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media/image3.jpg" ContentType="image/jpg"/>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83"/>
  </p:notesMasterIdLst>
  <p:handoutMasterIdLst>
    <p:handoutMasterId r:id="rId84"/>
  </p:handoutMasterIdLst>
  <p:sldIdLst>
    <p:sldId id="381" r:id="rId2"/>
    <p:sldId id="532" r:id="rId3"/>
    <p:sldId id="1277" r:id="rId4"/>
    <p:sldId id="533" r:id="rId5"/>
    <p:sldId id="1278" r:id="rId6"/>
    <p:sldId id="540" r:id="rId7"/>
    <p:sldId id="1282" r:id="rId8"/>
    <p:sldId id="1252" r:id="rId9"/>
    <p:sldId id="1261" r:id="rId10"/>
    <p:sldId id="1253" r:id="rId11"/>
    <p:sldId id="1260" r:id="rId12"/>
    <p:sldId id="1259" r:id="rId13"/>
    <p:sldId id="1256" r:id="rId14"/>
    <p:sldId id="1269" r:id="rId15"/>
    <p:sldId id="1279" r:id="rId16"/>
    <p:sldId id="541" r:id="rId17"/>
    <p:sldId id="1283" r:id="rId18"/>
    <p:sldId id="1284" r:id="rId19"/>
    <p:sldId id="535" r:id="rId20"/>
    <p:sldId id="1280" r:id="rId21"/>
    <p:sldId id="1305" r:id="rId22"/>
    <p:sldId id="1304" r:id="rId23"/>
    <p:sldId id="1281" r:id="rId24"/>
    <p:sldId id="476" r:id="rId25"/>
    <p:sldId id="1306" r:id="rId26"/>
    <p:sldId id="477" r:id="rId27"/>
    <p:sldId id="478" r:id="rId28"/>
    <p:sldId id="1254" r:id="rId29"/>
    <p:sldId id="1263" r:id="rId30"/>
    <p:sldId id="1302" r:id="rId31"/>
    <p:sldId id="1309" r:id="rId32"/>
    <p:sldId id="1310" r:id="rId33"/>
    <p:sldId id="475" r:id="rId34"/>
    <p:sldId id="1286" r:id="rId35"/>
    <p:sldId id="1287" r:id="rId36"/>
    <p:sldId id="1288" r:id="rId37"/>
    <p:sldId id="1289" r:id="rId38"/>
    <p:sldId id="1290" r:id="rId39"/>
    <p:sldId id="1308" r:id="rId40"/>
    <p:sldId id="1291" r:id="rId41"/>
    <p:sldId id="1292" r:id="rId42"/>
    <p:sldId id="1293" r:id="rId43"/>
    <p:sldId id="1294" r:id="rId44"/>
    <p:sldId id="1295" r:id="rId45"/>
    <p:sldId id="1296" r:id="rId46"/>
    <p:sldId id="1303" r:id="rId47"/>
    <p:sldId id="1297" r:id="rId48"/>
    <p:sldId id="1298" r:id="rId49"/>
    <p:sldId id="1299" r:id="rId50"/>
    <p:sldId id="1300" r:id="rId51"/>
    <p:sldId id="1301" r:id="rId52"/>
    <p:sldId id="1223" r:id="rId53"/>
    <p:sldId id="1225" r:id="rId54"/>
    <p:sldId id="544" r:id="rId55"/>
    <p:sldId id="315" r:id="rId56"/>
    <p:sldId id="316" r:id="rId57"/>
    <p:sldId id="321" r:id="rId58"/>
    <p:sldId id="1285" r:id="rId59"/>
    <p:sldId id="305" r:id="rId60"/>
    <p:sldId id="1226" r:id="rId61"/>
    <p:sldId id="1231" r:id="rId62"/>
    <p:sldId id="1232" r:id="rId63"/>
    <p:sldId id="264" r:id="rId64"/>
    <p:sldId id="1264" r:id="rId65"/>
    <p:sldId id="548" r:id="rId66"/>
    <p:sldId id="549" r:id="rId67"/>
    <p:sldId id="550" r:id="rId68"/>
    <p:sldId id="1247" r:id="rId69"/>
    <p:sldId id="349" r:id="rId70"/>
    <p:sldId id="352" r:id="rId71"/>
    <p:sldId id="356" r:id="rId72"/>
    <p:sldId id="513" r:id="rId73"/>
    <p:sldId id="514" r:id="rId74"/>
    <p:sldId id="515" r:id="rId75"/>
    <p:sldId id="516" r:id="rId76"/>
    <p:sldId id="517" r:id="rId77"/>
    <p:sldId id="518" r:id="rId78"/>
    <p:sldId id="519" r:id="rId79"/>
    <p:sldId id="551" r:id="rId80"/>
    <p:sldId id="1275" r:id="rId81"/>
    <p:sldId id="538" r:id="rId8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Rg st="1" end="54"/>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FF"/>
    <a:srgbClr val="0000FF"/>
    <a:srgbClr val="0EB1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061616-B7F8-4C9F-B3BB-818B3CB13925}" v="2" dt="2024-06-14T09:29:13.5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5526" autoAdjust="0"/>
  </p:normalViewPr>
  <p:slideViewPr>
    <p:cSldViewPr>
      <p:cViewPr varScale="1">
        <p:scale>
          <a:sx n="78" d="100"/>
          <a:sy n="78" d="100"/>
        </p:scale>
        <p:origin x="1594" y="72"/>
      </p:cViewPr>
      <p:guideLst>
        <p:guide orient="horz" pos="2160"/>
        <p:guide pos="2880"/>
      </p:guideLst>
    </p:cSldViewPr>
  </p:slideViewPr>
  <p:outlineViewPr>
    <p:cViewPr>
      <p:scale>
        <a:sx n="33" d="100"/>
        <a:sy n="33" d="100"/>
      </p:scale>
      <p:origin x="0" y="706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9" d="100"/>
          <a:sy n="69" d="100"/>
        </p:scale>
        <p:origin x="-3318"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handoutMaster" Target="handoutMasters/handoutMaster1.xml"/><Relationship Id="rId89" Type="http://schemas.microsoft.com/office/2016/11/relationships/changesInfo" Target="changesInfos/changesInfo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microsoft.com/office/2015/10/relationships/revisionInfo" Target="revisionInfo.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reeti Modi" userId="7fdf3461b69fe72b" providerId="LiveId" clId="{A2061616-B7F8-4C9F-B3BB-818B3CB13925}"/>
    <pc:docChg chg="undo custSel addSld delSld modSld">
      <pc:chgData name="Preeti Modi" userId="7fdf3461b69fe72b" providerId="LiveId" clId="{A2061616-B7F8-4C9F-B3BB-818B3CB13925}" dt="2024-06-14T09:29:19.327" v="109" actId="47"/>
      <pc:docMkLst>
        <pc:docMk/>
      </pc:docMkLst>
      <pc:sldChg chg="modSp mod">
        <pc:chgData name="Preeti Modi" userId="7fdf3461b69fe72b" providerId="LiveId" clId="{A2061616-B7F8-4C9F-B3BB-818B3CB13925}" dt="2024-06-14T09:13:41.883" v="59" actId="27636"/>
        <pc:sldMkLst>
          <pc:docMk/>
          <pc:sldMk cId="3052721052" sldId="1290"/>
        </pc:sldMkLst>
        <pc:spChg chg="mod">
          <ac:chgData name="Preeti Modi" userId="7fdf3461b69fe72b" providerId="LiveId" clId="{A2061616-B7F8-4C9F-B3BB-818B3CB13925}" dt="2024-06-14T09:13:41.883" v="59" actId="27636"/>
          <ac:spMkLst>
            <pc:docMk/>
            <pc:sldMk cId="3052721052" sldId="1290"/>
            <ac:spMk id="3" creationId="{00000000-0000-0000-0000-000000000000}"/>
          </ac:spMkLst>
        </pc:spChg>
      </pc:sldChg>
      <pc:sldChg chg="modSp mod">
        <pc:chgData name="Preeti Modi" userId="7fdf3461b69fe72b" providerId="LiveId" clId="{A2061616-B7F8-4C9F-B3BB-818B3CB13925}" dt="2024-06-14T08:49:28.126" v="8" actId="27636"/>
        <pc:sldMkLst>
          <pc:docMk/>
          <pc:sldMk cId="3618624544" sldId="1298"/>
        </pc:sldMkLst>
        <pc:spChg chg="mod">
          <ac:chgData name="Preeti Modi" userId="7fdf3461b69fe72b" providerId="LiveId" clId="{A2061616-B7F8-4C9F-B3BB-818B3CB13925}" dt="2024-06-14T08:49:28.126" v="8" actId="27636"/>
          <ac:spMkLst>
            <pc:docMk/>
            <pc:sldMk cId="3618624544" sldId="1298"/>
            <ac:spMk id="3" creationId="{00000000-0000-0000-0000-000000000000}"/>
          </ac:spMkLst>
        </pc:spChg>
      </pc:sldChg>
      <pc:sldChg chg="modSp mod">
        <pc:chgData name="Preeti Modi" userId="7fdf3461b69fe72b" providerId="LiveId" clId="{A2061616-B7F8-4C9F-B3BB-818B3CB13925}" dt="2024-06-14T08:49:28.142" v="9" actId="27636"/>
        <pc:sldMkLst>
          <pc:docMk/>
          <pc:sldMk cId="1784976199" sldId="1299"/>
        </pc:sldMkLst>
        <pc:spChg chg="mod">
          <ac:chgData name="Preeti Modi" userId="7fdf3461b69fe72b" providerId="LiveId" clId="{A2061616-B7F8-4C9F-B3BB-818B3CB13925}" dt="2024-06-14T08:49:28.142" v="9" actId="27636"/>
          <ac:spMkLst>
            <pc:docMk/>
            <pc:sldMk cId="1784976199" sldId="1299"/>
            <ac:spMk id="3" creationId="{0A24FC2E-621D-C373-82DB-89A411EC3155}"/>
          </ac:spMkLst>
        </pc:spChg>
      </pc:sldChg>
      <pc:sldChg chg="modSp mod">
        <pc:chgData name="Preeti Modi" userId="7fdf3461b69fe72b" providerId="LiveId" clId="{A2061616-B7F8-4C9F-B3BB-818B3CB13925}" dt="2024-06-14T08:56:00.371" v="52" actId="13926"/>
        <pc:sldMkLst>
          <pc:docMk/>
          <pc:sldMk cId="521884878" sldId="1304"/>
        </pc:sldMkLst>
        <pc:spChg chg="mod">
          <ac:chgData name="Preeti Modi" userId="7fdf3461b69fe72b" providerId="LiveId" clId="{A2061616-B7F8-4C9F-B3BB-818B3CB13925}" dt="2024-06-14T08:56:00.371" v="52" actId="13926"/>
          <ac:spMkLst>
            <pc:docMk/>
            <pc:sldMk cId="521884878" sldId="1304"/>
            <ac:spMk id="4" creationId="{27FDFBE1-5E93-B93A-0D59-FEDAA558FA46}"/>
          </ac:spMkLst>
        </pc:spChg>
      </pc:sldChg>
      <pc:sldChg chg="modSp mod">
        <pc:chgData name="Preeti Modi" userId="7fdf3461b69fe72b" providerId="LiveId" clId="{A2061616-B7F8-4C9F-B3BB-818B3CB13925}" dt="2024-06-14T08:44:07.106" v="0" actId="13926"/>
        <pc:sldMkLst>
          <pc:docMk/>
          <pc:sldMk cId="87275962" sldId="1305"/>
        </pc:sldMkLst>
        <pc:spChg chg="mod">
          <ac:chgData name="Preeti Modi" userId="7fdf3461b69fe72b" providerId="LiveId" clId="{A2061616-B7F8-4C9F-B3BB-818B3CB13925}" dt="2024-06-14T08:44:07.106" v="0" actId="13926"/>
          <ac:spMkLst>
            <pc:docMk/>
            <pc:sldMk cId="87275962" sldId="1305"/>
            <ac:spMk id="4" creationId="{1FA19C04-B5EA-C1C7-C9C8-599AC9408A12}"/>
          </ac:spMkLst>
        </pc:spChg>
      </pc:sldChg>
      <pc:sldChg chg="addSp modSp mod">
        <pc:chgData name="Preeti Modi" userId="7fdf3461b69fe72b" providerId="LiveId" clId="{A2061616-B7F8-4C9F-B3BB-818B3CB13925}" dt="2024-06-14T08:54:25.416" v="47" actId="403"/>
        <pc:sldMkLst>
          <pc:docMk/>
          <pc:sldMk cId="3391071361" sldId="1306"/>
        </pc:sldMkLst>
        <pc:spChg chg="mod">
          <ac:chgData name="Preeti Modi" userId="7fdf3461b69fe72b" providerId="LiveId" clId="{A2061616-B7F8-4C9F-B3BB-818B3CB13925}" dt="2024-06-14T08:53:14.159" v="43" actId="14100"/>
          <ac:spMkLst>
            <pc:docMk/>
            <pc:sldMk cId="3391071361" sldId="1306"/>
            <ac:spMk id="3" creationId="{611BC58E-37FC-8959-33B7-D76D870EC13E}"/>
          </ac:spMkLst>
        </pc:spChg>
        <pc:graphicFrameChg chg="add mod modGraphic">
          <ac:chgData name="Preeti Modi" userId="7fdf3461b69fe72b" providerId="LiveId" clId="{A2061616-B7F8-4C9F-B3BB-818B3CB13925}" dt="2024-06-14T08:54:25.416" v="47" actId="403"/>
          <ac:graphicFrameMkLst>
            <pc:docMk/>
            <pc:sldMk cId="3391071361" sldId="1306"/>
            <ac:graphicFrameMk id="2" creationId="{29F12B9E-4C97-04ED-D241-3FBBC4412AA2}"/>
          </ac:graphicFrameMkLst>
        </pc:graphicFrameChg>
      </pc:sldChg>
      <pc:sldChg chg="del">
        <pc:chgData name="Preeti Modi" userId="7fdf3461b69fe72b" providerId="LiveId" clId="{A2061616-B7F8-4C9F-B3BB-818B3CB13925}" dt="2024-06-14T09:29:19.327" v="109" actId="47"/>
        <pc:sldMkLst>
          <pc:docMk/>
          <pc:sldMk cId="3054883485" sldId="1307"/>
        </pc:sldMkLst>
      </pc:sldChg>
      <pc:sldChg chg="modSp new mod">
        <pc:chgData name="Preeti Modi" userId="7fdf3461b69fe72b" providerId="LiveId" clId="{A2061616-B7F8-4C9F-B3BB-818B3CB13925}" dt="2024-06-14T09:18:25.473" v="107" actId="13926"/>
        <pc:sldMkLst>
          <pc:docMk/>
          <pc:sldMk cId="4125332792" sldId="1308"/>
        </pc:sldMkLst>
        <pc:spChg chg="mod">
          <ac:chgData name="Preeti Modi" userId="7fdf3461b69fe72b" providerId="LiveId" clId="{A2061616-B7F8-4C9F-B3BB-818B3CB13925}" dt="2024-06-14T09:18:25.473" v="107" actId="13926"/>
          <ac:spMkLst>
            <pc:docMk/>
            <pc:sldMk cId="4125332792" sldId="1308"/>
            <ac:spMk id="3" creationId="{442BF6A1-F179-0BE8-3C02-55928927850E}"/>
          </ac:spMkLst>
        </pc:spChg>
      </pc:sldChg>
      <pc:sldChg chg="new del">
        <pc:chgData name="Preeti Modi" userId="7fdf3461b69fe72b" providerId="LiveId" clId="{A2061616-B7F8-4C9F-B3BB-818B3CB13925}" dt="2024-06-14T08:50:23.410" v="29" actId="680"/>
        <pc:sldMkLst>
          <pc:docMk/>
          <pc:sldMk cId="4254898418" sldId="1308"/>
        </pc:sldMkLst>
      </pc:sldChg>
      <pc:sldChg chg="add">
        <pc:chgData name="Preeti Modi" userId="7fdf3461b69fe72b" providerId="LiveId" clId="{A2061616-B7F8-4C9F-B3BB-818B3CB13925}" dt="2024-06-14T09:29:13.598" v="108"/>
        <pc:sldMkLst>
          <pc:docMk/>
          <pc:sldMk cId="892269489" sldId="1309"/>
        </pc:sldMkLst>
      </pc:sldChg>
      <pc:sldChg chg="new del">
        <pc:chgData name="Preeti Modi" userId="7fdf3461b69fe72b" providerId="LiveId" clId="{A2061616-B7F8-4C9F-B3BB-818B3CB13925}" dt="2024-06-14T08:50:22.509" v="28" actId="680"/>
        <pc:sldMkLst>
          <pc:docMk/>
          <pc:sldMk cId="1683308366" sldId="1309"/>
        </pc:sldMkLst>
      </pc:sldChg>
      <pc:sldChg chg="add">
        <pc:chgData name="Preeti Modi" userId="7fdf3461b69fe72b" providerId="LiveId" clId="{A2061616-B7F8-4C9F-B3BB-818B3CB13925}" dt="2024-06-14T09:29:13.598" v="108"/>
        <pc:sldMkLst>
          <pc:docMk/>
          <pc:sldMk cId="1309191796" sldId="1310"/>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F9667C-2138-4615-8FCE-5BDB4738FE30}" type="doc">
      <dgm:prSet loTypeId="urn:microsoft.com/office/officeart/2005/8/layout/process4" loCatId="list" qsTypeId="urn:microsoft.com/office/officeart/2005/8/quickstyle/simple2" qsCatId="simple" csTypeId="urn:microsoft.com/office/officeart/2005/8/colors/accent1_2" csCatId="accent1" phldr="1"/>
      <dgm:spPr/>
      <dgm:t>
        <a:bodyPr/>
        <a:lstStyle/>
        <a:p>
          <a:endParaRPr lang="en-US"/>
        </a:p>
      </dgm:t>
    </dgm:pt>
    <dgm:pt modelId="{05DD6C4C-A10D-422D-B142-0D059DCD4DA0}">
      <dgm:prSet/>
      <dgm:spPr/>
      <dgm:t>
        <a:bodyPr/>
        <a:lstStyle/>
        <a:p>
          <a:r>
            <a:rPr lang="en-US" dirty="0"/>
            <a:t>REFER CIRCULAR 3/ 2017 OF CGST ACT 2017</a:t>
          </a:r>
        </a:p>
      </dgm:t>
    </dgm:pt>
    <dgm:pt modelId="{F8CA49AC-E5B1-48DD-83C4-8BAF72EEABBE}" type="parTrans" cxnId="{78639BC5-CD0D-48D6-B21B-B4CCC283CA60}">
      <dgm:prSet/>
      <dgm:spPr/>
      <dgm:t>
        <a:bodyPr/>
        <a:lstStyle/>
        <a:p>
          <a:endParaRPr lang="en-US"/>
        </a:p>
      </dgm:t>
    </dgm:pt>
    <dgm:pt modelId="{4D239B2B-657A-48F6-A54A-534FF54EBAC6}" type="sibTrans" cxnId="{78639BC5-CD0D-48D6-B21B-B4CCC283CA60}">
      <dgm:prSet/>
      <dgm:spPr/>
      <dgm:t>
        <a:bodyPr/>
        <a:lstStyle/>
        <a:p>
          <a:endParaRPr lang="en-US"/>
        </a:p>
      </dgm:t>
    </dgm:pt>
    <dgm:pt modelId="{81B007C0-CC22-4BB3-81AC-40F2A016116B}">
      <dgm:prSet/>
      <dgm:spPr/>
      <dgm:t>
        <a:bodyPr/>
        <a:lstStyle/>
        <a:p>
          <a:r>
            <a:rPr lang="en-US" b="1" i="0" dirty="0">
              <a:solidFill>
                <a:srgbClr val="FFFF00"/>
              </a:solidFill>
            </a:rPr>
            <a:t>2 (91)“Proper officer</a:t>
          </a:r>
          <a:r>
            <a:rPr lang="en-US" b="0" i="0" dirty="0"/>
            <a:t>” in relation to any function to be performed under this Act, means the Commissioner or the officer of the central </a:t>
          </a:r>
          <a:r>
            <a:rPr lang="en-US" b="0" i="0" dirty="0">
              <a:solidFill>
                <a:srgbClr val="FFFF00"/>
              </a:solidFill>
            </a:rPr>
            <a:t>tax who is assigned that function by the Commissioner in the Board</a:t>
          </a:r>
          <a:r>
            <a:rPr lang="en-US" b="0" i="0" dirty="0"/>
            <a:t> – section 2(91) of CGST Act.</a:t>
          </a:r>
          <a:endParaRPr lang="en-US" dirty="0"/>
        </a:p>
      </dgm:t>
    </dgm:pt>
    <dgm:pt modelId="{23E41E35-FD8B-480B-AAD6-BCEEAC72FAE8}" type="parTrans" cxnId="{075CA2B1-835F-4602-88F5-D355F36627BD}">
      <dgm:prSet/>
      <dgm:spPr/>
      <dgm:t>
        <a:bodyPr/>
        <a:lstStyle/>
        <a:p>
          <a:endParaRPr lang="en-US"/>
        </a:p>
      </dgm:t>
    </dgm:pt>
    <dgm:pt modelId="{BC2E335B-EE49-4CF1-8983-CAE871099467}" type="sibTrans" cxnId="{075CA2B1-835F-4602-88F5-D355F36627BD}">
      <dgm:prSet/>
      <dgm:spPr/>
      <dgm:t>
        <a:bodyPr/>
        <a:lstStyle/>
        <a:p>
          <a:endParaRPr lang="en-US"/>
        </a:p>
      </dgm:t>
    </dgm:pt>
    <dgm:pt modelId="{9B50D711-059F-4E30-AE09-5CE1C62E38DC}">
      <dgm:prSet/>
      <dgm:spPr/>
      <dgm:t>
        <a:bodyPr/>
        <a:lstStyle/>
        <a:p>
          <a:r>
            <a:rPr lang="en-US" b="1" i="0" dirty="0">
              <a:solidFill>
                <a:srgbClr val="FFFF00"/>
              </a:solidFill>
            </a:rPr>
            <a:t>2 (16) BOARD</a:t>
          </a:r>
          <a:r>
            <a:rPr lang="en-US" b="0" i="0" dirty="0"/>
            <a:t>” means the Central Board of Excise and Customs constituted under the Central Boards of Revenue Act, 1963;</a:t>
          </a:r>
          <a:endParaRPr lang="en-US" dirty="0"/>
        </a:p>
      </dgm:t>
    </dgm:pt>
    <dgm:pt modelId="{C50B9271-509C-4F6A-8AE4-1F699C4753AA}" type="parTrans" cxnId="{CD17B605-2867-4C9B-A16E-23F6E11168FD}">
      <dgm:prSet/>
      <dgm:spPr/>
      <dgm:t>
        <a:bodyPr/>
        <a:lstStyle/>
        <a:p>
          <a:endParaRPr lang="en-US"/>
        </a:p>
      </dgm:t>
    </dgm:pt>
    <dgm:pt modelId="{C7A33ADB-FF46-4256-A24C-1D0074666B87}" type="sibTrans" cxnId="{CD17B605-2867-4C9B-A16E-23F6E11168FD}">
      <dgm:prSet/>
      <dgm:spPr/>
      <dgm:t>
        <a:bodyPr/>
        <a:lstStyle/>
        <a:p>
          <a:endParaRPr lang="en-US"/>
        </a:p>
      </dgm:t>
    </dgm:pt>
    <dgm:pt modelId="{E3822E9F-C23F-4CA9-ADFE-0E38CAF3145B}">
      <dgm:prSet/>
      <dgm:spPr/>
      <dgm:t>
        <a:bodyPr/>
        <a:lstStyle/>
        <a:p>
          <a:pPr rtl="0"/>
          <a:r>
            <a:rPr lang="en-US" b="1" dirty="0">
              <a:solidFill>
                <a:srgbClr val="FFFF00"/>
              </a:solidFill>
            </a:rPr>
            <a:t>2(25) COMMISSIONER IN THE BOARD: </a:t>
          </a:r>
          <a:r>
            <a:rPr lang="en-US" dirty="0"/>
            <a:t> means The Commissioner  referred to in sec 168 ( power to issue instructions or directions)</a:t>
          </a:r>
        </a:p>
      </dgm:t>
    </dgm:pt>
    <dgm:pt modelId="{CA94C0B0-FA73-4AE6-A1B7-9749C6F9FB45}" type="parTrans" cxnId="{7D1044B5-EC01-44F0-B790-4F8493EA26FF}">
      <dgm:prSet/>
      <dgm:spPr/>
      <dgm:t>
        <a:bodyPr/>
        <a:lstStyle/>
        <a:p>
          <a:endParaRPr lang="en-US"/>
        </a:p>
      </dgm:t>
    </dgm:pt>
    <dgm:pt modelId="{3EBA5C90-EE6D-4184-B796-4171372C3DB1}" type="sibTrans" cxnId="{7D1044B5-EC01-44F0-B790-4F8493EA26FF}">
      <dgm:prSet/>
      <dgm:spPr/>
      <dgm:t>
        <a:bodyPr/>
        <a:lstStyle/>
        <a:p>
          <a:endParaRPr lang="en-US"/>
        </a:p>
      </dgm:t>
    </dgm:pt>
    <dgm:pt modelId="{8B3623B0-78A7-463A-B0AE-4EC8097CA76D}" type="pres">
      <dgm:prSet presAssocID="{EFF9667C-2138-4615-8FCE-5BDB4738FE30}" presName="Name0" presStyleCnt="0">
        <dgm:presLayoutVars>
          <dgm:dir/>
          <dgm:animLvl val="lvl"/>
          <dgm:resizeHandles val="exact"/>
        </dgm:presLayoutVars>
      </dgm:prSet>
      <dgm:spPr/>
    </dgm:pt>
    <dgm:pt modelId="{B443BB3C-030B-4948-90C4-16AC4CC83B68}" type="pres">
      <dgm:prSet presAssocID="{05DD6C4C-A10D-422D-B142-0D059DCD4DA0}" presName="boxAndChildren" presStyleCnt="0"/>
      <dgm:spPr/>
    </dgm:pt>
    <dgm:pt modelId="{3515737C-7F65-4A47-9F97-B1B278A15C85}" type="pres">
      <dgm:prSet presAssocID="{05DD6C4C-A10D-422D-B142-0D059DCD4DA0}" presName="parentTextBox" presStyleLbl="node1" presStyleIdx="0" presStyleCnt="4"/>
      <dgm:spPr/>
    </dgm:pt>
    <dgm:pt modelId="{96048396-E42A-4A9D-8A8F-7A2F967C0D15}" type="pres">
      <dgm:prSet presAssocID="{BC2E335B-EE49-4CF1-8983-CAE871099467}" presName="sp" presStyleCnt="0"/>
      <dgm:spPr/>
    </dgm:pt>
    <dgm:pt modelId="{F32C1786-E84A-483F-8C53-FC1BD8C5F0BF}" type="pres">
      <dgm:prSet presAssocID="{81B007C0-CC22-4BB3-81AC-40F2A016116B}" presName="arrowAndChildren" presStyleCnt="0"/>
      <dgm:spPr/>
    </dgm:pt>
    <dgm:pt modelId="{E864AF09-3A46-4946-B07E-9F377243BB8A}" type="pres">
      <dgm:prSet presAssocID="{81B007C0-CC22-4BB3-81AC-40F2A016116B}" presName="parentTextArrow" presStyleLbl="node1" presStyleIdx="1" presStyleCnt="4"/>
      <dgm:spPr/>
    </dgm:pt>
    <dgm:pt modelId="{DB710473-0F8B-4E38-BB42-ACF49AC2B376}" type="pres">
      <dgm:prSet presAssocID="{3EBA5C90-EE6D-4184-B796-4171372C3DB1}" presName="sp" presStyleCnt="0"/>
      <dgm:spPr/>
    </dgm:pt>
    <dgm:pt modelId="{D5439375-023C-4748-B4CA-F02BB7BB217F}" type="pres">
      <dgm:prSet presAssocID="{E3822E9F-C23F-4CA9-ADFE-0E38CAF3145B}" presName="arrowAndChildren" presStyleCnt="0"/>
      <dgm:spPr/>
    </dgm:pt>
    <dgm:pt modelId="{3137E3F7-7EE3-4F94-B001-CB9EA92560CC}" type="pres">
      <dgm:prSet presAssocID="{E3822E9F-C23F-4CA9-ADFE-0E38CAF3145B}" presName="parentTextArrow" presStyleLbl="node1" presStyleIdx="2" presStyleCnt="4"/>
      <dgm:spPr/>
    </dgm:pt>
    <dgm:pt modelId="{B7936B46-9E73-4683-91A7-7F43341B9C26}" type="pres">
      <dgm:prSet presAssocID="{C7A33ADB-FF46-4256-A24C-1D0074666B87}" presName="sp" presStyleCnt="0"/>
      <dgm:spPr/>
    </dgm:pt>
    <dgm:pt modelId="{1AD405A5-F174-45E6-9FFC-8ECDFEA2E7B5}" type="pres">
      <dgm:prSet presAssocID="{9B50D711-059F-4E30-AE09-5CE1C62E38DC}" presName="arrowAndChildren" presStyleCnt="0"/>
      <dgm:spPr/>
    </dgm:pt>
    <dgm:pt modelId="{EF60317A-6344-46BA-BB04-18B22D04F8A4}" type="pres">
      <dgm:prSet presAssocID="{9B50D711-059F-4E30-AE09-5CE1C62E38DC}" presName="parentTextArrow" presStyleLbl="node1" presStyleIdx="3" presStyleCnt="4"/>
      <dgm:spPr/>
    </dgm:pt>
  </dgm:ptLst>
  <dgm:cxnLst>
    <dgm:cxn modelId="{CD17B605-2867-4C9B-A16E-23F6E11168FD}" srcId="{EFF9667C-2138-4615-8FCE-5BDB4738FE30}" destId="{9B50D711-059F-4E30-AE09-5CE1C62E38DC}" srcOrd="0" destOrd="0" parTransId="{C50B9271-509C-4F6A-8AE4-1F699C4753AA}" sibTransId="{C7A33ADB-FF46-4256-A24C-1D0074666B87}"/>
    <dgm:cxn modelId="{26AA2919-47E7-442E-AEA5-705B5702A2B3}" type="presOf" srcId="{E3822E9F-C23F-4CA9-ADFE-0E38CAF3145B}" destId="{3137E3F7-7EE3-4F94-B001-CB9EA92560CC}" srcOrd="0" destOrd="0" presId="urn:microsoft.com/office/officeart/2005/8/layout/process4"/>
    <dgm:cxn modelId="{0AD43A25-5B0C-4476-A8F8-84E14CC6C388}" type="presOf" srcId="{9B50D711-059F-4E30-AE09-5CE1C62E38DC}" destId="{EF60317A-6344-46BA-BB04-18B22D04F8A4}" srcOrd="0" destOrd="0" presId="urn:microsoft.com/office/officeart/2005/8/layout/process4"/>
    <dgm:cxn modelId="{6CF7EF88-1E8C-4444-A46B-876EF2E52DFB}" type="presOf" srcId="{05DD6C4C-A10D-422D-B142-0D059DCD4DA0}" destId="{3515737C-7F65-4A47-9F97-B1B278A15C85}" srcOrd="0" destOrd="0" presId="urn:microsoft.com/office/officeart/2005/8/layout/process4"/>
    <dgm:cxn modelId="{4480AD90-F4AF-4908-9B86-9EFEAF754467}" type="presOf" srcId="{81B007C0-CC22-4BB3-81AC-40F2A016116B}" destId="{E864AF09-3A46-4946-B07E-9F377243BB8A}" srcOrd="0" destOrd="0" presId="urn:microsoft.com/office/officeart/2005/8/layout/process4"/>
    <dgm:cxn modelId="{075CA2B1-835F-4602-88F5-D355F36627BD}" srcId="{EFF9667C-2138-4615-8FCE-5BDB4738FE30}" destId="{81B007C0-CC22-4BB3-81AC-40F2A016116B}" srcOrd="2" destOrd="0" parTransId="{23E41E35-FD8B-480B-AAD6-BCEEAC72FAE8}" sibTransId="{BC2E335B-EE49-4CF1-8983-CAE871099467}"/>
    <dgm:cxn modelId="{7D1044B5-EC01-44F0-B790-4F8493EA26FF}" srcId="{EFF9667C-2138-4615-8FCE-5BDB4738FE30}" destId="{E3822E9F-C23F-4CA9-ADFE-0E38CAF3145B}" srcOrd="1" destOrd="0" parTransId="{CA94C0B0-FA73-4AE6-A1B7-9749C6F9FB45}" sibTransId="{3EBA5C90-EE6D-4184-B796-4171372C3DB1}"/>
    <dgm:cxn modelId="{78639BC5-CD0D-48D6-B21B-B4CCC283CA60}" srcId="{EFF9667C-2138-4615-8FCE-5BDB4738FE30}" destId="{05DD6C4C-A10D-422D-B142-0D059DCD4DA0}" srcOrd="3" destOrd="0" parTransId="{F8CA49AC-E5B1-48DD-83C4-8BAF72EEABBE}" sibTransId="{4D239B2B-657A-48F6-A54A-534FF54EBAC6}"/>
    <dgm:cxn modelId="{7D5F5BEE-0862-47D5-88C3-649F81A3C74B}" type="presOf" srcId="{EFF9667C-2138-4615-8FCE-5BDB4738FE30}" destId="{8B3623B0-78A7-463A-B0AE-4EC8097CA76D}" srcOrd="0" destOrd="0" presId="urn:microsoft.com/office/officeart/2005/8/layout/process4"/>
    <dgm:cxn modelId="{450CC3C6-3FE9-42E0-A564-E4536182C325}" type="presParOf" srcId="{8B3623B0-78A7-463A-B0AE-4EC8097CA76D}" destId="{B443BB3C-030B-4948-90C4-16AC4CC83B68}" srcOrd="0" destOrd="0" presId="urn:microsoft.com/office/officeart/2005/8/layout/process4"/>
    <dgm:cxn modelId="{697D329C-EB90-4CD2-A7B5-A155865BB6F2}" type="presParOf" srcId="{B443BB3C-030B-4948-90C4-16AC4CC83B68}" destId="{3515737C-7F65-4A47-9F97-B1B278A15C85}" srcOrd="0" destOrd="0" presId="urn:microsoft.com/office/officeart/2005/8/layout/process4"/>
    <dgm:cxn modelId="{59E8EECF-BBC3-44BE-A0AA-8DCD12BDDF62}" type="presParOf" srcId="{8B3623B0-78A7-463A-B0AE-4EC8097CA76D}" destId="{96048396-E42A-4A9D-8A8F-7A2F967C0D15}" srcOrd="1" destOrd="0" presId="urn:microsoft.com/office/officeart/2005/8/layout/process4"/>
    <dgm:cxn modelId="{DAC50BD5-83BD-4A93-B5C2-E127F2764915}" type="presParOf" srcId="{8B3623B0-78A7-463A-B0AE-4EC8097CA76D}" destId="{F32C1786-E84A-483F-8C53-FC1BD8C5F0BF}" srcOrd="2" destOrd="0" presId="urn:microsoft.com/office/officeart/2005/8/layout/process4"/>
    <dgm:cxn modelId="{8B1C25B5-99C4-44D2-A606-47317D196057}" type="presParOf" srcId="{F32C1786-E84A-483F-8C53-FC1BD8C5F0BF}" destId="{E864AF09-3A46-4946-B07E-9F377243BB8A}" srcOrd="0" destOrd="0" presId="urn:microsoft.com/office/officeart/2005/8/layout/process4"/>
    <dgm:cxn modelId="{C1F3FFA2-68DE-4BC8-AD68-C2A6410EFF70}" type="presParOf" srcId="{8B3623B0-78A7-463A-B0AE-4EC8097CA76D}" destId="{DB710473-0F8B-4E38-BB42-ACF49AC2B376}" srcOrd="3" destOrd="0" presId="urn:microsoft.com/office/officeart/2005/8/layout/process4"/>
    <dgm:cxn modelId="{A468C0BD-DC52-4BF8-A0DD-8834E07CC4AF}" type="presParOf" srcId="{8B3623B0-78A7-463A-B0AE-4EC8097CA76D}" destId="{D5439375-023C-4748-B4CA-F02BB7BB217F}" srcOrd="4" destOrd="0" presId="urn:microsoft.com/office/officeart/2005/8/layout/process4"/>
    <dgm:cxn modelId="{60F09398-6930-47FE-B73A-3437A6AA4BBF}" type="presParOf" srcId="{D5439375-023C-4748-B4CA-F02BB7BB217F}" destId="{3137E3F7-7EE3-4F94-B001-CB9EA92560CC}" srcOrd="0" destOrd="0" presId="urn:microsoft.com/office/officeart/2005/8/layout/process4"/>
    <dgm:cxn modelId="{67E9C988-4BE1-4281-A7C5-9D7DE5DE4B4A}" type="presParOf" srcId="{8B3623B0-78A7-463A-B0AE-4EC8097CA76D}" destId="{B7936B46-9E73-4683-91A7-7F43341B9C26}" srcOrd="5" destOrd="0" presId="urn:microsoft.com/office/officeart/2005/8/layout/process4"/>
    <dgm:cxn modelId="{6E328147-D0CE-47CE-A21C-769350268D37}" type="presParOf" srcId="{8B3623B0-78A7-463A-B0AE-4EC8097CA76D}" destId="{1AD405A5-F174-45E6-9FFC-8ECDFEA2E7B5}" srcOrd="6" destOrd="0" presId="urn:microsoft.com/office/officeart/2005/8/layout/process4"/>
    <dgm:cxn modelId="{5A57EBD6-F73C-46FE-A162-73F6705774D6}" type="presParOf" srcId="{1AD405A5-F174-45E6-9FFC-8ECDFEA2E7B5}" destId="{EF60317A-6344-46BA-BB04-18B22D04F8A4}"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15737C-7F65-4A47-9F97-B1B278A15C85}">
      <dsp:nvSpPr>
        <dsp:cNvPr id="0" name=""/>
        <dsp:cNvSpPr/>
      </dsp:nvSpPr>
      <dsp:spPr>
        <a:xfrm>
          <a:off x="0" y="3125025"/>
          <a:ext cx="8229600" cy="6836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63500" dist="25400" dir="5400000" rotWithShape="0">
            <a:srgbClr val="000000">
              <a:alpha val="43137"/>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dirty="0"/>
            <a:t>REFER CIRCULAR 3/ 2017 OF CGST ACT 2017</a:t>
          </a:r>
        </a:p>
      </dsp:txBody>
      <dsp:txXfrm>
        <a:off x="0" y="3125025"/>
        <a:ext cx="8229600" cy="683679"/>
      </dsp:txXfrm>
    </dsp:sp>
    <dsp:sp modelId="{E864AF09-3A46-4946-B07E-9F377243BB8A}">
      <dsp:nvSpPr>
        <dsp:cNvPr id="0" name=""/>
        <dsp:cNvSpPr/>
      </dsp:nvSpPr>
      <dsp:spPr>
        <a:xfrm rot="10800000">
          <a:off x="0" y="2083782"/>
          <a:ext cx="8229600" cy="1051498"/>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63500" dist="25400" dir="5400000" rotWithShape="0">
            <a:srgbClr val="000000">
              <a:alpha val="43137"/>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b="1" i="0" kern="1200" dirty="0">
              <a:solidFill>
                <a:srgbClr val="FFFF00"/>
              </a:solidFill>
            </a:rPr>
            <a:t>2 (91)“Proper officer</a:t>
          </a:r>
          <a:r>
            <a:rPr lang="en-US" sz="1300" b="0" i="0" kern="1200" dirty="0"/>
            <a:t>” in relation to any function to be performed under this Act, means the Commissioner or the officer of the central </a:t>
          </a:r>
          <a:r>
            <a:rPr lang="en-US" sz="1300" b="0" i="0" kern="1200" dirty="0">
              <a:solidFill>
                <a:srgbClr val="FFFF00"/>
              </a:solidFill>
            </a:rPr>
            <a:t>tax who is assigned that function by the Commissioner in the Board</a:t>
          </a:r>
          <a:r>
            <a:rPr lang="en-US" sz="1300" b="0" i="0" kern="1200" dirty="0"/>
            <a:t> – section 2(91) of CGST Act.</a:t>
          </a:r>
          <a:endParaRPr lang="en-US" sz="1300" kern="1200" dirty="0"/>
        </a:p>
      </dsp:txBody>
      <dsp:txXfrm rot="10800000">
        <a:off x="0" y="2083782"/>
        <a:ext cx="8229600" cy="683232"/>
      </dsp:txXfrm>
    </dsp:sp>
    <dsp:sp modelId="{3137E3F7-7EE3-4F94-B001-CB9EA92560CC}">
      <dsp:nvSpPr>
        <dsp:cNvPr id="0" name=""/>
        <dsp:cNvSpPr/>
      </dsp:nvSpPr>
      <dsp:spPr>
        <a:xfrm rot="10800000">
          <a:off x="0" y="1042538"/>
          <a:ext cx="8229600" cy="1051498"/>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63500" dist="25400" dir="5400000" rotWithShape="0">
            <a:srgbClr val="000000">
              <a:alpha val="43137"/>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rtl="0">
            <a:lnSpc>
              <a:spcPct val="90000"/>
            </a:lnSpc>
            <a:spcBef>
              <a:spcPct val="0"/>
            </a:spcBef>
            <a:spcAft>
              <a:spcPct val="35000"/>
            </a:spcAft>
            <a:buNone/>
          </a:pPr>
          <a:r>
            <a:rPr lang="en-US" sz="1300" b="1" kern="1200" dirty="0">
              <a:solidFill>
                <a:srgbClr val="FFFF00"/>
              </a:solidFill>
            </a:rPr>
            <a:t>2(25) COMMISSIONER IN THE BOARD: </a:t>
          </a:r>
          <a:r>
            <a:rPr lang="en-US" sz="1300" kern="1200" dirty="0"/>
            <a:t> means The Commissioner  referred to in sec 168 ( power to issue instructions or directions)</a:t>
          </a:r>
        </a:p>
      </dsp:txBody>
      <dsp:txXfrm rot="10800000">
        <a:off x="0" y="1042538"/>
        <a:ext cx="8229600" cy="683232"/>
      </dsp:txXfrm>
    </dsp:sp>
    <dsp:sp modelId="{EF60317A-6344-46BA-BB04-18B22D04F8A4}">
      <dsp:nvSpPr>
        <dsp:cNvPr id="0" name=""/>
        <dsp:cNvSpPr/>
      </dsp:nvSpPr>
      <dsp:spPr>
        <a:xfrm rot="10800000">
          <a:off x="0" y="1295"/>
          <a:ext cx="8229600" cy="1051498"/>
        </a:xfrm>
        <a:prstGeom prst="upArrowCallou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outerShdw blurRad="63500" dist="25400" dir="5400000" rotWithShape="0">
            <a:srgbClr val="000000">
              <a:alpha val="43137"/>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b="1" i="0" kern="1200" dirty="0">
              <a:solidFill>
                <a:srgbClr val="FFFF00"/>
              </a:solidFill>
            </a:rPr>
            <a:t>2 (16) BOARD</a:t>
          </a:r>
          <a:r>
            <a:rPr lang="en-US" sz="1300" b="0" i="0" kern="1200" dirty="0"/>
            <a:t>” means the Central Board of Excise and Customs constituted under the Central Boards of Revenue Act, 1963;</a:t>
          </a:r>
          <a:endParaRPr lang="en-US" sz="1300" kern="1200" dirty="0"/>
        </a:p>
      </dsp:txBody>
      <dsp:txXfrm rot="10800000">
        <a:off x="0" y="1295"/>
        <a:ext cx="8229600" cy="683232"/>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A169E07-A8F7-4AF0-8843-B1A2C0FA1E71}" type="datetimeFigureOut">
              <a:rPr lang="en-US" smtClean="0"/>
              <a:pPr/>
              <a:t>6/14/2024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29F5052-3004-4594-95C9-F2D4E506D7A9}" type="slidenum">
              <a:rPr lang="en-US" smtClean="0"/>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2BF2E1-21E4-4CDE-8F66-94A2472463A8}" type="datetimeFigureOut">
              <a:rPr lang="en-US" smtClean="0"/>
              <a:pPr/>
              <a:t>6/14/2024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8A3DD2E-769C-4DDE-9155-41136CE42F5C}" type="slidenum">
              <a:rPr lang="en-US" smtClean="0"/>
              <a:pPr/>
              <a:t>‹#›</a:t>
            </a:fld>
            <a:endParaRPr lang="en-US"/>
          </a:p>
        </p:txBody>
      </p:sp>
    </p:spTree>
    <p:extLst>
      <p:ext uri="{BB962C8B-B14F-4D97-AF65-F5344CB8AC3E}">
        <p14:creationId xmlns:p14="http://schemas.microsoft.com/office/powerpoint/2010/main" val="654090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a:t>A taxpayer must promptly act or reply to notices within the time limit specified in such notice. Any failure to do so can land the taxpayer in a legal soup. In such eventuality, the authorities can proceed to prosecution or consider that as a willful default and charge penalty.</a:t>
            </a:r>
            <a:endParaRPr lang="en-US" dirty="0"/>
          </a:p>
        </p:txBody>
      </p:sp>
      <p:sp>
        <p:nvSpPr>
          <p:cNvPr id="4" name="Slide Number Placeholder 3"/>
          <p:cNvSpPr>
            <a:spLocks noGrp="1"/>
          </p:cNvSpPr>
          <p:nvPr>
            <p:ph type="sldNum" sz="quarter" idx="10"/>
          </p:nvPr>
        </p:nvSpPr>
        <p:spPr/>
        <p:txBody>
          <a:bodyPr/>
          <a:lstStyle/>
          <a:p>
            <a:fld id="{D8A3DD2E-769C-4DDE-9155-41136CE42F5C}" type="slidenum">
              <a:rPr lang="en-US" smtClean="0"/>
              <a:pPr/>
              <a:t>8</a:t>
            </a:fld>
            <a:endParaRPr lang="en-US"/>
          </a:p>
        </p:txBody>
      </p:sp>
    </p:spTree>
    <p:extLst>
      <p:ext uri="{BB962C8B-B14F-4D97-AF65-F5344CB8AC3E}">
        <p14:creationId xmlns:p14="http://schemas.microsoft.com/office/powerpoint/2010/main" val="3999007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D8A3DD2E-769C-4DDE-9155-41136CE42F5C}" type="slidenum">
              <a:rPr lang="en-US" smtClean="0"/>
              <a:pPr/>
              <a:t>21</a:t>
            </a:fld>
            <a:endParaRPr lang="en-US"/>
          </a:p>
        </p:txBody>
      </p:sp>
    </p:spTree>
    <p:extLst>
      <p:ext uri="{BB962C8B-B14F-4D97-AF65-F5344CB8AC3E}">
        <p14:creationId xmlns:p14="http://schemas.microsoft.com/office/powerpoint/2010/main" val="25031353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a:t>Click to edit Master title style</a:t>
            </a:r>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sp>
        <p:nvSpPr>
          <p:cNvPr id="7" name="Date Placeholder 6"/>
          <p:cNvSpPr>
            <a:spLocks noGrp="1"/>
          </p:cNvSpPr>
          <p:nvPr>
            <p:ph type="dt" sz="half" idx="10"/>
          </p:nvPr>
        </p:nvSpPr>
        <p:spPr/>
        <p:txBody>
          <a:bodyPr/>
          <a:lstStyle/>
          <a:p>
            <a:fld id="{91ACAB0B-695B-48BA-9466-784E12F5C4E0}" type="datetimeFigureOut">
              <a:rPr lang="en-US" smtClean="0"/>
              <a:pPr/>
              <a:t>6/14/2024</a:t>
            </a:fld>
            <a:endParaRPr lang="en-US"/>
          </a:p>
        </p:txBody>
      </p:sp>
      <p:sp>
        <p:nvSpPr>
          <p:cNvPr id="20" name="Footer Placeholder 19"/>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EA87A134-C97B-4DDA-BB64-8377ED1E4CF1}"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extLst>
      <p:ext uri="{BB962C8B-B14F-4D97-AF65-F5344CB8AC3E}">
        <p14:creationId xmlns:p14="http://schemas.microsoft.com/office/powerpoint/2010/main" val="3199405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1ACAB0B-695B-48BA-9466-784E12F5C4E0}" type="datetimeFigureOut">
              <a:rPr lang="en-US" smtClean="0"/>
              <a:pPr/>
              <a:t>6/14/2024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87A134-C97B-4DDA-BB64-8377ED1E4CF1}" type="slidenum">
              <a:rPr lang="en-US" smtClean="0"/>
              <a:pPr/>
              <a:t>‹#›</a:t>
            </a:fld>
            <a:endParaRPr lang="en-US"/>
          </a:p>
        </p:txBody>
      </p:sp>
    </p:spTree>
    <p:extLst>
      <p:ext uri="{BB962C8B-B14F-4D97-AF65-F5344CB8AC3E}">
        <p14:creationId xmlns:p14="http://schemas.microsoft.com/office/powerpoint/2010/main" val="548970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1ACAB0B-695B-48BA-9466-784E12F5C4E0}" type="datetimeFigureOut">
              <a:rPr lang="en-US" smtClean="0"/>
              <a:pPr/>
              <a:t>6/14/2024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87A134-C97B-4DDA-BB64-8377ED1E4CF1}" type="slidenum">
              <a:rPr lang="en-US" smtClean="0"/>
              <a:pPr/>
              <a:t>‹#›</a:t>
            </a:fld>
            <a:endParaRPr lang="en-US"/>
          </a:p>
        </p:txBody>
      </p:sp>
    </p:spTree>
    <p:extLst>
      <p:ext uri="{BB962C8B-B14F-4D97-AF65-F5344CB8AC3E}">
        <p14:creationId xmlns:p14="http://schemas.microsoft.com/office/powerpoint/2010/main" val="1920635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dirty="0"/>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1ACAB0B-695B-48BA-9466-784E12F5C4E0}" type="datetimeFigureOut">
              <a:rPr lang="en-US" smtClean="0"/>
              <a:pPr/>
              <a:t>6/14/2024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87A134-C97B-4DDA-BB64-8377ED1E4CF1}" type="slidenum">
              <a:rPr lang="en-US" smtClean="0"/>
              <a:pPr/>
              <a:t>‹#›</a:t>
            </a:fld>
            <a:endParaRPr lang="en-US"/>
          </a:p>
        </p:txBody>
      </p:sp>
      <p:pic>
        <p:nvPicPr>
          <p:cNvPr id="8" name="bg object 27"/>
          <p:cNvPicPr/>
          <p:nvPr userDrawn="1"/>
        </p:nvPicPr>
        <p:blipFill>
          <a:blip r:embed="rId2">
            <a:extLst>
              <a:ext uri="{28A0092B-C50C-407E-A947-70E740481C1C}">
                <a14:useLocalDpi xmlns:a14="http://schemas.microsoft.com/office/drawing/2010/main" val="0"/>
              </a:ext>
            </a:extLst>
          </a:blip>
          <a:stretch>
            <a:fillRect/>
          </a:stretch>
        </p:blipFill>
        <p:spPr>
          <a:xfrm>
            <a:off x="7543800" y="351421"/>
            <a:ext cx="1600200" cy="878305"/>
          </a:xfrm>
          <a:prstGeom prst="rect">
            <a:avLst/>
          </a:prstGeom>
        </p:spPr>
      </p:pic>
    </p:spTree>
    <p:extLst>
      <p:ext uri="{BB962C8B-B14F-4D97-AF65-F5344CB8AC3E}">
        <p14:creationId xmlns:p14="http://schemas.microsoft.com/office/powerpoint/2010/main" val="3203579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a:t>Click to edit Master title style</a:t>
            </a:r>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91ACAB0B-695B-48BA-9466-784E12F5C4E0}" type="datetimeFigureOut">
              <a:rPr lang="en-US" smtClean="0"/>
              <a:pPr/>
              <a:t>6/14/2024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87A134-C97B-4DDA-BB64-8377ED1E4CF1}"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extLst>
      <p:ext uri="{BB962C8B-B14F-4D97-AF65-F5344CB8AC3E}">
        <p14:creationId xmlns:p14="http://schemas.microsoft.com/office/powerpoint/2010/main" val="2350295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a:t>Click to edit Master title style</a:t>
            </a:r>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91ACAB0B-695B-48BA-9466-784E12F5C4E0}" type="datetimeFigureOut">
              <a:rPr lang="en-US" smtClean="0"/>
              <a:pPr/>
              <a:t>6/14/2024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87A134-C97B-4DDA-BB64-8377ED1E4CF1}" type="slidenum">
              <a:rPr lang="en-US" smtClean="0"/>
              <a:pPr/>
              <a:t>‹#›</a:t>
            </a:fld>
            <a:endParaRPr lang="en-US"/>
          </a:p>
        </p:txBody>
      </p:sp>
    </p:spTree>
    <p:extLst>
      <p:ext uri="{BB962C8B-B14F-4D97-AF65-F5344CB8AC3E}">
        <p14:creationId xmlns:p14="http://schemas.microsoft.com/office/powerpoint/2010/main" val="1689658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91ACAB0B-695B-48BA-9466-784E12F5C4E0}" type="datetimeFigureOut">
              <a:rPr lang="en-US" smtClean="0"/>
              <a:pPr/>
              <a:t>6/14/2024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87A134-C97B-4DDA-BB64-8377ED1E4CF1}" type="slidenum">
              <a:rPr lang="en-US" smtClean="0"/>
              <a:pPr/>
              <a:t>‹#›</a:t>
            </a:fld>
            <a:endParaRPr lang="en-US"/>
          </a:p>
        </p:txBody>
      </p:sp>
    </p:spTree>
    <p:extLst>
      <p:ext uri="{BB962C8B-B14F-4D97-AF65-F5344CB8AC3E}">
        <p14:creationId xmlns:p14="http://schemas.microsoft.com/office/powerpoint/2010/main" val="1159092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p>
            <a:fld id="{91ACAB0B-695B-48BA-9466-784E12F5C4E0}" type="datetimeFigureOut">
              <a:rPr lang="en-US" smtClean="0"/>
              <a:pPr/>
              <a:t>6/14/2024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87A134-C97B-4DDA-BB64-8377ED1E4CF1}" type="slidenum">
              <a:rPr lang="en-US" smtClean="0"/>
              <a:pPr/>
              <a:t>‹#›</a:t>
            </a:fld>
            <a:endParaRPr lang="en-US"/>
          </a:p>
        </p:txBody>
      </p:sp>
    </p:spTree>
    <p:extLst>
      <p:ext uri="{BB962C8B-B14F-4D97-AF65-F5344CB8AC3E}">
        <p14:creationId xmlns:p14="http://schemas.microsoft.com/office/powerpoint/2010/main" val="2621827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fld id="{91ACAB0B-695B-48BA-9466-784E12F5C4E0}" type="datetimeFigureOut">
              <a:rPr lang="en-US" smtClean="0"/>
              <a:pPr/>
              <a:t>6/14/2024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87A134-C97B-4DDA-BB64-8377ED1E4CF1}"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extLst>
      <p:ext uri="{BB962C8B-B14F-4D97-AF65-F5344CB8AC3E}">
        <p14:creationId xmlns:p14="http://schemas.microsoft.com/office/powerpoint/2010/main" val="558814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91ACAB0B-695B-48BA-9466-784E12F5C4E0}" type="datetimeFigureOut">
              <a:rPr lang="en-US" smtClean="0"/>
              <a:pPr/>
              <a:t>6/14/2024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87A134-C97B-4DDA-BB64-8377ED1E4CF1}" type="slidenum">
              <a:rPr lang="en-US" smtClean="0"/>
              <a:pPr/>
              <a:t>‹#›</a:t>
            </a:fld>
            <a:endParaRPr lang="en-US"/>
          </a:p>
        </p:txBody>
      </p:sp>
    </p:spTree>
    <p:extLst>
      <p:ext uri="{BB962C8B-B14F-4D97-AF65-F5344CB8AC3E}">
        <p14:creationId xmlns:p14="http://schemas.microsoft.com/office/powerpoint/2010/main" val="4155137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a:t>Click to edit Master title style</a:t>
            </a:r>
          </a:p>
        </p:txBody>
      </p:sp>
      <p:sp>
        <p:nvSpPr>
          <p:cNvPr id="5" name="Date Placeholder 4"/>
          <p:cNvSpPr>
            <a:spLocks noGrp="1"/>
          </p:cNvSpPr>
          <p:nvPr>
            <p:ph type="dt" sz="half" idx="10"/>
          </p:nvPr>
        </p:nvSpPr>
        <p:spPr/>
        <p:txBody>
          <a:bodyPr/>
          <a:lstStyle/>
          <a:p>
            <a:fld id="{91ACAB0B-695B-48BA-9466-784E12F5C4E0}" type="datetimeFigureOut">
              <a:rPr lang="en-US" smtClean="0"/>
              <a:pPr/>
              <a:t>6/14/2024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87A134-C97B-4DDA-BB64-8377ED1E4CF1}"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Tree>
    <p:extLst>
      <p:ext uri="{BB962C8B-B14F-4D97-AF65-F5344CB8AC3E}">
        <p14:creationId xmlns:p14="http://schemas.microsoft.com/office/powerpoint/2010/main" val="814377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a:t>Click to edit Master title style</a:t>
            </a:r>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91ACAB0B-695B-48BA-9466-784E12F5C4E0}" type="datetimeFigureOut">
              <a:rPr lang="en-US" smtClean="0"/>
              <a:pPr/>
              <a:t>6/14/2024</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EA87A134-C97B-4DDA-BB64-8377ED1E4CF1}"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TextBox 13"/>
          <p:cNvSpPr txBox="1"/>
          <p:nvPr/>
        </p:nvSpPr>
        <p:spPr>
          <a:xfrm>
            <a:off x="6553200" y="6324600"/>
            <a:ext cx="2590800" cy="400110"/>
          </a:xfrm>
          <a:prstGeom prst="rect">
            <a:avLst/>
          </a:prstGeom>
          <a:noFill/>
        </p:spPr>
        <p:txBody>
          <a:bodyPr wrap="square" rtlCol="0">
            <a:spAutoFit/>
          </a:bodyPr>
          <a:lstStyle/>
          <a:p>
            <a:r>
              <a:rPr lang="en-US" sz="2000" dirty="0"/>
              <a:t>CA </a:t>
            </a:r>
            <a:r>
              <a:rPr lang="en-US" sz="2000" dirty="0" err="1"/>
              <a:t>Pradeep</a:t>
            </a:r>
            <a:r>
              <a:rPr lang="en-US" sz="2000" baseline="0" dirty="0"/>
              <a:t> </a:t>
            </a:r>
            <a:r>
              <a:rPr lang="en-US" sz="2000" baseline="0" dirty="0" err="1"/>
              <a:t>Modi</a:t>
            </a:r>
            <a:endParaRPr lang="en-US" sz="2000" dirty="0"/>
          </a:p>
        </p:txBody>
      </p:sp>
    </p:spTree>
    <p:extLst>
      <p:ext uri="{BB962C8B-B14F-4D97-AF65-F5344CB8AC3E}">
        <p14:creationId xmlns:p14="http://schemas.microsoft.com/office/powerpoint/2010/main" val="3617147339"/>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https://taxindiaonline.com/RC2/notDesc.php?MpoQSrPnM=MjYzOTA="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hyperlink" Target="https://taxindiaonline.com/RC2/subCatDesc.php3?subCatDisp_Id=29&amp;filename=notification/gst/cgst_act/2017/cgst_act_index.htm" TargetMode="External"/><Relationship Id="rId4" Type="http://schemas.openxmlformats.org/officeDocument/2006/relationships/hyperlink" Target="https://taxindiaonline.com/RC2/notDesc.php?MpoQSrPnM=MjY3NjI="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jp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jp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jp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jp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jp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jp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jp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jp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1.png"/><Relationship Id="rId7" Type="http://schemas.openxmlformats.org/officeDocument/2006/relationships/image" Target="../media/image2.jp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jp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8" Type="http://schemas.openxmlformats.org/officeDocument/2006/relationships/hyperlink" Target="https://taxconcept.net/daily-e-news-letter-monthly-magazine-weekly-taxation-news-letter/udin-big-update-aligning-the-time-limit-of-generating-udin-from-15-days-to-60-days-read-official-announcement/" TargetMode="External"/><Relationship Id="rId3" Type="http://schemas.openxmlformats.org/officeDocument/2006/relationships/image" Target="../media/image21.png"/><Relationship Id="rId7" Type="http://schemas.openxmlformats.org/officeDocument/2006/relationships/image" Target="../media/image2.jp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66.xml.rels><?xml version="1.0" encoding="UTF-8" standalone="yes"?>
<Relationships xmlns="http://schemas.openxmlformats.org/package/2006/relationships"><Relationship Id="rId8" Type="http://schemas.openxmlformats.org/officeDocument/2006/relationships/hyperlink" Target="https://taxconcept.net/mca-roc/mca-extension-of-time-period-for-filing-of-financial-statements-for-the-fy-ended-31-03-2022-without-levying-additional-fee/" TargetMode="External"/><Relationship Id="rId3" Type="http://schemas.openxmlformats.org/officeDocument/2006/relationships/image" Target="../media/image21.png"/><Relationship Id="rId7" Type="http://schemas.openxmlformats.org/officeDocument/2006/relationships/image" Target="../media/image2.jp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hyperlink" Target="https://taxconcept.net/judgement/amount-involved-in-the-case-falls-below-monetary-limit-appeal-dismissed-cestat/" TargetMode="External"/></Relationships>
</file>

<file path=ppt/slides/_rels/slide67.xml.rels><?xml version="1.0" encoding="UTF-8" standalone="yes"?>
<Relationships xmlns="http://schemas.openxmlformats.org/package/2006/relationships"><Relationship Id="rId8" Type="http://schemas.openxmlformats.org/officeDocument/2006/relationships/hyperlink" Target="https://taxconcept.net/judgement/objective-of-settlement-commission-as-an-assessee-to-disclose-the-undisclosed-income-to-seek-benefit-in-the-form-of-immunity-from-penalty-supreme-court/" TargetMode="External"/><Relationship Id="rId3" Type="http://schemas.openxmlformats.org/officeDocument/2006/relationships/image" Target="../media/image21.png"/><Relationship Id="rId7" Type="http://schemas.openxmlformats.org/officeDocument/2006/relationships/image" Target="../media/image2.jp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6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jp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73.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jp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74.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jp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75.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jp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76.xml.rels><?xml version="1.0" encoding="UTF-8" standalone="yes"?>
<Relationships xmlns="http://schemas.openxmlformats.org/package/2006/relationships"><Relationship Id="rId8" Type="http://schemas.openxmlformats.org/officeDocument/2006/relationships/hyperlink" Target="http://undefined/content-page/explore-rules/1000103/1000001" TargetMode="External"/><Relationship Id="rId3" Type="http://schemas.openxmlformats.org/officeDocument/2006/relationships/image" Target="../media/image21.png"/><Relationship Id="rId7" Type="http://schemas.openxmlformats.org/officeDocument/2006/relationships/image" Target="../media/image2.jp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hyperlink" Target="http://undefined/content-page/explore-rules/1000104/1000001" TargetMode="External"/><Relationship Id="rId5" Type="http://schemas.openxmlformats.org/officeDocument/2006/relationships/image" Target="../media/image23.png"/><Relationship Id="rId10" Type="http://schemas.openxmlformats.org/officeDocument/2006/relationships/hyperlink" Target="http://undefined/content-page/explore-act/1000294/1000001" TargetMode="External"/><Relationship Id="rId4" Type="http://schemas.openxmlformats.org/officeDocument/2006/relationships/image" Target="../media/image22.png"/><Relationship Id="rId9" Type="http://schemas.openxmlformats.org/officeDocument/2006/relationships/hyperlink" Target="http://undefined/content-page/explore-act/1000279/1000001" TargetMode="External"/></Relationships>
</file>

<file path=ppt/slides/_rels/slide77.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jp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78.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jp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7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1.png"/><Relationship Id="rId7" Type="http://schemas.openxmlformats.org/officeDocument/2006/relationships/image" Target="../media/image2.jp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8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447800"/>
            <a:ext cx="7790688" cy="4800600"/>
          </a:xfrm>
        </p:spPr>
        <p:txBody>
          <a:bodyPr>
            <a:normAutofit fontScale="77500" lnSpcReduction="20000"/>
          </a:bodyPr>
          <a:lstStyle/>
          <a:p>
            <a:endParaRPr lang="en-US" dirty="0"/>
          </a:p>
          <a:p>
            <a:pPr marL="82296" indent="0" algn="ctr">
              <a:buNone/>
            </a:pPr>
            <a:r>
              <a:rPr lang="en-US" sz="5800" b="1" dirty="0">
                <a:highlight>
                  <a:srgbClr val="FFFF00"/>
                </a:highlight>
              </a:rPr>
              <a:t>APPEAL UNDER GST</a:t>
            </a:r>
            <a:endParaRPr lang="en-IN" sz="5800" b="1" dirty="0">
              <a:highlight>
                <a:srgbClr val="FFFF00"/>
              </a:highlight>
            </a:endParaRPr>
          </a:p>
          <a:p>
            <a:pPr marL="12065" marR="5080" indent="0" algn="ctr">
              <a:lnSpc>
                <a:spcPts val="3300"/>
              </a:lnSpc>
              <a:spcBef>
                <a:spcPts val="465"/>
              </a:spcBef>
              <a:buNone/>
            </a:pPr>
            <a:endParaRPr lang="en-US" sz="2400" b="1" spc="380" dirty="0">
              <a:latin typeface="Trebuchet MS"/>
              <a:cs typeface="Trebuchet MS"/>
            </a:endParaRPr>
          </a:p>
          <a:p>
            <a:pPr marL="12065" marR="5080" indent="0" algn="ctr">
              <a:lnSpc>
                <a:spcPts val="3300"/>
              </a:lnSpc>
              <a:spcBef>
                <a:spcPts val="465"/>
              </a:spcBef>
              <a:buNone/>
            </a:pPr>
            <a:r>
              <a:rPr lang="en-US" sz="4100" b="1" spc="380" dirty="0">
                <a:latin typeface="Trebuchet MS"/>
                <a:cs typeface="Trebuchet MS"/>
              </a:rPr>
              <a:t>ACAE CHARTERED ACCOUNTANTS CPE STUDY CIRCLE </a:t>
            </a:r>
            <a:r>
              <a:rPr lang="en-US" sz="4100" b="1" spc="380">
                <a:latin typeface="Trebuchet MS"/>
                <a:cs typeface="Trebuchet MS"/>
              </a:rPr>
              <a:t>OF </a:t>
            </a:r>
          </a:p>
          <a:p>
            <a:pPr marL="12065" marR="5080" indent="0" algn="ctr">
              <a:lnSpc>
                <a:spcPts val="3300"/>
              </a:lnSpc>
              <a:spcBef>
                <a:spcPts val="465"/>
              </a:spcBef>
              <a:buNone/>
            </a:pPr>
            <a:r>
              <a:rPr lang="en-US" sz="4100" b="1" spc="380">
                <a:latin typeface="Trebuchet MS"/>
                <a:cs typeface="Trebuchet MS"/>
              </a:rPr>
              <a:t>EIRC </a:t>
            </a:r>
            <a:r>
              <a:rPr lang="en-US" sz="4100" b="1" spc="380" dirty="0">
                <a:latin typeface="Trebuchet MS"/>
                <a:cs typeface="Trebuchet MS"/>
              </a:rPr>
              <a:t>OF ICAI</a:t>
            </a:r>
            <a:endParaRPr lang="en-US" sz="4100" dirty="0">
              <a:latin typeface="Trebuchet MS"/>
              <a:cs typeface="Trebuchet MS"/>
            </a:endParaRPr>
          </a:p>
          <a:p>
            <a:pPr marL="0" indent="0" algn="ctr">
              <a:lnSpc>
                <a:spcPct val="100000"/>
              </a:lnSpc>
              <a:spcBef>
                <a:spcPts val="2900"/>
              </a:spcBef>
              <a:buNone/>
            </a:pPr>
            <a:r>
              <a:rPr lang="en-US" sz="4800" b="1" spc="20" dirty="0">
                <a:latin typeface="Times New Roman"/>
                <a:cs typeface="Times New Roman"/>
              </a:rPr>
              <a:t>14th June, 2024 (Friday)</a:t>
            </a:r>
            <a:endParaRPr lang="en-US" sz="7200" dirty="0">
              <a:latin typeface="Times New Roman"/>
              <a:cs typeface="Times New Roman"/>
            </a:endParaRPr>
          </a:p>
          <a:p>
            <a:pPr marL="82296" indent="0" algn="just">
              <a:buNone/>
            </a:pPr>
            <a:endParaRPr lang="en-US" sz="1700" b="1" dirty="0">
              <a:latin typeface="Times New Roman" pitchFamily="18" charset="0"/>
              <a:cs typeface="Times New Roman" pitchFamily="18" charset="0"/>
            </a:endParaRPr>
          </a:p>
          <a:p>
            <a:pPr marL="82296" indent="0" algn="just">
              <a:buNone/>
            </a:pPr>
            <a:endParaRPr lang="en-US" sz="1700" b="1" dirty="0">
              <a:latin typeface="Times New Roman" pitchFamily="18" charset="0"/>
              <a:cs typeface="Times New Roman" pitchFamily="18" charset="0"/>
            </a:endParaRPr>
          </a:p>
          <a:p>
            <a:pPr marL="82296" indent="0" algn="just">
              <a:buNone/>
            </a:pPr>
            <a:r>
              <a:rPr lang="en-US" sz="1700" b="1" dirty="0">
                <a:latin typeface="Times New Roman" pitchFamily="18" charset="0"/>
                <a:cs typeface="Times New Roman" pitchFamily="18" charset="0"/>
              </a:rPr>
              <a:t>(Errors if any are purely un-intentional. The views are shared in the individual capacity of the speaker and not in his professional capacity and the hosts may or may not subscribe to the views of the speaker.)</a:t>
            </a:r>
          </a:p>
          <a:p>
            <a:pPr marL="82296" indent="0" algn="ctr">
              <a:buNone/>
            </a:pPr>
            <a:endParaRPr lang="en-IN" sz="4800" b="1" dirty="0"/>
          </a:p>
        </p:txBody>
      </p:sp>
    </p:spTree>
    <p:extLst>
      <p:ext uri="{BB962C8B-B14F-4D97-AF65-F5344CB8AC3E}">
        <p14:creationId xmlns:p14="http://schemas.microsoft.com/office/powerpoint/2010/main" val="24955746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IN"/>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524000"/>
            <a:ext cx="80772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606183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76200"/>
            <a:ext cx="7498080" cy="1143000"/>
          </a:xfrm>
        </p:spPr>
        <p:txBody>
          <a:bodyPr/>
          <a:lstStyle/>
          <a:p>
            <a:r>
              <a:rPr lang="en-IN" dirty="0"/>
              <a:t>Hierarchy in GST</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600200"/>
            <a:ext cx="7934325" cy="441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3893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447800"/>
            <a:ext cx="7467600" cy="465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46902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IN"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295400"/>
            <a:ext cx="7896225"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37553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1" y="1371600"/>
            <a:ext cx="7772400" cy="4190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1783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14400" y="200025"/>
            <a:ext cx="7467600" cy="892552"/>
          </a:xfrm>
          <a:prstGeom prst="rect">
            <a:avLst/>
          </a:prstGeom>
        </p:spPr>
        <p:txBody>
          <a:bodyPr wrap="square">
            <a:spAutoFit/>
          </a:bodyPr>
          <a:lstStyle/>
          <a:p>
            <a:r>
              <a:rPr lang="en-IN" sz="3200" b="1" dirty="0">
                <a:highlight>
                  <a:srgbClr val="FFFF00"/>
                </a:highlight>
              </a:rPr>
              <a:t>Circular No. 172/02/2022 </a:t>
            </a:r>
            <a:r>
              <a:rPr lang="en-IN" sz="2000" b="1" dirty="0">
                <a:highlight>
                  <a:srgbClr val="FF00FF"/>
                </a:highlight>
              </a:rPr>
              <a:t>Can </a:t>
            </a:r>
          </a:p>
          <a:p>
            <a:r>
              <a:rPr lang="en-IN" sz="2000" b="1" dirty="0">
                <a:highlight>
                  <a:srgbClr val="FF00FF"/>
                </a:highlight>
              </a:rPr>
              <a:t>Pre-Deposit made through utilisation of ITC Ledger?</a:t>
            </a:r>
            <a:endParaRPr lang="en-IN" sz="3200" b="1" dirty="0">
              <a:highlight>
                <a:srgbClr val="FFFF00"/>
              </a:highlight>
            </a:endParaRPr>
          </a:p>
        </p:txBody>
      </p:sp>
      <p:sp>
        <p:nvSpPr>
          <p:cNvPr id="4" name="Rectangle 3"/>
          <p:cNvSpPr/>
          <p:nvPr/>
        </p:nvSpPr>
        <p:spPr>
          <a:xfrm>
            <a:off x="1066800" y="1752600"/>
            <a:ext cx="8001000" cy="707886"/>
          </a:xfrm>
          <a:prstGeom prst="rect">
            <a:avLst/>
          </a:prstGeom>
        </p:spPr>
        <p:txBody>
          <a:bodyPr wrap="square">
            <a:spAutoFit/>
          </a:bodyPr>
          <a:lstStyle/>
          <a:p>
            <a:pPr algn="just"/>
            <a:r>
              <a:rPr lang="en-US" dirty="0"/>
              <a:t>IV. </a:t>
            </a:r>
            <a:r>
              <a:rPr lang="en-US" sz="2000" dirty="0">
                <a:highlight>
                  <a:srgbClr val="C0C0C0"/>
                </a:highlight>
              </a:rPr>
              <a:t>Utilization of the amounts available in the electronic credit </a:t>
            </a:r>
            <a:r>
              <a:rPr lang="en-IN" sz="2000" dirty="0">
                <a:highlight>
                  <a:srgbClr val="C0C0C0"/>
                </a:highlight>
              </a:rPr>
              <a:t>ledger and </a:t>
            </a:r>
            <a:r>
              <a:rPr lang="en-US" sz="2000" dirty="0">
                <a:highlight>
                  <a:srgbClr val="C0C0C0"/>
                </a:highlight>
              </a:rPr>
              <a:t>the electronic cash ledger for payment of tax and other liabilities</a:t>
            </a:r>
            <a:endParaRPr lang="en-IN" dirty="0">
              <a:highlight>
                <a:srgbClr val="C0C0C0"/>
              </a:highlight>
            </a:endParaRPr>
          </a:p>
        </p:txBody>
      </p:sp>
      <p:sp>
        <p:nvSpPr>
          <p:cNvPr id="5" name="Rectangle 4"/>
          <p:cNvSpPr/>
          <p:nvPr/>
        </p:nvSpPr>
        <p:spPr>
          <a:xfrm>
            <a:off x="1066800" y="2828836"/>
            <a:ext cx="7620000" cy="3570208"/>
          </a:xfrm>
          <a:prstGeom prst="rect">
            <a:avLst/>
          </a:prstGeom>
        </p:spPr>
        <p:txBody>
          <a:bodyPr wrap="square">
            <a:spAutoFit/>
          </a:bodyPr>
          <a:lstStyle/>
          <a:p>
            <a:r>
              <a:rPr lang="en-US" dirty="0"/>
              <a:t>Q6</a:t>
            </a:r>
            <a:r>
              <a:rPr lang="en-US" sz="2000" dirty="0"/>
              <a:t>. Whether the amount available in the electronic credit ledger can be used for making payment of any tax under the GST Laws?</a:t>
            </a:r>
          </a:p>
          <a:p>
            <a:endParaRPr lang="en-US" dirty="0"/>
          </a:p>
          <a:p>
            <a:r>
              <a:rPr lang="en-US" dirty="0"/>
              <a:t>• It is clarified that any payment towards output tax,</a:t>
            </a:r>
          </a:p>
          <a:p>
            <a:r>
              <a:rPr lang="en-US" dirty="0"/>
              <a:t>--whether self-assessed in the return , OR</a:t>
            </a:r>
          </a:p>
          <a:p>
            <a:pPr algn="just"/>
            <a:r>
              <a:rPr lang="en-US" dirty="0"/>
              <a:t>--</a:t>
            </a:r>
            <a:r>
              <a:rPr lang="en-US" sz="2400" b="1" i="1" u="sng" dirty="0">
                <a:highlight>
                  <a:srgbClr val="00FF00"/>
                </a:highlight>
              </a:rPr>
              <a:t>payable as a consequence of any proceeding instituted under the provisions of GST can be made by utilization of the amount available in the electronic credit ledger of a </a:t>
            </a:r>
            <a:r>
              <a:rPr lang="en-IN" sz="2400" b="1" i="1" u="sng" dirty="0">
                <a:highlight>
                  <a:srgbClr val="00FF00"/>
                </a:highlight>
              </a:rPr>
              <a:t>registered person.</a:t>
            </a:r>
          </a:p>
          <a:p>
            <a:r>
              <a:rPr lang="en-US" dirty="0"/>
              <a:t>• Also, the electronic credit ledger cannot be used for making payment of any tax which is payable under reverse charge mechanism.</a:t>
            </a:r>
            <a:endParaRPr lang="en-IN" dirty="0"/>
          </a:p>
        </p:txBody>
      </p:sp>
      <p:pic>
        <p:nvPicPr>
          <p:cNvPr id="6" name="object 16"/>
          <p:cNvPicPr/>
          <p:nvPr/>
        </p:nvPicPr>
        <p:blipFill>
          <a:blip r:embed="rId2" cstate="print"/>
          <a:stretch>
            <a:fillRect/>
          </a:stretch>
        </p:blipFill>
        <p:spPr>
          <a:xfrm>
            <a:off x="7202596" y="-12032"/>
            <a:ext cx="1921351" cy="876300"/>
          </a:xfrm>
          <a:prstGeom prst="rect">
            <a:avLst/>
          </a:prstGeom>
        </p:spPr>
      </p:pic>
    </p:spTree>
    <p:extLst>
      <p:ext uri="{BB962C8B-B14F-4D97-AF65-F5344CB8AC3E}">
        <p14:creationId xmlns:p14="http://schemas.microsoft.com/office/powerpoint/2010/main" val="1700346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78832" y="228600"/>
            <a:ext cx="5550568" cy="523220"/>
          </a:xfrm>
          <a:prstGeom prst="rect">
            <a:avLst/>
          </a:prstGeom>
        </p:spPr>
        <p:txBody>
          <a:bodyPr wrap="square">
            <a:spAutoFit/>
          </a:bodyPr>
          <a:lstStyle/>
          <a:p>
            <a:r>
              <a:rPr lang="en-IN" sz="2800" b="1" dirty="0"/>
              <a:t>Can Pre-Deposit be waived ?</a:t>
            </a:r>
          </a:p>
        </p:txBody>
      </p:sp>
      <p:sp>
        <p:nvSpPr>
          <p:cNvPr id="4" name="Rectangle 3"/>
          <p:cNvSpPr/>
          <p:nvPr/>
        </p:nvSpPr>
        <p:spPr>
          <a:xfrm>
            <a:off x="1066800" y="832306"/>
            <a:ext cx="6400800" cy="1200329"/>
          </a:xfrm>
          <a:prstGeom prst="rect">
            <a:avLst/>
          </a:prstGeom>
        </p:spPr>
        <p:txBody>
          <a:bodyPr wrap="square">
            <a:spAutoFit/>
          </a:bodyPr>
          <a:lstStyle/>
          <a:p>
            <a:r>
              <a:rPr lang="en-US" dirty="0"/>
              <a:t>Waiver depends on the Merits of Case</a:t>
            </a:r>
          </a:p>
          <a:p>
            <a:r>
              <a:rPr lang="en-US" dirty="0"/>
              <a:t>No hard-and-fast rule for where pre-deposit may be waived. It depends on the facts and circumstances of the case how strong is the case presented.</a:t>
            </a:r>
            <a:endParaRPr lang="en-IN"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0758" y="2133600"/>
            <a:ext cx="7315200" cy="3225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object 16"/>
          <p:cNvPicPr/>
          <p:nvPr/>
        </p:nvPicPr>
        <p:blipFill>
          <a:blip r:embed="rId3" cstate="print"/>
          <a:stretch>
            <a:fillRect/>
          </a:stretch>
        </p:blipFill>
        <p:spPr>
          <a:xfrm>
            <a:off x="7222649" y="32084"/>
            <a:ext cx="1921351" cy="876300"/>
          </a:xfrm>
          <a:prstGeom prst="rect">
            <a:avLst/>
          </a:prstGeom>
        </p:spPr>
      </p:pic>
    </p:spTree>
    <p:extLst>
      <p:ext uri="{BB962C8B-B14F-4D97-AF65-F5344CB8AC3E}">
        <p14:creationId xmlns:p14="http://schemas.microsoft.com/office/powerpoint/2010/main" val="4118003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BC62C-718F-1576-D726-E03E72DB862F}"/>
              </a:ext>
            </a:extLst>
          </p:cNvPr>
          <p:cNvSpPr>
            <a:spLocks noGrp="1"/>
          </p:cNvSpPr>
          <p:nvPr>
            <p:ph type="title"/>
          </p:nvPr>
        </p:nvSpPr>
        <p:spPr>
          <a:xfrm>
            <a:off x="762000" y="92242"/>
            <a:ext cx="6629400" cy="1143000"/>
          </a:xfrm>
        </p:spPr>
        <p:txBody>
          <a:bodyPr>
            <a:normAutofit fontScale="90000"/>
          </a:bodyPr>
          <a:lstStyle/>
          <a:p>
            <a:r>
              <a:rPr lang="en-IN" sz="2400" dirty="0"/>
              <a:t>HC granted relief to </a:t>
            </a:r>
            <a:r>
              <a:rPr lang="en-IN" sz="2400" dirty="0" err="1"/>
              <a:t>assessee</a:t>
            </a:r>
            <a:r>
              <a:rPr lang="en-IN" sz="2400" dirty="0"/>
              <a:t> to take 10% of amount required for filing appeal as his bank a/c was frozen by GST dept.</a:t>
            </a:r>
            <a:endParaRPr lang="en-IN" sz="3600" dirty="0"/>
          </a:p>
        </p:txBody>
      </p:sp>
      <p:sp>
        <p:nvSpPr>
          <p:cNvPr id="4" name="TextBox 3">
            <a:extLst>
              <a:ext uri="{FF2B5EF4-FFF2-40B4-BE49-F238E27FC236}">
                <a16:creationId xmlns:a16="http://schemas.microsoft.com/office/drawing/2014/main" id="{D3CE0697-9649-8FA0-A56E-D9E5553B0BF7}"/>
              </a:ext>
            </a:extLst>
          </p:cNvPr>
          <p:cNvSpPr txBox="1"/>
          <p:nvPr/>
        </p:nvSpPr>
        <p:spPr>
          <a:xfrm>
            <a:off x="1143000" y="1676400"/>
            <a:ext cx="7851648" cy="3693319"/>
          </a:xfrm>
          <a:prstGeom prst="rect">
            <a:avLst/>
          </a:prstGeom>
          <a:noFill/>
        </p:spPr>
        <p:txBody>
          <a:bodyPr wrap="square">
            <a:spAutoFit/>
          </a:bodyPr>
          <a:lstStyle/>
          <a:p>
            <a:pPr algn="just"/>
            <a:r>
              <a:rPr lang="en-IN" dirty="0"/>
              <a:t>THE HON'BLE </a:t>
            </a:r>
            <a:r>
              <a:rPr lang="en-IN" dirty="0">
                <a:solidFill>
                  <a:srgbClr val="FF0000"/>
                </a:solidFill>
              </a:rPr>
              <a:t>MADRAS HIGH COURT </a:t>
            </a:r>
            <a:r>
              <a:rPr lang="en-IN" dirty="0"/>
              <a:t>IN THE CASE OF </a:t>
            </a:r>
            <a:r>
              <a:rPr lang="en-IN" dirty="0">
                <a:solidFill>
                  <a:srgbClr val="0070C0"/>
                </a:solidFill>
              </a:rPr>
              <a:t>RATHINAVEL PANDIAN V/s ASSISTANT COMMISSIONER (ST)</a:t>
            </a:r>
            <a:r>
              <a:rPr lang="en-IN" dirty="0">
                <a:solidFill>
                  <a:srgbClr val="002060"/>
                </a:solidFill>
              </a:rPr>
              <a:t> </a:t>
            </a:r>
            <a:r>
              <a:rPr lang="en-IN" dirty="0"/>
              <a:t>, decided on 27-11-2023</a:t>
            </a:r>
          </a:p>
          <a:p>
            <a:pPr algn="just"/>
            <a:r>
              <a:rPr lang="en-IN" dirty="0"/>
              <a:t>👉   Issue:-✔Can </a:t>
            </a:r>
            <a:r>
              <a:rPr lang="en-IN" dirty="0" err="1"/>
              <a:t>assessee</a:t>
            </a:r>
            <a:r>
              <a:rPr lang="en-IN" dirty="0"/>
              <a:t> was permitted take </a:t>
            </a:r>
            <a:r>
              <a:rPr lang="en-IN" dirty="0">
                <a:solidFill>
                  <a:srgbClr val="FF0000"/>
                </a:solidFill>
              </a:rPr>
              <a:t>10% of amount required for filing appeal from its freezing bank account?</a:t>
            </a:r>
          </a:p>
          <a:p>
            <a:pPr algn="just"/>
            <a:r>
              <a:rPr lang="en-IN" dirty="0"/>
              <a:t>👉 The Hon'ble High Court Judgement:-</a:t>
            </a:r>
          </a:p>
          <a:p>
            <a:pPr algn="just"/>
            <a:r>
              <a:rPr lang="en-IN" dirty="0"/>
              <a:t>✔</a:t>
            </a:r>
            <a:r>
              <a:rPr lang="en-IN" dirty="0" err="1"/>
              <a:t>Assessee</a:t>
            </a:r>
            <a:r>
              <a:rPr lang="en-IN" dirty="0"/>
              <a:t> had challenged Recovery order passed by revenue, confirming demand for recovery of ITC along with interest and penalty each against CGST and SGST – </a:t>
            </a:r>
          </a:p>
          <a:p>
            <a:pPr algn="just"/>
            <a:r>
              <a:rPr lang="en-IN" dirty="0"/>
              <a:t>✔Since </a:t>
            </a:r>
            <a:r>
              <a:rPr lang="en-IN" dirty="0" err="1"/>
              <a:t>assessee</a:t>
            </a:r>
            <a:r>
              <a:rPr lang="en-IN" dirty="0"/>
              <a:t> was having a statuary appeal remedy, instant writ petition was to be disposed of and </a:t>
            </a:r>
            <a:r>
              <a:rPr lang="en-IN" dirty="0" err="1"/>
              <a:t>assessee</a:t>
            </a:r>
            <a:r>
              <a:rPr lang="en-IN" dirty="0"/>
              <a:t> was directed to file statuary appeal before Appellate Authority within four weeks and as an interim arrangement </a:t>
            </a:r>
            <a:r>
              <a:rPr lang="en-IN" dirty="0" err="1"/>
              <a:t>assessee</a:t>
            </a:r>
            <a:r>
              <a:rPr lang="en-IN" dirty="0"/>
              <a:t> was permitted take 10% of amount required for filing appeal from its bank account. - Section 73 read with 107 of Central Goods and Services Tax Act, 2017.</a:t>
            </a:r>
          </a:p>
        </p:txBody>
      </p:sp>
      <p:pic>
        <p:nvPicPr>
          <p:cNvPr id="5" name="object 16"/>
          <p:cNvPicPr/>
          <p:nvPr/>
        </p:nvPicPr>
        <p:blipFill>
          <a:blip r:embed="rId2" cstate="print"/>
          <a:stretch>
            <a:fillRect/>
          </a:stretch>
        </p:blipFill>
        <p:spPr>
          <a:xfrm>
            <a:off x="7198586" y="76200"/>
            <a:ext cx="1921351" cy="876300"/>
          </a:xfrm>
          <a:prstGeom prst="rect">
            <a:avLst/>
          </a:prstGeom>
        </p:spPr>
      </p:pic>
    </p:spTree>
    <p:extLst>
      <p:ext uri="{BB962C8B-B14F-4D97-AF65-F5344CB8AC3E}">
        <p14:creationId xmlns:p14="http://schemas.microsoft.com/office/powerpoint/2010/main" val="26839447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E5E89-1379-6E73-ABAC-7D6EA6CCDC69}"/>
              </a:ext>
            </a:extLst>
          </p:cNvPr>
          <p:cNvSpPr>
            <a:spLocks noGrp="1"/>
          </p:cNvSpPr>
          <p:nvPr>
            <p:ph type="title"/>
          </p:nvPr>
        </p:nvSpPr>
        <p:spPr>
          <a:xfrm>
            <a:off x="1066800" y="274320"/>
            <a:ext cx="5867400" cy="1143000"/>
          </a:xfrm>
        </p:spPr>
        <p:txBody>
          <a:bodyPr>
            <a:normAutofit fontScale="90000"/>
          </a:bodyPr>
          <a:lstStyle/>
          <a:p>
            <a:r>
              <a:rPr lang="en-IN" sz="3100" dirty="0"/>
              <a:t>Penalty order under GST to be treated as SCN to seek release of vehicle seized u/s 129</a:t>
            </a:r>
            <a:endParaRPr lang="en-IN" dirty="0"/>
          </a:p>
        </p:txBody>
      </p:sp>
      <p:sp>
        <p:nvSpPr>
          <p:cNvPr id="4" name="TextBox 3">
            <a:extLst>
              <a:ext uri="{FF2B5EF4-FFF2-40B4-BE49-F238E27FC236}">
                <a16:creationId xmlns:a16="http://schemas.microsoft.com/office/drawing/2014/main" id="{9BBACA15-A771-1EF1-B763-4646F002915F}"/>
              </a:ext>
            </a:extLst>
          </p:cNvPr>
          <p:cNvSpPr txBox="1"/>
          <p:nvPr/>
        </p:nvSpPr>
        <p:spPr>
          <a:xfrm>
            <a:off x="1295400" y="1752600"/>
            <a:ext cx="7498080" cy="4524315"/>
          </a:xfrm>
          <a:prstGeom prst="rect">
            <a:avLst/>
          </a:prstGeom>
          <a:noFill/>
        </p:spPr>
        <p:txBody>
          <a:bodyPr wrap="square">
            <a:spAutoFit/>
          </a:bodyPr>
          <a:lstStyle/>
          <a:p>
            <a:pPr algn="just"/>
            <a:r>
              <a:rPr lang="en-IN" dirty="0"/>
              <a:t>THE HON'BLE </a:t>
            </a:r>
            <a:r>
              <a:rPr lang="en-IN" dirty="0">
                <a:solidFill>
                  <a:srgbClr val="FF0000"/>
                </a:solidFill>
              </a:rPr>
              <a:t>ALLAHABAD HIGH COURT </a:t>
            </a:r>
            <a:r>
              <a:rPr lang="en-IN" dirty="0"/>
              <a:t>in the case of </a:t>
            </a:r>
            <a:r>
              <a:rPr lang="en-IN" dirty="0">
                <a:solidFill>
                  <a:srgbClr val="C00000"/>
                </a:solidFill>
              </a:rPr>
              <a:t>AKBAR ALI TRANSPORT SERVICES V/s STATE OF U.P.</a:t>
            </a:r>
            <a:r>
              <a:rPr lang="en-IN" dirty="0"/>
              <a:t>, decided on 9-1-2024</a:t>
            </a:r>
          </a:p>
          <a:p>
            <a:pPr algn="just"/>
            <a:r>
              <a:rPr lang="en-IN" dirty="0"/>
              <a:t>👉 Issue:-✔Can </a:t>
            </a:r>
            <a:r>
              <a:rPr lang="en-IN" dirty="0">
                <a:solidFill>
                  <a:srgbClr val="C00000"/>
                </a:solidFill>
              </a:rPr>
              <a:t>Penalty order under GST to be treated as SCN to seek release of vehicle seized u/s 129</a:t>
            </a:r>
            <a:r>
              <a:rPr lang="en-IN" dirty="0"/>
              <a:t>?</a:t>
            </a:r>
          </a:p>
          <a:p>
            <a:pPr algn="just"/>
            <a:r>
              <a:rPr lang="en-IN" dirty="0"/>
              <a:t>👉 The Hon'ble High Court Judgement:-</a:t>
            </a:r>
          </a:p>
          <a:p>
            <a:pPr algn="just"/>
            <a:r>
              <a:rPr lang="en-IN" dirty="0"/>
              <a:t>✔Where Competent Authority had seized vehicle of </a:t>
            </a:r>
            <a:r>
              <a:rPr lang="en-IN" dirty="0" err="1"/>
              <a:t>assessee</a:t>
            </a:r>
            <a:r>
              <a:rPr lang="en-IN" dirty="0"/>
              <a:t> under section 129(1) and imposed penalty under section 129(3), said authority was to be directed to pass a reasoned order after affording /due opportunity of hearing to </a:t>
            </a:r>
            <a:r>
              <a:rPr lang="en-IN" dirty="0" err="1"/>
              <a:t>assessee</a:t>
            </a:r>
            <a:r>
              <a:rPr lang="en-IN" dirty="0"/>
              <a:t> for release of vehicle.</a:t>
            </a:r>
          </a:p>
          <a:p>
            <a:pPr algn="just"/>
            <a:r>
              <a:rPr lang="en-IN" dirty="0"/>
              <a:t>✔</a:t>
            </a:r>
            <a:r>
              <a:rPr lang="en-IN" dirty="0" err="1"/>
              <a:t>Assessee</a:t>
            </a:r>
            <a:r>
              <a:rPr lang="en-IN" dirty="0"/>
              <a:t> was entitled to one opportunity of hearing before /authority to furnish his explanation and </a:t>
            </a:r>
            <a:r>
              <a:rPr lang="en-IN" dirty="0" err="1"/>
              <a:t>assessee</a:t>
            </a:r>
            <a:r>
              <a:rPr lang="en-IN" dirty="0"/>
              <a:t> was to be directed to treat penalty order as show cause notice and furnish reply only for purpose of obtaining release of truck - Subject to such reply / application being filed by </a:t>
            </a:r>
            <a:r>
              <a:rPr lang="en-IN" dirty="0" err="1"/>
              <a:t>assessee</a:t>
            </a:r>
            <a:r>
              <a:rPr lang="en-IN" dirty="0"/>
              <a:t>, appropriate reasoned order was to be passed by authority after affording due opportunity of hearing to </a:t>
            </a:r>
            <a:r>
              <a:rPr lang="en-IN" dirty="0" err="1"/>
              <a:t>assessee</a:t>
            </a:r>
            <a:r>
              <a:rPr lang="en-IN" dirty="0"/>
              <a:t> Section 129 of Central Goods and Services Tax Act, 2017.</a:t>
            </a:r>
          </a:p>
        </p:txBody>
      </p:sp>
      <p:pic>
        <p:nvPicPr>
          <p:cNvPr id="5" name="object 16"/>
          <p:cNvPicPr/>
          <p:nvPr/>
        </p:nvPicPr>
        <p:blipFill>
          <a:blip r:embed="rId2" cstate="print"/>
          <a:stretch>
            <a:fillRect/>
          </a:stretch>
        </p:blipFill>
        <p:spPr>
          <a:xfrm>
            <a:off x="7162800" y="118311"/>
            <a:ext cx="1921351" cy="876300"/>
          </a:xfrm>
          <a:prstGeom prst="rect">
            <a:avLst/>
          </a:prstGeom>
        </p:spPr>
      </p:pic>
    </p:spTree>
    <p:extLst>
      <p:ext uri="{BB962C8B-B14F-4D97-AF65-F5344CB8AC3E}">
        <p14:creationId xmlns:p14="http://schemas.microsoft.com/office/powerpoint/2010/main" val="14191970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52400"/>
            <a:ext cx="5791200" cy="861774"/>
          </a:xfrm>
        </p:spPr>
        <p:txBody>
          <a:bodyPr>
            <a:normAutofit fontScale="90000"/>
          </a:bodyPr>
          <a:lstStyle/>
          <a:p>
            <a:r>
              <a:rPr lang="en-IN" sz="2800" b="1" i="0" dirty="0"/>
              <a:t>Section 109- Composition of Appellate Tribunal</a:t>
            </a:r>
            <a:endParaRPr lang="en-IN" sz="2800" b="1"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295400"/>
            <a:ext cx="7994650" cy="4700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object 16"/>
          <p:cNvPicPr/>
          <p:nvPr/>
        </p:nvPicPr>
        <p:blipFill>
          <a:blip r:embed="rId3" cstate="print"/>
          <a:stretch>
            <a:fillRect/>
          </a:stretch>
        </p:blipFill>
        <p:spPr>
          <a:xfrm>
            <a:off x="7222649" y="4011"/>
            <a:ext cx="1921351" cy="876300"/>
          </a:xfrm>
          <a:prstGeom prst="rect">
            <a:avLst/>
          </a:prstGeom>
        </p:spPr>
      </p:pic>
    </p:spTree>
    <p:extLst>
      <p:ext uri="{BB962C8B-B14F-4D97-AF65-F5344CB8AC3E}">
        <p14:creationId xmlns:p14="http://schemas.microsoft.com/office/powerpoint/2010/main" val="28225810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66800" y="5791200"/>
            <a:ext cx="7543800" cy="369332"/>
          </a:xfrm>
          <a:prstGeom prst="rect">
            <a:avLst/>
          </a:prstGeom>
        </p:spPr>
        <p:txBody>
          <a:bodyPr wrap="square">
            <a:spAutoFit/>
          </a:bodyPr>
          <a:lstStyle/>
          <a:p>
            <a:r>
              <a:rPr lang="en-IN" b="1" dirty="0"/>
              <a:t>Note : Subject to Section 120- </a:t>
            </a:r>
            <a:r>
              <a:rPr lang="en-US" b="1" dirty="0"/>
              <a:t>Appeal not to be filed in certain cases.</a:t>
            </a:r>
            <a:endParaRPr lang="en-IN" b="1" dirty="0"/>
          </a:p>
        </p:txBody>
      </p:sp>
      <p:pic>
        <p:nvPicPr>
          <p:cNvPr id="4" name="object 16"/>
          <p:cNvPicPr/>
          <p:nvPr/>
        </p:nvPicPr>
        <p:blipFill>
          <a:blip r:embed="rId2" cstate="print"/>
          <a:stretch>
            <a:fillRect/>
          </a:stretch>
        </p:blipFill>
        <p:spPr>
          <a:xfrm>
            <a:off x="7162800" y="76200"/>
            <a:ext cx="1921351" cy="876300"/>
          </a:xfrm>
          <a:prstGeom prst="rect">
            <a:avLst/>
          </a:prstGeom>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958516"/>
            <a:ext cx="7924800" cy="4663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990600" y="108284"/>
            <a:ext cx="5398168" cy="584775"/>
          </a:xfrm>
          <a:prstGeom prst="rect">
            <a:avLst/>
          </a:prstGeom>
          <a:noFill/>
        </p:spPr>
        <p:txBody>
          <a:bodyPr wrap="square" rtlCol="0">
            <a:spAutoFit/>
          </a:bodyPr>
          <a:lstStyle/>
          <a:p>
            <a:r>
              <a:rPr lang="en-US" sz="3200" dirty="0"/>
              <a:t>Remedies under GST</a:t>
            </a:r>
            <a:endParaRPr lang="en-IN" sz="3200" dirty="0"/>
          </a:p>
        </p:txBody>
      </p:sp>
    </p:spTree>
    <p:extLst>
      <p:ext uri="{BB962C8B-B14F-4D97-AF65-F5344CB8AC3E}">
        <p14:creationId xmlns:p14="http://schemas.microsoft.com/office/powerpoint/2010/main" val="22179148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5373" y="152400"/>
            <a:ext cx="6858000" cy="1107996"/>
          </a:xfrm>
        </p:spPr>
        <p:txBody>
          <a:bodyPr>
            <a:normAutofit fontScale="90000"/>
          </a:bodyPr>
          <a:lstStyle/>
          <a:p>
            <a:r>
              <a:rPr lang="en-IN" sz="2400" b="0" i="0" dirty="0"/>
              <a:t>Section 109- </a:t>
            </a:r>
            <a:r>
              <a:rPr lang="en-US" sz="2400" b="0" i="0" dirty="0"/>
              <a:t>Jurisdiction of Members AGAINST orders passed by APPELLATE AUTHORITY or THE REVISIONAL AUTHORITY</a:t>
            </a:r>
            <a:endParaRPr lang="en-IN" sz="24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5373" y="1343025"/>
            <a:ext cx="7896225"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0670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8343-31CB-EA2D-B31C-EA92C3109CA6}"/>
              </a:ext>
            </a:extLst>
          </p:cNvPr>
          <p:cNvSpPr>
            <a:spLocks noGrp="1"/>
          </p:cNvSpPr>
          <p:nvPr>
            <p:ph type="title"/>
          </p:nvPr>
        </p:nvSpPr>
        <p:spPr/>
        <p:txBody>
          <a:bodyPr/>
          <a:lstStyle/>
          <a:p>
            <a:endParaRPr lang="en-IN"/>
          </a:p>
        </p:txBody>
      </p:sp>
      <p:sp>
        <p:nvSpPr>
          <p:cNvPr id="4" name="TextBox 3">
            <a:extLst>
              <a:ext uri="{FF2B5EF4-FFF2-40B4-BE49-F238E27FC236}">
                <a16:creationId xmlns:a16="http://schemas.microsoft.com/office/drawing/2014/main" id="{1FA19C04-B5EA-C1C7-C9C8-599AC9408A12}"/>
              </a:ext>
            </a:extLst>
          </p:cNvPr>
          <p:cNvSpPr txBox="1"/>
          <p:nvPr/>
        </p:nvSpPr>
        <p:spPr>
          <a:xfrm>
            <a:off x="1295400" y="609600"/>
            <a:ext cx="7315200" cy="6001643"/>
          </a:xfrm>
          <a:prstGeom prst="rect">
            <a:avLst/>
          </a:prstGeom>
          <a:noFill/>
        </p:spPr>
        <p:txBody>
          <a:bodyPr wrap="square">
            <a:spAutoFit/>
          </a:bodyPr>
          <a:lstStyle/>
          <a:p>
            <a:pPr algn="just"/>
            <a:r>
              <a:rPr lang="en-US" b="1" i="0" dirty="0">
                <a:solidFill>
                  <a:srgbClr val="272727"/>
                </a:solidFill>
                <a:effectLst/>
                <a:highlight>
                  <a:srgbClr val="FFFFFF"/>
                </a:highlight>
                <a:latin typeface="PT Sans" panose="020B0503020203020204" pitchFamily="34" charset="0"/>
              </a:rPr>
              <a:t>Time limit for filing appeal before the GST Appellate Tribunal.</a:t>
            </a:r>
            <a:endParaRPr lang="en-US" b="0" i="0" dirty="0">
              <a:solidFill>
                <a:srgbClr val="272727"/>
              </a:solidFill>
              <a:effectLst/>
              <a:highlight>
                <a:srgbClr val="FFFFFF"/>
              </a:highlight>
              <a:latin typeface="PT Sans" panose="020B0503020203020204" pitchFamily="34" charset="0"/>
            </a:endParaRPr>
          </a:p>
          <a:p>
            <a:pPr algn="just"/>
            <a:r>
              <a:rPr lang="en-US" b="0" i="0" dirty="0">
                <a:solidFill>
                  <a:srgbClr val="272727"/>
                </a:solidFill>
                <a:effectLst/>
                <a:highlight>
                  <a:srgbClr val="FFFFFF"/>
                </a:highlight>
                <a:latin typeface="PT Sans" panose="020B0503020203020204" pitchFamily="34" charset="0"/>
              </a:rPr>
              <a:t>Due to the delay in constitution of the Appellate Tribunal, appeals could not be filed within the time limit prescribed under Section 112 of the CGST Act. Thus, vide </a:t>
            </a:r>
            <a:r>
              <a:rPr lang="en-US" sz="2400" b="1" i="0" dirty="0">
                <a:solidFill>
                  <a:srgbClr val="272727"/>
                </a:solidFill>
                <a:effectLst/>
                <a:highlight>
                  <a:srgbClr val="FFFF00"/>
                </a:highlight>
                <a:latin typeface="PT Sans" panose="020B0503020203020204" pitchFamily="34" charset="0"/>
              </a:rPr>
              <a:t>Removal of Difficulty Order No. </a:t>
            </a:r>
            <a:r>
              <a:rPr lang="en-US" sz="2400" b="1" i="0" u="none" strike="noStrike" dirty="0">
                <a:effectLst/>
                <a:highlight>
                  <a:srgbClr val="FFFF00"/>
                </a:highlight>
                <a:latin typeface="PT Sans" panose="020B0503020203020204" pitchFamily="34" charset="0"/>
                <a:hlinkClick r:id="rId3">
                  <a:extLst>
                    <a:ext uri="{A12FA001-AC4F-418D-AE19-62706E023703}">
                      <ahyp:hlinkClr xmlns:ahyp="http://schemas.microsoft.com/office/drawing/2018/hyperlinkcolor" val="tx"/>
                    </a:ext>
                  </a:extLst>
                </a:hlinkClick>
              </a:rPr>
              <a:t>09/2019-Central Tax</a:t>
            </a:r>
            <a:r>
              <a:rPr lang="en-US" sz="2400" b="1" i="0" dirty="0">
                <a:effectLst/>
                <a:highlight>
                  <a:srgbClr val="FFFF00"/>
                </a:highlight>
                <a:latin typeface="PT Sans" panose="020B0503020203020204" pitchFamily="34" charset="0"/>
              </a:rPr>
              <a:t> </a:t>
            </a:r>
            <a:r>
              <a:rPr lang="en-US" sz="2400" b="1" i="0" dirty="0">
                <a:solidFill>
                  <a:srgbClr val="272727"/>
                </a:solidFill>
                <a:effectLst/>
                <a:highlight>
                  <a:srgbClr val="FFFF00"/>
                </a:highlight>
                <a:latin typeface="PT Sans" panose="020B0503020203020204" pitchFamily="34" charset="0"/>
              </a:rPr>
              <a:t>dated 03.12.2019 </a:t>
            </a:r>
            <a:r>
              <a:rPr lang="en-US" b="0" i="0" dirty="0">
                <a:solidFill>
                  <a:srgbClr val="272727"/>
                </a:solidFill>
                <a:effectLst/>
                <a:highlight>
                  <a:srgbClr val="FFFFFF"/>
                </a:highlight>
                <a:latin typeface="PT Sans" panose="020B0503020203020204" pitchFamily="34" charset="0"/>
              </a:rPr>
              <a:t>it has been provided that the time limit of three months (for </a:t>
            </a:r>
            <a:r>
              <a:rPr lang="en-US" b="0" i="0" dirty="0" err="1">
                <a:solidFill>
                  <a:srgbClr val="272727"/>
                </a:solidFill>
                <a:effectLst/>
                <a:highlight>
                  <a:srgbClr val="FFFFFF"/>
                </a:highlight>
                <a:latin typeface="PT Sans" panose="020B0503020203020204" pitchFamily="34" charset="0"/>
              </a:rPr>
              <a:t>assessee</a:t>
            </a:r>
            <a:r>
              <a:rPr lang="en-US" b="0" i="0" dirty="0">
                <a:solidFill>
                  <a:srgbClr val="272727"/>
                </a:solidFill>
                <a:effectLst/>
                <a:highlight>
                  <a:srgbClr val="FFFFFF"/>
                </a:highlight>
                <a:latin typeface="PT Sans" panose="020B0503020203020204" pitchFamily="34" charset="0"/>
              </a:rPr>
              <a:t> appeals) or six months (for departmental appeals), shall be reckoned from the following dates, whichever is later.</a:t>
            </a:r>
          </a:p>
          <a:p>
            <a:pPr algn="just"/>
            <a:r>
              <a:rPr lang="en-US" b="0" i="0" dirty="0">
                <a:solidFill>
                  <a:srgbClr val="272727"/>
                </a:solidFill>
                <a:effectLst/>
                <a:highlight>
                  <a:srgbClr val="FFFFFF"/>
                </a:highlight>
                <a:latin typeface="PT Sans" panose="020B0503020203020204" pitchFamily="34" charset="0"/>
              </a:rPr>
              <a:t>(</a:t>
            </a:r>
            <a:r>
              <a:rPr lang="en-US" b="0" i="0" dirty="0" err="1">
                <a:solidFill>
                  <a:srgbClr val="272727"/>
                </a:solidFill>
                <a:effectLst/>
                <a:highlight>
                  <a:srgbClr val="FFFFFF"/>
                </a:highlight>
                <a:latin typeface="PT Sans" panose="020B0503020203020204" pitchFamily="34" charset="0"/>
              </a:rPr>
              <a:t>i</a:t>
            </a:r>
            <a:r>
              <a:rPr lang="en-US" b="0" i="0" dirty="0">
                <a:solidFill>
                  <a:srgbClr val="272727"/>
                </a:solidFill>
                <a:effectLst/>
                <a:highlight>
                  <a:srgbClr val="FFFFFF"/>
                </a:highlight>
                <a:latin typeface="PT Sans" panose="020B0503020203020204" pitchFamily="34" charset="0"/>
              </a:rPr>
              <a:t>) Date of communication of order; or</a:t>
            </a:r>
          </a:p>
          <a:p>
            <a:pPr algn="just"/>
            <a:r>
              <a:rPr lang="en-US" b="0" i="0" dirty="0">
                <a:solidFill>
                  <a:srgbClr val="272727"/>
                </a:solidFill>
                <a:effectLst/>
                <a:highlight>
                  <a:srgbClr val="FFFFFF"/>
                </a:highlight>
                <a:latin typeface="PT Sans" panose="020B0503020203020204" pitchFamily="34" charset="0"/>
              </a:rPr>
              <a:t>(ii) The date on which President or the State President as the case may be of the Appellate Tribunal after its constitution under Section 109, enters office.</a:t>
            </a:r>
          </a:p>
          <a:p>
            <a:pPr algn="just"/>
            <a:r>
              <a:rPr lang="en-US" b="0" i="0" dirty="0">
                <a:solidFill>
                  <a:srgbClr val="272727"/>
                </a:solidFill>
                <a:effectLst/>
                <a:highlight>
                  <a:srgbClr val="FFFFFF"/>
                </a:highlight>
                <a:latin typeface="PT Sans" panose="020B0503020203020204" pitchFamily="34" charset="0"/>
              </a:rPr>
              <a:t>This was further clarified vide </a:t>
            </a:r>
            <a:r>
              <a:rPr lang="en-US" sz="2400" b="1" i="0" dirty="0">
                <a:solidFill>
                  <a:srgbClr val="272727"/>
                </a:solidFill>
                <a:effectLst/>
                <a:highlight>
                  <a:srgbClr val="00FF00"/>
                </a:highlight>
                <a:latin typeface="PT Sans" panose="020B0503020203020204" pitchFamily="34" charset="0"/>
              </a:rPr>
              <a:t>Circular No. </a:t>
            </a:r>
            <a:r>
              <a:rPr lang="en-US" sz="2400" b="1" i="0" u="none" strike="noStrike" dirty="0">
                <a:effectLst/>
                <a:highlight>
                  <a:srgbClr val="00FF00"/>
                </a:highlight>
                <a:latin typeface="PT Sans" panose="020B0503020203020204" pitchFamily="34" charset="0"/>
                <a:hlinkClick r:id="rId4">
                  <a:extLst>
                    <a:ext uri="{A12FA001-AC4F-418D-AE19-62706E023703}">
                      <ahyp:hlinkClr xmlns:ahyp="http://schemas.microsoft.com/office/drawing/2018/hyperlinkcolor" val="tx"/>
                    </a:ext>
                  </a:extLst>
                </a:hlinkClick>
              </a:rPr>
              <a:t>132/2/2020-GST</a:t>
            </a:r>
            <a:r>
              <a:rPr lang="en-US" sz="2400" b="1" i="0" u="none" strike="noStrike" dirty="0">
                <a:solidFill>
                  <a:srgbClr val="8DC765"/>
                </a:solidFill>
                <a:effectLst/>
                <a:highlight>
                  <a:srgbClr val="00FF00"/>
                </a:highlight>
                <a:latin typeface="PT Sans" panose="020B0503020203020204" pitchFamily="34" charset="0"/>
                <a:hlinkClick r:id="rId4">
                  <a:extLst>
                    <a:ext uri="{A12FA001-AC4F-418D-AE19-62706E023703}">
                      <ahyp:hlinkClr xmlns:ahyp="http://schemas.microsoft.com/office/drawing/2018/hyperlinkcolor" val="tx"/>
                    </a:ext>
                  </a:extLst>
                </a:hlinkClick>
              </a:rPr>
              <a:t> </a:t>
            </a:r>
            <a:r>
              <a:rPr lang="en-US" sz="2400" b="1" i="0" dirty="0">
                <a:solidFill>
                  <a:srgbClr val="272727"/>
                </a:solidFill>
                <a:effectLst/>
                <a:highlight>
                  <a:srgbClr val="00FF00"/>
                </a:highlight>
                <a:latin typeface="PT Sans" panose="020B0503020203020204" pitchFamily="34" charset="0"/>
              </a:rPr>
              <a:t>dated 18th March 2020.</a:t>
            </a:r>
            <a:endParaRPr lang="en-US" b="1" i="0" dirty="0">
              <a:solidFill>
                <a:srgbClr val="272727"/>
              </a:solidFill>
              <a:effectLst/>
              <a:highlight>
                <a:srgbClr val="00FF00"/>
              </a:highlight>
              <a:latin typeface="PT Sans" panose="020B0503020203020204" pitchFamily="34" charset="0"/>
            </a:endParaRPr>
          </a:p>
          <a:p>
            <a:pPr algn="just"/>
            <a:r>
              <a:rPr lang="en-US" b="0" i="0" dirty="0">
                <a:solidFill>
                  <a:srgbClr val="272727"/>
                </a:solidFill>
                <a:effectLst/>
                <a:highlight>
                  <a:srgbClr val="FFFFFF"/>
                </a:highlight>
                <a:latin typeface="PT Sans" panose="020B0503020203020204" pitchFamily="34" charset="0"/>
              </a:rPr>
              <a:t>As per the above clarification issued by the Central Government the three months' time limit for filing appeal against the orders passed by the Appellate Authority or Revisional Authority shall commence from the date on which President of the GSTAT or the President of the State Bench of the </a:t>
            </a:r>
            <a:r>
              <a:rPr lang="en-US" b="0" i="0" dirty="0">
                <a:solidFill>
                  <a:srgbClr val="272727"/>
                </a:solidFill>
                <a:effectLst/>
                <a:highlight>
                  <a:srgbClr val="FF00FF"/>
                </a:highlight>
                <a:latin typeface="PT Sans" panose="020B0503020203020204" pitchFamily="34" charset="0"/>
              </a:rPr>
              <a:t>Appellate Tribunal enters office</a:t>
            </a:r>
            <a:r>
              <a:rPr lang="en-US" b="0" i="0" dirty="0">
                <a:solidFill>
                  <a:srgbClr val="272727"/>
                </a:solidFill>
                <a:effectLst/>
                <a:highlight>
                  <a:srgbClr val="FFFFFF"/>
                </a:highlight>
                <a:latin typeface="PT Sans" panose="020B0503020203020204" pitchFamily="34" charset="0"/>
              </a:rPr>
              <a:t>, after it has been constituted as per Section 109 of CGST </a:t>
            </a:r>
            <a:r>
              <a:rPr lang="en-US" b="1" i="0" u="none" strike="noStrike" dirty="0">
                <a:solidFill>
                  <a:srgbClr val="F86E38"/>
                </a:solidFill>
                <a:effectLst/>
                <a:highlight>
                  <a:srgbClr val="FFFFFF"/>
                </a:highlight>
                <a:latin typeface="PT Sans" panose="020B0503020203020204" pitchFamily="34" charset="0"/>
                <a:hlinkClick r:id="rId5"/>
              </a:rPr>
              <a:t>Act, 2017</a:t>
            </a:r>
            <a:r>
              <a:rPr lang="en-US" b="0" i="0" dirty="0">
                <a:solidFill>
                  <a:srgbClr val="272727"/>
                </a:solidFill>
                <a:effectLst/>
                <a:highlight>
                  <a:srgbClr val="FFFFFF"/>
                </a:highlight>
                <a:latin typeface="PT Sans" panose="020B0503020203020204" pitchFamily="34" charset="0"/>
              </a:rPr>
              <a:t>.</a:t>
            </a:r>
          </a:p>
        </p:txBody>
      </p:sp>
    </p:spTree>
    <p:extLst>
      <p:ext uri="{BB962C8B-B14F-4D97-AF65-F5344CB8AC3E}">
        <p14:creationId xmlns:p14="http://schemas.microsoft.com/office/powerpoint/2010/main" val="872759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7FDFBE1-5E93-B93A-0D59-FEDAA558FA46}"/>
              </a:ext>
            </a:extLst>
          </p:cNvPr>
          <p:cNvSpPr txBox="1"/>
          <p:nvPr/>
        </p:nvSpPr>
        <p:spPr>
          <a:xfrm>
            <a:off x="1295400" y="1066800"/>
            <a:ext cx="7498080" cy="5699637"/>
          </a:xfrm>
          <a:prstGeom prst="rect">
            <a:avLst/>
          </a:prstGeom>
          <a:noFill/>
        </p:spPr>
        <p:txBody>
          <a:bodyPr wrap="square">
            <a:spAutoFit/>
          </a:bodyPr>
          <a:lstStyle/>
          <a:p>
            <a:pPr algn="just">
              <a:lnSpc>
                <a:spcPct val="107000"/>
              </a:lnSpc>
              <a:spcAft>
                <a:spcPts val="800"/>
              </a:spcAft>
            </a:pPr>
            <a:r>
              <a:rPr lang="en-IN"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Query: As we all know GST Tribunals across various states are presently non functional.</a:t>
            </a:r>
          </a:p>
          <a:p>
            <a:pPr algn="just">
              <a:lnSpc>
                <a:spcPct val="107000"/>
              </a:lnSpc>
              <a:spcAft>
                <a:spcPts val="800"/>
              </a:spcAft>
            </a:pPr>
            <a:r>
              <a:rPr lang="en-IN"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What to do with the order passed by the Additional Commissioner (Appeals), which is now appealable to GST Tribunal? Should we keep them pending? Will the time </a:t>
            </a:r>
            <a:r>
              <a:rPr lang="en-IN" kern="100"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limt</a:t>
            </a:r>
            <a:r>
              <a:rPr lang="en-IN"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of the  limitation be counted  from the day the GST Tribunal will be made functional in the particular jurisdiction?</a:t>
            </a:r>
          </a:p>
          <a:p>
            <a:pPr algn="just">
              <a:lnSpc>
                <a:spcPct val="107000"/>
              </a:lnSpc>
              <a:spcAft>
                <a:spcPts val="800"/>
              </a:spcAft>
            </a:pPr>
            <a:r>
              <a:rPr lang="en-IN"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The President (</a:t>
            </a:r>
            <a:r>
              <a:rPr lang="en-US" b="1" i="0" dirty="0">
                <a:solidFill>
                  <a:srgbClr val="272727"/>
                </a:solidFill>
                <a:effectLst/>
                <a:highlight>
                  <a:srgbClr val="00FFFF"/>
                </a:highlight>
                <a:latin typeface="PT Sans" panose="020B0503020203020204" pitchFamily="34" charset="0"/>
              </a:rPr>
              <a:t>Shri. Sanjaya Kumar Mishra)</a:t>
            </a:r>
            <a:r>
              <a:rPr lang="en-IN"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has </a:t>
            </a:r>
            <a:r>
              <a:rPr lang="en-IN" kern="100" dirty="0">
                <a:effectLst/>
                <a:highlight>
                  <a:srgbClr val="FF00FF"/>
                </a:highlight>
                <a:latin typeface="Calibri" panose="020F0502020204030204" pitchFamily="34" charset="0"/>
                <a:ea typeface="Calibri" panose="020F0502020204030204" pitchFamily="34" charset="0"/>
                <a:cs typeface="Times New Roman" panose="02020603050405020304" pitchFamily="18" charset="0"/>
              </a:rPr>
              <a:t>taken oath on 06.05.24 </a:t>
            </a:r>
            <a:r>
              <a:rPr lang="en-IN"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you have 3 months time i.e. 05.08.24. Please do not be so helpless.</a:t>
            </a:r>
          </a:p>
          <a:p>
            <a:pPr algn="just">
              <a:lnSpc>
                <a:spcPct val="107000"/>
              </a:lnSpc>
              <a:spcAft>
                <a:spcPts val="800"/>
              </a:spcAft>
            </a:pPr>
            <a:r>
              <a:rPr lang="en-IN" sz="1600" kern="1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en-IN" b="1" kern="100"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rPr>
              <a:t>Answer:- As I have commented, the President has to enter the office, to start the work and his office is yet to be notified. This gives additional time. This argument is debatable and not final.</a:t>
            </a:r>
          </a:p>
          <a:p>
            <a:pPr algn="just">
              <a:lnSpc>
                <a:spcPct val="107000"/>
              </a:lnSpc>
              <a:spcAft>
                <a:spcPts val="800"/>
              </a:spcAft>
            </a:pPr>
            <a:r>
              <a:rPr lang="en-IN" b="1" kern="100"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en-IN" b="1" kern="100"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rPr>
              <a:t>Please wait till 04.08.24. The government will issue some clarification before this date.									</a:t>
            </a:r>
            <a:r>
              <a:rPr lang="en-US" b="1" i="0" dirty="0">
                <a:solidFill>
                  <a:srgbClr val="272727"/>
                </a:solidFill>
                <a:effectLst/>
                <a:highlight>
                  <a:srgbClr val="00FFFF"/>
                </a:highlight>
                <a:latin typeface="PT Sans" panose="020B0503020203020204" pitchFamily="34" charset="0"/>
              </a:rPr>
              <a:t>Hon'ble Justice (Retd) Shri. Sanjaya Kumar Mishra has been appointed to the post of president of GSTAT</a:t>
            </a:r>
            <a:endParaRPr lang="en-IN" b="1" kern="100" dirty="0">
              <a:effectLst/>
              <a:highlight>
                <a:srgbClr val="00FFFF"/>
              </a:highlight>
              <a:latin typeface="Calibri" panose="020F0502020204030204" pitchFamily="34" charset="0"/>
              <a:ea typeface="Calibri" panose="020F0502020204030204" pitchFamily="34" charset="0"/>
              <a:cs typeface="Times New Roman" panose="02020603050405020304" pitchFamily="18" charset="0"/>
            </a:endParaRPr>
          </a:p>
        </p:txBody>
      </p:sp>
      <p:pic>
        <p:nvPicPr>
          <p:cNvPr id="5" name="object 16"/>
          <p:cNvPicPr/>
          <p:nvPr/>
        </p:nvPicPr>
        <p:blipFill>
          <a:blip r:embed="rId2" cstate="print"/>
          <a:stretch>
            <a:fillRect/>
          </a:stretch>
        </p:blipFill>
        <p:spPr>
          <a:xfrm>
            <a:off x="7222649" y="4011"/>
            <a:ext cx="1921351" cy="876300"/>
          </a:xfrm>
          <a:prstGeom prst="rect">
            <a:avLst/>
          </a:prstGeom>
        </p:spPr>
      </p:pic>
    </p:spTree>
    <p:extLst>
      <p:ext uri="{BB962C8B-B14F-4D97-AF65-F5344CB8AC3E}">
        <p14:creationId xmlns:p14="http://schemas.microsoft.com/office/powerpoint/2010/main" val="5218848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799" y="304800"/>
            <a:ext cx="6967537" cy="570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674938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4" name="object 4"/>
            <p:cNvSpPr/>
            <p:nvPr/>
          </p:nvSpPr>
          <p:spPr>
            <a:xfrm>
              <a:off x="4257" y="4699"/>
              <a:ext cx="819785" cy="819785"/>
            </a:xfrm>
            <a:custGeom>
              <a:avLst/>
              <a:gdLst/>
              <a:ahLst/>
              <a:cxnLst/>
              <a:rect l="l" t="t" r="r" b="b"/>
              <a:pathLst>
                <a:path w="819785" h="819785">
                  <a:moveTo>
                    <a:pt x="819655" y="0"/>
                  </a:moveTo>
                  <a:lnTo>
                    <a:pt x="505" y="0"/>
                  </a:lnTo>
                  <a:lnTo>
                    <a:pt x="0" y="819276"/>
                  </a:lnTo>
                  <a:lnTo>
                    <a:pt x="48636" y="817886"/>
                  </a:lnTo>
                  <a:lnTo>
                    <a:pt x="96034" y="813765"/>
                  </a:lnTo>
                  <a:lnTo>
                    <a:pt x="142623" y="806991"/>
                  </a:lnTo>
                  <a:lnTo>
                    <a:pt x="188327" y="797640"/>
                  </a:lnTo>
                  <a:lnTo>
                    <a:pt x="233067" y="785790"/>
                  </a:lnTo>
                  <a:lnTo>
                    <a:pt x="276768" y="771517"/>
                  </a:lnTo>
                  <a:lnTo>
                    <a:pt x="319353" y="754897"/>
                  </a:lnTo>
                  <a:lnTo>
                    <a:pt x="360744" y="736009"/>
                  </a:lnTo>
                  <a:lnTo>
                    <a:pt x="400865" y="714928"/>
                  </a:lnTo>
                  <a:lnTo>
                    <a:pt x="439639" y="691732"/>
                  </a:lnTo>
                  <a:lnTo>
                    <a:pt x="476990" y="666496"/>
                  </a:lnTo>
                  <a:lnTo>
                    <a:pt x="512839" y="639299"/>
                  </a:lnTo>
                  <a:lnTo>
                    <a:pt x="547112" y="610217"/>
                  </a:lnTo>
                  <a:lnTo>
                    <a:pt x="579730" y="579326"/>
                  </a:lnTo>
                  <a:lnTo>
                    <a:pt x="610616" y="546704"/>
                  </a:lnTo>
                  <a:lnTo>
                    <a:pt x="639695" y="512427"/>
                  </a:lnTo>
                  <a:lnTo>
                    <a:pt x="666889" y="476572"/>
                  </a:lnTo>
                  <a:lnTo>
                    <a:pt x="692122" y="439216"/>
                  </a:lnTo>
                  <a:lnTo>
                    <a:pt x="715316" y="400436"/>
                  </a:lnTo>
                  <a:lnTo>
                    <a:pt x="736395" y="360308"/>
                  </a:lnTo>
                  <a:lnTo>
                    <a:pt x="755281" y="318910"/>
                  </a:lnTo>
                  <a:lnTo>
                    <a:pt x="771899" y="276319"/>
                  </a:lnTo>
                  <a:lnTo>
                    <a:pt x="786171" y="232610"/>
                  </a:lnTo>
                  <a:lnTo>
                    <a:pt x="798020" y="187861"/>
                  </a:lnTo>
                  <a:lnTo>
                    <a:pt x="807370" y="142148"/>
                  </a:lnTo>
                  <a:lnTo>
                    <a:pt x="814144" y="95549"/>
                  </a:lnTo>
                  <a:lnTo>
                    <a:pt x="818264" y="48141"/>
                  </a:lnTo>
                  <a:lnTo>
                    <a:pt x="819655" y="0"/>
                  </a:lnTo>
                  <a:close/>
                </a:path>
              </a:pathLst>
            </a:custGeom>
            <a:solidFill>
              <a:srgbClr val="FDF9F4">
                <a:alpha val="32940"/>
              </a:srgbClr>
            </a:solidFill>
          </p:spPr>
          <p:txBody>
            <a:bodyPr wrap="square" lIns="0" tIns="0" rIns="0" bIns="0" rtlCol="0"/>
            <a:lstStyle/>
            <a:p>
              <a:endParaRPr/>
            </a:p>
          </p:txBody>
        </p:sp>
        <p:sp>
          <p:nvSpPr>
            <p:cNvPr id="5" name="object 5"/>
            <p:cNvSpPr/>
            <p:nvPr/>
          </p:nvSpPr>
          <p:spPr>
            <a:xfrm>
              <a:off x="4257" y="4699"/>
              <a:ext cx="819785" cy="819785"/>
            </a:xfrm>
            <a:custGeom>
              <a:avLst/>
              <a:gdLst/>
              <a:ahLst/>
              <a:cxnLst/>
              <a:rect l="l" t="t" r="r" b="b"/>
              <a:pathLst>
                <a:path w="819785" h="819785">
                  <a:moveTo>
                    <a:pt x="819655" y="0"/>
                  </a:moveTo>
                  <a:lnTo>
                    <a:pt x="818264" y="48141"/>
                  </a:lnTo>
                  <a:lnTo>
                    <a:pt x="814144" y="95549"/>
                  </a:lnTo>
                  <a:lnTo>
                    <a:pt x="807370" y="142148"/>
                  </a:lnTo>
                  <a:lnTo>
                    <a:pt x="798020" y="187861"/>
                  </a:lnTo>
                  <a:lnTo>
                    <a:pt x="786171" y="232610"/>
                  </a:lnTo>
                  <a:lnTo>
                    <a:pt x="771899" y="276319"/>
                  </a:lnTo>
                  <a:lnTo>
                    <a:pt x="755281" y="318910"/>
                  </a:lnTo>
                  <a:lnTo>
                    <a:pt x="736395" y="360308"/>
                  </a:lnTo>
                  <a:lnTo>
                    <a:pt x="715316" y="400436"/>
                  </a:lnTo>
                  <a:lnTo>
                    <a:pt x="692122" y="439216"/>
                  </a:lnTo>
                  <a:lnTo>
                    <a:pt x="666889" y="476572"/>
                  </a:lnTo>
                  <a:lnTo>
                    <a:pt x="639695" y="512427"/>
                  </a:lnTo>
                  <a:lnTo>
                    <a:pt x="610616" y="546704"/>
                  </a:lnTo>
                  <a:lnTo>
                    <a:pt x="579730" y="579326"/>
                  </a:lnTo>
                  <a:lnTo>
                    <a:pt x="547112" y="610217"/>
                  </a:lnTo>
                  <a:lnTo>
                    <a:pt x="512839" y="639299"/>
                  </a:lnTo>
                  <a:lnTo>
                    <a:pt x="476990" y="666496"/>
                  </a:lnTo>
                  <a:lnTo>
                    <a:pt x="439639" y="691732"/>
                  </a:lnTo>
                  <a:lnTo>
                    <a:pt x="400865" y="714928"/>
                  </a:lnTo>
                  <a:lnTo>
                    <a:pt x="360744" y="736009"/>
                  </a:lnTo>
                  <a:lnTo>
                    <a:pt x="319353" y="754897"/>
                  </a:lnTo>
                  <a:lnTo>
                    <a:pt x="276768" y="771517"/>
                  </a:lnTo>
                  <a:lnTo>
                    <a:pt x="233067" y="785790"/>
                  </a:lnTo>
                  <a:lnTo>
                    <a:pt x="188327" y="797640"/>
                  </a:lnTo>
                  <a:lnTo>
                    <a:pt x="142623" y="806991"/>
                  </a:lnTo>
                  <a:lnTo>
                    <a:pt x="96034" y="813765"/>
                  </a:lnTo>
                  <a:lnTo>
                    <a:pt x="48636" y="817886"/>
                  </a:lnTo>
                  <a:lnTo>
                    <a:pt x="505" y="819276"/>
                  </a:lnTo>
                  <a:lnTo>
                    <a:pt x="336" y="819276"/>
                  </a:lnTo>
                  <a:lnTo>
                    <a:pt x="168" y="819276"/>
                  </a:lnTo>
                  <a:lnTo>
                    <a:pt x="0" y="819276"/>
                  </a:lnTo>
                  <a:lnTo>
                    <a:pt x="505" y="0"/>
                  </a:lnTo>
                  <a:lnTo>
                    <a:pt x="819655" y="0"/>
                  </a:lnTo>
                  <a:close/>
                </a:path>
              </a:pathLst>
            </a:custGeom>
            <a:ln w="3175">
              <a:solidFill>
                <a:srgbClr val="D2C39E"/>
              </a:solidFill>
            </a:ln>
          </p:spPr>
          <p:txBody>
            <a:bodyPr wrap="square" lIns="0" tIns="0" rIns="0" bIns="0" rtlCol="0"/>
            <a:lstStyle/>
            <a:p>
              <a:endParaRPr/>
            </a:p>
          </p:txBody>
        </p:sp>
        <p:pic>
          <p:nvPicPr>
            <p:cNvPr id="6" name="object 6"/>
            <p:cNvPicPr/>
            <p:nvPr/>
          </p:nvPicPr>
          <p:blipFill>
            <a:blip r:embed="rId3" cstate="print"/>
            <a:stretch>
              <a:fillRect/>
            </a:stretch>
          </p:blipFill>
          <p:spPr>
            <a:xfrm>
              <a:off x="123825" y="0"/>
              <a:ext cx="1795526" cy="1804924"/>
            </a:xfrm>
            <a:prstGeom prst="rect">
              <a:avLst/>
            </a:prstGeom>
          </p:spPr>
        </p:pic>
        <p:sp>
          <p:nvSpPr>
            <p:cNvPr id="7" name="object 7"/>
            <p:cNvSpPr/>
            <p:nvPr/>
          </p:nvSpPr>
          <p:spPr>
            <a:xfrm>
              <a:off x="176212" y="23875"/>
              <a:ext cx="1696085" cy="1704975"/>
            </a:xfrm>
            <a:custGeom>
              <a:avLst/>
              <a:gdLst/>
              <a:ahLst/>
              <a:cxnLst/>
              <a:rect l="l" t="t" r="r" b="b"/>
              <a:pathLst>
                <a:path w="1696085" h="1704975">
                  <a:moveTo>
                    <a:pt x="0" y="852424"/>
                  </a:moveTo>
                  <a:lnTo>
                    <a:pt x="1341" y="804051"/>
                  </a:lnTo>
                  <a:lnTo>
                    <a:pt x="5320" y="756387"/>
                  </a:lnTo>
                  <a:lnTo>
                    <a:pt x="11862" y="709503"/>
                  </a:lnTo>
                  <a:lnTo>
                    <a:pt x="20898" y="663470"/>
                  </a:lnTo>
                  <a:lnTo>
                    <a:pt x="32356" y="618362"/>
                  </a:lnTo>
                  <a:lnTo>
                    <a:pt x="46163" y="574249"/>
                  </a:lnTo>
                  <a:lnTo>
                    <a:pt x="62249" y="531204"/>
                  </a:lnTo>
                  <a:lnTo>
                    <a:pt x="80541" y="489299"/>
                  </a:lnTo>
                  <a:lnTo>
                    <a:pt x="100969" y="448605"/>
                  </a:lnTo>
                  <a:lnTo>
                    <a:pt x="123461" y="409196"/>
                  </a:lnTo>
                  <a:lnTo>
                    <a:pt x="147945" y="371141"/>
                  </a:lnTo>
                  <a:lnTo>
                    <a:pt x="174349" y="334515"/>
                  </a:lnTo>
                  <a:lnTo>
                    <a:pt x="202602" y="299387"/>
                  </a:lnTo>
                  <a:lnTo>
                    <a:pt x="232633" y="265832"/>
                  </a:lnTo>
                  <a:lnTo>
                    <a:pt x="264370" y="233919"/>
                  </a:lnTo>
                  <a:lnTo>
                    <a:pt x="297740" y="203722"/>
                  </a:lnTo>
                  <a:lnTo>
                    <a:pt x="332674" y="175313"/>
                  </a:lnTo>
                  <a:lnTo>
                    <a:pt x="369099" y="148762"/>
                  </a:lnTo>
                  <a:lnTo>
                    <a:pt x="406944" y="124143"/>
                  </a:lnTo>
                  <a:lnTo>
                    <a:pt x="446136" y="101527"/>
                  </a:lnTo>
                  <a:lnTo>
                    <a:pt x="486605" y="80987"/>
                  </a:lnTo>
                  <a:lnTo>
                    <a:pt x="528279" y="62593"/>
                  </a:lnTo>
                  <a:lnTo>
                    <a:pt x="571087" y="46418"/>
                  </a:lnTo>
                  <a:lnTo>
                    <a:pt x="614956" y="32534"/>
                  </a:lnTo>
                  <a:lnTo>
                    <a:pt x="659815" y="21014"/>
                  </a:lnTo>
                  <a:lnTo>
                    <a:pt x="705594" y="11928"/>
                  </a:lnTo>
                  <a:lnTo>
                    <a:pt x="752219" y="5349"/>
                  </a:lnTo>
                  <a:lnTo>
                    <a:pt x="799620" y="1349"/>
                  </a:lnTo>
                  <a:lnTo>
                    <a:pt x="847725" y="0"/>
                  </a:lnTo>
                  <a:lnTo>
                    <a:pt x="895830" y="1349"/>
                  </a:lnTo>
                  <a:lnTo>
                    <a:pt x="943231" y="5349"/>
                  </a:lnTo>
                  <a:lnTo>
                    <a:pt x="989857" y="11928"/>
                  </a:lnTo>
                  <a:lnTo>
                    <a:pt x="1035637" y="21014"/>
                  </a:lnTo>
                  <a:lnTo>
                    <a:pt x="1080498" y="32534"/>
                  </a:lnTo>
                  <a:lnTo>
                    <a:pt x="1124369" y="46418"/>
                  </a:lnTo>
                  <a:lnTo>
                    <a:pt x="1167179" y="62593"/>
                  </a:lnTo>
                  <a:lnTo>
                    <a:pt x="1208856" y="80987"/>
                  </a:lnTo>
                  <a:lnTo>
                    <a:pt x="1249327" y="101527"/>
                  </a:lnTo>
                  <a:lnTo>
                    <a:pt x="1288523" y="124143"/>
                  </a:lnTo>
                  <a:lnTo>
                    <a:pt x="1326370" y="148762"/>
                  </a:lnTo>
                  <a:lnTo>
                    <a:pt x="1362798" y="175313"/>
                  </a:lnTo>
                  <a:lnTo>
                    <a:pt x="1397735" y="203722"/>
                  </a:lnTo>
                  <a:lnTo>
                    <a:pt x="1431110" y="233919"/>
                  </a:lnTo>
                  <a:lnTo>
                    <a:pt x="1462849" y="265832"/>
                  </a:lnTo>
                  <a:lnTo>
                    <a:pt x="1492884" y="299387"/>
                  </a:lnTo>
                  <a:lnTo>
                    <a:pt x="1521140" y="334515"/>
                  </a:lnTo>
                  <a:lnTo>
                    <a:pt x="1547547" y="371141"/>
                  </a:lnTo>
                  <a:lnTo>
                    <a:pt x="1572034" y="409196"/>
                  </a:lnTo>
                  <a:lnTo>
                    <a:pt x="1594529" y="448605"/>
                  </a:lnTo>
                  <a:lnTo>
                    <a:pt x="1614959" y="489299"/>
                  </a:lnTo>
                  <a:lnTo>
                    <a:pt x="1633254" y="531204"/>
                  </a:lnTo>
                  <a:lnTo>
                    <a:pt x="1649342" y="574249"/>
                  </a:lnTo>
                  <a:lnTo>
                    <a:pt x="1663152" y="618362"/>
                  </a:lnTo>
                  <a:lnTo>
                    <a:pt x="1674611" y="663470"/>
                  </a:lnTo>
                  <a:lnTo>
                    <a:pt x="1683648" y="709503"/>
                  </a:lnTo>
                  <a:lnTo>
                    <a:pt x="1690192" y="756387"/>
                  </a:lnTo>
                  <a:lnTo>
                    <a:pt x="1694171" y="804051"/>
                  </a:lnTo>
                  <a:lnTo>
                    <a:pt x="1695513" y="852424"/>
                  </a:lnTo>
                  <a:lnTo>
                    <a:pt x="1694171" y="900796"/>
                  </a:lnTo>
                  <a:lnTo>
                    <a:pt x="1690192" y="948462"/>
                  </a:lnTo>
                  <a:lnTo>
                    <a:pt x="1683648" y="995348"/>
                  </a:lnTo>
                  <a:lnTo>
                    <a:pt x="1674611" y="1041383"/>
                  </a:lnTo>
                  <a:lnTo>
                    <a:pt x="1663152" y="1086495"/>
                  </a:lnTo>
                  <a:lnTo>
                    <a:pt x="1649342" y="1130612"/>
                  </a:lnTo>
                  <a:lnTo>
                    <a:pt x="1633254" y="1173662"/>
                  </a:lnTo>
                  <a:lnTo>
                    <a:pt x="1614959" y="1215572"/>
                  </a:lnTo>
                  <a:lnTo>
                    <a:pt x="1594529" y="1256271"/>
                  </a:lnTo>
                  <a:lnTo>
                    <a:pt x="1572034" y="1295686"/>
                  </a:lnTo>
                  <a:lnTo>
                    <a:pt x="1547547" y="1333747"/>
                  </a:lnTo>
                  <a:lnTo>
                    <a:pt x="1521140" y="1370380"/>
                  </a:lnTo>
                  <a:lnTo>
                    <a:pt x="1492884" y="1405513"/>
                  </a:lnTo>
                  <a:lnTo>
                    <a:pt x="1462849" y="1439076"/>
                  </a:lnTo>
                  <a:lnTo>
                    <a:pt x="1431110" y="1470994"/>
                  </a:lnTo>
                  <a:lnTo>
                    <a:pt x="1397735" y="1501198"/>
                  </a:lnTo>
                  <a:lnTo>
                    <a:pt x="1362798" y="1529614"/>
                  </a:lnTo>
                  <a:lnTo>
                    <a:pt x="1326370" y="1556171"/>
                  </a:lnTo>
                  <a:lnTo>
                    <a:pt x="1288523" y="1580796"/>
                  </a:lnTo>
                  <a:lnTo>
                    <a:pt x="1249327" y="1603418"/>
                  </a:lnTo>
                  <a:lnTo>
                    <a:pt x="1208856" y="1623964"/>
                  </a:lnTo>
                  <a:lnTo>
                    <a:pt x="1167179" y="1642363"/>
                  </a:lnTo>
                  <a:lnTo>
                    <a:pt x="1124369" y="1658542"/>
                  </a:lnTo>
                  <a:lnTo>
                    <a:pt x="1080498" y="1672429"/>
                  </a:lnTo>
                  <a:lnTo>
                    <a:pt x="1035637" y="1683954"/>
                  </a:lnTo>
                  <a:lnTo>
                    <a:pt x="989857" y="1693042"/>
                  </a:lnTo>
                  <a:lnTo>
                    <a:pt x="943231" y="1699623"/>
                  </a:lnTo>
                  <a:lnTo>
                    <a:pt x="895830" y="1703625"/>
                  </a:lnTo>
                  <a:lnTo>
                    <a:pt x="847725" y="1704975"/>
                  </a:lnTo>
                  <a:lnTo>
                    <a:pt x="799620" y="1703625"/>
                  </a:lnTo>
                  <a:lnTo>
                    <a:pt x="752219" y="1699623"/>
                  </a:lnTo>
                  <a:lnTo>
                    <a:pt x="705594" y="1693042"/>
                  </a:lnTo>
                  <a:lnTo>
                    <a:pt x="659815" y="1683954"/>
                  </a:lnTo>
                  <a:lnTo>
                    <a:pt x="614956" y="1672429"/>
                  </a:lnTo>
                  <a:lnTo>
                    <a:pt x="571087" y="1658542"/>
                  </a:lnTo>
                  <a:lnTo>
                    <a:pt x="528279" y="1642363"/>
                  </a:lnTo>
                  <a:lnTo>
                    <a:pt x="486605" y="1623964"/>
                  </a:lnTo>
                  <a:lnTo>
                    <a:pt x="446136" y="1603418"/>
                  </a:lnTo>
                  <a:lnTo>
                    <a:pt x="406944" y="1580796"/>
                  </a:lnTo>
                  <a:lnTo>
                    <a:pt x="369099" y="1556171"/>
                  </a:lnTo>
                  <a:lnTo>
                    <a:pt x="332674" y="1529614"/>
                  </a:lnTo>
                  <a:lnTo>
                    <a:pt x="297740" y="1501198"/>
                  </a:lnTo>
                  <a:lnTo>
                    <a:pt x="264370" y="1470994"/>
                  </a:lnTo>
                  <a:lnTo>
                    <a:pt x="232633" y="1439076"/>
                  </a:lnTo>
                  <a:lnTo>
                    <a:pt x="202602" y="1405513"/>
                  </a:lnTo>
                  <a:lnTo>
                    <a:pt x="174349" y="1370380"/>
                  </a:lnTo>
                  <a:lnTo>
                    <a:pt x="147945" y="1333747"/>
                  </a:lnTo>
                  <a:lnTo>
                    <a:pt x="123461" y="1295686"/>
                  </a:lnTo>
                  <a:lnTo>
                    <a:pt x="100969" y="1256271"/>
                  </a:lnTo>
                  <a:lnTo>
                    <a:pt x="80541" y="1215572"/>
                  </a:lnTo>
                  <a:lnTo>
                    <a:pt x="62249" y="1173662"/>
                  </a:lnTo>
                  <a:lnTo>
                    <a:pt x="46163" y="1130612"/>
                  </a:lnTo>
                  <a:lnTo>
                    <a:pt x="32356" y="1086495"/>
                  </a:lnTo>
                  <a:lnTo>
                    <a:pt x="20898" y="1041383"/>
                  </a:lnTo>
                  <a:lnTo>
                    <a:pt x="11862" y="995348"/>
                  </a:lnTo>
                  <a:lnTo>
                    <a:pt x="5320" y="948462"/>
                  </a:lnTo>
                  <a:lnTo>
                    <a:pt x="1341" y="900796"/>
                  </a:lnTo>
                  <a:lnTo>
                    <a:pt x="0" y="852424"/>
                  </a:lnTo>
                  <a:close/>
                </a:path>
              </a:pathLst>
            </a:custGeom>
            <a:ln w="27305">
              <a:solidFill>
                <a:srgbClr val="FFF6DB"/>
              </a:solidFill>
            </a:ln>
          </p:spPr>
          <p:txBody>
            <a:bodyPr wrap="square" lIns="0" tIns="0" rIns="0" bIns="0" rtlCol="0"/>
            <a:lstStyle/>
            <a:p>
              <a:endParaRPr/>
            </a:p>
          </p:txBody>
        </p:sp>
        <p:pic>
          <p:nvPicPr>
            <p:cNvPr id="8" name="object 8"/>
            <p:cNvPicPr/>
            <p:nvPr/>
          </p:nvPicPr>
          <p:blipFill>
            <a:blip r:embed="rId4" cstate="print"/>
            <a:stretch>
              <a:fillRect/>
            </a:stretch>
          </p:blipFill>
          <p:spPr>
            <a:xfrm>
              <a:off x="161925" y="1028636"/>
              <a:ext cx="1176337" cy="1176337"/>
            </a:xfrm>
            <a:prstGeom prst="rect">
              <a:avLst/>
            </a:prstGeom>
          </p:spPr>
        </p:pic>
        <p:pic>
          <p:nvPicPr>
            <p:cNvPr id="9" name="object 9"/>
            <p:cNvPicPr/>
            <p:nvPr/>
          </p:nvPicPr>
          <p:blipFill>
            <a:blip r:embed="rId5" cstate="print"/>
            <a:stretch>
              <a:fillRect/>
            </a:stretch>
          </p:blipFill>
          <p:spPr>
            <a:xfrm>
              <a:off x="187319" y="1050633"/>
              <a:ext cx="1116813" cy="1111476"/>
            </a:xfrm>
            <a:prstGeom prst="rect">
              <a:avLst/>
            </a:prstGeom>
          </p:spPr>
        </p:pic>
        <p:sp>
          <p:nvSpPr>
            <p:cNvPr id="10" name="object 10"/>
            <p:cNvSpPr/>
            <p:nvPr/>
          </p:nvSpPr>
          <p:spPr>
            <a:xfrm>
              <a:off x="187319" y="1050633"/>
              <a:ext cx="1116965" cy="1111885"/>
            </a:xfrm>
            <a:custGeom>
              <a:avLst/>
              <a:gdLst/>
              <a:ahLst/>
              <a:cxnLst/>
              <a:rect l="l" t="t" r="r" b="b"/>
              <a:pathLst>
                <a:path w="1116965" h="1111885">
                  <a:moveTo>
                    <a:pt x="118496" y="204634"/>
                  </a:moveTo>
                  <a:lnTo>
                    <a:pt x="149785" y="168741"/>
                  </a:lnTo>
                  <a:lnTo>
                    <a:pt x="183515" y="136234"/>
                  </a:lnTo>
                  <a:lnTo>
                    <a:pt x="219451" y="107137"/>
                  </a:lnTo>
                  <a:lnTo>
                    <a:pt x="257356" y="81474"/>
                  </a:lnTo>
                  <a:lnTo>
                    <a:pt x="296996" y="59270"/>
                  </a:lnTo>
                  <a:lnTo>
                    <a:pt x="338135" y="40547"/>
                  </a:lnTo>
                  <a:lnTo>
                    <a:pt x="380538" y="25331"/>
                  </a:lnTo>
                  <a:lnTo>
                    <a:pt x="423971" y="13644"/>
                  </a:lnTo>
                  <a:lnTo>
                    <a:pt x="468196" y="5510"/>
                  </a:lnTo>
                  <a:lnTo>
                    <a:pt x="512980" y="954"/>
                  </a:lnTo>
                  <a:lnTo>
                    <a:pt x="558087" y="0"/>
                  </a:lnTo>
                  <a:lnTo>
                    <a:pt x="603281" y="2670"/>
                  </a:lnTo>
                  <a:lnTo>
                    <a:pt x="648327" y="8990"/>
                  </a:lnTo>
                  <a:lnTo>
                    <a:pt x="692991" y="18983"/>
                  </a:lnTo>
                  <a:lnTo>
                    <a:pt x="737036" y="32672"/>
                  </a:lnTo>
                  <a:lnTo>
                    <a:pt x="780227" y="50083"/>
                  </a:lnTo>
                  <a:lnTo>
                    <a:pt x="822330" y="71238"/>
                  </a:lnTo>
                  <a:lnTo>
                    <a:pt x="863108" y="96162"/>
                  </a:lnTo>
                  <a:lnTo>
                    <a:pt x="902327" y="124878"/>
                  </a:lnTo>
                  <a:lnTo>
                    <a:pt x="939023" y="156757"/>
                  </a:lnTo>
                  <a:lnTo>
                    <a:pt x="972365" y="190998"/>
                  </a:lnTo>
                  <a:lnTo>
                    <a:pt x="1002325" y="227366"/>
                  </a:lnTo>
                  <a:lnTo>
                    <a:pt x="1028874" y="265625"/>
                  </a:lnTo>
                  <a:lnTo>
                    <a:pt x="1051985" y="305541"/>
                  </a:lnTo>
                  <a:lnTo>
                    <a:pt x="1071626" y="346879"/>
                  </a:lnTo>
                  <a:lnTo>
                    <a:pt x="1087772" y="389404"/>
                  </a:lnTo>
                  <a:lnTo>
                    <a:pt x="1100392" y="432881"/>
                  </a:lnTo>
                  <a:lnTo>
                    <a:pt x="1109458" y="477076"/>
                  </a:lnTo>
                  <a:lnTo>
                    <a:pt x="1114941" y="521754"/>
                  </a:lnTo>
                  <a:lnTo>
                    <a:pt x="1116813" y="566679"/>
                  </a:lnTo>
                  <a:lnTo>
                    <a:pt x="1115044" y="611617"/>
                  </a:lnTo>
                  <a:lnTo>
                    <a:pt x="1109608" y="656333"/>
                  </a:lnTo>
                  <a:lnTo>
                    <a:pt x="1100473" y="700593"/>
                  </a:lnTo>
                  <a:lnTo>
                    <a:pt x="1087613" y="744160"/>
                  </a:lnTo>
                  <a:lnTo>
                    <a:pt x="1070998" y="786801"/>
                  </a:lnTo>
                  <a:lnTo>
                    <a:pt x="1050600" y="828281"/>
                  </a:lnTo>
                  <a:lnTo>
                    <a:pt x="1026390" y="868365"/>
                  </a:lnTo>
                  <a:lnTo>
                    <a:pt x="998339" y="906817"/>
                  </a:lnTo>
                  <a:lnTo>
                    <a:pt x="967050" y="942710"/>
                  </a:lnTo>
                  <a:lnTo>
                    <a:pt x="933320" y="975218"/>
                  </a:lnTo>
                  <a:lnTo>
                    <a:pt x="897385" y="1004315"/>
                  </a:lnTo>
                  <a:lnTo>
                    <a:pt x="859481" y="1029978"/>
                  </a:lnTo>
                  <a:lnTo>
                    <a:pt x="819841" y="1052184"/>
                  </a:lnTo>
                  <a:lnTo>
                    <a:pt x="778703" y="1070908"/>
                  </a:lnTo>
                  <a:lnTo>
                    <a:pt x="736300" y="1086127"/>
                  </a:lnTo>
                  <a:lnTo>
                    <a:pt x="692869" y="1097817"/>
                  </a:lnTo>
                  <a:lnTo>
                    <a:pt x="648644" y="1105954"/>
                  </a:lnTo>
                  <a:lnTo>
                    <a:pt x="603860" y="1110515"/>
                  </a:lnTo>
                  <a:lnTo>
                    <a:pt x="558754" y="1111476"/>
                  </a:lnTo>
                  <a:lnTo>
                    <a:pt x="513560" y="1108813"/>
                  </a:lnTo>
                  <a:lnTo>
                    <a:pt x="468514" y="1102502"/>
                  </a:lnTo>
                  <a:lnTo>
                    <a:pt x="423850" y="1092519"/>
                  </a:lnTo>
                  <a:lnTo>
                    <a:pt x="379804" y="1078841"/>
                  </a:lnTo>
                  <a:lnTo>
                    <a:pt x="336612" y="1061444"/>
                  </a:lnTo>
                  <a:lnTo>
                    <a:pt x="294508" y="1040304"/>
                  </a:lnTo>
                  <a:lnTo>
                    <a:pt x="253729" y="1015397"/>
                  </a:lnTo>
                  <a:lnTo>
                    <a:pt x="214508" y="986700"/>
                  </a:lnTo>
                  <a:lnTo>
                    <a:pt x="177812" y="954821"/>
                  </a:lnTo>
                  <a:lnTo>
                    <a:pt x="144469" y="920580"/>
                  </a:lnTo>
                  <a:lnTo>
                    <a:pt x="114507" y="884212"/>
                  </a:lnTo>
                  <a:lnTo>
                    <a:pt x="87955" y="845952"/>
                  </a:lnTo>
                  <a:lnTo>
                    <a:pt x="64842" y="806035"/>
                  </a:lnTo>
                  <a:lnTo>
                    <a:pt x="45198" y="764695"/>
                  </a:lnTo>
                  <a:lnTo>
                    <a:pt x="29049" y="722168"/>
                  </a:lnTo>
                  <a:lnTo>
                    <a:pt x="16427" y="678687"/>
                  </a:lnTo>
                  <a:lnTo>
                    <a:pt x="7358" y="634488"/>
                  </a:lnTo>
                  <a:lnTo>
                    <a:pt x="1873" y="589806"/>
                  </a:lnTo>
                  <a:lnTo>
                    <a:pt x="0" y="544874"/>
                  </a:lnTo>
                  <a:lnTo>
                    <a:pt x="1767" y="499929"/>
                  </a:lnTo>
                  <a:lnTo>
                    <a:pt x="7203" y="455204"/>
                  </a:lnTo>
                  <a:lnTo>
                    <a:pt x="16338" y="410935"/>
                  </a:lnTo>
                  <a:lnTo>
                    <a:pt x="29200" y="367355"/>
                  </a:lnTo>
                  <a:lnTo>
                    <a:pt x="45818" y="324701"/>
                  </a:lnTo>
                  <a:lnTo>
                    <a:pt x="66221" y="283206"/>
                  </a:lnTo>
                  <a:lnTo>
                    <a:pt x="90437" y="243105"/>
                  </a:lnTo>
                  <a:lnTo>
                    <a:pt x="118496" y="204634"/>
                  </a:lnTo>
                  <a:close/>
                </a:path>
                <a:path w="1116965" h="1111885">
                  <a:moveTo>
                    <a:pt x="220477" y="286041"/>
                  </a:moveTo>
                  <a:lnTo>
                    <a:pt x="193856" y="323455"/>
                  </a:lnTo>
                  <a:lnTo>
                    <a:pt x="171955" y="362810"/>
                  </a:lnTo>
                  <a:lnTo>
                    <a:pt x="154729" y="403741"/>
                  </a:lnTo>
                  <a:lnTo>
                    <a:pt x="142131" y="445881"/>
                  </a:lnTo>
                  <a:lnTo>
                    <a:pt x="134116" y="488865"/>
                  </a:lnTo>
                  <a:lnTo>
                    <a:pt x="130638" y="532328"/>
                  </a:lnTo>
                  <a:lnTo>
                    <a:pt x="131651" y="575903"/>
                  </a:lnTo>
                  <a:lnTo>
                    <a:pt x="137108" y="619227"/>
                  </a:lnTo>
                  <a:lnTo>
                    <a:pt x="146964" y="661933"/>
                  </a:lnTo>
                  <a:lnTo>
                    <a:pt x="161173" y="703655"/>
                  </a:lnTo>
                  <a:lnTo>
                    <a:pt x="179689" y="744028"/>
                  </a:lnTo>
                  <a:lnTo>
                    <a:pt x="202465" y="782686"/>
                  </a:lnTo>
                  <a:lnTo>
                    <a:pt x="229457" y="819265"/>
                  </a:lnTo>
                  <a:lnTo>
                    <a:pt x="260618" y="853397"/>
                  </a:lnTo>
                  <a:lnTo>
                    <a:pt x="295902" y="884719"/>
                  </a:lnTo>
                  <a:lnTo>
                    <a:pt x="334265" y="912179"/>
                  </a:lnTo>
                  <a:lnTo>
                    <a:pt x="374453" y="934995"/>
                  </a:lnTo>
                  <a:lnTo>
                    <a:pt x="416101" y="953204"/>
                  </a:lnTo>
                  <a:lnTo>
                    <a:pt x="458841" y="966841"/>
                  </a:lnTo>
                  <a:lnTo>
                    <a:pt x="502308" y="975943"/>
                  </a:lnTo>
                  <a:lnTo>
                    <a:pt x="546136" y="980546"/>
                  </a:lnTo>
                  <a:lnTo>
                    <a:pt x="589957" y="980687"/>
                  </a:lnTo>
                  <a:lnTo>
                    <a:pt x="633406" y="976403"/>
                  </a:lnTo>
                  <a:lnTo>
                    <a:pt x="676117" y="967728"/>
                  </a:lnTo>
                  <a:lnTo>
                    <a:pt x="717723" y="954701"/>
                  </a:lnTo>
                  <a:lnTo>
                    <a:pt x="757858" y="937356"/>
                  </a:lnTo>
                  <a:lnTo>
                    <a:pt x="796155" y="915731"/>
                  </a:lnTo>
                  <a:lnTo>
                    <a:pt x="832248" y="889862"/>
                  </a:lnTo>
                  <a:lnTo>
                    <a:pt x="865771" y="859785"/>
                  </a:lnTo>
                  <a:lnTo>
                    <a:pt x="896358" y="825537"/>
                  </a:lnTo>
                  <a:lnTo>
                    <a:pt x="922982" y="788101"/>
                  </a:lnTo>
                  <a:lnTo>
                    <a:pt x="944884" y="748730"/>
                  </a:lnTo>
                  <a:lnTo>
                    <a:pt x="962111" y="707789"/>
                  </a:lnTo>
                  <a:lnTo>
                    <a:pt x="974709" y="665643"/>
                  </a:lnTo>
                  <a:lnTo>
                    <a:pt x="982725" y="622657"/>
                  </a:lnTo>
                  <a:lnTo>
                    <a:pt x="986203" y="579196"/>
                  </a:lnTo>
                  <a:lnTo>
                    <a:pt x="985191" y="535624"/>
                  </a:lnTo>
                  <a:lnTo>
                    <a:pt x="979734" y="492307"/>
                  </a:lnTo>
                  <a:lnTo>
                    <a:pt x="969878" y="449609"/>
                  </a:lnTo>
                  <a:lnTo>
                    <a:pt x="955669" y="407895"/>
                  </a:lnTo>
                  <a:lnTo>
                    <a:pt x="937154" y="367530"/>
                  </a:lnTo>
                  <a:lnTo>
                    <a:pt x="914378" y="328880"/>
                  </a:lnTo>
                  <a:lnTo>
                    <a:pt x="887387" y="292308"/>
                  </a:lnTo>
                  <a:lnTo>
                    <a:pt x="856228" y="258179"/>
                  </a:lnTo>
                  <a:lnTo>
                    <a:pt x="820946" y="226859"/>
                  </a:lnTo>
                  <a:lnTo>
                    <a:pt x="782583" y="199399"/>
                  </a:lnTo>
                  <a:lnTo>
                    <a:pt x="742394" y="176583"/>
                  </a:lnTo>
                  <a:lnTo>
                    <a:pt x="700746" y="158375"/>
                  </a:lnTo>
                  <a:lnTo>
                    <a:pt x="658004" y="144737"/>
                  </a:lnTo>
                  <a:lnTo>
                    <a:pt x="614536" y="135635"/>
                  </a:lnTo>
                  <a:lnTo>
                    <a:pt x="570708" y="131032"/>
                  </a:lnTo>
                  <a:lnTo>
                    <a:pt x="526885" y="130891"/>
                  </a:lnTo>
                  <a:lnTo>
                    <a:pt x="483435" y="135175"/>
                  </a:lnTo>
                  <a:lnTo>
                    <a:pt x="440723" y="143850"/>
                  </a:lnTo>
                  <a:lnTo>
                    <a:pt x="399116" y="156877"/>
                  </a:lnTo>
                  <a:lnTo>
                    <a:pt x="358980" y="174222"/>
                  </a:lnTo>
                  <a:lnTo>
                    <a:pt x="320682" y="195847"/>
                  </a:lnTo>
                  <a:lnTo>
                    <a:pt x="284588" y="221716"/>
                  </a:lnTo>
                  <a:lnTo>
                    <a:pt x="251064" y="251793"/>
                  </a:lnTo>
                  <a:lnTo>
                    <a:pt x="220477" y="286041"/>
                  </a:lnTo>
                  <a:close/>
                </a:path>
              </a:pathLst>
            </a:custGeom>
            <a:ln w="7349">
              <a:solidFill>
                <a:srgbClr val="C6B791"/>
              </a:solidFill>
            </a:ln>
          </p:spPr>
          <p:txBody>
            <a:bodyPr wrap="square" lIns="0" tIns="0" rIns="0" bIns="0" rtlCol="0"/>
            <a:lstStyle/>
            <a:p>
              <a:endParaRPr/>
            </a:p>
          </p:txBody>
        </p:sp>
        <p:sp>
          <p:nvSpPr>
            <p:cNvPr id="11" name="object 11"/>
            <p:cNvSpPr/>
            <p:nvPr/>
          </p:nvSpPr>
          <p:spPr>
            <a:xfrm>
              <a:off x="1009650" y="0"/>
              <a:ext cx="8134350" cy="6858000"/>
            </a:xfrm>
            <a:custGeom>
              <a:avLst/>
              <a:gdLst/>
              <a:ahLst/>
              <a:cxnLst/>
              <a:rect l="l" t="t" r="r" b="b"/>
              <a:pathLst>
                <a:path w="8134350" h="6858000">
                  <a:moveTo>
                    <a:pt x="8134350" y="0"/>
                  </a:moveTo>
                  <a:lnTo>
                    <a:pt x="0" y="0"/>
                  </a:lnTo>
                  <a:lnTo>
                    <a:pt x="0" y="6858000"/>
                  </a:lnTo>
                  <a:lnTo>
                    <a:pt x="8134350" y="6858000"/>
                  </a:lnTo>
                  <a:lnTo>
                    <a:pt x="8134350" y="0"/>
                  </a:lnTo>
                  <a:close/>
                </a:path>
              </a:pathLst>
            </a:custGeom>
            <a:solidFill>
              <a:srgbClr val="FFFFFF"/>
            </a:solidFill>
          </p:spPr>
          <p:txBody>
            <a:bodyPr wrap="square" lIns="0" tIns="0" rIns="0" bIns="0" rtlCol="0"/>
            <a:lstStyle/>
            <a:p>
              <a:endParaRPr/>
            </a:p>
          </p:txBody>
        </p:sp>
        <p:pic>
          <p:nvPicPr>
            <p:cNvPr id="12" name="object 12"/>
            <p:cNvPicPr/>
            <p:nvPr/>
          </p:nvPicPr>
          <p:blipFill>
            <a:blip r:embed="rId6" cstate="print"/>
            <a:stretch>
              <a:fillRect/>
            </a:stretch>
          </p:blipFill>
          <p:spPr>
            <a:xfrm>
              <a:off x="923925" y="0"/>
              <a:ext cx="176212" cy="6858000"/>
            </a:xfrm>
            <a:prstGeom prst="rect">
              <a:avLst/>
            </a:prstGeom>
          </p:spPr>
        </p:pic>
        <p:sp>
          <p:nvSpPr>
            <p:cNvPr id="13" name="object 13"/>
            <p:cNvSpPr/>
            <p:nvPr/>
          </p:nvSpPr>
          <p:spPr>
            <a:xfrm>
              <a:off x="1019175" y="0"/>
              <a:ext cx="66675" cy="6858000"/>
            </a:xfrm>
            <a:custGeom>
              <a:avLst/>
              <a:gdLst/>
              <a:ahLst/>
              <a:cxnLst/>
              <a:rect l="l" t="t" r="r" b="b"/>
              <a:pathLst>
                <a:path w="66675" h="6858000">
                  <a:moveTo>
                    <a:pt x="66675" y="0"/>
                  </a:moveTo>
                  <a:lnTo>
                    <a:pt x="0" y="0"/>
                  </a:lnTo>
                  <a:lnTo>
                    <a:pt x="0" y="6858000"/>
                  </a:lnTo>
                  <a:lnTo>
                    <a:pt x="66675" y="6858000"/>
                  </a:lnTo>
                  <a:lnTo>
                    <a:pt x="66675" y="0"/>
                  </a:lnTo>
                  <a:close/>
                </a:path>
              </a:pathLst>
            </a:custGeom>
            <a:solidFill>
              <a:srgbClr val="FFFFFF"/>
            </a:solidFill>
          </p:spPr>
          <p:txBody>
            <a:bodyPr wrap="square" lIns="0" tIns="0" rIns="0" bIns="0" rtlCol="0"/>
            <a:lstStyle/>
            <a:p>
              <a:endParaRPr/>
            </a:p>
          </p:txBody>
        </p:sp>
      </p:grpSp>
      <p:pic>
        <p:nvPicPr>
          <p:cNvPr id="14" name="object 14"/>
          <p:cNvPicPr/>
          <p:nvPr/>
        </p:nvPicPr>
        <p:blipFill>
          <a:blip r:embed="rId7">
            <a:extLst>
              <a:ext uri="{28A0092B-C50C-407E-A947-70E740481C1C}">
                <a14:useLocalDpi xmlns:a14="http://schemas.microsoft.com/office/drawing/2010/main" val="0"/>
              </a:ext>
            </a:extLst>
          </a:blip>
          <a:stretch>
            <a:fillRect/>
          </a:stretch>
        </p:blipFill>
        <p:spPr>
          <a:xfrm>
            <a:off x="7543800" y="351422"/>
            <a:ext cx="1600199" cy="878305"/>
          </a:xfrm>
          <a:prstGeom prst="rect">
            <a:avLst/>
          </a:prstGeom>
        </p:spPr>
      </p:pic>
      <p:sp>
        <p:nvSpPr>
          <p:cNvPr id="16" name="object 16"/>
          <p:cNvSpPr txBox="1">
            <a:spLocks noGrp="1"/>
          </p:cNvSpPr>
          <p:nvPr>
            <p:ph type="ftr" sz="quarter" idx="5"/>
          </p:nvPr>
        </p:nvSpPr>
        <p:spPr>
          <a:xfrm>
            <a:off x="6638925" y="6375215"/>
            <a:ext cx="1903095" cy="324484"/>
          </a:xfrm>
          <a:prstGeom prst="rect">
            <a:avLst/>
          </a:prstGeom>
        </p:spPr>
        <p:txBody>
          <a:bodyPr vert="horz" wrap="square" lIns="0" tIns="0" rIns="0" bIns="0" rtlCol="0">
            <a:spAutoFit/>
          </a:bodyPr>
          <a:lstStyle>
            <a:defPPr>
              <a:defRPr lang="en-US"/>
            </a:defPPr>
            <a:lvl1pPr marL="0" algn="l" defTabSz="914400" rtl="0" eaLnBrk="1" latinLnBrk="0" hangingPunct="1">
              <a:defRPr sz="2000" b="0" i="0" kern="1200">
                <a:solidFill>
                  <a:schemeClr val="tx1"/>
                </a:solidFill>
                <a:latin typeface="Trebuchet MS"/>
                <a:ea typeface="+mn-ea"/>
                <a:cs typeface="Trebuchet M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2385"/>
              </a:lnSpc>
            </a:pPr>
            <a:r>
              <a:rPr lang="en-IN" spc="295"/>
              <a:t>C</a:t>
            </a:r>
            <a:r>
              <a:rPr lang="en-IN" spc="170"/>
              <a:t>A</a:t>
            </a:r>
            <a:r>
              <a:rPr lang="en-IN" spc="-80"/>
              <a:t> </a:t>
            </a:r>
            <a:r>
              <a:rPr lang="en-IN" spc="-70"/>
              <a:t>P</a:t>
            </a:r>
            <a:r>
              <a:rPr lang="en-IN" spc="45"/>
              <a:t>r</a:t>
            </a:r>
            <a:r>
              <a:rPr lang="en-IN" spc="-160"/>
              <a:t>a</a:t>
            </a:r>
            <a:r>
              <a:rPr lang="en-IN" spc="-70"/>
              <a:t>d</a:t>
            </a:r>
            <a:r>
              <a:rPr lang="en-IN" spc="-120"/>
              <a:t>e</a:t>
            </a:r>
            <a:r>
              <a:rPr lang="en-IN" spc="-114"/>
              <a:t>e</a:t>
            </a:r>
            <a:r>
              <a:rPr lang="en-IN" spc="-105"/>
              <a:t>p</a:t>
            </a:r>
            <a:r>
              <a:rPr lang="en-IN" spc="-180"/>
              <a:t> </a:t>
            </a:r>
            <a:r>
              <a:rPr lang="en-IN" spc="40"/>
              <a:t>Mo</a:t>
            </a:r>
            <a:r>
              <a:rPr lang="en-IN" spc="45"/>
              <a:t>d</a:t>
            </a:r>
            <a:r>
              <a:rPr lang="en-IN" spc="-130"/>
              <a:t>i</a:t>
            </a:r>
            <a:endParaRPr spc="-130" dirty="0"/>
          </a:p>
        </p:txBody>
      </p:sp>
      <p:sp>
        <p:nvSpPr>
          <p:cNvPr id="15" name="Rectangle 14"/>
          <p:cNvSpPr/>
          <p:nvPr/>
        </p:nvSpPr>
        <p:spPr>
          <a:xfrm>
            <a:off x="923926" y="197639"/>
            <a:ext cx="6543674" cy="830997"/>
          </a:xfrm>
          <a:prstGeom prst="rect">
            <a:avLst/>
          </a:prstGeom>
        </p:spPr>
        <p:txBody>
          <a:bodyPr wrap="square">
            <a:spAutoFit/>
          </a:bodyPr>
          <a:lstStyle/>
          <a:p>
            <a:r>
              <a:rPr lang="en-US" sz="2400" b="1" dirty="0">
                <a:solidFill>
                  <a:srgbClr val="FF0000"/>
                </a:solidFill>
              </a:rPr>
              <a:t>Measures to reduce litigations arisen due to the non-constitution of the GST Tribunal</a:t>
            </a:r>
            <a:endParaRPr lang="en-IN" sz="2400" b="1" dirty="0">
              <a:solidFill>
                <a:srgbClr val="FF0000"/>
              </a:solidFill>
            </a:endParaRPr>
          </a:p>
        </p:txBody>
      </p:sp>
      <p:sp>
        <p:nvSpPr>
          <p:cNvPr id="17" name="Rectangle 16"/>
          <p:cNvSpPr/>
          <p:nvPr/>
        </p:nvSpPr>
        <p:spPr>
          <a:xfrm>
            <a:off x="1104900" y="1229727"/>
            <a:ext cx="7658100" cy="4401205"/>
          </a:xfrm>
          <a:prstGeom prst="rect">
            <a:avLst/>
          </a:prstGeom>
        </p:spPr>
        <p:txBody>
          <a:bodyPr wrap="square">
            <a:spAutoFit/>
          </a:bodyPr>
          <a:lstStyle/>
          <a:p>
            <a:r>
              <a:rPr lang="en-IN" sz="2400" b="1" dirty="0"/>
              <a:t>Case:</a:t>
            </a:r>
            <a:r>
              <a:rPr lang="en-IN" sz="2400" dirty="0"/>
              <a:t> </a:t>
            </a:r>
            <a:r>
              <a:rPr lang="en-US" sz="2400" b="1" i="1" u="sng" dirty="0">
                <a:solidFill>
                  <a:srgbClr val="7030A0"/>
                </a:solidFill>
              </a:rPr>
              <a:t>Gulf Oil Lubricants India Ltd. </a:t>
            </a:r>
            <a:r>
              <a:rPr lang="en-US" sz="2400" dirty="0"/>
              <a:t>[2023-TIOL-253-HC-MUM-GST] </a:t>
            </a:r>
            <a:endParaRPr lang="en-IN" sz="2400" dirty="0"/>
          </a:p>
          <a:p>
            <a:r>
              <a:rPr lang="en-IN" sz="2400" b="1" dirty="0"/>
              <a:t>Issue :</a:t>
            </a:r>
            <a:r>
              <a:rPr lang="en-IN" sz="2400" dirty="0"/>
              <a:t> </a:t>
            </a:r>
            <a:r>
              <a:rPr lang="en-US" sz="2400" dirty="0"/>
              <a:t>Measures to reduce litigations arisen due to the non-constitution of the GST Tribunal </a:t>
            </a:r>
          </a:p>
          <a:p>
            <a:pPr algn="just"/>
            <a:r>
              <a:rPr lang="en-IN" sz="2400" b="1" dirty="0"/>
              <a:t>Observations  : </a:t>
            </a:r>
            <a:r>
              <a:rPr lang="en-US" sz="2000" dirty="0"/>
              <a:t>The </a:t>
            </a:r>
            <a:r>
              <a:rPr lang="en-US" sz="2000" b="1" i="1" u="sng" dirty="0" err="1">
                <a:solidFill>
                  <a:srgbClr val="7030A0"/>
                </a:solidFill>
              </a:rPr>
              <a:t>Hon’ble</a:t>
            </a:r>
            <a:r>
              <a:rPr lang="en-US" sz="2000" b="1" i="1" u="sng" dirty="0">
                <a:solidFill>
                  <a:srgbClr val="7030A0"/>
                </a:solidFill>
              </a:rPr>
              <a:t> Bombay High Court </a:t>
            </a:r>
            <a:r>
              <a:rPr lang="en-US" sz="2000" dirty="0"/>
              <a:t>in </a:t>
            </a:r>
            <a:r>
              <a:rPr lang="en-US" sz="2000" b="1" dirty="0"/>
              <a:t>Gulf Oil Lubricants India Ltd. [2023-TIOL-253- HC-MUM-GST] </a:t>
            </a:r>
            <a:r>
              <a:rPr lang="en-US" sz="2000" dirty="0"/>
              <a:t>has directed the Revenue Department to incorporate measures to reduce the inflow of litigations in the Court, which has arisen due to the non-constitution of the GST Tribunal, by incorporating the stipulation contained in </a:t>
            </a:r>
            <a:r>
              <a:rPr lang="en-US" sz="2000" b="1" i="1" dirty="0"/>
              <a:t>Circular No. JC (HQ)-1/GST/2020/Appeal/ADM-8 dated May 26, 2020 </a:t>
            </a:r>
            <a:r>
              <a:rPr lang="en-US" sz="2000" dirty="0"/>
              <a:t>(“</a:t>
            </a:r>
            <a:r>
              <a:rPr lang="en-US" sz="2000" b="1" dirty="0"/>
              <a:t>the Circular</a:t>
            </a:r>
            <a:r>
              <a:rPr lang="en-US" sz="2000" dirty="0"/>
              <a:t>”), to put the taxpayer into notice, </a:t>
            </a:r>
            <a:r>
              <a:rPr lang="en-US" sz="2000" b="1" i="1" u="sng" dirty="0">
                <a:solidFill>
                  <a:srgbClr val="7030A0"/>
                </a:solidFill>
              </a:rPr>
              <a:t>that the time limit for filing the appeal is extended and if a declaration is filed within the stipulated period,</a:t>
            </a:r>
            <a:r>
              <a:rPr lang="en-US" sz="2000" dirty="0"/>
              <a:t> the protective measure would automatically come into force. </a:t>
            </a:r>
            <a:endParaRPr lang="en-IN" sz="2400" dirty="0"/>
          </a:p>
        </p:txBody>
      </p:sp>
    </p:spTree>
    <p:extLst>
      <p:ext uri="{BB962C8B-B14F-4D97-AF65-F5344CB8AC3E}">
        <p14:creationId xmlns:p14="http://schemas.microsoft.com/office/powerpoint/2010/main" val="37452763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11BC58E-37FC-8959-33B7-D76D870EC13E}"/>
              </a:ext>
            </a:extLst>
          </p:cNvPr>
          <p:cNvSpPr txBox="1"/>
          <p:nvPr/>
        </p:nvSpPr>
        <p:spPr>
          <a:xfrm>
            <a:off x="1143000" y="990600"/>
            <a:ext cx="7924800" cy="3724096"/>
          </a:xfrm>
          <a:prstGeom prst="rect">
            <a:avLst/>
          </a:prstGeom>
          <a:noFill/>
        </p:spPr>
        <p:txBody>
          <a:bodyPr wrap="square">
            <a:spAutoFit/>
          </a:bodyPr>
          <a:lstStyle/>
          <a:p>
            <a:pPr algn="just"/>
            <a:r>
              <a:rPr lang="en-IN" sz="2000" kern="100" dirty="0">
                <a:effectLst/>
                <a:latin typeface="Segoe UI Symbol" panose="020B0502040204020203" pitchFamily="34" charset="0"/>
                <a:ea typeface="Calibri" panose="020F0502020204030204" pitchFamily="34" charset="0"/>
                <a:cs typeface="Segoe UI Symbol" panose="020B0502040204020203" pitchFamily="34" charset="0"/>
              </a:rPr>
              <a:t>✔</a:t>
            </a: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 </a:t>
            </a:r>
            <a:r>
              <a:rPr lang="en-IN" sz="2400" kern="100" dirty="0">
                <a:effectLst/>
                <a:latin typeface="Calibri" panose="020F0502020204030204" pitchFamily="34" charset="0"/>
                <a:ea typeface="Calibri" panose="020F0502020204030204" pitchFamily="34" charset="0"/>
                <a:cs typeface="Times New Roman" panose="02020603050405020304" pitchFamily="18" charset="0"/>
              </a:rPr>
              <a:t>Can attachment was effected of </a:t>
            </a:r>
            <a:r>
              <a:rPr lang="en-IN" sz="2400" kern="100" dirty="0" err="1">
                <a:effectLst/>
                <a:latin typeface="Calibri" panose="020F0502020204030204" pitchFamily="34" charset="0"/>
                <a:ea typeface="Calibri" panose="020F0502020204030204" pitchFamily="34" charset="0"/>
                <a:cs typeface="Times New Roman" panose="02020603050405020304" pitchFamily="18" charset="0"/>
              </a:rPr>
              <a:t>assessee’s</a:t>
            </a:r>
            <a:r>
              <a:rPr lang="en-IN" sz="2400" kern="100" dirty="0">
                <a:effectLst/>
                <a:latin typeface="Calibri" panose="020F0502020204030204" pitchFamily="34" charset="0"/>
                <a:ea typeface="Calibri" panose="020F0502020204030204" pitchFamily="34" charset="0"/>
                <a:cs typeface="Times New Roman" panose="02020603050405020304" pitchFamily="18" charset="0"/>
              </a:rPr>
              <a:t> immovable property without waiting for statutory period of three months of appeal filing?</a:t>
            </a:r>
          </a:p>
          <a:p>
            <a:pPr algn="just"/>
            <a:r>
              <a:rPr lang="en-IN" sz="2400" kern="100" dirty="0">
                <a:effectLst/>
                <a:latin typeface="Calibri" panose="020F0502020204030204" pitchFamily="34" charset="0"/>
                <a:ea typeface="Calibri" panose="020F0502020204030204" pitchFamily="34" charset="0"/>
                <a:cs typeface="Times New Roman" panose="02020603050405020304" pitchFamily="18" charset="0"/>
              </a:rPr>
              <a:t>  </a:t>
            </a:r>
          </a:p>
          <a:p>
            <a:r>
              <a:rPr lang="en-IN" sz="2400" dirty="0">
                <a:solidFill>
                  <a:srgbClr val="212529"/>
                </a:solidFill>
                <a:effectLst/>
                <a:highlight>
                  <a:srgbClr val="FFFFFF"/>
                </a:highlight>
                <a:latin typeface="Poppins" panose="00000500000000000000" pitchFamily="2" charset="0"/>
                <a:ea typeface="Calibri" panose="020F0502020204030204" pitchFamily="34" charset="0"/>
              </a:rPr>
              <a:t>Non-Constitution of GSTAT: Kerala GST Dept directs Taxpayers to Submit Declaration of appeal proposal before GSTAT to stay Revenue Recovery</a:t>
            </a:r>
          </a:p>
          <a:p>
            <a:r>
              <a:rPr lang="en-US" sz="2400" b="1" i="0" baseline="30000" dirty="0">
                <a:solidFill>
                  <a:srgbClr val="212529"/>
                </a:solidFill>
                <a:effectLst/>
                <a:highlight>
                  <a:srgbClr val="FFFFFF"/>
                </a:highlight>
                <a:latin typeface="Poppins" panose="00000500000000000000" pitchFamily="2" charset="0"/>
              </a:rPr>
              <a:t> </a:t>
            </a:r>
            <a:r>
              <a:rPr lang="en-US" sz="2400" b="1" i="0" dirty="0">
                <a:solidFill>
                  <a:srgbClr val="212529"/>
                </a:solidFill>
                <a:effectLst/>
                <a:highlight>
                  <a:srgbClr val="FFFFFF"/>
                </a:highlight>
                <a:latin typeface="Poppins" panose="00000500000000000000" pitchFamily="2" charset="0"/>
              </a:rPr>
              <a:t>Section 78. Initiation of recovery proceedings</a:t>
            </a:r>
          </a:p>
          <a:p>
            <a:r>
              <a:rPr lang="en-US" sz="2400" b="1" i="0" dirty="0">
                <a:solidFill>
                  <a:srgbClr val="212529"/>
                </a:solidFill>
                <a:effectLst/>
                <a:highlight>
                  <a:srgbClr val="FFFFFF"/>
                </a:highlight>
                <a:latin typeface="Poppins" panose="00000500000000000000" pitchFamily="2" charset="0"/>
              </a:rPr>
              <a:t>Section 79. Recovery of tax.-</a:t>
            </a:r>
            <a:br>
              <a:rPr lang="en-IN" sz="2000" dirty="0">
                <a:solidFill>
                  <a:srgbClr val="212529"/>
                </a:solidFill>
                <a:effectLst/>
                <a:latin typeface="Poppins" panose="00000500000000000000" pitchFamily="2" charset="0"/>
                <a:ea typeface="Calibri" panose="020F0502020204030204" pitchFamily="34" charset="0"/>
              </a:rPr>
            </a:br>
            <a:endParaRPr lang="en-IN" sz="2000" dirty="0"/>
          </a:p>
        </p:txBody>
      </p:sp>
      <p:pic>
        <p:nvPicPr>
          <p:cNvPr id="4" name="object 16"/>
          <p:cNvPicPr/>
          <p:nvPr/>
        </p:nvPicPr>
        <p:blipFill>
          <a:blip r:embed="rId2" cstate="print"/>
          <a:stretch>
            <a:fillRect/>
          </a:stretch>
        </p:blipFill>
        <p:spPr>
          <a:xfrm>
            <a:off x="7222649" y="4011"/>
            <a:ext cx="1921351" cy="876300"/>
          </a:xfrm>
          <a:prstGeom prst="rect">
            <a:avLst/>
          </a:prstGeom>
        </p:spPr>
      </p:pic>
      <p:graphicFrame>
        <p:nvGraphicFramePr>
          <p:cNvPr id="2" name="Table 1">
            <a:extLst>
              <a:ext uri="{FF2B5EF4-FFF2-40B4-BE49-F238E27FC236}">
                <a16:creationId xmlns:a16="http://schemas.microsoft.com/office/drawing/2014/main" id="{29F12B9E-4C97-04ED-D241-3FBBC4412AA2}"/>
              </a:ext>
            </a:extLst>
          </p:cNvPr>
          <p:cNvGraphicFramePr>
            <a:graphicFrameLocks noGrp="1"/>
          </p:cNvGraphicFramePr>
          <p:nvPr>
            <p:extLst>
              <p:ext uri="{D42A27DB-BD31-4B8C-83A1-F6EECF244321}">
                <p14:modId xmlns:p14="http://schemas.microsoft.com/office/powerpoint/2010/main" val="1347548009"/>
              </p:ext>
            </p:extLst>
          </p:nvPr>
        </p:nvGraphicFramePr>
        <p:xfrm>
          <a:off x="1295400" y="4572000"/>
          <a:ext cx="7439358" cy="2022009"/>
        </p:xfrm>
        <a:graphic>
          <a:graphicData uri="http://schemas.openxmlformats.org/drawingml/2006/table">
            <a:tbl>
              <a:tblPr/>
              <a:tblGrid>
                <a:gridCol w="2439792">
                  <a:extLst>
                    <a:ext uri="{9D8B030D-6E8A-4147-A177-3AD203B41FA5}">
                      <a16:colId xmlns:a16="http://schemas.microsoft.com/office/drawing/2014/main" val="3160812904"/>
                    </a:ext>
                  </a:extLst>
                </a:gridCol>
                <a:gridCol w="2499783">
                  <a:extLst>
                    <a:ext uri="{9D8B030D-6E8A-4147-A177-3AD203B41FA5}">
                      <a16:colId xmlns:a16="http://schemas.microsoft.com/office/drawing/2014/main" val="2405048206"/>
                    </a:ext>
                  </a:extLst>
                </a:gridCol>
                <a:gridCol w="2499783">
                  <a:extLst>
                    <a:ext uri="{9D8B030D-6E8A-4147-A177-3AD203B41FA5}">
                      <a16:colId xmlns:a16="http://schemas.microsoft.com/office/drawing/2014/main" val="249031095"/>
                    </a:ext>
                  </a:extLst>
                </a:gridCol>
              </a:tblGrid>
              <a:tr h="2022009">
                <a:tc>
                  <a:txBody>
                    <a:bodyPr/>
                    <a:lstStyle/>
                    <a:p>
                      <a:pPr algn="l"/>
                      <a:r>
                        <a:rPr lang="en-IN" sz="2800" dirty="0">
                          <a:effectLst/>
                        </a:rPr>
                        <a:t>Instruction No. 01/2024-GST</a:t>
                      </a:r>
                    </a:p>
                  </a:txBody>
                  <a:tcPr marL="70306" marR="70306" marT="35153" marB="35153">
                    <a:lnL w="7620" cap="flat" cmpd="sng" algn="ctr">
                      <a:solidFill>
                        <a:srgbClr val="90ABD6"/>
                      </a:solidFill>
                      <a:prstDash val="solid"/>
                      <a:round/>
                      <a:headEnd type="none" w="med" len="med"/>
                      <a:tailEnd type="none" w="med" len="med"/>
                    </a:lnL>
                    <a:lnR w="7620" cap="flat" cmpd="sng" algn="ctr">
                      <a:solidFill>
                        <a:srgbClr val="B0AED6"/>
                      </a:solidFill>
                      <a:prstDash val="solid"/>
                      <a:round/>
                      <a:headEnd type="none" w="med" len="med"/>
                      <a:tailEnd type="none" w="med" len="med"/>
                    </a:lnR>
                    <a:lnT w="7620" cap="flat" cmpd="sng" algn="ctr">
                      <a:solidFill>
                        <a:srgbClr val="90ABD6"/>
                      </a:solidFill>
                      <a:prstDash val="solid"/>
                      <a:round/>
                      <a:headEnd type="none" w="med" len="med"/>
                      <a:tailEnd type="none" w="med" len="med"/>
                    </a:lnT>
                    <a:lnB w="7620" cap="flat" cmpd="sng" algn="ctr">
                      <a:solidFill>
                        <a:srgbClr val="90ABD6"/>
                      </a:solidFill>
                      <a:prstDash val="solid"/>
                      <a:round/>
                      <a:headEnd type="none" w="med" len="med"/>
                      <a:tailEnd type="none" w="med" len="med"/>
                    </a:lnB>
                    <a:solidFill>
                      <a:srgbClr val="FFFFFF"/>
                    </a:solidFill>
                  </a:tcPr>
                </a:tc>
                <a:tc>
                  <a:txBody>
                    <a:bodyPr/>
                    <a:lstStyle/>
                    <a:p>
                      <a:r>
                        <a:rPr lang="en-IN" sz="2000" dirty="0">
                          <a:effectLst/>
                        </a:rPr>
                        <a:t>30-May-2024</a:t>
                      </a:r>
                    </a:p>
                  </a:txBody>
                  <a:tcPr marL="70306" marR="70306" marT="35153" marB="35153">
                    <a:lnL w="7620" cap="flat" cmpd="sng" algn="ctr">
                      <a:solidFill>
                        <a:srgbClr val="B0AED6"/>
                      </a:solidFill>
                      <a:prstDash val="solid"/>
                      <a:round/>
                      <a:headEnd type="none" w="med" len="med"/>
                      <a:tailEnd type="none" w="med" len="med"/>
                    </a:lnL>
                    <a:lnR w="7620" cap="flat" cmpd="sng" algn="ctr">
                      <a:solidFill>
                        <a:srgbClr val="70AED6"/>
                      </a:solidFill>
                      <a:prstDash val="solid"/>
                      <a:round/>
                      <a:headEnd type="none" w="med" len="med"/>
                      <a:tailEnd type="none" w="med" len="med"/>
                    </a:lnR>
                    <a:lnT w="7620" cap="flat" cmpd="sng" algn="ctr">
                      <a:solidFill>
                        <a:srgbClr val="B0AED6"/>
                      </a:solidFill>
                      <a:prstDash val="solid"/>
                      <a:round/>
                      <a:headEnd type="none" w="med" len="med"/>
                      <a:tailEnd type="none" w="med" len="med"/>
                    </a:lnT>
                    <a:lnB w="7620" cap="flat" cmpd="sng" algn="ctr">
                      <a:solidFill>
                        <a:srgbClr val="B0AED6"/>
                      </a:solidFill>
                      <a:prstDash val="solid"/>
                      <a:round/>
                      <a:headEnd type="none" w="med" len="med"/>
                      <a:tailEnd type="none" w="med" len="med"/>
                    </a:lnB>
                    <a:solidFill>
                      <a:srgbClr val="FFFFFF"/>
                    </a:solidFill>
                  </a:tcPr>
                </a:tc>
                <a:tc>
                  <a:txBody>
                    <a:bodyPr/>
                    <a:lstStyle/>
                    <a:p>
                      <a:pPr algn="just"/>
                      <a:r>
                        <a:rPr lang="en-US" sz="2000" b="1" i="1" dirty="0">
                          <a:effectLst/>
                          <a:highlight>
                            <a:srgbClr val="00FFFF"/>
                          </a:highlight>
                        </a:rPr>
                        <a:t>Guidelines for initiation of recovery proceedings before three months from the date of service of demand order- reg.</a:t>
                      </a:r>
                    </a:p>
                  </a:txBody>
                  <a:tcPr marL="70306" marR="70306" marT="35153" marB="35153">
                    <a:lnL w="7620" cap="flat" cmpd="sng" algn="ctr">
                      <a:solidFill>
                        <a:srgbClr val="70AED6"/>
                      </a:solidFill>
                      <a:prstDash val="solid"/>
                      <a:round/>
                      <a:headEnd type="none" w="med" len="med"/>
                      <a:tailEnd type="none" w="med" len="med"/>
                    </a:lnL>
                    <a:lnR w="7620" cap="flat" cmpd="sng" algn="ctr">
                      <a:solidFill>
                        <a:srgbClr val="70AED6"/>
                      </a:solidFill>
                      <a:prstDash val="solid"/>
                      <a:round/>
                      <a:headEnd type="none" w="med" len="med"/>
                      <a:tailEnd type="none" w="med" len="med"/>
                    </a:lnR>
                    <a:lnT w="7620" cap="flat" cmpd="sng" algn="ctr">
                      <a:solidFill>
                        <a:srgbClr val="70AED6"/>
                      </a:solidFill>
                      <a:prstDash val="solid"/>
                      <a:round/>
                      <a:headEnd type="none" w="med" len="med"/>
                      <a:tailEnd type="none" w="med" len="med"/>
                    </a:lnT>
                    <a:lnB w="7620" cap="flat" cmpd="sng" algn="ctr">
                      <a:solidFill>
                        <a:srgbClr val="70AED6"/>
                      </a:solidFill>
                      <a:prstDash val="solid"/>
                      <a:round/>
                      <a:headEnd type="none" w="med" len="med"/>
                      <a:tailEnd type="none" w="med" len="med"/>
                    </a:lnB>
                    <a:solidFill>
                      <a:srgbClr val="FFFFFF"/>
                    </a:solidFill>
                  </a:tcPr>
                </a:tc>
                <a:extLst>
                  <a:ext uri="{0D108BD9-81ED-4DB2-BD59-A6C34878D82A}">
                    <a16:rowId xmlns:a16="http://schemas.microsoft.com/office/drawing/2014/main" val="3527381775"/>
                  </a:ext>
                </a:extLst>
              </a:tr>
            </a:tbl>
          </a:graphicData>
        </a:graphic>
      </p:graphicFrame>
    </p:spTree>
    <p:extLst>
      <p:ext uri="{BB962C8B-B14F-4D97-AF65-F5344CB8AC3E}">
        <p14:creationId xmlns:p14="http://schemas.microsoft.com/office/powerpoint/2010/main" val="33910713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4" name="object 4"/>
            <p:cNvSpPr/>
            <p:nvPr/>
          </p:nvSpPr>
          <p:spPr>
            <a:xfrm>
              <a:off x="4257" y="4699"/>
              <a:ext cx="819785" cy="819785"/>
            </a:xfrm>
            <a:custGeom>
              <a:avLst/>
              <a:gdLst/>
              <a:ahLst/>
              <a:cxnLst/>
              <a:rect l="l" t="t" r="r" b="b"/>
              <a:pathLst>
                <a:path w="819785" h="819785">
                  <a:moveTo>
                    <a:pt x="819655" y="0"/>
                  </a:moveTo>
                  <a:lnTo>
                    <a:pt x="505" y="0"/>
                  </a:lnTo>
                  <a:lnTo>
                    <a:pt x="0" y="819276"/>
                  </a:lnTo>
                  <a:lnTo>
                    <a:pt x="48636" y="817886"/>
                  </a:lnTo>
                  <a:lnTo>
                    <a:pt x="96034" y="813765"/>
                  </a:lnTo>
                  <a:lnTo>
                    <a:pt x="142623" y="806991"/>
                  </a:lnTo>
                  <a:lnTo>
                    <a:pt x="188327" y="797640"/>
                  </a:lnTo>
                  <a:lnTo>
                    <a:pt x="233067" y="785790"/>
                  </a:lnTo>
                  <a:lnTo>
                    <a:pt x="276768" y="771517"/>
                  </a:lnTo>
                  <a:lnTo>
                    <a:pt x="319353" y="754897"/>
                  </a:lnTo>
                  <a:lnTo>
                    <a:pt x="360744" y="736009"/>
                  </a:lnTo>
                  <a:lnTo>
                    <a:pt x="400865" y="714928"/>
                  </a:lnTo>
                  <a:lnTo>
                    <a:pt x="439639" y="691732"/>
                  </a:lnTo>
                  <a:lnTo>
                    <a:pt x="476990" y="666496"/>
                  </a:lnTo>
                  <a:lnTo>
                    <a:pt x="512839" y="639299"/>
                  </a:lnTo>
                  <a:lnTo>
                    <a:pt x="547112" y="610217"/>
                  </a:lnTo>
                  <a:lnTo>
                    <a:pt x="579730" y="579326"/>
                  </a:lnTo>
                  <a:lnTo>
                    <a:pt x="610616" y="546704"/>
                  </a:lnTo>
                  <a:lnTo>
                    <a:pt x="639695" y="512427"/>
                  </a:lnTo>
                  <a:lnTo>
                    <a:pt x="666889" y="476572"/>
                  </a:lnTo>
                  <a:lnTo>
                    <a:pt x="692122" y="439216"/>
                  </a:lnTo>
                  <a:lnTo>
                    <a:pt x="715316" y="400436"/>
                  </a:lnTo>
                  <a:lnTo>
                    <a:pt x="736395" y="360308"/>
                  </a:lnTo>
                  <a:lnTo>
                    <a:pt x="755281" y="318910"/>
                  </a:lnTo>
                  <a:lnTo>
                    <a:pt x="771899" y="276319"/>
                  </a:lnTo>
                  <a:lnTo>
                    <a:pt x="786171" y="232610"/>
                  </a:lnTo>
                  <a:lnTo>
                    <a:pt x="798020" y="187861"/>
                  </a:lnTo>
                  <a:lnTo>
                    <a:pt x="807370" y="142148"/>
                  </a:lnTo>
                  <a:lnTo>
                    <a:pt x="814144" y="95549"/>
                  </a:lnTo>
                  <a:lnTo>
                    <a:pt x="818264" y="48141"/>
                  </a:lnTo>
                  <a:lnTo>
                    <a:pt x="819655" y="0"/>
                  </a:lnTo>
                  <a:close/>
                </a:path>
              </a:pathLst>
            </a:custGeom>
            <a:solidFill>
              <a:srgbClr val="FDF9F4">
                <a:alpha val="32940"/>
              </a:srgbClr>
            </a:solidFill>
          </p:spPr>
          <p:txBody>
            <a:bodyPr wrap="square" lIns="0" tIns="0" rIns="0" bIns="0" rtlCol="0"/>
            <a:lstStyle/>
            <a:p>
              <a:endParaRPr/>
            </a:p>
          </p:txBody>
        </p:sp>
        <p:sp>
          <p:nvSpPr>
            <p:cNvPr id="5" name="object 5"/>
            <p:cNvSpPr/>
            <p:nvPr/>
          </p:nvSpPr>
          <p:spPr>
            <a:xfrm>
              <a:off x="4257" y="4699"/>
              <a:ext cx="819785" cy="819785"/>
            </a:xfrm>
            <a:custGeom>
              <a:avLst/>
              <a:gdLst/>
              <a:ahLst/>
              <a:cxnLst/>
              <a:rect l="l" t="t" r="r" b="b"/>
              <a:pathLst>
                <a:path w="819785" h="819785">
                  <a:moveTo>
                    <a:pt x="819655" y="0"/>
                  </a:moveTo>
                  <a:lnTo>
                    <a:pt x="818264" y="48141"/>
                  </a:lnTo>
                  <a:lnTo>
                    <a:pt x="814144" y="95549"/>
                  </a:lnTo>
                  <a:lnTo>
                    <a:pt x="807370" y="142148"/>
                  </a:lnTo>
                  <a:lnTo>
                    <a:pt x="798020" y="187861"/>
                  </a:lnTo>
                  <a:lnTo>
                    <a:pt x="786171" y="232610"/>
                  </a:lnTo>
                  <a:lnTo>
                    <a:pt x="771899" y="276319"/>
                  </a:lnTo>
                  <a:lnTo>
                    <a:pt x="755281" y="318910"/>
                  </a:lnTo>
                  <a:lnTo>
                    <a:pt x="736395" y="360308"/>
                  </a:lnTo>
                  <a:lnTo>
                    <a:pt x="715316" y="400436"/>
                  </a:lnTo>
                  <a:lnTo>
                    <a:pt x="692122" y="439216"/>
                  </a:lnTo>
                  <a:lnTo>
                    <a:pt x="666889" y="476572"/>
                  </a:lnTo>
                  <a:lnTo>
                    <a:pt x="639695" y="512427"/>
                  </a:lnTo>
                  <a:lnTo>
                    <a:pt x="610616" y="546704"/>
                  </a:lnTo>
                  <a:lnTo>
                    <a:pt x="579730" y="579326"/>
                  </a:lnTo>
                  <a:lnTo>
                    <a:pt x="547112" y="610217"/>
                  </a:lnTo>
                  <a:lnTo>
                    <a:pt x="512839" y="639299"/>
                  </a:lnTo>
                  <a:lnTo>
                    <a:pt x="476990" y="666496"/>
                  </a:lnTo>
                  <a:lnTo>
                    <a:pt x="439639" y="691732"/>
                  </a:lnTo>
                  <a:lnTo>
                    <a:pt x="400865" y="714928"/>
                  </a:lnTo>
                  <a:lnTo>
                    <a:pt x="360744" y="736009"/>
                  </a:lnTo>
                  <a:lnTo>
                    <a:pt x="319353" y="754897"/>
                  </a:lnTo>
                  <a:lnTo>
                    <a:pt x="276768" y="771517"/>
                  </a:lnTo>
                  <a:lnTo>
                    <a:pt x="233067" y="785790"/>
                  </a:lnTo>
                  <a:lnTo>
                    <a:pt x="188327" y="797640"/>
                  </a:lnTo>
                  <a:lnTo>
                    <a:pt x="142623" y="806991"/>
                  </a:lnTo>
                  <a:lnTo>
                    <a:pt x="96034" y="813765"/>
                  </a:lnTo>
                  <a:lnTo>
                    <a:pt x="48636" y="817886"/>
                  </a:lnTo>
                  <a:lnTo>
                    <a:pt x="505" y="819276"/>
                  </a:lnTo>
                  <a:lnTo>
                    <a:pt x="336" y="819276"/>
                  </a:lnTo>
                  <a:lnTo>
                    <a:pt x="168" y="819276"/>
                  </a:lnTo>
                  <a:lnTo>
                    <a:pt x="0" y="819276"/>
                  </a:lnTo>
                  <a:lnTo>
                    <a:pt x="505" y="0"/>
                  </a:lnTo>
                  <a:lnTo>
                    <a:pt x="819655" y="0"/>
                  </a:lnTo>
                  <a:close/>
                </a:path>
              </a:pathLst>
            </a:custGeom>
            <a:ln w="3175">
              <a:solidFill>
                <a:srgbClr val="D2C39E"/>
              </a:solidFill>
            </a:ln>
          </p:spPr>
          <p:txBody>
            <a:bodyPr wrap="square" lIns="0" tIns="0" rIns="0" bIns="0" rtlCol="0"/>
            <a:lstStyle/>
            <a:p>
              <a:endParaRPr/>
            </a:p>
          </p:txBody>
        </p:sp>
        <p:pic>
          <p:nvPicPr>
            <p:cNvPr id="6" name="object 6"/>
            <p:cNvPicPr/>
            <p:nvPr/>
          </p:nvPicPr>
          <p:blipFill>
            <a:blip r:embed="rId3" cstate="print"/>
            <a:stretch>
              <a:fillRect/>
            </a:stretch>
          </p:blipFill>
          <p:spPr>
            <a:xfrm>
              <a:off x="123825" y="0"/>
              <a:ext cx="1795526" cy="1804924"/>
            </a:xfrm>
            <a:prstGeom prst="rect">
              <a:avLst/>
            </a:prstGeom>
          </p:spPr>
        </p:pic>
        <p:sp>
          <p:nvSpPr>
            <p:cNvPr id="7" name="object 7"/>
            <p:cNvSpPr/>
            <p:nvPr/>
          </p:nvSpPr>
          <p:spPr>
            <a:xfrm>
              <a:off x="176212" y="23875"/>
              <a:ext cx="1696085" cy="1704975"/>
            </a:xfrm>
            <a:custGeom>
              <a:avLst/>
              <a:gdLst/>
              <a:ahLst/>
              <a:cxnLst/>
              <a:rect l="l" t="t" r="r" b="b"/>
              <a:pathLst>
                <a:path w="1696085" h="1704975">
                  <a:moveTo>
                    <a:pt x="0" y="852424"/>
                  </a:moveTo>
                  <a:lnTo>
                    <a:pt x="1341" y="804051"/>
                  </a:lnTo>
                  <a:lnTo>
                    <a:pt x="5320" y="756387"/>
                  </a:lnTo>
                  <a:lnTo>
                    <a:pt x="11862" y="709503"/>
                  </a:lnTo>
                  <a:lnTo>
                    <a:pt x="20898" y="663470"/>
                  </a:lnTo>
                  <a:lnTo>
                    <a:pt x="32356" y="618362"/>
                  </a:lnTo>
                  <a:lnTo>
                    <a:pt x="46163" y="574249"/>
                  </a:lnTo>
                  <a:lnTo>
                    <a:pt x="62249" y="531204"/>
                  </a:lnTo>
                  <a:lnTo>
                    <a:pt x="80541" y="489299"/>
                  </a:lnTo>
                  <a:lnTo>
                    <a:pt x="100969" y="448605"/>
                  </a:lnTo>
                  <a:lnTo>
                    <a:pt x="123461" y="409196"/>
                  </a:lnTo>
                  <a:lnTo>
                    <a:pt x="147945" y="371141"/>
                  </a:lnTo>
                  <a:lnTo>
                    <a:pt x="174349" y="334515"/>
                  </a:lnTo>
                  <a:lnTo>
                    <a:pt x="202602" y="299387"/>
                  </a:lnTo>
                  <a:lnTo>
                    <a:pt x="232633" y="265832"/>
                  </a:lnTo>
                  <a:lnTo>
                    <a:pt x="264370" y="233919"/>
                  </a:lnTo>
                  <a:lnTo>
                    <a:pt x="297740" y="203722"/>
                  </a:lnTo>
                  <a:lnTo>
                    <a:pt x="332674" y="175313"/>
                  </a:lnTo>
                  <a:lnTo>
                    <a:pt x="369099" y="148762"/>
                  </a:lnTo>
                  <a:lnTo>
                    <a:pt x="406944" y="124143"/>
                  </a:lnTo>
                  <a:lnTo>
                    <a:pt x="446136" y="101527"/>
                  </a:lnTo>
                  <a:lnTo>
                    <a:pt x="486605" y="80987"/>
                  </a:lnTo>
                  <a:lnTo>
                    <a:pt x="528279" y="62593"/>
                  </a:lnTo>
                  <a:lnTo>
                    <a:pt x="571087" y="46418"/>
                  </a:lnTo>
                  <a:lnTo>
                    <a:pt x="614956" y="32534"/>
                  </a:lnTo>
                  <a:lnTo>
                    <a:pt x="659815" y="21014"/>
                  </a:lnTo>
                  <a:lnTo>
                    <a:pt x="705594" y="11928"/>
                  </a:lnTo>
                  <a:lnTo>
                    <a:pt x="752219" y="5349"/>
                  </a:lnTo>
                  <a:lnTo>
                    <a:pt x="799620" y="1349"/>
                  </a:lnTo>
                  <a:lnTo>
                    <a:pt x="847725" y="0"/>
                  </a:lnTo>
                  <a:lnTo>
                    <a:pt x="895830" y="1349"/>
                  </a:lnTo>
                  <a:lnTo>
                    <a:pt x="943231" y="5349"/>
                  </a:lnTo>
                  <a:lnTo>
                    <a:pt x="989857" y="11928"/>
                  </a:lnTo>
                  <a:lnTo>
                    <a:pt x="1035637" y="21014"/>
                  </a:lnTo>
                  <a:lnTo>
                    <a:pt x="1080498" y="32534"/>
                  </a:lnTo>
                  <a:lnTo>
                    <a:pt x="1124369" y="46418"/>
                  </a:lnTo>
                  <a:lnTo>
                    <a:pt x="1167179" y="62593"/>
                  </a:lnTo>
                  <a:lnTo>
                    <a:pt x="1208856" y="80987"/>
                  </a:lnTo>
                  <a:lnTo>
                    <a:pt x="1249327" y="101527"/>
                  </a:lnTo>
                  <a:lnTo>
                    <a:pt x="1288523" y="124143"/>
                  </a:lnTo>
                  <a:lnTo>
                    <a:pt x="1326370" y="148762"/>
                  </a:lnTo>
                  <a:lnTo>
                    <a:pt x="1362798" y="175313"/>
                  </a:lnTo>
                  <a:lnTo>
                    <a:pt x="1397735" y="203722"/>
                  </a:lnTo>
                  <a:lnTo>
                    <a:pt x="1431110" y="233919"/>
                  </a:lnTo>
                  <a:lnTo>
                    <a:pt x="1462849" y="265832"/>
                  </a:lnTo>
                  <a:lnTo>
                    <a:pt x="1492884" y="299387"/>
                  </a:lnTo>
                  <a:lnTo>
                    <a:pt x="1521140" y="334515"/>
                  </a:lnTo>
                  <a:lnTo>
                    <a:pt x="1547547" y="371141"/>
                  </a:lnTo>
                  <a:lnTo>
                    <a:pt x="1572034" y="409196"/>
                  </a:lnTo>
                  <a:lnTo>
                    <a:pt x="1594529" y="448605"/>
                  </a:lnTo>
                  <a:lnTo>
                    <a:pt x="1614959" y="489299"/>
                  </a:lnTo>
                  <a:lnTo>
                    <a:pt x="1633254" y="531204"/>
                  </a:lnTo>
                  <a:lnTo>
                    <a:pt x="1649342" y="574249"/>
                  </a:lnTo>
                  <a:lnTo>
                    <a:pt x="1663152" y="618362"/>
                  </a:lnTo>
                  <a:lnTo>
                    <a:pt x="1674611" y="663470"/>
                  </a:lnTo>
                  <a:lnTo>
                    <a:pt x="1683648" y="709503"/>
                  </a:lnTo>
                  <a:lnTo>
                    <a:pt x="1690192" y="756387"/>
                  </a:lnTo>
                  <a:lnTo>
                    <a:pt x="1694171" y="804051"/>
                  </a:lnTo>
                  <a:lnTo>
                    <a:pt x="1695513" y="852424"/>
                  </a:lnTo>
                  <a:lnTo>
                    <a:pt x="1694171" y="900796"/>
                  </a:lnTo>
                  <a:lnTo>
                    <a:pt x="1690192" y="948462"/>
                  </a:lnTo>
                  <a:lnTo>
                    <a:pt x="1683648" y="995348"/>
                  </a:lnTo>
                  <a:lnTo>
                    <a:pt x="1674611" y="1041383"/>
                  </a:lnTo>
                  <a:lnTo>
                    <a:pt x="1663152" y="1086495"/>
                  </a:lnTo>
                  <a:lnTo>
                    <a:pt x="1649342" y="1130612"/>
                  </a:lnTo>
                  <a:lnTo>
                    <a:pt x="1633254" y="1173662"/>
                  </a:lnTo>
                  <a:lnTo>
                    <a:pt x="1614959" y="1215572"/>
                  </a:lnTo>
                  <a:lnTo>
                    <a:pt x="1594529" y="1256271"/>
                  </a:lnTo>
                  <a:lnTo>
                    <a:pt x="1572034" y="1295686"/>
                  </a:lnTo>
                  <a:lnTo>
                    <a:pt x="1547547" y="1333747"/>
                  </a:lnTo>
                  <a:lnTo>
                    <a:pt x="1521140" y="1370380"/>
                  </a:lnTo>
                  <a:lnTo>
                    <a:pt x="1492884" y="1405513"/>
                  </a:lnTo>
                  <a:lnTo>
                    <a:pt x="1462849" y="1439076"/>
                  </a:lnTo>
                  <a:lnTo>
                    <a:pt x="1431110" y="1470994"/>
                  </a:lnTo>
                  <a:lnTo>
                    <a:pt x="1397735" y="1501198"/>
                  </a:lnTo>
                  <a:lnTo>
                    <a:pt x="1362798" y="1529614"/>
                  </a:lnTo>
                  <a:lnTo>
                    <a:pt x="1326370" y="1556171"/>
                  </a:lnTo>
                  <a:lnTo>
                    <a:pt x="1288523" y="1580796"/>
                  </a:lnTo>
                  <a:lnTo>
                    <a:pt x="1249327" y="1603418"/>
                  </a:lnTo>
                  <a:lnTo>
                    <a:pt x="1208856" y="1623964"/>
                  </a:lnTo>
                  <a:lnTo>
                    <a:pt x="1167179" y="1642363"/>
                  </a:lnTo>
                  <a:lnTo>
                    <a:pt x="1124369" y="1658542"/>
                  </a:lnTo>
                  <a:lnTo>
                    <a:pt x="1080498" y="1672429"/>
                  </a:lnTo>
                  <a:lnTo>
                    <a:pt x="1035637" y="1683954"/>
                  </a:lnTo>
                  <a:lnTo>
                    <a:pt x="989857" y="1693042"/>
                  </a:lnTo>
                  <a:lnTo>
                    <a:pt x="943231" y="1699623"/>
                  </a:lnTo>
                  <a:lnTo>
                    <a:pt x="895830" y="1703625"/>
                  </a:lnTo>
                  <a:lnTo>
                    <a:pt x="847725" y="1704975"/>
                  </a:lnTo>
                  <a:lnTo>
                    <a:pt x="799620" y="1703625"/>
                  </a:lnTo>
                  <a:lnTo>
                    <a:pt x="752219" y="1699623"/>
                  </a:lnTo>
                  <a:lnTo>
                    <a:pt x="705594" y="1693042"/>
                  </a:lnTo>
                  <a:lnTo>
                    <a:pt x="659815" y="1683954"/>
                  </a:lnTo>
                  <a:lnTo>
                    <a:pt x="614956" y="1672429"/>
                  </a:lnTo>
                  <a:lnTo>
                    <a:pt x="571087" y="1658542"/>
                  </a:lnTo>
                  <a:lnTo>
                    <a:pt x="528279" y="1642363"/>
                  </a:lnTo>
                  <a:lnTo>
                    <a:pt x="486605" y="1623964"/>
                  </a:lnTo>
                  <a:lnTo>
                    <a:pt x="446136" y="1603418"/>
                  </a:lnTo>
                  <a:lnTo>
                    <a:pt x="406944" y="1580796"/>
                  </a:lnTo>
                  <a:lnTo>
                    <a:pt x="369099" y="1556171"/>
                  </a:lnTo>
                  <a:lnTo>
                    <a:pt x="332674" y="1529614"/>
                  </a:lnTo>
                  <a:lnTo>
                    <a:pt x="297740" y="1501198"/>
                  </a:lnTo>
                  <a:lnTo>
                    <a:pt x="264370" y="1470994"/>
                  </a:lnTo>
                  <a:lnTo>
                    <a:pt x="232633" y="1439076"/>
                  </a:lnTo>
                  <a:lnTo>
                    <a:pt x="202602" y="1405513"/>
                  </a:lnTo>
                  <a:lnTo>
                    <a:pt x="174349" y="1370380"/>
                  </a:lnTo>
                  <a:lnTo>
                    <a:pt x="147945" y="1333747"/>
                  </a:lnTo>
                  <a:lnTo>
                    <a:pt x="123461" y="1295686"/>
                  </a:lnTo>
                  <a:lnTo>
                    <a:pt x="100969" y="1256271"/>
                  </a:lnTo>
                  <a:lnTo>
                    <a:pt x="80541" y="1215572"/>
                  </a:lnTo>
                  <a:lnTo>
                    <a:pt x="62249" y="1173662"/>
                  </a:lnTo>
                  <a:lnTo>
                    <a:pt x="46163" y="1130612"/>
                  </a:lnTo>
                  <a:lnTo>
                    <a:pt x="32356" y="1086495"/>
                  </a:lnTo>
                  <a:lnTo>
                    <a:pt x="20898" y="1041383"/>
                  </a:lnTo>
                  <a:lnTo>
                    <a:pt x="11862" y="995348"/>
                  </a:lnTo>
                  <a:lnTo>
                    <a:pt x="5320" y="948462"/>
                  </a:lnTo>
                  <a:lnTo>
                    <a:pt x="1341" y="900796"/>
                  </a:lnTo>
                  <a:lnTo>
                    <a:pt x="0" y="852424"/>
                  </a:lnTo>
                  <a:close/>
                </a:path>
              </a:pathLst>
            </a:custGeom>
            <a:ln w="27305">
              <a:solidFill>
                <a:srgbClr val="FFF6DB"/>
              </a:solidFill>
            </a:ln>
          </p:spPr>
          <p:txBody>
            <a:bodyPr wrap="square" lIns="0" tIns="0" rIns="0" bIns="0" rtlCol="0"/>
            <a:lstStyle/>
            <a:p>
              <a:endParaRPr/>
            </a:p>
          </p:txBody>
        </p:sp>
        <p:pic>
          <p:nvPicPr>
            <p:cNvPr id="8" name="object 8"/>
            <p:cNvPicPr/>
            <p:nvPr/>
          </p:nvPicPr>
          <p:blipFill>
            <a:blip r:embed="rId4" cstate="print"/>
            <a:stretch>
              <a:fillRect/>
            </a:stretch>
          </p:blipFill>
          <p:spPr>
            <a:xfrm>
              <a:off x="161925" y="1028636"/>
              <a:ext cx="1176337" cy="1176337"/>
            </a:xfrm>
            <a:prstGeom prst="rect">
              <a:avLst/>
            </a:prstGeom>
          </p:spPr>
        </p:pic>
        <p:pic>
          <p:nvPicPr>
            <p:cNvPr id="9" name="object 9"/>
            <p:cNvPicPr/>
            <p:nvPr/>
          </p:nvPicPr>
          <p:blipFill>
            <a:blip r:embed="rId5" cstate="print"/>
            <a:stretch>
              <a:fillRect/>
            </a:stretch>
          </p:blipFill>
          <p:spPr>
            <a:xfrm>
              <a:off x="187319" y="1050633"/>
              <a:ext cx="1116813" cy="1111476"/>
            </a:xfrm>
            <a:prstGeom prst="rect">
              <a:avLst/>
            </a:prstGeom>
          </p:spPr>
        </p:pic>
        <p:sp>
          <p:nvSpPr>
            <p:cNvPr id="10" name="object 10"/>
            <p:cNvSpPr/>
            <p:nvPr/>
          </p:nvSpPr>
          <p:spPr>
            <a:xfrm>
              <a:off x="187319" y="1050633"/>
              <a:ext cx="1116965" cy="1111885"/>
            </a:xfrm>
            <a:custGeom>
              <a:avLst/>
              <a:gdLst/>
              <a:ahLst/>
              <a:cxnLst/>
              <a:rect l="l" t="t" r="r" b="b"/>
              <a:pathLst>
                <a:path w="1116965" h="1111885">
                  <a:moveTo>
                    <a:pt x="118496" y="204634"/>
                  </a:moveTo>
                  <a:lnTo>
                    <a:pt x="149785" y="168741"/>
                  </a:lnTo>
                  <a:lnTo>
                    <a:pt x="183515" y="136234"/>
                  </a:lnTo>
                  <a:lnTo>
                    <a:pt x="219451" y="107137"/>
                  </a:lnTo>
                  <a:lnTo>
                    <a:pt x="257356" y="81474"/>
                  </a:lnTo>
                  <a:lnTo>
                    <a:pt x="296996" y="59270"/>
                  </a:lnTo>
                  <a:lnTo>
                    <a:pt x="338135" y="40547"/>
                  </a:lnTo>
                  <a:lnTo>
                    <a:pt x="380538" y="25331"/>
                  </a:lnTo>
                  <a:lnTo>
                    <a:pt x="423971" y="13644"/>
                  </a:lnTo>
                  <a:lnTo>
                    <a:pt x="468196" y="5510"/>
                  </a:lnTo>
                  <a:lnTo>
                    <a:pt x="512980" y="954"/>
                  </a:lnTo>
                  <a:lnTo>
                    <a:pt x="558087" y="0"/>
                  </a:lnTo>
                  <a:lnTo>
                    <a:pt x="603281" y="2670"/>
                  </a:lnTo>
                  <a:lnTo>
                    <a:pt x="648327" y="8990"/>
                  </a:lnTo>
                  <a:lnTo>
                    <a:pt x="692991" y="18983"/>
                  </a:lnTo>
                  <a:lnTo>
                    <a:pt x="737036" y="32672"/>
                  </a:lnTo>
                  <a:lnTo>
                    <a:pt x="780227" y="50083"/>
                  </a:lnTo>
                  <a:lnTo>
                    <a:pt x="822330" y="71238"/>
                  </a:lnTo>
                  <a:lnTo>
                    <a:pt x="863108" y="96162"/>
                  </a:lnTo>
                  <a:lnTo>
                    <a:pt x="902327" y="124878"/>
                  </a:lnTo>
                  <a:lnTo>
                    <a:pt x="939023" y="156757"/>
                  </a:lnTo>
                  <a:lnTo>
                    <a:pt x="972365" y="190998"/>
                  </a:lnTo>
                  <a:lnTo>
                    <a:pt x="1002325" y="227366"/>
                  </a:lnTo>
                  <a:lnTo>
                    <a:pt x="1028874" y="265625"/>
                  </a:lnTo>
                  <a:lnTo>
                    <a:pt x="1051985" y="305541"/>
                  </a:lnTo>
                  <a:lnTo>
                    <a:pt x="1071626" y="346879"/>
                  </a:lnTo>
                  <a:lnTo>
                    <a:pt x="1087772" y="389404"/>
                  </a:lnTo>
                  <a:lnTo>
                    <a:pt x="1100392" y="432881"/>
                  </a:lnTo>
                  <a:lnTo>
                    <a:pt x="1109458" y="477076"/>
                  </a:lnTo>
                  <a:lnTo>
                    <a:pt x="1114941" y="521754"/>
                  </a:lnTo>
                  <a:lnTo>
                    <a:pt x="1116813" y="566679"/>
                  </a:lnTo>
                  <a:lnTo>
                    <a:pt x="1115044" y="611617"/>
                  </a:lnTo>
                  <a:lnTo>
                    <a:pt x="1109608" y="656333"/>
                  </a:lnTo>
                  <a:lnTo>
                    <a:pt x="1100473" y="700593"/>
                  </a:lnTo>
                  <a:lnTo>
                    <a:pt x="1087613" y="744160"/>
                  </a:lnTo>
                  <a:lnTo>
                    <a:pt x="1070998" y="786801"/>
                  </a:lnTo>
                  <a:lnTo>
                    <a:pt x="1050600" y="828281"/>
                  </a:lnTo>
                  <a:lnTo>
                    <a:pt x="1026390" y="868365"/>
                  </a:lnTo>
                  <a:lnTo>
                    <a:pt x="998339" y="906817"/>
                  </a:lnTo>
                  <a:lnTo>
                    <a:pt x="967050" y="942710"/>
                  </a:lnTo>
                  <a:lnTo>
                    <a:pt x="933320" y="975218"/>
                  </a:lnTo>
                  <a:lnTo>
                    <a:pt x="897385" y="1004315"/>
                  </a:lnTo>
                  <a:lnTo>
                    <a:pt x="859481" y="1029978"/>
                  </a:lnTo>
                  <a:lnTo>
                    <a:pt x="819841" y="1052184"/>
                  </a:lnTo>
                  <a:lnTo>
                    <a:pt x="778703" y="1070908"/>
                  </a:lnTo>
                  <a:lnTo>
                    <a:pt x="736300" y="1086127"/>
                  </a:lnTo>
                  <a:lnTo>
                    <a:pt x="692869" y="1097817"/>
                  </a:lnTo>
                  <a:lnTo>
                    <a:pt x="648644" y="1105954"/>
                  </a:lnTo>
                  <a:lnTo>
                    <a:pt x="603860" y="1110515"/>
                  </a:lnTo>
                  <a:lnTo>
                    <a:pt x="558754" y="1111476"/>
                  </a:lnTo>
                  <a:lnTo>
                    <a:pt x="513560" y="1108813"/>
                  </a:lnTo>
                  <a:lnTo>
                    <a:pt x="468514" y="1102502"/>
                  </a:lnTo>
                  <a:lnTo>
                    <a:pt x="423850" y="1092519"/>
                  </a:lnTo>
                  <a:lnTo>
                    <a:pt x="379804" y="1078841"/>
                  </a:lnTo>
                  <a:lnTo>
                    <a:pt x="336612" y="1061444"/>
                  </a:lnTo>
                  <a:lnTo>
                    <a:pt x="294508" y="1040304"/>
                  </a:lnTo>
                  <a:lnTo>
                    <a:pt x="253729" y="1015397"/>
                  </a:lnTo>
                  <a:lnTo>
                    <a:pt x="214508" y="986700"/>
                  </a:lnTo>
                  <a:lnTo>
                    <a:pt x="177812" y="954821"/>
                  </a:lnTo>
                  <a:lnTo>
                    <a:pt x="144469" y="920580"/>
                  </a:lnTo>
                  <a:lnTo>
                    <a:pt x="114507" y="884212"/>
                  </a:lnTo>
                  <a:lnTo>
                    <a:pt x="87955" y="845952"/>
                  </a:lnTo>
                  <a:lnTo>
                    <a:pt x="64842" y="806035"/>
                  </a:lnTo>
                  <a:lnTo>
                    <a:pt x="45198" y="764695"/>
                  </a:lnTo>
                  <a:lnTo>
                    <a:pt x="29049" y="722168"/>
                  </a:lnTo>
                  <a:lnTo>
                    <a:pt x="16427" y="678687"/>
                  </a:lnTo>
                  <a:lnTo>
                    <a:pt x="7358" y="634488"/>
                  </a:lnTo>
                  <a:lnTo>
                    <a:pt x="1873" y="589806"/>
                  </a:lnTo>
                  <a:lnTo>
                    <a:pt x="0" y="544874"/>
                  </a:lnTo>
                  <a:lnTo>
                    <a:pt x="1767" y="499929"/>
                  </a:lnTo>
                  <a:lnTo>
                    <a:pt x="7203" y="455204"/>
                  </a:lnTo>
                  <a:lnTo>
                    <a:pt x="16338" y="410935"/>
                  </a:lnTo>
                  <a:lnTo>
                    <a:pt x="29200" y="367355"/>
                  </a:lnTo>
                  <a:lnTo>
                    <a:pt x="45818" y="324701"/>
                  </a:lnTo>
                  <a:lnTo>
                    <a:pt x="66221" y="283206"/>
                  </a:lnTo>
                  <a:lnTo>
                    <a:pt x="90437" y="243105"/>
                  </a:lnTo>
                  <a:lnTo>
                    <a:pt x="118496" y="204634"/>
                  </a:lnTo>
                  <a:close/>
                </a:path>
                <a:path w="1116965" h="1111885">
                  <a:moveTo>
                    <a:pt x="220477" y="286041"/>
                  </a:moveTo>
                  <a:lnTo>
                    <a:pt x="193856" y="323455"/>
                  </a:lnTo>
                  <a:lnTo>
                    <a:pt x="171955" y="362810"/>
                  </a:lnTo>
                  <a:lnTo>
                    <a:pt x="154729" y="403741"/>
                  </a:lnTo>
                  <a:lnTo>
                    <a:pt x="142131" y="445881"/>
                  </a:lnTo>
                  <a:lnTo>
                    <a:pt x="134116" y="488865"/>
                  </a:lnTo>
                  <a:lnTo>
                    <a:pt x="130638" y="532328"/>
                  </a:lnTo>
                  <a:lnTo>
                    <a:pt x="131651" y="575903"/>
                  </a:lnTo>
                  <a:lnTo>
                    <a:pt x="137108" y="619227"/>
                  </a:lnTo>
                  <a:lnTo>
                    <a:pt x="146964" y="661933"/>
                  </a:lnTo>
                  <a:lnTo>
                    <a:pt x="161173" y="703655"/>
                  </a:lnTo>
                  <a:lnTo>
                    <a:pt x="179689" y="744028"/>
                  </a:lnTo>
                  <a:lnTo>
                    <a:pt x="202465" y="782686"/>
                  </a:lnTo>
                  <a:lnTo>
                    <a:pt x="229457" y="819265"/>
                  </a:lnTo>
                  <a:lnTo>
                    <a:pt x="260618" y="853397"/>
                  </a:lnTo>
                  <a:lnTo>
                    <a:pt x="295902" y="884719"/>
                  </a:lnTo>
                  <a:lnTo>
                    <a:pt x="334265" y="912179"/>
                  </a:lnTo>
                  <a:lnTo>
                    <a:pt x="374453" y="934995"/>
                  </a:lnTo>
                  <a:lnTo>
                    <a:pt x="416101" y="953204"/>
                  </a:lnTo>
                  <a:lnTo>
                    <a:pt x="458841" y="966841"/>
                  </a:lnTo>
                  <a:lnTo>
                    <a:pt x="502308" y="975943"/>
                  </a:lnTo>
                  <a:lnTo>
                    <a:pt x="546136" y="980546"/>
                  </a:lnTo>
                  <a:lnTo>
                    <a:pt x="589957" y="980687"/>
                  </a:lnTo>
                  <a:lnTo>
                    <a:pt x="633406" y="976403"/>
                  </a:lnTo>
                  <a:lnTo>
                    <a:pt x="676117" y="967728"/>
                  </a:lnTo>
                  <a:lnTo>
                    <a:pt x="717723" y="954701"/>
                  </a:lnTo>
                  <a:lnTo>
                    <a:pt x="757858" y="937356"/>
                  </a:lnTo>
                  <a:lnTo>
                    <a:pt x="796155" y="915731"/>
                  </a:lnTo>
                  <a:lnTo>
                    <a:pt x="832248" y="889862"/>
                  </a:lnTo>
                  <a:lnTo>
                    <a:pt x="865771" y="859785"/>
                  </a:lnTo>
                  <a:lnTo>
                    <a:pt x="896358" y="825537"/>
                  </a:lnTo>
                  <a:lnTo>
                    <a:pt x="922982" y="788101"/>
                  </a:lnTo>
                  <a:lnTo>
                    <a:pt x="944884" y="748730"/>
                  </a:lnTo>
                  <a:lnTo>
                    <a:pt x="962111" y="707789"/>
                  </a:lnTo>
                  <a:lnTo>
                    <a:pt x="974709" y="665643"/>
                  </a:lnTo>
                  <a:lnTo>
                    <a:pt x="982725" y="622657"/>
                  </a:lnTo>
                  <a:lnTo>
                    <a:pt x="986203" y="579196"/>
                  </a:lnTo>
                  <a:lnTo>
                    <a:pt x="985191" y="535624"/>
                  </a:lnTo>
                  <a:lnTo>
                    <a:pt x="979734" y="492307"/>
                  </a:lnTo>
                  <a:lnTo>
                    <a:pt x="969878" y="449609"/>
                  </a:lnTo>
                  <a:lnTo>
                    <a:pt x="955669" y="407895"/>
                  </a:lnTo>
                  <a:lnTo>
                    <a:pt x="937154" y="367530"/>
                  </a:lnTo>
                  <a:lnTo>
                    <a:pt x="914378" y="328880"/>
                  </a:lnTo>
                  <a:lnTo>
                    <a:pt x="887387" y="292308"/>
                  </a:lnTo>
                  <a:lnTo>
                    <a:pt x="856228" y="258179"/>
                  </a:lnTo>
                  <a:lnTo>
                    <a:pt x="820946" y="226859"/>
                  </a:lnTo>
                  <a:lnTo>
                    <a:pt x="782583" y="199399"/>
                  </a:lnTo>
                  <a:lnTo>
                    <a:pt x="742394" y="176583"/>
                  </a:lnTo>
                  <a:lnTo>
                    <a:pt x="700746" y="158375"/>
                  </a:lnTo>
                  <a:lnTo>
                    <a:pt x="658004" y="144737"/>
                  </a:lnTo>
                  <a:lnTo>
                    <a:pt x="614536" y="135635"/>
                  </a:lnTo>
                  <a:lnTo>
                    <a:pt x="570708" y="131032"/>
                  </a:lnTo>
                  <a:lnTo>
                    <a:pt x="526885" y="130891"/>
                  </a:lnTo>
                  <a:lnTo>
                    <a:pt x="483435" y="135175"/>
                  </a:lnTo>
                  <a:lnTo>
                    <a:pt x="440723" y="143850"/>
                  </a:lnTo>
                  <a:lnTo>
                    <a:pt x="399116" y="156877"/>
                  </a:lnTo>
                  <a:lnTo>
                    <a:pt x="358980" y="174222"/>
                  </a:lnTo>
                  <a:lnTo>
                    <a:pt x="320682" y="195847"/>
                  </a:lnTo>
                  <a:lnTo>
                    <a:pt x="284588" y="221716"/>
                  </a:lnTo>
                  <a:lnTo>
                    <a:pt x="251064" y="251793"/>
                  </a:lnTo>
                  <a:lnTo>
                    <a:pt x="220477" y="286041"/>
                  </a:lnTo>
                  <a:close/>
                </a:path>
              </a:pathLst>
            </a:custGeom>
            <a:ln w="7349">
              <a:solidFill>
                <a:srgbClr val="C6B791"/>
              </a:solidFill>
            </a:ln>
          </p:spPr>
          <p:txBody>
            <a:bodyPr wrap="square" lIns="0" tIns="0" rIns="0" bIns="0" rtlCol="0"/>
            <a:lstStyle/>
            <a:p>
              <a:endParaRPr/>
            </a:p>
          </p:txBody>
        </p:sp>
        <p:sp>
          <p:nvSpPr>
            <p:cNvPr id="11" name="object 11"/>
            <p:cNvSpPr/>
            <p:nvPr/>
          </p:nvSpPr>
          <p:spPr>
            <a:xfrm>
              <a:off x="1009650" y="0"/>
              <a:ext cx="8134350" cy="6858000"/>
            </a:xfrm>
            <a:custGeom>
              <a:avLst/>
              <a:gdLst/>
              <a:ahLst/>
              <a:cxnLst/>
              <a:rect l="l" t="t" r="r" b="b"/>
              <a:pathLst>
                <a:path w="8134350" h="6858000">
                  <a:moveTo>
                    <a:pt x="8134350" y="0"/>
                  </a:moveTo>
                  <a:lnTo>
                    <a:pt x="0" y="0"/>
                  </a:lnTo>
                  <a:lnTo>
                    <a:pt x="0" y="6858000"/>
                  </a:lnTo>
                  <a:lnTo>
                    <a:pt x="8134350" y="6858000"/>
                  </a:lnTo>
                  <a:lnTo>
                    <a:pt x="8134350" y="0"/>
                  </a:lnTo>
                  <a:close/>
                </a:path>
              </a:pathLst>
            </a:custGeom>
            <a:solidFill>
              <a:srgbClr val="FFFFFF"/>
            </a:solidFill>
          </p:spPr>
          <p:txBody>
            <a:bodyPr wrap="square" lIns="0" tIns="0" rIns="0" bIns="0" rtlCol="0"/>
            <a:lstStyle/>
            <a:p>
              <a:endParaRPr/>
            </a:p>
          </p:txBody>
        </p:sp>
        <p:pic>
          <p:nvPicPr>
            <p:cNvPr id="12" name="object 12"/>
            <p:cNvPicPr/>
            <p:nvPr/>
          </p:nvPicPr>
          <p:blipFill>
            <a:blip r:embed="rId6" cstate="print"/>
            <a:stretch>
              <a:fillRect/>
            </a:stretch>
          </p:blipFill>
          <p:spPr>
            <a:xfrm>
              <a:off x="923925" y="0"/>
              <a:ext cx="176212" cy="6858000"/>
            </a:xfrm>
            <a:prstGeom prst="rect">
              <a:avLst/>
            </a:prstGeom>
          </p:spPr>
        </p:pic>
        <p:sp>
          <p:nvSpPr>
            <p:cNvPr id="13" name="object 13"/>
            <p:cNvSpPr/>
            <p:nvPr/>
          </p:nvSpPr>
          <p:spPr>
            <a:xfrm>
              <a:off x="1019175" y="0"/>
              <a:ext cx="66675" cy="6858000"/>
            </a:xfrm>
            <a:custGeom>
              <a:avLst/>
              <a:gdLst/>
              <a:ahLst/>
              <a:cxnLst/>
              <a:rect l="l" t="t" r="r" b="b"/>
              <a:pathLst>
                <a:path w="66675" h="6858000">
                  <a:moveTo>
                    <a:pt x="66675" y="0"/>
                  </a:moveTo>
                  <a:lnTo>
                    <a:pt x="0" y="0"/>
                  </a:lnTo>
                  <a:lnTo>
                    <a:pt x="0" y="6858000"/>
                  </a:lnTo>
                  <a:lnTo>
                    <a:pt x="66675" y="6858000"/>
                  </a:lnTo>
                  <a:lnTo>
                    <a:pt x="66675" y="0"/>
                  </a:lnTo>
                  <a:close/>
                </a:path>
              </a:pathLst>
            </a:custGeom>
            <a:solidFill>
              <a:srgbClr val="FFFFFF"/>
            </a:solidFill>
          </p:spPr>
          <p:txBody>
            <a:bodyPr wrap="square" lIns="0" tIns="0" rIns="0" bIns="0" rtlCol="0"/>
            <a:lstStyle/>
            <a:p>
              <a:endParaRPr/>
            </a:p>
          </p:txBody>
        </p:sp>
      </p:grpSp>
      <p:pic>
        <p:nvPicPr>
          <p:cNvPr id="14" name="object 14"/>
          <p:cNvPicPr/>
          <p:nvPr/>
        </p:nvPicPr>
        <p:blipFill>
          <a:blip r:embed="rId7">
            <a:extLst>
              <a:ext uri="{28A0092B-C50C-407E-A947-70E740481C1C}">
                <a14:useLocalDpi xmlns:a14="http://schemas.microsoft.com/office/drawing/2010/main" val="0"/>
              </a:ext>
            </a:extLst>
          </a:blip>
          <a:stretch>
            <a:fillRect/>
          </a:stretch>
        </p:blipFill>
        <p:spPr>
          <a:xfrm>
            <a:off x="7543800" y="351422"/>
            <a:ext cx="1600199" cy="878305"/>
          </a:xfrm>
          <a:prstGeom prst="rect">
            <a:avLst/>
          </a:prstGeom>
        </p:spPr>
      </p:pic>
      <p:sp>
        <p:nvSpPr>
          <p:cNvPr id="16" name="object 16"/>
          <p:cNvSpPr txBox="1">
            <a:spLocks noGrp="1"/>
          </p:cNvSpPr>
          <p:nvPr>
            <p:ph type="ftr" sz="quarter" idx="5"/>
          </p:nvPr>
        </p:nvSpPr>
        <p:spPr>
          <a:xfrm>
            <a:off x="6638925" y="6375215"/>
            <a:ext cx="1903095" cy="324484"/>
          </a:xfrm>
          <a:prstGeom prst="rect">
            <a:avLst/>
          </a:prstGeom>
        </p:spPr>
        <p:txBody>
          <a:bodyPr vert="horz" wrap="square" lIns="0" tIns="0" rIns="0" bIns="0" rtlCol="0">
            <a:spAutoFit/>
          </a:bodyPr>
          <a:lstStyle>
            <a:defPPr>
              <a:defRPr lang="en-US"/>
            </a:defPPr>
            <a:lvl1pPr marL="0" algn="l" defTabSz="914400" rtl="0" eaLnBrk="1" latinLnBrk="0" hangingPunct="1">
              <a:defRPr sz="2000" b="0" i="0" kern="1200">
                <a:solidFill>
                  <a:schemeClr val="tx1"/>
                </a:solidFill>
                <a:latin typeface="Trebuchet MS"/>
                <a:ea typeface="+mn-ea"/>
                <a:cs typeface="Trebuchet M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2385"/>
              </a:lnSpc>
            </a:pPr>
            <a:r>
              <a:rPr lang="en-IN" spc="295"/>
              <a:t>C</a:t>
            </a:r>
            <a:r>
              <a:rPr lang="en-IN" spc="170"/>
              <a:t>A</a:t>
            </a:r>
            <a:r>
              <a:rPr lang="en-IN" spc="-80"/>
              <a:t> </a:t>
            </a:r>
            <a:r>
              <a:rPr lang="en-IN" spc="-70"/>
              <a:t>P</a:t>
            </a:r>
            <a:r>
              <a:rPr lang="en-IN" spc="45"/>
              <a:t>r</a:t>
            </a:r>
            <a:r>
              <a:rPr lang="en-IN" spc="-160"/>
              <a:t>a</a:t>
            </a:r>
            <a:r>
              <a:rPr lang="en-IN" spc="-70"/>
              <a:t>d</a:t>
            </a:r>
            <a:r>
              <a:rPr lang="en-IN" spc="-120"/>
              <a:t>e</a:t>
            </a:r>
            <a:r>
              <a:rPr lang="en-IN" spc="-114"/>
              <a:t>e</a:t>
            </a:r>
            <a:r>
              <a:rPr lang="en-IN" spc="-105"/>
              <a:t>p</a:t>
            </a:r>
            <a:r>
              <a:rPr lang="en-IN" spc="-180"/>
              <a:t> </a:t>
            </a:r>
            <a:r>
              <a:rPr lang="en-IN" spc="40"/>
              <a:t>Mo</a:t>
            </a:r>
            <a:r>
              <a:rPr lang="en-IN" spc="45"/>
              <a:t>d</a:t>
            </a:r>
            <a:r>
              <a:rPr lang="en-IN" spc="-130"/>
              <a:t>i</a:t>
            </a:r>
            <a:endParaRPr spc="-130" dirty="0"/>
          </a:p>
        </p:txBody>
      </p:sp>
      <p:sp>
        <p:nvSpPr>
          <p:cNvPr id="15" name="Rectangle 14"/>
          <p:cNvSpPr/>
          <p:nvPr/>
        </p:nvSpPr>
        <p:spPr>
          <a:xfrm>
            <a:off x="923925" y="1229727"/>
            <a:ext cx="7939088" cy="5401479"/>
          </a:xfrm>
          <a:prstGeom prst="rect">
            <a:avLst/>
          </a:prstGeom>
        </p:spPr>
        <p:txBody>
          <a:bodyPr wrap="square">
            <a:spAutoFit/>
          </a:bodyPr>
          <a:lstStyle/>
          <a:p>
            <a:pPr algn="just"/>
            <a:r>
              <a:rPr lang="en-US" sz="2300" dirty="0"/>
              <a:t>HC granted statutory benefit of stay of recovery due to non-constitution of Tribunal THE </a:t>
            </a:r>
            <a:r>
              <a:rPr lang="en-US" sz="2300" b="1" i="1" u="sng" dirty="0" err="1">
                <a:solidFill>
                  <a:srgbClr val="7030A0"/>
                </a:solidFill>
              </a:rPr>
              <a:t>Hon'ble</a:t>
            </a:r>
            <a:r>
              <a:rPr lang="en-US" sz="2300" b="1" i="1" u="sng" dirty="0">
                <a:solidFill>
                  <a:srgbClr val="7030A0"/>
                </a:solidFill>
              </a:rPr>
              <a:t> PATNA HC </a:t>
            </a:r>
            <a:r>
              <a:rPr lang="en-US" sz="2300" dirty="0"/>
              <a:t>in the case of </a:t>
            </a:r>
            <a:r>
              <a:rPr lang="en-US" sz="2300" b="1" i="1" u="sng" dirty="0">
                <a:solidFill>
                  <a:srgbClr val="7030A0"/>
                </a:solidFill>
              </a:rPr>
              <a:t>DAYANAND PRASAD V/s STATE OF BIHAR </a:t>
            </a:r>
            <a:r>
              <a:rPr lang="en-US" sz="2300" dirty="0"/>
              <a:t>decided on 25-7-2023</a:t>
            </a:r>
          </a:p>
          <a:p>
            <a:pPr algn="just"/>
            <a:endParaRPr lang="en-US" sz="2300" dirty="0"/>
          </a:p>
          <a:p>
            <a:pPr algn="just"/>
            <a:r>
              <a:rPr lang="en-US" sz="2300" dirty="0"/>
              <a:t>👉</a:t>
            </a:r>
            <a:r>
              <a:rPr lang="en-US" sz="2300" b="1" dirty="0"/>
              <a:t>Issue </a:t>
            </a:r>
            <a:r>
              <a:rPr lang="en-US" sz="2300" dirty="0"/>
              <a:t>: Due to non-constitution of GST Tribunal, what sort of remedy to the </a:t>
            </a:r>
            <a:r>
              <a:rPr lang="en-US" sz="2300" dirty="0" err="1"/>
              <a:t>Assessee</a:t>
            </a:r>
            <a:r>
              <a:rPr lang="en-US" sz="2300" dirty="0"/>
              <a:t> ? </a:t>
            </a:r>
          </a:p>
          <a:p>
            <a:pPr algn="just"/>
            <a:r>
              <a:rPr lang="en-US" sz="2300" dirty="0"/>
              <a:t>👉</a:t>
            </a:r>
            <a:r>
              <a:rPr lang="en-US" sz="2300" b="1" dirty="0" err="1"/>
              <a:t>Hon'ble</a:t>
            </a:r>
            <a:r>
              <a:rPr lang="en-US" sz="2300" b="1" dirty="0"/>
              <a:t> HC </a:t>
            </a:r>
            <a:r>
              <a:rPr lang="en-US" sz="2300" b="1" dirty="0" err="1"/>
              <a:t>Judgement</a:t>
            </a:r>
            <a:r>
              <a:rPr lang="en-US" sz="2300" b="1" dirty="0"/>
              <a:t> </a:t>
            </a:r>
            <a:r>
              <a:rPr lang="en-US" sz="2300" dirty="0"/>
              <a:t>: First appellate authority specifically rejected appeal on ground that there was absolutely no evidence produced to substantiate contention - Petitioner essentially had a statutory remedy of appeal against impugned order before Tribunal under section 112 of GST Act - However, due to non-constitution of Tribunal, </a:t>
            </a:r>
            <a:r>
              <a:rPr lang="en-US" sz="2300" dirty="0" err="1"/>
              <a:t>Assessee</a:t>
            </a:r>
            <a:r>
              <a:rPr lang="en-US" sz="2300" dirty="0"/>
              <a:t> was deprived of his statutory remedy and availing benefit of stay of recovery hence </a:t>
            </a:r>
            <a:r>
              <a:rPr lang="en-US" sz="2300" b="1" i="1" u="sng" dirty="0" err="1">
                <a:solidFill>
                  <a:srgbClr val="7030A0"/>
                </a:solidFill>
              </a:rPr>
              <a:t>Assessee</a:t>
            </a:r>
            <a:r>
              <a:rPr lang="en-US" sz="2300" b="1" i="1" u="sng" dirty="0">
                <a:solidFill>
                  <a:srgbClr val="7030A0"/>
                </a:solidFill>
              </a:rPr>
              <a:t> was allowed to file appeal on constitution of Tribunal  and statutory benefit of stay was granted.</a:t>
            </a:r>
            <a:endParaRPr lang="en-IN" sz="2300" b="1" i="1" u="sng" dirty="0">
              <a:solidFill>
                <a:srgbClr val="7030A0"/>
              </a:solidFill>
            </a:endParaRPr>
          </a:p>
        </p:txBody>
      </p:sp>
      <p:sp>
        <p:nvSpPr>
          <p:cNvPr id="17" name="Rectangle 16"/>
          <p:cNvSpPr/>
          <p:nvPr/>
        </p:nvSpPr>
        <p:spPr>
          <a:xfrm>
            <a:off x="1085850" y="154453"/>
            <a:ext cx="6457950" cy="830997"/>
          </a:xfrm>
          <a:prstGeom prst="rect">
            <a:avLst/>
          </a:prstGeom>
        </p:spPr>
        <p:txBody>
          <a:bodyPr wrap="square">
            <a:spAutoFit/>
          </a:bodyPr>
          <a:lstStyle/>
          <a:p>
            <a:r>
              <a:rPr lang="en-US" sz="2400" b="1" dirty="0">
                <a:solidFill>
                  <a:srgbClr val="FF0000"/>
                </a:solidFill>
              </a:rPr>
              <a:t>Measures to reduce litigations arisen due to the non-constitution of the GST Tribunal</a:t>
            </a:r>
            <a:endParaRPr lang="en-IN" sz="2400" b="1" dirty="0">
              <a:solidFill>
                <a:srgbClr val="FF0000"/>
              </a:solidFill>
            </a:endParaRPr>
          </a:p>
        </p:txBody>
      </p:sp>
    </p:spTree>
    <p:extLst>
      <p:ext uri="{BB962C8B-B14F-4D97-AF65-F5344CB8AC3E}">
        <p14:creationId xmlns:p14="http://schemas.microsoft.com/office/powerpoint/2010/main" val="27513952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4" name="object 4"/>
            <p:cNvSpPr/>
            <p:nvPr/>
          </p:nvSpPr>
          <p:spPr>
            <a:xfrm>
              <a:off x="4257" y="4699"/>
              <a:ext cx="819785" cy="819785"/>
            </a:xfrm>
            <a:custGeom>
              <a:avLst/>
              <a:gdLst/>
              <a:ahLst/>
              <a:cxnLst/>
              <a:rect l="l" t="t" r="r" b="b"/>
              <a:pathLst>
                <a:path w="819785" h="819785">
                  <a:moveTo>
                    <a:pt x="819655" y="0"/>
                  </a:moveTo>
                  <a:lnTo>
                    <a:pt x="505" y="0"/>
                  </a:lnTo>
                  <a:lnTo>
                    <a:pt x="0" y="819276"/>
                  </a:lnTo>
                  <a:lnTo>
                    <a:pt x="48636" y="817886"/>
                  </a:lnTo>
                  <a:lnTo>
                    <a:pt x="96034" y="813765"/>
                  </a:lnTo>
                  <a:lnTo>
                    <a:pt x="142623" y="806991"/>
                  </a:lnTo>
                  <a:lnTo>
                    <a:pt x="188327" y="797640"/>
                  </a:lnTo>
                  <a:lnTo>
                    <a:pt x="233067" y="785790"/>
                  </a:lnTo>
                  <a:lnTo>
                    <a:pt x="276768" y="771517"/>
                  </a:lnTo>
                  <a:lnTo>
                    <a:pt x="319353" y="754897"/>
                  </a:lnTo>
                  <a:lnTo>
                    <a:pt x="360744" y="736009"/>
                  </a:lnTo>
                  <a:lnTo>
                    <a:pt x="400865" y="714928"/>
                  </a:lnTo>
                  <a:lnTo>
                    <a:pt x="439639" y="691732"/>
                  </a:lnTo>
                  <a:lnTo>
                    <a:pt x="476990" y="666496"/>
                  </a:lnTo>
                  <a:lnTo>
                    <a:pt x="512839" y="639299"/>
                  </a:lnTo>
                  <a:lnTo>
                    <a:pt x="547112" y="610217"/>
                  </a:lnTo>
                  <a:lnTo>
                    <a:pt x="579730" y="579326"/>
                  </a:lnTo>
                  <a:lnTo>
                    <a:pt x="610616" y="546704"/>
                  </a:lnTo>
                  <a:lnTo>
                    <a:pt x="639695" y="512427"/>
                  </a:lnTo>
                  <a:lnTo>
                    <a:pt x="666889" y="476572"/>
                  </a:lnTo>
                  <a:lnTo>
                    <a:pt x="692122" y="439216"/>
                  </a:lnTo>
                  <a:lnTo>
                    <a:pt x="715316" y="400436"/>
                  </a:lnTo>
                  <a:lnTo>
                    <a:pt x="736395" y="360308"/>
                  </a:lnTo>
                  <a:lnTo>
                    <a:pt x="755281" y="318910"/>
                  </a:lnTo>
                  <a:lnTo>
                    <a:pt x="771899" y="276319"/>
                  </a:lnTo>
                  <a:lnTo>
                    <a:pt x="786171" y="232610"/>
                  </a:lnTo>
                  <a:lnTo>
                    <a:pt x="798020" y="187861"/>
                  </a:lnTo>
                  <a:lnTo>
                    <a:pt x="807370" y="142148"/>
                  </a:lnTo>
                  <a:lnTo>
                    <a:pt x="814144" y="95549"/>
                  </a:lnTo>
                  <a:lnTo>
                    <a:pt x="818264" y="48141"/>
                  </a:lnTo>
                  <a:lnTo>
                    <a:pt x="819655" y="0"/>
                  </a:lnTo>
                  <a:close/>
                </a:path>
              </a:pathLst>
            </a:custGeom>
            <a:solidFill>
              <a:srgbClr val="FDF9F4">
                <a:alpha val="32940"/>
              </a:srgbClr>
            </a:solidFill>
          </p:spPr>
          <p:txBody>
            <a:bodyPr wrap="square" lIns="0" tIns="0" rIns="0" bIns="0" rtlCol="0"/>
            <a:lstStyle/>
            <a:p>
              <a:endParaRPr/>
            </a:p>
          </p:txBody>
        </p:sp>
        <p:sp>
          <p:nvSpPr>
            <p:cNvPr id="5" name="object 5"/>
            <p:cNvSpPr/>
            <p:nvPr/>
          </p:nvSpPr>
          <p:spPr>
            <a:xfrm>
              <a:off x="4257" y="4699"/>
              <a:ext cx="819785" cy="819785"/>
            </a:xfrm>
            <a:custGeom>
              <a:avLst/>
              <a:gdLst/>
              <a:ahLst/>
              <a:cxnLst/>
              <a:rect l="l" t="t" r="r" b="b"/>
              <a:pathLst>
                <a:path w="819785" h="819785">
                  <a:moveTo>
                    <a:pt x="819655" y="0"/>
                  </a:moveTo>
                  <a:lnTo>
                    <a:pt x="818264" y="48141"/>
                  </a:lnTo>
                  <a:lnTo>
                    <a:pt x="814144" y="95549"/>
                  </a:lnTo>
                  <a:lnTo>
                    <a:pt x="807370" y="142148"/>
                  </a:lnTo>
                  <a:lnTo>
                    <a:pt x="798020" y="187861"/>
                  </a:lnTo>
                  <a:lnTo>
                    <a:pt x="786171" y="232610"/>
                  </a:lnTo>
                  <a:lnTo>
                    <a:pt x="771899" y="276319"/>
                  </a:lnTo>
                  <a:lnTo>
                    <a:pt x="755281" y="318910"/>
                  </a:lnTo>
                  <a:lnTo>
                    <a:pt x="736395" y="360308"/>
                  </a:lnTo>
                  <a:lnTo>
                    <a:pt x="715316" y="400436"/>
                  </a:lnTo>
                  <a:lnTo>
                    <a:pt x="692122" y="439216"/>
                  </a:lnTo>
                  <a:lnTo>
                    <a:pt x="666889" y="476572"/>
                  </a:lnTo>
                  <a:lnTo>
                    <a:pt x="639695" y="512427"/>
                  </a:lnTo>
                  <a:lnTo>
                    <a:pt x="610616" y="546704"/>
                  </a:lnTo>
                  <a:lnTo>
                    <a:pt x="579730" y="579326"/>
                  </a:lnTo>
                  <a:lnTo>
                    <a:pt x="547112" y="610217"/>
                  </a:lnTo>
                  <a:lnTo>
                    <a:pt x="512839" y="639299"/>
                  </a:lnTo>
                  <a:lnTo>
                    <a:pt x="476990" y="666496"/>
                  </a:lnTo>
                  <a:lnTo>
                    <a:pt x="439639" y="691732"/>
                  </a:lnTo>
                  <a:lnTo>
                    <a:pt x="400865" y="714928"/>
                  </a:lnTo>
                  <a:lnTo>
                    <a:pt x="360744" y="736009"/>
                  </a:lnTo>
                  <a:lnTo>
                    <a:pt x="319353" y="754897"/>
                  </a:lnTo>
                  <a:lnTo>
                    <a:pt x="276768" y="771517"/>
                  </a:lnTo>
                  <a:lnTo>
                    <a:pt x="233067" y="785790"/>
                  </a:lnTo>
                  <a:lnTo>
                    <a:pt x="188327" y="797640"/>
                  </a:lnTo>
                  <a:lnTo>
                    <a:pt x="142623" y="806991"/>
                  </a:lnTo>
                  <a:lnTo>
                    <a:pt x="96034" y="813765"/>
                  </a:lnTo>
                  <a:lnTo>
                    <a:pt x="48636" y="817886"/>
                  </a:lnTo>
                  <a:lnTo>
                    <a:pt x="505" y="819276"/>
                  </a:lnTo>
                  <a:lnTo>
                    <a:pt x="336" y="819276"/>
                  </a:lnTo>
                  <a:lnTo>
                    <a:pt x="168" y="819276"/>
                  </a:lnTo>
                  <a:lnTo>
                    <a:pt x="0" y="819276"/>
                  </a:lnTo>
                  <a:lnTo>
                    <a:pt x="505" y="0"/>
                  </a:lnTo>
                  <a:lnTo>
                    <a:pt x="819655" y="0"/>
                  </a:lnTo>
                  <a:close/>
                </a:path>
              </a:pathLst>
            </a:custGeom>
            <a:ln w="3175">
              <a:solidFill>
                <a:srgbClr val="D2C39E"/>
              </a:solidFill>
            </a:ln>
          </p:spPr>
          <p:txBody>
            <a:bodyPr wrap="square" lIns="0" tIns="0" rIns="0" bIns="0" rtlCol="0"/>
            <a:lstStyle/>
            <a:p>
              <a:endParaRPr/>
            </a:p>
          </p:txBody>
        </p:sp>
        <p:pic>
          <p:nvPicPr>
            <p:cNvPr id="6" name="object 6"/>
            <p:cNvPicPr/>
            <p:nvPr/>
          </p:nvPicPr>
          <p:blipFill>
            <a:blip r:embed="rId3" cstate="print"/>
            <a:stretch>
              <a:fillRect/>
            </a:stretch>
          </p:blipFill>
          <p:spPr>
            <a:xfrm>
              <a:off x="123825" y="0"/>
              <a:ext cx="1795526" cy="1804924"/>
            </a:xfrm>
            <a:prstGeom prst="rect">
              <a:avLst/>
            </a:prstGeom>
          </p:spPr>
        </p:pic>
        <p:sp>
          <p:nvSpPr>
            <p:cNvPr id="7" name="object 7"/>
            <p:cNvSpPr/>
            <p:nvPr/>
          </p:nvSpPr>
          <p:spPr>
            <a:xfrm>
              <a:off x="176212" y="23875"/>
              <a:ext cx="1696085" cy="1704975"/>
            </a:xfrm>
            <a:custGeom>
              <a:avLst/>
              <a:gdLst/>
              <a:ahLst/>
              <a:cxnLst/>
              <a:rect l="l" t="t" r="r" b="b"/>
              <a:pathLst>
                <a:path w="1696085" h="1704975">
                  <a:moveTo>
                    <a:pt x="0" y="852424"/>
                  </a:moveTo>
                  <a:lnTo>
                    <a:pt x="1341" y="804051"/>
                  </a:lnTo>
                  <a:lnTo>
                    <a:pt x="5320" y="756387"/>
                  </a:lnTo>
                  <a:lnTo>
                    <a:pt x="11862" y="709503"/>
                  </a:lnTo>
                  <a:lnTo>
                    <a:pt x="20898" y="663470"/>
                  </a:lnTo>
                  <a:lnTo>
                    <a:pt x="32356" y="618362"/>
                  </a:lnTo>
                  <a:lnTo>
                    <a:pt x="46163" y="574249"/>
                  </a:lnTo>
                  <a:lnTo>
                    <a:pt x="62249" y="531204"/>
                  </a:lnTo>
                  <a:lnTo>
                    <a:pt x="80541" y="489299"/>
                  </a:lnTo>
                  <a:lnTo>
                    <a:pt x="100969" y="448605"/>
                  </a:lnTo>
                  <a:lnTo>
                    <a:pt x="123461" y="409196"/>
                  </a:lnTo>
                  <a:lnTo>
                    <a:pt x="147945" y="371141"/>
                  </a:lnTo>
                  <a:lnTo>
                    <a:pt x="174349" y="334515"/>
                  </a:lnTo>
                  <a:lnTo>
                    <a:pt x="202602" y="299387"/>
                  </a:lnTo>
                  <a:lnTo>
                    <a:pt x="232633" y="265832"/>
                  </a:lnTo>
                  <a:lnTo>
                    <a:pt x="264370" y="233919"/>
                  </a:lnTo>
                  <a:lnTo>
                    <a:pt x="297740" y="203722"/>
                  </a:lnTo>
                  <a:lnTo>
                    <a:pt x="332674" y="175313"/>
                  </a:lnTo>
                  <a:lnTo>
                    <a:pt x="369099" y="148762"/>
                  </a:lnTo>
                  <a:lnTo>
                    <a:pt x="406944" y="124143"/>
                  </a:lnTo>
                  <a:lnTo>
                    <a:pt x="446136" y="101527"/>
                  </a:lnTo>
                  <a:lnTo>
                    <a:pt x="486605" y="80987"/>
                  </a:lnTo>
                  <a:lnTo>
                    <a:pt x="528279" y="62593"/>
                  </a:lnTo>
                  <a:lnTo>
                    <a:pt x="571087" y="46418"/>
                  </a:lnTo>
                  <a:lnTo>
                    <a:pt x="614956" y="32534"/>
                  </a:lnTo>
                  <a:lnTo>
                    <a:pt x="659815" y="21014"/>
                  </a:lnTo>
                  <a:lnTo>
                    <a:pt x="705594" y="11928"/>
                  </a:lnTo>
                  <a:lnTo>
                    <a:pt x="752219" y="5349"/>
                  </a:lnTo>
                  <a:lnTo>
                    <a:pt x="799620" y="1349"/>
                  </a:lnTo>
                  <a:lnTo>
                    <a:pt x="847725" y="0"/>
                  </a:lnTo>
                  <a:lnTo>
                    <a:pt x="895830" y="1349"/>
                  </a:lnTo>
                  <a:lnTo>
                    <a:pt x="943231" y="5349"/>
                  </a:lnTo>
                  <a:lnTo>
                    <a:pt x="989857" y="11928"/>
                  </a:lnTo>
                  <a:lnTo>
                    <a:pt x="1035637" y="21014"/>
                  </a:lnTo>
                  <a:lnTo>
                    <a:pt x="1080498" y="32534"/>
                  </a:lnTo>
                  <a:lnTo>
                    <a:pt x="1124369" y="46418"/>
                  </a:lnTo>
                  <a:lnTo>
                    <a:pt x="1167179" y="62593"/>
                  </a:lnTo>
                  <a:lnTo>
                    <a:pt x="1208856" y="80987"/>
                  </a:lnTo>
                  <a:lnTo>
                    <a:pt x="1249327" y="101527"/>
                  </a:lnTo>
                  <a:lnTo>
                    <a:pt x="1288523" y="124143"/>
                  </a:lnTo>
                  <a:lnTo>
                    <a:pt x="1326370" y="148762"/>
                  </a:lnTo>
                  <a:lnTo>
                    <a:pt x="1362798" y="175313"/>
                  </a:lnTo>
                  <a:lnTo>
                    <a:pt x="1397735" y="203722"/>
                  </a:lnTo>
                  <a:lnTo>
                    <a:pt x="1431110" y="233919"/>
                  </a:lnTo>
                  <a:lnTo>
                    <a:pt x="1462849" y="265832"/>
                  </a:lnTo>
                  <a:lnTo>
                    <a:pt x="1492884" y="299387"/>
                  </a:lnTo>
                  <a:lnTo>
                    <a:pt x="1521140" y="334515"/>
                  </a:lnTo>
                  <a:lnTo>
                    <a:pt x="1547547" y="371141"/>
                  </a:lnTo>
                  <a:lnTo>
                    <a:pt x="1572034" y="409196"/>
                  </a:lnTo>
                  <a:lnTo>
                    <a:pt x="1594529" y="448605"/>
                  </a:lnTo>
                  <a:lnTo>
                    <a:pt x="1614959" y="489299"/>
                  </a:lnTo>
                  <a:lnTo>
                    <a:pt x="1633254" y="531204"/>
                  </a:lnTo>
                  <a:lnTo>
                    <a:pt x="1649342" y="574249"/>
                  </a:lnTo>
                  <a:lnTo>
                    <a:pt x="1663152" y="618362"/>
                  </a:lnTo>
                  <a:lnTo>
                    <a:pt x="1674611" y="663470"/>
                  </a:lnTo>
                  <a:lnTo>
                    <a:pt x="1683648" y="709503"/>
                  </a:lnTo>
                  <a:lnTo>
                    <a:pt x="1690192" y="756387"/>
                  </a:lnTo>
                  <a:lnTo>
                    <a:pt x="1694171" y="804051"/>
                  </a:lnTo>
                  <a:lnTo>
                    <a:pt x="1695513" y="852424"/>
                  </a:lnTo>
                  <a:lnTo>
                    <a:pt x="1694171" y="900796"/>
                  </a:lnTo>
                  <a:lnTo>
                    <a:pt x="1690192" y="948462"/>
                  </a:lnTo>
                  <a:lnTo>
                    <a:pt x="1683648" y="995348"/>
                  </a:lnTo>
                  <a:lnTo>
                    <a:pt x="1674611" y="1041383"/>
                  </a:lnTo>
                  <a:lnTo>
                    <a:pt x="1663152" y="1086495"/>
                  </a:lnTo>
                  <a:lnTo>
                    <a:pt x="1649342" y="1130612"/>
                  </a:lnTo>
                  <a:lnTo>
                    <a:pt x="1633254" y="1173662"/>
                  </a:lnTo>
                  <a:lnTo>
                    <a:pt x="1614959" y="1215572"/>
                  </a:lnTo>
                  <a:lnTo>
                    <a:pt x="1594529" y="1256271"/>
                  </a:lnTo>
                  <a:lnTo>
                    <a:pt x="1572034" y="1295686"/>
                  </a:lnTo>
                  <a:lnTo>
                    <a:pt x="1547547" y="1333747"/>
                  </a:lnTo>
                  <a:lnTo>
                    <a:pt x="1521140" y="1370380"/>
                  </a:lnTo>
                  <a:lnTo>
                    <a:pt x="1492884" y="1405513"/>
                  </a:lnTo>
                  <a:lnTo>
                    <a:pt x="1462849" y="1439076"/>
                  </a:lnTo>
                  <a:lnTo>
                    <a:pt x="1431110" y="1470994"/>
                  </a:lnTo>
                  <a:lnTo>
                    <a:pt x="1397735" y="1501198"/>
                  </a:lnTo>
                  <a:lnTo>
                    <a:pt x="1362798" y="1529614"/>
                  </a:lnTo>
                  <a:lnTo>
                    <a:pt x="1326370" y="1556171"/>
                  </a:lnTo>
                  <a:lnTo>
                    <a:pt x="1288523" y="1580796"/>
                  </a:lnTo>
                  <a:lnTo>
                    <a:pt x="1249327" y="1603418"/>
                  </a:lnTo>
                  <a:lnTo>
                    <a:pt x="1208856" y="1623964"/>
                  </a:lnTo>
                  <a:lnTo>
                    <a:pt x="1167179" y="1642363"/>
                  </a:lnTo>
                  <a:lnTo>
                    <a:pt x="1124369" y="1658542"/>
                  </a:lnTo>
                  <a:lnTo>
                    <a:pt x="1080498" y="1672429"/>
                  </a:lnTo>
                  <a:lnTo>
                    <a:pt x="1035637" y="1683954"/>
                  </a:lnTo>
                  <a:lnTo>
                    <a:pt x="989857" y="1693042"/>
                  </a:lnTo>
                  <a:lnTo>
                    <a:pt x="943231" y="1699623"/>
                  </a:lnTo>
                  <a:lnTo>
                    <a:pt x="895830" y="1703625"/>
                  </a:lnTo>
                  <a:lnTo>
                    <a:pt x="847725" y="1704975"/>
                  </a:lnTo>
                  <a:lnTo>
                    <a:pt x="799620" y="1703625"/>
                  </a:lnTo>
                  <a:lnTo>
                    <a:pt x="752219" y="1699623"/>
                  </a:lnTo>
                  <a:lnTo>
                    <a:pt x="705594" y="1693042"/>
                  </a:lnTo>
                  <a:lnTo>
                    <a:pt x="659815" y="1683954"/>
                  </a:lnTo>
                  <a:lnTo>
                    <a:pt x="614956" y="1672429"/>
                  </a:lnTo>
                  <a:lnTo>
                    <a:pt x="571087" y="1658542"/>
                  </a:lnTo>
                  <a:lnTo>
                    <a:pt x="528279" y="1642363"/>
                  </a:lnTo>
                  <a:lnTo>
                    <a:pt x="486605" y="1623964"/>
                  </a:lnTo>
                  <a:lnTo>
                    <a:pt x="446136" y="1603418"/>
                  </a:lnTo>
                  <a:lnTo>
                    <a:pt x="406944" y="1580796"/>
                  </a:lnTo>
                  <a:lnTo>
                    <a:pt x="369099" y="1556171"/>
                  </a:lnTo>
                  <a:lnTo>
                    <a:pt x="332674" y="1529614"/>
                  </a:lnTo>
                  <a:lnTo>
                    <a:pt x="297740" y="1501198"/>
                  </a:lnTo>
                  <a:lnTo>
                    <a:pt x="264370" y="1470994"/>
                  </a:lnTo>
                  <a:lnTo>
                    <a:pt x="232633" y="1439076"/>
                  </a:lnTo>
                  <a:lnTo>
                    <a:pt x="202602" y="1405513"/>
                  </a:lnTo>
                  <a:lnTo>
                    <a:pt x="174349" y="1370380"/>
                  </a:lnTo>
                  <a:lnTo>
                    <a:pt x="147945" y="1333747"/>
                  </a:lnTo>
                  <a:lnTo>
                    <a:pt x="123461" y="1295686"/>
                  </a:lnTo>
                  <a:lnTo>
                    <a:pt x="100969" y="1256271"/>
                  </a:lnTo>
                  <a:lnTo>
                    <a:pt x="80541" y="1215572"/>
                  </a:lnTo>
                  <a:lnTo>
                    <a:pt x="62249" y="1173662"/>
                  </a:lnTo>
                  <a:lnTo>
                    <a:pt x="46163" y="1130612"/>
                  </a:lnTo>
                  <a:lnTo>
                    <a:pt x="32356" y="1086495"/>
                  </a:lnTo>
                  <a:lnTo>
                    <a:pt x="20898" y="1041383"/>
                  </a:lnTo>
                  <a:lnTo>
                    <a:pt x="11862" y="995348"/>
                  </a:lnTo>
                  <a:lnTo>
                    <a:pt x="5320" y="948462"/>
                  </a:lnTo>
                  <a:lnTo>
                    <a:pt x="1341" y="900796"/>
                  </a:lnTo>
                  <a:lnTo>
                    <a:pt x="0" y="852424"/>
                  </a:lnTo>
                  <a:close/>
                </a:path>
              </a:pathLst>
            </a:custGeom>
            <a:ln w="27305">
              <a:solidFill>
                <a:srgbClr val="FFF6DB"/>
              </a:solidFill>
            </a:ln>
          </p:spPr>
          <p:txBody>
            <a:bodyPr wrap="square" lIns="0" tIns="0" rIns="0" bIns="0" rtlCol="0"/>
            <a:lstStyle/>
            <a:p>
              <a:endParaRPr/>
            </a:p>
          </p:txBody>
        </p:sp>
        <p:pic>
          <p:nvPicPr>
            <p:cNvPr id="8" name="object 8"/>
            <p:cNvPicPr/>
            <p:nvPr/>
          </p:nvPicPr>
          <p:blipFill>
            <a:blip r:embed="rId4" cstate="print"/>
            <a:stretch>
              <a:fillRect/>
            </a:stretch>
          </p:blipFill>
          <p:spPr>
            <a:xfrm>
              <a:off x="161925" y="1028636"/>
              <a:ext cx="1176337" cy="1176337"/>
            </a:xfrm>
            <a:prstGeom prst="rect">
              <a:avLst/>
            </a:prstGeom>
          </p:spPr>
        </p:pic>
        <p:pic>
          <p:nvPicPr>
            <p:cNvPr id="9" name="object 9"/>
            <p:cNvPicPr/>
            <p:nvPr/>
          </p:nvPicPr>
          <p:blipFill>
            <a:blip r:embed="rId5" cstate="print"/>
            <a:stretch>
              <a:fillRect/>
            </a:stretch>
          </p:blipFill>
          <p:spPr>
            <a:xfrm>
              <a:off x="187319" y="1050633"/>
              <a:ext cx="1116813" cy="1111476"/>
            </a:xfrm>
            <a:prstGeom prst="rect">
              <a:avLst/>
            </a:prstGeom>
          </p:spPr>
        </p:pic>
        <p:sp>
          <p:nvSpPr>
            <p:cNvPr id="10" name="object 10"/>
            <p:cNvSpPr/>
            <p:nvPr/>
          </p:nvSpPr>
          <p:spPr>
            <a:xfrm>
              <a:off x="187319" y="1050633"/>
              <a:ext cx="1116965" cy="1111885"/>
            </a:xfrm>
            <a:custGeom>
              <a:avLst/>
              <a:gdLst/>
              <a:ahLst/>
              <a:cxnLst/>
              <a:rect l="l" t="t" r="r" b="b"/>
              <a:pathLst>
                <a:path w="1116965" h="1111885">
                  <a:moveTo>
                    <a:pt x="118496" y="204634"/>
                  </a:moveTo>
                  <a:lnTo>
                    <a:pt x="149785" y="168741"/>
                  </a:lnTo>
                  <a:lnTo>
                    <a:pt x="183515" y="136234"/>
                  </a:lnTo>
                  <a:lnTo>
                    <a:pt x="219451" y="107137"/>
                  </a:lnTo>
                  <a:lnTo>
                    <a:pt x="257356" y="81474"/>
                  </a:lnTo>
                  <a:lnTo>
                    <a:pt x="296996" y="59270"/>
                  </a:lnTo>
                  <a:lnTo>
                    <a:pt x="338135" y="40547"/>
                  </a:lnTo>
                  <a:lnTo>
                    <a:pt x="380538" y="25331"/>
                  </a:lnTo>
                  <a:lnTo>
                    <a:pt x="423971" y="13644"/>
                  </a:lnTo>
                  <a:lnTo>
                    <a:pt x="468196" y="5510"/>
                  </a:lnTo>
                  <a:lnTo>
                    <a:pt x="512980" y="954"/>
                  </a:lnTo>
                  <a:lnTo>
                    <a:pt x="558087" y="0"/>
                  </a:lnTo>
                  <a:lnTo>
                    <a:pt x="603281" y="2670"/>
                  </a:lnTo>
                  <a:lnTo>
                    <a:pt x="648327" y="8990"/>
                  </a:lnTo>
                  <a:lnTo>
                    <a:pt x="692991" y="18983"/>
                  </a:lnTo>
                  <a:lnTo>
                    <a:pt x="737036" y="32672"/>
                  </a:lnTo>
                  <a:lnTo>
                    <a:pt x="780227" y="50083"/>
                  </a:lnTo>
                  <a:lnTo>
                    <a:pt x="822330" y="71238"/>
                  </a:lnTo>
                  <a:lnTo>
                    <a:pt x="863108" y="96162"/>
                  </a:lnTo>
                  <a:lnTo>
                    <a:pt x="902327" y="124878"/>
                  </a:lnTo>
                  <a:lnTo>
                    <a:pt x="939023" y="156757"/>
                  </a:lnTo>
                  <a:lnTo>
                    <a:pt x="972365" y="190998"/>
                  </a:lnTo>
                  <a:lnTo>
                    <a:pt x="1002325" y="227366"/>
                  </a:lnTo>
                  <a:lnTo>
                    <a:pt x="1028874" y="265625"/>
                  </a:lnTo>
                  <a:lnTo>
                    <a:pt x="1051985" y="305541"/>
                  </a:lnTo>
                  <a:lnTo>
                    <a:pt x="1071626" y="346879"/>
                  </a:lnTo>
                  <a:lnTo>
                    <a:pt x="1087772" y="389404"/>
                  </a:lnTo>
                  <a:lnTo>
                    <a:pt x="1100392" y="432881"/>
                  </a:lnTo>
                  <a:lnTo>
                    <a:pt x="1109458" y="477076"/>
                  </a:lnTo>
                  <a:lnTo>
                    <a:pt x="1114941" y="521754"/>
                  </a:lnTo>
                  <a:lnTo>
                    <a:pt x="1116813" y="566679"/>
                  </a:lnTo>
                  <a:lnTo>
                    <a:pt x="1115044" y="611617"/>
                  </a:lnTo>
                  <a:lnTo>
                    <a:pt x="1109608" y="656333"/>
                  </a:lnTo>
                  <a:lnTo>
                    <a:pt x="1100473" y="700593"/>
                  </a:lnTo>
                  <a:lnTo>
                    <a:pt x="1087613" y="744160"/>
                  </a:lnTo>
                  <a:lnTo>
                    <a:pt x="1070998" y="786801"/>
                  </a:lnTo>
                  <a:lnTo>
                    <a:pt x="1050600" y="828281"/>
                  </a:lnTo>
                  <a:lnTo>
                    <a:pt x="1026390" y="868365"/>
                  </a:lnTo>
                  <a:lnTo>
                    <a:pt x="998339" y="906817"/>
                  </a:lnTo>
                  <a:lnTo>
                    <a:pt x="967050" y="942710"/>
                  </a:lnTo>
                  <a:lnTo>
                    <a:pt x="933320" y="975218"/>
                  </a:lnTo>
                  <a:lnTo>
                    <a:pt x="897385" y="1004315"/>
                  </a:lnTo>
                  <a:lnTo>
                    <a:pt x="859481" y="1029978"/>
                  </a:lnTo>
                  <a:lnTo>
                    <a:pt x="819841" y="1052184"/>
                  </a:lnTo>
                  <a:lnTo>
                    <a:pt x="778703" y="1070908"/>
                  </a:lnTo>
                  <a:lnTo>
                    <a:pt x="736300" y="1086127"/>
                  </a:lnTo>
                  <a:lnTo>
                    <a:pt x="692869" y="1097817"/>
                  </a:lnTo>
                  <a:lnTo>
                    <a:pt x="648644" y="1105954"/>
                  </a:lnTo>
                  <a:lnTo>
                    <a:pt x="603860" y="1110515"/>
                  </a:lnTo>
                  <a:lnTo>
                    <a:pt x="558754" y="1111476"/>
                  </a:lnTo>
                  <a:lnTo>
                    <a:pt x="513560" y="1108813"/>
                  </a:lnTo>
                  <a:lnTo>
                    <a:pt x="468514" y="1102502"/>
                  </a:lnTo>
                  <a:lnTo>
                    <a:pt x="423850" y="1092519"/>
                  </a:lnTo>
                  <a:lnTo>
                    <a:pt x="379804" y="1078841"/>
                  </a:lnTo>
                  <a:lnTo>
                    <a:pt x="336612" y="1061444"/>
                  </a:lnTo>
                  <a:lnTo>
                    <a:pt x="294508" y="1040304"/>
                  </a:lnTo>
                  <a:lnTo>
                    <a:pt x="253729" y="1015397"/>
                  </a:lnTo>
                  <a:lnTo>
                    <a:pt x="214508" y="986700"/>
                  </a:lnTo>
                  <a:lnTo>
                    <a:pt x="177812" y="954821"/>
                  </a:lnTo>
                  <a:lnTo>
                    <a:pt x="144469" y="920580"/>
                  </a:lnTo>
                  <a:lnTo>
                    <a:pt x="114507" y="884212"/>
                  </a:lnTo>
                  <a:lnTo>
                    <a:pt x="87955" y="845952"/>
                  </a:lnTo>
                  <a:lnTo>
                    <a:pt x="64842" y="806035"/>
                  </a:lnTo>
                  <a:lnTo>
                    <a:pt x="45198" y="764695"/>
                  </a:lnTo>
                  <a:lnTo>
                    <a:pt x="29049" y="722168"/>
                  </a:lnTo>
                  <a:lnTo>
                    <a:pt x="16427" y="678687"/>
                  </a:lnTo>
                  <a:lnTo>
                    <a:pt x="7358" y="634488"/>
                  </a:lnTo>
                  <a:lnTo>
                    <a:pt x="1873" y="589806"/>
                  </a:lnTo>
                  <a:lnTo>
                    <a:pt x="0" y="544874"/>
                  </a:lnTo>
                  <a:lnTo>
                    <a:pt x="1767" y="499929"/>
                  </a:lnTo>
                  <a:lnTo>
                    <a:pt x="7203" y="455204"/>
                  </a:lnTo>
                  <a:lnTo>
                    <a:pt x="16338" y="410935"/>
                  </a:lnTo>
                  <a:lnTo>
                    <a:pt x="29200" y="367355"/>
                  </a:lnTo>
                  <a:lnTo>
                    <a:pt x="45818" y="324701"/>
                  </a:lnTo>
                  <a:lnTo>
                    <a:pt x="66221" y="283206"/>
                  </a:lnTo>
                  <a:lnTo>
                    <a:pt x="90437" y="243105"/>
                  </a:lnTo>
                  <a:lnTo>
                    <a:pt x="118496" y="204634"/>
                  </a:lnTo>
                  <a:close/>
                </a:path>
                <a:path w="1116965" h="1111885">
                  <a:moveTo>
                    <a:pt x="220477" y="286041"/>
                  </a:moveTo>
                  <a:lnTo>
                    <a:pt x="193856" y="323455"/>
                  </a:lnTo>
                  <a:lnTo>
                    <a:pt x="171955" y="362810"/>
                  </a:lnTo>
                  <a:lnTo>
                    <a:pt x="154729" y="403741"/>
                  </a:lnTo>
                  <a:lnTo>
                    <a:pt x="142131" y="445881"/>
                  </a:lnTo>
                  <a:lnTo>
                    <a:pt x="134116" y="488865"/>
                  </a:lnTo>
                  <a:lnTo>
                    <a:pt x="130638" y="532328"/>
                  </a:lnTo>
                  <a:lnTo>
                    <a:pt x="131651" y="575903"/>
                  </a:lnTo>
                  <a:lnTo>
                    <a:pt x="137108" y="619227"/>
                  </a:lnTo>
                  <a:lnTo>
                    <a:pt x="146964" y="661933"/>
                  </a:lnTo>
                  <a:lnTo>
                    <a:pt x="161173" y="703655"/>
                  </a:lnTo>
                  <a:lnTo>
                    <a:pt x="179689" y="744028"/>
                  </a:lnTo>
                  <a:lnTo>
                    <a:pt x="202465" y="782686"/>
                  </a:lnTo>
                  <a:lnTo>
                    <a:pt x="229457" y="819265"/>
                  </a:lnTo>
                  <a:lnTo>
                    <a:pt x="260618" y="853397"/>
                  </a:lnTo>
                  <a:lnTo>
                    <a:pt x="295902" y="884719"/>
                  </a:lnTo>
                  <a:lnTo>
                    <a:pt x="334265" y="912179"/>
                  </a:lnTo>
                  <a:lnTo>
                    <a:pt x="374453" y="934995"/>
                  </a:lnTo>
                  <a:lnTo>
                    <a:pt x="416101" y="953204"/>
                  </a:lnTo>
                  <a:lnTo>
                    <a:pt x="458841" y="966841"/>
                  </a:lnTo>
                  <a:lnTo>
                    <a:pt x="502308" y="975943"/>
                  </a:lnTo>
                  <a:lnTo>
                    <a:pt x="546136" y="980546"/>
                  </a:lnTo>
                  <a:lnTo>
                    <a:pt x="589957" y="980687"/>
                  </a:lnTo>
                  <a:lnTo>
                    <a:pt x="633406" y="976403"/>
                  </a:lnTo>
                  <a:lnTo>
                    <a:pt x="676117" y="967728"/>
                  </a:lnTo>
                  <a:lnTo>
                    <a:pt x="717723" y="954701"/>
                  </a:lnTo>
                  <a:lnTo>
                    <a:pt x="757858" y="937356"/>
                  </a:lnTo>
                  <a:lnTo>
                    <a:pt x="796155" y="915731"/>
                  </a:lnTo>
                  <a:lnTo>
                    <a:pt x="832248" y="889862"/>
                  </a:lnTo>
                  <a:lnTo>
                    <a:pt x="865771" y="859785"/>
                  </a:lnTo>
                  <a:lnTo>
                    <a:pt x="896358" y="825537"/>
                  </a:lnTo>
                  <a:lnTo>
                    <a:pt x="922982" y="788101"/>
                  </a:lnTo>
                  <a:lnTo>
                    <a:pt x="944884" y="748730"/>
                  </a:lnTo>
                  <a:lnTo>
                    <a:pt x="962111" y="707789"/>
                  </a:lnTo>
                  <a:lnTo>
                    <a:pt x="974709" y="665643"/>
                  </a:lnTo>
                  <a:lnTo>
                    <a:pt x="982725" y="622657"/>
                  </a:lnTo>
                  <a:lnTo>
                    <a:pt x="986203" y="579196"/>
                  </a:lnTo>
                  <a:lnTo>
                    <a:pt x="985191" y="535624"/>
                  </a:lnTo>
                  <a:lnTo>
                    <a:pt x="979734" y="492307"/>
                  </a:lnTo>
                  <a:lnTo>
                    <a:pt x="969878" y="449609"/>
                  </a:lnTo>
                  <a:lnTo>
                    <a:pt x="955669" y="407895"/>
                  </a:lnTo>
                  <a:lnTo>
                    <a:pt x="937154" y="367530"/>
                  </a:lnTo>
                  <a:lnTo>
                    <a:pt x="914378" y="328880"/>
                  </a:lnTo>
                  <a:lnTo>
                    <a:pt x="887387" y="292308"/>
                  </a:lnTo>
                  <a:lnTo>
                    <a:pt x="856228" y="258179"/>
                  </a:lnTo>
                  <a:lnTo>
                    <a:pt x="820946" y="226859"/>
                  </a:lnTo>
                  <a:lnTo>
                    <a:pt x="782583" y="199399"/>
                  </a:lnTo>
                  <a:lnTo>
                    <a:pt x="742394" y="176583"/>
                  </a:lnTo>
                  <a:lnTo>
                    <a:pt x="700746" y="158375"/>
                  </a:lnTo>
                  <a:lnTo>
                    <a:pt x="658004" y="144737"/>
                  </a:lnTo>
                  <a:lnTo>
                    <a:pt x="614536" y="135635"/>
                  </a:lnTo>
                  <a:lnTo>
                    <a:pt x="570708" y="131032"/>
                  </a:lnTo>
                  <a:lnTo>
                    <a:pt x="526885" y="130891"/>
                  </a:lnTo>
                  <a:lnTo>
                    <a:pt x="483435" y="135175"/>
                  </a:lnTo>
                  <a:lnTo>
                    <a:pt x="440723" y="143850"/>
                  </a:lnTo>
                  <a:lnTo>
                    <a:pt x="399116" y="156877"/>
                  </a:lnTo>
                  <a:lnTo>
                    <a:pt x="358980" y="174222"/>
                  </a:lnTo>
                  <a:lnTo>
                    <a:pt x="320682" y="195847"/>
                  </a:lnTo>
                  <a:lnTo>
                    <a:pt x="284588" y="221716"/>
                  </a:lnTo>
                  <a:lnTo>
                    <a:pt x="251064" y="251793"/>
                  </a:lnTo>
                  <a:lnTo>
                    <a:pt x="220477" y="286041"/>
                  </a:lnTo>
                  <a:close/>
                </a:path>
              </a:pathLst>
            </a:custGeom>
            <a:ln w="7349">
              <a:solidFill>
                <a:srgbClr val="C6B791"/>
              </a:solidFill>
            </a:ln>
          </p:spPr>
          <p:txBody>
            <a:bodyPr wrap="square" lIns="0" tIns="0" rIns="0" bIns="0" rtlCol="0"/>
            <a:lstStyle/>
            <a:p>
              <a:endParaRPr/>
            </a:p>
          </p:txBody>
        </p:sp>
        <p:sp>
          <p:nvSpPr>
            <p:cNvPr id="11" name="object 11"/>
            <p:cNvSpPr/>
            <p:nvPr/>
          </p:nvSpPr>
          <p:spPr>
            <a:xfrm>
              <a:off x="1009650" y="0"/>
              <a:ext cx="8134350" cy="6858000"/>
            </a:xfrm>
            <a:custGeom>
              <a:avLst/>
              <a:gdLst/>
              <a:ahLst/>
              <a:cxnLst/>
              <a:rect l="l" t="t" r="r" b="b"/>
              <a:pathLst>
                <a:path w="8134350" h="6858000">
                  <a:moveTo>
                    <a:pt x="8134350" y="0"/>
                  </a:moveTo>
                  <a:lnTo>
                    <a:pt x="0" y="0"/>
                  </a:lnTo>
                  <a:lnTo>
                    <a:pt x="0" y="6858000"/>
                  </a:lnTo>
                  <a:lnTo>
                    <a:pt x="8134350" y="6858000"/>
                  </a:lnTo>
                  <a:lnTo>
                    <a:pt x="8134350" y="0"/>
                  </a:lnTo>
                  <a:close/>
                </a:path>
              </a:pathLst>
            </a:custGeom>
            <a:solidFill>
              <a:srgbClr val="FFFFFF"/>
            </a:solidFill>
          </p:spPr>
          <p:txBody>
            <a:bodyPr wrap="square" lIns="0" tIns="0" rIns="0" bIns="0" rtlCol="0"/>
            <a:lstStyle/>
            <a:p>
              <a:endParaRPr/>
            </a:p>
          </p:txBody>
        </p:sp>
        <p:pic>
          <p:nvPicPr>
            <p:cNvPr id="12" name="object 12"/>
            <p:cNvPicPr/>
            <p:nvPr/>
          </p:nvPicPr>
          <p:blipFill>
            <a:blip r:embed="rId6" cstate="print"/>
            <a:stretch>
              <a:fillRect/>
            </a:stretch>
          </p:blipFill>
          <p:spPr>
            <a:xfrm>
              <a:off x="923925" y="0"/>
              <a:ext cx="176212" cy="6858000"/>
            </a:xfrm>
            <a:prstGeom prst="rect">
              <a:avLst/>
            </a:prstGeom>
          </p:spPr>
        </p:pic>
        <p:sp>
          <p:nvSpPr>
            <p:cNvPr id="13" name="object 13"/>
            <p:cNvSpPr/>
            <p:nvPr/>
          </p:nvSpPr>
          <p:spPr>
            <a:xfrm>
              <a:off x="1019175" y="0"/>
              <a:ext cx="66675" cy="6858000"/>
            </a:xfrm>
            <a:custGeom>
              <a:avLst/>
              <a:gdLst/>
              <a:ahLst/>
              <a:cxnLst/>
              <a:rect l="l" t="t" r="r" b="b"/>
              <a:pathLst>
                <a:path w="66675" h="6858000">
                  <a:moveTo>
                    <a:pt x="66675" y="0"/>
                  </a:moveTo>
                  <a:lnTo>
                    <a:pt x="0" y="0"/>
                  </a:lnTo>
                  <a:lnTo>
                    <a:pt x="0" y="6858000"/>
                  </a:lnTo>
                  <a:lnTo>
                    <a:pt x="66675" y="6858000"/>
                  </a:lnTo>
                  <a:lnTo>
                    <a:pt x="66675" y="0"/>
                  </a:lnTo>
                  <a:close/>
                </a:path>
              </a:pathLst>
            </a:custGeom>
            <a:solidFill>
              <a:srgbClr val="FFFFFF"/>
            </a:solidFill>
          </p:spPr>
          <p:txBody>
            <a:bodyPr wrap="square" lIns="0" tIns="0" rIns="0" bIns="0" rtlCol="0"/>
            <a:lstStyle/>
            <a:p>
              <a:endParaRPr/>
            </a:p>
          </p:txBody>
        </p:sp>
      </p:grpSp>
      <p:pic>
        <p:nvPicPr>
          <p:cNvPr id="14" name="object 14"/>
          <p:cNvPicPr/>
          <p:nvPr/>
        </p:nvPicPr>
        <p:blipFill>
          <a:blip r:embed="rId7">
            <a:extLst>
              <a:ext uri="{28A0092B-C50C-407E-A947-70E740481C1C}">
                <a14:useLocalDpi xmlns:a14="http://schemas.microsoft.com/office/drawing/2010/main" val="0"/>
              </a:ext>
            </a:extLst>
          </a:blip>
          <a:stretch>
            <a:fillRect/>
          </a:stretch>
        </p:blipFill>
        <p:spPr>
          <a:xfrm>
            <a:off x="7543800" y="351422"/>
            <a:ext cx="1600199" cy="878305"/>
          </a:xfrm>
          <a:prstGeom prst="rect">
            <a:avLst/>
          </a:prstGeom>
        </p:spPr>
      </p:pic>
      <p:sp>
        <p:nvSpPr>
          <p:cNvPr id="16" name="object 16"/>
          <p:cNvSpPr txBox="1">
            <a:spLocks noGrp="1"/>
          </p:cNvSpPr>
          <p:nvPr>
            <p:ph type="ftr" sz="quarter" idx="5"/>
          </p:nvPr>
        </p:nvSpPr>
        <p:spPr>
          <a:xfrm>
            <a:off x="6638925" y="6375215"/>
            <a:ext cx="1903095" cy="324484"/>
          </a:xfrm>
          <a:prstGeom prst="rect">
            <a:avLst/>
          </a:prstGeom>
        </p:spPr>
        <p:txBody>
          <a:bodyPr vert="horz" wrap="square" lIns="0" tIns="0" rIns="0" bIns="0" rtlCol="0">
            <a:spAutoFit/>
          </a:bodyPr>
          <a:lstStyle>
            <a:defPPr>
              <a:defRPr lang="en-US"/>
            </a:defPPr>
            <a:lvl1pPr marL="0" algn="l" defTabSz="914400" rtl="0" eaLnBrk="1" latinLnBrk="0" hangingPunct="1">
              <a:defRPr sz="2000" b="0" i="0" kern="1200">
                <a:solidFill>
                  <a:schemeClr val="tx1"/>
                </a:solidFill>
                <a:latin typeface="Trebuchet MS"/>
                <a:ea typeface="+mn-ea"/>
                <a:cs typeface="Trebuchet M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2385"/>
              </a:lnSpc>
            </a:pPr>
            <a:r>
              <a:rPr lang="en-IN" spc="295"/>
              <a:t>C</a:t>
            </a:r>
            <a:r>
              <a:rPr lang="en-IN" spc="170"/>
              <a:t>A</a:t>
            </a:r>
            <a:r>
              <a:rPr lang="en-IN" spc="-80"/>
              <a:t> </a:t>
            </a:r>
            <a:r>
              <a:rPr lang="en-IN" spc="-70"/>
              <a:t>P</a:t>
            </a:r>
            <a:r>
              <a:rPr lang="en-IN" spc="45"/>
              <a:t>r</a:t>
            </a:r>
            <a:r>
              <a:rPr lang="en-IN" spc="-160"/>
              <a:t>a</a:t>
            </a:r>
            <a:r>
              <a:rPr lang="en-IN" spc="-70"/>
              <a:t>d</a:t>
            </a:r>
            <a:r>
              <a:rPr lang="en-IN" spc="-120"/>
              <a:t>e</a:t>
            </a:r>
            <a:r>
              <a:rPr lang="en-IN" spc="-114"/>
              <a:t>e</a:t>
            </a:r>
            <a:r>
              <a:rPr lang="en-IN" spc="-105"/>
              <a:t>p</a:t>
            </a:r>
            <a:r>
              <a:rPr lang="en-IN" spc="-180"/>
              <a:t> </a:t>
            </a:r>
            <a:r>
              <a:rPr lang="en-IN" spc="40"/>
              <a:t>Mo</a:t>
            </a:r>
            <a:r>
              <a:rPr lang="en-IN" spc="45"/>
              <a:t>d</a:t>
            </a:r>
            <a:r>
              <a:rPr lang="en-IN" spc="-130"/>
              <a:t>i</a:t>
            </a:r>
            <a:endParaRPr spc="-130" dirty="0"/>
          </a:p>
        </p:txBody>
      </p:sp>
      <p:sp>
        <p:nvSpPr>
          <p:cNvPr id="15" name="Rectangle 14"/>
          <p:cNvSpPr/>
          <p:nvPr/>
        </p:nvSpPr>
        <p:spPr>
          <a:xfrm>
            <a:off x="1047750" y="1447800"/>
            <a:ext cx="7939088" cy="3631763"/>
          </a:xfrm>
          <a:prstGeom prst="rect">
            <a:avLst/>
          </a:prstGeom>
        </p:spPr>
        <p:txBody>
          <a:bodyPr wrap="square">
            <a:spAutoFit/>
          </a:bodyPr>
          <a:lstStyle/>
          <a:p>
            <a:pPr algn="just"/>
            <a:r>
              <a:rPr lang="en-US" sz="2300" dirty="0"/>
              <a:t>The </a:t>
            </a:r>
            <a:r>
              <a:rPr lang="en-US" sz="2300" dirty="0" err="1"/>
              <a:t>Hon’ble</a:t>
            </a:r>
            <a:r>
              <a:rPr lang="en-US" sz="2300" dirty="0"/>
              <a:t> </a:t>
            </a:r>
            <a:r>
              <a:rPr lang="en-US" sz="2300" b="1" i="1" u="sng" dirty="0">
                <a:solidFill>
                  <a:srgbClr val="7030A0"/>
                </a:solidFill>
              </a:rPr>
              <a:t>ORISSA HIGH COURT in </a:t>
            </a:r>
            <a:r>
              <a:rPr lang="en-US" sz="2300" b="1" i="1" u="sng" dirty="0" err="1">
                <a:solidFill>
                  <a:srgbClr val="7030A0"/>
                </a:solidFill>
              </a:rPr>
              <a:t>Pravakar</a:t>
            </a:r>
            <a:r>
              <a:rPr lang="en-US" sz="2300" b="1" i="1" u="sng" dirty="0">
                <a:solidFill>
                  <a:srgbClr val="7030A0"/>
                </a:solidFill>
              </a:rPr>
              <a:t> </a:t>
            </a:r>
            <a:r>
              <a:rPr lang="en-US" sz="2300" b="1" i="1" u="sng" dirty="0" err="1">
                <a:solidFill>
                  <a:srgbClr val="7030A0"/>
                </a:solidFill>
              </a:rPr>
              <a:t>Behera</a:t>
            </a:r>
            <a:r>
              <a:rPr lang="en-US" sz="2300" b="1" i="1" u="sng" dirty="0">
                <a:solidFill>
                  <a:srgbClr val="7030A0"/>
                </a:solidFill>
              </a:rPr>
              <a:t> </a:t>
            </a:r>
            <a:r>
              <a:rPr lang="en-US" sz="2300" dirty="0"/>
              <a:t>v/s Commissioner of CT &amp; GST W.P (C) NO. 15051 OF 2023 I.A. NO. 6935 OF 2023   MAY  15, 2023</a:t>
            </a:r>
          </a:p>
          <a:p>
            <a:pPr algn="just"/>
            <a:r>
              <a:rPr lang="en-US" sz="2300" dirty="0"/>
              <a:t> </a:t>
            </a:r>
          </a:p>
          <a:p>
            <a:pPr algn="just"/>
            <a:r>
              <a:rPr lang="en-US" sz="2300" dirty="0"/>
              <a:t>👉</a:t>
            </a:r>
            <a:r>
              <a:rPr lang="en-US" sz="2300" b="1" dirty="0"/>
              <a:t>Issue </a:t>
            </a:r>
            <a:r>
              <a:rPr lang="en-US" sz="2300" dirty="0"/>
              <a:t>: Petitioner wants to avail remedy under provisions of law by approaching second Appellate Tribunal which had not yet been constituted. </a:t>
            </a:r>
          </a:p>
          <a:p>
            <a:pPr algn="just"/>
            <a:endParaRPr lang="en-US" sz="2300" dirty="0"/>
          </a:p>
          <a:p>
            <a:pPr algn="just"/>
            <a:r>
              <a:rPr lang="en-US" sz="2300" dirty="0"/>
              <a:t>👉</a:t>
            </a:r>
            <a:r>
              <a:rPr lang="en-US" sz="2300" b="1" dirty="0" err="1"/>
              <a:t>Hon'ble</a:t>
            </a:r>
            <a:r>
              <a:rPr lang="en-US" sz="2300" b="1" dirty="0"/>
              <a:t> HC </a:t>
            </a:r>
            <a:r>
              <a:rPr lang="en-US" sz="2300" b="1" dirty="0" err="1"/>
              <a:t>Judgement</a:t>
            </a:r>
            <a:r>
              <a:rPr lang="en-US" sz="2300" b="1" dirty="0"/>
              <a:t> </a:t>
            </a:r>
            <a:r>
              <a:rPr lang="en-US" sz="2300" dirty="0"/>
              <a:t>: </a:t>
            </a:r>
            <a:r>
              <a:rPr lang="en-US" sz="2300" i="1" u="sng" dirty="0">
                <a:solidFill>
                  <a:srgbClr val="C00000"/>
                </a:solidFill>
              </a:rPr>
              <a:t>HC stayed demand recovery in absence of GST Tribunal during pendency of writ petition.</a:t>
            </a:r>
            <a:endParaRPr lang="en-IN" sz="2300" i="1" u="sng" dirty="0">
              <a:solidFill>
                <a:srgbClr val="C00000"/>
              </a:solidFill>
            </a:endParaRPr>
          </a:p>
        </p:txBody>
      </p:sp>
      <p:sp>
        <p:nvSpPr>
          <p:cNvPr id="17" name="Rectangle 16"/>
          <p:cNvSpPr/>
          <p:nvPr/>
        </p:nvSpPr>
        <p:spPr>
          <a:xfrm>
            <a:off x="1085850" y="154453"/>
            <a:ext cx="6457950" cy="954107"/>
          </a:xfrm>
          <a:prstGeom prst="rect">
            <a:avLst/>
          </a:prstGeom>
        </p:spPr>
        <p:txBody>
          <a:bodyPr wrap="square">
            <a:spAutoFit/>
          </a:bodyPr>
          <a:lstStyle/>
          <a:p>
            <a:r>
              <a:rPr lang="en-US" sz="2800" b="1" dirty="0"/>
              <a:t>HC stayed demand recovery in absence of GST Tribunal</a:t>
            </a:r>
            <a:endParaRPr lang="en-IN" sz="2800" b="1" dirty="0"/>
          </a:p>
        </p:txBody>
      </p:sp>
    </p:spTree>
    <p:extLst>
      <p:ext uri="{BB962C8B-B14F-4D97-AF65-F5344CB8AC3E}">
        <p14:creationId xmlns:p14="http://schemas.microsoft.com/office/powerpoint/2010/main" val="34355671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endParaRPr lang="en-IN"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524000"/>
            <a:ext cx="8001000" cy="339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21417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TITBITS OF APPEALS</a:t>
            </a:r>
          </a:p>
        </p:txBody>
      </p:sp>
      <p:sp>
        <p:nvSpPr>
          <p:cNvPr id="3" name="Content Placeholder 2"/>
          <p:cNvSpPr>
            <a:spLocks noGrp="1"/>
          </p:cNvSpPr>
          <p:nvPr>
            <p:ph idx="1"/>
          </p:nvPr>
        </p:nvSpPr>
        <p:spPr>
          <a:xfrm>
            <a:off x="1435608" y="1447800"/>
            <a:ext cx="7498080" cy="4953000"/>
          </a:xfrm>
        </p:spPr>
        <p:txBody>
          <a:bodyPr>
            <a:normAutofit fontScale="25000" lnSpcReduction="20000"/>
          </a:bodyPr>
          <a:lstStyle/>
          <a:p>
            <a:pPr>
              <a:buFont typeface="Wingdings" pitchFamily="2" charset="2"/>
              <a:buChar char="§"/>
            </a:pPr>
            <a:r>
              <a:rPr lang="en-US" sz="5000" dirty="0">
                <a:highlight>
                  <a:srgbClr val="FFFF00"/>
                </a:highlight>
              </a:rPr>
              <a:t>No Pre deposit in case of Refund Appeals</a:t>
            </a:r>
            <a:r>
              <a:rPr lang="en-US" sz="4000" dirty="0"/>
              <a:t>. </a:t>
            </a:r>
          </a:p>
          <a:p>
            <a:pPr>
              <a:buFont typeface="Wingdings" pitchFamily="2" charset="2"/>
              <a:buChar char="§"/>
            </a:pPr>
            <a:r>
              <a:rPr lang="en-US" sz="4500" dirty="0"/>
              <a:t>If </a:t>
            </a:r>
            <a:r>
              <a:rPr lang="en-US" sz="4500" dirty="0">
                <a:highlight>
                  <a:srgbClr val="00FF00"/>
                </a:highlight>
              </a:rPr>
              <a:t>Online Order then Online Appeal</a:t>
            </a:r>
            <a:r>
              <a:rPr lang="en-US" sz="4500" dirty="0"/>
              <a:t>, if </a:t>
            </a:r>
            <a:r>
              <a:rPr lang="en-US" sz="4500" dirty="0">
                <a:highlight>
                  <a:srgbClr val="FF00FF"/>
                </a:highlight>
              </a:rPr>
              <a:t>manual Order then Manual Appeal</a:t>
            </a:r>
            <a:r>
              <a:rPr lang="en-US" sz="4500" dirty="0"/>
              <a:t>. </a:t>
            </a:r>
          </a:p>
          <a:p>
            <a:pPr>
              <a:buFont typeface="Wingdings" pitchFamily="2" charset="2"/>
              <a:buChar char="§"/>
            </a:pPr>
            <a:r>
              <a:rPr lang="en-US" sz="4000" dirty="0"/>
              <a:t>No specific Format of Memorandum of Cross Objections</a:t>
            </a:r>
            <a:r>
              <a:rPr lang="en-US" dirty="0"/>
              <a:t> in case of First Appellate Authority. </a:t>
            </a:r>
          </a:p>
          <a:p>
            <a:pPr>
              <a:buFont typeface="Wingdings" pitchFamily="2" charset="2"/>
              <a:buChar char="§"/>
            </a:pPr>
            <a:r>
              <a:rPr lang="en-US" dirty="0"/>
              <a:t>Some Important points under GST Appeals </a:t>
            </a:r>
          </a:p>
          <a:p>
            <a:pPr>
              <a:buFont typeface="Wingdings" pitchFamily="2" charset="2"/>
              <a:buChar char="§"/>
            </a:pPr>
            <a:r>
              <a:rPr lang="en-US" dirty="0"/>
              <a:t>1) </a:t>
            </a:r>
            <a:r>
              <a:rPr lang="en-US" sz="5600" dirty="0">
                <a:highlight>
                  <a:srgbClr val="FFFF00"/>
                </a:highlight>
              </a:rPr>
              <a:t>Detailed Appeal Drafting </a:t>
            </a:r>
            <a:r>
              <a:rPr lang="en-US" sz="5600" dirty="0"/>
              <a:t>in GST </a:t>
            </a:r>
          </a:p>
          <a:p>
            <a:pPr>
              <a:buFont typeface="Wingdings" pitchFamily="2" charset="2"/>
              <a:buChar char="§"/>
            </a:pPr>
            <a:r>
              <a:rPr lang="en-US" sz="5600" dirty="0"/>
              <a:t>2) </a:t>
            </a:r>
            <a:r>
              <a:rPr lang="en-US" sz="5600" dirty="0">
                <a:highlight>
                  <a:srgbClr val="00FF00"/>
                </a:highlight>
              </a:rPr>
              <a:t>First Appeal can be by Department </a:t>
            </a:r>
            <a:r>
              <a:rPr lang="en-US" sz="5600" dirty="0"/>
              <a:t>in GST</a:t>
            </a:r>
          </a:p>
          <a:p>
            <a:pPr>
              <a:buFont typeface="Wingdings" pitchFamily="2" charset="2"/>
              <a:buChar char="§"/>
            </a:pPr>
            <a:r>
              <a:rPr lang="en-US" sz="5600" dirty="0"/>
              <a:t>3) </a:t>
            </a:r>
            <a:r>
              <a:rPr lang="en-US" sz="5600" dirty="0">
                <a:highlight>
                  <a:srgbClr val="FFFF00"/>
                </a:highlight>
              </a:rPr>
              <a:t>No Pre Deposit waiver </a:t>
            </a:r>
            <a:r>
              <a:rPr lang="en-US" sz="5600" dirty="0"/>
              <a:t>in GST </a:t>
            </a:r>
          </a:p>
          <a:p>
            <a:pPr>
              <a:buFont typeface="Wingdings" pitchFamily="2" charset="2"/>
              <a:buChar char="§"/>
            </a:pPr>
            <a:r>
              <a:rPr lang="en-US" sz="5600" dirty="0"/>
              <a:t>4) </a:t>
            </a:r>
            <a:r>
              <a:rPr lang="en-US" sz="5600" dirty="0">
                <a:highlight>
                  <a:srgbClr val="FFFF00"/>
                </a:highlight>
              </a:rPr>
              <a:t>Max 3 adjournments </a:t>
            </a:r>
          </a:p>
          <a:p>
            <a:pPr>
              <a:buFont typeface="Wingdings" pitchFamily="2" charset="2"/>
              <a:buChar char="§"/>
            </a:pPr>
            <a:r>
              <a:rPr lang="en-US" sz="5600" dirty="0"/>
              <a:t>5) Directory </a:t>
            </a:r>
            <a:r>
              <a:rPr lang="en-US" sz="5600" dirty="0">
                <a:highlight>
                  <a:srgbClr val="00FF00"/>
                </a:highlight>
              </a:rPr>
              <a:t>time period of 1 year </a:t>
            </a:r>
            <a:r>
              <a:rPr lang="en-US" sz="5600" dirty="0"/>
              <a:t>for disposal. </a:t>
            </a:r>
          </a:p>
          <a:p>
            <a:pPr>
              <a:buFont typeface="Wingdings" pitchFamily="2" charset="2"/>
              <a:buChar char="§"/>
            </a:pPr>
            <a:r>
              <a:rPr lang="en-US" sz="5600" dirty="0"/>
              <a:t>6 )</a:t>
            </a:r>
            <a:r>
              <a:rPr lang="en-US" sz="6400" dirty="0">
                <a:highlight>
                  <a:srgbClr val="C0C0C0"/>
                </a:highlight>
              </a:rPr>
              <a:t>1st Appeal may like to JC/</a:t>
            </a:r>
            <a:r>
              <a:rPr lang="en-US" sz="6400" dirty="0" err="1">
                <a:highlight>
                  <a:srgbClr val="C0C0C0"/>
                </a:highlight>
              </a:rPr>
              <a:t>Addl</a:t>
            </a:r>
            <a:r>
              <a:rPr lang="en-US" sz="6400" dirty="0">
                <a:highlight>
                  <a:srgbClr val="C0C0C0"/>
                </a:highlight>
              </a:rPr>
              <a:t>/ Comm</a:t>
            </a:r>
            <a:r>
              <a:rPr lang="en-US" sz="5600" dirty="0"/>
              <a:t>, as per order passing authority. </a:t>
            </a:r>
          </a:p>
          <a:p>
            <a:pPr algn="just">
              <a:buFont typeface="Wingdings" pitchFamily="2" charset="2"/>
              <a:buChar char="§"/>
            </a:pPr>
            <a:r>
              <a:rPr lang="en-US" sz="5600" dirty="0"/>
              <a:t> </a:t>
            </a:r>
            <a:r>
              <a:rPr lang="en-US" sz="5600" dirty="0">
                <a:highlight>
                  <a:srgbClr val="00FFFF"/>
                </a:highlight>
              </a:rPr>
              <a:t>Appeal be made to both CGST &amp; SGST authorities? </a:t>
            </a:r>
            <a:r>
              <a:rPr lang="en-US" sz="5600" dirty="0"/>
              <a:t>–No As per the GST Act, CGST &amp; SGST/UTGST officers are both empowered to pass orders. As per the Act, an order passed under CGST will also be deemed to apply to SGST. If an officer under CGST has passed an order, any appeal/review/revision/ rectification against the order will lie only with the officers of CGST, vice a versa for SGST. </a:t>
            </a:r>
          </a:p>
          <a:p>
            <a:pPr>
              <a:buFont typeface="Wingdings" pitchFamily="2" charset="2"/>
              <a:buChar char="§"/>
            </a:pPr>
            <a:r>
              <a:rPr lang="en-US" sz="5600" b="1" dirty="0">
                <a:highlight>
                  <a:srgbClr val="00FFFF"/>
                </a:highlight>
              </a:rPr>
              <a:t>In case of transfer of appellate authority </a:t>
            </a:r>
          </a:p>
          <a:p>
            <a:pPr algn="just">
              <a:buFont typeface="Wingdings" pitchFamily="2" charset="2"/>
              <a:buChar char="§"/>
            </a:pPr>
            <a:r>
              <a:rPr lang="en-US" sz="5600" dirty="0"/>
              <a:t>Same officer to hear and decide the case The requirement of fair hearing involves decision being taken by the officer who heard the case. If after hearing, that particular officer is transferred, normal rule would be that the successor must hear the arguments afresh before he could pass an order. </a:t>
            </a:r>
            <a:r>
              <a:rPr lang="en-US" sz="5600" dirty="0" err="1">
                <a:highlight>
                  <a:srgbClr val="FFFF00"/>
                </a:highlight>
              </a:rPr>
              <a:t>Laxmi</a:t>
            </a:r>
            <a:r>
              <a:rPr lang="en-US" sz="5600" dirty="0">
                <a:highlight>
                  <a:srgbClr val="FFFF00"/>
                </a:highlight>
              </a:rPr>
              <a:t> Devi v. State of Bihar, (2015) 10 SCC 241</a:t>
            </a:r>
            <a:r>
              <a:rPr lang="en-US" sz="5600" dirty="0"/>
              <a:t>.So Stringent is this right that it mandates that the person who heard and considered the objections can alone decide them; and not even his successor is competent to do so even on the basis of the materials collected by his predecessor</a:t>
            </a:r>
            <a:endParaRPr lang="en-IN" sz="5600" dirty="0"/>
          </a:p>
        </p:txBody>
      </p:sp>
    </p:spTree>
    <p:extLst>
      <p:ext uri="{BB962C8B-B14F-4D97-AF65-F5344CB8AC3E}">
        <p14:creationId xmlns:p14="http://schemas.microsoft.com/office/powerpoint/2010/main" val="27439828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52331" y="2269506"/>
            <a:ext cx="7620000" cy="1077218"/>
          </a:xfrm>
          <a:prstGeom prst="rect">
            <a:avLst/>
          </a:prstGeom>
        </p:spPr>
        <p:txBody>
          <a:bodyPr wrap="square">
            <a:spAutoFit/>
          </a:bodyPr>
          <a:lstStyle/>
          <a:p>
            <a:pPr algn="just"/>
            <a:r>
              <a:rPr lang="en-IN" sz="2400" b="1" i="1" u="sng" dirty="0">
                <a:highlight>
                  <a:srgbClr val="C0C0C0"/>
                </a:highlight>
              </a:rPr>
              <a:t>Appellate authority </a:t>
            </a:r>
            <a:r>
              <a:rPr lang="en-IN" dirty="0"/>
              <a:t>– </a:t>
            </a:r>
            <a:r>
              <a:rPr lang="en-IN" sz="1800" b="1" i="1" u="sng" dirty="0">
                <a:highlight>
                  <a:srgbClr val="FFFF00"/>
                </a:highlight>
              </a:rPr>
              <a:t>Section 2(8) </a:t>
            </a:r>
            <a:endParaRPr lang="en-IN" dirty="0">
              <a:highlight>
                <a:srgbClr val="FFFF00"/>
              </a:highlight>
            </a:endParaRPr>
          </a:p>
          <a:p>
            <a:pPr algn="just"/>
            <a:r>
              <a:rPr lang="en-IN" dirty="0"/>
              <a:t> </a:t>
            </a:r>
            <a:r>
              <a:rPr lang="en-US" dirty="0"/>
              <a:t>‘’Appellate Authority" means an </a:t>
            </a:r>
            <a:r>
              <a:rPr lang="en-US" sz="2000" b="1" i="1" u="sng" dirty="0">
                <a:highlight>
                  <a:srgbClr val="00FF00"/>
                </a:highlight>
              </a:rPr>
              <a:t>authority appointed or </a:t>
            </a:r>
            <a:r>
              <a:rPr lang="en-US" sz="2000" b="1" i="1" u="sng" dirty="0" err="1">
                <a:highlight>
                  <a:srgbClr val="00FF00"/>
                </a:highlight>
              </a:rPr>
              <a:t>authorised</a:t>
            </a:r>
            <a:r>
              <a:rPr lang="en-US" sz="2000" b="1" i="1" u="sng" dirty="0">
                <a:highlight>
                  <a:srgbClr val="00FF00"/>
                </a:highlight>
              </a:rPr>
              <a:t> to hear appeals</a:t>
            </a:r>
            <a:r>
              <a:rPr lang="en-US" dirty="0"/>
              <a:t> as referred to in section 107</a:t>
            </a:r>
            <a:endParaRPr lang="en-IN" dirty="0"/>
          </a:p>
        </p:txBody>
      </p:sp>
      <p:sp>
        <p:nvSpPr>
          <p:cNvPr id="4" name="Rectangle 3"/>
          <p:cNvSpPr/>
          <p:nvPr/>
        </p:nvSpPr>
        <p:spPr>
          <a:xfrm>
            <a:off x="1141445" y="3550604"/>
            <a:ext cx="7696200" cy="1077218"/>
          </a:xfrm>
          <a:prstGeom prst="rect">
            <a:avLst/>
          </a:prstGeom>
        </p:spPr>
        <p:txBody>
          <a:bodyPr wrap="square">
            <a:spAutoFit/>
          </a:bodyPr>
          <a:lstStyle/>
          <a:p>
            <a:pPr algn="just"/>
            <a:r>
              <a:rPr lang="en-IN" sz="2400" b="1" i="1" u="sng" dirty="0">
                <a:highlight>
                  <a:srgbClr val="FF00FF"/>
                </a:highlight>
              </a:rPr>
              <a:t>Revisional Authority: </a:t>
            </a:r>
            <a:r>
              <a:rPr lang="en-IN" b="1" i="1" u="sng" dirty="0">
                <a:highlight>
                  <a:srgbClr val="FFFF00"/>
                </a:highlight>
              </a:rPr>
              <a:t>Section 2(99) </a:t>
            </a:r>
            <a:endParaRPr lang="en-US" sz="2400" b="1" i="1" u="sng" dirty="0">
              <a:highlight>
                <a:srgbClr val="FFFF00"/>
              </a:highlight>
            </a:endParaRPr>
          </a:p>
          <a:p>
            <a:pPr algn="just"/>
            <a:r>
              <a:rPr lang="en-US" dirty="0"/>
              <a:t>"Revisional Authority" means an </a:t>
            </a:r>
            <a:r>
              <a:rPr lang="en-US" sz="2000" b="1" i="1" u="sng" dirty="0">
                <a:highlight>
                  <a:srgbClr val="C0C0C0"/>
                </a:highlight>
              </a:rPr>
              <a:t>authority appointed or </a:t>
            </a:r>
            <a:r>
              <a:rPr lang="en-US" sz="2000" b="1" i="1" u="sng" dirty="0" err="1">
                <a:highlight>
                  <a:srgbClr val="C0C0C0"/>
                </a:highlight>
              </a:rPr>
              <a:t>authorised</a:t>
            </a:r>
            <a:r>
              <a:rPr lang="en-US" sz="2000" b="1" i="1" u="sng" dirty="0">
                <a:highlight>
                  <a:srgbClr val="C0C0C0"/>
                </a:highlight>
              </a:rPr>
              <a:t> for revision of decision or orders</a:t>
            </a:r>
            <a:r>
              <a:rPr lang="en-US" dirty="0"/>
              <a:t> as referred to in section 108.</a:t>
            </a:r>
            <a:endParaRPr lang="en-IN" dirty="0"/>
          </a:p>
        </p:txBody>
      </p:sp>
      <p:sp>
        <p:nvSpPr>
          <p:cNvPr id="5" name="Rectangle 4"/>
          <p:cNvSpPr/>
          <p:nvPr/>
        </p:nvSpPr>
        <p:spPr>
          <a:xfrm>
            <a:off x="1141445" y="4848808"/>
            <a:ext cx="7467600" cy="1569660"/>
          </a:xfrm>
          <a:prstGeom prst="rect">
            <a:avLst/>
          </a:prstGeom>
        </p:spPr>
        <p:txBody>
          <a:bodyPr wrap="square">
            <a:spAutoFit/>
          </a:bodyPr>
          <a:lstStyle/>
          <a:p>
            <a:pPr algn="just"/>
            <a:r>
              <a:rPr lang="en-US" sz="2400" b="1" i="1" u="sng" dirty="0">
                <a:highlight>
                  <a:srgbClr val="00FF00"/>
                </a:highlight>
              </a:rPr>
              <a:t>ADJUDICATION </a:t>
            </a:r>
            <a:r>
              <a:rPr lang="en-IN" sz="2400" b="1" i="1" u="sng" dirty="0">
                <a:highlight>
                  <a:srgbClr val="00FF00"/>
                </a:highlight>
              </a:rPr>
              <a:t>ORDER :- </a:t>
            </a:r>
            <a:r>
              <a:rPr lang="en-IN" b="1" dirty="0"/>
              <a:t>Disputes arise due to </a:t>
            </a:r>
            <a:r>
              <a:rPr lang="en-IN" b="1" dirty="0">
                <a:highlight>
                  <a:srgbClr val="C0C0C0"/>
                </a:highlight>
              </a:rPr>
              <a:t>non-compliance of </a:t>
            </a:r>
            <a:r>
              <a:rPr lang="en-US" b="1" dirty="0">
                <a:highlight>
                  <a:srgbClr val="C0C0C0"/>
                </a:highlight>
              </a:rPr>
              <a:t>taxpayer</a:t>
            </a:r>
            <a:r>
              <a:rPr lang="en-US" b="1" dirty="0"/>
              <a:t> with the provisions under law.</a:t>
            </a:r>
            <a:r>
              <a:rPr lang="en-US" dirty="0"/>
              <a:t> The initial resolution of this dispute is done by a departmental officer by a quasi judicial process resulting into the issue of an initial order known as Adjudication </a:t>
            </a:r>
            <a:r>
              <a:rPr lang="en-IN" dirty="0"/>
              <a:t>order.</a:t>
            </a:r>
            <a:endParaRPr lang="en-IN" b="1" dirty="0"/>
          </a:p>
        </p:txBody>
      </p:sp>
      <p:sp>
        <p:nvSpPr>
          <p:cNvPr id="6" name="TextBox 5">
            <a:extLst>
              <a:ext uri="{FF2B5EF4-FFF2-40B4-BE49-F238E27FC236}">
                <a16:creationId xmlns:a16="http://schemas.microsoft.com/office/drawing/2014/main" id="{78724DF3-03C1-9B25-3BAC-6408F356F5C3}"/>
              </a:ext>
            </a:extLst>
          </p:cNvPr>
          <p:cNvSpPr txBox="1"/>
          <p:nvPr/>
        </p:nvSpPr>
        <p:spPr>
          <a:xfrm>
            <a:off x="1219201" y="887148"/>
            <a:ext cx="7389844" cy="1077218"/>
          </a:xfrm>
          <a:prstGeom prst="rect">
            <a:avLst/>
          </a:prstGeom>
          <a:noFill/>
        </p:spPr>
        <p:txBody>
          <a:bodyPr wrap="square">
            <a:spAutoFit/>
          </a:bodyPr>
          <a:lstStyle/>
          <a:p>
            <a:r>
              <a:rPr lang="en-IN" sz="2400" b="1" dirty="0"/>
              <a:t>APPEAL</a:t>
            </a:r>
            <a:r>
              <a:rPr lang="en-IN" dirty="0"/>
              <a:t> :</a:t>
            </a:r>
            <a:r>
              <a:rPr lang="en-US" dirty="0">
                <a:highlight>
                  <a:srgbClr val="FFFF00"/>
                </a:highlight>
              </a:rPr>
              <a:t>Not defined in the act</a:t>
            </a:r>
          </a:p>
          <a:p>
            <a:pPr algn="just"/>
            <a:r>
              <a:rPr lang="en-US" dirty="0"/>
              <a:t>“An Appeal under any law is </a:t>
            </a:r>
            <a:r>
              <a:rPr lang="en-US" sz="2000" i="1" u="sng" dirty="0">
                <a:highlight>
                  <a:srgbClr val="C0C0C0"/>
                </a:highlight>
              </a:rPr>
              <a:t>an application to a higher court </a:t>
            </a:r>
            <a:r>
              <a:rPr lang="en-US" dirty="0"/>
              <a:t>for a reversal of the decision of a court. </a:t>
            </a:r>
            <a:r>
              <a:rPr lang="en-US" sz="2000" i="1" u="sng" dirty="0">
                <a:highlight>
                  <a:srgbClr val="FFFF00"/>
                </a:highlight>
              </a:rPr>
              <a:t>Appeals arise when there are any legal disputes.</a:t>
            </a:r>
          </a:p>
        </p:txBody>
      </p:sp>
      <p:sp>
        <p:nvSpPr>
          <p:cNvPr id="8" name="TextBox 7">
            <a:extLst>
              <a:ext uri="{FF2B5EF4-FFF2-40B4-BE49-F238E27FC236}">
                <a16:creationId xmlns:a16="http://schemas.microsoft.com/office/drawing/2014/main" id="{6EEF99F9-AD84-8170-98E5-24BFBA79F758}"/>
              </a:ext>
            </a:extLst>
          </p:cNvPr>
          <p:cNvSpPr txBox="1"/>
          <p:nvPr/>
        </p:nvSpPr>
        <p:spPr>
          <a:xfrm>
            <a:off x="1219201" y="105443"/>
            <a:ext cx="6476999" cy="523220"/>
          </a:xfrm>
          <a:prstGeom prst="rect">
            <a:avLst/>
          </a:prstGeom>
          <a:noFill/>
        </p:spPr>
        <p:txBody>
          <a:bodyPr wrap="square">
            <a:spAutoFit/>
          </a:bodyPr>
          <a:lstStyle/>
          <a:p>
            <a:r>
              <a:rPr lang="en-US" sz="2800" i="1" u="sng" dirty="0">
                <a:highlight>
                  <a:srgbClr val="FFFF00"/>
                </a:highlight>
              </a:rPr>
              <a:t>Some Important definition under GST</a:t>
            </a:r>
          </a:p>
        </p:txBody>
      </p:sp>
      <p:pic>
        <p:nvPicPr>
          <p:cNvPr id="9" name="object 16"/>
          <p:cNvPicPr/>
          <p:nvPr/>
        </p:nvPicPr>
        <p:blipFill>
          <a:blip r:embed="rId2" cstate="print"/>
          <a:stretch>
            <a:fillRect/>
          </a:stretch>
        </p:blipFill>
        <p:spPr>
          <a:xfrm>
            <a:off x="7162800" y="76200"/>
            <a:ext cx="1921351" cy="876300"/>
          </a:xfrm>
          <a:prstGeom prst="rect">
            <a:avLst/>
          </a:prstGeom>
        </p:spPr>
      </p:pic>
    </p:spTree>
    <p:extLst>
      <p:ext uri="{BB962C8B-B14F-4D97-AF65-F5344CB8AC3E}">
        <p14:creationId xmlns:p14="http://schemas.microsoft.com/office/powerpoint/2010/main" val="40882410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Date of filing Appeal</a:t>
            </a:r>
            <a:endParaRPr lang="en-IN" dirty="0"/>
          </a:p>
        </p:txBody>
      </p:sp>
      <p:sp>
        <p:nvSpPr>
          <p:cNvPr id="3" name="Rectangle 2"/>
          <p:cNvSpPr/>
          <p:nvPr/>
        </p:nvSpPr>
        <p:spPr>
          <a:xfrm>
            <a:off x="1143000" y="1752600"/>
            <a:ext cx="8001000" cy="4801314"/>
          </a:xfrm>
          <a:prstGeom prst="rect">
            <a:avLst/>
          </a:prstGeom>
        </p:spPr>
        <p:txBody>
          <a:bodyPr wrap="square">
            <a:spAutoFit/>
          </a:bodyPr>
          <a:lstStyle/>
          <a:p>
            <a:pPr algn="just"/>
            <a:r>
              <a:rPr lang="en-US" dirty="0"/>
              <a:t>After filing GST appeal online,  We have to submit these documents to the office of GST Appeal Authority within 7 days.</a:t>
            </a:r>
          </a:p>
          <a:p>
            <a:pPr marL="342900" indent="-342900" algn="just">
              <a:buAutoNum type="arabicParenR"/>
            </a:pPr>
            <a:r>
              <a:rPr lang="en-US" dirty="0">
                <a:solidFill>
                  <a:srgbClr val="C00000"/>
                </a:solidFill>
              </a:rPr>
              <a:t>Singed Copy </a:t>
            </a:r>
            <a:r>
              <a:rPr lang="en-US" dirty="0"/>
              <a:t>of APL 1</a:t>
            </a:r>
          </a:p>
          <a:p>
            <a:pPr marL="342900" indent="-342900" algn="just">
              <a:buAutoNum type="arabicParenR"/>
            </a:pPr>
            <a:r>
              <a:rPr lang="en-US" dirty="0"/>
              <a:t>Acknowledgment comes for APL 01, its copy</a:t>
            </a:r>
          </a:p>
          <a:p>
            <a:pPr marL="342900" indent="-342900" algn="just">
              <a:buAutoNum type="arabicParenR"/>
            </a:pPr>
            <a:r>
              <a:rPr lang="en-US" dirty="0">
                <a:solidFill>
                  <a:srgbClr val="C00000"/>
                </a:solidFill>
              </a:rPr>
              <a:t>Self Certified copy of DRC 07 </a:t>
            </a:r>
            <a:r>
              <a:rPr lang="en-US" dirty="0"/>
              <a:t>and Detailed Order, the taxpayer will self certify on this, </a:t>
            </a:r>
            <a:r>
              <a:rPr lang="en-US" dirty="0">
                <a:solidFill>
                  <a:srgbClr val="FF0000"/>
                </a:solidFill>
              </a:rPr>
              <a:t>earlier this was certified by the Proper Officer</a:t>
            </a:r>
            <a:r>
              <a:rPr lang="en-US" dirty="0"/>
              <a:t>, now it has been changed to Self Certified by the taxpayer.</a:t>
            </a:r>
          </a:p>
          <a:p>
            <a:pPr marL="342900" indent="-342900" algn="just">
              <a:buAutoNum type="arabicParenR"/>
            </a:pPr>
            <a:r>
              <a:rPr lang="en-US" dirty="0"/>
              <a:t>Copy of Detailed Appeal with </a:t>
            </a:r>
            <a:r>
              <a:rPr lang="en-US" dirty="0">
                <a:solidFill>
                  <a:srgbClr val="C00000"/>
                </a:solidFill>
              </a:rPr>
              <a:t>grounds</a:t>
            </a:r>
          </a:p>
          <a:p>
            <a:pPr marL="342900" indent="-342900" algn="just">
              <a:buAutoNum type="arabicParenR"/>
            </a:pPr>
            <a:r>
              <a:rPr lang="en-US" dirty="0">
                <a:solidFill>
                  <a:srgbClr val="C00000"/>
                </a:solidFill>
              </a:rPr>
              <a:t>Related Docs </a:t>
            </a:r>
            <a:r>
              <a:rPr lang="en-US" dirty="0"/>
              <a:t>of your point or appeal</a:t>
            </a:r>
          </a:p>
          <a:p>
            <a:pPr marL="342900" indent="-342900" algn="just">
              <a:buAutoNum type="arabicParenR"/>
            </a:pPr>
            <a:r>
              <a:rPr lang="en-US" dirty="0"/>
              <a:t> Appeal </a:t>
            </a:r>
            <a:r>
              <a:rPr lang="en-US" dirty="0">
                <a:solidFill>
                  <a:srgbClr val="C00000"/>
                </a:solidFill>
              </a:rPr>
              <a:t>Pre-deposit </a:t>
            </a:r>
            <a:r>
              <a:rPr lang="en-US" dirty="0"/>
              <a:t>10% Deposit </a:t>
            </a:r>
            <a:r>
              <a:rPr lang="en-US" dirty="0">
                <a:solidFill>
                  <a:srgbClr val="C00000"/>
                </a:solidFill>
              </a:rPr>
              <a:t>Confirmation</a:t>
            </a:r>
          </a:p>
          <a:p>
            <a:pPr marL="342900" indent="-342900" algn="just">
              <a:buAutoNum type="arabicParenR"/>
            </a:pPr>
            <a:r>
              <a:rPr lang="en-US" dirty="0"/>
              <a:t>You have to give all this </a:t>
            </a:r>
            <a:r>
              <a:rPr lang="en-US" dirty="0">
                <a:solidFill>
                  <a:srgbClr val="C00000"/>
                </a:solidFill>
              </a:rPr>
              <a:t>within 7 days of APL1 </a:t>
            </a:r>
          </a:p>
          <a:p>
            <a:pPr marL="342900" indent="-342900" algn="just">
              <a:buAutoNum type="arabicParenR"/>
            </a:pPr>
            <a:r>
              <a:rPr lang="en-US" dirty="0"/>
              <a:t>then the </a:t>
            </a:r>
            <a:r>
              <a:rPr lang="en-US" dirty="0">
                <a:solidFill>
                  <a:srgbClr val="C00000"/>
                </a:solidFill>
              </a:rPr>
              <a:t>appeal authority will give you APL 2</a:t>
            </a:r>
            <a:r>
              <a:rPr lang="en-US" dirty="0"/>
              <a:t>,  APL 2 means that your appeal has now been received by the appeal authority.</a:t>
            </a:r>
          </a:p>
          <a:p>
            <a:pPr marL="342900" indent="-342900" algn="just">
              <a:buAutoNum type="arabicParenR"/>
            </a:pPr>
            <a:r>
              <a:rPr lang="en-US" dirty="0"/>
              <a:t>If you give all this </a:t>
            </a:r>
            <a:r>
              <a:rPr lang="en-US" dirty="0">
                <a:solidFill>
                  <a:srgbClr val="C00000"/>
                </a:solidFill>
              </a:rPr>
              <a:t>within 7 days, </a:t>
            </a:r>
            <a:r>
              <a:rPr lang="en-US" dirty="0"/>
              <a:t>then your appeal date will be considered the same as the day you filed APL 1.</a:t>
            </a:r>
          </a:p>
          <a:p>
            <a:pPr marL="342900" indent="-342900" algn="just">
              <a:buAutoNum type="arabicParenR"/>
            </a:pPr>
            <a:r>
              <a:rPr lang="en-US" dirty="0"/>
              <a:t>If you give all this </a:t>
            </a:r>
            <a:r>
              <a:rPr lang="en-US" dirty="0">
                <a:solidFill>
                  <a:srgbClr val="C00000"/>
                </a:solidFill>
              </a:rPr>
              <a:t>after 7 days</a:t>
            </a:r>
            <a:r>
              <a:rPr lang="en-US" dirty="0"/>
              <a:t>, then the date of your appeal will be considered to be the day on which you give all this.</a:t>
            </a:r>
            <a:endParaRPr lang="en-IN" dirty="0"/>
          </a:p>
        </p:txBody>
      </p:sp>
    </p:spTree>
    <p:extLst>
      <p:ext uri="{BB962C8B-B14F-4D97-AF65-F5344CB8AC3E}">
        <p14:creationId xmlns:p14="http://schemas.microsoft.com/office/powerpoint/2010/main" val="20261662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A2D865A-35A3-0C75-A78D-F9538F334192}"/>
              </a:ext>
            </a:extLst>
          </p:cNvPr>
          <p:cNvSpPr txBox="1"/>
          <p:nvPr/>
        </p:nvSpPr>
        <p:spPr>
          <a:xfrm>
            <a:off x="1066800" y="1417320"/>
            <a:ext cx="8126361" cy="5077031"/>
          </a:xfrm>
          <a:prstGeom prst="rect">
            <a:avLst/>
          </a:prstGeom>
          <a:noFill/>
        </p:spPr>
        <p:txBody>
          <a:bodyPr wrap="square">
            <a:spAutoFit/>
          </a:bodyPr>
          <a:lstStyle/>
          <a:p>
            <a:pPr algn="just">
              <a:lnSpc>
                <a:spcPct val="107000"/>
              </a:lnSpc>
              <a:spcAft>
                <a:spcPts val="800"/>
              </a:spcAft>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a:t>
            </a: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Appeals rejected as time-barred due to late submission of self-certified copy of the decision.</a:t>
            </a:r>
          </a:p>
          <a:p>
            <a:pPr algn="just">
              <a:lnSpc>
                <a:spcPct val="107000"/>
              </a:lnSpc>
              <a:spcAft>
                <a:spcPts val="800"/>
              </a:spcAft>
            </a:pP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▪Cites Rule 108 of the CGST Rules, 2017, arguing that self-certified copies are not required when appeals are filed electronically via FORM GST APL-01.</a:t>
            </a:r>
          </a:p>
          <a:p>
            <a:pPr algn="just">
              <a:lnSpc>
                <a:spcPct val="107000"/>
              </a:lnSpc>
              <a:spcAft>
                <a:spcPts val="800"/>
              </a:spcAft>
            </a:pP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High Court Rulings:</a:t>
            </a:r>
          </a:p>
          <a:p>
            <a:pPr algn="just">
              <a:lnSpc>
                <a:spcPct val="107000"/>
              </a:lnSpc>
              <a:spcAft>
                <a:spcPts val="800"/>
              </a:spcAft>
            </a:pP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▪Various High Courts, including Orissa and Madras, ruled that non-submission of certified copies is a technical defect.</a:t>
            </a:r>
          </a:p>
          <a:p>
            <a:pPr algn="just">
              <a:lnSpc>
                <a:spcPct val="107000"/>
              </a:lnSpc>
              <a:spcAft>
                <a:spcPts val="800"/>
              </a:spcAft>
            </a:pP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▪Appeals should not be dismissed on this ground if filed electronically on time.</a:t>
            </a:r>
          </a:p>
          <a:p>
            <a:pPr algn="just">
              <a:lnSpc>
                <a:spcPct val="107000"/>
              </a:lnSpc>
              <a:spcAft>
                <a:spcPts val="800"/>
              </a:spcAft>
            </a:pPr>
            <a:r>
              <a:rPr lang="en-IN" sz="2000" kern="100" dirty="0">
                <a:effectLst/>
                <a:latin typeface="Calibri" panose="020F0502020204030204" pitchFamily="34" charset="0"/>
                <a:ea typeface="Calibri" panose="020F0502020204030204" pitchFamily="34" charset="0"/>
                <a:cs typeface="Times New Roman" panose="02020603050405020304" pitchFamily="18" charset="0"/>
              </a:rPr>
              <a:t>▪Orissa High Court emphasized that procedural requirements should not overshadow the merits of the case.</a:t>
            </a:r>
          </a:p>
        </p:txBody>
      </p:sp>
      <p:pic>
        <p:nvPicPr>
          <p:cNvPr id="3" name="object 16">
            <a:extLst>
              <a:ext uri="{FF2B5EF4-FFF2-40B4-BE49-F238E27FC236}">
                <a16:creationId xmlns:a16="http://schemas.microsoft.com/office/drawing/2014/main" id="{C6A14C58-25CB-7E71-75D7-92D15F1508CE}"/>
              </a:ext>
            </a:extLst>
          </p:cNvPr>
          <p:cNvPicPr/>
          <p:nvPr/>
        </p:nvPicPr>
        <p:blipFill>
          <a:blip r:embed="rId2" cstate="print"/>
          <a:stretch>
            <a:fillRect/>
          </a:stretch>
        </p:blipFill>
        <p:spPr>
          <a:xfrm>
            <a:off x="7162800" y="118311"/>
            <a:ext cx="1921351" cy="876300"/>
          </a:xfrm>
          <a:prstGeom prst="rect">
            <a:avLst/>
          </a:prstGeom>
        </p:spPr>
      </p:pic>
    </p:spTree>
    <p:extLst>
      <p:ext uri="{BB962C8B-B14F-4D97-AF65-F5344CB8AC3E}">
        <p14:creationId xmlns:p14="http://schemas.microsoft.com/office/powerpoint/2010/main" val="8922694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8FF140D-1EA0-80C3-83EA-DB2672A55523}"/>
              </a:ext>
            </a:extLst>
          </p:cNvPr>
          <p:cNvSpPr txBox="1"/>
          <p:nvPr/>
        </p:nvSpPr>
        <p:spPr>
          <a:xfrm>
            <a:off x="1143000" y="1357204"/>
            <a:ext cx="7696200" cy="4144340"/>
          </a:xfrm>
          <a:prstGeom prst="rect">
            <a:avLst/>
          </a:prstGeom>
          <a:noFill/>
        </p:spPr>
        <p:txBody>
          <a:bodyPr wrap="square">
            <a:spAutoFit/>
          </a:bodyPr>
          <a:lstStyle/>
          <a:p>
            <a:pPr algn="just">
              <a:lnSpc>
                <a:spcPct val="107000"/>
              </a:lnSpc>
              <a:spcAft>
                <a:spcPts val="800"/>
              </a:spcAft>
            </a:pPr>
            <a:r>
              <a:rPr lang="en-IN"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IN" sz="2400" kern="100" dirty="0">
                <a:effectLst/>
                <a:latin typeface="Calibri" panose="020F0502020204030204" pitchFamily="34" charset="0"/>
                <a:ea typeface="Calibri" panose="020F0502020204030204" pitchFamily="34" charset="0"/>
                <a:cs typeface="Times New Roman" panose="02020603050405020304" pitchFamily="18" charset="0"/>
              </a:rPr>
              <a:t>High Court Decision:</a:t>
            </a:r>
          </a:p>
          <a:p>
            <a:pPr algn="just">
              <a:lnSpc>
                <a:spcPct val="107000"/>
              </a:lnSpc>
              <a:spcAft>
                <a:spcPts val="800"/>
              </a:spcAft>
            </a:pPr>
            <a:r>
              <a:rPr lang="en-IN" sz="2400" kern="100" dirty="0">
                <a:effectLst/>
                <a:latin typeface="Calibri" panose="020F0502020204030204" pitchFamily="34" charset="0"/>
                <a:ea typeface="Calibri" panose="020F0502020204030204" pitchFamily="34" charset="0"/>
                <a:cs typeface="Times New Roman" panose="02020603050405020304" pitchFamily="18" charset="0"/>
              </a:rPr>
              <a:t>▪Non-filing of the certified copy within seven days, when the appeal is filed electronically on time, is a technical defect.</a:t>
            </a:r>
          </a:p>
          <a:p>
            <a:pPr algn="just">
              <a:lnSpc>
                <a:spcPct val="107000"/>
              </a:lnSpc>
              <a:spcAft>
                <a:spcPts val="800"/>
              </a:spcAft>
            </a:pPr>
            <a:r>
              <a:rPr lang="en-IN" sz="2400" kern="100" dirty="0">
                <a:effectLst/>
                <a:latin typeface="Calibri" panose="020F0502020204030204" pitchFamily="34" charset="0"/>
                <a:ea typeface="Calibri" panose="020F0502020204030204" pitchFamily="34" charset="0"/>
                <a:cs typeface="Times New Roman" panose="02020603050405020304" pitchFamily="18" charset="0"/>
              </a:rPr>
              <a:t>▪Appeals should not be dismissed solely for this reason.</a:t>
            </a:r>
          </a:p>
          <a:p>
            <a:pPr algn="just">
              <a:lnSpc>
                <a:spcPct val="107000"/>
              </a:lnSpc>
              <a:spcAft>
                <a:spcPts val="800"/>
              </a:spcAft>
            </a:pPr>
            <a:r>
              <a:rPr lang="en-IN" sz="2400" kern="100" dirty="0">
                <a:effectLst/>
                <a:latin typeface="Calibri" panose="020F0502020204030204" pitchFamily="34" charset="0"/>
                <a:ea typeface="Calibri" panose="020F0502020204030204" pitchFamily="34" charset="0"/>
                <a:cs typeface="Times New Roman" panose="02020603050405020304" pitchFamily="18" charset="0"/>
              </a:rPr>
              <a:t>▪The appellate authority is directed to re-hear the appeals and pass a reasoned order on merits within three months.</a:t>
            </a:r>
          </a:p>
          <a:p>
            <a:pPr algn="just">
              <a:lnSpc>
                <a:spcPct val="107000"/>
              </a:lnSpc>
              <a:spcAft>
                <a:spcPts val="800"/>
              </a:spcAft>
            </a:pPr>
            <a:r>
              <a:rPr lang="en-IN" sz="2400" kern="1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en-IN" sz="2400" kern="100" dirty="0">
                <a:effectLst/>
                <a:latin typeface="Calibri" panose="020F0502020204030204" pitchFamily="34" charset="0"/>
                <a:ea typeface="Calibri" panose="020F0502020204030204" pitchFamily="34" charset="0"/>
                <a:cs typeface="Times New Roman" panose="02020603050405020304" pitchFamily="18" charset="0"/>
              </a:rPr>
              <a:t>The impugned order is quashed, and the case is remanded for a fresh hearing.</a:t>
            </a:r>
          </a:p>
        </p:txBody>
      </p:sp>
      <p:pic>
        <p:nvPicPr>
          <p:cNvPr id="5" name="object 16">
            <a:extLst>
              <a:ext uri="{FF2B5EF4-FFF2-40B4-BE49-F238E27FC236}">
                <a16:creationId xmlns:a16="http://schemas.microsoft.com/office/drawing/2014/main" id="{1D11194A-6278-0ED3-BCDB-E047A09F6F58}"/>
              </a:ext>
            </a:extLst>
          </p:cNvPr>
          <p:cNvPicPr/>
          <p:nvPr/>
        </p:nvPicPr>
        <p:blipFill>
          <a:blip r:embed="rId2" cstate="print"/>
          <a:stretch>
            <a:fillRect/>
          </a:stretch>
        </p:blipFill>
        <p:spPr>
          <a:xfrm>
            <a:off x="7162800" y="118311"/>
            <a:ext cx="1921351" cy="876300"/>
          </a:xfrm>
          <a:prstGeom prst="rect">
            <a:avLst/>
          </a:prstGeom>
        </p:spPr>
      </p:pic>
    </p:spTree>
    <p:extLst>
      <p:ext uri="{BB962C8B-B14F-4D97-AF65-F5344CB8AC3E}">
        <p14:creationId xmlns:p14="http://schemas.microsoft.com/office/powerpoint/2010/main" val="13091917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4" name="object 4"/>
            <p:cNvSpPr/>
            <p:nvPr/>
          </p:nvSpPr>
          <p:spPr>
            <a:xfrm>
              <a:off x="4257" y="4699"/>
              <a:ext cx="819785" cy="819785"/>
            </a:xfrm>
            <a:custGeom>
              <a:avLst/>
              <a:gdLst/>
              <a:ahLst/>
              <a:cxnLst/>
              <a:rect l="l" t="t" r="r" b="b"/>
              <a:pathLst>
                <a:path w="819785" h="819785">
                  <a:moveTo>
                    <a:pt x="819655" y="0"/>
                  </a:moveTo>
                  <a:lnTo>
                    <a:pt x="505" y="0"/>
                  </a:lnTo>
                  <a:lnTo>
                    <a:pt x="0" y="819276"/>
                  </a:lnTo>
                  <a:lnTo>
                    <a:pt x="48636" y="817886"/>
                  </a:lnTo>
                  <a:lnTo>
                    <a:pt x="96034" y="813765"/>
                  </a:lnTo>
                  <a:lnTo>
                    <a:pt x="142623" y="806991"/>
                  </a:lnTo>
                  <a:lnTo>
                    <a:pt x="188327" y="797640"/>
                  </a:lnTo>
                  <a:lnTo>
                    <a:pt x="233067" y="785790"/>
                  </a:lnTo>
                  <a:lnTo>
                    <a:pt x="276768" y="771517"/>
                  </a:lnTo>
                  <a:lnTo>
                    <a:pt x="319353" y="754897"/>
                  </a:lnTo>
                  <a:lnTo>
                    <a:pt x="360744" y="736009"/>
                  </a:lnTo>
                  <a:lnTo>
                    <a:pt x="400865" y="714928"/>
                  </a:lnTo>
                  <a:lnTo>
                    <a:pt x="439639" y="691732"/>
                  </a:lnTo>
                  <a:lnTo>
                    <a:pt x="476990" y="666496"/>
                  </a:lnTo>
                  <a:lnTo>
                    <a:pt x="512839" y="639299"/>
                  </a:lnTo>
                  <a:lnTo>
                    <a:pt x="547112" y="610217"/>
                  </a:lnTo>
                  <a:lnTo>
                    <a:pt x="579730" y="579326"/>
                  </a:lnTo>
                  <a:lnTo>
                    <a:pt x="610616" y="546704"/>
                  </a:lnTo>
                  <a:lnTo>
                    <a:pt x="639695" y="512427"/>
                  </a:lnTo>
                  <a:lnTo>
                    <a:pt x="666889" y="476572"/>
                  </a:lnTo>
                  <a:lnTo>
                    <a:pt x="692122" y="439216"/>
                  </a:lnTo>
                  <a:lnTo>
                    <a:pt x="715316" y="400436"/>
                  </a:lnTo>
                  <a:lnTo>
                    <a:pt x="736395" y="360308"/>
                  </a:lnTo>
                  <a:lnTo>
                    <a:pt x="755281" y="318910"/>
                  </a:lnTo>
                  <a:lnTo>
                    <a:pt x="771899" y="276319"/>
                  </a:lnTo>
                  <a:lnTo>
                    <a:pt x="786171" y="232610"/>
                  </a:lnTo>
                  <a:lnTo>
                    <a:pt x="798020" y="187861"/>
                  </a:lnTo>
                  <a:lnTo>
                    <a:pt x="807370" y="142148"/>
                  </a:lnTo>
                  <a:lnTo>
                    <a:pt x="814144" y="95549"/>
                  </a:lnTo>
                  <a:lnTo>
                    <a:pt x="818264" y="48141"/>
                  </a:lnTo>
                  <a:lnTo>
                    <a:pt x="819655" y="0"/>
                  </a:lnTo>
                  <a:close/>
                </a:path>
              </a:pathLst>
            </a:custGeom>
            <a:solidFill>
              <a:srgbClr val="FDF9F4">
                <a:alpha val="32940"/>
              </a:srgbClr>
            </a:solidFill>
          </p:spPr>
          <p:txBody>
            <a:bodyPr wrap="square" lIns="0" tIns="0" rIns="0" bIns="0" rtlCol="0"/>
            <a:lstStyle/>
            <a:p>
              <a:endParaRPr/>
            </a:p>
          </p:txBody>
        </p:sp>
        <p:sp>
          <p:nvSpPr>
            <p:cNvPr id="5" name="object 5"/>
            <p:cNvSpPr/>
            <p:nvPr/>
          </p:nvSpPr>
          <p:spPr>
            <a:xfrm>
              <a:off x="4257" y="4699"/>
              <a:ext cx="819785" cy="819785"/>
            </a:xfrm>
            <a:custGeom>
              <a:avLst/>
              <a:gdLst/>
              <a:ahLst/>
              <a:cxnLst/>
              <a:rect l="l" t="t" r="r" b="b"/>
              <a:pathLst>
                <a:path w="819785" h="819785">
                  <a:moveTo>
                    <a:pt x="819655" y="0"/>
                  </a:moveTo>
                  <a:lnTo>
                    <a:pt x="818264" y="48141"/>
                  </a:lnTo>
                  <a:lnTo>
                    <a:pt x="814144" y="95549"/>
                  </a:lnTo>
                  <a:lnTo>
                    <a:pt x="807370" y="142148"/>
                  </a:lnTo>
                  <a:lnTo>
                    <a:pt x="798020" y="187861"/>
                  </a:lnTo>
                  <a:lnTo>
                    <a:pt x="786171" y="232610"/>
                  </a:lnTo>
                  <a:lnTo>
                    <a:pt x="771899" y="276319"/>
                  </a:lnTo>
                  <a:lnTo>
                    <a:pt x="755281" y="318910"/>
                  </a:lnTo>
                  <a:lnTo>
                    <a:pt x="736395" y="360308"/>
                  </a:lnTo>
                  <a:lnTo>
                    <a:pt x="715316" y="400436"/>
                  </a:lnTo>
                  <a:lnTo>
                    <a:pt x="692122" y="439216"/>
                  </a:lnTo>
                  <a:lnTo>
                    <a:pt x="666889" y="476572"/>
                  </a:lnTo>
                  <a:lnTo>
                    <a:pt x="639695" y="512427"/>
                  </a:lnTo>
                  <a:lnTo>
                    <a:pt x="610616" y="546704"/>
                  </a:lnTo>
                  <a:lnTo>
                    <a:pt x="579730" y="579326"/>
                  </a:lnTo>
                  <a:lnTo>
                    <a:pt x="547112" y="610217"/>
                  </a:lnTo>
                  <a:lnTo>
                    <a:pt x="512839" y="639299"/>
                  </a:lnTo>
                  <a:lnTo>
                    <a:pt x="476990" y="666496"/>
                  </a:lnTo>
                  <a:lnTo>
                    <a:pt x="439639" y="691732"/>
                  </a:lnTo>
                  <a:lnTo>
                    <a:pt x="400865" y="714928"/>
                  </a:lnTo>
                  <a:lnTo>
                    <a:pt x="360744" y="736009"/>
                  </a:lnTo>
                  <a:lnTo>
                    <a:pt x="319353" y="754897"/>
                  </a:lnTo>
                  <a:lnTo>
                    <a:pt x="276768" y="771517"/>
                  </a:lnTo>
                  <a:lnTo>
                    <a:pt x="233067" y="785790"/>
                  </a:lnTo>
                  <a:lnTo>
                    <a:pt x="188327" y="797640"/>
                  </a:lnTo>
                  <a:lnTo>
                    <a:pt x="142623" y="806991"/>
                  </a:lnTo>
                  <a:lnTo>
                    <a:pt x="96034" y="813765"/>
                  </a:lnTo>
                  <a:lnTo>
                    <a:pt x="48636" y="817886"/>
                  </a:lnTo>
                  <a:lnTo>
                    <a:pt x="505" y="819276"/>
                  </a:lnTo>
                  <a:lnTo>
                    <a:pt x="336" y="819276"/>
                  </a:lnTo>
                  <a:lnTo>
                    <a:pt x="168" y="819276"/>
                  </a:lnTo>
                  <a:lnTo>
                    <a:pt x="0" y="819276"/>
                  </a:lnTo>
                  <a:lnTo>
                    <a:pt x="505" y="0"/>
                  </a:lnTo>
                  <a:lnTo>
                    <a:pt x="819655" y="0"/>
                  </a:lnTo>
                  <a:close/>
                </a:path>
              </a:pathLst>
            </a:custGeom>
            <a:ln w="3175">
              <a:solidFill>
                <a:srgbClr val="D2C39E"/>
              </a:solidFill>
            </a:ln>
          </p:spPr>
          <p:txBody>
            <a:bodyPr wrap="square" lIns="0" tIns="0" rIns="0" bIns="0" rtlCol="0"/>
            <a:lstStyle/>
            <a:p>
              <a:endParaRPr/>
            </a:p>
          </p:txBody>
        </p:sp>
        <p:pic>
          <p:nvPicPr>
            <p:cNvPr id="6" name="object 6"/>
            <p:cNvPicPr/>
            <p:nvPr/>
          </p:nvPicPr>
          <p:blipFill>
            <a:blip r:embed="rId3" cstate="print"/>
            <a:stretch>
              <a:fillRect/>
            </a:stretch>
          </p:blipFill>
          <p:spPr>
            <a:xfrm>
              <a:off x="123825" y="0"/>
              <a:ext cx="1795526" cy="1804924"/>
            </a:xfrm>
            <a:prstGeom prst="rect">
              <a:avLst/>
            </a:prstGeom>
          </p:spPr>
        </p:pic>
        <p:sp>
          <p:nvSpPr>
            <p:cNvPr id="7" name="object 7"/>
            <p:cNvSpPr/>
            <p:nvPr/>
          </p:nvSpPr>
          <p:spPr>
            <a:xfrm>
              <a:off x="176212" y="23875"/>
              <a:ext cx="1696085" cy="1704975"/>
            </a:xfrm>
            <a:custGeom>
              <a:avLst/>
              <a:gdLst/>
              <a:ahLst/>
              <a:cxnLst/>
              <a:rect l="l" t="t" r="r" b="b"/>
              <a:pathLst>
                <a:path w="1696085" h="1704975">
                  <a:moveTo>
                    <a:pt x="0" y="852424"/>
                  </a:moveTo>
                  <a:lnTo>
                    <a:pt x="1341" y="804051"/>
                  </a:lnTo>
                  <a:lnTo>
                    <a:pt x="5320" y="756387"/>
                  </a:lnTo>
                  <a:lnTo>
                    <a:pt x="11862" y="709503"/>
                  </a:lnTo>
                  <a:lnTo>
                    <a:pt x="20898" y="663470"/>
                  </a:lnTo>
                  <a:lnTo>
                    <a:pt x="32356" y="618362"/>
                  </a:lnTo>
                  <a:lnTo>
                    <a:pt x="46163" y="574249"/>
                  </a:lnTo>
                  <a:lnTo>
                    <a:pt x="62249" y="531204"/>
                  </a:lnTo>
                  <a:lnTo>
                    <a:pt x="80541" y="489299"/>
                  </a:lnTo>
                  <a:lnTo>
                    <a:pt x="100969" y="448605"/>
                  </a:lnTo>
                  <a:lnTo>
                    <a:pt x="123461" y="409196"/>
                  </a:lnTo>
                  <a:lnTo>
                    <a:pt x="147945" y="371141"/>
                  </a:lnTo>
                  <a:lnTo>
                    <a:pt x="174349" y="334515"/>
                  </a:lnTo>
                  <a:lnTo>
                    <a:pt x="202602" y="299387"/>
                  </a:lnTo>
                  <a:lnTo>
                    <a:pt x="232633" y="265832"/>
                  </a:lnTo>
                  <a:lnTo>
                    <a:pt x="264370" y="233919"/>
                  </a:lnTo>
                  <a:lnTo>
                    <a:pt x="297740" y="203722"/>
                  </a:lnTo>
                  <a:lnTo>
                    <a:pt x="332674" y="175313"/>
                  </a:lnTo>
                  <a:lnTo>
                    <a:pt x="369099" y="148762"/>
                  </a:lnTo>
                  <a:lnTo>
                    <a:pt x="406944" y="124143"/>
                  </a:lnTo>
                  <a:lnTo>
                    <a:pt x="446136" y="101527"/>
                  </a:lnTo>
                  <a:lnTo>
                    <a:pt x="486605" y="80987"/>
                  </a:lnTo>
                  <a:lnTo>
                    <a:pt x="528279" y="62593"/>
                  </a:lnTo>
                  <a:lnTo>
                    <a:pt x="571087" y="46418"/>
                  </a:lnTo>
                  <a:lnTo>
                    <a:pt x="614956" y="32534"/>
                  </a:lnTo>
                  <a:lnTo>
                    <a:pt x="659815" y="21014"/>
                  </a:lnTo>
                  <a:lnTo>
                    <a:pt x="705594" y="11928"/>
                  </a:lnTo>
                  <a:lnTo>
                    <a:pt x="752219" y="5349"/>
                  </a:lnTo>
                  <a:lnTo>
                    <a:pt x="799620" y="1349"/>
                  </a:lnTo>
                  <a:lnTo>
                    <a:pt x="847725" y="0"/>
                  </a:lnTo>
                  <a:lnTo>
                    <a:pt x="895830" y="1349"/>
                  </a:lnTo>
                  <a:lnTo>
                    <a:pt x="943231" y="5349"/>
                  </a:lnTo>
                  <a:lnTo>
                    <a:pt x="989857" y="11928"/>
                  </a:lnTo>
                  <a:lnTo>
                    <a:pt x="1035637" y="21014"/>
                  </a:lnTo>
                  <a:lnTo>
                    <a:pt x="1080498" y="32534"/>
                  </a:lnTo>
                  <a:lnTo>
                    <a:pt x="1124369" y="46418"/>
                  </a:lnTo>
                  <a:lnTo>
                    <a:pt x="1167179" y="62593"/>
                  </a:lnTo>
                  <a:lnTo>
                    <a:pt x="1208856" y="80987"/>
                  </a:lnTo>
                  <a:lnTo>
                    <a:pt x="1249327" y="101527"/>
                  </a:lnTo>
                  <a:lnTo>
                    <a:pt x="1288523" y="124143"/>
                  </a:lnTo>
                  <a:lnTo>
                    <a:pt x="1326370" y="148762"/>
                  </a:lnTo>
                  <a:lnTo>
                    <a:pt x="1362798" y="175313"/>
                  </a:lnTo>
                  <a:lnTo>
                    <a:pt x="1397735" y="203722"/>
                  </a:lnTo>
                  <a:lnTo>
                    <a:pt x="1431110" y="233919"/>
                  </a:lnTo>
                  <a:lnTo>
                    <a:pt x="1462849" y="265832"/>
                  </a:lnTo>
                  <a:lnTo>
                    <a:pt x="1492884" y="299387"/>
                  </a:lnTo>
                  <a:lnTo>
                    <a:pt x="1521140" y="334515"/>
                  </a:lnTo>
                  <a:lnTo>
                    <a:pt x="1547547" y="371141"/>
                  </a:lnTo>
                  <a:lnTo>
                    <a:pt x="1572034" y="409196"/>
                  </a:lnTo>
                  <a:lnTo>
                    <a:pt x="1594529" y="448605"/>
                  </a:lnTo>
                  <a:lnTo>
                    <a:pt x="1614959" y="489299"/>
                  </a:lnTo>
                  <a:lnTo>
                    <a:pt x="1633254" y="531204"/>
                  </a:lnTo>
                  <a:lnTo>
                    <a:pt x="1649342" y="574249"/>
                  </a:lnTo>
                  <a:lnTo>
                    <a:pt x="1663152" y="618362"/>
                  </a:lnTo>
                  <a:lnTo>
                    <a:pt x="1674611" y="663470"/>
                  </a:lnTo>
                  <a:lnTo>
                    <a:pt x="1683648" y="709503"/>
                  </a:lnTo>
                  <a:lnTo>
                    <a:pt x="1690192" y="756387"/>
                  </a:lnTo>
                  <a:lnTo>
                    <a:pt x="1694171" y="804051"/>
                  </a:lnTo>
                  <a:lnTo>
                    <a:pt x="1695513" y="852424"/>
                  </a:lnTo>
                  <a:lnTo>
                    <a:pt x="1694171" y="900796"/>
                  </a:lnTo>
                  <a:lnTo>
                    <a:pt x="1690192" y="948462"/>
                  </a:lnTo>
                  <a:lnTo>
                    <a:pt x="1683648" y="995348"/>
                  </a:lnTo>
                  <a:lnTo>
                    <a:pt x="1674611" y="1041383"/>
                  </a:lnTo>
                  <a:lnTo>
                    <a:pt x="1663152" y="1086495"/>
                  </a:lnTo>
                  <a:lnTo>
                    <a:pt x="1649342" y="1130612"/>
                  </a:lnTo>
                  <a:lnTo>
                    <a:pt x="1633254" y="1173662"/>
                  </a:lnTo>
                  <a:lnTo>
                    <a:pt x="1614959" y="1215572"/>
                  </a:lnTo>
                  <a:lnTo>
                    <a:pt x="1594529" y="1256271"/>
                  </a:lnTo>
                  <a:lnTo>
                    <a:pt x="1572034" y="1295686"/>
                  </a:lnTo>
                  <a:lnTo>
                    <a:pt x="1547547" y="1333747"/>
                  </a:lnTo>
                  <a:lnTo>
                    <a:pt x="1521140" y="1370380"/>
                  </a:lnTo>
                  <a:lnTo>
                    <a:pt x="1492884" y="1405513"/>
                  </a:lnTo>
                  <a:lnTo>
                    <a:pt x="1462849" y="1439076"/>
                  </a:lnTo>
                  <a:lnTo>
                    <a:pt x="1431110" y="1470994"/>
                  </a:lnTo>
                  <a:lnTo>
                    <a:pt x="1397735" y="1501198"/>
                  </a:lnTo>
                  <a:lnTo>
                    <a:pt x="1362798" y="1529614"/>
                  </a:lnTo>
                  <a:lnTo>
                    <a:pt x="1326370" y="1556171"/>
                  </a:lnTo>
                  <a:lnTo>
                    <a:pt x="1288523" y="1580796"/>
                  </a:lnTo>
                  <a:lnTo>
                    <a:pt x="1249327" y="1603418"/>
                  </a:lnTo>
                  <a:lnTo>
                    <a:pt x="1208856" y="1623964"/>
                  </a:lnTo>
                  <a:lnTo>
                    <a:pt x="1167179" y="1642363"/>
                  </a:lnTo>
                  <a:lnTo>
                    <a:pt x="1124369" y="1658542"/>
                  </a:lnTo>
                  <a:lnTo>
                    <a:pt x="1080498" y="1672429"/>
                  </a:lnTo>
                  <a:lnTo>
                    <a:pt x="1035637" y="1683954"/>
                  </a:lnTo>
                  <a:lnTo>
                    <a:pt x="989857" y="1693042"/>
                  </a:lnTo>
                  <a:lnTo>
                    <a:pt x="943231" y="1699623"/>
                  </a:lnTo>
                  <a:lnTo>
                    <a:pt x="895830" y="1703625"/>
                  </a:lnTo>
                  <a:lnTo>
                    <a:pt x="847725" y="1704975"/>
                  </a:lnTo>
                  <a:lnTo>
                    <a:pt x="799620" y="1703625"/>
                  </a:lnTo>
                  <a:lnTo>
                    <a:pt x="752219" y="1699623"/>
                  </a:lnTo>
                  <a:lnTo>
                    <a:pt x="705594" y="1693042"/>
                  </a:lnTo>
                  <a:lnTo>
                    <a:pt x="659815" y="1683954"/>
                  </a:lnTo>
                  <a:lnTo>
                    <a:pt x="614956" y="1672429"/>
                  </a:lnTo>
                  <a:lnTo>
                    <a:pt x="571087" y="1658542"/>
                  </a:lnTo>
                  <a:lnTo>
                    <a:pt x="528279" y="1642363"/>
                  </a:lnTo>
                  <a:lnTo>
                    <a:pt x="486605" y="1623964"/>
                  </a:lnTo>
                  <a:lnTo>
                    <a:pt x="446136" y="1603418"/>
                  </a:lnTo>
                  <a:lnTo>
                    <a:pt x="406944" y="1580796"/>
                  </a:lnTo>
                  <a:lnTo>
                    <a:pt x="369099" y="1556171"/>
                  </a:lnTo>
                  <a:lnTo>
                    <a:pt x="332674" y="1529614"/>
                  </a:lnTo>
                  <a:lnTo>
                    <a:pt x="297740" y="1501198"/>
                  </a:lnTo>
                  <a:lnTo>
                    <a:pt x="264370" y="1470994"/>
                  </a:lnTo>
                  <a:lnTo>
                    <a:pt x="232633" y="1439076"/>
                  </a:lnTo>
                  <a:lnTo>
                    <a:pt x="202602" y="1405513"/>
                  </a:lnTo>
                  <a:lnTo>
                    <a:pt x="174349" y="1370380"/>
                  </a:lnTo>
                  <a:lnTo>
                    <a:pt x="147945" y="1333747"/>
                  </a:lnTo>
                  <a:lnTo>
                    <a:pt x="123461" y="1295686"/>
                  </a:lnTo>
                  <a:lnTo>
                    <a:pt x="100969" y="1256271"/>
                  </a:lnTo>
                  <a:lnTo>
                    <a:pt x="80541" y="1215572"/>
                  </a:lnTo>
                  <a:lnTo>
                    <a:pt x="62249" y="1173662"/>
                  </a:lnTo>
                  <a:lnTo>
                    <a:pt x="46163" y="1130612"/>
                  </a:lnTo>
                  <a:lnTo>
                    <a:pt x="32356" y="1086495"/>
                  </a:lnTo>
                  <a:lnTo>
                    <a:pt x="20898" y="1041383"/>
                  </a:lnTo>
                  <a:lnTo>
                    <a:pt x="11862" y="995348"/>
                  </a:lnTo>
                  <a:lnTo>
                    <a:pt x="5320" y="948462"/>
                  </a:lnTo>
                  <a:lnTo>
                    <a:pt x="1341" y="900796"/>
                  </a:lnTo>
                  <a:lnTo>
                    <a:pt x="0" y="852424"/>
                  </a:lnTo>
                  <a:close/>
                </a:path>
              </a:pathLst>
            </a:custGeom>
            <a:ln w="27305">
              <a:solidFill>
                <a:srgbClr val="FFF6DB"/>
              </a:solidFill>
            </a:ln>
          </p:spPr>
          <p:txBody>
            <a:bodyPr wrap="square" lIns="0" tIns="0" rIns="0" bIns="0" rtlCol="0"/>
            <a:lstStyle/>
            <a:p>
              <a:endParaRPr/>
            </a:p>
          </p:txBody>
        </p:sp>
        <p:pic>
          <p:nvPicPr>
            <p:cNvPr id="8" name="object 8"/>
            <p:cNvPicPr/>
            <p:nvPr/>
          </p:nvPicPr>
          <p:blipFill>
            <a:blip r:embed="rId4" cstate="print"/>
            <a:stretch>
              <a:fillRect/>
            </a:stretch>
          </p:blipFill>
          <p:spPr>
            <a:xfrm>
              <a:off x="161925" y="1028636"/>
              <a:ext cx="1176337" cy="1176337"/>
            </a:xfrm>
            <a:prstGeom prst="rect">
              <a:avLst/>
            </a:prstGeom>
          </p:spPr>
        </p:pic>
        <p:pic>
          <p:nvPicPr>
            <p:cNvPr id="9" name="object 9"/>
            <p:cNvPicPr/>
            <p:nvPr/>
          </p:nvPicPr>
          <p:blipFill>
            <a:blip r:embed="rId5" cstate="print"/>
            <a:stretch>
              <a:fillRect/>
            </a:stretch>
          </p:blipFill>
          <p:spPr>
            <a:xfrm>
              <a:off x="187319" y="1050633"/>
              <a:ext cx="1116813" cy="1111476"/>
            </a:xfrm>
            <a:prstGeom prst="rect">
              <a:avLst/>
            </a:prstGeom>
          </p:spPr>
        </p:pic>
        <p:sp>
          <p:nvSpPr>
            <p:cNvPr id="10" name="object 10"/>
            <p:cNvSpPr/>
            <p:nvPr/>
          </p:nvSpPr>
          <p:spPr>
            <a:xfrm>
              <a:off x="187319" y="1050633"/>
              <a:ext cx="1116965" cy="1111885"/>
            </a:xfrm>
            <a:custGeom>
              <a:avLst/>
              <a:gdLst/>
              <a:ahLst/>
              <a:cxnLst/>
              <a:rect l="l" t="t" r="r" b="b"/>
              <a:pathLst>
                <a:path w="1116965" h="1111885">
                  <a:moveTo>
                    <a:pt x="118496" y="204634"/>
                  </a:moveTo>
                  <a:lnTo>
                    <a:pt x="149785" y="168741"/>
                  </a:lnTo>
                  <a:lnTo>
                    <a:pt x="183515" y="136234"/>
                  </a:lnTo>
                  <a:lnTo>
                    <a:pt x="219451" y="107137"/>
                  </a:lnTo>
                  <a:lnTo>
                    <a:pt x="257356" y="81474"/>
                  </a:lnTo>
                  <a:lnTo>
                    <a:pt x="296996" y="59270"/>
                  </a:lnTo>
                  <a:lnTo>
                    <a:pt x="338135" y="40547"/>
                  </a:lnTo>
                  <a:lnTo>
                    <a:pt x="380538" y="25331"/>
                  </a:lnTo>
                  <a:lnTo>
                    <a:pt x="423971" y="13644"/>
                  </a:lnTo>
                  <a:lnTo>
                    <a:pt x="468196" y="5510"/>
                  </a:lnTo>
                  <a:lnTo>
                    <a:pt x="512980" y="954"/>
                  </a:lnTo>
                  <a:lnTo>
                    <a:pt x="558087" y="0"/>
                  </a:lnTo>
                  <a:lnTo>
                    <a:pt x="603281" y="2670"/>
                  </a:lnTo>
                  <a:lnTo>
                    <a:pt x="648327" y="8990"/>
                  </a:lnTo>
                  <a:lnTo>
                    <a:pt x="692991" y="18983"/>
                  </a:lnTo>
                  <a:lnTo>
                    <a:pt x="737036" y="32672"/>
                  </a:lnTo>
                  <a:lnTo>
                    <a:pt x="780227" y="50083"/>
                  </a:lnTo>
                  <a:lnTo>
                    <a:pt x="822330" y="71238"/>
                  </a:lnTo>
                  <a:lnTo>
                    <a:pt x="863108" y="96162"/>
                  </a:lnTo>
                  <a:lnTo>
                    <a:pt x="902327" y="124878"/>
                  </a:lnTo>
                  <a:lnTo>
                    <a:pt x="939023" y="156757"/>
                  </a:lnTo>
                  <a:lnTo>
                    <a:pt x="972365" y="190998"/>
                  </a:lnTo>
                  <a:lnTo>
                    <a:pt x="1002325" y="227366"/>
                  </a:lnTo>
                  <a:lnTo>
                    <a:pt x="1028874" y="265625"/>
                  </a:lnTo>
                  <a:lnTo>
                    <a:pt x="1051985" y="305541"/>
                  </a:lnTo>
                  <a:lnTo>
                    <a:pt x="1071626" y="346879"/>
                  </a:lnTo>
                  <a:lnTo>
                    <a:pt x="1087772" y="389404"/>
                  </a:lnTo>
                  <a:lnTo>
                    <a:pt x="1100392" y="432881"/>
                  </a:lnTo>
                  <a:lnTo>
                    <a:pt x="1109458" y="477076"/>
                  </a:lnTo>
                  <a:lnTo>
                    <a:pt x="1114941" y="521754"/>
                  </a:lnTo>
                  <a:lnTo>
                    <a:pt x="1116813" y="566679"/>
                  </a:lnTo>
                  <a:lnTo>
                    <a:pt x="1115044" y="611617"/>
                  </a:lnTo>
                  <a:lnTo>
                    <a:pt x="1109608" y="656333"/>
                  </a:lnTo>
                  <a:lnTo>
                    <a:pt x="1100473" y="700593"/>
                  </a:lnTo>
                  <a:lnTo>
                    <a:pt x="1087613" y="744160"/>
                  </a:lnTo>
                  <a:lnTo>
                    <a:pt x="1070998" y="786801"/>
                  </a:lnTo>
                  <a:lnTo>
                    <a:pt x="1050600" y="828281"/>
                  </a:lnTo>
                  <a:lnTo>
                    <a:pt x="1026390" y="868365"/>
                  </a:lnTo>
                  <a:lnTo>
                    <a:pt x="998339" y="906817"/>
                  </a:lnTo>
                  <a:lnTo>
                    <a:pt x="967050" y="942710"/>
                  </a:lnTo>
                  <a:lnTo>
                    <a:pt x="933320" y="975218"/>
                  </a:lnTo>
                  <a:lnTo>
                    <a:pt x="897385" y="1004315"/>
                  </a:lnTo>
                  <a:lnTo>
                    <a:pt x="859481" y="1029978"/>
                  </a:lnTo>
                  <a:lnTo>
                    <a:pt x="819841" y="1052184"/>
                  </a:lnTo>
                  <a:lnTo>
                    <a:pt x="778703" y="1070908"/>
                  </a:lnTo>
                  <a:lnTo>
                    <a:pt x="736300" y="1086127"/>
                  </a:lnTo>
                  <a:lnTo>
                    <a:pt x="692869" y="1097817"/>
                  </a:lnTo>
                  <a:lnTo>
                    <a:pt x="648644" y="1105954"/>
                  </a:lnTo>
                  <a:lnTo>
                    <a:pt x="603860" y="1110515"/>
                  </a:lnTo>
                  <a:lnTo>
                    <a:pt x="558754" y="1111476"/>
                  </a:lnTo>
                  <a:lnTo>
                    <a:pt x="513560" y="1108813"/>
                  </a:lnTo>
                  <a:lnTo>
                    <a:pt x="468514" y="1102502"/>
                  </a:lnTo>
                  <a:lnTo>
                    <a:pt x="423850" y="1092519"/>
                  </a:lnTo>
                  <a:lnTo>
                    <a:pt x="379804" y="1078841"/>
                  </a:lnTo>
                  <a:lnTo>
                    <a:pt x="336612" y="1061444"/>
                  </a:lnTo>
                  <a:lnTo>
                    <a:pt x="294508" y="1040304"/>
                  </a:lnTo>
                  <a:lnTo>
                    <a:pt x="253729" y="1015397"/>
                  </a:lnTo>
                  <a:lnTo>
                    <a:pt x="214508" y="986700"/>
                  </a:lnTo>
                  <a:lnTo>
                    <a:pt x="177812" y="954821"/>
                  </a:lnTo>
                  <a:lnTo>
                    <a:pt x="144469" y="920580"/>
                  </a:lnTo>
                  <a:lnTo>
                    <a:pt x="114507" y="884212"/>
                  </a:lnTo>
                  <a:lnTo>
                    <a:pt x="87955" y="845952"/>
                  </a:lnTo>
                  <a:lnTo>
                    <a:pt x="64842" y="806035"/>
                  </a:lnTo>
                  <a:lnTo>
                    <a:pt x="45198" y="764695"/>
                  </a:lnTo>
                  <a:lnTo>
                    <a:pt x="29049" y="722168"/>
                  </a:lnTo>
                  <a:lnTo>
                    <a:pt x="16427" y="678687"/>
                  </a:lnTo>
                  <a:lnTo>
                    <a:pt x="7358" y="634488"/>
                  </a:lnTo>
                  <a:lnTo>
                    <a:pt x="1873" y="589806"/>
                  </a:lnTo>
                  <a:lnTo>
                    <a:pt x="0" y="544874"/>
                  </a:lnTo>
                  <a:lnTo>
                    <a:pt x="1767" y="499929"/>
                  </a:lnTo>
                  <a:lnTo>
                    <a:pt x="7203" y="455204"/>
                  </a:lnTo>
                  <a:lnTo>
                    <a:pt x="16338" y="410935"/>
                  </a:lnTo>
                  <a:lnTo>
                    <a:pt x="29200" y="367355"/>
                  </a:lnTo>
                  <a:lnTo>
                    <a:pt x="45818" y="324701"/>
                  </a:lnTo>
                  <a:lnTo>
                    <a:pt x="66221" y="283206"/>
                  </a:lnTo>
                  <a:lnTo>
                    <a:pt x="90437" y="243105"/>
                  </a:lnTo>
                  <a:lnTo>
                    <a:pt x="118496" y="204634"/>
                  </a:lnTo>
                  <a:close/>
                </a:path>
                <a:path w="1116965" h="1111885">
                  <a:moveTo>
                    <a:pt x="220477" y="286041"/>
                  </a:moveTo>
                  <a:lnTo>
                    <a:pt x="193856" y="323455"/>
                  </a:lnTo>
                  <a:lnTo>
                    <a:pt x="171955" y="362810"/>
                  </a:lnTo>
                  <a:lnTo>
                    <a:pt x="154729" y="403741"/>
                  </a:lnTo>
                  <a:lnTo>
                    <a:pt x="142131" y="445881"/>
                  </a:lnTo>
                  <a:lnTo>
                    <a:pt x="134116" y="488865"/>
                  </a:lnTo>
                  <a:lnTo>
                    <a:pt x="130638" y="532328"/>
                  </a:lnTo>
                  <a:lnTo>
                    <a:pt x="131651" y="575903"/>
                  </a:lnTo>
                  <a:lnTo>
                    <a:pt x="137108" y="619227"/>
                  </a:lnTo>
                  <a:lnTo>
                    <a:pt x="146964" y="661933"/>
                  </a:lnTo>
                  <a:lnTo>
                    <a:pt x="161173" y="703655"/>
                  </a:lnTo>
                  <a:lnTo>
                    <a:pt x="179689" y="744028"/>
                  </a:lnTo>
                  <a:lnTo>
                    <a:pt x="202465" y="782686"/>
                  </a:lnTo>
                  <a:lnTo>
                    <a:pt x="229457" y="819265"/>
                  </a:lnTo>
                  <a:lnTo>
                    <a:pt x="260618" y="853397"/>
                  </a:lnTo>
                  <a:lnTo>
                    <a:pt x="295902" y="884719"/>
                  </a:lnTo>
                  <a:lnTo>
                    <a:pt x="334265" y="912179"/>
                  </a:lnTo>
                  <a:lnTo>
                    <a:pt x="374453" y="934995"/>
                  </a:lnTo>
                  <a:lnTo>
                    <a:pt x="416101" y="953204"/>
                  </a:lnTo>
                  <a:lnTo>
                    <a:pt x="458841" y="966841"/>
                  </a:lnTo>
                  <a:lnTo>
                    <a:pt x="502308" y="975943"/>
                  </a:lnTo>
                  <a:lnTo>
                    <a:pt x="546136" y="980546"/>
                  </a:lnTo>
                  <a:lnTo>
                    <a:pt x="589957" y="980687"/>
                  </a:lnTo>
                  <a:lnTo>
                    <a:pt x="633406" y="976403"/>
                  </a:lnTo>
                  <a:lnTo>
                    <a:pt x="676117" y="967728"/>
                  </a:lnTo>
                  <a:lnTo>
                    <a:pt x="717723" y="954701"/>
                  </a:lnTo>
                  <a:lnTo>
                    <a:pt x="757858" y="937356"/>
                  </a:lnTo>
                  <a:lnTo>
                    <a:pt x="796155" y="915731"/>
                  </a:lnTo>
                  <a:lnTo>
                    <a:pt x="832248" y="889862"/>
                  </a:lnTo>
                  <a:lnTo>
                    <a:pt x="865771" y="859785"/>
                  </a:lnTo>
                  <a:lnTo>
                    <a:pt x="896358" y="825537"/>
                  </a:lnTo>
                  <a:lnTo>
                    <a:pt x="922982" y="788101"/>
                  </a:lnTo>
                  <a:lnTo>
                    <a:pt x="944884" y="748730"/>
                  </a:lnTo>
                  <a:lnTo>
                    <a:pt x="962111" y="707789"/>
                  </a:lnTo>
                  <a:lnTo>
                    <a:pt x="974709" y="665643"/>
                  </a:lnTo>
                  <a:lnTo>
                    <a:pt x="982725" y="622657"/>
                  </a:lnTo>
                  <a:lnTo>
                    <a:pt x="986203" y="579196"/>
                  </a:lnTo>
                  <a:lnTo>
                    <a:pt x="985191" y="535624"/>
                  </a:lnTo>
                  <a:lnTo>
                    <a:pt x="979734" y="492307"/>
                  </a:lnTo>
                  <a:lnTo>
                    <a:pt x="969878" y="449609"/>
                  </a:lnTo>
                  <a:lnTo>
                    <a:pt x="955669" y="407895"/>
                  </a:lnTo>
                  <a:lnTo>
                    <a:pt x="937154" y="367530"/>
                  </a:lnTo>
                  <a:lnTo>
                    <a:pt x="914378" y="328880"/>
                  </a:lnTo>
                  <a:lnTo>
                    <a:pt x="887387" y="292308"/>
                  </a:lnTo>
                  <a:lnTo>
                    <a:pt x="856228" y="258179"/>
                  </a:lnTo>
                  <a:lnTo>
                    <a:pt x="820946" y="226859"/>
                  </a:lnTo>
                  <a:lnTo>
                    <a:pt x="782583" y="199399"/>
                  </a:lnTo>
                  <a:lnTo>
                    <a:pt x="742394" y="176583"/>
                  </a:lnTo>
                  <a:lnTo>
                    <a:pt x="700746" y="158375"/>
                  </a:lnTo>
                  <a:lnTo>
                    <a:pt x="658004" y="144737"/>
                  </a:lnTo>
                  <a:lnTo>
                    <a:pt x="614536" y="135635"/>
                  </a:lnTo>
                  <a:lnTo>
                    <a:pt x="570708" y="131032"/>
                  </a:lnTo>
                  <a:lnTo>
                    <a:pt x="526885" y="130891"/>
                  </a:lnTo>
                  <a:lnTo>
                    <a:pt x="483435" y="135175"/>
                  </a:lnTo>
                  <a:lnTo>
                    <a:pt x="440723" y="143850"/>
                  </a:lnTo>
                  <a:lnTo>
                    <a:pt x="399116" y="156877"/>
                  </a:lnTo>
                  <a:lnTo>
                    <a:pt x="358980" y="174222"/>
                  </a:lnTo>
                  <a:lnTo>
                    <a:pt x="320682" y="195847"/>
                  </a:lnTo>
                  <a:lnTo>
                    <a:pt x="284588" y="221716"/>
                  </a:lnTo>
                  <a:lnTo>
                    <a:pt x="251064" y="251793"/>
                  </a:lnTo>
                  <a:lnTo>
                    <a:pt x="220477" y="286041"/>
                  </a:lnTo>
                  <a:close/>
                </a:path>
              </a:pathLst>
            </a:custGeom>
            <a:ln w="7349">
              <a:solidFill>
                <a:srgbClr val="C6B791"/>
              </a:solidFill>
            </a:ln>
          </p:spPr>
          <p:txBody>
            <a:bodyPr wrap="square" lIns="0" tIns="0" rIns="0" bIns="0" rtlCol="0"/>
            <a:lstStyle/>
            <a:p>
              <a:endParaRPr/>
            </a:p>
          </p:txBody>
        </p:sp>
        <p:sp>
          <p:nvSpPr>
            <p:cNvPr id="11" name="object 11"/>
            <p:cNvSpPr/>
            <p:nvPr/>
          </p:nvSpPr>
          <p:spPr>
            <a:xfrm>
              <a:off x="1009650" y="0"/>
              <a:ext cx="8134350" cy="6858000"/>
            </a:xfrm>
            <a:custGeom>
              <a:avLst/>
              <a:gdLst/>
              <a:ahLst/>
              <a:cxnLst/>
              <a:rect l="l" t="t" r="r" b="b"/>
              <a:pathLst>
                <a:path w="8134350" h="6858000">
                  <a:moveTo>
                    <a:pt x="8134350" y="0"/>
                  </a:moveTo>
                  <a:lnTo>
                    <a:pt x="0" y="0"/>
                  </a:lnTo>
                  <a:lnTo>
                    <a:pt x="0" y="6858000"/>
                  </a:lnTo>
                  <a:lnTo>
                    <a:pt x="8134350" y="6858000"/>
                  </a:lnTo>
                  <a:lnTo>
                    <a:pt x="8134350" y="0"/>
                  </a:lnTo>
                  <a:close/>
                </a:path>
              </a:pathLst>
            </a:custGeom>
            <a:solidFill>
              <a:srgbClr val="FFFFFF"/>
            </a:solidFill>
          </p:spPr>
          <p:txBody>
            <a:bodyPr wrap="square" lIns="0" tIns="0" rIns="0" bIns="0" rtlCol="0"/>
            <a:lstStyle/>
            <a:p>
              <a:endParaRPr/>
            </a:p>
          </p:txBody>
        </p:sp>
        <p:pic>
          <p:nvPicPr>
            <p:cNvPr id="12" name="object 12"/>
            <p:cNvPicPr/>
            <p:nvPr/>
          </p:nvPicPr>
          <p:blipFill>
            <a:blip r:embed="rId6" cstate="print"/>
            <a:stretch>
              <a:fillRect/>
            </a:stretch>
          </p:blipFill>
          <p:spPr>
            <a:xfrm>
              <a:off x="923925" y="0"/>
              <a:ext cx="176212" cy="6858000"/>
            </a:xfrm>
            <a:prstGeom prst="rect">
              <a:avLst/>
            </a:prstGeom>
          </p:spPr>
        </p:pic>
        <p:sp>
          <p:nvSpPr>
            <p:cNvPr id="13" name="object 13"/>
            <p:cNvSpPr/>
            <p:nvPr/>
          </p:nvSpPr>
          <p:spPr>
            <a:xfrm>
              <a:off x="1019175" y="0"/>
              <a:ext cx="66675" cy="6858000"/>
            </a:xfrm>
            <a:custGeom>
              <a:avLst/>
              <a:gdLst/>
              <a:ahLst/>
              <a:cxnLst/>
              <a:rect l="l" t="t" r="r" b="b"/>
              <a:pathLst>
                <a:path w="66675" h="6858000">
                  <a:moveTo>
                    <a:pt x="66675" y="0"/>
                  </a:moveTo>
                  <a:lnTo>
                    <a:pt x="0" y="0"/>
                  </a:lnTo>
                  <a:lnTo>
                    <a:pt x="0" y="6858000"/>
                  </a:lnTo>
                  <a:lnTo>
                    <a:pt x="66675" y="6858000"/>
                  </a:lnTo>
                  <a:lnTo>
                    <a:pt x="66675" y="0"/>
                  </a:lnTo>
                  <a:close/>
                </a:path>
              </a:pathLst>
            </a:custGeom>
            <a:solidFill>
              <a:srgbClr val="FFFFFF"/>
            </a:solidFill>
          </p:spPr>
          <p:txBody>
            <a:bodyPr wrap="square" lIns="0" tIns="0" rIns="0" bIns="0" rtlCol="0"/>
            <a:lstStyle/>
            <a:p>
              <a:endParaRPr/>
            </a:p>
          </p:txBody>
        </p:sp>
      </p:grpSp>
      <p:pic>
        <p:nvPicPr>
          <p:cNvPr id="14" name="object 14"/>
          <p:cNvPicPr/>
          <p:nvPr/>
        </p:nvPicPr>
        <p:blipFill>
          <a:blip r:embed="rId7">
            <a:extLst>
              <a:ext uri="{28A0092B-C50C-407E-A947-70E740481C1C}">
                <a14:useLocalDpi xmlns:a14="http://schemas.microsoft.com/office/drawing/2010/main" val="0"/>
              </a:ext>
            </a:extLst>
          </a:blip>
          <a:stretch>
            <a:fillRect/>
          </a:stretch>
        </p:blipFill>
        <p:spPr>
          <a:xfrm>
            <a:off x="7543800" y="351422"/>
            <a:ext cx="1600199" cy="878305"/>
          </a:xfrm>
          <a:prstGeom prst="rect">
            <a:avLst/>
          </a:prstGeom>
        </p:spPr>
      </p:pic>
      <p:sp>
        <p:nvSpPr>
          <p:cNvPr id="16" name="object 16"/>
          <p:cNvSpPr txBox="1">
            <a:spLocks noGrp="1"/>
          </p:cNvSpPr>
          <p:nvPr>
            <p:ph type="ftr" sz="quarter" idx="5"/>
          </p:nvPr>
        </p:nvSpPr>
        <p:spPr>
          <a:xfrm>
            <a:off x="6638925" y="6375215"/>
            <a:ext cx="1903095" cy="324484"/>
          </a:xfrm>
          <a:prstGeom prst="rect">
            <a:avLst/>
          </a:prstGeom>
        </p:spPr>
        <p:txBody>
          <a:bodyPr wrap="square" lIns="0" tIns="0" rIns="0" bIns="0">
            <a:spAutoFit/>
          </a:bodyPr>
          <a:lstStyle>
            <a:defPPr>
              <a:defRPr lang="en-US"/>
            </a:defPPr>
            <a:lvl1pPr marL="0" algn="l" defTabSz="914400" rtl="0" eaLnBrk="1" latinLnBrk="0" hangingPunct="1">
              <a:defRPr sz="2000" b="0" i="0" kern="1200">
                <a:solidFill>
                  <a:schemeClr val="tx1"/>
                </a:solidFill>
                <a:latin typeface="Trebuchet MS"/>
                <a:ea typeface="+mn-ea"/>
                <a:cs typeface="Trebuchet M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N" spc="295"/>
              <a:t>C</a:t>
            </a:r>
            <a:r>
              <a:rPr lang="en-IN" spc="170"/>
              <a:t>A</a:t>
            </a:r>
            <a:r>
              <a:rPr lang="en-IN" spc="-80"/>
              <a:t> </a:t>
            </a:r>
            <a:r>
              <a:rPr lang="en-IN" spc="-70"/>
              <a:t>P</a:t>
            </a:r>
            <a:r>
              <a:rPr lang="en-IN" spc="45"/>
              <a:t>r</a:t>
            </a:r>
            <a:r>
              <a:rPr lang="en-IN" spc="-160"/>
              <a:t>a</a:t>
            </a:r>
            <a:r>
              <a:rPr lang="en-IN" spc="-70"/>
              <a:t>d</a:t>
            </a:r>
            <a:r>
              <a:rPr lang="en-IN" spc="-120"/>
              <a:t>e</a:t>
            </a:r>
            <a:r>
              <a:rPr lang="en-IN" spc="-114"/>
              <a:t>e</a:t>
            </a:r>
            <a:r>
              <a:rPr lang="en-IN" spc="-105"/>
              <a:t>p</a:t>
            </a:r>
            <a:r>
              <a:rPr lang="en-IN" spc="-180"/>
              <a:t> </a:t>
            </a:r>
            <a:r>
              <a:rPr lang="en-IN" spc="40"/>
              <a:t>Mo</a:t>
            </a:r>
            <a:r>
              <a:rPr lang="en-IN" spc="45"/>
              <a:t>d</a:t>
            </a:r>
            <a:r>
              <a:rPr lang="en-IN" spc="-130"/>
              <a:t>i</a:t>
            </a:r>
            <a:endParaRPr lang="en-IN" dirty="0"/>
          </a:p>
        </p:txBody>
      </p:sp>
      <p:sp>
        <p:nvSpPr>
          <p:cNvPr id="15" name="Rectangle 14"/>
          <p:cNvSpPr/>
          <p:nvPr/>
        </p:nvSpPr>
        <p:spPr>
          <a:xfrm>
            <a:off x="1085850" y="382990"/>
            <a:ext cx="6610350" cy="461665"/>
          </a:xfrm>
          <a:prstGeom prst="rect">
            <a:avLst/>
          </a:prstGeom>
        </p:spPr>
        <p:txBody>
          <a:bodyPr wrap="square">
            <a:spAutoFit/>
          </a:bodyPr>
          <a:lstStyle/>
          <a:p>
            <a:r>
              <a:rPr lang="en-US" sz="2400" b="1" dirty="0"/>
              <a:t>Manual Filing of Appeal Notification 29/2023-CT</a:t>
            </a:r>
            <a:endParaRPr lang="en-IN" sz="2400" b="1" dirty="0"/>
          </a:p>
        </p:txBody>
      </p:sp>
      <p:sp>
        <p:nvSpPr>
          <p:cNvPr id="17" name="Rectangle 16"/>
          <p:cNvSpPr/>
          <p:nvPr/>
        </p:nvSpPr>
        <p:spPr>
          <a:xfrm>
            <a:off x="1009650" y="1164134"/>
            <a:ext cx="7600950" cy="5693866"/>
          </a:xfrm>
          <a:prstGeom prst="rect">
            <a:avLst/>
          </a:prstGeom>
        </p:spPr>
        <p:txBody>
          <a:bodyPr wrap="square">
            <a:spAutoFit/>
          </a:bodyPr>
          <a:lstStyle/>
          <a:p>
            <a:pPr algn="just"/>
            <a:r>
              <a:rPr lang="en-IN" sz="2800" i="1" u="sng" dirty="0">
                <a:solidFill>
                  <a:srgbClr val="C00000"/>
                </a:solidFill>
              </a:rPr>
              <a:t>Manual Filing of Appeal </a:t>
            </a:r>
          </a:p>
          <a:p>
            <a:pPr algn="just"/>
            <a:r>
              <a:rPr lang="en-US" sz="2400" dirty="0"/>
              <a:t>An Appeal to the Appellate Authority shall be made in FORM GST APL-01 electronically. </a:t>
            </a:r>
          </a:p>
          <a:p>
            <a:pPr algn="just"/>
            <a:r>
              <a:rPr lang="en-US" sz="2400" dirty="0"/>
              <a:t>However, the same appeal may be filed manually in FORM GST APL-01 </a:t>
            </a:r>
            <a:r>
              <a:rPr lang="en-US" sz="2400" b="1" i="1" u="sng" dirty="0">
                <a:solidFill>
                  <a:srgbClr val="FF0000"/>
                </a:solidFill>
              </a:rPr>
              <a:t>only in specified circumstances </a:t>
            </a:r>
            <a:r>
              <a:rPr lang="en-US" sz="2400" dirty="0"/>
              <a:t>along with the relevant documents, only if-</a:t>
            </a:r>
          </a:p>
          <a:p>
            <a:pPr algn="just"/>
            <a:r>
              <a:rPr lang="en-US" sz="2400" dirty="0"/>
              <a:t>✔ The </a:t>
            </a:r>
            <a:r>
              <a:rPr lang="en-US" sz="2400" b="1" i="1" u="sng" dirty="0">
                <a:solidFill>
                  <a:srgbClr val="7030A0"/>
                </a:solidFill>
              </a:rPr>
              <a:t>Commissioner has so notified</a:t>
            </a:r>
            <a:r>
              <a:rPr lang="en-US" sz="2400" dirty="0"/>
              <a:t>, or </a:t>
            </a:r>
          </a:p>
          <a:p>
            <a:pPr algn="just"/>
            <a:r>
              <a:rPr lang="en-US" sz="2400" dirty="0"/>
              <a:t>✔ The same </a:t>
            </a:r>
            <a:r>
              <a:rPr lang="en-US" sz="2400" b="1" i="1" u="sng" dirty="0">
                <a:solidFill>
                  <a:srgbClr val="7030A0"/>
                </a:solidFill>
              </a:rPr>
              <a:t>cannot be filed electronically </a:t>
            </a:r>
            <a:r>
              <a:rPr lang="en-US" sz="2400" dirty="0"/>
              <a:t>due to non-availability of the decision or order to be appealed against on the common portal, </a:t>
            </a:r>
          </a:p>
          <a:p>
            <a:pPr algn="just"/>
            <a:r>
              <a:rPr lang="en-US" sz="2400" dirty="0"/>
              <a:t>✔ In such a case, a </a:t>
            </a:r>
            <a:r>
              <a:rPr lang="en-US" sz="2400" b="1" i="1" u="sng" dirty="0">
                <a:solidFill>
                  <a:srgbClr val="7030A0"/>
                </a:solidFill>
              </a:rPr>
              <a:t>provisional acknowledgement shall be issued to the Appellant immediately</a:t>
            </a:r>
            <a:r>
              <a:rPr lang="en-US" sz="2400" dirty="0"/>
              <a:t>. </a:t>
            </a:r>
          </a:p>
          <a:p>
            <a:pPr algn="just"/>
            <a:r>
              <a:rPr lang="en-US" sz="2400" dirty="0"/>
              <a:t>For details, please refer to Rule 108 of CGST Rules, 2017 read with Notification No. 38/2023-Central Tax dated 04.08.2023</a:t>
            </a:r>
            <a:endParaRPr lang="en-IN" sz="2400" dirty="0"/>
          </a:p>
        </p:txBody>
      </p:sp>
    </p:spTree>
    <p:extLst>
      <p:ext uri="{BB962C8B-B14F-4D97-AF65-F5344CB8AC3E}">
        <p14:creationId xmlns:p14="http://schemas.microsoft.com/office/powerpoint/2010/main" val="9953949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600200" y="1295400"/>
            <a:ext cx="7276465" cy="5447645"/>
          </a:xfrm>
        </p:spPr>
        <p:txBody>
          <a:bodyPr>
            <a:normAutofit lnSpcReduction="10000"/>
          </a:bodyPr>
          <a:lstStyle/>
          <a:p>
            <a:r>
              <a:rPr lang="en-US" sz="2800" dirty="0"/>
              <a:t>PRADEEP KANTHED V/S UNION OF INDIA &amp; OTHERS </a:t>
            </a:r>
            <a:r>
              <a:rPr lang="en-US" sz="2000" dirty="0">
                <a:solidFill>
                  <a:srgbClr val="002060"/>
                </a:solidFill>
              </a:rPr>
              <a:t>[SUPREME COURT PETITION NO. 1006/2023]</a:t>
            </a:r>
            <a:r>
              <a:rPr lang="en-US" sz="1800" dirty="0">
                <a:solidFill>
                  <a:srgbClr val="002060"/>
                </a:solidFill>
              </a:rPr>
              <a:t> DTD. 20.10.2023</a:t>
            </a:r>
            <a:endParaRPr lang="en-US" sz="2400" dirty="0">
              <a:solidFill>
                <a:srgbClr val="002060"/>
              </a:solidFill>
            </a:endParaRPr>
          </a:p>
          <a:p>
            <a:pPr algn="just"/>
            <a:r>
              <a:rPr lang="en-US" sz="1600" dirty="0"/>
              <a:t>GST returns are filed under sections 39 of the GST Act, but </a:t>
            </a:r>
            <a:r>
              <a:rPr lang="en-US" sz="1800" b="1" i="1" u="sng" dirty="0">
                <a:solidFill>
                  <a:srgbClr val="FF0000"/>
                </a:solidFill>
              </a:rPr>
              <a:t>there is no provision for revised returns in the Act, Rules, or the GSTN Portal.</a:t>
            </a:r>
            <a:r>
              <a:rPr lang="en-US" sz="1600" dirty="0"/>
              <a:t> This is in stark contrast to </a:t>
            </a:r>
            <a:r>
              <a:rPr lang="en-US" sz="1800" b="1" i="1" u="sng" dirty="0">
                <a:solidFill>
                  <a:srgbClr val="7030A0"/>
                </a:solidFill>
              </a:rPr>
              <a:t>other revenue laws, such as the Income Tax Act, VAT Act, and Customs and Duties Act, which all typically include provisions for revised returns.</a:t>
            </a:r>
            <a:endParaRPr lang="en-US" sz="1600" b="1" i="1" u="sng" dirty="0">
              <a:solidFill>
                <a:srgbClr val="7030A0"/>
              </a:solidFill>
            </a:endParaRPr>
          </a:p>
          <a:p>
            <a:pPr algn="just"/>
            <a:endParaRPr lang="en-US" sz="1600" dirty="0"/>
          </a:p>
          <a:p>
            <a:pPr algn="just"/>
            <a:r>
              <a:rPr lang="en-US" sz="1800" b="1" i="1" u="sng" dirty="0">
                <a:solidFill>
                  <a:srgbClr val="C00000"/>
                </a:solidFill>
              </a:rPr>
              <a:t>Supreme Court Seeks Finance Ministry's Response on Revised GST Returns</a:t>
            </a:r>
          </a:p>
          <a:p>
            <a:pPr algn="just"/>
            <a:endParaRPr lang="en-US" sz="1600" dirty="0"/>
          </a:p>
          <a:p>
            <a:pPr algn="just"/>
            <a:r>
              <a:rPr lang="en-US" sz="1400" dirty="0"/>
              <a:t>In the petition filed by Pradeep </a:t>
            </a:r>
            <a:r>
              <a:rPr lang="en-US" sz="1400" dirty="0" err="1"/>
              <a:t>Kanthed</a:t>
            </a:r>
            <a:r>
              <a:rPr lang="en-US" sz="1400" dirty="0"/>
              <a:t>, it is stated that </a:t>
            </a:r>
            <a:r>
              <a:rPr lang="en-US" sz="1600" b="1" i="1" u="sng" dirty="0">
                <a:solidFill>
                  <a:srgbClr val="002060"/>
                </a:solidFill>
              </a:rPr>
              <a:t>despite seven years having passed since the enactment of the GST Act and Rules, along with more than 3,500 amendments, circulars, and notifications, no significant attention has been given to the availability of revised returns on the GSTIN Portal to date.</a:t>
            </a:r>
            <a:br>
              <a:rPr lang="en-US" sz="1600" b="1" i="1" u="sng" dirty="0">
                <a:solidFill>
                  <a:srgbClr val="002060"/>
                </a:solidFill>
              </a:rPr>
            </a:br>
            <a:br>
              <a:rPr lang="en-US" sz="1600" dirty="0"/>
            </a:br>
            <a:r>
              <a:rPr lang="en-US" sz="1600" dirty="0"/>
              <a:t>The matter is scheduled for a hearing on January 12.</a:t>
            </a:r>
            <a:endParaRPr lang="en-IN" sz="1600" dirty="0"/>
          </a:p>
          <a:p>
            <a:pPr algn="just"/>
            <a:endParaRPr lang="en-IN" sz="1600" dirty="0"/>
          </a:p>
        </p:txBody>
      </p:sp>
    </p:spTree>
    <p:extLst>
      <p:ext uri="{BB962C8B-B14F-4D97-AF65-F5344CB8AC3E}">
        <p14:creationId xmlns:p14="http://schemas.microsoft.com/office/powerpoint/2010/main" val="38324315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4" name="object 4"/>
            <p:cNvSpPr/>
            <p:nvPr/>
          </p:nvSpPr>
          <p:spPr>
            <a:xfrm>
              <a:off x="4257" y="4699"/>
              <a:ext cx="819785" cy="819785"/>
            </a:xfrm>
            <a:custGeom>
              <a:avLst/>
              <a:gdLst/>
              <a:ahLst/>
              <a:cxnLst/>
              <a:rect l="l" t="t" r="r" b="b"/>
              <a:pathLst>
                <a:path w="819785" h="819785">
                  <a:moveTo>
                    <a:pt x="819655" y="0"/>
                  </a:moveTo>
                  <a:lnTo>
                    <a:pt x="505" y="0"/>
                  </a:lnTo>
                  <a:lnTo>
                    <a:pt x="0" y="819276"/>
                  </a:lnTo>
                  <a:lnTo>
                    <a:pt x="48636" y="817886"/>
                  </a:lnTo>
                  <a:lnTo>
                    <a:pt x="96034" y="813765"/>
                  </a:lnTo>
                  <a:lnTo>
                    <a:pt x="142623" y="806991"/>
                  </a:lnTo>
                  <a:lnTo>
                    <a:pt x="188327" y="797640"/>
                  </a:lnTo>
                  <a:lnTo>
                    <a:pt x="233067" y="785790"/>
                  </a:lnTo>
                  <a:lnTo>
                    <a:pt x="276768" y="771517"/>
                  </a:lnTo>
                  <a:lnTo>
                    <a:pt x="319353" y="754897"/>
                  </a:lnTo>
                  <a:lnTo>
                    <a:pt x="360744" y="736009"/>
                  </a:lnTo>
                  <a:lnTo>
                    <a:pt x="400865" y="714928"/>
                  </a:lnTo>
                  <a:lnTo>
                    <a:pt x="439639" y="691732"/>
                  </a:lnTo>
                  <a:lnTo>
                    <a:pt x="476990" y="666496"/>
                  </a:lnTo>
                  <a:lnTo>
                    <a:pt x="512839" y="639299"/>
                  </a:lnTo>
                  <a:lnTo>
                    <a:pt x="547112" y="610217"/>
                  </a:lnTo>
                  <a:lnTo>
                    <a:pt x="579730" y="579326"/>
                  </a:lnTo>
                  <a:lnTo>
                    <a:pt x="610616" y="546704"/>
                  </a:lnTo>
                  <a:lnTo>
                    <a:pt x="639695" y="512427"/>
                  </a:lnTo>
                  <a:lnTo>
                    <a:pt x="666889" y="476572"/>
                  </a:lnTo>
                  <a:lnTo>
                    <a:pt x="692122" y="439216"/>
                  </a:lnTo>
                  <a:lnTo>
                    <a:pt x="715316" y="400436"/>
                  </a:lnTo>
                  <a:lnTo>
                    <a:pt x="736395" y="360308"/>
                  </a:lnTo>
                  <a:lnTo>
                    <a:pt x="755281" y="318910"/>
                  </a:lnTo>
                  <a:lnTo>
                    <a:pt x="771899" y="276319"/>
                  </a:lnTo>
                  <a:lnTo>
                    <a:pt x="786171" y="232610"/>
                  </a:lnTo>
                  <a:lnTo>
                    <a:pt x="798020" y="187861"/>
                  </a:lnTo>
                  <a:lnTo>
                    <a:pt x="807370" y="142148"/>
                  </a:lnTo>
                  <a:lnTo>
                    <a:pt x="814144" y="95549"/>
                  </a:lnTo>
                  <a:lnTo>
                    <a:pt x="818264" y="48141"/>
                  </a:lnTo>
                  <a:lnTo>
                    <a:pt x="819655" y="0"/>
                  </a:lnTo>
                  <a:close/>
                </a:path>
              </a:pathLst>
            </a:custGeom>
            <a:solidFill>
              <a:srgbClr val="FDF9F4">
                <a:alpha val="32940"/>
              </a:srgbClr>
            </a:solidFill>
          </p:spPr>
          <p:txBody>
            <a:bodyPr wrap="square" lIns="0" tIns="0" rIns="0" bIns="0" rtlCol="0"/>
            <a:lstStyle/>
            <a:p>
              <a:endParaRPr/>
            </a:p>
          </p:txBody>
        </p:sp>
        <p:sp>
          <p:nvSpPr>
            <p:cNvPr id="5" name="object 5"/>
            <p:cNvSpPr/>
            <p:nvPr/>
          </p:nvSpPr>
          <p:spPr>
            <a:xfrm>
              <a:off x="4257" y="4699"/>
              <a:ext cx="819785" cy="819785"/>
            </a:xfrm>
            <a:custGeom>
              <a:avLst/>
              <a:gdLst/>
              <a:ahLst/>
              <a:cxnLst/>
              <a:rect l="l" t="t" r="r" b="b"/>
              <a:pathLst>
                <a:path w="819785" h="819785">
                  <a:moveTo>
                    <a:pt x="819655" y="0"/>
                  </a:moveTo>
                  <a:lnTo>
                    <a:pt x="818264" y="48141"/>
                  </a:lnTo>
                  <a:lnTo>
                    <a:pt x="814144" y="95549"/>
                  </a:lnTo>
                  <a:lnTo>
                    <a:pt x="807370" y="142148"/>
                  </a:lnTo>
                  <a:lnTo>
                    <a:pt x="798020" y="187861"/>
                  </a:lnTo>
                  <a:lnTo>
                    <a:pt x="786171" y="232610"/>
                  </a:lnTo>
                  <a:lnTo>
                    <a:pt x="771899" y="276319"/>
                  </a:lnTo>
                  <a:lnTo>
                    <a:pt x="755281" y="318910"/>
                  </a:lnTo>
                  <a:lnTo>
                    <a:pt x="736395" y="360308"/>
                  </a:lnTo>
                  <a:lnTo>
                    <a:pt x="715316" y="400436"/>
                  </a:lnTo>
                  <a:lnTo>
                    <a:pt x="692122" y="439216"/>
                  </a:lnTo>
                  <a:lnTo>
                    <a:pt x="666889" y="476572"/>
                  </a:lnTo>
                  <a:lnTo>
                    <a:pt x="639695" y="512427"/>
                  </a:lnTo>
                  <a:lnTo>
                    <a:pt x="610616" y="546704"/>
                  </a:lnTo>
                  <a:lnTo>
                    <a:pt x="579730" y="579326"/>
                  </a:lnTo>
                  <a:lnTo>
                    <a:pt x="547112" y="610217"/>
                  </a:lnTo>
                  <a:lnTo>
                    <a:pt x="512839" y="639299"/>
                  </a:lnTo>
                  <a:lnTo>
                    <a:pt x="476990" y="666496"/>
                  </a:lnTo>
                  <a:lnTo>
                    <a:pt x="439639" y="691732"/>
                  </a:lnTo>
                  <a:lnTo>
                    <a:pt x="400865" y="714928"/>
                  </a:lnTo>
                  <a:lnTo>
                    <a:pt x="360744" y="736009"/>
                  </a:lnTo>
                  <a:lnTo>
                    <a:pt x="319353" y="754897"/>
                  </a:lnTo>
                  <a:lnTo>
                    <a:pt x="276768" y="771517"/>
                  </a:lnTo>
                  <a:lnTo>
                    <a:pt x="233067" y="785790"/>
                  </a:lnTo>
                  <a:lnTo>
                    <a:pt x="188327" y="797640"/>
                  </a:lnTo>
                  <a:lnTo>
                    <a:pt x="142623" y="806991"/>
                  </a:lnTo>
                  <a:lnTo>
                    <a:pt x="96034" y="813765"/>
                  </a:lnTo>
                  <a:lnTo>
                    <a:pt x="48636" y="817886"/>
                  </a:lnTo>
                  <a:lnTo>
                    <a:pt x="505" y="819276"/>
                  </a:lnTo>
                  <a:lnTo>
                    <a:pt x="336" y="819276"/>
                  </a:lnTo>
                  <a:lnTo>
                    <a:pt x="168" y="819276"/>
                  </a:lnTo>
                  <a:lnTo>
                    <a:pt x="0" y="819276"/>
                  </a:lnTo>
                  <a:lnTo>
                    <a:pt x="505" y="0"/>
                  </a:lnTo>
                  <a:lnTo>
                    <a:pt x="819655" y="0"/>
                  </a:lnTo>
                  <a:close/>
                </a:path>
              </a:pathLst>
            </a:custGeom>
            <a:ln w="3175">
              <a:solidFill>
                <a:srgbClr val="D2C39E"/>
              </a:solidFill>
            </a:ln>
          </p:spPr>
          <p:txBody>
            <a:bodyPr wrap="square" lIns="0" tIns="0" rIns="0" bIns="0" rtlCol="0"/>
            <a:lstStyle/>
            <a:p>
              <a:endParaRPr/>
            </a:p>
          </p:txBody>
        </p:sp>
        <p:pic>
          <p:nvPicPr>
            <p:cNvPr id="6" name="object 6"/>
            <p:cNvPicPr/>
            <p:nvPr/>
          </p:nvPicPr>
          <p:blipFill>
            <a:blip r:embed="rId3" cstate="print"/>
            <a:stretch>
              <a:fillRect/>
            </a:stretch>
          </p:blipFill>
          <p:spPr>
            <a:xfrm>
              <a:off x="123825" y="0"/>
              <a:ext cx="1795526" cy="1804924"/>
            </a:xfrm>
            <a:prstGeom prst="rect">
              <a:avLst/>
            </a:prstGeom>
          </p:spPr>
        </p:pic>
        <p:sp>
          <p:nvSpPr>
            <p:cNvPr id="7" name="object 7"/>
            <p:cNvSpPr/>
            <p:nvPr/>
          </p:nvSpPr>
          <p:spPr>
            <a:xfrm>
              <a:off x="176212" y="23875"/>
              <a:ext cx="1696085" cy="1704975"/>
            </a:xfrm>
            <a:custGeom>
              <a:avLst/>
              <a:gdLst/>
              <a:ahLst/>
              <a:cxnLst/>
              <a:rect l="l" t="t" r="r" b="b"/>
              <a:pathLst>
                <a:path w="1696085" h="1704975">
                  <a:moveTo>
                    <a:pt x="0" y="852424"/>
                  </a:moveTo>
                  <a:lnTo>
                    <a:pt x="1341" y="804051"/>
                  </a:lnTo>
                  <a:lnTo>
                    <a:pt x="5320" y="756387"/>
                  </a:lnTo>
                  <a:lnTo>
                    <a:pt x="11862" y="709503"/>
                  </a:lnTo>
                  <a:lnTo>
                    <a:pt x="20898" y="663470"/>
                  </a:lnTo>
                  <a:lnTo>
                    <a:pt x="32356" y="618362"/>
                  </a:lnTo>
                  <a:lnTo>
                    <a:pt x="46163" y="574249"/>
                  </a:lnTo>
                  <a:lnTo>
                    <a:pt x="62249" y="531204"/>
                  </a:lnTo>
                  <a:lnTo>
                    <a:pt x="80541" y="489299"/>
                  </a:lnTo>
                  <a:lnTo>
                    <a:pt x="100969" y="448605"/>
                  </a:lnTo>
                  <a:lnTo>
                    <a:pt x="123461" y="409196"/>
                  </a:lnTo>
                  <a:lnTo>
                    <a:pt x="147945" y="371141"/>
                  </a:lnTo>
                  <a:lnTo>
                    <a:pt x="174349" y="334515"/>
                  </a:lnTo>
                  <a:lnTo>
                    <a:pt x="202602" y="299387"/>
                  </a:lnTo>
                  <a:lnTo>
                    <a:pt x="232633" y="265832"/>
                  </a:lnTo>
                  <a:lnTo>
                    <a:pt x="264370" y="233919"/>
                  </a:lnTo>
                  <a:lnTo>
                    <a:pt x="297740" y="203722"/>
                  </a:lnTo>
                  <a:lnTo>
                    <a:pt x="332674" y="175313"/>
                  </a:lnTo>
                  <a:lnTo>
                    <a:pt x="369099" y="148762"/>
                  </a:lnTo>
                  <a:lnTo>
                    <a:pt x="406944" y="124143"/>
                  </a:lnTo>
                  <a:lnTo>
                    <a:pt x="446136" y="101527"/>
                  </a:lnTo>
                  <a:lnTo>
                    <a:pt x="486605" y="80987"/>
                  </a:lnTo>
                  <a:lnTo>
                    <a:pt x="528279" y="62593"/>
                  </a:lnTo>
                  <a:lnTo>
                    <a:pt x="571087" y="46418"/>
                  </a:lnTo>
                  <a:lnTo>
                    <a:pt x="614956" y="32534"/>
                  </a:lnTo>
                  <a:lnTo>
                    <a:pt x="659815" y="21014"/>
                  </a:lnTo>
                  <a:lnTo>
                    <a:pt x="705594" y="11928"/>
                  </a:lnTo>
                  <a:lnTo>
                    <a:pt x="752219" y="5349"/>
                  </a:lnTo>
                  <a:lnTo>
                    <a:pt x="799620" y="1349"/>
                  </a:lnTo>
                  <a:lnTo>
                    <a:pt x="847725" y="0"/>
                  </a:lnTo>
                  <a:lnTo>
                    <a:pt x="895830" y="1349"/>
                  </a:lnTo>
                  <a:lnTo>
                    <a:pt x="943231" y="5349"/>
                  </a:lnTo>
                  <a:lnTo>
                    <a:pt x="989857" y="11928"/>
                  </a:lnTo>
                  <a:lnTo>
                    <a:pt x="1035637" y="21014"/>
                  </a:lnTo>
                  <a:lnTo>
                    <a:pt x="1080498" y="32534"/>
                  </a:lnTo>
                  <a:lnTo>
                    <a:pt x="1124369" y="46418"/>
                  </a:lnTo>
                  <a:lnTo>
                    <a:pt x="1167179" y="62593"/>
                  </a:lnTo>
                  <a:lnTo>
                    <a:pt x="1208856" y="80987"/>
                  </a:lnTo>
                  <a:lnTo>
                    <a:pt x="1249327" y="101527"/>
                  </a:lnTo>
                  <a:lnTo>
                    <a:pt x="1288523" y="124143"/>
                  </a:lnTo>
                  <a:lnTo>
                    <a:pt x="1326370" y="148762"/>
                  </a:lnTo>
                  <a:lnTo>
                    <a:pt x="1362798" y="175313"/>
                  </a:lnTo>
                  <a:lnTo>
                    <a:pt x="1397735" y="203722"/>
                  </a:lnTo>
                  <a:lnTo>
                    <a:pt x="1431110" y="233919"/>
                  </a:lnTo>
                  <a:lnTo>
                    <a:pt x="1462849" y="265832"/>
                  </a:lnTo>
                  <a:lnTo>
                    <a:pt x="1492884" y="299387"/>
                  </a:lnTo>
                  <a:lnTo>
                    <a:pt x="1521140" y="334515"/>
                  </a:lnTo>
                  <a:lnTo>
                    <a:pt x="1547547" y="371141"/>
                  </a:lnTo>
                  <a:lnTo>
                    <a:pt x="1572034" y="409196"/>
                  </a:lnTo>
                  <a:lnTo>
                    <a:pt x="1594529" y="448605"/>
                  </a:lnTo>
                  <a:lnTo>
                    <a:pt x="1614959" y="489299"/>
                  </a:lnTo>
                  <a:lnTo>
                    <a:pt x="1633254" y="531204"/>
                  </a:lnTo>
                  <a:lnTo>
                    <a:pt x="1649342" y="574249"/>
                  </a:lnTo>
                  <a:lnTo>
                    <a:pt x="1663152" y="618362"/>
                  </a:lnTo>
                  <a:lnTo>
                    <a:pt x="1674611" y="663470"/>
                  </a:lnTo>
                  <a:lnTo>
                    <a:pt x="1683648" y="709503"/>
                  </a:lnTo>
                  <a:lnTo>
                    <a:pt x="1690192" y="756387"/>
                  </a:lnTo>
                  <a:lnTo>
                    <a:pt x="1694171" y="804051"/>
                  </a:lnTo>
                  <a:lnTo>
                    <a:pt x="1695513" y="852424"/>
                  </a:lnTo>
                  <a:lnTo>
                    <a:pt x="1694171" y="900796"/>
                  </a:lnTo>
                  <a:lnTo>
                    <a:pt x="1690192" y="948462"/>
                  </a:lnTo>
                  <a:lnTo>
                    <a:pt x="1683648" y="995348"/>
                  </a:lnTo>
                  <a:lnTo>
                    <a:pt x="1674611" y="1041383"/>
                  </a:lnTo>
                  <a:lnTo>
                    <a:pt x="1663152" y="1086495"/>
                  </a:lnTo>
                  <a:lnTo>
                    <a:pt x="1649342" y="1130612"/>
                  </a:lnTo>
                  <a:lnTo>
                    <a:pt x="1633254" y="1173662"/>
                  </a:lnTo>
                  <a:lnTo>
                    <a:pt x="1614959" y="1215572"/>
                  </a:lnTo>
                  <a:lnTo>
                    <a:pt x="1594529" y="1256271"/>
                  </a:lnTo>
                  <a:lnTo>
                    <a:pt x="1572034" y="1295686"/>
                  </a:lnTo>
                  <a:lnTo>
                    <a:pt x="1547547" y="1333747"/>
                  </a:lnTo>
                  <a:lnTo>
                    <a:pt x="1521140" y="1370380"/>
                  </a:lnTo>
                  <a:lnTo>
                    <a:pt x="1492884" y="1405513"/>
                  </a:lnTo>
                  <a:lnTo>
                    <a:pt x="1462849" y="1439076"/>
                  </a:lnTo>
                  <a:lnTo>
                    <a:pt x="1431110" y="1470994"/>
                  </a:lnTo>
                  <a:lnTo>
                    <a:pt x="1397735" y="1501198"/>
                  </a:lnTo>
                  <a:lnTo>
                    <a:pt x="1362798" y="1529614"/>
                  </a:lnTo>
                  <a:lnTo>
                    <a:pt x="1326370" y="1556171"/>
                  </a:lnTo>
                  <a:lnTo>
                    <a:pt x="1288523" y="1580796"/>
                  </a:lnTo>
                  <a:lnTo>
                    <a:pt x="1249327" y="1603418"/>
                  </a:lnTo>
                  <a:lnTo>
                    <a:pt x="1208856" y="1623964"/>
                  </a:lnTo>
                  <a:lnTo>
                    <a:pt x="1167179" y="1642363"/>
                  </a:lnTo>
                  <a:lnTo>
                    <a:pt x="1124369" y="1658542"/>
                  </a:lnTo>
                  <a:lnTo>
                    <a:pt x="1080498" y="1672429"/>
                  </a:lnTo>
                  <a:lnTo>
                    <a:pt x="1035637" y="1683954"/>
                  </a:lnTo>
                  <a:lnTo>
                    <a:pt x="989857" y="1693042"/>
                  </a:lnTo>
                  <a:lnTo>
                    <a:pt x="943231" y="1699623"/>
                  </a:lnTo>
                  <a:lnTo>
                    <a:pt x="895830" y="1703625"/>
                  </a:lnTo>
                  <a:lnTo>
                    <a:pt x="847725" y="1704975"/>
                  </a:lnTo>
                  <a:lnTo>
                    <a:pt x="799620" y="1703625"/>
                  </a:lnTo>
                  <a:lnTo>
                    <a:pt x="752219" y="1699623"/>
                  </a:lnTo>
                  <a:lnTo>
                    <a:pt x="705594" y="1693042"/>
                  </a:lnTo>
                  <a:lnTo>
                    <a:pt x="659815" y="1683954"/>
                  </a:lnTo>
                  <a:lnTo>
                    <a:pt x="614956" y="1672429"/>
                  </a:lnTo>
                  <a:lnTo>
                    <a:pt x="571087" y="1658542"/>
                  </a:lnTo>
                  <a:lnTo>
                    <a:pt x="528279" y="1642363"/>
                  </a:lnTo>
                  <a:lnTo>
                    <a:pt x="486605" y="1623964"/>
                  </a:lnTo>
                  <a:lnTo>
                    <a:pt x="446136" y="1603418"/>
                  </a:lnTo>
                  <a:lnTo>
                    <a:pt x="406944" y="1580796"/>
                  </a:lnTo>
                  <a:lnTo>
                    <a:pt x="369099" y="1556171"/>
                  </a:lnTo>
                  <a:lnTo>
                    <a:pt x="332674" y="1529614"/>
                  </a:lnTo>
                  <a:lnTo>
                    <a:pt x="297740" y="1501198"/>
                  </a:lnTo>
                  <a:lnTo>
                    <a:pt x="264370" y="1470994"/>
                  </a:lnTo>
                  <a:lnTo>
                    <a:pt x="232633" y="1439076"/>
                  </a:lnTo>
                  <a:lnTo>
                    <a:pt x="202602" y="1405513"/>
                  </a:lnTo>
                  <a:lnTo>
                    <a:pt x="174349" y="1370380"/>
                  </a:lnTo>
                  <a:lnTo>
                    <a:pt x="147945" y="1333747"/>
                  </a:lnTo>
                  <a:lnTo>
                    <a:pt x="123461" y="1295686"/>
                  </a:lnTo>
                  <a:lnTo>
                    <a:pt x="100969" y="1256271"/>
                  </a:lnTo>
                  <a:lnTo>
                    <a:pt x="80541" y="1215572"/>
                  </a:lnTo>
                  <a:lnTo>
                    <a:pt x="62249" y="1173662"/>
                  </a:lnTo>
                  <a:lnTo>
                    <a:pt x="46163" y="1130612"/>
                  </a:lnTo>
                  <a:lnTo>
                    <a:pt x="32356" y="1086495"/>
                  </a:lnTo>
                  <a:lnTo>
                    <a:pt x="20898" y="1041383"/>
                  </a:lnTo>
                  <a:lnTo>
                    <a:pt x="11862" y="995348"/>
                  </a:lnTo>
                  <a:lnTo>
                    <a:pt x="5320" y="948462"/>
                  </a:lnTo>
                  <a:lnTo>
                    <a:pt x="1341" y="900796"/>
                  </a:lnTo>
                  <a:lnTo>
                    <a:pt x="0" y="852424"/>
                  </a:lnTo>
                  <a:close/>
                </a:path>
              </a:pathLst>
            </a:custGeom>
            <a:ln w="27305">
              <a:solidFill>
                <a:srgbClr val="FFF6DB"/>
              </a:solidFill>
            </a:ln>
          </p:spPr>
          <p:txBody>
            <a:bodyPr wrap="square" lIns="0" tIns="0" rIns="0" bIns="0" rtlCol="0"/>
            <a:lstStyle/>
            <a:p>
              <a:endParaRPr/>
            </a:p>
          </p:txBody>
        </p:sp>
        <p:pic>
          <p:nvPicPr>
            <p:cNvPr id="8" name="object 8"/>
            <p:cNvPicPr/>
            <p:nvPr/>
          </p:nvPicPr>
          <p:blipFill>
            <a:blip r:embed="rId4" cstate="print"/>
            <a:stretch>
              <a:fillRect/>
            </a:stretch>
          </p:blipFill>
          <p:spPr>
            <a:xfrm>
              <a:off x="161925" y="1028636"/>
              <a:ext cx="1176337" cy="1176337"/>
            </a:xfrm>
            <a:prstGeom prst="rect">
              <a:avLst/>
            </a:prstGeom>
          </p:spPr>
        </p:pic>
        <p:pic>
          <p:nvPicPr>
            <p:cNvPr id="9" name="object 9"/>
            <p:cNvPicPr/>
            <p:nvPr/>
          </p:nvPicPr>
          <p:blipFill>
            <a:blip r:embed="rId5" cstate="print"/>
            <a:stretch>
              <a:fillRect/>
            </a:stretch>
          </p:blipFill>
          <p:spPr>
            <a:xfrm>
              <a:off x="187319" y="1050633"/>
              <a:ext cx="1116813" cy="1111476"/>
            </a:xfrm>
            <a:prstGeom prst="rect">
              <a:avLst/>
            </a:prstGeom>
          </p:spPr>
        </p:pic>
        <p:sp>
          <p:nvSpPr>
            <p:cNvPr id="10" name="object 10"/>
            <p:cNvSpPr/>
            <p:nvPr/>
          </p:nvSpPr>
          <p:spPr>
            <a:xfrm>
              <a:off x="187319" y="1050633"/>
              <a:ext cx="1116965" cy="1111885"/>
            </a:xfrm>
            <a:custGeom>
              <a:avLst/>
              <a:gdLst/>
              <a:ahLst/>
              <a:cxnLst/>
              <a:rect l="l" t="t" r="r" b="b"/>
              <a:pathLst>
                <a:path w="1116965" h="1111885">
                  <a:moveTo>
                    <a:pt x="118496" y="204634"/>
                  </a:moveTo>
                  <a:lnTo>
                    <a:pt x="149785" y="168741"/>
                  </a:lnTo>
                  <a:lnTo>
                    <a:pt x="183515" y="136234"/>
                  </a:lnTo>
                  <a:lnTo>
                    <a:pt x="219451" y="107137"/>
                  </a:lnTo>
                  <a:lnTo>
                    <a:pt x="257356" y="81474"/>
                  </a:lnTo>
                  <a:lnTo>
                    <a:pt x="296996" y="59270"/>
                  </a:lnTo>
                  <a:lnTo>
                    <a:pt x="338135" y="40547"/>
                  </a:lnTo>
                  <a:lnTo>
                    <a:pt x="380538" y="25331"/>
                  </a:lnTo>
                  <a:lnTo>
                    <a:pt x="423971" y="13644"/>
                  </a:lnTo>
                  <a:lnTo>
                    <a:pt x="468196" y="5510"/>
                  </a:lnTo>
                  <a:lnTo>
                    <a:pt x="512980" y="954"/>
                  </a:lnTo>
                  <a:lnTo>
                    <a:pt x="558087" y="0"/>
                  </a:lnTo>
                  <a:lnTo>
                    <a:pt x="603281" y="2670"/>
                  </a:lnTo>
                  <a:lnTo>
                    <a:pt x="648327" y="8990"/>
                  </a:lnTo>
                  <a:lnTo>
                    <a:pt x="692991" y="18983"/>
                  </a:lnTo>
                  <a:lnTo>
                    <a:pt x="737036" y="32672"/>
                  </a:lnTo>
                  <a:lnTo>
                    <a:pt x="780227" y="50083"/>
                  </a:lnTo>
                  <a:lnTo>
                    <a:pt x="822330" y="71238"/>
                  </a:lnTo>
                  <a:lnTo>
                    <a:pt x="863108" y="96162"/>
                  </a:lnTo>
                  <a:lnTo>
                    <a:pt x="902327" y="124878"/>
                  </a:lnTo>
                  <a:lnTo>
                    <a:pt x="939023" y="156757"/>
                  </a:lnTo>
                  <a:lnTo>
                    <a:pt x="972365" y="190998"/>
                  </a:lnTo>
                  <a:lnTo>
                    <a:pt x="1002325" y="227366"/>
                  </a:lnTo>
                  <a:lnTo>
                    <a:pt x="1028874" y="265625"/>
                  </a:lnTo>
                  <a:lnTo>
                    <a:pt x="1051985" y="305541"/>
                  </a:lnTo>
                  <a:lnTo>
                    <a:pt x="1071626" y="346879"/>
                  </a:lnTo>
                  <a:lnTo>
                    <a:pt x="1087772" y="389404"/>
                  </a:lnTo>
                  <a:lnTo>
                    <a:pt x="1100392" y="432881"/>
                  </a:lnTo>
                  <a:lnTo>
                    <a:pt x="1109458" y="477076"/>
                  </a:lnTo>
                  <a:lnTo>
                    <a:pt x="1114941" y="521754"/>
                  </a:lnTo>
                  <a:lnTo>
                    <a:pt x="1116813" y="566679"/>
                  </a:lnTo>
                  <a:lnTo>
                    <a:pt x="1115044" y="611617"/>
                  </a:lnTo>
                  <a:lnTo>
                    <a:pt x="1109608" y="656333"/>
                  </a:lnTo>
                  <a:lnTo>
                    <a:pt x="1100473" y="700593"/>
                  </a:lnTo>
                  <a:lnTo>
                    <a:pt x="1087613" y="744160"/>
                  </a:lnTo>
                  <a:lnTo>
                    <a:pt x="1070998" y="786801"/>
                  </a:lnTo>
                  <a:lnTo>
                    <a:pt x="1050600" y="828281"/>
                  </a:lnTo>
                  <a:lnTo>
                    <a:pt x="1026390" y="868365"/>
                  </a:lnTo>
                  <a:lnTo>
                    <a:pt x="998339" y="906817"/>
                  </a:lnTo>
                  <a:lnTo>
                    <a:pt x="967050" y="942710"/>
                  </a:lnTo>
                  <a:lnTo>
                    <a:pt x="933320" y="975218"/>
                  </a:lnTo>
                  <a:lnTo>
                    <a:pt x="897385" y="1004315"/>
                  </a:lnTo>
                  <a:lnTo>
                    <a:pt x="859481" y="1029978"/>
                  </a:lnTo>
                  <a:lnTo>
                    <a:pt x="819841" y="1052184"/>
                  </a:lnTo>
                  <a:lnTo>
                    <a:pt x="778703" y="1070908"/>
                  </a:lnTo>
                  <a:lnTo>
                    <a:pt x="736300" y="1086127"/>
                  </a:lnTo>
                  <a:lnTo>
                    <a:pt x="692869" y="1097817"/>
                  </a:lnTo>
                  <a:lnTo>
                    <a:pt x="648644" y="1105954"/>
                  </a:lnTo>
                  <a:lnTo>
                    <a:pt x="603860" y="1110515"/>
                  </a:lnTo>
                  <a:lnTo>
                    <a:pt x="558754" y="1111476"/>
                  </a:lnTo>
                  <a:lnTo>
                    <a:pt x="513560" y="1108813"/>
                  </a:lnTo>
                  <a:lnTo>
                    <a:pt x="468514" y="1102502"/>
                  </a:lnTo>
                  <a:lnTo>
                    <a:pt x="423850" y="1092519"/>
                  </a:lnTo>
                  <a:lnTo>
                    <a:pt x="379804" y="1078841"/>
                  </a:lnTo>
                  <a:lnTo>
                    <a:pt x="336612" y="1061444"/>
                  </a:lnTo>
                  <a:lnTo>
                    <a:pt x="294508" y="1040304"/>
                  </a:lnTo>
                  <a:lnTo>
                    <a:pt x="253729" y="1015397"/>
                  </a:lnTo>
                  <a:lnTo>
                    <a:pt x="214508" y="986700"/>
                  </a:lnTo>
                  <a:lnTo>
                    <a:pt x="177812" y="954821"/>
                  </a:lnTo>
                  <a:lnTo>
                    <a:pt x="144469" y="920580"/>
                  </a:lnTo>
                  <a:lnTo>
                    <a:pt x="114507" y="884212"/>
                  </a:lnTo>
                  <a:lnTo>
                    <a:pt x="87955" y="845952"/>
                  </a:lnTo>
                  <a:lnTo>
                    <a:pt x="64842" y="806035"/>
                  </a:lnTo>
                  <a:lnTo>
                    <a:pt x="45198" y="764695"/>
                  </a:lnTo>
                  <a:lnTo>
                    <a:pt x="29049" y="722168"/>
                  </a:lnTo>
                  <a:lnTo>
                    <a:pt x="16427" y="678687"/>
                  </a:lnTo>
                  <a:lnTo>
                    <a:pt x="7358" y="634488"/>
                  </a:lnTo>
                  <a:lnTo>
                    <a:pt x="1873" y="589806"/>
                  </a:lnTo>
                  <a:lnTo>
                    <a:pt x="0" y="544874"/>
                  </a:lnTo>
                  <a:lnTo>
                    <a:pt x="1767" y="499929"/>
                  </a:lnTo>
                  <a:lnTo>
                    <a:pt x="7203" y="455204"/>
                  </a:lnTo>
                  <a:lnTo>
                    <a:pt x="16338" y="410935"/>
                  </a:lnTo>
                  <a:lnTo>
                    <a:pt x="29200" y="367355"/>
                  </a:lnTo>
                  <a:lnTo>
                    <a:pt x="45818" y="324701"/>
                  </a:lnTo>
                  <a:lnTo>
                    <a:pt x="66221" y="283206"/>
                  </a:lnTo>
                  <a:lnTo>
                    <a:pt x="90437" y="243105"/>
                  </a:lnTo>
                  <a:lnTo>
                    <a:pt x="118496" y="204634"/>
                  </a:lnTo>
                  <a:close/>
                </a:path>
                <a:path w="1116965" h="1111885">
                  <a:moveTo>
                    <a:pt x="220477" y="286041"/>
                  </a:moveTo>
                  <a:lnTo>
                    <a:pt x="193856" y="323455"/>
                  </a:lnTo>
                  <a:lnTo>
                    <a:pt x="171955" y="362810"/>
                  </a:lnTo>
                  <a:lnTo>
                    <a:pt x="154729" y="403741"/>
                  </a:lnTo>
                  <a:lnTo>
                    <a:pt x="142131" y="445881"/>
                  </a:lnTo>
                  <a:lnTo>
                    <a:pt x="134116" y="488865"/>
                  </a:lnTo>
                  <a:lnTo>
                    <a:pt x="130638" y="532328"/>
                  </a:lnTo>
                  <a:lnTo>
                    <a:pt x="131651" y="575903"/>
                  </a:lnTo>
                  <a:lnTo>
                    <a:pt x="137108" y="619227"/>
                  </a:lnTo>
                  <a:lnTo>
                    <a:pt x="146964" y="661933"/>
                  </a:lnTo>
                  <a:lnTo>
                    <a:pt x="161173" y="703655"/>
                  </a:lnTo>
                  <a:lnTo>
                    <a:pt x="179689" y="744028"/>
                  </a:lnTo>
                  <a:lnTo>
                    <a:pt x="202465" y="782686"/>
                  </a:lnTo>
                  <a:lnTo>
                    <a:pt x="229457" y="819265"/>
                  </a:lnTo>
                  <a:lnTo>
                    <a:pt x="260618" y="853397"/>
                  </a:lnTo>
                  <a:lnTo>
                    <a:pt x="295902" y="884719"/>
                  </a:lnTo>
                  <a:lnTo>
                    <a:pt x="334265" y="912179"/>
                  </a:lnTo>
                  <a:lnTo>
                    <a:pt x="374453" y="934995"/>
                  </a:lnTo>
                  <a:lnTo>
                    <a:pt x="416101" y="953204"/>
                  </a:lnTo>
                  <a:lnTo>
                    <a:pt x="458841" y="966841"/>
                  </a:lnTo>
                  <a:lnTo>
                    <a:pt x="502308" y="975943"/>
                  </a:lnTo>
                  <a:lnTo>
                    <a:pt x="546136" y="980546"/>
                  </a:lnTo>
                  <a:lnTo>
                    <a:pt x="589957" y="980687"/>
                  </a:lnTo>
                  <a:lnTo>
                    <a:pt x="633406" y="976403"/>
                  </a:lnTo>
                  <a:lnTo>
                    <a:pt x="676117" y="967728"/>
                  </a:lnTo>
                  <a:lnTo>
                    <a:pt x="717723" y="954701"/>
                  </a:lnTo>
                  <a:lnTo>
                    <a:pt x="757858" y="937356"/>
                  </a:lnTo>
                  <a:lnTo>
                    <a:pt x="796155" y="915731"/>
                  </a:lnTo>
                  <a:lnTo>
                    <a:pt x="832248" y="889862"/>
                  </a:lnTo>
                  <a:lnTo>
                    <a:pt x="865771" y="859785"/>
                  </a:lnTo>
                  <a:lnTo>
                    <a:pt x="896358" y="825537"/>
                  </a:lnTo>
                  <a:lnTo>
                    <a:pt x="922982" y="788101"/>
                  </a:lnTo>
                  <a:lnTo>
                    <a:pt x="944884" y="748730"/>
                  </a:lnTo>
                  <a:lnTo>
                    <a:pt x="962111" y="707789"/>
                  </a:lnTo>
                  <a:lnTo>
                    <a:pt x="974709" y="665643"/>
                  </a:lnTo>
                  <a:lnTo>
                    <a:pt x="982725" y="622657"/>
                  </a:lnTo>
                  <a:lnTo>
                    <a:pt x="986203" y="579196"/>
                  </a:lnTo>
                  <a:lnTo>
                    <a:pt x="985191" y="535624"/>
                  </a:lnTo>
                  <a:lnTo>
                    <a:pt x="979734" y="492307"/>
                  </a:lnTo>
                  <a:lnTo>
                    <a:pt x="969878" y="449609"/>
                  </a:lnTo>
                  <a:lnTo>
                    <a:pt x="955669" y="407895"/>
                  </a:lnTo>
                  <a:lnTo>
                    <a:pt x="937154" y="367530"/>
                  </a:lnTo>
                  <a:lnTo>
                    <a:pt x="914378" y="328880"/>
                  </a:lnTo>
                  <a:lnTo>
                    <a:pt x="887387" y="292308"/>
                  </a:lnTo>
                  <a:lnTo>
                    <a:pt x="856228" y="258179"/>
                  </a:lnTo>
                  <a:lnTo>
                    <a:pt x="820946" y="226859"/>
                  </a:lnTo>
                  <a:lnTo>
                    <a:pt x="782583" y="199399"/>
                  </a:lnTo>
                  <a:lnTo>
                    <a:pt x="742394" y="176583"/>
                  </a:lnTo>
                  <a:lnTo>
                    <a:pt x="700746" y="158375"/>
                  </a:lnTo>
                  <a:lnTo>
                    <a:pt x="658004" y="144737"/>
                  </a:lnTo>
                  <a:lnTo>
                    <a:pt x="614536" y="135635"/>
                  </a:lnTo>
                  <a:lnTo>
                    <a:pt x="570708" y="131032"/>
                  </a:lnTo>
                  <a:lnTo>
                    <a:pt x="526885" y="130891"/>
                  </a:lnTo>
                  <a:lnTo>
                    <a:pt x="483435" y="135175"/>
                  </a:lnTo>
                  <a:lnTo>
                    <a:pt x="440723" y="143850"/>
                  </a:lnTo>
                  <a:lnTo>
                    <a:pt x="399116" y="156877"/>
                  </a:lnTo>
                  <a:lnTo>
                    <a:pt x="358980" y="174222"/>
                  </a:lnTo>
                  <a:lnTo>
                    <a:pt x="320682" y="195847"/>
                  </a:lnTo>
                  <a:lnTo>
                    <a:pt x="284588" y="221716"/>
                  </a:lnTo>
                  <a:lnTo>
                    <a:pt x="251064" y="251793"/>
                  </a:lnTo>
                  <a:lnTo>
                    <a:pt x="220477" y="286041"/>
                  </a:lnTo>
                  <a:close/>
                </a:path>
              </a:pathLst>
            </a:custGeom>
            <a:ln w="7349">
              <a:solidFill>
                <a:srgbClr val="C6B791"/>
              </a:solidFill>
            </a:ln>
          </p:spPr>
          <p:txBody>
            <a:bodyPr wrap="square" lIns="0" tIns="0" rIns="0" bIns="0" rtlCol="0"/>
            <a:lstStyle/>
            <a:p>
              <a:endParaRPr/>
            </a:p>
          </p:txBody>
        </p:sp>
        <p:sp>
          <p:nvSpPr>
            <p:cNvPr id="11" name="object 11"/>
            <p:cNvSpPr/>
            <p:nvPr/>
          </p:nvSpPr>
          <p:spPr>
            <a:xfrm>
              <a:off x="1009650" y="0"/>
              <a:ext cx="8134350" cy="6858000"/>
            </a:xfrm>
            <a:custGeom>
              <a:avLst/>
              <a:gdLst/>
              <a:ahLst/>
              <a:cxnLst/>
              <a:rect l="l" t="t" r="r" b="b"/>
              <a:pathLst>
                <a:path w="8134350" h="6858000">
                  <a:moveTo>
                    <a:pt x="8134350" y="0"/>
                  </a:moveTo>
                  <a:lnTo>
                    <a:pt x="0" y="0"/>
                  </a:lnTo>
                  <a:lnTo>
                    <a:pt x="0" y="6858000"/>
                  </a:lnTo>
                  <a:lnTo>
                    <a:pt x="8134350" y="6858000"/>
                  </a:lnTo>
                  <a:lnTo>
                    <a:pt x="8134350" y="0"/>
                  </a:lnTo>
                  <a:close/>
                </a:path>
              </a:pathLst>
            </a:custGeom>
            <a:solidFill>
              <a:srgbClr val="FFFFFF"/>
            </a:solidFill>
          </p:spPr>
          <p:txBody>
            <a:bodyPr wrap="square" lIns="0" tIns="0" rIns="0" bIns="0" rtlCol="0"/>
            <a:lstStyle/>
            <a:p>
              <a:endParaRPr/>
            </a:p>
          </p:txBody>
        </p:sp>
        <p:pic>
          <p:nvPicPr>
            <p:cNvPr id="12" name="object 12"/>
            <p:cNvPicPr/>
            <p:nvPr/>
          </p:nvPicPr>
          <p:blipFill>
            <a:blip r:embed="rId6" cstate="print"/>
            <a:stretch>
              <a:fillRect/>
            </a:stretch>
          </p:blipFill>
          <p:spPr>
            <a:xfrm>
              <a:off x="923925" y="0"/>
              <a:ext cx="176212" cy="6858000"/>
            </a:xfrm>
            <a:prstGeom prst="rect">
              <a:avLst/>
            </a:prstGeom>
          </p:spPr>
        </p:pic>
        <p:sp>
          <p:nvSpPr>
            <p:cNvPr id="13" name="object 13"/>
            <p:cNvSpPr/>
            <p:nvPr/>
          </p:nvSpPr>
          <p:spPr>
            <a:xfrm>
              <a:off x="1019175" y="0"/>
              <a:ext cx="66675" cy="6858000"/>
            </a:xfrm>
            <a:custGeom>
              <a:avLst/>
              <a:gdLst/>
              <a:ahLst/>
              <a:cxnLst/>
              <a:rect l="l" t="t" r="r" b="b"/>
              <a:pathLst>
                <a:path w="66675" h="6858000">
                  <a:moveTo>
                    <a:pt x="66675" y="0"/>
                  </a:moveTo>
                  <a:lnTo>
                    <a:pt x="0" y="0"/>
                  </a:lnTo>
                  <a:lnTo>
                    <a:pt x="0" y="6858000"/>
                  </a:lnTo>
                  <a:lnTo>
                    <a:pt x="66675" y="6858000"/>
                  </a:lnTo>
                  <a:lnTo>
                    <a:pt x="66675" y="0"/>
                  </a:lnTo>
                  <a:close/>
                </a:path>
              </a:pathLst>
            </a:custGeom>
            <a:solidFill>
              <a:srgbClr val="FFFFFF"/>
            </a:solidFill>
          </p:spPr>
          <p:txBody>
            <a:bodyPr wrap="square" lIns="0" tIns="0" rIns="0" bIns="0" rtlCol="0"/>
            <a:lstStyle/>
            <a:p>
              <a:endParaRPr/>
            </a:p>
          </p:txBody>
        </p:sp>
      </p:grpSp>
      <p:pic>
        <p:nvPicPr>
          <p:cNvPr id="14" name="object 14"/>
          <p:cNvPicPr/>
          <p:nvPr/>
        </p:nvPicPr>
        <p:blipFill>
          <a:blip r:embed="rId7">
            <a:extLst>
              <a:ext uri="{28A0092B-C50C-407E-A947-70E740481C1C}">
                <a14:useLocalDpi xmlns:a14="http://schemas.microsoft.com/office/drawing/2010/main" val="0"/>
              </a:ext>
            </a:extLst>
          </a:blip>
          <a:stretch>
            <a:fillRect/>
          </a:stretch>
        </p:blipFill>
        <p:spPr>
          <a:xfrm>
            <a:off x="7543800" y="351422"/>
            <a:ext cx="1600199" cy="878305"/>
          </a:xfrm>
          <a:prstGeom prst="rect">
            <a:avLst/>
          </a:prstGeom>
        </p:spPr>
      </p:pic>
      <p:sp>
        <p:nvSpPr>
          <p:cNvPr id="16" name="object 16"/>
          <p:cNvSpPr txBox="1">
            <a:spLocks noGrp="1"/>
          </p:cNvSpPr>
          <p:nvPr>
            <p:ph type="ftr" sz="quarter" idx="4294967295"/>
          </p:nvPr>
        </p:nvSpPr>
        <p:spPr>
          <a:xfrm>
            <a:off x="6638925" y="6375215"/>
            <a:ext cx="1903095" cy="324484"/>
          </a:xfrm>
          <a:prstGeom prst="rect">
            <a:avLst/>
          </a:prstGeom>
        </p:spPr>
        <p:txBody>
          <a:bodyPr vert="horz" wrap="square" lIns="0" tIns="0" rIns="0" bIns="0" rtlCol="0">
            <a:spAutoFit/>
          </a:bodyPr>
          <a:lstStyle>
            <a:defPPr>
              <a:defRPr lang="en-US"/>
            </a:defPPr>
            <a:lvl1pPr marL="0" algn="l" defTabSz="914400" rtl="0" eaLnBrk="1" latinLnBrk="0" hangingPunct="1">
              <a:defRPr sz="2000" b="0" i="0" kern="1200">
                <a:solidFill>
                  <a:schemeClr val="tx1"/>
                </a:solidFill>
                <a:latin typeface="Trebuchet MS"/>
                <a:ea typeface="+mn-ea"/>
                <a:cs typeface="Trebuchet M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2385"/>
              </a:lnSpc>
            </a:pPr>
            <a:r>
              <a:rPr lang="en-IN" spc="295"/>
              <a:t>C</a:t>
            </a:r>
            <a:r>
              <a:rPr lang="en-IN" spc="170"/>
              <a:t>A</a:t>
            </a:r>
            <a:r>
              <a:rPr lang="en-IN" spc="-80"/>
              <a:t> </a:t>
            </a:r>
            <a:r>
              <a:rPr lang="en-IN" spc="-70"/>
              <a:t>P</a:t>
            </a:r>
            <a:r>
              <a:rPr lang="en-IN" spc="45"/>
              <a:t>r</a:t>
            </a:r>
            <a:r>
              <a:rPr lang="en-IN" spc="-160"/>
              <a:t>a</a:t>
            </a:r>
            <a:r>
              <a:rPr lang="en-IN" spc="-70"/>
              <a:t>d</a:t>
            </a:r>
            <a:r>
              <a:rPr lang="en-IN" spc="-120"/>
              <a:t>e</a:t>
            </a:r>
            <a:r>
              <a:rPr lang="en-IN" spc="-114"/>
              <a:t>e</a:t>
            </a:r>
            <a:r>
              <a:rPr lang="en-IN" spc="-105"/>
              <a:t>p</a:t>
            </a:r>
            <a:r>
              <a:rPr lang="en-IN" spc="-180"/>
              <a:t> </a:t>
            </a:r>
            <a:r>
              <a:rPr lang="en-IN" spc="40"/>
              <a:t>Mo</a:t>
            </a:r>
            <a:r>
              <a:rPr lang="en-IN" spc="45"/>
              <a:t>d</a:t>
            </a:r>
            <a:r>
              <a:rPr lang="en-IN" spc="-130"/>
              <a:t>i</a:t>
            </a:r>
            <a:endParaRPr spc="-130" dirty="0"/>
          </a:p>
        </p:txBody>
      </p:sp>
      <p:sp>
        <p:nvSpPr>
          <p:cNvPr id="15" name="Rectangle 14"/>
          <p:cNvSpPr/>
          <p:nvPr/>
        </p:nvSpPr>
        <p:spPr>
          <a:xfrm>
            <a:off x="1009650" y="382305"/>
            <a:ext cx="6534150" cy="400110"/>
          </a:xfrm>
          <a:prstGeom prst="rect">
            <a:avLst/>
          </a:prstGeom>
        </p:spPr>
        <p:txBody>
          <a:bodyPr wrap="square">
            <a:spAutoFit/>
          </a:bodyPr>
          <a:lstStyle/>
          <a:p>
            <a:r>
              <a:rPr lang="en-US" sz="2000" b="1" dirty="0"/>
              <a:t>B2B Supply wrongly shown as B2C -Credit denied to Buyers</a:t>
            </a:r>
            <a:endParaRPr lang="en-IN" sz="2000" b="1" dirty="0"/>
          </a:p>
        </p:txBody>
      </p:sp>
      <p:sp>
        <p:nvSpPr>
          <p:cNvPr id="17" name="Rectangle 16"/>
          <p:cNvSpPr/>
          <p:nvPr/>
        </p:nvSpPr>
        <p:spPr>
          <a:xfrm>
            <a:off x="1100137" y="1260611"/>
            <a:ext cx="8043862" cy="4832092"/>
          </a:xfrm>
          <a:prstGeom prst="rect">
            <a:avLst/>
          </a:prstGeom>
        </p:spPr>
        <p:txBody>
          <a:bodyPr wrap="square">
            <a:spAutoFit/>
          </a:bodyPr>
          <a:lstStyle/>
          <a:p>
            <a:r>
              <a:rPr lang="en-IN" sz="2800" b="1" dirty="0"/>
              <a:t>Case:</a:t>
            </a:r>
            <a:r>
              <a:rPr lang="en-IN" sz="2800" dirty="0"/>
              <a:t> </a:t>
            </a:r>
          </a:p>
          <a:p>
            <a:pPr marL="457200" indent="-457200">
              <a:buFont typeface="Wingdings" panose="05000000000000000000" pitchFamily="2" charset="2"/>
              <a:buChar char="Ø"/>
            </a:pPr>
            <a:r>
              <a:rPr lang="en-US" sz="2800" dirty="0"/>
              <a:t>M/s. WIPRO LIMITED INDIA</a:t>
            </a:r>
            <a:endParaRPr lang="en-IN" sz="2800" dirty="0"/>
          </a:p>
          <a:p>
            <a:pPr marL="457200" indent="-457200">
              <a:buFont typeface="Wingdings" panose="05000000000000000000" pitchFamily="2" charset="2"/>
              <a:buChar char="Ø"/>
            </a:pPr>
            <a:r>
              <a:rPr lang="en-IN" sz="2800" dirty="0"/>
              <a:t>M/s. SUN DYE CHEM HC-MAD-GST </a:t>
            </a:r>
          </a:p>
          <a:p>
            <a:pPr marL="457200" indent="-457200">
              <a:buFont typeface="Wingdings" panose="05000000000000000000" pitchFamily="2" charset="2"/>
              <a:buChar char="Ø"/>
            </a:pPr>
            <a:r>
              <a:rPr lang="en-IN" sz="2800" dirty="0"/>
              <a:t>M/s SHIVA JYOTI CONSTRUCTION HC-ORISSA-GST</a:t>
            </a:r>
          </a:p>
          <a:p>
            <a:endParaRPr lang="en-IN" sz="2800" b="1" dirty="0"/>
          </a:p>
          <a:p>
            <a:r>
              <a:rPr lang="en-IN" sz="2800" b="1" dirty="0"/>
              <a:t>Issue :</a:t>
            </a:r>
            <a:r>
              <a:rPr lang="en-IN" sz="2800" dirty="0"/>
              <a:t> </a:t>
            </a:r>
            <a:r>
              <a:rPr lang="en-US" sz="2800" dirty="0"/>
              <a:t>B2B Supply wrongly shown as B2C. </a:t>
            </a:r>
          </a:p>
          <a:p>
            <a:endParaRPr lang="en-US" sz="2800" dirty="0"/>
          </a:p>
          <a:p>
            <a:pPr algn="just"/>
            <a:r>
              <a:rPr lang="en-IN" sz="2800" b="1" dirty="0"/>
              <a:t>Observations  : </a:t>
            </a:r>
            <a:r>
              <a:rPr lang="en-US" sz="2800" dirty="0"/>
              <a:t>Court permits the petitioner to resubmit corrected Form-B2B under GSTR- 1 and to enable the petitioner to do so a direction is issued to Opposite Parties to receive it manually</a:t>
            </a:r>
            <a:endParaRPr lang="en-IN" sz="2800" dirty="0"/>
          </a:p>
        </p:txBody>
      </p:sp>
    </p:spTree>
    <p:extLst>
      <p:ext uri="{BB962C8B-B14F-4D97-AF65-F5344CB8AC3E}">
        <p14:creationId xmlns:p14="http://schemas.microsoft.com/office/powerpoint/2010/main" val="3151988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4" name="object 4"/>
            <p:cNvSpPr/>
            <p:nvPr/>
          </p:nvSpPr>
          <p:spPr>
            <a:xfrm>
              <a:off x="4257" y="4699"/>
              <a:ext cx="819785" cy="819785"/>
            </a:xfrm>
            <a:custGeom>
              <a:avLst/>
              <a:gdLst/>
              <a:ahLst/>
              <a:cxnLst/>
              <a:rect l="l" t="t" r="r" b="b"/>
              <a:pathLst>
                <a:path w="819785" h="819785">
                  <a:moveTo>
                    <a:pt x="819655" y="0"/>
                  </a:moveTo>
                  <a:lnTo>
                    <a:pt x="505" y="0"/>
                  </a:lnTo>
                  <a:lnTo>
                    <a:pt x="0" y="819276"/>
                  </a:lnTo>
                  <a:lnTo>
                    <a:pt x="48636" y="817886"/>
                  </a:lnTo>
                  <a:lnTo>
                    <a:pt x="96034" y="813765"/>
                  </a:lnTo>
                  <a:lnTo>
                    <a:pt x="142623" y="806991"/>
                  </a:lnTo>
                  <a:lnTo>
                    <a:pt x="188327" y="797640"/>
                  </a:lnTo>
                  <a:lnTo>
                    <a:pt x="233067" y="785790"/>
                  </a:lnTo>
                  <a:lnTo>
                    <a:pt x="276768" y="771517"/>
                  </a:lnTo>
                  <a:lnTo>
                    <a:pt x="319353" y="754897"/>
                  </a:lnTo>
                  <a:lnTo>
                    <a:pt x="360744" y="736009"/>
                  </a:lnTo>
                  <a:lnTo>
                    <a:pt x="400865" y="714928"/>
                  </a:lnTo>
                  <a:lnTo>
                    <a:pt x="439639" y="691732"/>
                  </a:lnTo>
                  <a:lnTo>
                    <a:pt x="476990" y="666496"/>
                  </a:lnTo>
                  <a:lnTo>
                    <a:pt x="512839" y="639299"/>
                  </a:lnTo>
                  <a:lnTo>
                    <a:pt x="547112" y="610217"/>
                  </a:lnTo>
                  <a:lnTo>
                    <a:pt x="579730" y="579326"/>
                  </a:lnTo>
                  <a:lnTo>
                    <a:pt x="610616" y="546704"/>
                  </a:lnTo>
                  <a:lnTo>
                    <a:pt x="639695" y="512427"/>
                  </a:lnTo>
                  <a:lnTo>
                    <a:pt x="666889" y="476572"/>
                  </a:lnTo>
                  <a:lnTo>
                    <a:pt x="692122" y="439216"/>
                  </a:lnTo>
                  <a:lnTo>
                    <a:pt x="715316" y="400436"/>
                  </a:lnTo>
                  <a:lnTo>
                    <a:pt x="736395" y="360308"/>
                  </a:lnTo>
                  <a:lnTo>
                    <a:pt x="755281" y="318910"/>
                  </a:lnTo>
                  <a:lnTo>
                    <a:pt x="771899" y="276319"/>
                  </a:lnTo>
                  <a:lnTo>
                    <a:pt x="786171" y="232610"/>
                  </a:lnTo>
                  <a:lnTo>
                    <a:pt x="798020" y="187861"/>
                  </a:lnTo>
                  <a:lnTo>
                    <a:pt x="807370" y="142148"/>
                  </a:lnTo>
                  <a:lnTo>
                    <a:pt x="814144" y="95549"/>
                  </a:lnTo>
                  <a:lnTo>
                    <a:pt x="818264" y="48141"/>
                  </a:lnTo>
                  <a:lnTo>
                    <a:pt x="819655" y="0"/>
                  </a:lnTo>
                  <a:close/>
                </a:path>
              </a:pathLst>
            </a:custGeom>
            <a:solidFill>
              <a:srgbClr val="FDF9F4">
                <a:alpha val="32940"/>
              </a:srgbClr>
            </a:solidFill>
          </p:spPr>
          <p:txBody>
            <a:bodyPr wrap="square" lIns="0" tIns="0" rIns="0" bIns="0" rtlCol="0"/>
            <a:lstStyle/>
            <a:p>
              <a:endParaRPr/>
            </a:p>
          </p:txBody>
        </p:sp>
        <p:sp>
          <p:nvSpPr>
            <p:cNvPr id="5" name="object 5"/>
            <p:cNvSpPr/>
            <p:nvPr/>
          </p:nvSpPr>
          <p:spPr>
            <a:xfrm>
              <a:off x="4257" y="4699"/>
              <a:ext cx="819785" cy="819785"/>
            </a:xfrm>
            <a:custGeom>
              <a:avLst/>
              <a:gdLst/>
              <a:ahLst/>
              <a:cxnLst/>
              <a:rect l="l" t="t" r="r" b="b"/>
              <a:pathLst>
                <a:path w="819785" h="819785">
                  <a:moveTo>
                    <a:pt x="819655" y="0"/>
                  </a:moveTo>
                  <a:lnTo>
                    <a:pt x="818264" y="48141"/>
                  </a:lnTo>
                  <a:lnTo>
                    <a:pt x="814144" y="95549"/>
                  </a:lnTo>
                  <a:lnTo>
                    <a:pt x="807370" y="142148"/>
                  </a:lnTo>
                  <a:lnTo>
                    <a:pt x="798020" y="187861"/>
                  </a:lnTo>
                  <a:lnTo>
                    <a:pt x="786171" y="232610"/>
                  </a:lnTo>
                  <a:lnTo>
                    <a:pt x="771899" y="276319"/>
                  </a:lnTo>
                  <a:lnTo>
                    <a:pt x="755281" y="318910"/>
                  </a:lnTo>
                  <a:lnTo>
                    <a:pt x="736395" y="360308"/>
                  </a:lnTo>
                  <a:lnTo>
                    <a:pt x="715316" y="400436"/>
                  </a:lnTo>
                  <a:lnTo>
                    <a:pt x="692122" y="439216"/>
                  </a:lnTo>
                  <a:lnTo>
                    <a:pt x="666889" y="476572"/>
                  </a:lnTo>
                  <a:lnTo>
                    <a:pt x="639695" y="512427"/>
                  </a:lnTo>
                  <a:lnTo>
                    <a:pt x="610616" y="546704"/>
                  </a:lnTo>
                  <a:lnTo>
                    <a:pt x="579730" y="579326"/>
                  </a:lnTo>
                  <a:lnTo>
                    <a:pt x="547112" y="610217"/>
                  </a:lnTo>
                  <a:lnTo>
                    <a:pt x="512839" y="639299"/>
                  </a:lnTo>
                  <a:lnTo>
                    <a:pt x="476990" y="666496"/>
                  </a:lnTo>
                  <a:lnTo>
                    <a:pt x="439639" y="691732"/>
                  </a:lnTo>
                  <a:lnTo>
                    <a:pt x="400865" y="714928"/>
                  </a:lnTo>
                  <a:lnTo>
                    <a:pt x="360744" y="736009"/>
                  </a:lnTo>
                  <a:lnTo>
                    <a:pt x="319353" y="754897"/>
                  </a:lnTo>
                  <a:lnTo>
                    <a:pt x="276768" y="771517"/>
                  </a:lnTo>
                  <a:lnTo>
                    <a:pt x="233067" y="785790"/>
                  </a:lnTo>
                  <a:lnTo>
                    <a:pt x="188327" y="797640"/>
                  </a:lnTo>
                  <a:lnTo>
                    <a:pt x="142623" y="806991"/>
                  </a:lnTo>
                  <a:lnTo>
                    <a:pt x="96034" y="813765"/>
                  </a:lnTo>
                  <a:lnTo>
                    <a:pt x="48636" y="817886"/>
                  </a:lnTo>
                  <a:lnTo>
                    <a:pt x="505" y="819276"/>
                  </a:lnTo>
                  <a:lnTo>
                    <a:pt x="336" y="819276"/>
                  </a:lnTo>
                  <a:lnTo>
                    <a:pt x="168" y="819276"/>
                  </a:lnTo>
                  <a:lnTo>
                    <a:pt x="0" y="819276"/>
                  </a:lnTo>
                  <a:lnTo>
                    <a:pt x="505" y="0"/>
                  </a:lnTo>
                  <a:lnTo>
                    <a:pt x="819655" y="0"/>
                  </a:lnTo>
                  <a:close/>
                </a:path>
              </a:pathLst>
            </a:custGeom>
            <a:ln w="3175">
              <a:solidFill>
                <a:srgbClr val="D2C39E"/>
              </a:solidFill>
            </a:ln>
          </p:spPr>
          <p:txBody>
            <a:bodyPr wrap="square" lIns="0" tIns="0" rIns="0" bIns="0" rtlCol="0"/>
            <a:lstStyle/>
            <a:p>
              <a:endParaRPr/>
            </a:p>
          </p:txBody>
        </p:sp>
        <p:pic>
          <p:nvPicPr>
            <p:cNvPr id="6" name="object 6"/>
            <p:cNvPicPr/>
            <p:nvPr/>
          </p:nvPicPr>
          <p:blipFill>
            <a:blip r:embed="rId3" cstate="print"/>
            <a:stretch>
              <a:fillRect/>
            </a:stretch>
          </p:blipFill>
          <p:spPr>
            <a:xfrm>
              <a:off x="123825" y="0"/>
              <a:ext cx="1795526" cy="1804924"/>
            </a:xfrm>
            <a:prstGeom prst="rect">
              <a:avLst/>
            </a:prstGeom>
          </p:spPr>
        </p:pic>
        <p:sp>
          <p:nvSpPr>
            <p:cNvPr id="7" name="object 7"/>
            <p:cNvSpPr/>
            <p:nvPr/>
          </p:nvSpPr>
          <p:spPr>
            <a:xfrm>
              <a:off x="176212" y="23875"/>
              <a:ext cx="1696085" cy="1704975"/>
            </a:xfrm>
            <a:custGeom>
              <a:avLst/>
              <a:gdLst/>
              <a:ahLst/>
              <a:cxnLst/>
              <a:rect l="l" t="t" r="r" b="b"/>
              <a:pathLst>
                <a:path w="1696085" h="1704975">
                  <a:moveTo>
                    <a:pt x="0" y="852424"/>
                  </a:moveTo>
                  <a:lnTo>
                    <a:pt x="1341" y="804051"/>
                  </a:lnTo>
                  <a:lnTo>
                    <a:pt x="5320" y="756387"/>
                  </a:lnTo>
                  <a:lnTo>
                    <a:pt x="11862" y="709503"/>
                  </a:lnTo>
                  <a:lnTo>
                    <a:pt x="20898" y="663470"/>
                  </a:lnTo>
                  <a:lnTo>
                    <a:pt x="32356" y="618362"/>
                  </a:lnTo>
                  <a:lnTo>
                    <a:pt x="46163" y="574249"/>
                  </a:lnTo>
                  <a:lnTo>
                    <a:pt x="62249" y="531204"/>
                  </a:lnTo>
                  <a:lnTo>
                    <a:pt x="80541" y="489299"/>
                  </a:lnTo>
                  <a:lnTo>
                    <a:pt x="100969" y="448605"/>
                  </a:lnTo>
                  <a:lnTo>
                    <a:pt x="123461" y="409196"/>
                  </a:lnTo>
                  <a:lnTo>
                    <a:pt x="147945" y="371141"/>
                  </a:lnTo>
                  <a:lnTo>
                    <a:pt x="174349" y="334515"/>
                  </a:lnTo>
                  <a:lnTo>
                    <a:pt x="202602" y="299387"/>
                  </a:lnTo>
                  <a:lnTo>
                    <a:pt x="232633" y="265832"/>
                  </a:lnTo>
                  <a:lnTo>
                    <a:pt x="264370" y="233919"/>
                  </a:lnTo>
                  <a:lnTo>
                    <a:pt x="297740" y="203722"/>
                  </a:lnTo>
                  <a:lnTo>
                    <a:pt x="332674" y="175313"/>
                  </a:lnTo>
                  <a:lnTo>
                    <a:pt x="369099" y="148762"/>
                  </a:lnTo>
                  <a:lnTo>
                    <a:pt x="406944" y="124143"/>
                  </a:lnTo>
                  <a:lnTo>
                    <a:pt x="446136" y="101527"/>
                  </a:lnTo>
                  <a:lnTo>
                    <a:pt x="486605" y="80987"/>
                  </a:lnTo>
                  <a:lnTo>
                    <a:pt x="528279" y="62593"/>
                  </a:lnTo>
                  <a:lnTo>
                    <a:pt x="571087" y="46418"/>
                  </a:lnTo>
                  <a:lnTo>
                    <a:pt x="614956" y="32534"/>
                  </a:lnTo>
                  <a:lnTo>
                    <a:pt x="659815" y="21014"/>
                  </a:lnTo>
                  <a:lnTo>
                    <a:pt x="705594" y="11928"/>
                  </a:lnTo>
                  <a:lnTo>
                    <a:pt x="752219" y="5349"/>
                  </a:lnTo>
                  <a:lnTo>
                    <a:pt x="799620" y="1349"/>
                  </a:lnTo>
                  <a:lnTo>
                    <a:pt x="847725" y="0"/>
                  </a:lnTo>
                  <a:lnTo>
                    <a:pt x="895830" y="1349"/>
                  </a:lnTo>
                  <a:lnTo>
                    <a:pt x="943231" y="5349"/>
                  </a:lnTo>
                  <a:lnTo>
                    <a:pt x="989857" y="11928"/>
                  </a:lnTo>
                  <a:lnTo>
                    <a:pt x="1035637" y="21014"/>
                  </a:lnTo>
                  <a:lnTo>
                    <a:pt x="1080498" y="32534"/>
                  </a:lnTo>
                  <a:lnTo>
                    <a:pt x="1124369" y="46418"/>
                  </a:lnTo>
                  <a:lnTo>
                    <a:pt x="1167179" y="62593"/>
                  </a:lnTo>
                  <a:lnTo>
                    <a:pt x="1208856" y="80987"/>
                  </a:lnTo>
                  <a:lnTo>
                    <a:pt x="1249327" y="101527"/>
                  </a:lnTo>
                  <a:lnTo>
                    <a:pt x="1288523" y="124143"/>
                  </a:lnTo>
                  <a:lnTo>
                    <a:pt x="1326370" y="148762"/>
                  </a:lnTo>
                  <a:lnTo>
                    <a:pt x="1362798" y="175313"/>
                  </a:lnTo>
                  <a:lnTo>
                    <a:pt x="1397735" y="203722"/>
                  </a:lnTo>
                  <a:lnTo>
                    <a:pt x="1431110" y="233919"/>
                  </a:lnTo>
                  <a:lnTo>
                    <a:pt x="1462849" y="265832"/>
                  </a:lnTo>
                  <a:lnTo>
                    <a:pt x="1492884" y="299387"/>
                  </a:lnTo>
                  <a:lnTo>
                    <a:pt x="1521140" y="334515"/>
                  </a:lnTo>
                  <a:lnTo>
                    <a:pt x="1547547" y="371141"/>
                  </a:lnTo>
                  <a:lnTo>
                    <a:pt x="1572034" y="409196"/>
                  </a:lnTo>
                  <a:lnTo>
                    <a:pt x="1594529" y="448605"/>
                  </a:lnTo>
                  <a:lnTo>
                    <a:pt x="1614959" y="489299"/>
                  </a:lnTo>
                  <a:lnTo>
                    <a:pt x="1633254" y="531204"/>
                  </a:lnTo>
                  <a:lnTo>
                    <a:pt x="1649342" y="574249"/>
                  </a:lnTo>
                  <a:lnTo>
                    <a:pt x="1663152" y="618362"/>
                  </a:lnTo>
                  <a:lnTo>
                    <a:pt x="1674611" y="663470"/>
                  </a:lnTo>
                  <a:lnTo>
                    <a:pt x="1683648" y="709503"/>
                  </a:lnTo>
                  <a:lnTo>
                    <a:pt x="1690192" y="756387"/>
                  </a:lnTo>
                  <a:lnTo>
                    <a:pt x="1694171" y="804051"/>
                  </a:lnTo>
                  <a:lnTo>
                    <a:pt x="1695513" y="852424"/>
                  </a:lnTo>
                  <a:lnTo>
                    <a:pt x="1694171" y="900796"/>
                  </a:lnTo>
                  <a:lnTo>
                    <a:pt x="1690192" y="948462"/>
                  </a:lnTo>
                  <a:lnTo>
                    <a:pt x="1683648" y="995348"/>
                  </a:lnTo>
                  <a:lnTo>
                    <a:pt x="1674611" y="1041383"/>
                  </a:lnTo>
                  <a:lnTo>
                    <a:pt x="1663152" y="1086495"/>
                  </a:lnTo>
                  <a:lnTo>
                    <a:pt x="1649342" y="1130612"/>
                  </a:lnTo>
                  <a:lnTo>
                    <a:pt x="1633254" y="1173662"/>
                  </a:lnTo>
                  <a:lnTo>
                    <a:pt x="1614959" y="1215572"/>
                  </a:lnTo>
                  <a:lnTo>
                    <a:pt x="1594529" y="1256271"/>
                  </a:lnTo>
                  <a:lnTo>
                    <a:pt x="1572034" y="1295686"/>
                  </a:lnTo>
                  <a:lnTo>
                    <a:pt x="1547547" y="1333747"/>
                  </a:lnTo>
                  <a:lnTo>
                    <a:pt x="1521140" y="1370380"/>
                  </a:lnTo>
                  <a:lnTo>
                    <a:pt x="1492884" y="1405513"/>
                  </a:lnTo>
                  <a:lnTo>
                    <a:pt x="1462849" y="1439076"/>
                  </a:lnTo>
                  <a:lnTo>
                    <a:pt x="1431110" y="1470994"/>
                  </a:lnTo>
                  <a:lnTo>
                    <a:pt x="1397735" y="1501198"/>
                  </a:lnTo>
                  <a:lnTo>
                    <a:pt x="1362798" y="1529614"/>
                  </a:lnTo>
                  <a:lnTo>
                    <a:pt x="1326370" y="1556171"/>
                  </a:lnTo>
                  <a:lnTo>
                    <a:pt x="1288523" y="1580796"/>
                  </a:lnTo>
                  <a:lnTo>
                    <a:pt x="1249327" y="1603418"/>
                  </a:lnTo>
                  <a:lnTo>
                    <a:pt x="1208856" y="1623964"/>
                  </a:lnTo>
                  <a:lnTo>
                    <a:pt x="1167179" y="1642363"/>
                  </a:lnTo>
                  <a:lnTo>
                    <a:pt x="1124369" y="1658542"/>
                  </a:lnTo>
                  <a:lnTo>
                    <a:pt x="1080498" y="1672429"/>
                  </a:lnTo>
                  <a:lnTo>
                    <a:pt x="1035637" y="1683954"/>
                  </a:lnTo>
                  <a:lnTo>
                    <a:pt x="989857" y="1693042"/>
                  </a:lnTo>
                  <a:lnTo>
                    <a:pt x="943231" y="1699623"/>
                  </a:lnTo>
                  <a:lnTo>
                    <a:pt x="895830" y="1703625"/>
                  </a:lnTo>
                  <a:lnTo>
                    <a:pt x="847725" y="1704975"/>
                  </a:lnTo>
                  <a:lnTo>
                    <a:pt x="799620" y="1703625"/>
                  </a:lnTo>
                  <a:lnTo>
                    <a:pt x="752219" y="1699623"/>
                  </a:lnTo>
                  <a:lnTo>
                    <a:pt x="705594" y="1693042"/>
                  </a:lnTo>
                  <a:lnTo>
                    <a:pt x="659815" y="1683954"/>
                  </a:lnTo>
                  <a:lnTo>
                    <a:pt x="614956" y="1672429"/>
                  </a:lnTo>
                  <a:lnTo>
                    <a:pt x="571087" y="1658542"/>
                  </a:lnTo>
                  <a:lnTo>
                    <a:pt x="528279" y="1642363"/>
                  </a:lnTo>
                  <a:lnTo>
                    <a:pt x="486605" y="1623964"/>
                  </a:lnTo>
                  <a:lnTo>
                    <a:pt x="446136" y="1603418"/>
                  </a:lnTo>
                  <a:lnTo>
                    <a:pt x="406944" y="1580796"/>
                  </a:lnTo>
                  <a:lnTo>
                    <a:pt x="369099" y="1556171"/>
                  </a:lnTo>
                  <a:lnTo>
                    <a:pt x="332674" y="1529614"/>
                  </a:lnTo>
                  <a:lnTo>
                    <a:pt x="297740" y="1501198"/>
                  </a:lnTo>
                  <a:lnTo>
                    <a:pt x="264370" y="1470994"/>
                  </a:lnTo>
                  <a:lnTo>
                    <a:pt x="232633" y="1439076"/>
                  </a:lnTo>
                  <a:lnTo>
                    <a:pt x="202602" y="1405513"/>
                  </a:lnTo>
                  <a:lnTo>
                    <a:pt x="174349" y="1370380"/>
                  </a:lnTo>
                  <a:lnTo>
                    <a:pt x="147945" y="1333747"/>
                  </a:lnTo>
                  <a:lnTo>
                    <a:pt x="123461" y="1295686"/>
                  </a:lnTo>
                  <a:lnTo>
                    <a:pt x="100969" y="1256271"/>
                  </a:lnTo>
                  <a:lnTo>
                    <a:pt x="80541" y="1215572"/>
                  </a:lnTo>
                  <a:lnTo>
                    <a:pt x="62249" y="1173662"/>
                  </a:lnTo>
                  <a:lnTo>
                    <a:pt x="46163" y="1130612"/>
                  </a:lnTo>
                  <a:lnTo>
                    <a:pt x="32356" y="1086495"/>
                  </a:lnTo>
                  <a:lnTo>
                    <a:pt x="20898" y="1041383"/>
                  </a:lnTo>
                  <a:lnTo>
                    <a:pt x="11862" y="995348"/>
                  </a:lnTo>
                  <a:lnTo>
                    <a:pt x="5320" y="948462"/>
                  </a:lnTo>
                  <a:lnTo>
                    <a:pt x="1341" y="900796"/>
                  </a:lnTo>
                  <a:lnTo>
                    <a:pt x="0" y="852424"/>
                  </a:lnTo>
                  <a:close/>
                </a:path>
              </a:pathLst>
            </a:custGeom>
            <a:ln w="27305">
              <a:solidFill>
                <a:srgbClr val="FFF6DB"/>
              </a:solidFill>
            </a:ln>
          </p:spPr>
          <p:txBody>
            <a:bodyPr wrap="square" lIns="0" tIns="0" rIns="0" bIns="0" rtlCol="0"/>
            <a:lstStyle/>
            <a:p>
              <a:endParaRPr/>
            </a:p>
          </p:txBody>
        </p:sp>
        <p:pic>
          <p:nvPicPr>
            <p:cNvPr id="8" name="object 8"/>
            <p:cNvPicPr/>
            <p:nvPr/>
          </p:nvPicPr>
          <p:blipFill>
            <a:blip r:embed="rId4" cstate="print"/>
            <a:stretch>
              <a:fillRect/>
            </a:stretch>
          </p:blipFill>
          <p:spPr>
            <a:xfrm>
              <a:off x="161925" y="1028636"/>
              <a:ext cx="1176337" cy="1176337"/>
            </a:xfrm>
            <a:prstGeom prst="rect">
              <a:avLst/>
            </a:prstGeom>
          </p:spPr>
        </p:pic>
        <p:pic>
          <p:nvPicPr>
            <p:cNvPr id="9" name="object 9"/>
            <p:cNvPicPr/>
            <p:nvPr/>
          </p:nvPicPr>
          <p:blipFill>
            <a:blip r:embed="rId5" cstate="print"/>
            <a:stretch>
              <a:fillRect/>
            </a:stretch>
          </p:blipFill>
          <p:spPr>
            <a:xfrm>
              <a:off x="187319" y="1050633"/>
              <a:ext cx="1116813" cy="1111476"/>
            </a:xfrm>
            <a:prstGeom prst="rect">
              <a:avLst/>
            </a:prstGeom>
          </p:spPr>
        </p:pic>
        <p:sp>
          <p:nvSpPr>
            <p:cNvPr id="10" name="object 10"/>
            <p:cNvSpPr/>
            <p:nvPr/>
          </p:nvSpPr>
          <p:spPr>
            <a:xfrm>
              <a:off x="187319" y="1050633"/>
              <a:ext cx="1116965" cy="1111885"/>
            </a:xfrm>
            <a:custGeom>
              <a:avLst/>
              <a:gdLst/>
              <a:ahLst/>
              <a:cxnLst/>
              <a:rect l="l" t="t" r="r" b="b"/>
              <a:pathLst>
                <a:path w="1116965" h="1111885">
                  <a:moveTo>
                    <a:pt x="118496" y="204634"/>
                  </a:moveTo>
                  <a:lnTo>
                    <a:pt x="149785" y="168741"/>
                  </a:lnTo>
                  <a:lnTo>
                    <a:pt x="183515" y="136234"/>
                  </a:lnTo>
                  <a:lnTo>
                    <a:pt x="219451" y="107137"/>
                  </a:lnTo>
                  <a:lnTo>
                    <a:pt x="257356" y="81474"/>
                  </a:lnTo>
                  <a:lnTo>
                    <a:pt x="296996" y="59270"/>
                  </a:lnTo>
                  <a:lnTo>
                    <a:pt x="338135" y="40547"/>
                  </a:lnTo>
                  <a:lnTo>
                    <a:pt x="380538" y="25331"/>
                  </a:lnTo>
                  <a:lnTo>
                    <a:pt x="423971" y="13644"/>
                  </a:lnTo>
                  <a:lnTo>
                    <a:pt x="468196" y="5510"/>
                  </a:lnTo>
                  <a:lnTo>
                    <a:pt x="512980" y="954"/>
                  </a:lnTo>
                  <a:lnTo>
                    <a:pt x="558087" y="0"/>
                  </a:lnTo>
                  <a:lnTo>
                    <a:pt x="603281" y="2670"/>
                  </a:lnTo>
                  <a:lnTo>
                    <a:pt x="648327" y="8990"/>
                  </a:lnTo>
                  <a:lnTo>
                    <a:pt x="692991" y="18983"/>
                  </a:lnTo>
                  <a:lnTo>
                    <a:pt x="737036" y="32672"/>
                  </a:lnTo>
                  <a:lnTo>
                    <a:pt x="780227" y="50083"/>
                  </a:lnTo>
                  <a:lnTo>
                    <a:pt x="822330" y="71238"/>
                  </a:lnTo>
                  <a:lnTo>
                    <a:pt x="863108" y="96162"/>
                  </a:lnTo>
                  <a:lnTo>
                    <a:pt x="902327" y="124878"/>
                  </a:lnTo>
                  <a:lnTo>
                    <a:pt x="939023" y="156757"/>
                  </a:lnTo>
                  <a:lnTo>
                    <a:pt x="972365" y="190998"/>
                  </a:lnTo>
                  <a:lnTo>
                    <a:pt x="1002325" y="227366"/>
                  </a:lnTo>
                  <a:lnTo>
                    <a:pt x="1028874" y="265625"/>
                  </a:lnTo>
                  <a:lnTo>
                    <a:pt x="1051985" y="305541"/>
                  </a:lnTo>
                  <a:lnTo>
                    <a:pt x="1071626" y="346879"/>
                  </a:lnTo>
                  <a:lnTo>
                    <a:pt x="1087772" y="389404"/>
                  </a:lnTo>
                  <a:lnTo>
                    <a:pt x="1100392" y="432881"/>
                  </a:lnTo>
                  <a:lnTo>
                    <a:pt x="1109458" y="477076"/>
                  </a:lnTo>
                  <a:lnTo>
                    <a:pt x="1114941" y="521754"/>
                  </a:lnTo>
                  <a:lnTo>
                    <a:pt x="1116813" y="566679"/>
                  </a:lnTo>
                  <a:lnTo>
                    <a:pt x="1115044" y="611617"/>
                  </a:lnTo>
                  <a:lnTo>
                    <a:pt x="1109608" y="656333"/>
                  </a:lnTo>
                  <a:lnTo>
                    <a:pt x="1100473" y="700593"/>
                  </a:lnTo>
                  <a:lnTo>
                    <a:pt x="1087613" y="744160"/>
                  </a:lnTo>
                  <a:lnTo>
                    <a:pt x="1070998" y="786801"/>
                  </a:lnTo>
                  <a:lnTo>
                    <a:pt x="1050600" y="828281"/>
                  </a:lnTo>
                  <a:lnTo>
                    <a:pt x="1026390" y="868365"/>
                  </a:lnTo>
                  <a:lnTo>
                    <a:pt x="998339" y="906817"/>
                  </a:lnTo>
                  <a:lnTo>
                    <a:pt x="967050" y="942710"/>
                  </a:lnTo>
                  <a:lnTo>
                    <a:pt x="933320" y="975218"/>
                  </a:lnTo>
                  <a:lnTo>
                    <a:pt x="897385" y="1004315"/>
                  </a:lnTo>
                  <a:lnTo>
                    <a:pt x="859481" y="1029978"/>
                  </a:lnTo>
                  <a:lnTo>
                    <a:pt x="819841" y="1052184"/>
                  </a:lnTo>
                  <a:lnTo>
                    <a:pt x="778703" y="1070908"/>
                  </a:lnTo>
                  <a:lnTo>
                    <a:pt x="736300" y="1086127"/>
                  </a:lnTo>
                  <a:lnTo>
                    <a:pt x="692869" y="1097817"/>
                  </a:lnTo>
                  <a:lnTo>
                    <a:pt x="648644" y="1105954"/>
                  </a:lnTo>
                  <a:lnTo>
                    <a:pt x="603860" y="1110515"/>
                  </a:lnTo>
                  <a:lnTo>
                    <a:pt x="558754" y="1111476"/>
                  </a:lnTo>
                  <a:lnTo>
                    <a:pt x="513560" y="1108813"/>
                  </a:lnTo>
                  <a:lnTo>
                    <a:pt x="468514" y="1102502"/>
                  </a:lnTo>
                  <a:lnTo>
                    <a:pt x="423850" y="1092519"/>
                  </a:lnTo>
                  <a:lnTo>
                    <a:pt x="379804" y="1078841"/>
                  </a:lnTo>
                  <a:lnTo>
                    <a:pt x="336612" y="1061444"/>
                  </a:lnTo>
                  <a:lnTo>
                    <a:pt x="294508" y="1040304"/>
                  </a:lnTo>
                  <a:lnTo>
                    <a:pt x="253729" y="1015397"/>
                  </a:lnTo>
                  <a:lnTo>
                    <a:pt x="214508" y="986700"/>
                  </a:lnTo>
                  <a:lnTo>
                    <a:pt x="177812" y="954821"/>
                  </a:lnTo>
                  <a:lnTo>
                    <a:pt x="144469" y="920580"/>
                  </a:lnTo>
                  <a:lnTo>
                    <a:pt x="114507" y="884212"/>
                  </a:lnTo>
                  <a:lnTo>
                    <a:pt x="87955" y="845952"/>
                  </a:lnTo>
                  <a:lnTo>
                    <a:pt x="64842" y="806035"/>
                  </a:lnTo>
                  <a:lnTo>
                    <a:pt x="45198" y="764695"/>
                  </a:lnTo>
                  <a:lnTo>
                    <a:pt x="29049" y="722168"/>
                  </a:lnTo>
                  <a:lnTo>
                    <a:pt x="16427" y="678687"/>
                  </a:lnTo>
                  <a:lnTo>
                    <a:pt x="7358" y="634488"/>
                  </a:lnTo>
                  <a:lnTo>
                    <a:pt x="1873" y="589806"/>
                  </a:lnTo>
                  <a:lnTo>
                    <a:pt x="0" y="544874"/>
                  </a:lnTo>
                  <a:lnTo>
                    <a:pt x="1767" y="499929"/>
                  </a:lnTo>
                  <a:lnTo>
                    <a:pt x="7203" y="455204"/>
                  </a:lnTo>
                  <a:lnTo>
                    <a:pt x="16338" y="410935"/>
                  </a:lnTo>
                  <a:lnTo>
                    <a:pt x="29200" y="367355"/>
                  </a:lnTo>
                  <a:lnTo>
                    <a:pt x="45818" y="324701"/>
                  </a:lnTo>
                  <a:lnTo>
                    <a:pt x="66221" y="283206"/>
                  </a:lnTo>
                  <a:lnTo>
                    <a:pt x="90437" y="243105"/>
                  </a:lnTo>
                  <a:lnTo>
                    <a:pt x="118496" y="204634"/>
                  </a:lnTo>
                  <a:close/>
                </a:path>
                <a:path w="1116965" h="1111885">
                  <a:moveTo>
                    <a:pt x="220477" y="286041"/>
                  </a:moveTo>
                  <a:lnTo>
                    <a:pt x="193856" y="323455"/>
                  </a:lnTo>
                  <a:lnTo>
                    <a:pt x="171955" y="362810"/>
                  </a:lnTo>
                  <a:lnTo>
                    <a:pt x="154729" y="403741"/>
                  </a:lnTo>
                  <a:lnTo>
                    <a:pt x="142131" y="445881"/>
                  </a:lnTo>
                  <a:lnTo>
                    <a:pt x="134116" y="488865"/>
                  </a:lnTo>
                  <a:lnTo>
                    <a:pt x="130638" y="532328"/>
                  </a:lnTo>
                  <a:lnTo>
                    <a:pt x="131651" y="575903"/>
                  </a:lnTo>
                  <a:lnTo>
                    <a:pt x="137108" y="619227"/>
                  </a:lnTo>
                  <a:lnTo>
                    <a:pt x="146964" y="661933"/>
                  </a:lnTo>
                  <a:lnTo>
                    <a:pt x="161173" y="703655"/>
                  </a:lnTo>
                  <a:lnTo>
                    <a:pt x="179689" y="744028"/>
                  </a:lnTo>
                  <a:lnTo>
                    <a:pt x="202465" y="782686"/>
                  </a:lnTo>
                  <a:lnTo>
                    <a:pt x="229457" y="819265"/>
                  </a:lnTo>
                  <a:lnTo>
                    <a:pt x="260618" y="853397"/>
                  </a:lnTo>
                  <a:lnTo>
                    <a:pt x="295902" y="884719"/>
                  </a:lnTo>
                  <a:lnTo>
                    <a:pt x="334265" y="912179"/>
                  </a:lnTo>
                  <a:lnTo>
                    <a:pt x="374453" y="934995"/>
                  </a:lnTo>
                  <a:lnTo>
                    <a:pt x="416101" y="953204"/>
                  </a:lnTo>
                  <a:lnTo>
                    <a:pt x="458841" y="966841"/>
                  </a:lnTo>
                  <a:lnTo>
                    <a:pt x="502308" y="975943"/>
                  </a:lnTo>
                  <a:lnTo>
                    <a:pt x="546136" y="980546"/>
                  </a:lnTo>
                  <a:lnTo>
                    <a:pt x="589957" y="980687"/>
                  </a:lnTo>
                  <a:lnTo>
                    <a:pt x="633406" y="976403"/>
                  </a:lnTo>
                  <a:lnTo>
                    <a:pt x="676117" y="967728"/>
                  </a:lnTo>
                  <a:lnTo>
                    <a:pt x="717723" y="954701"/>
                  </a:lnTo>
                  <a:lnTo>
                    <a:pt x="757858" y="937356"/>
                  </a:lnTo>
                  <a:lnTo>
                    <a:pt x="796155" y="915731"/>
                  </a:lnTo>
                  <a:lnTo>
                    <a:pt x="832248" y="889862"/>
                  </a:lnTo>
                  <a:lnTo>
                    <a:pt x="865771" y="859785"/>
                  </a:lnTo>
                  <a:lnTo>
                    <a:pt x="896358" y="825537"/>
                  </a:lnTo>
                  <a:lnTo>
                    <a:pt x="922982" y="788101"/>
                  </a:lnTo>
                  <a:lnTo>
                    <a:pt x="944884" y="748730"/>
                  </a:lnTo>
                  <a:lnTo>
                    <a:pt x="962111" y="707789"/>
                  </a:lnTo>
                  <a:lnTo>
                    <a:pt x="974709" y="665643"/>
                  </a:lnTo>
                  <a:lnTo>
                    <a:pt x="982725" y="622657"/>
                  </a:lnTo>
                  <a:lnTo>
                    <a:pt x="986203" y="579196"/>
                  </a:lnTo>
                  <a:lnTo>
                    <a:pt x="985191" y="535624"/>
                  </a:lnTo>
                  <a:lnTo>
                    <a:pt x="979734" y="492307"/>
                  </a:lnTo>
                  <a:lnTo>
                    <a:pt x="969878" y="449609"/>
                  </a:lnTo>
                  <a:lnTo>
                    <a:pt x="955669" y="407895"/>
                  </a:lnTo>
                  <a:lnTo>
                    <a:pt x="937154" y="367530"/>
                  </a:lnTo>
                  <a:lnTo>
                    <a:pt x="914378" y="328880"/>
                  </a:lnTo>
                  <a:lnTo>
                    <a:pt x="887387" y="292308"/>
                  </a:lnTo>
                  <a:lnTo>
                    <a:pt x="856228" y="258179"/>
                  </a:lnTo>
                  <a:lnTo>
                    <a:pt x="820946" y="226859"/>
                  </a:lnTo>
                  <a:lnTo>
                    <a:pt x="782583" y="199399"/>
                  </a:lnTo>
                  <a:lnTo>
                    <a:pt x="742394" y="176583"/>
                  </a:lnTo>
                  <a:lnTo>
                    <a:pt x="700746" y="158375"/>
                  </a:lnTo>
                  <a:lnTo>
                    <a:pt x="658004" y="144737"/>
                  </a:lnTo>
                  <a:lnTo>
                    <a:pt x="614536" y="135635"/>
                  </a:lnTo>
                  <a:lnTo>
                    <a:pt x="570708" y="131032"/>
                  </a:lnTo>
                  <a:lnTo>
                    <a:pt x="526885" y="130891"/>
                  </a:lnTo>
                  <a:lnTo>
                    <a:pt x="483435" y="135175"/>
                  </a:lnTo>
                  <a:lnTo>
                    <a:pt x="440723" y="143850"/>
                  </a:lnTo>
                  <a:lnTo>
                    <a:pt x="399116" y="156877"/>
                  </a:lnTo>
                  <a:lnTo>
                    <a:pt x="358980" y="174222"/>
                  </a:lnTo>
                  <a:lnTo>
                    <a:pt x="320682" y="195847"/>
                  </a:lnTo>
                  <a:lnTo>
                    <a:pt x="284588" y="221716"/>
                  </a:lnTo>
                  <a:lnTo>
                    <a:pt x="251064" y="251793"/>
                  </a:lnTo>
                  <a:lnTo>
                    <a:pt x="220477" y="286041"/>
                  </a:lnTo>
                  <a:close/>
                </a:path>
              </a:pathLst>
            </a:custGeom>
            <a:ln w="7349">
              <a:solidFill>
                <a:srgbClr val="C6B791"/>
              </a:solidFill>
            </a:ln>
          </p:spPr>
          <p:txBody>
            <a:bodyPr wrap="square" lIns="0" tIns="0" rIns="0" bIns="0" rtlCol="0"/>
            <a:lstStyle/>
            <a:p>
              <a:endParaRPr/>
            </a:p>
          </p:txBody>
        </p:sp>
        <p:sp>
          <p:nvSpPr>
            <p:cNvPr id="11" name="object 11"/>
            <p:cNvSpPr/>
            <p:nvPr/>
          </p:nvSpPr>
          <p:spPr>
            <a:xfrm>
              <a:off x="1009650" y="0"/>
              <a:ext cx="8134350" cy="6858000"/>
            </a:xfrm>
            <a:custGeom>
              <a:avLst/>
              <a:gdLst/>
              <a:ahLst/>
              <a:cxnLst/>
              <a:rect l="l" t="t" r="r" b="b"/>
              <a:pathLst>
                <a:path w="8134350" h="6858000">
                  <a:moveTo>
                    <a:pt x="8134350" y="0"/>
                  </a:moveTo>
                  <a:lnTo>
                    <a:pt x="0" y="0"/>
                  </a:lnTo>
                  <a:lnTo>
                    <a:pt x="0" y="6858000"/>
                  </a:lnTo>
                  <a:lnTo>
                    <a:pt x="8134350" y="6858000"/>
                  </a:lnTo>
                  <a:lnTo>
                    <a:pt x="8134350" y="0"/>
                  </a:lnTo>
                  <a:close/>
                </a:path>
              </a:pathLst>
            </a:custGeom>
            <a:solidFill>
              <a:srgbClr val="FFFFFF"/>
            </a:solidFill>
          </p:spPr>
          <p:txBody>
            <a:bodyPr wrap="square" lIns="0" tIns="0" rIns="0" bIns="0" rtlCol="0"/>
            <a:lstStyle/>
            <a:p>
              <a:endParaRPr/>
            </a:p>
          </p:txBody>
        </p:sp>
        <p:pic>
          <p:nvPicPr>
            <p:cNvPr id="12" name="object 12"/>
            <p:cNvPicPr/>
            <p:nvPr/>
          </p:nvPicPr>
          <p:blipFill>
            <a:blip r:embed="rId6" cstate="print"/>
            <a:stretch>
              <a:fillRect/>
            </a:stretch>
          </p:blipFill>
          <p:spPr>
            <a:xfrm>
              <a:off x="923925" y="0"/>
              <a:ext cx="176212" cy="6858000"/>
            </a:xfrm>
            <a:prstGeom prst="rect">
              <a:avLst/>
            </a:prstGeom>
          </p:spPr>
        </p:pic>
        <p:sp>
          <p:nvSpPr>
            <p:cNvPr id="13" name="object 13"/>
            <p:cNvSpPr/>
            <p:nvPr/>
          </p:nvSpPr>
          <p:spPr>
            <a:xfrm>
              <a:off x="1019175" y="0"/>
              <a:ext cx="66675" cy="6858000"/>
            </a:xfrm>
            <a:custGeom>
              <a:avLst/>
              <a:gdLst/>
              <a:ahLst/>
              <a:cxnLst/>
              <a:rect l="l" t="t" r="r" b="b"/>
              <a:pathLst>
                <a:path w="66675" h="6858000">
                  <a:moveTo>
                    <a:pt x="66675" y="0"/>
                  </a:moveTo>
                  <a:lnTo>
                    <a:pt x="0" y="0"/>
                  </a:lnTo>
                  <a:lnTo>
                    <a:pt x="0" y="6858000"/>
                  </a:lnTo>
                  <a:lnTo>
                    <a:pt x="66675" y="6858000"/>
                  </a:lnTo>
                  <a:lnTo>
                    <a:pt x="66675" y="0"/>
                  </a:lnTo>
                  <a:close/>
                </a:path>
              </a:pathLst>
            </a:custGeom>
            <a:solidFill>
              <a:srgbClr val="FFFFFF"/>
            </a:solidFill>
          </p:spPr>
          <p:txBody>
            <a:bodyPr wrap="square" lIns="0" tIns="0" rIns="0" bIns="0" rtlCol="0"/>
            <a:lstStyle/>
            <a:p>
              <a:endParaRPr/>
            </a:p>
          </p:txBody>
        </p:sp>
      </p:grpSp>
      <p:pic>
        <p:nvPicPr>
          <p:cNvPr id="14" name="object 14"/>
          <p:cNvPicPr/>
          <p:nvPr/>
        </p:nvPicPr>
        <p:blipFill>
          <a:blip r:embed="rId7">
            <a:extLst>
              <a:ext uri="{28A0092B-C50C-407E-A947-70E740481C1C}">
                <a14:useLocalDpi xmlns:a14="http://schemas.microsoft.com/office/drawing/2010/main" val="0"/>
              </a:ext>
            </a:extLst>
          </a:blip>
          <a:stretch>
            <a:fillRect/>
          </a:stretch>
        </p:blipFill>
        <p:spPr>
          <a:xfrm>
            <a:off x="7543800" y="351422"/>
            <a:ext cx="1600199" cy="878305"/>
          </a:xfrm>
          <a:prstGeom prst="rect">
            <a:avLst/>
          </a:prstGeom>
        </p:spPr>
      </p:pic>
      <p:sp>
        <p:nvSpPr>
          <p:cNvPr id="16" name="object 16"/>
          <p:cNvSpPr txBox="1">
            <a:spLocks noGrp="1"/>
          </p:cNvSpPr>
          <p:nvPr>
            <p:ph type="ftr" sz="quarter" idx="4294967295"/>
          </p:nvPr>
        </p:nvSpPr>
        <p:spPr>
          <a:xfrm>
            <a:off x="6638925" y="6375215"/>
            <a:ext cx="1903095" cy="324484"/>
          </a:xfrm>
          <a:prstGeom prst="rect">
            <a:avLst/>
          </a:prstGeom>
        </p:spPr>
        <p:txBody>
          <a:bodyPr vert="horz" wrap="square" lIns="0" tIns="0" rIns="0" bIns="0" rtlCol="0">
            <a:spAutoFit/>
          </a:bodyPr>
          <a:lstStyle>
            <a:defPPr>
              <a:defRPr lang="en-US"/>
            </a:defPPr>
            <a:lvl1pPr marL="0" algn="l" defTabSz="914400" rtl="0" eaLnBrk="1" latinLnBrk="0" hangingPunct="1">
              <a:defRPr sz="2000" b="0" i="0" kern="1200">
                <a:solidFill>
                  <a:schemeClr val="tx1"/>
                </a:solidFill>
                <a:latin typeface="Trebuchet MS"/>
                <a:ea typeface="+mn-ea"/>
                <a:cs typeface="Trebuchet M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2385"/>
              </a:lnSpc>
            </a:pPr>
            <a:r>
              <a:rPr lang="en-IN" spc="295"/>
              <a:t>C</a:t>
            </a:r>
            <a:r>
              <a:rPr lang="en-IN" spc="170"/>
              <a:t>A</a:t>
            </a:r>
            <a:r>
              <a:rPr lang="en-IN" spc="-80"/>
              <a:t> </a:t>
            </a:r>
            <a:r>
              <a:rPr lang="en-IN" spc="-70"/>
              <a:t>P</a:t>
            </a:r>
            <a:r>
              <a:rPr lang="en-IN" spc="45"/>
              <a:t>r</a:t>
            </a:r>
            <a:r>
              <a:rPr lang="en-IN" spc="-160"/>
              <a:t>a</a:t>
            </a:r>
            <a:r>
              <a:rPr lang="en-IN" spc="-70"/>
              <a:t>d</a:t>
            </a:r>
            <a:r>
              <a:rPr lang="en-IN" spc="-120"/>
              <a:t>e</a:t>
            </a:r>
            <a:r>
              <a:rPr lang="en-IN" spc="-114"/>
              <a:t>e</a:t>
            </a:r>
            <a:r>
              <a:rPr lang="en-IN" spc="-105"/>
              <a:t>p</a:t>
            </a:r>
            <a:r>
              <a:rPr lang="en-IN" spc="-180"/>
              <a:t> </a:t>
            </a:r>
            <a:r>
              <a:rPr lang="en-IN" spc="40"/>
              <a:t>Mo</a:t>
            </a:r>
            <a:r>
              <a:rPr lang="en-IN" spc="45"/>
              <a:t>d</a:t>
            </a:r>
            <a:r>
              <a:rPr lang="en-IN" spc="-130"/>
              <a:t>i</a:t>
            </a:r>
            <a:endParaRPr spc="-130" dirty="0"/>
          </a:p>
        </p:txBody>
      </p:sp>
      <p:sp>
        <p:nvSpPr>
          <p:cNvPr id="15" name="Rectangle 14"/>
          <p:cNvSpPr/>
          <p:nvPr/>
        </p:nvSpPr>
        <p:spPr>
          <a:xfrm>
            <a:off x="1009650" y="382305"/>
            <a:ext cx="6534150" cy="707886"/>
          </a:xfrm>
          <a:prstGeom prst="rect">
            <a:avLst/>
          </a:prstGeom>
        </p:spPr>
        <p:txBody>
          <a:bodyPr wrap="square">
            <a:spAutoFit/>
          </a:bodyPr>
          <a:lstStyle/>
          <a:p>
            <a:r>
              <a:rPr lang="en-US" sz="2000" b="1" dirty="0">
                <a:highlight>
                  <a:srgbClr val="00FFFF"/>
                </a:highlight>
              </a:rPr>
              <a:t>WRONG GSTIN MENTIONED INADVERTENTLY -CREDIT NOT DENIED TO BUYERS </a:t>
            </a:r>
            <a:r>
              <a:rPr lang="en-US" sz="2000" b="1" dirty="0"/>
              <a:t>even if  earlier periods</a:t>
            </a:r>
            <a:endParaRPr lang="en-IN" sz="2000" b="1" dirty="0">
              <a:highlight>
                <a:srgbClr val="00FFFF"/>
              </a:highlight>
            </a:endParaRPr>
          </a:p>
        </p:txBody>
      </p:sp>
      <p:sp>
        <p:nvSpPr>
          <p:cNvPr id="17" name="Rectangle 16"/>
          <p:cNvSpPr/>
          <p:nvPr/>
        </p:nvSpPr>
        <p:spPr>
          <a:xfrm>
            <a:off x="1100137" y="1260611"/>
            <a:ext cx="8043862" cy="5570756"/>
          </a:xfrm>
          <a:prstGeom prst="rect">
            <a:avLst/>
          </a:prstGeom>
        </p:spPr>
        <p:txBody>
          <a:bodyPr wrap="square">
            <a:spAutoFit/>
          </a:bodyPr>
          <a:lstStyle/>
          <a:p>
            <a:r>
              <a:rPr lang="en-US" sz="2000" b="1" dirty="0" err="1"/>
              <a:t>Assessee's</a:t>
            </a:r>
            <a:r>
              <a:rPr lang="en-US" sz="2000" b="1" dirty="0"/>
              <a:t> request to amend/rectify Form GSTR-1 could not be rejected if wrong GSTIN mentioned inadvertently even if  earlier periods</a:t>
            </a:r>
          </a:p>
          <a:p>
            <a:endParaRPr lang="en-US" sz="2000" b="1" dirty="0"/>
          </a:p>
          <a:p>
            <a:r>
              <a:rPr lang="en-US" sz="2000" b="1" dirty="0"/>
              <a:t>The Hon'ble </a:t>
            </a:r>
            <a:r>
              <a:rPr lang="en-US" sz="2800" b="1" dirty="0"/>
              <a:t>Bombay High Court </a:t>
            </a:r>
            <a:r>
              <a:rPr lang="en-US" sz="2000" b="1" dirty="0"/>
              <a:t>in the case of </a:t>
            </a:r>
            <a:r>
              <a:rPr lang="en-US" sz="2800" b="1" dirty="0"/>
              <a:t>Star Engineers (I) (P.) Ltd. v. Union of India</a:t>
            </a:r>
            <a:endParaRPr lang="en-US" sz="2000" b="1" dirty="0"/>
          </a:p>
          <a:p>
            <a:endParaRPr lang="en-US" sz="2000" b="1" dirty="0"/>
          </a:p>
          <a:p>
            <a:r>
              <a:rPr lang="en-US" b="1" dirty="0"/>
              <a:t>👉 Issue </a:t>
            </a:r>
          </a:p>
          <a:p>
            <a:r>
              <a:rPr lang="en-US" b="1" dirty="0"/>
              <a:t>✔During the financial year 2021-22, the petitioner (</a:t>
            </a:r>
            <a:r>
              <a:rPr lang="en-US" b="1" dirty="0" err="1"/>
              <a:t>assessee</a:t>
            </a:r>
            <a:r>
              <a:rPr lang="en-US" b="1" dirty="0"/>
              <a:t>) mistakenly reported the GSTIN of third-party vendors instead of the correct GSTIN belonging to 'XYZ' (presumably another entity) in Form GSTR-1 for the months of July 2021, November 2021, and January 2022. This resulted in 'XYZ' being unable to claim Input Tax Credit (ITC) for the invoices, leading to a reduction in the payment amount by 'XYZ.’</a:t>
            </a:r>
          </a:p>
          <a:p>
            <a:r>
              <a:rPr lang="en-US" b="1" dirty="0"/>
              <a:t>✔Rectification Request and Rejection The petitioner acknowledged the error and sought approval to rectify the mistake in Form GSTR-1. </a:t>
            </a:r>
          </a:p>
          <a:p>
            <a:r>
              <a:rPr lang="en-US" b="1" dirty="0"/>
              <a:t>✔However, the Deputy Commissioner rejected the request, citing that the matter was time-barred.</a:t>
            </a:r>
            <a:endParaRPr lang="en-IN" dirty="0"/>
          </a:p>
        </p:txBody>
      </p:sp>
    </p:spTree>
    <p:extLst>
      <p:ext uri="{BB962C8B-B14F-4D97-AF65-F5344CB8AC3E}">
        <p14:creationId xmlns:p14="http://schemas.microsoft.com/office/powerpoint/2010/main" val="3977493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4" name="object 4"/>
            <p:cNvSpPr/>
            <p:nvPr/>
          </p:nvSpPr>
          <p:spPr>
            <a:xfrm>
              <a:off x="4257" y="4699"/>
              <a:ext cx="819785" cy="819785"/>
            </a:xfrm>
            <a:custGeom>
              <a:avLst/>
              <a:gdLst/>
              <a:ahLst/>
              <a:cxnLst/>
              <a:rect l="l" t="t" r="r" b="b"/>
              <a:pathLst>
                <a:path w="819785" h="819785">
                  <a:moveTo>
                    <a:pt x="819655" y="0"/>
                  </a:moveTo>
                  <a:lnTo>
                    <a:pt x="505" y="0"/>
                  </a:lnTo>
                  <a:lnTo>
                    <a:pt x="0" y="819276"/>
                  </a:lnTo>
                  <a:lnTo>
                    <a:pt x="48636" y="817886"/>
                  </a:lnTo>
                  <a:lnTo>
                    <a:pt x="96034" y="813765"/>
                  </a:lnTo>
                  <a:lnTo>
                    <a:pt x="142623" y="806991"/>
                  </a:lnTo>
                  <a:lnTo>
                    <a:pt x="188327" y="797640"/>
                  </a:lnTo>
                  <a:lnTo>
                    <a:pt x="233067" y="785790"/>
                  </a:lnTo>
                  <a:lnTo>
                    <a:pt x="276768" y="771517"/>
                  </a:lnTo>
                  <a:lnTo>
                    <a:pt x="319353" y="754897"/>
                  </a:lnTo>
                  <a:lnTo>
                    <a:pt x="360744" y="736009"/>
                  </a:lnTo>
                  <a:lnTo>
                    <a:pt x="400865" y="714928"/>
                  </a:lnTo>
                  <a:lnTo>
                    <a:pt x="439639" y="691732"/>
                  </a:lnTo>
                  <a:lnTo>
                    <a:pt x="476990" y="666496"/>
                  </a:lnTo>
                  <a:lnTo>
                    <a:pt x="512839" y="639299"/>
                  </a:lnTo>
                  <a:lnTo>
                    <a:pt x="547112" y="610217"/>
                  </a:lnTo>
                  <a:lnTo>
                    <a:pt x="579730" y="579326"/>
                  </a:lnTo>
                  <a:lnTo>
                    <a:pt x="610616" y="546704"/>
                  </a:lnTo>
                  <a:lnTo>
                    <a:pt x="639695" y="512427"/>
                  </a:lnTo>
                  <a:lnTo>
                    <a:pt x="666889" y="476572"/>
                  </a:lnTo>
                  <a:lnTo>
                    <a:pt x="692122" y="439216"/>
                  </a:lnTo>
                  <a:lnTo>
                    <a:pt x="715316" y="400436"/>
                  </a:lnTo>
                  <a:lnTo>
                    <a:pt x="736395" y="360308"/>
                  </a:lnTo>
                  <a:lnTo>
                    <a:pt x="755281" y="318910"/>
                  </a:lnTo>
                  <a:lnTo>
                    <a:pt x="771899" y="276319"/>
                  </a:lnTo>
                  <a:lnTo>
                    <a:pt x="786171" y="232610"/>
                  </a:lnTo>
                  <a:lnTo>
                    <a:pt x="798020" y="187861"/>
                  </a:lnTo>
                  <a:lnTo>
                    <a:pt x="807370" y="142148"/>
                  </a:lnTo>
                  <a:lnTo>
                    <a:pt x="814144" y="95549"/>
                  </a:lnTo>
                  <a:lnTo>
                    <a:pt x="818264" y="48141"/>
                  </a:lnTo>
                  <a:lnTo>
                    <a:pt x="819655" y="0"/>
                  </a:lnTo>
                  <a:close/>
                </a:path>
              </a:pathLst>
            </a:custGeom>
            <a:solidFill>
              <a:srgbClr val="FDF9F4">
                <a:alpha val="32940"/>
              </a:srgbClr>
            </a:solidFill>
          </p:spPr>
          <p:txBody>
            <a:bodyPr wrap="square" lIns="0" tIns="0" rIns="0" bIns="0" rtlCol="0"/>
            <a:lstStyle/>
            <a:p>
              <a:endParaRPr/>
            </a:p>
          </p:txBody>
        </p:sp>
        <p:sp>
          <p:nvSpPr>
            <p:cNvPr id="5" name="object 5"/>
            <p:cNvSpPr/>
            <p:nvPr/>
          </p:nvSpPr>
          <p:spPr>
            <a:xfrm>
              <a:off x="4257" y="4699"/>
              <a:ext cx="819785" cy="819785"/>
            </a:xfrm>
            <a:custGeom>
              <a:avLst/>
              <a:gdLst/>
              <a:ahLst/>
              <a:cxnLst/>
              <a:rect l="l" t="t" r="r" b="b"/>
              <a:pathLst>
                <a:path w="819785" h="819785">
                  <a:moveTo>
                    <a:pt x="819655" y="0"/>
                  </a:moveTo>
                  <a:lnTo>
                    <a:pt x="818264" y="48141"/>
                  </a:lnTo>
                  <a:lnTo>
                    <a:pt x="814144" y="95549"/>
                  </a:lnTo>
                  <a:lnTo>
                    <a:pt x="807370" y="142148"/>
                  </a:lnTo>
                  <a:lnTo>
                    <a:pt x="798020" y="187861"/>
                  </a:lnTo>
                  <a:lnTo>
                    <a:pt x="786171" y="232610"/>
                  </a:lnTo>
                  <a:lnTo>
                    <a:pt x="771899" y="276319"/>
                  </a:lnTo>
                  <a:lnTo>
                    <a:pt x="755281" y="318910"/>
                  </a:lnTo>
                  <a:lnTo>
                    <a:pt x="736395" y="360308"/>
                  </a:lnTo>
                  <a:lnTo>
                    <a:pt x="715316" y="400436"/>
                  </a:lnTo>
                  <a:lnTo>
                    <a:pt x="692122" y="439216"/>
                  </a:lnTo>
                  <a:lnTo>
                    <a:pt x="666889" y="476572"/>
                  </a:lnTo>
                  <a:lnTo>
                    <a:pt x="639695" y="512427"/>
                  </a:lnTo>
                  <a:lnTo>
                    <a:pt x="610616" y="546704"/>
                  </a:lnTo>
                  <a:lnTo>
                    <a:pt x="579730" y="579326"/>
                  </a:lnTo>
                  <a:lnTo>
                    <a:pt x="547112" y="610217"/>
                  </a:lnTo>
                  <a:lnTo>
                    <a:pt x="512839" y="639299"/>
                  </a:lnTo>
                  <a:lnTo>
                    <a:pt x="476990" y="666496"/>
                  </a:lnTo>
                  <a:lnTo>
                    <a:pt x="439639" y="691732"/>
                  </a:lnTo>
                  <a:lnTo>
                    <a:pt x="400865" y="714928"/>
                  </a:lnTo>
                  <a:lnTo>
                    <a:pt x="360744" y="736009"/>
                  </a:lnTo>
                  <a:lnTo>
                    <a:pt x="319353" y="754897"/>
                  </a:lnTo>
                  <a:lnTo>
                    <a:pt x="276768" y="771517"/>
                  </a:lnTo>
                  <a:lnTo>
                    <a:pt x="233067" y="785790"/>
                  </a:lnTo>
                  <a:lnTo>
                    <a:pt x="188327" y="797640"/>
                  </a:lnTo>
                  <a:lnTo>
                    <a:pt x="142623" y="806991"/>
                  </a:lnTo>
                  <a:lnTo>
                    <a:pt x="96034" y="813765"/>
                  </a:lnTo>
                  <a:lnTo>
                    <a:pt x="48636" y="817886"/>
                  </a:lnTo>
                  <a:lnTo>
                    <a:pt x="505" y="819276"/>
                  </a:lnTo>
                  <a:lnTo>
                    <a:pt x="336" y="819276"/>
                  </a:lnTo>
                  <a:lnTo>
                    <a:pt x="168" y="819276"/>
                  </a:lnTo>
                  <a:lnTo>
                    <a:pt x="0" y="819276"/>
                  </a:lnTo>
                  <a:lnTo>
                    <a:pt x="505" y="0"/>
                  </a:lnTo>
                  <a:lnTo>
                    <a:pt x="819655" y="0"/>
                  </a:lnTo>
                  <a:close/>
                </a:path>
              </a:pathLst>
            </a:custGeom>
            <a:ln w="3175">
              <a:solidFill>
                <a:srgbClr val="D2C39E"/>
              </a:solidFill>
            </a:ln>
          </p:spPr>
          <p:txBody>
            <a:bodyPr wrap="square" lIns="0" tIns="0" rIns="0" bIns="0" rtlCol="0"/>
            <a:lstStyle/>
            <a:p>
              <a:endParaRPr/>
            </a:p>
          </p:txBody>
        </p:sp>
        <p:pic>
          <p:nvPicPr>
            <p:cNvPr id="6" name="object 6"/>
            <p:cNvPicPr/>
            <p:nvPr/>
          </p:nvPicPr>
          <p:blipFill>
            <a:blip r:embed="rId3" cstate="print"/>
            <a:stretch>
              <a:fillRect/>
            </a:stretch>
          </p:blipFill>
          <p:spPr>
            <a:xfrm>
              <a:off x="123825" y="0"/>
              <a:ext cx="1795526" cy="1804924"/>
            </a:xfrm>
            <a:prstGeom prst="rect">
              <a:avLst/>
            </a:prstGeom>
          </p:spPr>
        </p:pic>
        <p:sp>
          <p:nvSpPr>
            <p:cNvPr id="7" name="object 7"/>
            <p:cNvSpPr/>
            <p:nvPr/>
          </p:nvSpPr>
          <p:spPr>
            <a:xfrm>
              <a:off x="176212" y="23875"/>
              <a:ext cx="1696085" cy="1704975"/>
            </a:xfrm>
            <a:custGeom>
              <a:avLst/>
              <a:gdLst/>
              <a:ahLst/>
              <a:cxnLst/>
              <a:rect l="l" t="t" r="r" b="b"/>
              <a:pathLst>
                <a:path w="1696085" h="1704975">
                  <a:moveTo>
                    <a:pt x="0" y="852424"/>
                  </a:moveTo>
                  <a:lnTo>
                    <a:pt x="1341" y="804051"/>
                  </a:lnTo>
                  <a:lnTo>
                    <a:pt x="5320" y="756387"/>
                  </a:lnTo>
                  <a:lnTo>
                    <a:pt x="11862" y="709503"/>
                  </a:lnTo>
                  <a:lnTo>
                    <a:pt x="20898" y="663470"/>
                  </a:lnTo>
                  <a:lnTo>
                    <a:pt x="32356" y="618362"/>
                  </a:lnTo>
                  <a:lnTo>
                    <a:pt x="46163" y="574249"/>
                  </a:lnTo>
                  <a:lnTo>
                    <a:pt x="62249" y="531204"/>
                  </a:lnTo>
                  <a:lnTo>
                    <a:pt x="80541" y="489299"/>
                  </a:lnTo>
                  <a:lnTo>
                    <a:pt x="100969" y="448605"/>
                  </a:lnTo>
                  <a:lnTo>
                    <a:pt x="123461" y="409196"/>
                  </a:lnTo>
                  <a:lnTo>
                    <a:pt x="147945" y="371141"/>
                  </a:lnTo>
                  <a:lnTo>
                    <a:pt x="174349" y="334515"/>
                  </a:lnTo>
                  <a:lnTo>
                    <a:pt x="202602" y="299387"/>
                  </a:lnTo>
                  <a:lnTo>
                    <a:pt x="232633" y="265832"/>
                  </a:lnTo>
                  <a:lnTo>
                    <a:pt x="264370" y="233919"/>
                  </a:lnTo>
                  <a:lnTo>
                    <a:pt x="297740" y="203722"/>
                  </a:lnTo>
                  <a:lnTo>
                    <a:pt x="332674" y="175313"/>
                  </a:lnTo>
                  <a:lnTo>
                    <a:pt x="369099" y="148762"/>
                  </a:lnTo>
                  <a:lnTo>
                    <a:pt x="406944" y="124143"/>
                  </a:lnTo>
                  <a:lnTo>
                    <a:pt x="446136" y="101527"/>
                  </a:lnTo>
                  <a:lnTo>
                    <a:pt x="486605" y="80987"/>
                  </a:lnTo>
                  <a:lnTo>
                    <a:pt x="528279" y="62593"/>
                  </a:lnTo>
                  <a:lnTo>
                    <a:pt x="571087" y="46418"/>
                  </a:lnTo>
                  <a:lnTo>
                    <a:pt x="614956" y="32534"/>
                  </a:lnTo>
                  <a:lnTo>
                    <a:pt x="659815" y="21014"/>
                  </a:lnTo>
                  <a:lnTo>
                    <a:pt x="705594" y="11928"/>
                  </a:lnTo>
                  <a:lnTo>
                    <a:pt x="752219" y="5349"/>
                  </a:lnTo>
                  <a:lnTo>
                    <a:pt x="799620" y="1349"/>
                  </a:lnTo>
                  <a:lnTo>
                    <a:pt x="847725" y="0"/>
                  </a:lnTo>
                  <a:lnTo>
                    <a:pt x="895830" y="1349"/>
                  </a:lnTo>
                  <a:lnTo>
                    <a:pt x="943231" y="5349"/>
                  </a:lnTo>
                  <a:lnTo>
                    <a:pt x="989857" y="11928"/>
                  </a:lnTo>
                  <a:lnTo>
                    <a:pt x="1035637" y="21014"/>
                  </a:lnTo>
                  <a:lnTo>
                    <a:pt x="1080498" y="32534"/>
                  </a:lnTo>
                  <a:lnTo>
                    <a:pt x="1124369" y="46418"/>
                  </a:lnTo>
                  <a:lnTo>
                    <a:pt x="1167179" y="62593"/>
                  </a:lnTo>
                  <a:lnTo>
                    <a:pt x="1208856" y="80987"/>
                  </a:lnTo>
                  <a:lnTo>
                    <a:pt x="1249327" y="101527"/>
                  </a:lnTo>
                  <a:lnTo>
                    <a:pt x="1288523" y="124143"/>
                  </a:lnTo>
                  <a:lnTo>
                    <a:pt x="1326370" y="148762"/>
                  </a:lnTo>
                  <a:lnTo>
                    <a:pt x="1362798" y="175313"/>
                  </a:lnTo>
                  <a:lnTo>
                    <a:pt x="1397735" y="203722"/>
                  </a:lnTo>
                  <a:lnTo>
                    <a:pt x="1431110" y="233919"/>
                  </a:lnTo>
                  <a:lnTo>
                    <a:pt x="1462849" y="265832"/>
                  </a:lnTo>
                  <a:lnTo>
                    <a:pt x="1492884" y="299387"/>
                  </a:lnTo>
                  <a:lnTo>
                    <a:pt x="1521140" y="334515"/>
                  </a:lnTo>
                  <a:lnTo>
                    <a:pt x="1547547" y="371141"/>
                  </a:lnTo>
                  <a:lnTo>
                    <a:pt x="1572034" y="409196"/>
                  </a:lnTo>
                  <a:lnTo>
                    <a:pt x="1594529" y="448605"/>
                  </a:lnTo>
                  <a:lnTo>
                    <a:pt x="1614959" y="489299"/>
                  </a:lnTo>
                  <a:lnTo>
                    <a:pt x="1633254" y="531204"/>
                  </a:lnTo>
                  <a:lnTo>
                    <a:pt x="1649342" y="574249"/>
                  </a:lnTo>
                  <a:lnTo>
                    <a:pt x="1663152" y="618362"/>
                  </a:lnTo>
                  <a:lnTo>
                    <a:pt x="1674611" y="663470"/>
                  </a:lnTo>
                  <a:lnTo>
                    <a:pt x="1683648" y="709503"/>
                  </a:lnTo>
                  <a:lnTo>
                    <a:pt x="1690192" y="756387"/>
                  </a:lnTo>
                  <a:lnTo>
                    <a:pt x="1694171" y="804051"/>
                  </a:lnTo>
                  <a:lnTo>
                    <a:pt x="1695513" y="852424"/>
                  </a:lnTo>
                  <a:lnTo>
                    <a:pt x="1694171" y="900796"/>
                  </a:lnTo>
                  <a:lnTo>
                    <a:pt x="1690192" y="948462"/>
                  </a:lnTo>
                  <a:lnTo>
                    <a:pt x="1683648" y="995348"/>
                  </a:lnTo>
                  <a:lnTo>
                    <a:pt x="1674611" y="1041383"/>
                  </a:lnTo>
                  <a:lnTo>
                    <a:pt x="1663152" y="1086495"/>
                  </a:lnTo>
                  <a:lnTo>
                    <a:pt x="1649342" y="1130612"/>
                  </a:lnTo>
                  <a:lnTo>
                    <a:pt x="1633254" y="1173662"/>
                  </a:lnTo>
                  <a:lnTo>
                    <a:pt x="1614959" y="1215572"/>
                  </a:lnTo>
                  <a:lnTo>
                    <a:pt x="1594529" y="1256271"/>
                  </a:lnTo>
                  <a:lnTo>
                    <a:pt x="1572034" y="1295686"/>
                  </a:lnTo>
                  <a:lnTo>
                    <a:pt x="1547547" y="1333747"/>
                  </a:lnTo>
                  <a:lnTo>
                    <a:pt x="1521140" y="1370380"/>
                  </a:lnTo>
                  <a:lnTo>
                    <a:pt x="1492884" y="1405513"/>
                  </a:lnTo>
                  <a:lnTo>
                    <a:pt x="1462849" y="1439076"/>
                  </a:lnTo>
                  <a:lnTo>
                    <a:pt x="1431110" y="1470994"/>
                  </a:lnTo>
                  <a:lnTo>
                    <a:pt x="1397735" y="1501198"/>
                  </a:lnTo>
                  <a:lnTo>
                    <a:pt x="1362798" y="1529614"/>
                  </a:lnTo>
                  <a:lnTo>
                    <a:pt x="1326370" y="1556171"/>
                  </a:lnTo>
                  <a:lnTo>
                    <a:pt x="1288523" y="1580796"/>
                  </a:lnTo>
                  <a:lnTo>
                    <a:pt x="1249327" y="1603418"/>
                  </a:lnTo>
                  <a:lnTo>
                    <a:pt x="1208856" y="1623964"/>
                  </a:lnTo>
                  <a:lnTo>
                    <a:pt x="1167179" y="1642363"/>
                  </a:lnTo>
                  <a:lnTo>
                    <a:pt x="1124369" y="1658542"/>
                  </a:lnTo>
                  <a:lnTo>
                    <a:pt x="1080498" y="1672429"/>
                  </a:lnTo>
                  <a:lnTo>
                    <a:pt x="1035637" y="1683954"/>
                  </a:lnTo>
                  <a:lnTo>
                    <a:pt x="989857" y="1693042"/>
                  </a:lnTo>
                  <a:lnTo>
                    <a:pt x="943231" y="1699623"/>
                  </a:lnTo>
                  <a:lnTo>
                    <a:pt x="895830" y="1703625"/>
                  </a:lnTo>
                  <a:lnTo>
                    <a:pt x="847725" y="1704975"/>
                  </a:lnTo>
                  <a:lnTo>
                    <a:pt x="799620" y="1703625"/>
                  </a:lnTo>
                  <a:lnTo>
                    <a:pt x="752219" y="1699623"/>
                  </a:lnTo>
                  <a:lnTo>
                    <a:pt x="705594" y="1693042"/>
                  </a:lnTo>
                  <a:lnTo>
                    <a:pt x="659815" y="1683954"/>
                  </a:lnTo>
                  <a:lnTo>
                    <a:pt x="614956" y="1672429"/>
                  </a:lnTo>
                  <a:lnTo>
                    <a:pt x="571087" y="1658542"/>
                  </a:lnTo>
                  <a:lnTo>
                    <a:pt x="528279" y="1642363"/>
                  </a:lnTo>
                  <a:lnTo>
                    <a:pt x="486605" y="1623964"/>
                  </a:lnTo>
                  <a:lnTo>
                    <a:pt x="446136" y="1603418"/>
                  </a:lnTo>
                  <a:lnTo>
                    <a:pt x="406944" y="1580796"/>
                  </a:lnTo>
                  <a:lnTo>
                    <a:pt x="369099" y="1556171"/>
                  </a:lnTo>
                  <a:lnTo>
                    <a:pt x="332674" y="1529614"/>
                  </a:lnTo>
                  <a:lnTo>
                    <a:pt x="297740" y="1501198"/>
                  </a:lnTo>
                  <a:lnTo>
                    <a:pt x="264370" y="1470994"/>
                  </a:lnTo>
                  <a:lnTo>
                    <a:pt x="232633" y="1439076"/>
                  </a:lnTo>
                  <a:lnTo>
                    <a:pt x="202602" y="1405513"/>
                  </a:lnTo>
                  <a:lnTo>
                    <a:pt x="174349" y="1370380"/>
                  </a:lnTo>
                  <a:lnTo>
                    <a:pt x="147945" y="1333747"/>
                  </a:lnTo>
                  <a:lnTo>
                    <a:pt x="123461" y="1295686"/>
                  </a:lnTo>
                  <a:lnTo>
                    <a:pt x="100969" y="1256271"/>
                  </a:lnTo>
                  <a:lnTo>
                    <a:pt x="80541" y="1215572"/>
                  </a:lnTo>
                  <a:lnTo>
                    <a:pt x="62249" y="1173662"/>
                  </a:lnTo>
                  <a:lnTo>
                    <a:pt x="46163" y="1130612"/>
                  </a:lnTo>
                  <a:lnTo>
                    <a:pt x="32356" y="1086495"/>
                  </a:lnTo>
                  <a:lnTo>
                    <a:pt x="20898" y="1041383"/>
                  </a:lnTo>
                  <a:lnTo>
                    <a:pt x="11862" y="995348"/>
                  </a:lnTo>
                  <a:lnTo>
                    <a:pt x="5320" y="948462"/>
                  </a:lnTo>
                  <a:lnTo>
                    <a:pt x="1341" y="900796"/>
                  </a:lnTo>
                  <a:lnTo>
                    <a:pt x="0" y="852424"/>
                  </a:lnTo>
                  <a:close/>
                </a:path>
              </a:pathLst>
            </a:custGeom>
            <a:ln w="27305">
              <a:solidFill>
                <a:srgbClr val="FFF6DB"/>
              </a:solidFill>
            </a:ln>
          </p:spPr>
          <p:txBody>
            <a:bodyPr wrap="square" lIns="0" tIns="0" rIns="0" bIns="0" rtlCol="0"/>
            <a:lstStyle/>
            <a:p>
              <a:endParaRPr/>
            </a:p>
          </p:txBody>
        </p:sp>
        <p:pic>
          <p:nvPicPr>
            <p:cNvPr id="8" name="object 8"/>
            <p:cNvPicPr/>
            <p:nvPr/>
          </p:nvPicPr>
          <p:blipFill>
            <a:blip r:embed="rId4" cstate="print"/>
            <a:stretch>
              <a:fillRect/>
            </a:stretch>
          </p:blipFill>
          <p:spPr>
            <a:xfrm>
              <a:off x="161925" y="1028636"/>
              <a:ext cx="1176337" cy="1176337"/>
            </a:xfrm>
            <a:prstGeom prst="rect">
              <a:avLst/>
            </a:prstGeom>
          </p:spPr>
        </p:pic>
        <p:pic>
          <p:nvPicPr>
            <p:cNvPr id="9" name="object 9"/>
            <p:cNvPicPr/>
            <p:nvPr/>
          </p:nvPicPr>
          <p:blipFill>
            <a:blip r:embed="rId5" cstate="print"/>
            <a:stretch>
              <a:fillRect/>
            </a:stretch>
          </p:blipFill>
          <p:spPr>
            <a:xfrm>
              <a:off x="187319" y="1050633"/>
              <a:ext cx="1116813" cy="1111476"/>
            </a:xfrm>
            <a:prstGeom prst="rect">
              <a:avLst/>
            </a:prstGeom>
          </p:spPr>
        </p:pic>
        <p:sp>
          <p:nvSpPr>
            <p:cNvPr id="10" name="object 10"/>
            <p:cNvSpPr/>
            <p:nvPr/>
          </p:nvSpPr>
          <p:spPr>
            <a:xfrm>
              <a:off x="187319" y="1050633"/>
              <a:ext cx="1116965" cy="1111885"/>
            </a:xfrm>
            <a:custGeom>
              <a:avLst/>
              <a:gdLst/>
              <a:ahLst/>
              <a:cxnLst/>
              <a:rect l="l" t="t" r="r" b="b"/>
              <a:pathLst>
                <a:path w="1116965" h="1111885">
                  <a:moveTo>
                    <a:pt x="118496" y="204634"/>
                  </a:moveTo>
                  <a:lnTo>
                    <a:pt x="149785" y="168741"/>
                  </a:lnTo>
                  <a:lnTo>
                    <a:pt x="183515" y="136234"/>
                  </a:lnTo>
                  <a:lnTo>
                    <a:pt x="219451" y="107137"/>
                  </a:lnTo>
                  <a:lnTo>
                    <a:pt x="257356" y="81474"/>
                  </a:lnTo>
                  <a:lnTo>
                    <a:pt x="296996" y="59270"/>
                  </a:lnTo>
                  <a:lnTo>
                    <a:pt x="338135" y="40547"/>
                  </a:lnTo>
                  <a:lnTo>
                    <a:pt x="380538" y="25331"/>
                  </a:lnTo>
                  <a:lnTo>
                    <a:pt x="423971" y="13644"/>
                  </a:lnTo>
                  <a:lnTo>
                    <a:pt x="468196" y="5510"/>
                  </a:lnTo>
                  <a:lnTo>
                    <a:pt x="512980" y="954"/>
                  </a:lnTo>
                  <a:lnTo>
                    <a:pt x="558087" y="0"/>
                  </a:lnTo>
                  <a:lnTo>
                    <a:pt x="603281" y="2670"/>
                  </a:lnTo>
                  <a:lnTo>
                    <a:pt x="648327" y="8990"/>
                  </a:lnTo>
                  <a:lnTo>
                    <a:pt x="692991" y="18983"/>
                  </a:lnTo>
                  <a:lnTo>
                    <a:pt x="737036" y="32672"/>
                  </a:lnTo>
                  <a:lnTo>
                    <a:pt x="780227" y="50083"/>
                  </a:lnTo>
                  <a:lnTo>
                    <a:pt x="822330" y="71238"/>
                  </a:lnTo>
                  <a:lnTo>
                    <a:pt x="863108" y="96162"/>
                  </a:lnTo>
                  <a:lnTo>
                    <a:pt x="902327" y="124878"/>
                  </a:lnTo>
                  <a:lnTo>
                    <a:pt x="939023" y="156757"/>
                  </a:lnTo>
                  <a:lnTo>
                    <a:pt x="972365" y="190998"/>
                  </a:lnTo>
                  <a:lnTo>
                    <a:pt x="1002325" y="227366"/>
                  </a:lnTo>
                  <a:lnTo>
                    <a:pt x="1028874" y="265625"/>
                  </a:lnTo>
                  <a:lnTo>
                    <a:pt x="1051985" y="305541"/>
                  </a:lnTo>
                  <a:lnTo>
                    <a:pt x="1071626" y="346879"/>
                  </a:lnTo>
                  <a:lnTo>
                    <a:pt x="1087772" y="389404"/>
                  </a:lnTo>
                  <a:lnTo>
                    <a:pt x="1100392" y="432881"/>
                  </a:lnTo>
                  <a:lnTo>
                    <a:pt x="1109458" y="477076"/>
                  </a:lnTo>
                  <a:lnTo>
                    <a:pt x="1114941" y="521754"/>
                  </a:lnTo>
                  <a:lnTo>
                    <a:pt x="1116813" y="566679"/>
                  </a:lnTo>
                  <a:lnTo>
                    <a:pt x="1115044" y="611617"/>
                  </a:lnTo>
                  <a:lnTo>
                    <a:pt x="1109608" y="656333"/>
                  </a:lnTo>
                  <a:lnTo>
                    <a:pt x="1100473" y="700593"/>
                  </a:lnTo>
                  <a:lnTo>
                    <a:pt x="1087613" y="744160"/>
                  </a:lnTo>
                  <a:lnTo>
                    <a:pt x="1070998" y="786801"/>
                  </a:lnTo>
                  <a:lnTo>
                    <a:pt x="1050600" y="828281"/>
                  </a:lnTo>
                  <a:lnTo>
                    <a:pt x="1026390" y="868365"/>
                  </a:lnTo>
                  <a:lnTo>
                    <a:pt x="998339" y="906817"/>
                  </a:lnTo>
                  <a:lnTo>
                    <a:pt x="967050" y="942710"/>
                  </a:lnTo>
                  <a:lnTo>
                    <a:pt x="933320" y="975218"/>
                  </a:lnTo>
                  <a:lnTo>
                    <a:pt x="897385" y="1004315"/>
                  </a:lnTo>
                  <a:lnTo>
                    <a:pt x="859481" y="1029978"/>
                  </a:lnTo>
                  <a:lnTo>
                    <a:pt x="819841" y="1052184"/>
                  </a:lnTo>
                  <a:lnTo>
                    <a:pt x="778703" y="1070908"/>
                  </a:lnTo>
                  <a:lnTo>
                    <a:pt x="736300" y="1086127"/>
                  </a:lnTo>
                  <a:lnTo>
                    <a:pt x="692869" y="1097817"/>
                  </a:lnTo>
                  <a:lnTo>
                    <a:pt x="648644" y="1105954"/>
                  </a:lnTo>
                  <a:lnTo>
                    <a:pt x="603860" y="1110515"/>
                  </a:lnTo>
                  <a:lnTo>
                    <a:pt x="558754" y="1111476"/>
                  </a:lnTo>
                  <a:lnTo>
                    <a:pt x="513560" y="1108813"/>
                  </a:lnTo>
                  <a:lnTo>
                    <a:pt x="468514" y="1102502"/>
                  </a:lnTo>
                  <a:lnTo>
                    <a:pt x="423850" y="1092519"/>
                  </a:lnTo>
                  <a:lnTo>
                    <a:pt x="379804" y="1078841"/>
                  </a:lnTo>
                  <a:lnTo>
                    <a:pt x="336612" y="1061444"/>
                  </a:lnTo>
                  <a:lnTo>
                    <a:pt x="294508" y="1040304"/>
                  </a:lnTo>
                  <a:lnTo>
                    <a:pt x="253729" y="1015397"/>
                  </a:lnTo>
                  <a:lnTo>
                    <a:pt x="214508" y="986700"/>
                  </a:lnTo>
                  <a:lnTo>
                    <a:pt x="177812" y="954821"/>
                  </a:lnTo>
                  <a:lnTo>
                    <a:pt x="144469" y="920580"/>
                  </a:lnTo>
                  <a:lnTo>
                    <a:pt x="114507" y="884212"/>
                  </a:lnTo>
                  <a:lnTo>
                    <a:pt x="87955" y="845952"/>
                  </a:lnTo>
                  <a:lnTo>
                    <a:pt x="64842" y="806035"/>
                  </a:lnTo>
                  <a:lnTo>
                    <a:pt x="45198" y="764695"/>
                  </a:lnTo>
                  <a:lnTo>
                    <a:pt x="29049" y="722168"/>
                  </a:lnTo>
                  <a:lnTo>
                    <a:pt x="16427" y="678687"/>
                  </a:lnTo>
                  <a:lnTo>
                    <a:pt x="7358" y="634488"/>
                  </a:lnTo>
                  <a:lnTo>
                    <a:pt x="1873" y="589806"/>
                  </a:lnTo>
                  <a:lnTo>
                    <a:pt x="0" y="544874"/>
                  </a:lnTo>
                  <a:lnTo>
                    <a:pt x="1767" y="499929"/>
                  </a:lnTo>
                  <a:lnTo>
                    <a:pt x="7203" y="455204"/>
                  </a:lnTo>
                  <a:lnTo>
                    <a:pt x="16338" y="410935"/>
                  </a:lnTo>
                  <a:lnTo>
                    <a:pt x="29200" y="367355"/>
                  </a:lnTo>
                  <a:lnTo>
                    <a:pt x="45818" y="324701"/>
                  </a:lnTo>
                  <a:lnTo>
                    <a:pt x="66221" y="283206"/>
                  </a:lnTo>
                  <a:lnTo>
                    <a:pt x="90437" y="243105"/>
                  </a:lnTo>
                  <a:lnTo>
                    <a:pt x="118496" y="204634"/>
                  </a:lnTo>
                  <a:close/>
                </a:path>
                <a:path w="1116965" h="1111885">
                  <a:moveTo>
                    <a:pt x="220477" y="286041"/>
                  </a:moveTo>
                  <a:lnTo>
                    <a:pt x="193856" y="323455"/>
                  </a:lnTo>
                  <a:lnTo>
                    <a:pt x="171955" y="362810"/>
                  </a:lnTo>
                  <a:lnTo>
                    <a:pt x="154729" y="403741"/>
                  </a:lnTo>
                  <a:lnTo>
                    <a:pt x="142131" y="445881"/>
                  </a:lnTo>
                  <a:lnTo>
                    <a:pt x="134116" y="488865"/>
                  </a:lnTo>
                  <a:lnTo>
                    <a:pt x="130638" y="532328"/>
                  </a:lnTo>
                  <a:lnTo>
                    <a:pt x="131651" y="575903"/>
                  </a:lnTo>
                  <a:lnTo>
                    <a:pt x="137108" y="619227"/>
                  </a:lnTo>
                  <a:lnTo>
                    <a:pt x="146964" y="661933"/>
                  </a:lnTo>
                  <a:lnTo>
                    <a:pt x="161173" y="703655"/>
                  </a:lnTo>
                  <a:lnTo>
                    <a:pt x="179689" y="744028"/>
                  </a:lnTo>
                  <a:lnTo>
                    <a:pt x="202465" y="782686"/>
                  </a:lnTo>
                  <a:lnTo>
                    <a:pt x="229457" y="819265"/>
                  </a:lnTo>
                  <a:lnTo>
                    <a:pt x="260618" y="853397"/>
                  </a:lnTo>
                  <a:lnTo>
                    <a:pt x="295902" y="884719"/>
                  </a:lnTo>
                  <a:lnTo>
                    <a:pt x="334265" y="912179"/>
                  </a:lnTo>
                  <a:lnTo>
                    <a:pt x="374453" y="934995"/>
                  </a:lnTo>
                  <a:lnTo>
                    <a:pt x="416101" y="953204"/>
                  </a:lnTo>
                  <a:lnTo>
                    <a:pt x="458841" y="966841"/>
                  </a:lnTo>
                  <a:lnTo>
                    <a:pt x="502308" y="975943"/>
                  </a:lnTo>
                  <a:lnTo>
                    <a:pt x="546136" y="980546"/>
                  </a:lnTo>
                  <a:lnTo>
                    <a:pt x="589957" y="980687"/>
                  </a:lnTo>
                  <a:lnTo>
                    <a:pt x="633406" y="976403"/>
                  </a:lnTo>
                  <a:lnTo>
                    <a:pt x="676117" y="967728"/>
                  </a:lnTo>
                  <a:lnTo>
                    <a:pt x="717723" y="954701"/>
                  </a:lnTo>
                  <a:lnTo>
                    <a:pt x="757858" y="937356"/>
                  </a:lnTo>
                  <a:lnTo>
                    <a:pt x="796155" y="915731"/>
                  </a:lnTo>
                  <a:lnTo>
                    <a:pt x="832248" y="889862"/>
                  </a:lnTo>
                  <a:lnTo>
                    <a:pt x="865771" y="859785"/>
                  </a:lnTo>
                  <a:lnTo>
                    <a:pt x="896358" y="825537"/>
                  </a:lnTo>
                  <a:lnTo>
                    <a:pt x="922982" y="788101"/>
                  </a:lnTo>
                  <a:lnTo>
                    <a:pt x="944884" y="748730"/>
                  </a:lnTo>
                  <a:lnTo>
                    <a:pt x="962111" y="707789"/>
                  </a:lnTo>
                  <a:lnTo>
                    <a:pt x="974709" y="665643"/>
                  </a:lnTo>
                  <a:lnTo>
                    <a:pt x="982725" y="622657"/>
                  </a:lnTo>
                  <a:lnTo>
                    <a:pt x="986203" y="579196"/>
                  </a:lnTo>
                  <a:lnTo>
                    <a:pt x="985191" y="535624"/>
                  </a:lnTo>
                  <a:lnTo>
                    <a:pt x="979734" y="492307"/>
                  </a:lnTo>
                  <a:lnTo>
                    <a:pt x="969878" y="449609"/>
                  </a:lnTo>
                  <a:lnTo>
                    <a:pt x="955669" y="407895"/>
                  </a:lnTo>
                  <a:lnTo>
                    <a:pt x="937154" y="367530"/>
                  </a:lnTo>
                  <a:lnTo>
                    <a:pt x="914378" y="328880"/>
                  </a:lnTo>
                  <a:lnTo>
                    <a:pt x="887387" y="292308"/>
                  </a:lnTo>
                  <a:lnTo>
                    <a:pt x="856228" y="258179"/>
                  </a:lnTo>
                  <a:lnTo>
                    <a:pt x="820946" y="226859"/>
                  </a:lnTo>
                  <a:lnTo>
                    <a:pt x="782583" y="199399"/>
                  </a:lnTo>
                  <a:lnTo>
                    <a:pt x="742394" y="176583"/>
                  </a:lnTo>
                  <a:lnTo>
                    <a:pt x="700746" y="158375"/>
                  </a:lnTo>
                  <a:lnTo>
                    <a:pt x="658004" y="144737"/>
                  </a:lnTo>
                  <a:lnTo>
                    <a:pt x="614536" y="135635"/>
                  </a:lnTo>
                  <a:lnTo>
                    <a:pt x="570708" y="131032"/>
                  </a:lnTo>
                  <a:lnTo>
                    <a:pt x="526885" y="130891"/>
                  </a:lnTo>
                  <a:lnTo>
                    <a:pt x="483435" y="135175"/>
                  </a:lnTo>
                  <a:lnTo>
                    <a:pt x="440723" y="143850"/>
                  </a:lnTo>
                  <a:lnTo>
                    <a:pt x="399116" y="156877"/>
                  </a:lnTo>
                  <a:lnTo>
                    <a:pt x="358980" y="174222"/>
                  </a:lnTo>
                  <a:lnTo>
                    <a:pt x="320682" y="195847"/>
                  </a:lnTo>
                  <a:lnTo>
                    <a:pt x="284588" y="221716"/>
                  </a:lnTo>
                  <a:lnTo>
                    <a:pt x="251064" y="251793"/>
                  </a:lnTo>
                  <a:lnTo>
                    <a:pt x="220477" y="286041"/>
                  </a:lnTo>
                  <a:close/>
                </a:path>
              </a:pathLst>
            </a:custGeom>
            <a:ln w="7349">
              <a:solidFill>
                <a:srgbClr val="C6B791"/>
              </a:solidFill>
            </a:ln>
          </p:spPr>
          <p:txBody>
            <a:bodyPr wrap="square" lIns="0" tIns="0" rIns="0" bIns="0" rtlCol="0"/>
            <a:lstStyle/>
            <a:p>
              <a:endParaRPr/>
            </a:p>
          </p:txBody>
        </p:sp>
        <p:sp>
          <p:nvSpPr>
            <p:cNvPr id="11" name="object 11"/>
            <p:cNvSpPr/>
            <p:nvPr/>
          </p:nvSpPr>
          <p:spPr>
            <a:xfrm>
              <a:off x="1009650" y="0"/>
              <a:ext cx="8134350" cy="6858000"/>
            </a:xfrm>
            <a:custGeom>
              <a:avLst/>
              <a:gdLst/>
              <a:ahLst/>
              <a:cxnLst/>
              <a:rect l="l" t="t" r="r" b="b"/>
              <a:pathLst>
                <a:path w="8134350" h="6858000">
                  <a:moveTo>
                    <a:pt x="8134350" y="0"/>
                  </a:moveTo>
                  <a:lnTo>
                    <a:pt x="0" y="0"/>
                  </a:lnTo>
                  <a:lnTo>
                    <a:pt x="0" y="6858000"/>
                  </a:lnTo>
                  <a:lnTo>
                    <a:pt x="8134350" y="6858000"/>
                  </a:lnTo>
                  <a:lnTo>
                    <a:pt x="8134350" y="0"/>
                  </a:lnTo>
                  <a:close/>
                </a:path>
              </a:pathLst>
            </a:custGeom>
            <a:solidFill>
              <a:srgbClr val="FFFFFF"/>
            </a:solidFill>
          </p:spPr>
          <p:txBody>
            <a:bodyPr wrap="square" lIns="0" tIns="0" rIns="0" bIns="0" rtlCol="0"/>
            <a:lstStyle/>
            <a:p>
              <a:endParaRPr/>
            </a:p>
          </p:txBody>
        </p:sp>
        <p:pic>
          <p:nvPicPr>
            <p:cNvPr id="12" name="object 12"/>
            <p:cNvPicPr/>
            <p:nvPr/>
          </p:nvPicPr>
          <p:blipFill>
            <a:blip r:embed="rId6" cstate="print"/>
            <a:stretch>
              <a:fillRect/>
            </a:stretch>
          </p:blipFill>
          <p:spPr>
            <a:xfrm>
              <a:off x="923925" y="0"/>
              <a:ext cx="176212" cy="6858000"/>
            </a:xfrm>
            <a:prstGeom prst="rect">
              <a:avLst/>
            </a:prstGeom>
          </p:spPr>
        </p:pic>
        <p:sp>
          <p:nvSpPr>
            <p:cNvPr id="13" name="object 13"/>
            <p:cNvSpPr/>
            <p:nvPr/>
          </p:nvSpPr>
          <p:spPr>
            <a:xfrm>
              <a:off x="1019175" y="0"/>
              <a:ext cx="66675" cy="6858000"/>
            </a:xfrm>
            <a:custGeom>
              <a:avLst/>
              <a:gdLst/>
              <a:ahLst/>
              <a:cxnLst/>
              <a:rect l="l" t="t" r="r" b="b"/>
              <a:pathLst>
                <a:path w="66675" h="6858000">
                  <a:moveTo>
                    <a:pt x="66675" y="0"/>
                  </a:moveTo>
                  <a:lnTo>
                    <a:pt x="0" y="0"/>
                  </a:lnTo>
                  <a:lnTo>
                    <a:pt x="0" y="6858000"/>
                  </a:lnTo>
                  <a:lnTo>
                    <a:pt x="66675" y="6858000"/>
                  </a:lnTo>
                  <a:lnTo>
                    <a:pt x="66675" y="0"/>
                  </a:lnTo>
                  <a:close/>
                </a:path>
              </a:pathLst>
            </a:custGeom>
            <a:solidFill>
              <a:srgbClr val="FFFFFF"/>
            </a:solidFill>
          </p:spPr>
          <p:txBody>
            <a:bodyPr wrap="square" lIns="0" tIns="0" rIns="0" bIns="0" rtlCol="0"/>
            <a:lstStyle/>
            <a:p>
              <a:endParaRPr/>
            </a:p>
          </p:txBody>
        </p:sp>
      </p:grpSp>
      <p:pic>
        <p:nvPicPr>
          <p:cNvPr id="14" name="object 14"/>
          <p:cNvPicPr/>
          <p:nvPr/>
        </p:nvPicPr>
        <p:blipFill>
          <a:blip r:embed="rId7">
            <a:extLst>
              <a:ext uri="{28A0092B-C50C-407E-A947-70E740481C1C}">
                <a14:useLocalDpi xmlns:a14="http://schemas.microsoft.com/office/drawing/2010/main" val="0"/>
              </a:ext>
            </a:extLst>
          </a:blip>
          <a:stretch>
            <a:fillRect/>
          </a:stretch>
        </p:blipFill>
        <p:spPr>
          <a:xfrm>
            <a:off x="7543800" y="351422"/>
            <a:ext cx="1600199" cy="878305"/>
          </a:xfrm>
          <a:prstGeom prst="rect">
            <a:avLst/>
          </a:prstGeom>
        </p:spPr>
      </p:pic>
      <p:sp>
        <p:nvSpPr>
          <p:cNvPr id="16" name="object 16"/>
          <p:cNvSpPr txBox="1">
            <a:spLocks noGrp="1"/>
          </p:cNvSpPr>
          <p:nvPr>
            <p:ph type="ftr" sz="quarter" idx="4294967295"/>
          </p:nvPr>
        </p:nvSpPr>
        <p:spPr>
          <a:xfrm>
            <a:off x="6638925" y="6375215"/>
            <a:ext cx="1903095" cy="324484"/>
          </a:xfrm>
          <a:prstGeom prst="rect">
            <a:avLst/>
          </a:prstGeom>
        </p:spPr>
        <p:txBody>
          <a:bodyPr vert="horz" wrap="square" lIns="0" tIns="0" rIns="0" bIns="0" rtlCol="0">
            <a:spAutoFit/>
          </a:bodyPr>
          <a:lstStyle>
            <a:defPPr>
              <a:defRPr lang="en-US"/>
            </a:defPPr>
            <a:lvl1pPr marL="0" algn="l" defTabSz="914400" rtl="0" eaLnBrk="1" latinLnBrk="0" hangingPunct="1">
              <a:defRPr sz="2000" b="0" i="0" kern="1200">
                <a:solidFill>
                  <a:schemeClr val="tx1"/>
                </a:solidFill>
                <a:latin typeface="Trebuchet MS"/>
                <a:ea typeface="+mn-ea"/>
                <a:cs typeface="Trebuchet M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2385"/>
              </a:lnSpc>
            </a:pPr>
            <a:r>
              <a:rPr lang="en-IN" spc="295"/>
              <a:t>C</a:t>
            </a:r>
            <a:r>
              <a:rPr lang="en-IN" spc="170"/>
              <a:t>A</a:t>
            </a:r>
            <a:r>
              <a:rPr lang="en-IN" spc="-80"/>
              <a:t> </a:t>
            </a:r>
            <a:r>
              <a:rPr lang="en-IN" spc="-70"/>
              <a:t>P</a:t>
            </a:r>
            <a:r>
              <a:rPr lang="en-IN" spc="45"/>
              <a:t>r</a:t>
            </a:r>
            <a:r>
              <a:rPr lang="en-IN" spc="-160"/>
              <a:t>a</a:t>
            </a:r>
            <a:r>
              <a:rPr lang="en-IN" spc="-70"/>
              <a:t>d</a:t>
            </a:r>
            <a:r>
              <a:rPr lang="en-IN" spc="-120"/>
              <a:t>e</a:t>
            </a:r>
            <a:r>
              <a:rPr lang="en-IN" spc="-114"/>
              <a:t>e</a:t>
            </a:r>
            <a:r>
              <a:rPr lang="en-IN" spc="-105"/>
              <a:t>p</a:t>
            </a:r>
            <a:r>
              <a:rPr lang="en-IN" spc="-180"/>
              <a:t> </a:t>
            </a:r>
            <a:r>
              <a:rPr lang="en-IN" spc="40"/>
              <a:t>Mo</a:t>
            </a:r>
            <a:r>
              <a:rPr lang="en-IN" spc="45"/>
              <a:t>d</a:t>
            </a:r>
            <a:r>
              <a:rPr lang="en-IN" spc="-130"/>
              <a:t>i</a:t>
            </a:r>
            <a:endParaRPr spc="-130" dirty="0"/>
          </a:p>
        </p:txBody>
      </p:sp>
      <p:sp>
        <p:nvSpPr>
          <p:cNvPr id="15" name="Rectangle 14"/>
          <p:cNvSpPr/>
          <p:nvPr/>
        </p:nvSpPr>
        <p:spPr>
          <a:xfrm>
            <a:off x="1009650" y="382305"/>
            <a:ext cx="6534150" cy="707886"/>
          </a:xfrm>
          <a:prstGeom prst="rect">
            <a:avLst/>
          </a:prstGeom>
        </p:spPr>
        <p:txBody>
          <a:bodyPr wrap="square">
            <a:spAutoFit/>
          </a:bodyPr>
          <a:lstStyle/>
          <a:p>
            <a:r>
              <a:rPr lang="en-US" sz="2000" b="1" dirty="0">
                <a:highlight>
                  <a:srgbClr val="00FFFF"/>
                </a:highlight>
              </a:rPr>
              <a:t>WRONG GSTIN MENTIONED INADVERTENTLY -CREDIT NOT DENIED TO BUYERS </a:t>
            </a:r>
            <a:r>
              <a:rPr lang="en-US" sz="2000" b="1" dirty="0"/>
              <a:t>even if  earlier periods</a:t>
            </a:r>
            <a:endParaRPr lang="en-IN" sz="2000" b="1" dirty="0">
              <a:highlight>
                <a:srgbClr val="00FFFF"/>
              </a:highlight>
            </a:endParaRPr>
          </a:p>
        </p:txBody>
      </p:sp>
      <p:sp>
        <p:nvSpPr>
          <p:cNvPr id="17" name="Rectangle 16"/>
          <p:cNvSpPr/>
          <p:nvPr/>
        </p:nvSpPr>
        <p:spPr>
          <a:xfrm>
            <a:off x="1100137" y="1260611"/>
            <a:ext cx="8043862" cy="1938992"/>
          </a:xfrm>
          <a:prstGeom prst="rect">
            <a:avLst/>
          </a:prstGeom>
        </p:spPr>
        <p:txBody>
          <a:bodyPr wrap="square">
            <a:spAutoFit/>
          </a:bodyPr>
          <a:lstStyle/>
          <a:p>
            <a:r>
              <a:rPr lang="en-US" sz="2000" b="1" dirty="0"/>
              <a:t>👉 The Hon'ble High Court Judgement</a:t>
            </a:r>
          </a:p>
          <a:p>
            <a:pPr algn="just"/>
            <a:r>
              <a:rPr lang="en-US" sz="2000" b="1" dirty="0"/>
              <a:t>✔The errors made by the petitioner were inadvertent and made in good faith, without any intention to gain illegally. Consequently, the court directed the respondent authorities to allow the petitioner to amend/rectify Form GSTR-1 for the relevant period, either through online or manual means, within a four-week period.</a:t>
            </a:r>
            <a:endParaRPr lang="en-IN" sz="2000" dirty="0"/>
          </a:p>
        </p:txBody>
      </p:sp>
    </p:spTree>
    <p:extLst>
      <p:ext uri="{BB962C8B-B14F-4D97-AF65-F5344CB8AC3E}">
        <p14:creationId xmlns:p14="http://schemas.microsoft.com/office/powerpoint/2010/main" val="25540294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28600"/>
            <a:ext cx="6324600" cy="575310"/>
          </a:xfrm>
        </p:spPr>
        <p:txBody>
          <a:bodyPr>
            <a:normAutofit/>
          </a:bodyPr>
          <a:lstStyle/>
          <a:p>
            <a:r>
              <a:rPr lang="en-US" sz="2800" b="1" dirty="0"/>
              <a:t>Time Limit for Correction of Return</a:t>
            </a:r>
            <a:endParaRPr lang="en-IN" sz="4000" dirty="0"/>
          </a:p>
        </p:txBody>
      </p:sp>
      <p:sp>
        <p:nvSpPr>
          <p:cNvPr id="3" name="Content Placeholder 2"/>
          <p:cNvSpPr>
            <a:spLocks noGrp="1"/>
          </p:cNvSpPr>
          <p:nvPr>
            <p:ph idx="1"/>
          </p:nvPr>
        </p:nvSpPr>
        <p:spPr>
          <a:xfrm>
            <a:off x="1066800" y="1295400"/>
            <a:ext cx="7811389" cy="4267199"/>
          </a:xfrm>
        </p:spPr>
        <p:txBody>
          <a:bodyPr>
            <a:normAutofit fontScale="55000" lnSpcReduction="20000"/>
          </a:bodyPr>
          <a:lstStyle/>
          <a:p>
            <a:pPr marL="82296" indent="0">
              <a:buNone/>
            </a:pPr>
            <a:endParaRPr lang="en-US" b="1" dirty="0"/>
          </a:p>
          <a:p>
            <a:pPr marL="82296" indent="0">
              <a:buNone/>
            </a:pPr>
            <a:r>
              <a:rPr lang="en-US" b="1" dirty="0"/>
              <a:t>Section 39(9) Time Limit for Correction of Return </a:t>
            </a:r>
            <a:endParaRPr lang="en-US" dirty="0"/>
          </a:p>
          <a:p>
            <a:pPr algn="just"/>
            <a:r>
              <a:rPr lang="en-US" sz="3400" dirty="0"/>
              <a:t>If any registered person after furnishing a return discovers any omission or incorrect particulars therein, other than as a result of scrutiny, audit, inspection or enforcement activity by the tax authorities, he shall rectify such omission or incorrect particulars in such form and manner as may be prescribed, subject to payment of interest under this Act.</a:t>
            </a:r>
          </a:p>
          <a:p>
            <a:pPr marL="82296" indent="0" algn="just">
              <a:buNone/>
            </a:pPr>
            <a:endParaRPr lang="en-US" sz="3400" dirty="0"/>
          </a:p>
          <a:p>
            <a:pPr algn="just"/>
            <a:r>
              <a:rPr lang="en-US" sz="3400" dirty="0"/>
              <a:t>Provided that no such rectification of any omission or incorrect particulars shall be allowed </a:t>
            </a:r>
            <a:r>
              <a:rPr lang="en-US" sz="3800" b="1" i="1" u="sng" dirty="0">
                <a:solidFill>
                  <a:srgbClr val="C00000"/>
                </a:solidFill>
              </a:rPr>
              <a:t>after the </a:t>
            </a:r>
            <a:r>
              <a:rPr lang="en-US" sz="3800" b="1" i="1" u="sng" dirty="0" err="1">
                <a:solidFill>
                  <a:srgbClr val="C00000"/>
                </a:solidFill>
              </a:rPr>
              <a:t>the</a:t>
            </a:r>
            <a:r>
              <a:rPr lang="en-US" sz="3800" b="1" i="1" u="sng" dirty="0">
                <a:solidFill>
                  <a:srgbClr val="C00000"/>
                </a:solidFill>
              </a:rPr>
              <a:t> thirtieth day of November</a:t>
            </a:r>
            <a:r>
              <a:rPr lang="en-US" sz="3400" dirty="0"/>
              <a:t> </a:t>
            </a:r>
            <a:r>
              <a:rPr lang="en-US" sz="3600" dirty="0"/>
              <a:t>following the end of the financial year</a:t>
            </a:r>
            <a:r>
              <a:rPr lang="en-US" sz="3400" dirty="0"/>
              <a:t>, or the actual date of furnishing of relevant annual return, whichever is earlier.</a:t>
            </a:r>
          </a:p>
          <a:p>
            <a:pPr algn="just"/>
            <a:r>
              <a:rPr lang="en-US" sz="3400" dirty="0"/>
              <a:t>PROCEDURAL AMENDMENT EXTENDING THE RETURN FILING DATE TO 30TH NOVEMBER IS GIVEN RETROSPECTIVE EFFECT FROM 01.07.2017: KERALA HIGH COURT</a:t>
            </a:r>
          </a:p>
        </p:txBody>
      </p:sp>
      <p:sp>
        <p:nvSpPr>
          <p:cNvPr id="4" name="object 16"/>
          <p:cNvSpPr txBox="1">
            <a:spLocks noGrp="1"/>
          </p:cNvSpPr>
          <p:nvPr>
            <p:ph type="ftr" sz="quarter" idx="4294967295"/>
          </p:nvPr>
        </p:nvSpPr>
        <p:spPr>
          <a:xfrm>
            <a:off x="6638925" y="6375215"/>
            <a:ext cx="1903095" cy="324484"/>
          </a:xfrm>
          <a:prstGeom prst="rect">
            <a:avLst/>
          </a:prstGeom>
        </p:spPr>
        <p:txBody>
          <a:bodyPr vert="horz" wrap="square" lIns="0" tIns="0" rIns="0" bIns="0" rtlCol="0">
            <a:spAutoFit/>
          </a:bodyPr>
          <a:lstStyle/>
          <a:p>
            <a:pPr marL="12700">
              <a:lnSpc>
                <a:spcPts val="2385"/>
              </a:lnSpc>
            </a:pPr>
            <a:r>
              <a:rPr spc="295" dirty="0"/>
              <a:t>C</a:t>
            </a:r>
            <a:r>
              <a:rPr spc="170" dirty="0"/>
              <a:t>A</a:t>
            </a:r>
            <a:r>
              <a:rPr spc="-80" dirty="0"/>
              <a:t> </a:t>
            </a:r>
            <a:r>
              <a:rPr spc="-70" dirty="0"/>
              <a:t>P</a:t>
            </a:r>
            <a:r>
              <a:rPr spc="45" dirty="0"/>
              <a:t>r</a:t>
            </a:r>
            <a:r>
              <a:rPr spc="-160" dirty="0"/>
              <a:t>a</a:t>
            </a:r>
            <a:r>
              <a:rPr spc="-70" dirty="0"/>
              <a:t>d</a:t>
            </a:r>
            <a:r>
              <a:rPr spc="-120" dirty="0"/>
              <a:t>e</a:t>
            </a:r>
            <a:r>
              <a:rPr spc="-114" dirty="0"/>
              <a:t>e</a:t>
            </a:r>
            <a:r>
              <a:rPr spc="-105" dirty="0"/>
              <a:t>p</a:t>
            </a:r>
            <a:r>
              <a:rPr spc="-180" dirty="0"/>
              <a:t> </a:t>
            </a:r>
            <a:r>
              <a:rPr spc="40" dirty="0"/>
              <a:t>Mo</a:t>
            </a:r>
            <a:r>
              <a:rPr spc="45" dirty="0"/>
              <a:t>d</a:t>
            </a:r>
            <a:r>
              <a:rPr spc="-130" dirty="0"/>
              <a:t>i</a:t>
            </a:r>
          </a:p>
        </p:txBody>
      </p:sp>
    </p:spTree>
    <p:extLst>
      <p:ext uri="{BB962C8B-B14F-4D97-AF65-F5344CB8AC3E}">
        <p14:creationId xmlns:p14="http://schemas.microsoft.com/office/powerpoint/2010/main" val="30527210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1F180-8AC5-5465-96C8-447B1CF830AF}"/>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442BF6A1-F179-0BE8-3C02-55928927850E}"/>
              </a:ext>
            </a:extLst>
          </p:cNvPr>
          <p:cNvSpPr>
            <a:spLocks noGrp="1"/>
          </p:cNvSpPr>
          <p:nvPr>
            <p:ph idx="1"/>
          </p:nvPr>
        </p:nvSpPr>
        <p:spPr/>
        <p:txBody>
          <a:bodyPr>
            <a:normAutofit/>
          </a:bodyPr>
          <a:lstStyle/>
          <a:p>
            <a:pPr algn="just"/>
            <a:r>
              <a:rPr lang="en-US" dirty="0"/>
              <a:t>Hon'ble High Court of Kerala a recent judgment in the case of </a:t>
            </a:r>
            <a:r>
              <a:rPr lang="en-US" i="1" u="sng" dirty="0">
                <a:highlight>
                  <a:srgbClr val="FF00FF"/>
                </a:highlight>
              </a:rPr>
              <a:t>M/s. </a:t>
            </a:r>
            <a:r>
              <a:rPr lang="en-US" i="1" u="sng" dirty="0" err="1">
                <a:highlight>
                  <a:srgbClr val="FF00FF"/>
                </a:highlight>
              </a:rPr>
              <a:t>M.Trade</a:t>
            </a:r>
            <a:r>
              <a:rPr lang="en-US" i="1" u="sng" dirty="0">
                <a:highlight>
                  <a:srgbClr val="FF00FF"/>
                </a:highlight>
              </a:rPr>
              <a:t> Links vs Union of India</a:t>
            </a:r>
            <a:r>
              <a:rPr lang="en-US" dirty="0"/>
              <a:t>. (Case WP(C) No. 31559 of 2019) has generated considerable debate among GST consultants. The court's decision to allow extension of deadline under Article 16(4) till November 30 for the years 2017-18 and 2018-19.</a:t>
            </a:r>
            <a:endParaRPr lang="en-IN" dirty="0"/>
          </a:p>
        </p:txBody>
      </p:sp>
    </p:spTree>
    <p:extLst>
      <p:ext uri="{BB962C8B-B14F-4D97-AF65-F5344CB8AC3E}">
        <p14:creationId xmlns:p14="http://schemas.microsoft.com/office/powerpoint/2010/main" val="41253327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371600"/>
            <a:ext cx="8001000"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object 16"/>
          <p:cNvPicPr/>
          <p:nvPr/>
        </p:nvPicPr>
        <p:blipFill>
          <a:blip r:embed="rId3" cstate="print"/>
          <a:stretch>
            <a:fillRect/>
          </a:stretch>
        </p:blipFill>
        <p:spPr>
          <a:xfrm>
            <a:off x="7162800" y="76200"/>
            <a:ext cx="1921351" cy="876300"/>
          </a:xfrm>
          <a:prstGeom prst="rect">
            <a:avLst/>
          </a:prstGeom>
        </p:spPr>
      </p:pic>
      <p:sp>
        <p:nvSpPr>
          <p:cNvPr id="2" name="TextBox 1"/>
          <p:cNvSpPr txBox="1"/>
          <p:nvPr/>
        </p:nvSpPr>
        <p:spPr>
          <a:xfrm>
            <a:off x="1163053" y="108923"/>
            <a:ext cx="3581400" cy="523220"/>
          </a:xfrm>
          <a:prstGeom prst="rect">
            <a:avLst/>
          </a:prstGeom>
          <a:noFill/>
        </p:spPr>
        <p:txBody>
          <a:bodyPr wrap="square" rtlCol="0">
            <a:spAutoFit/>
          </a:bodyPr>
          <a:lstStyle/>
          <a:p>
            <a:r>
              <a:rPr lang="en-US" sz="2800" b="1" dirty="0"/>
              <a:t>DEFINITIONS</a:t>
            </a:r>
            <a:endParaRPr lang="en-IN" sz="2800" b="1" dirty="0"/>
          </a:p>
        </p:txBody>
      </p:sp>
    </p:spTree>
    <p:extLst>
      <p:ext uri="{BB962C8B-B14F-4D97-AF65-F5344CB8AC3E}">
        <p14:creationId xmlns:p14="http://schemas.microsoft.com/office/powerpoint/2010/main" val="35879463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28600"/>
            <a:ext cx="5334000" cy="575310"/>
          </a:xfrm>
        </p:spPr>
        <p:txBody>
          <a:bodyPr>
            <a:normAutofit fontScale="90000"/>
          </a:bodyPr>
          <a:lstStyle/>
          <a:p>
            <a:r>
              <a:rPr lang="en-US" dirty="0"/>
              <a:t>ITC Sec 16(4)</a:t>
            </a:r>
            <a:endParaRPr lang="en-IN" dirty="0"/>
          </a:p>
        </p:txBody>
      </p:sp>
      <p:sp>
        <p:nvSpPr>
          <p:cNvPr id="3" name="Content Placeholder 2"/>
          <p:cNvSpPr>
            <a:spLocks noGrp="1"/>
          </p:cNvSpPr>
          <p:nvPr>
            <p:ph idx="1"/>
          </p:nvPr>
        </p:nvSpPr>
        <p:spPr>
          <a:xfrm>
            <a:off x="1066800" y="1524000"/>
            <a:ext cx="7811389" cy="3773869"/>
          </a:xfrm>
        </p:spPr>
        <p:txBody>
          <a:bodyPr>
            <a:normAutofit/>
          </a:bodyPr>
          <a:lstStyle/>
          <a:p>
            <a:pPr algn="just">
              <a:buNone/>
            </a:pPr>
            <a:r>
              <a:rPr lang="en-IN" sz="1800" dirty="0"/>
              <a:t>	</a:t>
            </a:r>
            <a:endParaRPr lang="en-IN" sz="1800" b="1" dirty="0">
              <a:solidFill>
                <a:srgbClr val="660066"/>
              </a:solidFill>
            </a:endParaRPr>
          </a:p>
          <a:p>
            <a:pPr algn="just">
              <a:buNone/>
            </a:pPr>
            <a:r>
              <a:rPr lang="en-IN" sz="1800" dirty="0"/>
              <a:t>	</a:t>
            </a:r>
            <a:r>
              <a:rPr lang="en-IN" sz="1800" b="1" i="1" u="sng" dirty="0">
                <a:solidFill>
                  <a:srgbClr val="C00000"/>
                </a:solidFill>
              </a:rPr>
              <a:t>The Section 16(4) of CGST Act 2017</a:t>
            </a:r>
            <a:r>
              <a:rPr lang="en-IN" sz="1800" dirty="0"/>
              <a:t> prescribes that the date to claim Input Tax Credit (ITC) for any financial year would be:</a:t>
            </a:r>
            <a:r>
              <a:rPr lang="en-US" sz="1800" dirty="0"/>
              <a:t> , whichever is earlier.</a:t>
            </a:r>
            <a:endParaRPr lang="en-IN" sz="1800" dirty="0"/>
          </a:p>
          <a:p>
            <a:pPr algn="just">
              <a:buNone/>
            </a:pPr>
            <a:r>
              <a:rPr lang="en-IN" sz="1800" dirty="0"/>
              <a:t>	1. </a:t>
            </a:r>
            <a:r>
              <a:rPr lang="en-US" sz="1800" dirty="0"/>
              <a:t>A registered person shall not be entitled to take input tax credit in respect of any invoice or debit note for supply of goods or services or both </a:t>
            </a:r>
            <a:r>
              <a:rPr lang="en-US" sz="2000" b="1" i="1" u="sng" dirty="0">
                <a:solidFill>
                  <a:srgbClr val="7030A0"/>
                </a:solidFill>
              </a:rPr>
              <a:t>after the thirtieth day of November </a:t>
            </a:r>
            <a:r>
              <a:rPr lang="en-US" sz="1800" dirty="0"/>
              <a:t>following the end of financial year to which such invoice or debit note pertains or</a:t>
            </a:r>
            <a:endParaRPr lang="en-IN" sz="1800" dirty="0"/>
          </a:p>
          <a:p>
            <a:pPr>
              <a:buNone/>
            </a:pPr>
            <a:r>
              <a:rPr lang="en-IN" sz="1800" dirty="0"/>
              <a:t>	2. </a:t>
            </a:r>
            <a:r>
              <a:rPr lang="en-US" sz="1800" dirty="0"/>
              <a:t>furnishing of the relevant annual return </a:t>
            </a:r>
            <a:r>
              <a:rPr lang="en-IN" sz="1800" i="1" u="sng" dirty="0">
                <a:solidFill>
                  <a:srgbClr val="7030A0"/>
                </a:solidFill>
              </a:rPr>
              <a:t>whichever is earlier </a:t>
            </a:r>
            <a:r>
              <a:rPr lang="en-IN" sz="1800" dirty="0"/>
              <a:t>else such ITC would be lapsed forever.</a:t>
            </a:r>
          </a:p>
          <a:p>
            <a:pPr>
              <a:buNone/>
            </a:pPr>
            <a:r>
              <a:rPr lang="en-IN" sz="1800" b="1" dirty="0">
                <a:solidFill>
                  <a:srgbClr val="660066"/>
                </a:solidFill>
              </a:rPr>
              <a:t>	</a:t>
            </a:r>
            <a:endParaRPr lang="en-IN" sz="1800" i="1" u="sng" dirty="0">
              <a:solidFill>
                <a:srgbClr val="7030A0"/>
              </a:solidFill>
            </a:endParaRPr>
          </a:p>
        </p:txBody>
      </p:sp>
      <p:sp>
        <p:nvSpPr>
          <p:cNvPr id="4" name="object 16"/>
          <p:cNvSpPr txBox="1">
            <a:spLocks noGrp="1"/>
          </p:cNvSpPr>
          <p:nvPr>
            <p:ph type="ftr" sz="quarter" idx="4294967295"/>
          </p:nvPr>
        </p:nvSpPr>
        <p:spPr>
          <a:xfrm>
            <a:off x="6638925" y="6375215"/>
            <a:ext cx="1903095" cy="324484"/>
          </a:xfrm>
          <a:prstGeom prst="rect">
            <a:avLst/>
          </a:prstGeom>
        </p:spPr>
        <p:txBody>
          <a:bodyPr vert="horz" wrap="square" lIns="0" tIns="0" rIns="0" bIns="0" rtlCol="0">
            <a:spAutoFit/>
          </a:bodyPr>
          <a:lstStyle/>
          <a:p>
            <a:pPr marL="12700">
              <a:lnSpc>
                <a:spcPts val="2385"/>
              </a:lnSpc>
            </a:pPr>
            <a:r>
              <a:rPr spc="295" dirty="0"/>
              <a:t>C</a:t>
            </a:r>
            <a:r>
              <a:rPr spc="170" dirty="0"/>
              <a:t>A</a:t>
            </a:r>
            <a:r>
              <a:rPr spc="-80" dirty="0"/>
              <a:t> </a:t>
            </a:r>
            <a:r>
              <a:rPr spc="-70" dirty="0"/>
              <a:t>P</a:t>
            </a:r>
            <a:r>
              <a:rPr spc="45" dirty="0"/>
              <a:t>r</a:t>
            </a:r>
            <a:r>
              <a:rPr spc="-160" dirty="0"/>
              <a:t>a</a:t>
            </a:r>
            <a:r>
              <a:rPr spc="-70" dirty="0"/>
              <a:t>d</a:t>
            </a:r>
            <a:r>
              <a:rPr spc="-120" dirty="0"/>
              <a:t>e</a:t>
            </a:r>
            <a:r>
              <a:rPr spc="-114" dirty="0"/>
              <a:t>e</a:t>
            </a:r>
            <a:r>
              <a:rPr spc="-105" dirty="0"/>
              <a:t>p</a:t>
            </a:r>
            <a:r>
              <a:rPr spc="-180" dirty="0"/>
              <a:t> </a:t>
            </a:r>
            <a:r>
              <a:rPr spc="40" dirty="0"/>
              <a:t>Mo</a:t>
            </a:r>
            <a:r>
              <a:rPr spc="45" dirty="0"/>
              <a:t>d</a:t>
            </a:r>
            <a:r>
              <a:rPr spc="-130" dirty="0"/>
              <a:t>i</a:t>
            </a:r>
          </a:p>
        </p:txBody>
      </p:sp>
    </p:spTree>
    <p:extLst>
      <p:ext uri="{BB962C8B-B14F-4D97-AF65-F5344CB8AC3E}">
        <p14:creationId xmlns:p14="http://schemas.microsoft.com/office/powerpoint/2010/main" val="14926227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1743" y="-90424"/>
            <a:ext cx="9205352" cy="6972173"/>
            <a:chOff x="4257" y="-42799"/>
            <a:chExt cx="9205352" cy="6972173"/>
          </a:xfrm>
        </p:grpSpPr>
        <p:pic>
          <p:nvPicPr>
            <p:cNvPr id="3" name="object 3"/>
            <p:cNvPicPr/>
            <p:nvPr/>
          </p:nvPicPr>
          <p:blipFill>
            <a:blip r:embed="rId2" cstate="print"/>
            <a:stretch>
              <a:fillRect/>
            </a:stretch>
          </p:blipFill>
          <p:spPr>
            <a:xfrm>
              <a:off x="65609" y="-42799"/>
              <a:ext cx="9144000" cy="6858000"/>
            </a:xfrm>
            <a:prstGeom prst="rect">
              <a:avLst/>
            </a:prstGeom>
          </p:spPr>
        </p:pic>
        <p:sp>
          <p:nvSpPr>
            <p:cNvPr id="4" name="object 4"/>
            <p:cNvSpPr/>
            <p:nvPr/>
          </p:nvSpPr>
          <p:spPr>
            <a:xfrm>
              <a:off x="4257" y="4699"/>
              <a:ext cx="819785" cy="819785"/>
            </a:xfrm>
            <a:custGeom>
              <a:avLst/>
              <a:gdLst/>
              <a:ahLst/>
              <a:cxnLst/>
              <a:rect l="l" t="t" r="r" b="b"/>
              <a:pathLst>
                <a:path w="819785" h="819785">
                  <a:moveTo>
                    <a:pt x="819655" y="0"/>
                  </a:moveTo>
                  <a:lnTo>
                    <a:pt x="505" y="0"/>
                  </a:lnTo>
                  <a:lnTo>
                    <a:pt x="0" y="819276"/>
                  </a:lnTo>
                  <a:lnTo>
                    <a:pt x="48636" y="817886"/>
                  </a:lnTo>
                  <a:lnTo>
                    <a:pt x="96034" y="813765"/>
                  </a:lnTo>
                  <a:lnTo>
                    <a:pt x="142623" y="806991"/>
                  </a:lnTo>
                  <a:lnTo>
                    <a:pt x="188327" y="797640"/>
                  </a:lnTo>
                  <a:lnTo>
                    <a:pt x="233067" y="785790"/>
                  </a:lnTo>
                  <a:lnTo>
                    <a:pt x="276768" y="771517"/>
                  </a:lnTo>
                  <a:lnTo>
                    <a:pt x="319353" y="754897"/>
                  </a:lnTo>
                  <a:lnTo>
                    <a:pt x="360744" y="736009"/>
                  </a:lnTo>
                  <a:lnTo>
                    <a:pt x="400865" y="714928"/>
                  </a:lnTo>
                  <a:lnTo>
                    <a:pt x="439639" y="691732"/>
                  </a:lnTo>
                  <a:lnTo>
                    <a:pt x="476990" y="666496"/>
                  </a:lnTo>
                  <a:lnTo>
                    <a:pt x="512839" y="639299"/>
                  </a:lnTo>
                  <a:lnTo>
                    <a:pt x="547112" y="610217"/>
                  </a:lnTo>
                  <a:lnTo>
                    <a:pt x="579730" y="579326"/>
                  </a:lnTo>
                  <a:lnTo>
                    <a:pt x="610616" y="546704"/>
                  </a:lnTo>
                  <a:lnTo>
                    <a:pt x="639695" y="512427"/>
                  </a:lnTo>
                  <a:lnTo>
                    <a:pt x="666889" y="476572"/>
                  </a:lnTo>
                  <a:lnTo>
                    <a:pt x="692122" y="439216"/>
                  </a:lnTo>
                  <a:lnTo>
                    <a:pt x="715316" y="400436"/>
                  </a:lnTo>
                  <a:lnTo>
                    <a:pt x="736395" y="360308"/>
                  </a:lnTo>
                  <a:lnTo>
                    <a:pt x="755281" y="318910"/>
                  </a:lnTo>
                  <a:lnTo>
                    <a:pt x="771899" y="276319"/>
                  </a:lnTo>
                  <a:lnTo>
                    <a:pt x="786171" y="232610"/>
                  </a:lnTo>
                  <a:lnTo>
                    <a:pt x="798020" y="187861"/>
                  </a:lnTo>
                  <a:lnTo>
                    <a:pt x="807370" y="142148"/>
                  </a:lnTo>
                  <a:lnTo>
                    <a:pt x="814144" y="95549"/>
                  </a:lnTo>
                  <a:lnTo>
                    <a:pt x="818264" y="48141"/>
                  </a:lnTo>
                  <a:lnTo>
                    <a:pt x="819655" y="0"/>
                  </a:lnTo>
                  <a:close/>
                </a:path>
              </a:pathLst>
            </a:custGeom>
            <a:solidFill>
              <a:srgbClr val="FDF9F4">
                <a:alpha val="32940"/>
              </a:srgbClr>
            </a:solidFill>
          </p:spPr>
          <p:txBody>
            <a:bodyPr wrap="square" lIns="0" tIns="0" rIns="0" bIns="0" rtlCol="0"/>
            <a:lstStyle/>
            <a:p>
              <a:endParaRPr/>
            </a:p>
          </p:txBody>
        </p:sp>
        <p:sp>
          <p:nvSpPr>
            <p:cNvPr id="5" name="object 5"/>
            <p:cNvSpPr/>
            <p:nvPr/>
          </p:nvSpPr>
          <p:spPr>
            <a:xfrm>
              <a:off x="4257" y="4699"/>
              <a:ext cx="819785" cy="819785"/>
            </a:xfrm>
            <a:custGeom>
              <a:avLst/>
              <a:gdLst/>
              <a:ahLst/>
              <a:cxnLst/>
              <a:rect l="l" t="t" r="r" b="b"/>
              <a:pathLst>
                <a:path w="819785" h="819785">
                  <a:moveTo>
                    <a:pt x="819655" y="0"/>
                  </a:moveTo>
                  <a:lnTo>
                    <a:pt x="818264" y="48141"/>
                  </a:lnTo>
                  <a:lnTo>
                    <a:pt x="814144" y="95549"/>
                  </a:lnTo>
                  <a:lnTo>
                    <a:pt x="807370" y="142148"/>
                  </a:lnTo>
                  <a:lnTo>
                    <a:pt x="798020" y="187861"/>
                  </a:lnTo>
                  <a:lnTo>
                    <a:pt x="786171" y="232610"/>
                  </a:lnTo>
                  <a:lnTo>
                    <a:pt x="771899" y="276319"/>
                  </a:lnTo>
                  <a:lnTo>
                    <a:pt x="755281" y="318910"/>
                  </a:lnTo>
                  <a:lnTo>
                    <a:pt x="736395" y="360308"/>
                  </a:lnTo>
                  <a:lnTo>
                    <a:pt x="715316" y="400436"/>
                  </a:lnTo>
                  <a:lnTo>
                    <a:pt x="692122" y="439216"/>
                  </a:lnTo>
                  <a:lnTo>
                    <a:pt x="666889" y="476572"/>
                  </a:lnTo>
                  <a:lnTo>
                    <a:pt x="639695" y="512427"/>
                  </a:lnTo>
                  <a:lnTo>
                    <a:pt x="610616" y="546704"/>
                  </a:lnTo>
                  <a:lnTo>
                    <a:pt x="579730" y="579326"/>
                  </a:lnTo>
                  <a:lnTo>
                    <a:pt x="547112" y="610217"/>
                  </a:lnTo>
                  <a:lnTo>
                    <a:pt x="512839" y="639299"/>
                  </a:lnTo>
                  <a:lnTo>
                    <a:pt x="476990" y="666496"/>
                  </a:lnTo>
                  <a:lnTo>
                    <a:pt x="439639" y="691732"/>
                  </a:lnTo>
                  <a:lnTo>
                    <a:pt x="400865" y="714928"/>
                  </a:lnTo>
                  <a:lnTo>
                    <a:pt x="360744" y="736009"/>
                  </a:lnTo>
                  <a:lnTo>
                    <a:pt x="319353" y="754897"/>
                  </a:lnTo>
                  <a:lnTo>
                    <a:pt x="276768" y="771517"/>
                  </a:lnTo>
                  <a:lnTo>
                    <a:pt x="233067" y="785790"/>
                  </a:lnTo>
                  <a:lnTo>
                    <a:pt x="188327" y="797640"/>
                  </a:lnTo>
                  <a:lnTo>
                    <a:pt x="142623" y="806991"/>
                  </a:lnTo>
                  <a:lnTo>
                    <a:pt x="96034" y="813765"/>
                  </a:lnTo>
                  <a:lnTo>
                    <a:pt x="48636" y="817886"/>
                  </a:lnTo>
                  <a:lnTo>
                    <a:pt x="505" y="819276"/>
                  </a:lnTo>
                  <a:lnTo>
                    <a:pt x="336" y="819276"/>
                  </a:lnTo>
                  <a:lnTo>
                    <a:pt x="168" y="819276"/>
                  </a:lnTo>
                  <a:lnTo>
                    <a:pt x="0" y="819276"/>
                  </a:lnTo>
                  <a:lnTo>
                    <a:pt x="505" y="0"/>
                  </a:lnTo>
                  <a:lnTo>
                    <a:pt x="819655" y="0"/>
                  </a:lnTo>
                  <a:close/>
                </a:path>
              </a:pathLst>
            </a:custGeom>
            <a:ln w="3175">
              <a:solidFill>
                <a:srgbClr val="D2C39E"/>
              </a:solidFill>
            </a:ln>
          </p:spPr>
          <p:txBody>
            <a:bodyPr wrap="square" lIns="0" tIns="0" rIns="0" bIns="0" rtlCol="0"/>
            <a:lstStyle/>
            <a:p>
              <a:endParaRPr/>
            </a:p>
          </p:txBody>
        </p:sp>
        <p:pic>
          <p:nvPicPr>
            <p:cNvPr id="6" name="object 6"/>
            <p:cNvPicPr/>
            <p:nvPr/>
          </p:nvPicPr>
          <p:blipFill>
            <a:blip r:embed="rId3" cstate="print"/>
            <a:stretch>
              <a:fillRect/>
            </a:stretch>
          </p:blipFill>
          <p:spPr>
            <a:xfrm>
              <a:off x="123825" y="0"/>
              <a:ext cx="1795526" cy="1804924"/>
            </a:xfrm>
            <a:prstGeom prst="rect">
              <a:avLst/>
            </a:prstGeom>
          </p:spPr>
        </p:pic>
        <p:sp>
          <p:nvSpPr>
            <p:cNvPr id="7" name="object 7"/>
            <p:cNvSpPr/>
            <p:nvPr/>
          </p:nvSpPr>
          <p:spPr>
            <a:xfrm>
              <a:off x="176212" y="23875"/>
              <a:ext cx="1696085" cy="1704975"/>
            </a:xfrm>
            <a:custGeom>
              <a:avLst/>
              <a:gdLst/>
              <a:ahLst/>
              <a:cxnLst/>
              <a:rect l="l" t="t" r="r" b="b"/>
              <a:pathLst>
                <a:path w="1696085" h="1704975">
                  <a:moveTo>
                    <a:pt x="0" y="852424"/>
                  </a:moveTo>
                  <a:lnTo>
                    <a:pt x="1341" y="804051"/>
                  </a:lnTo>
                  <a:lnTo>
                    <a:pt x="5320" y="756387"/>
                  </a:lnTo>
                  <a:lnTo>
                    <a:pt x="11862" y="709503"/>
                  </a:lnTo>
                  <a:lnTo>
                    <a:pt x="20898" y="663470"/>
                  </a:lnTo>
                  <a:lnTo>
                    <a:pt x="32356" y="618362"/>
                  </a:lnTo>
                  <a:lnTo>
                    <a:pt x="46163" y="574249"/>
                  </a:lnTo>
                  <a:lnTo>
                    <a:pt x="62249" y="531204"/>
                  </a:lnTo>
                  <a:lnTo>
                    <a:pt x="80541" y="489299"/>
                  </a:lnTo>
                  <a:lnTo>
                    <a:pt x="100969" y="448605"/>
                  </a:lnTo>
                  <a:lnTo>
                    <a:pt x="123461" y="409196"/>
                  </a:lnTo>
                  <a:lnTo>
                    <a:pt x="147945" y="371141"/>
                  </a:lnTo>
                  <a:lnTo>
                    <a:pt x="174349" y="334515"/>
                  </a:lnTo>
                  <a:lnTo>
                    <a:pt x="202602" y="299387"/>
                  </a:lnTo>
                  <a:lnTo>
                    <a:pt x="232633" y="265832"/>
                  </a:lnTo>
                  <a:lnTo>
                    <a:pt x="264370" y="233919"/>
                  </a:lnTo>
                  <a:lnTo>
                    <a:pt x="297740" y="203722"/>
                  </a:lnTo>
                  <a:lnTo>
                    <a:pt x="332674" y="175313"/>
                  </a:lnTo>
                  <a:lnTo>
                    <a:pt x="369099" y="148762"/>
                  </a:lnTo>
                  <a:lnTo>
                    <a:pt x="406944" y="124143"/>
                  </a:lnTo>
                  <a:lnTo>
                    <a:pt x="446136" y="101527"/>
                  </a:lnTo>
                  <a:lnTo>
                    <a:pt x="486605" y="80987"/>
                  </a:lnTo>
                  <a:lnTo>
                    <a:pt x="528279" y="62593"/>
                  </a:lnTo>
                  <a:lnTo>
                    <a:pt x="571087" y="46418"/>
                  </a:lnTo>
                  <a:lnTo>
                    <a:pt x="614956" y="32534"/>
                  </a:lnTo>
                  <a:lnTo>
                    <a:pt x="659815" y="21014"/>
                  </a:lnTo>
                  <a:lnTo>
                    <a:pt x="705594" y="11928"/>
                  </a:lnTo>
                  <a:lnTo>
                    <a:pt x="752219" y="5349"/>
                  </a:lnTo>
                  <a:lnTo>
                    <a:pt x="799620" y="1349"/>
                  </a:lnTo>
                  <a:lnTo>
                    <a:pt x="847725" y="0"/>
                  </a:lnTo>
                  <a:lnTo>
                    <a:pt x="895830" y="1349"/>
                  </a:lnTo>
                  <a:lnTo>
                    <a:pt x="943231" y="5349"/>
                  </a:lnTo>
                  <a:lnTo>
                    <a:pt x="989857" y="11928"/>
                  </a:lnTo>
                  <a:lnTo>
                    <a:pt x="1035637" y="21014"/>
                  </a:lnTo>
                  <a:lnTo>
                    <a:pt x="1080498" y="32534"/>
                  </a:lnTo>
                  <a:lnTo>
                    <a:pt x="1124369" y="46418"/>
                  </a:lnTo>
                  <a:lnTo>
                    <a:pt x="1167179" y="62593"/>
                  </a:lnTo>
                  <a:lnTo>
                    <a:pt x="1208856" y="80987"/>
                  </a:lnTo>
                  <a:lnTo>
                    <a:pt x="1249327" y="101527"/>
                  </a:lnTo>
                  <a:lnTo>
                    <a:pt x="1288523" y="124143"/>
                  </a:lnTo>
                  <a:lnTo>
                    <a:pt x="1326370" y="148762"/>
                  </a:lnTo>
                  <a:lnTo>
                    <a:pt x="1362798" y="175313"/>
                  </a:lnTo>
                  <a:lnTo>
                    <a:pt x="1397735" y="203722"/>
                  </a:lnTo>
                  <a:lnTo>
                    <a:pt x="1431110" y="233919"/>
                  </a:lnTo>
                  <a:lnTo>
                    <a:pt x="1462849" y="265832"/>
                  </a:lnTo>
                  <a:lnTo>
                    <a:pt x="1492884" y="299387"/>
                  </a:lnTo>
                  <a:lnTo>
                    <a:pt x="1521140" y="334515"/>
                  </a:lnTo>
                  <a:lnTo>
                    <a:pt x="1547547" y="371141"/>
                  </a:lnTo>
                  <a:lnTo>
                    <a:pt x="1572034" y="409196"/>
                  </a:lnTo>
                  <a:lnTo>
                    <a:pt x="1594529" y="448605"/>
                  </a:lnTo>
                  <a:lnTo>
                    <a:pt x="1614959" y="489299"/>
                  </a:lnTo>
                  <a:lnTo>
                    <a:pt x="1633254" y="531204"/>
                  </a:lnTo>
                  <a:lnTo>
                    <a:pt x="1649342" y="574249"/>
                  </a:lnTo>
                  <a:lnTo>
                    <a:pt x="1663152" y="618362"/>
                  </a:lnTo>
                  <a:lnTo>
                    <a:pt x="1674611" y="663470"/>
                  </a:lnTo>
                  <a:lnTo>
                    <a:pt x="1683648" y="709503"/>
                  </a:lnTo>
                  <a:lnTo>
                    <a:pt x="1690192" y="756387"/>
                  </a:lnTo>
                  <a:lnTo>
                    <a:pt x="1694171" y="804051"/>
                  </a:lnTo>
                  <a:lnTo>
                    <a:pt x="1695513" y="852424"/>
                  </a:lnTo>
                  <a:lnTo>
                    <a:pt x="1694171" y="900796"/>
                  </a:lnTo>
                  <a:lnTo>
                    <a:pt x="1690192" y="948462"/>
                  </a:lnTo>
                  <a:lnTo>
                    <a:pt x="1683648" y="995348"/>
                  </a:lnTo>
                  <a:lnTo>
                    <a:pt x="1674611" y="1041383"/>
                  </a:lnTo>
                  <a:lnTo>
                    <a:pt x="1663152" y="1086495"/>
                  </a:lnTo>
                  <a:lnTo>
                    <a:pt x="1649342" y="1130612"/>
                  </a:lnTo>
                  <a:lnTo>
                    <a:pt x="1633254" y="1173662"/>
                  </a:lnTo>
                  <a:lnTo>
                    <a:pt x="1614959" y="1215572"/>
                  </a:lnTo>
                  <a:lnTo>
                    <a:pt x="1594529" y="1256271"/>
                  </a:lnTo>
                  <a:lnTo>
                    <a:pt x="1572034" y="1295686"/>
                  </a:lnTo>
                  <a:lnTo>
                    <a:pt x="1547547" y="1333747"/>
                  </a:lnTo>
                  <a:lnTo>
                    <a:pt x="1521140" y="1370380"/>
                  </a:lnTo>
                  <a:lnTo>
                    <a:pt x="1492884" y="1405513"/>
                  </a:lnTo>
                  <a:lnTo>
                    <a:pt x="1462849" y="1439076"/>
                  </a:lnTo>
                  <a:lnTo>
                    <a:pt x="1431110" y="1470994"/>
                  </a:lnTo>
                  <a:lnTo>
                    <a:pt x="1397735" y="1501198"/>
                  </a:lnTo>
                  <a:lnTo>
                    <a:pt x="1362798" y="1529614"/>
                  </a:lnTo>
                  <a:lnTo>
                    <a:pt x="1326370" y="1556171"/>
                  </a:lnTo>
                  <a:lnTo>
                    <a:pt x="1288523" y="1580796"/>
                  </a:lnTo>
                  <a:lnTo>
                    <a:pt x="1249327" y="1603418"/>
                  </a:lnTo>
                  <a:lnTo>
                    <a:pt x="1208856" y="1623964"/>
                  </a:lnTo>
                  <a:lnTo>
                    <a:pt x="1167179" y="1642363"/>
                  </a:lnTo>
                  <a:lnTo>
                    <a:pt x="1124369" y="1658542"/>
                  </a:lnTo>
                  <a:lnTo>
                    <a:pt x="1080498" y="1672429"/>
                  </a:lnTo>
                  <a:lnTo>
                    <a:pt x="1035637" y="1683954"/>
                  </a:lnTo>
                  <a:lnTo>
                    <a:pt x="989857" y="1693042"/>
                  </a:lnTo>
                  <a:lnTo>
                    <a:pt x="943231" y="1699623"/>
                  </a:lnTo>
                  <a:lnTo>
                    <a:pt x="895830" y="1703625"/>
                  </a:lnTo>
                  <a:lnTo>
                    <a:pt x="847725" y="1704975"/>
                  </a:lnTo>
                  <a:lnTo>
                    <a:pt x="799620" y="1703625"/>
                  </a:lnTo>
                  <a:lnTo>
                    <a:pt x="752219" y="1699623"/>
                  </a:lnTo>
                  <a:lnTo>
                    <a:pt x="705594" y="1693042"/>
                  </a:lnTo>
                  <a:lnTo>
                    <a:pt x="659815" y="1683954"/>
                  </a:lnTo>
                  <a:lnTo>
                    <a:pt x="614956" y="1672429"/>
                  </a:lnTo>
                  <a:lnTo>
                    <a:pt x="571087" y="1658542"/>
                  </a:lnTo>
                  <a:lnTo>
                    <a:pt x="528279" y="1642363"/>
                  </a:lnTo>
                  <a:lnTo>
                    <a:pt x="486605" y="1623964"/>
                  </a:lnTo>
                  <a:lnTo>
                    <a:pt x="446136" y="1603418"/>
                  </a:lnTo>
                  <a:lnTo>
                    <a:pt x="406944" y="1580796"/>
                  </a:lnTo>
                  <a:lnTo>
                    <a:pt x="369099" y="1556171"/>
                  </a:lnTo>
                  <a:lnTo>
                    <a:pt x="332674" y="1529614"/>
                  </a:lnTo>
                  <a:lnTo>
                    <a:pt x="297740" y="1501198"/>
                  </a:lnTo>
                  <a:lnTo>
                    <a:pt x="264370" y="1470994"/>
                  </a:lnTo>
                  <a:lnTo>
                    <a:pt x="232633" y="1439076"/>
                  </a:lnTo>
                  <a:lnTo>
                    <a:pt x="202602" y="1405513"/>
                  </a:lnTo>
                  <a:lnTo>
                    <a:pt x="174349" y="1370380"/>
                  </a:lnTo>
                  <a:lnTo>
                    <a:pt x="147945" y="1333747"/>
                  </a:lnTo>
                  <a:lnTo>
                    <a:pt x="123461" y="1295686"/>
                  </a:lnTo>
                  <a:lnTo>
                    <a:pt x="100969" y="1256271"/>
                  </a:lnTo>
                  <a:lnTo>
                    <a:pt x="80541" y="1215572"/>
                  </a:lnTo>
                  <a:lnTo>
                    <a:pt x="62249" y="1173662"/>
                  </a:lnTo>
                  <a:lnTo>
                    <a:pt x="46163" y="1130612"/>
                  </a:lnTo>
                  <a:lnTo>
                    <a:pt x="32356" y="1086495"/>
                  </a:lnTo>
                  <a:lnTo>
                    <a:pt x="20898" y="1041383"/>
                  </a:lnTo>
                  <a:lnTo>
                    <a:pt x="11862" y="995348"/>
                  </a:lnTo>
                  <a:lnTo>
                    <a:pt x="5320" y="948462"/>
                  </a:lnTo>
                  <a:lnTo>
                    <a:pt x="1341" y="900796"/>
                  </a:lnTo>
                  <a:lnTo>
                    <a:pt x="0" y="852424"/>
                  </a:lnTo>
                  <a:close/>
                </a:path>
              </a:pathLst>
            </a:custGeom>
            <a:ln w="27305">
              <a:solidFill>
                <a:srgbClr val="FFF6DB"/>
              </a:solidFill>
            </a:ln>
          </p:spPr>
          <p:txBody>
            <a:bodyPr wrap="square" lIns="0" tIns="0" rIns="0" bIns="0" rtlCol="0"/>
            <a:lstStyle/>
            <a:p>
              <a:endParaRPr/>
            </a:p>
          </p:txBody>
        </p:sp>
        <p:pic>
          <p:nvPicPr>
            <p:cNvPr id="8" name="object 8"/>
            <p:cNvPicPr/>
            <p:nvPr/>
          </p:nvPicPr>
          <p:blipFill>
            <a:blip r:embed="rId4" cstate="print"/>
            <a:stretch>
              <a:fillRect/>
            </a:stretch>
          </p:blipFill>
          <p:spPr>
            <a:xfrm>
              <a:off x="161925" y="1028636"/>
              <a:ext cx="1176337" cy="1176337"/>
            </a:xfrm>
            <a:prstGeom prst="rect">
              <a:avLst/>
            </a:prstGeom>
          </p:spPr>
        </p:pic>
        <p:pic>
          <p:nvPicPr>
            <p:cNvPr id="9" name="object 9"/>
            <p:cNvPicPr/>
            <p:nvPr/>
          </p:nvPicPr>
          <p:blipFill>
            <a:blip r:embed="rId5" cstate="print"/>
            <a:stretch>
              <a:fillRect/>
            </a:stretch>
          </p:blipFill>
          <p:spPr>
            <a:xfrm>
              <a:off x="265635" y="1028636"/>
              <a:ext cx="1116813" cy="1111476"/>
            </a:xfrm>
            <a:prstGeom prst="rect">
              <a:avLst/>
            </a:prstGeom>
          </p:spPr>
        </p:pic>
        <p:sp>
          <p:nvSpPr>
            <p:cNvPr id="10" name="object 10"/>
            <p:cNvSpPr/>
            <p:nvPr/>
          </p:nvSpPr>
          <p:spPr>
            <a:xfrm>
              <a:off x="187319" y="1050633"/>
              <a:ext cx="1116965" cy="1111885"/>
            </a:xfrm>
            <a:custGeom>
              <a:avLst/>
              <a:gdLst/>
              <a:ahLst/>
              <a:cxnLst/>
              <a:rect l="l" t="t" r="r" b="b"/>
              <a:pathLst>
                <a:path w="1116965" h="1111885">
                  <a:moveTo>
                    <a:pt x="118496" y="204634"/>
                  </a:moveTo>
                  <a:lnTo>
                    <a:pt x="149785" y="168741"/>
                  </a:lnTo>
                  <a:lnTo>
                    <a:pt x="183515" y="136234"/>
                  </a:lnTo>
                  <a:lnTo>
                    <a:pt x="219451" y="107137"/>
                  </a:lnTo>
                  <a:lnTo>
                    <a:pt x="257356" y="81474"/>
                  </a:lnTo>
                  <a:lnTo>
                    <a:pt x="296996" y="59270"/>
                  </a:lnTo>
                  <a:lnTo>
                    <a:pt x="338135" y="40547"/>
                  </a:lnTo>
                  <a:lnTo>
                    <a:pt x="380538" y="25331"/>
                  </a:lnTo>
                  <a:lnTo>
                    <a:pt x="423971" y="13644"/>
                  </a:lnTo>
                  <a:lnTo>
                    <a:pt x="468196" y="5510"/>
                  </a:lnTo>
                  <a:lnTo>
                    <a:pt x="512980" y="954"/>
                  </a:lnTo>
                  <a:lnTo>
                    <a:pt x="558087" y="0"/>
                  </a:lnTo>
                  <a:lnTo>
                    <a:pt x="603281" y="2670"/>
                  </a:lnTo>
                  <a:lnTo>
                    <a:pt x="648327" y="8990"/>
                  </a:lnTo>
                  <a:lnTo>
                    <a:pt x="692991" y="18983"/>
                  </a:lnTo>
                  <a:lnTo>
                    <a:pt x="737036" y="32672"/>
                  </a:lnTo>
                  <a:lnTo>
                    <a:pt x="780227" y="50083"/>
                  </a:lnTo>
                  <a:lnTo>
                    <a:pt x="822330" y="71238"/>
                  </a:lnTo>
                  <a:lnTo>
                    <a:pt x="863108" y="96162"/>
                  </a:lnTo>
                  <a:lnTo>
                    <a:pt x="902327" y="124878"/>
                  </a:lnTo>
                  <a:lnTo>
                    <a:pt x="939023" y="156757"/>
                  </a:lnTo>
                  <a:lnTo>
                    <a:pt x="972365" y="190998"/>
                  </a:lnTo>
                  <a:lnTo>
                    <a:pt x="1002325" y="227366"/>
                  </a:lnTo>
                  <a:lnTo>
                    <a:pt x="1028874" y="265625"/>
                  </a:lnTo>
                  <a:lnTo>
                    <a:pt x="1051985" y="305541"/>
                  </a:lnTo>
                  <a:lnTo>
                    <a:pt x="1071626" y="346879"/>
                  </a:lnTo>
                  <a:lnTo>
                    <a:pt x="1087772" y="389404"/>
                  </a:lnTo>
                  <a:lnTo>
                    <a:pt x="1100392" y="432881"/>
                  </a:lnTo>
                  <a:lnTo>
                    <a:pt x="1109458" y="477076"/>
                  </a:lnTo>
                  <a:lnTo>
                    <a:pt x="1114941" y="521754"/>
                  </a:lnTo>
                  <a:lnTo>
                    <a:pt x="1116813" y="566679"/>
                  </a:lnTo>
                  <a:lnTo>
                    <a:pt x="1115044" y="611617"/>
                  </a:lnTo>
                  <a:lnTo>
                    <a:pt x="1109608" y="656333"/>
                  </a:lnTo>
                  <a:lnTo>
                    <a:pt x="1100473" y="700593"/>
                  </a:lnTo>
                  <a:lnTo>
                    <a:pt x="1087613" y="744160"/>
                  </a:lnTo>
                  <a:lnTo>
                    <a:pt x="1070998" y="786801"/>
                  </a:lnTo>
                  <a:lnTo>
                    <a:pt x="1050600" y="828281"/>
                  </a:lnTo>
                  <a:lnTo>
                    <a:pt x="1026390" y="868365"/>
                  </a:lnTo>
                  <a:lnTo>
                    <a:pt x="998339" y="906817"/>
                  </a:lnTo>
                  <a:lnTo>
                    <a:pt x="967050" y="942710"/>
                  </a:lnTo>
                  <a:lnTo>
                    <a:pt x="933320" y="975218"/>
                  </a:lnTo>
                  <a:lnTo>
                    <a:pt x="897385" y="1004315"/>
                  </a:lnTo>
                  <a:lnTo>
                    <a:pt x="859481" y="1029978"/>
                  </a:lnTo>
                  <a:lnTo>
                    <a:pt x="819841" y="1052184"/>
                  </a:lnTo>
                  <a:lnTo>
                    <a:pt x="778703" y="1070908"/>
                  </a:lnTo>
                  <a:lnTo>
                    <a:pt x="736300" y="1086127"/>
                  </a:lnTo>
                  <a:lnTo>
                    <a:pt x="692869" y="1097817"/>
                  </a:lnTo>
                  <a:lnTo>
                    <a:pt x="648644" y="1105954"/>
                  </a:lnTo>
                  <a:lnTo>
                    <a:pt x="603860" y="1110515"/>
                  </a:lnTo>
                  <a:lnTo>
                    <a:pt x="558754" y="1111476"/>
                  </a:lnTo>
                  <a:lnTo>
                    <a:pt x="513560" y="1108813"/>
                  </a:lnTo>
                  <a:lnTo>
                    <a:pt x="468514" y="1102502"/>
                  </a:lnTo>
                  <a:lnTo>
                    <a:pt x="423850" y="1092519"/>
                  </a:lnTo>
                  <a:lnTo>
                    <a:pt x="379804" y="1078841"/>
                  </a:lnTo>
                  <a:lnTo>
                    <a:pt x="336612" y="1061444"/>
                  </a:lnTo>
                  <a:lnTo>
                    <a:pt x="294508" y="1040304"/>
                  </a:lnTo>
                  <a:lnTo>
                    <a:pt x="253729" y="1015397"/>
                  </a:lnTo>
                  <a:lnTo>
                    <a:pt x="214508" y="986700"/>
                  </a:lnTo>
                  <a:lnTo>
                    <a:pt x="177812" y="954821"/>
                  </a:lnTo>
                  <a:lnTo>
                    <a:pt x="144469" y="920580"/>
                  </a:lnTo>
                  <a:lnTo>
                    <a:pt x="114507" y="884212"/>
                  </a:lnTo>
                  <a:lnTo>
                    <a:pt x="87955" y="845952"/>
                  </a:lnTo>
                  <a:lnTo>
                    <a:pt x="64842" y="806035"/>
                  </a:lnTo>
                  <a:lnTo>
                    <a:pt x="45198" y="764695"/>
                  </a:lnTo>
                  <a:lnTo>
                    <a:pt x="29049" y="722168"/>
                  </a:lnTo>
                  <a:lnTo>
                    <a:pt x="16427" y="678687"/>
                  </a:lnTo>
                  <a:lnTo>
                    <a:pt x="7358" y="634488"/>
                  </a:lnTo>
                  <a:lnTo>
                    <a:pt x="1873" y="589806"/>
                  </a:lnTo>
                  <a:lnTo>
                    <a:pt x="0" y="544874"/>
                  </a:lnTo>
                  <a:lnTo>
                    <a:pt x="1767" y="499929"/>
                  </a:lnTo>
                  <a:lnTo>
                    <a:pt x="7203" y="455204"/>
                  </a:lnTo>
                  <a:lnTo>
                    <a:pt x="16338" y="410935"/>
                  </a:lnTo>
                  <a:lnTo>
                    <a:pt x="29200" y="367355"/>
                  </a:lnTo>
                  <a:lnTo>
                    <a:pt x="45818" y="324701"/>
                  </a:lnTo>
                  <a:lnTo>
                    <a:pt x="66221" y="283206"/>
                  </a:lnTo>
                  <a:lnTo>
                    <a:pt x="90437" y="243105"/>
                  </a:lnTo>
                  <a:lnTo>
                    <a:pt x="118496" y="204634"/>
                  </a:lnTo>
                  <a:close/>
                </a:path>
                <a:path w="1116965" h="1111885">
                  <a:moveTo>
                    <a:pt x="220477" y="286041"/>
                  </a:moveTo>
                  <a:lnTo>
                    <a:pt x="193856" y="323455"/>
                  </a:lnTo>
                  <a:lnTo>
                    <a:pt x="171955" y="362810"/>
                  </a:lnTo>
                  <a:lnTo>
                    <a:pt x="154729" y="403741"/>
                  </a:lnTo>
                  <a:lnTo>
                    <a:pt x="142131" y="445881"/>
                  </a:lnTo>
                  <a:lnTo>
                    <a:pt x="134116" y="488865"/>
                  </a:lnTo>
                  <a:lnTo>
                    <a:pt x="130638" y="532328"/>
                  </a:lnTo>
                  <a:lnTo>
                    <a:pt x="131651" y="575903"/>
                  </a:lnTo>
                  <a:lnTo>
                    <a:pt x="137108" y="619227"/>
                  </a:lnTo>
                  <a:lnTo>
                    <a:pt x="146964" y="661933"/>
                  </a:lnTo>
                  <a:lnTo>
                    <a:pt x="161173" y="703655"/>
                  </a:lnTo>
                  <a:lnTo>
                    <a:pt x="179689" y="744028"/>
                  </a:lnTo>
                  <a:lnTo>
                    <a:pt x="202465" y="782686"/>
                  </a:lnTo>
                  <a:lnTo>
                    <a:pt x="229457" y="819265"/>
                  </a:lnTo>
                  <a:lnTo>
                    <a:pt x="260618" y="853397"/>
                  </a:lnTo>
                  <a:lnTo>
                    <a:pt x="295902" y="884719"/>
                  </a:lnTo>
                  <a:lnTo>
                    <a:pt x="334265" y="912179"/>
                  </a:lnTo>
                  <a:lnTo>
                    <a:pt x="374453" y="934995"/>
                  </a:lnTo>
                  <a:lnTo>
                    <a:pt x="416101" y="953204"/>
                  </a:lnTo>
                  <a:lnTo>
                    <a:pt x="458841" y="966841"/>
                  </a:lnTo>
                  <a:lnTo>
                    <a:pt x="502308" y="975943"/>
                  </a:lnTo>
                  <a:lnTo>
                    <a:pt x="546136" y="980546"/>
                  </a:lnTo>
                  <a:lnTo>
                    <a:pt x="589957" y="980687"/>
                  </a:lnTo>
                  <a:lnTo>
                    <a:pt x="633406" y="976403"/>
                  </a:lnTo>
                  <a:lnTo>
                    <a:pt x="676117" y="967728"/>
                  </a:lnTo>
                  <a:lnTo>
                    <a:pt x="717723" y="954701"/>
                  </a:lnTo>
                  <a:lnTo>
                    <a:pt x="757858" y="937356"/>
                  </a:lnTo>
                  <a:lnTo>
                    <a:pt x="796155" y="915731"/>
                  </a:lnTo>
                  <a:lnTo>
                    <a:pt x="832248" y="889862"/>
                  </a:lnTo>
                  <a:lnTo>
                    <a:pt x="865771" y="859785"/>
                  </a:lnTo>
                  <a:lnTo>
                    <a:pt x="896358" y="825537"/>
                  </a:lnTo>
                  <a:lnTo>
                    <a:pt x="922982" y="788101"/>
                  </a:lnTo>
                  <a:lnTo>
                    <a:pt x="944884" y="748730"/>
                  </a:lnTo>
                  <a:lnTo>
                    <a:pt x="962111" y="707789"/>
                  </a:lnTo>
                  <a:lnTo>
                    <a:pt x="974709" y="665643"/>
                  </a:lnTo>
                  <a:lnTo>
                    <a:pt x="982725" y="622657"/>
                  </a:lnTo>
                  <a:lnTo>
                    <a:pt x="986203" y="579196"/>
                  </a:lnTo>
                  <a:lnTo>
                    <a:pt x="985191" y="535624"/>
                  </a:lnTo>
                  <a:lnTo>
                    <a:pt x="979734" y="492307"/>
                  </a:lnTo>
                  <a:lnTo>
                    <a:pt x="969878" y="449609"/>
                  </a:lnTo>
                  <a:lnTo>
                    <a:pt x="955669" y="407895"/>
                  </a:lnTo>
                  <a:lnTo>
                    <a:pt x="937154" y="367530"/>
                  </a:lnTo>
                  <a:lnTo>
                    <a:pt x="914378" y="328880"/>
                  </a:lnTo>
                  <a:lnTo>
                    <a:pt x="887387" y="292308"/>
                  </a:lnTo>
                  <a:lnTo>
                    <a:pt x="856228" y="258179"/>
                  </a:lnTo>
                  <a:lnTo>
                    <a:pt x="820946" y="226859"/>
                  </a:lnTo>
                  <a:lnTo>
                    <a:pt x="782583" y="199399"/>
                  </a:lnTo>
                  <a:lnTo>
                    <a:pt x="742394" y="176583"/>
                  </a:lnTo>
                  <a:lnTo>
                    <a:pt x="700746" y="158375"/>
                  </a:lnTo>
                  <a:lnTo>
                    <a:pt x="658004" y="144737"/>
                  </a:lnTo>
                  <a:lnTo>
                    <a:pt x="614536" y="135635"/>
                  </a:lnTo>
                  <a:lnTo>
                    <a:pt x="570708" y="131032"/>
                  </a:lnTo>
                  <a:lnTo>
                    <a:pt x="526885" y="130891"/>
                  </a:lnTo>
                  <a:lnTo>
                    <a:pt x="483435" y="135175"/>
                  </a:lnTo>
                  <a:lnTo>
                    <a:pt x="440723" y="143850"/>
                  </a:lnTo>
                  <a:lnTo>
                    <a:pt x="399116" y="156877"/>
                  </a:lnTo>
                  <a:lnTo>
                    <a:pt x="358980" y="174222"/>
                  </a:lnTo>
                  <a:lnTo>
                    <a:pt x="320682" y="195847"/>
                  </a:lnTo>
                  <a:lnTo>
                    <a:pt x="284588" y="221716"/>
                  </a:lnTo>
                  <a:lnTo>
                    <a:pt x="251064" y="251793"/>
                  </a:lnTo>
                  <a:lnTo>
                    <a:pt x="220477" y="286041"/>
                  </a:lnTo>
                  <a:close/>
                </a:path>
              </a:pathLst>
            </a:custGeom>
            <a:ln w="7349">
              <a:solidFill>
                <a:srgbClr val="C6B791"/>
              </a:solidFill>
            </a:ln>
          </p:spPr>
          <p:txBody>
            <a:bodyPr wrap="square" lIns="0" tIns="0" rIns="0" bIns="0" rtlCol="0"/>
            <a:lstStyle/>
            <a:p>
              <a:endParaRPr/>
            </a:p>
          </p:txBody>
        </p:sp>
        <p:sp>
          <p:nvSpPr>
            <p:cNvPr id="11" name="object 11"/>
            <p:cNvSpPr/>
            <p:nvPr/>
          </p:nvSpPr>
          <p:spPr>
            <a:xfrm>
              <a:off x="1038225" y="71374"/>
              <a:ext cx="8134350" cy="6858000"/>
            </a:xfrm>
            <a:custGeom>
              <a:avLst/>
              <a:gdLst/>
              <a:ahLst/>
              <a:cxnLst/>
              <a:rect l="l" t="t" r="r" b="b"/>
              <a:pathLst>
                <a:path w="8134350" h="6858000">
                  <a:moveTo>
                    <a:pt x="8134350" y="0"/>
                  </a:moveTo>
                  <a:lnTo>
                    <a:pt x="0" y="0"/>
                  </a:lnTo>
                  <a:lnTo>
                    <a:pt x="0" y="6858000"/>
                  </a:lnTo>
                  <a:lnTo>
                    <a:pt x="8134350" y="6858000"/>
                  </a:lnTo>
                  <a:lnTo>
                    <a:pt x="8134350" y="0"/>
                  </a:lnTo>
                  <a:close/>
                </a:path>
              </a:pathLst>
            </a:custGeom>
            <a:solidFill>
              <a:srgbClr val="FFFFFF"/>
            </a:solidFill>
          </p:spPr>
          <p:txBody>
            <a:bodyPr wrap="square" lIns="0" tIns="0" rIns="0" bIns="0" rtlCol="0"/>
            <a:lstStyle/>
            <a:p>
              <a:endParaRPr/>
            </a:p>
          </p:txBody>
        </p:sp>
        <p:pic>
          <p:nvPicPr>
            <p:cNvPr id="12" name="object 12"/>
            <p:cNvPicPr/>
            <p:nvPr/>
          </p:nvPicPr>
          <p:blipFill>
            <a:blip r:embed="rId6" cstate="print"/>
            <a:stretch>
              <a:fillRect/>
            </a:stretch>
          </p:blipFill>
          <p:spPr>
            <a:xfrm>
              <a:off x="923925" y="0"/>
              <a:ext cx="176212" cy="6858000"/>
            </a:xfrm>
            <a:prstGeom prst="rect">
              <a:avLst/>
            </a:prstGeom>
          </p:spPr>
        </p:pic>
        <p:sp>
          <p:nvSpPr>
            <p:cNvPr id="13" name="object 13"/>
            <p:cNvSpPr/>
            <p:nvPr/>
          </p:nvSpPr>
          <p:spPr>
            <a:xfrm>
              <a:off x="1019175" y="0"/>
              <a:ext cx="66675" cy="6858000"/>
            </a:xfrm>
            <a:custGeom>
              <a:avLst/>
              <a:gdLst/>
              <a:ahLst/>
              <a:cxnLst/>
              <a:rect l="l" t="t" r="r" b="b"/>
              <a:pathLst>
                <a:path w="66675" h="6858000">
                  <a:moveTo>
                    <a:pt x="66675" y="0"/>
                  </a:moveTo>
                  <a:lnTo>
                    <a:pt x="0" y="0"/>
                  </a:lnTo>
                  <a:lnTo>
                    <a:pt x="0" y="6858000"/>
                  </a:lnTo>
                  <a:lnTo>
                    <a:pt x="66675" y="6858000"/>
                  </a:lnTo>
                  <a:lnTo>
                    <a:pt x="66675" y="0"/>
                  </a:lnTo>
                  <a:close/>
                </a:path>
              </a:pathLst>
            </a:custGeom>
            <a:solidFill>
              <a:srgbClr val="FFFFFF"/>
            </a:solidFill>
          </p:spPr>
          <p:txBody>
            <a:bodyPr wrap="square" lIns="0" tIns="0" rIns="0" bIns="0" rtlCol="0"/>
            <a:lstStyle/>
            <a:p>
              <a:endParaRPr/>
            </a:p>
          </p:txBody>
        </p:sp>
      </p:grpSp>
      <p:pic>
        <p:nvPicPr>
          <p:cNvPr id="14" name="object 14"/>
          <p:cNvPicPr/>
          <p:nvPr/>
        </p:nvPicPr>
        <p:blipFill>
          <a:blip r:embed="rId7">
            <a:extLst>
              <a:ext uri="{28A0092B-C50C-407E-A947-70E740481C1C}">
                <a14:useLocalDpi xmlns:a14="http://schemas.microsoft.com/office/drawing/2010/main" val="0"/>
              </a:ext>
            </a:extLst>
          </a:blip>
          <a:stretch>
            <a:fillRect/>
          </a:stretch>
        </p:blipFill>
        <p:spPr>
          <a:xfrm>
            <a:off x="7543800" y="351422"/>
            <a:ext cx="1600199" cy="878305"/>
          </a:xfrm>
          <a:prstGeom prst="rect">
            <a:avLst/>
          </a:prstGeom>
        </p:spPr>
      </p:pic>
      <p:sp>
        <p:nvSpPr>
          <p:cNvPr id="16" name="object 16"/>
          <p:cNvSpPr txBox="1">
            <a:spLocks noGrp="1"/>
          </p:cNvSpPr>
          <p:nvPr>
            <p:ph type="ftr" sz="quarter" idx="4294967295"/>
          </p:nvPr>
        </p:nvSpPr>
        <p:spPr>
          <a:xfrm>
            <a:off x="6638925" y="6375215"/>
            <a:ext cx="1903095" cy="324484"/>
          </a:xfrm>
          <a:prstGeom prst="rect">
            <a:avLst/>
          </a:prstGeom>
        </p:spPr>
        <p:txBody>
          <a:bodyPr vert="horz" wrap="square" lIns="0" tIns="0" rIns="0" bIns="0" rtlCol="0">
            <a:spAutoFit/>
          </a:bodyPr>
          <a:lstStyle/>
          <a:p>
            <a:pPr marL="12700">
              <a:lnSpc>
                <a:spcPts val="2385"/>
              </a:lnSpc>
            </a:pPr>
            <a:r>
              <a:rPr spc="295" dirty="0"/>
              <a:t>C</a:t>
            </a:r>
            <a:r>
              <a:rPr spc="170" dirty="0"/>
              <a:t>A</a:t>
            </a:r>
            <a:r>
              <a:rPr spc="-80" dirty="0"/>
              <a:t> </a:t>
            </a:r>
            <a:r>
              <a:rPr spc="-70" dirty="0"/>
              <a:t>P</a:t>
            </a:r>
            <a:r>
              <a:rPr spc="45" dirty="0"/>
              <a:t>r</a:t>
            </a:r>
            <a:r>
              <a:rPr spc="-160" dirty="0"/>
              <a:t>a</a:t>
            </a:r>
            <a:r>
              <a:rPr spc="-70" dirty="0"/>
              <a:t>d</a:t>
            </a:r>
            <a:r>
              <a:rPr spc="-120" dirty="0"/>
              <a:t>e</a:t>
            </a:r>
            <a:r>
              <a:rPr spc="-114" dirty="0"/>
              <a:t>e</a:t>
            </a:r>
            <a:r>
              <a:rPr spc="-105" dirty="0"/>
              <a:t>p</a:t>
            </a:r>
            <a:r>
              <a:rPr spc="-180" dirty="0"/>
              <a:t> </a:t>
            </a:r>
            <a:r>
              <a:rPr spc="40" dirty="0"/>
              <a:t>Mo</a:t>
            </a:r>
            <a:r>
              <a:rPr spc="45" dirty="0"/>
              <a:t>d</a:t>
            </a:r>
            <a:r>
              <a:rPr spc="-130" dirty="0"/>
              <a:t>i</a:t>
            </a:r>
          </a:p>
        </p:txBody>
      </p:sp>
      <p:sp>
        <p:nvSpPr>
          <p:cNvPr id="15" name="Rectangle 14"/>
          <p:cNvSpPr/>
          <p:nvPr/>
        </p:nvSpPr>
        <p:spPr>
          <a:xfrm>
            <a:off x="899608" y="149259"/>
            <a:ext cx="6415592" cy="1138773"/>
          </a:xfrm>
          <a:prstGeom prst="rect">
            <a:avLst/>
          </a:prstGeom>
        </p:spPr>
        <p:txBody>
          <a:bodyPr wrap="square">
            <a:spAutoFit/>
          </a:bodyPr>
          <a:lstStyle/>
          <a:p>
            <a:pPr algn="just"/>
            <a:r>
              <a:rPr lang="en-US" sz="2400" b="1" i="1" u="sng" dirty="0" err="1">
                <a:solidFill>
                  <a:srgbClr val="C00000"/>
                </a:solidFill>
              </a:rPr>
              <a:t>Thirumalakonda</a:t>
            </a:r>
            <a:r>
              <a:rPr lang="en-US" sz="2400" b="1" i="1" u="sng" dirty="0">
                <a:solidFill>
                  <a:srgbClr val="C00000"/>
                </a:solidFill>
              </a:rPr>
              <a:t> </a:t>
            </a:r>
            <a:r>
              <a:rPr lang="en-US" sz="2400" b="1" i="1" u="sng" dirty="0" err="1">
                <a:solidFill>
                  <a:srgbClr val="C00000"/>
                </a:solidFill>
              </a:rPr>
              <a:t>Plywoods</a:t>
            </a:r>
            <a:r>
              <a:rPr lang="en-US" sz="2400" b="1" i="1" u="sng" dirty="0">
                <a:solidFill>
                  <a:srgbClr val="C00000"/>
                </a:solidFill>
              </a:rPr>
              <a:t>  Vs. Assistant Commissioner</a:t>
            </a:r>
            <a:r>
              <a:rPr lang="en-US" sz="2000" b="1" dirty="0"/>
              <a:t> –Division Bench </a:t>
            </a:r>
            <a:r>
              <a:rPr lang="en-US" sz="2000" b="1" dirty="0" err="1"/>
              <a:t>judgement</a:t>
            </a:r>
            <a:r>
              <a:rPr lang="en-US" sz="2000" b="1" dirty="0"/>
              <a:t> dated 18.07.2023</a:t>
            </a:r>
            <a:endParaRPr lang="en-IN" sz="2000" b="1" dirty="0"/>
          </a:p>
        </p:txBody>
      </p:sp>
      <p:sp>
        <p:nvSpPr>
          <p:cNvPr id="17" name="Rectangle 16"/>
          <p:cNvSpPr/>
          <p:nvPr/>
        </p:nvSpPr>
        <p:spPr>
          <a:xfrm>
            <a:off x="1057274" y="1720840"/>
            <a:ext cx="7781925" cy="4616648"/>
          </a:xfrm>
          <a:prstGeom prst="rect">
            <a:avLst/>
          </a:prstGeom>
        </p:spPr>
        <p:txBody>
          <a:bodyPr wrap="square">
            <a:spAutoFit/>
          </a:bodyPr>
          <a:lstStyle/>
          <a:p>
            <a:pPr marL="285750" indent="-285750" algn="just">
              <a:buFont typeface="Wingdings" pitchFamily="2" charset="2"/>
              <a:buChar char="Ø"/>
            </a:pPr>
            <a:r>
              <a:rPr lang="en-US" dirty="0"/>
              <a:t>Time limit prescribed for claiming ITC under section 16(4) of APGST Act/CGST Act, 2017 </a:t>
            </a:r>
            <a:r>
              <a:rPr lang="en-US" b="1" i="1" u="sng" dirty="0">
                <a:solidFill>
                  <a:srgbClr val="7030A0"/>
                </a:solidFill>
              </a:rPr>
              <a:t>is not violative of Articles 14, 19(1)(g) and 300-A of Constitution of India.</a:t>
            </a:r>
          </a:p>
          <a:p>
            <a:pPr algn="just"/>
            <a:endParaRPr lang="en-US" dirty="0"/>
          </a:p>
          <a:p>
            <a:pPr marL="285750" indent="-285750" algn="just">
              <a:buFont typeface="Wingdings" pitchFamily="2" charset="2"/>
              <a:buChar char="Ø"/>
            </a:pPr>
            <a:r>
              <a:rPr lang="en-US" dirty="0"/>
              <a:t>Section 16(2) of APGST/CGST Act, 2017 has no overriding effect on section 16(4) as both are not contradictory with each other; they operate independently.</a:t>
            </a:r>
          </a:p>
          <a:p>
            <a:pPr algn="just"/>
            <a:endParaRPr lang="en-US" dirty="0"/>
          </a:p>
          <a:p>
            <a:pPr marL="285750" indent="-285750" algn="just">
              <a:buFont typeface="Wingdings" pitchFamily="2" charset="2"/>
              <a:buChar char="Ø"/>
            </a:pPr>
            <a:r>
              <a:rPr lang="en-US" sz="2000" b="1" i="1" u="sng" dirty="0">
                <a:solidFill>
                  <a:srgbClr val="7030A0"/>
                </a:solidFill>
              </a:rPr>
              <a:t>Mere acceptance of Form GSTR-3B returns with late fee will not exonerate delay in claiming ITC beyond period specified under section 16(4) </a:t>
            </a:r>
            <a:r>
              <a:rPr lang="en-US" dirty="0"/>
              <a:t>of APGST/CGST Act, 2017.</a:t>
            </a:r>
          </a:p>
          <a:p>
            <a:pPr algn="just"/>
            <a:endParaRPr lang="en-US" dirty="0"/>
          </a:p>
          <a:p>
            <a:pPr marL="285750" indent="-285750" algn="just">
              <a:buFont typeface="Wingdings" pitchFamily="2" charset="2"/>
              <a:buChar char="Ø"/>
            </a:pPr>
            <a:r>
              <a:rPr lang="en-US" b="1" i="1" u="sng" dirty="0">
                <a:solidFill>
                  <a:srgbClr val="C00000"/>
                </a:solidFill>
              </a:rPr>
              <a:t>The PATNA HIGH COURT in the case of GOBINDA CONSTRUCTION V/S UOI decided on 08-09-2023 has been delivered same type of </a:t>
            </a:r>
            <a:r>
              <a:rPr lang="en-US" b="1" i="1" u="sng" dirty="0" err="1">
                <a:solidFill>
                  <a:srgbClr val="C00000"/>
                </a:solidFill>
              </a:rPr>
              <a:t>judgement</a:t>
            </a:r>
            <a:endParaRPr lang="en-IN" sz="1600" b="1" dirty="0"/>
          </a:p>
          <a:p>
            <a:pPr marL="285750" indent="-285750" algn="just">
              <a:buFont typeface="Wingdings" pitchFamily="2" charset="2"/>
              <a:buChar char="Ø"/>
            </a:pPr>
            <a:endParaRPr lang="en-US" dirty="0"/>
          </a:p>
        </p:txBody>
      </p:sp>
    </p:spTree>
    <p:extLst>
      <p:ext uri="{BB962C8B-B14F-4D97-AF65-F5344CB8AC3E}">
        <p14:creationId xmlns:p14="http://schemas.microsoft.com/office/powerpoint/2010/main" val="35719515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0"/>
            <a:ext cx="6629400" cy="1295400"/>
          </a:xfrm>
        </p:spPr>
        <p:txBody>
          <a:bodyPr>
            <a:normAutofit/>
          </a:bodyPr>
          <a:lstStyle/>
          <a:p>
            <a:r>
              <a:rPr lang="en-IN" dirty="0"/>
              <a:t>N.No.47/2019-Central Tax:</a:t>
            </a:r>
            <a:br>
              <a:rPr lang="en-IN" dirty="0"/>
            </a:br>
            <a:r>
              <a:rPr lang="en-IN" sz="2400" dirty="0" err="1"/>
              <a:t>Dtd</a:t>
            </a:r>
            <a:r>
              <a:rPr lang="en-IN" sz="2400" dirty="0"/>
              <a:t>.</a:t>
            </a:r>
            <a:r>
              <a:rPr lang="en-IN" sz="2800" dirty="0"/>
              <a:t> 9th October, 2019</a:t>
            </a:r>
          </a:p>
        </p:txBody>
      </p:sp>
      <p:sp>
        <p:nvSpPr>
          <p:cNvPr id="3" name="Content Placeholder 2"/>
          <p:cNvSpPr>
            <a:spLocks noGrp="1"/>
          </p:cNvSpPr>
          <p:nvPr>
            <p:ph idx="1"/>
          </p:nvPr>
        </p:nvSpPr>
        <p:spPr>
          <a:xfrm>
            <a:off x="1066800" y="1524000"/>
            <a:ext cx="7811389" cy="4800599"/>
          </a:xfrm>
        </p:spPr>
        <p:txBody>
          <a:bodyPr>
            <a:normAutofit fontScale="62500" lnSpcReduction="20000"/>
          </a:bodyPr>
          <a:lstStyle/>
          <a:p>
            <a:pPr algn="just">
              <a:buNone/>
            </a:pPr>
            <a:r>
              <a:rPr lang="en-IN" sz="3000" dirty="0"/>
              <a:t>In respect of </a:t>
            </a:r>
            <a:r>
              <a:rPr lang="en-IN" sz="3000" b="1" i="1" u="sng" dirty="0">
                <a:solidFill>
                  <a:srgbClr val="C00000"/>
                </a:solidFill>
              </a:rPr>
              <a:t>FY: 2017-2018 </a:t>
            </a:r>
            <a:r>
              <a:rPr lang="en-IN" sz="3000" dirty="0"/>
              <a:t>and </a:t>
            </a:r>
            <a:r>
              <a:rPr lang="en-IN" sz="3000" b="1" i="1" u="sng" dirty="0">
                <a:solidFill>
                  <a:srgbClr val="C00000"/>
                </a:solidFill>
              </a:rPr>
              <a:t>2018-2019,</a:t>
            </a:r>
            <a:r>
              <a:rPr lang="en-IN" sz="3000" dirty="0"/>
              <a:t> Registered Persons: </a:t>
            </a:r>
          </a:p>
          <a:p>
            <a:pPr algn="just">
              <a:buNone/>
            </a:pPr>
            <a:r>
              <a:rPr lang="en-IN" sz="3000" dirty="0"/>
              <a:t>-whose </a:t>
            </a:r>
            <a:r>
              <a:rPr lang="en-IN" sz="3000" i="1" u="sng" dirty="0">
                <a:solidFill>
                  <a:srgbClr val="C00000"/>
                </a:solidFill>
              </a:rPr>
              <a:t>aggregate turnover </a:t>
            </a:r>
            <a:r>
              <a:rPr lang="en-IN" sz="3000" dirty="0"/>
              <a:t>in a financial year </a:t>
            </a:r>
            <a:r>
              <a:rPr lang="en-IN" sz="3000" i="1" u="sng" dirty="0">
                <a:solidFill>
                  <a:srgbClr val="C00000"/>
                </a:solidFill>
              </a:rPr>
              <a:t>does not exceed Rs. 2 </a:t>
            </a:r>
            <a:r>
              <a:rPr lang="en-IN" sz="3000" i="1" u="sng" dirty="0" err="1">
                <a:solidFill>
                  <a:srgbClr val="C00000"/>
                </a:solidFill>
              </a:rPr>
              <a:t>crores</a:t>
            </a:r>
            <a:r>
              <a:rPr lang="en-IN" sz="3000" i="1" u="sng" dirty="0">
                <a:solidFill>
                  <a:srgbClr val="C00000"/>
                </a:solidFill>
              </a:rPr>
              <a:t> </a:t>
            </a:r>
            <a:r>
              <a:rPr lang="en-IN" sz="3000" dirty="0"/>
              <a:t>&amp; </a:t>
            </a:r>
          </a:p>
          <a:p>
            <a:pPr algn="just">
              <a:buNone/>
            </a:pPr>
            <a:r>
              <a:rPr lang="en-IN" sz="3000" dirty="0"/>
              <a:t>-who have not furnished the Annual Return before the due date, will follow a special procedure, such that they </a:t>
            </a:r>
            <a:r>
              <a:rPr lang="en-IN" sz="3000" i="1" u="sng" dirty="0">
                <a:solidFill>
                  <a:srgbClr val="C00000"/>
                </a:solidFill>
              </a:rPr>
              <a:t>shall have the option to furnish the Annual Return</a:t>
            </a:r>
            <a:r>
              <a:rPr lang="en-IN" sz="3000" dirty="0"/>
              <a:t>. </a:t>
            </a:r>
          </a:p>
          <a:p>
            <a:pPr algn="just">
              <a:buNone/>
            </a:pPr>
            <a:r>
              <a:rPr lang="en-IN" sz="3000" dirty="0"/>
              <a:t>Provided, that the said annual return </a:t>
            </a:r>
            <a:r>
              <a:rPr lang="en-IN" sz="3500" b="1" i="1" u="sng" dirty="0">
                <a:solidFill>
                  <a:srgbClr val="002060"/>
                </a:solidFill>
              </a:rPr>
              <a:t>shall be deemed to be furnished on the due date if it has not been furnished before the due date.</a:t>
            </a:r>
          </a:p>
          <a:p>
            <a:endParaRPr lang="en-IN" sz="3500" b="1" i="1" u="sng" dirty="0">
              <a:solidFill>
                <a:srgbClr val="002060"/>
              </a:solidFill>
            </a:endParaRPr>
          </a:p>
          <a:p>
            <a:endParaRPr lang="en-IN" sz="3500" b="1" i="1" u="sng" dirty="0">
              <a:solidFill>
                <a:srgbClr val="002060"/>
              </a:solidFill>
            </a:endParaRPr>
          </a:p>
          <a:p>
            <a:r>
              <a:rPr lang="en-US" sz="3600" b="1" i="1" u="sng" dirty="0">
                <a:solidFill>
                  <a:srgbClr val="7030A0"/>
                </a:solidFill>
              </a:rPr>
              <a:t>GSTR-9 and 9C -Not . No. 32/2023-CT financial year 2022-23</a:t>
            </a:r>
            <a:br>
              <a:rPr lang="en-US" dirty="0"/>
            </a:br>
            <a:endParaRPr lang="en-US" dirty="0"/>
          </a:p>
          <a:p>
            <a:pPr algn="just"/>
            <a:r>
              <a:rPr lang="en-US" dirty="0"/>
              <a:t>Exempts filing of GSTR-9 the registered person whose aggregate turnover in the financial year 2022-23 is up to </a:t>
            </a:r>
            <a:r>
              <a:rPr lang="en-US" dirty="0">
                <a:solidFill>
                  <a:srgbClr val="FF0000"/>
                </a:solidFill>
              </a:rPr>
              <a:t>two </a:t>
            </a:r>
            <a:r>
              <a:rPr lang="en-US" dirty="0" err="1">
                <a:solidFill>
                  <a:srgbClr val="FF0000"/>
                </a:solidFill>
              </a:rPr>
              <a:t>crore</a:t>
            </a:r>
            <a:r>
              <a:rPr lang="en-US" dirty="0">
                <a:solidFill>
                  <a:srgbClr val="FF0000"/>
                </a:solidFill>
              </a:rPr>
              <a:t> rupees.</a:t>
            </a:r>
            <a:endParaRPr lang="en-US" dirty="0"/>
          </a:p>
          <a:p>
            <a:endParaRPr lang="en-IN" dirty="0"/>
          </a:p>
        </p:txBody>
      </p:sp>
      <p:sp>
        <p:nvSpPr>
          <p:cNvPr id="4" name="object 16"/>
          <p:cNvSpPr txBox="1">
            <a:spLocks noGrp="1"/>
          </p:cNvSpPr>
          <p:nvPr>
            <p:ph type="ftr" sz="quarter" idx="4294967295"/>
          </p:nvPr>
        </p:nvSpPr>
        <p:spPr>
          <a:xfrm>
            <a:off x="6638925" y="6375215"/>
            <a:ext cx="1903095" cy="324484"/>
          </a:xfrm>
          <a:prstGeom prst="rect">
            <a:avLst/>
          </a:prstGeom>
        </p:spPr>
        <p:txBody>
          <a:bodyPr vert="horz" wrap="square" lIns="0" tIns="0" rIns="0" bIns="0" rtlCol="0">
            <a:spAutoFit/>
          </a:bodyPr>
          <a:lstStyle>
            <a:defPPr>
              <a:defRPr lang="en-US"/>
            </a:defPPr>
            <a:lvl1pPr marL="0" algn="l" defTabSz="914400" rtl="0" eaLnBrk="1" latinLnBrk="0" hangingPunct="1">
              <a:defRPr sz="2000" b="0" i="0" kern="1200">
                <a:solidFill>
                  <a:schemeClr val="tx1"/>
                </a:solidFill>
                <a:latin typeface="Trebuchet MS"/>
                <a:ea typeface="+mn-ea"/>
                <a:cs typeface="Trebuchet M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2385"/>
              </a:lnSpc>
            </a:pPr>
            <a:r>
              <a:rPr lang="en-IN" spc="295"/>
              <a:t>C</a:t>
            </a:r>
            <a:r>
              <a:rPr lang="en-IN" spc="170"/>
              <a:t>A</a:t>
            </a:r>
            <a:r>
              <a:rPr lang="en-IN" spc="-80"/>
              <a:t> </a:t>
            </a:r>
            <a:r>
              <a:rPr lang="en-IN" spc="-70"/>
              <a:t>P</a:t>
            </a:r>
            <a:r>
              <a:rPr lang="en-IN" spc="45"/>
              <a:t>r</a:t>
            </a:r>
            <a:r>
              <a:rPr lang="en-IN" spc="-160"/>
              <a:t>a</a:t>
            </a:r>
            <a:r>
              <a:rPr lang="en-IN" spc="-70"/>
              <a:t>d</a:t>
            </a:r>
            <a:r>
              <a:rPr lang="en-IN" spc="-120"/>
              <a:t>e</a:t>
            </a:r>
            <a:r>
              <a:rPr lang="en-IN" spc="-114"/>
              <a:t>e</a:t>
            </a:r>
            <a:r>
              <a:rPr lang="en-IN" spc="-105"/>
              <a:t>p</a:t>
            </a:r>
            <a:r>
              <a:rPr lang="en-IN" spc="-180"/>
              <a:t> </a:t>
            </a:r>
            <a:r>
              <a:rPr lang="en-IN" spc="40"/>
              <a:t>Mo</a:t>
            </a:r>
            <a:r>
              <a:rPr lang="en-IN" spc="45"/>
              <a:t>d</a:t>
            </a:r>
            <a:r>
              <a:rPr lang="en-IN" spc="-130"/>
              <a:t>i</a:t>
            </a:r>
            <a:endParaRPr spc="-130" dirty="0"/>
          </a:p>
        </p:txBody>
      </p:sp>
    </p:spTree>
    <p:extLst>
      <p:ext uri="{BB962C8B-B14F-4D97-AF65-F5344CB8AC3E}">
        <p14:creationId xmlns:p14="http://schemas.microsoft.com/office/powerpoint/2010/main" val="10756875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74638"/>
            <a:ext cx="7866888" cy="1143000"/>
          </a:xfrm>
        </p:spPr>
        <p:txBody>
          <a:bodyPr>
            <a:normAutofit/>
          </a:bodyPr>
          <a:lstStyle/>
          <a:p>
            <a:r>
              <a:rPr lang="en-IN" sz="2800" b="1" dirty="0"/>
              <a:t>How Long to Keep the Records Sec 36</a:t>
            </a:r>
            <a:endParaRPr lang="en-IN" sz="3600" b="1" dirty="0"/>
          </a:p>
        </p:txBody>
      </p:sp>
      <p:sp>
        <p:nvSpPr>
          <p:cNvPr id="3" name="Content Placeholder 2"/>
          <p:cNvSpPr>
            <a:spLocks noGrp="1"/>
          </p:cNvSpPr>
          <p:nvPr>
            <p:ph idx="1"/>
          </p:nvPr>
        </p:nvSpPr>
        <p:spPr>
          <a:xfrm>
            <a:off x="1066800" y="2017331"/>
            <a:ext cx="8001000" cy="3697669"/>
          </a:xfrm>
        </p:spPr>
        <p:txBody>
          <a:bodyPr>
            <a:normAutofit fontScale="92500" lnSpcReduction="10000"/>
          </a:bodyPr>
          <a:lstStyle/>
          <a:p>
            <a:pPr algn="just">
              <a:buNone/>
            </a:pPr>
            <a:r>
              <a:rPr lang="en-IN" sz="2800" b="1" u="sng" dirty="0"/>
              <a:t>Period of Retention of Documents</a:t>
            </a:r>
          </a:p>
          <a:p>
            <a:pPr algn="just"/>
            <a:r>
              <a:rPr lang="en-IN" sz="2800" dirty="0"/>
              <a:t>72 months from due date of filing of annual return i.e. 31stDec 20xx</a:t>
            </a:r>
          </a:p>
          <a:p>
            <a:pPr algn="just">
              <a:buNone/>
            </a:pPr>
            <a:endParaRPr lang="en-IN" sz="2800" dirty="0"/>
          </a:p>
          <a:p>
            <a:pPr algn="just"/>
            <a:r>
              <a:rPr lang="en-IN" sz="2800" dirty="0"/>
              <a:t>6 years and 9 months from end of the year</a:t>
            </a:r>
          </a:p>
          <a:p>
            <a:pPr algn="just">
              <a:buNone/>
            </a:pPr>
            <a:endParaRPr lang="en-IN" sz="2800" dirty="0"/>
          </a:p>
          <a:p>
            <a:pPr algn="just"/>
            <a:r>
              <a:rPr lang="en-IN" sz="2800" dirty="0"/>
              <a:t>Party to Appeal / Revision/other proceeding -1 year after the Final disposal or period specified  above, which ever is later.</a:t>
            </a:r>
          </a:p>
          <a:p>
            <a:endParaRPr lang="en-IN" dirty="0"/>
          </a:p>
          <a:p>
            <a:endParaRPr lang="en-IN" dirty="0"/>
          </a:p>
        </p:txBody>
      </p:sp>
    </p:spTree>
    <p:extLst>
      <p:ext uri="{BB962C8B-B14F-4D97-AF65-F5344CB8AC3E}">
        <p14:creationId xmlns:p14="http://schemas.microsoft.com/office/powerpoint/2010/main" val="31172430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228600"/>
            <a:ext cx="6705600" cy="1066800"/>
          </a:xfrm>
        </p:spPr>
        <p:txBody>
          <a:bodyPr>
            <a:noAutofit/>
          </a:bodyPr>
          <a:lstStyle/>
          <a:p>
            <a:r>
              <a:rPr lang="en-US" sz="2800" b="1" dirty="0"/>
              <a:t>DETERMINATION OF TAX </a:t>
            </a:r>
            <a:br>
              <a:rPr lang="en-US" sz="2800" b="1" dirty="0"/>
            </a:br>
            <a:r>
              <a:rPr lang="en-US" sz="2800" b="1" dirty="0"/>
              <a:t>LIABILITY AND ISSUE OF ORDER</a:t>
            </a:r>
            <a:endParaRPr lang="en-IN" sz="2800" b="1" dirty="0"/>
          </a:p>
        </p:txBody>
      </p:sp>
      <p:sp>
        <p:nvSpPr>
          <p:cNvPr id="3" name="Content Placeholder 2"/>
          <p:cNvSpPr>
            <a:spLocks noGrp="1"/>
          </p:cNvSpPr>
          <p:nvPr>
            <p:ph idx="1"/>
          </p:nvPr>
        </p:nvSpPr>
        <p:spPr>
          <a:xfrm>
            <a:off x="990600" y="2017331"/>
            <a:ext cx="7887589" cy="4307269"/>
          </a:xfrm>
        </p:spPr>
        <p:txBody>
          <a:bodyPr>
            <a:normAutofit lnSpcReduction="10000"/>
          </a:bodyPr>
          <a:lstStyle/>
          <a:p>
            <a:pPr algn="just">
              <a:buNone/>
            </a:pPr>
            <a:r>
              <a:rPr lang="en-US" sz="1800" dirty="0"/>
              <a:t>	Assessment of tax liability and issue </a:t>
            </a:r>
            <a:r>
              <a:rPr lang="en-IN" sz="1800" dirty="0"/>
              <a:t>an assessment order </a:t>
            </a:r>
            <a:r>
              <a:rPr lang="en-IN" sz="2000" b="1" i="1" u="sng" dirty="0">
                <a:solidFill>
                  <a:srgbClr val="C00000"/>
                </a:solidFill>
              </a:rPr>
              <a:t>within a period of five years from the date </a:t>
            </a:r>
            <a:r>
              <a:rPr lang="en-IN" sz="1800" dirty="0"/>
              <a:t>specified under section 44 for furnishing of the annual return for the financial year to which the tax not paid relates :</a:t>
            </a:r>
          </a:p>
          <a:p>
            <a:pPr marL="425196" indent="-342900" algn="just">
              <a:buAutoNum type="arabicParenBoth"/>
            </a:pPr>
            <a:endParaRPr lang="en-IN" sz="1800" dirty="0"/>
          </a:p>
          <a:p>
            <a:pPr marL="425196" indent="-342900" algn="just">
              <a:buFont typeface="Wingdings 2"/>
              <a:buAutoNum type="arabicParenBoth"/>
            </a:pPr>
            <a:r>
              <a:rPr lang="en-IN" sz="2000" b="1" i="1" u="sng" dirty="0"/>
              <a:t>Section 62. </a:t>
            </a:r>
            <a:r>
              <a:rPr lang="en-IN" sz="1800" dirty="0"/>
              <a:t>Assessment of </a:t>
            </a:r>
            <a:r>
              <a:rPr lang="en-IN" sz="2000" b="1" i="1" u="sng" dirty="0"/>
              <a:t>non-filers of returns</a:t>
            </a:r>
            <a:r>
              <a:rPr lang="en-IN" sz="1800" dirty="0"/>
              <a:t>. </a:t>
            </a:r>
          </a:p>
          <a:p>
            <a:pPr marL="425196" indent="-342900" algn="just">
              <a:buAutoNum type="arabicParenBoth"/>
            </a:pPr>
            <a:r>
              <a:rPr lang="en-IN" sz="2000" b="1" i="1" u="sng" dirty="0"/>
              <a:t>Section 63</a:t>
            </a:r>
            <a:r>
              <a:rPr lang="en-IN" sz="1800" dirty="0"/>
              <a:t>. Assessment of </a:t>
            </a:r>
            <a:r>
              <a:rPr lang="en-IN" sz="2000" b="1" i="1" u="sng" dirty="0"/>
              <a:t>unregistered persons</a:t>
            </a:r>
            <a:r>
              <a:rPr lang="en-IN" sz="1800" dirty="0"/>
              <a:t>.</a:t>
            </a:r>
          </a:p>
          <a:p>
            <a:pPr marL="425196" indent="-342900" algn="just">
              <a:buFont typeface="Wingdings 2"/>
              <a:buAutoNum type="arabicParenBoth"/>
            </a:pPr>
            <a:r>
              <a:rPr lang="en-IN" sz="2000" b="1" i="1" u="sng" dirty="0"/>
              <a:t>Section 74. </a:t>
            </a:r>
            <a:r>
              <a:rPr lang="en-IN" sz="1800" dirty="0"/>
              <a:t>Determination of tax by reason of fraud or any wilful misstatement or suppression of facts. </a:t>
            </a:r>
            <a:r>
              <a:rPr lang="en-IN" sz="2000" b="1" i="1" u="sng" dirty="0"/>
              <a:t>(Fraud cases)</a:t>
            </a:r>
          </a:p>
          <a:p>
            <a:pPr marL="425196" indent="-342900" algn="just">
              <a:buNone/>
            </a:pPr>
            <a:endParaRPr lang="en-IN" sz="1800" dirty="0"/>
          </a:p>
          <a:p>
            <a:pPr marL="425196" indent="-342900" algn="just">
              <a:buNone/>
            </a:pPr>
            <a:r>
              <a:rPr lang="en-IN" sz="1800" dirty="0"/>
              <a:t>	</a:t>
            </a:r>
            <a:r>
              <a:rPr lang="en-IN" sz="1800" b="1" i="1" u="sng" dirty="0"/>
              <a:t> Section 73. </a:t>
            </a:r>
            <a:r>
              <a:rPr lang="en-IN" sz="1600" dirty="0"/>
              <a:t>Assessment of </a:t>
            </a:r>
            <a:r>
              <a:rPr lang="en-IN" sz="1800" b="1" i="1" u="sng" dirty="0"/>
              <a:t>Non Fraud Cases</a:t>
            </a:r>
            <a:r>
              <a:rPr lang="en-IN" sz="1600" dirty="0"/>
              <a:t>.</a:t>
            </a:r>
            <a:endParaRPr lang="en-IN" sz="1800" dirty="0"/>
          </a:p>
          <a:p>
            <a:pPr marL="425196" indent="-342900" algn="just">
              <a:buNone/>
            </a:pPr>
            <a:r>
              <a:rPr lang="en-IN" sz="1800" dirty="0"/>
              <a:t>	Determination of tax and </a:t>
            </a:r>
            <a:r>
              <a:rPr lang="en-US" sz="1800" dirty="0"/>
              <a:t>Issue of order by proper officer </a:t>
            </a:r>
            <a:r>
              <a:rPr lang="en-IN" sz="1800" dirty="0"/>
              <a:t>for any reason other than fraud or any wilful misstatement or suppression of facts relates to or within </a:t>
            </a:r>
            <a:r>
              <a:rPr lang="en-IN" sz="2000" b="1" i="1" u="sng" dirty="0">
                <a:solidFill>
                  <a:srgbClr val="C00000"/>
                </a:solidFill>
              </a:rPr>
              <a:t>three years from the date </a:t>
            </a:r>
            <a:r>
              <a:rPr lang="en-IN" sz="1800" dirty="0"/>
              <a:t>of erroneous refund.   Section 73 read with sub section (10).</a:t>
            </a:r>
          </a:p>
          <a:p>
            <a:pPr marL="425196" indent="-342900" algn="just">
              <a:buNone/>
            </a:pPr>
            <a:endParaRPr lang="en-IN" sz="1800" dirty="0"/>
          </a:p>
          <a:p>
            <a:pPr marL="425196" indent="-342900" algn="just">
              <a:buAutoNum type="arabicParenBoth"/>
            </a:pPr>
            <a:endParaRPr lang="en-IN" sz="1800" dirty="0"/>
          </a:p>
          <a:p>
            <a:pPr marL="425196" indent="-342900" algn="just">
              <a:buAutoNum type="arabicParenBoth"/>
            </a:pPr>
            <a:endParaRPr lang="en-US" sz="1800" b="1" dirty="0"/>
          </a:p>
          <a:p>
            <a:pPr algn="just"/>
            <a:endParaRPr lang="en-US" dirty="0"/>
          </a:p>
          <a:p>
            <a:pPr algn="just">
              <a:buNone/>
            </a:pPr>
            <a:endParaRPr lang="en-IN" dirty="0"/>
          </a:p>
        </p:txBody>
      </p:sp>
      <p:sp>
        <p:nvSpPr>
          <p:cNvPr id="4" name="object 16"/>
          <p:cNvSpPr txBox="1">
            <a:spLocks noGrp="1"/>
          </p:cNvSpPr>
          <p:nvPr>
            <p:ph type="ftr" sz="quarter" idx="4294967295"/>
          </p:nvPr>
        </p:nvSpPr>
        <p:spPr>
          <a:xfrm>
            <a:off x="6638925" y="6375215"/>
            <a:ext cx="1903095" cy="324484"/>
          </a:xfrm>
          <a:prstGeom prst="rect">
            <a:avLst/>
          </a:prstGeom>
        </p:spPr>
        <p:txBody>
          <a:bodyPr vert="horz" wrap="square" lIns="0" tIns="0" rIns="0" bIns="0" rtlCol="0">
            <a:spAutoFit/>
          </a:bodyPr>
          <a:lstStyle>
            <a:defPPr>
              <a:defRPr lang="en-US"/>
            </a:defPPr>
            <a:lvl1pPr marL="0" algn="l" defTabSz="914400" rtl="0" eaLnBrk="1" latinLnBrk="0" hangingPunct="1">
              <a:defRPr sz="2000" b="0" i="0" kern="1200">
                <a:solidFill>
                  <a:schemeClr val="tx1"/>
                </a:solidFill>
                <a:latin typeface="Trebuchet MS"/>
                <a:ea typeface="+mn-ea"/>
                <a:cs typeface="Trebuchet M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2385"/>
              </a:lnSpc>
            </a:pPr>
            <a:r>
              <a:rPr lang="en-IN" spc="295"/>
              <a:t>C</a:t>
            </a:r>
            <a:r>
              <a:rPr lang="en-IN" spc="170"/>
              <a:t>A</a:t>
            </a:r>
            <a:r>
              <a:rPr lang="en-IN" spc="-80"/>
              <a:t> </a:t>
            </a:r>
            <a:r>
              <a:rPr lang="en-IN" spc="-70"/>
              <a:t>P</a:t>
            </a:r>
            <a:r>
              <a:rPr lang="en-IN" spc="45"/>
              <a:t>r</a:t>
            </a:r>
            <a:r>
              <a:rPr lang="en-IN" spc="-160"/>
              <a:t>a</a:t>
            </a:r>
            <a:r>
              <a:rPr lang="en-IN" spc="-70"/>
              <a:t>d</a:t>
            </a:r>
            <a:r>
              <a:rPr lang="en-IN" spc="-120"/>
              <a:t>e</a:t>
            </a:r>
            <a:r>
              <a:rPr lang="en-IN" spc="-114"/>
              <a:t>e</a:t>
            </a:r>
            <a:r>
              <a:rPr lang="en-IN" spc="-105"/>
              <a:t>p</a:t>
            </a:r>
            <a:r>
              <a:rPr lang="en-IN" spc="-180"/>
              <a:t> </a:t>
            </a:r>
            <a:r>
              <a:rPr lang="en-IN" spc="40"/>
              <a:t>Mo</a:t>
            </a:r>
            <a:r>
              <a:rPr lang="en-IN" spc="45"/>
              <a:t>d</a:t>
            </a:r>
            <a:r>
              <a:rPr lang="en-IN" spc="-130"/>
              <a:t>i</a:t>
            </a:r>
            <a:endParaRPr spc="-130" dirty="0"/>
          </a:p>
        </p:txBody>
      </p:sp>
    </p:spTree>
    <p:extLst>
      <p:ext uri="{BB962C8B-B14F-4D97-AF65-F5344CB8AC3E}">
        <p14:creationId xmlns:p14="http://schemas.microsoft.com/office/powerpoint/2010/main" val="23333359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838200" y="1182707"/>
          <a:ext cx="7848601" cy="5705739"/>
        </p:xfrm>
        <a:graphic>
          <a:graphicData uri="http://schemas.openxmlformats.org/drawingml/2006/table">
            <a:tbl>
              <a:tblPr firstRow="1" firstCol="1" bandRow="1">
                <a:tableStyleId>{5C22544A-7EE6-4342-B048-85BDC9FD1C3A}</a:tableStyleId>
              </a:tblPr>
              <a:tblGrid>
                <a:gridCol w="1084095">
                  <a:extLst>
                    <a:ext uri="{9D8B030D-6E8A-4147-A177-3AD203B41FA5}">
                      <a16:colId xmlns:a16="http://schemas.microsoft.com/office/drawing/2014/main" val="20000"/>
                    </a:ext>
                  </a:extLst>
                </a:gridCol>
                <a:gridCol w="1774190">
                  <a:extLst>
                    <a:ext uri="{9D8B030D-6E8A-4147-A177-3AD203B41FA5}">
                      <a16:colId xmlns:a16="http://schemas.microsoft.com/office/drawing/2014/main" val="20001"/>
                    </a:ext>
                  </a:extLst>
                </a:gridCol>
                <a:gridCol w="999499">
                  <a:extLst>
                    <a:ext uri="{9D8B030D-6E8A-4147-A177-3AD203B41FA5}">
                      <a16:colId xmlns:a16="http://schemas.microsoft.com/office/drawing/2014/main" val="20002"/>
                    </a:ext>
                  </a:extLst>
                </a:gridCol>
                <a:gridCol w="999499">
                  <a:extLst>
                    <a:ext uri="{9D8B030D-6E8A-4147-A177-3AD203B41FA5}">
                      <a16:colId xmlns:a16="http://schemas.microsoft.com/office/drawing/2014/main" val="20003"/>
                    </a:ext>
                  </a:extLst>
                </a:gridCol>
                <a:gridCol w="1010117">
                  <a:extLst>
                    <a:ext uri="{9D8B030D-6E8A-4147-A177-3AD203B41FA5}">
                      <a16:colId xmlns:a16="http://schemas.microsoft.com/office/drawing/2014/main" val="20004"/>
                    </a:ext>
                  </a:extLst>
                </a:gridCol>
                <a:gridCol w="973215">
                  <a:extLst>
                    <a:ext uri="{9D8B030D-6E8A-4147-A177-3AD203B41FA5}">
                      <a16:colId xmlns:a16="http://schemas.microsoft.com/office/drawing/2014/main" val="20005"/>
                    </a:ext>
                  </a:extLst>
                </a:gridCol>
                <a:gridCol w="120499">
                  <a:extLst>
                    <a:ext uri="{9D8B030D-6E8A-4147-A177-3AD203B41FA5}">
                      <a16:colId xmlns:a16="http://schemas.microsoft.com/office/drawing/2014/main" val="20006"/>
                    </a:ext>
                  </a:extLst>
                </a:gridCol>
                <a:gridCol w="887487">
                  <a:extLst>
                    <a:ext uri="{9D8B030D-6E8A-4147-A177-3AD203B41FA5}">
                      <a16:colId xmlns:a16="http://schemas.microsoft.com/office/drawing/2014/main" val="20007"/>
                    </a:ext>
                  </a:extLst>
                </a:gridCol>
              </a:tblGrid>
              <a:tr h="753871">
                <a:tc rowSpan="2">
                  <a:txBody>
                    <a:bodyPr/>
                    <a:lstStyle/>
                    <a:p>
                      <a:pPr>
                        <a:spcAft>
                          <a:spcPts val="0"/>
                        </a:spcAft>
                      </a:pPr>
                      <a:r>
                        <a:rPr lang="en-IN" sz="1000" dirty="0">
                          <a:effectLst/>
                        </a:rPr>
                        <a:t>Financial Year</a:t>
                      </a:r>
                      <a:endParaRPr lang="en-IN" sz="1100" dirty="0">
                        <a:solidFill>
                          <a:srgbClr val="000000"/>
                        </a:solidFill>
                        <a:effectLst/>
                        <a:latin typeface="Bookman Old Style"/>
                        <a:ea typeface="Calibri"/>
                        <a:cs typeface="Bookman Old Style"/>
                      </a:endParaRPr>
                    </a:p>
                  </a:txBody>
                  <a:tcPr marL="65662" marR="65662" marT="0" marB="0"/>
                </a:tc>
                <a:tc rowSpan="2">
                  <a:txBody>
                    <a:bodyPr/>
                    <a:lstStyle/>
                    <a:p>
                      <a:pPr>
                        <a:spcAft>
                          <a:spcPts val="0"/>
                        </a:spcAft>
                      </a:pPr>
                      <a:r>
                        <a:rPr lang="en-IN" sz="1000" dirty="0">
                          <a:effectLst/>
                        </a:rPr>
                        <a:t>Due Date/ </a:t>
                      </a:r>
                      <a:endParaRPr lang="en-IN" sz="1100" dirty="0">
                        <a:effectLst/>
                      </a:endParaRPr>
                    </a:p>
                    <a:p>
                      <a:pPr>
                        <a:spcAft>
                          <a:spcPts val="0"/>
                        </a:spcAft>
                      </a:pPr>
                      <a:r>
                        <a:rPr lang="en-IN" sz="1000" dirty="0">
                          <a:effectLst/>
                        </a:rPr>
                        <a:t>Extended Due Date</a:t>
                      </a:r>
                      <a:endParaRPr lang="en-IN" sz="1100" dirty="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dirty="0">
                          <a:effectLst/>
                        </a:rPr>
                        <a:t>Period of retention of accounts </a:t>
                      </a:r>
                      <a:endParaRPr lang="en-IN" sz="1100" dirty="0">
                        <a:effectLst/>
                      </a:endParaRPr>
                    </a:p>
                    <a:p>
                      <a:pPr>
                        <a:spcAft>
                          <a:spcPts val="0"/>
                        </a:spcAft>
                      </a:pPr>
                      <a:r>
                        <a:rPr lang="en-IN" sz="1000" dirty="0">
                          <a:effectLst/>
                        </a:rPr>
                        <a:t>(72 Months) </a:t>
                      </a:r>
                      <a:endParaRPr lang="en-IN" sz="1100" dirty="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a:effectLst/>
                        </a:rPr>
                        <a:t>Assessment of Non-Filers of Returns </a:t>
                      </a:r>
                      <a:endParaRPr lang="en-IN" sz="1100">
                        <a:effectLst/>
                      </a:endParaRPr>
                    </a:p>
                    <a:p>
                      <a:pPr>
                        <a:spcAft>
                          <a:spcPts val="0"/>
                        </a:spcAft>
                      </a:pPr>
                      <a:r>
                        <a:rPr lang="en-IN" sz="1000">
                          <a:effectLst/>
                        </a:rPr>
                        <a:t>(5 Years) </a:t>
                      </a:r>
                      <a:endParaRPr lang="en-IN" sz="110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a:effectLst/>
                        </a:rPr>
                        <a:t>Assessment Unregistered Person </a:t>
                      </a:r>
                      <a:endParaRPr lang="en-IN" sz="1100">
                        <a:effectLst/>
                      </a:endParaRPr>
                    </a:p>
                    <a:p>
                      <a:pPr>
                        <a:spcAft>
                          <a:spcPts val="0"/>
                        </a:spcAft>
                      </a:pPr>
                      <a:r>
                        <a:rPr lang="en-IN" sz="1000">
                          <a:effectLst/>
                        </a:rPr>
                        <a:t>(5 Years)</a:t>
                      </a:r>
                      <a:endParaRPr lang="en-IN" sz="1100">
                        <a:solidFill>
                          <a:srgbClr val="000000"/>
                        </a:solidFill>
                        <a:effectLst/>
                        <a:latin typeface="Bookman Old Style"/>
                        <a:ea typeface="Calibri"/>
                        <a:cs typeface="Bookman Old Style"/>
                      </a:endParaRPr>
                    </a:p>
                  </a:txBody>
                  <a:tcPr marL="65662" marR="65662" marT="0" marB="0"/>
                </a:tc>
                <a:tc gridSpan="3">
                  <a:txBody>
                    <a:bodyPr/>
                    <a:lstStyle/>
                    <a:p>
                      <a:pPr>
                        <a:spcAft>
                          <a:spcPts val="0"/>
                        </a:spcAft>
                      </a:pPr>
                      <a:r>
                        <a:rPr lang="en-IN" sz="1000">
                          <a:effectLst/>
                        </a:rPr>
                        <a:t>Determination of tax not paid or short paid or erroneously refunded or input tax credit wrongly availed or utilized</a:t>
                      </a:r>
                      <a:endParaRPr lang="en-IN" sz="1100">
                        <a:solidFill>
                          <a:srgbClr val="000000"/>
                        </a:solidFill>
                        <a:effectLst/>
                        <a:latin typeface="Bookman Old Style"/>
                        <a:ea typeface="Calibri"/>
                        <a:cs typeface="Bookman Old Style"/>
                      </a:endParaRPr>
                    </a:p>
                  </a:txBody>
                  <a:tcPr marL="65662" marR="65662" marT="0" marB="0"/>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0"/>
                  </a:ext>
                </a:extLst>
              </a:tr>
              <a:tr h="595764">
                <a:tc vMerge="1">
                  <a:txBody>
                    <a:bodyPr/>
                    <a:lstStyle/>
                    <a:p>
                      <a:endParaRPr lang="en-IN"/>
                    </a:p>
                  </a:txBody>
                  <a:tcPr/>
                </a:tc>
                <a:tc vMerge="1">
                  <a:txBody>
                    <a:bodyPr/>
                    <a:lstStyle/>
                    <a:p>
                      <a:endParaRPr lang="en-IN"/>
                    </a:p>
                  </a:txBody>
                  <a:tcPr/>
                </a:tc>
                <a:tc>
                  <a:txBody>
                    <a:bodyPr/>
                    <a:lstStyle/>
                    <a:p>
                      <a:pPr>
                        <a:spcAft>
                          <a:spcPts val="0"/>
                        </a:spcAft>
                      </a:pPr>
                      <a:r>
                        <a:rPr lang="en-IN" sz="1000" dirty="0">
                          <a:effectLst/>
                        </a:rPr>
                        <a:t>Section 36</a:t>
                      </a:r>
                      <a:endParaRPr lang="en-IN" sz="1100" dirty="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dirty="0">
                          <a:effectLst/>
                        </a:rPr>
                        <a:t>Section 62</a:t>
                      </a:r>
                      <a:endParaRPr lang="en-IN" sz="1100" dirty="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a:effectLst/>
                        </a:rPr>
                        <a:t>Section 63</a:t>
                      </a:r>
                      <a:endParaRPr lang="en-IN" sz="1100">
                        <a:solidFill>
                          <a:srgbClr val="000000"/>
                        </a:solidFill>
                        <a:effectLst/>
                        <a:latin typeface="Bookman Old Style"/>
                        <a:ea typeface="Calibri"/>
                        <a:cs typeface="Bookman Old Style"/>
                      </a:endParaRPr>
                    </a:p>
                  </a:txBody>
                  <a:tcPr marL="65662" marR="65662" marT="0" marB="0"/>
                </a:tc>
                <a:tc gridSpan="2">
                  <a:txBody>
                    <a:bodyPr/>
                    <a:lstStyle/>
                    <a:p>
                      <a:pPr>
                        <a:spcAft>
                          <a:spcPts val="0"/>
                        </a:spcAft>
                      </a:pPr>
                      <a:r>
                        <a:rPr lang="en-IN" sz="1000">
                          <a:effectLst/>
                        </a:rPr>
                        <a:t>Section 73(10) </a:t>
                      </a:r>
                      <a:endParaRPr lang="en-IN" sz="1100">
                        <a:effectLst/>
                      </a:endParaRPr>
                    </a:p>
                    <a:p>
                      <a:pPr>
                        <a:spcAft>
                          <a:spcPts val="0"/>
                        </a:spcAft>
                      </a:pPr>
                      <a:r>
                        <a:rPr lang="en-IN" sz="1000">
                          <a:effectLst/>
                        </a:rPr>
                        <a:t>Other than fraud</a:t>
                      </a:r>
                      <a:endParaRPr lang="en-IN" sz="1100">
                        <a:solidFill>
                          <a:srgbClr val="000000"/>
                        </a:solidFill>
                        <a:effectLst/>
                        <a:latin typeface="Bookman Old Style"/>
                        <a:ea typeface="Calibri"/>
                        <a:cs typeface="Bookman Old Style"/>
                      </a:endParaRPr>
                    </a:p>
                  </a:txBody>
                  <a:tcPr marL="65662" marR="65662" marT="0" marB="0"/>
                </a:tc>
                <a:tc hMerge="1">
                  <a:txBody>
                    <a:bodyPr/>
                    <a:lstStyle/>
                    <a:p>
                      <a:endParaRPr lang="en-IN"/>
                    </a:p>
                  </a:txBody>
                  <a:tcPr/>
                </a:tc>
                <a:tc>
                  <a:txBody>
                    <a:bodyPr/>
                    <a:lstStyle/>
                    <a:p>
                      <a:pPr>
                        <a:spcAft>
                          <a:spcPts val="0"/>
                        </a:spcAft>
                      </a:pPr>
                      <a:r>
                        <a:rPr lang="en-IN" sz="1000">
                          <a:effectLst/>
                        </a:rPr>
                        <a:t>Section 74(10) </a:t>
                      </a:r>
                      <a:endParaRPr lang="en-IN" sz="1100">
                        <a:effectLst/>
                      </a:endParaRPr>
                    </a:p>
                    <a:p>
                      <a:pPr>
                        <a:spcAft>
                          <a:spcPts val="0"/>
                        </a:spcAft>
                      </a:pPr>
                      <a:r>
                        <a:rPr lang="en-IN" sz="1000">
                          <a:effectLst/>
                        </a:rPr>
                        <a:t>By Fraud</a:t>
                      </a:r>
                      <a:endParaRPr lang="en-IN" sz="1100">
                        <a:solidFill>
                          <a:srgbClr val="000000"/>
                        </a:solidFill>
                        <a:effectLst/>
                        <a:latin typeface="Bookman Old Style"/>
                        <a:ea typeface="Calibri"/>
                        <a:cs typeface="Bookman Old Style"/>
                      </a:endParaRPr>
                    </a:p>
                  </a:txBody>
                  <a:tcPr marL="65662" marR="65662" marT="0" marB="0"/>
                </a:tc>
                <a:extLst>
                  <a:ext uri="{0D108BD9-81ED-4DB2-BD59-A6C34878D82A}">
                    <a16:rowId xmlns:a16="http://schemas.microsoft.com/office/drawing/2014/main" val="10001"/>
                  </a:ext>
                </a:extLst>
              </a:tr>
              <a:tr h="297883">
                <a:tc>
                  <a:txBody>
                    <a:bodyPr/>
                    <a:lstStyle/>
                    <a:p>
                      <a:pPr>
                        <a:spcAft>
                          <a:spcPts val="0"/>
                        </a:spcAft>
                      </a:pPr>
                      <a:r>
                        <a:rPr lang="en-IN" sz="1000" dirty="0">
                          <a:effectLst/>
                        </a:rPr>
                        <a:t> 2022-23 </a:t>
                      </a:r>
                      <a:endParaRPr lang="en-IN" sz="1100" dirty="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dirty="0">
                          <a:effectLst/>
                        </a:rPr>
                        <a:t>31.12.2023</a:t>
                      </a:r>
                      <a:endParaRPr lang="en-IN" sz="1100" dirty="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dirty="0">
                          <a:effectLst/>
                        </a:rPr>
                        <a:t>31.12.2029</a:t>
                      </a:r>
                      <a:endParaRPr lang="en-IN" sz="1100" dirty="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dirty="0">
                          <a:effectLst/>
                        </a:rPr>
                        <a:t>31.12.2028 </a:t>
                      </a:r>
                      <a:endParaRPr lang="en-IN" sz="1100" dirty="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dirty="0">
                          <a:effectLst/>
                        </a:rPr>
                        <a:t>31.12.2028</a:t>
                      </a:r>
                      <a:endParaRPr lang="en-IN" sz="1100" dirty="0">
                        <a:solidFill>
                          <a:srgbClr val="000000"/>
                        </a:solidFill>
                        <a:effectLst/>
                        <a:latin typeface="Bookman Old Style"/>
                        <a:ea typeface="Calibri"/>
                        <a:cs typeface="Bookman Old Style"/>
                      </a:endParaRPr>
                    </a:p>
                  </a:txBody>
                  <a:tcPr marL="65662" marR="65662" marT="0" marB="0"/>
                </a:tc>
                <a:tc gridSpan="2">
                  <a:txBody>
                    <a:bodyPr/>
                    <a:lstStyle/>
                    <a:p>
                      <a:pPr>
                        <a:spcAft>
                          <a:spcPts val="0"/>
                        </a:spcAft>
                      </a:pPr>
                      <a:r>
                        <a:rPr lang="en-IN" sz="1000" dirty="0">
                          <a:effectLst/>
                        </a:rPr>
                        <a:t>31.12.2026</a:t>
                      </a:r>
                      <a:endParaRPr lang="en-IN" sz="1100" dirty="0">
                        <a:solidFill>
                          <a:srgbClr val="000000"/>
                        </a:solidFill>
                        <a:effectLst/>
                        <a:latin typeface="Bookman Old Style"/>
                        <a:ea typeface="Calibri"/>
                        <a:cs typeface="Bookman Old Style"/>
                      </a:endParaRPr>
                    </a:p>
                  </a:txBody>
                  <a:tcPr marL="65662" marR="65662" marT="0" marB="0"/>
                </a:tc>
                <a:tc hMerge="1">
                  <a:txBody>
                    <a:bodyPr/>
                    <a:lstStyle/>
                    <a:p>
                      <a:endParaRPr lang="en-IN"/>
                    </a:p>
                  </a:txBody>
                  <a:tcPr/>
                </a:tc>
                <a:tc>
                  <a:txBody>
                    <a:bodyPr/>
                    <a:lstStyle/>
                    <a:p>
                      <a:pPr>
                        <a:spcAft>
                          <a:spcPts val="0"/>
                        </a:spcAft>
                      </a:pPr>
                      <a:r>
                        <a:rPr lang="en-IN" sz="1000" dirty="0">
                          <a:effectLst/>
                        </a:rPr>
                        <a:t>31.12.2028</a:t>
                      </a:r>
                      <a:endParaRPr lang="en-IN" sz="1100" dirty="0">
                        <a:solidFill>
                          <a:srgbClr val="000000"/>
                        </a:solidFill>
                        <a:effectLst/>
                        <a:latin typeface="Bookman Old Style"/>
                        <a:ea typeface="Calibri"/>
                        <a:cs typeface="Bookman Old Style"/>
                      </a:endParaRPr>
                    </a:p>
                  </a:txBody>
                  <a:tcPr marL="65662" marR="65662" marT="0" marB="0"/>
                </a:tc>
                <a:extLst>
                  <a:ext uri="{0D108BD9-81ED-4DB2-BD59-A6C34878D82A}">
                    <a16:rowId xmlns:a16="http://schemas.microsoft.com/office/drawing/2014/main" val="10007"/>
                  </a:ext>
                </a:extLst>
              </a:tr>
              <a:tr h="297883">
                <a:tc>
                  <a:txBody>
                    <a:bodyPr/>
                    <a:lstStyle/>
                    <a:p>
                      <a:pPr>
                        <a:spcAft>
                          <a:spcPts val="0"/>
                        </a:spcAft>
                      </a:pPr>
                      <a:r>
                        <a:rPr lang="en-IN" sz="1000" dirty="0">
                          <a:effectLst/>
                        </a:rPr>
                        <a:t> 2021-22 </a:t>
                      </a:r>
                      <a:endParaRPr lang="en-IN" sz="1100" dirty="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dirty="0">
                          <a:effectLst/>
                        </a:rPr>
                        <a:t>31.12.2022 </a:t>
                      </a:r>
                      <a:endParaRPr lang="en-IN" sz="1100" dirty="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dirty="0">
                          <a:effectLst/>
                        </a:rPr>
                        <a:t>31.12.2028 </a:t>
                      </a:r>
                      <a:endParaRPr lang="en-IN" sz="1100" dirty="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dirty="0">
                          <a:effectLst/>
                        </a:rPr>
                        <a:t>31.12.2027 </a:t>
                      </a:r>
                      <a:endParaRPr lang="en-IN" sz="1100" dirty="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a:effectLst/>
                        </a:rPr>
                        <a:t>31.12.2027 </a:t>
                      </a:r>
                      <a:endParaRPr lang="en-IN" sz="1100">
                        <a:solidFill>
                          <a:srgbClr val="000000"/>
                        </a:solidFill>
                        <a:effectLst/>
                        <a:latin typeface="Bookman Old Style"/>
                        <a:ea typeface="Calibri"/>
                        <a:cs typeface="Bookman Old Style"/>
                      </a:endParaRPr>
                    </a:p>
                  </a:txBody>
                  <a:tcPr marL="65662" marR="65662" marT="0" marB="0"/>
                </a:tc>
                <a:tc gridSpan="2">
                  <a:txBody>
                    <a:bodyPr/>
                    <a:lstStyle/>
                    <a:p>
                      <a:pPr>
                        <a:spcAft>
                          <a:spcPts val="0"/>
                        </a:spcAft>
                      </a:pPr>
                      <a:r>
                        <a:rPr lang="en-IN" sz="1000" dirty="0">
                          <a:effectLst/>
                        </a:rPr>
                        <a:t>31.12.2025 </a:t>
                      </a:r>
                      <a:endParaRPr lang="en-IN" sz="1100" dirty="0">
                        <a:solidFill>
                          <a:srgbClr val="000000"/>
                        </a:solidFill>
                        <a:effectLst/>
                        <a:latin typeface="Bookman Old Style"/>
                        <a:ea typeface="Calibri"/>
                        <a:cs typeface="Bookman Old Style"/>
                      </a:endParaRPr>
                    </a:p>
                  </a:txBody>
                  <a:tcPr marL="65662" marR="65662" marT="0" marB="0"/>
                </a:tc>
                <a:tc hMerge="1">
                  <a:txBody>
                    <a:bodyPr/>
                    <a:lstStyle/>
                    <a:p>
                      <a:endParaRPr lang="en-IN"/>
                    </a:p>
                  </a:txBody>
                  <a:tcPr/>
                </a:tc>
                <a:tc>
                  <a:txBody>
                    <a:bodyPr/>
                    <a:lstStyle/>
                    <a:p>
                      <a:pPr>
                        <a:spcAft>
                          <a:spcPts val="0"/>
                        </a:spcAft>
                      </a:pPr>
                      <a:r>
                        <a:rPr lang="en-IN" sz="1000" dirty="0">
                          <a:effectLst/>
                        </a:rPr>
                        <a:t>31.12.2027 </a:t>
                      </a:r>
                      <a:endParaRPr lang="en-IN" sz="1100" dirty="0">
                        <a:solidFill>
                          <a:srgbClr val="000000"/>
                        </a:solidFill>
                        <a:effectLst/>
                        <a:latin typeface="Bookman Old Style"/>
                        <a:ea typeface="Calibri"/>
                        <a:cs typeface="Bookman Old Style"/>
                      </a:endParaRPr>
                    </a:p>
                  </a:txBody>
                  <a:tcPr marL="65662" marR="65662" marT="0" marB="0"/>
                </a:tc>
                <a:extLst>
                  <a:ext uri="{0D108BD9-81ED-4DB2-BD59-A6C34878D82A}">
                    <a16:rowId xmlns:a16="http://schemas.microsoft.com/office/drawing/2014/main" val="10002"/>
                  </a:ext>
                </a:extLst>
              </a:tr>
              <a:tr h="297883">
                <a:tc>
                  <a:txBody>
                    <a:bodyPr/>
                    <a:lstStyle/>
                    <a:p>
                      <a:pPr>
                        <a:spcAft>
                          <a:spcPts val="0"/>
                        </a:spcAft>
                      </a:pPr>
                      <a:r>
                        <a:rPr lang="en-IN" sz="1000">
                          <a:effectLst/>
                        </a:rPr>
                        <a:t> 2020-21 </a:t>
                      </a:r>
                      <a:endParaRPr lang="en-IN" sz="110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dirty="0">
                          <a:effectLst/>
                        </a:rPr>
                        <a:t>28.02.2022 (CT-40/2021) </a:t>
                      </a:r>
                      <a:endParaRPr lang="en-IN" sz="1100" dirty="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a:effectLst/>
                        </a:rPr>
                        <a:t>28.02.2028 </a:t>
                      </a:r>
                      <a:endParaRPr lang="en-IN" sz="110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dirty="0">
                          <a:effectLst/>
                        </a:rPr>
                        <a:t>28.02.2027 </a:t>
                      </a:r>
                      <a:endParaRPr lang="en-IN" sz="1100" dirty="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dirty="0">
                          <a:effectLst/>
                        </a:rPr>
                        <a:t>28.02.2027 </a:t>
                      </a:r>
                      <a:endParaRPr lang="en-IN" sz="1100" dirty="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dirty="0">
                          <a:effectLst/>
                        </a:rPr>
                        <a:t>28.02.2025 </a:t>
                      </a:r>
                      <a:endParaRPr lang="en-IN" sz="1100" dirty="0">
                        <a:solidFill>
                          <a:srgbClr val="000000"/>
                        </a:solidFill>
                        <a:effectLst/>
                        <a:latin typeface="Bookman Old Style"/>
                        <a:ea typeface="Calibri"/>
                        <a:cs typeface="Bookman Old Style"/>
                      </a:endParaRPr>
                    </a:p>
                  </a:txBody>
                  <a:tcPr marL="65662" marR="65662" marT="0" marB="0"/>
                </a:tc>
                <a:tc gridSpan="2">
                  <a:txBody>
                    <a:bodyPr/>
                    <a:lstStyle/>
                    <a:p>
                      <a:pPr>
                        <a:spcAft>
                          <a:spcPts val="0"/>
                        </a:spcAft>
                      </a:pPr>
                      <a:r>
                        <a:rPr lang="en-IN" sz="1000">
                          <a:effectLst/>
                        </a:rPr>
                        <a:t>28.02.2027 </a:t>
                      </a:r>
                      <a:endParaRPr lang="en-IN" sz="1100">
                        <a:solidFill>
                          <a:srgbClr val="000000"/>
                        </a:solidFill>
                        <a:effectLst/>
                        <a:latin typeface="Bookman Old Style"/>
                        <a:ea typeface="Calibri"/>
                        <a:cs typeface="Bookman Old Style"/>
                      </a:endParaRPr>
                    </a:p>
                  </a:txBody>
                  <a:tcPr marL="65662" marR="65662" marT="0" marB="0"/>
                </a:tc>
                <a:tc hMerge="1">
                  <a:txBody>
                    <a:bodyPr/>
                    <a:lstStyle/>
                    <a:p>
                      <a:endParaRPr lang="en-IN"/>
                    </a:p>
                  </a:txBody>
                  <a:tcPr/>
                </a:tc>
                <a:extLst>
                  <a:ext uri="{0D108BD9-81ED-4DB2-BD59-A6C34878D82A}">
                    <a16:rowId xmlns:a16="http://schemas.microsoft.com/office/drawing/2014/main" val="10003"/>
                  </a:ext>
                </a:extLst>
              </a:tr>
              <a:tr h="327724">
                <a:tc>
                  <a:txBody>
                    <a:bodyPr/>
                    <a:lstStyle/>
                    <a:p>
                      <a:pPr>
                        <a:spcAft>
                          <a:spcPts val="0"/>
                        </a:spcAft>
                      </a:pPr>
                      <a:r>
                        <a:rPr lang="en-IN" sz="1000">
                          <a:effectLst/>
                        </a:rPr>
                        <a:t> 2019-20 </a:t>
                      </a:r>
                      <a:endParaRPr lang="en-IN" sz="110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a:effectLst/>
                        </a:rPr>
                        <a:t>31.03.2021 (CT-04/2021) </a:t>
                      </a:r>
                      <a:endParaRPr lang="en-IN" sz="110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a:effectLst/>
                        </a:rPr>
                        <a:t>31.03.2027 </a:t>
                      </a:r>
                      <a:endParaRPr lang="en-IN" sz="110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dirty="0">
                          <a:effectLst/>
                        </a:rPr>
                        <a:t>31.03.2026 </a:t>
                      </a:r>
                      <a:endParaRPr lang="en-IN" sz="1100" dirty="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a:effectLst/>
                        </a:rPr>
                        <a:t>31.03.2026 </a:t>
                      </a:r>
                      <a:endParaRPr lang="en-IN" sz="110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dirty="0">
                          <a:effectLst/>
                        </a:rPr>
                        <a:t>31.03.2024 </a:t>
                      </a:r>
                    </a:p>
                    <a:p>
                      <a:pPr>
                        <a:spcAft>
                          <a:spcPts val="0"/>
                        </a:spcAft>
                      </a:pPr>
                      <a:r>
                        <a:rPr lang="en-US" sz="1000" b="1" i="1" dirty="0">
                          <a:solidFill>
                            <a:srgbClr val="FF0000"/>
                          </a:solidFill>
                          <a:effectLst/>
                          <a:latin typeface="Bookman Old Style"/>
                          <a:ea typeface="Calibri"/>
                          <a:cs typeface="Bookman Old Style"/>
                        </a:rPr>
                        <a:t>30.06.2024</a:t>
                      </a:r>
                    </a:p>
                    <a:p>
                      <a:pPr>
                        <a:spcAft>
                          <a:spcPts val="0"/>
                        </a:spcAft>
                      </a:pPr>
                      <a:r>
                        <a:rPr lang="en-US" sz="1000" b="1" i="1" dirty="0">
                          <a:solidFill>
                            <a:srgbClr val="FF0000"/>
                          </a:solidFill>
                          <a:effectLst/>
                          <a:latin typeface="Bookman Old Style"/>
                          <a:ea typeface="Calibri"/>
                          <a:cs typeface="Bookman Old Style"/>
                        </a:rPr>
                        <a:t>31.08.2024</a:t>
                      </a:r>
                      <a:endParaRPr lang="en-IN" sz="1100" b="1" i="1" dirty="0">
                        <a:solidFill>
                          <a:srgbClr val="FF0000"/>
                        </a:solidFill>
                        <a:effectLst/>
                        <a:latin typeface="Bookman Old Style"/>
                        <a:ea typeface="Calibri"/>
                        <a:cs typeface="Bookman Old Style"/>
                      </a:endParaRPr>
                    </a:p>
                  </a:txBody>
                  <a:tcPr marL="65662" marR="65662" marT="0" marB="0"/>
                </a:tc>
                <a:tc gridSpan="2">
                  <a:txBody>
                    <a:bodyPr/>
                    <a:lstStyle/>
                    <a:p>
                      <a:pPr>
                        <a:spcAft>
                          <a:spcPts val="0"/>
                        </a:spcAft>
                      </a:pPr>
                      <a:r>
                        <a:rPr lang="en-IN" sz="1000">
                          <a:effectLst/>
                        </a:rPr>
                        <a:t>31.03.2026 </a:t>
                      </a:r>
                      <a:endParaRPr lang="en-IN" sz="1100">
                        <a:solidFill>
                          <a:srgbClr val="000000"/>
                        </a:solidFill>
                        <a:effectLst/>
                        <a:latin typeface="Bookman Old Style"/>
                        <a:ea typeface="Calibri"/>
                        <a:cs typeface="Bookman Old Style"/>
                      </a:endParaRPr>
                    </a:p>
                  </a:txBody>
                  <a:tcPr marL="65662" marR="65662" marT="0" marB="0"/>
                </a:tc>
                <a:tc hMerge="1">
                  <a:txBody>
                    <a:bodyPr/>
                    <a:lstStyle/>
                    <a:p>
                      <a:endParaRPr lang="en-IN"/>
                    </a:p>
                  </a:txBody>
                  <a:tcPr/>
                </a:tc>
                <a:extLst>
                  <a:ext uri="{0D108BD9-81ED-4DB2-BD59-A6C34878D82A}">
                    <a16:rowId xmlns:a16="http://schemas.microsoft.com/office/drawing/2014/main" val="10004"/>
                  </a:ext>
                </a:extLst>
              </a:tr>
              <a:tr h="327724">
                <a:tc>
                  <a:txBody>
                    <a:bodyPr/>
                    <a:lstStyle/>
                    <a:p>
                      <a:pPr>
                        <a:spcAft>
                          <a:spcPts val="0"/>
                        </a:spcAft>
                      </a:pPr>
                      <a:r>
                        <a:rPr lang="en-IN" sz="1000">
                          <a:effectLst/>
                        </a:rPr>
                        <a:t>2018-19 </a:t>
                      </a:r>
                      <a:endParaRPr lang="en-IN" sz="110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a:effectLst/>
                        </a:rPr>
                        <a:t>31.12.2020 (CT-80/2020) </a:t>
                      </a:r>
                      <a:endParaRPr lang="en-IN" sz="110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a:effectLst/>
                        </a:rPr>
                        <a:t>31.12.2026 </a:t>
                      </a:r>
                      <a:endParaRPr lang="en-IN" sz="110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dirty="0">
                          <a:effectLst/>
                        </a:rPr>
                        <a:t>31.12.2025 </a:t>
                      </a:r>
                      <a:endParaRPr lang="en-IN" sz="1100" dirty="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a:effectLst/>
                        </a:rPr>
                        <a:t>31.12.2025 </a:t>
                      </a:r>
                      <a:endParaRPr lang="en-IN" sz="110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dirty="0">
                          <a:effectLst/>
                        </a:rPr>
                        <a:t>31.12.2023 </a:t>
                      </a:r>
                    </a:p>
                    <a:p>
                      <a:pPr>
                        <a:spcAft>
                          <a:spcPts val="0"/>
                        </a:spcAft>
                      </a:pPr>
                      <a:r>
                        <a:rPr lang="en-US" sz="1000" b="1" i="1" dirty="0">
                          <a:solidFill>
                            <a:srgbClr val="FF0000"/>
                          </a:solidFill>
                          <a:effectLst/>
                          <a:latin typeface="Bookman Old Style"/>
                          <a:ea typeface="Calibri"/>
                          <a:cs typeface="Bookman Old Style"/>
                        </a:rPr>
                        <a:t>31.03.2024</a:t>
                      </a:r>
                    </a:p>
                    <a:p>
                      <a:pPr>
                        <a:spcAft>
                          <a:spcPts val="0"/>
                        </a:spcAft>
                      </a:pPr>
                      <a:r>
                        <a:rPr lang="en-US" sz="1000" b="1" i="1" dirty="0">
                          <a:solidFill>
                            <a:srgbClr val="FF0000"/>
                          </a:solidFill>
                          <a:effectLst/>
                          <a:latin typeface="Bookman Old Style"/>
                          <a:ea typeface="Calibri"/>
                          <a:cs typeface="Bookman Old Style"/>
                        </a:rPr>
                        <a:t>30.04.2024</a:t>
                      </a:r>
                      <a:endParaRPr lang="en-IN" sz="1100" b="1" i="1" dirty="0">
                        <a:solidFill>
                          <a:srgbClr val="FF0000"/>
                        </a:solidFill>
                        <a:effectLst/>
                        <a:latin typeface="Bookman Old Style"/>
                        <a:ea typeface="Calibri"/>
                        <a:cs typeface="Bookman Old Style"/>
                      </a:endParaRPr>
                    </a:p>
                  </a:txBody>
                  <a:tcPr marL="65662" marR="65662" marT="0" marB="0"/>
                </a:tc>
                <a:tc gridSpan="2">
                  <a:txBody>
                    <a:bodyPr/>
                    <a:lstStyle/>
                    <a:p>
                      <a:pPr>
                        <a:spcAft>
                          <a:spcPts val="0"/>
                        </a:spcAft>
                      </a:pPr>
                      <a:r>
                        <a:rPr lang="en-IN" sz="1000">
                          <a:effectLst/>
                        </a:rPr>
                        <a:t>31.12.2025 </a:t>
                      </a:r>
                      <a:endParaRPr lang="en-IN" sz="1100">
                        <a:solidFill>
                          <a:srgbClr val="000000"/>
                        </a:solidFill>
                        <a:effectLst/>
                        <a:latin typeface="Bookman Old Style"/>
                        <a:ea typeface="Calibri"/>
                        <a:cs typeface="Bookman Old Style"/>
                      </a:endParaRPr>
                    </a:p>
                  </a:txBody>
                  <a:tcPr marL="65662" marR="65662" marT="0" marB="0"/>
                </a:tc>
                <a:tc hMerge="1">
                  <a:txBody>
                    <a:bodyPr/>
                    <a:lstStyle/>
                    <a:p>
                      <a:endParaRPr lang="en-IN"/>
                    </a:p>
                  </a:txBody>
                  <a:tcPr/>
                </a:tc>
                <a:extLst>
                  <a:ext uri="{0D108BD9-81ED-4DB2-BD59-A6C34878D82A}">
                    <a16:rowId xmlns:a16="http://schemas.microsoft.com/office/drawing/2014/main" val="10005"/>
                  </a:ext>
                </a:extLst>
              </a:tr>
              <a:tr h="2548055">
                <a:tc>
                  <a:txBody>
                    <a:bodyPr/>
                    <a:lstStyle/>
                    <a:p>
                      <a:pPr>
                        <a:spcAft>
                          <a:spcPts val="0"/>
                        </a:spcAft>
                      </a:pPr>
                      <a:r>
                        <a:rPr lang="en-IN" sz="1000" dirty="0">
                          <a:effectLst/>
                        </a:rPr>
                        <a:t>2017-18 </a:t>
                      </a:r>
                      <a:endParaRPr lang="en-IN" sz="1100" dirty="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dirty="0">
                          <a:effectLst/>
                        </a:rPr>
                        <a:t>05.02.2020 (CT-06/2020)* </a:t>
                      </a:r>
                      <a:endParaRPr lang="en-IN" sz="1100" dirty="0">
                        <a:effectLst/>
                      </a:endParaRPr>
                    </a:p>
                    <a:p>
                      <a:pPr>
                        <a:spcAft>
                          <a:spcPts val="0"/>
                        </a:spcAft>
                      </a:pPr>
                      <a:r>
                        <a:rPr lang="en-IN" sz="1000" dirty="0">
                          <a:effectLst/>
                        </a:rPr>
                        <a:t>07.02.2020 (CT-06/2020)# </a:t>
                      </a:r>
                      <a:endParaRPr lang="en-IN" sz="1100" dirty="0">
                        <a:effectLst/>
                      </a:endParaRPr>
                    </a:p>
                    <a:p>
                      <a:pPr>
                        <a:spcAft>
                          <a:spcPts val="0"/>
                        </a:spcAft>
                      </a:pPr>
                      <a:r>
                        <a:rPr lang="en-IN" sz="700" dirty="0">
                          <a:effectLst/>
                        </a:rPr>
                        <a:t>*(Chandigarh, Delhi, Gujarat, Haryana, Jammu &amp; Kashmir, </a:t>
                      </a:r>
                      <a:r>
                        <a:rPr lang="en-IN" sz="700" dirty="0" err="1">
                          <a:effectLst/>
                        </a:rPr>
                        <a:t>Ladakh</a:t>
                      </a:r>
                      <a:r>
                        <a:rPr lang="en-IN" sz="700" dirty="0">
                          <a:effectLst/>
                        </a:rPr>
                        <a:t>, Punjab, Rajasthan, Tamil Nadu, Uttar Pradesh, </a:t>
                      </a:r>
                      <a:r>
                        <a:rPr lang="en-IN" sz="700" dirty="0" err="1">
                          <a:effectLst/>
                        </a:rPr>
                        <a:t>Uttarakhand</a:t>
                      </a:r>
                      <a:r>
                        <a:rPr lang="en-IN" sz="700" dirty="0">
                          <a:effectLst/>
                        </a:rPr>
                        <a:t>.) </a:t>
                      </a:r>
                      <a:endParaRPr lang="en-IN" sz="1100" dirty="0">
                        <a:effectLst/>
                      </a:endParaRPr>
                    </a:p>
                    <a:p>
                      <a:pPr>
                        <a:spcAft>
                          <a:spcPts val="0"/>
                        </a:spcAft>
                      </a:pPr>
                      <a:r>
                        <a:rPr lang="en-IN" sz="700" dirty="0">
                          <a:effectLst/>
                        </a:rPr>
                        <a:t>#(Andaman and Nicobar Islands, Andhra Pradesh, Arunachal Pradesh, Assam, Bihar, Chhattisgarh, Dadra and Nagar Haveli and Daman and Diu, Goa, Himachal Pradesh, Jharkhand, Karnataka, Kerala, Lakshadweep, Madhya Pradesh, Maharashtra, Manipur, Meghalaya, Mizoram, Nagaland, </a:t>
                      </a:r>
                      <a:r>
                        <a:rPr lang="en-IN" sz="700" dirty="0" err="1">
                          <a:effectLst/>
                        </a:rPr>
                        <a:t>Odisha</a:t>
                      </a:r>
                      <a:r>
                        <a:rPr lang="en-IN" sz="700" dirty="0">
                          <a:effectLst/>
                        </a:rPr>
                        <a:t>, </a:t>
                      </a:r>
                      <a:r>
                        <a:rPr lang="en-IN" sz="700" dirty="0" err="1">
                          <a:effectLst/>
                        </a:rPr>
                        <a:t>Puducherry</a:t>
                      </a:r>
                      <a:r>
                        <a:rPr lang="en-IN" sz="700" dirty="0">
                          <a:effectLst/>
                        </a:rPr>
                        <a:t>, Sikkim, </a:t>
                      </a:r>
                      <a:r>
                        <a:rPr lang="en-IN" sz="700" dirty="0" err="1">
                          <a:effectLst/>
                        </a:rPr>
                        <a:t>Telangana</a:t>
                      </a:r>
                      <a:r>
                        <a:rPr lang="en-IN" sz="700" dirty="0">
                          <a:effectLst/>
                        </a:rPr>
                        <a:t>, Tripura, West Bengal, Other Territory) </a:t>
                      </a:r>
                      <a:endParaRPr lang="en-IN" sz="1100" dirty="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dirty="0">
                          <a:effectLst/>
                        </a:rPr>
                        <a:t>05.02.2026 </a:t>
                      </a:r>
                      <a:endParaRPr lang="en-IN" sz="1100" dirty="0">
                        <a:effectLst/>
                      </a:endParaRPr>
                    </a:p>
                    <a:p>
                      <a:pPr>
                        <a:spcAft>
                          <a:spcPts val="0"/>
                        </a:spcAft>
                      </a:pPr>
                      <a:r>
                        <a:rPr lang="en-IN" sz="1000" dirty="0">
                          <a:effectLst/>
                        </a:rPr>
                        <a:t>07.02.2026 </a:t>
                      </a:r>
                      <a:endParaRPr lang="en-IN" sz="1100" dirty="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dirty="0">
                          <a:effectLst/>
                        </a:rPr>
                        <a:t>05.02.2025 </a:t>
                      </a:r>
                      <a:endParaRPr lang="en-IN" sz="1100" dirty="0">
                        <a:effectLst/>
                      </a:endParaRPr>
                    </a:p>
                    <a:p>
                      <a:pPr>
                        <a:spcAft>
                          <a:spcPts val="0"/>
                        </a:spcAft>
                      </a:pPr>
                      <a:r>
                        <a:rPr lang="en-IN" sz="1000" dirty="0">
                          <a:effectLst/>
                        </a:rPr>
                        <a:t>07.02.2025 </a:t>
                      </a:r>
                      <a:endParaRPr lang="en-IN" sz="1100" dirty="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dirty="0">
                          <a:effectLst/>
                        </a:rPr>
                        <a:t>05.02.2025 </a:t>
                      </a:r>
                      <a:endParaRPr lang="en-IN" sz="1100" dirty="0">
                        <a:effectLst/>
                      </a:endParaRPr>
                    </a:p>
                    <a:p>
                      <a:pPr>
                        <a:spcAft>
                          <a:spcPts val="0"/>
                        </a:spcAft>
                      </a:pPr>
                      <a:r>
                        <a:rPr lang="en-IN" sz="1000" dirty="0">
                          <a:effectLst/>
                        </a:rPr>
                        <a:t>07.02.2025 </a:t>
                      </a:r>
                      <a:endParaRPr lang="en-IN" sz="1100" dirty="0">
                        <a:solidFill>
                          <a:srgbClr val="000000"/>
                        </a:solidFill>
                        <a:effectLst/>
                        <a:latin typeface="Bookman Old Style"/>
                        <a:ea typeface="Calibri"/>
                        <a:cs typeface="Bookman Old Style"/>
                      </a:endParaRPr>
                    </a:p>
                  </a:txBody>
                  <a:tcPr marL="65662" marR="65662" marT="0" marB="0"/>
                </a:tc>
                <a:tc>
                  <a:txBody>
                    <a:bodyPr/>
                    <a:lstStyle/>
                    <a:p>
                      <a:pPr>
                        <a:spcAft>
                          <a:spcPts val="0"/>
                        </a:spcAft>
                      </a:pPr>
                      <a:r>
                        <a:rPr lang="en-IN" sz="1000" dirty="0">
                          <a:effectLst/>
                        </a:rPr>
                        <a:t>05.02.2023 </a:t>
                      </a:r>
                      <a:endParaRPr lang="en-IN" sz="1100" dirty="0">
                        <a:effectLst/>
                      </a:endParaRPr>
                    </a:p>
                    <a:p>
                      <a:pPr>
                        <a:spcAft>
                          <a:spcPts val="0"/>
                        </a:spcAft>
                      </a:pPr>
                      <a:r>
                        <a:rPr lang="en-IN" sz="1000" dirty="0">
                          <a:effectLst/>
                        </a:rPr>
                        <a:t>07.02.2023 </a:t>
                      </a:r>
                    </a:p>
                    <a:p>
                      <a:pPr>
                        <a:spcAft>
                          <a:spcPts val="0"/>
                        </a:spcAft>
                      </a:pPr>
                      <a:r>
                        <a:rPr lang="en-US" sz="1000" b="1" i="1" dirty="0">
                          <a:solidFill>
                            <a:srgbClr val="FF0000"/>
                          </a:solidFill>
                          <a:effectLst/>
                          <a:latin typeface="Bookman Old Style" pitchFamily="18" charset="0"/>
                        </a:rPr>
                        <a:t>31.12.2023</a:t>
                      </a:r>
                      <a:endParaRPr lang="en-IN" sz="1000" b="1" i="1" dirty="0">
                        <a:solidFill>
                          <a:srgbClr val="FF0000"/>
                        </a:solidFill>
                        <a:effectLst/>
                        <a:latin typeface="Bookman Old Style" pitchFamily="18" charset="0"/>
                      </a:endParaRPr>
                    </a:p>
                    <a:p>
                      <a:pPr>
                        <a:spcAft>
                          <a:spcPts val="0"/>
                        </a:spcAft>
                      </a:pPr>
                      <a:r>
                        <a:rPr lang="en-IN" sz="1050" b="1" dirty="0">
                          <a:solidFill>
                            <a:schemeClr val="accent5"/>
                          </a:solidFill>
                          <a:effectLst/>
                          <a:latin typeface="Bookman Old Style"/>
                          <a:ea typeface="Calibri"/>
                          <a:cs typeface="Bookman Old Style"/>
                        </a:rPr>
                        <a:t>30</a:t>
                      </a:r>
                      <a:r>
                        <a:rPr lang="en-IN" sz="1050" b="1" baseline="30000" dirty="0">
                          <a:solidFill>
                            <a:schemeClr val="accent5"/>
                          </a:solidFill>
                          <a:effectLst/>
                          <a:latin typeface="Bookman Old Style"/>
                          <a:ea typeface="Calibri"/>
                          <a:cs typeface="Bookman Old Style"/>
                        </a:rPr>
                        <a:t>th</a:t>
                      </a:r>
                      <a:r>
                        <a:rPr lang="en-IN" sz="1050" b="1" dirty="0">
                          <a:solidFill>
                            <a:schemeClr val="accent5"/>
                          </a:solidFill>
                          <a:effectLst/>
                          <a:latin typeface="Bookman Old Style"/>
                          <a:ea typeface="Calibri"/>
                          <a:cs typeface="Bookman Old Style"/>
                        </a:rPr>
                        <a:t> September 2023</a:t>
                      </a:r>
                    </a:p>
                    <a:p>
                      <a:pPr>
                        <a:spcAft>
                          <a:spcPts val="0"/>
                        </a:spcAft>
                      </a:pPr>
                      <a:r>
                        <a:rPr lang="en-IN" sz="1050" b="1" dirty="0">
                          <a:solidFill>
                            <a:schemeClr val="accent5"/>
                          </a:solidFill>
                          <a:effectLst/>
                          <a:latin typeface="Bookman Old Style"/>
                          <a:ea typeface="Calibri"/>
                          <a:cs typeface="Bookman Old Style"/>
                        </a:rPr>
                        <a:t>NN 13/2022 </a:t>
                      </a:r>
                      <a:r>
                        <a:rPr lang="en-IN" sz="1050" b="1" dirty="0" err="1">
                          <a:solidFill>
                            <a:schemeClr val="accent5"/>
                          </a:solidFill>
                          <a:effectLst/>
                          <a:latin typeface="Bookman Old Style"/>
                          <a:ea typeface="Calibri"/>
                          <a:cs typeface="Bookman Old Style"/>
                        </a:rPr>
                        <a:t>dtd</a:t>
                      </a:r>
                      <a:r>
                        <a:rPr lang="en-IN" sz="1050" b="1" dirty="0">
                          <a:solidFill>
                            <a:schemeClr val="accent5"/>
                          </a:solidFill>
                          <a:effectLst/>
                          <a:latin typeface="Bookman Old Style"/>
                          <a:ea typeface="Calibri"/>
                          <a:cs typeface="Bookman Old Style"/>
                        </a:rPr>
                        <a:t> 5</a:t>
                      </a:r>
                      <a:r>
                        <a:rPr lang="en-IN" sz="1050" b="1" baseline="30000" dirty="0">
                          <a:solidFill>
                            <a:schemeClr val="accent5"/>
                          </a:solidFill>
                          <a:effectLst/>
                          <a:latin typeface="Bookman Old Style"/>
                          <a:ea typeface="Calibri"/>
                          <a:cs typeface="Bookman Old Style"/>
                        </a:rPr>
                        <a:t>th</a:t>
                      </a:r>
                      <a:r>
                        <a:rPr lang="en-IN" sz="1050" b="1" dirty="0">
                          <a:solidFill>
                            <a:schemeClr val="accent5"/>
                          </a:solidFill>
                          <a:effectLst/>
                          <a:latin typeface="Bookman Old Style"/>
                          <a:ea typeface="Calibri"/>
                          <a:cs typeface="Bookman Old Style"/>
                        </a:rPr>
                        <a:t> July 2022</a:t>
                      </a:r>
                    </a:p>
                    <a:p>
                      <a:pPr>
                        <a:spcAft>
                          <a:spcPts val="0"/>
                        </a:spcAft>
                      </a:pPr>
                      <a:r>
                        <a:rPr lang="en-US" sz="1000" b="1" dirty="0">
                          <a:solidFill>
                            <a:srgbClr val="FF0000"/>
                          </a:solidFill>
                          <a:effectLst/>
                          <a:latin typeface="Bookman Old Style"/>
                          <a:ea typeface="Calibri"/>
                          <a:cs typeface="Bookman Old Style"/>
                        </a:rPr>
                        <a:t>N.</a:t>
                      </a:r>
                      <a:r>
                        <a:rPr lang="en-US" sz="1000" b="1" baseline="0" dirty="0">
                          <a:solidFill>
                            <a:srgbClr val="FF0000"/>
                          </a:solidFill>
                          <a:effectLst/>
                          <a:latin typeface="Bookman Old Style"/>
                          <a:ea typeface="Calibri"/>
                          <a:cs typeface="Bookman Old Style"/>
                        </a:rPr>
                        <a:t> </a:t>
                      </a:r>
                      <a:r>
                        <a:rPr lang="en-US" sz="1000" b="1" dirty="0">
                          <a:solidFill>
                            <a:srgbClr val="FF0000"/>
                          </a:solidFill>
                          <a:effectLst/>
                          <a:latin typeface="Bookman Old Style"/>
                          <a:ea typeface="Calibri"/>
                          <a:cs typeface="Bookman Old Style"/>
                        </a:rPr>
                        <a:t>09/2023 dated 31/03/2023</a:t>
                      </a:r>
                      <a:endParaRPr lang="en-IN" sz="1000" b="1" dirty="0">
                        <a:solidFill>
                          <a:srgbClr val="FF0000"/>
                        </a:solidFill>
                        <a:effectLst/>
                        <a:latin typeface="Bookman Old Style"/>
                        <a:ea typeface="Calibri"/>
                        <a:cs typeface="Bookman Old Style"/>
                      </a:endParaRPr>
                    </a:p>
                  </a:txBody>
                  <a:tcPr marL="65662" marR="65662" marT="0" marB="0"/>
                </a:tc>
                <a:tc gridSpan="2">
                  <a:txBody>
                    <a:bodyPr/>
                    <a:lstStyle/>
                    <a:p>
                      <a:pPr>
                        <a:spcAft>
                          <a:spcPts val="0"/>
                        </a:spcAft>
                      </a:pPr>
                      <a:r>
                        <a:rPr lang="en-IN" sz="1000" dirty="0">
                          <a:effectLst/>
                        </a:rPr>
                        <a:t>05.02.2025 </a:t>
                      </a:r>
                      <a:endParaRPr lang="en-IN" sz="1100" dirty="0">
                        <a:effectLst/>
                      </a:endParaRPr>
                    </a:p>
                    <a:p>
                      <a:pPr>
                        <a:spcAft>
                          <a:spcPts val="0"/>
                        </a:spcAft>
                      </a:pPr>
                      <a:r>
                        <a:rPr lang="en-IN" sz="1000" dirty="0">
                          <a:effectLst/>
                        </a:rPr>
                        <a:t>07.02.2025 </a:t>
                      </a:r>
                      <a:endParaRPr lang="en-IN" sz="1100" dirty="0">
                        <a:solidFill>
                          <a:srgbClr val="000000"/>
                        </a:solidFill>
                        <a:effectLst/>
                        <a:latin typeface="Bookman Old Style"/>
                        <a:ea typeface="Calibri"/>
                        <a:cs typeface="Bookman Old Style"/>
                      </a:endParaRPr>
                    </a:p>
                  </a:txBody>
                  <a:tcPr marL="65662" marR="65662" marT="0" marB="0"/>
                </a:tc>
                <a:tc hMerge="1">
                  <a:txBody>
                    <a:bodyPr/>
                    <a:lstStyle/>
                    <a:p>
                      <a:endParaRPr lang="en-IN"/>
                    </a:p>
                  </a:txBody>
                  <a:tcPr/>
                </a:tc>
                <a:extLst>
                  <a:ext uri="{0D108BD9-81ED-4DB2-BD59-A6C34878D82A}">
                    <a16:rowId xmlns:a16="http://schemas.microsoft.com/office/drawing/2014/main" val="10006"/>
                  </a:ext>
                </a:extLst>
              </a:tr>
            </a:tbl>
          </a:graphicData>
        </a:graphic>
      </p:graphicFrame>
      <p:sp>
        <p:nvSpPr>
          <p:cNvPr id="5" name="object 16"/>
          <p:cNvSpPr txBox="1">
            <a:spLocks noGrp="1"/>
          </p:cNvSpPr>
          <p:nvPr>
            <p:ph type="ftr" sz="quarter" idx="4294967295"/>
          </p:nvPr>
        </p:nvSpPr>
        <p:spPr>
          <a:xfrm>
            <a:off x="6638925" y="6375215"/>
            <a:ext cx="1903095" cy="324484"/>
          </a:xfrm>
          <a:prstGeom prst="rect">
            <a:avLst/>
          </a:prstGeom>
        </p:spPr>
        <p:txBody>
          <a:bodyPr vert="horz" wrap="square" lIns="0" tIns="0" rIns="0" bIns="0" rtlCol="0">
            <a:spAutoFit/>
          </a:bodyPr>
          <a:lstStyle>
            <a:defPPr>
              <a:defRPr lang="en-US"/>
            </a:defPPr>
            <a:lvl1pPr marL="0" algn="l" defTabSz="914400" rtl="0" eaLnBrk="1" latinLnBrk="0" hangingPunct="1">
              <a:defRPr sz="2000" b="0" i="0" kern="1200">
                <a:solidFill>
                  <a:schemeClr val="tx1"/>
                </a:solidFill>
                <a:latin typeface="Trebuchet MS"/>
                <a:ea typeface="+mn-ea"/>
                <a:cs typeface="Trebuchet M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2385"/>
              </a:lnSpc>
            </a:pPr>
            <a:r>
              <a:rPr lang="en-IN" spc="295"/>
              <a:t>C</a:t>
            </a:r>
            <a:r>
              <a:rPr lang="en-IN" spc="170"/>
              <a:t>A</a:t>
            </a:r>
            <a:r>
              <a:rPr lang="en-IN" spc="-80"/>
              <a:t> </a:t>
            </a:r>
            <a:r>
              <a:rPr lang="en-IN" spc="-70"/>
              <a:t>P</a:t>
            </a:r>
            <a:r>
              <a:rPr lang="en-IN" spc="45"/>
              <a:t>r</a:t>
            </a:r>
            <a:r>
              <a:rPr lang="en-IN" spc="-160"/>
              <a:t>a</a:t>
            </a:r>
            <a:r>
              <a:rPr lang="en-IN" spc="-70"/>
              <a:t>d</a:t>
            </a:r>
            <a:r>
              <a:rPr lang="en-IN" spc="-120"/>
              <a:t>e</a:t>
            </a:r>
            <a:r>
              <a:rPr lang="en-IN" spc="-114"/>
              <a:t>e</a:t>
            </a:r>
            <a:r>
              <a:rPr lang="en-IN" spc="-105"/>
              <a:t>p</a:t>
            </a:r>
            <a:r>
              <a:rPr lang="en-IN" spc="-180"/>
              <a:t> </a:t>
            </a:r>
            <a:r>
              <a:rPr lang="en-IN" spc="40"/>
              <a:t>Mo</a:t>
            </a:r>
            <a:r>
              <a:rPr lang="en-IN" spc="45"/>
              <a:t>d</a:t>
            </a:r>
            <a:r>
              <a:rPr lang="en-IN" spc="-130"/>
              <a:t>i</a:t>
            </a:r>
            <a:endParaRPr spc="-130" dirty="0"/>
          </a:p>
        </p:txBody>
      </p:sp>
      <p:sp>
        <p:nvSpPr>
          <p:cNvPr id="3" name="Rectangle 2"/>
          <p:cNvSpPr/>
          <p:nvPr/>
        </p:nvSpPr>
        <p:spPr>
          <a:xfrm>
            <a:off x="914400" y="228600"/>
            <a:ext cx="6705600" cy="954107"/>
          </a:xfrm>
          <a:prstGeom prst="rect">
            <a:avLst/>
          </a:prstGeom>
        </p:spPr>
        <p:txBody>
          <a:bodyPr wrap="square">
            <a:spAutoFit/>
          </a:bodyPr>
          <a:lstStyle/>
          <a:p>
            <a:r>
              <a:rPr lang="en-IN" sz="2800" b="1" dirty="0">
                <a:solidFill>
                  <a:srgbClr val="FF0000"/>
                </a:solidFill>
              </a:rPr>
              <a:t>GSTR-9/9C DUE DATES &amp;  OTHER VIS-À-VIS DATES</a:t>
            </a:r>
            <a:endParaRPr lang="en-IN" b="1" dirty="0">
              <a:solidFill>
                <a:srgbClr val="FF0000"/>
              </a:solidFill>
            </a:endParaRPr>
          </a:p>
        </p:txBody>
      </p:sp>
    </p:spTree>
    <p:extLst>
      <p:ext uri="{BB962C8B-B14F-4D97-AF65-F5344CB8AC3E}">
        <p14:creationId xmlns:p14="http://schemas.microsoft.com/office/powerpoint/2010/main" val="22111833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p:txBody>
          <a:bodyPr>
            <a:normAutofit fontScale="92500"/>
          </a:bodyPr>
          <a:lstStyle/>
          <a:p>
            <a:pPr marL="82296" lvl="0" indent="0" algn="just">
              <a:lnSpc>
                <a:spcPct val="107000"/>
              </a:lnSpc>
              <a:spcAft>
                <a:spcPts val="800"/>
              </a:spcAft>
              <a:buNone/>
            </a:pPr>
            <a:r>
              <a:rPr lang="en-IN" sz="1600" b="1" dirty="0">
                <a:solidFill>
                  <a:srgbClr val="00B0F0"/>
                </a:solidFill>
                <a:highlight>
                  <a:srgbClr val="FFFF00"/>
                </a:highlight>
                <a:latin typeface="Times New Roman" panose="02020603050405020304" pitchFamily="18" charset="0"/>
                <a:cs typeface="Times New Roman" panose="02020603050405020304" pitchFamily="18" charset="0"/>
              </a:rPr>
              <a:t>Section 75(2) which provide converting proceeding from section 74 to section 73.</a:t>
            </a:r>
          </a:p>
          <a:p>
            <a:pPr algn="just">
              <a:lnSpc>
                <a:spcPct val="107000"/>
              </a:lnSpc>
              <a:spcAft>
                <a:spcPts val="800"/>
              </a:spcAft>
            </a:pPr>
            <a:r>
              <a:rPr lang="en-US" sz="1400" dirty="0">
                <a:latin typeface="Times New Roman" panose="02020603050405020304" pitchFamily="18" charset="0"/>
                <a:ea typeface="Calibri" panose="020F0502020204030204" pitchFamily="34" charset="0"/>
                <a:cs typeface="Times New Roman" panose="02020603050405020304" pitchFamily="18" charset="0"/>
              </a:rPr>
              <a:t>“(2) Where any Appellate Authority or Appellate Tribunal or court concludes that the notice issued under sub-section (1) of section 74 is not sustainable for the reason that the charges of fraud or any </a:t>
            </a:r>
            <a:r>
              <a:rPr lang="en-US" sz="1400" dirty="0" err="1">
                <a:latin typeface="Times New Roman" panose="02020603050405020304" pitchFamily="18" charset="0"/>
                <a:ea typeface="Calibri" panose="020F0502020204030204" pitchFamily="34" charset="0"/>
                <a:cs typeface="Times New Roman" panose="02020603050405020304" pitchFamily="18" charset="0"/>
              </a:rPr>
              <a:t>wilful</a:t>
            </a:r>
            <a:r>
              <a:rPr lang="en-US" sz="1400" dirty="0">
                <a:latin typeface="Times New Roman" panose="02020603050405020304" pitchFamily="18" charset="0"/>
                <a:ea typeface="Calibri" panose="020F0502020204030204" pitchFamily="34" charset="0"/>
                <a:cs typeface="Times New Roman" panose="02020603050405020304" pitchFamily="18" charset="0"/>
              </a:rPr>
              <a:t>-misstatement or suppression of facts to evade tax has not been established against the person to whom the notice was issued, the proper officer shall determine the tax payable by such person, deeming as if the notice were issued under sub-section (1) of section 73.”</a:t>
            </a:r>
            <a:endParaRPr lang="en-IN" sz="1400" dirty="0">
              <a:latin typeface="Times"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en-IN" sz="1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IN" sz="16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How a tenor of notice can be changed once, case is decided against the revenue.</a:t>
            </a:r>
            <a:endParaRPr lang="en-IN" sz="1600"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a:p>
            <a:pPr marL="82296" lvl="0" indent="0" algn="just">
              <a:lnSpc>
                <a:spcPct val="107000"/>
              </a:lnSpc>
              <a:spcAft>
                <a:spcPts val="800"/>
              </a:spcAft>
              <a:buNone/>
            </a:pPr>
            <a:r>
              <a:rPr lang="en-IN" sz="2200" b="1" dirty="0">
                <a:solidFill>
                  <a:srgbClr val="00B0F0"/>
                </a:solidFill>
                <a:highlight>
                  <a:srgbClr val="FFFF00"/>
                </a:highlight>
                <a:latin typeface="Times New Roman" panose="02020603050405020304" pitchFamily="18" charset="0"/>
                <a:cs typeface="Times New Roman" panose="02020603050405020304" pitchFamily="18" charset="0"/>
              </a:rPr>
              <a:t>Section 75(11) need to be omitted, which provide exclusion of period of pending proceedings in other cases</a:t>
            </a:r>
            <a:r>
              <a:rPr lang="en-IN" sz="13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endParaRPr lang="en-IN" sz="13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IN" sz="11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IN" sz="13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Section 75(11)  - “</a:t>
            </a:r>
            <a:r>
              <a:rPr lang="en-IN" sz="1300" dirty="0">
                <a:latin typeface="Times New Roman" panose="02020603050405020304" pitchFamily="18" charset="0"/>
                <a:ea typeface="Calibri" panose="020F0502020204030204" pitchFamily="34" charset="0"/>
                <a:cs typeface="Times New Roman" panose="02020603050405020304" pitchFamily="18" charset="0"/>
              </a:rPr>
              <a:t>(11) An issue on which the Appellate Authority or the Appellate Tribunal or the High Court has given its </a:t>
            </a:r>
            <a:r>
              <a:rPr lang="en-IN" sz="1300" dirty="0">
                <a:highlight>
                  <a:srgbClr val="FFFF00"/>
                </a:highlight>
                <a:latin typeface="Times New Roman" panose="02020603050405020304" pitchFamily="18" charset="0"/>
                <a:ea typeface="Calibri" panose="020F0502020204030204" pitchFamily="34" charset="0"/>
                <a:cs typeface="Times New Roman" panose="02020603050405020304" pitchFamily="18" charset="0"/>
              </a:rPr>
              <a:t>decision which is prejudicial to the interest of revenue</a:t>
            </a:r>
            <a:r>
              <a:rPr lang="en-IN" sz="1300" dirty="0">
                <a:latin typeface="Times New Roman" panose="02020603050405020304" pitchFamily="18" charset="0"/>
                <a:ea typeface="Calibri" panose="020F0502020204030204" pitchFamily="34" charset="0"/>
                <a:cs typeface="Times New Roman" panose="02020603050405020304" pitchFamily="18" charset="0"/>
              </a:rPr>
              <a:t> </a:t>
            </a:r>
            <a:r>
              <a:rPr lang="en-IN" sz="1300" dirty="0">
                <a:solidFill>
                  <a:srgbClr val="FF0000"/>
                </a:solidFill>
                <a:highlight>
                  <a:srgbClr val="FFFF00"/>
                </a:highlight>
                <a:latin typeface="Times New Roman" panose="02020603050405020304" pitchFamily="18" charset="0"/>
                <a:ea typeface="Calibri" panose="020F0502020204030204" pitchFamily="34" charset="0"/>
                <a:cs typeface="Times New Roman" panose="02020603050405020304" pitchFamily="18" charset="0"/>
              </a:rPr>
              <a:t>in some other proceedings</a:t>
            </a:r>
            <a:r>
              <a:rPr lang="en-IN" sz="13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IN" sz="1300" dirty="0">
                <a:latin typeface="Times New Roman" panose="02020603050405020304" pitchFamily="18" charset="0"/>
                <a:ea typeface="Calibri" panose="020F0502020204030204" pitchFamily="34" charset="0"/>
                <a:cs typeface="Times New Roman" panose="02020603050405020304" pitchFamily="18" charset="0"/>
              </a:rPr>
              <a:t>and an appeal to the Appellate Tribunal or the High Court or the Supreme Court against such decision of the Appellate Authority or the Appellate Tribunal or the High Court is pending, </a:t>
            </a:r>
            <a:r>
              <a:rPr lang="en-IN" sz="1300" dirty="0">
                <a:highlight>
                  <a:srgbClr val="FFFF00"/>
                </a:highlight>
                <a:latin typeface="Times New Roman" panose="02020603050405020304" pitchFamily="18" charset="0"/>
                <a:ea typeface="Calibri" panose="020F0502020204030204" pitchFamily="34" charset="0"/>
                <a:cs typeface="Times New Roman" panose="02020603050405020304" pitchFamily="18" charset="0"/>
              </a:rPr>
              <a:t>the period spent between</a:t>
            </a:r>
            <a:r>
              <a:rPr lang="en-IN" sz="1300" dirty="0">
                <a:latin typeface="Times New Roman" panose="02020603050405020304" pitchFamily="18" charset="0"/>
                <a:ea typeface="Calibri" panose="020F0502020204030204" pitchFamily="34" charset="0"/>
                <a:cs typeface="Times New Roman" panose="02020603050405020304" pitchFamily="18" charset="0"/>
              </a:rPr>
              <a:t> the date of the decision of the Appellate Authority and that of the Appellate Tribunal or the date of decision of the Appellate Tribunal and that of the High Court or the date of the decision of the High Court and that of the Supreme Court </a:t>
            </a:r>
            <a:r>
              <a:rPr lang="en-IN" sz="1300" dirty="0">
                <a:highlight>
                  <a:srgbClr val="FFFF00"/>
                </a:highlight>
                <a:latin typeface="Times New Roman" panose="02020603050405020304" pitchFamily="18" charset="0"/>
                <a:ea typeface="Calibri" panose="020F0502020204030204" pitchFamily="34" charset="0"/>
                <a:cs typeface="Times New Roman" panose="02020603050405020304" pitchFamily="18" charset="0"/>
              </a:rPr>
              <a:t>shall be excluded in computing the period referred to in sub-section (10) of section 73 or sub-section (10) of section 74</a:t>
            </a:r>
            <a:r>
              <a:rPr lang="en-IN" sz="1300" dirty="0">
                <a:latin typeface="Times New Roman" panose="02020603050405020304" pitchFamily="18" charset="0"/>
                <a:ea typeface="Calibri" panose="020F0502020204030204" pitchFamily="34" charset="0"/>
                <a:cs typeface="Times New Roman" panose="02020603050405020304" pitchFamily="18" charset="0"/>
              </a:rPr>
              <a:t> where proceedings are initiated by way of issue of a show cause notice under the said sections.”</a:t>
            </a:r>
          </a:p>
          <a:p>
            <a:endParaRPr lang="en-IN" dirty="0"/>
          </a:p>
        </p:txBody>
      </p:sp>
    </p:spTree>
    <p:extLst>
      <p:ext uri="{BB962C8B-B14F-4D97-AF65-F5344CB8AC3E}">
        <p14:creationId xmlns:p14="http://schemas.microsoft.com/office/powerpoint/2010/main" val="20979960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0"/>
            <a:ext cx="6781800" cy="492443"/>
          </a:xfrm>
        </p:spPr>
        <p:txBody>
          <a:bodyPr>
            <a:normAutofit fontScale="90000"/>
          </a:bodyPr>
          <a:lstStyle/>
          <a:p>
            <a:r>
              <a:rPr lang="en-US" sz="3200" dirty="0">
                <a:solidFill>
                  <a:schemeClr val="tx1"/>
                </a:solidFill>
              </a:rPr>
              <a:t>NN- 56/2023 CT </a:t>
            </a:r>
            <a:r>
              <a:rPr lang="en-US" sz="3200" dirty="0" err="1">
                <a:solidFill>
                  <a:schemeClr val="tx1"/>
                </a:solidFill>
              </a:rPr>
              <a:t>Dtd</a:t>
            </a:r>
            <a:r>
              <a:rPr lang="en-US" sz="3200" dirty="0">
                <a:solidFill>
                  <a:schemeClr val="tx1"/>
                </a:solidFill>
              </a:rPr>
              <a:t> : 28/12/2023</a:t>
            </a:r>
            <a:endParaRPr lang="en-IN" sz="3200" dirty="0">
              <a:solidFill>
                <a:schemeClr val="tx1"/>
              </a:solidFill>
            </a:endParaRPr>
          </a:p>
        </p:txBody>
      </p:sp>
      <p:sp>
        <p:nvSpPr>
          <p:cNvPr id="3" name="Text Placeholder 2"/>
          <p:cNvSpPr>
            <a:spLocks noGrp="1"/>
          </p:cNvSpPr>
          <p:nvPr>
            <p:ph type="body" idx="1"/>
          </p:nvPr>
        </p:nvSpPr>
        <p:spPr>
          <a:xfrm>
            <a:off x="762000" y="990600"/>
            <a:ext cx="7276465" cy="1054100"/>
          </a:xfrm>
        </p:spPr>
        <p:txBody>
          <a:bodyPr/>
          <a:lstStyle/>
          <a:p>
            <a:endParaRPr lang="en-IN"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8700" y="3352800"/>
            <a:ext cx="8000999" cy="162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562100"/>
            <a:ext cx="8077200" cy="156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05349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0"/>
            <a:ext cx="6781800" cy="1538883"/>
          </a:xfrm>
        </p:spPr>
        <p:txBody>
          <a:bodyPr/>
          <a:lstStyle/>
          <a:p>
            <a:r>
              <a:rPr lang="en-IN" sz="2000" dirty="0"/>
              <a:t>Issuance of Goods and Services Tax Demand Order under Section 73(9) of Central Goods and Services Tax (CGST) Act as per limitation periods under Section 73(10) extended in line with the following Notifications — </a:t>
            </a:r>
            <a:endParaRPr lang="en-IN" sz="3200" dirty="0">
              <a:solidFill>
                <a:schemeClr val="tx1"/>
              </a:solidFill>
            </a:endParaRPr>
          </a:p>
        </p:txBody>
      </p:sp>
      <p:sp>
        <p:nvSpPr>
          <p:cNvPr id="3" name="Text Placeholder 2"/>
          <p:cNvSpPr>
            <a:spLocks noGrp="1"/>
          </p:cNvSpPr>
          <p:nvPr>
            <p:ph type="body" idx="1"/>
          </p:nvPr>
        </p:nvSpPr>
        <p:spPr>
          <a:xfrm>
            <a:off x="1066800" y="1752600"/>
            <a:ext cx="7772400" cy="5755422"/>
          </a:xfrm>
        </p:spPr>
        <p:txBody>
          <a:bodyPr>
            <a:normAutofit/>
          </a:bodyPr>
          <a:lstStyle/>
          <a:p>
            <a:r>
              <a:rPr lang="en-IN" sz="2400" b="1" dirty="0">
                <a:solidFill>
                  <a:srgbClr val="002060"/>
                </a:solidFill>
                <a:effectLst/>
                <a:highlight>
                  <a:srgbClr val="00FF00"/>
                </a:highlight>
                <a:latin typeface="Poppins" panose="00000500000000000000" pitchFamily="2" charset="0"/>
                <a:ea typeface="Calibri" panose="020F0502020204030204" pitchFamily="34" charset="0"/>
              </a:rPr>
              <a:t>Covid Extension</a:t>
            </a:r>
            <a:endParaRPr lang="en-IN" sz="2000" dirty="0">
              <a:solidFill>
                <a:srgbClr val="002060"/>
              </a:solidFill>
            </a:endParaRPr>
          </a:p>
          <a:p>
            <a:r>
              <a:rPr lang="en-IN" sz="2000" dirty="0"/>
              <a:t>Notification No. 35/2020 – Central Tax [3rd April, 2020], </a:t>
            </a:r>
          </a:p>
          <a:p>
            <a:r>
              <a:rPr lang="en-IN" sz="2000" dirty="0"/>
              <a:t>Notification No. 14/2021 – Central Tax [1st May, 2021], </a:t>
            </a:r>
          </a:p>
          <a:p>
            <a:r>
              <a:rPr lang="en-IN" sz="2000" dirty="0"/>
              <a:t>Notification No. 13/2022 – Central Tax [5th July. 2022], </a:t>
            </a:r>
          </a:p>
          <a:p>
            <a:r>
              <a:rPr lang="en-IN" sz="2000" dirty="0"/>
              <a:t>Notification No. 09/2023 – Central Tax [31st March, 2023] and </a:t>
            </a:r>
          </a:p>
          <a:p>
            <a:endParaRPr lang="en-IN" sz="2000" dirty="0"/>
          </a:p>
          <a:p>
            <a:r>
              <a:rPr lang="en-IN" sz="2400" b="1" dirty="0">
                <a:solidFill>
                  <a:srgbClr val="002060"/>
                </a:solidFill>
                <a:effectLst/>
                <a:highlight>
                  <a:srgbClr val="00FF00"/>
                </a:highlight>
                <a:latin typeface="Poppins" panose="00000500000000000000" pitchFamily="2" charset="0"/>
                <a:ea typeface="Calibri" panose="020F0502020204030204" pitchFamily="34" charset="0"/>
              </a:rPr>
              <a:t>No Covid Extension</a:t>
            </a:r>
            <a:endParaRPr lang="en-IN" sz="2000" dirty="0"/>
          </a:p>
          <a:p>
            <a:r>
              <a:rPr lang="en-IN" sz="2000" dirty="0"/>
              <a:t>Notification No. 56/2023 – Central Tax [28th December, 2023]</a:t>
            </a:r>
            <a:endParaRPr lang="en-US" dirty="0">
              <a:solidFill>
                <a:srgbClr val="292B2C"/>
              </a:solidFill>
              <a:latin typeface="-apple-system"/>
            </a:endParaRPr>
          </a:p>
          <a:p>
            <a:pPr algn="l"/>
            <a:r>
              <a:rPr lang="en-US" sz="2400" b="1" i="1" u="sng" dirty="0">
                <a:solidFill>
                  <a:srgbClr val="FF0000"/>
                </a:solidFill>
                <a:effectLst/>
                <a:highlight>
                  <a:srgbClr val="00FFFF"/>
                </a:highlight>
                <a:latin typeface="-apple-system"/>
              </a:rPr>
              <a:t>Section 168 – Power to issue instructions or directions</a:t>
            </a:r>
          </a:p>
          <a:p>
            <a:pPr algn="l"/>
            <a:endParaRPr lang="en-US" sz="2400" b="1" i="1" u="sng" dirty="0">
              <a:solidFill>
                <a:srgbClr val="FF0000"/>
              </a:solidFill>
              <a:effectLst/>
              <a:latin typeface="-apple-system"/>
            </a:endParaRPr>
          </a:p>
          <a:p>
            <a:pPr algn="just"/>
            <a:r>
              <a:rPr lang="en-IN" sz="1800" kern="100" dirty="0">
                <a:solidFill>
                  <a:srgbClr val="FF0000"/>
                </a:solidFill>
                <a:effectLst/>
                <a:highlight>
                  <a:srgbClr val="FFFF00"/>
                </a:highlight>
                <a:latin typeface="Poppins" panose="00000500000000000000" pitchFamily="2" charset="0"/>
                <a:ea typeface="Calibri" panose="020F0502020204030204" pitchFamily="34" charset="0"/>
                <a:cs typeface="Times New Roman" panose="02020603050405020304" pitchFamily="18" charset="0"/>
              </a:rPr>
              <a:t>Section 168A -  </a:t>
            </a:r>
            <a:r>
              <a:rPr lang="en-IN" sz="2000" b="1" i="1" u="sng" kern="100" dirty="0">
                <a:solidFill>
                  <a:srgbClr val="002060"/>
                </a:solidFill>
                <a:effectLst/>
                <a:highlight>
                  <a:srgbClr val="00FF00"/>
                </a:highlight>
                <a:latin typeface="Poppins" panose="00000500000000000000" pitchFamily="2" charset="0"/>
                <a:ea typeface="Calibri" panose="020F0502020204030204" pitchFamily="34" charset="0"/>
                <a:cs typeface="Times New Roman" panose="02020603050405020304" pitchFamily="18" charset="0"/>
              </a:rPr>
              <a:t>Power of Government to extend time limit in special circumstances</a:t>
            </a:r>
            <a:endParaRPr lang="en-US" sz="1800" b="1" i="1" u="sng" dirty="0">
              <a:solidFill>
                <a:srgbClr val="002060"/>
              </a:solidFill>
              <a:effectLst/>
              <a:highlight>
                <a:srgbClr val="00FF00"/>
              </a:highlight>
              <a:latin typeface="-apple-system"/>
            </a:endParaRPr>
          </a:p>
          <a:p>
            <a:pPr algn="just"/>
            <a:r>
              <a:rPr lang="en-IN" sz="1800" kern="100" dirty="0">
                <a:solidFill>
                  <a:srgbClr val="212529"/>
                </a:solidFill>
                <a:effectLst/>
                <a:latin typeface="Poppins" panose="00000500000000000000" pitchFamily="2" charset="0"/>
                <a:ea typeface="Calibri" panose="020F0502020204030204" pitchFamily="34" charset="0"/>
                <a:cs typeface="Times New Roman" panose="02020603050405020304" pitchFamily="18" charset="0"/>
              </a:rPr>
              <a:t>Section 168A of the CGST Act has been Inserted via </a:t>
            </a:r>
            <a:r>
              <a:rPr lang="en-IN" sz="1800" i="1" u="sng" kern="100" dirty="0">
                <a:solidFill>
                  <a:srgbClr val="C00000"/>
                </a:solidFill>
                <a:effectLst/>
                <a:latin typeface="Poppins" panose="00000500000000000000" pitchFamily="2" charset="0"/>
                <a:ea typeface="Calibri" panose="020F0502020204030204" pitchFamily="34" charset="0"/>
                <a:cs typeface="Times New Roman" panose="02020603050405020304" pitchFamily="18" charset="0"/>
              </a:rPr>
              <a:t>The Taxation and Other Laws (Relaxation and Amendment of Certain Provisions) Act, 2020.</a:t>
            </a:r>
            <a:endParaRPr lang="en-IN" sz="1800" i="1" u="sng" kern="1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US" b="0" i="1" u="sng" dirty="0">
              <a:solidFill>
                <a:srgbClr val="C00000"/>
              </a:solidFill>
              <a:effectLst/>
              <a:latin typeface="-apple-system"/>
            </a:endParaRPr>
          </a:p>
          <a:p>
            <a:endParaRPr lang="en-IN" dirty="0"/>
          </a:p>
        </p:txBody>
      </p:sp>
    </p:spTree>
    <p:extLst>
      <p:ext uri="{BB962C8B-B14F-4D97-AF65-F5344CB8AC3E}">
        <p14:creationId xmlns:p14="http://schemas.microsoft.com/office/powerpoint/2010/main" val="36186245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A24FC2E-621D-C373-82DB-89A411EC3155}"/>
              </a:ext>
            </a:extLst>
          </p:cNvPr>
          <p:cNvSpPr>
            <a:spLocks noGrp="1"/>
          </p:cNvSpPr>
          <p:nvPr>
            <p:ph type="body" idx="1"/>
          </p:nvPr>
        </p:nvSpPr>
        <p:spPr>
          <a:xfrm>
            <a:off x="1143000" y="1219200"/>
            <a:ext cx="7924800" cy="5117811"/>
          </a:xfrm>
        </p:spPr>
        <p:txBody>
          <a:bodyPr>
            <a:normAutofit fontScale="92500" lnSpcReduction="10000"/>
          </a:bodyPr>
          <a:lstStyle/>
          <a:p>
            <a:pPr algn="just">
              <a:lnSpc>
                <a:spcPct val="107000"/>
              </a:lnSpc>
              <a:spcAft>
                <a:spcPts val="800"/>
              </a:spcAft>
            </a:pPr>
            <a:r>
              <a:rPr lang="en-IN" sz="1800" b="1" kern="100" dirty="0">
                <a:solidFill>
                  <a:srgbClr val="FF0000"/>
                </a:solidFill>
                <a:effectLst/>
                <a:highlight>
                  <a:srgbClr val="FFFF00"/>
                </a:highlight>
                <a:latin typeface="Poppins" panose="00000500000000000000" pitchFamily="2" charset="0"/>
                <a:ea typeface="Calibri" panose="020F0502020204030204" pitchFamily="34" charset="0"/>
                <a:cs typeface="Times New Roman" panose="02020603050405020304" pitchFamily="18" charset="0"/>
              </a:rPr>
              <a:t>Section 168A of Central Goods and Services Tax Act, 2017  Power of Government to extend time limit in special circumstances </a:t>
            </a:r>
            <a:r>
              <a:rPr lang="en-IN" sz="1800" kern="100" dirty="0">
                <a:solidFill>
                  <a:srgbClr val="212529"/>
                </a:solidFill>
                <a:effectLst/>
                <a:latin typeface="Poppins" panose="00000500000000000000" pitchFamily="2" charset="0"/>
                <a:ea typeface="Calibri" panose="020F0502020204030204" pitchFamily="34" charset="0"/>
                <a:cs typeface="Times New Roman" panose="02020603050405020304" pitchFamily="18" charset="0"/>
              </a:rPr>
              <a:t>—</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IN" sz="1800" kern="100" dirty="0">
                <a:solidFill>
                  <a:srgbClr val="212529"/>
                </a:solidFill>
                <a:effectLst/>
                <a:latin typeface="Poppins" panose="00000500000000000000" pitchFamily="2" charset="0"/>
                <a:ea typeface="Calibri" panose="020F0502020204030204" pitchFamily="34" charset="0"/>
                <a:cs typeface="Times New Roman" panose="02020603050405020304" pitchFamily="18" charset="0"/>
              </a:rPr>
              <a:t> (1) Notwithstanding anything contained in this Act, the Government may, </a:t>
            </a:r>
            <a:r>
              <a:rPr lang="en-IN" sz="1800" i="1" u="sng" kern="100" dirty="0">
                <a:solidFill>
                  <a:srgbClr val="FF0000"/>
                </a:solidFill>
                <a:effectLst/>
                <a:latin typeface="Poppins" panose="00000500000000000000" pitchFamily="2" charset="0"/>
                <a:ea typeface="Calibri" panose="020F0502020204030204" pitchFamily="34" charset="0"/>
                <a:cs typeface="Times New Roman" panose="02020603050405020304" pitchFamily="18" charset="0"/>
              </a:rPr>
              <a:t>on the recommendations of the Council</a:t>
            </a:r>
            <a:r>
              <a:rPr lang="en-IN" sz="1800" kern="100" dirty="0">
                <a:solidFill>
                  <a:srgbClr val="212529"/>
                </a:solidFill>
                <a:effectLst/>
                <a:latin typeface="Poppins" panose="00000500000000000000" pitchFamily="2" charset="0"/>
                <a:ea typeface="Calibri" panose="020F0502020204030204" pitchFamily="34" charset="0"/>
                <a:cs typeface="Times New Roman" panose="02020603050405020304" pitchFamily="18" charset="0"/>
              </a:rPr>
              <a:t>, by notification, extend the time limit specified in, or prescribed or notified under, this Act in respect of </a:t>
            </a:r>
            <a:r>
              <a:rPr lang="en-IN" sz="1800" i="1" u="sng" kern="100" dirty="0">
                <a:solidFill>
                  <a:srgbClr val="FF0000"/>
                </a:solidFill>
                <a:effectLst/>
                <a:latin typeface="Poppins" panose="00000500000000000000" pitchFamily="2" charset="0"/>
                <a:ea typeface="Calibri" panose="020F0502020204030204" pitchFamily="34" charset="0"/>
                <a:cs typeface="Times New Roman" panose="02020603050405020304" pitchFamily="18" charset="0"/>
              </a:rPr>
              <a:t>actions which cannot be completed or complied with </a:t>
            </a:r>
            <a:r>
              <a:rPr lang="en-IN" sz="2000" b="1" i="1" kern="100" dirty="0">
                <a:solidFill>
                  <a:srgbClr val="7030A0"/>
                </a:solidFill>
                <a:effectLst/>
                <a:latin typeface="Poppins" panose="00000500000000000000" pitchFamily="2" charset="0"/>
                <a:ea typeface="Calibri" panose="020F0502020204030204" pitchFamily="34" charset="0"/>
                <a:cs typeface="Times New Roman" panose="02020603050405020304" pitchFamily="18" charset="0"/>
              </a:rPr>
              <a:t>due to force majeure.</a:t>
            </a:r>
            <a:endParaRPr lang="en-IN" sz="1800" b="1" i="1" kern="1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IN" sz="1800" kern="100" dirty="0">
                <a:solidFill>
                  <a:srgbClr val="212529"/>
                </a:solidFill>
                <a:effectLst/>
                <a:latin typeface="Poppins" panose="00000500000000000000" pitchFamily="2" charset="0"/>
                <a:ea typeface="Calibri" panose="020F0502020204030204" pitchFamily="34" charset="0"/>
                <a:cs typeface="Times New Roman" panose="02020603050405020304" pitchFamily="18" charset="0"/>
              </a:rPr>
              <a:t>(2) The power to issue notification under sub-section (1) shall include </a:t>
            </a:r>
            <a:r>
              <a:rPr lang="en-IN" sz="1800" b="1" i="1" u="sng" kern="100" dirty="0">
                <a:solidFill>
                  <a:srgbClr val="0070C0"/>
                </a:solidFill>
                <a:effectLst/>
                <a:latin typeface="Poppins" panose="00000500000000000000" pitchFamily="2" charset="0"/>
                <a:ea typeface="Calibri" panose="020F0502020204030204" pitchFamily="34" charset="0"/>
                <a:cs typeface="Times New Roman" panose="02020603050405020304" pitchFamily="18" charset="0"/>
              </a:rPr>
              <a:t>the power to give retrospective effect to such notification from a date not earlier than the date of commencement of this Act. </a:t>
            </a:r>
            <a:endParaRPr lang="en-IN" sz="1800" b="1" i="1" u="sng"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IN" sz="1800" kern="100" dirty="0">
                <a:solidFill>
                  <a:srgbClr val="212529"/>
                </a:solidFill>
                <a:effectLst/>
                <a:latin typeface="Poppins" panose="00000500000000000000" pitchFamily="2" charset="0"/>
                <a:ea typeface="Calibri" panose="020F0502020204030204" pitchFamily="34" charset="0"/>
                <a:cs typeface="Times New Roman" panose="02020603050405020304" pitchFamily="18" charset="0"/>
              </a:rPr>
              <a:t>Explanation.- For the purposes of this section, the expression “force majeure” means a case of </a:t>
            </a:r>
            <a:r>
              <a:rPr lang="en-IN" sz="1800" i="1" u="sng" kern="100" dirty="0">
                <a:solidFill>
                  <a:srgbClr val="C00000"/>
                </a:solidFill>
                <a:effectLst/>
                <a:latin typeface="Poppins" panose="00000500000000000000" pitchFamily="2" charset="0"/>
                <a:ea typeface="Calibri" panose="020F0502020204030204" pitchFamily="34" charset="0"/>
                <a:cs typeface="Times New Roman" panose="02020603050405020304" pitchFamily="18" charset="0"/>
              </a:rPr>
              <a:t>war, epidemic, flood, drought, fire, cyclone, earthquake or any other calamity caused by nature or otherwise affecting the implementation </a:t>
            </a:r>
            <a:r>
              <a:rPr lang="en-IN" sz="1800" kern="100" dirty="0">
                <a:solidFill>
                  <a:srgbClr val="212529"/>
                </a:solidFill>
                <a:effectLst/>
                <a:latin typeface="Poppins" panose="00000500000000000000" pitchFamily="2" charset="0"/>
                <a:ea typeface="Calibri" panose="020F0502020204030204" pitchFamily="34" charset="0"/>
                <a:cs typeface="Times New Roman" panose="02020603050405020304" pitchFamily="18" charset="0"/>
              </a:rPr>
              <a:t>of any of the provisions of this Act. </a:t>
            </a:r>
            <a:endParaRPr lang="en-IN"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spTree>
    <p:extLst>
      <p:ext uri="{BB962C8B-B14F-4D97-AF65-F5344CB8AC3E}">
        <p14:creationId xmlns:p14="http://schemas.microsoft.com/office/powerpoint/2010/main" val="17849761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28700" y="165616"/>
            <a:ext cx="6134100" cy="707886"/>
          </a:xfrm>
          <a:prstGeom prst="rect">
            <a:avLst/>
          </a:prstGeom>
        </p:spPr>
        <p:txBody>
          <a:bodyPr wrap="square">
            <a:spAutoFit/>
          </a:bodyPr>
          <a:lstStyle/>
          <a:p>
            <a:r>
              <a:rPr lang="en-IN" sz="4000" b="1" dirty="0">
                <a:highlight>
                  <a:srgbClr val="FFFF00"/>
                </a:highlight>
              </a:rPr>
              <a:t>Aggrieved Person</a:t>
            </a:r>
          </a:p>
        </p:txBody>
      </p:sp>
      <p:sp>
        <p:nvSpPr>
          <p:cNvPr id="4" name="Rectangle 3"/>
          <p:cNvSpPr/>
          <p:nvPr/>
        </p:nvSpPr>
        <p:spPr>
          <a:xfrm>
            <a:off x="990600" y="1371600"/>
            <a:ext cx="8001000" cy="1815882"/>
          </a:xfrm>
          <a:prstGeom prst="rect">
            <a:avLst/>
          </a:prstGeom>
        </p:spPr>
        <p:txBody>
          <a:bodyPr wrap="square">
            <a:spAutoFit/>
          </a:bodyPr>
          <a:lstStyle/>
          <a:p>
            <a:r>
              <a:rPr lang="en-IN" dirty="0"/>
              <a:t>•Meaning of ‘person Aggrieved’</a:t>
            </a:r>
          </a:p>
          <a:p>
            <a:endParaRPr lang="en-US" dirty="0" err="1"/>
          </a:p>
          <a:p>
            <a:r>
              <a:rPr lang="en-US" dirty="0"/>
              <a:t>“Aggrieved” means one whose </a:t>
            </a:r>
            <a:r>
              <a:rPr lang="en-US" sz="2000" b="1" i="1" u="sng" dirty="0">
                <a:highlight>
                  <a:srgbClr val="C0C0C0"/>
                </a:highlight>
              </a:rPr>
              <a:t>pecuniary interest is directly affected by the</a:t>
            </a:r>
          </a:p>
          <a:p>
            <a:r>
              <a:rPr lang="en-US" sz="2000" b="1" i="1" u="sng" dirty="0">
                <a:highlight>
                  <a:srgbClr val="C0C0C0"/>
                </a:highlight>
              </a:rPr>
              <a:t>adjudication</a:t>
            </a:r>
            <a:r>
              <a:rPr lang="en-US" dirty="0">
                <a:highlight>
                  <a:srgbClr val="C0C0C0"/>
                </a:highlight>
              </a:rPr>
              <a:t>,</a:t>
            </a:r>
            <a:r>
              <a:rPr lang="en-US" dirty="0"/>
              <a:t> one whose right of property may be established or divested</a:t>
            </a:r>
          </a:p>
          <a:p>
            <a:r>
              <a:rPr lang="en-IN" dirty="0"/>
              <a:t>thereby.”</a:t>
            </a:r>
          </a:p>
          <a:p>
            <a:r>
              <a:rPr lang="en-IN" dirty="0"/>
              <a:t>[‘Advanced Law Lexicon]</a:t>
            </a:r>
          </a:p>
        </p:txBody>
      </p:sp>
      <p:sp>
        <p:nvSpPr>
          <p:cNvPr id="5" name="Rectangle 4"/>
          <p:cNvSpPr/>
          <p:nvPr/>
        </p:nvSpPr>
        <p:spPr>
          <a:xfrm>
            <a:off x="990600" y="3429000"/>
            <a:ext cx="7772400" cy="1754326"/>
          </a:xfrm>
          <a:prstGeom prst="rect">
            <a:avLst/>
          </a:prstGeom>
        </p:spPr>
        <p:txBody>
          <a:bodyPr wrap="square">
            <a:spAutoFit/>
          </a:bodyPr>
          <a:lstStyle/>
          <a:p>
            <a:r>
              <a:rPr lang="en-IN" dirty="0"/>
              <a:t>Illustrations:</a:t>
            </a:r>
          </a:p>
          <a:p>
            <a:r>
              <a:rPr lang="en-US" dirty="0"/>
              <a:t>A person may feel aggrieved in cases like  </a:t>
            </a:r>
          </a:p>
          <a:p>
            <a:pPr marL="285750" indent="-285750">
              <a:buFont typeface="Wingdings" panose="05000000000000000000" pitchFamily="2" charset="2"/>
              <a:buChar char="Ø"/>
            </a:pPr>
            <a:r>
              <a:rPr lang="en-IN" sz="2400" dirty="0"/>
              <a:t>DENIAL OF EXEMPTION </a:t>
            </a:r>
          </a:p>
          <a:p>
            <a:pPr marL="285750" indent="-285750">
              <a:buFont typeface="Wingdings" panose="05000000000000000000" pitchFamily="2" charset="2"/>
              <a:buChar char="Ø"/>
            </a:pPr>
            <a:r>
              <a:rPr lang="en-IN" sz="2400" dirty="0"/>
              <a:t>IMPOSITION OF PENALTY </a:t>
            </a:r>
          </a:p>
          <a:p>
            <a:pPr marL="285750" indent="-285750">
              <a:buFont typeface="Wingdings" panose="05000000000000000000" pitchFamily="2" charset="2"/>
              <a:buChar char="Ø"/>
            </a:pPr>
            <a:r>
              <a:rPr lang="en-IN" sz="2400" dirty="0"/>
              <a:t>ITC DISALLOWED</a:t>
            </a:r>
          </a:p>
        </p:txBody>
      </p:sp>
      <p:pic>
        <p:nvPicPr>
          <p:cNvPr id="6" name="object 16"/>
          <p:cNvPicPr/>
          <p:nvPr/>
        </p:nvPicPr>
        <p:blipFill>
          <a:blip r:embed="rId2" cstate="print"/>
          <a:stretch>
            <a:fillRect/>
          </a:stretch>
        </p:blipFill>
        <p:spPr>
          <a:xfrm>
            <a:off x="7162800" y="76200"/>
            <a:ext cx="1921351" cy="876300"/>
          </a:xfrm>
          <a:prstGeom prst="rect">
            <a:avLst/>
          </a:prstGeom>
        </p:spPr>
      </p:pic>
    </p:spTree>
    <p:extLst>
      <p:ext uri="{BB962C8B-B14F-4D97-AF65-F5344CB8AC3E}">
        <p14:creationId xmlns:p14="http://schemas.microsoft.com/office/powerpoint/2010/main" val="11289157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4" name="object 4"/>
            <p:cNvSpPr/>
            <p:nvPr/>
          </p:nvSpPr>
          <p:spPr>
            <a:xfrm>
              <a:off x="4257" y="4699"/>
              <a:ext cx="819785" cy="819785"/>
            </a:xfrm>
            <a:custGeom>
              <a:avLst/>
              <a:gdLst/>
              <a:ahLst/>
              <a:cxnLst/>
              <a:rect l="l" t="t" r="r" b="b"/>
              <a:pathLst>
                <a:path w="819785" h="819785">
                  <a:moveTo>
                    <a:pt x="819655" y="0"/>
                  </a:moveTo>
                  <a:lnTo>
                    <a:pt x="505" y="0"/>
                  </a:lnTo>
                  <a:lnTo>
                    <a:pt x="0" y="819276"/>
                  </a:lnTo>
                  <a:lnTo>
                    <a:pt x="48636" y="817886"/>
                  </a:lnTo>
                  <a:lnTo>
                    <a:pt x="96034" y="813765"/>
                  </a:lnTo>
                  <a:lnTo>
                    <a:pt x="142623" y="806991"/>
                  </a:lnTo>
                  <a:lnTo>
                    <a:pt x="188327" y="797640"/>
                  </a:lnTo>
                  <a:lnTo>
                    <a:pt x="233067" y="785790"/>
                  </a:lnTo>
                  <a:lnTo>
                    <a:pt x="276768" y="771517"/>
                  </a:lnTo>
                  <a:lnTo>
                    <a:pt x="319353" y="754897"/>
                  </a:lnTo>
                  <a:lnTo>
                    <a:pt x="360744" y="736009"/>
                  </a:lnTo>
                  <a:lnTo>
                    <a:pt x="400865" y="714928"/>
                  </a:lnTo>
                  <a:lnTo>
                    <a:pt x="439639" y="691732"/>
                  </a:lnTo>
                  <a:lnTo>
                    <a:pt x="476990" y="666496"/>
                  </a:lnTo>
                  <a:lnTo>
                    <a:pt x="512839" y="639299"/>
                  </a:lnTo>
                  <a:lnTo>
                    <a:pt x="547112" y="610217"/>
                  </a:lnTo>
                  <a:lnTo>
                    <a:pt x="579730" y="579326"/>
                  </a:lnTo>
                  <a:lnTo>
                    <a:pt x="610616" y="546704"/>
                  </a:lnTo>
                  <a:lnTo>
                    <a:pt x="639695" y="512427"/>
                  </a:lnTo>
                  <a:lnTo>
                    <a:pt x="666889" y="476572"/>
                  </a:lnTo>
                  <a:lnTo>
                    <a:pt x="692122" y="439216"/>
                  </a:lnTo>
                  <a:lnTo>
                    <a:pt x="715316" y="400436"/>
                  </a:lnTo>
                  <a:lnTo>
                    <a:pt x="736395" y="360308"/>
                  </a:lnTo>
                  <a:lnTo>
                    <a:pt x="755281" y="318910"/>
                  </a:lnTo>
                  <a:lnTo>
                    <a:pt x="771899" y="276319"/>
                  </a:lnTo>
                  <a:lnTo>
                    <a:pt x="786171" y="232610"/>
                  </a:lnTo>
                  <a:lnTo>
                    <a:pt x="798020" y="187861"/>
                  </a:lnTo>
                  <a:lnTo>
                    <a:pt x="807370" y="142148"/>
                  </a:lnTo>
                  <a:lnTo>
                    <a:pt x="814144" y="95549"/>
                  </a:lnTo>
                  <a:lnTo>
                    <a:pt x="818264" y="48141"/>
                  </a:lnTo>
                  <a:lnTo>
                    <a:pt x="819655" y="0"/>
                  </a:lnTo>
                  <a:close/>
                </a:path>
              </a:pathLst>
            </a:custGeom>
            <a:solidFill>
              <a:srgbClr val="FDF9F4">
                <a:alpha val="32940"/>
              </a:srgbClr>
            </a:solidFill>
          </p:spPr>
          <p:txBody>
            <a:bodyPr wrap="square" lIns="0" tIns="0" rIns="0" bIns="0" rtlCol="0"/>
            <a:lstStyle/>
            <a:p>
              <a:endParaRPr/>
            </a:p>
          </p:txBody>
        </p:sp>
        <p:sp>
          <p:nvSpPr>
            <p:cNvPr id="5" name="object 5"/>
            <p:cNvSpPr/>
            <p:nvPr/>
          </p:nvSpPr>
          <p:spPr>
            <a:xfrm>
              <a:off x="4257" y="4699"/>
              <a:ext cx="819785" cy="819785"/>
            </a:xfrm>
            <a:custGeom>
              <a:avLst/>
              <a:gdLst/>
              <a:ahLst/>
              <a:cxnLst/>
              <a:rect l="l" t="t" r="r" b="b"/>
              <a:pathLst>
                <a:path w="819785" h="819785">
                  <a:moveTo>
                    <a:pt x="819655" y="0"/>
                  </a:moveTo>
                  <a:lnTo>
                    <a:pt x="818264" y="48141"/>
                  </a:lnTo>
                  <a:lnTo>
                    <a:pt x="814144" y="95549"/>
                  </a:lnTo>
                  <a:lnTo>
                    <a:pt x="807370" y="142148"/>
                  </a:lnTo>
                  <a:lnTo>
                    <a:pt x="798020" y="187861"/>
                  </a:lnTo>
                  <a:lnTo>
                    <a:pt x="786171" y="232610"/>
                  </a:lnTo>
                  <a:lnTo>
                    <a:pt x="771899" y="276319"/>
                  </a:lnTo>
                  <a:lnTo>
                    <a:pt x="755281" y="318910"/>
                  </a:lnTo>
                  <a:lnTo>
                    <a:pt x="736395" y="360308"/>
                  </a:lnTo>
                  <a:lnTo>
                    <a:pt x="715316" y="400436"/>
                  </a:lnTo>
                  <a:lnTo>
                    <a:pt x="692122" y="439216"/>
                  </a:lnTo>
                  <a:lnTo>
                    <a:pt x="666889" y="476572"/>
                  </a:lnTo>
                  <a:lnTo>
                    <a:pt x="639695" y="512427"/>
                  </a:lnTo>
                  <a:lnTo>
                    <a:pt x="610616" y="546704"/>
                  </a:lnTo>
                  <a:lnTo>
                    <a:pt x="579730" y="579326"/>
                  </a:lnTo>
                  <a:lnTo>
                    <a:pt x="547112" y="610217"/>
                  </a:lnTo>
                  <a:lnTo>
                    <a:pt x="512839" y="639299"/>
                  </a:lnTo>
                  <a:lnTo>
                    <a:pt x="476990" y="666496"/>
                  </a:lnTo>
                  <a:lnTo>
                    <a:pt x="439639" y="691732"/>
                  </a:lnTo>
                  <a:lnTo>
                    <a:pt x="400865" y="714928"/>
                  </a:lnTo>
                  <a:lnTo>
                    <a:pt x="360744" y="736009"/>
                  </a:lnTo>
                  <a:lnTo>
                    <a:pt x="319353" y="754897"/>
                  </a:lnTo>
                  <a:lnTo>
                    <a:pt x="276768" y="771517"/>
                  </a:lnTo>
                  <a:lnTo>
                    <a:pt x="233067" y="785790"/>
                  </a:lnTo>
                  <a:lnTo>
                    <a:pt x="188327" y="797640"/>
                  </a:lnTo>
                  <a:lnTo>
                    <a:pt x="142623" y="806991"/>
                  </a:lnTo>
                  <a:lnTo>
                    <a:pt x="96034" y="813765"/>
                  </a:lnTo>
                  <a:lnTo>
                    <a:pt x="48636" y="817886"/>
                  </a:lnTo>
                  <a:lnTo>
                    <a:pt x="505" y="819276"/>
                  </a:lnTo>
                  <a:lnTo>
                    <a:pt x="336" y="819276"/>
                  </a:lnTo>
                  <a:lnTo>
                    <a:pt x="168" y="819276"/>
                  </a:lnTo>
                  <a:lnTo>
                    <a:pt x="0" y="819276"/>
                  </a:lnTo>
                  <a:lnTo>
                    <a:pt x="505" y="0"/>
                  </a:lnTo>
                  <a:lnTo>
                    <a:pt x="819655" y="0"/>
                  </a:lnTo>
                  <a:close/>
                </a:path>
              </a:pathLst>
            </a:custGeom>
            <a:ln w="3175">
              <a:solidFill>
                <a:srgbClr val="D2C39E"/>
              </a:solidFill>
            </a:ln>
          </p:spPr>
          <p:txBody>
            <a:bodyPr wrap="square" lIns="0" tIns="0" rIns="0" bIns="0" rtlCol="0"/>
            <a:lstStyle/>
            <a:p>
              <a:endParaRPr/>
            </a:p>
          </p:txBody>
        </p:sp>
        <p:pic>
          <p:nvPicPr>
            <p:cNvPr id="6" name="object 6"/>
            <p:cNvPicPr/>
            <p:nvPr/>
          </p:nvPicPr>
          <p:blipFill>
            <a:blip r:embed="rId3" cstate="print"/>
            <a:stretch>
              <a:fillRect/>
            </a:stretch>
          </p:blipFill>
          <p:spPr>
            <a:xfrm>
              <a:off x="123825" y="0"/>
              <a:ext cx="1795526" cy="1804924"/>
            </a:xfrm>
            <a:prstGeom prst="rect">
              <a:avLst/>
            </a:prstGeom>
          </p:spPr>
        </p:pic>
        <p:sp>
          <p:nvSpPr>
            <p:cNvPr id="7" name="object 7"/>
            <p:cNvSpPr/>
            <p:nvPr/>
          </p:nvSpPr>
          <p:spPr>
            <a:xfrm>
              <a:off x="176212" y="23875"/>
              <a:ext cx="1696085" cy="1704975"/>
            </a:xfrm>
            <a:custGeom>
              <a:avLst/>
              <a:gdLst/>
              <a:ahLst/>
              <a:cxnLst/>
              <a:rect l="l" t="t" r="r" b="b"/>
              <a:pathLst>
                <a:path w="1696085" h="1704975">
                  <a:moveTo>
                    <a:pt x="0" y="852424"/>
                  </a:moveTo>
                  <a:lnTo>
                    <a:pt x="1341" y="804051"/>
                  </a:lnTo>
                  <a:lnTo>
                    <a:pt x="5320" y="756387"/>
                  </a:lnTo>
                  <a:lnTo>
                    <a:pt x="11862" y="709503"/>
                  </a:lnTo>
                  <a:lnTo>
                    <a:pt x="20898" y="663470"/>
                  </a:lnTo>
                  <a:lnTo>
                    <a:pt x="32356" y="618362"/>
                  </a:lnTo>
                  <a:lnTo>
                    <a:pt x="46163" y="574249"/>
                  </a:lnTo>
                  <a:lnTo>
                    <a:pt x="62249" y="531204"/>
                  </a:lnTo>
                  <a:lnTo>
                    <a:pt x="80541" y="489299"/>
                  </a:lnTo>
                  <a:lnTo>
                    <a:pt x="100969" y="448605"/>
                  </a:lnTo>
                  <a:lnTo>
                    <a:pt x="123461" y="409196"/>
                  </a:lnTo>
                  <a:lnTo>
                    <a:pt x="147945" y="371141"/>
                  </a:lnTo>
                  <a:lnTo>
                    <a:pt x="174349" y="334515"/>
                  </a:lnTo>
                  <a:lnTo>
                    <a:pt x="202602" y="299387"/>
                  </a:lnTo>
                  <a:lnTo>
                    <a:pt x="232633" y="265832"/>
                  </a:lnTo>
                  <a:lnTo>
                    <a:pt x="264370" y="233919"/>
                  </a:lnTo>
                  <a:lnTo>
                    <a:pt x="297740" y="203722"/>
                  </a:lnTo>
                  <a:lnTo>
                    <a:pt x="332674" y="175313"/>
                  </a:lnTo>
                  <a:lnTo>
                    <a:pt x="369099" y="148762"/>
                  </a:lnTo>
                  <a:lnTo>
                    <a:pt x="406944" y="124143"/>
                  </a:lnTo>
                  <a:lnTo>
                    <a:pt x="446136" y="101527"/>
                  </a:lnTo>
                  <a:lnTo>
                    <a:pt x="486605" y="80987"/>
                  </a:lnTo>
                  <a:lnTo>
                    <a:pt x="528279" y="62593"/>
                  </a:lnTo>
                  <a:lnTo>
                    <a:pt x="571087" y="46418"/>
                  </a:lnTo>
                  <a:lnTo>
                    <a:pt x="614956" y="32534"/>
                  </a:lnTo>
                  <a:lnTo>
                    <a:pt x="659815" y="21014"/>
                  </a:lnTo>
                  <a:lnTo>
                    <a:pt x="705594" y="11928"/>
                  </a:lnTo>
                  <a:lnTo>
                    <a:pt x="752219" y="5349"/>
                  </a:lnTo>
                  <a:lnTo>
                    <a:pt x="799620" y="1349"/>
                  </a:lnTo>
                  <a:lnTo>
                    <a:pt x="847725" y="0"/>
                  </a:lnTo>
                  <a:lnTo>
                    <a:pt x="895830" y="1349"/>
                  </a:lnTo>
                  <a:lnTo>
                    <a:pt x="943231" y="5349"/>
                  </a:lnTo>
                  <a:lnTo>
                    <a:pt x="989857" y="11928"/>
                  </a:lnTo>
                  <a:lnTo>
                    <a:pt x="1035637" y="21014"/>
                  </a:lnTo>
                  <a:lnTo>
                    <a:pt x="1080498" y="32534"/>
                  </a:lnTo>
                  <a:lnTo>
                    <a:pt x="1124369" y="46418"/>
                  </a:lnTo>
                  <a:lnTo>
                    <a:pt x="1167179" y="62593"/>
                  </a:lnTo>
                  <a:lnTo>
                    <a:pt x="1208856" y="80987"/>
                  </a:lnTo>
                  <a:lnTo>
                    <a:pt x="1249327" y="101527"/>
                  </a:lnTo>
                  <a:lnTo>
                    <a:pt x="1288523" y="124143"/>
                  </a:lnTo>
                  <a:lnTo>
                    <a:pt x="1326370" y="148762"/>
                  </a:lnTo>
                  <a:lnTo>
                    <a:pt x="1362798" y="175313"/>
                  </a:lnTo>
                  <a:lnTo>
                    <a:pt x="1397735" y="203722"/>
                  </a:lnTo>
                  <a:lnTo>
                    <a:pt x="1431110" y="233919"/>
                  </a:lnTo>
                  <a:lnTo>
                    <a:pt x="1462849" y="265832"/>
                  </a:lnTo>
                  <a:lnTo>
                    <a:pt x="1492884" y="299387"/>
                  </a:lnTo>
                  <a:lnTo>
                    <a:pt x="1521140" y="334515"/>
                  </a:lnTo>
                  <a:lnTo>
                    <a:pt x="1547547" y="371141"/>
                  </a:lnTo>
                  <a:lnTo>
                    <a:pt x="1572034" y="409196"/>
                  </a:lnTo>
                  <a:lnTo>
                    <a:pt x="1594529" y="448605"/>
                  </a:lnTo>
                  <a:lnTo>
                    <a:pt x="1614959" y="489299"/>
                  </a:lnTo>
                  <a:lnTo>
                    <a:pt x="1633254" y="531204"/>
                  </a:lnTo>
                  <a:lnTo>
                    <a:pt x="1649342" y="574249"/>
                  </a:lnTo>
                  <a:lnTo>
                    <a:pt x="1663152" y="618362"/>
                  </a:lnTo>
                  <a:lnTo>
                    <a:pt x="1674611" y="663470"/>
                  </a:lnTo>
                  <a:lnTo>
                    <a:pt x="1683648" y="709503"/>
                  </a:lnTo>
                  <a:lnTo>
                    <a:pt x="1690192" y="756387"/>
                  </a:lnTo>
                  <a:lnTo>
                    <a:pt x="1694171" y="804051"/>
                  </a:lnTo>
                  <a:lnTo>
                    <a:pt x="1695513" y="852424"/>
                  </a:lnTo>
                  <a:lnTo>
                    <a:pt x="1694171" y="900796"/>
                  </a:lnTo>
                  <a:lnTo>
                    <a:pt x="1690192" y="948462"/>
                  </a:lnTo>
                  <a:lnTo>
                    <a:pt x="1683648" y="995348"/>
                  </a:lnTo>
                  <a:lnTo>
                    <a:pt x="1674611" y="1041383"/>
                  </a:lnTo>
                  <a:lnTo>
                    <a:pt x="1663152" y="1086495"/>
                  </a:lnTo>
                  <a:lnTo>
                    <a:pt x="1649342" y="1130612"/>
                  </a:lnTo>
                  <a:lnTo>
                    <a:pt x="1633254" y="1173662"/>
                  </a:lnTo>
                  <a:lnTo>
                    <a:pt x="1614959" y="1215572"/>
                  </a:lnTo>
                  <a:lnTo>
                    <a:pt x="1594529" y="1256271"/>
                  </a:lnTo>
                  <a:lnTo>
                    <a:pt x="1572034" y="1295686"/>
                  </a:lnTo>
                  <a:lnTo>
                    <a:pt x="1547547" y="1333747"/>
                  </a:lnTo>
                  <a:lnTo>
                    <a:pt x="1521140" y="1370380"/>
                  </a:lnTo>
                  <a:lnTo>
                    <a:pt x="1492884" y="1405513"/>
                  </a:lnTo>
                  <a:lnTo>
                    <a:pt x="1462849" y="1439076"/>
                  </a:lnTo>
                  <a:lnTo>
                    <a:pt x="1431110" y="1470994"/>
                  </a:lnTo>
                  <a:lnTo>
                    <a:pt x="1397735" y="1501198"/>
                  </a:lnTo>
                  <a:lnTo>
                    <a:pt x="1362798" y="1529614"/>
                  </a:lnTo>
                  <a:lnTo>
                    <a:pt x="1326370" y="1556171"/>
                  </a:lnTo>
                  <a:lnTo>
                    <a:pt x="1288523" y="1580796"/>
                  </a:lnTo>
                  <a:lnTo>
                    <a:pt x="1249327" y="1603418"/>
                  </a:lnTo>
                  <a:lnTo>
                    <a:pt x="1208856" y="1623964"/>
                  </a:lnTo>
                  <a:lnTo>
                    <a:pt x="1167179" y="1642363"/>
                  </a:lnTo>
                  <a:lnTo>
                    <a:pt x="1124369" y="1658542"/>
                  </a:lnTo>
                  <a:lnTo>
                    <a:pt x="1080498" y="1672429"/>
                  </a:lnTo>
                  <a:lnTo>
                    <a:pt x="1035637" y="1683954"/>
                  </a:lnTo>
                  <a:lnTo>
                    <a:pt x="989857" y="1693042"/>
                  </a:lnTo>
                  <a:lnTo>
                    <a:pt x="943231" y="1699623"/>
                  </a:lnTo>
                  <a:lnTo>
                    <a:pt x="895830" y="1703625"/>
                  </a:lnTo>
                  <a:lnTo>
                    <a:pt x="847725" y="1704975"/>
                  </a:lnTo>
                  <a:lnTo>
                    <a:pt x="799620" y="1703625"/>
                  </a:lnTo>
                  <a:lnTo>
                    <a:pt x="752219" y="1699623"/>
                  </a:lnTo>
                  <a:lnTo>
                    <a:pt x="705594" y="1693042"/>
                  </a:lnTo>
                  <a:lnTo>
                    <a:pt x="659815" y="1683954"/>
                  </a:lnTo>
                  <a:lnTo>
                    <a:pt x="614956" y="1672429"/>
                  </a:lnTo>
                  <a:lnTo>
                    <a:pt x="571087" y="1658542"/>
                  </a:lnTo>
                  <a:lnTo>
                    <a:pt x="528279" y="1642363"/>
                  </a:lnTo>
                  <a:lnTo>
                    <a:pt x="486605" y="1623964"/>
                  </a:lnTo>
                  <a:lnTo>
                    <a:pt x="446136" y="1603418"/>
                  </a:lnTo>
                  <a:lnTo>
                    <a:pt x="406944" y="1580796"/>
                  </a:lnTo>
                  <a:lnTo>
                    <a:pt x="369099" y="1556171"/>
                  </a:lnTo>
                  <a:lnTo>
                    <a:pt x="332674" y="1529614"/>
                  </a:lnTo>
                  <a:lnTo>
                    <a:pt x="297740" y="1501198"/>
                  </a:lnTo>
                  <a:lnTo>
                    <a:pt x="264370" y="1470994"/>
                  </a:lnTo>
                  <a:lnTo>
                    <a:pt x="232633" y="1439076"/>
                  </a:lnTo>
                  <a:lnTo>
                    <a:pt x="202602" y="1405513"/>
                  </a:lnTo>
                  <a:lnTo>
                    <a:pt x="174349" y="1370380"/>
                  </a:lnTo>
                  <a:lnTo>
                    <a:pt x="147945" y="1333747"/>
                  </a:lnTo>
                  <a:lnTo>
                    <a:pt x="123461" y="1295686"/>
                  </a:lnTo>
                  <a:lnTo>
                    <a:pt x="100969" y="1256271"/>
                  </a:lnTo>
                  <a:lnTo>
                    <a:pt x="80541" y="1215572"/>
                  </a:lnTo>
                  <a:lnTo>
                    <a:pt x="62249" y="1173662"/>
                  </a:lnTo>
                  <a:lnTo>
                    <a:pt x="46163" y="1130612"/>
                  </a:lnTo>
                  <a:lnTo>
                    <a:pt x="32356" y="1086495"/>
                  </a:lnTo>
                  <a:lnTo>
                    <a:pt x="20898" y="1041383"/>
                  </a:lnTo>
                  <a:lnTo>
                    <a:pt x="11862" y="995348"/>
                  </a:lnTo>
                  <a:lnTo>
                    <a:pt x="5320" y="948462"/>
                  </a:lnTo>
                  <a:lnTo>
                    <a:pt x="1341" y="900796"/>
                  </a:lnTo>
                  <a:lnTo>
                    <a:pt x="0" y="852424"/>
                  </a:lnTo>
                  <a:close/>
                </a:path>
              </a:pathLst>
            </a:custGeom>
            <a:ln w="27305">
              <a:solidFill>
                <a:srgbClr val="FFF6DB"/>
              </a:solidFill>
            </a:ln>
          </p:spPr>
          <p:txBody>
            <a:bodyPr wrap="square" lIns="0" tIns="0" rIns="0" bIns="0" rtlCol="0"/>
            <a:lstStyle/>
            <a:p>
              <a:endParaRPr/>
            </a:p>
          </p:txBody>
        </p:sp>
        <p:pic>
          <p:nvPicPr>
            <p:cNvPr id="8" name="object 8"/>
            <p:cNvPicPr/>
            <p:nvPr/>
          </p:nvPicPr>
          <p:blipFill>
            <a:blip r:embed="rId4" cstate="print"/>
            <a:stretch>
              <a:fillRect/>
            </a:stretch>
          </p:blipFill>
          <p:spPr>
            <a:xfrm>
              <a:off x="161925" y="1028636"/>
              <a:ext cx="1176337" cy="1176337"/>
            </a:xfrm>
            <a:prstGeom prst="rect">
              <a:avLst/>
            </a:prstGeom>
          </p:spPr>
        </p:pic>
        <p:pic>
          <p:nvPicPr>
            <p:cNvPr id="9" name="object 9"/>
            <p:cNvPicPr/>
            <p:nvPr/>
          </p:nvPicPr>
          <p:blipFill>
            <a:blip r:embed="rId5" cstate="print"/>
            <a:stretch>
              <a:fillRect/>
            </a:stretch>
          </p:blipFill>
          <p:spPr>
            <a:xfrm>
              <a:off x="187319" y="1050633"/>
              <a:ext cx="1116813" cy="1111476"/>
            </a:xfrm>
            <a:prstGeom prst="rect">
              <a:avLst/>
            </a:prstGeom>
          </p:spPr>
        </p:pic>
        <p:sp>
          <p:nvSpPr>
            <p:cNvPr id="10" name="object 10"/>
            <p:cNvSpPr/>
            <p:nvPr/>
          </p:nvSpPr>
          <p:spPr>
            <a:xfrm>
              <a:off x="187319" y="1050633"/>
              <a:ext cx="1116965" cy="1111885"/>
            </a:xfrm>
            <a:custGeom>
              <a:avLst/>
              <a:gdLst/>
              <a:ahLst/>
              <a:cxnLst/>
              <a:rect l="l" t="t" r="r" b="b"/>
              <a:pathLst>
                <a:path w="1116965" h="1111885">
                  <a:moveTo>
                    <a:pt x="118496" y="204634"/>
                  </a:moveTo>
                  <a:lnTo>
                    <a:pt x="149785" y="168741"/>
                  </a:lnTo>
                  <a:lnTo>
                    <a:pt x="183515" y="136234"/>
                  </a:lnTo>
                  <a:lnTo>
                    <a:pt x="219451" y="107137"/>
                  </a:lnTo>
                  <a:lnTo>
                    <a:pt x="257356" y="81474"/>
                  </a:lnTo>
                  <a:lnTo>
                    <a:pt x="296996" y="59270"/>
                  </a:lnTo>
                  <a:lnTo>
                    <a:pt x="338135" y="40547"/>
                  </a:lnTo>
                  <a:lnTo>
                    <a:pt x="380538" y="25331"/>
                  </a:lnTo>
                  <a:lnTo>
                    <a:pt x="423971" y="13644"/>
                  </a:lnTo>
                  <a:lnTo>
                    <a:pt x="468196" y="5510"/>
                  </a:lnTo>
                  <a:lnTo>
                    <a:pt x="512980" y="954"/>
                  </a:lnTo>
                  <a:lnTo>
                    <a:pt x="558087" y="0"/>
                  </a:lnTo>
                  <a:lnTo>
                    <a:pt x="603281" y="2670"/>
                  </a:lnTo>
                  <a:lnTo>
                    <a:pt x="648327" y="8990"/>
                  </a:lnTo>
                  <a:lnTo>
                    <a:pt x="692991" y="18983"/>
                  </a:lnTo>
                  <a:lnTo>
                    <a:pt x="737036" y="32672"/>
                  </a:lnTo>
                  <a:lnTo>
                    <a:pt x="780227" y="50083"/>
                  </a:lnTo>
                  <a:lnTo>
                    <a:pt x="822330" y="71238"/>
                  </a:lnTo>
                  <a:lnTo>
                    <a:pt x="863108" y="96162"/>
                  </a:lnTo>
                  <a:lnTo>
                    <a:pt x="902327" y="124878"/>
                  </a:lnTo>
                  <a:lnTo>
                    <a:pt x="939023" y="156757"/>
                  </a:lnTo>
                  <a:lnTo>
                    <a:pt x="972365" y="190998"/>
                  </a:lnTo>
                  <a:lnTo>
                    <a:pt x="1002325" y="227366"/>
                  </a:lnTo>
                  <a:lnTo>
                    <a:pt x="1028874" y="265625"/>
                  </a:lnTo>
                  <a:lnTo>
                    <a:pt x="1051985" y="305541"/>
                  </a:lnTo>
                  <a:lnTo>
                    <a:pt x="1071626" y="346879"/>
                  </a:lnTo>
                  <a:lnTo>
                    <a:pt x="1087772" y="389404"/>
                  </a:lnTo>
                  <a:lnTo>
                    <a:pt x="1100392" y="432881"/>
                  </a:lnTo>
                  <a:lnTo>
                    <a:pt x="1109458" y="477076"/>
                  </a:lnTo>
                  <a:lnTo>
                    <a:pt x="1114941" y="521754"/>
                  </a:lnTo>
                  <a:lnTo>
                    <a:pt x="1116813" y="566679"/>
                  </a:lnTo>
                  <a:lnTo>
                    <a:pt x="1115044" y="611617"/>
                  </a:lnTo>
                  <a:lnTo>
                    <a:pt x="1109608" y="656333"/>
                  </a:lnTo>
                  <a:lnTo>
                    <a:pt x="1100473" y="700593"/>
                  </a:lnTo>
                  <a:lnTo>
                    <a:pt x="1087613" y="744160"/>
                  </a:lnTo>
                  <a:lnTo>
                    <a:pt x="1070998" y="786801"/>
                  </a:lnTo>
                  <a:lnTo>
                    <a:pt x="1050600" y="828281"/>
                  </a:lnTo>
                  <a:lnTo>
                    <a:pt x="1026390" y="868365"/>
                  </a:lnTo>
                  <a:lnTo>
                    <a:pt x="998339" y="906817"/>
                  </a:lnTo>
                  <a:lnTo>
                    <a:pt x="967050" y="942710"/>
                  </a:lnTo>
                  <a:lnTo>
                    <a:pt x="933320" y="975218"/>
                  </a:lnTo>
                  <a:lnTo>
                    <a:pt x="897385" y="1004315"/>
                  </a:lnTo>
                  <a:lnTo>
                    <a:pt x="859481" y="1029978"/>
                  </a:lnTo>
                  <a:lnTo>
                    <a:pt x="819841" y="1052184"/>
                  </a:lnTo>
                  <a:lnTo>
                    <a:pt x="778703" y="1070908"/>
                  </a:lnTo>
                  <a:lnTo>
                    <a:pt x="736300" y="1086127"/>
                  </a:lnTo>
                  <a:lnTo>
                    <a:pt x="692869" y="1097817"/>
                  </a:lnTo>
                  <a:lnTo>
                    <a:pt x="648644" y="1105954"/>
                  </a:lnTo>
                  <a:lnTo>
                    <a:pt x="603860" y="1110515"/>
                  </a:lnTo>
                  <a:lnTo>
                    <a:pt x="558754" y="1111476"/>
                  </a:lnTo>
                  <a:lnTo>
                    <a:pt x="513560" y="1108813"/>
                  </a:lnTo>
                  <a:lnTo>
                    <a:pt x="468514" y="1102502"/>
                  </a:lnTo>
                  <a:lnTo>
                    <a:pt x="423850" y="1092519"/>
                  </a:lnTo>
                  <a:lnTo>
                    <a:pt x="379804" y="1078841"/>
                  </a:lnTo>
                  <a:lnTo>
                    <a:pt x="336612" y="1061444"/>
                  </a:lnTo>
                  <a:lnTo>
                    <a:pt x="294508" y="1040304"/>
                  </a:lnTo>
                  <a:lnTo>
                    <a:pt x="253729" y="1015397"/>
                  </a:lnTo>
                  <a:lnTo>
                    <a:pt x="214508" y="986700"/>
                  </a:lnTo>
                  <a:lnTo>
                    <a:pt x="177812" y="954821"/>
                  </a:lnTo>
                  <a:lnTo>
                    <a:pt x="144469" y="920580"/>
                  </a:lnTo>
                  <a:lnTo>
                    <a:pt x="114507" y="884212"/>
                  </a:lnTo>
                  <a:lnTo>
                    <a:pt x="87955" y="845952"/>
                  </a:lnTo>
                  <a:lnTo>
                    <a:pt x="64842" y="806035"/>
                  </a:lnTo>
                  <a:lnTo>
                    <a:pt x="45198" y="764695"/>
                  </a:lnTo>
                  <a:lnTo>
                    <a:pt x="29049" y="722168"/>
                  </a:lnTo>
                  <a:lnTo>
                    <a:pt x="16427" y="678687"/>
                  </a:lnTo>
                  <a:lnTo>
                    <a:pt x="7358" y="634488"/>
                  </a:lnTo>
                  <a:lnTo>
                    <a:pt x="1873" y="589806"/>
                  </a:lnTo>
                  <a:lnTo>
                    <a:pt x="0" y="544874"/>
                  </a:lnTo>
                  <a:lnTo>
                    <a:pt x="1767" y="499929"/>
                  </a:lnTo>
                  <a:lnTo>
                    <a:pt x="7203" y="455204"/>
                  </a:lnTo>
                  <a:lnTo>
                    <a:pt x="16338" y="410935"/>
                  </a:lnTo>
                  <a:lnTo>
                    <a:pt x="29200" y="367355"/>
                  </a:lnTo>
                  <a:lnTo>
                    <a:pt x="45818" y="324701"/>
                  </a:lnTo>
                  <a:lnTo>
                    <a:pt x="66221" y="283206"/>
                  </a:lnTo>
                  <a:lnTo>
                    <a:pt x="90437" y="243105"/>
                  </a:lnTo>
                  <a:lnTo>
                    <a:pt x="118496" y="204634"/>
                  </a:lnTo>
                  <a:close/>
                </a:path>
                <a:path w="1116965" h="1111885">
                  <a:moveTo>
                    <a:pt x="220477" y="286041"/>
                  </a:moveTo>
                  <a:lnTo>
                    <a:pt x="193856" y="323455"/>
                  </a:lnTo>
                  <a:lnTo>
                    <a:pt x="171955" y="362810"/>
                  </a:lnTo>
                  <a:lnTo>
                    <a:pt x="154729" y="403741"/>
                  </a:lnTo>
                  <a:lnTo>
                    <a:pt x="142131" y="445881"/>
                  </a:lnTo>
                  <a:lnTo>
                    <a:pt x="134116" y="488865"/>
                  </a:lnTo>
                  <a:lnTo>
                    <a:pt x="130638" y="532328"/>
                  </a:lnTo>
                  <a:lnTo>
                    <a:pt x="131651" y="575903"/>
                  </a:lnTo>
                  <a:lnTo>
                    <a:pt x="137108" y="619227"/>
                  </a:lnTo>
                  <a:lnTo>
                    <a:pt x="146964" y="661933"/>
                  </a:lnTo>
                  <a:lnTo>
                    <a:pt x="161173" y="703655"/>
                  </a:lnTo>
                  <a:lnTo>
                    <a:pt x="179689" y="744028"/>
                  </a:lnTo>
                  <a:lnTo>
                    <a:pt x="202465" y="782686"/>
                  </a:lnTo>
                  <a:lnTo>
                    <a:pt x="229457" y="819265"/>
                  </a:lnTo>
                  <a:lnTo>
                    <a:pt x="260618" y="853397"/>
                  </a:lnTo>
                  <a:lnTo>
                    <a:pt x="295902" y="884719"/>
                  </a:lnTo>
                  <a:lnTo>
                    <a:pt x="334265" y="912179"/>
                  </a:lnTo>
                  <a:lnTo>
                    <a:pt x="374453" y="934995"/>
                  </a:lnTo>
                  <a:lnTo>
                    <a:pt x="416101" y="953204"/>
                  </a:lnTo>
                  <a:lnTo>
                    <a:pt x="458841" y="966841"/>
                  </a:lnTo>
                  <a:lnTo>
                    <a:pt x="502308" y="975943"/>
                  </a:lnTo>
                  <a:lnTo>
                    <a:pt x="546136" y="980546"/>
                  </a:lnTo>
                  <a:lnTo>
                    <a:pt x="589957" y="980687"/>
                  </a:lnTo>
                  <a:lnTo>
                    <a:pt x="633406" y="976403"/>
                  </a:lnTo>
                  <a:lnTo>
                    <a:pt x="676117" y="967728"/>
                  </a:lnTo>
                  <a:lnTo>
                    <a:pt x="717723" y="954701"/>
                  </a:lnTo>
                  <a:lnTo>
                    <a:pt x="757858" y="937356"/>
                  </a:lnTo>
                  <a:lnTo>
                    <a:pt x="796155" y="915731"/>
                  </a:lnTo>
                  <a:lnTo>
                    <a:pt x="832248" y="889862"/>
                  </a:lnTo>
                  <a:lnTo>
                    <a:pt x="865771" y="859785"/>
                  </a:lnTo>
                  <a:lnTo>
                    <a:pt x="896358" y="825537"/>
                  </a:lnTo>
                  <a:lnTo>
                    <a:pt x="922982" y="788101"/>
                  </a:lnTo>
                  <a:lnTo>
                    <a:pt x="944884" y="748730"/>
                  </a:lnTo>
                  <a:lnTo>
                    <a:pt x="962111" y="707789"/>
                  </a:lnTo>
                  <a:lnTo>
                    <a:pt x="974709" y="665643"/>
                  </a:lnTo>
                  <a:lnTo>
                    <a:pt x="982725" y="622657"/>
                  </a:lnTo>
                  <a:lnTo>
                    <a:pt x="986203" y="579196"/>
                  </a:lnTo>
                  <a:lnTo>
                    <a:pt x="985191" y="535624"/>
                  </a:lnTo>
                  <a:lnTo>
                    <a:pt x="979734" y="492307"/>
                  </a:lnTo>
                  <a:lnTo>
                    <a:pt x="969878" y="449609"/>
                  </a:lnTo>
                  <a:lnTo>
                    <a:pt x="955669" y="407895"/>
                  </a:lnTo>
                  <a:lnTo>
                    <a:pt x="937154" y="367530"/>
                  </a:lnTo>
                  <a:lnTo>
                    <a:pt x="914378" y="328880"/>
                  </a:lnTo>
                  <a:lnTo>
                    <a:pt x="887387" y="292308"/>
                  </a:lnTo>
                  <a:lnTo>
                    <a:pt x="856228" y="258179"/>
                  </a:lnTo>
                  <a:lnTo>
                    <a:pt x="820946" y="226859"/>
                  </a:lnTo>
                  <a:lnTo>
                    <a:pt x="782583" y="199399"/>
                  </a:lnTo>
                  <a:lnTo>
                    <a:pt x="742394" y="176583"/>
                  </a:lnTo>
                  <a:lnTo>
                    <a:pt x="700746" y="158375"/>
                  </a:lnTo>
                  <a:lnTo>
                    <a:pt x="658004" y="144737"/>
                  </a:lnTo>
                  <a:lnTo>
                    <a:pt x="614536" y="135635"/>
                  </a:lnTo>
                  <a:lnTo>
                    <a:pt x="570708" y="131032"/>
                  </a:lnTo>
                  <a:lnTo>
                    <a:pt x="526885" y="130891"/>
                  </a:lnTo>
                  <a:lnTo>
                    <a:pt x="483435" y="135175"/>
                  </a:lnTo>
                  <a:lnTo>
                    <a:pt x="440723" y="143850"/>
                  </a:lnTo>
                  <a:lnTo>
                    <a:pt x="399116" y="156877"/>
                  </a:lnTo>
                  <a:lnTo>
                    <a:pt x="358980" y="174222"/>
                  </a:lnTo>
                  <a:lnTo>
                    <a:pt x="320682" y="195847"/>
                  </a:lnTo>
                  <a:lnTo>
                    <a:pt x="284588" y="221716"/>
                  </a:lnTo>
                  <a:lnTo>
                    <a:pt x="251064" y="251793"/>
                  </a:lnTo>
                  <a:lnTo>
                    <a:pt x="220477" y="286041"/>
                  </a:lnTo>
                  <a:close/>
                </a:path>
              </a:pathLst>
            </a:custGeom>
            <a:ln w="7349">
              <a:solidFill>
                <a:srgbClr val="C6B791"/>
              </a:solidFill>
            </a:ln>
          </p:spPr>
          <p:txBody>
            <a:bodyPr wrap="square" lIns="0" tIns="0" rIns="0" bIns="0" rtlCol="0"/>
            <a:lstStyle/>
            <a:p>
              <a:endParaRPr/>
            </a:p>
          </p:txBody>
        </p:sp>
        <p:sp>
          <p:nvSpPr>
            <p:cNvPr id="11" name="object 11"/>
            <p:cNvSpPr/>
            <p:nvPr/>
          </p:nvSpPr>
          <p:spPr>
            <a:xfrm>
              <a:off x="1009650" y="0"/>
              <a:ext cx="8134350" cy="6858000"/>
            </a:xfrm>
            <a:custGeom>
              <a:avLst/>
              <a:gdLst/>
              <a:ahLst/>
              <a:cxnLst/>
              <a:rect l="l" t="t" r="r" b="b"/>
              <a:pathLst>
                <a:path w="8134350" h="6858000">
                  <a:moveTo>
                    <a:pt x="8134350" y="0"/>
                  </a:moveTo>
                  <a:lnTo>
                    <a:pt x="0" y="0"/>
                  </a:lnTo>
                  <a:lnTo>
                    <a:pt x="0" y="6858000"/>
                  </a:lnTo>
                  <a:lnTo>
                    <a:pt x="8134350" y="6858000"/>
                  </a:lnTo>
                  <a:lnTo>
                    <a:pt x="8134350" y="0"/>
                  </a:lnTo>
                  <a:close/>
                </a:path>
              </a:pathLst>
            </a:custGeom>
            <a:solidFill>
              <a:srgbClr val="FFFFFF"/>
            </a:solidFill>
          </p:spPr>
          <p:txBody>
            <a:bodyPr wrap="square" lIns="0" tIns="0" rIns="0" bIns="0" rtlCol="0"/>
            <a:lstStyle/>
            <a:p>
              <a:endParaRPr/>
            </a:p>
          </p:txBody>
        </p:sp>
        <p:pic>
          <p:nvPicPr>
            <p:cNvPr id="12" name="object 12"/>
            <p:cNvPicPr/>
            <p:nvPr/>
          </p:nvPicPr>
          <p:blipFill>
            <a:blip r:embed="rId6" cstate="print"/>
            <a:stretch>
              <a:fillRect/>
            </a:stretch>
          </p:blipFill>
          <p:spPr>
            <a:xfrm>
              <a:off x="923925" y="0"/>
              <a:ext cx="176212" cy="6858000"/>
            </a:xfrm>
            <a:prstGeom prst="rect">
              <a:avLst/>
            </a:prstGeom>
          </p:spPr>
        </p:pic>
        <p:sp>
          <p:nvSpPr>
            <p:cNvPr id="13" name="object 13"/>
            <p:cNvSpPr/>
            <p:nvPr/>
          </p:nvSpPr>
          <p:spPr>
            <a:xfrm>
              <a:off x="1019175" y="0"/>
              <a:ext cx="66675" cy="6858000"/>
            </a:xfrm>
            <a:custGeom>
              <a:avLst/>
              <a:gdLst/>
              <a:ahLst/>
              <a:cxnLst/>
              <a:rect l="l" t="t" r="r" b="b"/>
              <a:pathLst>
                <a:path w="66675" h="6858000">
                  <a:moveTo>
                    <a:pt x="66675" y="0"/>
                  </a:moveTo>
                  <a:lnTo>
                    <a:pt x="0" y="0"/>
                  </a:lnTo>
                  <a:lnTo>
                    <a:pt x="0" y="6858000"/>
                  </a:lnTo>
                  <a:lnTo>
                    <a:pt x="66675" y="6858000"/>
                  </a:lnTo>
                  <a:lnTo>
                    <a:pt x="66675" y="0"/>
                  </a:lnTo>
                  <a:close/>
                </a:path>
              </a:pathLst>
            </a:custGeom>
            <a:solidFill>
              <a:srgbClr val="FFFFFF"/>
            </a:solidFill>
          </p:spPr>
          <p:txBody>
            <a:bodyPr wrap="square" lIns="0" tIns="0" rIns="0" bIns="0" rtlCol="0"/>
            <a:lstStyle/>
            <a:p>
              <a:endParaRPr/>
            </a:p>
          </p:txBody>
        </p:sp>
      </p:grpSp>
      <p:pic>
        <p:nvPicPr>
          <p:cNvPr id="14" name="object 14"/>
          <p:cNvPicPr/>
          <p:nvPr/>
        </p:nvPicPr>
        <p:blipFill>
          <a:blip r:embed="rId7">
            <a:extLst>
              <a:ext uri="{28A0092B-C50C-407E-A947-70E740481C1C}">
                <a14:useLocalDpi xmlns:a14="http://schemas.microsoft.com/office/drawing/2010/main" val="0"/>
              </a:ext>
            </a:extLst>
          </a:blip>
          <a:stretch>
            <a:fillRect/>
          </a:stretch>
        </p:blipFill>
        <p:spPr>
          <a:xfrm>
            <a:off x="7543800" y="351422"/>
            <a:ext cx="1600199" cy="878305"/>
          </a:xfrm>
          <a:prstGeom prst="rect">
            <a:avLst/>
          </a:prstGeom>
        </p:spPr>
      </p:pic>
      <p:sp>
        <p:nvSpPr>
          <p:cNvPr id="16" name="object 16"/>
          <p:cNvSpPr txBox="1">
            <a:spLocks noGrp="1"/>
          </p:cNvSpPr>
          <p:nvPr>
            <p:ph type="ftr" sz="quarter" idx="4294967295"/>
          </p:nvPr>
        </p:nvSpPr>
        <p:spPr>
          <a:xfrm>
            <a:off x="6638925" y="6375215"/>
            <a:ext cx="1903095" cy="324484"/>
          </a:xfrm>
          <a:prstGeom prst="rect">
            <a:avLst/>
          </a:prstGeom>
        </p:spPr>
        <p:txBody>
          <a:bodyPr vert="horz" wrap="square" lIns="0" tIns="0" rIns="0" bIns="0" rtlCol="0">
            <a:spAutoFit/>
          </a:bodyPr>
          <a:lstStyle>
            <a:defPPr>
              <a:defRPr lang="en-US"/>
            </a:defPPr>
            <a:lvl1pPr marL="0" algn="l" defTabSz="914400" rtl="0" eaLnBrk="1" latinLnBrk="0" hangingPunct="1">
              <a:defRPr sz="2000" b="0" i="0" kern="1200">
                <a:solidFill>
                  <a:schemeClr val="tx1"/>
                </a:solidFill>
                <a:latin typeface="Trebuchet MS"/>
                <a:ea typeface="+mn-ea"/>
                <a:cs typeface="Trebuchet M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2385"/>
              </a:lnSpc>
            </a:pPr>
            <a:r>
              <a:rPr lang="en-IN" spc="295"/>
              <a:t>C</a:t>
            </a:r>
            <a:r>
              <a:rPr lang="en-IN" spc="170"/>
              <a:t>A</a:t>
            </a:r>
            <a:r>
              <a:rPr lang="en-IN" spc="-80"/>
              <a:t> </a:t>
            </a:r>
            <a:r>
              <a:rPr lang="en-IN" spc="-70"/>
              <a:t>P</a:t>
            </a:r>
            <a:r>
              <a:rPr lang="en-IN" spc="45"/>
              <a:t>r</a:t>
            </a:r>
            <a:r>
              <a:rPr lang="en-IN" spc="-160"/>
              <a:t>a</a:t>
            </a:r>
            <a:r>
              <a:rPr lang="en-IN" spc="-70"/>
              <a:t>d</a:t>
            </a:r>
            <a:r>
              <a:rPr lang="en-IN" spc="-120"/>
              <a:t>e</a:t>
            </a:r>
            <a:r>
              <a:rPr lang="en-IN" spc="-114"/>
              <a:t>e</a:t>
            </a:r>
            <a:r>
              <a:rPr lang="en-IN" spc="-105"/>
              <a:t>p</a:t>
            </a:r>
            <a:r>
              <a:rPr lang="en-IN" spc="-180"/>
              <a:t> </a:t>
            </a:r>
            <a:r>
              <a:rPr lang="en-IN" spc="40"/>
              <a:t>Mo</a:t>
            </a:r>
            <a:r>
              <a:rPr lang="en-IN" spc="45"/>
              <a:t>d</a:t>
            </a:r>
            <a:r>
              <a:rPr lang="en-IN" spc="-130"/>
              <a:t>i</a:t>
            </a:r>
            <a:endParaRPr spc="-130" dirty="0"/>
          </a:p>
        </p:txBody>
      </p:sp>
      <p:sp>
        <p:nvSpPr>
          <p:cNvPr id="18" name="Rectangle 17"/>
          <p:cNvSpPr/>
          <p:nvPr/>
        </p:nvSpPr>
        <p:spPr>
          <a:xfrm>
            <a:off x="1062354" y="151068"/>
            <a:ext cx="6138863" cy="1323439"/>
          </a:xfrm>
          <a:prstGeom prst="rect">
            <a:avLst/>
          </a:prstGeom>
        </p:spPr>
        <p:txBody>
          <a:bodyPr wrap="square">
            <a:spAutoFit/>
          </a:bodyPr>
          <a:lstStyle/>
          <a:p>
            <a:pPr algn="just"/>
            <a:r>
              <a:rPr lang="en-IN" sz="2000" b="1" dirty="0">
                <a:solidFill>
                  <a:srgbClr val="002060"/>
                </a:solidFill>
                <a:highlight>
                  <a:srgbClr val="00FF00"/>
                </a:highlight>
              </a:rPr>
              <a:t>The following grounds can be relied on while moving an appeal/petition against Section 73 demand orders that are issued invoking the extended period of limitation as per the said Notifications–</a:t>
            </a:r>
          </a:p>
        </p:txBody>
      </p:sp>
      <p:sp>
        <p:nvSpPr>
          <p:cNvPr id="19" name="Rectangle 18"/>
          <p:cNvSpPr/>
          <p:nvPr/>
        </p:nvSpPr>
        <p:spPr>
          <a:xfrm>
            <a:off x="1009650" y="1804924"/>
            <a:ext cx="8076407" cy="2339102"/>
          </a:xfrm>
          <a:prstGeom prst="rect">
            <a:avLst/>
          </a:prstGeom>
        </p:spPr>
        <p:txBody>
          <a:bodyPr wrap="square">
            <a:spAutoFit/>
          </a:bodyPr>
          <a:lstStyle/>
          <a:p>
            <a:pPr marL="342900" lvl="0" indent="-342900">
              <a:buAutoNum type="arabicPeriod"/>
            </a:pPr>
            <a:r>
              <a:rPr lang="en-IN" sz="2000" b="1" i="1" u="sng" dirty="0">
                <a:solidFill>
                  <a:srgbClr val="C00000"/>
                </a:solidFill>
              </a:rPr>
              <a:t>No Force Majeure in existence</a:t>
            </a:r>
            <a:r>
              <a:rPr lang="en-IN" dirty="0"/>
              <a:t>, at the time of issuance of notification to extend the time limit. </a:t>
            </a:r>
          </a:p>
          <a:p>
            <a:pPr marL="342900" lvl="0" indent="-342900">
              <a:buAutoNum type="arabicPeriod" startAt="2"/>
            </a:pPr>
            <a:r>
              <a:rPr lang="en-IN" b="1" i="1" u="sng" dirty="0">
                <a:solidFill>
                  <a:srgbClr val="C00000"/>
                </a:solidFill>
              </a:rPr>
              <a:t>GST Council Meetings or Press Releases give no reference to recommending </a:t>
            </a:r>
            <a:r>
              <a:rPr lang="en-IN" dirty="0"/>
              <a:t>such an extension.</a:t>
            </a:r>
          </a:p>
          <a:p>
            <a:pPr marL="342900" lvl="0" indent="-342900">
              <a:buAutoNum type="arabicPeriod" startAt="2"/>
            </a:pPr>
            <a:endParaRPr lang="en-IN" dirty="0"/>
          </a:p>
          <a:p>
            <a:pPr marL="285750" lvl="0" indent="-285750">
              <a:buFont typeface="Wingdings" panose="05000000000000000000" pitchFamily="2" charset="2"/>
              <a:buChar char="Ø"/>
            </a:pPr>
            <a:r>
              <a:rPr lang="en-IN" dirty="0"/>
              <a:t> Perpetual extension is possible, citing “Force Majeure”, giving a wide range of </a:t>
            </a:r>
          </a:p>
          <a:p>
            <a:pPr lvl="0"/>
            <a:r>
              <a:rPr lang="en-IN" dirty="0"/>
              <a:t>       power to the government to act against honest GST taxpayers. </a:t>
            </a:r>
          </a:p>
          <a:p>
            <a:pPr lvl="0"/>
            <a:endParaRPr lang="en-IN" dirty="0"/>
          </a:p>
        </p:txBody>
      </p:sp>
      <p:pic>
        <p:nvPicPr>
          <p:cNvPr id="15" name="Picture 4">
            <a:extLst>
              <a:ext uri="{FF2B5EF4-FFF2-40B4-BE49-F238E27FC236}">
                <a16:creationId xmlns:a16="http://schemas.microsoft.com/office/drawing/2014/main" id="{42D35910-FF1D-5E31-F687-3AA9CF46911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47800" y="3960039"/>
            <a:ext cx="7391400" cy="2721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03963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26BD4-6AFB-404D-282C-BD891EE8F665}"/>
              </a:ext>
            </a:extLst>
          </p:cNvPr>
          <p:cNvSpPr>
            <a:spLocks noGrp="1"/>
          </p:cNvSpPr>
          <p:nvPr>
            <p:ph type="title"/>
          </p:nvPr>
        </p:nvSpPr>
        <p:spPr/>
        <p:txBody>
          <a:bodyPr/>
          <a:lstStyle/>
          <a:p>
            <a:r>
              <a:rPr lang="en-IN" dirty="0"/>
              <a:t>Question</a:t>
            </a:r>
          </a:p>
        </p:txBody>
      </p:sp>
      <p:sp>
        <p:nvSpPr>
          <p:cNvPr id="3" name="Content Placeholder 2">
            <a:extLst>
              <a:ext uri="{FF2B5EF4-FFF2-40B4-BE49-F238E27FC236}">
                <a16:creationId xmlns:a16="http://schemas.microsoft.com/office/drawing/2014/main" id="{729DE4E9-0FD0-D708-0BFF-90A2FE652C8E}"/>
              </a:ext>
            </a:extLst>
          </p:cNvPr>
          <p:cNvSpPr>
            <a:spLocks noGrp="1"/>
          </p:cNvSpPr>
          <p:nvPr>
            <p:ph idx="1"/>
          </p:nvPr>
        </p:nvSpPr>
        <p:spPr/>
        <p:txBody>
          <a:bodyPr>
            <a:normAutofit/>
          </a:bodyPr>
          <a:lstStyle/>
          <a:p>
            <a:pPr algn="just"/>
            <a:r>
              <a:rPr lang="en-IN" sz="1800" dirty="0">
                <a:effectLst/>
                <a:latin typeface="Comic Sans MS" panose="030F0702030302020204" pitchFamily="66" charset="0"/>
                <a:ea typeface="Calibri" panose="020F0502020204030204" pitchFamily="34" charset="0"/>
                <a:cs typeface="Mangal" panose="02040503050203030202" pitchFamily="18" charset="0"/>
              </a:rPr>
              <a:t>Whether the </a:t>
            </a:r>
            <a:r>
              <a:rPr lang="en-IN" sz="1800" dirty="0">
                <a:solidFill>
                  <a:srgbClr val="FF0000"/>
                </a:solidFill>
                <a:effectLst/>
                <a:latin typeface="Comic Sans MS" panose="030F0702030302020204" pitchFamily="66" charset="0"/>
                <a:ea typeface="Calibri" panose="020F0502020204030204" pitchFamily="34" charset="0"/>
                <a:cs typeface="Mangal" panose="02040503050203030202" pitchFamily="18" charset="0"/>
              </a:rPr>
              <a:t>SCN date will be calculated from the Annual </a:t>
            </a:r>
            <a:r>
              <a:rPr lang="en-IN" sz="1800" dirty="0" err="1">
                <a:solidFill>
                  <a:srgbClr val="FF0000"/>
                </a:solidFill>
                <a:effectLst/>
                <a:latin typeface="Comic Sans MS" panose="030F0702030302020204" pitchFamily="66" charset="0"/>
                <a:ea typeface="Calibri" panose="020F0502020204030204" pitchFamily="34" charset="0"/>
                <a:cs typeface="Mangal" panose="02040503050203030202" pitchFamily="18" charset="0"/>
              </a:rPr>
              <a:t>Retrun</a:t>
            </a:r>
            <a:r>
              <a:rPr lang="en-IN" sz="1800" dirty="0">
                <a:solidFill>
                  <a:srgbClr val="FF0000"/>
                </a:solidFill>
                <a:effectLst/>
                <a:latin typeface="Comic Sans MS" panose="030F0702030302020204" pitchFamily="66" charset="0"/>
                <a:ea typeface="Calibri" panose="020F0502020204030204" pitchFamily="34" charset="0"/>
                <a:cs typeface="Mangal" panose="02040503050203030202" pitchFamily="18" charset="0"/>
              </a:rPr>
              <a:t> Due date </a:t>
            </a:r>
            <a:r>
              <a:rPr lang="en-IN" sz="1800" dirty="0">
                <a:effectLst/>
                <a:latin typeface="Comic Sans MS" panose="030F0702030302020204" pitchFamily="66" charset="0"/>
                <a:ea typeface="Calibri" panose="020F0502020204030204" pitchFamily="34" charset="0"/>
                <a:cs typeface="Mangal" panose="02040503050203030202" pitchFamily="18" charset="0"/>
              </a:rPr>
              <a:t>or the date on which the Annual Return is filed. Also, what will be due date in case </a:t>
            </a:r>
            <a:r>
              <a:rPr lang="en-IN" sz="2000" b="1" i="1" dirty="0">
                <a:solidFill>
                  <a:srgbClr val="C00000"/>
                </a:solidFill>
                <a:effectLst/>
                <a:latin typeface="Comic Sans MS" panose="030F0702030302020204" pitchFamily="66" charset="0"/>
                <a:ea typeface="Calibri" panose="020F0502020204030204" pitchFamily="34" charset="0"/>
                <a:cs typeface="Mangal" panose="02040503050203030202" pitchFamily="18" charset="0"/>
              </a:rPr>
              <a:t>no Annual Return is filed </a:t>
            </a:r>
            <a:r>
              <a:rPr lang="en-IN" sz="1800" dirty="0">
                <a:effectLst/>
                <a:latin typeface="Comic Sans MS" panose="030F0702030302020204" pitchFamily="66" charset="0"/>
                <a:ea typeface="Calibri" panose="020F0502020204030204" pitchFamily="34" charset="0"/>
                <a:cs typeface="Mangal" panose="02040503050203030202" pitchFamily="18" charset="0"/>
              </a:rPr>
              <a:t>for the particular Year</a:t>
            </a:r>
          </a:p>
          <a:p>
            <a:pPr algn="just"/>
            <a:r>
              <a:rPr lang="en-IN" sz="1800" dirty="0">
                <a:latin typeface="Comic Sans MS" panose="030F0702030302020204" pitchFamily="66" charset="0"/>
                <a:ea typeface="Calibri" panose="020F0502020204030204" pitchFamily="34" charset="0"/>
                <a:cs typeface="Mangal" panose="02040503050203030202" pitchFamily="18" charset="0"/>
              </a:rPr>
              <a:t>I</a:t>
            </a:r>
            <a:r>
              <a:rPr lang="en-IN" sz="1800" dirty="0">
                <a:effectLst/>
                <a:latin typeface="Comic Sans MS" panose="030F0702030302020204" pitchFamily="66" charset="0"/>
                <a:ea typeface="Calibri" panose="020F0502020204030204" pitchFamily="34" charset="0"/>
                <a:cs typeface="Mangal" panose="02040503050203030202" pitchFamily="18" charset="0"/>
              </a:rPr>
              <a:t>n a scenario where the tax liability is </a:t>
            </a:r>
            <a:r>
              <a:rPr lang="en-IN" sz="1800" dirty="0">
                <a:solidFill>
                  <a:srgbClr val="FF0000"/>
                </a:solidFill>
                <a:effectLst/>
                <a:latin typeface="Comic Sans MS" panose="030F0702030302020204" pitchFamily="66" charset="0"/>
                <a:ea typeface="Calibri" panose="020F0502020204030204" pitchFamily="34" charset="0"/>
                <a:cs typeface="Mangal" panose="02040503050203030202" pitchFamily="18" charset="0"/>
              </a:rPr>
              <a:t>short reported in GSTR 3B but considered in GSTR 9, </a:t>
            </a:r>
            <a:r>
              <a:rPr lang="en-IN" sz="1800" dirty="0">
                <a:effectLst/>
                <a:latin typeface="Comic Sans MS" panose="030F0702030302020204" pitchFamily="66" charset="0"/>
                <a:ea typeface="Calibri" panose="020F0502020204030204" pitchFamily="34" charset="0"/>
                <a:cs typeface="Mangal" panose="02040503050203030202" pitchFamily="18" charset="0"/>
              </a:rPr>
              <a:t>can the supplier contend that </a:t>
            </a:r>
            <a:r>
              <a:rPr lang="en-IN" sz="1800" dirty="0">
                <a:solidFill>
                  <a:srgbClr val="7030A0"/>
                </a:solidFill>
                <a:effectLst/>
                <a:latin typeface="Comic Sans MS" panose="030F0702030302020204" pitchFamily="66" charset="0"/>
                <a:ea typeface="Calibri" panose="020F0502020204030204" pitchFamily="34" charset="0"/>
                <a:cs typeface="Mangal" panose="02040503050203030202" pitchFamily="18" charset="0"/>
              </a:rPr>
              <a:t>section 74 is not applicable</a:t>
            </a:r>
            <a:r>
              <a:rPr lang="en-IN" sz="1800" dirty="0">
                <a:effectLst/>
                <a:latin typeface="Comic Sans MS" panose="030F0702030302020204" pitchFamily="66" charset="0"/>
                <a:ea typeface="Calibri" panose="020F0502020204030204" pitchFamily="34" charset="0"/>
                <a:cs typeface="Mangal" panose="02040503050203030202" pitchFamily="18" charset="0"/>
              </a:rPr>
              <a:t>?</a:t>
            </a:r>
          </a:p>
          <a:p>
            <a:pPr algn="just"/>
            <a:r>
              <a:rPr lang="en-IN" sz="1800" dirty="0">
                <a:solidFill>
                  <a:srgbClr val="FF0000"/>
                </a:solidFill>
                <a:effectLst/>
                <a:latin typeface="Comic Sans MS" panose="030F0702030302020204" pitchFamily="66" charset="0"/>
                <a:ea typeface="Calibri" panose="020F0502020204030204" pitchFamily="34" charset="0"/>
                <a:cs typeface="Mangal" panose="02040503050203030202" pitchFamily="18" charset="0"/>
              </a:rPr>
              <a:t>In the case of RCM </a:t>
            </a:r>
            <a:r>
              <a:rPr lang="en-IN" sz="1800" dirty="0">
                <a:effectLst/>
                <a:latin typeface="Comic Sans MS" panose="030F0702030302020204" pitchFamily="66" charset="0"/>
                <a:ea typeface="Calibri" panose="020F0502020204030204" pitchFamily="34" charset="0"/>
                <a:cs typeface="Mangal" panose="02040503050203030202" pitchFamily="18" charset="0"/>
              </a:rPr>
              <a:t>can take ITC, there is no suppression of facts. But the department may say that since you have not taken ITC that time, now you are not eligible to take ITC as it is time barred but you have to pay RCM. Therefore, there is </a:t>
            </a:r>
            <a:r>
              <a:rPr lang="en-IN" sz="1800" dirty="0" err="1">
                <a:effectLst/>
                <a:latin typeface="Comic Sans MS" panose="030F0702030302020204" pitchFamily="66" charset="0"/>
                <a:ea typeface="Calibri" panose="020F0502020204030204" pitchFamily="34" charset="0"/>
                <a:cs typeface="Mangal" panose="02040503050203030202" pitchFamily="18" charset="0"/>
              </a:rPr>
              <a:t>supression</a:t>
            </a:r>
            <a:r>
              <a:rPr lang="en-IN" sz="1800" dirty="0">
                <a:effectLst/>
                <a:latin typeface="Comic Sans MS" panose="030F0702030302020204" pitchFamily="66" charset="0"/>
                <a:ea typeface="Calibri" panose="020F0502020204030204" pitchFamily="34" charset="0"/>
                <a:cs typeface="Mangal" panose="02040503050203030202" pitchFamily="18" charset="0"/>
              </a:rPr>
              <a:t> of facts</a:t>
            </a:r>
            <a:endParaRPr lang="en-IN" sz="1800" dirty="0">
              <a:latin typeface="Comic Sans MS" panose="030F0702030302020204" pitchFamily="66" charset="0"/>
              <a:ea typeface="Calibri" panose="020F0502020204030204" pitchFamily="34" charset="0"/>
              <a:cs typeface="Mangal" panose="02040503050203030202" pitchFamily="18" charset="0"/>
            </a:endParaRPr>
          </a:p>
          <a:p>
            <a:pPr algn="just"/>
            <a:r>
              <a:rPr lang="en-IN" sz="1800" dirty="0">
                <a:effectLst/>
                <a:latin typeface="Comic Sans MS" panose="030F0702030302020204" pitchFamily="66" charset="0"/>
                <a:ea typeface="Calibri" panose="020F0502020204030204" pitchFamily="34" charset="0"/>
                <a:cs typeface="Mangal" panose="02040503050203030202" pitchFamily="18" charset="0"/>
              </a:rPr>
              <a:t>Excess ITC claimed = found at the time of GSTR 9=but it was not utilised against any Out put tax liability = DRC 03 filed= will have to pay INTEREST AND PENALTY ?</a:t>
            </a:r>
          </a:p>
          <a:p>
            <a:endParaRPr lang="en-IN" dirty="0"/>
          </a:p>
        </p:txBody>
      </p:sp>
    </p:spTree>
    <p:extLst>
      <p:ext uri="{BB962C8B-B14F-4D97-AF65-F5344CB8AC3E}">
        <p14:creationId xmlns:p14="http://schemas.microsoft.com/office/powerpoint/2010/main" val="3937527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8A9B8-4634-8CB6-8C33-7B89B5DC96B9}"/>
              </a:ext>
            </a:extLst>
          </p:cNvPr>
          <p:cNvSpPr>
            <a:spLocks noGrp="1"/>
          </p:cNvSpPr>
          <p:nvPr>
            <p:ph type="title"/>
          </p:nvPr>
        </p:nvSpPr>
        <p:spPr/>
        <p:txBody>
          <a:bodyPr/>
          <a:lstStyle/>
          <a:p>
            <a:endParaRPr lang="en-IN"/>
          </a:p>
        </p:txBody>
      </p:sp>
      <p:sp>
        <p:nvSpPr>
          <p:cNvPr id="3" name="Content Placeholder 2">
            <a:extLst>
              <a:ext uri="{FF2B5EF4-FFF2-40B4-BE49-F238E27FC236}">
                <a16:creationId xmlns:a16="http://schemas.microsoft.com/office/drawing/2014/main" id="{834DB1E0-6A8E-8E00-F552-EC121F407712}"/>
              </a:ext>
            </a:extLst>
          </p:cNvPr>
          <p:cNvSpPr>
            <a:spLocks noGrp="1"/>
          </p:cNvSpPr>
          <p:nvPr>
            <p:ph idx="1"/>
          </p:nvPr>
        </p:nvSpPr>
        <p:spPr/>
        <p:txBody>
          <a:bodyPr/>
          <a:lstStyle/>
          <a:p>
            <a:endParaRPr lang="en-IN"/>
          </a:p>
        </p:txBody>
      </p:sp>
      <p:pic>
        <p:nvPicPr>
          <p:cNvPr id="5" name="Picture 4">
            <a:extLst>
              <a:ext uri="{FF2B5EF4-FFF2-40B4-BE49-F238E27FC236}">
                <a16:creationId xmlns:a16="http://schemas.microsoft.com/office/drawing/2014/main" id="{13932D83-FDBC-EBA3-24DB-3E70819EE005}"/>
              </a:ext>
            </a:extLst>
          </p:cNvPr>
          <p:cNvPicPr>
            <a:picLocks noChangeAspect="1"/>
          </p:cNvPicPr>
          <p:nvPr/>
        </p:nvPicPr>
        <p:blipFill rotWithShape="1">
          <a:blip r:embed="rId2"/>
          <a:srcRect l="19167" t="18889" r="5833" b="14444"/>
          <a:stretch/>
        </p:blipFill>
        <p:spPr>
          <a:xfrm>
            <a:off x="1219200" y="1447800"/>
            <a:ext cx="7772400" cy="4800600"/>
          </a:xfrm>
          <a:prstGeom prst="rect">
            <a:avLst/>
          </a:prstGeom>
        </p:spPr>
      </p:pic>
    </p:spTree>
    <p:extLst>
      <p:ext uri="{BB962C8B-B14F-4D97-AF65-F5344CB8AC3E}">
        <p14:creationId xmlns:p14="http://schemas.microsoft.com/office/powerpoint/2010/main" val="35522231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05FA7C-6F8F-9A8D-5B7D-A67EE1E0CB4B}"/>
              </a:ext>
            </a:extLst>
          </p:cNvPr>
          <p:cNvPicPr>
            <a:picLocks noChangeAspect="1"/>
          </p:cNvPicPr>
          <p:nvPr/>
        </p:nvPicPr>
        <p:blipFill rotWithShape="1">
          <a:blip r:embed="rId2"/>
          <a:srcRect l="19167" t="17407" r="2500" b="14444"/>
          <a:stretch/>
        </p:blipFill>
        <p:spPr>
          <a:xfrm>
            <a:off x="1066799" y="1219200"/>
            <a:ext cx="7941365" cy="5029200"/>
          </a:xfrm>
          <a:prstGeom prst="rect">
            <a:avLst/>
          </a:prstGeom>
        </p:spPr>
      </p:pic>
      <p:sp>
        <p:nvSpPr>
          <p:cNvPr id="4" name="Rectangle 3">
            <a:extLst>
              <a:ext uri="{FF2B5EF4-FFF2-40B4-BE49-F238E27FC236}">
                <a16:creationId xmlns:a16="http://schemas.microsoft.com/office/drawing/2014/main" id="{4ACCD0DE-58C7-4DA8-EDC3-14D94D6270D4}"/>
              </a:ext>
            </a:extLst>
          </p:cNvPr>
          <p:cNvSpPr/>
          <p:nvPr/>
        </p:nvSpPr>
        <p:spPr>
          <a:xfrm>
            <a:off x="8610600" y="1219200"/>
            <a:ext cx="397564" cy="533400"/>
          </a:xfrm>
          <a:prstGeom prst="rect">
            <a:avLst/>
          </a:prstGeom>
          <a:solidFill>
            <a:srgbClr val="0EB1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0802756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86543" y="845976"/>
            <a:ext cx="7543800" cy="1508105"/>
          </a:xfrm>
          <a:prstGeom prst="rect">
            <a:avLst/>
          </a:prstGeom>
        </p:spPr>
        <p:txBody>
          <a:bodyPr wrap="square">
            <a:spAutoFit/>
          </a:bodyPr>
          <a:lstStyle/>
          <a:p>
            <a:r>
              <a:rPr lang="en-US" sz="2000" b="1" i="1" u="sng" dirty="0">
                <a:highlight>
                  <a:srgbClr val="00FFFF"/>
                </a:highlight>
              </a:rPr>
              <a:t>Opportunity of being heard</a:t>
            </a:r>
            <a:endParaRPr lang="en-US" b="1" i="1" u="sng" dirty="0">
              <a:highlight>
                <a:srgbClr val="00FFFF"/>
              </a:highlight>
            </a:endParaRPr>
          </a:p>
          <a:p>
            <a:pPr algn="just"/>
            <a:r>
              <a:rPr lang="en-US" dirty="0">
                <a:highlight>
                  <a:srgbClr val="FFFF00"/>
                </a:highlight>
              </a:rPr>
              <a:t>Sec 75(4)- </a:t>
            </a:r>
            <a:r>
              <a:rPr lang="en-US" dirty="0"/>
              <a:t>An opportunity of being heard shall be granted • where a request is received in writing from the person chargeable with tax or penalty ,or • where any adverse decision is contemplated</a:t>
            </a:r>
          </a:p>
          <a:p>
            <a:pPr algn="just"/>
            <a:r>
              <a:rPr lang="en-IN" dirty="0"/>
              <a:t>against such person.</a:t>
            </a:r>
          </a:p>
        </p:txBody>
      </p:sp>
      <p:sp>
        <p:nvSpPr>
          <p:cNvPr id="4" name="Rectangle 3"/>
          <p:cNvSpPr/>
          <p:nvPr/>
        </p:nvSpPr>
        <p:spPr>
          <a:xfrm>
            <a:off x="1034143" y="2528787"/>
            <a:ext cx="7848600" cy="954107"/>
          </a:xfrm>
          <a:prstGeom prst="rect">
            <a:avLst/>
          </a:prstGeom>
        </p:spPr>
        <p:txBody>
          <a:bodyPr wrap="square">
            <a:spAutoFit/>
          </a:bodyPr>
          <a:lstStyle/>
          <a:p>
            <a:r>
              <a:rPr lang="en-IN" sz="2000" b="1" i="1" u="sng" dirty="0">
                <a:highlight>
                  <a:srgbClr val="00FFFF"/>
                </a:highlight>
              </a:rPr>
              <a:t>Speaking Order</a:t>
            </a:r>
          </a:p>
          <a:p>
            <a:pPr algn="just"/>
            <a:r>
              <a:rPr lang="en-US" dirty="0">
                <a:highlight>
                  <a:srgbClr val="FFFF00"/>
                </a:highlight>
              </a:rPr>
              <a:t>Sec 75(6)- </a:t>
            </a:r>
            <a:r>
              <a:rPr lang="en-US" dirty="0"/>
              <a:t>The proper officer, in this order, shall set out the relevant facts and the basis of his decisions</a:t>
            </a:r>
            <a:endParaRPr lang="en-IN" dirty="0"/>
          </a:p>
        </p:txBody>
      </p:sp>
      <p:sp>
        <p:nvSpPr>
          <p:cNvPr id="5" name="Rectangle 4"/>
          <p:cNvSpPr/>
          <p:nvPr/>
        </p:nvSpPr>
        <p:spPr>
          <a:xfrm>
            <a:off x="1052804" y="3657600"/>
            <a:ext cx="8153400" cy="1231106"/>
          </a:xfrm>
          <a:prstGeom prst="rect">
            <a:avLst/>
          </a:prstGeom>
        </p:spPr>
        <p:txBody>
          <a:bodyPr wrap="square">
            <a:spAutoFit/>
          </a:bodyPr>
          <a:lstStyle/>
          <a:p>
            <a:r>
              <a:rPr lang="en-US" sz="2000" b="1" i="1" u="sng" dirty="0">
                <a:highlight>
                  <a:srgbClr val="00FFFF"/>
                </a:highlight>
              </a:rPr>
              <a:t>Notice and order should be on </a:t>
            </a:r>
            <a:r>
              <a:rPr lang="en-IN" sz="2000" b="1" i="1" u="sng" dirty="0">
                <a:highlight>
                  <a:srgbClr val="00FFFF"/>
                </a:highlight>
              </a:rPr>
              <a:t>same lines</a:t>
            </a:r>
            <a:endParaRPr lang="en-IN" b="1" i="1" u="sng" dirty="0">
              <a:highlight>
                <a:srgbClr val="00FFFF"/>
              </a:highlight>
            </a:endParaRPr>
          </a:p>
          <a:p>
            <a:pPr algn="just"/>
            <a:r>
              <a:rPr lang="en-US" dirty="0">
                <a:highlight>
                  <a:srgbClr val="FFFF00"/>
                </a:highlight>
              </a:rPr>
              <a:t>Sec 75(7)-</a:t>
            </a:r>
            <a:r>
              <a:rPr lang="en-US" dirty="0"/>
              <a:t> The amount of tax , interest and penalty demanded in the order shall not be in excess of the amount specified in the notice and no demand shall be confirmed</a:t>
            </a:r>
          </a:p>
          <a:p>
            <a:pPr algn="just"/>
            <a:r>
              <a:rPr lang="en-US" dirty="0"/>
              <a:t>on the grounds other than grounds </a:t>
            </a:r>
            <a:r>
              <a:rPr lang="en-IN" dirty="0"/>
              <a:t>specified in the notice.</a:t>
            </a:r>
          </a:p>
        </p:txBody>
      </p:sp>
      <p:sp>
        <p:nvSpPr>
          <p:cNvPr id="6" name="Rectangle 5"/>
          <p:cNvSpPr/>
          <p:nvPr/>
        </p:nvSpPr>
        <p:spPr>
          <a:xfrm>
            <a:off x="1066800" y="5029200"/>
            <a:ext cx="8001000" cy="1231106"/>
          </a:xfrm>
          <a:prstGeom prst="rect">
            <a:avLst/>
          </a:prstGeom>
        </p:spPr>
        <p:txBody>
          <a:bodyPr wrap="square">
            <a:spAutoFit/>
          </a:bodyPr>
          <a:lstStyle/>
          <a:p>
            <a:r>
              <a:rPr lang="en-US" sz="2000" b="1" i="1" u="sng" dirty="0">
                <a:highlight>
                  <a:srgbClr val="00FFFF"/>
                </a:highlight>
              </a:rPr>
              <a:t>One penalty for one default</a:t>
            </a:r>
          </a:p>
          <a:p>
            <a:pPr algn="just"/>
            <a:r>
              <a:rPr lang="en-US" dirty="0">
                <a:highlight>
                  <a:srgbClr val="FFFF00"/>
                </a:highlight>
              </a:rPr>
              <a:t>Sec 75(13)- </a:t>
            </a:r>
            <a:r>
              <a:rPr lang="en-US" dirty="0"/>
              <a:t>Where any penalty is imposed under section 73 or section 74, no penalty for the same act or omission shall be imposed on the same person under any other provision of this Act.</a:t>
            </a:r>
            <a:endParaRPr lang="en-IN" dirty="0"/>
          </a:p>
        </p:txBody>
      </p:sp>
      <p:sp>
        <p:nvSpPr>
          <p:cNvPr id="8" name="Rectangle 7">
            <a:extLst>
              <a:ext uri="{FF2B5EF4-FFF2-40B4-BE49-F238E27FC236}">
                <a16:creationId xmlns:a16="http://schemas.microsoft.com/office/drawing/2014/main" id="{05D38AF7-3822-F9ED-0609-7325B318203D}"/>
              </a:ext>
            </a:extLst>
          </p:cNvPr>
          <p:cNvSpPr/>
          <p:nvPr/>
        </p:nvSpPr>
        <p:spPr>
          <a:xfrm>
            <a:off x="1073020" y="120640"/>
            <a:ext cx="7848600" cy="461665"/>
          </a:xfrm>
          <a:prstGeom prst="rect">
            <a:avLst/>
          </a:prstGeom>
        </p:spPr>
        <p:txBody>
          <a:bodyPr wrap="square">
            <a:spAutoFit/>
          </a:bodyPr>
          <a:lstStyle/>
          <a:p>
            <a:r>
              <a:rPr lang="en-IN" sz="2400" b="1" dirty="0">
                <a:highlight>
                  <a:srgbClr val="00FF00"/>
                </a:highlight>
              </a:rPr>
              <a:t>Important Section for Appeal Order </a:t>
            </a:r>
          </a:p>
        </p:txBody>
      </p:sp>
    </p:spTree>
    <p:extLst>
      <p:ext uri="{BB962C8B-B14F-4D97-AF65-F5344CB8AC3E}">
        <p14:creationId xmlns:p14="http://schemas.microsoft.com/office/powerpoint/2010/main" val="41378576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Type of Assessments?</a:t>
            </a:r>
            <a:endParaRPr lang="en-IN" dirty="0"/>
          </a:p>
        </p:txBody>
      </p:sp>
      <p:sp>
        <p:nvSpPr>
          <p:cNvPr id="3" name="Content Placeholder 2"/>
          <p:cNvSpPr>
            <a:spLocks noGrp="1"/>
          </p:cNvSpPr>
          <p:nvPr>
            <p:ph idx="1"/>
          </p:nvPr>
        </p:nvSpPr>
        <p:spPr/>
        <p:txBody>
          <a:bodyPr/>
          <a:lstStyle/>
          <a:p>
            <a:endParaRPr lang="en-IN"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447800"/>
            <a:ext cx="8077201"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52139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t>Self Assessment u/s 59</a:t>
            </a:r>
            <a:endParaRPr lang="en-IN" dirty="0"/>
          </a:p>
        </p:txBody>
      </p:sp>
      <p:sp>
        <p:nvSpPr>
          <p:cNvPr id="3" name="Content Placeholder 2"/>
          <p:cNvSpPr>
            <a:spLocks noGrp="1"/>
          </p:cNvSpPr>
          <p:nvPr>
            <p:ph idx="1"/>
          </p:nvPr>
        </p:nvSpPr>
        <p:spPr/>
        <p:txBody>
          <a:bodyPr>
            <a:normAutofit fontScale="77500" lnSpcReduction="20000"/>
          </a:bodyPr>
          <a:lstStyle/>
          <a:p>
            <a:pPr marL="82296" indent="0" algn="just">
              <a:buNone/>
            </a:pPr>
            <a:r>
              <a:rPr lang="en-US" dirty="0"/>
              <a:t>Section 59 of the Act provides for self-assessment of tax liability by the tax payer. </a:t>
            </a:r>
          </a:p>
          <a:p>
            <a:pPr algn="just"/>
            <a:r>
              <a:rPr lang="en-US" dirty="0"/>
              <a:t>It states that every </a:t>
            </a:r>
            <a:r>
              <a:rPr lang="en-US" b="1" dirty="0">
                <a:highlight>
                  <a:srgbClr val="FFFF00"/>
                </a:highlight>
              </a:rPr>
              <a:t>registered person</a:t>
            </a:r>
            <a:r>
              <a:rPr lang="en-US" b="1" dirty="0"/>
              <a:t> </a:t>
            </a:r>
            <a:r>
              <a:rPr lang="en-US" dirty="0"/>
              <a:t>shall </a:t>
            </a:r>
            <a:r>
              <a:rPr lang="en-US" b="1" dirty="0">
                <a:highlight>
                  <a:srgbClr val="FFFF00"/>
                </a:highlight>
              </a:rPr>
              <a:t>himself</a:t>
            </a:r>
            <a:r>
              <a:rPr lang="en-US" dirty="0">
                <a:highlight>
                  <a:srgbClr val="FFFF00"/>
                </a:highlight>
              </a:rPr>
              <a:t>:</a:t>
            </a:r>
          </a:p>
          <a:p>
            <a:pPr algn="just"/>
            <a:r>
              <a:rPr lang="en-US" dirty="0"/>
              <a:t>assess the taxes payable under this Act and </a:t>
            </a:r>
          </a:p>
          <a:p>
            <a:pPr algn="just"/>
            <a:r>
              <a:rPr lang="en-US" dirty="0"/>
              <a:t>furnish a </a:t>
            </a:r>
            <a:r>
              <a:rPr lang="en-US" b="1" dirty="0"/>
              <a:t>return </a:t>
            </a:r>
            <a:r>
              <a:rPr lang="en-US" dirty="0"/>
              <a:t>for each </a:t>
            </a:r>
            <a:r>
              <a:rPr lang="en-US" b="1" dirty="0"/>
              <a:t>tax period </a:t>
            </a:r>
            <a:r>
              <a:rPr lang="en-US" dirty="0"/>
              <a:t>as specified under section 39.</a:t>
            </a:r>
          </a:p>
          <a:p>
            <a:pPr marL="82296" indent="0" algn="just">
              <a:buNone/>
            </a:pPr>
            <a:endParaRPr lang="en-US" dirty="0"/>
          </a:p>
          <a:p>
            <a:pPr algn="just">
              <a:buFont typeface="Wingdings" panose="05000000000000000000" pitchFamily="2" charset="2"/>
              <a:buChar char="Ø"/>
            </a:pPr>
            <a:r>
              <a:rPr lang="en-US" sz="2800" dirty="0"/>
              <a:t>“</a:t>
            </a:r>
            <a:r>
              <a:rPr lang="en-US" sz="2800" dirty="0">
                <a:highlight>
                  <a:srgbClr val="0EB1EF"/>
                </a:highlight>
              </a:rPr>
              <a:t>Registered Person</a:t>
            </a:r>
            <a:r>
              <a:rPr lang="en-US" sz="2800" dirty="0"/>
              <a:t>” means a person who is registered undersection 25 but does not include a person having a Unique Identity Number; </a:t>
            </a:r>
          </a:p>
          <a:p>
            <a:pPr marL="82296" indent="0" algn="just">
              <a:buNone/>
            </a:pPr>
            <a:endParaRPr lang="en-US" sz="2800" dirty="0"/>
          </a:p>
          <a:p>
            <a:pPr algn="just">
              <a:buFont typeface="Wingdings" panose="05000000000000000000" pitchFamily="2" charset="2"/>
              <a:buChar char="Ø"/>
            </a:pPr>
            <a:r>
              <a:rPr lang="en-US" sz="2900" dirty="0"/>
              <a:t>“</a:t>
            </a:r>
            <a:r>
              <a:rPr lang="en-US" sz="2900" dirty="0">
                <a:highlight>
                  <a:srgbClr val="0EB1EF"/>
                </a:highlight>
              </a:rPr>
              <a:t>Taxable Person</a:t>
            </a:r>
            <a:r>
              <a:rPr lang="en-US" sz="2900" dirty="0"/>
              <a:t>” means a person who is registered or liable to be registered under section 22 or section 24;</a:t>
            </a:r>
            <a:endParaRPr lang="en-IN" sz="2900" dirty="0"/>
          </a:p>
        </p:txBody>
      </p:sp>
    </p:spTree>
    <p:extLst>
      <p:ext uri="{BB962C8B-B14F-4D97-AF65-F5344CB8AC3E}">
        <p14:creationId xmlns:p14="http://schemas.microsoft.com/office/powerpoint/2010/main" val="20053471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sz="4000" b="1" dirty="0"/>
            </a:br>
            <a:r>
              <a:rPr lang="en-US" sz="3600" b="1" dirty="0"/>
              <a:t>Provisional Assessment Sec-60</a:t>
            </a:r>
            <a:br>
              <a:rPr lang="en-US" sz="4000" dirty="0"/>
            </a:br>
            <a:endParaRPr lang="en-IN" dirty="0"/>
          </a:p>
        </p:txBody>
      </p:sp>
      <p:sp>
        <p:nvSpPr>
          <p:cNvPr id="3" name="Content Placeholder 2"/>
          <p:cNvSpPr>
            <a:spLocks noGrp="1"/>
          </p:cNvSpPr>
          <p:nvPr>
            <p:ph idx="1"/>
          </p:nvPr>
        </p:nvSpPr>
        <p:spPr/>
        <p:txBody>
          <a:bodyPr>
            <a:normAutofit/>
          </a:bodyPr>
          <a:lstStyle/>
          <a:p>
            <a:pPr marL="82296" indent="0">
              <a:lnSpc>
                <a:spcPct val="107000"/>
              </a:lnSpc>
              <a:spcAft>
                <a:spcPts val="800"/>
              </a:spcAft>
              <a:buNone/>
            </a:pPr>
            <a:r>
              <a:rPr lang="en-US" sz="2000" b="1" dirty="0"/>
              <a:t>When can a Person request for Provisional Assessment</a:t>
            </a:r>
            <a:endParaRPr lang="en-US" sz="2000" dirty="0">
              <a:solidFill>
                <a:srgbClr val="000000"/>
              </a:solidFill>
              <a:effectLst/>
              <a:latin typeface="Calibri" panose="020F0502020204030204" pitchFamily="34" charset="0"/>
              <a:ea typeface="Calibri" panose="020F0502020204030204" pitchFamily="34" charset="0"/>
            </a:endParaRPr>
          </a:p>
          <a:p>
            <a:pPr>
              <a:lnSpc>
                <a:spcPct val="107000"/>
              </a:lnSpc>
              <a:spcAft>
                <a:spcPts val="800"/>
              </a:spcAft>
            </a:pPr>
            <a:r>
              <a:rPr lang="en-US" sz="1800" dirty="0">
                <a:solidFill>
                  <a:srgbClr val="000000"/>
                </a:solidFill>
                <a:effectLst/>
                <a:latin typeface="Calibri" panose="020F0502020204030204" pitchFamily="34" charset="0"/>
                <a:ea typeface="Calibri" panose="020F0502020204030204" pitchFamily="34" charset="0"/>
              </a:rPr>
              <a:t>A </a:t>
            </a:r>
            <a:r>
              <a:rPr lang="en-US" sz="2400" b="1" i="1" u="sng" dirty="0">
                <a:solidFill>
                  <a:srgbClr val="002060"/>
                </a:solidFill>
                <a:effectLst/>
                <a:latin typeface="Calibri" panose="020F0502020204030204" pitchFamily="34" charset="0"/>
                <a:ea typeface="Calibri" panose="020F0502020204030204" pitchFamily="34" charset="0"/>
              </a:rPr>
              <a:t>taxable person</a:t>
            </a:r>
            <a:r>
              <a:rPr lang="en-US" sz="1800" dirty="0">
                <a:solidFill>
                  <a:srgbClr val="000000"/>
                </a:solidFill>
                <a:effectLst/>
                <a:latin typeface="Calibri" panose="020F0502020204030204" pitchFamily="34" charset="0"/>
                <a:ea typeface="Calibri" panose="020F0502020204030204" pitchFamily="34" charset="0"/>
              </a:rPr>
              <a:t> can request for provisional assessment wherein he is </a:t>
            </a:r>
            <a:r>
              <a:rPr lang="en-US" sz="2400" b="1" i="1" u="sng" dirty="0">
                <a:solidFill>
                  <a:srgbClr val="C00000"/>
                </a:solidFill>
                <a:effectLst/>
                <a:latin typeface="Calibri" panose="020F0502020204030204" pitchFamily="34" charset="0"/>
                <a:ea typeface="Calibri" panose="020F0502020204030204" pitchFamily="34" charset="0"/>
              </a:rPr>
              <a:t>unable to determine</a:t>
            </a:r>
            <a:endParaRPr lang="en-IN" sz="1800" b="1" i="1" u="sng" dirty="0">
              <a:solidFill>
                <a:srgbClr val="C00000"/>
              </a:solidFill>
              <a:effectLst/>
              <a:latin typeface="Calibri" panose="020F0502020204030204" pitchFamily="34" charset="0"/>
              <a:ea typeface="Calibri" panose="020F0502020204030204" pitchFamily="34" charset="0"/>
            </a:endParaRPr>
          </a:p>
          <a:p>
            <a:pPr marL="342900" lvl="0" indent="-342900">
              <a:lnSpc>
                <a:spcPct val="107000"/>
              </a:lnSpc>
              <a:buFont typeface="+mj-lt"/>
              <a:buAutoNum type="alphaLcParenR"/>
            </a:pPr>
            <a:r>
              <a:rPr lang="en-US" sz="2400" b="1" i="1" dirty="0">
                <a:solidFill>
                  <a:srgbClr val="C00000"/>
                </a:solidFill>
                <a:effectLst/>
                <a:latin typeface="Calibri" panose="020F0502020204030204" pitchFamily="34" charset="0"/>
                <a:ea typeface="Calibri" panose="020F0502020204030204" pitchFamily="34" charset="0"/>
              </a:rPr>
              <a:t>Value </a:t>
            </a:r>
            <a:r>
              <a:rPr lang="en-US" sz="1800" dirty="0">
                <a:solidFill>
                  <a:srgbClr val="000000"/>
                </a:solidFill>
                <a:effectLst/>
                <a:latin typeface="Calibri" panose="020F0502020204030204" pitchFamily="34" charset="0"/>
                <a:ea typeface="Calibri" panose="020F0502020204030204" pitchFamily="34" charset="0"/>
              </a:rPr>
              <a:t>of goods or services or both</a:t>
            </a:r>
            <a:endParaRPr lang="en-IN" sz="1800" dirty="0">
              <a:solidFill>
                <a:srgbClr val="000000"/>
              </a:solidFill>
              <a:effectLst/>
              <a:latin typeface="Calibri" panose="020F0502020204030204" pitchFamily="34" charset="0"/>
              <a:ea typeface="Calibri" panose="020F0502020204030204" pitchFamily="34" charset="0"/>
            </a:endParaRPr>
          </a:p>
          <a:p>
            <a:pPr marL="342900" lvl="0" indent="-342900">
              <a:lnSpc>
                <a:spcPct val="107000"/>
              </a:lnSpc>
              <a:spcAft>
                <a:spcPts val="800"/>
              </a:spcAft>
              <a:buFont typeface="+mj-lt"/>
              <a:buAutoNum type="alphaLcParenR"/>
            </a:pPr>
            <a:r>
              <a:rPr lang="en-US" sz="1800" dirty="0">
                <a:solidFill>
                  <a:srgbClr val="000000"/>
                </a:solidFill>
                <a:effectLst/>
                <a:latin typeface="Calibri" panose="020F0502020204030204" pitchFamily="34" charset="0"/>
                <a:ea typeface="Calibri" panose="020F0502020204030204" pitchFamily="34" charset="0"/>
              </a:rPr>
              <a:t> </a:t>
            </a:r>
            <a:r>
              <a:rPr lang="en-US" sz="2400" b="1" i="1" dirty="0">
                <a:solidFill>
                  <a:srgbClr val="C00000"/>
                </a:solidFill>
                <a:effectLst/>
                <a:latin typeface="Calibri" panose="020F0502020204030204" pitchFamily="34" charset="0"/>
                <a:ea typeface="Calibri" panose="020F0502020204030204" pitchFamily="34" charset="0"/>
              </a:rPr>
              <a:t>Rate of tax applicable </a:t>
            </a:r>
            <a:r>
              <a:rPr lang="en-US" sz="1800" dirty="0">
                <a:solidFill>
                  <a:srgbClr val="000000"/>
                </a:solidFill>
                <a:effectLst/>
                <a:latin typeface="Calibri" panose="020F0502020204030204" pitchFamily="34" charset="0"/>
                <a:ea typeface="Calibri" panose="020F0502020204030204" pitchFamily="34" charset="0"/>
              </a:rPr>
              <a:t>on goods or services or both.</a:t>
            </a:r>
          </a:p>
          <a:p>
            <a:pPr marL="0" lvl="0" indent="0" algn="just">
              <a:lnSpc>
                <a:spcPct val="107000"/>
              </a:lnSpc>
              <a:spcAft>
                <a:spcPts val="800"/>
              </a:spcAft>
              <a:buNone/>
            </a:pPr>
            <a:r>
              <a:rPr lang="en-IN" sz="2000" i="1" dirty="0">
                <a:latin typeface="Comic Sans MS" panose="030F0702030302020204" pitchFamily="66" charset="0"/>
                <a:ea typeface="Calibri" panose="020F0502020204030204" pitchFamily="34" charset="0"/>
                <a:cs typeface="Mangal" panose="02040503050203030202" pitchFamily="18" charset="0"/>
              </a:rPr>
              <a:t>Question:-</a:t>
            </a:r>
          </a:p>
          <a:p>
            <a:pPr marL="0" lvl="0" indent="0" algn="just">
              <a:lnSpc>
                <a:spcPct val="107000"/>
              </a:lnSpc>
              <a:spcAft>
                <a:spcPts val="800"/>
              </a:spcAft>
              <a:buNone/>
            </a:pPr>
            <a:r>
              <a:rPr lang="en-IN" sz="2000" i="1" dirty="0">
                <a:effectLst/>
                <a:latin typeface="Comic Sans MS" panose="030F0702030302020204" pitchFamily="66" charset="0"/>
                <a:ea typeface="Calibri" panose="020F0502020204030204" pitchFamily="34" charset="0"/>
                <a:cs typeface="Mangal" panose="02040503050203030202" pitchFamily="18" charset="0"/>
              </a:rPr>
              <a:t>where the issue is related to classification (lets assume - the </a:t>
            </a:r>
            <a:r>
              <a:rPr lang="en-IN" sz="2000" i="1" dirty="0">
                <a:effectLst/>
                <a:highlight>
                  <a:srgbClr val="0EB1EF"/>
                </a:highlight>
                <a:latin typeface="Comic Sans MS" panose="030F0702030302020204" pitchFamily="66" charset="0"/>
                <a:ea typeface="Calibri" panose="020F0502020204030204" pitchFamily="34" charset="0"/>
                <a:cs typeface="Mangal" panose="02040503050203030202" pitchFamily="18" charset="0"/>
              </a:rPr>
              <a:t>taxpayer agrees to remit 18% instead of 12%</a:t>
            </a:r>
            <a:r>
              <a:rPr lang="en-IN" sz="2000" i="1" dirty="0">
                <a:effectLst/>
                <a:latin typeface="Comic Sans MS" panose="030F0702030302020204" pitchFamily="66" charset="0"/>
                <a:ea typeface="Calibri" panose="020F0502020204030204" pitchFamily="34" charset="0"/>
                <a:cs typeface="Mangal" panose="02040503050203030202" pitchFamily="18" charset="0"/>
              </a:rPr>
              <a:t>), whether the </a:t>
            </a:r>
            <a:r>
              <a:rPr lang="en-IN" sz="2000" i="1" dirty="0">
                <a:effectLst/>
                <a:highlight>
                  <a:srgbClr val="FFFF00"/>
                </a:highlight>
                <a:latin typeface="Comic Sans MS" panose="030F0702030302020204" pitchFamily="66" charset="0"/>
                <a:ea typeface="Calibri" panose="020F0502020204030204" pitchFamily="34" charset="0"/>
                <a:cs typeface="Mangal" panose="02040503050203030202" pitchFamily="18" charset="0"/>
              </a:rPr>
              <a:t>differential credit can be passed to the buyer</a:t>
            </a:r>
            <a:r>
              <a:rPr lang="en-IN" sz="2000" i="1" dirty="0">
                <a:effectLst/>
                <a:latin typeface="Comic Sans MS" panose="030F0702030302020204" pitchFamily="66" charset="0"/>
                <a:ea typeface="Calibri" panose="020F0502020204030204" pitchFamily="34" charset="0"/>
                <a:cs typeface="Mangal" panose="02040503050203030202" pitchFamily="18" charset="0"/>
              </a:rPr>
              <a:t>?</a:t>
            </a:r>
            <a:endParaRPr lang="en-IN" sz="2000" i="1" dirty="0">
              <a:solidFill>
                <a:srgbClr val="000000"/>
              </a:solidFill>
              <a:effectLst/>
              <a:latin typeface="Comic Sans MS" panose="030F0702030302020204" pitchFamily="66" charset="0"/>
              <a:ea typeface="Calibri" panose="020F0502020204030204" pitchFamily="34" charset="0"/>
            </a:endParaRPr>
          </a:p>
        </p:txBody>
      </p:sp>
    </p:spTree>
    <p:extLst>
      <p:ext uri="{BB962C8B-B14F-4D97-AF65-F5344CB8AC3E}">
        <p14:creationId xmlns:p14="http://schemas.microsoft.com/office/powerpoint/2010/main" val="24608128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15240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4" name="object 4"/>
            <p:cNvSpPr/>
            <p:nvPr/>
          </p:nvSpPr>
          <p:spPr>
            <a:xfrm>
              <a:off x="4257" y="4699"/>
              <a:ext cx="819785" cy="819785"/>
            </a:xfrm>
            <a:custGeom>
              <a:avLst/>
              <a:gdLst/>
              <a:ahLst/>
              <a:cxnLst/>
              <a:rect l="l" t="t" r="r" b="b"/>
              <a:pathLst>
                <a:path w="819785" h="819785">
                  <a:moveTo>
                    <a:pt x="819655" y="0"/>
                  </a:moveTo>
                  <a:lnTo>
                    <a:pt x="505" y="0"/>
                  </a:lnTo>
                  <a:lnTo>
                    <a:pt x="0" y="819276"/>
                  </a:lnTo>
                  <a:lnTo>
                    <a:pt x="48636" y="817886"/>
                  </a:lnTo>
                  <a:lnTo>
                    <a:pt x="96034" y="813765"/>
                  </a:lnTo>
                  <a:lnTo>
                    <a:pt x="142623" y="806991"/>
                  </a:lnTo>
                  <a:lnTo>
                    <a:pt x="188327" y="797640"/>
                  </a:lnTo>
                  <a:lnTo>
                    <a:pt x="233067" y="785790"/>
                  </a:lnTo>
                  <a:lnTo>
                    <a:pt x="276768" y="771517"/>
                  </a:lnTo>
                  <a:lnTo>
                    <a:pt x="319353" y="754897"/>
                  </a:lnTo>
                  <a:lnTo>
                    <a:pt x="360744" y="736009"/>
                  </a:lnTo>
                  <a:lnTo>
                    <a:pt x="400865" y="714928"/>
                  </a:lnTo>
                  <a:lnTo>
                    <a:pt x="439639" y="691732"/>
                  </a:lnTo>
                  <a:lnTo>
                    <a:pt x="476990" y="666496"/>
                  </a:lnTo>
                  <a:lnTo>
                    <a:pt x="512839" y="639299"/>
                  </a:lnTo>
                  <a:lnTo>
                    <a:pt x="547112" y="610217"/>
                  </a:lnTo>
                  <a:lnTo>
                    <a:pt x="579730" y="579326"/>
                  </a:lnTo>
                  <a:lnTo>
                    <a:pt x="610616" y="546704"/>
                  </a:lnTo>
                  <a:lnTo>
                    <a:pt x="639695" y="512427"/>
                  </a:lnTo>
                  <a:lnTo>
                    <a:pt x="666889" y="476572"/>
                  </a:lnTo>
                  <a:lnTo>
                    <a:pt x="692122" y="439216"/>
                  </a:lnTo>
                  <a:lnTo>
                    <a:pt x="715316" y="400436"/>
                  </a:lnTo>
                  <a:lnTo>
                    <a:pt x="736395" y="360308"/>
                  </a:lnTo>
                  <a:lnTo>
                    <a:pt x="755281" y="318910"/>
                  </a:lnTo>
                  <a:lnTo>
                    <a:pt x="771899" y="276319"/>
                  </a:lnTo>
                  <a:lnTo>
                    <a:pt x="786171" y="232610"/>
                  </a:lnTo>
                  <a:lnTo>
                    <a:pt x="798020" y="187861"/>
                  </a:lnTo>
                  <a:lnTo>
                    <a:pt x="807370" y="142148"/>
                  </a:lnTo>
                  <a:lnTo>
                    <a:pt x="814144" y="95549"/>
                  </a:lnTo>
                  <a:lnTo>
                    <a:pt x="818264" y="48141"/>
                  </a:lnTo>
                  <a:lnTo>
                    <a:pt x="819655" y="0"/>
                  </a:lnTo>
                  <a:close/>
                </a:path>
              </a:pathLst>
            </a:custGeom>
            <a:solidFill>
              <a:srgbClr val="FDF9F4">
                <a:alpha val="32940"/>
              </a:srgbClr>
            </a:solidFill>
          </p:spPr>
          <p:txBody>
            <a:bodyPr wrap="square" lIns="0" tIns="0" rIns="0" bIns="0" rtlCol="0"/>
            <a:lstStyle/>
            <a:p>
              <a:endParaRPr/>
            </a:p>
          </p:txBody>
        </p:sp>
        <p:sp>
          <p:nvSpPr>
            <p:cNvPr id="5" name="object 5"/>
            <p:cNvSpPr/>
            <p:nvPr/>
          </p:nvSpPr>
          <p:spPr>
            <a:xfrm>
              <a:off x="4257" y="4699"/>
              <a:ext cx="819785" cy="819785"/>
            </a:xfrm>
            <a:custGeom>
              <a:avLst/>
              <a:gdLst/>
              <a:ahLst/>
              <a:cxnLst/>
              <a:rect l="l" t="t" r="r" b="b"/>
              <a:pathLst>
                <a:path w="819785" h="819785">
                  <a:moveTo>
                    <a:pt x="819655" y="0"/>
                  </a:moveTo>
                  <a:lnTo>
                    <a:pt x="818264" y="48141"/>
                  </a:lnTo>
                  <a:lnTo>
                    <a:pt x="814144" y="95549"/>
                  </a:lnTo>
                  <a:lnTo>
                    <a:pt x="807370" y="142148"/>
                  </a:lnTo>
                  <a:lnTo>
                    <a:pt x="798020" y="187861"/>
                  </a:lnTo>
                  <a:lnTo>
                    <a:pt x="786171" y="232610"/>
                  </a:lnTo>
                  <a:lnTo>
                    <a:pt x="771899" y="276319"/>
                  </a:lnTo>
                  <a:lnTo>
                    <a:pt x="755281" y="318910"/>
                  </a:lnTo>
                  <a:lnTo>
                    <a:pt x="736395" y="360308"/>
                  </a:lnTo>
                  <a:lnTo>
                    <a:pt x="715316" y="400436"/>
                  </a:lnTo>
                  <a:lnTo>
                    <a:pt x="692122" y="439216"/>
                  </a:lnTo>
                  <a:lnTo>
                    <a:pt x="666889" y="476572"/>
                  </a:lnTo>
                  <a:lnTo>
                    <a:pt x="639695" y="512427"/>
                  </a:lnTo>
                  <a:lnTo>
                    <a:pt x="610616" y="546704"/>
                  </a:lnTo>
                  <a:lnTo>
                    <a:pt x="579730" y="579326"/>
                  </a:lnTo>
                  <a:lnTo>
                    <a:pt x="547112" y="610217"/>
                  </a:lnTo>
                  <a:lnTo>
                    <a:pt x="512839" y="639299"/>
                  </a:lnTo>
                  <a:lnTo>
                    <a:pt x="476990" y="666496"/>
                  </a:lnTo>
                  <a:lnTo>
                    <a:pt x="439639" y="691732"/>
                  </a:lnTo>
                  <a:lnTo>
                    <a:pt x="400865" y="714928"/>
                  </a:lnTo>
                  <a:lnTo>
                    <a:pt x="360744" y="736009"/>
                  </a:lnTo>
                  <a:lnTo>
                    <a:pt x="319353" y="754897"/>
                  </a:lnTo>
                  <a:lnTo>
                    <a:pt x="276768" y="771517"/>
                  </a:lnTo>
                  <a:lnTo>
                    <a:pt x="233067" y="785790"/>
                  </a:lnTo>
                  <a:lnTo>
                    <a:pt x="188327" y="797640"/>
                  </a:lnTo>
                  <a:lnTo>
                    <a:pt x="142623" y="806991"/>
                  </a:lnTo>
                  <a:lnTo>
                    <a:pt x="96034" y="813765"/>
                  </a:lnTo>
                  <a:lnTo>
                    <a:pt x="48636" y="817886"/>
                  </a:lnTo>
                  <a:lnTo>
                    <a:pt x="505" y="819276"/>
                  </a:lnTo>
                  <a:lnTo>
                    <a:pt x="336" y="819276"/>
                  </a:lnTo>
                  <a:lnTo>
                    <a:pt x="168" y="819276"/>
                  </a:lnTo>
                  <a:lnTo>
                    <a:pt x="0" y="819276"/>
                  </a:lnTo>
                  <a:lnTo>
                    <a:pt x="505" y="0"/>
                  </a:lnTo>
                  <a:lnTo>
                    <a:pt x="819655" y="0"/>
                  </a:lnTo>
                  <a:close/>
                </a:path>
              </a:pathLst>
            </a:custGeom>
            <a:ln w="3175">
              <a:solidFill>
                <a:srgbClr val="D2C39E"/>
              </a:solidFill>
            </a:ln>
          </p:spPr>
          <p:txBody>
            <a:bodyPr wrap="square" lIns="0" tIns="0" rIns="0" bIns="0" rtlCol="0"/>
            <a:lstStyle/>
            <a:p>
              <a:endParaRPr/>
            </a:p>
          </p:txBody>
        </p:sp>
        <p:pic>
          <p:nvPicPr>
            <p:cNvPr id="6" name="object 6"/>
            <p:cNvPicPr/>
            <p:nvPr/>
          </p:nvPicPr>
          <p:blipFill>
            <a:blip r:embed="rId3" cstate="print"/>
            <a:stretch>
              <a:fillRect/>
            </a:stretch>
          </p:blipFill>
          <p:spPr>
            <a:xfrm>
              <a:off x="123825" y="0"/>
              <a:ext cx="1795526" cy="1804924"/>
            </a:xfrm>
            <a:prstGeom prst="rect">
              <a:avLst/>
            </a:prstGeom>
          </p:spPr>
        </p:pic>
        <p:sp>
          <p:nvSpPr>
            <p:cNvPr id="7" name="object 7"/>
            <p:cNvSpPr/>
            <p:nvPr/>
          </p:nvSpPr>
          <p:spPr>
            <a:xfrm>
              <a:off x="176212" y="23875"/>
              <a:ext cx="1696085" cy="1704975"/>
            </a:xfrm>
            <a:custGeom>
              <a:avLst/>
              <a:gdLst/>
              <a:ahLst/>
              <a:cxnLst/>
              <a:rect l="l" t="t" r="r" b="b"/>
              <a:pathLst>
                <a:path w="1696085" h="1704975">
                  <a:moveTo>
                    <a:pt x="0" y="852424"/>
                  </a:moveTo>
                  <a:lnTo>
                    <a:pt x="1341" y="804051"/>
                  </a:lnTo>
                  <a:lnTo>
                    <a:pt x="5320" y="756387"/>
                  </a:lnTo>
                  <a:lnTo>
                    <a:pt x="11862" y="709503"/>
                  </a:lnTo>
                  <a:lnTo>
                    <a:pt x="20898" y="663470"/>
                  </a:lnTo>
                  <a:lnTo>
                    <a:pt x="32356" y="618362"/>
                  </a:lnTo>
                  <a:lnTo>
                    <a:pt x="46163" y="574249"/>
                  </a:lnTo>
                  <a:lnTo>
                    <a:pt x="62249" y="531204"/>
                  </a:lnTo>
                  <a:lnTo>
                    <a:pt x="80541" y="489299"/>
                  </a:lnTo>
                  <a:lnTo>
                    <a:pt x="100969" y="448605"/>
                  </a:lnTo>
                  <a:lnTo>
                    <a:pt x="123461" y="409196"/>
                  </a:lnTo>
                  <a:lnTo>
                    <a:pt x="147945" y="371141"/>
                  </a:lnTo>
                  <a:lnTo>
                    <a:pt x="174349" y="334515"/>
                  </a:lnTo>
                  <a:lnTo>
                    <a:pt x="202602" y="299387"/>
                  </a:lnTo>
                  <a:lnTo>
                    <a:pt x="232633" y="265832"/>
                  </a:lnTo>
                  <a:lnTo>
                    <a:pt x="264370" y="233919"/>
                  </a:lnTo>
                  <a:lnTo>
                    <a:pt x="297740" y="203722"/>
                  </a:lnTo>
                  <a:lnTo>
                    <a:pt x="332674" y="175313"/>
                  </a:lnTo>
                  <a:lnTo>
                    <a:pt x="369099" y="148762"/>
                  </a:lnTo>
                  <a:lnTo>
                    <a:pt x="406944" y="124143"/>
                  </a:lnTo>
                  <a:lnTo>
                    <a:pt x="446136" y="101527"/>
                  </a:lnTo>
                  <a:lnTo>
                    <a:pt x="486605" y="80987"/>
                  </a:lnTo>
                  <a:lnTo>
                    <a:pt x="528279" y="62593"/>
                  </a:lnTo>
                  <a:lnTo>
                    <a:pt x="571087" y="46418"/>
                  </a:lnTo>
                  <a:lnTo>
                    <a:pt x="614956" y="32534"/>
                  </a:lnTo>
                  <a:lnTo>
                    <a:pt x="659815" y="21014"/>
                  </a:lnTo>
                  <a:lnTo>
                    <a:pt x="705594" y="11928"/>
                  </a:lnTo>
                  <a:lnTo>
                    <a:pt x="752219" y="5349"/>
                  </a:lnTo>
                  <a:lnTo>
                    <a:pt x="799620" y="1349"/>
                  </a:lnTo>
                  <a:lnTo>
                    <a:pt x="847725" y="0"/>
                  </a:lnTo>
                  <a:lnTo>
                    <a:pt x="895830" y="1349"/>
                  </a:lnTo>
                  <a:lnTo>
                    <a:pt x="943231" y="5349"/>
                  </a:lnTo>
                  <a:lnTo>
                    <a:pt x="989857" y="11928"/>
                  </a:lnTo>
                  <a:lnTo>
                    <a:pt x="1035637" y="21014"/>
                  </a:lnTo>
                  <a:lnTo>
                    <a:pt x="1080498" y="32534"/>
                  </a:lnTo>
                  <a:lnTo>
                    <a:pt x="1124369" y="46418"/>
                  </a:lnTo>
                  <a:lnTo>
                    <a:pt x="1167179" y="62593"/>
                  </a:lnTo>
                  <a:lnTo>
                    <a:pt x="1208856" y="80987"/>
                  </a:lnTo>
                  <a:lnTo>
                    <a:pt x="1249327" y="101527"/>
                  </a:lnTo>
                  <a:lnTo>
                    <a:pt x="1288523" y="124143"/>
                  </a:lnTo>
                  <a:lnTo>
                    <a:pt x="1326370" y="148762"/>
                  </a:lnTo>
                  <a:lnTo>
                    <a:pt x="1362798" y="175313"/>
                  </a:lnTo>
                  <a:lnTo>
                    <a:pt x="1397735" y="203722"/>
                  </a:lnTo>
                  <a:lnTo>
                    <a:pt x="1431110" y="233919"/>
                  </a:lnTo>
                  <a:lnTo>
                    <a:pt x="1462849" y="265832"/>
                  </a:lnTo>
                  <a:lnTo>
                    <a:pt x="1492884" y="299387"/>
                  </a:lnTo>
                  <a:lnTo>
                    <a:pt x="1521140" y="334515"/>
                  </a:lnTo>
                  <a:lnTo>
                    <a:pt x="1547547" y="371141"/>
                  </a:lnTo>
                  <a:lnTo>
                    <a:pt x="1572034" y="409196"/>
                  </a:lnTo>
                  <a:lnTo>
                    <a:pt x="1594529" y="448605"/>
                  </a:lnTo>
                  <a:lnTo>
                    <a:pt x="1614959" y="489299"/>
                  </a:lnTo>
                  <a:lnTo>
                    <a:pt x="1633254" y="531204"/>
                  </a:lnTo>
                  <a:lnTo>
                    <a:pt x="1649342" y="574249"/>
                  </a:lnTo>
                  <a:lnTo>
                    <a:pt x="1663152" y="618362"/>
                  </a:lnTo>
                  <a:lnTo>
                    <a:pt x="1674611" y="663470"/>
                  </a:lnTo>
                  <a:lnTo>
                    <a:pt x="1683648" y="709503"/>
                  </a:lnTo>
                  <a:lnTo>
                    <a:pt x="1690192" y="756387"/>
                  </a:lnTo>
                  <a:lnTo>
                    <a:pt x="1694171" y="804051"/>
                  </a:lnTo>
                  <a:lnTo>
                    <a:pt x="1695513" y="852424"/>
                  </a:lnTo>
                  <a:lnTo>
                    <a:pt x="1694171" y="900796"/>
                  </a:lnTo>
                  <a:lnTo>
                    <a:pt x="1690192" y="948462"/>
                  </a:lnTo>
                  <a:lnTo>
                    <a:pt x="1683648" y="995348"/>
                  </a:lnTo>
                  <a:lnTo>
                    <a:pt x="1674611" y="1041383"/>
                  </a:lnTo>
                  <a:lnTo>
                    <a:pt x="1663152" y="1086495"/>
                  </a:lnTo>
                  <a:lnTo>
                    <a:pt x="1649342" y="1130612"/>
                  </a:lnTo>
                  <a:lnTo>
                    <a:pt x="1633254" y="1173662"/>
                  </a:lnTo>
                  <a:lnTo>
                    <a:pt x="1614959" y="1215572"/>
                  </a:lnTo>
                  <a:lnTo>
                    <a:pt x="1594529" y="1256271"/>
                  </a:lnTo>
                  <a:lnTo>
                    <a:pt x="1572034" y="1295686"/>
                  </a:lnTo>
                  <a:lnTo>
                    <a:pt x="1547547" y="1333747"/>
                  </a:lnTo>
                  <a:lnTo>
                    <a:pt x="1521140" y="1370380"/>
                  </a:lnTo>
                  <a:lnTo>
                    <a:pt x="1492884" y="1405513"/>
                  </a:lnTo>
                  <a:lnTo>
                    <a:pt x="1462849" y="1439076"/>
                  </a:lnTo>
                  <a:lnTo>
                    <a:pt x="1431110" y="1470994"/>
                  </a:lnTo>
                  <a:lnTo>
                    <a:pt x="1397735" y="1501198"/>
                  </a:lnTo>
                  <a:lnTo>
                    <a:pt x="1362798" y="1529614"/>
                  </a:lnTo>
                  <a:lnTo>
                    <a:pt x="1326370" y="1556171"/>
                  </a:lnTo>
                  <a:lnTo>
                    <a:pt x="1288523" y="1580796"/>
                  </a:lnTo>
                  <a:lnTo>
                    <a:pt x="1249327" y="1603418"/>
                  </a:lnTo>
                  <a:lnTo>
                    <a:pt x="1208856" y="1623964"/>
                  </a:lnTo>
                  <a:lnTo>
                    <a:pt x="1167179" y="1642363"/>
                  </a:lnTo>
                  <a:lnTo>
                    <a:pt x="1124369" y="1658542"/>
                  </a:lnTo>
                  <a:lnTo>
                    <a:pt x="1080498" y="1672429"/>
                  </a:lnTo>
                  <a:lnTo>
                    <a:pt x="1035637" y="1683954"/>
                  </a:lnTo>
                  <a:lnTo>
                    <a:pt x="989857" y="1693042"/>
                  </a:lnTo>
                  <a:lnTo>
                    <a:pt x="943231" y="1699623"/>
                  </a:lnTo>
                  <a:lnTo>
                    <a:pt x="895830" y="1703625"/>
                  </a:lnTo>
                  <a:lnTo>
                    <a:pt x="847725" y="1704975"/>
                  </a:lnTo>
                  <a:lnTo>
                    <a:pt x="799620" y="1703625"/>
                  </a:lnTo>
                  <a:lnTo>
                    <a:pt x="752219" y="1699623"/>
                  </a:lnTo>
                  <a:lnTo>
                    <a:pt x="705594" y="1693042"/>
                  </a:lnTo>
                  <a:lnTo>
                    <a:pt x="659815" y="1683954"/>
                  </a:lnTo>
                  <a:lnTo>
                    <a:pt x="614956" y="1672429"/>
                  </a:lnTo>
                  <a:lnTo>
                    <a:pt x="571087" y="1658542"/>
                  </a:lnTo>
                  <a:lnTo>
                    <a:pt x="528279" y="1642363"/>
                  </a:lnTo>
                  <a:lnTo>
                    <a:pt x="486605" y="1623964"/>
                  </a:lnTo>
                  <a:lnTo>
                    <a:pt x="446136" y="1603418"/>
                  </a:lnTo>
                  <a:lnTo>
                    <a:pt x="406944" y="1580796"/>
                  </a:lnTo>
                  <a:lnTo>
                    <a:pt x="369099" y="1556171"/>
                  </a:lnTo>
                  <a:lnTo>
                    <a:pt x="332674" y="1529614"/>
                  </a:lnTo>
                  <a:lnTo>
                    <a:pt x="297740" y="1501198"/>
                  </a:lnTo>
                  <a:lnTo>
                    <a:pt x="264370" y="1470994"/>
                  </a:lnTo>
                  <a:lnTo>
                    <a:pt x="232633" y="1439076"/>
                  </a:lnTo>
                  <a:lnTo>
                    <a:pt x="202602" y="1405513"/>
                  </a:lnTo>
                  <a:lnTo>
                    <a:pt x="174349" y="1370380"/>
                  </a:lnTo>
                  <a:lnTo>
                    <a:pt x="147945" y="1333747"/>
                  </a:lnTo>
                  <a:lnTo>
                    <a:pt x="123461" y="1295686"/>
                  </a:lnTo>
                  <a:lnTo>
                    <a:pt x="100969" y="1256271"/>
                  </a:lnTo>
                  <a:lnTo>
                    <a:pt x="80541" y="1215572"/>
                  </a:lnTo>
                  <a:lnTo>
                    <a:pt x="62249" y="1173662"/>
                  </a:lnTo>
                  <a:lnTo>
                    <a:pt x="46163" y="1130612"/>
                  </a:lnTo>
                  <a:lnTo>
                    <a:pt x="32356" y="1086495"/>
                  </a:lnTo>
                  <a:lnTo>
                    <a:pt x="20898" y="1041383"/>
                  </a:lnTo>
                  <a:lnTo>
                    <a:pt x="11862" y="995348"/>
                  </a:lnTo>
                  <a:lnTo>
                    <a:pt x="5320" y="948462"/>
                  </a:lnTo>
                  <a:lnTo>
                    <a:pt x="1341" y="900796"/>
                  </a:lnTo>
                  <a:lnTo>
                    <a:pt x="0" y="852424"/>
                  </a:lnTo>
                  <a:close/>
                </a:path>
              </a:pathLst>
            </a:custGeom>
            <a:ln w="27305">
              <a:solidFill>
                <a:srgbClr val="FFF6DB"/>
              </a:solidFill>
            </a:ln>
          </p:spPr>
          <p:txBody>
            <a:bodyPr wrap="square" lIns="0" tIns="0" rIns="0" bIns="0" rtlCol="0"/>
            <a:lstStyle/>
            <a:p>
              <a:endParaRPr/>
            </a:p>
          </p:txBody>
        </p:sp>
        <p:pic>
          <p:nvPicPr>
            <p:cNvPr id="8" name="object 8"/>
            <p:cNvPicPr/>
            <p:nvPr/>
          </p:nvPicPr>
          <p:blipFill>
            <a:blip r:embed="rId4" cstate="print"/>
            <a:stretch>
              <a:fillRect/>
            </a:stretch>
          </p:blipFill>
          <p:spPr>
            <a:xfrm>
              <a:off x="161925" y="1028636"/>
              <a:ext cx="1176337" cy="1176337"/>
            </a:xfrm>
            <a:prstGeom prst="rect">
              <a:avLst/>
            </a:prstGeom>
          </p:spPr>
        </p:pic>
        <p:pic>
          <p:nvPicPr>
            <p:cNvPr id="9" name="object 9"/>
            <p:cNvPicPr/>
            <p:nvPr/>
          </p:nvPicPr>
          <p:blipFill>
            <a:blip r:embed="rId5" cstate="print"/>
            <a:stretch>
              <a:fillRect/>
            </a:stretch>
          </p:blipFill>
          <p:spPr>
            <a:xfrm>
              <a:off x="187319" y="1050633"/>
              <a:ext cx="1116813" cy="1111476"/>
            </a:xfrm>
            <a:prstGeom prst="rect">
              <a:avLst/>
            </a:prstGeom>
          </p:spPr>
        </p:pic>
        <p:sp>
          <p:nvSpPr>
            <p:cNvPr id="10" name="object 10"/>
            <p:cNvSpPr/>
            <p:nvPr/>
          </p:nvSpPr>
          <p:spPr>
            <a:xfrm>
              <a:off x="187319" y="1050633"/>
              <a:ext cx="1116965" cy="1111885"/>
            </a:xfrm>
            <a:custGeom>
              <a:avLst/>
              <a:gdLst/>
              <a:ahLst/>
              <a:cxnLst/>
              <a:rect l="l" t="t" r="r" b="b"/>
              <a:pathLst>
                <a:path w="1116965" h="1111885">
                  <a:moveTo>
                    <a:pt x="118496" y="204634"/>
                  </a:moveTo>
                  <a:lnTo>
                    <a:pt x="149785" y="168741"/>
                  </a:lnTo>
                  <a:lnTo>
                    <a:pt x="183515" y="136234"/>
                  </a:lnTo>
                  <a:lnTo>
                    <a:pt x="219451" y="107137"/>
                  </a:lnTo>
                  <a:lnTo>
                    <a:pt x="257356" y="81474"/>
                  </a:lnTo>
                  <a:lnTo>
                    <a:pt x="296996" y="59270"/>
                  </a:lnTo>
                  <a:lnTo>
                    <a:pt x="338135" y="40547"/>
                  </a:lnTo>
                  <a:lnTo>
                    <a:pt x="380538" y="25331"/>
                  </a:lnTo>
                  <a:lnTo>
                    <a:pt x="423971" y="13644"/>
                  </a:lnTo>
                  <a:lnTo>
                    <a:pt x="468196" y="5510"/>
                  </a:lnTo>
                  <a:lnTo>
                    <a:pt x="512980" y="954"/>
                  </a:lnTo>
                  <a:lnTo>
                    <a:pt x="558087" y="0"/>
                  </a:lnTo>
                  <a:lnTo>
                    <a:pt x="603281" y="2670"/>
                  </a:lnTo>
                  <a:lnTo>
                    <a:pt x="648327" y="8990"/>
                  </a:lnTo>
                  <a:lnTo>
                    <a:pt x="692991" y="18983"/>
                  </a:lnTo>
                  <a:lnTo>
                    <a:pt x="737036" y="32672"/>
                  </a:lnTo>
                  <a:lnTo>
                    <a:pt x="780227" y="50083"/>
                  </a:lnTo>
                  <a:lnTo>
                    <a:pt x="822330" y="71238"/>
                  </a:lnTo>
                  <a:lnTo>
                    <a:pt x="863108" y="96162"/>
                  </a:lnTo>
                  <a:lnTo>
                    <a:pt x="902327" y="124878"/>
                  </a:lnTo>
                  <a:lnTo>
                    <a:pt x="939023" y="156757"/>
                  </a:lnTo>
                  <a:lnTo>
                    <a:pt x="972365" y="190998"/>
                  </a:lnTo>
                  <a:lnTo>
                    <a:pt x="1002325" y="227366"/>
                  </a:lnTo>
                  <a:lnTo>
                    <a:pt x="1028874" y="265625"/>
                  </a:lnTo>
                  <a:lnTo>
                    <a:pt x="1051985" y="305541"/>
                  </a:lnTo>
                  <a:lnTo>
                    <a:pt x="1071626" y="346879"/>
                  </a:lnTo>
                  <a:lnTo>
                    <a:pt x="1087772" y="389404"/>
                  </a:lnTo>
                  <a:lnTo>
                    <a:pt x="1100392" y="432881"/>
                  </a:lnTo>
                  <a:lnTo>
                    <a:pt x="1109458" y="477076"/>
                  </a:lnTo>
                  <a:lnTo>
                    <a:pt x="1114941" y="521754"/>
                  </a:lnTo>
                  <a:lnTo>
                    <a:pt x="1116813" y="566679"/>
                  </a:lnTo>
                  <a:lnTo>
                    <a:pt x="1115044" y="611617"/>
                  </a:lnTo>
                  <a:lnTo>
                    <a:pt x="1109608" y="656333"/>
                  </a:lnTo>
                  <a:lnTo>
                    <a:pt x="1100473" y="700593"/>
                  </a:lnTo>
                  <a:lnTo>
                    <a:pt x="1087613" y="744160"/>
                  </a:lnTo>
                  <a:lnTo>
                    <a:pt x="1070998" y="786801"/>
                  </a:lnTo>
                  <a:lnTo>
                    <a:pt x="1050600" y="828281"/>
                  </a:lnTo>
                  <a:lnTo>
                    <a:pt x="1026390" y="868365"/>
                  </a:lnTo>
                  <a:lnTo>
                    <a:pt x="998339" y="906817"/>
                  </a:lnTo>
                  <a:lnTo>
                    <a:pt x="967050" y="942710"/>
                  </a:lnTo>
                  <a:lnTo>
                    <a:pt x="933320" y="975218"/>
                  </a:lnTo>
                  <a:lnTo>
                    <a:pt x="897385" y="1004315"/>
                  </a:lnTo>
                  <a:lnTo>
                    <a:pt x="859481" y="1029978"/>
                  </a:lnTo>
                  <a:lnTo>
                    <a:pt x="819841" y="1052184"/>
                  </a:lnTo>
                  <a:lnTo>
                    <a:pt x="778703" y="1070908"/>
                  </a:lnTo>
                  <a:lnTo>
                    <a:pt x="736300" y="1086127"/>
                  </a:lnTo>
                  <a:lnTo>
                    <a:pt x="692869" y="1097817"/>
                  </a:lnTo>
                  <a:lnTo>
                    <a:pt x="648644" y="1105954"/>
                  </a:lnTo>
                  <a:lnTo>
                    <a:pt x="603860" y="1110515"/>
                  </a:lnTo>
                  <a:lnTo>
                    <a:pt x="558754" y="1111476"/>
                  </a:lnTo>
                  <a:lnTo>
                    <a:pt x="513560" y="1108813"/>
                  </a:lnTo>
                  <a:lnTo>
                    <a:pt x="468514" y="1102502"/>
                  </a:lnTo>
                  <a:lnTo>
                    <a:pt x="423850" y="1092519"/>
                  </a:lnTo>
                  <a:lnTo>
                    <a:pt x="379804" y="1078841"/>
                  </a:lnTo>
                  <a:lnTo>
                    <a:pt x="336612" y="1061444"/>
                  </a:lnTo>
                  <a:lnTo>
                    <a:pt x="294508" y="1040304"/>
                  </a:lnTo>
                  <a:lnTo>
                    <a:pt x="253729" y="1015397"/>
                  </a:lnTo>
                  <a:lnTo>
                    <a:pt x="214508" y="986700"/>
                  </a:lnTo>
                  <a:lnTo>
                    <a:pt x="177812" y="954821"/>
                  </a:lnTo>
                  <a:lnTo>
                    <a:pt x="144469" y="920580"/>
                  </a:lnTo>
                  <a:lnTo>
                    <a:pt x="114507" y="884212"/>
                  </a:lnTo>
                  <a:lnTo>
                    <a:pt x="87955" y="845952"/>
                  </a:lnTo>
                  <a:lnTo>
                    <a:pt x="64842" y="806035"/>
                  </a:lnTo>
                  <a:lnTo>
                    <a:pt x="45198" y="764695"/>
                  </a:lnTo>
                  <a:lnTo>
                    <a:pt x="29049" y="722168"/>
                  </a:lnTo>
                  <a:lnTo>
                    <a:pt x="16427" y="678687"/>
                  </a:lnTo>
                  <a:lnTo>
                    <a:pt x="7358" y="634488"/>
                  </a:lnTo>
                  <a:lnTo>
                    <a:pt x="1873" y="589806"/>
                  </a:lnTo>
                  <a:lnTo>
                    <a:pt x="0" y="544874"/>
                  </a:lnTo>
                  <a:lnTo>
                    <a:pt x="1767" y="499929"/>
                  </a:lnTo>
                  <a:lnTo>
                    <a:pt x="7203" y="455204"/>
                  </a:lnTo>
                  <a:lnTo>
                    <a:pt x="16338" y="410935"/>
                  </a:lnTo>
                  <a:lnTo>
                    <a:pt x="29200" y="367355"/>
                  </a:lnTo>
                  <a:lnTo>
                    <a:pt x="45818" y="324701"/>
                  </a:lnTo>
                  <a:lnTo>
                    <a:pt x="66221" y="283206"/>
                  </a:lnTo>
                  <a:lnTo>
                    <a:pt x="90437" y="243105"/>
                  </a:lnTo>
                  <a:lnTo>
                    <a:pt x="118496" y="204634"/>
                  </a:lnTo>
                  <a:close/>
                </a:path>
                <a:path w="1116965" h="1111885">
                  <a:moveTo>
                    <a:pt x="220477" y="286041"/>
                  </a:moveTo>
                  <a:lnTo>
                    <a:pt x="193856" y="323455"/>
                  </a:lnTo>
                  <a:lnTo>
                    <a:pt x="171955" y="362810"/>
                  </a:lnTo>
                  <a:lnTo>
                    <a:pt x="154729" y="403741"/>
                  </a:lnTo>
                  <a:lnTo>
                    <a:pt x="142131" y="445881"/>
                  </a:lnTo>
                  <a:lnTo>
                    <a:pt x="134116" y="488865"/>
                  </a:lnTo>
                  <a:lnTo>
                    <a:pt x="130638" y="532328"/>
                  </a:lnTo>
                  <a:lnTo>
                    <a:pt x="131651" y="575903"/>
                  </a:lnTo>
                  <a:lnTo>
                    <a:pt x="137108" y="619227"/>
                  </a:lnTo>
                  <a:lnTo>
                    <a:pt x="146964" y="661933"/>
                  </a:lnTo>
                  <a:lnTo>
                    <a:pt x="161173" y="703655"/>
                  </a:lnTo>
                  <a:lnTo>
                    <a:pt x="179689" y="744028"/>
                  </a:lnTo>
                  <a:lnTo>
                    <a:pt x="202465" y="782686"/>
                  </a:lnTo>
                  <a:lnTo>
                    <a:pt x="229457" y="819265"/>
                  </a:lnTo>
                  <a:lnTo>
                    <a:pt x="260618" y="853397"/>
                  </a:lnTo>
                  <a:lnTo>
                    <a:pt x="295902" y="884719"/>
                  </a:lnTo>
                  <a:lnTo>
                    <a:pt x="334265" y="912179"/>
                  </a:lnTo>
                  <a:lnTo>
                    <a:pt x="374453" y="934995"/>
                  </a:lnTo>
                  <a:lnTo>
                    <a:pt x="416101" y="953204"/>
                  </a:lnTo>
                  <a:lnTo>
                    <a:pt x="458841" y="966841"/>
                  </a:lnTo>
                  <a:lnTo>
                    <a:pt x="502308" y="975943"/>
                  </a:lnTo>
                  <a:lnTo>
                    <a:pt x="546136" y="980546"/>
                  </a:lnTo>
                  <a:lnTo>
                    <a:pt x="589957" y="980687"/>
                  </a:lnTo>
                  <a:lnTo>
                    <a:pt x="633406" y="976403"/>
                  </a:lnTo>
                  <a:lnTo>
                    <a:pt x="676117" y="967728"/>
                  </a:lnTo>
                  <a:lnTo>
                    <a:pt x="717723" y="954701"/>
                  </a:lnTo>
                  <a:lnTo>
                    <a:pt x="757858" y="937356"/>
                  </a:lnTo>
                  <a:lnTo>
                    <a:pt x="796155" y="915731"/>
                  </a:lnTo>
                  <a:lnTo>
                    <a:pt x="832248" y="889862"/>
                  </a:lnTo>
                  <a:lnTo>
                    <a:pt x="865771" y="859785"/>
                  </a:lnTo>
                  <a:lnTo>
                    <a:pt x="896358" y="825537"/>
                  </a:lnTo>
                  <a:lnTo>
                    <a:pt x="922982" y="788101"/>
                  </a:lnTo>
                  <a:lnTo>
                    <a:pt x="944884" y="748730"/>
                  </a:lnTo>
                  <a:lnTo>
                    <a:pt x="962111" y="707789"/>
                  </a:lnTo>
                  <a:lnTo>
                    <a:pt x="974709" y="665643"/>
                  </a:lnTo>
                  <a:lnTo>
                    <a:pt x="982725" y="622657"/>
                  </a:lnTo>
                  <a:lnTo>
                    <a:pt x="986203" y="579196"/>
                  </a:lnTo>
                  <a:lnTo>
                    <a:pt x="985191" y="535624"/>
                  </a:lnTo>
                  <a:lnTo>
                    <a:pt x="979734" y="492307"/>
                  </a:lnTo>
                  <a:lnTo>
                    <a:pt x="969878" y="449609"/>
                  </a:lnTo>
                  <a:lnTo>
                    <a:pt x="955669" y="407895"/>
                  </a:lnTo>
                  <a:lnTo>
                    <a:pt x="937154" y="367530"/>
                  </a:lnTo>
                  <a:lnTo>
                    <a:pt x="914378" y="328880"/>
                  </a:lnTo>
                  <a:lnTo>
                    <a:pt x="887387" y="292308"/>
                  </a:lnTo>
                  <a:lnTo>
                    <a:pt x="856228" y="258179"/>
                  </a:lnTo>
                  <a:lnTo>
                    <a:pt x="820946" y="226859"/>
                  </a:lnTo>
                  <a:lnTo>
                    <a:pt x="782583" y="199399"/>
                  </a:lnTo>
                  <a:lnTo>
                    <a:pt x="742394" y="176583"/>
                  </a:lnTo>
                  <a:lnTo>
                    <a:pt x="700746" y="158375"/>
                  </a:lnTo>
                  <a:lnTo>
                    <a:pt x="658004" y="144737"/>
                  </a:lnTo>
                  <a:lnTo>
                    <a:pt x="614536" y="135635"/>
                  </a:lnTo>
                  <a:lnTo>
                    <a:pt x="570708" y="131032"/>
                  </a:lnTo>
                  <a:lnTo>
                    <a:pt x="526885" y="130891"/>
                  </a:lnTo>
                  <a:lnTo>
                    <a:pt x="483435" y="135175"/>
                  </a:lnTo>
                  <a:lnTo>
                    <a:pt x="440723" y="143850"/>
                  </a:lnTo>
                  <a:lnTo>
                    <a:pt x="399116" y="156877"/>
                  </a:lnTo>
                  <a:lnTo>
                    <a:pt x="358980" y="174222"/>
                  </a:lnTo>
                  <a:lnTo>
                    <a:pt x="320682" y="195847"/>
                  </a:lnTo>
                  <a:lnTo>
                    <a:pt x="284588" y="221716"/>
                  </a:lnTo>
                  <a:lnTo>
                    <a:pt x="251064" y="251793"/>
                  </a:lnTo>
                  <a:lnTo>
                    <a:pt x="220477" y="286041"/>
                  </a:lnTo>
                  <a:close/>
                </a:path>
              </a:pathLst>
            </a:custGeom>
            <a:ln w="7349">
              <a:solidFill>
                <a:srgbClr val="C6B791"/>
              </a:solidFill>
            </a:ln>
          </p:spPr>
          <p:txBody>
            <a:bodyPr wrap="square" lIns="0" tIns="0" rIns="0" bIns="0" rtlCol="0"/>
            <a:lstStyle/>
            <a:p>
              <a:endParaRPr/>
            </a:p>
          </p:txBody>
        </p:sp>
        <p:sp>
          <p:nvSpPr>
            <p:cNvPr id="11" name="object 11"/>
            <p:cNvSpPr/>
            <p:nvPr/>
          </p:nvSpPr>
          <p:spPr>
            <a:xfrm>
              <a:off x="1009650" y="0"/>
              <a:ext cx="8134350" cy="6858000"/>
            </a:xfrm>
            <a:custGeom>
              <a:avLst/>
              <a:gdLst/>
              <a:ahLst/>
              <a:cxnLst/>
              <a:rect l="l" t="t" r="r" b="b"/>
              <a:pathLst>
                <a:path w="8134350" h="6858000">
                  <a:moveTo>
                    <a:pt x="8134350" y="0"/>
                  </a:moveTo>
                  <a:lnTo>
                    <a:pt x="0" y="0"/>
                  </a:lnTo>
                  <a:lnTo>
                    <a:pt x="0" y="6858000"/>
                  </a:lnTo>
                  <a:lnTo>
                    <a:pt x="8134350" y="6858000"/>
                  </a:lnTo>
                  <a:lnTo>
                    <a:pt x="8134350" y="0"/>
                  </a:lnTo>
                  <a:close/>
                </a:path>
              </a:pathLst>
            </a:custGeom>
            <a:solidFill>
              <a:srgbClr val="FFFFFF"/>
            </a:solidFill>
          </p:spPr>
          <p:txBody>
            <a:bodyPr wrap="square" lIns="0" tIns="0" rIns="0" bIns="0" rtlCol="0"/>
            <a:lstStyle/>
            <a:p>
              <a:endParaRPr/>
            </a:p>
          </p:txBody>
        </p:sp>
        <p:pic>
          <p:nvPicPr>
            <p:cNvPr id="12" name="object 12"/>
            <p:cNvPicPr/>
            <p:nvPr/>
          </p:nvPicPr>
          <p:blipFill>
            <a:blip r:embed="rId6" cstate="print"/>
            <a:stretch>
              <a:fillRect/>
            </a:stretch>
          </p:blipFill>
          <p:spPr>
            <a:xfrm>
              <a:off x="923925" y="0"/>
              <a:ext cx="176212" cy="6858000"/>
            </a:xfrm>
            <a:prstGeom prst="rect">
              <a:avLst/>
            </a:prstGeom>
          </p:spPr>
        </p:pic>
        <p:sp>
          <p:nvSpPr>
            <p:cNvPr id="13" name="object 13"/>
            <p:cNvSpPr/>
            <p:nvPr/>
          </p:nvSpPr>
          <p:spPr>
            <a:xfrm>
              <a:off x="1019175" y="0"/>
              <a:ext cx="66675" cy="6858000"/>
            </a:xfrm>
            <a:custGeom>
              <a:avLst/>
              <a:gdLst/>
              <a:ahLst/>
              <a:cxnLst/>
              <a:rect l="l" t="t" r="r" b="b"/>
              <a:pathLst>
                <a:path w="66675" h="6858000">
                  <a:moveTo>
                    <a:pt x="66675" y="0"/>
                  </a:moveTo>
                  <a:lnTo>
                    <a:pt x="0" y="0"/>
                  </a:lnTo>
                  <a:lnTo>
                    <a:pt x="0" y="6858000"/>
                  </a:lnTo>
                  <a:lnTo>
                    <a:pt x="66675" y="6858000"/>
                  </a:lnTo>
                  <a:lnTo>
                    <a:pt x="66675" y="0"/>
                  </a:lnTo>
                  <a:close/>
                </a:path>
              </a:pathLst>
            </a:custGeom>
            <a:solidFill>
              <a:srgbClr val="FFFFFF"/>
            </a:solidFill>
          </p:spPr>
          <p:txBody>
            <a:bodyPr wrap="square" lIns="0" tIns="0" rIns="0" bIns="0" rtlCol="0"/>
            <a:lstStyle/>
            <a:p>
              <a:endParaRPr/>
            </a:p>
          </p:txBody>
        </p:sp>
      </p:grpSp>
      <p:pic>
        <p:nvPicPr>
          <p:cNvPr id="14" name="object 14"/>
          <p:cNvPicPr/>
          <p:nvPr/>
        </p:nvPicPr>
        <p:blipFill>
          <a:blip r:embed="rId7">
            <a:extLst>
              <a:ext uri="{28A0092B-C50C-407E-A947-70E740481C1C}">
                <a14:useLocalDpi xmlns:a14="http://schemas.microsoft.com/office/drawing/2010/main" val="0"/>
              </a:ext>
            </a:extLst>
          </a:blip>
          <a:stretch>
            <a:fillRect/>
          </a:stretch>
        </p:blipFill>
        <p:spPr>
          <a:xfrm>
            <a:off x="7543800" y="351422"/>
            <a:ext cx="1600199" cy="878305"/>
          </a:xfrm>
          <a:prstGeom prst="rect">
            <a:avLst/>
          </a:prstGeom>
        </p:spPr>
      </p:pic>
      <p:sp>
        <p:nvSpPr>
          <p:cNvPr id="16" name="object 16"/>
          <p:cNvSpPr txBox="1">
            <a:spLocks noGrp="1"/>
          </p:cNvSpPr>
          <p:nvPr>
            <p:ph type="ftr" sz="quarter" idx="4294967295"/>
          </p:nvPr>
        </p:nvSpPr>
        <p:spPr>
          <a:xfrm>
            <a:off x="6638925" y="6375215"/>
            <a:ext cx="1903095" cy="324484"/>
          </a:xfrm>
          <a:prstGeom prst="rect">
            <a:avLst/>
          </a:prstGeom>
        </p:spPr>
        <p:txBody>
          <a:bodyPr vert="horz" wrap="square" lIns="0" tIns="0" rIns="0" bIns="0" rtlCol="0">
            <a:spAutoFit/>
          </a:bodyPr>
          <a:lstStyle>
            <a:defPPr>
              <a:defRPr lang="en-US"/>
            </a:defPPr>
            <a:lvl1pPr marL="0" algn="l" defTabSz="914400" rtl="0" eaLnBrk="1" latinLnBrk="0" hangingPunct="1">
              <a:defRPr sz="2000" b="0" i="0" kern="1200">
                <a:solidFill>
                  <a:schemeClr val="tx1"/>
                </a:solidFill>
                <a:latin typeface="Trebuchet MS"/>
                <a:ea typeface="+mn-ea"/>
                <a:cs typeface="Trebuchet M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2385"/>
              </a:lnSpc>
            </a:pPr>
            <a:r>
              <a:rPr lang="en-IN" spc="295"/>
              <a:t>C</a:t>
            </a:r>
            <a:r>
              <a:rPr lang="en-IN" spc="170"/>
              <a:t>A</a:t>
            </a:r>
            <a:r>
              <a:rPr lang="en-IN" spc="-80"/>
              <a:t> </a:t>
            </a:r>
            <a:r>
              <a:rPr lang="en-IN" spc="-70"/>
              <a:t>P</a:t>
            </a:r>
            <a:r>
              <a:rPr lang="en-IN" spc="45"/>
              <a:t>r</a:t>
            </a:r>
            <a:r>
              <a:rPr lang="en-IN" spc="-160"/>
              <a:t>a</a:t>
            </a:r>
            <a:r>
              <a:rPr lang="en-IN" spc="-70"/>
              <a:t>d</a:t>
            </a:r>
            <a:r>
              <a:rPr lang="en-IN" spc="-120"/>
              <a:t>e</a:t>
            </a:r>
            <a:r>
              <a:rPr lang="en-IN" spc="-114"/>
              <a:t>e</a:t>
            </a:r>
            <a:r>
              <a:rPr lang="en-IN" spc="-105"/>
              <a:t>p</a:t>
            </a:r>
            <a:r>
              <a:rPr lang="en-IN" spc="-180"/>
              <a:t> </a:t>
            </a:r>
            <a:r>
              <a:rPr lang="en-IN" spc="40"/>
              <a:t>Mo</a:t>
            </a:r>
            <a:r>
              <a:rPr lang="en-IN" spc="45"/>
              <a:t>d</a:t>
            </a:r>
            <a:r>
              <a:rPr lang="en-IN" spc="-130"/>
              <a:t>i</a:t>
            </a:r>
            <a:endParaRPr spc="-130" dirty="0"/>
          </a:p>
        </p:txBody>
      </p:sp>
      <p:sp>
        <p:nvSpPr>
          <p:cNvPr id="15" name="Rectangle 14"/>
          <p:cNvSpPr/>
          <p:nvPr/>
        </p:nvSpPr>
        <p:spPr>
          <a:xfrm>
            <a:off x="1047750" y="1447800"/>
            <a:ext cx="7939088" cy="5093702"/>
          </a:xfrm>
          <a:prstGeom prst="rect">
            <a:avLst/>
          </a:prstGeom>
        </p:spPr>
        <p:txBody>
          <a:bodyPr wrap="square">
            <a:spAutoFit/>
          </a:bodyPr>
          <a:lstStyle/>
          <a:p>
            <a:pPr algn="just"/>
            <a:r>
              <a:rPr lang="en-US" sz="2300" dirty="0"/>
              <a:t>The Hon'ble KERALA High Court in the case of SALOOM TRADING V/s SUPERINTENDENT OF CENTRAL GOODS AND SERVICES TAX AND CENTRAL EXCISE decided on 22-11-2023   </a:t>
            </a:r>
          </a:p>
          <a:p>
            <a:pPr algn="just"/>
            <a:r>
              <a:rPr lang="en-US" sz="2300" dirty="0">
                <a:highlight>
                  <a:srgbClr val="FFFF00"/>
                </a:highlight>
              </a:rPr>
              <a:t>Issue </a:t>
            </a:r>
            <a:r>
              <a:rPr lang="en-US" sz="2300" dirty="0"/>
              <a:t> </a:t>
            </a:r>
          </a:p>
          <a:p>
            <a:pPr algn="just"/>
            <a:r>
              <a:rPr lang="en-US" sz="2300" dirty="0"/>
              <a:t>✔Can Taxpayers get benefit of concessional fees who have filed GSTR 9/9C of FY 2017-18 onwards even before 1.04.23?</a:t>
            </a:r>
          </a:p>
          <a:p>
            <a:pPr algn="just"/>
            <a:r>
              <a:rPr lang="en-US" sz="2300" dirty="0">
                <a:highlight>
                  <a:srgbClr val="FFFF00"/>
                </a:highlight>
              </a:rPr>
              <a:t>The Hon'ble High Court's judgment </a:t>
            </a:r>
          </a:p>
          <a:p>
            <a:pPr algn="just"/>
            <a:r>
              <a:rPr lang="en-US" sz="2300" dirty="0"/>
              <a:t>✔</a:t>
            </a:r>
            <a:r>
              <a:rPr lang="en-US" sz="2000" dirty="0"/>
              <a:t>Where </a:t>
            </a:r>
            <a:r>
              <a:rPr lang="en-US" sz="2000" dirty="0" err="1"/>
              <a:t>assessee</a:t>
            </a:r>
            <a:r>
              <a:rPr lang="en-US" sz="2000" dirty="0"/>
              <a:t> was served notice under Section 47 and </a:t>
            </a:r>
            <a:r>
              <a:rPr lang="en-US" sz="2000" dirty="0" err="1"/>
              <a:t>assessee</a:t>
            </a:r>
            <a:r>
              <a:rPr lang="en-US" sz="2000" dirty="0"/>
              <a:t> claimed that he was liable to avail benefit under CBIC Circular No.8/2023 dated 31-3-2023 stated that any person who had filed GSTR 9/9C in respect of financial years from 2017-18, up to 31.8.2023 should be eligible for concessional late fee, therefore, court was of prima facie view that </a:t>
            </a:r>
            <a:r>
              <a:rPr lang="en-US" sz="2000" dirty="0" err="1"/>
              <a:t>assessee</a:t>
            </a:r>
            <a:r>
              <a:rPr lang="en-US" sz="2000" dirty="0"/>
              <a:t> was liable to avail aforesaid benefit. </a:t>
            </a:r>
          </a:p>
          <a:p>
            <a:pPr algn="just"/>
            <a:r>
              <a:rPr lang="en-US" sz="1600" dirty="0"/>
              <a:t>Section 47 of Central Goods and Services Tax Act, 2017. </a:t>
            </a:r>
          </a:p>
        </p:txBody>
      </p:sp>
      <p:sp>
        <p:nvSpPr>
          <p:cNvPr id="17" name="Rectangle 16"/>
          <p:cNvSpPr/>
          <p:nvPr/>
        </p:nvSpPr>
        <p:spPr>
          <a:xfrm>
            <a:off x="1085850" y="154453"/>
            <a:ext cx="6457950" cy="1384995"/>
          </a:xfrm>
          <a:prstGeom prst="rect">
            <a:avLst/>
          </a:prstGeom>
        </p:spPr>
        <p:txBody>
          <a:bodyPr wrap="square">
            <a:spAutoFit/>
          </a:bodyPr>
          <a:lstStyle/>
          <a:p>
            <a:pPr algn="just"/>
            <a:r>
              <a:rPr lang="en-US" sz="2800" dirty="0">
                <a:highlight>
                  <a:srgbClr val="00FFFF"/>
                </a:highlight>
              </a:rPr>
              <a:t>Benefit of concessional fees to given to taxpayers who filed GSTR 9/9C of FY 2017-18 onwards even before 1.04.23</a:t>
            </a:r>
            <a:endParaRPr lang="en-IN" sz="2700" b="1" dirty="0">
              <a:highlight>
                <a:srgbClr val="00FFFF"/>
              </a:highlight>
            </a:endParaRPr>
          </a:p>
        </p:txBody>
      </p:sp>
    </p:spTree>
    <p:extLst>
      <p:ext uri="{BB962C8B-B14F-4D97-AF65-F5344CB8AC3E}">
        <p14:creationId xmlns:p14="http://schemas.microsoft.com/office/powerpoint/2010/main" val="401973411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609600" y="304800"/>
            <a:ext cx="8229600" cy="1143000"/>
          </a:xfrm>
          <a:prstGeom prst="rect">
            <a:avLst/>
          </a:prstGeom>
        </p:spPr>
        <p:txBody>
          <a:bodyPr>
            <a:normAutofit fontScale="8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mj-lt"/>
                <a:ea typeface="+mj-ea"/>
                <a:cs typeface="+mj-cs"/>
              </a:rPr>
              <a:t>PROPER OFFICER?</a:t>
            </a:r>
            <a:br>
              <a:rPr kumimoji="0" lang="en-US" sz="4400" b="0" i="0" u="none" strike="noStrike" kern="1200" cap="none" spc="0" normalizeH="0" baseline="0" noProof="0" dirty="0">
                <a:ln>
                  <a:noFill/>
                </a:ln>
                <a:solidFill>
                  <a:schemeClr val="tx1"/>
                </a:solidFill>
                <a:effectLst/>
                <a:uLnTx/>
                <a:uFillTx/>
                <a:latin typeface="+mj-lt"/>
                <a:ea typeface="+mj-ea"/>
                <a:cs typeface="+mj-cs"/>
              </a:rPr>
            </a:br>
            <a:r>
              <a:rPr kumimoji="0" lang="en-US" sz="4400" b="0" i="0" u="none" strike="noStrike" kern="1200" cap="none" spc="0" normalizeH="0" baseline="0" noProof="0" dirty="0">
                <a:ln>
                  <a:noFill/>
                </a:ln>
                <a:solidFill>
                  <a:schemeClr val="tx1"/>
                </a:solidFill>
                <a:effectLst/>
                <a:uLnTx/>
                <a:uFillTx/>
                <a:latin typeface="+mj-lt"/>
                <a:ea typeface="+mj-ea"/>
                <a:cs typeface="+mj-cs"/>
              </a:rPr>
              <a:t>DEFINATION IN SEC 2 OF CGST ACT</a:t>
            </a:r>
          </a:p>
        </p:txBody>
      </p:sp>
      <p:graphicFrame>
        <p:nvGraphicFramePr>
          <p:cNvPr id="4" name="Content Placeholder 3"/>
          <p:cNvGraphicFramePr>
            <a:graphicFrameLocks/>
          </p:cNvGraphicFramePr>
          <p:nvPr>
            <p:extLst>
              <p:ext uri="{D42A27DB-BD31-4B8C-83A1-F6EECF244321}">
                <p14:modId xmlns:p14="http://schemas.microsoft.com/office/powerpoint/2010/main" val="262857561"/>
              </p:ext>
            </p:extLst>
          </p:nvPr>
        </p:nvGraphicFramePr>
        <p:xfrm>
          <a:off x="457200" y="1600201"/>
          <a:ext cx="8229600" cy="3810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7B72BEAB-0264-3B85-232E-F48C91C1FE54}"/>
              </a:ext>
            </a:extLst>
          </p:cNvPr>
          <p:cNvSpPr txBox="1"/>
          <p:nvPr/>
        </p:nvSpPr>
        <p:spPr>
          <a:xfrm>
            <a:off x="1143000" y="5562602"/>
            <a:ext cx="7467600" cy="646331"/>
          </a:xfrm>
          <a:prstGeom prst="rect">
            <a:avLst/>
          </a:prstGeom>
          <a:noFill/>
        </p:spPr>
        <p:txBody>
          <a:bodyPr wrap="square">
            <a:spAutoFit/>
          </a:bodyPr>
          <a:lstStyle/>
          <a:p>
            <a:pPr marL="285750" indent="-285750" algn="just">
              <a:buFont typeface="Wingdings" panose="05000000000000000000" pitchFamily="2" charset="2"/>
              <a:buChar char="v"/>
            </a:pPr>
            <a:r>
              <a:rPr lang="en-US" b="1" dirty="0"/>
              <a:t>COMMONLY JURISDICTION OFFICER IS THE PROPER OFFICER FOR ISSUING NOTICES RELATED TO  RETURNS</a:t>
            </a:r>
            <a:endParaRPr lang="en-IN" dirty="0"/>
          </a:p>
        </p:txBody>
      </p:sp>
    </p:spTree>
    <p:extLst>
      <p:ext uri="{BB962C8B-B14F-4D97-AF65-F5344CB8AC3E}">
        <p14:creationId xmlns:p14="http://schemas.microsoft.com/office/powerpoint/2010/main" val="20517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600200"/>
            <a:ext cx="7696200"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a:extLst>
              <a:ext uri="{FF2B5EF4-FFF2-40B4-BE49-F238E27FC236}">
                <a16:creationId xmlns:a16="http://schemas.microsoft.com/office/drawing/2014/main" id="{7E0E7CAB-E8A5-E1C1-3905-2E747BD0B0B1}"/>
              </a:ext>
            </a:extLst>
          </p:cNvPr>
          <p:cNvSpPr txBox="1"/>
          <p:nvPr/>
        </p:nvSpPr>
        <p:spPr>
          <a:xfrm>
            <a:off x="990600" y="152400"/>
            <a:ext cx="6781800" cy="1077218"/>
          </a:xfrm>
          <a:prstGeom prst="rect">
            <a:avLst/>
          </a:prstGeom>
          <a:noFill/>
        </p:spPr>
        <p:txBody>
          <a:bodyPr wrap="square">
            <a:spAutoFit/>
          </a:bodyPr>
          <a:lstStyle/>
          <a:p>
            <a:r>
              <a:rPr lang="en-US" sz="3200" b="1" dirty="0"/>
              <a:t>Appeal not to be filed in certain cases. </a:t>
            </a:r>
            <a:r>
              <a:rPr lang="en-US" sz="3200" i="1" u="sng" dirty="0">
                <a:highlight>
                  <a:srgbClr val="FFFF00"/>
                </a:highlight>
              </a:rPr>
              <a:t>Section 120 &amp; Illustration</a:t>
            </a:r>
          </a:p>
        </p:txBody>
      </p:sp>
      <p:pic>
        <p:nvPicPr>
          <p:cNvPr id="4" name="object 16"/>
          <p:cNvPicPr/>
          <p:nvPr/>
        </p:nvPicPr>
        <p:blipFill>
          <a:blip r:embed="rId3" cstate="print"/>
          <a:stretch>
            <a:fillRect/>
          </a:stretch>
        </p:blipFill>
        <p:spPr>
          <a:xfrm>
            <a:off x="7162800" y="76200"/>
            <a:ext cx="1921351" cy="876300"/>
          </a:xfrm>
          <a:prstGeom prst="rect">
            <a:avLst/>
          </a:prstGeom>
        </p:spPr>
      </p:pic>
    </p:spTree>
    <p:extLst>
      <p:ext uri="{BB962C8B-B14F-4D97-AF65-F5344CB8AC3E}">
        <p14:creationId xmlns:p14="http://schemas.microsoft.com/office/powerpoint/2010/main" val="6555472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504BAE-044C-6680-36AB-FFB1DA54D206}"/>
              </a:ext>
            </a:extLst>
          </p:cNvPr>
          <p:cNvPicPr>
            <a:picLocks noChangeAspect="1"/>
          </p:cNvPicPr>
          <p:nvPr/>
        </p:nvPicPr>
        <p:blipFill rotWithShape="1">
          <a:blip r:embed="rId2"/>
          <a:srcRect l="19167" t="15926" r="1666" b="23334"/>
          <a:stretch/>
        </p:blipFill>
        <p:spPr>
          <a:xfrm>
            <a:off x="1219199" y="1676400"/>
            <a:ext cx="7768683" cy="4191000"/>
          </a:xfrm>
          <a:prstGeom prst="rect">
            <a:avLst/>
          </a:prstGeom>
        </p:spPr>
      </p:pic>
      <p:sp>
        <p:nvSpPr>
          <p:cNvPr id="4" name="Rectangle 3">
            <a:extLst>
              <a:ext uri="{FF2B5EF4-FFF2-40B4-BE49-F238E27FC236}">
                <a16:creationId xmlns:a16="http://schemas.microsoft.com/office/drawing/2014/main" id="{3A2586A0-EF98-0AEE-91B2-2FE1D1A37084}"/>
              </a:ext>
            </a:extLst>
          </p:cNvPr>
          <p:cNvSpPr/>
          <p:nvPr/>
        </p:nvSpPr>
        <p:spPr>
          <a:xfrm>
            <a:off x="8509379" y="1676400"/>
            <a:ext cx="5334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91326940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53034-B1E1-4143-7660-BE7518AE9E35}"/>
              </a:ext>
            </a:extLst>
          </p:cNvPr>
          <p:cNvSpPr>
            <a:spLocks noGrp="1"/>
          </p:cNvSpPr>
          <p:nvPr>
            <p:ph type="title"/>
          </p:nvPr>
        </p:nvSpPr>
        <p:spPr/>
        <p:txBody>
          <a:bodyPr/>
          <a:lstStyle/>
          <a:p>
            <a:r>
              <a:rPr lang="en-IN" dirty="0"/>
              <a:t>REQUIREMENT OF DIN</a:t>
            </a:r>
          </a:p>
        </p:txBody>
      </p:sp>
      <p:sp>
        <p:nvSpPr>
          <p:cNvPr id="3" name="Content Placeholder 2">
            <a:extLst>
              <a:ext uri="{FF2B5EF4-FFF2-40B4-BE49-F238E27FC236}">
                <a16:creationId xmlns:a16="http://schemas.microsoft.com/office/drawing/2014/main" id="{7DF16215-786F-25CE-4891-846D31989B9D}"/>
              </a:ext>
            </a:extLst>
          </p:cNvPr>
          <p:cNvSpPr>
            <a:spLocks noGrp="1"/>
          </p:cNvSpPr>
          <p:nvPr>
            <p:ph idx="1"/>
          </p:nvPr>
        </p:nvSpPr>
        <p:spPr>
          <a:xfrm>
            <a:off x="1219200" y="1219200"/>
            <a:ext cx="7498080" cy="4800600"/>
          </a:xfrm>
        </p:spPr>
        <p:txBody>
          <a:bodyPr>
            <a:noAutofit/>
          </a:bodyPr>
          <a:lstStyle/>
          <a:p>
            <a:pPr marL="82296" indent="0">
              <a:buNone/>
            </a:pPr>
            <a:r>
              <a:rPr lang="en-US" sz="1400" dirty="0"/>
              <a:t>▪ Keeping government objective of accountability and transparency , Document Identification Number – DIN</a:t>
            </a:r>
          </a:p>
          <a:p>
            <a:pPr marL="82296" indent="0">
              <a:buNone/>
            </a:pPr>
            <a:r>
              <a:rPr lang="en-US" sz="1400" dirty="0"/>
              <a:t>system was introduced on all communication / notices from GST Department from 23rd Dec 2019 . It would</a:t>
            </a:r>
          </a:p>
          <a:p>
            <a:pPr marL="82296" indent="0">
              <a:buNone/>
            </a:pPr>
            <a:r>
              <a:rPr lang="en-US" sz="1400" dirty="0"/>
              <a:t>also provide the taxpayer a digital facility to verify any communications and its </a:t>
            </a:r>
            <a:r>
              <a:rPr lang="en-US" sz="1400" dirty="0" err="1"/>
              <a:t>genuiness</a:t>
            </a:r>
            <a:r>
              <a:rPr lang="en-US" sz="1400" dirty="0"/>
              <a:t>.</a:t>
            </a:r>
          </a:p>
          <a:p>
            <a:pPr marL="82296" indent="0">
              <a:buNone/>
            </a:pPr>
            <a:r>
              <a:rPr lang="en-US" sz="1400" dirty="0"/>
              <a:t>▪ Any communication from GST or Custom or Central Excise department without a computer generated DIN,</a:t>
            </a:r>
          </a:p>
          <a:p>
            <a:pPr marL="82296" indent="0">
              <a:buNone/>
            </a:pPr>
            <a:r>
              <a:rPr lang="en-US" sz="1400" dirty="0"/>
              <a:t>would be treated as invalid and shall be deemed to be as if it has never been issued.</a:t>
            </a:r>
          </a:p>
          <a:p>
            <a:pPr marL="82296" indent="0">
              <a:buNone/>
            </a:pPr>
            <a:r>
              <a:rPr lang="en-US" sz="1400" dirty="0"/>
              <a:t>▪ In exceptional circumstances, notice can be issued without DIN, on satisfaction of below condition:</a:t>
            </a:r>
          </a:p>
          <a:p>
            <a:pPr marL="82296" indent="0">
              <a:buNone/>
            </a:pPr>
            <a:r>
              <a:rPr lang="en-US" sz="1400" dirty="0"/>
              <a:t>✓ Exceptional reason to be recorded in writing in the file. Such exceptional reason can be :</a:t>
            </a:r>
          </a:p>
          <a:p>
            <a:pPr marL="82296" indent="0">
              <a:buNone/>
            </a:pPr>
            <a:r>
              <a:rPr lang="en-US" sz="1400" dirty="0"/>
              <a:t>o </a:t>
            </a:r>
            <a:r>
              <a:rPr lang="en-US" sz="1400" dirty="0">
                <a:highlight>
                  <a:srgbClr val="FFFF00"/>
                </a:highlight>
              </a:rPr>
              <a:t>Technical difficulties </a:t>
            </a:r>
            <a:r>
              <a:rPr lang="en-US" sz="1400" dirty="0"/>
              <a:t>in generating DIN or</a:t>
            </a:r>
          </a:p>
          <a:p>
            <a:pPr marL="82296" indent="0">
              <a:buNone/>
            </a:pPr>
            <a:r>
              <a:rPr lang="en-US" sz="1400" dirty="0"/>
              <a:t>o When communication is to be made at short notice/urgent situation &amp; </a:t>
            </a:r>
            <a:r>
              <a:rPr lang="en-US" sz="1400" dirty="0" err="1">
                <a:highlight>
                  <a:srgbClr val="FFFF00"/>
                </a:highlight>
              </a:rPr>
              <a:t>authorised</a:t>
            </a:r>
            <a:r>
              <a:rPr lang="en-US" sz="1400" dirty="0">
                <a:highlight>
                  <a:srgbClr val="FFFF00"/>
                </a:highlight>
              </a:rPr>
              <a:t> officer is outside the office.</a:t>
            </a:r>
          </a:p>
          <a:p>
            <a:pPr marL="82296" indent="0">
              <a:buNone/>
            </a:pPr>
            <a:r>
              <a:rPr lang="en-US" sz="1400" dirty="0"/>
              <a:t>✓ Such communication/notice should expressly state that, it has been issued without a DIN.</a:t>
            </a:r>
          </a:p>
          <a:p>
            <a:pPr marL="82296" indent="0">
              <a:buNone/>
            </a:pPr>
            <a:r>
              <a:rPr lang="en-US" sz="1400" dirty="0"/>
              <a:t>✓ Said communication is </a:t>
            </a:r>
            <a:r>
              <a:rPr lang="en-US" sz="1400" dirty="0" err="1"/>
              <a:t>regularised</a:t>
            </a:r>
            <a:r>
              <a:rPr lang="en-US" sz="1400" dirty="0"/>
              <a:t> within 15 working days of its issuance - (</a:t>
            </a:r>
            <a:r>
              <a:rPr lang="en-US" sz="1400" dirty="0" err="1"/>
              <a:t>i</a:t>
            </a:r>
            <a:r>
              <a:rPr lang="en-US" sz="1400" dirty="0"/>
              <a:t>) by post facto approval of superior officer (ii) mandatorily generating DIN after post facto approval</a:t>
            </a:r>
            <a:endParaRPr lang="en-IN" sz="1400" dirty="0"/>
          </a:p>
        </p:txBody>
      </p:sp>
    </p:spTree>
    <p:extLst>
      <p:ext uri="{BB962C8B-B14F-4D97-AF65-F5344CB8AC3E}">
        <p14:creationId xmlns:p14="http://schemas.microsoft.com/office/powerpoint/2010/main" val="26365664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E93C0-0A86-FEBF-8CD7-D798BB8E58AA}"/>
              </a:ext>
            </a:extLst>
          </p:cNvPr>
          <p:cNvSpPr>
            <a:spLocks noGrp="1"/>
          </p:cNvSpPr>
          <p:nvPr>
            <p:ph type="title"/>
          </p:nvPr>
        </p:nvSpPr>
        <p:spPr/>
        <p:txBody>
          <a:bodyPr/>
          <a:lstStyle/>
          <a:p>
            <a:r>
              <a:rPr lang="en-IN" dirty="0"/>
              <a:t>REQUIREMENT OF DIN</a:t>
            </a:r>
          </a:p>
        </p:txBody>
      </p:sp>
      <p:sp>
        <p:nvSpPr>
          <p:cNvPr id="3" name="Content Placeholder 2">
            <a:extLst>
              <a:ext uri="{FF2B5EF4-FFF2-40B4-BE49-F238E27FC236}">
                <a16:creationId xmlns:a16="http://schemas.microsoft.com/office/drawing/2014/main" id="{D2319303-85BA-A89F-347A-DEA215043B1C}"/>
              </a:ext>
            </a:extLst>
          </p:cNvPr>
          <p:cNvSpPr>
            <a:spLocks noGrp="1"/>
          </p:cNvSpPr>
          <p:nvPr>
            <p:ph idx="1"/>
          </p:nvPr>
        </p:nvSpPr>
        <p:spPr/>
        <p:txBody>
          <a:bodyPr>
            <a:normAutofit/>
          </a:bodyPr>
          <a:lstStyle/>
          <a:p>
            <a:pPr>
              <a:buFont typeface="Wingdings" panose="05000000000000000000" pitchFamily="2" charset="2"/>
              <a:buChar char="Ø"/>
            </a:pPr>
            <a:r>
              <a:rPr lang="en-US" sz="1800" dirty="0"/>
              <a:t>Circular No 122/41/2019 GST dated 5th Nov 2019 and </a:t>
            </a:r>
          </a:p>
          <a:p>
            <a:pPr>
              <a:buFont typeface="Wingdings" panose="05000000000000000000" pitchFamily="2" charset="2"/>
              <a:buChar char="Ø"/>
            </a:pPr>
            <a:r>
              <a:rPr lang="en-US" sz="1800" dirty="0"/>
              <a:t>Circular No 128/47/2019 GST dated 23rd Dec 2019</a:t>
            </a:r>
          </a:p>
          <a:p>
            <a:pPr marL="82296" indent="0">
              <a:buNone/>
            </a:pPr>
            <a:r>
              <a:rPr lang="en-US" sz="1800" dirty="0"/>
              <a:t>▪ Format of DIN is as under:</a:t>
            </a:r>
          </a:p>
          <a:p>
            <a:pPr marL="82296" indent="0">
              <a:buNone/>
            </a:pPr>
            <a:endParaRPr lang="en-US" sz="1800" dirty="0"/>
          </a:p>
          <a:p>
            <a:pPr marL="82296" indent="0">
              <a:buNone/>
            </a:pPr>
            <a:endParaRPr lang="en-US" sz="1800" dirty="0"/>
          </a:p>
          <a:p>
            <a:pPr marL="82296" indent="0">
              <a:buNone/>
            </a:pPr>
            <a:endParaRPr lang="en-US" sz="1800" dirty="0"/>
          </a:p>
          <a:p>
            <a:pPr marL="82296" indent="0">
              <a:buNone/>
            </a:pPr>
            <a:endParaRPr lang="en-US" sz="1800" dirty="0"/>
          </a:p>
          <a:p>
            <a:pPr marL="82296" indent="0">
              <a:buNone/>
            </a:pPr>
            <a:endParaRPr lang="en-US" sz="1800" dirty="0"/>
          </a:p>
          <a:p>
            <a:pPr marL="82296" indent="0">
              <a:buNone/>
            </a:pPr>
            <a:r>
              <a:rPr lang="en-US" sz="1800" dirty="0"/>
              <a:t>▪ Importance of DIN :</a:t>
            </a:r>
          </a:p>
          <a:p>
            <a:pPr marL="82296" indent="0">
              <a:buNone/>
            </a:pPr>
            <a:endParaRPr lang="en-IN" sz="1800" dirty="0"/>
          </a:p>
        </p:txBody>
      </p:sp>
      <p:pic>
        <p:nvPicPr>
          <p:cNvPr id="5" name="Picture 4">
            <a:extLst>
              <a:ext uri="{FF2B5EF4-FFF2-40B4-BE49-F238E27FC236}">
                <a16:creationId xmlns:a16="http://schemas.microsoft.com/office/drawing/2014/main" id="{DB5D956E-E342-C309-45B1-FF774E73C804}"/>
              </a:ext>
            </a:extLst>
          </p:cNvPr>
          <p:cNvPicPr>
            <a:picLocks noChangeAspect="1"/>
          </p:cNvPicPr>
          <p:nvPr/>
        </p:nvPicPr>
        <p:blipFill rotWithShape="1">
          <a:blip r:embed="rId2"/>
          <a:srcRect l="20833" t="38148" r="1666" b="24814"/>
          <a:stretch/>
        </p:blipFill>
        <p:spPr>
          <a:xfrm>
            <a:off x="1524000" y="2476500"/>
            <a:ext cx="7193280" cy="1790700"/>
          </a:xfrm>
          <a:prstGeom prst="rect">
            <a:avLst/>
          </a:prstGeom>
        </p:spPr>
      </p:pic>
      <p:pic>
        <p:nvPicPr>
          <p:cNvPr id="7" name="Picture 6">
            <a:extLst>
              <a:ext uri="{FF2B5EF4-FFF2-40B4-BE49-F238E27FC236}">
                <a16:creationId xmlns:a16="http://schemas.microsoft.com/office/drawing/2014/main" id="{D66BEC26-BCF3-75D6-0D97-D83776EFDEA9}"/>
              </a:ext>
            </a:extLst>
          </p:cNvPr>
          <p:cNvPicPr>
            <a:picLocks noChangeAspect="1"/>
          </p:cNvPicPr>
          <p:nvPr/>
        </p:nvPicPr>
        <p:blipFill rotWithShape="1">
          <a:blip r:embed="rId3"/>
          <a:srcRect l="20000" t="39630" r="1334" b="38148"/>
          <a:stretch/>
        </p:blipFill>
        <p:spPr>
          <a:xfrm>
            <a:off x="1524000" y="4724400"/>
            <a:ext cx="7193280" cy="1295400"/>
          </a:xfrm>
          <a:prstGeom prst="rect">
            <a:avLst/>
          </a:prstGeom>
        </p:spPr>
      </p:pic>
    </p:spTree>
    <p:extLst>
      <p:ext uri="{BB962C8B-B14F-4D97-AF65-F5344CB8AC3E}">
        <p14:creationId xmlns:p14="http://schemas.microsoft.com/office/powerpoint/2010/main" val="39899255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7772400" cy="1143000"/>
          </a:xfrm>
          <a:noFill/>
          <a:ln>
            <a:noFill/>
          </a:ln>
        </p:spPr>
        <p:style>
          <a:lnRef idx="2">
            <a:schemeClr val="dk1"/>
          </a:lnRef>
          <a:fillRef idx="1">
            <a:schemeClr val="lt1"/>
          </a:fillRef>
          <a:effectRef idx="0">
            <a:schemeClr val="dk1"/>
          </a:effectRef>
          <a:fontRef idx="minor">
            <a:schemeClr val="dk1"/>
          </a:fontRef>
        </p:style>
        <p:txBody>
          <a:bodyPr>
            <a:noAutofit/>
          </a:bodyPr>
          <a:lstStyle/>
          <a:p>
            <a:br>
              <a:rPr lang="en-US" sz="3600" b="1" dirty="0"/>
            </a:br>
            <a:r>
              <a:rPr lang="en-US" sz="3600" b="1"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rPr>
              <a:t>REPLY TO GST NOTICES &amp; EFFECTS OF NOT REPLYING</a:t>
            </a:r>
            <a:br>
              <a:rPr lang="en-US" sz="3600" b="1" dirty="0"/>
            </a:br>
            <a:endParaRPr lang="en-US" sz="3600" dirty="0"/>
          </a:p>
        </p:txBody>
      </p:sp>
      <p:sp>
        <p:nvSpPr>
          <p:cNvPr id="3" name="Content Placeholder 2"/>
          <p:cNvSpPr>
            <a:spLocks noGrp="1"/>
          </p:cNvSpPr>
          <p:nvPr>
            <p:ph idx="1"/>
          </p:nvPr>
        </p:nvSpPr>
        <p:spPr>
          <a:xfrm>
            <a:off x="493643" y="1371600"/>
            <a:ext cx="8229600" cy="4953000"/>
          </a:xfrm>
        </p:spPr>
        <p:style>
          <a:lnRef idx="2">
            <a:schemeClr val="accent2"/>
          </a:lnRef>
          <a:fillRef idx="1">
            <a:schemeClr val="lt1"/>
          </a:fillRef>
          <a:effectRef idx="0">
            <a:schemeClr val="accent2"/>
          </a:effectRef>
          <a:fontRef idx="minor">
            <a:schemeClr val="dk1"/>
          </a:fontRef>
        </p:style>
        <p:txBody>
          <a:bodyPr>
            <a:noAutofit/>
          </a:bodyPr>
          <a:lstStyle/>
          <a:p>
            <a:pPr algn="just"/>
            <a:r>
              <a:rPr lang="en-US" sz="2000" dirty="0"/>
              <a:t>Any reply to the GST notices can be submitted online </a:t>
            </a:r>
            <a:r>
              <a:rPr lang="en-US" sz="2000" dirty="0">
                <a:solidFill>
                  <a:srgbClr val="FF0000"/>
                </a:solidFill>
              </a:rPr>
              <a:t>on the GST portal. </a:t>
            </a:r>
          </a:p>
          <a:p>
            <a:pPr algn="just"/>
            <a:r>
              <a:rPr lang="en-US" sz="2000" dirty="0"/>
              <a:t>A taxpayer can use the </a:t>
            </a:r>
            <a:r>
              <a:rPr lang="en-US" sz="2000" dirty="0">
                <a:solidFill>
                  <a:srgbClr val="FF0000"/>
                </a:solidFill>
              </a:rPr>
              <a:t>digital signature or e-signature </a:t>
            </a:r>
            <a:r>
              <a:rPr lang="en-US" sz="2000" dirty="0"/>
              <a:t>of the </a:t>
            </a:r>
            <a:r>
              <a:rPr lang="en-US" sz="2000" dirty="0" err="1"/>
              <a:t>authorised</a:t>
            </a:r>
            <a:r>
              <a:rPr lang="en-US" sz="2000" dirty="0"/>
              <a:t> personnel of such taxpayer or himself.   Where the payment of tax and interest is required, pay such liability in the requisite form and manner. After such payment, the reply letter in requisite form must be submitted before the tax authority who sent notice.  </a:t>
            </a:r>
          </a:p>
          <a:p>
            <a:pPr algn="just"/>
            <a:r>
              <a:rPr lang="en-US" sz="2000" dirty="0"/>
              <a:t> In case the taxpayer receiving the GST notices does not reply </a:t>
            </a:r>
            <a:r>
              <a:rPr lang="en-US" sz="2000" dirty="0">
                <a:solidFill>
                  <a:srgbClr val="FF0000"/>
                </a:solidFill>
              </a:rPr>
              <a:t>within the stipulated time limit, he shall be liable for penalties and further proceedings as each case demands under the GST law.  </a:t>
            </a:r>
          </a:p>
          <a:p>
            <a:pPr algn="just"/>
            <a:r>
              <a:rPr lang="en-US" sz="2000" dirty="0"/>
              <a:t> A taxpayer </a:t>
            </a:r>
            <a:r>
              <a:rPr lang="en-US" sz="2000" b="1" dirty="0">
                <a:solidFill>
                  <a:srgbClr val="7030A0"/>
                </a:solidFill>
              </a:rPr>
              <a:t>can </a:t>
            </a:r>
            <a:r>
              <a:rPr lang="en-US" sz="2000" b="1" dirty="0" err="1">
                <a:solidFill>
                  <a:srgbClr val="7030A0"/>
                </a:solidFill>
              </a:rPr>
              <a:t>authorise</a:t>
            </a:r>
            <a:r>
              <a:rPr lang="en-US" sz="2000" b="1" dirty="0">
                <a:solidFill>
                  <a:srgbClr val="7030A0"/>
                </a:solidFill>
              </a:rPr>
              <a:t> another representative</a:t>
            </a:r>
            <a:r>
              <a:rPr lang="en-US" sz="2000" dirty="0"/>
              <a:t> or a </a:t>
            </a:r>
            <a:r>
              <a:rPr lang="en-US" sz="2000" dirty="0" err="1"/>
              <a:t>practising</a:t>
            </a:r>
            <a:r>
              <a:rPr lang="en-US" sz="2000" dirty="0"/>
              <a:t> chartered accountant to look into the matters related to GST notices. He can do so, by </a:t>
            </a:r>
            <a:r>
              <a:rPr lang="en-US" sz="2000" b="1" dirty="0">
                <a:solidFill>
                  <a:srgbClr val="7030A0"/>
                </a:solidFill>
              </a:rPr>
              <a:t>issuing Letter of </a:t>
            </a:r>
            <a:r>
              <a:rPr lang="en-US" sz="2000" b="1" dirty="0" err="1">
                <a:solidFill>
                  <a:srgbClr val="7030A0"/>
                </a:solidFill>
              </a:rPr>
              <a:t>Authorisation</a:t>
            </a:r>
            <a:r>
              <a:rPr lang="en-US" sz="2000" b="1" dirty="0">
                <a:solidFill>
                  <a:srgbClr val="7030A0"/>
                </a:solidFill>
              </a:rPr>
              <a:t> </a:t>
            </a:r>
            <a:r>
              <a:rPr lang="en-US" sz="2000" dirty="0"/>
              <a:t>under GST. GST </a:t>
            </a:r>
            <a:r>
              <a:rPr lang="en-US" sz="2000" dirty="0" err="1"/>
              <a:t>authorisation</a:t>
            </a:r>
            <a:r>
              <a:rPr lang="en-US" sz="2000" dirty="0"/>
              <a:t> letter gives the power of replying to GST notices by another representative and taking action on behalf of him.</a:t>
            </a:r>
          </a:p>
          <a:p>
            <a:pPr algn="just"/>
            <a:endParaRPr lang="en-US" sz="1800" dirty="0"/>
          </a:p>
        </p:txBody>
      </p:sp>
    </p:spTree>
    <p:extLst>
      <p:ext uri="{BB962C8B-B14F-4D97-AF65-F5344CB8AC3E}">
        <p14:creationId xmlns:p14="http://schemas.microsoft.com/office/powerpoint/2010/main" val="116529083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700" dirty="0"/>
              <a:t>Monetary limits for </a:t>
            </a:r>
            <a:r>
              <a:rPr lang="en-US" sz="2400" dirty="0"/>
              <a:t>SCN – 31/2018 (Circular)</a:t>
            </a:r>
            <a:r>
              <a:rPr lang="en-US" sz="2700" dirty="0"/>
              <a:t> </a:t>
            </a:r>
            <a:br>
              <a:rPr lang="en-US" sz="2700" dirty="0"/>
            </a:br>
            <a:r>
              <a:rPr lang="en-US" sz="2700" dirty="0"/>
              <a:t>read with Circular 169/01/2022-GST</a:t>
            </a:r>
            <a:endParaRPr lang="en-IN" dirty="0"/>
          </a:p>
        </p:txBody>
      </p:sp>
      <p:sp>
        <p:nvSpPr>
          <p:cNvPr id="3" name="Content Placeholder 2"/>
          <p:cNvSpPr>
            <a:spLocks noGrp="1"/>
          </p:cNvSpPr>
          <p:nvPr>
            <p:ph idx="1"/>
          </p:nvPr>
        </p:nvSpPr>
        <p:spPr/>
        <p:txBody>
          <a:bodyPr/>
          <a:lstStyle/>
          <a:p>
            <a:endParaRPr lang="en-IN"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399" y="1371600"/>
            <a:ext cx="7705725"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749175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4" name="object 4"/>
            <p:cNvSpPr/>
            <p:nvPr/>
          </p:nvSpPr>
          <p:spPr>
            <a:xfrm>
              <a:off x="4257" y="4699"/>
              <a:ext cx="819785" cy="819785"/>
            </a:xfrm>
            <a:custGeom>
              <a:avLst/>
              <a:gdLst/>
              <a:ahLst/>
              <a:cxnLst/>
              <a:rect l="l" t="t" r="r" b="b"/>
              <a:pathLst>
                <a:path w="819785" h="819785">
                  <a:moveTo>
                    <a:pt x="819655" y="0"/>
                  </a:moveTo>
                  <a:lnTo>
                    <a:pt x="505" y="0"/>
                  </a:lnTo>
                  <a:lnTo>
                    <a:pt x="0" y="819276"/>
                  </a:lnTo>
                  <a:lnTo>
                    <a:pt x="48636" y="817886"/>
                  </a:lnTo>
                  <a:lnTo>
                    <a:pt x="96034" y="813765"/>
                  </a:lnTo>
                  <a:lnTo>
                    <a:pt x="142623" y="806991"/>
                  </a:lnTo>
                  <a:lnTo>
                    <a:pt x="188327" y="797640"/>
                  </a:lnTo>
                  <a:lnTo>
                    <a:pt x="233067" y="785790"/>
                  </a:lnTo>
                  <a:lnTo>
                    <a:pt x="276768" y="771517"/>
                  </a:lnTo>
                  <a:lnTo>
                    <a:pt x="319353" y="754897"/>
                  </a:lnTo>
                  <a:lnTo>
                    <a:pt x="360744" y="736009"/>
                  </a:lnTo>
                  <a:lnTo>
                    <a:pt x="400865" y="714928"/>
                  </a:lnTo>
                  <a:lnTo>
                    <a:pt x="439639" y="691732"/>
                  </a:lnTo>
                  <a:lnTo>
                    <a:pt x="476990" y="666496"/>
                  </a:lnTo>
                  <a:lnTo>
                    <a:pt x="512839" y="639299"/>
                  </a:lnTo>
                  <a:lnTo>
                    <a:pt x="547112" y="610217"/>
                  </a:lnTo>
                  <a:lnTo>
                    <a:pt x="579730" y="579326"/>
                  </a:lnTo>
                  <a:lnTo>
                    <a:pt x="610616" y="546704"/>
                  </a:lnTo>
                  <a:lnTo>
                    <a:pt x="639695" y="512427"/>
                  </a:lnTo>
                  <a:lnTo>
                    <a:pt x="666889" y="476572"/>
                  </a:lnTo>
                  <a:lnTo>
                    <a:pt x="692122" y="439216"/>
                  </a:lnTo>
                  <a:lnTo>
                    <a:pt x="715316" y="400436"/>
                  </a:lnTo>
                  <a:lnTo>
                    <a:pt x="736395" y="360308"/>
                  </a:lnTo>
                  <a:lnTo>
                    <a:pt x="755281" y="318910"/>
                  </a:lnTo>
                  <a:lnTo>
                    <a:pt x="771899" y="276319"/>
                  </a:lnTo>
                  <a:lnTo>
                    <a:pt x="786171" y="232610"/>
                  </a:lnTo>
                  <a:lnTo>
                    <a:pt x="798020" y="187861"/>
                  </a:lnTo>
                  <a:lnTo>
                    <a:pt x="807370" y="142148"/>
                  </a:lnTo>
                  <a:lnTo>
                    <a:pt x="814144" y="95549"/>
                  </a:lnTo>
                  <a:lnTo>
                    <a:pt x="818264" y="48141"/>
                  </a:lnTo>
                  <a:lnTo>
                    <a:pt x="819655" y="0"/>
                  </a:lnTo>
                  <a:close/>
                </a:path>
              </a:pathLst>
            </a:custGeom>
            <a:solidFill>
              <a:srgbClr val="FDF9F4">
                <a:alpha val="32940"/>
              </a:srgbClr>
            </a:solidFill>
          </p:spPr>
          <p:txBody>
            <a:bodyPr wrap="square" lIns="0" tIns="0" rIns="0" bIns="0" rtlCol="0"/>
            <a:lstStyle/>
            <a:p>
              <a:endParaRPr/>
            </a:p>
          </p:txBody>
        </p:sp>
        <p:sp>
          <p:nvSpPr>
            <p:cNvPr id="5" name="object 5"/>
            <p:cNvSpPr/>
            <p:nvPr/>
          </p:nvSpPr>
          <p:spPr>
            <a:xfrm>
              <a:off x="4257" y="4699"/>
              <a:ext cx="819785" cy="819785"/>
            </a:xfrm>
            <a:custGeom>
              <a:avLst/>
              <a:gdLst/>
              <a:ahLst/>
              <a:cxnLst/>
              <a:rect l="l" t="t" r="r" b="b"/>
              <a:pathLst>
                <a:path w="819785" h="819785">
                  <a:moveTo>
                    <a:pt x="819655" y="0"/>
                  </a:moveTo>
                  <a:lnTo>
                    <a:pt x="818264" y="48141"/>
                  </a:lnTo>
                  <a:lnTo>
                    <a:pt x="814144" y="95549"/>
                  </a:lnTo>
                  <a:lnTo>
                    <a:pt x="807370" y="142148"/>
                  </a:lnTo>
                  <a:lnTo>
                    <a:pt x="798020" y="187861"/>
                  </a:lnTo>
                  <a:lnTo>
                    <a:pt x="786171" y="232610"/>
                  </a:lnTo>
                  <a:lnTo>
                    <a:pt x="771899" y="276319"/>
                  </a:lnTo>
                  <a:lnTo>
                    <a:pt x="755281" y="318910"/>
                  </a:lnTo>
                  <a:lnTo>
                    <a:pt x="736395" y="360308"/>
                  </a:lnTo>
                  <a:lnTo>
                    <a:pt x="715316" y="400436"/>
                  </a:lnTo>
                  <a:lnTo>
                    <a:pt x="692122" y="439216"/>
                  </a:lnTo>
                  <a:lnTo>
                    <a:pt x="666889" y="476572"/>
                  </a:lnTo>
                  <a:lnTo>
                    <a:pt x="639695" y="512427"/>
                  </a:lnTo>
                  <a:lnTo>
                    <a:pt x="610616" y="546704"/>
                  </a:lnTo>
                  <a:lnTo>
                    <a:pt x="579730" y="579326"/>
                  </a:lnTo>
                  <a:lnTo>
                    <a:pt x="547112" y="610217"/>
                  </a:lnTo>
                  <a:lnTo>
                    <a:pt x="512839" y="639299"/>
                  </a:lnTo>
                  <a:lnTo>
                    <a:pt x="476990" y="666496"/>
                  </a:lnTo>
                  <a:lnTo>
                    <a:pt x="439639" y="691732"/>
                  </a:lnTo>
                  <a:lnTo>
                    <a:pt x="400865" y="714928"/>
                  </a:lnTo>
                  <a:lnTo>
                    <a:pt x="360744" y="736009"/>
                  </a:lnTo>
                  <a:lnTo>
                    <a:pt x="319353" y="754897"/>
                  </a:lnTo>
                  <a:lnTo>
                    <a:pt x="276768" y="771517"/>
                  </a:lnTo>
                  <a:lnTo>
                    <a:pt x="233067" y="785790"/>
                  </a:lnTo>
                  <a:lnTo>
                    <a:pt x="188327" y="797640"/>
                  </a:lnTo>
                  <a:lnTo>
                    <a:pt x="142623" y="806991"/>
                  </a:lnTo>
                  <a:lnTo>
                    <a:pt x="96034" y="813765"/>
                  </a:lnTo>
                  <a:lnTo>
                    <a:pt x="48636" y="817886"/>
                  </a:lnTo>
                  <a:lnTo>
                    <a:pt x="505" y="819276"/>
                  </a:lnTo>
                  <a:lnTo>
                    <a:pt x="336" y="819276"/>
                  </a:lnTo>
                  <a:lnTo>
                    <a:pt x="168" y="819276"/>
                  </a:lnTo>
                  <a:lnTo>
                    <a:pt x="0" y="819276"/>
                  </a:lnTo>
                  <a:lnTo>
                    <a:pt x="505" y="0"/>
                  </a:lnTo>
                  <a:lnTo>
                    <a:pt x="819655" y="0"/>
                  </a:lnTo>
                  <a:close/>
                </a:path>
              </a:pathLst>
            </a:custGeom>
            <a:ln w="3175">
              <a:solidFill>
                <a:srgbClr val="D2C39E"/>
              </a:solidFill>
            </a:ln>
          </p:spPr>
          <p:txBody>
            <a:bodyPr wrap="square" lIns="0" tIns="0" rIns="0" bIns="0" rtlCol="0"/>
            <a:lstStyle/>
            <a:p>
              <a:endParaRPr/>
            </a:p>
          </p:txBody>
        </p:sp>
        <p:pic>
          <p:nvPicPr>
            <p:cNvPr id="6" name="object 6"/>
            <p:cNvPicPr/>
            <p:nvPr/>
          </p:nvPicPr>
          <p:blipFill>
            <a:blip r:embed="rId3" cstate="print"/>
            <a:stretch>
              <a:fillRect/>
            </a:stretch>
          </p:blipFill>
          <p:spPr>
            <a:xfrm>
              <a:off x="123825" y="0"/>
              <a:ext cx="1795526" cy="1804924"/>
            </a:xfrm>
            <a:prstGeom prst="rect">
              <a:avLst/>
            </a:prstGeom>
          </p:spPr>
        </p:pic>
        <p:sp>
          <p:nvSpPr>
            <p:cNvPr id="7" name="object 7"/>
            <p:cNvSpPr/>
            <p:nvPr/>
          </p:nvSpPr>
          <p:spPr>
            <a:xfrm>
              <a:off x="176212" y="23875"/>
              <a:ext cx="1696085" cy="1704975"/>
            </a:xfrm>
            <a:custGeom>
              <a:avLst/>
              <a:gdLst/>
              <a:ahLst/>
              <a:cxnLst/>
              <a:rect l="l" t="t" r="r" b="b"/>
              <a:pathLst>
                <a:path w="1696085" h="1704975">
                  <a:moveTo>
                    <a:pt x="0" y="852424"/>
                  </a:moveTo>
                  <a:lnTo>
                    <a:pt x="1341" y="804051"/>
                  </a:lnTo>
                  <a:lnTo>
                    <a:pt x="5320" y="756387"/>
                  </a:lnTo>
                  <a:lnTo>
                    <a:pt x="11862" y="709503"/>
                  </a:lnTo>
                  <a:lnTo>
                    <a:pt x="20898" y="663470"/>
                  </a:lnTo>
                  <a:lnTo>
                    <a:pt x="32356" y="618362"/>
                  </a:lnTo>
                  <a:lnTo>
                    <a:pt x="46163" y="574249"/>
                  </a:lnTo>
                  <a:lnTo>
                    <a:pt x="62249" y="531204"/>
                  </a:lnTo>
                  <a:lnTo>
                    <a:pt x="80541" y="489299"/>
                  </a:lnTo>
                  <a:lnTo>
                    <a:pt x="100969" y="448605"/>
                  </a:lnTo>
                  <a:lnTo>
                    <a:pt x="123461" y="409196"/>
                  </a:lnTo>
                  <a:lnTo>
                    <a:pt x="147945" y="371141"/>
                  </a:lnTo>
                  <a:lnTo>
                    <a:pt x="174349" y="334515"/>
                  </a:lnTo>
                  <a:lnTo>
                    <a:pt x="202602" y="299387"/>
                  </a:lnTo>
                  <a:lnTo>
                    <a:pt x="232633" y="265832"/>
                  </a:lnTo>
                  <a:lnTo>
                    <a:pt x="264370" y="233919"/>
                  </a:lnTo>
                  <a:lnTo>
                    <a:pt x="297740" y="203722"/>
                  </a:lnTo>
                  <a:lnTo>
                    <a:pt x="332674" y="175313"/>
                  </a:lnTo>
                  <a:lnTo>
                    <a:pt x="369099" y="148762"/>
                  </a:lnTo>
                  <a:lnTo>
                    <a:pt x="406944" y="124143"/>
                  </a:lnTo>
                  <a:lnTo>
                    <a:pt x="446136" y="101527"/>
                  </a:lnTo>
                  <a:lnTo>
                    <a:pt x="486605" y="80987"/>
                  </a:lnTo>
                  <a:lnTo>
                    <a:pt x="528279" y="62593"/>
                  </a:lnTo>
                  <a:lnTo>
                    <a:pt x="571087" y="46418"/>
                  </a:lnTo>
                  <a:lnTo>
                    <a:pt x="614956" y="32534"/>
                  </a:lnTo>
                  <a:lnTo>
                    <a:pt x="659815" y="21014"/>
                  </a:lnTo>
                  <a:lnTo>
                    <a:pt x="705594" y="11928"/>
                  </a:lnTo>
                  <a:lnTo>
                    <a:pt x="752219" y="5349"/>
                  </a:lnTo>
                  <a:lnTo>
                    <a:pt x="799620" y="1349"/>
                  </a:lnTo>
                  <a:lnTo>
                    <a:pt x="847725" y="0"/>
                  </a:lnTo>
                  <a:lnTo>
                    <a:pt x="895830" y="1349"/>
                  </a:lnTo>
                  <a:lnTo>
                    <a:pt x="943231" y="5349"/>
                  </a:lnTo>
                  <a:lnTo>
                    <a:pt x="989857" y="11928"/>
                  </a:lnTo>
                  <a:lnTo>
                    <a:pt x="1035637" y="21014"/>
                  </a:lnTo>
                  <a:lnTo>
                    <a:pt x="1080498" y="32534"/>
                  </a:lnTo>
                  <a:lnTo>
                    <a:pt x="1124369" y="46418"/>
                  </a:lnTo>
                  <a:lnTo>
                    <a:pt x="1167179" y="62593"/>
                  </a:lnTo>
                  <a:lnTo>
                    <a:pt x="1208856" y="80987"/>
                  </a:lnTo>
                  <a:lnTo>
                    <a:pt x="1249327" y="101527"/>
                  </a:lnTo>
                  <a:lnTo>
                    <a:pt x="1288523" y="124143"/>
                  </a:lnTo>
                  <a:lnTo>
                    <a:pt x="1326370" y="148762"/>
                  </a:lnTo>
                  <a:lnTo>
                    <a:pt x="1362798" y="175313"/>
                  </a:lnTo>
                  <a:lnTo>
                    <a:pt x="1397735" y="203722"/>
                  </a:lnTo>
                  <a:lnTo>
                    <a:pt x="1431110" y="233919"/>
                  </a:lnTo>
                  <a:lnTo>
                    <a:pt x="1462849" y="265832"/>
                  </a:lnTo>
                  <a:lnTo>
                    <a:pt x="1492884" y="299387"/>
                  </a:lnTo>
                  <a:lnTo>
                    <a:pt x="1521140" y="334515"/>
                  </a:lnTo>
                  <a:lnTo>
                    <a:pt x="1547547" y="371141"/>
                  </a:lnTo>
                  <a:lnTo>
                    <a:pt x="1572034" y="409196"/>
                  </a:lnTo>
                  <a:lnTo>
                    <a:pt x="1594529" y="448605"/>
                  </a:lnTo>
                  <a:lnTo>
                    <a:pt x="1614959" y="489299"/>
                  </a:lnTo>
                  <a:lnTo>
                    <a:pt x="1633254" y="531204"/>
                  </a:lnTo>
                  <a:lnTo>
                    <a:pt x="1649342" y="574249"/>
                  </a:lnTo>
                  <a:lnTo>
                    <a:pt x="1663152" y="618362"/>
                  </a:lnTo>
                  <a:lnTo>
                    <a:pt x="1674611" y="663470"/>
                  </a:lnTo>
                  <a:lnTo>
                    <a:pt x="1683648" y="709503"/>
                  </a:lnTo>
                  <a:lnTo>
                    <a:pt x="1690192" y="756387"/>
                  </a:lnTo>
                  <a:lnTo>
                    <a:pt x="1694171" y="804051"/>
                  </a:lnTo>
                  <a:lnTo>
                    <a:pt x="1695513" y="852424"/>
                  </a:lnTo>
                  <a:lnTo>
                    <a:pt x="1694171" y="900796"/>
                  </a:lnTo>
                  <a:lnTo>
                    <a:pt x="1690192" y="948462"/>
                  </a:lnTo>
                  <a:lnTo>
                    <a:pt x="1683648" y="995348"/>
                  </a:lnTo>
                  <a:lnTo>
                    <a:pt x="1674611" y="1041383"/>
                  </a:lnTo>
                  <a:lnTo>
                    <a:pt x="1663152" y="1086495"/>
                  </a:lnTo>
                  <a:lnTo>
                    <a:pt x="1649342" y="1130612"/>
                  </a:lnTo>
                  <a:lnTo>
                    <a:pt x="1633254" y="1173662"/>
                  </a:lnTo>
                  <a:lnTo>
                    <a:pt x="1614959" y="1215572"/>
                  </a:lnTo>
                  <a:lnTo>
                    <a:pt x="1594529" y="1256271"/>
                  </a:lnTo>
                  <a:lnTo>
                    <a:pt x="1572034" y="1295686"/>
                  </a:lnTo>
                  <a:lnTo>
                    <a:pt x="1547547" y="1333747"/>
                  </a:lnTo>
                  <a:lnTo>
                    <a:pt x="1521140" y="1370380"/>
                  </a:lnTo>
                  <a:lnTo>
                    <a:pt x="1492884" y="1405513"/>
                  </a:lnTo>
                  <a:lnTo>
                    <a:pt x="1462849" y="1439076"/>
                  </a:lnTo>
                  <a:lnTo>
                    <a:pt x="1431110" y="1470994"/>
                  </a:lnTo>
                  <a:lnTo>
                    <a:pt x="1397735" y="1501198"/>
                  </a:lnTo>
                  <a:lnTo>
                    <a:pt x="1362798" y="1529614"/>
                  </a:lnTo>
                  <a:lnTo>
                    <a:pt x="1326370" y="1556171"/>
                  </a:lnTo>
                  <a:lnTo>
                    <a:pt x="1288523" y="1580796"/>
                  </a:lnTo>
                  <a:lnTo>
                    <a:pt x="1249327" y="1603418"/>
                  </a:lnTo>
                  <a:lnTo>
                    <a:pt x="1208856" y="1623964"/>
                  </a:lnTo>
                  <a:lnTo>
                    <a:pt x="1167179" y="1642363"/>
                  </a:lnTo>
                  <a:lnTo>
                    <a:pt x="1124369" y="1658542"/>
                  </a:lnTo>
                  <a:lnTo>
                    <a:pt x="1080498" y="1672429"/>
                  </a:lnTo>
                  <a:lnTo>
                    <a:pt x="1035637" y="1683954"/>
                  </a:lnTo>
                  <a:lnTo>
                    <a:pt x="989857" y="1693042"/>
                  </a:lnTo>
                  <a:lnTo>
                    <a:pt x="943231" y="1699623"/>
                  </a:lnTo>
                  <a:lnTo>
                    <a:pt x="895830" y="1703625"/>
                  </a:lnTo>
                  <a:lnTo>
                    <a:pt x="847725" y="1704975"/>
                  </a:lnTo>
                  <a:lnTo>
                    <a:pt x="799620" y="1703625"/>
                  </a:lnTo>
                  <a:lnTo>
                    <a:pt x="752219" y="1699623"/>
                  </a:lnTo>
                  <a:lnTo>
                    <a:pt x="705594" y="1693042"/>
                  </a:lnTo>
                  <a:lnTo>
                    <a:pt x="659815" y="1683954"/>
                  </a:lnTo>
                  <a:lnTo>
                    <a:pt x="614956" y="1672429"/>
                  </a:lnTo>
                  <a:lnTo>
                    <a:pt x="571087" y="1658542"/>
                  </a:lnTo>
                  <a:lnTo>
                    <a:pt x="528279" y="1642363"/>
                  </a:lnTo>
                  <a:lnTo>
                    <a:pt x="486605" y="1623964"/>
                  </a:lnTo>
                  <a:lnTo>
                    <a:pt x="446136" y="1603418"/>
                  </a:lnTo>
                  <a:lnTo>
                    <a:pt x="406944" y="1580796"/>
                  </a:lnTo>
                  <a:lnTo>
                    <a:pt x="369099" y="1556171"/>
                  </a:lnTo>
                  <a:lnTo>
                    <a:pt x="332674" y="1529614"/>
                  </a:lnTo>
                  <a:lnTo>
                    <a:pt x="297740" y="1501198"/>
                  </a:lnTo>
                  <a:lnTo>
                    <a:pt x="264370" y="1470994"/>
                  </a:lnTo>
                  <a:lnTo>
                    <a:pt x="232633" y="1439076"/>
                  </a:lnTo>
                  <a:lnTo>
                    <a:pt x="202602" y="1405513"/>
                  </a:lnTo>
                  <a:lnTo>
                    <a:pt x="174349" y="1370380"/>
                  </a:lnTo>
                  <a:lnTo>
                    <a:pt x="147945" y="1333747"/>
                  </a:lnTo>
                  <a:lnTo>
                    <a:pt x="123461" y="1295686"/>
                  </a:lnTo>
                  <a:lnTo>
                    <a:pt x="100969" y="1256271"/>
                  </a:lnTo>
                  <a:lnTo>
                    <a:pt x="80541" y="1215572"/>
                  </a:lnTo>
                  <a:lnTo>
                    <a:pt x="62249" y="1173662"/>
                  </a:lnTo>
                  <a:lnTo>
                    <a:pt x="46163" y="1130612"/>
                  </a:lnTo>
                  <a:lnTo>
                    <a:pt x="32356" y="1086495"/>
                  </a:lnTo>
                  <a:lnTo>
                    <a:pt x="20898" y="1041383"/>
                  </a:lnTo>
                  <a:lnTo>
                    <a:pt x="11862" y="995348"/>
                  </a:lnTo>
                  <a:lnTo>
                    <a:pt x="5320" y="948462"/>
                  </a:lnTo>
                  <a:lnTo>
                    <a:pt x="1341" y="900796"/>
                  </a:lnTo>
                  <a:lnTo>
                    <a:pt x="0" y="852424"/>
                  </a:lnTo>
                  <a:close/>
                </a:path>
              </a:pathLst>
            </a:custGeom>
            <a:ln w="27305">
              <a:solidFill>
                <a:srgbClr val="FFF6DB"/>
              </a:solidFill>
            </a:ln>
          </p:spPr>
          <p:txBody>
            <a:bodyPr wrap="square" lIns="0" tIns="0" rIns="0" bIns="0" rtlCol="0"/>
            <a:lstStyle/>
            <a:p>
              <a:endParaRPr/>
            </a:p>
          </p:txBody>
        </p:sp>
        <p:pic>
          <p:nvPicPr>
            <p:cNvPr id="8" name="object 8"/>
            <p:cNvPicPr/>
            <p:nvPr/>
          </p:nvPicPr>
          <p:blipFill>
            <a:blip r:embed="rId4" cstate="print"/>
            <a:stretch>
              <a:fillRect/>
            </a:stretch>
          </p:blipFill>
          <p:spPr>
            <a:xfrm>
              <a:off x="161925" y="1028636"/>
              <a:ext cx="1176337" cy="1176337"/>
            </a:xfrm>
            <a:prstGeom prst="rect">
              <a:avLst/>
            </a:prstGeom>
          </p:spPr>
        </p:pic>
        <p:pic>
          <p:nvPicPr>
            <p:cNvPr id="9" name="object 9"/>
            <p:cNvPicPr/>
            <p:nvPr/>
          </p:nvPicPr>
          <p:blipFill>
            <a:blip r:embed="rId5" cstate="print"/>
            <a:stretch>
              <a:fillRect/>
            </a:stretch>
          </p:blipFill>
          <p:spPr>
            <a:xfrm>
              <a:off x="187319" y="1050633"/>
              <a:ext cx="1116813" cy="1111476"/>
            </a:xfrm>
            <a:prstGeom prst="rect">
              <a:avLst/>
            </a:prstGeom>
          </p:spPr>
        </p:pic>
        <p:sp>
          <p:nvSpPr>
            <p:cNvPr id="10" name="object 10"/>
            <p:cNvSpPr/>
            <p:nvPr/>
          </p:nvSpPr>
          <p:spPr>
            <a:xfrm>
              <a:off x="187319" y="1050633"/>
              <a:ext cx="1116965" cy="1111885"/>
            </a:xfrm>
            <a:custGeom>
              <a:avLst/>
              <a:gdLst/>
              <a:ahLst/>
              <a:cxnLst/>
              <a:rect l="l" t="t" r="r" b="b"/>
              <a:pathLst>
                <a:path w="1116965" h="1111885">
                  <a:moveTo>
                    <a:pt x="118496" y="204634"/>
                  </a:moveTo>
                  <a:lnTo>
                    <a:pt x="149785" y="168741"/>
                  </a:lnTo>
                  <a:lnTo>
                    <a:pt x="183515" y="136234"/>
                  </a:lnTo>
                  <a:lnTo>
                    <a:pt x="219451" y="107137"/>
                  </a:lnTo>
                  <a:lnTo>
                    <a:pt x="257356" y="81474"/>
                  </a:lnTo>
                  <a:lnTo>
                    <a:pt x="296996" y="59270"/>
                  </a:lnTo>
                  <a:lnTo>
                    <a:pt x="338135" y="40547"/>
                  </a:lnTo>
                  <a:lnTo>
                    <a:pt x="380538" y="25331"/>
                  </a:lnTo>
                  <a:lnTo>
                    <a:pt x="423971" y="13644"/>
                  </a:lnTo>
                  <a:lnTo>
                    <a:pt x="468196" y="5510"/>
                  </a:lnTo>
                  <a:lnTo>
                    <a:pt x="512980" y="954"/>
                  </a:lnTo>
                  <a:lnTo>
                    <a:pt x="558087" y="0"/>
                  </a:lnTo>
                  <a:lnTo>
                    <a:pt x="603281" y="2670"/>
                  </a:lnTo>
                  <a:lnTo>
                    <a:pt x="648327" y="8990"/>
                  </a:lnTo>
                  <a:lnTo>
                    <a:pt x="692991" y="18983"/>
                  </a:lnTo>
                  <a:lnTo>
                    <a:pt x="737036" y="32672"/>
                  </a:lnTo>
                  <a:lnTo>
                    <a:pt x="780227" y="50083"/>
                  </a:lnTo>
                  <a:lnTo>
                    <a:pt x="822330" y="71238"/>
                  </a:lnTo>
                  <a:lnTo>
                    <a:pt x="863108" y="96162"/>
                  </a:lnTo>
                  <a:lnTo>
                    <a:pt x="902327" y="124878"/>
                  </a:lnTo>
                  <a:lnTo>
                    <a:pt x="939023" y="156757"/>
                  </a:lnTo>
                  <a:lnTo>
                    <a:pt x="972365" y="190998"/>
                  </a:lnTo>
                  <a:lnTo>
                    <a:pt x="1002325" y="227366"/>
                  </a:lnTo>
                  <a:lnTo>
                    <a:pt x="1028874" y="265625"/>
                  </a:lnTo>
                  <a:lnTo>
                    <a:pt x="1051985" y="305541"/>
                  </a:lnTo>
                  <a:lnTo>
                    <a:pt x="1071626" y="346879"/>
                  </a:lnTo>
                  <a:lnTo>
                    <a:pt x="1087772" y="389404"/>
                  </a:lnTo>
                  <a:lnTo>
                    <a:pt x="1100392" y="432881"/>
                  </a:lnTo>
                  <a:lnTo>
                    <a:pt x="1109458" y="477076"/>
                  </a:lnTo>
                  <a:lnTo>
                    <a:pt x="1114941" y="521754"/>
                  </a:lnTo>
                  <a:lnTo>
                    <a:pt x="1116813" y="566679"/>
                  </a:lnTo>
                  <a:lnTo>
                    <a:pt x="1115044" y="611617"/>
                  </a:lnTo>
                  <a:lnTo>
                    <a:pt x="1109608" y="656333"/>
                  </a:lnTo>
                  <a:lnTo>
                    <a:pt x="1100473" y="700593"/>
                  </a:lnTo>
                  <a:lnTo>
                    <a:pt x="1087613" y="744160"/>
                  </a:lnTo>
                  <a:lnTo>
                    <a:pt x="1070998" y="786801"/>
                  </a:lnTo>
                  <a:lnTo>
                    <a:pt x="1050600" y="828281"/>
                  </a:lnTo>
                  <a:lnTo>
                    <a:pt x="1026390" y="868365"/>
                  </a:lnTo>
                  <a:lnTo>
                    <a:pt x="998339" y="906817"/>
                  </a:lnTo>
                  <a:lnTo>
                    <a:pt x="967050" y="942710"/>
                  </a:lnTo>
                  <a:lnTo>
                    <a:pt x="933320" y="975218"/>
                  </a:lnTo>
                  <a:lnTo>
                    <a:pt x="897385" y="1004315"/>
                  </a:lnTo>
                  <a:lnTo>
                    <a:pt x="859481" y="1029978"/>
                  </a:lnTo>
                  <a:lnTo>
                    <a:pt x="819841" y="1052184"/>
                  </a:lnTo>
                  <a:lnTo>
                    <a:pt x="778703" y="1070908"/>
                  </a:lnTo>
                  <a:lnTo>
                    <a:pt x="736300" y="1086127"/>
                  </a:lnTo>
                  <a:lnTo>
                    <a:pt x="692869" y="1097817"/>
                  </a:lnTo>
                  <a:lnTo>
                    <a:pt x="648644" y="1105954"/>
                  </a:lnTo>
                  <a:lnTo>
                    <a:pt x="603860" y="1110515"/>
                  </a:lnTo>
                  <a:lnTo>
                    <a:pt x="558754" y="1111476"/>
                  </a:lnTo>
                  <a:lnTo>
                    <a:pt x="513560" y="1108813"/>
                  </a:lnTo>
                  <a:lnTo>
                    <a:pt x="468514" y="1102502"/>
                  </a:lnTo>
                  <a:lnTo>
                    <a:pt x="423850" y="1092519"/>
                  </a:lnTo>
                  <a:lnTo>
                    <a:pt x="379804" y="1078841"/>
                  </a:lnTo>
                  <a:lnTo>
                    <a:pt x="336612" y="1061444"/>
                  </a:lnTo>
                  <a:lnTo>
                    <a:pt x="294508" y="1040304"/>
                  </a:lnTo>
                  <a:lnTo>
                    <a:pt x="253729" y="1015397"/>
                  </a:lnTo>
                  <a:lnTo>
                    <a:pt x="214508" y="986700"/>
                  </a:lnTo>
                  <a:lnTo>
                    <a:pt x="177812" y="954821"/>
                  </a:lnTo>
                  <a:lnTo>
                    <a:pt x="144469" y="920580"/>
                  </a:lnTo>
                  <a:lnTo>
                    <a:pt x="114507" y="884212"/>
                  </a:lnTo>
                  <a:lnTo>
                    <a:pt x="87955" y="845952"/>
                  </a:lnTo>
                  <a:lnTo>
                    <a:pt x="64842" y="806035"/>
                  </a:lnTo>
                  <a:lnTo>
                    <a:pt x="45198" y="764695"/>
                  </a:lnTo>
                  <a:lnTo>
                    <a:pt x="29049" y="722168"/>
                  </a:lnTo>
                  <a:lnTo>
                    <a:pt x="16427" y="678687"/>
                  </a:lnTo>
                  <a:lnTo>
                    <a:pt x="7358" y="634488"/>
                  </a:lnTo>
                  <a:lnTo>
                    <a:pt x="1873" y="589806"/>
                  </a:lnTo>
                  <a:lnTo>
                    <a:pt x="0" y="544874"/>
                  </a:lnTo>
                  <a:lnTo>
                    <a:pt x="1767" y="499929"/>
                  </a:lnTo>
                  <a:lnTo>
                    <a:pt x="7203" y="455204"/>
                  </a:lnTo>
                  <a:lnTo>
                    <a:pt x="16338" y="410935"/>
                  </a:lnTo>
                  <a:lnTo>
                    <a:pt x="29200" y="367355"/>
                  </a:lnTo>
                  <a:lnTo>
                    <a:pt x="45818" y="324701"/>
                  </a:lnTo>
                  <a:lnTo>
                    <a:pt x="66221" y="283206"/>
                  </a:lnTo>
                  <a:lnTo>
                    <a:pt x="90437" y="243105"/>
                  </a:lnTo>
                  <a:lnTo>
                    <a:pt x="118496" y="204634"/>
                  </a:lnTo>
                  <a:close/>
                </a:path>
                <a:path w="1116965" h="1111885">
                  <a:moveTo>
                    <a:pt x="220477" y="286041"/>
                  </a:moveTo>
                  <a:lnTo>
                    <a:pt x="193856" y="323455"/>
                  </a:lnTo>
                  <a:lnTo>
                    <a:pt x="171955" y="362810"/>
                  </a:lnTo>
                  <a:lnTo>
                    <a:pt x="154729" y="403741"/>
                  </a:lnTo>
                  <a:lnTo>
                    <a:pt x="142131" y="445881"/>
                  </a:lnTo>
                  <a:lnTo>
                    <a:pt x="134116" y="488865"/>
                  </a:lnTo>
                  <a:lnTo>
                    <a:pt x="130638" y="532328"/>
                  </a:lnTo>
                  <a:lnTo>
                    <a:pt x="131651" y="575903"/>
                  </a:lnTo>
                  <a:lnTo>
                    <a:pt x="137108" y="619227"/>
                  </a:lnTo>
                  <a:lnTo>
                    <a:pt x="146964" y="661933"/>
                  </a:lnTo>
                  <a:lnTo>
                    <a:pt x="161173" y="703655"/>
                  </a:lnTo>
                  <a:lnTo>
                    <a:pt x="179689" y="744028"/>
                  </a:lnTo>
                  <a:lnTo>
                    <a:pt x="202465" y="782686"/>
                  </a:lnTo>
                  <a:lnTo>
                    <a:pt x="229457" y="819265"/>
                  </a:lnTo>
                  <a:lnTo>
                    <a:pt x="260618" y="853397"/>
                  </a:lnTo>
                  <a:lnTo>
                    <a:pt x="295902" y="884719"/>
                  </a:lnTo>
                  <a:lnTo>
                    <a:pt x="334265" y="912179"/>
                  </a:lnTo>
                  <a:lnTo>
                    <a:pt x="374453" y="934995"/>
                  </a:lnTo>
                  <a:lnTo>
                    <a:pt x="416101" y="953204"/>
                  </a:lnTo>
                  <a:lnTo>
                    <a:pt x="458841" y="966841"/>
                  </a:lnTo>
                  <a:lnTo>
                    <a:pt x="502308" y="975943"/>
                  </a:lnTo>
                  <a:lnTo>
                    <a:pt x="546136" y="980546"/>
                  </a:lnTo>
                  <a:lnTo>
                    <a:pt x="589957" y="980687"/>
                  </a:lnTo>
                  <a:lnTo>
                    <a:pt x="633406" y="976403"/>
                  </a:lnTo>
                  <a:lnTo>
                    <a:pt x="676117" y="967728"/>
                  </a:lnTo>
                  <a:lnTo>
                    <a:pt x="717723" y="954701"/>
                  </a:lnTo>
                  <a:lnTo>
                    <a:pt x="757858" y="937356"/>
                  </a:lnTo>
                  <a:lnTo>
                    <a:pt x="796155" y="915731"/>
                  </a:lnTo>
                  <a:lnTo>
                    <a:pt x="832248" y="889862"/>
                  </a:lnTo>
                  <a:lnTo>
                    <a:pt x="865771" y="859785"/>
                  </a:lnTo>
                  <a:lnTo>
                    <a:pt x="896358" y="825537"/>
                  </a:lnTo>
                  <a:lnTo>
                    <a:pt x="922982" y="788101"/>
                  </a:lnTo>
                  <a:lnTo>
                    <a:pt x="944884" y="748730"/>
                  </a:lnTo>
                  <a:lnTo>
                    <a:pt x="962111" y="707789"/>
                  </a:lnTo>
                  <a:lnTo>
                    <a:pt x="974709" y="665643"/>
                  </a:lnTo>
                  <a:lnTo>
                    <a:pt x="982725" y="622657"/>
                  </a:lnTo>
                  <a:lnTo>
                    <a:pt x="986203" y="579196"/>
                  </a:lnTo>
                  <a:lnTo>
                    <a:pt x="985191" y="535624"/>
                  </a:lnTo>
                  <a:lnTo>
                    <a:pt x="979734" y="492307"/>
                  </a:lnTo>
                  <a:lnTo>
                    <a:pt x="969878" y="449609"/>
                  </a:lnTo>
                  <a:lnTo>
                    <a:pt x="955669" y="407895"/>
                  </a:lnTo>
                  <a:lnTo>
                    <a:pt x="937154" y="367530"/>
                  </a:lnTo>
                  <a:lnTo>
                    <a:pt x="914378" y="328880"/>
                  </a:lnTo>
                  <a:lnTo>
                    <a:pt x="887387" y="292308"/>
                  </a:lnTo>
                  <a:lnTo>
                    <a:pt x="856228" y="258179"/>
                  </a:lnTo>
                  <a:lnTo>
                    <a:pt x="820946" y="226859"/>
                  </a:lnTo>
                  <a:lnTo>
                    <a:pt x="782583" y="199399"/>
                  </a:lnTo>
                  <a:lnTo>
                    <a:pt x="742394" y="176583"/>
                  </a:lnTo>
                  <a:lnTo>
                    <a:pt x="700746" y="158375"/>
                  </a:lnTo>
                  <a:lnTo>
                    <a:pt x="658004" y="144737"/>
                  </a:lnTo>
                  <a:lnTo>
                    <a:pt x="614536" y="135635"/>
                  </a:lnTo>
                  <a:lnTo>
                    <a:pt x="570708" y="131032"/>
                  </a:lnTo>
                  <a:lnTo>
                    <a:pt x="526885" y="130891"/>
                  </a:lnTo>
                  <a:lnTo>
                    <a:pt x="483435" y="135175"/>
                  </a:lnTo>
                  <a:lnTo>
                    <a:pt x="440723" y="143850"/>
                  </a:lnTo>
                  <a:lnTo>
                    <a:pt x="399116" y="156877"/>
                  </a:lnTo>
                  <a:lnTo>
                    <a:pt x="358980" y="174222"/>
                  </a:lnTo>
                  <a:lnTo>
                    <a:pt x="320682" y="195847"/>
                  </a:lnTo>
                  <a:lnTo>
                    <a:pt x="284588" y="221716"/>
                  </a:lnTo>
                  <a:lnTo>
                    <a:pt x="251064" y="251793"/>
                  </a:lnTo>
                  <a:lnTo>
                    <a:pt x="220477" y="286041"/>
                  </a:lnTo>
                  <a:close/>
                </a:path>
              </a:pathLst>
            </a:custGeom>
            <a:ln w="7349">
              <a:solidFill>
                <a:srgbClr val="C6B791"/>
              </a:solidFill>
            </a:ln>
          </p:spPr>
          <p:txBody>
            <a:bodyPr wrap="square" lIns="0" tIns="0" rIns="0" bIns="0" rtlCol="0"/>
            <a:lstStyle/>
            <a:p>
              <a:endParaRPr/>
            </a:p>
          </p:txBody>
        </p:sp>
        <p:sp>
          <p:nvSpPr>
            <p:cNvPr id="11" name="object 11"/>
            <p:cNvSpPr/>
            <p:nvPr/>
          </p:nvSpPr>
          <p:spPr>
            <a:xfrm>
              <a:off x="1009650" y="0"/>
              <a:ext cx="8134350" cy="6858000"/>
            </a:xfrm>
            <a:custGeom>
              <a:avLst/>
              <a:gdLst/>
              <a:ahLst/>
              <a:cxnLst/>
              <a:rect l="l" t="t" r="r" b="b"/>
              <a:pathLst>
                <a:path w="8134350" h="6858000">
                  <a:moveTo>
                    <a:pt x="8134350" y="0"/>
                  </a:moveTo>
                  <a:lnTo>
                    <a:pt x="0" y="0"/>
                  </a:lnTo>
                  <a:lnTo>
                    <a:pt x="0" y="6858000"/>
                  </a:lnTo>
                  <a:lnTo>
                    <a:pt x="8134350" y="6858000"/>
                  </a:lnTo>
                  <a:lnTo>
                    <a:pt x="8134350" y="0"/>
                  </a:lnTo>
                  <a:close/>
                </a:path>
              </a:pathLst>
            </a:custGeom>
            <a:solidFill>
              <a:srgbClr val="FFFFFF"/>
            </a:solidFill>
          </p:spPr>
          <p:txBody>
            <a:bodyPr wrap="square" lIns="0" tIns="0" rIns="0" bIns="0" rtlCol="0"/>
            <a:lstStyle/>
            <a:p>
              <a:endParaRPr/>
            </a:p>
          </p:txBody>
        </p:sp>
        <p:pic>
          <p:nvPicPr>
            <p:cNvPr id="12" name="object 12"/>
            <p:cNvPicPr/>
            <p:nvPr/>
          </p:nvPicPr>
          <p:blipFill>
            <a:blip r:embed="rId6" cstate="print"/>
            <a:stretch>
              <a:fillRect/>
            </a:stretch>
          </p:blipFill>
          <p:spPr>
            <a:xfrm>
              <a:off x="923925" y="0"/>
              <a:ext cx="176212" cy="6858000"/>
            </a:xfrm>
            <a:prstGeom prst="rect">
              <a:avLst/>
            </a:prstGeom>
          </p:spPr>
        </p:pic>
        <p:sp>
          <p:nvSpPr>
            <p:cNvPr id="13" name="object 13"/>
            <p:cNvSpPr/>
            <p:nvPr/>
          </p:nvSpPr>
          <p:spPr>
            <a:xfrm>
              <a:off x="1019175" y="0"/>
              <a:ext cx="66675" cy="6858000"/>
            </a:xfrm>
            <a:custGeom>
              <a:avLst/>
              <a:gdLst/>
              <a:ahLst/>
              <a:cxnLst/>
              <a:rect l="l" t="t" r="r" b="b"/>
              <a:pathLst>
                <a:path w="66675" h="6858000">
                  <a:moveTo>
                    <a:pt x="66675" y="0"/>
                  </a:moveTo>
                  <a:lnTo>
                    <a:pt x="0" y="0"/>
                  </a:lnTo>
                  <a:lnTo>
                    <a:pt x="0" y="6858000"/>
                  </a:lnTo>
                  <a:lnTo>
                    <a:pt x="66675" y="6858000"/>
                  </a:lnTo>
                  <a:lnTo>
                    <a:pt x="66675" y="0"/>
                  </a:lnTo>
                  <a:close/>
                </a:path>
              </a:pathLst>
            </a:custGeom>
            <a:solidFill>
              <a:srgbClr val="FFFFFF"/>
            </a:solidFill>
          </p:spPr>
          <p:txBody>
            <a:bodyPr wrap="square" lIns="0" tIns="0" rIns="0" bIns="0" rtlCol="0"/>
            <a:lstStyle/>
            <a:p>
              <a:endParaRPr/>
            </a:p>
          </p:txBody>
        </p:sp>
      </p:grpSp>
      <p:pic>
        <p:nvPicPr>
          <p:cNvPr id="14" name="object 14"/>
          <p:cNvPicPr/>
          <p:nvPr/>
        </p:nvPicPr>
        <p:blipFill>
          <a:blip r:embed="rId7">
            <a:extLst>
              <a:ext uri="{28A0092B-C50C-407E-A947-70E740481C1C}">
                <a14:useLocalDpi xmlns:a14="http://schemas.microsoft.com/office/drawing/2010/main" val="0"/>
              </a:ext>
            </a:extLst>
          </a:blip>
          <a:stretch>
            <a:fillRect/>
          </a:stretch>
        </p:blipFill>
        <p:spPr>
          <a:xfrm>
            <a:off x="7543800" y="351422"/>
            <a:ext cx="1600199" cy="878305"/>
          </a:xfrm>
          <a:prstGeom prst="rect">
            <a:avLst/>
          </a:prstGeom>
        </p:spPr>
      </p:pic>
      <p:sp>
        <p:nvSpPr>
          <p:cNvPr id="16" name="object 16"/>
          <p:cNvSpPr txBox="1">
            <a:spLocks noGrp="1"/>
          </p:cNvSpPr>
          <p:nvPr>
            <p:ph type="ftr" sz="quarter" idx="5"/>
          </p:nvPr>
        </p:nvSpPr>
        <p:spPr>
          <a:xfrm>
            <a:off x="6638925" y="6375215"/>
            <a:ext cx="1903095" cy="324484"/>
          </a:xfrm>
          <a:prstGeom prst="rect">
            <a:avLst/>
          </a:prstGeom>
        </p:spPr>
        <p:txBody>
          <a:bodyPr vert="horz" wrap="square" lIns="0" tIns="0" rIns="0" bIns="0" rtlCol="0">
            <a:spAutoFit/>
          </a:bodyPr>
          <a:lstStyle>
            <a:defPPr>
              <a:defRPr lang="en-US"/>
            </a:defPPr>
            <a:lvl1pPr marL="0" algn="l" defTabSz="914400" rtl="0" eaLnBrk="1" latinLnBrk="0" hangingPunct="1">
              <a:defRPr sz="2000" b="0" i="0" kern="1200">
                <a:solidFill>
                  <a:schemeClr val="tx1"/>
                </a:solidFill>
                <a:latin typeface="Trebuchet MS"/>
                <a:ea typeface="+mn-ea"/>
                <a:cs typeface="Trebuchet M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2385"/>
              </a:lnSpc>
            </a:pPr>
            <a:r>
              <a:rPr lang="en-IN" spc="295"/>
              <a:t>C</a:t>
            </a:r>
            <a:r>
              <a:rPr lang="en-IN" spc="170"/>
              <a:t>A</a:t>
            </a:r>
            <a:r>
              <a:rPr lang="en-IN" spc="-80"/>
              <a:t> </a:t>
            </a:r>
            <a:r>
              <a:rPr lang="en-IN" spc="-70"/>
              <a:t>P</a:t>
            </a:r>
            <a:r>
              <a:rPr lang="en-IN" spc="45"/>
              <a:t>r</a:t>
            </a:r>
            <a:r>
              <a:rPr lang="en-IN" spc="-160"/>
              <a:t>a</a:t>
            </a:r>
            <a:r>
              <a:rPr lang="en-IN" spc="-70"/>
              <a:t>d</a:t>
            </a:r>
            <a:r>
              <a:rPr lang="en-IN" spc="-120"/>
              <a:t>e</a:t>
            </a:r>
            <a:r>
              <a:rPr lang="en-IN" spc="-114"/>
              <a:t>e</a:t>
            </a:r>
            <a:r>
              <a:rPr lang="en-IN" spc="-105"/>
              <a:t>p</a:t>
            </a:r>
            <a:r>
              <a:rPr lang="en-IN" spc="-180"/>
              <a:t> </a:t>
            </a:r>
            <a:r>
              <a:rPr lang="en-IN" spc="40"/>
              <a:t>Mo</a:t>
            </a:r>
            <a:r>
              <a:rPr lang="en-IN" spc="45"/>
              <a:t>d</a:t>
            </a:r>
            <a:r>
              <a:rPr lang="en-IN" spc="-130"/>
              <a:t>i</a:t>
            </a:r>
            <a:endParaRPr spc="-130" dirty="0"/>
          </a:p>
        </p:txBody>
      </p:sp>
      <p:sp>
        <p:nvSpPr>
          <p:cNvPr id="18" name="Rectangle 17"/>
          <p:cNvSpPr/>
          <p:nvPr/>
        </p:nvSpPr>
        <p:spPr>
          <a:xfrm>
            <a:off x="1085850" y="106921"/>
            <a:ext cx="6138863" cy="584775"/>
          </a:xfrm>
          <a:prstGeom prst="rect">
            <a:avLst/>
          </a:prstGeom>
        </p:spPr>
        <p:txBody>
          <a:bodyPr wrap="square">
            <a:spAutoFit/>
          </a:bodyPr>
          <a:lstStyle/>
          <a:p>
            <a:r>
              <a:rPr lang="en-IN" sz="3200" b="1" dirty="0"/>
              <a:t>SECTION 73:- A SYNOPSIS </a:t>
            </a:r>
            <a:endParaRPr lang="en-IN" sz="3200" dirty="0"/>
          </a:p>
        </p:txBody>
      </p:sp>
      <p:sp>
        <p:nvSpPr>
          <p:cNvPr id="19" name="Rectangle 18"/>
          <p:cNvSpPr/>
          <p:nvPr/>
        </p:nvSpPr>
        <p:spPr>
          <a:xfrm>
            <a:off x="1100137" y="1028636"/>
            <a:ext cx="7391400" cy="5416868"/>
          </a:xfrm>
          <a:prstGeom prst="rect">
            <a:avLst/>
          </a:prstGeom>
        </p:spPr>
        <p:txBody>
          <a:bodyPr wrap="square">
            <a:spAutoFit/>
          </a:bodyPr>
          <a:lstStyle/>
          <a:p>
            <a:r>
              <a:rPr lang="en-US" b="1" dirty="0"/>
              <a:t>Section 73(1):- </a:t>
            </a:r>
            <a:r>
              <a:rPr lang="en-US" dirty="0"/>
              <a:t>Where it appears to the proper officer that </a:t>
            </a:r>
          </a:p>
          <a:p>
            <a:pPr marL="285750" indent="-285750">
              <a:buFont typeface="Wingdings" pitchFamily="2" charset="2"/>
              <a:buChar char="ü"/>
            </a:pPr>
            <a:r>
              <a:rPr lang="en-US" b="1" dirty="0"/>
              <a:t>Any tax </a:t>
            </a:r>
            <a:r>
              <a:rPr lang="en-US" dirty="0"/>
              <a:t>has </a:t>
            </a:r>
            <a:r>
              <a:rPr lang="en-US" sz="2000" b="1" i="1" u="sng" dirty="0">
                <a:solidFill>
                  <a:srgbClr val="FF0000"/>
                </a:solidFill>
                <a:highlight>
                  <a:srgbClr val="00FFFF"/>
                </a:highlight>
              </a:rPr>
              <a:t>not been paid </a:t>
            </a:r>
            <a:r>
              <a:rPr lang="en-US" dirty="0"/>
              <a:t>or </a:t>
            </a:r>
            <a:r>
              <a:rPr lang="en-US" sz="2000" b="1" i="1" u="sng" dirty="0">
                <a:solidFill>
                  <a:srgbClr val="FF0000"/>
                </a:solidFill>
                <a:highlight>
                  <a:srgbClr val="00FFFF"/>
                </a:highlight>
              </a:rPr>
              <a:t>short paid </a:t>
            </a:r>
            <a:r>
              <a:rPr lang="en-US" dirty="0"/>
              <a:t>or </a:t>
            </a:r>
            <a:r>
              <a:rPr lang="en-US" sz="2000" b="1" i="1" u="sng" dirty="0">
                <a:solidFill>
                  <a:srgbClr val="FF0000"/>
                </a:solidFill>
                <a:highlight>
                  <a:srgbClr val="00FFFF"/>
                </a:highlight>
              </a:rPr>
              <a:t>erroneously refunded</a:t>
            </a:r>
            <a:r>
              <a:rPr lang="en-US" dirty="0"/>
              <a:t>, or </a:t>
            </a:r>
          </a:p>
          <a:p>
            <a:pPr marL="285750" indent="-285750">
              <a:buFont typeface="Wingdings" pitchFamily="2" charset="2"/>
              <a:buChar char="ü"/>
            </a:pPr>
            <a:r>
              <a:rPr lang="en-US" b="1" dirty="0"/>
              <a:t>Where ITC </a:t>
            </a:r>
            <a:r>
              <a:rPr lang="en-US" dirty="0"/>
              <a:t>has been </a:t>
            </a:r>
            <a:r>
              <a:rPr lang="en-US" sz="2000" b="1" i="1" u="sng" dirty="0">
                <a:solidFill>
                  <a:srgbClr val="C00000"/>
                </a:solidFill>
                <a:highlight>
                  <a:srgbClr val="FFFF00"/>
                </a:highlight>
              </a:rPr>
              <a:t>wrongly availed or </a:t>
            </a:r>
            <a:r>
              <a:rPr lang="en-US" sz="2000" b="1" i="1" u="sng" dirty="0" err="1">
                <a:solidFill>
                  <a:srgbClr val="C00000"/>
                </a:solidFill>
                <a:highlight>
                  <a:srgbClr val="FFFF00"/>
                </a:highlight>
              </a:rPr>
              <a:t>utilised</a:t>
            </a:r>
            <a:r>
              <a:rPr lang="en-US" sz="2000" b="1" i="1" u="sng" dirty="0">
                <a:solidFill>
                  <a:srgbClr val="C00000"/>
                </a:solidFill>
                <a:highlight>
                  <a:srgbClr val="FFFF00"/>
                </a:highlight>
              </a:rPr>
              <a:t> </a:t>
            </a:r>
            <a:r>
              <a:rPr lang="en-US" dirty="0"/>
              <a:t>for any reason, other than the reason of other than fraud or any </a:t>
            </a:r>
            <a:r>
              <a:rPr lang="en-US" dirty="0" err="1"/>
              <a:t>wilful</a:t>
            </a:r>
            <a:r>
              <a:rPr lang="en-US" dirty="0"/>
              <a:t>-misstatement or suppression of facts to evade tax, </a:t>
            </a:r>
          </a:p>
          <a:p>
            <a:r>
              <a:rPr lang="en-US" b="1" i="1" u="sng" dirty="0">
                <a:highlight>
                  <a:srgbClr val="FFFF00"/>
                </a:highlight>
              </a:rPr>
              <a:t>He shall serve notice on the person chargeable with tax Requiring him to show cause </a:t>
            </a:r>
            <a:r>
              <a:rPr lang="en-US" dirty="0"/>
              <a:t>as to why he should not pay the amount specified in the notice along with interest payable thereon under section 50 and a penalty leviable under the provisions of this Act or the rules made thereunder </a:t>
            </a:r>
          </a:p>
          <a:p>
            <a:pPr marL="285750" indent="-285750">
              <a:buFont typeface="Wingdings" pitchFamily="2" charset="2"/>
              <a:buChar char="ü"/>
            </a:pPr>
            <a:r>
              <a:rPr lang="en-US" b="1" dirty="0">
                <a:highlight>
                  <a:srgbClr val="FFFF00"/>
                </a:highlight>
              </a:rPr>
              <a:t>73(2):-</a:t>
            </a:r>
            <a:r>
              <a:rPr lang="en-US" b="1" i="0" u="sng" dirty="0">
                <a:solidFill>
                  <a:srgbClr val="666666"/>
                </a:solidFill>
                <a:effectLst/>
                <a:latin typeface="georgia" panose="02040502050405020303" pitchFamily="18" charset="0"/>
                <a:hlinkClick r:id="rId8"/>
              </a:rPr>
              <a:t> </a:t>
            </a:r>
            <a:r>
              <a:rPr lang="en-US" b="1" i="0" u="sng" dirty="0">
                <a:solidFill>
                  <a:srgbClr val="666666"/>
                </a:solidFill>
                <a:effectLst/>
                <a:highlight>
                  <a:srgbClr val="00FFFF"/>
                </a:highlight>
                <a:latin typeface="georgia" panose="02040502050405020303" pitchFamily="18" charset="0"/>
                <a:hlinkClick r:id="rId8"/>
              </a:rPr>
              <a:t>TIME LIMIT</a:t>
            </a:r>
            <a:r>
              <a:rPr lang="en-US" b="1" i="0" dirty="0">
                <a:solidFill>
                  <a:srgbClr val="111111"/>
                </a:solidFill>
                <a:effectLst/>
                <a:highlight>
                  <a:srgbClr val="00FFFF"/>
                </a:highlight>
                <a:latin typeface="georgia" panose="02040502050405020303" pitchFamily="18" charset="0"/>
              </a:rPr>
              <a:t> FOR THE</a:t>
            </a:r>
            <a:r>
              <a:rPr lang="en-US" b="1" dirty="0">
                <a:highlight>
                  <a:srgbClr val="00FFFF"/>
                </a:highlight>
              </a:rPr>
              <a:t> NOTICE </a:t>
            </a:r>
            <a:r>
              <a:rPr lang="en-US" dirty="0"/>
              <a:t>under this section shall be issued </a:t>
            </a:r>
            <a:r>
              <a:rPr lang="en-US" b="1" dirty="0"/>
              <a:t>at least 3 months prior to the time limit specified for issuance of order</a:t>
            </a:r>
            <a:r>
              <a:rPr lang="en-US" dirty="0"/>
              <a:t>. </a:t>
            </a:r>
          </a:p>
          <a:p>
            <a:pPr marL="285750" indent="-285750">
              <a:buFont typeface="Wingdings" pitchFamily="2" charset="2"/>
              <a:buChar char="ü"/>
            </a:pPr>
            <a:r>
              <a:rPr lang="en-US" b="1" dirty="0">
                <a:highlight>
                  <a:srgbClr val="FFFF00"/>
                </a:highlight>
              </a:rPr>
              <a:t>73(10):- </a:t>
            </a:r>
            <a:r>
              <a:rPr lang="en-US" b="1" i="0" u="sng" dirty="0">
                <a:solidFill>
                  <a:srgbClr val="666666"/>
                </a:solidFill>
                <a:effectLst/>
                <a:highlight>
                  <a:srgbClr val="00FFFF"/>
                </a:highlight>
                <a:latin typeface="georgia" panose="02040502050405020303" pitchFamily="18" charset="0"/>
                <a:hlinkClick r:id="rId8"/>
              </a:rPr>
              <a:t>TIME LIMIT</a:t>
            </a:r>
            <a:r>
              <a:rPr lang="en-US" b="1" i="0" dirty="0">
                <a:solidFill>
                  <a:srgbClr val="111111"/>
                </a:solidFill>
                <a:effectLst/>
                <a:highlight>
                  <a:srgbClr val="00FFFF"/>
                </a:highlight>
                <a:latin typeface="georgia" panose="02040502050405020303" pitchFamily="18" charset="0"/>
              </a:rPr>
              <a:t> FOR THE ORDER</a:t>
            </a:r>
            <a:r>
              <a:rPr lang="en-US" b="1" dirty="0">
                <a:highlight>
                  <a:srgbClr val="00FFFF"/>
                </a:highlight>
              </a:rPr>
              <a:t> </a:t>
            </a:r>
            <a:r>
              <a:rPr lang="en-US" dirty="0"/>
              <a:t>under this section shall be issued </a:t>
            </a:r>
            <a:r>
              <a:rPr lang="en-US" b="1" dirty="0"/>
              <a:t>within 3 years from the due date for furnishing of annual return for the financial year </a:t>
            </a:r>
            <a:r>
              <a:rPr lang="en-US" dirty="0"/>
              <a:t>to which the tax not paid or short paid or input tax credit wrongly availed or utilized relates to. </a:t>
            </a:r>
          </a:p>
          <a:p>
            <a:pPr marL="285750" indent="-285750">
              <a:buFont typeface="Wingdings" pitchFamily="2" charset="2"/>
              <a:buChar char="ü"/>
            </a:pPr>
            <a:r>
              <a:rPr lang="en-US" b="1" dirty="0"/>
              <a:t>73(10):- Order </a:t>
            </a:r>
            <a:r>
              <a:rPr lang="en-US" dirty="0"/>
              <a:t>under this section shall be issued </a:t>
            </a:r>
            <a:r>
              <a:rPr lang="en-US" b="1" dirty="0"/>
              <a:t>within 3 years from the date of erroneous refund </a:t>
            </a:r>
          </a:p>
          <a:p>
            <a:endParaRPr lang="en-US" dirty="0"/>
          </a:p>
        </p:txBody>
      </p:sp>
    </p:spTree>
    <p:extLst>
      <p:ext uri="{BB962C8B-B14F-4D97-AF65-F5344CB8AC3E}">
        <p14:creationId xmlns:p14="http://schemas.microsoft.com/office/powerpoint/2010/main" val="193031816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4" name="object 4"/>
            <p:cNvSpPr/>
            <p:nvPr/>
          </p:nvSpPr>
          <p:spPr>
            <a:xfrm>
              <a:off x="4257" y="4699"/>
              <a:ext cx="819785" cy="819785"/>
            </a:xfrm>
            <a:custGeom>
              <a:avLst/>
              <a:gdLst/>
              <a:ahLst/>
              <a:cxnLst/>
              <a:rect l="l" t="t" r="r" b="b"/>
              <a:pathLst>
                <a:path w="819785" h="819785">
                  <a:moveTo>
                    <a:pt x="819655" y="0"/>
                  </a:moveTo>
                  <a:lnTo>
                    <a:pt x="505" y="0"/>
                  </a:lnTo>
                  <a:lnTo>
                    <a:pt x="0" y="819276"/>
                  </a:lnTo>
                  <a:lnTo>
                    <a:pt x="48636" y="817886"/>
                  </a:lnTo>
                  <a:lnTo>
                    <a:pt x="96034" y="813765"/>
                  </a:lnTo>
                  <a:lnTo>
                    <a:pt x="142623" y="806991"/>
                  </a:lnTo>
                  <a:lnTo>
                    <a:pt x="188327" y="797640"/>
                  </a:lnTo>
                  <a:lnTo>
                    <a:pt x="233067" y="785790"/>
                  </a:lnTo>
                  <a:lnTo>
                    <a:pt x="276768" y="771517"/>
                  </a:lnTo>
                  <a:lnTo>
                    <a:pt x="319353" y="754897"/>
                  </a:lnTo>
                  <a:lnTo>
                    <a:pt x="360744" y="736009"/>
                  </a:lnTo>
                  <a:lnTo>
                    <a:pt x="400865" y="714928"/>
                  </a:lnTo>
                  <a:lnTo>
                    <a:pt x="439639" y="691732"/>
                  </a:lnTo>
                  <a:lnTo>
                    <a:pt x="476990" y="666496"/>
                  </a:lnTo>
                  <a:lnTo>
                    <a:pt x="512839" y="639299"/>
                  </a:lnTo>
                  <a:lnTo>
                    <a:pt x="547112" y="610217"/>
                  </a:lnTo>
                  <a:lnTo>
                    <a:pt x="579730" y="579326"/>
                  </a:lnTo>
                  <a:lnTo>
                    <a:pt x="610616" y="546704"/>
                  </a:lnTo>
                  <a:lnTo>
                    <a:pt x="639695" y="512427"/>
                  </a:lnTo>
                  <a:lnTo>
                    <a:pt x="666889" y="476572"/>
                  </a:lnTo>
                  <a:lnTo>
                    <a:pt x="692122" y="439216"/>
                  </a:lnTo>
                  <a:lnTo>
                    <a:pt x="715316" y="400436"/>
                  </a:lnTo>
                  <a:lnTo>
                    <a:pt x="736395" y="360308"/>
                  </a:lnTo>
                  <a:lnTo>
                    <a:pt x="755281" y="318910"/>
                  </a:lnTo>
                  <a:lnTo>
                    <a:pt x="771899" y="276319"/>
                  </a:lnTo>
                  <a:lnTo>
                    <a:pt x="786171" y="232610"/>
                  </a:lnTo>
                  <a:lnTo>
                    <a:pt x="798020" y="187861"/>
                  </a:lnTo>
                  <a:lnTo>
                    <a:pt x="807370" y="142148"/>
                  </a:lnTo>
                  <a:lnTo>
                    <a:pt x="814144" y="95549"/>
                  </a:lnTo>
                  <a:lnTo>
                    <a:pt x="818264" y="48141"/>
                  </a:lnTo>
                  <a:lnTo>
                    <a:pt x="819655" y="0"/>
                  </a:lnTo>
                  <a:close/>
                </a:path>
              </a:pathLst>
            </a:custGeom>
            <a:solidFill>
              <a:srgbClr val="FDF9F4">
                <a:alpha val="32940"/>
              </a:srgbClr>
            </a:solidFill>
          </p:spPr>
          <p:txBody>
            <a:bodyPr wrap="square" lIns="0" tIns="0" rIns="0" bIns="0" rtlCol="0"/>
            <a:lstStyle/>
            <a:p>
              <a:endParaRPr/>
            </a:p>
          </p:txBody>
        </p:sp>
        <p:sp>
          <p:nvSpPr>
            <p:cNvPr id="5" name="object 5"/>
            <p:cNvSpPr/>
            <p:nvPr/>
          </p:nvSpPr>
          <p:spPr>
            <a:xfrm>
              <a:off x="4257" y="4699"/>
              <a:ext cx="819785" cy="819785"/>
            </a:xfrm>
            <a:custGeom>
              <a:avLst/>
              <a:gdLst/>
              <a:ahLst/>
              <a:cxnLst/>
              <a:rect l="l" t="t" r="r" b="b"/>
              <a:pathLst>
                <a:path w="819785" h="819785">
                  <a:moveTo>
                    <a:pt x="819655" y="0"/>
                  </a:moveTo>
                  <a:lnTo>
                    <a:pt x="818264" y="48141"/>
                  </a:lnTo>
                  <a:lnTo>
                    <a:pt x="814144" y="95549"/>
                  </a:lnTo>
                  <a:lnTo>
                    <a:pt x="807370" y="142148"/>
                  </a:lnTo>
                  <a:lnTo>
                    <a:pt x="798020" y="187861"/>
                  </a:lnTo>
                  <a:lnTo>
                    <a:pt x="786171" y="232610"/>
                  </a:lnTo>
                  <a:lnTo>
                    <a:pt x="771899" y="276319"/>
                  </a:lnTo>
                  <a:lnTo>
                    <a:pt x="755281" y="318910"/>
                  </a:lnTo>
                  <a:lnTo>
                    <a:pt x="736395" y="360308"/>
                  </a:lnTo>
                  <a:lnTo>
                    <a:pt x="715316" y="400436"/>
                  </a:lnTo>
                  <a:lnTo>
                    <a:pt x="692122" y="439216"/>
                  </a:lnTo>
                  <a:lnTo>
                    <a:pt x="666889" y="476572"/>
                  </a:lnTo>
                  <a:lnTo>
                    <a:pt x="639695" y="512427"/>
                  </a:lnTo>
                  <a:lnTo>
                    <a:pt x="610616" y="546704"/>
                  </a:lnTo>
                  <a:lnTo>
                    <a:pt x="579730" y="579326"/>
                  </a:lnTo>
                  <a:lnTo>
                    <a:pt x="547112" y="610217"/>
                  </a:lnTo>
                  <a:lnTo>
                    <a:pt x="512839" y="639299"/>
                  </a:lnTo>
                  <a:lnTo>
                    <a:pt x="476990" y="666496"/>
                  </a:lnTo>
                  <a:lnTo>
                    <a:pt x="439639" y="691732"/>
                  </a:lnTo>
                  <a:lnTo>
                    <a:pt x="400865" y="714928"/>
                  </a:lnTo>
                  <a:lnTo>
                    <a:pt x="360744" y="736009"/>
                  </a:lnTo>
                  <a:lnTo>
                    <a:pt x="319353" y="754897"/>
                  </a:lnTo>
                  <a:lnTo>
                    <a:pt x="276768" y="771517"/>
                  </a:lnTo>
                  <a:lnTo>
                    <a:pt x="233067" y="785790"/>
                  </a:lnTo>
                  <a:lnTo>
                    <a:pt x="188327" y="797640"/>
                  </a:lnTo>
                  <a:lnTo>
                    <a:pt x="142623" y="806991"/>
                  </a:lnTo>
                  <a:lnTo>
                    <a:pt x="96034" y="813765"/>
                  </a:lnTo>
                  <a:lnTo>
                    <a:pt x="48636" y="817886"/>
                  </a:lnTo>
                  <a:lnTo>
                    <a:pt x="505" y="819276"/>
                  </a:lnTo>
                  <a:lnTo>
                    <a:pt x="336" y="819276"/>
                  </a:lnTo>
                  <a:lnTo>
                    <a:pt x="168" y="819276"/>
                  </a:lnTo>
                  <a:lnTo>
                    <a:pt x="0" y="819276"/>
                  </a:lnTo>
                  <a:lnTo>
                    <a:pt x="505" y="0"/>
                  </a:lnTo>
                  <a:lnTo>
                    <a:pt x="819655" y="0"/>
                  </a:lnTo>
                  <a:close/>
                </a:path>
              </a:pathLst>
            </a:custGeom>
            <a:ln w="3175">
              <a:solidFill>
                <a:srgbClr val="D2C39E"/>
              </a:solidFill>
            </a:ln>
          </p:spPr>
          <p:txBody>
            <a:bodyPr wrap="square" lIns="0" tIns="0" rIns="0" bIns="0" rtlCol="0"/>
            <a:lstStyle/>
            <a:p>
              <a:endParaRPr/>
            </a:p>
          </p:txBody>
        </p:sp>
        <p:pic>
          <p:nvPicPr>
            <p:cNvPr id="6" name="object 6"/>
            <p:cNvPicPr/>
            <p:nvPr/>
          </p:nvPicPr>
          <p:blipFill>
            <a:blip r:embed="rId3" cstate="print"/>
            <a:stretch>
              <a:fillRect/>
            </a:stretch>
          </p:blipFill>
          <p:spPr>
            <a:xfrm>
              <a:off x="123825" y="0"/>
              <a:ext cx="1795526" cy="1804924"/>
            </a:xfrm>
            <a:prstGeom prst="rect">
              <a:avLst/>
            </a:prstGeom>
          </p:spPr>
        </p:pic>
        <p:sp>
          <p:nvSpPr>
            <p:cNvPr id="7" name="object 7"/>
            <p:cNvSpPr/>
            <p:nvPr/>
          </p:nvSpPr>
          <p:spPr>
            <a:xfrm>
              <a:off x="176212" y="23875"/>
              <a:ext cx="1696085" cy="1704975"/>
            </a:xfrm>
            <a:custGeom>
              <a:avLst/>
              <a:gdLst/>
              <a:ahLst/>
              <a:cxnLst/>
              <a:rect l="l" t="t" r="r" b="b"/>
              <a:pathLst>
                <a:path w="1696085" h="1704975">
                  <a:moveTo>
                    <a:pt x="0" y="852424"/>
                  </a:moveTo>
                  <a:lnTo>
                    <a:pt x="1341" y="804051"/>
                  </a:lnTo>
                  <a:lnTo>
                    <a:pt x="5320" y="756387"/>
                  </a:lnTo>
                  <a:lnTo>
                    <a:pt x="11862" y="709503"/>
                  </a:lnTo>
                  <a:lnTo>
                    <a:pt x="20898" y="663470"/>
                  </a:lnTo>
                  <a:lnTo>
                    <a:pt x="32356" y="618362"/>
                  </a:lnTo>
                  <a:lnTo>
                    <a:pt x="46163" y="574249"/>
                  </a:lnTo>
                  <a:lnTo>
                    <a:pt x="62249" y="531204"/>
                  </a:lnTo>
                  <a:lnTo>
                    <a:pt x="80541" y="489299"/>
                  </a:lnTo>
                  <a:lnTo>
                    <a:pt x="100969" y="448605"/>
                  </a:lnTo>
                  <a:lnTo>
                    <a:pt x="123461" y="409196"/>
                  </a:lnTo>
                  <a:lnTo>
                    <a:pt x="147945" y="371141"/>
                  </a:lnTo>
                  <a:lnTo>
                    <a:pt x="174349" y="334515"/>
                  </a:lnTo>
                  <a:lnTo>
                    <a:pt x="202602" y="299387"/>
                  </a:lnTo>
                  <a:lnTo>
                    <a:pt x="232633" y="265832"/>
                  </a:lnTo>
                  <a:lnTo>
                    <a:pt x="264370" y="233919"/>
                  </a:lnTo>
                  <a:lnTo>
                    <a:pt x="297740" y="203722"/>
                  </a:lnTo>
                  <a:lnTo>
                    <a:pt x="332674" y="175313"/>
                  </a:lnTo>
                  <a:lnTo>
                    <a:pt x="369099" y="148762"/>
                  </a:lnTo>
                  <a:lnTo>
                    <a:pt x="406944" y="124143"/>
                  </a:lnTo>
                  <a:lnTo>
                    <a:pt x="446136" y="101527"/>
                  </a:lnTo>
                  <a:lnTo>
                    <a:pt x="486605" y="80987"/>
                  </a:lnTo>
                  <a:lnTo>
                    <a:pt x="528279" y="62593"/>
                  </a:lnTo>
                  <a:lnTo>
                    <a:pt x="571087" y="46418"/>
                  </a:lnTo>
                  <a:lnTo>
                    <a:pt x="614956" y="32534"/>
                  </a:lnTo>
                  <a:lnTo>
                    <a:pt x="659815" y="21014"/>
                  </a:lnTo>
                  <a:lnTo>
                    <a:pt x="705594" y="11928"/>
                  </a:lnTo>
                  <a:lnTo>
                    <a:pt x="752219" y="5349"/>
                  </a:lnTo>
                  <a:lnTo>
                    <a:pt x="799620" y="1349"/>
                  </a:lnTo>
                  <a:lnTo>
                    <a:pt x="847725" y="0"/>
                  </a:lnTo>
                  <a:lnTo>
                    <a:pt x="895830" y="1349"/>
                  </a:lnTo>
                  <a:lnTo>
                    <a:pt x="943231" y="5349"/>
                  </a:lnTo>
                  <a:lnTo>
                    <a:pt x="989857" y="11928"/>
                  </a:lnTo>
                  <a:lnTo>
                    <a:pt x="1035637" y="21014"/>
                  </a:lnTo>
                  <a:lnTo>
                    <a:pt x="1080498" y="32534"/>
                  </a:lnTo>
                  <a:lnTo>
                    <a:pt x="1124369" y="46418"/>
                  </a:lnTo>
                  <a:lnTo>
                    <a:pt x="1167179" y="62593"/>
                  </a:lnTo>
                  <a:lnTo>
                    <a:pt x="1208856" y="80987"/>
                  </a:lnTo>
                  <a:lnTo>
                    <a:pt x="1249327" y="101527"/>
                  </a:lnTo>
                  <a:lnTo>
                    <a:pt x="1288523" y="124143"/>
                  </a:lnTo>
                  <a:lnTo>
                    <a:pt x="1326370" y="148762"/>
                  </a:lnTo>
                  <a:lnTo>
                    <a:pt x="1362798" y="175313"/>
                  </a:lnTo>
                  <a:lnTo>
                    <a:pt x="1397735" y="203722"/>
                  </a:lnTo>
                  <a:lnTo>
                    <a:pt x="1431110" y="233919"/>
                  </a:lnTo>
                  <a:lnTo>
                    <a:pt x="1462849" y="265832"/>
                  </a:lnTo>
                  <a:lnTo>
                    <a:pt x="1492884" y="299387"/>
                  </a:lnTo>
                  <a:lnTo>
                    <a:pt x="1521140" y="334515"/>
                  </a:lnTo>
                  <a:lnTo>
                    <a:pt x="1547547" y="371141"/>
                  </a:lnTo>
                  <a:lnTo>
                    <a:pt x="1572034" y="409196"/>
                  </a:lnTo>
                  <a:lnTo>
                    <a:pt x="1594529" y="448605"/>
                  </a:lnTo>
                  <a:lnTo>
                    <a:pt x="1614959" y="489299"/>
                  </a:lnTo>
                  <a:lnTo>
                    <a:pt x="1633254" y="531204"/>
                  </a:lnTo>
                  <a:lnTo>
                    <a:pt x="1649342" y="574249"/>
                  </a:lnTo>
                  <a:lnTo>
                    <a:pt x="1663152" y="618362"/>
                  </a:lnTo>
                  <a:lnTo>
                    <a:pt x="1674611" y="663470"/>
                  </a:lnTo>
                  <a:lnTo>
                    <a:pt x="1683648" y="709503"/>
                  </a:lnTo>
                  <a:lnTo>
                    <a:pt x="1690192" y="756387"/>
                  </a:lnTo>
                  <a:lnTo>
                    <a:pt x="1694171" y="804051"/>
                  </a:lnTo>
                  <a:lnTo>
                    <a:pt x="1695513" y="852424"/>
                  </a:lnTo>
                  <a:lnTo>
                    <a:pt x="1694171" y="900796"/>
                  </a:lnTo>
                  <a:lnTo>
                    <a:pt x="1690192" y="948462"/>
                  </a:lnTo>
                  <a:lnTo>
                    <a:pt x="1683648" y="995348"/>
                  </a:lnTo>
                  <a:lnTo>
                    <a:pt x="1674611" y="1041383"/>
                  </a:lnTo>
                  <a:lnTo>
                    <a:pt x="1663152" y="1086495"/>
                  </a:lnTo>
                  <a:lnTo>
                    <a:pt x="1649342" y="1130612"/>
                  </a:lnTo>
                  <a:lnTo>
                    <a:pt x="1633254" y="1173662"/>
                  </a:lnTo>
                  <a:lnTo>
                    <a:pt x="1614959" y="1215572"/>
                  </a:lnTo>
                  <a:lnTo>
                    <a:pt x="1594529" y="1256271"/>
                  </a:lnTo>
                  <a:lnTo>
                    <a:pt x="1572034" y="1295686"/>
                  </a:lnTo>
                  <a:lnTo>
                    <a:pt x="1547547" y="1333747"/>
                  </a:lnTo>
                  <a:lnTo>
                    <a:pt x="1521140" y="1370380"/>
                  </a:lnTo>
                  <a:lnTo>
                    <a:pt x="1492884" y="1405513"/>
                  </a:lnTo>
                  <a:lnTo>
                    <a:pt x="1462849" y="1439076"/>
                  </a:lnTo>
                  <a:lnTo>
                    <a:pt x="1431110" y="1470994"/>
                  </a:lnTo>
                  <a:lnTo>
                    <a:pt x="1397735" y="1501198"/>
                  </a:lnTo>
                  <a:lnTo>
                    <a:pt x="1362798" y="1529614"/>
                  </a:lnTo>
                  <a:lnTo>
                    <a:pt x="1326370" y="1556171"/>
                  </a:lnTo>
                  <a:lnTo>
                    <a:pt x="1288523" y="1580796"/>
                  </a:lnTo>
                  <a:lnTo>
                    <a:pt x="1249327" y="1603418"/>
                  </a:lnTo>
                  <a:lnTo>
                    <a:pt x="1208856" y="1623964"/>
                  </a:lnTo>
                  <a:lnTo>
                    <a:pt x="1167179" y="1642363"/>
                  </a:lnTo>
                  <a:lnTo>
                    <a:pt x="1124369" y="1658542"/>
                  </a:lnTo>
                  <a:lnTo>
                    <a:pt x="1080498" y="1672429"/>
                  </a:lnTo>
                  <a:lnTo>
                    <a:pt x="1035637" y="1683954"/>
                  </a:lnTo>
                  <a:lnTo>
                    <a:pt x="989857" y="1693042"/>
                  </a:lnTo>
                  <a:lnTo>
                    <a:pt x="943231" y="1699623"/>
                  </a:lnTo>
                  <a:lnTo>
                    <a:pt x="895830" y="1703625"/>
                  </a:lnTo>
                  <a:lnTo>
                    <a:pt x="847725" y="1704975"/>
                  </a:lnTo>
                  <a:lnTo>
                    <a:pt x="799620" y="1703625"/>
                  </a:lnTo>
                  <a:lnTo>
                    <a:pt x="752219" y="1699623"/>
                  </a:lnTo>
                  <a:lnTo>
                    <a:pt x="705594" y="1693042"/>
                  </a:lnTo>
                  <a:lnTo>
                    <a:pt x="659815" y="1683954"/>
                  </a:lnTo>
                  <a:lnTo>
                    <a:pt x="614956" y="1672429"/>
                  </a:lnTo>
                  <a:lnTo>
                    <a:pt x="571087" y="1658542"/>
                  </a:lnTo>
                  <a:lnTo>
                    <a:pt x="528279" y="1642363"/>
                  </a:lnTo>
                  <a:lnTo>
                    <a:pt x="486605" y="1623964"/>
                  </a:lnTo>
                  <a:lnTo>
                    <a:pt x="446136" y="1603418"/>
                  </a:lnTo>
                  <a:lnTo>
                    <a:pt x="406944" y="1580796"/>
                  </a:lnTo>
                  <a:lnTo>
                    <a:pt x="369099" y="1556171"/>
                  </a:lnTo>
                  <a:lnTo>
                    <a:pt x="332674" y="1529614"/>
                  </a:lnTo>
                  <a:lnTo>
                    <a:pt x="297740" y="1501198"/>
                  </a:lnTo>
                  <a:lnTo>
                    <a:pt x="264370" y="1470994"/>
                  </a:lnTo>
                  <a:lnTo>
                    <a:pt x="232633" y="1439076"/>
                  </a:lnTo>
                  <a:lnTo>
                    <a:pt x="202602" y="1405513"/>
                  </a:lnTo>
                  <a:lnTo>
                    <a:pt x="174349" y="1370380"/>
                  </a:lnTo>
                  <a:lnTo>
                    <a:pt x="147945" y="1333747"/>
                  </a:lnTo>
                  <a:lnTo>
                    <a:pt x="123461" y="1295686"/>
                  </a:lnTo>
                  <a:lnTo>
                    <a:pt x="100969" y="1256271"/>
                  </a:lnTo>
                  <a:lnTo>
                    <a:pt x="80541" y="1215572"/>
                  </a:lnTo>
                  <a:lnTo>
                    <a:pt x="62249" y="1173662"/>
                  </a:lnTo>
                  <a:lnTo>
                    <a:pt x="46163" y="1130612"/>
                  </a:lnTo>
                  <a:lnTo>
                    <a:pt x="32356" y="1086495"/>
                  </a:lnTo>
                  <a:lnTo>
                    <a:pt x="20898" y="1041383"/>
                  </a:lnTo>
                  <a:lnTo>
                    <a:pt x="11862" y="995348"/>
                  </a:lnTo>
                  <a:lnTo>
                    <a:pt x="5320" y="948462"/>
                  </a:lnTo>
                  <a:lnTo>
                    <a:pt x="1341" y="900796"/>
                  </a:lnTo>
                  <a:lnTo>
                    <a:pt x="0" y="852424"/>
                  </a:lnTo>
                  <a:close/>
                </a:path>
              </a:pathLst>
            </a:custGeom>
            <a:ln w="27305">
              <a:solidFill>
                <a:srgbClr val="FFF6DB"/>
              </a:solidFill>
            </a:ln>
          </p:spPr>
          <p:txBody>
            <a:bodyPr wrap="square" lIns="0" tIns="0" rIns="0" bIns="0" rtlCol="0"/>
            <a:lstStyle/>
            <a:p>
              <a:endParaRPr/>
            </a:p>
          </p:txBody>
        </p:sp>
        <p:pic>
          <p:nvPicPr>
            <p:cNvPr id="8" name="object 8"/>
            <p:cNvPicPr/>
            <p:nvPr/>
          </p:nvPicPr>
          <p:blipFill>
            <a:blip r:embed="rId4" cstate="print"/>
            <a:stretch>
              <a:fillRect/>
            </a:stretch>
          </p:blipFill>
          <p:spPr>
            <a:xfrm>
              <a:off x="161925" y="1028636"/>
              <a:ext cx="1176337" cy="1176337"/>
            </a:xfrm>
            <a:prstGeom prst="rect">
              <a:avLst/>
            </a:prstGeom>
          </p:spPr>
        </p:pic>
        <p:pic>
          <p:nvPicPr>
            <p:cNvPr id="9" name="object 9"/>
            <p:cNvPicPr/>
            <p:nvPr/>
          </p:nvPicPr>
          <p:blipFill>
            <a:blip r:embed="rId5" cstate="print"/>
            <a:stretch>
              <a:fillRect/>
            </a:stretch>
          </p:blipFill>
          <p:spPr>
            <a:xfrm>
              <a:off x="187319" y="1050633"/>
              <a:ext cx="1116813" cy="1111476"/>
            </a:xfrm>
            <a:prstGeom prst="rect">
              <a:avLst/>
            </a:prstGeom>
          </p:spPr>
        </p:pic>
        <p:sp>
          <p:nvSpPr>
            <p:cNvPr id="10" name="object 10"/>
            <p:cNvSpPr/>
            <p:nvPr/>
          </p:nvSpPr>
          <p:spPr>
            <a:xfrm>
              <a:off x="187319" y="1050633"/>
              <a:ext cx="1116965" cy="1111885"/>
            </a:xfrm>
            <a:custGeom>
              <a:avLst/>
              <a:gdLst/>
              <a:ahLst/>
              <a:cxnLst/>
              <a:rect l="l" t="t" r="r" b="b"/>
              <a:pathLst>
                <a:path w="1116965" h="1111885">
                  <a:moveTo>
                    <a:pt x="118496" y="204634"/>
                  </a:moveTo>
                  <a:lnTo>
                    <a:pt x="149785" y="168741"/>
                  </a:lnTo>
                  <a:lnTo>
                    <a:pt x="183515" y="136234"/>
                  </a:lnTo>
                  <a:lnTo>
                    <a:pt x="219451" y="107137"/>
                  </a:lnTo>
                  <a:lnTo>
                    <a:pt x="257356" y="81474"/>
                  </a:lnTo>
                  <a:lnTo>
                    <a:pt x="296996" y="59270"/>
                  </a:lnTo>
                  <a:lnTo>
                    <a:pt x="338135" y="40547"/>
                  </a:lnTo>
                  <a:lnTo>
                    <a:pt x="380538" y="25331"/>
                  </a:lnTo>
                  <a:lnTo>
                    <a:pt x="423971" y="13644"/>
                  </a:lnTo>
                  <a:lnTo>
                    <a:pt x="468196" y="5510"/>
                  </a:lnTo>
                  <a:lnTo>
                    <a:pt x="512980" y="954"/>
                  </a:lnTo>
                  <a:lnTo>
                    <a:pt x="558087" y="0"/>
                  </a:lnTo>
                  <a:lnTo>
                    <a:pt x="603281" y="2670"/>
                  </a:lnTo>
                  <a:lnTo>
                    <a:pt x="648327" y="8990"/>
                  </a:lnTo>
                  <a:lnTo>
                    <a:pt x="692991" y="18983"/>
                  </a:lnTo>
                  <a:lnTo>
                    <a:pt x="737036" y="32672"/>
                  </a:lnTo>
                  <a:lnTo>
                    <a:pt x="780227" y="50083"/>
                  </a:lnTo>
                  <a:lnTo>
                    <a:pt x="822330" y="71238"/>
                  </a:lnTo>
                  <a:lnTo>
                    <a:pt x="863108" y="96162"/>
                  </a:lnTo>
                  <a:lnTo>
                    <a:pt x="902327" y="124878"/>
                  </a:lnTo>
                  <a:lnTo>
                    <a:pt x="939023" y="156757"/>
                  </a:lnTo>
                  <a:lnTo>
                    <a:pt x="972365" y="190998"/>
                  </a:lnTo>
                  <a:lnTo>
                    <a:pt x="1002325" y="227366"/>
                  </a:lnTo>
                  <a:lnTo>
                    <a:pt x="1028874" y="265625"/>
                  </a:lnTo>
                  <a:lnTo>
                    <a:pt x="1051985" y="305541"/>
                  </a:lnTo>
                  <a:lnTo>
                    <a:pt x="1071626" y="346879"/>
                  </a:lnTo>
                  <a:lnTo>
                    <a:pt x="1087772" y="389404"/>
                  </a:lnTo>
                  <a:lnTo>
                    <a:pt x="1100392" y="432881"/>
                  </a:lnTo>
                  <a:lnTo>
                    <a:pt x="1109458" y="477076"/>
                  </a:lnTo>
                  <a:lnTo>
                    <a:pt x="1114941" y="521754"/>
                  </a:lnTo>
                  <a:lnTo>
                    <a:pt x="1116813" y="566679"/>
                  </a:lnTo>
                  <a:lnTo>
                    <a:pt x="1115044" y="611617"/>
                  </a:lnTo>
                  <a:lnTo>
                    <a:pt x="1109608" y="656333"/>
                  </a:lnTo>
                  <a:lnTo>
                    <a:pt x="1100473" y="700593"/>
                  </a:lnTo>
                  <a:lnTo>
                    <a:pt x="1087613" y="744160"/>
                  </a:lnTo>
                  <a:lnTo>
                    <a:pt x="1070998" y="786801"/>
                  </a:lnTo>
                  <a:lnTo>
                    <a:pt x="1050600" y="828281"/>
                  </a:lnTo>
                  <a:lnTo>
                    <a:pt x="1026390" y="868365"/>
                  </a:lnTo>
                  <a:lnTo>
                    <a:pt x="998339" y="906817"/>
                  </a:lnTo>
                  <a:lnTo>
                    <a:pt x="967050" y="942710"/>
                  </a:lnTo>
                  <a:lnTo>
                    <a:pt x="933320" y="975218"/>
                  </a:lnTo>
                  <a:lnTo>
                    <a:pt x="897385" y="1004315"/>
                  </a:lnTo>
                  <a:lnTo>
                    <a:pt x="859481" y="1029978"/>
                  </a:lnTo>
                  <a:lnTo>
                    <a:pt x="819841" y="1052184"/>
                  </a:lnTo>
                  <a:lnTo>
                    <a:pt x="778703" y="1070908"/>
                  </a:lnTo>
                  <a:lnTo>
                    <a:pt x="736300" y="1086127"/>
                  </a:lnTo>
                  <a:lnTo>
                    <a:pt x="692869" y="1097817"/>
                  </a:lnTo>
                  <a:lnTo>
                    <a:pt x="648644" y="1105954"/>
                  </a:lnTo>
                  <a:lnTo>
                    <a:pt x="603860" y="1110515"/>
                  </a:lnTo>
                  <a:lnTo>
                    <a:pt x="558754" y="1111476"/>
                  </a:lnTo>
                  <a:lnTo>
                    <a:pt x="513560" y="1108813"/>
                  </a:lnTo>
                  <a:lnTo>
                    <a:pt x="468514" y="1102502"/>
                  </a:lnTo>
                  <a:lnTo>
                    <a:pt x="423850" y="1092519"/>
                  </a:lnTo>
                  <a:lnTo>
                    <a:pt x="379804" y="1078841"/>
                  </a:lnTo>
                  <a:lnTo>
                    <a:pt x="336612" y="1061444"/>
                  </a:lnTo>
                  <a:lnTo>
                    <a:pt x="294508" y="1040304"/>
                  </a:lnTo>
                  <a:lnTo>
                    <a:pt x="253729" y="1015397"/>
                  </a:lnTo>
                  <a:lnTo>
                    <a:pt x="214508" y="986700"/>
                  </a:lnTo>
                  <a:lnTo>
                    <a:pt x="177812" y="954821"/>
                  </a:lnTo>
                  <a:lnTo>
                    <a:pt x="144469" y="920580"/>
                  </a:lnTo>
                  <a:lnTo>
                    <a:pt x="114507" y="884212"/>
                  </a:lnTo>
                  <a:lnTo>
                    <a:pt x="87955" y="845952"/>
                  </a:lnTo>
                  <a:lnTo>
                    <a:pt x="64842" y="806035"/>
                  </a:lnTo>
                  <a:lnTo>
                    <a:pt x="45198" y="764695"/>
                  </a:lnTo>
                  <a:lnTo>
                    <a:pt x="29049" y="722168"/>
                  </a:lnTo>
                  <a:lnTo>
                    <a:pt x="16427" y="678687"/>
                  </a:lnTo>
                  <a:lnTo>
                    <a:pt x="7358" y="634488"/>
                  </a:lnTo>
                  <a:lnTo>
                    <a:pt x="1873" y="589806"/>
                  </a:lnTo>
                  <a:lnTo>
                    <a:pt x="0" y="544874"/>
                  </a:lnTo>
                  <a:lnTo>
                    <a:pt x="1767" y="499929"/>
                  </a:lnTo>
                  <a:lnTo>
                    <a:pt x="7203" y="455204"/>
                  </a:lnTo>
                  <a:lnTo>
                    <a:pt x="16338" y="410935"/>
                  </a:lnTo>
                  <a:lnTo>
                    <a:pt x="29200" y="367355"/>
                  </a:lnTo>
                  <a:lnTo>
                    <a:pt x="45818" y="324701"/>
                  </a:lnTo>
                  <a:lnTo>
                    <a:pt x="66221" y="283206"/>
                  </a:lnTo>
                  <a:lnTo>
                    <a:pt x="90437" y="243105"/>
                  </a:lnTo>
                  <a:lnTo>
                    <a:pt x="118496" y="204634"/>
                  </a:lnTo>
                  <a:close/>
                </a:path>
                <a:path w="1116965" h="1111885">
                  <a:moveTo>
                    <a:pt x="220477" y="286041"/>
                  </a:moveTo>
                  <a:lnTo>
                    <a:pt x="193856" y="323455"/>
                  </a:lnTo>
                  <a:lnTo>
                    <a:pt x="171955" y="362810"/>
                  </a:lnTo>
                  <a:lnTo>
                    <a:pt x="154729" y="403741"/>
                  </a:lnTo>
                  <a:lnTo>
                    <a:pt x="142131" y="445881"/>
                  </a:lnTo>
                  <a:lnTo>
                    <a:pt x="134116" y="488865"/>
                  </a:lnTo>
                  <a:lnTo>
                    <a:pt x="130638" y="532328"/>
                  </a:lnTo>
                  <a:lnTo>
                    <a:pt x="131651" y="575903"/>
                  </a:lnTo>
                  <a:lnTo>
                    <a:pt x="137108" y="619227"/>
                  </a:lnTo>
                  <a:lnTo>
                    <a:pt x="146964" y="661933"/>
                  </a:lnTo>
                  <a:lnTo>
                    <a:pt x="161173" y="703655"/>
                  </a:lnTo>
                  <a:lnTo>
                    <a:pt x="179689" y="744028"/>
                  </a:lnTo>
                  <a:lnTo>
                    <a:pt x="202465" y="782686"/>
                  </a:lnTo>
                  <a:lnTo>
                    <a:pt x="229457" y="819265"/>
                  </a:lnTo>
                  <a:lnTo>
                    <a:pt x="260618" y="853397"/>
                  </a:lnTo>
                  <a:lnTo>
                    <a:pt x="295902" y="884719"/>
                  </a:lnTo>
                  <a:lnTo>
                    <a:pt x="334265" y="912179"/>
                  </a:lnTo>
                  <a:lnTo>
                    <a:pt x="374453" y="934995"/>
                  </a:lnTo>
                  <a:lnTo>
                    <a:pt x="416101" y="953204"/>
                  </a:lnTo>
                  <a:lnTo>
                    <a:pt x="458841" y="966841"/>
                  </a:lnTo>
                  <a:lnTo>
                    <a:pt x="502308" y="975943"/>
                  </a:lnTo>
                  <a:lnTo>
                    <a:pt x="546136" y="980546"/>
                  </a:lnTo>
                  <a:lnTo>
                    <a:pt x="589957" y="980687"/>
                  </a:lnTo>
                  <a:lnTo>
                    <a:pt x="633406" y="976403"/>
                  </a:lnTo>
                  <a:lnTo>
                    <a:pt x="676117" y="967728"/>
                  </a:lnTo>
                  <a:lnTo>
                    <a:pt x="717723" y="954701"/>
                  </a:lnTo>
                  <a:lnTo>
                    <a:pt x="757858" y="937356"/>
                  </a:lnTo>
                  <a:lnTo>
                    <a:pt x="796155" y="915731"/>
                  </a:lnTo>
                  <a:lnTo>
                    <a:pt x="832248" y="889862"/>
                  </a:lnTo>
                  <a:lnTo>
                    <a:pt x="865771" y="859785"/>
                  </a:lnTo>
                  <a:lnTo>
                    <a:pt x="896358" y="825537"/>
                  </a:lnTo>
                  <a:lnTo>
                    <a:pt x="922982" y="788101"/>
                  </a:lnTo>
                  <a:lnTo>
                    <a:pt x="944884" y="748730"/>
                  </a:lnTo>
                  <a:lnTo>
                    <a:pt x="962111" y="707789"/>
                  </a:lnTo>
                  <a:lnTo>
                    <a:pt x="974709" y="665643"/>
                  </a:lnTo>
                  <a:lnTo>
                    <a:pt x="982725" y="622657"/>
                  </a:lnTo>
                  <a:lnTo>
                    <a:pt x="986203" y="579196"/>
                  </a:lnTo>
                  <a:lnTo>
                    <a:pt x="985191" y="535624"/>
                  </a:lnTo>
                  <a:lnTo>
                    <a:pt x="979734" y="492307"/>
                  </a:lnTo>
                  <a:lnTo>
                    <a:pt x="969878" y="449609"/>
                  </a:lnTo>
                  <a:lnTo>
                    <a:pt x="955669" y="407895"/>
                  </a:lnTo>
                  <a:lnTo>
                    <a:pt x="937154" y="367530"/>
                  </a:lnTo>
                  <a:lnTo>
                    <a:pt x="914378" y="328880"/>
                  </a:lnTo>
                  <a:lnTo>
                    <a:pt x="887387" y="292308"/>
                  </a:lnTo>
                  <a:lnTo>
                    <a:pt x="856228" y="258179"/>
                  </a:lnTo>
                  <a:lnTo>
                    <a:pt x="820946" y="226859"/>
                  </a:lnTo>
                  <a:lnTo>
                    <a:pt x="782583" y="199399"/>
                  </a:lnTo>
                  <a:lnTo>
                    <a:pt x="742394" y="176583"/>
                  </a:lnTo>
                  <a:lnTo>
                    <a:pt x="700746" y="158375"/>
                  </a:lnTo>
                  <a:lnTo>
                    <a:pt x="658004" y="144737"/>
                  </a:lnTo>
                  <a:lnTo>
                    <a:pt x="614536" y="135635"/>
                  </a:lnTo>
                  <a:lnTo>
                    <a:pt x="570708" y="131032"/>
                  </a:lnTo>
                  <a:lnTo>
                    <a:pt x="526885" y="130891"/>
                  </a:lnTo>
                  <a:lnTo>
                    <a:pt x="483435" y="135175"/>
                  </a:lnTo>
                  <a:lnTo>
                    <a:pt x="440723" y="143850"/>
                  </a:lnTo>
                  <a:lnTo>
                    <a:pt x="399116" y="156877"/>
                  </a:lnTo>
                  <a:lnTo>
                    <a:pt x="358980" y="174222"/>
                  </a:lnTo>
                  <a:lnTo>
                    <a:pt x="320682" y="195847"/>
                  </a:lnTo>
                  <a:lnTo>
                    <a:pt x="284588" y="221716"/>
                  </a:lnTo>
                  <a:lnTo>
                    <a:pt x="251064" y="251793"/>
                  </a:lnTo>
                  <a:lnTo>
                    <a:pt x="220477" y="286041"/>
                  </a:lnTo>
                  <a:close/>
                </a:path>
              </a:pathLst>
            </a:custGeom>
            <a:ln w="7349">
              <a:solidFill>
                <a:srgbClr val="C6B791"/>
              </a:solidFill>
            </a:ln>
          </p:spPr>
          <p:txBody>
            <a:bodyPr wrap="square" lIns="0" tIns="0" rIns="0" bIns="0" rtlCol="0"/>
            <a:lstStyle/>
            <a:p>
              <a:endParaRPr/>
            </a:p>
          </p:txBody>
        </p:sp>
        <p:sp>
          <p:nvSpPr>
            <p:cNvPr id="11" name="object 11"/>
            <p:cNvSpPr/>
            <p:nvPr/>
          </p:nvSpPr>
          <p:spPr>
            <a:xfrm>
              <a:off x="1009650" y="0"/>
              <a:ext cx="8134350" cy="6858000"/>
            </a:xfrm>
            <a:custGeom>
              <a:avLst/>
              <a:gdLst/>
              <a:ahLst/>
              <a:cxnLst/>
              <a:rect l="l" t="t" r="r" b="b"/>
              <a:pathLst>
                <a:path w="8134350" h="6858000">
                  <a:moveTo>
                    <a:pt x="8134350" y="0"/>
                  </a:moveTo>
                  <a:lnTo>
                    <a:pt x="0" y="0"/>
                  </a:lnTo>
                  <a:lnTo>
                    <a:pt x="0" y="6858000"/>
                  </a:lnTo>
                  <a:lnTo>
                    <a:pt x="8134350" y="6858000"/>
                  </a:lnTo>
                  <a:lnTo>
                    <a:pt x="8134350" y="0"/>
                  </a:lnTo>
                  <a:close/>
                </a:path>
              </a:pathLst>
            </a:custGeom>
            <a:solidFill>
              <a:srgbClr val="FFFFFF"/>
            </a:solidFill>
          </p:spPr>
          <p:txBody>
            <a:bodyPr wrap="square" lIns="0" tIns="0" rIns="0" bIns="0" rtlCol="0"/>
            <a:lstStyle/>
            <a:p>
              <a:endParaRPr/>
            </a:p>
          </p:txBody>
        </p:sp>
        <p:pic>
          <p:nvPicPr>
            <p:cNvPr id="12" name="object 12"/>
            <p:cNvPicPr/>
            <p:nvPr/>
          </p:nvPicPr>
          <p:blipFill>
            <a:blip r:embed="rId6" cstate="print"/>
            <a:stretch>
              <a:fillRect/>
            </a:stretch>
          </p:blipFill>
          <p:spPr>
            <a:xfrm>
              <a:off x="923925" y="0"/>
              <a:ext cx="176212" cy="6858000"/>
            </a:xfrm>
            <a:prstGeom prst="rect">
              <a:avLst/>
            </a:prstGeom>
          </p:spPr>
        </p:pic>
        <p:sp>
          <p:nvSpPr>
            <p:cNvPr id="13" name="object 13"/>
            <p:cNvSpPr/>
            <p:nvPr/>
          </p:nvSpPr>
          <p:spPr>
            <a:xfrm>
              <a:off x="1019175" y="0"/>
              <a:ext cx="66675" cy="6858000"/>
            </a:xfrm>
            <a:custGeom>
              <a:avLst/>
              <a:gdLst/>
              <a:ahLst/>
              <a:cxnLst/>
              <a:rect l="l" t="t" r="r" b="b"/>
              <a:pathLst>
                <a:path w="66675" h="6858000">
                  <a:moveTo>
                    <a:pt x="66675" y="0"/>
                  </a:moveTo>
                  <a:lnTo>
                    <a:pt x="0" y="0"/>
                  </a:lnTo>
                  <a:lnTo>
                    <a:pt x="0" y="6858000"/>
                  </a:lnTo>
                  <a:lnTo>
                    <a:pt x="66675" y="6858000"/>
                  </a:lnTo>
                  <a:lnTo>
                    <a:pt x="66675" y="0"/>
                  </a:lnTo>
                  <a:close/>
                </a:path>
              </a:pathLst>
            </a:custGeom>
            <a:solidFill>
              <a:srgbClr val="FFFFFF"/>
            </a:solidFill>
          </p:spPr>
          <p:txBody>
            <a:bodyPr wrap="square" lIns="0" tIns="0" rIns="0" bIns="0" rtlCol="0"/>
            <a:lstStyle/>
            <a:p>
              <a:endParaRPr/>
            </a:p>
          </p:txBody>
        </p:sp>
      </p:grpSp>
      <p:pic>
        <p:nvPicPr>
          <p:cNvPr id="14" name="object 14"/>
          <p:cNvPicPr/>
          <p:nvPr/>
        </p:nvPicPr>
        <p:blipFill>
          <a:blip r:embed="rId7">
            <a:extLst>
              <a:ext uri="{28A0092B-C50C-407E-A947-70E740481C1C}">
                <a14:useLocalDpi xmlns:a14="http://schemas.microsoft.com/office/drawing/2010/main" val="0"/>
              </a:ext>
            </a:extLst>
          </a:blip>
          <a:stretch>
            <a:fillRect/>
          </a:stretch>
        </p:blipFill>
        <p:spPr>
          <a:xfrm>
            <a:off x="7543800" y="351422"/>
            <a:ext cx="1600199" cy="878305"/>
          </a:xfrm>
          <a:prstGeom prst="rect">
            <a:avLst/>
          </a:prstGeom>
        </p:spPr>
      </p:pic>
      <p:sp>
        <p:nvSpPr>
          <p:cNvPr id="16" name="object 16"/>
          <p:cNvSpPr txBox="1">
            <a:spLocks noGrp="1"/>
          </p:cNvSpPr>
          <p:nvPr>
            <p:ph type="ftr" sz="quarter" idx="5"/>
          </p:nvPr>
        </p:nvSpPr>
        <p:spPr>
          <a:xfrm>
            <a:off x="6638925" y="6375215"/>
            <a:ext cx="1903095" cy="324484"/>
          </a:xfrm>
          <a:prstGeom prst="rect">
            <a:avLst/>
          </a:prstGeom>
        </p:spPr>
        <p:txBody>
          <a:bodyPr vert="horz" wrap="square" lIns="0" tIns="0" rIns="0" bIns="0" rtlCol="0">
            <a:spAutoFit/>
          </a:bodyPr>
          <a:lstStyle>
            <a:defPPr>
              <a:defRPr lang="en-US"/>
            </a:defPPr>
            <a:lvl1pPr marL="0" algn="l" defTabSz="914400" rtl="0" eaLnBrk="1" latinLnBrk="0" hangingPunct="1">
              <a:defRPr sz="2000" b="0" i="0" kern="1200">
                <a:solidFill>
                  <a:schemeClr val="tx1"/>
                </a:solidFill>
                <a:latin typeface="Trebuchet MS"/>
                <a:ea typeface="+mn-ea"/>
                <a:cs typeface="Trebuchet M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2385"/>
              </a:lnSpc>
            </a:pPr>
            <a:r>
              <a:rPr lang="en-IN" spc="295"/>
              <a:t>C</a:t>
            </a:r>
            <a:r>
              <a:rPr lang="en-IN" spc="170"/>
              <a:t>A</a:t>
            </a:r>
            <a:r>
              <a:rPr lang="en-IN" spc="-80"/>
              <a:t> </a:t>
            </a:r>
            <a:r>
              <a:rPr lang="en-IN" spc="-70"/>
              <a:t>P</a:t>
            </a:r>
            <a:r>
              <a:rPr lang="en-IN" spc="45"/>
              <a:t>r</a:t>
            </a:r>
            <a:r>
              <a:rPr lang="en-IN" spc="-160"/>
              <a:t>a</a:t>
            </a:r>
            <a:r>
              <a:rPr lang="en-IN" spc="-70"/>
              <a:t>d</a:t>
            </a:r>
            <a:r>
              <a:rPr lang="en-IN" spc="-120"/>
              <a:t>e</a:t>
            </a:r>
            <a:r>
              <a:rPr lang="en-IN" spc="-114"/>
              <a:t>e</a:t>
            </a:r>
            <a:r>
              <a:rPr lang="en-IN" spc="-105"/>
              <a:t>p</a:t>
            </a:r>
            <a:r>
              <a:rPr lang="en-IN" spc="-180"/>
              <a:t> </a:t>
            </a:r>
            <a:r>
              <a:rPr lang="en-IN" spc="40"/>
              <a:t>Mo</a:t>
            </a:r>
            <a:r>
              <a:rPr lang="en-IN" spc="45"/>
              <a:t>d</a:t>
            </a:r>
            <a:r>
              <a:rPr lang="en-IN" spc="-130"/>
              <a:t>i</a:t>
            </a:r>
            <a:endParaRPr spc="-130" dirty="0"/>
          </a:p>
        </p:txBody>
      </p:sp>
      <p:sp>
        <p:nvSpPr>
          <p:cNvPr id="18" name="Rectangle 17"/>
          <p:cNvSpPr/>
          <p:nvPr/>
        </p:nvSpPr>
        <p:spPr>
          <a:xfrm>
            <a:off x="1085850" y="106921"/>
            <a:ext cx="6138863" cy="769441"/>
          </a:xfrm>
          <a:prstGeom prst="rect">
            <a:avLst/>
          </a:prstGeom>
        </p:spPr>
        <p:txBody>
          <a:bodyPr wrap="square">
            <a:spAutoFit/>
          </a:bodyPr>
          <a:lstStyle/>
          <a:p>
            <a:r>
              <a:rPr lang="en-IN" sz="4400" b="1" dirty="0"/>
              <a:t>SECTION 73:- A SYNOPSIS </a:t>
            </a:r>
            <a:endParaRPr lang="en-IN" sz="4400" dirty="0"/>
          </a:p>
        </p:txBody>
      </p:sp>
      <p:sp>
        <p:nvSpPr>
          <p:cNvPr id="19" name="Rectangle 18"/>
          <p:cNvSpPr/>
          <p:nvPr/>
        </p:nvSpPr>
        <p:spPr>
          <a:xfrm>
            <a:off x="1100136" y="1028636"/>
            <a:ext cx="7739064" cy="4585871"/>
          </a:xfrm>
          <a:prstGeom prst="rect">
            <a:avLst/>
          </a:prstGeom>
        </p:spPr>
        <p:txBody>
          <a:bodyPr wrap="square">
            <a:spAutoFit/>
          </a:bodyPr>
          <a:lstStyle/>
          <a:p>
            <a:pPr marL="285750" indent="-285750">
              <a:buFont typeface="Wingdings" pitchFamily="2" charset="2"/>
              <a:buChar char="ü"/>
            </a:pPr>
            <a:endParaRPr lang="en-US" b="1" dirty="0"/>
          </a:p>
          <a:p>
            <a:pPr marL="285750" indent="-285750">
              <a:buFont typeface="Wingdings" pitchFamily="2" charset="2"/>
              <a:buChar char="ü"/>
            </a:pPr>
            <a:r>
              <a:rPr lang="en-US" b="1" dirty="0">
                <a:highlight>
                  <a:srgbClr val="FFFF00"/>
                </a:highlight>
              </a:rPr>
              <a:t>73(3):- </a:t>
            </a:r>
            <a:r>
              <a:rPr lang="en-US" b="1" i="0" u="none" strike="noStrike" dirty="0">
                <a:solidFill>
                  <a:srgbClr val="3C3C3C"/>
                </a:solidFill>
                <a:effectLst/>
                <a:highlight>
                  <a:srgbClr val="00FFFF"/>
                </a:highlight>
                <a:latin typeface="georgia" panose="02040502050405020303" pitchFamily="18" charset="0"/>
                <a:hlinkClick r:id="rId8"/>
              </a:rPr>
              <a:t>ADDITIONAL STATEMENT FOR OTHER PERIODS</a:t>
            </a:r>
            <a:endParaRPr lang="en-US" b="1" i="0" u="none" strike="noStrike" dirty="0">
              <a:solidFill>
                <a:srgbClr val="3C3C3C"/>
              </a:solidFill>
              <a:effectLst/>
              <a:highlight>
                <a:srgbClr val="00FFFF"/>
              </a:highlight>
              <a:latin typeface="georgia" panose="02040502050405020303" pitchFamily="18" charset="0"/>
            </a:endParaRPr>
          </a:p>
          <a:p>
            <a:pPr marL="285750" indent="-285750">
              <a:buFont typeface="Wingdings" pitchFamily="2" charset="2"/>
              <a:buChar char="ü"/>
            </a:pPr>
            <a:r>
              <a:rPr lang="en-US" b="1" dirty="0">
                <a:highlight>
                  <a:srgbClr val="FFFF00"/>
                </a:highlight>
              </a:rPr>
              <a:t>73(4):- </a:t>
            </a:r>
            <a:r>
              <a:rPr lang="en-IN" b="1" i="0" dirty="0">
                <a:solidFill>
                  <a:srgbClr val="111111"/>
                </a:solidFill>
                <a:effectLst/>
                <a:highlight>
                  <a:srgbClr val="00FFFF"/>
                </a:highlight>
                <a:latin typeface="georgia" panose="02040502050405020303" pitchFamily="18" charset="0"/>
              </a:rPr>
              <a:t>STATEMENT EQUIVALENT TO NOTICE</a:t>
            </a:r>
            <a:endParaRPr lang="en-US" b="1" i="0" u="none" strike="noStrike" dirty="0">
              <a:solidFill>
                <a:srgbClr val="3C3C3C"/>
              </a:solidFill>
              <a:effectLst/>
              <a:highlight>
                <a:srgbClr val="00FFFF"/>
              </a:highlight>
              <a:latin typeface="georgia" panose="02040502050405020303" pitchFamily="18" charset="0"/>
            </a:endParaRPr>
          </a:p>
          <a:p>
            <a:pPr marL="285750" indent="-285750">
              <a:buFont typeface="Wingdings" pitchFamily="2" charset="2"/>
              <a:buChar char="ü"/>
            </a:pPr>
            <a:r>
              <a:rPr lang="en-IN" dirty="0"/>
              <a:t> </a:t>
            </a:r>
          </a:p>
          <a:p>
            <a:pPr marL="285750" indent="-285750">
              <a:buFont typeface="Wingdings" pitchFamily="2" charset="2"/>
              <a:buChar char="ü"/>
            </a:pPr>
            <a:r>
              <a:rPr lang="en-US" b="1" dirty="0">
                <a:highlight>
                  <a:srgbClr val="FFFF00"/>
                </a:highlight>
              </a:rPr>
              <a:t>73(5) </a:t>
            </a:r>
            <a:r>
              <a:rPr lang="en-IN" b="1" i="0" dirty="0">
                <a:solidFill>
                  <a:srgbClr val="111111"/>
                </a:solidFill>
                <a:effectLst/>
                <a:highlight>
                  <a:srgbClr val="00FFFF"/>
                </a:highlight>
                <a:latin typeface="Calibri" panose="020F0502020204030204" pitchFamily="34" charset="0"/>
                <a:ea typeface="Calibri" panose="020F0502020204030204" pitchFamily="34" charset="0"/>
                <a:cs typeface="Calibri" panose="020F0502020204030204" pitchFamily="34" charset="0"/>
              </a:rPr>
              <a:t>PROACTIVE PAYMENT BY TAXPAYER </a:t>
            </a:r>
            <a:r>
              <a:rPr lang="en-US" b="1" dirty="0">
                <a:highlight>
                  <a:srgbClr val="00FFFF"/>
                </a:highlight>
                <a:latin typeface="Calibri" panose="020F0502020204030204" pitchFamily="34" charset="0"/>
                <a:ea typeface="Calibri" panose="020F0502020204030204" pitchFamily="34" charset="0"/>
                <a:cs typeface="Calibri" panose="020F0502020204030204" pitchFamily="34" charset="0"/>
              </a:rPr>
              <a:t> &amp; INFORM</a:t>
            </a:r>
            <a:r>
              <a:rPr lang="en-US" b="1" dirty="0"/>
              <a:t>:- </a:t>
            </a:r>
            <a:r>
              <a:rPr lang="en-US" dirty="0"/>
              <a:t>Before service of notice or the statement, pay the amount of </a:t>
            </a:r>
            <a:r>
              <a:rPr lang="en-US" b="1" dirty="0"/>
              <a:t>tax along with interest payable on the basis of his own ascertainment </a:t>
            </a:r>
            <a:r>
              <a:rPr lang="en-US" dirty="0"/>
              <a:t>of such tax or the tax as ascertained by the proper officer and inform the proper officer in writing of such payment. </a:t>
            </a:r>
          </a:p>
          <a:p>
            <a:pPr marL="285750" indent="-285750">
              <a:buFont typeface="Wingdings" pitchFamily="2" charset="2"/>
              <a:buChar char="ü"/>
            </a:pPr>
            <a:r>
              <a:rPr lang="en-US" b="1" dirty="0">
                <a:highlight>
                  <a:srgbClr val="FFFF00"/>
                </a:highlight>
              </a:rPr>
              <a:t>73(6)</a:t>
            </a:r>
            <a:r>
              <a:rPr lang="en-US" dirty="0">
                <a:highlight>
                  <a:srgbClr val="FFFF00"/>
                </a:highlight>
              </a:rPr>
              <a:t> </a:t>
            </a:r>
            <a:r>
              <a:rPr lang="en-US" b="1" i="0" dirty="0">
                <a:solidFill>
                  <a:srgbClr val="111111"/>
                </a:solidFill>
                <a:effectLst/>
                <a:highlight>
                  <a:srgbClr val="00FFFF"/>
                </a:highlight>
                <a:latin typeface="georgia" panose="02040502050405020303" pitchFamily="18" charset="0"/>
              </a:rPr>
              <a:t>NO NOTICE AFTER PROACTIVE PAYMENT </a:t>
            </a:r>
            <a:r>
              <a:rPr lang="en-US" b="1" dirty="0"/>
              <a:t>:- </a:t>
            </a:r>
            <a:r>
              <a:rPr lang="en-US" dirty="0"/>
              <a:t>The proper officer on receipt of such information, shall not serve any notice under sub-section (1) or the statement under sub-section (3), </a:t>
            </a:r>
            <a:r>
              <a:rPr lang="en-US" b="1" dirty="0"/>
              <a:t>in respect of the tax so paid or any penalty payable under the provisions of this Act or the rules made thereunder</a:t>
            </a:r>
            <a:r>
              <a:rPr lang="en-US" dirty="0"/>
              <a:t>. </a:t>
            </a:r>
          </a:p>
          <a:p>
            <a:pPr marL="285750" indent="-285750">
              <a:buFont typeface="Wingdings" pitchFamily="2" charset="2"/>
              <a:buChar char="ü"/>
            </a:pPr>
            <a:r>
              <a:rPr lang="en-US" b="1" dirty="0">
                <a:highlight>
                  <a:srgbClr val="FFFF00"/>
                </a:highlight>
              </a:rPr>
              <a:t>73(7) </a:t>
            </a:r>
            <a:r>
              <a:rPr lang="en-IN" b="1" i="0" dirty="0">
                <a:solidFill>
                  <a:srgbClr val="111111"/>
                </a:solidFill>
                <a:effectLst/>
                <a:highlight>
                  <a:srgbClr val="00FFFF"/>
                </a:highlight>
                <a:latin typeface="georgia" panose="02040502050405020303" pitchFamily="18" charset="0"/>
              </a:rPr>
              <a:t>SHORT PAYMENTS </a:t>
            </a:r>
            <a:r>
              <a:rPr lang="en-US" b="0" i="0" dirty="0">
                <a:solidFill>
                  <a:srgbClr val="111111"/>
                </a:solidFill>
                <a:effectLst/>
                <a:latin typeface="georgia" panose="02040502050405020303" pitchFamily="18" charset="0"/>
              </a:rPr>
              <a:t>If the officer believes that the taxpayer’s proactive payment is less than the actual owed </a:t>
            </a:r>
            <a:r>
              <a:rPr lang="en-US" b="0" i="0" u="sng" dirty="0">
                <a:solidFill>
                  <a:srgbClr val="666666"/>
                </a:solidFill>
                <a:effectLst/>
                <a:latin typeface="georgia" panose="02040502050405020303" pitchFamily="18" charset="0"/>
                <a:hlinkClick r:id="rId9"/>
              </a:rPr>
              <a:t>amount</a:t>
            </a:r>
            <a:r>
              <a:rPr lang="en-US" b="0" i="0" dirty="0">
                <a:solidFill>
                  <a:srgbClr val="111111"/>
                </a:solidFill>
                <a:effectLst/>
                <a:latin typeface="georgia" panose="02040502050405020303" pitchFamily="18" charset="0"/>
              </a:rPr>
              <a:t>, </a:t>
            </a:r>
            <a:r>
              <a:rPr lang="en-US" sz="2000" b="1" i="1" u="sng" dirty="0">
                <a:solidFill>
                  <a:srgbClr val="C00000"/>
                </a:solidFill>
                <a:effectLst/>
                <a:latin typeface="georgia" panose="02040502050405020303" pitchFamily="18" charset="0"/>
              </a:rPr>
              <a:t>they will serve a notice for the outstanding amount.</a:t>
            </a:r>
            <a:endParaRPr lang="en-US" sz="2000" b="1" i="1" u="sng" dirty="0">
              <a:solidFill>
                <a:srgbClr val="C00000"/>
              </a:solidFill>
            </a:endParaRPr>
          </a:p>
        </p:txBody>
      </p:sp>
    </p:spTree>
    <p:extLst>
      <p:ext uri="{BB962C8B-B14F-4D97-AF65-F5344CB8AC3E}">
        <p14:creationId xmlns:p14="http://schemas.microsoft.com/office/powerpoint/2010/main" val="89771468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4" name="object 4"/>
            <p:cNvSpPr/>
            <p:nvPr/>
          </p:nvSpPr>
          <p:spPr>
            <a:xfrm>
              <a:off x="4257" y="4699"/>
              <a:ext cx="819785" cy="819785"/>
            </a:xfrm>
            <a:custGeom>
              <a:avLst/>
              <a:gdLst/>
              <a:ahLst/>
              <a:cxnLst/>
              <a:rect l="l" t="t" r="r" b="b"/>
              <a:pathLst>
                <a:path w="819785" h="819785">
                  <a:moveTo>
                    <a:pt x="819655" y="0"/>
                  </a:moveTo>
                  <a:lnTo>
                    <a:pt x="505" y="0"/>
                  </a:lnTo>
                  <a:lnTo>
                    <a:pt x="0" y="819276"/>
                  </a:lnTo>
                  <a:lnTo>
                    <a:pt x="48636" y="817886"/>
                  </a:lnTo>
                  <a:lnTo>
                    <a:pt x="96034" y="813765"/>
                  </a:lnTo>
                  <a:lnTo>
                    <a:pt x="142623" y="806991"/>
                  </a:lnTo>
                  <a:lnTo>
                    <a:pt x="188327" y="797640"/>
                  </a:lnTo>
                  <a:lnTo>
                    <a:pt x="233067" y="785790"/>
                  </a:lnTo>
                  <a:lnTo>
                    <a:pt x="276768" y="771517"/>
                  </a:lnTo>
                  <a:lnTo>
                    <a:pt x="319353" y="754897"/>
                  </a:lnTo>
                  <a:lnTo>
                    <a:pt x="360744" y="736009"/>
                  </a:lnTo>
                  <a:lnTo>
                    <a:pt x="400865" y="714928"/>
                  </a:lnTo>
                  <a:lnTo>
                    <a:pt x="439639" y="691732"/>
                  </a:lnTo>
                  <a:lnTo>
                    <a:pt x="476990" y="666496"/>
                  </a:lnTo>
                  <a:lnTo>
                    <a:pt x="512839" y="639299"/>
                  </a:lnTo>
                  <a:lnTo>
                    <a:pt x="547112" y="610217"/>
                  </a:lnTo>
                  <a:lnTo>
                    <a:pt x="579730" y="579326"/>
                  </a:lnTo>
                  <a:lnTo>
                    <a:pt x="610616" y="546704"/>
                  </a:lnTo>
                  <a:lnTo>
                    <a:pt x="639695" y="512427"/>
                  </a:lnTo>
                  <a:lnTo>
                    <a:pt x="666889" y="476572"/>
                  </a:lnTo>
                  <a:lnTo>
                    <a:pt x="692122" y="439216"/>
                  </a:lnTo>
                  <a:lnTo>
                    <a:pt x="715316" y="400436"/>
                  </a:lnTo>
                  <a:lnTo>
                    <a:pt x="736395" y="360308"/>
                  </a:lnTo>
                  <a:lnTo>
                    <a:pt x="755281" y="318910"/>
                  </a:lnTo>
                  <a:lnTo>
                    <a:pt x="771899" y="276319"/>
                  </a:lnTo>
                  <a:lnTo>
                    <a:pt x="786171" y="232610"/>
                  </a:lnTo>
                  <a:lnTo>
                    <a:pt x="798020" y="187861"/>
                  </a:lnTo>
                  <a:lnTo>
                    <a:pt x="807370" y="142148"/>
                  </a:lnTo>
                  <a:lnTo>
                    <a:pt x="814144" y="95549"/>
                  </a:lnTo>
                  <a:lnTo>
                    <a:pt x="818264" y="48141"/>
                  </a:lnTo>
                  <a:lnTo>
                    <a:pt x="819655" y="0"/>
                  </a:lnTo>
                  <a:close/>
                </a:path>
              </a:pathLst>
            </a:custGeom>
            <a:solidFill>
              <a:srgbClr val="FDF9F4">
                <a:alpha val="32940"/>
              </a:srgbClr>
            </a:solidFill>
          </p:spPr>
          <p:txBody>
            <a:bodyPr wrap="square" lIns="0" tIns="0" rIns="0" bIns="0" rtlCol="0"/>
            <a:lstStyle/>
            <a:p>
              <a:endParaRPr/>
            </a:p>
          </p:txBody>
        </p:sp>
        <p:sp>
          <p:nvSpPr>
            <p:cNvPr id="5" name="object 5"/>
            <p:cNvSpPr/>
            <p:nvPr/>
          </p:nvSpPr>
          <p:spPr>
            <a:xfrm>
              <a:off x="4257" y="4699"/>
              <a:ext cx="819785" cy="819785"/>
            </a:xfrm>
            <a:custGeom>
              <a:avLst/>
              <a:gdLst/>
              <a:ahLst/>
              <a:cxnLst/>
              <a:rect l="l" t="t" r="r" b="b"/>
              <a:pathLst>
                <a:path w="819785" h="819785">
                  <a:moveTo>
                    <a:pt x="819655" y="0"/>
                  </a:moveTo>
                  <a:lnTo>
                    <a:pt x="818264" y="48141"/>
                  </a:lnTo>
                  <a:lnTo>
                    <a:pt x="814144" y="95549"/>
                  </a:lnTo>
                  <a:lnTo>
                    <a:pt x="807370" y="142148"/>
                  </a:lnTo>
                  <a:lnTo>
                    <a:pt x="798020" y="187861"/>
                  </a:lnTo>
                  <a:lnTo>
                    <a:pt x="786171" y="232610"/>
                  </a:lnTo>
                  <a:lnTo>
                    <a:pt x="771899" y="276319"/>
                  </a:lnTo>
                  <a:lnTo>
                    <a:pt x="755281" y="318910"/>
                  </a:lnTo>
                  <a:lnTo>
                    <a:pt x="736395" y="360308"/>
                  </a:lnTo>
                  <a:lnTo>
                    <a:pt x="715316" y="400436"/>
                  </a:lnTo>
                  <a:lnTo>
                    <a:pt x="692122" y="439216"/>
                  </a:lnTo>
                  <a:lnTo>
                    <a:pt x="666889" y="476572"/>
                  </a:lnTo>
                  <a:lnTo>
                    <a:pt x="639695" y="512427"/>
                  </a:lnTo>
                  <a:lnTo>
                    <a:pt x="610616" y="546704"/>
                  </a:lnTo>
                  <a:lnTo>
                    <a:pt x="579730" y="579326"/>
                  </a:lnTo>
                  <a:lnTo>
                    <a:pt x="547112" y="610217"/>
                  </a:lnTo>
                  <a:lnTo>
                    <a:pt x="512839" y="639299"/>
                  </a:lnTo>
                  <a:lnTo>
                    <a:pt x="476990" y="666496"/>
                  </a:lnTo>
                  <a:lnTo>
                    <a:pt x="439639" y="691732"/>
                  </a:lnTo>
                  <a:lnTo>
                    <a:pt x="400865" y="714928"/>
                  </a:lnTo>
                  <a:lnTo>
                    <a:pt x="360744" y="736009"/>
                  </a:lnTo>
                  <a:lnTo>
                    <a:pt x="319353" y="754897"/>
                  </a:lnTo>
                  <a:lnTo>
                    <a:pt x="276768" y="771517"/>
                  </a:lnTo>
                  <a:lnTo>
                    <a:pt x="233067" y="785790"/>
                  </a:lnTo>
                  <a:lnTo>
                    <a:pt x="188327" y="797640"/>
                  </a:lnTo>
                  <a:lnTo>
                    <a:pt x="142623" y="806991"/>
                  </a:lnTo>
                  <a:lnTo>
                    <a:pt x="96034" y="813765"/>
                  </a:lnTo>
                  <a:lnTo>
                    <a:pt x="48636" y="817886"/>
                  </a:lnTo>
                  <a:lnTo>
                    <a:pt x="505" y="819276"/>
                  </a:lnTo>
                  <a:lnTo>
                    <a:pt x="336" y="819276"/>
                  </a:lnTo>
                  <a:lnTo>
                    <a:pt x="168" y="819276"/>
                  </a:lnTo>
                  <a:lnTo>
                    <a:pt x="0" y="819276"/>
                  </a:lnTo>
                  <a:lnTo>
                    <a:pt x="505" y="0"/>
                  </a:lnTo>
                  <a:lnTo>
                    <a:pt x="819655" y="0"/>
                  </a:lnTo>
                  <a:close/>
                </a:path>
              </a:pathLst>
            </a:custGeom>
            <a:ln w="3175">
              <a:solidFill>
                <a:srgbClr val="D2C39E"/>
              </a:solidFill>
            </a:ln>
          </p:spPr>
          <p:txBody>
            <a:bodyPr wrap="square" lIns="0" tIns="0" rIns="0" bIns="0" rtlCol="0"/>
            <a:lstStyle/>
            <a:p>
              <a:endParaRPr/>
            </a:p>
          </p:txBody>
        </p:sp>
        <p:pic>
          <p:nvPicPr>
            <p:cNvPr id="6" name="object 6"/>
            <p:cNvPicPr/>
            <p:nvPr/>
          </p:nvPicPr>
          <p:blipFill>
            <a:blip r:embed="rId3" cstate="print"/>
            <a:stretch>
              <a:fillRect/>
            </a:stretch>
          </p:blipFill>
          <p:spPr>
            <a:xfrm>
              <a:off x="123825" y="0"/>
              <a:ext cx="1795526" cy="1804924"/>
            </a:xfrm>
            <a:prstGeom prst="rect">
              <a:avLst/>
            </a:prstGeom>
          </p:spPr>
        </p:pic>
        <p:sp>
          <p:nvSpPr>
            <p:cNvPr id="7" name="object 7"/>
            <p:cNvSpPr/>
            <p:nvPr/>
          </p:nvSpPr>
          <p:spPr>
            <a:xfrm>
              <a:off x="176212" y="23875"/>
              <a:ext cx="1696085" cy="1704975"/>
            </a:xfrm>
            <a:custGeom>
              <a:avLst/>
              <a:gdLst/>
              <a:ahLst/>
              <a:cxnLst/>
              <a:rect l="l" t="t" r="r" b="b"/>
              <a:pathLst>
                <a:path w="1696085" h="1704975">
                  <a:moveTo>
                    <a:pt x="0" y="852424"/>
                  </a:moveTo>
                  <a:lnTo>
                    <a:pt x="1341" y="804051"/>
                  </a:lnTo>
                  <a:lnTo>
                    <a:pt x="5320" y="756387"/>
                  </a:lnTo>
                  <a:lnTo>
                    <a:pt x="11862" y="709503"/>
                  </a:lnTo>
                  <a:lnTo>
                    <a:pt x="20898" y="663470"/>
                  </a:lnTo>
                  <a:lnTo>
                    <a:pt x="32356" y="618362"/>
                  </a:lnTo>
                  <a:lnTo>
                    <a:pt x="46163" y="574249"/>
                  </a:lnTo>
                  <a:lnTo>
                    <a:pt x="62249" y="531204"/>
                  </a:lnTo>
                  <a:lnTo>
                    <a:pt x="80541" y="489299"/>
                  </a:lnTo>
                  <a:lnTo>
                    <a:pt x="100969" y="448605"/>
                  </a:lnTo>
                  <a:lnTo>
                    <a:pt x="123461" y="409196"/>
                  </a:lnTo>
                  <a:lnTo>
                    <a:pt x="147945" y="371141"/>
                  </a:lnTo>
                  <a:lnTo>
                    <a:pt x="174349" y="334515"/>
                  </a:lnTo>
                  <a:lnTo>
                    <a:pt x="202602" y="299387"/>
                  </a:lnTo>
                  <a:lnTo>
                    <a:pt x="232633" y="265832"/>
                  </a:lnTo>
                  <a:lnTo>
                    <a:pt x="264370" y="233919"/>
                  </a:lnTo>
                  <a:lnTo>
                    <a:pt x="297740" y="203722"/>
                  </a:lnTo>
                  <a:lnTo>
                    <a:pt x="332674" y="175313"/>
                  </a:lnTo>
                  <a:lnTo>
                    <a:pt x="369099" y="148762"/>
                  </a:lnTo>
                  <a:lnTo>
                    <a:pt x="406944" y="124143"/>
                  </a:lnTo>
                  <a:lnTo>
                    <a:pt x="446136" y="101527"/>
                  </a:lnTo>
                  <a:lnTo>
                    <a:pt x="486605" y="80987"/>
                  </a:lnTo>
                  <a:lnTo>
                    <a:pt x="528279" y="62593"/>
                  </a:lnTo>
                  <a:lnTo>
                    <a:pt x="571087" y="46418"/>
                  </a:lnTo>
                  <a:lnTo>
                    <a:pt x="614956" y="32534"/>
                  </a:lnTo>
                  <a:lnTo>
                    <a:pt x="659815" y="21014"/>
                  </a:lnTo>
                  <a:lnTo>
                    <a:pt x="705594" y="11928"/>
                  </a:lnTo>
                  <a:lnTo>
                    <a:pt x="752219" y="5349"/>
                  </a:lnTo>
                  <a:lnTo>
                    <a:pt x="799620" y="1349"/>
                  </a:lnTo>
                  <a:lnTo>
                    <a:pt x="847725" y="0"/>
                  </a:lnTo>
                  <a:lnTo>
                    <a:pt x="895830" y="1349"/>
                  </a:lnTo>
                  <a:lnTo>
                    <a:pt x="943231" y="5349"/>
                  </a:lnTo>
                  <a:lnTo>
                    <a:pt x="989857" y="11928"/>
                  </a:lnTo>
                  <a:lnTo>
                    <a:pt x="1035637" y="21014"/>
                  </a:lnTo>
                  <a:lnTo>
                    <a:pt x="1080498" y="32534"/>
                  </a:lnTo>
                  <a:lnTo>
                    <a:pt x="1124369" y="46418"/>
                  </a:lnTo>
                  <a:lnTo>
                    <a:pt x="1167179" y="62593"/>
                  </a:lnTo>
                  <a:lnTo>
                    <a:pt x="1208856" y="80987"/>
                  </a:lnTo>
                  <a:lnTo>
                    <a:pt x="1249327" y="101527"/>
                  </a:lnTo>
                  <a:lnTo>
                    <a:pt x="1288523" y="124143"/>
                  </a:lnTo>
                  <a:lnTo>
                    <a:pt x="1326370" y="148762"/>
                  </a:lnTo>
                  <a:lnTo>
                    <a:pt x="1362798" y="175313"/>
                  </a:lnTo>
                  <a:lnTo>
                    <a:pt x="1397735" y="203722"/>
                  </a:lnTo>
                  <a:lnTo>
                    <a:pt x="1431110" y="233919"/>
                  </a:lnTo>
                  <a:lnTo>
                    <a:pt x="1462849" y="265832"/>
                  </a:lnTo>
                  <a:lnTo>
                    <a:pt x="1492884" y="299387"/>
                  </a:lnTo>
                  <a:lnTo>
                    <a:pt x="1521140" y="334515"/>
                  </a:lnTo>
                  <a:lnTo>
                    <a:pt x="1547547" y="371141"/>
                  </a:lnTo>
                  <a:lnTo>
                    <a:pt x="1572034" y="409196"/>
                  </a:lnTo>
                  <a:lnTo>
                    <a:pt x="1594529" y="448605"/>
                  </a:lnTo>
                  <a:lnTo>
                    <a:pt x="1614959" y="489299"/>
                  </a:lnTo>
                  <a:lnTo>
                    <a:pt x="1633254" y="531204"/>
                  </a:lnTo>
                  <a:lnTo>
                    <a:pt x="1649342" y="574249"/>
                  </a:lnTo>
                  <a:lnTo>
                    <a:pt x="1663152" y="618362"/>
                  </a:lnTo>
                  <a:lnTo>
                    <a:pt x="1674611" y="663470"/>
                  </a:lnTo>
                  <a:lnTo>
                    <a:pt x="1683648" y="709503"/>
                  </a:lnTo>
                  <a:lnTo>
                    <a:pt x="1690192" y="756387"/>
                  </a:lnTo>
                  <a:lnTo>
                    <a:pt x="1694171" y="804051"/>
                  </a:lnTo>
                  <a:lnTo>
                    <a:pt x="1695513" y="852424"/>
                  </a:lnTo>
                  <a:lnTo>
                    <a:pt x="1694171" y="900796"/>
                  </a:lnTo>
                  <a:lnTo>
                    <a:pt x="1690192" y="948462"/>
                  </a:lnTo>
                  <a:lnTo>
                    <a:pt x="1683648" y="995348"/>
                  </a:lnTo>
                  <a:lnTo>
                    <a:pt x="1674611" y="1041383"/>
                  </a:lnTo>
                  <a:lnTo>
                    <a:pt x="1663152" y="1086495"/>
                  </a:lnTo>
                  <a:lnTo>
                    <a:pt x="1649342" y="1130612"/>
                  </a:lnTo>
                  <a:lnTo>
                    <a:pt x="1633254" y="1173662"/>
                  </a:lnTo>
                  <a:lnTo>
                    <a:pt x="1614959" y="1215572"/>
                  </a:lnTo>
                  <a:lnTo>
                    <a:pt x="1594529" y="1256271"/>
                  </a:lnTo>
                  <a:lnTo>
                    <a:pt x="1572034" y="1295686"/>
                  </a:lnTo>
                  <a:lnTo>
                    <a:pt x="1547547" y="1333747"/>
                  </a:lnTo>
                  <a:lnTo>
                    <a:pt x="1521140" y="1370380"/>
                  </a:lnTo>
                  <a:lnTo>
                    <a:pt x="1492884" y="1405513"/>
                  </a:lnTo>
                  <a:lnTo>
                    <a:pt x="1462849" y="1439076"/>
                  </a:lnTo>
                  <a:lnTo>
                    <a:pt x="1431110" y="1470994"/>
                  </a:lnTo>
                  <a:lnTo>
                    <a:pt x="1397735" y="1501198"/>
                  </a:lnTo>
                  <a:lnTo>
                    <a:pt x="1362798" y="1529614"/>
                  </a:lnTo>
                  <a:lnTo>
                    <a:pt x="1326370" y="1556171"/>
                  </a:lnTo>
                  <a:lnTo>
                    <a:pt x="1288523" y="1580796"/>
                  </a:lnTo>
                  <a:lnTo>
                    <a:pt x="1249327" y="1603418"/>
                  </a:lnTo>
                  <a:lnTo>
                    <a:pt x="1208856" y="1623964"/>
                  </a:lnTo>
                  <a:lnTo>
                    <a:pt x="1167179" y="1642363"/>
                  </a:lnTo>
                  <a:lnTo>
                    <a:pt x="1124369" y="1658542"/>
                  </a:lnTo>
                  <a:lnTo>
                    <a:pt x="1080498" y="1672429"/>
                  </a:lnTo>
                  <a:lnTo>
                    <a:pt x="1035637" y="1683954"/>
                  </a:lnTo>
                  <a:lnTo>
                    <a:pt x="989857" y="1693042"/>
                  </a:lnTo>
                  <a:lnTo>
                    <a:pt x="943231" y="1699623"/>
                  </a:lnTo>
                  <a:lnTo>
                    <a:pt x="895830" y="1703625"/>
                  </a:lnTo>
                  <a:lnTo>
                    <a:pt x="847725" y="1704975"/>
                  </a:lnTo>
                  <a:lnTo>
                    <a:pt x="799620" y="1703625"/>
                  </a:lnTo>
                  <a:lnTo>
                    <a:pt x="752219" y="1699623"/>
                  </a:lnTo>
                  <a:lnTo>
                    <a:pt x="705594" y="1693042"/>
                  </a:lnTo>
                  <a:lnTo>
                    <a:pt x="659815" y="1683954"/>
                  </a:lnTo>
                  <a:lnTo>
                    <a:pt x="614956" y="1672429"/>
                  </a:lnTo>
                  <a:lnTo>
                    <a:pt x="571087" y="1658542"/>
                  </a:lnTo>
                  <a:lnTo>
                    <a:pt x="528279" y="1642363"/>
                  </a:lnTo>
                  <a:lnTo>
                    <a:pt x="486605" y="1623964"/>
                  </a:lnTo>
                  <a:lnTo>
                    <a:pt x="446136" y="1603418"/>
                  </a:lnTo>
                  <a:lnTo>
                    <a:pt x="406944" y="1580796"/>
                  </a:lnTo>
                  <a:lnTo>
                    <a:pt x="369099" y="1556171"/>
                  </a:lnTo>
                  <a:lnTo>
                    <a:pt x="332674" y="1529614"/>
                  </a:lnTo>
                  <a:lnTo>
                    <a:pt x="297740" y="1501198"/>
                  </a:lnTo>
                  <a:lnTo>
                    <a:pt x="264370" y="1470994"/>
                  </a:lnTo>
                  <a:lnTo>
                    <a:pt x="232633" y="1439076"/>
                  </a:lnTo>
                  <a:lnTo>
                    <a:pt x="202602" y="1405513"/>
                  </a:lnTo>
                  <a:lnTo>
                    <a:pt x="174349" y="1370380"/>
                  </a:lnTo>
                  <a:lnTo>
                    <a:pt x="147945" y="1333747"/>
                  </a:lnTo>
                  <a:lnTo>
                    <a:pt x="123461" y="1295686"/>
                  </a:lnTo>
                  <a:lnTo>
                    <a:pt x="100969" y="1256271"/>
                  </a:lnTo>
                  <a:lnTo>
                    <a:pt x="80541" y="1215572"/>
                  </a:lnTo>
                  <a:lnTo>
                    <a:pt x="62249" y="1173662"/>
                  </a:lnTo>
                  <a:lnTo>
                    <a:pt x="46163" y="1130612"/>
                  </a:lnTo>
                  <a:lnTo>
                    <a:pt x="32356" y="1086495"/>
                  </a:lnTo>
                  <a:lnTo>
                    <a:pt x="20898" y="1041383"/>
                  </a:lnTo>
                  <a:lnTo>
                    <a:pt x="11862" y="995348"/>
                  </a:lnTo>
                  <a:lnTo>
                    <a:pt x="5320" y="948462"/>
                  </a:lnTo>
                  <a:lnTo>
                    <a:pt x="1341" y="900796"/>
                  </a:lnTo>
                  <a:lnTo>
                    <a:pt x="0" y="852424"/>
                  </a:lnTo>
                  <a:close/>
                </a:path>
              </a:pathLst>
            </a:custGeom>
            <a:ln w="27305">
              <a:solidFill>
                <a:srgbClr val="FFF6DB"/>
              </a:solidFill>
            </a:ln>
          </p:spPr>
          <p:txBody>
            <a:bodyPr wrap="square" lIns="0" tIns="0" rIns="0" bIns="0" rtlCol="0"/>
            <a:lstStyle/>
            <a:p>
              <a:endParaRPr/>
            </a:p>
          </p:txBody>
        </p:sp>
        <p:pic>
          <p:nvPicPr>
            <p:cNvPr id="8" name="object 8"/>
            <p:cNvPicPr/>
            <p:nvPr/>
          </p:nvPicPr>
          <p:blipFill>
            <a:blip r:embed="rId4" cstate="print"/>
            <a:stretch>
              <a:fillRect/>
            </a:stretch>
          </p:blipFill>
          <p:spPr>
            <a:xfrm>
              <a:off x="161925" y="1028636"/>
              <a:ext cx="1176337" cy="1176337"/>
            </a:xfrm>
            <a:prstGeom prst="rect">
              <a:avLst/>
            </a:prstGeom>
          </p:spPr>
        </p:pic>
        <p:pic>
          <p:nvPicPr>
            <p:cNvPr id="9" name="object 9"/>
            <p:cNvPicPr/>
            <p:nvPr/>
          </p:nvPicPr>
          <p:blipFill>
            <a:blip r:embed="rId5" cstate="print"/>
            <a:stretch>
              <a:fillRect/>
            </a:stretch>
          </p:blipFill>
          <p:spPr>
            <a:xfrm>
              <a:off x="187319" y="1050633"/>
              <a:ext cx="1116813" cy="1111476"/>
            </a:xfrm>
            <a:prstGeom prst="rect">
              <a:avLst/>
            </a:prstGeom>
          </p:spPr>
        </p:pic>
        <p:sp>
          <p:nvSpPr>
            <p:cNvPr id="10" name="object 10"/>
            <p:cNvSpPr/>
            <p:nvPr/>
          </p:nvSpPr>
          <p:spPr>
            <a:xfrm>
              <a:off x="187319" y="1050633"/>
              <a:ext cx="1116965" cy="1111885"/>
            </a:xfrm>
            <a:custGeom>
              <a:avLst/>
              <a:gdLst/>
              <a:ahLst/>
              <a:cxnLst/>
              <a:rect l="l" t="t" r="r" b="b"/>
              <a:pathLst>
                <a:path w="1116965" h="1111885">
                  <a:moveTo>
                    <a:pt x="118496" y="204634"/>
                  </a:moveTo>
                  <a:lnTo>
                    <a:pt x="149785" y="168741"/>
                  </a:lnTo>
                  <a:lnTo>
                    <a:pt x="183515" y="136234"/>
                  </a:lnTo>
                  <a:lnTo>
                    <a:pt x="219451" y="107137"/>
                  </a:lnTo>
                  <a:lnTo>
                    <a:pt x="257356" y="81474"/>
                  </a:lnTo>
                  <a:lnTo>
                    <a:pt x="296996" y="59270"/>
                  </a:lnTo>
                  <a:lnTo>
                    <a:pt x="338135" y="40547"/>
                  </a:lnTo>
                  <a:lnTo>
                    <a:pt x="380538" y="25331"/>
                  </a:lnTo>
                  <a:lnTo>
                    <a:pt x="423971" y="13644"/>
                  </a:lnTo>
                  <a:lnTo>
                    <a:pt x="468196" y="5510"/>
                  </a:lnTo>
                  <a:lnTo>
                    <a:pt x="512980" y="954"/>
                  </a:lnTo>
                  <a:lnTo>
                    <a:pt x="558087" y="0"/>
                  </a:lnTo>
                  <a:lnTo>
                    <a:pt x="603281" y="2670"/>
                  </a:lnTo>
                  <a:lnTo>
                    <a:pt x="648327" y="8990"/>
                  </a:lnTo>
                  <a:lnTo>
                    <a:pt x="692991" y="18983"/>
                  </a:lnTo>
                  <a:lnTo>
                    <a:pt x="737036" y="32672"/>
                  </a:lnTo>
                  <a:lnTo>
                    <a:pt x="780227" y="50083"/>
                  </a:lnTo>
                  <a:lnTo>
                    <a:pt x="822330" y="71238"/>
                  </a:lnTo>
                  <a:lnTo>
                    <a:pt x="863108" y="96162"/>
                  </a:lnTo>
                  <a:lnTo>
                    <a:pt x="902327" y="124878"/>
                  </a:lnTo>
                  <a:lnTo>
                    <a:pt x="939023" y="156757"/>
                  </a:lnTo>
                  <a:lnTo>
                    <a:pt x="972365" y="190998"/>
                  </a:lnTo>
                  <a:lnTo>
                    <a:pt x="1002325" y="227366"/>
                  </a:lnTo>
                  <a:lnTo>
                    <a:pt x="1028874" y="265625"/>
                  </a:lnTo>
                  <a:lnTo>
                    <a:pt x="1051985" y="305541"/>
                  </a:lnTo>
                  <a:lnTo>
                    <a:pt x="1071626" y="346879"/>
                  </a:lnTo>
                  <a:lnTo>
                    <a:pt x="1087772" y="389404"/>
                  </a:lnTo>
                  <a:lnTo>
                    <a:pt x="1100392" y="432881"/>
                  </a:lnTo>
                  <a:lnTo>
                    <a:pt x="1109458" y="477076"/>
                  </a:lnTo>
                  <a:lnTo>
                    <a:pt x="1114941" y="521754"/>
                  </a:lnTo>
                  <a:lnTo>
                    <a:pt x="1116813" y="566679"/>
                  </a:lnTo>
                  <a:lnTo>
                    <a:pt x="1115044" y="611617"/>
                  </a:lnTo>
                  <a:lnTo>
                    <a:pt x="1109608" y="656333"/>
                  </a:lnTo>
                  <a:lnTo>
                    <a:pt x="1100473" y="700593"/>
                  </a:lnTo>
                  <a:lnTo>
                    <a:pt x="1087613" y="744160"/>
                  </a:lnTo>
                  <a:lnTo>
                    <a:pt x="1070998" y="786801"/>
                  </a:lnTo>
                  <a:lnTo>
                    <a:pt x="1050600" y="828281"/>
                  </a:lnTo>
                  <a:lnTo>
                    <a:pt x="1026390" y="868365"/>
                  </a:lnTo>
                  <a:lnTo>
                    <a:pt x="998339" y="906817"/>
                  </a:lnTo>
                  <a:lnTo>
                    <a:pt x="967050" y="942710"/>
                  </a:lnTo>
                  <a:lnTo>
                    <a:pt x="933320" y="975218"/>
                  </a:lnTo>
                  <a:lnTo>
                    <a:pt x="897385" y="1004315"/>
                  </a:lnTo>
                  <a:lnTo>
                    <a:pt x="859481" y="1029978"/>
                  </a:lnTo>
                  <a:lnTo>
                    <a:pt x="819841" y="1052184"/>
                  </a:lnTo>
                  <a:lnTo>
                    <a:pt x="778703" y="1070908"/>
                  </a:lnTo>
                  <a:lnTo>
                    <a:pt x="736300" y="1086127"/>
                  </a:lnTo>
                  <a:lnTo>
                    <a:pt x="692869" y="1097817"/>
                  </a:lnTo>
                  <a:lnTo>
                    <a:pt x="648644" y="1105954"/>
                  </a:lnTo>
                  <a:lnTo>
                    <a:pt x="603860" y="1110515"/>
                  </a:lnTo>
                  <a:lnTo>
                    <a:pt x="558754" y="1111476"/>
                  </a:lnTo>
                  <a:lnTo>
                    <a:pt x="513560" y="1108813"/>
                  </a:lnTo>
                  <a:lnTo>
                    <a:pt x="468514" y="1102502"/>
                  </a:lnTo>
                  <a:lnTo>
                    <a:pt x="423850" y="1092519"/>
                  </a:lnTo>
                  <a:lnTo>
                    <a:pt x="379804" y="1078841"/>
                  </a:lnTo>
                  <a:lnTo>
                    <a:pt x="336612" y="1061444"/>
                  </a:lnTo>
                  <a:lnTo>
                    <a:pt x="294508" y="1040304"/>
                  </a:lnTo>
                  <a:lnTo>
                    <a:pt x="253729" y="1015397"/>
                  </a:lnTo>
                  <a:lnTo>
                    <a:pt x="214508" y="986700"/>
                  </a:lnTo>
                  <a:lnTo>
                    <a:pt x="177812" y="954821"/>
                  </a:lnTo>
                  <a:lnTo>
                    <a:pt x="144469" y="920580"/>
                  </a:lnTo>
                  <a:lnTo>
                    <a:pt x="114507" y="884212"/>
                  </a:lnTo>
                  <a:lnTo>
                    <a:pt x="87955" y="845952"/>
                  </a:lnTo>
                  <a:lnTo>
                    <a:pt x="64842" y="806035"/>
                  </a:lnTo>
                  <a:lnTo>
                    <a:pt x="45198" y="764695"/>
                  </a:lnTo>
                  <a:lnTo>
                    <a:pt x="29049" y="722168"/>
                  </a:lnTo>
                  <a:lnTo>
                    <a:pt x="16427" y="678687"/>
                  </a:lnTo>
                  <a:lnTo>
                    <a:pt x="7358" y="634488"/>
                  </a:lnTo>
                  <a:lnTo>
                    <a:pt x="1873" y="589806"/>
                  </a:lnTo>
                  <a:lnTo>
                    <a:pt x="0" y="544874"/>
                  </a:lnTo>
                  <a:lnTo>
                    <a:pt x="1767" y="499929"/>
                  </a:lnTo>
                  <a:lnTo>
                    <a:pt x="7203" y="455204"/>
                  </a:lnTo>
                  <a:lnTo>
                    <a:pt x="16338" y="410935"/>
                  </a:lnTo>
                  <a:lnTo>
                    <a:pt x="29200" y="367355"/>
                  </a:lnTo>
                  <a:lnTo>
                    <a:pt x="45818" y="324701"/>
                  </a:lnTo>
                  <a:lnTo>
                    <a:pt x="66221" y="283206"/>
                  </a:lnTo>
                  <a:lnTo>
                    <a:pt x="90437" y="243105"/>
                  </a:lnTo>
                  <a:lnTo>
                    <a:pt x="118496" y="204634"/>
                  </a:lnTo>
                  <a:close/>
                </a:path>
                <a:path w="1116965" h="1111885">
                  <a:moveTo>
                    <a:pt x="220477" y="286041"/>
                  </a:moveTo>
                  <a:lnTo>
                    <a:pt x="193856" y="323455"/>
                  </a:lnTo>
                  <a:lnTo>
                    <a:pt x="171955" y="362810"/>
                  </a:lnTo>
                  <a:lnTo>
                    <a:pt x="154729" y="403741"/>
                  </a:lnTo>
                  <a:lnTo>
                    <a:pt x="142131" y="445881"/>
                  </a:lnTo>
                  <a:lnTo>
                    <a:pt x="134116" y="488865"/>
                  </a:lnTo>
                  <a:lnTo>
                    <a:pt x="130638" y="532328"/>
                  </a:lnTo>
                  <a:lnTo>
                    <a:pt x="131651" y="575903"/>
                  </a:lnTo>
                  <a:lnTo>
                    <a:pt x="137108" y="619227"/>
                  </a:lnTo>
                  <a:lnTo>
                    <a:pt x="146964" y="661933"/>
                  </a:lnTo>
                  <a:lnTo>
                    <a:pt x="161173" y="703655"/>
                  </a:lnTo>
                  <a:lnTo>
                    <a:pt x="179689" y="744028"/>
                  </a:lnTo>
                  <a:lnTo>
                    <a:pt x="202465" y="782686"/>
                  </a:lnTo>
                  <a:lnTo>
                    <a:pt x="229457" y="819265"/>
                  </a:lnTo>
                  <a:lnTo>
                    <a:pt x="260618" y="853397"/>
                  </a:lnTo>
                  <a:lnTo>
                    <a:pt x="295902" y="884719"/>
                  </a:lnTo>
                  <a:lnTo>
                    <a:pt x="334265" y="912179"/>
                  </a:lnTo>
                  <a:lnTo>
                    <a:pt x="374453" y="934995"/>
                  </a:lnTo>
                  <a:lnTo>
                    <a:pt x="416101" y="953204"/>
                  </a:lnTo>
                  <a:lnTo>
                    <a:pt x="458841" y="966841"/>
                  </a:lnTo>
                  <a:lnTo>
                    <a:pt x="502308" y="975943"/>
                  </a:lnTo>
                  <a:lnTo>
                    <a:pt x="546136" y="980546"/>
                  </a:lnTo>
                  <a:lnTo>
                    <a:pt x="589957" y="980687"/>
                  </a:lnTo>
                  <a:lnTo>
                    <a:pt x="633406" y="976403"/>
                  </a:lnTo>
                  <a:lnTo>
                    <a:pt x="676117" y="967728"/>
                  </a:lnTo>
                  <a:lnTo>
                    <a:pt x="717723" y="954701"/>
                  </a:lnTo>
                  <a:lnTo>
                    <a:pt x="757858" y="937356"/>
                  </a:lnTo>
                  <a:lnTo>
                    <a:pt x="796155" y="915731"/>
                  </a:lnTo>
                  <a:lnTo>
                    <a:pt x="832248" y="889862"/>
                  </a:lnTo>
                  <a:lnTo>
                    <a:pt x="865771" y="859785"/>
                  </a:lnTo>
                  <a:lnTo>
                    <a:pt x="896358" y="825537"/>
                  </a:lnTo>
                  <a:lnTo>
                    <a:pt x="922982" y="788101"/>
                  </a:lnTo>
                  <a:lnTo>
                    <a:pt x="944884" y="748730"/>
                  </a:lnTo>
                  <a:lnTo>
                    <a:pt x="962111" y="707789"/>
                  </a:lnTo>
                  <a:lnTo>
                    <a:pt x="974709" y="665643"/>
                  </a:lnTo>
                  <a:lnTo>
                    <a:pt x="982725" y="622657"/>
                  </a:lnTo>
                  <a:lnTo>
                    <a:pt x="986203" y="579196"/>
                  </a:lnTo>
                  <a:lnTo>
                    <a:pt x="985191" y="535624"/>
                  </a:lnTo>
                  <a:lnTo>
                    <a:pt x="979734" y="492307"/>
                  </a:lnTo>
                  <a:lnTo>
                    <a:pt x="969878" y="449609"/>
                  </a:lnTo>
                  <a:lnTo>
                    <a:pt x="955669" y="407895"/>
                  </a:lnTo>
                  <a:lnTo>
                    <a:pt x="937154" y="367530"/>
                  </a:lnTo>
                  <a:lnTo>
                    <a:pt x="914378" y="328880"/>
                  </a:lnTo>
                  <a:lnTo>
                    <a:pt x="887387" y="292308"/>
                  </a:lnTo>
                  <a:lnTo>
                    <a:pt x="856228" y="258179"/>
                  </a:lnTo>
                  <a:lnTo>
                    <a:pt x="820946" y="226859"/>
                  </a:lnTo>
                  <a:lnTo>
                    <a:pt x="782583" y="199399"/>
                  </a:lnTo>
                  <a:lnTo>
                    <a:pt x="742394" y="176583"/>
                  </a:lnTo>
                  <a:lnTo>
                    <a:pt x="700746" y="158375"/>
                  </a:lnTo>
                  <a:lnTo>
                    <a:pt x="658004" y="144737"/>
                  </a:lnTo>
                  <a:lnTo>
                    <a:pt x="614536" y="135635"/>
                  </a:lnTo>
                  <a:lnTo>
                    <a:pt x="570708" y="131032"/>
                  </a:lnTo>
                  <a:lnTo>
                    <a:pt x="526885" y="130891"/>
                  </a:lnTo>
                  <a:lnTo>
                    <a:pt x="483435" y="135175"/>
                  </a:lnTo>
                  <a:lnTo>
                    <a:pt x="440723" y="143850"/>
                  </a:lnTo>
                  <a:lnTo>
                    <a:pt x="399116" y="156877"/>
                  </a:lnTo>
                  <a:lnTo>
                    <a:pt x="358980" y="174222"/>
                  </a:lnTo>
                  <a:lnTo>
                    <a:pt x="320682" y="195847"/>
                  </a:lnTo>
                  <a:lnTo>
                    <a:pt x="284588" y="221716"/>
                  </a:lnTo>
                  <a:lnTo>
                    <a:pt x="251064" y="251793"/>
                  </a:lnTo>
                  <a:lnTo>
                    <a:pt x="220477" y="286041"/>
                  </a:lnTo>
                  <a:close/>
                </a:path>
              </a:pathLst>
            </a:custGeom>
            <a:ln w="7349">
              <a:solidFill>
                <a:srgbClr val="C6B791"/>
              </a:solidFill>
            </a:ln>
          </p:spPr>
          <p:txBody>
            <a:bodyPr wrap="square" lIns="0" tIns="0" rIns="0" bIns="0" rtlCol="0"/>
            <a:lstStyle/>
            <a:p>
              <a:endParaRPr/>
            </a:p>
          </p:txBody>
        </p:sp>
        <p:sp>
          <p:nvSpPr>
            <p:cNvPr id="11" name="object 11"/>
            <p:cNvSpPr/>
            <p:nvPr/>
          </p:nvSpPr>
          <p:spPr>
            <a:xfrm>
              <a:off x="1009650" y="0"/>
              <a:ext cx="8134350" cy="6858000"/>
            </a:xfrm>
            <a:custGeom>
              <a:avLst/>
              <a:gdLst/>
              <a:ahLst/>
              <a:cxnLst/>
              <a:rect l="l" t="t" r="r" b="b"/>
              <a:pathLst>
                <a:path w="8134350" h="6858000">
                  <a:moveTo>
                    <a:pt x="8134350" y="0"/>
                  </a:moveTo>
                  <a:lnTo>
                    <a:pt x="0" y="0"/>
                  </a:lnTo>
                  <a:lnTo>
                    <a:pt x="0" y="6858000"/>
                  </a:lnTo>
                  <a:lnTo>
                    <a:pt x="8134350" y="6858000"/>
                  </a:lnTo>
                  <a:lnTo>
                    <a:pt x="8134350" y="0"/>
                  </a:lnTo>
                  <a:close/>
                </a:path>
              </a:pathLst>
            </a:custGeom>
            <a:solidFill>
              <a:srgbClr val="FFFFFF"/>
            </a:solidFill>
          </p:spPr>
          <p:txBody>
            <a:bodyPr wrap="square" lIns="0" tIns="0" rIns="0" bIns="0" rtlCol="0"/>
            <a:lstStyle/>
            <a:p>
              <a:endParaRPr/>
            </a:p>
          </p:txBody>
        </p:sp>
        <p:pic>
          <p:nvPicPr>
            <p:cNvPr id="12" name="object 12"/>
            <p:cNvPicPr/>
            <p:nvPr/>
          </p:nvPicPr>
          <p:blipFill>
            <a:blip r:embed="rId6" cstate="print"/>
            <a:stretch>
              <a:fillRect/>
            </a:stretch>
          </p:blipFill>
          <p:spPr>
            <a:xfrm>
              <a:off x="923925" y="0"/>
              <a:ext cx="176212" cy="6858000"/>
            </a:xfrm>
            <a:prstGeom prst="rect">
              <a:avLst/>
            </a:prstGeom>
          </p:spPr>
        </p:pic>
        <p:sp>
          <p:nvSpPr>
            <p:cNvPr id="13" name="object 13"/>
            <p:cNvSpPr/>
            <p:nvPr/>
          </p:nvSpPr>
          <p:spPr>
            <a:xfrm>
              <a:off x="1019175" y="0"/>
              <a:ext cx="66675" cy="6858000"/>
            </a:xfrm>
            <a:custGeom>
              <a:avLst/>
              <a:gdLst/>
              <a:ahLst/>
              <a:cxnLst/>
              <a:rect l="l" t="t" r="r" b="b"/>
              <a:pathLst>
                <a:path w="66675" h="6858000">
                  <a:moveTo>
                    <a:pt x="66675" y="0"/>
                  </a:moveTo>
                  <a:lnTo>
                    <a:pt x="0" y="0"/>
                  </a:lnTo>
                  <a:lnTo>
                    <a:pt x="0" y="6858000"/>
                  </a:lnTo>
                  <a:lnTo>
                    <a:pt x="66675" y="6858000"/>
                  </a:lnTo>
                  <a:lnTo>
                    <a:pt x="66675" y="0"/>
                  </a:lnTo>
                  <a:close/>
                </a:path>
              </a:pathLst>
            </a:custGeom>
            <a:solidFill>
              <a:srgbClr val="FFFFFF"/>
            </a:solidFill>
          </p:spPr>
          <p:txBody>
            <a:bodyPr wrap="square" lIns="0" tIns="0" rIns="0" bIns="0" rtlCol="0"/>
            <a:lstStyle/>
            <a:p>
              <a:endParaRPr/>
            </a:p>
          </p:txBody>
        </p:sp>
      </p:grpSp>
      <p:pic>
        <p:nvPicPr>
          <p:cNvPr id="14" name="object 14"/>
          <p:cNvPicPr/>
          <p:nvPr/>
        </p:nvPicPr>
        <p:blipFill>
          <a:blip r:embed="rId7">
            <a:extLst>
              <a:ext uri="{28A0092B-C50C-407E-A947-70E740481C1C}">
                <a14:useLocalDpi xmlns:a14="http://schemas.microsoft.com/office/drawing/2010/main" val="0"/>
              </a:ext>
            </a:extLst>
          </a:blip>
          <a:stretch>
            <a:fillRect/>
          </a:stretch>
        </p:blipFill>
        <p:spPr>
          <a:xfrm>
            <a:off x="7543800" y="351422"/>
            <a:ext cx="1600199" cy="878305"/>
          </a:xfrm>
          <a:prstGeom prst="rect">
            <a:avLst/>
          </a:prstGeom>
        </p:spPr>
      </p:pic>
      <p:sp>
        <p:nvSpPr>
          <p:cNvPr id="16" name="object 16"/>
          <p:cNvSpPr txBox="1">
            <a:spLocks noGrp="1"/>
          </p:cNvSpPr>
          <p:nvPr>
            <p:ph type="ftr" sz="quarter" idx="5"/>
          </p:nvPr>
        </p:nvSpPr>
        <p:spPr>
          <a:xfrm>
            <a:off x="6638925" y="6375215"/>
            <a:ext cx="1903095" cy="324484"/>
          </a:xfrm>
          <a:prstGeom prst="rect">
            <a:avLst/>
          </a:prstGeom>
        </p:spPr>
        <p:txBody>
          <a:bodyPr vert="horz" wrap="square" lIns="0" tIns="0" rIns="0" bIns="0" rtlCol="0">
            <a:spAutoFit/>
          </a:bodyPr>
          <a:lstStyle>
            <a:defPPr>
              <a:defRPr lang="en-US"/>
            </a:defPPr>
            <a:lvl1pPr marL="0" algn="l" defTabSz="914400" rtl="0" eaLnBrk="1" latinLnBrk="0" hangingPunct="1">
              <a:defRPr sz="2000" b="0" i="0" kern="1200">
                <a:solidFill>
                  <a:schemeClr val="tx1"/>
                </a:solidFill>
                <a:latin typeface="Trebuchet MS"/>
                <a:ea typeface="+mn-ea"/>
                <a:cs typeface="Trebuchet M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2385"/>
              </a:lnSpc>
            </a:pPr>
            <a:r>
              <a:rPr lang="en-IN" spc="295"/>
              <a:t>C</a:t>
            </a:r>
            <a:r>
              <a:rPr lang="en-IN" spc="170"/>
              <a:t>A</a:t>
            </a:r>
            <a:r>
              <a:rPr lang="en-IN" spc="-80"/>
              <a:t> </a:t>
            </a:r>
            <a:r>
              <a:rPr lang="en-IN" spc="-70"/>
              <a:t>P</a:t>
            </a:r>
            <a:r>
              <a:rPr lang="en-IN" spc="45"/>
              <a:t>r</a:t>
            </a:r>
            <a:r>
              <a:rPr lang="en-IN" spc="-160"/>
              <a:t>a</a:t>
            </a:r>
            <a:r>
              <a:rPr lang="en-IN" spc="-70"/>
              <a:t>d</a:t>
            </a:r>
            <a:r>
              <a:rPr lang="en-IN" spc="-120"/>
              <a:t>e</a:t>
            </a:r>
            <a:r>
              <a:rPr lang="en-IN" spc="-114"/>
              <a:t>e</a:t>
            </a:r>
            <a:r>
              <a:rPr lang="en-IN" spc="-105"/>
              <a:t>p</a:t>
            </a:r>
            <a:r>
              <a:rPr lang="en-IN" spc="-180"/>
              <a:t> </a:t>
            </a:r>
            <a:r>
              <a:rPr lang="en-IN" spc="40"/>
              <a:t>Mo</a:t>
            </a:r>
            <a:r>
              <a:rPr lang="en-IN" spc="45"/>
              <a:t>d</a:t>
            </a:r>
            <a:r>
              <a:rPr lang="en-IN" spc="-130"/>
              <a:t>i</a:t>
            </a:r>
            <a:endParaRPr spc="-130" dirty="0"/>
          </a:p>
        </p:txBody>
      </p:sp>
      <p:sp>
        <p:nvSpPr>
          <p:cNvPr id="18" name="Rectangle 17"/>
          <p:cNvSpPr/>
          <p:nvPr/>
        </p:nvSpPr>
        <p:spPr>
          <a:xfrm>
            <a:off x="1085850" y="106921"/>
            <a:ext cx="6138863" cy="769441"/>
          </a:xfrm>
          <a:prstGeom prst="rect">
            <a:avLst/>
          </a:prstGeom>
        </p:spPr>
        <p:txBody>
          <a:bodyPr wrap="square">
            <a:spAutoFit/>
          </a:bodyPr>
          <a:lstStyle/>
          <a:p>
            <a:r>
              <a:rPr lang="en-IN" sz="4400" b="1" dirty="0"/>
              <a:t>SECTION 73:- A SYNOPSIS </a:t>
            </a:r>
            <a:endParaRPr lang="en-IN" sz="4400" dirty="0"/>
          </a:p>
        </p:txBody>
      </p:sp>
      <p:sp>
        <p:nvSpPr>
          <p:cNvPr id="19" name="Rectangle 18"/>
          <p:cNvSpPr/>
          <p:nvPr/>
        </p:nvSpPr>
        <p:spPr>
          <a:xfrm>
            <a:off x="1100137" y="1028636"/>
            <a:ext cx="7391400" cy="4524315"/>
          </a:xfrm>
          <a:prstGeom prst="rect">
            <a:avLst/>
          </a:prstGeom>
        </p:spPr>
        <p:txBody>
          <a:bodyPr wrap="square">
            <a:spAutoFit/>
          </a:bodyPr>
          <a:lstStyle/>
          <a:p>
            <a:pPr marL="285750" indent="-285750" algn="just">
              <a:buFont typeface="Wingdings" pitchFamily="2" charset="2"/>
              <a:buChar char="ü"/>
            </a:pPr>
            <a:endParaRPr lang="en-US" b="1" dirty="0">
              <a:highlight>
                <a:srgbClr val="FFFF00"/>
              </a:highlight>
            </a:endParaRPr>
          </a:p>
          <a:p>
            <a:pPr marL="285750" indent="-285750" algn="just">
              <a:buFont typeface="Wingdings" pitchFamily="2" charset="2"/>
              <a:buChar char="ü"/>
            </a:pPr>
            <a:r>
              <a:rPr lang="en-US" b="1" dirty="0">
                <a:highlight>
                  <a:srgbClr val="FFFF00"/>
                </a:highlight>
              </a:rPr>
              <a:t>73(8):-</a:t>
            </a:r>
            <a:r>
              <a:rPr lang="en-IN" b="1" i="0" dirty="0">
                <a:solidFill>
                  <a:srgbClr val="111111"/>
                </a:solidFill>
                <a:effectLst/>
                <a:latin typeface="georgia" panose="02040502050405020303" pitchFamily="18" charset="0"/>
              </a:rPr>
              <a:t> </a:t>
            </a:r>
            <a:r>
              <a:rPr lang="en-IN" b="1" i="0" dirty="0">
                <a:solidFill>
                  <a:srgbClr val="111111"/>
                </a:solidFill>
                <a:effectLst/>
                <a:highlight>
                  <a:srgbClr val="00FFFF"/>
                </a:highlight>
                <a:latin typeface="georgia" panose="02040502050405020303" pitchFamily="18" charset="0"/>
              </a:rPr>
              <a:t>WAIVER OF </a:t>
            </a:r>
            <a:r>
              <a:rPr lang="en-IN" b="1" i="0" u="sng" dirty="0">
                <a:solidFill>
                  <a:srgbClr val="666666"/>
                </a:solidFill>
                <a:effectLst/>
                <a:highlight>
                  <a:srgbClr val="00FFFF"/>
                </a:highlight>
                <a:latin typeface="georgia" panose="02040502050405020303" pitchFamily="18" charset="0"/>
                <a:hlinkClick r:id="rId8"/>
              </a:rPr>
              <a:t>PENALTY</a:t>
            </a:r>
            <a:r>
              <a:rPr lang="en-US" b="1" dirty="0">
                <a:highlight>
                  <a:srgbClr val="00FFFF"/>
                </a:highlight>
              </a:rPr>
              <a:t> </a:t>
            </a:r>
            <a:r>
              <a:rPr lang="en-US" b="1" dirty="0">
                <a:highlight>
                  <a:srgbClr val="FFFF00"/>
                </a:highlight>
              </a:rPr>
              <a:t>After issuance of SCN</a:t>
            </a:r>
            <a:r>
              <a:rPr lang="en-US" b="1" dirty="0"/>
              <a:t>, </a:t>
            </a:r>
            <a:r>
              <a:rPr lang="en-US" dirty="0"/>
              <a:t>pays the said tax along with interest payable </a:t>
            </a:r>
            <a:r>
              <a:rPr lang="en-US" b="1" dirty="0">
                <a:highlight>
                  <a:srgbClr val="FFFF00"/>
                </a:highlight>
              </a:rPr>
              <a:t>within 30 days of issue of show cause notice, no penalty shall be payable </a:t>
            </a:r>
            <a:r>
              <a:rPr lang="en-US" dirty="0"/>
              <a:t>and all proceedings in respect of the said notice shall be deemed to be concluded </a:t>
            </a:r>
          </a:p>
          <a:p>
            <a:pPr algn="just"/>
            <a:endParaRPr lang="en-US" b="1" dirty="0">
              <a:highlight>
                <a:srgbClr val="FFFF00"/>
              </a:highlight>
            </a:endParaRPr>
          </a:p>
          <a:p>
            <a:pPr marL="285750" indent="-285750" algn="just">
              <a:buFont typeface="Wingdings" pitchFamily="2" charset="2"/>
              <a:buChar char="ü"/>
            </a:pPr>
            <a:r>
              <a:rPr lang="en-US" b="1" dirty="0">
                <a:highlight>
                  <a:srgbClr val="FFFF00"/>
                </a:highlight>
              </a:rPr>
              <a:t>73(9):- </a:t>
            </a:r>
            <a:r>
              <a:rPr lang="en-IN" b="1" i="0" dirty="0">
                <a:solidFill>
                  <a:srgbClr val="111111"/>
                </a:solidFill>
                <a:effectLst/>
                <a:highlight>
                  <a:srgbClr val="00FFFF"/>
                </a:highlight>
                <a:latin typeface="georgia" panose="02040502050405020303" pitchFamily="18" charset="0"/>
              </a:rPr>
              <a:t>FINAL DETERMINATION</a:t>
            </a:r>
            <a:r>
              <a:rPr lang="en-IN" b="1" i="0" dirty="0">
                <a:solidFill>
                  <a:srgbClr val="111111"/>
                </a:solidFill>
                <a:effectLst/>
                <a:latin typeface="georgia" panose="02040502050405020303" pitchFamily="18" charset="0"/>
              </a:rPr>
              <a:t> </a:t>
            </a:r>
            <a:r>
              <a:rPr lang="en-US" b="1" dirty="0"/>
              <a:t>If any representation </a:t>
            </a:r>
            <a:r>
              <a:rPr lang="en-US" dirty="0"/>
              <a:t>made by person chargeable with tax, determine the amount of tax, interest and </a:t>
            </a:r>
            <a:r>
              <a:rPr lang="en-US" b="1" dirty="0">
                <a:highlight>
                  <a:srgbClr val="FFFF00"/>
                </a:highlight>
              </a:rPr>
              <a:t>a penalty equivalent to 10% of tax or 10000/-, whichever is higher, due from such person and issue an order</a:t>
            </a:r>
            <a:r>
              <a:rPr lang="en-US" dirty="0">
                <a:highlight>
                  <a:srgbClr val="FFFF00"/>
                </a:highlight>
              </a:rPr>
              <a:t>. </a:t>
            </a:r>
          </a:p>
          <a:p>
            <a:pPr algn="just"/>
            <a:endParaRPr lang="en-US" dirty="0">
              <a:highlight>
                <a:srgbClr val="FFFF00"/>
              </a:highlight>
            </a:endParaRPr>
          </a:p>
          <a:p>
            <a:pPr marL="285750" indent="-285750" algn="just">
              <a:buFont typeface="Wingdings" pitchFamily="2" charset="2"/>
              <a:buChar char="ü"/>
            </a:pPr>
            <a:r>
              <a:rPr lang="en-US" b="1" dirty="0">
                <a:highlight>
                  <a:srgbClr val="FFFF00"/>
                </a:highlight>
              </a:rPr>
              <a:t>73(11</a:t>
            </a:r>
            <a:r>
              <a:rPr lang="en-US" dirty="0">
                <a:highlight>
                  <a:srgbClr val="FFFF00"/>
                </a:highlight>
              </a:rPr>
              <a:t>):-</a:t>
            </a:r>
            <a:r>
              <a:rPr lang="en-US" b="1" i="0" dirty="0">
                <a:solidFill>
                  <a:srgbClr val="111111"/>
                </a:solidFill>
                <a:effectLst/>
                <a:highlight>
                  <a:srgbClr val="00FFFF"/>
                </a:highlight>
                <a:latin typeface="georgia" panose="02040502050405020303" pitchFamily="18" charset="0"/>
              </a:rPr>
              <a:t>PENALTY FOR LATE SELF-ASSESSED TAX</a:t>
            </a:r>
            <a:r>
              <a:rPr lang="en-US" dirty="0">
                <a:highlight>
                  <a:srgbClr val="00FFFF"/>
                </a:highlight>
              </a:rPr>
              <a:t> </a:t>
            </a:r>
            <a:r>
              <a:rPr lang="en-US" dirty="0"/>
              <a:t>Notwithstanding anything contained in 73(6) or 73(8), Penalty under 73(9) shall be payable where any amount of self-assessed tax or any amount collected as tax </a:t>
            </a:r>
            <a:r>
              <a:rPr lang="en-US" b="1" dirty="0">
                <a:highlight>
                  <a:srgbClr val="FFFF00"/>
                </a:highlight>
              </a:rPr>
              <a:t>has not been paid within a period of 30 days from the due date of payment of such tax. </a:t>
            </a:r>
            <a:endParaRPr lang="en-US" dirty="0">
              <a:highlight>
                <a:srgbClr val="FFFF00"/>
              </a:highlight>
            </a:endParaRPr>
          </a:p>
        </p:txBody>
      </p:sp>
    </p:spTree>
    <p:extLst>
      <p:ext uri="{BB962C8B-B14F-4D97-AF65-F5344CB8AC3E}">
        <p14:creationId xmlns:p14="http://schemas.microsoft.com/office/powerpoint/2010/main" val="300772627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6D2B5B2-8511-0EE6-19D2-F4A3AB822258}"/>
              </a:ext>
            </a:extLst>
          </p:cNvPr>
          <p:cNvPicPr>
            <a:picLocks noChangeAspect="1"/>
          </p:cNvPicPr>
          <p:nvPr/>
        </p:nvPicPr>
        <p:blipFill rotWithShape="1">
          <a:blip r:embed="rId2"/>
          <a:srcRect l="19167" t="14444" r="2500" b="20371"/>
          <a:stretch/>
        </p:blipFill>
        <p:spPr>
          <a:xfrm>
            <a:off x="1219200" y="457200"/>
            <a:ext cx="7488382" cy="5943600"/>
          </a:xfrm>
          <a:prstGeom prst="rect">
            <a:avLst/>
          </a:prstGeom>
        </p:spPr>
      </p:pic>
      <p:sp>
        <p:nvSpPr>
          <p:cNvPr id="4" name="Rectangle 3">
            <a:extLst>
              <a:ext uri="{FF2B5EF4-FFF2-40B4-BE49-F238E27FC236}">
                <a16:creationId xmlns:a16="http://schemas.microsoft.com/office/drawing/2014/main" id="{0F74E11C-8AA6-8F22-5F22-6C841CAC8723}"/>
              </a:ext>
            </a:extLst>
          </p:cNvPr>
          <p:cNvSpPr/>
          <p:nvPr/>
        </p:nvSpPr>
        <p:spPr>
          <a:xfrm>
            <a:off x="8382000" y="1295400"/>
            <a:ext cx="381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03756928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4" name="Content Placeholder 3"/>
          <p:cNvSpPr>
            <a:spLocks noGrp="1"/>
          </p:cNvSpPr>
          <p:nvPr>
            <p:ph idx="1"/>
          </p:nvPr>
        </p:nvSpPr>
        <p:spPr>
          <a:xfrm>
            <a:off x="1435608" y="1447800"/>
            <a:ext cx="7498080" cy="5432256"/>
          </a:xfrm>
          <a:prstGeom prst="rect">
            <a:avLst/>
          </a:prstGeom>
        </p:spPr>
        <p:txBody>
          <a:bodyPr wrap="square">
            <a:spAutoFit/>
          </a:bodyPr>
          <a:lstStyle/>
          <a:p>
            <a:pPr algn="just"/>
            <a:r>
              <a:rPr lang="en-US" sz="2800" b="1" dirty="0"/>
              <a:t> “Assessment orders passed without affording opportunity of hearing to the assesse is violative of the principles of natural justice”</a:t>
            </a:r>
          </a:p>
          <a:p>
            <a:pPr algn="just"/>
            <a:endParaRPr lang="en-US" dirty="0"/>
          </a:p>
          <a:p>
            <a:pPr marL="82296" indent="0" algn="ctr">
              <a:buNone/>
            </a:pPr>
            <a:r>
              <a:rPr lang="en-US" sz="2400" b="1" i="1" dirty="0"/>
              <a:t>Hon’ble Madras High Court</a:t>
            </a:r>
          </a:p>
          <a:p>
            <a:pPr marL="82296" indent="0" algn="ctr">
              <a:buNone/>
            </a:pPr>
            <a:r>
              <a:rPr lang="en-US" sz="2400" b="1" i="1" dirty="0"/>
              <a:t>M/s. Novateur Electrical and Digital Systems Pvt. Ltd</a:t>
            </a:r>
          </a:p>
          <a:p>
            <a:pPr marL="82296" indent="0" algn="ctr">
              <a:buNone/>
            </a:pPr>
            <a:r>
              <a:rPr lang="en-US" sz="2400" b="1" i="1" dirty="0"/>
              <a:t> Vs. The Assistant Commissioner (ST) and Ors.</a:t>
            </a:r>
          </a:p>
          <a:p>
            <a:pPr marL="82296" indent="0" algn="ctr">
              <a:buNone/>
            </a:pPr>
            <a:r>
              <a:rPr lang="en-US" sz="2400" b="1" i="1" dirty="0"/>
              <a:t>(W.P Nos. 4376,4379,4382,4385 of 2023 and W.M.P           Nos.4412,4413,4415,4417 of 2023</a:t>
            </a:r>
          </a:p>
          <a:p>
            <a:pPr marL="82296" indent="0" algn="ctr">
              <a:buNone/>
            </a:pPr>
            <a:r>
              <a:rPr lang="en-US" sz="2400" b="1" i="1" dirty="0"/>
              <a:t>dtd  February 16,2023)</a:t>
            </a:r>
          </a:p>
          <a:p>
            <a:pPr algn="ctr"/>
            <a:endParaRPr lang="en-US" sz="2400" b="1" i="1" dirty="0"/>
          </a:p>
        </p:txBody>
      </p:sp>
    </p:spTree>
    <p:extLst>
      <p:ext uri="{BB962C8B-B14F-4D97-AF65-F5344CB8AC3E}">
        <p14:creationId xmlns:p14="http://schemas.microsoft.com/office/powerpoint/2010/main" val="476357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1D374-E932-8EEE-015A-A256D4678A89}"/>
              </a:ext>
            </a:extLst>
          </p:cNvPr>
          <p:cNvSpPr>
            <a:spLocks noGrp="1"/>
          </p:cNvSpPr>
          <p:nvPr>
            <p:ph type="title"/>
          </p:nvPr>
        </p:nvSpPr>
        <p:spPr>
          <a:xfrm>
            <a:off x="914400" y="100263"/>
            <a:ext cx="5943600" cy="1143000"/>
          </a:xfrm>
        </p:spPr>
        <p:txBody>
          <a:bodyPr>
            <a:normAutofit/>
          </a:bodyPr>
          <a:lstStyle/>
          <a:p>
            <a:r>
              <a:rPr lang="en-US" sz="2400" b="0" i="0" u="none" strike="noStrike" baseline="0" dirty="0">
                <a:solidFill>
                  <a:srgbClr val="000000"/>
                </a:solidFill>
                <a:highlight>
                  <a:srgbClr val="00FF00"/>
                </a:highlight>
                <a:latin typeface="CIDFont+F10"/>
              </a:rPr>
              <a:t>Non-appealable decisions and orders </a:t>
            </a:r>
            <a:br>
              <a:rPr lang="en-US" sz="2400" b="0" i="0" u="none" strike="noStrike" baseline="0" dirty="0">
                <a:solidFill>
                  <a:srgbClr val="000000"/>
                </a:solidFill>
                <a:highlight>
                  <a:srgbClr val="00FF00"/>
                </a:highlight>
                <a:latin typeface="CIDFont+F10"/>
              </a:rPr>
            </a:br>
            <a:r>
              <a:rPr lang="en-US" sz="2400" b="0" i="0" u="none" strike="noStrike" baseline="0" dirty="0">
                <a:solidFill>
                  <a:srgbClr val="000000"/>
                </a:solidFill>
                <a:highlight>
                  <a:srgbClr val="00FF00"/>
                </a:highlight>
                <a:latin typeface="CIDFont+F10"/>
              </a:rPr>
              <a:t>-relating to any of the following matters:- </a:t>
            </a:r>
            <a:r>
              <a:rPr lang="en-US" sz="1600" b="0" i="0" u="none" strike="noStrike" baseline="0" dirty="0">
                <a:solidFill>
                  <a:srgbClr val="212529"/>
                </a:solidFill>
                <a:highlight>
                  <a:srgbClr val="FFFF00"/>
                </a:highlight>
                <a:latin typeface="CIDFont+F10"/>
              </a:rPr>
              <a:t>SEC 121</a:t>
            </a:r>
            <a:endParaRPr lang="en-IN" sz="4400" dirty="0">
              <a:highlight>
                <a:srgbClr val="FFFF00"/>
              </a:highlight>
            </a:endParaRPr>
          </a:p>
        </p:txBody>
      </p:sp>
      <p:sp>
        <p:nvSpPr>
          <p:cNvPr id="4" name="TextBox 3">
            <a:extLst>
              <a:ext uri="{FF2B5EF4-FFF2-40B4-BE49-F238E27FC236}">
                <a16:creationId xmlns:a16="http://schemas.microsoft.com/office/drawing/2014/main" id="{B7F01AB8-4DC2-19F3-1075-CF74E4D0CFB2}"/>
              </a:ext>
            </a:extLst>
          </p:cNvPr>
          <p:cNvSpPr txBox="1"/>
          <p:nvPr/>
        </p:nvSpPr>
        <p:spPr>
          <a:xfrm>
            <a:off x="2286000" y="3105835"/>
            <a:ext cx="4572000" cy="646331"/>
          </a:xfrm>
          <a:prstGeom prst="rect">
            <a:avLst/>
          </a:prstGeom>
          <a:noFill/>
        </p:spPr>
        <p:txBody>
          <a:bodyPr wrap="square">
            <a:spAutoFit/>
          </a:bodyPr>
          <a:lstStyle/>
          <a:p>
            <a:pPr algn="l"/>
            <a:r>
              <a:rPr lang="en-US" sz="1800" b="0" i="0" u="none" strike="noStrike" baseline="0" dirty="0">
                <a:solidFill>
                  <a:srgbClr val="212529"/>
                </a:solidFill>
                <a:latin typeface="CIDFont+F10"/>
              </a:rPr>
              <a:t>SEC 121- </a:t>
            </a:r>
            <a:r>
              <a:rPr lang="en-US" sz="1800" b="0" i="0" u="none" strike="noStrike" baseline="0" dirty="0">
                <a:solidFill>
                  <a:srgbClr val="000000"/>
                </a:solidFill>
                <a:latin typeface="CIDFont+F10"/>
              </a:rPr>
              <a:t>Non-appealable decisions and orders</a:t>
            </a:r>
          </a:p>
          <a:p>
            <a:pPr algn="l"/>
            <a:r>
              <a:rPr lang="en-US" sz="1800" b="0" i="0" u="none" strike="noStrike" baseline="0" dirty="0">
                <a:solidFill>
                  <a:srgbClr val="000000"/>
                </a:solidFill>
                <a:latin typeface="CIDFont+F10"/>
              </a:rPr>
              <a:t>-relating to any of the following matters</a:t>
            </a:r>
            <a:endParaRPr lang="en-IN" dirty="0"/>
          </a:p>
        </p:txBody>
      </p:sp>
      <p:pic>
        <p:nvPicPr>
          <p:cNvPr id="8" name="Picture 7">
            <a:extLst>
              <a:ext uri="{FF2B5EF4-FFF2-40B4-BE49-F238E27FC236}">
                <a16:creationId xmlns:a16="http://schemas.microsoft.com/office/drawing/2014/main" id="{AA1B35A6-B97E-6BB4-D51C-AAC5DBB54C78}"/>
              </a:ext>
            </a:extLst>
          </p:cNvPr>
          <p:cNvPicPr>
            <a:picLocks noChangeAspect="1"/>
          </p:cNvPicPr>
          <p:nvPr/>
        </p:nvPicPr>
        <p:blipFill>
          <a:blip r:embed="rId2"/>
          <a:stretch>
            <a:fillRect/>
          </a:stretch>
        </p:blipFill>
        <p:spPr>
          <a:xfrm>
            <a:off x="1066801" y="1644316"/>
            <a:ext cx="7726230" cy="4495800"/>
          </a:xfrm>
          <a:prstGeom prst="rect">
            <a:avLst/>
          </a:prstGeom>
        </p:spPr>
      </p:pic>
      <p:pic>
        <p:nvPicPr>
          <p:cNvPr id="5" name="object 16"/>
          <p:cNvPicPr/>
          <p:nvPr/>
        </p:nvPicPr>
        <p:blipFill>
          <a:blip r:embed="rId3" cstate="print"/>
          <a:stretch>
            <a:fillRect/>
          </a:stretch>
        </p:blipFill>
        <p:spPr>
          <a:xfrm>
            <a:off x="7162800" y="76200"/>
            <a:ext cx="1921351" cy="876300"/>
          </a:xfrm>
          <a:prstGeom prst="rect">
            <a:avLst/>
          </a:prstGeom>
        </p:spPr>
      </p:pic>
    </p:spTree>
    <p:extLst>
      <p:ext uri="{BB962C8B-B14F-4D97-AF65-F5344CB8AC3E}">
        <p14:creationId xmlns:p14="http://schemas.microsoft.com/office/powerpoint/2010/main" val="142786646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4" name="Content Placeholder 3"/>
          <p:cNvSpPr>
            <a:spLocks noGrp="1"/>
          </p:cNvSpPr>
          <p:nvPr>
            <p:ph idx="1"/>
          </p:nvPr>
        </p:nvSpPr>
        <p:spPr>
          <a:xfrm>
            <a:off x="1435608" y="1447800"/>
            <a:ext cx="7498080" cy="3677930"/>
          </a:xfrm>
          <a:prstGeom prst="rect">
            <a:avLst/>
          </a:prstGeom>
        </p:spPr>
        <p:txBody>
          <a:bodyPr wrap="square">
            <a:spAutoFit/>
          </a:bodyPr>
          <a:lstStyle/>
          <a:p>
            <a:pPr algn="just"/>
            <a:r>
              <a:rPr lang="en-US" sz="2800" b="1" dirty="0"/>
              <a:t>“Mere expiry of E-way Bill does not create any scope for evasion” </a:t>
            </a:r>
          </a:p>
          <a:p>
            <a:pPr marL="82296" indent="0" algn="just">
              <a:buNone/>
            </a:pPr>
            <a:r>
              <a:rPr lang="en-US" sz="2800" b="1" dirty="0"/>
              <a:t>      </a:t>
            </a:r>
          </a:p>
          <a:p>
            <a:pPr marL="82296" indent="0" algn="just">
              <a:buNone/>
            </a:pPr>
            <a:r>
              <a:rPr lang="en-US" sz="2800" b="1" dirty="0"/>
              <a:t>    </a:t>
            </a:r>
          </a:p>
          <a:p>
            <a:pPr marL="82296" indent="0" algn="ctr">
              <a:buNone/>
            </a:pPr>
            <a:r>
              <a:rPr lang="en-US" sz="2400" b="1" i="1" dirty="0"/>
              <a:t>Hon’ble Madras High Court</a:t>
            </a:r>
          </a:p>
          <a:p>
            <a:pPr marL="82296" indent="0" algn="ctr">
              <a:buNone/>
            </a:pPr>
            <a:r>
              <a:rPr lang="en-US" sz="2400" b="1" i="1" dirty="0"/>
              <a:t>Thiruvannamalaiyar Transport Vs. the Deputy State Tax Officer</a:t>
            </a:r>
          </a:p>
          <a:p>
            <a:pPr marL="82296" indent="0" algn="ctr">
              <a:buNone/>
            </a:pPr>
            <a:r>
              <a:rPr lang="en-US" sz="2400" b="1" i="1" dirty="0"/>
              <a:t>(W.P No.32960 of 2022 dated December 13,2022)</a:t>
            </a:r>
          </a:p>
        </p:txBody>
      </p:sp>
    </p:spTree>
    <p:extLst>
      <p:ext uri="{BB962C8B-B14F-4D97-AF65-F5344CB8AC3E}">
        <p14:creationId xmlns:p14="http://schemas.microsoft.com/office/powerpoint/2010/main" val="417255881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4" name="Content Placeholder 3"/>
          <p:cNvSpPr>
            <a:spLocks noGrp="1"/>
          </p:cNvSpPr>
          <p:nvPr>
            <p:ph idx="1"/>
          </p:nvPr>
        </p:nvSpPr>
        <p:spPr>
          <a:xfrm>
            <a:off x="1435608" y="1447800"/>
            <a:ext cx="7498080" cy="4185761"/>
          </a:xfrm>
          <a:prstGeom prst="rect">
            <a:avLst/>
          </a:prstGeom>
        </p:spPr>
        <p:txBody>
          <a:bodyPr wrap="square">
            <a:spAutoFit/>
          </a:bodyPr>
          <a:lstStyle/>
          <a:p>
            <a:r>
              <a:rPr lang="en-US" sz="2800" b="1" dirty="0"/>
              <a:t> “SCN issued  without reasons/allegations violates the Principles of Natural Justice”</a:t>
            </a:r>
          </a:p>
          <a:p>
            <a:endParaRPr lang="en-US" sz="2800" b="1" dirty="0"/>
          </a:p>
          <a:p>
            <a:endParaRPr lang="en-US" dirty="0"/>
          </a:p>
          <a:p>
            <a:pPr marL="82296" indent="0" algn="ctr">
              <a:buNone/>
            </a:pPr>
            <a:r>
              <a:rPr lang="en-US" sz="2400" b="1" i="1" dirty="0"/>
              <a:t>Hon’ble Delhi High Court </a:t>
            </a:r>
          </a:p>
          <a:p>
            <a:pPr marL="82296" indent="0" algn="ctr">
              <a:buNone/>
            </a:pPr>
            <a:r>
              <a:rPr lang="en-US" sz="2400" b="1" i="1" dirty="0"/>
              <a:t>   </a:t>
            </a:r>
            <a:r>
              <a:rPr lang="en-US" sz="2400" b="1" i="1" dirty="0" err="1"/>
              <a:t>Surender</a:t>
            </a:r>
            <a:r>
              <a:rPr lang="en-US" sz="2400" b="1" i="1" dirty="0"/>
              <a:t> Kumar Jain  Vs. Principal Commissioner &amp; Anr.</a:t>
            </a:r>
          </a:p>
          <a:p>
            <a:pPr marL="82296" indent="0" algn="ctr">
              <a:buNone/>
            </a:pPr>
            <a:r>
              <a:rPr lang="en-US" sz="2400" b="1" i="1" dirty="0"/>
              <a:t>    (W.P.(C) 17700/2022 dated  January  25,2023</a:t>
            </a:r>
          </a:p>
          <a:p>
            <a:endParaRPr lang="en-US" sz="2400" b="1" i="1" dirty="0"/>
          </a:p>
        </p:txBody>
      </p:sp>
    </p:spTree>
    <p:extLst>
      <p:ext uri="{BB962C8B-B14F-4D97-AF65-F5344CB8AC3E}">
        <p14:creationId xmlns:p14="http://schemas.microsoft.com/office/powerpoint/2010/main" val="21977683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4" name="object 4"/>
            <p:cNvSpPr/>
            <p:nvPr/>
          </p:nvSpPr>
          <p:spPr>
            <a:xfrm>
              <a:off x="4257" y="4699"/>
              <a:ext cx="819785" cy="819785"/>
            </a:xfrm>
            <a:custGeom>
              <a:avLst/>
              <a:gdLst/>
              <a:ahLst/>
              <a:cxnLst/>
              <a:rect l="l" t="t" r="r" b="b"/>
              <a:pathLst>
                <a:path w="819785" h="819785">
                  <a:moveTo>
                    <a:pt x="819655" y="0"/>
                  </a:moveTo>
                  <a:lnTo>
                    <a:pt x="505" y="0"/>
                  </a:lnTo>
                  <a:lnTo>
                    <a:pt x="0" y="819276"/>
                  </a:lnTo>
                  <a:lnTo>
                    <a:pt x="48636" y="817886"/>
                  </a:lnTo>
                  <a:lnTo>
                    <a:pt x="96034" y="813765"/>
                  </a:lnTo>
                  <a:lnTo>
                    <a:pt x="142623" y="806991"/>
                  </a:lnTo>
                  <a:lnTo>
                    <a:pt x="188327" y="797640"/>
                  </a:lnTo>
                  <a:lnTo>
                    <a:pt x="233067" y="785790"/>
                  </a:lnTo>
                  <a:lnTo>
                    <a:pt x="276768" y="771517"/>
                  </a:lnTo>
                  <a:lnTo>
                    <a:pt x="319353" y="754897"/>
                  </a:lnTo>
                  <a:lnTo>
                    <a:pt x="360744" y="736009"/>
                  </a:lnTo>
                  <a:lnTo>
                    <a:pt x="400865" y="714928"/>
                  </a:lnTo>
                  <a:lnTo>
                    <a:pt x="439639" y="691732"/>
                  </a:lnTo>
                  <a:lnTo>
                    <a:pt x="476990" y="666496"/>
                  </a:lnTo>
                  <a:lnTo>
                    <a:pt x="512839" y="639299"/>
                  </a:lnTo>
                  <a:lnTo>
                    <a:pt x="547112" y="610217"/>
                  </a:lnTo>
                  <a:lnTo>
                    <a:pt x="579730" y="579326"/>
                  </a:lnTo>
                  <a:lnTo>
                    <a:pt x="610616" y="546704"/>
                  </a:lnTo>
                  <a:lnTo>
                    <a:pt x="639695" y="512427"/>
                  </a:lnTo>
                  <a:lnTo>
                    <a:pt x="666889" y="476572"/>
                  </a:lnTo>
                  <a:lnTo>
                    <a:pt x="692122" y="439216"/>
                  </a:lnTo>
                  <a:lnTo>
                    <a:pt x="715316" y="400436"/>
                  </a:lnTo>
                  <a:lnTo>
                    <a:pt x="736395" y="360308"/>
                  </a:lnTo>
                  <a:lnTo>
                    <a:pt x="755281" y="318910"/>
                  </a:lnTo>
                  <a:lnTo>
                    <a:pt x="771899" y="276319"/>
                  </a:lnTo>
                  <a:lnTo>
                    <a:pt x="786171" y="232610"/>
                  </a:lnTo>
                  <a:lnTo>
                    <a:pt x="798020" y="187861"/>
                  </a:lnTo>
                  <a:lnTo>
                    <a:pt x="807370" y="142148"/>
                  </a:lnTo>
                  <a:lnTo>
                    <a:pt x="814144" y="95549"/>
                  </a:lnTo>
                  <a:lnTo>
                    <a:pt x="818264" y="48141"/>
                  </a:lnTo>
                  <a:lnTo>
                    <a:pt x="819655" y="0"/>
                  </a:lnTo>
                  <a:close/>
                </a:path>
              </a:pathLst>
            </a:custGeom>
            <a:solidFill>
              <a:srgbClr val="FDF9F4">
                <a:alpha val="32940"/>
              </a:srgbClr>
            </a:solidFill>
          </p:spPr>
          <p:txBody>
            <a:bodyPr wrap="square" lIns="0" tIns="0" rIns="0" bIns="0" rtlCol="0"/>
            <a:lstStyle/>
            <a:p>
              <a:endParaRPr/>
            </a:p>
          </p:txBody>
        </p:sp>
        <p:sp>
          <p:nvSpPr>
            <p:cNvPr id="5" name="object 5"/>
            <p:cNvSpPr/>
            <p:nvPr/>
          </p:nvSpPr>
          <p:spPr>
            <a:xfrm>
              <a:off x="4257" y="4699"/>
              <a:ext cx="819785" cy="819785"/>
            </a:xfrm>
            <a:custGeom>
              <a:avLst/>
              <a:gdLst/>
              <a:ahLst/>
              <a:cxnLst/>
              <a:rect l="l" t="t" r="r" b="b"/>
              <a:pathLst>
                <a:path w="819785" h="819785">
                  <a:moveTo>
                    <a:pt x="819655" y="0"/>
                  </a:moveTo>
                  <a:lnTo>
                    <a:pt x="818264" y="48141"/>
                  </a:lnTo>
                  <a:lnTo>
                    <a:pt x="814144" y="95549"/>
                  </a:lnTo>
                  <a:lnTo>
                    <a:pt x="807370" y="142148"/>
                  </a:lnTo>
                  <a:lnTo>
                    <a:pt x="798020" y="187861"/>
                  </a:lnTo>
                  <a:lnTo>
                    <a:pt x="786171" y="232610"/>
                  </a:lnTo>
                  <a:lnTo>
                    <a:pt x="771899" y="276319"/>
                  </a:lnTo>
                  <a:lnTo>
                    <a:pt x="755281" y="318910"/>
                  </a:lnTo>
                  <a:lnTo>
                    <a:pt x="736395" y="360308"/>
                  </a:lnTo>
                  <a:lnTo>
                    <a:pt x="715316" y="400436"/>
                  </a:lnTo>
                  <a:lnTo>
                    <a:pt x="692122" y="439216"/>
                  </a:lnTo>
                  <a:lnTo>
                    <a:pt x="666889" y="476572"/>
                  </a:lnTo>
                  <a:lnTo>
                    <a:pt x="639695" y="512427"/>
                  </a:lnTo>
                  <a:lnTo>
                    <a:pt x="610616" y="546704"/>
                  </a:lnTo>
                  <a:lnTo>
                    <a:pt x="579730" y="579326"/>
                  </a:lnTo>
                  <a:lnTo>
                    <a:pt x="547112" y="610217"/>
                  </a:lnTo>
                  <a:lnTo>
                    <a:pt x="512839" y="639299"/>
                  </a:lnTo>
                  <a:lnTo>
                    <a:pt x="476990" y="666496"/>
                  </a:lnTo>
                  <a:lnTo>
                    <a:pt x="439639" y="691732"/>
                  </a:lnTo>
                  <a:lnTo>
                    <a:pt x="400865" y="714928"/>
                  </a:lnTo>
                  <a:lnTo>
                    <a:pt x="360744" y="736009"/>
                  </a:lnTo>
                  <a:lnTo>
                    <a:pt x="319353" y="754897"/>
                  </a:lnTo>
                  <a:lnTo>
                    <a:pt x="276768" y="771517"/>
                  </a:lnTo>
                  <a:lnTo>
                    <a:pt x="233067" y="785790"/>
                  </a:lnTo>
                  <a:lnTo>
                    <a:pt x="188327" y="797640"/>
                  </a:lnTo>
                  <a:lnTo>
                    <a:pt x="142623" y="806991"/>
                  </a:lnTo>
                  <a:lnTo>
                    <a:pt x="96034" y="813765"/>
                  </a:lnTo>
                  <a:lnTo>
                    <a:pt x="48636" y="817886"/>
                  </a:lnTo>
                  <a:lnTo>
                    <a:pt x="505" y="819276"/>
                  </a:lnTo>
                  <a:lnTo>
                    <a:pt x="336" y="819276"/>
                  </a:lnTo>
                  <a:lnTo>
                    <a:pt x="168" y="819276"/>
                  </a:lnTo>
                  <a:lnTo>
                    <a:pt x="0" y="819276"/>
                  </a:lnTo>
                  <a:lnTo>
                    <a:pt x="505" y="0"/>
                  </a:lnTo>
                  <a:lnTo>
                    <a:pt x="819655" y="0"/>
                  </a:lnTo>
                  <a:close/>
                </a:path>
              </a:pathLst>
            </a:custGeom>
            <a:ln w="3175">
              <a:solidFill>
                <a:srgbClr val="D2C39E"/>
              </a:solidFill>
            </a:ln>
          </p:spPr>
          <p:txBody>
            <a:bodyPr wrap="square" lIns="0" tIns="0" rIns="0" bIns="0" rtlCol="0"/>
            <a:lstStyle/>
            <a:p>
              <a:endParaRPr/>
            </a:p>
          </p:txBody>
        </p:sp>
        <p:pic>
          <p:nvPicPr>
            <p:cNvPr id="6" name="object 6"/>
            <p:cNvPicPr/>
            <p:nvPr/>
          </p:nvPicPr>
          <p:blipFill>
            <a:blip r:embed="rId3" cstate="print"/>
            <a:stretch>
              <a:fillRect/>
            </a:stretch>
          </p:blipFill>
          <p:spPr>
            <a:xfrm>
              <a:off x="123825" y="0"/>
              <a:ext cx="1795526" cy="1804924"/>
            </a:xfrm>
            <a:prstGeom prst="rect">
              <a:avLst/>
            </a:prstGeom>
          </p:spPr>
        </p:pic>
        <p:sp>
          <p:nvSpPr>
            <p:cNvPr id="7" name="object 7"/>
            <p:cNvSpPr/>
            <p:nvPr/>
          </p:nvSpPr>
          <p:spPr>
            <a:xfrm>
              <a:off x="176212" y="23875"/>
              <a:ext cx="1696085" cy="1704975"/>
            </a:xfrm>
            <a:custGeom>
              <a:avLst/>
              <a:gdLst/>
              <a:ahLst/>
              <a:cxnLst/>
              <a:rect l="l" t="t" r="r" b="b"/>
              <a:pathLst>
                <a:path w="1696085" h="1704975">
                  <a:moveTo>
                    <a:pt x="0" y="852424"/>
                  </a:moveTo>
                  <a:lnTo>
                    <a:pt x="1341" y="804051"/>
                  </a:lnTo>
                  <a:lnTo>
                    <a:pt x="5320" y="756387"/>
                  </a:lnTo>
                  <a:lnTo>
                    <a:pt x="11862" y="709503"/>
                  </a:lnTo>
                  <a:lnTo>
                    <a:pt x="20898" y="663470"/>
                  </a:lnTo>
                  <a:lnTo>
                    <a:pt x="32356" y="618362"/>
                  </a:lnTo>
                  <a:lnTo>
                    <a:pt x="46163" y="574249"/>
                  </a:lnTo>
                  <a:lnTo>
                    <a:pt x="62249" y="531204"/>
                  </a:lnTo>
                  <a:lnTo>
                    <a:pt x="80541" y="489299"/>
                  </a:lnTo>
                  <a:lnTo>
                    <a:pt x="100969" y="448605"/>
                  </a:lnTo>
                  <a:lnTo>
                    <a:pt x="123461" y="409196"/>
                  </a:lnTo>
                  <a:lnTo>
                    <a:pt x="147945" y="371141"/>
                  </a:lnTo>
                  <a:lnTo>
                    <a:pt x="174349" y="334515"/>
                  </a:lnTo>
                  <a:lnTo>
                    <a:pt x="202602" y="299387"/>
                  </a:lnTo>
                  <a:lnTo>
                    <a:pt x="232633" y="265832"/>
                  </a:lnTo>
                  <a:lnTo>
                    <a:pt x="264370" y="233919"/>
                  </a:lnTo>
                  <a:lnTo>
                    <a:pt x="297740" y="203722"/>
                  </a:lnTo>
                  <a:lnTo>
                    <a:pt x="332674" y="175313"/>
                  </a:lnTo>
                  <a:lnTo>
                    <a:pt x="369099" y="148762"/>
                  </a:lnTo>
                  <a:lnTo>
                    <a:pt x="406944" y="124143"/>
                  </a:lnTo>
                  <a:lnTo>
                    <a:pt x="446136" y="101527"/>
                  </a:lnTo>
                  <a:lnTo>
                    <a:pt x="486605" y="80987"/>
                  </a:lnTo>
                  <a:lnTo>
                    <a:pt x="528279" y="62593"/>
                  </a:lnTo>
                  <a:lnTo>
                    <a:pt x="571087" y="46418"/>
                  </a:lnTo>
                  <a:lnTo>
                    <a:pt x="614956" y="32534"/>
                  </a:lnTo>
                  <a:lnTo>
                    <a:pt x="659815" y="21014"/>
                  </a:lnTo>
                  <a:lnTo>
                    <a:pt x="705594" y="11928"/>
                  </a:lnTo>
                  <a:lnTo>
                    <a:pt x="752219" y="5349"/>
                  </a:lnTo>
                  <a:lnTo>
                    <a:pt x="799620" y="1349"/>
                  </a:lnTo>
                  <a:lnTo>
                    <a:pt x="847725" y="0"/>
                  </a:lnTo>
                  <a:lnTo>
                    <a:pt x="895830" y="1349"/>
                  </a:lnTo>
                  <a:lnTo>
                    <a:pt x="943231" y="5349"/>
                  </a:lnTo>
                  <a:lnTo>
                    <a:pt x="989857" y="11928"/>
                  </a:lnTo>
                  <a:lnTo>
                    <a:pt x="1035637" y="21014"/>
                  </a:lnTo>
                  <a:lnTo>
                    <a:pt x="1080498" y="32534"/>
                  </a:lnTo>
                  <a:lnTo>
                    <a:pt x="1124369" y="46418"/>
                  </a:lnTo>
                  <a:lnTo>
                    <a:pt x="1167179" y="62593"/>
                  </a:lnTo>
                  <a:lnTo>
                    <a:pt x="1208856" y="80987"/>
                  </a:lnTo>
                  <a:lnTo>
                    <a:pt x="1249327" y="101527"/>
                  </a:lnTo>
                  <a:lnTo>
                    <a:pt x="1288523" y="124143"/>
                  </a:lnTo>
                  <a:lnTo>
                    <a:pt x="1326370" y="148762"/>
                  </a:lnTo>
                  <a:lnTo>
                    <a:pt x="1362798" y="175313"/>
                  </a:lnTo>
                  <a:lnTo>
                    <a:pt x="1397735" y="203722"/>
                  </a:lnTo>
                  <a:lnTo>
                    <a:pt x="1431110" y="233919"/>
                  </a:lnTo>
                  <a:lnTo>
                    <a:pt x="1462849" y="265832"/>
                  </a:lnTo>
                  <a:lnTo>
                    <a:pt x="1492884" y="299387"/>
                  </a:lnTo>
                  <a:lnTo>
                    <a:pt x="1521140" y="334515"/>
                  </a:lnTo>
                  <a:lnTo>
                    <a:pt x="1547547" y="371141"/>
                  </a:lnTo>
                  <a:lnTo>
                    <a:pt x="1572034" y="409196"/>
                  </a:lnTo>
                  <a:lnTo>
                    <a:pt x="1594529" y="448605"/>
                  </a:lnTo>
                  <a:lnTo>
                    <a:pt x="1614959" y="489299"/>
                  </a:lnTo>
                  <a:lnTo>
                    <a:pt x="1633254" y="531204"/>
                  </a:lnTo>
                  <a:lnTo>
                    <a:pt x="1649342" y="574249"/>
                  </a:lnTo>
                  <a:lnTo>
                    <a:pt x="1663152" y="618362"/>
                  </a:lnTo>
                  <a:lnTo>
                    <a:pt x="1674611" y="663470"/>
                  </a:lnTo>
                  <a:lnTo>
                    <a:pt x="1683648" y="709503"/>
                  </a:lnTo>
                  <a:lnTo>
                    <a:pt x="1690192" y="756387"/>
                  </a:lnTo>
                  <a:lnTo>
                    <a:pt x="1694171" y="804051"/>
                  </a:lnTo>
                  <a:lnTo>
                    <a:pt x="1695513" y="852424"/>
                  </a:lnTo>
                  <a:lnTo>
                    <a:pt x="1694171" y="900796"/>
                  </a:lnTo>
                  <a:lnTo>
                    <a:pt x="1690192" y="948462"/>
                  </a:lnTo>
                  <a:lnTo>
                    <a:pt x="1683648" y="995348"/>
                  </a:lnTo>
                  <a:lnTo>
                    <a:pt x="1674611" y="1041383"/>
                  </a:lnTo>
                  <a:lnTo>
                    <a:pt x="1663152" y="1086495"/>
                  </a:lnTo>
                  <a:lnTo>
                    <a:pt x="1649342" y="1130612"/>
                  </a:lnTo>
                  <a:lnTo>
                    <a:pt x="1633254" y="1173662"/>
                  </a:lnTo>
                  <a:lnTo>
                    <a:pt x="1614959" y="1215572"/>
                  </a:lnTo>
                  <a:lnTo>
                    <a:pt x="1594529" y="1256271"/>
                  </a:lnTo>
                  <a:lnTo>
                    <a:pt x="1572034" y="1295686"/>
                  </a:lnTo>
                  <a:lnTo>
                    <a:pt x="1547547" y="1333747"/>
                  </a:lnTo>
                  <a:lnTo>
                    <a:pt x="1521140" y="1370380"/>
                  </a:lnTo>
                  <a:lnTo>
                    <a:pt x="1492884" y="1405513"/>
                  </a:lnTo>
                  <a:lnTo>
                    <a:pt x="1462849" y="1439076"/>
                  </a:lnTo>
                  <a:lnTo>
                    <a:pt x="1431110" y="1470994"/>
                  </a:lnTo>
                  <a:lnTo>
                    <a:pt x="1397735" y="1501198"/>
                  </a:lnTo>
                  <a:lnTo>
                    <a:pt x="1362798" y="1529614"/>
                  </a:lnTo>
                  <a:lnTo>
                    <a:pt x="1326370" y="1556171"/>
                  </a:lnTo>
                  <a:lnTo>
                    <a:pt x="1288523" y="1580796"/>
                  </a:lnTo>
                  <a:lnTo>
                    <a:pt x="1249327" y="1603418"/>
                  </a:lnTo>
                  <a:lnTo>
                    <a:pt x="1208856" y="1623964"/>
                  </a:lnTo>
                  <a:lnTo>
                    <a:pt x="1167179" y="1642363"/>
                  </a:lnTo>
                  <a:lnTo>
                    <a:pt x="1124369" y="1658542"/>
                  </a:lnTo>
                  <a:lnTo>
                    <a:pt x="1080498" y="1672429"/>
                  </a:lnTo>
                  <a:lnTo>
                    <a:pt x="1035637" y="1683954"/>
                  </a:lnTo>
                  <a:lnTo>
                    <a:pt x="989857" y="1693042"/>
                  </a:lnTo>
                  <a:lnTo>
                    <a:pt x="943231" y="1699623"/>
                  </a:lnTo>
                  <a:lnTo>
                    <a:pt x="895830" y="1703625"/>
                  </a:lnTo>
                  <a:lnTo>
                    <a:pt x="847725" y="1704975"/>
                  </a:lnTo>
                  <a:lnTo>
                    <a:pt x="799620" y="1703625"/>
                  </a:lnTo>
                  <a:lnTo>
                    <a:pt x="752219" y="1699623"/>
                  </a:lnTo>
                  <a:lnTo>
                    <a:pt x="705594" y="1693042"/>
                  </a:lnTo>
                  <a:lnTo>
                    <a:pt x="659815" y="1683954"/>
                  </a:lnTo>
                  <a:lnTo>
                    <a:pt x="614956" y="1672429"/>
                  </a:lnTo>
                  <a:lnTo>
                    <a:pt x="571087" y="1658542"/>
                  </a:lnTo>
                  <a:lnTo>
                    <a:pt x="528279" y="1642363"/>
                  </a:lnTo>
                  <a:lnTo>
                    <a:pt x="486605" y="1623964"/>
                  </a:lnTo>
                  <a:lnTo>
                    <a:pt x="446136" y="1603418"/>
                  </a:lnTo>
                  <a:lnTo>
                    <a:pt x="406944" y="1580796"/>
                  </a:lnTo>
                  <a:lnTo>
                    <a:pt x="369099" y="1556171"/>
                  </a:lnTo>
                  <a:lnTo>
                    <a:pt x="332674" y="1529614"/>
                  </a:lnTo>
                  <a:lnTo>
                    <a:pt x="297740" y="1501198"/>
                  </a:lnTo>
                  <a:lnTo>
                    <a:pt x="264370" y="1470994"/>
                  </a:lnTo>
                  <a:lnTo>
                    <a:pt x="232633" y="1439076"/>
                  </a:lnTo>
                  <a:lnTo>
                    <a:pt x="202602" y="1405513"/>
                  </a:lnTo>
                  <a:lnTo>
                    <a:pt x="174349" y="1370380"/>
                  </a:lnTo>
                  <a:lnTo>
                    <a:pt x="147945" y="1333747"/>
                  </a:lnTo>
                  <a:lnTo>
                    <a:pt x="123461" y="1295686"/>
                  </a:lnTo>
                  <a:lnTo>
                    <a:pt x="100969" y="1256271"/>
                  </a:lnTo>
                  <a:lnTo>
                    <a:pt x="80541" y="1215572"/>
                  </a:lnTo>
                  <a:lnTo>
                    <a:pt x="62249" y="1173662"/>
                  </a:lnTo>
                  <a:lnTo>
                    <a:pt x="46163" y="1130612"/>
                  </a:lnTo>
                  <a:lnTo>
                    <a:pt x="32356" y="1086495"/>
                  </a:lnTo>
                  <a:lnTo>
                    <a:pt x="20898" y="1041383"/>
                  </a:lnTo>
                  <a:lnTo>
                    <a:pt x="11862" y="995348"/>
                  </a:lnTo>
                  <a:lnTo>
                    <a:pt x="5320" y="948462"/>
                  </a:lnTo>
                  <a:lnTo>
                    <a:pt x="1341" y="900796"/>
                  </a:lnTo>
                  <a:lnTo>
                    <a:pt x="0" y="852424"/>
                  </a:lnTo>
                  <a:close/>
                </a:path>
              </a:pathLst>
            </a:custGeom>
            <a:ln w="27305">
              <a:solidFill>
                <a:srgbClr val="FFF6DB"/>
              </a:solidFill>
            </a:ln>
          </p:spPr>
          <p:txBody>
            <a:bodyPr wrap="square" lIns="0" tIns="0" rIns="0" bIns="0" rtlCol="0"/>
            <a:lstStyle/>
            <a:p>
              <a:endParaRPr/>
            </a:p>
          </p:txBody>
        </p:sp>
        <p:pic>
          <p:nvPicPr>
            <p:cNvPr id="8" name="object 8"/>
            <p:cNvPicPr/>
            <p:nvPr/>
          </p:nvPicPr>
          <p:blipFill>
            <a:blip r:embed="rId4" cstate="print"/>
            <a:stretch>
              <a:fillRect/>
            </a:stretch>
          </p:blipFill>
          <p:spPr>
            <a:xfrm>
              <a:off x="161925" y="1028636"/>
              <a:ext cx="1176337" cy="1176337"/>
            </a:xfrm>
            <a:prstGeom prst="rect">
              <a:avLst/>
            </a:prstGeom>
          </p:spPr>
        </p:pic>
        <p:pic>
          <p:nvPicPr>
            <p:cNvPr id="9" name="object 9"/>
            <p:cNvPicPr/>
            <p:nvPr/>
          </p:nvPicPr>
          <p:blipFill>
            <a:blip r:embed="rId5" cstate="print"/>
            <a:stretch>
              <a:fillRect/>
            </a:stretch>
          </p:blipFill>
          <p:spPr>
            <a:xfrm>
              <a:off x="187319" y="1050633"/>
              <a:ext cx="1116813" cy="1111476"/>
            </a:xfrm>
            <a:prstGeom prst="rect">
              <a:avLst/>
            </a:prstGeom>
          </p:spPr>
        </p:pic>
        <p:sp>
          <p:nvSpPr>
            <p:cNvPr id="10" name="object 10"/>
            <p:cNvSpPr/>
            <p:nvPr/>
          </p:nvSpPr>
          <p:spPr>
            <a:xfrm>
              <a:off x="187319" y="1050633"/>
              <a:ext cx="1116965" cy="1111885"/>
            </a:xfrm>
            <a:custGeom>
              <a:avLst/>
              <a:gdLst/>
              <a:ahLst/>
              <a:cxnLst/>
              <a:rect l="l" t="t" r="r" b="b"/>
              <a:pathLst>
                <a:path w="1116965" h="1111885">
                  <a:moveTo>
                    <a:pt x="118496" y="204634"/>
                  </a:moveTo>
                  <a:lnTo>
                    <a:pt x="149785" y="168741"/>
                  </a:lnTo>
                  <a:lnTo>
                    <a:pt x="183515" y="136234"/>
                  </a:lnTo>
                  <a:lnTo>
                    <a:pt x="219451" y="107137"/>
                  </a:lnTo>
                  <a:lnTo>
                    <a:pt x="257356" y="81474"/>
                  </a:lnTo>
                  <a:lnTo>
                    <a:pt x="296996" y="59270"/>
                  </a:lnTo>
                  <a:lnTo>
                    <a:pt x="338135" y="40547"/>
                  </a:lnTo>
                  <a:lnTo>
                    <a:pt x="380538" y="25331"/>
                  </a:lnTo>
                  <a:lnTo>
                    <a:pt x="423971" y="13644"/>
                  </a:lnTo>
                  <a:lnTo>
                    <a:pt x="468196" y="5510"/>
                  </a:lnTo>
                  <a:lnTo>
                    <a:pt x="512980" y="954"/>
                  </a:lnTo>
                  <a:lnTo>
                    <a:pt x="558087" y="0"/>
                  </a:lnTo>
                  <a:lnTo>
                    <a:pt x="603281" y="2670"/>
                  </a:lnTo>
                  <a:lnTo>
                    <a:pt x="648327" y="8990"/>
                  </a:lnTo>
                  <a:lnTo>
                    <a:pt x="692991" y="18983"/>
                  </a:lnTo>
                  <a:lnTo>
                    <a:pt x="737036" y="32672"/>
                  </a:lnTo>
                  <a:lnTo>
                    <a:pt x="780227" y="50083"/>
                  </a:lnTo>
                  <a:lnTo>
                    <a:pt x="822330" y="71238"/>
                  </a:lnTo>
                  <a:lnTo>
                    <a:pt x="863108" y="96162"/>
                  </a:lnTo>
                  <a:lnTo>
                    <a:pt x="902327" y="124878"/>
                  </a:lnTo>
                  <a:lnTo>
                    <a:pt x="939023" y="156757"/>
                  </a:lnTo>
                  <a:lnTo>
                    <a:pt x="972365" y="190998"/>
                  </a:lnTo>
                  <a:lnTo>
                    <a:pt x="1002325" y="227366"/>
                  </a:lnTo>
                  <a:lnTo>
                    <a:pt x="1028874" y="265625"/>
                  </a:lnTo>
                  <a:lnTo>
                    <a:pt x="1051985" y="305541"/>
                  </a:lnTo>
                  <a:lnTo>
                    <a:pt x="1071626" y="346879"/>
                  </a:lnTo>
                  <a:lnTo>
                    <a:pt x="1087772" y="389404"/>
                  </a:lnTo>
                  <a:lnTo>
                    <a:pt x="1100392" y="432881"/>
                  </a:lnTo>
                  <a:lnTo>
                    <a:pt x="1109458" y="477076"/>
                  </a:lnTo>
                  <a:lnTo>
                    <a:pt x="1114941" y="521754"/>
                  </a:lnTo>
                  <a:lnTo>
                    <a:pt x="1116813" y="566679"/>
                  </a:lnTo>
                  <a:lnTo>
                    <a:pt x="1115044" y="611617"/>
                  </a:lnTo>
                  <a:lnTo>
                    <a:pt x="1109608" y="656333"/>
                  </a:lnTo>
                  <a:lnTo>
                    <a:pt x="1100473" y="700593"/>
                  </a:lnTo>
                  <a:lnTo>
                    <a:pt x="1087613" y="744160"/>
                  </a:lnTo>
                  <a:lnTo>
                    <a:pt x="1070998" y="786801"/>
                  </a:lnTo>
                  <a:lnTo>
                    <a:pt x="1050600" y="828281"/>
                  </a:lnTo>
                  <a:lnTo>
                    <a:pt x="1026390" y="868365"/>
                  </a:lnTo>
                  <a:lnTo>
                    <a:pt x="998339" y="906817"/>
                  </a:lnTo>
                  <a:lnTo>
                    <a:pt x="967050" y="942710"/>
                  </a:lnTo>
                  <a:lnTo>
                    <a:pt x="933320" y="975218"/>
                  </a:lnTo>
                  <a:lnTo>
                    <a:pt x="897385" y="1004315"/>
                  </a:lnTo>
                  <a:lnTo>
                    <a:pt x="859481" y="1029978"/>
                  </a:lnTo>
                  <a:lnTo>
                    <a:pt x="819841" y="1052184"/>
                  </a:lnTo>
                  <a:lnTo>
                    <a:pt x="778703" y="1070908"/>
                  </a:lnTo>
                  <a:lnTo>
                    <a:pt x="736300" y="1086127"/>
                  </a:lnTo>
                  <a:lnTo>
                    <a:pt x="692869" y="1097817"/>
                  </a:lnTo>
                  <a:lnTo>
                    <a:pt x="648644" y="1105954"/>
                  </a:lnTo>
                  <a:lnTo>
                    <a:pt x="603860" y="1110515"/>
                  </a:lnTo>
                  <a:lnTo>
                    <a:pt x="558754" y="1111476"/>
                  </a:lnTo>
                  <a:lnTo>
                    <a:pt x="513560" y="1108813"/>
                  </a:lnTo>
                  <a:lnTo>
                    <a:pt x="468514" y="1102502"/>
                  </a:lnTo>
                  <a:lnTo>
                    <a:pt x="423850" y="1092519"/>
                  </a:lnTo>
                  <a:lnTo>
                    <a:pt x="379804" y="1078841"/>
                  </a:lnTo>
                  <a:lnTo>
                    <a:pt x="336612" y="1061444"/>
                  </a:lnTo>
                  <a:lnTo>
                    <a:pt x="294508" y="1040304"/>
                  </a:lnTo>
                  <a:lnTo>
                    <a:pt x="253729" y="1015397"/>
                  </a:lnTo>
                  <a:lnTo>
                    <a:pt x="214508" y="986700"/>
                  </a:lnTo>
                  <a:lnTo>
                    <a:pt x="177812" y="954821"/>
                  </a:lnTo>
                  <a:lnTo>
                    <a:pt x="144469" y="920580"/>
                  </a:lnTo>
                  <a:lnTo>
                    <a:pt x="114507" y="884212"/>
                  </a:lnTo>
                  <a:lnTo>
                    <a:pt x="87955" y="845952"/>
                  </a:lnTo>
                  <a:lnTo>
                    <a:pt x="64842" y="806035"/>
                  </a:lnTo>
                  <a:lnTo>
                    <a:pt x="45198" y="764695"/>
                  </a:lnTo>
                  <a:lnTo>
                    <a:pt x="29049" y="722168"/>
                  </a:lnTo>
                  <a:lnTo>
                    <a:pt x="16427" y="678687"/>
                  </a:lnTo>
                  <a:lnTo>
                    <a:pt x="7358" y="634488"/>
                  </a:lnTo>
                  <a:lnTo>
                    <a:pt x="1873" y="589806"/>
                  </a:lnTo>
                  <a:lnTo>
                    <a:pt x="0" y="544874"/>
                  </a:lnTo>
                  <a:lnTo>
                    <a:pt x="1767" y="499929"/>
                  </a:lnTo>
                  <a:lnTo>
                    <a:pt x="7203" y="455204"/>
                  </a:lnTo>
                  <a:lnTo>
                    <a:pt x="16338" y="410935"/>
                  </a:lnTo>
                  <a:lnTo>
                    <a:pt x="29200" y="367355"/>
                  </a:lnTo>
                  <a:lnTo>
                    <a:pt x="45818" y="324701"/>
                  </a:lnTo>
                  <a:lnTo>
                    <a:pt x="66221" y="283206"/>
                  </a:lnTo>
                  <a:lnTo>
                    <a:pt x="90437" y="243105"/>
                  </a:lnTo>
                  <a:lnTo>
                    <a:pt x="118496" y="204634"/>
                  </a:lnTo>
                  <a:close/>
                </a:path>
                <a:path w="1116965" h="1111885">
                  <a:moveTo>
                    <a:pt x="220477" y="286041"/>
                  </a:moveTo>
                  <a:lnTo>
                    <a:pt x="193856" y="323455"/>
                  </a:lnTo>
                  <a:lnTo>
                    <a:pt x="171955" y="362810"/>
                  </a:lnTo>
                  <a:lnTo>
                    <a:pt x="154729" y="403741"/>
                  </a:lnTo>
                  <a:lnTo>
                    <a:pt x="142131" y="445881"/>
                  </a:lnTo>
                  <a:lnTo>
                    <a:pt x="134116" y="488865"/>
                  </a:lnTo>
                  <a:lnTo>
                    <a:pt x="130638" y="532328"/>
                  </a:lnTo>
                  <a:lnTo>
                    <a:pt x="131651" y="575903"/>
                  </a:lnTo>
                  <a:lnTo>
                    <a:pt x="137108" y="619227"/>
                  </a:lnTo>
                  <a:lnTo>
                    <a:pt x="146964" y="661933"/>
                  </a:lnTo>
                  <a:lnTo>
                    <a:pt x="161173" y="703655"/>
                  </a:lnTo>
                  <a:lnTo>
                    <a:pt x="179689" y="744028"/>
                  </a:lnTo>
                  <a:lnTo>
                    <a:pt x="202465" y="782686"/>
                  </a:lnTo>
                  <a:lnTo>
                    <a:pt x="229457" y="819265"/>
                  </a:lnTo>
                  <a:lnTo>
                    <a:pt x="260618" y="853397"/>
                  </a:lnTo>
                  <a:lnTo>
                    <a:pt x="295902" y="884719"/>
                  </a:lnTo>
                  <a:lnTo>
                    <a:pt x="334265" y="912179"/>
                  </a:lnTo>
                  <a:lnTo>
                    <a:pt x="374453" y="934995"/>
                  </a:lnTo>
                  <a:lnTo>
                    <a:pt x="416101" y="953204"/>
                  </a:lnTo>
                  <a:lnTo>
                    <a:pt x="458841" y="966841"/>
                  </a:lnTo>
                  <a:lnTo>
                    <a:pt x="502308" y="975943"/>
                  </a:lnTo>
                  <a:lnTo>
                    <a:pt x="546136" y="980546"/>
                  </a:lnTo>
                  <a:lnTo>
                    <a:pt x="589957" y="980687"/>
                  </a:lnTo>
                  <a:lnTo>
                    <a:pt x="633406" y="976403"/>
                  </a:lnTo>
                  <a:lnTo>
                    <a:pt x="676117" y="967728"/>
                  </a:lnTo>
                  <a:lnTo>
                    <a:pt x="717723" y="954701"/>
                  </a:lnTo>
                  <a:lnTo>
                    <a:pt x="757858" y="937356"/>
                  </a:lnTo>
                  <a:lnTo>
                    <a:pt x="796155" y="915731"/>
                  </a:lnTo>
                  <a:lnTo>
                    <a:pt x="832248" y="889862"/>
                  </a:lnTo>
                  <a:lnTo>
                    <a:pt x="865771" y="859785"/>
                  </a:lnTo>
                  <a:lnTo>
                    <a:pt x="896358" y="825537"/>
                  </a:lnTo>
                  <a:lnTo>
                    <a:pt x="922982" y="788101"/>
                  </a:lnTo>
                  <a:lnTo>
                    <a:pt x="944884" y="748730"/>
                  </a:lnTo>
                  <a:lnTo>
                    <a:pt x="962111" y="707789"/>
                  </a:lnTo>
                  <a:lnTo>
                    <a:pt x="974709" y="665643"/>
                  </a:lnTo>
                  <a:lnTo>
                    <a:pt x="982725" y="622657"/>
                  </a:lnTo>
                  <a:lnTo>
                    <a:pt x="986203" y="579196"/>
                  </a:lnTo>
                  <a:lnTo>
                    <a:pt x="985191" y="535624"/>
                  </a:lnTo>
                  <a:lnTo>
                    <a:pt x="979734" y="492307"/>
                  </a:lnTo>
                  <a:lnTo>
                    <a:pt x="969878" y="449609"/>
                  </a:lnTo>
                  <a:lnTo>
                    <a:pt x="955669" y="407895"/>
                  </a:lnTo>
                  <a:lnTo>
                    <a:pt x="937154" y="367530"/>
                  </a:lnTo>
                  <a:lnTo>
                    <a:pt x="914378" y="328880"/>
                  </a:lnTo>
                  <a:lnTo>
                    <a:pt x="887387" y="292308"/>
                  </a:lnTo>
                  <a:lnTo>
                    <a:pt x="856228" y="258179"/>
                  </a:lnTo>
                  <a:lnTo>
                    <a:pt x="820946" y="226859"/>
                  </a:lnTo>
                  <a:lnTo>
                    <a:pt x="782583" y="199399"/>
                  </a:lnTo>
                  <a:lnTo>
                    <a:pt x="742394" y="176583"/>
                  </a:lnTo>
                  <a:lnTo>
                    <a:pt x="700746" y="158375"/>
                  </a:lnTo>
                  <a:lnTo>
                    <a:pt x="658004" y="144737"/>
                  </a:lnTo>
                  <a:lnTo>
                    <a:pt x="614536" y="135635"/>
                  </a:lnTo>
                  <a:lnTo>
                    <a:pt x="570708" y="131032"/>
                  </a:lnTo>
                  <a:lnTo>
                    <a:pt x="526885" y="130891"/>
                  </a:lnTo>
                  <a:lnTo>
                    <a:pt x="483435" y="135175"/>
                  </a:lnTo>
                  <a:lnTo>
                    <a:pt x="440723" y="143850"/>
                  </a:lnTo>
                  <a:lnTo>
                    <a:pt x="399116" y="156877"/>
                  </a:lnTo>
                  <a:lnTo>
                    <a:pt x="358980" y="174222"/>
                  </a:lnTo>
                  <a:lnTo>
                    <a:pt x="320682" y="195847"/>
                  </a:lnTo>
                  <a:lnTo>
                    <a:pt x="284588" y="221716"/>
                  </a:lnTo>
                  <a:lnTo>
                    <a:pt x="251064" y="251793"/>
                  </a:lnTo>
                  <a:lnTo>
                    <a:pt x="220477" y="286041"/>
                  </a:lnTo>
                  <a:close/>
                </a:path>
              </a:pathLst>
            </a:custGeom>
            <a:ln w="7349">
              <a:solidFill>
                <a:srgbClr val="C6B791"/>
              </a:solidFill>
            </a:ln>
          </p:spPr>
          <p:txBody>
            <a:bodyPr wrap="square" lIns="0" tIns="0" rIns="0" bIns="0" rtlCol="0"/>
            <a:lstStyle/>
            <a:p>
              <a:endParaRPr/>
            </a:p>
          </p:txBody>
        </p:sp>
        <p:sp>
          <p:nvSpPr>
            <p:cNvPr id="11" name="object 11"/>
            <p:cNvSpPr/>
            <p:nvPr/>
          </p:nvSpPr>
          <p:spPr>
            <a:xfrm>
              <a:off x="1009650" y="0"/>
              <a:ext cx="8134350" cy="6858000"/>
            </a:xfrm>
            <a:custGeom>
              <a:avLst/>
              <a:gdLst/>
              <a:ahLst/>
              <a:cxnLst/>
              <a:rect l="l" t="t" r="r" b="b"/>
              <a:pathLst>
                <a:path w="8134350" h="6858000">
                  <a:moveTo>
                    <a:pt x="8134350" y="0"/>
                  </a:moveTo>
                  <a:lnTo>
                    <a:pt x="0" y="0"/>
                  </a:lnTo>
                  <a:lnTo>
                    <a:pt x="0" y="6858000"/>
                  </a:lnTo>
                  <a:lnTo>
                    <a:pt x="8134350" y="6858000"/>
                  </a:lnTo>
                  <a:lnTo>
                    <a:pt x="8134350" y="0"/>
                  </a:lnTo>
                  <a:close/>
                </a:path>
              </a:pathLst>
            </a:custGeom>
            <a:solidFill>
              <a:srgbClr val="FFFFFF"/>
            </a:solidFill>
          </p:spPr>
          <p:txBody>
            <a:bodyPr wrap="square" lIns="0" tIns="0" rIns="0" bIns="0" rtlCol="0"/>
            <a:lstStyle/>
            <a:p>
              <a:endParaRPr/>
            </a:p>
          </p:txBody>
        </p:sp>
        <p:pic>
          <p:nvPicPr>
            <p:cNvPr id="12" name="object 12"/>
            <p:cNvPicPr/>
            <p:nvPr/>
          </p:nvPicPr>
          <p:blipFill>
            <a:blip r:embed="rId6" cstate="print"/>
            <a:stretch>
              <a:fillRect/>
            </a:stretch>
          </p:blipFill>
          <p:spPr>
            <a:xfrm>
              <a:off x="923925" y="0"/>
              <a:ext cx="176212" cy="6858000"/>
            </a:xfrm>
            <a:prstGeom prst="rect">
              <a:avLst/>
            </a:prstGeom>
          </p:spPr>
        </p:pic>
        <p:sp>
          <p:nvSpPr>
            <p:cNvPr id="13" name="object 13"/>
            <p:cNvSpPr/>
            <p:nvPr/>
          </p:nvSpPr>
          <p:spPr>
            <a:xfrm>
              <a:off x="1019175" y="0"/>
              <a:ext cx="66675" cy="6858000"/>
            </a:xfrm>
            <a:custGeom>
              <a:avLst/>
              <a:gdLst/>
              <a:ahLst/>
              <a:cxnLst/>
              <a:rect l="l" t="t" r="r" b="b"/>
              <a:pathLst>
                <a:path w="66675" h="6858000">
                  <a:moveTo>
                    <a:pt x="66675" y="0"/>
                  </a:moveTo>
                  <a:lnTo>
                    <a:pt x="0" y="0"/>
                  </a:lnTo>
                  <a:lnTo>
                    <a:pt x="0" y="6858000"/>
                  </a:lnTo>
                  <a:lnTo>
                    <a:pt x="66675" y="6858000"/>
                  </a:lnTo>
                  <a:lnTo>
                    <a:pt x="66675" y="0"/>
                  </a:lnTo>
                  <a:close/>
                </a:path>
              </a:pathLst>
            </a:custGeom>
            <a:solidFill>
              <a:srgbClr val="FFFFFF"/>
            </a:solidFill>
          </p:spPr>
          <p:txBody>
            <a:bodyPr wrap="square" lIns="0" tIns="0" rIns="0" bIns="0" rtlCol="0"/>
            <a:lstStyle/>
            <a:p>
              <a:endParaRPr/>
            </a:p>
          </p:txBody>
        </p:sp>
      </p:grpSp>
      <p:pic>
        <p:nvPicPr>
          <p:cNvPr id="14" name="object 14"/>
          <p:cNvPicPr/>
          <p:nvPr/>
        </p:nvPicPr>
        <p:blipFill>
          <a:blip r:embed="rId7">
            <a:extLst>
              <a:ext uri="{28A0092B-C50C-407E-A947-70E740481C1C}">
                <a14:useLocalDpi xmlns:a14="http://schemas.microsoft.com/office/drawing/2010/main" val="0"/>
              </a:ext>
            </a:extLst>
          </a:blip>
          <a:stretch>
            <a:fillRect/>
          </a:stretch>
        </p:blipFill>
        <p:spPr>
          <a:xfrm>
            <a:off x="7543800" y="351422"/>
            <a:ext cx="1600199" cy="878305"/>
          </a:xfrm>
          <a:prstGeom prst="rect">
            <a:avLst/>
          </a:prstGeom>
        </p:spPr>
      </p:pic>
      <p:sp>
        <p:nvSpPr>
          <p:cNvPr id="16" name="object 16"/>
          <p:cNvSpPr txBox="1">
            <a:spLocks noGrp="1"/>
          </p:cNvSpPr>
          <p:nvPr>
            <p:ph type="ftr" sz="quarter" idx="5"/>
          </p:nvPr>
        </p:nvSpPr>
        <p:spPr>
          <a:xfrm>
            <a:off x="6638925" y="6375215"/>
            <a:ext cx="1903095" cy="324484"/>
          </a:xfrm>
          <a:prstGeom prst="rect">
            <a:avLst/>
          </a:prstGeom>
        </p:spPr>
        <p:txBody>
          <a:bodyPr vert="horz" wrap="square" lIns="0" tIns="0" rIns="0" bIns="0" rtlCol="0">
            <a:spAutoFit/>
          </a:bodyPr>
          <a:lstStyle>
            <a:defPPr>
              <a:defRPr lang="en-US"/>
            </a:defPPr>
            <a:lvl1pPr marL="0" algn="l" defTabSz="914400" rtl="0" eaLnBrk="1" latinLnBrk="0" hangingPunct="1">
              <a:defRPr sz="2000" b="0" i="0" kern="1200">
                <a:solidFill>
                  <a:schemeClr val="tx1"/>
                </a:solidFill>
                <a:latin typeface="Trebuchet MS"/>
                <a:ea typeface="+mn-ea"/>
                <a:cs typeface="Trebuchet M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2385"/>
              </a:lnSpc>
            </a:pPr>
            <a:r>
              <a:rPr lang="en-IN" spc="295"/>
              <a:t>C</a:t>
            </a:r>
            <a:r>
              <a:rPr lang="en-IN" spc="170"/>
              <a:t>A</a:t>
            </a:r>
            <a:r>
              <a:rPr lang="en-IN" spc="-80"/>
              <a:t> </a:t>
            </a:r>
            <a:r>
              <a:rPr lang="en-IN" spc="-70"/>
              <a:t>P</a:t>
            </a:r>
            <a:r>
              <a:rPr lang="en-IN" spc="45"/>
              <a:t>r</a:t>
            </a:r>
            <a:r>
              <a:rPr lang="en-IN" spc="-160"/>
              <a:t>a</a:t>
            </a:r>
            <a:r>
              <a:rPr lang="en-IN" spc="-70"/>
              <a:t>d</a:t>
            </a:r>
            <a:r>
              <a:rPr lang="en-IN" spc="-120"/>
              <a:t>e</a:t>
            </a:r>
            <a:r>
              <a:rPr lang="en-IN" spc="-114"/>
              <a:t>e</a:t>
            </a:r>
            <a:r>
              <a:rPr lang="en-IN" spc="-105"/>
              <a:t>p</a:t>
            </a:r>
            <a:r>
              <a:rPr lang="en-IN" spc="-180"/>
              <a:t> </a:t>
            </a:r>
            <a:r>
              <a:rPr lang="en-IN" spc="40"/>
              <a:t>Mo</a:t>
            </a:r>
            <a:r>
              <a:rPr lang="en-IN" spc="45"/>
              <a:t>d</a:t>
            </a:r>
            <a:r>
              <a:rPr lang="en-IN" spc="-130"/>
              <a:t>i</a:t>
            </a:r>
            <a:endParaRPr spc="-130" dirty="0"/>
          </a:p>
        </p:txBody>
      </p:sp>
      <p:sp>
        <p:nvSpPr>
          <p:cNvPr id="15" name="Rectangle 14"/>
          <p:cNvSpPr/>
          <p:nvPr/>
        </p:nvSpPr>
        <p:spPr>
          <a:xfrm>
            <a:off x="1019175" y="351422"/>
            <a:ext cx="5610225" cy="584775"/>
          </a:xfrm>
          <a:prstGeom prst="rect">
            <a:avLst/>
          </a:prstGeom>
        </p:spPr>
        <p:txBody>
          <a:bodyPr wrap="square">
            <a:spAutoFit/>
          </a:bodyPr>
          <a:lstStyle/>
          <a:p>
            <a:r>
              <a:rPr lang="en-US" sz="3200" b="1" dirty="0">
                <a:solidFill>
                  <a:srgbClr val="FF0000"/>
                </a:solidFill>
              </a:rPr>
              <a:t>Whether Cash can be seized? </a:t>
            </a:r>
            <a:endParaRPr lang="en-IN" sz="3200" b="1" dirty="0">
              <a:solidFill>
                <a:srgbClr val="FF0000"/>
              </a:solidFill>
            </a:endParaRPr>
          </a:p>
        </p:txBody>
      </p:sp>
      <p:sp>
        <p:nvSpPr>
          <p:cNvPr id="17" name="Rectangle 16"/>
          <p:cNvSpPr/>
          <p:nvPr/>
        </p:nvSpPr>
        <p:spPr>
          <a:xfrm>
            <a:off x="1304132" y="1447800"/>
            <a:ext cx="7239000" cy="5109091"/>
          </a:xfrm>
          <a:prstGeom prst="rect">
            <a:avLst/>
          </a:prstGeom>
        </p:spPr>
        <p:txBody>
          <a:bodyPr wrap="square">
            <a:spAutoFit/>
          </a:bodyPr>
          <a:lstStyle/>
          <a:p>
            <a:pPr marL="342900" indent="-342900" algn="just">
              <a:buFont typeface="Arial" pitchFamily="34" charset="0"/>
              <a:buChar char="•"/>
            </a:pPr>
            <a:r>
              <a:rPr lang="en-US" sz="2000" dirty="0"/>
              <a:t>Section 67(2) of the Act. Where the </a:t>
            </a:r>
            <a:r>
              <a:rPr lang="en-US" sz="2000" i="1" dirty="0"/>
              <a:t>proper officer, not below the rank of Joint Commissioner, either pursuant to an inspection carried out under sub-section (1) or otherwise, has reasons to believe that </a:t>
            </a:r>
            <a:r>
              <a:rPr lang="en-US" sz="2400" b="1" u="sng" dirty="0">
                <a:solidFill>
                  <a:srgbClr val="002060"/>
                </a:solidFill>
              </a:rPr>
              <a:t>any goods </a:t>
            </a:r>
            <a:r>
              <a:rPr lang="en-US" sz="2000" b="1" i="1" dirty="0"/>
              <a:t>l</a:t>
            </a:r>
            <a:r>
              <a:rPr lang="en-US" sz="2000" i="1" dirty="0"/>
              <a:t>iable to confiscation or any </a:t>
            </a:r>
            <a:r>
              <a:rPr lang="en-US" sz="2400" b="1" u="sng" dirty="0">
                <a:solidFill>
                  <a:srgbClr val="002060"/>
                </a:solidFill>
              </a:rPr>
              <a:t>documents</a:t>
            </a:r>
            <a:r>
              <a:rPr lang="en-US" sz="2000" b="1" i="1" dirty="0"/>
              <a:t> </a:t>
            </a:r>
            <a:r>
              <a:rPr lang="en-US" sz="2000" i="1" dirty="0"/>
              <a:t>or </a:t>
            </a:r>
            <a:r>
              <a:rPr lang="en-US" sz="2400" b="1" u="sng" dirty="0">
                <a:solidFill>
                  <a:srgbClr val="002060"/>
                </a:solidFill>
              </a:rPr>
              <a:t>books or things</a:t>
            </a:r>
            <a:r>
              <a:rPr lang="en-US" sz="2000" i="1" dirty="0"/>
              <a:t>, which in his opinion shall be useful for or relevant to any proceedings under this Act, are secreted in any place, he may </a:t>
            </a:r>
            <a:r>
              <a:rPr lang="en-US" sz="2000" i="1" dirty="0" err="1"/>
              <a:t>authorise</a:t>
            </a:r>
            <a:r>
              <a:rPr lang="en-US" sz="2000" i="1" dirty="0"/>
              <a:t> in writing any other officer of central tax to search and seize or may himself search and seize such goods, documents or books or things:</a:t>
            </a:r>
          </a:p>
          <a:p>
            <a:pPr algn="just"/>
            <a:endParaRPr lang="en-US" sz="2000" dirty="0"/>
          </a:p>
          <a:p>
            <a:pPr algn="just"/>
            <a:r>
              <a:rPr lang="en-US" sz="2000" dirty="0"/>
              <a:t>•    </a:t>
            </a:r>
            <a:r>
              <a:rPr lang="en-US" sz="2000" i="1" dirty="0"/>
              <a:t>Provided that where it is not practicable to seize any such goods, the proper officer, or any officer authorized by him, may serve on the owner or the custodian of the goods an order that he shall not remove, part with, or otherwise deal with the goods except with the previous permission of such officer: </a:t>
            </a:r>
            <a:endParaRPr lang="en-US" sz="2000" dirty="0"/>
          </a:p>
          <a:p>
            <a:endParaRPr lang="en-IN" dirty="0"/>
          </a:p>
        </p:txBody>
      </p:sp>
    </p:spTree>
    <p:extLst>
      <p:ext uri="{BB962C8B-B14F-4D97-AF65-F5344CB8AC3E}">
        <p14:creationId xmlns:p14="http://schemas.microsoft.com/office/powerpoint/2010/main" val="350146661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4" name="object 4"/>
            <p:cNvSpPr/>
            <p:nvPr/>
          </p:nvSpPr>
          <p:spPr>
            <a:xfrm>
              <a:off x="4257" y="4699"/>
              <a:ext cx="819785" cy="819785"/>
            </a:xfrm>
            <a:custGeom>
              <a:avLst/>
              <a:gdLst/>
              <a:ahLst/>
              <a:cxnLst/>
              <a:rect l="l" t="t" r="r" b="b"/>
              <a:pathLst>
                <a:path w="819785" h="819785">
                  <a:moveTo>
                    <a:pt x="819655" y="0"/>
                  </a:moveTo>
                  <a:lnTo>
                    <a:pt x="505" y="0"/>
                  </a:lnTo>
                  <a:lnTo>
                    <a:pt x="0" y="819276"/>
                  </a:lnTo>
                  <a:lnTo>
                    <a:pt x="48636" y="817886"/>
                  </a:lnTo>
                  <a:lnTo>
                    <a:pt x="96034" y="813765"/>
                  </a:lnTo>
                  <a:lnTo>
                    <a:pt x="142623" y="806991"/>
                  </a:lnTo>
                  <a:lnTo>
                    <a:pt x="188327" y="797640"/>
                  </a:lnTo>
                  <a:lnTo>
                    <a:pt x="233067" y="785790"/>
                  </a:lnTo>
                  <a:lnTo>
                    <a:pt x="276768" y="771517"/>
                  </a:lnTo>
                  <a:lnTo>
                    <a:pt x="319353" y="754897"/>
                  </a:lnTo>
                  <a:lnTo>
                    <a:pt x="360744" y="736009"/>
                  </a:lnTo>
                  <a:lnTo>
                    <a:pt x="400865" y="714928"/>
                  </a:lnTo>
                  <a:lnTo>
                    <a:pt x="439639" y="691732"/>
                  </a:lnTo>
                  <a:lnTo>
                    <a:pt x="476990" y="666496"/>
                  </a:lnTo>
                  <a:lnTo>
                    <a:pt x="512839" y="639299"/>
                  </a:lnTo>
                  <a:lnTo>
                    <a:pt x="547112" y="610217"/>
                  </a:lnTo>
                  <a:lnTo>
                    <a:pt x="579730" y="579326"/>
                  </a:lnTo>
                  <a:lnTo>
                    <a:pt x="610616" y="546704"/>
                  </a:lnTo>
                  <a:lnTo>
                    <a:pt x="639695" y="512427"/>
                  </a:lnTo>
                  <a:lnTo>
                    <a:pt x="666889" y="476572"/>
                  </a:lnTo>
                  <a:lnTo>
                    <a:pt x="692122" y="439216"/>
                  </a:lnTo>
                  <a:lnTo>
                    <a:pt x="715316" y="400436"/>
                  </a:lnTo>
                  <a:lnTo>
                    <a:pt x="736395" y="360308"/>
                  </a:lnTo>
                  <a:lnTo>
                    <a:pt x="755281" y="318910"/>
                  </a:lnTo>
                  <a:lnTo>
                    <a:pt x="771899" y="276319"/>
                  </a:lnTo>
                  <a:lnTo>
                    <a:pt x="786171" y="232610"/>
                  </a:lnTo>
                  <a:lnTo>
                    <a:pt x="798020" y="187861"/>
                  </a:lnTo>
                  <a:lnTo>
                    <a:pt x="807370" y="142148"/>
                  </a:lnTo>
                  <a:lnTo>
                    <a:pt x="814144" y="95549"/>
                  </a:lnTo>
                  <a:lnTo>
                    <a:pt x="818264" y="48141"/>
                  </a:lnTo>
                  <a:lnTo>
                    <a:pt x="819655" y="0"/>
                  </a:lnTo>
                  <a:close/>
                </a:path>
              </a:pathLst>
            </a:custGeom>
            <a:solidFill>
              <a:srgbClr val="FDF9F4">
                <a:alpha val="32940"/>
              </a:srgbClr>
            </a:solidFill>
          </p:spPr>
          <p:txBody>
            <a:bodyPr wrap="square" lIns="0" tIns="0" rIns="0" bIns="0" rtlCol="0"/>
            <a:lstStyle/>
            <a:p>
              <a:endParaRPr/>
            </a:p>
          </p:txBody>
        </p:sp>
        <p:sp>
          <p:nvSpPr>
            <p:cNvPr id="5" name="object 5"/>
            <p:cNvSpPr/>
            <p:nvPr/>
          </p:nvSpPr>
          <p:spPr>
            <a:xfrm>
              <a:off x="4257" y="4699"/>
              <a:ext cx="819785" cy="819785"/>
            </a:xfrm>
            <a:custGeom>
              <a:avLst/>
              <a:gdLst/>
              <a:ahLst/>
              <a:cxnLst/>
              <a:rect l="l" t="t" r="r" b="b"/>
              <a:pathLst>
                <a:path w="819785" h="819785">
                  <a:moveTo>
                    <a:pt x="819655" y="0"/>
                  </a:moveTo>
                  <a:lnTo>
                    <a:pt x="818264" y="48141"/>
                  </a:lnTo>
                  <a:lnTo>
                    <a:pt x="814144" y="95549"/>
                  </a:lnTo>
                  <a:lnTo>
                    <a:pt x="807370" y="142148"/>
                  </a:lnTo>
                  <a:lnTo>
                    <a:pt x="798020" y="187861"/>
                  </a:lnTo>
                  <a:lnTo>
                    <a:pt x="786171" y="232610"/>
                  </a:lnTo>
                  <a:lnTo>
                    <a:pt x="771899" y="276319"/>
                  </a:lnTo>
                  <a:lnTo>
                    <a:pt x="755281" y="318910"/>
                  </a:lnTo>
                  <a:lnTo>
                    <a:pt x="736395" y="360308"/>
                  </a:lnTo>
                  <a:lnTo>
                    <a:pt x="715316" y="400436"/>
                  </a:lnTo>
                  <a:lnTo>
                    <a:pt x="692122" y="439216"/>
                  </a:lnTo>
                  <a:lnTo>
                    <a:pt x="666889" y="476572"/>
                  </a:lnTo>
                  <a:lnTo>
                    <a:pt x="639695" y="512427"/>
                  </a:lnTo>
                  <a:lnTo>
                    <a:pt x="610616" y="546704"/>
                  </a:lnTo>
                  <a:lnTo>
                    <a:pt x="579730" y="579326"/>
                  </a:lnTo>
                  <a:lnTo>
                    <a:pt x="547112" y="610217"/>
                  </a:lnTo>
                  <a:lnTo>
                    <a:pt x="512839" y="639299"/>
                  </a:lnTo>
                  <a:lnTo>
                    <a:pt x="476990" y="666496"/>
                  </a:lnTo>
                  <a:lnTo>
                    <a:pt x="439639" y="691732"/>
                  </a:lnTo>
                  <a:lnTo>
                    <a:pt x="400865" y="714928"/>
                  </a:lnTo>
                  <a:lnTo>
                    <a:pt x="360744" y="736009"/>
                  </a:lnTo>
                  <a:lnTo>
                    <a:pt x="319353" y="754897"/>
                  </a:lnTo>
                  <a:lnTo>
                    <a:pt x="276768" y="771517"/>
                  </a:lnTo>
                  <a:lnTo>
                    <a:pt x="233067" y="785790"/>
                  </a:lnTo>
                  <a:lnTo>
                    <a:pt x="188327" y="797640"/>
                  </a:lnTo>
                  <a:lnTo>
                    <a:pt x="142623" y="806991"/>
                  </a:lnTo>
                  <a:lnTo>
                    <a:pt x="96034" y="813765"/>
                  </a:lnTo>
                  <a:lnTo>
                    <a:pt x="48636" y="817886"/>
                  </a:lnTo>
                  <a:lnTo>
                    <a:pt x="505" y="819276"/>
                  </a:lnTo>
                  <a:lnTo>
                    <a:pt x="336" y="819276"/>
                  </a:lnTo>
                  <a:lnTo>
                    <a:pt x="168" y="819276"/>
                  </a:lnTo>
                  <a:lnTo>
                    <a:pt x="0" y="819276"/>
                  </a:lnTo>
                  <a:lnTo>
                    <a:pt x="505" y="0"/>
                  </a:lnTo>
                  <a:lnTo>
                    <a:pt x="819655" y="0"/>
                  </a:lnTo>
                  <a:close/>
                </a:path>
              </a:pathLst>
            </a:custGeom>
            <a:ln w="3175">
              <a:solidFill>
                <a:srgbClr val="D2C39E"/>
              </a:solidFill>
            </a:ln>
          </p:spPr>
          <p:txBody>
            <a:bodyPr wrap="square" lIns="0" tIns="0" rIns="0" bIns="0" rtlCol="0"/>
            <a:lstStyle/>
            <a:p>
              <a:endParaRPr/>
            </a:p>
          </p:txBody>
        </p:sp>
        <p:pic>
          <p:nvPicPr>
            <p:cNvPr id="6" name="object 6"/>
            <p:cNvPicPr/>
            <p:nvPr/>
          </p:nvPicPr>
          <p:blipFill>
            <a:blip r:embed="rId3" cstate="print"/>
            <a:stretch>
              <a:fillRect/>
            </a:stretch>
          </p:blipFill>
          <p:spPr>
            <a:xfrm>
              <a:off x="123825" y="0"/>
              <a:ext cx="1795526" cy="1804924"/>
            </a:xfrm>
            <a:prstGeom prst="rect">
              <a:avLst/>
            </a:prstGeom>
          </p:spPr>
        </p:pic>
        <p:sp>
          <p:nvSpPr>
            <p:cNvPr id="7" name="object 7"/>
            <p:cNvSpPr/>
            <p:nvPr/>
          </p:nvSpPr>
          <p:spPr>
            <a:xfrm>
              <a:off x="176212" y="23875"/>
              <a:ext cx="1696085" cy="1704975"/>
            </a:xfrm>
            <a:custGeom>
              <a:avLst/>
              <a:gdLst/>
              <a:ahLst/>
              <a:cxnLst/>
              <a:rect l="l" t="t" r="r" b="b"/>
              <a:pathLst>
                <a:path w="1696085" h="1704975">
                  <a:moveTo>
                    <a:pt x="0" y="852424"/>
                  </a:moveTo>
                  <a:lnTo>
                    <a:pt x="1341" y="804051"/>
                  </a:lnTo>
                  <a:lnTo>
                    <a:pt x="5320" y="756387"/>
                  </a:lnTo>
                  <a:lnTo>
                    <a:pt x="11862" y="709503"/>
                  </a:lnTo>
                  <a:lnTo>
                    <a:pt x="20898" y="663470"/>
                  </a:lnTo>
                  <a:lnTo>
                    <a:pt x="32356" y="618362"/>
                  </a:lnTo>
                  <a:lnTo>
                    <a:pt x="46163" y="574249"/>
                  </a:lnTo>
                  <a:lnTo>
                    <a:pt x="62249" y="531204"/>
                  </a:lnTo>
                  <a:lnTo>
                    <a:pt x="80541" y="489299"/>
                  </a:lnTo>
                  <a:lnTo>
                    <a:pt x="100969" y="448605"/>
                  </a:lnTo>
                  <a:lnTo>
                    <a:pt x="123461" y="409196"/>
                  </a:lnTo>
                  <a:lnTo>
                    <a:pt x="147945" y="371141"/>
                  </a:lnTo>
                  <a:lnTo>
                    <a:pt x="174349" y="334515"/>
                  </a:lnTo>
                  <a:lnTo>
                    <a:pt x="202602" y="299387"/>
                  </a:lnTo>
                  <a:lnTo>
                    <a:pt x="232633" y="265832"/>
                  </a:lnTo>
                  <a:lnTo>
                    <a:pt x="264370" y="233919"/>
                  </a:lnTo>
                  <a:lnTo>
                    <a:pt x="297740" y="203722"/>
                  </a:lnTo>
                  <a:lnTo>
                    <a:pt x="332674" y="175313"/>
                  </a:lnTo>
                  <a:lnTo>
                    <a:pt x="369099" y="148762"/>
                  </a:lnTo>
                  <a:lnTo>
                    <a:pt x="406944" y="124143"/>
                  </a:lnTo>
                  <a:lnTo>
                    <a:pt x="446136" y="101527"/>
                  </a:lnTo>
                  <a:lnTo>
                    <a:pt x="486605" y="80987"/>
                  </a:lnTo>
                  <a:lnTo>
                    <a:pt x="528279" y="62593"/>
                  </a:lnTo>
                  <a:lnTo>
                    <a:pt x="571087" y="46418"/>
                  </a:lnTo>
                  <a:lnTo>
                    <a:pt x="614956" y="32534"/>
                  </a:lnTo>
                  <a:lnTo>
                    <a:pt x="659815" y="21014"/>
                  </a:lnTo>
                  <a:lnTo>
                    <a:pt x="705594" y="11928"/>
                  </a:lnTo>
                  <a:lnTo>
                    <a:pt x="752219" y="5349"/>
                  </a:lnTo>
                  <a:lnTo>
                    <a:pt x="799620" y="1349"/>
                  </a:lnTo>
                  <a:lnTo>
                    <a:pt x="847725" y="0"/>
                  </a:lnTo>
                  <a:lnTo>
                    <a:pt x="895830" y="1349"/>
                  </a:lnTo>
                  <a:lnTo>
                    <a:pt x="943231" y="5349"/>
                  </a:lnTo>
                  <a:lnTo>
                    <a:pt x="989857" y="11928"/>
                  </a:lnTo>
                  <a:lnTo>
                    <a:pt x="1035637" y="21014"/>
                  </a:lnTo>
                  <a:lnTo>
                    <a:pt x="1080498" y="32534"/>
                  </a:lnTo>
                  <a:lnTo>
                    <a:pt x="1124369" y="46418"/>
                  </a:lnTo>
                  <a:lnTo>
                    <a:pt x="1167179" y="62593"/>
                  </a:lnTo>
                  <a:lnTo>
                    <a:pt x="1208856" y="80987"/>
                  </a:lnTo>
                  <a:lnTo>
                    <a:pt x="1249327" y="101527"/>
                  </a:lnTo>
                  <a:lnTo>
                    <a:pt x="1288523" y="124143"/>
                  </a:lnTo>
                  <a:lnTo>
                    <a:pt x="1326370" y="148762"/>
                  </a:lnTo>
                  <a:lnTo>
                    <a:pt x="1362798" y="175313"/>
                  </a:lnTo>
                  <a:lnTo>
                    <a:pt x="1397735" y="203722"/>
                  </a:lnTo>
                  <a:lnTo>
                    <a:pt x="1431110" y="233919"/>
                  </a:lnTo>
                  <a:lnTo>
                    <a:pt x="1462849" y="265832"/>
                  </a:lnTo>
                  <a:lnTo>
                    <a:pt x="1492884" y="299387"/>
                  </a:lnTo>
                  <a:lnTo>
                    <a:pt x="1521140" y="334515"/>
                  </a:lnTo>
                  <a:lnTo>
                    <a:pt x="1547547" y="371141"/>
                  </a:lnTo>
                  <a:lnTo>
                    <a:pt x="1572034" y="409196"/>
                  </a:lnTo>
                  <a:lnTo>
                    <a:pt x="1594529" y="448605"/>
                  </a:lnTo>
                  <a:lnTo>
                    <a:pt x="1614959" y="489299"/>
                  </a:lnTo>
                  <a:lnTo>
                    <a:pt x="1633254" y="531204"/>
                  </a:lnTo>
                  <a:lnTo>
                    <a:pt x="1649342" y="574249"/>
                  </a:lnTo>
                  <a:lnTo>
                    <a:pt x="1663152" y="618362"/>
                  </a:lnTo>
                  <a:lnTo>
                    <a:pt x="1674611" y="663470"/>
                  </a:lnTo>
                  <a:lnTo>
                    <a:pt x="1683648" y="709503"/>
                  </a:lnTo>
                  <a:lnTo>
                    <a:pt x="1690192" y="756387"/>
                  </a:lnTo>
                  <a:lnTo>
                    <a:pt x="1694171" y="804051"/>
                  </a:lnTo>
                  <a:lnTo>
                    <a:pt x="1695513" y="852424"/>
                  </a:lnTo>
                  <a:lnTo>
                    <a:pt x="1694171" y="900796"/>
                  </a:lnTo>
                  <a:lnTo>
                    <a:pt x="1690192" y="948462"/>
                  </a:lnTo>
                  <a:lnTo>
                    <a:pt x="1683648" y="995348"/>
                  </a:lnTo>
                  <a:lnTo>
                    <a:pt x="1674611" y="1041383"/>
                  </a:lnTo>
                  <a:lnTo>
                    <a:pt x="1663152" y="1086495"/>
                  </a:lnTo>
                  <a:lnTo>
                    <a:pt x="1649342" y="1130612"/>
                  </a:lnTo>
                  <a:lnTo>
                    <a:pt x="1633254" y="1173662"/>
                  </a:lnTo>
                  <a:lnTo>
                    <a:pt x="1614959" y="1215572"/>
                  </a:lnTo>
                  <a:lnTo>
                    <a:pt x="1594529" y="1256271"/>
                  </a:lnTo>
                  <a:lnTo>
                    <a:pt x="1572034" y="1295686"/>
                  </a:lnTo>
                  <a:lnTo>
                    <a:pt x="1547547" y="1333747"/>
                  </a:lnTo>
                  <a:lnTo>
                    <a:pt x="1521140" y="1370380"/>
                  </a:lnTo>
                  <a:lnTo>
                    <a:pt x="1492884" y="1405513"/>
                  </a:lnTo>
                  <a:lnTo>
                    <a:pt x="1462849" y="1439076"/>
                  </a:lnTo>
                  <a:lnTo>
                    <a:pt x="1431110" y="1470994"/>
                  </a:lnTo>
                  <a:lnTo>
                    <a:pt x="1397735" y="1501198"/>
                  </a:lnTo>
                  <a:lnTo>
                    <a:pt x="1362798" y="1529614"/>
                  </a:lnTo>
                  <a:lnTo>
                    <a:pt x="1326370" y="1556171"/>
                  </a:lnTo>
                  <a:lnTo>
                    <a:pt x="1288523" y="1580796"/>
                  </a:lnTo>
                  <a:lnTo>
                    <a:pt x="1249327" y="1603418"/>
                  </a:lnTo>
                  <a:lnTo>
                    <a:pt x="1208856" y="1623964"/>
                  </a:lnTo>
                  <a:lnTo>
                    <a:pt x="1167179" y="1642363"/>
                  </a:lnTo>
                  <a:lnTo>
                    <a:pt x="1124369" y="1658542"/>
                  </a:lnTo>
                  <a:lnTo>
                    <a:pt x="1080498" y="1672429"/>
                  </a:lnTo>
                  <a:lnTo>
                    <a:pt x="1035637" y="1683954"/>
                  </a:lnTo>
                  <a:lnTo>
                    <a:pt x="989857" y="1693042"/>
                  </a:lnTo>
                  <a:lnTo>
                    <a:pt x="943231" y="1699623"/>
                  </a:lnTo>
                  <a:lnTo>
                    <a:pt x="895830" y="1703625"/>
                  </a:lnTo>
                  <a:lnTo>
                    <a:pt x="847725" y="1704975"/>
                  </a:lnTo>
                  <a:lnTo>
                    <a:pt x="799620" y="1703625"/>
                  </a:lnTo>
                  <a:lnTo>
                    <a:pt x="752219" y="1699623"/>
                  </a:lnTo>
                  <a:lnTo>
                    <a:pt x="705594" y="1693042"/>
                  </a:lnTo>
                  <a:lnTo>
                    <a:pt x="659815" y="1683954"/>
                  </a:lnTo>
                  <a:lnTo>
                    <a:pt x="614956" y="1672429"/>
                  </a:lnTo>
                  <a:lnTo>
                    <a:pt x="571087" y="1658542"/>
                  </a:lnTo>
                  <a:lnTo>
                    <a:pt x="528279" y="1642363"/>
                  </a:lnTo>
                  <a:lnTo>
                    <a:pt x="486605" y="1623964"/>
                  </a:lnTo>
                  <a:lnTo>
                    <a:pt x="446136" y="1603418"/>
                  </a:lnTo>
                  <a:lnTo>
                    <a:pt x="406944" y="1580796"/>
                  </a:lnTo>
                  <a:lnTo>
                    <a:pt x="369099" y="1556171"/>
                  </a:lnTo>
                  <a:lnTo>
                    <a:pt x="332674" y="1529614"/>
                  </a:lnTo>
                  <a:lnTo>
                    <a:pt x="297740" y="1501198"/>
                  </a:lnTo>
                  <a:lnTo>
                    <a:pt x="264370" y="1470994"/>
                  </a:lnTo>
                  <a:lnTo>
                    <a:pt x="232633" y="1439076"/>
                  </a:lnTo>
                  <a:lnTo>
                    <a:pt x="202602" y="1405513"/>
                  </a:lnTo>
                  <a:lnTo>
                    <a:pt x="174349" y="1370380"/>
                  </a:lnTo>
                  <a:lnTo>
                    <a:pt x="147945" y="1333747"/>
                  </a:lnTo>
                  <a:lnTo>
                    <a:pt x="123461" y="1295686"/>
                  </a:lnTo>
                  <a:lnTo>
                    <a:pt x="100969" y="1256271"/>
                  </a:lnTo>
                  <a:lnTo>
                    <a:pt x="80541" y="1215572"/>
                  </a:lnTo>
                  <a:lnTo>
                    <a:pt x="62249" y="1173662"/>
                  </a:lnTo>
                  <a:lnTo>
                    <a:pt x="46163" y="1130612"/>
                  </a:lnTo>
                  <a:lnTo>
                    <a:pt x="32356" y="1086495"/>
                  </a:lnTo>
                  <a:lnTo>
                    <a:pt x="20898" y="1041383"/>
                  </a:lnTo>
                  <a:lnTo>
                    <a:pt x="11862" y="995348"/>
                  </a:lnTo>
                  <a:lnTo>
                    <a:pt x="5320" y="948462"/>
                  </a:lnTo>
                  <a:lnTo>
                    <a:pt x="1341" y="900796"/>
                  </a:lnTo>
                  <a:lnTo>
                    <a:pt x="0" y="852424"/>
                  </a:lnTo>
                  <a:close/>
                </a:path>
              </a:pathLst>
            </a:custGeom>
            <a:ln w="27305">
              <a:solidFill>
                <a:srgbClr val="FFF6DB"/>
              </a:solidFill>
            </a:ln>
          </p:spPr>
          <p:txBody>
            <a:bodyPr wrap="square" lIns="0" tIns="0" rIns="0" bIns="0" rtlCol="0"/>
            <a:lstStyle/>
            <a:p>
              <a:endParaRPr/>
            </a:p>
          </p:txBody>
        </p:sp>
        <p:pic>
          <p:nvPicPr>
            <p:cNvPr id="8" name="object 8"/>
            <p:cNvPicPr/>
            <p:nvPr/>
          </p:nvPicPr>
          <p:blipFill>
            <a:blip r:embed="rId4" cstate="print"/>
            <a:stretch>
              <a:fillRect/>
            </a:stretch>
          </p:blipFill>
          <p:spPr>
            <a:xfrm>
              <a:off x="161925" y="1028636"/>
              <a:ext cx="1176337" cy="1176337"/>
            </a:xfrm>
            <a:prstGeom prst="rect">
              <a:avLst/>
            </a:prstGeom>
          </p:spPr>
        </p:pic>
        <p:pic>
          <p:nvPicPr>
            <p:cNvPr id="9" name="object 9"/>
            <p:cNvPicPr/>
            <p:nvPr/>
          </p:nvPicPr>
          <p:blipFill>
            <a:blip r:embed="rId5" cstate="print"/>
            <a:stretch>
              <a:fillRect/>
            </a:stretch>
          </p:blipFill>
          <p:spPr>
            <a:xfrm>
              <a:off x="187319" y="1050633"/>
              <a:ext cx="1116813" cy="1111476"/>
            </a:xfrm>
            <a:prstGeom prst="rect">
              <a:avLst/>
            </a:prstGeom>
          </p:spPr>
        </p:pic>
        <p:sp>
          <p:nvSpPr>
            <p:cNvPr id="10" name="object 10"/>
            <p:cNvSpPr/>
            <p:nvPr/>
          </p:nvSpPr>
          <p:spPr>
            <a:xfrm>
              <a:off x="187319" y="1050633"/>
              <a:ext cx="1116965" cy="1111885"/>
            </a:xfrm>
            <a:custGeom>
              <a:avLst/>
              <a:gdLst/>
              <a:ahLst/>
              <a:cxnLst/>
              <a:rect l="l" t="t" r="r" b="b"/>
              <a:pathLst>
                <a:path w="1116965" h="1111885">
                  <a:moveTo>
                    <a:pt x="118496" y="204634"/>
                  </a:moveTo>
                  <a:lnTo>
                    <a:pt x="149785" y="168741"/>
                  </a:lnTo>
                  <a:lnTo>
                    <a:pt x="183515" y="136234"/>
                  </a:lnTo>
                  <a:lnTo>
                    <a:pt x="219451" y="107137"/>
                  </a:lnTo>
                  <a:lnTo>
                    <a:pt x="257356" y="81474"/>
                  </a:lnTo>
                  <a:lnTo>
                    <a:pt x="296996" y="59270"/>
                  </a:lnTo>
                  <a:lnTo>
                    <a:pt x="338135" y="40547"/>
                  </a:lnTo>
                  <a:lnTo>
                    <a:pt x="380538" y="25331"/>
                  </a:lnTo>
                  <a:lnTo>
                    <a:pt x="423971" y="13644"/>
                  </a:lnTo>
                  <a:lnTo>
                    <a:pt x="468196" y="5510"/>
                  </a:lnTo>
                  <a:lnTo>
                    <a:pt x="512980" y="954"/>
                  </a:lnTo>
                  <a:lnTo>
                    <a:pt x="558087" y="0"/>
                  </a:lnTo>
                  <a:lnTo>
                    <a:pt x="603281" y="2670"/>
                  </a:lnTo>
                  <a:lnTo>
                    <a:pt x="648327" y="8990"/>
                  </a:lnTo>
                  <a:lnTo>
                    <a:pt x="692991" y="18983"/>
                  </a:lnTo>
                  <a:lnTo>
                    <a:pt x="737036" y="32672"/>
                  </a:lnTo>
                  <a:lnTo>
                    <a:pt x="780227" y="50083"/>
                  </a:lnTo>
                  <a:lnTo>
                    <a:pt x="822330" y="71238"/>
                  </a:lnTo>
                  <a:lnTo>
                    <a:pt x="863108" y="96162"/>
                  </a:lnTo>
                  <a:lnTo>
                    <a:pt x="902327" y="124878"/>
                  </a:lnTo>
                  <a:lnTo>
                    <a:pt x="939023" y="156757"/>
                  </a:lnTo>
                  <a:lnTo>
                    <a:pt x="972365" y="190998"/>
                  </a:lnTo>
                  <a:lnTo>
                    <a:pt x="1002325" y="227366"/>
                  </a:lnTo>
                  <a:lnTo>
                    <a:pt x="1028874" y="265625"/>
                  </a:lnTo>
                  <a:lnTo>
                    <a:pt x="1051985" y="305541"/>
                  </a:lnTo>
                  <a:lnTo>
                    <a:pt x="1071626" y="346879"/>
                  </a:lnTo>
                  <a:lnTo>
                    <a:pt x="1087772" y="389404"/>
                  </a:lnTo>
                  <a:lnTo>
                    <a:pt x="1100392" y="432881"/>
                  </a:lnTo>
                  <a:lnTo>
                    <a:pt x="1109458" y="477076"/>
                  </a:lnTo>
                  <a:lnTo>
                    <a:pt x="1114941" y="521754"/>
                  </a:lnTo>
                  <a:lnTo>
                    <a:pt x="1116813" y="566679"/>
                  </a:lnTo>
                  <a:lnTo>
                    <a:pt x="1115044" y="611617"/>
                  </a:lnTo>
                  <a:lnTo>
                    <a:pt x="1109608" y="656333"/>
                  </a:lnTo>
                  <a:lnTo>
                    <a:pt x="1100473" y="700593"/>
                  </a:lnTo>
                  <a:lnTo>
                    <a:pt x="1087613" y="744160"/>
                  </a:lnTo>
                  <a:lnTo>
                    <a:pt x="1070998" y="786801"/>
                  </a:lnTo>
                  <a:lnTo>
                    <a:pt x="1050600" y="828281"/>
                  </a:lnTo>
                  <a:lnTo>
                    <a:pt x="1026390" y="868365"/>
                  </a:lnTo>
                  <a:lnTo>
                    <a:pt x="998339" y="906817"/>
                  </a:lnTo>
                  <a:lnTo>
                    <a:pt x="967050" y="942710"/>
                  </a:lnTo>
                  <a:lnTo>
                    <a:pt x="933320" y="975218"/>
                  </a:lnTo>
                  <a:lnTo>
                    <a:pt x="897385" y="1004315"/>
                  </a:lnTo>
                  <a:lnTo>
                    <a:pt x="859481" y="1029978"/>
                  </a:lnTo>
                  <a:lnTo>
                    <a:pt x="819841" y="1052184"/>
                  </a:lnTo>
                  <a:lnTo>
                    <a:pt x="778703" y="1070908"/>
                  </a:lnTo>
                  <a:lnTo>
                    <a:pt x="736300" y="1086127"/>
                  </a:lnTo>
                  <a:lnTo>
                    <a:pt x="692869" y="1097817"/>
                  </a:lnTo>
                  <a:lnTo>
                    <a:pt x="648644" y="1105954"/>
                  </a:lnTo>
                  <a:lnTo>
                    <a:pt x="603860" y="1110515"/>
                  </a:lnTo>
                  <a:lnTo>
                    <a:pt x="558754" y="1111476"/>
                  </a:lnTo>
                  <a:lnTo>
                    <a:pt x="513560" y="1108813"/>
                  </a:lnTo>
                  <a:lnTo>
                    <a:pt x="468514" y="1102502"/>
                  </a:lnTo>
                  <a:lnTo>
                    <a:pt x="423850" y="1092519"/>
                  </a:lnTo>
                  <a:lnTo>
                    <a:pt x="379804" y="1078841"/>
                  </a:lnTo>
                  <a:lnTo>
                    <a:pt x="336612" y="1061444"/>
                  </a:lnTo>
                  <a:lnTo>
                    <a:pt x="294508" y="1040304"/>
                  </a:lnTo>
                  <a:lnTo>
                    <a:pt x="253729" y="1015397"/>
                  </a:lnTo>
                  <a:lnTo>
                    <a:pt x="214508" y="986700"/>
                  </a:lnTo>
                  <a:lnTo>
                    <a:pt x="177812" y="954821"/>
                  </a:lnTo>
                  <a:lnTo>
                    <a:pt x="144469" y="920580"/>
                  </a:lnTo>
                  <a:lnTo>
                    <a:pt x="114507" y="884212"/>
                  </a:lnTo>
                  <a:lnTo>
                    <a:pt x="87955" y="845952"/>
                  </a:lnTo>
                  <a:lnTo>
                    <a:pt x="64842" y="806035"/>
                  </a:lnTo>
                  <a:lnTo>
                    <a:pt x="45198" y="764695"/>
                  </a:lnTo>
                  <a:lnTo>
                    <a:pt x="29049" y="722168"/>
                  </a:lnTo>
                  <a:lnTo>
                    <a:pt x="16427" y="678687"/>
                  </a:lnTo>
                  <a:lnTo>
                    <a:pt x="7358" y="634488"/>
                  </a:lnTo>
                  <a:lnTo>
                    <a:pt x="1873" y="589806"/>
                  </a:lnTo>
                  <a:lnTo>
                    <a:pt x="0" y="544874"/>
                  </a:lnTo>
                  <a:lnTo>
                    <a:pt x="1767" y="499929"/>
                  </a:lnTo>
                  <a:lnTo>
                    <a:pt x="7203" y="455204"/>
                  </a:lnTo>
                  <a:lnTo>
                    <a:pt x="16338" y="410935"/>
                  </a:lnTo>
                  <a:lnTo>
                    <a:pt x="29200" y="367355"/>
                  </a:lnTo>
                  <a:lnTo>
                    <a:pt x="45818" y="324701"/>
                  </a:lnTo>
                  <a:lnTo>
                    <a:pt x="66221" y="283206"/>
                  </a:lnTo>
                  <a:lnTo>
                    <a:pt x="90437" y="243105"/>
                  </a:lnTo>
                  <a:lnTo>
                    <a:pt x="118496" y="204634"/>
                  </a:lnTo>
                  <a:close/>
                </a:path>
                <a:path w="1116965" h="1111885">
                  <a:moveTo>
                    <a:pt x="220477" y="286041"/>
                  </a:moveTo>
                  <a:lnTo>
                    <a:pt x="193856" y="323455"/>
                  </a:lnTo>
                  <a:lnTo>
                    <a:pt x="171955" y="362810"/>
                  </a:lnTo>
                  <a:lnTo>
                    <a:pt x="154729" y="403741"/>
                  </a:lnTo>
                  <a:lnTo>
                    <a:pt x="142131" y="445881"/>
                  </a:lnTo>
                  <a:lnTo>
                    <a:pt x="134116" y="488865"/>
                  </a:lnTo>
                  <a:lnTo>
                    <a:pt x="130638" y="532328"/>
                  </a:lnTo>
                  <a:lnTo>
                    <a:pt x="131651" y="575903"/>
                  </a:lnTo>
                  <a:lnTo>
                    <a:pt x="137108" y="619227"/>
                  </a:lnTo>
                  <a:lnTo>
                    <a:pt x="146964" y="661933"/>
                  </a:lnTo>
                  <a:lnTo>
                    <a:pt x="161173" y="703655"/>
                  </a:lnTo>
                  <a:lnTo>
                    <a:pt x="179689" y="744028"/>
                  </a:lnTo>
                  <a:lnTo>
                    <a:pt x="202465" y="782686"/>
                  </a:lnTo>
                  <a:lnTo>
                    <a:pt x="229457" y="819265"/>
                  </a:lnTo>
                  <a:lnTo>
                    <a:pt x="260618" y="853397"/>
                  </a:lnTo>
                  <a:lnTo>
                    <a:pt x="295902" y="884719"/>
                  </a:lnTo>
                  <a:lnTo>
                    <a:pt x="334265" y="912179"/>
                  </a:lnTo>
                  <a:lnTo>
                    <a:pt x="374453" y="934995"/>
                  </a:lnTo>
                  <a:lnTo>
                    <a:pt x="416101" y="953204"/>
                  </a:lnTo>
                  <a:lnTo>
                    <a:pt x="458841" y="966841"/>
                  </a:lnTo>
                  <a:lnTo>
                    <a:pt x="502308" y="975943"/>
                  </a:lnTo>
                  <a:lnTo>
                    <a:pt x="546136" y="980546"/>
                  </a:lnTo>
                  <a:lnTo>
                    <a:pt x="589957" y="980687"/>
                  </a:lnTo>
                  <a:lnTo>
                    <a:pt x="633406" y="976403"/>
                  </a:lnTo>
                  <a:lnTo>
                    <a:pt x="676117" y="967728"/>
                  </a:lnTo>
                  <a:lnTo>
                    <a:pt x="717723" y="954701"/>
                  </a:lnTo>
                  <a:lnTo>
                    <a:pt x="757858" y="937356"/>
                  </a:lnTo>
                  <a:lnTo>
                    <a:pt x="796155" y="915731"/>
                  </a:lnTo>
                  <a:lnTo>
                    <a:pt x="832248" y="889862"/>
                  </a:lnTo>
                  <a:lnTo>
                    <a:pt x="865771" y="859785"/>
                  </a:lnTo>
                  <a:lnTo>
                    <a:pt x="896358" y="825537"/>
                  </a:lnTo>
                  <a:lnTo>
                    <a:pt x="922982" y="788101"/>
                  </a:lnTo>
                  <a:lnTo>
                    <a:pt x="944884" y="748730"/>
                  </a:lnTo>
                  <a:lnTo>
                    <a:pt x="962111" y="707789"/>
                  </a:lnTo>
                  <a:lnTo>
                    <a:pt x="974709" y="665643"/>
                  </a:lnTo>
                  <a:lnTo>
                    <a:pt x="982725" y="622657"/>
                  </a:lnTo>
                  <a:lnTo>
                    <a:pt x="986203" y="579196"/>
                  </a:lnTo>
                  <a:lnTo>
                    <a:pt x="985191" y="535624"/>
                  </a:lnTo>
                  <a:lnTo>
                    <a:pt x="979734" y="492307"/>
                  </a:lnTo>
                  <a:lnTo>
                    <a:pt x="969878" y="449609"/>
                  </a:lnTo>
                  <a:lnTo>
                    <a:pt x="955669" y="407895"/>
                  </a:lnTo>
                  <a:lnTo>
                    <a:pt x="937154" y="367530"/>
                  </a:lnTo>
                  <a:lnTo>
                    <a:pt x="914378" y="328880"/>
                  </a:lnTo>
                  <a:lnTo>
                    <a:pt x="887387" y="292308"/>
                  </a:lnTo>
                  <a:lnTo>
                    <a:pt x="856228" y="258179"/>
                  </a:lnTo>
                  <a:lnTo>
                    <a:pt x="820946" y="226859"/>
                  </a:lnTo>
                  <a:lnTo>
                    <a:pt x="782583" y="199399"/>
                  </a:lnTo>
                  <a:lnTo>
                    <a:pt x="742394" y="176583"/>
                  </a:lnTo>
                  <a:lnTo>
                    <a:pt x="700746" y="158375"/>
                  </a:lnTo>
                  <a:lnTo>
                    <a:pt x="658004" y="144737"/>
                  </a:lnTo>
                  <a:lnTo>
                    <a:pt x="614536" y="135635"/>
                  </a:lnTo>
                  <a:lnTo>
                    <a:pt x="570708" y="131032"/>
                  </a:lnTo>
                  <a:lnTo>
                    <a:pt x="526885" y="130891"/>
                  </a:lnTo>
                  <a:lnTo>
                    <a:pt x="483435" y="135175"/>
                  </a:lnTo>
                  <a:lnTo>
                    <a:pt x="440723" y="143850"/>
                  </a:lnTo>
                  <a:lnTo>
                    <a:pt x="399116" y="156877"/>
                  </a:lnTo>
                  <a:lnTo>
                    <a:pt x="358980" y="174222"/>
                  </a:lnTo>
                  <a:lnTo>
                    <a:pt x="320682" y="195847"/>
                  </a:lnTo>
                  <a:lnTo>
                    <a:pt x="284588" y="221716"/>
                  </a:lnTo>
                  <a:lnTo>
                    <a:pt x="251064" y="251793"/>
                  </a:lnTo>
                  <a:lnTo>
                    <a:pt x="220477" y="286041"/>
                  </a:lnTo>
                  <a:close/>
                </a:path>
              </a:pathLst>
            </a:custGeom>
            <a:ln w="7349">
              <a:solidFill>
                <a:srgbClr val="C6B791"/>
              </a:solidFill>
            </a:ln>
          </p:spPr>
          <p:txBody>
            <a:bodyPr wrap="square" lIns="0" tIns="0" rIns="0" bIns="0" rtlCol="0"/>
            <a:lstStyle/>
            <a:p>
              <a:endParaRPr/>
            </a:p>
          </p:txBody>
        </p:sp>
        <p:sp>
          <p:nvSpPr>
            <p:cNvPr id="11" name="object 11"/>
            <p:cNvSpPr/>
            <p:nvPr/>
          </p:nvSpPr>
          <p:spPr>
            <a:xfrm>
              <a:off x="1009650" y="0"/>
              <a:ext cx="8134350" cy="6858000"/>
            </a:xfrm>
            <a:custGeom>
              <a:avLst/>
              <a:gdLst/>
              <a:ahLst/>
              <a:cxnLst/>
              <a:rect l="l" t="t" r="r" b="b"/>
              <a:pathLst>
                <a:path w="8134350" h="6858000">
                  <a:moveTo>
                    <a:pt x="8134350" y="0"/>
                  </a:moveTo>
                  <a:lnTo>
                    <a:pt x="0" y="0"/>
                  </a:lnTo>
                  <a:lnTo>
                    <a:pt x="0" y="6858000"/>
                  </a:lnTo>
                  <a:lnTo>
                    <a:pt x="8134350" y="6858000"/>
                  </a:lnTo>
                  <a:lnTo>
                    <a:pt x="8134350" y="0"/>
                  </a:lnTo>
                  <a:close/>
                </a:path>
              </a:pathLst>
            </a:custGeom>
            <a:solidFill>
              <a:srgbClr val="FFFFFF"/>
            </a:solidFill>
          </p:spPr>
          <p:txBody>
            <a:bodyPr wrap="square" lIns="0" tIns="0" rIns="0" bIns="0" rtlCol="0"/>
            <a:lstStyle/>
            <a:p>
              <a:endParaRPr/>
            </a:p>
          </p:txBody>
        </p:sp>
        <p:pic>
          <p:nvPicPr>
            <p:cNvPr id="12" name="object 12"/>
            <p:cNvPicPr/>
            <p:nvPr/>
          </p:nvPicPr>
          <p:blipFill>
            <a:blip r:embed="rId6" cstate="print"/>
            <a:stretch>
              <a:fillRect/>
            </a:stretch>
          </p:blipFill>
          <p:spPr>
            <a:xfrm>
              <a:off x="923925" y="0"/>
              <a:ext cx="176212" cy="6858000"/>
            </a:xfrm>
            <a:prstGeom prst="rect">
              <a:avLst/>
            </a:prstGeom>
          </p:spPr>
        </p:pic>
        <p:sp>
          <p:nvSpPr>
            <p:cNvPr id="13" name="object 13"/>
            <p:cNvSpPr/>
            <p:nvPr/>
          </p:nvSpPr>
          <p:spPr>
            <a:xfrm>
              <a:off x="1019175" y="0"/>
              <a:ext cx="66675" cy="6858000"/>
            </a:xfrm>
            <a:custGeom>
              <a:avLst/>
              <a:gdLst/>
              <a:ahLst/>
              <a:cxnLst/>
              <a:rect l="l" t="t" r="r" b="b"/>
              <a:pathLst>
                <a:path w="66675" h="6858000">
                  <a:moveTo>
                    <a:pt x="66675" y="0"/>
                  </a:moveTo>
                  <a:lnTo>
                    <a:pt x="0" y="0"/>
                  </a:lnTo>
                  <a:lnTo>
                    <a:pt x="0" y="6858000"/>
                  </a:lnTo>
                  <a:lnTo>
                    <a:pt x="66675" y="6858000"/>
                  </a:lnTo>
                  <a:lnTo>
                    <a:pt x="66675" y="0"/>
                  </a:lnTo>
                  <a:close/>
                </a:path>
              </a:pathLst>
            </a:custGeom>
            <a:solidFill>
              <a:srgbClr val="FFFFFF"/>
            </a:solidFill>
          </p:spPr>
          <p:txBody>
            <a:bodyPr wrap="square" lIns="0" tIns="0" rIns="0" bIns="0" rtlCol="0"/>
            <a:lstStyle/>
            <a:p>
              <a:endParaRPr/>
            </a:p>
          </p:txBody>
        </p:sp>
      </p:grpSp>
      <p:pic>
        <p:nvPicPr>
          <p:cNvPr id="14" name="object 14"/>
          <p:cNvPicPr/>
          <p:nvPr/>
        </p:nvPicPr>
        <p:blipFill>
          <a:blip r:embed="rId7">
            <a:extLst>
              <a:ext uri="{28A0092B-C50C-407E-A947-70E740481C1C}">
                <a14:useLocalDpi xmlns:a14="http://schemas.microsoft.com/office/drawing/2010/main" val="0"/>
              </a:ext>
            </a:extLst>
          </a:blip>
          <a:stretch>
            <a:fillRect/>
          </a:stretch>
        </p:blipFill>
        <p:spPr>
          <a:xfrm>
            <a:off x="7543800" y="351422"/>
            <a:ext cx="1600199" cy="878305"/>
          </a:xfrm>
          <a:prstGeom prst="rect">
            <a:avLst/>
          </a:prstGeom>
        </p:spPr>
      </p:pic>
      <p:sp>
        <p:nvSpPr>
          <p:cNvPr id="16" name="object 16"/>
          <p:cNvSpPr txBox="1">
            <a:spLocks noGrp="1"/>
          </p:cNvSpPr>
          <p:nvPr>
            <p:ph type="ftr" sz="quarter" idx="5"/>
          </p:nvPr>
        </p:nvSpPr>
        <p:spPr>
          <a:xfrm>
            <a:off x="6638925" y="6375215"/>
            <a:ext cx="1903095" cy="324484"/>
          </a:xfrm>
          <a:prstGeom prst="rect">
            <a:avLst/>
          </a:prstGeom>
        </p:spPr>
        <p:txBody>
          <a:bodyPr vert="horz" wrap="square" lIns="0" tIns="0" rIns="0" bIns="0" rtlCol="0">
            <a:spAutoFit/>
          </a:bodyPr>
          <a:lstStyle>
            <a:defPPr>
              <a:defRPr lang="en-US"/>
            </a:defPPr>
            <a:lvl1pPr marL="0" algn="l" defTabSz="914400" rtl="0" eaLnBrk="1" latinLnBrk="0" hangingPunct="1">
              <a:defRPr sz="2000" b="0" i="0" kern="1200">
                <a:solidFill>
                  <a:schemeClr val="tx1"/>
                </a:solidFill>
                <a:latin typeface="Trebuchet MS"/>
                <a:ea typeface="+mn-ea"/>
                <a:cs typeface="Trebuchet M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2385"/>
              </a:lnSpc>
            </a:pPr>
            <a:r>
              <a:rPr lang="en-IN" spc="295"/>
              <a:t>C</a:t>
            </a:r>
            <a:r>
              <a:rPr lang="en-IN" spc="170"/>
              <a:t>A</a:t>
            </a:r>
            <a:r>
              <a:rPr lang="en-IN" spc="-80"/>
              <a:t> </a:t>
            </a:r>
            <a:r>
              <a:rPr lang="en-IN" spc="-70"/>
              <a:t>P</a:t>
            </a:r>
            <a:r>
              <a:rPr lang="en-IN" spc="45"/>
              <a:t>r</a:t>
            </a:r>
            <a:r>
              <a:rPr lang="en-IN" spc="-160"/>
              <a:t>a</a:t>
            </a:r>
            <a:r>
              <a:rPr lang="en-IN" spc="-70"/>
              <a:t>d</a:t>
            </a:r>
            <a:r>
              <a:rPr lang="en-IN" spc="-120"/>
              <a:t>e</a:t>
            </a:r>
            <a:r>
              <a:rPr lang="en-IN" spc="-114"/>
              <a:t>e</a:t>
            </a:r>
            <a:r>
              <a:rPr lang="en-IN" spc="-105"/>
              <a:t>p</a:t>
            </a:r>
            <a:r>
              <a:rPr lang="en-IN" spc="-180"/>
              <a:t> </a:t>
            </a:r>
            <a:r>
              <a:rPr lang="en-IN" spc="40"/>
              <a:t>Mo</a:t>
            </a:r>
            <a:r>
              <a:rPr lang="en-IN" spc="45"/>
              <a:t>d</a:t>
            </a:r>
            <a:r>
              <a:rPr lang="en-IN" spc="-130"/>
              <a:t>i</a:t>
            </a:r>
            <a:endParaRPr spc="-130" dirty="0"/>
          </a:p>
        </p:txBody>
      </p:sp>
      <p:sp>
        <p:nvSpPr>
          <p:cNvPr id="15" name="Rectangle 14"/>
          <p:cNvSpPr/>
          <p:nvPr/>
        </p:nvSpPr>
        <p:spPr>
          <a:xfrm>
            <a:off x="1304284" y="1818914"/>
            <a:ext cx="7391400" cy="4154984"/>
          </a:xfrm>
          <a:prstGeom prst="rect">
            <a:avLst/>
          </a:prstGeom>
        </p:spPr>
        <p:txBody>
          <a:bodyPr wrap="square">
            <a:spAutoFit/>
          </a:bodyPr>
          <a:lstStyle/>
          <a:p>
            <a:pPr algn="just"/>
            <a:r>
              <a:rPr lang="en-US" sz="2000" dirty="0"/>
              <a:t>Cash can’t be seized during inspection under section 67 of CGST Act: </a:t>
            </a:r>
          </a:p>
          <a:p>
            <a:pPr algn="just"/>
            <a:r>
              <a:rPr lang="en-US" sz="2000" dirty="0"/>
              <a:t>HC The </a:t>
            </a:r>
            <a:r>
              <a:rPr lang="en-US" sz="2000" dirty="0" err="1"/>
              <a:t>Hon’ble</a:t>
            </a:r>
            <a:r>
              <a:rPr lang="en-US" sz="2000" dirty="0"/>
              <a:t> KERALA High Court in the case of </a:t>
            </a:r>
            <a:r>
              <a:rPr lang="en-US" sz="2000" b="1" dirty="0"/>
              <a:t>DHANYA SREEKUMARI V/s STATE TAX OFFICER (IB)</a:t>
            </a:r>
            <a:r>
              <a:rPr lang="en-US" sz="2000" dirty="0"/>
              <a:t> decided on 27-6-2023 </a:t>
            </a:r>
          </a:p>
          <a:p>
            <a:pPr algn="just"/>
            <a:r>
              <a:rPr lang="en-US" sz="2000" dirty="0"/>
              <a:t>👉</a:t>
            </a:r>
            <a:r>
              <a:rPr lang="en-US" sz="2400" b="1" dirty="0"/>
              <a:t>Issue</a:t>
            </a:r>
            <a:r>
              <a:rPr lang="en-US" sz="2000" dirty="0"/>
              <a:t> : During the search an inspection team found cash from manufacturing unit as well as residence of petitioner they seized same under section 67(2) of the CGST Act ,2017. Is it justified?  </a:t>
            </a:r>
          </a:p>
          <a:p>
            <a:pPr algn="just"/>
            <a:r>
              <a:rPr lang="en-US" sz="2000" dirty="0"/>
              <a:t>👉</a:t>
            </a:r>
            <a:r>
              <a:rPr lang="en-US" sz="2000" b="1" dirty="0" err="1"/>
              <a:t>Hon'ble</a:t>
            </a:r>
            <a:r>
              <a:rPr lang="en-US" sz="2000" b="1" dirty="0"/>
              <a:t> High Court </a:t>
            </a:r>
            <a:r>
              <a:rPr lang="en-US" sz="2000" b="1" dirty="0" err="1"/>
              <a:t>Judgement</a:t>
            </a:r>
            <a:r>
              <a:rPr lang="en-US" sz="2000" b="1" dirty="0"/>
              <a:t> </a:t>
            </a:r>
            <a:r>
              <a:rPr lang="en-US" sz="2000" dirty="0"/>
              <a:t>: In an investigation aimed and detecting tax evasion under CGST Act, no cash can be seized under section 67 of CGST Act, especially when cash did not form part of stock-in-trade of </a:t>
            </a:r>
            <a:r>
              <a:rPr lang="en-US" sz="2000" dirty="0" err="1"/>
              <a:t>assessee's</a:t>
            </a:r>
            <a:r>
              <a:rPr lang="en-US" sz="2000" dirty="0"/>
              <a:t> business. </a:t>
            </a:r>
          </a:p>
          <a:p>
            <a:pPr algn="just"/>
            <a:endParaRPr lang="en-US" sz="2000" dirty="0"/>
          </a:p>
          <a:p>
            <a:pPr algn="just"/>
            <a:r>
              <a:rPr lang="en-US" sz="2000" dirty="0"/>
              <a:t>Therefore, cash seized was to be released to petitioners forthwith – Section 67 of the CGST Act, 2017.</a:t>
            </a:r>
            <a:endParaRPr lang="en-IN" sz="2000" dirty="0"/>
          </a:p>
        </p:txBody>
      </p:sp>
      <p:sp>
        <p:nvSpPr>
          <p:cNvPr id="17" name="Rectangle 16"/>
          <p:cNvSpPr/>
          <p:nvPr/>
        </p:nvSpPr>
        <p:spPr>
          <a:xfrm>
            <a:off x="1009650" y="229925"/>
            <a:ext cx="6457950" cy="646331"/>
          </a:xfrm>
          <a:prstGeom prst="rect">
            <a:avLst/>
          </a:prstGeom>
        </p:spPr>
        <p:txBody>
          <a:bodyPr wrap="square">
            <a:spAutoFit/>
          </a:bodyPr>
          <a:lstStyle/>
          <a:p>
            <a:r>
              <a:rPr lang="en-US" sz="3600" b="1" dirty="0">
                <a:solidFill>
                  <a:srgbClr val="FF0000"/>
                </a:solidFill>
              </a:rPr>
              <a:t>Whether Cash can be seized? </a:t>
            </a:r>
            <a:endParaRPr lang="en-IN" sz="3600" b="1" dirty="0">
              <a:solidFill>
                <a:srgbClr val="FF0000"/>
              </a:solidFill>
            </a:endParaRPr>
          </a:p>
        </p:txBody>
      </p:sp>
    </p:spTree>
    <p:extLst>
      <p:ext uri="{BB962C8B-B14F-4D97-AF65-F5344CB8AC3E}">
        <p14:creationId xmlns:p14="http://schemas.microsoft.com/office/powerpoint/2010/main" val="155911925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4" name="object 4"/>
            <p:cNvSpPr/>
            <p:nvPr/>
          </p:nvSpPr>
          <p:spPr>
            <a:xfrm>
              <a:off x="4257" y="4699"/>
              <a:ext cx="819785" cy="819785"/>
            </a:xfrm>
            <a:custGeom>
              <a:avLst/>
              <a:gdLst/>
              <a:ahLst/>
              <a:cxnLst/>
              <a:rect l="l" t="t" r="r" b="b"/>
              <a:pathLst>
                <a:path w="819785" h="819785">
                  <a:moveTo>
                    <a:pt x="819655" y="0"/>
                  </a:moveTo>
                  <a:lnTo>
                    <a:pt x="505" y="0"/>
                  </a:lnTo>
                  <a:lnTo>
                    <a:pt x="0" y="819276"/>
                  </a:lnTo>
                  <a:lnTo>
                    <a:pt x="48636" y="817886"/>
                  </a:lnTo>
                  <a:lnTo>
                    <a:pt x="96034" y="813765"/>
                  </a:lnTo>
                  <a:lnTo>
                    <a:pt x="142623" y="806991"/>
                  </a:lnTo>
                  <a:lnTo>
                    <a:pt x="188327" y="797640"/>
                  </a:lnTo>
                  <a:lnTo>
                    <a:pt x="233067" y="785790"/>
                  </a:lnTo>
                  <a:lnTo>
                    <a:pt x="276768" y="771517"/>
                  </a:lnTo>
                  <a:lnTo>
                    <a:pt x="319353" y="754897"/>
                  </a:lnTo>
                  <a:lnTo>
                    <a:pt x="360744" y="736009"/>
                  </a:lnTo>
                  <a:lnTo>
                    <a:pt x="400865" y="714928"/>
                  </a:lnTo>
                  <a:lnTo>
                    <a:pt x="439639" y="691732"/>
                  </a:lnTo>
                  <a:lnTo>
                    <a:pt x="476990" y="666496"/>
                  </a:lnTo>
                  <a:lnTo>
                    <a:pt x="512839" y="639299"/>
                  </a:lnTo>
                  <a:lnTo>
                    <a:pt x="547112" y="610217"/>
                  </a:lnTo>
                  <a:lnTo>
                    <a:pt x="579730" y="579326"/>
                  </a:lnTo>
                  <a:lnTo>
                    <a:pt x="610616" y="546704"/>
                  </a:lnTo>
                  <a:lnTo>
                    <a:pt x="639695" y="512427"/>
                  </a:lnTo>
                  <a:lnTo>
                    <a:pt x="666889" y="476572"/>
                  </a:lnTo>
                  <a:lnTo>
                    <a:pt x="692122" y="439216"/>
                  </a:lnTo>
                  <a:lnTo>
                    <a:pt x="715316" y="400436"/>
                  </a:lnTo>
                  <a:lnTo>
                    <a:pt x="736395" y="360308"/>
                  </a:lnTo>
                  <a:lnTo>
                    <a:pt x="755281" y="318910"/>
                  </a:lnTo>
                  <a:lnTo>
                    <a:pt x="771899" y="276319"/>
                  </a:lnTo>
                  <a:lnTo>
                    <a:pt x="786171" y="232610"/>
                  </a:lnTo>
                  <a:lnTo>
                    <a:pt x="798020" y="187861"/>
                  </a:lnTo>
                  <a:lnTo>
                    <a:pt x="807370" y="142148"/>
                  </a:lnTo>
                  <a:lnTo>
                    <a:pt x="814144" y="95549"/>
                  </a:lnTo>
                  <a:lnTo>
                    <a:pt x="818264" y="48141"/>
                  </a:lnTo>
                  <a:lnTo>
                    <a:pt x="819655" y="0"/>
                  </a:lnTo>
                  <a:close/>
                </a:path>
              </a:pathLst>
            </a:custGeom>
            <a:solidFill>
              <a:srgbClr val="FDF9F4">
                <a:alpha val="32940"/>
              </a:srgbClr>
            </a:solidFill>
          </p:spPr>
          <p:txBody>
            <a:bodyPr wrap="square" lIns="0" tIns="0" rIns="0" bIns="0" rtlCol="0"/>
            <a:lstStyle/>
            <a:p>
              <a:endParaRPr/>
            </a:p>
          </p:txBody>
        </p:sp>
        <p:sp>
          <p:nvSpPr>
            <p:cNvPr id="5" name="object 5"/>
            <p:cNvSpPr/>
            <p:nvPr/>
          </p:nvSpPr>
          <p:spPr>
            <a:xfrm>
              <a:off x="4257" y="4699"/>
              <a:ext cx="819785" cy="819785"/>
            </a:xfrm>
            <a:custGeom>
              <a:avLst/>
              <a:gdLst/>
              <a:ahLst/>
              <a:cxnLst/>
              <a:rect l="l" t="t" r="r" b="b"/>
              <a:pathLst>
                <a:path w="819785" h="819785">
                  <a:moveTo>
                    <a:pt x="819655" y="0"/>
                  </a:moveTo>
                  <a:lnTo>
                    <a:pt x="818264" y="48141"/>
                  </a:lnTo>
                  <a:lnTo>
                    <a:pt x="814144" y="95549"/>
                  </a:lnTo>
                  <a:lnTo>
                    <a:pt x="807370" y="142148"/>
                  </a:lnTo>
                  <a:lnTo>
                    <a:pt x="798020" y="187861"/>
                  </a:lnTo>
                  <a:lnTo>
                    <a:pt x="786171" y="232610"/>
                  </a:lnTo>
                  <a:lnTo>
                    <a:pt x="771899" y="276319"/>
                  </a:lnTo>
                  <a:lnTo>
                    <a:pt x="755281" y="318910"/>
                  </a:lnTo>
                  <a:lnTo>
                    <a:pt x="736395" y="360308"/>
                  </a:lnTo>
                  <a:lnTo>
                    <a:pt x="715316" y="400436"/>
                  </a:lnTo>
                  <a:lnTo>
                    <a:pt x="692122" y="439216"/>
                  </a:lnTo>
                  <a:lnTo>
                    <a:pt x="666889" y="476572"/>
                  </a:lnTo>
                  <a:lnTo>
                    <a:pt x="639695" y="512427"/>
                  </a:lnTo>
                  <a:lnTo>
                    <a:pt x="610616" y="546704"/>
                  </a:lnTo>
                  <a:lnTo>
                    <a:pt x="579730" y="579326"/>
                  </a:lnTo>
                  <a:lnTo>
                    <a:pt x="547112" y="610217"/>
                  </a:lnTo>
                  <a:lnTo>
                    <a:pt x="512839" y="639299"/>
                  </a:lnTo>
                  <a:lnTo>
                    <a:pt x="476990" y="666496"/>
                  </a:lnTo>
                  <a:lnTo>
                    <a:pt x="439639" y="691732"/>
                  </a:lnTo>
                  <a:lnTo>
                    <a:pt x="400865" y="714928"/>
                  </a:lnTo>
                  <a:lnTo>
                    <a:pt x="360744" y="736009"/>
                  </a:lnTo>
                  <a:lnTo>
                    <a:pt x="319353" y="754897"/>
                  </a:lnTo>
                  <a:lnTo>
                    <a:pt x="276768" y="771517"/>
                  </a:lnTo>
                  <a:lnTo>
                    <a:pt x="233067" y="785790"/>
                  </a:lnTo>
                  <a:lnTo>
                    <a:pt x="188327" y="797640"/>
                  </a:lnTo>
                  <a:lnTo>
                    <a:pt x="142623" y="806991"/>
                  </a:lnTo>
                  <a:lnTo>
                    <a:pt x="96034" y="813765"/>
                  </a:lnTo>
                  <a:lnTo>
                    <a:pt x="48636" y="817886"/>
                  </a:lnTo>
                  <a:lnTo>
                    <a:pt x="505" y="819276"/>
                  </a:lnTo>
                  <a:lnTo>
                    <a:pt x="336" y="819276"/>
                  </a:lnTo>
                  <a:lnTo>
                    <a:pt x="168" y="819276"/>
                  </a:lnTo>
                  <a:lnTo>
                    <a:pt x="0" y="819276"/>
                  </a:lnTo>
                  <a:lnTo>
                    <a:pt x="505" y="0"/>
                  </a:lnTo>
                  <a:lnTo>
                    <a:pt x="819655" y="0"/>
                  </a:lnTo>
                  <a:close/>
                </a:path>
              </a:pathLst>
            </a:custGeom>
            <a:ln w="3175">
              <a:solidFill>
                <a:srgbClr val="D2C39E"/>
              </a:solidFill>
            </a:ln>
          </p:spPr>
          <p:txBody>
            <a:bodyPr wrap="square" lIns="0" tIns="0" rIns="0" bIns="0" rtlCol="0"/>
            <a:lstStyle/>
            <a:p>
              <a:endParaRPr/>
            </a:p>
          </p:txBody>
        </p:sp>
        <p:pic>
          <p:nvPicPr>
            <p:cNvPr id="6" name="object 6"/>
            <p:cNvPicPr/>
            <p:nvPr/>
          </p:nvPicPr>
          <p:blipFill>
            <a:blip r:embed="rId3" cstate="print"/>
            <a:stretch>
              <a:fillRect/>
            </a:stretch>
          </p:blipFill>
          <p:spPr>
            <a:xfrm>
              <a:off x="123825" y="0"/>
              <a:ext cx="1795526" cy="1804924"/>
            </a:xfrm>
            <a:prstGeom prst="rect">
              <a:avLst/>
            </a:prstGeom>
          </p:spPr>
        </p:pic>
        <p:sp>
          <p:nvSpPr>
            <p:cNvPr id="7" name="object 7"/>
            <p:cNvSpPr/>
            <p:nvPr/>
          </p:nvSpPr>
          <p:spPr>
            <a:xfrm>
              <a:off x="176212" y="23875"/>
              <a:ext cx="1696085" cy="1704975"/>
            </a:xfrm>
            <a:custGeom>
              <a:avLst/>
              <a:gdLst/>
              <a:ahLst/>
              <a:cxnLst/>
              <a:rect l="l" t="t" r="r" b="b"/>
              <a:pathLst>
                <a:path w="1696085" h="1704975">
                  <a:moveTo>
                    <a:pt x="0" y="852424"/>
                  </a:moveTo>
                  <a:lnTo>
                    <a:pt x="1341" y="804051"/>
                  </a:lnTo>
                  <a:lnTo>
                    <a:pt x="5320" y="756387"/>
                  </a:lnTo>
                  <a:lnTo>
                    <a:pt x="11862" y="709503"/>
                  </a:lnTo>
                  <a:lnTo>
                    <a:pt x="20898" y="663470"/>
                  </a:lnTo>
                  <a:lnTo>
                    <a:pt x="32356" y="618362"/>
                  </a:lnTo>
                  <a:lnTo>
                    <a:pt x="46163" y="574249"/>
                  </a:lnTo>
                  <a:lnTo>
                    <a:pt x="62249" y="531204"/>
                  </a:lnTo>
                  <a:lnTo>
                    <a:pt x="80541" y="489299"/>
                  </a:lnTo>
                  <a:lnTo>
                    <a:pt x="100969" y="448605"/>
                  </a:lnTo>
                  <a:lnTo>
                    <a:pt x="123461" y="409196"/>
                  </a:lnTo>
                  <a:lnTo>
                    <a:pt x="147945" y="371141"/>
                  </a:lnTo>
                  <a:lnTo>
                    <a:pt x="174349" y="334515"/>
                  </a:lnTo>
                  <a:lnTo>
                    <a:pt x="202602" y="299387"/>
                  </a:lnTo>
                  <a:lnTo>
                    <a:pt x="232633" y="265832"/>
                  </a:lnTo>
                  <a:lnTo>
                    <a:pt x="264370" y="233919"/>
                  </a:lnTo>
                  <a:lnTo>
                    <a:pt x="297740" y="203722"/>
                  </a:lnTo>
                  <a:lnTo>
                    <a:pt x="332674" y="175313"/>
                  </a:lnTo>
                  <a:lnTo>
                    <a:pt x="369099" y="148762"/>
                  </a:lnTo>
                  <a:lnTo>
                    <a:pt x="406944" y="124143"/>
                  </a:lnTo>
                  <a:lnTo>
                    <a:pt x="446136" y="101527"/>
                  </a:lnTo>
                  <a:lnTo>
                    <a:pt x="486605" y="80987"/>
                  </a:lnTo>
                  <a:lnTo>
                    <a:pt x="528279" y="62593"/>
                  </a:lnTo>
                  <a:lnTo>
                    <a:pt x="571087" y="46418"/>
                  </a:lnTo>
                  <a:lnTo>
                    <a:pt x="614956" y="32534"/>
                  </a:lnTo>
                  <a:lnTo>
                    <a:pt x="659815" y="21014"/>
                  </a:lnTo>
                  <a:lnTo>
                    <a:pt x="705594" y="11928"/>
                  </a:lnTo>
                  <a:lnTo>
                    <a:pt x="752219" y="5349"/>
                  </a:lnTo>
                  <a:lnTo>
                    <a:pt x="799620" y="1349"/>
                  </a:lnTo>
                  <a:lnTo>
                    <a:pt x="847725" y="0"/>
                  </a:lnTo>
                  <a:lnTo>
                    <a:pt x="895830" y="1349"/>
                  </a:lnTo>
                  <a:lnTo>
                    <a:pt x="943231" y="5349"/>
                  </a:lnTo>
                  <a:lnTo>
                    <a:pt x="989857" y="11928"/>
                  </a:lnTo>
                  <a:lnTo>
                    <a:pt x="1035637" y="21014"/>
                  </a:lnTo>
                  <a:lnTo>
                    <a:pt x="1080498" y="32534"/>
                  </a:lnTo>
                  <a:lnTo>
                    <a:pt x="1124369" y="46418"/>
                  </a:lnTo>
                  <a:lnTo>
                    <a:pt x="1167179" y="62593"/>
                  </a:lnTo>
                  <a:lnTo>
                    <a:pt x="1208856" y="80987"/>
                  </a:lnTo>
                  <a:lnTo>
                    <a:pt x="1249327" y="101527"/>
                  </a:lnTo>
                  <a:lnTo>
                    <a:pt x="1288523" y="124143"/>
                  </a:lnTo>
                  <a:lnTo>
                    <a:pt x="1326370" y="148762"/>
                  </a:lnTo>
                  <a:lnTo>
                    <a:pt x="1362798" y="175313"/>
                  </a:lnTo>
                  <a:lnTo>
                    <a:pt x="1397735" y="203722"/>
                  </a:lnTo>
                  <a:lnTo>
                    <a:pt x="1431110" y="233919"/>
                  </a:lnTo>
                  <a:lnTo>
                    <a:pt x="1462849" y="265832"/>
                  </a:lnTo>
                  <a:lnTo>
                    <a:pt x="1492884" y="299387"/>
                  </a:lnTo>
                  <a:lnTo>
                    <a:pt x="1521140" y="334515"/>
                  </a:lnTo>
                  <a:lnTo>
                    <a:pt x="1547547" y="371141"/>
                  </a:lnTo>
                  <a:lnTo>
                    <a:pt x="1572034" y="409196"/>
                  </a:lnTo>
                  <a:lnTo>
                    <a:pt x="1594529" y="448605"/>
                  </a:lnTo>
                  <a:lnTo>
                    <a:pt x="1614959" y="489299"/>
                  </a:lnTo>
                  <a:lnTo>
                    <a:pt x="1633254" y="531204"/>
                  </a:lnTo>
                  <a:lnTo>
                    <a:pt x="1649342" y="574249"/>
                  </a:lnTo>
                  <a:lnTo>
                    <a:pt x="1663152" y="618362"/>
                  </a:lnTo>
                  <a:lnTo>
                    <a:pt x="1674611" y="663470"/>
                  </a:lnTo>
                  <a:lnTo>
                    <a:pt x="1683648" y="709503"/>
                  </a:lnTo>
                  <a:lnTo>
                    <a:pt x="1690192" y="756387"/>
                  </a:lnTo>
                  <a:lnTo>
                    <a:pt x="1694171" y="804051"/>
                  </a:lnTo>
                  <a:lnTo>
                    <a:pt x="1695513" y="852424"/>
                  </a:lnTo>
                  <a:lnTo>
                    <a:pt x="1694171" y="900796"/>
                  </a:lnTo>
                  <a:lnTo>
                    <a:pt x="1690192" y="948462"/>
                  </a:lnTo>
                  <a:lnTo>
                    <a:pt x="1683648" y="995348"/>
                  </a:lnTo>
                  <a:lnTo>
                    <a:pt x="1674611" y="1041383"/>
                  </a:lnTo>
                  <a:lnTo>
                    <a:pt x="1663152" y="1086495"/>
                  </a:lnTo>
                  <a:lnTo>
                    <a:pt x="1649342" y="1130612"/>
                  </a:lnTo>
                  <a:lnTo>
                    <a:pt x="1633254" y="1173662"/>
                  </a:lnTo>
                  <a:lnTo>
                    <a:pt x="1614959" y="1215572"/>
                  </a:lnTo>
                  <a:lnTo>
                    <a:pt x="1594529" y="1256271"/>
                  </a:lnTo>
                  <a:lnTo>
                    <a:pt x="1572034" y="1295686"/>
                  </a:lnTo>
                  <a:lnTo>
                    <a:pt x="1547547" y="1333747"/>
                  </a:lnTo>
                  <a:lnTo>
                    <a:pt x="1521140" y="1370380"/>
                  </a:lnTo>
                  <a:lnTo>
                    <a:pt x="1492884" y="1405513"/>
                  </a:lnTo>
                  <a:lnTo>
                    <a:pt x="1462849" y="1439076"/>
                  </a:lnTo>
                  <a:lnTo>
                    <a:pt x="1431110" y="1470994"/>
                  </a:lnTo>
                  <a:lnTo>
                    <a:pt x="1397735" y="1501198"/>
                  </a:lnTo>
                  <a:lnTo>
                    <a:pt x="1362798" y="1529614"/>
                  </a:lnTo>
                  <a:lnTo>
                    <a:pt x="1326370" y="1556171"/>
                  </a:lnTo>
                  <a:lnTo>
                    <a:pt x="1288523" y="1580796"/>
                  </a:lnTo>
                  <a:lnTo>
                    <a:pt x="1249327" y="1603418"/>
                  </a:lnTo>
                  <a:lnTo>
                    <a:pt x="1208856" y="1623964"/>
                  </a:lnTo>
                  <a:lnTo>
                    <a:pt x="1167179" y="1642363"/>
                  </a:lnTo>
                  <a:lnTo>
                    <a:pt x="1124369" y="1658542"/>
                  </a:lnTo>
                  <a:lnTo>
                    <a:pt x="1080498" y="1672429"/>
                  </a:lnTo>
                  <a:lnTo>
                    <a:pt x="1035637" y="1683954"/>
                  </a:lnTo>
                  <a:lnTo>
                    <a:pt x="989857" y="1693042"/>
                  </a:lnTo>
                  <a:lnTo>
                    <a:pt x="943231" y="1699623"/>
                  </a:lnTo>
                  <a:lnTo>
                    <a:pt x="895830" y="1703625"/>
                  </a:lnTo>
                  <a:lnTo>
                    <a:pt x="847725" y="1704975"/>
                  </a:lnTo>
                  <a:lnTo>
                    <a:pt x="799620" y="1703625"/>
                  </a:lnTo>
                  <a:lnTo>
                    <a:pt x="752219" y="1699623"/>
                  </a:lnTo>
                  <a:lnTo>
                    <a:pt x="705594" y="1693042"/>
                  </a:lnTo>
                  <a:lnTo>
                    <a:pt x="659815" y="1683954"/>
                  </a:lnTo>
                  <a:lnTo>
                    <a:pt x="614956" y="1672429"/>
                  </a:lnTo>
                  <a:lnTo>
                    <a:pt x="571087" y="1658542"/>
                  </a:lnTo>
                  <a:lnTo>
                    <a:pt x="528279" y="1642363"/>
                  </a:lnTo>
                  <a:lnTo>
                    <a:pt x="486605" y="1623964"/>
                  </a:lnTo>
                  <a:lnTo>
                    <a:pt x="446136" y="1603418"/>
                  </a:lnTo>
                  <a:lnTo>
                    <a:pt x="406944" y="1580796"/>
                  </a:lnTo>
                  <a:lnTo>
                    <a:pt x="369099" y="1556171"/>
                  </a:lnTo>
                  <a:lnTo>
                    <a:pt x="332674" y="1529614"/>
                  </a:lnTo>
                  <a:lnTo>
                    <a:pt x="297740" y="1501198"/>
                  </a:lnTo>
                  <a:lnTo>
                    <a:pt x="264370" y="1470994"/>
                  </a:lnTo>
                  <a:lnTo>
                    <a:pt x="232633" y="1439076"/>
                  </a:lnTo>
                  <a:lnTo>
                    <a:pt x="202602" y="1405513"/>
                  </a:lnTo>
                  <a:lnTo>
                    <a:pt x="174349" y="1370380"/>
                  </a:lnTo>
                  <a:lnTo>
                    <a:pt x="147945" y="1333747"/>
                  </a:lnTo>
                  <a:lnTo>
                    <a:pt x="123461" y="1295686"/>
                  </a:lnTo>
                  <a:lnTo>
                    <a:pt x="100969" y="1256271"/>
                  </a:lnTo>
                  <a:lnTo>
                    <a:pt x="80541" y="1215572"/>
                  </a:lnTo>
                  <a:lnTo>
                    <a:pt x="62249" y="1173662"/>
                  </a:lnTo>
                  <a:lnTo>
                    <a:pt x="46163" y="1130612"/>
                  </a:lnTo>
                  <a:lnTo>
                    <a:pt x="32356" y="1086495"/>
                  </a:lnTo>
                  <a:lnTo>
                    <a:pt x="20898" y="1041383"/>
                  </a:lnTo>
                  <a:lnTo>
                    <a:pt x="11862" y="995348"/>
                  </a:lnTo>
                  <a:lnTo>
                    <a:pt x="5320" y="948462"/>
                  </a:lnTo>
                  <a:lnTo>
                    <a:pt x="1341" y="900796"/>
                  </a:lnTo>
                  <a:lnTo>
                    <a:pt x="0" y="852424"/>
                  </a:lnTo>
                  <a:close/>
                </a:path>
              </a:pathLst>
            </a:custGeom>
            <a:ln w="27305">
              <a:solidFill>
                <a:srgbClr val="FFF6DB"/>
              </a:solidFill>
            </a:ln>
          </p:spPr>
          <p:txBody>
            <a:bodyPr wrap="square" lIns="0" tIns="0" rIns="0" bIns="0" rtlCol="0"/>
            <a:lstStyle/>
            <a:p>
              <a:endParaRPr/>
            </a:p>
          </p:txBody>
        </p:sp>
        <p:pic>
          <p:nvPicPr>
            <p:cNvPr id="8" name="object 8"/>
            <p:cNvPicPr/>
            <p:nvPr/>
          </p:nvPicPr>
          <p:blipFill>
            <a:blip r:embed="rId4" cstate="print"/>
            <a:stretch>
              <a:fillRect/>
            </a:stretch>
          </p:blipFill>
          <p:spPr>
            <a:xfrm>
              <a:off x="161925" y="1028636"/>
              <a:ext cx="1176337" cy="1176337"/>
            </a:xfrm>
            <a:prstGeom prst="rect">
              <a:avLst/>
            </a:prstGeom>
          </p:spPr>
        </p:pic>
        <p:pic>
          <p:nvPicPr>
            <p:cNvPr id="9" name="object 9"/>
            <p:cNvPicPr/>
            <p:nvPr/>
          </p:nvPicPr>
          <p:blipFill>
            <a:blip r:embed="rId5" cstate="print"/>
            <a:stretch>
              <a:fillRect/>
            </a:stretch>
          </p:blipFill>
          <p:spPr>
            <a:xfrm>
              <a:off x="187319" y="1050633"/>
              <a:ext cx="1116813" cy="1111476"/>
            </a:xfrm>
            <a:prstGeom prst="rect">
              <a:avLst/>
            </a:prstGeom>
          </p:spPr>
        </p:pic>
        <p:sp>
          <p:nvSpPr>
            <p:cNvPr id="10" name="object 10"/>
            <p:cNvSpPr/>
            <p:nvPr/>
          </p:nvSpPr>
          <p:spPr>
            <a:xfrm>
              <a:off x="187319" y="1050633"/>
              <a:ext cx="1116965" cy="1111885"/>
            </a:xfrm>
            <a:custGeom>
              <a:avLst/>
              <a:gdLst/>
              <a:ahLst/>
              <a:cxnLst/>
              <a:rect l="l" t="t" r="r" b="b"/>
              <a:pathLst>
                <a:path w="1116965" h="1111885">
                  <a:moveTo>
                    <a:pt x="118496" y="204634"/>
                  </a:moveTo>
                  <a:lnTo>
                    <a:pt x="149785" y="168741"/>
                  </a:lnTo>
                  <a:lnTo>
                    <a:pt x="183515" y="136234"/>
                  </a:lnTo>
                  <a:lnTo>
                    <a:pt x="219451" y="107137"/>
                  </a:lnTo>
                  <a:lnTo>
                    <a:pt x="257356" y="81474"/>
                  </a:lnTo>
                  <a:lnTo>
                    <a:pt x="296996" y="59270"/>
                  </a:lnTo>
                  <a:lnTo>
                    <a:pt x="338135" y="40547"/>
                  </a:lnTo>
                  <a:lnTo>
                    <a:pt x="380538" y="25331"/>
                  </a:lnTo>
                  <a:lnTo>
                    <a:pt x="423971" y="13644"/>
                  </a:lnTo>
                  <a:lnTo>
                    <a:pt x="468196" y="5510"/>
                  </a:lnTo>
                  <a:lnTo>
                    <a:pt x="512980" y="954"/>
                  </a:lnTo>
                  <a:lnTo>
                    <a:pt x="558087" y="0"/>
                  </a:lnTo>
                  <a:lnTo>
                    <a:pt x="603281" y="2670"/>
                  </a:lnTo>
                  <a:lnTo>
                    <a:pt x="648327" y="8990"/>
                  </a:lnTo>
                  <a:lnTo>
                    <a:pt x="692991" y="18983"/>
                  </a:lnTo>
                  <a:lnTo>
                    <a:pt x="737036" y="32672"/>
                  </a:lnTo>
                  <a:lnTo>
                    <a:pt x="780227" y="50083"/>
                  </a:lnTo>
                  <a:lnTo>
                    <a:pt x="822330" y="71238"/>
                  </a:lnTo>
                  <a:lnTo>
                    <a:pt x="863108" y="96162"/>
                  </a:lnTo>
                  <a:lnTo>
                    <a:pt x="902327" y="124878"/>
                  </a:lnTo>
                  <a:lnTo>
                    <a:pt x="939023" y="156757"/>
                  </a:lnTo>
                  <a:lnTo>
                    <a:pt x="972365" y="190998"/>
                  </a:lnTo>
                  <a:lnTo>
                    <a:pt x="1002325" y="227366"/>
                  </a:lnTo>
                  <a:lnTo>
                    <a:pt x="1028874" y="265625"/>
                  </a:lnTo>
                  <a:lnTo>
                    <a:pt x="1051985" y="305541"/>
                  </a:lnTo>
                  <a:lnTo>
                    <a:pt x="1071626" y="346879"/>
                  </a:lnTo>
                  <a:lnTo>
                    <a:pt x="1087772" y="389404"/>
                  </a:lnTo>
                  <a:lnTo>
                    <a:pt x="1100392" y="432881"/>
                  </a:lnTo>
                  <a:lnTo>
                    <a:pt x="1109458" y="477076"/>
                  </a:lnTo>
                  <a:lnTo>
                    <a:pt x="1114941" y="521754"/>
                  </a:lnTo>
                  <a:lnTo>
                    <a:pt x="1116813" y="566679"/>
                  </a:lnTo>
                  <a:lnTo>
                    <a:pt x="1115044" y="611617"/>
                  </a:lnTo>
                  <a:lnTo>
                    <a:pt x="1109608" y="656333"/>
                  </a:lnTo>
                  <a:lnTo>
                    <a:pt x="1100473" y="700593"/>
                  </a:lnTo>
                  <a:lnTo>
                    <a:pt x="1087613" y="744160"/>
                  </a:lnTo>
                  <a:lnTo>
                    <a:pt x="1070998" y="786801"/>
                  </a:lnTo>
                  <a:lnTo>
                    <a:pt x="1050600" y="828281"/>
                  </a:lnTo>
                  <a:lnTo>
                    <a:pt x="1026390" y="868365"/>
                  </a:lnTo>
                  <a:lnTo>
                    <a:pt x="998339" y="906817"/>
                  </a:lnTo>
                  <a:lnTo>
                    <a:pt x="967050" y="942710"/>
                  </a:lnTo>
                  <a:lnTo>
                    <a:pt x="933320" y="975218"/>
                  </a:lnTo>
                  <a:lnTo>
                    <a:pt x="897385" y="1004315"/>
                  </a:lnTo>
                  <a:lnTo>
                    <a:pt x="859481" y="1029978"/>
                  </a:lnTo>
                  <a:lnTo>
                    <a:pt x="819841" y="1052184"/>
                  </a:lnTo>
                  <a:lnTo>
                    <a:pt x="778703" y="1070908"/>
                  </a:lnTo>
                  <a:lnTo>
                    <a:pt x="736300" y="1086127"/>
                  </a:lnTo>
                  <a:lnTo>
                    <a:pt x="692869" y="1097817"/>
                  </a:lnTo>
                  <a:lnTo>
                    <a:pt x="648644" y="1105954"/>
                  </a:lnTo>
                  <a:lnTo>
                    <a:pt x="603860" y="1110515"/>
                  </a:lnTo>
                  <a:lnTo>
                    <a:pt x="558754" y="1111476"/>
                  </a:lnTo>
                  <a:lnTo>
                    <a:pt x="513560" y="1108813"/>
                  </a:lnTo>
                  <a:lnTo>
                    <a:pt x="468514" y="1102502"/>
                  </a:lnTo>
                  <a:lnTo>
                    <a:pt x="423850" y="1092519"/>
                  </a:lnTo>
                  <a:lnTo>
                    <a:pt x="379804" y="1078841"/>
                  </a:lnTo>
                  <a:lnTo>
                    <a:pt x="336612" y="1061444"/>
                  </a:lnTo>
                  <a:lnTo>
                    <a:pt x="294508" y="1040304"/>
                  </a:lnTo>
                  <a:lnTo>
                    <a:pt x="253729" y="1015397"/>
                  </a:lnTo>
                  <a:lnTo>
                    <a:pt x="214508" y="986700"/>
                  </a:lnTo>
                  <a:lnTo>
                    <a:pt x="177812" y="954821"/>
                  </a:lnTo>
                  <a:lnTo>
                    <a:pt x="144469" y="920580"/>
                  </a:lnTo>
                  <a:lnTo>
                    <a:pt x="114507" y="884212"/>
                  </a:lnTo>
                  <a:lnTo>
                    <a:pt x="87955" y="845952"/>
                  </a:lnTo>
                  <a:lnTo>
                    <a:pt x="64842" y="806035"/>
                  </a:lnTo>
                  <a:lnTo>
                    <a:pt x="45198" y="764695"/>
                  </a:lnTo>
                  <a:lnTo>
                    <a:pt x="29049" y="722168"/>
                  </a:lnTo>
                  <a:lnTo>
                    <a:pt x="16427" y="678687"/>
                  </a:lnTo>
                  <a:lnTo>
                    <a:pt x="7358" y="634488"/>
                  </a:lnTo>
                  <a:lnTo>
                    <a:pt x="1873" y="589806"/>
                  </a:lnTo>
                  <a:lnTo>
                    <a:pt x="0" y="544874"/>
                  </a:lnTo>
                  <a:lnTo>
                    <a:pt x="1767" y="499929"/>
                  </a:lnTo>
                  <a:lnTo>
                    <a:pt x="7203" y="455204"/>
                  </a:lnTo>
                  <a:lnTo>
                    <a:pt x="16338" y="410935"/>
                  </a:lnTo>
                  <a:lnTo>
                    <a:pt x="29200" y="367355"/>
                  </a:lnTo>
                  <a:lnTo>
                    <a:pt x="45818" y="324701"/>
                  </a:lnTo>
                  <a:lnTo>
                    <a:pt x="66221" y="283206"/>
                  </a:lnTo>
                  <a:lnTo>
                    <a:pt x="90437" y="243105"/>
                  </a:lnTo>
                  <a:lnTo>
                    <a:pt x="118496" y="204634"/>
                  </a:lnTo>
                  <a:close/>
                </a:path>
                <a:path w="1116965" h="1111885">
                  <a:moveTo>
                    <a:pt x="220477" y="286041"/>
                  </a:moveTo>
                  <a:lnTo>
                    <a:pt x="193856" y="323455"/>
                  </a:lnTo>
                  <a:lnTo>
                    <a:pt x="171955" y="362810"/>
                  </a:lnTo>
                  <a:lnTo>
                    <a:pt x="154729" y="403741"/>
                  </a:lnTo>
                  <a:lnTo>
                    <a:pt x="142131" y="445881"/>
                  </a:lnTo>
                  <a:lnTo>
                    <a:pt x="134116" y="488865"/>
                  </a:lnTo>
                  <a:lnTo>
                    <a:pt x="130638" y="532328"/>
                  </a:lnTo>
                  <a:lnTo>
                    <a:pt x="131651" y="575903"/>
                  </a:lnTo>
                  <a:lnTo>
                    <a:pt x="137108" y="619227"/>
                  </a:lnTo>
                  <a:lnTo>
                    <a:pt x="146964" y="661933"/>
                  </a:lnTo>
                  <a:lnTo>
                    <a:pt x="161173" y="703655"/>
                  </a:lnTo>
                  <a:lnTo>
                    <a:pt x="179689" y="744028"/>
                  </a:lnTo>
                  <a:lnTo>
                    <a:pt x="202465" y="782686"/>
                  </a:lnTo>
                  <a:lnTo>
                    <a:pt x="229457" y="819265"/>
                  </a:lnTo>
                  <a:lnTo>
                    <a:pt x="260618" y="853397"/>
                  </a:lnTo>
                  <a:lnTo>
                    <a:pt x="295902" y="884719"/>
                  </a:lnTo>
                  <a:lnTo>
                    <a:pt x="334265" y="912179"/>
                  </a:lnTo>
                  <a:lnTo>
                    <a:pt x="374453" y="934995"/>
                  </a:lnTo>
                  <a:lnTo>
                    <a:pt x="416101" y="953204"/>
                  </a:lnTo>
                  <a:lnTo>
                    <a:pt x="458841" y="966841"/>
                  </a:lnTo>
                  <a:lnTo>
                    <a:pt x="502308" y="975943"/>
                  </a:lnTo>
                  <a:lnTo>
                    <a:pt x="546136" y="980546"/>
                  </a:lnTo>
                  <a:lnTo>
                    <a:pt x="589957" y="980687"/>
                  </a:lnTo>
                  <a:lnTo>
                    <a:pt x="633406" y="976403"/>
                  </a:lnTo>
                  <a:lnTo>
                    <a:pt x="676117" y="967728"/>
                  </a:lnTo>
                  <a:lnTo>
                    <a:pt x="717723" y="954701"/>
                  </a:lnTo>
                  <a:lnTo>
                    <a:pt x="757858" y="937356"/>
                  </a:lnTo>
                  <a:lnTo>
                    <a:pt x="796155" y="915731"/>
                  </a:lnTo>
                  <a:lnTo>
                    <a:pt x="832248" y="889862"/>
                  </a:lnTo>
                  <a:lnTo>
                    <a:pt x="865771" y="859785"/>
                  </a:lnTo>
                  <a:lnTo>
                    <a:pt x="896358" y="825537"/>
                  </a:lnTo>
                  <a:lnTo>
                    <a:pt x="922982" y="788101"/>
                  </a:lnTo>
                  <a:lnTo>
                    <a:pt x="944884" y="748730"/>
                  </a:lnTo>
                  <a:lnTo>
                    <a:pt x="962111" y="707789"/>
                  </a:lnTo>
                  <a:lnTo>
                    <a:pt x="974709" y="665643"/>
                  </a:lnTo>
                  <a:lnTo>
                    <a:pt x="982725" y="622657"/>
                  </a:lnTo>
                  <a:lnTo>
                    <a:pt x="986203" y="579196"/>
                  </a:lnTo>
                  <a:lnTo>
                    <a:pt x="985191" y="535624"/>
                  </a:lnTo>
                  <a:lnTo>
                    <a:pt x="979734" y="492307"/>
                  </a:lnTo>
                  <a:lnTo>
                    <a:pt x="969878" y="449609"/>
                  </a:lnTo>
                  <a:lnTo>
                    <a:pt x="955669" y="407895"/>
                  </a:lnTo>
                  <a:lnTo>
                    <a:pt x="937154" y="367530"/>
                  </a:lnTo>
                  <a:lnTo>
                    <a:pt x="914378" y="328880"/>
                  </a:lnTo>
                  <a:lnTo>
                    <a:pt x="887387" y="292308"/>
                  </a:lnTo>
                  <a:lnTo>
                    <a:pt x="856228" y="258179"/>
                  </a:lnTo>
                  <a:lnTo>
                    <a:pt x="820946" y="226859"/>
                  </a:lnTo>
                  <a:lnTo>
                    <a:pt x="782583" y="199399"/>
                  </a:lnTo>
                  <a:lnTo>
                    <a:pt x="742394" y="176583"/>
                  </a:lnTo>
                  <a:lnTo>
                    <a:pt x="700746" y="158375"/>
                  </a:lnTo>
                  <a:lnTo>
                    <a:pt x="658004" y="144737"/>
                  </a:lnTo>
                  <a:lnTo>
                    <a:pt x="614536" y="135635"/>
                  </a:lnTo>
                  <a:lnTo>
                    <a:pt x="570708" y="131032"/>
                  </a:lnTo>
                  <a:lnTo>
                    <a:pt x="526885" y="130891"/>
                  </a:lnTo>
                  <a:lnTo>
                    <a:pt x="483435" y="135175"/>
                  </a:lnTo>
                  <a:lnTo>
                    <a:pt x="440723" y="143850"/>
                  </a:lnTo>
                  <a:lnTo>
                    <a:pt x="399116" y="156877"/>
                  </a:lnTo>
                  <a:lnTo>
                    <a:pt x="358980" y="174222"/>
                  </a:lnTo>
                  <a:lnTo>
                    <a:pt x="320682" y="195847"/>
                  </a:lnTo>
                  <a:lnTo>
                    <a:pt x="284588" y="221716"/>
                  </a:lnTo>
                  <a:lnTo>
                    <a:pt x="251064" y="251793"/>
                  </a:lnTo>
                  <a:lnTo>
                    <a:pt x="220477" y="286041"/>
                  </a:lnTo>
                  <a:close/>
                </a:path>
              </a:pathLst>
            </a:custGeom>
            <a:ln w="7349">
              <a:solidFill>
                <a:srgbClr val="C6B791"/>
              </a:solidFill>
            </a:ln>
          </p:spPr>
          <p:txBody>
            <a:bodyPr wrap="square" lIns="0" tIns="0" rIns="0" bIns="0" rtlCol="0"/>
            <a:lstStyle/>
            <a:p>
              <a:endParaRPr/>
            </a:p>
          </p:txBody>
        </p:sp>
        <p:sp>
          <p:nvSpPr>
            <p:cNvPr id="11" name="object 11"/>
            <p:cNvSpPr/>
            <p:nvPr/>
          </p:nvSpPr>
          <p:spPr>
            <a:xfrm>
              <a:off x="1009650" y="0"/>
              <a:ext cx="8134350" cy="6858000"/>
            </a:xfrm>
            <a:custGeom>
              <a:avLst/>
              <a:gdLst/>
              <a:ahLst/>
              <a:cxnLst/>
              <a:rect l="l" t="t" r="r" b="b"/>
              <a:pathLst>
                <a:path w="8134350" h="6858000">
                  <a:moveTo>
                    <a:pt x="8134350" y="0"/>
                  </a:moveTo>
                  <a:lnTo>
                    <a:pt x="0" y="0"/>
                  </a:lnTo>
                  <a:lnTo>
                    <a:pt x="0" y="6858000"/>
                  </a:lnTo>
                  <a:lnTo>
                    <a:pt x="8134350" y="6858000"/>
                  </a:lnTo>
                  <a:lnTo>
                    <a:pt x="8134350" y="0"/>
                  </a:lnTo>
                  <a:close/>
                </a:path>
              </a:pathLst>
            </a:custGeom>
            <a:solidFill>
              <a:srgbClr val="FFFFFF"/>
            </a:solidFill>
          </p:spPr>
          <p:txBody>
            <a:bodyPr wrap="square" lIns="0" tIns="0" rIns="0" bIns="0" rtlCol="0"/>
            <a:lstStyle/>
            <a:p>
              <a:endParaRPr/>
            </a:p>
          </p:txBody>
        </p:sp>
        <p:pic>
          <p:nvPicPr>
            <p:cNvPr id="12" name="object 12"/>
            <p:cNvPicPr/>
            <p:nvPr/>
          </p:nvPicPr>
          <p:blipFill>
            <a:blip r:embed="rId6" cstate="print"/>
            <a:stretch>
              <a:fillRect/>
            </a:stretch>
          </p:blipFill>
          <p:spPr>
            <a:xfrm>
              <a:off x="923925" y="0"/>
              <a:ext cx="176212" cy="6858000"/>
            </a:xfrm>
            <a:prstGeom prst="rect">
              <a:avLst/>
            </a:prstGeom>
          </p:spPr>
        </p:pic>
        <p:sp>
          <p:nvSpPr>
            <p:cNvPr id="13" name="object 13"/>
            <p:cNvSpPr/>
            <p:nvPr/>
          </p:nvSpPr>
          <p:spPr>
            <a:xfrm>
              <a:off x="1019175" y="0"/>
              <a:ext cx="66675" cy="6858000"/>
            </a:xfrm>
            <a:custGeom>
              <a:avLst/>
              <a:gdLst/>
              <a:ahLst/>
              <a:cxnLst/>
              <a:rect l="l" t="t" r="r" b="b"/>
              <a:pathLst>
                <a:path w="66675" h="6858000">
                  <a:moveTo>
                    <a:pt x="66675" y="0"/>
                  </a:moveTo>
                  <a:lnTo>
                    <a:pt x="0" y="0"/>
                  </a:lnTo>
                  <a:lnTo>
                    <a:pt x="0" y="6858000"/>
                  </a:lnTo>
                  <a:lnTo>
                    <a:pt x="66675" y="6858000"/>
                  </a:lnTo>
                  <a:lnTo>
                    <a:pt x="66675" y="0"/>
                  </a:lnTo>
                  <a:close/>
                </a:path>
              </a:pathLst>
            </a:custGeom>
            <a:solidFill>
              <a:srgbClr val="FFFFFF"/>
            </a:solidFill>
          </p:spPr>
          <p:txBody>
            <a:bodyPr wrap="square" lIns="0" tIns="0" rIns="0" bIns="0" rtlCol="0"/>
            <a:lstStyle/>
            <a:p>
              <a:endParaRPr/>
            </a:p>
          </p:txBody>
        </p:sp>
      </p:grpSp>
      <p:pic>
        <p:nvPicPr>
          <p:cNvPr id="14" name="object 14"/>
          <p:cNvPicPr/>
          <p:nvPr/>
        </p:nvPicPr>
        <p:blipFill>
          <a:blip r:embed="rId7">
            <a:extLst>
              <a:ext uri="{28A0092B-C50C-407E-A947-70E740481C1C}">
                <a14:useLocalDpi xmlns:a14="http://schemas.microsoft.com/office/drawing/2010/main" val="0"/>
              </a:ext>
            </a:extLst>
          </a:blip>
          <a:stretch>
            <a:fillRect/>
          </a:stretch>
        </p:blipFill>
        <p:spPr>
          <a:xfrm>
            <a:off x="7543800" y="351422"/>
            <a:ext cx="1600199" cy="878305"/>
          </a:xfrm>
          <a:prstGeom prst="rect">
            <a:avLst/>
          </a:prstGeom>
        </p:spPr>
      </p:pic>
      <p:sp>
        <p:nvSpPr>
          <p:cNvPr id="16" name="object 16"/>
          <p:cNvSpPr txBox="1">
            <a:spLocks noGrp="1"/>
          </p:cNvSpPr>
          <p:nvPr>
            <p:ph type="ftr" sz="quarter" idx="5"/>
          </p:nvPr>
        </p:nvSpPr>
        <p:spPr>
          <a:xfrm>
            <a:off x="6638925" y="6375215"/>
            <a:ext cx="1903095" cy="324484"/>
          </a:xfrm>
          <a:prstGeom prst="rect">
            <a:avLst/>
          </a:prstGeom>
        </p:spPr>
        <p:txBody>
          <a:bodyPr vert="horz" wrap="square" lIns="0" tIns="0" rIns="0" bIns="0" rtlCol="0">
            <a:spAutoFit/>
          </a:bodyPr>
          <a:lstStyle>
            <a:defPPr>
              <a:defRPr lang="en-US"/>
            </a:defPPr>
            <a:lvl1pPr marL="0" algn="l" defTabSz="914400" rtl="0" eaLnBrk="1" latinLnBrk="0" hangingPunct="1">
              <a:defRPr sz="2000" b="0" i="0" kern="1200">
                <a:solidFill>
                  <a:schemeClr val="tx1"/>
                </a:solidFill>
                <a:latin typeface="Trebuchet MS"/>
                <a:ea typeface="+mn-ea"/>
                <a:cs typeface="Trebuchet M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2385"/>
              </a:lnSpc>
            </a:pPr>
            <a:r>
              <a:rPr lang="en-IN" spc="295"/>
              <a:t>C</a:t>
            </a:r>
            <a:r>
              <a:rPr lang="en-IN" spc="170"/>
              <a:t>A</a:t>
            </a:r>
            <a:r>
              <a:rPr lang="en-IN" spc="-80"/>
              <a:t> </a:t>
            </a:r>
            <a:r>
              <a:rPr lang="en-IN" spc="-70"/>
              <a:t>P</a:t>
            </a:r>
            <a:r>
              <a:rPr lang="en-IN" spc="45"/>
              <a:t>r</a:t>
            </a:r>
            <a:r>
              <a:rPr lang="en-IN" spc="-160"/>
              <a:t>a</a:t>
            </a:r>
            <a:r>
              <a:rPr lang="en-IN" spc="-70"/>
              <a:t>d</a:t>
            </a:r>
            <a:r>
              <a:rPr lang="en-IN" spc="-120"/>
              <a:t>e</a:t>
            </a:r>
            <a:r>
              <a:rPr lang="en-IN" spc="-114"/>
              <a:t>e</a:t>
            </a:r>
            <a:r>
              <a:rPr lang="en-IN" spc="-105"/>
              <a:t>p</a:t>
            </a:r>
            <a:r>
              <a:rPr lang="en-IN" spc="-180"/>
              <a:t> </a:t>
            </a:r>
            <a:r>
              <a:rPr lang="en-IN" spc="40"/>
              <a:t>Mo</a:t>
            </a:r>
            <a:r>
              <a:rPr lang="en-IN" spc="45"/>
              <a:t>d</a:t>
            </a:r>
            <a:r>
              <a:rPr lang="en-IN" spc="-130"/>
              <a:t>i</a:t>
            </a:r>
            <a:endParaRPr spc="-130" dirty="0"/>
          </a:p>
        </p:txBody>
      </p:sp>
      <p:sp>
        <p:nvSpPr>
          <p:cNvPr id="15" name="Rectangle 14"/>
          <p:cNvSpPr/>
          <p:nvPr/>
        </p:nvSpPr>
        <p:spPr>
          <a:xfrm>
            <a:off x="1038225" y="1523999"/>
            <a:ext cx="7967663" cy="4093428"/>
          </a:xfrm>
          <a:prstGeom prst="rect">
            <a:avLst/>
          </a:prstGeom>
        </p:spPr>
        <p:txBody>
          <a:bodyPr wrap="square">
            <a:spAutoFit/>
          </a:bodyPr>
          <a:lstStyle/>
          <a:p>
            <a:pPr algn="just"/>
            <a:r>
              <a:rPr lang="en-US" dirty="0"/>
              <a:t> </a:t>
            </a:r>
            <a:r>
              <a:rPr lang="en-US" sz="2000" dirty="0"/>
              <a:t>Seizure of currency by GST officers during search is illegal and without any authority The </a:t>
            </a:r>
            <a:r>
              <a:rPr lang="en-US" sz="2000" dirty="0" err="1"/>
              <a:t>Hon’ble</a:t>
            </a:r>
            <a:r>
              <a:rPr lang="en-US" sz="2000" dirty="0"/>
              <a:t> Delhi High Court in </a:t>
            </a:r>
            <a:r>
              <a:rPr lang="en-US" sz="2000" b="1" dirty="0" err="1"/>
              <a:t>Arvind</a:t>
            </a:r>
            <a:r>
              <a:rPr lang="en-US" sz="2000" b="1" dirty="0"/>
              <a:t> </a:t>
            </a:r>
            <a:r>
              <a:rPr lang="en-US" sz="2000" b="1" dirty="0" err="1"/>
              <a:t>Goyal</a:t>
            </a:r>
            <a:r>
              <a:rPr lang="en-US" sz="2000" b="1" dirty="0"/>
              <a:t> CA v. Union of India </a:t>
            </a:r>
            <a:r>
              <a:rPr lang="en-US" sz="2000" dirty="0"/>
              <a:t>[W.P. (C) NO. 12499 OF 2021 JANUARY  19, 2023.</a:t>
            </a:r>
          </a:p>
          <a:p>
            <a:pPr algn="just"/>
            <a:endParaRPr lang="en-US" sz="2000" dirty="0"/>
          </a:p>
          <a:p>
            <a:pPr algn="just"/>
            <a:r>
              <a:rPr lang="en-US" sz="2000" dirty="0"/>
              <a:t>👉Issue Search operation was conducted at residence of petitioners by GST officers under section 67(2) - During course of search, officers found cash and took possession of said cash.</a:t>
            </a:r>
          </a:p>
          <a:p>
            <a:pPr algn="just"/>
            <a:endParaRPr lang="en-US" sz="2000" dirty="0"/>
          </a:p>
          <a:p>
            <a:pPr algn="just"/>
            <a:r>
              <a:rPr lang="en-US" sz="2000" dirty="0"/>
              <a:t>👉</a:t>
            </a:r>
            <a:r>
              <a:rPr lang="en-US" sz="2000" dirty="0" err="1"/>
              <a:t>Hon'ble</a:t>
            </a:r>
            <a:r>
              <a:rPr lang="en-US" sz="2000" dirty="0"/>
              <a:t> High Court </a:t>
            </a:r>
            <a:r>
              <a:rPr lang="en-US" sz="2000" dirty="0" err="1"/>
              <a:t>Judgement</a:t>
            </a:r>
            <a:r>
              <a:rPr lang="en-US" sz="2000" dirty="0"/>
              <a:t> Since documents, books or things could only be seized under section 67 if same were useful or relevant to any proceedings under GST Act, therefore, seizure of currency by concerned officers was illegal and without any authority; and seized currency was returned</a:t>
            </a:r>
            <a:r>
              <a:rPr lang="en-US" dirty="0"/>
              <a:t>. </a:t>
            </a:r>
            <a:endParaRPr lang="en-IN" dirty="0"/>
          </a:p>
        </p:txBody>
      </p:sp>
      <p:sp>
        <p:nvSpPr>
          <p:cNvPr id="17" name="Rectangle 16"/>
          <p:cNvSpPr/>
          <p:nvPr/>
        </p:nvSpPr>
        <p:spPr>
          <a:xfrm>
            <a:off x="1052512" y="347731"/>
            <a:ext cx="6491288" cy="646331"/>
          </a:xfrm>
          <a:prstGeom prst="rect">
            <a:avLst/>
          </a:prstGeom>
        </p:spPr>
        <p:txBody>
          <a:bodyPr wrap="square">
            <a:spAutoFit/>
          </a:bodyPr>
          <a:lstStyle/>
          <a:p>
            <a:r>
              <a:rPr lang="en-US" sz="3600" b="1" dirty="0">
                <a:solidFill>
                  <a:srgbClr val="FF0000"/>
                </a:solidFill>
              </a:rPr>
              <a:t>Whether Cash can be seized? </a:t>
            </a:r>
            <a:endParaRPr lang="en-IN" sz="3600" b="1" dirty="0">
              <a:solidFill>
                <a:srgbClr val="FF0000"/>
              </a:solidFill>
            </a:endParaRPr>
          </a:p>
        </p:txBody>
      </p:sp>
    </p:spTree>
    <p:extLst>
      <p:ext uri="{BB962C8B-B14F-4D97-AF65-F5344CB8AC3E}">
        <p14:creationId xmlns:p14="http://schemas.microsoft.com/office/powerpoint/2010/main" val="235808000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4" name="object 4"/>
            <p:cNvSpPr/>
            <p:nvPr/>
          </p:nvSpPr>
          <p:spPr>
            <a:xfrm>
              <a:off x="4257" y="4699"/>
              <a:ext cx="819785" cy="819785"/>
            </a:xfrm>
            <a:custGeom>
              <a:avLst/>
              <a:gdLst/>
              <a:ahLst/>
              <a:cxnLst/>
              <a:rect l="l" t="t" r="r" b="b"/>
              <a:pathLst>
                <a:path w="819785" h="819785">
                  <a:moveTo>
                    <a:pt x="819655" y="0"/>
                  </a:moveTo>
                  <a:lnTo>
                    <a:pt x="505" y="0"/>
                  </a:lnTo>
                  <a:lnTo>
                    <a:pt x="0" y="819276"/>
                  </a:lnTo>
                  <a:lnTo>
                    <a:pt x="48636" y="817886"/>
                  </a:lnTo>
                  <a:lnTo>
                    <a:pt x="96034" y="813765"/>
                  </a:lnTo>
                  <a:lnTo>
                    <a:pt x="142623" y="806991"/>
                  </a:lnTo>
                  <a:lnTo>
                    <a:pt x="188327" y="797640"/>
                  </a:lnTo>
                  <a:lnTo>
                    <a:pt x="233067" y="785790"/>
                  </a:lnTo>
                  <a:lnTo>
                    <a:pt x="276768" y="771517"/>
                  </a:lnTo>
                  <a:lnTo>
                    <a:pt x="319353" y="754897"/>
                  </a:lnTo>
                  <a:lnTo>
                    <a:pt x="360744" y="736009"/>
                  </a:lnTo>
                  <a:lnTo>
                    <a:pt x="400865" y="714928"/>
                  </a:lnTo>
                  <a:lnTo>
                    <a:pt x="439639" y="691732"/>
                  </a:lnTo>
                  <a:lnTo>
                    <a:pt x="476990" y="666496"/>
                  </a:lnTo>
                  <a:lnTo>
                    <a:pt x="512839" y="639299"/>
                  </a:lnTo>
                  <a:lnTo>
                    <a:pt x="547112" y="610217"/>
                  </a:lnTo>
                  <a:lnTo>
                    <a:pt x="579730" y="579326"/>
                  </a:lnTo>
                  <a:lnTo>
                    <a:pt x="610616" y="546704"/>
                  </a:lnTo>
                  <a:lnTo>
                    <a:pt x="639695" y="512427"/>
                  </a:lnTo>
                  <a:lnTo>
                    <a:pt x="666889" y="476572"/>
                  </a:lnTo>
                  <a:lnTo>
                    <a:pt x="692122" y="439216"/>
                  </a:lnTo>
                  <a:lnTo>
                    <a:pt x="715316" y="400436"/>
                  </a:lnTo>
                  <a:lnTo>
                    <a:pt x="736395" y="360308"/>
                  </a:lnTo>
                  <a:lnTo>
                    <a:pt x="755281" y="318910"/>
                  </a:lnTo>
                  <a:lnTo>
                    <a:pt x="771899" y="276319"/>
                  </a:lnTo>
                  <a:lnTo>
                    <a:pt x="786171" y="232610"/>
                  </a:lnTo>
                  <a:lnTo>
                    <a:pt x="798020" y="187861"/>
                  </a:lnTo>
                  <a:lnTo>
                    <a:pt x="807370" y="142148"/>
                  </a:lnTo>
                  <a:lnTo>
                    <a:pt x="814144" y="95549"/>
                  </a:lnTo>
                  <a:lnTo>
                    <a:pt x="818264" y="48141"/>
                  </a:lnTo>
                  <a:lnTo>
                    <a:pt x="819655" y="0"/>
                  </a:lnTo>
                  <a:close/>
                </a:path>
              </a:pathLst>
            </a:custGeom>
            <a:solidFill>
              <a:srgbClr val="FDF9F4">
                <a:alpha val="32940"/>
              </a:srgbClr>
            </a:solidFill>
          </p:spPr>
          <p:txBody>
            <a:bodyPr wrap="square" lIns="0" tIns="0" rIns="0" bIns="0" rtlCol="0"/>
            <a:lstStyle/>
            <a:p>
              <a:endParaRPr/>
            </a:p>
          </p:txBody>
        </p:sp>
        <p:sp>
          <p:nvSpPr>
            <p:cNvPr id="5" name="object 5"/>
            <p:cNvSpPr/>
            <p:nvPr/>
          </p:nvSpPr>
          <p:spPr>
            <a:xfrm>
              <a:off x="4257" y="4699"/>
              <a:ext cx="819785" cy="819785"/>
            </a:xfrm>
            <a:custGeom>
              <a:avLst/>
              <a:gdLst/>
              <a:ahLst/>
              <a:cxnLst/>
              <a:rect l="l" t="t" r="r" b="b"/>
              <a:pathLst>
                <a:path w="819785" h="819785">
                  <a:moveTo>
                    <a:pt x="819655" y="0"/>
                  </a:moveTo>
                  <a:lnTo>
                    <a:pt x="818264" y="48141"/>
                  </a:lnTo>
                  <a:lnTo>
                    <a:pt x="814144" y="95549"/>
                  </a:lnTo>
                  <a:lnTo>
                    <a:pt x="807370" y="142148"/>
                  </a:lnTo>
                  <a:lnTo>
                    <a:pt x="798020" y="187861"/>
                  </a:lnTo>
                  <a:lnTo>
                    <a:pt x="786171" y="232610"/>
                  </a:lnTo>
                  <a:lnTo>
                    <a:pt x="771899" y="276319"/>
                  </a:lnTo>
                  <a:lnTo>
                    <a:pt x="755281" y="318910"/>
                  </a:lnTo>
                  <a:lnTo>
                    <a:pt x="736395" y="360308"/>
                  </a:lnTo>
                  <a:lnTo>
                    <a:pt x="715316" y="400436"/>
                  </a:lnTo>
                  <a:lnTo>
                    <a:pt x="692122" y="439216"/>
                  </a:lnTo>
                  <a:lnTo>
                    <a:pt x="666889" y="476572"/>
                  </a:lnTo>
                  <a:lnTo>
                    <a:pt x="639695" y="512427"/>
                  </a:lnTo>
                  <a:lnTo>
                    <a:pt x="610616" y="546704"/>
                  </a:lnTo>
                  <a:lnTo>
                    <a:pt x="579730" y="579326"/>
                  </a:lnTo>
                  <a:lnTo>
                    <a:pt x="547112" y="610217"/>
                  </a:lnTo>
                  <a:lnTo>
                    <a:pt x="512839" y="639299"/>
                  </a:lnTo>
                  <a:lnTo>
                    <a:pt x="476990" y="666496"/>
                  </a:lnTo>
                  <a:lnTo>
                    <a:pt x="439639" y="691732"/>
                  </a:lnTo>
                  <a:lnTo>
                    <a:pt x="400865" y="714928"/>
                  </a:lnTo>
                  <a:lnTo>
                    <a:pt x="360744" y="736009"/>
                  </a:lnTo>
                  <a:lnTo>
                    <a:pt x="319353" y="754897"/>
                  </a:lnTo>
                  <a:lnTo>
                    <a:pt x="276768" y="771517"/>
                  </a:lnTo>
                  <a:lnTo>
                    <a:pt x="233067" y="785790"/>
                  </a:lnTo>
                  <a:lnTo>
                    <a:pt x="188327" y="797640"/>
                  </a:lnTo>
                  <a:lnTo>
                    <a:pt x="142623" y="806991"/>
                  </a:lnTo>
                  <a:lnTo>
                    <a:pt x="96034" y="813765"/>
                  </a:lnTo>
                  <a:lnTo>
                    <a:pt x="48636" y="817886"/>
                  </a:lnTo>
                  <a:lnTo>
                    <a:pt x="505" y="819276"/>
                  </a:lnTo>
                  <a:lnTo>
                    <a:pt x="336" y="819276"/>
                  </a:lnTo>
                  <a:lnTo>
                    <a:pt x="168" y="819276"/>
                  </a:lnTo>
                  <a:lnTo>
                    <a:pt x="0" y="819276"/>
                  </a:lnTo>
                  <a:lnTo>
                    <a:pt x="505" y="0"/>
                  </a:lnTo>
                  <a:lnTo>
                    <a:pt x="819655" y="0"/>
                  </a:lnTo>
                  <a:close/>
                </a:path>
              </a:pathLst>
            </a:custGeom>
            <a:ln w="3175">
              <a:solidFill>
                <a:srgbClr val="D2C39E"/>
              </a:solidFill>
            </a:ln>
          </p:spPr>
          <p:txBody>
            <a:bodyPr wrap="square" lIns="0" tIns="0" rIns="0" bIns="0" rtlCol="0"/>
            <a:lstStyle/>
            <a:p>
              <a:endParaRPr/>
            </a:p>
          </p:txBody>
        </p:sp>
        <p:pic>
          <p:nvPicPr>
            <p:cNvPr id="6" name="object 6"/>
            <p:cNvPicPr/>
            <p:nvPr/>
          </p:nvPicPr>
          <p:blipFill>
            <a:blip r:embed="rId3" cstate="print"/>
            <a:stretch>
              <a:fillRect/>
            </a:stretch>
          </p:blipFill>
          <p:spPr>
            <a:xfrm>
              <a:off x="123825" y="0"/>
              <a:ext cx="1795526" cy="1804924"/>
            </a:xfrm>
            <a:prstGeom prst="rect">
              <a:avLst/>
            </a:prstGeom>
          </p:spPr>
        </p:pic>
        <p:sp>
          <p:nvSpPr>
            <p:cNvPr id="7" name="object 7"/>
            <p:cNvSpPr/>
            <p:nvPr/>
          </p:nvSpPr>
          <p:spPr>
            <a:xfrm>
              <a:off x="176212" y="23875"/>
              <a:ext cx="1696085" cy="1704975"/>
            </a:xfrm>
            <a:custGeom>
              <a:avLst/>
              <a:gdLst/>
              <a:ahLst/>
              <a:cxnLst/>
              <a:rect l="l" t="t" r="r" b="b"/>
              <a:pathLst>
                <a:path w="1696085" h="1704975">
                  <a:moveTo>
                    <a:pt x="0" y="852424"/>
                  </a:moveTo>
                  <a:lnTo>
                    <a:pt x="1341" y="804051"/>
                  </a:lnTo>
                  <a:lnTo>
                    <a:pt x="5320" y="756387"/>
                  </a:lnTo>
                  <a:lnTo>
                    <a:pt x="11862" y="709503"/>
                  </a:lnTo>
                  <a:lnTo>
                    <a:pt x="20898" y="663470"/>
                  </a:lnTo>
                  <a:lnTo>
                    <a:pt x="32356" y="618362"/>
                  </a:lnTo>
                  <a:lnTo>
                    <a:pt x="46163" y="574249"/>
                  </a:lnTo>
                  <a:lnTo>
                    <a:pt x="62249" y="531204"/>
                  </a:lnTo>
                  <a:lnTo>
                    <a:pt x="80541" y="489299"/>
                  </a:lnTo>
                  <a:lnTo>
                    <a:pt x="100969" y="448605"/>
                  </a:lnTo>
                  <a:lnTo>
                    <a:pt x="123461" y="409196"/>
                  </a:lnTo>
                  <a:lnTo>
                    <a:pt x="147945" y="371141"/>
                  </a:lnTo>
                  <a:lnTo>
                    <a:pt x="174349" y="334515"/>
                  </a:lnTo>
                  <a:lnTo>
                    <a:pt x="202602" y="299387"/>
                  </a:lnTo>
                  <a:lnTo>
                    <a:pt x="232633" y="265832"/>
                  </a:lnTo>
                  <a:lnTo>
                    <a:pt x="264370" y="233919"/>
                  </a:lnTo>
                  <a:lnTo>
                    <a:pt x="297740" y="203722"/>
                  </a:lnTo>
                  <a:lnTo>
                    <a:pt x="332674" y="175313"/>
                  </a:lnTo>
                  <a:lnTo>
                    <a:pt x="369099" y="148762"/>
                  </a:lnTo>
                  <a:lnTo>
                    <a:pt x="406944" y="124143"/>
                  </a:lnTo>
                  <a:lnTo>
                    <a:pt x="446136" y="101527"/>
                  </a:lnTo>
                  <a:lnTo>
                    <a:pt x="486605" y="80987"/>
                  </a:lnTo>
                  <a:lnTo>
                    <a:pt x="528279" y="62593"/>
                  </a:lnTo>
                  <a:lnTo>
                    <a:pt x="571087" y="46418"/>
                  </a:lnTo>
                  <a:lnTo>
                    <a:pt x="614956" y="32534"/>
                  </a:lnTo>
                  <a:lnTo>
                    <a:pt x="659815" y="21014"/>
                  </a:lnTo>
                  <a:lnTo>
                    <a:pt x="705594" y="11928"/>
                  </a:lnTo>
                  <a:lnTo>
                    <a:pt x="752219" y="5349"/>
                  </a:lnTo>
                  <a:lnTo>
                    <a:pt x="799620" y="1349"/>
                  </a:lnTo>
                  <a:lnTo>
                    <a:pt x="847725" y="0"/>
                  </a:lnTo>
                  <a:lnTo>
                    <a:pt x="895830" y="1349"/>
                  </a:lnTo>
                  <a:lnTo>
                    <a:pt x="943231" y="5349"/>
                  </a:lnTo>
                  <a:lnTo>
                    <a:pt x="989857" y="11928"/>
                  </a:lnTo>
                  <a:lnTo>
                    <a:pt x="1035637" y="21014"/>
                  </a:lnTo>
                  <a:lnTo>
                    <a:pt x="1080498" y="32534"/>
                  </a:lnTo>
                  <a:lnTo>
                    <a:pt x="1124369" y="46418"/>
                  </a:lnTo>
                  <a:lnTo>
                    <a:pt x="1167179" y="62593"/>
                  </a:lnTo>
                  <a:lnTo>
                    <a:pt x="1208856" y="80987"/>
                  </a:lnTo>
                  <a:lnTo>
                    <a:pt x="1249327" y="101527"/>
                  </a:lnTo>
                  <a:lnTo>
                    <a:pt x="1288523" y="124143"/>
                  </a:lnTo>
                  <a:lnTo>
                    <a:pt x="1326370" y="148762"/>
                  </a:lnTo>
                  <a:lnTo>
                    <a:pt x="1362798" y="175313"/>
                  </a:lnTo>
                  <a:lnTo>
                    <a:pt x="1397735" y="203722"/>
                  </a:lnTo>
                  <a:lnTo>
                    <a:pt x="1431110" y="233919"/>
                  </a:lnTo>
                  <a:lnTo>
                    <a:pt x="1462849" y="265832"/>
                  </a:lnTo>
                  <a:lnTo>
                    <a:pt x="1492884" y="299387"/>
                  </a:lnTo>
                  <a:lnTo>
                    <a:pt x="1521140" y="334515"/>
                  </a:lnTo>
                  <a:lnTo>
                    <a:pt x="1547547" y="371141"/>
                  </a:lnTo>
                  <a:lnTo>
                    <a:pt x="1572034" y="409196"/>
                  </a:lnTo>
                  <a:lnTo>
                    <a:pt x="1594529" y="448605"/>
                  </a:lnTo>
                  <a:lnTo>
                    <a:pt x="1614959" y="489299"/>
                  </a:lnTo>
                  <a:lnTo>
                    <a:pt x="1633254" y="531204"/>
                  </a:lnTo>
                  <a:lnTo>
                    <a:pt x="1649342" y="574249"/>
                  </a:lnTo>
                  <a:lnTo>
                    <a:pt x="1663152" y="618362"/>
                  </a:lnTo>
                  <a:lnTo>
                    <a:pt x="1674611" y="663470"/>
                  </a:lnTo>
                  <a:lnTo>
                    <a:pt x="1683648" y="709503"/>
                  </a:lnTo>
                  <a:lnTo>
                    <a:pt x="1690192" y="756387"/>
                  </a:lnTo>
                  <a:lnTo>
                    <a:pt x="1694171" y="804051"/>
                  </a:lnTo>
                  <a:lnTo>
                    <a:pt x="1695513" y="852424"/>
                  </a:lnTo>
                  <a:lnTo>
                    <a:pt x="1694171" y="900796"/>
                  </a:lnTo>
                  <a:lnTo>
                    <a:pt x="1690192" y="948462"/>
                  </a:lnTo>
                  <a:lnTo>
                    <a:pt x="1683648" y="995348"/>
                  </a:lnTo>
                  <a:lnTo>
                    <a:pt x="1674611" y="1041383"/>
                  </a:lnTo>
                  <a:lnTo>
                    <a:pt x="1663152" y="1086495"/>
                  </a:lnTo>
                  <a:lnTo>
                    <a:pt x="1649342" y="1130612"/>
                  </a:lnTo>
                  <a:lnTo>
                    <a:pt x="1633254" y="1173662"/>
                  </a:lnTo>
                  <a:lnTo>
                    <a:pt x="1614959" y="1215572"/>
                  </a:lnTo>
                  <a:lnTo>
                    <a:pt x="1594529" y="1256271"/>
                  </a:lnTo>
                  <a:lnTo>
                    <a:pt x="1572034" y="1295686"/>
                  </a:lnTo>
                  <a:lnTo>
                    <a:pt x="1547547" y="1333747"/>
                  </a:lnTo>
                  <a:lnTo>
                    <a:pt x="1521140" y="1370380"/>
                  </a:lnTo>
                  <a:lnTo>
                    <a:pt x="1492884" y="1405513"/>
                  </a:lnTo>
                  <a:lnTo>
                    <a:pt x="1462849" y="1439076"/>
                  </a:lnTo>
                  <a:lnTo>
                    <a:pt x="1431110" y="1470994"/>
                  </a:lnTo>
                  <a:lnTo>
                    <a:pt x="1397735" y="1501198"/>
                  </a:lnTo>
                  <a:lnTo>
                    <a:pt x="1362798" y="1529614"/>
                  </a:lnTo>
                  <a:lnTo>
                    <a:pt x="1326370" y="1556171"/>
                  </a:lnTo>
                  <a:lnTo>
                    <a:pt x="1288523" y="1580796"/>
                  </a:lnTo>
                  <a:lnTo>
                    <a:pt x="1249327" y="1603418"/>
                  </a:lnTo>
                  <a:lnTo>
                    <a:pt x="1208856" y="1623964"/>
                  </a:lnTo>
                  <a:lnTo>
                    <a:pt x="1167179" y="1642363"/>
                  </a:lnTo>
                  <a:lnTo>
                    <a:pt x="1124369" y="1658542"/>
                  </a:lnTo>
                  <a:lnTo>
                    <a:pt x="1080498" y="1672429"/>
                  </a:lnTo>
                  <a:lnTo>
                    <a:pt x="1035637" y="1683954"/>
                  </a:lnTo>
                  <a:lnTo>
                    <a:pt x="989857" y="1693042"/>
                  </a:lnTo>
                  <a:lnTo>
                    <a:pt x="943231" y="1699623"/>
                  </a:lnTo>
                  <a:lnTo>
                    <a:pt x="895830" y="1703625"/>
                  </a:lnTo>
                  <a:lnTo>
                    <a:pt x="847725" y="1704975"/>
                  </a:lnTo>
                  <a:lnTo>
                    <a:pt x="799620" y="1703625"/>
                  </a:lnTo>
                  <a:lnTo>
                    <a:pt x="752219" y="1699623"/>
                  </a:lnTo>
                  <a:lnTo>
                    <a:pt x="705594" y="1693042"/>
                  </a:lnTo>
                  <a:lnTo>
                    <a:pt x="659815" y="1683954"/>
                  </a:lnTo>
                  <a:lnTo>
                    <a:pt x="614956" y="1672429"/>
                  </a:lnTo>
                  <a:lnTo>
                    <a:pt x="571087" y="1658542"/>
                  </a:lnTo>
                  <a:lnTo>
                    <a:pt x="528279" y="1642363"/>
                  </a:lnTo>
                  <a:lnTo>
                    <a:pt x="486605" y="1623964"/>
                  </a:lnTo>
                  <a:lnTo>
                    <a:pt x="446136" y="1603418"/>
                  </a:lnTo>
                  <a:lnTo>
                    <a:pt x="406944" y="1580796"/>
                  </a:lnTo>
                  <a:lnTo>
                    <a:pt x="369099" y="1556171"/>
                  </a:lnTo>
                  <a:lnTo>
                    <a:pt x="332674" y="1529614"/>
                  </a:lnTo>
                  <a:lnTo>
                    <a:pt x="297740" y="1501198"/>
                  </a:lnTo>
                  <a:lnTo>
                    <a:pt x="264370" y="1470994"/>
                  </a:lnTo>
                  <a:lnTo>
                    <a:pt x="232633" y="1439076"/>
                  </a:lnTo>
                  <a:lnTo>
                    <a:pt x="202602" y="1405513"/>
                  </a:lnTo>
                  <a:lnTo>
                    <a:pt x="174349" y="1370380"/>
                  </a:lnTo>
                  <a:lnTo>
                    <a:pt x="147945" y="1333747"/>
                  </a:lnTo>
                  <a:lnTo>
                    <a:pt x="123461" y="1295686"/>
                  </a:lnTo>
                  <a:lnTo>
                    <a:pt x="100969" y="1256271"/>
                  </a:lnTo>
                  <a:lnTo>
                    <a:pt x="80541" y="1215572"/>
                  </a:lnTo>
                  <a:lnTo>
                    <a:pt x="62249" y="1173662"/>
                  </a:lnTo>
                  <a:lnTo>
                    <a:pt x="46163" y="1130612"/>
                  </a:lnTo>
                  <a:lnTo>
                    <a:pt x="32356" y="1086495"/>
                  </a:lnTo>
                  <a:lnTo>
                    <a:pt x="20898" y="1041383"/>
                  </a:lnTo>
                  <a:lnTo>
                    <a:pt x="11862" y="995348"/>
                  </a:lnTo>
                  <a:lnTo>
                    <a:pt x="5320" y="948462"/>
                  </a:lnTo>
                  <a:lnTo>
                    <a:pt x="1341" y="900796"/>
                  </a:lnTo>
                  <a:lnTo>
                    <a:pt x="0" y="852424"/>
                  </a:lnTo>
                  <a:close/>
                </a:path>
              </a:pathLst>
            </a:custGeom>
            <a:ln w="27305">
              <a:solidFill>
                <a:srgbClr val="FFF6DB"/>
              </a:solidFill>
            </a:ln>
          </p:spPr>
          <p:txBody>
            <a:bodyPr wrap="square" lIns="0" tIns="0" rIns="0" bIns="0" rtlCol="0"/>
            <a:lstStyle/>
            <a:p>
              <a:endParaRPr/>
            </a:p>
          </p:txBody>
        </p:sp>
        <p:pic>
          <p:nvPicPr>
            <p:cNvPr id="8" name="object 8"/>
            <p:cNvPicPr/>
            <p:nvPr/>
          </p:nvPicPr>
          <p:blipFill>
            <a:blip r:embed="rId4" cstate="print"/>
            <a:stretch>
              <a:fillRect/>
            </a:stretch>
          </p:blipFill>
          <p:spPr>
            <a:xfrm>
              <a:off x="161925" y="1028636"/>
              <a:ext cx="1176337" cy="1176337"/>
            </a:xfrm>
            <a:prstGeom prst="rect">
              <a:avLst/>
            </a:prstGeom>
          </p:spPr>
        </p:pic>
        <p:pic>
          <p:nvPicPr>
            <p:cNvPr id="9" name="object 9"/>
            <p:cNvPicPr/>
            <p:nvPr/>
          </p:nvPicPr>
          <p:blipFill>
            <a:blip r:embed="rId5" cstate="print"/>
            <a:stretch>
              <a:fillRect/>
            </a:stretch>
          </p:blipFill>
          <p:spPr>
            <a:xfrm>
              <a:off x="187319" y="1050633"/>
              <a:ext cx="1116813" cy="1111476"/>
            </a:xfrm>
            <a:prstGeom prst="rect">
              <a:avLst/>
            </a:prstGeom>
          </p:spPr>
        </p:pic>
        <p:sp>
          <p:nvSpPr>
            <p:cNvPr id="10" name="object 10"/>
            <p:cNvSpPr/>
            <p:nvPr/>
          </p:nvSpPr>
          <p:spPr>
            <a:xfrm>
              <a:off x="187319" y="1050633"/>
              <a:ext cx="1116965" cy="1111885"/>
            </a:xfrm>
            <a:custGeom>
              <a:avLst/>
              <a:gdLst/>
              <a:ahLst/>
              <a:cxnLst/>
              <a:rect l="l" t="t" r="r" b="b"/>
              <a:pathLst>
                <a:path w="1116965" h="1111885">
                  <a:moveTo>
                    <a:pt x="118496" y="204634"/>
                  </a:moveTo>
                  <a:lnTo>
                    <a:pt x="149785" y="168741"/>
                  </a:lnTo>
                  <a:lnTo>
                    <a:pt x="183515" y="136234"/>
                  </a:lnTo>
                  <a:lnTo>
                    <a:pt x="219451" y="107137"/>
                  </a:lnTo>
                  <a:lnTo>
                    <a:pt x="257356" y="81474"/>
                  </a:lnTo>
                  <a:lnTo>
                    <a:pt x="296996" y="59270"/>
                  </a:lnTo>
                  <a:lnTo>
                    <a:pt x="338135" y="40547"/>
                  </a:lnTo>
                  <a:lnTo>
                    <a:pt x="380538" y="25331"/>
                  </a:lnTo>
                  <a:lnTo>
                    <a:pt x="423971" y="13644"/>
                  </a:lnTo>
                  <a:lnTo>
                    <a:pt x="468196" y="5510"/>
                  </a:lnTo>
                  <a:lnTo>
                    <a:pt x="512980" y="954"/>
                  </a:lnTo>
                  <a:lnTo>
                    <a:pt x="558087" y="0"/>
                  </a:lnTo>
                  <a:lnTo>
                    <a:pt x="603281" y="2670"/>
                  </a:lnTo>
                  <a:lnTo>
                    <a:pt x="648327" y="8990"/>
                  </a:lnTo>
                  <a:lnTo>
                    <a:pt x="692991" y="18983"/>
                  </a:lnTo>
                  <a:lnTo>
                    <a:pt x="737036" y="32672"/>
                  </a:lnTo>
                  <a:lnTo>
                    <a:pt x="780227" y="50083"/>
                  </a:lnTo>
                  <a:lnTo>
                    <a:pt x="822330" y="71238"/>
                  </a:lnTo>
                  <a:lnTo>
                    <a:pt x="863108" y="96162"/>
                  </a:lnTo>
                  <a:lnTo>
                    <a:pt x="902327" y="124878"/>
                  </a:lnTo>
                  <a:lnTo>
                    <a:pt x="939023" y="156757"/>
                  </a:lnTo>
                  <a:lnTo>
                    <a:pt x="972365" y="190998"/>
                  </a:lnTo>
                  <a:lnTo>
                    <a:pt x="1002325" y="227366"/>
                  </a:lnTo>
                  <a:lnTo>
                    <a:pt x="1028874" y="265625"/>
                  </a:lnTo>
                  <a:lnTo>
                    <a:pt x="1051985" y="305541"/>
                  </a:lnTo>
                  <a:lnTo>
                    <a:pt x="1071626" y="346879"/>
                  </a:lnTo>
                  <a:lnTo>
                    <a:pt x="1087772" y="389404"/>
                  </a:lnTo>
                  <a:lnTo>
                    <a:pt x="1100392" y="432881"/>
                  </a:lnTo>
                  <a:lnTo>
                    <a:pt x="1109458" y="477076"/>
                  </a:lnTo>
                  <a:lnTo>
                    <a:pt x="1114941" y="521754"/>
                  </a:lnTo>
                  <a:lnTo>
                    <a:pt x="1116813" y="566679"/>
                  </a:lnTo>
                  <a:lnTo>
                    <a:pt x="1115044" y="611617"/>
                  </a:lnTo>
                  <a:lnTo>
                    <a:pt x="1109608" y="656333"/>
                  </a:lnTo>
                  <a:lnTo>
                    <a:pt x="1100473" y="700593"/>
                  </a:lnTo>
                  <a:lnTo>
                    <a:pt x="1087613" y="744160"/>
                  </a:lnTo>
                  <a:lnTo>
                    <a:pt x="1070998" y="786801"/>
                  </a:lnTo>
                  <a:lnTo>
                    <a:pt x="1050600" y="828281"/>
                  </a:lnTo>
                  <a:lnTo>
                    <a:pt x="1026390" y="868365"/>
                  </a:lnTo>
                  <a:lnTo>
                    <a:pt x="998339" y="906817"/>
                  </a:lnTo>
                  <a:lnTo>
                    <a:pt x="967050" y="942710"/>
                  </a:lnTo>
                  <a:lnTo>
                    <a:pt x="933320" y="975218"/>
                  </a:lnTo>
                  <a:lnTo>
                    <a:pt x="897385" y="1004315"/>
                  </a:lnTo>
                  <a:lnTo>
                    <a:pt x="859481" y="1029978"/>
                  </a:lnTo>
                  <a:lnTo>
                    <a:pt x="819841" y="1052184"/>
                  </a:lnTo>
                  <a:lnTo>
                    <a:pt x="778703" y="1070908"/>
                  </a:lnTo>
                  <a:lnTo>
                    <a:pt x="736300" y="1086127"/>
                  </a:lnTo>
                  <a:lnTo>
                    <a:pt x="692869" y="1097817"/>
                  </a:lnTo>
                  <a:lnTo>
                    <a:pt x="648644" y="1105954"/>
                  </a:lnTo>
                  <a:lnTo>
                    <a:pt x="603860" y="1110515"/>
                  </a:lnTo>
                  <a:lnTo>
                    <a:pt x="558754" y="1111476"/>
                  </a:lnTo>
                  <a:lnTo>
                    <a:pt x="513560" y="1108813"/>
                  </a:lnTo>
                  <a:lnTo>
                    <a:pt x="468514" y="1102502"/>
                  </a:lnTo>
                  <a:lnTo>
                    <a:pt x="423850" y="1092519"/>
                  </a:lnTo>
                  <a:lnTo>
                    <a:pt x="379804" y="1078841"/>
                  </a:lnTo>
                  <a:lnTo>
                    <a:pt x="336612" y="1061444"/>
                  </a:lnTo>
                  <a:lnTo>
                    <a:pt x="294508" y="1040304"/>
                  </a:lnTo>
                  <a:lnTo>
                    <a:pt x="253729" y="1015397"/>
                  </a:lnTo>
                  <a:lnTo>
                    <a:pt x="214508" y="986700"/>
                  </a:lnTo>
                  <a:lnTo>
                    <a:pt x="177812" y="954821"/>
                  </a:lnTo>
                  <a:lnTo>
                    <a:pt x="144469" y="920580"/>
                  </a:lnTo>
                  <a:lnTo>
                    <a:pt x="114507" y="884212"/>
                  </a:lnTo>
                  <a:lnTo>
                    <a:pt x="87955" y="845952"/>
                  </a:lnTo>
                  <a:lnTo>
                    <a:pt x="64842" y="806035"/>
                  </a:lnTo>
                  <a:lnTo>
                    <a:pt x="45198" y="764695"/>
                  </a:lnTo>
                  <a:lnTo>
                    <a:pt x="29049" y="722168"/>
                  </a:lnTo>
                  <a:lnTo>
                    <a:pt x="16427" y="678687"/>
                  </a:lnTo>
                  <a:lnTo>
                    <a:pt x="7358" y="634488"/>
                  </a:lnTo>
                  <a:lnTo>
                    <a:pt x="1873" y="589806"/>
                  </a:lnTo>
                  <a:lnTo>
                    <a:pt x="0" y="544874"/>
                  </a:lnTo>
                  <a:lnTo>
                    <a:pt x="1767" y="499929"/>
                  </a:lnTo>
                  <a:lnTo>
                    <a:pt x="7203" y="455204"/>
                  </a:lnTo>
                  <a:lnTo>
                    <a:pt x="16338" y="410935"/>
                  </a:lnTo>
                  <a:lnTo>
                    <a:pt x="29200" y="367355"/>
                  </a:lnTo>
                  <a:lnTo>
                    <a:pt x="45818" y="324701"/>
                  </a:lnTo>
                  <a:lnTo>
                    <a:pt x="66221" y="283206"/>
                  </a:lnTo>
                  <a:lnTo>
                    <a:pt x="90437" y="243105"/>
                  </a:lnTo>
                  <a:lnTo>
                    <a:pt x="118496" y="204634"/>
                  </a:lnTo>
                  <a:close/>
                </a:path>
                <a:path w="1116965" h="1111885">
                  <a:moveTo>
                    <a:pt x="220477" y="286041"/>
                  </a:moveTo>
                  <a:lnTo>
                    <a:pt x="193856" y="323455"/>
                  </a:lnTo>
                  <a:lnTo>
                    <a:pt x="171955" y="362810"/>
                  </a:lnTo>
                  <a:lnTo>
                    <a:pt x="154729" y="403741"/>
                  </a:lnTo>
                  <a:lnTo>
                    <a:pt x="142131" y="445881"/>
                  </a:lnTo>
                  <a:lnTo>
                    <a:pt x="134116" y="488865"/>
                  </a:lnTo>
                  <a:lnTo>
                    <a:pt x="130638" y="532328"/>
                  </a:lnTo>
                  <a:lnTo>
                    <a:pt x="131651" y="575903"/>
                  </a:lnTo>
                  <a:lnTo>
                    <a:pt x="137108" y="619227"/>
                  </a:lnTo>
                  <a:lnTo>
                    <a:pt x="146964" y="661933"/>
                  </a:lnTo>
                  <a:lnTo>
                    <a:pt x="161173" y="703655"/>
                  </a:lnTo>
                  <a:lnTo>
                    <a:pt x="179689" y="744028"/>
                  </a:lnTo>
                  <a:lnTo>
                    <a:pt x="202465" y="782686"/>
                  </a:lnTo>
                  <a:lnTo>
                    <a:pt x="229457" y="819265"/>
                  </a:lnTo>
                  <a:lnTo>
                    <a:pt x="260618" y="853397"/>
                  </a:lnTo>
                  <a:lnTo>
                    <a:pt x="295902" y="884719"/>
                  </a:lnTo>
                  <a:lnTo>
                    <a:pt x="334265" y="912179"/>
                  </a:lnTo>
                  <a:lnTo>
                    <a:pt x="374453" y="934995"/>
                  </a:lnTo>
                  <a:lnTo>
                    <a:pt x="416101" y="953204"/>
                  </a:lnTo>
                  <a:lnTo>
                    <a:pt x="458841" y="966841"/>
                  </a:lnTo>
                  <a:lnTo>
                    <a:pt x="502308" y="975943"/>
                  </a:lnTo>
                  <a:lnTo>
                    <a:pt x="546136" y="980546"/>
                  </a:lnTo>
                  <a:lnTo>
                    <a:pt x="589957" y="980687"/>
                  </a:lnTo>
                  <a:lnTo>
                    <a:pt x="633406" y="976403"/>
                  </a:lnTo>
                  <a:lnTo>
                    <a:pt x="676117" y="967728"/>
                  </a:lnTo>
                  <a:lnTo>
                    <a:pt x="717723" y="954701"/>
                  </a:lnTo>
                  <a:lnTo>
                    <a:pt x="757858" y="937356"/>
                  </a:lnTo>
                  <a:lnTo>
                    <a:pt x="796155" y="915731"/>
                  </a:lnTo>
                  <a:lnTo>
                    <a:pt x="832248" y="889862"/>
                  </a:lnTo>
                  <a:lnTo>
                    <a:pt x="865771" y="859785"/>
                  </a:lnTo>
                  <a:lnTo>
                    <a:pt x="896358" y="825537"/>
                  </a:lnTo>
                  <a:lnTo>
                    <a:pt x="922982" y="788101"/>
                  </a:lnTo>
                  <a:lnTo>
                    <a:pt x="944884" y="748730"/>
                  </a:lnTo>
                  <a:lnTo>
                    <a:pt x="962111" y="707789"/>
                  </a:lnTo>
                  <a:lnTo>
                    <a:pt x="974709" y="665643"/>
                  </a:lnTo>
                  <a:lnTo>
                    <a:pt x="982725" y="622657"/>
                  </a:lnTo>
                  <a:lnTo>
                    <a:pt x="986203" y="579196"/>
                  </a:lnTo>
                  <a:lnTo>
                    <a:pt x="985191" y="535624"/>
                  </a:lnTo>
                  <a:lnTo>
                    <a:pt x="979734" y="492307"/>
                  </a:lnTo>
                  <a:lnTo>
                    <a:pt x="969878" y="449609"/>
                  </a:lnTo>
                  <a:lnTo>
                    <a:pt x="955669" y="407895"/>
                  </a:lnTo>
                  <a:lnTo>
                    <a:pt x="937154" y="367530"/>
                  </a:lnTo>
                  <a:lnTo>
                    <a:pt x="914378" y="328880"/>
                  </a:lnTo>
                  <a:lnTo>
                    <a:pt x="887387" y="292308"/>
                  </a:lnTo>
                  <a:lnTo>
                    <a:pt x="856228" y="258179"/>
                  </a:lnTo>
                  <a:lnTo>
                    <a:pt x="820946" y="226859"/>
                  </a:lnTo>
                  <a:lnTo>
                    <a:pt x="782583" y="199399"/>
                  </a:lnTo>
                  <a:lnTo>
                    <a:pt x="742394" y="176583"/>
                  </a:lnTo>
                  <a:lnTo>
                    <a:pt x="700746" y="158375"/>
                  </a:lnTo>
                  <a:lnTo>
                    <a:pt x="658004" y="144737"/>
                  </a:lnTo>
                  <a:lnTo>
                    <a:pt x="614536" y="135635"/>
                  </a:lnTo>
                  <a:lnTo>
                    <a:pt x="570708" y="131032"/>
                  </a:lnTo>
                  <a:lnTo>
                    <a:pt x="526885" y="130891"/>
                  </a:lnTo>
                  <a:lnTo>
                    <a:pt x="483435" y="135175"/>
                  </a:lnTo>
                  <a:lnTo>
                    <a:pt x="440723" y="143850"/>
                  </a:lnTo>
                  <a:lnTo>
                    <a:pt x="399116" y="156877"/>
                  </a:lnTo>
                  <a:lnTo>
                    <a:pt x="358980" y="174222"/>
                  </a:lnTo>
                  <a:lnTo>
                    <a:pt x="320682" y="195847"/>
                  </a:lnTo>
                  <a:lnTo>
                    <a:pt x="284588" y="221716"/>
                  </a:lnTo>
                  <a:lnTo>
                    <a:pt x="251064" y="251793"/>
                  </a:lnTo>
                  <a:lnTo>
                    <a:pt x="220477" y="286041"/>
                  </a:lnTo>
                  <a:close/>
                </a:path>
              </a:pathLst>
            </a:custGeom>
            <a:ln w="7349">
              <a:solidFill>
                <a:srgbClr val="C6B791"/>
              </a:solidFill>
            </a:ln>
          </p:spPr>
          <p:txBody>
            <a:bodyPr wrap="square" lIns="0" tIns="0" rIns="0" bIns="0" rtlCol="0"/>
            <a:lstStyle/>
            <a:p>
              <a:endParaRPr/>
            </a:p>
          </p:txBody>
        </p:sp>
        <p:sp>
          <p:nvSpPr>
            <p:cNvPr id="11" name="object 11"/>
            <p:cNvSpPr/>
            <p:nvPr/>
          </p:nvSpPr>
          <p:spPr>
            <a:xfrm>
              <a:off x="1009650" y="0"/>
              <a:ext cx="8134350" cy="6858000"/>
            </a:xfrm>
            <a:custGeom>
              <a:avLst/>
              <a:gdLst/>
              <a:ahLst/>
              <a:cxnLst/>
              <a:rect l="l" t="t" r="r" b="b"/>
              <a:pathLst>
                <a:path w="8134350" h="6858000">
                  <a:moveTo>
                    <a:pt x="8134350" y="0"/>
                  </a:moveTo>
                  <a:lnTo>
                    <a:pt x="0" y="0"/>
                  </a:lnTo>
                  <a:lnTo>
                    <a:pt x="0" y="6858000"/>
                  </a:lnTo>
                  <a:lnTo>
                    <a:pt x="8134350" y="6858000"/>
                  </a:lnTo>
                  <a:lnTo>
                    <a:pt x="8134350" y="0"/>
                  </a:lnTo>
                  <a:close/>
                </a:path>
              </a:pathLst>
            </a:custGeom>
            <a:solidFill>
              <a:srgbClr val="FFFFFF"/>
            </a:solidFill>
          </p:spPr>
          <p:txBody>
            <a:bodyPr wrap="square" lIns="0" tIns="0" rIns="0" bIns="0" rtlCol="0"/>
            <a:lstStyle/>
            <a:p>
              <a:endParaRPr/>
            </a:p>
          </p:txBody>
        </p:sp>
        <p:pic>
          <p:nvPicPr>
            <p:cNvPr id="12" name="object 12"/>
            <p:cNvPicPr/>
            <p:nvPr/>
          </p:nvPicPr>
          <p:blipFill>
            <a:blip r:embed="rId6" cstate="print"/>
            <a:stretch>
              <a:fillRect/>
            </a:stretch>
          </p:blipFill>
          <p:spPr>
            <a:xfrm>
              <a:off x="923925" y="0"/>
              <a:ext cx="176212" cy="6858000"/>
            </a:xfrm>
            <a:prstGeom prst="rect">
              <a:avLst/>
            </a:prstGeom>
          </p:spPr>
        </p:pic>
        <p:sp>
          <p:nvSpPr>
            <p:cNvPr id="13" name="object 13"/>
            <p:cNvSpPr/>
            <p:nvPr/>
          </p:nvSpPr>
          <p:spPr>
            <a:xfrm>
              <a:off x="1019175" y="0"/>
              <a:ext cx="66675" cy="6858000"/>
            </a:xfrm>
            <a:custGeom>
              <a:avLst/>
              <a:gdLst/>
              <a:ahLst/>
              <a:cxnLst/>
              <a:rect l="l" t="t" r="r" b="b"/>
              <a:pathLst>
                <a:path w="66675" h="6858000">
                  <a:moveTo>
                    <a:pt x="66675" y="0"/>
                  </a:moveTo>
                  <a:lnTo>
                    <a:pt x="0" y="0"/>
                  </a:lnTo>
                  <a:lnTo>
                    <a:pt x="0" y="6858000"/>
                  </a:lnTo>
                  <a:lnTo>
                    <a:pt x="66675" y="6858000"/>
                  </a:lnTo>
                  <a:lnTo>
                    <a:pt x="66675" y="0"/>
                  </a:lnTo>
                  <a:close/>
                </a:path>
              </a:pathLst>
            </a:custGeom>
            <a:solidFill>
              <a:srgbClr val="FFFFFF"/>
            </a:solidFill>
          </p:spPr>
          <p:txBody>
            <a:bodyPr wrap="square" lIns="0" tIns="0" rIns="0" bIns="0" rtlCol="0"/>
            <a:lstStyle/>
            <a:p>
              <a:endParaRPr/>
            </a:p>
          </p:txBody>
        </p:sp>
      </p:grpSp>
      <p:pic>
        <p:nvPicPr>
          <p:cNvPr id="14" name="object 14"/>
          <p:cNvPicPr/>
          <p:nvPr/>
        </p:nvPicPr>
        <p:blipFill>
          <a:blip r:embed="rId7">
            <a:extLst>
              <a:ext uri="{28A0092B-C50C-407E-A947-70E740481C1C}">
                <a14:useLocalDpi xmlns:a14="http://schemas.microsoft.com/office/drawing/2010/main" val="0"/>
              </a:ext>
            </a:extLst>
          </a:blip>
          <a:stretch>
            <a:fillRect/>
          </a:stretch>
        </p:blipFill>
        <p:spPr>
          <a:xfrm>
            <a:off x="7543800" y="351422"/>
            <a:ext cx="1600199" cy="878305"/>
          </a:xfrm>
          <a:prstGeom prst="rect">
            <a:avLst/>
          </a:prstGeom>
        </p:spPr>
      </p:pic>
      <p:sp>
        <p:nvSpPr>
          <p:cNvPr id="16" name="object 16"/>
          <p:cNvSpPr txBox="1">
            <a:spLocks noGrp="1"/>
          </p:cNvSpPr>
          <p:nvPr>
            <p:ph type="ftr" sz="quarter" idx="5"/>
          </p:nvPr>
        </p:nvSpPr>
        <p:spPr>
          <a:xfrm>
            <a:off x="6638925" y="6375215"/>
            <a:ext cx="1903095" cy="324484"/>
          </a:xfrm>
          <a:prstGeom prst="rect">
            <a:avLst/>
          </a:prstGeom>
        </p:spPr>
        <p:txBody>
          <a:bodyPr vert="horz" wrap="square" lIns="0" tIns="0" rIns="0" bIns="0" rtlCol="0">
            <a:spAutoFit/>
          </a:bodyPr>
          <a:lstStyle>
            <a:defPPr>
              <a:defRPr lang="en-US"/>
            </a:defPPr>
            <a:lvl1pPr marL="0" algn="l" defTabSz="914400" rtl="0" eaLnBrk="1" latinLnBrk="0" hangingPunct="1">
              <a:defRPr sz="2000" b="0" i="0" kern="1200">
                <a:solidFill>
                  <a:schemeClr val="tx1"/>
                </a:solidFill>
                <a:latin typeface="Trebuchet MS"/>
                <a:ea typeface="+mn-ea"/>
                <a:cs typeface="Trebuchet M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2385"/>
              </a:lnSpc>
            </a:pPr>
            <a:r>
              <a:rPr lang="en-IN" spc="295"/>
              <a:t>C</a:t>
            </a:r>
            <a:r>
              <a:rPr lang="en-IN" spc="170"/>
              <a:t>A</a:t>
            </a:r>
            <a:r>
              <a:rPr lang="en-IN" spc="-80"/>
              <a:t> </a:t>
            </a:r>
            <a:r>
              <a:rPr lang="en-IN" spc="-70"/>
              <a:t>P</a:t>
            </a:r>
            <a:r>
              <a:rPr lang="en-IN" spc="45"/>
              <a:t>r</a:t>
            </a:r>
            <a:r>
              <a:rPr lang="en-IN" spc="-160"/>
              <a:t>a</a:t>
            </a:r>
            <a:r>
              <a:rPr lang="en-IN" spc="-70"/>
              <a:t>d</a:t>
            </a:r>
            <a:r>
              <a:rPr lang="en-IN" spc="-120"/>
              <a:t>e</a:t>
            </a:r>
            <a:r>
              <a:rPr lang="en-IN" spc="-114"/>
              <a:t>e</a:t>
            </a:r>
            <a:r>
              <a:rPr lang="en-IN" spc="-105"/>
              <a:t>p</a:t>
            </a:r>
            <a:r>
              <a:rPr lang="en-IN" spc="-180"/>
              <a:t> </a:t>
            </a:r>
            <a:r>
              <a:rPr lang="en-IN" spc="40"/>
              <a:t>Mo</a:t>
            </a:r>
            <a:r>
              <a:rPr lang="en-IN" spc="45"/>
              <a:t>d</a:t>
            </a:r>
            <a:r>
              <a:rPr lang="en-IN" spc="-130"/>
              <a:t>i</a:t>
            </a:r>
            <a:endParaRPr spc="-130" dirty="0"/>
          </a:p>
        </p:txBody>
      </p:sp>
      <p:sp>
        <p:nvSpPr>
          <p:cNvPr id="15" name="Rectangle 14"/>
          <p:cNvSpPr/>
          <p:nvPr/>
        </p:nvSpPr>
        <p:spPr>
          <a:xfrm>
            <a:off x="1047750" y="1447800"/>
            <a:ext cx="7939088" cy="5093702"/>
          </a:xfrm>
          <a:prstGeom prst="rect">
            <a:avLst/>
          </a:prstGeom>
        </p:spPr>
        <p:txBody>
          <a:bodyPr wrap="square">
            <a:spAutoFit/>
          </a:bodyPr>
          <a:lstStyle/>
          <a:p>
            <a:pPr algn="just"/>
            <a:r>
              <a:rPr lang="en-US" sz="2300" dirty="0"/>
              <a:t>The </a:t>
            </a:r>
            <a:r>
              <a:rPr lang="en-US" sz="2300" b="1" i="1" u="sng" dirty="0">
                <a:solidFill>
                  <a:srgbClr val="C00000"/>
                </a:solidFill>
              </a:rPr>
              <a:t>Allahabad High Court held in M/s Apparent Marketing Private Limited.</a:t>
            </a:r>
          </a:p>
          <a:p>
            <a:pPr algn="just"/>
            <a:r>
              <a:rPr lang="en-US" sz="2300" dirty="0"/>
              <a:t> </a:t>
            </a:r>
            <a:endParaRPr lang="en-US" sz="2000" dirty="0"/>
          </a:p>
          <a:p>
            <a:pPr algn="just"/>
            <a:r>
              <a:rPr lang="en-US" sz="2000" dirty="0"/>
              <a:t>👉</a:t>
            </a:r>
            <a:r>
              <a:rPr lang="en-US" sz="2000" b="1" dirty="0"/>
              <a:t>Issue </a:t>
            </a:r>
            <a:r>
              <a:rPr lang="en-US" sz="2000" dirty="0"/>
              <a:t>: </a:t>
            </a:r>
            <a:r>
              <a:rPr lang="en-US" dirty="0"/>
              <a:t>The department surveyed the petitioner’s business premises and issued a notice proposing the cancellation of registration. The department proposed the cancellation as the petitioner was found bogus during the inspection.  </a:t>
            </a:r>
          </a:p>
          <a:p>
            <a:pPr algn="just"/>
            <a:endParaRPr lang="en-US" dirty="0"/>
          </a:p>
          <a:p>
            <a:pPr algn="just"/>
            <a:r>
              <a:rPr lang="en-US" sz="2000" dirty="0"/>
              <a:t>👉</a:t>
            </a:r>
            <a:r>
              <a:rPr lang="en-US" sz="2000" b="1" dirty="0" err="1"/>
              <a:t>Hon'ble</a:t>
            </a:r>
            <a:r>
              <a:rPr lang="en-US" sz="2000" b="1" dirty="0"/>
              <a:t> HC </a:t>
            </a:r>
            <a:r>
              <a:rPr lang="en-US" sz="2000" b="1" dirty="0" err="1"/>
              <a:t>Judgement</a:t>
            </a:r>
            <a:r>
              <a:rPr lang="en-US" sz="2000" b="1" dirty="0"/>
              <a:t> </a:t>
            </a:r>
            <a:r>
              <a:rPr lang="en-US" sz="2000" dirty="0"/>
              <a:t>: </a:t>
            </a:r>
            <a:r>
              <a:rPr lang="en-US" dirty="0"/>
              <a:t>The </a:t>
            </a:r>
            <a:r>
              <a:rPr lang="en-US" b="1" i="1" u="sng" dirty="0">
                <a:solidFill>
                  <a:srgbClr val="C00000"/>
                </a:solidFill>
              </a:rPr>
              <a:t>department could cancel the registration only if the </a:t>
            </a:r>
            <a:r>
              <a:rPr lang="en-US" b="1" i="1" u="sng" dirty="0" err="1">
                <a:solidFill>
                  <a:srgbClr val="C00000"/>
                </a:solidFill>
              </a:rPr>
              <a:t>assessee</a:t>
            </a:r>
            <a:r>
              <a:rPr lang="en-US" b="1" i="1" u="sng" dirty="0">
                <a:solidFill>
                  <a:srgbClr val="C00000"/>
                </a:solidFill>
              </a:rPr>
              <a:t> found one of the five conditions of Section 29(2). </a:t>
            </a:r>
            <a:r>
              <a:rPr lang="en-US" dirty="0"/>
              <a:t>Since the </a:t>
            </a:r>
            <a:r>
              <a:rPr lang="en-US" b="1" i="1" u="sng" dirty="0">
                <a:solidFill>
                  <a:srgbClr val="7030A0"/>
                </a:solidFill>
              </a:rPr>
              <a:t>statute has not used the word ‘bogus’, </a:t>
            </a:r>
            <a:r>
              <a:rPr lang="en-US" dirty="0"/>
              <a:t>the Court ruled that registration under the Act cannot be cancelled by merely describing the firm as bogus. </a:t>
            </a:r>
          </a:p>
          <a:p>
            <a:pPr algn="just"/>
            <a:endParaRPr lang="en-US" dirty="0"/>
          </a:p>
          <a:p>
            <a:pPr algn="just"/>
            <a:r>
              <a:rPr lang="en-US" dirty="0"/>
              <a:t>👉</a:t>
            </a:r>
            <a:r>
              <a:rPr lang="en-US" b="1" dirty="0"/>
              <a:t>Conclusion:</a:t>
            </a:r>
            <a:r>
              <a:rPr lang="en-US" dirty="0"/>
              <a:t>- The Court ruled that the notice seeking to cancel the petitioner’s GST registration remained defective as the reason for cancellation does not fall under Section 29(2) of the  GST Act. Hence, the High Court allowed the petition and set aside the order passed by the Assistant Commissioner, State-Tax, cancelling the petitioner’s GST registration. </a:t>
            </a:r>
            <a:endParaRPr lang="en-IN" sz="2000" dirty="0"/>
          </a:p>
        </p:txBody>
      </p:sp>
      <p:sp>
        <p:nvSpPr>
          <p:cNvPr id="17" name="Rectangle 16"/>
          <p:cNvSpPr/>
          <p:nvPr/>
        </p:nvSpPr>
        <p:spPr>
          <a:xfrm>
            <a:off x="1085850" y="154453"/>
            <a:ext cx="6457950" cy="923330"/>
          </a:xfrm>
          <a:prstGeom prst="rect">
            <a:avLst/>
          </a:prstGeom>
        </p:spPr>
        <p:txBody>
          <a:bodyPr wrap="square">
            <a:spAutoFit/>
          </a:bodyPr>
          <a:lstStyle/>
          <a:p>
            <a:r>
              <a:rPr lang="en-US" sz="2700" b="1" dirty="0"/>
              <a:t>GST Registration Can’t be Cancelled Merely Stating a Firm as Bogus.</a:t>
            </a:r>
            <a:endParaRPr lang="en-IN" sz="2700" b="1" dirty="0"/>
          </a:p>
        </p:txBody>
      </p:sp>
    </p:spTree>
    <p:extLst>
      <p:ext uri="{BB962C8B-B14F-4D97-AF65-F5344CB8AC3E}">
        <p14:creationId xmlns:p14="http://schemas.microsoft.com/office/powerpoint/2010/main" val="215810811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 y="-15240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4" name="object 4"/>
            <p:cNvSpPr/>
            <p:nvPr/>
          </p:nvSpPr>
          <p:spPr>
            <a:xfrm>
              <a:off x="4257" y="4699"/>
              <a:ext cx="819785" cy="819785"/>
            </a:xfrm>
            <a:custGeom>
              <a:avLst/>
              <a:gdLst/>
              <a:ahLst/>
              <a:cxnLst/>
              <a:rect l="l" t="t" r="r" b="b"/>
              <a:pathLst>
                <a:path w="819785" h="819785">
                  <a:moveTo>
                    <a:pt x="819655" y="0"/>
                  </a:moveTo>
                  <a:lnTo>
                    <a:pt x="505" y="0"/>
                  </a:lnTo>
                  <a:lnTo>
                    <a:pt x="0" y="819276"/>
                  </a:lnTo>
                  <a:lnTo>
                    <a:pt x="48636" y="817886"/>
                  </a:lnTo>
                  <a:lnTo>
                    <a:pt x="96034" y="813765"/>
                  </a:lnTo>
                  <a:lnTo>
                    <a:pt x="142623" y="806991"/>
                  </a:lnTo>
                  <a:lnTo>
                    <a:pt x="188327" y="797640"/>
                  </a:lnTo>
                  <a:lnTo>
                    <a:pt x="233067" y="785790"/>
                  </a:lnTo>
                  <a:lnTo>
                    <a:pt x="276768" y="771517"/>
                  </a:lnTo>
                  <a:lnTo>
                    <a:pt x="319353" y="754897"/>
                  </a:lnTo>
                  <a:lnTo>
                    <a:pt x="360744" y="736009"/>
                  </a:lnTo>
                  <a:lnTo>
                    <a:pt x="400865" y="714928"/>
                  </a:lnTo>
                  <a:lnTo>
                    <a:pt x="439639" y="691732"/>
                  </a:lnTo>
                  <a:lnTo>
                    <a:pt x="476990" y="666496"/>
                  </a:lnTo>
                  <a:lnTo>
                    <a:pt x="512839" y="639299"/>
                  </a:lnTo>
                  <a:lnTo>
                    <a:pt x="547112" y="610217"/>
                  </a:lnTo>
                  <a:lnTo>
                    <a:pt x="579730" y="579326"/>
                  </a:lnTo>
                  <a:lnTo>
                    <a:pt x="610616" y="546704"/>
                  </a:lnTo>
                  <a:lnTo>
                    <a:pt x="639695" y="512427"/>
                  </a:lnTo>
                  <a:lnTo>
                    <a:pt x="666889" y="476572"/>
                  </a:lnTo>
                  <a:lnTo>
                    <a:pt x="692122" y="439216"/>
                  </a:lnTo>
                  <a:lnTo>
                    <a:pt x="715316" y="400436"/>
                  </a:lnTo>
                  <a:lnTo>
                    <a:pt x="736395" y="360308"/>
                  </a:lnTo>
                  <a:lnTo>
                    <a:pt x="755281" y="318910"/>
                  </a:lnTo>
                  <a:lnTo>
                    <a:pt x="771899" y="276319"/>
                  </a:lnTo>
                  <a:lnTo>
                    <a:pt x="786171" y="232610"/>
                  </a:lnTo>
                  <a:lnTo>
                    <a:pt x="798020" y="187861"/>
                  </a:lnTo>
                  <a:lnTo>
                    <a:pt x="807370" y="142148"/>
                  </a:lnTo>
                  <a:lnTo>
                    <a:pt x="814144" y="95549"/>
                  </a:lnTo>
                  <a:lnTo>
                    <a:pt x="818264" y="48141"/>
                  </a:lnTo>
                  <a:lnTo>
                    <a:pt x="819655" y="0"/>
                  </a:lnTo>
                  <a:close/>
                </a:path>
              </a:pathLst>
            </a:custGeom>
            <a:solidFill>
              <a:srgbClr val="FDF9F4">
                <a:alpha val="32940"/>
              </a:srgbClr>
            </a:solidFill>
          </p:spPr>
          <p:txBody>
            <a:bodyPr wrap="square" lIns="0" tIns="0" rIns="0" bIns="0" rtlCol="0"/>
            <a:lstStyle/>
            <a:p>
              <a:endParaRPr/>
            </a:p>
          </p:txBody>
        </p:sp>
        <p:sp>
          <p:nvSpPr>
            <p:cNvPr id="5" name="object 5"/>
            <p:cNvSpPr/>
            <p:nvPr/>
          </p:nvSpPr>
          <p:spPr>
            <a:xfrm>
              <a:off x="4257" y="4699"/>
              <a:ext cx="819785" cy="819785"/>
            </a:xfrm>
            <a:custGeom>
              <a:avLst/>
              <a:gdLst/>
              <a:ahLst/>
              <a:cxnLst/>
              <a:rect l="l" t="t" r="r" b="b"/>
              <a:pathLst>
                <a:path w="819785" h="819785">
                  <a:moveTo>
                    <a:pt x="819655" y="0"/>
                  </a:moveTo>
                  <a:lnTo>
                    <a:pt x="818264" y="48141"/>
                  </a:lnTo>
                  <a:lnTo>
                    <a:pt x="814144" y="95549"/>
                  </a:lnTo>
                  <a:lnTo>
                    <a:pt x="807370" y="142148"/>
                  </a:lnTo>
                  <a:lnTo>
                    <a:pt x="798020" y="187861"/>
                  </a:lnTo>
                  <a:lnTo>
                    <a:pt x="786171" y="232610"/>
                  </a:lnTo>
                  <a:lnTo>
                    <a:pt x="771899" y="276319"/>
                  </a:lnTo>
                  <a:lnTo>
                    <a:pt x="755281" y="318910"/>
                  </a:lnTo>
                  <a:lnTo>
                    <a:pt x="736395" y="360308"/>
                  </a:lnTo>
                  <a:lnTo>
                    <a:pt x="715316" y="400436"/>
                  </a:lnTo>
                  <a:lnTo>
                    <a:pt x="692122" y="439216"/>
                  </a:lnTo>
                  <a:lnTo>
                    <a:pt x="666889" y="476572"/>
                  </a:lnTo>
                  <a:lnTo>
                    <a:pt x="639695" y="512427"/>
                  </a:lnTo>
                  <a:lnTo>
                    <a:pt x="610616" y="546704"/>
                  </a:lnTo>
                  <a:lnTo>
                    <a:pt x="579730" y="579326"/>
                  </a:lnTo>
                  <a:lnTo>
                    <a:pt x="547112" y="610217"/>
                  </a:lnTo>
                  <a:lnTo>
                    <a:pt x="512839" y="639299"/>
                  </a:lnTo>
                  <a:lnTo>
                    <a:pt x="476990" y="666496"/>
                  </a:lnTo>
                  <a:lnTo>
                    <a:pt x="439639" y="691732"/>
                  </a:lnTo>
                  <a:lnTo>
                    <a:pt x="400865" y="714928"/>
                  </a:lnTo>
                  <a:lnTo>
                    <a:pt x="360744" y="736009"/>
                  </a:lnTo>
                  <a:lnTo>
                    <a:pt x="319353" y="754897"/>
                  </a:lnTo>
                  <a:lnTo>
                    <a:pt x="276768" y="771517"/>
                  </a:lnTo>
                  <a:lnTo>
                    <a:pt x="233067" y="785790"/>
                  </a:lnTo>
                  <a:lnTo>
                    <a:pt x="188327" y="797640"/>
                  </a:lnTo>
                  <a:lnTo>
                    <a:pt x="142623" y="806991"/>
                  </a:lnTo>
                  <a:lnTo>
                    <a:pt x="96034" y="813765"/>
                  </a:lnTo>
                  <a:lnTo>
                    <a:pt x="48636" y="817886"/>
                  </a:lnTo>
                  <a:lnTo>
                    <a:pt x="505" y="819276"/>
                  </a:lnTo>
                  <a:lnTo>
                    <a:pt x="336" y="819276"/>
                  </a:lnTo>
                  <a:lnTo>
                    <a:pt x="168" y="819276"/>
                  </a:lnTo>
                  <a:lnTo>
                    <a:pt x="0" y="819276"/>
                  </a:lnTo>
                  <a:lnTo>
                    <a:pt x="505" y="0"/>
                  </a:lnTo>
                  <a:lnTo>
                    <a:pt x="819655" y="0"/>
                  </a:lnTo>
                  <a:close/>
                </a:path>
              </a:pathLst>
            </a:custGeom>
            <a:ln w="3175">
              <a:solidFill>
                <a:srgbClr val="D2C39E"/>
              </a:solidFill>
            </a:ln>
          </p:spPr>
          <p:txBody>
            <a:bodyPr wrap="square" lIns="0" tIns="0" rIns="0" bIns="0" rtlCol="0"/>
            <a:lstStyle/>
            <a:p>
              <a:endParaRPr/>
            </a:p>
          </p:txBody>
        </p:sp>
        <p:pic>
          <p:nvPicPr>
            <p:cNvPr id="6" name="object 6"/>
            <p:cNvPicPr/>
            <p:nvPr/>
          </p:nvPicPr>
          <p:blipFill>
            <a:blip r:embed="rId3" cstate="print"/>
            <a:stretch>
              <a:fillRect/>
            </a:stretch>
          </p:blipFill>
          <p:spPr>
            <a:xfrm>
              <a:off x="123825" y="0"/>
              <a:ext cx="1795526" cy="1804924"/>
            </a:xfrm>
            <a:prstGeom prst="rect">
              <a:avLst/>
            </a:prstGeom>
          </p:spPr>
        </p:pic>
        <p:sp>
          <p:nvSpPr>
            <p:cNvPr id="7" name="object 7"/>
            <p:cNvSpPr/>
            <p:nvPr/>
          </p:nvSpPr>
          <p:spPr>
            <a:xfrm>
              <a:off x="176212" y="23875"/>
              <a:ext cx="1696085" cy="1704975"/>
            </a:xfrm>
            <a:custGeom>
              <a:avLst/>
              <a:gdLst/>
              <a:ahLst/>
              <a:cxnLst/>
              <a:rect l="l" t="t" r="r" b="b"/>
              <a:pathLst>
                <a:path w="1696085" h="1704975">
                  <a:moveTo>
                    <a:pt x="0" y="852424"/>
                  </a:moveTo>
                  <a:lnTo>
                    <a:pt x="1341" y="804051"/>
                  </a:lnTo>
                  <a:lnTo>
                    <a:pt x="5320" y="756387"/>
                  </a:lnTo>
                  <a:lnTo>
                    <a:pt x="11862" y="709503"/>
                  </a:lnTo>
                  <a:lnTo>
                    <a:pt x="20898" y="663470"/>
                  </a:lnTo>
                  <a:lnTo>
                    <a:pt x="32356" y="618362"/>
                  </a:lnTo>
                  <a:lnTo>
                    <a:pt x="46163" y="574249"/>
                  </a:lnTo>
                  <a:lnTo>
                    <a:pt x="62249" y="531204"/>
                  </a:lnTo>
                  <a:lnTo>
                    <a:pt x="80541" y="489299"/>
                  </a:lnTo>
                  <a:lnTo>
                    <a:pt x="100969" y="448605"/>
                  </a:lnTo>
                  <a:lnTo>
                    <a:pt x="123461" y="409196"/>
                  </a:lnTo>
                  <a:lnTo>
                    <a:pt x="147945" y="371141"/>
                  </a:lnTo>
                  <a:lnTo>
                    <a:pt x="174349" y="334515"/>
                  </a:lnTo>
                  <a:lnTo>
                    <a:pt x="202602" y="299387"/>
                  </a:lnTo>
                  <a:lnTo>
                    <a:pt x="232633" y="265832"/>
                  </a:lnTo>
                  <a:lnTo>
                    <a:pt x="264370" y="233919"/>
                  </a:lnTo>
                  <a:lnTo>
                    <a:pt x="297740" y="203722"/>
                  </a:lnTo>
                  <a:lnTo>
                    <a:pt x="332674" y="175313"/>
                  </a:lnTo>
                  <a:lnTo>
                    <a:pt x="369099" y="148762"/>
                  </a:lnTo>
                  <a:lnTo>
                    <a:pt x="406944" y="124143"/>
                  </a:lnTo>
                  <a:lnTo>
                    <a:pt x="446136" y="101527"/>
                  </a:lnTo>
                  <a:lnTo>
                    <a:pt x="486605" y="80987"/>
                  </a:lnTo>
                  <a:lnTo>
                    <a:pt x="528279" y="62593"/>
                  </a:lnTo>
                  <a:lnTo>
                    <a:pt x="571087" y="46418"/>
                  </a:lnTo>
                  <a:lnTo>
                    <a:pt x="614956" y="32534"/>
                  </a:lnTo>
                  <a:lnTo>
                    <a:pt x="659815" y="21014"/>
                  </a:lnTo>
                  <a:lnTo>
                    <a:pt x="705594" y="11928"/>
                  </a:lnTo>
                  <a:lnTo>
                    <a:pt x="752219" y="5349"/>
                  </a:lnTo>
                  <a:lnTo>
                    <a:pt x="799620" y="1349"/>
                  </a:lnTo>
                  <a:lnTo>
                    <a:pt x="847725" y="0"/>
                  </a:lnTo>
                  <a:lnTo>
                    <a:pt x="895830" y="1349"/>
                  </a:lnTo>
                  <a:lnTo>
                    <a:pt x="943231" y="5349"/>
                  </a:lnTo>
                  <a:lnTo>
                    <a:pt x="989857" y="11928"/>
                  </a:lnTo>
                  <a:lnTo>
                    <a:pt x="1035637" y="21014"/>
                  </a:lnTo>
                  <a:lnTo>
                    <a:pt x="1080498" y="32534"/>
                  </a:lnTo>
                  <a:lnTo>
                    <a:pt x="1124369" y="46418"/>
                  </a:lnTo>
                  <a:lnTo>
                    <a:pt x="1167179" y="62593"/>
                  </a:lnTo>
                  <a:lnTo>
                    <a:pt x="1208856" y="80987"/>
                  </a:lnTo>
                  <a:lnTo>
                    <a:pt x="1249327" y="101527"/>
                  </a:lnTo>
                  <a:lnTo>
                    <a:pt x="1288523" y="124143"/>
                  </a:lnTo>
                  <a:lnTo>
                    <a:pt x="1326370" y="148762"/>
                  </a:lnTo>
                  <a:lnTo>
                    <a:pt x="1362798" y="175313"/>
                  </a:lnTo>
                  <a:lnTo>
                    <a:pt x="1397735" y="203722"/>
                  </a:lnTo>
                  <a:lnTo>
                    <a:pt x="1431110" y="233919"/>
                  </a:lnTo>
                  <a:lnTo>
                    <a:pt x="1462849" y="265832"/>
                  </a:lnTo>
                  <a:lnTo>
                    <a:pt x="1492884" y="299387"/>
                  </a:lnTo>
                  <a:lnTo>
                    <a:pt x="1521140" y="334515"/>
                  </a:lnTo>
                  <a:lnTo>
                    <a:pt x="1547547" y="371141"/>
                  </a:lnTo>
                  <a:lnTo>
                    <a:pt x="1572034" y="409196"/>
                  </a:lnTo>
                  <a:lnTo>
                    <a:pt x="1594529" y="448605"/>
                  </a:lnTo>
                  <a:lnTo>
                    <a:pt x="1614959" y="489299"/>
                  </a:lnTo>
                  <a:lnTo>
                    <a:pt x="1633254" y="531204"/>
                  </a:lnTo>
                  <a:lnTo>
                    <a:pt x="1649342" y="574249"/>
                  </a:lnTo>
                  <a:lnTo>
                    <a:pt x="1663152" y="618362"/>
                  </a:lnTo>
                  <a:lnTo>
                    <a:pt x="1674611" y="663470"/>
                  </a:lnTo>
                  <a:lnTo>
                    <a:pt x="1683648" y="709503"/>
                  </a:lnTo>
                  <a:lnTo>
                    <a:pt x="1690192" y="756387"/>
                  </a:lnTo>
                  <a:lnTo>
                    <a:pt x="1694171" y="804051"/>
                  </a:lnTo>
                  <a:lnTo>
                    <a:pt x="1695513" y="852424"/>
                  </a:lnTo>
                  <a:lnTo>
                    <a:pt x="1694171" y="900796"/>
                  </a:lnTo>
                  <a:lnTo>
                    <a:pt x="1690192" y="948462"/>
                  </a:lnTo>
                  <a:lnTo>
                    <a:pt x="1683648" y="995348"/>
                  </a:lnTo>
                  <a:lnTo>
                    <a:pt x="1674611" y="1041383"/>
                  </a:lnTo>
                  <a:lnTo>
                    <a:pt x="1663152" y="1086495"/>
                  </a:lnTo>
                  <a:lnTo>
                    <a:pt x="1649342" y="1130612"/>
                  </a:lnTo>
                  <a:lnTo>
                    <a:pt x="1633254" y="1173662"/>
                  </a:lnTo>
                  <a:lnTo>
                    <a:pt x="1614959" y="1215572"/>
                  </a:lnTo>
                  <a:lnTo>
                    <a:pt x="1594529" y="1256271"/>
                  </a:lnTo>
                  <a:lnTo>
                    <a:pt x="1572034" y="1295686"/>
                  </a:lnTo>
                  <a:lnTo>
                    <a:pt x="1547547" y="1333747"/>
                  </a:lnTo>
                  <a:lnTo>
                    <a:pt x="1521140" y="1370380"/>
                  </a:lnTo>
                  <a:lnTo>
                    <a:pt x="1492884" y="1405513"/>
                  </a:lnTo>
                  <a:lnTo>
                    <a:pt x="1462849" y="1439076"/>
                  </a:lnTo>
                  <a:lnTo>
                    <a:pt x="1431110" y="1470994"/>
                  </a:lnTo>
                  <a:lnTo>
                    <a:pt x="1397735" y="1501198"/>
                  </a:lnTo>
                  <a:lnTo>
                    <a:pt x="1362798" y="1529614"/>
                  </a:lnTo>
                  <a:lnTo>
                    <a:pt x="1326370" y="1556171"/>
                  </a:lnTo>
                  <a:lnTo>
                    <a:pt x="1288523" y="1580796"/>
                  </a:lnTo>
                  <a:lnTo>
                    <a:pt x="1249327" y="1603418"/>
                  </a:lnTo>
                  <a:lnTo>
                    <a:pt x="1208856" y="1623964"/>
                  </a:lnTo>
                  <a:lnTo>
                    <a:pt x="1167179" y="1642363"/>
                  </a:lnTo>
                  <a:lnTo>
                    <a:pt x="1124369" y="1658542"/>
                  </a:lnTo>
                  <a:lnTo>
                    <a:pt x="1080498" y="1672429"/>
                  </a:lnTo>
                  <a:lnTo>
                    <a:pt x="1035637" y="1683954"/>
                  </a:lnTo>
                  <a:lnTo>
                    <a:pt x="989857" y="1693042"/>
                  </a:lnTo>
                  <a:lnTo>
                    <a:pt x="943231" y="1699623"/>
                  </a:lnTo>
                  <a:lnTo>
                    <a:pt x="895830" y="1703625"/>
                  </a:lnTo>
                  <a:lnTo>
                    <a:pt x="847725" y="1704975"/>
                  </a:lnTo>
                  <a:lnTo>
                    <a:pt x="799620" y="1703625"/>
                  </a:lnTo>
                  <a:lnTo>
                    <a:pt x="752219" y="1699623"/>
                  </a:lnTo>
                  <a:lnTo>
                    <a:pt x="705594" y="1693042"/>
                  </a:lnTo>
                  <a:lnTo>
                    <a:pt x="659815" y="1683954"/>
                  </a:lnTo>
                  <a:lnTo>
                    <a:pt x="614956" y="1672429"/>
                  </a:lnTo>
                  <a:lnTo>
                    <a:pt x="571087" y="1658542"/>
                  </a:lnTo>
                  <a:lnTo>
                    <a:pt x="528279" y="1642363"/>
                  </a:lnTo>
                  <a:lnTo>
                    <a:pt x="486605" y="1623964"/>
                  </a:lnTo>
                  <a:lnTo>
                    <a:pt x="446136" y="1603418"/>
                  </a:lnTo>
                  <a:lnTo>
                    <a:pt x="406944" y="1580796"/>
                  </a:lnTo>
                  <a:lnTo>
                    <a:pt x="369099" y="1556171"/>
                  </a:lnTo>
                  <a:lnTo>
                    <a:pt x="332674" y="1529614"/>
                  </a:lnTo>
                  <a:lnTo>
                    <a:pt x="297740" y="1501198"/>
                  </a:lnTo>
                  <a:lnTo>
                    <a:pt x="264370" y="1470994"/>
                  </a:lnTo>
                  <a:lnTo>
                    <a:pt x="232633" y="1439076"/>
                  </a:lnTo>
                  <a:lnTo>
                    <a:pt x="202602" y="1405513"/>
                  </a:lnTo>
                  <a:lnTo>
                    <a:pt x="174349" y="1370380"/>
                  </a:lnTo>
                  <a:lnTo>
                    <a:pt x="147945" y="1333747"/>
                  </a:lnTo>
                  <a:lnTo>
                    <a:pt x="123461" y="1295686"/>
                  </a:lnTo>
                  <a:lnTo>
                    <a:pt x="100969" y="1256271"/>
                  </a:lnTo>
                  <a:lnTo>
                    <a:pt x="80541" y="1215572"/>
                  </a:lnTo>
                  <a:lnTo>
                    <a:pt x="62249" y="1173662"/>
                  </a:lnTo>
                  <a:lnTo>
                    <a:pt x="46163" y="1130612"/>
                  </a:lnTo>
                  <a:lnTo>
                    <a:pt x="32356" y="1086495"/>
                  </a:lnTo>
                  <a:lnTo>
                    <a:pt x="20898" y="1041383"/>
                  </a:lnTo>
                  <a:lnTo>
                    <a:pt x="11862" y="995348"/>
                  </a:lnTo>
                  <a:lnTo>
                    <a:pt x="5320" y="948462"/>
                  </a:lnTo>
                  <a:lnTo>
                    <a:pt x="1341" y="900796"/>
                  </a:lnTo>
                  <a:lnTo>
                    <a:pt x="0" y="852424"/>
                  </a:lnTo>
                  <a:close/>
                </a:path>
              </a:pathLst>
            </a:custGeom>
            <a:ln w="27305">
              <a:solidFill>
                <a:srgbClr val="FFF6DB"/>
              </a:solidFill>
            </a:ln>
          </p:spPr>
          <p:txBody>
            <a:bodyPr wrap="square" lIns="0" tIns="0" rIns="0" bIns="0" rtlCol="0"/>
            <a:lstStyle/>
            <a:p>
              <a:endParaRPr/>
            </a:p>
          </p:txBody>
        </p:sp>
        <p:pic>
          <p:nvPicPr>
            <p:cNvPr id="8" name="object 8"/>
            <p:cNvPicPr/>
            <p:nvPr/>
          </p:nvPicPr>
          <p:blipFill>
            <a:blip r:embed="rId4" cstate="print"/>
            <a:stretch>
              <a:fillRect/>
            </a:stretch>
          </p:blipFill>
          <p:spPr>
            <a:xfrm>
              <a:off x="161925" y="1028636"/>
              <a:ext cx="1176337" cy="1176337"/>
            </a:xfrm>
            <a:prstGeom prst="rect">
              <a:avLst/>
            </a:prstGeom>
          </p:spPr>
        </p:pic>
        <p:pic>
          <p:nvPicPr>
            <p:cNvPr id="9" name="object 9"/>
            <p:cNvPicPr/>
            <p:nvPr/>
          </p:nvPicPr>
          <p:blipFill>
            <a:blip r:embed="rId5" cstate="print"/>
            <a:stretch>
              <a:fillRect/>
            </a:stretch>
          </p:blipFill>
          <p:spPr>
            <a:xfrm>
              <a:off x="187319" y="1050633"/>
              <a:ext cx="1116813" cy="1111476"/>
            </a:xfrm>
            <a:prstGeom prst="rect">
              <a:avLst/>
            </a:prstGeom>
          </p:spPr>
        </p:pic>
        <p:sp>
          <p:nvSpPr>
            <p:cNvPr id="10" name="object 10"/>
            <p:cNvSpPr/>
            <p:nvPr/>
          </p:nvSpPr>
          <p:spPr>
            <a:xfrm>
              <a:off x="187319" y="1050633"/>
              <a:ext cx="1116965" cy="1111885"/>
            </a:xfrm>
            <a:custGeom>
              <a:avLst/>
              <a:gdLst/>
              <a:ahLst/>
              <a:cxnLst/>
              <a:rect l="l" t="t" r="r" b="b"/>
              <a:pathLst>
                <a:path w="1116965" h="1111885">
                  <a:moveTo>
                    <a:pt x="118496" y="204634"/>
                  </a:moveTo>
                  <a:lnTo>
                    <a:pt x="149785" y="168741"/>
                  </a:lnTo>
                  <a:lnTo>
                    <a:pt x="183515" y="136234"/>
                  </a:lnTo>
                  <a:lnTo>
                    <a:pt x="219451" y="107137"/>
                  </a:lnTo>
                  <a:lnTo>
                    <a:pt x="257356" y="81474"/>
                  </a:lnTo>
                  <a:lnTo>
                    <a:pt x="296996" y="59270"/>
                  </a:lnTo>
                  <a:lnTo>
                    <a:pt x="338135" y="40547"/>
                  </a:lnTo>
                  <a:lnTo>
                    <a:pt x="380538" y="25331"/>
                  </a:lnTo>
                  <a:lnTo>
                    <a:pt x="423971" y="13644"/>
                  </a:lnTo>
                  <a:lnTo>
                    <a:pt x="468196" y="5510"/>
                  </a:lnTo>
                  <a:lnTo>
                    <a:pt x="512980" y="954"/>
                  </a:lnTo>
                  <a:lnTo>
                    <a:pt x="558087" y="0"/>
                  </a:lnTo>
                  <a:lnTo>
                    <a:pt x="603281" y="2670"/>
                  </a:lnTo>
                  <a:lnTo>
                    <a:pt x="648327" y="8990"/>
                  </a:lnTo>
                  <a:lnTo>
                    <a:pt x="692991" y="18983"/>
                  </a:lnTo>
                  <a:lnTo>
                    <a:pt x="737036" y="32672"/>
                  </a:lnTo>
                  <a:lnTo>
                    <a:pt x="780227" y="50083"/>
                  </a:lnTo>
                  <a:lnTo>
                    <a:pt x="822330" y="71238"/>
                  </a:lnTo>
                  <a:lnTo>
                    <a:pt x="863108" y="96162"/>
                  </a:lnTo>
                  <a:lnTo>
                    <a:pt x="902327" y="124878"/>
                  </a:lnTo>
                  <a:lnTo>
                    <a:pt x="939023" y="156757"/>
                  </a:lnTo>
                  <a:lnTo>
                    <a:pt x="972365" y="190998"/>
                  </a:lnTo>
                  <a:lnTo>
                    <a:pt x="1002325" y="227366"/>
                  </a:lnTo>
                  <a:lnTo>
                    <a:pt x="1028874" y="265625"/>
                  </a:lnTo>
                  <a:lnTo>
                    <a:pt x="1051985" y="305541"/>
                  </a:lnTo>
                  <a:lnTo>
                    <a:pt x="1071626" y="346879"/>
                  </a:lnTo>
                  <a:lnTo>
                    <a:pt x="1087772" y="389404"/>
                  </a:lnTo>
                  <a:lnTo>
                    <a:pt x="1100392" y="432881"/>
                  </a:lnTo>
                  <a:lnTo>
                    <a:pt x="1109458" y="477076"/>
                  </a:lnTo>
                  <a:lnTo>
                    <a:pt x="1114941" y="521754"/>
                  </a:lnTo>
                  <a:lnTo>
                    <a:pt x="1116813" y="566679"/>
                  </a:lnTo>
                  <a:lnTo>
                    <a:pt x="1115044" y="611617"/>
                  </a:lnTo>
                  <a:lnTo>
                    <a:pt x="1109608" y="656333"/>
                  </a:lnTo>
                  <a:lnTo>
                    <a:pt x="1100473" y="700593"/>
                  </a:lnTo>
                  <a:lnTo>
                    <a:pt x="1087613" y="744160"/>
                  </a:lnTo>
                  <a:lnTo>
                    <a:pt x="1070998" y="786801"/>
                  </a:lnTo>
                  <a:lnTo>
                    <a:pt x="1050600" y="828281"/>
                  </a:lnTo>
                  <a:lnTo>
                    <a:pt x="1026390" y="868365"/>
                  </a:lnTo>
                  <a:lnTo>
                    <a:pt x="998339" y="906817"/>
                  </a:lnTo>
                  <a:lnTo>
                    <a:pt x="967050" y="942710"/>
                  </a:lnTo>
                  <a:lnTo>
                    <a:pt x="933320" y="975218"/>
                  </a:lnTo>
                  <a:lnTo>
                    <a:pt x="897385" y="1004315"/>
                  </a:lnTo>
                  <a:lnTo>
                    <a:pt x="859481" y="1029978"/>
                  </a:lnTo>
                  <a:lnTo>
                    <a:pt x="819841" y="1052184"/>
                  </a:lnTo>
                  <a:lnTo>
                    <a:pt x="778703" y="1070908"/>
                  </a:lnTo>
                  <a:lnTo>
                    <a:pt x="736300" y="1086127"/>
                  </a:lnTo>
                  <a:lnTo>
                    <a:pt x="692869" y="1097817"/>
                  </a:lnTo>
                  <a:lnTo>
                    <a:pt x="648644" y="1105954"/>
                  </a:lnTo>
                  <a:lnTo>
                    <a:pt x="603860" y="1110515"/>
                  </a:lnTo>
                  <a:lnTo>
                    <a:pt x="558754" y="1111476"/>
                  </a:lnTo>
                  <a:lnTo>
                    <a:pt x="513560" y="1108813"/>
                  </a:lnTo>
                  <a:lnTo>
                    <a:pt x="468514" y="1102502"/>
                  </a:lnTo>
                  <a:lnTo>
                    <a:pt x="423850" y="1092519"/>
                  </a:lnTo>
                  <a:lnTo>
                    <a:pt x="379804" y="1078841"/>
                  </a:lnTo>
                  <a:lnTo>
                    <a:pt x="336612" y="1061444"/>
                  </a:lnTo>
                  <a:lnTo>
                    <a:pt x="294508" y="1040304"/>
                  </a:lnTo>
                  <a:lnTo>
                    <a:pt x="253729" y="1015397"/>
                  </a:lnTo>
                  <a:lnTo>
                    <a:pt x="214508" y="986700"/>
                  </a:lnTo>
                  <a:lnTo>
                    <a:pt x="177812" y="954821"/>
                  </a:lnTo>
                  <a:lnTo>
                    <a:pt x="144469" y="920580"/>
                  </a:lnTo>
                  <a:lnTo>
                    <a:pt x="114507" y="884212"/>
                  </a:lnTo>
                  <a:lnTo>
                    <a:pt x="87955" y="845952"/>
                  </a:lnTo>
                  <a:lnTo>
                    <a:pt x="64842" y="806035"/>
                  </a:lnTo>
                  <a:lnTo>
                    <a:pt x="45198" y="764695"/>
                  </a:lnTo>
                  <a:lnTo>
                    <a:pt x="29049" y="722168"/>
                  </a:lnTo>
                  <a:lnTo>
                    <a:pt x="16427" y="678687"/>
                  </a:lnTo>
                  <a:lnTo>
                    <a:pt x="7358" y="634488"/>
                  </a:lnTo>
                  <a:lnTo>
                    <a:pt x="1873" y="589806"/>
                  </a:lnTo>
                  <a:lnTo>
                    <a:pt x="0" y="544874"/>
                  </a:lnTo>
                  <a:lnTo>
                    <a:pt x="1767" y="499929"/>
                  </a:lnTo>
                  <a:lnTo>
                    <a:pt x="7203" y="455204"/>
                  </a:lnTo>
                  <a:lnTo>
                    <a:pt x="16338" y="410935"/>
                  </a:lnTo>
                  <a:lnTo>
                    <a:pt x="29200" y="367355"/>
                  </a:lnTo>
                  <a:lnTo>
                    <a:pt x="45818" y="324701"/>
                  </a:lnTo>
                  <a:lnTo>
                    <a:pt x="66221" y="283206"/>
                  </a:lnTo>
                  <a:lnTo>
                    <a:pt x="90437" y="243105"/>
                  </a:lnTo>
                  <a:lnTo>
                    <a:pt x="118496" y="204634"/>
                  </a:lnTo>
                  <a:close/>
                </a:path>
                <a:path w="1116965" h="1111885">
                  <a:moveTo>
                    <a:pt x="220477" y="286041"/>
                  </a:moveTo>
                  <a:lnTo>
                    <a:pt x="193856" y="323455"/>
                  </a:lnTo>
                  <a:lnTo>
                    <a:pt x="171955" y="362810"/>
                  </a:lnTo>
                  <a:lnTo>
                    <a:pt x="154729" y="403741"/>
                  </a:lnTo>
                  <a:lnTo>
                    <a:pt x="142131" y="445881"/>
                  </a:lnTo>
                  <a:lnTo>
                    <a:pt x="134116" y="488865"/>
                  </a:lnTo>
                  <a:lnTo>
                    <a:pt x="130638" y="532328"/>
                  </a:lnTo>
                  <a:lnTo>
                    <a:pt x="131651" y="575903"/>
                  </a:lnTo>
                  <a:lnTo>
                    <a:pt x="137108" y="619227"/>
                  </a:lnTo>
                  <a:lnTo>
                    <a:pt x="146964" y="661933"/>
                  </a:lnTo>
                  <a:lnTo>
                    <a:pt x="161173" y="703655"/>
                  </a:lnTo>
                  <a:lnTo>
                    <a:pt x="179689" y="744028"/>
                  </a:lnTo>
                  <a:lnTo>
                    <a:pt x="202465" y="782686"/>
                  </a:lnTo>
                  <a:lnTo>
                    <a:pt x="229457" y="819265"/>
                  </a:lnTo>
                  <a:lnTo>
                    <a:pt x="260618" y="853397"/>
                  </a:lnTo>
                  <a:lnTo>
                    <a:pt x="295902" y="884719"/>
                  </a:lnTo>
                  <a:lnTo>
                    <a:pt x="334265" y="912179"/>
                  </a:lnTo>
                  <a:lnTo>
                    <a:pt x="374453" y="934995"/>
                  </a:lnTo>
                  <a:lnTo>
                    <a:pt x="416101" y="953204"/>
                  </a:lnTo>
                  <a:lnTo>
                    <a:pt x="458841" y="966841"/>
                  </a:lnTo>
                  <a:lnTo>
                    <a:pt x="502308" y="975943"/>
                  </a:lnTo>
                  <a:lnTo>
                    <a:pt x="546136" y="980546"/>
                  </a:lnTo>
                  <a:lnTo>
                    <a:pt x="589957" y="980687"/>
                  </a:lnTo>
                  <a:lnTo>
                    <a:pt x="633406" y="976403"/>
                  </a:lnTo>
                  <a:lnTo>
                    <a:pt x="676117" y="967728"/>
                  </a:lnTo>
                  <a:lnTo>
                    <a:pt x="717723" y="954701"/>
                  </a:lnTo>
                  <a:lnTo>
                    <a:pt x="757858" y="937356"/>
                  </a:lnTo>
                  <a:lnTo>
                    <a:pt x="796155" y="915731"/>
                  </a:lnTo>
                  <a:lnTo>
                    <a:pt x="832248" y="889862"/>
                  </a:lnTo>
                  <a:lnTo>
                    <a:pt x="865771" y="859785"/>
                  </a:lnTo>
                  <a:lnTo>
                    <a:pt x="896358" y="825537"/>
                  </a:lnTo>
                  <a:lnTo>
                    <a:pt x="922982" y="788101"/>
                  </a:lnTo>
                  <a:lnTo>
                    <a:pt x="944884" y="748730"/>
                  </a:lnTo>
                  <a:lnTo>
                    <a:pt x="962111" y="707789"/>
                  </a:lnTo>
                  <a:lnTo>
                    <a:pt x="974709" y="665643"/>
                  </a:lnTo>
                  <a:lnTo>
                    <a:pt x="982725" y="622657"/>
                  </a:lnTo>
                  <a:lnTo>
                    <a:pt x="986203" y="579196"/>
                  </a:lnTo>
                  <a:lnTo>
                    <a:pt x="985191" y="535624"/>
                  </a:lnTo>
                  <a:lnTo>
                    <a:pt x="979734" y="492307"/>
                  </a:lnTo>
                  <a:lnTo>
                    <a:pt x="969878" y="449609"/>
                  </a:lnTo>
                  <a:lnTo>
                    <a:pt x="955669" y="407895"/>
                  </a:lnTo>
                  <a:lnTo>
                    <a:pt x="937154" y="367530"/>
                  </a:lnTo>
                  <a:lnTo>
                    <a:pt x="914378" y="328880"/>
                  </a:lnTo>
                  <a:lnTo>
                    <a:pt x="887387" y="292308"/>
                  </a:lnTo>
                  <a:lnTo>
                    <a:pt x="856228" y="258179"/>
                  </a:lnTo>
                  <a:lnTo>
                    <a:pt x="820946" y="226859"/>
                  </a:lnTo>
                  <a:lnTo>
                    <a:pt x="782583" y="199399"/>
                  </a:lnTo>
                  <a:lnTo>
                    <a:pt x="742394" y="176583"/>
                  </a:lnTo>
                  <a:lnTo>
                    <a:pt x="700746" y="158375"/>
                  </a:lnTo>
                  <a:lnTo>
                    <a:pt x="658004" y="144737"/>
                  </a:lnTo>
                  <a:lnTo>
                    <a:pt x="614536" y="135635"/>
                  </a:lnTo>
                  <a:lnTo>
                    <a:pt x="570708" y="131032"/>
                  </a:lnTo>
                  <a:lnTo>
                    <a:pt x="526885" y="130891"/>
                  </a:lnTo>
                  <a:lnTo>
                    <a:pt x="483435" y="135175"/>
                  </a:lnTo>
                  <a:lnTo>
                    <a:pt x="440723" y="143850"/>
                  </a:lnTo>
                  <a:lnTo>
                    <a:pt x="399116" y="156877"/>
                  </a:lnTo>
                  <a:lnTo>
                    <a:pt x="358980" y="174222"/>
                  </a:lnTo>
                  <a:lnTo>
                    <a:pt x="320682" y="195847"/>
                  </a:lnTo>
                  <a:lnTo>
                    <a:pt x="284588" y="221716"/>
                  </a:lnTo>
                  <a:lnTo>
                    <a:pt x="251064" y="251793"/>
                  </a:lnTo>
                  <a:lnTo>
                    <a:pt x="220477" y="286041"/>
                  </a:lnTo>
                  <a:close/>
                </a:path>
              </a:pathLst>
            </a:custGeom>
            <a:ln w="7349">
              <a:solidFill>
                <a:srgbClr val="C6B791"/>
              </a:solidFill>
            </a:ln>
          </p:spPr>
          <p:txBody>
            <a:bodyPr wrap="square" lIns="0" tIns="0" rIns="0" bIns="0" rtlCol="0"/>
            <a:lstStyle/>
            <a:p>
              <a:endParaRPr/>
            </a:p>
          </p:txBody>
        </p:sp>
        <p:sp>
          <p:nvSpPr>
            <p:cNvPr id="11" name="object 11"/>
            <p:cNvSpPr/>
            <p:nvPr/>
          </p:nvSpPr>
          <p:spPr>
            <a:xfrm>
              <a:off x="1009650" y="0"/>
              <a:ext cx="8134350" cy="6858000"/>
            </a:xfrm>
            <a:custGeom>
              <a:avLst/>
              <a:gdLst/>
              <a:ahLst/>
              <a:cxnLst/>
              <a:rect l="l" t="t" r="r" b="b"/>
              <a:pathLst>
                <a:path w="8134350" h="6858000">
                  <a:moveTo>
                    <a:pt x="8134350" y="0"/>
                  </a:moveTo>
                  <a:lnTo>
                    <a:pt x="0" y="0"/>
                  </a:lnTo>
                  <a:lnTo>
                    <a:pt x="0" y="6858000"/>
                  </a:lnTo>
                  <a:lnTo>
                    <a:pt x="8134350" y="6858000"/>
                  </a:lnTo>
                  <a:lnTo>
                    <a:pt x="8134350" y="0"/>
                  </a:lnTo>
                  <a:close/>
                </a:path>
              </a:pathLst>
            </a:custGeom>
            <a:solidFill>
              <a:srgbClr val="FFFFFF"/>
            </a:solidFill>
          </p:spPr>
          <p:txBody>
            <a:bodyPr wrap="square" lIns="0" tIns="0" rIns="0" bIns="0" rtlCol="0"/>
            <a:lstStyle/>
            <a:p>
              <a:endParaRPr/>
            </a:p>
          </p:txBody>
        </p:sp>
        <p:pic>
          <p:nvPicPr>
            <p:cNvPr id="12" name="object 12"/>
            <p:cNvPicPr/>
            <p:nvPr/>
          </p:nvPicPr>
          <p:blipFill>
            <a:blip r:embed="rId6" cstate="print"/>
            <a:stretch>
              <a:fillRect/>
            </a:stretch>
          </p:blipFill>
          <p:spPr>
            <a:xfrm>
              <a:off x="923925" y="0"/>
              <a:ext cx="176212" cy="6858000"/>
            </a:xfrm>
            <a:prstGeom prst="rect">
              <a:avLst/>
            </a:prstGeom>
          </p:spPr>
        </p:pic>
        <p:sp>
          <p:nvSpPr>
            <p:cNvPr id="13" name="object 13"/>
            <p:cNvSpPr/>
            <p:nvPr/>
          </p:nvSpPr>
          <p:spPr>
            <a:xfrm>
              <a:off x="1019175" y="0"/>
              <a:ext cx="66675" cy="6858000"/>
            </a:xfrm>
            <a:custGeom>
              <a:avLst/>
              <a:gdLst/>
              <a:ahLst/>
              <a:cxnLst/>
              <a:rect l="l" t="t" r="r" b="b"/>
              <a:pathLst>
                <a:path w="66675" h="6858000">
                  <a:moveTo>
                    <a:pt x="66675" y="0"/>
                  </a:moveTo>
                  <a:lnTo>
                    <a:pt x="0" y="0"/>
                  </a:lnTo>
                  <a:lnTo>
                    <a:pt x="0" y="6858000"/>
                  </a:lnTo>
                  <a:lnTo>
                    <a:pt x="66675" y="6858000"/>
                  </a:lnTo>
                  <a:lnTo>
                    <a:pt x="66675" y="0"/>
                  </a:lnTo>
                  <a:close/>
                </a:path>
              </a:pathLst>
            </a:custGeom>
            <a:solidFill>
              <a:srgbClr val="FFFFFF"/>
            </a:solidFill>
          </p:spPr>
          <p:txBody>
            <a:bodyPr wrap="square" lIns="0" tIns="0" rIns="0" bIns="0" rtlCol="0"/>
            <a:lstStyle/>
            <a:p>
              <a:endParaRPr/>
            </a:p>
          </p:txBody>
        </p:sp>
      </p:grpSp>
      <p:pic>
        <p:nvPicPr>
          <p:cNvPr id="14" name="object 14"/>
          <p:cNvPicPr/>
          <p:nvPr/>
        </p:nvPicPr>
        <p:blipFill>
          <a:blip r:embed="rId7">
            <a:extLst>
              <a:ext uri="{28A0092B-C50C-407E-A947-70E740481C1C}">
                <a14:useLocalDpi xmlns:a14="http://schemas.microsoft.com/office/drawing/2010/main" val="0"/>
              </a:ext>
            </a:extLst>
          </a:blip>
          <a:stretch>
            <a:fillRect/>
          </a:stretch>
        </p:blipFill>
        <p:spPr>
          <a:xfrm>
            <a:off x="7543800" y="351422"/>
            <a:ext cx="1600199" cy="878305"/>
          </a:xfrm>
          <a:prstGeom prst="rect">
            <a:avLst/>
          </a:prstGeom>
        </p:spPr>
      </p:pic>
      <p:sp>
        <p:nvSpPr>
          <p:cNvPr id="16" name="object 16"/>
          <p:cNvSpPr txBox="1">
            <a:spLocks noGrp="1"/>
          </p:cNvSpPr>
          <p:nvPr>
            <p:ph type="ftr" sz="quarter" idx="5"/>
          </p:nvPr>
        </p:nvSpPr>
        <p:spPr>
          <a:xfrm>
            <a:off x="6638925" y="6375215"/>
            <a:ext cx="1903095" cy="324484"/>
          </a:xfrm>
          <a:prstGeom prst="rect">
            <a:avLst/>
          </a:prstGeom>
        </p:spPr>
        <p:txBody>
          <a:bodyPr vert="horz" wrap="square" lIns="0" tIns="0" rIns="0" bIns="0" rtlCol="0">
            <a:spAutoFit/>
          </a:bodyPr>
          <a:lstStyle>
            <a:defPPr>
              <a:defRPr lang="en-US"/>
            </a:defPPr>
            <a:lvl1pPr marL="0" algn="l" defTabSz="914400" rtl="0" eaLnBrk="1" latinLnBrk="0" hangingPunct="1">
              <a:defRPr sz="2000" b="0" i="0" kern="1200">
                <a:solidFill>
                  <a:schemeClr val="tx1"/>
                </a:solidFill>
                <a:latin typeface="Trebuchet MS"/>
                <a:ea typeface="+mn-ea"/>
                <a:cs typeface="Trebuchet M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2385"/>
              </a:lnSpc>
            </a:pPr>
            <a:r>
              <a:rPr lang="en-IN" spc="295"/>
              <a:t>C</a:t>
            </a:r>
            <a:r>
              <a:rPr lang="en-IN" spc="170"/>
              <a:t>A</a:t>
            </a:r>
            <a:r>
              <a:rPr lang="en-IN" spc="-80"/>
              <a:t> </a:t>
            </a:r>
            <a:r>
              <a:rPr lang="en-IN" spc="-70"/>
              <a:t>P</a:t>
            </a:r>
            <a:r>
              <a:rPr lang="en-IN" spc="45"/>
              <a:t>r</a:t>
            </a:r>
            <a:r>
              <a:rPr lang="en-IN" spc="-160"/>
              <a:t>a</a:t>
            </a:r>
            <a:r>
              <a:rPr lang="en-IN" spc="-70"/>
              <a:t>d</a:t>
            </a:r>
            <a:r>
              <a:rPr lang="en-IN" spc="-120"/>
              <a:t>e</a:t>
            </a:r>
            <a:r>
              <a:rPr lang="en-IN" spc="-114"/>
              <a:t>e</a:t>
            </a:r>
            <a:r>
              <a:rPr lang="en-IN" spc="-105"/>
              <a:t>p</a:t>
            </a:r>
            <a:r>
              <a:rPr lang="en-IN" spc="-180"/>
              <a:t> </a:t>
            </a:r>
            <a:r>
              <a:rPr lang="en-IN" spc="40"/>
              <a:t>Mo</a:t>
            </a:r>
            <a:r>
              <a:rPr lang="en-IN" spc="45"/>
              <a:t>d</a:t>
            </a:r>
            <a:r>
              <a:rPr lang="en-IN" spc="-130"/>
              <a:t>i</a:t>
            </a:r>
            <a:endParaRPr spc="-130" dirty="0"/>
          </a:p>
        </p:txBody>
      </p:sp>
      <p:sp>
        <p:nvSpPr>
          <p:cNvPr id="15" name="Rectangle 14"/>
          <p:cNvSpPr/>
          <p:nvPr/>
        </p:nvSpPr>
        <p:spPr>
          <a:xfrm>
            <a:off x="1100136" y="1108560"/>
            <a:ext cx="7939088" cy="5632311"/>
          </a:xfrm>
          <a:prstGeom prst="rect">
            <a:avLst/>
          </a:prstGeom>
        </p:spPr>
        <p:txBody>
          <a:bodyPr wrap="square">
            <a:spAutoFit/>
          </a:bodyPr>
          <a:lstStyle/>
          <a:p>
            <a:pPr lvl="0" algn="just" fontAlgn="base">
              <a:spcBef>
                <a:spcPct val="0"/>
              </a:spcBef>
              <a:spcAft>
                <a:spcPct val="0"/>
              </a:spcAft>
            </a:pPr>
            <a:r>
              <a:rPr lang="en-US" sz="1600" dirty="0">
                <a:solidFill>
                  <a:srgbClr val="495057"/>
                </a:solidFill>
                <a:latin typeface="Verdana" pitchFamily="34" charset="0"/>
                <a:cs typeface="Arial" pitchFamily="34" charset="0"/>
              </a:rPr>
              <a:t>(2) :</a:t>
            </a:r>
            <a:r>
              <a:rPr lang="en-US" dirty="0"/>
              <a:t>The </a:t>
            </a:r>
            <a:r>
              <a:rPr lang="en-US" b="1" i="1" u="sng" dirty="0">
                <a:solidFill>
                  <a:srgbClr val="7030A0"/>
                </a:solidFill>
              </a:rPr>
              <a:t>proper officer may cancel the registration </a:t>
            </a:r>
            <a:r>
              <a:rPr lang="en-US" dirty="0"/>
              <a:t>of a person from such date, including any retrospective date, as he may deem fit, where,-</a:t>
            </a:r>
          </a:p>
          <a:p>
            <a:pPr lvl="0" algn="just" fontAlgn="base">
              <a:spcBef>
                <a:spcPct val="0"/>
              </a:spcBef>
              <a:spcAft>
                <a:spcPct val="0"/>
              </a:spcAft>
            </a:pPr>
            <a:endParaRPr lang="en-US" dirty="0"/>
          </a:p>
          <a:p>
            <a:pPr algn="just"/>
            <a:r>
              <a:rPr lang="en-US" dirty="0"/>
              <a:t>(a) a registered person </a:t>
            </a:r>
            <a:r>
              <a:rPr lang="en-US" b="1" i="1" u="sng" dirty="0">
                <a:solidFill>
                  <a:srgbClr val="C00000"/>
                </a:solidFill>
              </a:rPr>
              <a:t>has contravened such provisions of the Act or the rules</a:t>
            </a:r>
            <a:r>
              <a:rPr lang="en-US" dirty="0"/>
              <a:t> made thereunder as may be </a:t>
            </a:r>
            <a:r>
              <a:rPr lang="en-US" dirty="0">
                <a:hlinkClick r:id="rId8"/>
              </a:rPr>
              <a:t>prescribed</a:t>
            </a:r>
            <a:r>
              <a:rPr lang="en-US" dirty="0"/>
              <a:t>; or</a:t>
            </a:r>
          </a:p>
          <a:p>
            <a:pPr algn="just"/>
            <a:r>
              <a:rPr lang="en-US" dirty="0"/>
              <a:t>(b) a person paying tax under </a:t>
            </a:r>
            <a:r>
              <a:rPr lang="en-US" dirty="0">
                <a:hlinkClick r:id="rId9"/>
              </a:rPr>
              <a:t>section 10</a:t>
            </a:r>
            <a:r>
              <a:rPr lang="en-US" dirty="0"/>
              <a:t> </a:t>
            </a:r>
            <a:r>
              <a:rPr lang="en-US" b="1" i="1" u="sng" dirty="0">
                <a:solidFill>
                  <a:srgbClr val="C00000"/>
                </a:solidFill>
              </a:rPr>
              <a:t>has not furnished the return </a:t>
            </a:r>
            <a:r>
              <a:rPr lang="en-US" dirty="0"/>
              <a:t>for a financial year beyond three months from the due date of furnishing the said return​; or</a:t>
            </a:r>
            <a:br>
              <a:rPr lang="en-US" dirty="0"/>
            </a:br>
            <a:r>
              <a:rPr lang="en-US" dirty="0"/>
              <a:t>(c) any registered person, other than a person specified in clause (b), </a:t>
            </a:r>
            <a:r>
              <a:rPr lang="en-US" b="1" i="1" u="sng" dirty="0">
                <a:solidFill>
                  <a:srgbClr val="C00000"/>
                </a:solidFill>
              </a:rPr>
              <a:t>has not furnished returns</a:t>
            </a:r>
            <a:r>
              <a:rPr lang="en-US" dirty="0"/>
              <a:t> for a such continuous tax period as may be prescribed; or</a:t>
            </a:r>
            <a:br>
              <a:rPr lang="en-US" dirty="0"/>
            </a:br>
            <a:r>
              <a:rPr lang="en-US" dirty="0"/>
              <a:t>(d) any person who has </a:t>
            </a:r>
            <a:r>
              <a:rPr lang="en-US" b="1" i="1" u="sng" dirty="0">
                <a:solidFill>
                  <a:srgbClr val="C00000"/>
                </a:solidFill>
              </a:rPr>
              <a:t>taken voluntary registration </a:t>
            </a:r>
            <a:r>
              <a:rPr lang="en-US" dirty="0"/>
              <a:t>under sub-section (3) of </a:t>
            </a:r>
            <a:r>
              <a:rPr lang="en-US" dirty="0">
                <a:hlinkClick r:id="rId10"/>
              </a:rPr>
              <a:t>section 25</a:t>
            </a:r>
            <a:r>
              <a:rPr lang="en-US" dirty="0"/>
              <a:t> has </a:t>
            </a:r>
            <a:r>
              <a:rPr lang="en-US" b="1" i="1" u="sng" dirty="0">
                <a:solidFill>
                  <a:srgbClr val="C00000"/>
                </a:solidFill>
              </a:rPr>
              <a:t>not commenced business within six months </a:t>
            </a:r>
            <a:r>
              <a:rPr lang="en-US" dirty="0"/>
              <a:t>from the date of registration; or</a:t>
            </a:r>
          </a:p>
          <a:p>
            <a:pPr algn="just"/>
            <a:r>
              <a:rPr lang="en-US" dirty="0"/>
              <a:t>(e) </a:t>
            </a:r>
            <a:r>
              <a:rPr lang="en-US" b="1" i="1" u="sng" dirty="0">
                <a:solidFill>
                  <a:srgbClr val="C00000"/>
                </a:solidFill>
              </a:rPr>
              <a:t>registration has been obtained </a:t>
            </a:r>
            <a:r>
              <a:rPr lang="en-US" dirty="0"/>
              <a:t>by means of </a:t>
            </a:r>
            <a:r>
              <a:rPr lang="en-US" b="1" i="1" u="sng" dirty="0">
                <a:solidFill>
                  <a:srgbClr val="C00000"/>
                </a:solidFill>
              </a:rPr>
              <a:t>fraud, </a:t>
            </a:r>
            <a:r>
              <a:rPr lang="en-US" b="1" i="1" u="sng" dirty="0" err="1">
                <a:solidFill>
                  <a:srgbClr val="C00000"/>
                </a:solidFill>
              </a:rPr>
              <a:t>wilful</a:t>
            </a:r>
            <a:r>
              <a:rPr lang="en-US" b="1" i="1" u="sng" dirty="0">
                <a:solidFill>
                  <a:srgbClr val="C00000"/>
                </a:solidFill>
              </a:rPr>
              <a:t> misstatement or suppression of facts</a:t>
            </a:r>
            <a:r>
              <a:rPr lang="en-US" dirty="0"/>
              <a:t>:</a:t>
            </a:r>
          </a:p>
          <a:p>
            <a:pPr algn="just"/>
            <a:r>
              <a:rPr lang="en-US" b="1" dirty="0"/>
              <a:t>Provided </a:t>
            </a:r>
            <a:r>
              <a:rPr lang="en-US" dirty="0"/>
              <a:t>that the proper officer </a:t>
            </a:r>
            <a:r>
              <a:rPr lang="en-US" b="1" i="1" u="sng" dirty="0">
                <a:solidFill>
                  <a:srgbClr val="7030A0"/>
                </a:solidFill>
              </a:rPr>
              <a:t>shall not cancel the registration without giving the person an opportunity of being heard</a:t>
            </a:r>
            <a:r>
              <a:rPr lang="en-US" dirty="0"/>
              <a:t>:</a:t>
            </a:r>
          </a:p>
          <a:p>
            <a:pPr algn="just"/>
            <a:r>
              <a:rPr lang="en-US" b="1" dirty="0"/>
              <a:t>Provided </a:t>
            </a:r>
            <a:r>
              <a:rPr lang="en-US" dirty="0"/>
              <a:t>further that during pendency of the proceedings relating to cancellation of registration, </a:t>
            </a:r>
            <a:r>
              <a:rPr lang="en-US" b="1" i="1" u="sng" dirty="0">
                <a:solidFill>
                  <a:srgbClr val="7030A0"/>
                </a:solidFill>
              </a:rPr>
              <a:t>the proper officer may suspend the registration </a:t>
            </a:r>
            <a:r>
              <a:rPr lang="en-US" dirty="0"/>
              <a:t>for such period and in such manner as may be</a:t>
            </a:r>
            <a:r>
              <a:rPr lang="en-US" dirty="0">
                <a:hlinkClick r:id="rId11"/>
              </a:rPr>
              <a:t> prescribed</a:t>
            </a:r>
            <a:r>
              <a:rPr lang="en-US" dirty="0"/>
              <a:t>.</a:t>
            </a:r>
            <a:endParaRPr lang="en-IN" sz="2400" dirty="0"/>
          </a:p>
        </p:txBody>
      </p:sp>
      <p:sp>
        <p:nvSpPr>
          <p:cNvPr id="17" name="Rectangle 16"/>
          <p:cNvSpPr/>
          <p:nvPr/>
        </p:nvSpPr>
        <p:spPr>
          <a:xfrm>
            <a:off x="1085850" y="154453"/>
            <a:ext cx="6457950" cy="954107"/>
          </a:xfrm>
          <a:prstGeom prst="rect">
            <a:avLst/>
          </a:prstGeom>
        </p:spPr>
        <p:txBody>
          <a:bodyPr wrap="square">
            <a:spAutoFit/>
          </a:bodyPr>
          <a:lstStyle/>
          <a:p>
            <a:r>
              <a:rPr lang="en-US" sz="2800" b="1" dirty="0"/>
              <a:t>Section 29. Cancellation or suspension of registration</a:t>
            </a:r>
            <a:endParaRPr lang="en-IN" sz="2700" b="1" dirty="0"/>
          </a:p>
        </p:txBody>
      </p:sp>
    </p:spTree>
    <p:extLst>
      <p:ext uri="{BB962C8B-B14F-4D97-AF65-F5344CB8AC3E}">
        <p14:creationId xmlns:p14="http://schemas.microsoft.com/office/powerpoint/2010/main" val="155328233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4" name="object 4"/>
            <p:cNvSpPr/>
            <p:nvPr/>
          </p:nvSpPr>
          <p:spPr>
            <a:xfrm>
              <a:off x="4257" y="4699"/>
              <a:ext cx="819785" cy="819785"/>
            </a:xfrm>
            <a:custGeom>
              <a:avLst/>
              <a:gdLst/>
              <a:ahLst/>
              <a:cxnLst/>
              <a:rect l="l" t="t" r="r" b="b"/>
              <a:pathLst>
                <a:path w="819785" h="819785">
                  <a:moveTo>
                    <a:pt x="819655" y="0"/>
                  </a:moveTo>
                  <a:lnTo>
                    <a:pt x="505" y="0"/>
                  </a:lnTo>
                  <a:lnTo>
                    <a:pt x="0" y="819276"/>
                  </a:lnTo>
                  <a:lnTo>
                    <a:pt x="48636" y="817886"/>
                  </a:lnTo>
                  <a:lnTo>
                    <a:pt x="96034" y="813765"/>
                  </a:lnTo>
                  <a:lnTo>
                    <a:pt x="142623" y="806991"/>
                  </a:lnTo>
                  <a:lnTo>
                    <a:pt x="188327" y="797640"/>
                  </a:lnTo>
                  <a:lnTo>
                    <a:pt x="233067" y="785790"/>
                  </a:lnTo>
                  <a:lnTo>
                    <a:pt x="276768" y="771517"/>
                  </a:lnTo>
                  <a:lnTo>
                    <a:pt x="319353" y="754897"/>
                  </a:lnTo>
                  <a:lnTo>
                    <a:pt x="360744" y="736009"/>
                  </a:lnTo>
                  <a:lnTo>
                    <a:pt x="400865" y="714928"/>
                  </a:lnTo>
                  <a:lnTo>
                    <a:pt x="439639" y="691732"/>
                  </a:lnTo>
                  <a:lnTo>
                    <a:pt x="476990" y="666496"/>
                  </a:lnTo>
                  <a:lnTo>
                    <a:pt x="512839" y="639299"/>
                  </a:lnTo>
                  <a:lnTo>
                    <a:pt x="547112" y="610217"/>
                  </a:lnTo>
                  <a:lnTo>
                    <a:pt x="579730" y="579326"/>
                  </a:lnTo>
                  <a:lnTo>
                    <a:pt x="610616" y="546704"/>
                  </a:lnTo>
                  <a:lnTo>
                    <a:pt x="639695" y="512427"/>
                  </a:lnTo>
                  <a:lnTo>
                    <a:pt x="666889" y="476572"/>
                  </a:lnTo>
                  <a:lnTo>
                    <a:pt x="692122" y="439216"/>
                  </a:lnTo>
                  <a:lnTo>
                    <a:pt x="715316" y="400436"/>
                  </a:lnTo>
                  <a:lnTo>
                    <a:pt x="736395" y="360308"/>
                  </a:lnTo>
                  <a:lnTo>
                    <a:pt x="755281" y="318910"/>
                  </a:lnTo>
                  <a:lnTo>
                    <a:pt x="771899" y="276319"/>
                  </a:lnTo>
                  <a:lnTo>
                    <a:pt x="786171" y="232610"/>
                  </a:lnTo>
                  <a:lnTo>
                    <a:pt x="798020" y="187861"/>
                  </a:lnTo>
                  <a:lnTo>
                    <a:pt x="807370" y="142148"/>
                  </a:lnTo>
                  <a:lnTo>
                    <a:pt x="814144" y="95549"/>
                  </a:lnTo>
                  <a:lnTo>
                    <a:pt x="818264" y="48141"/>
                  </a:lnTo>
                  <a:lnTo>
                    <a:pt x="819655" y="0"/>
                  </a:lnTo>
                  <a:close/>
                </a:path>
              </a:pathLst>
            </a:custGeom>
            <a:solidFill>
              <a:srgbClr val="FDF9F4">
                <a:alpha val="32940"/>
              </a:srgbClr>
            </a:solidFill>
          </p:spPr>
          <p:txBody>
            <a:bodyPr wrap="square" lIns="0" tIns="0" rIns="0" bIns="0" rtlCol="0"/>
            <a:lstStyle/>
            <a:p>
              <a:endParaRPr/>
            </a:p>
          </p:txBody>
        </p:sp>
        <p:sp>
          <p:nvSpPr>
            <p:cNvPr id="5" name="object 5"/>
            <p:cNvSpPr/>
            <p:nvPr/>
          </p:nvSpPr>
          <p:spPr>
            <a:xfrm>
              <a:off x="4257" y="4699"/>
              <a:ext cx="819785" cy="819785"/>
            </a:xfrm>
            <a:custGeom>
              <a:avLst/>
              <a:gdLst/>
              <a:ahLst/>
              <a:cxnLst/>
              <a:rect l="l" t="t" r="r" b="b"/>
              <a:pathLst>
                <a:path w="819785" h="819785">
                  <a:moveTo>
                    <a:pt x="819655" y="0"/>
                  </a:moveTo>
                  <a:lnTo>
                    <a:pt x="818264" y="48141"/>
                  </a:lnTo>
                  <a:lnTo>
                    <a:pt x="814144" y="95549"/>
                  </a:lnTo>
                  <a:lnTo>
                    <a:pt x="807370" y="142148"/>
                  </a:lnTo>
                  <a:lnTo>
                    <a:pt x="798020" y="187861"/>
                  </a:lnTo>
                  <a:lnTo>
                    <a:pt x="786171" y="232610"/>
                  </a:lnTo>
                  <a:lnTo>
                    <a:pt x="771899" y="276319"/>
                  </a:lnTo>
                  <a:lnTo>
                    <a:pt x="755281" y="318910"/>
                  </a:lnTo>
                  <a:lnTo>
                    <a:pt x="736395" y="360308"/>
                  </a:lnTo>
                  <a:lnTo>
                    <a:pt x="715316" y="400436"/>
                  </a:lnTo>
                  <a:lnTo>
                    <a:pt x="692122" y="439216"/>
                  </a:lnTo>
                  <a:lnTo>
                    <a:pt x="666889" y="476572"/>
                  </a:lnTo>
                  <a:lnTo>
                    <a:pt x="639695" y="512427"/>
                  </a:lnTo>
                  <a:lnTo>
                    <a:pt x="610616" y="546704"/>
                  </a:lnTo>
                  <a:lnTo>
                    <a:pt x="579730" y="579326"/>
                  </a:lnTo>
                  <a:lnTo>
                    <a:pt x="547112" y="610217"/>
                  </a:lnTo>
                  <a:lnTo>
                    <a:pt x="512839" y="639299"/>
                  </a:lnTo>
                  <a:lnTo>
                    <a:pt x="476990" y="666496"/>
                  </a:lnTo>
                  <a:lnTo>
                    <a:pt x="439639" y="691732"/>
                  </a:lnTo>
                  <a:lnTo>
                    <a:pt x="400865" y="714928"/>
                  </a:lnTo>
                  <a:lnTo>
                    <a:pt x="360744" y="736009"/>
                  </a:lnTo>
                  <a:lnTo>
                    <a:pt x="319353" y="754897"/>
                  </a:lnTo>
                  <a:lnTo>
                    <a:pt x="276768" y="771517"/>
                  </a:lnTo>
                  <a:lnTo>
                    <a:pt x="233067" y="785790"/>
                  </a:lnTo>
                  <a:lnTo>
                    <a:pt x="188327" y="797640"/>
                  </a:lnTo>
                  <a:lnTo>
                    <a:pt x="142623" y="806991"/>
                  </a:lnTo>
                  <a:lnTo>
                    <a:pt x="96034" y="813765"/>
                  </a:lnTo>
                  <a:lnTo>
                    <a:pt x="48636" y="817886"/>
                  </a:lnTo>
                  <a:lnTo>
                    <a:pt x="505" y="819276"/>
                  </a:lnTo>
                  <a:lnTo>
                    <a:pt x="336" y="819276"/>
                  </a:lnTo>
                  <a:lnTo>
                    <a:pt x="168" y="819276"/>
                  </a:lnTo>
                  <a:lnTo>
                    <a:pt x="0" y="819276"/>
                  </a:lnTo>
                  <a:lnTo>
                    <a:pt x="505" y="0"/>
                  </a:lnTo>
                  <a:lnTo>
                    <a:pt x="819655" y="0"/>
                  </a:lnTo>
                  <a:close/>
                </a:path>
              </a:pathLst>
            </a:custGeom>
            <a:ln w="3175">
              <a:solidFill>
                <a:srgbClr val="D2C39E"/>
              </a:solidFill>
            </a:ln>
          </p:spPr>
          <p:txBody>
            <a:bodyPr wrap="square" lIns="0" tIns="0" rIns="0" bIns="0" rtlCol="0"/>
            <a:lstStyle/>
            <a:p>
              <a:endParaRPr/>
            </a:p>
          </p:txBody>
        </p:sp>
        <p:pic>
          <p:nvPicPr>
            <p:cNvPr id="6" name="object 6"/>
            <p:cNvPicPr/>
            <p:nvPr/>
          </p:nvPicPr>
          <p:blipFill>
            <a:blip r:embed="rId3" cstate="print"/>
            <a:stretch>
              <a:fillRect/>
            </a:stretch>
          </p:blipFill>
          <p:spPr>
            <a:xfrm>
              <a:off x="123825" y="0"/>
              <a:ext cx="1795526" cy="1804924"/>
            </a:xfrm>
            <a:prstGeom prst="rect">
              <a:avLst/>
            </a:prstGeom>
          </p:spPr>
        </p:pic>
        <p:sp>
          <p:nvSpPr>
            <p:cNvPr id="7" name="object 7"/>
            <p:cNvSpPr/>
            <p:nvPr/>
          </p:nvSpPr>
          <p:spPr>
            <a:xfrm>
              <a:off x="176212" y="23875"/>
              <a:ext cx="1696085" cy="1704975"/>
            </a:xfrm>
            <a:custGeom>
              <a:avLst/>
              <a:gdLst/>
              <a:ahLst/>
              <a:cxnLst/>
              <a:rect l="l" t="t" r="r" b="b"/>
              <a:pathLst>
                <a:path w="1696085" h="1704975">
                  <a:moveTo>
                    <a:pt x="0" y="852424"/>
                  </a:moveTo>
                  <a:lnTo>
                    <a:pt x="1341" y="804051"/>
                  </a:lnTo>
                  <a:lnTo>
                    <a:pt x="5320" y="756387"/>
                  </a:lnTo>
                  <a:lnTo>
                    <a:pt x="11862" y="709503"/>
                  </a:lnTo>
                  <a:lnTo>
                    <a:pt x="20898" y="663470"/>
                  </a:lnTo>
                  <a:lnTo>
                    <a:pt x="32356" y="618362"/>
                  </a:lnTo>
                  <a:lnTo>
                    <a:pt x="46163" y="574249"/>
                  </a:lnTo>
                  <a:lnTo>
                    <a:pt x="62249" y="531204"/>
                  </a:lnTo>
                  <a:lnTo>
                    <a:pt x="80541" y="489299"/>
                  </a:lnTo>
                  <a:lnTo>
                    <a:pt x="100969" y="448605"/>
                  </a:lnTo>
                  <a:lnTo>
                    <a:pt x="123461" y="409196"/>
                  </a:lnTo>
                  <a:lnTo>
                    <a:pt x="147945" y="371141"/>
                  </a:lnTo>
                  <a:lnTo>
                    <a:pt x="174349" y="334515"/>
                  </a:lnTo>
                  <a:lnTo>
                    <a:pt x="202602" y="299387"/>
                  </a:lnTo>
                  <a:lnTo>
                    <a:pt x="232633" y="265832"/>
                  </a:lnTo>
                  <a:lnTo>
                    <a:pt x="264370" y="233919"/>
                  </a:lnTo>
                  <a:lnTo>
                    <a:pt x="297740" y="203722"/>
                  </a:lnTo>
                  <a:lnTo>
                    <a:pt x="332674" y="175313"/>
                  </a:lnTo>
                  <a:lnTo>
                    <a:pt x="369099" y="148762"/>
                  </a:lnTo>
                  <a:lnTo>
                    <a:pt x="406944" y="124143"/>
                  </a:lnTo>
                  <a:lnTo>
                    <a:pt x="446136" y="101527"/>
                  </a:lnTo>
                  <a:lnTo>
                    <a:pt x="486605" y="80987"/>
                  </a:lnTo>
                  <a:lnTo>
                    <a:pt x="528279" y="62593"/>
                  </a:lnTo>
                  <a:lnTo>
                    <a:pt x="571087" y="46418"/>
                  </a:lnTo>
                  <a:lnTo>
                    <a:pt x="614956" y="32534"/>
                  </a:lnTo>
                  <a:lnTo>
                    <a:pt x="659815" y="21014"/>
                  </a:lnTo>
                  <a:lnTo>
                    <a:pt x="705594" y="11928"/>
                  </a:lnTo>
                  <a:lnTo>
                    <a:pt x="752219" y="5349"/>
                  </a:lnTo>
                  <a:lnTo>
                    <a:pt x="799620" y="1349"/>
                  </a:lnTo>
                  <a:lnTo>
                    <a:pt x="847725" y="0"/>
                  </a:lnTo>
                  <a:lnTo>
                    <a:pt x="895830" y="1349"/>
                  </a:lnTo>
                  <a:lnTo>
                    <a:pt x="943231" y="5349"/>
                  </a:lnTo>
                  <a:lnTo>
                    <a:pt x="989857" y="11928"/>
                  </a:lnTo>
                  <a:lnTo>
                    <a:pt x="1035637" y="21014"/>
                  </a:lnTo>
                  <a:lnTo>
                    <a:pt x="1080498" y="32534"/>
                  </a:lnTo>
                  <a:lnTo>
                    <a:pt x="1124369" y="46418"/>
                  </a:lnTo>
                  <a:lnTo>
                    <a:pt x="1167179" y="62593"/>
                  </a:lnTo>
                  <a:lnTo>
                    <a:pt x="1208856" y="80987"/>
                  </a:lnTo>
                  <a:lnTo>
                    <a:pt x="1249327" y="101527"/>
                  </a:lnTo>
                  <a:lnTo>
                    <a:pt x="1288523" y="124143"/>
                  </a:lnTo>
                  <a:lnTo>
                    <a:pt x="1326370" y="148762"/>
                  </a:lnTo>
                  <a:lnTo>
                    <a:pt x="1362798" y="175313"/>
                  </a:lnTo>
                  <a:lnTo>
                    <a:pt x="1397735" y="203722"/>
                  </a:lnTo>
                  <a:lnTo>
                    <a:pt x="1431110" y="233919"/>
                  </a:lnTo>
                  <a:lnTo>
                    <a:pt x="1462849" y="265832"/>
                  </a:lnTo>
                  <a:lnTo>
                    <a:pt x="1492884" y="299387"/>
                  </a:lnTo>
                  <a:lnTo>
                    <a:pt x="1521140" y="334515"/>
                  </a:lnTo>
                  <a:lnTo>
                    <a:pt x="1547547" y="371141"/>
                  </a:lnTo>
                  <a:lnTo>
                    <a:pt x="1572034" y="409196"/>
                  </a:lnTo>
                  <a:lnTo>
                    <a:pt x="1594529" y="448605"/>
                  </a:lnTo>
                  <a:lnTo>
                    <a:pt x="1614959" y="489299"/>
                  </a:lnTo>
                  <a:lnTo>
                    <a:pt x="1633254" y="531204"/>
                  </a:lnTo>
                  <a:lnTo>
                    <a:pt x="1649342" y="574249"/>
                  </a:lnTo>
                  <a:lnTo>
                    <a:pt x="1663152" y="618362"/>
                  </a:lnTo>
                  <a:lnTo>
                    <a:pt x="1674611" y="663470"/>
                  </a:lnTo>
                  <a:lnTo>
                    <a:pt x="1683648" y="709503"/>
                  </a:lnTo>
                  <a:lnTo>
                    <a:pt x="1690192" y="756387"/>
                  </a:lnTo>
                  <a:lnTo>
                    <a:pt x="1694171" y="804051"/>
                  </a:lnTo>
                  <a:lnTo>
                    <a:pt x="1695513" y="852424"/>
                  </a:lnTo>
                  <a:lnTo>
                    <a:pt x="1694171" y="900796"/>
                  </a:lnTo>
                  <a:lnTo>
                    <a:pt x="1690192" y="948462"/>
                  </a:lnTo>
                  <a:lnTo>
                    <a:pt x="1683648" y="995348"/>
                  </a:lnTo>
                  <a:lnTo>
                    <a:pt x="1674611" y="1041383"/>
                  </a:lnTo>
                  <a:lnTo>
                    <a:pt x="1663152" y="1086495"/>
                  </a:lnTo>
                  <a:lnTo>
                    <a:pt x="1649342" y="1130612"/>
                  </a:lnTo>
                  <a:lnTo>
                    <a:pt x="1633254" y="1173662"/>
                  </a:lnTo>
                  <a:lnTo>
                    <a:pt x="1614959" y="1215572"/>
                  </a:lnTo>
                  <a:lnTo>
                    <a:pt x="1594529" y="1256271"/>
                  </a:lnTo>
                  <a:lnTo>
                    <a:pt x="1572034" y="1295686"/>
                  </a:lnTo>
                  <a:lnTo>
                    <a:pt x="1547547" y="1333747"/>
                  </a:lnTo>
                  <a:lnTo>
                    <a:pt x="1521140" y="1370380"/>
                  </a:lnTo>
                  <a:lnTo>
                    <a:pt x="1492884" y="1405513"/>
                  </a:lnTo>
                  <a:lnTo>
                    <a:pt x="1462849" y="1439076"/>
                  </a:lnTo>
                  <a:lnTo>
                    <a:pt x="1431110" y="1470994"/>
                  </a:lnTo>
                  <a:lnTo>
                    <a:pt x="1397735" y="1501198"/>
                  </a:lnTo>
                  <a:lnTo>
                    <a:pt x="1362798" y="1529614"/>
                  </a:lnTo>
                  <a:lnTo>
                    <a:pt x="1326370" y="1556171"/>
                  </a:lnTo>
                  <a:lnTo>
                    <a:pt x="1288523" y="1580796"/>
                  </a:lnTo>
                  <a:lnTo>
                    <a:pt x="1249327" y="1603418"/>
                  </a:lnTo>
                  <a:lnTo>
                    <a:pt x="1208856" y="1623964"/>
                  </a:lnTo>
                  <a:lnTo>
                    <a:pt x="1167179" y="1642363"/>
                  </a:lnTo>
                  <a:lnTo>
                    <a:pt x="1124369" y="1658542"/>
                  </a:lnTo>
                  <a:lnTo>
                    <a:pt x="1080498" y="1672429"/>
                  </a:lnTo>
                  <a:lnTo>
                    <a:pt x="1035637" y="1683954"/>
                  </a:lnTo>
                  <a:lnTo>
                    <a:pt x="989857" y="1693042"/>
                  </a:lnTo>
                  <a:lnTo>
                    <a:pt x="943231" y="1699623"/>
                  </a:lnTo>
                  <a:lnTo>
                    <a:pt x="895830" y="1703625"/>
                  </a:lnTo>
                  <a:lnTo>
                    <a:pt x="847725" y="1704975"/>
                  </a:lnTo>
                  <a:lnTo>
                    <a:pt x="799620" y="1703625"/>
                  </a:lnTo>
                  <a:lnTo>
                    <a:pt x="752219" y="1699623"/>
                  </a:lnTo>
                  <a:lnTo>
                    <a:pt x="705594" y="1693042"/>
                  </a:lnTo>
                  <a:lnTo>
                    <a:pt x="659815" y="1683954"/>
                  </a:lnTo>
                  <a:lnTo>
                    <a:pt x="614956" y="1672429"/>
                  </a:lnTo>
                  <a:lnTo>
                    <a:pt x="571087" y="1658542"/>
                  </a:lnTo>
                  <a:lnTo>
                    <a:pt x="528279" y="1642363"/>
                  </a:lnTo>
                  <a:lnTo>
                    <a:pt x="486605" y="1623964"/>
                  </a:lnTo>
                  <a:lnTo>
                    <a:pt x="446136" y="1603418"/>
                  </a:lnTo>
                  <a:lnTo>
                    <a:pt x="406944" y="1580796"/>
                  </a:lnTo>
                  <a:lnTo>
                    <a:pt x="369099" y="1556171"/>
                  </a:lnTo>
                  <a:lnTo>
                    <a:pt x="332674" y="1529614"/>
                  </a:lnTo>
                  <a:lnTo>
                    <a:pt x="297740" y="1501198"/>
                  </a:lnTo>
                  <a:lnTo>
                    <a:pt x="264370" y="1470994"/>
                  </a:lnTo>
                  <a:lnTo>
                    <a:pt x="232633" y="1439076"/>
                  </a:lnTo>
                  <a:lnTo>
                    <a:pt x="202602" y="1405513"/>
                  </a:lnTo>
                  <a:lnTo>
                    <a:pt x="174349" y="1370380"/>
                  </a:lnTo>
                  <a:lnTo>
                    <a:pt x="147945" y="1333747"/>
                  </a:lnTo>
                  <a:lnTo>
                    <a:pt x="123461" y="1295686"/>
                  </a:lnTo>
                  <a:lnTo>
                    <a:pt x="100969" y="1256271"/>
                  </a:lnTo>
                  <a:lnTo>
                    <a:pt x="80541" y="1215572"/>
                  </a:lnTo>
                  <a:lnTo>
                    <a:pt x="62249" y="1173662"/>
                  </a:lnTo>
                  <a:lnTo>
                    <a:pt x="46163" y="1130612"/>
                  </a:lnTo>
                  <a:lnTo>
                    <a:pt x="32356" y="1086495"/>
                  </a:lnTo>
                  <a:lnTo>
                    <a:pt x="20898" y="1041383"/>
                  </a:lnTo>
                  <a:lnTo>
                    <a:pt x="11862" y="995348"/>
                  </a:lnTo>
                  <a:lnTo>
                    <a:pt x="5320" y="948462"/>
                  </a:lnTo>
                  <a:lnTo>
                    <a:pt x="1341" y="900796"/>
                  </a:lnTo>
                  <a:lnTo>
                    <a:pt x="0" y="852424"/>
                  </a:lnTo>
                  <a:close/>
                </a:path>
              </a:pathLst>
            </a:custGeom>
            <a:ln w="27305">
              <a:solidFill>
                <a:srgbClr val="FFF6DB"/>
              </a:solidFill>
            </a:ln>
          </p:spPr>
          <p:txBody>
            <a:bodyPr wrap="square" lIns="0" tIns="0" rIns="0" bIns="0" rtlCol="0"/>
            <a:lstStyle/>
            <a:p>
              <a:endParaRPr/>
            </a:p>
          </p:txBody>
        </p:sp>
        <p:pic>
          <p:nvPicPr>
            <p:cNvPr id="8" name="object 8"/>
            <p:cNvPicPr/>
            <p:nvPr/>
          </p:nvPicPr>
          <p:blipFill>
            <a:blip r:embed="rId4" cstate="print"/>
            <a:stretch>
              <a:fillRect/>
            </a:stretch>
          </p:blipFill>
          <p:spPr>
            <a:xfrm>
              <a:off x="161925" y="1028636"/>
              <a:ext cx="1176337" cy="1176337"/>
            </a:xfrm>
            <a:prstGeom prst="rect">
              <a:avLst/>
            </a:prstGeom>
          </p:spPr>
        </p:pic>
        <p:pic>
          <p:nvPicPr>
            <p:cNvPr id="9" name="object 9"/>
            <p:cNvPicPr/>
            <p:nvPr/>
          </p:nvPicPr>
          <p:blipFill>
            <a:blip r:embed="rId5" cstate="print"/>
            <a:stretch>
              <a:fillRect/>
            </a:stretch>
          </p:blipFill>
          <p:spPr>
            <a:xfrm>
              <a:off x="187319" y="1050633"/>
              <a:ext cx="1116813" cy="1111476"/>
            </a:xfrm>
            <a:prstGeom prst="rect">
              <a:avLst/>
            </a:prstGeom>
          </p:spPr>
        </p:pic>
        <p:sp>
          <p:nvSpPr>
            <p:cNvPr id="10" name="object 10"/>
            <p:cNvSpPr/>
            <p:nvPr/>
          </p:nvSpPr>
          <p:spPr>
            <a:xfrm>
              <a:off x="187319" y="1050633"/>
              <a:ext cx="1116965" cy="1111885"/>
            </a:xfrm>
            <a:custGeom>
              <a:avLst/>
              <a:gdLst/>
              <a:ahLst/>
              <a:cxnLst/>
              <a:rect l="l" t="t" r="r" b="b"/>
              <a:pathLst>
                <a:path w="1116965" h="1111885">
                  <a:moveTo>
                    <a:pt x="118496" y="204634"/>
                  </a:moveTo>
                  <a:lnTo>
                    <a:pt x="149785" y="168741"/>
                  </a:lnTo>
                  <a:lnTo>
                    <a:pt x="183515" y="136234"/>
                  </a:lnTo>
                  <a:lnTo>
                    <a:pt x="219451" y="107137"/>
                  </a:lnTo>
                  <a:lnTo>
                    <a:pt x="257356" y="81474"/>
                  </a:lnTo>
                  <a:lnTo>
                    <a:pt x="296996" y="59270"/>
                  </a:lnTo>
                  <a:lnTo>
                    <a:pt x="338135" y="40547"/>
                  </a:lnTo>
                  <a:lnTo>
                    <a:pt x="380538" y="25331"/>
                  </a:lnTo>
                  <a:lnTo>
                    <a:pt x="423971" y="13644"/>
                  </a:lnTo>
                  <a:lnTo>
                    <a:pt x="468196" y="5510"/>
                  </a:lnTo>
                  <a:lnTo>
                    <a:pt x="512980" y="954"/>
                  </a:lnTo>
                  <a:lnTo>
                    <a:pt x="558087" y="0"/>
                  </a:lnTo>
                  <a:lnTo>
                    <a:pt x="603281" y="2670"/>
                  </a:lnTo>
                  <a:lnTo>
                    <a:pt x="648327" y="8990"/>
                  </a:lnTo>
                  <a:lnTo>
                    <a:pt x="692991" y="18983"/>
                  </a:lnTo>
                  <a:lnTo>
                    <a:pt x="737036" y="32672"/>
                  </a:lnTo>
                  <a:lnTo>
                    <a:pt x="780227" y="50083"/>
                  </a:lnTo>
                  <a:lnTo>
                    <a:pt x="822330" y="71238"/>
                  </a:lnTo>
                  <a:lnTo>
                    <a:pt x="863108" y="96162"/>
                  </a:lnTo>
                  <a:lnTo>
                    <a:pt x="902327" y="124878"/>
                  </a:lnTo>
                  <a:lnTo>
                    <a:pt x="939023" y="156757"/>
                  </a:lnTo>
                  <a:lnTo>
                    <a:pt x="972365" y="190998"/>
                  </a:lnTo>
                  <a:lnTo>
                    <a:pt x="1002325" y="227366"/>
                  </a:lnTo>
                  <a:lnTo>
                    <a:pt x="1028874" y="265625"/>
                  </a:lnTo>
                  <a:lnTo>
                    <a:pt x="1051985" y="305541"/>
                  </a:lnTo>
                  <a:lnTo>
                    <a:pt x="1071626" y="346879"/>
                  </a:lnTo>
                  <a:lnTo>
                    <a:pt x="1087772" y="389404"/>
                  </a:lnTo>
                  <a:lnTo>
                    <a:pt x="1100392" y="432881"/>
                  </a:lnTo>
                  <a:lnTo>
                    <a:pt x="1109458" y="477076"/>
                  </a:lnTo>
                  <a:lnTo>
                    <a:pt x="1114941" y="521754"/>
                  </a:lnTo>
                  <a:lnTo>
                    <a:pt x="1116813" y="566679"/>
                  </a:lnTo>
                  <a:lnTo>
                    <a:pt x="1115044" y="611617"/>
                  </a:lnTo>
                  <a:lnTo>
                    <a:pt x="1109608" y="656333"/>
                  </a:lnTo>
                  <a:lnTo>
                    <a:pt x="1100473" y="700593"/>
                  </a:lnTo>
                  <a:lnTo>
                    <a:pt x="1087613" y="744160"/>
                  </a:lnTo>
                  <a:lnTo>
                    <a:pt x="1070998" y="786801"/>
                  </a:lnTo>
                  <a:lnTo>
                    <a:pt x="1050600" y="828281"/>
                  </a:lnTo>
                  <a:lnTo>
                    <a:pt x="1026390" y="868365"/>
                  </a:lnTo>
                  <a:lnTo>
                    <a:pt x="998339" y="906817"/>
                  </a:lnTo>
                  <a:lnTo>
                    <a:pt x="967050" y="942710"/>
                  </a:lnTo>
                  <a:lnTo>
                    <a:pt x="933320" y="975218"/>
                  </a:lnTo>
                  <a:lnTo>
                    <a:pt x="897385" y="1004315"/>
                  </a:lnTo>
                  <a:lnTo>
                    <a:pt x="859481" y="1029978"/>
                  </a:lnTo>
                  <a:lnTo>
                    <a:pt x="819841" y="1052184"/>
                  </a:lnTo>
                  <a:lnTo>
                    <a:pt x="778703" y="1070908"/>
                  </a:lnTo>
                  <a:lnTo>
                    <a:pt x="736300" y="1086127"/>
                  </a:lnTo>
                  <a:lnTo>
                    <a:pt x="692869" y="1097817"/>
                  </a:lnTo>
                  <a:lnTo>
                    <a:pt x="648644" y="1105954"/>
                  </a:lnTo>
                  <a:lnTo>
                    <a:pt x="603860" y="1110515"/>
                  </a:lnTo>
                  <a:lnTo>
                    <a:pt x="558754" y="1111476"/>
                  </a:lnTo>
                  <a:lnTo>
                    <a:pt x="513560" y="1108813"/>
                  </a:lnTo>
                  <a:lnTo>
                    <a:pt x="468514" y="1102502"/>
                  </a:lnTo>
                  <a:lnTo>
                    <a:pt x="423850" y="1092519"/>
                  </a:lnTo>
                  <a:lnTo>
                    <a:pt x="379804" y="1078841"/>
                  </a:lnTo>
                  <a:lnTo>
                    <a:pt x="336612" y="1061444"/>
                  </a:lnTo>
                  <a:lnTo>
                    <a:pt x="294508" y="1040304"/>
                  </a:lnTo>
                  <a:lnTo>
                    <a:pt x="253729" y="1015397"/>
                  </a:lnTo>
                  <a:lnTo>
                    <a:pt x="214508" y="986700"/>
                  </a:lnTo>
                  <a:lnTo>
                    <a:pt x="177812" y="954821"/>
                  </a:lnTo>
                  <a:lnTo>
                    <a:pt x="144469" y="920580"/>
                  </a:lnTo>
                  <a:lnTo>
                    <a:pt x="114507" y="884212"/>
                  </a:lnTo>
                  <a:lnTo>
                    <a:pt x="87955" y="845952"/>
                  </a:lnTo>
                  <a:lnTo>
                    <a:pt x="64842" y="806035"/>
                  </a:lnTo>
                  <a:lnTo>
                    <a:pt x="45198" y="764695"/>
                  </a:lnTo>
                  <a:lnTo>
                    <a:pt x="29049" y="722168"/>
                  </a:lnTo>
                  <a:lnTo>
                    <a:pt x="16427" y="678687"/>
                  </a:lnTo>
                  <a:lnTo>
                    <a:pt x="7358" y="634488"/>
                  </a:lnTo>
                  <a:lnTo>
                    <a:pt x="1873" y="589806"/>
                  </a:lnTo>
                  <a:lnTo>
                    <a:pt x="0" y="544874"/>
                  </a:lnTo>
                  <a:lnTo>
                    <a:pt x="1767" y="499929"/>
                  </a:lnTo>
                  <a:lnTo>
                    <a:pt x="7203" y="455204"/>
                  </a:lnTo>
                  <a:lnTo>
                    <a:pt x="16338" y="410935"/>
                  </a:lnTo>
                  <a:lnTo>
                    <a:pt x="29200" y="367355"/>
                  </a:lnTo>
                  <a:lnTo>
                    <a:pt x="45818" y="324701"/>
                  </a:lnTo>
                  <a:lnTo>
                    <a:pt x="66221" y="283206"/>
                  </a:lnTo>
                  <a:lnTo>
                    <a:pt x="90437" y="243105"/>
                  </a:lnTo>
                  <a:lnTo>
                    <a:pt x="118496" y="204634"/>
                  </a:lnTo>
                  <a:close/>
                </a:path>
                <a:path w="1116965" h="1111885">
                  <a:moveTo>
                    <a:pt x="220477" y="286041"/>
                  </a:moveTo>
                  <a:lnTo>
                    <a:pt x="193856" y="323455"/>
                  </a:lnTo>
                  <a:lnTo>
                    <a:pt x="171955" y="362810"/>
                  </a:lnTo>
                  <a:lnTo>
                    <a:pt x="154729" y="403741"/>
                  </a:lnTo>
                  <a:lnTo>
                    <a:pt x="142131" y="445881"/>
                  </a:lnTo>
                  <a:lnTo>
                    <a:pt x="134116" y="488865"/>
                  </a:lnTo>
                  <a:lnTo>
                    <a:pt x="130638" y="532328"/>
                  </a:lnTo>
                  <a:lnTo>
                    <a:pt x="131651" y="575903"/>
                  </a:lnTo>
                  <a:lnTo>
                    <a:pt x="137108" y="619227"/>
                  </a:lnTo>
                  <a:lnTo>
                    <a:pt x="146964" y="661933"/>
                  </a:lnTo>
                  <a:lnTo>
                    <a:pt x="161173" y="703655"/>
                  </a:lnTo>
                  <a:lnTo>
                    <a:pt x="179689" y="744028"/>
                  </a:lnTo>
                  <a:lnTo>
                    <a:pt x="202465" y="782686"/>
                  </a:lnTo>
                  <a:lnTo>
                    <a:pt x="229457" y="819265"/>
                  </a:lnTo>
                  <a:lnTo>
                    <a:pt x="260618" y="853397"/>
                  </a:lnTo>
                  <a:lnTo>
                    <a:pt x="295902" y="884719"/>
                  </a:lnTo>
                  <a:lnTo>
                    <a:pt x="334265" y="912179"/>
                  </a:lnTo>
                  <a:lnTo>
                    <a:pt x="374453" y="934995"/>
                  </a:lnTo>
                  <a:lnTo>
                    <a:pt x="416101" y="953204"/>
                  </a:lnTo>
                  <a:lnTo>
                    <a:pt x="458841" y="966841"/>
                  </a:lnTo>
                  <a:lnTo>
                    <a:pt x="502308" y="975943"/>
                  </a:lnTo>
                  <a:lnTo>
                    <a:pt x="546136" y="980546"/>
                  </a:lnTo>
                  <a:lnTo>
                    <a:pt x="589957" y="980687"/>
                  </a:lnTo>
                  <a:lnTo>
                    <a:pt x="633406" y="976403"/>
                  </a:lnTo>
                  <a:lnTo>
                    <a:pt x="676117" y="967728"/>
                  </a:lnTo>
                  <a:lnTo>
                    <a:pt x="717723" y="954701"/>
                  </a:lnTo>
                  <a:lnTo>
                    <a:pt x="757858" y="937356"/>
                  </a:lnTo>
                  <a:lnTo>
                    <a:pt x="796155" y="915731"/>
                  </a:lnTo>
                  <a:lnTo>
                    <a:pt x="832248" y="889862"/>
                  </a:lnTo>
                  <a:lnTo>
                    <a:pt x="865771" y="859785"/>
                  </a:lnTo>
                  <a:lnTo>
                    <a:pt x="896358" y="825537"/>
                  </a:lnTo>
                  <a:lnTo>
                    <a:pt x="922982" y="788101"/>
                  </a:lnTo>
                  <a:lnTo>
                    <a:pt x="944884" y="748730"/>
                  </a:lnTo>
                  <a:lnTo>
                    <a:pt x="962111" y="707789"/>
                  </a:lnTo>
                  <a:lnTo>
                    <a:pt x="974709" y="665643"/>
                  </a:lnTo>
                  <a:lnTo>
                    <a:pt x="982725" y="622657"/>
                  </a:lnTo>
                  <a:lnTo>
                    <a:pt x="986203" y="579196"/>
                  </a:lnTo>
                  <a:lnTo>
                    <a:pt x="985191" y="535624"/>
                  </a:lnTo>
                  <a:lnTo>
                    <a:pt x="979734" y="492307"/>
                  </a:lnTo>
                  <a:lnTo>
                    <a:pt x="969878" y="449609"/>
                  </a:lnTo>
                  <a:lnTo>
                    <a:pt x="955669" y="407895"/>
                  </a:lnTo>
                  <a:lnTo>
                    <a:pt x="937154" y="367530"/>
                  </a:lnTo>
                  <a:lnTo>
                    <a:pt x="914378" y="328880"/>
                  </a:lnTo>
                  <a:lnTo>
                    <a:pt x="887387" y="292308"/>
                  </a:lnTo>
                  <a:lnTo>
                    <a:pt x="856228" y="258179"/>
                  </a:lnTo>
                  <a:lnTo>
                    <a:pt x="820946" y="226859"/>
                  </a:lnTo>
                  <a:lnTo>
                    <a:pt x="782583" y="199399"/>
                  </a:lnTo>
                  <a:lnTo>
                    <a:pt x="742394" y="176583"/>
                  </a:lnTo>
                  <a:lnTo>
                    <a:pt x="700746" y="158375"/>
                  </a:lnTo>
                  <a:lnTo>
                    <a:pt x="658004" y="144737"/>
                  </a:lnTo>
                  <a:lnTo>
                    <a:pt x="614536" y="135635"/>
                  </a:lnTo>
                  <a:lnTo>
                    <a:pt x="570708" y="131032"/>
                  </a:lnTo>
                  <a:lnTo>
                    <a:pt x="526885" y="130891"/>
                  </a:lnTo>
                  <a:lnTo>
                    <a:pt x="483435" y="135175"/>
                  </a:lnTo>
                  <a:lnTo>
                    <a:pt x="440723" y="143850"/>
                  </a:lnTo>
                  <a:lnTo>
                    <a:pt x="399116" y="156877"/>
                  </a:lnTo>
                  <a:lnTo>
                    <a:pt x="358980" y="174222"/>
                  </a:lnTo>
                  <a:lnTo>
                    <a:pt x="320682" y="195847"/>
                  </a:lnTo>
                  <a:lnTo>
                    <a:pt x="284588" y="221716"/>
                  </a:lnTo>
                  <a:lnTo>
                    <a:pt x="251064" y="251793"/>
                  </a:lnTo>
                  <a:lnTo>
                    <a:pt x="220477" y="286041"/>
                  </a:lnTo>
                  <a:close/>
                </a:path>
              </a:pathLst>
            </a:custGeom>
            <a:ln w="7349">
              <a:solidFill>
                <a:srgbClr val="C6B791"/>
              </a:solidFill>
            </a:ln>
          </p:spPr>
          <p:txBody>
            <a:bodyPr wrap="square" lIns="0" tIns="0" rIns="0" bIns="0" rtlCol="0"/>
            <a:lstStyle/>
            <a:p>
              <a:endParaRPr/>
            </a:p>
          </p:txBody>
        </p:sp>
        <p:sp>
          <p:nvSpPr>
            <p:cNvPr id="11" name="object 11"/>
            <p:cNvSpPr/>
            <p:nvPr/>
          </p:nvSpPr>
          <p:spPr>
            <a:xfrm>
              <a:off x="1009650" y="0"/>
              <a:ext cx="8134350" cy="6858000"/>
            </a:xfrm>
            <a:custGeom>
              <a:avLst/>
              <a:gdLst/>
              <a:ahLst/>
              <a:cxnLst/>
              <a:rect l="l" t="t" r="r" b="b"/>
              <a:pathLst>
                <a:path w="8134350" h="6858000">
                  <a:moveTo>
                    <a:pt x="8134350" y="0"/>
                  </a:moveTo>
                  <a:lnTo>
                    <a:pt x="0" y="0"/>
                  </a:lnTo>
                  <a:lnTo>
                    <a:pt x="0" y="6858000"/>
                  </a:lnTo>
                  <a:lnTo>
                    <a:pt x="8134350" y="6858000"/>
                  </a:lnTo>
                  <a:lnTo>
                    <a:pt x="8134350" y="0"/>
                  </a:lnTo>
                  <a:close/>
                </a:path>
              </a:pathLst>
            </a:custGeom>
            <a:solidFill>
              <a:srgbClr val="FFFFFF"/>
            </a:solidFill>
          </p:spPr>
          <p:txBody>
            <a:bodyPr wrap="square" lIns="0" tIns="0" rIns="0" bIns="0" rtlCol="0"/>
            <a:lstStyle/>
            <a:p>
              <a:endParaRPr/>
            </a:p>
          </p:txBody>
        </p:sp>
        <p:pic>
          <p:nvPicPr>
            <p:cNvPr id="12" name="object 12"/>
            <p:cNvPicPr/>
            <p:nvPr/>
          </p:nvPicPr>
          <p:blipFill>
            <a:blip r:embed="rId6" cstate="print"/>
            <a:stretch>
              <a:fillRect/>
            </a:stretch>
          </p:blipFill>
          <p:spPr>
            <a:xfrm>
              <a:off x="923925" y="0"/>
              <a:ext cx="176212" cy="6858000"/>
            </a:xfrm>
            <a:prstGeom prst="rect">
              <a:avLst/>
            </a:prstGeom>
          </p:spPr>
        </p:pic>
        <p:sp>
          <p:nvSpPr>
            <p:cNvPr id="13" name="object 13"/>
            <p:cNvSpPr/>
            <p:nvPr/>
          </p:nvSpPr>
          <p:spPr>
            <a:xfrm>
              <a:off x="1019175" y="0"/>
              <a:ext cx="66675" cy="6858000"/>
            </a:xfrm>
            <a:custGeom>
              <a:avLst/>
              <a:gdLst/>
              <a:ahLst/>
              <a:cxnLst/>
              <a:rect l="l" t="t" r="r" b="b"/>
              <a:pathLst>
                <a:path w="66675" h="6858000">
                  <a:moveTo>
                    <a:pt x="66675" y="0"/>
                  </a:moveTo>
                  <a:lnTo>
                    <a:pt x="0" y="0"/>
                  </a:lnTo>
                  <a:lnTo>
                    <a:pt x="0" y="6858000"/>
                  </a:lnTo>
                  <a:lnTo>
                    <a:pt x="66675" y="6858000"/>
                  </a:lnTo>
                  <a:lnTo>
                    <a:pt x="66675" y="0"/>
                  </a:lnTo>
                  <a:close/>
                </a:path>
              </a:pathLst>
            </a:custGeom>
            <a:solidFill>
              <a:srgbClr val="FFFFFF"/>
            </a:solidFill>
          </p:spPr>
          <p:txBody>
            <a:bodyPr wrap="square" lIns="0" tIns="0" rIns="0" bIns="0" rtlCol="0"/>
            <a:lstStyle/>
            <a:p>
              <a:endParaRPr/>
            </a:p>
          </p:txBody>
        </p:sp>
      </p:grpSp>
      <p:pic>
        <p:nvPicPr>
          <p:cNvPr id="14" name="object 14"/>
          <p:cNvPicPr/>
          <p:nvPr/>
        </p:nvPicPr>
        <p:blipFill>
          <a:blip r:embed="rId7">
            <a:extLst>
              <a:ext uri="{28A0092B-C50C-407E-A947-70E740481C1C}">
                <a14:useLocalDpi xmlns:a14="http://schemas.microsoft.com/office/drawing/2010/main" val="0"/>
              </a:ext>
            </a:extLst>
          </a:blip>
          <a:stretch>
            <a:fillRect/>
          </a:stretch>
        </p:blipFill>
        <p:spPr>
          <a:xfrm>
            <a:off x="7543800" y="351422"/>
            <a:ext cx="1600199" cy="878305"/>
          </a:xfrm>
          <a:prstGeom prst="rect">
            <a:avLst/>
          </a:prstGeom>
        </p:spPr>
      </p:pic>
      <p:sp>
        <p:nvSpPr>
          <p:cNvPr id="16" name="object 16"/>
          <p:cNvSpPr txBox="1">
            <a:spLocks noGrp="1"/>
          </p:cNvSpPr>
          <p:nvPr>
            <p:ph type="ftr" sz="quarter" idx="5"/>
          </p:nvPr>
        </p:nvSpPr>
        <p:spPr>
          <a:xfrm>
            <a:off x="6638925" y="6375215"/>
            <a:ext cx="1903095" cy="324484"/>
          </a:xfrm>
          <a:prstGeom prst="rect">
            <a:avLst/>
          </a:prstGeom>
        </p:spPr>
        <p:txBody>
          <a:bodyPr vert="horz" wrap="square" lIns="0" tIns="0" rIns="0" bIns="0" rtlCol="0">
            <a:spAutoFit/>
          </a:bodyPr>
          <a:lstStyle>
            <a:defPPr>
              <a:defRPr lang="en-US"/>
            </a:defPPr>
            <a:lvl1pPr marL="0" algn="l" defTabSz="914400" rtl="0" eaLnBrk="1" latinLnBrk="0" hangingPunct="1">
              <a:defRPr sz="2000" b="0" i="0" kern="1200">
                <a:solidFill>
                  <a:schemeClr val="tx1"/>
                </a:solidFill>
                <a:latin typeface="Trebuchet MS"/>
                <a:ea typeface="+mn-ea"/>
                <a:cs typeface="Trebuchet M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2385"/>
              </a:lnSpc>
            </a:pPr>
            <a:r>
              <a:rPr lang="en-IN" spc="295"/>
              <a:t>C</a:t>
            </a:r>
            <a:r>
              <a:rPr lang="en-IN" spc="170"/>
              <a:t>A</a:t>
            </a:r>
            <a:r>
              <a:rPr lang="en-IN" spc="-80"/>
              <a:t> </a:t>
            </a:r>
            <a:r>
              <a:rPr lang="en-IN" spc="-70"/>
              <a:t>P</a:t>
            </a:r>
            <a:r>
              <a:rPr lang="en-IN" spc="45"/>
              <a:t>r</a:t>
            </a:r>
            <a:r>
              <a:rPr lang="en-IN" spc="-160"/>
              <a:t>a</a:t>
            </a:r>
            <a:r>
              <a:rPr lang="en-IN" spc="-70"/>
              <a:t>d</a:t>
            </a:r>
            <a:r>
              <a:rPr lang="en-IN" spc="-120"/>
              <a:t>e</a:t>
            </a:r>
            <a:r>
              <a:rPr lang="en-IN" spc="-114"/>
              <a:t>e</a:t>
            </a:r>
            <a:r>
              <a:rPr lang="en-IN" spc="-105"/>
              <a:t>p</a:t>
            </a:r>
            <a:r>
              <a:rPr lang="en-IN" spc="-180"/>
              <a:t> </a:t>
            </a:r>
            <a:r>
              <a:rPr lang="en-IN" spc="40"/>
              <a:t>Mo</a:t>
            </a:r>
            <a:r>
              <a:rPr lang="en-IN" spc="45"/>
              <a:t>d</a:t>
            </a:r>
            <a:r>
              <a:rPr lang="en-IN" spc="-130"/>
              <a:t>i</a:t>
            </a:r>
            <a:endParaRPr spc="-130" dirty="0"/>
          </a:p>
        </p:txBody>
      </p:sp>
      <p:sp>
        <p:nvSpPr>
          <p:cNvPr id="15" name="Rectangle 14"/>
          <p:cNvSpPr/>
          <p:nvPr/>
        </p:nvSpPr>
        <p:spPr>
          <a:xfrm>
            <a:off x="1047750" y="1447800"/>
            <a:ext cx="7939088" cy="5032147"/>
          </a:xfrm>
          <a:prstGeom prst="rect">
            <a:avLst/>
          </a:prstGeom>
        </p:spPr>
        <p:txBody>
          <a:bodyPr wrap="square">
            <a:spAutoFit/>
          </a:bodyPr>
          <a:lstStyle/>
          <a:p>
            <a:pPr algn="just"/>
            <a:r>
              <a:rPr lang="en-US" sz="2300" dirty="0"/>
              <a:t>The </a:t>
            </a:r>
            <a:r>
              <a:rPr lang="en-US" sz="2300" b="1" i="1" u="sng" dirty="0" err="1">
                <a:solidFill>
                  <a:srgbClr val="7030A0"/>
                </a:solidFill>
              </a:rPr>
              <a:t>Hon’ble</a:t>
            </a:r>
            <a:r>
              <a:rPr lang="en-US" sz="2300" b="1" i="1" u="sng" dirty="0">
                <a:solidFill>
                  <a:srgbClr val="7030A0"/>
                </a:solidFill>
              </a:rPr>
              <a:t> Calcutta High Court </a:t>
            </a:r>
            <a:r>
              <a:rPr lang="en-US" sz="2300" dirty="0"/>
              <a:t>in </a:t>
            </a:r>
            <a:r>
              <a:rPr lang="en-US" sz="2300" b="1" i="1" u="sng" dirty="0">
                <a:solidFill>
                  <a:srgbClr val="7030A0"/>
                </a:solidFill>
              </a:rPr>
              <a:t>M/s </a:t>
            </a:r>
            <a:r>
              <a:rPr lang="en-US" sz="2300" b="1" i="1" u="sng" dirty="0" err="1">
                <a:solidFill>
                  <a:srgbClr val="7030A0"/>
                </a:solidFill>
              </a:rPr>
              <a:t>Gargo</a:t>
            </a:r>
            <a:r>
              <a:rPr lang="en-US" sz="2300" b="1" i="1" u="sng" dirty="0">
                <a:solidFill>
                  <a:srgbClr val="7030A0"/>
                </a:solidFill>
              </a:rPr>
              <a:t> Traders</a:t>
            </a:r>
            <a:r>
              <a:rPr lang="en-US" sz="2300" dirty="0"/>
              <a:t> v/s Joint Commissioner, Commercial Taxes (State Tax) W.P.A. 1009 OF 2022 JUNE  12, 2023.</a:t>
            </a:r>
          </a:p>
          <a:p>
            <a:pPr algn="just"/>
            <a:r>
              <a:rPr lang="en-US" sz="2300" dirty="0"/>
              <a:t> </a:t>
            </a:r>
          </a:p>
          <a:p>
            <a:pPr algn="just"/>
            <a:r>
              <a:rPr lang="en-US" sz="2300" dirty="0"/>
              <a:t>👉</a:t>
            </a:r>
            <a:r>
              <a:rPr lang="en-US" sz="2300" b="1" dirty="0"/>
              <a:t>Issue </a:t>
            </a:r>
            <a:r>
              <a:rPr lang="en-US" sz="2300" dirty="0"/>
              <a:t>: </a:t>
            </a:r>
            <a:r>
              <a:rPr lang="en-US" sz="2000" dirty="0"/>
              <a:t>Petitioner claimed credit of input tax against supply made from a supplier - Said claim was rejected by respondent-revenue on ground that supplier from whom petitioner claimed to have purchased goods were all fake and non-existing. </a:t>
            </a:r>
          </a:p>
          <a:p>
            <a:pPr algn="just"/>
            <a:endParaRPr lang="en-US" sz="2000" dirty="0"/>
          </a:p>
          <a:p>
            <a:pPr algn="just"/>
            <a:r>
              <a:rPr lang="en-US" sz="2300" dirty="0"/>
              <a:t>👉</a:t>
            </a:r>
            <a:r>
              <a:rPr lang="en-US" sz="2300" b="1" dirty="0" err="1"/>
              <a:t>Hon'ble</a:t>
            </a:r>
            <a:r>
              <a:rPr lang="en-US" sz="2300" b="1" dirty="0"/>
              <a:t> HC </a:t>
            </a:r>
            <a:r>
              <a:rPr lang="en-US" sz="2300" b="1" dirty="0" err="1"/>
              <a:t>Judgement</a:t>
            </a:r>
            <a:r>
              <a:rPr lang="en-US" sz="2300" b="1" dirty="0"/>
              <a:t> </a:t>
            </a:r>
            <a:r>
              <a:rPr lang="en-US" sz="2300" dirty="0"/>
              <a:t>: </a:t>
            </a:r>
            <a:r>
              <a:rPr lang="en-US" sz="2000" dirty="0"/>
              <a:t>Where </a:t>
            </a:r>
            <a:r>
              <a:rPr lang="en-US" sz="2000" b="1" i="1" u="sng" dirty="0">
                <a:solidFill>
                  <a:srgbClr val="7030A0"/>
                </a:solidFill>
              </a:rPr>
              <a:t>petitioner's claim for input tax credit was rejected due to supplier's fraudulent activity</a:t>
            </a:r>
            <a:r>
              <a:rPr lang="en-US" sz="2000" dirty="0"/>
              <a:t>, since petitioner had paid amount of </a:t>
            </a:r>
            <a:r>
              <a:rPr lang="en-US" sz="2000" b="1" i="1" u="sng" dirty="0">
                <a:solidFill>
                  <a:srgbClr val="C00000"/>
                </a:solidFill>
              </a:rPr>
              <a:t>purchased articles as well as tax on same through bank and not in cash and without proper verification, </a:t>
            </a:r>
            <a:r>
              <a:rPr lang="en-US" sz="2000" dirty="0"/>
              <a:t>it could not be said that there was any failure on the part of petitioner, order rejecting said claim was to be set aside </a:t>
            </a:r>
            <a:r>
              <a:rPr lang="en-US" sz="2300" dirty="0"/>
              <a:t>.</a:t>
            </a:r>
            <a:endParaRPr lang="en-IN" sz="2300" dirty="0"/>
          </a:p>
        </p:txBody>
      </p:sp>
      <p:sp>
        <p:nvSpPr>
          <p:cNvPr id="17" name="Rectangle 16"/>
          <p:cNvSpPr/>
          <p:nvPr/>
        </p:nvSpPr>
        <p:spPr>
          <a:xfrm>
            <a:off x="1085850" y="154453"/>
            <a:ext cx="6457950" cy="1384995"/>
          </a:xfrm>
          <a:prstGeom prst="rect">
            <a:avLst/>
          </a:prstGeom>
        </p:spPr>
        <p:txBody>
          <a:bodyPr wrap="square">
            <a:spAutoFit/>
          </a:bodyPr>
          <a:lstStyle/>
          <a:p>
            <a:pPr algn="just"/>
            <a:r>
              <a:rPr lang="en-US" sz="2700" b="1" dirty="0"/>
              <a:t>ITC can’t be denied merely because registration of supplier was cancelled with retrospective effect</a:t>
            </a:r>
            <a:endParaRPr lang="en-IN" sz="2700" b="1" dirty="0"/>
          </a:p>
        </p:txBody>
      </p:sp>
    </p:spTree>
    <p:extLst>
      <p:ext uri="{BB962C8B-B14F-4D97-AF65-F5344CB8AC3E}">
        <p14:creationId xmlns:p14="http://schemas.microsoft.com/office/powerpoint/2010/main" val="245698786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4" name="object 4"/>
            <p:cNvSpPr/>
            <p:nvPr/>
          </p:nvSpPr>
          <p:spPr>
            <a:xfrm>
              <a:off x="4257" y="4699"/>
              <a:ext cx="819785" cy="819785"/>
            </a:xfrm>
            <a:custGeom>
              <a:avLst/>
              <a:gdLst/>
              <a:ahLst/>
              <a:cxnLst/>
              <a:rect l="l" t="t" r="r" b="b"/>
              <a:pathLst>
                <a:path w="819785" h="819785">
                  <a:moveTo>
                    <a:pt x="819655" y="0"/>
                  </a:moveTo>
                  <a:lnTo>
                    <a:pt x="505" y="0"/>
                  </a:lnTo>
                  <a:lnTo>
                    <a:pt x="0" y="819276"/>
                  </a:lnTo>
                  <a:lnTo>
                    <a:pt x="48636" y="817886"/>
                  </a:lnTo>
                  <a:lnTo>
                    <a:pt x="96034" y="813765"/>
                  </a:lnTo>
                  <a:lnTo>
                    <a:pt x="142623" y="806991"/>
                  </a:lnTo>
                  <a:lnTo>
                    <a:pt x="188327" y="797640"/>
                  </a:lnTo>
                  <a:lnTo>
                    <a:pt x="233067" y="785790"/>
                  </a:lnTo>
                  <a:lnTo>
                    <a:pt x="276768" y="771517"/>
                  </a:lnTo>
                  <a:lnTo>
                    <a:pt x="319353" y="754897"/>
                  </a:lnTo>
                  <a:lnTo>
                    <a:pt x="360744" y="736009"/>
                  </a:lnTo>
                  <a:lnTo>
                    <a:pt x="400865" y="714928"/>
                  </a:lnTo>
                  <a:lnTo>
                    <a:pt x="439639" y="691732"/>
                  </a:lnTo>
                  <a:lnTo>
                    <a:pt x="476990" y="666496"/>
                  </a:lnTo>
                  <a:lnTo>
                    <a:pt x="512839" y="639299"/>
                  </a:lnTo>
                  <a:lnTo>
                    <a:pt x="547112" y="610217"/>
                  </a:lnTo>
                  <a:lnTo>
                    <a:pt x="579730" y="579326"/>
                  </a:lnTo>
                  <a:lnTo>
                    <a:pt x="610616" y="546704"/>
                  </a:lnTo>
                  <a:lnTo>
                    <a:pt x="639695" y="512427"/>
                  </a:lnTo>
                  <a:lnTo>
                    <a:pt x="666889" y="476572"/>
                  </a:lnTo>
                  <a:lnTo>
                    <a:pt x="692122" y="439216"/>
                  </a:lnTo>
                  <a:lnTo>
                    <a:pt x="715316" y="400436"/>
                  </a:lnTo>
                  <a:lnTo>
                    <a:pt x="736395" y="360308"/>
                  </a:lnTo>
                  <a:lnTo>
                    <a:pt x="755281" y="318910"/>
                  </a:lnTo>
                  <a:lnTo>
                    <a:pt x="771899" y="276319"/>
                  </a:lnTo>
                  <a:lnTo>
                    <a:pt x="786171" y="232610"/>
                  </a:lnTo>
                  <a:lnTo>
                    <a:pt x="798020" y="187861"/>
                  </a:lnTo>
                  <a:lnTo>
                    <a:pt x="807370" y="142148"/>
                  </a:lnTo>
                  <a:lnTo>
                    <a:pt x="814144" y="95549"/>
                  </a:lnTo>
                  <a:lnTo>
                    <a:pt x="818264" y="48141"/>
                  </a:lnTo>
                  <a:lnTo>
                    <a:pt x="819655" y="0"/>
                  </a:lnTo>
                  <a:close/>
                </a:path>
              </a:pathLst>
            </a:custGeom>
            <a:solidFill>
              <a:srgbClr val="FDF9F4">
                <a:alpha val="32940"/>
              </a:srgbClr>
            </a:solidFill>
          </p:spPr>
          <p:txBody>
            <a:bodyPr wrap="square" lIns="0" tIns="0" rIns="0" bIns="0" rtlCol="0"/>
            <a:lstStyle/>
            <a:p>
              <a:endParaRPr/>
            </a:p>
          </p:txBody>
        </p:sp>
        <p:sp>
          <p:nvSpPr>
            <p:cNvPr id="5" name="object 5"/>
            <p:cNvSpPr/>
            <p:nvPr/>
          </p:nvSpPr>
          <p:spPr>
            <a:xfrm>
              <a:off x="4257" y="4699"/>
              <a:ext cx="819785" cy="819785"/>
            </a:xfrm>
            <a:custGeom>
              <a:avLst/>
              <a:gdLst/>
              <a:ahLst/>
              <a:cxnLst/>
              <a:rect l="l" t="t" r="r" b="b"/>
              <a:pathLst>
                <a:path w="819785" h="819785">
                  <a:moveTo>
                    <a:pt x="819655" y="0"/>
                  </a:moveTo>
                  <a:lnTo>
                    <a:pt x="818264" y="48141"/>
                  </a:lnTo>
                  <a:lnTo>
                    <a:pt x="814144" y="95549"/>
                  </a:lnTo>
                  <a:lnTo>
                    <a:pt x="807370" y="142148"/>
                  </a:lnTo>
                  <a:lnTo>
                    <a:pt x="798020" y="187861"/>
                  </a:lnTo>
                  <a:lnTo>
                    <a:pt x="786171" y="232610"/>
                  </a:lnTo>
                  <a:lnTo>
                    <a:pt x="771899" y="276319"/>
                  </a:lnTo>
                  <a:lnTo>
                    <a:pt x="755281" y="318910"/>
                  </a:lnTo>
                  <a:lnTo>
                    <a:pt x="736395" y="360308"/>
                  </a:lnTo>
                  <a:lnTo>
                    <a:pt x="715316" y="400436"/>
                  </a:lnTo>
                  <a:lnTo>
                    <a:pt x="692122" y="439216"/>
                  </a:lnTo>
                  <a:lnTo>
                    <a:pt x="666889" y="476572"/>
                  </a:lnTo>
                  <a:lnTo>
                    <a:pt x="639695" y="512427"/>
                  </a:lnTo>
                  <a:lnTo>
                    <a:pt x="610616" y="546704"/>
                  </a:lnTo>
                  <a:lnTo>
                    <a:pt x="579730" y="579326"/>
                  </a:lnTo>
                  <a:lnTo>
                    <a:pt x="547112" y="610217"/>
                  </a:lnTo>
                  <a:lnTo>
                    <a:pt x="512839" y="639299"/>
                  </a:lnTo>
                  <a:lnTo>
                    <a:pt x="476990" y="666496"/>
                  </a:lnTo>
                  <a:lnTo>
                    <a:pt x="439639" y="691732"/>
                  </a:lnTo>
                  <a:lnTo>
                    <a:pt x="400865" y="714928"/>
                  </a:lnTo>
                  <a:lnTo>
                    <a:pt x="360744" y="736009"/>
                  </a:lnTo>
                  <a:lnTo>
                    <a:pt x="319353" y="754897"/>
                  </a:lnTo>
                  <a:lnTo>
                    <a:pt x="276768" y="771517"/>
                  </a:lnTo>
                  <a:lnTo>
                    <a:pt x="233067" y="785790"/>
                  </a:lnTo>
                  <a:lnTo>
                    <a:pt x="188327" y="797640"/>
                  </a:lnTo>
                  <a:lnTo>
                    <a:pt x="142623" y="806991"/>
                  </a:lnTo>
                  <a:lnTo>
                    <a:pt x="96034" y="813765"/>
                  </a:lnTo>
                  <a:lnTo>
                    <a:pt x="48636" y="817886"/>
                  </a:lnTo>
                  <a:lnTo>
                    <a:pt x="505" y="819276"/>
                  </a:lnTo>
                  <a:lnTo>
                    <a:pt x="336" y="819276"/>
                  </a:lnTo>
                  <a:lnTo>
                    <a:pt x="168" y="819276"/>
                  </a:lnTo>
                  <a:lnTo>
                    <a:pt x="0" y="819276"/>
                  </a:lnTo>
                  <a:lnTo>
                    <a:pt x="505" y="0"/>
                  </a:lnTo>
                  <a:lnTo>
                    <a:pt x="819655" y="0"/>
                  </a:lnTo>
                  <a:close/>
                </a:path>
              </a:pathLst>
            </a:custGeom>
            <a:ln w="3175">
              <a:solidFill>
                <a:srgbClr val="D2C39E"/>
              </a:solidFill>
            </a:ln>
          </p:spPr>
          <p:txBody>
            <a:bodyPr wrap="square" lIns="0" tIns="0" rIns="0" bIns="0" rtlCol="0"/>
            <a:lstStyle/>
            <a:p>
              <a:endParaRPr/>
            </a:p>
          </p:txBody>
        </p:sp>
        <p:pic>
          <p:nvPicPr>
            <p:cNvPr id="6" name="object 6"/>
            <p:cNvPicPr/>
            <p:nvPr/>
          </p:nvPicPr>
          <p:blipFill>
            <a:blip r:embed="rId3" cstate="print"/>
            <a:stretch>
              <a:fillRect/>
            </a:stretch>
          </p:blipFill>
          <p:spPr>
            <a:xfrm>
              <a:off x="123825" y="0"/>
              <a:ext cx="1795526" cy="1804924"/>
            </a:xfrm>
            <a:prstGeom prst="rect">
              <a:avLst/>
            </a:prstGeom>
          </p:spPr>
        </p:pic>
        <p:sp>
          <p:nvSpPr>
            <p:cNvPr id="7" name="object 7"/>
            <p:cNvSpPr/>
            <p:nvPr/>
          </p:nvSpPr>
          <p:spPr>
            <a:xfrm>
              <a:off x="176212" y="23875"/>
              <a:ext cx="1696085" cy="1704975"/>
            </a:xfrm>
            <a:custGeom>
              <a:avLst/>
              <a:gdLst/>
              <a:ahLst/>
              <a:cxnLst/>
              <a:rect l="l" t="t" r="r" b="b"/>
              <a:pathLst>
                <a:path w="1696085" h="1704975">
                  <a:moveTo>
                    <a:pt x="0" y="852424"/>
                  </a:moveTo>
                  <a:lnTo>
                    <a:pt x="1341" y="804051"/>
                  </a:lnTo>
                  <a:lnTo>
                    <a:pt x="5320" y="756387"/>
                  </a:lnTo>
                  <a:lnTo>
                    <a:pt x="11862" y="709503"/>
                  </a:lnTo>
                  <a:lnTo>
                    <a:pt x="20898" y="663470"/>
                  </a:lnTo>
                  <a:lnTo>
                    <a:pt x="32356" y="618362"/>
                  </a:lnTo>
                  <a:lnTo>
                    <a:pt x="46163" y="574249"/>
                  </a:lnTo>
                  <a:lnTo>
                    <a:pt x="62249" y="531204"/>
                  </a:lnTo>
                  <a:lnTo>
                    <a:pt x="80541" y="489299"/>
                  </a:lnTo>
                  <a:lnTo>
                    <a:pt x="100969" y="448605"/>
                  </a:lnTo>
                  <a:lnTo>
                    <a:pt x="123461" y="409196"/>
                  </a:lnTo>
                  <a:lnTo>
                    <a:pt x="147945" y="371141"/>
                  </a:lnTo>
                  <a:lnTo>
                    <a:pt x="174349" y="334515"/>
                  </a:lnTo>
                  <a:lnTo>
                    <a:pt x="202602" y="299387"/>
                  </a:lnTo>
                  <a:lnTo>
                    <a:pt x="232633" y="265832"/>
                  </a:lnTo>
                  <a:lnTo>
                    <a:pt x="264370" y="233919"/>
                  </a:lnTo>
                  <a:lnTo>
                    <a:pt x="297740" y="203722"/>
                  </a:lnTo>
                  <a:lnTo>
                    <a:pt x="332674" y="175313"/>
                  </a:lnTo>
                  <a:lnTo>
                    <a:pt x="369099" y="148762"/>
                  </a:lnTo>
                  <a:lnTo>
                    <a:pt x="406944" y="124143"/>
                  </a:lnTo>
                  <a:lnTo>
                    <a:pt x="446136" y="101527"/>
                  </a:lnTo>
                  <a:lnTo>
                    <a:pt x="486605" y="80987"/>
                  </a:lnTo>
                  <a:lnTo>
                    <a:pt x="528279" y="62593"/>
                  </a:lnTo>
                  <a:lnTo>
                    <a:pt x="571087" y="46418"/>
                  </a:lnTo>
                  <a:lnTo>
                    <a:pt x="614956" y="32534"/>
                  </a:lnTo>
                  <a:lnTo>
                    <a:pt x="659815" y="21014"/>
                  </a:lnTo>
                  <a:lnTo>
                    <a:pt x="705594" y="11928"/>
                  </a:lnTo>
                  <a:lnTo>
                    <a:pt x="752219" y="5349"/>
                  </a:lnTo>
                  <a:lnTo>
                    <a:pt x="799620" y="1349"/>
                  </a:lnTo>
                  <a:lnTo>
                    <a:pt x="847725" y="0"/>
                  </a:lnTo>
                  <a:lnTo>
                    <a:pt x="895830" y="1349"/>
                  </a:lnTo>
                  <a:lnTo>
                    <a:pt x="943231" y="5349"/>
                  </a:lnTo>
                  <a:lnTo>
                    <a:pt x="989857" y="11928"/>
                  </a:lnTo>
                  <a:lnTo>
                    <a:pt x="1035637" y="21014"/>
                  </a:lnTo>
                  <a:lnTo>
                    <a:pt x="1080498" y="32534"/>
                  </a:lnTo>
                  <a:lnTo>
                    <a:pt x="1124369" y="46418"/>
                  </a:lnTo>
                  <a:lnTo>
                    <a:pt x="1167179" y="62593"/>
                  </a:lnTo>
                  <a:lnTo>
                    <a:pt x="1208856" y="80987"/>
                  </a:lnTo>
                  <a:lnTo>
                    <a:pt x="1249327" y="101527"/>
                  </a:lnTo>
                  <a:lnTo>
                    <a:pt x="1288523" y="124143"/>
                  </a:lnTo>
                  <a:lnTo>
                    <a:pt x="1326370" y="148762"/>
                  </a:lnTo>
                  <a:lnTo>
                    <a:pt x="1362798" y="175313"/>
                  </a:lnTo>
                  <a:lnTo>
                    <a:pt x="1397735" y="203722"/>
                  </a:lnTo>
                  <a:lnTo>
                    <a:pt x="1431110" y="233919"/>
                  </a:lnTo>
                  <a:lnTo>
                    <a:pt x="1462849" y="265832"/>
                  </a:lnTo>
                  <a:lnTo>
                    <a:pt x="1492884" y="299387"/>
                  </a:lnTo>
                  <a:lnTo>
                    <a:pt x="1521140" y="334515"/>
                  </a:lnTo>
                  <a:lnTo>
                    <a:pt x="1547547" y="371141"/>
                  </a:lnTo>
                  <a:lnTo>
                    <a:pt x="1572034" y="409196"/>
                  </a:lnTo>
                  <a:lnTo>
                    <a:pt x="1594529" y="448605"/>
                  </a:lnTo>
                  <a:lnTo>
                    <a:pt x="1614959" y="489299"/>
                  </a:lnTo>
                  <a:lnTo>
                    <a:pt x="1633254" y="531204"/>
                  </a:lnTo>
                  <a:lnTo>
                    <a:pt x="1649342" y="574249"/>
                  </a:lnTo>
                  <a:lnTo>
                    <a:pt x="1663152" y="618362"/>
                  </a:lnTo>
                  <a:lnTo>
                    <a:pt x="1674611" y="663470"/>
                  </a:lnTo>
                  <a:lnTo>
                    <a:pt x="1683648" y="709503"/>
                  </a:lnTo>
                  <a:lnTo>
                    <a:pt x="1690192" y="756387"/>
                  </a:lnTo>
                  <a:lnTo>
                    <a:pt x="1694171" y="804051"/>
                  </a:lnTo>
                  <a:lnTo>
                    <a:pt x="1695513" y="852424"/>
                  </a:lnTo>
                  <a:lnTo>
                    <a:pt x="1694171" y="900796"/>
                  </a:lnTo>
                  <a:lnTo>
                    <a:pt x="1690192" y="948462"/>
                  </a:lnTo>
                  <a:lnTo>
                    <a:pt x="1683648" y="995348"/>
                  </a:lnTo>
                  <a:lnTo>
                    <a:pt x="1674611" y="1041383"/>
                  </a:lnTo>
                  <a:lnTo>
                    <a:pt x="1663152" y="1086495"/>
                  </a:lnTo>
                  <a:lnTo>
                    <a:pt x="1649342" y="1130612"/>
                  </a:lnTo>
                  <a:lnTo>
                    <a:pt x="1633254" y="1173662"/>
                  </a:lnTo>
                  <a:lnTo>
                    <a:pt x="1614959" y="1215572"/>
                  </a:lnTo>
                  <a:lnTo>
                    <a:pt x="1594529" y="1256271"/>
                  </a:lnTo>
                  <a:lnTo>
                    <a:pt x="1572034" y="1295686"/>
                  </a:lnTo>
                  <a:lnTo>
                    <a:pt x="1547547" y="1333747"/>
                  </a:lnTo>
                  <a:lnTo>
                    <a:pt x="1521140" y="1370380"/>
                  </a:lnTo>
                  <a:lnTo>
                    <a:pt x="1492884" y="1405513"/>
                  </a:lnTo>
                  <a:lnTo>
                    <a:pt x="1462849" y="1439076"/>
                  </a:lnTo>
                  <a:lnTo>
                    <a:pt x="1431110" y="1470994"/>
                  </a:lnTo>
                  <a:lnTo>
                    <a:pt x="1397735" y="1501198"/>
                  </a:lnTo>
                  <a:lnTo>
                    <a:pt x="1362798" y="1529614"/>
                  </a:lnTo>
                  <a:lnTo>
                    <a:pt x="1326370" y="1556171"/>
                  </a:lnTo>
                  <a:lnTo>
                    <a:pt x="1288523" y="1580796"/>
                  </a:lnTo>
                  <a:lnTo>
                    <a:pt x="1249327" y="1603418"/>
                  </a:lnTo>
                  <a:lnTo>
                    <a:pt x="1208856" y="1623964"/>
                  </a:lnTo>
                  <a:lnTo>
                    <a:pt x="1167179" y="1642363"/>
                  </a:lnTo>
                  <a:lnTo>
                    <a:pt x="1124369" y="1658542"/>
                  </a:lnTo>
                  <a:lnTo>
                    <a:pt x="1080498" y="1672429"/>
                  </a:lnTo>
                  <a:lnTo>
                    <a:pt x="1035637" y="1683954"/>
                  </a:lnTo>
                  <a:lnTo>
                    <a:pt x="989857" y="1693042"/>
                  </a:lnTo>
                  <a:lnTo>
                    <a:pt x="943231" y="1699623"/>
                  </a:lnTo>
                  <a:lnTo>
                    <a:pt x="895830" y="1703625"/>
                  </a:lnTo>
                  <a:lnTo>
                    <a:pt x="847725" y="1704975"/>
                  </a:lnTo>
                  <a:lnTo>
                    <a:pt x="799620" y="1703625"/>
                  </a:lnTo>
                  <a:lnTo>
                    <a:pt x="752219" y="1699623"/>
                  </a:lnTo>
                  <a:lnTo>
                    <a:pt x="705594" y="1693042"/>
                  </a:lnTo>
                  <a:lnTo>
                    <a:pt x="659815" y="1683954"/>
                  </a:lnTo>
                  <a:lnTo>
                    <a:pt x="614956" y="1672429"/>
                  </a:lnTo>
                  <a:lnTo>
                    <a:pt x="571087" y="1658542"/>
                  </a:lnTo>
                  <a:lnTo>
                    <a:pt x="528279" y="1642363"/>
                  </a:lnTo>
                  <a:lnTo>
                    <a:pt x="486605" y="1623964"/>
                  </a:lnTo>
                  <a:lnTo>
                    <a:pt x="446136" y="1603418"/>
                  </a:lnTo>
                  <a:lnTo>
                    <a:pt x="406944" y="1580796"/>
                  </a:lnTo>
                  <a:lnTo>
                    <a:pt x="369099" y="1556171"/>
                  </a:lnTo>
                  <a:lnTo>
                    <a:pt x="332674" y="1529614"/>
                  </a:lnTo>
                  <a:lnTo>
                    <a:pt x="297740" y="1501198"/>
                  </a:lnTo>
                  <a:lnTo>
                    <a:pt x="264370" y="1470994"/>
                  </a:lnTo>
                  <a:lnTo>
                    <a:pt x="232633" y="1439076"/>
                  </a:lnTo>
                  <a:lnTo>
                    <a:pt x="202602" y="1405513"/>
                  </a:lnTo>
                  <a:lnTo>
                    <a:pt x="174349" y="1370380"/>
                  </a:lnTo>
                  <a:lnTo>
                    <a:pt x="147945" y="1333747"/>
                  </a:lnTo>
                  <a:lnTo>
                    <a:pt x="123461" y="1295686"/>
                  </a:lnTo>
                  <a:lnTo>
                    <a:pt x="100969" y="1256271"/>
                  </a:lnTo>
                  <a:lnTo>
                    <a:pt x="80541" y="1215572"/>
                  </a:lnTo>
                  <a:lnTo>
                    <a:pt x="62249" y="1173662"/>
                  </a:lnTo>
                  <a:lnTo>
                    <a:pt x="46163" y="1130612"/>
                  </a:lnTo>
                  <a:lnTo>
                    <a:pt x="32356" y="1086495"/>
                  </a:lnTo>
                  <a:lnTo>
                    <a:pt x="20898" y="1041383"/>
                  </a:lnTo>
                  <a:lnTo>
                    <a:pt x="11862" y="995348"/>
                  </a:lnTo>
                  <a:lnTo>
                    <a:pt x="5320" y="948462"/>
                  </a:lnTo>
                  <a:lnTo>
                    <a:pt x="1341" y="900796"/>
                  </a:lnTo>
                  <a:lnTo>
                    <a:pt x="0" y="852424"/>
                  </a:lnTo>
                  <a:close/>
                </a:path>
              </a:pathLst>
            </a:custGeom>
            <a:ln w="27305">
              <a:solidFill>
                <a:srgbClr val="FFF6DB"/>
              </a:solidFill>
            </a:ln>
          </p:spPr>
          <p:txBody>
            <a:bodyPr wrap="square" lIns="0" tIns="0" rIns="0" bIns="0" rtlCol="0"/>
            <a:lstStyle/>
            <a:p>
              <a:endParaRPr/>
            </a:p>
          </p:txBody>
        </p:sp>
        <p:pic>
          <p:nvPicPr>
            <p:cNvPr id="8" name="object 8"/>
            <p:cNvPicPr/>
            <p:nvPr/>
          </p:nvPicPr>
          <p:blipFill>
            <a:blip r:embed="rId4" cstate="print"/>
            <a:stretch>
              <a:fillRect/>
            </a:stretch>
          </p:blipFill>
          <p:spPr>
            <a:xfrm>
              <a:off x="161925" y="1028636"/>
              <a:ext cx="1176337" cy="1176337"/>
            </a:xfrm>
            <a:prstGeom prst="rect">
              <a:avLst/>
            </a:prstGeom>
          </p:spPr>
        </p:pic>
        <p:pic>
          <p:nvPicPr>
            <p:cNvPr id="9" name="object 9"/>
            <p:cNvPicPr/>
            <p:nvPr/>
          </p:nvPicPr>
          <p:blipFill>
            <a:blip r:embed="rId5" cstate="print"/>
            <a:stretch>
              <a:fillRect/>
            </a:stretch>
          </p:blipFill>
          <p:spPr>
            <a:xfrm>
              <a:off x="187319" y="1050633"/>
              <a:ext cx="1116813" cy="1111476"/>
            </a:xfrm>
            <a:prstGeom prst="rect">
              <a:avLst/>
            </a:prstGeom>
          </p:spPr>
        </p:pic>
        <p:sp>
          <p:nvSpPr>
            <p:cNvPr id="10" name="object 10"/>
            <p:cNvSpPr/>
            <p:nvPr/>
          </p:nvSpPr>
          <p:spPr>
            <a:xfrm>
              <a:off x="187319" y="1050633"/>
              <a:ext cx="1116965" cy="1111885"/>
            </a:xfrm>
            <a:custGeom>
              <a:avLst/>
              <a:gdLst/>
              <a:ahLst/>
              <a:cxnLst/>
              <a:rect l="l" t="t" r="r" b="b"/>
              <a:pathLst>
                <a:path w="1116965" h="1111885">
                  <a:moveTo>
                    <a:pt x="118496" y="204634"/>
                  </a:moveTo>
                  <a:lnTo>
                    <a:pt x="149785" y="168741"/>
                  </a:lnTo>
                  <a:lnTo>
                    <a:pt x="183515" y="136234"/>
                  </a:lnTo>
                  <a:lnTo>
                    <a:pt x="219451" y="107137"/>
                  </a:lnTo>
                  <a:lnTo>
                    <a:pt x="257356" y="81474"/>
                  </a:lnTo>
                  <a:lnTo>
                    <a:pt x="296996" y="59270"/>
                  </a:lnTo>
                  <a:lnTo>
                    <a:pt x="338135" y="40547"/>
                  </a:lnTo>
                  <a:lnTo>
                    <a:pt x="380538" y="25331"/>
                  </a:lnTo>
                  <a:lnTo>
                    <a:pt x="423971" y="13644"/>
                  </a:lnTo>
                  <a:lnTo>
                    <a:pt x="468196" y="5510"/>
                  </a:lnTo>
                  <a:lnTo>
                    <a:pt x="512980" y="954"/>
                  </a:lnTo>
                  <a:lnTo>
                    <a:pt x="558087" y="0"/>
                  </a:lnTo>
                  <a:lnTo>
                    <a:pt x="603281" y="2670"/>
                  </a:lnTo>
                  <a:lnTo>
                    <a:pt x="648327" y="8990"/>
                  </a:lnTo>
                  <a:lnTo>
                    <a:pt x="692991" y="18983"/>
                  </a:lnTo>
                  <a:lnTo>
                    <a:pt x="737036" y="32672"/>
                  </a:lnTo>
                  <a:lnTo>
                    <a:pt x="780227" y="50083"/>
                  </a:lnTo>
                  <a:lnTo>
                    <a:pt x="822330" y="71238"/>
                  </a:lnTo>
                  <a:lnTo>
                    <a:pt x="863108" y="96162"/>
                  </a:lnTo>
                  <a:lnTo>
                    <a:pt x="902327" y="124878"/>
                  </a:lnTo>
                  <a:lnTo>
                    <a:pt x="939023" y="156757"/>
                  </a:lnTo>
                  <a:lnTo>
                    <a:pt x="972365" y="190998"/>
                  </a:lnTo>
                  <a:lnTo>
                    <a:pt x="1002325" y="227366"/>
                  </a:lnTo>
                  <a:lnTo>
                    <a:pt x="1028874" y="265625"/>
                  </a:lnTo>
                  <a:lnTo>
                    <a:pt x="1051985" y="305541"/>
                  </a:lnTo>
                  <a:lnTo>
                    <a:pt x="1071626" y="346879"/>
                  </a:lnTo>
                  <a:lnTo>
                    <a:pt x="1087772" y="389404"/>
                  </a:lnTo>
                  <a:lnTo>
                    <a:pt x="1100392" y="432881"/>
                  </a:lnTo>
                  <a:lnTo>
                    <a:pt x="1109458" y="477076"/>
                  </a:lnTo>
                  <a:lnTo>
                    <a:pt x="1114941" y="521754"/>
                  </a:lnTo>
                  <a:lnTo>
                    <a:pt x="1116813" y="566679"/>
                  </a:lnTo>
                  <a:lnTo>
                    <a:pt x="1115044" y="611617"/>
                  </a:lnTo>
                  <a:lnTo>
                    <a:pt x="1109608" y="656333"/>
                  </a:lnTo>
                  <a:lnTo>
                    <a:pt x="1100473" y="700593"/>
                  </a:lnTo>
                  <a:lnTo>
                    <a:pt x="1087613" y="744160"/>
                  </a:lnTo>
                  <a:lnTo>
                    <a:pt x="1070998" y="786801"/>
                  </a:lnTo>
                  <a:lnTo>
                    <a:pt x="1050600" y="828281"/>
                  </a:lnTo>
                  <a:lnTo>
                    <a:pt x="1026390" y="868365"/>
                  </a:lnTo>
                  <a:lnTo>
                    <a:pt x="998339" y="906817"/>
                  </a:lnTo>
                  <a:lnTo>
                    <a:pt x="967050" y="942710"/>
                  </a:lnTo>
                  <a:lnTo>
                    <a:pt x="933320" y="975218"/>
                  </a:lnTo>
                  <a:lnTo>
                    <a:pt x="897385" y="1004315"/>
                  </a:lnTo>
                  <a:lnTo>
                    <a:pt x="859481" y="1029978"/>
                  </a:lnTo>
                  <a:lnTo>
                    <a:pt x="819841" y="1052184"/>
                  </a:lnTo>
                  <a:lnTo>
                    <a:pt x="778703" y="1070908"/>
                  </a:lnTo>
                  <a:lnTo>
                    <a:pt x="736300" y="1086127"/>
                  </a:lnTo>
                  <a:lnTo>
                    <a:pt x="692869" y="1097817"/>
                  </a:lnTo>
                  <a:lnTo>
                    <a:pt x="648644" y="1105954"/>
                  </a:lnTo>
                  <a:lnTo>
                    <a:pt x="603860" y="1110515"/>
                  </a:lnTo>
                  <a:lnTo>
                    <a:pt x="558754" y="1111476"/>
                  </a:lnTo>
                  <a:lnTo>
                    <a:pt x="513560" y="1108813"/>
                  </a:lnTo>
                  <a:lnTo>
                    <a:pt x="468514" y="1102502"/>
                  </a:lnTo>
                  <a:lnTo>
                    <a:pt x="423850" y="1092519"/>
                  </a:lnTo>
                  <a:lnTo>
                    <a:pt x="379804" y="1078841"/>
                  </a:lnTo>
                  <a:lnTo>
                    <a:pt x="336612" y="1061444"/>
                  </a:lnTo>
                  <a:lnTo>
                    <a:pt x="294508" y="1040304"/>
                  </a:lnTo>
                  <a:lnTo>
                    <a:pt x="253729" y="1015397"/>
                  </a:lnTo>
                  <a:lnTo>
                    <a:pt x="214508" y="986700"/>
                  </a:lnTo>
                  <a:lnTo>
                    <a:pt x="177812" y="954821"/>
                  </a:lnTo>
                  <a:lnTo>
                    <a:pt x="144469" y="920580"/>
                  </a:lnTo>
                  <a:lnTo>
                    <a:pt x="114507" y="884212"/>
                  </a:lnTo>
                  <a:lnTo>
                    <a:pt x="87955" y="845952"/>
                  </a:lnTo>
                  <a:lnTo>
                    <a:pt x="64842" y="806035"/>
                  </a:lnTo>
                  <a:lnTo>
                    <a:pt x="45198" y="764695"/>
                  </a:lnTo>
                  <a:lnTo>
                    <a:pt x="29049" y="722168"/>
                  </a:lnTo>
                  <a:lnTo>
                    <a:pt x="16427" y="678687"/>
                  </a:lnTo>
                  <a:lnTo>
                    <a:pt x="7358" y="634488"/>
                  </a:lnTo>
                  <a:lnTo>
                    <a:pt x="1873" y="589806"/>
                  </a:lnTo>
                  <a:lnTo>
                    <a:pt x="0" y="544874"/>
                  </a:lnTo>
                  <a:lnTo>
                    <a:pt x="1767" y="499929"/>
                  </a:lnTo>
                  <a:lnTo>
                    <a:pt x="7203" y="455204"/>
                  </a:lnTo>
                  <a:lnTo>
                    <a:pt x="16338" y="410935"/>
                  </a:lnTo>
                  <a:lnTo>
                    <a:pt x="29200" y="367355"/>
                  </a:lnTo>
                  <a:lnTo>
                    <a:pt x="45818" y="324701"/>
                  </a:lnTo>
                  <a:lnTo>
                    <a:pt x="66221" y="283206"/>
                  </a:lnTo>
                  <a:lnTo>
                    <a:pt x="90437" y="243105"/>
                  </a:lnTo>
                  <a:lnTo>
                    <a:pt x="118496" y="204634"/>
                  </a:lnTo>
                  <a:close/>
                </a:path>
                <a:path w="1116965" h="1111885">
                  <a:moveTo>
                    <a:pt x="220477" y="286041"/>
                  </a:moveTo>
                  <a:lnTo>
                    <a:pt x="193856" y="323455"/>
                  </a:lnTo>
                  <a:lnTo>
                    <a:pt x="171955" y="362810"/>
                  </a:lnTo>
                  <a:lnTo>
                    <a:pt x="154729" y="403741"/>
                  </a:lnTo>
                  <a:lnTo>
                    <a:pt x="142131" y="445881"/>
                  </a:lnTo>
                  <a:lnTo>
                    <a:pt x="134116" y="488865"/>
                  </a:lnTo>
                  <a:lnTo>
                    <a:pt x="130638" y="532328"/>
                  </a:lnTo>
                  <a:lnTo>
                    <a:pt x="131651" y="575903"/>
                  </a:lnTo>
                  <a:lnTo>
                    <a:pt x="137108" y="619227"/>
                  </a:lnTo>
                  <a:lnTo>
                    <a:pt x="146964" y="661933"/>
                  </a:lnTo>
                  <a:lnTo>
                    <a:pt x="161173" y="703655"/>
                  </a:lnTo>
                  <a:lnTo>
                    <a:pt x="179689" y="744028"/>
                  </a:lnTo>
                  <a:lnTo>
                    <a:pt x="202465" y="782686"/>
                  </a:lnTo>
                  <a:lnTo>
                    <a:pt x="229457" y="819265"/>
                  </a:lnTo>
                  <a:lnTo>
                    <a:pt x="260618" y="853397"/>
                  </a:lnTo>
                  <a:lnTo>
                    <a:pt x="295902" y="884719"/>
                  </a:lnTo>
                  <a:lnTo>
                    <a:pt x="334265" y="912179"/>
                  </a:lnTo>
                  <a:lnTo>
                    <a:pt x="374453" y="934995"/>
                  </a:lnTo>
                  <a:lnTo>
                    <a:pt x="416101" y="953204"/>
                  </a:lnTo>
                  <a:lnTo>
                    <a:pt x="458841" y="966841"/>
                  </a:lnTo>
                  <a:lnTo>
                    <a:pt x="502308" y="975943"/>
                  </a:lnTo>
                  <a:lnTo>
                    <a:pt x="546136" y="980546"/>
                  </a:lnTo>
                  <a:lnTo>
                    <a:pt x="589957" y="980687"/>
                  </a:lnTo>
                  <a:lnTo>
                    <a:pt x="633406" y="976403"/>
                  </a:lnTo>
                  <a:lnTo>
                    <a:pt x="676117" y="967728"/>
                  </a:lnTo>
                  <a:lnTo>
                    <a:pt x="717723" y="954701"/>
                  </a:lnTo>
                  <a:lnTo>
                    <a:pt x="757858" y="937356"/>
                  </a:lnTo>
                  <a:lnTo>
                    <a:pt x="796155" y="915731"/>
                  </a:lnTo>
                  <a:lnTo>
                    <a:pt x="832248" y="889862"/>
                  </a:lnTo>
                  <a:lnTo>
                    <a:pt x="865771" y="859785"/>
                  </a:lnTo>
                  <a:lnTo>
                    <a:pt x="896358" y="825537"/>
                  </a:lnTo>
                  <a:lnTo>
                    <a:pt x="922982" y="788101"/>
                  </a:lnTo>
                  <a:lnTo>
                    <a:pt x="944884" y="748730"/>
                  </a:lnTo>
                  <a:lnTo>
                    <a:pt x="962111" y="707789"/>
                  </a:lnTo>
                  <a:lnTo>
                    <a:pt x="974709" y="665643"/>
                  </a:lnTo>
                  <a:lnTo>
                    <a:pt x="982725" y="622657"/>
                  </a:lnTo>
                  <a:lnTo>
                    <a:pt x="986203" y="579196"/>
                  </a:lnTo>
                  <a:lnTo>
                    <a:pt x="985191" y="535624"/>
                  </a:lnTo>
                  <a:lnTo>
                    <a:pt x="979734" y="492307"/>
                  </a:lnTo>
                  <a:lnTo>
                    <a:pt x="969878" y="449609"/>
                  </a:lnTo>
                  <a:lnTo>
                    <a:pt x="955669" y="407895"/>
                  </a:lnTo>
                  <a:lnTo>
                    <a:pt x="937154" y="367530"/>
                  </a:lnTo>
                  <a:lnTo>
                    <a:pt x="914378" y="328880"/>
                  </a:lnTo>
                  <a:lnTo>
                    <a:pt x="887387" y="292308"/>
                  </a:lnTo>
                  <a:lnTo>
                    <a:pt x="856228" y="258179"/>
                  </a:lnTo>
                  <a:lnTo>
                    <a:pt x="820946" y="226859"/>
                  </a:lnTo>
                  <a:lnTo>
                    <a:pt x="782583" y="199399"/>
                  </a:lnTo>
                  <a:lnTo>
                    <a:pt x="742394" y="176583"/>
                  </a:lnTo>
                  <a:lnTo>
                    <a:pt x="700746" y="158375"/>
                  </a:lnTo>
                  <a:lnTo>
                    <a:pt x="658004" y="144737"/>
                  </a:lnTo>
                  <a:lnTo>
                    <a:pt x="614536" y="135635"/>
                  </a:lnTo>
                  <a:lnTo>
                    <a:pt x="570708" y="131032"/>
                  </a:lnTo>
                  <a:lnTo>
                    <a:pt x="526885" y="130891"/>
                  </a:lnTo>
                  <a:lnTo>
                    <a:pt x="483435" y="135175"/>
                  </a:lnTo>
                  <a:lnTo>
                    <a:pt x="440723" y="143850"/>
                  </a:lnTo>
                  <a:lnTo>
                    <a:pt x="399116" y="156877"/>
                  </a:lnTo>
                  <a:lnTo>
                    <a:pt x="358980" y="174222"/>
                  </a:lnTo>
                  <a:lnTo>
                    <a:pt x="320682" y="195847"/>
                  </a:lnTo>
                  <a:lnTo>
                    <a:pt x="284588" y="221716"/>
                  </a:lnTo>
                  <a:lnTo>
                    <a:pt x="251064" y="251793"/>
                  </a:lnTo>
                  <a:lnTo>
                    <a:pt x="220477" y="286041"/>
                  </a:lnTo>
                  <a:close/>
                </a:path>
              </a:pathLst>
            </a:custGeom>
            <a:ln w="7349">
              <a:solidFill>
                <a:srgbClr val="C6B791"/>
              </a:solidFill>
            </a:ln>
          </p:spPr>
          <p:txBody>
            <a:bodyPr wrap="square" lIns="0" tIns="0" rIns="0" bIns="0" rtlCol="0"/>
            <a:lstStyle/>
            <a:p>
              <a:endParaRPr/>
            </a:p>
          </p:txBody>
        </p:sp>
        <p:sp>
          <p:nvSpPr>
            <p:cNvPr id="11" name="object 11"/>
            <p:cNvSpPr/>
            <p:nvPr/>
          </p:nvSpPr>
          <p:spPr>
            <a:xfrm>
              <a:off x="1009650" y="0"/>
              <a:ext cx="8134350" cy="6858000"/>
            </a:xfrm>
            <a:custGeom>
              <a:avLst/>
              <a:gdLst/>
              <a:ahLst/>
              <a:cxnLst/>
              <a:rect l="l" t="t" r="r" b="b"/>
              <a:pathLst>
                <a:path w="8134350" h="6858000">
                  <a:moveTo>
                    <a:pt x="8134350" y="0"/>
                  </a:moveTo>
                  <a:lnTo>
                    <a:pt x="0" y="0"/>
                  </a:lnTo>
                  <a:lnTo>
                    <a:pt x="0" y="6858000"/>
                  </a:lnTo>
                  <a:lnTo>
                    <a:pt x="8134350" y="6858000"/>
                  </a:lnTo>
                  <a:lnTo>
                    <a:pt x="8134350" y="0"/>
                  </a:lnTo>
                  <a:close/>
                </a:path>
              </a:pathLst>
            </a:custGeom>
            <a:solidFill>
              <a:srgbClr val="FFFFFF"/>
            </a:solidFill>
          </p:spPr>
          <p:txBody>
            <a:bodyPr wrap="square" lIns="0" tIns="0" rIns="0" bIns="0" rtlCol="0"/>
            <a:lstStyle/>
            <a:p>
              <a:endParaRPr/>
            </a:p>
          </p:txBody>
        </p:sp>
        <p:pic>
          <p:nvPicPr>
            <p:cNvPr id="12" name="object 12"/>
            <p:cNvPicPr/>
            <p:nvPr/>
          </p:nvPicPr>
          <p:blipFill>
            <a:blip r:embed="rId6" cstate="print"/>
            <a:stretch>
              <a:fillRect/>
            </a:stretch>
          </p:blipFill>
          <p:spPr>
            <a:xfrm>
              <a:off x="923925" y="0"/>
              <a:ext cx="176212" cy="6858000"/>
            </a:xfrm>
            <a:prstGeom prst="rect">
              <a:avLst/>
            </a:prstGeom>
          </p:spPr>
        </p:pic>
        <p:sp>
          <p:nvSpPr>
            <p:cNvPr id="13" name="object 13"/>
            <p:cNvSpPr/>
            <p:nvPr/>
          </p:nvSpPr>
          <p:spPr>
            <a:xfrm>
              <a:off x="1019175" y="0"/>
              <a:ext cx="66675" cy="6858000"/>
            </a:xfrm>
            <a:custGeom>
              <a:avLst/>
              <a:gdLst/>
              <a:ahLst/>
              <a:cxnLst/>
              <a:rect l="l" t="t" r="r" b="b"/>
              <a:pathLst>
                <a:path w="66675" h="6858000">
                  <a:moveTo>
                    <a:pt x="66675" y="0"/>
                  </a:moveTo>
                  <a:lnTo>
                    <a:pt x="0" y="0"/>
                  </a:lnTo>
                  <a:lnTo>
                    <a:pt x="0" y="6858000"/>
                  </a:lnTo>
                  <a:lnTo>
                    <a:pt x="66675" y="6858000"/>
                  </a:lnTo>
                  <a:lnTo>
                    <a:pt x="66675" y="0"/>
                  </a:lnTo>
                  <a:close/>
                </a:path>
              </a:pathLst>
            </a:custGeom>
            <a:solidFill>
              <a:srgbClr val="FFFFFF"/>
            </a:solidFill>
          </p:spPr>
          <p:txBody>
            <a:bodyPr wrap="square" lIns="0" tIns="0" rIns="0" bIns="0" rtlCol="0"/>
            <a:lstStyle/>
            <a:p>
              <a:endParaRPr/>
            </a:p>
          </p:txBody>
        </p:sp>
      </p:grpSp>
      <p:pic>
        <p:nvPicPr>
          <p:cNvPr id="14" name="object 14"/>
          <p:cNvPicPr/>
          <p:nvPr/>
        </p:nvPicPr>
        <p:blipFill>
          <a:blip r:embed="rId7">
            <a:extLst>
              <a:ext uri="{28A0092B-C50C-407E-A947-70E740481C1C}">
                <a14:useLocalDpi xmlns:a14="http://schemas.microsoft.com/office/drawing/2010/main" val="0"/>
              </a:ext>
            </a:extLst>
          </a:blip>
          <a:stretch>
            <a:fillRect/>
          </a:stretch>
        </p:blipFill>
        <p:spPr>
          <a:xfrm>
            <a:off x="7543800" y="351422"/>
            <a:ext cx="1600199" cy="878305"/>
          </a:xfrm>
          <a:prstGeom prst="rect">
            <a:avLst/>
          </a:prstGeom>
        </p:spPr>
      </p:pic>
      <p:sp>
        <p:nvSpPr>
          <p:cNvPr id="16" name="object 16"/>
          <p:cNvSpPr txBox="1">
            <a:spLocks noGrp="1"/>
          </p:cNvSpPr>
          <p:nvPr>
            <p:ph type="ftr" sz="quarter" idx="5"/>
          </p:nvPr>
        </p:nvSpPr>
        <p:spPr>
          <a:xfrm>
            <a:off x="6638925" y="6375215"/>
            <a:ext cx="1903095" cy="324484"/>
          </a:xfrm>
          <a:prstGeom prst="rect">
            <a:avLst/>
          </a:prstGeom>
        </p:spPr>
        <p:txBody>
          <a:bodyPr vert="horz" wrap="square" lIns="0" tIns="0" rIns="0" bIns="0" rtlCol="0">
            <a:spAutoFit/>
          </a:bodyPr>
          <a:lstStyle>
            <a:defPPr>
              <a:defRPr lang="en-US"/>
            </a:defPPr>
            <a:lvl1pPr marL="0" algn="l" defTabSz="914400" rtl="0" eaLnBrk="1" latinLnBrk="0" hangingPunct="1">
              <a:defRPr sz="2000" b="0" i="0" kern="1200">
                <a:solidFill>
                  <a:schemeClr val="tx1"/>
                </a:solidFill>
                <a:latin typeface="Trebuchet MS"/>
                <a:ea typeface="+mn-ea"/>
                <a:cs typeface="Trebuchet M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2700">
              <a:lnSpc>
                <a:spcPts val="2385"/>
              </a:lnSpc>
            </a:pPr>
            <a:r>
              <a:rPr lang="en-IN" spc="295"/>
              <a:t>C</a:t>
            </a:r>
            <a:r>
              <a:rPr lang="en-IN" spc="170"/>
              <a:t>A</a:t>
            </a:r>
            <a:r>
              <a:rPr lang="en-IN" spc="-80"/>
              <a:t> </a:t>
            </a:r>
            <a:r>
              <a:rPr lang="en-IN" spc="-70"/>
              <a:t>P</a:t>
            </a:r>
            <a:r>
              <a:rPr lang="en-IN" spc="45"/>
              <a:t>r</a:t>
            </a:r>
            <a:r>
              <a:rPr lang="en-IN" spc="-160"/>
              <a:t>a</a:t>
            </a:r>
            <a:r>
              <a:rPr lang="en-IN" spc="-70"/>
              <a:t>d</a:t>
            </a:r>
            <a:r>
              <a:rPr lang="en-IN" spc="-120"/>
              <a:t>e</a:t>
            </a:r>
            <a:r>
              <a:rPr lang="en-IN" spc="-114"/>
              <a:t>e</a:t>
            </a:r>
            <a:r>
              <a:rPr lang="en-IN" spc="-105"/>
              <a:t>p</a:t>
            </a:r>
            <a:r>
              <a:rPr lang="en-IN" spc="-180"/>
              <a:t> </a:t>
            </a:r>
            <a:r>
              <a:rPr lang="en-IN" spc="40"/>
              <a:t>Mo</a:t>
            </a:r>
            <a:r>
              <a:rPr lang="en-IN" spc="45"/>
              <a:t>d</a:t>
            </a:r>
            <a:r>
              <a:rPr lang="en-IN" spc="-130"/>
              <a:t>i</a:t>
            </a:r>
            <a:endParaRPr spc="-130" dirty="0"/>
          </a:p>
        </p:txBody>
      </p:sp>
      <p:sp>
        <p:nvSpPr>
          <p:cNvPr id="15" name="Rectangle 14"/>
          <p:cNvSpPr/>
          <p:nvPr/>
        </p:nvSpPr>
        <p:spPr>
          <a:xfrm>
            <a:off x="1047750" y="1447800"/>
            <a:ext cx="7939088" cy="4416594"/>
          </a:xfrm>
          <a:prstGeom prst="rect">
            <a:avLst/>
          </a:prstGeom>
        </p:spPr>
        <p:txBody>
          <a:bodyPr wrap="square">
            <a:spAutoFit/>
          </a:bodyPr>
          <a:lstStyle/>
          <a:p>
            <a:pPr algn="just"/>
            <a:r>
              <a:rPr lang="en-US" sz="2300" dirty="0"/>
              <a:t>THE </a:t>
            </a:r>
            <a:r>
              <a:rPr lang="en-US" sz="2300" b="1" i="1" u="sng" dirty="0" err="1">
                <a:solidFill>
                  <a:srgbClr val="C00000"/>
                </a:solidFill>
              </a:rPr>
              <a:t>Hon'ble</a:t>
            </a:r>
            <a:r>
              <a:rPr lang="en-US" sz="2300" b="1" i="1" u="sng" dirty="0">
                <a:solidFill>
                  <a:srgbClr val="C00000"/>
                </a:solidFill>
              </a:rPr>
              <a:t> ANDHRA PRADESH HC</a:t>
            </a:r>
            <a:r>
              <a:rPr lang="en-US" sz="2300" dirty="0"/>
              <a:t> in the case of </a:t>
            </a:r>
            <a:r>
              <a:rPr lang="en-US" sz="2300" b="1" i="1" u="sng" dirty="0">
                <a:solidFill>
                  <a:srgbClr val="C00000"/>
                </a:solidFill>
              </a:rPr>
              <a:t>ARHAAN FERROUS AND NON-FERROUS SOLUTIONS PVT. LTD. </a:t>
            </a:r>
            <a:r>
              <a:rPr lang="en-US" sz="2300" dirty="0"/>
              <a:t>V/s DEPUTY ASSISTANT COMMISSIONER-1 (ST) </a:t>
            </a:r>
            <a:r>
              <a:rPr lang="en-US" sz="2300" b="1" i="1" u="sng" dirty="0">
                <a:solidFill>
                  <a:srgbClr val="C00000"/>
                </a:solidFill>
              </a:rPr>
              <a:t>decided on 3-8-2023.</a:t>
            </a:r>
          </a:p>
          <a:p>
            <a:pPr algn="just"/>
            <a:r>
              <a:rPr lang="en-US" sz="2300" dirty="0"/>
              <a:t> </a:t>
            </a:r>
          </a:p>
          <a:p>
            <a:pPr algn="just"/>
            <a:r>
              <a:rPr lang="en-US" sz="2300" dirty="0"/>
              <a:t>👉</a:t>
            </a:r>
            <a:r>
              <a:rPr lang="en-US" sz="2300" b="1" dirty="0"/>
              <a:t>Issue </a:t>
            </a:r>
            <a:r>
              <a:rPr lang="en-US" sz="2300" dirty="0"/>
              <a:t>: </a:t>
            </a:r>
            <a:r>
              <a:rPr lang="en-US" sz="2000" dirty="0"/>
              <a:t>What are the responsibility of Purchaser if Seller obtained GST registration by producing fake documents?  </a:t>
            </a:r>
          </a:p>
          <a:p>
            <a:pPr algn="just"/>
            <a:endParaRPr lang="en-US" sz="2000" dirty="0"/>
          </a:p>
          <a:p>
            <a:pPr algn="just"/>
            <a:r>
              <a:rPr lang="en-US" sz="2300" dirty="0"/>
              <a:t>👉</a:t>
            </a:r>
            <a:r>
              <a:rPr lang="en-US" sz="2300" b="1" dirty="0" err="1"/>
              <a:t>Hon'ble</a:t>
            </a:r>
            <a:r>
              <a:rPr lang="en-US" sz="2300" b="1" dirty="0"/>
              <a:t> HC </a:t>
            </a:r>
            <a:r>
              <a:rPr lang="en-US" sz="2300" b="1" dirty="0" err="1"/>
              <a:t>Judgement</a:t>
            </a:r>
            <a:r>
              <a:rPr lang="en-US" sz="2300" b="1" dirty="0"/>
              <a:t> </a:t>
            </a:r>
            <a:r>
              <a:rPr lang="en-US" sz="2300" dirty="0"/>
              <a:t>: </a:t>
            </a:r>
            <a:r>
              <a:rPr lang="en-US" sz="2000" dirty="0"/>
              <a:t>Responsibility of purchaser would be limited to the extent of establishing that he </a:t>
            </a:r>
            <a:r>
              <a:rPr lang="en-US" sz="2000" dirty="0" err="1"/>
              <a:t>bonafidely</a:t>
            </a:r>
            <a:r>
              <a:rPr lang="en-US" sz="2000" dirty="0"/>
              <a:t> purchased goods from the seller for valuable consideration by verifying GST registration of the seller available on the official web portal; the purchaser needed not aware of credentials and business activities of the seller or about the fact that the seller obtained GST registration by producing fake documents. </a:t>
            </a:r>
            <a:r>
              <a:rPr lang="en-US" sz="2300" dirty="0"/>
              <a:t>.</a:t>
            </a:r>
            <a:endParaRPr lang="en-IN" sz="2300" dirty="0"/>
          </a:p>
        </p:txBody>
      </p:sp>
      <p:sp>
        <p:nvSpPr>
          <p:cNvPr id="17" name="Rectangle 16"/>
          <p:cNvSpPr/>
          <p:nvPr/>
        </p:nvSpPr>
        <p:spPr>
          <a:xfrm>
            <a:off x="1085850" y="154453"/>
            <a:ext cx="6457950" cy="1384995"/>
          </a:xfrm>
          <a:prstGeom prst="rect">
            <a:avLst/>
          </a:prstGeom>
        </p:spPr>
        <p:txBody>
          <a:bodyPr wrap="square">
            <a:spAutoFit/>
          </a:bodyPr>
          <a:lstStyle/>
          <a:p>
            <a:pPr algn="just"/>
            <a:r>
              <a:rPr lang="en-US" sz="2700" b="1" dirty="0"/>
              <a:t>Dept. can’t expect from buyer to verify that seller obtained GST registration by producing fake documents or not</a:t>
            </a:r>
            <a:endParaRPr lang="en-IN" sz="2700" b="1" dirty="0"/>
          </a:p>
        </p:txBody>
      </p:sp>
    </p:spTree>
    <p:extLst>
      <p:ext uri="{BB962C8B-B14F-4D97-AF65-F5344CB8AC3E}">
        <p14:creationId xmlns:p14="http://schemas.microsoft.com/office/powerpoint/2010/main" val="148699638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0"/>
            <a:ext cx="6781800" cy="492443"/>
          </a:xfrm>
        </p:spPr>
        <p:txBody>
          <a:bodyPr>
            <a:normAutofit fontScale="90000"/>
          </a:bodyPr>
          <a:lstStyle/>
          <a:p>
            <a:r>
              <a:rPr lang="en-US" sz="3200" dirty="0">
                <a:solidFill>
                  <a:schemeClr val="tx1"/>
                </a:solidFill>
              </a:rPr>
              <a:t>ACTUAL PICTURE</a:t>
            </a:r>
            <a:endParaRPr lang="en-IN" sz="3200" dirty="0">
              <a:solidFill>
                <a:schemeClr val="tx1"/>
              </a:solidFill>
            </a:endParaRPr>
          </a:p>
        </p:txBody>
      </p:sp>
      <p:sp>
        <p:nvSpPr>
          <p:cNvPr id="3" name="Text Placeholder 2"/>
          <p:cNvSpPr>
            <a:spLocks noGrp="1"/>
          </p:cNvSpPr>
          <p:nvPr>
            <p:ph type="body" idx="1"/>
          </p:nvPr>
        </p:nvSpPr>
        <p:spPr>
          <a:xfrm>
            <a:off x="1256665" y="1371600"/>
            <a:ext cx="6781800" cy="673100"/>
          </a:xfrm>
        </p:spPr>
        <p:txBody>
          <a:bodyPr/>
          <a:lstStyle/>
          <a:p>
            <a:endParaRPr lang="en-IN"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447800"/>
            <a:ext cx="7696200" cy="518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958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0"/>
            <a:ext cx="6248400" cy="609600"/>
          </a:xfrm>
          <a:noFill/>
          <a:ln>
            <a:noFill/>
          </a:ln>
        </p:spPr>
        <p:style>
          <a:lnRef idx="2">
            <a:schemeClr val="accent1"/>
          </a:lnRef>
          <a:fillRef idx="1">
            <a:schemeClr val="lt1"/>
          </a:fillRef>
          <a:effectRef idx="0">
            <a:schemeClr val="accent1"/>
          </a:effectRef>
          <a:fontRef idx="minor">
            <a:schemeClr val="dk1"/>
          </a:fontRef>
        </p:style>
        <p:txBody>
          <a:bodyPr>
            <a:noAutofit/>
          </a:bodyPr>
          <a:lstStyle/>
          <a:p>
            <a:pPr>
              <a:lnSpc>
                <a:spcPct val="100000"/>
              </a:lnSpc>
            </a:pPr>
            <a:r>
              <a:rPr lang="en-US" sz="3200" dirty="0">
                <a:ln w="18000">
                  <a:solidFill>
                    <a:schemeClr val="accent2">
                      <a:satMod val="140000"/>
                    </a:schemeClr>
                  </a:solidFill>
                  <a:prstDash val="solid"/>
                  <a:miter lim="800000"/>
                </a:ln>
                <a:solidFill>
                  <a:schemeClr val="tx1"/>
                </a:solidFill>
                <a:effectLst>
                  <a:outerShdw blurRad="25500" dist="23000" dir="7020000" algn="tl">
                    <a:srgbClr val="000000">
                      <a:alpha val="50000"/>
                    </a:srgbClr>
                  </a:outerShdw>
                </a:effectLst>
              </a:rPr>
              <a:t>Relevant Section &amp; Rule under GST</a:t>
            </a:r>
          </a:p>
        </p:txBody>
      </p:sp>
      <p:sp>
        <p:nvSpPr>
          <p:cNvPr id="8" name="Content Placeholder 7"/>
          <p:cNvSpPr>
            <a:spLocks noGrp="1"/>
          </p:cNvSpPr>
          <p:nvPr>
            <p:ph idx="1"/>
          </p:nvPr>
        </p:nvSpPr>
        <p:spPr>
          <a:solidFill>
            <a:schemeClr val="bg1"/>
          </a:solidFill>
        </p:spPr>
        <p:style>
          <a:lnRef idx="2">
            <a:schemeClr val="accent2"/>
          </a:lnRef>
          <a:fillRef idx="1">
            <a:schemeClr val="lt1"/>
          </a:fillRef>
          <a:effectRef idx="0">
            <a:schemeClr val="accent2"/>
          </a:effectRef>
          <a:fontRef idx="minor">
            <a:schemeClr val="dk1"/>
          </a:fontRef>
        </p:style>
        <p:txBody>
          <a:bodyPr>
            <a:normAutofit/>
          </a:bodyPr>
          <a:lstStyle/>
          <a:p>
            <a:pPr marL="82296" indent="0" algn="just">
              <a:buNone/>
            </a:pPr>
            <a:r>
              <a:rPr lang="en-US" dirty="0"/>
              <a:t> </a:t>
            </a:r>
            <a:endParaRPr lang="en-US" dirty="0">
              <a:solidFill>
                <a:srgbClr val="FF0000"/>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8218" y="1188720"/>
            <a:ext cx="8069581"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66427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9144000" cy="6858000"/>
            <a:chOff x="0" y="0"/>
            <a:chExt cx="9144000" cy="6858000"/>
          </a:xfrm>
        </p:grpSpPr>
        <p:pic>
          <p:nvPicPr>
            <p:cNvPr id="3" name="object 3"/>
            <p:cNvPicPr/>
            <p:nvPr/>
          </p:nvPicPr>
          <p:blipFill>
            <a:blip r:embed="rId2" cstate="print"/>
            <a:stretch>
              <a:fillRect/>
            </a:stretch>
          </p:blipFill>
          <p:spPr>
            <a:xfrm>
              <a:off x="0" y="0"/>
              <a:ext cx="9144000" cy="6858000"/>
            </a:xfrm>
            <a:prstGeom prst="rect">
              <a:avLst/>
            </a:prstGeom>
          </p:spPr>
        </p:pic>
        <p:sp>
          <p:nvSpPr>
            <p:cNvPr id="4" name="object 4"/>
            <p:cNvSpPr/>
            <p:nvPr/>
          </p:nvSpPr>
          <p:spPr>
            <a:xfrm>
              <a:off x="4257" y="4699"/>
              <a:ext cx="819785" cy="819785"/>
            </a:xfrm>
            <a:custGeom>
              <a:avLst/>
              <a:gdLst/>
              <a:ahLst/>
              <a:cxnLst/>
              <a:rect l="l" t="t" r="r" b="b"/>
              <a:pathLst>
                <a:path w="819785" h="819785">
                  <a:moveTo>
                    <a:pt x="819655" y="0"/>
                  </a:moveTo>
                  <a:lnTo>
                    <a:pt x="505" y="0"/>
                  </a:lnTo>
                  <a:lnTo>
                    <a:pt x="0" y="819276"/>
                  </a:lnTo>
                  <a:lnTo>
                    <a:pt x="48636" y="817886"/>
                  </a:lnTo>
                  <a:lnTo>
                    <a:pt x="96034" y="813765"/>
                  </a:lnTo>
                  <a:lnTo>
                    <a:pt x="142623" y="806991"/>
                  </a:lnTo>
                  <a:lnTo>
                    <a:pt x="188327" y="797640"/>
                  </a:lnTo>
                  <a:lnTo>
                    <a:pt x="233067" y="785790"/>
                  </a:lnTo>
                  <a:lnTo>
                    <a:pt x="276768" y="771517"/>
                  </a:lnTo>
                  <a:lnTo>
                    <a:pt x="319353" y="754897"/>
                  </a:lnTo>
                  <a:lnTo>
                    <a:pt x="360744" y="736009"/>
                  </a:lnTo>
                  <a:lnTo>
                    <a:pt x="400865" y="714928"/>
                  </a:lnTo>
                  <a:lnTo>
                    <a:pt x="439639" y="691732"/>
                  </a:lnTo>
                  <a:lnTo>
                    <a:pt x="476990" y="666496"/>
                  </a:lnTo>
                  <a:lnTo>
                    <a:pt x="512839" y="639299"/>
                  </a:lnTo>
                  <a:lnTo>
                    <a:pt x="547112" y="610217"/>
                  </a:lnTo>
                  <a:lnTo>
                    <a:pt x="579730" y="579326"/>
                  </a:lnTo>
                  <a:lnTo>
                    <a:pt x="610616" y="546704"/>
                  </a:lnTo>
                  <a:lnTo>
                    <a:pt x="639695" y="512427"/>
                  </a:lnTo>
                  <a:lnTo>
                    <a:pt x="666889" y="476572"/>
                  </a:lnTo>
                  <a:lnTo>
                    <a:pt x="692122" y="439216"/>
                  </a:lnTo>
                  <a:lnTo>
                    <a:pt x="715316" y="400436"/>
                  </a:lnTo>
                  <a:lnTo>
                    <a:pt x="736395" y="360308"/>
                  </a:lnTo>
                  <a:lnTo>
                    <a:pt x="755281" y="318910"/>
                  </a:lnTo>
                  <a:lnTo>
                    <a:pt x="771899" y="276319"/>
                  </a:lnTo>
                  <a:lnTo>
                    <a:pt x="786171" y="232610"/>
                  </a:lnTo>
                  <a:lnTo>
                    <a:pt x="798020" y="187861"/>
                  </a:lnTo>
                  <a:lnTo>
                    <a:pt x="807370" y="142148"/>
                  </a:lnTo>
                  <a:lnTo>
                    <a:pt x="814144" y="95549"/>
                  </a:lnTo>
                  <a:lnTo>
                    <a:pt x="818264" y="48141"/>
                  </a:lnTo>
                  <a:lnTo>
                    <a:pt x="819655" y="0"/>
                  </a:lnTo>
                  <a:close/>
                </a:path>
              </a:pathLst>
            </a:custGeom>
            <a:solidFill>
              <a:srgbClr val="FDF9F4">
                <a:alpha val="32940"/>
              </a:srgbClr>
            </a:solidFill>
          </p:spPr>
          <p:txBody>
            <a:bodyPr wrap="square" lIns="0" tIns="0" rIns="0" bIns="0" rtlCol="0"/>
            <a:lstStyle/>
            <a:p>
              <a:endParaRPr/>
            </a:p>
          </p:txBody>
        </p:sp>
        <p:sp>
          <p:nvSpPr>
            <p:cNvPr id="5" name="object 5"/>
            <p:cNvSpPr/>
            <p:nvPr/>
          </p:nvSpPr>
          <p:spPr>
            <a:xfrm>
              <a:off x="4257" y="4699"/>
              <a:ext cx="819785" cy="819785"/>
            </a:xfrm>
            <a:custGeom>
              <a:avLst/>
              <a:gdLst/>
              <a:ahLst/>
              <a:cxnLst/>
              <a:rect l="l" t="t" r="r" b="b"/>
              <a:pathLst>
                <a:path w="819785" h="819785">
                  <a:moveTo>
                    <a:pt x="819655" y="0"/>
                  </a:moveTo>
                  <a:lnTo>
                    <a:pt x="818264" y="48141"/>
                  </a:lnTo>
                  <a:lnTo>
                    <a:pt x="814144" y="95549"/>
                  </a:lnTo>
                  <a:lnTo>
                    <a:pt x="807370" y="142148"/>
                  </a:lnTo>
                  <a:lnTo>
                    <a:pt x="798020" y="187861"/>
                  </a:lnTo>
                  <a:lnTo>
                    <a:pt x="786171" y="232610"/>
                  </a:lnTo>
                  <a:lnTo>
                    <a:pt x="771899" y="276319"/>
                  </a:lnTo>
                  <a:lnTo>
                    <a:pt x="755281" y="318910"/>
                  </a:lnTo>
                  <a:lnTo>
                    <a:pt x="736395" y="360308"/>
                  </a:lnTo>
                  <a:lnTo>
                    <a:pt x="715316" y="400436"/>
                  </a:lnTo>
                  <a:lnTo>
                    <a:pt x="692122" y="439216"/>
                  </a:lnTo>
                  <a:lnTo>
                    <a:pt x="666889" y="476572"/>
                  </a:lnTo>
                  <a:lnTo>
                    <a:pt x="639695" y="512427"/>
                  </a:lnTo>
                  <a:lnTo>
                    <a:pt x="610616" y="546704"/>
                  </a:lnTo>
                  <a:lnTo>
                    <a:pt x="579730" y="579326"/>
                  </a:lnTo>
                  <a:lnTo>
                    <a:pt x="547112" y="610217"/>
                  </a:lnTo>
                  <a:lnTo>
                    <a:pt x="512839" y="639299"/>
                  </a:lnTo>
                  <a:lnTo>
                    <a:pt x="476990" y="666496"/>
                  </a:lnTo>
                  <a:lnTo>
                    <a:pt x="439639" y="691732"/>
                  </a:lnTo>
                  <a:lnTo>
                    <a:pt x="400865" y="714928"/>
                  </a:lnTo>
                  <a:lnTo>
                    <a:pt x="360744" y="736009"/>
                  </a:lnTo>
                  <a:lnTo>
                    <a:pt x="319353" y="754897"/>
                  </a:lnTo>
                  <a:lnTo>
                    <a:pt x="276768" y="771517"/>
                  </a:lnTo>
                  <a:lnTo>
                    <a:pt x="233067" y="785790"/>
                  </a:lnTo>
                  <a:lnTo>
                    <a:pt x="188327" y="797640"/>
                  </a:lnTo>
                  <a:lnTo>
                    <a:pt x="142623" y="806991"/>
                  </a:lnTo>
                  <a:lnTo>
                    <a:pt x="96034" y="813765"/>
                  </a:lnTo>
                  <a:lnTo>
                    <a:pt x="48636" y="817886"/>
                  </a:lnTo>
                  <a:lnTo>
                    <a:pt x="505" y="819276"/>
                  </a:lnTo>
                  <a:lnTo>
                    <a:pt x="336" y="819276"/>
                  </a:lnTo>
                  <a:lnTo>
                    <a:pt x="168" y="819276"/>
                  </a:lnTo>
                  <a:lnTo>
                    <a:pt x="0" y="819276"/>
                  </a:lnTo>
                  <a:lnTo>
                    <a:pt x="505" y="0"/>
                  </a:lnTo>
                  <a:lnTo>
                    <a:pt x="819655" y="0"/>
                  </a:lnTo>
                  <a:close/>
                </a:path>
              </a:pathLst>
            </a:custGeom>
            <a:ln w="3175">
              <a:solidFill>
                <a:srgbClr val="D2C39E"/>
              </a:solidFill>
            </a:ln>
          </p:spPr>
          <p:txBody>
            <a:bodyPr wrap="square" lIns="0" tIns="0" rIns="0" bIns="0" rtlCol="0"/>
            <a:lstStyle/>
            <a:p>
              <a:endParaRPr/>
            </a:p>
          </p:txBody>
        </p:sp>
        <p:pic>
          <p:nvPicPr>
            <p:cNvPr id="6" name="object 6"/>
            <p:cNvPicPr/>
            <p:nvPr/>
          </p:nvPicPr>
          <p:blipFill>
            <a:blip r:embed="rId3" cstate="print"/>
            <a:stretch>
              <a:fillRect/>
            </a:stretch>
          </p:blipFill>
          <p:spPr>
            <a:xfrm>
              <a:off x="123825" y="0"/>
              <a:ext cx="1795526" cy="1804924"/>
            </a:xfrm>
            <a:prstGeom prst="rect">
              <a:avLst/>
            </a:prstGeom>
          </p:spPr>
        </p:pic>
        <p:sp>
          <p:nvSpPr>
            <p:cNvPr id="7" name="object 7"/>
            <p:cNvSpPr/>
            <p:nvPr/>
          </p:nvSpPr>
          <p:spPr>
            <a:xfrm>
              <a:off x="176212" y="23875"/>
              <a:ext cx="1696085" cy="1704975"/>
            </a:xfrm>
            <a:custGeom>
              <a:avLst/>
              <a:gdLst/>
              <a:ahLst/>
              <a:cxnLst/>
              <a:rect l="l" t="t" r="r" b="b"/>
              <a:pathLst>
                <a:path w="1696085" h="1704975">
                  <a:moveTo>
                    <a:pt x="0" y="852424"/>
                  </a:moveTo>
                  <a:lnTo>
                    <a:pt x="1341" y="804051"/>
                  </a:lnTo>
                  <a:lnTo>
                    <a:pt x="5320" y="756387"/>
                  </a:lnTo>
                  <a:lnTo>
                    <a:pt x="11862" y="709503"/>
                  </a:lnTo>
                  <a:lnTo>
                    <a:pt x="20898" y="663470"/>
                  </a:lnTo>
                  <a:lnTo>
                    <a:pt x="32356" y="618362"/>
                  </a:lnTo>
                  <a:lnTo>
                    <a:pt x="46163" y="574249"/>
                  </a:lnTo>
                  <a:lnTo>
                    <a:pt x="62249" y="531204"/>
                  </a:lnTo>
                  <a:lnTo>
                    <a:pt x="80541" y="489299"/>
                  </a:lnTo>
                  <a:lnTo>
                    <a:pt x="100969" y="448605"/>
                  </a:lnTo>
                  <a:lnTo>
                    <a:pt x="123461" y="409196"/>
                  </a:lnTo>
                  <a:lnTo>
                    <a:pt x="147945" y="371141"/>
                  </a:lnTo>
                  <a:lnTo>
                    <a:pt x="174349" y="334515"/>
                  </a:lnTo>
                  <a:lnTo>
                    <a:pt x="202602" y="299387"/>
                  </a:lnTo>
                  <a:lnTo>
                    <a:pt x="232633" y="265832"/>
                  </a:lnTo>
                  <a:lnTo>
                    <a:pt x="264370" y="233919"/>
                  </a:lnTo>
                  <a:lnTo>
                    <a:pt x="297740" y="203722"/>
                  </a:lnTo>
                  <a:lnTo>
                    <a:pt x="332674" y="175313"/>
                  </a:lnTo>
                  <a:lnTo>
                    <a:pt x="369099" y="148762"/>
                  </a:lnTo>
                  <a:lnTo>
                    <a:pt x="406944" y="124143"/>
                  </a:lnTo>
                  <a:lnTo>
                    <a:pt x="446136" y="101527"/>
                  </a:lnTo>
                  <a:lnTo>
                    <a:pt x="486605" y="80987"/>
                  </a:lnTo>
                  <a:lnTo>
                    <a:pt x="528279" y="62593"/>
                  </a:lnTo>
                  <a:lnTo>
                    <a:pt x="571087" y="46418"/>
                  </a:lnTo>
                  <a:lnTo>
                    <a:pt x="614956" y="32534"/>
                  </a:lnTo>
                  <a:lnTo>
                    <a:pt x="659815" y="21014"/>
                  </a:lnTo>
                  <a:lnTo>
                    <a:pt x="705594" y="11928"/>
                  </a:lnTo>
                  <a:lnTo>
                    <a:pt x="752219" y="5349"/>
                  </a:lnTo>
                  <a:lnTo>
                    <a:pt x="799620" y="1349"/>
                  </a:lnTo>
                  <a:lnTo>
                    <a:pt x="847725" y="0"/>
                  </a:lnTo>
                  <a:lnTo>
                    <a:pt x="895830" y="1349"/>
                  </a:lnTo>
                  <a:lnTo>
                    <a:pt x="943231" y="5349"/>
                  </a:lnTo>
                  <a:lnTo>
                    <a:pt x="989857" y="11928"/>
                  </a:lnTo>
                  <a:lnTo>
                    <a:pt x="1035637" y="21014"/>
                  </a:lnTo>
                  <a:lnTo>
                    <a:pt x="1080498" y="32534"/>
                  </a:lnTo>
                  <a:lnTo>
                    <a:pt x="1124369" y="46418"/>
                  </a:lnTo>
                  <a:lnTo>
                    <a:pt x="1167179" y="62593"/>
                  </a:lnTo>
                  <a:lnTo>
                    <a:pt x="1208856" y="80987"/>
                  </a:lnTo>
                  <a:lnTo>
                    <a:pt x="1249327" y="101527"/>
                  </a:lnTo>
                  <a:lnTo>
                    <a:pt x="1288523" y="124143"/>
                  </a:lnTo>
                  <a:lnTo>
                    <a:pt x="1326370" y="148762"/>
                  </a:lnTo>
                  <a:lnTo>
                    <a:pt x="1362798" y="175313"/>
                  </a:lnTo>
                  <a:lnTo>
                    <a:pt x="1397735" y="203722"/>
                  </a:lnTo>
                  <a:lnTo>
                    <a:pt x="1431110" y="233919"/>
                  </a:lnTo>
                  <a:lnTo>
                    <a:pt x="1462849" y="265832"/>
                  </a:lnTo>
                  <a:lnTo>
                    <a:pt x="1492884" y="299387"/>
                  </a:lnTo>
                  <a:lnTo>
                    <a:pt x="1521140" y="334515"/>
                  </a:lnTo>
                  <a:lnTo>
                    <a:pt x="1547547" y="371141"/>
                  </a:lnTo>
                  <a:lnTo>
                    <a:pt x="1572034" y="409196"/>
                  </a:lnTo>
                  <a:lnTo>
                    <a:pt x="1594529" y="448605"/>
                  </a:lnTo>
                  <a:lnTo>
                    <a:pt x="1614959" y="489299"/>
                  </a:lnTo>
                  <a:lnTo>
                    <a:pt x="1633254" y="531204"/>
                  </a:lnTo>
                  <a:lnTo>
                    <a:pt x="1649342" y="574249"/>
                  </a:lnTo>
                  <a:lnTo>
                    <a:pt x="1663152" y="618362"/>
                  </a:lnTo>
                  <a:lnTo>
                    <a:pt x="1674611" y="663470"/>
                  </a:lnTo>
                  <a:lnTo>
                    <a:pt x="1683648" y="709503"/>
                  </a:lnTo>
                  <a:lnTo>
                    <a:pt x="1690192" y="756387"/>
                  </a:lnTo>
                  <a:lnTo>
                    <a:pt x="1694171" y="804051"/>
                  </a:lnTo>
                  <a:lnTo>
                    <a:pt x="1695513" y="852424"/>
                  </a:lnTo>
                  <a:lnTo>
                    <a:pt x="1694171" y="900796"/>
                  </a:lnTo>
                  <a:lnTo>
                    <a:pt x="1690192" y="948462"/>
                  </a:lnTo>
                  <a:lnTo>
                    <a:pt x="1683648" y="995348"/>
                  </a:lnTo>
                  <a:lnTo>
                    <a:pt x="1674611" y="1041383"/>
                  </a:lnTo>
                  <a:lnTo>
                    <a:pt x="1663152" y="1086495"/>
                  </a:lnTo>
                  <a:lnTo>
                    <a:pt x="1649342" y="1130612"/>
                  </a:lnTo>
                  <a:lnTo>
                    <a:pt x="1633254" y="1173662"/>
                  </a:lnTo>
                  <a:lnTo>
                    <a:pt x="1614959" y="1215572"/>
                  </a:lnTo>
                  <a:lnTo>
                    <a:pt x="1594529" y="1256271"/>
                  </a:lnTo>
                  <a:lnTo>
                    <a:pt x="1572034" y="1295686"/>
                  </a:lnTo>
                  <a:lnTo>
                    <a:pt x="1547547" y="1333747"/>
                  </a:lnTo>
                  <a:lnTo>
                    <a:pt x="1521140" y="1370380"/>
                  </a:lnTo>
                  <a:lnTo>
                    <a:pt x="1492884" y="1405513"/>
                  </a:lnTo>
                  <a:lnTo>
                    <a:pt x="1462849" y="1439076"/>
                  </a:lnTo>
                  <a:lnTo>
                    <a:pt x="1431110" y="1470994"/>
                  </a:lnTo>
                  <a:lnTo>
                    <a:pt x="1397735" y="1501198"/>
                  </a:lnTo>
                  <a:lnTo>
                    <a:pt x="1362798" y="1529614"/>
                  </a:lnTo>
                  <a:lnTo>
                    <a:pt x="1326370" y="1556171"/>
                  </a:lnTo>
                  <a:lnTo>
                    <a:pt x="1288523" y="1580796"/>
                  </a:lnTo>
                  <a:lnTo>
                    <a:pt x="1249327" y="1603418"/>
                  </a:lnTo>
                  <a:lnTo>
                    <a:pt x="1208856" y="1623964"/>
                  </a:lnTo>
                  <a:lnTo>
                    <a:pt x="1167179" y="1642363"/>
                  </a:lnTo>
                  <a:lnTo>
                    <a:pt x="1124369" y="1658542"/>
                  </a:lnTo>
                  <a:lnTo>
                    <a:pt x="1080498" y="1672429"/>
                  </a:lnTo>
                  <a:lnTo>
                    <a:pt x="1035637" y="1683954"/>
                  </a:lnTo>
                  <a:lnTo>
                    <a:pt x="989857" y="1693042"/>
                  </a:lnTo>
                  <a:lnTo>
                    <a:pt x="943231" y="1699623"/>
                  </a:lnTo>
                  <a:lnTo>
                    <a:pt x="895830" y="1703625"/>
                  </a:lnTo>
                  <a:lnTo>
                    <a:pt x="847725" y="1704975"/>
                  </a:lnTo>
                  <a:lnTo>
                    <a:pt x="799620" y="1703625"/>
                  </a:lnTo>
                  <a:lnTo>
                    <a:pt x="752219" y="1699623"/>
                  </a:lnTo>
                  <a:lnTo>
                    <a:pt x="705594" y="1693042"/>
                  </a:lnTo>
                  <a:lnTo>
                    <a:pt x="659815" y="1683954"/>
                  </a:lnTo>
                  <a:lnTo>
                    <a:pt x="614956" y="1672429"/>
                  </a:lnTo>
                  <a:lnTo>
                    <a:pt x="571087" y="1658542"/>
                  </a:lnTo>
                  <a:lnTo>
                    <a:pt x="528279" y="1642363"/>
                  </a:lnTo>
                  <a:lnTo>
                    <a:pt x="486605" y="1623964"/>
                  </a:lnTo>
                  <a:lnTo>
                    <a:pt x="446136" y="1603418"/>
                  </a:lnTo>
                  <a:lnTo>
                    <a:pt x="406944" y="1580796"/>
                  </a:lnTo>
                  <a:lnTo>
                    <a:pt x="369099" y="1556171"/>
                  </a:lnTo>
                  <a:lnTo>
                    <a:pt x="332674" y="1529614"/>
                  </a:lnTo>
                  <a:lnTo>
                    <a:pt x="297740" y="1501198"/>
                  </a:lnTo>
                  <a:lnTo>
                    <a:pt x="264370" y="1470994"/>
                  </a:lnTo>
                  <a:lnTo>
                    <a:pt x="232633" y="1439076"/>
                  </a:lnTo>
                  <a:lnTo>
                    <a:pt x="202602" y="1405513"/>
                  </a:lnTo>
                  <a:lnTo>
                    <a:pt x="174349" y="1370380"/>
                  </a:lnTo>
                  <a:lnTo>
                    <a:pt x="147945" y="1333747"/>
                  </a:lnTo>
                  <a:lnTo>
                    <a:pt x="123461" y="1295686"/>
                  </a:lnTo>
                  <a:lnTo>
                    <a:pt x="100969" y="1256271"/>
                  </a:lnTo>
                  <a:lnTo>
                    <a:pt x="80541" y="1215572"/>
                  </a:lnTo>
                  <a:lnTo>
                    <a:pt x="62249" y="1173662"/>
                  </a:lnTo>
                  <a:lnTo>
                    <a:pt x="46163" y="1130612"/>
                  </a:lnTo>
                  <a:lnTo>
                    <a:pt x="32356" y="1086495"/>
                  </a:lnTo>
                  <a:lnTo>
                    <a:pt x="20898" y="1041383"/>
                  </a:lnTo>
                  <a:lnTo>
                    <a:pt x="11862" y="995348"/>
                  </a:lnTo>
                  <a:lnTo>
                    <a:pt x="5320" y="948462"/>
                  </a:lnTo>
                  <a:lnTo>
                    <a:pt x="1341" y="900796"/>
                  </a:lnTo>
                  <a:lnTo>
                    <a:pt x="0" y="852424"/>
                  </a:lnTo>
                  <a:close/>
                </a:path>
              </a:pathLst>
            </a:custGeom>
            <a:ln w="27305">
              <a:solidFill>
                <a:srgbClr val="FFF6DB"/>
              </a:solidFill>
            </a:ln>
          </p:spPr>
          <p:txBody>
            <a:bodyPr wrap="square" lIns="0" tIns="0" rIns="0" bIns="0" rtlCol="0"/>
            <a:lstStyle/>
            <a:p>
              <a:endParaRPr/>
            </a:p>
          </p:txBody>
        </p:sp>
        <p:pic>
          <p:nvPicPr>
            <p:cNvPr id="8" name="object 8"/>
            <p:cNvPicPr/>
            <p:nvPr/>
          </p:nvPicPr>
          <p:blipFill>
            <a:blip r:embed="rId4" cstate="print"/>
            <a:stretch>
              <a:fillRect/>
            </a:stretch>
          </p:blipFill>
          <p:spPr>
            <a:xfrm>
              <a:off x="161925" y="1028636"/>
              <a:ext cx="1176337" cy="1176337"/>
            </a:xfrm>
            <a:prstGeom prst="rect">
              <a:avLst/>
            </a:prstGeom>
          </p:spPr>
        </p:pic>
        <p:pic>
          <p:nvPicPr>
            <p:cNvPr id="9" name="object 9"/>
            <p:cNvPicPr/>
            <p:nvPr/>
          </p:nvPicPr>
          <p:blipFill>
            <a:blip r:embed="rId5" cstate="print"/>
            <a:stretch>
              <a:fillRect/>
            </a:stretch>
          </p:blipFill>
          <p:spPr>
            <a:xfrm>
              <a:off x="187319" y="1050633"/>
              <a:ext cx="1116813" cy="1111476"/>
            </a:xfrm>
            <a:prstGeom prst="rect">
              <a:avLst/>
            </a:prstGeom>
          </p:spPr>
        </p:pic>
        <p:sp>
          <p:nvSpPr>
            <p:cNvPr id="10" name="object 10"/>
            <p:cNvSpPr/>
            <p:nvPr/>
          </p:nvSpPr>
          <p:spPr>
            <a:xfrm>
              <a:off x="187319" y="1050633"/>
              <a:ext cx="1116965" cy="1111885"/>
            </a:xfrm>
            <a:custGeom>
              <a:avLst/>
              <a:gdLst/>
              <a:ahLst/>
              <a:cxnLst/>
              <a:rect l="l" t="t" r="r" b="b"/>
              <a:pathLst>
                <a:path w="1116965" h="1111885">
                  <a:moveTo>
                    <a:pt x="118496" y="204634"/>
                  </a:moveTo>
                  <a:lnTo>
                    <a:pt x="149785" y="168741"/>
                  </a:lnTo>
                  <a:lnTo>
                    <a:pt x="183515" y="136234"/>
                  </a:lnTo>
                  <a:lnTo>
                    <a:pt x="219451" y="107137"/>
                  </a:lnTo>
                  <a:lnTo>
                    <a:pt x="257356" y="81474"/>
                  </a:lnTo>
                  <a:lnTo>
                    <a:pt x="296996" y="59270"/>
                  </a:lnTo>
                  <a:lnTo>
                    <a:pt x="338135" y="40547"/>
                  </a:lnTo>
                  <a:lnTo>
                    <a:pt x="380538" y="25331"/>
                  </a:lnTo>
                  <a:lnTo>
                    <a:pt x="423971" y="13644"/>
                  </a:lnTo>
                  <a:lnTo>
                    <a:pt x="468196" y="5510"/>
                  </a:lnTo>
                  <a:lnTo>
                    <a:pt x="512980" y="954"/>
                  </a:lnTo>
                  <a:lnTo>
                    <a:pt x="558087" y="0"/>
                  </a:lnTo>
                  <a:lnTo>
                    <a:pt x="603281" y="2670"/>
                  </a:lnTo>
                  <a:lnTo>
                    <a:pt x="648327" y="8990"/>
                  </a:lnTo>
                  <a:lnTo>
                    <a:pt x="692991" y="18983"/>
                  </a:lnTo>
                  <a:lnTo>
                    <a:pt x="737036" y="32672"/>
                  </a:lnTo>
                  <a:lnTo>
                    <a:pt x="780227" y="50083"/>
                  </a:lnTo>
                  <a:lnTo>
                    <a:pt x="822330" y="71238"/>
                  </a:lnTo>
                  <a:lnTo>
                    <a:pt x="863108" y="96162"/>
                  </a:lnTo>
                  <a:lnTo>
                    <a:pt x="902327" y="124878"/>
                  </a:lnTo>
                  <a:lnTo>
                    <a:pt x="939023" y="156757"/>
                  </a:lnTo>
                  <a:lnTo>
                    <a:pt x="972365" y="190998"/>
                  </a:lnTo>
                  <a:lnTo>
                    <a:pt x="1002325" y="227366"/>
                  </a:lnTo>
                  <a:lnTo>
                    <a:pt x="1028874" y="265625"/>
                  </a:lnTo>
                  <a:lnTo>
                    <a:pt x="1051985" y="305541"/>
                  </a:lnTo>
                  <a:lnTo>
                    <a:pt x="1071626" y="346879"/>
                  </a:lnTo>
                  <a:lnTo>
                    <a:pt x="1087772" y="389404"/>
                  </a:lnTo>
                  <a:lnTo>
                    <a:pt x="1100392" y="432881"/>
                  </a:lnTo>
                  <a:lnTo>
                    <a:pt x="1109458" y="477076"/>
                  </a:lnTo>
                  <a:lnTo>
                    <a:pt x="1114941" y="521754"/>
                  </a:lnTo>
                  <a:lnTo>
                    <a:pt x="1116813" y="566679"/>
                  </a:lnTo>
                  <a:lnTo>
                    <a:pt x="1115044" y="611617"/>
                  </a:lnTo>
                  <a:lnTo>
                    <a:pt x="1109608" y="656333"/>
                  </a:lnTo>
                  <a:lnTo>
                    <a:pt x="1100473" y="700593"/>
                  </a:lnTo>
                  <a:lnTo>
                    <a:pt x="1087613" y="744160"/>
                  </a:lnTo>
                  <a:lnTo>
                    <a:pt x="1070998" y="786801"/>
                  </a:lnTo>
                  <a:lnTo>
                    <a:pt x="1050600" y="828281"/>
                  </a:lnTo>
                  <a:lnTo>
                    <a:pt x="1026390" y="868365"/>
                  </a:lnTo>
                  <a:lnTo>
                    <a:pt x="998339" y="906817"/>
                  </a:lnTo>
                  <a:lnTo>
                    <a:pt x="967050" y="942710"/>
                  </a:lnTo>
                  <a:lnTo>
                    <a:pt x="933320" y="975218"/>
                  </a:lnTo>
                  <a:lnTo>
                    <a:pt x="897385" y="1004315"/>
                  </a:lnTo>
                  <a:lnTo>
                    <a:pt x="859481" y="1029978"/>
                  </a:lnTo>
                  <a:lnTo>
                    <a:pt x="819841" y="1052184"/>
                  </a:lnTo>
                  <a:lnTo>
                    <a:pt x="778703" y="1070908"/>
                  </a:lnTo>
                  <a:lnTo>
                    <a:pt x="736300" y="1086127"/>
                  </a:lnTo>
                  <a:lnTo>
                    <a:pt x="692869" y="1097817"/>
                  </a:lnTo>
                  <a:lnTo>
                    <a:pt x="648644" y="1105954"/>
                  </a:lnTo>
                  <a:lnTo>
                    <a:pt x="603860" y="1110515"/>
                  </a:lnTo>
                  <a:lnTo>
                    <a:pt x="558754" y="1111476"/>
                  </a:lnTo>
                  <a:lnTo>
                    <a:pt x="513560" y="1108813"/>
                  </a:lnTo>
                  <a:lnTo>
                    <a:pt x="468514" y="1102502"/>
                  </a:lnTo>
                  <a:lnTo>
                    <a:pt x="423850" y="1092519"/>
                  </a:lnTo>
                  <a:lnTo>
                    <a:pt x="379804" y="1078841"/>
                  </a:lnTo>
                  <a:lnTo>
                    <a:pt x="336612" y="1061444"/>
                  </a:lnTo>
                  <a:lnTo>
                    <a:pt x="294508" y="1040304"/>
                  </a:lnTo>
                  <a:lnTo>
                    <a:pt x="253729" y="1015397"/>
                  </a:lnTo>
                  <a:lnTo>
                    <a:pt x="214508" y="986700"/>
                  </a:lnTo>
                  <a:lnTo>
                    <a:pt x="177812" y="954821"/>
                  </a:lnTo>
                  <a:lnTo>
                    <a:pt x="144469" y="920580"/>
                  </a:lnTo>
                  <a:lnTo>
                    <a:pt x="114507" y="884212"/>
                  </a:lnTo>
                  <a:lnTo>
                    <a:pt x="87955" y="845952"/>
                  </a:lnTo>
                  <a:lnTo>
                    <a:pt x="64842" y="806035"/>
                  </a:lnTo>
                  <a:lnTo>
                    <a:pt x="45198" y="764695"/>
                  </a:lnTo>
                  <a:lnTo>
                    <a:pt x="29049" y="722168"/>
                  </a:lnTo>
                  <a:lnTo>
                    <a:pt x="16427" y="678687"/>
                  </a:lnTo>
                  <a:lnTo>
                    <a:pt x="7358" y="634488"/>
                  </a:lnTo>
                  <a:lnTo>
                    <a:pt x="1873" y="589806"/>
                  </a:lnTo>
                  <a:lnTo>
                    <a:pt x="0" y="544874"/>
                  </a:lnTo>
                  <a:lnTo>
                    <a:pt x="1767" y="499929"/>
                  </a:lnTo>
                  <a:lnTo>
                    <a:pt x="7203" y="455204"/>
                  </a:lnTo>
                  <a:lnTo>
                    <a:pt x="16338" y="410935"/>
                  </a:lnTo>
                  <a:lnTo>
                    <a:pt x="29200" y="367355"/>
                  </a:lnTo>
                  <a:lnTo>
                    <a:pt x="45818" y="324701"/>
                  </a:lnTo>
                  <a:lnTo>
                    <a:pt x="66221" y="283206"/>
                  </a:lnTo>
                  <a:lnTo>
                    <a:pt x="90437" y="243105"/>
                  </a:lnTo>
                  <a:lnTo>
                    <a:pt x="118496" y="204634"/>
                  </a:lnTo>
                  <a:close/>
                </a:path>
                <a:path w="1116965" h="1111885">
                  <a:moveTo>
                    <a:pt x="220477" y="286041"/>
                  </a:moveTo>
                  <a:lnTo>
                    <a:pt x="193856" y="323455"/>
                  </a:lnTo>
                  <a:lnTo>
                    <a:pt x="171955" y="362810"/>
                  </a:lnTo>
                  <a:lnTo>
                    <a:pt x="154729" y="403741"/>
                  </a:lnTo>
                  <a:lnTo>
                    <a:pt x="142131" y="445881"/>
                  </a:lnTo>
                  <a:lnTo>
                    <a:pt x="134116" y="488865"/>
                  </a:lnTo>
                  <a:lnTo>
                    <a:pt x="130638" y="532328"/>
                  </a:lnTo>
                  <a:lnTo>
                    <a:pt x="131651" y="575903"/>
                  </a:lnTo>
                  <a:lnTo>
                    <a:pt x="137108" y="619227"/>
                  </a:lnTo>
                  <a:lnTo>
                    <a:pt x="146964" y="661933"/>
                  </a:lnTo>
                  <a:lnTo>
                    <a:pt x="161173" y="703655"/>
                  </a:lnTo>
                  <a:lnTo>
                    <a:pt x="179689" y="744028"/>
                  </a:lnTo>
                  <a:lnTo>
                    <a:pt x="202465" y="782686"/>
                  </a:lnTo>
                  <a:lnTo>
                    <a:pt x="229457" y="819265"/>
                  </a:lnTo>
                  <a:lnTo>
                    <a:pt x="260618" y="853397"/>
                  </a:lnTo>
                  <a:lnTo>
                    <a:pt x="295902" y="884719"/>
                  </a:lnTo>
                  <a:lnTo>
                    <a:pt x="334265" y="912179"/>
                  </a:lnTo>
                  <a:lnTo>
                    <a:pt x="374453" y="934995"/>
                  </a:lnTo>
                  <a:lnTo>
                    <a:pt x="416101" y="953204"/>
                  </a:lnTo>
                  <a:lnTo>
                    <a:pt x="458841" y="966841"/>
                  </a:lnTo>
                  <a:lnTo>
                    <a:pt x="502308" y="975943"/>
                  </a:lnTo>
                  <a:lnTo>
                    <a:pt x="546136" y="980546"/>
                  </a:lnTo>
                  <a:lnTo>
                    <a:pt x="589957" y="980687"/>
                  </a:lnTo>
                  <a:lnTo>
                    <a:pt x="633406" y="976403"/>
                  </a:lnTo>
                  <a:lnTo>
                    <a:pt x="676117" y="967728"/>
                  </a:lnTo>
                  <a:lnTo>
                    <a:pt x="717723" y="954701"/>
                  </a:lnTo>
                  <a:lnTo>
                    <a:pt x="757858" y="937356"/>
                  </a:lnTo>
                  <a:lnTo>
                    <a:pt x="796155" y="915731"/>
                  </a:lnTo>
                  <a:lnTo>
                    <a:pt x="832248" y="889862"/>
                  </a:lnTo>
                  <a:lnTo>
                    <a:pt x="865771" y="859785"/>
                  </a:lnTo>
                  <a:lnTo>
                    <a:pt x="896358" y="825537"/>
                  </a:lnTo>
                  <a:lnTo>
                    <a:pt x="922982" y="788101"/>
                  </a:lnTo>
                  <a:lnTo>
                    <a:pt x="944884" y="748730"/>
                  </a:lnTo>
                  <a:lnTo>
                    <a:pt x="962111" y="707789"/>
                  </a:lnTo>
                  <a:lnTo>
                    <a:pt x="974709" y="665643"/>
                  </a:lnTo>
                  <a:lnTo>
                    <a:pt x="982725" y="622657"/>
                  </a:lnTo>
                  <a:lnTo>
                    <a:pt x="986203" y="579196"/>
                  </a:lnTo>
                  <a:lnTo>
                    <a:pt x="985191" y="535624"/>
                  </a:lnTo>
                  <a:lnTo>
                    <a:pt x="979734" y="492307"/>
                  </a:lnTo>
                  <a:lnTo>
                    <a:pt x="969878" y="449609"/>
                  </a:lnTo>
                  <a:lnTo>
                    <a:pt x="955669" y="407895"/>
                  </a:lnTo>
                  <a:lnTo>
                    <a:pt x="937154" y="367530"/>
                  </a:lnTo>
                  <a:lnTo>
                    <a:pt x="914378" y="328880"/>
                  </a:lnTo>
                  <a:lnTo>
                    <a:pt x="887387" y="292308"/>
                  </a:lnTo>
                  <a:lnTo>
                    <a:pt x="856228" y="258179"/>
                  </a:lnTo>
                  <a:lnTo>
                    <a:pt x="820946" y="226859"/>
                  </a:lnTo>
                  <a:lnTo>
                    <a:pt x="782583" y="199399"/>
                  </a:lnTo>
                  <a:lnTo>
                    <a:pt x="742394" y="176583"/>
                  </a:lnTo>
                  <a:lnTo>
                    <a:pt x="700746" y="158375"/>
                  </a:lnTo>
                  <a:lnTo>
                    <a:pt x="658004" y="144737"/>
                  </a:lnTo>
                  <a:lnTo>
                    <a:pt x="614536" y="135635"/>
                  </a:lnTo>
                  <a:lnTo>
                    <a:pt x="570708" y="131032"/>
                  </a:lnTo>
                  <a:lnTo>
                    <a:pt x="526885" y="130891"/>
                  </a:lnTo>
                  <a:lnTo>
                    <a:pt x="483435" y="135175"/>
                  </a:lnTo>
                  <a:lnTo>
                    <a:pt x="440723" y="143850"/>
                  </a:lnTo>
                  <a:lnTo>
                    <a:pt x="399116" y="156877"/>
                  </a:lnTo>
                  <a:lnTo>
                    <a:pt x="358980" y="174222"/>
                  </a:lnTo>
                  <a:lnTo>
                    <a:pt x="320682" y="195847"/>
                  </a:lnTo>
                  <a:lnTo>
                    <a:pt x="284588" y="221716"/>
                  </a:lnTo>
                  <a:lnTo>
                    <a:pt x="251064" y="251793"/>
                  </a:lnTo>
                  <a:lnTo>
                    <a:pt x="220477" y="286041"/>
                  </a:lnTo>
                  <a:close/>
                </a:path>
              </a:pathLst>
            </a:custGeom>
            <a:ln w="7349">
              <a:solidFill>
                <a:srgbClr val="C6B791"/>
              </a:solidFill>
            </a:ln>
          </p:spPr>
          <p:txBody>
            <a:bodyPr wrap="square" lIns="0" tIns="0" rIns="0" bIns="0" rtlCol="0"/>
            <a:lstStyle/>
            <a:p>
              <a:endParaRPr/>
            </a:p>
          </p:txBody>
        </p:sp>
        <p:sp>
          <p:nvSpPr>
            <p:cNvPr id="11" name="object 11"/>
            <p:cNvSpPr/>
            <p:nvPr/>
          </p:nvSpPr>
          <p:spPr>
            <a:xfrm>
              <a:off x="1009650" y="0"/>
              <a:ext cx="8134350" cy="6858000"/>
            </a:xfrm>
            <a:custGeom>
              <a:avLst/>
              <a:gdLst/>
              <a:ahLst/>
              <a:cxnLst/>
              <a:rect l="l" t="t" r="r" b="b"/>
              <a:pathLst>
                <a:path w="8134350" h="6858000">
                  <a:moveTo>
                    <a:pt x="8134350" y="0"/>
                  </a:moveTo>
                  <a:lnTo>
                    <a:pt x="0" y="0"/>
                  </a:lnTo>
                  <a:lnTo>
                    <a:pt x="0" y="6858000"/>
                  </a:lnTo>
                  <a:lnTo>
                    <a:pt x="8134350" y="6858000"/>
                  </a:lnTo>
                  <a:lnTo>
                    <a:pt x="8134350" y="0"/>
                  </a:lnTo>
                  <a:close/>
                </a:path>
              </a:pathLst>
            </a:custGeom>
            <a:solidFill>
              <a:srgbClr val="FFFFFF"/>
            </a:solidFill>
          </p:spPr>
          <p:txBody>
            <a:bodyPr wrap="square" lIns="0" tIns="0" rIns="0" bIns="0" rtlCol="0"/>
            <a:lstStyle/>
            <a:p>
              <a:endParaRPr/>
            </a:p>
          </p:txBody>
        </p:sp>
        <p:pic>
          <p:nvPicPr>
            <p:cNvPr id="12" name="object 12"/>
            <p:cNvPicPr/>
            <p:nvPr/>
          </p:nvPicPr>
          <p:blipFill>
            <a:blip r:embed="rId6" cstate="print"/>
            <a:stretch>
              <a:fillRect/>
            </a:stretch>
          </p:blipFill>
          <p:spPr>
            <a:xfrm>
              <a:off x="923925" y="0"/>
              <a:ext cx="176212" cy="6858000"/>
            </a:xfrm>
            <a:prstGeom prst="rect">
              <a:avLst/>
            </a:prstGeom>
          </p:spPr>
        </p:pic>
        <p:sp>
          <p:nvSpPr>
            <p:cNvPr id="13" name="object 13"/>
            <p:cNvSpPr/>
            <p:nvPr/>
          </p:nvSpPr>
          <p:spPr>
            <a:xfrm>
              <a:off x="1019175" y="0"/>
              <a:ext cx="66675" cy="6858000"/>
            </a:xfrm>
            <a:custGeom>
              <a:avLst/>
              <a:gdLst/>
              <a:ahLst/>
              <a:cxnLst/>
              <a:rect l="l" t="t" r="r" b="b"/>
              <a:pathLst>
                <a:path w="66675" h="6858000">
                  <a:moveTo>
                    <a:pt x="66675" y="0"/>
                  </a:moveTo>
                  <a:lnTo>
                    <a:pt x="0" y="0"/>
                  </a:lnTo>
                  <a:lnTo>
                    <a:pt x="0" y="6858000"/>
                  </a:lnTo>
                  <a:lnTo>
                    <a:pt x="66675" y="6858000"/>
                  </a:lnTo>
                  <a:lnTo>
                    <a:pt x="66675" y="0"/>
                  </a:lnTo>
                  <a:close/>
                </a:path>
              </a:pathLst>
            </a:custGeom>
            <a:solidFill>
              <a:srgbClr val="FFFFFF"/>
            </a:solidFill>
          </p:spPr>
          <p:txBody>
            <a:bodyPr wrap="square" lIns="0" tIns="0" rIns="0" bIns="0" rtlCol="0"/>
            <a:lstStyle/>
            <a:p>
              <a:endParaRPr/>
            </a:p>
          </p:txBody>
        </p:sp>
      </p:grpSp>
      <p:pic>
        <p:nvPicPr>
          <p:cNvPr id="14" name="object 14"/>
          <p:cNvPicPr/>
          <p:nvPr/>
        </p:nvPicPr>
        <p:blipFill>
          <a:blip r:embed="rId7">
            <a:extLst>
              <a:ext uri="{28A0092B-C50C-407E-A947-70E740481C1C}">
                <a14:useLocalDpi xmlns:a14="http://schemas.microsoft.com/office/drawing/2010/main" val="0"/>
              </a:ext>
            </a:extLst>
          </a:blip>
          <a:stretch>
            <a:fillRect/>
          </a:stretch>
        </p:blipFill>
        <p:spPr>
          <a:xfrm>
            <a:off x="7543800" y="351422"/>
            <a:ext cx="1600199" cy="878305"/>
          </a:xfrm>
          <a:prstGeom prst="rect">
            <a:avLst/>
          </a:prstGeom>
        </p:spPr>
      </p:pic>
      <p:sp>
        <p:nvSpPr>
          <p:cNvPr id="17" name="Rectangle 16"/>
          <p:cNvSpPr/>
          <p:nvPr/>
        </p:nvSpPr>
        <p:spPr>
          <a:xfrm>
            <a:off x="1357312" y="1339720"/>
            <a:ext cx="6900863" cy="5293757"/>
          </a:xfrm>
          <a:prstGeom prst="rect">
            <a:avLst/>
          </a:prstGeom>
        </p:spPr>
        <p:txBody>
          <a:bodyPr wrap="square">
            <a:spAutoFit/>
          </a:bodyPr>
          <a:lstStyle/>
          <a:p>
            <a:pPr algn="just">
              <a:buNone/>
            </a:pPr>
            <a:r>
              <a:rPr lang="en-US" b="1" dirty="0">
                <a:latin typeface="Arial" pitchFamily="34" charset="0"/>
                <a:cs typeface="Arial" pitchFamily="34" charset="0"/>
              </a:rPr>
              <a:t>Disclaimer: Above is for the education purposes only, and is not intended to be treated or used  as legal advice or opinion.</a:t>
            </a:r>
          </a:p>
          <a:p>
            <a:pPr algn="ctr">
              <a:buNone/>
            </a:pPr>
            <a:endParaRPr lang="en-US" dirty="0">
              <a:latin typeface="Gill Sans Ultra Bold" pitchFamily="34" charset="0"/>
            </a:endParaRPr>
          </a:p>
          <a:p>
            <a:pPr algn="ctr">
              <a:buNone/>
            </a:pPr>
            <a:r>
              <a:rPr lang="en-US" dirty="0">
                <a:latin typeface="Gill Sans Ultra Bold" pitchFamily="34" charset="0"/>
              </a:rPr>
              <a:t>Follow this link to join my </a:t>
            </a:r>
            <a:r>
              <a:rPr lang="en-US" dirty="0" err="1">
                <a:latin typeface="Gill Sans Ultra Bold" pitchFamily="34" charset="0"/>
              </a:rPr>
              <a:t>WhatsApp</a:t>
            </a:r>
            <a:r>
              <a:rPr lang="en-US" dirty="0">
                <a:latin typeface="Gill Sans Ultra Bold" pitchFamily="34" charset="0"/>
              </a:rPr>
              <a:t> group OR Copy &amp; Paste the below link: </a:t>
            </a:r>
          </a:p>
          <a:p>
            <a:pPr algn="ctr">
              <a:buNone/>
            </a:pPr>
            <a:endParaRPr lang="en-US" sz="1600" dirty="0">
              <a:latin typeface="Gill Sans Ultra Bold" pitchFamily="34" charset="0"/>
            </a:endParaRPr>
          </a:p>
          <a:p>
            <a:pPr algn="ctr">
              <a:buNone/>
            </a:pPr>
            <a:r>
              <a:rPr lang="en-US" sz="2000" b="1" dirty="0">
                <a:latin typeface="Franklin Gothic Medium" pitchFamily="34" charset="0"/>
              </a:rPr>
              <a:t>https://chat.whatsapp.com/EsezrvFY1cxBhXMwhPyY7Y</a:t>
            </a:r>
          </a:p>
          <a:p>
            <a:pPr algn="ctr">
              <a:buNone/>
            </a:pPr>
            <a:endParaRPr lang="en-US" sz="2000" b="1" dirty="0">
              <a:latin typeface="Franklin Gothic Medium" pitchFamily="34" charset="0"/>
            </a:endParaRPr>
          </a:p>
          <a:p>
            <a:pPr algn="ctr">
              <a:buNone/>
            </a:pPr>
            <a:r>
              <a:rPr lang="en-US" sz="2000" b="1" dirty="0">
                <a:latin typeface="Franklin Gothic Medium" pitchFamily="34" charset="0"/>
              </a:rPr>
              <a:t>THANKS</a:t>
            </a:r>
          </a:p>
          <a:p>
            <a:pPr algn="ctr">
              <a:buNone/>
            </a:pPr>
            <a:endParaRPr lang="en-US" sz="2000" b="1" dirty="0">
              <a:latin typeface="Franklin Gothic Medium" pitchFamily="34" charset="0"/>
            </a:endParaRPr>
          </a:p>
          <a:p>
            <a:pPr algn="ctr">
              <a:buNone/>
            </a:pPr>
            <a:endParaRPr lang="en-US" sz="2800" b="1" dirty="0">
              <a:latin typeface="Franklin Gothic Medium" pitchFamily="34" charset="0"/>
            </a:endParaRPr>
          </a:p>
          <a:p>
            <a:pPr algn="ctr">
              <a:buNone/>
            </a:pPr>
            <a:endParaRPr lang="en-US" sz="2800" b="1" dirty="0">
              <a:latin typeface="Franklin Gothic Medium" pitchFamily="34" charset="0"/>
            </a:endParaRPr>
          </a:p>
          <a:p>
            <a:pPr algn="ctr">
              <a:buNone/>
            </a:pPr>
            <a:endParaRPr lang="en-US" sz="2800" b="1" dirty="0">
              <a:latin typeface="Franklin Gothic Medium" pitchFamily="34" charset="0"/>
            </a:endParaRPr>
          </a:p>
          <a:p>
            <a:pPr algn="ctr">
              <a:buNone/>
            </a:pPr>
            <a:r>
              <a:rPr lang="en-US" sz="2800" b="1" dirty="0">
                <a:latin typeface="Franklin Gothic Medium" pitchFamily="34" charset="0"/>
              </a:rPr>
              <a:t>CA. PRADEEP MODI</a:t>
            </a:r>
          </a:p>
          <a:p>
            <a:pPr algn="ctr">
              <a:buNone/>
            </a:pPr>
            <a:r>
              <a:rPr lang="en-US" sz="2000" b="1" dirty="0">
                <a:latin typeface="Franklin Gothic Medium" pitchFamily="34" charset="0"/>
              </a:rPr>
              <a:t>(FCA, LLB, DISA, IDT)</a:t>
            </a:r>
          </a:p>
          <a:p>
            <a:pPr algn="ctr">
              <a:buNone/>
            </a:pPr>
            <a:r>
              <a:rPr lang="en-US" sz="2000" b="1" dirty="0">
                <a:latin typeface="Franklin Gothic Medium" pitchFamily="34" charset="0"/>
              </a:rPr>
              <a:t>9433033882</a:t>
            </a:r>
          </a:p>
        </p:txBody>
      </p:sp>
      <p:pic>
        <p:nvPicPr>
          <p:cNvPr id="1026"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52875" y="3949542"/>
            <a:ext cx="1371600" cy="13546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848293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B42322-F100-5738-8CAB-75CA0818A10E}"/>
              </a:ext>
            </a:extLst>
          </p:cNvPr>
          <p:cNvPicPr>
            <a:picLocks noChangeAspect="1"/>
          </p:cNvPicPr>
          <p:nvPr/>
        </p:nvPicPr>
        <p:blipFill>
          <a:blip r:embed="rId2"/>
          <a:stretch>
            <a:fillRect/>
          </a:stretch>
        </p:blipFill>
        <p:spPr>
          <a:xfrm>
            <a:off x="3429000" y="381000"/>
            <a:ext cx="3289122" cy="5656957"/>
          </a:xfrm>
          <a:prstGeom prst="rect">
            <a:avLst/>
          </a:prstGeom>
        </p:spPr>
      </p:pic>
    </p:spTree>
    <p:extLst>
      <p:ext uri="{BB962C8B-B14F-4D97-AF65-F5344CB8AC3E}">
        <p14:creationId xmlns:p14="http://schemas.microsoft.com/office/powerpoint/2010/main" val="3695716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IN"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238626"/>
            <a:ext cx="6172199"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1600200"/>
            <a:ext cx="7162800" cy="47283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275792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4700</TotalTime>
  <Words>8181</Words>
  <Application>Microsoft Office PowerPoint</Application>
  <PresentationFormat>On-screen Show (4:3)</PresentationFormat>
  <Paragraphs>535</Paragraphs>
  <Slides>81</Slides>
  <Notes>2</Notes>
  <HiddenSlides>0</HiddenSlides>
  <MMClips>0</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81</vt:i4>
      </vt:variant>
    </vt:vector>
  </HeadingPairs>
  <TitlesOfParts>
    <vt:vector size="101" baseType="lpstr">
      <vt:lpstr>-apple-system</vt:lpstr>
      <vt:lpstr>Arial</vt:lpstr>
      <vt:lpstr>Bookman Old Style</vt:lpstr>
      <vt:lpstr>Calibri</vt:lpstr>
      <vt:lpstr>CIDFont+F10</vt:lpstr>
      <vt:lpstr>Comic Sans MS</vt:lpstr>
      <vt:lpstr>Franklin Gothic Medium</vt:lpstr>
      <vt:lpstr>georgia</vt:lpstr>
      <vt:lpstr>Gill Sans MT</vt:lpstr>
      <vt:lpstr>Gill Sans Ultra Bold</vt:lpstr>
      <vt:lpstr>Poppins</vt:lpstr>
      <vt:lpstr>PT Sans</vt:lpstr>
      <vt:lpstr>Segoe UI Symbol</vt:lpstr>
      <vt:lpstr>Times</vt:lpstr>
      <vt:lpstr>Times New Roman</vt:lpstr>
      <vt:lpstr>Trebuchet MS</vt:lpstr>
      <vt:lpstr>Verdana</vt:lpstr>
      <vt:lpstr>Wingdings</vt:lpstr>
      <vt:lpstr>Wingdings 2</vt:lpstr>
      <vt:lpstr>Solstice</vt:lpstr>
      <vt:lpstr>PowerPoint Presentation</vt:lpstr>
      <vt:lpstr>PowerPoint Presentation</vt:lpstr>
      <vt:lpstr>PowerPoint Presentation</vt:lpstr>
      <vt:lpstr>PowerPoint Presentation</vt:lpstr>
      <vt:lpstr>PowerPoint Presentation</vt:lpstr>
      <vt:lpstr>PowerPoint Presentation</vt:lpstr>
      <vt:lpstr>Non-appealable decisions and orders  -relating to any of the following matters:- SEC 121</vt:lpstr>
      <vt:lpstr>Relevant Section &amp; Rule under GST</vt:lpstr>
      <vt:lpstr>PowerPoint Presentation</vt:lpstr>
      <vt:lpstr>PowerPoint Presentation</vt:lpstr>
      <vt:lpstr>Hierarchy in GST</vt:lpstr>
      <vt:lpstr>PowerPoint Presentation</vt:lpstr>
      <vt:lpstr>PowerPoint Presentation</vt:lpstr>
      <vt:lpstr>PowerPoint Presentation</vt:lpstr>
      <vt:lpstr>PowerPoint Presentation</vt:lpstr>
      <vt:lpstr>PowerPoint Presentation</vt:lpstr>
      <vt:lpstr>HC granted relief to assessee to take 10% of amount required for filing appeal as his bank a/c was frozen by GST dept.</vt:lpstr>
      <vt:lpstr>Penalty order under GST to be treated as SCN to seek release of vehicle seized u/s 129</vt:lpstr>
      <vt:lpstr>Section 109- Composition of Appellate Tribunal</vt:lpstr>
      <vt:lpstr>Section 109- Jurisdiction of Members AGAINST orders passed by APPELLATE AUTHORITY or THE REVISIONAL AUTHORITY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TITBITS OF APPEALS</vt:lpstr>
      <vt:lpstr>Date of filing Appeal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Time Limit for Correction of Return</vt:lpstr>
      <vt:lpstr>PowerPoint Presentation</vt:lpstr>
      <vt:lpstr>ITC Sec 16(4)</vt:lpstr>
      <vt:lpstr>PowerPoint Presentation</vt:lpstr>
      <vt:lpstr>N.No.47/2019-Central Tax: Dtd. 9th October, 2019</vt:lpstr>
      <vt:lpstr>How Long to Keep the Records Sec 36</vt:lpstr>
      <vt:lpstr>DETERMINATION OF TAX  LIABILITY AND ISSUE OF ORDER</vt:lpstr>
      <vt:lpstr>PowerPoint Presentation</vt:lpstr>
      <vt:lpstr>PowerPoint Presentation</vt:lpstr>
      <vt:lpstr>NN- 56/2023 CT Dtd : 28/12/2023</vt:lpstr>
      <vt:lpstr>Issuance of Goods and Services Tax Demand Order under Section 73(9) of Central Goods and Services Tax (CGST) Act as per limitation periods under Section 73(10) extended in line with the following Notifications — </vt:lpstr>
      <vt:lpstr>PowerPoint Presentation</vt:lpstr>
      <vt:lpstr>PowerPoint Presentation</vt:lpstr>
      <vt:lpstr>Question</vt:lpstr>
      <vt:lpstr>PowerPoint Presentation</vt:lpstr>
      <vt:lpstr>PowerPoint Presentation</vt:lpstr>
      <vt:lpstr>PowerPoint Presentation</vt:lpstr>
      <vt:lpstr>Type of Assessments?</vt:lpstr>
      <vt:lpstr>Self Assessment u/s 59</vt:lpstr>
      <vt:lpstr> Provisional Assessment Sec-60 </vt:lpstr>
      <vt:lpstr>PowerPoint Presentation</vt:lpstr>
      <vt:lpstr>PowerPoint Presentation</vt:lpstr>
      <vt:lpstr>PowerPoint Presentation</vt:lpstr>
      <vt:lpstr>REQUIREMENT OF DIN</vt:lpstr>
      <vt:lpstr>REQUIREMENT OF DIN</vt:lpstr>
      <vt:lpstr> REPLY TO GST NOTICES &amp; EFFECTS OF NOT REPLYING </vt:lpstr>
      <vt:lpstr>Monetary limits for SCN – 31/2018 (Circular)  read with Circular 169/01/2022-GST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ACTUAL PICTURE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KSTPA ORGANISED GST  KNOWLEDGE ENHANCE PROGRAMME DURING LOCKDOWN PERIOD</dc:title>
  <dc:creator>Manju</dc:creator>
  <cp:lastModifiedBy>Preeti Modi</cp:lastModifiedBy>
  <cp:revision>475</cp:revision>
  <dcterms:created xsi:type="dcterms:W3CDTF">2021-06-03T16:34:42Z</dcterms:created>
  <dcterms:modified xsi:type="dcterms:W3CDTF">2024-06-14T09:29:22Z</dcterms:modified>
</cp:coreProperties>
</file>