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xlsx" ContentType="application/vnd.openxmlformats-officedocument.spreadsheetml.sheet"/>
  <Default Extension="jpg" ContentType="image/jpeg"/>
  <Default Extension="mp4" ContentType="video/mp4"/>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theme/themeOverride3.xml" ContentType="application/vnd.openxmlformats-officedocument.themeOverride+xml"/>
  <Override PartName="/ppt/notesSlides/notesSlide3.xml" ContentType="application/vnd.openxmlformats-officedocument.presentationml.notesSlide+xml"/>
  <Override PartName="/ppt/theme/themeOverride4.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5.xml" ContentType="application/vnd.openxmlformats-officedocument.themeOverr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Lst>
  <p:notesMasterIdLst>
    <p:notesMasterId r:id="rId39"/>
  </p:notesMasterIdLst>
  <p:sldIdLst>
    <p:sldId id="2120" r:id="rId5"/>
    <p:sldId id="2174" r:id="rId6"/>
    <p:sldId id="2179" r:id="rId7"/>
    <p:sldId id="2191" r:id="rId8"/>
    <p:sldId id="2194" r:id="rId9"/>
    <p:sldId id="2192" r:id="rId10"/>
    <p:sldId id="2175" r:id="rId11"/>
    <p:sldId id="256" r:id="rId12"/>
    <p:sldId id="2181" r:id="rId13"/>
    <p:sldId id="2176" r:id="rId14"/>
    <p:sldId id="2180" r:id="rId15"/>
    <p:sldId id="2177" r:id="rId16"/>
    <p:sldId id="2193" r:id="rId17"/>
    <p:sldId id="2182" r:id="rId18"/>
    <p:sldId id="2178" r:id="rId19"/>
    <p:sldId id="2183" r:id="rId20"/>
    <p:sldId id="2190" r:id="rId21"/>
    <p:sldId id="280" r:id="rId22"/>
    <p:sldId id="2156" r:id="rId23"/>
    <p:sldId id="2147479778" r:id="rId24"/>
    <p:sldId id="2184" r:id="rId25"/>
    <p:sldId id="2187" r:id="rId26"/>
    <p:sldId id="2149" r:id="rId27"/>
    <p:sldId id="2147479776" r:id="rId28"/>
    <p:sldId id="2189" r:id="rId29"/>
    <p:sldId id="2147479777" r:id="rId30"/>
    <p:sldId id="2159" r:id="rId31"/>
    <p:sldId id="2160" r:id="rId32"/>
    <p:sldId id="2161" r:id="rId33"/>
    <p:sldId id="2147479779" r:id="rId34"/>
    <p:sldId id="2147479780" r:id="rId35"/>
    <p:sldId id="2147479775" r:id="rId36"/>
    <p:sldId id="2170" r:id="rId37"/>
    <p:sldId id="2169"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A44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3370" autoAdjust="0"/>
  </p:normalViewPr>
  <p:slideViewPr>
    <p:cSldViewPr snapToGrid="0">
      <p:cViewPr varScale="1">
        <p:scale>
          <a:sx n="68" d="100"/>
          <a:sy n="68" d="100"/>
        </p:scale>
        <p:origin x="81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an Manglani" userId="c3d54aa6-9924-487c-b173-876f61e4459a" providerId="ADAL" clId="{0B83CFE6-643E-4671-8633-FAA1F21D2BAE}"/>
    <pc:docChg chg="delSld modSld">
      <pc:chgData name="Karan Manglani" userId="c3d54aa6-9924-487c-b173-876f61e4459a" providerId="ADAL" clId="{0B83CFE6-643E-4671-8633-FAA1F21D2BAE}" dt="2024-05-17T18:17:42.126" v="29" actId="2696"/>
      <pc:docMkLst>
        <pc:docMk/>
      </pc:docMkLst>
      <pc:sldChg chg="modAnim">
        <pc:chgData name="Karan Manglani" userId="c3d54aa6-9924-487c-b173-876f61e4459a" providerId="ADAL" clId="{0B83CFE6-643E-4671-8633-FAA1F21D2BAE}" dt="2024-05-17T18:12:46.594" v="7"/>
        <pc:sldMkLst>
          <pc:docMk/>
          <pc:sldMk cId="2489043580" sldId="280"/>
        </pc:sldMkLst>
      </pc:sldChg>
      <pc:sldChg chg="modAnim">
        <pc:chgData name="Karan Manglani" userId="c3d54aa6-9924-487c-b173-876f61e4459a" providerId="ADAL" clId="{0B83CFE6-643E-4671-8633-FAA1F21D2BAE}" dt="2024-05-17T18:16:07.600" v="23"/>
        <pc:sldMkLst>
          <pc:docMk/>
          <pc:sldMk cId="897413510" sldId="2149"/>
        </pc:sldMkLst>
      </pc:sldChg>
      <pc:sldChg chg="del">
        <pc:chgData name="Karan Manglani" userId="c3d54aa6-9924-487c-b173-876f61e4459a" providerId="ADAL" clId="{0B83CFE6-643E-4671-8633-FAA1F21D2BAE}" dt="2024-05-17T18:17:41.994" v="25" actId="2696"/>
        <pc:sldMkLst>
          <pc:docMk/>
          <pc:sldMk cId="1921888587" sldId="2153"/>
        </pc:sldMkLst>
      </pc:sldChg>
      <pc:sldChg chg="del">
        <pc:chgData name="Karan Manglani" userId="c3d54aa6-9924-487c-b173-876f61e4459a" providerId="ADAL" clId="{0B83CFE6-643E-4671-8633-FAA1F21D2BAE}" dt="2024-05-17T18:17:42.059" v="27" actId="2696"/>
        <pc:sldMkLst>
          <pc:docMk/>
          <pc:sldMk cId="2266817261" sldId="2162"/>
        </pc:sldMkLst>
      </pc:sldChg>
      <pc:sldChg chg="del">
        <pc:chgData name="Karan Manglani" userId="c3d54aa6-9924-487c-b173-876f61e4459a" providerId="ADAL" clId="{0B83CFE6-643E-4671-8633-FAA1F21D2BAE}" dt="2024-05-17T18:17:42.126" v="29" actId="2696"/>
        <pc:sldMkLst>
          <pc:docMk/>
          <pc:sldMk cId="4042905363" sldId="2167"/>
        </pc:sldMkLst>
      </pc:sldChg>
      <pc:sldChg chg="modSp">
        <pc:chgData name="Karan Manglani" userId="c3d54aa6-9924-487c-b173-876f61e4459a" providerId="ADAL" clId="{0B83CFE6-643E-4671-8633-FAA1F21D2BAE}" dt="2024-05-17T18:11:12.648" v="4" actId="1076"/>
        <pc:sldMkLst>
          <pc:docMk/>
          <pc:sldMk cId="4035744759" sldId="2175"/>
        </pc:sldMkLst>
        <pc:spChg chg="mod">
          <ac:chgData name="Karan Manglani" userId="c3d54aa6-9924-487c-b173-876f61e4459a" providerId="ADAL" clId="{0B83CFE6-643E-4671-8633-FAA1F21D2BAE}" dt="2024-05-17T18:11:12.648" v="4" actId="1076"/>
          <ac:spMkLst>
            <pc:docMk/>
            <pc:sldMk cId="4035744759" sldId="2175"/>
            <ac:spMk id="4" creationId="{BDFC9718-726B-438B-BA54-8F54FEAD2346}"/>
          </ac:spMkLst>
        </pc:spChg>
      </pc:sldChg>
      <pc:sldChg chg="modAnim">
        <pc:chgData name="Karan Manglani" userId="c3d54aa6-9924-487c-b173-876f61e4459a" providerId="ADAL" clId="{0B83CFE6-643E-4671-8633-FAA1F21D2BAE}" dt="2024-05-17T18:10:13.446" v="3"/>
        <pc:sldMkLst>
          <pc:docMk/>
          <pc:sldMk cId="1577695829" sldId="2179"/>
        </pc:sldMkLst>
      </pc:sldChg>
      <pc:sldChg chg="modAnim">
        <pc:chgData name="Karan Manglani" userId="c3d54aa6-9924-487c-b173-876f61e4459a" providerId="ADAL" clId="{0B83CFE6-643E-4671-8633-FAA1F21D2BAE}" dt="2024-05-17T18:15:30.530" v="20"/>
        <pc:sldMkLst>
          <pc:docMk/>
          <pc:sldMk cId="492361170" sldId="2187"/>
        </pc:sldMkLst>
      </pc:sldChg>
      <pc:sldChg chg="modSp">
        <pc:chgData name="Karan Manglani" userId="c3d54aa6-9924-487c-b173-876f61e4459a" providerId="ADAL" clId="{0B83CFE6-643E-4671-8633-FAA1F21D2BAE}" dt="2024-05-17T18:12:10.693" v="5" actId="1076"/>
        <pc:sldMkLst>
          <pc:docMk/>
          <pc:sldMk cId="3907124347" sldId="2190"/>
        </pc:sldMkLst>
        <pc:spChg chg="mod">
          <ac:chgData name="Karan Manglani" userId="c3d54aa6-9924-487c-b173-876f61e4459a" providerId="ADAL" clId="{0B83CFE6-643E-4671-8633-FAA1F21D2BAE}" dt="2024-05-17T18:12:10.693" v="5" actId="1076"/>
          <ac:spMkLst>
            <pc:docMk/>
            <pc:sldMk cId="3907124347" sldId="2190"/>
            <ac:spMk id="2" creationId="{A7C08331-F0AD-4C8F-A762-763000DC660B}"/>
          </ac:spMkLst>
        </pc:spChg>
        <pc:spChg chg="mod">
          <ac:chgData name="Karan Manglani" userId="c3d54aa6-9924-487c-b173-876f61e4459a" providerId="ADAL" clId="{0B83CFE6-643E-4671-8633-FAA1F21D2BAE}" dt="2024-05-17T18:12:10.693" v="5" actId="1076"/>
          <ac:spMkLst>
            <pc:docMk/>
            <pc:sldMk cId="3907124347" sldId="2190"/>
            <ac:spMk id="25" creationId="{2471F05F-D291-4432-8CE4-81154EBEC700}"/>
          </ac:spMkLst>
        </pc:spChg>
      </pc:sldChg>
      <pc:sldChg chg="modAnim">
        <pc:chgData name="Karan Manglani" userId="c3d54aa6-9924-487c-b173-876f61e4459a" providerId="ADAL" clId="{0B83CFE6-643E-4671-8633-FAA1F21D2BAE}" dt="2024-05-17T18:14:38.946" v="17"/>
        <pc:sldMkLst>
          <pc:docMk/>
          <pc:sldMk cId="3154206433" sldId="2147479778"/>
        </pc:sldMkLst>
      </pc:sldChg>
      <pc:sldChg chg="modSp">
        <pc:chgData name="Karan Manglani" userId="c3d54aa6-9924-487c-b173-876f61e4459a" providerId="ADAL" clId="{0B83CFE6-643E-4671-8633-FAA1F21D2BAE}" dt="2024-05-17T18:17:06.235" v="24" actId="1036"/>
        <pc:sldMkLst>
          <pc:docMk/>
          <pc:sldMk cId="1171089195" sldId="2147479780"/>
        </pc:sldMkLst>
        <pc:cxnChg chg="mod">
          <ac:chgData name="Karan Manglani" userId="c3d54aa6-9924-487c-b173-876f61e4459a" providerId="ADAL" clId="{0B83CFE6-643E-4671-8633-FAA1F21D2BAE}" dt="2024-05-17T18:17:06.235" v="24" actId="1036"/>
          <ac:cxnSpMkLst>
            <pc:docMk/>
            <pc:sldMk cId="1171089195" sldId="2147479780"/>
            <ac:cxnSpMk id="4" creationId="{BEC00556-DC12-4153-BCA2-16A205EC83B7}"/>
          </ac:cxnSpMkLst>
        </pc:cxnChg>
      </pc:sldChg>
      <pc:sldChg chg="del">
        <pc:chgData name="Karan Manglani" userId="c3d54aa6-9924-487c-b173-876f61e4459a" providerId="ADAL" clId="{0B83CFE6-643E-4671-8633-FAA1F21D2BAE}" dt="2024-05-17T18:17:42.108" v="28" actId="2696"/>
        <pc:sldMkLst>
          <pc:docMk/>
          <pc:sldMk cId="14126960" sldId="2147479781"/>
        </pc:sldMkLst>
      </pc:sldChg>
      <pc:sldMasterChg chg="delSldLayout">
        <pc:chgData name="Karan Manglani" userId="c3d54aa6-9924-487c-b173-876f61e4459a" providerId="ADAL" clId="{0B83CFE6-643E-4671-8633-FAA1F21D2BAE}" dt="2024-05-17T18:17:42.014" v="26" actId="2696"/>
        <pc:sldMasterMkLst>
          <pc:docMk/>
          <pc:sldMasterMk cId="1168336668" sldId="2147483661"/>
        </pc:sldMasterMkLst>
        <pc:sldLayoutChg chg="del">
          <pc:chgData name="Karan Manglani" userId="c3d54aa6-9924-487c-b173-876f61e4459a" providerId="ADAL" clId="{0B83CFE6-643E-4671-8633-FAA1F21D2BAE}" dt="2024-05-17T18:17:42.014" v="26" actId="2696"/>
          <pc:sldLayoutMkLst>
            <pc:docMk/>
            <pc:sldMasterMk cId="1168336668" sldId="2147483661"/>
            <pc:sldLayoutMk cId="4224819576" sldId="2147483670"/>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oleObject" Target="file:///C:\Users\chakshu.mittal\Downloads\%5eNSEI.csv"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elvin.Mathew\AppData\Local\Microsoft\Windows\INetCache\Content.Outlook\2YBW1K0S\Investing%20Mistake_Performance%20data.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9353176256774655E-2"/>
          <c:y val="3.5620348786477359E-2"/>
          <c:w val="0.91947107698262764"/>
          <c:h val="0.86178026950549103"/>
        </c:manualLayout>
      </c:layout>
      <c:barChart>
        <c:barDir val="col"/>
        <c:grouping val="clustered"/>
        <c:varyColors val="0"/>
        <c:ser>
          <c:idx val="0"/>
          <c:order val="0"/>
          <c:spPr>
            <a:noFill/>
            <a:ln>
              <a:noFill/>
            </a:ln>
            <a:effectLst/>
          </c:spPr>
          <c:invertIfNegative val="0"/>
          <c:cat>
            <c:strRef>
              <c:f>'Market cap'!$D$47:$D$49</c:f>
              <c:strCache>
                <c:ptCount val="3"/>
                <c:pt idx="0">
                  <c:v>Ajay</c:v>
                </c:pt>
                <c:pt idx="1">
                  <c:v>Babur</c:v>
                </c:pt>
                <c:pt idx="2">
                  <c:v>Chitra</c:v>
                </c:pt>
              </c:strCache>
            </c:strRef>
          </c:cat>
          <c:val>
            <c:numRef>
              <c:f>'Market cap'!$E$47:$E$49</c:f>
              <c:numCache>
                <c:formatCode>General</c:formatCode>
                <c:ptCount val="3"/>
                <c:pt idx="0">
                  <c:v>1540</c:v>
                </c:pt>
                <c:pt idx="1">
                  <c:v>5270</c:v>
                </c:pt>
                <c:pt idx="2">
                  <c:v>19819</c:v>
                </c:pt>
              </c:numCache>
            </c:numRef>
          </c:val>
          <c:extLst>
            <c:ext xmlns:c16="http://schemas.microsoft.com/office/drawing/2014/chart" uri="{C3380CC4-5D6E-409C-BE32-E72D297353CC}">
              <c16:uniqueId val="{00000000-F835-4158-B5B8-790BC628223F}"/>
            </c:ext>
          </c:extLst>
        </c:ser>
        <c:dLbls>
          <c:showLegendKey val="0"/>
          <c:showVal val="0"/>
          <c:showCatName val="0"/>
          <c:showSerName val="0"/>
          <c:showPercent val="0"/>
          <c:showBubbleSize val="0"/>
        </c:dLbls>
        <c:gapWidth val="219"/>
        <c:overlap val="-27"/>
        <c:axId val="2107554112"/>
        <c:axId val="2108444304"/>
      </c:barChart>
      <c:catAx>
        <c:axId val="2107554112"/>
        <c:scaling>
          <c:orientation val="minMax"/>
        </c:scaling>
        <c:delete val="0"/>
        <c:axPos val="b"/>
        <c:numFmt formatCode="General" sourceLinked="1"/>
        <c:majorTickMark val="none"/>
        <c:minorTickMark val="none"/>
        <c:tickLblPos val="none"/>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108444304"/>
        <c:crosses val="autoZero"/>
        <c:auto val="1"/>
        <c:lblAlgn val="ctr"/>
        <c:lblOffset val="100"/>
        <c:noMultiLvlLbl val="0"/>
      </c:catAx>
      <c:valAx>
        <c:axId val="2108444304"/>
        <c:scaling>
          <c:orientation val="minMax"/>
          <c:max val="20000"/>
        </c:scaling>
        <c:delete val="1"/>
        <c:axPos val="l"/>
        <c:numFmt formatCode="&quot;₹&quot;\ #,##0" sourceLinked="0"/>
        <c:majorTickMark val="none"/>
        <c:minorTickMark val="none"/>
        <c:tickLblPos val="nextTo"/>
        <c:crossAx val="2107554112"/>
        <c:crosses val="autoZero"/>
        <c:crossBetween val="between"/>
        <c:majorUnit val="500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3143023265740103E-2"/>
          <c:y val="2.5914614476809449E-2"/>
          <c:w val="0.86282442234019441"/>
          <c:h val="0.87083519691198807"/>
        </c:manualLayout>
      </c:layout>
      <c:barChart>
        <c:barDir val="col"/>
        <c:grouping val="clustered"/>
        <c:varyColors val="0"/>
        <c:ser>
          <c:idx val="2"/>
          <c:order val="2"/>
          <c:tx>
            <c:strRef>
              <c:f>'^NSEI'!$D$1</c:f>
              <c:strCache>
                <c:ptCount val="1"/>
                <c:pt idx="0">
                  <c:v>Equity MF Net Flows (in cr)</c:v>
                </c:pt>
              </c:strCache>
            </c:strRef>
          </c:tx>
          <c:spPr>
            <a:solidFill>
              <a:schemeClr val="accent5"/>
            </a:solidFill>
            <a:ln>
              <a:noFill/>
            </a:ln>
            <a:effectLst/>
          </c:spPr>
          <c:invertIfNegative val="0"/>
          <c:cat>
            <c:numRef>
              <c:f>'^NSEI'!$A$2:$A$87</c:f>
              <c:numCache>
                <c:formatCode>mmm\-yy</c:formatCode>
                <c:ptCount val="86"/>
                <c:pt idx="0">
                  <c:v>42430</c:v>
                </c:pt>
                <c:pt idx="1">
                  <c:v>42461</c:v>
                </c:pt>
                <c:pt idx="2">
                  <c:v>42491</c:v>
                </c:pt>
                <c:pt idx="3">
                  <c:v>42522</c:v>
                </c:pt>
                <c:pt idx="4">
                  <c:v>42552</c:v>
                </c:pt>
                <c:pt idx="5">
                  <c:v>42583</c:v>
                </c:pt>
                <c:pt idx="6">
                  <c:v>42614</c:v>
                </c:pt>
                <c:pt idx="7">
                  <c:v>42644</c:v>
                </c:pt>
                <c:pt idx="8">
                  <c:v>42675</c:v>
                </c:pt>
                <c:pt idx="9">
                  <c:v>42705</c:v>
                </c:pt>
                <c:pt idx="10">
                  <c:v>42736</c:v>
                </c:pt>
                <c:pt idx="11">
                  <c:v>42767</c:v>
                </c:pt>
                <c:pt idx="12">
                  <c:v>42795</c:v>
                </c:pt>
                <c:pt idx="13">
                  <c:v>42826</c:v>
                </c:pt>
                <c:pt idx="14">
                  <c:v>42856</c:v>
                </c:pt>
                <c:pt idx="15">
                  <c:v>42887</c:v>
                </c:pt>
                <c:pt idx="16">
                  <c:v>42917</c:v>
                </c:pt>
                <c:pt idx="17">
                  <c:v>42948</c:v>
                </c:pt>
                <c:pt idx="18">
                  <c:v>42979</c:v>
                </c:pt>
                <c:pt idx="19">
                  <c:v>43009</c:v>
                </c:pt>
                <c:pt idx="20">
                  <c:v>43040</c:v>
                </c:pt>
                <c:pt idx="21">
                  <c:v>43070</c:v>
                </c:pt>
                <c:pt idx="22">
                  <c:v>43101</c:v>
                </c:pt>
                <c:pt idx="23">
                  <c:v>43132</c:v>
                </c:pt>
                <c:pt idx="24">
                  <c:v>43160</c:v>
                </c:pt>
                <c:pt idx="25">
                  <c:v>43191</c:v>
                </c:pt>
                <c:pt idx="26">
                  <c:v>43221</c:v>
                </c:pt>
                <c:pt idx="27">
                  <c:v>43252</c:v>
                </c:pt>
                <c:pt idx="28">
                  <c:v>43282</c:v>
                </c:pt>
                <c:pt idx="29">
                  <c:v>43313</c:v>
                </c:pt>
                <c:pt idx="30">
                  <c:v>43344</c:v>
                </c:pt>
                <c:pt idx="31">
                  <c:v>43374</c:v>
                </c:pt>
                <c:pt idx="32">
                  <c:v>43405</c:v>
                </c:pt>
                <c:pt idx="33">
                  <c:v>43435</c:v>
                </c:pt>
                <c:pt idx="34">
                  <c:v>43466</c:v>
                </c:pt>
                <c:pt idx="35">
                  <c:v>43497</c:v>
                </c:pt>
                <c:pt idx="36">
                  <c:v>43525</c:v>
                </c:pt>
                <c:pt idx="37">
                  <c:v>43556</c:v>
                </c:pt>
                <c:pt idx="38">
                  <c:v>43586</c:v>
                </c:pt>
                <c:pt idx="39">
                  <c:v>43617</c:v>
                </c:pt>
                <c:pt idx="40">
                  <c:v>43647</c:v>
                </c:pt>
                <c:pt idx="41">
                  <c:v>43678</c:v>
                </c:pt>
                <c:pt idx="42">
                  <c:v>43709</c:v>
                </c:pt>
                <c:pt idx="43">
                  <c:v>43739</c:v>
                </c:pt>
                <c:pt idx="44">
                  <c:v>43770</c:v>
                </c:pt>
                <c:pt idx="45">
                  <c:v>43800</c:v>
                </c:pt>
                <c:pt idx="46">
                  <c:v>43831</c:v>
                </c:pt>
                <c:pt idx="47">
                  <c:v>43862</c:v>
                </c:pt>
                <c:pt idx="48">
                  <c:v>43891</c:v>
                </c:pt>
                <c:pt idx="49">
                  <c:v>43922</c:v>
                </c:pt>
                <c:pt idx="50">
                  <c:v>43952</c:v>
                </c:pt>
                <c:pt idx="51">
                  <c:v>43983</c:v>
                </c:pt>
                <c:pt idx="52">
                  <c:v>44013</c:v>
                </c:pt>
                <c:pt idx="53">
                  <c:v>44044</c:v>
                </c:pt>
                <c:pt idx="54">
                  <c:v>44075</c:v>
                </c:pt>
                <c:pt idx="55">
                  <c:v>44105</c:v>
                </c:pt>
                <c:pt idx="56">
                  <c:v>44136</c:v>
                </c:pt>
                <c:pt idx="57">
                  <c:v>44166</c:v>
                </c:pt>
                <c:pt idx="58">
                  <c:v>44197</c:v>
                </c:pt>
                <c:pt idx="59">
                  <c:v>44228</c:v>
                </c:pt>
                <c:pt idx="60">
                  <c:v>44256</c:v>
                </c:pt>
                <c:pt idx="61">
                  <c:v>44287</c:v>
                </c:pt>
                <c:pt idx="62">
                  <c:v>44317</c:v>
                </c:pt>
                <c:pt idx="63">
                  <c:v>44348</c:v>
                </c:pt>
                <c:pt idx="64">
                  <c:v>44378</c:v>
                </c:pt>
                <c:pt idx="65">
                  <c:v>44409</c:v>
                </c:pt>
                <c:pt idx="66">
                  <c:v>44440</c:v>
                </c:pt>
                <c:pt idx="67">
                  <c:v>44470</c:v>
                </c:pt>
                <c:pt idx="68">
                  <c:v>44501</c:v>
                </c:pt>
                <c:pt idx="69">
                  <c:v>44531</c:v>
                </c:pt>
                <c:pt idx="70">
                  <c:v>44562</c:v>
                </c:pt>
                <c:pt idx="71">
                  <c:v>44593</c:v>
                </c:pt>
                <c:pt idx="72">
                  <c:v>44621</c:v>
                </c:pt>
                <c:pt idx="73">
                  <c:v>44652</c:v>
                </c:pt>
                <c:pt idx="74">
                  <c:v>44682</c:v>
                </c:pt>
                <c:pt idx="75">
                  <c:v>44713</c:v>
                </c:pt>
                <c:pt idx="76">
                  <c:v>44743</c:v>
                </c:pt>
                <c:pt idx="77">
                  <c:v>44774</c:v>
                </c:pt>
                <c:pt idx="78">
                  <c:v>44805</c:v>
                </c:pt>
                <c:pt idx="79">
                  <c:v>44835</c:v>
                </c:pt>
                <c:pt idx="80">
                  <c:v>44866</c:v>
                </c:pt>
                <c:pt idx="81">
                  <c:v>44896</c:v>
                </c:pt>
                <c:pt idx="82">
                  <c:v>44927</c:v>
                </c:pt>
                <c:pt idx="83">
                  <c:v>44958</c:v>
                </c:pt>
                <c:pt idx="84">
                  <c:v>44986</c:v>
                </c:pt>
                <c:pt idx="85">
                  <c:v>45017</c:v>
                </c:pt>
              </c:numCache>
            </c:numRef>
          </c:cat>
          <c:val>
            <c:numRef>
              <c:f>'^NSEI'!$D$2:$D$87</c:f>
              <c:numCache>
                <c:formatCode>_-* #,##0_-;\-* #,##0_-;_-* "-"??_-;_-@_-</c:formatCode>
                <c:ptCount val="86"/>
                <c:pt idx="0">
                  <c:v>2653.0629999999996</c:v>
                </c:pt>
                <c:pt idx="1">
                  <c:v>2121.0769999999993</c:v>
                </c:pt>
                <c:pt idx="2">
                  <c:v>2110.0650000000001</c:v>
                </c:pt>
                <c:pt idx="3">
                  <c:v>1527.8649999999986</c:v>
                </c:pt>
                <c:pt idx="4">
                  <c:v>37.186999999999472</c:v>
                </c:pt>
                <c:pt idx="5">
                  <c:v>361.66599999999931</c:v>
                </c:pt>
                <c:pt idx="6">
                  <c:v>2859.0579999999995</c:v>
                </c:pt>
                <c:pt idx="7">
                  <c:v>4996.9140000000007</c:v>
                </c:pt>
                <c:pt idx="8">
                  <c:v>9276.5919999999987</c:v>
                </c:pt>
                <c:pt idx="9">
                  <c:v>6252.8960000000006</c:v>
                </c:pt>
                <c:pt idx="10">
                  <c:v>3758.5479999999993</c:v>
                </c:pt>
                <c:pt idx="11">
                  <c:v>4004.6280000000006</c:v>
                </c:pt>
                <c:pt idx="12">
                  <c:v>8524.48</c:v>
                </c:pt>
                <c:pt idx="13">
                  <c:v>6176.1869999999999</c:v>
                </c:pt>
                <c:pt idx="14">
                  <c:v>7525.5959999999995</c:v>
                </c:pt>
                <c:pt idx="15">
                  <c:v>8393.2939999999981</c:v>
                </c:pt>
                <c:pt idx="16">
                  <c:v>5453.737000000001</c:v>
                </c:pt>
                <c:pt idx="17">
                  <c:v>10019.485000000001</c:v>
                </c:pt>
                <c:pt idx="18">
                  <c:v>8155.3119999999999</c:v>
                </c:pt>
                <c:pt idx="19">
                  <c:v>8775.2000000000007</c:v>
                </c:pt>
                <c:pt idx="20">
                  <c:v>13795.896999999997</c:v>
                </c:pt>
                <c:pt idx="21">
                  <c:v>17260.368000000002</c:v>
                </c:pt>
                <c:pt idx="22">
                  <c:v>8650.6500000000015</c:v>
                </c:pt>
                <c:pt idx="23">
                  <c:v>13443.105</c:v>
                </c:pt>
                <c:pt idx="24">
                  <c:v>15370.732000000004</c:v>
                </c:pt>
                <c:pt idx="25">
                  <c:v>9851.84</c:v>
                </c:pt>
                <c:pt idx="26">
                  <c:v>9510.2659999999996</c:v>
                </c:pt>
                <c:pt idx="27">
                  <c:v>7768.5300000000007</c:v>
                </c:pt>
                <c:pt idx="28">
                  <c:v>7933.0099999999993</c:v>
                </c:pt>
                <c:pt idx="29">
                  <c:v>6771.8590000000013</c:v>
                </c:pt>
                <c:pt idx="30">
                  <c:v>9710.0519999999997</c:v>
                </c:pt>
                <c:pt idx="31">
                  <c:v>11072.774999999998</c:v>
                </c:pt>
                <c:pt idx="32">
                  <c:v>7286.3950000000004</c:v>
                </c:pt>
                <c:pt idx="33">
                  <c:v>4939.1390000000019</c:v>
                </c:pt>
                <c:pt idx="34">
                  <c:v>5556.2089999999989</c:v>
                </c:pt>
                <c:pt idx="35">
                  <c:v>4665.0939999999991</c:v>
                </c:pt>
                <c:pt idx="36">
                  <c:v>7135.9340000000011</c:v>
                </c:pt>
                <c:pt idx="37">
                  <c:v>3693.9719084505455</c:v>
                </c:pt>
                <c:pt idx="38">
                  <c:v>4714.9161275307415</c:v>
                </c:pt>
                <c:pt idx="39">
                  <c:v>7491.9476983456625</c:v>
                </c:pt>
                <c:pt idx="40">
                  <c:v>9340.4671039825371</c:v>
                </c:pt>
                <c:pt idx="41">
                  <c:v>9685.0755429345136</c:v>
                </c:pt>
                <c:pt idx="42">
                  <c:v>6289.8254735771225</c:v>
                </c:pt>
                <c:pt idx="43">
                  <c:v>6607.2373414614103</c:v>
                </c:pt>
                <c:pt idx="44">
                  <c:v>422.89176977846779</c:v>
                </c:pt>
                <c:pt idx="45">
                  <c:v>4995.0789732502426</c:v>
                </c:pt>
                <c:pt idx="46">
                  <c:v>8579.5852675027418</c:v>
                </c:pt>
                <c:pt idx="47">
                  <c:v>11042.758768568656</c:v>
                </c:pt>
                <c:pt idx="48">
                  <c:v>12515.03066823</c:v>
                </c:pt>
                <c:pt idx="49">
                  <c:v>5827.0541997499995</c:v>
                </c:pt>
                <c:pt idx="50">
                  <c:v>4814.1197337199992</c:v>
                </c:pt>
                <c:pt idx="51">
                  <c:v>-1002.7972442400002</c:v>
                </c:pt>
                <c:pt idx="52">
                  <c:v>-5162.2988739999992</c:v>
                </c:pt>
                <c:pt idx="53">
                  <c:v>-4582.6145226000008</c:v>
                </c:pt>
                <c:pt idx="54">
                  <c:v>-1183.6171959200001</c:v>
                </c:pt>
                <c:pt idx="55">
                  <c:v>-4756.6100618399987</c:v>
                </c:pt>
                <c:pt idx="56">
                  <c:v>-14367.371854910001</c:v>
                </c:pt>
                <c:pt idx="57">
                  <c:v>-14179.28297459</c:v>
                </c:pt>
                <c:pt idx="58">
                  <c:v>-11298.70803532</c:v>
                </c:pt>
                <c:pt idx="59">
                  <c:v>-4516.2562558900008</c:v>
                </c:pt>
                <c:pt idx="60">
                  <c:v>12179.87157143</c:v>
                </c:pt>
                <c:pt idx="61">
                  <c:v>4638.76426954</c:v>
                </c:pt>
                <c:pt idx="62">
                  <c:v>12221.014157909998</c:v>
                </c:pt>
                <c:pt idx="63">
                  <c:v>9175.7669612099999</c:v>
                </c:pt>
                <c:pt idx="64">
                  <c:v>24952.407034050004</c:v>
                </c:pt>
                <c:pt idx="65">
                  <c:v>27502.77522584</c:v>
                </c:pt>
                <c:pt idx="66">
                  <c:v>15710.101386599999</c:v>
                </c:pt>
                <c:pt idx="67">
                  <c:v>20779.50726024</c:v>
                </c:pt>
                <c:pt idx="68">
                  <c:v>21170.906262530003</c:v>
                </c:pt>
                <c:pt idx="69">
                  <c:v>33448.6215238</c:v>
                </c:pt>
                <c:pt idx="70">
                  <c:v>22201.272393300002</c:v>
                </c:pt>
                <c:pt idx="71">
                  <c:v>28072.153226549999</c:v>
                </c:pt>
                <c:pt idx="72">
                  <c:v>42115.153144019983</c:v>
                </c:pt>
                <c:pt idx="73">
                  <c:v>23707.191577790003</c:v>
                </c:pt>
                <c:pt idx="74">
                  <c:v>26085.589549069995</c:v>
                </c:pt>
                <c:pt idx="75">
                  <c:v>24961.296378810002</c:v>
                </c:pt>
                <c:pt idx="76">
                  <c:v>16352.38289872</c:v>
                </c:pt>
                <c:pt idx="77">
                  <c:v>14506.383185369998</c:v>
                </c:pt>
                <c:pt idx="78">
                  <c:v>16884.14316458</c:v>
                </c:pt>
                <c:pt idx="79">
                  <c:v>13849.919813959992</c:v>
                </c:pt>
                <c:pt idx="80">
                  <c:v>375.3096911899998</c:v>
                </c:pt>
                <c:pt idx="81">
                  <c:v>6897.4185331700037</c:v>
                </c:pt>
                <c:pt idx="82">
                  <c:v>12212.817833499988</c:v>
                </c:pt>
                <c:pt idx="83">
                  <c:v>15558.345788170011</c:v>
                </c:pt>
                <c:pt idx="84">
                  <c:v>19421.554213209987</c:v>
                </c:pt>
                <c:pt idx="85">
                  <c:v>4950.890909400001</c:v>
                </c:pt>
              </c:numCache>
            </c:numRef>
          </c:val>
          <c:extLst>
            <c:ext xmlns:c16="http://schemas.microsoft.com/office/drawing/2014/chart" uri="{C3380CC4-5D6E-409C-BE32-E72D297353CC}">
              <c16:uniqueId val="{00000000-27F0-4B75-8695-CE4D23D99F91}"/>
            </c:ext>
          </c:extLst>
        </c:ser>
        <c:dLbls>
          <c:showLegendKey val="0"/>
          <c:showVal val="0"/>
          <c:showCatName val="0"/>
          <c:showSerName val="0"/>
          <c:showPercent val="0"/>
          <c:showBubbleSize val="0"/>
        </c:dLbls>
        <c:gapWidth val="150"/>
        <c:axId val="1258238047"/>
        <c:axId val="1258242623"/>
        <c:extLst>
          <c:ext xmlns:c15="http://schemas.microsoft.com/office/drawing/2012/chart" uri="{02D57815-91ED-43cb-92C2-25804820EDAC}">
            <c15:filteredBarSeries>
              <c15:ser>
                <c:idx val="1"/>
                <c:order val="1"/>
                <c:tx>
                  <c:strRef>
                    <c:extLst>
                      <c:ext uri="{02D57815-91ED-43cb-92C2-25804820EDAC}">
                        <c15:formulaRef>
                          <c15:sqref>'^NSEI'!$C$1</c15:sqref>
                        </c15:formulaRef>
                      </c:ext>
                    </c:extLst>
                    <c:strCache>
                      <c:ptCount val="1"/>
                      <c:pt idx="0">
                        <c:v>Equity MF Gross Flows (in cr)</c:v>
                      </c:pt>
                    </c:strCache>
                  </c:strRef>
                </c:tx>
                <c:spPr>
                  <a:solidFill>
                    <a:schemeClr val="accent3"/>
                  </a:solidFill>
                  <a:ln>
                    <a:noFill/>
                  </a:ln>
                  <a:effectLst/>
                </c:spPr>
                <c:invertIfNegative val="0"/>
                <c:cat>
                  <c:numRef>
                    <c:extLst>
                      <c:ext uri="{02D57815-91ED-43cb-92C2-25804820EDAC}">
                        <c15:formulaRef>
                          <c15:sqref>'^NSEI'!$A$2:$A$87</c15:sqref>
                        </c15:formulaRef>
                      </c:ext>
                    </c:extLst>
                    <c:numCache>
                      <c:formatCode>mmm\-yy</c:formatCode>
                      <c:ptCount val="86"/>
                      <c:pt idx="0">
                        <c:v>42430</c:v>
                      </c:pt>
                      <c:pt idx="1">
                        <c:v>42461</c:v>
                      </c:pt>
                      <c:pt idx="2">
                        <c:v>42491</c:v>
                      </c:pt>
                      <c:pt idx="3">
                        <c:v>42522</c:v>
                      </c:pt>
                      <c:pt idx="4">
                        <c:v>42552</c:v>
                      </c:pt>
                      <c:pt idx="5">
                        <c:v>42583</c:v>
                      </c:pt>
                      <c:pt idx="6">
                        <c:v>42614</c:v>
                      </c:pt>
                      <c:pt idx="7">
                        <c:v>42644</c:v>
                      </c:pt>
                      <c:pt idx="8">
                        <c:v>42675</c:v>
                      </c:pt>
                      <c:pt idx="9">
                        <c:v>42705</c:v>
                      </c:pt>
                      <c:pt idx="10">
                        <c:v>42736</c:v>
                      </c:pt>
                      <c:pt idx="11">
                        <c:v>42767</c:v>
                      </c:pt>
                      <c:pt idx="12">
                        <c:v>42795</c:v>
                      </c:pt>
                      <c:pt idx="13">
                        <c:v>42826</c:v>
                      </c:pt>
                      <c:pt idx="14">
                        <c:v>42856</c:v>
                      </c:pt>
                      <c:pt idx="15">
                        <c:v>42887</c:v>
                      </c:pt>
                      <c:pt idx="16">
                        <c:v>42917</c:v>
                      </c:pt>
                      <c:pt idx="17">
                        <c:v>42948</c:v>
                      </c:pt>
                      <c:pt idx="18">
                        <c:v>42979</c:v>
                      </c:pt>
                      <c:pt idx="19">
                        <c:v>43009</c:v>
                      </c:pt>
                      <c:pt idx="20">
                        <c:v>43040</c:v>
                      </c:pt>
                      <c:pt idx="21">
                        <c:v>43070</c:v>
                      </c:pt>
                      <c:pt idx="22">
                        <c:v>43101</c:v>
                      </c:pt>
                      <c:pt idx="23">
                        <c:v>43132</c:v>
                      </c:pt>
                      <c:pt idx="24">
                        <c:v>43160</c:v>
                      </c:pt>
                      <c:pt idx="25">
                        <c:v>43191</c:v>
                      </c:pt>
                      <c:pt idx="26">
                        <c:v>43221</c:v>
                      </c:pt>
                      <c:pt idx="27">
                        <c:v>43252</c:v>
                      </c:pt>
                      <c:pt idx="28">
                        <c:v>43282</c:v>
                      </c:pt>
                      <c:pt idx="29">
                        <c:v>43313</c:v>
                      </c:pt>
                      <c:pt idx="30">
                        <c:v>43344</c:v>
                      </c:pt>
                      <c:pt idx="31">
                        <c:v>43374</c:v>
                      </c:pt>
                      <c:pt idx="32">
                        <c:v>43405</c:v>
                      </c:pt>
                      <c:pt idx="33">
                        <c:v>43435</c:v>
                      </c:pt>
                      <c:pt idx="34">
                        <c:v>43466</c:v>
                      </c:pt>
                      <c:pt idx="35">
                        <c:v>43497</c:v>
                      </c:pt>
                      <c:pt idx="36">
                        <c:v>43525</c:v>
                      </c:pt>
                      <c:pt idx="37">
                        <c:v>43556</c:v>
                      </c:pt>
                      <c:pt idx="38">
                        <c:v>43586</c:v>
                      </c:pt>
                      <c:pt idx="39">
                        <c:v>43617</c:v>
                      </c:pt>
                      <c:pt idx="40">
                        <c:v>43647</c:v>
                      </c:pt>
                      <c:pt idx="41">
                        <c:v>43678</c:v>
                      </c:pt>
                      <c:pt idx="42">
                        <c:v>43709</c:v>
                      </c:pt>
                      <c:pt idx="43">
                        <c:v>43739</c:v>
                      </c:pt>
                      <c:pt idx="44">
                        <c:v>43770</c:v>
                      </c:pt>
                      <c:pt idx="45">
                        <c:v>43800</c:v>
                      </c:pt>
                      <c:pt idx="46">
                        <c:v>43831</c:v>
                      </c:pt>
                      <c:pt idx="47">
                        <c:v>43862</c:v>
                      </c:pt>
                      <c:pt idx="48">
                        <c:v>43891</c:v>
                      </c:pt>
                      <c:pt idx="49">
                        <c:v>43922</c:v>
                      </c:pt>
                      <c:pt idx="50">
                        <c:v>43952</c:v>
                      </c:pt>
                      <c:pt idx="51">
                        <c:v>43983</c:v>
                      </c:pt>
                      <c:pt idx="52">
                        <c:v>44013</c:v>
                      </c:pt>
                      <c:pt idx="53">
                        <c:v>44044</c:v>
                      </c:pt>
                      <c:pt idx="54">
                        <c:v>44075</c:v>
                      </c:pt>
                      <c:pt idx="55">
                        <c:v>44105</c:v>
                      </c:pt>
                      <c:pt idx="56">
                        <c:v>44136</c:v>
                      </c:pt>
                      <c:pt idx="57">
                        <c:v>44166</c:v>
                      </c:pt>
                      <c:pt idx="58">
                        <c:v>44197</c:v>
                      </c:pt>
                      <c:pt idx="59">
                        <c:v>44228</c:v>
                      </c:pt>
                      <c:pt idx="60">
                        <c:v>44256</c:v>
                      </c:pt>
                      <c:pt idx="61">
                        <c:v>44287</c:v>
                      </c:pt>
                      <c:pt idx="62">
                        <c:v>44317</c:v>
                      </c:pt>
                      <c:pt idx="63">
                        <c:v>44348</c:v>
                      </c:pt>
                      <c:pt idx="64">
                        <c:v>44378</c:v>
                      </c:pt>
                      <c:pt idx="65">
                        <c:v>44409</c:v>
                      </c:pt>
                      <c:pt idx="66">
                        <c:v>44440</c:v>
                      </c:pt>
                      <c:pt idx="67">
                        <c:v>44470</c:v>
                      </c:pt>
                      <c:pt idx="68">
                        <c:v>44501</c:v>
                      </c:pt>
                      <c:pt idx="69">
                        <c:v>44531</c:v>
                      </c:pt>
                      <c:pt idx="70">
                        <c:v>44562</c:v>
                      </c:pt>
                      <c:pt idx="71">
                        <c:v>44593</c:v>
                      </c:pt>
                      <c:pt idx="72">
                        <c:v>44621</c:v>
                      </c:pt>
                      <c:pt idx="73">
                        <c:v>44652</c:v>
                      </c:pt>
                      <c:pt idx="74">
                        <c:v>44682</c:v>
                      </c:pt>
                      <c:pt idx="75">
                        <c:v>44713</c:v>
                      </c:pt>
                      <c:pt idx="76">
                        <c:v>44743</c:v>
                      </c:pt>
                      <c:pt idx="77">
                        <c:v>44774</c:v>
                      </c:pt>
                      <c:pt idx="78">
                        <c:v>44805</c:v>
                      </c:pt>
                      <c:pt idx="79">
                        <c:v>44835</c:v>
                      </c:pt>
                      <c:pt idx="80">
                        <c:v>44866</c:v>
                      </c:pt>
                      <c:pt idx="81">
                        <c:v>44896</c:v>
                      </c:pt>
                      <c:pt idx="82">
                        <c:v>44927</c:v>
                      </c:pt>
                      <c:pt idx="83">
                        <c:v>44958</c:v>
                      </c:pt>
                      <c:pt idx="84">
                        <c:v>44986</c:v>
                      </c:pt>
                      <c:pt idx="85">
                        <c:v>45017</c:v>
                      </c:pt>
                    </c:numCache>
                  </c:numRef>
                </c:cat>
                <c:val>
                  <c:numRef>
                    <c:extLst>
                      <c:ext uri="{02D57815-91ED-43cb-92C2-25804820EDAC}">
                        <c15:formulaRef>
                          <c15:sqref>'^NSEI'!$C$2:$C$87</c15:sqref>
                        </c15:formulaRef>
                      </c:ext>
                    </c:extLst>
                    <c:numCache>
                      <c:formatCode>_ * #,##0_ ;_ * \-#,##0_ ;_ * "-"??_ ;_ @_ </c:formatCode>
                      <c:ptCount val="86"/>
                      <c:pt idx="0">
                        <c:v>10331.369999999999</c:v>
                      </c:pt>
                      <c:pt idx="1">
                        <c:v>6858.1379999999999</c:v>
                      </c:pt>
                      <c:pt idx="2">
                        <c:v>7737.1359999999995</c:v>
                      </c:pt>
                      <c:pt idx="3">
                        <c:v>8933.1370000000006</c:v>
                      </c:pt>
                      <c:pt idx="4">
                        <c:v>7961.1789999999992</c:v>
                      </c:pt>
                      <c:pt idx="5">
                        <c:v>9997.8970000000008</c:v>
                      </c:pt>
                      <c:pt idx="6">
                        <c:v>12183.992999999999</c:v>
                      </c:pt>
                      <c:pt idx="7">
                        <c:v>11597.134000000002</c:v>
                      </c:pt>
                      <c:pt idx="8">
                        <c:v>14670.285999999998</c:v>
                      </c:pt>
                      <c:pt idx="9">
                        <c:v>10896.005000000001</c:v>
                      </c:pt>
                      <c:pt idx="10">
                        <c:v>12930.63</c:v>
                      </c:pt>
                      <c:pt idx="11">
                        <c:v>13079.324000000001</c:v>
                      </c:pt>
                      <c:pt idx="12">
                        <c:v>19424.109</c:v>
                      </c:pt>
                      <c:pt idx="13">
                        <c:v>14803.794000000002</c:v>
                      </c:pt>
                      <c:pt idx="14">
                        <c:v>18303.134000000002</c:v>
                      </c:pt>
                      <c:pt idx="15">
                        <c:v>18279.53</c:v>
                      </c:pt>
                      <c:pt idx="16">
                        <c:v>17320.990000000002</c:v>
                      </c:pt>
                      <c:pt idx="17">
                        <c:v>19375.460999999999</c:v>
                      </c:pt>
                      <c:pt idx="18">
                        <c:v>19667.030000000002</c:v>
                      </c:pt>
                      <c:pt idx="19">
                        <c:v>18981.5</c:v>
                      </c:pt>
                      <c:pt idx="20">
                        <c:v>25835.875999999997</c:v>
                      </c:pt>
                      <c:pt idx="21">
                        <c:v>28209.134999999998</c:v>
                      </c:pt>
                      <c:pt idx="22">
                        <c:v>31171.017</c:v>
                      </c:pt>
                      <c:pt idx="23">
                        <c:v>25630.129000000001</c:v>
                      </c:pt>
                      <c:pt idx="24">
                        <c:v>28683.497000000003</c:v>
                      </c:pt>
                      <c:pt idx="25">
                        <c:v>19945.784</c:v>
                      </c:pt>
                      <c:pt idx="26">
                        <c:v>21023.328999999998</c:v>
                      </c:pt>
                      <c:pt idx="27">
                        <c:v>17366.012999999999</c:v>
                      </c:pt>
                      <c:pt idx="28">
                        <c:v>18478.891</c:v>
                      </c:pt>
                      <c:pt idx="29">
                        <c:v>21032.391</c:v>
                      </c:pt>
                      <c:pt idx="30">
                        <c:v>20600.063999999998</c:v>
                      </c:pt>
                      <c:pt idx="31">
                        <c:v>20216.504999999997</c:v>
                      </c:pt>
                      <c:pt idx="32">
                        <c:v>13820.511000000002</c:v>
                      </c:pt>
                      <c:pt idx="33">
                        <c:v>15115.7</c:v>
                      </c:pt>
                      <c:pt idx="34">
                        <c:v>15618.995000000001</c:v>
                      </c:pt>
                      <c:pt idx="35">
                        <c:v>13874.760999999999</c:v>
                      </c:pt>
                      <c:pt idx="36">
                        <c:v>20425.905999999999</c:v>
                      </c:pt>
                      <c:pt idx="37">
                        <c:v>20016.464147074425</c:v>
                      </c:pt>
                      <c:pt idx="38">
                        <c:v>22564.147987217351</c:v>
                      </c:pt>
                      <c:pt idx="39">
                        <c:v>21161.008777631487</c:v>
                      </c:pt>
                      <c:pt idx="40">
                        <c:v>24485.069894280619</c:v>
                      </c:pt>
                      <c:pt idx="41">
                        <c:v>19860.148823303189</c:v>
                      </c:pt>
                      <c:pt idx="42">
                        <c:v>18562.294102084241</c:v>
                      </c:pt>
                      <c:pt idx="43">
                        <c:v>20177.840106435389</c:v>
                      </c:pt>
                      <c:pt idx="44">
                        <c:v>20646.824379134887</c:v>
                      </c:pt>
                      <c:pt idx="45">
                        <c:v>23427.357545822226</c:v>
                      </c:pt>
                      <c:pt idx="46">
                        <c:v>25920.143075701792</c:v>
                      </c:pt>
                      <c:pt idx="47">
                        <c:v>28380.006684590844</c:v>
                      </c:pt>
                      <c:pt idx="48">
                        <c:v>35224.963824339997</c:v>
                      </c:pt>
                      <c:pt idx="49">
                        <c:v>16338.327538390002</c:v>
                      </c:pt>
                      <c:pt idx="50">
                        <c:v>14671.533889260001</c:v>
                      </c:pt>
                      <c:pt idx="51">
                        <c:v>15819.40040986</c:v>
                      </c:pt>
                      <c:pt idx="52">
                        <c:v>16373.182670810002</c:v>
                      </c:pt>
                      <c:pt idx="53">
                        <c:v>17019.055182010001</c:v>
                      </c:pt>
                      <c:pt idx="54">
                        <c:v>19756.415164729995</c:v>
                      </c:pt>
                      <c:pt idx="55">
                        <c:v>19978.979200230002</c:v>
                      </c:pt>
                      <c:pt idx="56">
                        <c:v>17054.477706389996</c:v>
                      </c:pt>
                      <c:pt idx="57">
                        <c:v>30472.549839840001</c:v>
                      </c:pt>
                      <c:pt idx="58">
                        <c:v>29357.170388129998</c:v>
                      </c:pt>
                      <c:pt idx="59">
                        <c:v>27585.170499139997</c:v>
                      </c:pt>
                      <c:pt idx="60">
                        <c:v>36023.957420279999</c:v>
                      </c:pt>
                      <c:pt idx="61">
                        <c:v>27468.594191619995</c:v>
                      </c:pt>
                      <c:pt idx="62">
                        <c:v>31169.392310079998</c:v>
                      </c:pt>
                      <c:pt idx="63">
                        <c:v>34778.64396886</c:v>
                      </c:pt>
                      <c:pt idx="64">
                        <c:v>49905.555914329998</c:v>
                      </c:pt>
                      <c:pt idx="65">
                        <c:v>57071.566908459994</c:v>
                      </c:pt>
                      <c:pt idx="66">
                        <c:v>50639.929574659996</c:v>
                      </c:pt>
                      <c:pt idx="67">
                        <c:v>48487.796297650006</c:v>
                      </c:pt>
                      <c:pt idx="68">
                        <c:v>43108.454788570001</c:v>
                      </c:pt>
                      <c:pt idx="69">
                        <c:v>55137.517783219999</c:v>
                      </c:pt>
                      <c:pt idx="70">
                        <c:v>45327.529622710004</c:v>
                      </c:pt>
                      <c:pt idx="71">
                        <c:v>46546.315097949999</c:v>
                      </c:pt>
                      <c:pt idx="72">
                        <c:v>65463.684381599996</c:v>
                      </c:pt>
                      <c:pt idx="73">
                        <c:v>45067.715987149997</c:v>
                      </c:pt>
                      <c:pt idx="74">
                        <c:v>43915.323823729996</c:v>
                      </c:pt>
                      <c:pt idx="75">
                        <c:v>40246.884628920001</c:v>
                      </c:pt>
                      <c:pt idx="76">
                        <c:v>34079.00252142</c:v>
                      </c:pt>
                      <c:pt idx="77">
                        <c:v>42584.181901589996</c:v>
                      </c:pt>
                      <c:pt idx="78">
                        <c:v>49464.952969919992</c:v>
                      </c:pt>
                      <c:pt idx="79">
                        <c:v>36166.556974939995</c:v>
                      </c:pt>
                      <c:pt idx="80">
                        <c:v>32391.186214909998</c:v>
                      </c:pt>
                      <c:pt idx="81">
                        <c:v>34233.786058580001</c:v>
                      </c:pt>
                      <c:pt idx="82">
                        <c:v>33527.646275530002</c:v>
                      </c:pt>
                      <c:pt idx="83">
                        <c:v>36219.936280070004</c:v>
                      </c:pt>
                      <c:pt idx="84">
                        <c:v>42682.095003629991</c:v>
                      </c:pt>
                      <c:pt idx="85">
                        <c:v>29042.45069691</c:v>
                      </c:pt>
                    </c:numCache>
                  </c:numRef>
                </c:val>
                <c:extLst>
                  <c:ext xmlns:c16="http://schemas.microsoft.com/office/drawing/2014/chart" uri="{C3380CC4-5D6E-409C-BE32-E72D297353CC}">
                    <c16:uniqueId val="{00000002-27F0-4B75-8695-CE4D23D99F91}"/>
                  </c:ext>
                </c:extLst>
              </c15:ser>
            </c15:filteredBarSeries>
          </c:ext>
        </c:extLst>
      </c:barChart>
      <c:lineChart>
        <c:grouping val="standard"/>
        <c:varyColors val="0"/>
        <c:ser>
          <c:idx val="0"/>
          <c:order val="0"/>
          <c:tx>
            <c:strRef>
              <c:f>'^NSEI'!$B$1</c:f>
              <c:strCache>
                <c:ptCount val="1"/>
                <c:pt idx="0">
                  <c:v>Nifty 50</c:v>
                </c:pt>
              </c:strCache>
            </c:strRef>
          </c:tx>
          <c:spPr>
            <a:ln w="28575" cap="rnd">
              <a:solidFill>
                <a:schemeClr val="accent1"/>
              </a:solidFill>
              <a:round/>
            </a:ln>
            <a:effectLst/>
          </c:spPr>
          <c:marker>
            <c:symbol val="none"/>
          </c:marker>
          <c:cat>
            <c:numRef>
              <c:f>'^NSEI'!$A$2:$A$87</c:f>
              <c:numCache>
                <c:formatCode>mmm\-yy</c:formatCode>
                <c:ptCount val="86"/>
                <c:pt idx="0">
                  <c:v>42430</c:v>
                </c:pt>
                <c:pt idx="1">
                  <c:v>42461</c:v>
                </c:pt>
                <c:pt idx="2">
                  <c:v>42491</c:v>
                </c:pt>
                <c:pt idx="3">
                  <c:v>42522</c:v>
                </c:pt>
                <c:pt idx="4">
                  <c:v>42552</c:v>
                </c:pt>
                <c:pt idx="5">
                  <c:v>42583</c:v>
                </c:pt>
                <c:pt idx="6">
                  <c:v>42614</c:v>
                </c:pt>
                <c:pt idx="7">
                  <c:v>42644</c:v>
                </c:pt>
                <c:pt idx="8">
                  <c:v>42675</c:v>
                </c:pt>
                <c:pt idx="9">
                  <c:v>42705</c:v>
                </c:pt>
                <c:pt idx="10">
                  <c:v>42736</c:v>
                </c:pt>
                <c:pt idx="11">
                  <c:v>42767</c:v>
                </c:pt>
                <c:pt idx="12">
                  <c:v>42795</c:v>
                </c:pt>
                <c:pt idx="13">
                  <c:v>42826</c:v>
                </c:pt>
                <c:pt idx="14">
                  <c:v>42856</c:v>
                </c:pt>
                <c:pt idx="15">
                  <c:v>42887</c:v>
                </c:pt>
                <c:pt idx="16">
                  <c:v>42917</c:v>
                </c:pt>
                <c:pt idx="17">
                  <c:v>42948</c:v>
                </c:pt>
                <c:pt idx="18">
                  <c:v>42979</c:v>
                </c:pt>
                <c:pt idx="19">
                  <c:v>43009</c:v>
                </c:pt>
                <c:pt idx="20">
                  <c:v>43040</c:v>
                </c:pt>
                <c:pt idx="21">
                  <c:v>43070</c:v>
                </c:pt>
                <c:pt idx="22">
                  <c:v>43101</c:v>
                </c:pt>
                <c:pt idx="23">
                  <c:v>43132</c:v>
                </c:pt>
                <c:pt idx="24">
                  <c:v>43160</c:v>
                </c:pt>
                <c:pt idx="25">
                  <c:v>43191</c:v>
                </c:pt>
                <c:pt idx="26">
                  <c:v>43221</c:v>
                </c:pt>
                <c:pt idx="27">
                  <c:v>43252</c:v>
                </c:pt>
                <c:pt idx="28">
                  <c:v>43282</c:v>
                </c:pt>
                <c:pt idx="29">
                  <c:v>43313</c:v>
                </c:pt>
                <c:pt idx="30">
                  <c:v>43344</c:v>
                </c:pt>
                <c:pt idx="31">
                  <c:v>43374</c:v>
                </c:pt>
                <c:pt idx="32">
                  <c:v>43405</c:v>
                </c:pt>
                <c:pt idx="33">
                  <c:v>43435</c:v>
                </c:pt>
                <c:pt idx="34">
                  <c:v>43466</c:v>
                </c:pt>
                <c:pt idx="35">
                  <c:v>43497</c:v>
                </c:pt>
                <c:pt idx="36">
                  <c:v>43525</c:v>
                </c:pt>
                <c:pt idx="37">
                  <c:v>43556</c:v>
                </c:pt>
                <c:pt idx="38">
                  <c:v>43586</c:v>
                </c:pt>
                <c:pt idx="39">
                  <c:v>43617</c:v>
                </c:pt>
                <c:pt idx="40">
                  <c:v>43647</c:v>
                </c:pt>
                <c:pt idx="41">
                  <c:v>43678</c:v>
                </c:pt>
                <c:pt idx="42">
                  <c:v>43709</c:v>
                </c:pt>
                <c:pt idx="43">
                  <c:v>43739</c:v>
                </c:pt>
                <c:pt idx="44">
                  <c:v>43770</c:v>
                </c:pt>
                <c:pt idx="45">
                  <c:v>43800</c:v>
                </c:pt>
                <c:pt idx="46">
                  <c:v>43831</c:v>
                </c:pt>
                <c:pt idx="47">
                  <c:v>43862</c:v>
                </c:pt>
                <c:pt idx="48">
                  <c:v>43891</c:v>
                </c:pt>
                <c:pt idx="49">
                  <c:v>43922</c:v>
                </c:pt>
                <c:pt idx="50">
                  <c:v>43952</c:v>
                </c:pt>
                <c:pt idx="51">
                  <c:v>43983</c:v>
                </c:pt>
                <c:pt idx="52">
                  <c:v>44013</c:v>
                </c:pt>
                <c:pt idx="53">
                  <c:v>44044</c:v>
                </c:pt>
                <c:pt idx="54">
                  <c:v>44075</c:v>
                </c:pt>
                <c:pt idx="55">
                  <c:v>44105</c:v>
                </c:pt>
                <c:pt idx="56">
                  <c:v>44136</c:v>
                </c:pt>
                <c:pt idx="57">
                  <c:v>44166</c:v>
                </c:pt>
                <c:pt idx="58">
                  <c:v>44197</c:v>
                </c:pt>
                <c:pt idx="59">
                  <c:v>44228</c:v>
                </c:pt>
                <c:pt idx="60">
                  <c:v>44256</c:v>
                </c:pt>
                <c:pt idx="61">
                  <c:v>44287</c:v>
                </c:pt>
                <c:pt idx="62">
                  <c:v>44317</c:v>
                </c:pt>
                <c:pt idx="63">
                  <c:v>44348</c:v>
                </c:pt>
                <c:pt idx="64">
                  <c:v>44378</c:v>
                </c:pt>
                <c:pt idx="65">
                  <c:v>44409</c:v>
                </c:pt>
                <c:pt idx="66">
                  <c:v>44440</c:v>
                </c:pt>
                <c:pt idx="67">
                  <c:v>44470</c:v>
                </c:pt>
                <c:pt idx="68">
                  <c:v>44501</c:v>
                </c:pt>
                <c:pt idx="69">
                  <c:v>44531</c:v>
                </c:pt>
                <c:pt idx="70">
                  <c:v>44562</c:v>
                </c:pt>
                <c:pt idx="71">
                  <c:v>44593</c:v>
                </c:pt>
                <c:pt idx="72">
                  <c:v>44621</c:v>
                </c:pt>
                <c:pt idx="73">
                  <c:v>44652</c:v>
                </c:pt>
                <c:pt idx="74">
                  <c:v>44682</c:v>
                </c:pt>
                <c:pt idx="75">
                  <c:v>44713</c:v>
                </c:pt>
                <c:pt idx="76">
                  <c:v>44743</c:v>
                </c:pt>
                <c:pt idx="77">
                  <c:v>44774</c:v>
                </c:pt>
                <c:pt idx="78">
                  <c:v>44805</c:v>
                </c:pt>
                <c:pt idx="79">
                  <c:v>44835</c:v>
                </c:pt>
                <c:pt idx="80">
                  <c:v>44866</c:v>
                </c:pt>
                <c:pt idx="81">
                  <c:v>44896</c:v>
                </c:pt>
                <c:pt idx="82">
                  <c:v>44927</c:v>
                </c:pt>
                <c:pt idx="83">
                  <c:v>44958</c:v>
                </c:pt>
                <c:pt idx="84">
                  <c:v>44986</c:v>
                </c:pt>
                <c:pt idx="85">
                  <c:v>45017</c:v>
                </c:pt>
              </c:numCache>
            </c:numRef>
          </c:cat>
          <c:val>
            <c:numRef>
              <c:f>'^NSEI'!$B$2:$B$87</c:f>
              <c:numCache>
                <c:formatCode>_-* #,##0_-;\-* #,##0_-;_-* "-"??_-;_-@_-</c:formatCode>
                <c:ptCount val="86"/>
                <c:pt idx="0">
                  <c:v>7738.3999020000001</c:v>
                </c:pt>
                <c:pt idx="1">
                  <c:v>7849.7998049999997</c:v>
                </c:pt>
                <c:pt idx="2">
                  <c:v>8160.1000979999999</c:v>
                </c:pt>
                <c:pt idx="3">
                  <c:v>8287.75</c:v>
                </c:pt>
                <c:pt idx="4">
                  <c:v>8638.5</c:v>
                </c:pt>
                <c:pt idx="5">
                  <c:v>8786.2001949999994</c:v>
                </c:pt>
                <c:pt idx="6">
                  <c:v>8611.1503909999992</c:v>
                </c:pt>
                <c:pt idx="7">
                  <c:v>8638</c:v>
                </c:pt>
                <c:pt idx="8">
                  <c:v>8224.5</c:v>
                </c:pt>
                <c:pt idx="9">
                  <c:v>8185.7998049999997</c:v>
                </c:pt>
                <c:pt idx="10">
                  <c:v>8561.2998050000006</c:v>
                </c:pt>
                <c:pt idx="11">
                  <c:v>8879.5996090000008</c:v>
                </c:pt>
                <c:pt idx="12">
                  <c:v>9173.75</c:v>
                </c:pt>
                <c:pt idx="13">
                  <c:v>9304.0498050000006</c:v>
                </c:pt>
                <c:pt idx="14">
                  <c:v>9621.25</c:v>
                </c:pt>
                <c:pt idx="15">
                  <c:v>9520.9003909999992</c:v>
                </c:pt>
                <c:pt idx="16">
                  <c:v>10077.099609000001</c:v>
                </c:pt>
                <c:pt idx="17">
                  <c:v>9917.9003909999992</c:v>
                </c:pt>
                <c:pt idx="18">
                  <c:v>9788.5996090000008</c:v>
                </c:pt>
                <c:pt idx="19">
                  <c:v>10335.299805000001</c:v>
                </c:pt>
                <c:pt idx="20">
                  <c:v>10226.549805000001</c:v>
                </c:pt>
                <c:pt idx="21">
                  <c:v>10530.700194999999</c:v>
                </c:pt>
                <c:pt idx="22">
                  <c:v>11027.700194999999</c:v>
                </c:pt>
                <c:pt idx="23">
                  <c:v>10492.849609000001</c:v>
                </c:pt>
                <c:pt idx="24">
                  <c:v>10113.700194999999</c:v>
                </c:pt>
                <c:pt idx="25">
                  <c:v>10739.349609000001</c:v>
                </c:pt>
                <c:pt idx="26">
                  <c:v>10736.150390999999</c:v>
                </c:pt>
                <c:pt idx="27">
                  <c:v>10714.299805000001</c:v>
                </c:pt>
                <c:pt idx="28">
                  <c:v>11356.5</c:v>
                </c:pt>
                <c:pt idx="29">
                  <c:v>11680.5</c:v>
                </c:pt>
                <c:pt idx="30">
                  <c:v>10930.450194999999</c:v>
                </c:pt>
                <c:pt idx="31">
                  <c:v>10386.599609000001</c:v>
                </c:pt>
                <c:pt idx="32">
                  <c:v>10876.75</c:v>
                </c:pt>
                <c:pt idx="33">
                  <c:v>10862.549805000001</c:v>
                </c:pt>
                <c:pt idx="34">
                  <c:v>10830.950194999999</c:v>
                </c:pt>
                <c:pt idx="35">
                  <c:v>10792.5</c:v>
                </c:pt>
                <c:pt idx="36">
                  <c:v>11623.900390999999</c:v>
                </c:pt>
                <c:pt idx="37">
                  <c:v>11748.150390999999</c:v>
                </c:pt>
                <c:pt idx="38">
                  <c:v>11922.799805000001</c:v>
                </c:pt>
                <c:pt idx="39">
                  <c:v>11788.849609000001</c:v>
                </c:pt>
                <c:pt idx="40">
                  <c:v>11118</c:v>
                </c:pt>
                <c:pt idx="41">
                  <c:v>11023.25</c:v>
                </c:pt>
                <c:pt idx="42">
                  <c:v>11474.450194999999</c:v>
                </c:pt>
                <c:pt idx="43">
                  <c:v>11877.450194999999</c:v>
                </c:pt>
                <c:pt idx="44">
                  <c:v>12056.049805000001</c:v>
                </c:pt>
                <c:pt idx="45">
                  <c:v>12168.450194999999</c:v>
                </c:pt>
                <c:pt idx="46">
                  <c:v>11962.099609000001</c:v>
                </c:pt>
                <c:pt idx="47">
                  <c:v>11201.75</c:v>
                </c:pt>
                <c:pt idx="48">
                  <c:v>8597.75</c:v>
                </c:pt>
                <c:pt idx="49">
                  <c:v>9859.9003909999992</c:v>
                </c:pt>
                <c:pt idx="50">
                  <c:v>9580.2998050000006</c:v>
                </c:pt>
                <c:pt idx="51">
                  <c:v>10302.099609000001</c:v>
                </c:pt>
                <c:pt idx="52">
                  <c:v>11073.450194999999</c:v>
                </c:pt>
                <c:pt idx="53">
                  <c:v>11387.5</c:v>
                </c:pt>
                <c:pt idx="54">
                  <c:v>11247.549805000001</c:v>
                </c:pt>
                <c:pt idx="55">
                  <c:v>11642.400390999999</c:v>
                </c:pt>
                <c:pt idx="56">
                  <c:v>12968.950194999999</c:v>
                </c:pt>
                <c:pt idx="57">
                  <c:v>13981.75</c:v>
                </c:pt>
                <c:pt idx="58">
                  <c:v>13634.599609000001</c:v>
                </c:pt>
                <c:pt idx="59">
                  <c:v>14529.150390999999</c:v>
                </c:pt>
                <c:pt idx="60">
                  <c:v>14690.700194999999</c:v>
                </c:pt>
                <c:pt idx="61">
                  <c:v>14631.099609000001</c:v>
                </c:pt>
                <c:pt idx="62">
                  <c:v>15582.799805000001</c:v>
                </c:pt>
                <c:pt idx="63">
                  <c:v>15721.5</c:v>
                </c:pt>
                <c:pt idx="64">
                  <c:v>15763.049805000001</c:v>
                </c:pt>
                <c:pt idx="65">
                  <c:v>17132.199218999998</c:v>
                </c:pt>
                <c:pt idx="66">
                  <c:v>17618.150390999999</c:v>
                </c:pt>
                <c:pt idx="67">
                  <c:v>17671.650390999999</c:v>
                </c:pt>
                <c:pt idx="68">
                  <c:v>16983.199218999998</c:v>
                </c:pt>
                <c:pt idx="69">
                  <c:v>17354.050781000002</c:v>
                </c:pt>
                <c:pt idx="70">
                  <c:v>17339.849609000001</c:v>
                </c:pt>
                <c:pt idx="71">
                  <c:v>16793.900390999999</c:v>
                </c:pt>
                <c:pt idx="72">
                  <c:v>17464.75</c:v>
                </c:pt>
                <c:pt idx="73">
                  <c:v>17102.550781000002</c:v>
                </c:pt>
                <c:pt idx="74">
                  <c:v>16584.550781000002</c:v>
                </c:pt>
                <c:pt idx="75">
                  <c:v>15780.25</c:v>
                </c:pt>
                <c:pt idx="76">
                  <c:v>17158.25</c:v>
                </c:pt>
                <c:pt idx="77">
                  <c:v>17759.300781000002</c:v>
                </c:pt>
                <c:pt idx="78">
                  <c:v>17094.349609000001</c:v>
                </c:pt>
                <c:pt idx="79">
                  <c:v>18012.199218999998</c:v>
                </c:pt>
                <c:pt idx="80">
                  <c:v>18758.349609000001</c:v>
                </c:pt>
                <c:pt idx="81">
                  <c:v>18105.300781000002</c:v>
                </c:pt>
                <c:pt idx="82">
                  <c:v>17662.150390999999</c:v>
                </c:pt>
                <c:pt idx="83">
                  <c:v>17303.949218999998</c:v>
                </c:pt>
                <c:pt idx="84">
                  <c:v>17359.75</c:v>
                </c:pt>
                <c:pt idx="85">
                  <c:v>18065</c:v>
                </c:pt>
              </c:numCache>
            </c:numRef>
          </c:val>
          <c:smooth val="0"/>
          <c:extLst>
            <c:ext xmlns:c16="http://schemas.microsoft.com/office/drawing/2014/chart" uri="{C3380CC4-5D6E-409C-BE32-E72D297353CC}">
              <c16:uniqueId val="{00000001-27F0-4B75-8695-CE4D23D99F91}"/>
            </c:ext>
          </c:extLst>
        </c:ser>
        <c:dLbls>
          <c:showLegendKey val="0"/>
          <c:showVal val="0"/>
          <c:showCatName val="0"/>
          <c:showSerName val="0"/>
          <c:showPercent val="0"/>
          <c:showBubbleSize val="0"/>
        </c:dLbls>
        <c:marker val="1"/>
        <c:smooth val="0"/>
        <c:axId val="1061676479"/>
        <c:axId val="1061686463"/>
      </c:lineChart>
      <c:dateAx>
        <c:axId val="1258238047"/>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accent2"/>
                </a:solidFill>
                <a:latin typeface="+mn-lt"/>
                <a:ea typeface="+mn-ea"/>
                <a:cs typeface="+mn-cs"/>
              </a:defRPr>
            </a:pPr>
            <a:endParaRPr lang="en-US"/>
          </a:p>
        </c:txPr>
        <c:crossAx val="1258242623"/>
        <c:crosses val="autoZero"/>
        <c:auto val="1"/>
        <c:lblOffset val="100"/>
        <c:baseTimeUnit val="months"/>
      </c:dateAx>
      <c:valAx>
        <c:axId val="1258242623"/>
        <c:scaling>
          <c:orientation val="minMax"/>
          <c:max val="50000"/>
          <c:min val="-20000"/>
        </c:scaling>
        <c:delete val="0"/>
        <c:axPos val="l"/>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accent2"/>
                </a:solidFill>
                <a:latin typeface="Ubuntu" panose="020B0504030602030204" pitchFamily="34" charset="0"/>
                <a:ea typeface="+mn-ea"/>
                <a:cs typeface="+mn-cs"/>
              </a:defRPr>
            </a:pPr>
            <a:endParaRPr lang="en-US"/>
          </a:p>
        </c:txPr>
        <c:crossAx val="1258238047"/>
        <c:crosses val="autoZero"/>
        <c:crossBetween val="between"/>
      </c:valAx>
      <c:valAx>
        <c:axId val="1061686463"/>
        <c:scaling>
          <c:orientation val="minMax"/>
        </c:scaling>
        <c:delete val="0"/>
        <c:axPos val="r"/>
        <c:numFmt formatCode="_-* #,##0_-;\-* #,##0_-;_-* &quot;-&quot;??_-;_-@_-"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accent2"/>
                </a:solidFill>
                <a:latin typeface="Ubuntu" panose="020B0504030602030204" pitchFamily="34" charset="0"/>
                <a:ea typeface="+mn-ea"/>
                <a:cs typeface="+mn-cs"/>
              </a:defRPr>
            </a:pPr>
            <a:endParaRPr lang="en-US"/>
          </a:p>
        </c:txPr>
        <c:crossAx val="1061676479"/>
        <c:crosses val="max"/>
        <c:crossBetween val="between"/>
      </c:valAx>
      <c:dateAx>
        <c:axId val="1061676479"/>
        <c:scaling>
          <c:orientation val="minMax"/>
        </c:scaling>
        <c:delete val="1"/>
        <c:axPos val="b"/>
        <c:numFmt formatCode="mmm\-yy" sourceLinked="1"/>
        <c:majorTickMark val="out"/>
        <c:minorTickMark val="none"/>
        <c:tickLblPos val="nextTo"/>
        <c:crossAx val="1061686463"/>
        <c:crosses val="autoZero"/>
        <c:auto val="1"/>
        <c:lblOffset val="100"/>
        <c:baseTimeUnit val="months"/>
      </c:dateAx>
      <c:spPr>
        <a:noFill/>
        <a:ln>
          <a:noFill/>
        </a:ln>
        <a:effectLst/>
      </c:spPr>
    </c:plotArea>
    <c:legend>
      <c:legendPos val="b"/>
      <c:layout>
        <c:manualLayout>
          <c:xMode val="edge"/>
          <c:yMode val="edge"/>
          <c:x val="0.2311688262415619"/>
          <c:y val="4.5180049856103259E-3"/>
          <c:w val="0.5569357590887577"/>
          <c:h val="8.0042248192444404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accent2"/>
              </a:solidFill>
              <a:latin typeface="Ubuntu" panose="020B0504030602030204" pitchFamily="34" charset="0"/>
              <a:ea typeface="+mn-ea"/>
              <a:cs typeface="+mn-cs"/>
            </a:defRPr>
          </a:pPr>
          <a:endParaRPr lang="en-US"/>
        </a:p>
      </c:txPr>
    </c:legend>
    <c:plotVisOnly val="1"/>
    <c:dispBlanksAs val="gap"/>
    <c:showDLblsOverMax val="0"/>
  </c:chart>
  <c:spPr>
    <a:noFill/>
    <a:ln>
      <a:noFill/>
    </a:ln>
    <a:effectLst/>
  </c:spPr>
  <c:txPr>
    <a:bodyPr/>
    <a:lstStyle/>
    <a:p>
      <a:pPr>
        <a:defRPr sz="1100">
          <a:solidFill>
            <a:schemeClr val="tx1"/>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accent1"/>
                </a:solidFill>
                <a:latin typeface="Ubuntu" panose="020B0504030602030204" pitchFamily="34" charset="0"/>
                <a:ea typeface="+mn-ea"/>
                <a:cs typeface="+mn-cs"/>
              </a:defRPr>
            </a:pPr>
            <a:r>
              <a:rPr lang="en-US" sz="1800" b="1" dirty="0">
                <a:solidFill>
                  <a:schemeClr val="accent1"/>
                </a:solidFill>
                <a:latin typeface="Ubuntu" panose="020B0504030602030204" pitchFamily="34" charset="0"/>
              </a:rPr>
              <a:t>Equity assets redemption by holding period (%)</a:t>
            </a:r>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accent1"/>
              </a:solidFill>
              <a:latin typeface="Ubuntu" panose="020B0504030602030204" pitchFamily="34" charset="0"/>
              <a:ea typeface="+mn-ea"/>
              <a:cs typeface="+mn-cs"/>
            </a:defRPr>
          </a:pPr>
          <a:endParaRPr lang="en-US"/>
        </a:p>
      </c:txPr>
    </c:title>
    <c:autoTitleDeleted val="0"/>
    <c:plotArea>
      <c:layout/>
      <c:barChart>
        <c:barDir val="col"/>
        <c:grouping val="clustered"/>
        <c:varyColors val="0"/>
        <c:ser>
          <c:idx val="0"/>
          <c:order val="0"/>
          <c:tx>
            <c:strRef>
              <c:f>'Category FY basis'!$B$24</c:f>
              <c:strCache>
                <c:ptCount val="1"/>
                <c:pt idx="0">
                  <c:v>Equity </c:v>
                </c:pt>
              </c:strCache>
            </c:strRef>
          </c:tx>
          <c:spPr>
            <a:solidFill>
              <a:schemeClr val="accent1"/>
            </a:solidFill>
            <a:ln>
              <a:noFill/>
            </a:ln>
            <a:effectLst/>
          </c:spPr>
          <c:invertIfNegative val="0"/>
          <c:dLbls>
            <c:dLbl>
              <c:idx val="0"/>
              <c:tx>
                <c:rich>
                  <a:bodyPr/>
                  <a:lstStyle/>
                  <a:p>
                    <a:r>
                      <a:rPr lang="en-US" dirty="0"/>
                      <a:t>28%</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180-4043-897D-9F2E3E208A3E}"/>
                </c:ext>
              </c:extLst>
            </c:dLbl>
            <c:dLbl>
              <c:idx val="1"/>
              <c:tx>
                <c:rich>
                  <a:bodyPr/>
                  <a:lstStyle/>
                  <a:p>
                    <a:r>
                      <a:rPr lang="en-US"/>
                      <a:t>19%</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180-4043-897D-9F2E3E208A3E}"/>
                </c:ext>
              </c:extLst>
            </c:dLbl>
            <c:dLbl>
              <c:idx val="2"/>
              <c:tx>
                <c:rich>
                  <a:bodyPr/>
                  <a:lstStyle/>
                  <a:p>
                    <a:r>
                      <a:rPr lang="en-US"/>
                      <a:t>53%</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B05-4407-A2C1-271BFE72C94A}"/>
                </c:ext>
              </c:extLst>
            </c:dLbl>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'Category FY basis'!$A$25:$A$27</c:f>
              <c:strCache>
                <c:ptCount val="3"/>
                <c:pt idx="0">
                  <c:v>0-12 Months (%)</c:v>
                </c:pt>
                <c:pt idx="1">
                  <c:v>12-24 Months (%)</c:v>
                </c:pt>
                <c:pt idx="2">
                  <c:v>&gt;24 Months (%)</c:v>
                </c:pt>
              </c:strCache>
            </c:strRef>
          </c:cat>
          <c:val>
            <c:numRef>
              <c:f>'Category FY basis'!$B$25:$B$27</c:f>
              <c:numCache>
                <c:formatCode>0%</c:formatCode>
                <c:ptCount val="3"/>
                <c:pt idx="0">
                  <c:v>0.28000000000000003</c:v>
                </c:pt>
                <c:pt idx="1">
                  <c:v>0.27100000000000002</c:v>
                </c:pt>
                <c:pt idx="2">
                  <c:v>0.44900000000000001</c:v>
                </c:pt>
              </c:numCache>
            </c:numRef>
          </c:val>
          <c:extLst>
            <c:ext xmlns:c16="http://schemas.microsoft.com/office/drawing/2014/chart" uri="{C3380CC4-5D6E-409C-BE32-E72D297353CC}">
              <c16:uniqueId val="{00000000-1C1A-402F-836E-1801E73E040E}"/>
            </c:ext>
          </c:extLst>
        </c:ser>
        <c:dLbls>
          <c:showLegendKey val="0"/>
          <c:showVal val="0"/>
          <c:showCatName val="0"/>
          <c:showSerName val="0"/>
          <c:showPercent val="0"/>
          <c:showBubbleSize val="0"/>
        </c:dLbls>
        <c:gapWidth val="219"/>
        <c:overlap val="-27"/>
        <c:axId val="1102009503"/>
        <c:axId val="1102018239"/>
      </c:barChart>
      <c:catAx>
        <c:axId val="11020095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1102018239"/>
        <c:crosses val="autoZero"/>
        <c:auto val="1"/>
        <c:lblAlgn val="ctr"/>
        <c:lblOffset val="100"/>
        <c:noMultiLvlLbl val="0"/>
      </c:catAx>
      <c:valAx>
        <c:axId val="1102018239"/>
        <c:scaling>
          <c:orientation val="minMax"/>
        </c:scaling>
        <c:delete val="1"/>
        <c:axPos val="l"/>
        <c:numFmt formatCode="0%" sourceLinked="1"/>
        <c:majorTickMark val="none"/>
        <c:minorTickMark val="none"/>
        <c:tickLblPos val="nextTo"/>
        <c:crossAx val="110200950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Sheet1!$B$1</c:f>
              <c:strCache>
                <c:ptCount val="1"/>
                <c:pt idx="0">
                  <c:v>CAGR over 10 years</c:v>
                </c:pt>
              </c:strCache>
            </c:strRef>
          </c:tx>
          <c:spPr>
            <a:solidFill>
              <a:srgbClr val="8D112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002060"/>
                    </a:solidFill>
                    <a:latin typeface="Ubuntu" panose="020B050403060203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Invest all days</c:v>
                </c:pt>
                <c:pt idx="1">
                  <c:v>Miss best 5 days</c:v>
                </c:pt>
                <c:pt idx="2">
                  <c:v>Miss best 10 days</c:v>
                </c:pt>
                <c:pt idx="3">
                  <c:v>Miss best 20 days</c:v>
                </c:pt>
                <c:pt idx="4">
                  <c:v>Miss best 50 days</c:v>
                </c:pt>
              </c:strCache>
            </c:strRef>
          </c:cat>
          <c:val>
            <c:numRef>
              <c:f>Sheet1!$B$2:$B$6</c:f>
              <c:numCache>
                <c:formatCode>0.0%</c:formatCode>
                <c:ptCount val="5"/>
                <c:pt idx="0">
                  <c:v>0.19800000000000001</c:v>
                </c:pt>
                <c:pt idx="1">
                  <c:v>0.14799999999999999</c:v>
                </c:pt>
                <c:pt idx="2">
                  <c:v>0.11899999999999999</c:v>
                </c:pt>
                <c:pt idx="3">
                  <c:v>8.1000000000000003E-2</c:v>
                </c:pt>
                <c:pt idx="4">
                  <c:v>-0.02</c:v>
                </c:pt>
              </c:numCache>
            </c:numRef>
          </c:val>
          <c:extLst>
            <c:ext xmlns:c16="http://schemas.microsoft.com/office/drawing/2014/chart" uri="{C3380CC4-5D6E-409C-BE32-E72D297353CC}">
              <c16:uniqueId val="{00000000-F90A-45BB-8FEE-ABBA7D56EA70}"/>
            </c:ext>
          </c:extLst>
        </c:ser>
        <c:dLbls>
          <c:dLblPos val="outEnd"/>
          <c:showLegendKey val="0"/>
          <c:showVal val="1"/>
          <c:showCatName val="0"/>
          <c:showSerName val="0"/>
          <c:showPercent val="0"/>
          <c:showBubbleSize val="0"/>
        </c:dLbls>
        <c:gapWidth val="219"/>
        <c:overlap val="-27"/>
        <c:axId val="1529500576"/>
        <c:axId val="1621241984"/>
      </c:barChart>
      <c:catAx>
        <c:axId val="1529500576"/>
        <c:scaling>
          <c:orientation val="minMax"/>
        </c:scaling>
        <c:delete val="1"/>
        <c:axPos val="b"/>
        <c:numFmt formatCode="General" sourceLinked="1"/>
        <c:majorTickMark val="out"/>
        <c:minorTickMark val="none"/>
        <c:tickLblPos val="nextTo"/>
        <c:crossAx val="1621241984"/>
        <c:crosses val="autoZero"/>
        <c:auto val="1"/>
        <c:lblAlgn val="ctr"/>
        <c:lblOffset val="50"/>
        <c:noMultiLvlLbl val="0"/>
      </c:catAx>
      <c:valAx>
        <c:axId val="1621241984"/>
        <c:scaling>
          <c:orientation val="minMax"/>
        </c:scaling>
        <c:delete val="1"/>
        <c:axPos val="l"/>
        <c:numFmt formatCode="0.0%" sourceLinked="1"/>
        <c:majorTickMark val="out"/>
        <c:minorTickMark val="none"/>
        <c:tickLblPos val="nextTo"/>
        <c:crossAx val="15295005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0F7543-23DD-4AA1-A02B-24D17514CE06}" type="datetimeFigureOut">
              <a:rPr lang="en-US" smtClean="0"/>
              <a:t>5/17/2024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F157F2-96BE-44A8-B8DE-164F8C76E291}" type="slidenum">
              <a:rPr lang="en-US" smtClean="0"/>
              <a:t>‹#›</a:t>
            </a:fld>
            <a:endParaRPr lang="en-US"/>
          </a:p>
        </p:txBody>
      </p:sp>
    </p:spTree>
    <p:extLst>
      <p:ext uri="{BB962C8B-B14F-4D97-AF65-F5344CB8AC3E}">
        <p14:creationId xmlns:p14="http://schemas.microsoft.com/office/powerpoint/2010/main" val="18696331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More than 18 quintillion grains of rice, which would weigh approximately 210 billion </a:t>
            </a:r>
            <a:r>
              <a:rPr lang="en-US" sz="1200" b="0" i="0" kern="1200" dirty="0" err="1">
                <a:solidFill>
                  <a:schemeClr val="tx1"/>
                </a:solidFill>
                <a:effectLst/>
                <a:latin typeface="+mn-lt"/>
                <a:ea typeface="+mn-ea"/>
                <a:cs typeface="+mn-cs"/>
              </a:rPr>
              <a:t>tonnes</a:t>
            </a:r>
            <a:r>
              <a:rPr lang="en-US" sz="1200" b="0" i="0" kern="1200" dirty="0">
                <a:solidFill>
                  <a:schemeClr val="tx1"/>
                </a:solidFill>
                <a:effectLst/>
                <a:latin typeface="+mn-lt"/>
                <a:ea typeface="+mn-ea"/>
                <a:cs typeface="+mn-cs"/>
              </a:rPr>
              <a:t> and would be enough rice to cover the entire country of India with a </a:t>
            </a:r>
            <a:r>
              <a:rPr lang="en-US" sz="1200" b="0" i="0" kern="1200" dirty="0" err="1">
                <a:solidFill>
                  <a:schemeClr val="tx1"/>
                </a:solidFill>
                <a:effectLst/>
                <a:latin typeface="+mn-lt"/>
                <a:ea typeface="+mn-ea"/>
                <a:cs typeface="+mn-cs"/>
              </a:rPr>
              <a:t>metre</a:t>
            </a:r>
            <a:r>
              <a:rPr lang="en-US" sz="1200" b="0" i="0" kern="1200" dirty="0">
                <a:solidFill>
                  <a:schemeClr val="tx1"/>
                </a:solidFill>
                <a:effectLst/>
                <a:latin typeface="+mn-lt"/>
                <a:ea typeface="+mn-ea"/>
                <a:cs typeface="+mn-cs"/>
              </a:rPr>
              <a:t>-high layer of rice</a:t>
            </a:r>
            <a:endParaRPr lang="en-US" dirty="0"/>
          </a:p>
        </p:txBody>
      </p:sp>
      <p:sp>
        <p:nvSpPr>
          <p:cNvPr id="4" name="Slide Number Placeholder 3"/>
          <p:cNvSpPr>
            <a:spLocks noGrp="1"/>
          </p:cNvSpPr>
          <p:nvPr>
            <p:ph type="sldNum" sz="quarter" idx="5"/>
          </p:nvPr>
        </p:nvSpPr>
        <p:spPr/>
        <p:txBody>
          <a:bodyPr/>
          <a:lstStyle/>
          <a:p>
            <a:fld id="{4AF157F2-96BE-44A8-B8DE-164F8C76E291}" type="slidenum">
              <a:rPr lang="en-US" smtClean="0"/>
              <a:t>10</a:t>
            </a:fld>
            <a:endParaRPr lang="en-US"/>
          </a:p>
        </p:txBody>
      </p:sp>
    </p:spTree>
    <p:extLst>
      <p:ext uri="{BB962C8B-B14F-4D97-AF65-F5344CB8AC3E}">
        <p14:creationId xmlns:p14="http://schemas.microsoft.com/office/powerpoint/2010/main" val="3195103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55% redeem early</a:t>
            </a:r>
          </a:p>
        </p:txBody>
      </p:sp>
      <p:sp>
        <p:nvSpPr>
          <p:cNvPr id="4" name="Slide Number Placeholder 3"/>
          <p:cNvSpPr>
            <a:spLocks noGrp="1"/>
          </p:cNvSpPr>
          <p:nvPr>
            <p:ph type="sldNum" sz="quarter" idx="5"/>
          </p:nvPr>
        </p:nvSpPr>
        <p:spPr/>
        <p:txBody>
          <a:bodyPr/>
          <a:lstStyle/>
          <a:p>
            <a:fld id="{079B4273-A0EB-452D-B23D-6D45D9CAABB9}" type="slidenum">
              <a:rPr lang="en-IN" smtClean="0"/>
              <a:t>23</a:t>
            </a:fld>
            <a:endParaRPr lang="en-IN"/>
          </a:p>
        </p:txBody>
      </p:sp>
    </p:spTree>
    <p:extLst>
      <p:ext uri="{BB962C8B-B14F-4D97-AF65-F5344CB8AC3E}">
        <p14:creationId xmlns:p14="http://schemas.microsoft.com/office/powerpoint/2010/main" val="474961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F157F2-96BE-44A8-B8DE-164F8C76E291}" type="slidenum">
              <a:rPr lang="en-US" smtClean="0"/>
              <a:t>28</a:t>
            </a:fld>
            <a:endParaRPr lang="en-US"/>
          </a:p>
        </p:txBody>
      </p:sp>
    </p:spTree>
    <p:extLst>
      <p:ext uri="{BB962C8B-B14F-4D97-AF65-F5344CB8AC3E}">
        <p14:creationId xmlns:p14="http://schemas.microsoft.com/office/powerpoint/2010/main" val="26350440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1DA67A3-1BC6-D453-8419-8F554A827E2D}"/>
              </a:ext>
            </a:extLst>
          </p:cNvPr>
          <p:cNvSpPr>
            <a:spLocks noGrp="1"/>
          </p:cNvSpPr>
          <p:nvPr>
            <p:ph type="dt" sz="half" idx="10"/>
          </p:nvPr>
        </p:nvSpPr>
        <p:spPr/>
        <p:txBody>
          <a:bodyPr/>
          <a:lstStyle/>
          <a:p>
            <a:fld id="{CEC95480-2BBA-3747-8B36-74FDD34B6672}" type="datetimeFigureOut">
              <a:rPr lang="en-US" smtClean="0"/>
              <a:t>5/17/2024</a:t>
            </a:fld>
            <a:endParaRPr lang="en-US"/>
          </a:p>
        </p:txBody>
      </p:sp>
      <p:sp>
        <p:nvSpPr>
          <p:cNvPr id="3" name="Footer Placeholder 2">
            <a:extLst>
              <a:ext uri="{FF2B5EF4-FFF2-40B4-BE49-F238E27FC236}">
                <a16:creationId xmlns:a16="http://schemas.microsoft.com/office/drawing/2014/main" id="{BE56C9D8-20DD-876E-A5F5-96D45C51516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1FD6363-2AD1-15F9-0EC4-4DA00AF2B55C}"/>
              </a:ext>
            </a:extLst>
          </p:cNvPr>
          <p:cNvSpPr>
            <a:spLocks noGrp="1"/>
          </p:cNvSpPr>
          <p:nvPr>
            <p:ph type="sldNum" sz="quarter" idx="12"/>
          </p:nvPr>
        </p:nvSpPr>
        <p:spPr/>
        <p:txBody>
          <a:bodyPr/>
          <a:lstStyle/>
          <a:p>
            <a:fld id="{DFCF3B6E-90F7-664E-A2C0-B56C2923E044}" type="slidenum">
              <a:rPr lang="en-US" smtClean="0"/>
              <a:t>‹#›</a:t>
            </a:fld>
            <a:endParaRPr lang="en-US"/>
          </a:p>
        </p:txBody>
      </p:sp>
      <p:sp>
        <p:nvSpPr>
          <p:cNvPr id="17" name="Rectangle 16">
            <a:extLst>
              <a:ext uri="{FF2B5EF4-FFF2-40B4-BE49-F238E27FC236}">
                <a16:creationId xmlns:a16="http://schemas.microsoft.com/office/drawing/2014/main" id="{900BCF9C-5134-BC8A-7477-641951FA354C}"/>
              </a:ext>
            </a:extLst>
          </p:cNvPr>
          <p:cNvSpPr/>
          <p:nvPr userDrawn="1"/>
        </p:nvSpPr>
        <p:spPr>
          <a:xfrm>
            <a:off x="9733280" y="5963920"/>
            <a:ext cx="2458720" cy="7010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8" name="Graphic 17">
            <a:extLst>
              <a:ext uri="{FF2B5EF4-FFF2-40B4-BE49-F238E27FC236}">
                <a16:creationId xmlns:a16="http://schemas.microsoft.com/office/drawing/2014/main" id="{9A18F69A-F83A-1995-A3A3-53A27CB6B9D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790805" y="6048562"/>
            <a:ext cx="2401195" cy="644656"/>
          </a:xfrm>
          <a:prstGeom prst="rect">
            <a:avLst/>
          </a:prstGeom>
        </p:spPr>
      </p:pic>
      <p:sp>
        <p:nvSpPr>
          <p:cNvPr id="19" name="Slide Number Placeholder 5">
            <a:extLst>
              <a:ext uri="{FF2B5EF4-FFF2-40B4-BE49-F238E27FC236}">
                <a16:creationId xmlns:a16="http://schemas.microsoft.com/office/drawing/2014/main" id="{00487EB7-438F-FEB4-2523-FBB4EF11862F}"/>
              </a:ext>
            </a:extLst>
          </p:cNvPr>
          <p:cNvSpPr txBox="1">
            <a:spLocks/>
          </p:cNvSpPr>
          <p:nvPr userDrawn="1"/>
        </p:nvSpPr>
        <p:spPr>
          <a:xfrm>
            <a:off x="11526520" y="6173787"/>
            <a:ext cx="482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FCF3B6E-90F7-664E-A2C0-B56C2923E044}"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625827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1DA67A3-1BC6-D453-8419-8F554A827E2D}"/>
              </a:ext>
            </a:extLst>
          </p:cNvPr>
          <p:cNvSpPr>
            <a:spLocks noGrp="1"/>
          </p:cNvSpPr>
          <p:nvPr>
            <p:ph type="dt" sz="half" idx="10"/>
          </p:nvPr>
        </p:nvSpPr>
        <p:spPr/>
        <p:txBody>
          <a:bodyPr/>
          <a:lstStyle/>
          <a:p>
            <a:fld id="{CEC95480-2BBA-3747-8B36-74FDD34B6672}" type="datetimeFigureOut">
              <a:rPr lang="en-US" smtClean="0"/>
              <a:t>5/17/2024</a:t>
            </a:fld>
            <a:endParaRPr lang="en-US"/>
          </a:p>
        </p:txBody>
      </p:sp>
      <p:sp>
        <p:nvSpPr>
          <p:cNvPr id="3" name="Footer Placeholder 2">
            <a:extLst>
              <a:ext uri="{FF2B5EF4-FFF2-40B4-BE49-F238E27FC236}">
                <a16:creationId xmlns:a16="http://schemas.microsoft.com/office/drawing/2014/main" id="{BE56C9D8-20DD-876E-A5F5-96D45C51516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1FD6363-2AD1-15F9-0EC4-4DA00AF2B55C}"/>
              </a:ext>
            </a:extLst>
          </p:cNvPr>
          <p:cNvSpPr>
            <a:spLocks noGrp="1"/>
          </p:cNvSpPr>
          <p:nvPr>
            <p:ph type="sldNum" sz="quarter" idx="12"/>
          </p:nvPr>
        </p:nvSpPr>
        <p:spPr/>
        <p:txBody>
          <a:bodyPr/>
          <a:lstStyle/>
          <a:p>
            <a:fld id="{DFCF3B6E-90F7-664E-A2C0-B56C2923E044}" type="slidenum">
              <a:rPr lang="en-US" smtClean="0"/>
              <a:t>‹#›</a:t>
            </a:fld>
            <a:endParaRPr lang="en-US"/>
          </a:p>
        </p:txBody>
      </p:sp>
      <p:pic>
        <p:nvPicPr>
          <p:cNvPr id="6" name="Picture 5" descr="A logo with text on it&#10;&#10;Description automatically generated">
            <a:extLst>
              <a:ext uri="{FF2B5EF4-FFF2-40B4-BE49-F238E27FC236}">
                <a16:creationId xmlns:a16="http://schemas.microsoft.com/office/drawing/2014/main" id="{A279F69D-8D11-9DAB-DF14-110FC26DF3EF}"/>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5583777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1DA67A3-1BC6-D453-8419-8F554A827E2D}"/>
              </a:ext>
            </a:extLst>
          </p:cNvPr>
          <p:cNvSpPr>
            <a:spLocks noGrp="1"/>
          </p:cNvSpPr>
          <p:nvPr>
            <p:ph type="dt" sz="half" idx="10"/>
          </p:nvPr>
        </p:nvSpPr>
        <p:spPr/>
        <p:txBody>
          <a:bodyPr/>
          <a:lstStyle/>
          <a:p>
            <a:fld id="{CEC95480-2BBA-3747-8B36-74FDD34B6672}" type="datetimeFigureOut">
              <a:rPr lang="en-US" smtClean="0"/>
              <a:t>5/17/2024</a:t>
            </a:fld>
            <a:endParaRPr lang="en-US"/>
          </a:p>
        </p:txBody>
      </p:sp>
      <p:sp>
        <p:nvSpPr>
          <p:cNvPr id="3" name="Footer Placeholder 2">
            <a:extLst>
              <a:ext uri="{FF2B5EF4-FFF2-40B4-BE49-F238E27FC236}">
                <a16:creationId xmlns:a16="http://schemas.microsoft.com/office/drawing/2014/main" id="{BE56C9D8-20DD-876E-A5F5-96D45C51516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1FD6363-2AD1-15F9-0EC4-4DA00AF2B55C}"/>
              </a:ext>
            </a:extLst>
          </p:cNvPr>
          <p:cNvSpPr>
            <a:spLocks noGrp="1"/>
          </p:cNvSpPr>
          <p:nvPr>
            <p:ph type="sldNum" sz="quarter" idx="12"/>
          </p:nvPr>
        </p:nvSpPr>
        <p:spPr/>
        <p:txBody>
          <a:bodyPr/>
          <a:lstStyle/>
          <a:p>
            <a:fld id="{DFCF3B6E-90F7-664E-A2C0-B56C2923E044}" type="slidenum">
              <a:rPr lang="en-US" smtClean="0"/>
              <a:t>‹#›</a:t>
            </a:fld>
            <a:endParaRPr lang="en-US"/>
          </a:p>
        </p:txBody>
      </p:sp>
      <p:pic>
        <p:nvPicPr>
          <p:cNvPr id="5" name="Picture 4" descr="A red and blue circle with white background&#10;&#10;Description automatically generated">
            <a:extLst>
              <a:ext uri="{FF2B5EF4-FFF2-40B4-BE49-F238E27FC236}">
                <a16:creationId xmlns:a16="http://schemas.microsoft.com/office/drawing/2014/main" id="{E2EF5ADA-66DB-15AD-BC66-CE2291CADFDC}"/>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048074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1DA67A3-1BC6-D453-8419-8F554A827E2D}"/>
              </a:ext>
            </a:extLst>
          </p:cNvPr>
          <p:cNvSpPr>
            <a:spLocks noGrp="1"/>
          </p:cNvSpPr>
          <p:nvPr>
            <p:ph type="dt" sz="half" idx="10"/>
          </p:nvPr>
        </p:nvSpPr>
        <p:spPr/>
        <p:txBody>
          <a:bodyPr/>
          <a:lstStyle/>
          <a:p>
            <a:fld id="{CEC95480-2BBA-3747-8B36-74FDD34B6672}" type="datetimeFigureOut">
              <a:rPr lang="en-US" smtClean="0"/>
              <a:t>5/17/2024</a:t>
            </a:fld>
            <a:endParaRPr lang="en-US"/>
          </a:p>
        </p:txBody>
      </p:sp>
      <p:sp>
        <p:nvSpPr>
          <p:cNvPr id="3" name="Footer Placeholder 2">
            <a:extLst>
              <a:ext uri="{FF2B5EF4-FFF2-40B4-BE49-F238E27FC236}">
                <a16:creationId xmlns:a16="http://schemas.microsoft.com/office/drawing/2014/main" id="{BE56C9D8-20DD-876E-A5F5-96D45C51516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1FD6363-2AD1-15F9-0EC4-4DA00AF2B55C}"/>
              </a:ext>
            </a:extLst>
          </p:cNvPr>
          <p:cNvSpPr>
            <a:spLocks noGrp="1"/>
          </p:cNvSpPr>
          <p:nvPr>
            <p:ph type="sldNum" sz="quarter" idx="12"/>
          </p:nvPr>
        </p:nvSpPr>
        <p:spPr/>
        <p:txBody>
          <a:bodyPr/>
          <a:lstStyle/>
          <a:p>
            <a:fld id="{DFCF3B6E-90F7-664E-A2C0-B56C2923E044}" type="slidenum">
              <a:rPr lang="en-US" smtClean="0"/>
              <a:t>‹#›</a:t>
            </a:fld>
            <a:endParaRPr lang="en-US"/>
          </a:p>
        </p:txBody>
      </p:sp>
      <p:pic>
        <p:nvPicPr>
          <p:cNvPr id="5" name="Picture 4" descr="A red and blue logo&#10;&#10;Description automatically generated">
            <a:extLst>
              <a:ext uri="{FF2B5EF4-FFF2-40B4-BE49-F238E27FC236}">
                <a16:creationId xmlns:a16="http://schemas.microsoft.com/office/drawing/2014/main" id="{A9F9A6E5-B037-D285-045D-7C7DD1C4BEB4}"/>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7134600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1DA67A3-1BC6-D453-8419-8F554A827E2D}"/>
              </a:ext>
            </a:extLst>
          </p:cNvPr>
          <p:cNvSpPr>
            <a:spLocks noGrp="1"/>
          </p:cNvSpPr>
          <p:nvPr>
            <p:ph type="dt" sz="half" idx="10"/>
          </p:nvPr>
        </p:nvSpPr>
        <p:spPr/>
        <p:txBody>
          <a:bodyPr/>
          <a:lstStyle/>
          <a:p>
            <a:fld id="{CEC95480-2BBA-3747-8B36-74FDD34B6672}" type="datetimeFigureOut">
              <a:rPr lang="en-US" smtClean="0"/>
              <a:t>5/17/2024</a:t>
            </a:fld>
            <a:endParaRPr lang="en-US"/>
          </a:p>
        </p:txBody>
      </p:sp>
      <p:sp>
        <p:nvSpPr>
          <p:cNvPr id="3" name="Footer Placeholder 2">
            <a:extLst>
              <a:ext uri="{FF2B5EF4-FFF2-40B4-BE49-F238E27FC236}">
                <a16:creationId xmlns:a16="http://schemas.microsoft.com/office/drawing/2014/main" id="{BE56C9D8-20DD-876E-A5F5-96D45C51516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1FD6363-2AD1-15F9-0EC4-4DA00AF2B55C}"/>
              </a:ext>
            </a:extLst>
          </p:cNvPr>
          <p:cNvSpPr>
            <a:spLocks noGrp="1"/>
          </p:cNvSpPr>
          <p:nvPr>
            <p:ph type="sldNum" sz="quarter" idx="12"/>
          </p:nvPr>
        </p:nvSpPr>
        <p:spPr/>
        <p:txBody>
          <a:bodyPr/>
          <a:lstStyle/>
          <a:p>
            <a:fld id="{DFCF3B6E-90F7-664E-A2C0-B56C2923E044}" type="slidenum">
              <a:rPr lang="en-US" smtClean="0"/>
              <a:t>‹#›</a:t>
            </a:fld>
            <a:endParaRPr lang="en-US"/>
          </a:p>
        </p:txBody>
      </p:sp>
      <p:pic>
        <p:nvPicPr>
          <p:cNvPr id="5" name="Picture 4" descr="A close-up of a blue and white object&#10;&#10;Description automatically generated">
            <a:extLst>
              <a:ext uri="{FF2B5EF4-FFF2-40B4-BE49-F238E27FC236}">
                <a16:creationId xmlns:a16="http://schemas.microsoft.com/office/drawing/2014/main" id="{08B732E2-A7CF-69F6-F853-66482AE16B5D}"/>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0504126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1DA67A3-1BC6-D453-8419-8F554A827E2D}"/>
              </a:ext>
            </a:extLst>
          </p:cNvPr>
          <p:cNvSpPr>
            <a:spLocks noGrp="1"/>
          </p:cNvSpPr>
          <p:nvPr>
            <p:ph type="dt" sz="half" idx="10"/>
          </p:nvPr>
        </p:nvSpPr>
        <p:spPr/>
        <p:txBody>
          <a:bodyPr/>
          <a:lstStyle/>
          <a:p>
            <a:fld id="{CEC95480-2BBA-3747-8B36-74FDD34B6672}" type="datetimeFigureOut">
              <a:rPr lang="en-US" smtClean="0"/>
              <a:t>5/17/2024</a:t>
            </a:fld>
            <a:endParaRPr lang="en-US"/>
          </a:p>
        </p:txBody>
      </p:sp>
      <p:sp>
        <p:nvSpPr>
          <p:cNvPr id="3" name="Footer Placeholder 2">
            <a:extLst>
              <a:ext uri="{FF2B5EF4-FFF2-40B4-BE49-F238E27FC236}">
                <a16:creationId xmlns:a16="http://schemas.microsoft.com/office/drawing/2014/main" id="{BE56C9D8-20DD-876E-A5F5-96D45C51516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1FD6363-2AD1-15F9-0EC4-4DA00AF2B55C}"/>
              </a:ext>
            </a:extLst>
          </p:cNvPr>
          <p:cNvSpPr>
            <a:spLocks noGrp="1"/>
          </p:cNvSpPr>
          <p:nvPr>
            <p:ph type="sldNum" sz="quarter" idx="12"/>
          </p:nvPr>
        </p:nvSpPr>
        <p:spPr/>
        <p:txBody>
          <a:bodyPr/>
          <a:lstStyle/>
          <a:p>
            <a:fld id="{DFCF3B6E-90F7-664E-A2C0-B56C2923E044}" type="slidenum">
              <a:rPr lang="en-US" smtClean="0"/>
              <a:t>‹#›</a:t>
            </a:fld>
            <a:endParaRPr lang="en-US"/>
          </a:p>
        </p:txBody>
      </p:sp>
      <p:pic>
        <p:nvPicPr>
          <p:cNvPr id="5" name="Picture 4" descr="A close-up of a red and blue flag&#10;&#10;Description automatically generated">
            <a:extLst>
              <a:ext uri="{FF2B5EF4-FFF2-40B4-BE49-F238E27FC236}">
                <a16:creationId xmlns:a16="http://schemas.microsoft.com/office/drawing/2014/main" id="{3D862688-7D87-B4DE-4AD1-3132678FEA48}"/>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575395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1DA67A3-1BC6-D453-8419-8F554A827E2D}"/>
              </a:ext>
            </a:extLst>
          </p:cNvPr>
          <p:cNvSpPr>
            <a:spLocks noGrp="1"/>
          </p:cNvSpPr>
          <p:nvPr>
            <p:ph type="dt" sz="half" idx="10"/>
          </p:nvPr>
        </p:nvSpPr>
        <p:spPr/>
        <p:txBody>
          <a:bodyPr/>
          <a:lstStyle/>
          <a:p>
            <a:fld id="{CEC95480-2BBA-3747-8B36-74FDD34B6672}" type="datetimeFigureOut">
              <a:rPr lang="en-US" smtClean="0"/>
              <a:t>5/17/2024</a:t>
            </a:fld>
            <a:endParaRPr lang="en-US"/>
          </a:p>
        </p:txBody>
      </p:sp>
      <p:sp>
        <p:nvSpPr>
          <p:cNvPr id="3" name="Footer Placeholder 2">
            <a:extLst>
              <a:ext uri="{FF2B5EF4-FFF2-40B4-BE49-F238E27FC236}">
                <a16:creationId xmlns:a16="http://schemas.microsoft.com/office/drawing/2014/main" id="{BE56C9D8-20DD-876E-A5F5-96D45C51516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1FD6363-2AD1-15F9-0EC4-4DA00AF2B55C}"/>
              </a:ext>
            </a:extLst>
          </p:cNvPr>
          <p:cNvSpPr>
            <a:spLocks noGrp="1"/>
          </p:cNvSpPr>
          <p:nvPr>
            <p:ph type="sldNum" sz="quarter" idx="12"/>
          </p:nvPr>
        </p:nvSpPr>
        <p:spPr/>
        <p:txBody>
          <a:bodyPr/>
          <a:lstStyle/>
          <a:p>
            <a:fld id="{DFCF3B6E-90F7-664E-A2C0-B56C2923E044}" type="slidenum">
              <a:rPr lang="en-US" smtClean="0"/>
              <a:t>‹#›</a:t>
            </a:fld>
            <a:endParaRPr lang="en-US"/>
          </a:p>
        </p:txBody>
      </p:sp>
      <p:pic>
        <p:nvPicPr>
          <p:cNvPr id="6" name="Picture 5" descr="A red and blue circle with white background&#10;&#10;Description automatically generated">
            <a:extLst>
              <a:ext uri="{FF2B5EF4-FFF2-40B4-BE49-F238E27FC236}">
                <a16:creationId xmlns:a16="http://schemas.microsoft.com/office/drawing/2014/main" id="{26696912-85FC-717B-55E2-F3118FC26E27}"/>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629951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4D1D5-9253-4C5D-8E94-C73CC8976D1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5DD1CE-A170-48DF-B13F-B88AD1D3FF9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3E62BDD-0370-4E7A-BD40-05A6EE983D08}"/>
              </a:ext>
            </a:extLst>
          </p:cNvPr>
          <p:cNvSpPr>
            <a:spLocks noGrp="1"/>
          </p:cNvSpPr>
          <p:nvPr>
            <p:ph type="dt" sz="half" idx="10"/>
          </p:nvPr>
        </p:nvSpPr>
        <p:spPr/>
        <p:txBody>
          <a:bodyPr/>
          <a:lstStyle/>
          <a:p>
            <a:fld id="{CDF544B3-E069-46DF-9104-8C3D68D882BB}" type="datetimeFigureOut">
              <a:rPr lang="en-US" smtClean="0"/>
              <a:t>5/17/2024</a:t>
            </a:fld>
            <a:endParaRPr lang="en-US"/>
          </a:p>
        </p:txBody>
      </p:sp>
      <p:sp>
        <p:nvSpPr>
          <p:cNvPr id="5" name="Footer Placeholder 4">
            <a:extLst>
              <a:ext uri="{FF2B5EF4-FFF2-40B4-BE49-F238E27FC236}">
                <a16:creationId xmlns:a16="http://schemas.microsoft.com/office/drawing/2014/main" id="{7812CC2F-D178-42DA-9775-5733F15FB6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1F89AE-3150-44F5-AE21-6AC9636C4698}"/>
              </a:ext>
            </a:extLst>
          </p:cNvPr>
          <p:cNvSpPr>
            <a:spLocks noGrp="1"/>
          </p:cNvSpPr>
          <p:nvPr>
            <p:ph type="sldNum" sz="quarter" idx="12"/>
          </p:nvPr>
        </p:nvSpPr>
        <p:spPr/>
        <p:txBody>
          <a:bodyPr/>
          <a:lstStyle/>
          <a:p>
            <a:fld id="{3C91AF77-EFEA-4E38-A6EB-38181856DE03}" type="slidenum">
              <a:rPr lang="en-US" smtClean="0"/>
              <a:t>‹#›</a:t>
            </a:fld>
            <a:endParaRPr lang="en-US"/>
          </a:p>
        </p:txBody>
      </p:sp>
    </p:spTree>
    <p:extLst>
      <p:ext uri="{BB962C8B-B14F-4D97-AF65-F5344CB8AC3E}">
        <p14:creationId xmlns:p14="http://schemas.microsoft.com/office/powerpoint/2010/main" val="3062101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7EC987-7325-78F9-8A98-B16399CB40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7278B0B-AC84-E945-B52D-F6975F4BFD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8B53078-FBCE-0C41-5A2A-2552FDCDDB1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C95480-2BBA-3747-8B36-74FDD34B6672}" type="datetimeFigureOut">
              <a:rPr lang="en-US" smtClean="0"/>
              <a:t>5/17/2024</a:t>
            </a:fld>
            <a:endParaRPr lang="en-US"/>
          </a:p>
        </p:txBody>
      </p:sp>
      <p:sp>
        <p:nvSpPr>
          <p:cNvPr id="5" name="Footer Placeholder 4">
            <a:extLst>
              <a:ext uri="{FF2B5EF4-FFF2-40B4-BE49-F238E27FC236}">
                <a16:creationId xmlns:a16="http://schemas.microsoft.com/office/drawing/2014/main" id="{1C934FA1-1017-23A7-86F0-9DD4BD11CC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6B293FB-6851-98C8-16B2-796A13CD75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CF3B6E-90F7-664E-A2C0-B56C2923E044}" type="slidenum">
              <a:rPr lang="en-US" smtClean="0"/>
              <a:t>‹#›</a:t>
            </a:fld>
            <a:endParaRPr lang="en-US"/>
          </a:p>
        </p:txBody>
      </p:sp>
    </p:spTree>
    <p:extLst>
      <p:ext uri="{BB962C8B-B14F-4D97-AF65-F5344CB8AC3E}">
        <p14:creationId xmlns:p14="http://schemas.microsoft.com/office/powerpoint/2010/main" val="116833666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22.svg"/></Relationships>
</file>

<file path=ppt/slides/_rels/slide1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chart" Target="../charts/chart1.xml"/></Relationships>
</file>

<file path=ppt/slides/_rels/slide1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1.xml"/><Relationship Id="rId5" Type="http://schemas.openxmlformats.org/officeDocument/2006/relationships/image" Target="../media/image22.sv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35.png"/><Relationship Id="rId2" Type="http://schemas.openxmlformats.org/officeDocument/2006/relationships/image" Target="../media/image32.png"/><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20.svg"/></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37.gif"/><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8.pn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chart" Target="../charts/chart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41.png"/><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1.xml"/><Relationship Id="rId1" Type="http://schemas.openxmlformats.org/officeDocument/2006/relationships/themeOverride" Target="../theme/themeOverride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hemeOverride" Target="../theme/themeOverride3.xml"/><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1.xml"/><Relationship Id="rId1" Type="http://schemas.openxmlformats.org/officeDocument/2006/relationships/themeOverride" Target="../theme/themeOverride4.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5.png"/><Relationship Id="rId2"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13.png"/><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3" Type="http://schemas.openxmlformats.org/officeDocument/2006/relationships/image" Target="../media/image43.gif"/><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1.xml"/><Relationship Id="rId5" Type="http://schemas.openxmlformats.org/officeDocument/2006/relationships/image" Target="../media/image22.sv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F57BE10-50A9-5A9F-9BF0-EC558E09B3A7}"/>
              </a:ext>
            </a:extLst>
          </p:cNvPr>
          <p:cNvSpPr txBox="1"/>
          <p:nvPr/>
        </p:nvSpPr>
        <p:spPr>
          <a:xfrm>
            <a:off x="4812210" y="5295478"/>
            <a:ext cx="5915025" cy="6155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solidFill>
                  <a:srgbClr val="073150"/>
                </a:solidFill>
                <a:effectLst/>
                <a:uLnTx/>
                <a:uFillTx/>
                <a:latin typeface="Ubuntu" panose="020B0504030602030204" pitchFamily="34" charset="0"/>
                <a:ea typeface="+mn-ea"/>
                <a:cs typeface="+mn-cs"/>
              </a:rPr>
              <a:t>The Art of Wealth Creation</a:t>
            </a:r>
          </a:p>
        </p:txBody>
      </p:sp>
      <p:pic>
        <p:nvPicPr>
          <p:cNvPr id="3" name="Picture 2">
            <a:extLst>
              <a:ext uri="{FF2B5EF4-FFF2-40B4-BE49-F238E27FC236}">
                <a16:creationId xmlns:a16="http://schemas.microsoft.com/office/drawing/2014/main" id="{6AD87712-4F1D-4F38-B387-B4A3EF7C0FD6}"/>
              </a:ext>
            </a:extLst>
          </p:cNvPr>
          <p:cNvPicPr>
            <a:picLocks noChangeAspect="1"/>
          </p:cNvPicPr>
          <p:nvPr/>
        </p:nvPicPr>
        <p:blipFill>
          <a:blip r:embed="rId2"/>
          <a:stretch>
            <a:fillRect/>
          </a:stretch>
        </p:blipFill>
        <p:spPr>
          <a:xfrm>
            <a:off x="5535764" y="377371"/>
            <a:ext cx="4874315" cy="4809324"/>
          </a:xfrm>
          <a:prstGeom prst="rect">
            <a:avLst/>
          </a:prstGeom>
        </p:spPr>
      </p:pic>
      <p:sp>
        <p:nvSpPr>
          <p:cNvPr id="2" name="Rectangle 1">
            <a:extLst>
              <a:ext uri="{FF2B5EF4-FFF2-40B4-BE49-F238E27FC236}">
                <a16:creationId xmlns:a16="http://schemas.microsoft.com/office/drawing/2014/main" id="{C82B515F-E736-4D9A-8481-1BF1105A5984}"/>
              </a:ext>
            </a:extLst>
          </p:cNvPr>
          <p:cNvSpPr/>
          <p:nvPr/>
        </p:nvSpPr>
        <p:spPr>
          <a:xfrm>
            <a:off x="8795298" y="5788665"/>
            <a:ext cx="1763624" cy="866135"/>
          </a:xfrm>
          <a:prstGeom prst="rect">
            <a:avLst/>
          </a:prstGeom>
        </p:spPr>
        <p:txBody>
          <a:bodyPr wrap="none">
            <a:spAutoFit/>
          </a:bodyPr>
          <a:lstStyle/>
          <a:p>
            <a:pPr algn="r">
              <a:lnSpc>
                <a:spcPct val="150000"/>
              </a:lnSpc>
            </a:pPr>
            <a:r>
              <a:rPr lang="en-US" b="1" dirty="0">
                <a:solidFill>
                  <a:schemeClr val="accent1"/>
                </a:solidFill>
                <a:latin typeface="Ubuntu" panose="020B0504030602030204" pitchFamily="34" charset="0"/>
              </a:rPr>
              <a:t>Vishal Kapoor</a:t>
            </a:r>
          </a:p>
          <a:p>
            <a:pPr algn="r">
              <a:lnSpc>
                <a:spcPct val="150000"/>
              </a:lnSpc>
            </a:pPr>
            <a:r>
              <a:rPr lang="en-US" b="1" dirty="0">
                <a:solidFill>
                  <a:schemeClr val="accent1"/>
                </a:solidFill>
                <a:latin typeface="Ubuntu" panose="020B0504030602030204" pitchFamily="34" charset="0"/>
              </a:rPr>
              <a:t>18</a:t>
            </a:r>
            <a:r>
              <a:rPr lang="en-US" b="1" baseline="30000" dirty="0">
                <a:solidFill>
                  <a:schemeClr val="accent1"/>
                </a:solidFill>
                <a:latin typeface="Ubuntu" panose="020B0504030602030204" pitchFamily="34" charset="0"/>
              </a:rPr>
              <a:t>th</a:t>
            </a:r>
            <a:r>
              <a:rPr lang="en-US" b="1" dirty="0">
                <a:solidFill>
                  <a:schemeClr val="accent1"/>
                </a:solidFill>
                <a:latin typeface="Ubuntu" panose="020B0504030602030204" pitchFamily="34" charset="0"/>
              </a:rPr>
              <a:t> May, 2024</a:t>
            </a:r>
          </a:p>
        </p:txBody>
      </p:sp>
    </p:spTree>
    <p:extLst>
      <p:ext uri="{BB962C8B-B14F-4D97-AF65-F5344CB8AC3E}">
        <p14:creationId xmlns:p14="http://schemas.microsoft.com/office/powerpoint/2010/main" val="3427671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3C0F9243-3FAD-4497-A237-6FC8A5AC5346}"/>
              </a:ext>
            </a:extLst>
          </p:cNvPr>
          <p:cNvSpPr/>
          <p:nvPr/>
        </p:nvSpPr>
        <p:spPr>
          <a:xfrm>
            <a:off x="1218115" y="5348358"/>
            <a:ext cx="10376298" cy="695720"/>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 name="Rectangle: Rounded Corners 7">
            <a:extLst>
              <a:ext uri="{FF2B5EF4-FFF2-40B4-BE49-F238E27FC236}">
                <a16:creationId xmlns:a16="http://schemas.microsoft.com/office/drawing/2014/main" id="{B4C53C75-C39F-4B9D-B048-C1D6F82E01E0}"/>
              </a:ext>
            </a:extLst>
          </p:cNvPr>
          <p:cNvSpPr/>
          <p:nvPr/>
        </p:nvSpPr>
        <p:spPr>
          <a:xfrm>
            <a:off x="1369516" y="1270310"/>
            <a:ext cx="10376298" cy="707886"/>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 name="Rectangle 3">
            <a:extLst>
              <a:ext uri="{FF2B5EF4-FFF2-40B4-BE49-F238E27FC236}">
                <a16:creationId xmlns:a16="http://schemas.microsoft.com/office/drawing/2014/main" id="{FEA1468B-607E-443F-9A13-1DB2E471D5E8}"/>
              </a:ext>
            </a:extLst>
          </p:cNvPr>
          <p:cNvSpPr/>
          <p:nvPr/>
        </p:nvSpPr>
        <p:spPr>
          <a:xfrm>
            <a:off x="1369516" y="346980"/>
            <a:ext cx="1135145" cy="523220"/>
          </a:xfrm>
          <a:prstGeom prst="rect">
            <a:avLst/>
          </a:prstGeom>
          <a:solidFill>
            <a:schemeClr val="accent1"/>
          </a:solidFill>
        </p:spPr>
        <p:txBody>
          <a:bodyPr wrap="square" lIns="91440" tIns="45720" rIns="91440" bIns="45720">
            <a:spAutoFit/>
          </a:bodyPr>
          <a:lstStyle/>
          <a:p>
            <a:pPr algn="ctr"/>
            <a:r>
              <a:rPr lang="en-US" sz="2800" b="1" cap="none" spc="50" dirty="0">
                <a:ln w="0"/>
                <a:solidFill>
                  <a:schemeClr val="bg2"/>
                </a:solidFill>
                <a:effectLst>
                  <a:innerShdw blurRad="63500" dist="50800" dir="13500000">
                    <a:srgbClr val="000000">
                      <a:alpha val="50000"/>
                    </a:srgbClr>
                  </a:innerShdw>
                </a:effectLst>
                <a:latin typeface="Ubuntu" panose="020B0504030602030204" pitchFamily="34" charset="0"/>
              </a:rPr>
              <a:t>TIME</a:t>
            </a:r>
          </a:p>
        </p:txBody>
      </p:sp>
      <p:pic>
        <p:nvPicPr>
          <p:cNvPr id="5" name="Graphic 4" descr="Hourglass">
            <a:extLst>
              <a:ext uri="{FF2B5EF4-FFF2-40B4-BE49-F238E27FC236}">
                <a16:creationId xmlns:a16="http://schemas.microsoft.com/office/drawing/2014/main" id="{201905C6-AB13-417E-AB36-8F88DB3A12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46186" y="146925"/>
            <a:ext cx="923330" cy="923330"/>
          </a:xfrm>
          <a:prstGeom prst="rect">
            <a:avLst/>
          </a:prstGeom>
        </p:spPr>
      </p:pic>
      <p:pic>
        <p:nvPicPr>
          <p:cNvPr id="2050" name="Picture 2" descr="https://miro.medium.com/v2/resize:fit:700/1*-1njJXcsAX74yfEgOg3bFw.jpeg">
            <a:extLst>
              <a:ext uri="{FF2B5EF4-FFF2-40B4-BE49-F238E27FC236}">
                <a16:creationId xmlns:a16="http://schemas.microsoft.com/office/drawing/2014/main" id="{E3405C43-0BAD-405D-BF99-F01FF676D7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22574" y="2348758"/>
            <a:ext cx="4159326" cy="277486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DB212EE4-1881-4662-8751-3A78DF670C2B}"/>
              </a:ext>
            </a:extLst>
          </p:cNvPr>
          <p:cNvSpPr txBox="1"/>
          <p:nvPr/>
        </p:nvSpPr>
        <p:spPr>
          <a:xfrm>
            <a:off x="1526270" y="1472198"/>
            <a:ext cx="10376298" cy="338554"/>
          </a:xfrm>
          <a:prstGeom prst="rect">
            <a:avLst/>
          </a:prstGeom>
          <a:noFill/>
        </p:spPr>
        <p:txBody>
          <a:bodyPr wrap="square" rtlCol="0">
            <a:spAutoFit/>
          </a:bodyPr>
          <a:lstStyle>
            <a:defPPr>
              <a:defRPr lang="en-US"/>
            </a:defPPr>
            <a:lvl1pPr>
              <a:defRPr sz="2000">
                <a:solidFill>
                  <a:srgbClr val="073150"/>
                </a:solidFill>
                <a:latin typeface="Ubuntu" panose="020B0504030602030204" pitchFamily="34" charset="0"/>
              </a:defRPr>
            </a:lvl1pPr>
          </a:lstStyle>
          <a:p>
            <a:pPr lvl="0">
              <a:defRPr/>
            </a:pPr>
            <a:r>
              <a:rPr lang="en-US" sz="1600" b="1" dirty="0"/>
              <a:t>Starting with one grain on the first square, simply </a:t>
            </a:r>
            <a:r>
              <a:rPr kumimoji="0" lang="en-US" sz="1600" b="1" i="0" u="none" strike="noStrike" kern="1200" cap="none" spc="0" normalizeH="0" baseline="0" noProof="0" dirty="0">
                <a:ln>
                  <a:noFill/>
                </a:ln>
                <a:solidFill>
                  <a:srgbClr val="073150"/>
                </a:solidFill>
                <a:effectLst/>
                <a:uLnTx/>
                <a:uFillTx/>
                <a:latin typeface="Ubuntu" panose="020B0504030602030204" pitchFamily="34" charset="0"/>
                <a:ea typeface="+mn-ea"/>
                <a:cs typeface="+mn-cs"/>
              </a:rPr>
              <a:t>double</a:t>
            </a:r>
            <a:r>
              <a:rPr kumimoji="0" lang="en-US" sz="1600" b="1" i="0" u="none" strike="noStrike" kern="1200" cap="none" spc="0" normalizeH="0" noProof="0" dirty="0">
                <a:ln>
                  <a:noFill/>
                </a:ln>
                <a:solidFill>
                  <a:srgbClr val="073150"/>
                </a:solidFill>
                <a:effectLst/>
                <a:uLnTx/>
                <a:uFillTx/>
                <a:latin typeface="Ubuntu" panose="020B0504030602030204" pitchFamily="34" charset="0"/>
                <a:ea typeface="+mn-ea"/>
                <a:cs typeface="+mn-cs"/>
              </a:rPr>
              <a:t> </a:t>
            </a:r>
            <a:r>
              <a:rPr kumimoji="0" lang="en-US" sz="1600" b="1" i="0" u="none" strike="noStrike" kern="1200" cap="none" spc="0" normalizeH="0" baseline="0" noProof="0" dirty="0">
                <a:ln>
                  <a:noFill/>
                </a:ln>
                <a:solidFill>
                  <a:srgbClr val="073150"/>
                </a:solidFill>
                <a:effectLst/>
                <a:uLnTx/>
                <a:uFillTx/>
                <a:latin typeface="Ubuntu" panose="020B0504030602030204" pitchFamily="34" charset="0"/>
                <a:ea typeface="+mn-ea"/>
                <a:cs typeface="+mn-cs"/>
              </a:rPr>
              <a:t>the amount </a:t>
            </a:r>
            <a:r>
              <a:rPr lang="en-US" sz="1600" b="1" dirty="0"/>
              <a:t>on each square of a chessboard</a:t>
            </a:r>
            <a:endParaRPr kumimoji="0" lang="en-US" sz="1600" b="1" i="0" u="none" strike="noStrike" kern="1200" cap="none" spc="0" normalizeH="0" baseline="0" noProof="0" dirty="0">
              <a:ln>
                <a:noFill/>
              </a:ln>
              <a:solidFill>
                <a:srgbClr val="073150"/>
              </a:solidFill>
              <a:effectLst/>
              <a:uLnTx/>
              <a:uFillTx/>
              <a:latin typeface="Ubuntu" panose="020B0504030602030204" pitchFamily="34" charset="0"/>
              <a:ea typeface="+mn-ea"/>
              <a:cs typeface="+mn-cs"/>
            </a:endParaRPr>
          </a:p>
        </p:txBody>
      </p:sp>
      <p:pic>
        <p:nvPicPr>
          <p:cNvPr id="6" name="Picture 5">
            <a:extLst>
              <a:ext uri="{FF2B5EF4-FFF2-40B4-BE49-F238E27FC236}">
                <a16:creationId xmlns:a16="http://schemas.microsoft.com/office/drawing/2014/main" id="{40926D1B-4A4A-40FC-9968-BBFD1A0644DD}"/>
              </a:ext>
            </a:extLst>
          </p:cNvPr>
          <p:cNvPicPr>
            <a:picLocks noChangeAspect="1"/>
          </p:cNvPicPr>
          <p:nvPr/>
        </p:nvPicPr>
        <p:blipFill>
          <a:blip r:embed="rId6">
            <a:duotone>
              <a:schemeClr val="accent3">
                <a:shade val="45000"/>
                <a:satMod val="135000"/>
              </a:schemeClr>
              <a:prstClr val="white"/>
            </a:duotone>
          </a:blip>
          <a:stretch>
            <a:fillRect/>
          </a:stretch>
        </p:blipFill>
        <p:spPr>
          <a:xfrm>
            <a:off x="446186" y="1272189"/>
            <a:ext cx="848139" cy="848139"/>
          </a:xfrm>
          <a:prstGeom prst="rect">
            <a:avLst/>
          </a:prstGeom>
        </p:spPr>
      </p:pic>
      <p:pic>
        <p:nvPicPr>
          <p:cNvPr id="10" name="Picture 9">
            <a:extLst>
              <a:ext uri="{FF2B5EF4-FFF2-40B4-BE49-F238E27FC236}">
                <a16:creationId xmlns:a16="http://schemas.microsoft.com/office/drawing/2014/main" id="{DD025DD3-B3C0-486D-875F-AAF6BBF1AD1A}"/>
              </a:ext>
            </a:extLst>
          </p:cNvPr>
          <p:cNvPicPr>
            <a:picLocks noChangeAspect="1"/>
          </p:cNvPicPr>
          <p:nvPr/>
        </p:nvPicPr>
        <p:blipFill>
          <a:blip r:embed="rId7"/>
          <a:stretch>
            <a:fillRect/>
          </a:stretch>
        </p:blipFill>
        <p:spPr>
          <a:xfrm>
            <a:off x="522395" y="5360524"/>
            <a:ext cx="695720" cy="695720"/>
          </a:xfrm>
          <a:prstGeom prst="rect">
            <a:avLst/>
          </a:prstGeom>
        </p:spPr>
      </p:pic>
      <p:sp>
        <p:nvSpPr>
          <p:cNvPr id="12" name="TextBox 11">
            <a:extLst>
              <a:ext uri="{FF2B5EF4-FFF2-40B4-BE49-F238E27FC236}">
                <a16:creationId xmlns:a16="http://schemas.microsoft.com/office/drawing/2014/main" id="{0C9DAD61-DAB6-400D-987F-8150EBFE0A29}"/>
              </a:ext>
            </a:extLst>
          </p:cNvPr>
          <p:cNvSpPr txBox="1"/>
          <p:nvPr/>
        </p:nvSpPr>
        <p:spPr>
          <a:xfrm>
            <a:off x="1369516" y="5403830"/>
            <a:ext cx="8238311" cy="584775"/>
          </a:xfrm>
          <a:prstGeom prst="rect">
            <a:avLst/>
          </a:prstGeom>
          <a:noFill/>
        </p:spPr>
        <p:txBody>
          <a:bodyPr wrap="square" rtlCol="0">
            <a:spAutoFit/>
          </a:bodyPr>
          <a:lstStyle>
            <a:defPPr>
              <a:defRPr lang="en-US"/>
            </a:defPPr>
            <a:lvl1pPr>
              <a:defRPr sz="2000">
                <a:solidFill>
                  <a:srgbClr val="073150"/>
                </a:solidFill>
                <a:latin typeface="Ubuntu" panose="020B0504030602030204" pitchFamily="34" charset="0"/>
              </a:defRPr>
            </a:lvl1pPr>
          </a:lstStyle>
          <a:p>
            <a:pPr lvl="0">
              <a:defRPr/>
            </a:pPr>
            <a:r>
              <a:rPr lang="en-US" sz="1600" b="1" dirty="0">
                <a:solidFill>
                  <a:srgbClr val="002060"/>
                </a:solidFill>
              </a:rPr>
              <a:t>18,446,744,073,709,551,615</a:t>
            </a:r>
            <a:r>
              <a:rPr lang="en-US" sz="1600" b="1" dirty="0">
                <a:solidFill>
                  <a:schemeClr val="accent1"/>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accent1"/>
                </a:solidFill>
                <a:effectLst/>
                <a:uLnTx/>
                <a:uFillTx/>
                <a:latin typeface="Ubuntu" panose="020B0504030602030204" pitchFamily="34" charset="0"/>
                <a:ea typeface="+mn-ea"/>
                <a:cs typeface="+mn-cs"/>
              </a:rPr>
              <a:t>Enough rice to cover the entire country of India with a meter-high layer of rice!!</a:t>
            </a:r>
          </a:p>
        </p:txBody>
      </p:sp>
      <p:sp>
        <p:nvSpPr>
          <p:cNvPr id="15" name="Scroll: Horizontal 14">
            <a:extLst>
              <a:ext uri="{FF2B5EF4-FFF2-40B4-BE49-F238E27FC236}">
                <a16:creationId xmlns:a16="http://schemas.microsoft.com/office/drawing/2014/main" id="{FE713429-1558-4C9C-BE84-FEB08461B505}"/>
              </a:ext>
            </a:extLst>
          </p:cNvPr>
          <p:cNvSpPr/>
          <p:nvPr/>
        </p:nvSpPr>
        <p:spPr>
          <a:xfrm>
            <a:off x="3525078" y="6056244"/>
            <a:ext cx="5141844" cy="695720"/>
          </a:xfrm>
          <a:prstGeom prst="horizontalScroll">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Ubuntu" panose="020B0504030602030204" pitchFamily="34" charset="0"/>
              </a:rPr>
              <a:t>Such is the power of compounding!</a:t>
            </a:r>
          </a:p>
        </p:txBody>
      </p:sp>
      <p:pic>
        <p:nvPicPr>
          <p:cNvPr id="2" name="Picture 1">
            <a:extLst>
              <a:ext uri="{FF2B5EF4-FFF2-40B4-BE49-F238E27FC236}">
                <a16:creationId xmlns:a16="http://schemas.microsoft.com/office/drawing/2014/main" id="{DB4CA0A0-C462-414C-8D3F-908D3379EBFE}"/>
              </a:ext>
            </a:extLst>
          </p:cNvPr>
          <p:cNvPicPr>
            <a:picLocks noChangeAspect="1"/>
          </p:cNvPicPr>
          <p:nvPr/>
        </p:nvPicPr>
        <p:blipFill rotWithShape="1">
          <a:blip r:embed="rId8"/>
          <a:srcRect l="1143" t="10666" r="9089" b="6914"/>
          <a:stretch/>
        </p:blipFill>
        <p:spPr>
          <a:xfrm>
            <a:off x="1772312" y="2180068"/>
            <a:ext cx="4294418" cy="3120344"/>
          </a:xfrm>
          <a:prstGeom prst="rect">
            <a:avLst/>
          </a:prstGeom>
        </p:spPr>
      </p:pic>
    </p:spTree>
    <p:extLst>
      <p:ext uri="{BB962C8B-B14F-4D97-AF65-F5344CB8AC3E}">
        <p14:creationId xmlns:p14="http://schemas.microsoft.com/office/powerpoint/2010/main" val="20966935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2050"/>
                                        </p:tgtEl>
                                        <p:attrNameLst>
                                          <p:attrName>style.visibility</p:attrName>
                                        </p:attrNameLst>
                                      </p:cBhvr>
                                      <p:to>
                                        <p:strVal val="visible"/>
                                      </p:to>
                                    </p:set>
                                    <p:animEffect transition="in" filter="wipe(down)">
                                      <p:cBhvr>
                                        <p:cTn id="15" dur="500"/>
                                        <p:tgtEl>
                                          <p:spTgt spid="2050"/>
                                        </p:tgtEl>
                                      </p:cBhvr>
                                    </p:animEffect>
                                  </p:childTnLst>
                                </p:cTn>
                              </p:par>
                            </p:childTnLst>
                          </p:cTn>
                        </p:par>
                        <p:par>
                          <p:cTn id="16" fill="hold">
                            <p:stCondLst>
                              <p:cond delay="500"/>
                            </p:stCondLst>
                            <p:childTnLst>
                              <p:par>
                                <p:cTn id="17" presetID="10"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par>
                          <p:cTn id="20" fill="hold">
                            <p:stCondLst>
                              <p:cond delay="1000"/>
                            </p:stCondLst>
                            <p:childTnLst>
                              <p:par>
                                <p:cTn id="21" presetID="1" presetClass="entr" presetSubtype="0"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0"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childTnLst>
                          </p:cTn>
                        </p:par>
                        <p:par>
                          <p:cTn id="37" fill="hold">
                            <p:stCondLst>
                              <p:cond delay="500"/>
                            </p:stCondLst>
                            <p:childTnLst>
                              <p:par>
                                <p:cTn id="38" presetID="10" presetClass="entr" presetSubtype="0" fill="hold" grpId="0" nodeType="after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8" grpId="0" animBg="1"/>
      <p:bldP spid="7" grpId="0"/>
      <p:bldP spid="12" grpId="0"/>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A1468B-607E-443F-9A13-1DB2E471D5E8}"/>
              </a:ext>
            </a:extLst>
          </p:cNvPr>
          <p:cNvSpPr/>
          <p:nvPr/>
        </p:nvSpPr>
        <p:spPr>
          <a:xfrm>
            <a:off x="1369516" y="346980"/>
            <a:ext cx="1135145" cy="523220"/>
          </a:xfrm>
          <a:prstGeom prst="rect">
            <a:avLst/>
          </a:prstGeom>
          <a:solidFill>
            <a:schemeClr val="accent1"/>
          </a:solidFill>
        </p:spPr>
        <p:txBody>
          <a:bodyPr wrap="square" lIns="91440" tIns="45720" rIns="91440" bIns="45720">
            <a:spAutoFit/>
          </a:bodyPr>
          <a:lstStyle/>
          <a:p>
            <a:pPr algn="ctr"/>
            <a:r>
              <a:rPr lang="en-US" sz="2800" b="1" cap="none" spc="50" dirty="0">
                <a:ln w="0"/>
                <a:solidFill>
                  <a:schemeClr val="bg2"/>
                </a:solidFill>
                <a:effectLst>
                  <a:innerShdw blurRad="63500" dist="50800" dir="13500000">
                    <a:srgbClr val="000000">
                      <a:alpha val="50000"/>
                    </a:srgbClr>
                  </a:innerShdw>
                </a:effectLst>
                <a:latin typeface="Ubuntu" panose="020B0504030602030204" pitchFamily="34" charset="0"/>
              </a:rPr>
              <a:t>TIME</a:t>
            </a:r>
          </a:p>
        </p:txBody>
      </p:sp>
      <p:pic>
        <p:nvPicPr>
          <p:cNvPr id="5" name="Graphic 4" descr="Hourglass">
            <a:extLst>
              <a:ext uri="{FF2B5EF4-FFF2-40B4-BE49-F238E27FC236}">
                <a16:creationId xmlns:a16="http://schemas.microsoft.com/office/drawing/2014/main" id="{201905C6-AB13-417E-AB36-8F88DB3A120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46186" y="146925"/>
            <a:ext cx="923330" cy="923330"/>
          </a:xfrm>
          <a:prstGeom prst="rect">
            <a:avLst/>
          </a:prstGeom>
        </p:spPr>
      </p:pic>
      <p:pic>
        <p:nvPicPr>
          <p:cNvPr id="13" name="Picture 2">
            <a:extLst>
              <a:ext uri="{FF2B5EF4-FFF2-40B4-BE49-F238E27FC236}">
                <a16:creationId xmlns:a16="http://schemas.microsoft.com/office/drawing/2014/main" id="{6599F015-A0E5-40F7-88FE-7D610BCE03E5}"/>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5191"/>
          <a:stretch/>
        </p:blipFill>
        <p:spPr bwMode="auto">
          <a:xfrm>
            <a:off x="2504661" y="2001629"/>
            <a:ext cx="7133186" cy="3586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Rectangle: Diagonal Corners Rounded 17">
            <a:extLst>
              <a:ext uri="{FF2B5EF4-FFF2-40B4-BE49-F238E27FC236}">
                <a16:creationId xmlns:a16="http://schemas.microsoft.com/office/drawing/2014/main" id="{4C02A519-BC1D-472B-B612-F29104E5BBFF}"/>
              </a:ext>
            </a:extLst>
          </p:cNvPr>
          <p:cNvSpPr/>
          <p:nvPr/>
        </p:nvSpPr>
        <p:spPr>
          <a:xfrm rot="10800000">
            <a:off x="742121" y="1414822"/>
            <a:ext cx="10707758" cy="4331978"/>
          </a:xfrm>
          <a:prstGeom prst="round2DiagRect">
            <a:avLst/>
          </a:prstGeom>
          <a:noFill/>
          <a:ln w="19050" cap="flat" cmpd="sng" algn="ctr">
            <a:solidFill>
              <a:srgbClr val="8B132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Ubuntu" panose="020B0504030602030204" pitchFamily="34" charset="0"/>
              <a:ea typeface="+mn-ea"/>
              <a:cs typeface="+mn-cs"/>
            </a:endParaRPr>
          </a:p>
        </p:txBody>
      </p:sp>
      <p:pic>
        <p:nvPicPr>
          <p:cNvPr id="19" name="Graphic 18">
            <a:extLst>
              <a:ext uri="{FF2B5EF4-FFF2-40B4-BE49-F238E27FC236}">
                <a16:creationId xmlns:a16="http://schemas.microsoft.com/office/drawing/2014/main" id="{0EFD2346-401E-43BC-B34F-F280F9C8B47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221691" y="1502596"/>
            <a:ext cx="4215589" cy="192709"/>
          </a:xfrm>
          <a:prstGeom prst="rect">
            <a:avLst/>
          </a:prstGeom>
        </p:spPr>
      </p:pic>
      <p:sp>
        <p:nvSpPr>
          <p:cNvPr id="20" name="Rectangle 19">
            <a:extLst>
              <a:ext uri="{FF2B5EF4-FFF2-40B4-BE49-F238E27FC236}">
                <a16:creationId xmlns:a16="http://schemas.microsoft.com/office/drawing/2014/main" id="{82091B18-B00B-4A3B-9B60-5B873F35958F}"/>
              </a:ext>
            </a:extLst>
          </p:cNvPr>
          <p:cNvSpPr/>
          <p:nvPr/>
        </p:nvSpPr>
        <p:spPr>
          <a:xfrm>
            <a:off x="3304111" y="1270226"/>
            <a:ext cx="5762972" cy="428815"/>
          </a:xfrm>
          <a:prstGeom prst="rect">
            <a:avLst/>
          </a:prstGeom>
          <a:solidFill>
            <a:srgbClr val="CF1F25"/>
          </a:solidFill>
          <a:ln w="12700" cap="flat" cmpd="sng" algn="ctr">
            <a:noFill/>
            <a:prstDash val="solid"/>
            <a:miter lim="800000"/>
          </a:ln>
          <a:effectLst/>
        </p:spPr>
        <p:txBody>
          <a:bodyPr rtlCol="0" anchor="ctr"/>
          <a:lstStyle/>
          <a:p>
            <a:pPr algn="ctr"/>
            <a:r>
              <a:rPr lang="en-US" b="1" dirty="0">
                <a:solidFill>
                  <a:schemeClr val="bg1"/>
                </a:solidFill>
                <a:latin typeface="Ubuntu" panose="020B0504030602030204" pitchFamily="34" charset="0"/>
              </a:rPr>
              <a:t>The Wealth Creation Formula</a:t>
            </a:r>
          </a:p>
        </p:txBody>
      </p:sp>
      <p:sp>
        <p:nvSpPr>
          <p:cNvPr id="21" name="Oval 20">
            <a:extLst>
              <a:ext uri="{FF2B5EF4-FFF2-40B4-BE49-F238E27FC236}">
                <a16:creationId xmlns:a16="http://schemas.microsoft.com/office/drawing/2014/main" id="{A757907C-D163-4758-B059-9A1F95569E57}"/>
              </a:ext>
            </a:extLst>
          </p:cNvPr>
          <p:cNvSpPr/>
          <p:nvPr/>
        </p:nvSpPr>
        <p:spPr>
          <a:xfrm>
            <a:off x="3237802" y="1393449"/>
            <a:ext cx="84284" cy="84284"/>
          </a:xfrm>
          <a:prstGeom prst="ellipse">
            <a:avLst/>
          </a:prstGeom>
          <a:solidFill>
            <a:srgbClr val="CF1F25"/>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Ubuntu" panose="020B0504030602030204" pitchFamily="34" charset="0"/>
              <a:ea typeface="+mn-ea"/>
              <a:cs typeface="+mn-cs"/>
            </a:endParaRPr>
          </a:p>
        </p:txBody>
      </p:sp>
      <p:sp>
        <p:nvSpPr>
          <p:cNvPr id="22" name="Oval 21">
            <a:extLst>
              <a:ext uri="{FF2B5EF4-FFF2-40B4-BE49-F238E27FC236}">
                <a16:creationId xmlns:a16="http://schemas.microsoft.com/office/drawing/2014/main" id="{C7B3C391-8AA0-413A-A0FE-FC8BB88281F1}"/>
              </a:ext>
            </a:extLst>
          </p:cNvPr>
          <p:cNvSpPr/>
          <p:nvPr/>
        </p:nvSpPr>
        <p:spPr>
          <a:xfrm>
            <a:off x="9036223" y="1380199"/>
            <a:ext cx="84284" cy="84284"/>
          </a:xfrm>
          <a:prstGeom prst="ellipse">
            <a:avLst/>
          </a:prstGeom>
          <a:solidFill>
            <a:srgbClr val="CF1F25"/>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Ubuntu" panose="020B0504030602030204" pitchFamily="34" charset="0"/>
              <a:ea typeface="+mn-ea"/>
              <a:cs typeface="+mn-cs"/>
            </a:endParaRPr>
          </a:p>
        </p:txBody>
      </p:sp>
      <p:sp>
        <p:nvSpPr>
          <p:cNvPr id="2" name="Oval 1">
            <a:extLst>
              <a:ext uri="{FF2B5EF4-FFF2-40B4-BE49-F238E27FC236}">
                <a16:creationId xmlns:a16="http://schemas.microsoft.com/office/drawing/2014/main" id="{08F39055-8744-488C-8AC1-8070D2BA46BA}"/>
              </a:ext>
            </a:extLst>
          </p:cNvPr>
          <p:cNvSpPr/>
          <p:nvPr/>
        </p:nvSpPr>
        <p:spPr>
          <a:xfrm>
            <a:off x="6720114" y="2728686"/>
            <a:ext cx="420915" cy="449943"/>
          </a:xfrm>
          <a:prstGeom prst="ellipse">
            <a:avLst/>
          </a:prstGeom>
          <a:noFill/>
          <a:ln w="28575">
            <a:solidFill>
              <a:schemeClr val="accent3"/>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 name="Oval 10">
            <a:extLst>
              <a:ext uri="{FF2B5EF4-FFF2-40B4-BE49-F238E27FC236}">
                <a16:creationId xmlns:a16="http://schemas.microsoft.com/office/drawing/2014/main" id="{FBB4F3C5-325B-4889-BBCE-7C663434B71C}"/>
              </a:ext>
            </a:extLst>
          </p:cNvPr>
          <p:cNvSpPr/>
          <p:nvPr/>
        </p:nvSpPr>
        <p:spPr>
          <a:xfrm>
            <a:off x="3526971" y="4180114"/>
            <a:ext cx="2235200" cy="870857"/>
          </a:xfrm>
          <a:prstGeom prst="ellipse">
            <a:avLst/>
          </a:prstGeom>
          <a:noFill/>
          <a:ln w="28575">
            <a:solidFill>
              <a:schemeClr val="accent3"/>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 name="Oval 11">
            <a:extLst>
              <a:ext uri="{FF2B5EF4-FFF2-40B4-BE49-F238E27FC236}">
                <a16:creationId xmlns:a16="http://schemas.microsoft.com/office/drawing/2014/main" id="{02817607-3B69-4D99-AF9E-4D1F5E66A78C}"/>
              </a:ext>
            </a:extLst>
          </p:cNvPr>
          <p:cNvSpPr/>
          <p:nvPr/>
        </p:nvSpPr>
        <p:spPr>
          <a:xfrm>
            <a:off x="7415672" y="2253486"/>
            <a:ext cx="420915" cy="449943"/>
          </a:xfrm>
          <a:prstGeom prst="ellipse">
            <a:avLst/>
          </a:prstGeom>
          <a:noFill/>
          <a:ln w="28575">
            <a:solidFill>
              <a:schemeClr val="accent1">
                <a:lumMod val="75000"/>
              </a:schemeClr>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 name="Oval 13">
            <a:extLst>
              <a:ext uri="{FF2B5EF4-FFF2-40B4-BE49-F238E27FC236}">
                <a16:creationId xmlns:a16="http://schemas.microsoft.com/office/drawing/2014/main" id="{4DFD2559-DD7D-4B32-A660-9E1DB9092C70}"/>
              </a:ext>
            </a:extLst>
          </p:cNvPr>
          <p:cNvSpPr/>
          <p:nvPr/>
        </p:nvSpPr>
        <p:spPr>
          <a:xfrm>
            <a:off x="6720114" y="3948783"/>
            <a:ext cx="2177143" cy="870856"/>
          </a:xfrm>
          <a:prstGeom prst="ellipse">
            <a:avLst/>
          </a:prstGeom>
          <a:noFill/>
          <a:ln w="28575">
            <a:solidFill>
              <a:schemeClr val="accent1">
                <a:lumMod val="75000"/>
              </a:schemeClr>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7323227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down)">
                                      <p:cBhvr>
                                        <p:cTn id="10" dur="500"/>
                                        <p:tgtEl>
                                          <p:spTgt spid="11"/>
                                        </p:tgtEl>
                                      </p:cBhvr>
                                    </p:animEffect>
                                  </p:childTnLst>
                                </p:cTn>
                              </p:par>
                            </p:childTnLst>
                          </p:cTn>
                        </p:par>
                        <p:par>
                          <p:cTn id="11" fill="hold">
                            <p:stCondLst>
                              <p:cond delay="500"/>
                            </p:stCondLst>
                            <p:childTnLst>
                              <p:par>
                                <p:cTn id="12" presetID="22" presetClass="entr" presetSubtype="4" fill="hold" grpId="0" nodeType="afterEffect">
                                  <p:stCondLst>
                                    <p:cond delay="250"/>
                                  </p:stCondLst>
                                  <p:childTnLst>
                                    <p:set>
                                      <p:cBhvr>
                                        <p:cTn id="13" dur="1" fill="hold">
                                          <p:stCondLst>
                                            <p:cond delay="0"/>
                                          </p:stCondLst>
                                        </p:cTn>
                                        <p:tgtEl>
                                          <p:spTgt spid="14"/>
                                        </p:tgtEl>
                                        <p:attrNameLst>
                                          <p:attrName>style.visibility</p:attrName>
                                        </p:attrNameLst>
                                      </p:cBhvr>
                                      <p:to>
                                        <p:strVal val="visible"/>
                                      </p:to>
                                    </p:set>
                                    <p:animEffect transition="in" filter="wipe(down)">
                                      <p:cBhvr>
                                        <p:cTn id="14" dur="500"/>
                                        <p:tgtEl>
                                          <p:spTgt spid="14"/>
                                        </p:tgtEl>
                                      </p:cBhvr>
                                    </p:animEffect>
                                  </p:childTnLst>
                                </p:cTn>
                              </p:par>
                              <p:par>
                                <p:cTn id="15" presetID="22" presetClass="entr" presetSubtype="4" fill="hold" grpId="0" nodeType="withEffect">
                                  <p:stCondLst>
                                    <p:cond delay="25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P spid="12" grpId="0" animBg="1"/>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C5392AC-AA64-46FA-B703-21174336417F}"/>
              </a:ext>
            </a:extLst>
          </p:cNvPr>
          <p:cNvSpPr/>
          <p:nvPr/>
        </p:nvSpPr>
        <p:spPr>
          <a:xfrm>
            <a:off x="449143" y="266628"/>
            <a:ext cx="11476383" cy="523220"/>
          </a:xfrm>
          <a:prstGeom prst="rect">
            <a:avLst/>
          </a:prstGeom>
        </p:spPr>
        <p:txBody>
          <a:bodyPr wrap="square">
            <a:spAutoFit/>
          </a:bodyPr>
          <a:lstStyle/>
          <a:p>
            <a:r>
              <a:rPr lang="en-US" sz="2800" dirty="0">
                <a:solidFill>
                  <a:srgbClr val="0A3252"/>
                </a:solidFill>
                <a:latin typeface="Ubuntu" panose="020B0504030602030204" pitchFamily="34" charset="0"/>
              </a:rPr>
              <a:t>It is never too late, </a:t>
            </a:r>
            <a:r>
              <a:rPr lang="en-US" sz="2800" b="1" dirty="0">
                <a:solidFill>
                  <a:srgbClr val="0A3252"/>
                </a:solidFill>
                <a:latin typeface="Ubuntu" panose="020B0504030602030204" pitchFamily="34" charset="0"/>
              </a:rPr>
              <a:t>but the sooner you start the better</a:t>
            </a:r>
            <a:endParaRPr lang="en-US" sz="2800" dirty="0"/>
          </a:p>
        </p:txBody>
      </p:sp>
      <p:sp>
        <p:nvSpPr>
          <p:cNvPr id="64" name="Rectangle: Diagonal Corners Rounded 63">
            <a:extLst>
              <a:ext uri="{FF2B5EF4-FFF2-40B4-BE49-F238E27FC236}">
                <a16:creationId xmlns:a16="http://schemas.microsoft.com/office/drawing/2014/main" id="{4D834789-8DD0-49D7-BD7B-1F932867484F}"/>
              </a:ext>
            </a:extLst>
          </p:cNvPr>
          <p:cNvSpPr/>
          <p:nvPr/>
        </p:nvSpPr>
        <p:spPr>
          <a:xfrm rot="10800000">
            <a:off x="742121" y="1414822"/>
            <a:ext cx="10707758" cy="4331978"/>
          </a:xfrm>
          <a:prstGeom prst="round2DiagRect">
            <a:avLst/>
          </a:prstGeom>
          <a:noFill/>
          <a:ln w="19050" cap="flat" cmpd="sng" algn="ctr">
            <a:solidFill>
              <a:srgbClr val="8B132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Ubuntu" panose="020B0504030602030204" pitchFamily="34" charset="0"/>
              <a:ea typeface="+mn-ea"/>
              <a:cs typeface="+mn-cs"/>
            </a:endParaRPr>
          </a:p>
        </p:txBody>
      </p:sp>
      <p:pic>
        <p:nvPicPr>
          <p:cNvPr id="66" name="Graphic 65">
            <a:extLst>
              <a:ext uri="{FF2B5EF4-FFF2-40B4-BE49-F238E27FC236}">
                <a16:creationId xmlns:a16="http://schemas.microsoft.com/office/drawing/2014/main" id="{A436391F-BEB0-4E83-A093-D58E516DC3B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21691" y="1502596"/>
            <a:ext cx="4215589" cy="192709"/>
          </a:xfrm>
          <a:prstGeom prst="rect">
            <a:avLst/>
          </a:prstGeom>
        </p:spPr>
      </p:pic>
      <p:sp>
        <p:nvSpPr>
          <p:cNvPr id="68" name="Rectangle 67">
            <a:extLst>
              <a:ext uri="{FF2B5EF4-FFF2-40B4-BE49-F238E27FC236}">
                <a16:creationId xmlns:a16="http://schemas.microsoft.com/office/drawing/2014/main" id="{44E0A1D4-5365-4781-97D2-148017BEEC83}"/>
              </a:ext>
            </a:extLst>
          </p:cNvPr>
          <p:cNvSpPr/>
          <p:nvPr/>
        </p:nvSpPr>
        <p:spPr>
          <a:xfrm>
            <a:off x="3305848" y="1270263"/>
            <a:ext cx="5762972" cy="428815"/>
          </a:xfrm>
          <a:prstGeom prst="rect">
            <a:avLst/>
          </a:prstGeom>
          <a:solidFill>
            <a:srgbClr val="CF1F25"/>
          </a:solidFill>
          <a:ln w="12700" cap="flat" cmpd="sng" algn="ctr">
            <a:noFill/>
            <a:prstDash val="solid"/>
            <a:miter lim="800000"/>
          </a:ln>
          <a:effectLst/>
        </p:spPr>
        <p:txBody>
          <a:bodyPr rtlCol="0" anchor="ctr"/>
          <a:lstStyle/>
          <a:p>
            <a:pPr algn="ctr"/>
            <a:r>
              <a:rPr lang="en-US" sz="1600" b="1" dirty="0">
                <a:solidFill>
                  <a:schemeClr val="bg1"/>
                </a:solidFill>
                <a:latin typeface="Ubuntu" panose="020B0504030602030204" pitchFamily="34" charset="0"/>
              </a:rPr>
              <a:t>Monthly SIP of Rs. 10,000 in Sensex</a:t>
            </a:r>
          </a:p>
        </p:txBody>
      </p:sp>
      <p:sp>
        <p:nvSpPr>
          <p:cNvPr id="69" name="Oval 68">
            <a:extLst>
              <a:ext uri="{FF2B5EF4-FFF2-40B4-BE49-F238E27FC236}">
                <a16:creationId xmlns:a16="http://schemas.microsoft.com/office/drawing/2014/main" id="{7122C0AB-1AC7-4485-8371-6C537F6D8479}"/>
              </a:ext>
            </a:extLst>
          </p:cNvPr>
          <p:cNvSpPr/>
          <p:nvPr/>
        </p:nvSpPr>
        <p:spPr>
          <a:xfrm>
            <a:off x="3237802" y="1393449"/>
            <a:ext cx="84284" cy="84284"/>
          </a:xfrm>
          <a:prstGeom prst="ellipse">
            <a:avLst/>
          </a:prstGeom>
          <a:solidFill>
            <a:srgbClr val="CF1F25"/>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Ubuntu" panose="020B0504030602030204" pitchFamily="34" charset="0"/>
              <a:ea typeface="+mn-ea"/>
              <a:cs typeface="+mn-cs"/>
            </a:endParaRPr>
          </a:p>
        </p:txBody>
      </p:sp>
      <p:sp>
        <p:nvSpPr>
          <p:cNvPr id="70" name="Oval 69">
            <a:extLst>
              <a:ext uri="{FF2B5EF4-FFF2-40B4-BE49-F238E27FC236}">
                <a16:creationId xmlns:a16="http://schemas.microsoft.com/office/drawing/2014/main" id="{0072A552-528B-4D6C-AAEE-639C49574C46}"/>
              </a:ext>
            </a:extLst>
          </p:cNvPr>
          <p:cNvSpPr/>
          <p:nvPr/>
        </p:nvSpPr>
        <p:spPr>
          <a:xfrm>
            <a:off x="9036223" y="1380199"/>
            <a:ext cx="84284" cy="84284"/>
          </a:xfrm>
          <a:prstGeom prst="ellipse">
            <a:avLst/>
          </a:prstGeom>
          <a:solidFill>
            <a:srgbClr val="CF1F25"/>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Ubuntu" panose="020B0504030602030204" pitchFamily="34" charset="0"/>
              <a:ea typeface="+mn-ea"/>
              <a:cs typeface="+mn-cs"/>
            </a:endParaRPr>
          </a:p>
        </p:txBody>
      </p:sp>
      <p:graphicFrame>
        <p:nvGraphicFramePr>
          <p:cNvPr id="73" name="Chart 72">
            <a:extLst>
              <a:ext uri="{FF2B5EF4-FFF2-40B4-BE49-F238E27FC236}">
                <a16:creationId xmlns:a16="http://schemas.microsoft.com/office/drawing/2014/main" id="{091D7277-C576-4C66-B381-BEAB20E326AB}"/>
              </a:ext>
            </a:extLst>
          </p:cNvPr>
          <p:cNvGraphicFramePr>
            <a:graphicFrameLocks/>
          </p:cNvGraphicFramePr>
          <p:nvPr>
            <p:extLst>
              <p:ext uri="{D42A27DB-BD31-4B8C-83A1-F6EECF244321}">
                <p14:modId xmlns:p14="http://schemas.microsoft.com/office/powerpoint/2010/main" val="3067629235"/>
              </p:ext>
            </p:extLst>
          </p:nvPr>
        </p:nvGraphicFramePr>
        <p:xfrm>
          <a:off x="1850376" y="1997968"/>
          <a:ext cx="7902431" cy="3208840"/>
        </p:xfrm>
        <a:graphic>
          <a:graphicData uri="http://schemas.openxmlformats.org/drawingml/2006/chart">
            <c:chart xmlns:c="http://schemas.openxmlformats.org/drawingml/2006/chart" xmlns:r="http://schemas.openxmlformats.org/officeDocument/2006/relationships" r:id="rId4"/>
          </a:graphicData>
        </a:graphic>
      </p:graphicFrame>
      <p:grpSp>
        <p:nvGrpSpPr>
          <p:cNvPr id="74" name="Group 73">
            <a:extLst>
              <a:ext uri="{FF2B5EF4-FFF2-40B4-BE49-F238E27FC236}">
                <a16:creationId xmlns:a16="http://schemas.microsoft.com/office/drawing/2014/main" id="{B0E0CF42-D6E9-4432-917B-F50A05E49D3D}"/>
              </a:ext>
            </a:extLst>
          </p:cNvPr>
          <p:cNvGrpSpPr/>
          <p:nvPr/>
        </p:nvGrpSpPr>
        <p:grpSpPr>
          <a:xfrm>
            <a:off x="5767276" y="4288415"/>
            <a:ext cx="640993" cy="566811"/>
            <a:chOff x="4402933" y="8132293"/>
            <a:chExt cx="341996" cy="302417"/>
          </a:xfrm>
        </p:grpSpPr>
        <p:pic>
          <p:nvPicPr>
            <p:cNvPr id="75" name="Graphic 74">
              <a:extLst>
                <a:ext uri="{FF2B5EF4-FFF2-40B4-BE49-F238E27FC236}">
                  <a16:creationId xmlns:a16="http://schemas.microsoft.com/office/drawing/2014/main" id="{DD8EA897-4E09-4B28-9EF2-81ECB432CCF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402933" y="8232305"/>
              <a:ext cx="341996" cy="202405"/>
            </a:xfrm>
            <a:prstGeom prst="rect">
              <a:avLst/>
            </a:prstGeom>
          </p:spPr>
        </p:pic>
        <p:pic>
          <p:nvPicPr>
            <p:cNvPr id="76" name="Graphic 75">
              <a:extLst>
                <a:ext uri="{FF2B5EF4-FFF2-40B4-BE49-F238E27FC236}">
                  <a16:creationId xmlns:a16="http://schemas.microsoft.com/office/drawing/2014/main" id="{F31D511D-4725-486C-A114-0FD9727E880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402933" y="8132293"/>
              <a:ext cx="341996" cy="202405"/>
            </a:xfrm>
            <a:prstGeom prst="rect">
              <a:avLst/>
            </a:prstGeom>
          </p:spPr>
        </p:pic>
      </p:grpSp>
      <p:pic>
        <p:nvPicPr>
          <p:cNvPr id="77" name="Graphic 76">
            <a:extLst>
              <a:ext uri="{FF2B5EF4-FFF2-40B4-BE49-F238E27FC236}">
                <a16:creationId xmlns:a16="http://schemas.microsoft.com/office/drawing/2014/main" id="{0DD76A53-325D-436A-9C21-B12D4B615E9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375431" y="4528508"/>
            <a:ext cx="616305" cy="317547"/>
          </a:xfrm>
          <a:prstGeom prst="rect">
            <a:avLst/>
          </a:prstGeom>
        </p:spPr>
      </p:pic>
      <p:grpSp>
        <p:nvGrpSpPr>
          <p:cNvPr id="78" name="Group 77">
            <a:extLst>
              <a:ext uri="{FF2B5EF4-FFF2-40B4-BE49-F238E27FC236}">
                <a16:creationId xmlns:a16="http://schemas.microsoft.com/office/drawing/2014/main" id="{BA10DC00-53FA-4D91-AE1D-6DB35EE80B53}"/>
              </a:ext>
            </a:extLst>
          </p:cNvPr>
          <p:cNvGrpSpPr/>
          <p:nvPr/>
        </p:nvGrpSpPr>
        <p:grpSpPr>
          <a:xfrm>
            <a:off x="3237850" y="3328279"/>
            <a:ext cx="1017486" cy="577910"/>
            <a:chOff x="3500437" y="7706516"/>
            <a:chExt cx="671512" cy="441320"/>
          </a:xfrm>
        </p:grpSpPr>
        <p:grpSp>
          <p:nvGrpSpPr>
            <p:cNvPr id="79" name="Group 78">
              <a:extLst>
                <a:ext uri="{FF2B5EF4-FFF2-40B4-BE49-F238E27FC236}">
                  <a16:creationId xmlns:a16="http://schemas.microsoft.com/office/drawing/2014/main" id="{35652F81-4AF9-4436-B74B-B6977FB46204}"/>
                </a:ext>
              </a:extLst>
            </p:cNvPr>
            <p:cNvGrpSpPr/>
            <p:nvPr/>
          </p:nvGrpSpPr>
          <p:grpSpPr>
            <a:xfrm>
              <a:off x="3500437" y="7706516"/>
              <a:ext cx="671512" cy="441320"/>
              <a:chOff x="3500437" y="7551030"/>
              <a:chExt cx="671512" cy="643731"/>
            </a:xfrm>
          </p:grpSpPr>
          <p:cxnSp>
            <p:nvCxnSpPr>
              <p:cNvPr id="81" name="Straight Arrow Connector 80">
                <a:extLst>
                  <a:ext uri="{FF2B5EF4-FFF2-40B4-BE49-F238E27FC236}">
                    <a16:creationId xmlns:a16="http://schemas.microsoft.com/office/drawing/2014/main" id="{8998BA15-5EFB-47EB-943D-87AFA922BBF1}"/>
                  </a:ext>
                </a:extLst>
              </p:cNvPr>
              <p:cNvCxnSpPr>
                <a:cxnSpLocks/>
              </p:cNvCxnSpPr>
              <p:nvPr/>
            </p:nvCxnSpPr>
            <p:spPr>
              <a:xfrm>
                <a:off x="3819526" y="7756524"/>
                <a:ext cx="0" cy="438237"/>
              </a:xfrm>
              <a:prstGeom prst="straightConnector1">
                <a:avLst/>
              </a:prstGeom>
              <a:noFill/>
              <a:ln w="9525" cap="flat" cmpd="sng" algn="ctr">
                <a:solidFill>
                  <a:srgbClr val="0E6085"/>
                </a:solidFill>
                <a:prstDash val="solid"/>
                <a:miter lim="800000"/>
                <a:tailEnd type="triangle"/>
              </a:ln>
              <a:effectLst/>
            </p:spPr>
          </p:cxnSp>
          <p:sp>
            <p:nvSpPr>
              <p:cNvPr id="82" name="Rectangle: Rounded Corners 81">
                <a:extLst>
                  <a:ext uri="{FF2B5EF4-FFF2-40B4-BE49-F238E27FC236}">
                    <a16:creationId xmlns:a16="http://schemas.microsoft.com/office/drawing/2014/main" id="{150574F9-23ED-46D6-A45B-1E90D1144143}"/>
                  </a:ext>
                </a:extLst>
              </p:cNvPr>
              <p:cNvSpPr/>
              <p:nvPr/>
            </p:nvSpPr>
            <p:spPr>
              <a:xfrm>
                <a:off x="3500437" y="7551030"/>
                <a:ext cx="671512" cy="364700"/>
              </a:xfrm>
              <a:prstGeom prst="roundRect">
                <a:avLst/>
              </a:prstGeom>
              <a:solidFill>
                <a:sysClr val="window" lastClr="FFFFFF"/>
              </a:solidFill>
              <a:ln w="12700" cap="flat" cmpd="sng" algn="ctr">
                <a:solidFill>
                  <a:srgbClr val="0E6085"/>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Ubuntu" panose="020B0504030602030204" pitchFamily="34" charset="0"/>
                  <a:ea typeface="+mn-ea"/>
                  <a:cs typeface="+mn-cs"/>
                </a:endParaRPr>
              </a:p>
            </p:txBody>
          </p:sp>
        </p:grpSp>
        <p:sp>
          <p:nvSpPr>
            <p:cNvPr id="80" name="TextBox 79">
              <a:extLst>
                <a:ext uri="{FF2B5EF4-FFF2-40B4-BE49-F238E27FC236}">
                  <a16:creationId xmlns:a16="http://schemas.microsoft.com/office/drawing/2014/main" id="{E7B2D586-CA77-4E1D-A465-4C5385C5A3DF}"/>
                </a:ext>
              </a:extLst>
            </p:cNvPr>
            <p:cNvSpPr txBox="1"/>
            <p:nvPr/>
          </p:nvSpPr>
          <p:spPr>
            <a:xfrm>
              <a:off x="3514036" y="7721388"/>
              <a:ext cx="650875" cy="235033"/>
            </a:xfrm>
            <a:prstGeom prst="rect">
              <a:avLst/>
            </a:prstGeom>
            <a:noFill/>
          </p:spPr>
          <p:txBody>
            <a:bodyPr wrap="square">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0E6085"/>
                  </a:solidFill>
                  <a:effectLst/>
                  <a:uLnTx/>
                  <a:uFillTx/>
                  <a:latin typeface="Ubuntu" panose="020B0504030602030204" pitchFamily="34" charset="0"/>
                </a:rPr>
                <a:t>₹ 0.4 Cr</a:t>
              </a:r>
              <a:endParaRPr kumimoji="0" lang="en-IN" sz="1100" b="1" i="0" u="none" strike="noStrike" kern="0" cap="none" spc="0" normalizeH="0" baseline="0" noProof="0" dirty="0">
                <a:ln>
                  <a:noFill/>
                </a:ln>
                <a:solidFill>
                  <a:srgbClr val="0E6085"/>
                </a:solidFill>
                <a:effectLst/>
                <a:uLnTx/>
                <a:uFillTx/>
                <a:latin typeface="Ubuntu" panose="020B0504030602030204" pitchFamily="34" charset="0"/>
              </a:endParaRPr>
            </a:p>
          </p:txBody>
        </p:sp>
      </p:grpSp>
      <p:grpSp>
        <p:nvGrpSpPr>
          <p:cNvPr id="83" name="Group 82">
            <a:extLst>
              <a:ext uri="{FF2B5EF4-FFF2-40B4-BE49-F238E27FC236}">
                <a16:creationId xmlns:a16="http://schemas.microsoft.com/office/drawing/2014/main" id="{8DD6E4EC-1726-42CE-9B9F-DA5E3A9D9DC9}"/>
              </a:ext>
            </a:extLst>
          </p:cNvPr>
          <p:cNvGrpSpPr/>
          <p:nvPr/>
        </p:nvGrpSpPr>
        <p:grpSpPr>
          <a:xfrm>
            <a:off x="5429852" y="2764549"/>
            <a:ext cx="1163786" cy="677244"/>
            <a:chOff x="4668837" y="7519987"/>
            <a:chExt cx="671512" cy="477044"/>
          </a:xfrm>
        </p:grpSpPr>
        <p:grpSp>
          <p:nvGrpSpPr>
            <p:cNvPr id="84" name="Group 83">
              <a:extLst>
                <a:ext uri="{FF2B5EF4-FFF2-40B4-BE49-F238E27FC236}">
                  <a16:creationId xmlns:a16="http://schemas.microsoft.com/office/drawing/2014/main" id="{8A2D878D-20B5-47DE-BFB4-BE505B8AB4CC}"/>
                </a:ext>
              </a:extLst>
            </p:cNvPr>
            <p:cNvGrpSpPr/>
            <p:nvPr/>
          </p:nvGrpSpPr>
          <p:grpSpPr>
            <a:xfrm>
              <a:off x="4668837" y="7519987"/>
              <a:ext cx="671512" cy="477044"/>
              <a:chOff x="3494087" y="7685087"/>
              <a:chExt cx="671512" cy="477044"/>
            </a:xfrm>
          </p:grpSpPr>
          <p:cxnSp>
            <p:nvCxnSpPr>
              <p:cNvPr id="86" name="Straight Arrow Connector 85">
                <a:extLst>
                  <a:ext uri="{FF2B5EF4-FFF2-40B4-BE49-F238E27FC236}">
                    <a16:creationId xmlns:a16="http://schemas.microsoft.com/office/drawing/2014/main" id="{AAD22CC2-756F-4AF0-8178-4EAF65EC375D}"/>
                  </a:ext>
                </a:extLst>
              </p:cNvPr>
              <p:cNvCxnSpPr>
                <a:cxnSpLocks/>
                <a:stCxn id="87" idx="0"/>
              </p:cNvCxnSpPr>
              <p:nvPr/>
            </p:nvCxnSpPr>
            <p:spPr>
              <a:xfrm>
                <a:off x="3829843" y="7685087"/>
                <a:ext cx="0" cy="477044"/>
              </a:xfrm>
              <a:prstGeom prst="straightConnector1">
                <a:avLst/>
              </a:prstGeom>
              <a:noFill/>
              <a:ln w="9525" cap="flat" cmpd="sng" algn="ctr">
                <a:solidFill>
                  <a:srgbClr val="0E6085"/>
                </a:solidFill>
                <a:prstDash val="solid"/>
                <a:miter lim="800000"/>
                <a:tailEnd type="triangle"/>
              </a:ln>
              <a:effectLst/>
            </p:spPr>
          </p:cxnSp>
          <p:sp>
            <p:nvSpPr>
              <p:cNvPr id="87" name="Rectangle: Rounded Corners 86">
                <a:extLst>
                  <a:ext uri="{FF2B5EF4-FFF2-40B4-BE49-F238E27FC236}">
                    <a16:creationId xmlns:a16="http://schemas.microsoft.com/office/drawing/2014/main" id="{D0D730E2-B878-4B99-9760-87CBB35F9CE6}"/>
                  </a:ext>
                </a:extLst>
              </p:cNvPr>
              <p:cNvSpPr/>
              <p:nvPr/>
            </p:nvSpPr>
            <p:spPr>
              <a:xfrm>
                <a:off x="3494087" y="7685087"/>
                <a:ext cx="671512" cy="260350"/>
              </a:xfrm>
              <a:prstGeom prst="roundRect">
                <a:avLst/>
              </a:prstGeom>
              <a:solidFill>
                <a:sysClr val="window" lastClr="FFFFFF"/>
              </a:solidFill>
              <a:ln w="12700" cap="flat" cmpd="sng" algn="ctr">
                <a:solidFill>
                  <a:srgbClr val="0E6085"/>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Ubuntu" panose="020B0504030602030204" pitchFamily="34" charset="0"/>
                  <a:ea typeface="+mn-ea"/>
                  <a:cs typeface="+mn-cs"/>
                </a:endParaRPr>
              </a:p>
            </p:txBody>
          </p:sp>
        </p:grpSp>
        <p:sp>
          <p:nvSpPr>
            <p:cNvPr id="85" name="TextBox 84">
              <a:extLst>
                <a:ext uri="{FF2B5EF4-FFF2-40B4-BE49-F238E27FC236}">
                  <a16:creationId xmlns:a16="http://schemas.microsoft.com/office/drawing/2014/main" id="{346D0BAC-B3D7-4A77-B1A4-4E89D7A4E62A}"/>
                </a:ext>
              </a:extLst>
            </p:cNvPr>
            <p:cNvSpPr txBox="1"/>
            <p:nvPr/>
          </p:nvSpPr>
          <p:spPr>
            <a:xfrm>
              <a:off x="4673598" y="7549409"/>
              <a:ext cx="666751" cy="216795"/>
            </a:xfrm>
            <a:prstGeom prst="rect">
              <a:avLst/>
            </a:prstGeom>
            <a:noFill/>
          </p:spPr>
          <p:txBody>
            <a:bodyPr wrap="square">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0E6085"/>
                  </a:solidFill>
                  <a:effectLst/>
                  <a:uLnTx/>
                  <a:uFillTx/>
                  <a:latin typeface="Ubuntu" panose="020B0504030602030204" pitchFamily="34" charset="0"/>
                </a:rPr>
                <a:t>₹ 1.8 Cr</a:t>
              </a:r>
              <a:endParaRPr kumimoji="0" lang="en-IN" sz="1400" b="1" i="0" u="none" strike="noStrike" kern="0" cap="none" spc="0" normalizeH="0" baseline="0" noProof="0" dirty="0">
                <a:ln>
                  <a:noFill/>
                </a:ln>
                <a:solidFill>
                  <a:srgbClr val="0E6085"/>
                </a:solidFill>
                <a:effectLst/>
                <a:uLnTx/>
                <a:uFillTx/>
                <a:latin typeface="Ubuntu" panose="020B0504030602030204" pitchFamily="34" charset="0"/>
              </a:endParaRPr>
            </a:p>
          </p:txBody>
        </p:sp>
      </p:grpSp>
      <p:grpSp>
        <p:nvGrpSpPr>
          <p:cNvPr id="88" name="Group 87">
            <a:extLst>
              <a:ext uri="{FF2B5EF4-FFF2-40B4-BE49-F238E27FC236}">
                <a16:creationId xmlns:a16="http://schemas.microsoft.com/office/drawing/2014/main" id="{D5E5AF2E-734C-47D0-A505-556E2569B05F}"/>
              </a:ext>
            </a:extLst>
          </p:cNvPr>
          <p:cNvGrpSpPr/>
          <p:nvPr/>
        </p:nvGrpSpPr>
        <p:grpSpPr>
          <a:xfrm>
            <a:off x="7973827" y="1888656"/>
            <a:ext cx="1026996" cy="532872"/>
            <a:chOff x="5805487" y="6807200"/>
            <a:chExt cx="671512" cy="410369"/>
          </a:xfrm>
        </p:grpSpPr>
        <p:grpSp>
          <p:nvGrpSpPr>
            <p:cNvPr id="89" name="Group 88">
              <a:extLst>
                <a:ext uri="{FF2B5EF4-FFF2-40B4-BE49-F238E27FC236}">
                  <a16:creationId xmlns:a16="http://schemas.microsoft.com/office/drawing/2014/main" id="{7A0296A6-0A4F-4090-879E-03D6EE8A73D0}"/>
                </a:ext>
              </a:extLst>
            </p:cNvPr>
            <p:cNvGrpSpPr/>
            <p:nvPr/>
          </p:nvGrpSpPr>
          <p:grpSpPr>
            <a:xfrm>
              <a:off x="5805487" y="6807200"/>
              <a:ext cx="671512" cy="410369"/>
              <a:chOff x="3487737" y="7702550"/>
              <a:chExt cx="671512" cy="410369"/>
            </a:xfrm>
          </p:grpSpPr>
          <p:cxnSp>
            <p:nvCxnSpPr>
              <p:cNvPr id="91" name="Straight Arrow Connector 90">
                <a:extLst>
                  <a:ext uri="{FF2B5EF4-FFF2-40B4-BE49-F238E27FC236}">
                    <a16:creationId xmlns:a16="http://schemas.microsoft.com/office/drawing/2014/main" id="{2BCA0748-26C9-499B-B207-A28DF55EC1AC}"/>
                  </a:ext>
                </a:extLst>
              </p:cNvPr>
              <p:cNvCxnSpPr>
                <a:cxnSpLocks/>
              </p:cNvCxnSpPr>
              <p:nvPr/>
            </p:nvCxnSpPr>
            <p:spPr>
              <a:xfrm>
                <a:off x="3825876" y="7914481"/>
                <a:ext cx="0" cy="198438"/>
              </a:xfrm>
              <a:prstGeom prst="straightConnector1">
                <a:avLst/>
              </a:prstGeom>
              <a:noFill/>
              <a:ln w="9525" cap="flat" cmpd="sng" algn="ctr">
                <a:solidFill>
                  <a:srgbClr val="0E6085"/>
                </a:solidFill>
                <a:prstDash val="solid"/>
                <a:miter lim="800000"/>
                <a:tailEnd type="triangle"/>
              </a:ln>
              <a:effectLst/>
            </p:spPr>
          </p:cxnSp>
          <p:sp>
            <p:nvSpPr>
              <p:cNvPr id="92" name="Rectangle: Rounded Corners 91">
                <a:extLst>
                  <a:ext uri="{FF2B5EF4-FFF2-40B4-BE49-F238E27FC236}">
                    <a16:creationId xmlns:a16="http://schemas.microsoft.com/office/drawing/2014/main" id="{1C7A130A-7963-42C8-8888-649AA68AB245}"/>
                  </a:ext>
                </a:extLst>
              </p:cNvPr>
              <p:cNvSpPr/>
              <p:nvPr/>
            </p:nvSpPr>
            <p:spPr>
              <a:xfrm>
                <a:off x="3487737" y="7702550"/>
                <a:ext cx="671512" cy="260350"/>
              </a:xfrm>
              <a:prstGeom prst="roundRect">
                <a:avLst/>
              </a:prstGeom>
              <a:solidFill>
                <a:sysClr val="window" lastClr="FFFFFF"/>
              </a:solidFill>
              <a:ln w="12700" cap="flat" cmpd="sng" algn="ctr">
                <a:solidFill>
                  <a:srgbClr val="0E6085"/>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Ubuntu" panose="020B0504030602030204" pitchFamily="34" charset="0"/>
                  <a:ea typeface="+mn-ea"/>
                  <a:cs typeface="+mn-cs"/>
                </a:endParaRPr>
              </a:p>
            </p:txBody>
          </p:sp>
        </p:grpSp>
        <p:sp>
          <p:nvSpPr>
            <p:cNvPr id="90" name="TextBox 89">
              <a:extLst>
                <a:ext uri="{FF2B5EF4-FFF2-40B4-BE49-F238E27FC236}">
                  <a16:creationId xmlns:a16="http://schemas.microsoft.com/office/drawing/2014/main" id="{E9C3EB2B-37F3-4827-AD93-15F03F957D5A}"/>
                </a:ext>
              </a:extLst>
            </p:cNvPr>
            <p:cNvSpPr txBox="1"/>
            <p:nvPr/>
          </p:nvSpPr>
          <p:spPr>
            <a:xfrm>
              <a:off x="5854407" y="6833171"/>
              <a:ext cx="597935" cy="237022"/>
            </a:xfrm>
            <a:prstGeom prst="rect">
              <a:avLst/>
            </a:prstGeom>
            <a:noFill/>
            <a:ln>
              <a:noFill/>
            </a:ln>
          </p:spPr>
          <p:txBody>
            <a:bodyPr wrap="square">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0E6085"/>
                  </a:solidFill>
                  <a:effectLst/>
                  <a:uLnTx/>
                  <a:uFillTx/>
                  <a:latin typeface="Ubuntu" panose="020B0504030602030204" pitchFamily="34" charset="0"/>
                </a:rPr>
                <a:t>₹ 6.4 Cr</a:t>
              </a:r>
              <a:endParaRPr kumimoji="0" lang="en-IN" sz="1400" b="1" i="0" u="none" strike="noStrike" kern="0" cap="none" spc="0" normalizeH="0" baseline="0" noProof="0" dirty="0">
                <a:ln>
                  <a:noFill/>
                </a:ln>
                <a:solidFill>
                  <a:srgbClr val="0E6085"/>
                </a:solidFill>
                <a:effectLst/>
                <a:uLnTx/>
                <a:uFillTx/>
                <a:latin typeface="Ubuntu" panose="020B0504030602030204" pitchFamily="34" charset="0"/>
              </a:endParaRPr>
            </a:p>
          </p:txBody>
        </p:sp>
      </p:grpSp>
      <p:grpSp>
        <p:nvGrpSpPr>
          <p:cNvPr id="93" name="Group 92">
            <a:extLst>
              <a:ext uri="{FF2B5EF4-FFF2-40B4-BE49-F238E27FC236}">
                <a16:creationId xmlns:a16="http://schemas.microsoft.com/office/drawing/2014/main" id="{ECDA39E9-5B2A-4018-9727-D3D9B02FB58B}"/>
              </a:ext>
            </a:extLst>
          </p:cNvPr>
          <p:cNvGrpSpPr/>
          <p:nvPr/>
        </p:nvGrpSpPr>
        <p:grpSpPr>
          <a:xfrm>
            <a:off x="8220709" y="2992078"/>
            <a:ext cx="620598" cy="1790538"/>
            <a:chOff x="5550694" y="7436642"/>
            <a:chExt cx="344378" cy="993593"/>
          </a:xfrm>
        </p:grpSpPr>
        <p:pic>
          <p:nvPicPr>
            <p:cNvPr id="94" name="Graphic 93">
              <a:extLst>
                <a:ext uri="{FF2B5EF4-FFF2-40B4-BE49-F238E27FC236}">
                  <a16:creationId xmlns:a16="http://schemas.microsoft.com/office/drawing/2014/main" id="{FE3ECB3C-1BAB-4C40-83B0-80E2FFD5151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50694" y="8254024"/>
              <a:ext cx="341996" cy="176211"/>
            </a:xfrm>
            <a:prstGeom prst="rect">
              <a:avLst/>
            </a:prstGeom>
          </p:spPr>
        </p:pic>
        <p:pic>
          <p:nvPicPr>
            <p:cNvPr id="95" name="Graphic 94">
              <a:extLst>
                <a:ext uri="{FF2B5EF4-FFF2-40B4-BE49-F238E27FC236}">
                  <a16:creationId xmlns:a16="http://schemas.microsoft.com/office/drawing/2014/main" id="{CC4DB040-B991-4692-A6C6-D71C9EF473D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53076" y="8151341"/>
              <a:ext cx="341996" cy="176211"/>
            </a:xfrm>
            <a:prstGeom prst="rect">
              <a:avLst/>
            </a:prstGeom>
          </p:spPr>
        </p:pic>
        <p:pic>
          <p:nvPicPr>
            <p:cNvPr id="96" name="Graphic 95">
              <a:extLst>
                <a:ext uri="{FF2B5EF4-FFF2-40B4-BE49-F238E27FC236}">
                  <a16:creationId xmlns:a16="http://schemas.microsoft.com/office/drawing/2014/main" id="{FD62BBB8-17D2-4F57-A0F4-3E122A45483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51171" y="8049714"/>
              <a:ext cx="341996" cy="176211"/>
            </a:xfrm>
            <a:prstGeom prst="rect">
              <a:avLst/>
            </a:prstGeom>
          </p:spPr>
        </p:pic>
        <p:pic>
          <p:nvPicPr>
            <p:cNvPr id="97" name="Graphic 96">
              <a:extLst>
                <a:ext uri="{FF2B5EF4-FFF2-40B4-BE49-F238E27FC236}">
                  <a16:creationId xmlns:a16="http://schemas.microsoft.com/office/drawing/2014/main" id="{66EEE310-A4E9-4C32-BE41-35A28B2B474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50694" y="7953696"/>
              <a:ext cx="341996" cy="176211"/>
            </a:xfrm>
            <a:prstGeom prst="rect">
              <a:avLst/>
            </a:prstGeom>
          </p:spPr>
        </p:pic>
        <p:pic>
          <p:nvPicPr>
            <p:cNvPr id="98" name="Graphic 97">
              <a:extLst>
                <a:ext uri="{FF2B5EF4-FFF2-40B4-BE49-F238E27FC236}">
                  <a16:creationId xmlns:a16="http://schemas.microsoft.com/office/drawing/2014/main" id="{32734B03-7DFF-4748-8EBC-8198FC7B055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50694" y="7851593"/>
              <a:ext cx="341996" cy="176211"/>
            </a:xfrm>
            <a:prstGeom prst="rect">
              <a:avLst/>
            </a:prstGeom>
          </p:spPr>
        </p:pic>
        <p:pic>
          <p:nvPicPr>
            <p:cNvPr id="99" name="Graphic 98">
              <a:extLst>
                <a:ext uri="{FF2B5EF4-FFF2-40B4-BE49-F238E27FC236}">
                  <a16:creationId xmlns:a16="http://schemas.microsoft.com/office/drawing/2014/main" id="{FCD2D857-1B06-4FE5-9831-7031E596E1C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50694" y="7749199"/>
              <a:ext cx="341996" cy="176211"/>
            </a:xfrm>
            <a:prstGeom prst="rect">
              <a:avLst/>
            </a:prstGeom>
          </p:spPr>
        </p:pic>
        <p:pic>
          <p:nvPicPr>
            <p:cNvPr id="100" name="Graphic 99">
              <a:extLst>
                <a:ext uri="{FF2B5EF4-FFF2-40B4-BE49-F238E27FC236}">
                  <a16:creationId xmlns:a16="http://schemas.microsoft.com/office/drawing/2014/main" id="{1E49FAA6-0041-4861-8A6D-BC6326F5F58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50694" y="7646191"/>
              <a:ext cx="341996" cy="176211"/>
            </a:xfrm>
            <a:prstGeom prst="rect">
              <a:avLst/>
            </a:prstGeom>
          </p:spPr>
        </p:pic>
        <p:pic>
          <p:nvPicPr>
            <p:cNvPr id="101" name="Graphic 100">
              <a:extLst>
                <a:ext uri="{FF2B5EF4-FFF2-40B4-BE49-F238E27FC236}">
                  <a16:creationId xmlns:a16="http://schemas.microsoft.com/office/drawing/2014/main" id="{4A766EB4-7D80-4D0D-B64F-673BB43404C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50694" y="7544122"/>
              <a:ext cx="341996" cy="176211"/>
            </a:xfrm>
            <a:prstGeom prst="rect">
              <a:avLst/>
            </a:prstGeom>
          </p:spPr>
        </p:pic>
        <p:pic>
          <p:nvPicPr>
            <p:cNvPr id="102" name="Graphic 101">
              <a:extLst>
                <a:ext uri="{FF2B5EF4-FFF2-40B4-BE49-F238E27FC236}">
                  <a16:creationId xmlns:a16="http://schemas.microsoft.com/office/drawing/2014/main" id="{309E4FC0-C1E0-44FD-BCC7-692B101FB5F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50694" y="7436642"/>
              <a:ext cx="341996" cy="176211"/>
            </a:xfrm>
            <a:prstGeom prst="rect">
              <a:avLst/>
            </a:prstGeom>
          </p:spPr>
        </p:pic>
      </p:grpSp>
      <p:grpSp>
        <p:nvGrpSpPr>
          <p:cNvPr id="103" name="Group 102">
            <a:extLst>
              <a:ext uri="{FF2B5EF4-FFF2-40B4-BE49-F238E27FC236}">
                <a16:creationId xmlns:a16="http://schemas.microsoft.com/office/drawing/2014/main" id="{CF0398C4-8E0E-451A-B909-04381053390A}"/>
              </a:ext>
            </a:extLst>
          </p:cNvPr>
          <p:cNvGrpSpPr/>
          <p:nvPr/>
        </p:nvGrpSpPr>
        <p:grpSpPr>
          <a:xfrm>
            <a:off x="8202711" y="2577100"/>
            <a:ext cx="640993" cy="566811"/>
            <a:chOff x="4402933" y="8132293"/>
            <a:chExt cx="341996" cy="302417"/>
          </a:xfrm>
        </p:grpSpPr>
        <p:pic>
          <p:nvPicPr>
            <p:cNvPr id="104" name="Graphic 103">
              <a:extLst>
                <a:ext uri="{FF2B5EF4-FFF2-40B4-BE49-F238E27FC236}">
                  <a16:creationId xmlns:a16="http://schemas.microsoft.com/office/drawing/2014/main" id="{1CA5D814-D32F-4897-9A53-5A00302C94D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402933" y="8232305"/>
              <a:ext cx="341996" cy="202405"/>
            </a:xfrm>
            <a:prstGeom prst="rect">
              <a:avLst/>
            </a:prstGeom>
          </p:spPr>
        </p:pic>
        <p:pic>
          <p:nvPicPr>
            <p:cNvPr id="105" name="Graphic 104">
              <a:extLst>
                <a:ext uri="{FF2B5EF4-FFF2-40B4-BE49-F238E27FC236}">
                  <a16:creationId xmlns:a16="http://schemas.microsoft.com/office/drawing/2014/main" id="{631A28AD-D119-4B30-B44E-A7ED745AA00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402933" y="8132293"/>
              <a:ext cx="341996" cy="202405"/>
            </a:xfrm>
            <a:prstGeom prst="rect">
              <a:avLst/>
            </a:prstGeom>
          </p:spPr>
        </p:pic>
      </p:grpSp>
      <p:pic>
        <p:nvPicPr>
          <p:cNvPr id="106" name="Graphic 105">
            <a:extLst>
              <a:ext uri="{FF2B5EF4-FFF2-40B4-BE49-F238E27FC236}">
                <a16:creationId xmlns:a16="http://schemas.microsoft.com/office/drawing/2014/main" id="{3953D47A-6CD1-40B8-A5A2-070D085C6C2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199808" y="2433456"/>
            <a:ext cx="616305" cy="317547"/>
          </a:xfrm>
          <a:prstGeom prst="rect">
            <a:avLst/>
          </a:prstGeom>
        </p:spPr>
      </p:pic>
      <p:sp>
        <p:nvSpPr>
          <p:cNvPr id="107" name="TextBox 106">
            <a:extLst>
              <a:ext uri="{FF2B5EF4-FFF2-40B4-BE49-F238E27FC236}">
                <a16:creationId xmlns:a16="http://schemas.microsoft.com/office/drawing/2014/main" id="{10241306-8D67-4D81-874B-5B0A0EEDBF9A}"/>
              </a:ext>
            </a:extLst>
          </p:cNvPr>
          <p:cNvSpPr txBox="1"/>
          <p:nvPr/>
        </p:nvSpPr>
        <p:spPr>
          <a:xfrm>
            <a:off x="2871297" y="4946435"/>
            <a:ext cx="1540566" cy="523220"/>
          </a:xfrm>
          <a:prstGeom prst="rect">
            <a:avLst/>
          </a:prstGeom>
          <a:noFill/>
        </p:spPr>
        <p:txBody>
          <a:bodyPr wrap="square" rtlCol="0">
            <a:spAutoFit/>
          </a:bodyPr>
          <a:lstStyle/>
          <a:p>
            <a:pPr algn="ctr" defTabSz="457200">
              <a:defRPr/>
            </a:pPr>
            <a:r>
              <a:rPr lang="en-US" sz="1400" b="1" dirty="0">
                <a:solidFill>
                  <a:schemeClr val="accent1"/>
                </a:solidFill>
                <a:latin typeface="Ubuntu" panose="020B0504030602030204" pitchFamily="34" charset="0"/>
              </a:rPr>
              <a:t>SIP started 15 years ago</a:t>
            </a:r>
          </a:p>
        </p:txBody>
      </p:sp>
      <p:sp>
        <p:nvSpPr>
          <p:cNvPr id="108" name="TextBox 107">
            <a:extLst>
              <a:ext uri="{FF2B5EF4-FFF2-40B4-BE49-F238E27FC236}">
                <a16:creationId xmlns:a16="http://schemas.microsoft.com/office/drawing/2014/main" id="{7214F75B-7C36-4FA1-ADAA-8C8D97F4CD28}"/>
              </a:ext>
            </a:extLst>
          </p:cNvPr>
          <p:cNvSpPr txBox="1"/>
          <p:nvPr/>
        </p:nvSpPr>
        <p:spPr>
          <a:xfrm>
            <a:off x="5325717" y="4970065"/>
            <a:ext cx="1540566" cy="523220"/>
          </a:xfrm>
          <a:prstGeom prst="rect">
            <a:avLst/>
          </a:prstGeom>
          <a:noFill/>
        </p:spPr>
        <p:txBody>
          <a:bodyPr wrap="square" rtlCol="0">
            <a:spAutoFit/>
          </a:bodyPr>
          <a:lstStyle>
            <a:defPPr>
              <a:defRPr lang="en-US"/>
            </a:defPPr>
            <a:lvl1pPr algn="ctr">
              <a:defRPr sz="1400">
                <a:solidFill>
                  <a:srgbClr val="0A3252"/>
                </a:solidFill>
                <a:latin typeface="Ubuntu" panose="020B0504030602030204" pitchFamily="34" charset="0"/>
              </a:defRPr>
            </a:lvl1p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chemeClr val="accent1"/>
                </a:solidFill>
                <a:effectLst/>
                <a:uLnTx/>
                <a:uFillTx/>
                <a:latin typeface="Ubuntu" panose="020B0504030602030204" pitchFamily="34" charset="0"/>
              </a:rPr>
              <a:t>SIP started 25 years ago</a:t>
            </a:r>
          </a:p>
        </p:txBody>
      </p:sp>
      <p:sp>
        <p:nvSpPr>
          <p:cNvPr id="109" name="TextBox 108">
            <a:extLst>
              <a:ext uri="{FF2B5EF4-FFF2-40B4-BE49-F238E27FC236}">
                <a16:creationId xmlns:a16="http://schemas.microsoft.com/office/drawing/2014/main" id="{61FF05BD-807A-41FE-8351-A976989E05E3}"/>
              </a:ext>
            </a:extLst>
          </p:cNvPr>
          <p:cNvSpPr txBox="1"/>
          <p:nvPr/>
        </p:nvSpPr>
        <p:spPr>
          <a:xfrm>
            <a:off x="7857488" y="4939717"/>
            <a:ext cx="1540566" cy="523220"/>
          </a:xfrm>
          <a:prstGeom prst="rect">
            <a:avLst/>
          </a:prstGeom>
          <a:noFill/>
        </p:spPr>
        <p:txBody>
          <a:bodyPr wrap="square" rtlCol="0">
            <a:spAutoFit/>
          </a:bodyPr>
          <a:lstStyle/>
          <a:p>
            <a:pPr algn="ctr" defTabSz="457200">
              <a:defRPr/>
            </a:pPr>
            <a:r>
              <a:rPr lang="en-US" sz="1400" b="1" dirty="0">
                <a:solidFill>
                  <a:schemeClr val="accent1"/>
                </a:solidFill>
                <a:latin typeface="Ubuntu" panose="020B0504030602030204" pitchFamily="34" charset="0"/>
              </a:rPr>
              <a:t>SIP started 35 years ago</a:t>
            </a:r>
          </a:p>
        </p:txBody>
      </p:sp>
      <p:grpSp>
        <p:nvGrpSpPr>
          <p:cNvPr id="110" name="Group 109">
            <a:extLst>
              <a:ext uri="{FF2B5EF4-FFF2-40B4-BE49-F238E27FC236}">
                <a16:creationId xmlns:a16="http://schemas.microsoft.com/office/drawing/2014/main" id="{04FCDC85-7198-4A6D-A1CF-6520C2190E38}"/>
              </a:ext>
            </a:extLst>
          </p:cNvPr>
          <p:cNvGrpSpPr/>
          <p:nvPr/>
        </p:nvGrpSpPr>
        <p:grpSpPr>
          <a:xfrm>
            <a:off x="3362179" y="4120470"/>
            <a:ext cx="640993" cy="566811"/>
            <a:chOff x="4402933" y="8132293"/>
            <a:chExt cx="341996" cy="302417"/>
          </a:xfrm>
        </p:grpSpPr>
        <p:pic>
          <p:nvPicPr>
            <p:cNvPr id="111" name="Graphic 110">
              <a:extLst>
                <a:ext uri="{FF2B5EF4-FFF2-40B4-BE49-F238E27FC236}">
                  <a16:creationId xmlns:a16="http://schemas.microsoft.com/office/drawing/2014/main" id="{EAE1EC2F-D600-4F26-A2D9-2BFF09CB576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402933" y="8232305"/>
              <a:ext cx="341996" cy="202405"/>
            </a:xfrm>
            <a:prstGeom prst="rect">
              <a:avLst/>
            </a:prstGeom>
          </p:spPr>
        </p:pic>
        <p:pic>
          <p:nvPicPr>
            <p:cNvPr id="112" name="Graphic 111">
              <a:extLst>
                <a:ext uri="{FF2B5EF4-FFF2-40B4-BE49-F238E27FC236}">
                  <a16:creationId xmlns:a16="http://schemas.microsoft.com/office/drawing/2014/main" id="{528CF3CB-B53F-4863-B517-9A2E9A0C837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402933" y="8132293"/>
              <a:ext cx="341996" cy="202405"/>
            </a:xfrm>
            <a:prstGeom prst="rect">
              <a:avLst/>
            </a:prstGeom>
          </p:spPr>
        </p:pic>
      </p:grpSp>
      <p:grpSp>
        <p:nvGrpSpPr>
          <p:cNvPr id="113" name="Group 112">
            <a:extLst>
              <a:ext uri="{FF2B5EF4-FFF2-40B4-BE49-F238E27FC236}">
                <a16:creationId xmlns:a16="http://schemas.microsoft.com/office/drawing/2014/main" id="{E9543F28-491E-4EA3-9917-D2F2B5C222FA}"/>
              </a:ext>
            </a:extLst>
          </p:cNvPr>
          <p:cNvGrpSpPr/>
          <p:nvPr/>
        </p:nvGrpSpPr>
        <p:grpSpPr>
          <a:xfrm>
            <a:off x="5754217" y="3887693"/>
            <a:ext cx="640993" cy="566811"/>
            <a:chOff x="4402933" y="8132293"/>
            <a:chExt cx="341996" cy="302417"/>
          </a:xfrm>
        </p:grpSpPr>
        <p:pic>
          <p:nvPicPr>
            <p:cNvPr id="114" name="Graphic 113">
              <a:extLst>
                <a:ext uri="{FF2B5EF4-FFF2-40B4-BE49-F238E27FC236}">
                  <a16:creationId xmlns:a16="http://schemas.microsoft.com/office/drawing/2014/main" id="{FEF1BFEB-CD5B-4F53-8648-5BAA1CA25FB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402933" y="8232305"/>
              <a:ext cx="341996" cy="202405"/>
            </a:xfrm>
            <a:prstGeom prst="rect">
              <a:avLst/>
            </a:prstGeom>
          </p:spPr>
        </p:pic>
        <p:pic>
          <p:nvPicPr>
            <p:cNvPr id="115" name="Graphic 114">
              <a:extLst>
                <a:ext uri="{FF2B5EF4-FFF2-40B4-BE49-F238E27FC236}">
                  <a16:creationId xmlns:a16="http://schemas.microsoft.com/office/drawing/2014/main" id="{AC1496FE-F4D5-4F40-BC73-4741E0C52B2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402933" y="8132293"/>
              <a:ext cx="341996" cy="202405"/>
            </a:xfrm>
            <a:prstGeom prst="rect">
              <a:avLst/>
            </a:prstGeom>
          </p:spPr>
        </p:pic>
      </p:grpSp>
      <p:grpSp>
        <p:nvGrpSpPr>
          <p:cNvPr id="116" name="Group 115">
            <a:extLst>
              <a:ext uri="{FF2B5EF4-FFF2-40B4-BE49-F238E27FC236}">
                <a16:creationId xmlns:a16="http://schemas.microsoft.com/office/drawing/2014/main" id="{B3E73B8B-3FC2-4419-B378-232A48923A1F}"/>
              </a:ext>
            </a:extLst>
          </p:cNvPr>
          <p:cNvGrpSpPr/>
          <p:nvPr/>
        </p:nvGrpSpPr>
        <p:grpSpPr>
          <a:xfrm>
            <a:off x="5754216" y="3503313"/>
            <a:ext cx="640993" cy="566811"/>
            <a:chOff x="4402933" y="8132293"/>
            <a:chExt cx="341996" cy="302417"/>
          </a:xfrm>
        </p:grpSpPr>
        <p:pic>
          <p:nvPicPr>
            <p:cNvPr id="117" name="Graphic 116">
              <a:extLst>
                <a:ext uri="{FF2B5EF4-FFF2-40B4-BE49-F238E27FC236}">
                  <a16:creationId xmlns:a16="http://schemas.microsoft.com/office/drawing/2014/main" id="{D3D7211F-0988-4E85-8A2D-2372FF35A4C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402933" y="8232305"/>
              <a:ext cx="341996" cy="202405"/>
            </a:xfrm>
            <a:prstGeom prst="rect">
              <a:avLst/>
            </a:prstGeom>
          </p:spPr>
        </p:pic>
        <p:pic>
          <p:nvPicPr>
            <p:cNvPr id="118" name="Graphic 117">
              <a:extLst>
                <a:ext uri="{FF2B5EF4-FFF2-40B4-BE49-F238E27FC236}">
                  <a16:creationId xmlns:a16="http://schemas.microsoft.com/office/drawing/2014/main" id="{01EB8D81-E8AC-4631-BBBF-31687DA329E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402933" y="8132293"/>
              <a:ext cx="341996" cy="202405"/>
            </a:xfrm>
            <a:prstGeom prst="rect">
              <a:avLst/>
            </a:prstGeom>
          </p:spPr>
        </p:pic>
      </p:grpSp>
      <p:sp>
        <p:nvSpPr>
          <p:cNvPr id="119" name="Right Brace 118">
            <a:extLst>
              <a:ext uri="{FF2B5EF4-FFF2-40B4-BE49-F238E27FC236}">
                <a16:creationId xmlns:a16="http://schemas.microsoft.com/office/drawing/2014/main" id="{9B84D33C-1715-41BF-A903-9672516CF512}"/>
              </a:ext>
            </a:extLst>
          </p:cNvPr>
          <p:cNvSpPr/>
          <p:nvPr/>
        </p:nvSpPr>
        <p:spPr>
          <a:xfrm>
            <a:off x="4094875" y="4201644"/>
            <a:ext cx="343492" cy="541216"/>
          </a:xfrm>
          <a:prstGeom prst="rightBrace">
            <a:avLst/>
          </a:prstGeom>
          <a:noFill/>
          <a:ln w="6350" cap="flat" cmpd="sng" algn="ctr">
            <a:solidFill>
              <a:srgbClr val="C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20" name="TextBox 119">
            <a:extLst>
              <a:ext uri="{FF2B5EF4-FFF2-40B4-BE49-F238E27FC236}">
                <a16:creationId xmlns:a16="http://schemas.microsoft.com/office/drawing/2014/main" id="{7C2B78EA-A42D-4878-B060-4B3E573F5FD4}"/>
              </a:ext>
            </a:extLst>
          </p:cNvPr>
          <p:cNvSpPr txBox="1"/>
          <p:nvPr/>
        </p:nvSpPr>
        <p:spPr>
          <a:xfrm>
            <a:off x="4451426" y="4280403"/>
            <a:ext cx="573028" cy="369332"/>
          </a:xfrm>
          <a:prstGeom prst="rect">
            <a:avLst/>
          </a:prstGeom>
          <a:noFill/>
        </p:spPr>
        <p:txBody>
          <a:bodyPr wrap="square" rtlCol="0">
            <a:spAutoFit/>
          </a:bodyPr>
          <a:lstStyle/>
          <a:p>
            <a:pPr defTabSz="457200"/>
            <a:r>
              <a:rPr lang="en-US" b="1" dirty="0">
                <a:solidFill>
                  <a:srgbClr val="C00000"/>
                </a:solidFill>
                <a:latin typeface="Ubuntu" panose="020B0504030602030204" pitchFamily="34" charset="0"/>
              </a:rPr>
              <a:t>X</a:t>
            </a:r>
          </a:p>
        </p:txBody>
      </p:sp>
      <p:sp>
        <p:nvSpPr>
          <p:cNvPr id="121" name="Right Brace 120">
            <a:extLst>
              <a:ext uri="{FF2B5EF4-FFF2-40B4-BE49-F238E27FC236}">
                <a16:creationId xmlns:a16="http://schemas.microsoft.com/office/drawing/2014/main" id="{8CB65772-08CC-4812-A83E-1B2BE607BDAC}"/>
              </a:ext>
            </a:extLst>
          </p:cNvPr>
          <p:cNvSpPr/>
          <p:nvPr/>
        </p:nvSpPr>
        <p:spPr>
          <a:xfrm>
            <a:off x="6570862" y="3576930"/>
            <a:ext cx="343492" cy="1205686"/>
          </a:xfrm>
          <a:prstGeom prst="rightBrace">
            <a:avLst/>
          </a:prstGeom>
          <a:noFill/>
          <a:ln w="6350" cap="flat" cmpd="sng" algn="ctr">
            <a:solidFill>
              <a:srgbClr val="C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22" name="TextBox 121">
            <a:extLst>
              <a:ext uri="{FF2B5EF4-FFF2-40B4-BE49-F238E27FC236}">
                <a16:creationId xmlns:a16="http://schemas.microsoft.com/office/drawing/2014/main" id="{F9A604AB-0EDF-46F7-A6A3-6946336DFB42}"/>
              </a:ext>
            </a:extLst>
          </p:cNvPr>
          <p:cNvSpPr txBox="1"/>
          <p:nvPr/>
        </p:nvSpPr>
        <p:spPr>
          <a:xfrm>
            <a:off x="6942264" y="3995107"/>
            <a:ext cx="759300" cy="369332"/>
          </a:xfrm>
          <a:prstGeom prst="rect">
            <a:avLst/>
          </a:prstGeom>
          <a:noFill/>
        </p:spPr>
        <p:txBody>
          <a:bodyPr wrap="square" rtlCol="0">
            <a:spAutoFit/>
          </a:bodyPr>
          <a:lstStyle/>
          <a:p>
            <a:pPr defTabSz="457200"/>
            <a:r>
              <a:rPr lang="en-US" b="1" dirty="0">
                <a:solidFill>
                  <a:srgbClr val="C00000"/>
                </a:solidFill>
                <a:latin typeface="Ubuntu" panose="020B0504030602030204" pitchFamily="34" charset="0"/>
              </a:rPr>
              <a:t>4.5X</a:t>
            </a:r>
          </a:p>
        </p:txBody>
      </p:sp>
      <p:sp>
        <p:nvSpPr>
          <p:cNvPr id="123" name="Right Brace 122">
            <a:extLst>
              <a:ext uri="{FF2B5EF4-FFF2-40B4-BE49-F238E27FC236}">
                <a16:creationId xmlns:a16="http://schemas.microsoft.com/office/drawing/2014/main" id="{72BACB34-DB55-4837-BB76-87028B10973E}"/>
              </a:ext>
            </a:extLst>
          </p:cNvPr>
          <p:cNvSpPr/>
          <p:nvPr/>
        </p:nvSpPr>
        <p:spPr>
          <a:xfrm>
            <a:off x="8982699" y="2532117"/>
            <a:ext cx="343492" cy="2179245"/>
          </a:xfrm>
          <a:prstGeom prst="rightBrace">
            <a:avLst/>
          </a:prstGeom>
          <a:noFill/>
          <a:ln w="6350" cap="flat" cmpd="sng" algn="ctr">
            <a:solidFill>
              <a:srgbClr val="C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24" name="TextBox 123">
            <a:extLst>
              <a:ext uri="{FF2B5EF4-FFF2-40B4-BE49-F238E27FC236}">
                <a16:creationId xmlns:a16="http://schemas.microsoft.com/office/drawing/2014/main" id="{F68A6B08-9E7C-4D70-B25A-3D2186F7B501}"/>
              </a:ext>
            </a:extLst>
          </p:cNvPr>
          <p:cNvSpPr txBox="1"/>
          <p:nvPr/>
        </p:nvSpPr>
        <p:spPr>
          <a:xfrm>
            <a:off x="9398054" y="3437073"/>
            <a:ext cx="759300" cy="369332"/>
          </a:xfrm>
          <a:prstGeom prst="rect">
            <a:avLst/>
          </a:prstGeom>
          <a:noFill/>
        </p:spPr>
        <p:txBody>
          <a:bodyPr wrap="square" rtlCol="0">
            <a:spAutoFit/>
          </a:bodyPr>
          <a:lstStyle/>
          <a:p>
            <a:pPr defTabSz="457200"/>
            <a:r>
              <a:rPr lang="en-US" b="1" dirty="0">
                <a:solidFill>
                  <a:srgbClr val="C00000"/>
                </a:solidFill>
                <a:latin typeface="Ubuntu" panose="020B0504030602030204" pitchFamily="34" charset="0"/>
              </a:rPr>
              <a:t>16X</a:t>
            </a:r>
          </a:p>
        </p:txBody>
      </p:sp>
      <p:sp>
        <p:nvSpPr>
          <p:cNvPr id="126" name="Rectangle 125">
            <a:extLst>
              <a:ext uri="{FF2B5EF4-FFF2-40B4-BE49-F238E27FC236}">
                <a16:creationId xmlns:a16="http://schemas.microsoft.com/office/drawing/2014/main" id="{D8D10B7C-0687-4DC2-912B-6622AB46790C}"/>
              </a:ext>
            </a:extLst>
          </p:cNvPr>
          <p:cNvSpPr/>
          <p:nvPr/>
        </p:nvSpPr>
        <p:spPr>
          <a:xfrm>
            <a:off x="449143" y="6336070"/>
            <a:ext cx="9522679" cy="507831"/>
          </a:xfrm>
          <a:prstGeom prst="rect">
            <a:avLst/>
          </a:prstGeom>
        </p:spPr>
        <p:txBody>
          <a:bodyPr wrap="square">
            <a:spAutoFit/>
          </a:bodyPr>
          <a:lstStyle/>
          <a:p>
            <a:pPr lvl="0"/>
            <a:r>
              <a:rPr kumimoji="0" lang="en-US" sz="900" b="0" i="1" u="none" strike="noStrike" kern="0" cap="none" spc="0" normalizeH="0" baseline="0" noProof="0" dirty="0">
                <a:ln>
                  <a:noFill/>
                </a:ln>
                <a:solidFill>
                  <a:schemeClr val="accent2"/>
                </a:solidFill>
                <a:effectLst/>
                <a:uLnTx/>
                <a:uFillTx/>
                <a:latin typeface="Ubuntu" panose="020B0504030602030204" pitchFamily="34" charset="0"/>
              </a:rPr>
              <a:t>Past performance may or may not be sustained in the future. The above information depicts the performance of BSE Sensex for illustration purposes only. The intention is to highlight the importance of starting early to benefit from compounding </a:t>
            </a:r>
            <a:r>
              <a:rPr lang="en-US" sz="900" i="1" dirty="0">
                <a:solidFill>
                  <a:schemeClr val="accent2"/>
                </a:solidFill>
                <a:latin typeface="Ubuntu" panose="020B0504030602030204" pitchFamily="34" charset="0"/>
              </a:rPr>
              <a:t>The starting SIP date for 15 years ago – Sep’08; for 25 years ago is Sep’98; for 35 years ago is Sep’88. Current Market value is as on 31st August 2023.</a:t>
            </a:r>
            <a:endParaRPr kumimoji="0" lang="en-US" sz="1800" b="0" i="1" u="none" strike="noStrike" kern="0" cap="none" spc="0" normalizeH="0" baseline="0" noProof="0" dirty="0">
              <a:ln>
                <a:noFill/>
              </a:ln>
              <a:solidFill>
                <a:schemeClr val="accent2"/>
              </a:solidFill>
              <a:effectLst/>
              <a:uLnTx/>
              <a:uFillTx/>
              <a:latin typeface="Ubuntu" panose="020B0504030602030204" pitchFamily="34" charset="0"/>
            </a:endParaRPr>
          </a:p>
        </p:txBody>
      </p:sp>
    </p:spTree>
    <p:extLst>
      <p:ext uri="{BB962C8B-B14F-4D97-AF65-F5344CB8AC3E}">
        <p14:creationId xmlns:p14="http://schemas.microsoft.com/office/powerpoint/2010/main" val="2734667229"/>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7"/>
                                        </p:tgtEl>
                                        <p:attrNameLst>
                                          <p:attrName>style.visibility</p:attrName>
                                        </p:attrNameLst>
                                      </p:cBhvr>
                                      <p:to>
                                        <p:strVal val="visible"/>
                                      </p:to>
                                    </p:set>
                                    <p:animEffect transition="in" filter="fade">
                                      <p:cBhvr>
                                        <p:cTn id="7" dur="500"/>
                                        <p:tgtEl>
                                          <p:spTgt spid="107"/>
                                        </p:tgtEl>
                                      </p:cBhvr>
                                    </p:animEffect>
                                  </p:childTnLst>
                                </p:cTn>
                              </p:par>
                              <p:par>
                                <p:cTn id="8" presetID="10" presetClass="entr" presetSubtype="0" fill="hold" nodeType="withEffect">
                                  <p:stCondLst>
                                    <p:cond delay="0"/>
                                  </p:stCondLst>
                                  <p:childTnLst>
                                    <p:set>
                                      <p:cBhvr>
                                        <p:cTn id="9" dur="1" fill="hold">
                                          <p:stCondLst>
                                            <p:cond delay="0"/>
                                          </p:stCondLst>
                                        </p:cTn>
                                        <p:tgtEl>
                                          <p:spTgt spid="78"/>
                                        </p:tgtEl>
                                        <p:attrNameLst>
                                          <p:attrName>style.visibility</p:attrName>
                                        </p:attrNameLst>
                                      </p:cBhvr>
                                      <p:to>
                                        <p:strVal val="visible"/>
                                      </p:to>
                                    </p:set>
                                    <p:animEffect transition="in" filter="fade">
                                      <p:cBhvr>
                                        <p:cTn id="10" dur="500"/>
                                        <p:tgtEl>
                                          <p:spTgt spid="78"/>
                                        </p:tgtEl>
                                      </p:cBhvr>
                                    </p:animEffect>
                                  </p:childTnLst>
                                </p:cTn>
                              </p:par>
                              <p:par>
                                <p:cTn id="11" presetID="10" presetClass="entr" presetSubtype="0" fill="hold" nodeType="withEffect">
                                  <p:stCondLst>
                                    <p:cond delay="0"/>
                                  </p:stCondLst>
                                  <p:childTnLst>
                                    <p:set>
                                      <p:cBhvr>
                                        <p:cTn id="12" dur="1" fill="hold">
                                          <p:stCondLst>
                                            <p:cond delay="0"/>
                                          </p:stCondLst>
                                        </p:cTn>
                                        <p:tgtEl>
                                          <p:spTgt spid="110"/>
                                        </p:tgtEl>
                                        <p:attrNameLst>
                                          <p:attrName>style.visibility</p:attrName>
                                        </p:attrNameLst>
                                      </p:cBhvr>
                                      <p:to>
                                        <p:strVal val="visible"/>
                                      </p:to>
                                    </p:set>
                                    <p:animEffect transition="in" filter="fade">
                                      <p:cBhvr>
                                        <p:cTn id="13" dur="500"/>
                                        <p:tgtEl>
                                          <p:spTgt spid="1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9"/>
                                        </p:tgtEl>
                                        <p:attrNameLst>
                                          <p:attrName>style.visibility</p:attrName>
                                        </p:attrNameLst>
                                      </p:cBhvr>
                                      <p:to>
                                        <p:strVal val="visible"/>
                                      </p:to>
                                    </p:set>
                                    <p:animEffect transition="in" filter="fade">
                                      <p:cBhvr>
                                        <p:cTn id="16" dur="500"/>
                                        <p:tgtEl>
                                          <p:spTgt spid="11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20"/>
                                        </p:tgtEl>
                                        <p:attrNameLst>
                                          <p:attrName>style.visibility</p:attrName>
                                        </p:attrNameLst>
                                      </p:cBhvr>
                                      <p:to>
                                        <p:strVal val="visible"/>
                                      </p:to>
                                    </p:set>
                                    <p:animEffect transition="in" filter="fade">
                                      <p:cBhvr>
                                        <p:cTn id="19" dur="500"/>
                                        <p:tgtEl>
                                          <p:spTgt spid="120"/>
                                        </p:tgtEl>
                                      </p:cBhvr>
                                    </p:animEffect>
                                  </p:childTnLst>
                                </p:cTn>
                              </p:par>
                              <p:par>
                                <p:cTn id="20" presetID="10" presetClass="entr" presetSubtype="0" fill="hold" nodeType="withEffect">
                                  <p:stCondLst>
                                    <p:cond delay="0"/>
                                  </p:stCondLst>
                                  <p:childTnLst>
                                    <p:set>
                                      <p:cBhvr>
                                        <p:cTn id="21" dur="1" fill="hold">
                                          <p:stCondLst>
                                            <p:cond delay="0"/>
                                          </p:stCondLst>
                                        </p:cTn>
                                        <p:tgtEl>
                                          <p:spTgt spid="77"/>
                                        </p:tgtEl>
                                        <p:attrNameLst>
                                          <p:attrName>style.visibility</p:attrName>
                                        </p:attrNameLst>
                                      </p:cBhvr>
                                      <p:to>
                                        <p:strVal val="visible"/>
                                      </p:to>
                                    </p:set>
                                    <p:animEffect transition="in" filter="fade">
                                      <p:cBhvr>
                                        <p:cTn id="22" dur="500"/>
                                        <p:tgtEl>
                                          <p:spTgt spid="7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3"/>
                                        </p:tgtEl>
                                        <p:attrNameLst>
                                          <p:attrName>style.visibility</p:attrName>
                                        </p:attrNameLst>
                                      </p:cBhvr>
                                      <p:to>
                                        <p:strVal val="visible"/>
                                      </p:to>
                                    </p:set>
                                    <p:animEffect transition="in" filter="fade">
                                      <p:cBhvr>
                                        <p:cTn id="27" dur="500"/>
                                        <p:tgtEl>
                                          <p:spTgt spid="83"/>
                                        </p:tgtEl>
                                      </p:cBhvr>
                                    </p:animEffect>
                                  </p:childTnLst>
                                </p:cTn>
                              </p:par>
                              <p:par>
                                <p:cTn id="28" presetID="10" presetClass="entr" presetSubtype="0" fill="hold" nodeType="withEffect">
                                  <p:stCondLst>
                                    <p:cond delay="0"/>
                                  </p:stCondLst>
                                  <p:childTnLst>
                                    <p:set>
                                      <p:cBhvr>
                                        <p:cTn id="29" dur="1" fill="hold">
                                          <p:stCondLst>
                                            <p:cond delay="0"/>
                                          </p:stCondLst>
                                        </p:cTn>
                                        <p:tgtEl>
                                          <p:spTgt spid="116"/>
                                        </p:tgtEl>
                                        <p:attrNameLst>
                                          <p:attrName>style.visibility</p:attrName>
                                        </p:attrNameLst>
                                      </p:cBhvr>
                                      <p:to>
                                        <p:strVal val="visible"/>
                                      </p:to>
                                    </p:set>
                                    <p:animEffect transition="in" filter="fade">
                                      <p:cBhvr>
                                        <p:cTn id="30" dur="500"/>
                                        <p:tgtEl>
                                          <p:spTgt spid="116"/>
                                        </p:tgtEl>
                                      </p:cBhvr>
                                    </p:animEffect>
                                  </p:childTnLst>
                                </p:cTn>
                              </p:par>
                              <p:par>
                                <p:cTn id="31" presetID="10" presetClass="entr" presetSubtype="0" fill="hold" nodeType="withEffect">
                                  <p:stCondLst>
                                    <p:cond delay="0"/>
                                  </p:stCondLst>
                                  <p:childTnLst>
                                    <p:set>
                                      <p:cBhvr>
                                        <p:cTn id="32" dur="1" fill="hold">
                                          <p:stCondLst>
                                            <p:cond delay="0"/>
                                          </p:stCondLst>
                                        </p:cTn>
                                        <p:tgtEl>
                                          <p:spTgt spid="113"/>
                                        </p:tgtEl>
                                        <p:attrNameLst>
                                          <p:attrName>style.visibility</p:attrName>
                                        </p:attrNameLst>
                                      </p:cBhvr>
                                      <p:to>
                                        <p:strVal val="visible"/>
                                      </p:to>
                                    </p:set>
                                    <p:animEffect transition="in" filter="fade">
                                      <p:cBhvr>
                                        <p:cTn id="33" dur="500"/>
                                        <p:tgtEl>
                                          <p:spTgt spid="113"/>
                                        </p:tgtEl>
                                      </p:cBhvr>
                                    </p:animEffect>
                                  </p:childTnLst>
                                </p:cTn>
                              </p:par>
                              <p:par>
                                <p:cTn id="34" presetID="10" presetClass="entr" presetSubtype="0" fill="hold" nodeType="withEffect">
                                  <p:stCondLst>
                                    <p:cond delay="0"/>
                                  </p:stCondLst>
                                  <p:childTnLst>
                                    <p:set>
                                      <p:cBhvr>
                                        <p:cTn id="35" dur="1" fill="hold">
                                          <p:stCondLst>
                                            <p:cond delay="0"/>
                                          </p:stCondLst>
                                        </p:cTn>
                                        <p:tgtEl>
                                          <p:spTgt spid="74"/>
                                        </p:tgtEl>
                                        <p:attrNameLst>
                                          <p:attrName>style.visibility</p:attrName>
                                        </p:attrNameLst>
                                      </p:cBhvr>
                                      <p:to>
                                        <p:strVal val="visible"/>
                                      </p:to>
                                    </p:set>
                                    <p:animEffect transition="in" filter="fade">
                                      <p:cBhvr>
                                        <p:cTn id="36" dur="500"/>
                                        <p:tgtEl>
                                          <p:spTgt spid="74"/>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21"/>
                                        </p:tgtEl>
                                        <p:attrNameLst>
                                          <p:attrName>style.visibility</p:attrName>
                                        </p:attrNameLst>
                                      </p:cBhvr>
                                      <p:to>
                                        <p:strVal val="visible"/>
                                      </p:to>
                                    </p:set>
                                    <p:animEffect transition="in" filter="fade">
                                      <p:cBhvr>
                                        <p:cTn id="39" dur="500"/>
                                        <p:tgtEl>
                                          <p:spTgt spid="121"/>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22"/>
                                        </p:tgtEl>
                                        <p:attrNameLst>
                                          <p:attrName>style.visibility</p:attrName>
                                        </p:attrNameLst>
                                      </p:cBhvr>
                                      <p:to>
                                        <p:strVal val="visible"/>
                                      </p:to>
                                    </p:set>
                                    <p:animEffect transition="in" filter="fade">
                                      <p:cBhvr>
                                        <p:cTn id="42" dur="500"/>
                                        <p:tgtEl>
                                          <p:spTgt spid="122"/>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08"/>
                                        </p:tgtEl>
                                        <p:attrNameLst>
                                          <p:attrName>style.visibility</p:attrName>
                                        </p:attrNameLst>
                                      </p:cBhvr>
                                      <p:to>
                                        <p:strVal val="visible"/>
                                      </p:to>
                                    </p:set>
                                    <p:animEffect transition="in" filter="fade">
                                      <p:cBhvr>
                                        <p:cTn id="45" dur="500"/>
                                        <p:tgtEl>
                                          <p:spTgt spid="108"/>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88"/>
                                        </p:tgtEl>
                                        <p:attrNameLst>
                                          <p:attrName>style.visibility</p:attrName>
                                        </p:attrNameLst>
                                      </p:cBhvr>
                                      <p:to>
                                        <p:strVal val="visible"/>
                                      </p:to>
                                    </p:set>
                                    <p:animEffect transition="in" filter="fade">
                                      <p:cBhvr>
                                        <p:cTn id="50" dur="500"/>
                                        <p:tgtEl>
                                          <p:spTgt spid="88"/>
                                        </p:tgtEl>
                                      </p:cBhvr>
                                    </p:animEffect>
                                  </p:childTnLst>
                                </p:cTn>
                              </p:par>
                              <p:par>
                                <p:cTn id="51" presetID="10" presetClass="entr" presetSubtype="0" fill="hold" nodeType="withEffect">
                                  <p:stCondLst>
                                    <p:cond delay="0"/>
                                  </p:stCondLst>
                                  <p:childTnLst>
                                    <p:set>
                                      <p:cBhvr>
                                        <p:cTn id="52" dur="1" fill="hold">
                                          <p:stCondLst>
                                            <p:cond delay="0"/>
                                          </p:stCondLst>
                                        </p:cTn>
                                        <p:tgtEl>
                                          <p:spTgt spid="106"/>
                                        </p:tgtEl>
                                        <p:attrNameLst>
                                          <p:attrName>style.visibility</p:attrName>
                                        </p:attrNameLst>
                                      </p:cBhvr>
                                      <p:to>
                                        <p:strVal val="visible"/>
                                      </p:to>
                                    </p:set>
                                    <p:animEffect transition="in" filter="fade">
                                      <p:cBhvr>
                                        <p:cTn id="53" dur="500"/>
                                        <p:tgtEl>
                                          <p:spTgt spid="106"/>
                                        </p:tgtEl>
                                      </p:cBhvr>
                                    </p:animEffect>
                                  </p:childTnLst>
                                </p:cTn>
                              </p:par>
                              <p:par>
                                <p:cTn id="54" presetID="10" presetClass="entr" presetSubtype="0" fill="hold" nodeType="withEffect">
                                  <p:stCondLst>
                                    <p:cond delay="0"/>
                                  </p:stCondLst>
                                  <p:childTnLst>
                                    <p:set>
                                      <p:cBhvr>
                                        <p:cTn id="55" dur="1" fill="hold">
                                          <p:stCondLst>
                                            <p:cond delay="0"/>
                                          </p:stCondLst>
                                        </p:cTn>
                                        <p:tgtEl>
                                          <p:spTgt spid="103"/>
                                        </p:tgtEl>
                                        <p:attrNameLst>
                                          <p:attrName>style.visibility</p:attrName>
                                        </p:attrNameLst>
                                      </p:cBhvr>
                                      <p:to>
                                        <p:strVal val="visible"/>
                                      </p:to>
                                    </p:set>
                                    <p:animEffect transition="in" filter="fade">
                                      <p:cBhvr>
                                        <p:cTn id="56" dur="500"/>
                                        <p:tgtEl>
                                          <p:spTgt spid="103"/>
                                        </p:tgtEl>
                                      </p:cBhvr>
                                    </p:animEffect>
                                  </p:childTnLst>
                                </p:cTn>
                              </p:par>
                              <p:par>
                                <p:cTn id="57" presetID="10" presetClass="entr" presetSubtype="0" fill="hold" nodeType="withEffect">
                                  <p:stCondLst>
                                    <p:cond delay="0"/>
                                  </p:stCondLst>
                                  <p:childTnLst>
                                    <p:set>
                                      <p:cBhvr>
                                        <p:cTn id="58" dur="1" fill="hold">
                                          <p:stCondLst>
                                            <p:cond delay="0"/>
                                          </p:stCondLst>
                                        </p:cTn>
                                        <p:tgtEl>
                                          <p:spTgt spid="93"/>
                                        </p:tgtEl>
                                        <p:attrNameLst>
                                          <p:attrName>style.visibility</p:attrName>
                                        </p:attrNameLst>
                                      </p:cBhvr>
                                      <p:to>
                                        <p:strVal val="visible"/>
                                      </p:to>
                                    </p:set>
                                    <p:animEffect transition="in" filter="fade">
                                      <p:cBhvr>
                                        <p:cTn id="59" dur="500"/>
                                        <p:tgtEl>
                                          <p:spTgt spid="93"/>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123"/>
                                        </p:tgtEl>
                                        <p:attrNameLst>
                                          <p:attrName>style.visibility</p:attrName>
                                        </p:attrNameLst>
                                      </p:cBhvr>
                                      <p:to>
                                        <p:strVal val="visible"/>
                                      </p:to>
                                    </p:set>
                                    <p:animEffect transition="in" filter="fade">
                                      <p:cBhvr>
                                        <p:cTn id="62" dur="500"/>
                                        <p:tgtEl>
                                          <p:spTgt spid="123"/>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109"/>
                                        </p:tgtEl>
                                        <p:attrNameLst>
                                          <p:attrName>style.visibility</p:attrName>
                                        </p:attrNameLst>
                                      </p:cBhvr>
                                      <p:to>
                                        <p:strVal val="visible"/>
                                      </p:to>
                                    </p:set>
                                    <p:animEffect transition="in" filter="fade">
                                      <p:cBhvr>
                                        <p:cTn id="65" dur="500"/>
                                        <p:tgtEl>
                                          <p:spTgt spid="109"/>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124"/>
                                        </p:tgtEl>
                                        <p:attrNameLst>
                                          <p:attrName>style.visibility</p:attrName>
                                        </p:attrNameLst>
                                      </p:cBhvr>
                                      <p:to>
                                        <p:strVal val="visible"/>
                                      </p:to>
                                    </p:set>
                                    <p:animEffect transition="in" filter="fade">
                                      <p:cBhvr>
                                        <p:cTn id="68" dur="500"/>
                                        <p:tgtEl>
                                          <p:spTgt spid="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0"/>
      <p:bldP spid="108" grpId="0"/>
      <p:bldP spid="109" grpId="0"/>
      <p:bldP spid="119" grpId="0" animBg="1"/>
      <p:bldP spid="120" grpId="0"/>
      <p:bldP spid="121" grpId="0" animBg="1"/>
      <p:bldP spid="122" grpId="0"/>
      <p:bldP spid="123" grpId="0" animBg="1"/>
      <p:bldP spid="12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8F08BC5-DBE9-439D-9F25-387C67C9E8E4}"/>
              </a:ext>
            </a:extLst>
          </p:cNvPr>
          <p:cNvSpPr/>
          <p:nvPr/>
        </p:nvSpPr>
        <p:spPr>
          <a:xfrm>
            <a:off x="5675675" y="3945833"/>
            <a:ext cx="4352474" cy="923330"/>
          </a:xfrm>
          <a:prstGeom prst="rect">
            <a:avLst/>
          </a:prstGeom>
          <a:solidFill>
            <a:schemeClr val="accent2"/>
          </a:solidFill>
        </p:spPr>
        <p:txBody>
          <a:bodyPr wrap="none" lIns="91440" tIns="45720" rIns="91440" bIns="45720">
            <a:spAutoFit/>
          </a:bodyPr>
          <a:lstStyle/>
          <a:p>
            <a:pPr algn="ctr"/>
            <a:r>
              <a:rPr lang="en-US" sz="5400" b="1" cap="none" spc="50" dirty="0">
                <a:ln w="0"/>
                <a:solidFill>
                  <a:schemeClr val="bg2"/>
                </a:solidFill>
                <a:effectLst>
                  <a:innerShdw blurRad="63500" dist="50800" dir="13500000">
                    <a:srgbClr val="000000">
                      <a:alpha val="50000"/>
                    </a:srgbClr>
                  </a:innerShdw>
                </a:effectLst>
                <a:latin typeface="Ubuntu" panose="020B0504030602030204" pitchFamily="34" charset="0"/>
              </a:rPr>
              <a:t>BEHAVIOUR</a:t>
            </a:r>
          </a:p>
        </p:txBody>
      </p:sp>
      <p:sp>
        <p:nvSpPr>
          <p:cNvPr id="3" name="Rectangle 2">
            <a:extLst>
              <a:ext uri="{FF2B5EF4-FFF2-40B4-BE49-F238E27FC236}">
                <a16:creationId xmlns:a16="http://schemas.microsoft.com/office/drawing/2014/main" id="{EFAEB0C1-8FA7-428D-86DB-5F348EEC11F7}"/>
              </a:ext>
            </a:extLst>
          </p:cNvPr>
          <p:cNvSpPr/>
          <p:nvPr/>
        </p:nvSpPr>
        <p:spPr>
          <a:xfrm>
            <a:off x="2252069" y="3945833"/>
            <a:ext cx="1896673" cy="923330"/>
          </a:xfrm>
          <a:prstGeom prst="rect">
            <a:avLst/>
          </a:prstGeom>
          <a:solidFill>
            <a:schemeClr val="accent1"/>
          </a:solidFill>
        </p:spPr>
        <p:txBody>
          <a:bodyPr wrap="none" lIns="91440" tIns="45720" rIns="91440" bIns="45720">
            <a:spAutoFit/>
          </a:bodyPr>
          <a:lstStyle/>
          <a:p>
            <a:pPr algn="ctr"/>
            <a:r>
              <a:rPr lang="en-US" sz="5400" b="1" cap="none" spc="50" dirty="0">
                <a:ln w="0"/>
                <a:solidFill>
                  <a:schemeClr val="bg2"/>
                </a:solidFill>
                <a:effectLst>
                  <a:innerShdw blurRad="63500" dist="50800" dir="13500000">
                    <a:srgbClr val="000000">
                      <a:alpha val="50000"/>
                    </a:srgbClr>
                  </a:innerShdw>
                </a:effectLst>
                <a:latin typeface="Ubuntu" panose="020B0504030602030204" pitchFamily="34" charset="0"/>
              </a:rPr>
              <a:t>TIME</a:t>
            </a:r>
          </a:p>
        </p:txBody>
      </p:sp>
      <p:pic>
        <p:nvPicPr>
          <p:cNvPr id="5" name="Graphic 4" descr="Group brainstorm">
            <a:extLst>
              <a:ext uri="{FF2B5EF4-FFF2-40B4-BE49-F238E27FC236}">
                <a16:creationId xmlns:a16="http://schemas.microsoft.com/office/drawing/2014/main" id="{265030A5-742E-4CE6-9198-B9D86104075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07221" y="1856454"/>
            <a:ext cx="2089379" cy="2089379"/>
          </a:xfrm>
          <a:prstGeom prst="rect">
            <a:avLst/>
          </a:prstGeom>
        </p:spPr>
      </p:pic>
      <p:pic>
        <p:nvPicPr>
          <p:cNvPr id="6" name="Graphic 5" descr="Hourglass">
            <a:extLst>
              <a:ext uri="{FF2B5EF4-FFF2-40B4-BE49-F238E27FC236}">
                <a16:creationId xmlns:a16="http://schemas.microsoft.com/office/drawing/2014/main" id="{2BD547D8-4123-4E5F-92D0-F33596C17BF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155715" y="1856454"/>
            <a:ext cx="2089379" cy="2089379"/>
          </a:xfrm>
          <a:prstGeom prst="rect">
            <a:avLst/>
          </a:prstGeom>
        </p:spPr>
      </p:pic>
    </p:spTree>
    <p:extLst>
      <p:ext uri="{BB962C8B-B14F-4D97-AF65-F5344CB8AC3E}">
        <p14:creationId xmlns:p14="http://schemas.microsoft.com/office/powerpoint/2010/main" val="438228585"/>
      </p:ext>
    </p:extLst>
  </p:cSld>
  <p:clrMapOvr>
    <a:masterClrMapping/>
  </p:clrMapOvr>
  <p:transition spd="slow">
    <p:push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8F08BC5-DBE9-439D-9F25-387C67C9E8E4}"/>
              </a:ext>
            </a:extLst>
          </p:cNvPr>
          <p:cNvSpPr/>
          <p:nvPr/>
        </p:nvSpPr>
        <p:spPr>
          <a:xfrm>
            <a:off x="3740858" y="2739885"/>
            <a:ext cx="4352474" cy="923330"/>
          </a:xfrm>
          <a:prstGeom prst="rect">
            <a:avLst/>
          </a:prstGeom>
          <a:solidFill>
            <a:schemeClr val="accent2"/>
          </a:solidFill>
        </p:spPr>
        <p:txBody>
          <a:bodyPr wrap="none" lIns="91440" tIns="45720" rIns="91440" bIns="45720">
            <a:spAutoFit/>
          </a:bodyPr>
          <a:lstStyle/>
          <a:p>
            <a:pPr algn="ctr"/>
            <a:r>
              <a:rPr lang="en-US" sz="5400" b="1" cap="none" spc="50" dirty="0">
                <a:ln w="0"/>
                <a:solidFill>
                  <a:schemeClr val="bg2"/>
                </a:solidFill>
                <a:effectLst>
                  <a:innerShdw blurRad="63500" dist="50800" dir="13500000">
                    <a:srgbClr val="000000">
                      <a:alpha val="50000"/>
                    </a:srgbClr>
                  </a:innerShdw>
                </a:effectLst>
                <a:latin typeface="Ubuntu" panose="020B0504030602030204" pitchFamily="34" charset="0"/>
              </a:rPr>
              <a:t>BEHAVIOUR</a:t>
            </a:r>
          </a:p>
        </p:txBody>
      </p:sp>
      <p:pic>
        <p:nvPicPr>
          <p:cNvPr id="5" name="Graphic 4" descr="Group brainstorm">
            <a:extLst>
              <a:ext uri="{FF2B5EF4-FFF2-40B4-BE49-F238E27FC236}">
                <a16:creationId xmlns:a16="http://schemas.microsoft.com/office/drawing/2014/main" id="{265030A5-742E-4CE6-9198-B9D86104075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72404" y="650506"/>
            <a:ext cx="2089379" cy="2089379"/>
          </a:xfrm>
          <a:prstGeom prst="rect">
            <a:avLst/>
          </a:prstGeom>
        </p:spPr>
      </p:pic>
      <p:sp>
        <p:nvSpPr>
          <p:cNvPr id="7" name="Rectangle 6">
            <a:extLst>
              <a:ext uri="{FF2B5EF4-FFF2-40B4-BE49-F238E27FC236}">
                <a16:creationId xmlns:a16="http://schemas.microsoft.com/office/drawing/2014/main" id="{0924BDC4-3BD8-44AA-85EE-0FC5669E53AE}"/>
              </a:ext>
            </a:extLst>
          </p:cNvPr>
          <p:cNvSpPr/>
          <p:nvPr/>
        </p:nvSpPr>
        <p:spPr>
          <a:xfrm>
            <a:off x="4273225" y="4182933"/>
            <a:ext cx="3645549" cy="646331"/>
          </a:xfrm>
          <a:prstGeom prst="rect">
            <a:avLst/>
          </a:prstGeom>
          <a:noFill/>
        </p:spPr>
        <p:txBody>
          <a:bodyPr wrap="none" lIns="91440" tIns="45720" rIns="91440" bIns="45720">
            <a:spAutoFit/>
          </a:bodyPr>
          <a:lstStyle/>
          <a:p>
            <a:pPr algn="ctr"/>
            <a:r>
              <a:rPr lang="en-US" sz="3600" dirty="0">
                <a:ln w="0"/>
                <a:solidFill>
                  <a:schemeClr val="accent2"/>
                </a:solidFill>
                <a:effectLst>
                  <a:outerShdw blurRad="38100" dist="25400" dir="5400000" algn="ctr" rotWithShape="0">
                    <a:srgbClr val="6E747A">
                      <a:alpha val="43000"/>
                    </a:srgbClr>
                  </a:outerShdw>
                </a:effectLst>
                <a:latin typeface="Ubuntu" panose="020B0504030602030204" pitchFamily="34" charset="0"/>
              </a:rPr>
              <a:t>What</a:t>
            </a:r>
            <a:r>
              <a:rPr lang="en-US" sz="3600" dirty="0">
                <a:ln w="0"/>
                <a:solidFill>
                  <a:schemeClr val="accent1"/>
                </a:solidFill>
                <a:effectLst>
                  <a:outerShdw blurRad="38100" dist="25400" dir="5400000" algn="ctr" rotWithShape="0">
                    <a:srgbClr val="6E747A">
                      <a:alpha val="43000"/>
                    </a:srgbClr>
                  </a:outerShdw>
                </a:effectLst>
                <a:latin typeface="Ubuntu" panose="020B0504030602030204" pitchFamily="34" charset="0"/>
              </a:rPr>
              <a:t> </a:t>
            </a:r>
            <a:r>
              <a:rPr lang="en-US" sz="3600" u="sng" dirty="0">
                <a:ln w="0"/>
                <a:solidFill>
                  <a:schemeClr val="accent1"/>
                </a:solidFill>
                <a:effectLst>
                  <a:outerShdw blurRad="38100" dist="25400" dir="5400000" algn="ctr" rotWithShape="0">
                    <a:srgbClr val="6E747A">
                      <a:alpha val="43000"/>
                    </a:srgbClr>
                  </a:outerShdw>
                </a:effectLst>
                <a:latin typeface="Ubuntu" panose="020B0504030602030204" pitchFamily="34" charset="0"/>
              </a:rPr>
              <a:t>not</a:t>
            </a:r>
            <a:r>
              <a:rPr lang="en-US" sz="3600" dirty="0">
                <a:ln w="0"/>
                <a:solidFill>
                  <a:schemeClr val="accent1"/>
                </a:solidFill>
                <a:effectLst>
                  <a:outerShdw blurRad="38100" dist="25400" dir="5400000" algn="ctr" rotWithShape="0">
                    <a:srgbClr val="6E747A">
                      <a:alpha val="43000"/>
                    </a:srgbClr>
                  </a:outerShdw>
                </a:effectLst>
                <a:latin typeface="Ubuntu" panose="020B0504030602030204" pitchFamily="34" charset="0"/>
              </a:rPr>
              <a:t> </a:t>
            </a:r>
            <a:r>
              <a:rPr lang="en-US" sz="3600" dirty="0">
                <a:ln w="0"/>
                <a:solidFill>
                  <a:schemeClr val="accent2"/>
                </a:solidFill>
                <a:effectLst>
                  <a:outerShdw blurRad="38100" dist="25400" dir="5400000" algn="ctr" rotWithShape="0">
                    <a:srgbClr val="6E747A">
                      <a:alpha val="43000"/>
                    </a:srgbClr>
                  </a:outerShdw>
                </a:effectLst>
                <a:latin typeface="Ubuntu" panose="020B0504030602030204" pitchFamily="34" charset="0"/>
              </a:rPr>
              <a:t>to do? </a:t>
            </a:r>
          </a:p>
        </p:txBody>
      </p:sp>
    </p:spTree>
    <p:extLst>
      <p:ext uri="{BB962C8B-B14F-4D97-AF65-F5344CB8AC3E}">
        <p14:creationId xmlns:p14="http://schemas.microsoft.com/office/powerpoint/2010/main" val="40440044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t="-39000" b="-39000"/>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4209FE8-3F2E-40B1-A5CD-AE925AE20B3D}"/>
              </a:ext>
            </a:extLst>
          </p:cNvPr>
          <p:cNvSpPr/>
          <p:nvPr/>
        </p:nvSpPr>
        <p:spPr>
          <a:xfrm>
            <a:off x="1669776" y="416328"/>
            <a:ext cx="2739455" cy="584775"/>
          </a:xfrm>
          <a:prstGeom prst="rect">
            <a:avLst/>
          </a:prstGeom>
          <a:solidFill>
            <a:schemeClr val="accent2"/>
          </a:solidFill>
        </p:spPr>
        <p:txBody>
          <a:bodyPr wrap="square" lIns="91440" tIns="45720" rIns="91440" bIns="45720">
            <a:spAutoFit/>
          </a:bodyPr>
          <a:lstStyle/>
          <a:p>
            <a:pPr algn="ctr"/>
            <a:r>
              <a:rPr lang="en-US" sz="3200" b="1" cap="none" spc="50" dirty="0">
                <a:ln w="0"/>
                <a:solidFill>
                  <a:schemeClr val="bg2"/>
                </a:solidFill>
                <a:effectLst>
                  <a:innerShdw blurRad="63500" dist="50800" dir="13500000">
                    <a:srgbClr val="000000">
                      <a:alpha val="50000"/>
                    </a:srgbClr>
                  </a:innerShdw>
                </a:effectLst>
                <a:latin typeface="Ubuntu" panose="020B0504030602030204" pitchFamily="34" charset="0"/>
              </a:rPr>
              <a:t>BEHAVIOUR</a:t>
            </a:r>
          </a:p>
        </p:txBody>
      </p:sp>
      <p:pic>
        <p:nvPicPr>
          <p:cNvPr id="16" name="Graphic 15" descr="Group brainstorm">
            <a:extLst>
              <a:ext uri="{FF2B5EF4-FFF2-40B4-BE49-F238E27FC236}">
                <a16:creationId xmlns:a16="http://schemas.microsoft.com/office/drawing/2014/main" id="{10215A0F-763D-4BD3-9245-5F27A29CD8C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2684" y="-38606"/>
            <a:ext cx="1197092" cy="1197092"/>
          </a:xfrm>
          <a:prstGeom prst="rect">
            <a:avLst/>
          </a:prstGeom>
        </p:spPr>
      </p:pic>
      <p:pic>
        <p:nvPicPr>
          <p:cNvPr id="4098" name="Picture 2" descr="undefined">
            <a:extLst>
              <a:ext uri="{FF2B5EF4-FFF2-40B4-BE49-F238E27FC236}">
                <a16:creationId xmlns:a16="http://schemas.microsoft.com/office/drawing/2014/main" id="{C6B9DCF6-2FCE-4648-ADF5-6676CD4835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84736" y="2860275"/>
            <a:ext cx="2206487" cy="2206487"/>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undefined">
            <a:extLst>
              <a:ext uri="{FF2B5EF4-FFF2-40B4-BE49-F238E27FC236}">
                <a16:creationId xmlns:a16="http://schemas.microsoft.com/office/drawing/2014/main" id="{CCBED46D-7F1F-49A9-9BFB-BC9DAB2B165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45762" y="4086099"/>
            <a:ext cx="2355573" cy="2355573"/>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undefined">
            <a:extLst>
              <a:ext uri="{FF2B5EF4-FFF2-40B4-BE49-F238E27FC236}">
                <a16:creationId xmlns:a16="http://schemas.microsoft.com/office/drawing/2014/main" id="{3BEC5767-2617-427D-9B43-F9EA57ABBBB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55874" y="2672467"/>
            <a:ext cx="2355573" cy="2582105"/>
          </a:xfrm>
          <a:prstGeom prst="rect">
            <a:avLst/>
          </a:prstGeom>
          <a:noFill/>
          <a:extLst>
            <a:ext uri="{909E8E84-426E-40DD-AFC4-6F175D3DCCD1}">
              <a14:hiddenFill xmlns:a14="http://schemas.microsoft.com/office/drawing/2010/main">
                <a:solidFill>
                  <a:srgbClr val="FFFFFF"/>
                </a:solidFill>
              </a14:hiddenFill>
            </a:ext>
          </a:extLst>
        </p:spPr>
      </p:pic>
      <p:sp>
        <p:nvSpPr>
          <p:cNvPr id="18" name="Scroll: Horizontal 17">
            <a:extLst>
              <a:ext uri="{FF2B5EF4-FFF2-40B4-BE49-F238E27FC236}">
                <a16:creationId xmlns:a16="http://schemas.microsoft.com/office/drawing/2014/main" id="{AC15E8DB-A39D-4C67-84C7-61D8715F89BE}"/>
              </a:ext>
            </a:extLst>
          </p:cNvPr>
          <p:cNvSpPr/>
          <p:nvPr/>
        </p:nvSpPr>
        <p:spPr>
          <a:xfrm>
            <a:off x="2419513" y="1395021"/>
            <a:ext cx="7651479" cy="695720"/>
          </a:xfrm>
          <a:prstGeom prst="horizontalScroll">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Ubuntu" panose="020B0504030602030204" pitchFamily="34" charset="0"/>
              </a:rPr>
              <a:t>Since we are in Kolkata…let’s delve into some Football!</a:t>
            </a:r>
          </a:p>
        </p:txBody>
      </p:sp>
    </p:spTree>
    <p:extLst>
      <p:ext uri="{BB962C8B-B14F-4D97-AF65-F5344CB8AC3E}">
        <p14:creationId xmlns:p14="http://schemas.microsoft.com/office/powerpoint/2010/main" val="28958619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t="-39000" b="-39000"/>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6F9FBF8-6AA3-457C-8DA1-A042D2461865}"/>
              </a:ext>
            </a:extLst>
          </p:cNvPr>
          <p:cNvSpPr txBox="1"/>
          <p:nvPr/>
        </p:nvSpPr>
        <p:spPr>
          <a:xfrm>
            <a:off x="382196" y="338789"/>
            <a:ext cx="8485778"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accent1"/>
                </a:solidFill>
                <a:effectLst/>
                <a:uLnTx/>
                <a:uFillTx/>
                <a:latin typeface="Ubuntu" panose="020B0504030602030204" pitchFamily="34" charset="0"/>
                <a:ea typeface="+mn-ea"/>
                <a:cs typeface="+mn-cs"/>
              </a:rPr>
              <a:t>#1</a:t>
            </a:r>
            <a:r>
              <a:rPr kumimoji="0" lang="en-US" sz="2400" b="1" i="0" u="none" strike="noStrike" kern="1200" cap="none" spc="0" normalizeH="0" baseline="0" noProof="0" dirty="0">
                <a:ln>
                  <a:noFill/>
                </a:ln>
                <a:solidFill>
                  <a:srgbClr val="073150"/>
                </a:solidFill>
                <a:effectLst/>
                <a:uLnTx/>
                <a:uFillTx/>
                <a:latin typeface="Ubuntu" panose="020B0504030602030204" pitchFamily="34" charset="0"/>
                <a:ea typeface="+mn-ea"/>
                <a:cs typeface="+mn-cs"/>
              </a:rPr>
              <a:t> On the field, but without a goal post</a:t>
            </a:r>
          </a:p>
        </p:txBody>
      </p:sp>
      <p:pic>
        <p:nvPicPr>
          <p:cNvPr id="9" name="Picture 8">
            <a:extLst>
              <a:ext uri="{FF2B5EF4-FFF2-40B4-BE49-F238E27FC236}">
                <a16:creationId xmlns:a16="http://schemas.microsoft.com/office/drawing/2014/main" id="{798DA594-61D8-4FD9-97B7-2ADA0E63B097}"/>
              </a:ext>
            </a:extLst>
          </p:cNvPr>
          <p:cNvPicPr>
            <a:picLocks noChangeAspect="1"/>
          </p:cNvPicPr>
          <p:nvPr/>
        </p:nvPicPr>
        <p:blipFill rotWithShape="1">
          <a:blip r:embed="rId3"/>
          <a:srcRect t="41256"/>
          <a:stretch/>
        </p:blipFill>
        <p:spPr>
          <a:xfrm>
            <a:off x="0" y="1547191"/>
            <a:ext cx="12192000" cy="4028661"/>
          </a:xfrm>
          <a:prstGeom prst="rect">
            <a:avLst/>
          </a:prstGeom>
        </p:spPr>
      </p:pic>
    </p:spTree>
    <p:extLst>
      <p:ext uri="{BB962C8B-B14F-4D97-AF65-F5344CB8AC3E}">
        <p14:creationId xmlns:p14="http://schemas.microsoft.com/office/powerpoint/2010/main" val="1467923279"/>
      </p:ext>
    </p:extLst>
  </p:cSld>
  <p:clrMapOvr>
    <a:masterClrMapping/>
  </p:clrMapOvr>
  <p:transition spd="slow">
    <p:push dir="r"/>
  </p:transition>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1000"/>
            <a:lum/>
          </a:blip>
          <a:srcRect/>
          <a:stretch>
            <a:fillRect t="-39000" b="-39000"/>
          </a:stretch>
        </a:blipFill>
        <a:effectLst/>
      </p:bgPr>
    </p:bg>
    <p:spTree>
      <p:nvGrpSpPr>
        <p:cNvPr id="1" name=""/>
        <p:cNvGrpSpPr/>
        <p:nvPr/>
      </p:nvGrpSpPr>
      <p:grpSpPr>
        <a:xfrm>
          <a:off x="0" y="0"/>
          <a:ext cx="0" cy="0"/>
          <a:chOff x="0" y="0"/>
          <a:chExt cx="0" cy="0"/>
        </a:xfrm>
      </p:grpSpPr>
      <p:graphicFrame>
        <p:nvGraphicFramePr>
          <p:cNvPr id="10" name="Chart 9">
            <a:extLst>
              <a:ext uri="{FF2B5EF4-FFF2-40B4-BE49-F238E27FC236}">
                <a16:creationId xmlns:a16="http://schemas.microsoft.com/office/drawing/2014/main" id="{31579834-869D-4C17-B804-620D2F464F65}"/>
              </a:ext>
            </a:extLst>
          </p:cNvPr>
          <p:cNvGraphicFramePr>
            <a:graphicFrameLocks/>
          </p:cNvGraphicFramePr>
          <p:nvPr>
            <p:extLst>
              <p:ext uri="{D42A27DB-BD31-4B8C-83A1-F6EECF244321}">
                <p14:modId xmlns:p14="http://schemas.microsoft.com/office/powerpoint/2010/main" val="1124793124"/>
              </p:ext>
            </p:extLst>
          </p:nvPr>
        </p:nvGraphicFramePr>
        <p:xfrm>
          <a:off x="824514" y="1019429"/>
          <a:ext cx="10542970" cy="5037505"/>
        </p:xfrm>
        <a:graphic>
          <a:graphicData uri="http://schemas.openxmlformats.org/drawingml/2006/chart">
            <c:chart xmlns:c="http://schemas.openxmlformats.org/drawingml/2006/chart" xmlns:r="http://schemas.openxmlformats.org/officeDocument/2006/relationships" r:id="rId3"/>
          </a:graphicData>
        </a:graphic>
      </p:graphicFrame>
      <p:sp>
        <p:nvSpPr>
          <p:cNvPr id="11" name="Oval 10">
            <a:extLst>
              <a:ext uri="{FF2B5EF4-FFF2-40B4-BE49-F238E27FC236}">
                <a16:creationId xmlns:a16="http://schemas.microsoft.com/office/drawing/2014/main" id="{522E4B16-525E-4FEE-B2AB-F047838303AC}"/>
              </a:ext>
            </a:extLst>
          </p:cNvPr>
          <p:cNvSpPr/>
          <p:nvPr/>
        </p:nvSpPr>
        <p:spPr>
          <a:xfrm>
            <a:off x="2374831" y="3770194"/>
            <a:ext cx="836374" cy="644281"/>
          </a:xfrm>
          <a:prstGeom prst="ellipse">
            <a:avLst/>
          </a:prstGeom>
          <a:noFill/>
          <a:ln w="28575">
            <a:solidFill>
              <a:srgbClr val="00B0F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accent2"/>
              </a:solidFill>
              <a:latin typeface="Ubuntu" panose="020B0504030602030204" pitchFamily="34" charset="0"/>
            </a:endParaRPr>
          </a:p>
        </p:txBody>
      </p:sp>
      <p:sp>
        <p:nvSpPr>
          <p:cNvPr id="12" name="Oval 11">
            <a:extLst>
              <a:ext uri="{FF2B5EF4-FFF2-40B4-BE49-F238E27FC236}">
                <a16:creationId xmlns:a16="http://schemas.microsoft.com/office/drawing/2014/main" id="{F5511D67-C0EF-4E57-B1FF-C1000D4150FE}"/>
              </a:ext>
            </a:extLst>
          </p:cNvPr>
          <p:cNvSpPr/>
          <p:nvPr/>
        </p:nvSpPr>
        <p:spPr>
          <a:xfrm flipH="1">
            <a:off x="1836686" y="3280539"/>
            <a:ext cx="836374" cy="644281"/>
          </a:xfrm>
          <a:prstGeom prst="ellipse">
            <a:avLst/>
          </a:prstGeom>
          <a:noFill/>
          <a:ln w="28575">
            <a:solidFill>
              <a:schemeClr val="accent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accent2"/>
              </a:solidFill>
              <a:latin typeface="Ubuntu" panose="020B0504030602030204" pitchFamily="34" charset="0"/>
            </a:endParaRPr>
          </a:p>
        </p:txBody>
      </p:sp>
      <p:sp>
        <p:nvSpPr>
          <p:cNvPr id="14" name="TextBox 13">
            <a:extLst>
              <a:ext uri="{FF2B5EF4-FFF2-40B4-BE49-F238E27FC236}">
                <a16:creationId xmlns:a16="http://schemas.microsoft.com/office/drawing/2014/main" id="{A1859146-FDE6-41DD-8FAD-E1E19DD03AD5}"/>
              </a:ext>
            </a:extLst>
          </p:cNvPr>
          <p:cNvSpPr txBox="1"/>
          <p:nvPr/>
        </p:nvSpPr>
        <p:spPr>
          <a:xfrm>
            <a:off x="819478" y="650097"/>
            <a:ext cx="1060382" cy="338554"/>
          </a:xfrm>
          <a:prstGeom prst="rect">
            <a:avLst/>
          </a:prstGeom>
          <a:noFill/>
        </p:spPr>
        <p:txBody>
          <a:bodyPr wrap="square" rtlCol="0">
            <a:spAutoFit/>
          </a:bodyPr>
          <a:lstStyle/>
          <a:p>
            <a:r>
              <a:rPr lang="en-US" sz="1600" u="sng" dirty="0">
                <a:solidFill>
                  <a:schemeClr val="accent2"/>
                </a:solidFill>
                <a:latin typeface="Ubuntu" panose="020B0504030602030204" pitchFamily="34" charset="0"/>
              </a:rPr>
              <a:t>Flows</a:t>
            </a:r>
          </a:p>
        </p:txBody>
      </p:sp>
      <p:sp>
        <p:nvSpPr>
          <p:cNvPr id="15" name="TextBox 14">
            <a:extLst>
              <a:ext uri="{FF2B5EF4-FFF2-40B4-BE49-F238E27FC236}">
                <a16:creationId xmlns:a16="http://schemas.microsoft.com/office/drawing/2014/main" id="{A737B543-2613-46A9-8029-42E1D5BF233F}"/>
              </a:ext>
            </a:extLst>
          </p:cNvPr>
          <p:cNvSpPr txBox="1"/>
          <p:nvPr/>
        </p:nvSpPr>
        <p:spPr>
          <a:xfrm>
            <a:off x="10643417" y="650097"/>
            <a:ext cx="1060382" cy="338554"/>
          </a:xfrm>
          <a:prstGeom prst="rect">
            <a:avLst/>
          </a:prstGeom>
          <a:noFill/>
        </p:spPr>
        <p:txBody>
          <a:bodyPr wrap="square" rtlCol="0">
            <a:spAutoFit/>
          </a:bodyPr>
          <a:lstStyle/>
          <a:p>
            <a:r>
              <a:rPr lang="en-US" sz="1600" u="sng" dirty="0">
                <a:solidFill>
                  <a:schemeClr val="accent2"/>
                </a:solidFill>
                <a:latin typeface="Ubuntu" panose="020B0504030602030204" pitchFamily="34" charset="0"/>
              </a:rPr>
              <a:t>Nifty 50</a:t>
            </a:r>
          </a:p>
        </p:txBody>
      </p:sp>
      <p:sp>
        <p:nvSpPr>
          <p:cNvPr id="16" name="Rectangle 15">
            <a:extLst>
              <a:ext uri="{FF2B5EF4-FFF2-40B4-BE49-F238E27FC236}">
                <a16:creationId xmlns:a16="http://schemas.microsoft.com/office/drawing/2014/main" id="{E3F8303F-4AD9-4604-BBB9-B1E58D721BC7}"/>
              </a:ext>
            </a:extLst>
          </p:cNvPr>
          <p:cNvSpPr/>
          <p:nvPr/>
        </p:nvSpPr>
        <p:spPr>
          <a:xfrm>
            <a:off x="203200" y="6566403"/>
            <a:ext cx="10861962" cy="230832"/>
          </a:xfrm>
          <a:prstGeom prst="rect">
            <a:avLst/>
          </a:prstGeom>
        </p:spPr>
        <p:txBody>
          <a:bodyPr wrap="square">
            <a:spAutoFit/>
          </a:bodyPr>
          <a:lstStyle/>
          <a:p>
            <a:pPr>
              <a:spcAft>
                <a:spcPts val="0"/>
              </a:spcAft>
            </a:pPr>
            <a:r>
              <a:rPr lang="en-US" sz="900" i="1" dirty="0">
                <a:solidFill>
                  <a:schemeClr val="accent2"/>
                </a:solidFill>
                <a:latin typeface="Ubuntu" panose="020B0504030602030204" pitchFamily="34" charset="0"/>
              </a:rPr>
              <a:t>Source: MFIE, AMFI </a:t>
            </a:r>
            <a:endParaRPr lang="en-US" sz="900" i="1" dirty="0">
              <a:solidFill>
                <a:schemeClr val="accent2"/>
              </a:solidFill>
              <a:latin typeface="Ubuntu" panose="020B0504030602030204" pitchFamily="34" charset="0"/>
              <a:ea typeface="Calibri" panose="020F0502020204030204" pitchFamily="34" charset="0"/>
            </a:endParaRPr>
          </a:p>
        </p:txBody>
      </p:sp>
      <p:sp>
        <p:nvSpPr>
          <p:cNvPr id="17" name="Oval 16">
            <a:extLst>
              <a:ext uri="{FF2B5EF4-FFF2-40B4-BE49-F238E27FC236}">
                <a16:creationId xmlns:a16="http://schemas.microsoft.com/office/drawing/2014/main" id="{277CFDF4-51DE-4573-B7CD-D88C848052D4}"/>
              </a:ext>
            </a:extLst>
          </p:cNvPr>
          <p:cNvSpPr/>
          <p:nvPr/>
        </p:nvSpPr>
        <p:spPr>
          <a:xfrm flipH="1">
            <a:off x="4384161" y="2914666"/>
            <a:ext cx="836374" cy="644281"/>
          </a:xfrm>
          <a:prstGeom prst="ellipse">
            <a:avLst/>
          </a:prstGeom>
          <a:noFill/>
          <a:ln w="28575">
            <a:solidFill>
              <a:schemeClr val="accent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accent2"/>
              </a:solidFill>
              <a:latin typeface="Ubuntu" panose="020B0504030602030204" pitchFamily="34" charset="0"/>
            </a:endParaRPr>
          </a:p>
        </p:txBody>
      </p:sp>
      <p:sp>
        <p:nvSpPr>
          <p:cNvPr id="18" name="Oval 17">
            <a:extLst>
              <a:ext uri="{FF2B5EF4-FFF2-40B4-BE49-F238E27FC236}">
                <a16:creationId xmlns:a16="http://schemas.microsoft.com/office/drawing/2014/main" id="{C1FB2A8C-F2BF-44A5-B950-47893B03CC92}"/>
              </a:ext>
            </a:extLst>
          </p:cNvPr>
          <p:cNvSpPr/>
          <p:nvPr/>
        </p:nvSpPr>
        <p:spPr>
          <a:xfrm>
            <a:off x="4926704" y="3642831"/>
            <a:ext cx="836374" cy="644281"/>
          </a:xfrm>
          <a:prstGeom prst="ellipse">
            <a:avLst/>
          </a:prstGeom>
          <a:noFill/>
          <a:ln w="28575">
            <a:solidFill>
              <a:srgbClr val="00B0F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accent2"/>
              </a:solidFill>
              <a:latin typeface="Ubuntu" panose="020B0504030602030204" pitchFamily="34" charset="0"/>
            </a:endParaRPr>
          </a:p>
        </p:txBody>
      </p:sp>
      <p:sp>
        <p:nvSpPr>
          <p:cNvPr id="19" name="Oval 18">
            <a:extLst>
              <a:ext uri="{FF2B5EF4-FFF2-40B4-BE49-F238E27FC236}">
                <a16:creationId xmlns:a16="http://schemas.microsoft.com/office/drawing/2014/main" id="{07CBCD6E-5F13-41F8-97F6-46B9CE5D14AB}"/>
              </a:ext>
            </a:extLst>
          </p:cNvPr>
          <p:cNvSpPr/>
          <p:nvPr/>
        </p:nvSpPr>
        <p:spPr>
          <a:xfrm>
            <a:off x="6701093" y="3825921"/>
            <a:ext cx="1848012" cy="1147405"/>
          </a:xfrm>
          <a:prstGeom prst="ellipse">
            <a:avLst/>
          </a:prstGeom>
          <a:noFill/>
          <a:ln w="28575">
            <a:solidFill>
              <a:srgbClr val="00B0F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accent2"/>
              </a:solidFill>
              <a:latin typeface="Ubuntu" panose="020B0504030602030204" pitchFamily="34" charset="0"/>
            </a:endParaRPr>
          </a:p>
        </p:txBody>
      </p:sp>
      <p:sp>
        <p:nvSpPr>
          <p:cNvPr id="20" name="Oval 19">
            <a:extLst>
              <a:ext uri="{FF2B5EF4-FFF2-40B4-BE49-F238E27FC236}">
                <a16:creationId xmlns:a16="http://schemas.microsoft.com/office/drawing/2014/main" id="{167C35A2-2D83-4898-BB0C-71AE3E5B67A6}"/>
              </a:ext>
            </a:extLst>
          </p:cNvPr>
          <p:cNvSpPr/>
          <p:nvPr/>
        </p:nvSpPr>
        <p:spPr>
          <a:xfrm flipH="1">
            <a:off x="5928009" y="2696042"/>
            <a:ext cx="1546169" cy="1127788"/>
          </a:xfrm>
          <a:prstGeom prst="ellipse">
            <a:avLst/>
          </a:prstGeom>
          <a:noFill/>
          <a:ln w="28575">
            <a:solidFill>
              <a:schemeClr val="accent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accent2"/>
              </a:solidFill>
              <a:latin typeface="Ubuntu" panose="020B0504030602030204" pitchFamily="34" charset="0"/>
            </a:endParaRPr>
          </a:p>
        </p:txBody>
      </p:sp>
      <p:sp>
        <p:nvSpPr>
          <p:cNvPr id="21" name="Oval 20">
            <a:extLst>
              <a:ext uri="{FF2B5EF4-FFF2-40B4-BE49-F238E27FC236}">
                <a16:creationId xmlns:a16="http://schemas.microsoft.com/office/drawing/2014/main" id="{C6B803DB-6C79-44A9-B475-2B65DDD4A4F4}"/>
              </a:ext>
            </a:extLst>
          </p:cNvPr>
          <p:cNvSpPr/>
          <p:nvPr/>
        </p:nvSpPr>
        <p:spPr>
          <a:xfrm>
            <a:off x="9111536" y="2843431"/>
            <a:ext cx="1460727" cy="874215"/>
          </a:xfrm>
          <a:prstGeom prst="ellipse">
            <a:avLst/>
          </a:prstGeom>
          <a:noFill/>
          <a:ln w="28575">
            <a:solidFill>
              <a:srgbClr val="00B0F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accent2"/>
              </a:solidFill>
              <a:latin typeface="Ubuntu" panose="020B0504030602030204" pitchFamily="34" charset="0"/>
            </a:endParaRPr>
          </a:p>
        </p:txBody>
      </p:sp>
      <p:sp>
        <p:nvSpPr>
          <p:cNvPr id="22" name="Oval 21">
            <a:extLst>
              <a:ext uri="{FF2B5EF4-FFF2-40B4-BE49-F238E27FC236}">
                <a16:creationId xmlns:a16="http://schemas.microsoft.com/office/drawing/2014/main" id="{C644BE5E-597C-4DE3-89F3-FD78A88ADC30}"/>
              </a:ext>
            </a:extLst>
          </p:cNvPr>
          <p:cNvSpPr/>
          <p:nvPr/>
        </p:nvSpPr>
        <p:spPr>
          <a:xfrm flipH="1">
            <a:off x="8597810" y="1477715"/>
            <a:ext cx="1244090" cy="874215"/>
          </a:xfrm>
          <a:prstGeom prst="ellipse">
            <a:avLst/>
          </a:prstGeom>
          <a:noFill/>
          <a:ln w="28575">
            <a:solidFill>
              <a:schemeClr val="accent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accent2"/>
              </a:solidFill>
              <a:latin typeface="Ubuntu" panose="020B0504030602030204" pitchFamily="34" charset="0"/>
            </a:endParaRPr>
          </a:p>
        </p:txBody>
      </p:sp>
      <p:sp>
        <p:nvSpPr>
          <p:cNvPr id="24" name="TextBox 23">
            <a:extLst>
              <a:ext uri="{FF2B5EF4-FFF2-40B4-BE49-F238E27FC236}">
                <a16:creationId xmlns:a16="http://schemas.microsoft.com/office/drawing/2014/main" id="{032437B6-39E6-4273-9A7F-C140BF15D7F8}"/>
              </a:ext>
            </a:extLst>
          </p:cNvPr>
          <p:cNvSpPr txBox="1"/>
          <p:nvPr/>
        </p:nvSpPr>
        <p:spPr>
          <a:xfrm>
            <a:off x="819478" y="87446"/>
            <a:ext cx="11175758" cy="461665"/>
          </a:xfrm>
          <a:prstGeom prst="rect">
            <a:avLst/>
          </a:prstGeom>
          <a:noFill/>
        </p:spPr>
        <p:txBody>
          <a:bodyPr wrap="square">
            <a:spAutoFit/>
          </a:bodyPr>
          <a:lstStyle/>
          <a:p>
            <a:pPr rtl="0"/>
            <a:r>
              <a:rPr lang="en-US" sz="2400" b="1" dirty="0">
                <a:solidFill>
                  <a:schemeClr val="accent2"/>
                </a:solidFill>
                <a:effectLst/>
                <a:latin typeface="Ubuntu" panose="020B0504030602030204" pitchFamily="34" charset="0"/>
              </a:rPr>
              <a:t>Equity MF Net Flows and Nifty 50 Index </a:t>
            </a:r>
          </a:p>
        </p:txBody>
      </p:sp>
      <p:sp>
        <p:nvSpPr>
          <p:cNvPr id="25" name="TextBox 24">
            <a:extLst>
              <a:ext uri="{FF2B5EF4-FFF2-40B4-BE49-F238E27FC236}">
                <a16:creationId xmlns:a16="http://schemas.microsoft.com/office/drawing/2014/main" id="{2471F05F-D291-4432-8CE4-81154EBEC700}"/>
              </a:ext>
            </a:extLst>
          </p:cNvPr>
          <p:cNvSpPr txBox="1"/>
          <p:nvPr/>
        </p:nvSpPr>
        <p:spPr>
          <a:xfrm>
            <a:off x="2081488" y="5204406"/>
            <a:ext cx="8081965" cy="450636"/>
          </a:xfrm>
          <a:prstGeom prst="rect">
            <a:avLst/>
          </a:prstGeom>
          <a:noFill/>
        </p:spPr>
        <p:txBody>
          <a:bodyPr wrap="square" rtlCol="0">
            <a:spAutoFit/>
          </a:bodyPr>
          <a:lstStyle/>
          <a:p>
            <a:pPr>
              <a:lnSpc>
                <a:spcPct val="150000"/>
              </a:lnSpc>
            </a:pPr>
            <a:r>
              <a:rPr lang="en-US" b="1" dirty="0">
                <a:solidFill>
                  <a:schemeClr val="accent1"/>
                </a:solidFill>
                <a:latin typeface="Ubuntu" panose="020B0504030602030204" pitchFamily="34" charset="0"/>
              </a:rPr>
              <a:t>Chasing returns</a:t>
            </a:r>
            <a:r>
              <a:rPr lang="en-US" dirty="0">
                <a:solidFill>
                  <a:schemeClr val="accent2"/>
                </a:solidFill>
                <a:latin typeface="Ubuntu" panose="020B0504030602030204" pitchFamily="34" charset="0"/>
              </a:rPr>
              <a:t> seems to take precedence over investing towards a goal</a:t>
            </a:r>
          </a:p>
        </p:txBody>
      </p:sp>
      <p:sp>
        <p:nvSpPr>
          <p:cNvPr id="2" name="Rectangle 1">
            <a:extLst>
              <a:ext uri="{FF2B5EF4-FFF2-40B4-BE49-F238E27FC236}">
                <a16:creationId xmlns:a16="http://schemas.microsoft.com/office/drawing/2014/main" id="{A7C08331-F0AD-4C8F-A762-763000DC660B}"/>
              </a:ext>
            </a:extLst>
          </p:cNvPr>
          <p:cNvSpPr/>
          <p:nvPr/>
        </p:nvSpPr>
        <p:spPr>
          <a:xfrm>
            <a:off x="1871966" y="5641439"/>
            <a:ext cx="8758804" cy="450636"/>
          </a:xfrm>
          <a:prstGeom prst="rect">
            <a:avLst/>
          </a:prstGeom>
        </p:spPr>
        <p:txBody>
          <a:bodyPr wrap="square">
            <a:spAutoFit/>
          </a:bodyPr>
          <a:lstStyle/>
          <a:p>
            <a:pPr>
              <a:lnSpc>
                <a:spcPct val="150000"/>
              </a:lnSpc>
            </a:pPr>
            <a:r>
              <a:rPr lang="en-US" b="1" dirty="0">
                <a:solidFill>
                  <a:schemeClr val="accent1"/>
                </a:solidFill>
                <a:latin typeface="Ubuntu" panose="020B0504030602030204" pitchFamily="34" charset="0"/>
              </a:rPr>
              <a:t>Financial goals and not past returns </a:t>
            </a:r>
            <a:r>
              <a:rPr lang="en-US" dirty="0">
                <a:solidFill>
                  <a:schemeClr val="accent2"/>
                </a:solidFill>
                <a:latin typeface="Ubuntu" panose="020B0504030602030204" pitchFamily="34" charset="0"/>
              </a:rPr>
              <a:t>should drive your investment </a:t>
            </a:r>
            <a:r>
              <a:rPr lang="en-US" dirty="0" err="1">
                <a:solidFill>
                  <a:schemeClr val="accent2"/>
                </a:solidFill>
                <a:latin typeface="Ubuntu" panose="020B0504030602030204" pitchFamily="34" charset="0"/>
              </a:rPr>
              <a:t>behaviour</a:t>
            </a:r>
            <a:endParaRPr lang="en-US" dirty="0">
              <a:solidFill>
                <a:schemeClr val="accent2"/>
              </a:solidFill>
              <a:latin typeface="Ubuntu" panose="020B0504030602030204" pitchFamily="34" charset="0"/>
            </a:endParaRPr>
          </a:p>
        </p:txBody>
      </p:sp>
    </p:spTree>
    <p:extLst>
      <p:ext uri="{BB962C8B-B14F-4D97-AF65-F5344CB8AC3E}">
        <p14:creationId xmlns:p14="http://schemas.microsoft.com/office/powerpoint/2010/main" val="3907124347"/>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par>
                          <p:cTn id="22" fill="hold">
                            <p:stCondLst>
                              <p:cond delay="1500"/>
                            </p:stCondLst>
                            <p:childTnLst>
                              <p:par>
                                <p:cTn id="23" presetID="10" presetClass="entr" presetSubtype="0" fill="hold" grpId="0" nodeType="after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childTnLst>
                                </p:cTn>
                              </p:par>
                            </p:childTnLst>
                          </p:cTn>
                        </p:par>
                        <p:par>
                          <p:cTn id="26" fill="hold">
                            <p:stCondLst>
                              <p:cond delay="2000"/>
                            </p:stCondLst>
                            <p:childTnLst>
                              <p:par>
                                <p:cTn id="27" presetID="10" presetClass="entr" presetSubtype="0" fill="hold" grpId="0"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500"/>
                                        <p:tgtEl>
                                          <p:spTgt spid="18"/>
                                        </p:tgtEl>
                                      </p:cBhvr>
                                    </p:animEffect>
                                  </p:childTnLst>
                                </p:cTn>
                              </p:par>
                            </p:childTnLst>
                          </p:cTn>
                        </p:par>
                        <p:par>
                          <p:cTn id="30" fill="hold">
                            <p:stCondLst>
                              <p:cond delay="2500"/>
                            </p:stCondLst>
                            <p:childTnLst>
                              <p:par>
                                <p:cTn id="31" presetID="10" presetClass="entr" presetSubtype="0" fill="hold" grpId="0" nodeType="after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500"/>
                                        <p:tgtEl>
                                          <p:spTgt spid="20"/>
                                        </p:tgtEl>
                                      </p:cBhvr>
                                    </p:animEffect>
                                  </p:childTnLst>
                                </p:cTn>
                              </p:par>
                            </p:childTnLst>
                          </p:cTn>
                        </p:par>
                        <p:par>
                          <p:cTn id="34" fill="hold">
                            <p:stCondLst>
                              <p:cond delay="3000"/>
                            </p:stCondLst>
                            <p:childTnLst>
                              <p:par>
                                <p:cTn id="35" presetID="10" presetClass="entr" presetSubtype="0" fill="hold" grpId="0" nodeType="after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childTnLst>
                          </p:cTn>
                        </p:par>
                        <p:par>
                          <p:cTn id="38" fill="hold">
                            <p:stCondLst>
                              <p:cond delay="3500"/>
                            </p:stCondLst>
                            <p:childTnLst>
                              <p:par>
                                <p:cTn id="39" presetID="10" presetClass="entr" presetSubtype="0" fill="hold" grpId="0" nodeType="after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fade">
                                      <p:cBhvr>
                                        <p:cTn id="41" dur="500"/>
                                        <p:tgtEl>
                                          <p:spTgt spid="22"/>
                                        </p:tgtEl>
                                      </p:cBhvr>
                                    </p:animEffect>
                                  </p:childTnLst>
                                </p:cTn>
                              </p:par>
                            </p:childTnLst>
                          </p:cTn>
                        </p:par>
                        <p:par>
                          <p:cTn id="42" fill="hold">
                            <p:stCondLst>
                              <p:cond delay="4000"/>
                            </p:stCondLst>
                            <p:childTnLst>
                              <p:par>
                                <p:cTn id="43" presetID="10" presetClass="entr" presetSubtype="0" fill="hold" grpId="0" nodeType="after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fade">
                                      <p:cBhvr>
                                        <p:cTn id="45" dur="500"/>
                                        <p:tgtEl>
                                          <p:spTgt spid="21"/>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25">
                                            <p:txEl>
                                              <p:pRg st="0" end="0"/>
                                            </p:txEl>
                                          </p:spTgt>
                                        </p:tgtEl>
                                        <p:attrNameLst>
                                          <p:attrName>style.visibility</p:attrName>
                                        </p:attrNameLst>
                                      </p:cBhvr>
                                      <p:to>
                                        <p:strVal val="visible"/>
                                      </p:to>
                                    </p:set>
                                    <p:animEffect transition="in" filter="fade">
                                      <p:cBhvr>
                                        <p:cTn id="50" dur="500"/>
                                        <p:tgtEl>
                                          <p:spTgt spid="25">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2"/>
                                        </p:tgtEl>
                                        <p:attrNameLst>
                                          <p:attrName>style.visibility</p:attrName>
                                        </p:attrNameLst>
                                      </p:cBhvr>
                                      <p:to>
                                        <p:strVal val="visible"/>
                                      </p:to>
                                    </p:set>
                                    <p:animEffect transition="in" filter="fade">
                                      <p:cBhvr>
                                        <p:cTn id="5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P spid="11" grpId="0" animBg="1"/>
      <p:bldP spid="12" grpId="0" animBg="1"/>
      <p:bldP spid="14" grpId="0"/>
      <p:bldP spid="15" grpId="0"/>
      <p:bldP spid="17" grpId="0" animBg="1"/>
      <p:bldP spid="18" grpId="0" animBg="1"/>
      <p:bldP spid="19" grpId="0" animBg="1"/>
      <p:bldP spid="20" grpId="0" animBg="1"/>
      <p:bldP spid="21" grpId="0" animBg="1"/>
      <p:bldP spid="22" grpId="0" animBg="1"/>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9758007-BC74-4A7E-833C-FD0974E9C735}"/>
              </a:ext>
            </a:extLst>
          </p:cNvPr>
          <p:cNvPicPr>
            <a:picLocks noChangeAspect="1"/>
          </p:cNvPicPr>
          <p:nvPr/>
        </p:nvPicPr>
        <p:blipFill>
          <a:blip r:embed="rId2"/>
          <a:srcRect r="15770"/>
          <a:stretch>
            <a:fillRect/>
          </a:stretch>
        </p:blipFill>
        <p:spPr>
          <a:xfrm>
            <a:off x="1" y="0"/>
            <a:ext cx="7149321" cy="6858000"/>
          </a:xfrm>
          <a:custGeom>
            <a:avLst/>
            <a:gdLst>
              <a:gd name="connsiteX0" fmla="*/ 0 w 7149321"/>
              <a:gd name="connsiteY0" fmla="*/ 0 h 6858000"/>
              <a:gd name="connsiteX1" fmla="*/ 7149321 w 7149321"/>
              <a:gd name="connsiteY1" fmla="*/ 0 h 6858000"/>
              <a:gd name="connsiteX2" fmla="*/ 7091074 w 7149321"/>
              <a:gd name="connsiteY2" fmla="*/ 114158 h 6858000"/>
              <a:gd name="connsiteX3" fmla="*/ 6410453 w 7149321"/>
              <a:gd name="connsiteY3" fmla="*/ 3593432 h 6858000"/>
              <a:gd name="connsiteX4" fmla="*/ 6950138 w 7149321"/>
              <a:gd name="connsiteY4" fmla="*/ 6753832 h 6858000"/>
              <a:gd name="connsiteX5" fmla="*/ 6994033 w 7149321"/>
              <a:gd name="connsiteY5" fmla="*/ 6858000 h 6858000"/>
              <a:gd name="connsiteX6" fmla="*/ 0 w 714932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49321" h="6858000">
                <a:moveTo>
                  <a:pt x="0" y="0"/>
                </a:moveTo>
                <a:lnTo>
                  <a:pt x="7149321" y="0"/>
                </a:lnTo>
                <a:lnTo>
                  <a:pt x="7091074" y="114158"/>
                </a:lnTo>
                <a:cubicBezTo>
                  <a:pt x="6672954" y="973980"/>
                  <a:pt x="6410453" y="2214348"/>
                  <a:pt x="6410453" y="3593432"/>
                </a:cubicBezTo>
                <a:cubicBezTo>
                  <a:pt x="6410453" y="4810272"/>
                  <a:pt x="6614822" y="5919113"/>
                  <a:pt x="6950138" y="6753832"/>
                </a:cubicBezTo>
                <a:lnTo>
                  <a:pt x="6994033" y="6858000"/>
                </a:lnTo>
                <a:lnTo>
                  <a:pt x="0" y="6858000"/>
                </a:lnTo>
                <a:close/>
              </a:path>
            </a:pathLst>
          </a:custGeom>
        </p:spPr>
      </p:pic>
      <p:sp>
        <p:nvSpPr>
          <p:cNvPr id="6" name="Rectangle 5">
            <a:extLst>
              <a:ext uri="{FF2B5EF4-FFF2-40B4-BE49-F238E27FC236}">
                <a16:creationId xmlns:a16="http://schemas.microsoft.com/office/drawing/2014/main" id="{B7393E4D-C9FF-4341-8B64-07FCD05ED677}"/>
              </a:ext>
            </a:extLst>
          </p:cNvPr>
          <p:cNvSpPr/>
          <p:nvPr/>
        </p:nvSpPr>
        <p:spPr>
          <a:xfrm>
            <a:off x="6701429" y="2068251"/>
            <a:ext cx="5233897" cy="2232086"/>
          </a:xfrm>
          <a:prstGeom prst="rect">
            <a:avLst/>
          </a:prstGeom>
        </p:spPr>
        <p:txBody>
          <a:bodyPr wrap="square">
            <a:spAutoFit/>
          </a:bodyPr>
          <a:lstStyle/>
          <a:p>
            <a:pPr lvl="0" algn="ctr" defTabSz="457200">
              <a:lnSpc>
                <a:spcPct val="150000"/>
              </a:lnSpc>
              <a:defRPr/>
            </a:pPr>
            <a:r>
              <a:rPr lang="en-US" sz="2400" b="1" kern="0" dirty="0">
                <a:solidFill>
                  <a:schemeClr val="accent1"/>
                </a:solidFill>
                <a:latin typeface="Ubuntu"/>
              </a:rPr>
              <a:t>Investing without a Goal </a:t>
            </a:r>
          </a:p>
          <a:p>
            <a:pPr lvl="0" algn="ctr" defTabSz="457200">
              <a:lnSpc>
                <a:spcPct val="150000"/>
              </a:lnSpc>
              <a:defRPr/>
            </a:pPr>
            <a:r>
              <a:rPr lang="en-US" sz="2400" b="1" kern="0" dirty="0">
                <a:solidFill>
                  <a:schemeClr val="accent1"/>
                </a:solidFill>
                <a:latin typeface="Ubuntu"/>
              </a:rPr>
              <a:t>is like walking, </a:t>
            </a:r>
          </a:p>
          <a:p>
            <a:pPr lvl="0" algn="ctr" defTabSz="457200">
              <a:lnSpc>
                <a:spcPct val="150000"/>
              </a:lnSpc>
              <a:defRPr/>
            </a:pPr>
            <a:r>
              <a:rPr lang="en-US" sz="2400" b="1" kern="0" dirty="0">
                <a:solidFill>
                  <a:schemeClr val="accent1"/>
                </a:solidFill>
                <a:latin typeface="Ubuntu"/>
              </a:rPr>
              <a:t>but without a sense of speed or direction.</a:t>
            </a:r>
          </a:p>
        </p:txBody>
      </p:sp>
    </p:spTree>
    <p:extLst>
      <p:ext uri="{BB962C8B-B14F-4D97-AF65-F5344CB8AC3E}">
        <p14:creationId xmlns:p14="http://schemas.microsoft.com/office/powerpoint/2010/main" val="2489043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25000"/>
            <a:lum/>
          </a:blip>
          <a:srcRect/>
          <a:stretch>
            <a:fillRect t="-39000" b="-39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11EE299-85DD-45A3-AD79-42794C595FF1}"/>
              </a:ext>
            </a:extLst>
          </p:cNvPr>
          <p:cNvSpPr txBox="1"/>
          <p:nvPr/>
        </p:nvSpPr>
        <p:spPr>
          <a:xfrm>
            <a:off x="483796" y="269990"/>
            <a:ext cx="8485778"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accent1"/>
                </a:solidFill>
                <a:effectLst/>
                <a:uLnTx/>
                <a:uFillTx/>
                <a:latin typeface="Ubuntu" panose="020B0504030602030204" pitchFamily="34" charset="0"/>
                <a:ea typeface="+mn-ea"/>
                <a:cs typeface="+mn-cs"/>
              </a:rPr>
              <a:t>#2</a:t>
            </a:r>
            <a:r>
              <a:rPr kumimoji="0" lang="en-US" sz="2400" b="1" i="0" u="none" strike="noStrike" kern="1200" cap="none" spc="0" normalizeH="0" baseline="0" noProof="0" dirty="0">
                <a:ln>
                  <a:noFill/>
                </a:ln>
                <a:solidFill>
                  <a:srgbClr val="073150"/>
                </a:solidFill>
                <a:effectLst/>
                <a:uLnTx/>
                <a:uFillTx/>
                <a:latin typeface="Ubuntu" panose="020B0504030602030204" pitchFamily="34" charset="0"/>
                <a:ea typeface="+mn-ea"/>
                <a:cs typeface="+mn-cs"/>
              </a:rPr>
              <a:t> Straying from your formation</a:t>
            </a:r>
          </a:p>
        </p:txBody>
      </p:sp>
      <p:pic>
        <p:nvPicPr>
          <p:cNvPr id="3" name="3950C997">
            <a:hlinkClick r:id="" action="ppaction://media"/>
            <a:extLst>
              <a:ext uri="{FF2B5EF4-FFF2-40B4-BE49-F238E27FC236}">
                <a16:creationId xmlns:a16="http://schemas.microsoft.com/office/drawing/2014/main" id="{CD249C97-52FB-45D1-B75D-1A12ADD4DE33}"/>
              </a:ext>
            </a:extLst>
          </p:cNvPr>
          <p:cNvPicPr>
            <a:picLocks noChangeAspect="1"/>
          </p:cNvPicPr>
          <p:nvPr>
            <a:videoFile r:link="rId2"/>
            <p:extLst>
              <p:ext uri="{DAA4B4D4-6D71-4841-9C94-3DE7FCFB9230}">
                <p14:media xmlns:p14="http://schemas.microsoft.com/office/powerpoint/2010/main" r:embed="rId1"/>
              </p:ext>
            </p:extLst>
          </p:nvPr>
        </p:nvPicPr>
        <p:blipFill>
          <a:blip r:embed="rId5">
            <a:lum bright="-6000" contrast="12000"/>
          </a:blip>
          <a:stretch>
            <a:fillRect/>
          </a:stretch>
        </p:blipFill>
        <p:spPr>
          <a:xfrm>
            <a:off x="2208119" y="1143000"/>
            <a:ext cx="8134350" cy="4572000"/>
          </a:xfrm>
          <a:prstGeom prst="rect">
            <a:avLst/>
          </a:prstGeom>
        </p:spPr>
      </p:pic>
    </p:spTree>
    <p:extLst>
      <p:ext uri="{BB962C8B-B14F-4D97-AF65-F5344CB8AC3E}">
        <p14:creationId xmlns:p14="http://schemas.microsoft.com/office/powerpoint/2010/main" val="2678598760"/>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36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2B83971-B5F7-4623-A03E-C67B5FFA98B9}"/>
              </a:ext>
            </a:extLst>
          </p:cNvPr>
          <p:cNvPicPr>
            <a:picLocks noChangeAspect="1"/>
          </p:cNvPicPr>
          <p:nvPr/>
        </p:nvPicPr>
        <p:blipFill>
          <a:blip r:embed="rId2"/>
          <a:stretch>
            <a:fillRect/>
          </a:stretch>
        </p:blipFill>
        <p:spPr>
          <a:xfrm>
            <a:off x="5048729" y="1422954"/>
            <a:ext cx="5976322" cy="3535014"/>
          </a:xfrm>
          <a:prstGeom prst="rect">
            <a:avLst/>
          </a:prstGeom>
        </p:spPr>
      </p:pic>
      <p:sp>
        <p:nvSpPr>
          <p:cNvPr id="4" name="Rectangle 3">
            <a:extLst>
              <a:ext uri="{FF2B5EF4-FFF2-40B4-BE49-F238E27FC236}">
                <a16:creationId xmlns:a16="http://schemas.microsoft.com/office/drawing/2014/main" id="{BDFC9718-726B-438B-BA54-8F54FEAD2346}"/>
              </a:ext>
            </a:extLst>
          </p:cNvPr>
          <p:cNvSpPr/>
          <p:nvPr/>
        </p:nvSpPr>
        <p:spPr>
          <a:xfrm>
            <a:off x="1736793" y="2419880"/>
            <a:ext cx="5138057" cy="1468031"/>
          </a:xfrm>
          <a:prstGeom prst="rect">
            <a:avLst/>
          </a:prstGeom>
          <a:noFill/>
        </p:spPr>
        <p:txBody>
          <a:bodyPr wrap="square" lIns="91440" tIns="45720" rIns="91440" bIns="45720">
            <a:spAutoFit/>
          </a:bodyPr>
          <a:lstStyle/>
          <a:p>
            <a:pPr algn="ctr">
              <a:lnSpc>
                <a:spcPct val="150000"/>
              </a:lnSpc>
            </a:pPr>
            <a:r>
              <a:rPr lang="en-US" sz="3200" b="1" dirty="0">
                <a:ln w="0"/>
                <a:solidFill>
                  <a:schemeClr val="accent1"/>
                </a:solidFill>
                <a:effectLst/>
                <a:latin typeface="Ubuntu" panose="020B0504030602030204" pitchFamily="34" charset="0"/>
              </a:rPr>
              <a:t>So, how can we </a:t>
            </a:r>
            <a:r>
              <a:rPr lang="en-US" sz="3200" b="1" i="1" dirty="0">
                <a:ln w="0"/>
                <a:solidFill>
                  <a:schemeClr val="accent1"/>
                </a:solidFill>
                <a:effectLst/>
                <a:latin typeface="Ubuntu" panose="020B0504030602030204" pitchFamily="34" charset="0"/>
              </a:rPr>
              <a:t>create  </a:t>
            </a:r>
            <a:r>
              <a:rPr lang="en-US" sz="3200" b="1" dirty="0">
                <a:ln w="0"/>
                <a:solidFill>
                  <a:schemeClr val="accent1"/>
                </a:solidFill>
                <a:effectLst/>
                <a:latin typeface="Ubuntu" panose="020B0504030602030204" pitchFamily="34" charset="0"/>
              </a:rPr>
              <a:t>wealth?</a:t>
            </a:r>
          </a:p>
        </p:txBody>
      </p:sp>
    </p:spTree>
    <p:extLst>
      <p:ext uri="{BB962C8B-B14F-4D97-AF65-F5344CB8AC3E}">
        <p14:creationId xmlns:p14="http://schemas.microsoft.com/office/powerpoint/2010/main" val="5710709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curtains"/>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t="-39000" b="-39000"/>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57EE29D-B005-9C34-B5CD-11545CF84E84}"/>
              </a:ext>
            </a:extLst>
          </p:cNvPr>
          <p:cNvSpPr txBox="1"/>
          <p:nvPr/>
        </p:nvSpPr>
        <p:spPr>
          <a:xfrm>
            <a:off x="608367" y="111124"/>
            <a:ext cx="9082125" cy="461665"/>
          </a:xfrm>
          <a:prstGeom prst="rect">
            <a:avLst/>
          </a:prstGeom>
          <a:noFill/>
        </p:spPr>
        <p:txBody>
          <a:bodyPr wrap="square">
            <a:spAutoFit/>
          </a:bodyPr>
          <a:lstStyle/>
          <a:p>
            <a:pPr lvl="0">
              <a:defRPr/>
            </a:pPr>
            <a:r>
              <a:rPr lang="en-US" sz="2400" b="1" dirty="0">
                <a:solidFill>
                  <a:srgbClr val="073150"/>
                </a:solidFill>
                <a:latin typeface="Ubuntu" panose="020B0504030602030204" pitchFamily="34" charset="0"/>
              </a:rPr>
              <a:t>Returns from different asset classes</a:t>
            </a:r>
          </a:p>
        </p:txBody>
      </p:sp>
      <p:pic>
        <p:nvPicPr>
          <p:cNvPr id="4" name="Picture 2" descr="Why asset allocation should be key to your financial planning | Mint">
            <a:extLst>
              <a:ext uri="{FF2B5EF4-FFF2-40B4-BE49-F238E27FC236}">
                <a16:creationId xmlns:a16="http://schemas.microsoft.com/office/drawing/2014/main" id="{287BB506-F635-4F03-B1A3-FA19F75AFF3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942"/>
          <a:stretch/>
        </p:blipFill>
        <p:spPr bwMode="auto">
          <a:xfrm>
            <a:off x="608367" y="758212"/>
            <a:ext cx="8020594" cy="586603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3FC6B82-96E9-47F8-A087-3A9AFF1A4553}"/>
              </a:ext>
            </a:extLst>
          </p:cNvPr>
          <p:cNvSpPr txBox="1"/>
          <p:nvPr/>
        </p:nvSpPr>
        <p:spPr>
          <a:xfrm>
            <a:off x="8939101" y="3432136"/>
            <a:ext cx="3093242" cy="1281633"/>
          </a:xfrm>
          <a:prstGeom prst="rect">
            <a:avLst/>
          </a:prstGeom>
          <a:noFill/>
        </p:spPr>
        <p:txBody>
          <a:bodyPr wrap="square" rtlCol="0">
            <a:spAutoFit/>
          </a:bodyPr>
          <a:lstStyle/>
          <a:p>
            <a:pPr>
              <a:lnSpc>
                <a:spcPct val="150000"/>
              </a:lnSpc>
            </a:pPr>
            <a:r>
              <a:rPr lang="en-US" b="1" dirty="0">
                <a:solidFill>
                  <a:schemeClr val="accent2"/>
                </a:solidFill>
                <a:latin typeface="Ubuntu" panose="020B0504030602030204" pitchFamily="34" charset="0"/>
              </a:rPr>
              <a:t>Stick to </a:t>
            </a:r>
            <a:r>
              <a:rPr lang="en-US" b="1" dirty="0">
                <a:solidFill>
                  <a:schemeClr val="accent1"/>
                </a:solidFill>
                <a:latin typeface="Ubuntu" panose="020B0504030602030204" pitchFamily="34" charset="0"/>
              </a:rPr>
              <a:t>asset allocation </a:t>
            </a:r>
            <a:r>
              <a:rPr lang="en-US" b="1" dirty="0">
                <a:solidFill>
                  <a:schemeClr val="accent2"/>
                </a:solidFill>
                <a:latin typeface="Ubuntu" panose="020B0504030602030204" pitchFamily="34" charset="0"/>
              </a:rPr>
              <a:t>and rebalance from time to time</a:t>
            </a:r>
          </a:p>
        </p:txBody>
      </p:sp>
      <p:sp>
        <p:nvSpPr>
          <p:cNvPr id="8" name="TextBox 7">
            <a:extLst>
              <a:ext uri="{FF2B5EF4-FFF2-40B4-BE49-F238E27FC236}">
                <a16:creationId xmlns:a16="http://schemas.microsoft.com/office/drawing/2014/main" id="{A7911A31-2DDF-4DFD-883D-50A5F2565F66}"/>
              </a:ext>
            </a:extLst>
          </p:cNvPr>
          <p:cNvSpPr txBox="1"/>
          <p:nvPr/>
        </p:nvSpPr>
        <p:spPr>
          <a:xfrm>
            <a:off x="8939101" y="1918913"/>
            <a:ext cx="3093242" cy="866135"/>
          </a:xfrm>
          <a:prstGeom prst="rect">
            <a:avLst/>
          </a:prstGeom>
          <a:noFill/>
        </p:spPr>
        <p:txBody>
          <a:bodyPr wrap="square" rtlCol="0">
            <a:spAutoFit/>
          </a:bodyPr>
          <a:lstStyle/>
          <a:p>
            <a:pPr>
              <a:lnSpc>
                <a:spcPct val="150000"/>
              </a:lnSpc>
            </a:pPr>
            <a:r>
              <a:rPr lang="en-US" b="1" dirty="0">
                <a:solidFill>
                  <a:srgbClr val="073150"/>
                </a:solidFill>
                <a:latin typeface="Ubuntu" panose="020B0504030602030204" pitchFamily="34" charset="0"/>
              </a:rPr>
              <a:t>Winners among asset classes keep rotating</a:t>
            </a:r>
            <a:endParaRPr lang="en-US" b="1" dirty="0">
              <a:solidFill>
                <a:schemeClr val="accent2"/>
              </a:solidFill>
              <a:latin typeface="Ubuntu" panose="020B0504030602030204" pitchFamily="34" charset="0"/>
            </a:endParaRPr>
          </a:p>
        </p:txBody>
      </p:sp>
      <p:cxnSp>
        <p:nvCxnSpPr>
          <p:cNvPr id="12" name="Straight Connector 11">
            <a:extLst>
              <a:ext uri="{FF2B5EF4-FFF2-40B4-BE49-F238E27FC236}">
                <a16:creationId xmlns:a16="http://schemas.microsoft.com/office/drawing/2014/main" id="{11C8F6F7-1FBE-4AB5-A859-D30685968629}"/>
              </a:ext>
            </a:extLst>
          </p:cNvPr>
          <p:cNvCxnSpPr/>
          <p:nvPr/>
        </p:nvCxnSpPr>
        <p:spPr>
          <a:xfrm flipV="1">
            <a:off x="1083212" y="2082018"/>
            <a:ext cx="787791" cy="1346982"/>
          </a:xfrm>
          <a:prstGeom prst="line">
            <a:avLst/>
          </a:prstGeom>
          <a:ln w="28575"/>
        </p:spPr>
        <p:style>
          <a:lnRef idx="1">
            <a:schemeClr val="accent4"/>
          </a:lnRef>
          <a:fillRef idx="0">
            <a:schemeClr val="accent4"/>
          </a:fillRef>
          <a:effectRef idx="0">
            <a:schemeClr val="accent4"/>
          </a:effectRef>
          <a:fontRef idx="minor">
            <a:schemeClr val="tx1"/>
          </a:fontRef>
        </p:style>
      </p:cxnSp>
      <p:cxnSp>
        <p:nvCxnSpPr>
          <p:cNvPr id="14" name="Straight Connector 13">
            <a:extLst>
              <a:ext uri="{FF2B5EF4-FFF2-40B4-BE49-F238E27FC236}">
                <a16:creationId xmlns:a16="http://schemas.microsoft.com/office/drawing/2014/main" id="{60B123B6-E4B1-41AF-847B-6E04E8E8C953}"/>
              </a:ext>
            </a:extLst>
          </p:cNvPr>
          <p:cNvCxnSpPr/>
          <p:nvPr/>
        </p:nvCxnSpPr>
        <p:spPr>
          <a:xfrm>
            <a:off x="1871003" y="2067951"/>
            <a:ext cx="801859" cy="2005001"/>
          </a:xfrm>
          <a:prstGeom prst="line">
            <a:avLst/>
          </a:prstGeom>
          <a:ln w="28575"/>
        </p:spPr>
        <p:style>
          <a:lnRef idx="1">
            <a:schemeClr val="accent4"/>
          </a:lnRef>
          <a:fillRef idx="0">
            <a:schemeClr val="accent4"/>
          </a:fillRef>
          <a:effectRef idx="0">
            <a:schemeClr val="accent4"/>
          </a:effectRef>
          <a:fontRef idx="minor">
            <a:schemeClr val="tx1"/>
          </a:fontRef>
        </p:style>
      </p:cxnSp>
      <p:cxnSp>
        <p:nvCxnSpPr>
          <p:cNvPr id="16" name="Straight Connector 15">
            <a:extLst>
              <a:ext uri="{FF2B5EF4-FFF2-40B4-BE49-F238E27FC236}">
                <a16:creationId xmlns:a16="http://schemas.microsoft.com/office/drawing/2014/main" id="{07DA483E-DDEC-47B4-B7C4-F996F0DEF3B6}"/>
              </a:ext>
            </a:extLst>
          </p:cNvPr>
          <p:cNvCxnSpPr/>
          <p:nvPr/>
        </p:nvCxnSpPr>
        <p:spPr>
          <a:xfrm flipV="1">
            <a:off x="2672862" y="2082018"/>
            <a:ext cx="745587" cy="1990934"/>
          </a:xfrm>
          <a:prstGeom prst="line">
            <a:avLst/>
          </a:prstGeom>
          <a:ln w="28575"/>
        </p:spPr>
        <p:style>
          <a:lnRef idx="1">
            <a:schemeClr val="accent4"/>
          </a:lnRef>
          <a:fillRef idx="0">
            <a:schemeClr val="accent4"/>
          </a:fillRef>
          <a:effectRef idx="0">
            <a:schemeClr val="accent4"/>
          </a:effectRef>
          <a:fontRef idx="minor">
            <a:schemeClr val="tx1"/>
          </a:fontRef>
        </p:style>
      </p:cxnSp>
      <p:cxnSp>
        <p:nvCxnSpPr>
          <p:cNvPr id="18" name="Straight Connector 17">
            <a:extLst>
              <a:ext uri="{FF2B5EF4-FFF2-40B4-BE49-F238E27FC236}">
                <a16:creationId xmlns:a16="http://schemas.microsoft.com/office/drawing/2014/main" id="{CF88E5ED-5C90-43E3-9D52-A066ED9A2E5E}"/>
              </a:ext>
            </a:extLst>
          </p:cNvPr>
          <p:cNvCxnSpPr/>
          <p:nvPr/>
        </p:nvCxnSpPr>
        <p:spPr>
          <a:xfrm>
            <a:off x="3460653" y="2082018"/>
            <a:ext cx="1477107" cy="2631751"/>
          </a:xfrm>
          <a:prstGeom prst="line">
            <a:avLst/>
          </a:prstGeom>
          <a:ln w="28575"/>
        </p:spPr>
        <p:style>
          <a:lnRef idx="1">
            <a:schemeClr val="accent4"/>
          </a:lnRef>
          <a:fillRef idx="0">
            <a:schemeClr val="accent4"/>
          </a:fillRef>
          <a:effectRef idx="0">
            <a:schemeClr val="accent4"/>
          </a:effectRef>
          <a:fontRef idx="minor">
            <a:schemeClr val="tx1"/>
          </a:fontRef>
        </p:style>
      </p:cxnSp>
      <p:cxnSp>
        <p:nvCxnSpPr>
          <p:cNvPr id="20" name="Straight Connector 19">
            <a:extLst>
              <a:ext uri="{FF2B5EF4-FFF2-40B4-BE49-F238E27FC236}">
                <a16:creationId xmlns:a16="http://schemas.microsoft.com/office/drawing/2014/main" id="{3E45F86D-79CD-4B0A-9E3A-E49326C2630A}"/>
              </a:ext>
            </a:extLst>
          </p:cNvPr>
          <p:cNvCxnSpPr/>
          <p:nvPr/>
        </p:nvCxnSpPr>
        <p:spPr>
          <a:xfrm>
            <a:off x="4912358" y="4713769"/>
            <a:ext cx="799125" cy="0"/>
          </a:xfrm>
          <a:prstGeom prst="line">
            <a:avLst/>
          </a:prstGeom>
          <a:ln w="28575"/>
        </p:spPr>
        <p:style>
          <a:lnRef idx="1">
            <a:schemeClr val="accent4"/>
          </a:lnRef>
          <a:fillRef idx="0">
            <a:schemeClr val="accent4"/>
          </a:fillRef>
          <a:effectRef idx="0">
            <a:schemeClr val="accent4"/>
          </a:effectRef>
          <a:fontRef idx="minor">
            <a:schemeClr val="tx1"/>
          </a:fontRef>
        </p:style>
      </p:cxnSp>
      <p:cxnSp>
        <p:nvCxnSpPr>
          <p:cNvPr id="22" name="Straight Connector 21">
            <a:extLst>
              <a:ext uri="{FF2B5EF4-FFF2-40B4-BE49-F238E27FC236}">
                <a16:creationId xmlns:a16="http://schemas.microsoft.com/office/drawing/2014/main" id="{A881A6C8-B4CF-4CC2-ADA0-818776077C7A}"/>
              </a:ext>
            </a:extLst>
          </p:cNvPr>
          <p:cNvCxnSpPr/>
          <p:nvPr/>
        </p:nvCxnSpPr>
        <p:spPr>
          <a:xfrm flipV="1">
            <a:off x="5697415" y="2082018"/>
            <a:ext cx="815927" cy="2631751"/>
          </a:xfrm>
          <a:prstGeom prst="line">
            <a:avLst/>
          </a:prstGeom>
          <a:ln w="28575"/>
        </p:spPr>
        <p:style>
          <a:lnRef idx="1">
            <a:schemeClr val="accent4"/>
          </a:lnRef>
          <a:fillRef idx="0">
            <a:schemeClr val="accent4"/>
          </a:fillRef>
          <a:effectRef idx="0">
            <a:schemeClr val="accent4"/>
          </a:effectRef>
          <a:fontRef idx="minor">
            <a:schemeClr val="tx1"/>
          </a:fontRef>
        </p:style>
      </p:cxnSp>
      <p:cxnSp>
        <p:nvCxnSpPr>
          <p:cNvPr id="24" name="Straight Connector 23">
            <a:extLst>
              <a:ext uri="{FF2B5EF4-FFF2-40B4-BE49-F238E27FC236}">
                <a16:creationId xmlns:a16="http://schemas.microsoft.com/office/drawing/2014/main" id="{184D3E4C-D165-49B5-ADEE-208865092283}"/>
              </a:ext>
            </a:extLst>
          </p:cNvPr>
          <p:cNvCxnSpPr/>
          <p:nvPr/>
        </p:nvCxnSpPr>
        <p:spPr>
          <a:xfrm>
            <a:off x="6480519" y="2082018"/>
            <a:ext cx="773723" cy="0"/>
          </a:xfrm>
          <a:prstGeom prst="line">
            <a:avLst/>
          </a:prstGeom>
          <a:ln w="28575"/>
        </p:spPr>
        <p:style>
          <a:lnRef idx="1">
            <a:schemeClr val="accent4"/>
          </a:lnRef>
          <a:fillRef idx="0">
            <a:schemeClr val="accent4"/>
          </a:fillRef>
          <a:effectRef idx="0">
            <a:schemeClr val="accent4"/>
          </a:effectRef>
          <a:fontRef idx="minor">
            <a:schemeClr val="tx1"/>
          </a:fontRef>
        </p:style>
      </p:cxnSp>
      <p:cxnSp>
        <p:nvCxnSpPr>
          <p:cNvPr id="26" name="Straight Connector 25">
            <a:extLst>
              <a:ext uri="{FF2B5EF4-FFF2-40B4-BE49-F238E27FC236}">
                <a16:creationId xmlns:a16="http://schemas.microsoft.com/office/drawing/2014/main" id="{AD7D3992-395C-4EEB-B0FF-01FBD3B40978}"/>
              </a:ext>
            </a:extLst>
          </p:cNvPr>
          <p:cNvCxnSpPr/>
          <p:nvPr/>
        </p:nvCxnSpPr>
        <p:spPr>
          <a:xfrm>
            <a:off x="7258929" y="2082018"/>
            <a:ext cx="787791" cy="1315875"/>
          </a:xfrm>
          <a:prstGeom prst="line">
            <a:avLst/>
          </a:prstGeom>
          <a:ln w="28575"/>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3154206433"/>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fade">
                                      <p:cBhvr>
                                        <p:cTn id="11" dur="500"/>
                                        <p:tgtEl>
                                          <p:spTgt spid="5">
                                            <p:txEl>
                                              <p:pRg st="0" end="0"/>
                                            </p:txEl>
                                          </p:spTgt>
                                        </p:tgtEl>
                                      </p:cBhvr>
                                    </p:animEffect>
                                  </p:childTnLst>
                                </p:cTn>
                              </p:par>
                              <p:par>
                                <p:cTn id="12" presetID="22" presetClass="entr" presetSubtype="4" fill="hold"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down)">
                                      <p:cBhvr>
                                        <p:cTn id="14" dur="500"/>
                                        <p:tgtEl>
                                          <p:spTgt spid="12"/>
                                        </p:tgtEl>
                                      </p:cBhvr>
                                    </p:animEffect>
                                  </p:childTnLst>
                                </p:cTn>
                              </p:par>
                            </p:childTnLst>
                          </p:cTn>
                        </p:par>
                        <p:par>
                          <p:cTn id="15" fill="hold">
                            <p:stCondLst>
                              <p:cond delay="1000"/>
                            </p:stCondLst>
                            <p:childTnLst>
                              <p:par>
                                <p:cTn id="16" presetID="22" presetClass="entr" presetSubtype="1" fill="hold" nodeType="after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up)">
                                      <p:cBhvr>
                                        <p:cTn id="18" dur="500"/>
                                        <p:tgtEl>
                                          <p:spTgt spid="14"/>
                                        </p:tgtEl>
                                      </p:cBhvr>
                                    </p:animEffect>
                                  </p:childTnLst>
                                </p:cTn>
                              </p:par>
                            </p:childTnLst>
                          </p:cTn>
                        </p:par>
                        <p:par>
                          <p:cTn id="19" fill="hold">
                            <p:stCondLst>
                              <p:cond delay="1500"/>
                            </p:stCondLst>
                            <p:childTnLst>
                              <p:par>
                                <p:cTn id="20" presetID="22" presetClass="entr" presetSubtype="4" fill="hold" nodeType="after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down)">
                                      <p:cBhvr>
                                        <p:cTn id="22" dur="500"/>
                                        <p:tgtEl>
                                          <p:spTgt spid="16"/>
                                        </p:tgtEl>
                                      </p:cBhvr>
                                    </p:animEffect>
                                  </p:childTnLst>
                                </p:cTn>
                              </p:par>
                            </p:childTnLst>
                          </p:cTn>
                        </p:par>
                        <p:par>
                          <p:cTn id="23" fill="hold">
                            <p:stCondLst>
                              <p:cond delay="2000"/>
                            </p:stCondLst>
                            <p:childTnLst>
                              <p:par>
                                <p:cTn id="24" presetID="22" presetClass="entr" presetSubtype="1" fill="hold" nodeType="after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up)">
                                      <p:cBhvr>
                                        <p:cTn id="26" dur="500"/>
                                        <p:tgtEl>
                                          <p:spTgt spid="18"/>
                                        </p:tgtEl>
                                      </p:cBhvr>
                                    </p:animEffect>
                                  </p:childTnLst>
                                </p:cTn>
                              </p:par>
                            </p:childTnLst>
                          </p:cTn>
                        </p:par>
                        <p:par>
                          <p:cTn id="27" fill="hold">
                            <p:stCondLst>
                              <p:cond delay="2500"/>
                            </p:stCondLst>
                            <p:childTnLst>
                              <p:par>
                                <p:cTn id="28" presetID="22" presetClass="entr" presetSubtype="8" fill="hold" nodeType="after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wipe(left)">
                                      <p:cBhvr>
                                        <p:cTn id="30" dur="500"/>
                                        <p:tgtEl>
                                          <p:spTgt spid="20"/>
                                        </p:tgtEl>
                                      </p:cBhvr>
                                    </p:animEffect>
                                  </p:childTnLst>
                                </p:cTn>
                              </p:par>
                            </p:childTnLst>
                          </p:cTn>
                        </p:par>
                        <p:par>
                          <p:cTn id="31" fill="hold">
                            <p:stCondLst>
                              <p:cond delay="3000"/>
                            </p:stCondLst>
                            <p:childTnLst>
                              <p:par>
                                <p:cTn id="32" presetID="22" presetClass="entr" presetSubtype="4" fill="hold" nodeType="after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wipe(down)">
                                      <p:cBhvr>
                                        <p:cTn id="34" dur="500"/>
                                        <p:tgtEl>
                                          <p:spTgt spid="22"/>
                                        </p:tgtEl>
                                      </p:cBhvr>
                                    </p:animEffect>
                                  </p:childTnLst>
                                </p:cTn>
                              </p:par>
                            </p:childTnLst>
                          </p:cTn>
                        </p:par>
                        <p:par>
                          <p:cTn id="35" fill="hold">
                            <p:stCondLst>
                              <p:cond delay="3500"/>
                            </p:stCondLst>
                            <p:childTnLst>
                              <p:par>
                                <p:cTn id="36" presetID="22" presetClass="entr" presetSubtype="8" fill="hold" nodeType="after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wipe(left)">
                                      <p:cBhvr>
                                        <p:cTn id="38" dur="500"/>
                                        <p:tgtEl>
                                          <p:spTgt spid="24"/>
                                        </p:tgtEl>
                                      </p:cBhvr>
                                    </p:animEffect>
                                  </p:childTnLst>
                                </p:cTn>
                              </p:par>
                            </p:childTnLst>
                          </p:cTn>
                        </p:par>
                        <p:par>
                          <p:cTn id="39" fill="hold">
                            <p:stCondLst>
                              <p:cond delay="4000"/>
                            </p:stCondLst>
                            <p:childTnLst>
                              <p:par>
                                <p:cTn id="40" presetID="22" presetClass="entr" presetSubtype="1" fill="hold" nodeType="after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wipe(up)">
                                      <p:cBhvr>
                                        <p:cTn id="42" dur="500"/>
                                        <p:tgtEl>
                                          <p:spTgt spid="26"/>
                                        </p:tgtEl>
                                      </p:cBhvr>
                                    </p:animEffect>
                                  </p:childTnLst>
                                </p:cTn>
                              </p:par>
                              <p:par>
                                <p:cTn id="43" presetID="7" presetClass="emph" presetSubtype="2" fill="hold" nodeType="withEffect">
                                  <p:stCondLst>
                                    <p:cond delay="0"/>
                                  </p:stCondLst>
                                  <p:childTnLst>
                                    <p:animClr clrSpc="rgb" dir="cw">
                                      <p:cBhvr>
                                        <p:cTn id="44" dur="2000" fill="hold"/>
                                        <p:tgtEl>
                                          <p:spTgt spid="12"/>
                                        </p:tgtEl>
                                        <p:attrNameLst>
                                          <p:attrName>stroke.color</p:attrName>
                                        </p:attrNameLst>
                                      </p:cBhvr>
                                      <p:to>
                                        <a:schemeClr val="accent2"/>
                                      </p:to>
                                    </p:animClr>
                                    <p:set>
                                      <p:cBhvr>
                                        <p:cTn id="45" dur="2000" fill="hold"/>
                                        <p:tgtEl>
                                          <p:spTgt spid="12"/>
                                        </p:tgtEl>
                                        <p:attrNameLst>
                                          <p:attrName>stroke.on</p:attrName>
                                        </p:attrNameLst>
                                      </p:cBhvr>
                                      <p:to>
                                        <p:strVal val="true"/>
                                      </p:to>
                                    </p:set>
                                  </p:childTnLst>
                                </p:cTn>
                              </p:par>
                              <p:par>
                                <p:cTn id="46" presetID="7" presetClass="emph" presetSubtype="2" fill="hold" nodeType="withEffect">
                                  <p:stCondLst>
                                    <p:cond delay="0"/>
                                  </p:stCondLst>
                                  <p:childTnLst>
                                    <p:animClr clrSpc="rgb" dir="cw">
                                      <p:cBhvr>
                                        <p:cTn id="47" dur="2000" fill="hold"/>
                                        <p:tgtEl>
                                          <p:spTgt spid="14"/>
                                        </p:tgtEl>
                                        <p:attrNameLst>
                                          <p:attrName>stroke.color</p:attrName>
                                        </p:attrNameLst>
                                      </p:cBhvr>
                                      <p:to>
                                        <a:schemeClr val="accent2"/>
                                      </p:to>
                                    </p:animClr>
                                    <p:set>
                                      <p:cBhvr>
                                        <p:cTn id="48" dur="2000" fill="hold"/>
                                        <p:tgtEl>
                                          <p:spTgt spid="14"/>
                                        </p:tgtEl>
                                        <p:attrNameLst>
                                          <p:attrName>stroke.on</p:attrName>
                                        </p:attrNameLst>
                                      </p:cBhvr>
                                      <p:to>
                                        <p:strVal val="true"/>
                                      </p:to>
                                    </p:set>
                                  </p:childTnLst>
                                </p:cTn>
                              </p:par>
                              <p:par>
                                <p:cTn id="49" presetID="7" presetClass="emph" presetSubtype="2" fill="hold" nodeType="withEffect">
                                  <p:stCondLst>
                                    <p:cond delay="0"/>
                                  </p:stCondLst>
                                  <p:childTnLst>
                                    <p:animClr clrSpc="rgb" dir="cw">
                                      <p:cBhvr>
                                        <p:cTn id="50" dur="2000" fill="hold"/>
                                        <p:tgtEl>
                                          <p:spTgt spid="16"/>
                                        </p:tgtEl>
                                        <p:attrNameLst>
                                          <p:attrName>stroke.color</p:attrName>
                                        </p:attrNameLst>
                                      </p:cBhvr>
                                      <p:to>
                                        <a:schemeClr val="accent2"/>
                                      </p:to>
                                    </p:animClr>
                                    <p:set>
                                      <p:cBhvr>
                                        <p:cTn id="51" dur="2000" fill="hold"/>
                                        <p:tgtEl>
                                          <p:spTgt spid="16"/>
                                        </p:tgtEl>
                                        <p:attrNameLst>
                                          <p:attrName>stroke.on</p:attrName>
                                        </p:attrNameLst>
                                      </p:cBhvr>
                                      <p:to>
                                        <p:strVal val="true"/>
                                      </p:to>
                                    </p:set>
                                  </p:childTnLst>
                                </p:cTn>
                              </p:par>
                              <p:par>
                                <p:cTn id="52" presetID="7" presetClass="emph" presetSubtype="2" fill="hold" nodeType="withEffect">
                                  <p:stCondLst>
                                    <p:cond delay="0"/>
                                  </p:stCondLst>
                                  <p:childTnLst>
                                    <p:animClr clrSpc="rgb" dir="cw">
                                      <p:cBhvr>
                                        <p:cTn id="53" dur="2000" fill="hold"/>
                                        <p:tgtEl>
                                          <p:spTgt spid="18"/>
                                        </p:tgtEl>
                                        <p:attrNameLst>
                                          <p:attrName>stroke.color</p:attrName>
                                        </p:attrNameLst>
                                      </p:cBhvr>
                                      <p:to>
                                        <a:schemeClr val="accent2"/>
                                      </p:to>
                                    </p:animClr>
                                    <p:set>
                                      <p:cBhvr>
                                        <p:cTn id="54" dur="2000" fill="hold"/>
                                        <p:tgtEl>
                                          <p:spTgt spid="18"/>
                                        </p:tgtEl>
                                        <p:attrNameLst>
                                          <p:attrName>stroke.on</p:attrName>
                                        </p:attrNameLst>
                                      </p:cBhvr>
                                      <p:to>
                                        <p:strVal val="true"/>
                                      </p:to>
                                    </p:set>
                                  </p:childTnLst>
                                </p:cTn>
                              </p:par>
                              <p:par>
                                <p:cTn id="55" presetID="7" presetClass="emph" presetSubtype="2" fill="hold" nodeType="withEffect">
                                  <p:stCondLst>
                                    <p:cond delay="0"/>
                                  </p:stCondLst>
                                  <p:childTnLst>
                                    <p:animClr clrSpc="rgb" dir="cw">
                                      <p:cBhvr>
                                        <p:cTn id="56" dur="2000" fill="hold"/>
                                        <p:tgtEl>
                                          <p:spTgt spid="20"/>
                                        </p:tgtEl>
                                        <p:attrNameLst>
                                          <p:attrName>stroke.color</p:attrName>
                                        </p:attrNameLst>
                                      </p:cBhvr>
                                      <p:to>
                                        <a:schemeClr val="accent2"/>
                                      </p:to>
                                    </p:animClr>
                                    <p:set>
                                      <p:cBhvr>
                                        <p:cTn id="57" dur="2000" fill="hold"/>
                                        <p:tgtEl>
                                          <p:spTgt spid="20"/>
                                        </p:tgtEl>
                                        <p:attrNameLst>
                                          <p:attrName>stroke.on</p:attrName>
                                        </p:attrNameLst>
                                      </p:cBhvr>
                                      <p:to>
                                        <p:strVal val="true"/>
                                      </p:to>
                                    </p:set>
                                  </p:childTnLst>
                                </p:cTn>
                              </p:par>
                              <p:par>
                                <p:cTn id="58" presetID="7" presetClass="emph" presetSubtype="2" fill="hold" nodeType="withEffect">
                                  <p:stCondLst>
                                    <p:cond delay="0"/>
                                  </p:stCondLst>
                                  <p:childTnLst>
                                    <p:animClr clrSpc="rgb" dir="cw">
                                      <p:cBhvr>
                                        <p:cTn id="59" dur="2000" fill="hold"/>
                                        <p:tgtEl>
                                          <p:spTgt spid="22"/>
                                        </p:tgtEl>
                                        <p:attrNameLst>
                                          <p:attrName>stroke.color</p:attrName>
                                        </p:attrNameLst>
                                      </p:cBhvr>
                                      <p:to>
                                        <a:schemeClr val="accent2"/>
                                      </p:to>
                                    </p:animClr>
                                    <p:set>
                                      <p:cBhvr>
                                        <p:cTn id="60" dur="2000" fill="hold"/>
                                        <p:tgtEl>
                                          <p:spTgt spid="22"/>
                                        </p:tgtEl>
                                        <p:attrNameLst>
                                          <p:attrName>stroke.on</p:attrName>
                                        </p:attrNameLst>
                                      </p:cBhvr>
                                      <p:to>
                                        <p:strVal val="true"/>
                                      </p:to>
                                    </p:set>
                                  </p:childTnLst>
                                </p:cTn>
                              </p:par>
                              <p:par>
                                <p:cTn id="61" presetID="7" presetClass="emph" presetSubtype="2" fill="hold" nodeType="withEffect">
                                  <p:stCondLst>
                                    <p:cond delay="0"/>
                                  </p:stCondLst>
                                  <p:childTnLst>
                                    <p:animClr clrSpc="rgb" dir="cw">
                                      <p:cBhvr>
                                        <p:cTn id="62" dur="2000" fill="hold"/>
                                        <p:tgtEl>
                                          <p:spTgt spid="24"/>
                                        </p:tgtEl>
                                        <p:attrNameLst>
                                          <p:attrName>stroke.color</p:attrName>
                                        </p:attrNameLst>
                                      </p:cBhvr>
                                      <p:to>
                                        <a:schemeClr val="accent2"/>
                                      </p:to>
                                    </p:animClr>
                                    <p:set>
                                      <p:cBhvr>
                                        <p:cTn id="63" dur="2000" fill="hold"/>
                                        <p:tgtEl>
                                          <p:spTgt spid="24"/>
                                        </p:tgtEl>
                                        <p:attrNameLst>
                                          <p:attrName>stroke.on</p:attrName>
                                        </p:attrNameLst>
                                      </p:cBhvr>
                                      <p:to>
                                        <p:strVal val="true"/>
                                      </p:to>
                                    </p:set>
                                  </p:childTnLst>
                                </p:cTn>
                              </p:par>
                              <p:par>
                                <p:cTn id="64" presetID="7" presetClass="emph" presetSubtype="2" fill="hold" nodeType="withEffect">
                                  <p:stCondLst>
                                    <p:cond delay="0"/>
                                  </p:stCondLst>
                                  <p:childTnLst>
                                    <p:animClr clrSpc="rgb" dir="cw">
                                      <p:cBhvr>
                                        <p:cTn id="65" dur="2000" fill="hold"/>
                                        <p:tgtEl>
                                          <p:spTgt spid="26"/>
                                        </p:tgtEl>
                                        <p:attrNameLst>
                                          <p:attrName>stroke.color</p:attrName>
                                        </p:attrNameLst>
                                      </p:cBhvr>
                                      <p:to>
                                        <a:schemeClr val="accent2"/>
                                      </p:to>
                                    </p:animClr>
                                    <p:set>
                                      <p:cBhvr>
                                        <p:cTn id="66" dur="2000" fill="hold"/>
                                        <p:tgtEl>
                                          <p:spTgt spid="26"/>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t="-39000" b="-39000"/>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1A3D99F-65DC-425C-9D0E-E469DB3B1135}"/>
              </a:ext>
            </a:extLst>
          </p:cNvPr>
          <p:cNvPicPr>
            <a:picLocks noChangeAspect="1"/>
          </p:cNvPicPr>
          <p:nvPr/>
        </p:nvPicPr>
        <p:blipFill>
          <a:blip r:embed="rId3"/>
          <a:stretch>
            <a:fillRect/>
          </a:stretch>
        </p:blipFill>
        <p:spPr>
          <a:xfrm>
            <a:off x="1770114" y="1412726"/>
            <a:ext cx="7885043" cy="4398376"/>
          </a:xfrm>
          <a:prstGeom prst="rect">
            <a:avLst/>
          </a:prstGeom>
        </p:spPr>
      </p:pic>
      <p:sp>
        <p:nvSpPr>
          <p:cNvPr id="4" name="TextBox 3">
            <a:extLst>
              <a:ext uri="{FF2B5EF4-FFF2-40B4-BE49-F238E27FC236}">
                <a16:creationId xmlns:a16="http://schemas.microsoft.com/office/drawing/2014/main" id="{8D173008-BC68-48CC-B562-54BE46247ACF}"/>
              </a:ext>
            </a:extLst>
          </p:cNvPr>
          <p:cNvSpPr txBox="1"/>
          <p:nvPr/>
        </p:nvSpPr>
        <p:spPr>
          <a:xfrm>
            <a:off x="512825" y="176910"/>
            <a:ext cx="8485778"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accent1"/>
                </a:solidFill>
                <a:effectLst/>
                <a:uLnTx/>
                <a:uFillTx/>
                <a:latin typeface="Ubuntu" panose="020B0504030602030204" pitchFamily="34" charset="0"/>
                <a:ea typeface="+mn-ea"/>
                <a:cs typeface="+mn-cs"/>
              </a:rPr>
              <a:t>#3</a:t>
            </a:r>
            <a:r>
              <a:rPr kumimoji="0" lang="en-US" sz="2400" b="1" i="0" u="none" strike="noStrike" kern="1200" cap="none" spc="0" normalizeH="0" baseline="0" noProof="0" dirty="0">
                <a:ln>
                  <a:noFill/>
                </a:ln>
                <a:solidFill>
                  <a:srgbClr val="073150"/>
                </a:solidFill>
                <a:effectLst/>
                <a:uLnTx/>
                <a:uFillTx/>
                <a:latin typeface="Ubuntu" panose="020B0504030602030204" pitchFamily="34" charset="0"/>
                <a:ea typeface="+mn-ea"/>
                <a:cs typeface="+mn-cs"/>
              </a:rPr>
              <a:t> Aborting too early</a:t>
            </a:r>
          </a:p>
        </p:txBody>
      </p:sp>
    </p:spTree>
    <p:extLst>
      <p:ext uri="{BB962C8B-B14F-4D97-AF65-F5344CB8AC3E}">
        <p14:creationId xmlns:p14="http://schemas.microsoft.com/office/powerpoint/2010/main" val="4194367053"/>
      </p:ext>
    </p:extLst>
  </p:cSld>
  <p:clrMapOvr>
    <a:masterClrMapping/>
  </p:clrMapOvr>
  <p:transition spd="slow">
    <p:push dir="r"/>
  </p:transition>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t="-39000" b="-39000"/>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1654017-6E25-4AF8-AE21-3F97B3F92B99}"/>
              </a:ext>
            </a:extLst>
          </p:cNvPr>
          <p:cNvSpPr/>
          <p:nvPr/>
        </p:nvSpPr>
        <p:spPr>
          <a:xfrm>
            <a:off x="3361979" y="498246"/>
            <a:ext cx="2501418" cy="4572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accent2"/>
              </a:solidFill>
              <a:latin typeface="Ubuntu" panose="020B0504030602030204" pitchFamily="34" charset="0"/>
            </a:endParaRPr>
          </a:p>
        </p:txBody>
      </p:sp>
      <p:sp>
        <p:nvSpPr>
          <p:cNvPr id="11" name="Rectangle 10">
            <a:extLst>
              <a:ext uri="{FF2B5EF4-FFF2-40B4-BE49-F238E27FC236}">
                <a16:creationId xmlns:a16="http://schemas.microsoft.com/office/drawing/2014/main" id="{24FDA168-3768-4A03-9669-53D6371C1349}"/>
              </a:ext>
            </a:extLst>
          </p:cNvPr>
          <p:cNvSpPr/>
          <p:nvPr/>
        </p:nvSpPr>
        <p:spPr>
          <a:xfrm>
            <a:off x="6260593" y="498246"/>
            <a:ext cx="2501418" cy="4572000"/>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accent2"/>
              </a:solidFill>
              <a:latin typeface="Ubuntu" panose="020B0504030602030204" pitchFamily="34" charset="0"/>
            </a:endParaRPr>
          </a:p>
        </p:txBody>
      </p:sp>
      <p:sp>
        <p:nvSpPr>
          <p:cNvPr id="12" name="Rectangle 11">
            <a:extLst>
              <a:ext uri="{FF2B5EF4-FFF2-40B4-BE49-F238E27FC236}">
                <a16:creationId xmlns:a16="http://schemas.microsoft.com/office/drawing/2014/main" id="{BE1078AC-F360-4698-B83A-10C7DCA47714}"/>
              </a:ext>
            </a:extLst>
          </p:cNvPr>
          <p:cNvSpPr/>
          <p:nvPr/>
        </p:nvSpPr>
        <p:spPr>
          <a:xfrm>
            <a:off x="482910" y="494498"/>
            <a:ext cx="2501418" cy="4572000"/>
          </a:xfrm>
          <a:prstGeom prst="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accent2"/>
              </a:solidFill>
              <a:latin typeface="Ubuntu" panose="020B0504030602030204" pitchFamily="34" charset="0"/>
            </a:endParaRPr>
          </a:p>
        </p:txBody>
      </p:sp>
      <p:sp>
        <p:nvSpPr>
          <p:cNvPr id="14" name="Rectangle 13">
            <a:extLst>
              <a:ext uri="{FF2B5EF4-FFF2-40B4-BE49-F238E27FC236}">
                <a16:creationId xmlns:a16="http://schemas.microsoft.com/office/drawing/2014/main" id="{8288EB8B-ADC3-4845-9540-C31DE796C7CC}"/>
              </a:ext>
            </a:extLst>
          </p:cNvPr>
          <p:cNvSpPr/>
          <p:nvPr/>
        </p:nvSpPr>
        <p:spPr>
          <a:xfrm>
            <a:off x="359845" y="6544344"/>
            <a:ext cx="10861962" cy="230832"/>
          </a:xfrm>
          <a:prstGeom prst="rect">
            <a:avLst/>
          </a:prstGeom>
        </p:spPr>
        <p:txBody>
          <a:bodyPr wrap="square">
            <a:spAutoFit/>
          </a:bodyPr>
          <a:lstStyle/>
          <a:p>
            <a:pPr>
              <a:spcAft>
                <a:spcPts val="0"/>
              </a:spcAft>
            </a:pPr>
            <a:r>
              <a:rPr lang="en-US" sz="900" i="1" dirty="0">
                <a:solidFill>
                  <a:schemeClr val="accent2"/>
                </a:solidFill>
                <a:latin typeface="Ubuntu" panose="020B0504030602030204" pitchFamily="34" charset="0"/>
              </a:rPr>
              <a:t>Source: MFIE; Calculation based on S&amp;P BSE 500 TRI. Rolling Daily Return Data for Aug 2006 to Dec 2022</a:t>
            </a:r>
            <a:endParaRPr lang="en-US" sz="900" i="1" dirty="0">
              <a:solidFill>
                <a:schemeClr val="accent2"/>
              </a:solidFill>
              <a:latin typeface="Ubuntu" panose="020B0504030602030204" pitchFamily="34" charset="0"/>
              <a:ea typeface="Calibri" panose="020F0502020204030204" pitchFamily="34" charset="0"/>
            </a:endParaRPr>
          </a:p>
        </p:txBody>
      </p:sp>
      <p:sp>
        <p:nvSpPr>
          <p:cNvPr id="15" name="TextBox 14">
            <a:extLst>
              <a:ext uri="{FF2B5EF4-FFF2-40B4-BE49-F238E27FC236}">
                <a16:creationId xmlns:a16="http://schemas.microsoft.com/office/drawing/2014/main" id="{4F2C6F1D-438B-4BBC-B1C6-6AB478B14BD9}"/>
              </a:ext>
            </a:extLst>
          </p:cNvPr>
          <p:cNvSpPr txBox="1"/>
          <p:nvPr/>
        </p:nvSpPr>
        <p:spPr>
          <a:xfrm>
            <a:off x="784247" y="672707"/>
            <a:ext cx="2200081" cy="338554"/>
          </a:xfrm>
          <a:prstGeom prst="rect">
            <a:avLst/>
          </a:prstGeom>
          <a:noFill/>
        </p:spPr>
        <p:txBody>
          <a:bodyPr wrap="square" rtlCol="0">
            <a:spAutoFit/>
          </a:bodyPr>
          <a:lstStyle/>
          <a:p>
            <a:r>
              <a:rPr lang="en-US" sz="1600" b="1" u="sng" dirty="0">
                <a:solidFill>
                  <a:schemeClr val="accent2"/>
                </a:solidFill>
                <a:latin typeface="Ubuntu" panose="020B0504030602030204" pitchFamily="34" charset="0"/>
              </a:rPr>
              <a:t>Last 1-year Returns</a:t>
            </a:r>
          </a:p>
        </p:txBody>
      </p:sp>
      <p:sp>
        <p:nvSpPr>
          <p:cNvPr id="16" name="TextBox 15">
            <a:extLst>
              <a:ext uri="{FF2B5EF4-FFF2-40B4-BE49-F238E27FC236}">
                <a16:creationId xmlns:a16="http://schemas.microsoft.com/office/drawing/2014/main" id="{E6A43AD3-E27D-48F1-AEB3-7B1AC5E5D4AB}"/>
              </a:ext>
            </a:extLst>
          </p:cNvPr>
          <p:cNvSpPr txBox="1"/>
          <p:nvPr/>
        </p:nvSpPr>
        <p:spPr>
          <a:xfrm>
            <a:off x="6603435" y="672707"/>
            <a:ext cx="1888761" cy="338554"/>
          </a:xfrm>
          <a:prstGeom prst="rect">
            <a:avLst/>
          </a:prstGeom>
          <a:noFill/>
        </p:spPr>
        <p:txBody>
          <a:bodyPr wrap="square" rtlCol="0">
            <a:spAutoFit/>
          </a:bodyPr>
          <a:lstStyle/>
          <a:p>
            <a:pPr algn="ctr"/>
            <a:r>
              <a:rPr lang="en-US" sz="1600" b="1" u="sng" dirty="0">
                <a:solidFill>
                  <a:schemeClr val="accent2"/>
                </a:solidFill>
                <a:latin typeface="Ubuntu" panose="020B0504030602030204" pitchFamily="34" charset="0"/>
              </a:rPr>
              <a:t>Action Taken</a:t>
            </a:r>
          </a:p>
        </p:txBody>
      </p:sp>
      <p:sp>
        <p:nvSpPr>
          <p:cNvPr id="17" name="TextBox 16">
            <a:extLst>
              <a:ext uri="{FF2B5EF4-FFF2-40B4-BE49-F238E27FC236}">
                <a16:creationId xmlns:a16="http://schemas.microsoft.com/office/drawing/2014/main" id="{E4E8C66C-4DED-4B74-B4F5-5B8311551A5A}"/>
              </a:ext>
            </a:extLst>
          </p:cNvPr>
          <p:cNvSpPr txBox="1"/>
          <p:nvPr/>
        </p:nvSpPr>
        <p:spPr>
          <a:xfrm>
            <a:off x="1261988" y="1442627"/>
            <a:ext cx="899409" cy="338554"/>
          </a:xfrm>
          <a:prstGeom prst="rect">
            <a:avLst/>
          </a:prstGeom>
          <a:noFill/>
        </p:spPr>
        <p:txBody>
          <a:bodyPr wrap="square" rtlCol="0">
            <a:spAutoFit/>
          </a:bodyPr>
          <a:lstStyle/>
          <a:p>
            <a:pPr algn="ctr"/>
            <a:r>
              <a:rPr lang="en-US" sz="1600" dirty="0">
                <a:solidFill>
                  <a:schemeClr val="accent2"/>
                </a:solidFill>
                <a:latin typeface="Ubuntu" panose="020B0504030602030204" pitchFamily="34" charset="0"/>
              </a:rPr>
              <a:t>&gt; 20%</a:t>
            </a:r>
          </a:p>
        </p:txBody>
      </p:sp>
      <p:sp>
        <p:nvSpPr>
          <p:cNvPr id="18" name="TextBox 17">
            <a:extLst>
              <a:ext uri="{FF2B5EF4-FFF2-40B4-BE49-F238E27FC236}">
                <a16:creationId xmlns:a16="http://schemas.microsoft.com/office/drawing/2014/main" id="{756E1F76-C39E-4E92-B49A-6165AA8448AB}"/>
              </a:ext>
            </a:extLst>
          </p:cNvPr>
          <p:cNvSpPr txBox="1"/>
          <p:nvPr/>
        </p:nvSpPr>
        <p:spPr>
          <a:xfrm>
            <a:off x="1007989" y="2269502"/>
            <a:ext cx="1514011" cy="338554"/>
          </a:xfrm>
          <a:prstGeom prst="rect">
            <a:avLst/>
          </a:prstGeom>
          <a:noFill/>
        </p:spPr>
        <p:txBody>
          <a:bodyPr wrap="square" rtlCol="0">
            <a:spAutoFit/>
          </a:bodyPr>
          <a:lstStyle>
            <a:defPPr>
              <a:defRPr lang="en-US"/>
            </a:defPPr>
          </a:lstStyle>
          <a:p>
            <a:pPr algn="ctr"/>
            <a:r>
              <a:rPr lang="en-US" sz="1600" dirty="0">
                <a:solidFill>
                  <a:schemeClr val="accent2"/>
                </a:solidFill>
                <a:latin typeface="Ubuntu" panose="020B0504030602030204" pitchFamily="34" charset="0"/>
              </a:rPr>
              <a:t>10 - 20%</a:t>
            </a:r>
          </a:p>
        </p:txBody>
      </p:sp>
      <p:sp>
        <p:nvSpPr>
          <p:cNvPr id="19" name="TextBox 18">
            <a:extLst>
              <a:ext uri="{FF2B5EF4-FFF2-40B4-BE49-F238E27FC236}">
                <a16:creationId xmlns:a16="http://schemas.microsoft.com/office/drawing/2014/main" id="{B7667A86-363E-48A5-8B69-DCBCEDC3EBBA}"/>
              </a:ext>
            </a:extLst>
          </p:cNvPr>
          <p:cNvSpPr txBox="1"/>
          <p:nvPr/>
        </p:nvSpPr>
        <p:spPr>
          <a:xfrm>
            <a:off x="954686" y="3122065"/>
            <a:ext cx="1514011" cy="338554"/>
          </a:xfrm>
          <a:prstGeom prst="rect">
            <a:avLst/>
          </a:prstGeom>
          <a:noFill/>
        </p:spPr>
        <p:txBody>
          <a:bodyPr wrap="square" rtlCol="0">
            <a:spAutoFit/>
          </a:bodyPr>
          <a:lstStyle>
            <a:defPPr>
              <a:defRPr lang="en-US"/>
            </a:defPPr>
          </a:lstStyle>
          <a:p>
            <a:pPr algn="ctr"/>
            <a:r>
              <a:rPr lang="en-US" sz="1600" dirty="0">
                <a:solidFill>
                  <a:schemeClr val="accent2"/>
                </a:solidFill>
                <a:latin typeface="Ubuntu" panose="020B0504030602030204" pitchFamily="34" charset="0"/>
              </a:rPr>
              <a:t>0 - 10%</a:t>
            </a:r>
          </a:p>
        </p:txBody>
      </p:sp>
      <p:sp>
        <p:nvSpPr>
          <p:cNvPr id="20" name="TextBox 19">
            <a:extLst>
              <a:ext uri="{FF2B5EF4-FFF2-40B4-BE49-F238E27FC236}">
                <a16:creationId xmlns:a16="http://schemas.microsoft.com/office/drawing/2014/main" id="{DF0A205A-C286-4407-9C9C-F7F70ACFCDF5}"/>
              </a:ext>
            </a:extLst>
          </p:cNvPr>
          <p:cNvSpPr txBox="1"/>
          <p:nvPr/>
        </p:nvSpPr>
        <p:spPr>
          <a:xfrm>
            <a:off x="1007988" y="4124777"/>
            <a:ext cx="1514011" cy="338554"/>
          </a:xfrm>
          <a:prstGeom prst="rect">
            <a:avLst/>
          </a:prstGeom>
          <a:noFill/>
        </p:spPr>
        <p:txBody>
          <a:bodyPr wrap="square" rtlCol="0">
            <a:spAutoFit/>
          </a:bodyPr>
          <a:lstStyle>
            <a:defPPr>
              <a:defRPr lang="en-US"/>
            </a:defPPr>
          </a:lstStyle>
          <a:p>
            <a:pPr algn="ctr"/>
            <a:r>
              <a:rPr lang="en-US" sz="1600" dirty="0">
                <a:solidFill>
                  <a:schemeClr val="accent2"/>
                </a:solidFill>
                <a:latin typeface="Ubuntu" panose="020B0504030602030204" pitchFamily="34" charset="0"/>
              </a:rPr>
              <a:t>&lt; 0%</a:t>
            </a:r>
          </a:p>
        </p:txBody>
      </p:sp>
      <p:sp>
        <p:nvSpPr>
          <p:cNvPr id="21" name="TextBox 20">
            <a:extLst>
              <a:ext uri="{FF2B5EF4-FFF2-40B4-BE49-F238E27FC236}">
                <a16:creationId xmlns:a16="http://schemas.microsoft.com/office/drawing/2014/main" id="{15FBF6BD-8D55-4BD0-94CA-F02CCA8F3DB8}"/>
              </a:ext>
            </a:extLst>
          </p:cNvPr>
          <p:cNvSpPr txBox="1"/>
          <p:nvPr/>
        </p:nvSpPr>
        <p:spPr>
          <a:xfrm>
            <a:off x="6538119" y="1442627"/>
            <a:ext cx="2036166" cy="338554"/>
          </a:xfrm>
          <a:prstGeom prst="rect">
            <a:avLst/>
          </a:prstGeom>
          <a:noFill/>
        </p:spPr>
        <p:txBody>
          <a:bodyPr wrap="square" rtlCol="0">
            <a:spAutoFit/>
          </a:bodyPr>
          <a:lstStyle/>
          <a:p>
            <a:pPr algn="ctr"/>
            <a:r>
              <a:rPr lang="en-US" sz="1600" dirty="0">
                <a:solidFill>
                  <a:schemeClr val="accent2"/>
                </a:solidFill>
                <a:latin typeface="Ubuntu" panose="020B0504030602030204" pitchFamily="34" charset="0"/>
              </a:rPr>
              <a:t>Invest More</a:t>
            </a:r>
          </a:p>
        </p:txBody>
      </p:sp>
      <p:sp>
        <p:nvSpPr>
          <p:cNvPr id="22" name="TextBox 21">
            <a:extLst>
              <a:ext uri="{FF2B5EF4-FFF2-40B4-BE49-F238E27FC236}">
                <a16:creationId xmlns:a16="http://schemas.microsoft.com/office/drawing/2014/main" id="{2D64DA62-FC53-4496-8C2A-B5F6A8578117}"/>
              </a:ext>
            </a:extLst>
          </p:cNvPr>
          <p:cNvSpPr txBox="1"/>
          <p:nvPr/>
        </p:nvSpPr>
        <p:spPr>
          <a:xfrm>
            <a:off x="6545611" y="2224131"/>
            <a:ext cx="2036166" cy="338554"/>
          </a:xfrm>
          <a:prstGeom prst="rect">
            <a:avLst/>
          </a:prstGeom>
          <a:noFill/>
        </p:spPr>
        <p:txBody>
          <a:bodyPr wrap="square" rtlCol="0">
            <a:spAutoFit/>
          </a:bodyPr>
          <a:lstStyle/>
          <a:p>
            <a:pPr algn="ctr"/>
            <a:r>
              <a:rPr lang="en-US" sz="1600" dirty="0">
                <a:solidFill>
                  <a:schemeClr val="accent2"/>
                </a:solidFill>
                <a:latin typeface="Ubuntu" panose="020B0504030602030204" pitchFamily="34" charset="0"/>
              </a:rPr>
              <a:t>Stay Put</a:t>
            </a:r>
          </a:p>
        </p:txBody>
      </p:sp>
      <p:sp>
        <p:nvSpPr>
          <p:cNvPr id="23" name="TextBox 22">
            <a:extLst>
              <a:ext uri="{FF2B5EF4-FFF2-40B4-BE49-F238E27FC236}">
                <a16:creationId xmlns:a16="http://schemas.microsoft.com/office/drawing/2014/main" id="{2DDAF9BF-7A0D-4C3F-9272-8E5BF0964CBF}"/>
              </a:ext>
            </a:extLst>
          </p:cNvPr>
          <p:cNvSpPr txBox="1"/>
          <p:nvPr/>
        </p:nvSpPr>
        <p:spPr>
          <a:xfrm>
            <a:off x="6545611" y="3168036"/>
            <a:ext cx="2036166" cy="338554"/>
          </a:xfrm>
          <a:prstGeom prst="rect">
            <a:avLst/>
          </a:prstGeom>
          <a:noFill/>
        </p:spPr>
        <p:txBody>
          <a:bodyPr wrap="square" rtlCol="0">
            <a:spAutoFit/>
          </a:bodyPr>
          <a:lstStyle/>
          <a:p>
            <a:pPr algn="ctr"/>
            <a:r>
              <a:rPr lang="en-US" sz="1600" dirty="0">
                <a:solidFill>
                  <a:schemeClr val="accent2"/>
                </a:solidFill>
                <a:latin typeface="Ubuntu" panose="020B0504030602030204" pitchFamily="34" charset="0"/>
              </a:rPr>
              <a:t>Re-evaluate</a:t>
            </a:r>
          </a:p>
        </p:txBody>
      </p:sp>
      <p:sp>
        <p:nvSpPr>
          <p:cNvPr id="24" name="TextBox 23">
            <a:extLst>
              <a:ext uri="{FF2B5EF4-FFF2-40B4-BE49-F238E27FC236}">
                <a16:creationId xmlns:a16="http://schemas.microsoft.com/office/drawing/2014/main" id="{E07589F2-4B00-49D5-A9E6-53013DE74A23}"/>
              </a:ext>
            </a:extLst>
          </p:cNvPr>
          <p:cNvSpPr txBox="1"/>
          <p:nvPr/>
        </p:nvSpPr>
        <p:spPr>
          <a:xfrm>
            <a:off x="6538119" y="4250616"/>
            <a:ext cx="2036166" cy="338554"/>
          </a:xfrm>
          <a:prstGeom prst="rect">
            <a:avLst/>
          </a:prstGeom>
          <a:noFill/>
        </p:spPr>
        <p:txBody>
          <a:bodyPr wrap="square" rtlCol="0">
            <a:spAutoFit/>
          </a:bodyPr>
          <a:lstStyle/>
          <a:p>
            <a:pPr algn="ctr"/>
            <a:r>
              <a:rPr lang="en-US" sz="1600" dirty="0">
                <a:solidFill>
                  <a:schemeClr val="accent2"/>
                </a:solidFill>
                <a:latin typeface="Ubuntu" panose="020B0504030602030204" pitchFamily="34" charset="0"/>
              </a:rPr>
              <a:t>Stop/Redeem</a:t>
            </a:r>
          </a:p>
        </p:txBody>
      </p:sp>
      <p:grpSp>
        <p:nvGrpSpPr>
          <p:cNvPr id="25" name="Excited">
            <a:extLst>
              <a:ext uri="{FF2B5EF4-FFF2-40B4-BE49-F238E27FC236}">
                <a16:creationId xmlns:a16="http://schemas.microsoft.com/office/drawing/2014/main" id="{5C6AEAC3-8F75-44D6-97AF-8E14E69861BE}"/>
              </a:ext>
            </a:extLst>
          </p:cNvPr>
          <p:cNvGrpSpPr/>
          <p:nvPr/>
        </p:nvGrpSpPr>
        <p:grpSpPr>
          <a:xfrm>
            <a:off x="4247928" y="1124990"/>
            <a:ext cx="790532" cy="767953"/>
            <a:chOff x="9709522" y="467209"/>
            <a:chExt cx="1527048" cy="1527048"/>
          </a:xfrm>
        </p:grpSpPr>
        <p:sp>
          <p:nvSpPr>
            <p:cNvPr id="26" name="Excited">
              <a:hlinkClick r:id="" action="ppaction://noaction"/>
              <a:extLst>
                <a:ext uri="{FF2B5EF4-FFF2-40B4-BE49-F238E27FC236}">
                  <a16:creationId xmlns:a16="http://schemas.microsoft.com/office/drawing/2014/main" id="{8FE4E264-D663-4FE5-AFB3-217234FD7356}"/>
                </a:ext>
              </a:extLst>
            </p:cNvPr>
            <p:cNvSpPr/>
            <p:nvPr/>
          </p:nvSpPr>
          <p:spPr>
            <a:xfrm>
              <a:off x="9709522" y="467209"/>
              <a:ext cx="1527048" cy="1527048"/>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2"/>
                </a:solidFill>
                <a:latin typeface="Ubuntu" panose="020B0504030602030204" pitchFamily="34" charset="0"/>
              </a:endParaRPr>
            </a:p>
          </p:txBody>
        </p:sp>
        <p:sp>
          <p:nvSpPr>
            <p:cNvPr id="27" name="Oval 26">
              <a:extLst>
                <a:ext uri="{FF2B5EF4-FFF2-40B4-BE49-F238E27FC236}">
                  <a16:creationId xmlns:a16="http://schemas.microsoft.com/office/drawing/2014/main" id="{4B4535AE-9846-4876-BB54-7CECD23F10AF}"/>
                </a:ext>
              </a:extLst>
            </p:cNvPr>
            <p:cNvSpPr>
              <a:spLocks noChangeArrowheads="1"/>
            </p:cNvSpPr>
            <p:nvPr/>
          </p:nvSpPr>
          <p:spPr bwMode="auto">
            <a:xfrm>
              <a:off x="10075926" y="936692"/>
              <a:ext cx="174030" cy="174030"/>
            </a:xfrm>
            <a:prstGeom prst="ellipse">
              <a:avLst/>
            </a:prstGeom>
            <a:solidFill>
              <a:schemeClr val="bg1"/>
            </a:solidFill>
            <a:ln>
              <a:noFill/>
            </a:ln>
          </p:spPr>
          <p:txBody>
            <a:bodyPr vert="horz" wrap="square" lIns="68580" tIns="34290" rIns="68580" bIns="34290" numCol="1" anchor="t" anchorCtr="0" compatLnSpc="1">
              <a:prstTxWarp prst="textNoShape">
                <a:avLst/>
              </a:prstTxWarp>
            </a:bodyPr>
            <a:lstStyle/>
            <a:p>
              <a:endParaRPr lang="en-US" sz="1200">
                <a:solidFill>
                  <a:schemeClr val="accent2"/>
                </a:solidFill>
                <a:latin typeface="Ubuntu" panose="020B0504030602030204" pitchFamily="34" charset="0"/>
              </a:endParaRPr>
            </a:p>
          </p:txBody>
        </p:sp>
        <p:sp>
          <p:nvSpPr>
            <p:cNvPr id="28" name="Oval 27">
              <a:extLst>
                <a:ext uri="{FF2B5EF4-FFF2-40B4-BE49-F238E27FC236}">
                  <a16:creationId xmlns:a16="http://schemas.microsoft.com/office/drawing/2014/main" id="{8F651710-C428-48E7-8361-AEFD75583C99}"/>
                </a:ext>
              </a:extLst>
            </p:cNvPr>
            <p:cNvSpPr>
              <a:spLocks noChangeArrowheads="1"/>
            </p:cNvSpPr>
            <p:nvPr/>
          </p:nvSpPr>
          <p:spPr bwMode="auto">
            <a:xfrm>
              <a:off x="10698416" y="936692"/>
              <a:ext cx="174030" cy="174030"/>
            </a:xfrm>
            <a:prstGeom prst="ellipse">
              <a:avLst/>
            </a:prstGeom>
            <a:solidFill>
              <a:schemeClr val="bg1"/>
            </a:solidFill>
            <a:ln>
              <a:noFill/>
            </a:ln>
          </p:spPr>
          <p:txBody>
            <a:bodyPr vert="horz" wrap="square" lIns="68580" tIns="34290" rIns="68580" bIns="34290" numCol="1" anchor="t" anchorCtr="0" compatLnSpc="1">
              <a:prstTxWarp prst="textNoShape">
                <a:avLst/>
              </a:prstTxWarp>
            </a:bodyPr>
            <a:lstStyle/>
            <a:p>
              <a:endParaRPr lang="en-US" sz="1200">
                <a:solidFill>
                  <a:schemeClr val="accent2"/>
                </a:solidFill>
                <a:latin typeface="Ubuntu" panose="020B0504030602030204" pitchFamily="34" charset="0"/>
              </a:endParaRPr>
            </a:p>
          </p:txBody>
        </p:sp>
        <p:sp>
          <p:nvSpPr>
            <p:cNvPr id="29" name="Freeform 9">
              <a:extLst>
                <a:ext uri="{FF2B5EF4-FFF2-40B4-BE49-F238E27FC236}">
                  <a16:creationId xmlns:a16="http://schemas.microsoft.com/office/drawing/2014/main" id="{18A0BD3E-FE33-4D41-9F92-57EDA5636377}"/>
                </a:ext>
              </a:extLst>
            </p:cNvPr>
            <p:cNvSpPr>
              <a:spLocks/>
            </p:cNvSpPr>
            <p:nvPr/>
          </p:nvSpPr>
          <p:spPr bwMode="auto">
            <a:xfrm>
              <a:off x="10054507" y="1456104"/>
              <a:ext cx="839359" cy="282464"/>
            </a:xfrm>
            <a:custGeom>
              <a:avLst/>
              <a:gdLst>
                <a:gd name="T0" fmla="*/ 515 w 550"/>
                <a:gd name="T1" fmla="*/ 0 h 185"/>
                <a:gd name="T2" fmla="*/ 35 w 550"/>
                <a:gd name="T3" fmla="*/ 0 h 185"/>
                <a:gd name="T4" fmla="*/ 21 w 550"/>
                <a:gd name="T5" fmla="*/ 47 h 185"/>
                <a:gd name="T6" fmla="*/ 21 w 550"/>
                <a:gd name="T7" fmla="*/ 47 h 185"/>
                <a:gd name="T8" fmla="*/ 529 w 550"/>
                <a:gd name="T9" fmla="*/ 47 h 185"/>
                <a:gd name="T10" fmla="*/ 529 w 550"/>
                <a:gd name="T11" fmla="*/ 47 h 185"/>
                <a:gd name="T12" fmla="*/ 515 w 550"/>
                <a:gd name="T13" fmla="*/ 0 h 185"/>
              </a:gdLst>
              <a:ahLst/>
              <a:cxnLst>
                <a:cxn ang="0">
                  <a:pos x="T0" y="T1"/>
                </a:cxn>
                <a:cxn ang="0">
                  <a:pos x="T2" y="T3"/>
                </a:cxn>
                <a:cxn ang="0">
                  <a:pos x="T4" y="T5"/>
                </a:cxn>
                <a:cxn ang="0">
                  <a:pos x="T6" y="T7"/>
                </a:cxn>
                <a:cxn ang="0">
                  <a:pos x="T8" y="T9"/>
                </a:cxn>
                <a:cxn ang="0">
                  <a:pos x="T10" y="T11"/>
                </a:cxn>
                <a:cxn ang="0">
                  <a:pos x="T12" y="T13"/>
                </a:cxn>
              </a:cxnLst>
              <a:rect l="0" t="0" r="r" b="b"/>
              <a:pathLst>
                <a:path w="550" h="185">
                  <a:moveTo>
                    <a:pt x="515" y="0"/>
                  </a:moveTo>
                  <a:cubicBezTo>
                    <a:pt x="35" y="0"/>
                    <a:pt x="35" y="0"/>
                    <a:pt x="35" y="0"/>
                  </a:cubicBezTo>
                  <a:cubicBezTo>
                    <a:pt x="9" y="0"/>
                    <a:pt x="0" y="34"/>
                    <a:pt x="21" y="47"/>
                  </a:cubicBezTo>
                  <a:cubicBezTo>
                    <a:pt x="21" y="47"/>
                    <a:pt x="21" y="47"/>
                    <a:pt x="21" y="47"/>
                  </a:cubicBezTo>
                  <a:cubicBezTo>
                    <a:pt x="162" y="185"/>
                    <a:pt x="388" y="185"/>
                    <a:pt x="529" y="47"/>
                  </a:cubicBezTo>
                  <a:cubicBezTo>
                    <a:pt x="529" y="47"/>
                    <a:pt x="529" y="47"/>
                    <a:pt x="529" y="47"/>
                  </a:cubicBezTo>
                  <a:cubicBezTo>
                    <a:pt x="550" y="34"/>
                    <a:pt x="541" y="0"/>
                    <a:pt x="515" y="0"/>
                  </a:cubicBez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en-US" sz="1200">
                <a:solidFill>
                  <a:schemeClr val="accent2"/>
                </a:solidFill>
                <a:latin typeface="Ubuntu" panose="020B0504030602030204" pitchFamily="34" charset="0"/>
              </a:endParaRPr>
            </a:p>
          </p:txBody>
        </p:sp>
      </p:grpSp>
      <p:grpSp>
        <p:nvGrpSpPr>
          <p:cNvPr id="30" name="OK">
            <a:extLst>
              <a:ext uri="{FF2B5EF4-FFF2-40B4-BE49-F238E27FC236}">
                <a16:creationId xmlns:a16="http://schemas.microsoft.com/office/drawing/2014/main" id="{0871239A-3E9D-47A9-B4A7-1EB16822252E}"/>
              </a:ext>
            </a:extLst>
          </p:cNvPr>
          <p:cNvGrpSpPr/>
          <p:nvPr/>
        </p:nvGrpSpPr>
        <p:grpSpPr>
          <a:xfrm>
            <a:off x="4248052" y="3090578"/>
            <a:ext cx="790532" cy="767953"/>
            <a:chOff x="5348419" y="467209"/>
            <a:chExt cx="1527048" cy="1527048"/>
          </a:xfrm>
        </p:grpSpPr>
        <p:sp>
          <p:nvSpPr>
            <p:cNvPr id="31" name="OK">
              <a:hlinkClick r:id="rId3" action="ppaction://hlinksldjump"/>
              <a:extLst>
                <a:ext uri="{FF2B5EF4-FFF2-40B4-BE49-F238E27FC236}">
                  <a16:creationId xmlns:a16="http://schemas.microsoft.com/office/drawing/2014/main" id="{A8DAD285-66AA-46EB-BDAC-BD695D143C56}"/>
                </a:ext>
              </a:extLst>
            </p:cNvPr>
            <p:cNvSpPr/>
            <p:nvPr/>
          </p:nvSpPr>
          <p:spPr>
            <a:xfrm>
              <a:off x="5348419" y="467209"/>
              <a:ext cx="1527048" cy="152704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2"/>
                </a:solidFill>
                <a:latin typeface="Ubuntu" panose="020B0504030602030204" pitchFamily="34" charset="0"/>
              </a:endParaRPr>
            </a:p>
          </p:txBody>
        </p:sp>
        <p:sp>
          <p:nvSpPr>
            <p:cNvPr id="32" name="Oval 31">
              <a:extLst>
                <a:ext uri="{FF2B5EF4-FFF2-40B4-BE49-F238E27FC236}">
                  <a16:creationId xmlns:a16="http://schemas.microsoft.com/office/drawing/2014/main" id="{BF82506F-AFC3-48F6-9F9F-A97F8A2D0405}"/>
                </a:ext>
              </a:extLst>
            </p:cNvPr>
            <p:cNvSpPr>
              <a:spLocks noChangeArrowheads="1"/>
            </p:cNvSpPr>
            <p:nvPr/>
          </p:nvSpPr>
          <p:spPr bwMode="auto">
            <a:xfrm>
              <a:off x="5741249" y="936692"/>
              <a:ext cx="174030" cy="174030"/>
            </a:xfrm>
            <a:prstGeom prst="ellipse">
              <a:avLst/>
            </a:prstGeom>
            <a:solidFill>
              <a:schemeClr val="bg1"/>
            </a:solidFill>
            <a:ln>
              <a:noFill/>
            </a:ln>
          </p:spPr>
          <p:txBody>
            <a:bodyPr vert="horz" wrap="square" lIns="68580" tIns="34290" rIns="68580" bIns="34290" numCol="1" anchor="t" anchorCtr="0" compatLnSpc="1">
              <a:prstTxWarp prst="textNoShape">
                <a:avLst/>
              </a:prstTxWarp>
            </a:bodyPr>
            <a:lstStyle/>
            <a:p>
              <a:endParaRPr lang="en-US" sz="1200">
                <a:solidFill>
                  <a:schemeClr val="accent2"/>
                </a:solidFill>
                <a:latin typeface="Ubuntu" panose="020B0504030602030204" pitchFamily="34" charset="0"/>
              </a:endParaRPr>
            </a:p>
          </p:txBody>
        </p:sp>
        <p:sp>
          <p:nvSpPr>
            <p:cNvPr id="33" name="Oval 32">
              <a:extLst>
                <a:ext uri="{FF2B5EF4-FFF2-40B4-BE49-F238E27FC236}">
                  <a16:creationId xmlns:a16="http://schemas.microsoft.com/office/drawing/2014/main" id="{004EF8B3-4830-465F-82AF-BF7E2542357F}"/>
                </a:ext>
              </a:extLst>
            </p:cNvPr>
            <p:cNvSpPr>
              <a:spLocks noChangeArrowheads="1"/>
            </p:cNvSpPr>
            <p:nvPr/>
          </p:nvSpPr>
          <p:spPr bwMode="auto">
            <a:xfrm>
              <a:off x="6362401" y="936692"/>
              <a:ext cx="174030" cy="174030"/>
            </a:xfrm>
            <a:prstGeom prst="ellipse">
              <a:avLst/>
            </a:prstGeom>
            <a:solidFill>
              <a:schemeClr val="bg1"/>
            </a:solidFill>
            <a:ln>
              <a:noFill/>
            </a:ln>
          </p:spPr>
          <p:txBody>
            <a:bodyPr vert="horz" wrap="square" lIns="68580" tIns="34290" rIns="68580" bIns="34290" numCol="1" anchor="t" anchorCtr="0" compatLnSpc="1">
              <a:prstTxWarp prst="textNoShape">
                <a:avLst/>
              </a:prstTxWarp>
            </a:bodyPr>
            <a:lstStyle/>
            <a:p>
              <a:endParaRPr lang="en-US" sz="1200">
                <a:solidFill>
                  <a:schemeClr val="accent2"/>
                </a:solidFill>
                <a:latin typeface="Ubuntu" panose="020B0504030602030204" pitchFamily="34" charset="0"/>
              </a:endParaRPr>
            </a:p>
          </p:txBody>
        </p:sp>
        <p:sp>
          <p:nvSpPr>
            <p:cNvPr id="34" name="Freeform 13">
              <a:extLst>
                <a:ext uri="{FF2B5EF4-FFF2-40B4-BE49-F238E27FC236}">
                  <a16:creationId xmlns:a16="http://schemas.microsoft.com/office/drawing/2014/main" id="{1176DCD9-E043-4580-84A0-19A04FD7E7D7}"/>
                </a:ext>
              </a:extLst>
            </p:cNvPr>
            <p:cNvSpPr>
              <a:spLocks/>
            </p:cNvSpPr>
            <p:nvPr/>
          </p:nvSpPr>
          <p:spPr bwMode="auto">
            <a:xfrm>
              <a:off x="5793457" y="1369089"/>
              <a:ext cx="692103" cy="198126"/>
            </a:xfrm>
            <a:custGeom>
              <a:avLst/>
              <a:gdLst>
                <a:gd name="T0" fmla="*/ 34 w 454"/>
                <a:gd name="T1" fmla="*/ 130 h 130"/>
                <a:gd name="T2" fmla="*/ 3 w 454"/>
                <a:gd name="T3" fmla="*/ 104 h 130"/>
                <a:gd name="T4" fmla="*/ 29 w 454"/>
                <a:gd name="T5" fmla="*/ 68 h 130"/>
                <a:gd name="T6" fmla="*/ 414 w 454"/>
                <a:gd name="T7" fmla="*/ 3 h 130"/>
                <a:gd name="T8" fmla="*/ 451 w 454"/>
                <a:gd name="T9" fmla="*/ 29 h 130"/>
                <a:gd name="T10" fmla="*/ 425 w 454"/>
                <a:gd name="T11" fmla="*/ 65 h 130"/>
                <a:gd name="T12" fmla="*/ 40 w 454"/>
                <a:gd name="T13" fmla="*/ 130 h 130"/>
                <a:gd name="T14" fmla="*/ 34 w 454"/>
                <a:gd name="T15" fmla="*/ 130 h 1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4" h="130">
                  <a:moveTo>
                    <a:pt x="34" y="130"/>
                  </a:moveTo>
                  <a:cubicBezTo>
                    <a:pt x="19" y="130"/>
                    <a:pt x="6" y="119"/>
                    <a:pt x="3" y="104"/>
                  </a:cubicBezTo>
                  <a:cubicBezTo>
                    <a:pt x="0" y="87"/>
                    <a:pt x="12" y="71"/>
                    <a:pt x="29" y="68"/>
                  </a:cubicBezTo>
                  <a:cubicBezTo>
                    <a:pt x="414" y="3"/>
                    <a:pt x="414" y="3"/>
                    <a:pt x="414" y="3"/>
                  </a:cubicBezTo>
                  <a:cubicBezTo>
                    <a:pt x="431" y="0"/>
                    <a:pt x="448" y="12"/>
                    <a:pt x="451" y="29"/>
                  </a:cubicBezTo>
                  <a:cubicBezTo>
                    <a:pt x="454" y="46"/>
                    <a:pt x="442" y="62"/>
                    <a:pt x="425" y="65"/>
                  </a:cubicBezTo>
                  <a:cubicBezTo>
                    <a:pt x="40" y="130"/>
                    <a:pt x="40" y="130"/>
                    <a:pt x="40" y="130"/>
                  </a:cubicBezTo>
                  <a:cubicBezTo>
                    <a:pt x="38" y="130"/>
                    <a:pt x="36" y="130"/>
                    <a:pt x="34" y="130"/>
                  </a:cubicBez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en-US" sz="1200">
                <a:solidFill>
                  <a:schemeClr val="accent2"/>
                </a:solidFill>
                <a:latin typeface="Ubuntu" panose="020B0504030602030204" pitchFamily="34" charset="0"/>
              </a:endParaRPr>
            </a:p>
          </p:txBody>
        </p:sp>
      </p:grpSp>
      <p:grpSp>
        <p:nvGrpSpPr>
          <p:cNvPr id="35" name="Angry">
            <a:extLst>
              <a:ext uri="{FF2B5EF4-FFF2-40B4-BE49-F238E27FC236}">
                <a16:creationId xmlns:a16="http://schemas.microsoft.com/office/drawing/2014/main" id="{B642355C-EAED-4150-BA96-AFE2ABB7DA14}"/>
              </a:ext>
            </a:extLst>
          </p:cNvPr>
          <p:cNvGrpSpPr/>
          <p:nvPr/>
        </p:nvGrpSpPr>
        <p:grpSpPr>
          <a:xfrm>
            <a:off x="4262322" y="4014098"/>
            <a:ext cx="790532" cy="767953"/>
            <a:chOff x="987317" y="468151"/>
            <a:chExt cx="1527048" cy="1527048"/>
          </a:xfrm>
        </p:grpSpPr>
        <p:sp>
          <p:nvSpPr>
            <p:cNvPr id="36" name="Angry">
              <a:hlinkClick r:id="" action="ppaction://noaction"/>
              <a:extLst>
                <a:ext uri="{FF2B5EF4-FFF2-40B4-BE49-F238E27FC236}">
                  <a16:creationId xmlns:a16="http://schemas.microsoft.com/office/drawing/2014/main" id="{BE055AD7-A173-44D8-A5F4-EE15835B5961}"/>
                </a:ext>
              </a:extLst>
            </p:cNvPr>
            <p:cNvSpPr/>
            <p:nvPr/>
          </p:nvSpPr>
          <p:spPr>
            <a:xfrm>
              <a:off x="987317" y="468151"/>
              <a:ext cx="1527048" cy="1527048"/>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accent2"/>
                </a:solidFill>
                <a:latin typeface="Ubuntu" panose="020B0504030602030204" pitchFamily="34" charset="0"/>
              </a:endParaRPr>
            </a:p>
          </p:txBody>
        </p:sp>
        <p:sp>
          <p:nvSpPr>
            <p:cNvPr id="37" name="Freeform 23">
              <a:extLst>
                <a:ext uri="{FF2B5EF4-FFF2-40B4-BE49-F238E27FC236}">
                  <a16:creationId xmlns:a16="http://schemas.microsoft.com/office/drawing/2014/main" id="{B2012747-BAA1-4D17-B183-58A1F3A58F22}"/>
                </a:ext>
              </a:extLst>
            </p:cNvPr>
            <p:cNvSpPr>
              <a:spLocks/>
            </p:cNvSpPr>
            <p:nvPr/>
          </p:nvSpPr>
          <p:spPr bwMode="auto">
            <a:xfrm>
              <a:off x="1353023" y="964804"/>
              <a:ext cx="191433" cy="164659"/>
            </a:xfrm>
            <a:custGeom>
              <a:avLst/>
              <a:gdLst>
                <a:gd name="T0" fmla="*/ 116 w 125"/>
                <a:gd name="T1" fmla="*/ 67 h 108"/>
                <a:gd name="T2" fmla="*/ 41 w 125"/>
                <a:gd name="T3" fmla="*/ 94 h 108"/>
                <a:gd name="T4" fmla="*/ 13 w 125"/>
                <a:gd name="T5" fmla="*/ 19 h 108"/>
                <a:gd name="T6" fmla="*/ 60 w 125"/>
                <a:gd name="T7" fmla="*/ 15 h 108"/>
                <a:gd name="T8" fmla="*/ 89 w 125"/>
                <a:gd name="T9" fmla="*/ 28 h 108"/>
                <a:gd name="T10" fmla="*/ 116 w 125"/>
                <a:gd name="T11" fmla="*/ 67 h 108"/>
              </a:gdLst>
              <a:ahLst/>
              <a:cxnLst>
                <a:cxn ang="0">
                  <a:pos x="T0" y="T1"/>
                </a:cxn>
                <a:cxn ang="0">
                  <a:pos x="T2" y="T3"/>
                </a:cxn>
                <a:cxn ang="0">
                  <a:pos x="T4" y="T5"/>
                </a:cxn>
                <a:cxn ang="0">
                  <a:pos x="T6" y="T7"/>
                </a:cxn>
                <a:cxn ang="0">
                  <a:pos x="T8" y="T9"/>
                </a:cxn>
                <a:cxn ang="0">
                  <a:pos x="T10" y="T11"/>
                </a:cxn>
              </a:cxnLst>
              <a:rect l="0" t="0" r="r" b="b"/>
              <a:pathLst>
                <a:path w="125" h="108">
                  <a:moveTo>
                    <a:pt x="116" y="67"/>
                  </a:moveTo>
                  <a:cubicBezTo>
                    <a:pt x="103" y="95"/>
                    <a:pt x="69" y="108"/>
                    <a:pt x="41" y="94"/>
                  </a:cubicBezTo>
                  <a:cubicBezTo>
                    <a:pt x="12" y="81"/>
                    <a:pt x="0" y="47"/>
                    <a:pt x="13" y="19"/>
                  </a:cubicBezTo>
                  <a:cubicBezTo>
                    <a:pt x="22" y="0"/>
                    <a:pt x="45" y="8"/>
                    <a:pt x="60" y="15"/>
                  </a:cubicBezTo>
                  <a:cubicBezTo>
                    <a:pt x="70" y="20"/>
                    <a:pt x="79" y="24"/>
                    <a:pt x="89" y="28"/>
                  </a:cubicBezTo>
                  <a:cubicBezTo>
                    <a:pt x="104" y="35"/>
                    <a:pt x="125" y="48"/>
                    <a:pt x="116" y="67"/>
                  </a:cubicBez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en-US" sz="1200">
                <a:solidFill>
                  <a:schemeClr val="accent2"/>
                </a:solidFill>
                <a:latin typeface="Ubuntu" panose="020B0504030602030204" pitchFamily="34" charset="0"/>
              </a:endParaRPr>
            </a:p>
          </p:txBody>
        </p:sp>
        <p:sp>
          <p:nvSpPr>
            <p:cNvPr id="38" name="Freeform 24">
              <a:extLst>
                <a:ext uri="{FF2B5EF4-FFF2-40B4-BE49-F238E27FC236}">
                  <a16:creationId xmlns:a16="http://schemas.microsoft.com/office/drawing/2014/main" id="{ECD75404-52F1-4E48-B4AF-6F5C36EB4D70}"/>
                </a:ext>
              </a:extLst>
            </p:cNvPr>
            <p:cNvSpPr>
              <a:spLocks/>
            </p:cNvSpPr>
            <p:nvPr/>
          </p:nvSpPr>
          <p:spPr bwMode="auto">
            <a:xfrm>
              <a:off x="1968820" y="960789"/>
              <a:ext cx="191433" cy="163320"/>
            </a:xfrm>
            <a:custGeom>
              <a:avLst/>
              <a:gdLst>
                <a:gd name="T0" fmla="*/ 111 w 125"/>
                <a:gd name="T1" fmla="*/ 19 h 107"/>
                <a:gd name="T2" fmla="*/ 84 w 125"/>
                <a:gd name="T3" fmla="*/ 94 h 107"/>
                <a:gd name="T4" fmla="*/ 9 w 125"/>
                <a:gd name="T5" fmla="*/ 66 h 107"/>
                <a:gd name="T6" fmla="*/ 36 w 125"/>
                <a:gd name="T7" fmla="*/ 28 h 107"/>
                <a:gd name="T8" fmla="*/ 64 w 125"/>
                <a:gd name="T9" fmla="*/ 15 h 107"/>
                <a:gd name="T10" fmla="*/ 111 w 125"/>
                <a:gd name="T11" fmla="*/ 19 h 107"/>
              </a:gdLst>
              <a:ahLst/>
              <a:cxnLst>
                <a:cxn ang="0">
                  <a:pos x="T0" y="T1"/>
                </a:cxn>
                <a:cxn ang="0">
                  <a:pos x="T2" y="T3"/>
                </a:cxn>
                <a:cxn ang="0">
                  <a:pos x="T4" y="T5"/>
                </a:cxn>
                <a:cxn ang="0">
                  <a:pos x="T6" y="T7"/>
                </a:cxn>
                <a:cxn ang="0">
                  <a:pos x="T8" y="T9"/>
                </a:cxn>
                <a:cxn ang="0">
                  <a:pos x="T10" y="T11"/>
                </a:cxn>
              </a:cxnLst>
              <a:rect l="0" t="0" r="r" b="b"/>
              <a:pathLst>
                <a:path w="125" h="107">
                  <a:moveTo>
                    <a:pt x="111" y="19"/>
                  </a:moveTo>
                  <a:cubicBezTo>
                    <a:pt x="125" y="47"/>
                    <a:pt x="112" y="81"/>
                    <a:pt x="84" y="94"/>
                  </a:cubicBezTo>
                  <a:cubicBezTo>
                    <a:pt x="56" y="107"/>
                    <a:pt x="22" y="95"/>
                    <a:pt x="9" y="66"/>
                  </a:cubicBezTo>
                  <a:cubicBezTo>
                    <a:pt x="0" y="48"/>
                    <a:pt x="21" y="35"/>
                    <a:pt x="36" y="28"/>
                  </a:cubicBezTo>
                  <a:cubicBezTo>
                    <a:pt x="45" y="24"/>
                    <a:pt x="55" y="19"/>
                    <a:pt x="64" y="15"/>
                  </a:cubicBezTo>
                  <a:cubicBezTo>
                    <a:pt x="79" y="7"/>
                    <a:pt x="103" y="0"/>
                    <a:pt x="111" y="19"/>
                  </a:cubicBez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en-US" sz="1200">
                <a:solidFill>
                  <a:schemeClr val="accent2"/>
                </a:solidFill>
                <a:latin typeface="Ubuntu" panose="020B0504030602030204" pitchFamily="34" charset="0"/>
              </a:endParaRPr>
            </a:p>
          </p:txBody>
        </p:sp>
        <p:sp>
          <p:nvSpPr>
            <p:cNvPr id="39" name="Freeform 25">
              <a:extLst>
                <a:ext uri="{FF2B5EF4-FFF2-40B4-BE49-F238E27FC236}">
                  <a16:creationId xmlns:a16="http://schemas.microsoft.com/office/drawing/2014/main" id="{2CB89FEF-D4B9-4F84-A8AA-23B4457ACAC2}"/>
                </a:ext>
              </a:extLst>
            </p:cNvPr>
            <p:cNvSpPr>
              <a:spLocks/>
            </p:cNvSpPr>
            <p:nvPr/>
          </p:nvSpPr>
          <p:spPr bwMode="auto">
            <a:xfrm>
              <a:off x="1299476" y="1422636"/>
              <a:ext cx="921019" cy="218207"/>
            </a:xfrm>
            <a:custGeom>
              <a:avLst/>
              <a:gdLst>
                <a:gd name="T0" fmla="*/ 568 w 604"/>
                <a:gd name="T1" fmla="*/ 139 h 143"/>
                <a:gd name="T2" fmla="*/ 551 w 604"/>
                <a:gd name="T3" fmla="*/ 134 h 143"/>
                <a:gd name="T4" fmla="*/ 53 w 604"/>
                <a:gd name="T5" fmla="*/ 134 h 143"/>
                <a:gd name="T6" fmla="*/ 10 w 604"/>
                <a:gd name="T7" fmla="*/ 124 h 143"/>
                <a:gd name="T8" fmla="*/ 20 w 604"/>
                <a:gd name="T9" fmla="*/ 80 h 143"/>
                <a:gd name="T10" fmla="*/ 302 w 604"/>
                <a:gd name="T11" fmla="*/ 0 h 143"/>
                <a:gd name="T12" fmla="*/ 584 w 604"/>
                <a:gd name="T13" fmla="*/ 80 h 143"/>
                <a:gd name="T14" fmla="*/ 594 w 604"/>
                <a:gd name="T15" fmla="*/ 124 h 143"/>
                <a:gd name="T16" fmla="*/ 568 w 604"/>
                <a:gd name="T17" fmla="*/ 139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4" h="143">
                  <a:moveTo>
                    <a:pt x="568" y="139"/>
                  </a:moveTo>
                  <a:cubicBezTo>
                    <a:pt x="562" y="139"/>
                    <a:pt x="556" y="137"/>
                    <a:pt x="551" y="134"/>
                  </a:cubicBezTo>
                  <a:cubicBezTo>
                    <a:pt x="397" y="39"/>
                    <a:pt x="207" y="39"/>
                    <a:pt x="53" y="134"/>
                  </a:cubicBezTo>
                  <a:cubicBezTo>
                    <a:pt x="38" y="143"/>
                    <a:pt x="19" y="138"/>
                    <a:pt x="10" y="124"/>
                  </a:cubicBezTo>
                  <a:cubicBezTo>
                    <a:pt x="0" y="109"/>
                    <a:pt x="5" y="89"/>
                    <a:pt x="20" y="80"/>
                  </a:cubicBezTo>
                  <a:cubicBezTo>
                    <a:pt x="105" y="28"/>
                    <a:pt x="202" y="0"/>
                    <a:pt x="302" y="0"/>
                  </a:cubicBezTo>
                  <a:cubicBezTo>
                    <a:pt x="402" y="0"/>
                    <a:pt x="499" y="28"/>
                    <a:pt x="584" y="80"/>
                  </a:cubicBezTo>
                  <a:cubicBezTo>
                    <a:pt x="599" y="89"/>
                    <a:pt x="604" y="109"/>
                    <a:pt x="594" y="124"/>
                  </a:cubicBezTo>
                  <a:cubicBezTo>
                    <a:pt x="588" y="133"/>
                    <a:pt x="578" y="139"/>
                    <a:pt x="568" y="139"/>
                  </a:cubicBez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en-US" sz="1200">
                <a:solidFill>
                  <a:schemeClr val="accent2"/>
                </a:solidFill>
                <a:latin typeface="Ubuntu" panose="020B0504030602030204" pitchFamily="34" charset="0"/>
              </a:endParaRPr>
            </a:p>
          </p:txBody>
        </p:sp>
      </p:grpSp>
      <p:grpSp>
        <p:nvGrpSpPr>
          <p:cNvPr id="40" name="Happy">
            <a:extLst>
              <a:ext uri="{FF2B5EF4-FFF2-40B4-BE49-F238E27FC236}">
                <a16:creationId xmlns:a16="http://schemas.microsoft.com/office/drawing/2014/main" id="{3FB5ED1B-BB97-439E-8641-769E1E644171}"/>
              </a:ext>
            </a:extLst>
          </p:cNvPr>
          <p:cNvGrpSpPr/>
          <p:nvPr/>
        </p:nvGrpSpPr>
        <p:grpSpPr>
          <a:xfrm>
            <a:off x="4253056" y="2104782"/>
            <a:ext cx="790532" cy="767953"/>
            <a:chOff x="7528970" y="467209"/>
            <a:chExt cx="1527048" cy="1527048"/>
          </a:xfrm>
        </p:grpSpPr>
        <p:sp>
          <p:nvSpPr>
            <p:cNvPr id="41" name="Happy">
              <a:hlinkClick r:id="" action="ppaction://noaction"/>
              <a:extLst>
                <a:ext uri="{FF2B5EF4-FFF2-40B4-BE49-F238E27FC236}">
                  <a16:creationId xmlns:a16="http://schemas.microsoft.com/office/drawing/2014/main" id="{D48C7DA8-E388-41CE-AB5B-5FC696973EC7}"/>
                </a:ext>
              </a:extLst>
            </p:cNvPr>
            <p:cNvSpPr/>
            <p:nvPr/>
          </p:nvSpPr>
          <p:spPr>
            <a:xfrm>
              <a:off x="7528970" y="467209"/>
              <a:ext cx="1527048" cy="1527048"/>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2"/>
                </a:solidFill>
                <a:latin typeface="Ubuntu" panose="020B0504030602030204" pitchFamily="34" charset="0"/>
              </a:endParaRPr>
            </a:p>
          </p:txBody>
        </p:sp>
        <p:sp>
          <p:nvSpPr>
            <p:cNvPr id="42" name="Oval 41">
              <a:extLst>
                <a:ext uri="{FF2B5EF4-FFF2-40B4-BE49-F238E27FC236}">
                  <a16:creationId xmlns:a16="http://schemas.microsoft.com/office/drawing/2014/main" id="{7943A114-A7A5-42AE-87E4-B07D3CFBBE35}"/>
                </a:ext>
              </a:extLst>
            </p:cNvPr>
            <p:cNvSpPr>
              <a:spLocks noChangeArrowheads="1"/>
            </p:cNvSpPr>
            <p:nvPr/>
          </p:nvSpPr>
          <p:spPr bwMode="auto">
            <a:xfrm>
              <a:off x="7887168" y="936692"/>
              <a:ext cx="174030" cy="174030"/>
            </a:xfrm>
            <a:prstGeom prst="ellipse">
              <a:avLst/>
            </a:prstGeom>
            <a:solidFill>
              <a:schemeClr val="bg1"/>
            </a:solidFill>
            <a:ln>
              <a:noFill/>
            </a:ln>
          </p:spPr>
          <p:txBody>
            <a:bodyPr vert="horz" wrap="square" lIns="68580" tIns="34290" rIns="68580" bIns="34290" numCol="1" anchor="t" anchorCtr="0" compatLnSpc="1">
              <a:prstTxWarp prst="textNoShape">
                <a:avLst/>
              </a:prstTxWarp>
            </a:bodyPr>
            <a:lstStyle/>
            <a:p>
              <a:endParaRPr lang="en-US" sz="1200">
                <a:solidFill>
                  <a:schemeClr val="accent2"/>
                </a:solidFill>
                <a:latin typeface="Ubuntu" panose="020B0504030602030204" pitchFamily="34" charset="0"/>
              </a:endParaRPr>
            </a:p>
          </p:txBody>
        </p:sp>
        <p:sp>
          <p:nvSpPr>
            <p:cNvPr id="43" name="Oval 42">
              <a:extLst>
                <a:ext uri="{FF2B5EF4-FFF2-40B4-BE49-F238E27FC236}">
                  <a16:creationId xmlns:a16="http://schemas.microsoft.com/office/drawing/2014/main" id="{F79549F2-BB87-40B1-B59C-96809020C074}"/>
                </a:ext>
              </a:extLst>
            </p:cNvPr>
            <p:cNvSpPr>
              <a:spLocks noChangeArrowheads="1"/>
            </p:cNvSpPr>
            <p:nvPr/>
          </p:nvSpPr>
          <p:spPr bwMode="auto">
            <a:xfrm>
              <a:off x="8509659" y="936692"/>
              <a:ext cx="174030" cy="174030"/>
            </a:xfrm>
            <a:prstGeom prst="ellipse">
              <a:avLst/>
            </a:prstGeom>
            <a:solidFill>
              <a:schemeClr val="bg1"/>
            </a:solidFill>
            <a:ln>
              <a:noFill/>
            </a:ln>
          </p:spPr>
          <p:txBody>
            <a:bodyPr vert="horz" wrap="square" lIns="68580" tIns="34290" rIns="68580" bIns="34290" numCol="1" anchor="t" anchorCtr="0" compatLnSpc="1">
              <a:prstTxWarp prst="textNoShape">
                <a:avLst/>
              </a:prstTxWarp>
            </a:bodyPr>
            <a:lstStyle/>
            <a:p>
              <a:endParaRPr lang="en-US" sz="1200">
                <a:solidFill>
                  <a:schemeClr val="accent2"/>
                </a:solidFill>
                <a:latin typeface="Ubuntu" panose="020B0504030602030204" pitchFamily="34" charset="0"/>
              </a:endParaRPr>
            </a:p>
          </p:txBody>
        </p:sp>
        <p:sp>
          <p:nvSpPr>
            <p:cNvPr id="44" name="Freeform 17">
              <a:extLst>
                <a:ext uri="{FF2B5EF4-FFF2-40B4-BE49-F238E27FC236}">
                  <a16:creationId xmlns:a16="http://schemas.microsoft.com/office/drawing/2014/main" id="{AAFA1C86-E174-45F9-9191-8D13AC5C67C4}"/>
                </a:ext>
              </a:extLst>
            </p:cNvPr>
            <p:cNvSpPr>
              <a:spLocks/>
            </p:cNvSpPr>
            <p:nvPr/>
          </p:nvSpPr>
          <p:spPr bwMode="auto">
            <a:xfrm>
              <a:off x="7824250" y="1414604"/>
              <a:ext cx="921019" cy="219545"/>
            </a:xfrm>
            <a:custGeom>
              <a:avLst/>
              <a:gdLst>
                <a:gd name="T0" fmla="*/ 302 w 604"/>
                <a:gd name="T1" fmla="*/ 144 h 144"/>
                <a:gd name="T2" fmla="*/ 20 w 604"/>
                <a:gd name="T3" fmla="*/ 63 h 144"/>
                <a:gd name="T4" fmla="*/ 10 w 604"/>
                <a:gd name="T5" fmla="*/ 20 h 144"/>
                <a:gd name="T6" fmla="*/ 53 w 604"/>
                <a:gd name="T7" fmla="*/ 10 h 144"/>
                <a:gd name="T8" fmla="*/ 551 w 604"/>
                <a:gd name="T9" fmla="*/ 10 h 144"/>
                <a:gd name="T10" fmla="*/ 594 w 604"/>
                <a:gd name="T11" fmla="*/ 20 h 144"/>
                <a:gd name="T12" fmla="*/ 584 w 604"/>
                <a:gd name="T13" fmla="*/ 63 h 144"/>
                <a:gd name="T14" fmla="*/ 302 w 604"/>
                <a:gd name="T15" fmla="*/ 144 h 1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4" h="144">
                  <a:moveTo>
                    <a:pt x="302" y="144"/>
                  </a:moveTo>
                  <a:cubicBezTo>
                    <a:pt x="202" y="144"/>
                    <a:pt x="105" y="116"/>
                    <a:pt x="20" y="63"/>
                  </a:cubicBezTo>
                  <a:cubicBezTo>
                    <a:pt x="5" y="54"/>
                    <a:pt x="0" y="35"/>
                    <a:pt x="10" y="20"/>
                  </a:cubicBezTo>
                  <a:cubicBezTo>
                    <a:pt x="19" y="5"/>
                    <a:pt x="38" y="0"/>
                    <a:pt x="53" y="10"/>
                  </a:cubicBezTo>
                  <a:cubicBezTo>
                    <a:pt x="207" y="105"/>
                    <a:pt x="397" y="105"/>
                    <a:pt x="551" y="10"/>
                  </a:cubicBezTo>
                  <a:cubicBezTo>
                    <a:pt x="566" y="0"/>
                    <a:pt x="585" y="5"/>
                    <a:pt x="594" y="20"/>
                  </a:cubicBezTo>
                  <a:cubicBezTo>
                    <a:pt x="604" y="35"/>
                    <a:pt x="599" y="54"/>
                    <a:pt x="584" y="63"/>
                  </a:cubicBezTo>
                  <a:cubicBezTo>
                    <a:pt x="499" y="116"/>
                    <a:pt x="402" y="144"/>
                    <a:pt x="302" y="144"/>
                  </a:cubicBez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en-US" sz="1200">
                <a:solidFill>
                  <a:schemeClr val="accent2"/>
                </a:solidFill>
                <a:latin typeface="Ubuntu" panose="020B0504030602030204" pitchFamily="34" charset="0"/>
              </a:endParaRPr>
            </a:p>
          </p:txBody>
        </p:sp>
      </p:grpSp>
      <p:sp>
        <p:nvSpPr>
          <p:cNvPr id="45" name="TextBox 44">
            <a:extLst>
              <a:ext uri="{FF2B5EF4-FFF2-40B4-BE49-F238E27FC236}">
                <a16:creationId xmlns:a16="http://schemas.microsoft.com/office/drawing/2014/main" id="{BF39EF60-FC0B-44A8-BE2A-045B90C9B3FA}"/>
              </a:ext>
            </a:extLst>
          </p:cNvPr>
          <p:cNvSpPr txBox="1"/>
          <p:nvPr/>
        </p:nvSpPr>
        <p:spPr>
          <a:xfrm>
            <a:off x="3577772" y="655225"/>
            <a:ext cx="2024196" cy="338554"/>
          </a:xfrm>
          <a:prstGeom prst="rect">
            <a:avLst/>
          </a:prstGeom>
          <a:noFill/>
        </p:spPr>
        <p:txBody>
          <a:bodyPr wrap="square" rtlCol="0">
            <a:spAutoFit/>
          </a:bodyPr>
          <a:lstStyle/>
          <a:p>
            <a:pPr algn="ctr"/>
            <a:r>
              <a:rPr lang="en-US" sz="1600" b="1" u="sng" dirty="0">
                <a:solidFill>
                  <a:schemeClr val="accent2"/>
                </a:solidFill>
                <a:latin typeface="Ubuntu" panose="020B0504030602030204" pitchFamily="34" charset="0"/>
              </a:rPr>
              <a:t>Investor Emotion</a:t>
            </a:r>
          </a:p>
        </p:txBody>
      </p:sp>
      <p:sp>
        <p:nvSpPr>
          <p:cNvPr id="46" name="Rectangle 45">
            <a:extLst>
              <a:ext uri="{FF2B5EF4-FFF2-40B4-BE49-F238E27FC236}">
                <a16:creationId xmlns:a16="http://schemas.microsoft.com/office/drawing/2014/main" id="{ED0592B8-8D26-419B-8CFF-27362DE7109F}"/>
              </a:ext>
            </a:extLst>
          </p:cNvPr>
          <p:cNvSpPr/>
          <p:nvPr/>
        </p:nvSpPr>
        <p:spPr>
          <a:xfrm>
            <a:off x="9144079" y="494498"/>
            <a:ext cx="2501418" cy="457200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accent2"/>
              </a:solidFill>
              <a:latin typeface="Ubuntu" panose="020B0504030602030204" pitchFamily="34" charset="0"/>
            </a:endParaRPr>
          </a:p>
        </p:txBody>
      </p:sp>
      <p:sp>
        <p:nvSpPr>
          <p:cNvPr id="47" name="TextBox 46">
            <a:extLst>
              <a:ext uri="{FF2B5EF4-FFF2-40B4-BE49-F238E27FC236}">
                <a16:creationId xmlns:a16="http://schemas.microsoft.com/office/drawing/2014/main" id="{2C247EC1-63A5-450F-A9E8-75ED54039BBC}"/>
              </a:ext>
            </a:extLst>
          </p:cNvPr>
          <p:cNvSpPr txBox="1"/>
          <p:nvPr/>
        </p:nvSpPr>
        <p:spPr>
          <a:xfrm>
            <a:off x="9495308" y="672707"/>
            <a:ext cx="2111115" cy="338554"/>
          </a:xfrm>
          <a:prstGeom prst="rect">
            <a:avLst/>
          </a:prstGeom>
          <a:noFill/>
        </p:spPr>
        <p:txBody>
          <a:bodyPr wrap="square" rtlCol="0">
            <a:spAutoFit/>
          </a:bodyPr>
          <a:lstStyle/>
          <a:p>
            <a:r>
              <a:rPr lang="en-US" sz="1600" b="1" u="sng" dirty="0">
                <a:solidFill>
                  <a:schemeClr val="accent2"/>
                </a:solidFill>
                <a:latin typeface="Ubuntu" panose="020B0504030602030204" pitchFamily="34" charset="0"/>
              </a:rPr>
              <a:t>Next 5-year CAGR</a:t>
            </a:r>
          </a:p>
        </p:txBody>
      </p:sp>
      <p:sp>
        <p:nvSpPr>
          <p:cNvPr id="48" name="TextBox 47">
            <a:extLst>
              <a:ext uri="{FF2B5EF4-FFF2-40B4-BE49-F238E27FC236}">
                <a16:creationId xmlns:a16="http://schemas.microsoft.com/office/drawing/2014/main" id="{9F19E3C4-F4BC-4C42-9F00-B8AB45EB3979}"/>
              </a:ext>
            </a:extLst>
          </p:cNvPr>
          <p:cNvSpPr txBox="1"/>
          <p:nvPr/>
        </p:nvSpPr>
        <p:spPr>
          <a:xfrm>
            <a:off x="10117682" y="1457569"/>
            <a:ext cx="899409" cy="338554"/>
          </a:xfrm>
          <a:prstGeom prst="rect">
            <a:avLst/>
          </a:prstGeom>
          <a:noFill/>
        </p:spPr>
        <p:txBody>
          <a:bodyPr wrap="square" rtlCol="0">
            <a:spAutoFit/>
          </a:bodyPr>
          <a:lstStyle>
            <a:defPPr>
              <a:defRPr lang="en-US"/>
            </a:defPPr>
          </a:lstStyle>
          <a:p>
            <a:r>
              <a:rPr lang="en-US" sz="1600" dirty="0">
                <a:solidFill>
                  <a:schemeClr val="accent2"/>
                </a:solidFill>
                <a:latin typeface="Ubuntu" panose="020B0504030602030204" pitchFamily="34" charset="0"/>
              </a:rPr>
              <a:t>9%</a:t>
            </a:r>
          </a:p>
        </p:txBody>
      </p:sp>
      <p:sp>
        <p:nvSpPr>
          <p:cNvPr id="49" name="TextBox 48">
            <a:extLst>
              <a:ext uri="{FF2B5EF4-FFF2-40B4-BE49-F238E27FC236}">
                <a16:creationId xmlns:a16="http://schemas.microsoft.com/office/drawing/2014/main" id="{D3DACBDA-08B8-41E7-B61C-EA33121201CC}"/>
              </a:ext>
            </a:extLst>
          </p:cNvPr>
          <p:cNvSpPr txBox="1"/>
          <p:nvPr/>
        </p:nvSpPr>
        <p:spPr>
          <a:xfrm>
            <a:off x="10056505" y="2269502"/>
            <a:ext cx="1514011" cy="338554"/>
          </a:xfrm>
          <a:prstGeom prst="rect">
            <a:avLst/>
          </a:prstGeom>
          <a:noFill/>
        </p:spPr>
        <p:txBody>
          <a:bodyPr wrap="square" rtlCol="0">
            <a:spAutoFit/>
          </a:bodyPr>
          <a:lstStyle>
            <a:defPPr>
              <a:defRPr lang="en-US"/>
            </a:defPPr>
          </a:lstStyle>
          <a:p>
            <a:r>
              <a:rPr lang="en-US" sz="1600" dirty="0">
                <a:solidFill>
                  <a:schemeClr val="accent2"/>
                </a:solidFill>
                <a:latin typeface="Ubuntu" panose="020B0504030602030204" pitchFamily="34" charset="0"/>
              </a:rPr>
              <a:t>13%</a:t>
            </a:r>
          </a:p>
        </p:txBody>
      </p:sp>
      <p:sp>
        <p:nvSpPr>
          <p:cNvPr id="50" name="TextBox 49">
            <a:extLst>
              <a:ext uri="{FF2B5EF4-FFF2-40B4-BE49-F238E27FC236}">
                <a16:creationId xmlns:a16="http://schemas.microsoft.com/office/drawing/2014/main" id="{1A6ACA8E-5116-4380-BB42-055ACECAAFE2}"/>
              </a:ext>
            </a:extLst>
          </p:cNvPr>
          <p:cNvSpPr txBox="1"/>
          <p:nvPr/>
        </p:nvSpPr>
        <p:spPr>
          <a:xfrm>
            <a:off x="10056504" y="3194669"/>
            <a:ext cx="1514011" cy="338554"/>
          </a:xfrm>
          <a:prstGeom prst="rect">
            <a:avLst/>
          </a:prstGeom>
          <a:noFill/>
        </p:spPr>
        <p:txBody>
          <a:bodyPr wrap="square" rtlCol="0">
            <a:spAutoFit/>
          </a:bodyPr>
          <a:lstStyle>
            <a:defPPr>
              <a:defRPr lang="en-US"/>
            </a:defPPr>
          </a:lstStyle>
          <a:p>
            <a:r>
              <a:rPr lang="en-US" sz="1600" dirty="0">
                <a:solidFill>
                  <a:schemeClr val="accent2"/>
                </a:solidFill>
                <a:latin typeface="Ubuntu" panose="020B0504030602030204" pitchFamily="34" charset="0"/>
              </a:rPr>
              <a:t>14%</a:t>
            </a:r>
          </a:p>
        </p:txBody>
      </p:sp>
      <p:sp>
        <p:nvSpPr>
          <p:cNvPr id="51" name="TextBox 50">
            <a:extLst>
              <a:ext uri="{FF2B5EF4-FFF2-40B4-BE49-F238E27FC236}">
                <a16:creationId xmlns:a16="http://schemas.microsoft.com/office/drawing/2014/main" id="{10B96C60-1FA9-40A6-AA31-7AEFFB3C2666}"/>
              </a:ext>
            </a:extLst>
          </p:cNvPr>
          <p:cNvSpPr txBox="1"/>
          <p:nvPr/>
        </p:nvSpPr>
        <p:spPr>
          <a:xfrm>
            <a:off x="10033009" y="4181725"/>
            <a:ext cx="1514011" cy="338554"/>
          </a:xfrm>
          <a:prstGeom prst="rect">
            <a:avLst/>
          </a:prstGeom>
          <a:noFill/>
        </p:spPr>
        <p:txBody>
          <a:bodyPr wrap="square" rtlCol="0">
            <a:spAutoFit/>
          </a:bodyPr>
          <a:lstStyle>
            <a:defPPr>
              <a:defRPr lang="en-US"/>
            </a:defPPr>
          </a:lstStyle>
          <a:p>
            <a:r>
              <a:rPr lang="en-US" sz="1600" dirty="0">
                <a:solidFill>
                  <a:schemeClr val="accent2"/>
                </a:solidFill>
                <a:latin typeface="Ubuntu" panose="020B0504030602030204" pitchFamily="34" charset="0"/>
              </a:rPr>
              <a:t>15%</a:t>
            </a:r>
          </a:p>
        </p:txBody>
      </p:sp>
      <p:sp>
        <p:nvSpPr>
          <p:cNvPr id="52" name="Rectangle 51">
            <a:extLst>
              <a:ext uri="{FF2B5EF4-FFF2-40B4-BE49-F238E27FC236}">
                <a16:creationId xmlns:a16="http://schemas.microsoft.com/office/drawing/2014/main" id="{EE8AAD0C-8007-46FB-81E3-4379BCC7D768}"/>
              </a:ext>
            </a:extLst>
          </p:cNvPr>
          <p:cNvSpPr/>
          <p:nvPr/>
        </p:nvSpPr>
        <p:spPr>
          <a:xfrm>
            <a:off x="533794" y="3995229"/>
            <a:ext cx="11072629" cy="767953"/>
          </a:xfrm>
          <a:prstGeom prst="rect">
            <a:avLst/>
          </a:prstGeom>
          <a:noFill/>
          <a:ln>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accent2"/>
              </a:solidFill>
              <a:latin typeface="Ubuntu" panose="020B0504030602030204" pitchFamily="34" charset="0"/>
            </a:endParaRPr>
          </a:p>
        </p:txBody>
      </p:sp>
      <p:sp>
        <p:nvSpPr>
          <p:cNvPr id="53" name="Rectangle 52">
            <a:extLst>
              <a:ext uri="{FF2B5EF4-FFF2-40B4-BE49-F238E27FC236}">
                <a16:creationId xmlns:a16="http://schemas.microsoft.com/office/drawing/2014/main" id="{E6FECAAB-DAFB-4C1C-A145-79E99543E190}"/>
              </a:ext>
            </a:extLst>
          </p:cNvPr>
          <p:cNvSpPr/>
          <p:nvPr/>
        </p:nvSpPr>
        <p:spPr>
          <a:xfrm>
            <a:off x="18454" y="5391501"/>
            <a:ext cx="12191999" cy="5232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Ubuntu" panose="020B0504030602030204" pitchFamily="34" charset="0"/>
              </a:rPr>
              <a:t>Redeeming early based on past returns can backfire</a:t>
            </a:r>
          </a:p>
        </p:txBody>
      </p:sp>
    </p:spTree>
    <p:extLst>
      <p:ext uri="{BB962C8B-B14F-4D97-AF65-F5344CB8AC3E}">
        <p14:creationId xmlns:p14="http://schemas.microsoft.com/office/powerpoint/2010/main" val="492361170"/>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animEffect transition="in" filter="fade">
                                      <p:cBhvr>
                                        <p:cTn id="9" dur="500"/>
                                        <p:tgtEl>
                                          <p:spTgt spid="14"/>
                                        </p:tgtEl>
                                      </p:cBhvr>
                                    </p:animEffect>
                                  </p:childTnLst>
                                </p:cTn>
                              </p:par>
                              <p:par>
                                <p:cTn id="10" presetID="1"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17"/>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45"/>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25"/>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21"/>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8"/>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40"/>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22"/>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19"/>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30"/>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23"/>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20"/>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nodeType="clickEffect">
                                  <p:stCondLst>
                                    <p:cond delay="0"/>
                                  </p:stCondLst>
                                  <p:childTnLst>
                                    <p:set>
                                      <p:cBhvr>
                                        <p:cTn id="61" dur="1" fill="hold">
                                          <p:stCondLst>
                                            <p:cond delay="0"/>
                                          </p:stCondLst>
                                        </p:cTn>
                                        <p:tgtEl>
                                          <p:spTgt spid="35"/>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grpId="0" nodeType="clickEffect">
                                  <p:stCondLst>
                                    <p:cond delay="0"/>
                                  </p:stCondLst>
                                  <p:childTnLst>
                                    <p:set>
                                      <p:cBhvr>
                                        <p:cTn id="65" dur="1" fill="hold">
                                          <p:stCondLst>
                                            <p:cond delay="0"/>
                                          </p:stCondLst>
                                        </p:cTn>
                                        <p:tgtEl>
                                          <p:spTgt spid="24"/>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46"/>
                                        </p:tgtEl>
                                        <p:attrNameLst>
                                          <p:attrName>style.visibility</p:attrName>
                                        </p:attrNameLst>
                                      </p:cBhvr>
                                      <p:to>
                                        <p:strVal val="visible"/>
                                      </p:to>
                                    </p:set>
                                  </p:childTnLst>
                                </p:cTn>
                              </p:par>
                              <p:par>
                                <p:cTn id="70" presetID="1" presetClass="entr" presetSubtype="0" fill="hold" grpId="0" nodeType="withEffect">
                                  <p:stCondLst>
                                    <p:cond delay="0"/>
                                  </p:stCondLst>
                                  <p:childTnLst>
                                    <p:set>
                                      <p:cBhvr>
                                        <p:cTn id="71" dur="1" fill="hold">
                                          <p:stCondLst>
                                            <p:cond delay="0"/>
                                          </p:stCondLst>
                                        </p:cTn>
                                        <p:tgtEl>
                                          <p:spTgt spid="47"/>
                                        </p:tgtEl>
                                        <p:attrNameLst>
                                          <p:attrName>style.visibility</p:attrName>
                                        </p:attrNameLst>
                                      </p:cBhvr>
                                      <p:to>
                                        <p:strVal val="visible"/>
                                      </p:to>
                                    </p:set>
                                  </p:childTnLst>
                                </p:cTn>
                              </p:par>
                              <p:par>
                                <p:cTn id="72" presetID="1" presetClass="entr" presetSubtype="0" fill="hold" grpId="0" nodeType="withEffect">
                                  <p:stCondLst>
                                    <p:cond delay="0"/>
                                  </p:stCondLst>
                                  <p:childTnLst>
                                    <p:set>
                                      <p:cBhvr>
                                        <p:cTn id="73" dur="1" fill="hold">
                                          <p:stCondLst>
                                            <p:cond delay="0"/>
                                          </p:stCondLst>
                                        </p:cTn>
                                        <p:tgtEl>
                                          <p:spTgt spid="48"/>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grpId="0" nodeType="clickEffect">
                                  <p:stCondLst>
                                    <p:cond delay="0"/>
                                  </p:stCondLst>
                                  <p:childTnLst>
                                    <p:set>
                                      <p:cBhvr>
                                        <p:cTn id="77" dur="1" fill="hold">
                                          <p:stCondLst>
                                            <p:cond delay="0"/>
                                          </p:stCondLst>
                                        </p:cTn>
                                        <p:tgtEl>
                                          <p:spTgt spid="49"/>
                                        </p:tgtEl>
                                        <p:attrNameLst>
                                          <p:attrName>style.visibility</p:attrName>
                                        </p:attrNameLst>
                                      </p:cBhvr>
                                      <p:to>
                                        <p:strVal val="visible"/>
                                      </p:to>
                                    </p:se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grpId="0" nodeType="clickEffect">
                                  <p:stCondLst>
                                    <p:cond delay="0"/>
                                  </p:stCondLst>
                                  <p:childTnLst>
                                    <p:set>
                                      <p:cBhvr>
                                        <p:cTn id="81" dur="1" fill="hold">
                                          <p:stCondLst>
                                            <p:cond delay="0"/>
                                          </p:stCondLst>
                                        </p:cTn>
                                        <p:tgtEl>
                                          <p:spTgt spid="50"/>
                                        </p:tgtEl>
                                        <p:attrNameLst>
                                          <p:attrName>style.visibility</p:attrName>
                                        </p:attrNameLst>
                                      </p:cBhvr>
                                      <p:to>
                                        <p:strVal val="visible"/>
                                      </p:to>
                                    </p:set>
                                  </p:childTnLst>
                                </p:cTn>
                              </p:par>
                            </p:childTnLst>
                          </p:cTn>
                        </p:par>
                      </p:childTnLst>
                    </p:cTn>
                  </p:par>
                  <p:par>
                    <p:cTn id="82" fill="hold">
                      <p:stCondLst>
                        <p:cond delay="indefinite"/>
                      </p:stCondLst>
                      <p:childTnLst>
                        <p:par>
                          <p:cTn id="83" fill="hold">
                            <p:stCondLst>
                              <p:cond delay="0"/>
                            </p:stCondLst>
                            <p:childTnLst>
                              <p:par>
                                <p:cTn id="84" presetID="1" presetClass="entr" presetSubtype="0" fill="hold" grpId="0" nodeType="clickEffect">
                                  <p:stCondLst>
                                    <p:cond delay="0"/>
                                  </p:stCondLst>
                                  <p:childTnLst>
                                    <p:set>
                                      <p:cBhvr>
                                        <p:cTn id="85" dur="1" fill="hold">
                                          <p:stCondLst>
                                            <p:cond delay="0"/>
                                          </p:stCondLst>
                                        </p:cTn>
                                        <p:tgtEl>
                                          <p:spTgt spid="51"/>
                                        </p:tgtEl>
                                        <p:attrNameLst>
                                          <p:attrName>style.visibility</p:attrName>
                                        </p:attrNameLst>
                                      </p:cBhvr>
                                      <p:to>
                                        <p:strVal val="visible"/>
                                      </p:to>
                                    </p:set>
                                  </p:childTnLst>
                                </p:cTn>
                              </p:par>
                              <p:par>
                                <p:cTn id="86" presetID="1" presetClass="entr" presetSubtype="0" fill="hold" grpId="0" nodeType="withEffect">
                                  <p:stCondLst>
                                    <p:cond delay="0"/>
                                  </p:stCondLst>
                                  <p:childTnLst>
                                    <p:set>
                                      <p:cBhvr>
                                        <p:cTn id="87" dur="1" fill="hold">
                                          <p:stCondLst>
                                            <p:cond delay="0"/>
                                          </p:stCondLst>
                                        </p:cTn>
                                        <p:tgtEl>
                                          <p:spTgt spid="52"/>
                                        </p:tgtEl>
                                        <p:attrNameLst>
                                          <p:attrName>style.visibility</p:attrName>
                                        </p:attrNameLst>
                                      </p:cBhvr>
                                      <p:to>
                                        <p:strVal val="visible"/>
                                      </p:to>
                                    </p:se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53"/>
                                        </p:tgtEl>
                                        <p:attrNameLst>
                                          <p:attrName>style.visibility</p:attrName>
                                        </p:attrNameLst>
                                      </p:cBhvr>
                                      <p:to>
                                        <p:strVal val="visible"/>
                                      </p:to>
                                    </p:set>
                                    <p:animEffect transition="in" filter="fade">
                                      <p:cBhvr>
                                        <p:cTn id="92"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4" grpId="0"/>
      <p:bldP spid="15" grpId="0"/>
      <p:bldP spid="16" grpId="0"/>
      <p:bldP spid="17" grpId="0"/>
      <p:bldP spid="18" grpId="0"/>
      <p:bldP spid="19" grpId="0"/>
      <p:bldP spid="20" grpId="0"/>
      <p:bldP spid="21" grpId="0"/>
      <p:bldP spid="22" grpId="0"/>
      <p:bldP spid="23" grpId="0"/>
      <p:bldP spid="24" grpId="0"/>
      <p:bldP spid="45" grpId="0"/>
      <p:bldP spid="46" grpId="0" animBg="1"/>
      <p:bldP spid="47" grpId="0"/>
      <p:bldP spid="48" grpId="0"/>
      <p:bldP spid="49" grpId="0"/>
      <p:bldP spid="50" grpId="0"/>
      <p:bldP spid="51" grpId="0"/>
      <p:bldP spid="52" grpId="0" animBg="1"/>
      <p:bldP spid="5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5000"/>
            <a:lum/>
          </a:blip>
          <a:srcRect/>
          <a:stretch>
            <a:fillRect t="-39000" b="-39000"/>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17979E5-EC02-62CF-5D4E-C292532FAB74}"/>
              </a:ext>
            </a:extLst>
          </p:cNvPr>
          <p:cNvSpPr txBox="1"/>
          <p:nvPr/>
        </p:nvSpPr>
        <p:spPr>
          <a:xfrm>
            <a:off x="657608" y="171934"/>
            <a:ext cx="11175758" cy="461665"/>
          </a:xfrm>
          <a:prstGeom prst="rect">
            <a:avLst/>
          </a:prstGeom>
          <a:noFill/>
        </p:spPr>
        <p:txBody>
          <a:bodyPr wrap="square">
            <a:spAutoFit/>
          </a:bodyPr>
          <a:lstStyle/>
          <a:p>
            <a:pPr rtl="0"/>
            <a:r>
              <a:rPr lang="en-US" sz="2400" b="1" dirty="0">
                <a:solidFill>
                  <a:schemeClr val="accent2"/>
                </a:solidFill>
                <a:effectLst/>
                <a:latin typeface="Ubuntu" panose="020B0504030602030204" pitchFamily="34" charset="0"/>
              </a:rPr>
              <a:t>Equity investing for the </a:t>
            </a:r>
            <a:r>
              <a:rPr lang="en-US" sz="2400" b="1" dirty="0">
                <a:solidFill>
                  <a:schemeClr val="accent2"/>
                </a:solidFill>
                <a:latin typeface="Ubuntu" panose="020B0504030602030204" pitchFamily="34" charset="0"/>
              </a:rPr>
              <a:t>l</a:t>
            </a:r>
            <a:r>
              <a:rPr lang="en-US" sz="2400" b="1" dirty="0">
                <a:solidFill>
                  <a:schemeClr val="accent2"/>
                </a:solidFill>
                <a:effectLst/>
                <a:latin typeface="Ubuntu" panose="020B0504030602030204" pitchFamily="34" charset="0"/>
              </a:rPr>
              <a:t>ong </a:t>
            </a:r>
            <a:r>
              <a:rPr lang="en-US" sz="2400" b="1" dirty="0">
                <a:solidFill>
                  <a:schemeClr val="accent2"/>
                </a:solidFill>
                <a:latin typeface="Ubuntu" panose="020B0504030602030204" pitchFamily="34" charset="0"/>
              </a:rPr>
              <a:t>t</a:t>
            </a:r>
            <a:r>
              <a:rPr lang="en-US" sz="2400" b="1" dirty="0">
                <a:solidFill>
                  <a:schemeClr val="accent2"/>
                </a:solidFill>
                <a:effectLst/>
                <a:latin typeface="Ubuntu" panose="020B0504030602030204" pitchFamily="34" charset="0"/>
              </a:rPr>
              <a:t>erm?</a:t>
            </a:r>
          </a:p>
        </p:txBody>
      </p:sp>
      <p:graphicFrame>
        <p:nvGraphicFramePr>
          <p:cNvPr id="10" name="Chart 9">
            <a:extLst>
              <a:ext uri="{FF2B5EF4-FFF2-40B4-BE49-F238E27FC236}">
                <a16:creationId xmlns:a16="http://schemas.microsoft.com/office/drawing/2014/main" id="{B8C62C9D-C239-2E8F-D669-6883E1D124D9}"/>
              </a:ext>
            </a:extLst>
          </p:cNvPr>
          <p:cNvGraphicFramePr>
            <a:graphicFrameLocks/>
          </p:cNvGraphicFramePr>
          <p:nvPr>
            <p:extLst>
              <p:ext uri="{D42A27DB-BD31-4B8C-83A1-F6EECF244321}">
                <p14:modId xmlns:p14="http://schemas.microsoft.com/office/powerpoint/2010/main" val="73788322"/>
              </p:ext>
            </p:extLst>
          </p:nvPr>
        </p:nvGraphicFramePr>
        <p:xfrm>
          <a:off x="2094708" y="1138826"/>
          <a:ext cx="8002584" cy="3938664"/>
        </p:xfrm>
        <a:graphic>
          <a:graphicData uri="http://schemas.openxmlformats.org/drawingml/2006/chart">
            <c:chart xmlns:c="http://schemas.openxmlformats.org/drawingml/2006/chart" xmlns:r="http://schemas.openxmlformats.org/officeDocument/2006/relationships" r:id="rId4"/>
          </a:graphicData>
        </a:graphic>
      </p:graphicFrame>
      <p:sp>
        <p:nvSpPr>
          <p:cNvPr id="12" name="TextBox 11">
            <a:extLst>
              <a:ext uri="{FF2B5EF4-FFF2-40B4-BE49-F238E27FC236}">
                <a16:creationId xmlns:a16="http://schemas.microsoft.com/office/drawing/2014/main" id="{2D517F98-5F09-4B89-BA7A-398C9C8C281A}"/>
              </a:ext>
            </a:extLst>
          </p:cNvPr>
          <p:cNvSpPr txBox="1"/>
          <p:nvPr/>
        </p:nvSpPr>
        <p:spPr>
          <a:xfrm>
            <a:off x="2846553" y="1550558"/>
            <a:ext cx="4943265" cy="369332"/>
          </a:xfrm>
          <a:prstGeom prst="rect">
            <a:avLst/>
          </a:prstGeom>
          <a:noFill/>
        </p:spPr>
        <p:txBody>
          <a:bodyPr wrap="square">
            <a:spAutoFit/>
          </a:bodyPr>
          <a:lstStyle/>
          <a:p>
            <a:pPr marR="0" lvl="0" algn="ctr">
              <a:spcBef>
                <a:spcPts val="0"/>
              </a:spcBef>
              <a:spcAft>
                <a:spcPts val="0"/>
              </a:spcAft>
            </a:pPr>
            <a:endParaRPr lang="en-US" sz="1800" dirty="0">
              <a:solidFill>
                <a:schemeClr val="accent2"/>
              </a:solidFill>
              <a:effectLst/>
              <a:latin typeface="Ubuntu" panose="020B0504030602030204" pitchFamily="34" charset="0"/>
              <a:ea typeface="Calibri" panose="020F0502020204030204" pitchFamily="34" charset="0"/>
            </a:endParaRPr>
          </a:p>
        </p:txBody>
      </p:sp>
      <p:sp>
        <p:nvSpPr>
          <p:cNvPr id="13" name="Right Brace 12">
            <a:extLst>
              <a:ext uri="{FF2B5EF4-FFF2-40B4-BE49-F238E27FC236}">
                <a16:creationId xmlns:a16="http://schemas.microsoft.com/office/drawing/2014/main" id="{36A644E5-6EE0-40F1-8825-C5741209303B}"/>
              </a:ext>
            </a:extLst>
          </p:cNvPr>
          <p:cNvSpPr/>
          <p:nvPr/>
        </p:nvSpPr>
        <p:spPr>
          <a:xfrm rot="5400000" flipH="1">
            <a:off x="4914530" y="932202"/>
            <a:ext cx="218055" cy="276777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5" name="TextBox 14">
            <a:extLst>
              <a:ext uri="{FF2B5EF4-FFF2-40B4-BE49-F238E27FC236}">
                <a16:creationId xmlns:a16="http://schemas.microsoft.com/office/drawing/2014/main" id="{8CD11A23-F37A-4860-B28F-ACC2C4E19B88}"/>
              </a:ext>
            </a:extLst>
          </p:cNvPr>
          <p:cNvSpPr txBox="1"/>
          <p:nvPr/>
        </p:nvSpPr>
        <p:spPr>
          <a:xfrm>
            <a:off x="308988" y="6418078"/>
            <a:ext cx="6098458" cy="230832"/>
          </a:xfrm>
          <a:prstGeom prst="rect">
            <a:avLst/>
          </a:prstGeom>
          <a:noFill/>
        </p:spPr>
        <p:txBody>
          <a:bodyPr wrap="square">
            <a:spAutoFit/>
          </a:bodyPr>
          <a:lstStyle/>
          <a:p>
            <a:r>
              <a:rPr lang="en-US" sz="900" b="0" i="1" u="none" strike="noStrike" dirty="0">
                <a:solidFill>
                  <a:schemeClr val="accent2"/>
                </a:solidFill>
                <a:effectLst/>
                <a:latin typeface="Ubuntu" panose="020B0504030602030204" pitchFamily="34" charset="0"/>
              </a:rPr>
              <a:t>Equity as per AMFI classification; Data as on Mar 31 , 2023</a:t>
            </a:r>
            <a:r>
              <a:rPr lang="en-US" sz="900" i="1" dirty="0">
                <a:solidFill>
                  <a:schemeClr val="accent2"/>
                </a:solidFill>
                <a:latin typeface="Ubuntu" panose="020B0504030602030204" pitchFamily="34" charset="0"/>
              </a:rPr>
              <a:t>4</a:t>
            </a:r>
          </a:p>
        </p:txBody>
      </p:sp>
      <p:sp>
        <p:nvSpPr>
          <p:cNvPr id="8" name="Rectangle 7">
            <a:extLst>
              <a:ext uri="{FF2B5EF4-FFF2-40B4-BE49-F238E27FC236}">
                <a16:creationId xmlns:a16="http://schemas.microsoft.com/office/drawing/2014/main" id="{608682CF-DC07-4F2D-BF00-05C9BDDD380E}"/>
              </a:ext>
            </a:extLst>
          </p:cNvPr>
          <p:cNvSpPr/>
          <p:nvPr/>
        </p:nvSpPr>
        <p:spPr>
          <a:xfrm>
            <a:off x="1" y="5158799"/>
            <a:ext cx="12191999" cy="5232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Ubuntu" panose="020B0504030602030204" pitchFamily="34" charset="0"/>
              </a:rPr>
              <a:t>47% of equity assets don’t continue beyond 2 years  </a:t>
            </a:r>
          </a:p>
        </p:txBody>
      </p:sp>
      <p:sp>
        <p:nvSpPr>
          <p:cNvPr id="2" name="TextBox 1">
            <a:extLst>
              <a:ext uri="{FF2B5EF4-FFF2-40B4-BE49-F238E27FC236}">
                <a16:creationId xmlns:a16="http://schemas.microsoft.com/office/drawing/2014/main" id="{684E59E8-9D58-425A-8925-C6D855AE9AA9}"/>
              </a:ext>
            </a:extLst>
          </p:cNvPr>
          <p:cNvSpPr txBox="1"/>
          <p:nvPr/>
        </p:nvSpPr>
        <p:spPr>
          <a:xfrm>
            <a:off x="4812162" y="1698482"/>
            <a:ext cx="689317" cy="369332"/>
          </a:xfrm>
          <a:prstGeom prst="rect">
            <a:avLst/>
          </a:prstGeom>
          <a:noFill/>
        </p:spPr>
        <p:txBody>
          <a:bodyPr wrap="square" rtlCol="0">
            <a:spAutoFit/>
          </a:bodyPr>
          <a:lstStyle/>
          <a:p>
            <a:r>
              <a:rPr lang="en-US" dirty="0">
                <a:solidFill>
                  <a:schemeClr val="accent2"/>
                </a:solidFill>
                <a:latin typeface="Ubuntu" panose="020B0504030602030204" pitchFamily="34" charset="0"/>
              </a:rPr>
              <a:t>47%</a:t>
            </a:r>
          </a:p>
        </p:txBody>
      </p:sp>
    </p:spTree>
    <p:extLst>
      <p:ext uri="{BB962C8B-B14F-4D97-AF65-F5344CB8AC3E}">
        <p14:creationId xmlns:p14="http://schemas.microsoft.com/office/powerpoint/2010/main" val="897413510"/>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par>
                                <p:cTn id="13" presetID="10" presetClass="entr" presetSubtype="0" fill="hold" grpId="0" nodeType="withEffect" nodePh="1">
                                  <p:stCondLst>
                                    <p:cond delay="0"/>
                                  </p:stCondLst>
                                  <p:endCondLst>
                                    <p:cond evt="begin" delay="0">
                                      <p:tn val="13"/>
                                    </p:cond>
                                  </p:end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P spid="12" grpId="0"/>
      <p:bldP spid="13" grpId="0" animBg="1"/>
      <p:bldP spid="8" grpId="0" animBg="1"/>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25000"/>
            <a:lum/>
          </a:blip>
          <a:srcRect/>
          <a:stretch>
            <a:fillRect t="-39000" b="-39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D173008-BC68-48CC-B562-54BE46247ACF}"/>
              </a:ext>
            </a:extLst>
          </p:cNvPr>
          <p:cNvSpPr txBox="1"/>
          <p:nvPr/>
        </p:nvSpPr>
        <p:spPr>
          <a:xfrm>
            <a:off x="512825" y="176910"/>
            <a:ext cx="8485778"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accent1"/>
                </a:solidFill>
                <a:effectLst/>
                <a:uLnTx/>
                <a:uFillTx/>
                <a:latin typeface="Ubuntu" panose="020B0504030602030204" pitchFamily="34" charset="0"/>
                <a:ea typeface="+mn-ea"/>
                <a:cs typeface="+mn-cs"/>
              </a:rPr>
              <a:t>#4</a:t>
            </a:r>
            <a:r>
              <a:rPr kumimoji="0" lang="en-US" sz="2400" b="1" i="0" u="none" strike="noStrike" kern="1200" cap="none" spc="0" normalizeH="0" baseline="0" noProof="0" dirty="0">
                <a:ln>
                  <a:noFill/>
                </a:ln>
                <a:solidFill>
                  <a:srgbClr val="073150"/>
                </a:solidFill>
                <a:effectLst/>
                <a:uLnTx/>
                <a:uFillTx/>
                <a:latin typeface="Ubuntu" panose="020B0504030602030204" pitchFamily="34" charset="0"/>
                <a:ea typeface="+mn-ea"/>
                <a:cs typeface="+mn-cs"/>
              </a:rPr>
              <a:t> Moving </a:t>
            </a:r>
            <a:r>
              <a:rPr kumimoji="0" lang="en-US" sz="2400" b="1" i="0" u="none" strike="noStrike" kern="1200" cap="none" spc="0" normalizeH="0" baseline="0" noProof="0" dirty="0" err="1">
                <a:ln>
                  <a:noFill/>
                </a:ln>
                <a:solidFill>
                  <a:srgbClr val="073150"/>
                </a:solidFill>
                <a:effectLst/>
                <a:uLnTx/>
                <a:uFillTx/>
                <a:latin typeface="Ubuntu" panose="020B0504030602030204" pitchFamily="34" charset="0"/>
                <a:ea typeface="+mn-ea"/>
                <a:cs typeface="+mn-cs"/>
              </a:rPr>
              <a:t>th</a:t>
            </a:r>
            <a:r>
              <a:rPr lang="en-US" sz="2400" b="1" dirty="0">
                <a:solidFill>
                  <a:srgbClr val="073150"/>
                </a:solidFill>
                <a:latin typeface="Ubuntu" panose="020B0504030602030204" pitchFamily="34" charset="0"/>
              </a:rPr>
              <a:t>e goal posts</a:t>
            </a:r>
            <a:endParaRPr kumimoji="0" lang="en-US" sz="2400" b="1" i="0" u="none" strike="noStrike" kern="1200" cap="none" spc="0" normalizeH="0" baseline="0" noProof="0" dirty="0">
              <a:ln>
                <a:noFill/>
              </a:ln>
              <a:solidFill>
                <a:srgbClr val="073150"/>
              </a:solidFill>
              <a:effectLst/>
              <a:uLnTx/>
              <a:uFillTx/>
              <a:latin typeface="Ubuntu" panose="020B0504030602030204" pitchFamily="34" charset="0"/>
              <a:ea typeface="+mn-ea"/>
              <a:cs typeface="+mn-cs"/>
            </a:endParaRPr>
          </a:p>
        </p:txBody>
      </p:sp>
      <p:pic>
        <p:nvPicPr>
          <p:cNvPr id="2" name="Goalpost_moving">
            <a:hlinkClick r:id="" action="ppaction://media"/>
            <a:extLst>
              <a:ext uri="{FF2B5EF4-FFF2-40B4-BE49-F238E27FC236}">
                <a16:creationId xmlns:a16="http://schemas.microsoft.com/office/drawing/2014/main" id="{8BB8FD1B-EEF5-4059-9746-7CDBB89F4B9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710996" y="1562568"/>
            <a:ext cx="7129690" cy="4010450"/>
          </a:xfrm>
          <a:prstGeom prst="rect">
            <a:avLst/>
          </a:prstGeom>
        </p:spPr>
      </p:pic>
      <p:sp>
        <p:nvSpPr>
          <p:cNvPr id="3" name="Rectangle 2">
            <a:extLst>
              <a:ext uri="{FF2B5EF4-FFF2-40B4-BE49-F238E27FC236}">
                <a16:creationId xmlns:a16="http://schemas.microsoft.com/office/drawing/2014/main" id="{5BC07D66-80C1-43E7-8F3A-30171429FB16}"/>
              </a:ext>
            </a:extLst>
          </p:cNvPr>
          <p:cNvSpPr/>
          <p:nvPr/>
        </p:nvSpPr>
        <p:spPr>
          <a:xfrm>
            <a:off x="7649029" y="5109029"/>
            <a:ext cx="2191657" cy="463989"/>
          </a:xfrm>
          <a:prstGeom prst="rect">
            <a:avLst/>
          </a:prstGeom>
          <a:solidFill>
            <a:srgbClr val="4A44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5462283"/>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0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t="-39000" b="-39000"/>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FD78747-EEE5-401E-A59C-F8435F0CF64F}"/>
              </a:ext>
            </a:extLst>
          </p:cNvPr>
          <p:cNvSpPr/>
          <p:nvPr/>
        </p:nvSpPr>
        <p:spPr>
          <a:xfrm>
            <a:off x="1" y="5350438"/>
            <a:ext cx="12191999" cy="5232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Aft>
                <a:spcPts val="0"/>
              </a:spcAft>
            </a:pPr>
            <a:r>
              <a:rPr lang="en-US" sz="1600" dirty="0">
                <a:latin typeface="Ubuntu" panose="020B0504030602030204" pitchFamily="34" charset="0"/>
                <a:ea typeface="Calibri" panose="020F0502020204030204" pitchFamily="34" charset="0"/>
              </a:rPr>
              <a:t>Investors often compare their aggregate portfolio performance against the best-performing fund(s), rather than their objective</a:t>
            </a:r>
          </a:p>
        </p:txBody>
      </p:sp>
      <p:sp>
        <p:nvSpPr>
          <p:cNvPr id="5" name="Rectangle 4">
            <a:extLst>
              <a:ext uri="{FF2B5EF4-FFF2-40B4-BE49-F238E27FC236}">
                <a16:creationId xmlns:a16="http://schemas.microsoft.com/office/drawing/2014/main" id="{CF4B3987-7F47-4C9C-B1B5-112AE6B4FD59}"/>
              </a:ext>
            </a:extLst>
          </p:cNvPr>
          <p:cNvSpPr/>
          <p:nvPr/>
        </p:nvSpPr>
        <p:spPr>
          <a:xfrm>
            <a:off x="510797" y="6461210"/>
            <a:ext cx="10861962" cy="369332"/>
          </a:xfrm>
          <a:prstGeom prst="rect">
            <a:avLst/>
          </a:prstGeom>
        </p:spPr>
        <p:txBody>
          <a:bodyPr wrap="square">
            <a:spAutoFit/>
          </a:bodyPr>
          <a:lstStyle/>
          <a:p>
            <a:pPr>
              <a:spcAft>
                <a:spcPts val="0"/>
              </a:spcAft>
            </a:pPr>
            <a:r>
              <a:rPr lang="en-US" sz="900" i="1" dirty="0">
                <a:solidFill>
                  <a:schemeClr val="accent2"/>
                </a:solidFill>
                <a:latin typeface="Ubuntu" panose="020B0504030602030204" pitchFamily="34" charset="0"/>
              </a:rPr>
              <a:t>Source: MFIE, Data as on 31</a:t>
            </a:r>
            <a:r>
              <a:rPr lang="en-US" sz="900" i="1" baseline="30000" dirty="0">
                <a:solidFill>
                  <a:schemeClr val="accent2"/>
                </a:solidFill>
                <a:latin typeface="Ubuntu" panose="020B0504030602030204" pitchFamily="34" charset="0"/>
              </a:rPr>
              <a:t>st</a:t>
            </a:r>
            <a:r>
              <a:rPr lang="en-US" sz="900" i="1" dirty="0">
                <a:solidFill>
                  <a:schemeClr val="accent2"/>
                </a:solidFill>
                <a:latin typeface="Ubuntu" panose="020B0504030602030204" pitchFamily="34" charset="0"/>
              </a:rPr>
              <a:t> Mar for every year</a:t>
            </a:r>
            <a:br>
              <a:rPr lang="en-US" sz="900" i="1" dirty="0">
                <a:solidFill>
                  <a:schemeClr val="accent2"/>
                </a:solidFill>
                <a:latin typeface="Ubuntu" panose="020B0504030602030204" pitchFamily="34" charset="0"/>
              </a:rPr>
            </a:br>
            <a:r>
              <a:rPr lang="en-US" sz="900" i="1" dirty="0">
                <a:solidFill>
                  <a:schemeClr val="accent2"/>
                </a:solidFill>
                <a:latin typeface="Ubuntu" panose="020B0504030602030204" pitchFamily="34" charset="0"/>
              </a:rPr>
              <a:t>Funds considered in the Flexi Cap category</a:t>
            </a:r>
            <a:endParaRPr lang="en-US" sz="900" i="1" dirty="0">
              <a:solidFill>
                <a:schemeClr val="accent2"/>
              </a:solidFill>
              <a:latin typeface="Ubuntu" panose="020B0504030602030204" pitchFamily="34" charset="0"/>
              <a:ea typeface="Calibri" panose="020F0502020204030204" pitchFamily="34" charset="0"/>
            </a:endParaRPr>
          </a:p>
        </p:txBody>
      </p:sp>
      <p:sp>
        <p:nvSpPr>
          <p:cNvPr id="9" name="TextBox 8">
            <a:extLst>
              <a:ext uri="{FF2B5EF4-FFF2-40B4-BE49-F238E27FC236}">
                <a16:creationId xmlns:a16="http://schemas.microsoft.com/office/drawing/2014/main" id="{EDCB3CB7-E292-454D-8B58-4A7B7E6EBCB7}"/>
              </a:ext>
            </a:extLst>
          </p:cNvPr>
          <p:cNvSpPr txBox="1"/>
          <p:nvPr/>
        </p:nvSpPr>
        <p:spPr>
          <a:xfrm>
            <a:off x="353899" y="125788"/>
            <a:ext cx="11175758" cy="461665"/>
          </a:xfrm>
          <a:prstGeom prst="rect">
            <a:avLst/>
          </a:prstGeom>
          <a:noFill/>
        </p:spPr>
        <p:txBody>
          <a:bodyPr wrap="square">
            <a:spAutoFit/>
          </a:bodyPr>
          <a:lstStyle/>
          <a:p>
            <a:pPr rtl="0"/>
            <a:r>
              <a:rPr lang="en-US" sz="2400" b="1" dirty="0">
                <a:solidFill>
                  <a:schemeClr val="accent2"/>
                </a:solidFill>
                <a:effectLst/>
                <a:latin typeface="Ubuntu" panose="020B0504030602030204" pitchFamily="34" charset="0"/>
              </a:rPr>
              <a:t>Did your portfolio do well?</a:t>
            </a:r>
          </a:p>
        </p:txBody>
      </p:sp>
      <p:graphicFrame>
        <p:nvGraphicFramePr>
          <p:cNvPr id="12" name="Table 11">
            <a:extLst>
              <a:ext uri="{FF2B5EF4-FFF2-40B4-BE49-F238E27FC236}">
                <a16:creationId xmlns:a16="http://schemas.microsoft.com/office/drawing/2014/main" id="{349651AC-1F41-4AF2-888E-9159456C80EA}"/>
              </a:ext>
            </a:extLst>
          </p:cNvPr>
          <p:cNvGraphicFramePr>
            <a:graphicFrameLocks noGrp="1"/>
          </p:cNvGraphicFramePr>
          <p:nvPr>
            <p:extLst>
              <p:ext uri="{D42A27DB-BD31-4B8C-83A1-F6EECF244321}">
                <p14:modId xmlns:p14="http://schemas.microsoft.com/office/powerpoint/2010/main" val="1906861272"/>
              </p:ext>
            </p:extLst>
          </p:nvPr>
        </p:nvGraphicFramePr>
        <p:xfrm>
          <a:off x="4213010" y="2249212"/>
          <a:ext cx="3286344" cy="2474886"/>
        </p:xfrm>
        <a:graphic>
          <a:graphicData uri="http://schemas.openxmlformats.org/drawingml/2006/table">
            <a:tbl>
              <a:tblPr/>
              <a:tblGrid>
                <a:gridCol w="1643172">
                  <a:extLst>
                    <a:ext uri="{9D8B030D-6E8A-4147-A177-3AD203B41FA5}">
                      <a16:colId xmlns:a16="http://schemas.microsoft.com/office/drawing/2014/main" val="2130147240"/>
                    </a:ext>
                  </a:extLst>
                </a:gridCol>
                <a:gridCol w="1643172">
                  <a:extLst>
                    <a:ext uri="{9D8B030D-6E8A-4147-A177-3AD203B41FA5}">
                      <a16:colId xmlns:a16="http://schemas.microsoft.com/office/drawing/2014/main" val="2069345015"/>
                    </a:ext>
                  </a:extLst>
                </a:gridCol>
              </a:tblGrid>
              <a:tr h="41248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1" u="none" strike="noStrike" dirty="0">
                          <a:solidFill>
                            <a:schemeClr val="bg1"/>
                          </a:solidFill>
                          <a:effectLst/>
                          <a:latin typeface="Ubuntu" panose="020B0504030602030204" pitchFamily="34" charset="0"/>
                        </a:rPr>
                        <a:t>E</a:t>
                      </a:r>
                      <a:endParaRPr lang="en-US" sz="1400" b="1" i="0" u="none" strike="noStrike" dirty="0">
                        <a:solidFill>
                          <a:schemeClr val="bg1"/>
                        </a:solidFill>
                        <a:effectLst/>
                        <a:latin typeface="Ubuntu" panose="020B0504030602030204" pitchFamily="34" charset="0"/>
                      </a:endParaRPr>
                    </a:p>
                  </a:txBody>
                  <a:tcPr marL="9525" marR="9525" marT="9525" marB="0" anchor="ctr">
                    <a:lnL w="12700" cap="flat" cmpd="sng" algn="ctr">
                      <a:solidFill>
                        <a:srgbClr val="588691"/>
                      </a:solidFill>
                      <a:prstDash val="solid"/>
                      <a:round/>
                      <a:headEnd type="none" w="med" len="med"/>
                      <a:tailEnd type="none" w="med" len="med"/>
                    </a:lnL>
                    <a:lnR w="12700" cap="flat" cmpd="sng" algn="ctr">
                      <a:solidFill>
                        <a:srgbClr val="588691"/>
                      </a:solidFill>
                      <a:prstDash val="solid"/>
                      <a:round/>
                      <a:headEnd type="none" w="med" len="med"/>
                      <a:tailEnd type="none" w="med" len="med"/>
                    </a:lnR>
                    <a:lnT w="12700" cap="flat" cmpd="sng" algn="ctr">
                      <a:solidFill>
                        <a:srgbClr val="588691"/>
                      </a:solidFill>
                      <a:prstDash val="solid"/>
                      <a:round/>
                      <a:headEnd type="none" w="med" len="med"/>
                      <a:tailEnd type="none" w="med" len="med"/>
                    </a:lnT>
                    <a:lnB w="12700" cap="flat" cmpd="sng" algn="ctr">
                      <a:solidFill>
                        <a:srgbClr val="588691"/>
                      </a:solidFill>
                      <a:prstDash val="solid"/>
                      <a:round/>
                      <a:headEnd type="none" w="med" len="med"/>
                      <a:tailEnd type="none" w="med" len="med"/>
                    </a:lnB>
                    <a:lnTlToBr w="12700" cmpd="sng">
                      <a:noFill/>
                      <a:prstDash val="solid"/>
                    </a:lnTlToBr>
                    <a:lnBlToTr w="12700" cmpd="sng">
                      <a:noFill/>
                      <a:prstDash val="solid"/>
                    </a:lnBlToTr>
                    <a:solidFill>
                      <a:srgbClr val="588691">
                        <a:lumMod val="60000"/>
                        <a:lumOff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0" i="0" u="none" strike="noStrike" dirty="0">
                          <a:effectLst/>
                          <a:latin typeface="Ubuntu" panose="020B0504030602030204" pitchFamily="34" charset="0"/>
                        </a:rPr>
                        <a:t>2.5%</a:t>
                      </a:r>
                    </a:p>
                  </a:txBody>
                  <a:tcPr marL="9525" marR="9525" marT="9525" marB="0" anchor="ctr">
                    <a:lnL w="12700" cap="flat" cmpd="sng" algn="ctr">
                      <a:solidFill>
                        <a:srgbClr val="588691"/>
                      </a:solidFill>
                      <a:prstDash val="solid"/>
                      <a:round/>
                      <a:headEnd type="none" w="med" len="med"/>
                      <a:tailEnd type="none" w="med" len="med"/>
                    </a:lnL>
                    <a:lnR w="12700" cap="flat" cmpd="sng" algn="ctr">
                      <a:solidFill>
                        <a:srgbClr val="588691"/>
                      </a:solidFill>
                      <a:prstDash val="solid"/>
                      <a:round/>
                      <a:headEnd type="none" w="med" len="med"/>
                      <a:tailEnd type="none" w="med" len="med"/>
                    </a:lnR>
                    <a:lnT w="12700" cap="flat" cmpd="sng" algn="ctr">
                      <a:solidFill>
                        <a:srgbClr val="588691"/>
                      </a:solidFill>
                      <a:prstDash val="solid"/>
                      <a:round/>
                      <a:headEnd type="none" w="med" len="med"/>
                      <a:tailEnd type="none" w="med" len="med"/>
                    </a:lnT>
                    <a:lnB w="12700" cmpd="sng">
                      <a:solidFill>
                        <a:srgbClr val="588691"/>
                      </a:solidFill>
                    </a:lnB>
                    <a:lnTlToBr w="12700" cmpd="sng">
                      <a:noFill/>
                      <a:prstDash val="solid"/>
                    </a:lnTlToBr>
                    <a:lnBlToTr w="12700" cmpd="sng">
                      <a:noFill/>
                      <a:prstDash val="solid"/>
                    </a:lnBlToTr>
                    <a:solidFill>
                      <a:srgbClr val="00FF00"/>
                    </a:solidFill>
                  </a:tcPr>
                </a:tc>
                <a:extLst>
                  <a:ext uri="{0D108BD9-81ED-4DB2-BD59-A6C34878D82A}">
                    <a16:rowId xmlns:a16="http://schemas.microsoft.com/office/drawing/2014/main" val="1290866690"/>
                  </a:ext>
                </a:extLst>
              </a:tr>
              <a:tr h="41248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1" u="none" strike="noStrike" dirty="0">
                          <a:solidFill>
                            <a:schemeClr val="bg1"/>
                          </a:solidFill>
                          <a:effectLst/>
                          <a:latin typeface="Ubuntu" panose="020B0504030602030204" pitchFamily="34" charset="0"/>
                        </a:rPr>
                        <a:t>F</a:t>
                      </a:r>
                      <a:endParaRPr lang="en-US" sz="1400" b="1" i="0" u="none" strike="noStrike" dirty="0">
                        <a:solidFill>
                          <a:schemeClr val="bg1"/>
                        </a:solidFill>
                        <a:effectLst/>
                        <a:latin typeface="Ubuntu" panose="020B0504030602030204" pitchFamily="34" charset="0"/>
                      </a:endParaRPr>
                    </a:p>
                  </a:txBody>
                  <a:tcPr marL="9525" marR="9525" marT="9525" marB="0" anchor="ctr">
                    <a:lnL w="12700" cmpd="sng">
                      <a:solidFill>
                        <a:srgbClr val="588691"/>
                      </a:solidFill>
                    </a:lnL>
                    <a:lnR w="12700" cmpd="sng">
                      <a:solidFill>
                        <a:srgbClr val="588691"/>
                      </a:solidFill>
                    </a:lnR>
                    <a:lnT w="12700" cap="flat" cmpd="sng" algn="ctr">
                      <a:solidFill>
                        <a:srgbClr val="588691"/>
                      </a:solidFill>
                      <a:prstDash val="solid"/>
                      <a:round/>
                      <a:headEnd type="none" w="med" len="med"/>
                      <a:tailEnd type="none" w="med" len="med"/>
                    </a:lnT>
                    <a:lnB w="12700" cap="flat" cmpd="sng" algn="ctr">
                      <a:solidFill>
                        <a:srgbClr val="588691"/>
                      </a:solidFill>
                      <a:prstDash val="solid"/>
                      <a:round/>
                      <a:headEnd type="none" w="med" len="med"/>
                      <a:tailEnd type="none" w="med" len="med"/>
                    </a:lnB>
                    <a:lnTlToBr w="12700" cmpd="sng">
                      <a:noFill/>
                      <a:prstDash val="solid"/>
                    </a:lnTlToBr>
                    <a:lnBlToTr w="12700" cmpd="sng">
                      <a:noFill/>
                      <a:prstDash val="solid"/>
                    </a:lnBlToTr>
                    <a:solidFill>
                      <a:srgbClr val="EE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0" i="0" u="none" strike="noStrike" dirty="0">
                          <a:effectLst/>
                          <a:latin typeface="Ubuntu" panose="020B0504030602030204" pitchFamily="34" charset="0"/>
                        </a:rPr>
                        <a:t>2.4%</a:t>
                      </a:r>
                    </a:p>
                  </a:txBody>
                  <a:tcPr marL="9525" marR="9525" marT="9525" marB="0" anchor="ctr">
                    <a:lnL w="12700" cmpd="sng">
                      <a:solidFill>
                        <a:srgbClr val="588691"/>
                      </a:solidFill>
                    </a:lnL>
                    <a:lnR w="12700" cmpd="sng">
                      <a:solidFill>
                        <a:srgbClr val="588691"/>
                      </a:solidFill>
                    </a:lnR>
                    <a:lnT w="12700" cmpd="sng">
                      <a:solidFill>
                        <a:srgbClr val="588691"/>
                      </a:solidFill>
                    </a:lnT>
                    <a:lnB w="12700" cmpd="sng">
                      <a:solidFill>
                        <a:srgbClr val="588691"/>
                      </a:solidFill>
                    </a:lnB>
                    <a:lnTlToBr w="12700" cmpd="sng">
                      <a:noFill/>
                      <a:prstDash val="solid"/>
                    </a:lnTlToBr>
                    <a:lnBlToTr w="12700" cmpd="sng">
                      <a:noFill/>
                      <a:prstDash val="solid"/>
                    </a:lnBlToTr>
                    <a:solidFill>
                      <a:srgbClr val="00FF00"/>
                    </a:solidFill>
                  </a:tcPr>
                </a:tc>
                <a:extLst>
                  <a:ext uri="{0D108BD9-81ED-4DB2-BD59-A6C34878D82A}">
                    <a16:rowId xmlns:a16="http://schemas.microsoft.com/office/drawing/2014/main" val="1717681579"/>
                  </a:ext>
                </a:extLst>
              </a:tr>
              <a:tr h="41248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1" u="none" strike="noStrike" dirty="0">
                          <a:solidFill>
                            <a:schemeClr val="bg1"/>
                          </a:solidFill>
                          <a:effectLst/>
                          <a:latin typeface="Ubuntu" panose="020B0504030602030204" pitchFamily="34" charset="0"/>
                        </a:rPr>
                        <a:t>D</a:t>
                      </a:r>
                      <a:endParaRPr lang="en-US" sz="1400" b="1" i="0" u="none" strike="noStrike" dirty="0">
                        <a:solidFill>
                          <a:schemeClr val="bg1"/>
                        </a:solidFill>
                        <a:effectLst/>
                        <a:latin typeface="Ubuntu" panose="020B0504030602030204" pitchFamily="34" charset="0"/>
                      </a:endParaRPr>
                    </a:p>
                  </a:txBody>
                  <a:tcPr marL="9525" marR="9525" marT="9525" marB="0" anchor="ctr">
                    <a:lnL w="12700" cmpd="sng">
                      <a:solidFill>
                        <a:srgbClr val="588691"/>
                      </a:solidFill>
                    </a:lnL>
                    <a:lnR w="12700" cmpd="sng">
                      <a:solidFill>
                        <a:srgbClr val="588691"/>
                      </a:solidFill>
                    </a:lnR>
                    <a:lnT w="12700" cap="flat" cmpd="sng" algn="ctr">
                      <a:solidFill>
                        <a:srgbClr val="588691"/>
                      </a:solidFill>
                      <a:prstDash val="solid"/>
                      <a:round/>
                      <a:headEnd type="none" w="med" len="med"/>
                      <a:tailEnd type="none" w="med" len="med"/>
                    </a:lnT>
                    <a:lnB w="12700" cap="flat" cmpd="sng" algn="ctr">
                      <a:solidFill>
                        <a:srgbClr val="588691"/>
                      </a:solidFill>
                      <a:prstDash val="solid"/>
                      <a:round/>
                      <a:headEnd type="none" w="med" len="med"/>
                      <a:tailEnd type="none" w="med" len="med"/>
                    </a:lnB>
                    <a:lnTlToBr w="12700" cmpd="sng">
                      <a:noFill/>
                      <a:prstDash val="solid"/>
                    </a:lnTlToBr>
                    <a:lnBlToTr w="12700" cmpd="sng">
                      <a:noFill/>
                      <a:prstDash val="solid"/>
                    </a:lnBlToTr>
                    <a:solidFill>
                      <a:srgbClr val="FF66CC"/>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0" i="0" u="none" strike="noStrike" dirty="0">
                          <a:effectLst/>
                          <a:latin typeface="Ubuntu" panose="020B0504030602030204" pitchFamily="34" charset="0"/>
                        </a:rPr>
                        <a:t>-1.4%</a:t>
                      </a:r>
                    </a:p>
                  </a:txBody>
                  <a:tcPr marL="9525" marR="9525" marT="9525" marB="0" anchor="ctr">
                    <a:lnL w="12700" cmpd="sng">
                      <a:solidFill>
                        <a:srgbClr val="588691"/>
                      </a:solidFill>
                    </a:lnL>
                    <a:lnR w="12700" cmpd="sng">
                      <a:solidFill>
                        <a:srgbClr val="588691"/>
                      </a:solidFill>
                    </a:lnR>
                    <a:lnT w="12700" cmpd="sng">
                      <a:solidFill>
                        <a:srgbClr val="588691"/>
                      </a:solidFill>
                    </a:lnT>
                    <a:lnB w="12700" cmpd="sng">
                      <a:solidFill>
                        <a:srgbClr val="588691"/>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847332134"/>
                  </a:ext>
                </a:extLst>
              </a:tr>
              <a:tr h="41248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1" u="none" strike="noStrike" dirty="0">
                          <a:solidFill>
                            <a:schemeClr val="bg1"/>
                          </a:solidFill>
                          <a:effectLst/>
                          <a:latin typeface="Ubuntu" panose="020B0504030602030204" pitchFamily="34" charset="0"/>
                        </a:rPr>
                        <a:t>C</a:t>
                      </a:r>
                      <a:endParaRPr lang="en-US" sz="1400" b="1" i="0" u="none" strike="noStrike" dirty="0">
                        <a:solidFill>
                          <a:schemeClr val="bg1"/>
                        </a:solidFill>
                        <a:effectLst/>
                        <a:latin typeface="Ubuntu" panose="020B0504030602030204" pitchFamily="34" charset="0"/>
                      </a:endParaRPr>
                    </a:p>
                  </a:txBody>
                  <a:tcPr marL="9525" marR="9525" marT="9525" marB="0" anchor="ctr">
                    <a:lnL w="12700" cmpd="sng">
                      <a:solidFill>
                        <a:srgbClr val="588691"/>
                      </a:solidFill>
                    </a:lnL>
                    <a:lnR w="12700" cmpd="sng">
                      <a:solidFill>
                        <a:srgbClr val="588691"/>
                      </a:solidFill>
                    </a:lnR>
                    <a:lnT w="12700" cap="flat" cmpd="sng" algn="ctr">
                      <a:solidFill>
                        <a:srgbClr val="588691"/>
                      </a:solidFill>
                      <a:prstDash val="solid"/>
                      <a:round/>
                      <a:headEnd type="none" w="med" len="med"/>
                      <a:tailEnd type="none" w="med" len="med"/>
                    </a:lnT>
                    <a:lnB w="12700" cap="flat" cmpd="sng" algn="ctr">
                      <a:solidFill>
                        <a:srgbClr val="588691"/>
                      </a:solidFill>
                      <a:prstDash val="solid"/>
                      <a:round/>
                      <a:headEnd type="none" w="med" len="med"/>
                      <a:tailEnd type="none" w="med" len="med"/>
                    </a:lnB>
                    <a:lnTlToBr w="12700" cmpd="sng">
                      <a:noFill/>
                      <a:prstDash val="solid"/>
                    </a:lnTlToBr>
                    <a:lnBlToTr w="12700" cmpd="sng">
                      <a:noFill/>
                      <a:prstDash val="solid"/>
                    </a:lnBlToTr>
                    <a:solidFill>
                      <a:srgbClr val="0A3252"/>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0" i="0" u="none" strike="noStrike" dirty="0">
                          <a:effectLst/>
                          <a:latin typeface="Ubuntu" panose="020B0504030602030204" pitchFamily="34" charset="0"/>
                        </a:rPr>
                        <a:t>-2.9%</a:t>
                      </a:r>
                    </a:p>
                  </a:txBody>
                  <a:tcPr marL="9525" marR="9525" marT="9525" marB="0" anchor="ctr">
                    <a:lnL w="12700" cmpd="sng">
                      <a:solidFill>
                        <a:srgbClr val="588691"/>
                      </a:solidFill>
                    </a:lnL>
                    <a:lnR w="12700" cmpd="sng">
                      <a:solidFill>
                        <a:srgbClr val="588691"/>
                      </a:solidFill>
                    </a:lnR>
                    <a:lnT w="12700" cmpd="sng">
                      <a:solidFill>
                        <a:srgbClr val="588691"/>
                      </a:solidFill>
                    </a:lnT>
                    <a:lnB w="12700" cmpd="sng">
                      <a:solidFill>
                        <a:srgbClr val="588691"/>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511826111"/>
                  </a:ext>
                </a:extLst>
              </a:tr>
              <a:tr h="41248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1" u="none" strike="noStrike" dirty="0">
                          <a:solidFill>
                            <a:schemeClr val="bg1"/>
                          </a:solidFill>
                          <a:effectLst/>
                          <a:latin typeface="Ubuntu" panose="020B0504030602030204" pitchFamily="34" charset="0"/>
                        </a:rPr>
                        <a:t>A</a:t>
                      </a:r>
                      <a:endParaRPr lang="en-US" sz="1400" b="1" i="0" u="none" strike="noStrike" dirty="0">
                        <a:solidFill>
                          <a:schemeClr val="bg1"/>
                        </a:solidFill>
                        <a:effectLst/>
                        <a:latin typeface="Ubuntu" panose="020B0504030602030204" pitchFamily="34" charset="0"/>
                      </a:endParaRPr>
                    </a:p>
                  </a:txBody>
                  <a:tcPr marL="9525" marR="9525" marT="9525" marB="0" anchor="ctr">
                    <a:lnL w="12700" cmpd="sng">
                      <a:solidFill>
                        <a:srgbClr val="588691"/>
                      </a:solidFill>
                    </a:lnL>
                    <a:lnR w="12700" cmpd="sng">
                      <a:solidFill>
                        <a:srgbClr val="588691"/>
                      </a:solidFill>
                    </a:lnR>
                    <a:lnT w="12700" cap="flat" cmpd="sng" algn="ctr">
                      <a:solidFill>
                        <a:srgbClr val="588691"/>
                      </a:solidFill>
                      <a:prstDash val="solid"/>
                      <a:round/>
                      <a:headEnd type="none" w="med" len="med"/>
                      <a:tailEnd type="none" w="med" len="med"/>
                    </a:lnT>
                    <a:lnB w="12700" cap="flat" cmpd="sng" algn="ctr">
                      <a:solidFill>
                        <a:srgbClr val="588691"/>
                      </a:solidFill>
                      <a:prstDash val="solid"/>
                      <a:round/>
                      <a:headEnd type="none" w="med" len="med"/>
                      <a:tailEnd type="none" w="med" len="med"/>
                    </a:lnB>
                    <a:lnTlToBr w="12700" cmpd="sng">
                      <a:noFill/>
                      <a:prstDash val="solid"/>
                    </a:lnTlToBr>
                    <a:lnBlToTr w="12700" cmpd="sng">
                      <a:noFill/>
                      <a:prstDash val="solid"/>
                    </a:lnBlToTr>
                    <a:solidFill>
                      <a:srgbClr val="0E618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0" i="0" u="none" strike="noStrike" dirty="0">
                          <a:effectLst/>
                          <a:latin typeface="Ubuntu" panose="020B0504030602030204" pitchFamily="34" charset="0"/>
                        </a:rPr>
                        <a:t>-5.0%</a:t>
                      </a:r>
                    </a:p>
                  </a:txBody>
                  <a:tcPr marL="9525" marR="9525" marT="9525" marB="0" anchor="ctr">
                    <a:lnL w="12700" cmpd="sng">
                      <a:solidFill>
                        <a:srgbClr val="588691"/>
                      </a:solidFill>
                    </a:lnL>
                    <a:lnR w="12700" cmpd="sng">
                      <a:solidFill>
                        <a:srgbClr val="588691"/>
                      </a:solidFill>
                    </a:lnR>
                    <a:lnT w="12700" cmpd="sng">
                      <a:solidFill>
                        <a:srgbClr val="588691"/>
                      </a:solidFill>
                    </a:lnT>
                    <a:lnB w="12700" cmpd="sng">
                      <a:solidFill>
                        <a:srgbClr val="588691"/>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847373741"/>
                  </a:ext>
                </a:extLst>
              </a:tr>
              <a:tr h="41248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1" u="none" strike="noStrike" dirty="0">
                          <a:solidFill>
                            <a:schemeClr val="bg1"/>
                          </a:solidFill>
                          <a:effectLst/>
                          <a:latin typeface="Ubuntu" panose="020B0504030602030204" pitchFamily="34" charset="0"/>
                        </a:rPr>
                        <a:t>B</a:t>
                      </a:r>
                      <a:endParaRPr lang="en-US" sz="1400" b="1" i="0" u="none" strike="noStrike" dirty="0">
                        <a:solidFill>
                          <a:schemeClr val="bg1"/>
                        </a:solidFill>
                        <a:effectLst/>
                        <a:latin typeface="Ubuntu" panose="020B0504030602030204" pitchFamily="34" charset="0"/>
                      </a:endParaRPr>
                    </a:p>
                  </a:txBody>
                  <a:tcPr marL="9525" marR="9525" marT="9525" marB="0" anchor="ctr">
                    <a:lnL w="12700" cmpd="sng">
                      <a:solidFill>
                        <a:srgbClr val="588691"/>
                      </a:solidFill>
                    </a:lnL>
                    <a:lnR w="12700" cmpd="sng">
                      <a:solidFill>
                        <a:srgbClr val="588691"/>
                      </a:solidFill>
                    </a:lnR>
                    <a:lnT w="12700" cap="flat" cmpd="sng" algn="ctr">
                      <a:solidFill>
                        <a:srgbClr val="588691"/>
                      </a:solidFill>
                      <a:prstDash val="solid"/>
                      <a:round/>
                      <a:headEnd type="none" w="med" len="med"/>
                      <a:tailEnd type="none" w="med" len="med"/>
                    </a:lnT>
                    <a:lnB w="12700" cmpd="sng">
                      <a:solidFill>
                        <a:srgbClr val="588691"/>
                      </a:solidFill>
                    </a:lnB>
                    <a:lnTlToBr w="12700" cmpd="sng">
                      <a:noFill/>
                      <a:prstDash val="solid"/>
                    </a:lnTlToBr>
                    <a:lnBlToTr w="12700" cmpd="sng">
                      <a:noFill/>
                      <a:prstDash val="solid"/>
                    </a:lnBlToTr>
                    <a:solidFill>
                      <a:srgbClr val="FFCA0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0" i="0" u="none" strike="noStrike" dirty="0">
                          <a:effectLst/>
                          <a:latin typeface="Ubuntu" panose="020B0504030602030204" pitchFamily="34" charset="0"/>
                        </a:rPr>
                        <a:t>-6.7%</a:t>
                      </a:r>
                    </a:p>
                  </a:txBody>
                  <a:tcPr marL="9525" marR="9525" marT="9525" marB="0" anchor="ctr">
                    <a:lnL w="12700" cmpd="sng">
                      <a:solidFill>
                        <a:srgbClr val="588691"/>
                      </a:solidFill>
                    </a:lnL>
                    <a:lnR w="12700" cmpd="sng">
                      <a:solidFill>
                        <a:srgbClr val="588691"/>
                      </a:solidFill>
                    </a:lnR>
                    <a:lnT w="12700" cmpd="sng">
                      <a:solidFill>
                        <a:srgbClr val="588691"/>
                      </a:solidFill>
                    </a:lnT>
                    <a:lnB w="12700" cmpd="sng">
                      <a:solidFill>
                        <a:srgbClr val="588691"/>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786541536"/>
                  </a:ext>
                </a:extLst>
              </a:tr>
            </a:tbl>
          </a:graphicData>
        </a:graphic>
      </p:graphicFrame>
      <p:graphicFrame>
        <p:nvGraphicFramePr>
          <p:cNvPr id="2" name="Table 1">
            <a:extLst>
              <a:ext uri="{FF2B5EF4-FFF2-40B4-BE49-F238E27FC236}">
                <a16:creationId xmlns:a16="http://schemas.microsoft.com/office/drawing/2014/main" id="{F784645E-8E4F-48F6-828A-FB256AE570C8}"/>
              </a:ext>
            </a:extLst>
          </p:cNvPr>
          <p:cNvGraphicFramePr>
            <a:graphicFrameLocks noGrp="1"/>
          </p:cNvGraphicFramePr>
          <p:nvPr>
            <p:extLst>
              <p:ext uri="{D42A27DB-BD31-4B8C-83A1-F6EECF244321}">
                <p14:modId xmlns:p14="http://schemas.microsoft.com/office/powerpoint/2010/main" val="1444375880"/>
              </p:ext>
            </p:extLst>
          </p:nvPr>
        </p:nvGraphicFramePr>
        <p:xfrm>
          <a:off x="1020027" y="1213792"/>
          <a:ext cx="3192983" cy="1035420"/>
        </p:xfrm>
        <a:graphic>
          <a:graphicData uri="http://schemas.openxmlformats.org/drawingml/2006/table">
            <a:tbl>
              <a:tblPr/>
              <a:tblGrid>
                <a:gridCol w="1549811">
                  <a:extLst>
                    <a:ext uri="{9D8B030D-6E8A-4147-A177-3AD203B41FA5}">
                      <a16:colId xmlns:a16="http://schemas.microsoft.com/office/drawing/2014/main" val="2275251961"/>
                    </a:ext>
                  </a:extLst>
                </a:gridCol>
                <a:gridCol w="1643172">
                  <a:extLst>
                    <a:ext uri="{9D8B030D-6E8A-4147-A177-3AD203B41FA5}">
                      <a16:colId xmlns:a16="http://schemas.microsoft.com/office/drawing/2014/main" val="2299783237"/>
                    </a:ext>
                  </a:extLst>
                </a:gridCol>
              </a:tblGrid>
              <a:tr h="517710">
                <a:tc gridSpan="2">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1" u="none" strike="noStrike" dirty="0">
                          <a:solidFill>
                            <a:schemeClr val="tx1"/>
                          </a:solidFill>
                          <a:effectLst/>
                          <a:latin typeface="Ubuntu" panose="020B0504030602030204" pitchFamily="34" charset="0"/>
                        </a:rPr>
                        <a:t>Mar 2018</a:t>
                      </a:r>
                    </a:p>
                  </a:txBody>
                  <a:tcPr marL="9525" marR="9525" marT="9525" marB="0" anchor="ctr">
                    <a:lnL w="12700" cmpd="sng">
                      <a:solidFill>
                        <a:srgbClr val="588691"/>
                      </a:solidFill>
                    </a:lnL>
                    <a:lnR w="12700" cap="flat" cmpd="sng" algn="ctr">
                      <a:solidFill>
                        <a:srgbClr val="588691"/>
                      </a:solidFill>
                      <a:prstDash val="solid"/>
                      <a:round/>
                      <a:headEnd type="none" w="med" len="med"/>
                      <a:tailEnd type="none" w="med" len="med"/>
                    </a:lnR>
                    <a:lnT w="12700" cmpd="sng">
                      <a:solidFill>
                        <a:srgbClr val="588691"/>
                      </a:solidFill>
                    </a:lnT>
                    <a:lnB w="12700" cap="flat" cmpd="sng" algn="ctr">
                      <a:solidFill>
                        <a:srgbClr val="588691"/>
                      </a:solidFill>
                      <a:prstDash val="solid"/>
                      <a:round/>
                      <a:headEnd type="none" w="med" len="med"/>
                      <a:tailEnd type="none" w="med" len="med"/>
                    </a:lnB>
                    <a:lnTlToBr w="12700" cmpd="sng">
                      <a:noFill/>
                      <a:prstDash val="solid"/>
                    </a:lnTlToBr>
                    <a:lnBlToTr w="12700" cmpd="sng">
                      <a:noFill/>
                      <a:prstDash val="solid"/>
                    </a:lnBlToTr>
                    <a:solidFill>
                      <a:srgbClr val="E7E6E6"/>
                    </a:solidFill>
                  </a:tcPr>
                </a:tc>
                <a:tc hMerge="1">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endParaRPr lang="en-US" sz="1400" b="1" u="none" strike="noStrike" dirty="0">
                        <a:solidFill>
                          <a:schemeClr val="tx1"/>
                        </a:solidFill>
                        <a:effectLst/>
                        <a:latin typeface="Ubuntu" panose="020B0504030602030204" pitchFamily="34" charset="0"/>
                      </a:endParaRPr>
                    </a:p>
                  </a:txBody>
                  <a:tcPr marL="9525" marR="9525" marT="9525" marB="0" anchor="ctr">
                    <a:lnL w="12700" cmpd="sng">
                      <a:solidFill>
                        <a:srgbClr val="588691"/>
                      </a:solidFill>
                    </a:lnL>
                    <a:lnR w="12700" cmpd="sng">
                      <a:solidFill>
                        <a:srgbClr val="588691"/>
                      </a:solidFill>
                    </a:lnR>
                    <a:lnT w="12700" cmpd="sng">
                      <a:solidFill>
                        <a:srgbClr val="588691"/>
                      </a:solidFill>
                    </a:lnT>
                    <a:lnB w="12700" cap="flat" cmpd="sng" algn="ctr">
                      <a:solidFill>
                        <a:srgbClr val="588691"/>
                      </a:solidFill>
                      <a:prstDash val="solid"/>
                      <a:round/>
                      <a:headEnd type="none" w="med" len="med"/>
                      <a:tailEnd type="none" w="med" len="med"/>
                    </a:lnB>
                    <a:lnTlToBr w="12700" cmpd="sng">
                      <a:noFill/>
                      <a:prstDash val="solid"/>
                    </a:lnTlToBr>
                    <a:lnBlToTr w="12700" cmpd="sng">
                      <a:noFill/>
                      <a:prstDash val="solid"/>
                    </a:lnBlToTr>
                    <a:solidFill>
                      <a:srgbClr val="E7E6E6"/>
                    </a:solidFill>
                  </a:tcPr>
                </a:tc>
                <a:extLst>
                  <a:ext uri="{0D108BD9-81ED-4DB2-BD59-A6C34878D82A}">
                    <a16:rowId xmlns:a16="http://schemas.microsoft.com/office/drawing/2014/main" val="2430799950"/>
                  </a:ext>
                </a:extLst>
              </a:tr>
              <a:tr h="51771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1" u="none" strike="noStrike" dirty="0">
                          <a:solidFill>
                            <a:schemeClr val="tx1"/>
                          </a:solidFill>
                          <a:effectLst/>
                          <a:latin typeface="Ubuntu" panose="020B0504030602030204" pitchFamily="34" charset="0"/>
                        </a:rPr>
                        <a:t>Portfolio Return</a:t>
                      </a:r>
                      <a:br>
                        <a:rPr lang="en-US" sz="1400" b="1" u="none" strike="noStrike" dirty="0">
                          <a:solidFill>
                            <a:schemeClr val="tx1"/>
                          </a:solidFill>
                          <a:effectLst/>
                          <a:latin typeface="Ubuntu" panose="020B0504030602030204" pitchFamily="34" charset="0"/>
                        </a:rPr>
                      </a:br>
                      <a:r>
                        <a:rPr lang="en-US" sz="1400" b="1" u="none" strike="noStrike" dirty="0">
                          <a:solidFill>
                            <a:schemeClr val="tx1"/>
                          </a:solidFill>
                          <a:effectLst/>
                          <a:latin typeface="Ubuntu" panose="020B0504030602030204" pitchFamily="34" charset="0"/>
                        </a:rPr>
                        <a:t>(3 year CAGR)</a:t>
                      </a:r>
                      <a:endParaRPr lang="en-US" sz="1400" b="1" i="0" u="none" strike="noStrike" dirty="0">
                        <a:solidFill>
                          <a:schemeClr val="tx1"/>
                        </a:solidFill>
                        <a:effectLst/>
                        <a:latin typeface="Ubuntu" panose="020B0504030602030204" pitchFamily="34" charset="0"/>
                      </a:endParaRPr>
                    </a:p>
                  </a:txBody>
                  <a:tcPr marL="9525" marR="9525" marT="9525" marB="0" anchor="ctr">
                    <a:lnL w="12700" cap="flat" cmpd="sng" algn="ctr">
                      <a:solidFill>
                        <a:srgbClr val="588691"/>
                      </a:solidFill>
                      <a:prstDash val="solid"/>
                      <a:round/>
                      <a:headEnd type="none" w="med" len="med"/>
                      <a:tailEnd type="none" w="med" len="med"/>
                    </a:lnL>
                    <a:lnR w="12700" cap="flat" cmpd="sng" algn="ctr">
                      <a:solidFill>
                        <a:srgbClr val="588691"/>
                      </a:solidFill>
                      <a:prstDash val="solid"/>
                      <a:round/>
                      <a:headEnd type="none" w="med" len="med"/>
                      <a:tailEnd type="none" w="med" len="med"/>
                    </a:lnR>
                    <a:lnT w="12700" cap="flat" cmpd="sng" algn="ctr">
                      <a:solidFill>
                        <a:srgbClr val="588691"/>
                      </a:solidFill>
                      <a:prstDash val="solid"/>
                      <a:round/>
                      <a:headEnd type="none" w="med" len="med"/>
                      <a:tailEnd type="none" w="med" len="med"/>
                    </a:lnT>
                    <a:lnB w="12700" cap="flat" cmpd="sng" algn="ctr">
                      <a:solidFill>
                        <a:srgbClr val="588691"/>
                      </a:solidFill>
                      <a:prstDash val="solid"/>
                      <a:round/>
                      <a:headEnd type="none" w="med" len="med"/>
                      <a:tailEnd type="none" w="med" len="med"/>
                    </a:lnB>
                    <a:lnTlToBr w="12700" cmpd="sng">
                      <a:noFill/>
                      <a:prstDash val="solid"/>
                    </a:lnTlToBr>
                    <a:lnBlToTr w="12700" cmpd="sng">
                      <a:noFill/>
                      <a:prstDash val="solid"/>
                    </a:lnBlToTr>
                    <a:solidFill>
                      <a:srgbClr val="E7E6E6"/>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1" u="none" strike="noStrike" dirty="0">
                          <a:solidFill>
                            <a:schemeClr val="tx1"/>
                          </a:solidFill>
                          <a:effectLst/>
                          <a:latin typeface="Ubuntu" panose="020B0504030602030204" pitchFamily="34" charset="0"/>
                        </a:rPr>
                        <a:t>12.3%</a:t>
                      </a:r>
                      <a:endParaRPr lang="en-US" sz="1400" b="1" i="0" u="none" strike="noStrike" dirty="0">
                        <a:solidFill>
                          <a:schemeClr val="tx1"/>
                        </a:solidFill>
                        <a:effectLst/>
                        <a:latin typeface="Ubuntu" panose="020B0504030602030204" pitchFamily="34" charset="0"/>
                      </a:endParaRPr>
                    </a:p>
                  </a:txBody>
                  <a:tcPr marL="9525" marR="9525" marT="9525" marB="0" anchor="ctr">
                    <a:lnL w="12700" cap="flat" cmpd="sng" algn="ctr">
                      <a:solidFill>
                        <a:srgbClr val="588691"/>
                      </a:solidFill>
                      <a:prstDash val="solid"/>
                      <a:round/>
                      <a:headEnd type="none" w="med" len="med"/>
                      <a:tailEnd type="none" w="med" len="med"/>
                    </a:lnL>
                    <a:lnR w="12700" cap="flat" cmpd="sng" algn="ctr">
                      <a:solidFill>
                        <a:srgbClr val="588691"/>
                      </a:solidFill>
                      <a:prstDash val="solid"/>
                      <a:round/>
                      <a:headEnd type="none" w="med" len="med"/>
                      <a:tailEnd type="none" w="med" len="med"/>
                    </a:lnR>
                    <a:lnT w="12700" cap="flat" cmpd="sng" algn="ctr">
                      <a:solidFill>
                        <a:srgbClr val="588691"/>
                      </a:solidFill>
                      <a:prstDash val="solid"/>
                      <a:round/>
                      <a:headEnd type="none" w="med" len="med"/>
                      <a:tailEnd type="none" w="med" len="med"/>
                    </a:lnT>
                    <a:lnB w="12700" cmpd="sng">
                      <a:solidFill>
                        <a:srgbClr val="588691"/>
                      </a:solidFill>
                    </a:lnB>
                    <a:lnTlToBr w="12700" cmpd="sng">
                      <a:noFill/>
                      <a:prstDash val="solid"/>
                    </a:lnTlToBr>
                    <a:lnBlToTr w="12700" cmpd="sng">
                      <a:noFill/>
                      <a:prstDash val="solid"/>
                    </a:lnBlToTr>
                    <a:solidFill>
                      <a:srgbClr val="E7E6E6"/>
                    </a:solidFill>
                  </a:tcPr>
                </a:tc>
                <a:extLst>
                  <a:ext uri="{0D108BD9-81ED-4DB2-BD59-A6C34878D82A}">
                    <a16:rowId xmlns:a16="http://schemas.microsoft.com/office/drawing/2014/main" val="2691500925"/>
                  </a:ext>
                </a:extLst>
              </a:tr>
            </a:tbl>
          </a:graphicData>
        </a:graphic>
      </p:graphicFrame>
      <p:graphicFrame>
        <p:nvGraphicFramePr>
          <p:cNvPr id="6" name="Table 5">
            <a:extLst>
              <a:ext uri="{FF2B5EF4-FFF2-40B4-BE49-F238E27FC236}">
                <a16:creationId xmlns:a16="http://schemas.microsoft.com/office/drawing/2014/main" id="{F324CC73-C325-4966-AA91-FC16283ACADB}"/>
              </a:ext>
            </a:extLst>
          </p:cNvPr>
          <p:cNvGraphicFramePr>
            <a:graphicFrameLocks noGrp="1"/>
          </p:cNvGraphicFramePr>
          <p:nvPr>
            <p:extLst>
              <p:ext uri="{D42A27DB-BD31-4B8C-83A1-F6EECF244321}">
                <p14:modId xmlns:p14="http://schemas.microsoft.com/office/powerpoint/2010/main" val="895459714"/>
              </p:ext>
            </p:extLst>
          </p:nvPr>
        </p:nvGraphicFramePr>
        <p:xfrm>
          <a:off x="4213010" y="1213792"/>
          <a:ext cx="3286344" cy="1035420"/>
        </p:xfrm>
        <a:graphic>
          <a:graphicData uri="http://schemas.openxmlformats.org/drawingml/2006/table">
            <a:tbl>
              <a:tblPr/>
              <a:tblGrid>
                <a:gridCol w="1643172">
                  <a:extLst>
                    <a:ext uri="{9D8B030D-6E8A-4147-A177-3AD203B41FA5}">
                      <a16:colId xmlns:a16="http://schemas.microsoft.com/office/drawing/2014/main" val="4063838155"/>
                    </a:ext>
                  </a:extLst>
                </a:gridCol>
                <a:gridCol w="1643172">
                  <a:extLst>
                    <a:ext uri="{9D8B030D-6E8A-4147-A177-3AD203B41FA5}">
                      <a16:colId xmlns:a16="http://schemas.microsoft.com/office/drawing/2014/main" val="1980957411"/>
                    </a:ext>
                  </a:extLst>
                </a:gridCol>
              </a:tblGrid>
              <a:tr h="517710">
                <a:tc gridSpan="2">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1" u="none" strike="noStrike" dirty="0">
                          <a:solidFill>
                            <a:schemeClr val="tx1"/>
                          </a:solidFill>
                          <a:effectLst/>
                          <a:latin typeface="Ubuntu" panose="020B0504030602030204" pitchFamily="34" charset="0"/>
                        </a:rPr>
                        <a:t>Mar 2020</a:t>
                      </a:r>
                      <a:endParaRPr lang="en-US" sz="1400" b="1" i="0" u="none" strike="noStrike" dirty="0">
                        <a:solidFill>
                          <a:schemeClr val="tx1"/>
                        </a:solidFill>
                        <a:effectLst/>
                        <a:latin typeface="Ubuntu" panose="020B0504030602030204" pitchFamily="34" charset="0"/>
                      </a:endParaRPr>
                    </a:p>
                  </a:txBody>
                  <a:tcPr marL="9525" marR="9525" marT="9525" marB="0" anchor="ctr">
                    <a:lnL w="12700" cmpd="sng">
                      <a:solidFill>
                        <a:srgbClr val="588691"/>
                      </a:solidFill>
                    </a:lnL>
                    <a:lnR w="12700" cap="flat" cmpd="sng" algn="ctr">
                      <a:solidFill>
                        <a:srgbClr val="588691"/>
                      </a:solidFill>
                      <a:prstDash val="solid"/>
                      <a:round/>
                      <a:headEnd type="none" w="med" len="med"/>
                      <a:tailEnd type="none" w="med" len="med"/>
                    </a:lnR>
                    <a:lnT w="12700" cmpd="sng">
                      <a:solidFill>
                        <a:srgbClr val="588691"/>
                      </a:solidFill>
                    </a:lnT>
                    <a:lnB w="12700" cap="flat" cmpd="sng" algn="ctr">
                      <a:solidFill>
                        <a:srgbClr val="588691"/>
                      </a:solidFill>
                      <a:prstDash val="solid"/>
                      <a:round/>
                      <a:headEnd type="none" w="med" len="med"/>
                      <a:tailEnd type="none" w="med" len="med"/>
                    </a:lnB>
                    <a:lnTlToBr w="12700" cmpd="sng">
                      <a:noFill/>
                      <a:prstDash val="solid"/>
                    </a:lnTlToBr>
                    <a:lnBlToTr w="12700" cmpd="sng">
                      <a:noFill/>
                      <a:prstDash val="solid"/>
                    </a:lnBlToTr>
                    <a:solidFill>
                      <a:srgbClr val="E7E6E6"/>
                    </a:solidFill>
                  </a:tcPr>
                </a:tc>
                <a:tc hMerge="1">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endParaRPr lang="en-US" sz="1400" b="1" i="0" u="none" strike="noStrike" dirty="0">
                        <a:solidFill>
                          <a:schemeClr val="tx1"/>
                        </a:solidFill>
                        <a:effectLst/>
                        <a:latin typeface="Ubuntu" panose="020B0504030602030204" pitchFamily="34" charset="0"/>
                      </a:endParaRPr>
                    </a:p>
                  </a:txBody>
                  <a:tcPr marL="9525" marR="9525" marT="9525" marB="0" anchor="ctr">
                    <a:lnL w="12700" cmpd="sng">
                      <a:solidFill>
                        <a:srgbClr val="588691"/>
                      </a:solidFill>
                    </a:lnL>
                    <a:lnR w="12700" cmpd="sng">
                      <a:solidFill>
                        <a:srgbClr val="588691"/>
                      </a:solidFill>
                    </a:lnR>
                    <a:lnT w="12700" cmpd="sng">
                      <a:solidFill>
                        <a:srgbClr val="588691"/>
                      </a:solidFill>
                    </a:lnT>
                    <a:lnB w="12700" cap="flat" cmpd="sng" algn="ctr">
                      <a:solidFill>
                        <a:srgbClr val="588691"/>
                      </a:solidFill>
                      <a:prstDash val="solid"/>
                      <a:round/>
                      <a:headEnd type="none" w="med" len="med"/>
                      <a:tailEnd type="none" w="med" len="med"/>
                    </a:lnB>
                    <a:lnTlToBr w="12700" cmpd="sng">
                      <a:noFill/>
                      <a:prstDash val="solid"/>
                    </a:lnTlToBr>
                    <a:lnBlToTr w="12700" cmpd="sng">
                      <a:noFill/>
                      <a:prstDash val="solid"/>
                    </a:lnBlToTr>
                    <a:solidFill>
                      <a:srgbClr val="E7E6E6"/>
                    </a:solidFill>
                  </a:tcPr>
                </a:tc>
                <a:extLst>
                  <a:ext uri="{0D108BD9-81ED-4DB2-BD59-A6C34878D82A}">
                    <a16:rowId xmlns:a16="http://schemas.microsoft.com/office/drawing/2014/main" val="1775208264"/>
                  </a:ext>
                </a:extLst>
              </a:tr>
              <a:tr h="51771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1" u="none" strike="noStrike" dirty="0">
                          <a:solidFill>
                            <a:schemeClr val="tx1"/>
                          </a:solidFill>
                          <a:effectLst/>
                          <a:latin typeface="Ubuntu" panose="020B0504030602030204" pitchFamily="34" charset="0"/>
                        </a:rPr>
                        <a:t>Portfolio Return</a:t>
                      </a:r>
                      <a:br>
                        <a:rPr lang="en-US" sz="1400" b="1" u="none" strike="noStrike" dirty="0">
                          <a:solidFill>
                            <a:schemeClr val="tx1"/>
                          </a:solidFill>
                          <a:effectLst/>
                          <a:latin typeface="Ubuntu" panose="020B0504030602030204" pitchFamily="34" charset="0"/>
                        </a:rPr>
                      </a:br>
                      <a:r>
                        <a:rPr lang="en-US" sz="1400" b="1" u="none" strike="noStrike" dirty="0">
                          <a:solidFill>
                            <a:schemeClr val="tx1"/>
                          </a:solidFill>
                          <a:effectLst/>
                          <a:latin typeface="Ubuntu" panose="020B0504030602030204" pitchFamily="34" charset="0"/>
                        </a:rPr>
                        <a:t>(3 year CAGR)</a:t>
                      </a:r>
                      <a:endParaRPr lang="en-US" sz="1400" b="1" i="0" u="none" strike="noStrike" dirty="0">
                        <a:solidFill>
                          <a:schemeClr val="tx1"/>
                        </a:solidFill>
                        <a:effectLst/>
                        <a:latin typeface="Ubuntu" panose="020B0504030602030204" pitchFamily="34" charset="0"/>
                      </a:endParaRPr>
                    </a:p>
                  </a:txBody>
                  <a:tcPr marL="9525" marR="9525" marT="9525" marB="0" anchor="ctr">
                    <a:lnL w="12700" cap="flat" cmpd="sng" algn="ctr">
                      <a:solidFill>
                        <a:srgbClr val="588691"/>
                      </a:solidFill>
                      <a:prstDash val="solid"/>
                      <a:round/>
                      <a:headEnd type="none" w="med" len="med"/>
                      <a:tailEnd type="none" w="med" len="med"/>
                    </a:lnL>
                    <a:lnR w="12700" cap="flat" cmpd="sng" algn="ctr">
                      <a:solidFill>
                        <a:srgbClr val="588691"/>
                      </a:solidFill>
                      <a:prstDash val="solid"/>
                      <a:round/>
                      <a:headEnd type="none" w="med" len="med"/>
                      <a:tailEnd type="none" w="med" len="med"/>
                    </a:lnR>
                    <a:lnT w="12700" cap="flat" cmpd="sng" algn="ctr">
                      <a:solidFill>
                        <a:srgbClr val="588691"/>
                      </a:solidFill>
                      <a:prstDash val="solid"/>
                      <a:round/>
                      <a:headEnd type="none" w="med" len="med"/>
                      <a:tailEnd type="none" w="med" len="med"/>
                    </a:lnT>
                    <a:lnB w="12700" cmpd="sng">
                      <a:solidFill>
                        <a:srgbClr val="588691"/>
                      </a:solidFill>
                    </a:lnB>
                    <a:lnTlToBr w="12700" cmpd="sng">
                      <a:noFill/>
                      <a:prstDash val="solid"/>
                    </a:lnTlToBr>
                    <a:lnBlToTr w="12700" cmpd="sng">
                      <a:noFill/>
                      <a:prstDash val="solid"/>
                    </a:lnBlToTr>
                    <a:solidFill>
                      <a:srgbClr val="E7E6E6"/>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1" i="0" u="none" strike="noStrike" dirty="0">
                          <a:solidFill>
                            <a:schemeClr val="tx1"/>
                          </a:solidFill>
                          <a:effectLst/>
                          <a:latin typeface="Ubuntu" panose="020B0504030602030204" pitchFamily="34" charset="0"/>
                        </a:rPr>
                        <a:t>-1.9%</a:t>
                      </a:r>
                    </a:p>
                  </a:txBody>
                  <a:tcPr marL="9525" marR="9525" marT="9525" marB="0" anchor="ctr">
                    <a:lnL w="12700" cap="flat" cmpd="sng" algn="ctr">
                      <a:solidFill>
                        <a:srgbClr val="588691"/>
                      </a:solidFill>
                      <a:prstDash val="solid"/>
                      <a:round/>
                      <a:headEnd type="none" w="med" len="med"/>
                      <a:tailEnd type="none" w="med" len="med"/>
                    </a:lnL>
                    <a:lnR w="12700" cap="flat" cmpd="sng" algn="ctr">
                      <a:solidFill>
                        <a:srgbClr val="588691"/>
                      </a:solidFill>
                      <a:prstDash val="solid"/>
                      <a:round/>
                      <a:headEnd type="none" w="med" len="med"/>
                      <a:tailEnd type="none" w="med" len="med"/>
                    </a:lnR>
                    <a:lnT w="12700" cap="flat" cmpd="sng" algn="ctr">
                      <a:solidFill>
                        <a:srgbClr val="588691"/>
                      </a:solidFill>
                      <a:prstDash val="solid"/>
                      <a:round/>
                      <a:headEnd type="none" w="med" len="med"/>
                      <a:tailEnd type="none" w="med" len="med"/>
                    </a:lnT>
                    <a:lnB w="12700" cmpd="sng">
                      <a:solidFill>
                        <a:srgbClr val="588691"/>
                      </a:solidFill>
                    </a:lnB>
                    <a:lnTlToBr w="12700" cmpd="sng">
                      <a:noFill/>
                      <a:prstDash val="solid"/>
                    </a:lnTlToBr>
                    <a:lnBlToTr w="12700" cmpd="sng">
                      <a:noFill/>
                      <a:prstDash val="solid"/>
                    </a:lnBlToTr>
                    <a:solidFill>
                      <a:srgbClr val="E7E6E6"/>
                    </a:solidFill>
                  </a:tcPr>
                </a:tc>
                <a:extLst>
                  <a:ext uri="{0D108BD9-81ED-4DB2-BD59-A6C34878D82A}">
                    <a16:rowId xmlns:a16="http://schemas.microsoft.com/office/drawing/2014/main" val="2485657452"/>
                  </a:ext>
                </a:extLst>
              </a:tr>
            </a:tbl>
          </a:graphicData>
        </a:graphic>
      </p:graphicFrame>
      <p:graphicFrame>
        <p:nvGraphicFramePr>
          <p:cNvPr id="7" name="Table 6">
            <a:extLst>
              <a:ext uri="{FF2B5EF4-FFF2-40B4-BE49-F238E27FC236}">
                <a16:creationId xmlns:a16="http://schemas.microsoft.com/office/drawing/2014/main" id="{74A25035-7C4C-4555-A76B-0FEB620EB9EE}"/>
              </a:ext>
            </a:extLst>
          </p:cNvPr>
          <p:cNvGraphicFramePr>
            <a:graphicFrameLocks noGrp="1"/>
          </p:cNvGraphicFramePr>
          <p:nvPr>
            <p:extLst>
              <p:ext uri="{D42A27DB-BD31-4B8C-83A1-F6EECF244321}">
                <p14:modId xmlns:p14="http://schemas.microsoft.com/office/powerpoint/2010/main" val="540493748"/>
              </p:ext>
            </p:extLst>
          </p:nvPr>
        </p:nvGraphicFramePr>
        <p:xfrm>
          <a:off x="7499354" y="1213792"/>
          <a:ext cx="3286344" cy="1035420"/>
        </p:xfrm>
        <a:graphic>
          <a:graphicData uri="http://schemas.openxmlformats.org/drawingml/2006/table">
            <a:tbl>
              <a:tblPr/>
              <a:tblGrid>
                <a:gridCol w="1643172">
                  <a:extLst>
                    <a:ext uri="{9D8B030D-6E8A-4147-A177-3AD203B41FA5}">
                      <a16:colId xmlns:a16="http://schemas.microsoft.com/office/drawing/2014/main" val="4095990284"/>
                    </a:ext>
                  </a:extLst>
                </a:gridCol>
                <a:gridCol w="1643172">
                  <a:extLst>
                    <a:ext uri="{9D8B030D-6E8A-4147-A177-3AD203B41FA5}">
                      <a16:colId xmlns:a16="http://schemas.microsoft.com/office/drawing/2014/main" val="374271470"/>
                    </a:ext>
                  </a:extLst>
                </a:gridCol>
              </a:tblGrid>
              <a:tr h="517710">
                <a:tc gridSpan="2">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1" u="none" strike="noStrike" dirty="0">
                          <a:solidFill>
                            <a:schemeClr val="tx1"/>
                          </a:solidFill>
                          <a:effectLst/>
                          <a:latin typeface="Ubuntu" panose="020B0504030602030204" pitchFamily="34" charset="0"/>
                        </a:rPr>
                        <a:t>Mar 2023</a:t>
                      </a:r>
                      <a:endParaRPr lang="en-US" sz="1400" b="1" i="0" u="none" strike="noStrike" dirty="0">
                        <a:solidFill>
                          <a:schemeClr val="tx1"/>
                        </a:solidFill>
                        <a:effectLst/>
                        <a:latin typeface="Ubuntu" panose="020B0504030602030204" pitchFamily="34" charset="0"/>
                      </a:endParaRPr>
                    </a:p>
                  </a:txBody>
                  <a:tcPr marL="9525" marR="9525" marT="9525" marB="0" anchor="ctr">
                    <a:lnL w="12700" cmpd="sng">
                      <a:solidFill>
                        <a:srgbClr val="588691"/>
                      </a:solidFill>
                    </a:lnL>
                    <a:lnR w="12700" cap="flat" cmpd="sng" algn="ctr">
                      <a:solidFill>
                        <a:srgbClr val="588691"/>
                      </a:solidFill>
                      <a:prstDash val="solid"/>
                      <a:round/>
                      <a:headEnd type="none" w="med" len="med"/>
                      <a:tailEnd type="none" w="med" len="med"/>
                    </a:lnR>
                    <a:lnT w="12700" cmpd="sng">
                      <a:solidFill>
                        <a:srgbClr val="588691"/>
                      </a:solidFill>
                    </a:lnT>
                    <a:lnB w="12700" cap="flat" cmpd="sng" algn="ctr">
                      <a:solidFill>
                        <a:srgbClr val="588691"/>
                      </a:solidFill>
                      <a:prstDash val="solid"/>
                      <a:round/>
                      <a:headEnd type="none" w="med" len="med"/>
                      <a:tailEnd type="none" w="med" len="med"/>
                    </a:lnB>
                    <a:lnTlToBr w="12700" cmpd="sng">
                      <a:noFill/>
                      <a:prstDash val="solid"/>
                    </a:lnTlToBr>
                    <a:lnBlToTr w="12700" cmpd="sng">
                      <a:noFill/>
                      <a:prstDash val="solid"/>
                    </a:lnBlToTr>
                    <a:solidFill>
                      <a:srgbClr val="E7E6E6"/>
                    </a:solidFill>
                  </a:tcPr>
                </a:tc>
                <a:tc hMerge="1">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endParaRPr lang="en-US" sz="1400" b="1" i="0" u="none" strike="noStrike" dirty="0">
                        <a:solidFill>
                          <a:schemeClr val="tx1"/>
                        </a:solidFill>
                        <a:effectLst/>
                        <a:latin typeface="Ubuntu" panose="020B0504030602030204" pitchFamily="34" charset="0"/>
                      </a:endParaRPr>
                    </a:p>
                  </a:txBody>
                  <a:tcPr marL="9525" marR="9525" marT="9525" marB="0" anchor="ctr">
                    <a:lnL w="12700" cmpd="sng">
                      <a:solidFill>
                        <a:srgbClr val="588691"/>
                      </a:solidFill>
                    </a:lnL>
                    <a:lnR w="12700" cmpd="sng">
                      <a:solidFill>
                        <a:srgbClr val="588691"/>
                      </a:solidFill>
                    </a:lnR>
                    <a:lnT w="12700" cmpd="sng">
                      <a:solidFill>
                        <a:srgbClr val="588691"/>
                      </a:solidFill>
                    </a:lnT>
                    <a:lnB w="12700" cap="flat" cmpd="sng" algn="ctr">
                      <a:solidFill>
                        <a:srgbClr val="588691"/>
                      </a:solidFill>
                      <a:prstDash val="solid"/>
                      <a:round/>
                      <a:headEnd type="none" w="med" len="med"/>
                      <a:tailEnd type="none" w="med" len="med"/>
                    </a:lnB>
                    <a:lnTlToBr w="12700" cmpd="sng">
                      <a:noFill/>
                      <a:prstDash val="solid"/>
                    </a:lnTlToBr>
                    <a:lnBlToTr w="12700" cmpd="sng">
                      <a:noFill/>
                      <a:prstDash val="solid"/>
                    </a:lnBlToTr>
                    <a:solidFill>
                      <a:srgbClr val="E7E6E6"/>
                    </a:solidFill>
                  </a:tcPr>
                </a:tc>
                <a:extLst>
                  <a:ext uri="{0D108BD9-81ED-4DB2-BD59-A6C34878D82A}">
                    <a16:rowId xmlns:a16="http://schemas.microsoft.com/office/drawing/2014/main" val="1293566574"/>
                  </a:ext>
                </a:extLst>
              </a:tr>
              <a:tr h="51771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1" u="none" strike="noStrike" dirty="0">
                          <a:solidFill>
                            <a:schemeClr val="tx1"/>
                          </a:solidFill>
                          <a:effectLst/>
                          <a:latin typeface="Ubuntu" panose="020B0504030602030204" pitchFamily="34" charset="0"/>
                        </a:rPr>
                        <a:t>Portfolio Return</a:t>
                      </a:r>
                      <a:br>
                        <a:rPr lang="en-US" sz="1400" b="1" u="none" strike="noStrike" dirty="0">
                          <a:solidFill>
                            <a:schemeClr val="tx1"/>
                          </a:solidFill>
                          <a:effectLst/>
                          <a:latin typeface="Ubuntu" panose="020B0504030602030204" pitchFamily="34" charset="0"/>
                        </a:rPr>
                      </a:br>
                      <a:r>
                        <a:rPr lang="en-US" sz="1400" b="1" u="none" strike="noStrike" dirty="0">
                          <a:solidFill>
                            <a:schemeClr val="tx1"/>
                          </a:solidFill>
                          <a:effectLst/>
                          <a:latin typeface="Ubuntu" panose="020B0504030602030204" pitchFamily="34" charset="0"/>
                        </a:rPr>
                        <a:t>(3 year CAGR)</a:t>
                      </a:r>
                      <a:endParaRPr lang="en-US" sz="1400" b="1" i="0" u="none" strike="noStrike" dirty="0">
                        <a:solidFill>
                          <a:schemeClr val="tx1"/>
                        </a:solidFill>
                        <a:effectLst/>
                        <a:latin typeface="Ubuntu" panose="020B0504030602030204" pitchFamily="34" charset="0"/>
                      </a:endParaRPr>
                    </a:p>
                  </a:txBody>
                  <a:tcPr marL="9525" marR="9525" marT="9525" marB="0" anchor="ctr">
                    <a:lnL w="12700" cap="flat" cmpd="sng" algn="ctr">
                      <a:solidFill>
                        <a:srgbClr val="588691"/>
                      </a:solidFill>
                      <a:prstDash val="solid"/>
                      <a:round/>
                      <a:headEnd type="none" w="med" len="med"/>
                      <a:tailEnd type="none" w="med" len="med"/>
                    </a:lnL>
                    <a:lnR w="12700" cap="flat" cmpd="sng" algn="ctr">
                      <a:solidFill>
                        <a:srgbClr val="588691"/>
                      </a:solidFill>
                      <a:prstDash val="solid"/>
                      <a:round/>
                      <a:headEnd type="none" w="med" len="med"/>
                      <a:tailEnd type="none" w="med" len="med"/>
                    </a:lnR>
                    <a:lnT w="12700" cap="flat" cmpd="sng" algn="ctr">
                      <a:solidFill>
                        <a:srgbClr val="588691"/>
                      </a:solidFill>
                      <a:prstDash val="solid"/>
                      <a:round/>
                      <a:headEnd type="none" w="med" len="med"/>
                      <a:tailEnd type="none" w="med" len="med"/>
                    </a:lnT>
                    <a:lnB w="12700" cmpd="sng">
                      <a:solidFill>
                        <a:srgbClr val="588691"/>
                      </a:solidFill>
                    </a:lnB>
                    <a:lnTlToBr w="12700" cmpd="sng">
                      <a:noFill/>
                      <a:prstDash val="solid"/>
                    </a:lnTlToBr>
                    <a:lnBlToTr w="12700" cmpd="sng">
                      <a:noFill/>
                      <a:prstDash val="solid"/>
                    </a:lnBlToTr>
                    <a:solidFill>
                      <a:srgbClr val="E7E6E6"/>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1" i="0" u="none" strike="noStrike" dirty="0">
                          <a:solidFill>
                            <a:schemeClr val="tx1"/>
                          </a:solidFill>
                          <a:effectLst/>
                          <a:latin typeface="Ubuntu" panose="020B0504030602030204" pitchFamily="34" charset="0"/>
                        </a:rPr>
                        <a:t>29.0%</a:t>
                      </a:r>
                    </a:p>
                  </a:txBody>
                  <a:tcPr marL="9525" marR="9525" marT="9525" marB="0" anchor="ctr">
                    <a:lnL w="12700" cap="flat" cmpd="sng" algn="ctr">
                      <a:solidFill>
                        <a:srgbClr val="588691"/>
                      </a:solidFill>
                      <a:prstDash val="solid"/>
                      <a:round/>
                      <a:headEnd type="none" w="med" len="med"/>
                      <a:tailEnd type="none" w="med" len="med"/>
                    </a:lnL>
                    <a:lnR w="12700" cmpd="sng">
                      <a:solidFill>
                        <a:srgbClr val="588691"/>
                      </a:solidFill>
                    </a:lnR>
                    <a:lnT w="12700" cap="flat" cmpd="sng" algn="ctr">
                      <a:solidFill>
                        <a:srgbClr val="588691"/>
                      </a:solidFill>
                      <a:prstDash val="solid"/>
                      <a:round/>
                      <a:headEnd type="none" w="med" len="med"/>
                      <a:tailEnd type="none" w="med" len="med"/>
                    </a:lnT>
                    <a:lnB w="12700" cmpd="sng">
                      <a:solidFill>
                        <a:srgbClr val="588691"/>
                      </a:solidFill>
                    </a:lnB>
                    <a:lnTlToBr w="12700" cmpd="sng">
                      <a:noFill/>
                      <a:prstDash val="solid"/>
                    </a:lnTlToBr>
                    <a:lnBlToTr w="12700" cmpd="sng">
                      <a:noFill/>
                      <a:prstDash val="solid"/>
                    </a:lnBlToTr>
                    <a:solidFill>
                      <a:srgbClr val="E7E6E6"/>
                    </a:solidFill>
                  </a:tcPr>
                </a:tc>
                <a:extLst>
                  <a:ext uri="{0D108BD9-81ED-4DB2-BD59-A6C34878D82A}">
                    <a16:rowId xmlns:a16="http://schemas.microsoft.com/office/drawing/2014/main" val="3521176522"/>
                  </a:ext>
                </a:extLst>
              </a:tr>
            </a:tbl>
          </a:graphicData>
        </a:graphic>
      </p:graphicFrame>
      <p:graphicFrame>
        <p:nvGraphicFramePr>
          <p:cNvPr id="13" name="Table 12">
            <a:extLst>
              <a:ext uri="{FF2B5EF4-FFF2-40B4-BE49-F238E27FC236}">
                <a16:creationId xmlns:a16="http://schemas.microsoft.com/office/drawing/2014/main" id="{DB249C33-9517-458F-8466-1FF4C02AFFBA}"/>
              </a:ext>
            </a:extLst>
          </p:cNvPr>
          <p:cNvGraphicFramePr>
            <a:graphicFrameLocks noGrp="1"/>
          </p:cNvGraphicFramePr>
          <p:nvPr>
            <p:extLst>
              <p:ext uri="{D42A27DB-BD31-4B8C-83A1-F6EECF244321}">
                <p14:modId xmlns:p14="http://schemas.microsoft.com/office/powerpoint/2010/main" val="4255189557"/>
              </p:ext>
            </p:extLst>
          </p:nvPr>
        </p:nvGraphicFramePr>
        <p:xfrm>
          <a:off x="1020027" y="2249212"/>
          <a:ext cx="3192983" cy="2474886"/>
        </p:xfrm>
        <a:graphic>
          <a:graphicData uri="http://schemas.openxmlformats.org/drawingml/2006/table">
            <a:tbl>
              <a:tblPr/>
              <a:tblGrid>
                <a:gridCol w="1549811">
                  <a:extLst>
                    <a:ext uri="{9D8B030D-6E8A-4147-A177-3AD203B41FA5}">
                      <a16:colId xmlns:a16="http://schemas.microsoft.com/office/drawing/2014/main" val="1651444399"/>
                    </a:ext>
                  </a:extLst>
                </a:gridCol>
                <a:gridCol w="1643172">
                  <a:extLst>
                    <a:ext uri="{9D8B030D-6E8A-4147-A177-3AD203B41FA5}">
                      <a16:colId xmlns:a16="http://schemas.microsoft.com/office/drawing/2014/main" val="126837000"/>
                    </a:ext>
                  </a:extLst>
                </a:gridCol>
              </a:tblGrid>
              <a:tr h="41248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1" u="none" strike="noStrike" dirty="0">
                          <a:solidFill>
                            <a:schemeClr val="bg1"/>
                          </a:solidFill>
                          <a:effectLst/>
                          <a:latin typeface="Ubuntu" panose="020B0504030602030204" pitchFamily="34" charset="0"/>
                        </a:rPr>
                        <a:t>Fund A</a:t>
                      </a:r>
                      <a:endParaRPr lang="en-US" sz="1400" b="1" i="0" u="none" strike="noStrike" dirty="0">
                        <a:solidFill>
                          <a:schemeClr val="bg1"/>
                        </a:solidFill>
                        <a:effectLst/>
                        <a:latin typeface="Ubuntu" panose="020B0504030602030204" pitchFamily="34" charset="0"/>
                      </a:endParaRPr>
                    </a:p>
                  </a:txBody>
                  <a:tcPr marL="9525" marR="9525" marT="9525" marB="0" anchor="ctr">
                    <a:lnL w="12700" cmpd="sng">
                      <a:solidFill>
                        <a:srgbClr val="588691"/>
                      </a:solidFill>
                    </a:lnL>
                    <a:lnR w="12700" cap="flat" cmpd="sng" algn="ctr">
                      <a:solidFill>
                        <a:srgbClr val="588691"/>
                      </a:solidFill>
                      <a:prstDash val="solid"/>
                      <a:round/>
                      <a:headEnd type="none" w="med" len="med"/>
                      <a:tailEnd type="none" w="med" len="med"/>
                    </a:lnR>
                    <a:lnT w="12700" cap="flat" cmpd="sng" algn="ctr">
                      <a:solidFill>
                        <a:srgbClr val="588691"/>
                      </a:solidFill>
                      <a:prstDash val="solid"/>
                      <a:round/>
                      <a:headEnd type="none" w="med" len="med"/>
                      <a:tailEnd type="none" w="med" len="med"/>
                    </a:lnT>
                    <a:lnB w="12700" cap="flat" cmpd="sng" algn="ctr">
                      <a:solidFill>
                        <a:srgbClr val="588691"/>
                      </a:solidFill>
                      <a:prstDash val="solid"/>
                      <a:round/>
                      <a:headEnd type="none" w="med" len="med"/>
                      <a:tailEnd type="none" w="med" len="med"/>
                    </a:lnB>
                    <a:lnTlToBr w="12700" cmpd="sng">
                      <a:noFill/>
                      <a:prstDash val="solid"/>
                    </a:lnTlToBr>
                    <a:lnBlToTr w="12700" cmpd="sng">
                      <a:noFill/>
                      <a:prstDash val="solid"/>
                    </a:lnBlToTr>
                    <a:solidFill>
                      <a:srgbClr val="0E618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0" i="0" u="none" strike="noStrike" dirty="0">
                          <a:effectLst/>
                          <a:latin typeface="Ubuntu" panose="020B0504030602030204" pitchFamily="34" charset="0"/>
                        </a:rPr>
                        <a:t>15.6%</a:t>
                      </a:r>
                    </a:p>
                  </a:txBody>
                  <a:tcPr marL="9525" marR="9525" marT="9525" marB="0" anchor="ctr">
                    <a:lnL w="12700" cap="flat" cmpd="sng" algn="ctr">
                      <a:solidFill>
                        <a:srgbClr val="588691"/>
                      </a:solidFill>
                      <a:prstDash val="solid"/>
                      <a:round/>
                      <a:headEnd type="none" w="med" len="med"/>
                      <a:tailEnd type="none" w="med" len="med"/>
                    </a:lnL>
                    <a:lnR w="12700" cap="flat" cmpd="sng" algn="ctr">
                      <a:solidFill>
                        <a:srgbClr val="588691"/>
                      </a:solidFill>
                      <a:prstDash val="solid"/>
                      <a:round/>
                      <a:headEnd type="none" w="med" len="med"/>
                      <a:tailEnd type="none" w="med" len="med"/>
                    </a:lnR>
                    <a:lnT w="12700" cap="flat" cmpd="sng" algn="ctr">
                      <a:solidFill>
                        <a:srgbClr val="588691"/>
                      </a:solidFill>
                      <a:prstDash val="solid"/>
                      <a:round/>
                      <a:headEnd type="none" w="med" len="med"/>
                      <a:tailEnd type="none" w="med" len="med"/>
                    </a:lnT>
                    <a:lnB w="12700" cmpd="sng">
                      <a:solidFill>
                        <a:srgbClr val="588691"/>
                      </a:solidFill>
                    </a:lnB>
                    <a:lnTlToBr w="12700" cmpd="sng">
                      <a:noFill/>
                      <a:prstDash val="solid"/>
                    </a:lnTlToBr>
                    <a:lnBlToTr w="12700" cmpd="sng">
                      <a:noFill/>
                      <a:prstDash val="solid"/>
                    </a:lnBlToTr>
                    <a:solidFill>
                      <a:srgbClr val="00FF00"/>
                    </a:solidFill>
                  </a:tcPr>
                </a:tc>
                <a:extLst>
                  <a:ext uri="{0D108BD9-81ED-4DB2-BD59-A6C34878D82A}">
                    <a16:rowId xmlns:a16="http://schemas.microsoft.com/office/drawing/2014/main" val="2860487351"/>
                  </a:ext>
                </a:extLst>
              </a:tr>
              <a:tr h="41248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1" u="none" strike="noStrike" dirty="0">
                          <a:solidFill>
                            <a:schemeClr val="bg1"/>
                          </a:solidFill>
                          <a:effectLst/>
                          <a:latin typeface="Ubuntu" panose="020B0504030602030204" pitchFamily="34" charset="0"/>
                        </a:rPr>
                        <a:t>Fund B</a:t>
                      </a:r>
                      <a:endParaRPr lang="en-US" sz="1400" b="1" i="0" u="none" strike="noStrike" dirty="0">
                        <a:solidFill>
                          <a:schemeClr val="bg1"/>
                        </a:solidFill>
                        <a:effectLst/>
                        <a:latin typeface="Ubuntu" panose="020B0504030602030204" pitchFamily="34" charset="0"/>
                      </a:endParaRPr>
                    </a:p>
                  </a:txBody>
                  <a:tcPr marL="9525" marR="9525" marT="9525" marB="0" anchor="ctr">
                    <a:lnL w="12700" cmpd="sng">
                      <a:solidFill>
                        <a:srgbClr val="588691"/>
                      </a:solidFill>
                    </a:lnL>
                    <a:lnR w="12700" cmpd="sng">
                      <a:solidFill>
                        <a:srgbClr val="588691"/>
                      </a:solidFill>
                    </a:lnR>
                    <a:lnT w="12700" cap="flat" cmpd="sng" algn="ctr">
                      <a:solidFill>
                        <a:srgbClr val="588691"/>
                      </a:solidFill>
                      <a:prstDash val="solid"/>
                      <a:round/>
                      <a:headEnd type="none" w="med" len="med"/>
                      <a:tailEnd type="none" w="med" len="med"/>
                    </a:lnT>
                    <a:lnB w="12700" cap="flat" cmpd="sng" algn="ctr">
                      <a:solidFill>
                        <a:srgbClr val="588691"/>
                      </a:solidFill>
                      <a:prstDash val="solid"/>
                      <a:round/>
                      <a:headEnd type="none" w="med" len="med"/>
                      <a:tailEnd type="none" w="med" len="med"/>
                    </a:lnB>
                    <a:lnTlToBr w="12700" cmpd="sng">
                      <a:noFill/>
                      <a:prstDash val="solid"/>
                    </a:lnTlToBr>
                    <a:lnBlToTr w="12700" cmpd="sng">
                      <a:noFill/>
                      <a:prstDash val="solid"/>
                    </a:lnBlToTr>
                    <a:solidFill>
                      <a:srgbClr val="FFCA0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0" i="0" u="none" strike="noStrike" dirty="0">
                          <a:effectLst/>
                          <a:latin typeface="Ubuntu" panose="020B0504030602030204" pitchFamily="34" charset="0"/>
                        </a:rPr>
                        <a:t>15.4%</a:t>
                      </a:r>
                    </a:p>
                  </a:txBody>
                  <a:tcPr marL="9525" marR="9525" marT="9525" marB="0" anchor="ctr">
                    <a:lnL w="12700" cmpd="sng">
                      <a:solidFill>
                        <a:srgbClr val="588691"/>
                      </a:solidFill>
                    </a:lnL>
                    <a:lnR w="12700" cmpd="sng">
                      <a:solidFill>
                        <a:srgbClr val="588691"/>
                      </a:solidFill>
                    </a:lnR>
                    <a:lnT w="12700" cmpd="sng">
                      <a:solidFill>
                        <a:srgbClr val="588691"/>
                      </a:solidFill>
                    </a:lnT>
                    <a:lnB w="12700" cmpd="sng">
                      <a:solidFill>
                        <a:srgbClr val="588691"/>
                      </a:solidFill>
                    </a:lnB>
                    <a:lnTlToBr w="12700" cmpd="sng">
                      <a:noFill/>
                      <a:prstDash val="solid"/>
                    </a:lnTlToBr>
                    <a:lnBlToTr w="12700" cmpd="sng">
                      <a:noFill/>
                      <a:prstDash val="solid"/>
                    </a:lnBlToTr>
                    <a:solidFill>
                      <a:srgbClr val="00FF00"/>
                    </a:solidFill>
                  </a:tcPr>
                </a:tc>
                <a:extLst>
                  <a:ext uri="{0D108BD9-81ED-4DB2-BD59-A6C34878D82A}">
                    <a16:rowId xmlns:a16="http://schemas.microsoft.com/office/drawing/2014/main" val="2799268881"/>
                  </a:ext>
                </a:extLst>
              </a:tr>
              <a:tr h="41248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1" u="none" strike="noStrike" dirty="0">
                          <a:solidFill>
                            <a:schemeClr val="bg1"/>
                          </a:solidFill>
                          <a:effectLst/>
                          <a:latin typeface="Ubuntu" panose="020B0504030602030204" pitchFamily="34" charset="0"/>
                        </a:rPr>
                        <a:t>Fund C</a:t>
                      </a:r>
                      <a:endParaRPr lang="en-US" sz="1400" b="1" i="0" u="none" strike="noStrike" dirty="0">
                        <a:solidFill>
                          <a:schemeClr val="bg1"/>
                        </a:solidFill>
                        <a:effectLst/>
                        <a:latin typeface="Ubuntu" panose="020B0504030602030204" pitchFamily="34" charset="0"/>
                      </a:endParaRPr>
                    </a:p>
                  </a:txBody>
                  <a:tcPr marL="9525" marR="9525" marT="9525" marB="0" anchor="ctr">
                    <a:lnL w="12700" cmpd="sng">
                      <a:solidFill>
                        <a:srgbClr val="588691"/>
                      </a:solidFill>
                    </a:lnL>
                    <a:lnR w="12700" cmpd="sng">
                      <a:solidFill>
                        <a:srgbClr val="588691"/>
                      </a:solidFill>
                    </a:lnR>
                    <a:lnT w="12700" cap="flat" cmpd="sng" algn="ctr">
                      <a:solidFill>
                        <a:srgbClr val="588691"/>
                      </a:solidFill>
                      <a:prstDash val="solid"/>
                      <a:round/>
                      <a:headEnd type="none" w="med" len="med"/>
                      <a:tailEnd type="none" w="med" len="med"/>
                    </a:lnT>
                    <a:lnB w="12700" cap="flat" cmpd="sng" algn="ctr">
                      <a:solidFill>
                        <a:srgbClr val="588691"/>
                      </a:solidFill>
                      <a:prstDash val="solid"/>
                      <a:round/>
                      <a:headEnd type="none" w="med" len="med"/>
                      <a:tailEnd type="none" w="med" len="med"/>
                    </a:lnB>
                    <a:lnTlToBr w="12700" cmpd="sng">
                      <a:noFill/>
                      <a:prstDash val="solid"/>
                    </a:lnTlToBr>
                    <a:lnBlToTr w="12700" cmpd="sng">
                      <a:noFill/>
                      <a:prstDash val="solid"/>
                    </a:lnBlToTr>
                    <a:solidFill>
                      <a:srgbClr val="0A3252"/>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0" i="0" u="none" strike="noStrike" dirty="0">
                          <a:effectLst/>
                          <a:latin typeface="Ubuntu" panose="020B0504030602030204" pitchFamily="34" charset="0"/>
                        </a:rPr>
                        <a:t>12.8%</a:t>
                      </a:r>
                    </a:p>
                  </a:txBody>
                  <a:tcPr marL="9525" marR="9525" marT="9525" marB="0" anchor="ctr">
                    <a:lnL w="12700" cmpd="sng">
                      <a:solidFill>
                        <a:srgbClr val="588691"/>
                      </a:solidFill>
                    </a:lnL>
                    <a:lnR w="12700" cmpd="sng">
                      <a:solidFill>
                        <a:srgbClr val="588691"/>
                      </a:solidFill>
                    </a:lnR>
                    <a:lnT w="12700" cmpd="sng">
                      <a:solidFill>
                        <a:srgbClr val="588691"/>
                      </a:solidFill>
                    </a:lnT>
                    <a:lnB w="12700" cmpd="sng">
                      <a:solidFill>
                        <a:srgbClr val="588691"/>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251281133"/>
                  </a:ext>
                </a:extLst>
              </a:tr>
              <a:tr h="41248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1" u="none" strike="noStrike" dirty="0">
                          <a:solidFill>
                            <a:schemeClr val="bg1"/>
                          </a:solidFill>
                          <a:effectLst/>
                          <a:latin typeface="Ubuntu" panose="020B0504030602030204" pitchFamily="34" charset="0"/>
                        </a:rPr>
                        <a:t>Fund D</a:t>
                      </a:r>
                      <a:endParaRPr lang="en-US" sz="1400" b="1" i="0" u="none" strike="noStrike" dirty="0">
                        <a:solidFill>
                          <a:schemeClr val="bg1"/>
                        </a:solidFill>
                        <a:effectLst/>
                        <a:latin typeface="Ubuntu" panose="020B0504030602030204" pitchFamily="34" charset="0"/>
                      </a:endParaRPr>
                    </a:p>
                  </a:txBody>
                  <a:tcPr marL="9525" marR="9525" marT="9525" marB="0" anchor="ctr">
                    <a:lnL w="12700" cmpd="sng">
                      <a:solidFill>
                        <a:srgbClr val="588691"/>
                      </a:solidFill>
                    </a:lnL>
                    <a:lnR w="12700" cmpd="sng">
                      <a:solidFill>
                        <a:srgbClr val="588691"/>
                      </a:solidFill>
                    </a:lnR>
                    <a:lnT w="12700" cap="flat" cmpd="sng" algn="ctr">
                      <a:solidFill>
                        <a:srgbClr val="588691"/>
                      </a:solidFill>
                      <a:prstDash val="solid"/>
                      <a:round/>
                      <a:headEnd type="none" w="med" len="med"/>
                      <a:tailEnd type="none" w="med" len="med"/>
                    </a:lnT>
                    <a:lnB w="12700" cap="flat" cmpd="sng" algn="ctr">
                      <a:solidFill>
                        <a:srgbClr val="588691"/>
                      </a:solidFill>
                      <a:prstDash val="solid"/>
                      <a:round/>
                      <a:headEnd type="none" w="med" len="med"/>
                      <a:tailEnd type="none" w="med" len="med"/>
                    </a:lnB>
                    <a:lnTlToBr w="12700" cmpd="sng">
                      <a:noFill/>
                      <a:prstDash val="solid"/>
                    </a:lnTlToBr>
                    <a:lnBlToTr w="12700" cmpd="sng">
                      <a:noFill/>
                      <a:prstDash val="solid"/>
                    </a:lnBlToTr>
                    <a:solidFill>
                      <a:srgbClr val="FF66CC"/>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0" i="0" u="none" strike="noStrike" dirty="0">
                          <a:effectLst/>
                          <a:latin typeface="Ubuntu" panose="020B0504030602030204" pitchFamily="34" charset="0"/>
                        </a:rPr>
                        <a:t>11.6%</a:t>
                      </a:r>
                    </a:p>
                  </a:txBody>
                  <a:tcPr marL="9525" marR="9525" marT="9525" marB="0" anchor="ctr">
                    <a:lnL w="12700" cmpd="sng">
                      <a:solidFill>
                        <a:srgbClr val="588691"/>
                      </a:solidFill>
                    </a:lnL>
                    <a:lnR w="12700" cmpd="sng">
                      <a:solidFill>
                        <a:srgbClr val="588691"/>
                      </a:solidFill>
                    </a:lnR>
                    <a:lnT w="12700" cmpd="sng">
                      <a:solidFill>
                        <a:srgbClr val="588691"/>
                      </a:solidFill>
                    </a:lnT>
                    <a:lnB w="12700" cmpd="sng">
                      <a:solidFill>
                        <a:srgbClr val="588691"/>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684325373"/>
                  </a:ext>
                </a:extLst>
              </a:tr>
              <a:tr h="41248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1" u="none" strike="noStrike" dirty="0">
                          <a:solidFill>
                            <a:schemeClr val="bg1"/>
                          </a:solidFill>
                          <a:effectLst/>
                          <a:latin typeface="Ubuntu" panose="020B0504030602030204" pitchFamily="34" charset="0"/>
                        </a:rPr>
                        <a:t>Fund E</a:t>
                      </a:r>
                      <a:endParaRPr lang="en-US" sz="1400" b="1" i="0" u="none" strike="noStrike" dirty="0">
                        <a:solidFill>
                          <a:schemeClr val="bg1"/>
                        </a:solidFill>
                        <a:effectLst/>
                        <a:latin typeface="Ubuntu" panose="020B0504030602030204" pitchFamily="34" charset="0"/>
                      </a:endParaRPr>
                    </a:p>
                  </a:txBody>
                  <a:tcPr marL="9525" marR="9525" marT="9525" marB="0" anchor="ctr">
                    <a:lnL w="12700" cmpd="sng">
                      <a:solidFill>
                        <a:srgbClr val="588691"/>
                      </a:solidFill>
                    </a:lnL>
                    <a:lnR w="12700" cmpd="sng">
                      <a:solidFill>
                        <a:srgbClr val="588691"/>
                      </a:solidFill>
                    </a:lnR>
                    <a:lnT w="12700" cap="flat" cmpd="sng" algn="ctr">
                      <a:solidFill>
                        <a:srgbClr val="588691"/>
                      </a:solidFill>
                      <a:prstDash val="solid"/>
                      <a:round/>
                      <a:headEnd type="none" w="med" len="med"/>
                      <a:tailEnd type="none" w="med" len="med"/>
                    </a:lnT>
                    <a:lnB w="12700" cap="flat" cmpd="sng" algn="ctr">
                      <a:solidFill>
                        <a:srgbClr val="588691"/>
                      </a:solidFill>
                      <a:prstDash val="solid"/>
                      <a:round/>
                      <a:headEnd type="none" w="med" len="med"/>
                      <a:tailEnd type="none" w="med" len="med"/>
                    </a:lnB>
                    <a:lnTlToBr w="12700" cmpd="sng">
                      <a:noFill/>
                      <a:prstDash val="solid"/>
                    </a:lnTlToBr>
                    <a:lnBlToTr w="12700" cmpd="sng">
                      <a:noFill/>
                      <a:prstDash val="solid"/>
                    </a:lnBlToTr>
                    <a:solidFill>
                      <a:srgbClr val="588691">
                        <a:lumMod val="60000"/>
                        <a:lumOff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0" i="0" u="none" strike="noStrike" dirty="0">
                          <a:effectLst/>
                          <a:latin typeface="Ubuntu" panose="020B0504030602030204" pitchFamily="34" charset="0"/>
                        </a:rPr>
                        <a:t>11.2%</a:t>
                      </a:r>
                    </a:p>
                  </a:txBody>
                  <a:tcPr marL="9525" marR="9525" marT="9525" marB="0" anchor="ctr">
                    <a:lnL w="12700" cmpd="sng">
                      <a:solidFill>
                        <a:srgbClr val="588691"/>
                      </a:solidFill>
                    </a:lnL>
                    <a:lnR w="12700" cmpd="sng">
                      <a:solidFill>
                        <a:srgbClr val="588691"/>
                      </a:solidFill>
                    </a:lnR>
                    <a:lnT w="12700" cmpd="sng">
                      <a:solidFill>
                        <a:srgbClr val="588691"/>
                      </a:solidFill>
                    </a:lnT>
                    <a:lnB w="12700" cmpd="sng">
                      <a:solidFill>
                        <a:srgbClr val="588691"/>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656420673"/>
                  </a:ext>
                </a:extLst>
              </a:tr>
              <a:tr h="41248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1" u="none" strike="noStrike" dirty="0">
                          <a:solidFill>
                            <a:schemeClr val="bg1"/>
                          </a:solidFill>
                          <a:effectLst/>
                          <a:latin typeface="Ubuntu" panose="020B0504030602030204" pitchFamily="34" charset="0"/>
                        </a:rPr>
                        <a:t>Fund F</a:t>
                      </a:r>
                      <a:endParaRPr lang="en-US" sz="1400" b="1" i="0" u="none" strike="noStrike" dirty="0">
                        <a:solidFill>
                          <a:schemeClr val="bg1"/>
                        </a:solidFill>
                        <a:effectLst/>
                        <a:latin typeface="Ubuntu" panose="020B0504030602030204" pitchFamily="34" charset="0"/>
                      </a:endParaRPr>
                    </a:p>
                  </a:txBody>
                  <a:tcPr marL="9525" marR="9525" marT="9525" marB="0" anchor="ctr">
                    <a:lnL w="12700" cmpd="sng">
                      <a:solidFill>
                        <a:srgbClr val="588691"/>
                      </a:solidFill>
                    </a:lnL>
                    <a:lnR w="12700" cmpd="sng">
                      <a:solidFill>
                        <a:srgbClr val="588691"/>
                      </a:solidFill>
                    </a:lnR>
                    <a:lnT w="12700" cap="flat" cmpd="sng" algn="ctr">
                      <a:solidFill>
                        <a:srgbClr val="588691"/>
                      </a:solidFill>
                      <a:prstDash val="solid"/>
                      <a:round/>
                      <a:headEnd type="none" w="med" len="med"/>
                      <a:tailEnd type="none" w="med" len="med"/>
                    </a:lnT>
                    <a:lnB w="12700" cmpd="sng">
                      <a:solidFill>
                        <a:srgbClr val="588691"/>
                      </a:solidFill>
                    </a:lnB>
                    <a:lnTlToBr w="12700" cmpd="sng">
                      <a:noFill/>
                      <a:prstDash val="solid"/>
                    </a:lnTlToBr>
                    <a:lnBlToTr w="12700" cmpd="sng">
                      <a:noFill/>
                      <a:prstDash val="solid"/>
                    </a:lnBlToTr>
                    <a:solidFill>
                      <a:srgbClr val="EE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0" i="0" u="none" strike="noStrike" dirty="0">
                          <a:effectLst/>
                          <a:latin typeface="Ubuntu" panose="020B0504030602030204" pitchFamily="34" charset="0"/>
                        </a:rPr>
                        <a:t>6.8%</a:t>
                      </a:r>
                    </a:p>
                  </a:txBody>
                  <a:tcPr marL="9525" marR="9525" marT="9525" marB="0" anchor="ctr">
                    <a:lnL w="12700" cmpd="sng">
                      <a:solidFill>
                        <a:srgbClr val="588691"/>
                      </a:solidFill>
                    </a:lnL>
                    <a:lnR w="12700" cmpd="sng">
                      <a:solidFill>
                        <a:srgbClr val="588691"/>
                      </a:solidFill>
                    </a:lnR>
                    <a:lnT w="12700" cmpd="sng">
                      <a:solidFill>
                        <a:srgbClr val="588691"/>
                      </a:solidFill>
                    </a:lnT>
                    <a:lnB w="12700" cmpd="sng">
                      <a:solidFill>
                        <a:srgbClr val="588691"/>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605486750"/>
                  </a:ext>
                </a:extLst>
              </a:tr>
            </a:tbl>
          </a:graphicData>
        </a:graphic>
      </p:graphicFrame>
      <p:graphicFrame>
        <p:nvGraphicFramePr>
          <p:cNvPr id="14" name="Table 13">
            <a:extLst>
              <a:ext uri="{FF2B5EF4-FFF2-40B4-BE49-F238E27FC236}">
                <a16:creationId xmlns:a16="http://schemas.microsoft.com/office/drawing/2014/main" id="{CFBC1E7E-14CB-48A0-8593-E5D49A4A72F0}"/>
              </a:ext>
            </a:extLst>
          </p:cNvPr>
          <p:cNvGraphicFramePr>
            <a:graphicFrameLocks noGrp="1"/>
          </p:cNvGraphicFramePr>
          <p:nvPr>
            <p:extLst>
              <p:ext uri="{D42A27DB-BD31-4B8C-83A1-F6EECF244321}">
                <p14:modId xmlns:p14="http://schemas.microsoft.com/office/powerpoint/2010/main" val="364518359"/>
              </p:ext>
            </p:extLst>
          </p:nvPr>
        </p:nvGraphicFramePr>
        <p:xfrm>
          <a:off x="7499354" y="2249212"/>
          <a:ext cx="3286344" cy="2474886"/>
        </p:xfrm>
        <a:graphic>
          <a:graphicData uri="http://schemas.openxmlformats.org/drawingml/2006/table">
            <a:tbl>
              <a:tblPr/>
              <a:tblGrid>
                <a:gridCol w="1643172">
                  <a:extLst>
                    <a:ext uri="{9D8B030D-6E8A-4147-A177-3AD203B41FA5}">
                      <a16:colId xmlns:a16="http://schemas.microsoft.com/office/drawing/2014/main" val="2996876167"/>
                    </a:ext>
                  </a:extLst>
                </a:gridCol>
                <a:gridCol w="1643172">
                  <a:extLst>
                    <a:ext uri="{9D8B030D-6E8A-4147-A177-3AD203B41FA5}">
                      <a16:colId xmlns:a16="http://schemas.microsoft.com/office/drawing/2014/main" val="2346327494"/>
                    </a:ext>
                  </a:extLst>
                </a:gridCol>
              </a:tblGrid>
              <a:tr h="41248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1" u="none" strike="noStrike" dirty="0">
                          <a:solidFill>
                            <a:schemeClr val="bg1"/>
                          </a:solidFill>
                          <a:effectLst/>
                          <a:latin typeface="Ubuntu" panose="020B0504030602030204" pitchFamily="34" charset="0"/>
                        </a:rPr>
                        <a:t>B</a:t>
                      </a:r>
                      <a:endParaRPr lang="en-US" sz="1400" b="1" i="0" u="none" strike="noStrike" dirty="0">
                        <a:solidFill>
                          <a:schemeClr val="bg1"/>
                        </a:solidFill>
                        <a:effectLst/>
                        <a:latin typeface="Ubuntu" panose="020B0504030602030204" pitchFamily="34" charset="0"/>
                      </a:endParaRPr>
                    </a:p>
                  </a:txBody>
                  <a:tcPr marL="9525" marR="9525" marT="9525" marB="0" anchor="ctr">
                    <a:lnL w="12700" cap="flat" cmpd="sng" algn="ctr">
                      <a:solidFill>
                        <a:srgbClr val="588691"/>
                      </a:solidFill>
                      <a:prstDash val="solid"/>
                      <a:round/>
                      <a:headEnd type="none" w="med" len="med"/>
                      <a:tailEnd type="none" w="med" len="med"/>
                    </a:lnL>
                    <a:lnR w="12700" cap="flat" cmpd="sng" algn="ctr">
                      <a:solidFill>
                        <a:srgbClr val="588691"/>
                      </a:solidFill>
                      <a:prstDash val="solid"/>
                      <a:round/>
                      <a:headEnd type="none" w="med" len="med"/>
                      <a:tailEnd type="none" w="med" len="med"/>
                    </a:lnR>
                    <a:lnT w="12700" cap="flat" cmpd="sng" algn="ctr">
                      <a:solidFill>
                        <a:srgbClr val="588691"/>
                      </a:solidFill>
                      <a:prstDash val="solid"/>
                      <a:round/>
                      <a:headEnd type="none" w="med" len="med"/>
                      <a:tailEnd type="none" w="med" len="med"/>
                    </a:lnT>
                    <a:lnB w="12700" cmpd="sng">
                      <a:solidFill>
                        <a:srgbClr val="588691"/>
                      </a:solidFill>
                    </a:lnB>
                    <a:lnTlToBr w="12700" cmpd="sng">
                      <a:noFill/>
                      <a:prstDash val="solid"/>
                    </a:lnTlToBr>
                    <a:lnBlToTr w="12700" cmpd="sng">
                      <a:noFill/>
                      <a:prstDash val="solid"/>
                    </a:lnBlToTr>
                    <a:solidFill>
                      <a:srgbClr val="FFCA0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0" i="0" u="none" strike="noStrike" dirty="0">
                          <a:effectLst/>
                          <a:latin typeface="Ubuntu" panose="020B0504030602030204" pitchFamily="34" charset="0"/>
                        </a:rPr>
                        <a:t>46.0%</a:t>
                      </a:r>
                    </a:p>
                  </a:txBody>
                  <a:tcPr marL="9525" marR="9525" marT="9525" marB="0" anchor="ctr">
                    <a:lnL w="12700" cap="flat" cmpd="sng" algn="ctr">
                      <a:solidFill>
                        <a:srgbClr val="588691"/>
                      </a:solidFill>
                      <a:prstDash val="solid"/>
                      <a:round/>
                      <a:headEnd type="none" w="med" len="med"/>
                      <a:tailEnd type="none" w="med" len="med"/>
                    </a:lnL>
                    <a:lnR w="12700" cmpd="sng">
                      <a:solidFill>
                        <a:srgbClr val="588691"/>
                      </a:solidFill>
                    </a:lnR>
                    <a:lnT w="12700" cap="flat" cmpd="sng" algn="ctr">
                      <a:solidFill>
                        <a:srgbClr val="588691"/>
                      </a:solidFill>
                      <a:prstDash val="solid"/>
                      <a:round/>
                      <a:headEnd type="none" w="med" len="med"/>
                      <a:tailEnd type="none" w="med" len="med"/>
                    </a:lnT>
                    <a:lnB w="12700" cmpd="sng">
                      <a:solidFill>
                        <a:srgbClr val="588691"/>
                      </a:solidFill>
                    </a:lnB>
                    <a:lnTlToBr w="12700" cmpd="sng">
                      <a:noFill/>
                      <a:prstDash val="solid"/>
                    </a:lnTlToBr>
                    <a:lnBlToTr w="12700" cmpd="sng">
                      <a:noFill/>
                      <a:prstDash val="solid"/>
                    </a:lnBlToTr>
                    <a:solidFill>
                      <a:srgbClr val="00FF00"/>
                    </a:solidFill>
                  </a:tcPr>
                </a:tc>
                <a:extLst>
                  <a:ext uri="{0D108BD9-81ED-4DB2-BD59-A6C34878D82A}">
                    <a16:rowId xmlns:a16="http://schemas.microsoft.com/office/drawing/2014/main" val="3154231421"/>
                  </a:ext>
                </a:extLst>
              </a:tr>
              <a:tr h="41248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1" u="none" strike="noStrike" dirty="0">
                          <a:solidFill>
                            <a:schemeClr val="bg1"/>
                          </a:solidFill>
                          <a:effectLst/>
                          <a:latin typeface="Ubuntu" panose="020B0504030602030204" pitchFamily="34" charset="0"/>
                        </a:rPr>
                        <a:t>E</a:t>
                      </a:r>
                      <a:endParaRPr lang="en-US" sz="1400" b="1" i="0" u="none" strike="noStrike" dirty="0">
                        <a:solidFill>
                          <a:schemeClr val="bg1"/>
                        </a:solidFill>
                        <a:effectLst/>
                        <a:latin typeface="Ubuntu" panose="020B0504030602030204" pitchFamily="34" charset="0"/>
                      </a:endParaRPr>
                    </a:p>
                  </a:txBody>
                  <a:tcPr marL="9525" marR="9525" marT="9525" marB="0" anchor="ctr">
                    <a:lnL w="12700" cmpd="sng">
                      <a:solidFill>
                        <a:srgbClr val="588691"/>
                      </a:solidFill>
                    </a:lnL>
                    <a:lnR w="12700" cmpd="sng">
                      <a:solidFill>
                        <a:srgbClr val="588691"/>
                      </a:solidFill>
                    </a:lnR>
                    <a:lnT w="12700" cmpd="sng">
                      <a:solidFill>
                        <a:srgbClr val="588691"/>
                      </a:solidFill>
                    </a:lnT>
                    <a:lnB w="12700" cmpd="sng">
                      <a:solidFill>
                        <a:srgbClr val="588691"/>
                      </a:solidFill>
                    </a:lnB>
                    <a:lnTlToBr w="12700" cmpd="sng">
                      <a:noFill/>
                      <a:prstDash val="solid"/>
                    </a:lnTlToBr>
                    <a:lnBlToTr w="12700" cmpd="sng">
                      <a:noFill/>
                      <a:prstDash val="solid"/>
                    </a:lnBlToTr>
                    <a:solidFill>
                      <a:srgbClr val="588691">
                        <a:lumMod val="60000"/>
                        <a:lumOff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0" i="0" u="none" strike="noStrike" dirty="0">
                          <a:effectLst/>
                          <a:latin typeface="Ubuntu" panose="020B0504030602030204" pitchFamily="34" charset="0"/>
                        </a:rPr>
                        <a:t>33.0%</a:t>
                      </a:r>
                    </a:p>
                  </a:txBody>
                  <a:tcPr marL="9525" marR="9525" marT="9525" marB="0" anchor="ctr">
                    <a:lnL w="12700" cmpd="sng">
                      <a:solidFill>
                        <a:srgbClr val="588691"/>
                      </a:solidFill>
                    </a:lnL>
                    <a:lnR w="12700" cmpd="sng">
                      <a:solidFill>
                        <a:srgbClr val="588691"/>
                      </a:solidFill>
                    </a:lnR>
                    <a:lnT w="12700" cmpd="sng">
                      <a:solidFill>
                        <a:srgbClr val="588691"/>
                      </a:solidFill>
                    </a:lnT>
                    <a:lnB w="12700" cmpd="sng">
                      <a:solidFill>
                        <a:srgbClr val="588691"/>
                      </a:solidFill>
                    </a:lnB>
                    <a:lnTlToBr w="12700" cmpd="sng">
                      <a:noFill/>
                      <a:prstDash val="solid"/>
                    </a:lnTlToBr>
                    <a:lnBlToTr w="12700" cmpd="sng">
                      <a:noFill/>
                      <a:prstDash val="solid"/>
                    </a:lnBlToTr>
                    <a:solidFill>
                      <a:srgbClr val="00FF00"/>
                    </a:solidFill>
                  </a:tcPr>
                </a:tc>
                <a:extLst>
                  <a:ext uri="{0D108BD9-81ED-4DB2-BD59-A6C34878D82A}">
                    <a16:rowId xmlns:a16="http://schemas.microsoft.com/office/drawing/2014/main" val="831855419"/>
                  </a:ext>
                </a:extLst>
              </a:tr>
              <a:tr h="41248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1" u="none" strike="noStrike" dirty="0">
                          <a:solidFill>
                            <a:schemeClr val="bg1"/>
                          </a:solidFill>
                          <a:effectLst/>
                          <a:latin typeface="Ubuntu" panose="020B0504030602030204" pitchFamily="34" charset="0"/>
                        </a:rPr>
                        <a:t>D</a:t>
                      </a:r>
                      <a:endParaRPr lang="en-US" sz="1400" b="1" i="0" u="none" strike="noStrike" dirty="0">
                        <a:solidFill>
                          <a:schemeClr val="bg1"/>
                        </a:solidFill>
                        <a:effectLst/>
                        <a:latin typeface="Ubuntu" panose="020B0504030602030204" pitchFamily="34" charset="0"/>
                      </a:endParaRPr>
                    </a:p>
                  </a:txBody>
                  <a:tcPr marL="9525" marR="9525" marT="9525" marB="0" anchor="ctr">
                    <a:lnL w="12700" cmpd="sng">
                      <a:solidFill>
                        <a:srgbClr val="588691"/>
                      </a:solidFill>
                    </a:lnL>
                    <a:lnR w="12700" cmpd="sng">
                      <a:solidFill>
                        <a:srgbClr val="588691"/>
                      </a:solidFill>
                    </a:lnR>
                    <a:lnT w="12700" cmpd="sng">
                      <a:solidFill>
                        <a:srgbClr val="588691"/>
                      </a:solidFill>
                    </a:lnT>
                    <a:lnB w="12700" cmpd="sng">
                      <a:solidFill>
                        <a:srgbClr val="588691"/>
                      </a:solidFill>
                    </a:lnB>
                    <a:lnTlToBr w="12700" cmpd="sng">
                      <a:noFill/>
                      <a:prstDash val="solid"/>
                    </a:lnTlToBr>
                    <a:lnBlToTr w="12700" cmpd="sng">
                      <a:noFill/>
                      <a:prstDash val="solid"/>
                    </a:lnBlToTr>
                    <a:solidFill>
                      <a:srgbClr val="FF66CC"/>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0" i="0" u="none" strike="noStrike" dirty="0">
                          <a:effectLst/>
                          <a:latin typeface="Ubuntu" panose="020B0504030602030204" pitchFamily="34" charset="0"/>
                        </a:rPr>
                        <a:t>27.2%</a:t>
                      </a:r>
                    </a:p>
                  </a:txBody>
                  <a:tcPr marL="9525" marR="9525" marT="9525" marB="0" anchor="ctr">
                    <a:lnL w="12700" cmpd="sng">
                      <a:solidFill>
                        <a:srgbClr val="588691"/>
                      </a:solidFill>
                    </a:lnL>
                    <a:lnR w="12700" cmpd="sng">
                      <a:solidFill>
                        <a:srgbClr val="588691"/>
                      </a:solidFill>
                    </a:lnR>
                    <a:lnT w="12700" cmpd="sng">
                      <a:solidFill>
                        <a:srgbClr val="588691"/>
                      </a:solidFill>
                    </a:lnT>
                    <a:lnB w="12700" cmpd="sng">
                      <a:solidFill>
                        <a:srgbClr val="588691"/>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675498250"/>
                  </a:ext>
                </a:extLst>
              </a:tr>
              <a:tr h="41248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1" u="none" strike="noStrike" dirty="0">
                          <a:solidFill>
                            <a:schemeClr val="bg1"/>
                          </a:solidFill>
                          <a:effectLst/>
                          <a:latin typeface="Ubuntu" panose="020B0504030602030204" pitchFamily="34" charset="0"/>
                        </a:rPr>
                        <a:t>F</a:t>
                      </a:r>
                      <a:endParaRPr lang="en-US" sz="1400" b="1" i="0" u="none" strike="noStrike" dirty="0">
                        <a:solidFill>
                          <a:schemeClr val="bg1"/>
                        </a:solidFill>
                        <a:effectLst/>
                        <a:latin typeface="Ubuntu" panose="020B0504030602030204" pitchFamily="34" charset="0"/>
                      </a:endParaRPr>
                    </a:p>
                  </a:txBody>
                  <a:tcPr marL="9525" marR="9525" marT="9525" marB="0" anchor="ctr">
                    <a:lnL w="12700" cmpd="sng">
                      <a:solidFill>
                        <a:srgbClr val="588691"/>
                      </a:solidFill>
                    </a:lnL>
                    <a:lnR w="12700" cmpd="sng">
                      <a:solidFill>
                        <a:srgbClr val="588691"/>
                      </a:solidFill>
                    </a:lnR>
                    <a:lnT w="12700" cmpd="sng">
                      <a:solidFill>
                        <a:srgbClr val="588691"/>
                      </a:solidFill>
                    </a:lnT>
                    <a:lnB w="12700" cmpd="sng">
                      <a:solidFill>
                        <a:srgbClr val="588691"/>
                      </a:solidFill>
                    </a:lnB>
                    <a:lnTlToBr w="12700" cmpd="sng">
                      <a:noFill/>
                      <a:prstDash val="solid"/>
                    </a:lnTlToBr>
                    <a:lnBlToTr w="12700" cmpd="sng">
                      <a:noFill/>
                      <a:prstDash val="solid"/>
                    </a:lnBlToTr>
                    <a:solidFill>
                      <a:srgbClr val="EE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0" i="0" u="none" strike="noStrike" dirty="0">
                          <a:effectLst/>
                          <a:latin typeface="Ubuntu" panose="020B0504030602030204" pitchFamily="34" charset="0"/>
                        </a:rPr>
                        <a:t>24.5%</a:t>
                      </a:r>
                    </a:p>
                  </a:txBody>
                  <a:tcPr marL="9525" marR="9525" marT="9525" marB="0" anchor="ctr">
                    <a:lnL w="12700" cmpd="sng">
                      <a:solidFill>
                        <a:srgbClr val="588691"/>
                      </a:solidFill>
                    </a:lnL>
                    <a:lnR w="12700" cmpd="sng">
                      <a:solidFill>
                        <a:srgbClr val="588691"/>
                      </a:solidFill>
                    </a:lnR>
                    <a:lnT w="12700" cmpd="sng">
                      <a:solidFill>
                        <a:srgbClr val="588691"/>
                      </a:solidFill>
                    </a:lnT>
                    <a:lnB w="12700" cmpd="sng">
                      <a:solidFill>
                        <a:srgbClr val="588691"/>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400133917"/>
                  </a:ext>
                </a:extLst>
              </a:tr>
              <a:tr h="41248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1" u="none" strike="noStrike" dirty="0">
                          <a:solidFill>
                            <a:schemeClr val="bg1"/>
                          </a:solidFill>
                          <a:effectLst/>
                          <a:latin typeface="Ubuntu" panose="020B0504030602030204" pitchFamily="34" charset="0"/>
                        </a:rPr>
                        <a:t>C</a:t>
                      </a:r>
                      <a:endParaRPr lang="en-US" sz="1400" b="1" i="0" u="none" strike="noStrike" dirty="0">
                        <a:solidFill>
                          <a:schemeClr val="bg1"/>
                        </a:solidFill>
                        <a:effectLst/>
                        <a:latin typeface="Ubuntu" panose="020B0504030602030204" pitchFamily="34" charset="0"/>
                      </a:endParaRPr>
                    </a:p>
                  </a:txBody>
                  <a:tcPr marL="9525" marR="9525" marT="9525" marB="0" anchor="ctr">
                    <a:lnL w="12700" cmpd="sng">
                      <a:solidFill>
                        <a:srgbClr val="588691"/>
                      </a:solidFill>
                    </a:lnL>
                    <a:lnR w="12700" cmpd="sng">
                      <a:solidFill>
                        <a:srgbClr val="588691"/>
                      </a:solidFill>
                    </a:lnR>
                    <a:lnT w="12700" cmpd="sng">
                      <a:solidFill>
                        <a:srgbClr val="588691"/>
                      </a:solidFill>
                    </a:lnT>
                    <a:lnB w="12700" cmpd="sng">
                      <a:solidFill>
                        <a:srgbClr val="588691"/>
                      </a:solidFill>
                    </a:lnB>
                    <a:lnTlToBr w="12700" cmpd="sng">
                      <a:noFill/>
                      <a:prstDash val="solid"/>
                    </a:lnTlToBr>
                    <a:lnBlToTr w="12700" cmpd="sng">
                      <a:noFill/>
                      <a:prstDash val="solid"/>
                    </a:lnBlToTr>
                    <a:solidFill>
                      <a:srgbClr val="0A3252"/>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0" i="0" u="none" strike="noStrike" dirty="0">
                          <a:effectLst/>
                          <a:latin typeface="Ubuntu" panose="020B0504030602030204" pitchFamily="34" charset="0"/>
                        </a:rPr>
                        <a:t>25.8%</a:t>
                      </a:r>
                    </a:p>
                  </a:txBody>
                  <a:tcPr marL="9525" marR="9525" marT="9525" marB="0" anchor="ctr">
                    <a:lnL w="12700" cmpd="sng">
                      <a:solidFill>
                        <a:srgbClr val="588691"/>
                      </a:solidFill>
                    </a:lnL>
                    <a:lnR w="12700" cmpd="sng">
                      <a:solidFill>
                        <a:srgbClr val="588691"/>
                      </a:solidFill>
                    </a:lnR>
                    <a:lnT w="12700" cmpd="sng">
                      <a:solidFill>
                        <a:srgbClr val="588691"/>
                      </a:solidFill>
                    </a:lnT>
                    <a:lnB w="12700" cmpd="sng">
                      <a:solidFill>
                        <a:srgbClr val="588691"/>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541857916"/>
                  </a:ext>
                </a:extLst>
              </a:tr>
              <a:tr h="41248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1" u="none" strike="noStrike" dirty="0">
                          <a:solidFill>
                            <a:schemeClr val="bg1"/>
                          </a:solidFill>
                          <a:effectLst/>
                          <a:latin typeface="Ubuntu" panose="020B0504030602030204" pitchFamily="34" charset="0"/>
                        </a:rPr>
                        <a:t>A</a:t>
                      </a:r>
                      <a:endParaRPr lang="en-US" sz="1400" b="1" i="0" u="none" strike="noStrike" dirty="0">
                        <a:solidFill>
                          <a:schemeClr val="bg1"/>
                        </a:solidFill>
                        <a:effectLst/>
                        <a:latin typeface="Ubuntu" panose="020B0504030602030204" pitchFamily="34" charset="0"/>
                      </a:endParaRPr>
                    </a:p>
                  </a:txBody>
                  <a:tcPr marL="9525" marR="9525" marT="9525" marB="0" anchor="ctr">
                    <a:lnL w="12700" cmpd="sng">
                      <a:solidFill>
                        <a:srgbClr val="588691"/>
                      </a:solidFill>
                    </a:lnL>
                    <a:lnR w="12700" cmpd="sng">
                      <a:solidFill>
                        <a:srgbClr val="588691"/>
                      </a:solidFill>
                    </a:lnR>
                    <a:lnT w="12700" cmpd="sng">
                      <a:solidFill>
                        <a:srgbClr val="588691"/>
                      </a:solidFill>
                    </a:lnT>
                    <a:lnB w="12700" cmpd="sng">
                      <a:solidFill>
                        <a:srgbClr val="588691"/>
                      </a:solidFill>
                    </a:lnB>
                    <a:lnTlToBr w="12700" cmpd="sng">
                      <a:noFill/>
                      <a:prstDash val="solid"/>
                    </a:lnTlToBr>
                    <a:lnBlToTr w="12700" cmpd="sng">
                      <a:noFill/>
                      <a:prstDash val="solid"/>
                    </a:lnBlToTr>
                    <a:solidFill>
                      <a:srgbClr val="0E618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t"/>
                      <a:r>
                        <a:rPr lang="en-US" sz="1400" b="0" i="0" u="none" strike="noStrike" dirty="0">
                          <a:effectLst/>
                          <a:latin typeface="Ubuntu" panose="020B0504030602030204" pitchFamily="34" charset="0"/>
                        </a:rPr>
                        <a:t>17.0%</a:t>
                      </a:r>
                    </a:p>
                  </a:txBody>
                  <a:tcPr marL="9525" marR="9525" marT="9525" marB="0" anchor="ctr">
                    <a:lnL w="12700" cmpd="sng">
                      <a:solidFill>
                        <a:srgbClr val="588691"/>
                      </a:solidFill>
                    </a:lnL>
                    <a:lnR w="12700" cmpd="sng">
                      <a:solidFill>
                        <a:srgbClr val="588691"/>
                      </a:solidFill>
                    </a:lnR>
                    <a:lnT w="12700" cmpd="sng">
                      <a:solidFill>
                        <a:srgbClr val="588691"/>
                      </a:solidFill>
                    </a:lnT>
                    <a:lnB w="12700" cmpd="sng">
                      <a:solidFill>
                        <a:srgbClr val="588691"/>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945697536"/>
                  </a:ext>
                </a:extLst>
              </a:tr>
            </a:tbl>
          </a:graphicData>
        </a:graphic>
      </p:graphicFrame>
    </p:spTree>
    <p:extLst>
      <p:ext uri="{BB962C8B-B14F-4D97-AF65-F5344CB8AC3E}">
        <p14:creationId xmlns:p14="http://schemas.microsoft.com/office/powerpoint/2010/main" val="4248306527"/>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t="-39000" b="-39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D173008-BC68-48CC-B562-54BE46247ACF}"/>
              </a:ext>
            </a:extLst>
          </p:cNvPr>
          <p:cNvSpPr txBox="1"/>
          <p:nvPr/>
        </p:nvSpPr>
        <p:spPr>
          <a:xfrm>
            <a:off x="512825" y="176910"/>
            <a:ext cx="8485778"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B92825"/>
                </a:solidFill>
                <a:effectLst/>
                <a:uLnTx/>
                <a:uFillTx/>
                <a:latin typeface="Ubuntu" panose="020B0504030602030204" pitchFamily="34" charset="0"/>
                <a:ea typeface="+mn-ea"/>
                <a:cs typeface="+mn-cs"/>
              </a:rPr>
              <a:t>#5</a:t>
            </a:r>
            <a:r>
              <a:rPr kumimoji="0" lang="en-US" sz="2400" b="1" i="0" u="none" strike="noStrike" kern="1200" cap="none" spc="0" normalizeH="0" baseline="0" noProof="0" dirty="0">
                <a:ln>
                  <a:noFill/>
                </a:ln>
                <a:solidFill>
                  <a:srgbClr val="073150"/>
                </a:solidFill>
                <a:effectLst/>
                <a:uLnTx/>
                <a:uFillTx/>
                <a:latin typeface="Ubuntu" panose="020B0504030602030204" pitchFamily="34" charset="0"/>
                <a:ea typeface="+mn-ea"/>
                <a:cs typeface="+mn-cs"/>
              </a:rPr>
              <a:t> Looking at the wrong scoreboard</a:t>
            </a:r>
          </a:p>
        </p:txBody>
      </p:sp>
      <p:pic>
        <p:nvPicPr>
          <p:cNvPr id="6" name="Picture 5">
            <a:extLst>
              <a:ext uri="{FF2B5EF4-FFF2-40B4-BE49-F238E27FC236}">
                <a16:creationId xmlns:a16="http://schemas.microsoft.com/office/drawing/2014/main" id="{C9E7C476-A720-49D6-9D92-7BA3792DF845}"/>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756229" y="1048598"/>
            <a:ext cx="6908800" cy="4761956"/>
          </a:xfrm>
          <a:prstGeom prst="rect">
            <a:avLst/>
          </a:prstGeom>
        </p:spPr>
      </p:pic>
    </p:spTree>
    <p:extLst>
      <p:ext uri="{BB962C8B-B14F-4D97-AF65-F5344CB8AC3E}">
        <p14:creationId xmlns:p14="http://schemas.microsoft.com/office/powerpoint/2010/main" val="3377149613"/>
      </p:ext>
    </p:extLst>
  </p:cSld>
  <p:clrMapOvr>
    <a:masterClrMapping/>
  </p:clrMapOvr>
  <p:transition spd="slow">
    <p:push dir="r"/>
  </p:transition>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5000"/>
            <a:lum/>
          </a:blip>
          <a:srcRect/>
          <a:stretch>
            <a:fillRect t="-39000" b="-39000"/>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27F78F5-8FA7-4B12-ABDC-0FB8B0C6D94E}"/>
              </a:ext>
            </a:extLst>
          </p:cNvPr>
          <p:cNvSpPr/>
          <p:nvPr/>
        </p:nvSpPr>
        <p:spPr>
          <a:xfrm>
            <a:off x="98475" y="6504565"/>
            <a:ext cx="9959926" cy="369332"/>
          </a:xfrm>
          <a:prstGeom prst="rect">
            <a:avLst/>
          </a:prstGeom>
        </p:spPr>
        <p:txBody>
          <a:bodyPr wrap="square">
            <a:spAutoFit/>
          </a:bodyPr>
          <a:lstStyle/>
          <a:p>
            <a:r>
              <a:rPr lang="en-US" sz="900" i="1" dirty="0">
                <a:solidFill>
                  <a:schemeClr val="accent2"/>
                </a:solidFill>
                <a:latin typeface="Ubuntu" panose="020B0504030602030204" pitchFamily="34" charset="0"/>
              </a:rPr>
              <a:t>Period Considered is 31st Oct 2021 to 31st Oct 2022; Benchmark is NIFTY Large Midcap 250 TRI; Returns are in XIRR for the last one year period. Past performance may or may not be sustained in the future</a:t>
            </a:r>
          </a:p>
        </p:txBody>
      </p:sp>
      <p:sp>
        <p:nvSpPr>
          <p:cNvPr id="26" name="Title 1">
            <a:extLst>
              <a:ext uri="{FF2B5EF4-FFF2-40B4-BE49-F238E27FC236}">
                <a16:creationId xmlns:a16="http://schemas.microsoft.com/office/drawing/2014/main" id="{F1F3817A-481C-491E-AF88-71A1091E2668}"/>
              </a:ext>
            </a:extLst>
          </p:cNvPr>
          <p:cNvSpPr txBox="1">
            <a:spLocks/>
          </p:cNvSpPr>
          <p:nvPr/>
        </p:nvSpPr>
        <p:spPr>
          <a:xfrm>
            <a:off x="625745" y="149375"/>
            <a:ext cx="10972800" cy="841035"/>
          </a:xfrm>
          <a:prstGeom prst="rect">
            <a:avLst/>
          </a:prstGeom>
        </p:spPr>
        <p:txBody>
          <a:bodyPr vert="horz" lIns="91440" tIns="45720" rIns="91440" bIns="45720" rtlCol="0" anchor="ctr">
            <a:noAutofit/>
          </a:bodyPr>
          <a:lstStyle>
            <a:defPPr>
              <a:defRPr lang="en-US"/>
            </a:defPPr>
            <a:lvl1pPr marR="0" indent="0" algn="ctr" fontAlgn="auto">
              <a:lnSpc>
                <a:spcPct val="100000"/>
              </a:lnSpc>
              <a:spcBef>
                <a:spcPct val="0"/>
              </a:spcBef>
              <a:spcAft>
                <a:spcPts val="0"/>
              </a:spcAft>
              <a:buClrTx/>
              <a:buSzTx/>
              <a:buFontTx/>
              <a:buNone/>
              <a:tabLst/>
              <a:defRPr sz="2400">
                <a:solidFill>
                  <a:schemeClr val="accent6">
                    <a:lumMod val="50000"/>
                  </a:schemeClr>
                </a:solidFill>
                <a:latin typeface="Ubuntu" panose="020B0504030602030204" pitchFamily="34" charset="0"/>
                <a:ea typeface="+mj-ea"/>
                <a:cs typeface="+mj-cs"/>
              </a:defRPr>
            </a:lvl1pPr>
          </a:lstStyle>
          <a:p>
            <a:pPr algn="l"/>
            <a:r>
              <a:rPr lang="en-US" b="1" dirty="0">
                <a:solidFill>
                  <a:schemeClr val="accent2"/>
                </a:solidFill>
              </a:rPr>
              <a:t>How should we think about Fund Performance?</a:t>
            </a:r>
            <a:endParaRPr lang="en-IN" b="1" dirty="0">
              <a:solidFill>
                <a:schemeClr val="accent2"/>
              </a:solidFill>
            </a:endParaRPr>
          </a:p>
        </p:txBody>
      </p:sp>
      <p:sp>
        <p:nvSpPr>
          <p:cNvPr id="4" name="TextBox 3">
            <a:extLst>
              <a:ext uri="{FF2B5EF4-FFF2-40B4-BE49-F238E27FC236}">
                <a16:creationId xmlns:a16="http://schemas.microsoft.com/office/drawing/2014/main" id="{C32C0708-7A2F-4290-84E1-8F1ECDCF9E69}"/>
              </a:ext>
            </a:extLst>
          </p:cNvPr>
          <p:cNvSpPr txBox="1"/>
          <p:nvPr/>
        </p:nvSpPr>
        <p:spPr>
          <a:xfrm>
            <a:off x="5242211" y="1509236"/>
            <a:ext cx="2530589" cy="461665"/>
          </a:xfrm>
          <a:prstGeom prst="rect">
            <a:avLst/>
          </a:prstGeom>
          <a:noFill/>
        </p:spPr>
        <p:txBody>
          <a:bodyPr wrap="square" rtlCol="0">
            <a:spAutoFit/>
          </a:bodyPr>
          <a:lstStyle/>
          <a:p>
            <a:r>
              <a:rPr lang="en-US" sz="2400" b="1" dirty="0">
                <a:solidFill>
                  <a:schemeClr val="accent2"/>
                </a:solidFill>
                <a:latin typeface="Ubuntu" panose="020B0504030602030204" pitchFamily="34" charset="0"/>
              </a:rPr>
              <a:t>Fund A</a:t>
            </a:r>
          </a:p>
        </p:txBody>
      </p:sp>
      <p:sp>
        <p:nvSpPr>
          <p:cNvPr id="9" name="TextBox 8">
            <a:extLst>
              <a:ext uri="{FF2B5EF4-FFF2-40B4-BE49-F238E27FC236}">
                <a16:creationId xmlns:a16="http://schemas.microsoft.com/office/drawing/2014/main" id="{2B48FA8A-6401-488B-B111-0A8B72B08D96}"/>
              </a:ext>
            </a:extLst>
          </p:cNvPr>
          <p:cNvSpPr txBox="1"/>
          <p:nvPr/>
        </p:nvSpPr>
        <p:spPr>
          <a:xfrm>
            <a:off x="1275000" y="2433826"/>
            <a:ext cx="2530589" cy="400110"/>
          </a:xfrm>
          <a:prstGeom prst="rect">
            <a:avLst/>
          </a:prstGeom>
          <a:noFill/>
        </p:spPr>
        <p:txBody>
          <a:bodyPr wrap="square" rtlCol="0">
            <a:spAutoFit/>
          </a:bodyPr>
          <a:lstStyle/>
          <a:p>
            <a:r>
              <a:rPr lang="en-US" sz="2000" dirty="0">
                <a:solidFill>
                  <a:schemeClr val="accent2"/>
                </a:solidFill>
                <a:latin typeface="Ubuntu" panose="020B0504030602030204" pitchFamily="34" charset="0"/>
              </a:rPr>
              <a:t>1-year return</a:t>
            </a:r>
          </a:p>
        </p:txBody>
      </p:sp>
      <p:sp>
        <p:nvSpPr>
          <p:cNvPr id="10" name="TextBox 9">
            <a:extLst>
              <a:ext uri="{FF2B5EF4-FFF2-40B4-BE49-F238E27FC236}">
                <a16:creationId xmlns:a16="http://schemas.microsoft.com/office/drawing/2014/main" id="{C28C7575-4C50-455C-AEEE-A126BEE5F8ED}"/>
              </a:ext>
            </a:extLst>
          </p:cNvPr>
          <p:cNvSpPr txBox="1"/>
          <p:nvPr/>
        </p:nvSpPr>
        <p:spPr>
          <a:xfrm>
            <a:off x="5430981" y="2433826"/>
            <a:ext cx="2530589" cy="400110"/>
          </a:xfrm>
          <a:prstGeom prst="rect">
            <a:avLst/>
          </a:prstGeom>
          <a:noFill/>
        </p:spPr>
        <p:txBody>
          <a:bodyPr wrap="square" rtlCol="0">
            <a:spAutoFit/>
          </a:bodyPr>
          <a:lstStyle/>
          <a:p>
            <a:r>
              <a:rPr lang="en-US" sz="2000" dirty="0">
                <a:solidFill>
                  <a:schemeClr val="accent2"/>
                </a:solidFill>
                <a:latin typeface="Ubuntu" panose="020B0504030602030204" pitchFamily="34" charset="0"/>
              </a:rPr>
              <a:t>3.5%</a:t>
            </a:r>
          </a:p>
        </p:txBody>
      </p:sp>
      <p:sp>
        <p:nvSpPr>
          <p:cNvPr id="5" name="TextBox 4">
            <a:extLst>
              <a:ext uri="{FF2B5EF4-FFF2-40B4-BE49-F238E27FC236}">
                <a16:creationId xmlns:a16="http://schemas.microsoft.com/office/drawing/2014/main" id="{DF6D71C5-76A4-471A-9BD9-AFB27A6EF661}"/>
              </a:ext>
            </a:extLst>
          </p:cNvPr>
          <p:cNvSpPr txBox="1"/>
          <p:nvPr/>
        </p:nvSpPr>
        <p:spPr>
          <a:xfrm>
            <a:off x="1386144" y="3896809"/>
            <a:ext cx="2381250" cy="523220"/>
          </a:xfrm>
          <a:prstGeom prst="rect">
            <a:avLst/>
          </a:prstGeom>
          <a:solidFill>
            <a:srgbClr val="00B050"/>
          </a:solidFill>
        </p:spPr>
        <p:txBody>
          <a:bodyPr wrap="square" rtlCol="0">
            <a:spAutoFit/>
          </a:bodyPr>
          <a:lstStyle/>
          <a:p>
            <a:pPr algn="ctr"/>
            <a:r>
              <a:rPr lang="en-US" sz="2800" b="1" dirty="0">
                <a:solidFill>
                  <a:schemeClr val="bg2"/>
                </a:solidFill>
                <a:latin typeface="Ubuntu" panose="020B0504030602030204" pitchFamily="34" charset="0"/>
              </a:rPr>
              <a:t>Good? </a:t>
            </a:r>
          </a:p>
        </p:txBody>
      </p:sp>
      <p:sp>
        <p:nvSpPr>
          <p:cNvPr id="12" name="TextBox 11">
            <a:extLst>
              <a:ext uri="{FF2B5EF4-FFF2-40B4-BE49-F238E27FC236}">
                <a16:creationId xmlns:a16="http://schemas.microsoft.com/office/drawing/2014/main" id="{C26D0A40-08E0-43AA-A933-B30BE96D5633}"/>
              </a:ext>
            </a:extLst>
          </p:cNvPr>
          <p:cNvSpPr txBox="1"/>
          <p:nvPr/>
        </p:nvSpPr>
        <p:spPr>
          <a:xfrm>
            <a:off x="4673857" y="3904511"/>
            <a:ext cx="2381250" cy="523220"/>
          </a:xfrm>
          <a:prstGeom prst="rect">
            <a:avLst/>
          </a:prstGeom>
          <a:solidFill>
            <a:schemeClr val="accent3"/>
          </a:solidFill>
        </p:spPr>
        <p:txBody>
          <a:bodyPr wrap="square" rtlCol="0">
            <a:spAutoFit/>
          </a:bodyPr>
          <a:lstStyle/>
          <a:p>
            <a:pPr algn="ctr"/>
            <a:r>
              <a:rPr lang="en-US" sz="2800" b="1" dirty="0">
                <a:solidFill>
                  <a:schemeClr val="bg2"/>
                </a:solidFill>
                <a:latin typeface="Ubuntu" panose="020B0504030602030204" pitchFamily="34" charset="0"/>
              </a:rPr>
              <a:t>Okay? </a:t>
            </a:r>
          </a:p>
        </p:txBody>
      </p:sp>
      <p:sp>
        <p:nvSpPr>
          <p:cNvPr id="13" name="TextBox 12">
            <a:extLst>
              <a:ext uri="{FF2B5EF4-FFF2-40B4-BE49-F238E27FC236}">
                <a16:creationId xmlns:a16="http://schemas.microsoft.com/office/drawing/2014/main" id="{52205D7B-CEF2-4D2D-9B18-DA03BB075A66}"/>
              </a:ext>
            </a:extLst>
          </p:cNvPr>
          <p:cNvSpPr txBox="1"/>
          <p:nvPr/>
        </p:nvSpPr>
        <p:spPr>
          <a:xfrm>
            <a:off x="7917427" y="3896809"/>
            <a:ext cx="2381250" cy="523220"/>
          </a:xfrm>
          <a:prstGeom prst="rect">
            <a:avLst/>
          </a:prstGeom>
          <a:solidFill>
            <a:schemeClr val="accent1"/>
          </a:solidFill>
        </p:spPr>
        <p:txBody>
          <a:bodyPr wrap="square" rtlCol="0">
            <a:spAutoFit/>
          </a:bodyPr>
          <a:lstStyle/>
          <a:p>
            <a:pPr algn="ctr"/>
            <a:r>
              <a:rPr lang="en-US" sz="2800" b="1" dirty="0">
                <a:solidFill>
                  <a:schemeClr val="bg2"/>
                </a:solidFill>
                <a:latin typeface="Ubuntu" panose="020B0504030602030204" pitchFamily="34" charset="0"/>
              </a:rPr>
              <a:t>Bad? </a:t>
            </a:r>
          </a:p>
        </p:txBody>
      </p:sp>
      <p:sp>
        <p:nvSpPr>
          <p:cNvPr id="14" name="Slide Number Placeholder 3">
            <a:extLst>
              <a:ext uri="{FF2B5EF4-FFF2-40B4-BE49-F238E27FC236}">
                <a16:creationId xmlns:a16="http://schemas.microsoft.com/office/drawing/2014/main" id="{6C45EDB6-2FCD-4381-B207-E31783C975BF}"/>
              </a:ext>
            </a:extLst>
          </p:cNvPr>
          <p:cNvSpPr>
            <a:spLocks noGrp="1"/>
          </p:cNvSpPr>
          <p:nvPr>
            <p:ph type="sldNum" sz="quarter" idx="12"/>
          </p:nvPr>
        </p:nvSpPr>
        <p:spPr>
          <a:xfrm>
            <a:off x="9443803" y="6552835"/>
            <a:ext cx="2743200" cy="365125"/>
          </a:xfrm>
        </p:spPr>
        <p:txBody>
          <a:bodyPr/>
          <a:lstStyle/>
          <a:p>
            <a:fld id="{47F9B5EF-EC91-485C-9C3C-74B77AC88377}" type="slidenum">
              <a:rPr lang="en-US" smtClean="0"/>
              <a:t>27</a:t>
            </a:fld>
            <a:endParaRPr lang="en-US" dirty="0"/>
          </a:p>
        </p:txBody>
      </p:sp>
    </p:spTree>
    <p:extLst>
      <p:ext uri="{BB962C8B-B14F-4D97-AF65-F5344CB8AC3E}">
        <p14:creationId xmlns:p14="http://schemas.microsoft.com/office/powerpoint/2010/main" val="38882239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grpId="0" nodeType="afterEffect">
                                  <p:stCondLst>
                                    <p:cond delay="0"/>
                                  </p:stCondLst>
                                  <p:childTnLst>
                                    <p:set>
                                      <p:cBhvr>
                                        <p:cTn id="21" dur="1" fill="hold">
                                          <p:stCondLst>
                                            <p:cond delay="249"/>
                                          </p:stCondLst>
                                        </p:cTn>
                                        <p:tgtEl>
                                          <p:spTgt spid="12"/>
                                        </p:tgtEl>
                                        <p:attrNameLst>
                                          <p:attrName>style.visibility</p:attrName>
                                        </p:attrNameLst>
                                      </p:cBhvr>
                                      <p:to>
                                        <p:strVal val="visible"/>
                                      </p:to>
                                    </p:set>
                                  </p:childTnLst>
                                </p:cTn>
                              </p:par>
                            </p:childTnLst>
                          </p:cTn>
                        </p:par>
                        <p:par>
                          <p:cTn id="22" fill="hold">
                            <p:stCondLst>
                              <p:cond delay="250"/>
                            </p:stCondLst>
                            <p:childTnLst>
                              <p:par>
                                <p:cTn id="23" presetID="1" presetClass="entr" presetSubtype="0" fill="hold" grpId="0" nodeType="afterEffect">
                                  <p:stCondLst>
                                    <p:cond delay="0"/>
                                  </p:stCondLst>
                                  <p:childTnLst>
                                    <p:set>
                                      <p:cBhvr>
                                        <p:cTn id="24" dur="1" fill="hold">
                                          <p:stCondLst>
                                            <p:cond delay="249"/>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0" grpId="0"/>
      <p:bldP spid="5" grpId="0" animBg="1"/>
      <p:bldP spid="12" grpId="0" animBg="1"/>
      <p:bldP spid="1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25000"/>
            <a:lum/>
          </a:blip>
          <a:srcRect/>
          <a:stretch>
            <a:fillRect t="-39000" b="-39000"/>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27F78F5-8FA7-4B12-ABDC-0FB8B0C6D94E}"/>
              </a:ext>
            </a:extLst>
          </p:cNvPr>
          <p:cNvSpPr/>
          <p:nvPr/>
        </p:nvSpPr>
        <p:spPr>
          <a:xfrm>
            <a:off x="28136" y="6395844"/>
            <a:ext cx="9737300" cy="369332"/>
          </a:xfrm>
          <a:prstGeom prst="rect">
            <a:avLst/>
          </a:prstGeom>
        </p:spPr>
        <p:txBody>
          <a:bodyPr wrap="square">
            <a:spAutoFit/>
          </a:bodyPr>
          <a:lstStyle/>
          <a:p>
            <a:r>
              <a:rPr lang="en-US" sz="900" i="1" dirty="0">
                <a:solidFill>
                  <a:schemeClr val="accent2"/>
                </a:solidFill>
                <a:latin typeface="Ubuntu" panose="020B0504030602030204" pitchFamily="34" charset="0"/>
              </a:rPr>
              <a:t>Period Considered is 31st Oct 2021 to 31st Oct 2022; Benchmark is NIFTY Large Midcap 250 TRI; Returns are in XIRR for the last one year period. Past performance may or may not be sustained in the future</a:t>
            </a:r>
          </a:p>
        </p:txBody>
      </p:sp>
      <p:sp>
        <p:nvSpPr>
          <p:cNvPr id="4" name="TextBox 3">
            <a:extLst>
              <a:ext uri="{FF2B5EF4-FFF2-40B4-BE49-F238E27FC236}">
                <a16:creationId xmlns:a16="http://schemas.microsoft.com/office/drawing/2014/main" id="{C32C0708-7A2F-4290-84E1-8F1ECDCF9E69}"/>
              </a:ext>
            </a:extLst>
          </p:cNvPr>
          <p:cNvSpPr txBox="1"/>
          <p:nvPr/>
        </p:nvSpPr>
        <p:spPr>
          <a:xfrm>
            <a:off x="5242211" y="1509236"/>
            <a:ext cx="2530589" cy="461665"/>
          </a:xfrm>
          <a:prstGeom prst="rect">
            <a:avLst/>
          </a:prstGeom>
          <a:noFill/>
        </p:spPr>
        <p:txBody>
          <a:bodyPr wrap="square" rtlCol="0">
            <a:spAutoFit/>
          </a:bodyPr>
          <a:lstStyle/>
          <a:p>
            <a:r>
              <a:rPr lang="en-US" sz="2400" b="1" dirty="0">
                <a:solidFill>
                  <a:schemeClr val="accent2"/>
                </a:solidFill>
                <a:latin typeface="Ubuntu" panose="020B0504030602030204" pitchFamily="34" charset="0"/>
              </a:rPr>
              <a:t>Fund A</a:t>
            </a:r>
          </a:p>
        </p:txBody>
      </p:sp>
      <p:sp>
        <p:nvSpPr>
          <p:cNvPr id="9" name="TextBox 8">
            <a:extLst>
              <a:ext uri="{FF2B5EF4-FFF2-40B4-BE49-F238E27FC236}">
                <a16:creationId xmlns:a16="http://schemas.microsoft.com/office/drawing/2014/main" id="{2B48FA8A-6401-488B-B111-0A8B72B08D96}"/>
              </a:ext>
            </a:extLst>
          </p:cNvPr>
          <p:cNvSpPr txBox="1"/>
          <p:nvPr/>
        </p:nvSpPr>
        <p:spPr>
          <a:xfrm>
            <a:off x="1275000" y="2433826"/>
            <a:ext cx="2530589" cy="400110"/>
          </a:xfrm>
          <a:prstGeom prst="rect">
            <a:avLst/>
          </a:prstGeom>
          <a:noFill/>
        </p:spPr>
        <p:txBody>
          <a:bodyPr wrap="square" rtlCol="0">
            <a:spAutoFit/>
          </a:bodyPr>
          <a:lstStyle/>
          <a:p>
            <a:r>
              <a:rPr lang="en-US" sz="2000" dirty="0">
                <a:solidFill>
                  <a:schemeClr val="accent2"/>
                </a:solidFill>
                <a:latin typeface="Ubuntu" panose="020B0504030602030204" pitchFamily="34" charset="0"/>
              </a:rPr>
              <a:t>1-year return</a:t>
            </a:r>
          </a:p>
        </p:txBody>
      </p:sp>
      <p:sp>
        <p:nvSpPr>
          <p:cNvPr id="10" name="TextBox 9">
            <a:extLst>
              <a:ext uri="{FF2B5EF4-FFF2-40B4-BE49-F238E27FC236}">
                <a16:creationId xmlns:a16="http://schemas.microsoft.com/office/drawing/2014/main" id="{C28C7575-4C50-455C-AEEE-A126BEE5F8ED}"/>
              </a:ext>
            </a:extLst>
          </p:cNvPr>
          <p:cNvSpPr txBox="1"/>
          <p:nvPr/>
        </p:nvSpPr>
        <p:spPr>
          <a:xfrm>
            <a:off x="5430981" y="2433826"/>
            <a:ext cx="836469" cy="400110"/>
          </a:xfrm>
          <a:prstGeom prst="rect">
            <a:avLst/>
          </a:prstGeom>
          <a:noFill/>
        </p:spPr>
        <p:txBody>
          <a:bodyPr wrap="square" rtlCol="0">
            <a:spAutoFit/>
          </a:bodyPr>
          <a:lstStyle/>
          <a:p>
            <a:r>
              <a:rPr lang="en-US" sz="2000" dirty="0">
                <a:solidFill>
                  <a:schemeClr val="accent2"/>
                </a:solidFill>
                <a:latin typeface="Ubuntu" panose="020B0504030602030204" pitchFamily="34" charset="0"/>
              </a:rPr>
              <a:t>3.5%</a:t>
            </a:r>
          </a:p>
        </p:txBody>
      </p:sp>
      <p:sp>
        <p:nvSpPr>
          <p:cNvPr id="5" name="TextBox 4">
            <a:extLst>
              <a:ext uri="{FF2B5EF4-FFF2-40B4-BE49-F238E27FC236}">
                <a16:creationId xmlns:a16="http://schemas.microsoft.com/office/drawing/2014/main" id="{DF6D71C5-76A4-471A-9BD9-AFB27A6EF661}"/>
              </a:ext>
            </a:extLst>
          </p:cNvPr>
          <p:cNvSpPr txBox="1"/>
          <p:nvPr/>
        </p:nvSpPr>
        <p:spPr>
          <a:xfrm>
            <a:off x="1463536" y="3827590"/>
            <a:ext cx="2381250" cy="523220"/>
          </a:xfrm>
          <a:prstGeom prst="rect">
            <a:avLst/>
          </a:prstGeom>
          <a:solidFill>
            <a:srgbClr val="00B050"/>
          </a:solidFill>
        </p:spPr>
        <p:txBody>
          <a:bodyPr wrap="square" rtlCol="0">
            <a:spAutoFit/>
          </a:bodyPr>
          <a:lstStyle/>
          <a:p>
            <a:pPr algn="ctr"/>
            <a:r>
              <a:rPr lang="en-US" sz="2800" b="1" dirty="0">
                <a:solidFill>
                  <a:schemeClr val="bg2"/>
                </a:solidFill>
                <a:latin typeface="Ubuntu" panose="020B0504030602030204" pitchFamily="34" charset="0"/>
              </a:rPr>
              <a:t>Good? </a:t>
            </a:r>
          </a:p>
        </p:txBody>
      </p:sp>
      <p:sp>
        <p:nvSpPr>
          <p:cNvPr id="12" name="TextBox 11">
            <a:extLst>
              <a:ext uri="{FF2B5EF4-FFF2-40B4-BE49-F238E27FC236}">
                <a16:creationId xmlns:a16="http://schemas.microsoft.com/office/drawing/2014/main" id="{C26D0A40-08E0-43AA-A933-B30BE96D5633}"/>
              </a:ext>
            </a:extLst>
          </p:cNvPr>
          <p:cNvSpPr txBox="1"/>
          <p:nvPr/>
        </p:nvSpPr>
        <p:spPr>
          <a:xfrm>
            <a:off x="4751249" y="3835292"/>
            <a:ext cx="2381250" cy="523220"/>
          </a:xfrm>
          <a:prstGeom prst="rect">
            <a:avLst/>
          </a:prstGeom>
          <a:solidFill>
            <a:schemeClr val="accent3"/>
          </a:solidFill>
        </p:spPr>
        <p:txBody>
          <a:bodyPr wrap="square" rtlCol="0">
            <a:spAutoFit/>
          </a:bodyPr>
          <a:lstStyle/>
          <a:p>
            <a:pPr algn="ctr"/>
            <a:r>
              <a:rPr lang="en-US" sz="2800" b="1" dirty="0">
                <a:solidFill>
                  <a:schemeClr val="bg2"/>
                </a:solidFill>
                <a:latin typeface="Ubuntu" panose="020B0504030602030204" pitchFamily="34" charset="0"/>
              </a:rPr>
              <a:t>Okay? </a:t>
            </a:r>
          </a:p>
        </p:txBody>
      </p:sp>
      <p:sp>
        <p:nvSpPr>
          <p:cNvPr id="13" name="TextBox 12">
            <a:extLst>
              <a:ext uri="{FF2B5EF4-FFF2-40B4-BE49-F238E27FC236}">
                <a16:creationId xmlns:a16="http://schemas.microsoft.com/office/drawing/2014/main" id="{52205D7B-CEF2-4D2D-9B18-DA03BB075A66}"/>
              </a:ext>
            </a:extLst>
          </p:cNvPr>
          <p:cNvSpPr txBox="1"/>
          <p:nvPr/>
        </p:nvSpPr>
        <p:spPr>
          <a:xfrm>
            <a:off x="8038962" y="3827590"/>
            <a:ext cx="2381250" cy="523220"/>
          </a:xfrm>
          <a:prstGeom prst="rect">
            <a:avLst/>
          </a:prstGeom>
          <a:solidFill>
            <a:schemeClr val="accent1"/>
          </a:solidFill>
        </p:spPr>
        <p:txBody>
          <a:bodyPr wrap="square" rtlCol="0">
            <a:spAutoFit/>
          </a:bodyPr>
          <a:lstStyle/>
          <a:p>
            <a:pPr algn="ctr"/>
            <a:r>
              <a:rPr lang="en-US" sz="2800" b="1" dirty="0">
                <a:solidFill>
                  <a:schemeClr val="bg2"/>
                </a:solidFill>
                <a:latin typeface="Ubuntu" panose="020B0504030602030204" pitchFamily="34" charset="0"/>
              </a:rPr>
              <a:t>Bad? </a:t>
            </a:r>
          </a:p>
        </p:txBody>
      </p:sp>
      <p:sp>
        <p:nvSpPr>
          <p:cNvPr id="14" name="TextBox 13">
            <a:extLst>
              <a:ext uri="{FF2B5EF4-FFF2-40B4-BE49-F238E27FC236}">
                <a16:creationId xmlns:a16="http://schemas.microsoft.com/office/drawing/2014/main" id="{94C9C143-0841-43D0-903D-88F8A2E87FD1}"/>
              </a:ext>
            </a:extLst>
          </p:cNvPr>
          <p:cNvSpPr txBox="1"/>
          <p:nvPr/>
        </p:nvSpPr>
        <p:spPr>
          <a:xfrm>
            <a:off x="8500141" y="1481231"/>
            <a:ext cx="2530589" cy="461665"/>
          </a:xfrm>
          <a:prstGeom prst="rect">
            <a:avLst/>
          </a:prstGeom>
          <a:noFill/>
        </p:spPr>
        <p:txBody>
          <a:bodyPr wrap="square" rtlCol="0">
            <a:spAutoFit/>
          </a:bodyPr>
          <a:lstStyle/>
          <a:p>
            <a:r>
              <a:rPr lang="en-US" sz="2400" b="1" dirty="0">
                <a:solidFill>
                  <a:schemeClr val="accent2"/>
                </a:solidFill>
                <a:latin typeface="Ubuntu" panose="020B0504030602030204" pitchFamily="34" charset="0"/>
              </a:rPr>
              <a:t>Benchmark</a:t>
            </a:r>
          </a:p>
        </p:txBody>
      </p:sp>
      <p:sp>
        <p:nvSpPr>
          <p:cNvPr id="15" name="TextBox 14">
            <a:extLst>
              <a:ext uri="{FF2B5EF4-FFF2-40B4-BE49-F238E27FC236}">
                <a16:creationId xmlns:a16="http://schemas.microsoft.com/office/drawing/2014/main" id="{AA3F862D-33F6-4DBE-8C1D-26F4243FC64D}"/>
              </a:ext>
            </a:extLst>
          </p:cNvPr>
          <p:cNvSpPr txBox="1"/>
          <p:nvPr/>
        </p:nvSpPr>
        <p:spPr>
          <a:xfrm>
            <a:off x="8928966" y="2433717"/>
            <a:ext cx="836470" cy="400110"/>
          </a:xfrm>
          <a:prstGeom prst="rect">
            <a:avLst/>
          </a:prstGeom>
          <a:noFill/>
        </p:spPr>
        <p:txBody>
          <a:bodyPr wrap="square" rtlCol="0">
            <a:spAutoFit/>
          </a:bodyPr>
          <a:lstStyle/>
          <a:p>
            <a:r>
              <a:rPr lang="en-US" sz="2000" dirty="0">
                <a:solidFill>
                  <a:schemeClr val="accent2"/>
                </a:solidFill>
                <a:latin typeface="Ubuntu" panose="020B0504030602030204" pitchFamily="34" charset="0"/>
              </a:rPr>
              <a:t>2.8%</a:t>
            </a:r>
          </a:p>
        </p:txBody>
      </p:sp>
      <p:sp>
        <p:nvSpPr>
          <p:cNvPr id="17" name="Slide Number Placeholder 3">
            <a:extLst>
              <a:ext uri="{FF2B5EF4-FFF2-40B4-BE49-F238E27FC236}">
                <a16:creationId xmlns:a16="http://schemas.microsoft.com/office/drawing/2014/main" id="{20646FD4-ACFC-4C3E-8A18-98AB23FC4286}"/>
              </a:ext>
            </a:extLst>
          </p:cNvPr>
          <p:cNvSpPr>
            <a:spLocks noGrp="1"/>
          </p:cNvSpPr>
          <p:nvPr>
            <p:ph type="sldNum" sz="quarter" idx="12"/>
          </p:nvPr>
        </p:nvSpPr>
        <p:spPr>
          <a:xfrm>
            <a:off x="9443803" y="6552835"/>
            <a:ext cx="2743200" cy="365125"/>
          </a:xfrm>
        </p:spPr>
        <p:txBody>
          <a:bodyPr/>
          <a:lstStyle/>
          <a:p>
            <a:fld id="{47F9B5EF-EC91-485C-9C3C-74B77AC88377}" type="slidenum">
              <a:rPr lang="en-US" smtClean="0"/>
              <a:t>28</a:t>
            </a:fld>
            <a:endParaRPr lang="en-US" dirty="0"/>
          </a:p>
        </p:txBody>
      </p:sp>
      <p:sp>
        <p:nvSpPr>
          <p:cNvPr id="18" name="Title 1">
            <a:extLst>
              <a:ext uri="{FF2B5EF4-FFF2-40B4-BE49-F238E27FC236}">
                <a16:creationId xmlns:a16="http://schemas.microsoft.com/office/drawing/2014/main" id="{C4274880-D910-490D-9EE9-44452F94E3E9}"/>
              </a:ext>
            </a:extLst>
          </p:cNvPr>
          <p:cNvSpPr txBox="1">
            <a:spLocks/>
          </p:cNvSpPr>
          <p:nvPr/>
        </p:nvSpPr>
        <p:spPr>
          <a:xfrm>
            <a:off x="625745" y="149375"/>
            <a:ext cx="10972800" cy="841035"/>
          </a:xfrm>
          <a:prstGeom prst="rect">
            <a:avLst/>
          </a:prstGeom>
        </p:spPr>
        <p:txBody>
          <a:bodyPr vert="horz" lIns="91440" tIns="45720" rIns="91440" bIns="45720" rtlCol="0" anchor="ctr">
            <a:noAutofit/>
          </a:bodyPr>
          <a:lstStyle>
            <a:defPPr>
              <a:defRPr lang="en-US"/>
            </a:defPPr>
            <a:lvl1pPr marR="0" indent="0" algn="ctr" fontAlgn="auto">
              <a:lnSpc>
                <a:spcPct val="100000"/>
              </a:lnSpc>
              <a:spcBef>
                <a:spcPct val="0"/>
              </a:spcBef>
              <a:spcAft>
                <a:spcPts val="0"/>
              </a:spcAft>
              <a:buClrTx/>
              <a:buSzTx/>
              <a:buFontTx/>
              <a:buNone/>
              <a:tabLst/>
              <a:defRPr sz="2400">
                <a:solidFill>
                  <a:schemeClr val="accent6">
                    <a:lumMod val="50000"/>
                  </a:schemeClr>
                </a:solidFill>
                <a:latin typeface="Ubuntu" panose="020B0504030602030204" pitchFamily="34" charset="0"/>
                <a:ea typeface="+mj-ea"/>
                <a:cs typeface="+mj-cs"/>
              </a:defRPr>
            </a:lvl1pPr>
          </a:lstStyle>
          <a:p>
            <a:pPr algn="l"/>
            <a:r>
              <a:rPr lang="en-US" b="1" dirty="0">
                <a:solidFill>
                  <a:schemeClr val="accent2"/>
                </a:solidFill>
              </a:rPr>
              <a:t>How should we think about Fund Performance?</a:t>
            </a:r>
            <a:endParaRPr lang="en-IN" b="1" dirty="0">
              <a:solidFill>
                <a:schemeClr val="accent2"/>
              </a:solidFill>
            </a:endParaRPr>
          </a:p>
        </p:txBody>
      </p:sp>
    </p:spTree>
    <p:extLst>
      <p:ext uri="{BB962C8B-B14F-4D97-AF65-F5344CB8AC3E}">
        <p14:creationId xmlns:p14="http://schemas.microsoft.com/office/powerpoint/2010/main" val="318062696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0"/>
                                  </p:stCondLst>
                                  <p:childTnLst>
                                    <p:set>
                                      <p:cBhvr>
                                        <p:cTn id="13" dur="1" fill="hold">
                                          <p:stCondLst>
                                            <p:cond delay="249"/>
                                          </p:stCondLst>
                                        </p:cTn>
                                        <p:tgtEl>
                                          <p:spTgt spid="12"/>
                                        </p:tgtEl>
                                        <p:attrNameLst>
                                          <p:attrName>style.visibility</p:attrName>
                                        </p:attrNameLst>
                                      </p:cBhvr>
                                      <p:to>
                                        <p:strVal val="visible"/>
                                      </p:to>
                                    </p:set>
                                  </p:childTnLst>
                                </p:cTn>
                              </p:par>
                            </p:childTnLst>
                          </p:cTn>
                        </p:par>
                        <p:par>
                          <p:cTn id="14" fill="hold">
                            <p:stCondLst>
                              <p:cond delay="250"/>
                            </p:stCondLst>
                            <p:childTnLst>
                              <p:par>
                                <p:cTn id="15" presetID="1" presetClass="entr" presetSubtype="0" fill="hold" grpId="0" nodeType="afterEffect">
                                  <p:stCondLst>
                                    <p:cond delay="0"/>
                                  </p:stCondLst>
                                  <p:childTnLst>
                                    <p:set>
                                      <p:cBhvr>
                                        <p:cTn id="16" dur="1" fill="hold">
                                          <p:stCondLst>
                                            <p:cond delay="249"/>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2" grpId="0" animBg="1"/>
      <p:bldP spid="13" grpId="0" animBg="1"/>
      <p:bldP spid="15"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5000"/>
            <a:lum/>
          </a:blip>
          <a:srcRect/>
          <a:stretch>
            <a:fillRect t="-39000" b="-39000"/>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27F78F5-8FA7-4B12-ABDC-0FB8B0C6D94E}"/>
              </a:ext>
            </a:extLst>
          </p:cNvPr>
          <p:cNvSpPr/>
          <p:nvPr/>
        </p:nvSpPr>
        <p:spPr>
          <a:xfrm>
            <a:off x="28136" y="6353640"/>
            <a:ext cx="9988062" cy="369332"/>
          </a:xfrm>
          <a:prstGeom prst="rect">
            <a:avLst/>
          </a:prstGeom>
        </p:spPr>
        <p:txBody>
          <a:bodyPr wrap="square">
            <a:spAutoFit/>
          </a:bodyPr>
          <a:lstStyle/>
          <a:p>
            <a:r>
              <a:rPr lang="en-US" sz="900" i="1" dirty="0">
                <a:solidFill>
                  <a:schemeClr val="accent2"/>
                </a:solidFill>
                <a:latin typeface="Ubuntu" panose="020B0504030602030204" pitchFamily="34" charset="0"/>
              </a:rPr>
              <a:t>Period Considered is 31st Oct 2021 to 31st Oct 2022; Benchmark is NIFTY Large Midcap 250 TRI; Returns are in XIRR for the last one year period. Past performance may or may not be sustained in the future</a:t>
            </a:r>
          </a:p>
        </p:txBody>
      </p:sp>
      <p:sp>
        <p:nvSpPr>
          <p:cNvPr id="4" name="TextBox 3">
            <a:extLst>
              <a:ext uri="{FF2B5EF4-FFF2-40B4-BE49-F238E27FC236}">
                <a16:creationId xmlns:a16="http://schemas.microsoft.com/office/drawing/2014/main" id="{C32C0708-7A2F-4290-84E1-8F1ECDCF9E69}"/>
              </a:ext>
            </a:extLst>
          </p:cNvPr>
          <p:cNvSpPr txBox="1"/>
          <p:nvPr/>
        </p:nvSpPr>
        <p:spPr>
          <a:xfrm>
            <a:off x="5242211" y="1509236"/>
            <a:ext cx="2530589" cy="461665"/>
          </a:xfrm>
          <a:prstGeom prst="rect">
            <a:avLst/>
          </a:prstGeom>
          <a:noFill/>
        </p:spPr>
        <p:txBody>
          <a:bodyPr wrap="square" rtlCol="0">
            <a:spAutoFit/>
          </a:bodyPr>
          <a:lstStyle/>
          <a:p>
            <a:r>
              <a:rPr lang="en-US" sz="2400" b="1" dirty="0">
                <a:solidFill>
                  <a:schemeClr val="accent2"/>
                </a:solidFill>
                <a:latin typeface="Ubuntu" panose="020B0504030602030204" pitchFamily="34" charset="0"/>
              </a:rPr>
              <a:t>Fund A</a:t>
            </a:r>
          </a:p>
        </p:txBody>
      </p:sp>
      <p:sp>
        <p:nvSpPr>
          <p:cNvPr id="9" name="TextBox 8">
            <a:extLst>
              <a:ext uri="{FF2B5EF4-FFF2-40B4-BE49-F238E27FC236}">
                <a16:creationId xmlns:a16="http://schemas.microsoft.com/office/drawing/2014/main" id="{2B48FA8A-6401-488B-B111-0A8B72B08D96}"/>
              </a:ext>
            </a:extLst>
          </p:cNvPr>
          <p:cNvSpPr txBox="1"/>
          <p:nvPr/>
        </p:nvSpPr>
        <p:spPr>
          <a:xfrm>
            <a:off x="1275000" y="2433826"/>
            <a:ext cx="2530589" cy="400110"/>
          </a:xfrm>
          <a:prstGeom prst="rect">
            <a:avLst/>
          </a:prstGeom>
          <a:noFill/>
        </p:spPr>
        <p:txBody>
          <a:bodyPr wrap="square" rtlCol="0">
            <a:spAutoFit/>
          </a:bodyPr>
          <a:lstStyle/>
          <a:p>
            <a:r>
              <a:rPr lang="en-US" sz="2000" dirty="0">
                <a:solidFill>
                  <a:schemeClr val="accent2"/>
                </a:solidFill>
                <a:latin typeface="Ubuntu" panose="020B0504030602030204" pitchFamily="34" charset="0"/>
              </a:rPr>
              <a:t>1-year return</a:t>
            </a:r>
          </a:p>
        </p:txBody>
      </p:sp>
      <p:sp>
        <p:nvSpPr>
          <p:cNvPr id="10" name="TextBox 9">
            <a:extLst>
              <a:ext uri="{FF2B5EF4-FFF2-40B4-BE49-F238E27FC236}">
                <a16:creationId xmlns:a16="http://schemas.microsoft.com/office/drawing/2014/main" id="{C28C7575-4C50-455C-AEEE-A126BEE5F8ED}"/>
              </a:ext>
            </a:extLst>
          </p:cNvPr>
          <p:cNvSpPr txBox="1"/>
          <p:nvPr/>
        </p:nvSpPr>
        <p:spPr>
          <a:xfrm>
            <a:off x="5430981" y="2433826"/>
            <a:ext cx="836469" cy="400110"/>
          </a:xfrm>
          <a:prstGeom prst="rect">
            <a:avLst/>
          </a:prstGeom>
          <a:noFill/>
        </p:spPr>
        <p:txBody>
          <a:bodyPr wrap="square" rtlCol="0">
            <a:spAutoFit/>
          </a:bodyPr>
          <a:lstStyle/>
          <a:p>
            <a:r>
              <a:rPr lang="en-US" sz="2000" dirty="0">
                <a:solidFill>
                  <a:schemeClr val="accent2"/>
                </a:solidFill>
                <a:latin typeface="Ubuntu" panose="020B0504030602030204" pitchFamily="34" charset="0"/>
              </a:rPr>
              <a:t>3.5%</a:t>
            </a:r>
          </a:p>
        </p:txBody>
      </p:sp>
      <p:sp>
        <p:nvSpPr>
          <p:cNvPr id="5" name="TextBox 4">
            <a:extLst>
              <a:ext uri="{FF2B5EF4-FFF2-40B4-BE49-F238E27FC236}">
                <a16:creationId xmlns:a16="http://schemas.microsoft.com/office/drawing/2014/main" id="{DF6D71C5-76A4-471A-9BD9-AFB27A6EF661}"/>
              </a:ext>
            </a:extLst>
          </p:cNvPr>
          <p:cNvSpPr txBox="1"/>
          <p:nvPr/>
        </p:nvSpPr>
        <p:spPr>
          <a:xfrm>
            <a:off x="1429143" y="4328218"/>
            <a:ext cx="2381250" cy="523220"/>
          </a:xfrm>
          <a:prstGeom prst="rect">
            <a:avLst/>
          </a:prstGeom>
          <a:solidFill>
            <a:srgbClr val="00B050"/>
          </a:solidFill>
        </p:spPr>
        <p:txBody>
          <a:bodyPr wrap="square" rtlCol="0">
            <a:spAutoFit/>
          </a:bodyPr>
          <a:lstStyle/>
          <a:p>
            <a:pPr algn="ctr"/>
            <a:r>
              <a:rPr lang="en-US" sz="2800" b="1" dirty="0">
                <a:solidFill>
                  <a:schemeClr val="bg2"/>
                </a:solidFill>
                <a:latin typeface="Ubuntu" panose="020B0504030602030204" pitchFamily="34" charset="0"/>
              </a:rPr>
              <a:t>Good? </a:t>
            </a:r>
          </a:p>
        </p:txBody>
      </p:sp>
      <p:sp>
        <p:nvSpPr>
          <p:cNvPr id="12" name="TextBox 11">
            <a:extLst>
              <a:ext uri="{FF2B5EF4-FFF2-40B4-BE49-F238E27FC236}">
                <a16:creationId xmlns:a16="http://schemas.microsoft.com/office/drawing/2014/main" id="{C26D0A40-08E0-43AA-A933-B30BE96D5633}"/>
              </a:ext>
            </a:extLst>
          </p:cNvPr>
          <p:cNvSpPr txBox="1"/>
          <p:nvPr/>
        </p:nvSpPr>
        <p:spPr>
          <a:xfrm>
            <a:off x="4716856" y="4335920"/>
            <a:ext cx="2381250" cy="523220"/>
          </a:xfrm>
          <a:prstGeom prst="rect">
            <a:avLst/>
          </a:prstGeom>
          <a:solidFill>
            <a:schemeClr val="accent3"/>
          </a:solidFill>
        </p:spPr>
        <p:txBody>
          <a:bodyPr wrap="square" rtlCol="0">
            <a:spAutoFit/>
          </a:bodyPr>
          <a:lstStyle/>
          <a:p>
            <a:pPr algn="ctr"/>
            <a:r>
              <a:rPr lang="en-US" sz="2800" b="1" dirty="0">
                <a:solidFill>
                  <a:schemeClr val="bg2"/>
                </a:solidFill>
                <a:latin typeface="Ubuntu" panose="020B0504030602030204" pitchFamily="34" charset="0"/>
              </a:rPr>
              <a:t>Okay? </a:t>
            </a:r>
          </a:p>
        </p:txBody>
      </p:sp>
      <p:sp>
        <p:nvSpPr>
          <p:cNvPr id="13" name="TextBox 12">
            <a:extLst>
              <a:ext uri="{FF2B5EF4-FFF2-40B4-BE49-F238E27FC236}">
                <a16:creationId xmlns:a16="http://schemas.microsoft.com/office/drawing/2014/main" id="{52205D7B-CEF2-4D2D-9B18-DA03BB075A66}"/>
              </a:ext>
            </a:extLst>
          </p:cNvPr>
          <p:cNvSpPr txBox="1"/>
          <p:nvPr/>
        </p:nvSpPr>
        <p:spPr>
          <a:xfrm>
            <a:off x="8004569" y="4328218"/>
            <a:ext cx="2381250" cy="523220"/>
          </a:xfrm>
          <a:prstGeom prst="rect">
            <a:avLst/>
          </a:prstGeom>
          <a:solidFill>
            <a:schemeClr val="accent1"/>
          </a:solidFill>
        </p:spPr>
        <p:txBody>
          <a:bodyPr wrap="square" rtlCol="0">
            <a:spAutoFit/>
          </a:bodyPr>
          <a:lstStyle/>
          <a:p>
            <a:pPr algn="ctr"/>
            <a:r>
              <a:rPr lang="en-US" sz="2800" b="1" dirty="0">
                <a:solidFill>
                  <a:schemeClr val="bg2"/>
                </a:solidFill>
                <a:latin typeface="Ubuntu" panose="020B0504030602030204" pitchFamily="34" charset="0"/>
              </a:rPr>
              <a:t>Bad? </a:t>
            </a:r>
          </a:p>
        </p:txBody>
      </p:sp>
      <p:sp>
        <p:nvSpPr>
          <p:cNvPr id="14" name="TextBox 13">
            <a:extLst>
              <a:ext uri="{FF2B5EF4-FFF2-40B4-BE49-F238E27FC236}">
                <a16:creationId xmlns:a16="http://schemas.microsoft.com/office/drawing/2014/main" id="{94C9C143-0841-43D0-903D-88F8A2E87FD1}"/>
              </a:ext>
            </a:extLst>
          </p:cNvPr>
          <p:cNvSpPr txBox="1"/>
          <p:nvPr/>
        </p:nvSpPr>
        <p:spPr>
          <a:xfrm>
            <a:off x="8500141" y="1509236"/>
            <a:ext cx="2530589" cy="461665"/>
          </a:xfrm>
          <a:prstGeom prst="rect">
            <a:avLst/>
          </a:prstGeom>
          <a:noFill/>
        </p:spPr>
        <p:txBody>
          <a:bodyPr wrap="square" rtlCol="0">
            <a:spAutoFit/>
          </a:bodyPr>
          <a:lstStyle/>
          <a:p>
            <a:r>
              <a:rPr lang="en-US" sz="2400" b="1" dirty="0">
                <a:solidFill>
                  <a:schemeClr val="accent2"/>
                </a:solidFill>
                <a:latin typeface="Ubuntu" panose="020B0504030602030204" pitchFamily="34" charset="0"/>
              </a:rPr>
              <a:t>Benchmark</a:t>
            </a:r>
          </a:p>
        </p:txBody>
      </p:sp>
      <p:sp>
        <p:nvSpPr>
          <p:cNvPr id="15" name="TextBox 14">
            <a:extLst>
              <a:ext uri="{FF2B5EF4-FFF2-40B4-BE49-F238E27FC236}">
                <a16:creationId xmlns:a16="http://schemas.microsoft.com/office/drawing/2014/main" id="{AA3F862D-33F6-4DBE-8C1D-26F4243FC64D}"/>
              </a:ext>
            </a:extLst>
          </p:cNvPr>
          <p:cNvSpPr txBox="1"/>
          <p:nvPr/>
        </p:nvSpPr>
        <p:spPr>
          <a:xfrm>
            <a:off x="8928966" y="2433717"/>
            <a:ext cx="836470" cy="400110"/>
          </a:xfrm>
          <a:prstGeom prst="rect">
            <a:avLst/>
          </a:prstGeom>
          <a:noFill/>
        </p:spPr>
        <p:txBody>
          <a:bodyPr wrap="square" rtlCol="0">
            <a:spAutoFit/>
          </a:bodyPr>
          <a:lstStyle/>
          <a:p>
            <a:r>
              <a:rPr lang="en-US" sz="2000" dirty="0">
                <a:solidFill>
                  <a:schemeClr val="accent2"/>
                </a:solidFill>
                <a:latin typeface="Ubuntu" panose="020B0504030602030204" pitchFamily="34" charset="0"/>
              </a:rPr>
              <a:t>2.8%</a:t>
            </a:r>
          </a:p>
        </p:txBody>
      </p:sp>
      <p:sp>
        <p:nvSpPr>
          <p:cNvPr id="16" name="TextBox 15">
            <a:extLst>
              <a:ext uri="{FF2B5EF4-FFF2-40B4-BE49-F238E27FC236}">
                <a16:creationId xmlns:a16="http://schemas.microsoft.com/office/drawing/2014/main" id="{BE2DEB11-B315-46EB-A07B-49911F1A03FC}"/>
              </a:ext>
            </a:extLst>
          </p:cNvPr>
          <p:cNvSpPr txBox="1"/>
          <p:nvPr/>
        </p:nvSpPr>
        <p:spPr>
          <a:xfrm>
            <a:off x="1294050" y="3176776"/>
            <a:ext cx="2530589" cy="400110"/>
          </a:xfrm>
          <a:prstGeom prst="rect">
            <a:avLst/>
          </a:prstGeom>
          <a:noFill/>
        </p:spPr>
        <p:txBody>
          <a:bodyPr wrap="square" rtlCol="0">
            <a:spAutoFit/>
          </a:bodyPr>
          <a:lstStyle/>
          <a:p>
            <a:r>
              <a:rPr lang="en-US" sz="2000" b="1" dirty="0">
                <a:solidFill>
                  <a:schemeClr val="tx2"/>
                </a:solidFill>
                <a:latin typeface="Ubuntu" panose="020B0504030602030204" pitchFamily="34" charset="0"/>
              </a:rPr>
              <a:t>1-year SIP return</a:t>
            </a:r>
          </a:p>
        </p:txBody>
      </p:sp>
      <p:sp>
        <p:nvSpPr>
          <p:cNvPr id="17" name="TextBox 16">
            <a:extLst>
              <a:ext uri="{FF2B5EF4-FFF2-40B4-BE49-F238E27FC236}">
                <a16:creationId xmlns:a16="http://schemas.microsoft.com/office/drawing/2014/main" id="{51C9DDC2-2E22-46B0-8E2D-8489C0A9E298}"/>
              </a:ext>
            </a:extLst>
          </p:cNvPr>
          <p:cNvSpPr txBox="1"/>
          <p:nvPr/>
        </p:nvSpPr>
        <p:spPr>
          <a:xfrm>
            <a:off x="5430981" y="3195826"/>
            <a:ext cx="1054225" cy="400110"/>
          </a:xfrm>
          <a:prstGeom prst="rect">
            <a:avLst/>
          </a:prstGeom>
          <a:noFill/>
        </p:spPr>
        <p:txBody>
          <a:bodyPr wrap="square" rtlCol="0">
            <a:spAutoFit/>
          </a:bodyPr>
          <a:lstStyle/>
          <a:p>
            <a:r>
              <a:rPr lang="en-US" sz="2000" b="1" dirty="0">
                <a:solidFill>
                  <a:schemeClr val="tx2"/>
                </a:solidFill>
                <a:latin typeface="Ubuntu" panose="020B0504030602030204" pitchFamily="34" charset="0"/>
              </a:rPr>
              <a:t>15.9%</a:t>
            </a:r>
          </a:p>
        </p:txBody>
      </p:sp>
      <p:sp>
        <p:nvSpPr>
          <p:cNvPr id="18" name="TextBox 17">
            <a:extLst>
              <a:ext uri="{FF2B5EF4-FFF2-40B4-BE49-F238E27FC236}">
                <a16:creationId xmlns:a16="http://schemas.microsoft.com/office/drawing/2014/main" id="{300E3D85-12B1-408A-B162-24F4A36B0974}"/>
              </a:ext>
            </a:extLst>
          </p:cNvPr>
          <p:cNvSpPr txBox="1"/>
          <p:nvPr/>
        </p:nvSpPr>
        <p:spPr>
          <a:xfrm>
            <a:off x="8928966" y="3176667"/>
            <a:ext cx="1298246" cy="400110"/>
          </a:xfrm>
          <a:prstGeom prst="rect">
            <a:avLst/>
          </a:prstGeom>
          <a:noFill/>
        </p:spPr>
        <p:txBody>
          <a:bodyPr wrap="square" rtlCol="0">
            <a:spAutoFit/>
          </a:bodyPr>
          <a:lstStyle/>
          <a:p>
            <a:r>
              <a:rPr lang="en-US" sz="2000" b="1" dirty="0">
                <a:solidFill>
                  <a:schemeClr val="tx2"/>
                </a:solidFill>
                <a:latin typeface="Ubuntu" panose="020B0504030602030204" pitchFamily="34" charset="0"/>
              </a:rPr>
              <a:t>11.8%</a:t>
            </a:r>
          </a:p>
        </p:txBody>
      </p:sp>
      <p:sp>
        <p:nvSpPr>
          <p:cNvPr id="19" name="Title 1">
            <a:extLst>
              <a:ext uri="{FF2B5EF4-FFF2-40B4-BE49-F238E27FC236}">
                <a16:creationId xmlns:a16="http://schemas.microsoft.com/office/drawing/2014/main" id="{95FE4111-18C7-460A-8728-55A7CD29D220}"/>
              </a:ext>
            </a:extLst>
          </p:cNvPr>
          <p:cNvSpPr txBox="1">
            <a:spLocks/>
          </p:cNvSpPr>
          <p:nvPr/>
        </p:nvSpPr>
        <p:spPr>
          <a:xfrm>
            <a:off x="625745" y="149375"/>
            <a:ext cx="10972800" cy="841035"/>
          </a:xfrm>
          <a:prstGeom prst="rect">
            <a:avLst/>
          </a:prstGeom>
        </p:spPr>
        <p:txBody>
          <a:bodyPr vert="horz" lIns="91440" tIns="45720" rIns="91440" bIns="45720" rtlCol="0" anchor="ctr">
            <a:noAutofit/>
          </a:bodyPr>
          <a:lstStyle>
            <a:defPPr>
              <a:defRPr lang="en-US"/>
            </a:defPPr>
            <a:lvl1pPr marR="0" indent="0" algn="ctr" fontAlgn="auto">
              <a:lnSpc>
                <a:spcPct val="100000"/>
              </a:lnSpc>
              <a:spcBef>
                <a:spcPct val="0"/>
              </a:spcBef>
              <a:spcAft>
                <a:spcPts val="0"/>
              </a:spcAft>
              <a:buClrTx/>
              <a:buSzTx/>
              <a:buFontTx/>
              <a:buNone/>
              <a:tabLst/>
              <a:defRPr sz="2400">
                <a:solidFill>
                  <a:schemeClr val="accent6">
                    <a:lumMod val="50000"/>
                  </a:schemeClr>
                </a:solidFill>
                <a:latin typeface="Ubuntu" panose="020B0504030602030204" pitchFamily="34" charset="0"/>
                <a:ea typeface="+mj-ea"/>
                <a:cs typeface="+mj-cs"/>
              </a:defRPr>
            </a:lvl1pPr>
          </a:lstStyle>
          <a:p>
            <a:pPr algn="l"/>
            <a:r>
              <a:rPr lang="en-US" b="1" dirty="0">
                <a:solidFill>
                  <a:schemeClr val="accent2"/>
                </a:solidFill>
              </a:rPr>
              <a:t>How should we think about Fund Performance?</a:t>
            </a:r>
            <a:endParaRPr lang="en-IN" b="1" dirty="0">
              <a:solidFill>
                <a:schemeClr val="accent2"/>
              </a:solidFill>
            </a:endParaRPr>
          </a:p>
        </p:txBody>
      </p:sp>
      <p:sp>
        <p:nvSpPr>
          <p:cNvPr id="20" name="Slide Number Placeholder 3">
            <a:extLst>
              <a:ext uri="{FF2B5EF4-FFF2-40B4-BE49-F238E27FC236}">
                <a16:creationId xmlns:a16="http://schemas.microsoft.com/office/drawing/2014/main" id="{D0B7835A-2877-4377-9BF8-427B77414E70}"/>
              </a:ext>
            </a:extLst>
          </p:cNvPr>
          <p:cNvSpPr>
            <a:spLocks noGrp="1"/>
          </p:cNvSpPr>
          <p:nvPr>
            <p:ph type="sldNum" sz="quarter" idx="12"/>
          </p:nvPr>
        </p:nvSpPr>
        <p:spPr>
          <a:xfrm>
            <a:off x="9443803" y="6552835"/>
            <a:ext cx="2743200" cy="365125"/>
          </a:xfrm>
        </p:spPr>
        <p:txBody>
          <a:bodyPr/>
          <a:lstStyle/>
          <a:p>
            <a:fld id="{47F9B5EF-EC91-485C-9C3C-74B77AC88377}" type="slidenum">
              <a:rPr lang="en-US" smtClean="0"/>
              <a:t>29</a:t>
            </a:fld>
            <a:endParaRPr lang="en-US" dirty="0"/>
          </a:p>
        </p:txBody>
      </p:sp>
    </p:spTree>
    <p:extLst>
      <p:ext uri="{BB962C8B-B14F-4D97-AF65-F5344CB8AC3E}">
        <p14:creationId xmlns:p14="http://schemas.microsoft.com/office/powerpoint/2010/main" val="73198319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grpId="0" nodeType="afterEffect">
                                  <p:stCondLst>
                                    <p:cond delay="0"/>
                                  </p:stCondLst>
                                  <p:childTnLst>
                                    <p:set>
                                      <p:cBhvr>
                                        <p:cTn id="17" dur="1" fill="hold">
                                          <p:stCondLst>
                                            <p:cond delay="249"/>
                                          </p:stCondLst>
                                        </p:cTn>
                                        <p:tgtEl>
                                          <p:spTgt spid="12"/>
                                        </p:tgtEl>
                                        <p:attrNameLst>
                                          <p:attrName>style.visibility</p:attrName>
                                        </p:attrNameLst>
                                      </p:cBhvr>
                                      <p:to>
                                        <p:strVal val="visible"/>
                                      </p:to>
                                    </p:set>
                                  </p:childTnLst>
                                </p:cTn>
                              </p:par>
                            </p:childTnLst>
                          </p:cTn>
                        </p:par>
                        <p:par>
                          <p:cTn id="18" fill="hold">
                            <p:stCondLst>
                              <p:cond delay="250"/>
                            </p:stCondLst>
                            <p:childTnLst>
                              <p:par>
                                <p:cTn id="19" presetID="1" presetClass="entr" presetSubtype="0" fill="hold" grpId="0" nodeType="afterEffect">
                                  <p:stCondLst>
                                    <p:cond delay="0"/>
                                  </p:stCondLst>
                                  <p:childTnLst>
                                    <p:set>
                                      <p:cBhvr>
                                        <p:cTn id="20" dur="1" fill="hold">
                                          <p:stCondLst>
                                            <p:cond delay="249"/>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2" grpId="0" animBg="1"/>
      <p:bldP spid="13" grpId="0" animBg="1"/>
      <p:bldP spid="16" grpId="0"/>
      <p:bldP spid="17" grpId="0"/>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56EB8D9B-5181-4D72-8B1D-7794F05CBCE8}"/>
              </a:ext>
            </a:extLst>
          </p:cNvPr>
          <p:cNvPicPr>
            <a:picLocks noChangeAspect="1"/>
          </p:cNvPicPr>
          <p:nvPr/>
        </p:nvPicPr>
        <p:blipFill>
          <a:blip r:embed="rId2"/>
          <a:stretch>
            <a:fillRect/>
          </a:stretch>
        </p:blipFill>
        <p:spPr>
          <a:xfrm>
            <a:off x="2817726" y="4267440"/>
            <a:ext cx="3907393" cy="2197908"/>
          </a:xfrm>
          <a:prstGeom prst="rect">
            <a:avLst/>
          </a:prstGeom>
        </p:spPr>
      </p:pic>
      <p:pic>
        <p:nvPicPr>
          <p:cNvPr id="16" name="Picture 15">
            <a:extLst>
              <a:ext uri="{FF2B5EF4-FFF2-40B4-BE49-F238E27FC236}">
                <a16:creationId xmlns:a16="http://schemas.microsoft.com/office/drawing/2014/main" id="{92AA4D05-A309-4680-85CB-BD875250BD0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92" b="89868" l="2703" r="95495">
                        <a14:foregroundMark x1="2703" y1="48018" x2="2703" y2="48018"/>
                        <a14:foregroundMark x1="11712" y1="74009" x2="11712" y2="74009"/>
                        <a14:foregroundMark x1="95495" y1="49780" x2="95495" y2="49780"/>
                        <a14:foregroundMark x1="94144" y1="51982" x2="94144" y2="51982"/>
                        <a14:foregroundMark x1="8559" y1="47137" x2="8559" y2="47137"/>
                        <a14:foregroundMark x1="9910" y1="49780" x2="9910" y2="49780"/>
                        <a14:foregroundMark x1="10360" y1="51982" x2="10360" y2="51982"/>
                        <a14:foregroundMark x1="12162" y1="48899" x2="90991" y2="55066"/>
                        <a14:foregroundMark x1="26126" y1="25110" x2="56306" y2="28634"/>
                      </a14:backgroundRemoval>
                    </a14:imgEffect>
                  </a14:imgLayer>
                </a14:imgProps>
              </a:ext>
            </a:extLst>
          </a:blip>
          <a:stretch>
            <a:fillRect/>
          </a:stretch>
        </p:blipFill>
        <p:spPr>
          <a:xfrm>
            <a:off x="5667844" y="4913918"/>
            <a:ext cx="2114550" cy="2162175"/>
          </a:xfrm>
          <a:prstGeom prst="rect">
            <a:avLst/>
          </a:prstGeom>
        </p:spPr>
      </p:pic>
      <p:grpSp>
        <p:nvGrpSpPr>
          <p:cNvPr id="5" name="Group 4">
            <a:extLst>
              <a:ext uri="{FF2B5EF4-FFF2-40B4-BE49-F238E27FC236}">
                <a16:creationId xmlns:a16="http://schemas.microsoft.com/office/drawing/2014/main" id="{FB321FDD-FE3B-4026-BC24-F2BB5ABC7A11}"/>
              </a:ext>
            </a:extLst>
          </p:cNvPr>
          <p:cNvGrpSpPr/>
          <p:nvPr/>
        </p:nvGrpSpPr>
        <p:grpSpPr>
          <a:xfrm>
            <a:off x="7172328" y="1280168"/>
            <a:ext cx="4056105" cy="2723408"/>
            <a:chOff x="4173498" y="1180142"/>
            <a:chExt cx="4056105" cy="2800327"/>
          </a:xfrm>
        </p:grpSpPr>
        <p:pic>
          <p:nvPicPr>
            <p:cNvPr id="2" name="Picture 1">
              <a:extLst>
                <a:ext uri="{FF2B5EF4-FFF2-40B4-BE49-F238E27FC236}">
                  <a16:creationId xmlns:a16="http://schemas.microsoft.com/office/drawing/2014/main" id="{6A083FF3-4C09-465F-8726-7BFA584D3A0B}"/>
                </a:ext>
              </a:extLst>
            </p:cNvPr>
            <p:cNvPicPr>
              <a:picLocks noChangeAspect="1"/>
            </p:cNvPicPr>
            <p:nvPr/>
          </p:nvPicPr>
          <p:blipFill>
            <a:blip r:embed="rId5"/>
            <a:stretch>
              <a:fillRect/>
            </a:stretch>
          </p:blipFill>
          <p:spPr>
            <a:xfrm>
              <a:off x="4173498" y="1180142"/>
              <a:ext cx="4056105" cy="2482649"/>
            </a:xfrm>
            <a:prstGeom prst="rect">
              <a:avLst/>
            </a:prstGeom>
          </p:spPr>
        </p:pic>
        <p:sp>
          <p:nvSpPr>
            <p:cNvPr id="6" name="TextBox 5">
              <a:extLst>
                <a:ext uri="{FF2B5EF4-FFF2-40B4-BE49-F238E27FC236}">
                  <a16:creationId xmlns:a16="http://schemas.microsoft.com/office/drawing/2014/main" id="{E370AC5E-067B-4448-BBE5-1F907758229D}"/>
                </a:ext>
              </a:extLst>
            </p:cNvPr>
            <p:cNvSpPr txBox="1"/>
            <p:nvPr/>
          </p:nvSpPr>
          <p:spPr>
            <a:xfrm>
              <a:off x="5550936" y="3641915"/>
              <a:ext cx="2321465" cy="338554"/>
            </a:xfrm>
            <a:prstGeom prst="rect">
              <a:avLst/>
            </a:prstGeom>
            <a:noFill/>
          </p:spPr>
          <p:txBody>
            <a:bodyPr wrap="square">
              <a:spAutoFit/>
            </a:bodyPr>
            <a:lstStyle/>
            <a:p>
              <a:pPr marL="0" indent="0">
                <a:buNone/>
              </a:pPr>
              <a:r>
                <a:rPr lang="en-US" sz="1600" b="1" dirty="0">
                  <a:solidFill>
                    <a:schemeClr val="accent2"/>
                  </a:solidFill>
                  <a:latin typeface="Ubuntu" panose="020B0504030602030204" pitchFamily="34" charset="0"/>
                </a:rPr>
                <a:t>Win a lottery</a:t>
              </a:r>
            </a:p>
          </p:txBody>
        </p:sp>
      </p:grpSp>
      <p:sp>
        <p:nvSpPr>
          <p:cNvPr id="18" name="Rectangle 17">
            <a:extLst>
              <a:ext uri="{FF2B5EF4-FFF2-40B4-BE49-F238E27FC236}">
                <a16:creationId xmlns:a16="http://schemas.microsoft.com/office/drawing/2014/main" id="{7A05C02C-565B-46D6-B386-57C5F3B35C83}"/>
              </a:ext>
            </a:extLst>
          </p:cNvPr>
          <p:cNvSpPr/>
          <p:nvPr/>
        </p:nvSpPr>
        <p:spPr>
          <a:xfrm>
            <a:off x="760752" y="893392"/>
            <a:ext cx="2056974" cy="461665"/>
          </a:xfrm>
          <a:prstGeom prst="rect">
            <a:avLst/>
          </a:prstGeom>
          <a:noFill/>
          <a:ln>
            <a:noFill/>
          </a:ln>
          <a:effectLst/>
        </p:spPr>
        <p:txBody>
          <a:bodyPr wrap="none" lIns="91440" tIns="45720" rIns="91440" bIns="45720">
            <a:spAutoFit/>
          </a:bodyPr>
          <a:lstStyle/>
          <a:p>
            <a:pPr algn="ctr"/>
            <a:r>
              <a:rPr lang="en-US" sz="2400" b="1" cap="none" spc="0" dirty="0">
                <a:ln w="0"/>
                <a:solidFill>
                  <a:schemeClr val="accent1"/>
                </a:solidFill>
                <a:effectLst/>
                <a:latin typeface="Ubuntu" panose="020B0504030602030204" pitchFamily="34" charset="0"/>
              </a:rPr>
              <a:t>1. Get Lucky!</a:t>
            </a:r>
          </a:p>
        </p:txBody>
      </p:sp>
      <p:sp>
        <p:nvSpPr>
          <p:cNvPr id="20" name="Rectangle 19">
            <a:extLst>
              <a:ext uri="{FF2B5EF4-FFF2-40B4-BE49-F238E27FC236}">
                <a16:creationId xmlns:a16="http://schemas.microsoft.com/office/drawing/2014/main" id="{14A4C0CA-9210-4294-957D-E352DF72E87F}"/>
              </a:ext>
            </a:extLst>
          </p:cNvPr>
          <p:cNvSpPr/>
          <p:nvPr/>
        </p:nvSpPr>
        <p:spPr>
          <a:xfrm>
            <a:off x="7045282" y="4288413"/>
            <a:ext cx="1513556" cy="461665"/>
          </a:xfrm>
          <a:prstGeom prst="rect">
            <a:avLst/>
          </a:prstGeom>
          <a:noFill/>
          <a:ln>
            <a:noFill/>
          </a:ln>
          <a:effectLst/>
        </p:spPr>
        <p:txBody>
          <a:bodyPr wrap="none" lIns="91440" tIns="45720" rIns="91440" bIns="45720">
            <a:spAutoFit/>
          </a:bodyPr>
          <a:lstStyle/>
          <a:p>
            <a:r>
              <a:rPr lang="en-US" sz="2400" b="1" cap="none" spc="0" dirty="0">
                <a:ln w="0"/>
                <a:solidFill>
                  <a:schemeClr val="accent1"/>
                </a:solidFill>
                <a:effectLst/>
                <a:latin typeface="Ubuntu" panose="020B0504030602030204" pitchFamily="34" charset="0"/>
              </a:rPr>
              <a:t>2. Cheat?</a:t>
            </a:r>
          </a:p>
        </p:txBody>
      </p:sp>
      <p:pic>
        <p:nvPicPr>
          <p:cNvPr id="1026" name="Picture 2" descr="A stern-looking elderly man in sunglasses holds photographs of the title characters, up as if to show the viewer, and a cigarette between his fingers.">
            <a:extLst>
              <a:ext uri="{FF2B5EF4-FFF2-40B4-BE49-F238E27FC236}">
                <a16:creationId xmlns:a16="http://schemas.microsoft.com/office/drawing/2014/main" id="{71089BE8-1D7B-4376-9CA7-6F33137B937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5001" y="4248959"/>
            <a:ext cx="1757398" cy="2358273"/>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id="{289B523A-C730-4895-BA1B-01AA1235AA80}"/>
              </a:ext>
            </a:extLst>
          </p:cNvPr>
          <p:cNvSpPr/>
          <p:nvPr/>
        </p:nvSpPr>
        <p:spPr>
          <a:xfrm>
            <a:off x="260377" y="13000"/>
            <a:ext cx="5052668" cy="649730"/>
          </a:xfrm>
          <a:prstGeom prst="rect">
            <a:avLst/>
          </a:prstGeom>
          <a:noFill/>
        </p:spPr>
        <p:txBody>
          <a:bodyPr wrap="square" lIns="91440" tIns="45720" rIns="91440" bIns="45720">
            <a:spAutoFit/>
          </a:bodyPr>
          <a:lstStyle/>
          <a:p>
            <a:pPr algn="ctr">
              <a:lnSpc>
                <a:spcPct val="150000"/>
              </a:lnSpc>
            </a:pPr>
            <a:r>
              <a:rPr lang="en-US" sz="2800" b="1" dirty="0">
                <a:ln w="0"/>
                <a:solidFill>
                  <a:schemeClr val="accent2"/>
                </a:solidFill>
                <a:effectLst/>
                <a:latin typeface="Ubuntu" panose="020B0504030602030204" pitchFamily="34" charset="0"/>
              </a:rPr>
              <a:t>Ways to create wealth</a:t>
            </a:r>
          </a:p>
        </p:txBody>
      </p:sp>
      <p:grpSp>
        <p:nvGrpSpPr>
          <p:cNvPr id="4" name="Group 3">
            <a:extLst>
              <a:ext uri="{FF2B5EF4-FFF2-40B4-BE49-F238E27FC236}">
                <a16:creationId xmlns:a16="http://schemas.microsoft.com/office/drawing/2014/main" id="{42C87C41-20C1-4AB3-8833-25BCA3076A0B}"/>
              </a:ext>
            </a:extLst>
          </p:cNvPr>
          <p:cNvGrpSpPr/>
          <p:nvPr/>
        </p:nvGrpSpPr>
        <p:grpSpPr>
          <a:xfrm>
            <a:off x="3136547" y="1357365"/>
            <a:ext cx="3766251" cy="2646210"/>
            <a:chOff x="659120" y="1708624"/>
            <a:chExt cx="3346022" cy="2271845"/>
          </a:xfrm>
        </p:grpSpPr>
        <p:sp>
          <p:nvSpPr>
            <p:cNvPr id="11" name="TextBox 10">
              <a:extLst>
                <a:ext uri="{FF2B5EF4-FFF2-40B4-BE49-F238E27FC236}">
                  <a16:creationId xmlns:a16="http://schemas.microsoft.com/office/drawing/2014/main" id="{DFC8C818-DE9A-48A2-80AD-9646B0B60DAD}"/>
                </a:ext>
              </a:extLst>
            </p:cNvPr>
            <p:cNvSpPr txBox="1"/>
            <p:nvPr/>
          </p:nvSpPr>
          <p:spPr>
            <a:xfrm>
              <a:off x="1280243" y="3641915"/>
              <a:ext cx="2321465" cy="338554"/>
            </a:xfrm>
            <a:prstGeom prst="rect">
              <a:avLst/>
            </a:prstGeom>
            <a:noFill/>
          </p:spPr>
          <p:txBody>
            <a:bodyPr wrap="square">
              <a:spAutoFit/>
            </a:bodyPr>
            <a:lstStyle/>
            <a:p>
              <a:pPr marL="0" indent="0">
                <a:buNone/>
              </a:pPr>
              <a:r>
                <a:rPr lang="en-US" sz="1600" b="1" dirty="0">
                  <a:solidFill>
                    <a:schemeClr val="accent2"/>
                  </a:solidFill>
                  <a:latin typeface="Ubuntu" panose="020B0504030602030204" pitchFamily="34" charset="0"/>
                </a:rPr>
                <a:t>Land an inheritance</a:t>
              </a:r>
            </a:p>
          </p:txBody>
        </p:sp>
        <p:pic>
          <p:nvPicPr>
            <p:cNvPr id="22" name="Picture 21">
              <a:extLst>
                <a:ext uri="{FF2B5EF4-FFF2-40B4-BE49-F238E27FC236}">
                  <a16:creationId xmlns:a16="http://schemas.microsoft.com/office/drawing/2014/main" id="{47AFA308-7307-493D-A997-E7BAF493ACA0}"/>
                </a:ext>
              </a:extLst>
            </p:cNvPr>
            <p:cNvPicPr>
              <a:picLocks noChangeAspect="1"/>
            </p:cNvPicPr>
            <p:nvPr/>
          </p:nvPicPr>
          <p:blipFill rotWithShape="1">
            <a:blip r:embed="rId7"/>
            <a:srcRect l="19425" r="3850"/>
            <a:stretch/>
          </p:blipFill>
          <p:spPr>
            <a:xfrm>
              <a:off x="659120" y="1708624"/>
              <a:ext cx="3346022" cy="1954082"/>
            </a:xfrm>
            <a:prstGeom prst="rect">
              <a:avLst/>
            </a:prstGeom>
          </p:spPr>
        </p:pic>
      </p:grpSp>
    </p:spTree>
    <p:extLst>
      <p:ext uri="{BB962C8B-B14F-4D97-AF65-F5344CB8AC3E}">
        <p14:creationId xmlns:p14="http://schemas.microsoft.com/office/powerpoint/2010/main" val="1577695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1026"/>
                                        </p:tgtEl>
                                        <p:attrNameLst>
                                          <p:attrName>style.visibility</p:attrName>
                                        </p:attrNameLst>
                                      </p:cBhvr>
                                      <p:to>
                                        <p:strVal val="visible"/>
                                      </p:to>
                                    </p:set>
                                    <p:anim calcmode="lin" valueType="num">
                                      <p:cBhvr>
                                        <p:cTn id="20" dur="500" fill="hold"/>
                                        <p:tgtEl>
                                          <p:spTgt spid="1026"/>
                                        </p:tgtEl>
                                        <p:attrNameLst>
                                          <p:attrName>ppt_w</p:attrName>
                                        </p:attrNameLst>
                                      </p:cBhvr>
                                      <p:tavLst>
                                        <p:tav tm="0">
                                          <p:val>
                                            <p:fltVal val="0"/>
                                          </p:val>
                                        </p:tav>
                                        <p:tav tm="100000">
                                          <p:val>
                                            <p:strVal val="#ppt_w"/>
                                          </p:val>
                                        </p:tav>
                                      </p:tavLst>
                                    </p:anim>
                                    <p:anim calcmode="lin" valueType="num">
                                      <p:cBhvr>
                                        <p:cTn id="21" dur="500" fill="hold"/>
                                        <p:tgtEl>
                                          <p:spTgt spid="1026"/>
                                        </p:tgtEl>
                                        <p:attrNameLst>
                                          <p:attrName>ppt_h</p:attrName>
                                        </p:attrNameLst>
                                      </p:cBhvr>
                                      <p:tavLst>
                                        <p:tav tm="0">
                                          <p:val>
                                            <p:fltVal val="0"/>
                                          </p:val>
                                        </p:tav>
                                        <p:tav tm="100000">
                                          <p:val>
                                            <p:strVal val="#ppt_h"/>
                                          </p:val>
                                        </p:tav>
                                      </p:tavLst>
                                    </p:anim>
                                    <p:animEffect transition="in" filter="fade">
                                      <p:cBhvr>
                                        <p:cTn id="22" dur="500"/>
                                        <p:tgtEl>
                                          <p:spTgt spid="102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53" presetClass="entr" presetSubtype="16" fill="hold" nodeType="withEffect">
                                  <p:stCondLst>
                                    <p:cond delay="0"/>
                                  </p:stCondLst>
                                  <p:childTnLst>
                                    <p:set>
                                      <p:cBhvr>
                                        <p:cTn id="29" dur="1" fill="hold">
                                          <p:stCondLst>
                                            <p:cond delay="0"/>
                                          </p:stCondLst>
                                        </p:cTn>
                                        <p:tgtEl>
                                          <p:spTgt spid="16"/>
                                        </p:tgtEl>
                                        <p:attrNameLst>
                                          <p:attrName>style.visibility</p:attrName>
                                        </p:attrNameLst>
                                      </p:cBhvr>
                                      <p:to>
                                        <p:strVal val="visible"/>
                                      </p:to>
                                    </p:set>
                                    <p:anim calcmode="lin" valueType="num">
                                      <p:cBhvr>
                                        <p:cTn id="30" dur="500" fill="hold"/>
                                        <p:tgtEl>
                                          <p:spTgt spid="16"/>
                                        </p:tgtEl>
                                        <p:attrNameLst>
                                          <p:attrName>ppt_w</p:attrName>
                                        </p:attrNameLst>
                                      </p:cBhvr>
                                      <p:tavLst>
                                        <p:tav tm="0">
                                          <p:val>
                                            <p:fltVal val="0"/>
                                          </p:val>
                                        </p:tav>
                                        <p:tav tm="100000">
                                          <p:val>
                                            <p:strVal val="#ppt_w"/>
                                          </p:val>
                                        </p:tav>
                                      </p:tavLst>
                                    </p:anim>
                                    <p:anim calcmode="lin" valueType="num">
                                      <p:cBhvr>
                                        <p:cTn id="31" dur="500" fill="hold"/>
                                        <p:tgtEl>
                                          <p:spTgt spid="16"/>
                                        </p:tgtEl>
                                        <p:attrNameLst>
                                          <p:attrName>ppt_h</p:attrName>
                                        </p:attrNameLst>
                                      </p:cBhvr>
                                      <p:tavLst>
                                        <p:tav tm="0">
                                          <p:val>
                                            <p:fltVal val="0"/>
                                          </p:val>
                                        </p:tav>
                                        <p:tav tm="100000">
                                          <p:val>
                                            <p:strVal val="#ppt_h"/>
                                          </p:val>
                                        </p:tav>
                                      </p:tavLst>
                                    </p:anim>
                                    <p:animEffect transition="in" filter="fade">
                                      <p:cBhvr>
                                        <p:cTn id="32" dur="500"/>
                                        <p:tgtEl>
                                          <p:spTgt spid="16"/>
                                        </p:tgtEl>
                                      </p:cBhvr>
                                    </p:animEffect>
                                  </p:childTnLst>
                                </p:cTn>
                              </p:par>
                            </p:childTnLst>
                          </p:cTn>
                        </p:par>
                        <p:par>
                          <p:cTn id="33" fill="hold">
                            <p:stCondLst>
                              <p:cond delay="500"/>
                            </p:stCondLst>
                            <p:childTnLst>
                              <p:par>
                                <p:cTn id="34" presetID="10" presetClass="entr" presetSubtype="0" fill="hold" grpId="0" nodeType="afterEffect">
                                  <p:stCondLst>
                                    <p:cond delay="50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t="-39000" b="-39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D173008-BC68-48CC-B562-54BE46247ACF}"/>
              </a:ext>
            </a:extLst>
          </p:cNvPr>
          <p:cNvSpPr txBox="1"/>
          <p:nvPr/>
        </p:nvSpPr>
        <p:spPr>
          <a:xfrm>
            <a:off x="512825" y="176910"/>
            <a:ext cx="8485778"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B92825"/>
                </a:solidFill>
                <a:effectLst/>
                <a:uLnTx/>
                <a:uFillTx/>
                <a:latin typeface="Ubuntu" panose="020B0504030602030204" pitchFamily="34" charset="0"/>
                <a:ea typeface="+mn-ea"/>
                <a:cs typeface="+mn-cs"/>
              </a:rPr>
              <a:t>#6</a:t>
            </a:r>
            <a:r>
              <a:rPr kumimoji="0" lang="en-US" sz="2400" b="1" i="0" u="none" strike="noStrike" kern="1200" cap="none" spc="0" normalizeH="0" baseline="0" noProof="0" dirty="0">
                <a:ln>
                  <a:noFill/>
                </a:ln>
                <a:solidFill>
                  <a:srgbClr val="073150"/>
                </a:solidFill>
                <a:effectLst/>
                <a:uLnTx/>
                <a:uFillTx/>
                <a:latin typeface="Ubuntu" panose="020B0504030602030204" pitchFamily="34" charset="0"/>
                <a:ea typeface="+mn-ea"/>
                <a:cs typeface="+mn-cs"/>
              </a:rPr>
              <a:t> Trying to score the perfect goal</a:t>
            </a:r>
          </a:p>
        </p:txBody>
      </p:sp>
      <p:pic>
        <p:nvPicPr>
          <p:cNvPr id="7" name="Picture 6">
            <a:extLst>
              <a:ext uri="{FF2B5EF4-FFF2-40B4-BE49-F238E27FC236}">
                <a16:creationId xmlns:a16="http://schemas.microsoft.com/office/drawing/2014/main" id="{DFE1CC8C-231E-4DE3-BB40-28CFE0A6CF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73170" y="1458035"/>
            <a:ext cx="5290529" cy="4328615"/>
          </a:xfrm>
          <a:prstGeom prst="rect">
            <a:avLst/>
          </a:prstGeom>
        </p:spPr>
      </p:pic>
    </p:spTree>
    <p:extLst>
      <p:ext uri="{BB962C8B-B14F-4D97-AF65-F5344CB8AC3E}">
        <p14:creationId xmlns:p14="http://schemas.microsoft.com/office/powerpoint/2010/main" val="947867808"/>
      </p:ext>
    </p:extLst>
  </p:cSld>
  <p:clrMapOvr>
    <a:masterClrMapping/>
  </p:clrMapOvr>
  <p:transition spd="slow">
    <p:push dir="r"/>
  </p:transition>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t="-39000" b="-39000"/>
          </a:stretch>
        </a:blipFill>
        <a:effectLst/>
      </p:bgPr>
    </p:bg>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829DD651-B1EB-415F-A969-EC2DC4E9A85D}"/>
              </a:ext>
            </a:extLst>
          </p:cNvPr>
          <p:cNvGraphicFramePr/>
          <p:nvPr>
            <p:extLst>
              <p:ext uri="{D42A27DB-BD31-4B8C-83A1-F6EECF244321}">
                <p14:modId xmlns:p14="http://schemas.microsoft.com/office/powerpoint/2010/main" val="3730366361"/>
              </p:ext>
            </p:extLst>
          </p:nvPr>
        </p:nvGraphicFramePr>
        <p:xfrm>
          <a:off x="1280160" y="537920"/>
          <a:ext cx="9397219" cy="4163778"/>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Top Corners Rounded 8">
            <a:extLst>
              <a:ext uri="{FF2B5EF4-FFF2-40B4-BE49-F238E27FC236}">
                <a16:creationId xmlns:a16="http://schemas.microsoft.com/office/drawing/2014/main" id="{107D8251-23BC-456D-84FA-A238EB991C7E}"/>
              </a:ext>
            </a:extLst>
          </p:cNvPr>
          <p:cNvSpPr/>
          <p:nvPr/>
        </p:nvSpPr>
        <p:spPr>
          <a:xfrm>
            <a:off x="0" y="5340163"/>
            <a:ext cx="12192000" cy="608322"/>
          </a:xfrm>
          <a:prstGeom prst="round2SameRect">
            <a:avLst/>
          </a:prstGeom>
          <a:solidFill>
            <a:srgbClr val="0A3252"/>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000" i="0" u="none" strike="noStrike" kern="0" cap="none" spc="0" normalizeH="0" baseline="0" noProof="0" dirty="0">
                <a:ln>
                  <a:noFill/>
                </a:ln>
                <a:solidFill>
                  <a:prstClr val="white"/>
                </a:solidFill>
                <a:effectLst/>
                <a:uLnTx/>
                <a:uFillTx/>
                <a:latin typeface="Ubuntu" panose="020B0504030602030204" pitchFamily="34" charset="0"/>
                <a:ea typeface="+mn-ea"/>
                <a:cs typeface="+mn-cs"/>
              </a:rPr>
              <a:t>Timing the market can lead to a significant loss of potential returns</a:t>
            </a:r>
          </a:p>
        </p:txBody>
      </p:sp>
      <p:sp>
        <p:nvSpPr>
          <p:cNvPr id="10" name="TextBox 9">
            <a:extLst>
              <a:ext uri="{FF2B5EF4-FFF2-40B4-BE49-F238E27FC236}">
                <a16:creationId xmlns:a16="http://schemas.microsoft.com/office/drawing/2014/main" id="{C32D4490-C755-410D-A433-E0EC969DEAB4}"/>
              </a:ext>
            </a:extLst>
          </p:cNvPr>
          <p:cNvSpPr txBox="1"/>
          <p:nvPr/>
        </p:nvSpPr>
        <p:spPr>
          <a:xfrm>
            <a:off x="0" y="6409552"/>
            <a:ext cx="4799011" cy="43088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0A3252"/>
                </a:solidFill>
                <a:effectLst/>
                <a:uLnTx/>
                <a:uFillTx/>
                <a:latin typeface="Calibri" panose="020F0502020204030204" pitchFamily="34" charset="0"/>
                <a:ea typeface="+mn-ea"/>
                <a:cs typeface="+mn-cs"/>
              </a:rPr>
              <a:t>Source: </a:t>
            </a:r>
            <a:r>
              <a:rPr kumimoji="0" lang="en-US" sz="1100" b="0" i="1" u="none" strike="noStrike" kern="1200" cap="none" spc="0" normalizeH="0" baseline="0" noProof="0" dirty="0" err="1">
                <a:ln>
                  <a:noFill/>
                </a:ln>
                <a:solidFill>
                  <a:srgbClr val="0A3252"/>
                </a:solidFill>
                <a:effectLst/>
                <a:uLnTx/>
                <a:uFillTx/>
                <a:latin typeface="Calibri" panose="020F0502020204030204" pitchFamily="34" charset="0"/>
                <a:ea typeface="+mn-ea"/>
                <a:cs typeface="+mn-cs"/>
              </a:rPr>
              <a:t>ShareKhan</a:t>
            </a:r>
            <a:r>
              <a:rPr kumimoji="0" lang="en-US" sz="1100" b="0" i="1" u="none" strike="noStrike" kern="1200" cap="none" spc="0" normalizeH="0" baseline="0" noProof="0" dirty="0">
                <a:ln>
                  <a:noFill/>
                </a:ln>
                <a:solidFill>
                  <a:srgbClr val="0A3252"/>
                </a:solidFill>
                <a:effectLst/>
                <a:uLnTx/>
                <a:uFillTx/>
                <a:latin typeface="Calibri" panose="020F0502020204030204" pitchFamily="34" charset="0"/>
                <a:ea typeface="+mn-ea"/>
                <a:cs typeface="+mn-cs"/>
              </a:rPr>
              <a:t> research </a:t>
            </a:r>
            <a:br>
              <a:rPr kumimoji="0" lang="en-US" sz="1100" b="0" i="1" u="none" strike="noStrike" kern="1200" cap="none" spc="0" normalizeH="0" baseline="0" noProof="0" dirty="0">
                <a:ln>
                  <a:noFill/>
                </a:ln>
                <a:solidFill>
                  <a:srgbClr val="0A3252"/>
                </a:solidFill>
                <a:effectLst/>
                <a:uLnTx/>
                <a:uFillTx/>
                <a:latin typeface="Calibri" panose="020F0502020204030204" pitchFamily="34" charset="0"/>
                <a:ea typeface="+mn-ea"/>
                <a:cs typeface="+mn-cs"/>
              </a:rPr>
            </a:br>
            <a:r>
              <a:rPr kumimoji="0" lang="en-US" sz="1100" b="0" i="1" u="none" strike="noStrike" kern="1200" cap="none" spc="0" normalizeH="0" baseline="0" noProof="0" dirty="0">
                <a:ln>
                  <a:noFill/>
                </a:ln>
                <a:solidFill>
                  <a:srgbClr val="0A3252"/>
                </a:solidFill>
                <a:effectLst/>
                <a:uLnTx/>
                <a:uFillTx/>
                <a:latin typeface="Calibri" panose="020F0502020204030204" pitchFamily="34" charset="0"/>
                <a:ea typeface="+mn-ea"/>
                <a:cs typeface="+mn-cs"/>
              </a:rPr>
              <a:t>Period taken from Jan 1, 2009 to Jan 1, 2019</a:t>
            </a:r>
            <a:endParaRPr kumimoji="0" lang="en-US" sz="1100" b="0" i="1" u="none" strike="noStrike" kern="1200" cap="none" spc="0" normalizeH="0" baseline="0" noProof="0" dirty="0">
              <a:ln>
                <a:noFill/>
              </a:ln>
              <a:solidFill>
                <a:srgbClr val="0A3252"/>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22FF40A7-4104-46B6-B786-CA16F81CBED3}"/>
              </a:ext>
            </a:extLst>
          </p:cNvPr>
          <p:cNvSpPr txBox="1"/>
          <p:nvPr/>
        </p:nvSpPr>
        <p:spPr>
          <a:xfrm>
            <a:off x="580339" y="108446"/>
            <a:ext cx="9842422"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73150"/>
                </a:solidFill>
                <a:effectLst/>
                <a:uLnTx/>
                <a:uFillTx/>
                <a:latin typeface="Ubuntu" panose="020B0504030602030204" pitchFamily="34" charset="0"/>
                <a:ea typeface="+mn-ea"/>
                <a:cs typeface="+mn-cs"/>
              </a:rPr>
              <a:t>Timing the market?</a:t>
            </a:r>
          </a:p>
        </p:txBody>
      </p:sp>
      <p:sp>
        <p:nvSpPr>
          <p:cNvPr id="2" name="TextBox 1">
            <a:extLst>
              <a:ext uri="{FF2B5EF4-FFF2-40B4-BE49-F238E27FC236}">
                <a16:creationId xmlns:a16="http://schemas.microsoft.com/office/drawing/2014/main" id="{293D9E89-B08D-4F62-9CA0-0F4DC036A215}"/>
              </a:ext>
            </a:extLst>
          </p:cNvPr>
          <p:cNvSpPr txBox="1"/>
          <p:nvPr/>
        </p:nvSpPr>
        <p:spPr>
          <a:xfrm>
            <a:off x="1534182" y="4792671"/>
            <a:ext cx="1828800" cy="338554"/>
          </a:xfrm>
          <a:prstGeom prst="rect">
            <a:avLst/>
          </a:prstGeom>
          <a:noFill/>
        </p:spPr>
        <p:txBody>
          <a:bodyPr wrap="square" rtlCol="0">
            <a:spAutoFit/>
          </a:bodyPr>
          <a:lstStyle/>
          <a:p>
            <a:r>
              <a:rPr lang="en-US" sz="1600" b="1" dirty="0">
                <a:solidFill>
                  <a:schemeClr val="accent2"/>
                </a:solidFill>
                <a:latin typeface="Ubuntu" panose="020B0504030602030204" pitchFamily="34" charset="0"/>
              </a:rPr>
              <a:t>Invest all days</a:t>
            </a:r>
          </a:p>
        </p:txBody>
      </p:sp>
      <p:sp>
        <p:nvSpPr>
          <p:cNvPr id="7" name="TextBox 6">
            <a:extLst>
              <a:ext uri="{FF2B5EF4-FFF2-40B4-BE49-F238E27FC236}">
                <a16:creationId xmlns:a16="http://schemas.microsoft.com/office/drawing/2014/main" id="{FA310D44-F553-4491-940B-3C2666155A76}"/>
              </a:ext>
            </a:extLst>
          </p:cNvPr>
          <p:cNvSpPr txBox="1"/>
          <p:nvPr/>
        </p:nvSpPr>
        <p:spPr>
          <a:xfrm>
            <a:off x="3256783" y="4800556"/>
            <a:ext cx="1828800" cy="338554"/>
          </a:xfrm>
          <a:prstGeom prst="rect">
            <a:avLst/>
          </a:prstGeom>
          <a:noFill/>
        </p:spPr>
        <p:txBody>
          <a:bodyPr wrap="square" rtlCol="0">
            <a:spAutoFit/>
          </a:bodyPr>
          <a:lstStyle/>
          <a:p>
            <a:r>
              <a:rPr lang="en-US" sz="1600" b="1" dirty="0">
                <a:solidFill>
                  <a:schemeClr val="accent2"/>
                </a:solidFill>
                <a:latin typeface="Ubuntu" panose="020B0504030602030204" pitchFamily="34" charset="0"/>
              </a:rPr>
              <a:t>Miss best 5 days</a:t>
            </a:r>
          </a:p>
        </p:txBody>
      </p:sp>
      <p:sp>
        <p:nvSpPr>
          <p:cNvPr id="12" name="TextBox 11">
            <a:extLst>
              <a:ext uri="{FF2B5EF4-FFF2-40B4-BE49-F238E27FC236}">
                <a16:creationId xmlns:a16="http://schemas.microsoft.com/office/drawing/2014/main" id="{783F6FEB-A2DE-4359-8649-07EB45142137}"/>
              </a:ext>
            </a:extLst>
          </p:cNvPr>
          <p:cNvSpPr txBox="1"/>
          <p:nvPr/>
        </p:nvSpPr>
        <p:spPr>
          <a:xfrm>
            <a:off x="5063517" y="4791664"/>
            <a:ext cx="2041198" cy="338554"/>
          </a:xfrm>
          <a:prstGeom prst="rect">
            <a:avLst/>
          </a:prstGeom>
          <a:noFill/>
        </p:spPr>
        <p:txBody>
          <a:bodyPr wrap="square" rtlCol="0">
            <a:spAutoFit/>
          </a:bodyPr>
          <a:lstStyle/>
          <a:p>
            <a:r>
              <a:rPr lang="en-US" sz="1600" b="1" dirty="0">
                <a:solidFill>
                  <a:schemeClr val="accent2"/>
                </a:solidFill>
                <a:latin typeface="Ubuntu" panose="020B0504030602030204" pitchFamily="34" charset="0"/>
              </a:rPr>
              <a:t>Miss best 10 days</a:t>
            </a:r>
          </a:p>
        </p:txBody>
      </p:sp>
      <p:sp>
        <p:nvSpPr>
          <p:cNvPr id="13" name="TextBox 12">
            <a:extLst>
              <a:ext uri="{FF2B5EF4-FFF2-40B4-BE49-F238E27FC236}">
                <a16:creationId xmlns:a16="http://schemas.microsoft.com/office/drawing/2014/main" id="{F653B9DB-B98C-4700-A161-985665BDF389}"/>
              </a:ext>
            </a:extLst>
          </p:cNvPr>
          <p:cNvSpPr txBox="1"/>
          <p:nvPr/>
        </p:nvSpPr>
        <p:spPr>
          <a:xfrm>
            <a:off x="6870251" y="4791664"/>
            <a:ext cx="2041198" cy="338554"/>
          </a:xfrm>
          <a:prstGeom prst="rect">
            <a:avLst/>
          </a:prstGeom>
          <a:noFill/>
        </p:spPr>
        <p:txBody>
          <a:bodyPr wrap="square" rtlCol="0">
            <a:spAutoFit/>
          </a:bodyPr>
          <a:lstStyle/>
          <a:p>
            <a:r>
              <a:rPr lang="en-US" sz="1600" b="1" dirty="0">
                <a:solidFill>
                  <a:schemeClr val="accent2"/>
                </a:solidFill>
                <a:latin typeface="Ubuntu" panose="020B0504030602030204" pitchFamily="34" charset="0"/>
              </a:rPr>
              <a:t>Miss best 20 days</a:t>
            </a:r>
          </a:p>
        </p:txBody>
      </p:sp>
      <p:sp>
        <p:nvSpPr>
          <p:cNvPr id="14" name="TextBox 13">
            <a:extLst>
              <a:ext uri="{FF2B5EF4-FFF2-40B4-BE49-F238E27FC236}">
                <a16:creationId xmlns:a16="http://schemas.microsoft.com/office/drawing/2014/main" id="{BB04AA18-DD94-4915-9C12-59EF2ED2B469}"/>
              </a:ext>
            </a:extLst>
          </p:cNvPr>
          <p:cNvSpPr txBox="1"/>
          <p:nvPr/>
        </p:nvSpPr>
        <p:spPr>
          <a:xfrm>
            <a:off x="8676985" y="4791664"/>
            <a:ext cx="2041198" cy="338554"/>
          </a:xfrm>
          <a:prstGeom prst="rect">
            <a:avLst/>
          </a:prstGeom>
          <a:noFill/>
        </p:spPr>
        <p:txBody>
          <a:bodyPr wrap="square" rtlCol="0">
            <a:spAutoFit/>
          </a:bodyPr>
          <a:lstStyle/>
          <a:p>
            <a:r>
              <a:rPr lang="en-US" sz="1600" b="1" dirty="0">
                <a:solidFill>
                  <a:schemeClr val="accent2"/>
                </a:solidFill>
                <a:latin typeface="Ubuntu" panose="020B0504030602030204" pitchFamily="34" charset="0"/>
              </a:rPr>
              <a:t>Miss best 50 days</a:t>
            </a:r>
          </a:p>
        </p:txBody>
      </p:sp>
      <p:cxnSp>
        <p:nvCxnSpPr>
          <p:cNvPr id="4" name="Straight Connector 3">
            <a:extLst>
              <a:ext uri="{FF2B5EF4-FFF2-40B4-BE49-F238E27FC236}">
                <a16:creationId xmlns:a16="http://schemas.microsoft.com/office/drawing/2014/main" id="{BEC00556-DC12-4153-BCA2-16A205EC83B7}"/>
              </a:ext>
            </a:extLst>
          </p:cNvPr>
          <p:cNvCxnSpPr>
            <a:cxnSpLocks/>
          </p:cNvCxnSpPr>
          <p:nvPr/>
        </p:nvCxnSpPr>
        <p:spPr>
          <a:xfrm>
            <a:off x="1791815" y="3910820"/>
            <a:ext cx="8299938"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1DBA4E7C-EF05-40C1-86E2-48B3A99E05E9}"/>
              </a:ext>
            </a:extLst>
          </p:cNvPr>
          <p:cNvSpPr txBox="1"/>
          <p:nvPr/>
        </p:nvSpPr>
        <p:spPr>
          <a:xfrm>
            <a:off x="4900773" y="569812"/>
            <a:ext cx="2808321" cy="400110"/>
          </a:xfrm>
          <a:prstGeom prst="rect">
            <a:avLst/>
          </a:prstGeom>
          <a:noFill/>
        </p:spPr>
        <p:txBody>
          <a:bodyPr wrap="square" rtlCol="0">
            <a:spAutoFit/>
          </a:bodyPr>
          <a:lstStyle/>
          <a:p>
            <a:r>
              <a:rPr lang="en-US" sz="2000" b="1" dirty="0">
                <a:solidFill>
                  <a:schemeClr val="accent1"/>
                </a:solidFill>
                <a:latin typeface="Ubuntu" panose="020B0504030602030204" pitchFamily="34" charset="0"/>
              </a:rPr>
              <a:t>CAGR over 10 years</a:t>
            </a:r>
          </a:p>
        </p:txBody>
      </p:sp>
    </p:spTree>
    <p:extLst>
      <p:ext uri="{BB962C8B-B14F-4D97-AF65-F5344CB8AC3E}">
        <p14:creationId xmlns:p14="http://schemas.microsoft.com/office/powerpoint/2010/main" val="1171089195"/>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par>
                          <p:cTn id="11" fill="hold">
                            <p:stCondLst>
                              <p:cond delay="500"/>
                            </p:stCondLst>
                            <p:childTnLst>
                              <p:par>
                                <p:cTn id="12" presetID="10" presetClass="entr" presetSubtype="0" fill="hold" grpId="0" nodeType="afterEffect">
                                  <p:stCondLst>
                                    <p:cond delay="25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par>
                                <p:cTn id="15" presetID="10" presetClass="entr" presetSubtype="0" fill="hold" grpId="0" nodeType="withEffect">
                                  <p:stCondLst>
                                    <p:cond delay="250"/>
                                  </p:stCondLst>
                                  <p:childTnLst>
                                    <p:set>
                                      <p:cBhvr>
                                        <p:cTn id="16" dur="1" fill="hold">
                                          <p:stCondLst>
                                            <p:cond delay="0"/>
                                          </p:stCondLst>
                                        </p:cTn>
                                        <p:tgtEl>
                                          <p:spTgt spid="8">
                                            <p:graphicEl>
                                              <a:chart seriesIdx="0" categoryIdx="0" bldStep="ptInSeries"/>
                                            </p:graphicEl>
                                          </p:spTgt>
                                        </p:tgtEl>
                                        <p:attrNameLst>
                                          <p:attrName>style.visibility</p:attrName>
                                        </p:attrNameLst>
                                      </p:cBhvr>
                                      <p:to>
                                        <p:strVal val="visible"/>
                                      </p:to>
                                    </p:set>
                                    <p:animEffect transition="in" filter="fade">
                                      <p:cBhvr>
                                        <p:cTn id="17" dur="500"/>
                                        <p:tgtEl>
                                          <p:spTgt spid="8">
                                            <p:graphicEl>
                                              <a:chart seriesIdx="0" categoryIdx="0" bldStep="ptInSeries"/>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graphicEl>
                                              <a:chart seriesIdx="0" categoryIdx="1" bldStep="ptInSeries"/>
                                            </p:graphicEl>
                                          </p:spTgt>
                                        </p:tgtEl>
                                        <p:attrNameLst>
                                          <p:attrName>style.visibility</p:attrName>
                                        </p:attrNameLst>
                                      </p:cBhvr>
                                      <p:to>
                                        <p:strVal val="visible"/>
                                      </p:to>
                                    </p:set>
                                    <p:animEffect transition="in" filter="fade">
                                      <p:cBhvr>
                                        <p:cTn id="22" dur="500"/>
                                        <p:tgtEl>
                                          <p:spTgt spid="8">
                                            <p:graphicEl>
                                              <a:chart seriesIdx="0" categoryIdx="1" bldStep="ptInSeries"/>
                                            </p:graphic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8">
                                            <p:graphicEl>
                                              <a:chart seriesIdx="0" categoryIdx="2" bldStep="ptInSeries"/>
                                            </p:graphicEl>
                                          </p:spTgt>
                                        </p:tgtEl>
                                        <p:attrNameLst>
                                          <p:attrName>style.visibility</p:attrName>
                                        </p:attrNameLst>
                                      </p:cBhvr>
                                      <p:to>
                                        <p:strVal val="visible"/>
                                      </p:to>
                                    </p:set>
                                    <p:animEffect transition="in" filter="fade">
                                      <p:cBhvr>
                                        <p:cTn id="30" dur="500"/>
                                        <p:tgtEl>
                                          <p:spTgt spid="8">
                                            <p:graphicEl>
                                              <a:chart seriesIdx="0" categoryIdx="2" bldStep="ptInSeries"/>
                                            </p:graphic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8">
                                            <p:graphicEl>
                                              <a:chart seriesIdx="0" categoryIdx="3" bldStep="ptInSeries"/>
                                            </p:graphicEl>
                                          </p:spTgt>
                                        </p:tgtEl>
                                        <p:attrNameLst>
                                          <p:attrName>style.visibility</p:attrName>
                                        </p:attrNameLst>
                                      </p:cBhvr>
                                      <p:to>
                                        <p:strVal val="visible"/>
                                      </p:to>
                                    </p:set>
                                    <p:animEffect transition="in" filter="fade">
                                      <p:cBhvr>
                                        <p:cTn id="38" dur="500"/>
                                        <p:tgtEl>
                                          <p:spTgt spid="8">
                                            <p:graphicEl>
                                              <a:chart seriesIdx="0" categoryIdx="3" bldStep="ptInSeries"/>
                                            </p:graphic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fade">
                                      <p:cBhvr>
                                        <p:cTn id="41" dur="500"/>
                                        <p:tgtEl>
                                          <p:spTgt spid="13"/>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8">
                                            <p:graphicEl>
                                              <a:chart seriesIdx="0" categoryIdx="4" bldStep="ptInSeries"/>
                                            </p:graphicEl>
                                          </p:spTgt>
                                        </p:tgtEl>
                                        <p:attrNameLst>
                                          <p:attrName>style.visibility</p:attrName>
                                        </p:attrNameLst>
                                      </p:cBhvr>
                                      <p:to>
                                        <p:strVal val="visible"/>
                                      </p:to>
                                    </p:set>
                                    <p:animEffect transition="in" filter="fade">
                                      <p:cBhvr>
                                        <p:cTn id="46" dur="500"/>
                                        <p:tgtEl>
                                          <p:spTgt spid="8">
                                            <p:graphicEl>
                                              <a:chart seriesIdx="0" categoryIdx="4" bldStep="ptInSeries"/>
                                            </p:graphic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500"/>
                                        <p:tgtEl>
                                          <p:spTgt spid="14"/>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9"/>
                                        </p:tgtEl>
                                        <p:attrNameLst>
                                          <p:attrName>style.visibility</p:attrName>
                                        </p:attrNameLst>
                                      </p:cBhvr>
                                      <p:to>
                                        <p:strVal val="visible"/>
                                      </p:to>
                                    </p:set>
                                    <p:animEffect transition="in" filter="fade">
                                      <p:cBhvr>
                                        <p:cTn id="5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uiExpand="1">
        <p:bldSub>
          <a:bldChart bld="seriesEl"/>
        </p:bldSub>
      </p:bldGraphic>
      <p:bldP spid="9" grpId="0" animBg="1"/>
      <p:bldP spid="2" grpId="0"/>
      <p:bldP spid="7" grpId="0"/>
      <p:bldP spid="12" grpId="0"/>
      <p:bldP spid="13" grpId="0"/>
      <p:bldP spid="14" grpId="0"/>
      <p:bldP spid="1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44E62720-6E93-4B76-9CB2-1AEB10313C9C}"/>
              </a:ext>
            </a:extLst>
          </p:cNvPr>
          <p:cNvSpPr txBox="1"/>
          <p:nvPr/>
        </p:nvSpPr>
        <p:spPr>
          <a:xfrm>
            <a:off x="4582130" y="329838"/>
            <a:ext cx="7267418" cy="613804"/>
          </a:xfrm>
          <a:prstGeom prst="rect">
            <a:avLst/>
          </a:prstGeom>
          <a:solidFill>
            <a:schemeClr val="bg2">
              <a:lumMod val="20000"/>
              <a:lumOff val="80000"/>
            </a:schemeClr>
          </a:solidFill>
        </p:spPr>
        <p:txBody>
          <a:bodyPr wrap="square" lIns="0" tIns="0" rIns="0" bIns="0" rtlCol="0" anchor="ctr">
            <a:norm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5476C"/>
                </a:solidFill>
                <a:effectLst/>
                <a:uLnTx/>
                <a:uFillTx/>
                <a:latin typeface="Ubuntu"/>
                <a:ea typeface="+mn-ea"/>
                <a:cs typeface="Arial" panose="020B0604020202020204" pitchFamily="34" charset="0"/>
              </a:rPr>
              <a:t> Anyone can create wealth (no prior qualification required)</a:t>
            </a:r>
          </a:p>
        </p:txBody>
      </p:sp>
      <p:sp>
        <p:nvSpPr>
          <p:cNvPr id="3" name="Freeform: Shape 2">
            <a:extLst>
              <a:ext uri="{FF2B5EF4-FFF2-40B4-BE49-F238E27FC236}">
                <a16:creationId xmlns:a16="http://schemas.microsoft.com/office/drawing/2014/main" id="{FCA9BF2F-44B1-46F2-8B72-BFD58BA53B92}"/>
              </a:ext>
            </a:extLst>
          </p:cNvPr>
          <p:cNvSpPr/>
          <p:nvPr/>
        </p:nvSpPr>
        <p:spPr>
          <a:xfrm>
            <a:off x="2281845" y="643754"/>
            <a:ext cx="1848832" cy="739736"/>
          </a:xfrm>
          <a:custGeom>
            <a:avLst/>
            <a:gdLst>
              <a:gd name="connsiteX0" fmla="*/ 3489960 w 3489960"/>
              <a:gd name="connsiteY0" fmla="*/ 0 h 198120"/>
              <a:gd name="connsiteX1" fmla="*/ 198120 w 3489960"/>
              <a:gd name="connsiteY1" fmla="*/ 0 h 198120"/>
              <a:gd name="connsiteX2" fmla="*/ 0 w 3489960"/>
              <a:gd name="connsiteY2" fmla="*/ 198120 h 198120"/>
            </a:gdLst>
            <a:ahLst/>
            <a:cxnLst>
              <a:cxn ang="0">
                <a:pos x="connsiteX0" y="connsiteY0"/>
              </a:cxn>
              <a:cxn ang="0">
                <a:pos x="connsiteX1" y="connsiteY1"/>
              </a:cxn>
              <a:cxn ang="0">
                <a:pos x="connsiteX2" y="connsiteY2"/>
              </a:cxn>
            </a:cxnLst>
            <a:rect l="l" t="t" r="r" b="b"/>
            <a:pathLst>
              <a:path w="3489960" h="198120">
                <a:moveTo>
                  <a:pt x="3489960" y="0"/>
                </a:moveTo>
                <a:lnTo>
                  <a:pt x="198120" y="0"/>
                </a:lnTo>
                <a:lnTo>
                  <a:pt x="0" y="198120"/>
                </a:lnTo>
              </a:path>
            </a:pathLst>
          </a:custGeom>
          <a:noFill/>
          <a:ln w="6350">
            <a:solidFill>
              <a:schemeClr val="tx2">
                <a:lumMod val="75000"/>
              </a:schemeClr>
            </a:solidFill>
            <a:headEnd type="ova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4" name="Freeform: Shape 3">
            <a:extLst>
              <a:ext uri="{FF2B5EF4-FFF2-40B4-BE49-F238E27FC236}">
                <a16:creationId xmlns:a16="http://schemas.microsoft.com/office/drawing/2014/main" id="{E640BDBD-51B1-4F8B-A0C9-8C131DB8C56B}"/>
              </a:ext>
            </a:extLst>
          </p:cNvPr>
          <p:cNvSpPr/>
          <p:nvPr/>
        </p:nvSpPr>
        <p:spPr>
          <a:xfrm>
            <a:off x="3144838" y="2005674"/>
            <a:ext cx="1112837" cy="261605"/>
          </a:xfrm>
          <a:custGeom>
            <a:avLst/>
            <a:gdLst>
              <a:gd name="connsiteX0" fmla="*/ 3489960 w 3489960"/>
              <a:gd name="connsiteY0" fmla="*/ 0 h 198120"/>
              <a:gd name="connsiteX1" fmla="*/ 198120 w 3489960"/>
              <a:gd name="connsiteY1" fmla="*/ 0 h 198120"/>
              <a:gd name="connsiteX2" fmla="*/ 0 w 3489960"/>
              <a:gd name="connsiteY2" fmla="*/ 198120 h 198120"/>
            </a:gdLst>
            <a:ahLst/>
            <a:cxnLst>
              <a:cxn ang="0">
                <a:pos x="connsiteX0" y="connsiteY0"/>
              </a:cxn>
              <a:cxn ang="0">
                <a:pos x="connsiteX1" y="connsiteY1"/>
              </a:cxn>
              <a:cxn ang="0">
                <a:pos x="connsiteX2" y="connsiteY2"/>
              </a:cxn>
            </a:cxnLst>
            <a:rect l="l" t="t" r="r" b="b"/>
            <a:pathLst>
              <a:path w="3489960" h="198120">
                <a:moveTo>
                  <a:pt x="3489960" y="0"/>
                </a:moveTo>
                <a:lnTo>
                  <a:pt x="198120" y="0"/>
                </a:lnTo>
                <a:lnTo>
                  <a:pt x="0" y="198120"/>
                </a:lnTo>
              </a:path>
            </a:pathLst>
          </a:custGeom>
          <a:noFill/>
          <a:ln w="6350">
            <a:solidFill>
              <a:schemeClr val="tx2">
                <a:lumMod val="75000"/>
              </a:schemeClr>
            </a:solidFill>
            <a:headEnd type="ova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0000" lnSpcReduction="20000"/>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cxnSp>
        <p:nvCxnSpPr>
          <p:cNvPr id="5" name="Straight Connector 4">
            <a:extLst>
              <a:ext uri="{FF2B5EF4-FFF2-40B4-BE49-F238E27FC236}">
                <a16:creationId xmlns:a16="http://schemas.microsoft.com/office/drawing/2014/main" id="{63D4A483-B593-4697-98C6-8671F12F7B5A}"/>
              </a:ext>
            </a:extLst>
          </p:cNvPr>
          <p:cNvCxnSpPr>
            <a:cxnSpLocks/>
          </p:cNvCxnSpPr>
          <p:nvPr/>
        </p:nvCxnSpPr>
        <p:spPr>
          <a:xfrm>
            <a:off x="3211524" y="3463078"/>
            <a:ext cx="1046151" cy="0"/>
          </a:xfrm>
          <a:prstGeom prst="line">
            <a:avLst/>
          </a:prstGeom>
          <a:ln>
            <a:solidFill>
              <a:schemeClr val="tx2">
                <a:lumMod val="75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6" name="Freeform: Shape 5">
            <a:extLst>
              <a:ext uri="{FF2B5EF4-FFF2-40B4-BE49-F238E27FC236}">
                <a16:creationId xmlns:a16="http://schemas.microsoft.com/office/drawing/2014/main" id="{CF818282-687D-4BE6-87D4-ABF9BA10E7DB}"/>
              </a:ext>
            </a:extLst>
          </p:cNvPr>
          <p:cNvSpPr/>
          <p:nvPr/>
        </p:nvSpPr>
        <p:spPr>
          <a:xfrm flipV="1">
            <a:off x="2281844" y="5422208"/>
            <a:ext cx="1975831" cy="794003"/>
          </a:xfrm>
          <a:custGeom>
            <a:avLst/>
            <a:gdLst>
              <a:gd name="connsiteX0" fmla="*/ 3489960 w 3489960"/>
              <a:gd name="connsiteY0" fmla="*/ 0 h 198120"/>
              <a:gd name="connsiteX1" fmla="*/ 198120 w 3489960"/>
              <a:gd name="connsiteY1" fmla="*/ 0 h 198120"/>
              <a:gd name="connsiteX2" fmla="*/ 0 w 3489960"/>
              <a:gd name="connsiteY2" fmla="*/ 198120 h 198120"/>
            </a:gdLst>
            <a:ahLst/>
            <a:cxnLst>
              <a:cxn ang="0">
                <a:pos x="connsiteX0" y="connsiteY0"/>
              </a:cxn>
              <a:cxn ang="0">
                <a:pos x="connsiteX1" y="connsiteY1"/>
              </a:cxn>
              <a:cxn ang="0">
                <a:pos x="connsiteX2" y="connsiteY2"/>
              </a:cxn>
            </a:cxnLst>
            <a:rect l="l" t="t" r="r" b="b"/>
            <a:pathLst>
              <a:path w="3489960" h="198120">
                <a:moveTo>
                  <a:pt x="3489960" y="0"/>
                </a:moveTo>
                <a:lnTo>
                  <a:pt x="198120" y="0"/>
                </a:lnTo>
                <a:lnTo>
                  <a:pt x="0" y="198120"/>
                </a:lnTo>
              </a:path>
            </a:pathLst>
          </a:custGeom>
          <a:noFill/>
          <a:ln w="6350">
            <a:solidFill>
              <a:schemeClr val="tx2">
                <a:lumMod val="75000"/>
              </a:schemeClr>
            </a:solidFill>
            <a:headEnd type="ova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7" name="Freeform: Shape 6">
            <a:extLst>
              <a:ext uri="{FF2B5EF4-FFF2-40B4-BE49-F238E27FC236}">
                <a16:creationId xmlns:a16="http://schemas.microsoft.com/office/drawing/2014/main" id="{0CA40373-394E-4A54-B04D-E67A7857ADB6}"/>
              </a:ext>
            </a:extLst>
          </p:cNvPr>
          <p:cNvSpPr/>
          <p:nvPr/>
        </p:nvSpPr>
        <p:spPr>
          <a:xfrm flipV="1">
            <a:off x="3144838" y="4658875"/>
            <a:ext cx="1112837" cy="258451"/>
          </a:xfrm>
          <a:custGeom>
            <a:avLst/>
            <a:gdLst>
              <a:gd name="connsiteX0" fmla="*/ 3489960 w 3489960"/>
              <a:gd name="connsiteY0" fmla="*/ 0 h 198120"/>
              <a:gd name="connsiteX1" fmla="*/ 198120 w 3489960"/>
              <a:gd name="connsiteY1" fmla="*/ 0 h 198120"/>
              <a:gd name="connsiteX2" fmla="*/ 0 w 3489960"/>
              <a:gd name="connsiteY2" fmla="*/ 198120 h 198120"/>
            </a:gdLst>
            <a:ahLst/>
            <a:cxnLst>
              <a:cxn ang="0">
                <a:pos x="connsiteX0" y="connsiteY0"/>
              </a:cxn>
              <a:cxn ang="0">
                <a:pos x="connsiteX1" y="connsiteY1"/>
              </a:cxn>
              <a:cxn ang="0">
                <a:pos x="connsiteX2" y="connsiteY2"/>
              </a:cxn>
            </a:cxnLst>
            <a:rect l="l" t="t" r="r" b="b"/>
            <a:pathLst>
              <a:path w="3489960" h="198120">
                <a:moveTo>
                  <a:pt x="3489960" y="0"/>
                </a:moveTo>
                <a:lnTo>
                  <a:pt x="198120" y="0"/>
                </a:lnTo>
                <a:lnTo>
                  <a:pt x="0" y="198120"/>
                </a:lnTo>
              </a:path>
            </a:pathLst>
          </a:custGeom>
          <a:noFill/>
          <a:ln w="6350">
            <a:solidFill>
              <a:schemeClr val="tx2">
                <a:lumMod val="75000"/>
              </a:schemeClr>
            </a:solidFill>
            <a:headEnd type="ova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0000" lnSpcReduction="20000"/>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grpSp>
        <p:nvGrpSpPr>
          <p:cNvPr id="8" name="Group 7">
            <a:extLst>
              <a:ext uri="{FF2B5EF4-FFF2-40B4-BE49-F238E27FC236}">
                <a16:creationId xmlns:a16="http://schemas.microsoft.com/office/drawing/2014/main" id="{825E4D19-30F9-45D5-8859-9CDB6413383D}"/>
              </a:ext>
            </a:extLst>
          </p:cNvPr>
          <p:cNvGrpSpPr/>
          <p:nvPr/>
        </p:nvGrpSpPr>
        <p:grpSpPr>
          <a:xfrm>
            <a:off x="1136650" y="1201685"/>
            <a:ext cx="2289176" cy="4522788"/>
            <a:chOff x="3275366" y="1167607"/>
            <a:chExt cx="2289176" cy="4522788"/>
          </a:xfrm>
          <a:solidFill>
            <a:schemeClr val="tx2">
              <a:lumMod val="60000"/>
              <a:lumOff val="40000"/>
            </a:schemeClr>
          </a:solidFill>
        </p:grpSpPr>
        <p:sp>
          <p:nvSpPr>
            <p:cNvPr id="9" name="Freeform 5">
              <a:extLst>
                <a:ext uri="{FF2B5EF4-FFF2-40B4-BE49-F238E27FC236}">
                  <a16:creationId xmlns:a16="http://schemas.microsoft.com/office/drawing/2014/main" id="{221CFB0C-260B-41DD-83C6-8DD9D5008D0D}"/>
                </a:ext>
              </a:extLst>
            </p:cNvPr>
            <p:cNvSpPr>
              <a:spLocks/>
            </p:cNvSpPr>
            <p:nvPr/>
          </p:nvSpPr>
          <p:spPr bwMode="auto">
            <a:xfrm flipH="1">
              <a:off x="3275366" y="1447007"/>
              <a:ext cx="1984375" cy="3963988"/>
            </a:xfrm>
            <a:custGeom>
              <a:avLst/>
              <a:gdLst>
                <a:gd name="T0" fmla="*/ 912 w 912"/>
                <a:gd name="T1" fmla="*/ 1492 h 1825"/>
                <a:gd name="T2" fmla="*/ 912 w 912"/>
                <a:gd name="T3" fmla="*/ 1492 h 1825"/>
                <a:gd name="T4" fmla="*/ 898 w 912"/>
                <a:gd name="T5" fmla="*/ 1492 h 1825"/>
                <a:gd name="T6" fmla="*/ 319 w 912"/>
                <a:gd name="T7" fmla="*/ 912 h 1825"/>
                <a:gd name="T8" fmla="*/ 898 w 912"/>
                <a:gd name="T9" fmla="*/ 333 h 1825"/>
                <a:gd name="T10" fmla="*/ 912 w 912"/>
                <a:gd name="T11" fmla="*/ 333 h 1825"/>
                <a:gd name="T12" fmla="*/ 912 w 912"/>
                <a:gd name="T13" fmla="*/ 305 h 1825"/>
                <a:gd name="T14" fmla="*/ 912 w 912"/>
                <a:gd name="T15" fmla="*/ 0 h 1825"/>
                <a:gd name="T16" fmla="*/ 884 w 912"/>
                <a:gd name="T17" fmla="*/ 0 h 1825"/>
                <a:gd name="T18" fmla="*/ 884 w 912"/>
                <a:gd name="T19" fmla="*/ 305 h 1825"/>
                <a:gd name="T20" fmla="*/ 379 w 912"/>
                <a:gd name="T21" fmla="*/ 596 h 1825"/>
                <a:gd name="T22" fmla="*/ 128 w 912"/>
                <a:gd name="T23" fmla="*/ 451 h 1825"/>
                <a:gd name="T24" fmla="*/ 114 w 912"/>
                <a:gd name="T25" fmla="*/ 475 h 1825"/>
                <a:gd name="T26" fmla="*/ 365 w 912"/>
                <a:gd name="T27" fmla="*/ 621 h 1825"/>
                <a:gd name="T28" fmla="*/ 291 w 912"/>
                <a:gd name="T29" fmla="*/ 898 h 1825"/>
                <a:gd name="T30" fmla="*/ 291 w 912"/>
                <a:gd name="T31" fmla="*/ 898 h 1825"/>
                <a:gd name="T32" fmla="*/ 291 w 912"/>
                <a:gd name="T33" fmla="*/ 898 h 1825"/>
                <a:gd name="T34" fmla="*/ 0 w 912"/>
                <a:gd name="T35" fmla="*/ 898 h 1825"/>
                <a:gd name="T36" fmla="*/ 0 w 912"/>
                <a:gd name="T37" fmla="*/ 926 h 1825"/>
                <a:gd name="T38" fmla="*/ 291 w 912"/>
                <a:gd name="T39" fmla="*/ 926 h 1825"/>
                <a:gd name="T40" fmla="*/ 365 w 912"/>
                <a:gd name="T41" fmla="*/ 1204 h 1825"/>
                <a:gd name="T42" fmla="*/ 114 w 912"/>
                <a:gd name="T43" fmla="*/ 1349 h 1825"/>
                <a:gd name="T44" fmla="*/ 128 w 912"/>
                <a:gd name="T45" fmla="*/ 1374 h 1825"/>
                <a:gd name="T46" fmla="*/ 379 w 912"/>
                <a:gd name="T47" fmla="*/ 1228 h 1825"/>
                <a:gd name="T48" fmla="*/ 583 w 912"/>
                <a:gd name="T49" fmla="*/ 1431 h 1825"/>
                <a:gd name="T50" fmla="*/ 437 w 912"/>
                <a:gd name="T51" fmla="*/ 1683 h 1825"/>
                <a:gd name="T52" fmla="*/ 461 w 912"/>
                <a:gd name="T53" fmla="*/ 1697 h 1825"/>
                <a:gd name="T54" fmla="*/ 607 w 912"/>
                <a:gd name="T55" fmla="*/ 1445 h 1825"/>
                <a:gd name="T56" fmla="*/ 884 w 912"/>
                <a:gd name="T57" fmla="*/ 1520 h 1825"/>
                <a:gd name="T58" fmla="*/ 884 w 912"/>
                <a:gd name="T59" fmla="*/ 1825 h 1825"/>
                <a:gd name="T60" fmla="*/ 912 w 912"/>
                <a:gd name="T61" fmla="*/ 1825 h 1825"/>
                <a:gd name="T62" fmla="*/ 912 w 912"/>
                <a:gd name="T63" fmla="*/ 1492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12" h="1825">
                  <a:moveTo>
                    <a:pt x="912" y="1492"/>
                  </a:moveTo>
                  <a:cubicBezTo>
                    <a:pt x="912" y="1492"/>
                    <a:pt x="912" y="1492"/>
                    <a:pt x="912" y="1492"/>
                  </a:cubicBezTo>
                  <a:cubicBezTo>
                    <a:pt x="898" y="1492"/>
                    <a:pt x="898" y="1492"/>
                    <a:pt x="898" y="1492"/>
                  </a:cubicBezTo>
                  <a:cubicBezTo>
                    <a:pt x="579" y="1492"/>
                    <a:pt x="319" y="1232"/>
                    <a:pt x="319" y="912"/>
                  </a:cubicBezTo>
                  <a:cubicBezTo>
                    <a:pt x="319" y="593"/>
                    <a:pt x="579" y="333"/>
                    <a:pt x="898" y="333"/>
                  </a:cubicBezTo>
                  <a:cubicBezTo>
                    <a:pt x="912" y="333"/>
                    <a:pt x="912" y="333"/>
                    <a:pt x="912" y="333"/>
                  </a:cubicBezTo>
                  <a:cubicBezTo>
                    <a:pt x="912" y="305"/>
                    <a:pt x="912" y="305"/>
                    <a:pt x="912" y="305"/>
                  </a:cubicBezTo>
                  <a:cubicBezTo>
                    <a:pt x="912" y="0"/>
                    <a:pt x="912" y="0"/>
                    <a:pt x="912" y="0"/>
                  </a:cubicBezTo>
                  <a:cubicBezTo>
                    <a:pt x="884" y="0"/>
                    <a:pt x="884" y="0"/>
                    <a:pt x="884" y="0"/>
                  </a:cubicBezTo>
                  <a:cubicBezTo>
                    <a:pt x="884" y="305"/>
                    <a:pt x="884" y="305"/>
                    <a:pt x="884" y="305"/>
                  </a:cubicBezTo>
                  <a:cubicBezTo>
                    <a:pt x="671" y="310"/>
                    <a:pt x="484" y="425"/>
                    <a:pt x="379" y="596"/>
                  </a:cubicBezTo>
                  <a:cubicBezTo>
                    <a:pt x="128" y="451"/>
                    <a:pt x="128" y="451"/>
                    <a:pt x="128" y="451"/>
                  </a:cubicBezTo>
                  <a:cubicBezTo>
                    <a:pt x="114" y="475"/>
                    <a:pt x="114" y="475"/>
                    <a:pt x="114" y="475"/>
                  </a:cubicBezTo>
                  <a:cubicBezTo>
                    <a:pt x="365" y="621"/>
                    <a:pt x="365" y="621"/>
                    <a:pt x="365" y="621"/>
                  </a:cubicBezTo>
                  <a:cubicBezTo>
                    <a:pt x="320" y="703"/>
                    <a:pt x="293" y="798"/>
                    <a:pt x="291" y="898"/>
                  </a:cubicBezTo>
                  <a:cubicBezTo>
                    <a:pt x="291" y="898"/>
                    <a:pt x="291" y="898"/>
                    <a:pt x="291" y="898"/>
                  </a:cubicBezTo>
                  <a:cubicBezTo>
                    <a:pt x="291" y="898"/>
                    <a:pt x="291" y="898"/>
                    <a:pt x="291" y="898"/>
                  </a:cubicBezTo>
                  <a:cubicBezTo>
                    <a:pt x="0" y="898"/>
                    <a:pt x="0" y="898"/>
                    <a:pt x="0" y="898"/>
                  </a:cubicBezTo>
                  <a:cubicBezTo>
                    <a:pt x="0" y="926"/>
                    <a:pt x="0" y="926"/>
                    <a:pt x="0" y="926"/>
                  </a:cubicBezTo>
                  <a:cubicBezTo>
                    <a:pt x="291" y="926"/>
                    <a:pt x="291" y="926"/>
                    <a:pt x="291" y="926"/>
                  </a:cubicBezTo>
                  <a:cubicBezTo>
                    <a:pt x="293" y="1027"/>
                    <a:pt x="320" y="1121"/>
                    <a:pt x="365" y="1204"/>
                  </a:cubicBezTo>
                  <a:cubicBezTo>
                    <a:pt x="114" y="1349"/>
                    <a:pt x="114" y="1349"/>
                    <a:pt x="114" y="1349"/>
                  </a:cubicBezTo>
                  <a:cubicBezTo>
                    <a:pt x="128" y="1374"/>
                    <a:pt x="128" y="1374"/>
                    <a:pt x="128" y="1374"/>
                  </a:cubicBezTo>
                  <a:cubicBezTo>
                    <a:pt x="379" y="1228"/>
                    <a:pt x="379" y="1228"/>
                    <a:pt x="379" y="1228"/>
                  </a:cubicBezTo>
                  <a:cubicBezTo>
                    <a:pt x="430" y="1311"/>
                    <a:pt x="500" y="1381"/>
                    <a:pt x="583" y="1431"/>
                  </a:cubicBezTo>
                  <a:cubicBezTo>
                    <a:pt x="437" y="1683"/>
                    <a:pt x="437" y="1683"/>
                    <a:pt x="437" y="1683"/>
                  </a:cubicBezTo>
                  <a:cubicBezTo>
                    <a:pt x="461" y="1697"/>
                    <a:pt x="461" y="1697"/>
                    <a:pt x="461" y="1697"/>
                  </a:cubicBezTo>
                  <a:cubicBezTo>
                    <a:pt x="607" y="1445"/>
                    <a:pt x="607" y="1445"/>
                    <a:pt x="607" y="1445"/>
                  </a:cubicBezTo>
                  <a:cubicBezTo>
                    <a:pt x="690" y="1491"/>
                    <a:pt x="784" y="1518"/>
                    <a:pt x="884" y="1520"/>
                  </a:cubicBezTo>
                  <a:cubicBezTo>
                    <a:pt x="884" y="1825"/>
                    <a:pt x="884" y="1825"/>
                    <a:pt x="884" y="1825"/>
                  </a:cubicBezTo>
                  <a:cubicBezTo>
                    <a:pt x="912" y="1825"/>
                    <a:pt x="912" y="1825"/>
                    <a:pt x="912" y="1825"/>
                  </a:cubicBezTo>
                  <a:cubicBezTo>
                    <a:pt x="912" y="1492"/>
                    <a:pt x="912" y="1492"/>
                    <a:pt x="912" y="1492"/>
                  </a:cubicBezTo>
                  <a:close/>
                </a:path>
              </a:pathLst>
            </a:custGeom>
            <a:grpFill/>
            <a:ln>
              <a:noFill/>
            </a:ln>
          </p:spPr>
          <p:txBody>
            <a:bodyPr vert="horz" wrap="square" lIns="91440" tIns="45720" rIns="91440" bIns="45720" numCol="1" anchor="t" anchorCtr="0" compatLnSpc="1">
              <a:prstTxWarp prst="textNoShape">
                <a:avLst/>
              </a:prstTxWarp>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A3252"/>
                </a:solidFill>
                <a:effectLst/>
                <a:uLnTx/>
                <a:uFillTx/>
                <a:latin typeface="Arial" panose="020B0604020202020204" pitchFamily="34" charset="0"/>
                <a:ea typeface="+mn-ea"/>
                <a:cs typeface="Arial" panose="020B0604020202020204" pitchFamily="34" charset="0"/>
              </a:endParaRPr>
            </a:p>
          </p:txBody>
        </p:sp>
        <p:sp>
          <p:nvSpPr>
            <p:cNvPr id="10" name="Freeform 6">
              <a:extLst>
                <a:ext uri="{FF2B5EF4-FFF2-40B4-BE49-F238E27FC236}">
                  <a16:creationId xmlns:a16="http://schemas.microsoft.com/office/drawing/2014/main" id="{8AA1A3EC-4207-4A92-9B0B-7AACA6F3BA35}"/>
                </a:ext>
              </a:extLst>
            </p:cNvPr>
            <p:cNvSpPr>
              <a:spLocks/>
            </p:cNvSpPr>
            <p:nvPr/>
          </p:nvSpPr>
          <p:spPr bwMode="auto">
            <a:xfrm flipH="1">
              <a:off x="3299179" y="1167607"/>
              <a:ext cx="2265363" cy="4522788"/>
            </a:xfrm>
            <a:custGeom>
              <a:avLst/>
              <a:gdLst>
                <a:gd name="T0" fmla="*/ 28 w 1041"/>
                <a:gd name="T1" fmla="*/ 1041 h 2083"/>
                <a:gd name="T2" fmla="*/ 1041 w 1041"/>
                <a:gd name="T3" fmla="*/ 28 h 2083"/>
                <a:gd name="T4" fmla="*/ 1041 w 1041"/>
                <a:gd name="T5" fmla="*/ 0 h 2083"/>
                <a:gd name="T6" fmla="*/ 305 w 1041"/>
                <a:gd name="T7" fmla="*/ 305 h 2083"/>
                <a:gd name="T8" fmla="*/ 0 w 1041"/>
                <a:gd name="T9" fmla="*/ 1041 h 2083"/>
                <a:gd name="T10" fmla="*/ 305 w 1041"/>
                <a:gd name="T11" fmla="*/ 1778 h 2083"/>
                <a:gd name="T12" fmla="*/ 1041 w 1041"/>
                <a:gd name="T13" fmla="*/ 2083 h 2083"/>
                <a:gd name="T14" fmla="*/ 1041 w 1041"/>
                <a:gd name="T15" fmla="*/ 2055 h 2083"/>
                <a:gd name="T16" fmla="*/ 28 w 1041"/>
                <a:gd name="T17" fmla="*/ 1041 h 2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41" h="2083">
                  <a:moveTo>
                    <a:pt x="28" y="1041"/>
                  </a:moveTo>
                  <a:cubicBezTo>
                    <a:pt x="28" y="483"/>
                    <a:pt x="482" y="28"/>
                    <a:pt x="1041" y="28"/>
                  </a:cubicBezTo>
                  <a:cubicBezTo>
                    <a:pt x="1041" y="0"/>
                    <a:pt x="1041" y="0"/>
                    <a:pt x="1041" y="0"/>
                  </a:cubicBezTo>
                  <a:cubicBezTo>
                    <a:pt x="763" y="0"/>
                    <a:pt x="502" y="108"/>
                    <a:pt x="305" y="305"/>
                  </a:cubicBezTo>
                  <a:cubicBezTo>
                    <a:pt x="108" y="502"/>
                    <a:pt x="0" y="763"/>
                    <a:pt x="0" y="1041"/>
                  </a:cubicBezTo>
                  <a:cubicBezTo>
                    <a:pt x="0" y="1319"/>
                    <a:pt x="108" y="1581"/>
                    <a:pt x="305" y="1778"/>
                  </a:cubicBezTo>
                  <a:cubicBezTo>
                    <a:pt x="502" y="1974"/>
                    <a:pt x="763" y="2083"/>
                    <a:pt x="1041" y="2083"/>
                  </a:cubicBezTo>
                  <a:cubicBezTo>
                    <a:pt x="1041" y="2055"/>
                    <a:pt x="1041" y="2055"/>
                    <a:pt x="1041" y="2055"/>
                  </a:cubicBezTo>
                  <a:cubicBezTo>
                    <a:pt x="482" y="2055"/>
                    <a:pt x="28" y="1600"/>
                    <a:pt x="28" y="1041"/>
                  </a:cubicBezTo>
                  <a:close/>
                </a:path>
              </a:pathLst>
            </a:custGeom>
            <a:grpFill/>
            <a:ln>
              <a:noFill/>
            </a:ln>
          </p:spPr>
          <p:txBody>
            <a:bodyPr vert="horz" wrap="square" lIns="91440" tIns="45720" rIns="91440" bIns="45720" numCol="1" anchor="t" anchorCtr="0" compatLnSpc="1">
              <a:prstTxWarp prst="textNoShape">
                <a:avLst/>
              </a:prstTxWarp>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A3252"/>
                </a:solidFill>
                <a:effectLst/>
                <a:uLnTx/>
                <a:uFillTx/>
                <a:latin typeface="Arial" panose="020B0604020202020204" pitchFamily="34" charset="0"/>
                <a:ea typeface="+mn-ea"/>
                <a:cs typeface="Arial" panose="020B0604020202020204" pitchFamily="34" charset="0"/>
              </a:endParaRPr>
            </a:p>
          </p:txBody>
        </p:sp>
      </p:grpSp>
      <p:sp>
        <p:nvSpPr>
          <p:cNvPr id="12" name="TextBox 11">
            <a:extLst>
              <a:ext uri="{FF2B5EF4-FFF2-40B4-BE49-F238E27FC236}">
                <a16:creationId xmlns:a16="http://schemas.microsoft.com/office/drawing/2014/main" id="{E6C0DC6A-E1B3-4A2C-8638-E01A948795B8}"/>
              </a:ext>
            </a:extLst>
          </p:cNvPr>
          <p:cNvSpPr txBox="1"/>
          <p:nvPr/>
        </p:nvSpPr>
        <p:spPr>
          <a:xfrm>
            <a:off x="4582129" y="1686431"/>
            <a:ext cx="7267419" cy="613804"/>
          </a:xfrm>
          <a:prstGeom prst="rect">
            <a:avLst/>
          </a:prstGeom>
          <a:solidFill>
            <a:schemeClr val="bg2">
              <a:lumMod val="20000"/>
              <a:lumOff val="80000"/>
            </a:schemeClr>
          </a:solidFill>
        </p:spPr>
        <p:txBody>
          <a:bodyPr wrap="square" lIns="0" tIns="0" rIns="0" bIns="0" rtlCol="0" anchor="ctr">
            <a:norm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accent1"/>
                </a:solidFill>
                <a:effectLst/>
                <a:uLnTx/>
                <a:uFillTx/>
                <a:latin typeface="Ubuntu"/>
                <a:ea typeface="+mn-ea"/>
                <a:cs typeface="Arial" panose="020B0604020202020204" pitchFamily="34" charset="0"/>
              </a:rPr>
              <a:t> Time</a:t>
            </a:r>
            <a:r>
              <a:rPr kumimoji="0" lang="en-US" sz="1600" b="1" i="0" u="none" strike="noStrike" kern="1200" cap="none" spc="0" normalizeH="0" baseline="0" noProof="0" dirty="0">
                <a:ln>
                  <a:noFill/>
                </a:ln>
                <a:solidFill>
                  <a:srgbClr val="15476C"/>
                </a:solidFill>
                <a:effectLst/>
                <a:uLnTx/>
                <a:uFillTx/>
                <a:latin typeface="Ubuntu"/>
                <a:ea typeface="+mn-ea"/>
                <a:cs typeface="Arial" panose="020B0604020202020204" pitchFamily="34" charset="0"/>
              </a:rPr>
              <a:t> and </a:t>
            </a:r>
            <a:r>
              <a:rPr kumimoji="0" lang="en-US" sz="1600" b="1" i="0" u="none" strike="noStrike" kern="1200" cap="none" spc="0" normalizeH="0" baseline="0" noProof="0" dirty="0">
                <a:ln>
                  <a:noFill/>
                </a:ln>
                <a:solidFill>
                  <a:schemeClr val="accent1"/>
                </a:solidFill>
                <a:effectLst/>
                <a:uLnTx/>
                <a:uFillTx/>
                <a:latin typeface="Ubuntu"/>
                <a:ea typeface="+mn-ea"/>
                <a:cs typeface="Arial" panose="020B0604020202020204" pitchFamily="34" charset="0"/>
              </a:rPr>
              <a:t>behavior </a:t>
            </a:r>
            <a:r>
              <a:rPr kumimoji="0" lang="en-US" sz="1600" b="1" i="0" u="none" strike="noStrike" kern="1200" cap="none" spc="0" normalizeH="0" baseline="0" noProof="0" dirty="0">
                <a:ln>
                  <a:noFill/>
                </a:ln>
                <a:solidFill>
                  <a:schemeClr val="accent2"/>
                </a:solidFill>
                <a:effectLst/>
                <a:uLnTx/>
                <a:uFillTx/>
                <a:latin typeface="Ubuntu"/>
                <a:ea typeface="+mn-ea"/>
                <a:cs typeface="Arial" panose="020B0604020202020204" pitchFamily="34" charset="0"/>
              </a:rPr>
              <a:t>management can be great partners</a:t>
            </a:r>
          </a:p>
        </p:txBody>
      </p:sp>
      <p:sp>
        <p:nvSpPr>
          <p:cNvPr id="13" name="TextBox 12">
            <a:extLst>
              <a:ext uri="{FF2B5EF4-FFF2-40B4-BE49-F238E27FC236}">
                <a16:creationId xmlns:a16="http://schemas.microsoft.com/office/drawing/2014/main" id="{45BD9EE3-D4A8-4C45-A633-DC32D990762E}"/>
              </a:ext>
            </a:extLst>
          </p:cNvPr>
          <p:cNvSpPr txBox="1"/>
          <p:nvPr/>
        </p:nvSpPr>
        <p:spPr>
          <a:xfrm>
            <a:off x="4582129" y="3196909"/>
            <a:ext cx="7267419" cy="613805"/>
          </a:xfrm>
          <a:prstGeom prst="rect">
            <a:avLst/>
          </a:prstGeom>
          <a:solidFill>
            <a:schemeClr val="bg2">
              <a:lumMod val="20000"/>
              <a:lumOff val="80000"/>
            </a:schemeClr>
          </a:solidFill>
        </p:spPr>
        <p:txBody>
          <a:bodyPr wrap="square" lIns="0" tIns="0" rIns="0" bIns="0" rtlCol="0" anchor="ctr">
            <a:norm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accent2"/>
                </a:solidFill>
                <a:effectLst/>
                <a:uLnTx/>
                <a:uFillTx/>
                <a:latin typeface="Ubuntu"/>
                <a:ea typeface="+mn-ea"/>
                <a:cs typeface="Arial" panose="020B0604020202020204" pitchFamily="34" charset="0"/>
              </a:rPr>
              <a:t> The sooner you start the better - Use the</a:t>
            </a:r>
            <a:r>
              <a:rPr kumimoji="0" lang="en-US" sz="1600" b="1" i="0" u="none" strike="noStrike" kern="1200" cap="none" spc="0" normalizeH="0" baseline="0" noProof="0" dirty="0">
                <a:ln>
                  <a:noFill/>
                </a:ln>
                <a:solidFill>
                  <a:schemeClr val="accent1"/>
                </a:solidFill>
                <a:effectLst/>
                <a:uLnTx/>
                <a:uFillTx/>
                <a:latin typeface="Ubuntu"/>
                <a:ea typeface="+mn-ea"/>
                <a:cs typeface="Arial" panose="020B0604020202020204" pitchFamily="34" charset="0"/>
              </a:rPr>
              <a:t> power</a:t>
            </a:r>
            <a:r>
              <a:rPr kumimoji="0" lang="en-US" sz="1600" b="1" i="0" u="none" strike="noStrike" kern="1200" cap="none" spc="0" normalizeH="0" noProof="0" dirty="0">
                <a:ln>
                  <a:noFill/>
                </a:ln>
                <a:solidFill>
                  <a:schemeClr val="accent1"/>
                </a:solidFill>
                <a:effectLst/>
                <a:uLnTx/>
                <a:uFillTx/>
                <a:latin typeface="Ubuntu"/>
                <a:ea typeface="+mn-ea"/>
                <a:cs typeface="Arial" panose="020B0604020202020204" pitchFamily="34" charset="0"/>
              </a:rPr>
              <a:t> of compounding</a:t>
            </a:r>
            <a:r>
              <a:rPr kumimoji="0" lang="en-US" sz="1600" b="1" i="0" u="none" strike="noStrike" kern="1200" cap="none" spc="0" normalizeH="0" noProof="0" dirty="0">
                <a:ln>
                  <a:noFill/>
                </a:ln>
                <a:solidFill>
                  <a:srgbClr val="15476C"/>
                </a:solidFill>
                <a:effectLst/>
                <a:uLnTx/>
                <a:uFillTx/>
                <a:latin typeface="Ubuntu"/>
                <a:ea typeface="+mn-ea"/>
                <a:cs typeface="Arial" panose="020B0604020202020204" pitchFamily="34" charset="0"/>
              </a:rPr>
              <a:t> to your advantage</a:t>
            </a:r>
            <a:endParaRPr kumimoji="0" lang="en-US" sz="1600" b="1" i="0" u="none" strike="noStrike" kern="1200" cap="none" spc="0" normalizeH="0" baseline="0" noProof="0" dirty="0">
              <a:ln>
                <a:noFill/>
              </a:ln>
              <a:solidFill>
                <a:srgbClr val="15476C"/>
              </a:solidFill>
              <a:effectLst/>
              <a:uLnTx/>
              <a:uFillTx/>
              <a:latin typeface="Ubuntu"/>
              <a:ea typeface="+mn-ea"/>
              <a:cs typeface="Arial" panose="020B0604020202020204" pitchFamily="34" charset="0"/>
            </a:endParaRPr>
          </a:p>
        </p:txBody>
      </p:sp>
      <p:sp>
        <p:nvSpPr>
          <p:cNvPr id="14" name="TextBox 13">
            <a:extLst>
              <a:ext uri="{FF2B5EF4-FFF2-40B4-BE49-F238E27FC236}">
                <a16:creationId xmlns:a16="http://schemas.microsoft.com/office/drawing/2014/main" id="{B4617240-4228-42F1-80F9-D160ACE1D998}"/>
              </a:ext>
            </a:extLst>
          </p:cNvPr>
          <p:cNvSpPr txBox="1"/>
          <p:nvPr/>
        </p:nvSpPr>
        <p:spPr>
          <a:xfrm>
            <a:off x="4582129" y="4604624"/>
            <a:ext cx="7267419" cy="625403"/>
          </a:xfrm>
          <a:prstGeom prst="rect">
            <a:avLst/>
          </a:prstGeom>
          <a:solidFill>
            <a:schemeClr val="bg2">
              <a:lumMod val="20000"/>
              <a:lumOff val="80000"/>
            </a:schemeClr>
          </a:solidFill>
        </p:spPr>
        <p:txBody>
          <a:bodyPr wrap="square" lIns="0" tIns="0" rIns="0" bIns="0" rtlCol="0" anchor="ctr">
            <a:norm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accent2"/>
                </a:solidFill>
                <a:effectLst/>
                <a:uLnTx/>
                <a:uFillTx/>
                <a:latin typeface="Ubuntu"/>
                <a:ea typeface="+mn-ea"/>
                <a:cs typeface="Arial" panose="020B0604020202020204" pitchFamily="34" charset="0"/>
              </a:rPr>
              <a:t> Start with a</a:t>
            </a:r>
            <a:r>
              <a:rPr kumimoji="0" lang="en-US" sz="1600" b="1" i="0" u="none" strike="noStrike" kern="1200" cap="none" spc="0" normalizeH="0" noProof="0" dirty="0">
                <a:ln>
                  <a:noFill/>
                </a:ln>
                <a:solidFill>
                  <a:schemeClr val="accent2"/>
                </a:solidFill>
                <a:effectLst/>
                <a:uLnTx/>
                <a:uFillTx/>
                <a:latin typeface="Ubuntu"/>
                <a:ea typeface="+mn-ea"/>
                <a:cs typeface="Arial" panose="020B0604020202020204" pitchFamily="34" charset="0"/>
              </a:rPr>
              <a:t> </a:t>
            </a:r>
            <a:r>
              <a:rPr kumimoji="0" lang="en-US" sz="1600" b="1" i="0" u="none" strike="noStrike" kern="1200" cap="none" spc="0" normalizeH="0" noProof="0" dirty="0">
                <a:ln>
                  <a:noFill/>
                </a:ln>
                <a:solidFill>
                  <a:schemeClr val="accent1"/>
                </a:solidFill>
                <a:effectLst/>
                <a:uLnTx/>
                <a:uFillTx/>
                <a:latin typeface="Ubuntu"/>
                <a:ea typeface="+mn-ea"/>
                <a:cs typeface="Arial" panose="020B0604020202020204" pitchFamily="34" charset="0"/>
              </a:rPr>
              <a:t>goal in mind</a:t>
            </a:r>
            <a:r>
              <a:rPr kumimoji="0" lang="en-US" sz="1600" b="1" i="0" u="none" strike="noStrike" kern="1200" cap="none" spc="0" normalizeH="0" noProof="0" dirty="0">
                <a:ln>
                  <a:noFill/>
                </a:ln>
                <a:solidFill>
                  <a:srgbClr val="15476C"/>
                </a:solidFill>
                <a:effectLst/>
                <a:uLnTx/>
                <a:uFillTx/>
                <a:latin typeface="Ubuntu"/>
                <a:ea typeface="+mn-ea"/>
                <a:cs typeface="Arial" panose="020B0604020202020204" pitchFamily="34" charset="0"/>
              </a:rPr>
              <a:t> </a:t>
            </a:r>
            <a:r>
              <a:rPr kumimoji="0" lang="en-US" sz="1600" b="1" i="0" u="none" strike="noStrike" kern="1200" cap="none" spc="0" normalizeH="0" noProof="0" dirty="0">
                <a:ln>
                  <a:noFill/>
                </a:ln>
                <a:solidFill>
                  <a:schemeClr val="accent2"/>
                </a:solidFill>
                <a:effectLst/>
                <a:uLnTx/>
                <a:uFillTx/>
                <a:latin typeface="Ubuntu"/>
                <a:ea typeface="+mn-ea"/>
                <a:cs typeface="Arial" panose="020B0604020202020204" pitchFamily="34" charset="0"/>
              </a:rPr>
              <a:t>– Diversify using </a:t>
            </a:r>
            <a:r>
              <a:rPr kumimoji="0" lang="en-US" sz="1600" b="1" i="0" u="none" strike="noStrike" kern="1200" cap="none" spc="0" normalizeH="0" noProof="0" dirty="0">
                <a:ln>
                  <a:noFill/>
                </a:ln>
                <a:solidFill>
                  <a:schemeClr val="accent1"/>
                </a:solidFill>
                <a:effectLst/>
                <a:uLnTx/>
                <a:uFillTx/>
                <a:latin typeface="Ubuntu"/>
                <a:ea typeface="+mn-ea"/>
                <a:cs typeface="Arial" panose="020B0604020202020204" pitchFamily="34" charset="0"/>
              </a:rPr>
              <a:t>asset allocation </a:t>
            </a:r>
            <a:r>
              <a:rPr kumimoji="0" lang="en-US" sz="1600" b="1" i="0" u="none" strike="noStrike" kern="1200" cap="none" spc="0" normalizeH="0" noProof="0" dirty="0">
                <a:ln>
                  <a:noFill/>
                </a:ln>
                <a:solidFill>
                  <a:schemeClr val="accent2"/>
                </a:solidFill>
                <a:effectLst/>
                <a:uLnTx/>
                <a:uFillTx/>
                <a:latin typeface="Ubuntu"/>
                <a:ea typeface="+mn-ea"/>
                <a:cs typeface="Arial" panose="020B0604020202020204" pitchFamily="34" charset="0"/>
              </a:rPr>
              <a:t>and ignore the herd</a:t>
            </a:r>
            <a:endParaRPr kumimoji="0" lang="en-US" sz="1600" b="1" i="0" u="none" strike="noStrike" kern="1200" cap="none" spc="0" normalizeH="0" baseline="0" noProof="0" dirty="0">
              <a:ln>
                <a:noFill/>
              </a:ln>
              <a:solidFill>
                <a:schemeClr val="accent2"/>
              </a:solidFill>
              <a:effectLst/>
              <a:uLnTx/>
              <a:uFillTx/>
              <a:latin typeface="Ubuntu"/>
              <a:ea typeface="+mn-ea"/>
              <a:cs typeface="Arial" panose="020B0604020202020204" pitchFamily="34" charset="0"/>
            </a:endParaRPr>
          </a:p>
        </p:txBody>
      </p:sp>
      <p:sp>
        <p:nvSpPr>
          <p:cNvPr id="15" name="TextBox 14">
            <a:extLst>
              <a:ext uri="{FF2B5EF4-FFF2-40B4-BE49-F238E27FC236}">
                <a16:creationId xmlns:a16="http://schemas.microsoft.com/office/drawing/2014/main" id="{6F0DFC1E-CBBA-4B89-AA70-B5F68F9F3E6C}"/>
              </a:ext>
            </a:extLst>
          </p:cNvPr>
          <p:cNvSpPr txBox="1"/>
          <p:nvPr/>
        </p:nvSpPr>
        <p:spPr>
          <a:xfrm>
            <a:off x="4582129" y="5903509"/>
            <a:ext cx="5423354" cy="625403"/>
          </a:xfrm>
          <a:prstGeom prst="rect">
            <a:avLst/>
          </a:prstGeom>
          <a:noFill/>
        </p:spPr>
        <p:txBody>
          <a:bodyPr wrap="square" lIns="0" tIns="0" rIns="0" bIns="0" rtlCol="0" anchor="ctr">
            <a:normAutofit/>
          </a:bodyPr>
          <a:lstStyle>
            <a:defPPr>
              <a:defRPr lang="en-US"/>
            </a:defPPr>
            <a:lvl1pPr marR="0" lvl="0" indent="0" algn="ctr" defTabSz="457200" fontAlgn="auto">
              <a:lnSpc>
                <a:spcPct val="100000"/>
              </a:lnSpc>
              <a:spcBef>
                <a:spcPts val="0"/>
              </a:spcBef>
              <a:spcAft>
                <a:spcPts val="0"/>
              </a:spcAft>
              <a:buClrTx/>
              <a:buSzTx/>
              <a:buFontTx/>
              <a:buNone/>
              <a:tabLst/>
              <a:defRPr kumimoji="0" sz="1600" b="1" i="0" u="none" strike="noStrike" cap="none" spc="0" normalizeH="0" baseline="0">
                <a:ln>
                  <a:noFill/>
                </a:ln>
                <a:solidFill>
                  <a:srgbClr val="15476C"/>
                </a:solidFill>
                <a:effectLst/>
                <a:uLnTx/>
                <a:uFillTx/>
                <a:latin typeface="Ubuntu"/>
                <a:cs typeface="Arial" panose="020B0604020202020204" pitchFamily="34" charset="0"/>
              </a:defRPr>
            </a:lvl1pPr>
          </a:lstStyle>
          <a:p>
            <a:pPr algn="l"/>
            <a:r>
              <a:rPr lang="en-US" dirty="0">
                <a:solidFill>
                  <a:schemeClr val="accent1"/>
                </a:solidFill>
              </a:rPr>
              <a:t> Don’t time the market - </a:t>
            </a:r>
            <a:r>
              <a:rPr lang="en-US" dirty="0"/>
              <a:t>Use volatility to your advantage and </a:t>
            </a:r>
            <a:r>
              <a:rPr lang="en-US" dirty="0">
                <a:solidFill>
                  <a:schemeClr val="accent2"/>
                </a:solidFill>
              </a:rPr>
              <a:t>stay the course</a:t>
            </a:r>
            <a:r>
              <a:rPr lang="en-US" dirty="0">
                <a:solidFill>
                  <a:schemeClr val="accent1"/>
                </a:solidFill>
              </a:rPr>
              <a:t> </a:t>
            </a:r>
          </a:p>
        </p:txBody>
      </p:sp>
      <p:grpSp>
        <p:nvGrpSpPr>
          <p:cNvPr id="16" name="Group 15">
            <a:extLst>
              <a:ext uri="{FF2B5EF4-FFF2-40B4-BE49-F238E27FC236}">
                <a16:creationId xmlns:a16="http://schemas.microsoft.com/office/drawing/2014/main" id="{636F70C3-BA5B-4B34-AAE7-5D0410F764A9}"/>
              </a:ext>
            </a:extLst>
          </p:cNvPr>
          <p:cNvGrpSpPr/>
          <p:nvPr/>
        </p:nvGrpSpPr>
        <p:grpSpPr>
          <a:xfrm>
            <a:off x="0" y="2300234"/>
            <a:ext cx="2332038" cy="2325688"/>
            <a:chOff x="2138716" y="2266157"/>
            <a:chExt cx="2332038" cy="2325688"/>
          </a:xfrm>
          <a:solidFill>
            <a:schemeClr val="accent2"/>
          </a:solidFill>
        </p:grpSpPr>
        <p:grpSp>
          <p:nvGrpSpPr>
            <p:cNvPr id="17" name="Group 16">
              <a:extLst>
                <a:ext uri="{FF2B5EF4-FFF2-40B4-BE49-F238E27FC236}">
                  <a16:creationId xmlns:a16="http://schemas.microsoft.com/office/drawing/2014/main" id="{4D0F8FD8-49C6-4905-8424-1D4FB81DB625}"/>
                </a:ext>
              </a:extLst>
            </p:cNvPr>
            <p:cNvGrpSpPr/>
            <p:nvPr/>
          </p:nvGrpSpPr>
          <p:grpSpPr>
            <a:xfrm>
              <a:off x="2138716" y="2266157"/>
              <a:ext cx="2332038" cy="2325688"/>
              <a:chOff x="2138716" y="2266157"/>
              <a:chExt cx="2332038" cy="2325688"/>
            </a:xfrm>
            <a:grpFill/>
          </p:grpSpPr>
          <p:sp>
            <p:nvSpPr>
              <p:cNvPr id="19" name="Oval 18">
                <a:extLst>
                  <a:ext uri="{FF2B5EF4-FFF2-40B4-BE49-F238E27FC236}">
                    <a16:creationId xmlns:a16="http://schemas.microsoft.com/office/drawing/2014/main" id="{75C073C9-A786-4A25-AC9C-976101ED8C83}"/>
                  </a:ext>
                </a:extLst>
              </p:cNvPr>
              <p:cNvSpPr>
                <a:spLocks noChangeArrowheads="1"/>
              </p:cNvSpPr>
              <p:nvPr/>
            </p:nvSpPr>
            <p:spPr bwMode="auto">
              <a:xfrm flipH="1">
                <a:off x="2138716" y="2266157"/>
                <a:ext cx="2332038" cy="2325688"/>
              </a:xfrm>
              <a:prstGeom prst="ellipse">
                <a:avLst/>
              </a:prstGeom>
              <a:grpFill/>
              <a:ln>
                <a:noFill/>
              </a:ln>
            </p:spPr>
            <p:txBody>
              <a:bodyPr vert="horz" wrap="square" lIns="91440" tIns="45720" rIns="91440" bIns="45720" numCol="1" anchor="t" anchorCtr="0" compatLnSpc="1">
                <a:prstTxWarp prst="textNoShape">
                  <a:avLst/>
                </a:prstTxWarp>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A3252"/>
                  </a:solidFill>
                  <a:effectLst/>
                  <a:uLnTx/>
                  <a:uFillTx/>
                  <a:latin typeface="Arial" panose="020B0604020202020204" pitchFamily="34" charset="0"/>
                  <a:ea typeface="+mn-ea"/>
                  <a:cs typeface="Arial" panose="020B0604020202020204" pitchFamily="34" charset="0"/>
                </a:endParaRPr>
              </a:p>
            </p:txBody>
          </p:sp>
          <p:sp>
            <p:nvSpPr>
              <p:cNvPr id="20" name="Oval 19">
                <a:extLst>
                  <a:ext uri="{FF2B5EF4-FFF2-40B4-BE49-F238E27FC236}">
                    <a16:creationId xmlns:a16="http://schemas.microsoft.com/office/drawing/2014/main" id="{1657CA76-3C3C-494B-BA85-FBDE3AC2731D}"/>
                  </a:ext>
                </a:extLst>
              </p:cNvPr>
              <p:cNvSpPr>
                <a:spLocks noChangeArrowheads="1"/>
              </p:cNvSpPr>
              <p:nvPr/>
            </p:nvSpPr>
            <p:spPr bwMode="auto">
              <a:xfrm flipH="1">
                <a:off x="2278416" y="2404269"/>
                <a:ext cx="2052638" cy="2049463"/>
              </a:xfrm>
              <a:prstGeom prst="ellipse">
                <a:avLst/>
              </a:prstGeom>
              <a:grpFill/>
              <a:ln>
                <a:noFill/>
              </a:ln>
            </p:spPr>
            <p:txBody>
              <a:bodyPr vert="horz" wrap="square" lIns="91440" tIns="45720" rIns="91440" bIns="45720" numCol="1" anchor="t" anchorCtr="0" compatLnSpc="1">
                <a:prstTxWarp prst="textNoShape">
                  <a:avLst/>
                </a:prstTxWarp>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A3252"/>
                  </a:solidFill>
                  <a:effectLst/>
                  <a:uLnTx/>
                  <a:uFillTx/>
                  <a:latin typeface="Arial" panose="020B0604020202020204" pitchFamily="34" charset="0"/>
                  <a:ea typeface="+mn-ea"/>
                  <a:cs typeface="Arial" panose="020B0604020202020204" pitchFamily="34" charset="0"/>
                </a:endParaRPr>
              </a:p>
            </p:txBody>
          </p:sp>
        </p:grpSp>
        <p:sp>
          <p:nvSpPr>
            <p:cNvPr id="18" name="Rectangle 17">
              <a:extLst>
                <a:ext uri="{FF2B5EF4-FFF2-40B4-BE49-F238E27FC236}">
                  <a16:creationId xmlns:a16="http://schemas.microsoft.com/office/drawing/2014/main" id="{E8AB928F-A184-450F-8F16-AF653CB4797D}"/>
                </a:ext>
              </a:extLst>
            </p:cNvPr>
            <p:cNvSpPr/>
            <p:nvPr/>
          </p:nvSpPr>
          <p:spPr>
            <a:xfrm>
              <a:off x="2481167" y="3013502"/>
              <a:ext cx="1647136" cy="830997"/>
            </a:xfrm>
            <a:prstGeom prst="rect">
              <a:avLst/>
            </a:prstGeom>
            <a:grpFill/>
          </p:spPr>
          <p:txBody>
            <a:bodyPr wrap="square" lIns="0" tIns="0" rIns="0" bIns="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a-DK" sz="1800" b="1" i="0" u="none" strike="noStrike" kern="1200" cap="none" spc="0" normalizeH="0" baseline="0" noProof="0" dirty="0">
                  <a:ln>
                    <a:noFill/>
                  </a:ln>
                  <a:solidFill>
                    <a:srgbClr val="FFFFFF"/>
                  </a:solidFill>
                  <a:effectLst/>
                  <a:uLnTx/>
                  <a:uFillTx/>
                  <a:latin typeface="Ubuntu"/>
                  <a:ea typeface="+mn-ea"/>
                  <a:cs typeface="Arial" panose="020B0604020202020204" pitchFamily="34" charset="0"/>
                </a:rPr>
                <a:t>KEY TAKEAWAYS</a:t>
              </a:r>
              <a:endParaRPr kumimoji="0" lang="en-GB" sz="1800" b="1" i="0" u="none" strike="noStrike" kern="1200" cap="none" spc="0" normalizeH="0" baseline="0" noProof="0" dirty="0">
                <a:ln>
                  <a:noFill/>
                </a:ln>
                <a:solidFill>
                  <a:srgbClr val="FFFFFF"/>
                </a:solidFill>
                <a:effectLst/>
                <a:uLnTx/>
                <a:uFillTx/>
                <a:latin typeface="Ubuntu"/>
                <a:ea typeface="+mn-ea"/>
                <a:cs typeface="Arial" panose="020B0604020202020204" pitchFamily="34" charset="0"/>
              </a:endParaRPr>
            </a:p>
          </p:txBody>
        </p:sp>
      </p:grpSp>
      <p:grpSp>
        <p:nvGrpSpPr>
          <p:cNvPr id="21" name="Group 20">
            <a:extLst>
              <a:ext uri="{FF2B5EF4-FFF2-40B4-BE49-F238E27FC236}">
                <a16:creationId xmlns:a16="http://schemas.microsoft.com/office/drawing/2014/main" id="{806F15E8-6933-4498-9540-6D6DD5205B57}"/>
              </a:ext>
            </a:extLst>
          </p:cNvPr>
          <p:cNvGrpSpPr/>
          <p:nvPr/>
        </p:nvGrpSpPr>
        <p:grpSpPr>
          <a:xfrm>
            <a:off x="1865313" y="1120722"/>
            <a:ext cx="822325" cy="820738"/>
            <a:chOff x="4004029" y="1086644"/>
            <a:chExt cx="822325" cy="820738"/>
          </a:xfrm>
        </p:grpSpPr>
        <p:sp>
          <p:nvSpPr>
            <p:cNvPr id="22" name="Freeform 9">
              <a:extLst>
                <a:ext uri="{FF2B5EF4-FFF2-40B4-BE49-F238E27FC236}">
                  <a16:creationId xmlns:a16="http://schemas.microsoft.com/office/drawing/2014/main" id="{4C86575A-A700-4B2F-8C8F-5E5DD6BD82A3}"/>
                </a:ext>
              </a:extLst>
            </p:cNvPr>
            <p:cNvSpPr>
              <a:spLocks/>
            </p:cNvSpPr>
            <p:nvPr/>
          </p:nvSpPr>
          <p:spPr bwMode="auto">
            <a:xfrm flipH="1">
              <a:off x="4004029" y="1086644"/>
              <a:ext cx="822325" cy="820738"/>
            </a:xfrm>
            <a:custGeom>
              <a:avLst/>
              <a:gdLst>
                <a:gd name="T0" fmla="*/ 332 w 378"/>
                <a:gd name="T1" fmla="*/ 106 h 378"/>
                <a:gd name="T2" fmla="*/ 271 w 378"/>
                <a:gd name="T3" fmla="*/ 332 h 378"/>
                <a:gd name="T4" fmla="*/ 45 w 378"/>
                <a:gd name="T5" fmla="*/ 271 h 378"/>
                <a:gd name="T6" fmla="*/ 106 w 378"/>
                <a:gd name="T7" fmla="*/ 45 h 378"/>
                <a:gd name="T8" fmla="*/ 332 w 378"/>
                <a:gd name="T9" fmla="*/ 106 h 378"/>
              </a:gdLst>
              <a:ahLst/>
              <a:cxnLst>
                <a:cxn ang="0">
                  <a:pos x="T0" y="T1"/>
                </a:cxn>
                <a:cxn ang="0">
                  <a:pos x="T2" y="T3"/>
                </a:cxn>
                <a:cxn ang="0">
                  <a:pos x="T4" y="T5"/>
                </a:cxn>
                <a:cxn ang="0">
                  <a:pos x="T6" y="T7"/>
                </a:cxn>
                <a:cxn ang="0">
                  <a:pos x="T8" y="T9"/>
                </a:cxn>
              </a:cxnLst>
              <a:rect l="0" t="0" r="r" b="b"/>
              <a:pathLst>
                <a:path w="378" h="378">
                  <a:moveTo>
                    <a:pt x="332" y="106"/>
                  </a:moveTo>
                  <a:cubicBezTo>
                    <a:pt x="378" y="185"/>
                    <a:pt x="350" y="286"/>
                    <a:pt x="271" y="332"/>
                  </a:cubicBezTo>
                  <a:cubicBezTo>
                    <a:pt x="192" y="378"/>
                    <a:pt x="91" y="351"/>
                    <a:pt x="45" y="271"/>
                  </a:cubicBezTo>
                  <a:cubicBezTo>
                    <a:pt x="0" y="192"/>
                    <a:pt x="27" y="91"/>
                    <a:pt x="106" y="45"/>
                  </a:cubicBezTo>
                  <a:cubicBezTo>
                    <a:pt x="185" y="0"/>
                    <a:pt x="286" y="27"/>
                    <a:pt x="332" y="106"/>
                  </a:cubicBezTo>
                  <a:close/>
                </a:path>
              </a:pathLst>
            </a:custGeom>
            <a:solidFill>
              <a:schemeClr val="bg2">
                <a:lumMod val="75000"/>
              </a:schemeClr>
            </a:solidFill>
            <a:ln>
              <a:noFill/>
            </a:ln>
          </p:spPr>
          <p:txBody>
            <a:bodyPr vert="horz" wrap="square" lIns="91440" tIns="45720" rIns="91440" bIns="45720" numCol="1" anchor="t" anchorCtr="0" compatLnSpc="1">
              <a:prstTxWarp prst="textNoShape">
                <a:avLst/>
              </a:prstTxWarp>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A3252"/>
                </a:solidFill>
                <a:effectLst/>
                <a:uLnTx/>
                <a:uFillTx/>
                <a:latin typeface="Arial" panose="020B0604020202020204" pitchFamily="34" charset="0"/>
                <a:ea typeface="+mn-ea"/>
                <a:cs typeface="Arial" panose="020B0604020202020204" pitchFamily="34" charset="0"/>
              </a:endParaRPr>
            </a:p>
          </p:txBody>
        </p:sp>
        <p:sp>
          <p:nvSpPr>
            <p:cNvPr id="23" name="Freeform 10">
              <a:extLst>
                <a:ext uri="{FF2B5EF4-FFF2-40B4-BE49-F238E27FC236}">
                  <a16:creationId xmlns:a16="http://schemas.microsoft.com/office/drawing/2014/main" id="{3A4A9076-5729-4424-A8A6-5BCCB3DDC163}"/>
                </a:ext>
              </a:extLst>
            </p:cNvPr>
            <p:cNvSpPr>
              <a:spLocks/>
            </p:cNvSpPr>
            <p:nvPr/>
          </p:nvSpPr>
          <p:spPr bwMode="auto">
            <a:xfrm flipH="1">
              <a:off x="4096104" y="1175544"/>
              <a:ext cx="641350" cy="641350"/>
            </a:xfrm>
            <a:custGeom>
              <a:avLst/>
              <a:gdLst>
                <a:gd name="T0" fmla="*/ 259 w 295"/>
                <a:gd name="T1" fmla="*/ 83 h 295"/>
                <a:gd name="T2" fmla="*/ 212 w 295"/>
                <a:gd name="T3" fmla="*/ 259 h 295"/>
                <a:gd name="T4" fmla="*/ 36 w 295"/>
                <a:gd name="T5" fmla="*/ 212 h 295"/>
                <a:gd name="T6" fmla="*/ 83 w 295"/>
                <a:gd name="T7" fmla="*/ 36 h 295"/>
                <a:gd name="T8" fmla="*/ 259 w 295"/>
                <a:gd name="T9" fmla="*/ 83 h 295"/>
              </a:gdLst>
              <a:ahLst/>
              <a:cxnLst>
                <a:cxn ang="0">
                  <a:pos x="T0" y="T1"/>
                </a:cxn>
                <a:cxn ang="0">
                  <a:pos x="T2" y="T3"/>
                </a:cxn>
                <a:cxn ang="0">
                  <a:pos x="T4" y="T5"/>
                </a:cxn>
                <a:cxn ang="0">
                  <a:pos x="T6" y="T7"/>
                </a:cxn>
                <a:cxn ang="0">
                  <a:pos x="T8" y="T9"/>
                </a:cxn>
              </a:cxnLst>
              <a:rect l="0" t="0" r="r" b="b"/>
              <a:pathLst>
                <a:path w="295" h="295">
                  <a:moveTo>
                    <a:pt x="259" y="83"/>
                  </a:moveTo>
                  <a:cubicBezTo>
                    <a:pt x="295" y="145"/>
                    <a:pt x="274" y="224"/>
                    <a:pt x="212" y="259"/>
                  </a:cubicBezTo>
                  <a:cubicBezTo>
                    <a:pt x="150" y="295"/>
                    <a:pt x="71" y="274"/>
                    <a:pt x="36" y="212"/>
                  </a:cubicBezTo>
                  <a:cubicBezTo>
                    <a:pt x="0" y="151"/>
                    <a:pt x="21" y="72"/>
                    <a:pt x="83" y="36"/>
                  </a:cubicBezTo>
                  <a:cubicBezTo>
                    <a:pt x="145" y="0"/>
                    <a:pt x="224" y="22"/>
                    <a:pt x="259" y="83"/>
                  </a:cubicBezTo>
                  <a:close/>
                </a:path>
              </a:pathLst>
            </a:custGeom>
            <a:solidFill>
              <a:schemeClr val="accent2"/>
            </a:solidFill>
            <a:ln>
              <a:noFill/>
            </a:ln>
          </p:spPr>
          <p:txBody>
            <a:bodyPr vert="horz" wrap="square" lIns="91440" tIns="45720" rIns="91440" bIns="45720" numCol="1" anchor="ctr" anchorCtr="0" compatLnSpc="1">
              <a:prstTxWarp prst="textNoShape">
                <a:avLst/>
              </a:prstTxWarp>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Ubuntu"/>
                  <a:ea typeface="+mn-ea"/>
                  <a:cs typeface="Arial" panose="020B0604020202020204" pitchFamily="34" charset="0"/>
                </a:rPr>
                <a:t>1</a:t>
              </a:r>
            </a:p>
          </p:txBody>
        </p:sp>
      </p:grpSp>
      <p:grpSp>
        <p:nvGrpSpPr>
          <p:cNvPr id="24" name="Group 23">
            <a:extLst>
              <a:ext uri="{FF2B5EF4-FFF2-40B4-BE49-F238E27FC236}">
                <a16:creationId xmlns:a16="http://schemas.microsoft.com/office/drawing/2014/main" id="{4765425A-F613-445C-99B2-A66540DE869E}"/>
              </a:ext>
            </a:extLst>
          </p:cNvPr>
          <p:cNvGrpSpPr/>
          <p:nvPr/>
        </p:nvGrpSpPr>
        <p:grpSpPr>
          <a:xfrm>
            <a:off x="2684463" y="1936697"/>
            <a:ext cx="822325" cy="822325"/>
            <a:chOff x="4823179" y="1902619"/>
            <a:chExt cx="822325" cy="822325"/>
          </a:xfrm>
        </p:grpSpPr>
        <p:sp>
          <p:nvSpPr>
            <p:cNvPr id="25" name="Freeform 11">
              <a:extLst>
                <a:ext uri="{FF2B5EF4-FFF2-40B4-BE49-F238E27FC236}">
                  <a16:creationId xmlns:a16="http://schemas.microsoft.com/office/drawing/2014/main" id="{31995837-D368-4A65-A4B0-2F55CD0AAB3C}"/>
                </a:ext>
              </a:extLst>
            </p:cNvPr>
            <p:cNvSpPr>
              <a:spLocks/>
            </p:cNvSpPr>
            <p:nvPr/>
          </p:nvSpPr>
          <p:spPr bwMode="auto">
            <a:xfrm flipH="1">
              <a:off x="4823179" y="1902619"/>
              <a:ext cx="822325" cy="822325"/>
            </a:xfrm>
            <a:custGeom>
              <a:avLst/>
              <a:gdLst>
                <a:gd name="T0" fmla="*/ 271 w 378"/>
                <a:gd name="T1" fmla="*/ 45 h 378"/>
                <a:gd name="T2" fmla="*/ 332 w 378"/>
                <a:gd name="T3" fmla="*/ 271 h 378"/>
                <a:gd name="T4" fmla="*/ 106 w 378"/>
                <a:gd name="T5" fmla="*/ 332 h 378"/>
                <a:gd name="T6" fmla="*/ 45 w 378"/>
                <a:gd name="T7" fmla="*/ 106 h 378"/>
                <a:gd name="T8" fmla="*/ 271 w 378"/>
                <a:gd name="T9" fmla="*/ 45 h 378"/>
              </a:gdLst>
              <a:ahLst/>
              <a:cxnLst>
                <a:cxn ang="0">
                  <a:pos x="T0" y="T1"/>
                </a:cxn>
                <a:cxn ang="0">
                  <a:pos x="T2" y="T3"/>
                </a:cxn>
                <a:cxn ang="0">
                  <a:pos x="T4" y="T5"/>
                </a:cxn>
                <a:cxn ang="0">
                  <a:pos x="T6" y="T7"/>
                </a:cxn>
                <a:cxn ang="0">
                  <a:pos x="T8" y="T9"/>
                </a:cxn>
              </a:cxnLst>
              <a:rect l="0" t="0" r="r" b="b"/>
              <a:pathLst>
                <a:path w="378" h="378">
                  <a:moveTo>
                    <a:pt x="271" y="45"/>
                  </a:moveTo>
                  <a:cubicBezTo>
                    <a:pt x="350" y="91"/>
                    <a:pt x="378" y="192"/>
                    <a:pt x="332" y="271"/>
                  </a:cubicBezTo>
                  <a:cubicBezTo>
                    <a:pt x="286" y="351"/>
                    <a:pt x="185" y="378"/>
                    <a:pt x="106" y="332"/>
                  </a:cubicBezTo>
                  <a:cubicBezTo>
                    <a:pt x="27" y="286"/>
                    <a:pt x="0" y="185"/>
                    <a:pt x="45" y="106"/>
                  </a:cubicBezTo>
                  <a:cubicBezTo>
                    <a:pt x="91" y="27"/>
                    <a:pt x="192" y="0"/>
                    <a:pt x="271" y="45"/>
                  </a:cubicBezTo>
                  <a:close/>
                </a:path>
              </a:pathLst>
            </a:custGeom>
            <a:solidFill>
              <a:schemeClr val="bg2">
                <a:lumMod val="75000"/>
              </a:schemeClr>
            </a:solidFill>
            <a:ln>
              <a:noFill/>
            </a:ln>
          </p:spPr>
          <p:txBody>
            <a:bodyPr vert="horz" wrap="square" lIns="91440" tIns="45720" rIns="91440" bIns="45720" numCol="1" anchor="t" anchorCtr="0" compatLnSpc="1">
              <a:prstTxWarp prst="textNoShape">
                <a:avLst/>
              </a:prstTxWarp>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A3252"/>
                </a:solidFill>
                <a:effectLst/>
                <a:uLnTx/>
                <a:uFillTx/>
                <a:latin typeface="Arial" panose="020B0604020202020204" pitchFamily="34" charset="0"/>
                <a:ea typeface="+mn-ea"/>
                <a:cs typeface="Arial" panose="020B0604020202020204" pitchFamily="34" charset="0"/>
              </a:endParaRPr>
            </a:p>
          </p:txBody>
        </p:sp>
        <p:sp>
          <p:nvSpPr>
            <p:cNvPr id="26" name="Freeform 12">
              <a:extLst>
                <a:ext uri="{FF2B5EF4-FFF2-40B4-BE49-F238E27FC236}">
                  <a16:creationId xmlns:a16="http://schemas.microsoft.com/office/drawing/2014/main" id="{E1DB584C-677B-402C-A750-9C0D98EA744E}"/>
                </a:ext>
              </a:extLst>
            </p:cNvPr>
            <p:cNvSpPr>
              <a:spLocks/>
            </p:cNvSpPr>
            <p:nvPr/>
          </p:nvSpPr>
          <p:spPr bwMode="auto">
            <a:xfrm flipH="1">
              <a:off x="4913666" y="1994987"/>
              <a:ext cx="642938" cy="639763"/>
            </a:xfrm>
            <a:custGeom>
              <a:avLst/>
              <a:gdLst>
                <a:gd name="T0" fmla="*/ 212 w 295"/>
                <a:gd name="T1" fmla="*/ 36 h 295"/>
                <a:gd name="T2" fmla="*/ 259 w 295"/>
                <a:gd name="T3" fmla="*/ 212 h 295"/>
                <a:gd name="T4" fmla="*/ 83 w 295"/>
                <a:gd name="T5" fmla="*/ 259 h 295"/>
                <a:gd name="T6" fmla="*/ 36 w 295"/>
                <a:gd name="T7" fmla="*/ 83 h 295"/>
                <a:gd name="T8" fmla="*/ 212 w 295"/>
                <a:gd name="T9" fmla="*/ 36 h 295"/>
              </a:gdLst>
              <a:ahLst/>
              <a:cxnLst>
                <a:cxn ang="0">
                  <a:pos x="T0" y="T1"/>
                </a:cxn>
                <a:cxn ang="0">
                  <a:pos x="T2" y="T3"/>
                </a:cxn>
                <a:cxn ang="0">
                  <a:pos x="T4" y="T5"/>
                </a:cxn>
                <a:cxn ang="0">
                  <a:pos x="T6" y="T7"/>
                </a:cxn>
                <a:cxn ang="0">
                  <a:pos x="T8" y="T9"/>
                </a:cxn>
              </a:cxnLst>
              <a:rect l="0" t="0" r="r" b="b"/>
              <a:pathLst>
                <a:path w="295" h="295">
                  <a:moveTo>
                    <a:pt x="212" y="36"/>
                  </a:moveTo>
                  <a:cubicBezTo>
                    <a:pt x="274" y="72"/>
                    <a:pt x="295" y="151"/>
                    <a:pt x="259" y="212"/>
                  </a:cubicBezTo>
                  <a:cubicBezTo>
                    <a:pt x="224" y="274"/>
                    <a:pt x="145" y="295"/>
                    <a:pt x="83" y="259"/>
                  </a:cubicBezTo>
                  <a:cubicBezTo>
                    <a:pt x="21" y="224"/>
                    <a:pt x="0" y="145"/>
                    <a:pt x="36" y="83"/>
                  </a:cubicBezTo>
                  <a:cubicBezTo>
                    <a:pt x="71" y="22"/>
                    <a:pt x="150" y="0"/>
                    <a:pt x="212" y="36"/>
                  </a:cubicBezTo>
                  <a:close/>
                </a:path>
              </a:pathLst>
            </a:custGeom>
            <a:solidFill>
              <a:schemeClr val="accent3"/>
            </a:solidFill>
            <a:ln>
              <a:noFill/>
            </a:ln>
          </p:spPr>
          <p:txBody>
            <a:bodyPr vert="horz" wrap="square" lIns="91440" tIns="45720" rIns="91440" bIns="45720" numCol="1" anchor="ctr" anchorCtr="0" compatLnSpc="1">
              <a:prstTxWarp prst="textNoShape">
                <a:avLst/>
              </a:prstTxWarp>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Ubuntu"/>
                  <a:ea typeface="+mn-ea"/>
                  <a:cs typeface="Arial" panose="020B0604020202020204" pitchFamily="34" charset="0"/>
                </a:rPr>
                <a:t>2</a:t>
              </a:r>
            </a:p>
          </p:txBody>
        </p:sp>
      </p:grpSp>
      <p:grpSp>
        <p:nvGrpSpPr>
          <p:cNvPr id="27" name="Group 26">
            <a:extLst>
              <a:ext uri="{FF2B5EF4-FFF2-40B4-BE49-F238E27FC236}">
                <a16:creationId xmlns:a16="http://schemas.microsoft.com/office/drawing/2014/main" id="{78BC2C19-34FA-438B-8243-2D304FFE97BD}"/>
              </a:ext>
            </a:extLst>
          </p:cNvPr>
          <p:cNvGrpSpPr/>
          <p:nvPr/>
        </p:nvGrpSpPr>
        <p:grpSpPr>
          <a:xfrm>
            <a:off x="3043559" y="3103506"/>
            <a:ext cx="720725" cy="719138"/>
            <a:chOff x="5175604" y="3069432"/>
            <a:chExt cx="720725" cy="719138"/>
          </a:xfrm>
        </p:grpSpPr>
        <p:sp>
          <p:nvSpPr>
            <p:cNvPr id="28" name="Oval 27">
              <a:extLst>
                <a:ext uri="{FF2B5EF4-FFF2-40B4-BE49-F238E27FC236}">
                  <a16:creationId xmlns:a16="http://schemas.microsoft.com/office/drawing/2014/main" id="{51F54328-153C-47A5-B5F9-7674F4E07B84}"/>
                </a:ext>
              </a:extLst>
            </p:cNvPr>
            <p:cNvSpPr>
              <a:spLocks noChangeArrowheads="1"/>
            </p:cNvSpPr>
            <p:nvPr/>
          </p:nvSpPr>
          <p:spPr bwMode="auto">
            <a:xfrm flipH="1">
              <a:off x="5175604" y="3069432"/>
              <a:ext cx="720725" cy="719138"/>
            </a:xfrm>
            <a:prstGeom prst="ellipse">
              <a:avLst/>
            </a:prstGeom>
            <a:solidFill>
              <a:schemeClr val="bg2">
                <a:lumMod val="75000"/>
              </a:schemeClr>
            </a:solidFill>
            <a:ln>
              <a:noFill/>
            </a:ln>
          </p:spPr>
          <p:txBody>
            <a:bodyPr vert="horz" wrap="square" lIns="91440" tIns="45720" rIns="91440" bIns="45720" numCol="1" anchor="t" anchorCtr="0" compatLnSpc="1">
              <a:prstTxWarp prst="textNoShape">
                <a:avLst/>
              </a:prstTxWarp>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A3252"/>
                </a:solidFill>
                <a:effectLst/>
                <a:uLnTx/>
                <a:uFillTx/>
                <a:latin typeface="Arial" panose="020B0604020202020204" pitchFamily="34" charset="0"/>
                <a:ea typeface="+mn-ea"/>
                <a:cs typeface="Arial" panose="020B0604020202020204" pitchFamily="34" charset="0"/>
              </a:endParaRPr>
            </a:p>
          </p:txBody>
        </p:sp>
        <p:sp>
          <p:nvSpPr>
            <p:cNvPr id="29" name="Oval 28">
              <a:extLst>
                <a:ext uri="{FF2B5EF4-FFF2-40B4-BE49-F238E27FC236}">
                  <a16:creationId xmlns:a16="http://schemas.microsoft.com/office/drawing/2014/main" id="{E0EFAA5D-8303-4D1D-A083-BF3AC40C5355}"/>
                </a:ext>
              </a:extLst>
            </p:cNvPr>
            <p:cNvSpPr>
              <a:spLocks noChangeArrowheads="1"/>
            </p:cNvSpPr>
            <p:nvPr/>
          </p:nvSpPr>
          <p:spPr bwMode="auto">
            <a:xfrm flipH="1">
              <a:off x="5253391" y="3147219"/>
              <a:ext cx="561975" cy="560388"/>
            </a:xfrm>
            <a:prstGeom prst="ellipse">
              <a:avLst/>
            </a:prstGeom>
            <a:solidFill>
              <a:schemeClr val="accent4"/>
            </a:solidFill>
            <a:ln>
              <a:noFill/>
            </a:ln>
          </p:spPr>
          <p:txBody>
            <a:bodyPr vert="horz" wrap="square" lIns="91440" tIns="45720" rIns="91440" bIns="45720" numCol="1" anchor="t" anchorCtr="0" compatLnSpc="1">
              <a:prstTxWarp prst="textNoShape">
                <a:avLst/>
              </a:prstTxWarp>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Ubuntu"/>
                  <a:ea typeface="+mn-ea"/>
                  <a:cs typeface="Arial" panose="020B0604020202020204" pitchFamily="34" charset="0"/>
                </a:rPr>
                <a:t> 3</a:t>
              </a:r>
            </a:p>
          </p:txBody>
        </p:sp>
      </p:grpSp>
      <p:grpSp>
        <p:nvGrpSpPr>
          <p:cNvPr id="30" name="Group 29">
            <a:extLst>
              <a:ext uri="{FF2B5EF4-FFF2-40B4-BE49-F238E27FC236}">
                <a16:creationId xmlns:a16="http://schemas.microsoft.com/office/drawing/2014/main" id="{A1C9E222-FB84-41FA-B8D7-B3962502E4AD}"/>
              </a:ext>
            </a:extLst>
          </p:cNvPr>
          <p:cNvGrpSpPr/>
          <p:nvPr/>
        </p:nvGrpSpPr>
        <p:grpSpPr>
          <a:xfrm>
            <a:off x="2684463" y="4167135"/>
            <a:ext cx="822325" cy="822325"/>
            <a:chOff x="4823179" y="4133057"/>
            <a:chExt cx="822325" cy="822325"/>
          </a:xfrm>
        </p:grpSpPr>
        <p:sp>
          <p:nvSpPr>
            <p:cNvPr id="31" name="Freeform 15">
              <a:extLst>
                <a:ext uri="{FF2B5EF4-FFF2-40B4-BE49-F238E27FC236}">
                  <a16:creationId xmlns:a16="http://schemas.microsoft.com/office/drawing/2014/main" id="{9F45DC8C-54C0-4D71-A9C5-C5C9335EC492}"/>
                </a:ext>
              </a:extLst>
            </p:cNvPr>
            <p:cNvSpPr>
              <a:spLocks/>
            </p:cNvSpPr>
            <p:nvPr/>
          </p:nvSpPr>
          <p:spPr bwMode="auto">
            <a:xfrm flipH="1">
              <a:off x="4823179" y="4133057"/>
              <a:ext cx="822325" cy="822325"/>
            </a:xfrm>
            <a:custGeom>
              <a:avLst/>
              <a:gdLst>
                <a:gd name="T0" fmla="*/ 106 w 378"/>
                <a:gd name="T1" fmla="*/ 46 h 378"/>
                <a:gd name="T2" fmla="*/ 332 w 378"/>
                <a:gd name="T3" fmla="*/ 106 h 378"/>
                <a:gd name="T4" fmla="*/ 271 w 378"/>
                <a:gd name="T5" fmla="*/ 332 h 378"/>
                <a:gd name="T6" fmla="*/ 45 w 378"/>
                <a:gd name="T7" fmla="*/ 272 h 378"/>
                <a:gd name="T8" fmla="*/ 106 w 378"/>
                <a:gd name="T9" fmla="*/ 46 h 378"/>
              </a:gdLst>
              <a:ahLst/>
              <a:cxnLst>
                <a:cxn ang="0">
                  <a:pos x="T0" y="T1"/>
                </a:cxn>
                <a:cxn ang="0">
                  <a:pos x="T2" y="T3"/>
                </a:cxn>
                <a:cxn ang="0">
                  <a:pos x="T4" y="T5"/>
                </a:cxn>
                <a:cxn ang="0">
                  <a:pos x="T6" y="T7"/>
                </a:cxn>
                <a:cxn ang="0">
                  <a:pos x="T8" y="T9"/>
                </a:cxn>
              </a:cxnLst>
              <a:rect l="0" t="0" r="r" b="b"/>
              <a:pathLst>
                <a:path w="378" h="378">
                  <a:moveTo>
                    <a:pt x="106" y="46"/>
                  </a:moveTo>
                  <a:cubicBezTo>
                    <a:pt x="185" y="0"/>
                    <a:pt x="286" y="27"/>
                    <a:pt x="332" y="106"/>
                  </a:cubicBezTo>
                  <a:cubicBezTo>
                    <a:pt x="378" y="185"/>
                    <a:pt x="350" y="287"/>
                    <a:pt x="271" y="332"/>
                  </a:cubicBezTo>
                  <a:cubicBezTo>
                    <a:pt x="192" y="378"/>
                    <a:pt x="91" y="351"/>
                    <a:pt x="45" y="272"/>
                  </a:cubicBezTo>
                  <a:cubicBezTo>
                    <a:pt x="0" y="193"/>
                    <a:pt x="27" y="91"/>
                    <a:pt x="106" y="46"/>
                  </a:cubicBezTo>
                  <a:close/>
                </a:path>
              </a:pathLst>
            </a:custGeom>
            <a:solidFill>
              <a:schemeClr val="bg2">
                <a:lumMod val="75000"/>
              </a:schemeClr>
            </a:solidFill>
            <a:ln>
              <a:noFill/>
            </a:ln>
          </p:spPr>
          <p:txBody>
            <a:bodyPr vert="horz" wrap="square" lIns="91440" tIns="45720" rIns="91440" bIns="45720" numCol="1" anchor="t" anchorCtr="0" compatLnSpc="1">
              <a:prstTxWarp prst="textNoShape">
                <a:avLst/>
              </a:prstTxWarp>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A3252"/>
                </a:solidFill>
                <a:effectLst/>
                <a:uLnTx/>
                <a:uFillTx/>
                <a:latin typeface="Arial" panose="020B0604020202020204" pitchFamily="34" charset="0"/>
                <a:ea typeface="+mn-ea"/>
                <a:cs typeface="Arial" panose="020B0604020202020204" pitchFamily="34" charset="0"/>
              </a:endParaRPr>
            </a:p>
          </p:txBody>
        </p:sp>
        <p:sp>
          <p:nvSpPr>
            <p:cNvPr id="32" name="Freeform 16">
              <a:extLst>
                <a:ext uri="{FF2B5EF4-FFF2-40B4-BE49-F238E27FC236}">
                  <a16:creationId xmlns:a16="http://schemas.microsoft.com/office/drawing/2014/main" id="{615E9541-D747-4466-BA72-1A589635EAD5}"/>
                </a:ext>
              </a:extLst>
            </p:cNvPr>
            <p:cNvSpPr>
              <a:spLocks/>
            </p:cNvSpPr>
            <p:nvPr/>
          </p:nvSpPr>
          <p:spPr bwMode="auto">
            <a:xfrm flipH="1">
              <a:off x="4913666" y="4225132"/>
              <a:ext cx="642938" cy="638175"/>
            </a:xfrm>
            <a:custGeom>
              <a:avLst/>
              <a:gdLst>
                <a:gd name="T0" fmla="*/ 83 w 295"/>
                <a:gd name="T1" fmla="*/ 35 h 294"/>
                <a:gd name="T2" fmla="*/ 259 w 295"/>
                <a:gd name="T3" fmla="*/ 82 h 294"/>
                <a:gd name="T4" fmla="*/ 212 w 295"/>
                <a:gd name="T5" fmla="*/ 259 h 294"/>
                <a:gd name="T6" fmla="*/ 36 w 295"/>
                <a:gd name="T7" fmla="*/ 211 h 294"/>
                <a:gd name="T8" fmla="*/ 83 w 295"/>
                <a:gd name="T9" fmla="*/ 35 h 294"/>
              </a:gdLst>
              <a:ahLst/>
              <a:cxnLst>
                <a:cxn ang="0">
                  <a:pos x="T0" y="T1"/>
                </a:cxn>
                <a:cxn ang="0">
                  <a:pos x="T2" y="T3"/>
                </a:cxn>
                <a:cxn ang="0">
                  <a:pos x="T4" y="T5"/>
                </a:cxn>
                <a:cxn ang="0">
                  <a:pos x="T6" y="T7"/>
                </a:cxn>
                <a:cxn ang="0">
                  <a:pos x="T8" y="T9"/>
                </a:cxn>
              </a:cxnLst>
              <a:rect l="0" t="0" r="r" b="b"/>
              <a:pathLst>
                <a:path w="295" h="294">
                  <a:moveTo>
                    <a:pt x="83" y="35"/>
                  </a:moveTo>
                  <a:cubicBezTo>
                    <a:pt x="145" y="0"/>
                    <a:pt x="224" y="21"/>
                    <a:pt x="259" y="82"/>
                  </a:cubicBezTo>
                  <a:cubicBezTo>
                    <a:pt x="295" y="144"/>
                    <a:pt x="274" y="223"/>
                    <a:pt x="212" y="259"/>
                  </a:cubicBezTo>
                  <a:cubicBezTo>
                    <a:pt x="150" y="294"/>
                    <a:pt x="71" y="273"/>
                    <a:pt x="36" y="211"/>
                  </a:cubicBezTo>
                  <a:cubicBezTo>
                    <a:pt x="0" y="150"/>
                    <a:pt x="21" y="71"/>
                    <a:pt x="83" y="35"/>
                  </a:cubicBezTo>
                  <a:close/>
                </a:path>
              </a:pathLst>
            </a:custGeom>
            <a:solidFill>
              <a:schemeClr val="accent1"/>
            </a:solidFill>
            <a:ln>
              <a:noFill/>
            </a:ln>
          </p:spPr>
          <p:txBody>
            <a:bodyPr vert="horz" wrap="square" lIns="91440" tIns="45720" rIns="91440" bIns="45720" numCol="1" anchor="ctr" anchorCtr="0" compatLnSpc="1">
              <a:prstTxWarp prst="textNoShape">
                <a:avLst/>
              </a:prstTxWarp>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Ubuntu"/>
                  <a:ea typeface="+mn-ea"/>
                  <a:cs typeface="Arial" panose="020B0604020202020204" pitchFamily="34" charset="0"/>
                </a:rPr>
                <a:t>4</a:t>
              </a:r>
              <a:endParaRPr kumimoji="0" lang="en-GB" sz="1800" b="0" i="0" u="none" strike="noStrike" kern="1200" cap="none" spc="0" normalizeH="0" baseline="0" noProof="0" dirty="0">
                <a:ln>
                  <a:noFill/>
                </a:ln>
                <a:solidFill>
                  <a:srgbClr val="0A3252"/>
                </a:solidFill>
                <a:effectLst/>
                <a:uLnTx/>
                <a:uFillTx/>
                <a:latin typeface="Arial" panose="020B0604020202020204" pitchFamily="34" charset="0"/>
                <a:ea typeface="+mn-ea"/>
                <a:cs typeface="Arial" panose="020B0604020202020204" pitchFamily="34" charset="0"/>
              </a:endParaRPr>
            </a:p>
          </p:txBody>
        </p:sp>
      </p:grpSp>
      <p:grpSp>
        <p:nvGrpSpPr>
          <p:cNvPr id="33" name="Group 32">
            <a:extLst>
              <a:ext uri="{FF2B5EF4-FFF2-40B4-BE49-F238E27FC236}">
                <a16:creationId xmlns:a16="http://schemas.microsoft.com/office/drawing/2014/main" id="{9B875A74-5328-4254-B633-D6D072E07984}"/>
              </a:ext>
            </a:extLst>
          </p:cNvPr>
          <p:cNvGrpSpPr/>
          <p:nvPr/>
        </p:nvGrpSpPr>
        <p:grpSpPr>
          <a:xfrm>
            <a:off x="1865313" y="4984697"/>
            <a:ext cx="822325" cy="820738"/>
            <a:chOff x="4004029" y="4950619"/>
            <a:chExt cx="822325" cy="820738"/>
          </a:xfrm>
        </p:grpSpPr>
        <p:sp>
          <p:nvSpPr>
            <p:cNvPr id="34" name="Freeform 17">
              <a:extLst>
                <a:ext uri="{FF2B5EF4-FFF2-40B4-BE49-F238E27FC236}">
                  <a16:creationId xmlns:a16="http://schemas.microsoft.com/office/drawing/2014/main" id="{89D76A3E-C3D6-4B55-ACD6-49E39D31123D}"/>
                </a:ext>
              </a:extLst>
            </p:cNvPr>
            <p:cNvSpPr>
              <a:spLocks/>
            </p:cNvSpPr>
            <p:nvPr/>
          </p:nvSpPr>
          <p:spPr bwMode="auto">
            <a:xfrm flipH="1">
              <a:off x="4004029" y="4950619"/>
              <a:ext cx="822325" cy="820738"/>
            </a:xfrm>
            <a:custGeom>
              <a:avLst/>
              <a:gdLst>
                <a:gd name="T0" fmla="*/ 45 w 378"/>
                <a:gd name="T1" fmla="*/ 106 h 378"/>
                <a:gd name="T2" fmla="*/ 271 w 378"/>
                <a:gd name="T3" fmla="*/ 46 h 378"/>
                <a:gd name="T4" fmla="*/ 332 w 378"/>
                <a:gd name="T5" fmla="*/ 272 h 378"/>
                <a:gd name="T6" fmla="*/ 106 w 378"/>
                <a:gd name="T7" fmla="*/ 332 h 378"/>
                <a:gd name="T8" fmla="*/ 45 w 378"/>
                <a:gd name="T9" fmla="*/ 106 h 378"/>
              </a:gdLst>
              <a:ahLst/>
              <a:cxnLst>
                <a:cxn ang="0">
                  <a:pos x="T0" y="T1"/>
                </a:cxn>
                <a:cxn ang="0">
                  <a:pos x="T2" y="T3"/>
                </a:cxn>
                <a:cxn ang="0">
                  <a:pos x="T4" y="T5"/>
                </a:cxn>
                <a:cxn ang="0">
                  <a:pos x="T6" y="T7"/>
                </a:cxn>
                <a:cxn ang="0">
                  <a:pos x="T8" y="T9"/>
                </a:cxn>
              </a:cxnLst>
              <a:rect l="0" t="0" r="r" b="b"/>
              <a:pathLst>
                <a:path w="378" h="378">
                  <a:moveTo>
                    <a:pt x="45" y="106"/>
                  </a:moveTo>
                  <a:cubicBezTo>
                    <a:pt x="91" y="27"/>
                    <a:pt x="192" y="0"/>
                    <a:pt x="271" y="46"/>
                  </a:cubicBezTo>
                  <a:cubicBezTo>
                    <a:pt x="350" y="91"/>
                    <a:pt x="378" y="193"/>
                    <a:pt x="332" y="272"/>
                  </a:cubicBezTo>
                  <a:cubicBezTo>
                    <a:pt x="286" y="351"/>
                    <a:pt x="185" y="378"/>
                    <a:pt x="106" y="332"/>
                  </a:cubicBezTo>
                  <a:cubicBezTo>
                    <a:pt x="27" y="287"/>
                    <a:pt x="0" y="185"/>
                    <a:pt x="45" y="106"/>
                  </a:cubicBezTo>
                  <a:close/>
                </a:path>
              </a:pathLst>
            </a:custGeom>
            <a:solidFill>
              <a:schemeClr val="bg2">
                <a:lumMod val="75000"/>
              </a:schemeClr>
            </a:solidFill>
            <a:ln>
              <a:noFill/>
            </a:ln>
          </p:spPr>
          <p:txBody>
            <a:bodyPr vert="horz" wrap="square" lIns="91440" tIns="45720" rIns="91440" bIns="45720" numCol="1" anchor="t" anchorCtr="0" compatLnSpc="1">
              <a:prstTxWarp prst="textNoShape">
                <a:avLst/>
              </a:prstTxWarp>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A3252"/>
                </a:solidFill>
                <a:effectLst/>
                <a:uLnTx/>
                <a:uFillTx/>
                <a:latin typeface="Arial" panose="020B0604020202020204" pitchFamily="34" charset="0"/>
                <a:ea typeface="+mn-ea"/>
                <a:cs typeface="Arial" panose="020B0604020202020204" pitchFamily="34" charset="0"/>
              </a:endParaRPr>
            </a:p>
          </p:txBody>
        </p:sp>
        <p:sp>
          <p:nvSpPr>
            <p:cNvPr id="35" name="Freeform 18">
              <a:extLst>
                <a:ext uri="{FF2B5EF4-FFF2-40B4-BE49-F238E27FC236}">
                  <a16:creationId xmlns:a16="http://schemas.microsoft.com/office/drawing/2014/main" id="{0C0A42AB-0116-4DFD-9A04-F697ADF0652C}"/>
                </a:ext>
              </a:extLst>
            </p:cNvPr>
            <p:cNvSpPr>
              <a:spLocks/>
            </p:cNvSpPr>
            <p:nvPr/>
          </p:nvSpPr>
          <p:spPr bwMode="auto">
            <a:xfrm flipH="1">
              <a:off x="4096104" y="5041107"/>
              <a:ext cx="641350" cy="639763"/>
            </a:xfrm>
            <a:custGeom>
              <a:avLst/>
              <a:gdLst>
                <a:gd name="T0" fmla="*/ 36 w 295"/>
                <a:gd name="T1" fmla="*/ 82 h 294"/>
                <a:gd name="T2" fmla="*/ 212 w 295"/>
                <a:gd name="T3" fmla="*/ 35 h 294"/>
                <a:gd name="T4" fmla="*/ 259 w 295"/>
                <a:gd name="T5" fmla="*/ 211 h 294"/>
                <a:gd name="T6" fmla="*/ 83 w 295"/>
                <a:gd name="T7" fmla="*/ 259 h 294"/>
                <a:gd name="T8" fmla="*/ 36 w 295"/>
                <a:gd name="T9" fmla="*/ 82 h 294"/>
              </a:gdLst>
              <a:ahLst/>
              <a:cxnLst>
                <a:cxn ang="0">
                  <a:pos x="T0" y="T1"/>
                </a:cxn>
                <a:cxn ang="0">
                  <a:pos x="T2" y="T3"/>
                </a:cxn>
                <a:cxn ang="0">
                  <a:pos x="T4" y="T5"/>
                </a:cxn>
                <a:cxn ang="0">
                  <a:pos x="T6" y="T7"/>
                </a:cxn>
                <a:cxn ang="0">
                  <a:pos x="T8" y="T9"/>
                </a:cxn>
              </a:cxnLst>
              <a:rect l="0" t="0" r="r" b="b"/>
              <a:pathLst>
                <a:path w="295" h="294">
                  <a:moveTo>
                    <a:pt x="36" y="82"/>
                  </a:moveTo>
                  <a:cubicBezTo>
                    <a:pt x="71" y="21"/>
                    <a:pt x="150" y="0"/>
                    <a:pt x="212" y="35"/>
                  </a:cubicBezTo>
                  <a:cubicBezTo>
                    <a:pt x="274" y="71"/>
                    <a:pt x="295" y="150"/>
                    <a:pt x="259" y="211"/>
                  </a:cubicBezTo>
                  <a:cubicBezTo>
                    <a:pt x="224" y="273"/>
                    <a:pt x="145" y="294"/>
                    <a:pt x="83" y="259"/>
                  </a:cubicBezTo>
                  <a:cubicBezTo>
                    <a:pt x="21" y="223"/>
                    <a:pt x="0" y="144"/>
                    <a:pt x="36" y="82"/>
                  </a:cubicBezTo>
                  <a:close/>
                </a:path>
              </a:pathLst>
            </a:custGeom>
            <a:solidFill>
              <a:schemeClr val="accent5"/>
            </a:solidFill>
            <a:ln>
              <a:noFill/>
            </a:ln>
          </p:spPr>
          <p:txBody>
            <a:bodyPr vert="horz" wrap="square" lIns="91440" tIns="45720" rIns="91440" bIns="45720" numCol="1" anchor="ctr" anchorCtr="0" compatLnSpc="1">
              <a:prstTxWarp prst="textNoShape">
                <a:avLst/>
              </a:prstTxWarp>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Ubuntu"/>
                  <a:ea typeface="+mn-ea"/>
                  <a:cs typeface="Arial" panose="020B0604020202020204" pitchFamily="34" charset="0"/>
                </a:rPr>
                <a:t>5</a:t>
              </a:r>
              <a:endParaRPr kumimoji="0" lang="en-GB" sz="1800" b="0" i="0" u="none" strike="noStrike" kern="1200" cap="none" spc="0" normalizeH="0" baseline="0" noProof="0" dirty="0">
                <a:ln>
                  <a:noFill/>
                </a:ln>
                <a:solidFill>
                  <a:srgbClr val="0A3252"/>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593972694"/>
      </p:ext>
    </p:extLst>
  </p:cSld>
  <p:clrMapOvr>
    <a:masterClrMapping/>
  </p:clrMapOvr>
  <p:transition spd="slow">
    <p:push dir="u"/>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18000">
                                      <p:stCondLst>
                                        <p:cond delay="300"/>
                                      </p:stCondLst>
                                      <p:childTnLst>
                                        <p:set>
                                          <p:cBhvr>
                                            <p:cTn id="6" dur="1" fill="hold">
                                              <p:stCondLst>
                                                <p:cond delay="0"/>
                                              </p:stCondLst>
                                            </p:cTn>
                                            <p:tgtEl>
                                              <p:spTgt spid="16"/>
                                            </p:tgtEl>
                                            <p:attrNameLst>
                                              <p:attrName>style.visibility</p:attrName>
                                            </p:attrNameLst>
                                          </p:cBhvr>
                                          <p:to>
                                            <p:strVal val="visible"/>
                                          </p:to>
                                        </p:set>
                                        <p:anim calcmode="lin" valueType="num" p14:bounceEnd="18000">
                                          <p:cBhvr additive="base">
                                            <p:cTn id="7" dur="750" fill="hold"/>
                                            <p:tgtEl>
                                              <p:spTgt spid="16"/>
                                            </p:tgtEl>
                                            <p:attrNameLst>
                                              <p:attrName>ppt_x</p:attrName>
                                            </p:attrNameLst>
                                          </p:cBhvr>
                                          <p:tavLst>
                                            <p:tav tm="0">
                                              <p:val>
                                                <p:strVal val="0-#ppt_w/2"/>
                                              </p:val>
                                            </p:tav>
                                            <p:tav tm="100000">
                                              <p:val>
                                                <p:strVal val="#ppt_x"/>
                                              </p:val>
                                            </p:tav>
                                          </p:tavLst>
                                        </p:anim>
                                        <p:anim calcmode="lin" valueType="num" p14:bounceEnd="18000">
                                          <p:cBhvr additive="base">
                                            <p:cTn id="8" dur="750" fill="hold"/>
                                            <p:tgtEl>
                                              <p:spTgt spid="16"/>
                                            </p:tgtEl>
                                            <p:attrNameLst>
                                              <p:attrName>ppt_y</p:attrName>
                                            </p:attrNameLst>
                                          </p:cBhvr>
                                          <p:tavLst>
                                            <p:tav tm="0">
                                              <p:val>
                                                <p:strVal val="#ppt_y"/>
                                              </p:val>
                                            </p:tav>
                                            <p:tav tm="100000">
                                              <p:val>
                                                <p:strVal val="#ppt_y"/>
                                              </p:val>
                                            </p:tav>
                                          </p:tavLst>
                                        </p:anim>
                                      </p:childTnLst>
                                    </p:cTn>
                                  </p:par>
                                </p:childTnLst>
                              </p:cTn>
                            </p:par>
                            <p:par>
                              <p:cTn id="9" fill="hold">
                                <p:stCondLst>
                                  <p:cond delay="1050"/>
                                </p:stCondLst>
                                <p:childTnLst>
                                  <p:par>
                                    <p:cTn id="10" presetID="22" presetClass="entr" presetSubtype="8"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par>
                                    <p:cTn id="13" presetID="23" presetClass="entr" presetSubtype="16"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p:cTn id="15" dur="200" fill="hold"/>
                                            <p:tgtEl>
                                              <p:spTgt spid="21"/>
                                            </p:tgtEl>
                                            <p:attrNameLst>
                                              <p:attrName>ppt_w</p:attrName>
                                            </p:attrNameLst>
                                          </p:cBhvr>
                                          <p:tavLst>
                                            <p:tav tm="0">
                                              <p:val>
                                                <p:fltVal val="0"/>
                                              </p:val>
                                            </p:tav>
                                            <p:tav tm="100000">
                                              <p:val>
                                                <p:strVal val="#ppt_w"/>
                                              </p:val>
                                            </p:tav>
                                          </p:tavLst>
                                        </p:anim>
                                        <p:anim calcmode="lin" valueType="num">
                                          <p:cBhvr>
                                            <p:cTn id="16" dur="200" fill="hold"/>
                                            <p:tgtEl>
                                              <p:spTgt spid="21"/>
                                            </p:tgtEl>
                                            <p:attrNameLst>
                                              <p:attrName>ppt_h</p:attrName>
                                            </p:attrNameLst>
                                          </p:cBhvr>
                                          <p:tavLst>
                                            <p:tav tm="0">
                                              <p:val>
                                                <p:fltVal val="0"/>
                                              </p:val>
                                            </p:tav>
                                            <p:tav tm="100000">
                                              <p:val>
                                                <p:strVal val="#ppt_h"/>
                                              </p:val>
                                            </p:tav>
                                          </p:tavLst>
                                        </p:anim>
                                      </p:childTnLst>
                                    </p:cTn>
                                  </p:par>
                                  <p:par>
                                    <p:cTn id="17" presetID="23" presetClass="entr" presetSubtype="16" fill="hold" nodeType="withEffect">
                                      <p:stCondLst>
                                        <p:cond delay="50"/>
                                      </p:stCondLst>
                                      <p:childTnLst>
                                        <p:set>
                                          <p:cBhvr>
                                            <p:cTn id="18" dur="1" fill="hold">
                                              <p:stCondLst>
                                                <p:cond delay="0"/>
                                              </p:stCondLst>
                                            </p:cTn>
                                            <p:tgtEl>
                                              <p:spTgt spid="24"/>
                                            </p:tgtEl>
                                            <p:attrNameLst>
                                              <p:attrName>style.visibility</p:attrName>
                                            </p:attrNameLst>
                                          </p:cBhvr>
                                          <p:to>
                                            <p:strVal val="visible"/>
                                          </p:to>
                                        </p:set>
                                        <p:anim calcmode="lin" valueType="num">
                                          <p:cBhvr>
                                            <p:cTn id="19" dur="200" fill="hold"/>
                                            <p:tgtEl>
                                              <p:spTgt spid="24"/>
                                            </p:tgtEl>
                                            <p:attrNameLst>
                                              <p:attrName>ppt_w</p:attrName>
                                            </p:attrNameLst>
                                          </p:cBhvr>
                                          <p:tavLst>
                                            <p:tav tm="0">
                                              <p:val>
                                                <p:fltVal val="0"/>
                                              </p:val>
                                            </p:tav>
                                            <p:tav tm="100000">
                                              <p:val>
                                                <p:strVal val="#ppt_w"/>
                                              </p:val>
                                            </p:tav>
                                          </p:tavLst>
                                        </p:anim>
                                        <p:anim calcmode="lin" valueType="num">
                                          <p:cBhvr>
                                            <p:cTn id="20" dur="200" fill="hold"/>
                                            <p:tgtEl>
                                              <p:spTgt spid="24"/>
                                            </p:tgtEl>
                                            <p:attrNameLst>
                                              <p:attrName>ppt_h</p:attrName>
                                            </p:attrNameLst>
                                          </p:cBhvr>
                                          <p:tavLst>
                                            <p:tav tm="0">
                                              <p:val>
                                                <p:fltVal val="0"/>
                                              </p:val>
                                            </p:tav>
                                            <p:tav tm="100000">
                                              <p:val>
                                                <p:strVal val="#ppt_h"/>
                                              </p:val>
                                            </p:tav>
                                          </p:tavLst>
                                        </p:anim>
                                      </p:childTnLst>
                                    </p:cTn>
                                  </p:par>
                                  <p:par>
                                    <p:cTn id="21" presetID="23" presetClass="entr" presetSubtype="16" fill="hold" nodeType="withEffect">
                                      <p:stCondLst>
                                        <p:cond delay="100"/>
                                      </p:stCondLst>
                                      <p:childTnLst>
                                        <p:set>
                                          <p:cBhvr>
                                            <p:cTn id="22" dur="1" fill="hold">
                                              <p:stCondLst>
                                                <p:cond delay="0"/>
                                              </p:stCondLst>
                                            </p:cTn>
                                            <p:tgtEl>
                                              <p:spTgt spid="27"/>
                                            </p:tgtEl>
                                            <p:attrNameLst>
                                              <p:attrName>style.visibility</p:attrName>
                                            </p:attrNameLst>
                                          </p:cBhvr>
                                          <p:to>
                                            <p:strVal val="visible"/>
                                          </p:to>
                                        </p:set>
                                        <p:anim calcmode="lin" valueType="num">
                                          <p:cBhvr>
                                            <p:cTn id="23" dur="200" fill="hold"/>
                                            <p:tgtEl>
                                              <p:spTgt spid="27"/>
                                            </p:tgtEl>
                                            <p:attrNameLst>
                                              <p:attrName>ppt_w</p:attrName>
                                            </p:attrNameLst>
                                          </p:cBhvr>
                                          <p:tavLst>
                                            <p:tav tm="0">
                                              <p:val>
                                                <p:fltVal val="0"/>
                                              </p:val>
                                            </p:tav>
                                            <p:tav tm="100000">
                                              <p:val>
                                                <p:strVal val="#ppt_w"/>
                                              </p:val>
                                            </p:tav>
                                          </p:tavLst>
                                        </p:anim>
                                        <p:anim calcmode="lin" valueType="num">
                                          <p:cBhvr>
                                            <p:cTn id="24" dur="200" fill="hold"/>
                                            <p:tgtEl>
                                              <p:spTgt spid="27"/>
                                            </p:tgtEl>
                                            <p:attrNameLst>
                                              <p:attrName>ppt_h</p:attrName>
                                            </p:attrNameLst>
                                          </p:cBhvr>
                                          <p:tavLst>
                                            <p:tav tm="0">
                                              <p:val>
                                                <p:fltVal val="0"/>
                                              </p:val>
                                            </p:tav>
                                            <p:tav tm="100000">
                                              <p:val>
                                                <p:strVal val="#ppt_h"/>
                                              </p:val>
                                            </p:tav>
                                          </p:tavLst>
                                        </p:anim>
                                      </p:childTnLst>
                                    </p:cTn>
                                  </p:par>
                                  <p:par>
                                    <p:cTn id="25" presetID="23" presetClass="entr" presetSubtype="16" fill="hold" nodeType="withEffect">
                                      <p:stCondLst>
                                        <p:cond delay="150"/>
                                      </p:stCondLst>
                                      <p:childTnLst>
                                        <p:set>
                                          <p:cBhvr>
                                            <p:cTn id="26" dur="1" fill="hold">
                                              <p:stCondLst>
                                                <p:cond delay="0"/>
                                              </p:stCondLst>
                                            </p:cTn>
                                            <p:tgtEl>
                                              <p:spTgt spid="30"/>
                                            </p:tgtEl>
                                            <p:attrNameLst>
                                              <p:attrName>style.visibility</p:attrName>
                                            </p:attrNameLst>
                                          </p:cBhvr>
                                          <p:to>
                                            <p:strVal val="visible"/>
                                          </p:to>
                                        </p:set>
                                        <p:anim calcmode="lin" valueType="num">
                                          <p:cBhvr>
                                            <p:cTn id="27" dur="200" fill="hold"/>
                                            <p:tgtEl>
                                              <p:spTgt spid="30"/>
                                            </p:tgtEl>
                                            <p:attrNameLst>
                                              <p:attrName>ppt_w</p:attrName>
                                            </p:attrNameLst>
                                          </p:cBhvr>
                                          <p:tavLst>
                                            <p:tav tm="0">
                                              <p:val>
                                                <p:fltVal val="0"/>
                                              </p:val>
                                            </p:tav>
                                            <p:tav tm="100000">
                                              <p:val>
                                                <p:strVal val="#ppt_w"/>
                                              </p:val>
                                            </p:tav>
                                          </p:tavLst>
                                        </p:anim>
                                        <p:anim calcmode="lin" valueType="num">
                                          <p:cBhvr>
                                            <p:cTn id="28" dur="200" fill="hold"/>
                                            <p:tgtEl>
                                              <p:spTgt spid="30"/>
                                            </p:tgtEl>
                                            <p:attrNameLst>
                                              <p:attrName>ppt_h</p:attrName>
                                            </p:attrNameLst>
                                          </p:cBhvr>
                                          <p:tavLst>
                                            <p:tav tm="0">
                                              <p:val>
                                                <p:fltVal val="0"/>
                                              </p:val>
                                            </p:tav>
                                            <p:tav tm="100000">
                                              <p:val>
                                                <p:strVal val="#ppt_h"/>
                                              </p:val>
                                            </p:tav>
                                          </p:tavLst>
                                        </p:anim>
                                      </p:childTnLst>
                                    </p:cTn>
                                  </p:par>
                                  <p:par>
                                    <p:cTn id="29" presetID="23" presetClass="entr" presetSubtype="16" fill="hold" nodeType="withEffect">
                                      <p:stCondLst>
                                        <p:cond delay="200"/>
                                      </p:stCondLst>
                                      <p:childTnLst>
                                        <p:set>
                                          <p:cBhvr>
                                            <p:cTn id="30" dur="1" fill="hold">
                                              <p:stCondLst>
                                                <p:cond delay="0"/>
                                              </p:stCondLst>
                                            </p:cTn>
                                            <p:tgtEl>
                                              <p:spTgt spid="33"/>
                                            </p:tgtEl>
                                            <p:attrNameLst>
                                              <p:attrName>style.visibility</p:attrName>
                                            </p:attrNameLst>
                                          </p:cBhvr>
                                          <p:to>
                                            <p:strVal val="visible"/>
                                          </p:to>
                                        </p:set>
                                        <p:anim calcmode="lin" valueType="num">
                                          <p:cBhvr>
                                            <p:cTn id="31" dur="200" fill="hold"/>
                                            <p:tgtEl>
                                              <p:spTgt spid="33"/>
                                            </p:tgtEl>
                                            <p:attrNameLst>
                                              <p:attrName>ppt_w</p:attrName>
                                            </p:attrNameLst>
                                          </p:cBhvr>
                                          <p:tavLst>
                                            <p:tav tm="0">
                                              <p:val>
                                                <p:fltVal val="0"/>
                                              </p:val>
                                            </p:tav>
                                            <p:tav tm="100000">
                                              <p:val>
                                                <p:strVal val="#ppt_w"/>
                                              </p:val>
                                            </p:tav>
                                          </p:tavLst>
                                        </p:anim>
                                        <p:anim calcmode="lin" valueType="num">
                                          <p:cBhvr>
                                            <p:cTn id="32" dur="200" fill="hold"/>
                                            <p:tgtEl>
                                              <p:spTgt spid="33"/>
                                            </p:tgtEl>
                                            <p:attrNameLst>
                                              <p:attrName>ppt_h</p:attrName>
                                            </p:attrNameLst>
                                          </p:cBhvr>
                                          <p:tavLst>
                                            <p:tav tm="0">
                                              <p:val>
                                                <p:fltVal val="0"/>
                                              </p:val>
                                            </p:tav>
                                            <p:tav tm="100000">
                                              <p:val>
                                                <p:strVal val="#ppt_h"/>
                                              </p:val>
                                            </p:tav>
                                          </p:tavLst>
                                        </p:anim>
                                      </p:childTnLst>
                                    </p:cTn>
                                  </p:par>
                                  <p:par>
                                    <p:cTn id="33" presetID="6" presetClass="emph" presetSubtype="0" autoRev="1" fill="hold" nodeType="withEffect">
                                      <p:stCondLst>
                                        <p:cond delay="200"/>
                                      </p:stCondLst>
                                      <p:childTnLst>
                                        <p:animScale>
                                          <p:cBhvr>
                                            <p:cTn id="34" dur="100" fill="hold"/>
                                            <p:tgtEl>
                                              <p:spTgt spid="21"/>
                                            </p:tgtEl>
                                          </p:cBhvr>
                                          <p:by x="110000" y="110000"/>
                                        </p:animScale>
                                      </p:childTnLst>
                                    </p:cTn>
                                  </p:par>
                                  <p:par>
                                    <p:cTn id="35" presetID="6" presetClass="emph" presetSubtype="0" autoRev="1" fill="hold" nodeType="withEffect">
                                      <p:stCondLst>
                                        <p:cond delay="250"/>
                                      </p:stCondLst>
                                      <p:childTnLst>
                                        <p:animScale>
                                          <p:cBhvr>
                                            <p:cTn id="36" dur="100" fill="hold"/>
                                            <p:tgtEl>
                                              <p:spTgt spid="24"/>
                                            </p:tgtEl>
                                          </p:cBhvr>
                                          <p:by x="110000" y="110000"/>
                                        </p:animScale>
                                      </p:childTnLst>
                                    </p:cTn>
                                  </p:par>
                                  <p:par>
                                    <p:cTn id="37" presetID="6" presetClass="emph" presetSubtype="0" autoRev="1" fill="hold" nodeType="withEffect">
                                      <p:stCondLst>
                                        <p:cond delay="300"/>
                                      </p:stCondLst>
                                      <p:childTnLst>
                                        <p:animScale>
                                          <p:cBhvr>
                                            <p:cTn id="38" dur="100" fill="hold"/>
                                            <p:tgtEl>
                                              <p:spTgt spid="27"/>
                                            </p:tgtEl>
                                          </p:cBhvr>
                                          <p:by x="110000" y="110000"/>
                                        </p:animScale>
                                      </p:childTnLst>
                                    </p:cTn>
                                  </p:par>
                                  <p:par>
                                    <p:cTn id="39" presetID="6" presetClass="emph" presetSubtype="0" autoRev="1" fill="hold" nodeType="withEffect">
                                      <p:stCondLst>
                                        <p:cond delay="350"/>
                                      </p:stCondLst>
                                      <p:childTnLst>
                                        <p:animScale>
                                          <p:cBhvr>
                                            <p:cTn id="40" dur="100" fill="hold"/>
                                            <p:tgtEl>
                                              <p:spTgt spid="30"/>
                                            </p:tgtEl>
                                          </p:cBhvr>
                                          <p:by x="110000" y="110000"/>
                                        </p:animScale>
                                      </p:childTnLst>
                                    </p:cTn>
                                  </p:par>
                                  <p:par>
                                    <p:cTn id="41" presetID="6" presetClass="emph" presetSubtype="0" autoRev="1" fill="hold" nodeType="withEffect">
                                      <p:stCondLst>
                                        <p:cond delay="400"/>
                                      </p:stCondLst>
                                      <p:childTnLst>
                                        <p:animScale>
                                          <p:cBhvr>
                                            <p:cTn id="42" dur="100" fill="hold"/>
                                            <p:tgtEl>
                                              <p:spTgt spid="33"/>
                                            </p:tgtEl>
                                          </p:cBhvr>
                                          <p:by x="110000" y="110000"/>
                                        </p:animScale>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wipe(left)">
                                          <p:cBhvr>
                                            <p:cTn id="47" dur="500"/>
                                            <p:tgtEl>
                                              <p:spTgt spid="3"/>
                                            </p:tgtEl>
                                          </p:cBhvr>
                                        </p:animEffect>
                                      </p:childTnLst>
                                    </p:cTn>
                                  </p:par>
                                </p:childTnLst>
                              </p:cTn>
                            </p:par>
                            <p:par>
                              <p:cTn id="48" fill="hold">
                                <p:stCondLst>
                                  <p:cond delay="500"/>
                                </p:stCondLst>
                                <p:childTnLst>
                                  <p:par>
                                    <p:cTn id="49" presetID="10" presetClass="entr" presetSubtype="0" fill="hold" grpId="0" nodeType="after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fade">
                                          <p:cBhvr>
                                            <p:cTn id="51" dur="500"/>
                                            <p:tgtEl>
                                              <p:spTgt spid="11"/>
                                            </p:tgtEl>
                                          </p:cBhvr>
                                        </p:animEffect>
                                      </p:childTnLst>
                                    </p:cTn>
                                  </p:par>
                                  <p:par>
                                    <p:cTn id="52" presetID="63" presetClass="path" presetSubtype="0" accel="50000" decel="50000" fill="hold" grpId="1" nodeType="withEffect">
                                      <p:stCondLst>
                                        <p:cond delay="0"/>
                                      </p:stCondLst>
                                      <p:childTnLst>
                                        <p:animMotion origin="layout" path="M -0.07839 -4.07407E-6 L 1.875E-6 -4.07407E-6 " pathEditMode="relative" rAng="0" ptsTypes="AA">
                                          <p:cBhvr>
                                            <p:cTn id="53" dur="500" fill="hold"/>
                                            <p:tgtEl>
                                              <p:spTgt spid="11"/>
                                            </p:tgtEl>
                                            <p:attrNameLst>
                                              <p:attrName>ppt_x</p:attrName>
                                              <p:attrName>ppt_y</p:attrName>
                                            </p:attrNameLst>
                                          </p:cBhvr>
                                          <p:rCtr x="3919" y="0"/>
                                        </p:animMotion>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4"/>
                                            </p:tgtEl>
                                            <p:attrNameLst>
                                              <p:attrName>style.visibility</p:attrName>
                                            </p:attrNameLst>
                                          </p:cBhvr>
                                          <p:to>
                                            <p:strVal val="visible"/>
                                          </p:to>
                                        </p:set>
                                        <p:animEffect transition="in" filter="wipe(left)">
                                          <p:cBhvr>
                                            <p:cTn id="58" dur="500"/>
                                            <p:tgtEl>
                                              <p:spTgt spid="4"/>
                                            </p:tgtEl>
                                          </p:cBhvr>
                                        </p:animEffect>
                                      </p:childTnLst>
                                    </p:cTn>
                                  </p:par>
                                </p:childTnLst>
                              </p:cTn>
                            </p:par>
                            <p:par>
                              <p:cTn id="59" fill="hold">
                                <p:stCondLst>
                                  <p:cond delay="500"/>
                                </p:stCondLst>
                                <p:childTnLst>
                                  <p:par>
                                    <p:cTn id="60" presetID="10" presetClass="entr" presetSubtype="0" fill="hold" grpId="0" nodeType="after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fade">
                                          <p:cBhvr>
                                            <p:cTn id="62" dur="500"/>
                                            <p:tgtEl>
                                              <p:spTgt spid="12"/>
                                            </p:tgtEl>
                                          </p:cBhvr>
                                        </p:animEffect>
                                      </p:childTnLst>
                                    </p:cTn>
                                  </p:par>
                                  <p:par>
                                    <p:cTn id="63" presetID="63" presetClass="path" presetSubtype="0" accel="50000" decel="50000" fill="hold" grpId="1" nodeType="withEffect">
                                      <p:stCondLst>
                                        <p:cond delay="0"/>
                                      </p:stCondLst>
                                      <p:childTnLst>
                                        <p:animMotion origin="layout" path="M -0.07839 7.40741E-7 L 1.875E-6 7.40741E-7 " pathEditMode="relative" rAng="0" ptsTypes="AA">
                                          <p:cBhvr>
                                            <p:cTn id="64" dur="500" fill="hold"/>
                                            <p:tgtEl>
                                              <p:spTgt spid="12"/>
                                            </p:tgtEl>
                                            <p:attrNameLst>
                                              <p:attrName>ppt_x</p:attrName>
                                              <p:attrName>ppt_y</p:attrName>
                                            </p:attrNameLst>
                                          </p:cBhvr>
                                          <p:rCtr x="3919" y="0"/>
                                        </p:animMotion>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nodeType="clickEffect">
                                      <p:stCondLst>
                                        <p:cond delay="0"/>
                                      </p:stCondLst>
                                      <p:childTnLst>
                                        <p:set>
                                          <p:cBhvr>
                                            <p:cTn id="68" dur="1" fill="hold">
                                              <p:stCondLst>
                                                <p:cond delay="0"/>
                                              </p:stCondLst>
                                            </p:cTn>
                                            <p:tgtEl>
                                              <p:spTgt spid="5"/>
                                            </p:tgtEl>
                                            <p:attrNameLst>
                                              <p:attrName>style.visibility</p:attrName>
                                            </p:attrNameLst>
                                          </p:cBhvr>
                                          <p:to>
                                            <p:strVal val="visible"/>
                                          </p:to>
                                        </p:set>
                                        <p:animEffect transition="in" filter="wipe(left)">
                                          <p:cBhvr>
                                            <p:cTn id="69" dur="500"/>
                                            <p:tgtEl>
                                              <p:spTgt spid="5"/>
                                            </p:tgtEl>
                                          </p:cBhvr>
                                        </p:animEffect>
                                      </p:childTnLst>
                                    </p:cTn>
                                  </p:par>
                                </p:childTnLst>
                              </p:cTn>
                            </p:par>
                            <p:par>
                              <p:cTn id="70" fill="hold">
                                <p:stCondLst>
                                  <p:cond delay="500"/>
                                </p:stCondLst>
                                <p:childTnLst>
                                  <p:par>
                                    <p:cTn id="71" presetID="10" presetClass="entr" presetSubtype="0" fill="hold" grpId="0" nodeType="afterEffect">
                                      <p:stCondLst>
                                        <p:cond delay="0"/>
                                      </p:stCondLst>
                                      <p:childTnLst>
                                        <p:set>
                                          <p:cBhvr>
                                            <p:cTn id="72" dur="1" fill="hold">
                                              <p:stCondLst>
                                                <p:cond delay="0"/>
                                              </p:stCondLst>
                                            </p:cTn>
                                            <p:tgtEl>
                                              <p:spTgt spid="13"/>
                                            </p:tgtEl>
                                            <p:attrNameLst>
                                              <p:attrName>style.visibility</p:attrName>
                                            </p:attrNameLst>
                                          </p:cBhvr>
                                          <p:to>
                                            <p:strVal val="visible"/>
                                          </p:to>
                                        </p:set>
                                        <p:animEffect transition="in" filter="fade">
                                          <p:cBhvr>
                                            <p:cTn id="73" dur="500"/>
                                            <p:tgtEl>
                                              <p:spTgt spid="13"/>
                                            </p:tgtEl>
                                          </p:cBhvr>
                                        </p:animEffect>
                                      </p:childTnLst>
                                    </p:cTn>
                                  </p:par>
                                  <p:par>
                                    <p:cTn id="74" presetID="63" presetClass="path" presetSubtype="0" accel="50000" decel="50000" fill="hold" grpId="1" nodeType="withEffect">
                                      <p:stCondLst>
                                        <p:cond delay="0"/>
                                      </p:stCondLst>
                                      <p:childTnLst>
                                        <p:animMotion origin="layout" path="M -0.07839 3.7037E-7 L 1.875E-6 3.7037E-7 " pathEditMode="relative" rAng="0" ptsTypes="AA">
                                          <p:cBhvr>
                                            <p:cTn id="75" dur="500" fill="hold"/>
                                            <p:tgtEl>
                                              <p:spTgt spid="13"/>
                                            </p:tgtEl>
                                            <p:attrNameLst>
                                              <p:attrName>ppt_x</p:attrName>
                                              <p:attrName>ppt_y</p:attrName>
                                            </p:attrNameLst>
                                          </p:cBhvr>
                                          <p:rCtr x="3919" y="0"/>
                                        </p:animMotion>
                                      </p:childTnLst>
                                    </p:cTn>
                                  </p:par>
                                </p:childTnLst>
                              </p:cTn>
                            </p:par>
                          </p:childTnLst>
                        </p:cTn>
                      </p:par>
                      <p:par>
                        <p:cTn id="76" fill="hold">
                          <p:stCondLst>
                            <p:cond delay="indefinite"/>
                          </p:stCondLst>
                          <p:childTnLst>
                            <p:par>
                              <p:cTn id="77" fill="hold">
                                <p:stCondLst>
                                  <p:cond delay="0"/>
                                </p:stCondLst>
                                <p:childTnLst>
                                  <p:par>
                                    <p:cTn id="78" presetID="22" presetClass="entr" presetSubtype="8" fill="hold" grpId="0" nodeType="clickEffect">
                                      <p:stCondLst>
                                        <p:cond delay="0"/>
                                      </p:stCondLst>
                                      <p:childTnLst>
                                        <p:set>
                                          <p:cBhvr>
                                            <p:cTn id="79" dur="1" fill="hold">
                                              <p:stCondLst>
                                                <p:cond delay="0"/>
                                              </p:stCondLst>
                                            </p:cTn>
                                            <p:tgtEl>
                                              <p:spTgt spid="7"/>
                                            </p:tgtEl>
                                            <p:attrNameLst>
                                              <p:attrName>style.visibility</p:attrName>
                                            </p:attrNameLst>
                                          </p:cBhvr>
                                          <p:to>
                                            <p:strVal val="visible"/>
                                          </p:to>
                                        </p:set>
                                        <p:animEffect transition="in" filter="wipe(left)">
                                          <p:cBhvr>
                                            <p:cTn id="80" dur="500"/>
                                            <p:tgtEl>
                                              <p:spTgt spid="7"/>
                                            </p:tgtEl>
                                          </p:cBhvr>
                                        </p:animEffect>
                                      </p:childTnLst>
                                    </p:cTn>
                                  </p:par>
                                </p:childTnLst>
                              </p:cTn>
                            </p:par>
                            <p:par>
                              <p:cTn id="81" fill="hold">
                                <p:stCondLst>
                                  <p:cond delay="500"/>
                                </p:stCondLst>
                                <p:childTnLst>
                                  <p:par>
                                    <p:cTn id="82" presetID="10" presetClass="entr" presetSubtype="0" fill="hold" grpId="0" nodeType="afterEffect">
                                      <p:stCondLst>
                                        <p:cond delay="0"/>
                                      </p:stCondLst>
                                      <p:childTnLst>
                                        <p:set>
                                          <p:cBhvr>
                                            <p:cTn id="83" dur="1" fill="hold">
                                              <p:stCondLst>
                                                <p:cond delay="0"/>
                                              </p:stCondLst>
                                            </p:cTn>
                                            <p:tgtEl>
                                              <p:spTgt spid="14"/>
                                            </p:tgtEl>
                                            <p:attrNameLst>
                                              <p:attrName>style.visibility</p:attrName>
                                            </p:attrNameLst>
                                          </p:cBhvr>
                                          <p:to>
                                            <p:strVal val="visible"/>
                                          </p:to>
                                        </p:set>
                                        <p:animEffect transition="in" filter="fade">
                                          <p:cBhvr>
                                            <p:cTn id="84" dur="500"/>
                                            <p:tgtEl>
                                              <p:spTgt spid="14"/>
                                            </p:tgtEl>
                                          </p:cBhvr>
                                        </p:animEffect>
                                      </p:childTnLst>
                                    </p:cTn>
                                  </p:par>
                                  <p:par>
                                    <p:cTn id="85" presetID="63" presetClass="path" presetSubtype="0" accel="50000" decel="50000" fill="hold" grpId="1" nodeType="withEffect">
                                      <p:stCondLst>
                                        <p:cond delay="0"/>
                                      </p:stCondLst>
                                      <p:childTnLst>
                                        <p:animMotion origin="layout" path="M -0.07839 3.7037E-7 L 1.875E-6 3.7037E-7 " pathEditMode="relative" rAng="0" ptsTypes="AA">
                                          <p:cBhvr>
                                            <p:cTn id="86" dur="500" fill="hold"/>
                                            <p:tgtEl>
                                              <p:spTgt spid="14"/>
                                            </p:tgtEl>
                                            <p:attrNameLst>
                                              <p:attrName>ppt_x</p:attrName>
                                              <p:attrName>ppt_y</p:attrName>
                                            </p:attrNameLst>
                                          </p:cBhvr>
                                          <p:rCtr x="3919" y="0"/>
                                        </p:animMotion>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6"/>
                                            </p:tgtEl>
                                            <p:attrNameLst>
                                              <p:attrName>style.visibility</p:attrName>
                                            </p:attrNameLst>
                                          </p:cBhvr>
                                          <p:to>
                                            <p:strVal val="visible"/>
                                          </p:to>
                                        </p:set>
                                        <p:animEffect transition="in" filter="wipe(left)">
                                          <p:cBhvr>
                                            <p:cTn id="91" dur="500"/>
                                            <p:tgtEl>
                                              <p:spTgt spid="6"/>
                                            </p:tgtEl>
                                          </p:cBhvr>
                                        </p:animEffect>
                                      </p:childTnLst>
                                    </p:cTn>
                                  </p:par>
                                </p:childTnLst>
                              </p:cTn>
                            </p:par>
                            <p:par>
                              <p:cTn id="92" fill="hold">
                                <p:stCondLst>
                                  <p:cond delay="500"/>
                                </p:stCondLst>
                                <p:childTnLst>
                                  <p:par>
                                    <p:cTn id="93" presetID="10" presetClass="entr" presetSubtype="0" fill="hold" grpId="0" nodeType="afterEffect">
                                      <p:stCondLst>
                                        <p:cond delay="0"/>
                                      </p:stCondLst>
                                      <p:childTnLst>
                                        <p:set>
                                          <p:cBhvr>
                                            <p:cTn id="94" dur="1" fill="hold">
                                              <p:stCondLst>
                                                <p:cond delay="0"/>
                                              </p:stCondLst>
                                            </p:cTn>
                                            <p:tgtEl>
                                              <p:spTgt spid="15"/>
                                            </p:tgtEl>
                                            <p:attrNameLst>
                                              <p:attrName>style.visibility</p:attrName>
                                            </p:attrNameLst>
                                          </p:cBhvr>
                                          <p:to>
                                            <p:strVal val="visible"/>
                                          </p:to>
                                        </p:set>
                                        <p:animEffect transition="in" filter="fade">
                                          <p:cBhvr>
                                            <p:cTn id="95" dur="500"/>
                                            <p:tgtEl>
                                              <p:spTgt spid="15"/>
                                            </p:tgtEl>
                                          </p:cBhvr>
                                        </p:animEffect>
                                      </p:childTnLst>
                                    </p:cTn>
                                  </p:par>
                                  <p:par>
                                    <p:cTn id="96" presetID="63" presetClass="path" presetSubtype="0" accel="50000" decel="50000" fill="hold" grpId="1" nodeType="withEffect">
                                      <p:stCondLst>
                                        <p:cond delay="0"/>
                                      </p:stCondLst>
                                      <p:childTnLst>
                                        <p:animMotion origin="layout" path="M -0.07839 -1.48148E-6 L 2.91667E-6 -1.48148E-6 " pathEditMode="relative" rAng="0" ptsTypes="AA">
                                          <p:cBhvr>
                                            <p:cTn id="97" dur="500" fill="hold"/>
                                            <p:tgtEl>
                                              <p:spTgt spid="15"/>
                                            </p:tgtEl>
                                            <p:attrNameLst>
                                              <p:attrName>ppt_x</p:attrName>
                                              <p:attrName>ppt_y</p:attrName>
                                            </p:attrNameLst>
                                          </p:cBhvr>
                                          <p:rCtr x="391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3" grpId="0" animBg="1"/>
          <p:bldP spid="4" grpId="0" animBg="1"/>
          <p:bldP spid="6" grpId="0" animBg="1"/>
          <p:bldP spid="7" grpId="0" animBg="1"/>
          <p:bldP spid="12" grpId="0" animBg="1"/>
          <p:bldP spid="12" grpId="1" animBg="1"/>
          <p:bldP spid="13" grpId="0" animBg="1"/>
          <p:bldP spid="13" grpId="1" animBg="1"/>
          <p:bldP spid="14" grpId="0" animBg="1"/>
          <p:bldP spid="14" grpId="1" animBg="1"/>
          <p:bldP spid="15" grpId="0"/>
          <p:bldP spid="15" grpId="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30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750" fill="hold"/>
                                            <p:tgtEl>
                                              <p:spTgt spid="16"/>
                                            </p:tgtEl>
                                            <p:attrNameLst>
                                              <p:attrName>ppt_x</p:attrName>
                                            </p:attrNameLst>
                                          </p:cBhvr>
                                          <p:tavLst>
                                            <p:tav tm="0">
                                              <p:val>
                                                <p:strVal val="0-#ppt_w/2"/>
                                              </p:val>
                                            </p:tav>
                                            <p:tav tm="100000">
                                              <p:val>
                                                <p:strVal val="#ppt_x"/>
                                              </p:val>
                                            </p:tav>
                                          </p:tavLst>
                                        </p:anim>
                                        <p:anim calcmode="lin" valueType="num">
                                          <p:cBhvr additive="base">
                                            <p:cTn id="8" dur="750" fill="hold"/>
                                            <p:tgtEl>
                                              <p:spTgt spid="16"/>
                                            </p:tgtEl>
                                            <p:attrNameLst>
                                              <p:attrName>ppt_y</p:attrName>
                                            </p:attrNameLst>
                                          </p:cBhvr>
                                          <p:tavLst>
                                            <p:tav tm="0">
                                              <p:val>
                                                <p:strVal val="#ppt_y"/>
                                              </p:val>
                                            </p:tav>
                                            <p:tav tm="100000">
                                              <p:val>
                                                <p:strVal val="#ppt_y"/>
                                              </p:val>
                                            </p:tav>
                                          </p:tavLst>
                                        </p:anim>
                                      </p:childTnLst>
                                    </p:cTn>
                                  </p:par>
                                </p:childTnLst>
                              </p:cTn>
                            </p:par>
                            <p:par>
                              <p:cTn id="9" fill="hold">
                                <p:stCondLst>
                                  <p:cond delay="1050"/>
                                </p:stCondLst>
                                <p:childTnLst>
                                  <p:par>
                                    <p:cTn id="10" presetID="22" presetClass="entr" presetSubtype="8"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par>
                                    <p:cTn id="13" presetID="23" presetClass="entr" presetSubtype="16"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p:cTn id="15" dur="200" fill="hold"/>
                                            <p:tgtEl>
                                              <p:spTgt spid="21"/>
                                            </p:tgtEl>
                                            <p:attrNameLst>
                                              <p:attrName>ppt_w</p:attrName>
                                            </p:attrNameLst>
                                          </p:cBhvr>
                                          <p:tavLst>
                                            <p:tav tm="0">
                                              <p:val>
                                                <p:fltVal val="0"/>
                                              </p:val>
                                            </p:tav>
                                            <p:tav tm="100000">
                                              <p:val>
                                                <p:strVal val="#ppt_w"/>
                                              </p:val>
                                            </p:tav>
                                          </p:tavLst>
                                        </p:anim>
                                        <p:anim calcmode="lin" valueType="num">
                                          <p:cBhvr>
                                            <p:cTn id="16" dur="200" fill="hold"/>
                                            <p:tgtEl>
                                              <p:spTgt spid="21"/>
                                            </p:tgtEl>
                                            <p:attrNameLst>
                                              <p:attrName>ppt_h</p:attrName>
                                            </p:attrNameLst>
                                          </p:cBhvr>
                                          <p:tavLst>
                                            <p:tav tm="0">
                                              <p:val>
                                                <p:fltVal val="0"/>
                                              </p:val>
                                            </p:tav>
                                            <p:tav tm="100000">
                                              <p:val>
                                                <p:strVal val="#ppt_h"/>
                                              </p:val>
                                            </p:tav>
                                          </p:tavLst>
                                        </p:anim>
                                      </p:childTnLst>
                                    </p:cTn>
                                  </p:par>
                                  <p:par>
                                    <p:cTn id="17" presetID="23" presetClass="entr" presetSubtype="16" fill="hold" nodeType="withEffect">
                                      <p:stCondLst>
                                        <p:cond delay="50"/>
                                      </p:stCondLst>
                                      <p:childTnLst>
                                        <p:set>
                                          <p:cBhvr>
                                            <p:cTn id="18" dur="1" fill="hold">
                                              <p:stCondLst>
                                                <p:cond delay="0"/>
                                              </p:stCondLst>
                                            </p:cTn>
                                            <p:tgtEl>
                                              <p:spTgt spid="24"/>
                                            </p:tgtEl>
                                            <p:attrNameLst>
                                              <p:attrName>style.visibility</p:attrName>
                                            </p:attrNameLst>
                                          </p:cBhvr>
                                          <p:to>
                                            <p:strVal val="visible"/>
                                          </p:to>
                                        </p:set>
                                        <p:anim calcmode="lin" valueType="num">
                                          <p:cBhvr>
                                            <p:cTn id="19" dur="200" fill="hold"/>
                                            <p:tgtEl>
                                              <p:spTgt spid="24"/>
                                            </p:tgtEl>
                                            <p:attrNameLst>
                                              <p:attrName>ppt_w</p:attrName>
                                            </p:attrNameLst>
                                          </p:cBhvr>
                                          <p:tavLst>
                                            <p:tav tm="0">
                                              <p:val>
                                                <p:fltVal val="0"/>
                                              </p:val>
                                            </p:tav>
                                            <p:tav tm="100000">
                                              <p:val>
                                                <p:strVal val="#ppt_w"/>
                                              </p:val>
                                            </p:tav>
                                          </p:tavLst>
                                        </p:anim>
                                        <p:anim calcmode="lin" valueType="num">
                                          <p:cBhvr>
                                            <p:cTn id="20" dur="200" fill="hold"/>
                                            <p:tgtEl>
                                              <p:spTgt spid="24"/>
                                            </p:tgtEl>
                                            <p:attrNameLst>
                                              <p:attrName>ppt_h</p:attrName>
                                            </p:attrNameLst>
                                          </p:cBhvr>
                                          <p:tavLst>
                                            <p:tav tm="0">
                                              <p:val>
                                                <p:fltVal val="0"/>
                                              </p:val>
                                            </p:tav>
                                            <p:tav tm="100000">
                                              <p:val>
                                                <p:strVal val="#ppt_h"/>
                                              </p:val>
                                            </p:tav>
                                          </p:tavLst>
                                        </p:anim>
                                      </p:childTnLst>
                                    </p:cTn>
                                  </p:par>
                                  <p:par>
                                    <p:cTn id="21" presetID="23" presetClass="entr" presetSubtype="16" fill="hold" nodeType="withEffect">
                                      <p:stCondLst>
                                        <p:cond delay="100"/>
                                      </p:stCondLst>
                                      <p:childTnLst>
                                        <p:set>
                                          <p:cBhvr>
                                            <p:cTn id="22" dur="1" fill="hold">
                                              <p:stCondLst>
                                                <p:cond delay="0"/>
                                              </p:stCondLst>
                                            </p:cTn>
                                            <p:tgtEl>
                                              <p:spTgt spid="27"/>
                                            </p:tgtEl>
                                            <p:attrNameLst>
                                              <p:attrName>style.visibility</p:attrName>
                                            </p:attrNameLst>
                                          </p:cBhvr>
                                          <p:to>
                                            <p:strVal val="visible"/>
                                          </p:to>
                                        </p:set>
                                        <p:anim calcmode="lin" valueType="num">
                                          <p:cBhvr>
                                            <p:cTn id="23" dur="200" fill="hold"/>
                                            <p:tgtEl>
                                              <p:spTgt spid="27"/>
                                            </p:tgtEl>
                                            <p:attrNameLst>
                                              <p:attrName>ppt_w</p:attrName>
                                            </p:attrNameLst>
                                          </p:cBhvr>
                                          <p:tavLst>
                                            <p:tav tm="0">
                                              <p:val>
                                                <p:fltVal val="0"/>
                                              </p:val>
                                            </p:tav>
                                            <p:tav tm="100000">
                                              <p:val>
                                                <p:strVal val="#ppt_w"/>
                                              </p:val>
                                            </p:tav>
                                          </p:tavLst>
                                        </p:anim>
                                        <p:anim calcmode="lin" valueType="num">
                                          <p:cBhvr>
                                            <p:cTn id="24" dur="200" fill="hold"/>
                                            <p:tgtEl>
                                              <p:spTgt spid="27"/>
                                            </p:tgtEl>
                                            <p:attrNameLst>
                                              <p:attrName>ppt_h</p:attrName>
                                            </p:attrNameLst>
                                          </p:cBhvr>
                                          <p:tavLst>
                                            <p:tav tm="0">
                                              <p:val>
                                                <p:fltVal val="0"/>
                                              </p:val>
                                            </p:tav>
                                            <p:tav tm="100000">
                                              <p:val>
                                                <p:strVal val="#ppt_h"/>
                                              </p:val>
                                            </p:tav>
                                          </p:tavLst>
                                        </p:anim>
                                      </p:childTnLst>
                                    </p:cTn>
                                  </p:par>
                                  <p:par>
                                    <p:cTn id="25" presetID="23" presetClass="entr" presetSubtype="16" fill="hold" nodeType="withEffect">
                                      <p:stCondLst>
                                        <p:cond delay="150"/>
                                      </p:stCondLst>
                                      <p:childTnLst>
                                        <p:set>
                                          <p:cBhvr>
                                            <p:cTn id="26" dur="1" fill="hold">
                                              <p:stCondLst>
                                                <p:cond delay="0"/>
                                              </p:stCondLst>
                                            </p:cTn>
                                            <p:tgtEl>
                                              <p:spTgt spid="30"/>
                                            </p:tgtEl>
                                            <p:attrNameLst>
                                              <p:attrName>style.visibility</p:attrName>
                                            </p:attrNameLst>
                                          </p:cBhvr>
                                          <p:to>
                                            <p:strVal val="visible"/>
                                          </p:to>
                                        </p:set>
                                        <p:anim calcmode="lin" valueType="num">
                                          <p:cBhvr>
                                            <p:cTn id="27" dur="200" fill="hold"/>
                                            <p:tgtEl>
                                              <p:spTgt spid="30"/>
                                            </p:tgtEl>
                                            <p:attrNameLst>
                                              <p:attrName>ppt_w</p:attrName>
                                            </p:attrNameLst>
                                          </p:cBhvr>
                                          <p:tavLst>
                                            <p:tav tm="0">
                                              <p:val>
                                                <p:fltVal val="0"/>
                                              </p:val>
                                            </p:tav>
                                            <p:tav tm="100000">
                                              <p:val>
                                                <p:strVal val="#ppt_w"/>
                                              </p:val>
                                            </p:tav>
                                          </p:tavLst>
                                        </p:anim>
                                        <p:anim calcmode="lin" valueType="num">
                                          <p:cBhvr>
                                            <p:cTn id="28" dur="200" fill="hold"/>
                                            <p:tgtEl>
                                              <p:spTgt spid="30"/>
                                            </p:tgtEl>
                                            <p:attrNameLst>
                                              <p:attrName>ppt_h</p:attrName>
                                            </p:attrNameLst>
                                          </p:cBhvr>
                                          <p:tavLst>
                                            <p:tav tm="0">
                                              <p:val>
                                                <p:fltVal val="0"/>
                                              </p:val>
                                            </p:tav>
                                            <p:tav tm="100000">
                                              <p:val>
                                                <p:strVal val="#ppt_h"/>
                                              </p:val>
                                            </p:tav>
                                          </p:tavLst>
                                        </p:anim>
                                      </p:childTnLst>
                                    </p:cTn>
                                  </p:par>
                                  <p:par>
                                    <p:cTn id="29" presetID="23" presetClass="entr" presetSubtype="16" fill="hold" nodeType="withEffect">
                                      <p:stCondLst>
                                        <p:cond delay="200"/>
                                      </p:stCondLst>
                                      <p:childTnLst>
                                        <p:set>
                                          <p:cBhvr>
                                            <p:cTn id="30" dur="1" fill="hold">
                                              <p:stCondLst>
                                                <p:cond delay="0"/>
                                              </p:stCondLst>
                                            </p:cTn>
                                            <p:tgtEl>
                                              <p:spTgt spid="33"/>
                                            </p:tgtEl>
                                            <p:attrNameLst>
                                              <p:attrName>style.visibility</p:attrName>
                                            </p:attrNameLst>
                                          </p:cBhvr>
                                          <p:to>
                                            <p:strVal val="visible"/>
                                          </p:to>
                                        </p:set>
                                        <p:anim calcmode="lin" valueType="num">
                                          <p:cBhvr>
                                            <p:cTn id="31" dur="200" fill="hold"/>
                                            <p:tgtEl>
                                              <p:spTgt spid="33"/>
                                            </p:tgtEl>
                                            <p:attrNameLst>
                                              <p:attrName>ppt_w</p:attrName>
                                            </p:attrNameLst>
                                          </p:cBhvr>
                                          <p:tavLst>
                                            <p:tav tm="0">
                                              <p:val>
                                                <p:fltVal val="0"/>
                                              </p:val>
                                            </p:tav>
                                            <p:tav tm="100000">
                                              <p:val>
                                                <p:strVal val="#ppt_w"/>
                                              </p:val>
                                            </p:tav>
                                          </p:tavLst>
                                        </p:anim>
                                        <p:anim calcmode="lin" valueType="num">
                                          <p:cBhvr>
                                            <p:cTn id="32" dur="200" fill="hold"/>
                                            <p:tgtEl>
                                              <p:spTgt spid="33"/>
                                            </p:tgtEl>
                                            <p:attrNameLst>
                                              <p:attrName>ppt_h</p:attrName>
                                            </p:attrNameLst>
                                          </p:cBhvr>
                                          <p:tavLst>
                                            <p:tav tm="0">
                                              <p:val>
                                                <p:fltVal val="0"/>
                                              </p:val>
                                            </p:tav>
                                            <p:tav tm="100000">
                                              <p:val>
                                                <p:strVal val="#ppt_h"/>
                                              </p:val>
                                            </p:tav>
                                          </p:tavLst>
                                        </p:anim>
                                      </p:childTnLst>
                                    </p:cTn>
                                  </p:par>
                                  <p:par>
                                    <p:cTn id="33" presetID="6" presetClass="emph" presetSubtype="0" autoRev="1" fill="hold" nodeType="withEffect">
                                      <p:stCondLst>
                                        <p:cond delay="200"/>
                                      </p:stCondLst>
                                      <p:childTnLst>
                                        <p:animScale>
                                          <p:cBhvr>
                                            <p:cTn id="34" dur="100" fill="hold"/>
                                            <p:tgtEl>
                                              <p:spTgt spid="21"/>
                                            </p:tgtEl>
                                          </p:cBhvr>
                                          <p:by x="110000" y="110000"/>
                                        </p:animScale>
                                      </p:childTnLst>
                                    </p:cTn>
                                  </p:par>
                                  <p:par>
                                    <p:cTn id="35" presetID="6" presetClass="emph" presetSubtype="0" autoRev="1" fill="hold" nodeType="withEffect">
                                      <p:stCondLst>
                                        <p:cond delay="250"/>
                                      </p:stCondLst>
                                      <p:childTnLst>
                                        <p:animScale>
                                          <p:cBhvr>
                                            <p:cTn id="36" dur="100" fill="hold"/>
                                            <p:tgtEl>
                                              <p:spTgt spid="24"/>
                                            </p:tgtEl>
                                          </p:cBhvr>
                                          <p:by x="110000" y="110000"/>
                                        </p:animScale>
                                      </p:childTnLst>
                                    </p:cTn>
                                  </p:par>
                                  <p:par>
                                    <p:cTn id="37" presetID="6" presetClass="emph" presetSubtype="0" autoRev="1" fill="hold" nodeType="withEffect">
                                      <p:stCondLst>
                                        <p:cond delay="300"/>
                                      </p:stCondLst>
                                      <p:childTnLst>
                                        <p:animScale>
                                          <p:cBhvr>
                                            <p:cTn id="38" dur="100" fill="hold"/>
                                            <p:tgtEl>
                                              <p:spTgt spid="27"/>
                                            </p:tgtEl>
                                          </p:cBhvr>
                                          <p:by x="110000" y="110000"/>
                                        </p:animScale>
                                      </p:childTnLst>
                                    </p:cTn>
                                  </p:par>
                                  <p:par>
                                    <p:cTn id="39" presetID="6" presetClass="emph" presetSubtype="0" autoRev="1" fill="hold" nodeType="withEffect">
                                      <p:stCondLst>
                                        <p:cond delay="350"/>
                                      </p:stCondLst>
                                      <p:childTnLst>
                                        <p:animScale>
                                          <p:cBhvr>
                                            <p:cTn id="40" dur="100" fill="hold"/>
                                            <p:tgtEl>
                                              <p:spTgt spid="30"/>
                                            </p:tgtEl>
                                          </p:cBhvr>
                                          <p:by x="110000" y="110000"/>
                                        </p:animScale>
                                      </p:childTnLst>
                                    </p:cTn>
                                  </p:par>
                                  <p:par>
                                    <p:cTn id="41" presetID="6" presetClass="emph" presetSubtype="0" autoRev="1" fill="hold" nodeType="withEffect">
                                      <p:stCondLst>
                                        <p:cond delay="400"/>
                                      </p:stCondLst>
                                      <p:childTnLst>
                                        <p:animScale>
                                          <p:cBhvr>
                                            <p:cTn id="42" dur="100" fill="hold"/>
                                            <p:tgtEl>
                                              <p:spTgt spid="33"/>
                                            </p:tgtEl>
                                          </p:cBhvr>
                                          <p:by x="110000" y="110000"/>
                                        </p:animScale>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wipe(left)">
                                          <p:cBhvr>
                                            <p:cTn id="47" dur="500"/>
                                            <p:tgtEl>
                                              <p:spTgt spid="3"/>
                                            </p:tgtEl>
                                          </p:cBhvr>
                                        </p:animEffect>
                                      </p:childTnLst>
                                    </p:cTn>
                                  </p:par>
                                </p:childTnLst>
                              </p:cTn>
                            </p:par>
                            <p:par>
                              <p:cTn id="48" fill="hold">
                                <p:stCondLst>
                                  <p:cond delay="500"/>
                                </p:stCondLst>
                                <p:childTnLst>
                                  <p:par>
                                    <p:cTn id="49" presetID="10" presetClass="entr" presetSubtype="0" fill="hold" grpId="0" nodeType="after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fade">
                                          <p:cBhvr>
                                            <p:cTn id="51" dur="500"/>
                                            <p:tgtEl>
                                              <p:spTgt spid="11"/>
                                            </p:tgtEl>
                                          </p:cBhvr>
                                        </p:animEffect>
                                      </p:childTnLst>
                                    </p:cTn>
                                  </p:par>
                                  <p:par>
                                    <p:cTn id="52" presetID="63" presetClass="path" presetSubtype="0" accel="50000" decel="50000" fill="hold" grpId="1" nodeType="withEffect">
                                      <p:stCondLst>
                                        <p:cond delay="0"/>
                                      </p:stCondLst>
                                      <p:childTnLst>
                                        <p:animMotion origin="layout" path="M -0.07839 -4.07407E-6 L 1.875E-6 -4.07407E-6 " pathEditMode="relative" rAng="0" ptsTypes="AA">
                                          <p:cBhvr>
                                            <p:cTn id="53" dur="500" fill="hold"/>
                                            <p:tgtEl>
                                              <p:spTgt spid="11"/>
                                            </p:tgtEl>
                                            <p:attrNameLst>
                                              <p:attrName>ppt_x</p:attrName>
                                              <p:attrName>ppt_y</p:attrName>
                                            </p:attrNameLst>
                                          </p:cBhvr>
                                          <p:rCtr x="3919" y="0"/>
                                        </p:animMotion>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4"/>
                                            </p:tgtEl>
                                            <p:attrNameLst>
                                              <p:attrName>style.visibility</p:attrName>
                                            </p:attrNameLst>
                                          </p:cBhvr>
                                          <p:to>
                                            <p:strVal val="visible"/>
                                          </p:to>
                                        </p:set>
                                        <p:animEffect transition="in" filter="wipe(left)">
                                          <p:cBhvr>
                                            <p:cTn id="58" dur="500"/>
                                            <p:tgtEl>
                                              <p:spTgt spid="4"/>
                                            </p:tgtEl>
                                          </p:cBhvr>
                                        </p:animEffect>
                                      </p:childTnLst>
                                    </p:cTn>
                                  </p:par>
                                </p:childTnLst>
                              </p:cTn>
                            </p:par>
                            <p:par>
                              <p:cTn id="59" fill="hold">
                                <p:stCondLst>
                                  <p:cond delay="500"/>
                                </p:stCondLst>
                                <p:childTnLst>
                                  <p:par>
                                    <p:cTn id="60" presetID="10" presetClass="entr" presetSubtype="0" fill="hold" grpId="0" nodeType="after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fade">
                                          <p:cBhvr>
                                            <p:cTn id="62" dur="500"/>
                                            <p:tgtEl>
                                              <p:spTgt spid="12"/>
                                            </p:tgtEl>
                                          </p:cBhvr>
                                        </p:animEffect>
                                      </p:childTnLst>
                                    </p:cTn>
                                  </p:par>
                                  <p:par>
                                    <p:cTn id="63" presetID="63" presetClass="path" presetSubtype="0" accel="50000" decel="50000" fill="hold" grpId="1" nodeType="withEffect">
                                      <p:stCondLst>
                                        <p:cond delay="0"/>
                                      </p:stCondLst>
                                      <p:childTnLst>
                                        <p:animMotion origin="layout" path="M -0.07839 7.40741E-7 L 1.875E-6 7.40741E-7 " pathEditMode="relative" rAng="0" ptsTypes="AA">
                                          <p:cBhvr>
                                            <p:cTn id="64" dur="500" fill="hold"/>
                                            <p:tgtEl>
                                              <p:spTgt spid="12"/>
                                            </p:tgtEl>
                                            <p:attrNameLst>
                                              <p:attrName>ppt_x</p:attrName>
                                              <p:attrName>ppt_y</p:attrName>
                                            </p:attrNameLst>
                                          </p:cBhvr>
                                          <p:rCtr x="3919" y="0"/>
                                        </p:animMotion>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nodeType="clickEffect">
                                      <p:stCondLst>
                                        <p:cond delay="0"/>
                                      </p:stCondLst>
                                      <p:childTnLst>
                                        <p:set>
                                          <p:cBhvr>
                                            <p:cTn id="68" dur="1" fill="hold">
                                              <p:stCondLst>
                                                <p:cond delay="0"/>
                                              </p:stCondLst>
                                            </p:cTn>
                                            <p:tgtEl>
                                              <p:spTgt spid="5"/>
                                            </p:tgtEl>
                                            <p:attrNameLst>
                                              <p:attrName>style.visibility</p:attrName>
                                            </p:attrNameLst>
                                          </p:cBhvr>
                                          <p:to>
                                            <p:strVal val="visible"/>
                                          </p:to>
                                        </p:set>
                                        <p:animEffect transition="in" filter="wipe(left)">
                                          <p:cBhvr>
                                            <p:cTn id="69" dur="500"/>
                                            <p:tgtEl>
                                              <p:spTgt spid="5"/>
                                            </p:tgtEl>
                                          </p:cBhvr>
                                        </p:animEffect>
                                      </p:childTnLst>
                                    </p:cTn>
                                  </p:par>
                                </p:childTnLst>
                              </p:cTn>
                            </p:par>
                            <p:par>
                              <p:cTn id="70" fill="hold">
                                <p:stCondLst>
                                  <p:cond delay="500"/>
                                </p:stCondLst>
                                <p:childTnLst>
                                  <p:par>
                                    <p:cTn id="71" presetID="10" presetClass="entr" presetSubtype="0" fill="hold" grpId="0" nodeType="afterEffect">
                                      <p:stCondLst>
                                        <p:cond delay="0"/>
                                      </p:stCondLst>
                                      <p:childTnLst>
                                        <p:set>
                                          <p:cBhvr>
                                            <p:cTn id="72" dur="1" fill="hold">
                                              <p:stCondLst>
                                                <p:cond delay="0"/>
                                              </p:stCondLst>
                                            </p:cTn>
                                            <p:tgtEl>
                                              <p:spTgt spid="13"/>
                                            </p:tgtEl>
                                            <p:attrNameLst>
                                              <p:attrName>style.visibility</p:attrName>
                                            </p:attrNameLst>
                                          </p:cBhvr>
                                          <p:to>
                                            <p:strVal val="visible"/>
                                          </p:to>
                                        </p:set>
                                        <p:animEffect transition="in" filter="fade">
                                          <p:cBhvr>
                                            <p:cTn id="73" dur="500"/>
                                            <p:tgtEl>
                                              <p:spTgt spid="13"/>
                                            </p:tgtEl>
                                          </p:cBhvr>
                                        </p:animEffect>
                                      </p:childTnLst>
                                    </p:cTn>
                                  </p:par>
                                  <p:par>
                                    <p:cTn id="74" presetID="63" presetClass="path" presetSubtype="0" accel="50000" decel="50000" fill="hold" grpId="1" nodeType="withEffect">
                                      <p:stCondLst>
                                        <p:cond delay="0"/>
                                      </p:stCondLst>
                                      <p:childTnLst>
                                        <p:animMotion origin="layout" path="M -0.07839 3.7037E-7 L 1.875E-6 3.7037E-7 " pathEditMode="relative" rAng="0" ptsTypes="AA">
                                          <p:cBhvr>
                                            <p:cTn id="75" dur="500" fill="hold"/>
                                            <p:tgtEl>
                                              <p:spTgt spid="13"/>
                                            </p:tgtEl>
                                            <p:attrNameLst>
                                              <p:attrName>ppt_x</p:attrName>
                                              <p:attrName>ppt_y</p:attrName>
                                            </p:attrNameLst>
                                          </p:cBhvr>
                                          <p:rCtr x="3919" y="0"/>
                                        </p:animMotion>
                                      </p:childTnLst>
                                    </p:cTn>
                                  </p:par>
                                </p:childTnLst>
                              </p:cTn>
                            </p:par>
                          </p:childTnLst>
                        </p:cTn>
                      </p:par>
                      <p:par>
                        <p:cTn id="76" fill="hold">
                          <p:stCondLst>
                            <p:cond delay="indefinite"/>
                          </p:stCondLst>
                          <p:childTnLst>
                            <p:par>
                              <p:cTn id="77" fill="hold">
                                <p:stCondLst>
                                  <p:cond delay="0"/>
                                </p:stCondLst>
                                <p:childTnLst>
                                  <p:par>
                                    <p:cTn id="78" presetID="22" presetClass="entr" presetSubtype="8" fill="hold" grpId="0" nodeType="clickEffect">
                                      <p:stCondLst>
                                        <p:cond delay="0"/>
                                      </p:stCondLst>
                                      <p:childTnLst>
                                        <p:set>
                                          <p:cBhvr>
                                            <p:cTn id="79" dur="1" fill="hold">
                                              <p:stCondLst>
                                                <p:cond delay="0"/>
                                              </p:stCondLst>
                                            </p:cTn>
                                            <p:tgtEl>
                                              <p:spTgt spid="7"/>
                                            </p:tgtEl>
                                            <p:attrNameLst>
                                              <p:attrName>style.visibility</p:attrName>
                                            </p:attrNameLst>
                                          </p:cBhvr>
                                          <p:to>
                                            <p:strVal val="visible"/>
                                          </p:to>
                                        </p:set>
                                        <p:animEffect transition="in" filter="wipe(left)">
                                          <p:cBhvr>
                                            <p:cTn id="80" dur="500"/>
                                            <p:tgtEl>
                                              <p:spTgt spid="7"/>
                                            </p:tgtEl>
                                          </p:cBhvr>
                                        </p:animEffect>
                                      </p:childTnLst>
                                    </p:cTn>
                                  </p:par>
                                </p:childTnLst>
                              </p:cTn>
                            </p:par>
                            <p:par>
                              <p:cTn id="81" fill="hold">
                                <p:stCondLst>
                                  <p:cond delay="500"/>
                                </p:stCondLst>
                                <p:childTnLst>
                                  <p:par>
                                    <p:cTn id="82" presetID="10" presetClass="entr" presetSubtype="0" fill="hold" grpId="0" nodeType="afterEffect">
                                      <p:stCondLst>
                                        <p:cond delay="0"/>
                                      </p:stCondLst>
                                      <p:childTnLst>
                                        <p:set>
                                          <p:cBhvr>
                                            <p:cTn id="83" dur="1" fill="hold">
                                              <p:stCondLst>
                                                <p:cond delay="0"/>
                                              </p:stCondLst>
                                            </p:cTn>
                                            <p:tgtEl>
                                              <p:spTgt spid="14"/>
                                            </p:tgtEl>
                                            <p:attrNameLst>
                                              <p:attrName>style.visibility</p:attrName>
                                            </p:attrNameLst>
                                          </p:cBhvr>
                                          <p:to>
                                            <p:strVal val="visible"/>
                                          </p:to>
                                        </p:set>
                                        <p:animEffect transition="in" filter="fade">
                                          <p:cBhvr>
                                            <p:cTn id="84" dur="500"/>
                                            <p:tgtEl>
                                              <p:spTgt spid="14"/>
                                            </p:tgtEl>
                                          </p:cBhvr>
                                        </p:animEffect>
                                      </p:childTnLst>
                                    </p:cTn>
                                  </p:par>
                                  <p:par>
                                    <p:cTn id="85" presetID="63" presetClass="path" presetSubtype="0" accel="50000" decel="50000" fill="hold" grpId="1" nodeType="withEffect">
                                      <p:stCondLst>
                                        <p:cond delay="0"/>
                                      </p:stCondLst>
                                      <p:childTnLst>
                                        <p:animMotion origin="layout" path="M -0.07839 3.7037E-7 L 1.875E-6 3.7037E-7 " pathEditMode="relative" rAng="0" ptsTypes="AA">
                                          <p:cBhvr>
                                            <p:cTn id="86" dur="500" fill="hold"/>
                                            <p:tgtEl>
                                              <p:spTgt spid="14"/>
                                            </p:tgtEl>
                                            <p:attrNameLst>
                                              <p:attrName>ppt_x</p:attrName>
                                              <p:attrName>ppt_y</p:attrName>
                                            </p:attrNameLst>
                                          </p:cBhvr>
                                          <p:rCtr x="3919" y="0"/>
                                        </p:animMotion>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6"/>
                                            </p:tgtEl>
                                            <p:attrNameLst>
                                              <p:attrName>style.visibility</p:attrName>
                                            </p:attrNameLst>
                                          </p:cBhvr>
                                          <p:to>
                                            <p:strVal val="visible"/>
                                          </p:to>
                                        </p:set>
                                        <p:animEffect transition="in" filter="wipe(left)">
                                          <p:cBhvr>
                                            <p:cTn id="91" dur="500"/>
                                            <p:tgtEl>
                                              <p:spTgt spid="6"/>
                                            </p:tgtEl>
                                          </p:cBhvr>
                                        </p:animEffect>
                                      </p:childTnLst>
                                    </p:cTn>
                                  </p:par>
                                </p:childTnLst>
                              </p:cTn>
                            </p:par>
                            <p:par>
                              <p:cTn id="92" fill="hold">
                                <p:stCondLst>
                                  <p:cond delay="500"/>
                                </p:stCondLst>
                                <p:childTnLst>
                                  <p:par>
                                    <p:cTn id="93" presetID="10" presetClass="entr" presetSubtype="0" fill="hold" grpId="0" nodeType="afterEffect">
                                      <p:stCondLst>
                                        <p:cond delay="0"/>
                                      </p:stCondLst>
                                      <p:childTnLst>
                                        <p:set>
                                          <p:cBhvr>
                                            <p:cTn id="94" dur="1" fill="hold">
                                              <p:stCondLst>
                                                <p:cond delay="0"/>
                                              </p:stCondLst>
                                            </p:cTn>
                                            <p:tgtEl>
                                              <p:spTgt spid="15"/>
                                            </p:tgtEl>
                                            <p:attrNameLst>
                                              <p:attrName>style.visibility</p:attrName>
                                            </p:attrNameLst>
                                          </p:cBhvr>
                                          <p:to>
                                            <p:strVal val="visible"/>
                                          </p:to>
                                        </p:set>
                                        <p:animEffect transition="in" filter="fade">
                                          <p:cBhvr>
                                            <p:cTn id="95" dur="500"/>
                                            <p:tgtEl>
                                              <p:spTgt spid="15"/>
                                            </p:tgtEl>
                                          </p:cBhvr>
                                        </p:animEffect>
                                      </p:childTnLst>
                                    </p:cTn>
                                  </p:par>
                                  <p:par>
                                    <p:cTn id="96" presetID="63" presetClass="path" presetSubtype="0" accel="50000" decel="50000" fill="hold" grpId="1" nodeType="withEffect">
                                      <p:stCondLst>
                                        <p:cond delay="0"/>
                                      </p:stCondLst>
                                      <p:childTnLst>
                                        <p:animMotion origin="layout" path="M -0.07839 -1.48148E-6 L 2.91667E-6 -1.48148E-6 " pathEditMode="relative" rAng="0" ptsTypes="AA">
                                          <p:cBhvr>
                                            <p:cTn id="97" dur="500" fill="hold"/>
                                            <p:tgtEl>
                                              <p:spTgt spid="15"/>
                                            </p:tgtEl>
                                            <p:attrNameLst>
                                              <p:attrName>ppt_x</p:attrName>
                                              <p:attrName>ppt_y</p:attrName>
                                            </p:attrNameLst>
                                          </p:cBhvr>
                                          <p:rCtr x="391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3" grpId="0" animBg="1"/>
          <p:bldP spid="4" grpId="0" animBg="1"/>
          <p:bldP spid="6" grpId="0" animBg="1"/>
          <p:bldP spid="7" grpId="0" animBg="1"/>
          <p:bldP spid="12" grpId="0" animBg="1"/>
          <p:bldP spid="12" grpId="1" animBg="1"/>
          <p:bldP spid="13" grpId="0" animBg="1"/>
          <p:bldP spid="13" grpId="1" animBg="1"/>
          <p:bldP spid="14" grpId="0" animBg="1"/>
          <p:bldP spid="14" grpId="1" animBg="1"/>
          <p:bldP spid="15" grpId="0"/>
          <p:bldP spid="15" grpId="1"/>
        </p:bldLst>
      </p:timing>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2">
            <a:alphaModFix amt="25000"/>
          </a:blip>
          <a:tile tx="0" ty="0" sx="100000" sy="100000" flip="none" algn="tl"/>
        </a:blipFill>
        <a:effectLst/>
      </p:bgPr>
    </p:bg>
    <p:spTree>
      <p:nvGrpSpPr>
        <p:cNvPr id="1" name=""/>
        <p:cNvGrpSpPr/>
        <p:nvPr/>
      </p:nvGrpSpPr>
      <p:grpSpPr>
        <a:xfrm>
          <a:off x="0" y="0"/>
          <a:ext cx="0" cy="0"/>
          <a:chOff x="0" y="0"/>
          <a:chExt cx="0" cy="0"/>
        </a:xfrm>
      </p:grpSpPr>
      <p:pic>
        <p:nvPicPr>
          <p:cNvPr id="3078" name="Picture 6" descr="Remembering Charlie Munger: 5 Of His Most Important Pieces Of Advice">
            <a:extLst>
              <a:ext uri="{FF2B5EF4-FFF2-40B4-BE49-F238E27FC236}">
                <a16:creationId xmlns:a16="http://schemas.microsoft.com/office/drawing/2014/main" id="{753D8044-9AD4-44D7-B833-43E3656BD2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872287"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981EE72-CE4C-4467-A314-DA4283F996D2}"/>
              </a:ext>
            </a:extLst>
          </p:cNvPr>
          <p:cNvSpPr txBox="1"/>
          <p:nvPr/>
        </p:nvSpPr>
        <p:spPr>
          <a:xfrm>
            <a:off x="7122695" y="1909010"/>
            <a:ext cx="4876800" cy="2431435"/>
          </a:xfrm>
          <a:prstGeom prst="rect">
            <a:avLst/>
          </a:prstGeom>
          <a:noFill/>
        </p:spPr>
        <p:txBody>
          <a:bodyPr wrap="square" rtlCol="0">
            <a:spAutoFit/>
          </a:bodyPr>
          <a:lstStyle/>
          <a:p>
            <a:r>
              <a:rPr lang="en-US" sz="3200" i="1" dirty="0">
                <a:latin typeface="Century Gothic" panose="020B0502020202020204" pitchFamily="34" charset="0"/>
              </a:rPr>
              <a:t>“</a:t>
            </a:r>
            <a:r>
              <a:rPr lang="en-US" sz="3200" i="1" dirty="0">
                <a:solidFill>
                  <a:schemeClr val="accent2"/>
                </a:solidFill>
                <a:latin typeface="Century Gothic" panose="020B0502020202020204" pitchFamily="34" charset="0"/>
              </a:rPr>
              <a:t>The big money is </a:t>
            </a:r>
            <a:r>
              <a:rPr lang="en-US" sz="3200" i="1" dirty="0">
                <a:solidFill>
                  <a:schemeClr val="accent1"/>
                </a:solidFill>
                <a:latin typeface="Century Gothic" panose="020B0502020202020204" pitchFamily="34" charset="0"/>
              </a:rPr>
              <a:t>not in the buying or selling</a:t>
            </a:r>
            <a:r>
              <a:rPr lang="en-US" sz="3200" i="1" dirty="0">
                <a:solidFill>
                  <a:schemeClr val="accent2"/>
                </a:solidFill>
                <a:latin typeface="Century Gothic" panose="020B0502020202020204" pitchFamily="34" charset="0"/>
              </a:rPr>
              <a:t>. But in the </a:t>
            </a:r>
            <a:r>
              <a:rPr lang="en-US" sz="3200" i="1" dirty="0">
                <a:solidFill>
                  <a:schemeClr val="accent1"/>
                </a:solidFill>
                <a:latin typeface="Century Gothic" panose="020B0502020202020204" pitchFamily="34" charset="0"/>
              </a:rPr>
              <a:t>waiting</a:t>
            </a:r>
            <a:r>
              <a:rPr lang="en-US" sz="3200" i="1" dirty="0">
                <a:latin typeface="Century Gothic" panose="020B0502020202020204" pitchFamily="34" charset="0"/>
              </a:rPr>
              <a:t>.”</a:t>
            </a:r>
          </a:p>
          <a:p>
            <a:endParaRPr lang="en-US" sz="3200" dirty="0">
              <a:latin typeface="Century Gothic" panose="020B0502020202020204" pitchFamily="34" charset="0"/>
            </a:endParaRPr>
          </a:p>
          <a:p>
            <a:r>
              <a:rPr lang="en-US" sz="2400" b="1" dirty="0">
                <a:latin typeface="Century Gothic" panose="020B0502020202020204" pitchFamily="34" charset="0"/>
              </a:rPr>
              <a:t>Charlie Munger</a:t>
            </a:r>
            <a:endParaRPr lang="en-US" sz="1400" b="1" dirty="0">
              <a:latin typeface="Century Gothic" panose="020B0502020202020204" pitchFamily="34" charset="0"/>
            </a:endParaRPr>
          </a:p>
        </p:txBody>
      </p:sp>
    </p:spTree>
    <p:extLst>
      <p:ext uri="{BB962C8B-B14F-4D97-AF65-F5344CB8AC3E}">
        <p14:creationId xmlns:p14="http://schemas.microsoft.com/office/powerpoint/2010/main" val="1998573725"/>
      </p:ext>
    </p:extLst>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2">
            <a:alphaModFix amt="25000"/>
          </a:blip>
          <a:tile tx="0" ty="0" sx="100000" sy="100000" flip="none" algn="tl"/>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2F880AD-5208-409C-A2B3-0489BA605EE9}"/>
              </a:ext>
            </a:extLst>
          </p:cNvPr>
          <p:cNvSpPr txBox="1"/>
          <p:nvPr/>
        </p:nvSpPr>
        <p:spPr>
          <a:xfrm>
            <a:off x="4146884" y="2659559"/>
            <a:ext cx="3898231" cy="769441"/>
          </a:xfrm>
          <a:prstGeom prst="rect">
            <a:avLst/>
          </a:prstGeom>
          <a:noFill/>
        </p:spPr>
        <p:txBody>
          <a:bodyPr wrap="square" rtlCol="0">
            <a:spAutoFit/>
          </a:bodyPr>
          <a:lstStyle>
            <a:defPPr>
              <a:defRPr lang="en-US"/>
            </a:defPPr>
            <a:lvl1pPr>
              <a:defRPr sz="2000">
                <a:solidFill>
                  <a:srgbClr val="073150"/>
                </a:solidFill>
                <a:latin typeface="Ubuntu" panose="020B050403060203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73150"/>
                </a:solidFill>
                <a:effectLst/>
                <a:uLnTx/>
                <a:uFillTx/>
                <a:latin typeface="Ubuntu" panose="020B0504030602030204" pitchFamily="34" charset="0"/>
                <a:ea typeface="+mn-ea"/>
                <a:cs typeface="+mn-cs"/>
              </a:rPr>
              <a:t>THANK YOU</a:t>
            </a:r>
          </a:p>
        </p:txBody>
      </p:sp>
    </p:spTree>
    <p:extLst>
      <p:ext uri="{BB962C8B-B14F-4D97-AF65-F5344CB8AC3E}">
        <p14:creationId xmlns:p14="http://schemas.microsoft.com/office/powerpoint/2010/main" val="3349218034"/>
      </p:ext>
    </p:extLst>
  </p:cSld>
  <p:clrMapOvr>
    <a:masterClrMapping/>
  </p:clrMapOvr>
  <mc:AlternateContent xmlns:mc="http://schemas.openxmlformats.org/markup-compatibility/2006" xmlns:p14="http://schemas.microsoft.com/office/powerpoint/2010/main">
    <mc:Choice Requires="p14">
      <p:transition spd="slow" p14:dur="1750">
        <p14:revea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DFC9718-726B-438B-BA54-8F54FEAD2346}"/>
              </a:ext>
            </a:extLst>
          </p:cNvPr>
          <p:cNvSpPr/>
          <p:nvPr/>
        </p:nvSpPr>
        <p:spPr>
          <a:xfrm>
            <a:off x="1892997" y="1554735"/>
            <a:ext cx="7827784" cy="3108543"/>
          </a:xfrm>
          <a:prstGeom prst="rect">
            <a:avLst/>
          </a:prstGeom>
          <a:noFill/>
          <a:ln>
            <a:noFill/>
          </a:ln>
          <a:effectLst/>
        </p:spPr>
        <p:txBody>
          <a:bodyPr wrap="none" lIns="91440" tIns="45720" rIns="91440" bIns="45720">
            <a:spAutoFit/>
          </a:bodyPr>
          <a:lstStyle/>
          <a:p>
            <a:pPr algn="ctr"/>
            <a:r>
              <a:rPr lang="en-US" sz="2800" b="1" cap="none" spc="0" dirty="0">
                <a:ln w="0"/>
                <a:solidFill>
                  <a:schemeClr val="accent1"/>
                </a:solidFill>
                <a:effectLst/>
                <a:latin typeface="Ubuntu" panose="020B0504030602030204" pitchFamily="34" charset="0"/>
              </a:rPr>
              <a:t>So, what do we </a:t>
            </a:r>
            <a:r>
              <a:rPr lang="en-US" sz="2800" b="1" i="1" cap="none" spc="0" dirty="0">
                <a:ln w="0"/>
                <a:solidFill>
                  <a:schemeClr val="accent1"/>
                </a:solidFill>
                <a:effectLst/>
                <a:latin typeface="Ubuntu" panose="020B0504030602030204" pitchFamily="34" charset="0"/>
              </a:rPr>
              <a:t>really</a:t>
            </a:r>
            <a:r>
              <a:rPr lang="en-US" sz="2800" b="1" cap="none" spc="0" dirty="0">
                <a:ln w="0"/>
                <a:solidFill>
                  <a:schemeClr val="accent1"/>
                </a:solidFill>
                <a:effectLst/>
                <a:latin typeface="Ubuntu" panose="020B0504030602030204" pitchFamily="34" charset="0"/>
              </a:rPr>
              <a:t> need to create wealth</a:t>
            </a:r>
            <a:r>
              <a:rPr lang="en-US" sz="2800" b="1" dirty="0">
                <a:ln w="0"/>
                <a:solidFill>
                  <a:schemeClr val="accent1"/>
                </a:solidFill>
                <a:effectLst/>
                <a:latin typeface="Ubuntu" panose="020B0504030602030204" pitchFamily="34" charset="0"/>
              </a:rPr>
              <a:t>?</a:t>
            </a:r>
          </a:p>
          <a:p>
            <a:pPr algn="ctr"/>
            <a:endParaRPr lang="en-US" sz="2800" b="1" cap="none" spc="0" dirty="0">
              <a:ln w="0"/>
              <a:solidFill>
                <a:schemeClr val="accent1"/>
              </a:solidFill>
              <a:effectLst/>
              <a:latin typeface="Ubuntu" panose="020B0504030602030204" pitchFamily="34" charset="0"/>
            </a:endParaRPr>
          </a:p>
          <a:p>
            <a:pPr algn="ctr"/>
            <a:r>
              <a:rPr lang="en-US" sz="2800" b="1" cap="none" spc="0" dirty="0">
                <a:ln w="0"/>
                <a:solidFill>
                  <a:schemeClr val="accent2"/>
                </a:solidFill>
                <a:effectLst/>
                <a:latin typeface="Ubuntu" panose="020B0504030602030204" pitchFamily="34" charset="0"/>
              </a:rPr>
              <a:t>Education / Qualification?</a:t>
            </a:r>
          </a:p>
          <a:p>
            <a:pPr algn="ctr"/>
            <a:endParaRPr lang="en-US" sz="2800" b="1" cap="none" spc="0" dirty="0">
              <a:ln w="0"/>
              <a:solidFill>
                <a:schemeClr val="accent2"/>
              </a:solidFill>
              <a:effectLst/>
              <a:latin typeface="Ubuntu" panose="020B0504030602030204" pitchFamily="34" charset="0"/>
            </a:endParaRPr>
          </a:p>
          <a:p>
            <a:pPr algn="ctr"/>
            <a:r>
              <a:rPr lang="en-US" sz="2800" b="1" cap="none" spc="0" dirty="0">
                <a:ln w="0"/>
                <a:solidFill>
                  <a:schemeClr val="accent2"/>
                </a:solidFill>
                <a:effectLst/>
                <a:latin typeface="Ubuntu" panose="020B0504030602030204" pitchFamily="34" charset="0"/>
              </a:rPr>
              <a:t>Experience? </a:t>
            </a:r>
          </a:p>
          <a:p>
            <a:pPr algn="ctr"/>
            <a:endParaRPr lang="en-US" sz="2800" b="1" dirty="0">
              <a:ln w="0"/>
              <a:solidFill>
                <a:schemeClr val="accent2"/>
              </a:solidFill>
              <a:effectLst/>
              <a:latin typeface="Ubuntu" panose="020B0504030602030204" pitchFamily="34" charset="0"/>
            </a:endParaRPr>
          </a:p>
          <a:p>
            <a:pPr algn="ctr"/>
            <a:r>
              <a:rPr lang="en-US" sz="2800" b="1" dirty="0">
                <a:ln w="0"/>
                <a:solidFill>
                  <a:schemeClr val="accent2"/>
                </a:solidFill>
                <a:effectLst/>
                <a:latin typeface="Ubuntu" panose="020B0504030602030204" pitchFamily="34" charset="0"/>
              </a:rPr>
              <a:t>Capital?</a:t>
            </a:r>
            <a:endParaRPr lang="en-US" sz="2800" b="1" cap="none" spc="0" dirty="0">
              <a:ln w="0"/>
              <a:solidFill>
                <a:schemeClr val="accent2"/>
              </a:solidFill>
              <a:effectLst/>
              <a:latin typeface="Ubuntu" panose="020B0504030602030204" pitchFamily="34" charset="0"/>
            </a:endParaRPr>
          </a:p>
        </p:txBody>
      </p:sp>
      <p:pic>
        <p:nvPicPr>
          <p:cNvPr id="5" name="Picture 4">
            <a:extLst>
              <a:ext uri="{FF2B5EF4-FFF2-40B4-BE49-F238E27FC236}">
                <a16:creationId xmlns:a16="http://schemas.microsoft.com/office/drawing/2014/main" id="{BE3D6CC5-5605-4DE2-99A6-4FE1DA2C5BDB}"/>
              </a:ext>
            </a:extLst>
          </p:cNvPr>
          <p:cNvPicPr>
            <a:picLocks noChangeAspect="1"/>
          </p:cNvPicPr>
          <p:nvPr/>
        </p:nvPicPr>
        <p:blipFill>
          <a:blip r:embed="rId2">
            <a:clrChange>
              <a:clrFrom>
                <a:srgbClr val="00D8B1"/>
              </a:clrFrom>
              <a:clrTo>
                <a:srgbClr val="00D8B1">
                  <a:alpha val="0"/>
                </a:srgbClr>
              </a:clrTo>
            </a:clrChange>
          </a:blip>
          <a:stretch>
            <a:fillRect/>
          </a:stretch>
        </p:blipFill>
        <p:spPr>
          <a:xfrm>
            <a:off x="8741904" y="1758797"/>
            <a:ext cx="3114199" cy="2252134"/>
          </a:xfrm>
          <a:prstGeom prst="rect">
            <a:avLst/>
          </a:prstGeom>
        </p:spPr>
      </p:pic>
    </p:spTree>
    <p:extLst>
      <p:ext uri="{BB962C8B-B14F-4D97-AF65-F5344CB8AC3E}">
        <p14:creationId xmlns:p14="http://schemas.microsoft.com/office/powerpoint/2010/main" val="832476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4" end="4"/>
                                            </p:txEl>
                                          </p:spTgt>
                                        </p:tgtEl>
                                        <p:attrNameLst>
                                          <p:attrName>style.visibility</p:attrName>
                                        </p:attrNameLst>
                                      </p:cBhvr>
                                      <p:to>
                                        <p:strVal val="visible"/>
                                      </p:to>
                                    </p:set>
                                    <p:animEffect transition="in" filter="fade">
                                      <p:cBhvr>
                                        <p:cTn id="12" dur="500"/>
                                        <p:tgtEl>
                                          <p:spTgt spid="4">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33FCD2B5-183E-4087-91A5-4F8A6A65274E}"/>
              </a:ext>
            </a:extLst>
          </p:cNvPr>
          <p:cNvSpPr txBox="1"/>
          <p:nvPr/>
        </p:nvSpPr>
        <p:spPr>
          <a:xfrm>
            <a:off x="621796" y="142166"/>
            <a:ext cx="6207918"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73150"/>
                </a:solidFill>
                <a:effectLst/>
                <a:uLnTx/>
                <a:uFillTx/>
                <a:latin typeface="Ubuntu" panose="020B0504030602030204" pitchFamily="34" charset="0"/>
                <a:ea typeface="+mn-ea"/>
                <a:cs typeface="+mn-cs"/>
              </a:rPr>
              <a:t>N</a:t>
            </a:r>
            <a:r>
              <a:rPr lang="en-US" sz="2800" b="1" dirty="0" err="1">
                <a:solidFill>
                  <a:srgbClr val="073150"/>
                </a:solidFill>
                <a:latin typeface="Ubuntu" panose="020B0504030602030204" pitchFamily="34" charset="0"/>
              </a:rPr>
              <a:t>ews</a:t>
            </a:r>
            <a:r>
              <a:rPr lang="en-US" sz="2800" b="1" dirty="0">
                <a:solidFill>
                  <a:srgbClr val="073150"/>
                </a:solidFill>
                <a:latin typeface="Ubuntu" panose="020B0504030602030204" pitchFamily="34" charset="0"/>
              </a:rPr>
              <a:t> that caught my eye</a:t>
            </a:r>
            <a:endParaRPr kumimoji="0" lang="en-US" sz="2800" b="1" i="0" u="none" strike="noStrike" kern="1200" cap="none" spc="0" normalizeH="0" baseline="0" noProof="0" dirty="0">
              <a:ln>
                <a:noFill/>
              </a:ln>
              <a:solidFill>
                <a:srgbClr val="073150"/>
              </a:solidFill>
              <a:effectLst/>
              <a:uLnTx/>
              <a:uFillTx/>
              <a:latin typeface="Ubuntu" panose="020B0504030602030204" pitchFamily="34" charset="0"/>
              <a:ea typeface="+mn-ea"/>
              <a:cs typeface="+mn-cs"/>
            </a:endParaRPr>
          </a:p>
        </p:txBody>
      </p:sp>
      <p:pic>
        <p:nvPicPr>
          <p:cNvPr id="14" name="Picture 13">
            <a:extLst>
              <a:ext uri="{FF2B5EF4-FFF2-40B4-BE49-F238E27FC236}">
                <a16:creationId xmlns:a16="http://schemas.microsoft.com/office/drawing/2014/main" id="{C8164A48-7548-4FC3-90D1-A478FDDB35FF}"/>
              </a:ext>
            </a:extLst>
          </p:cNvPr>
          <p:cNvPicPr>
            <a:picLocks noChangeAspect="1"/>
          </p:cNvPicPr>
          <p:nvPr/>
        </p:nvPicPr>
        <p:blipFill>
          <a:blip r:embed="rId2">
            <a:clrChange>
              <a:clrFrom>
                <a:srgbClr val="FFFBE9"/>
              </a:clrFrom>
              <a:clrTo>
                <a:srgbClr val="FFFBE9">
                  <a:alpha val="0"/>
                </a:srgbClr>
              </a:clrTo>
            </a:clrChange>
            <a:extLst>
              <a:ext uri="{28A0092B-C50C-407E-A947-70E740481C1C}">
                <a14:useLocalDpi xmlns:a14="http://schemas.microsoft.com/office/drawing/2010/main" val="0"/>
              </a:ext>
            </a:extLst>
          </a:blip>
          <a:stretch>
            <a:fillRect/>
          </a:stretch>
        </p:blipFill>
        <p:spPr>
          <a:xfrm>
            <a:off x="5751443" y="628015"/>
            <a:ext cx="4822953" cy="3617215"/>
          </a:xfrm>
          <a:prstGeom prst="rect">
            <a:avLst/>
          </a:prstGeom>
        </p:spPr>
      </p:pic>
      <p:pic>
        <p:nvPicPr>
          <p:cNvPr id="16" name="Picture 15">
            <a:extLst>
              <a:ext uri="{FF2B5EF4-FFF2-40B4-BE49-F238E27FC236}">
                <a16:creationId xmlns:a16="http://schemas.microsoft.com/office/drawing/2014/main" id="{63B9BA45-AC7F-42D1-BD16-1B90A3ED0435}"/>
              </a:ext>
            </a:extLst>
          </p:cNvPr>
          <p:cNvPicPr>
            <a:picLocks noChangeAspect="1"/>
          </p:cNvPicPr>
          <p:nvPr/>
        </p:nvPicPr>
        <p:blipFill>
          <a:blip r:embed="rId3">
            <a:clrChange>
              <a:clrFrom>
                <a:srgbClr val="FFFBE9"/>
              </a:clrFrom>
              <a:clrTo>
                <a:srgbClr val="FFFBE9">
                  <a:alpha val="0"/>
                </a:srgbClr>
              </a:clrTo>
            </a:clrChange>
            <a:extLst>
              <a:ext uri="{28A0092B-C50C-407E-A947-70E740481C1C}">
                <a14:useLocalDpi xmlns:a14="http://schemas.microsoft.com/office/drawing/2010/main" val="0"/>
              </a:ext>
            </a:extLst>
          </a:blip>
          <a:stretch>
            <a:fillRect/>
          </a:stretch>
        </p:blipFill>
        <p:spPr>
          <a:xfrm>
            <a:off x="358646" y="665386"/>
            <a:ext cx="4822954" cy="3617215"/>
          </a:xfrm>
          <a:prstGeom prst="rect">
            <a:avLst/>
          </a:prstGeom>
        </p:spPr>
      </p:pic>
      <p:sp>
        <p:nvSpPr>
          <p:cNvPr id="17" name="Rectangle: Rounded Corners 16">
            <a:extLst>
              <a:ext uri="{FF2B5EF4-FFF2-40B4-BE49-F238E27FC236}">
                <a16:creationId xmlns:a16="http://schemas.microsoft.com/office/drawing/2014/main" id="{4D05E692-66B1-4408-AA39-07F395D26933}"/>
              </a:ext>
            </a:extLst>
          </p:cNvPr>
          <p:cNvSpPr/>
          <p:nvPr/>
        </p:nvSpPr>
        <p:spPr>
          <a:xfrm>
            <a:off x="970572" y="4081964"/>
            <a:ext cx="3945985" cy="1927896"/>
          </a:xfrm>
          <a:prstGeom prst="roundRect">
            <a:avLst/>
          </a:prstGeom>
          <a:solidFill>
            <a:schemeClr val="bg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latin typeface="Ubuntu" panose="020B0504030602030204" pitchFamily="34" charset="0"/>
              </a:rPr>
              <a:t>Grace </a:t>
            </a:r>
            <a:r>
              <a:rPr lang="en-US" b="1" dirty="0" err="1">
                <a:solidFill>
                  <a:schemeClr val="accent1"/>
                </a:solidFill>
                <a:latin typeface="Ubuntu" panose="020B0504030602030204" pitchFamily="34" charset="0"/>
              </a:rPr>
              <a:t>Groner</a:t>
            </a:r>
            <a:endParaRPr lang="en-US" b="1" dirty="0">
              <a:solidFill>
                <a:schemeClr val="accent1"/>
              </a:solidFill>
              <a:latin typeface="Ubuntu" panose="020B0504030602030204" pitchFamily="34" charset="0"/>
            </a:endParaRPr>
          </a:p>
          <a:p>
            <a:pPr marL="285750" indent="-285750">
              <a:lnSpc>
                <a:spcPct val="150000"/>
              </a:lnSpc>
              <a:buFont typeface="Arial" panose="020B0604020202020204" pitchFamily="34" charset="0"/>
              <a:buChar char="•"/>
            </a:pPr>
            <a:r>
              <a:rPr lang="en-US" sz="1400" dirty="0">
                <a:solidFill>
                  <a:schemeClr val="accent2"/>
                </a:solidFill>
                <a:latin typeface="Ubuntu" panose="020B0504030602030204" pitchFamily="34" charset="0"/>
              </a:rPr>
              <a:t>Life-long career as a secretary </a:t>
            </a:r>
          </a:p>
          <a:p>
            <a:pPr marL="285750" indent="-285750">
              <a:lnSpc>
                <a:spcPct val="150000"/>
              </a:lnSpc>
              <a:buFont typeface="Arial" panose="020B0604020202020204" pitchFamily="34" charset="0"/>
              <a:buChar char="•"/>
            </a:pPr>
            <a:r>
              <a:rPr lang="en-US" sz="1400" dirty="0">
                <a:solidFill>
                  <a:schemeClr val="accent2"/>
                </a:solidFill>
                <a:latin typeface="Ubuntu" panose="020B0504030602030204" pitchFamily="34" charset="0"/>
              </a:rPr>
              <a:t>Orphaned at 12; Unmarried</a:t>
            </a:r>
          </a:p>
          <a:p>
            <a:pPr marL="285750" indent="-285750">
              <a:lnSpc>
                <a:spcPct val="150000"/>
              </a:lnSpc>
              <a:buFont typeface="Arial" panose="020B0604020202020204" pitchFamily="34" charset="0"/>
              <a:buChar char="•"/>
            </a:pPr>
            <a:r>
              <a:rPr lang="en-US" sz="1400" dirty="0">
                <a:solidFill>
                  <a:schemeClr val="accent2"/>
                </a:solidFill>
                <a:latin typeface="Ubuntu" panose="020B0504030602030204" pitchFamily="34" charset="0"/>
              </a:rPr>
              <a:t>Lived in a one-bedroom house all her life</a:t>
            </a:r>
          </a:p>
          <a:p>
            <a:pPr marL="285750" indent="-285750">
              <a:lnSpc>
                <a:spcPct val="150000"/>
              </a:lnSpc>
              <a:buFont typeface="Arial" panose="020B0604020202020204" pitchFamily="34" charset="0"/>
              <a:buChar char="•"/>
            </a:pPr>
            <a:r>
              <a:rPr lang="en-US" sz="1400" dirty="0">
                <a:solidFill>
                  <a:schemeClr val="accent2"/>
                </a:solidFill>
                <a:latin typeface="Ubuntu" panose="020B0504030602030204" pitchFamily="34" charset="0"/>
              </a:rPr>
              <a:t>Left $7 million to charity</a:t>
            </a:r>
          </a:p>
        </p:txBody>
      </p:sp>
      <p:sp>
        <p:nvSpPr>
          <p:cNvPr id="18" name="Rectangle: Rounded Corners 17">
            <a:extLst>
              <a:ext uri="{FF2B5EF4-FFF2-40B4-BE49-F238E27FC236}">
                <a16:creationId xmlns:a16="http://schemas.microsoft.com/office/drawing/2014/main" id="{072E2921-7766-40D1-84B4-09EB9666AE5D}"/>
              </a:ext>
            </a:extLst>
          </p:cNvPr>
          <p:cNvSpPr/>
          <p:nvPr/>
        </p:nvSpPr>
        <p:spPr>
          <a:xfrm>
            <a:off x="6626087" y="4081962"/>
            <a:ext cx="3829040" cy="1927897"/>
          </a:xfrm>
          <a:prstGeom prst="roundRect">
            <a:avLst/>
          </a:prstGeom>
          <a:solidFill>
            <a:schemeClr val="bg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latin typeface="Ubuntu" panose="020B0504030602030204" pitchFamily="34" charset="0"/>
              </a:rPr>
              <a:t>Richard </a:t>
            </a:r>
            <a:r>
              <a:rPr lang="en-US" b="1" dirty="0" err="1">
                <a:solidFill>
                  <a:schemeClr val="accent1"/>
                </a:solidFill>
                <a:latin typeface="Ubuntu" panose="020B0504030602030204" pitchFamily="34" charset="0"/>
              </a:rPr>
              <a:t>Fuscone</a:t>
            </a:r>
            <a:endParaRPr lang="en-US" b="1" dirty="0">
              <a:solidFill>
                <a:schemeClr val="accent1"/>
              </a:solidFill>
              <a:latin typeface="Ubuntu" panose="020B0504030602030204" pitchFamily="34" charset="0"/>
            </a:endParaRPr>
          </a:p>
          <a:p>
            <a:pPr marL="285750" indent="-285750">
              <a:lnSpc>
                <a:spcPct val="150000"/>
              </a:lnSpc>
              <a:buFont typeface="Arial" panose="020B0604020202020204" pitchFamily="34" charset="0"/>
              <a:buChar char="•"/>
            </a:pPr>
            <a:r>
              <a:rPr lang="en-US" sz="1400" dirty="0">
                <a:solidFill>
                  <a:schemeClr val="accent2"/>
                </a:solidFill>
                <a:latin typeface="Ubuntu" panose="020B0504030602030204" pitchFamily="34" charset="0"/>
              </a:rPr>
              <a:t>Harvard-educated</a:t>
            </a:r>
          </a:p>
          <a:p>
            <a:pPr marL="285750" indent="-285750">
              <a:lnSpc>
                <a:spcPct val="150000"/>
              </a:lnSpc>
              <a:buFont typeface="Arial" panose="020B0604020202020204" pitchFamily="34" charset="0"/>
              <a:buChar char="•"/>
            </a:pPr>
            <a:r>
              <a:rPr lang="en-US" sz="1400" dirty="0">
                <a:solidFill>
                  <a:schemeClr val="accent2"/>
                </a:solidFill>
                <a:latin typeface="Ubuntu" panose="020B0504030602030204" pitchFamily="34" charset="0"/>
              </a:rPr>
              <a:t>Merrill Lynch executive</a:t>
            </a:r>
          </a:p>
          <a:p>
            <a:pPr marL="285750" indent="-285750">
              <a:lnSpc>
                <a:spcPct val="150000"/>
              </a:lnSpc>
              <a:buFont typeface="Arial" panose="020B0604020202020204" pitchFamily="34" charset="0"/>
              <a:buChar char="•"/>
            </a:pPr>
            <a:r>
              <a:rPr lang="en-US" sz="1400" dirty="0">
                <a:solidFill>
                  <a:schemeClr val="accent2"/>
                </a:solidFill>
                <a:latin typeface="Ubuntu" panose="020B0504030602030204" pitchFamily="34" charset="0"/>
              </a:rPr>
              <a:t>Lived in a $14 million mansion</a:t>
            </a:r>
          </a:p>
          <a:p>
            <a:pPr marL="285750" indent="-285750">
              <a:lnSpc>
                <a:spcPct val="150000"/>
              </a:lnSpc>
              <a:buFont typeface="Arial" panose="020B0604020202020204" pitchFamily="34" charset="0"/>
              <a:buChar char="•"/>
            </a:pPr>
            <a:r>
              <a:rPr lang="en-US" sz="1400" dirty="0">
                <a:solidFill>
                  <a:schemeClr val="accent2"/>
                </a:solidFill>
                <a:latin typeface="Ubuntu" panose="020B0504030602030204" pitchFamily="34" charset="0"/>
              </a:rPr>
              <a:t>Declared bankruptcy</a:t>
            </a:r>
          </a:p>
        </p:txBody>
      </p:sp>
    </p:spTree>
    <p:extLst>
      <p:ext uri="{BB962C8B-B14F-4D97-AF65-F5344CB8AC3E}">
        <p14:creationId xmlns:p14="http://schemas.microsoft.com/office/powerpoint/2010/main" val="471518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DFC9718-726B-438B-BA54-8F54FEAD2346}"/>
              </a:ext>
            </a:extLst>
          </p:cNvPr>
          <p:cNvSpPr/>
          <p:nvPr/>
        </p:nvSpPr>
        <p:spPr>
          <a:xfrm>
            <a:off x="2163904" y="1554735"/>
            <a:ext cx="7285969" cy="3108543"/>
          </a:xfrm>
          <a:prstGeom prst="rect">
            <a:avLst/>
          </a:prstGeom>
          <a:noFill/>
          <a:ln>
            <a:noFill/>
          </a:ln>
          <a:effectLst/>
        </p:spPr>
        <p:txBody>
          <a:bodyPr wrap="none" lIns="91440" tIns="45720" rIns="91440" bIns="45720">
            <a:spAutoFit/>
          </a:bodyPr>
          <a:lstStyle/>
          <a:p>
            <a:pPr algn="ctr"/>
            <a:r>
              <a:rPr lang="en-US" sz="2800" b="1" cap="none" spc="0" dirty="0">
                <a:ln w="0"/>
                <a:solidFill>
                  <a:schemeClr val="accent1"/>
                </a:solidFill>
                <a:effectLst/>
                <a:latin typeface="Ubuntu" panose="020B0504030602030204" pitchFamily="34" charset="0"/>
              </a:rPr>
              <a:t>What do we </a:t>
            </a:r>
            <a:r>
              <a:rPr lang="en-US" sz="2800" b="1" i="1" cap="none" spc="0" dirty="0">
                <a:ln w="0"/>
                <a:solidFill>
                  <a:schemeClr val="accent1"/>
                </a:solidFill>
                <a:effectLst/>
                <a:latin typeface="Ubuntu" panose="020B0504030602030204" pitchFamily="34" charset="0"/>
              </a:rPr>
              <a:t>really </a:t>
            </a:r>
            <a:r>
              <a:rPr lang="en-US" sz="2800" b="1" cap="none" spc="0" dirty="0">
                <a:ln w="0"/>
                <a:solidFill>
                  <a:schemeClr val="accent1"/>
                </a:solidFill>
                <a:effectLst/>
                <a:latin typeface="Ubuntu" panose="020B0504030602030204" pitchFamily="34" charset="0"/>
              </a:rPr>
              <a:t>need to create wealth</a:t>
            </a:r>
            <a:r>
              <a:rPr lang="en-US" sz="2800" b="1" dirty="0">
                <a:ln w="0"/>
                <a:solidFill>
                  <a:schemeClr val="accent1"/>
                </a:solidFill>
                <a:effectLst/>
                <a:latin typeface="Ubuntu" panose="020B0504030602030204" pitchFamily="34" charset="0"/>
              </a:rPr>
              <a:t>?</a:t>
            </a:r>
          </a:p>
          <a:p>
            <a:pPr algn="ctr"/>
            <a:endParaRPr lang="en-US" sz="2800" b="1" cap="none" spc="0" dirty="0">
              <a:ln w="0"/>
              <a:solidFill>
                <a:schemeClr val="accent1"/>
              </a:solidFill>
              <a:effectLst/>
              <a:latin typeface="Ubuntu" panose="020B0504030602030204" pitchFamily="34" charset="0"/>
            </a:endParaRPr>
          </a:p>
          <a:p>
            <a:pPr algn="ctr"/>
            <a:r>
              <a:rPr lang="en-US" sz="2800" b="1" cap="none" spc="0" dirty="0">
                <a:ln w="0"/>
                <a:solidFill>
                  <a:srgbClr val="002060"/>
                </a:solidFill>
                <a:effectLst/>
                <a:latin typeface="Ubuntu" panose="020B0504030602030204" pitchFamily="34" charset="0"/>
              </a:rPr>
              <a:t>Education / Qualification?</a:t>
            </a:r>
          </a:p>
          <a:p>
            <a:pPr algn="ctr"/>
            <a:endParaRPr lang="en-US" sz="2800" b="1" cap="none" spc="0" dirty="0">
              <a:ln w="0"/>
              <a:solidFill>
                <a:srgbClr val="002060"/>
              </a:solidFill>
              <a:effectLst/>
              <a:latin typeface="Ubuntu" panose="020B0504030602030204" pitchFamily="34" charset="0"/>
            </a:endParaRPr>
          </a:p>
          <a:p>
            <a:pPr algn="ctr"/>
            <a:r>
              <a:rPr lang="en-US" sz="2800" b="1" cap="none" spc="0" dirty="0">
                <a:ln w="0"/>
                <a:solidFill>
                  <a:srgbClr val="002060"/>
                </a:solidFill>
                <a:effectLst/>
                <a:latin typeface="Ubuntu" panose="020B0504030602030204" pitchFamily="34" charset="0"/>
              </a:rPr>
              <a:t>Experience? </a:t>
            </a:r>
          </a:p>
          <a:p>
            <a:pPr algn="ctr"/>
            <a:endParaRPr lang="en-US" sz="2800" b="1" dirty="0">
              <a:ln w="0"/>
              <a:solidFill>
                <a:srgbClr val="002060"/>
              </a:solidFill>
              <a:effectLst/>
              <a:latin typeface="Ubuntu" panose="020B0504030602030204" pitchFamily="34" charset="0"/>
            </a:endParaRPr>
          </a:p>
          <a:p>
            <a:pPr algn="ctr"/>
            <a:r>
              <a:rPr lang="en-US" sz="2800" b="1" dirty="0">
                <a:ln w="0"/>
                <a:solidFill>
                  <a:srgbClr val="002060"/>
                </a:solidFill>
                <a:effectLst/>
                <a:latin typeface="Ubuntu" panose="020B0504030602030204" pitchFamily="34" charset="0"/>
              </a:rPr>
              <a:t>Capital?</a:t>
            </a:r>
            <a:endParaRPr lang="en-US" sz="2800" b="1" cap="none" spc="0" dirty="0">
              <a:ln w="0"/>
              <a:solidFill>
                <a:srgbClr val="002060"/>
              </a:solidFill>
              <a:effectLst/>
              <a:latin typeface="Ubuntu" panose="020B0504030602030204" pitchFamily="34" charset="0"/>
            </a:endParaRPr>
          </a:p>
        </p:txBody>
      </p:sp>
      <p:pic>
        <p:nvPicPr>
          <p:cNvPr id="5" name="Picture 4">
            <a:extLst>
              <a:ext uri="{FF2B5EF4-FFF2-40B4-BE49-F238E27FC236}">
                <a16:creationId xmlns:a16="http://schemas.microsoft.com/office/drawing/2014/main" id="{BE3D6CC5-5605-4DE2-99A6-4FE1DA2C5BDB}"/>
              </a:ext>
            </a:extLst>
          </p:cNvPr>
          <p:cNvPicPr>
            <a:picLocks noChangeAspect="1"/>
          </p:cNvPicPr>
          <p:nvPr/>
        </p:nvPicPr>
        <p:blipFill>
          <a:blip r:embed="rId2">
            <a:clrChange>
              <a:clrFrom>
                <a:srgbClr val="00D8B1"/>
              </a:clrFrom>
              <a:clrTo>
                <a:srgbClr val="00D8B1">
                  <a:alpha val="0"/>
                </a:srgbClr>
              </a:clrTo>
            </a:clrChange>
          </a:blip>
          <a:stretch>
            <a:fillRect/>
          </a:stretch>
        </p:blipFill>
        <p:spPr>
          <a:xfrm>
            <a:off x="8292294" y="2951492"/>
            <a:ext cx="3114199" cy="2252134"/>
          </a:xfrm>
          <a:prstGeom prst="rect">
            <a:avLst/>
          </a:prstGeom>
        </p:spPr>
      </p:pic>
      <p:cxnSp>
        <p:nvCxnSpPr>
          <p:cNvPr id="3" name="Straight Connector 2">
            <a:extLst>
              <a:ext uri="{FF2B5EF4-FFF2-40B4-BE49-F238E27FC236}">
                <a16:creationId xmlns:a16="http://schemas.microsoft.com/office/drawing/2014/main" id="{5B62E803-87F0-4B8C-82E9-5CC7E024623D}"/>
              </a:ext>
            </a:extLst>
          </p:cNvPr>
          <p:cNvCxnSpPr/>
          <p:nvPr/>
        </p:nvCxnSpPr>
        <p:spPr>
          <a:xfrm>
            <a:off x="3511826" y="2703443"/>
            <a:ext cx="4651513"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D79BE053-547F-4F06-AED5-772DDD79590F}"/>
              </a:ext>
            </a:extLst>
          </p:cNvPr>
          <p:cNvCxnSpPr>
            <a:cxnSpLocks/>
          </p:cNvCxnSpPr>
          <p:nvPr/>
        </p:nvCxnSpPr>
        <p:spPr>
          <a:xfrm>
            <a:off x="4674450" y="3571461"/>
            <a:ext cx="2203428"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9C65052-02F8-4E1F-ABAF-7A99E094F14A}"/>
              </a:ext>
            </a:extLst>
          </p:cNvPr>
          <p:cNvCxnSpPr>
            <a:cxnSpLocks/>
          </p:cNvCxnSpPr>
          <p:nvPr/>
        </p:nvCxnSpPr>
        <p:spPr>
          <a:xfrm>
            <a:off x="5009322" y="4426226"/>
            <a:ext cx="1577009"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0800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DFC9718-726B-438B-BA54-8F54FEAD2346}"/>
              </a:ext>
            </a:extLst>
          </p:cNvPr>
          <p:cNvSpPr/>
          <p:nvPr/>
        </p:nvSpPr>
        <p:spPr>
          <a:xfrm>
            <a:off x="3196207" y="2681088"/>
            <a:ext cx="5091458" cy="523220"/>
          </a:xfrm>
          <a:prstGeom prst="rect">
            <a:avLst/>
          </a:prstGeom>
          <a:noFill/>
        </p:spPr>
        <p:txBody>
          <a:bodyPr wrap="none" lIns="91440" tIns="45720" rIns="91440" bIns="45720">
            <a:spAutoFit/>
          </a:bodyPr>
          <a:lstStyle/>
          <a:p>
            <a:pPr algn="ctr"/>
            <a:r>
              <a:rPr lang="en-US" sz="2800" b="1" dirty="0">
                <a:ln w="0"/>
                <a:solidFill>
                  <a:schemeClr val="accent1"/>
                </a:solidFill>
                <a:effectLst/>
                <a:latin typeface="Ubuntu" panose="020B0504030602030204" pitchFamily="34" charset="0"/>
              </a:rPr>
              <a:t>So…What do you need then?</a:t>
            </a:r>
          </a:p>
        </p:txBody>
      </p:sp>
      <p:cxnSp>
        <p:nvCxnSpPr>
          <p:cNvPr id="3" name="Straight Connector 2">
            <a:extLst>
              <a:ext uri="{FF2B5EF4-FFF2-40B4-BE49-F238E27FC236}">
                <a16:creationId xmlns:a16="http://schemas.microsoft.com/office/drawing/2014/main" id="{6CB63792-7020-4560-9CB7-8E32E4089E1A}"/>
              </a:ext>
            </a:extLst>
          </p:cNvPr>
          <p:cNvCxnSpPr>
            <a:cxnSpLocks/>
          </p:cNvCxnSpPr>
          <p:nvPr/>
        </p:nvCxnSpPr>
        <p:spPr>
          <a:xfrm>
            <a:off x="5741936" y="3429000"/>
            <a:ext cx="0" cy="342900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5744759"/>
      </p:ext>
    </p:extLst>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8F08BC5-DBE9-439D-9F25-387C67C9E8E4}"/>
              </a:ext>
            </a:extLst>
          </p:cNvPr>
          <p:cNvSpPr/>
          <p:nvPr/>
        </p:nvSpPr>
        <p:spPr>
          <a:xfrm>
            <a:off x="6464179" y="3945833"/>
            <a:ext cx="4352474" cy="923330"/>
          </a:xfrm>
          <a:prstGeom prst="rect">
            <a:avLst/>
          </a:prstGeom>
          <a:solidFill>
            <a:schemeClr val="accent2"/>
          </a:solidFill>
        </p:spPr>
        <p:txBody>
          <a:bodyPr wrap="none" lIns="91440" tIns="45720" rIns="91440" bIns="45720">
            <a:spAutoFit/>
          </a:bodyPr>
          <a:lstStyle/>
          <a:p>
            <a:pPr algn="ctr"/>
            <a:r>
              <a:rPr lang="en-US" sz="5400" b="1" cap="none" spc="50" dirty="0">
                <a:ln w="0"/>
                <a:solidFill>
                  <a:schemeClr val="bg2"/>
                </a:solidFill>
                <a:effectLst>
                  <a:innerShdw blurRad="63500" dist="50800" dir="13500000">
                    <a:srgbClr val="000000">
                      <a:alpha val="50000"/>
                    </a:srgbClr>
                  </a:innerShdw>
                </a:effectLst>
                <a:latin typeface="Ubuntu" panose="020B0504030602030204" pitchFamily="34" charset="0"/>
              </a:rPr>
              <a:t>BEHAVIOUR</a:t>
            </a:r>
          </a:p>
        </p:txBody>
      </p:sp>
      <p:sp>
        <p:nvSpPr>
          <p:cNvPr id="3" name="Rectangle 2">
            <a:extLst>
              <a:ext uri="{FF2B5EF4-FFF2-40B4-BE49-F238E27FC236}">
                <a16:creationId xmlns:a16="http://schemas.microsoft.com/office/drawing/2014/main" id="{EFAEB0C1-8FA7-428D-86DB-5F348EEC11F7}"/>
              </a:ext>
            </a:extLst>
          </p:cNvPr>
          <p:cNvSpPr/>
          <p:nvPr/>
        </p:nvSpPr>
        <p:spPr>
          <a:xfrm>
            <a:off x="1907513" y="3945833"/>
            <a:ext cx="1896673" cy="923330"/>
          </a:xfrm>
          <a:prstGeom prst="rect">
            <a:avLst/>
          </a:prstGeom>
          <a:solidFill>
            <a:schemeClr val="accent1"/>
          </a:solidFill>
        </p:spPr>
        <p:txBody>
          <a:bodyPr wrap="none" lIns="91440" tIns="45720" rIns="91440" bIns="45720">
            <a:spAutoFit/>
          </a:bodyPr>
          <a:lstStyle/>
          <a:p>
            <a:pPr algn="ctr"/>
            <a:r>
              <a:rPr lang="en-US" sz="5400" b="1" cap="none" spc="50" dirty="0">
                <a:ln w="0"/>
                <a:solidFill>
                  <a:schemeClr val="bg2"/>
                </a:solidFill>
                <a:effectLst>
                  <a:innerShdw blurRad="63500" dist="50800" dir="13500000">
                    <a:srgbClr val="000000">
                      <a:alpha val="50000"/>
                    </a:srgbClr>
                  </a:innerShdw>
                </a:effectLst>
                <a:latin typeface="Ubuntu" panose="020B0504030602030204" pitchFamily="34" charset="0"/>
              </a:rPr>
              <a:t>TIME</a:t>
            </a:r>
          </a:p>
        </p:txBody>
      </p:sp>
      <p:pic>
        <p:nvPicPr>
          <p:cNvPr id="5" name="Graphic 4" descr="Group brainstorm">
            <a:extLst>
              <a:ext uri="{FF2B5EF4-FFF2-40B4-BE49-F238E27FC236}">
                <a16:creationId xmlns:a16="http://schemas.microsoft.com/office/drawing/2014/main" id="{265030A5-742E-4CE6-9198-B9D86104075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95725" y="1856454"/>
            <a:ext cx="2089379" cy="2089379"/>
          </a:xfrm>
          <a:prstGeom prst="rect">
            <a:avLst/>
          </a:prstGeom>
        </p:spPr>
      </p:pic>
      <p:pic>
        <p:nvPicPr>
          <p:cNvPr id="6" name="Graphic 5" descr="Hourglass">
            <a:extLst>
              <a:ext uri="{FF2B5EF4-FFF2-40B4-BE49-F238E27FC236}">
                <a16:creationId xmlns:a16="http://schemas.microsoft.com/office/drawing/2014/main" id="{2BD547D8-4123-4E5F-92D0-F33596C17BF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811159" y="1856454"/>
            <a:ext cx="2089379" cy="2089379"/>
          </a:xfrm>
          <a:prstGeom prst="rect">
            <a:avLst/>
          </a:prstGeom>
        </p:spPr>
      </p:pic>
      <p:cxnSp>
        <p:nvCxnSpPr>
          <p:cNvPr id="7" name="Straight Connector 6">
            <a:extLst>
              <a:ext uri="{FF2B5EF4-FFF2-40B4-BE49-F238E27FC236}">
                <a16:creationId xmlns:a16="http://schemas.microsoft.com/office/drawing/2014/main" id="{77B0FB6E-0604-461F-BE01-D03169B30D73}"/>
              </a:ext>
            </a:extLst>
          </p:cNvPr>
          <p:cNvCxnSpPr/>
          <p:nvPr/>
        </p:nvCxnSpPr>
        <p:spPr>
          <a:xfrm>
            <a:off x="5702179" y="-13252"/>
            <a:ext cx="0" cy="88789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CA65C91-8D99-4104-AB0B-187E8073DB52}"/>
              </a:ext>
            </a:extLst>
          </p:cNvPr>
          <p:cNvCxnSpPr>
            <a:cxnSpLocks/>
          </p:cNvCxnSpPr>
          <p:nvPr/>
        </p:nvCxnSpPr>
        <p:spPr>
          <a:xfrm flipH="1">
            <a:off x="2928730" y="887896"/>
            <a:ext cx="2773449"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FF85917-D9F0-4990-81B7-9C2AFCCF9BB1}"/>
              </a:ext>
            </a:extLst>
          </p:cNvPr>
          <p:cNvCxnSpPr/>
          <p:nvPr/>
        </p:nvCxnSpPr>
        <p:spPr>
          <a:xfrm>
            <a:off x="2939100" y="874644"/>
            <a:ext cx="0" cy="887896"/>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E4FB0286-81C3-4F60-8024-F8E23663C865}"/>
              </a:ext>
            </a:extLst>
          </p:cNvPr>
          <p:cNvSpPr/>
          <p:nvPr/>
        </p:nvSpPr>
        <p:spPr>
          <a:xfrm>
            <a:off x="2862472" y="1696280"/>
            <a:ext cx="132516" cy="1325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265FD51B-E21C-4A2B-8F8F-A061F64C1C7D}"/>
              </a:ext>
            </a:extLst>
          </p:cNvPr>
          <p:cNvCxnSpPr>
            <a:cxnSpLocks/>
          </p:cNvCxnSpPr>
          <p:nvPr/>
        </p:nvCxnSpPr>
        <p:spPr>
          <a:xfrm flipH="1" flipV="1">
            <a:off x="5702180" y="881270"/>
            <a:ext cx="2885229" cy="662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DFB5706-3B67-4CE1-84E1-ED840460B6A6}"/>
              </a:ext>
            </a:extLst>
          </p:cNvPr>
          <p:cNvCxnSpPr/>
          <p:nvPr/>
        </p:nvCxnSpPr>
        <p:spPr>
          <a:xfrm>
            <a:off x="8584527" y="874644"/>
            <a:ext cx="0" cy="887896"/>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CB750672-9AC6-4BA8-BAE0-396113A4AF5E}"/>
              </a:ext>
            </a:extLst>
          </p:cNvPr>
          <p:cNvSpPr/>
          <p:nvPr/>
        </p:nvSpPr>
        <p:spPr>
          <a:xfrm>
            <a:off x="8507899" y="1683028"/>
            <a:ext cx="132516" cy="1325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58132189"/>
      </p:ext>
    </p:extLst>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250"/>
                                        <p:tgtEl>
                                          <p:spTgt spid="7"/>
                                        </p:tgtEl>
                                      </p:cBhvr>
                                    </p:animEffect>
                                  </p:childTnLst>
                                </p:cTn>
                              </p:par>
                            </p:childTnLst>
                          </p:cTn>
                        </p:par>
                        <p:par>
                          <p:cTn id="8" fill="hold">
                            <p:stCondLst>
                              <p:cond delay="250"/>
                            </p:stCondLst>
                            <p:childTnLst>
                              <p:par>
                                <p:cTn id="9" presetID="22" presetClass="entr" presetSubtype="2"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right)">
                                      <p:cBhvr>
                                        <p:cTn id="11" dur="250"/>
                                        <p:tgtEl>
                                          <p:spTgt spid="8"/>
                                        </p:tgtEl>
                                      </p:cBhvr>
                                    </p:animEffect>
                                  </p:childTnLst>
                                </p:cTn>
                              </p:par>
                            </p:childTnLst>
                          </p:cTn>
                        </p:par>
                        <p:par>
                          <p:cTn id="12" fill="hold">
                            <p:stCondLst>
                              <p:cond delay="500"/>
                            </p:stCondLst>
                            <p:childTnLst>
                              <p:par>
                                <p:cTn id="13" presetID="22" presetClass="entr" presetSubtype="1"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up)">
                                      <p:cBhvr>
                                        <p:cTn id="15" dur="250"/>
                                        <p:tgtEl>
                                          <p:spTgt spid="10"/>
                                        </p:tgtEl>
                                      </p:cBhvr>
                                    </p:animEffect>
                                  </p:childTnLst>
                                </p:cTn>
                              </p:par>
                            </p:childTnLst>
                          </p:cTn>
                        </p:par>
                        <p:par>
                          <p:cTn id="16" fill="hold">
                            <p:stCondLst>
                              <p:cond delay="750"/>
                            </p:stCondLst>
                            <p:childTnLst>
                              <p:par>
                                <p:cTn id="17" presetID="22" presetClass="entr" presetSubtype="1"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up)">
                                      <p:cBhvr>
                                        <p:cTn id="19" dur="250"/>
                                        <p:tgtEl>
                                          <p:spTgt spid="11"/>
                                        </p:tgtEl>
                                      </p:cBhvr>
                                    </p:animEffect>
                                  </p:childTnLst>
                                </p:cTn>
                              </p:par>
                            </p:childTnLst>
                          </p:cTn>
                        </p:par>
                        <p:par>
                          <p:cTn id="20" fill="hold">
                            <p:stCondLst>
                              <p:cond delay="1000"/>
                            </p:stCondLst>
                            <p:childTnLst>
                              <p:par>
                                <p:cTn id="21" presetID="22" presetClass="entr" presetSubtype="4"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cTn>
                              </p:par>
                            </p:childTnLst>
                          </p:cTn>
                        </p:par>
                        <p:par>
                          <p:cTn id="24" fill="hold">
                            <p:stCondLst>
                              <p:cond delay="1500"/>
                            </p:stCondLst>
                            <p:childTnLst>
                              <p:par>
                                <p:cTn id="25" presetID="22" presetClass="entr" presetSubtype="4" fill="hold" grpId="0" nodeType="after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ipe(down)">
                                      <p:cBhvr>
                                        <p:cTn id="27" dur="500"/>
                                        <p:tgtEl>
                                          <p:spTgt spid="3"/>
                                        </p:tgtEl>
                                      </p:cBhvr>
                                    </p:animEffect>
                                  </p:childTnLst>
                                </p:cTn>
                              </p:par>
                            </p:childTnLst>
                          </p:cTn>
                        </p:par>
                        <p:par>
                          <p:cTn id="28" fill="hold">
                            <p:stCondLst>
                              <p:cond delay="2000"/>
                            </p:stCondLst>
                            <p:childTnLst>
                              <p:par>
                                <p:cTn id="29" presetID="22" presetClass="entr" presetSubtype="8" fill="hold"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left)">
                                      <p:cBhvr>
                                        <p:cTn id="31" dur="250"/>
                                        <p:tgtEl>
                                          <p:spTgt spid="12"/>
                                        </p:tgtEl>
                                      </p:cBhvr>
                                    </p:animEffect>
                                  </p:childTnLst>
                                </p:cTn>
                              </p:par>
                            </p:childTnLst>
                          </p:cTn>
                        </p:par>
                        <p:par>
                          <p:cTn id="32" fill="hold">
                            <p:stCondLst>
                              <p:cond delay="2250"/>
                            </p:stCondLst>
                            <p:childTnLst>
                              <p:par>
                                <p:cTn id="33" presetID="22" presetClass="entr" presetSubtype="1" fill="hold" nodeType="after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up)">
                                      <p:cBhvr>
                                        <p:cTn id="35" dur="250"/>
                                        <p:tgtEl>
                                          <p:spTgt spid="14"/>
                                        </p:tgtEl>
                                      </p:cBhvr>
                                    </p:animEffect>
                                  </p:childTnLst>
                                </p:cTn>
                              </p:par>
                            </p:childTnLst>
                          </p:cTn>
                        </p:par>
                        <p:par>
                          <p:cTn id="36" fill="hold">
                            <p:stCondLst>
                              <p:cond delay="2500"/>
                            </p:stCondLst>
                            <p:childTnLst>
                              <p:par>
                                <p:cTn id="37" presetID="22" presetClass="entr" presetSubtype="1" fill="hold" grpId="0" nodeType="after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wipe(up)">
                                      <p:cBhvr>
                                        <p:cTn id="39" dur="250"/>
                                        <p:tgtEl>
                                          <p:spTgt spid="15"/>
                                        </p:tgtEl>
                                      </p:cBhvr>
                                    </p:animEffect>
                                  </p:childTnLst>
                                </p:cTn>
                              </p:par>
                            </p:childTnLst>
                          </p:cTn>
                        </p:par>
                        <p:par>
                          <p:cTn id="40" fill="hold">
                            <p:stCondLst>
                              <p:cond delay="2750"/>
                            </p:stCondLst>
                            <p:childTnLst>
                              <p:par>
                                <p:cTn id="41" presetID="22" presetClass="entr" presetSubtype="1" fill="hold" nodeType="after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wipe(up)">
                                      <p:cBhvr>
                                        <p:cTn id="43" dur="500"/>
                                        <p:tgtEl>
                                          <p:spTgt spid="5"/>
                                        </p:tgtEl>
                                      </p:cBhvr>
                                    </p:animEffect>
                                  </p:childTnLst>
                                </p:cTn>
                              </p:par>
                            </p:childTnLst>
                          </p:cTn>
                        </p:par>
                        <p:par>
                          <p:cTn id="44" fill="hold">
                            <p:stCondLst>
                              <p:cond delay="3250"/>
                            </p:stCondLst>
                            <p:childTnLst>
                              <p:par>
                                <p:cTn id="45" presetID="22" presetClass="entr" presetSubtype="1" fill="hold" grpId="0" nodeType="afterEffect">
                                  <p:stCondLst>
                                    <p:cond delay="0"/>
                                  </p:stCondLst>
                                  <p:childTnLst>
                                    <p:set>
                                      <p:cBhvr>
                                        <p:cTn id="46" dur="1" fill="hold">
                                          <p:stCondLst>
                                            <p:cond delay="0"/>
                                          </p:stCondLst>
                                        </p:cTn>
                                        <p:tgtEl>
                                          <p:spTgt spid="2"/>
                                        </p:tgtEl>
                                        <p:attrNameLst>
                                          <p:attrName>style.visibility</p:attrName>
                                        </p:attrNameLst>
                                      </p:cBhvr>
                                      <p:to>
                                        <p:strVal val="visible"/>
                                      </p:to>
                                    </p:set>
                                    <p:animEffect transition="in" filter="wipe(up)">
                                      <p:cBhvr>
                                        <p:cTn id="4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1" grpId="0" animBg="1"/>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FAEB0C1-8FA7-428D-86DB-5F348EEC11F7}"/>
              </a:ext>
            </a:extLst>
          </p:cNvPr>
          <p:cNvSpPr/>
          <p:nvPr/>
        </p:nvSpPr>
        <p:spPr>
          <a:xfrm>
            <a:off x="5147664" y="2925415"/>
            <a:ext cx="1896673" cy="923330"/>
          </a:xfrm>
          <a:prstGeom prst="rect">
            <a:avLst/>
          </a:prstGeom>
          <a:solidFill>
            <a:schemeClr val="accent1"/>
          </a:solidFill>
        </p:spPr>
        <p:txBody>
          <a:bodyPr wrap="none" lIns="91440" tIns="45720" rIns="91440" bIns="45720">
            <a:spAutoFit/>
          </a:bodyPr>
          <a:lstStyle/>
          <a:p>
            <a:pPr algn="ctr"/>
            <a:r>
              <a:rPr lang="en-US" sz="5400" b="1" cap="none" spc="50" dirty="0">
                <a:ln w="0"/>
                <a:solidFill>
                  <a:schemeClr val="bg2"/>
                </a:solidFill>
                <a:effectLst>
                  <a:innerShdw blurRad="63500" dist="50800" dir="13500000">
                    <a:srgbClr val="000000">
                      <a:alpha val="50000"/>
                    </a:srgbClr>
                  </a:innerShdw>
                </a:effectLst>
                <a:latin typeface="Ubuntu" panose="020B0504030602030204" pitchFamily="34" charset="0"/>
              </a:rPr>
              <a:t>TIME</a:t>
            </a:r>
          </a:p>
        </p:txBody>
      </p:sp>
      <p:pic>
        <p:nvPicPr>
          <p:cNvPr id="6" name="Graphic 5" descr="Hourglass">
            <a:extLst>
              <a:ext uri="{FF2B5EF4-FFF2-40B4-BE49-F238E27FC236}">
                <a16:creationId xmlns:a16="http://schemas.microsoft.com/office/drawing/2014/main" id="{2BD547D8-4123-4E5F-92D0-F33596C17BF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051310" y="836036"/>
            <a:ext cx="2089379" cy="2089379"/>
          </a:xfrm>
          <a:prstGeom prst="rect">
            <a:avLst/>
          </a:prstGeom>
        </p:spPr>
      </p:pic>
      <p:sp>
        <p:nvSpPr>
          <p:cNvPr id="8" name="Rectangle 7">
            <a:extLst>
              <a:ext uri="{FF2B5EF4-FFF2-40B4-BE49-F238E27FC236}">
                <a16:creationId xmlns:a16="http://schemas.microsoft.com/office/drawing/2014/main" id="{2420370C-54DE-4C30-9163-485FF9376B1E}"/>
              </a:ext>
            </a:extLst>
          </p:cNvPr>
          <p:cNvSpPr/>
          <p:nvPr/>
        </p:nvSpPr>
        <p:spPr>
          <a:xfrm>
            <a:off x="2002801" y="4298887"/>
            <a:ext cx="8398453" cy="646331"/>
          </a:xfrm>
          <a:prstGeom prst="rect">
            <a:avLst/>
          </a:prstGeom>
          <a:noFill/>
        </p:spPr>
        <p:txBody>
          <a:bodyPr wrap="none" lIns="91440" tIns="45720" rIns="91440" bIns="45720">
            <a:spAutoFit/>
          </a:bodyPr>
          <a:lstStyle/>
          <a:p>
            <a:pPr algn="ctr"/>
            <a:r>
              <a:rPr lang="en-US" sz="3600" dirty="0">
                <a:ln w="0"/>
                <a:solidFill>
                  <a:schemeClr val="accent1"/>
                </a:solidFill>
                <a:effectLst>
                  <a:outerShdw blurRad="38100" dist="25400" dir="5400000" algn="ctr" rotWithShape="0">
                    <a:srgbClr val="6E747A">
                      <a:alpha val="43000"/>
                    </a:srgbClr>
                  </a:outerShdw>
                </a:effectLst>
                <a:latin typeface="Ubuntu" panose="020B0504030602030204" pitchFamily="34" charset="0"/>
              </a:rPr>
              <a:t>How does time help in creating wealth?</a:t>
            </a:r>
          </a:p>
        </p:txBody>
      </p:sp>
    </p:spTree>
    <p:extLst>
      <p:ext uri="{BB962C8B-B14F-4D97-AF65-F5344CB8AC3E}">
        <p14:creationId xmlns:p14="http://schemas.microsoft.com/office/powerpoint/2010/main" val="42760905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1_Office Theme">
  <a:themeElements>
    <a:clrScheme name="Bandhan New Brand">
      <a:dk1>
        <a:sysClr val="windowText" lastClr="000000"/>
      </a:dk1>
      <a:lt1>
        <a:sysClr val="window" lastClr="FFFFFF"/>
      </a:lt1>
      <a:dk2>
        <a:srgbClr val="44546A"/>
      </a:dk2>
      <a:lt2>
        <a:srgbClr val="E7E6E6"/>
      </a:lt2>
      <a:accent1>
        <a:srgbClr val="B92825"/>
      </a:accent1>
      <a:accent2>
        <a:srgbClr val="093251"/>
      </a:accent2>
      <a:accent3>
        <a:srgbClr val="F36522"/>
      </a:accent3>
      <a:accent4>
        <a:srgbClr val="FFCB0A"/>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and PPT - BMF" id="{E258C206-FD45-0141-85C6-97288123D8EA}" vid="{A5A41E79-AB4E-424F-8FE7-6586C5AA35B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Bandhan Final">
    <a:dk1>
      <a:sysClr val="windowText" lastClr="000000"/>
    </a:dk1>
    <a:lt1>
      <a:sysClr val="window" lastClr="FFFFFF"/>
    </a:lt1>
    <a:dk2>
      <a:srgbClr val="44546A"/>
    </a:dk2>
    <a:lt2>
      <a:srgbClr val="E7E6E6"/>
    </a:lt2>
    <a:accent1>
      <a:srgbClr val="EE0000"/>
    </a:accent1>
    <a:accent2>
      <a:srgbClr val="588691"/>
    </a:accent2>
    <a:accent3>
      <a:srgbClr val="D8D8D8"/>
    </a:accent3>
    <a:accent4>
      <a:srgbClr val="0A3252"/>
    </a:accent4>
    <a:accent5>
      <a:srgbClr val="FFCA05"/>
    </a:accent5>
    <a:accent6>
      <a:srgbClr val="0E6185"/>
    </a:accent6>
    <a:hlink>
      <a:srgbClr val="EF6623"/>
    </a:hlink>
    <a:folHlink>
      <a:srgbClr val="636466"/>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Bandhan New Brand">
    <a:dk1>
      <a:sysClr val="windowText" lastClr="000000"/>
    </a:dk1>
    <a:lt1>
      <a:sysClr val="window" lastClr="FFFFFF"/>
    </a:lt1>
    <a:dk2>
      <a:srgbClr val="44546A"/>
    </a:dk2>
    <a:lt2>
      <a:srgbClr val="E7E6E6"/>
    </a:lt2>
    <a:accent1>
      <a:srgbClr val="B92825"/>
    </a:accent1>
    <a:accent2>
      <a:srgbClr val="093251"/>
    </a:accent2>
    <a:accent3>
      <a:srgbClr val="F36522"/>
    </a:accent3>
    <a:accent4>
      <a:srgbClr val="FFCB0A"/>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Bandhan New Brand">
    <a:dk1>
      <a:sysClr val="windowText" lastClr="000000"/>
    </a:dk1>
    <a:lt1>
      <a:sysClr val="window" lastClr="FFFFFF"/>
    </a:lt1>
    <a:dk2>
      <a:srgbClr val="44546A"/>
    </a:dk2>
    <a:lt2>
      <a:srgbClr val="E7E6E6"/>
    </a:lt2>
    <a:accent1>
      <a:srgbClr val="B92825"/>
    </a:accent1>
    <a:accent2>
      <a:srgbClr val="093251"/>
    </a:accent2>
    <a:accent3>
      <a:srgbClr val="F36522"/>
    </a:accent3>
    <a:accent4>
      <a:srgbClr val="FFCB0A"/>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Bandhan New Brand">
    <a:dk1>
      <a:sysClr val="windowText" lastClr="000000"/>
    </a:dk1>
    <a:lt1>
      <a:sysClr val="window" lastClr="FFFFFF"/>
    </a:lt1>
    <a:dk2>
      <a:srgbClr val="44546A"/>
    </a:dk2>
    <a:lt2>
      <a:srgbClr val="E7E6E6"/>
    </a:lt2>
    <a:accent1>
      <a:srgbClr val="B92825"/>
    </a:accent1>
    <a:accent2>
      <a:srgbClr val="093251"/>
    </a:accent2>
    <a:accent3>
      <a:srgbClr val="F36522"/>
    </a:accent3>
    <a:accent4>
      <a:srgbClr val="FFCB0A"/>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Bandhan Final">
    <a:dk1>
      <a:sysClr val="windowText" lastClr="000000"/>
    </a:dk1>
    <a:lt1>
      <a:sysClr val="window" lastClr="FFFFFF"/>
    </a:lt1>
    <a:dk2>
      <a:srgbClr val="44546A"/>
    </a:dk2>
    <a:lt2>
      <a:srgbClr val="E7E6E6"/>
    </a:lt2>
    <a:accent1>
      <a:srgbClr val="EE0000"/>
    </a:accent1>
    <a:accent2>
      <a:srgbClr val="588691"/>
    </a:accent2>
    <a:accent3>
      <a:srgbClr val="D8D8D8"/>
    </a:accent3>
    <a:accent4>
      <a:srgbClr val="0A3252"/>
    </a:accent4>
    <a:accent5>
      <a:srgbClr val="FFCA05"/>
    </a:accent5>
    <a:accent6>
      <a:srgbClr val="0E6185"/>
    </a:accent6>
    <a:hlink>
      <a:srgbClr val="EF6623"/>
    </a:hlink>
    <a:folHlink>
      <a:srgbClr val="636466"/>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CB65C3BB195DB439EA980B1ACD650E8" ma:contentTypeVersion="15" ma:contentTypeDescription="Create a new document." ma:contentTypeScope="" ma:versionID="ce92a6131d7a66832cb4e5c0f6ccda73">
  <xsd:schema xmlns:xsd="http://www.w3.org/2001/XMLSchema" xmlns:xs="http://www.w3.org/2001/XMLSchema" xmlns:p="http://schemas.microsoft.com/office/2006/metadata/properties" xmlns:ns3="a80cf11e-0def-457c-8647-3127f7bea20a" xmlns:ns4="ced4edb6-4cf0-41ec-927e-9b265f7ca7d5" targetNamespace="http://schemas.microsoft.com/office/2006/metadata/properties" ma:root="true" ma:fieldsID="52d38466139e91df98102ce8346a9359" ns3:_="" ns4:_="">
    <xsd:import namespace="a80cf11e-0def-457c-8647-3127f7bea20a"/>
    <xsd:import namespace="ced4edb6-4cf0-41ec-927e-9b265f7ca7d5"/>
    <xsd:element name="properties">
      <xsd:complexType>
        <xsd:sequence>
          <xsd:element name="documentManagement">
            <xsd:complexType>
              <xsd:all>
                <xsd:element ref="ns3:_activity" minOccurs="0"/>
                <xsd:element ref="ns4:SharedWithUsers" minOccurs="0"/>
                <xsd:element ref="ns4:SharedWithDetails" minOccurs="0"/>
                <xsd:element ref="ns4:SharingHintHash" minOccurs="0"/>
                <xsd:element ref="ns3:MediaServiceMetadata" minOccurs="0"/>
                <xsd:element ref="ns3:MediaServiceFastMetadata" minOccurs="0"/>
                <xsd:element ref="ns3:MediaServiceObjectDetectorVersions" minOccurs="0"/>
                <xsd:element ref="ns3:MediaServiceAutoTags" minOccurs="0"/>
                <xsd:element ref="ns3:MediaLengthInSeconds" minOccurs="0"/>
                <xsd:element ref="ns3:MediaServiceOCR" minOccurs="0"/>
                <xsd:element ref="ns3:MediaServiceGenerationTime" minOccurs="0"/>
                <xsd:element ref="ns3:MediaServiceEventHashCode" minOccurs="0"/>
                <xsd:element ref="ns3:MediaServiceSystemTags" minOccurs="0"/>
                <xsd:element ref="ns3:MediaServiceDateTake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80cf11e-0def-457c-8647-3127f7bea20a" elementFormDefault="qualified">
    <xsd:import namespace="http://schemas.microsoft.com/office/2006/documentManagement/types"/>
    <xsd:import namespace="http://schemas.microsoft.com/office/infopath/2007/PartnerControls"/>
    <xsd:element name="_activity" ma:index="8" nillable="true" ma:displayName="_activity" ma:hidden="true" ma:internalName="_activity">
      <xsd:simpleType>
        <xsd:restriction base="dms:Note"/>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ystemTags" ma:index="20" nillable="true" ma:displayName="MediaServiceSystemTags" ma:hidden="true" ma:internalName="MediaServiceSystemTags" ma:readOnly="true">
      <xsd:simpleType>
        <xsd:restriction base="dms:Note"/>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ed4edb6-4cf0-41ec-927e-9b265f7ca7d5"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0" nillable="true" ma:displayName="Shared With Details" ma:internalName="SharedWithDetails" ma:readOnly="true">
      <xsd:simpleType>
        <xsd:restriction base="dms:Note">
          <xsd:maxLength value="255"/>
        </xsd:restriction>
      </xsd:simpleType>
    </xsd:element>
    <xsd:element name="SharingHintHash" ma:index="11"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a80cf11e-0def-457c-8647-3127f7bea20a"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D9CFFA1-41B1-42B5-B0A3-74083A0137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80cf11e-0def-457c-8647-3127f7bea20a"/>
    <ds:schemaRef ds:uri="ced4edb6-4cf0-41ec-927e-9b265f7ca7d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3C96C3F-B1E7-46C5-B0E1-7FC53E77E6D2}">
  <ds:schemaRefs>
    <ds:schemaRef ds:uri="a80cf11e-0def-457c-8647-3127f7bea20a"/>
    <ds:schemaRef ds:uri="ced4edb6-4cf0-41ec-927e-9b265f7ca7d5"/>
    <ds:schemaRef ds:uri="http://purl.org/dc/elements/1.1/"/>
    <ds:schemaRef ds:uri="http://schemas.microsoft.com/office/infopath/2007/PartnerControls"/>
    <ds:schemaRef ds:uri="http://purl.org/dc/terms/"/>
    <ds:schemaRef ds:uri="http://schemas.openxmlformats.org/package/2006/metadata/core-properties"/>
    <ds:schemaRef ds:uri="http://www.w3.org/XML/1998/namespace"/>
    <ds:schemaRef ds:uri="http://schemas.microsoft.com/office/2006/documentManagement/types"/>
    <ds:schemaRef ds:uri="http://purl.org/dc/dcmitype/"/>
    <ds:schemaRef ds:uri="http://schemas.microsoft.com/office/2006/metadata/properties"/>
  </ds:schemaRefs>
</ds:datastoreItem>
</file>

<file path=customXml/itemProps3.xml><?xml version="1.0" encoding="utf-8"?>
<ds:datastoreItem xmlns:ds="http://schemas.openxmlformats.org/officeDocument/2006/customXml" ds:itemID="{1EB0F68E-849D-4539-91C0-FD4916F741A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1170</TotalTime>
  <Words>1106</Words>
  <Application>Microsoft Office PowerPoint</Application>
  <PresentationFormat>Widescreen</PresentationFormat>
  <Paragraphs>219</Paragraphs>
  <Slides>34</Slides>
  <Notes>3</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Arial</vt:lpstr>
      <vt:lpstr>Calibri</vt:lpstr>
      <vt:lpstr>Calibri Light</vt:lpstr>
      <vt:lpstr>Century Gothic</vt:lpstr>
      <vt:lpstr>Ubuntu</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Kolkata Event</dc:title>
  <dc:creator>Melvin Mathew</dc:creator>
  <cp:lastModifiedBy>Karan Manglani</cp:lastModifiedBy>
  <cp:revision>80</cp:revision>
  <dcterms:created xsi:type="dcterms:W3CDTF">2024-05-13T12:07:20Z</dcterms:created>
  <dcterms:modified xsi:type="dcterms:W3CDTF">2024-05-17T18:24:10Z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0x010100ECB65C3BB195DB439EA980B1ACD650E8</vt:lpwstr>
  </property>
</Properties>
</file>