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8"/>
  </p:notesMasterIdLst>
  <p:handoutMasterIdLst>
    <p:handoutMasterId r:id="rId119"/>
  </p:handoutMasterIdLst>
  <p:sldIdLst>
    <p:sldId id="260" r:id="rId2"/>
    <p:sldId id="578" r:id="rId3"/>
    <p:sldId id="632" r:id="rId4"/>
    <p:sldId id="731" r:id="rId5"/>
    <p:sldId id="661" r:id="rId6"/>
    <p:sldId id="662" r:id="rId7"/>
    <p:sldId id="755" r:id="rId8"/>
    <p:sldId id="749" r:id="rId9"/>
    <p:sldId id="643" r:id="rId10"/>
    <p:sldId id="631" r:id="rId11"/>
    <p:sldId id="641" r:id="rId12"/>
    <p:sldId id="642" r:id="rId13"/>
    <p:sldId id="466" r:id="rId14"/>
    <p:sldId id="465" r:id="rId15"/>
    <p:sldId id="658" r:id="rId16"/>
    <p:sldId id="659" r:id="rId17"/>
    <p:sldId id="660" r:id="rId18"/>
    <p:sldId id="385" r:id="rId19"/>
    <p:sldId id="544" r:id="rId20"/>
    <p:sldId id="521" r:id="rId21"/>
    <p:sldId id="781" r:id="rId22"/>
    <p:sldId id="783" r:id="rId23"/>
    <p:sldId id="633" r:id="rId24"/>
    <p:sldId id="634" r:id="rId25"/>
    <p:sldId id="581" r:id="rId26"/>
    <p:sldId id="508" r:id="rId27"/>
    <p:sldId id="757" r:id="rId28"/>
    <p:sldId id="580" r:id="rId29"/>
    <p:sldId id="729" r:id="rId30"/>
    <p:sldId id="730" r:id="rId31"/>
    <p:sldId id="786" r:id="rId32"/>
    <p:sldId id="307" r:id="rId33"/>
    <p:sldId id="519" r:id="rId34"/>
    <p:sldId id="765" r:id="rId35"/>
    <p:sldId id="511" r:id="rId36"/>
    <p:sldId id="711" r:id="rId37"/>
    <p:sldId id="691" r:id="rId38"/>
    <p:sldId id="712" r:id="rId39"/>
    <p:sldId id="692" r:id="rId40"/>
    <p:sldId id="716" r:id="rId41"/>
    <p:sldId id="787" r:id="rId42"/>
    <p:sldId id="788" r:id="rId43"/>
    <p:sldId id="789" r:id="rId44"/>
    <p:sldId id="582" r:id="rId45"/>
    <p:sldId id="607" r:id="rId46"/>
    <p:sldId id="513" r:id="rId47"/>
    <p:sldId id="592" r:id="rId48"/>
    <p:sldId id="723" r:id="rId49"/>
    <p:sldId id="602" r:id="rId50"/>
    <p:sldId id="603" r:id="rId51"/>
    <p:sldId id="609" r:id="rId52"/>
    <p:sldId id="610" r:id="rId53"/>
    <p:sldId id="585" r:id="rId54"/>
    <p:sldId id="584" r:id="rId55"/>
    <p:sldId id="583" r:id="rId56"/>
    <p:sldId id="512" r:id="rId57"/>
    <p:sldId id="589" r:id="rId58"/>
    <p:sldId id="564" r:id="rId59"/>
    <p:sldId id="380" r:id="rId60"/>
    <p:sldId id="579" r:id="rId61"/>
    <p:sldId id="495" r:id="rId62"/>
    <p:sldId id="715" r:id="rId63"/>
    <p:sldId id="717" r:id="rId64"/>
    <p:sldId id="724" r:id="rId65"/>
    <p:sldId id="545" r:id="rId66"/>
    <p:sldId id="604" r:id="rId67"/>
    <p:sldId id="605" r:id="rId68"/>
    <p:sldId id="606" r:id="rId69"/>
    <p:sldId id="388" r:id="rId70"/>
    <p:sldId id="389" r:id="rId71"/>
    <p:sldId id="527" r:id="rId72"/>
    <p:sldId id="611" r:id="rId73"/>
    <p:sldId id="612" r:id="rId74"/>
    <p:sldId id="613" r:id="rId75"/>
    <p:sldId id="614" r:id="rId76"/>
    <p:sldId id="615" r:id="rId77"/>
    <p:sldId id="381" r:id="rId78"/>
    <p:sldId id="528" r:id="rId79"/>
    <p:sldId id="644" r:id="rId80"/>
    <p:sldId id="645" r:id="rId81"/>
    <p:sldId id="646" r:id="rId82"/>
    <p:sldId id="648" r:id="rId83"/>
    <p:sldId id="726" r:id="rId84"/>
    <p:sldId id="647" r:id="rId85"/>
    <p:sldId id="725" r:id="rId86"/>
    <p:sldId id="780" r:id="rId87"/>
    <p:sldId id="778" r:id="rId88"/>
    <p:sldId id="784" r:id="rId89"/>
    <p:sldId id="775" r:id="rId90"/>
    <p:sldId id="776" r:id="rId91"/>
    <p:sldId id="777" r:id="rId92"/>
    <p:sldId id="754" r:id="rId93"/>
    <p:sldId id="758" r:id="rId94"/>
    <p:sldId id="759" r:id="rId95"/>
    <p:sldId id="761" r:id="rId96"/>
    <p:sldId id="760" r:id="rId97"/>
    <p:sldId id="762" r:id="rId98"/>
    <p:sldId id="720" r:id="rId99"/>
    <p:sldId id="727" r:id="rId100"/>
    <p:sldId id="721" r:id="rId101"/>
    <p:sldId id="719" r:id="rId102"/>
    <p:sldId id="722" r:id="rId103"/>
    <p:sldId id="718" r:id="rId104"/>
    <p:sldId id="713" r:id="rId105"/>
    <p:sldId id="656" r:id="rId106"/>
    <p:sldId id="750" r:id="rId107"/>
    <p:sldId id="655" r:id="rId108"/>
    <p:sldId id="601" r:id="rId109"/>
    <p:sldId id="785" r:id="rId110"/>
    <p:sldId id="477" r:id="rId111"/>
    <p:sldId id="728" r:id="rId112"/>
    <p:sldId id="742" r:id="rId113"/>
    <p:sldId id="743" r:id="rId114"/>
    <p:sldId id="562" r:id="rId115"/>
    <p:sldId id="565" r:id="rId116"/>
    <p:sldId id="376" r:id="rId117"/>
  </p:sldIdLst>
  <p:sldSz cx="12192000" cy="6858000"/>
  <p:notesSz cx="6669088" cy="9926638"/>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5496"/>
    <a:srgbClr val="FFC9C9"/>
    <a:srgbClr val="B4C6E6"/>
    <a:srgbClr val="C0DDAD"/>
    <a:srgbClr val="FFDC6D"/>
    <a:srgbClr val="9DB5DF"/>
    <a:srgbClr val="54E1EB"/>
    <a:srgbClr val="A9D08E"/>
    <a:srgbClr val="FFC000"/>
    <a:srgbClr val="0046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91" autoAdjust="0"/>
    <p:restoredTop sz="96247" autoAdjust="0"/>
  </p:normalViewPr>
  <p:slideViewPr>
    <p:cSldViewPr snapToGrid="0">
      <p:cViewPr varScale="1">
        <p:scale>
          <a:sx n="106" d="100"/>
          <a:sy n="106" d="100"/>
        </p:scale>
        <p:origin x="930" y="114"/>
      </p:cViewPr>
      <p:guideLst>
        <p:guide orient="horz" pos="2160"/>
        <p:guide pos="3840"/>
      </p:guideLst>
    </p:cSldViewPr>
  </p:slideViewPr>
  <p:outlineViewPr>
    <p:cViewPr>
      <p:scale>
        <a:sx n="33" d="100"/>
        <a:sy n="33" d="100"/>
      </p:scale>
      <p:origin x="0" y="0"/>
    </p:cViewPr>
  </p:outlineViewPr>
  <p:notesTextViewPr>
    <p:cViewPr>
      <p:scale>
        <a:sx n="400" d="100"/>
        <a:sy n="400" d="100"/>
      </p:scale>
      <p:origin x="0" y="0"/>
    </p:cViewPr>
  </p:notesTextViewPr>
  <p:sorterViewPr>
    <p:cViewPr varScale="1">
      <p:scale>
        <a:sx n="1" d="1"/>
        <a:sy n="1" d="1"/>
      </p:scale>
      <p:origin x="0" y="-775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notesMaster" Target="notesMasters/notesMaster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handoutMaster" Target="handoutMasters/handoutMaster1.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viewProps" Target="view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010012-647A-4607-8E30-CD27835231E2}" type="doc">
      <dgm:prSet loTypeId="urn:microsoft.com/office/officeart/2005/8/layout/orgChart1" loCatId="hierarchy" qsTypeId="urn:microsoft.com/office/officeart/2005/8/quickstyle/simple4" qsCatId="simple" csTypeId="urn:microsoft.com/office/officeart/2005/8/colors/accent1_2" csCatId="accent1" phldr="1"/>
      <dgm:spPr/>
      <dgm:t>
        <a:bodyPr/>
        <a:lstStyle/>
        <a:p>
          <a:endParaRPr lang="en-US"/>
        </a:p>
      </dgm:t>
    </dgm:pt>
    <dgm:pt modelId="{077D2690-FDA8-4AF9-A3C0-3143DF090CFA}">
      <dgm:prSet phldrT="[Text]" custT="1"/>
      <dgm:spPr>
        <a:solidFill>
          <a:srgbClr val="0046AA"/>
        </a:solidFill>
      </dgm:spPr>
      <dgm:t>
        <a:bodyPr/>
        <a:lstStyle/>
        <a:p>
          <a:pPr>
            <a:spcAft>
              <a:spcPts val="600"/>
            </a:spcAft>
          </a:pPr>
          <a:r>
            <a:rPr lang="en-US" sz="2400" b="1" dirty="0">
              <a:latin typeface="D-DIN Exp" panose="020B0504020202030204" pitchFamily="34" charset="0"/>
              <a:cs typeface="Calibri" panose="020F0502020204030204" pitchFamily="34" charset="0"/>
            </a:rPr>
            <a:t>Different Types of </a:t>
          </a:r>
        </a:p>
        <a:p>
          <a:pPr>
            <a:spcAft>
              <a:spcPts val="600"/>
            </a:spcAft>
          </a:pPr>
          <a:r>
            <a:rPr lang="en-US" sz="2400" b="1" dirty="0">
              <a:latin typeface="D-DIN Exp" panose="020B0504020202030204" pitchFamily="34" charset="0"/>
              <a:cs typeface="Calibri" panose="020F0502020204030204" pitchFamily="34" charset="0"/>
            </a:rPr>
            <a:t>Investment Avenues &amp; Asset Classes</a:t>
          </a:r>
        </a:p>
      </dgm:t>
    </dgm:pt>
    <dgm:pt modelId="{EB4B4052-4AE3-4D5D-AFEB-DF8769525953}" type="parTrans" cxnId="{48EEA8B2-2E3E-472B-B809-9DE32D825D06}">
      <dgm:prSet/>
      <dgm:spPr/>
      <dgm:t>
        <a:bodyPr/>
        <a:lstStyle/>
        <a:p>
          <a:endParaRPr lang="en-US" sz="1400" b="1">
            <a:latin typeface="D-DIN Exp" panose="020B0504020202030204" pitchFamily="34" charset="0"/>
            <a:cs typeface="Calibri" panose="020F0502020204030204" pitchFamily="34" charset="0"/>
          </a:endParaRPr>
        </a:p>
      </dgm:t>
    </dgm:pt>
    <dgm:pt modelId="{53E4B3B4-7145-44CA-B653-C151AF558808}" type="sibTrans" cxnId="{48EEA8B2-2E3E-472B-B809-9DE32D825D06}">
      <dgm:prSet/>
      <dgm:spPr/>
      <dgm:t>
        <a:bodyPr/>
        <a:lstStyle/>
        <a:p>
          <a:endParaRPr lang="en-US" sz="1400" b="1">
            <a:latin typeface="D-DIN Exp" panose="020B0504020202030204" pitchFamily="34" charset="0"/>
            <a:cs typeface="Calibri" panose="020F0502020204030204" pitchFamily="34" charset="0"/>
          </a:endParaRPr>
        </a:p>
      </dgm:t>
    </dgm:pt>
    <dgm:pt modelId="{08B1949F-5C43-4F27-AA96-C9F5DA6A5B61}" type="asst">
      <dgm:prSet phldrT="[Text]" custT="1"/>
      <dgm:spPr>
        <a:solidFill>
          <a:srgbClr val="C00000"/>
        </a:solidFill>
      </dgm:spPr>
      <dgm:t>
        <a:bodyPr/>
        <a:lstStyle/>
        <a:p>
          <a:r>
            <a:rPr lang="en-US" sz="1600" b="1" dirty="0">
              <a:latin typeface="D-DIN Exp" panose="020B0504020202030204" pitchFamily="34" charset="0"/>
              <a:cs typeface="Calibri" panose="020F0502020204030204" pitchFamily="34" charset="0"/>
            </a:rPr>
            <a:t>Guaranteed Return Investment</a:t>
          </a:r>
        </a:p>
      </dgm:t>
    </dgm:pt>
    <dgm:pt modelId="{9C06A711-3A79-47AE-8391-1DF8270AB671}" type="parTrans" cxnId="{6A0A71A3-47B4-4A91-ABF1-85E84CBD34F9}">
      <dgm:prSet>
        <dgm:style>
          <a:lnRef idx="1">
            <a:schemeClr val="accent4"/>
          </a:lnRef>
          <a:fillRef idx="0">
            <a:schemeClr val="accent4"/>
          </a:fillRef>
          <a:effectRef idx="0">
            <a:schemeClr val="accent4"/>
          </a:effectRef>
          <a:fontRef idx="minor">
            <a:schemeClr val="tx1"/>
          </a:fontRef>
        </dgm:style>
      </dgm:prSet>
      <dgm:spPr>
        <a:ln>
          <a:solidFill>
            <a:schemeClr val="tx1"/>
          </a:solidFill>
        </a:ln>
      </dgm:spPr>
      <dgm:t>
        <a:bodyPr/>
        <a:lstStyle/>
        <a:p>
          <a:endParaRPr lang="en-US" sz="1400" b="1">
            <a:latin typeface="D-DIN Exp" panose="020B0504020202030204" pitchFamily="34" charset="0"/>
            <a:cs typeface="Calibri" panose="020F0502020204030204" pitchFamily="34" charset="0"/>
          </a:endParaRPr>
        </a:p>
      </dgm:t>
    </dgm:pt>
    <dgm:pt modelId="{6D94CB36-DA54-42E1-A3C8-FB3AE2570FEC}" type="sibTrans" cxnId="{6A0A71A3-47B4-4A91-ABF1-85E84CBD34F9}">
      <dgm:prSet/>
      <dgm:spPr/>
      <dgm:t>
        <a:bodyPr/>
        <a:lstStyle/>
        <a:p>
          <a:endParaRPr lang="en-US" sz="1400" b="1">
            <a:latin typeface="D-DIN Exp" panose="020B0504020202030204" pitchFamily="34" charset="0"/>
            <a:cs typeface="Calibri" panose="020F0502020204030204" pitchFamily="34" charset="0"/>
          </a:endParaRPr>
        </a:p>
      </dgm:t>
    </dgm:pt>
    <dgm:pt modelId="{A2E05BA3-2C94-409B-9DD5-9A7FC1056B88}" type="asst">
      <dgm:prSet custT="1"/>
      <dgm:spPr>
        <a:solidFill>
          <a:srgbClr val="C00000"/>
        </a:solidFill>
      </dgm:spPr>
      <dgm:t>
        <a:bodyPr/>
        <a:lstStyle/>
        <a:p>
          <a:r>
            <a:rPr lang="en-US" sz="1600" b="1" dirty="0">
              <a:latin typeface="D-DIN Exp" panose="020B0504020202030204" pitchFamily="34" charset="0"/>
              <a:cs typeface="Calibri" panose="020F0502020204030204" pitchFamily="34" charset="0"/>
            </a:rPr>
            <a:t>Non-Guaranteed Return Investment</a:t>
          </a:r>
        </a:p>
      </dgm:t>
    </dgm:pt>
    <dgm:pt modelId="{66F3BCF5-D116-460D-B053-2BEE077522DC}" type="parTrans" cxnId="{F723DF86-7575-44EB-8839-40ADBDA71021}">
      <dgm:prSet>
        <dgm:style>
          <a:lnRef idx="1">
            <a:schemeClr val="accent4"/>
          </a:lnRef>
          <a:fillRef idx="0">
            <a:schemeClr val="accent4"/>
          </a:fillRef>
          <a:effectRef idx="0">
            <a:schemeClr val="accent4"/>
          </a:effectRef>
          <a:fontRef idx="minor">
            <a:schemeClr val="tx1"/>
          </a:fontRef>
        </dgm:style>
      </dgm:prSet>
      <dgm:spPr>
        <a:ln>
          <a:solidFill>
            <a:schemeClr val="tx1"/>
          </a:solidFill>
        </a:ln>
      </dgm:spPr>
      <dgm:t>
        <a:bodyPr/>
        <a:lstStyle/>
        <a:p>
          <a:endParaRPr lang="en-US" sz="1400" b="1">
            <a:latin typeface="D-DIN Exp" panose="020B0504020202030204" pitchFamily="34" charset="0"/>
            <a:cs typeface="Calibri" panose="020F0502020204030204" pitchFamily="34" charset="0"/>
          </a:endParaRPr>
        </a:p>
      </dgm:t>
    </dgm:pt>
    <dgm:pt modelId="{D4370972-48F1-46F6-8D70-CC06A9783D78}" type="sibTrans" cxnId="{F723DF86-7575-44EB-8839-40ADBDA71021}">
      <dgm:prSet/>
      <dgm:spPr/>
      <dgm:t>
        <a:bodyPr/>
        <a:lstStyle/>
        <a:p>
          <a:endParaRPr lang="en-US" sz="1400" b="1">
            <a:latin typeface="D-DIN Exp" panose="020B0504020202030204" pitchFamily="34" charset="0"/>
            <a:cs typeface="Calibri" panose="020F0502020204030204" pitchFamily="34" charset="0"/>
          </a:endParaRPr>
        </a:p>
      </dgm:t>
    </dgm:pt>
    <dgm:pt modelId="{C0A8B706-708B-4137-99CE-E255B9789F12}">
      <dgm:prSet custT="1"/>
      <dgm:spPr>
        <a:solidFill>
          <a:srgbClr val="0046AA"/>
        </a:solidFill>
      </dgm:spPr>
      <dgm:t>
        <a:bodyPr/>
        <a:lstStyle/>
        <a:p>
          <a:r>
            <a:rPr lang="en-US" sz="1200" b="1" dirty="0">
              <a:latin typeface="D-DIN Exp" panose="020B0504020202030204" pitchFamily="34" charset="0"/>
              <a:cs typeface="Calibri" panose="020F0502020204030204" pitchFamily="34" charset="0"/>
            </a:rPr>
            <a:t>Fixed Deposit</a:t>
          </a:r>
        </a:p>
      </dgm:t>
    </dgm:pt>
    <dgm:pt modelId="{2CFB6427-4EC4-4764-9CD9-ACCDD94A19D8}" type="parTrans" cxnId="{446C5A07-42C4-4583-9EDA-6EC4023B05A0}">
      <dgm:prSet>
        <dgm:style>
          <a:lnRef idx="1">
            <a:schemeClr val="accent4"/>
          </a:lnRef>
          <a:fillRef idx="0">
            <a:schemeClr val="accent4"/>
          </a:fillRef>
          <a:effectRef idx="0">
            <a:schemeClr val="accent4"/>
          </a:effectRef>
          <a:fontRef idx="minor">
            <a:schemeClr val="tx1"/>
          </a:fontRef>
        </dgm:style>
      </dgm:prSet>
      <dgm:spPr>
        <a:ln>
          <a:solidFill>
            <a:schemeClr val="tx1"/>
          </a:solidFill>
        </a:ln>
      </dgm:spPr>
      <dgm:t>
        <a:bodyPr/>
        <a:lstStyle/>
        <a:p>
          <a:endParaRPr lang="en-US" sz="1400" b="1">
            <a:latin typeface="D-DIN Exp" panose="020B0504020202030204" pitchFamily="34" charset="0"/>
            <a:cs typeface="Calibri" panose="020F0502020204030204" pitchFamily="34" charset="0"/>
          </a:endParaRPr>
        </a:p>
      </dgm:t>
    </dgm:pt>
    <dgm:pt modelId="{2827AE5E-DA26-4D22-B5E6-935FE53C490E}" type="sibTrans" cxnId="{446C5A07-42C4-4583-9EDA-6EC4023B05A0}">
      <dgm:prSet/>
      <dgm:spPr/>
      <dgm:t>
        <a:bodyPr/>
        <a:lstStyle/>
        <a:p>
          <a:endParaRPr lang="en-US" sz="1400" b="1">
            <a:latin typeface="D-DIN Exp" panose="020B0504020202030204" pitchFamily="34" charset="0"/>
            <a:cs typeface="Calibri" panose="020F0502020204030204" pitchFamily="34" charset="0"/>
          </a:endParaRPr>
        </a:p>
      </dgm:t>
    </dgm:pt>
    <dgm:pt modelId="{9112CA31-9E74-45B2-BFB6-D58DF1FAC029}">
      <dgm:prSet custT="1"/>
      <dgm:spPr>
        <a:solidFill>
          <a:srgbClr val="0046AA"/>
        </a:solidFill>
      </dgm:spPr>
      <dgm:t>
        <a:bodyPr/>
        <a:lstStyle/>
        <a:p>
          <a:r>
            <a:rPr lang="en-US" sz="1200" b="1" dirty="0">
              <a:latin typeface="D-DIN Exp" panose="020B0504020202030204" pitchFamily="34" charset="0"/>
              <a:cs typeface="Calibri" panose="020F0502020204030204" pitchFamily="34" charset="0"/>
            </a:rPr>
            <a:t>Post Office  scheme</a:t>
          </a:r>
        </a:p>
      </dgm:t>
    </dgm:pt>
    <dgm:pt modelId="{51B97B51-00CA-4197-B6FA-844D2B24E7FC}" type="parTrans" cxnId="{B1752A22-BD6B-4F35-B8D1-44DD9DDD277D}">
      <dgm:prSet>
        <dgm:style>
          <a:lnRef idx="1">
            <a:schemeClr val="accent4"/>
          </a:lnRef>
          <a:fillRef idx="0">
            <a:schemeClr val="accent4"/>
          </a:fillRef>
          <a:effectRef idx="0">
            <a:schemeClr val="accent4"/>
          </a:effectRef>
          <a:fontRef idx="minor">
            <a:schemeClr val="tx1"/>
          </a:fontRef>
        </dgm:style>
      </dgm:prSet>
      <dgm:spPr>
        <a:ln>
          <a:solidFill>
            <a:schemeClr val="tx1"/>
          </a:solidFill>
        </a:ln>
      </dgm:spPr>
      <dgm:t>
        <a:bodyPr/>
        <a:lstStyle/>
        <a:p>
          <a:endParaRPr lang="en-US" sz="1400" b="1">
            <a:latin typeface="D-DIN Exp" panose="020B0504020202030204" pitchFamily="34" charset="0"/>
            <a:cs typeface="Calibri" panose="020F0502020204030204" pitchFamily="34" charset="0"/>
          </a:endParaRPr>
        </a:p>
      </dgm:t>
    </dgm:pt>
    <dgm:pt modelId="{9D2C786C-8476-4726-B3F8-20CF5A3850FA}" type="sibTrans" cxnId="{B1752A22-BD6B-4F35-B8D1-44DD9DDD277D}">
      <dgm:prSet/>
      <dgm:spPr/>
      <dgm:t>
        <a:bodyPr/>
        <a:lstStyle/>
        <a:p>
          <a:endParaRPr lang="en-US" sz="1400" b="1">
            <a:latin typeface="D-DIN Exp" panose="020B0504020202030204" pitchFamily="34" charset="0"/>
            <a:cs typeface="Calibri" panose="020F0502020204030204" pitchFamily="34" charset="0"/>
          </a:endParaRPr>
        </a:p>
      </dgm:t>
    </dgm:pt>
    <dgm:pt modelId="{9319092B-EE4A-4BBD-B77A-2E19B844D41E}">
      <dgm:prSet custT="1"/>
      <dgm:spPr>
        <a:solidFill>
          <a:srgbClr val="0046AA"/>
        </a:solidFill>
      </dgm:spPr>
      <dgm:t>
        <a:bodyPr/>
        <a:lstStyle/>
        <a:p>
          <a:r>
            <a:rPr lang="en-US" sz="1200" b="1" dirty="0">
              <a:latin typeface="D-DIN Exp" panose="020B0504020202030204" pitchFamily="34" charset="0"/>
              <a:cs typeface="Calibri" panose="020F0502020204030204" pitchFamily="34" charset="0"/>
            </a:rPr>
            <a:t>Provident Fund</a:t>
          </a:r>
        </a:p>
      </dgm:t>
    </dgm:pt>
    <dgm:pt modelId="{DD19B2D3-C554-40EE-BE16-9CDD40A515D7}" type="parTrans" cxnId="{88CB0934-9037-4FC0-A89A-72763A5BA26F}">
      <dgm:prSet>
        <dgm:style>
          <a:lnRef idx="1">
            <a:schemeClr val="accent4"/>
          </a:lnRef>
          <a:fillRef idx="0">
            <a:schemeClr val="accent4"/>
          </a:fillRef>
          <a:effectRef idx="0">
            <a:schemeClr val="accent4"/>
          </a:effectRef>
          <a:fontRef idx="minor">
            <a:schemeClr val="tx1"/>
          </a:fontRef>
        </dgm:style>
      </dgm:prSet>
      <dgm:spPr>
        <a:ln>
          <a:solidFill>
            <a:schemeClr val="tx1"/>
          </a:solidFill>
        </a:ln>
      </dgm:spPr>
      <dgm:t>
        <a:bodyPr/>
        <a:lstStyle/>
        <a:p>
          <a:endParaRPr lang="en-US" sz="1400" b="1">
            <a:latin typeface="D-DIN Exp" panose="020B0504020202030204" pitchFamily="34" charset="0"/>
            <a:cs typeface="Calibri" panose="020F0502020204030204" pitchFamily="34" charset="0"/>
          </a:endParaRPr>
        </a:p>
      </dgm:t>
    </dgm:pt>
    <dgm:pt modelId="{110F3F8C-BB3B-4ED6-93E8-9E13BD9BBBDE}" type="sibTrans" cxnId="{88CB0934-9037-4FC0-A89A-72763A5BA26F}">
      <dgm:prSet/>
      <dgm:spPr/>
      <dgm:t>
        <a:bodyPr/>
        <a:lstStyle/>
        <a:p>
          <a:endParaRPr lang="en-US" sz="1400" b="1">
            <a:latin typeface="D-DIN Exp" panose="020B0504020202030204" pitchFamily="34" charset="0"/>
            <a:cs typeface="Calibri" panose="020F0502020204030204" pitchFamily="34" charset="0"/>
          </a:endParaRPr>
        </a:p>
      </dgm:t>
    </dgm:pt>
    <dgm:pt modelId="{7EA5DD3C-424B-4784-8457-C0C8577B5849}">
      <dgm:prSet custT="1"/>
      <dgm:spPr>
        <a:solidFill>
          <a:srgbClr val="0046AA"/>
        </a:solidFill>
      </dgm:spPr>
      <dgm:t>
        <a:bodyPr/>
        <a:lstStyle/>
        <a:p>
          <a:r>
            <a:rPr lang="en-US" sz="1200" b="1" dirty="0">
              <a:latin typeface="D-DIN Exp" panose="020B0504020202030204" pitchFamily="34" charset="0"/>
              <a:cs typeface="Calibri" panose="020F0502020204030204" pitchFamily="34" charset="0"/>
            </a:rPr>
            <a:t>PPF</a:t>
          </a:r>
        </a:p>
      </dgm:t>
    </dgm:pt>
    <dgm:pt modelId="{93D59D1F-E8A6-4E5A-8F55-8BDB058D336A}" type="parTrans" cxnId="{C57A8E7C-FE75-460C-BAC0-9148F44E6EB8}">
      <dgm:prSet>
        <dgm:style>
          <a:lnRef idx="1">
            <a:schemeClr val="accent4"/>
          </a:lnRef>
          <a:fillRef idx="0">
            <a:schemeClr val="accent4"/>
          </a:fillRef>
          <a:effectRef idx="0">
            <a:schemeClr val="accent4"/>
          </a:effectRef>
          <a:fontRef idx="minor">
            <a:schemeClr val="tx1"/>
          </a:fontRef>
        </dgm:style>
      </dgm:prSet>
      <dgm:spPr>
        <a:ln>
          <a:solidFill>
            <a:schemeClr val="tx1"/>
          </a:solidFill>
        </a:ln>
      </dgm:spPr>
      <dgm:t>
        <a:bodyPr/>
        <a:lstStyle/>
        <a:p>
          <a:endParaRPr lang="en-US" sz="1400" b="1">
            <a:latin typeface="D-DIN Exp" panose="020B0504020202030204" pitchFamily="34" charset="0"/>
            <a:cs typeface="Calibri" panose="020F0502020204030204" pitchFamily="34" charset="0"/>
          </a:endParaRPr>
        </a:p>
      </dgm:t>
    </dgm:pt>
    <dgm:pt modelId="{41ACB6EC-C709-4718-BCC8-F2A1018D9C0F}" type="sibTrans" cxnId="{C57A8E7C-FE75-460C-BAC0-9148F44E6EB8}">
      <dgm:prSet/>
      <dgm:spPr/>
      <dgm:t>
        <a:bodyPr/>
        <a:lstStyle/>
        <a:p>
          <a:endParaRPr lang="en-US" sz="1400" b="1">
            <a:latin typeface="D-DIN Exp" panose="020B0504020202030204" pitchFamily="34" charset="0"/>
            <a:cs typeface="Calibri" panose="020F0502020204030204" pitchFamily="34" charset="0"/>
          </a:endParaRPr>
        </a:p>
      </dgm:t>
    </dgm:pt>
    <dgm:pt modelId="{716ACBEC-CE56-4617-9F3E-4F47C9EF21F8}">
      <dgm:prSet custT="1"/>
      <dgm:spPr>
        <a:solidFill>
          <a:srgbClr val="0046AA"/>
        </a:solidFill>
      </dgm:spPr>
      <dgm:t>
        <a:bodyPr/>
        <a:lstStyle/>
        <a:p>
          <a:r>
            <a:rPr lang="en-US" sz="1200" b="1" dirty="0">
              <a:latin typeface="D-DIN Exp" panose="020B0504020202030204" pitchFamily="34" charset="0"/>
              <a:cs typeface="Calibri" panose="020F0502020204030204" pitchFamily="34" charset="0"/>
            </a:rPr>
            <a:t>Equity</a:t>
          </a:r>
        </a:p>
      </dgm:t>
    </dgm:pt>
    <dgm:pt modelId="{CA10A276-F5BB-4A76-8230-83AFC908F5D3}" type="parTrans" cxnId="{CA82401D-8A54-4C29-A6D8-DC5E0459ECC2}">
      <dgm:prSet>
        <dgm:style>
          <a:lnRef idx="1">
            <a:schemeClr val="accent4"/>
          </a:lnRef>
          <a:fillRef idx="0">
            <a:schemeClr val="accent4"/>
          </a:fillRef>
          <a:effectRef idx="0">
            <a:schemeClr val="accent4"/>
          </a:effectRef>
          <a:fontRef idx="minor">
            <a:schemeClr val="tx1"/>
          </a:fontRef>
        </dgm:style>
      </dgm:prSet>
      <dgm:spPr>
        <a:ln>
          <a:solidFill>
            <a:schemeClr val="tx1"/>
          </a:solidFill>
        </a:ln>
      </dgm:spPr>
      <dgm:t>
        <a:bodyPr/>
        <a:lstStyle/>
        <a:p>
          <a:endParaRPr lang="en-US" sz="1400" b="1">
            <a:latin typeface="D-DIN Exp" panose="020B0504020202030204" pitchFamily="34" charset="0"/>
            <a:cs typeface="Calibri" panose="020F0502020204030204" pitchFamily="34" charset="0"/>
          </a:endParaRPr>
        </a:p>
      </dgm:t>
    </dgm:pt>
    <dgm:pt modelId="{3A32A526-48A8-407F-A143-791553EEDFD2}" type="sibTrans" cxnId="{CA82401D-8A54-4C29-A6D8-DC5E0459ECC2}">
      <dgm:prSet/>
      <dgm:spPr/>
      <dgm:t>
        <a:bodyPr/>
        <a:lstStyle/>
        <a:p>
          <a:endParaRPr lang="en-US" sz="1400" b="1">
            <a:latin typeface="D-DIN Exp" panose="020B0504020202030204" pitchFamily="34" charset="0"/>
            <a:cs typeface="Calibri" panose="020F0502020204030204" pitchFamily="34" charset="0"/>
          </a:endParaRPr>
        </a:p>
      </dgm:t>
    </dgm:pt>
    <dgm:pt modelId="{A24A67CF-9FE9-4220-BB33-DE14F10D1FE5}">
      <dgm:prSet custT="1"/>
      <dgm:spPr>
        <a:solidFill>
          <a:srgbClr val="0046AA"/>
        </a:solidFill>
      </dgm:spPr>
      <dgm:t>
        <a:bodyPr/>
        <a:lstStyle/>
        <a:p>
          <a:r>
            <a:rPr lang="en-US" sz="1200" b="1" dirty="0">
              <a:latin typeface="D-DIN Exp" panose="020B0504020202030204" pitchFamily="34" charset="0"/>
              <a:cs typeface="Calibri" panose="020F0502020204030204" pitchFamily="34" charset="0"/>
            </a:rPr>
            <a:t>Gold</a:t>
          </a:r>
        </a:p>
      </dgm:t>
    </dgm:pt>
    <dgm:pt modelId="{6E433537-096F-420A-9647-8EF73F78A29A}" type="parTrans" cxnId="{9A088103-CB40-4F07-8707-FA9E86852E50}">
      <dgm:prSet>
        <dgm:style>
          <a:lnRef idx="1">
            <a:schemeClr val="accent4"/>
          </a:lnRef>
          <a:fillRef idx="0">
            <a:schemeClr val="accent4"/>
          </a:fillRef>
          <a:effectRef idx="0">
            <a:schemeClr val="accent4"/>
          </a:effectRef>
          <a:fontRef idx="minor">
            <a:schemeClr val="tx1"/>
          </a:fontRef>
        </dgm:style>
      </dgm:prSet>
      <dgm:spPr/>
      <dgm:t>
        <a:bodyPr/>
        <a:lstStyle/>
        <a:p>
          <a:endParaRPr lang="en-US" sz="1400" b="1">
            <a:latin typeface="D-DIN Exp" panose="020B0504020202030204" pitchFamily="34" charset="0"/>
            <a:cs typeface="Calibri" panose="020F0502020204030204" pitchFamily="34" charset="0"/>
          </a:endParaRPr>
        </a:p>
      </dgm:t>
    </dgm:pt>
    <dgm:pt modelId="{0E0BFA64-DD31-402C-9561-79EAB07B5692}" type="sibTrans" cxnId="{9A088103-CB40-4F07-8707-FA9E86852E50}">
      <dgm:prSet/>
      <dgm:spPr/>
      <dgm:t>
        <a:bodyPr/>
        <a:lstStyle/>
        <a:p>
          <a:endParaRPr lang="en-US" sz="1400" b="1">
            <a:latin typeface="D-DIN Exp" panose="020B0504020202030204" pitchFamily="34" charset="0"/>
            <a:cs typeface="Calibri" panose="020F0502020204030204" pitchFamily="34" charset="0"/>
          </a:endParaRPr>
        </a:p>
      </dgm:t>
    </dgm:pt>
    <dgm:pt modelId="{1F3D0750-F7F0-4DE1-8A54-7890F40758B1}">
      <dgm:prSet custT="1"/>
      <dgm:spPr>
        <a:solidFill>
          <a:srgbClr val="0046AA"/>
        </a:solidFill>
      </dgm:spPr>
      <dgm:t>
        <a:bodyPr/>
        <a:lstStyle/>
        <a:p>
          <a:r>
            <a:rPr lang="en-US" sz="1200" b="1" dirty="0">
              <a:latin typeface="D-DIN Exp" panose="020B0504020202030204" pitchFamily="34" charset="0"/>
              <a:cs typeface="Calibri" panose="020F0502020204030204" pitchFamily="34" charset="0"/>
            </a:rPr>
            <a:t>Mutual Fund</a:t>
          </a:r>
        </a:p>
      </dgm:t>
    </dgm:pt>
    <dgm:pt modelId="{0B08FDBE-507B-493C-BC5F-7A5E7AD575B4}" type="parTrans" cxnId="{31B8A478-ABCA-4F85-A21B-73352849B9F0}">
      <dgm:prSet>
        <dgm:style>
          <a:lnRef idx="1">
            <a:schemeClr val="accent4"/>
          </a:lnRef>
          <a:fillRef idx="0">
            <a:schemeClr val="accent4"/>
          </a:fillRef>
          <a:effectRef idx="0">
            <a:schemeClr val="accent4"/>
          </a:effectRef>
          <a:fontRef idx="minor">
            <a:schemeClr val="tx1"/>
          </a:fontRef>
        </dgm:style>
      </dgm:prSet>
      <dgm:spPr/>
      <dgm:t>
        <a:bodyPr/>
        <a:lstStyle/>
        <a:p>
          <a:endParaRPr lang="en-US" sz="1400" b="1">
            <a:latin typeface="D-DIN Exp" panose="020B0504020202030204" pitchFamily="34" charset="0"/>
            <a:cs typeface="Calibri" panose="020F0502020204030204" pitchFamily="34" charset="0"/>
          </a:endParaRPr>
        </a:p>
      </dgm:t>
    </dgm:pt>
    <dgm:pt modelId="{28ED98C6-BC48-4D65-A717-95639DB992DB}" type="sibTrans" cxnId="{31B8A478-ABCA-4F85-A21B-73352849B9F0}">
      <dgm:prSet/>
      <dgm:spPr/>
      <dgm:t>
        <a:bodyPr/>
        <a:lstStyle/>
        <a:p>
          <a:endParaRPr lang="en-US" sz="1400" b="1">
            <a:latin typeface="D-DIN Exp" panose="020B0504020202030204" pitchFamily="34" charset="0"/>
            <a:cs typeface="Calibri" panose="020F0502020204030204" pitchFamily="34" charset="0"/>
          </a:endParaRPr>
        </a:p>
      </dgm:t>
    </dgm:pt>
    <dgm:pt modelId="{F85F7AAE-26DD-4B35-B35A-B194F145A0DE}">
      <dgm:prSet custT="1"/>
      <dgm:spPr>
        <a:solidFill>
          <a:srgbClr val="0046AA"/>
        </a:solidFill>
      </dgm:spPr>
      <dgm:t>
        <a:bodyPr/>
        <a:lstStyle/>
        <a:p>
          <a:r>
            <a:rPr lang="en-US" sz="1200" b="1" dirty="0">
              <a:latin typeface="D-DIN Exp" panose="020B0504020202030204" pitchFamily="34" charset="0"/>
              <a:cs typeface="Calibri" panose="020F0502020204030204" pitchFamily="34" charset="0"/>
            </a:rPr>
            <a:t>Commodity</a:t>
          </a:r>
        </a:p>
      </dgm:t>
    </dgm:pt>
    <dgm:pt modelId="{582440AD-08B4-4208-AFB5-3E255EAAA6F6}" type="parTrans" cxnId="{771251F7-F3A1-41F4-97DF-2B5394B9BE22}">
      <dgm:prSet>
        <dgm:style>
          <a:lnRef idx="1">
            <a:schemeClr val="accent4"/>
          </a:lnRef>
          <a:fillRef idx="0">
            <a:schemeClr val="accent4"/>
          </a:fillRef>
          <a:effectRef idx="0">
            <a:schemeClr val="accent4"/>
          </a:effectRef>
          <a:fontRef idx="minor">
            <a:schemeClr val="tx1"/>
          </a:fontRef>
        </dgm:style>
      </dgm:prSet>
      <dgm:spPr/>
      <dgm:t>
        <a:bodyPr/>
        <a:lstStyle/>
        <a:p>
          <a:endParaRPr lang="en-US" sz="1400" b="1">
            <a:latin typeface="D-DIN Exp" panose="020B0504020202030204" pitchFamily="34" charset="0"/>
            <a:cs typeface="Calibri" panose="020F0502020204030204" pitchFamily="34" charset="0"/>
          </a:endParaRPr>
        </a:p>
      </dgm:t>
    </dgm:pt>
    <dgm:pt modelId="{85591FC7-545E-4F28-8F60-AD6B10B9469C}" type="sibTrans" cxnId="{771251F7-F3A1-41F4-97DF-2B5394B9BE22}">
      <dgm:prSet/>
      <dgm:spPr/>
      <dgm:t>
        <a:bodyPr/>
        <a:lstStyle/>
        <a:p>
          <a:endParaRPr lang="en-US" sz="1400" b="1">
            <a:latin typeface="D-DIN Exp" panose="020B0504020202030204" pitchFamily="34" charset="0"/>
            <a:cs typeface="Calibri" panose="020F0502020204030204" pitchFamily="34" charset="0"/>
          </a:endParaRPr>
        </a:p>
      </dgm:t>
    </dgm:pt>
    <dgm:pt modelId="{39099050-A48F-47AE-B9A4-AD7B017BD717}">
      <dgm:prSet custT="1"/>
      <dgm:spPr>
        <a:solidFill>
          <a:srgbClr val="0046AA"/>
        </a:solidFill>
      </dgm:spPr>
      <dgm:t>
        <a:bodyPr/>
        <a:lstStyle/>
        <a:p>
          <a:r>
            <a:rPr lang="en-US" sz="1200" b="1" dirty="0">
              <a:latin typeface="D-DIN Exp" panose="020B0504020202030204" pitchFamily="34" charset="0"/>
              <a:cs typeface="Calibri" panose="020F0502020204030204" pitchFamily="34" charset="0"/>
            </a:rPr>
            <a:t>Real Estate</a:t>
          </a:r>
        </a:p>
      </dgm:t>
    </dgm:pt>
    <dgm:pt modelId="{E740E381-BCBC-430A-85DD-18584789D1C0}" type="parTrans" cxnId="{044E2DC0-5C56-40C8-852E-45218E877559}">
      <dgm:prSet>
        <dgm:style>
          <a:lnRef idx="1">
            <a:schemeClr val="accent4"/>
          </a:lnRef>
          <a:fillRef idx="0">
            <a:schemeClr val="accent4"/>
          </a:fillRef>
          <a:effectRef idx="0">
            <a:schemeClr val="accent4"/>
          </a:effectRef>
          <a:fontRef idx="minor">
            <a:schemeClr val="tx1"/>
          </a:fontRef>
        </dgm:style>
      </dgm:prSet>
      <dgm:spPr/>
      <dgm:t>
        <a:bodyPr/>
        <a:lstStyle/>
        <a:p>
          <a:endParaRPr lang="en-US" sz="1400" b="1">
            <a:latin typeface="D-DIN Exp" panose="020B0504020202030204" pitchFamily="34" charset="0"/>
            <a:cs typeface="Calibri" panose="020F0502020204030204" pitchFamily="34" charset="0"/>
          </a:endParaRPr>
        </a:p>
      </dgm:t>
    </dgm:pt>
    <dgm:pt modelId="{F221DA3F-137C-4914-8A06-86D84E5CD453}" type="sibTrans" cxnId="{044E2DC0-5C56-40C8-852E-45218E877559}">
      <dgm:prSet/>
      <dgm:spPr/>
      <dgm:t>
        <a:bodyPr/>
        <a:lstStyle/>
        <a:p>
          <a:endParaRPr lang="en-US" sz="1400" b="1">
            <a:latin typeface="D-DIN Exp" panose="020B0504020202030204" pitchFamily="34" charset="0"/>
            <a:cs typeface="Calibri" panose="020F0502020204030204" pitchFamily="34" charset="0"/>
          </a:endParaRPr>
        </a:p>
      </dgm:t>
    </dgm:pt>
    <dgm:pt modelId="{07B736A8-4D67-44FA-AE4F-F0CD7D42158A}">
      <dgm:prSet custT="1"/>
      <dgm:spPr>
        <a:solidFill>
          <a:srgbClr val="0046AA"/>
        </a:solidFill>
      </dgm:spPr>
      <dgm:t>
        <a:bodyPr/>
        <a:lstStyle/>
        <a:p>
          <a:r>
            <a:rPr lang="en-US" sz="1200" b="1" dirty="0">
              <a:latin typeface="D-DIN Exp" panose="020B0504020202030204" pitchFamily="34" charset="0"/>
              <a:cs typeface="Calibri" panose="020F0502020204030204" pitchFamily="34" charset="0"/>
            </a:rPr>
            <a:t>Others</a:t>
          </a:r>
        </a:p>
      </dgm:t>
    </dgm:pt>
    <dgm:pt modelId="{F894870B-B548-4C47-87D1-BD0218CE4581}" type="parTrans" cxnId="{AAB0AB52-8ECB-467A-9A91-DCDD25A60DF8}">
      <dgm:prSet>
        <dgm:style>
          <a:lnRef idx="1">
            <a:schemeClr val="accent4"/>
          </a:lnRef>
          <a:fillRef idx="0">
            <a:schemeClr val="accent4"/>
          </a:fillRef>
          <a:effectRef idx="0">
            <a:schemeClr val="accent4"/>
          </a:effectRef>
          <a:fontRef idx="minor">
            <a:schemeClr val="tx1"/>
          </a:fontRef>
        </dgm:style>
      </dgm:prSet>
      <dgm:spPr/>
      <dgm:t>
        <a:bodyPr/>
        <a:lstStyle/>
        <a:p>
          <a:endParaRPr lang="en-US" sz="1400" b="1">
            <a:latin typeface="D-DIN Exp" panose="020B0504020202030204" pitchFamily="34" charset="0"/>
            <a:cs typeface="Calibri" panose="020F0502020204030204" pitchFamily="34" charset="0"/>
          </a:endParaRPr>
        </a:p>
      </dgm:t>
    </dgm:pt>
    <dgm:pt modelId="{755FC6CF-CC95-4C40-992C-A129F1912491}" type="sibTrans" cxnId="{AAB0AB52-8ECB-467A-9A91-DCDD25A60DF8}">
      <dgm:prSet/>
      <dgm:spPr/>
      <dgm:t>
        <a:bodyPr/>
        <a:lstStyle/>
        <a:p>
          <a:endParaRPr lang="en-US" sz="1400" b="1">
            <a:latin typeface="D-DIN Exp" panose="020B0504020202030204" pitchFamily="34" charset="0"/>
            <a:cs typeface="Calibri" panose="020F0502020204030204" pitchFamily="34" charset="0"/>
          </a:endParaRPr>
        </a:p>
      </dgm:t>
    </dgm:pt>
    <dgm:pt modelId="{5F7E5A5A-20F5-4CE8-A834-2F59D9AA53E9}">
      <dgm:prSet custT="1"/>
      <dgm:spPr>
        <a:solidFill>
          <a:srgbClr val="C00000"/>
        </a:solidFill>
      </dgm:spPr>
      <dgm:t>
        <a:bodyPr/>
        <a:lstStyle/>
        <a:p>
          <a:pPr algn="ctr"/>
          <a:r>
            <a:rPr lang="en-US" sz="1200" b="1" dirty="0">
              <a:latin typeface="D-DIN Exp" panose="020B0504020202030204" pitchFamily="34" charset="0"/>
              <a:cs typeface="Calibri" panose="020F0502020204030204" pitchFamily="34" charset="0"/>
            </a:rPr>
            <a:t> Diversified Equity Fund</a:t>
          </a:r>
        </a:p>
      </dgm:t>
    </dgm:pt>
    <dgm:pt modelId="{37DE5C8F-0677-4374-9C81-B410ACEC58D8}" type="parTrans" cxnId="{B24CD2AA-43FF-4E82-87F8-77B3FBB7FBB5}">
      <dgm:prSet>
        <dgm:style>
          <a:lnRef idx="1">
            <a:schemeClr val="accent4"/>
          </a:lnRef>
          <a:fillRef idx="0">
            <a:schemeClr val="accent4"/>
          </a:fillRef>
          <a:effectRef idx="0">
            <a:schemeClr val="accent4"/>
          </a:effectRef>
          <a:fontRef idx="minor">
            <a:schemeClr val="tx1"/>
          </a:fontRef>
        </dgm:style>
      </dgm:prSet>
      <dgm:spPr>
        <a:ln>
          <a:solidFill>
            <a:schemeClr val="tx1"/>
          </a:solidFill>
        </a:ln>
      </dgm:spPr>
      <dgm:t>
        <a:bodyPr/>
        <a:lstStyle/>
        <a:p>
          <a:endParaRPr lang="en-US" sz="1400" b="1">
            <a:latin typeface="D-DIN Exp" panose="020B0504020202030204" pitchFamily="34" charset="0"/>
            <a:cs typeface="Calibri" panose="020F0502020204030204" pitchFamily="34" charset="0"/>
          </a:endParaRPr>
        </a:p>
      </dgm:t>
    </dgm:pt>
    <dgm:pt modelId="{54E81930-0F1E-4102-A4FE-45468061ED24}" type="sibTrans" cxnId="{B24CD2AA-43FF-4E82-87F8-77B3FBB7FBB5}">
      <dgm:prSet/>
      <dgm:spPr/>
      <dgm:t>
        <a:bodyPr/>
        <a:lstStyle/>
        <a:p>
          <a:endParaRPr lang="en-US" sz="1400" b="1">
            <a:latin typeface="D-DIN Exp" panose="020B0504020202030204" pitchFamily="34" charset="0"/>
            <a:cs typeface="Calibri" panose="020F0502020204030204" pitchFamily="34" charset="0"/>
          </a:endParaRPr>
        </a:p>
      </dgm:t>
    </dgm:pt>
    <dgm:pt modelId="{9407EB86-7CD8-46CD-8B21-D0FA3DEE9F9A}">
      <dgm:prSet custT="1"/>
      <dgm:spPr>
        <a:solidFill>
          <a:srgbClr val="C00000"/>
        </a:solidFill>
      </dgm:spPr>
      <dgm:t>
        <a:bodyPr/>
        <a:lstStyle/>
        <a:p>
          <a:pPr algn="ctr"/>
          <a:r>
            <a:rPr lang="en-US" sz="1200" b="1" dirty="0">
              <a:latin typeface="D-DIN Exp" panose="020B0504020202030204" pitchFamily="34" charset="0"/>
              <a:cs typeface="Calibri" panose="020F0502020204030204" pitchFamily="34" charset="0"/>
            </a:rPr>
            <a:t> Sectoral Equity Fund</a:t>
          </a:r>
        </a:p>
      </dgm:t>
    </dgm:pt>
    <dgm:pt modelId="{B5D076E8-E066-4B28-B1CF-5EE5592F33AC}" type="parTrans" cxnId="{597621E4-432A-4C4D-87A1-8CE98E174E7D}">
      <dgm:prSet>
        <dgm:style>
          <a:lnRef idx="1">
            <a:schemeClr val="accent4"/>
          </a:lnRef>
          <a:fillRef idx="0">
            <a:schemeClr val="accent4"/>
          </a:fillRef>
          <a:effectRef idx="0">
            <a:schemeClr val="accent4"/>
          </a:effectRef>
          <a:fontRef idx="minor">
            <a:schemeClr val="tx1"/>
          </a:fontRef>
        </dgm:style>
      </dgm:prSet>
      <dgm:spPr>
        <a:ln>
          <a:solidFill>
            <a:schemeClr val="tx1"/>
          </a:solidFill>
        </a:ln>
      </dgm:spPr>
      <dgm:t>
        <a:bodyPr/>
        <a:lstStyle/>
        <a:p>
          <a:endParaRPr lang="en-US" sz="1400" b="1">
            <a:latin typeface="D-DIN Exp" panose="020B0504020202030204" pitchFamily="34" charset="0"/>
            <a:cs typeface="Calibri" panose="020F0502020204030204" pitchFamily="34" charset="0"/>
          </a:endParaRPr>
        </a:p>
      </dgm:t>
    </dgm:pt>
    <dgm:pt modelId="{D69BF33B-84F9-411E-931B-D95B7C9B71CE}" type="sibTrans" cxnId="{597621E4-432A-4C4D-87A1-8CE98E174E7D}">
      <dgm:prSet/>
      <dgm:spPr/>
      <dgm:t>
        <a:bodyPr/>
        <a:lstStyle/>
        <a:p>
          <a:endParaRPr lang="en-US" sz="1400" b="1">
            <a:latin typeface="D-DIN Exp" panose="020B0504020202030204" pitchFamily="34" charset="0"/>
            <a:cs typeface="Calibri" panose="020F0502020204030204" pitchFamily="34" charset="0"/>
          </a:endParaRPr>
        </a:p>
      </dgm:t>
    </dgm:pt>
    <dgm:pt modelId="{52BA8CE9-CE54-4E41-82B5-B0CA9A11B8D8}">
      <dgm:prSet custT="1"/>
      <dgm:spPr>
        <a:solidFill>
          <a:srgbClr val="C00000"/>
        </a:solidFill>
      </dgm:spPr>
      <dgm:t>
        <a:bodyPr/>
        <a:lstStyle/>
        <a:p>
          <a:r>
            <a:rPr lang="en-IN" sz="1200" b="1" dirty="0">
              <a:latin typeface="D-DIN Exp" panose="020B0504020202030204" pitchFamily="34" charset="0"/>
              <a:cs typeface="Calibri" panose="020F0502020204030204" pitchFamily="34" charset="0"/>
            </a:rPr>
            <a:t>Physical Form</a:t>
          </a:r>
        </a:p>
      </dgm:t>
    </dgm:pt>
    <dgm:pt modelId="{852CA8D7-E741-41D7-8B27-F23EA8199956}" type="parTrans" cxnId="{D4E58878-09EF-4CF1-B911-8AD79C71C1BA}">
      <dgm:prSet>
        <dgm:style>
          <a:lnRef idx="1">
            <a:schemeClr val="accent4"/>
          </a:lnRef>
          <a:fillRef idx="0">
            <a:schemeClr val="accent4"/>
          </a:fillRef>
          <a:effectRef idx="0">
            <a:schemeClr val="accent4"/>
          </a:effectRef>
          <a:fontRef idx="minor">
            <a:schemeClr val="tx1"/>
          </a:fontRef>
        </dgm:style>
      </dgm:prSet>
      <dgm:spPr>
        <a:ln>
          <a:solidFill>
            <a:schemeClr val="tx1"/>
          </a:solidFill>
        </a:ln>
      </dgm:spPr>
      <dgm:t>
        <a:bodyPr/>
        <a:lstStyle/>
        <a:p>
          <a:endParaRPr lang="en-US" sz="1400" b="1">
            <a:latin typeface="D-DIN Exp" panose="020B0504020202030204" pitchFamily="34" charset="0"/>
            <a:cs typeface="Calibri" panose="020F0502020204030204" pitchFamily="34" charset="0"/>
          </a:endParaRPr>
        </a:p>
      </dgm:t>
    </dgm:pt>
    <dgm:pt modelId="{B91C6D24-DEF0-4EA9-B651-B00AE361538A}" type="sibTrans" cxnId="{D4E58878-09EF-4CF1-B911-8AD79C71C1BA}">
      <dgm:prSet/>
      <dgm:spPr/>
      <dgm:t>
        <a:bodyPr/>
        <a:lstStyle/>
        <a:p>
          <a:endParaRPr lang="en-US" sz="1400" b="1">
            <a:latin typeface="D-DIN Exp" panose="020B0504020202030204" pitchFamily="34" charset="0"/>
            <a:cs typeface="Calibri" panose="020F0502020204030204" pitchFamily="34" charset="0"/>
          </a:endParaRPr>
        </a:p>
      </dgm:t>
    </dgm:pt>
    <dgm:pt modelId="{6EB61937-09EA-43EB-B107-EE08B78DEA13}">
      <dgm:prSet custT="1"/>
      <dgm:spPr>
        <a:solidFill>
          <a:srgbClr val="C00000"/>
        </a:solidFill>
      </dgm:spPr>
      <dgm:t>
        <a:bodyPr/>
        <a:lstStyle/>
        <a:p>
          <a:pPr>
            <a:lnSpc>
              <a:spcPct val="100000"/>
            </a:lnSpc>
            <a:spcAft>
              <a:spcPts val="0"/>
            </a:spcAft>
          </a:pPr>
          <a:r>
            <a:rPr lang="en-IN" sz="1200" b="1" dirty="0">
              <a:latin typeface="D-DIN Exp" panose="020B0504020202030204" pitchFamily="34" charset="0"/>
              <a:cs typeface="Calibri" panose="020F0502020204030204" pitchFamily="34" charset="0"/>
            </a:rPr>
            <a:t>Mutual Fund</a:t>
          </a:r>
        </a:p>
        <a:p>
          <a:pPr>
            <a:lnSpc>
              <a:spcPct val="100000"/>
            </a:lnSpc>
            <a:spcAft>
              <a:spcPts val="0"/>
            </a:spcAft>
          </a:pPr>
          <a:r>
            <a:rPr lang="en-IN" sz="1200" b="1" dirty="0">
              <a:latin typeface="D-DIN Exp" panose="020B0504020202030204" pitchFamily="34" charset="0"/>
              <a:cs typeface="Calibri" panose="020F0502020204030204" pitchFamily="34" charset="0"/>
            </a:rPr>
            <a:t>&amp; ETF</a:t>
          </a:r>
          <a:endParaRPr lang="en-US" sz="1200" b="1" dirty="0">
            <a:latin typeface="D-DIN Exp" panose="020B0504020202030204" pitchFamily="34" charset="0"/>
            <a:cs typeface="Calibri" panose="020F0502020204030204" pitchFamily="34" charset="0"/>
          </a:endParaRPr>
        </a:p>
      </dgm:t>
    </dgm:pt>
    <dgm:pt modelId="{F3227737-3844-4F7C-A427-45750045A5FC}" type="parTrans" cxnId="{DD2D0A37-1F30-48FE-ADF1-E4EF8DF94852}">
      <dgm:prSet>
        <dgm:style>
          <a:lnRef idx="1">
            <a:schemeClr val="accent4"/>
          </a:lnRef>
          <a:fillRef idx="0">
            <a:schemeClr val="accent4"/>
          </a:fillRef>
          <a:effectRef idx="0">
            <a:schemeClr val="accent4"/>
          </a:effectRef>
          <a:fontRef idx="minor">
            <a:schemeClr val="tx1"/>
          </a:fontRef>
        </dgm:style>
      </dgm:prSet>
      <dgm:spPr>
        <a:ln>
          <a:solidFill>
            <a:schemeClr val="tx1"/>
          </a:solidFill>
        </a:ln>
      </dgm:spPr>
      <dgm:t>
        <a:bodyPr/>
        <a:lstStyle/>
        <a:p>
          <a:endParaRPr lang="en-US" sz="1400" b="1">
            <a:latin typeface="D-DIN Exp" panose="020B0504020202030204" pitchFamily="34" charset="0"/>
            <a:cs typeface="Calibri" panose="020F0502020204030204" pitchFamily="34" charset="0"/>
          </a:endParaRPr>
        </a:p>
      </dgm:t>
    </dgm:pt>
    <dgm:pt modelId="{8DEA28F1-6813-4A6D-9EF7-C222DFF24975}" type="sibTrans" cxnId="{DD2D0A37-1F30-48FE-ADF1-E4EF8DF94852}">
      <dgm:prSet/>
      <dgm:spPr/>
      <dgm:t>
        <a:bodyPr/>
        <a:lstStyle/>
        <a:p>
          <a:endParaRPr lang="en-US" sz="1400" b="1">
            <a:latin typeface="D-DIN Exp" panose="020B0504020202030204" pitchFamily="34" charset="0"/>
            <a:cs typeface="Calibri" panose="020F0502020204030204" pitchFamily="34" charset="0"/>
          </a:endParaRPr>
        </a:p>
      </dgm:t>
    </dgm:pt>
    <dgm:pt modelId="{2E755FDD-F9CF-46D9-9175-3D49FDF1A21D}">
      <dgm:prSet custT="1"/>
      <dgm:spPr>
        <a:solidFill>
          <a:srgbClr val="C00000"/>
        </a:solidFill>
      </dgm:spPr>
      <dgm:t>
        <a:bodyPr/>
        <a:lstStyle/>
        <a:p>
          <a:r>
            <a:rPr lang="en-US" sz="1200" b="1" dirty="0">
              <a:latin typeface="D-DIN Exp" panose="020B0504020202030204" pitchFamily="34" charset="0"/>
              <a:cs typeface="Calibri" panose="020F0502020204030204" pitchFamily="34" charset="0"/>
            </a:rPr>
            <a:t>Mutual Fund &amp; ETF</a:t>
          </a:r>
        </a:p>
      </dgm:t>
    </dgm:pt>
    <dgm:pt modelId="{FC673288-B9E5-4A85-99AD-14C5F2969695}" type="parTrans" cxnId="{E62F5FCE-F5C0-42EA-B57F-2E0FDABE44B5}">
      <dgm:prSet>
        <dgm:style>
          <a:lnRef idx="1">
            <a:schemeClr val="accent4"/>
          </a:lnRef>
          <a:fillRef idx="0">
            <a:schemeClr val="accent4"/>
          </a:fillRef>
          <a:effectRef idx="0">
            <a:schemeClr val="accent4"/>
          </a:effectRef>
          <a:fontRef idx="minor">
            <a:schemeClr val="tx1"/>
          </a:fontRef>
        </dgm:style>
      </dgm:prSet>
      <dgm:spPr>
        <a:ln>
          <a:solidFill>
            <a:schemeClr val="tx1"/>
          </a:solidFill>
        </a:ln>
      </dgm:spPr>
      <dgm:t>
        <a:bodyPr/>
        <a:lstStyle/>
        <a:p>
          <a:endParaRPr lang="en-US" sz="1400" b="1">
            <a:latin typeface="D-DIN Exp" panose="020B0504020202030204" pitchFamily="34" charset="0"/>
            <a:cs typeface="Calibri" panose="020F0502020204030204" pitchFamily="34" charset="0"/>
          </a:endParaRPr>
        </a:p>
      </dgm:t>
    </dgm:pt>
    <dgm:pt modelId="{30812631-F4D4-4A79-9081-4EB7BE3F17BB}" type="sibTrans" cxnId="{E62F5FCE-F5C0-42EA-B57F-2E0FDABE44B5}">
      <dgm:prSet/>
      <dgm:spPr/>
      <dgm:t>
        <a:bodyPr/>
        <a:lstStyle/>
        <a:p>
          <a:endParaRPr lang="en-US" sz="1400" b="1">
            <a:latin typeface="D-DIN Exp" panose="020B0504020202030204" pitchFamily="34" charset="0"/>
            <a:cs typeface="Calibri" panose="020F0502020204030204" pitchFamily="34" charset="0"/>
          </a:endParaRPr>
        </a:p>
      </dgm:t>
    </dgm:pt>
    <dgm:pt modelId="{3039D5F8-0090-45DA-88B2-5898DF55BC6A}">
      <dgm:prSet custT="1"/>
      <dgm:spPr>
        <a:solidFill>
          <a:srgbClr val="C00000"/>
        </a:solidFill>
      </dgm:spPr>
      <dgm:t>
        <a:bodyPr/>
        <a:lstStyle/>
        <a:p>
          <a:pPr>
            <a:spcAft>
              <a:spcPts val="0"/>
            </a:spcAft>
          </a:pPr>
          <a:r>
            <a:rPr lang="en-US" sz="1200" b="1" dirty="0">
              <a:latin typeface="D-DIN Exp" panose="020B0504020202030204" pitchFamily="34" charset="0"/>
              <a:cs typeface="Calibri" panose="020F0502020204030204" pitchFamily="34" charset="0"/>
            </a:rPr>
            <a:t>Physical </a:t>
          </a:r>
        </a:p>
        <a:p>
          <a:pPr>
            <a:spcAft>
              <a:spcPts val="0"/>
            </a:spcAft>
          </a:pPr>
          <a:r>
            <a:rPr lang="en-US" sz="1200" b="1" dirty="0">
              <a:latin typeface="D-DIN Exp" panose="020B0504020202030204" pitchFamily="34" charset="0"/>
              <a:cs typeface="Calibri" panose="020F0502020204030204" pitchFamily="34" charset="0"/>
            </a:rPr>
            <a:t>Market</a:t>
          </a:r>
          <a:endParaRPr lang="en-IN" sz="1200" b="1" dirty="0">
            <a:latin typeface="D-DIN Exp" panose="020B0504020202030204" pitchFamily="34" charset="0"/>
            <a:cs typeface="Calibri" panose="020F0502020204030204" pitchFamily="34" charset="0"/>
          </a:endParaRPr>
        </a:p>
      </dgm:t>
    </dgm:pt>
    <dgm:pt modelId="{1B168D17-DF5C-44AB-B95A-C35B83DA5137}" type="parTrans" cxnId="{FBC21752-2A1B-4812-ABC6-F0E33C40E3A4}">
      <dgm:prSet/>
      <dgm:spPr>
        <a:ln>
          <a:solidFill>
            <a:schemeClr val="tx1"/>
          </a:solidFill>
        </a:ln>
      </dgm:spPr>
      <dgm:t>
        <a:bodyPr/>
        <a:lstStyle/>
        <a:p>
          <a:endParaRPr lang="en-IN" sz="1600">
            <a:latin typeface="D-DIN Exp" panose="020B0504020202030204" pitchFamily="34" charset="0"/>
            <a:cs typeface="Calibri" panose="020F0502020204030204" pitchFamily="34" charset="0"/>
          </a:endParaRPr>
        </a:p>
      </dgm:t>
    </dgm:pt>
    <dgm:pt modelId="{AC43DA0E-34C2-4F44-89F1-E9E7EC2B199C}" type="sibTrans" cxnId="{FBC21752-2A1B-4812-ABC6-F0E33C40E3A4}">
      <dgm:prSet/>
      <dgm:spPr/>
      <dgm:t>
        <a:bodyPr/>
        <a:lstStyle/>
        <a:p>
          <a:endParaRPr lang="en-IN" sz="1600">
            <a:latin typeface="D-DIN Exp" panose="020B0504020202030204" pitchFamily="34" charset="0"/>
            <a:cs typeface="Calibri" panose="020F0502020204030204" pitchFamily="34" charset="0"/>
          </a:endParaRPr>
        </a:p>
      </dgm:t>
    </dgm:pt>
    <dgm:pt modelId="{488D87E3-9660-45D2-840B-C04185FF2360}">
      <dgm:prSet custT="1"/>
      <dgm:spPr>
        <a:solidFill>
          <a:srgbClr val="C00000"/>
        </a:solidFill>
      </dgm:spPr>
      <dgm:t>
        <a:bodyPr/>
        <a:lstStyle/>
        <a:p>
          <a:r>
            <a:rPr lang="en-US" sz="1200" b="1" dirty="0">
              <a:latin typeface="D-DIN Exp" panose="020B0504020202030204" pitchFamily="34" charset="0"/>
              <a:cs typeface="Calibri" panose="020F0502020204030204" pitchFamily="34" charset="0"/>
            </a:rPr>
            <a:t>Direct</a:t>
          </a:r>
          <a:endParaRPr lang="en-IN" sz="1200" b="1" dirty="0">
            <a:latin typeface="D-DIN Exp" panose="020B0504020202030204" pitchFamily="34" charset="0"/>
            <a:cs typeface="Calibri" panose="020F0502020204030204" pitchFamily="34" charset="0"/>
          </a:endParaRPr>
        </a:p>
      </dgm:t>
    </dgm:pt>
    <dgm:pt modelId="{FCB63974-A8E9-4ACD-B8AE-53249D45D2F5}" type="parTrans" cxnId="{6F4259FF-820C-47AF-B570-D80B0C6CD167}">
      <dgm:prSet/>
      <dgm:spPr>
        <a:ln>
          <a:solidFill>
            <a:schemeClr val="tx1"/>
          </a:solidFill>
        </a:ln>
      </dgm:spPr>
      <dgm:t>
        <a:bodyPr/>
        <a:lstStyle/>
        <a:p>
          <a:endParaRPr lang="en-IN" sz="1600">
            <a:latin typeface="D-DIN Exp" panose="020B0504020202030204" pitchFamily="34" charset="0"/>
            <a:cs typeface="Calibri" panose="020F0502020204030204" pitchFamily="34" charset="0"/>
          </a:endParaRPr>
        </a:p>
      </dgm:t>
    </dgm:pt>
    <dgm:pt modelId="{955CC123-7496-47CC-A265-BA128EDB4AE7}" type="sibTrans" cxnId="{6F4259FF-820C-47AF-B570-D80B0C6CD167}">
      <dgm:prSet/>
      <dgm:spPr/>
      <dgm:t>
        <a:bodyPr/>
        <a:lstStyle/>
        <a:p>
          <a:endParaRPr lang="en-IN" sz="1600">
            <a:latin typeface="D-DIN Exp" panose="020B0504020202030204" pitchFamily="34" charset="0"/>
            <a:cs typeface="Calibri" panose="020F0502020204030204" pitchFamily="34" charset="0"/>
          </a:endParaRPr>
        </a:p>
      </dgm:t>
    </dgm:pt>
    <dgm:pt modelId="{3B45E298-4F4B-4C75-A199-3FA3F64E2B43}">
      <dgm:prSet custT="1"/>
      <dgm:spPr>
        <a:solidFill>
          <a:srgbClr val="C00000"/>
        </a:solidFill>
      </dgm:spPr>
      <dgm:t>
        <a:bodyPr/>
        <a:lstStyle/>
        <a:p>
          <a:r>
            <a:rPr lang="en-US" sz="1200" b="1" dirty="0">
              <a:latin typeface="D-DIN Exp" panose="020B0504020202030204" pitchFamily="34" charset="0"/>
              <a:cs typeface="Calibri" panose="020F0502020204030204" pitchFamily="34" charset="0"/>
            </a:rPr>
            <a:t>Indirect</a:t>
          </a:r>
          <a:endParaRPr lang="en-IN" sz="1200" b="1" dirty="0">
            <a:latin typeface="D-DIN Exp" panose="020B0504020202030204" pitchFamily="34" charset="0"/>
            <a:cs typeface="Calibri" panose="020F0502020204030204" pitchFamily="34" charset="0"/>
          </a:endParaRPr>
        </a:p>
      </dgm:t>
    </dgm:pt>
    <dgm:pt modelId="{259CF5C5-1B04-4213-AFAE-6F47DCB88FC3}" type="parTrans" cxnId="{E33E68F1-B757-41B1-A4F2-7D5D80E29CA0}">
      <dgm:prSet/>
      <dgm:spPr>
        <a:ln>
          <a:solidFill>
            <a:schemeClr val="tx1"/>
          </a:solidFill>
        </a:ln>
      </dgm:spPr>
      <dgm:t>
        <a:bodyPr/>
        <a:lstStyle/>
        <a:p>
          <a:endParaRPr lang="en-IN" sz="1600">
            <a:latin typeface="D-DIN Exp" panose="020B0504020202030204" pitchFamily="34" charset="0"/>
            <a:cs typeface="Calibri" panose="020F0502020204030204" pitchFamily="34" charset="0"/>
          </a:endParaRPr>
        </a:p>
      </dgm:t>
    </dgm:pt>
    <dgm:pt modelId="{8EA103BE-9DF5-4E38-838F-34A14871782D}" type="sibTrans" cxnId="{E33E68F1-B757-41B1-A4F2-7D5D80E29CA0}">
      <dgm:prSet/>
      <dgm:spPr/>
      <dgm:t>
        <a:bodyPr/>
        <a:lstStyle/>
        <a:p>
          <a:endParaRPr lang="en-IN" sz="1600">
            <a:latin typeface="D-DIN Exp" panose="020B0504020202030204" pitchFamily="34" charset="0"/>
            <a:cs typeface="Calibri" panose="020F0502020204030204" pitchFamily="34" charset="0"/>
          </a:endParaRPr>
        </a:p>
      </dgm:t>
    </dgm:pt>
    <dgm:pt modelId="{F2848B3A-E106-434D-B841-9E689C06304A}">
      <dgm:prSet custT="1"/>
      <dgm:spPr>
        <a:solidFill>
          <a:srgbClr val="0046AA"/>
        </a:solidFill>
      </dgm:spPr>
      <dgm:t>
        <a:bodyPr/>
        <a:lstStyle/>
        <a:p>
          <a:r>
            <a:rPr lang="en-US" sz="1200" b="1" dirty="0">
              <a:latin typeface="D-DIN Exp" panose="020B0504020202030204" pitchFamily="34" charset="0"/>
              <a:cs typeface="Calibri" panose="020F0502020204030204" pitchFamily="34" charset="0"/>
            </a:rPr>
            <a:t>PMS</a:t>
          </a:r>
          <a:endParaRPr lang="en-IN" sz="1200" b="1" dirty="0">
            <a:latin typeface="D-DIN Exp" panose="020B0504020202030204" pitchFamily="34" charset="0"/>
            <a:cs typeface="Calibri" panose="020F0502020204030204" pitchFamily="34" charset="0"/>
          </a:endParaRPr>
        </a:p>
      </dgm:t>
    </dgm:pt>
    <dgm:pt modelId="{63F64231-8F66-479D-B11C-31E15574B341}" type="parTrans" cxnId="{46FA8BFB-EFF3-49A7-BF01-0FA5AF0FB8D9}">
      <dgm:prSet/>
      <dgm:spPr>
        <a:ln>
          <a:solidFill>
            <a:schemeClr val="tx1"/>
          </a:solidFill>
        </a:ln>
      </dgm:spPr>
      <dgm:t>
        <a:bodyPr/>
        <a:lstStyle/>
        <a:p>
          <a:endParaRPr lang="en-IN" sz="1600">
            <a:latin typeface="D-DIN Exp" panose="020B0504020202030204" pitchFamily="34" charset="0"/>
            <a:cs typeface="Calibri" panose="020F0502020204030204" pitchFamily="34" charset="0"/>
          </a:endParaRPr>
        </a:p>
      </dgm:t>
    </dgm:pt>
    <dgm:pt modelId="{9FD2F0C5-B511-46C7-A6CF-D28A06EB3967}" type="sibTrans" cxnId="{46FA8BFB-EFF3-49A7-BF01-0FA5AF0FB8D9}">
      <dgm:prSet/>
      <dgm:spPr/>
      <dgm:t>
        <a:bodyPr/>
        <a:lstStyle/>
        <a:p>
          <a:endParaRPr lang="en-IN" sz="1600">
            <a:latin typeface="D-DIN Exp" panose="020B0504020202030204" pitchFamily="34" charset="0"/>
            <a:cs typeface="Calibri" panose="020F0502020204030204" pitchFamily="34" charset="0"/>
          </a:endParaRPr>
        </a:p>
      </dgm:t>
    </dgm:pt>
    <dgm:pt modelId="{A5C89EB3-D9F0-4716-863E-690780BA625D}">
      <dgm:prSet custT="1"/>
      <dgm:spPr>
        <a:solidFill>
          <a:srgbClr val="0046AA"/>
        </a:solidFill>
      </dgm:spPr>
      <dgm:t>
        <a:bodyPr/>
        <a:lstStyle/>
        <a:p>
          <a:r>
            <a:rPr lang="en-US" sz="1200" b="1" dirty="0">
              <a:latin typeface="D-DIN Exp" panose="020B0504020202030204" pitchFamily="34" charset="0"/>
              <a:cs typeface="Calibri" panose="020F0502020204030204" pitchFamily="34" charset="0"/>
            </a:rPr>
            <a:t>AIF</a:t>
          </a:r>
          <a:endParaRPr lang="en-IN" sz="1200" b="1" dirty="0">
            <a:latin typeface="D-DIN Exp" panose="020B0504020202030204" pitchFamily="34" charset="0"/>
            <a:cs typeface="Calibri" panose="020F0502020204030204" pitchFamily="34" charset="0"/>
          </a:endParaRPr>
        </a:p>
      </dgm:t>
    </dgm:pt>
    <dgm:pt modelId="{DBD2DF6A-5D9C-4B64-83B2-A6B68C1181C2}" type="parTrans" cxnId="{BCAD1098-A2AF-4675-A655-EEF9927BA206}">
      <dgm:prSet/>
      <dgm:spPr>
        <a:ln>
          <a:solidFill>
            <a:schemeClr val="tx1"/>
          </a:solidFill>
        </a:ln>
      </dgm:spPr>
      <dgm:t>
        <a:bodyPr/>
        <a:lstStyle/>
        <a:p>
          <a:endParaRPr lang="en-IN" sz="1600">
            <a:latin typeface="D-DIN Exp" panose="020B0504020202030204" pitchFamily="34" charset="0"/>
            <a:cs typeface="Calibri" panose="020F0502020204030204" pitchFamily="34" charset="0"/>
          </a:endParaRPr>
        </a:p>
      </dgm:t>
    </dgm:pt>
    <dgm:pt modelId="{C2CAA629-431F-48DC-A3E9-91EE71C5EEF1}" type="sibTrans" cxnId="{BCAD1098-A2AF-4675-A655-EEF9927BA206}">
      <dgm:prSet/>
      <dgm:spPr/>
      <dgm:t>
        <a:bodyPr/>
        <a:lstStyle/>
        <a:p>
          <a:endParaRPr lang="en-IN" sz="1600">
            <a:latin typeface="D-DIN Exp" panose="020B0504020202030204" pitchFamily="34" charset="0"/>
            <a:cs typeface="Calibri" panose="020F0502020204030204" pitchFamily="34" charset="0"/>
          </a:endParaRPr>
        </a:p>
      </dgm:t>
    </dgm:pt>
    <dgm:pt modelId="{0FF60742-7C8F-44C2-86A8-E0ACDB3231D9}">
      <dgm:prSet custT="1"/>
      <dgm:spPr>
        <a:solidFill>
          <a:srgbClr val="C00000"/>
        </a:solidFill>
      </dgm:spPr>
      <dgm:t>
        <a:bodyPr/>
        <a:lstStyle/>
        <a:p>
          <a:r>
            <a:rPr lang="en-US" sz="1200" b="1" dirty="0">
              <a:latin typeface="D-DIN Exp" panose="020B0504020202030204" pitchFamily="34" charset="0"/>
              <a:cs typeface="Calibri" panose="020F0502020204030204" pitchFamily="34" charset="0"/>
            </a:rPr>
            <a:t>Commercial</a:t>
          </a:r>
          <a:endParaRPr lang="en-IN" sz="1200" b="1" dirty="0">
            <a:latin typeface="D-DIN Exp" panose="020B0504020202030204" pitchFamily="34" charset="0"/>
            <a:cs typeface="Calibri" panose="020F0502020204030204" pitchFamily="34" charset="0"/>
          </a:endParaRPr>
        </a:p>
      </dgm:t>
    </dgm:pt>
    <dgm:pt modelId="{76520518-E3BC-4198-A883-CDDC6556612D}" type="parTrans" cxnId="{46AB0EC4-E079-4948-9A42-4E7707F82FE5}">
      <dgm:prSet/>
      <dgm:spPr>
        <a:ln>
          <a:solidFill>
            <a:schemeClr val="tx1"/>
          </a:solidFill>
        </a:ln>
      </dgm:spPr>
      <dgm:t>
        <a:bodyPr/>
        <a:lstStyle/>
        <a:p>
          <a:endParaRPr lang="en-IN" sz="1600">
            <a:latin typeface="D-DIN Exp" panose="020B0504020202030204" pitchFamily="34" charset="0"/>
            <a:cs typeface="Calibri" panose="020F0502020204030204" pitchFamily="34" charset="0"/>
          </a:endParaRPr>
        </a:p>
      </dgm:t>
    </dgm:pt>
    <dgm:pt modelId="{36B93A2F-7C7E-414F-AF39-26A93E9FEC2D}" type="sibTrans" cxnId="{46AB0EC4-E079-4948-9A42-4E7707F82FE5}">
      <dgm:prSet/>
      <dgm:spPr/>
      <dgm:t>
        <a:bodyPr/>
        <a:lstStyle/>
        <a:p>
          <a:endParaRPr lang="en-IN" sz="1600">
            <a:latin typeface="D-DIN Exp" panose="020B0504020202030204" pitchFamily="34" charset="0"/>
            <a:cs typeface="Calibri" panose="020F0502020204030204" pitchFamily="34" charset="0"/>
          </a:endParaRPr>
        </a:p>
      </dgm:t>
    </dgm:pt>
    <dgm:pt modelId="{19773EF7-7C0B-41E1-95C4-E92D4B3979DB}">
      <dgm:prSet custT="1"/>
      <dgm:spPr>
        <a:solidFill>
          <a:srgbClr val="C00000"/>
        </a:solidFill>
      </dgm:spPr>
      <dgm:t>
        <a:bodyPr/>
        <a:lstStyle/>
        <a:p>
          <a:r>
            <a:rPr lang="en-US" sz="1200" b="1" dirty="0">
              <a:latin typeface="D-DIN Exp" panose="020B0504020202030204" pitchFamily="34" charset="0"/>
              <a:cs typeface="Calibri" panose="020F0502020204030204" pitchFamily="34" charset="0"/>
            </a:rPr>
            <a:t>Residential</a:t>
          </a:r>
          <a:endParaRPr lang="en-IN" sz="1200" b="1" dirty="0">
            <a:latin typeface="D-DIN Exp" panose="020B0504020202030204" pitchFamily="34" charset="0"/>
            <a:cs typeface="Calibri" panose="020F0502020204030204" pitchFamily="34" charset="0"/>
          </a:endParaRPr>
        </a:p>
      </dgm:t>
    </dgm:pt>
    <dgm:pt modelId="{F290F3A6-9339-4A00-8EA2-18BB6E5098AE}" type="parTrans" cxnId="{9595D7BA-A3AB-46BE-A5AC-4A85E0EFCB1C}">
      <dgm:prSet/>
      <dgm:spPr>
        <a:ln>
          <a:solidFill>
            <a:schemeClr val="tx1"/>
          </a:solidFill>
        </a:ln>
      </dgm:spPr>
      <dgm:t>
        <a:bodyPr/>
        <a:lstStyle/>
        <a:p>
          <a:endParaRPr lang="en-IN" sz="1600">
            <a:latin typeface="D-DIN Exp" panose="020B0504020202030204" pitchFamily="34" charset="0"/>
            <a:cs typeface="Calibri" panose="020F0502020204030204" pitchFamily="34" charset="0"/>
          </a:endParaRPr>
        </a:p>
      </dgm:t>
    </dgm:pt>
    <dgm:pt modelId="{B1936E8E-1B03-462B-A2F0-C4E982D04396}" type="sibTrans" cxnId="{9595D7BA-A3AB-46BE-A5AC-4A85E0EFCB1C}">
      <dgm:prSet/>
      <dgm:spPr/>
      <dgm:t>
        <a:bodyPr/>
        <a:lstStyle/>
        <a:p>
          <a:endParaRPr lang="en-IN" sz="1600">
            <a:latin typeface="D-DIN Exp" panose="020B0504020202030204" pitchFamily="34" charset="0"/>
            <a:cs typeface="Calibri" panose="020F0502020204030204" pitchFamily="34" charset="0"/>
          </a:endParaRPr>
        </a:p>
      </dgm:t>
    </dgm:pt>
    <dgm:pt modelId="{721957B8-50E8-4A3E-8436-6406A0F9D79F}">
      <dgm:prSet custT="1"/>
      <dgm:spPr>
        <a:solidFill>
          <a:srgbClr val="C00000"/>
        </a:solidFill>
      </dgm:spPr>
      <dgm:t>
        <a:bodyPr/>
        <a:lstStyle/>
        <a:p>
          <a:r>
            <a:rPr lang="en-US" sz="1200" b="1" dirty="0">
              <a:latin typeface="D-DIN Exp" panose="020B0504020202030204" pitchFamily="34" charset="0"/>
              <a:cs typeface="Calibri" panose="020F0502020204030204" pitchFamily="34" charset="0"/>
            </a:rPr>
            <a:t>Farm House</a:t>
          </a:r>
          <a:endParaRPr lang="en-IN" sz="1200" b="1" dirty="0">
            <a:latin typeface="D-DIN Exp" panose="020B0504020202030204" pitchFamily="34" charset="0"/>
            <a:cs typeface="Calibri" panose="020F0502020204030204" pitchFamily="34" charset="0"/>
          </a:endParaRPr>
        </a:p>
      </dgm:t>
    </dgm:pt>
    <dgm:pt modelId="{8060B899-4FEC-4E30-9E42-FD4503B371C2}" type="parTrans" cxnId="{3CD02473-1FEA-4037-9B4B-1E68C407DC58}">
      <dgm:prSet/>
      <dgm:spPr>
        <a:ln>
          <a:solidFill>
            <a:schemeClr val="tx1"/>
          </a:solidFill>
        </a:ln>
      </dgm:spPr>
      <dgm:t>
        <a:bodyPr/>
        <a:lstStyle/>
        <a:p>
          <a:endParaRPr lang="en-IN" sz="1600">
            <a:latin typeface="D-DIN Exp" panose="020B0504020202030204" pitchFamily="34" charset="0"/>
            <a:cs typeface="Calibri" panose="020F0502020204030204" pitchFamily="34" charset="0"/>
          </a:endParaRPr>
        </a:p>
      </dgm:t>
    </dgm:pt>
    <dgm:pt modelId="{9083A517-A40D-4250-8185-4CB835A282EE}" type="sibTrans" cxnId="{3CD02473-1FEA-4037-9B4B-1E68C407DC58}">
      <dgm:prSet/>
      <dgm:spPr/>
      <dgm:t>
        <a:bodyPr/>
        <a:lstStyle/>
        <a:p>
          <a:endParaRPr lang="en-IN" sz="1600">
            <a:latin typeface="D-DIN Exp" panose="020B0504020202030204" pitchFamily="34" charset="0"/>
            <a:cs typeface="Calibri" panose="020F0502020204030204" pitchFamily="34" charset="0"/>
          </a:endParaRPr>
        </a:p>
      </dgm:t>
    </dgm:pt>
    <dgm:pt modelId="{91634B79-2BBF-4746-BE0D-DF2D686882D0}">
      <dgm:prSet custT="1"/>
      <dgm:spPr>
        <a:solidFill>
          <a:srgbClr val="C00000"/>
        </a:solidFill>
      </dgm:spPr>
      <dgm:t>
        <a:bodyPr/>
        <a:lstStyle/>
        <a:p>
          <a:r>
            <a:rPr lang="en-US" sz="1200" b="1" dirty="0">
              <a:latin typeface="D-DIN Exp" panose="020B0504020202030204" pitchFamily="34" charset="0"/>
              <a:cs typeface="Calibri" panose="020F0502020204030204" pitchFamily="34" charset="0"/>
            </a:rPr>
            <a:t>Warehouse</a:t>
          </a:r>
          <a:endParaRPr lang="en-IN" sz="1200" b="1" dirty="0">
            <a:latin typeface="D-DIN Exp" panose="020B0504020202030204" pitchFamily="34" charset="0"/>
            <a:cs typeface="Calibri" panose="020F0502020204030204" pitchFamily="34" charset="0"/>
          </a:endParaRPr>
        </a:p>
      </dgm:t>
    </dgm:pt>
    <dgm:pt modelId="{BBF919EF-1240-46C2-B173-026487D81543}" type="parTrans" cxnId="{FCA1383A-4F3B-4F90-B33E-526A55F564FC}">
      <dgm:prSet/>
      <dgm:spPr>
        <a:ln>
          <a:solidFill>
            <a:schemeClr val="tx1"/>
          </a:solidFill>
        </a:ln>
      </dgm:spPr>
      <dgm:t>
        <a:bodyPr/>
        <a:lstStyle/>
        <a:p>
          <a:endParaRPr lang="en-IN" sz="1600">
            <a:latin typeface="D-DIN Exp" panose="020B0504020202030204" pitchFamily="34" charset="0"/>
            <a:cs typeface="Calibri" panose="020F0502020204030204" pitchFamily="34" charset="0"/>
          </a:endParaRPr>
        </a:p>
      </dgm:t>
    </dgm:pt>
    <dgm:pt modelId="{AF899917-A1F6-4AFC-BE7E-89AD10B6973E}" type="sibTrans" cxnId="{FCA1383A-4F3B-4F90-B33E-526A55F564FC}">
      <dgm:prSet/>
      <dgm:spPr/>
      <dgm:t>
        <a:bodyPr/>
        <a:lstStyle/>
        <a:p>
          <a:endParaRPr lang="en-IN" sz="1600">
            <a:latin typeface="D-DIN Exp" panose="020B0504020202030204" pitchFamily="34" charset="0"/>
            <a:cs typeface="Calibri" panose="020F0502020204030204" pitchFamily="34" charset="0"/>
          </a:endParaRPr>
        </a:p>
      </dgm:t>
    </dgm:pt>
    <dgm:pt modelId="{7E4D7281-3BFC-4906-A602-1BB051F79E5B}">
      <dgm:prSet custT="1"/>
      <dgm:spPr>
        <a:solidFill>
          <a:srgbClr val="C00000"/>
        </a:solidFill>
      </dgm:spPr>
      <dgm:t>
        <a:bodyPr/>
        <a:lstStyle/>
        <a:p>
          <a:r>
            <a:rPr lang="en-US" sz="1200" b="1" dirty="0">
              <a:latin typeface="D-DIN Exp" panose="020B0504020202030204" pitchFamily="34" charset="0"/>
              <a:cs typeface="Calibri" panose="020F0502020204030204" pitchFamily="34" charset="0"/>
            </a:rPr>
            <a:t>REIT</a:t>
          </a:r>
          <a:endParaRPr lang="en-IN" sz="1200" b="1" dirty="0">
            <a:latin typeface="D-DIN Exp" panose="020B0504020202030204" pitchFamily="34" charset="0"/>
            <a:cs typeface="Calibri" panose="020F0502020204030204" pitchFamily="34" charset="0"/>
          </a:endParaRPr>
        </a:p>
      </dgm:t>
    </dgm:pt>
    <dgm:pt modelId="{32822D55-ED21-4C2B-B0C5-A4D6E7805B91}" type="parTrans" cxnId="{C74C3DA3-1344-4023-BA2F-1B50BA9DE8A9}">
      <dgm:prSet/>
      <dgm:spPr>
        <a:ln>
          <a:solidFill>
            <a:schemeClr val="tx1"/>
          </a:solidFill>
        </a:ln>
      </dgm:spPr>
      <dgm:t>
        <a:bodyPr/>
        <a:lstStyle/>
        <a:p>
          <a:endParaRPr lang="en-IN" sz="1600">
            <a:latin typeface="D-DIN Exp" panose="020B0504020202030204" pitchFamily="34" charset="0"/>
            <a:cs typeface="Calibri" panose="020F0502020204030204" pitchFamily="34" charset="0"/>
          </a:endParaRPr>
        </a:p>
      </dgm:t>
    </dgm:pt>
    <dgm:pt modelId="{A64DE006-5098-4AE4-A3EC-532C2711A46D}" type="sibTrans" cxnId="{C74C3DA3-1344-4023-BA2F-1B50BA9DE8A9}">
      <dgm:prSet/>
      <dgm:spPr/>
      <dgm:t>
        <a:bodyPr/>
        <a:lstStyle/>
        <a:p>
          <a:endParaRPr lang="en-IN" sz="1600">
            <a:latin typeface="D-DIN Exp" panose="020B0504020202030204" pitchFamily="34" charset="0"/>
            <a:cs typeface="Calibri" panose="020F0502020204030204" pitchFamily="34" charset="0"/>
          </a:endParaRPr>
        </a:p>
      </dgm:t>
    </dgm:pt>
    <dgm:pt modelId="{C04B09D7-40A7-4AE5-AB63-0CA5D2E02399}">
      <dgm:prSet custT="1"/>
      <dgm:spPr>
        <a:solidFill>
          <a:srgbClr val="C00000"/>
        </a:solidFill>
      </dgm:spPr>
      <dgm:t>
        <a:bodyPr/>
        <a:lstStyle/>
        <a:p>
          <a:r>
            <a:rPr lang="en-US" sz="1200" b="1" dirty="0">
              <a:latin typeface="D-DIN Exp" panose="020B0504020202030204" pitchFamily="34" charset="0"/>
              <a:cs typeface="Calibri" panose="020F0502020204030204" pitchFamily="34" charset="0"/>
            </a:rPr>
            <a:t>ULIP</a:t>
          </a:r>
          <a:endParaRPr lang="en-IN" sz="1200" b="1" dirty="0">
            <a:latin typeface="D-DIN Exp" panose="020B0504020202030204" pitchFamily="34" charset="0"/>
            <a:cs typeface="Calibri" panose="020F0502020204030204" pitchFamily="34" charset="0"/>
          </a:endParaRPr>
        </a:p>
      </dgm:t>
    </dgm:pt>
    <dgm:pt modelId="{0D2015D5-4432-4A5E-9BE3-799A2E498CF5}" type="parTrans" cxnId="{7BBE2861-7E85-4A7D-81BA-7180D507DBCD}">
      <dgm:prSet/>
      <dgm:spPr>
        <a:ln>
          <a:solidFill>
            <a:schemeClr val="tx1"/>
          </a:solidFill>
        </a:ln>
      </dgm:spPr>
      <dgm:t>
        <a:bodyPr/>
        <a:lstStyle/>
        <a:p>
          <a:endParaRPr lang="en-IN" sz="1600">
            <a:latin typeface="D-DIN Exp" panose="020B0504020202030204" pitchFamily="34" charset="0"/>
            <a:cs typeface="Calibri" panose="020F0502020204030204" pitchFamily="34" charset="0"/>
          </a:endParaRPr>
        </a:p>
      </dgm:t>
    </dgm:pt>
    <dgm:pt modelId="{8A98069A-C9D2-450D-ACAC-93EDC5A00A1D}" type="sibTrans" cxnId="{7BBE2861-7E85-4A7D-81BA-7180D507DBCD}">
      <dgm:prSet/>
      <dgm:spPr/>
      <dgm:t>
        <a:bodyPr/>
        <a:lstStyle/>
        <a:p>
          <a:endParaRPr lang="en-IN" sz="1600">
            <a:latin typeface="D-DIN Exp" panose="020B0504020202030204" pitchFamily="34" charset="0"/>
            <a:cs typeface="Calibri" panose="020F0502020204030204" pitchFamily="34" charset="0"/>
          </a:endParaRPr>
        </a:p>
      </dgm:t>
    </dgm:pt>
    <dgm:pt modelId="{C4D62AC9-F2B7-45BD-AC59-CFAA00936BF7}">
      <dgm:prSet custT="1"/>
      <dgm:spPr>
        <a:solidFill>
          <a:srgbClr val="C00000"/>
        </a:solidFill>
      </dgm:spPr>
      <dgm:t>
        <a:bodyPr/>
        <a:lstStyle/>
        <a:p>
          <a:r>
            <a:rPr lang="en-US" sz="1200" b="1">
              <a:latin typeface="D-DIN Exp" panose="020B0504020202030204" pitchFamily="34" charset="0"/>
              <a:cs typeface="Calibri" panose="020F0502020204030204" pitchFamily="34" charset="0"/>
            </a:rPr>
            <a:t>INVIT</a:t>
          </a:r>
          <a:endParaRPr lang="en-IN" sz="1200" b="1" dirty="0">
            <a:latin typeface="D-DIN Exp" panose="020B0504020202030204" pitchFamily="34" charset="0"/>
            <a:cs typeface="Calibri" panose="020F0502020204030204" pitchFamily="34" charset="0"/>
          </a:endParaRPr>
        </a:p>
      </dgm:t>
    </dgm:pt>
    <dgm:pt modelId="{BC7E45E2-863B-4114-B3FD-032BBECC484C}" type="parTrans" cxnId="{5034AD75-A257-4D55-88F8-969A9BAC1378}">
      <dgm:prSet/>
      <dgm:spPr>
        <a:ln>
          <a:solidFill>
            <a:schemeClr val="tx1"/>
          </a:solidFill>
        </a:ln>
      </dgm:spPr>
      <dgm:t>
        <a:bodyPr/>
        <a:lstStyle/>
        <a:p>
          <a:endParaRPr lang="en-IN" sz="1600">
            <a:latin typeface="D-DIN Exp" panose="020B0504020202030204" pitchFamily="34" charset="0"/>
            <a:cs typeface="Calibri" panose="020F0502020204030204" pitchFamily="34" charset="0"/>
          </a:endParaRPr>
        </a:p>
      </dgm:t>
    </dgm:pt>
    <dgm:pt modelId="{E6C14657-53FE-422D-A9AF-F358240F68D4}" type="sibTrans" cxnId="{5034AD75-A257-4D55-88F8-969A9BAC1378}">
      <dgm:prSet/>
      <dgm:spPr/>
      <dgm:t>
        <a:bodyPr/>
        <a:lstStyle/>
        <a:p>
          <a:endParaRPr lang="en-IN" sz="1600">
            <a:latin typeface="D-DIN Exp" panose="020B0504020202030204" pitchFamily="34" charset="0"/>
            <a:cs typeface="Calibri" panose="020F0502020204030204" pitchFamily="34" charset="0"/>
          </a:endParaRPr>
        </a:p>
      </dgm:t>
    </dgm:pt>
    <dgm:pt modelId="{5094E1E7-52EB-45D0-B413-1C2CF5FD192C}">
      <dgm:prSet custT="1"/>
      <dgm:spPr>
        <a:solidFill>
          <a:srgbClr val="0046AA"/>
        </a:solidFill>
      </dgm:spPr>
      <dgm:t>
        <a:bodyPr/>
        <a:lstStyle/>
        <a:p>
          <a:r>
            <a:rPr lang="en-US" sz="1200" b="1" dirty="0">
              <a:latin typeface="D-DIN Exp" panose="020B0504020202030204" pitchFamily="34" charset="0"/>
              <a:cs typeface="Calibri" panose="020F0502020204030204" pitchFamily="34" charset="0"/>
            </a:rPr>
            <a:t>Stock Market</a:t>
          </a:r>
          <a:endParaRPr lang="en-IN" sz="1200" b="1" dirty="0">
            <a:latin typeface="D-DIN Exp" panose="020B0504020202030204" pitchFamily="34" charset="0"/>
            <a:cs typeface="Calibri" panose="020F0502020204030204" pitchFamily="34" charset="0"/>
          </a:endParaRPr>
        </a:p>
      </dgm:t>
    </dgm:pt>
    <dgm:pt modelId="{AEA86D12-AC46-4501-9CC5-6ABE5BBEF2AE}" type="parTrans" cxnId="{64E978FC-5F6C-439A-A7CB-F464E2860A80}">
      <dgm:prSet/>
      <dgm:spPr>
        <a:ln>
          <a:solidFill>
            <a:schemeClr val="tx1"/>
          </a:solidFill>
        </a:ln>
      </dgm:spPr>
      <dgm:t>
        <a:bodyPr/>
        <a:lstStyle/>
        <a:p>
          <a:endParaRPr lang="en-IN" sz="1600">
            <a:latin typeface="D-DIN Exp" panose="020B0504020202030204" pitchFamily="34" charset="0"/>
            <a:cs typeface="Calibri" panose="020F0502020204030204" pitchFamily="34" charset="0"/>
          </a:endParaRPr>
        </a:p>
      </dgm:t>
    </dgm:pt>
    <dgm:pt modelId="{A8606AE3-47B4-4B84-A32B-E58A730D6C2B}" type="sibTrans" cxnId="{64E978FC-5F6C-439A-A7CB-F464E2860A80}">
      <dgm:prSet/>
      <dgm:spPr/>
      <dgm:t>
        <a:bodyPr/>
        <a:lstStyle/>
        <a:p>
          <a:endParaRPr lang="en-IN" sz="1600">
            <a:latin typeface="D-DIN Exp" panose="020B0504020202030204" pitchFamily="34" charset="0"/>
            <a:cs typeface="Calibri" panose="020F0502020204030204" pitchFamily="34" charset="0"/>
          </a:endParaRPr>
        </a:p>
      </dgm:t>
    </dgm:pt>
    <dgm:pt modelId="{33AADA09-F28D-42E5-89A2-8316629061E8}">
      <dgm:prSet custT="1"/>
      <dgm:spPr>
        <a:solidFill>
          <a:srgbClr val="0046AA"/>
        </a:solidFill>
      </dgm:spPr>
      <dgm:t>
        <a:bodyPr/>
        <a:lstStyle/>
        <a:p>
          <a:r>
            <a:rPr lang="en-US" sz="1200" b="1" dirty="0">
              <a:latin typeface="D-DIN Exp" panose="020B0504020202030204" pitchFamily="34" charset="0"/>
              <a:cs typeface="Calibri" panose="020F0502020204030204" pitchFamily="34" charset="0"/>
            </a:rPr>
            <a:t>IPO</a:t>
          </a:r>
          <a:endParaRPr lang="en-IN" sz="1200" b="1" dirty="0">
            <a:latin typeface="D-DIN Exp" panose="020B0504020202030204" pitchFamily="34" charset="0"/>
            <a:cs typeface="Calibri" panose="020F0502020204030204" pitchFamily="34" charset="0"/>
          </a:endParaRPr>
        </a:p>
      </dgm:t>
    </dgm:pt>
    <dgm:pt modelId="{3A0D9863-2D4D-4A4E-B03B-22F318F3FB8D}" type="parTrans" cxnId="{CB55DF5B-C8A5-41AC-8B44-CC4D978F0BF6}">
      <dgm:prSet/>
      <dgm:spPr>
        <a:ln>
          <a:solidFill>
            <a:schemeClr val="tx1"/>
          </a:solidFill>
        </a:ln>
      </dgm:spPr>
      <dgm:t>
        <a:bodyPr/>
        <a:lstStyle/>
        <a:p>
          <a:endParaRPr lang="en-IN" sz="1600">
            <a:latin typeface="D-DIN Exp" panose="020B0504020202030204" pitchFamily="34" charset="0"/>
            <a:cs typeface="Calibri" panose="020F0502020204030204" pitchFamily="34" charset="0"/>
          </a:endParaRPr>
        </a:p>
      </dgm:t>
    </dgm:pt>
    <dgm:pt modelId="{14F4F553-6201-4A68-98F8-76393251F345}" type="sibTrans" cxnId="{CB55DF5B-C8A5-41AC-8B44-CC4D978F0BF6}">
      <dgm:prSet/>
      <dgm:spPr/>
      <dgm:t>
        <a:bodyPr/>
        <a:lstStyle/>
        <a:p>
          <a:endParaRPr lang="en-IN" sz="1600">
            <a:latin typeface="D-DIN Exp" panose="020B0504020202030204" pitchFamily="34" charset="0"/>
            <a:cs typeface="Calibri" panose="020F0502020204030204" pitchFamily="34" charset="0"/>
          </a:endParaRPr>
        </a:p>
      </dgm:t>
    </dgm:pt>
    <dgm:pt modelId="{F449A955-FFC2-40CE-BCF5-B2B44DBDB95F}">
      <dgm:prSet custT="1"/>
      <dgm:spPr>
        <a:solidFill>
          <a:srgbClr val="C00000"/>
        </a:solidFill>
      </dgm:spPr>
      <dgm:t>
        <a:bodyPr/>
        <a:lstStyle/>
        <a:p>
          <a:r>
            <a:rPr lang="en-IN" sz="1200" b="1" i="0" dirty="0">
              <a:latin typeface="D-DIN Exp" panose="020B0504020202030204" pitchFamily="34" charset="0"/>
              <a:cs typeface="Calibri" panose="020F0502020204030204" pitchFamily="34" charset="0"/>
            </a:rPr>
            <a:t>Sovereign Gold Bonds</a:t>
          </a:r>
          <a:endParaRPr lang="en-IN" sz="1200" dirty="0">
            <a:latin typeface="D-DIN Exp" panose="020B0504020202030204" pitchFamily="34" charset="0"/>
            <a:cs typeface="Calibri" panose="020F0502020204030204" pitchFamily="34" charset="0"/>
          </a:endParaRPr>
        </a:p>
      </dgm:t>
    </dgm:pt>
    <dgm:pt modelId="{62B275DE-4853-4DA6-A721-D1A575241CF5}" type="parTrans" cxnId="{A2ED5C36-80AE-4AE5-8776-F5B6B103C335}">
      <dgm:prSet/>
      <dgm:spPr>
        <a:ln>
          <a:solidFill>
            <a:schemeClr val="tx1"/>
          </a:solidFill>
        </a:ln>
      </dgm:spPr>
      <dgm:t>
        <a:bodyPr/>
        <a:lstStyle/>
        <a:p>
          <a:endParaRPr lang="en-IN">
            <a:latin typeface="D-DIN Exp" panose="020B0504020202030204" pitchFamily="34" charset="0"/>
          </a:endParaRPr>
        </a:p>
      </dgm:t>
    </dgm:pt>
    <dgm:pt modelId="{63E3ABD0-C395-4911-8143-032321544C79}" type="sibTrans" cxnId="{A2ED5C36-80AE-4AE5-8776-F5B6B103C335}">
      <dgm:prSet/>
      <dgm:spPr/>
      <dgm:t>
        <a:bodyPr/>
        <a:lstStyle/>
        <a:p>
          <a:endParaRPr lang="en-IN">
            <a:latin typeface="D-DIN Exp" panose="020B0504020202030204" pitchFamily="34" charset="0"/>
          </a:endParaRPr>
        </a:p>
      </dgm:t>
    </dgm:pt>
    <dgm:pt modelId="{6DBBDA50-0175-40C2-A40B-3F7DAED0BC75}" type="pres">
      <dgm:prSet presAssocID="{76010012-647A-4607-8E30-CD27835231E2}" presName="hierChild1" presStyleCnt="0">
        <dgm:presLayoutVars>
          <dgm:orgChart val="1"/>
          <dgm:chPref val="1"/>
          <dgm:dir/>
          <dgm:animOne val="branch"/>
          <dgm:animLvl val="lvl"/>
          <dgm:resizeHandles/>
        </dgm:presLayoutVars>
      </dgm:prSet>
      <dgm:spPr/>
    </dgm:pt>
    <dgm:pt modelId="{356BF170-5F6B-43BB-BEB8-C8D57728E5D5}" type="pres">
      <dgm:prSet presAssocID="{077D2690-FDA8-4AF9-A3C0-3143DF090CFA}" presName="hierRoot1" presStyleCnt="0">
        <dgm:presLayoutVars>
          <dgm:hierBranch val="init"/>
        </dgm:presLayoutVars>
      </dgm:prSet>
      <dgm:spPr/>
    </dgm:pt>
    <dgm:pt modelId="{FA4E8064-6160-4D67-9548-F7D4A80FFCC8}" type="pres">
      <dgm:prSet presAssocID="{077D2690-FDA8-4AF9-A3C0-3143DF090CFA}" presName="rootComposite1" presStyleCnt="0"/>
      <dgm:spPr/>
    </dgm:pt>
    <dgm:pt modelId="{32BBB411-A6BD-4D22-B45C-02F8F557CB4B}" type="pres">
      <dgm:prSet presAssocID="{077D2690-FDA8-4AF9-A3C0-3143DF090CFA}" presName="rootText1" presStyleLbl="node0" presStyleIdx="0" presStyleCnt="1" custScaleX="1193312" custScaleY="363183" custLinFactX="100000" custLinFactNeighborX="122037" custLinFactNeighborY="-42607">
        <dgm:presLayoutVars>
          <dgm:chPref val="3"/>
        </dgm:presLayoutVars>
      </dgm:prSet>
      <dgm:spPr/>
    </dgm:pt>
    <dgm:pt modelId="{10B607EB-5210-46E4-9709-73814E61620D}" type="pres">
      <dgm:prSet presAssocID="{077D2690-FDA8-4AF9-A3C0-3143DF090CFA}" presName="rootConnector1" presStyleLbl="node1" presStyleIdx="0" presStyleCnt="0"/>
      <dgm:spPr/>
    </dgm:pt>
    <dgm:pt modelId="{DE290FB4-BFDB-4D95-A87E-E8868251DD88}" type="pres">
      <dgm:prSet presAssocID="{077D2690-FDA8-4AF9-A3C0-3143DF090CFA}" presName="hierChild2" presStyleCnt="0"/>
      <dgm:spPr/>
    </dgm:pt>
    <dgm:pt modelId="{BF9E091F-2E99-4004-B92D-785A54410AB2}" type="pres">
      <dgm:prSet presAssocID="{077D2690-FDA8-4AF9-A3C0-3143DF090CFA}" presName="hierChild3" presStyleCnt="0"/>
      <dgm:spPr/>
    </dgm:pt>
    <dgm:pt modelId="{22A1928B-947A-4D0A-A731-8412F40254D4}" type="pres">
      <dgm:prSet presAssocID="{9C06A711-3A79-47AE-8391-1DF8270AB671}" presName="Name111" presStyleLbl="parChTrans1D2" presStyleIdx="0" presStyleCnt="2"/>
      <dgm:spPr/>
    </dgm:pt>
    <dgm:pt modelId="{15F8FFC8-9CF7-450E-BEC6-344C06780FC1}" type="pres">
      <dgm:prSet presAssocID="{08B1949F-5C43-4F27-AA96-C9F5DA6A5B61}" presName="hierRoot3" presStyleCnt="0">
        <dgm:presLayoutVars>
          <dgm:hierBranch val="init"/>
        </dgm:presLayoutVars>
      </dgm:prSet>
      <dgm:spPr/>
    </dgm:pt>
    <dgm:pt modelId="{FBCBDCE4-FE2A-4652-999A-2D475EFE0EC6}" type="pres">
      <dgm:prSet presAssocID="{08B1949F-5C43-4F27-AA96-C9F5DA6A5B61}" presName="rootComposite3" presStyleCnt="0"/>
      <dgm:spPr/>
    </dgm:pt>
    <dgm:pt modelId="{22086065-07F2-4A2F-B90C-419CA311CE55}" type="pres">
      <dgm:prSet presAssocID="{08B1949F-5C43-4F27-AA96-C9F5DA6A5B61}" presName="rootText3" presStyleLbl="asst1" presStyleIdx="0" presStyleCnt="2" custScaleX="544774" custLinFactNeighborX="18452" custLinFactNeighborY="-19898">
        <dgm:presLayoutVars>
          <dgm:chPref val="3"/>
        </dgm:presLayoutVars>
      </dgm:prSet>
      <dgm:spPr/>
    </dgm:pt>
    <dgm:pt modelId="{7508A6A8-34EE-45EE-B0DE-B4D609EA8E15}" type="pres">
      <dgm:prSet presAssocID="{08B1949F-5C43-4F27-AA96-C9F5DA6A5B61}" presName="rootConnector3" presStyleLbl="asst1" presStyleIdx="0" presStyleCnt="2"/>
      <dgm:spPr/>
    </dgm:pt>
    <dgm:pt modelId="{F3F1BD6F-5830-414E-AE46-2529EE5EBFEA}" type="pres">
      <dgm:prSet presAssocID="{08B1949F-5C43-4F27-AA96-C9F5DA6A5B61}" presName="hierChild6" presStyleCnt="0"/>
      <dgm:spPr/>
    </dgm:pt>
    <dgm:pt modelId="{EFA59D08-DDFC-4C75-B0F1-ECB2E65EBAA4}" type="pres">
      <dgm:prSet presAssocID="{2CFB6427-4EC4-4764-9CD9-ACCDD94A19D8}" presName="Name37" presStyleLbl="parChTrans1D3" presStyleIdx="0" presStyleCnt="9"/>
      <dgm:spPr/>
    </dgm:pt>
    <dgm:pt modelId="{DED62103-105E-41A8-8742-EA7C831FCBD3}" type="pres">
      <dgm:prSet presAssocID="{C0A8B706-708B-4137-99CE-E255B9789F12}" presName="hierRoot2" presStyleCnt="0">
        <dgm:presLayoutVars>
          <dgm:hierBranch val="init"/>
        </dgm:presLayoutVars>
      </dgm:prSet>
      <dgm:spPr/>
    </dgm:pt>
    <dgm:pt modelId="{6682B076-B2DF-4D45-B068-2FF4CC5EE0A3}" type="pres">
      <dgm:prSet presAssocID="{C0A8B706-708B-4137-99CE-E255B9789F12}" presName="rootComposite" presStyleCnt="0"/>
      <dgm:spPr/>
    </dgm:pt>
    <dgm:pt modelId="{6E00D67A-12F8-4E2E-9486-5C3F5CA42CDE}" type="pres">
      <dgm:prSet presAssocID="{C0A8B706-708B-4137-99CE-E255B9789F12}" presName="rootText" presStyleLbl="node3" presStyleIdx="0" presStyleCnt="9" custScaleX="162721" custScaleY="174296" custLinFactX="-100000" custLinFactNeighborX="-149340">
        <dgm:presLayoutVars>
          <dgm:chPref val="3"/>
        </dgm:presLayoutVars>
      </dgm:prSet>
      <dgm:spPr/>
    </dgm:pt>
    <dgm:pt modelId="{D2AA7A0E-ADFF-49EC-A93D-B79F7F917D2A}" type="pres">
      <dgm:prSet presAssocID="{C0A8B706-708B-4137-99CE-E255B9789F12}" presName="rootConnector" presStyleLbl="node3" presStyleIdx="0" presStyleCnt="9"/>
      <dgm:spPr/>
    </dgm:pt>
    <dgm:pt modelId="{BA9CC9C5-CE35-4940-87B6-85EB3328F8A1}" type="pres">
      <dgm:prSet presAssocID="{C0A8B706-708B-4137-99CE-E255B9789F12}" presName="hierChild4" presStyleCnt="0"/>
      <dgm:spPr/>
    </dgm:pt>
    <dgm:pt modelId="{803B4DCD-8A7E-4A3D-B717-04BD43240AD6}" type="pres">
      <dgm:prSet presAssocID="{C0A8B706-708B-4137-99CE-E255B9789F12}" presName="hierChild5" presStyleCnt="0"/>
      <dgm:spPr/>
    </dgm:pt>
    <dgm:pt modelId="{5530B377-2FDC-4B5C-9C28-EDCE9BBDC29A}" type="pres">
      <dgm:prSet presAssocID="{51B97B51-00CA-4197-B6FA-844D2B24E7FC}" presName="Name37" presStyleLbl="parChTrans1D3" presStyleIdx="1" presStyleCnt="9"/>
      <dgm:spPr/>
    </dgm:pt>
    <dgm:pt modelId="{2D9EF01B-387B-4CF3-ABC0-33F75F0ADAC4}" type="pres">
      <dgm:prSet presAssocID="{9112CA31-9E74-45B2-BFB6-D58DF1FAC029}" presName="hierRoot2" presStyleCnt="0">
        <dgm:presLayoutVars>
          <dgm:hierBranch val="init"/>
        </dgm:presLayoutVars>
      </dgm:prSet>
      <dgm:spPr/>
    </dgm:pt>
    <dgm:pt modelId="{BAC0DD76-31ED-4C01-AE69-42203426239D}" type="pres">
      <dgm:prSet presAssocID="{9112CA31-9E74-45B2-BFB6-D58DF1FAC029}" presName="rootComposite" presStyleCnt="0"/>
      <dgm:spPr/>
    </dgm:pt>
    <dgm:pt modelId="{38B30163-99A6-4506-93DE-F4D364FD0A9B}" type="pres">
      <dgm:prSet presAssocID="{9112CA31-9E74-45B2-BFB6-D58DF1FAC029}" presName="rootText" presStyleLbl="node3" presStyleIdx="1" presStyleCnt="9" custScaleX="162721" custScaleY="174271" custLinFactX="-100000" custLinFactNeighborX="-149340">
        <dgm:presLayoutVars>
          <dgm:chPref val="3"/>
        </dgm:presLayoutVars>
      </dgm:prSet>
      <dgm:spPr/>
    </dgm:pt>
    <dgm:pt modelId="{982DD397-73F6-4A86-8E7B-24E9BE38A6C1}" type="pres">
      <dgm:prSet presAssocID="{9112CA31-9E74-45B2-BFB6-D58DF1FAC029}" presName="rootConnector" presStyleLbl="node3" presStyleIdx="1" presStyleCnt="9"/>
      <dgm:spPr/>
    </dgm:pt>
    <dgm:pt modelId="{F4E7DAC5-71AB-4810-AD3D-D2481C78B40C}" type="pres">
      <dgm:prSet presAssocID="{9112CA31-9E74-45B2-BFB6-D58DF1FAC029}" presName="hierChild4" presStyleCnt="0"/>
      <dgm:spPr/>
    </dgm:pt>
    <dgm:pt modelId="{8EF6B1D6-B82F-460F-A8F0-F4F28B24C9FC}" type="pres">
      <dgm:prSet presAssocID="{9112CA31-9E74-45B2-BFB6-D58DF1FAC029}" presName="hierChild5" presStyleCnt="0"/>
      <dgm:spPr/>
    </dgm:pt>
    <dgm:pt modelId="{5A21CFD5-D70A-4F06-B484-F342E2DD396C}" type="pres">
      <dgm:prSet presAssocID="{DD19B2D3-C554-40EE-BE16-9CDD40A515D7}" presName="Name37" presStyleLbl="parChTrans1D3" presStyleIdx="2" presStyleCnt="9"/>
      <dgm:spPr/>
    </dgm:pt>
    <dgm:pt modelId="{7333361C-7DD1-41BA-859C-5404710F698D}" type="pres">
      <dgm:prSet presAssocID="{9319092B-EE4A-4BBD-B77A-2E19B844D41E}" presName="hierRoot2" presStyleCnt="0">
        <dgm:presLayoutVars>
          <dgm:hierBranch val="init"/>
        </dgm:presLayoutVars>
      </dgm:prSet>
      <dgm:spPr/>
    </dgm:pt>
    <dgm:pt modelId="{9D823EDB-F1A3-494C-9040-331CEA52CD9F}" type="pres">
      <dgm:prSet presAssocID="{9319092B-EE4A-4BBD-B77A-2E19B844D41E}" presName="rootComposite" presStyleCnt="0"/>
      <dgm:spPr/>
    </dgm:pt>
    <dgm:pt modelId="{F74B26CD-D7BE-4ED3-AB70-0C222AF3CA2C}" type="pres">
      <dgm:prSet presAssocID="{9319092B-EE4A-4BBD-B77A-2E19B844D41E}" presName="rootText" presStyleLbl="node3" presStyleIdx="2" presStyleCnt="9" custScaleX="162721" custScaleY="174270" custLinFactX="-100000" custLinFactNeighborX="-149340">
        <dgm:presLayoutVars>
          <dgm:chPref val="3"/>
        </dgm:presLayoutVars>
      </dgm:prSet>
      <dgm:spPr/>
    </dgm:pt>
    <dgm:pt modelId="{D05FCB94-9EAF-46F3-AC75-DC1F59409D73}" type="pres">
      <dgm:prSet presAssocID="{9319092B-EE4A-4BBD-B77A-2E19B844D41E}" presName="rootConnector" presStyleLbl="node3" presStyleIdx="2" presStyleCnt="9"/>
      <dgm:spPr/>
    </dgm:pt>
    <dgm:pt modelId="{C8715AF0-7D0C-4B61-BB69-55140AD5C6FC}" type="pres">
      <dgm:prSet presAssocID="{9319092B-EE4A-4BBD-B77A-2E19B844D41E}" presName="hierChild4" presStyleCnt="0"/>
      <dgm:spPr/>
    </dgm:pt>
    <dgm:pt modelId="{172FB506-4656-45C6-A433-D2F455CD8149}" type="pres">
      <dgm:prSet presAssocID="{9319092B-EE4A-4BBD-B77A-2E19B844D41E}" presName="hierChild5" presStyleCnt="0"/>
      <dgm:spPr/>
    </dgm:pt>
    <dgm:pt modelId="{08959215-EBBC-4C49-9673-6B684EA95F93}" type="pres">
      <dgm:prSet presAssocID="{93D59D1F-E8A6-4E5A-8F55-8BDB058D336A}" presName="Name37" presStyleLbl="parChTrans1D3" presStyleIdx="3" presStyleCnt="9"/>
      <dgm:spPr/>
    </dgm:pt>
    <dgm:pt modelId="{E3DDF989-FFBD-495C-B241-EC72939EF61C}" type="pres">
      <dgm:prSet presAssocID="{7EA5DD3C-424B-4784-8457-C0C8577B5849}" presName="hierRoot2" presStyleCnt="0">
        <dgm:presLayoutVars>
          <dgm:hierBranch val="init"/>
        </dgm:presLayoutVars>
      </dgm:prSet>
      <dgm:spPr/>
    </dgm:pt>
    <dgm:pt modelId="{94FC0B16-D8D0-41F5-B742-E455342E6D42}" type="pres">
      <dgm:prSet presAssocID="{7EA5DD3C-424B-4784-8457-C0C8577B5849}" presName="rootComposite" presStyleCnt="0"/>
      <dgm:spPr/>
    </dgm:pt>
    <dgm:pt modelId="{F088F455-6504-48B4-912A-97FBAC97AA6B}" type="pres">
      <dgm:prSet presAssocID="{7EA5DD3C-424B-4784-8457-C0C8577B5849}" presName="rootText" presStyleLbl="node3" presStyleIdx="3" presStyleCnt="9" custScaleX="162721" custScaleY="171667" custLinFactX="-100000" custLinFactNeighborX="-149340">
        <dgm:presLayoutVars>
          <dgm:chPref val="3"/>
        </dgm:presLayoutVars>
      </dgm:prSet>
      <dgm:spPr/>
    </dgm:pt>
    <dgm:pt modelId="{D47622E1-B08D-4A61-B664-281A35CA77B7}" type="pres">
      <dgm:prSet presAssocID="{7EA5DD3C-424B-4784-8457-C0C8577B5849}" presName="rootConnector" presStyleLbl="node3" presStyleIdx="3" presStyleCnt="9"/>
      <dgm:spPr/>
    </dgm:pt>
    <dgm:pt modelId="{B2F41894-F095-4B24-941D-ED92C093CA82}" type="pres">
      <dgm:prSet presAssocID="{7EA5DD3C-424B-4784-8457-C0C8577B5849}" presName="hierChild4" presStyleCnt="0"/>
      <dgm:spPr/>
    </dgm:pt>
    <dgm:pt modelId="{A1AFF36A-BEF4-4374-BDCA-028B4D0686EB}" type="pres">
      <dgm:prSet presAssocID="{7EA5DD3C-424B-4784-8457-C0C8577B5849}" presName="hierChild5" presStyleCnt="0"/>
      <dgm:spPr/>
    </dgm:pt>
    <dgm:pt modelId="{00B645A1-13C1-476D-81B4-CDCA28DE2B27}" type="pres">
      <dgm:prSet presAssocID="{08B1949F-5C43-4F27-AA96-C9F5DA6A5B61}" presName="hierChild7" presStyleCnt="0"/>
      <dgm:spPr/>
    </dgm:pt>
    <dgm:pt modelId="{29BF4573-B7E0-4267-BD71-2C99D929A2DB}" type="pres">
      <dgm:prSet presAssocID="{66F3BCF5-D116-460D-B053-2BEE077522DC}" presName="Name111" presStyleLbl="parChTrans1D2" presStyleIdx="1" presStyleCnt="2"/>
      <dgm:spPr/>
    </dgm:pt>
    <dgm:pt modelId="{31BD5E31-AB33-4F2D-9C25-5B10D113DF5B}" type="pres">
      <dgm:prSet presAssocID="{A2E05BA3-2C94-409B-9DD5-9A7FC1056B88}" presName="hierRoot3" presStyleCnt="0">
        <dgm:presLayoutVars>
          <dgm:hierBranch val="init"/>
        </dgm:presLayoutVars>
      </dgm:prSet>
      <dgm:spPr/>
    </dgm:pt>
    <dgm:pt modelId="{83CD1320-E6A2-4B58-AB88-3B493022E2E4}" type="pres">
      <dgm:prSet presAssocID="{A2E05BA3-2C94-409B-9DD5-9A7FC1056B88}" presName="rootComposite3" presStyleCnt="0"/>
      <dgm:spPr/>
    </dgm:pt>
    <dgm:pt modelId="{245316BA-98CB-44DE-A56F-389B44F3BC42}" type="pres">
      <dgm:prSet presAssocID="{A2E05BA3-2C94-409B-9DD5-9A7FC1056B88}" presName="rootText3" presStyleLbl="asst1" presStyleIdx="1" presStyleCnt="2" custScaleX="667037" custLinFactNeighborX="-55734" custLinFactNeighborY="-19898">
        <dgm:presLayoutVars>
          <dgm:chPref val="3"/>
        </dgm:presLayoutVars>
      </dgm:prSet>
      <dgm:spPr/>
    </dgm:pt>
    <dgm:pt modelId="{8AE63E46-5BF4-4FD5-8E1F-A91A48D6DBCE}" type="pres">
      <dgm:prSet presAssocID="{A2E05BA3-2C94-409B-9DD5-9A7FC1056B88}" presName="rootConnector3" presStyleLbl="asst1" presStyleIdx="1" presStyleCnt="2"/>
      <dgm:spPr/>
    </dgm:pt>
    <dgm:pt modelId="{42038366-CC9E-4659-A237-A70DD9349695}" type="pres">
      <dgm:prSet presAssocID="{A2E05BA3-2C94-409B-9DD5-9A7FC1056B88}" presName="hierChild6" presStyleCnt="0"/>
      <dgm:spPr/>
    </dgm:pt>
    <dgm:pt modelId="{426EF312-63EF-4BF0-9693-227D98C91E90}" type="pres">
      <dgm:prSet presAssocID="{CA10A276-F5BB-4A76-8230-83AFC908F5D3}" presName="Name37" presStyleLbl="parChTrans1D3" presStyleIdx="4" presStyleCnt="9"/>
      <dgm:spPr/>
    </dgm:pt>
    <dgm:pt modelId="{11C08EF3-50F9-4C92-9A7B-CD05CE99960F}" type="pres">
      <dgm:prSet presAssocID="{716ACBEC-CE56-4617-9F3E-4F47C9EF21F8}" presName="hierRoot2" presStyleCnt="0">
        <dgm:presLayoutVars>
          <dgm:hierBranch val="init"/>
        </dgm:presLayoutVars>
      </dgm:prSet>
      <dgm:spPr/>
    </dgm:pt>
    <dgm:pt modelId="{57893DC0-A9B3-4551-900B-F92761634EB1}" type="pres">
      <dgm:prSet presAssocID="{716ACBEC-CE56-4617-9F3E-4F47C9EF21F8}" presName="rootComposite" presStyleCnt="0"/>
      <dgm:spPr/>
    </dgm:pt>
    <dgm:pt modelId="{32E49B50-4C74-4BAB-986B-09967927C5FC}" type="pres">
      <dgm:prSet presAssocID="{716ACBEC-CE56-4617-9F3E-4F47C9EF21F8}" presName="rootText" presStyleLbl="node3" presStyleIdx="4" presStyleCnt="9" custLinFactX="-86672" custLinFactNeighborX="-100000">
        <dgm:presLayoutVars>
          <dgm:chPref val="3"/>
        </dgm:presLayoutVars>
      </dgm:prSet>
      <dgm:spPr/>
    </dgm:pt>
    <dgm:pt modelId="{482BBE80-FC7F-4ACD-B9C7-CD6B627543B5}" type="pres">
      <dgm:prSet presAssocID="{716ACBEC-CE56-4617-9F3E-4F47C9EF21F8}" presName="rootConnector" presStyleLbl="node3" presStyleIdx="4" presStyleCnt="9"/>
      <dgm:spPr/>
    </dgm:pt>
    <dgm:pt modelId="{A2555974-B69F-4BBA-98E8-C6E4D90604C0}" type="pres">
      <dgm:prSet presAssocID="{716ACBEC-CE56-4617-9F3E-4F47C9EF21F8}" presName="hierChild4" presStyleCnt="0"/>
      <dgm:spPr/>
    </dgm:pt>
    <dgm:pt modelId="{6495B529-0AF4-44F9-98C7-705E780E3576}" type="pres">
      <dgm:prSet presAssocID="{259CF5C5-1B04-4213-AFAE-6F47DCB88FC3}" presName="Name37" presStyleLbl="parChTrans1D4" presStyleIdx="0" presStyleCnt="21"/>
      <dgm:spPr/>
    </dgm:pt>
    <dgm:pt modelId="{5065138D-39E5-45A4-8A64-B7BD8583850C}" type="pres">
      <dgm:prSet presAssocID="{3B45E298-4F4B-4C75-A199-3FA3F64E2B43}" presName="hierRoot2" presStyleCnt="0">
        <dgm:presLayoutVars>
          <dgm:hierBranch val="init"/>
        </dgm:presLayoutVars>
      </dgm:prSet>
      <dgm:spPr/>
    </dgm:pt>
    <dgm:pt modelId="{BE467895-2BDA-4B67-AEAC-97E7316DBE1E}" type="pres">
      <dgm:prSet presAssocID="{3B45E298-4F4B-4C75-A199-3FA3F64E2B43}" presName="rootComposite" presStyleCnt="0"/>
      <dgm:spPr/>
    </dgm:pt>
    <dgm:pt modelId="{AAEED14A-0782-4F40-A857-97BB62AA8E3A}" type="pres">
      <dgm:prSet presAssocID="{3B45E298-4F4B-4C75-A199-3FA3F64E2B43}" presName="rootText" presStyleLbl="node4" presStyleIdx="0" presStyleCnt="21" custLinFactNeighborX="-18932" custLinFactNeighborY="-2641">
        <dgm:presLayoutVars>
          <dgm:chPref val="3"/>
        </dgm:presLayoutVars>
      </dgm:prSet>
      <dgm:spPr/>
    </dgm:pt>
    <dgm:pt modelId="{CF99FCD9-E9F7-440C-8571-55617D9AC926}" type="pres">
      <dgm:prSet presAssocID="{3B45E298-4F4B-4C75-A199-3FA3F64E2B43}" presName="rootConnector" presStyleLbl="node4" presStyleIdx="0" presStyleCnt="21"/>
      <dgm:spPr/>
    </dgm:pt>
    <dgm:pt modelId="{179C89FC-62CE-4348-9F1C-CD957CEC9A24}" type="pres">
      <dgm:prSet presAssocID="{3B45E298-4F4B-4C75-A199-3FA3F64E2B43}" presName="hierChild4" presStyleCnt="0"/>
      <dgm:spPr/>
    </dgm:pt>
    <dgm:pt modelId="{55DDBA9F-5EAD-46EE-83C1-A8214560FF0F}" type="pres">
      <dgm:prSet presAssocID="{0B08FDBE-507B-493C-BC5F-7A5E7AD575B4}" presName="Name37" presStyleLbl="parChTrans1D4" presStyleIdx="1" presStyleCnt="21"/>
      <dgm:spPr/>
    </dgm:pt>
    <dgm:pt modelId="{6D62FDC7-613B-4117-BDBF-970E0A0F9E0B}" type="pres">
      <dgm:prSet presAssocID="{1F3D0750-F7F0-4DE1-8A54-7890F40758B1}" presName="hierRoot2" presStyleCnt="0">
        <dgm:presLayoutVars>
          <dgm:hierBranch val="init"/>
        </dgm:presLayoutVars>
      </dgm:prSet>
      <dgm:spPr/>
    </dgm:pt>
    <dgm:pt modelId="{BDE6AA53-DE8B-455E-AB60-B4FFCE6F7624}" type="pres">
      <dgm:prSet presAssocID="{1F3D0750-F7F0-4DE1-8A54-7890F40758B1}" presName="rootComposite" presStyleCnt="0"/>
      <dgm:spPr/>
    </dgm:pt>
    <dgm:pt modelId="{D307D470-84C0-4BD2-A084-36CCEDFE30C0}" type="pres">
      <dgm:prSet presAssocID="{1F3D0750-F7F0-4DE1-8A54-7890F40758B1}" presName="rootText" presStyleLbl="node4" presStyleIdx="1" presStyleCnt="21" custScaleX="172158" custScaleY="144019" custLinFactX="100000" custLinFactY="11711" custLinFactNeighborX="113306" custLinFactNeighborY="100000">
        <dgm:presLayoutVars>
          <dgm:chPref val="3"/>
        </dgm:presLayoutVars>
      </dgm:prSet>
      <dgm:spPr/>
    </dgm:pt>
    <dgm:pt modelId="{A81A23C6-A138-4B94-A6E7-04611A79AB3E}" type="pres">
      <dgm:prSet presAssocID="{1F3D0750-F7F0-4DE1-8A54-7890F40758B1}" presName="rootConnector" presStyleLbl="node4" presStyleIdx="1" presStyleCnt="21"/>
      <dgm:spPr/>
    </dgm:pt>
    <dgm:pt modelId="{102D8A3A-287E-43A1-82E8-E0DDC7298FE4}" type="pres">
      <dgm:prSet presAssocID="{1F3D0750-F7F0-4DE1-8A54-7890F40758B1}" presName="hierChild4" presStyleCnt="0"/>
      <dgm:spPr/>
    </dgm:pt>
    <dgm:pt modelId="{C889CF7C-7693-4832-AD2C-EC0C9E9100AE}" type="pres">
      <dgm:prSet presAssocID="{37DE5C8F-0677-4374-9C81-B410ACEC58D8}" presName="Name37" presStyleLbl="parChTrans1D4" presStyleIdx="2" presStyleCnt="21"/>
      <dgm:spPr/>
    </dgm:pt>
    <dgm:pt modelId="{2CAFAF2B-98EF-4C15-8DAC-943A26739873}" type="pres">
      <dgm:prSet presAssocID="{5F7E5A5A-20F5-4CE8-A834-2F59D9AA53E9}" presName="hierRoot2" presStyleCnt="0">
        <dgm:presLayoutVars>
          <dgm:hierBranch val="init"/>
        </dgm:presLayoutVars>
      </dgm:prSet>
      <dgm:spPr/>
    </dgm:pt>
    <dgm:pt modelId="{98A663B9-960C-401A-B822-2A6F33F60BBF}" type="pres">
      <dgm:prSet presAssocID="{5F7E5A5A-20F5-4CE8-A834-2F59D9AA53E9}" presName="rootComposite" presStyleCnt="0"/>
      <dgm:spPr/>
    </dgm:pt>
    <dgm:pt modelId="{AE3463F0-48CB-4B93-9601-1FF9E953BF35}" type="pres">
      <dgm:prSet presAssocID="{5F7E5A5A-20F5-4CE8-A834-2F59D9AA53E9}" presName="rootText" presStyleLbl="node4" presStyleIdx="2" presStyleCnt="21" custScaleX="292009" custLinFactX="100000" custLinFactY="148959" custLinFactNeighborX="105034" custLinFactNeighborY="200000">
        <dgm:presLayoutVars>
          <dgm:chPref val="3"/>
        </dgm:presLayoutVars>
      </dgm:prSet>
      <dgm:spPr/>
    </dgm:pt>
    <dgm:pt modelId="{D9C8FC08-D800-4B8A-AD9D-9EFA211B20F6}" type="pres">
      <dgm:prSet presAssocID="{5F7E5A5A-20F5-4CE8-A834-2F59D9AA53E9}" presName="rootConnector" presStyleLbl="node4" presStyleIdx="2" presStyleCnt="21"/>
      <dgm:spPr/>
    </dgm:pt>
    <dgm:pt modelId="{764A7ACF-F8BA-4C59-83A7-8F03199EF939}" type="pres">
      <dgm:prSet presAssocID="{5F7E5A5A-20F5-4CE8-A834-2F59D9AA53E9}" presName="hierChild4" presStyleCnt="0"/>
      <dgm:spPr/>
    </dgm:pt>
    <dgm:pt modelId="{1EFD686B-7585-4CA0-A882-D5188AD6A182}" type="pres">
      <dgm:prSet presAssocID="{5F7E5A5A-20F5-4CE8-A834-2F59D9AA53E9}" presName="hierChild5" presStyleCnt="0"/>
      <dgm:spPr/>
    </dgm:pt>
    <dgm:pt modelId="{75F1467D-8632-42F7-AA78-F3895D82E9C6}" type="pres">
      <dgm:prSet presAssocID="{B5D076E8-E066-4B28-B1CF-5EE5592F33AC}" presName="Name37" presStyleLbl="parChTrans1D4" presStyleIdx="3" presStyleCnt="21"/>
      <dgm:spPr/>
    </dgm:pt>
    <dgm:pt modelId="{86538E03-230D-4114-A301-8D2A5C8A60C8}" type="pres">
      <dgm:prSet presAssocID="{9407EB86-7CD8-46CD-8B21-D0FA3DEE9F9A}" presName="hierRoot2" presStyleCnt="0">
        <dgm:presLayoutVars>
          <dgm:hierBranch val="init"/>
        </dgm:presLayoutVars>
      </dgm:prSet>
      <dgm:spPr/>
    </dgm:pt>
    <dgm:pt modelId="{556AB657-5261-48C8-BFF5-CBE232A1DA15}" type="pres">
      <dgm:prSet presAssocID="{9407EB86-7CD8-46CD-8B21-D0FA3DEE9F9A}" presName="rootComposite" presStyleCnt="0"/>
      <dgm:spPr/>
    </dgm:pt>
    <dgm:pt modelId="{570AE378-072A-47D7-A118-E9D0FF7A08EE}" type="pres">
      <dgm:prSet presAssocID="{9407EB86-7CD8-46CD-8B21-D0FA3DEE9F9A}" presName="rootText" presStyleLbl="node4" presStyleIdx="3" presStyleCnt="21" custScaleX="276379" custLinFactX="100000" custLinFactNeighborX="102375" custLinFactNeighborY="55569">
        <dgm:presLayoutVars>
          <dgm:chPref val="3"/>
        </dgm:presLayoutVars>
      </dgm:prSet>
      <dgm:spPr/>
    </dgm:pt>
    <dgm:pt modelId="{EF013899-71B3-4875-AABC-A6660E78C0C3}" type="pres">
      <dgm:prSet presAssocID="{9407EB86-7CD8-46CD-8B21-D0FA3DEE9F9A}" presName="rootConnector" presStyleLbl="node4" presStyleIdx="3" presStyleCnt="21"/>
      <dgm:spPr/>
    </dgm:pt>
    <dgm:pt modelId="{1300DA47-FA2C-493F-9307-2E87E335D7AE}" type="pres">
      <dgm:prSet presAssocID="{9407EB86-7CD8-46CD-8B21-D0FA3DEE9F9A}" presName="hierChild4" presStyleCnt="0"/>
      <dgm:spPr/>
    </dgm:pt>
    <dgm:pt modelId="{9EF7846E-10C7-4FCC-AB6B-EE6C408B733D}" type="pres">
      <dgm:prSet presAssocID="{9407EB86-7CD8-46CD-8B21-D0FA3DEE9F9A}" presName="hierChild5" presStyleCnt="0"/>
      <dgm:spPr/>
    </dgm:pt>
    <dgm:pt modelId="{CB52CF0A-C29E-4217-AFB5-BF1751603E14}" type="pres">
      <dgm:prSet presAssocID="{1F3D0750-F7F0-4DE1-8A54-7890F40758B1}" presName="hierChild5" presStyleCnt="0"/>
      <dgm:spPr/>
    </dgm:pt>
    <dgm:pt modelId="{7729F630-DFCE-4CF8-B278-A36C067F9E17}" type="pres">
      <dgm:prSet presAssocID="{63F64231-8F66-479D-B11C-31E15574B341}" presName="Name37" presStyleLbl="parChTrans1D4" presStyleIdx="4" presStyleCnt="21"/>
      <dgm:spPr/>
    </dgm:pt>
    <dgm:pt modelId="{B4A9A8C0-285F-4024-AE03-CE32D240D34A}" type="pres">
      <dgm:prSet presAssocID="{F2848B3A-E106-434D-B841-9E689C06304A}" presName="hierRoot2" presStyleCnt="0">
        <dgm:presLayoutVars>
          <dgm:hierBranch val="init"/>
        </dgm:presLayoutVars>
      </dgm:prSet>
      <dgm:spPr/>
    </dgm:pt>
    <dgm:pt modelId="{1B3114D8-940D-421F-8D4F-75CDF2277A0B}" type="pres">
      <dgm:prSet presAssocID="{F2848B3A-E106-434D-B841-9E689C06304A}" presName="rootComposite" presStyleCnt="0"/>
      <dgm:spPr/>
    </dgm:pt>
    <dgm:pt modelId="{B265A342-C53F-401D-AA02-2D470AA741C3}" type="pres">
      <dgm:prSet presAssocID="{F2848B3A-E106-434D-B841-9E689C06304A}" presName="rootText" presStyleLbl="node4" presStyleIdx="4" presStyleCnt="21" custLinFactX="-80570" custLinFactY="100000" custLinFactNeighborX="-100000" custLinFactNeighborY="179391">
        <dgm:presLayoutVars>
          <dgm:chPref val="3"/>
        </dgm:presLayoutVars>
      </dgm:prSet>
      <dgm:spPr/>
    </dgm:pt>
    <dgm:pt modelId="{86F70620-652C-4563-8FF1-7F4F6695422F}" type="pres">
      <dgm:prSet presAssocID="{F2848B3A-E106-434D-B841-9E689C06304A}" presName="rootConnector" presStyleLbl="node4" presStyleIdx="4" presStyleCnt="21"/>
      <dgm:spPr/>
    </dgm:pt>
    <dgm:pt modelId="{C161C279-A968-47A9-A805-7C101CEF8215}" type="pres">
      <dgm:prSet presAssocID="{F2848B3A-E106-434D-B841-9E689C06304A}" presName="hierChild4" presStyleCnt="0"/>
      <dgm:spPr/>
    </dgm:pt>
    <dgm:pt modelId="{DA741CB0-F2EF-43F4-8FF0-4F5A61909BD9}" type="pres">
      <dgm:prSet presAssocID="{F2848B3A-E106-434D-B841-9E689C06304A}" presName="hierChild5" presStyleCnt="0"/>
      <dgm:spPr/>
    </dgm:pt>
    <dgm:pt modelId="{D24C5E13-9C1E-42C5-A9BF-10EC316026DE}" type="pres">
      <dgm:prSet presAssocID="{DBD2DF6A-5D9C-4B64-83B2-A6B68C1181C2}" presName="Name37" presStyleLbl="parChTrans1D4" presStyleIdx="5" presStyleCnt="21"/>
      <dgm:spPr/>
    </dgm:pt>
    <dgm:pt modelId="{06C42BC8-E575-4319-BB77-9E791E54EDC5}" type="pres">
      <dgm:prSet presAssocID="{A5C89EB3-D9F0-4716-863E-690780BA625D}" presName="hierRoot2" presStyleCnt="0">
        <dgm:presLayoutVars>
          <dgm:hierBranch val="init"/>
        </dgm:presLayoutVars>
      </dgm:prSet>
      <dgm:spPr/>
    </dgm:pt>
    <dgm:pt modelId="{65016510-99CF-4542-8FB1-03D9AA081BD0}" type="pres">
      <dgm:prSet presAssocID="{A5C89EB3-D9F0-4716-863E-690780BA625D}" presName="rootComposite" presStyleCnt="0"/>
      <dgm:spPr/>
    </dgm:pt>
    <dgm:pt modelId="{D01FE356-8131-4DFC-98DD-271FC806B8AA}" type="pres">
      <dgm:prSet presAssocID="{A5C89EB3-D9F0-4716-863E-690780BA625D}" presName="rootText" presStyleLbl="node4" presStyleIdx="5" presStyleCnt="21" custLinFactX="-101799" custLinFactY="200000" custLinFactNeighborX="-200000" custLinFactNeighborY="224868">
        <dgm:presLayoutVars>
          <dgm:chPref val="3"/>
        </dgm:presLayoutVars>
      </dgm:prSet>
      <dgm:spPr/>
    </dgm:pt>
    <dgm:pt modelId="{5D2F1834-AD5D-4FC4-B370-DE010AC6F387}" type="pres">
      <dgm:prSet presAssocID="{A5C89EB3-D9F0-4716-863E-690780BA625D}" presName="rootConnector" presStyleLbl="node4" presStyleIdx="5" presStyleCnt="21"/>
      <dgm:spPr/>
    </dgm:pt>
    <dgm:pt modelId="{3D9D54BE-758C-42C6-A80E-510B9B8368F0}" type="pres">
      <dgm:prSet presAssocID="{A5C89EB3-D9F0-4716-863E-690780BA625D}" presName="hierChild4" presStyleCnt="0"/>
      <dgm:spPr/>
    </dgm:pt>
    <dgm:pt modelId="{79E67F92-1916-416F-839B-9001E098791F}" type="pres">
      <dgm:prSet presAssocID="{A5C89EB3-D9F0-4716-863E-690780BA625D}" presName="hierChild5" presStyleCnt="0"/>
      <dgm:spPr/>
    </dgm:pt>
    <dgm:pt modelId="{EA0E4A45-7DC5-4FD2-8AC1-7F6553B7A033}" type="pres">
      <dgm:prSet presAssocID="{3B45E298-4F4B-4C75-A199-3FA3F64E2B43}" presName="hierChild5" presStyleCnt="0"/>
      <dgm:spPr/>
    </dgm:pt>
    <dgm:pt modelId="{6A89448B-2ADF-44C4-983B-7A21EAE5590A}" type="pres">
      <dgm:prSet presAssocID="{FCB63974-A8E9-4ACD-B8AE-53249D45D2F5}" presName="Name37" presStyleLbl="parChTrans1D4" presStyleIdx="6" presStyleCnt="21"/>
      <dgm:spPr/>
    </dgm:pt>
    <dgm:pt modelId="{CE6C614B-6FA9-4173-9FB2-5163D3160A37}" type="pres">
      <dgm:prSet presAssocID="{488D87E3-9660-45D2-840B-C04185FF2360}" presName="hierRoot2" presStyleCnt="0">
        <dgm:presLayoutVars>
          <dgm:hierBranch val="init"/>
        </dgm:presLayoutVars>
      </dgm:prSet>
      <dgm:spPr/>
    </dgm:pt>
    <dgm:pt modelId="{68ADEF2A-8903-40D4-B0A8-395D35F061D8}" type="pres">
      <dgm:prSet presAssocID="{488D87E3-9660-45D2-840B-C04185FF2360}" presName="rootComposite" presStyleCnt="0"/>
      <dgm:spPr/>
    </dgm:pt>
    <dgm:pt modelId="{B0ACB9D8-F3EA-483E-8FFF-323D219937F4}" type="pres">
      <dgm:prSet presAssocID="{488D87E3-9660-45D2-840B-C04185FF2360}" presName="rootText" presStyleLbl="node4" presStyleIdx="6" presStyleCnt="21" custLinFactX="-182256" custLinFactNeighborX="-200000" custLinFactNeighborY="-1711">
        <dgm:presLayoutVars>
          <dgm:chPref val="3"/>
        </dgm:presLayoutVars>
      </dgm:prSet>
      <dgm:spPr/>
    </dgm:pt>
    <dgm:pt modelId="{BF971520-F9AE-4F1B-8C0D-E8B6E8F690DD}" type="pres">
      <dgm:prSet presAssocID="{488D87E3-9660-45D2-840B-C04185FF2360}" presName="rootConnector" presStyleLbl="node4" presStyleIdx="6" presStyleCnt="21"/>
      <dgm:spPr/>
    </dgm:pt>
    <dgm:pt modelId="{A674DEB7-D3E1-4B73-8B21-CEEB37948B52}" type="pres">
      <dgm:prSet presAssocID="{488D87E3-9660-45D2-840B-C04185FF2360}" presName="hierChild4" presStyleCnt="0"/>
      <dgm:spPr/>
    </dgm:pt>
    <dgm:pt modelId="{12FD906A-629A-4DE7-AE58-D3E8163A6CC8}" type="pres">
      <dgm:prSet presAssocID="{AEA86D12-AC46-4501-9CC5-6ABE5BBEF2AE}" presName="Name37" presStyleLbl="parChTrans1D4" presStyleIdx="7" presStyleCnt="21"/>
      <dgm:spPr/>
    </dgm:pt>
    <dgm:pt modelId="{62915BD3-167E-480D-A674-D0A2AD39CA9A}" type="pres">
      <dgm:prSet presAssocID="{5094E1E7-52EB-45D0-B413-1C2CF5FD192C}" presName="hierRoot2" presStyleCnt="0">
        <dgm:presLayoutVars>
          <dgm:hierBranch val="init"/>
        </dgm:presLayoutVars>
      </dgm:prSet>
      <dgm:spPr/>
    </dgm:pt>
    <dgm:pt modelId="{AFD171EA-7115-4BC4-B6D8-04917D2D8C9D}" type="pres">
      <dgm:prSet presAssocID="{5094E1E7-52EB-45D0-B413-1C2CF5FD192C}" presName="rootComposite" presStyleCnt="0"/>
      <dgm:spPr/>
    </dgm:pt>
    <dgm:pt modelId="{7FFC7A5A-74DD-4AB0-A6E5-746E0E1AA65E}" type="pres">
      <dgm:prSet presAssocID="{5094E1E7-52EB-45D0-B413-1C2CF5FD192C}" presName="rootText" presStyleLbl="node4" presStyleIdx="7" presStyleCnt="21" custScaleX="131079" custLinFactX="-250125" custLinFactNeighborX="-300000" custLinFactNeighborY="-13408">
        <dgm:presLayoutVars>
          <dgm:chPref val="3"/>
        </dgm:presLayoutVars>
      </dgm:prSet>
      <dgm:spPr/>
    </dgm:pt>
    <dgm:pt modelId="{0F1311AB-AA10-4A8F-9459-561B2D5D948E}" type="pres">
      <dgm:prSet presAssocID="{5094E1E7-52EB-45D0-B413-1C2CF5FD192C}" presName="rootConnector" presStyleLbl="node4" presStyleIdx="7" presStyleCnt="21"/>
      <dgm:spPr/>
    </dgm:pt>
    <dgm:pt modelId="{4DE3ACF1-2D34-48E4-A8ED-B74BF5D84812}" type="pres">
      <dgm:prSet presAssocID="{5094E1E7-52EB-45D0-B413-1C2CF5FD192C}" presName="hierChild4" presStyleCnt="0"/>
      <dgm:spPr/>
    </dgm:pt>
    <dgm:pt modelId="{87F793C6-449C-495F-88F4-33E4C846DD88}" type="pres">
      <dgm:prSet presAssocID="{5094E1E7-52EB-45D0-B413-1C2CF5FD192C}" presName="hierChild5" presStyleCnt="0"/>
      <dgm:spPr/>
    </dgm:pt>
    <dgm:pt modelId="{23F08EE8-76D5-418C-83AA-A1A4F3A2AC35}" type="pres">
      <dgm:prSet presAssocID="{3A0D9863-2D4D-4A4E-B03B-22F318F3FB8D}" presName="Name37" presStyleLbl="parChTrans1D4" presStyleIdx="8" presStyleCnt="21"/>
      <dgm:spPr/>
    </dgm:pt>
    <dgm:pt modelId="{20A33800-E818-4B9C-B2CE-B0A19AA241CB}" type="pres">
      <dgm:prSet presAssocID="{33AADA09-F28D-42E5-89A2-8316629061E8}" presName="hierRoot2" presStyleCnt="0">
        <dgm:presLayoutVars>
          <dgm:hierBranch val="init"/>
        </dgm:presLayoutVars>
      </dgm:prSet>
      <dgm:spPr/>
    </dgm:pt>
    <dgm:pt modelId="{E280B956-DC04-4BF5-8927-32BB7542045F}" type="pres">
      <dgm:prSet presAssocID="{33AADA09-F28D-42E5-89A2-8316629061E8}" presName="rootComposite" presStyleCnt="0"/>
      <dgm:spPr/>
    </dgm:pt>
    <dgm:pt modelId="{D3AC7A74-C84E-4E4F-BA36-B7432FD9F520}" type="pres">
      <dgm:prSet presAssocID="{33AADA09-F28D-42E5-89A2-8316629061E8}" presName="rootText" presStyleLbl="node4" presStyleIdx="8" presStyleCnt="21" custLinFactX="-222406" custLinFactNeighborX="-300000" custLinFactNeighborY="-40226">
        <dgm:presLayoutVars>
          <dgm:chPref val="3"/>
        </dgm:presLayoutVars>
      </dgm:prSet>
      <dgm:spPr/>
    </dgm:pt>
    <dgm:pt modelId="{4ABDBDF8-D76D-4EA2-8176-D3AFF0795663}" type="pres">
      <dgm:prSet presAssocID="{33AADA09-F28D-42E5-89A2-8316629061E8}" presName="rootConnector" presStyleLbl="node4" presStyleIdx="8" presStyleCnt="21"/>
      <dgm:spPr/>
    </dgm:pt>
    <dgm:pt modelId="{C9FBFB66-CE7D-43B0-842D-DB9D3BF0EBCB}" type="pres">
      <dgm:prSet presAssocID="{33AADA09-F28D-42E5-89A2-8316629061E8}" presName="hierChild4" presStyleCnt="0"/>
      <dgm:spPr/>
    </dgm:pt>
    <dgm:pt modelId="{35A627E9-7F58-4B77-9C7D-4A3466CF0246}" type="pres">
      <dgm:prSet presAssocID="{33AADA09-F28D-42E5-89A2-8316629061E8}" presName="hierChild5" presStyleCnt="0"/>
      <dgm:spPr/>
    </dgm:pt>
    <dgm:pt modelId="{B4D6ABD1-A42A-4C24-B8E7-785A993B2CA7}" type="pres">
      <dgm:prSet presAssocID="{488D87E3-9660-45D2-840B-C04185FF2360}" presName="hierChild5" presStyleCnt="0"/>
      <dgm:spPr/>
    </dgm:pt>
    <dgm:pt modelId="{8FBF9472-72F3-4E46-8B9B-157C10F5AF5D}" type="pres">
      <dgm:prSet presAssocID="{716ACBEC-CE56-4617-9F3E-4F47C9EF21F8}" presName="hierChild5" presStyleCnt="0"/>
      <dgm:spPr/>
    </dgm:pt>
    <dgm:pt modelId="{4391C19A-3BF2-4A5C-91C1-2B7DA9C970BA}" type="pres">
      <dgm:prSet presAssocID="{6E433537-096F-420A-9647-8EF73F78A29A}" presName="Name37" presStyleLbl="parChTrans1D3" presStyleIdx="5" presStyleCnt="9"/>
      <dgm:spPr/>
    </dgm:pt>
    <dgm:pt modelId="{0EB9A8EB-52CB-4C29-A722-53ECF9928171}" type="pres">
      <dgm:prSet presAssocID="{A24A67CF-9FE9-4220-BB33-DE14F10D1FE5}" presName="hierRoot2" presStyleCnt="0">
        <dgm:presLayoutVars>
          <dgm:hierBranch val="init"/>
        </dgm:presLayoutVars>
      </dgm:prSet>
      <dgm:spPr/>
    </dgm:pt>
    <dgm:pt modelId="{6CF6635A-9204-416C-B4A2-ECFF80FAD455}" type="pres">
      <dgm:prSet presAssocID="{A24A67CF-9FE9-4220-BB33-DE14F10D1FE5}" presName="rootComposite" presStyleCnt="0"/>
      <dgm:spPr/>
    </dgm:pt>
    <dgm:pt modelId="{306139AB-AB69-481C-BE6F-17DB0D286683}" type="pres">
      <dgm:prSet presAssocID="{A24A67CF-9FE9-4220-BB33-DE14F10D1FE5}" presName="rootText" presStyleLbl="node3" presStyleIdx="5" presStyleCnt="9" custLinFactX="-69789" custLinFactNeighborX="-100000">
        <dgm:presLayoutVars>
          <dgm:chPref val="3"/>
        </dgm:presLayoutVars>
      </dgm:prSet>
      <dgm:spPr/>
    </dgm:pt>
    <dgm:pt modelId="{EDC3559B-186F-4664-80C8-033C133E1423}" type="pres">
      <dgm:prSet presAssocID="{A24A67CF-9FE9-4220-BB33-DE14F10D1FE5}" presName="rootConnector" presStyleLbl="node3" presStyleIdx="5" presStyleCnt="9"/>
      <dgm:spPr/>
    </dgm:pt>
    <dgm:pt modelId="{4E252991-502F-4D68-A749-5A71AD33E5FA}" type="pres">
      <dgm:prSet presAssocID="{A24A67CF-9FE9-4220-BB33-DE14F10D1FE5}" presName="hierChild4" presStyleCnt="0"/>
      <dgm:spPr/>
    </dgm:pt>
    <dgm:pt modelId="{BDDC820A-9D28-4116-957F-CEF019F3736C}" type="pres">
      <dgm:prSet presAssocID="{852CA8D7-E741-41D7-8B27-F23EA8199956}" presName="Name37" presStyleLbl="parChTrans1D4" presStyleIdx="9" presStyleCnt="21"/>
      <dgm:spPr/>
    </dgm:pt>
    <dgm:pt modelId="{C8254030-F472-4060-AD78-8272086662AD}" type="pres">
      <dgm:prSet presAssocID="{52BA8CE9-CE54-4E41-82B5-B0CA9A11B8D8}" presName="hierRoot2" presStyleCnt="0">
        <dgm:presLayoutVars>
          <dgm:hierBranch val="init"/>
        </dgm:presLayoutVars>
      </dgm:prSet>
      <dgm:spPr/>
    </dgm:pt>
    <dgm:pt modelId="{787587FF-D03B-4C24-B37C-DD225DBC385B}" type="pres">
      <dgm:prSet presAssocID="{52BA8CE9-CE54-4E41-82B5-B0CA9A11B8D8}" presName="rootComposite" presStyleCnt="0"/>
      <dgm:spPr/>
    </dgm:pt>
    <dgm:pt modelId="{EE9365FC-8F2C-4D6B-8AF2-895BBA51FA4D}" type="pres">
      <dgm:prSet presAssocID="{52BA8CE9-CE54-4E41-82B5-B0CA9A11B8D8}" presName="rootText" presStyleLbl="node4" presStyleIdx="9" presStyleCnt="21" custScaleX="201440" custScaleY="76339" custLinFactX="-60445" custLinFactNeighborX="-100000">
        <dgm:presLayoutVars>
          <dgm:chPref val="3"/>
        </dgm:presLayoutVars>
      </dgm:prSet>
      <dgm:spPr/>
    </dgm:pt>
    <dgm:pt modelId="{80E5C1A2-3C3E-4C69-98CF-6CD42A773892}" type="pres">
      <dgm:prSet presAssocID="{52BA8CE9-CE54-4E41-82B5-B0CA9A11B8D8}" presName="rootConnector" presStyleLbl="node4" presStyleIdx="9" presStyleCnt="21"/>
      <dgm:spPr/>
    </dgm:pt>
    <dgm:pt modelId="{D82B32A5-D568-4BF8-8FDD-037AE7F801FF}" type="pres">
      <dgm:prSet presAssocID="{52BA8CE9-CE54-4E41-82B5-B0CA9A11B8D8}" presName="hierChild4" presStyleCnt="0"/>
      <dgm:spPr/>
    </dgm:pt>
    <dgm:pt modelId="{B43C685B-FA58-4605-A787-7ACC77229B73}" type="pres">
      <dgm:prSet presAssocID="{52BA8CE9-CE54-4E41-82B5-B0CA9A11B8D8}" presName="hierChild5" presStyleCnt="0"/>
      <dgm:spPr/>
    </dgm:pt>
    <dgm:pt modelId="{85E05158-9498-4C60-925A-5FB8F2038646}" type="pres">
      <dgm:prSet presAssocID="{F3227737-3844-4F7C-A427-45750045A5FC}" presName="Name37" presStyleLbl="parChTrans1D4" presStyleIdx="10" presStyleCnt="21"/>
      <dgm:spPr/>
    </dgm:pt>
    <dgm:pt modelId="{5DF33C70-0A26-428A-BC50-BB3BEAE9325A}" type="pres">
      <dgm:prSet presAssocID="{6EB61937-09EA-43EB-B107-EE08B78DEA13}" presName="hierRoot2" presStyleCnt="0">
        <dgm:presLayoutVars>
          <dgm:hierBranch val="init"/>
        </dgm:presLayoutVars>
      </dgm:prSet>
      <dgm:spPr/>
    </dgm:pt>
    <dgm:pt modelId="{E5EEBB82-E555-46A5-99B4-9B2A94BAFFF6}" type="pres">
      <dgm:prSet presAssocID="{6EB61937-09EA-43EB-B107-EE08B78DEA13}" presName="rootComposite" presStyleCnt="0"/>
      <dgm:spPr/>
    </dgm:pt>
    <dgm:pt modelId="{62B4BDEC-5450-4243-BAAA-92743AA9CF0E}" type="pres">
      <dgm:prSet presAssocID="{6EB61937-09EA-43EB-B107-EE08B78DEA13}" presName="rootText" presStyleLbl="node4" presStyleIdx="10" presStyleCnt="21" custScaleX="204124" custScaleY="141093" custLinFactX="-60512" custLinFactNeighborX="-100000">
        <dgm:presLayoutVars>
          <dgm:chPref val="3"/>
        </dgm:presLayoutVars>
      </dgm:prSet>
      <dgm:spPr/>
    </dgm:pt>
    <dgm:pt modelId="{990F8F90-9B2C-4F2B-8019-B812857187F6}" type="pres">
      <dgm:prSet presAssocID="{6EB61937-09EA-43EB-B107-EE08B78DEA13}" presName="rootConnector" presStyleLbl="node4" presStyleIdx="10" presStyleCnt="21"/>
      <dgm:spPr/>
    </dgm:pt>
    <dgm:pt modelId="{087B84A6-D163-462A-B6CA-4DB7EA9DE744}" type="pres">
      <dgm:prSet presAssocID="{6EB61937-09EA-43EB-B107-EE08B78DEA13}" presName="hierChild4" presStyleCnt="0"/>
      <dgm:spPr/>
    </dgm:pt>
    <dgm:pt modelId="{79D6442B-57DD-4880-9095-758F11B49D7C}" type="pres">
      <dgm:prSet presAssocID="{6EB61937-09EA-43EB-B107-EE08B78DEA13}" presName="hierChild5" presStyleCnt="0"/>
      <dgm:spPr/>
    </dgm:pt>
    <dgm:pt modelId="{A888457E-798F-448E-B184-3E62A2525A54}" type="pres">
      <dgm:prSet presAssocID="{62B275DE-4853-4DA6-A721-D1A575241CF5}" presName="Name37" presStyleLbl="parChTrans1D4" presStyleIdx="11" presStyleCnt="21"/>
      <dgm:spPr/>
    </dgm:pt>
    <dgm:pt modelId="{200F8C65-E759-491D-9AF3-228074DD1B22}" type="pres">
      <dgm:prSet presAssocID="{F449A955-FFC2-40CE-BCF5-B2B44DBDB95F}" presName="hierRoot2" presStyleCnt="0">
        <dgm:presLayoutVars>
          <dgm:hierBranch val="init"/>
        </dgm:presLayoutVars>
      </dgm:prSet>
      <dgm:spPr/>
    </dgm:pt>
    <dgm:pt modelId="{010850D9-4404-418C-B770-5B31B13A289E}" type="pres">
      <dgm:prSet presAssocID="{F449A955-FFC2-40CE-BCF5-B2B44DBDB95F}" presName="rootComposite" presStyleCnt="0"/>
      <dgm:spPr/>
    </dgm:pt>
    <dgm:pt modelId="{77DE93C3-7ED9-473E-9434-0ED1BFD40FC7}" type="pres">
      <dgm:prSet presAssocID="{F449A955-FFC2-40CE-BCF5-B2B44DBDB95F}" presName="rootText" presStyleLbl="node4" presStyleIdx="11" presStyleCnt="21" custScaleX="194447" custScaleY="157509" custLinFactX="-60264" custLinFactNeighborX="-100000">
        <dgm:presLayoutVars>
          <dgm:chPref val="3"/>
        </dgm:presLayoutVars>
      </dgm:prSet>
      <dgm:spPr/>
    </dgm:pt>
    <dgm:pt modelId="{0B80FEB0-0CA9-4E70-9387-66A5EF5C5784}" type="pres">
      <dgm:prSet presAssocID="{F449A955-FFC2-40CE-BCF5-B2B44DBDB95F}" presName="rootConnector" presStyleLbl="node4" presStyleIdx="11" presStyleCnt="21"/>
      <dgm:spPr/>
    </dgm:pt>
    <dgm:pt modelId="{497A14B8-501B-4F5A-B0D7-3CAE6FF1041A}" type="pres">
      <dgm:prSet presAssocID="{F449A955-FFC2-40CE-BCF5-B2B44DBDB95F}" presName="hierChild4" presStyleCnt="0"/>
      <dgm:spPr/>
    </dgm:pt>
    <dgm:pt modelId="{40192449-49F2-4268-BCC0-5B8ECA59EB0F}" type="pres">
      <dgm:prSet presAssocID="{F449A955-FFC2-40CE-BCF5-B2B44DBDB95F}" presName="hierChild5" presStyleCnt="0"/>
      <dgm:spPr/>
    </dgm:pt>
    <dgm:pt modelId="{97BDBEE5-8C35-4F23-8954-B60DF9BD342D}" type="pres">
      <dgm:prSet presAssocID="{A24A67CF-9FE9-4220-BB33-DE14F10D1FE5}" presName="hierChild5" presStyleCnt="0"/>
      <dgm:spPr/>
    </dgm:pt>
    <dgm:pt modelId="{F4B63604-51A4-449B-8641-C38DB522C014}" type="pres">
      <dgm:prSet presAssocID="{582440AD-08B4-4208-AFB5-3E255EAAA6F6}" presName="Name37" presStyleLbl="parChTrans1D3" presStyleIdx="6" presStyleCnt="9"/>
      <dgm:spPr/>
    </dgm:pt>
    <dgm:pt modelId="{A3D71AE7-496A-4B60-88BA-1AA066415850}" type="pres">
      <dgm:prSet presAssocID="{F85F7AAE-26DD-4B35-B35A-B194F145A0DE}" presName="hierRoot2" presStyleCnt="0">
        <dgm:presLayoutVars>
          <dgm:hierBranch val="init"/>
        </dgm:presLayoutVars>
      </dgm:prSet>
      <dgm:spPr/>
    </dgm:pt>
    <dgm:pt modelId="{56274AF8-9D70-406C-A767-D80E22CCDE2F}" type="pres">
      <dgm:prSet presAssocID="{F85F7AAE-26DD-4B35-B35A-B194F145A0DE}" presName="rootComposite" presStyleCnt="0"/>
      <dgm:spPr/>
    </dgm:pt>
    <dgm:pt modelId="{4FB5BE91-2DFA-45D1-908E-441B2614C9C1}" type="pres">
      <dgm:prSet presAssocID="{F85F7AAE-26DD-4B35-B35A-B194F145A0DE}" presName="rootText" presStyleLbl="node3" presStyleIdx="6" presStyleCnt="9" custScaleX="154956" custLinFactX="-14574" custLinFactNeighborX="-100000">
        <dgm:presLayoutVars>
          <dgm:chPref val="3"/>
        </dgm:presLayoutVars>
      </dgm:prSet>
      <dgm:spPr/>
    </dgm:pt>
    <dgm:pt modelId="{FDBD3D42-88C4-40A0-9D63-9583FA527133}" type="pres">
      <dgm:prSet presAssocID="{F85F7AAE-26DD-4B35-B35A-B194F145A0DE}" presName="rootConnector" presStyleLbl="node3" presStyleIdx="6" presStyleCnt="9"/>
      <dgm:spPr/>
    </dgm:pt>
    <dgm:pt modelId="{B9D9F857-E4DB-4518-B83B-F3CB5A02ED06}" type="pres">
      <dgm:prSet presAssocID="{F85F7AAE-26DD-4B35-B35A-B194F145A0DE}" presName="hierChild4" presStyleCnt="0"/>
      <dgm:spPr/>
    </dgm:pt>
    <dgm:pt modelId="{7CB0C578-C31B-4B50-A0C5-A8F568145AD4}" type="pres">
      <dgm:prSet presAssocID="{FC673288-B9E5-4A85-99AD-14C5F2969695}" presName="Name37" presStyleLbl="parChTrans1D4" presStyleIdx="12" presStyleCnt="21"/>
      <dgm:spPr/>
    </dgm:pt>
    <dgm:pt modelId="{6DAE2142-094A-40DC-84E6-201563335A50}" type="pres">
      <dgm:prSet presAssocID="{2E755FDD-F9CF-46D9-9175-3D49FDF1A21D}" presName="hierRoot2" presStyleCnt="0">
        <dgm:presLayoutVars>
          <dgm:hierBranch val="init"/>
        </dgm:presLayoutVars>
      </dgm:prSet>
      <dgm:spPr/>
    </dgm:pt>
    <dgm:pt modelId="{EC988AC3-93F2-42F9-BE46-76C1D5ABD7A2}" type="pres">
      <dgm:prSet presAssocID="{2E755FDD-F9CF-46D9-9175-3D49FDF1A21D}" presName="rootComposite" presStyleCnt="0"/>
      <dgm:spPr/>
    </dgm:pt>
    <dgm:pt modelId="{4BAC3F53-B5BC-4E6B-A5AD-F052B52C06BF}" type="pres">
      <dgm:prSet presAssocID="{2E755FDD-F9CF-46D9-9175-3D49FDF1A21D}" presName="rootText" presStyleLbl="node4" presStyleIdx="12" presStyleCnt="21" custScaleX="148435" custScaleY="142576" custLinFactX="-19811" custLinFactNeighborX="-100000">
        <dgm:presLayoutVars>
          <dgm:chPref val="3"/>
        </dgm:presLayoutVars>
      </dgm:prSet>
      <dgm:spPr/>
    </dgm:pt>
    <dgm:pt modelId="{11B4C44A-A90E-43A7-9DB0-C293A8B30AAA}" type="pres">
      <dgm:prSet presAssocID="{2E755FDD-F9CF-46D9-9175-3D49FDF1A21D}" presName="rootConnector" presStyleLbl="node4" presStyleIdx="12" presStyleCnt="21"/>
      <dgm:spPr/>
    </dgm:pt>
    <dgm:pt modelId="{0005C5C6-5DEB-4724-9D37-3E5016A23589}" type="pres">
      <dgm:prSet presAssocID="{2E755FDD-F9CF-46D9-9175-3D49FDF1A21D}" presName="hierChild4" presStyleCnt="0"/>
      <dgm:spPr/>
    </dgm:pt>
    <dgm:pt modelId="{9933F2FB-4A39-481B-B22A-1417ED99E06F}" type="pres">
      <dgm:prSet presAssocID="{2E755FDD-F9CF-46D9-9175-3D49FDF1A21D}" presName="hierChild5" presStyleCnt="0"/>
      <dgm:spPr/>
    </dgm:pt>
    <dgm:pt modelId="{F6BBF8B1-2539-4926-BF99-7FEBC9BAFEFF}" type="pres">
      <dgm:prSet presAssocID="{1B168D17-DF5C-44AB-B95A-C35B83DA5137}" presName="Name37" presStyleLbl="parChTrans1D4" presStyleIdx="13" presStyleCnt="21"/>
      <dgm:spPr/>
    </dgm:pt>
    <dgm:pt modelId="{BDFF7905-9A64-4C62-8E32-E59AF67CBF38}" type="pres">
      <dgm:prSet presAssocID="{3039D5F8-0090-45DA-88B2-5898DF55BC6A}" presName="hierRoot2" presStyleCnt="0">
        <dgm:presLayoutVars>
          <dgm:hierBranch val="init"/>
        </dgm:presLayoutVars>
      </dgm:prSet>
      <dgm:spPr/>
    </dgm:pt>
    <dgm:pt modelId="{3764128A-3D11-4907-AFC0-F92F809987DA}" type="pres">
      <dgm:prSet presAssocID="{3039D5F8-0090-45DA-88B2-5898DF55BC6A}" presName="rootComposite" presStyleCnt="0"/>
      <dgm:spPr/>
    </dgm:pt>
    <dgm:pt modelId="{948BC5B9-FE53-4FFE-BEFC-20723E09C76F}" type="pres">
      <dgm:prSet presAssocID="{3039D5F8-0090-45DA-88B2-5898DF55BC6A}" presName="rootText" presStyleLbl="node4" presStyleIdx="13" presStyleCnt="21" custScaleX="144865" custScaleY="136074" custLinFactX="-18132" custLinFactNeighborX="-100000">
        <dgm:presLayoutVars>
          <dgm:chPref val="3"/>
        </dgm:presLayoutVars>
      </dgm:prSet>
      <dgm:spPr/>
    </dgm:pt>
    <dgm:pt modelId="{50C2B119-4692-4BAC-89C4-4C1E6EF8B0C6}" type="pres">
      <dgm:prSet presAssocID="{3039D5F8-0090-45DA-88B2-5898DF55BC6A}" presName="rootConnector" presStyleLbl="node4" presStyleIdx="13" presStyleCnt="21"/>
      <dgm:spPr/>
    </dgm:pt>
    <dgm:pt modelId="{A147B360-553C-4AAD-AEAB-F16A4A5C98DA}" type="pres">
      <dgm:prSet presAssocID="{3039D5F8-0090-45DA-88B2-5898DF55BC6A}" presName="hierChild4" presStyleCnt="0"/>
      <dgm:spPr/>
    </dgm:pt>
    <dgm:pt modelId="{32DDA716-3852-4883-A910-3DD680A47B98}" type="pres">
      <dgm:prSet presAssocID="{3039D5F8-0090-45DA-88B2-5898DF55BC6A}" presName="hierChild5" presStyleCnt="0"/>
      <dgm:spPr/>
    </dgm:pt>
    <dgm:pt modelId="{89225773-B252-4592-80BE-919E79E11965}" type="pres">
      <dgm:prSet presAssocID="{F85F7AAE-26DD-4B35-B35A-B194F145A0DE}" presName="hierChild5" presStyleCnt="0"/>
      <dgm:spPr/>
    </dgm:pt>
    <dgm:pt modelId="{8631DBEC-C695-453B-B85F-81989F718F18}" type="pres">
      <dgm:prSet presAssocID="{E740E381-BCBC-430A-85DD-18584789D1C0}" presName="Name37" presStyleLbl="parChTrans1D3" presStyleIdx="7" presStyleCnt="9"/>
      <dgm:spPr/>
    </dgm:pt>
    <dgm:pt modelId="{F8044C4A-4F33-4CE0-9C44-BBA80AF8D898}" type="pres">
      <dgm:prSet presAssocID="{39099050-A48F-47AE-B9A4-AD7B017BD717}" presName="hierRoot2" presStyleCnt="0">
        <dgm:presLayoutVars>
          <dgm:hierBranch val="init"/>
        </dgm:presLayoutVars>
      </dgm:prSet>
      <dgm:spPr/>
    </dgm:pt>
    <dgm:pt modelId="{4413C575-2A30-4562-9D3B-68FA2F5CA158}" type="pres">
      <dgm:prSet presAssocID="{39099050-A48F-47AE-B9A4-AD7B017BD717}" presName="rootComposite" presStyleCnt="0"/>
      <dgm:spPr/>
    </dgm:pt>
    <dgm:pt modelId="{C02C00DD-488D-4723-A91B-2EC0CF91C6B2}" type="pres">
      <dgm:prSet presAssocID="{39099050-A48F-47AE-B9A4-AD7B017BD717}" presName="rootText" presStyleLbl="node3" presStyleIdx="7" presStyleCnt="9" custScaleX="141601" custLinFactNeighborX="-67159">
        <dgm:presLayoutVars>
          <dgm:chPref val="3"/>
        </dgm:presLayoutVars>
      </dgm:prSet>
      <dgm:spPr/>
    </dgm:pt>
    <dgm:pt modelId="{0A617468-046C-49FF-B14F-8F164CE6E735}" type="pres">
      <dgm:prSet presAssocID="{39099050-A48F-47AE-B9A4-AD7B017BD717}" presName="rootConnector" presStyleLbl="node3" presStyleIdx="7" presStyleCnt="9"/>
      <dgm:spPr/>
    </dgm:pt>
    <dgm:pt modelId="{967D7A52-2712-4CC9-8F67-494DC4312536}" type="pres">
      <dgm:prSet presAssocID="{39099050-A48F-47AE-B9A4-AD7B017BD717}" presName="hierChild4" presStyleCnt="0"/>
      <dgm:spPr/>
    </dgm:pt>
    <dgm:pt modelId="{49CEFE50-D2A6-4ECD-8315-DB07D90BEC02}" type="pres">
      <dgm:prSet presAssocID="{76520518-E3BC-4198-A883-CDDC6556612D}" presName="Name37" presStyleLbl="parChTrans1D4" presStyleIdx="14" presStyleCnt="21"/>
      <dgm:spPr/>
    </dgm:pt>
    <dgm:pt modelId="{ABCD85BD-F18A-4D23-9B78-15E04FFFB7AD}" type="pres">
      <dgm:prSet presAssocID="{0FF60742-7C8F-44C2-86A8-E0ACDB3231D9}" presName="hierRoot2" presStyleCnt="0">
        <dgm:presLayoutVars>
          <dgm:hierBranch val="init"/>
        </dgm:presLayoutVars>
      </dgm:prSet>
      <dgm:spPr/>
    </dgm:pt>
    <dgm:pt modelId="{1A021638-711F-4C17-96F2-C66FAC30A756}" type="pres">
      <dgm:prSet presAssocID="{0FF60742-7C8F-44C2-86A8-E0ACDB3231D9}" presName="rootComposite" presStyleCnt="0"/>
      <dgm:spPr/>
    </dgm:pt>
    <dgm:pt modelId="{A867A12C-80BF-43CF-B833-FBCA1790B779}" type="pres">
      <dgm:prSet presAssocID="{0FF60742-7C8F-44C2-86A8-E0ACDB3231D9}" presName="rootText" presStyleLbl="node4" presStyleIdx="14" presStyleCnt="21" custScaleX="156486" custLinFactNeighborX="-67159" custLinFactNeighborY="0">
        <dgm:presLayoutVars>
          <dgm:chPref val="3"/>
        </dgm:presLayoutVars>
      </dgm:prSet>
      <dgm:spPr/>
    </dgm:pt>
    <dgm:pt modelId="{446E0757-4480-4CB1-9491-B31F664FE2A7}" type="pres">
      <dgm:prSet presAssocID="{0FF60742-7C8F-44C2-86A8-E0ACDB3231D9}" presName="rootConnector" presStyleLbl="node4" presStyleIdx="14" presStyleCnt="21"/>
      <dgm:spPr/>
    </dgm:pt>
    <dgm:pt modelId="{D3CFAF33-BBBE-40FE-A741-3AFB29878A36}" type="pres">
      <dgm:prSet presAssocID="{0FF60742-7C8F-44C2-86A8-E0ACDB3231D9}" presName="hierChild4" presStyleCnt="0"/>
      <dgm:spPr/>
    </dgm:pt>
    <dgm:pt modelId="{208F48CB-5A3C-4955-A318-059907713B90}" type="pres">
      <dgm:prSet presAssocID="{0FF60742-7C8F-44C2-86A8-E0ACDB3231D9}" presName="hierChild5" presStyleCnt="0"/>
      <dgm:spPr/>
    </dgm:pt>
    <dgm:pt modelId="{4FE2E4A7-10D8-4981-A6EE-946B11B4A26E}" type="pres">
      <dgm:prSet presAssocID="{F290F3A6-9339-4A00-8EA2-18BB6E5098AE}" presName="Name37" presStyleLbl="parChTrans1D4" presStyleIdx="15" presStyleCnt="21"/>
      <dgm:spPr/>
    </dgm:pt>
    <dgm:pt modelId="{D7B4A666-36DC-421E-B3DD-13A24AAC57E2}" type="pres">
      <dgm:prSet presAssocID="{19773EF7-7C0B-41E1-95C4-E92D4B3979DB}" presName="hierRoot2" presStyleCnt="0">
        <dgm:presLayoutVars>
          <dgm:hierBranch val="init"/>
        </dgm:presLayoutVars>
      </dgm:prSet>
      <dgm:spPr/>
    </dgm:pt>
    <dgm:pt modelId="{46DE9223-3980-40A4-91D1-DD052A6051F2}" type="pres">
      <dgm:prSet presAssocID="{19773EF7-7C0B-41E1-95C4-E92D4B3979DB}" presName="rootComposite" presStyleCnt="0"/>
      <dgm:spPr/>
    </dgm:pt>
    <dgm:pt modelId="{D25D6F37-020D-4443-B97C-3A07725004A2}" type="pres">
      <dgm:prSet presAssocID="{19773EF7-7C0B-41E1-95C4-E92D4B3979DB}" presName="rootText" presStyleLbl="node4" presStyleIdx="15" presStyleCnt="21" custScaleX="156486" custLinFactNeighborX="-67159">
        <dgm:presLayoutVars>
          <dgm:chPref val="3"/>
        </dgm:presLayoutVars>
      </dgm:prSet>
      <dgm:spPr/>
    </dgm:pt>
    <dgm:pt modelId="{A9631F72-693F-4BC7-9424-4A856647DE39}" type="pres">
      <dgm:prSet presAssocID="{19773EF7-7C0B-41E1-95C4-E92D4B3979DB}" presName="rootConnector" presStyleLbl="node4" presStyleIdx="15" presStyleCnt="21"/>
      <dgm:spPr/>
    </dgm:pt>
    <dgm:pt modelId="{F2622EA6-9A48-4151-865E-146CBBAB04ED}" type="pres">
      <dgm:prSet presAssocID="{19773EF7-7C0B-41E1-95C4-E92D4B3979DB}" presName="hierChild4" presStyleCnt="0"/>
      <dgm:spPr/>
    </dgm:pt>
    <dgm:pt modelId="{4429E8BB-8A3D-4D04-9C95-3371A6ADF092}" type="pres">
      <dgm:prSet presAssocID="{19773EF7-7C0B-41E1-95C4-E92D4B3979DB}" presName="hierChild5" presStyleCnt="0"/>
      <dgm:spPr/>
    </dgm:pt>
    <dgm:pt modelId="{2DA35E8F-FE67-4423-8571-96BDC3DB57ED}" type="pres">
      <dgm:prSet presAssocID="{8060B899-4FEC-4E30-9E42-FD4503B371C2}" presName="Name37" presStyleLbl="parChTrans1D4" presStyleIdx="16" presStyleCnt="21"/>
      <dgm:spPr/>
    </dgm:pt>
    <dgm:pt modelId="{C9E0118A-CFCC-4527-BF99-89EBC448FBC1}" type="pres">
      <dgm:prSet presAssocID="{721957B8-50E8-4A3E-8436-6406A0F9D79F}" presName="hierRoot2" presStyleCnt="0">
        <dgm:presLayoutVars>
          <dgm:hierBranch val="init"/>
        </dgm:presLayoutVars>
      </dgm:prSet>
      <dgm:spPr/>
    </dgm:pt>
    <dgm:pt modelId="{1C71A264-BA98-47FF-AFB5-8CA980ADFACD}" type="pres">
      <dgm:prSet presAssocID="{721957B8-50E8-4A3E-8436-6406A0F9D79F}" presName="rootComposite" presStyleCnt="0"/>
      <dgm:spPr/>
    </dgm:pt>
    <dgm:pt modelId="{CE69413A-0E97-426B-A62E-8A3E27A1C314}" type="pres">
      <dgm:prSet presAssocID="{721957B8-50E8-4A3E-8436-6406A0F9D79F}" presName="rootText" presStyleLbl="node4" presStyleIdx="16" presStyleCnt="21" custScaleX="156486" custLinFactNeighborX="-67159">
        <dgm:presLayoutVars>
          <dgm:chPref val="3"/>
        </dgm:presLayoutVars>
      </dgm:prSet>
      <dgm:spPr/>
    </dgm:pt>
    <dgm:pt modelId="{E024C13F-BF99-41F2-8E76-F34FCD8E546C}" type="pres">
      <dgm:prSet presAssocID="{721957B8-50E8-4A3E-8436-6406A0F9D79F}" presName="rootConnector" presStyleLbl="node4" presStyleIdx="16" presStyleCnt="21"/>
      <dgm:spPr/>
    </dgm:pt>
    <dgm:pt modelId="{6C385F0C-6480-4852-AE66-2A2B7B91CFA2}" type="pres">
      <dgm:prSet presAssocID="{721957B8-50E8-4A3E-8436-6406A0F9D79F}" presName="hierChild4" presStyleCnt="0"/>
      <dgm:spPr/>
    </dgm:pt>
    <dgm:pt modelId="{AFDD04E8-40DF-47E1-A015-E4F6F0C7066E}" type="pres">
      <dgm:prSet presAssocID="{721957B8-50E8-4A3E-8436-6406A0F9D79F}" presName="hierChild5" presStyleCnt="0"/>
      <dgm:spPr/>
    </dgm:pt>
    <dgm:pt modelId="{874DA2E7-A1CF-473E-868F-32B075C05CFD}" type="pres">
      <dgm:prSet presAssocID="{BBF919EF-1240-46C2-B173-026487D81543}" presName="Name37" presStyleLbl="parChTrans1D4" presStyleIdx="17" presStyleCnt="21"/>
      <dgm:spPr/>
    </dgm:pt>
    <dgm:pt modelId="{61EC26DA-0944-47C2-972F-AC3F88FA5760}" type="pres">
      <dgm:prSet presAssocID="{91634B79-2BBF-4746-BE0D-DF2D686882D0}" presName="hierRoot2" presStyleCnt="0">
        <dgm:presLayoutVars>
          <dgm:hierBranch val="init"/>
        </dgm:presLayoutVars>
      </dgm:prSet>
      <dgm:spPr/>
    </dgm:pt>
    <dgm:pt modelId="{2C1FCC64-0C6D-46A5-BFF9-EDBD7B9D7EFB}" type="pres">
      <dgm:prSet presAssocID="{91634B79-2BBF-4746-BE0D-DF2D686882D0}" presName="rootComposite" presStyleCnt="0"/>
      <dgm:spPr/>
    </dgm:pt>
    <dgm:pt modelId="{D52D4532-4ED1-485A-919F-24014B160FE2}" type="pres">
      <dgm:prSet presAssocID="{91634B79-2BBF-4746-BE0D-DF2D686882D0}" presName="rootText" presStyleLbl="node4" presStyleIdx="17" presStyleCnt="21" custScaleX="156486" custLinFactNeighborX="-67159">
        <dgm:presLayoutVars>
          <dgm:chPref val="3"/>
        </dgm:presLayoutVars>
      </dgm:prSet>
      <dgm:spPr/>
    </dgm:pt>
    <dgm:pt modelId="{2393E592-34DB-4463-9BCC-BBACC20BE47F}" type="pres">
      <dgm:prSet presAssocID="{91634B79-2BBF-4746-BE0D-DF2D686882D0}" presName="rootConnector" presStyleLbl="node4" presStyleIdx="17" presStyleCnt="21"/>
      <dgm:spPr/>
    </dgm:pt>
    <dgm:pt modelId="{56BA635E-87D6-4505-84F6-411513620FE2}" type="pres">
      <dgm:prSet presAssocID="{91634B79-2BBF-4746-BE0D-DF2D686882D0}" presName="hierChild4" presStyleCnt="0"/>
      <dgm:spPr/>
    </dgm:pt>
    <dgm:pt modelId="{3A547471-8EFC-41D1-99EA-FD2735254BB5}" type="pres">
      <dgm:prSet presAssocID="{91634B79-2BBF-4746-BE0D-DF2D686882D0}" presName="hierChild5" presStyleCnt="0"/>
      <dgm:spPr/>
    </dgm:pt>
    <dgm:pt modelId="{FC9E9A90-62E0-4FF3-A7C8-EFD4AB02CB30}" type="pres">
      <dgm:prSet presAssocID="{32822D55-ED21-4C2B-B0C5-A4D6E7805B91}" presName="Name37" presStyleLbl="parChTrans1D4" presStyleIdx="18" presStyleCnt="21"/>
      <dgm:spPr/>
    </dgm:pt>
    <dgm:pt modelId="{21006872-EA08-4906-B851-058782EF33F2}" type="pres">
      <dgm:prSet presAssocID="{7E4D7281-3BFC-4906-A602-1BB051F79E5B}" presName="hierRoot2" presStyleCnt="0">
        <dgm:presLayoutVars>
          <dgm:hierBranch val="init"/>
        </dgm:presLayoutVars>
      </dgm:prSet>
      <dgm:spPr/>
    </dgm:pt>
    <dgm:pt modelId="{F6CF7DCC-6A1E-4935-ABB5-1F234E774C0F}" type="pres">
      <dgm:prSet presAssocID="{7E4D7281-3BFC-4906-A602-1BB051F79E5B}" presName="rootComposite" presStyleCnt="0"/>
      <dgm:spPr/>
    </dgm:pt>
    <dgm:pt modelId="{0414D750-337D-425C-89CA-186799354D26}" type="pres">
      <dgm:prSet presAssocID="{7E4D7281-3BFC-4906-A602-1BB051F79E5B}" presName="rootText" presStyleLbl="node4" presStyleIdx="18" presStyleCnt="21" custScaleX="156486" custLinFactNeighborX="-67159">
        <dgm:presLayoutVars>
          <dgm:chPref val="3"/>
        </dgm:presLayoutVars>
      </dgm:prSet>
      <dgm:spPr/>
    </dgm:pt>
    <dgm:pt modelId="{45F7CEBC-6EF6-4EF1-A9F2-5BBA3E015101}" type="pres">
      <dgm:prSet presAssocID="{7E4D7281-3BFC-4906-A602-1BB051F79E5B}" presName="rootConnector" presStyleLbl="node4" presStyleIdx="18" presStyleCnt="21"/>
      <dgm:spPr/>
    </dgm:pt>
    <dgm:pt modelId="{3B186D5A-602E-4C20-A179-6DC3B32D750F}" type="pres">
      <dgm:prSet presAssocID="{7E4D7281-3BFC-4906-A602-1BB051F79E5B}" presName="hierChild4" presStyleCnt="0"/>
      <dgm:spPr/>
    </dgm:pt>
    <dgm:pt modelId="{03083B3B-3D2B-40E0-965B-205AE1FF952D}" type="pres">
      <dgm:prSet presAssocID="{7E4D7281-3BFC-4906-A602-1BB051F79E5B}" presName="hierChild5" presStyleCnt="0"/>
      <dgm:spPr/>
    </dgm:pt>
    <dgm:pt modelId="{1DE60FF2-68D6-425A-AD32-0F02C1D3C57D}" type="pres">
      <dgm:prSet presAssocID="{39099050-A48F-47AE-B9A4-AD7B017BD717}" presName="hierChild5" presStyleCnt="0"/>
      <dgm:spPr/>
    </dgm:pt>
    <dgm:pt modelId="{49696FD0-E83D-4E8A-BF26-CD2C6E25F13A}" type="pres">
      <dgm:prSet presAssocID="{F894870B-B548-4C47-87D1-BD0218CE4581}" presName="Name37" presStyleLbl="parChTrans1D3" presStyleIdx="8" presStyleCnt="9"/>
      <dgm:spPr/>
    </dgm:pt>
    <dgm:pt modelId="{D2249C6E-851B-4BE8-A762-97AEE5181CA3}" type="pres">
      <dgm:prSet presAssocID="{07B736A8-4D67-44FA-AE4F-F0CD7D42158A}" presName="hierRoot2" presStyleCnt="0">
        <dgm:presLayoutVars>
          <dgm:hierBranch val="init"/>
        </dgm:presLayoutVars>
      </dgm:prSet>
      <dgm:spPr/>
    </dgm:pt>
    <dgm:pt modelId="{6B14CA6F-9481-4172-A779-22D609DAD000}" type="pres">
      <dgm:prSet presAssocID="{07B736A8-4D67-44FA-AE4F-F0CD7D42158A}" presName="rootComposite" presStyleCnt="0"/>
      <dgm:spPr/>
    </dgm:pt>
    <dgm:pt modelId="{56090358-7969-4D86-9D59-AB3D9E97050C}" type="pres">
      <dgm:prSet presAssocID="{07B736A8-4D67-44FA-AE4F-F0CD7D42158A}" presName="rootText" presStyleLbl="node3" presStyleIdx="8" presStyleCnt="9" custLinFactNeighborX="-20664">
        <dgm:presLayoutVars>
          <dgm:chPref val="3"/>
        </dgm:presLayoutVars>
      </dgm:prSet>
      <dgm:spPr/>
    </dgm:pt>
    <dgm:pt modelId="{0259E57D-1664-44D0-B589-7F2937A05428}" type="pres">
      <dgm:prSet presAssocID="{07B736A8-4D67-44FA-AE4F-F0CD7D42158A}" presName="rootConnector" presStyleLbl="node3" presStyleIdx="8" presStyleCnt="9"/>
      <dgm:spPr/>
    </dgm:pt>
    <dgm:pt modelId="{16BF5F3E-13F4-4EF0-9068-7B54863ECB13}" type="pres">
      <dgm:prSet presAssocID="{07B736A8-4D67-44FA-AE4F-F0CD7D42158A}" presName="hierChild4" presStyleCnt="0"/>
      <dgm:spPr/>
    </dgm:pt>
    <dgm:pt modelId="{D2CA4898-CBA4-4022-8165-676FCA3A8DF8}" type="pres">
      <dgm:prSet presAssocID="{0D2015D5-4432-4A5E-9BE3-799A2E498CF5}" presName="Name37" presStyleLbl="parChTrans1D4" presStyleIdx="19" presStyleCnt="21"/>
      <dgm:spPr/>
    </dgm:pt>
    <dgm:pt modelId="{427C3FEC-5E08-4E74-85CB-99360FF517CE}" type="pres">
      <dgm:prSet presAssocID="{C04B09D7-40A7-4AE5-AB63-0CA5D2E02399}" presName="hierRoot2" presStyleCnt="0">
        <dgm:presLayoutVars>
          <dgm:hierBranch val="init"/>
        </dgm:presLayoutVars>
      </dgm:prSet>
      <dgm:spPr/>
    </dgm:pt>
    <dgm:pt modelId="{415DD8F2-916F-470B-BACA-002E0F3CB5CA}" type="pres">
      <dgm:prSet presAssocID="{C04B09D7-40A7-4AE5-AB63-0CA5D2E02399}" presName="rootComposite" presStyleCnt="0"/>
      <dgm:spPr/>
    </dgm:pt>
    <dgm:pt modelId="{3D043475-1F67-4F57-9E9A-AD1DE9820005}" type="pres">
      <dgm:prSet presAssocID="{C04B09D7-40A7-4AE5-AB63-0CA5D2E02399}" presName="rootText" presStyleLbl="node4" presStyleIdx="19" presStyleCnt="21" custLinFactNeighborX="-20664">
        <dgm:presLayoutVars>
          <dgm:chPref val="3"/>
        </dgm:presLayoutVars>
      </dgm:prSet>
      <dgm:spPr/>
    </dgm:pt>
    <dgm:pt modelId="{0D0D50E5-D8B0-47D6-B1FC-F2F1F5203E7C}" type="pres">
      <dgm:prSet presAssocID="{C04B09D7-40A7-4AE5-AB63-0CA5D2E02399}" presName="rootConnector" presStyleLbl="node4" presStyleIdx="19" presStyleCnt="21"/>
      <dgm:spPr/>
    </dgm:pt>
    <dgm:pt modelId="{C387CB90-D1FD-4DEF-B493-C808F1735B44}" type="pres">
      <dgm:prSet presAssocID="{C04B09D7-40A7-4AE5-AB63-0CA5D2E02399}" presName="hierChild4" presStyleCnt="0"/>
      <dgm:spPr/>
    </dgm:pt>
    <dgm:pt modelId="{B4401C6C-FE39-4A0F-89F4-A9199942AD75}" type="pres">
      <dgm:prSet presAssocID="{C04B09D7-40A7-4AE5-AB63-0CA5D2E02399}" presName="hierChild5" presStyleCnt="0"/>
      <dgm:spPr/>
    </dgm:pt>
    <dgm:pt modelId="{F632FB28-E1E3-4E13-9667-A650260644E2}" type="pres">
      <dgm:prSet presAssocID="{BC7E45E2-863B-4114-B3FD-032BBECC484C}" presName="Name37" presStyleLbl="parChTrans1D4" presStyleIdx="20" presStyleCnt="21"/>
      <dgm:spPr/>
    </dgm:pt>
    <dgm:pt modelId="{BD2B1342-4D57-4732-AC4D-B09E7B4661E9}" type="pres">
      <dgm:prSet presAssocID="{C4D62AC9-F2B7-45BD-AC59-CFAA00936BF7}" presName="hierRoot2" presStyleCnt="0">
        <dgm:presLayoutVars>
          <dgm:hierBranch val="init"/>
        </dgm:presLayoutVars>
      </dgm:prSet>
      <dgm:spPr/>
    </dgm:pt>
    <dgm:pt modelId="{1CC446D2-100F-46C3-A026-7760BCE26FA4}" type="pres">
      <dgm:prSet presAssocID="{C4D62AC9-F2B7-45BD-AC59-CFAA00936BF7}" presName="rootComposite" presStyleCnt="0"/>
      <dgm:spPr/>
    </dgm:pt>
    <dgm:pt modelId="{9E0D31EF-5C53-4C39-979C-94B99D60649C}" type="pres">
      <dgm:prSet presAssocID="{C4D62AC9-F2B7-45BD-AC59-CFAA00936BF7}" presName="rootText" presStyleLbl="node4" presStyleIdx="20" presStyleCnt="21" custLinFactNeighborX="-20664">
        <dgm:presLayoutVars>
          <dgm:chPref val="3"/>
        </dgm:presLayoutVars>
      </dgm:prSet>
      <dgm:spPr/>
    </dgm:pt>
    <dgm:pt modelId="{D56E58E8-DEE6-4FFD-A495-B47FB7C19081}" type="pres">
      <dgm:prSet presAssocID="{C4D62AC9-F2B7-45BD-AC59-CFAA00936BF7}" presName="rootConnector" presStyleLbl="node4" presStyleIdx="20" presStyleCnt="21"/>
      <dgm:spPr/>
    </dgm:pt>
    <dgm:pt modelId="{6C4D09E3-7788-4A27-9A9A-FB1B1A37FB75}" type="pres">
      <dgm:prSet presAssocID="{C4D62AC9-F2B7-45BD-AC59-CFAA00936BF7}" presName="hierChild4" presStyleCnt="0"/>
      <dgm:spPr/>
    </dgm:pt>
    <dgm:pt modelId="{AC1EDBAE-68CD-4328-92E1-687565F7C27A}" type="pres">
      <dgm:prSet presAssocID="{C4D62AC9-F2B7-45BD-AC59-CFAA00936BF7}" presName="hierChild5" presStyleCnt="0"/>
      <dgm:spPr/>
    </dgm:pt>
    <dgm:pt modelId="{333B27F0-AF0A-401A-8949-57880520177E}" type="pres">
      <dgm:prSet presAssocID="{07B736A8-4D67-44FA-AE4F-F0CD7D42158A}" presName="hierChild5" presStyleCnt="0"/>
      <dgm:spPr/>
    </dgm:pt>
    <dgm:pt modelId="{BA350C31-6493-4953-ACC2-8D25D40A7953}" type="pres">
      <dgm:prSet presAssocID="{A2E05BA3-2C94-409B-9DD5-9A7FC1056B88}" presName="hierChild7" presStyleCnt="0"/>
      <dgm:spPr/>
    </dgm:pt>
  </dgm:ptLst>
  <dgm:cxnLst>
    <dgm:cxn modelId="{9A088103-CB40-4F07-8707-FA9E86852E50}" srcId="{A2E05BA3-2C94-409B-9DD5-9A7FC1056B88}" destId="{A24A67CF-9FE9-4220-BB33-DE14F10D1FE5}" srcOrd="1" destOrd="0" parTransId="{6E433537-096F-420A-9647-8EF73F78A29A}" sibTransId="{0E0BFA64-DD31-402C-9561-79EAB07B5692}"/>
    <dgm:cxn modelId="{486C7504-4C2A-4A09-8EC0-F20E65730C10}" type="presOf" srcId="{9112CA31-9E74-45B2-BFB6-D58DF1FAC029}" destId="{38B30163-99A6-4506-93DE-F4D364FD0A9B}" srcOrd="0" destOrd="0" presId="urn:microsoft.com/office/officeart/2005/8/layout/orgChart1"/>
    <dgm:cxn modelId="{446C5A07-42C4-4583-9EDA-6EC4023B05A0}" srcId="{08B1949F-5C43-4F27-AA96-C9F5DA6A5B61}" destId="{C0A8B706-708B-4137-99CE-E255B9789F12}" srcOrd="0" destOrd="0" parTransId="{2CFB6427-4EC4-4764-9CD9-ACCDD94A19D8}" sibTransId="{2827AE5E-DA26-4D22-B5E6-935FE53C490E}"/>
    <dgm:cxn modelId="{E39F6109-F9EE-43AC-BC5C-AF08F72B77AD}" type="presOf" srcId="{077D2690-FDA8-4AF9-A3C0-3143DF090CFA}" destId="{10B607EB-5210-46E4-9709-73814E61620D}" srcOrd="1" destOrd="0" presId="urn:microsoft.com/office/officeart/2005/8/layout/orgChart1"/>
    <dgm:cxn modelId="{E881F90F-7630-4C27-BA53-6DF594047058}" type="presOf" srcId="{DD19B2D3-C554-40EE-BE16-9CDD40A515D7}" destId="{5A21CFD5-D70A-4F06-B484-F342E2DD396C}" srcOrd="0" destOrd="0" presId="urn:microsoft.com/office/officeart/2005/8/layout/orgChart1"/>
    <dgm:cxn modelId="{6E111210-48F0-4D86-BB81-B1E0851AF193}" type="presOf" srcId="{0FF60742-7C8F-44C2-86A8-E0ACDB3231D9}" destId="{446E0757-4480-4CB1-9491-B31F664FE2A7}" srcOrd="1" destOrd="0" presId="urn:microsoft.com/office/officeart/2005/8/layout/orgChart1"/>
    <dgm:cxn modelId="{95CBD911-F50F-40D9-9F6E-EC9A3757C380}" type="presOf" srcId="{76520518-E3BC-4198-A883-CDDC6556612D}" destId="{49CEFE50-D2A6-4ECD-8315-DB07D90BEC02}" srcOrd="0" destOrd="0" presId="urn:microsoft.com/office/officeart/2005/8/layout/orgChart1"/>
    <dgm:cxn modelId="{E6FB4C12-E6BA-4F99-8161-4650FBF1D9DF}" type="presOf" srcId="{3039D5F8-0090-45DA-88B2-5898DF55BC6A}" destId="{50C2B119-4692-4BAC-89C4-4C1E6EF8B0C6}" srcOrd="1" destOrd="0" presId="urn:microsoft.com/office/officeart/2005/8/layout/orgChart1"/>
    <dgm:cxn modelId="{BD631513-6F56-4168-A46E-600D217CC426}" type="presOf" srcId="{0D2015D5-4432-4A5E-9BE3-799A2E498CF5}" destId="{D2CA4898-CBA4-4022-8165-676FCA3A8DF8}" srcOrd="0" destOrd="0" presId="urn:microsoft.com/office/officeart/2005/8/layout/orgChart1"/>
    <dgm:cxn modelId="{C672321B-DB1B-428A-B727-79D5F36E2410}" type="presOf" srcId="{76010012-647A-4607-8E30-CD27835231E2}" destId="{6DBBDA50-0175-40C2-A40B-3F7DAED0BC75}" srcOrd="0" destOrd="0" presId="urn:microsoft.com/office/officeart/2005/8/layout/orgChart1"/>
    <dgm:cxn modelId="{CA82401D-8A54-4C29-A6D8-DC5E0459ECC2}" srcId="{A2E05BA3-2C94-409B-9DD5-9A7FC1056B88}" destId="{716ACBEC-CE56-4617-9F3E-4F47C9EF21F8}" srcOrd="0" destOrd="0" parTransId="{CA10A276-F5BB-4A76-8230-83AFC908F5D3}" sibTransId="{3A32A526-48A8-407F-A143-791553EEDFD2}"/>
    <dgm:cxn modelId="{9FA9D91E-464E-4875-9D62-0C16ACDB82DE}" type="presOf" srcId="{7E4D7281-3BFC-4906-A602-1BB051F79E5B}" destId="{45F7CEBC-6EF6-4EF1-A9F2-5BBA3E015101}" srcOrd="1" destOrd="0" presId="urn:microsoft.com/office/officeart/2005/8/layout/orgChart1"/>
    <dgm:cxn modelId="{B1752A22-BD6B-4F35-B8D1-44DD9DDD277D}" srcId="{08B1949F-5C43-4F27-AA96-C9F5DA6A5B61}" destId="{9112CA31-9E74-45B2-BFB6-D58DF1FAC029}" srcOrd="1" destOrd="0" parTransId="{51B97B51-00CA-4197-B6FA-844D2B24E7FC}" sibTransId="{9D2C786C-8476-4726-B3F8-20CF5A3850FA}"/>
    <dgm:cxn modelId="{1DBF7426-6A1E-4223-999C-25F356BFB5EB}" type="presOf" srcId="{91634B79-2BBF-4746-BE0D-DF2D686882D0}" destId="{D52D4532-4ED1-485A-919F-24014B160FE2}" srcOrd="0" destOrd="0" presId="urn:microsoft.com/office/officeart/2005/8/layout/orgChart1"/>
    <dgm:cxn modelId="{3EE19D28-0E72-42EE-97F0-4EDB06F9EA8D}" type="presOf" srcId="{F449A955-FFC2-40CE-BCF5-B2B44DBDB95F}" destId="{77DE93C3-7ED9-473E-9434-0ED1BFD40FC7}" srcOrd="0" destOrd="0" presId="urn:microsoft.com/office/officeart/2005/8/layout/orgChart1"/>
    <dgm:cxn modelId="{C5452029-F930-44C0-8E21-B04547A7CD51}" type="presOf" srcId="{5094E1E7-52EB-45D0-B413-1C2CF5FD192C}" destId="{0F1311AB-AA10-4A8F-9459-561B2D5D948E}" srcOrd="1" destOrd="0" presId="urn:microsoft.com/office/officeart/2005/8/layout/orgChart1"/>
    <dgm:cxn modelId="{32BC412A-C752-440C-A1A4-9AEE21F07866}" type="presOf" srcId="{07B736A8-4D67-44FA-AE4F-F0CD7D42158A}" destId="{0259E57D-1664-44D0-B589-7F2937A05428}" srcOrd="1" destOrd="0" presId="urn:microsoft.com/office/officeart/2005/8/layout/orgChart1"/>
    <dgm:cxn modelId="{A72B742A-FFEA-4694-81B6-E74925F380DA}" type="presOf" srcId="{2E755FDD-F9CF-46D9-9175-3D49FDF1A21D}" destId="{11B4C44A-A90E-43A7-9DB0-C293A8B30AAA}" srcOrd="1" destOrd="0" presId="urn:microsoft.com/office/officeart/2005/8/layout/orgChart1"/>
    <dgm:cxn modelId="{9E334E30-1E89-4778-A31E-41898A30BEE5}" type="presOf" srcId="{F2848B3A-E106-434D-B841-9E689C06304A}" destId="{B265A342-C53F-401D-AA02-2D470AA741C3}" srcOrd="0" destOrd="0" presId="urn:microsoft.com/office/officeart/2005/8/layout/orgChart1"/>
    <dgm:cxn modelId="{5C59F130-90EE-45F6-8F3D-56DE292B3BDA}" type="presOf" srcId="{63F64231-8F66-479D-B11C-31E15574B341}" destId="{7729F630-DFCE-4CF8-B278-A36C067F9E17}" srcOrd="0" destOrd="0" presId="urn:microsoft.com/office/officeart/2005/8/layout/orgChart1"/>
    <dgm:cxn modelId="{E2B0F032-A74C-4B57-947A-9364F62D4AAD}" type="presOf" srcId="{FCB63974-A8E9-4ACD-B8AE-53249D45D2F5}" destId="{6A89448B-2ADF-44C4-983B-7A21EAE5590A}" srcOrd="0" destOrd="0" presId="urn:microsoft.com/office/officeart/2005/8/layout/orgChart1"/>
    <dgm:cxn modelId="{41025733-876C-48BF-9EA3-699FB6021F17}" type="presOf" srcId="{1B168D17-DF5C-44AB-B95A-C35B83DA5137}" destId="{F6BBF8B1-2539-4926-BF99-7FEBC9BAFEFF}" srcOrd="0" destOrd="0" presId="urn:microsoft.com/office/officeart/2005/8/layout/orgChart1"/>
    <dgm:cxn modelId="{88CB0934-9037-4FC0-A89A-72763A5BA26F}" srcId="{08B1949F-5C43-4F27-AA96-C9F5DA6A5B61}" destId="{9319092B-EE4A-4BBD-B77A-2E19B844D41E}" srcOrd="2" destOrd="0" parTransId="{DD19B2D3-C554-40EE-BE16-9CDD40A515D7}" sibTransId="{110F3F8C-BB3B-4ED6-93E8-9E13BD9BBBDE}"/>
    <dgm:cxn modelId="{A2ED5C36-80AE-4AE5-8776-F5B6B103C335}" srcId="{A24A67CF-9FE9-4220-BB33-DE14F10D1FE5}" destId="{F449A955-FFC2-40CE-BCF5-B2B44DBDB95F}" srcOrd="2" destOrd="0" parTransId="{62B275DE-4853-4DA6-A721-D1A575241CF5}" sibTransId="{63E3ABD0-C395-4911-8143-032321544C79}"/>
    <dgm:cxn modelId="{DD2D0A37-1F30-48FE-ADF1-E4EF8DF94852}" srcId="{A24A67CF-9FE9-4220-BB33-DE14F10D1FE5}" destId="{6EB61937-09EA-43EB-B107-EE08B78DEA13}" srcOrd="1" destOrd="0" parTransId="{F3227737-3844-4F7C-A427-45750045A5FC}" sibTransId="{8DEA28F1-6813-4A6D-9EF7-C222DFF24975}"/>
    <dgm:cxn modelId="{FCA1383A-4F3B-4F90-B33E-526A55F564FC}" srcId="{39099050-A48F-47AE-B9A4-AD7B017BD717}" destId="{91634B79-2BBF-4746-BE0D-DF2D686882D0}" srcOrd="3" destOrd="0" parTransId="{BBF919EF-1240-46C2-B173-026487D81543}" sibTransId="{AF899917-A1F6-4AFC-BE7E-89AD10B6973E}"/>
    <dgm:cxn modelId="{E61F273D-6392-4F85-97BF-868CA83130F2}" type="presOf" srcId="{9C06A711-3A79-47AE-8391-1DF8270AB671}" destId="{22A1928B-947A-4D0A-A731-8412F40254D4}" srcOrd="0" destOrd="0" presId="urn:microsoft.com/office/officeart/2005/8/layout/orgChart1"/>
    <dgm:cxn modelId="{B82A7C3F-E147-4E8A-896E-980210E7AF7D}" type="presOf" srcId="{721957B8-50E8-4A3E-8436-6406A0F9D79F}" destId="{E024C13F-BF99-41F2-8E76-F34FCD8E546C}" srcOrd="1" destOrd="0" presId="urn:microsoft.com/office/officeart/2005/8/layout/orgChart1"/>
    <dgm:cxn modelId="{4C753B5B-18C6-43A8-A9A5-4A71576F8F5A}" type="presOf" srcId="{08B1949F-5C43-4F27-AA96-C9F5DA6A5B61}" destId="{7508A6A8-34EE-45EE-B0DE-B4D609EA8E15}" srcOrd="1" destOrd="0" presId="urn:microsoft.com/office/officeart/2005/8/layout/orgChart1"/>
    <dgm:cxn modelId="{CB55DF5B-C8A5-41AC-8B44-CC4D978F0BF6}" srcId="{488D87E3-9660-45D2-840B-C04185FF2360}" destId="{33AADA09-F28D-42E5-89A2-8316629061E8}" srcOrd="1" destOrd="0" parTransId="{3A0D9863-2D4D-4A4E-B03B-22F318F3FB8D}" sibTransId="{14F4F553-6201-4A68-98F8-76393251F345}"/>
    <dgm:cxn modelId="{582A905E-DC4A-4293-8449-B5265802CAC9}" type="presOf" srcId="{5094E1E7-52EB-45D0-B413-1C2CF5FD192C}" destId="{7FFC7A5A-74DD-4AB0-A6E5-746E0E1AA65E}" srcOrd="0" destOrd="0" presId="urn:microsoft.com/office/officeart/2005/8/layout/orgChart1"/>
    <dgm:cxn modelId="{7BBE2861-7E85-4A7D-81BA-7180D507DBCD}" srcId="{07B736A8-4D67-44FA-AE4F-F0CD7D42158A}" destId="{C04B09D7-40A7-4AE5-AB63-0CA5D2E02399}" srcOrd="0" destOrd="0" parTransId="{0D2015D5-4432-4A5E-9BE3-799A2E498CF5}" sibTransId="{8A98069A-C9D2-450D-ACAC-93EDC5A00A1D}"/>
    <dgm:cxn modelId="{8F5CEA62-CAB8-489E-B623-A3FE9DE32C2E}" type="presOf" srcId="{721957B8-50E8-4A3E-8436-6406A0F9D79F}" destId="{CE69413A-0E97-426B-A62E-8A3E27A1C314}" srcOrd="0" destOrd="0" presId="urn:microsoft.com/office/officeart/2005/8/layout/orgChart1"/>
    <dgm:cxn modelId="{534FE743-D783-40C0-B97F-D36727E70A94}" type="presOf" srcId="{52BA8CE9-CE54-4E41-82B5-B0CA9A11B8D8}" destId="{EE9365FC-8F2C-4D6B-8AF2-895BBA51FA4D}" srcOrd="0" destOrd="0" presId="urn:microsoft.com/office/officeart/2005/8/layout/orgChart1"/>
    <dgm:cxn modelId="{399D0844-1B8A-4193-9BB0-055B2F3C4395}" type="presOf" srcId="{C4D62AC9-F2B7-45BD-AC59-CFAA00936BF7}" destId="{9E0D31EF-5C53-4C39-979C-94B99D60649C}" srcOrd="0" destOrd="0" presId="urn:microsoft.com/office/officeart/2005/8/layout/orgChart1"/>
    <dgm:cxn modelId="{D88D7967-D500-44C3-A003-C49A9F1D0349}" type="presOf" srcId="{2E755FDD-F9CF-46D9-9175-3D49FDF1A21D}" destId="{4BAC3F53-B5BC-4E6B-A5AD-F052B52C06BF}" srcOrd="0" destOrd="0" presId="urn:microsoft.com/office/officeart/2005/8/layout/orgChart1"/>
    <dgm:cxn modelId="{75180B48-37D0-43AB-B2AD-03C9DD7CCF5A}" type="presOf" srcId="{6E433537-096F-420A-9647-8EF73F78A29A}" destId="{4391C19A-3BF2-4A5C-91C1-2B7DA9C970BA}" srcOrd="0" destOrd="0" presId="urn:microsoft.com/office/officeart/2005/8/layout/orgChart1"/>
    <dgm:cxn modelId="{C296C24B-C826-475F-8074-A6AEB5D4AD61}" type="presOf" srcId="{3B45E298-4F4B-4C75-A199-3FA3F64E2B43}" destId="{CF99FCD9-E9F7-440C-8571-55617D9AC926}" srcOrd="1" destOrd="0" presId="urn:microsoft.com/office/officeart/2005/8/layout/orgChart1"/>
    <dgm:cxn modelId="{0667104D-39C7-4B98-95AA-6789275C18E6}" type="presOf" srcId="{33AADA09-F28D-42E5-89A2-8316629061E8}" destId="{D3AC7A74-C84E-4E4F-BA36-B7432FD9F520}" srcOrd="0" destOrd="0" presId="urn:microsoft.com/office/officeart/2005/8/layout/orgChart1"/>
    <dgm:cxn modelId="{E9753E4D-3886-4B7E-8AA4-4BEDD40E36F9}" type="presOf" srcId="{8060B899-4FEC-4E30-9E42-FD4503B371C2}" destId="{2DA35E8F-FE67-4423-8571-96BDC3DB57ED}" srcOrd="0" destOrd="0" presId="urn:microsoft.com/office/officeart/2005/8/layout/orgChart1"/>
    <dgm:cxn modelId="{B574406D-6800-47F5-93FD-0B08E1D42460}" type="presOf" srcId="{C4D62AC9-F2B7-45BD-AC59-CFAA00936BF7}" destId="{D56E58E8-DEE6-4FFD-A495-B47FB7C19081}" srcOrd="1" destOrd="0" presId="urn:microsoft.com/office/officeart/2005/8/layout/orgChart1"/>
    <dgm:cxn modelId="{8ABFE54D-00F3-4652-A29D-BC45124B75E0}" type="presOf" srcId="{A5C89EB3-D9F0-4716-863E-690780BA625D}" destId="{D01FE356-8131-4DFC-98DD-271FC806B8AA}" srcOrd="0" destOrd="0" presId="urn:microsoft.com/office/officeart/2005/8/layout/orgChart1"/>
    <dgm:cxn modelId="{F7B2BA4F-E737-4668-BB60-9310D9EA6F26}" type="presOf" srcId="{FC673288-B9E5-4A85-99AD-14C5F2969695}" destId="{7CB0C578-C31B-4B50-A0C5-A8F568145AD4}" srcOrd="0" destOrd="0" presId="urn:microsoft.com/office/officeart/2005/8/layout/orgChart1"/>
    <dgm:cxn modelId="{E1D78070-4171-4AF6-B4D7-66E294C3E710}" type="presOf" srcId="{66F3BCF5-D116-460D-B053-2BEE077522DC}" destId="{29BF4573-B7E0-4267-BD71-2C99D929A2DB}" srcOrd="0" destOrd="0" presId="urn:microsoft.com/office/officeart/2005/8/layout/orgChart1"/>
    <dgm:cxn modelId="{FBC21752-2A1B-4812-ABC6-F0E33C40E3A4}" srcId="{F85F7AAE-26DD-4B35-B35A-B194F145A0DE}" destId="{3039D5F8-0090-45DA-88B2-5898DF55BC6A}" srcOrd="1" destOrd="0" parTransId="{1B168D17-DF5C-44AB-B95A-C35B83DA5137}" sibTransId="{AC43DA0E-34C2-4F44-89F1-E9E7EC2B199C}"/>
    <dgm:cxn modelId="{AAB0AB52-8ECB-467A-9A91-DCDD25A60DF8}" srcId="{A2E05BA3-2C94-409B-9DD5-9A7FC1056B88}" destId="{07B736A8-4D67-44FA-AE4F-F0CD7D42158A}" srcOrd="4" destOrd="0" parTransId="{F894870B-B548-4C47-87D1-BD0218CE4581}" sibTransId="{755FC6CF-CC95-4C40-992C-A129F1912491}"/>
    <dgm:cxn modelId="{3CD02473-1FEA-4037-9B4B-1E68C407DC58}" srcId="{39099050-A48F-47AE-B9A4-AD7B017BD717}" destId="{721957B8-50E8-4A3E-8436-6406A0F9D79F}" srcOrd="2" destOrd="0" parTransId="{8060B899-4FEC-4E30-9E42-FD4503B371C2}" sibTransId="{9083A517-A40D-4250-8185-4CB835A282EE}"/>
    <dgm:cxn modelId="{C3BA2F73-5B8F-4C27-B258-9F596CC1E5B5}" type="presOf" srcId="{077D2690-FDA8-4AF9-A3C0-3143DF090CFA}" destId="{32BBB411-A6BD-4D22-B45C-02F8F557CB4B}" srcOrd="0" destOrd="0" presId="urn:microsoft.com/office/officeart/2005/8/layout/orgChart1"/>
    <dgm:cxn modelId="{441C9D53-2BC8-4F52-8D16-4B4B5DBCCBDE}" type="presOf" srcId="{E740E381-BCBC-430A-85DD-18584789D1C0}" destId="{8631DBEC-C695-453B-B85F-81989F718F18}" srcOrd="0" destOrd="0" presId="urn:microsoft.com/office/officeart/2005/8/layout/orgChart1"/>
    <dgm:cxn modelId="{16DAA374-3F2A-48B7-AC18-5DA43E42A387}" type="presOf" srcId="{C04B09D7-40A7-4AE5-AB63-0CA5D2E02399}" destId="{0D0D50E5-D8B0-47D6-B1FC-F2F1F5203E7C}" srcOrd="1" destOrd="0" presId="urn:microsoft.com/office/officeart/2005/8/layout/orgChart1"/>
    <dgm:cxn modelId="{06B72675-0497-4265-8C59-E836C5C60C03}" type="presOf" srcId="{A24A67CF-9FE9-4220-BB33-DE14F10D1FE5}" destId="{EDC3559B-186F-4664-80C8-033C133E1423}" srcOrd="1" destOrd="0" presId="urn:microsoft.com/office/officeart/2005/8/layout/orgChart1"/>
    <dgm:cxn modelId="{5034AD75-A257-4D55-88F8-969A9BAC1378}" srcId="{07B736A8-4D67-44FA-AE4F-F0CD7D42158A}" destId="{C4D62AC9-F2B7-45BD-AC59-CFAA00936BF7}" srcOrd="1" destOrd="0" parTransId="{BC7E45E2-863B-4114-B3FD-032BBECC484C}" sibTransId="{E6C14657-53FE-422D-A9AF-F358240F68D4}"/>
    <dgm:cxn modelId="{0B5E9556-39B3-4B9D-A644-A1D06648B70F}" type="presOf" srcId="{2CFB6427-4EC4-4764-9CD9-ACCDD94A19D8}" destId="{EFA59D08-DDFC-4C75-B0F1-ECB2E65EBAA4}" srcOrd="0" destOrd="0" presId="urn:microsoft.com/office/officeart/2005/8/layout/orgChart1"/>
    <dgm:cxn modelId="{D4E58878-09EF-4CF1-B911-8AD79C71C1BA}" srcId="{A24A67CF-9FE9-4220-BB33-DE14F10D1FE5}" destId="{52BA8CE9-CE54-4E41-82B5-B0CA9A11B8D8}" srcOrd="0" destOrd="0" parTransId="{852CA8D7-E741-41D7-8B27-F23EA8199956}" sibTransId="{B91C6D24-DEF0-4EA9-B651-B00AE361538A}"/>
    <dgm:cxn modelId="{31B8A478-ABCA-4F85-A21B-73352849B9F0}" srcId="{3B45E298-4F4B-4C75-A199-3FA3F64E2B43}" destId="{1F3D0750-F7F0-4DE1-8A54-7890F40758B1}" srcOrd="0" destOrd="0" parTransId="{0B08FDBE-507B-493C-BC5F-7A5E7AD575B4}" sibTransId="{28ED98C6-BC48-4D65-A717-95639DB992DB}"/>
    <dgm:cxn modelId="{C57A8E7C-FE75-460C-BAC0-9148F44E6EB8}" srcId="{08B1949F-5C43-4F27-AA96-C9F5DA6A5B61}" destId="{7EA5DD3C-424B-4784-8457-C0C8577B5849}" srcOrd="3" destOrd="0" parTransId="{93D59D1F-E8A6-4E5A-8F55-8BDB058D336A}" sibTransId="{41ACB6EC-C709-4718-BCC8-F2A1018D9C0F}"/>
    <dgm:cxn modelId="{623B767D-ABA2-418B-A9E4-2C914C6CF963}" type="presOf" srcId="{51B97B51-00CA-4197-B6FA-844D2B24E7FC}" destId="{5530B377-2FDC-4B5C-9C28-EDCE9BBDC29A}" srcOrd="0" destOrd="0" presId="urn:microsoft.com/office/officeart/2005/8/layout/orgChart1"/>
    <dgm:cxn modelId="{22333981-89B9-4F16-AFA1-9A9DB985E62A}" type="presOf" srcId="{19773EF7-7C0B-41E1-95C4-E92D4B3979DB}" destId="{A9631F72-693F-4BC7-9424-4A856647DE39}" srcOrd="1" destOrd="0" presId="urn:microsoft.com/office/officeart/2005/8/layout/orgChart1"/>
    <dgm:cxn modelId="{74ECA881-C13F-43E8-95BB-63989C46A28D}" type="presOf" srcId="{F85F7AAE-26DD-4B35-B35A-B194F145A0DE}" destId="{FDBD3D42-88C4-40A0-9D63-9583FA527133}" srcOrd="1" destOrd="0" presId="urn:microsoft.com/office/officeart/2005/8/layout/orgChart1"/>
    <dgm:cxn modelId="{03F19C86-D818-434B-BCF9-A3874D0A2D04}" type="presOf" srcId="{259CF5C5-1B04-4213-AFAE-6F47DCB88FC3}" destId="{6495B529-0AF4-44F9-98C7-705E780E3576}" srcOrd="0" destOrd="0" presId="urn:microsoft.com/office/officeart/2005/8/layout/orgChart1"/>
    <dgm:cxn modelId="{F723DF86-7575-44EB-8839-40ADBDA71021}" srcId="{077D2690-FDA8-4AF9-A3C0-3143DF090CFA}" destId="{A2E05BA3-2C94-409B-9DD5-9A7FC1056B88}" srcOrd="1" destOrd="0" parTransId="{66F3BCF5-D116-460D-B053-2BEE077522DC}" sibTransId="{D4370972-48F1-46F6-8D70-CC06A9783D78}"/>
    <dgm:cxn modelId="{98301A87-6E00-413A-A488-B5BB5CD6B4B3}" type="presOf" srcId="{9407EB86-7CD8-46CD-8B21-D0FA3DEE9F9A}" destId="{EF013899-71B3-4875-AABC-A6660E78C0C3}" srcOrd="1" destOrd="0" presId="urn:microsoft.com/office/officeart/2005/8/layout/orgChart1"/>
    <dgm:cxn modelId="{9EAA8088-B6E2-4AC1-B6EE-519C3BB7AAA6}" type="presOf" srcId="{9319092B-EE4A-4BBD-B77A-2E19B844D41E}" destId="{D05FCB94-9EAF-46F3-AC75-DC1F59409D73}" srcOrd="1" destOrd="0" presId="urn:microsoft.com/office/officeart/2005/8/layout/orgChart1"/>
    <dgm:cxn modelId="{B3D7568D-7AC0-4F02-B333-13307D81C63B}" type="presOf" srcId="{0FF60742-7C8F-44C2-86A8-E0ACDB3231D9}" destId="{A867A12C-80BF-43CF-B833-FBCA1790B779}" srcOrd="0" destOrd="0" presId="urn:microsoft.com/office/officeart/2005/8/layout/orgChart1"/>
    <dgm:cxn modelId="{4948EC8F-C83A-4F3B-B88F-A635BBAFE979}" type="presOf" srcId="{716ACBEC-CE56-4617-9F3E-4F47C9EF21F8}" destId="{482BBE80-FC7F-4ACD-B9C7-CD6B627543B5}" srcOrd="1" destOrd="0" presId="urn:microsoft.com/office/officeart/2005/8/layout/orgChart1"/>
    <dgm:cxn modelId="{4D8F6C90-29DA-4662-BA28-D0F1633605E0}" type="presOf" srcId="{852CA8D7-E741-41D7-8B27-F23EA8199956}" destId="{BDDC820A-9D28-4116-957F-CEF019F3736C}" srcOrd="0" destOrd="0" presId="urn:microsoft.com/office/officeart/2005/8/layout/orgChart1"/>
    <dgm:cxn modelId="{76298A94-C21F-4480-98EB-0B0638841529}" type="presOf" srcId="{6EB61937-09EA-43EB-B107-EE08B78DEA13}" destId="{990F8F90-9B2C-4F2B-8019-B812857187F6}" srcOrd="1" destOrd="0" presId="urn:microsoft.com/office/officeart/2005/8/layout/orgChart1"/>
    <dgm:cxn modelId="{9E3F2996-5F43-4987-A2DC-B91C03AC81A2}" type="presOf" srcId="{5F7E5A5A-20F5-4CE8-A834-2F59D9AA53E9}" destId="{AE3463F0-48CB-4B93-9601-1FF9E953BF35}" srcOrd="0" destOrd="0" presId="urn:microsoft.com/office/officeart/2005/8/layout/orgChart1"/>
    <dgm:cxn modelId="{BCAD1098-A2AF-4675-A655-EEF9927BA206}" srcId="{3B45E298-4F4B-4C75-A199-3FA3F64E2B43}" destId="{A5C89EB3-D9F0-4716-863E-690780BA625D}" srcOrd="2" destOrd="0" parTransId="{DBD2DF6A-5D9C-4B64-83B2-A6B68C1181C2}" sibTransId="{C2CAA629-431F-48DC-A3E9-91EE71C5EEF1}"/>
    <dgm:cxn modelId="{FE374798-9555-4E1E-B801-292B7919A8EE}" type="presOf" srcId="{A2E05BA3-2C94-409B-9DD5-9A7FC1056B88}" destId="{8AE63E46-5BF4-4FD5-8E1F-A91A48D6DBCE}" srcOrd="1" destOrd="0" presId="urn:microsoft.com/office/officeart/2005/8/layout/orgChart1"/>
    <dgm:cxn modelId="{9EE55298-69C1-4729-BFE2-05C72C9E6A8A}" type="presOf" srcId="{62B275DE-4853-4DA6-A721-D1A575241CF5}" destId="{A888457E-798F-448E-B184-3E62A2525A54}" srcOrd="0" destOrd="0" presId="urn:microsoft.com/office/officeart/2005/8/layout/orgChart1"/>
    <dgm:cxn modelId="{C69DCA9A-E06C-492A-98BD-F483415E588A}" type="presOf" srcId="{32822D55-ED21-4C2B-B0C5-A4D6E7805B91}" destId="{FC9E9A90-62E0-4FF3-A7C8-EFD4AB02CB30}" srcOrd="0" destOrd="0" presId="urn:microsoft.com/office/officeart/2005/8/layout/orgChart1"/>
    <dgm:cxn modelId="{D54B789D-480C-432D-A9D0-33E89877CC42}" type="presOf" srcId="{3B45E298-4F4B-4C75-A199-3FA3F64E2B43}" destId="{AAEED14A-0782-4F40-A857-97BB62AA8E3A}" srcOrd="0" destOrd="0" presId="urn:microsoft.com/office/officeart/2005/8/layout/orgChart1"/>
    <dgm:cxn modelId="{DEB6AB9E-2EF5-423B-916E-C5AB6E214F25}" type="presOf" srcId="{07B736A8-4D67-44FA-AE4F-F0CD7D42158A}" destId="{56090358-7969-4D86-9D59-AB3D9E97050C}" srcOrd="0" destOrd="0" presId="urn:microsoft.com/office/officeart/2005/8/layout/orgChart1"/>
    <dgm:cxn modelId="{326C02A0-D945-4DE1-8DCD-C634AF2986B0}" type="presOf" srcId="{9112CA31-9E74-45B2-BFB6-D58DF1FAC029}" destId="{982DD397-73F6-4A86-8E7B-24E9BE38A6C1}" srcOrd="1" destOrd="0" presId="urn:microsoft.com/office/officeart/2005/8/layout/orgChart1"/>
    <dgm:cxn modelId="{BA0C5BA2-A27E-487D-9233-33998B488EF5}" type="presOf" srcId="{488D87E3-9660-45D2-840B-C04185FF2360}" destId="{BF971520-F9AE-4F1B-8C0D-E8B6E8F690DD}" srcOrd="1" destOrd="0" presId="urn:microsoft.com/office/officeart/2005/8/layout/orgChart1"/>
    <dgm:cxn modelId="{282B67A2-AB45-4985-9AA9-1788BECB7055}" type="presOf" srcId="{93D59D1F-E8A6-4E5A-8F55-8BDB058D336A}" destId="{08959215-EBBC-4C49-9673-6B684EA95F93}" srcOrd="0" destOrd="0" presId="urn:microsoft.com/office/officeart/2005/8/layout/orgChart1"/>
    <dgm:cxn modelId="{C74C3DA3-1344-4023-BA2F-1B50BA9DE8A9}" srcId="{39099050-A48F-47AE-B9A4-AD7B017BD717}" destId="{7E4D7281-3BFC-4906-A602-1BB051F79E5B}" srcOrd="4" destOrd="0" parTransId="{32822D55-ED21-4C2B-B0C5-A4D6E7805B91}" sibTransId="{A64DE006-5098-4AE4-A3EC-532C2711A46D}"/>
    <dgm:cxn modelId="{6A0A71A3-47B4-4A91-ABF1-85E84CBD34F9}" srcId="{077D2690-FDA8-4AF9-A3C0-3143DF090CFA}" destId="{08B1949F-5C43-4F27-AA96-C9F5DA6A5B61}" srcOrd="0" destOrd="0" parTransId="{9C06A711-3A79-47AE-8391-1DF8270AB671}" sibTransId="{6D94CB36-DA54-42E1-A3C8-FB3AE2570FEC}"/>
    <dgm:cxn modelId="{EAC9A2A6-632E-4BF7-9AD5-A0A7FC506DA6}" type="presOf" srcId="{C0A8B706-708B-4137-99CE-E255B9789F12}" destId="{D2AA7A0E-ADFF-49EC-A93D-B79F7F917D2A}" srcOrd="1" destOrd="0" presId="urn:microsoft.com/office/officeart/2005/8/layout/orgChart1"/>
    <dgm:cxn modelId="{A29316A8-D94B-4D6D-A843-79A525CB0B45}" type="presOf" srcId="{1F3D0750-F7F0-4DE1-8A54-7890F40758B1}" destId="{D307D470-84C0-4BD2-A084-36CCEDFE30C0}" srcOrd="0" destOrd="0" presId="urn:microsoft.com/office/officeart/2005/8/layout/orgChart1"/>
    <dgm:cxn modelId="{1AD8A3A9-2573-4F1C-9509-CCD1F36E5232}" type="presOf" srcId="{F3227737-3844-4F7C-A427-45750045A5FC}" destId="{85E05158-9498-4C60-925A-5FB8F2038646}" srcOrd="0" destOrd="0" presId="urn:microsoft.com/office/officeart/2005/8/layout/orgChart1"/>
    <dgm:cxn modelId="{B24CD2AA-43FF-4E82-87F8-77B3FBB7FBB5}" srcId="{1F3D0750-F7F0-4DE1-8A54-7890F40758B1}" destId="{5F7E5A5A-20F5-4CE8-A834-2F59D9AA53E9}" srcOrd="0" destOrd="0" parTransId="{37DE5C8F-0677-4374-9C81-B410ACEC58D8}" sibTransId="{54E81930-0F1E-4102-A4FE-45468061ED24}"/>
    <dgm:cxn modelId="{70466CAB-DEE7-4FB1-BADE-A0F642BFA5EF}" type="presOf" srcId="{C04B09D7-40A7-4AE5-AB63-0CA5D2E02399}" destId="{3D043475-1F67-4F57-9E9A-AD1DE9820005}" srcOrd="0" destOrd="0" presId="urn:microsoft.com/office/officeart/2005/8/layout/orgChart1"/>
    <dgm:cxn modelId="{AAE601AE-D334-4DDC-9CB1-0B76F097A849}" type="presOf" srcId="{CA10A276-F5BB-4A76-8230-83AFC908F5D3}" destId="{426EF312-63EF-4BF0-9693-227D98C91E90}" srcOrd="0" destOrd="0" presId="urn:microsoft.com/office/officeart/2005/8/layout/orgChart1"/>
    <dgm:cxn modelId="{474B62AE-10FB-4099-A61D-CFBE56C36F11}" type="presOf" srcId="{19773EF7-7C0B-41E1-95C4-E92D4B3979DB}" destId="{D25D6F37-020D-4443-B97C-3A07725004A2}" srcOrd="0" destOrd="0" presId="urn:microsoft.com/office/officeart/2005/8/layout/orgChart1"/>
    <dgm:cxn modelId="{6439C8B1-6F05-4DE5-BC94-3B56B4DC843B}" type="presOf" srcId="{52BA8CE9-CE54-4E41-82B5-B0CA9A11B8D8}" destId="{80E5C1A2-3C3E-4C69-98CF-6CD42A773892}" srcOrd="1" destOrd="0" presId="urn:microsoft.com/office/officeart/2005/8/layout/orgChart1"/>
    <dgm:cxn modelId="{48EEA8B2-2E3E-472B-B809-9DE32D825D06}" srcId="{76010012-647A-4607-8E30-CD27835231E2}" destId="{077D2690-FDA8-4AF9-A3C0-3143DF090CFA}" srcOrd="0" destOrd="0" parTransId="{EB4B4052-4AE3-4D5D-AFEB-DF8769525953}" sibTransId="{53E4B3B4-7145-44CA-B653-C151AF558808}"/>
    <dgm:cxn modelId="{E8FD8FB9-B63F-42ED-B670-15AB319DDD0D}" type="presOf" srcId="{DBD2DF6A-5D9C-4B64-83B2-A6B68C1181C2}" destId="{D24C5E13-9C1E-42C5-A9BF-10EC316026DE}" srcOrd="0" destOrd="0" presId="urn:microsoft.com/office/officeart/2005/8/layout/orgChart1"/>
    <dgm:cxn modelId="{6D52C7B9-7A63-42DB-A55B-946A3788C6AF}" type="presOf" srcId="{BC7E45E2-863B-4114-B3FD-032BBECC484C}" destId="{F632FB28-E1E3-4E13-9667-A650260644E2}" srcOrd="0" destOrd="0" presId="urn:microsoft.com/office/officeart/2005/8/layout/orgChart1"/>
    <dgm:cxn modelId="{EA7BB4BA-F635-4230-94B8-D92D12B304D8}" type="presOf" srcId="{9407EB86-7CD8-46CD-8B21-D0FA3DEE9F9A}" destId="{570AE378-072A-47D7-A118-E9D0FF7A08EE}" srcOrd="0" destOrd="0" presId="urn:microsoft.com/office/officeart/2005/8/layout/orgChart1"/>
    <dgm:cxn modelId="{9595D7BA-A3AB-46BE-A5AC-4A85E0EFCB1C}" srcId="{39099050-A48F-47AE-B9A4-AD7B017BD717}" destId="{19773EF7-7C0B-41E1-95C4-E92D4B3979DB}" srcOrd="1" destOrd="0" parTransId="{F290F3A6-9339-4A00-8EA2-18BB6E5098AE}" sibTransId="{B1936E8E-1B03-462B-A2F0-C4E982D04396}"/>
    <dgm:cxn modelId="{92E96CBB-BFBA-421E-9414-4890F664C4CE}" type="presOf" srcId="{BBF919EF-1240-46C2-B173-026487D81543}" destId="{874DA2E7-A1CF-473E-868F-32B075C05CFD}" srcOrd="0" destOrd="0" presId="urn:microsoft.com/office/officeart/2005/8/layout/orgChart1"/>
    <dgm:cxn modelId="{5C1774BB-A1E8-4844-9251-B7C79CEA2ED6}" type="presOf" srcId="{488D87E3-9660-45D2-840B-C04185FF2360}" destId="{B0ACB9D8-F3EA-483E-8FFF-323D219937F4}" srcOrd="0" destOrd="0" presId="urn:microsoft.com/office/officeart/2005/8/layout/orgChart1"/>
    <dgm:cxn modelId="{389447BD-3D8F-4D8B-930A-C50C0DCFB9A2}" type="presOf" srcId="{1F3D0750-F7F0-4DE1-8A54-7890F40758B1}" destId="{A81A23C6-A138-4B94-A6E7-04611A79AB3E}" srcOrd="1" destOrd="0" presId="urn:microsoft.com/office/officeart/2005/8/layout/orgChart1"/>
    <dgm:cxn modelId="{DA7CE7BF-2337-4574-949F-AD278CA769AD}" type="presOf" srcId="{0B08FDBE-507B-493C-BC5F-7A5E7AD575B4}" destId="{55DDBA9F-5EAD-46EE-83C1-A8214560FF0F}" srcOrd="0" destOrd="0" presId="urn:microsoft.com/office/officeart/2005/8/layout/orgChart1"/>
    <dgm:cxn modelId="{044E2DC0-5C56-40C8-852E-45218E877559}" srcId="{A2E05BA3-2C94-409B-9DD5-9A7FC1056B88}" destId="{39099050-A48F-47AE-B9A4-AD7B017BD717}" srcOrd="3" destOrd="0" parTransId="{E740E381-BCBC-430A-85DD-18584789D1C0}" sibTransId="{F221DA3F-137C-4914-8A06-86D84E5CD453}"/>
    <dgm:cxn modelId="{5FD96AC1-E0CE-4BF5-A6A8-96A343EA0F6B}" type="presOf" srcId="{AEA86D12-AC46-4501-9CC5-6ABE5BBEF2AE}" destId="{12FD906A-629A-4DE7-AE58-D3E8163A6CC8}" srcOrd="0" destOrd="0" presId="urn:microsoft.com/office/officeart/2005/8/layout/orgChart1"/>
    <dgm:cxn modelId="{E1B63AC2-292E-42DE-A87E-5FC5378C5B04}" type="presOf" srcId="{5F7E5A5A-20F5-4CE8-A834-2F59D9AA53E9}" destId="{D9C8FC08-D800-4B8A-AD9D-9EFA211B20F6}" srcOrd="1" destOrd="0" presId="urn:microsoft.com/office/officeart/2005/8/layout/orgChart1"/>
    <dgm:cxn modelId="{26B993C2-00B7-4DC4-B9E3-E1692FC69C96}" type="presOf" srcId="{F894870B-B548-4C47-87D1-BD0218CE4581}" destId="{49696FD0-E83D-4E8A-BF26-CD2C6E25F13A}" srcOrd="0" destOrd="0" presId="urn:microsoft.com/office/officeart/2005/8/layout/orgChart1"/>
    <dgm:cxn modelId="{46AB0EC4-E079-4948-9A42-4E7707F82FE5}" srcId="{39099050-A48F-47AE-B9A4-AD7B017BD717}" destId="{0FF60742-7C8F-44C2-86A8-E0ACDB3231D9}" srcOrd="0" destOrd="0" parTransId="{76520518-E3BC-4198-A883-CDDC6556612D}" sibTransId="{36B93A2F-7C7E-414F-AF39-26A93E9FEC2D}"/>
    <dgm:cxn modelId="{523841C5-53B4-49B3-A664-9183A0EF28FB}" type="presOf" srcId="{3A0D9863-2D4D-4A4E-B03B-22F318F3FB8D}" destId="{23F08EE8-76D5-418C-83AA-A1A4F3A2AC35}" srcOrd="0" destOrd="0" presId="urn:microsoft.com/office/officeart/2005/8/layout/orgChart1"/>
    <dgm:cxn modelId="{F0C049C9-A32E-44FB-BC13-2AE7CB039636}" type="presOf" srcId="{9319092B-EE4A-4BBD-B77A-2E19B844D41E}" destId="{F74B26CD-D7BE-4ED3-AB70-0C222AF3CA2C}" srcOrd="0" destOrd="0" presId="urn:microsoft.com/office/officeart/2005/8/layout/orgChart1"/>
    <dgm:cxn modelId="{8B4F1DCA-A5BC-431E-BC15-96123EA7061C}" type="presOf" srcId="{716ACBEC-CE56-4617-9F3E-4F47C9EF21F8}" destId="{32E49B50-4C74-4BAB-986B-09967927C5FC}" srcOrd="0" destOrd="0" presId="urn:microsoft.com/office/officeart/2005/8/layout/orgChart1"/>
    <dgm:cxn modelId="{3AE30ACB-D189-4C9D-B757-E81DD52DCAAC}" type="presOf" srcId="{B5D076E8-E066-4B28-B1CF-5EE5592F33AC}" destId="{75F1467D-8632-42F7-AA78-F3895D82E9C6}" srcOrd="0" destOrd="0" presId="urn:microsoft.com/office/officeart/2005/8/layout/orgChart1"/>
    <dgm:cxn modelId="{68B207CD-0259-4B62-91E6-D5B65CF6335D}" type="presOf" srcId="{91634B79-2BBF-4746-BE0D-DF2D686882D0}" destId="{2393E592-34DB-4463-9BCC-BBACC20BE47F}" srcOrd="1" destOrd="0" presId="urn:microsoft.com/office/officeart/2005/8/layout/orgChart1"/>
    <dgm:cxn modelId="{86D362CD-249A-467E-9831-C642B671B216}" type="presOf" srcId="{F449A955-FFC2-40CE-BCF5-B2B44DBDB95F}" destId="{0B80FEB0-0CA9-4E70-9387-66A5EF5C5784}" srcOrd="1" destOrd="0" presId="urn:microsoft.com/office/officeart/2005/8/layout/orgChart1"/>
    <dgm:cxn modelId="{2A3801CE-9819-4255-A09A-E4784FCD1CEB}" type="presOf" srcId="{F2848B3A-E106-434D-B841-9E689C06304A}" destId="{86F70620-652C-4563-8FF1-7F4F6695422F}" srcOrd="1" destOrd="0" presId="urn:microsoft.com/office/officeart/2005/8/layout/orgChart1"/>
    <dgm:cxn modelId="{E62F5FCE-F5C0-42EA-B57F-2E0FDABE44B5}" srcId="{F85F7AAE-26DD-4B35-B35A-B194F145A0DE}" destId="{2E755FDD-F9CF-46D9-9175-3D49FDF1A21D}" srcOrd="0" destOrd="0" parTransId="{FC673288-B9E5-4A85-99AD-14C5F2969695}" sibTransId="{30812631-F4D4-4A79-9081-4EB7BE3F17BB}"/>
    <dgm:cxn modelId="{265B2CCF-D1F0-4127-AA18-4BF941223858}" type="presOf" srcId="{A5C89EB3-D9F0-4716-863E-690780BA625D}" destId="{5D2F1834-AD5D-4FC4-B370-DE010AC6F387}" srcOrd="1" destOrd="0" presId="urn:microsoft.com/office/officeart/2005/8/layout/orgChart1"/>
    <dgm:cxn modelId="{104424D0-3299-41B8-9A48-0EF0F2D10129}" type="presOf" srcId="{7EA5DD3C-424B-4784-8457-C0C8577B5849}" destId="{F088F455-6504-48B4-912A-97FBAC97AA6B}" srcOrd="0" destOrd="0" presId="urn:microsoft.com/office/officeart/2005/8/layout/orgChart1"/>
    <dgm:cxn modelId="{C0F3E3D3-7D47-42F9-BB88-A5D0D9EF1AEB}" type="presOf" srcId="{582440AD-08B4-4208-AFB5-3E255EAAA6F6}" destId="{F4B63604-51A4-449B-8641-C38DB522C014}" srcOrd="0" destOrd="0" presId="urn:microsoft.com/office/officeart/2005/8/layout/orgChart1"/>
    <dgm:cxn modelId="{2A1B2AD5-5A75-4070-BF5F-8B445F4A0AF4}" type="presOf" srcId="{33AADA09-F28D-42E5-89A2-8316629061E8}" destId="{4ABDBDF8-D76D-4EA2-8176-D3AFF0795663}" srcOrd="1" destOrd="0" presId="urn:microsoft.com/office/officeart/2005/8/layout/orgChart1"/>
    <dgm:cxn modelId="{C72522D8-4614-47C0-A983-ACD227F5A251}" type="presOf" srcId="{6EB61937-09EA-43EB-B107-EE08B78DEA13}" destId="{62B4BDEC-5450-4243-BAAA-92743AA9CF0E}" srcOrd="0" destOrd="0" presId="urn:microsoft.com/office/officeart/2005/8/layout/orgChart1"/>
    <dgm:cxn modelId="{EB5292D9-810E-4EDD-B2B9-B4BF06348CF7}" type="presOf" srcId="{C0A8B706-708B-4137-99CE-E255B9789F12}" destId="{6E00D67A-12F8-4E2E-9486-5C3F5CA42CDE}" srcOrd="0" destOrd="0" presId="urn:microsoft.com/office/officeart/2005/8/layout/orgChart1"/>
    <dgm:cxn modelId="{A9F804DB-4DEA-477C-A61E-354D625A0EF8}" type="presOf" srcId="{3039D5F8-0090-45DA-88B2-5898DF55BC6A}" destId="{948BC5B9-FE53-4FFE-BEFC-20723E09C76F}" srcOrd="0" destOrd="0" presId="urn:microsoft.com/office/officeart/2005/8/layout/orgChart1"/>
    <dgm:cxn modelId="{9B595CDC-52B1-4734-B456-615E4D245DAC}" type="presOf" srcId="{A2E05BA3-2C94-409B-9DD5-9A7FC1056B88}" destId="{245316BA-98CB-44DE-A56F-389B44F3BC42}" srcOrd="0" destOrd="0" presId="urn:microsoft.com/office/officeart/2005/8/layout/orgChart1"/>
    <dgm:cxn modelId="{8111F4E3-1F5A-44FF-9566-0B02D5A4964B}" type="presOf" srcId="{08B1949F-5C43-4F27-AA96-C9F5DA6A5B61}" destId="{22086065-07F2-4A2F-B90C-419CA311CE55}" srcOrd="0" destOrd="0" presId="urn:microsoft.com/office/officeart/2005/8/layout/orgChart1"/>
    <dgm:cxn modelId="{597621E4-432A-4C4D-87A1-8CE98E174E7D}" srcId="{1F3D0750-F7F0-4DE1-8A54-7890F40758B1}" destId="{9407EB86-7CD8-46CD-8B21-D0FA3DEE9F9A}" srcOrd="1" destOrd="0" parTransId="{B5D076E8-E066-4B28-B1CF-5EE5592F33AC}" sibTransId="{D69BF33B-84F9-411E-931B-D95B7C9B71CE}"/>
    <dgm:cxn modelId="{E172AEE5-2939-4681-BA5C-81EBC8CD6FFD}" type="presOf" srcId="{A24A67CF-9FE9-4220-BB33-DE14F10D1FE5}" destId="{306139AB-AB69-481C-BE6F-17DB0D286683}" srcOrd="0" destOrd="0" presId="urn:microsoft.com/office/officeart/2005/8/layout/orgChart1"/>
    <dgm:cxn modelId="{3A2FF0F0-2277-411F-AD77-943431B091EA}" type="presOf" srcId="{F85F7AAE-26DD-4B35-B35A-B194F145A0DE}" destId="{4FB5BE91-2DFA-45D1-908E-441B2614C9C1}" srcOrd="0" destOrd="0" presId="urn:microsoft.com/office/officeart/2005/8/layout/orgChart1"/>
    <dgm:cxn modelId="{E33E68F1-B757-41B1-A4F2-7D5D80E29CA0}" srcId="{716ACBEC-CE56-4617-9F3E-4F47C9EF21F8}" destId="{3B45E298-4F4B-4C75-A199-3FA3F64E2B43}" srcOrd="0" destOrd="0" parTransId="{259CF5C5-1B04-4213-AFAE-6F47DCB88FC3}" sibTransId="{8EA103BE-9DF5-4E38-838F-34A14871782D}"/>
    <dgm:cxn modelId="{FC1B1AF4-DDCD-4096-9DEC-7012E0D22C23}" type="presOf" srcId="{F290F3A6-9339-4A00-8EA2-18BB6E5098AE}" destId="{4FE2E4A7-10D8-4981-A6EE-946B11B4A26E}" srcOrd="0" destOrd="0" presId="urn:microsoft.com/office/officeart/2005/8/layout/orgChart1"/>
    <dgm:cxn modelId="{771251F7-F3A1-41F4-97DF-2B5394B9BE22}" srcId="{A2E05BA3-2C94-409B-9DD5-9A7FC1056B88}" destId="{F85F7AAE-26DD-4B35-B35A-B194F145A0DE}" srcOrd="2" destOrd="0" parTransId="{582440AD-08B4-4208-AFB5-3E255EAAA6F6}" sibTransId="{85591FC7-545E-4F28-8F60-AD6B10B9469C}"/>
    <dgm:cxn modelId="{306174F9-E82A-43B4-84A4-2FA7EF857223}" type="presOf" srcId="{39099050-A48F-47AE-B9A4-AD7B017BD717}" destId="{C02C00DD-488D-4723-A91B-2EC0CF91C6B2}" srcOrd="0" destOrd="0" presId="urn:microsoft.com/office/officeart/2005/8/layout/orgChart1"/>
    <dgm:cxn modelId="{46FA8BFB-EFF3-49A7-BF01-0FA5AF0FB8D9}" srcId="{3B45E298-4F4B-4C75-A199-3FA3F64E2B43}" destId="{F2848B3A-E106-434D-B841-9E689C06304A}" srcOrd="1" destOrd="0" parTransId="{63F64231-8F66-479D-B11C-31E15574B341}" sibTransId="{9FD2F0C5-B511-46C7-A6CF-D28A06EB3967}"/>
    <dgm:cxn modelId="{64E978FC-5F6C-439A-A7CB-F464E2860A80}" srcId="{488D87E3-9660-45D2-840B-C04185FF2360}" destId="{5094E1E7-52EB-45D0-B413-1C2CF5FD192C}" srcOrd="0" destOrd="0" parTransId="{AEA86D12-AC46-4501-9CC5-6ABE5BBEF2AE}" sibTransId="{A8606AE3-47B4-4B84-A32B-E58A730D6C2B}"/>
    <dgm:cxn modelId="{A2D37EFC-D620-4E7C-A2C8-02E0371A181B}" type="presOf" srcId="{37DE5C8F-0677-4374-9C81-B410ACEC58D8}" destId="{C889CF7C-7693-4832-AD2C-EC0C9E9100AE}" srcOrd="0" destOrd="0" presId="urn:microsoft.com/office/officeart/2005/8/layout/orgChart1"/>
    <dgm:cxn modelId="{4B10AEFE-5242-4C1D-84DE-A2A25A4D028D}" type="presOf" srcId="{39099050-A48F-47AE-B9A4-AD7B017BD717}" destId="{0A617468-046C-49FF-B14F-8F164CE6E735}" srcOrd="1" destOrd="0" presId="urn:microsoft.com/office/officeart/2005/8/layout/orgChart1"/>
    <dgm:cxn modelId="{C2572FFF-00F0-4D0B-8F05-F7994AFAB214}" type="presOf" srcId="{7E4D7281-3BFC-4906-A602-1BB051F79E5B}" destId="{0414D750-337D-425C-89CA-186799354D26}" srcOrd="0" destOrd="0" presId="urn:microsoft.com/office/officeart/2005/8/layout/orgChart1"/>
    <dgm:cxn modelId="{6AC831FF-EAA0-42D9-8241-DDAFF80D40D5}" type="presOf" srcId="{7EA5DD3C-424B-4784-8457-C0C8577B5849}" destId="{D47622E1-B08D-4A61-B664-281A35CA77B7}" srcOrd="1" destOrd="0" presId="urn:microsoft.com/office/officeart/2005/8/layout/orgChart1"/>
    <dgm:cxn modelId="{6F4259FF-820C-47AF-B570-D80B0C6CD167}" srcId="{716ACBEC-CE56-4617-9F3E-4F47C9EF21F8}" destId="{488D87E3-9660-45D2-840B-C04185FF2360}" srcOrd="1" destOrd="0" parTransId="{FCB63974-A8E9-4ACD-B8AE-53249D45D2F5}" sibTransId="{955CC123-7496-47CC-A265-BA128EDB4AE7}"/>
    <dgm:cxn modelId="{DBC82840-3445-40BD-A854-5263752AD14E}" type="presParOf" srcId="{6DBBDA50-0175-40C2-A40B-3F7DAED0BC75}" destId="{356BF170-5F6B-43BB-BEB8-C8D57728E5D5}" srcOrd="0" destOrd="0" presId="urn:microsoft.com/office/officeart/2005/8/layout/orgChart1"/>
    <dgm:cxn modelId="{91C51FEE-ED8D-44D9-A408-F4B16BC6BC75}" type="presParOf" srcId="{356BF170-5F6B-43BB-BEB8-C8D57728E5D5}" destId="{FA4E8064-6160-4D67-9548-F7D4A80FFCC8}" srcOrd="0" destOrd="0" presId="urn:microsoft.com/office/officeart/2005/8/layout/orgChart1"/>
    <dgm:cxn modelId="{039C9C00-8605-4293-910D-0D7073DEA7F6}" type="presParOf" srcId="{FA4E8064-6160-4D67-9548-F7D4A80FFCC8}" destId="{32BBB411-A6BD-4D22-B45C-02F8F557CB4B}" srcOrd="0" destOrd="0" presId="urn:microsoft.com/office/officeart/2005/8/layout/orgChart1"/>
    <dgm:cxn modelId="{EE7F259C-1447-499E-BCC9-1DE1578A0225}" type="presParOf" srcId="{FA4E8064-6160-4D67-9548-F7D4A80FFCC8}" destId="{10B607EB-5210-46E4-9709-73814E61620D}" srcOrd="1" destOrd="0" presId="urn:microsoft.com/office/officeart/2005/8/layout/orgChart1"/>
    <dgm:cxn modelId="{134A0F58-8D59-4E8E-A742-F446CA6DC637}" type="presParOf" srcId="{356BF170-5F6B-43BB-BEB8-C8D57728E5D5}" destId="{DE290FB4-BFDB-4D95-A87E-E8868251DD88}" srcOrd="1" destOrd="0" presId="urn:microsoft.com/office/officeart/2005/8/layout/orgChart1"/>
    <dgm:cxn modelId="{7E97219F-DC75-424D-85F6-036BC9F11547}" type="presParOf" srcId="{356BF170-5F6B-43BB-BEB8-C8D57728E5D5}" destId="{BF9E091F-2E99-4004-B92D-785A54410AB2}" srcOrd="2" destOrd="0" presId="urn:microsoft.com/office/officeart/2005/8/layout/orgChart1"/>
    <dgm:cxn modelId="{4AD3840D-BA2D-4226-B83F-0020C548B8C7}" type="presParOf" srcId="{BF9E091F-2E99-4004-B92D-785A54410AB2}" destId="{22A1928B-947A-4D0A-A731-8412F40254D4}" srcOrd="0" destOrd="0" presId="urn:microsoft.com/office/officeart/2005/8/layout/orgChart1"/>
    <dgm:cxn modelId="{A98CA28A-787A-41B4-B230-27982FBE9278}" type="presParOf" srcId="{BF9E091F-2E99-4004-B92D-785A54410AB2}" destId="{15F8FFC8-9CF7-450E-BEC6-344C06780FC1}" srcOrd="1" destOrd="0" presId="urn:microsoft.com/office/officeart/2005/8/layout/orgChart1"/>
    <dgm:cxn modelId="{CC6D18FE-6DF0-4ECF-95B4-AAB0E158473B}" type="presParOf" srcId="{15F8FFC8-9CF7-450E-BEC6-344C06780FC1}" destId="{FBCBDCE4-FE2A-4652-999A-2D475EFE0EC6}" srcOrd="0" destOrd="0" presId="urn:microsoft.com/office/officeart/2005/8/layout/orgChart1"/>
    <dgm:cxn modelId="{04764E59-FBD6-431B-A00A-4F3BE2014918}" type="presParOf" srcId="{FBCBDCE4-FE2A-4652-999A-2D475EFE0EC6}" destId="{22086065-07F2-4A2F-B90C-419CA311CE55}" srcOrd="0" destOrd="0" presId="urn:microsoft.com/office/officeart/2005/8/layout/orgChart1"/>
    <dgm:cxn modelId="{E91C6C5E-E074-4C50-A556-EC5DCBDCF7BE}" type="presParOf" srcId="{FBCBDCE4-FE2A-4652-999A-2D475EFE0EC6}" destId="{7508A6A8-34EE-45EE-B0DE-B4D609EA8E15}" srcOrd="1" destOrd="0" presId="urn:microsoft.com/office/officeart/2005/8/layout/orgChart1"/>
    <dgm:cxn modelId="{48C89025-34FB-4C55-B761-D82EF5C601FD}" type="presParOf" srcId="{15F8FFC8-9CF7-450E-BEC6-344C06780FC1}" destId="{F3F1BD6F-5830-414E-AE46-2529EE5EBFEA}" srcOrd="1" destOrd="0" presId="urn:microsoft.com/office/officeart/2005/8/layout/orgChart1"/>
    <dgm:cxn modelId="{50672D1A-66F7-4B09-84DC-AC6ED36D62F6}" type="presParOf" srcId="{F3F1BD6F-5830-414E-AE46-2529EE5EBFEA}" destId="{EFA59D08-DDFC-4C75-B0F1-ECB2E65EBAA4}" srcOrd="0" destOrd="0" presId="urn:microsoft.com/office/officeart/2005/8/layout/orgChart1"/>
    <dgm:cxn modelId="{2200C04A-D7DA-44ED-B47C-F82B529AAE39}" type="presParOf" srcId="{F3F1BD6F-5830-414E-AE46-2529EE5EBFEA}" destId="{DED62103-105E-41A8-8742-EA7C831FCBD3}" srcOrd="1" destOrd="0" presId="urn:microsoft.com/office/officeart/2005/8/layout/orgChart1"/>
    <dgm:cxn modelId="{DDF4BCDC-8DDC-4660-8660-B84B72197207}" type="presParOf" srcId="{DED62103-105E-41A8-8742-EA7C831FCBD3}" destId="{6682B076-B2DF-4D45-B068-2FF4CC5EE0A3}" srcOrd="0" destOrd="0" presId="urn:microsoft.com/office/officeart/2005/8/layout/orgChart1"/>
    <dgm:cxn modelId="{939D7664-C285-4F74-8468-FC375351D988}" type="presParOf" srcId="{6682B076-B2DF-4D45-B068-2FF4CC5EE0A3}" destId="{6E00D67A-12F8-4E2E-9486-5C3F5CA42CDE}" srcOrd="0" destOrd="0" presId="urn:microsoft.com/office/officeart/2005/8/layout/orgChart1"/>
    <dgm:cxn modelId="{8DDF9E86-447C-4FE9-8ED1-D04FB229E20E}" type="presParOf" srcId="{6682B076-B2DF-4D45-B068-2FF4CC5EE0A3}" destId="{D2AA7A0E-ADFF-49EC-A93D-B79F7F917D2A}" srcOrd="1" destOrd="0" presId="urn:microsoft.com/office/officeart/2005/8/layout/orgChart1"/>
    <dgm:cxn modelId="{015F580E-94D7-4EF8-9221-DAA501A46F5B}" type="presParOf" srcId="{DED62103-105E-41A8-8742-EA7C831FCBD3}" destId="{BA9CC9C5-CE35-4940-87B6-85EB3328F8A1}" srcOrd="1" destOrd="0" presId="urn:microsoft.com/office/officeart/2005/8/layout/orgChart1"/>
    <dgm:cxn modelId="{25D84AEB-40E1-477A-A76B-EE75E32677EE}" type="presParOf" srcId="{DED62103-105E-41A8-8742-EA7C831FCBD3}" destId="{803B4DCD-8A7E-4A3D-B717-04BD43240AD6}" srcOrd="2" destOrd="0" presId="urn:microsoft.com/office/officeart/2005/8/layout/orgChart1"/>
    <dgm:cxn modelId="{F3C96F9D-1581-4090-9A24-E91279A376DF}" type="presParOf" srcId="{F3F1BD6F-5830-414E-AE46-2529EE5EBFEA}" destId="{5530B377-2FDC-4B5C-9C28-EDCE9BBDC29A}" srcOrd="2" destOrd="0" presId="urn:microsoft.com/office/officeart/2005/8/layout/orgChart1"/>
    <dgm:cxn modelId="{A78E5036-4889-48DF-B549-5B3ECD2CEB49}" type="presParOf" srcId="{F3F1BD6F-5830-414E-AE46-2529EE5EBFEA}" destId="{2D9EF01B-387B-4CF3-ABC0-33F75F0ADAC4}" srcOrd="3" destOrd="0" presId="urn:microsoft.com/office/officeart/2005/8/layout/orgChart1"/>
    <dgm:cxn modelId="{78A4C199-A8FA-4739-9FFB-2D66CF9E3D8F}" type="presParOf" srcId="{2D9EF01B-387B-4CF3-ABC0-33F75F0ADAC4}" destId="{BAC0DD76-31ED-4C01-AE69-42203426239D}" srcOrd="0" destOrd="0" presId="urn:microsoft.com/office/officeart/2005/8/layout/orgChart1"/>
    <dgm:cxn modelId="{E82D2A0C-6720-432C-8D6C-BA2419B1F2B0}" type="presParOf" srcId="{BAC0DD76-31ED-4C01-AE69-42203426239D}" destId="{38B30163-99A6-4506-93DE-F4D364FD0A9B}" srcOrd="0" destOrd="0" presId="urn:microsoft.com/office/officeart/2005/8/layout/orgChart1"/>
    <dgm:cxn modelId="{06816879-E6CF-4A56-BA5D-9C029E173A72}" type="presParOf" srcId="{BAC0DD76-31ED-4C01-AE69-42203426239D}" destId="{982DD397-73F6-4A86-8E7B-24E9BE38A6C1}" srcOrd="1" destOrd="0" presId="urn:microsoft.com/office/officeart/2005/8/layout/orgChart1"/>
    <dgm:cxn modelId="{E76B12B1-EE4B-4B2B-9664-0BCD494C20BC}" type="presParOf" srcId="{2D9EF01B-387B-4CF3-ABC0-33F75F0ADAC4}" destId="{F4E7DAC5-71AB-4810-AD3D-D2481C78B40C}" srcOrd="1" destOrd="0" presId="urn:microsoft.com/office/officeart/2005/8/layout/orgChart1"/>
    <dgm:cxn modelId="{94EB0A9F-7A56-4E8A-8455-A32C7364850C}" type="presParOf" srcId="{2D9EF01B-387B-4CF3-ABC0-33F75F0ADAC4}" destId="{8EF6B1D6-B82F-460F-A8F0-F4F28B24C9FC}" srcOrd="2" destOrd="0" presId="urn:microsoft.com/office/officeart/2005/8/layout/orgChart1"/>
    <dgm:cxn modelId="{69EB5AE6-FC9B-475D-9714-1B6DBD8C163A}" type="presParOf" srcId="{F3F1BD6F-5830-414E-AE46-2529EE5EBFEA}" destId="{5A21CFD5-D70A-4F06-B484-F342E2DD396C}" srcOrd="4" destOrd="0" presId="urn:microsoft.com/office/officeart/2005/8/layout/orgChart1"/>
    <dgm:cxn modelId="{6E29090B-CEAF-4B6D-8E56-8BF20116B425}" type="presParOf" srcId="{F3F1BD6F-5830-414E-AE46-2529EE5EBFEA}" destId="{7333361C-7DD1-41BA-859C-5404710F698D}" srcOrd="5" destOrd="0" presId="urn:microsoft.com/office/officeart/2005/8/layout/orgChart1"/>
    <dgm:cxn modelId="{02EC6129-0CAD-4E7B-8749-F873964C5B58}" type="presParOf" srcId="{7333361C-7DD1-41BA-859C-5404710F698D}" destId="{9D823EDB-F1A3-494C-9040-331CEA52CD9F}" srcOrd="0" destOrd="0" presId="urn:microsoft.com/office/officeart/2005/8/layout/orgChart1"/>
    <dgm:cxn modelId="{C72E8DD3-605B-44EB-B008-0348EF91F169}" type="presParOf" srcId="{9D823EDB-F1A3-494C-9040-331CEA52CD9F}" destId="{F74B26CD-D7BE-4ED3-AB70-0C222AF3CA2C}" srcOrd="0" destOrd="0" presId="urn:microsoft.com/office/officeart/2005/8/layout/orgChart1"/>
    <dgm:cxn modelId="{846F5C91-8BE9-4C88-81C6-F6BAB5D316E6}" type="presParOf" srcId="{9D823EDB-F1A3-494C-9040-331CEA52CD9F}" destId="{D05FCB94-9EAF-46F3-AC75-DC1F59409D73}" srcOrd="1" destOrd="0" presId="urn:microsoft.com/office/officeart/2005/8/layout/orgChart1"/>
    <dgm:cxn modelId="{7280DBB4-8373-4181-8902-9C57C1728767}" type="presParOf" srcId="{7333361C-7DD1-41BA-859C-5404710F698D}" destId="{C8715AF0-7D0C-4B61-BB69-55140AD5C6FC}" srcOrd="1" destOrd="0" presId="urn:microsoft.com/office/officeart/2005/8/layout/orgChart1"/>
    <dgm:cxn modelId="{AC9E2AF6-6AC0-4A08-A740-81AE688AD6F6}" type="presParOf" srcId="{7333361C-7DD1-41BA-859C-5404710F698D}" destId="{172FB506-4656-45C6-A433-D2F455CD8149}" srcOrd="2" destOrd="0" presId="urn:microsoft.com/office/officeart/2005/8/layout/orgChart1"/>
    <dgm:cxn modelId="{432E7CBA-52E3-4E77-8F30-763C83872300}" type="presParOf" srcId="{F3F1BD6F-5830-414E-AE46-2529EE5EBFEA}" destId="{08959215-EBBC-4C49-9673-6B684EA95F93}" srcOrd="6" destOrd="0" presId="urn:microsoft.com/office/officeart/2005/8/layout/orgChart1"/>
    <dgm:cxn modelId="{71FD2914-6867-4612-869A-254A68EED7B1}" type="presParOf" srcId="{F3F1BD6F-5830-414E-AE46-2529EE5EBFEA}" destId="{E3DDF989-FFBD-495C-B241-EC72939EF61C}" srcOrd="7" destOrd="0" presId="urn:microsoft.com/office/officeart/2005/8/layout/orgChart1"/>
    <dgm:cxn modelId="{BA73DBAD-53D1-47F4-9F31-6C867A945BBF}" type="presParOf" srcId="{E3DDF989-FFBD-495C-B241-EC72939EF61C}" destId="{94FC0B16-D8D0-41F5-B742-E455342E6D42}" srcOrd="0" destOrd="0" presId="urn:microsoft.com/office/officeart/2005/8/layout/orgChart1"/>
    <dgm:cxn modelId="{E2FCF3DC-D650-4E49-924A-A654F1308052}" type="presParOf" srcId="{94FC0B16-D8D0-41F5-B742-E455342E6D42}" destId="{F088F455-6504-48B4-912A-97FBAC97AA6B}" srcOrd="0" destOrd="0" presId="urn:microsoft.com/office/officeart/2005/8/layout/orgChart1"/>
    <dgm:cxn modelId="{A29B9C17-9A18-4AEB-9D18-8CEB5201280F}" type="presParOf" srcId="{94FC0B16-D8D0-41F5-B742-E455342E6D42}" destId="{D47622E1-B08D-4A61-B664-281A35CA77B7}" srcOrd="1" destOrd="0" presId="urn:microsoft.com/office/officeart/2005/8/layout/orgChart1"/>
    <dgm:cxn modelId="{D2B17196-41D7-4D9D-AED1-EF45BEB4FC4C}" type="presParOf" srcId="{E3DDF989-FFBD-495C-B241-EC72939EF61C}" destId="{B2F41894-F095-4B24-941D-ED92C093CA82}" srcOrd="1" destOrd="0" presId="urn:microsoft.com/office/officeart/2005/8/layout/orgChart1"/>
    <dgm:cxn modelId="{E606EA1E-525B-46FF-B00D-4659C0173215}" type="presParOf" srcId="{E3DDF989-FFBD-495C-B241-EC72939EF61C}" destId="{A1AFF36A-BEF4-4374-BDCA-028B4D0686EB}" srcOrd="2" destOrd="0" presId="urn:microsoft.com/office/officeart/2005/8/layout/orgChart1"/>
    <dgm:cxn modelId="{1D894887-9C8D-4A3B-A6EE-8A750124A30D}" type="presParOf" srcId="{15F8FFC8-9CF7-450E-BEC6-344C06780FC1}" destId="{00B645A1-13C1-476D-81B4-CDCA28DE2B27}" srcOrd="2" destOrd="0" presId="urn:microsoft.com/office/officeart/2005/8/layout/orgChart1"/>
    <dgm:cxn modelId="{99FECA43-52B7-471E-A861-CCFA9A8E70EA}" type="presParOf" srcId="{BF9E091F-2E99-4004-B92D-785A54410AB2}" destId="{29BF4573-B7E0-4267-BD71-2C99D929A2DB}" srcOrd="2" destOrd="0" presId="urn:microsoft.com/office/officeart/2005/8/layout/orgChart1"/>
    <dgm:cxn modelId="{073C86AA-5492-485D-816E-CDE9EDDD4882}" type="presParOf" srcId="{BF9E091F-2E99-4004-B92D-785A54410AB2}" destId="{31BD5E31-AB33-4F2D-9C25-5B10D113DF5B}" srcOrd="3" destOrd="0" presId="urn:microsoft.com/office/officeart/2005/8/layout/orgChart1"/>
    <dgm:cxn modelId="{7DD6D1BC-50E0-4198-8B28-DCD4F4BFF398}" type="presParOf" srcId="{31BD5E31-AB33-4F2D-9C25-5B10D113DF5B}" destId="{83CD1320-E6A2-4B58-AB88-3B493022E2E4}" srcOrd="0" destOrd="0" presId="urn:microsoft.com/office/officeart/2005/8/layout/orgChart1"/>
    <dgm:cxn modelId="{1100324B-21D1-4D99-AFC7-28E05B61A0AC}" type="presParOf" srcId="{83CD1320-E6A2-4B58-AB88-3B493022E2E4}" destId="{245316BA-98CB-44DE-A56F-389B44F3BC42}" srcOrd="0" destOrd="0" presId="urn:microsoft.com/office/officeart/2005/8/layout/orgChart1"/>
    <dgm:cxn modelId="{312B87B2-250E-46E3-B4C8-02DE58764B70}" type="presParOf" srcId="{83CD1320-E6A2-4B58-AB88-3B493022E2E4}" destId="{8AE63E46-5BF4-4FD5-8E1F-A91A48D6DBCE}" srcOrd="1" destOrd="0" presId="urn:microsoft.com/office/officeart/2005/8/layout/orgChart1"/>
    <dgm:cxn modelId="{C7811FE6-9A35-4C83-9E83-149D354B52C5}" type="presParOf" srcId="{31BD5E31-AB33-4F2D-9C25-5B10D113DF5B}" destId="{42038366-CC9E-4659-A237-A70DD9349695}" srcOrd="1" destOrd="0" presId="urn:microsoft.com/office/officeart/2005/8/layout/orgChart1"/>
    <dgm:cxn modelId="{089E6C6A-855E-4036-BF05-3C916FD5BE37}" type="presParOf" srcId="{42038366-CC9E-4659-A237-A70DD9349695}" destId="{426EF312-63EF-4BF0-9693-227D98C91E90}" srcOrd="0" destOrd="0" presId="urn:microsoft.com/office/officeart/2005/8/layout/orgChart1"/>
    <dgm:cxn modelId="{759EE9B8-1238-45D6-A262-463BDF7B1251}" type="presParOf" srcId="{42038366-CC9E-4659-A237-A70DD9349695}" destId="{11C08EF3-50F9-4C92-9A7B-CD05CE99960F}" srcOrd="1" destOrd="0" presId="urn:microsoft.com/office/officeart/2005/8/layout/orgChart1"/>
    <dgm:cxn modelId="{DDE378A2-8762-4284-B34B-628851E8DDB3}" type="presParOf" srcId="{11C08EF3-50F9-4C92-9A7B-CD05CE99960F}" destId="{57893DC0-A9B3-4551-900B-F92761634EB1}" srcOrd="0" destOrd="0" presId="urn:microsoft.com/office/officeart/2005/8/layout/orgChart1"/>
    <dgm:cxn modelId="{3399B468-039E-4FCC-A924-CA2EC67D8E35}" type="presParOf" srcId="{57893DC0-A9B3-4551-900B-F92761634EB1}" destId="{32E49B50-4C74-4BAB-986B-09967927C5FC}" srcOrd="0" destOrd="0" presId="urn:microsoft.com/office/officeart/2005/8/layout/orgChart1"/>
    <dgm:cxn modelId="{935F2221-B878-42E7-8FAF-704DEFDBB4FE}" type="presParOf" srcId="{57893DC0-A9B3-4551-900B-F92761634EB1}" destId="{482BBE80-FC7F-4ACD-B9C7-CD6B627543B5}" srcOrd="1" destOrd="0" presId="urn:microsoft.com/office/officeart/2005/8/layout/orgChart1"/>
    <dgm:cxn modelId="{7F36D92E-A643-4D6D-9EEF-E5B1FD22CCBA}" type="presParOf" srcId="{11C08EF3-50F9-4C92-9A7B-CD05CE99960F}" destId="{A2555974-B69F-4BBA-98E8-C6E4D90604C0}" srcOrd="1" destOrd="0" presId="urn:microsoft.com/office/officeart/2005/8/layout/orgChart1"/>
    <dgm:cxn modelId="{FAADDAC6-2089-4BC6-92F5-D9D39066D060}" type="presParOf" srcId="{A2555974-B69F-4BBA-98E8-C6E4D90604C0}" destId="{6495B529-0AF4-44F9-98C7-705E780E3576}" srcOrd="0" destOrd="0" presId="urn:microsoft.com/office/officeart/2005/8/layout/orgChart1"/>
    <dgm:cxn modelId="{4BD6D105-7B89-4755-8EF6-AABC87766C2D}" type="presParOf" srcId="{A2555974-B69F-4BBA-98E8-C6E4D90604C0}" destId="{5065138D-39E5-45A4-8A64-B7BD8583850C}" srcOrd="1" destOrd="0" presId="urn:microsoft.com/office/officeart/2005/8/layout/orgChart1"/>
    <dgm:cxn modelId="{C60784D5-F77D-4D39-B3BE-3462A1821890}" type="presParOf" srcId="{5065138D-39E5-45A4-8A64-B7BD8583850C}" destId="{BE467895-2BDA-4B67-AEAC-97E7316DBE1E}" srcOrd="0" destOrd="0" presId="urn:microsoft.com/office/officeart/2005/8/layout/orgChart1"/>
    <dgm:cxn modelId="{F10A8A63-7239-422B-814A-A30050925759}" type="presParOf" srcId="{BE467895-2BDA-4B67-AEAC-97E7316DBE1E}" destId="{AAEED14A-0782-4F40-A857-97BB62AA8E3A}" srcOrd="0" destOrd="0" presId="urn:microsoft.com/office/officeart/2005/8/layout/orgChart1"/>
    <dgm:cxn modelId="{3EFFF5A9-E8A2-4DD6-B2CC-3F8C46BF6D3A}" type="presParOf" srcId="{BE467895-2BDA-4B67-AEAC-97E7316DBE1E}" destId="{CF99FCD9-E9F7-440C-8571-55617D9AC926}" srcOrd="1" destOrd="0" presId="urn:microsoft.com/office/officeart/2005/8/layout/orgChart1"/>
    <dgm:cxn modelId="{4682A747-1EE8-49D4-8272-CD374A989E93}" type="presParOf" srcId="{5065138D-39E5-45A4-8A64-B7BD8583850C}" destId="{179C89FC-62CE-4348-9F1C-CD957CEC9A24}" srcOrd="1" destOrd="0" presId="urn:microsoft.com/office/officeart/2005/8/layout/orgChart1"/>
    <dgm:cxn modelId="{5C114FCE-9104-4A0D-88AB-FF11CA4A457E}" type="presParOf" srcId="{179C89FC-62CE-4348-9F1C-CD957CEC9A24}" destId="{55DDBA9F-5EAD-46EE-83C1-A8214560FF0F}" srcOrd="0" destOrd="0" presId="urn:microsoft.com/office/officeart/2005/8/layout/orgChart1"/>
    <dgm:cxn modelId="{9DF37014-08AD-41C1-9A26-F4DE378DCE74}" type="presParOf" srcId="{179C89FC-62CE-4348-9F1C-CD957CEC9A24}" destId="{6D62FDC7-613B-4117-BDBF-970E0A0F9E0B}" srcOrd="1" destOrd="0" presId="urn:microsoft.com/office/officeart/2005/8/layout/orgChart1"/>
    <dgm:cxn modelId="{9A17230E-CC9E-4440-86DD-2BEA54E8953E}" type="presParOf" srcId="{6D62FDC7-613B-4117-BDBF-970E0A0F9E0B}" destId="{BDE6AA53-DE8B-455E-AB60-B4FFCE6F7624}" srcOrd="0" destOrd="0" presId="urn:microsoft.com/office/officeart/2005/8/layout/orgChart1"/>
    <dgm:cxn modelId="{4EDA1F21-FF53-4AD2-9976-B780B1B2A4FA}" type="presParOf" srcId="{BDE6AA53-DE8B-455E-AB60-B4FFCE6F7624}" destId="{D307D470-84C0-4BD2-A084-36CCEDFE30C0}" srcOrd="0" destOrd="0" presId="urn:microsoft.com/office/officeart/2005/8/layout/orgChart1"/>
    <dgm:cxn modelId="{C0D36048-9821-4ADF-82C5-7FED44BB6E0E}" type="presParOf" srcId="{BDE6AA53-DE8B-455E-AB60-B4FFCE6F7624}" destId="{A81A23C6-A138-4B94-A6E7-04611A79AB3E}" srcOrd="1" destOrd="0" presId="urn:microsoft.com/office/officeart/2005/8/layout/orgChart1"/>
    <dgm:cxn modelId="{B2947B60-2C01-452E-A064-FE528144D35D}" type="presParOf" srcId="{6D62FDC7-613B-4117-BDBF-970E0A0F9E0B}" destId="{102D8A3A-287E-43A1-82E8-E0DDC7298FE4}" srcOrd="1" destOrd="0" presId="urn:microsoft.com/office/officeart/2005/8/layout/orgChart1"/>
    <dgm:cxn modelId="{31C580A4-67D3-44D4-89C6-2093745BD594}" type="presParOf" srcId="{102D8A3A-287E-43A1-82E8-E0DDC7298FE4}" destId="{C889CF7C-7693-4832-AD2C-EC0C9E9100AE}" srcOrd="0" destOrd="0" presId="urn:microsoft.com/office/officeart/2005/8/layout/orgChart1"/>
    <dgm:cxn modelId="{9D8BD66C-AD29-45A3-A5B1-FC8589E168B6}" type="presParOf" srcId="{102D8A3A-287E-43A1-82E8-E0DDC7298FE4}" destId="{2CAFAF2B-98EF-4C15-8DAC-943A26739873}" srcOrd="1" destOrd="0" presId="urn:microsoft.com/office/officeart/2005/8/layout/orgChart1"/>
    <dgm:cxn modelId="{60C6471F-6940-473E-BEA3-2576B73D1E27}" type="presParOf" srcId="{2CAFAF2B-98EF-4C15-8DAC-943A26739873}" destId="{98A663B9-960C-401A-B822-2A6F33F60BBF}" srcOrd="0" destOrd="0" presId="urn:microsoft.com/office/officeart/2005/8/layout/orgChart1"/>
    <dgm:cxn modelId="{6951270E-2FDA-475F-85F3-6A9217B41023}" type="presParOf" srcId="{98A663B9-960C-401A-B822-2A6F33F60BBF}" destId="{AE3463F0-48CB-4B93-9601-1FF9E953BF35}" srcOrd="0" destOrd="0" presId="urn:microsoft.com/office/officeart/2005/8/layout/orgChart1"/>
    <dgm:cxn modelId="{BD129A63-2F14-4418-8F40-C77D67AE9E66}" type="presParOf" srcId="{98A663B9-960C-401A-B822-2A6F33F60BBF}" destId="{D9C8FC08-D800-4B8A-AD9D-9EFA211B20F6}" srcOrd="1" destOrd="0" presId="urn:microsoft.com/office/officeart/2005/8/layout/orgChart1"/>
    <dgm:cxn modelId="{0A0074B9-7D9A-401A-B24D-58B5B3CDE5D1}" type="presParOf" srcId="{2CAFAF2B-98EF-4C15-8DAC-943A26739873}" destId="{764A7ACF-F8BA-4C59-83A7-8F03199EF939}" srcOrd="1" destOrd="0" presId="urn:microsoft.com/office/officeart/2005/8/layout/orgChart1"/>
    <dgm:cxn modelId="{CD125D1D-B58D-4CCB-8228-D87B4017E93A}" type="presParOf" srcId="{2CAFAF2B-98EF-4C15-8DAC-943A26739873}" destId="{1EFD686B-7585-4CA0-A882-D5188AD6A182}" srcOrd="2" destOrd="0" presId="urn:microsoft.com/office/officeart/2005/8/layout/orgChart1"/>
    <dgm:cxn modelId="{BC055EDA-5746-4B79-9309-5BD2DB873C40}" type="presParOf" srcId="{102D8A3A-287E-43A1-82E8-E0DDC7298FE4}" destId="{75F1467D-8632-42F7-AA78-F3895D82E9C6}" srcOrd="2" destOrd="0" presId="urn:microsoft.com/office/officeart/2005/8/layout/orgChart1"/>
    <dgm:cxn modelId="{0FDE944A-CCCA-4E3E-8C6E-C1C69BD068BE}" type="presParOf" srcId="{102D8A3A-287E-43A1-82E8-E0DDC7298FE4}" destId="{86538E03-230D-4114-A301-8D2A5C8A60C8}" srcOrd="3" destOrd="0" presId="urn:microsoft.com/office/officeart/2005/8/layout/orgChart1"/>
    <dgm:cxn modelId="{55AAAF12-1BDD-4067-A44A-AA17B045E1F2}" type="presParOf" srcId="{86538E03-230D-4114-A301-8D2A5C8A60C8}" destId="{556AB657-5261-48C8-BFF5-CBE232A1DA15}" srcOrd="0" destOrd="0" presId="urn:microsoft.com/office/officeart/2005/8/layout/orgChart1"/>
    <dgm:cxn modelId="{6CEB8686-A19B-430B-90C8-9A1BA10A974E}" type="presParOf" srcId="{556AB657-5261-48C8-BFF5-CBE232A1DA15}" destId="{570AE378-072A-47D7-A118-E9D0FF7A08EE}" srcOrd="0" destOrd="0" presId="urn:microsoft.com/office/officeart/2005/8/layout/orgChart1"/>
    <dgm:cxn modelId="{5B6F70EF-03E9-4E8B-8A90-148EBEE86168}" type="presParOf" srcId="{556AB657-5261-48C8-BFF5-CBE232A1DA15}" destId="{EF013899-71B3-4875-AABC-A6660E78C0C3}" srcOrd="1" destOrd="0" presId="urn:microsoft.com/office/officeart/2005/8/layout/orgChart1"/>
    <dgm:cxn modelId="{5472E6D2-6BB3-43C9-A015-7A1EDF16D1CC}" type="presParOf" srcId="{86538E03-230D-4114-A301-8D2A5C8A60C8}" destId="{1300DA47-FA2C-493F-9307-2E87E335D7AE}" srcOrd="1" destOrd="0" presId="urn:microsoft.com/office/officeart/2005/8/layout/orgChart1"/>
    <dgm:cxn modelId="{7146F645-52AE-44FB-8CB1-A5A3072B3652}" type="presParOf" srcId="{86538E03-230D-4114-A301-8D2A5C8A60C8}" destId="{9EF7846E-10C7-4FCC-AB6B-EE6C408B733D}" srcOrd="2" destOrd="0" presId="urn:microsoft.com/office/officeart/2005/8/layout/orgChart1"/>
    <dgm:cxn modelId="{FF6E8E7C-1692-484E-8B7A-4E328EF19F87}" type="presParOf" srcId="{6D62FDC7-613B-4117-BDBF-970E0A0F9E0B}" destId="{CB52CF0A-C29E-4217-AFB5-BF1751603E14}" srcOrd="2" destOrd="0" presId="urn:microsoft.com/office/officeart/2005/8/layout/orgChart1"/>
    <dgm:cxn modelId="{8D9AC760-B5B9-44BD-8C56-3030861CCFA3}" type="presParOf" srcId="{179C89FC-62CE-4348-9F1C-CD957CEC9A24}" destId="{7729F630-DFCE-4CF8-B278-A36C067F9E17}" srcOrd="2" destOrd="0" presId="urn:microsoft.com/office/officeart/2005/8/layout/orgChart1"/>
    <dgm:cxn modelId="{C91A4392-29B1-4AE5-AD3F-5066C93A03BB}" type="presParOf" srcId="{179C89FC-62CE-4348-9F1C-CD957CEC9A24}" destId="{B4A9A8C0-285F-4024-AE03-CE32D240D34A}" srcOrd="3" destOrd="0" presId="urn:microsoft.com/office/officeart/2005/8/layout/orgChart1"/>
    <dgm:cxn modelId="{6359EEA8-9489-4026-B90C-96FA86FF1B95}" type="presParOf" srcId="{B4A9A8C0-285F-4024-AE03-CE32D240D34A}" destId="{1B3114D8-940D-421F-8D4F-75CDF2277A0B}" srcOrd="0" destOrd="0" presId="urn:microsoft.com/office/officeart/2005/8/layout/orgChart1"/>
    <dgm:cxn modelId="{9940417D-AE89-4EE3-A3E9-88508ACBFB1B}" type="presParOf" srcId="{1B3114D8-940D-421F-8D4F-75CDF2277A0B}" destId="{B265A342-C53F-401D-AA02-2D470AA741C3}" srcOrd="0" destOrd="0" presId="urn:microsoft.com/office/officeart/2005/8/layout/orgChart1"/>
    <dgm:cxn modelId="{F5C71544-EA04-41E1-9A06-7AC8D772674E}" type="presParOf" srcId="{1B3114D8-940D-421F-8D4F-75CDF2277A0B}" destId="{86F70620-652C-4563-8FF1-7F4F6695422F}" srcOrd="1" destOrd="0" presId="urn:microsoft.com/office/officeart/2005/8/layout/orgChart1"/>
    <dgm:cxn modelId="{B2075BA3-FBC3-4FC2-B315-1F7867E12F3D}" type="presParOf" srcId="{B4A9A8C0-285F-4024-AE03-CE32D240D34A}" destId="{C161C279-A968-47A9-A805-7C101CEF8215}" srcOrd="1" destOrd="0" presId="urn:microsoft.com/office/officeart/2005/8/layout/orgChart1"/>
    <dgm:cxn modelId="{478AC6C0-1C22-43AB-9452-3E62353ADC99}" type="presParOf" srcId="{B4A9A8C0-285F-4024-AE03-CE32D240D34A}" destId="{DA741CB0-F2EF-43F4-8FF0-4F5A61909BD9}" srcOrd="2" destOrd="0" presId="urn:microsoft.com/office/officeart/2005/8/layout/orgChart1"/>
    <dgm:cxn modelId="{01606524-CFF0-47CA-856E-D3342CFE8217}" type="presParOf" srcId="{179C89FC-62CE-4348-9F1C-CD957CEC9A24}" destId="{D24C5E13-9C1E-42C5-A9BF-10EC316026DE}" srcOrd="4" destOrd="0" presId="urn:microsoft.com/office/officeart/2005/8/layout/orgChart1"/>
    <dgm:cxn modelId="{DBF255B5-9830-43BA-B998-D0DFA120B5BC}" type="presParOf" srcId="{179C89FC-62CE-4348-9F1C-CD957CEC9A24}" destId="{06C42BC8-E575-4319-BB77-9E791E54EDC5}" srcOrd="5" destOrd="0" presId="urn:microsoft.com/office/officeart/2005/8/layout/orgChart1"/>
    <dgm:cxn modelId="{592F3429-6B6E-4936-BA5C-A16575CDC096}" type="presParOf" srcId="{06C42BC8-E575-4319-BB77-9E791E54EDC5}" destId="{65016510-99CF-4542-8FB1-03D9AA081BD0}" srcOrd="0" destOrd="0" presId="urn:microsoft.com/office/officeart/2005/8/layout/orgChart1"/>
    <dgm:cxn modelId="{0D7D7E5B-656D-421D-BCE1-60DEA77CD272}" type="presParOf" srcId="{65016510-99CF-4542-8FB1-03D9AA081BD0}" destId="{D01FE356-8131-4DFC-98DD-271FC806B8AA}" srcOrd="0" destOrd="0" presId="urn:microsoft.com/office/officeart/2005/8/layout/orgChart1"/>
    <dgm:cxn modelId="{061448F9-B868-423D-AB39-63F5A0928FEA}" type="presParOf" srcId="{65016510-99CF-4542-8FB1-03D9AA081BD0}" destId="{5D2F1834-AD5D-4FC4-B370-DE010AC6F387}" srcOrd="1" destOrd="0" presId="urn:microsoft.com/office/officeart/2005/8/layout/orgChart1"/>
    <dgm:cxn modelId="{697D7B05-F3F8-4261-B65E-3EC6BFAEC580}" type="presParOf" srcId="{06C42BC8-E575-4319-BB77-9E791E54EDC5}" destId="{3D9D54BE-758C-42C6-A80E-510B9B8368F0}" srcOrd="1" destOrd="0" presId="urn:microsoft.com/office/officeart/2005/8/layout/orgChart1"/>
    <dgm:cxn modelId="{044023C3-E286-46C8-B793-1D60B62F5AE8}" type="presParOf" srcId="{06C42BC8-E575-4319-BB77-9E791E54EDC5}" destId="{79E67F92-1916-416F-839B-9001E098791F}" srcOrd="2" destOrd="0" presId="urn:microsoft.com/office/officeart/2005/8/layout/orgChart1"/>
    <dgm:cxn modelId="{F812D611-74D0-41D9-B672-9B45B3CB7A4A}" type="presParOf" srcId="{5065138D-39E5-45A4-8A64-B7BD8583850C}" destId="{EA0E4A45-7DC5-4FD2-8AC1-7F6553B7A033}" srcOrd="2" destOrd="0" presId="urn:microsoft.com/office/officeart/2005/8/layout/orgChart1"/>
    <dgm:cxn modelId="{B3D770EF-ECC9-44E1-8DE2-8B4849A4E473}" type="presParOf" srcId="{A2555974-B69F-4BBA-98E8-C6E4D90604C0}" destId="{6A89448B-2ADF-44C4-983B-7A21EAE5590A}" srcOrd="2" destOrd="0" presId="urn:microsoft.com/office/officeart/2005/8/layout/orgChart1"/>
    <dgm:cxn modelId="{37AF9D83-E993-4BBF-8E87-747D06892D68}" type="presParOf" srcId="{A2555974-B69F-4BBA-98E8-C6E4D90604C0}" destId="{CE6C614B-6FA9-4173-9FB2-5163D3160A37}" srcOrd="3" destOrd="0" presId="urn:microsoft.com/office/officeart/2005/8/layout/orgChart1"/>
    <dgm:cxn modelId="{369387B4-6371-4E9B-AF9D-120D00325EA4}" type="presParOf" srcId="{CE6C614B-6FA9-4173-9FB2-5163D3160A37}" destId="{68ADEF2A-8903-40D4-B0A8-395D35F061D8}" srcOrd="0" destOrd="0" presId="urn:microsoft.com/office/officeart/2005/8/layout/orgChart1"/>
    <dgm:cxn modelId="{0CB00030-618A-4E26-A82F-0A2052D72E41}" type="presParOf" srcId="{68ADEF2A-8903-40D4-B0A8-395D35F061D8}" destId="{B0ACB9D8-F3EA-483E-8FFF-323D219937F4}" srcOrd="0" destOrd="0" presId="urn:microsoft.com/office/officeart/2005/8/layout/orgChart1"/>
    <dgm:cxn modelId="{A48C229C-68F0-4622-A6A1-5EF0ACA47023}" type="presParOf" srcId="{68ADEF2A-8903-40D4-B0A8-395D35F061D8}" destId="{BF971520-F9AE-4F1B-8C0D-E8B6E8F690DD}" srcOrd="1" destOrd="0" presId="urn:microsoft.com/office/officeart/2005/8/layout/orgChart1"/>
    <dgm:cxn modelId="{0381123B-ABE3-4934-AE45-CAC1F6D7400C}" type="presParOf" srcId="{CE6C614B-6FA9-4173-9FB2-5163D3160A37}" destId="{A674DEB7-D3E1-4B73-8B21-CEEB37948B52}" srcOrd="1" destOrd="0" presId="urn:microsoft.com/office/officeart/2005/8/layout/orgChart1"/>
    <dgm:cxn modelId="{F87CEF44-C3AC-4227-B46F-0C7845AE6209}" type="presParOf" srcId="{A674DEB7-D3E1-4B73-8B21-CEEB37948B52}" destId="{12FD906A-629A-4DE7-AE58-D3E8163A6CC8}" srcOrd="0" destOrd="0" presId="urn:microsoft.com/office/officeart/2005/8/layout/orgChart1"/>
    <dgm:cxn modelId="{1806C198-9090-457C-B980-1B85AE889D83}" type="presParOf" srcId="{A674DEB7-D3E1-4B73-8B21-CEEB37948B52}" destId="{62915BD3-167E-480D-A674-D0A2AD39CA9A}" srcOrd="1" destOrd="0" presId="urn:microsoft.com/office/officeart/2005/8/layout/orgChart1"/>
    <dgm:cxn modelId="{30A526F1-4138-4301-9E76-DBA1919E03A6}" type="presParOf" srcId="{62915BD3-167E-480D-A674-D0A2AD39CA9A}" destId="{AFD171EA-7115-4BC4-B6D8-04917D2D8C9D}" srcOrd="0" destOrd="0" presId="urn:microsoft.com/office/officeart/2005/8/layout/orgChart1"/>
    <dgm:cxn modelId="{24C1C557-60C3-4759-B43B-9F0DC3AD34D6}" type="presParOf" srcId="{AFD171EA-7115-4BC4-B6D8-04917D2D8C9D}" destId="{7FFC7A5A-74DD-4AB0-A6E5-746E0E1AA65E}" srcOrd="0" destOrd="0" presId="urn:microsoft.com/office/officeart/2005/8/layout/orgChart1"/>
    <dgm:cxn modelId="{05E5EC48-BFDB-4400-9CF3-56ECEA5E8791}" type="presParOf" srcId="{AFD171EA-7115-4BC4-B6D8-04917D2D8C9D}" destId="{0F1311AB-AA10-4A8F-9459-561B2D5D948E}" srcOrd="1" destOrd="0" presId="urn:microsoft.com/office/officeart/2005/8/layout/orgChart1"/>
    <dgm:cxn modelId="{9A899C60-A430-4961-AF1A-1AFD76465A60}" type="presParOf" srcId="{62915BD3-167E-480D-A674-D0A2AD39CA9A}" destId="{4DE3ACF1-2D34-48E4-A8ED-B74BF5D84812}" srcOrd="1" destOrd="0" presId="urn:microsoft.com/office/officeart/2005/8/layout/orgChart1"/>
    <dgm:cxn modelId="{647CD784-C3D3-4651-8AF8-65F304B1DB13}" type="presParOf" srcId="{62915BD3-167E-480D-A674-D0A2AD39CA9A}" destId="{87F793C6-449C-495F-88F4-33E4C846DD88}" srcOrd="2" destOrd="0" presId="urn:microsoft.com/office/officeart/2005/8/layout/orgChart1"/>
    <dgm:cxn modelId="{AA9FCCDE-9B36-4416-B88C-3D8DDDF0A486}" type="presParOf" srcId="{A674DEB7-D3E1-4B73-8B21-CEEB37948B52}" destId="{23F08EE8-76D5-418C-83AA-A1A4F3A2AC35}" srcOrd="2" destOrd="0" presId="urn:microsoft.com/office/officeart/2005/8/layout/orgChart1"/>
    <dgm:cxn modelId="{BE6EBEBC-8616-4DD7-A572-B9E4DC4C4D70}" type="presParOf" srcId="{A674DEB7-D3E1-4B73-8B21-CEEB37948B52}" destId="{20A33800-E818-4B9C-B2CE-B0A19AA241CB}" srcOrd="3" destOrd="0" presId="urn:microsoft.com/office/officeart/2005/8/layout/orgChart1"/>
    <dgm:cxn modelId="{0340DA9B-320D-4B6F-B23C-5F567FE570C6}" type="presParOf" srcId="{20A33800-E818-4B9C-B2CE-B0A19AA241CB}" destId="{E280B956-DC04-4BF5-8927-32BB7542045F}" srcOrd="0" destOrd="0" presId="urn:microsoft.com/office/officeart/2005/8/layout/orgChart1"/>
    <dgm:cxn modelId="{F939EDDB-3F3C-4907-A9CB-7220465583F6}" type="presParOf" srcId="{E280B956-DC04-4BF5-8927-32BB7542045F}" destId="{D3AC7A74-C84E-4E4F-BA36-B7432FD9F520}" srcOrd="0" destOrd="0" presId="urn:microsoft.com/office/officeart/2005/8/layout/orgChart1"/>
    <dgm:cxn modelId="{624BECAD-82A7-4252-90FA-6C9D759FCAFC}" type="presParOf" srcId="{E280B956-DC04-4BF5-8927-32BB7542045F}" destId="{4ABDBDF8-D76D-4EA2-8176-D3AFF0795663}" srcOrd="1" destOrd="0" presId="urn:microsoft.com/office/officeart/2005/8/layout/orgChart1"/>
    <dgm:cxn modelId="{3265CBC7-50C1-4F99-B128-FC5E48BF2994}" type="presParOf" srcId="{20A33800-E818-4B9C-B2CE-B0A19AA241CB}" destId="{C9FBFB66-CE7D-43B0-842D-DB9D3BF0EBCB}" srcOrd="1" destOrd="0" presId="urn:microsoft.com/office/officeart/2005/8/layout/orgChart1"/>
    <dgm:cxn modelId="{B0ED552E-E831-4A68-A97C-31009DDA7A28}" type="presParOf" srcId="{20A33800-E818-4B9C-B2CE-B0A19AA241CB}" destId="{35A627E9-7F58-4B77-9C7D-4A3466CF0246}" srcOrd="2" destOrd="0" presId="urn:microsoft.com/office/officeart/2005/8/layout/orgChart1"/>
    <dgm:cxn modelId="{6ECBEAA5-7995-4341-84C8-C4DDBD2578D5}" type="presParOf" srcId="{CE6C614B-6FA9-4173-9FB2-5163D3160A37}" destId="{B4D6ABD1-A42A-4C24-B8E7-785A993B2CA7}" srcOrd="2" destOrd="0" presId="urn:microsoft.com/office/officeart/2005/8/layout/orgChart1"/>
    <dgm:cxn modelId="{C4D9416C-B8F4-49E2-9C50-3B00E0F22E56}" type="presParOf" srcId="{11C08EF3-50F9-4C92-9A7B-CD05CE99960F}" destId="{8FBF9472-72F3-4E46-8B9B-157C10F5AF5D}" srcOrd="2" destOrd="0" presId="urn:microsoft.com/office/officeart/2005/8/layout/orgChart1"/>
    <dgm:cxn modelId="{21C47FC3-6B03-4A0D-932D-E8805C177E11}" type="presParOf" srcId="{42038366-CC9E-4659-A237-A70DD9349695}" destId="{4391C19A-3BF2-4A5C-91C1-2B7DA9C970BA}" srcOrd="2" destOrd="0" presId="urn:microsoft.com/office/officeart/2005/8/layout/orgChart1"/>
    <dgm:cxn modelId="{063AC7FF-0DED-46DD-AACF-9EBAA46F5168}" type="presParOf" srcId="{42038366-CC9E-4659-A237-A70DD9349695}" destId="{0EB9A8EB-52CB-4C29-A722-53ECF9928171}" srcOrd="3" destOrd="0" presId="urn:microsoft.com/office/officeart/2005/8/layout/orgChart1"/>
    <dgm:cxn modelId="{1DDA4C4E-E53B-4BF9-A62D-86C1583C464F}" type="presParOf" srcId="{0EB9A8EB-52CB-4C29-A722-53ECF9928171}" destId="{6CF6635A-9204-416C-B4A2-ECFF80FAD455}" srcOrd="0" destOrd="0" presId="urn:microsoft.com/office/officeart/2005/8/layout/orgChart1"/>
    <dgm:cxn modelId="{E86D5DD5-D424-4D30-8B5B-C5159E70873E}" type="presParOf" srcId="{6CF6635A-9204-416C-B4A2-ECFF80FAD455}" destId="{306139AB-AB69-481C-BE6F-17DB0D286683}" srcOrd="0" destOrd="0" presId="urn:microsoft.com/office/officeart/2005/8/layout/orgChart1"/>
    <dgm:cxn modelId="{75666E1D-5042-4EF2-8594-1AA468AB3EDD}" type="presParOf" srcId="{6CF6635A-9204-416C-B4A2-ECFF80FAD455}" destId="{EDC3559B-186F-4664-80C8-033C133E1423}" srcOrd="1" destOrd="0" presId="urn:microsoft.com/office/officeart/2005/8/layout/orgChart1"/>
    <dgm:cxn modelId="{4E20FA1D-4BD4-4546-A1C6-626D5CC4B483}" type="presParOf" srcId="{0EB9A8EB-52CB-4C29-A722-53ECF9928171}" destId="{4E252991-502F-4D68-A749-5A71AD33E5FA}" srcOrd="1" destOrd="0" presId="urn:microsoft.com/office/officeart/2005/8/layout/orgChart1"/>
    <dgm:cxn modelId="{17E2FC5D-BB81-43AE-B18E-F274420202E9}" type="presParOf" srcId="{4E252991-502F-4D68-A749-5A71AD33E5FA}" destId="{BDDC820A-9D28-4116-957F-CEF019F3736C}" srcOrd="0" destOrd="0" presId="urn:microsoft.com/office/officeart/2005/8/layout/orgChart1"/>
    <dgm:cxn modelId="{EA41FC73-76CC-40E9-BBFA-91EE7917EC9A}" type="presParOf" srcId="{4E252991-502F-4D68-A749-5A71AD33E5FA}" destId="{C8254030-F472-4060-AD78-8272086662AD}" srcOrd="1" destOrd="0" presId="urn:microsoft.com/office/officeart/2005/8/layout/orgChart1"/>
    <dgm:cxn modelId="{8E6F1A56-8B49-42F5-92C9-FE4FA31317AF}" type="presParOf" srcId="{C8254030-F472-4060-AD78-8272086662AD}" destId="{787587FF-D03B-4C24-B37C-DD225DBC385B}" srcOrd="0" destOrd="0" presId="urn:microsoft.com/office/officeart/2005/8/layout/orgChart1"/>
    <dgm:cxn modelId="{DB243793-59E9-41E2-A626-6373AC737D4D}" type="presParOf" srcId="{787587FF-D03B-4C24-B37C-DD225DBC385B}" destId="{EE9365FC-8F2C-4D6B-8AF2-895BBA51FA4D}" srcOrd="0" destOrd="0" presId="urn:microsoft.com/office/officeart/2005/8/layout/orgChart1"/>
    <dgm:cxn modelId="{07817D49-7748-47B8-AA8A-92C551F2B84B}" type="presParOf" srcId="{787587FF-D03B-4C24-B37C-DD225DBC385B}" destId="{80E5C1A2-3C3E-4C69-98CF-6CD42A773892}" srcOrd="1" destOrd="0" presId="urn:microsoft.com/office/officeart/2005/8/layout/orgChart1"/>
    <dgm:cxn modelId="{B16C5EC6-493A-454D-B394-DC244E2D522B}" type="presParOf" srcId="{C8254030-F472-4060-AD78-8272086662AD}" destId="{D82B32A5-D568-4BF8-8FDD-037AE7F801FF}" srcOrd="1" destOrd="0" presId="urn:microsoft.com/office/officeart/2005/8/layout/orgChart1"/>
    <dgm:cxn modelId="{1230FEB7-2DB1-4EE3-BBF6-80FE2EBAC588}" type="presParOf" srcId="{C8254030-F472-4060-AD78-8272086662AD}" destId="{B43C685B-FA58-4605-A787-7ACC77229B73}" srcOrd="2" destOrd="0" presId="urn:microsoft.com/office/officeart/2005/8/layout/orgChart1"/>
    <dgm:cxn modelId="{75DA79DA-37B9-44A6-9DFD-D25BD9018250}" type="presParOf" srcId="{4E252991-502F-4D68-A749-5A71AD33E5FA}" destId="{85E05158-9498-4C60-925A-5FB8F2038646}" srcOrd="2" destOrd="0" presId="urn:microsoft.com/office/officeart/2005/8/layout/orgChart1"/>
    <dgm:cxn modelId="{C180948A-B4E7-4E19-A9F2-30BD384959CE}" type="presParOf" srcId="{4E252991-502F-4D68-A749-5A71AD33E5FA}" destId="{5DF33C70-0A26-428A-BC50-BB3BEAE9325A}" srcOrd="3" destOrd="0" presId="urn:microsoft.com/office/officeart/2005/8/layout/orgChart1"/>
    <dgm:cxn modelId="{9F5A7272-EFC3-44B6-820B-02B056A3389C}" type="presParOf" srcId="{5DF33C70-0A26-428A-BC50-BB3BEAE9325A}" destId="{E5EEBB82-E555-46A5-99B4-9B2A94BAFFF6}" srcOrd="0" destOrd="0" presId="urn:microsoft.com/office/officeart/2005/8/layout/orgChart1"/>
    <dgm:cxn modelId="{938C6615-510D-45F7-8B82-2D55A08EEE6A}" type="presParOf" srcId="{E5EEBB82-E555-46A5-99B4-9B2A94BAFFF6}" destId="{62B4BDEC-5450-4243-BAAA-92743AA9CF0E}" srcOrd="0" destOrd="0" presId="urn:microsoft.com/office/officeart/2005/8/layout/orgChart1"/>
    <dgm:cxn modelId="{B3222507-0B74-4742-B207-1048CAFB1C13}" type="presParOf" srcId="{E5EEBB82-E555-46A5-99B4-9B2A94BAFFF6}" destId="{990F8F90-9B2C-4F2B-8019-B812857187F6}" srcOrd="1" destOrd="0" presId="urn:microsoft.com/office/officeart/2005/8/layout/orgChart1"/>
    <dgm:cxn modelId="{C128D426-9DBD-409E-AC8F-F944D58CD8B4}" type="presParOf" srcId="{5DF33C70-0A26-428A-BC50-BB3BEAE9325A}" destId="{087B84A6-D163-462A-B6CA-4DB7EA9DE744}" srcOrd="1" destOrd="0" presId="urn:microsoft.com/office/officeart/2005/8/layout/orgChart1"/>
    <dgm:cxn modelId="{FC4217EC-F871-4F71-AEF3-99F413D408B2}" type="presParOf" srcId="{5DF33C70-0A26-428A-BC50-BB3BEAE9325A}" destId="{79D6442B-57DD-4880-9095-758F11B49D7C}" srcOrd="2" destOrd="0" presId="urn:microsoft.com/office/officeart/2005/8/layout/orgChart1"/>
    <dgm:cxn modelId="{A700D662-9C54-4E9B-9BC0-E30430947B70}" type="presParOf" srcId="{4E252991-502F-4D68-A749-5A71AD33E5FA}" destId="{A888457E-798F-448E-B184-3E62A2525A54}" srcOrd="4" destOrd="0" presId="urn:microsoft.com/office/officeart/2005/8/layout/orgChart1"/>
    <dgm:cxn modelId="{28C9C58B-7EEC-4EC3-9E78-AE25ABC615C0}" type="presParOf" srcId="{4E252991-502F-4D68-A749-5A71AD33E5FA}" destId="{200F8C65-E759-491D-9AF3-228074DD1B22}" srcOrd="5" destOrd="0" presId="urn:microsoft.com/office/officeart/2005/8/layout/orgChart1"/>
    <dgm:cxn modelId="{790F4ABC-E1F8-4DA2-B008-89C2C43533F1}" type="presParOf" srcId="{200F8C65-E759-491D-9AF3-228074DD1B22}" destId="{010850D9-4404-418C-B770-5B31B13A289E}" srcOrd="0" destOrd="0" presId="urn:microsoft.com/office/officeart/2005/8/layout/orgChart1"/>
    <dgm:cxn modelId="{C0F86979-0462-41F6-B7C1-C1472D3B8B98}" type="presParOf" srcId="{010850D9-4404-418C-B770-5B31B13A289E}" destId="{77DE93C3-7ED9-473E-9434-0ED1BFD40FC7}" srcOrd="0" destOrd="0" presId="urn:microsoft.com/office/officeart/2005/8/layout/orgChart1"/>
    <dgm:cxn modelId="{8D7CA7DC-BDCE-4223-ABDF-91306229D101}" type="presParOf" srcId="{010850D9-4404-418C-B770-5B31B13A289E}" destId="{0B80FEB0-0CA9-4E70-9387-66A5EF5C5784}" srcOrd="1" destOrd="0" presId="urn:microsoft.com/office/officeart/2005/8/layout/orgChart1"/>
    <dgm:cxn modelId="{60185310-973B-4576-8A59-676D824A34F1}" type="presParOf" srcId="{200F8C65-E759-491D-9AF3-228074DD1B22}" destId="{497A14B8-501B-4F5A-B0D7-3CAE6FF1041A}" srcOrd="1" destOrd="0" presId="urn:microsoft.com/office/officeart/2005/8/layout/orgChart1"/>
    <dgm:cxn modelId="{D26DB7B5-9BF2-4B0C-9761-C9FF8BB2568F}" type="presParOf" srcId="{200F8C65-E759-491D-9AF3-228074DD1B22}" destId="{40192449-49F2-4268-BCC0-5B8ECA59EB0F}" srcOrd="2" destOrd="0" presId="urn:microsoft.com/office/officeart/2005/8/layout/orgChart1"/>
    <dgm:cxn modelId="{91F11A1B-A968-4BA8-AF2B-7D942E650BD6}" type="presParOf" srcId="{0EB9A8EB-52CB-4C29-A722-53ECF9928171}" destId="{97BDBEE5-8C35-4F23-8954-B60DF9BD342D}" srcOrd="2" destOrd="0" presId="urn:microsoft.com/office/officeart/2005/8/layout/orgChart1"/>
    <dgm:cxn modelId="{EDEFE881-FE5B-49CB-8CBE-F41177636EB8}" type="presParOf" srcId="{42038366-CC9E-4659-A237-A70DD9349695}" destId="{F4B63604-51A4-449B-8641-C38DB522C014}" srcOrd="4" destOrd="0" presId="urn:microsoft.com/office/officeart/2005/8/layout/orgChart1"/>
    <dgm:cxn modelId="{75681845-58CF-470E-9849-51470766A2DB}" type="presParOf" srcId="{42038366-CC9E-4659-A237-A70DD9349695}" destId="{A3D71AE7-496A-4B60-88BA-1AA066415850}" srcOrd="5" destOrd="0" presId="urn:microsoft.com/office/officeart/2005/8/layout/orgChart1"/>
    <dgm:cxn modelId="{68DB17B6-29D8-4C0E-ABDA-02E88E5AFD91}" type="presParOf" srcId="{A3D71AE7-496A-4B60-88BA-1AA066415850}" destId="{56274AF8-9D70-406C-A767-D80E22CCDE2F}" srcOrd="0" destOrd="0" presId="urn:microsoft.com/office/officeart/2005/8/layout/orgChart1"/>
    <dgm:cxn modelId="{949D4EF5-73C6-4C88-938A-D10BD35876CA}" type="presParOf" srcId="{56274AF8-9D70-406C-A767-D80E22CCDE2F}" destId="{4FB5BE91-2DFA-45D1-908E-441B2614C9C1}" srcOrd="0" destOrd="0" presId="urn:microsoft.com/office/officeart/2005/8/layout/orgChart1"/>
    <dgm:cxn modelId="{AEEFBBED-9EA3-464D-A402-0C631AF0E317}" type="presParOf" srcId="{56274AF8-9D70-406C-A767-D80E22CCDE2F}" destId="{FDBD3D42-88C4-40A0-9D63-9583FA527133}" srcOrd="1" destOrd="0" presId="urn:microsoft.com/office/officeart/2005/8/layout/orgChart1"/>
    <dgm:cxn modelId="{FCA9A8AC-E244-4DA8-9B8D-3A460C0B0815}" type="presParOf" srcId="{A3D71AE7-496A-4B60-88BA-1AA066415850}" destId="{B9D9F857-E4DB-4518-B83B-F3CB5A02ED06}" srcOrd="1" destOrd="0" presId="urn:microsoft.com/office/officeart/2005/8/layout/orgChart1"/>
    <dgm:cxn modelId="{86239F77-31CE-4D0F-BA75-C7EACC524A93}" type="presParOf" srcId="{B9D9F857-E4DB-4518-B83B-F3CB5A02ED06}" destId="{7CB0C578-C31B-4B50-A0C5-A8F568145AD4}" srcOrd="0" destOrd="0" presId="urn:microsoft.com/office/officeart/2005/8/layout/orgChart1"/>
    <dgm:cxn modelId="{5A704736-EB8A-43C3-A22F-F0FDA5B0A2B5}" type="presParOf" srcId="{B9D9F857-E4DB-4518-B83B-F3CB5A02ED06}" destId="{6DAE2142-094A-40DC-84E6-201563335A50}" srcOrd="1" destOrd="0" presId="urn:microsoft.com/office/officeart/2005/8/layout/orgChart1"/>
    <dgm:cxn modelId="{15656F5A-D12A-4AE2-A211-508865A284E3}" type="presParOf" srcId="{6DAE2142-094A-40DC-84E6-201563335A50}" destId="{EC988AC3-93F2-42F9-BE46-76C1D5ABD7A2}" srcOrd="0" destOrd="0" presId="urn:microsoft.com/office/officeart/2005/8/layout/orgChart1"/>
    <dgm:cxn modelId="{4B38CFBB-73B0-4287-AB26-6A18F32C6251}" type="presParOf" srcId="{EC988AC3-93F2-42F9-BE46-76C1D5ABD7A2}" destId="{4BAC3F53-B5BC-4E6B-A5AD-F052B52C06BF}" srcOrd="0" destOrd="0" presId="urn:microsoft.com/office/officeart/2005/8/layout/orgChart1"/>
    <dgm:cxn modelId="{7152B662-BCB5-46A8-815C-37B3B59C437B}" type="presParOf" srcId="{EC988AC3-93F2-42F9-BE46-76C1D5ABD7A2}" destId="{11B4C44A-A90E-43A7-9DB0-C293A8B30AAA}" srcOrd="1" destOrd="0" presId="urn:microsoft.com/office/officeart/2005/8/layout/orgChart1"/>
    <dgm:cxn modelId="{C533D0D2-1E1D-4D5B-89A8-27CD73875645}" type="presParOf" srcId="{6DAE2142-094A-40DC-84E6-201563335A50}" destId="{0005C5C6-5DEB-4724-9D37-3E5016A23589}" srcOrd="1" destOrd="0" presId="urn:microsoft.com/office/officeart/2005/8/layout/orgChart1"/>
    <dgm:cxn modelId="{FD1B0563-D577-4EEA-94D2-ABCBFBC2E7AD}" type="presParOf" srcId="{6DAE2142-094A-40DC-84E6-201563335A50}" destId="{9933F2FB-4A39-481B-B22A-1417ED99E06F}" srcOrd="2" destOrd="0" presId="urn:microsoft.com/office/officeart/2005/8/layout/orgChart1"/>
    <dgm:cxn modelId="{7C1539D2-DEEC-4916-B53E-4BC01A2DFD98}" type="presParOf" srcId="{B9D9F857-E4DB-4518-B83B-F3CB5A02ED06}" destId="{F6BBF8B1-2539-4926-BF99-7FEBC9BAFEFF}" srcOrd="2" destOrd="0" presId="urn:microsoft.com/office/officeart/2005/8/layout/orgChart1"/>
    <dgm:cxn modelId="{9C5C5730-601E-437A-BACE-FF65A1630A89}" type="presParOf" srcId="{B9D9F857-E4DB-4518-B83B-F3CB5A02ED06}" destId="{BDFF7905-9A64-4C62-8E32-E59AF67CBF38}" srcOrd="3" destOrd="0" presId="urn:microsoft.com/office/officeart/2005/8/layout/orgChart1"/>
    <dgm:cxn modelId="{2FF9D532-5BDA-46B3-A8CA-A3C193BBA7B4}" type="presParOf" srcId="{BDFF7905-9A64-4C62-8E32-E59AF67CBF38}" destId="{3764128A-3D11-4907-AFC0-F92F809987DA}" srcOrd="0" destOrd="0" presId="urn:microsoft.com/office/officeart/2005/8/layout/orgChart1"/>
    <dgm:cxn modelId="{084F6933-8050-4F38-99A7-204846274F37}" type="presParOf" srcId="{3764128A-3D11-4907-AFC0-F92F809987DA}" destId="{948BC5B9-FE53-4FFE-BEFC-20723E09C76F}" srcOrd="0" destOrd="0" presId="urn:microsoft.com/office/officeart/2005/8/layout/orgChart1"/>
    <dgm:cxn modelId="{71D55675-B717-4B45-AF7F-DEDC33980362}" type="presParOf" srcId="{3764128A-3D11-4907-AFC0-F92F809987DA}" destId="{50C2B119-4692-4BAC-89C4-4C1E6EF8B0C6}" srcOrd="1" destOrd="0" presId="urn:microsoft.com/office/officeart/2005/8/layout/orgChart1"/>
    <dgm:cxn modelId="{F4C78AB4-4541-4E82-A725-75F078481C87}" type="presParOf" srcId="{BDFF7905-9A64-4C62-8E32-E59AF67CBF38}" destId="{A147B360-553C-4AAD-AEAB-F16A4A5C98DA}" srcOrd="1" destOrd="0" presId="urn:microsoft.com/office/officeart/2005/8/layout/orgChart1"/>
    <dgm:cxn modelId="{4A5AFB55-136C-423B-B562-B5C912E57390}" type="presParOf" srcId="{BDFF7905-9A64-4C62-8E32-E59AF67CBF38}" destId="{32DDA716-3852-4883-A910-3DD680A47B98}" srcOrd="2" destOrd="0" presId="urn:microsoft.com/office/officeart/2005/8/layout/orgChart1"/>
    <dgm:cxn modelId="{1488DB2C-A97B-4EA0-AC47-2E4FD892A37C}" type="presParOf" srcId="{A3D71AE7-496A-4B60-88BA-1AA066415850}" destId="{89225773-B252-4592-80BE-919E79E11965}" srcOrd="2" destOrd="0" presId="urn:microsoft.com/office/officeart/2005/8/layout/orgChart1"/>
    <dgm:cxn modelId="{E435D7F6-ABA7-421A-8F08-35AFB3B11190}" type="presParOf" srcId="{42038366-CC9E-4659-A237-A70DD9349695}" destId="{8631DBEC-C695-453B-B85F-81989F718F18}" srcOrd="6" destOrd="0" presId="urn:microsoft.com/office/officeart/2005/8/layout/orgChart1"/>
    <dgm:cxn modelId="{678F2903-5E79-4684-BB0D-A7C35D100424}" type="presParOf" srcId="{42038366-CC9E-4659-A237-A70DD9349695}" destId="{F8044C4A-4F33-4CE0-9C44-BBA80AF8D898}" srcOrd="7" destOrd="0" presId="urn:microsoft.com/office/officeart/2005/8/layout/orgChart1"/>
    <dgm:cxn modelId="{0841F91F-06C2-4AE6-8F60-787E49B2A175}" type="presParOf" srcId="{F8044C4A-4F33-4CE0-9C44-BBA80AF8D898}" destId="{4413C575-2A30-4562-9D3B-68FA2F5CA158}" srcOrd="0" destOrd="0" presId="urn:microsoft.com/office/officeart/2005/8/layout/orgChart1"/>
    <dgm:cxn modelId="{1945BAFF-24D7-4F0B-9BC9-87F38EFBD293}" type="presParOf" srcId="{4413C575-2A30-4562-9D3B-68FA2F5CA158}" destId="{C02C00DD-488D-4723-A91B-2EC0CF91C6B2}" srcOrd="0" destOrd="0" presId="urn:microsoft.com/office/officeart/2005/8/layout/orgChart1"/>
    <dgm:cxn modelId="{8C8226D6-783B-462E-B351-8B302834D8F5}" type="presParOf" srcId="{4413C575-2A30-4562-9D3B-68FA2F5CA158}" destId="{0A617468-046C-49FF-B14F-8F164CE6E735}" srcOrd="1" destOrd="0" presId="urn:microsoft.com/office/officeart/2005/8/layout/orgChart1"/>
    <dgm:cxn modelId="{C110CD8D-8775-4674-AB67-8C5AF2621116}" type="presParOf" srcId="{F8044C4A-4F33-4CE0-9C44-BBA80AF8D898}" destId="{967D7A52-2712-4CC9-8F67-494DC4312536}" srcOrd="1" destOrd="0" presId="urn:microsoft.com/office/officeart/2005/8/layout/orgChart1"/>
    <dgm:cxn modelId="{D66135B2-C604-4ADB-9741-64C460EFE248}" type="presParOf" srcId="{967D7A52-2712-4CC9-8F67-494DC4312536}" destId="{49CEFE50-D2A6-4ECD-8315-DB07D90BEC02}" srcOrd="0" destOrd="0" presId="urn:microsoft.com/office/officeart/2005/8/layout/orgChart1"/>
    <dgm:cxn modelId="{8E78B286-E26F-4610-9861-3F587F34DDEB}" type="presParOf" srcId="{967D7A52-2712-4CC9-8F67-494DC4312536}" destId="{ABCD85BD-F18A-4D23-9B78-15E04FFFB7AD}" srcOrd="1" destOrd="0" presId="urn:microsoft.com/office/officeart/2005/8/layout/orgChart1"/>
    <dgm:cxn modelId="{AF4BBA50-0967-443C-8749-EA49BAE34AFF}" type="presParOf" srcId="{ABCD85BD-F18A-4D23-9B78-15E04FFFB7AD}" destId="{1A021638-711F-4C17-96F2-C66FAC30A756}" srcOrd="0" destOrd="0" presId="urn:microsoft.com/office/officeart/2005/8/layout/orgChart1"/>
    <dgm:cxn modelId="{B49D19CC-E632-493A-9CB0-BC0A6AFA2EF7}" type="presParOf" srcId="{1A021638-711F-4C17-96F2-C66FAC30A756}" destId="{A867A12C-80BF-43CF-B833-FBCA1790B779}" srcOrd="0" destOrd="0" presId="urn:microsoft.com/office/officeart/2005/8/layout/orgChart1"/>
    <dgm:cxn modelId="{AFAC1662-AD52-474A-8B94-8371B14EAC81}" type="presParOf" srcId="{1A021638-711F-4C17-96F2-C66FAC30A756}" destId="{446E0757-4480-4CB1-9491-B31F664FE2A7}" srcOrd="1" destOrd="0" presId="urn:microsoft.com/office/officeart/2005/8/layout/orgChart1"/>
    <dgm:cxn modelId="{4F9A7382-7991-460F-B210-A8A5D0450A2C}" type="presParOf" srcId="{ABCD85BD-F18A-4D23-9B78-15E04FFFB7AD}" destId="{D3CFAF33-BBBE-40FE-A741-3AFB29878A36}" srcOrd="1" destOrd="0" presId="urn:microsoft.com/office/officeart/2005/8/layout/orgChart1"/>
    <dgm:cxn modelId="{A4EA97AA-E7AC-44A4-9046-74BAE3AE351C}" type="presParOf" srcId="{ABCD85BD-F18A-4D23-9B78-15E04FFFB7AD}" destId="{208F48CB-5A3C-4955-A318-059907713B90}" srcOrd="2" destOrd="0" presId="urn:microsoft.com/office/officeart/2005/8/layout/orgChart1"/>
    <dgm:cxn modelId="{91B0C2D9-B6DD-4E9E-B620-6A0804A474EC}" type="presParOf" srcId="{967D7A52-2712-4CC9-8F67-494DC4312536}" destId="{4FE2E4A7-10D8-4981-A6EE-946B11B4A26E}" srcOrd="2" destOrd="0" presId="urn:microsoft.com/office/officeart/2005/8/layout/orgChart1"/>
    <dgm:cxn modelId="{CA853994-8AF0-4B53-95F9-95EE50F6940C}" type="presParOf" srcId="{967D7A52-2712-4CC9-8F67-494DC4312536}" destId="{D7B4A666-36DC-421E-B3DD-13A24AAC57E2}" srcOrd="3" destOrd="0" presId="urn:microsoft.com/office/officeart/2005/8/layout/orgChart1"/>
    <dgm:cxn modelId="{1638D2D6-E774-4193-95CB-D73F2DF51ADE}" type="presParOf" srcId="{D7B4A666-36DC-421E-B3DD-13A24AAC57E2}" destId="{46DE9223-3980-40A4-91D1-DD052A6051F2}" srcOrd="0" destOrd="0" presId="urn:microsoft.com/office/officeart/2005/8/layout/orgChart1"/>
    <dgm:cxn modelId="{349B7B0A-51AD-4417-8481-CD170E0532D5}" type="presParOf" srcId="{46DE9223-3980-40A4-91D1-DD052A6051F2}" destId="{D25D6F37-020D-4443-B97C-3A07725004A2}" srcOrd="0" destOrd="0" presId="urn:microsoft.com/office/officeart/2005/8/layout/orgChart1"/>
    <dgm:cxn modelId="{1E7C188D-4C07-4936-9C2D-E90159045004}" type="presParOf" srcId="{46DE9223-3980-40A4-91D1-DD052A6051F2}" destId="{A9631F72-693F-4BC7-9424-4A856647DE39}" srcOrd="1" destOrd="0" presId="urn:microsoft.com/office/officeart/2005/8/layout/orgChart1"/>
    <dgm:cxn modelId="{30C0CC35-4B2E-491C-868D-BFC57F48F418}" type="presParOf" srcId="{D7B4A666-36DC-421E-B3DD-13A24AAC57E2}" destId="{F2622EA6-9A48-4151-865E-146CBBAB04ED}" srcOrd="1" destOrd="0" presId="urn:microsoft.com/office/officeart/2005/8/layout/orgChart1"/>
    <dgm:cxn modelId="{A088B847-22E3-455C-A29E-B5C3D79E95A6}" type="presParOf" srcId="{D7B4A666-36DC-421E-B3DD-13A24AAC57E2}" destId="{4429E8BB-8A3D-4D04-9C95-3371A6ADF092}" srcOrd="2" destOrd="0" presId="urn:microsoft.com/office/officeart/2005/8/layout/orgChart1"/>
    <dgm:cxn modelId="{89FDE462-003D-490C-88E0-14061D5DF234}" type="presParOf" srcId="{967D7A52-2712-4CC9-8F67-494DC4312536}" destId="{2DA35E8F-FE67-4423-8571-96BDC3DB57ED}" srcOrd="4" destOrd="0" presId="urn:microsoft.com/office/officeart/2005/8/layout/orgChart1"/>
    <dgm:cxn modelId="{FC561114-A89B-40E3-B8D3-A386B787788D}" type="presParOf" srcId="{967D7A52-2712-4CC9-8F67-494DC4312536}" destId="{C9E0118A-CFCC-4527-BF99-89EBC448FBC1}" srcOrd="5" destOrd="0" presId="urn:microsoft.com/office/officeart/2005/8/layout/orgChart1"/>
    <dgm:cxn modelId="{85EA4245-994B-43A6-8874-7A785B85B3ED}" type="presParOf" srcId="{C9E0118A-CFCC-4527-BF99-89EBC448FBC1}" destId="{1C71A264-BA98-47FF-AFB5-8CA980ADFACD}" srcOrd="0" destOrd="0" presId="urn:microsoft.com/office/officeart/2005/8/layout/orgChart1"/>
    <dgm:cxn modelId="{9F6BFA4D-3569-4F73-A57D-8EECDA030F33}" type="presParOf" srcId="{1C71A264-BA98-47FF-AFB5-8CA980ADFACD}" destId="{CE69413A-0E97-426B-A62E-8A3E27A1C314}" srcOrd="0" destOrd="0" presId="urn:microsoft.com/office/officeart/2005/8/layout/orgChart1"/>
    <dgm:cxn modelId="{6F7879C5-FD13-4406-B8EA-EDDC3E3DDC46}" type="presParOf" srcId="{1C71A264-BA98-47FF-AFB5-8CA980ADFACD}" destId="{E024C13F-BF99-41F2-8E76-F34FCD8E546C}" srcOrd="1" destOrd="0" presId="urn:microsoft.com/office/officeart/2005/8/layout/orgChart1"/>
    <dgm:cxn modelId="{4EE02E45-EA5F-410E-9F75-1B6669EEB936}" type="presParOf" srcId="{C9E0118A-CFCC-4527-BF99-89EBC448FBC1}" destId="{6C385F0C-6480-4852-AE66-2A2B7B91CFA2}" srcOrd="1" destOrd="0" presId="urn:microsoft.com/office/officeart/2005/8/layout/orgChart1"/>
    <dgm:cxn modelId="{50F7A9C2-FB73-4154-B239-086C147E5C90}" type="presParOf" srcId="{C9E0118A-CFCC-4527-BF99-89EBC448FBC1}" destId="{AFDD04E8-40DF-47E1-A015-E4F6F0C7066E}" srcOrd="2" destOrd="0" presId="urn:microsoft.com/office/officeart/2005/8/layout/orgChart1"/>
    <dgm:cxn modelId="{CF14F106-F6CD-4062-A95D-4D838222883B}" type="presParOf" srcId="{967D7A52-2712-4CC9-8F67-494DC4312536}" destId="{874DA2E7-A1CF-473E-868F-32B075C05CFD}" srcOrd="6" destOrd="0" presId="urn:microsoft.com/office/officeart/2005/8/layout/orgChart1"/>
    <dgm:cxn modelId="{660DEE67-C6E7-4D37-9B9D-002E4C68B16B}" type="presParOf" srcId="{967D7A52-2712-4CC9-8F67-494DC4312536}" destId="{61EC26DA-0944-47C2-972F-AC3F88FA5760}" srcOrd="7" destOrd="0" presId="urn:microsoft.com/office/officeart/2005/8/layout/orgChart1"/>
    <dgm:cxn modelId="{6B2D9332-D1C6-4118-A3BB-B8EE5D9CDB27}" type="presParOf" srcId="{61EC26DA-0944-47C2-972F-AC3F88FA5760}" destId="{2C1FCC64-0C6D-46A5-BFF9-EDBD7B9D7EFB}" srcOrd="0" destOrd="0" presId="urn:microsoft.com/office/officeart/2005/8/layout/orgChart1"/>
    <dgm:cxn modelId="{990C6C25-518D-4856-9E00-75CDE255E3B7}" type="presParOf" srcId="{2C1FCC64-0C6D-46A5-BFF9-EDBD7B9D7EFB}" destId="{D52D4532-4ED1-485A-919F-24014B160FE2}" srcOrd="0" destOrd="0" presId="urn:microsoft.com/office/officeart/2005/8/layout/orgChart1"/>
    <dgm:cxn modelId="{DBAC2826-13C2-46C7-BE61-0279832DC9F0}" type="presParOf" srcId="{2C1FCC64-0C6D-46A5-BFF9-EDBD7B9D7EFB}" destId="{2393E592-34DB-4463-9BCC-BBACC20BE47F}" srcOrd="1" destOrd="0" presId="urn:microsoft.com/office/officeart/2005/8/layout/orgChart1"/>
    <dgm:cxn modelId="{6A307F79-9743-4203-B19A-031435D63C44}" type="presParOf" srcId="{61EC26DA-0944-47C2-972F-AC3F88FA5760}" destId="{56BA635E-87D6-4505-84F6-411513620FE2}" srcOrd="1" destOrd="0" presId="urn:microsoft.com/office/officeart/2005/8/layout/orgChart1"/>
    <dgm:cxn modelId="{34999F60-579E-4061-8511-DAACC4805A0D}" type="presParOf" srcId="{61EC26DA-0944-47C2-972F-AC3F88FA5760}" destId="{3A547471-8EFC-41D1-99EA-FD2735254BB5}" srcOrd="2" destOrd="0" presId="urn:microsoft.com/office/officeart/2005/8/layout/orgChart1"/>
    <dgm:cxn modelId="{C8ACB160-5DEC-484B-AE5E-60FDDA6B410F}" type="presParOf" srcId="{967D7A52-2712-4CC9-8F67-494DC4312536}" destId="{FC9E9A90-62E0-4FF3-A7C8-EFD4AB02CB30}" srcOrd="8" destOrd="0" presId="urn:microsoft.com/office/officeart/2005/8/layout/orgChart1"/>
    <dgm:cxn modelId="{3B1A800F-99D7-4C83-ABBC-FB2474DCE703}" type="presParOf" srcId="{967D7A52-2712-4CC9-8F67-494DC4312536}" destId="{21006872-EA08-4906-B851-058782EF33F2}" srcOrd="9" destOrd="0" presId="urn:microsoft.com/office/officeart/2005/8/layout/orgChart1"/>
    <dgm:cxn modelId="{F9C6E5F3-443A-4936-B1BD-D1A0BC79AA1D}" type="presParOf" srcId="{21006872-EA08-4906-B851-058782EF33F2}" destId="{F6CF7DCC-6A1E-4935-ABB5-1F234E774C0F}" srcOrd="0" destOrd="0" presId="urn:microsoft.com/office/officeart/2005/8/layout/orgChart1"/>
    <dgm:cxn modelId="{C2DC4650-7BEF-4E7C-AC76-C691E6D89ED4}" type="presParOf" srcId="{F6CF7DCC-6A1E-4935-ABB5-1F234E774C0F}" destId="{0414D750-337D-425C-89CA-186799354D26}" srcOrd="0" destOrd="0" presId="urn:microsoft.com/office/officeart/2005/8/layout/orgChart1"/>
    <dgm:cxn modelId="{12F77DA9-261F-401A-98D4-FC5F8CBCCF7C}" type="presParOf" srcId="{F6CF7DCC-6A1E-4935-ABB5-1F234E774C0F}" destId="{45F7CEBC-6EF6-4EF1-A9F2-5BBA3E015101}" srcOrd="1" destOrd="0" presId="urn:microsoft.com/office/officeart/2005/8/layout/orgChart1"/>
    <dgm:cxn modelId="{9732AF59-CF6E-4BC7-9356-D31AD79A4A1A}" type="presParOf" srcId="{21006872-EA08-4906-B851-058782EF33F2}" destId="{3B186D5A-602E-4C20-A179-6DC3B32D750F}" srcOrd="1" destOrd="0" presId="urn:microsoft.com/office/officeart/2005/8/layout/orgChart1"/>
    <dgm:cxn modelId="{7E25F6FD-8C51-4651-BF4D-92B35F380FD2}" type="presParOf" srcId="{21006872-EA08-4906-B851-058782EF33F2}" destId="{03083B3B-3D2B-40E0-965B-205AE1FF952D}" srcOrd="2" destOrd="0" presId="urn:microsoft.com/office/officeart/2005/8/layout/orgChart1"/>
    <dgm:cxn modelId="{25898ECD-1D03-499C-B739-547AE8099570}" type="presParOf" srcId="{F8044C4A-4F33-4CE0-9C44-BBA80AF8D898}" destId="{1DE60FF2-68D6-425A-AD32-0F02C1D3C57D}" srcOrd="2" destOrd="0" presId="urn:microsoft.com/office/officeart/2005/8/layout/orgChart1"/>
    <dgm:cxn modelId="{171BB626-DAAA-4206-9D91-B282022FF95F}" type="presParOf" srcId="{42038366-CC9E-4659-A237-A70DD9349695}" destId="{49696FD0-E83D-4E8A-BF26-CD2C6E25F13A}" srcOrd="8" destOrd="0" presId="urn:microsoft.com/office/officeart/2005/8/layout/orgChart1"/>
    <dgm:cxn modelId="{B1A88EDA-DA73-4690-A714-438441D5B64E}" type="presParOf" srcId="{42038366-CC9E-4659-A237-A70DD9349695}" destId="{D2249C6E-851B-4BE8-A762-97AEE5181CA3}" srcOrd="9" destOrd="0" presId="urn:microsoft.com/office/officeart/2005/8/layout/orgChart1"/>
    <dgm:cxn modelId="{E35978F8-E9F0-41F6-85EA-3A4A4F38D955}" type="presParOf" srcId="{D2249C6E-851B-4BE8-A762-97AEE5181CA3}" destId="{6B14CA6F-9481-4172-A779-22D609DAD000}" srcOrd="0" destOrd="0" presId="urn:microsoft.com/office/officeart/2005/8/layout/orgChart1"/>
    <dgm:cxn modelId="{CC74DDD6-C857-4D2E-9E34-26C9B4115093}" type="presParOf" srcId="{6B14CA6F-9481-4172-A779-22D609DAD000}" destId="{56090358-7969-4D86-9D59-AB3D9E97050C}" srcOrd="0" destOrd="0" presId="urn:microsoft.com/office/officeart/2005/8/layout/orgChart1"/>
    <dgm:cxn modelId="{CCF318DE-AF39-44F2-9802-180D95DF36C3}" type="presParOf" srcId="{6B14CA6F-9481-4172-A779-22D609DAD000}" destId="{0259E57D-1664-44D0-B589-7F2937A05428}" srcOrd="1" destOrd="0" presId="urn:microsoft.com/office/officeart/2005/8/layout/orgChart1"/>
    <dgm:cxn modelId="{3DA1F219-C83F-45B0-8629-32EDEA9951D9}" type="presParOf" srcId="{D2249C6E-851B-4BE8-A762-97AEE5181CA3}" destId="{16BF5F3E-13F4-4EF0-9068-7B54863ECB13}" srcOrd="1" destOrd="0" presId="urn:microsoft.com/office/officeart/2005/8/layout/orgChart1"/>
    <dgm:cxn modelId="{61AC6C83-C957-48C3-90D2-45A38C931218}" type="presParOf" srcId="{16BF5F3E-13F4-4EF0-9068-7B54863ECB13}" destId="{D2CA4898-CBA4-4022-8165-676FCA3A8DF8}" srcOrd="0" destOrd="0" presId="urn:microsoft.com/office/officeart/2005/8/layout/orgChart1"/>
    <dgm:cxn modelId="{3FF68B8C-0580-4486-AE3B-A45291143343}" type="presParOf" srcId="{16BF5F3E-13F4-4EF0-9068-7B54863ECB13}" destId="{427C3FEC-5E08-4E74-85CB-99360FF517CE}" srcOrd="1" destOrd="0" presId="urn:microsoft.com/office/officeart/2005/8/layout/orgChart1"/>
    <dgm:cxn modelId="{FF8AD1DA-8F1B-48CB-9A8B-EBC7BFAE2D2B}" type="presParOf" srcId="{427C3FEC-5E08-4E74-85CB-99360FF517CE}" destId="{415DD8F2-916F-470B-BACA-002E0F3CB5CA}" srcOrd="0" destOrd="0" presId="urn:microsoft.com/office/officeart/2005/8/layout/orgChart1"/>
    <dgm:cxn modelId="{6A8F5FBA-2177-48B5-81F2-9AB2CDDF6927}" type="presParOf" srcId="{415DD8F2-916F-470B-BACA-002E0F3CB5CA}" destId="{3D043475-1F67-4F57-9E9A-AD1DE9820005}" srcOrd="0" destOrd="0" presId="urn:microsoft.com/office/officeart/2005/8/layout/orgChart1"/>
    <dgm:cxn modelId="{0C49B251-E4B2-4838-AAE4-6EA7E19EF57A}" type="presParOf" srcId="{415DD8F2-916F-470B-BACA-002E0F3CB5CA}" destId="{0D0D50E5-D8B0-47D6-B1FC-F2F1F5203E7C}" srcOrd="1" destOrd="0" presId="urn:microsoft.com/office/officeart/2005/8/layout/orgChart1"/>
    <dgm:cxn modelId="{657D2442-435B-4662-9334-F2A2765DF91A}" type="presParOf" srcId="{427C3FEC-5E08-4E74-85CB-99360FF517CE}" destId="{C387CB90-D1FD-4DEF-B493-C808F1735B44}" srcOrd="1" destOrd="0" presId="urn:microsoft.com/office/officeart/2005/8/layout/orgChart1"/>
    <dgm:cxn modelId="{A365B141-84CD-448B-AE0B-4B5CA3A6E2B7}" type="presParOf" srcId="{427C3FEC-5E08-4E74-85CB-99360FF517CE}" destId="{B4401C6C-FE39-4A0F-89F4-A9199942AD75}" srcOrd="2" destOrd="0" presId="urn:microsoft.com/office/officeart/2005/8/layout/orgChart1"/>
    <dgm:cxn modelId="{2270BCD9-B8AB-40B8-BE58-AE4925EA045E}" type="presParOf" srcId="{16BF5F3E-13F4-4EF0-9068-7B54863ECB13}" destId="{F632FB28-E1E3-4E13-9667-A650260644E2}" srcOrd="2" destOrd="0" presId="urn:microsoft.com/office/officeart/2005/8/layout/orgChart1"/>
    <dgm:cxn modelId="{E099C99A-84A0-4B72-A639-70611FCEAB87}" type="presParOf" srcId="{16BF5F3E-13F4-4EF0-9068-7B54863ECB13}" destId="{BD2B1342-4D57-4732-AC4D-B09E7B4661E9}" srcOrd="3" destOrd="0" presId="urn:microsoft.com/office/officeart/2005/8/layout/orgChart1"/>
    <dgm:cxn modelId="{0487BD49-65B7-4EB1-9649-8569218AE6B9}" type="presParOf" srcId="{BD2B1342-4D57-4732-AC4D-B09E7B4661E9}" destId="{1CC446D2-100F-46C3-A026-7760BCE26FA4}" srcOrd="0" destOrd="0" presId="urn:microsoft.com/office/officeart/2005/8/layout/orgChart1"/>
    <dgm:cxn modelId="{599467B3-EEC2-4809-8926-3A8E2ADB96BD}" type="presParOf" srcId="{1CC446D2-100F-46C3-A026-7760BCE26FA4}" destId="{9E0D31EF-5C53-4C39-979C-94B99D60649C}" srcOrd="0" destOrd="0" presId="urn:microsoft.com/office/officeart/2005/8/layout/orgChart1"/>
    <dgm:cxn modelId="{3FA79848-3374-409F-A623-01E7F4A266D4}" type="presParOf" srcId="{1CC446D2-100F-46C3-A026-7760BCE26FA4}" destId="{D56E58E8-DEE6-4FFD-A495-B47FB7C19081}" srcOrd="1" destOrd="0" presId="urn:microsoft.com/office/officeart/2005/8/layout/orgChart1"/>
    <dgm:cxn modelId="{C24B1B71-75E6-401E-88E9-D3C48932D242}" type="presParOf" srcId="{BD2B1342-4D57-4732-AC4D-B09E7B4661E9}" destId="{6C4D09E3-7788-4A27-9A9A-FB1B1A37FB75}" srcOrd="1" destOrd="0" presId="urn:microsoft.com/office/officeart/2005/8/layout/orgChart1"/>
    <dgm:cxn modelId="{985A6423-E1F3-4E06-9271-55EA70B9156B}" type="presParOf" srcId="{BD2B1342-4D57-4732-AC4D-B09E7B4661E9}" destId="{AC1EDBAE-68CD-4328-92E1-687565F7C27A}" srcOrd="2" destOrd="0" presId="urn:microsoft.com/office/officeart/2005/8/layout/orgChart1"/>
    <dgm:cxn modelId="{46A46105-6E92-4176-A261-94BDE06BA861}" type="presParOf" srcId="{D2249C6E-851B-4BE8-A762-97AEE5181CA3}" destId="{333B27F0-AF0A-401A-8949-57880520177E}" srcOrd="2" destOrd="0" presId="urn:microsoft.com/office/officeart/2005/8/layout/orgChart1"/>
    <dgm:cxn modelId="{F1EE6369-5FC7-4E9E-9E17-FDE6FA48AB09}" type="presParOf" srcId="{31BD5E31-AB33-4F2D-9C25-5B10D113DF5B}" destId="{BA350C31-6493-4953-ACC2-8D25D40A7953}"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2B2C96-9AB2-4A0B-BB59-2078CBBD2C4C}" type="doc">
      <dgm:prSet loTypeId="urn:microsoft.com/office/officeart/2005/8/layout/pyramid3" loCatId="pyramid" qsTypeId="urn:microsoft.com/office/officeart/2005/8/quickstyle/simple1" qsCatId="simple" csTypeId="urn:microsoft.com/office/officeart/2005/8/colors/accent1_2" csCatId="accent1" phldr="1"/>
      <dgm:spPr/>
      <dgm:t>
        <a:bodyPr/>
        <a:lstStyle/>
        <a:p>
          <a:endParaRPr lang="en-IN"/>
        </a:p>
      </dgm:t>
    </dgm:pt>
    <dgm:pt modelId="{047D8006-9CCA-4813-B63D-D70DEC8F83E7}">
      <dgm:prSet phldrT="[Text]" custT="1"/>
      <dgm:spPr>
        <a:solidFill>
          <a:srgbClr val="0046AA"/>
        </a:solidFill>
      </dgm:spPr>
      <dgm:t>
        <a:bodyPr/>
        <a:lstStyle/>
        <a:p>
          <a:r>
            <a:rPr lang="en-US" sz="4800" b="1" dirty="0">
              <a:solidFill>
                <a:schemeClr val="bg1"/>
              </a:solidFill>
              <a:latin typeface="D-DIN" panose="020B05040302020A0204" pitchFamily="34" charset="0"/>
              <a:cs typeface="Calibri" panose="020F0502020204030204" pitchFamily="34" charset="0"/>
            </a:rPr>
            <a:t>Economy</a:t>
          </a:r>
          <a:endParaRPr lang="en-IN" sz="4800" b="1" dirty="0">
            <a:solidFill>
              <a:schemeClr val="bg1"/>
            </a:solidFill>
            <a:latin typeface="D-DIN" panose="020B05040302020A0204" pitchFamily="34" charset="0"/>
            <a:cs typeface="Calibri" panose="020F0502020204030204" pitchFamily="34" charset="0"/>
          </a:endParaRPr>
        </a:p>
      </dgm:t>
    </dgm:pt>
    <dgm:pt modelId="{CDDCCF86-12F2-42ED-BC2D-9CEA3B727765}" type="parTrans" cxnId="{9B48A172-784D-4777-99EA-A74FC9630518}">
      <dgm:prSet/>
      <dgm:spPr/>
      <dgm:t>
        <a:bodyPr/>
        <a:lstStyle/>
        <a:p>
          <a:endParaRPr lang="en-IN" sz="1200" b="1">
            <a:latin typeface="D-DIN" panose="020B05040302020A0204" pitchFamily="34" charset="0"/>
            <a:cs typeface="Calibri" panose="020F0502020204030204" pitchFamily="34" charset="0"/>
          </a:endParaRPr>
        </a:p>
      </dgm:t>
    </dgm:pt>
    <dgm:pt modelId="{7D6EC317-5EB4-49DE-9665-6C1A7FD963EC}" type="sibTrans" cxnId="{9B48A172-784D-4777-99EA-A74FC9630518}">
      <dgm:prSet/>
      <dgm:spPr/>
      <dgm:t>
        <a:bodyPr/>
        <a:lstStyle/>
        <a:p>
          <a:endParaRPr lang="en-IN" sz="1200" b="1">
            <a:latin typeface="D-DIN" panose="020B05040302020A0204" pitchFamily="34" charset="0"/>
            <a:cs typeface="Calibri" panose="020F0502020204030204" pitchFamily="34" charset="0"/>
          </a:endParaRPr>
        </a:p>
      </dgm:t>
    </dgm:pt>
    <dgm:pt modelId="{8EBC0342-9F74-4264-83C4-74A4B71E1912}">
      <dgm:prSet phldrT="[Text]" custT="1"/>
      <dgm:spPr>
        <a:solidFill>
          <a:srgbClr val="C00000"/>
        </a:solidFill>
      </dgm:spPr>
      <dgm:t>
        <a:bodyPr/>
        <a:lstStyle/>
        <a:p>
          <a:r>
            <a:rPr lang="en-US" sz="4400" b="1" dirty="0">
              <a:solidFill>
                <a:schemeClr val="bg1"/>
              </a:solidFill>
              <a:latin typeface="D-DIN" panose="020B05040302020A0204" pitchFamily="34" charset="0"/>
              <a:cs typeface="Calibri" panose="020F0502020204030204" pitchFamily="34" charset="0"/>
            </a:rPr>
            <a:t>Sector</a:t>
          </a:r>
          <a:endParaRPr lang="en-IN" sz="4400" b="1" dirty="0">
            <a:solidFill>
              <a:schemeClr val="bg1"/>
            </a:solidFill>
            <a:latin typeface="D-DIN" panose="020B05040302020A0204" pitchFamily="34" charset="0"/>
            <a:cs typeface="Calibri" panose="020F0502020204030204" pitchFamily="34" charset="0"/>
          </a:endParaRPr>
        </a:p>
      </dgm:t>
    </dgm:pt>
    <dgm:pt modelId="{9CC6C338-0893-40C5-ADD1-080674DCA720}" type="parTrans" cxnId="{32C48427-35FD-4191-877C-5675DD39BA53}">
      <dgm:prSet/>
      <dgm:spPr/>
      <dgm:t>
        <a:bodyPr/>
        <a:lstStyle/>
        <a:p>
          <a:endParaRPr lang="en-IN" sz="1200" b="1">
            <a:latin typeface="D-DIN" panose="020B05040302020A0204" pitchFamily="34" charset="0"/>
            <a:cs typeface="Calibri" panose="020F0502020204030204" pitchFamily="34" charset="0"/>
          </a:endParaRPr>
        </a:p>
      </dgm:t>
    </dgm:pt>
    <dgm:pt modelId="{2DECD3C4-C45B-4D56-98AF-CB41849911F8}" type="sibTrans" cxnId="{32C48427-35FD-4191-877C-5675DD39BA53}">
      <dgm:prSet/>
      <dgm:spPr/>
      <dgm:t>
        <a:bodyPr/>
        <a:lstStyle/>
        <a:p>
          <a:endParaRPr lang="en-IN" sz="1200" b="1">
            <a:latin typeface="D-DIN" panose="020B05040302020A0204" pitchFamily="34" charset="0"/>
            <a:cs typeface="Calibri" panose="020F0502020204030204" pitchFamily="34" charset="0"/>
          </a:endParaRPr>
        </a:p>
      </dgm:t>
    </dgm:pt>
    <dgm:pt modelId="{55FF9CBC-3296-4D90-AF18-11D9383860C8}">
      <dgm:prSet phldrT="[Text]" custT="1"/>
      <dgm:spPr>
        <a:solidFill>
          <a:srgbClr val="EAB200"/>
        </a:solidFill>
      </dgm:spPr>
      <dgm:t>
        <a:bodyPr/>
        <a:lstStyle/>
        <a:p>
          <a:r>
            <a:rPr lang="en-US" sz="2800" b="1" dirty="0">
              <a:solidFill>
                <a:schemeClr val="bg1"/>
              </a:solidFill>
              <a:latin typeface="D-DIN" panose="020B05040302020A0204" pitchFamily="34" charset="0"/>
              <a:cs typeface="Calibri" panose="020F0502020204030204" pitchFamily="34" charset="0"/>
            </a:rPr>
            <a:t>Industry</a:t>
          </a:r>
          <a:endParaRPr lang="en-IN" sz="2800" b="1" dirty="0">
            <a:solidFill>
              <a:schemeClr val="bg1"/>
            </a:solidFill>
            <a:latin typeface="D-DIN" panose="020B05040302020A0204" pitchFamily="34" charset="0"/>
            <a:cs typeface="Calibri" panose="020F0502020204030204" pitchFamily="34" charset="0"/>
          </a:endParaRPr>
        </a:p>
      </dgm:t>
    </dgm:pt>
    <dgm:pt modelId="{0452B873-B142-47BE-A0AC-529817235964}" type="parTrans" cxnId="{BF4847A7-404C-4B5E-8B3A-1FAE204923CF}">
      <dgm:prSet/>
      <dgm:spPr/>
      <dgm:t>
        <a:bodyPr/>
        <a:lstStyle/>
        <a:p>
          <a:endParaRPr lang="en-IN" sz="1200" b="1">
            <a:latin typeface="D-DIN" panose="020B05040302020A0204" pitchFamily="34" charset="0"/>
            <a:cs typeface="Calibri" panose="020F0502020204030204" pitchFamily="34" charset="0"/>
          </a:endParaRPr>
        </a:p>
      </dgm:t>
    </dgm:pt>
    <dgm:pt modelId="{C588FD61-DD9D-4825-9A8F-C6BEB55BAB4A}" type="sibTrans" cxnId="{BF4847A7-404C-4B5E-8B3A-1FAE204923CF}">
      <dgm:prSet/>
      <dgm:spPr/>
      <dgm:t>
        <a:bodyPr/>
        <a:lstStyle/>
        <a:p>
          <a:endParaRPr lang="en-IN" sz="1200" b="1">
            <a:latin typeface="D-DIN" panose="020B05040302020A0204" pitchFamily="34" charset="0"/>
            <a:cs typeface="Calibri" panose="020F0502020204030204" pitchFamily="34" charset="0"/>
          </a:endParaRPr>
        </a:p>
      </dgm:t>
    </dgm:pt>
    <dgm:pt modelId="{79FB2A11-F9CF-4BF0-8726-CE00E3155603}">
      <dgm:prSet custT="1"/>
      <dgm:spPr>
        <a:solidFill>
          <a:schemeClr val="accent1">
            <a:lumMod val="50000"/>
          </a:schemeClr>
        </a:solidFill>
      </dgm:spPr>
      <dgm:t>
        <a:bodyPr anchor="t"/>
        <a:lstStyle/>
        <a:p>
          <a:pPr algn="ctr"/>
          <a:endParaRPr lang="en-US" sz="1100" b="1" dirty="0">
            <a:solidFill>
              <a:schemeClr val="bg1"/>
            </a:solidFill>
            <a:latin typeface="D-DIN" panose="020B05040302020A0204" pitchFamily="34" charset="0"/>
            <a:cs typeface="Calibri" panose="020F0502020204030204" pitchFamily="34" charset="0"/>
          </a:endParaRPr>
        </a:p>
        <a:p>
          <a:pPr algn="ctr"/>
          <a:r>
            <a:rPr lang="en-US" sz="1100" b="1" dirty="0">
              <a:solidFill>
                <a:schemeClr val="bg1"/>
              </a:solidFill>
              <a:latin typeface="D-DIN" panose="020B05040302020A0204" pitchFamily="34" charset="0"/>
              <a:cs typeface="Calibri" panose="020F0502020204030204" pitchFamily="34" charset="0"/>
            </a:rPr>
            <a:t>Company</a:t>
          </a:r>
          <a:endParaRPr lang="en-IN" sz="1100" b="1" dirty="0">
            <a:solidFill>
              <a:schemeClr val="bg1"/>
            </a:solidFill>
            <a:latin typeface="D-DIN" panose="020B05040302020A0204" pitchFamily="34" charset="0"/>
            <a:cs typeface="Calibri" panose="020F0502020204030204" pitchFamily="34" charset="0"/>
          </a:endParaRPr>
        </a:p>
      </dgm:t>
    </dgm:pt>
    <dgm:pt modelId="{662CBB84-5267-4F02-B49E-D3D40BC04902}" type="parTrans" cxnId="{6850BB66-1A01-41C3-B887-8E13F4A6BF42}">
      <dgm:prSet/>
      <dgm:spPr/>
      <dgm:t>
        <a:bodyPr/>
        <a:lstStyle/>
        <a:p>
          <a:endParaRPr lang="en-IN" sz="1200" b="1">
            <a:latin typeface="D-DIN" panose="020B05040302020A0204" pitchFamily="34" charset="0"/>
            <a:cs typeface="Calibri" panose="020F0502020204030204" pitchFamily="34" charset="0"/>
          </a:endParaRPr>
        </a:p>
      </dgm:t>
    </dgm:pt>
    <dgm:pt modelId="{F9891EF9-6B5C-4800-B331-127018F56123}" type="sibTrans" cxnId="{6850BB66-1A01-41C3-B887-8E13F4A6BF42}">
      <dgm:prSet/>
      <dgm:spPr/>
      <dgm:t>
        <a:bodyPr/>
        <a:lstStyle/>
        <a:p>
          <a:endParaRPr lang="en-IN" sz="1200" b="1">
            <a:latin typeface="D-DIN" panose="020B05040302020A0204" pitchFamily="34" charset="0"/>
            <a:cs typeface="Calibri" panose="020F0502020204030204" pitchFamily="34" charset="0"/>
          </a:endParaRPr>
        </a:p>
      </dgm:t>
    </dgm:pt>
    <dgm:pt modelId="{A37152E1-4286-41E2-A55F-03250F4508EA}" type="pres">
      <dgm:prSet presAssocID="{A32B2C96-9AB2-4A0B-BB59-2078CBBD2C4C}" presName="Name0" presStyleCnt="0">
        <dgm:presLayoutVars>
          <dgm:dir/>
          <dgm:animLvl val="lvl"/>
          <dgm:resizeHandles val="exact"/>
        </dgm:presLayoutVars>
      </dgm:prSet>
      <dgm:spPr/>
    </dgm:pt>
    <dgm:pt modelId="{564FAAAF-7238-4C9E-BB26-11C55DA5A3D5}" type="pres">
      <dgm:prSet presAssocID="{047D8006-9CCA-4813-B63D-D70DEC8F83E7}" presName="Name8" presStyleCnt="0"/>
      <dgm:spPr/>
    </dgm:pt>
    <dgm:pt modelId="{179A4F00-DD99-4EF0-A205-43C23C403672}" type="pres">
      <dgm:prSet presAssocID="{047D8006-9CCA-4813-B63D-D70DEC8F83E7}" presName="level" presStyleLbl="node1" presStyleIdx="0" presStyleCnt="4" custLinFactX="14220" custLinFactNeighborX="100000">
        <dgm:presLayoutVars>
          <dgm:chMax val="1"/>
          <dgm:bulletEnabled val="1"/>
        </dgm:presLayoutVars>
      </dgm:prSet>
      <dgm:spPr/>
    </dgm:pt>
    <dgm:pt modelId="{523F2445-6F75-4B80-906E-39DB7C512214}" type="pres">
      <dgm:prSet presAssocID="{047D8006-9CCA-4813-B63D-D70DEC8F83E7}" presName="levelTx" presStyleLbl="revTx" presStyleIdx="0" presStyleCnt="0">
        <dgm:presLayoutVars>
          <dgm:chMax val="1"/>
          <dgm:bulletEnabled val="1"/>
        </dgm:presLayoutVars>
      </dgm:prSet>
      <dgm:spPr/>
    </dgm:pt>
    <dgm:pt modelId="{95C652C7-E551-4920-939C-F7A28A0E62CA}" type="pres">
      <dgm:prSet presAssocID="{8EBC0342-9F74-4264-83C4-74A4B71E1912}" presName="Name8" presStyleCnt="0"/>
      <dgm:spPr/>
    </dgm:pt>
    <dgm:pt modelId="{C56FC8D6-526F-4B14-97BD-4742234F743A}" type="pres">
      <dgm:prSet presAssocID="{8EBC0342-9F74-4264-83C4-74A4B71E1912}" presName="level" presStyleLbl="node1" presStyleIdx="1" presStyleCnt="4">
        <dgm:presLayoutVars>
          <dgm:chMax val="1"/>
          <dgm:bulletEnabled val="1"/>
        </dgm:presLayoutVars>
      </dgm:prSet>
      <dgm:spPr/>
    </dgm:pt>
    <dgm:pt modelId="{B8F4A18A-9FFA-4799-B3A3-F35A94907034}" type="pres">
      <dgm:prSet presAssocID="{8EBC0342-9F74-4264-83C4-74A4B71E1912}" presName="levelTx" presStyleLbl="revTx" presStyleIdx="0" presStyleCnt="0">
        <dgm:presLayoutVars>
          <dgm:chMax val="1"/>
          <dgm:bulletEnabled val="1"/>
        </dgm:presLayoutVars>
      </dgm:prSet>
      <dgm:spPr/>
    </dgm:pt>
    <dgm:pt modelId="{67898EE9-8A00-4D76-8F66-2F95B6B6358C}" type="pres">
      <dgm:prSet presAssocID="{55FF9CBC-3296-4D90-AF18-11D9383860C8}" presName="Name8" presStyleCnt="0"/>
      <dgm:spPr/>
    </dgm:pt>
    <dgm:pt modelId="{6150BE16-8C49-4020-9E6B-270816B9D4CC}" type="pres">
      <dgm:prSet presAssocID="{55FF9CBC-3296-4D90-AF18-11D9383860C8}" presName="level" presStyleLbl="node1" presStyleIdx="2" presStyleCnt="4">
        <dgm:presLayoutVars>
          <dgm:chMax val="1"/>
          <dgm:bulletEnabled val="1"/>
        </dgm:presLayoutVars>
      </dgm:prSet>
      <dgm:spPr/>
    </dgm:pt>
    <dgm:pt modelId="{3DDB4B66-59C7-4B56-9133-F3DE7368D77D}" type="pres">
      <dgm:prSet presAssocID="{55FF9CBC-3296-4D90-AF18-11D9383860C8}" presName="levelTx" presStyleLbl="revTx" presStyleIdx="0" presStyleCnt="0">
        <dgm:presLayoutVars>
          <dgm:chMax val="1"/>
          <dgm:bulletEnabled val="1"/>
        </dgm:presLayoutVars>
      </dgm:prSet>
      <dgm:spPr/>
    </dgm:pt>
    <dgm:pt modelId="{DAE7E5A1-38FE-4345-9EEE-49A163D9ACDA}" type="pres">
      <dgm:prSet presAssocID="{79FB2A11-F9CF-4BF0-8726-CE00E3155603}" presName="Name8" presStyleCnt="0"/>
      <dgm:spPr/>
    </dgm:pt>
    <dgm:pt modelId="{7B1134B1-CEC1-44E9-9DDA-63C13397F57E}" type="pres">
      <dgm:prSet presAssocID="{79FB2A11-F9CF-4BF0-8726-CE00E3155603}" presName="level" presStyleLbl="node1" presStyleIdx="3" presStyleCnt="4">
        <dgm:presLayoutVars>
          <dgm:chMax val="1"/>
          <dgm:bulletEnabled val="1"/>
        </dgm:presLayoutVars>
      </dgm:prSet>
      <dgm:spPr/>
    </dgm:pt>
    <dgm:pt modelId="{C4E61073-8A78-476E-B223-4AB5C18B5887}" type="pres">
      <dgm:prSet presAssocID="{79FB2A11-F9CF-4BF0-8726-CE00E3155603}" presName="levelTx" presStyleLbl="revTx" presStyleIdx="0" presStyleCnt="0">
        <dgm:presLayoutVars>
          <dgm:chMax val="1"/>
          <dgm:bulletEnabled val="1"/>
        </dgm:presLayoutVars>
      </dgm:prSet>
      <dgm:spPr/>
    </dgm:pt>
  </dgm:ptLst>
  <dgm:cxnLst>
    <dgm:cxn modelId="{20EB4B1E-EB3D-45C5-B6CA-21C2F2A507D1}" type="presOf" srcId="{A32B2C96-9AB2-4A0B-BB59-2078CBBD2C4C}" destId="{A37152E1-4286-41E2-A55F-03250F4508EA}" srcOrd="0" destOrd="0" presId="urn:microsoft.com/office/officeart/2005/8/layout/pyramid3"/>
    <dgm:cxn modelId="{32C48427-35FD-4191-877C-5675DD39BA53}" srcId="{A32B2C96-9AB2-4A0B-BB59-2078CBBD2C4C}" destId="{8EBC0342-9F74-4264-83C4-74A4B71E1912}" srcOrd="1" destOrd="0" parTransId="{9CC6C338-0893-40C5-ADD1-080674DCA720}" sibTransId="{2DECD3C4-C45B-4D56-98AF-CB41849911F8}"/>
    <dgm:cxn modelId="{6850BB66-1A01-41C3-B887-8E13F4A6BF42}" srcId="{A32B2C96-9AB2-4A0B-BB59-2078CBBD2C4C}" destId="{79FB2A11-F9CF-4BF0-8726-CE00E3155603}" srcOrd="3" destOrd="0" parTransId="{662CBB84-5267-4F02-B49E-D3D40BC04902}" sibTransId="{F9891EF9-6B5C-4800-B331-127018F56123}"/>
    <dgm:cxn modelId="{12A5F34F-3C4F-487A-9E1A-871DA6CC75D1}" type="presOf" srcId="{8EBC0342-9F74-4264-83C4-74A4B71E1912}" destId="{B8F4A18A-9FFA-4799-B3A3-F35A94907034}" srcOrd="1" destOrd="0" presId="urn:microsoft.com/office/officeart/2005/8/layout/pyramid3"/>
    <dgm:cxn modelId="{DA708972-324B-48CA-851B-6F8759A061A9}" type="presOf" srcId="{047D8006-9CCA-4813-B63D-D70DEC8F83E7}" destId="{179A4F00-DD99-4EF0-A205-43C23C403672}" srcOrd="0" destOrd="0" presId="urn:microsoft.com/office/officeart/2005/8/layout/pyramid3"/>
    <dgm:cxn modelId="{9B48A172-784D-4777-99EA-A74FC9630518}" srcId="{A32B2C96-9AB2-4A0B-BB59-2078CBBD2C4C}" destId="{047D8006-9CCA-4813-B63D-D70DEC8F83E7}" srcOrd="0" destOrd="0" parTransId="{CDDCCF86-12F2-42ED-BC2D-9CEA3B727765}" sibTransId="{7D6EC317-5EB4-49DE-9665-6C1A7FD963EC}"/>
    <dgm:cxn modelId="{C9914255-1B78-4B4C-A6FE-9038BF9211CB}" type="presOf" srcId="{55FF9CBC-3296-4D90-AF18-11D9383860C8}" destId="{3DDB4B66-59C7-4B56-9133-F3DE7368D77D}" srcOrd="1" destOrd="0" presId="urn:microsoft.com/office/officeart/2005/8/layout/pyramid3"/>
    <dgm:cxn modelId="{29F7FE89-2D37-483F-9ADC-CD8365FAC2B3}" type="presOf" srcId="{8EBC0342-9F74-4264-83C4-74A4B71E1912}" destId="{C56FC8D6-526F-4B14-97BD-4742234F743A}" srcOrd="0" destOrd="0" presId="urn:microsoft.com/office/officeart/2005/8/layout/pyramid3"/>
    <dgm:cxn modelId="{4124C29B-B1A9-46B4-9EB3-5A5AA98910CE}" type="presOf" srcId="{55FF9CBC-3296-4D90-AF18-11D9383860C8}" destId="{6150BE16-8C49-4020-9E6B-270816B9D4CC}" srcOrd="0" destOrd="0" presId="urn:microsoft.com/office/officeart/2005/8/layout/pyramid3"/>
    <dgm:cxn modelId="{BF4847A7-404C-4B5E-8B3A-1FAE204923CF}" srcId="{A32B2C96-9AB2-4A0B-BB59-2078CBBD2C4C}" destId="{55FF9CBC-3296-4D90-AF18-11D9383860C8}" srcOrd="2" destOrd="0" parTransId="{0452B873-B142-47BE-A0AC-529817235964}" sibTransId="{C588FD61-DD9D-4825-9A8F-C6BEB55BAB4A}"/>
    <dgm:cxn modelId="{FC34C0CB-413F-46D6-91AB-A1970BB9B7D3}" type="presOf" srcId="{79FB2A11-F9CF-4BF0-8726-CE00E3155603}" destId="{C4E61073-8A78-476E-B223-4AB5C18B5887}" srcOrd="1" destOrd="0" presId="urn:microsoft.com/office/officeart/2005/8/layout/pyramid3"/>
    <dgm:cxn modelId="{2CBAE8CC-5F98-4DA7-B6EE-23B858BFBB92}" type="presOf" srcId="{047D8006-9CCA-4813-B63D-D70DEC8F83E7}" destId="{523F2445-6F75-4B80-906E-39DB7C512214}" srcOrd="1" destOrd="0" presId="urn:microsoft.com/office/officeart/2005/8/layout/pyramid3"/>
    <dgm:cxn modelId="{97FD8DCF-8EA1-42B4-8721-70389FA282DB}" type="presOf" srcId="{79FB2A11-F9CF-4BF0-8726-CE00E3155603}" destId="{7B1134B1-CEC1-44E9-9DDA-63C13397F57E}" srcOrd="0" destOrd="0" presId="urn:microsoft.com/office/officeart/2005/8/layout/pyramid3"/>
    <dgm:cxn modelId="{42FB9144-7BF2-4FCC-BFCB-E3E732A8AC84}" type="presParOf" srcId="{A37152E1-4286-41E2-A55F-03250F4508EA}" destId="{564FAAAF-7238-4C9E-BB26-11C55DA5A3D5}" srcOrd="0" destOrd="0" presId="urn:microsoft.com/office/officeart/2005/8/layout/pyramid3"/>
    <dgm:cxn modelId="{B538AC50-83CE-4EF9-90DC-8F717AD54E23}" type="presParOf" srcId="{564FAAAF-7238-4C9E-BB26-11C55DA5A3D5}" destId="{179A4F00-DD99-4EF0-A205-43C23C403672}" srcOrd="0" destOrd="0" presId="urn:microsoft.com/office/officeart/2005/8/layout/pyramid3"/>
    <dgm:cxn modelId="{9ECE176A-DE51-4B1B-89CE-DBE9B776C48D}" type="presParOf" srcId="{564FAAAF-7238-4C9E-BB26-11C55DA5A3D5}" destId="{523F2445-6F75-4B80-906E-39DB7C512214}" srcOrd="1" destOrd="0" presId="urn:microsoft.com/office/officeart/2005/8/layout/pyramid3"/>
    <dgm:cxn modelId="{B7C872E6-D816-486D-AEA2-87D1E3424EF8}" type="presParOf" srcId="{A37152E1-4286-41E2-A55F-03250F4508EA}" destId="{95C652C7-E551-4920-939C-F7A28A0E62CA}" srcOrd="1" destOrd="0" presId="urn:microsoft.com/office/officeart/2005/8/layout/pyramid3"/>
    <dgm:cxn modelId="{C59D2646-631E-4566-8FA3-CA38BAD07F93}" type="presParOf" srcId="{95C652C7-E551-4920-939C-F7A28A0E62CA}" destId="{C56FC8D6-526F-4B14-97BD-4742234F743A}" srcOrd="0" destOrd="0" presId="urn:microsoft.com/office/officeart/2005/8/layout/pyramid3"/>
    <dgm:cxn modelId="{081B4AE8-A13F-4EB5-A874-A3B1E730AF9F}" type="presParOf" srcId="{95C652C7-E551-4920-939C-F7A28A0E62CA}" destId="{B8F4A18A-9FFA-4799-B3A3-F35A94907034}" srcOrd="1" destOrd="0" presId="urn:microsoft.com/office/officeart/2005/8/layout/pyramid3"/>
    <dgm:cxn modelId="{D223258F-15DE-4C4F-9E76-1F450E624AC6}" type="presParOf" srcId="{A37152E1-4286-41E2-A55F-03250F4508EA}" destId="{67898EE9-8A00-4D76-8F66-2F95B6B6358C}" srcOrd="2" destOrd="0" presId="urn:microsoft.com/office/officeart/2005/8/layout/pyramid3"/>
    <dgm:cxn modelId="{8392A916-7236-46F4-9C68-AC077DEBB261}" type="presParOf" srcId="{67898EE9-8A00-4D76-8F66-2F95B6B6358C}" destId="{6150BE16-8C49-4020-9E6B-270816B9D4CC}" srcOrd="0" destOrd="0" presId="urn:microsoft.com/office/officeart/2005/8/layout/pyramid3"/>
    <dgm:cxn modelId="{F3852FED-B6EF-449B-8392-7E8E26C0C681}" type="presParOf" srcId="{67898EE9-8A00-4D76-8F66-2F95B6B6358C}" destId="{3DDB4B66-59C7-4B56-9133-F3DE7368D77D}" srcOrd="1" destOrd="0" presId="urn:microsoft.com/office/officeart/2005/8/layout/pyramid3"/>
    <dgm:cxn modelId="{E95924D9-4FC2-471A-B64F-E3C2397747B2}" type="presParOf" srcId="{A37152E1-4286-41E2-A55F-03250F4508EA}" destId="{DAE7E5A1-38FE-4345-9EEE-49A163D9ACDA}" srcOrd="3" destOrd="0" presId="urn:microsoft.com/office/officeart/2005/8/layout/pyramid3"/>
    <dgm:cxn modelId="{0898B87B-16F6-4FF2-9108-E790F36F2CEC}" type="presParOf" srcId="{DAE7E5A1-38FE-4345-9EEE-49A163D9ACDA}" destId="{7B1134B1-CEC1-44E9-9DDA-63C13397F57E}" srcOrd="0" destOrd="0" presId="urn:microsoft.com/office/officeart/2005/8/layout/pyramid3"/>
    <dgm:cxn modelId="{5077E0C1-C6D2-49FA-8B41-641F8F03EEA7}" type="presParOf" srcId="{DAE7E5A1-38FE-4345-9EEE-49A163D9ACDA}" destId="{C4E61073-8A78-476E-B223-4AB5C18B5887}" srcOrd="1" destOrd="0" presId="urn:microsoft.com/office/officeart/2005/8/layout/pyramid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32B2C96-9AB2-4A0B-BB59-2078CBBD2C4C}" type="doc">
      <dgm:prSet loTypeId="urn:microsoft.com/office/officeart/2005/8/layout/pyramid1" loCatId="pyramid" qsTypeId="urn:microsoft.com/office/officeart/2005/8/quickstyle/simple1" qsCatId="simple" csTypeId="urn:microsoft.com/office/officeart/2005/8/colors/accent1_2" csCatId="accent1" phldr="1"/>
      <dgm:spPr/>
      <dgm:t>
        <a:bodyPr/>
        <a:lstStyle/>
        <a:p>
          <a:endParaRPr lang="en-IN"/>
        </a:p>
      </dgm:t>
    </dgm:pt>
    <dgm:pt modelId="{047D8006-9CCA-4813-B63D-D70DEC8F83E7}">
      <dgm:prSet phldrT="[Text]" custT="1"/>
      <dgm:spPr>
        <a:solidFill>
          <a:srgbClr val="0046AA"/>
        </a:solidFill>
      </dgm:spPr>
      <dgm:t>
        <a:bodyPr anchor="t"/>
        <a:lstStyle/>
        <a:p>
          <a:endParaRPr lang="en-US" sz="1400" b="1" dirty="0">
            <a:solidFill>
              <a:schemeClr val="bg1"/>
            </a:solidFill>
            <a:latin typeface="D-DIN" panose="020B05040302020A0204" pitchFamily="34" charset="0"/>
            <a:cs typeface="Calibri" panose="020F0502020204030204" pitchFamily="34" charset="0"/>
          </a:endParaRPr>
        </a:p>
        <a:p>
          <a:endParaRPr lang="en-US" sz="1400" b="1" dirty="0">
            <a:solidFill>
              <a:schemeClr val="bg1"/>
            </a:solidFill>
            <a:latin typeface="D-DIN" panose="020B05040302020A0204" pitchFamily="34" charset="0"/>
            <a:cs typeface="Calibri" panose="020F0502020204030204" pitchFamily="34" charset="0"/>
          </a:endParaRPr>
        </a:p>
        <a:p>
          <a:r>
            <a:rPr lang="en-US" sz="1400" b="1" dirty="0">
              <a:solidFill>
                <a:schemeClr val="bg1"/>
              </a:solidFill>
              <a:latin typeface="D-DIN" panose="020B05040302020A0204" pitchFamily="34" charset="0"/>
              <a:cs typeface="Calibri" panose="020F0502020204030204" pitchFamily="34" charset="0"/>
            </a:rPr>
            <a:t>Economy</a:t>
          </a:r>
          <a:endParaRPr lang="en-IN" sz="1400" b="1" dirty="0">
            <a:solidFill>
              <a:schemeClr val="bg1"/>
            </a:solidFill>
            <a:latin typeface="D-DIN" panose="020B05040302020A0204" pitchFamily="34" charset="0"/>
            <a:cs typeface="Calibri" panose="020F0502020204030204" pitchFamily="34" charset="0"/>
          </a:endParaRPr>
        </a:p>
      </dgm:t>
    </dgm:pt>
    <dgm:pt modelId="{CDDCCF86-12F2-42ED-BC2D-9CEA3B727765}" type="parTrans" cxnId="{9B48A172-784D-4777-99EA-A74FC9630518}">
      <dgm:prSet/>
      <dgm:spPr/>
      <dgm:t>
        <a:bodyPr/>
        <a:lstStyle/>
        <a:p>
          <a:endParaRPr lang="en-IN" sz="1200" b="1">
            <a:latin typeface="D-DIN" panose="020B05040302020A0204" pitchFamily="34" charset="0"/>
            <a:cs typeface="Calibri" panose="020F0502020204030204" pitchFamily="34" charset="0"/>
          </a:endParaRPr>
        </a:p>
      </dgm:t>
    </dgm:pt>
    <dgm:pt modelId="{7D6EC317-5EB4-49DE-9665-6C1A7FD963EC}" type="sibTrans" cxnId="{9B48A172-784D-4777-99EA-A74FC9630518}">
      <dgm:prSet/>
      <dgm:spPr/>
      <dgm:t>
        <a:bodyPr/>
        <a:lstStyle/>
        <a:p>
          <a:endParaRPr lang="en-IN" sz="1200" b="1">
            <a:latin typeface="D-DIN" panose="020B05040302020A0204" pitchFamily="34" charset="0"/>
            <a:cs typeface="Calibri" panose="020F0502020204030204" pitchFamily="34" charset="0"/>
          </a:endParaRPr>
        </a:p>
      </dgm:t>
    </dgm:pt>
    <dgm:pt modelId="{8EBC0342-9F74-4264-83C4-74A4B71E1912}">
      <dgm:prSet phldrT="[Text]" custT="1"/>
      <dgm:spPr>
        <a:solidFill>
          <a:srgbClr val="C00000"/>
        </a:solidFill>
      </dgm:spPr>
      <dgm:t>
        <a:bodyPr/>
        <a:lstStyle/>
        <a:p>
          <a:r>
            <a:rPr lang="en-US" sz="3200" b="1" dirty="0">
              <a:solidFill>
                <a:schemeClr val="bg1"/>
              </a:solidFill>
              <a:latin typeface="D-DIN" panose="020B05040302020A0204" pitchFamily="34" charset="0"/>
              <a:cs typeface="Calibri" panose="020F0502020204030204" pitchFamily="34" charset="0"/>
            </a:rPr>
            <a:t>Sector</a:t>
          </a:r>
          <a:endParaRPr lang="en-IN" sz="3200" b="1" dirty="0">
            <a:solidFill>
              <a:schemeClr val="bg1"/>
            </a:solidFill>
            <a:latin typeface="D-DIN" panose="020B05040302020A0204" pitchFamily="34" charset="0"/>
            <a:cs typeface="Calibri" panose="020F0502020204030204" pitchFamily="34" charset="0"/>
          </a:endParaRPr>
        </a:p>
      </dgm:t>
    </dgm:pt>
    <dgm:pt modelId="{9CC6C338-0893-40C5-ADD1-080674DCA720}" type="parTrans" cxnId="{32C48427-35FD-4191-877C-5675DD39BA53}">
      <dgm:prSet/>
      <dgm:spPr/>
      <dgm:t>
        <a:bodyPr/>
        <a:lstStyle/>
        <a:p>
          <a:endParaRPr lang="en-IN" sz="1200" b="1">
            <a:latin typeface="D-DIN" panose="020B05040302020A0204" pitchFamily="34" charset="0"/>
            <a:cs typeface="Calibri" panose="020F0502020204030204" pitchFamily="34" charset="0"/>
          </a:endParaRPr>
        </a:p>
      </dgm:t>
    </dgm:pt>
    <dgm:pt modelId="{2DECD3C4-C45B-4D56-98AF-CB41849911F8}" type="sibTrans" cxnId="{32C48427-35FD-4191-877C-5675DD39BA53}">
      <dgm:prSet/>
      <dgm:spPr/>
      <dgm:t>
        <a:bodyPr/>
        <a:lstStyle/>
        <a:p>
          <a:endParaRPr lang="en-IN" sz="1200" b="1">
            <a:latin typeface="D-DIN" panose="020B05040302020A0204" pitchFamily="34" charset="0"/>
            <a:cs typeface="Calibri" panose="020F0502020204030204" pitchFamily="34" charset="0"/>
          </a:endParaRPr>
        </a:p>
      </dgm:t>
    </dgm:pt>
    <dgm:pt modelId="{55FF9CBC-3296-4D90-AF18-11D9383860C8}">
      <dgm:prSet phldrT="[Text]" custT="1"/>
      <dgm:spPr>
        <a:solidFill>
          <a:srgbClr val="EAB200"/>
        </a:solidFill>
      </dgm:spPr>
      <dgm:t>
        <a:bodyPr/>
        <a:lstStyle/>
        <a:p>
          <a:r>
            <a:rPr lang="en-US" sz="4400" b="1" dirty="0">
              <a:solidFill>
                <a:schemeClr val="bg1"/>
              </a:solidFill>
              <a:latin typeface="D-DIN" panose="020B05040302020A0204" pitchFamily="34" charset="0"/>
              <a:cs typeface="Calibri" panose="020F0502020204030204" pitchFamily="34" charset="0"/>
            </a:rPr>
            <a:t>Industry</a:t>
          </a:r>
          <a:endParaRPr lang="en-IN" sz="4400" b="1" dirty="0">
            <a:solidFill>
              <a:schemeClr val="bg1"/>
            </a:solidFill>
            <a:latin typeface="D-DIN" panose="020B05040302020A0204" pitchFamily="34" charset="0"/>
            <a:cs typeface="Calibri" panose="020F0502020204030204" pitchFamily="34" charset="0"/>
          </a:endParaRPr>
        </a:p>
      </dgm:t>
    </dgm:pt>
    <dgm:pt modelId="{0452B873-B142-47BE-A0AC-529817235964}" type="parTrans" cxnId="{BF4847A7-404C-4B5E-8B3A-1FAE204923CF}">
      <dgm:prSet/>
      <dgm:spPr/>
      <dgm:t>
        <a:bodyPr/>
        <a:lstStyle/>
        <a:p>
          <a:endParaRPr lang="en-IN" sz="1200" b="1">
            <a:latin typeface="D-DIN" panose="020B05040302020A0204" pitchFamily="34" charset="0"/>
            <a:cs typeface="Calibri" panose="020F0502020204030204" pitchFamily="34" charset="0"/>
          </a:endParaRPr>
        </a:p>
      </dgm:t>
    </dgm:pt>
    <dgm:pt modelId="{C588FD61-DD9D-4825-9A8F-C6BEB55BAB4A}" type="sibTrans" cxnId="{BF4847A7-404C-4B5E-8B3A-1FAE204923CF}">
      <dgm:prSet/>
      <dgm:spPr/>
      <dgm:t>
        <a:bodyPr/>
        <a:lstStyle/>
        <a:p>
          <a:endParaRPr lang="en-IN" sz="1200" b="1">
            <a:latin typeface="D-DIN" panose="020B05040302020A0204" pitchFamily="34" charset="0"/>
            <a:cs typeface="Calibri" panose="020F0502020204030204" pitchFamily="34" charset="0"/>
          </a:endParaRPr>
        </a:p>
      </dgm:t>
    </dgm:pt>
    <dgm:pt modelId="{79FB2A11-F9CF-4BF0-8726-CE00E3155603}">
      <dgm:prSet custT="1"/>
      <dgm:spPr>
        <a:solidFill>
          <a:schemeClr val="accent1">
            <a:lumMod val="50000"/>
          </a:schemeClr>
        </a:solidFill>
      </dgm:spPr>
      <dgm:t>
        <a:bodyPr anchor="ctr"/>
        <a:lstStyle/>
        <a:p>
          <a:pPr algn="ctr"/>
          <a:r>
            <a:rPr lang="en-US" sz="4800" b="1" dirty="0">
              <a:solidFill>
                <a:schemeClr val="bg1"/>
              </a:solidFill>
              <a:latin typeface="D-DIN" panose="020B05040302020A0204" pitchFamily="34" charset="0"/>
              <a:cs typeface="Calibri" panose="020F0502020204030204" pitchFamily="34" charset="0"/>
            </a:rPr>
            <a:t>Company</a:t>
          </a:r>
          <a:endParaRPr lang="en-IN" sz="4800" b="1" dirty="0">
            <a:solidFill>
              <a:schemeClr val="bg1"/>
            </a:solidFill>
            <a:latin typeface="D-DIN" panose="020B05040302020A0204" pitchFamily="34" charset="0"/>
            <a:cs typeface="Calibri" panose="020F0502020204030204" pitchFamily="34" charset="0"/>
          </a:endParaRPr>
        </a:p>
      </dgm:t>
    </dgm:pt>
    <dgm:pt modelId="{662CBB84-5267-4F02-B49E-D3D40BC04902}" type="parTrans" cxnId="{6850BB66-1A01-41C3-B887-8E13F4A6BF42}">
      <dgm:prSet/>
      <dgm:spPr/>
      <dgm:t>
        <a:bodyPr/>
        <a:lstStyle/>
        <a:p>
          <a:endParaRPr lang="en-IN" sz="1200" b="1">
            <a:latin typeface="D-DIN" panose="020B05040302020A0204" pitchFamily="34" charset="0"/>
            <a:cs typeface="Calibri" panose="020F0502020204030204" pitchFamily="34" charset="0"/>
          </a:endParaRPr>
        </a:p>
      </dgm:t>
    </dgm:pt>
    <dgm:pt modelId="{F9891EF9-6B5C-4800-B331-127018F56123}" type="sibTrans" cxnId="{6850BB66-1A01-41C3-B887-8E13F4A6BF42}">
      <dgm:prSet/>
      <dgm:spPr/>
      <dgm:t>
        <a:bodyPr/>
        <a:lstStyle/>
        <a:p>
          <a:endParaRPr lang="en-IN" sz="1200" b="1">
            <a:latin typeface="D-DIN" panose="020B05040302020A0204" pitchFamily="34" charset="0"/>
            <a:cs typeface="Calibri" panose="020F0502020204030204" pitchFamily="34" charset="0"/>
          </a:endParaRPr>
        </a:p>
      </dgm:t>
    </dgm:pt>
    <dgm:pt modelId="{1AA38C19-7960-428F-B65E-6207847FFA1D}" type="pres">
      <dgm:prSet presAssocID="{A32B2C96-9AB2-4A0B-BB59-2078CBBD2C4C}" presName="Name0" presStyleCnt="0">
        <dgm:presLayoutVars>
          <dgm:dir/>
          <dgm:animLvl val="lvl"/>
          <dgm:resizeHandles val="exact"/>
        </dgm:presLayoutVars>
      </dgm:prSet>
      <dgm:spPr/>
    </dgm:pt>
    <dgm:pt modelId="{F2181329-D823-4551-AEF9-0579AD739E26}" type="pres">
      <dgm:prSet presAssocID="{047D8006-9CCA-4813-B63D-D70DEC8F83E7}" presName="Name8" presStyleCnt="0"/>
      <dgm:spPr/>
    </dgm:pt>
    <dgm:pt modelId="{0B7694F5-D474-4A5E-AC26-9F647BC52078}" type="pres">
      <dgm:prSet presAssocID="{047D8006-9CCA-4813-B63D-D70DEC8F83E7}" presName="level" presStyleLbl="node1" presStyleIdx="0" presStyleCnt="4">
        <dgm:presLayoutVars>
          <dgm:chMax val="1"/>
          <dgm:bulletEnabled val="1"/>
        </dgm:presLayoutVars>
      </dgm:prSet>
      <dgm:spPr/>
    </dgm:pt>
    <dgm:pt modelId="{CEF586F6-CEA2-4687-9333-E2A646FB3A9C}" type="pres">
      <dgm:prSet presAssocID="{047D8006-9CCA-4813-B63D-D70DEC8F83E7}" presName="levelTx" presStyleLbl="revTx" presStyleIdx="0" presStyleCnt="0">
        <dgm:presLayoutVars>
          <dgm:chMax val="1"/>
          <dgm:bulletEnabled val="1"/>
        </dgm:presLayoutVars>
      </dgm:prSet>
      <dgm:spPr/>
    </dgm:pt>
    <dgm:pt modelId="{44FD9BAE-97D9-46EE-BA69-2A75E213507D}" type="pres">
      <dgm:prSet presAssocID="{8EBC0342-9F74-4264-83C4-74A4B71E1912}" presName="Name8" presStyleCnt="0"/>
      <dgm:spPr/>
    </dgm:pt>
    <dgm:pt modelId="{BC937ADF-40DC-4DB0-8BAC-3C7897CB5B29}" type="pres">
      <dgm:prSet presAssocID="{8EBC0342-9F74-4264-83C4-74A4B71E1912}" presName="level" presStyleLbl="node1" presStyleIdx="1" presStyleCnt="4">
        <dgm:presLayoutVars>
          <dgm:chMax val="1"/>
          <dgm:bulletEnabled val="1"/>
        </dgm:presLayoutVars>
      </dgm:prSet>
      <dgm:spPr/>
    </dgm:pt>
    <dgm:pt modelId="{9A0E7749-2EA0-4542-BFDE-A3BC828693F7}" type="pres">
      <dgm:prSet presAssocID="{8EBC0342-9F74-4264-83C4-74A4B71E1912}" presName="levelTx" presStyleLbl="revTx" presStyleIdx="0" presStyleCnt="0">
        <dgm:presLayoutVars>
          <dgm:chMax val="1"/>
          <dgm:bulletEnabled val="1"/>
        </dgm:presLayoutVars>
      </dgm:prSet>
      <dgm:spPr/>
    </dgm:pt>
    <dgm:pt modelId="{1DC860BE-B546-483D-A022-9845F21A5BAA}" type="pres">
      <dgm:prSet presAssocID="{55FF9CBC-3296-4D90-AF18-11D9383860C8}" presName="Name8" presStyleCnt="0"/>
      <dgm:spPr/>
    </dgm:pt>
    <dgm:pt modelId="{F6FE26D8-2E8A-4D7C-8DD2-A25A1679606F}" type="pres">
      <dgm:prSet presAssocID="{55FF9CBC-3296-4D90-AF18-11D9383860C8}" presName="level" presStyleLbl="node1" presStyleIdx="2" presStyleCnt="4">
        <dgm:presLayoutVars>
          <dgm:chMax val="1"/>
          <dgm:bulletEnabled val="1"/>
        </dgm:presLayoutVars>
      </dgm:prSet>
      <dgm:spPr/>
    </dgm:pt>
    <dgm:pt modelId="{CCB4D3BA-8E76-45FA-8BA2-D489125A139E}" type="pres">
      <dgm:prSet presAssocID="{55FF9CBC-3296-4D90-AF18-11D9383860C8}" presName="levelTx" presStyleLbl="revTx" presStyleIdx="0" presStyleCnt="0">
        <dgm:presLayoutVars>
          <dgm:chMax val="1"/>
          <dgm:bulletEnabled val="1"/>
        </dgm:presLayoutVars>
      </dgm:prSet>
      <dgm:spPr/>
    </dgm:pt>
    <dgm:pt modelId="{AC32156A-2232-4D7A-A5D1-9C68EA7A670C}" type="pres">
      <dgm:prSet presAssocID="{79FB2A11-F9CF-4BF0-8726-CE00E3155603}" presName="Name8" presStyleCnt="0"/>
      <dgm:spPr/>
    </dgm:pt>
    <dgm:pt modelId="{64843804-D0FF-4169-9F7E-EC1B63BD5A51}" type="pres">
      <dgm:prSet presAssocID="{79FB2A11-F9CF-4BF0-8726-CE00E3155603}" presName="level" presStyleLbl="node1" presStyleIdx="3" presStyleCnt="4">
        <dgm:presLayoutVars>
          <dgm:chMax val="1"/>
          <dgm:bulletEnabled val="1"/>
        </dgm:presLayoutVars>
      </dgm:prSet>
      <dgm:spPr/>
    </dgm:pt>
    <dgm:pt modelId="{8072BB05-6B27-4AED-8AE3-3380D40610CD}" type="pres">
      <dgm:prSet presAssocID="{79FB2A11-F9CF-4BF0-8726-CE00E3155603}" presName="levelTx" presStyleLbl="revTx" presStyleIdx="0" presStyleCnt="0">
        <dgm:presLayoutVars>
          <dgm:chMax val="1"/>
          <dgm:bulletEnabled val="1"/>
        </dgm:presLayoutVars>
      </dgm:prSet>
      <dgm:spPr/>
    </dgm:pt>
  </dgm:ptLst>
  <dgm:cxnLst>
    <dgm:cxn modelId="{C0CECF0A-AEBF-4911-82AF-67823466BF56}" type="presOf" srcId="{047D8006-9CCA-4813-B63D-D70DEC8F83E7}" destId="{0B7694F5-D474-4A5E-AC26-9F647BC52078}" srcOrd="0" destOrd="0" presId="urn:microsoft.com/office/officeart/2005/8/layout/pyramid1"/>
    <dgm:cxn modelId="{8B10D212-FF08-4D8D-B6D6-400149BDAE99}" type="presOf" srcId="{79FB2A11-F9CF-4BF0-8726-CE00E3155603}" destId="{8072BB05-6B27-4AED-8AE3-3380D40610CD}" srcOrd="1" destOrd="0" presId="urn:microsoft.com/office/officeart/2005/8/layout/pyramid1"/>
    <dgm:cxn modelId="{28C81D22-0AE6-450B-AE3E-9FABB8C2946E}" type="presOf" srcId="{8EBC0342-9F74-4264-83C4-74A4B71E1912}" destId="{BC937ADF-40DC-4DB0-8BAC-3C7897CB5B29}" srcOrd="0" destOrd="0" presId="urn:microsoft.com/office/officeart/2005/8/layout/pyramid1"/>
    <dgm:cxn modelId="{32C48427-35FD-4191-877C-5675DD39BA53}" srcId="{A32B2C96-9AB2-4A0B-BB59-2078CBBD2C4C}" destId="{8EBC0342-9F74-4264-83C4-74A4B71E1912}" srcOrd="1" destOrd="0" parTransId="{9CC6C338-0893-40C5-ADD1-080674DCA720}" sibTransId="{2DECD3C4-C45B-4D56-98AF-CB41849911F8}"/>
    <dgm:cxn modelId="{6850BB66-1A01-41C3-B887-8E13F4A6BF42}" srcId="{A32B2C96-9AB2-4A0B-BB59-2078CBBD2C4C}" destId="{79FB2A11-F9CF-4BF0-8726-CE00E3155603}" srcOrd="3" destOrd="0" parTransId="{662CBB84-5267-4F02-B49E-D3D40BC04902}" sibTransId="{F9891EF9-6B5C-4800-B331-127018F56123}"/>
    <dgm:cxn modelId="{324F3C6B-51E3-48F7-BA96-C8FE217F4DE3}" type="presOf" srcId="{A32B2C96-9AB2-4A0B-BB59-2078CBBD2C4C}" destId="{1AA38C19-7960-428F-B65E-6207847FFA1D}" srcOrd="0" destOrd="0" presId="urn:microsoft.com/office/officeart/2005/8/layout/pyramid1"/>
    <dgm:cxn modelId="{9B48A172-784D-4777-99EA-A74FC9630518}" srcId="{A32B2C96-9AB2-4A0B-BB59-2078CBBD2C4C}" destId="{047D8006-9CCA-4813-B63D-D70DEC8F83E7}" srcOrd="0" destOrd="0" parTransId="{CDDCCF86-12F2-42ED-BC2D-9CEA3B727765}" sibTransId="{7D6EC317-5EB4-49DE-9665-6C1A7FD963EC}"/>
    <dgm:cxn modelId="{2CFE4575-D7A9-470B-B068-9C7442BDC995}" type="presOf" srcId="{8EBC0342-9F74-4264-83C4-74A4B71E1912}" destId="{9A0E7749-2EA0-4542-BFDE-A3BC828693F7}" srcOrd="1" destOrd="0" presId="urn:microsoft.com/office/officeart/2005/8/layout/pyramid1"/>
    <dgm:cxn modelId="{D09F3D7C-1E9B-498F-9D92-ECC8D0D47A8E}" type="presOf" srcId="{047D8006-9CCA-4813-B63D-D70DEC8F83E7}" destId="{CEF586F6-CEA2-4687-9333-E2A646FB3A9C}" srcOrd="1" destOrd="0" presId="urn:microsoft.com/office/officeart/2005/8/layout/pyramid1"/>
    <dgm:cxn modelId="{C388B684-D879-4177-A7B1-B4711C273875}" type="presOf" srcId="{55FF9CBC-3296-4D90-AF18-11D9383860C8}" destId="{F6FE26D8-2E8A-4D7C-8DD2-A25A1679606F}" srcOrd="0" destOrd="0" presId="urn:microsoft.com/office/officeart/2005/8/layout/pyramid1"/>
    <dgm:cxn modelId="{04E7ED9A-70CA-406B-AB1E-6AAA2DE0D419}" type="presOf" srcId="{55FF9CBC-3296-4D90-AF18-11D9383860C8}" destId="{CCB4D3BA-8E76-45FA-8BA2-D489125A139E}" srcOrd="1" destOrd="0" presId="urn:microsoft.com/office/officeart/2005/8/layout/pyramid1"/>
    <dgm:cxn modelId="{BF4847A7-404C-4B5E-8B3A-1FAE204923CF}" srcId="{A32B2C96-9AB2-4A0B-BB59-2078CBBD2C4C}" destId="{55FF9CBC-3296-4D90-AF18-11D9383860C8}" srcOrd="2" destOrd="0" parTransId="{0452B873-B142-47BE-A0AC-529817235964}" sibTransId="{C588FD61-DD9D-4825-9A8F-C6BEB55BAB4A}"/>
    <dgm:cxn modelId="{AAA138EE-333D-44FB-B667-C9E0194DA124}" type="presOf" srcId="{79FB2A11-F9CF-4BF0-8726-CE00E3155603}" destId="{64843804-D0FF-4169-9F7E-EC1B63BD5A51}" srcOrd="0" destOrd="0" presId="urn:microsoft.com/office/officeart/2005/8/layout/pyramid1"/>
    <dgm:cxn modelId="{B687DBDA-C3E1-4BDB-B733-BA6335251EEC}" type="presParOf" srcId="{1AA38C19-7960-428F-B65E-6207847FFA1D}" destId="{F2181329-D823-4551-AEF9-0579AD739E26}" srcOrd="0" destOrd="0" presId="urn:microsoft.com/office/officeart/2005/8/layout/pyramid1"/>
    <dgm:cxn modelId="{5FD42CD2-E66E-4493-AA87-F38DFF7F8AA6}" type="presParOf" srcId="{F2181329-D823-4551-AEF9-0579AD739E26}" destId="{0B7694F5-D474-4A5E-AC26-9F647BC52078}" srcOrd="0" destOrd="0" presId="urn:microsoft.com/office/officeart/2005/8/layout/pyramid1"/>
    <dgm:cxn modelId="{470F2FAB-7EE2-47E5-B73E-87D755372C9C}" type="presParOf" srcId="{F2181329-D823-4551-AEF9-0579AD739E26}" destId="{CEF586F6-CEA2-4687-9333-E2A646FB3A9C}" srcOrd="1" destOrd="0" presId="urn:microsoft.com/office/officeart/2005/8/layout/pyramid1"/>
    <dgm:cxn modelId="{22622EFF-5377-4FBC-9D9D-601F331F5D68}" type="presParOf" srcId="{1AA38C19-7960-428F-B65E-6207847FFA1D}" destId="{44FD9BAE-97D9-46EE-BA69-2A75E213507D}" srcOrd="1" destOrd="0" presId="urn:microsoft.com/office/officeart/2005/8/layout/pyramid1"/>
    <dgm:cxn modelId="{4D54EBFF-7060-4583-8114-E8B1166162C1}" type="presParOf" srcId="{44FD9BAE-97D9-46EE-BA69-2A75E213507D}" destId="{BC937ADF-40DC-4DB0-8BAC-3C7897CB5B29}" srcOrd="0" destOrd="0" presId="urn:microsoft.com/office/officeart/2005/8/layout/pyramid1"/>
    <dgm:cxn modelId="{10502496-EB12-4232-9066-0FDAB980C40A}" type="presParOf" srcId="{44FD9BAE-97D9-46EE-BA69-2A75E213507D}" destId="{9A0E7749-2EA0-4542-BFDE-A3BC828693F7}" srcOrd="1" destOrd="0" presId="urn:microsoft.com/office/officeart/2005/8/layout/pyramid1"/>
    <dgm:cxn modelId="{F287DC54-1988-4753-B0CF-5B3723A5771B}" type="presParOf" srcId="{1AA38C19-7960-428F-B65E-6207847FFA1D}" destId="{1DC860BE-B546-483D-A022-9845F21A5BAA}" srcOrd="2" destOrd="0" presId="urn:microsoft.com/office/officeart/2005/8/layout/pyramid1"/>
    <dgm:cxn modelId="{C69CB5FD-6C54-4878-9250-FBA8DD0591F4}" type="presParOf" srcId="{1DC860BE-B546-483D-A022-9845F21A5BAA}" destId="{F6FE26D8-2E8A-4D7C-8DD2-A25A1679606F}" srcOrd="0" destOrd="0" presId="urn:microsoft.com/office/officeart/2005/8/layout/pyramid1"/>
    <dgm:cxn modelId="{E695ED99-6869-4CD4-9416-91A45015030D}" type="presParOf" srcId="{1DC860BE-B546-483D-A022-9845F21A5BAA}" destId="{CCB4D3BA-8E76-45FA-8BA2-D489125A139E}" srcOrd="1" destOrd="0" presId="urn:microsoft.com/office/officeart/2005/8/layout/pyramid1"/>
    <dgm:cxn modelId="{2D36D483-EDCC-43C9-8D2B-1949DC4FFB9F}" type="presParOf" srcId="{1AA38C19-7960-428F-B65E-6207847FFA1D}" destId="{AC32156A-2232-4D7A-A5D1-9C68EA7A670C}" srcOrd="3" destOrd="0" presId="urn:microsoft.com/office/officeart/2005/8/layout/pyramid1"/>
    <dgm:cxn modelId="{C56BDF07-ECBB-43C6-8447-96963059F303}" type="presParOf" srcId="{AC32156A-2232-4D7A-A5D1-9C68EA7A670C}" destId="{64843804-D0FF-4169-9F7E-EC1B63BD5A51}" srcOrd="0" destOrd="0" presId="urn:microsoft.com/office/officeart/2005/8/layout/pyramid1"/>
    <dgm:cxn modelId="{47C5D6DD-58D2-4E8E-BF77-97461A6EA9ED}" type="presParOf" srcId="{AC32156A-2232-4D7A-A5D1-9C68EA7A670C}" destId="{8072BB05-6B27-4AED-8AE3-3380D40610CD}" srcOrd="1" destOrd="0" presId="urn:microsoft.com/office/officeart/2005/8/layout/pyramid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CD1F186-6297-4806-9FEA-6CEE19858B89}"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IN"/>
        </a:p>
      </dgm:t>
    </dgm:pt>
    <dgm:pt modelId="{507E2763-CC8F-440B-9505-6B5C699371AF}">
      <dgm:prSet phldrT="[Text]" custT="1"/>
      <dgm:spPr>
        <a:solidFill>
          <a:srgbClr val="C00000"/>
        </a:solidFill>
        <a:ln>
          <a:noFill/>
        </a:ln>
      </dgm:spPr>
      <dgm:t>
        <a:bodyPr/>
        <a:lstStyle/>
        <a:p>
          <a:r>
            <a:rPr lang="en-IN" sz="1600" b="1" dirty="0">
              <a:latin typeface="D-DIN" panose="020B05040302020A0204" pitchFamily="34" charset="0"/>
              <a:cs typeface="Calibri" panose="020F0502020204030204" pitchFamily="34" charset="0"/>
            </a:rPr>
            <a:t>1996-2000</a:t>
          </a:r>
        </a:p>
      </dgm:t>
    </dgm:pt>
    <dgm:pt modelId="{0866079F-1E83-4CFE-96EE-04C4153F363F}" type="parTrans" cxnId="{8E69E384-AF23-41C1-8175-EFF50CC79F91}">
      <dgm:prSet/>
      <dgm:spPr/>
      <dgm:t>
        <a:bodyPr/>
        <a:lstStyle/>
        <a:p>
          <a:endParaRPr lang="en-IN" sz="2000">
            <a:latin typeface="Calibri" panose="020F0502020204030204" pitchFamily="34" charset="0"/>
            <a:cs typeface="Calibri" panose="020F0502020204030204" pitchFamily="34" charset="0"/>
          </a:endParaRPr>
        </a:p>
      </dgm:t>
    </dgm:pt>
    <dgm:pt modelId="{1CF6716E-0CF2-4C40-87F6-99C506E1DF8F}" type="sibTrans" cxnId="{8E69E384-AF23-41C1-8175-EFF50CC79F91}">
      <dgm:prSet/>
      <dgm:spPr/>
      <dgm:t>
        <a:bodyPr/>
        <a:lstStyle/>
        <a:p>
          <a:endParaRPr lang="en-IN" sz="2000">
            <a:latin typeface="Calibri" panose="020F0502020204030204" pitchFamily="34" charset="0"/>
            <a:cs typeface="Calibri" panose="020F0502020204030204" pitchFamily="34" charset="0"/>
          </a:endParaRPr>
        </a:p>
      </dgm:t>
    </dgm:pt>
    <dgm:pt modelId="{95529168-D0BF-4511-8383-E7E05107938B}">
      <dgm:prSet phldrT="[Text]" custT="1"/>
      <dgm:spPr>
        <a:noFill/>
        <a:ln>
          <a:noFill/>
        </a:ln>
      </dgm:spPr>
      <dgm:t>
        <a:bodyPr/>
        <a:lstStyle/>
        <a:p>
          <a:r>
            <a:rPr lang="en-IN" sz="1400" b="1" dirty="0">
              <a:effectLst/>
              <a:latin typeface="D-DIN" panose="020B05040302020A0204" pitchFamily="34" charset="0"/>
              <a:cs typeface="Calibri" panose="020F0502020204030204" pitchFamily="34" charset="0"/>
            </a:rPr>
            <a:t>Technology </a:t>
          </a:r>
        </a:p>
      </dgm:t>
    </dgm:pt>
    <dgm:pt modelId="{61ACBE82-3A75-4A3B-9C57-FECFFDE0A89A}" type="parTrans" cxnId="{92AA754E-93CA-4530-BCD7-D9A4C058162B}">
      <dgm:prSet/>
      <dgm:spPr/>
      <dgm:t>
        <a:bodyPr/>
        <a:lstStyle/>
        <a:p>
          <a:endParaRPr lang="en-IN" sz="2000">
            <a:latin typeface="Calibri" panose="020F0502020204030204" pitchFamily="34" charset="0"/>
            <a:cs typeface="Calibri" panose="020F0502020204030204" pitchFamily="34" charset="0"/>
          </a:endParaRPr>
        </a:p>
      </dgm:t>
    </dgm:pt>
    <dgm:pt modelId="{D99D6F9B-E31E-48C7-B582-8B1A4E0E19BF}" type="sibTrans" cxnId="{92AA754E-93CA-4530-BCD7-D9A4C058162B}">
      <dgm:prSet/>
      <dgm:spPr/>
      <dgm:t>
        <a:bodyPr/>
        <a:lstStyle/>
        <a:p>
          <a:endParaRPr lang="en-IN" sz="2000">
            <a:latin typeface="Calibri" panose="020F0502020204030204" pitchFamily="34" charset="0"/>
            <a:cs typeface="Calibri" panose="020F0502020204030204" pitchFamily="34" charset="0"/>
          </a:endParaRPr>
        </a:p>
      </dgm:t>
    </dgm:pt>
    <dgm:pt modelId="{472A8EDA-1ED7-4F22-A53C-67CAD18ED3E9}">
      <dgm:prSet phldrT="[Text]" custT="1"/>
      <dgm:spPr>
        <a:noFill/>
        <a:ln>
          <a:noFill/>
        </a:ln>
      </dgm:spPr>
      <dgm:t>
        <a:bodyPr/>
        <a:lstStyle/>
        <a:p>
          <a:r>
            <a:rPr lang="en-IN" sz="1400" b="1" dirty="0">
              <a:effectLst/>
              <a:latin typeface="D-DIN" panose="020B05040302020A0204" pitchFamily="34" charset="0"/>
              <a:cs typeface="Calibri" panose="020F0502020204030204" pitchFamily="34" charset="0"/>
            </a:rPr>
            <a:t>Media</a:t>
          </a:r>
        </a:p>
      </dgm:t>
    </dgm:pt>
    <dgm:pt modelId="{EFD6C8D6-F5BB-4863-B07A-A9EA27F9271F}" type="parTrans" cxnId="{0749F781-7580-4FC2-A730-33977880B4B6}">
      <dgm:prSet/>
      <dgm:spPr/>
      <dgm:t>
        <a:bodyPr/>
        <a:lstStyle/>
        <a:p>
          <a:endParaRPr lang="en-IN" sz="2000">
            <a:latin typeface="Calibri" panose="020F0502020204030204" pitchFamily="34" charset="0"/>
            <a:cs typeface="Calibri" panose="020F0502020204030204" pitchFamily="34" charset="0"/>
          </a:endParaRPr>
        </a:p>
      </dgm:t>
    </dgm:pt>
    <dgm:pt modelId="{94D1092C-8083-4575-8EE3-2B9C3F4CEA5C}" type="sibTrans" cxnId="{0749F781-7580-4FC2-A730-33977880B4B6}">
      <dgm:prSet/>
      <dgm:spPr/>
      <dgm:t>
        <a:bodyPr/>
        <a:lstStyle/>
        <a:p>
          <a:endParaRPr lang="en-IN" sz="2000">
            <a:latin typeface="Calibri" panose="020F0502020204030204" pitchFamily="34" charset="0"/>
            <a:cs typeface="Calibri" panose="020F0502020204030204" pitchFamily="34" charset="0"/>
          </a:endParaRPr>
        </a:p>
      </dgm:t>
    </dgm:pt>
    <dgm:pt modelId="{045E440E-5616-442B-8AF8-93259BBAC0D2}">
      <dgm:prSet phldrT="[Text]" custT="1"/>
      <dgm:spPr>
        <a:solidFill>
          <a:srgbClr val="C00000"/>
        </a:solidFill>
        <a:ln>
          <a:noFill/>
        </a:ln>
      </dgm:spPr>
      <dgm:t>
        <a:bodyPr/>
        <a:lstStyle/>
        <a:p>
          <a:r>
            <a:rPr lang="en-IN" sz="1600" b="1" dirty="0">
              <a:latin typeface="D-DIN" panose="020B05040302020A0204" pitchFamily="34" charset="0"/>
              <a:cs typeface="Calibri" panose="020F0502020204030204" pitchFamily="34" charset="0"/>
            </a:rPr>
            <a:t>2003-2008</a:t>
          </a:r>
        </a:p>
      </dgm:t>
    </dgm:pt>
    <dgm:pt modelId="{80353997-7A25-4BED-8AD4-4A406308E268}" type="parTrans" cxnId="{7FB8A472-6A2E-4F49-BAF7-58D58F1E299E}">
      <dgm:prSet/>
      <dgm:spPr/>
      <dgm:t>
        <a:bodyPr/>
        <a:lstStyle/>
        <a:p>
          <a:endParaRPr lang="en-IN" sz="2000">
            <a:latin typeface="Calibri" panose="020F0502020204030204" pitchFamily="34" charset="0"/>
            <a:cs typeface="Calibri" panose="020F0502020204030204" pitchFamily="34" charset="0"/>
          </a:endParaRPr>
        </a:p>
      </dgm:t>
    </dgm:pt>
    <dgm:pt modelId="{FC340454-60A6-4B97-A7D2-ED50374BDD79}" type="sibTrans" cxnId="{7FB8A472-6A2E-4F49-BAF7-58D58F1E299E}">
      <dgm:prSet/>
      <dgm:spPr/>
      <dgm:t>
        <a:bodyPr/>
        <a:lstStyle/>
        <a:p>
          <a:endParaRPr lang="en-IN" sz="2000">
            <a:latin typeface="Calibri" panose="020F0502020204030204" pitchFamily="34" charset="0"/>
            <a:cs typeface="Calibri" panose="020F0502020204030204" pitchFamily="34" charset="0"/>
          </a:endParaRPr>
        </a:p>
      </dgm:t>
    </dgm:pt>
    <dgm:pt modelId="{DEBBE665-B452-470B-A7BC-4745041FDCA9}">
      <dgm:prSet phldrT="[Text]" custT="1"/>
      <dgm:spPr>
        <a:noFill/>
        <a:ln>
          <a:noFill/>
        </a:ln>
      </dgm:spPr>
      <dgm:t>
        <a:bodyPr/>
        <a:lstStyle/>
        <a:p>
          <a:r>
            <a:rPr lang="en-IN" sz="1400" b="1" dirty="0">
              <a:latin typeface="D-DIN" panose="020B05040302020A0204" pitchFamily="34" charset="0"/>
              <a:cs typeface="Calibri" panose="020F0502020204030204" pitchFamily="34" charset="0"/>
            </a:rPr>
            <a:t>Infrastructure</a:t>
          </a:r>
        </a:p>
      </dgm:t>
    </dgm:pt>
    <dgm:pt modelId="{563EACE6-8914-445C-9AEB-43B3359EBD38}" type="parTrans" cxnId="{4839B071-5887-4E73-BEA0-3E3431C93251}">
      <dgm:prSet/>
      <dgm:spPr/>
      <dgm:t>
        <a:bodyPr/>
        <a:lstStyle/>
        <a:p>
          <a:endParaRPr lang="en-IN" sz="2000">
            <a:latin typeface="Calibri" panose="020F0502020204030204" pitchFamily="34" charset="0"/>
            <a:cs typeface="Calibri" panose="020F0502020204030204" pitchFamily="34" charset="0"/>
          </a:endParaRPr>
        </a:p>
      </dgm:t>
    </dgm:pt>
    <dgm:pt modelId="{B7A04F00-7FBC-4BE5-814B-F1EC583799D1}" type="sibTrans" cxnId="{4839B071-5887-4E73-BEA0-3E3431C93251}">
      <dgm:prSet/>
      <dgm:spPr/>
      <dgm:t>
        <a:bodyPr/>
        <a:lstStyle/>
        <a:p>
          <a:endParaRPr lang="en-IN" sz="2000">
            <a:latin typeface="Calibri" panose="020F0502020204030204" pitchFamily="34" charset="0"/>
            <a:cs typeface="Calibri" panose="020F0502020204030204" pitchFamily="34" charset="0"/>
          </a:endParaRPr>
        </a:p>
      </dgm:t>
    </dgm:pt>
    <dgm:pt modelId="{EEABA9C8-49FC-446E-BE44-4EEB48EFDFEA}">
      <dgm:prSet phldrT="[Text]" custT="1"/>
      <dgm:spPr>
        <a:noFill/>
        <a:ln>
          <a:noFill/>
        </a:ln>
      </dgm:spPr>
      <dgm:t>
        <a:bodyPr/>
        <a:lstStyle/>
        <a:p>
          <a:r>
            <a:rPr lang="en-IN" sz="1400" b="1" dirty="0">
              <a:latin typeface="D-DIN" panose="020B05040302020A0204" pitchFamily="34" charset="0"/>
              <a:cs typeface="Calibri" panose="020F0502020204030204" pitchFamily="34" charset="0"/>
            </a:rPr>
            <a:t>Commodities</a:t>
          </a:r>
        </a:p>
      </dgm:t>
    </dgm:pt>
    <dgm:pt modelId="{1D007F29-9F6F-4768-BF7E-E65C2700546A}" type="parTrans" cxnId="{52E89755-C9E0-40EB-91B1-D63E05499C0D}">
      <dgm:prSet/>
      <dgm:spPr/>
      <dgm:t>
        <a:bodyPr/>
        <a:lstStyle/>
        <a:p>
          <a:endParaRPr lang="en-IN" sz="2000">
            <a:latin typeface="Calibri" panose="020F0502020204030204" pitchFamily="34" charset="0"/>
            <a:cs typeface="Calibri" panose="020F0502020204030204" pitchFamily="34" charset="0"/>
          </a:endParaRPr>
        </a:p>
      </dgm:t>
    </dgm:pt>
    <dgm:pt modelId="{168E7CCB-B29A-4AB8-9D9D-A7025DDD6334}" type="sibTrans" cxnId="{52E89755-C9E0-40EB-91B1-D63E05499C0D}">
      <dgm:prSet/>
      <dgm:spPr/>
      <dgm:t>
        <a:bodyPr/>
        <a:lstStyle/>
        <a:p>
          <a:endParaRPr lang="en-IN" sz="2000">
            <a:latin typeface="Calibri" panose="020F0502020204030204" pitchFamily="34" charset="0"/>
            <a:cs typeface="Calibri" panose="020F0502020204030204" pitchFamily="34" charset="0"/>
          </a:endParaRPr>
        </a:p>
      </dgm:t>
    </dgm:pt>
    <dgm:pt modelId="{EFC8A04B-8B26-4EFE-BD20-5AF32FE28856}">
      <dgm:prSet phldrT="[Text]" custT="1"/>
      <dgm:spPr>
        <a:solidFill>
          <a:srgbClr val="C00000"/>
        </a:solidFill>
        <a:ln>
          <a:noFill/>
        </a:ln>
      </dgm:spPr>
      <dgm:t>
        <a:bodyPr/>
        <a:lstStyle/>
        <a:p>
          <a:r>
            <a:rPr lang="en-IN" sz="1600" b="1" dirty="0">
              <a:latin typeface="D-DIN" panose="020B05040302020A0204" pitchFamily="34" charset="0"/>
              <a:cs typeface="Calibri" panose="020F0502020204030204" pitchFamily="34" charset="0"/>
            </a:rPr>
            <a:t>2009-2014</a:t>
          </a:r>
        </a:p>
      </dgm:t>
    </dgm:pt>
    <dgm:pt modelId="{80DE000C-C698-4E3C-A02A-29F4E2F1ED98}" type="parTrans" cxnId="{5A87A52E-3A96-4C6D-B896-4C04B71C0296}">
      <dgm:prSet/>
      <dgm:spPr/>
      <dgm:t>
        <a:bodyPr/>
        <a:lstStyle/>
        <a:p>
          <a:endParaRPr lang="en-IN" sz="2000">
            <a:latin typeface="Calibri" panose="020F0502020204030204" pitchFamily="34" charset="0"/>
            <a:cs typeface="Calibri" panose="020F0502020204030204" pitchFamily="34" charset="0"/>
          </a:endParaRPr>
        </a:p>
      </dgm:t>
    </dgm:pt>
    <dgm:pt modelId="{A114D5F2-0C15-49D7-A5E8-F4F1F7397711}" type="sibTrans" cxnId="{5A87A52E-3A96-4C6D-B896-4C04B71C0296}">
      <dgm:prSet/>
      <dgm:spPr/>
      <dgm:t>
        <a:bodyPr/>
        <a:lstStyle/>
        <a:p>
          <a:endParaRPr lang="en-IN" sz="2000">
            <a:latin typeface="Calibri" panose="020F0502020204030204" pitchFamily="34" charset="0"/>
            <a:cs typeface="Calibri" panose="020F0502020204030204" pitchFamily="34" charset="0"/>
          </a:endParaRPr>
        </a:p>
      </dgm:t>
    </dgm:pt>
    <dgm:pt modelId="{6622CAC6-09BB-477B-B63B-04A1D684C06E}">
      <dgm:prSet phldrT="[Text]" custT="1"/>
      <dgm:spPr>
        <a:noFill/>
        <a:ln>
          <a:noFill/>
        </a:ln>
      </dgm:spPr>
      <dgm:t>
        <a:bodyPr/>
        <a:lstStyle/>
        <a:p>
          <a:r>
            <a:rPr lang="en-IN" sz="1400" b="1" dirty="0">
              <a:latin typeface="D-DIN" panose="020B05040302020A0204" pitchFamily="34" charset="0"/>
              <a:cs typeface="Calibri" panose="020F0502020204030204" pitchFamily="34" charset="0"/>
            </a:rPr>
            <a:t>Consumption</a:t>
          </a:r>
        </a:p>
      </dgm:t>
    </dgm:pt>
    <dgm:pt modelId="{808535EE-2C89-48AC-87F4-9B933C301B44}" type="parTrans" cxnId="{60759FEB-4B54-47B4-83BF-8C1EEB60C2B8}">
      <dgm:prSet/>
      <dgm:spPr/>
      <dgm:t>
        <a:bodyPr/>
        <a:lstStyle/>
        <a:p>
          <a:endParaRPr lang="en-IN" sz="2000">
            <a:latin typeface="Calibri" panose="020F0502020204030204" pitchFamily="34" charset="0"/>
            <a:cs typeface="Calibri" panose="020F0502020204030204" pitchFamily="34" charset="0"/>
          </a:endParaRPr>
        </a:p>
      </dgm:t>
    </dgm:pt>
    <dgm:pt modelId="{9339C6D6-736C-4A19-A43C-A488322986C8}" type="sibTrans" cxnId="{60759FEB-4B54-47B4-83BF-8C1EEB60C2B8}">
      <dgm:prSet/>
      <dgm:spPr/>
      <dgm:t>
        <a:bodyPr/>
        <a:lstStyle/>
        <a:p>
          <a:endParaRPr lang="en-IN" sz="2000">
            <a:latin typeface="Calibri" panose="020F0502020204030204" pitchFamily="34" charset="0"/>
            <a:cs typeface="Calibri" panose="020F0502020204030204" pitchFamily="34" charset="0"/>
          </a:endParaRPr>
        </a:p>
      </dgm:t>
    </dgm:pt>
    <dgm:pt modelId="{EF773848-B9B9-4160-98F0-E1024FDFC944}">
      <dgm:prSet phldrT="[Text]" custT="1"/>
      <dgm:spPr>
        <a:noFill/>
        <a:ln>
          <a:noFill/>
        </a:ln>
      </dgm:spPr>
      <dgm:t>
        <a:bodyPr/>
        <a:lstStyle/>
        <a:p>
          <a:r>
            <a:rPr lang="en-IN" sz="1400" b="1" dirty="0">
              <a:latin typeface="D-DIN" panose="020B05040302020A0204" pitchFamily="34" charset="0"/>
              <a:cs typeface="Calibri" panose="020F0502020204030204" pitchFamily="34" charset="0"/>
            </a:rPr>
            <a:t>Pharma</a:t>
          </a:r>
        </a:p>
      </dgm:t>
    </dgm:pt>
    <dgm:pt modelId="{39CD7D15-5242-43C3-8BCB-DE5177018160}" type="parTrans" cxnId="{33ADBF6C-8EDA-4879-8A40-8156407D6F7D}">
      <dgm:prSet/>
      <dgm:spPr/>
      <dgm:t>
        <a:bodyPr/>
        <a:lstStyle/>
        <a:p>
          <a:endParaRPr lang="en-IN" sz="2000">
            <a:latin typeface="Calibri" panose="020F0502020204030204" pitchFamily="34" charset="0"/>
            <a:cs typeface="Calibri" panose="020F0502020204030204" pitchFamily="34" charset="0"/>
          </a:endParaRPr>
        </a:p>
      </dgm:t>
    </dgm:pt>
    <dgm:pt modelId="{FD47425C-D389-4332-AB3B-71B48306E4A8}" type="sibTrans" cxnId="{33ADBF6C-8EDA-4879-8A40-8156407D6F7D}">
      <dgm:prSet/>
      <dgm:spPr/>
      <dgm:t>
        <a:bodyPr/>
        <a:lstStyle/>
        <a:p>
          <a:endParaRPr lang="en-IN" sz="2000">
            <a:latin typeface="Calibri" panose="020F0502020204030204" pitchFamily="34" charset="0"/>
            <a:cs typeface="Calibri" panose="020F0502020204030204" pitchFamily="34" charset="0"/>
          </a:endParaRPr>
        </a:p>
      </dgm:t>
    </dgm:pt>
    <dgm:pt modelId="{7D7F389C-D237-4AD2-A279-AC56D91CEBC2}">
      <dgm:prSet custT="1"/>
      <dgm:spPr>
        <a:solidFill>
          <a:srgbClr val="C00000"/>
        </a:solidFill>
        <a:ln>
          <a:noFill/>
        </a:ln>
      </dgm:spPr>
      <dgm:t>
        <a:bodyPr/>
        <a:lstStyle/>
        <a:p>
          <a:r>
            <a:rPr lang="en-IN" sz="1600" b="1" dirty="0">
              <a:latin typeface="D-DIN" panose="020B05040302020A0204" pitchFamily="34" charset="0"/>
              <a:cs typeface="Calibri" panose="020F0502020204030204" pitchFamily="34" charset="0"/>
            </a:rPr>
            <a:t>2015-2019</a:t>
          </a:r>
        </a:p>
      </dgm:t>
    </dgm:pt>
    <dgm:pt modelId="{9E5773F9-C57D-413E-9569-6007B23D5A27}" type="parTrans" cxnId="{702AB6E2-A316-43C2-8281-D4104A11FFE4}">
      <dgm:prSet/>
      <dgm:spPr/>
      <dgm:t>
        <a:bodyPr/>
        <a:lstStyle/>
        <a:p>
          <a:endParaRPr lang="en-IN" sz="2000">
            <a:latin typeface="Calibri" panose="020F0502020204030204" pitchFamily="34" charset="0"/>
            <a:cs typeface="Calibri" panose="020F0502020204030204" pitchFamily="34" charset="0"/>
          </a:endParaRPr>
        </a:p>
      </dgm:t>
    </dgm:pt>
    <dgm:pt modelId="{4BD987DF-6BF7-4458-9EE4-E8EAC0E24CDF}" type="sibTrans" cxnId="{702AB6E2-A316-43C2-8281-D4104A11FFE4}">
      <dgm:prSet/>
      <dgm:spPr/>
      <dgm:t>
        <a:bodyPr/>
        <a:lstStyle/>
        <a:p>
          <a:endParaRPr lang="en-IN" sz="2000">
            <a:latin typeface="Calibri" panose="020F0502020204030204" pitchFamily="34" charset="0"/>
            <a:cs typeface="Calibri" panose="020F0502020204030204" pitchFamily="34" charset="0"/>
          </a:endParaRPr>
        </a:p>
      </dgm:t>
    </dgm:pt>
    <dgm:pt modelId="{375723BF-A40B-407D-B06D-BEC5454087BA}">
      <dgm:prSet custT="1"/>
      <dgm:spPr>
        <a:solidFill>
          <a:srgbClr val="C00000"/>
        </a:solidFill>
        <a:ln>
          <a:noFill/>
        </a:ln>
      </dgm:spPr>
      <dgm:t>
        <a:bodyPr/>
        <a:lstStyle/>
        <a:p>
          <a:r>
            <a:rPr lang="en-IN" sz="1600" b="1" dirty="0">
              <a:latin typeface="D-DIN" panose="020B05040302020A0204" pitchFamily="34" charset="0"/>
              <a:cs typeface="Calibri" panose="020F0502020204030204" pitchFamily="34" charset="0"/>
            </a:rPr>
            <a:t>2020-21 onwards ??  </a:t>
          </a:r>
        </a:p>
      </dgm:t>
    </dgm:pt>
    <dgm:pt modelId="{7A9F3CC0-7F11-48A6-9279-F16A445CDA9B}" type="parTrans" cxnId="{9C5E07F1-07A2-49D5-9865-1226A4F1FB93}">
      <dgm:prSet/>
      <dgm:spPr/>
      <dgm:t>
        <a:bodyPr/>
        <a:lstStyle/>
        <a:p>
          <a:endParaRPr lang="en-IN" sz="2000">
            <a:latin typeface="Calibri" panose="020F0502020204030204" pitchFamily="34" charset="0"/>
            <a:cs typeface="Calibri" panose="020F0502020204030204" pitchFamily="34" charset="0"/>
          </a:endParaRPr>
        </a:p>
      </dgm:t>
    </dgm:pt>
    <dgm:pt modelId="{7C5144AA-BC02-49A8-8D48-A72407B17E07}" type="sibTrans" cxnId="{9C5E07F1-07A2-49D5-9865-1226A4F1FB93}">
      <dgm:prSet/>
      <dgm:spPr/>
      <dgm:t>
        <a:bodyPr/>
        <a:lstStyle/>
        <a:p>
          <a:endParaRPr lang="en-IN" sz="2000">
            <a:latin typeface="Calibri" panose="020F0502020204030204" pitchFamily="34" charset="0"/>
            <a:cs typeface="Calibri" panose="020F0502020204030204" pitchFamily="34" charset="0"/>
          </a:endParaRPr>
        </a:p>
      </dgm:t>
    </dgm:pt>
    <dgm:pt modelId="{36102A93-F559-46F0-B0A6-B1BBC7EE6321}">
      <dgm:prSet phldrT="[Text]" custT="1"/>
      <dgm:spPr>
        <a:noFill/>
        <a:ln>
          <a:noFill/>
        </a:ln>
      </dgm:spPr>
      <dgm:t>
        <a:bodyPr/>
        <a:lstStyle/>
        <a:p>
          <a:r>
            <a:rPr lang="en-IN" sz="1400" b="1" dirty="0">
              <a:latin typeface="D-DIN" panose="020B05040302020A0204" pitchFamily="34" charset="0"/>
              <a:cs typeface="Calibri" panose="020F0502020204030204" pitchFamily="34" charset="0"/>
            </a:rPr>
            <a:t>Real Estate</a:t>
          </a:r>
        </a:p>
      </dgm:t>
    </dgm:pt>
    <dgm:pt modelId="{722EDFAB-F719-4D73-9920-E8E69BF5D4A0}" type="parTrans" cxnId="{77FC804A-7A0F-44AE-9872-F5D0C56C64D7}">
      <dgm:prSet/>
      <dgm:spPr/>
      <dgm:t>
        <a:bodyPr/>
        <a:lstStyle/>
        <a:p>
          <a:endParaRPr lang="en-IN" sz="2000">
            <a:latin typeface="Calibri" panose="020F0502020204030204" pitchFamily="34" charset="0"/>
            <a:cs typeface="Calibri" panose="020F0502020204030204" pitchFamily="34" charset="0"/>
          </a:endParaRPr>
        </a:p>
      </dgm:t>
    </dgm:pt>
    <dgm:pt modelId="{197D2415-BD7F-41AB-A0D6-9115D26ECD79}" type="sibTrans" cxnId="{77FC804A-7A0F-44AE-9872-F5D0C56C64D7}">
      <dgm:prSet/>
      <dgm:spPr/>
      <dgm:t>
        <a:bodyPr/>
        <a:lstStyle/>
        <a:p>
          <a:endParaRPr lang="en-IN" sz="2000">
            <a:latin typeface="Calibri" panose="020F0502020204030204" pitchFamily="34" charset="0"/>
            <a:cs typeface="Calibri" panose="020F0502020204030204" pitchFamily="34" charset="0"/>
          </a:endParaRPr>
        </a:p>
      </dgm:t>
    </dgm:pt>
    <dgm:pt modelId="{D0E36662-7435-453E-8AA5-ED73BC454DD4}">
      <dgm:prSet phldrT="[Text]" custT="1"/>
      <dgm:spPr>
        <a:noFill/>
        <a:ln>
          <a:noFill/>
        </a:ln>
      </dgm:spPr>
      <dgm:t>
        <a:bodyPr/>
        <a:lstStyle/>
        <a:p>
          <a:r>
            <a:rPr lang="en-IN" sz="1400" b="1" dirty="0">
              <a:latin typeface="D-DIN" panose="020B05040302020A0204" pitchFamily="34" charset="0"/>
              <a:cs typeface="Calibri" panose="020F0502020204030204" pitchFamily="34" charset="0"/>
            </a:rPr>
            <a:t>FMCG</a:t>
          </a:r>
        </a:p>
      </dgm:t>
    </dgm:pt>
    <dgm:pt modelId="{6A34D8DD-A0FE-4F2A-A984-2B1302D7CD83}" type="parTrans" cxnId="{D84F5971-F229-4AC4-8599-B7BB994B2CC8}">
      <dgm:prSet/>
      <dgm:spPr/>
      <dgm:t>
        <a:bodyPr/>
        <a:lstStyle/>
        <a:p>
          <a:endParaRPr lang="en-IN" sz="2000">
            <a:latin typeface="Calibri" panose="020F0502020204030204" pitchFamily="34" charset="0"/>
            <a:cs typeface="Calibri" panose="020F0502020204030204" pitchFamily="34" charset="0"/>
          </a:endParaRPr>
        </a:p>
      </dgm:t>
    </dgm:pt>
    <dgm:pt modelId="{FCCC17E1-B3D5-4647-B0DC-A08C04CF7F14}" type="sibTrans" cxnId="{D84F5971-F229-4AC4-8599-B7BB994B2CC8}">
      <dgm:prSet/>
      <dgm:spPr/>
      <dgm:t>
        <a:bodyPr/>
        <a:lstStyle/>
        <a:p>
          <a:endParaRPr lang="en-IN" sz="2000">
            <a:latin typeface="Calibri" panose="020F0502020204030204" pitchFamily="34" charset="0"/>
            <a:cs typeface="Calibri" panose="020F0502020204030204" pitchFamily="34" charset="0"/>
          </a:endParaRPr>
        </a:p>
      </dgm:t>
    </dgm:pt>
    <dgm:pt modelId="{0B8BEDF5-874A-4A94-898E-0794D9BF06FE}">
      <dgm:prSet custT="1"/>
      <dgm:spPr>
        <a:noFill/>
        <a:ln>
          <a:noFill/>
        </a:ln>
      </dgm:spPr>
      <dgm:t>
        <a:bodyPr/>
        <a:lstStyle/>
        <a:p>
          <a:r>
            <a:rPr lang="en-IN" sz="1400" b="1" dirty="0">
              <a:latin typeface="D-DIN" panose="020B05040302020A0204" pitchFamily="34" charset="0"/>
              <a:cs typeface="Calibri" panose="020F0502020204030204" pitchFamily="34" charset="0"/>
            </a:rPr>
            <a:t>Auto</a:t>
          </a:r>
        </a:p>
      </dgm:t>
    </dgm:pt>
    <dgm:pt modelId="{A0461BA1-C413-4776-92B3-8C898431A772}" type="parTrans" cxnId="{7FE0507F-C89C-4188-AB77-61BD4825FBB9}">
      <dgm:prSet/>
      <dgm:spPr/>
      <dgm:t>
        <a:bodyPr/>
        <a:lstStyle/>
        <a:p>
          <a:endParaRPr lang="en-IN" sz="2000">
            <a:latin typeface="Calibri" panose="020F0502020204030204" pitchFamily="34" charset="0"/>
            <a:cs typeface="Calibri" panose="020F0502020204030204" pitchFamily="34" charset="0"/>
          </a:endParaRPr>
        </a:p>
      </dgm:t>
    </dgm:pt>
    <dgm:pt modelId="{40F6CCF0-6784-48C2-9782-8CBD2E1728B0}" type="sibTrans" cxnId="{7FE0507F-C89C-4188-AB77-61BD4825FBB9}">
      <dgm:prSet/>
      <dgm:spPr/>
      <dgm:t>
        <a:bodyPr/>
        <a:lstStyle/>
        <a:p>
          <a:endParaRPr lang="en-IN" sz="2000">
            <a:latin typeface="Calibri" panose="020F0502020204030204" pitchFamily="34" charset="0"/>
            <a:cs typeface="Calibri" panose="020F0502020204030204" pitchFamily="34" charset="0"/>
          </a:endParaRPr>
        </a:p>
      </dgm:t>
    </dgm:pt>
    <dgm:pt modelId="{7016671F-3732-405A-A319-C5109EED19B2}">
      <dgm:prSet custT="1"/>
      <dgm:spPr>
        <a:noFill/>
        <a:ln>
          <a:noFill/>
        </a:ln>
      </dgm:spPr>
      <dgm:t>
        <a:bodyPr/>
        <a:lstStyle/>
        <a:p>
          <a:r>
            <a:rPr lang="en-IN" sz="1400" b="1" dirty="0">
              <a:latin typeface="D-DIN" panose="020B05040302020A0204" pitchFamily="34" charset="0"/>
              <a:cs typeface="Calibri" panose="020F0502020204030204" pitchFamily="34" charset="0"/>
            </a:rPr>
            <a:t>Financials (NBFCs, HFCs )  </a:t>
          </a:r>
        </a:p>
      </dgm:t>
    </dgm:pt>
    <dgm:pt modelId="{B557B8D4-109A-4D33-BF7C-9EFB95717322}" type="parTrans" cxnId="{B074B25C-6152-41A4-B28C-31AACA04E294}">
      <dgm:prSet/>
      <dgm:spPr/>
      <dgm:t>
        <a:bodyPr/>
        <a:lstStyle/>
        <a:p>
          <a:endParaRPr lang="en-IN" sz="2000">
            <a:latin typeface="Calibri" panose="020F0502020204030204" pitchFamily="34" charset="0"/>
            <a:cs typeface="Calibri" panose="020F0502020204030204" pitchFamily="34" charset="0"/>
          </a:endParaRPr>
        </a:p>
      </dgm:t>
    </dgm:pt>
    <dgm:pt modelId="{94EBFCFF-C854-49A1-BB00-B82AF848A885}" type="sibTrans" cxnId="{B074B25C-6152-41A4-B28C-31AACA04E294}">
      <dgm:prSet/>
      <dgm:spPr/>
      <dgm:t>
        <a:bodyPr/>
        <a:lstStyle/>
        <a:p>
          <a:endParaRPr lang="en-IN" sz="2000">
            <a:latin typeface="Calibri" panose="020F0502020204030204" pitchFamily="34" charset="0"/>
            <a:cs typeface="Calibri" panose="020F0502020204030204" pitchFamily="34" charset="0"/>
          </a:endParaRPr>
        </a:p>
      </dgm:t>
    </dgm:pt>
    <dgm:pt modelId="{DDFE5298-F212-4B40-8607-7E8EEBE7D1FD}">
      <dgm:prSet custT="1"/>
      <dgm:spPr>
        <a:noFill/>
        <a:ln>
          <a:noFill/>
        </a:ln>
      </dgm:spPr>
      <dgm:t>
        <a:bodyPr/>
        <a:lstStyle/>
        <a:p>
          <a:r>
            <a:rPr lang="en-IN" sz="1400" b="1" dirty="0">
              <a:latin typeface="D-DIN" panose="020B05040302020A0204" pitchFamily="34" charset="0"/>
              <a:cs typeface="Calibri" panose="020F0502020204030204" pitchFamily="34" charset="0"/>
            </a:rPr>
            <a:t>Import Substitution  (Chemicals, APIs, Electronic Manufacturing) </a:t>
          </a:r>
        </a:p>
      </dgm:t>
    </dgm:pt>
    <dgm:pt modelId="{A712AE15-8811-4D23-9D96-77A2D4903C75}" type="parTrans" cxnId="{0BF219A6-70FD-40B0-8755-445A6B93394B}">
      <dgm:prSet/>
      <dgm:spPr/>
      <dgm:t>
        <a:bodyPr/>
        <a:lstStyle/>
        <a:p>
          <a:endParaRPr lang="en-IN" sz="2000">
            <a:latin typeface="Calibri" panose="020F0502020204030204" pitchFamily="34" charset="0"/>
            <a:cs typeface="Calibri" panose="020F0502020204030204" pitchFamily="34" charset="0"/>
          </a:endParaRPr>
        </a:p>
      </dgm:t>
    </dgm:pt>
    <dgm:pt modelId="{349B8279-8A25-4BBA-87F9-4CD64C4C1E25}" type="sibTrans" cxnId="{0BF219A6-70FD-40B0-8755-445A6B93394B}">
      <dgm:prSet/>
      <dgm:spPr/>
      <dgm:t>
        <a:bodyPr/>
        <a:lstStyle/>
        <a:p>
          <a:endParaRPr lang="en-IN" sz="2000">
            <a:latin typeface="Calibri" panose="020F0502020204030204" pitchFamily="34" charset="0"/>
            <a:cs typeface="Calibri" panose="020F0502020204030204" pitchFamily="34" charset="0"/>
          </a:endParaRPr>
        </a:p>
      </dgm:t>
    </dgm:pt>
    <dgm:pt modelId="{532D1939-1B5F-4725-9B25-1EAE6AAA4E30}">
      <dgm:prSet custT="1"/>
      <dgm:spPr>
        <a:noFill/>
        <a:ln>
          <a:noFill/>
        </a:ln>
      </dgm:spPr>
      <dgm:t>
        <a:bodyPr/>
        <a:lstStyle/>
        <a:p>
          <a:r>
            <a:rPr lang="en-IN" sz="1400" b="1" dirty="0">
              <a:latin typeface="D-DIN" panose="020B05040302020A0204" pitchFamily="34" charset="0"/>
              <a:cs typeface="Calibri" panose="020F0502020204030204" pitchFamily="34" charset="0"/>
            </a:rPr>
            <a:t>Financial Intermediaries &amp; </a:t>
          </a:r>
          <a:r>
            <a:rPr lang="en-IN" sz="1400" b="1" dirty="0" err="1">
              <a:latin typeface="D-DIN" panose="020B05040302020A0204" pitchFamily="34" charset="0"/>
              <a:cs typeface="Calibri" panose="020F0502020204030204" pitchFamily="34" charset="0"/>
            </a:rPr>
            <a:t>Financialisation</a:t>
          </a:r>
          <a:r>
            <a:rPr lang="en-IN" sz="1400" b="1" dirty="0">
              <a:latin typeface="D-DIN" panose="020B05040302020A0204" pitchFamily="34" charset="0"/>
              <a:cs typeface="Calibri" panose="020F0502020204030204" pitchFamily="34" charset="0"/>
            </a:rPr>
            <a:t> Theme (Insurance, Wealth, AMC, Exchange Ecosystem {MII})</a:t>
          </a:r>
        </a:p>
      </dgm:t>
    </dgm:pt>
    <dgm:pt modelId="{92DC4480-20D8-4397-B3E5-A3F0D9032EE1}" type="parTrans" cxnId="{BAFFF9B8-71AB-469C-B87E-471F28FB6423}">
      <dgm:prSet/>
      <dgm:spPr/>
      <dgm:t>
        <a:bodyPr/>
        <a:lstStyle/>
        <a:p>
          <a:endParaRPr lang="en-IN" sz="2000">
            <a:latin typeface="Calibri" panose="020F0502020204030204" pitchFamily="34" charset="0"/>
            <a:cs typeface="Calibri" panose="020F0502020204030204" pitchFamily="34" charset="0"/>
          </a:endParaRPr>
        </a:p>
      </dgm:t>
    </dgm:pt>
    <dgm:pt modelId="{0A6B16AC-5E51-44B6-A86A-D01FCD35F49B}" type="sibTrans" cxnId="{BAFFF9B8-71AB-469C-B87E-471F28FB6423}">
      <dgm:prSet/>
      <dgm:spPr/>
      <dgm:t>
        <a:bodyPr/>
        <a:lstStyle/>
        <a:p>
          <a:endParaRPr lang="en-IN" sz="2000">
            <a:latin typeface="Calibri" panose="020F0502020204030204" pitchFamily="34" charset="0"/>
            <a:cs typeface="Calibri" panose="020F0502020204030204" pitchFamily="34" charset="0"/>
          </a:endParaRPr>
        </a:p>
      </dgm:t>
    </dgm:pt>
    <dgm:pt modelId="{F9A62679-13F7-45E1-82A4-A951A71A9B21}">
      <dgm:prSet custT="1"/>
      <dgm:spPr>
        <a:noFill/>
        <a:ln>
          <a:noFill/>
        </a:ln>
      </dgm:spPr>
      <dgm:t>
        <a:bodyPr/>
        <a:lstStyle/>
        <a:p>
          <a:r>
            <a:rPr lang="en-IN" sz="1400" b="1" dirty="0">
              <a:latin typeface="D-DIN" panose="020B05040302020A0204" pitchFamily="34" charset="0"/>
              <a:cs typeface="Calibri" panose="020F0502020204030204" pitchFamily="34" charset="0"/>
            </a:rPr>
            <a:t>Healthcare (Herbal, Organic, Wellness)  </a:t>
          </a:r>
        </a:p>
      </dgm:t>
    </dgm:pt>
    <dgm:pt modelId="{8B9060F7-4CEE-46BC-8EA0-36210305FDB4}" type="parTrans" cxnId="{32C7D9AC-E570-43F6-8754-27CCE2C216B7}">
      <dgm:prSet/>
      <dgm:spPr/>
      <dgm:t>
        <a:bodyPr/>
        <a:lstStyle/>
        <a:p>
          <a:endParaRPr lang="en-IN" sz="2000">
            <a:latin typeface="Calibri" panose="020F0502020204030204" pitchFamily="34" charset="0"/>
            <a:cs typeface="Calibri" panose="020F0502020204030204" pitchFamily="34" charset="0"/>
          </a:endParaRPr>
        </a:p>
      </dgm:t>
    </dgm:pt>
    <dgm:pt modelId="{4D74D9B4-EEAE-4932-BF0C-EA06BDE39771}" type="sibTrans" cxnId="{32C7D9AC-E570-43F6-8754-27CCE2C216B7}">
      <dgm:prSet/>
      <dgm:spPr/>
      <dgm:t>
        <a:bodyPr/>
        <a:lstStyle/>
        <a:p>
          <a:endParaRPr lang="en-IN" sz="2000">
            <a:latin typeface="Calibri" panose="020F0502020204030204" pitchFamily="34" charset="0"/>
            <a:cs typeface="Calibri" panose="020F0502020204030204" pitchFamily="34" charset="0"/>
          </a:endParaRPr>
        </a:p>
      </dgm:t>
    </dgm:pt>
    <dgm:pt modelId="{55C9F949-0320-4BA4-937F-D660CCDD7AE4}">
      <dgm:prSet custT="1"/>
      <dgm:spPr>
        <a:noFill/>
        <a:ln>
          <a:noFill/>
        </a:ln>
      </dgm:spPr>
      <dgm:t>
        <a:bodyPr/>
        <a:lstStyle/>
        <a:p>
          <a:r>
            <a:rPr lang="en-IN" sz="1400" b="1" dirty="0">
              <a:latin typeface="D-DIN" panose="020B05040302020A0204" pitchFamily="34" charset="0"/>
              <a:cs typeface="Calibri" panose="020F0502020204030204" pitchFamily="34" charset="0"/>
            </a:rPr>
            <a:t>Staffing</a:t>
          </a:r>
        </a:p>
      </dgm:t>
    </dgm:pt>
    <dgm:pt modelId="{B19AF8E4-1662-4D4D-9B09-77F7A696E975}" type="parTrans" cxnId="{F9EA8C11-4773-43D2-867E-D36AEF4202C0}">
      <dgm:prSet/>
      <dgm:spPr/>
      <dgm:t>
        <a:bodyPr/>
        <a:lstStyle/>
        <a:p>
          <a:endParaRPr lang="en-IN" sz="2000">
            <a:latin typeface="Calibri" panose="020F0502020204030204" pitchFamily="34" charset="0"/>
            <a:cs typeface="Calibri" panose="020F0502020204030204" pitchFamily="34" charset="0"/>
          </a:endParaRPr>
        </a:p>
      </dgm:t>
    </dgm:pt>
    <dgm:pt modelId="{883C6FD7-E308-442C-B136-5964495B2154}" type="sibTrans" cxnId="{F9EA8C11-4773-43D2-867E-D36AEF4202C0}">
      <dgm:prSet/>
      <dgm:spPr/>
      <dgm:t>
        <a:bodyPr/>
        <a:lstStyle/>
        <a:p>
          <a:endParaRPr lang="en-IN" sz="2000">
            <a:latin typeface="Calibri" panose="020F0502020204030204" pitchFamily="34" charset="0"/>
            <a:cs typeface="Calibri" panose="020F0502020204030204" pitchFamily="34" charset="0"/>
          </a:endParaRPr>
        </a:p>
      </dgm:t>
    </dgm:pt>
    <dgm:pt modelId="{CA88285D-06E8-48AD-A492-C649104E34A3}">
      <dgm:prSet custT="1"/>
      <dgm:spPr>
        <a:noFill/>
        <a:ln>
          <a:noFill/>
        </a:ln>
      </dgm:spPr>
      <dgm:t>
        <a:bodyPr/>
        <a:lstStyle/>
        <a:p>
          <a:r>
            <a:rPr lang="en-US" sz="1400" b="1" dirty="0" err="1">
              <a:latin typeface="D-DIN" panose="020B05040302020A0204" pitchFamily="34" charset="0"/>
              <a:cs typeface="Calibri" panose="020F0502020204030204" pitchFamily="34" charset="0"/>
            </a:rPr>
            <a:t>Agri</a:t>
          </a:r>
          <a:r>
            <a:rPr lang="en-US" sz="1400" b="1" dirty="0">
              <a:latin typeface="D-DIN" panose="020B05040302020A0204" pitchFamily="34" charset="0"/>
              <a:cs typeface="Calibri" panose="020F0502020204030204" pitchFamily="34" charset="0"/>
            </a:rPr>
            <a:t> Theme</a:t>
          </a:r>
          <a:endParaRPr lang="en-IN" sz="1400" b="1" dirty="0">
            <a:latin typeface="D-DIN" panose="020B05040302020A0204" pitchFamily="34" charset="0"/>
            <a:cs typeface="Calibri" panose="020F0502020204030204" pitchFamily="34" charset="0"/>
          </a:endParaRPr>
        </a:p>
      </dgm:t>
    </dgm:pt>
    <dgm:pt modelId="{A45C6BE8-ABE8-4A3D-8D64-D43F77FE1654}" type="parTrans" cxnId="{B996FA66-208F-416D-9908-3E0487A5BF0B}">
      <dgm:prSet/>
      <dgm:spPr/>
      <dgm:t>
        <a:bodyPr/>
        <a:lstStyle/>
        <a:p>
          <a:endParaRPr lang="en-IN"/>
        </a:p>
      </dgm:t>
    </dgm:pt>
    <dgm:pt modelId="{539C5A21-CF08-49EC-BB69-142A05B7A746}" type="sibTrans" cxnId="{B996FA66-208F-416D-9908-3E0487A5BF0B}">
      <dgm:prSet/>
      <dgm:spPr/>
      <dgm:t>
        <a:bodyPr/>
        <a:lstStyle/>
        <a:p>
          <a:endParaRPr lang="en-IN"/>
        </a:p>
      </dgm:t>
    </dgm:pt>
    <dgm:pt modelId="{C58215BE-37E9-40A4-AB80-38AD22FB4AA2}">
      <dgm:prSet custT="1"/>
      <dgm:spPr>
        <a:noFill/>
        <a:ln>
          <a:noFill/>
        </a:ln>
      </dgm:spPr>
      <dgm:t>
        <a:bodyPr/>
        <a:lstStyle/>
        <a:p>
          <a:r>
            <a:rPr lang="en-US" sz="1400" b="1" dirty="0" err="1">
              <a:latin typeface="D-DIN" panose="020B05040302020A0204" pitchFamily="34" charset="0"/>
              <a:cs typeface="Calibri" panose="020F0502020204030204" pitchFamily="34" charset="0"/>
            </a:rPr>
            <a:t>Edutech</a:t>
          </a:r>
          <a:endParaRPr lang="en-IN" sz="1400" b="1" dirty="0">
            <a:latin typeface="D-DIN" panose="020B05040302020A0204" pitchFamily="34" charset="0"/>
            <a:cs typeface="Calibri" panose="020F0502020204030204" pitchFamily="34" charset="0"/>
          </a:endParaRPr>
        </a:p>
      </dgm:t>
    </dgm:pt>
    <dgm:pt modelId="{C7027011-B288-4C2F-AC78-C9EB9EC9B11F}" type="parTrans" cxnId="{48991737-B7F7-4D8F-9E57-925493C06AA1}">
      <dgm:prSet/>
      <dgm:spPr/>
      <dgm:t>
        <a:bodyPr/>
        <a:lstStyle/>
        <a:p>
          <a:endParaRPr lang="en-IN"/>
        </a:p>
      </dgm:t>
    </dgm:pt>
    <dgm:pt modelId="{286E183A-6EF1-4562-86A9-362345A57864}" type="sibTrans" cxnId="{48991737-B7F7-4D8F-9E57-925493C06AA1}">
      <dgm:prSet/>
      <dgm:spPr/>
      <dgm:t>
        <a:bodyPr/>
        <a:lstStyle/>
        <a:p>
          <a:endParaRPr lang="en-IN"/>
        </a:p>
      </dgm:t>
    </dgm:pt>
    <dgm:pt modelId="{4C372BF2-A2CE-49AA-A872-CC3AB1A143FB}">
      <dgm:prSet custT="1"/>
      <dgm:spPr/>
      <dgm:t>
        <a:bodyPr/>
        <a:lstStyle/>
        <a:p>
          <a:r>
            <a:rPr lang="en-US" sz="1400" b="1" dirty="0">
              <a:latin typeface="D-DIN" panose="020B05040302020A0204" pitchFamily="34" charset="0"/>
              <a:cs typeface="Calibri" panose="020F0502020204030204" pitchFamily="34" charset="0"/>
            </a:rPr>
            <a:t>Online Businesses </a:t>
          </a:r>
        </a:p>
      </dgm:t>
    </dgm:pt>
    <dgm:pt modelId="{4B5860F0-FBB9-4BD7-9B76-845A1B987CF4}" type="parTrans" cxnId="{D4FDBD1C-00F9-40AD-B3A5-5FF4ABF09F39}">
      <dgm:prSet/>
      <dgm:spPr/>
      <dgm:t>
        <a:bodyPr/>
        <a:lstStyle/>
        <a:p>
          <a:endParaRPr lang="en-IN"/>
        </a:p>
      </dgm:t>
    </dgm:pt>
    <dgm:pt modelId="{6CD42DC2-9710-47F5-B676-A06BCD8F7BB1}" type="sibTrans" cxnId="{D4FDBD1C-00F9-40AD-B3A5-5FF4ABF09F39}">
      <dgm:prSet/>
      <dgm:spPr/>
      <dgm:t>
        <a:bodyPr/>
        <a:lstStyle/>
        <a:p>
          <a:endParaRPr lang="en-IN"/>
        </a:p>
      </dgm:t>
    </dgm:pt>
    <dgm:pt modelId="{3C98BFC3-4363-4D38-90FD-89642C72BBED}">
      <dgm:prSet custT="1"/>
      <dgm:spPr>
        <a:noFill/>
        <a:ln>
          <a:noFill/>
        </a:ln>
      </dgm:spPr>
      <dgm:t>
        <a:bodyPr/>
        <a:lstStyle/>
        <a:p>
          <a:r>
            <a:rPr lang="en-US" sz="1400" b="1" dirty="0">
              <a:latin typeface="D-DIN" panose="020B05040302020A0204" pitchFamily="34" charset="0"/>
              <a:cs typeface="Calibri" panose="020F0502020204030204" pitchFamily="34" charset="0"/>
            </a:rPr>
            <a:t>New Gen IT Companies (AI, Cloud)</a:t>
          </a:r>
          <a:endParaRPr lang="en-IN" sz="1400" b="1" dirty="0">
            <a:latin typeface="D-DIN" panose="020B05040302020A0204" pitchFamily="34" charset="0"/>
            <a:cs typeface="Calibri" panose="020F0502020204030204" pitchFamily="34" charset="0"/>
          </a:endParaRPr>
        </a:p>
      </dgm:t>
    </dgm:pt>
    <dgm:pt modelId="{40E30C58-78E2-43DC-B01C-095B4F092B3D}" type="parTrans" cxnId="{569721EC-3079-48B5-B76F-E9E30F20A7D1}">
      <dgm:prSet/>
      <dgm:spPr/>
      <dgm:t>
        <a:bodyPr/>
        <a:lstStyle/>
        <a:p>
          <a:endParaRPr lang="en-IN"/>
        </a:p>
      </dgm:t>
    </dgm:pt>
    <dgm:pt modelId="{595BD77F-83E7-4D0F-B71A-66C9EBAA7874}" type="sibTrans" cxnId="{569721EC-3079-48B5-B76F-E9E30F20A7D1}">
      <dgm:prSet/>
      <dgm:spPr/>
      <dgm:t>
        <a:bodyPr/>
        <a:lstStyle/>
        <a:p>
          <a:endParaRPr lang="en-IN"/>
        </a:p>
      </dgm:t>
    </dgm:pt>
    <dgm:pt modelId="{6C420BCC-5145-46ED-82A8-BD56D123282A}">
      <dgm:prSet phldrT="[Text]" custT="1"/>
      <dgm:spPr>
        <a:noFill/>
        <a:ln>
          <a:noFill/>
        </a:ln>
      </dgm:spPr>
      <dgm:t>
        <a:bodyPr/>
        <a:lstStyle/>
        <a:p>
          <a:r>
            <a:rPr lang="en-US" sz="1400" b="1" dirty="0">
              <a:latin typeface="D-DIN" panose="020B05040302020A0204" pitchFamily="34" charset="0"/>
              <a:cs typeface="Calibri" panose="020F0502020204030204" pitchFamily="34" charset="0"/>
            </a:rPr>
            <a:t>Retail</a:t>
          </a:r>
          <a:endParaRPr lang="en-IN" sz="1400" b="1" dirty="0">
            <a:latin typeface="D-DIN" panose="020B05040302020A0204" pitchFamily="34" charset="0"/>
            <a:cs typeface="Calibri" panose="020F0502020204030204" pitchFamily="34" charset="0"/>
          </a:endParaRPr>
        </a:p>
      </dgm:t>
    </dgm:pt>
    <dgm:pt modelId="{A564E579-FCD3-4EB1-A41C-7500AF69FD51}" type="parTrans" cxnId="{F4B0A625-10DA-4451-AB82-89B5E5FAEBE8}">
      <dgm:prSet/>
      <dgm:spPr/>
      <dgm:t>
        <a:bodyPr/>
        <a:lstStyle/>
        <a:p>
          <a:endParaRPr lang="en-IN"/>
        </a:p>
      </dgm:t>
    </dgm:pt>
    <dgm:pt modelId="{EEBE50DC-6921-43AD-B6FA-4CD91AB80DE8}" type="sibTrans" cxnId="{F4B0A625-10DA-4451-AB82-89B5E5FAEBE8}">
      <dgm:prSet/>
      <dgm:spPr/>
      <dgm:t>
        <a:bodyPr/>
        <a:lstStyle/>
        <a:p>
          <a:endParaRPr lang="en-IN"/>
        </a:p>
      </dgm:t>
    </dgm:pt>
    <dgm:pt modelId="{89B0E6D9-22DA-4E73-AF88-957433102AA8}">
      <dgm:prSet phldrT="[Text]" custT="1"/>
      <dgm:spPr>
        <a:noFill/>
        <a:ln>
          <a:noFill/>
        </a:ln>
      </dgm:spPr>
      <dgm:t>
        <a:bodyPr/>
        <a:lstStyle/>
        <a:p>
          <a:r>
            <a:rPr lang="en-US" sz="1400" b="1" dirty="0">
              <a:effectLst/>
              <a:latin typeface="D-DIN" panose="020B05040302020A0204" pitchFamily="34" charset="0"/>
              <a:cs typeface="Calibri" panose="020F0502020204030204" pitchFamily="34" charset="0"/>
            </a:rPr>
            <a:t>Dotcom Boom &amp; Bust</a:t>
          </a:r>
          <a:endParaRPr lang="en-IN" sz="1400" b="1" dirty="0">
            <a:effectLst/>
            <a:latin typeface="D-DIN" panose="020B05040302020A0204" pitchFamily="34" charset="0"/>
            <a:cs typeface="Calibri" panose="020F0502020204030204" pitchFamily="34" charset="0"/>
          </a:endParaRPr>
        </a:p>
      </dgm:t>
    </dgm:pt>
    <dgm:pt modelId="{A64E96B8-E5E6-4520-A3F6-D52B967FA053}" type="parTrans" cxnId="{4608C08C-5313-4309-BFF8-08A6BACB9F67}">
      <dgm:prSet/>
      <dgm:spPr/>
      <dgm:t>
        <a:bodyPr/>
        <a:lstStyle/>
        <a:p>
          <a:endParaRPr lang="en-IN"/>
        </a:p>
      </dgm:t>
    </dgm:pt>
    <dgm:pt modelId="{C021764F-5F2F-457A-B00A-8E1498EB0FE9}" type="sibTrans" cxnId="{4608C08C-5313-4309-BFF8-08A6BACB9F67}">
      <dgm:prSet/>
      <dgm:spPr/>
      <dgm:t>
        <a:bodyPr/>
        <a:lstStyle/>
        <a:p>
          <a:endParaRPr lang="en-IN"/>
        </a:p>
      </dgm:t>
    </dgm:pt>
    <dgm:pt modelId="{59A1BDDD-9EE6-47BE-A43B-590B35C93B14}">
      <dgm:prSet custT="1"/>
      <dgm:spPr>
        <a:noFill/>
        <a:ln>
          <a:noFill/>
        </a:ln>
      </dgm:spPr>
      <dgm:t>
        <a:bodyPr/>
        <a:lstStyle/>
        <a:p>
          <a:r>
            <a:rPr lang="en-US" sz="1400" b="1" dirty="0">
              <a:latin typeface="D-DIN" panose="020B05040302020A0204" pitchFamily="34" charset="0"/>
              <a:cs typeface="Calibri" panose="020F0502020204030204" pitchFamily="34" charset="0"/>
            </a:rPr>
            <a:t>PSU </a:t>
          </a:r>
          <a:r>
            <a:rPr lang="en-US" sz="1400" b="1" dirty="0" err="1">
              <a:latin typeface="D-DIN" panose="020B05040302020A0204" pitchFamily="34" charset="0"/>
              <a:cs typeface="Calibri" panose="020F0502020204030204" pitchFamily="34" charset="0"/>
            </a:rPr>
            <a:t>Privatisation</a:t>
          </a:r>
          <a:r>
            <a:rPr lang="en-US" sz="1400" b="1" dirty="0">
              <a:latin typeface="D-DIN" panose="020B05040302020A0204" pitchFamily="34" charset="0"/>
              <a:cs typeface="Calibri" panose="020F0502020204030204" pitchFamily="34" charset="0"/>
            </a:rPr>
            <a:t> </a:t>
          </a:r>
          <a:endParaRPr lang="en-IN" sz="1400" b="1" dirty="0">
            <a:latin typeface="D-DIN" panose="020B05040302020A0204" pitchFamily="34" charset="0"/>
            <a:cs typeface="Calibri" panose="020F0502020204030204" pitchFamily="34" charset="0"/>
          </a:endParaRPr>
        </a:p>
      </dgm:t>
    </dgm:pt>
    <dgm:pt modelId="{BE7D011E-C50A-4983-8723-2AC0F51D3EE1}" type="parTrans" cxnId="{D5536DE3-B921-4850-B88C-844F41D2F167}">
      <dgm:prSet/>
      <dgm:spPr/>
      <dgm:t>
        <a:bodyPr/>
        <a:lstStyle/>
        <a:p>
          <a:endParaRPr lang="en-IN"/>
        </a:p>
      </dgm:t>
    </dgm:pt>
    <dgm:pt modelId="{FD215C79-5BF4-4C69-81AB-FA77EB8D7820}" type="sibTrans" cxnId="{D5536DE3-B921-4850-B88C-844F41D2F167}">
      <dgm:prSet/>
      <dgm:spPr/>
      <dgm:t>
        <a:bodyPr/>
        <a:lstStyle/>
        <a:p>
          <a:endParaRPr lang="en-IN"/>
        </a:p>
      </dgm:t>
    </dgm:pt>
    <dgm:pt modelId="{26261556-631F-4332-83DE-C2E0739BE888}">
      <dgm:prSet custT="1"/>
      <dgm:spPr>
        <a:noFill/>
        <a:ln>
          <a:noFill/>
        </a:ln>
      </dgm:spPr>
      <dgm:t>
        <a:bodyPr/>
        <a:lstStyle/>
        <a:p>
          <a:r>
            <a:rPr lang="en-US" sz="1400" b="1" dirty="0">
              <a:latin typeface="D-DIN" panose="020B05040302020A0204" pitchFamily="34" charset="0"/>
              <a:cs typeface="Calibri" panose="020F0502020204030204" pitchFamily="34" charset="0"/>
            </a:rPr>
            <a:t>PLI</a:t>
          </a:r>
          <a:endParaRPr lang="en-IN" sz="1400" b="1" dirty="0">
            <a:latin typeface="D-DIN" panose="020B05040302020A0204" pitchFamily="34" charset="0"/>
            <a:cs typeface="Calibri" panose="020F0502020204030204" pitchFamily="34" charset="0"/>
          </a:endParaRPr>
        </a:p>
      </dgm:t>
    </dgm:pt>
    <dgm:pt modelId="{9277A60B-3808-4633-A5C5-12C953093DE6}" type="parTrans" cxnId="{A0077E0E-CBFC-4984-B2DB-C1106F16A1D6}">
      <dgm:prSet/>
      <dgm:spPr/>
      <dgm:t>
        <a:bodyPr/>
        <a:lstStyle/>
        <a:p>
          <a:endParaRPr lang="en-IN"/>
        </a:p>
      </dgm:t>
    </dgm:pt>
    <dgm:pt modelId="{9CFACA14-B335-4A6B-86B0-27572F5EDB79}" type="sibTrans" cxnId="{A0077E0E-CBFC-4984-B2DB-C1106F16A1D6}">
      <dgm:prSet/>
      <dgm:spPr/>
      <dgm:t>
        <a:bodyPr/>
        <a:lstStyle/>
        <a:p>
          <a:endParaRPr lang="en-IN"/>
        </a:p>
      </dgm:t>
    </dgm:pt>
    <dgm:pt modelId="{FEB75085-323D-4407-B270-ABBF8F5C4F04}">
      <dgm:prSet custT="1"/>
      <dgm:spPr>
        <a:noFill/>
        <a:ln>
          <a:noFill/>
        </a:ln>
      </dgm:spPr>
      <dgm:t>
        <a:bodyPr/>
        <a:lstStyle/>
        <a:p>
          <a:r>
            <a:rPr lang="en-US" sz="1400" b="1" dirty="0">
              <a:latin typeface="D-DIN" panose="020B05040302020A0204" pitchFamily="34" charset="0"/>
              <a:cs typeface="Calibri" panose="020F0502020204030204" pitchFamily="34" charset="0"/>
            </a:rPr>
            <a:t>Sustainability</a:t>
          </a:r>
          <a:endParaRPr lang="en-IN" sz="1400" b="1" dirty="0">
            <a:latin typeface="D-DIN" panose="020B05040302020A0204" pitchFamily="34" charset="0"/>
            <a:cs typeface="Calibri" panose="020F0502020204030204" pitchFamily="34" charset="0"/>
          </a:endParaRPr>
        </a:p>
      </dgm:t>
    </dgm:pt>
    <dgm:pt modelId="{349C6DE1-6870-41A5-BC7B-7C897645F2E9}" type="parTrans" cxnId="{FD96C333-7DBF-449D-BDB6-D86F1E6E0CA1}">
      <dgm:prSet/>
      <dgm:spPr/>
      <dgm:t>
        <a:bodyPr/>
        <a:lstStyle/>
        <a:p>
          <a:endParaRPr lang="en-IN"/>
        </a:p>
      </dgm:t>
    </dgm:pt>
    <dgm:pt modelId="{D4E8B870-3C42-4F53-A499-5E0BA24C677B}" type="sibTrans" cxnId="{FD96C333-7DBF-449D-BDB6-D86F1E6E0CA1}">
      <dgm:prSet/>
      <dgm:spPr/>
      <dgm:t>
        <a:bodyPr/>
        <a:lstStyle/>
        <a:p>
          <a:endParaRPr lang="en-IN"/>
        </a:p>
      </dgm:t>
    </dgm:pt>
    <dgm:pt modelId="{B5BFEEFC-72AA-4C73-89AE-42C8B3A5950C}">
      <dgm:prSet custT="1"/>
      <dgm:spPr>
        <a:noFill/>
        <a:ln>
          <a:noFill/>
        </a:ln>
      </dgm:spPr>
      <dgm:t>
        <a:bodyPr/>
        <a:lstStyle/>
        <a:p>
          <a:r>
            <a:rPr lang="en-US" sz="1400" b="1" dirty="0">
              <a:latin typeface="D-DIN" panose="020B05040302020A0204" pitchFamily="34" charset="0"/>
              <a:cs typeface="Calibri" panose="020F0502020204030204" pitchFamily="34" charset="0"/>
            </a:rPr>
            <a:t>EV</a:t>
          </a:r>
          <a:endParaRPr lang="en-IN" sz="1400" b="1" dirty="0">
            <a:latin typeface="D-DIN" panose="020B05040302020A0204" pitchFamily="34" charset="0"/>
            <a:cs typeface="Calibri" panose="020F0502020204030204" pitchFamily="34" charset="0"/>
          </a:endParaRPr>
        </a:p>
      </dgm:t>
    </dgm:pt>
    <dgm:pt modelId="{2018A005-EA80-47DA-B561-35D25E5B2D79}" type="parTrans" cxnId="{2430C490-C021-4493-A58C-7CB72E28C9C6}">
      <dgm:prSet/>
      <dgm:spPr/>
      <dgm:t>
        <a:bodyPr/>
        <a:lstStyle/>
        <a:p>
          <a:endParaRPr lang="en-IN"/>
        </a:p>
      </dgm:t>
    </dgm:pt>
    <dgm:pt modelId="{0724E78A-1B1A-4A45-A8AD-22F6E6430DDA}" type="sibTrans" cxnId="{2430C490-C021-4493-A58C-7CB72E28C9C6}">
      <dgm:prSet/>
      <dgm:spPr/>
      <dgm:t>
        <a:bodyPr/>
        <a:lstStyle/>
        <a:p>
          <a:endParaRPr lang="en-IN"/>
        </a:p>
      </dgm:t>
    </dgm:pt>
    <dgm:pt modelId="{E403D22D-F68D-43A4-80D1-01D9A25AB32D}">
      <dgm:prSet custT="1"/>
      <dgm:spPr>
        <a:noFill/>
        <a:ln>
          <a:noFill/>
        </a:ln>
      </dgm:spPr>
      <dgm:t>
        <a:bodyPr/>
        <a:lstStyle/>
        <a:p>
          <a:r>
            <a:rPr lang="en-US" sz="1400" b="1" dirty="0">
              <a:latin typeface="D-DIN" panose="020B05040302020A0204" pitchFamily="34" charset="0"/>
              <a:cs typeface="Calibri" panose="020F0502020204030204" pitchFamily="34" charset="0"/>
            </a:rPr>
            <a:t>Green Energy </a:t>
          </a:r>
          <a:endParaRPr lang="en-IN" sz="1400" b="1" dirty="0">
            <a:latin typeface="D-DIN" panose="020B05040302020A0204" pitchFamily="34" charset="0"/>
            <a:cs typeface="Calibri" panose="020F0502020204030204" pitchFamily="34" charset="0"/>
          </a:endParaRPr>
        </a:p>
      </dgm:t>
    </dgm:pt>
    <dgm:pt modelId="{8B53AEE3-1273-435A-BA22-6E7AC46022F2}" type="parTrans" cxnId="{7BB45492-0C51-4CF4-A00A-C6FCBE68FBAC}">
      <dgm:prSet/>
      <dgm:spPr/>
      <dgm:t>
        <a:bodyPr/>
        <a:lstStyle/>
        <a:p>
          <a:endParaRPr lang="en-IN"/>
        </a:p>
      </dgm:t>
    </dgm:pt>
    <dgm:pt modelId="{477F03C1-4FF1-470B-BEC4-3BE941F5BA5C}" type="sibTrans" cxnId="{7BB45492-0C51-4CF4-A00A-C6FCBE68FBAC}">
      <dgm:prSet/>
      <dgm:spPr/>
      <dgm:t>
        <a:bodyPr/>
        <a:lstStyle/>
        <a:p>
          <a:endParaRPr lang="en-IN"/>
        </a:p>
      </dgm:t>
    </dgm:pt>
    <dgm:pt modelId="{9B193206-8A01-4184-9E5F-B6215E17DCCD}" type="pres">
      <dgm:prSet presAssocID="{0CD1F186-6297-4806-9FEA-6CEE19858B89}" presName="Name0" presStyleCnt="0">
        <dgm:presLayoutVars>
          <dgm:dir/>
          <dgm:animLvl val="lvl"/>
          <dgm:resizeHandles val="exact"/>
        </dgm:presLayoutVars>
      </dgm:prSet>
      <dgm:spPr/>
    </dgm:pt>
    <dgm:pt modelId="{EBAA7D20-1FFF-4AE4-B49C-D0FE7BA4A684}" type="pres">
      <dgm:prSet presAssocID="{507E2763-CC8F-440B-9505-6B5C699371AF}" presName="composite" presStyleCnt="0"/>
      <dgm:spPr/>
    </dgm:pt>
    <dgm:pt modelId="{724CF77E-D65A-48FB-AA4B-E091E5F0B664}" type="pres">
      <dgm:prSet presAssocID="{507E2763-CC8F-440B-9505-6B5C699371AF}" presName="parTx" presStyleLbl="alignNode1" presStyleIdx="0" presStyleCnt="5">
        <dgm:presLayoutVars>
          <dgm:chMax val="0"/>
          <dgm:chPref val="0"/>
          <dgm:bulletEnabled val="1"/>
        </dgm:presLayoutVars>
      </dgm:prSet>
      <dgm:spPr/>
    </dgm:pt>
    <dgm:pt modelId="{A4DA5A83-B56E-4423-8F10-ED09C3E21DC9}" type="pres">
      <dgm:prSet presAssocID="{507E2763-CC8F-440B-9505-6B5C699371AF}" presName="desTx" presStyleLbl="alignAccFollowNode1" presStyleIdx="0" presStyleCnt="5" custLinFactNeighborY="6480">
        <dgm:presLayoutVars>
          <dgm:bulletEnabled val="1"/>
        </dgm:presLayoutVars>
      </dgm:prSet>
      <dgm:spPr/>
    </dgm:pt>
    <dgm:pt modelId="{51F9752E-9E88-4CA1-A03C-1BDFC85E70F2}" type="pres">
      <dgm:prSet presAssocID="{1CF6716E-0CF2-4C40-87F6-99C506E1DF8F}" presName="space" presStyleCnt="0"/>
      <dgm:spPr/>
    </dgm:pt>
    <dgm:pt modelId="{66E7FD12-75CB-457C-9316-BF9BA73B77EA}" type="pres">
      <dgm:prSet presAssocID="{045E440E-5616-442B-8AF8-93259BBAC0D2}" presName="composite" presStyleCnt="0"/>
      <dgm:spPr/>
    </dgm:pt>
    <dgm:pt modelId="{971F3F54-0ABC-4A8B-A57B-E39195ADD3BD}" type="pres">
      <dgm:prSet presAssocID="{045E440E-5616-442B-8AF8-93259BBAC0D2}" presName="parTx" presStyleLbl="alignNode1" presStyleIdx="1" presStyleCnt="5">
        <dgm:presLayoutVars>
          <dgm:chMax val="0"/>
          <dgm:chPref val="0"/>
          <dgm:bulletEnabled val="1"/>
        </dgm:presLayoutVars>
      </dgm:prSet>
      <dgm:spPr/>
    </dgm:pt>
    <dgm:pt modelId="{7364EE79-D778-4040-A340-54BBFECDAB6C}" type="pres">
      <dgm:prSet presAssocID="{045E440E-5616-442B-8AF8-93259BBAC0D2}" presName="desTx" presStyleLbl="alignAccFollowNode1" presStyleIdx="1" presStyleCnt="5" custLinFactNeighborY="4553">
        <dgm:presLayoutVars>
          <dgm:bulletEnabled val="1"/>
        </dgm:presLayoutVars>
      </dgm:prSet>
      <dgm:spPr/>
    </dgm:pt>
    <dgm:pt modelId="{F015057B-B34E-4187-9DD5-83B9E1C16508}" type="pres">
      <dgm:prSet presAssocID="{FC340454-60A6-4B97-A7D2-ED50374BDD79}" presName="space" presStyleCnt="0"/>
      <dgm:spPr/>
    </dgm:pt>
    <dgm:pt modelId="{C3460934-65F2-4941-A1EB-3BEA5B90FAF0}" type="pres">
      <dgm:prSet presAssocID="{EFC8A04B-8B26-4EFE-BD20-5AF32FE28856}" presName="composite" presStyleCnt="0"/>
      <dgm:spPr/>
    </dgm:pt>
    <dgm:pt modelId="{815B0257-39A6-477B-9DCD-F31317C43B17}" type="pres">
      <dgm:prSet presAssocID="{EFC8A04B-8B26-4EFE-BD20-5AF32FE28856}" presName="parTx" presStyleLbl="alignNode1" presStyleIdx="2" presStyleCnt="5">
        <dgm:presLayoutVars>
          <dgm:chMax val="0"/>
          <dgm:chPref val="0"/>
          <dgm:bulletEnabled val="1"/>
        </dgm:presLayoutVars>
      </dgm:prSet>
      <dgm:spPr/>
    </dgm:pt>
    <dgm:pt modelId="{1F4A0F29-72D3-41C8-B65C-602D041FF421}" type="pres">
      <dgm:prSet presAssocID="{EFC8A04B-8B26-4EFE-BD20-5AF32FE28856}" presName="desTx" presStyleLbl="alignAccFollowNode1" presStyleIdx="2" presStyleCnt="5" custLinFactNeighborY="4553">
        <dgm:presLayoutVars>
          <dgm:bulletEnabled val="1"/>
        </dgm:presLayoutVars>
      </dgm:prSet>
      <dgm:spPr/>
    </dgm:pt>
    <dgm:pt modelId="{443E6F94-784D-4B1A-BD60-D87EAC26C17A}" type="pres">
      <dgm:prSet presAssocID="{A114D5F2-0C15-49D7-A5E8-F4F1F7397711}" presName="space" presStyleCnt="0"/>
      <dgm:spPr/>
    </dgm:pt>
    <dgm:pt modelId="{5B483B5B-C628-4943-A869-ECF0C599EFF1}" type="pres">
      <dgm:prSet presAssocID="{7D7F389C-D237-4AD2-A279-AC56D91CEBC2}" presName="composite" presStyleCnt="0"/>
      <dgm:spPr/>
    </dgm:pt>
    <dgm:pt modelId="{66CF6DC1-0B65-431E-8332-B6F1206C032D}" type="pres">
      <dgm:prSet presAssocID="{7D7F389C-D237-4AD2-A279-AC56D91CEBC2}" presName="parTx" presStyleLbl="alignNode1" presStyleIdx="3" presStyleCnt="5">
        <dgm:presLayoutVars>
          <dgm:chMax val="0"/>
          <dgm:chPref val="0"/>
          <dgm:bulletEnabled val="1"/>
        </dgm:presLayoutVars>
      </dgm:prSet>
      <dgm:spPr/>
    </dgm:pt>
    <dgm:pt modelId="{9588E578-7AE7-431C-94E1-53EE71A5CE07}" type="pres">
      <dgm:prSet presAssocID="{7D7F389C-D237-4AD2-A279-AC56D91CEBC2}" presName="desTx" presStyleLbl="alignAccFollowNode1" presStyleIdx="3" presStyleCnt="5" custLinFactNeighborY="4553">
        <dgm:presLayoutVars>
          <dgm:bulletEnabled val="1"/>
        </dgm:presLayoutVars>
      </dgm:prSet>
      <dgm:spPr/>
    </dgm:pt>
    <dgm:pt modelId="{EFFD8CDC-C9FB-47BE-BF0A-88A8D68F2CA0}" type="pres">
      <dgm:prSet presAssocID="{4BD987DF-6BF7-4458-9EE4-E8EAC0E24CDF}" presName="space" presStyleCnt="0"/>
      <dgm:spPr/>
    </dgm:pt>
    <dgm:pt modelId="{447562C5-9636-4352-B28B-3D5CD700B788}" type="pres">
      <dgm:prSet presAssocID="{375723BF-A40B-407D-B06D-BEC5454087BA}" presName="composite" presStyleCnt="0"/>
      <dgm:spPr/>
    </dgm:pt>
    <dgm:pt modelId="{17B6926C-5EEF-4D6D-B7AB-AE98B07C020A}" type="pres">
      <dgm:prSet presAssocID="{375723BF-A40B-407D-B06D-BEC5454087BA}" presName="parTx" presStyleLbl="alignNode1" presStyleIdx="4" presStyleCnt="5">
        <dgm:presLayoutVars>
          <dgm:chMax val="0"/>
          <dgm:chPref val="0"/>
          <dgm:bulletEnabled val="1"/>
        </dgm:presLayoutVars>
      </dgm:prSet>
      <dgm:spPr/>
    </dgm:pt>
    <dgm:pt modelId="{2A384CE9-12B1-44BF-BB8C-7EB5ECDF28A0}" type="pres">
      <dgm:prSet presAssocID="{375723BF-A40B-407D-B06D-BEC5454087BA}" presName="desTx" presStyleLbl="alignAccFollowNode1" presStyleIdx="4" presStyleCnt="5" custLinFactNeighborY="4553">
        <dgm:presLayoutVars>
          <dgm:bulletEnabled val="1"/>
        </dgm:presLayoutVars>
      </dgm:prSet>
      <dgm:spPr/>
    </dgm:pt>
  </dgm:ptLst>
  <dgm:cxnLst>
    <dgm:cxn modelId="{56868908-809C-4506-A54D-EC1DF259C8A1}" type="presOf" srcId="{95529168-D0BF-4511-8383-E7E05107938B}" destId="{A4DA5A83-B56E-4423-8F10-ED09C3E21DC9}" srcOrd="0" destOrd="0" presId="urn:microsoft.com/office/officeart/2005/8/layout/hList1"/>
    <dgm:cxn modelId="{F956EF0B-6DD1-4864-931E-E685F5720458}" type="presOf" srcId="{6C420BCC-5145-46ED-82A8-BD56D123282A}" destId="{7364EE79-D778-4040-A340-54BBFECDAB6C}" srcOrd="0" destOrd="3" presId="urn:microsoft.com/office/officeart/2005/8/layout/hList1"/>
    <dgm:cxn modelId="{51AEEA0C-62EF-42C7-959B-325282E9D6D8}" type="presOf" srcId="{6622CAC6-09BB-477B-B63B-04A1D684C06E}" destId="{1F4A0F29-72D3-41C8-B65C-602D041FF421}" srcOrd="0" destOrd="0" presId="urn:microsoft.com/office/officeart/2005/8/layout/hList1"/>
    <dgm:cxn modelId="{A0077E0E-CBFC-4984-B2DB-C1106F16A1D6}" srcId="{375723BF-A40B-407D-B06D-BEC5454087BA}" destId="{26261556-631F-4332-83DE-C2E0739BE888}" srcOrd="1" destOrd="0" parTransId="{9277A60B-3808-4633-A5C5-12C953093DE6}" sibTransId="{9CFACA14-B335-4A6B-86B0-27572F5EDB79}"/>
    <dgm:cxn modelId="{F9EA8C11-4773-43D2-867E-D36AEF4202C0}" srcId="{375723BF-A40B-407D-B06D-BEC5454087BA}" destId="{55C9F949-0320-4BA4-937F-D660CCDD7AE4}" srcOrd="9" destOrd="0" parTransId="{B19AF8E4-1662-4D4D-9B09-77F7A696E975}" sibTransId="{883C6FD7-E308-442C-B136-5964495B2154}"/>
    <dgm:cxn modelId="{A1B2E31A-7E99-461C-B1DF-5D202BDBDEB4}" type="presOf" srcId="{507E2763-CC8F-440B-9505-6B5C699371AF}" destId="{724CF77E-D65A-48FB-AA4B-E091E5F0B664}" srcOrd="0" destOrd="0" presId="urn:microsoft.com/office/officeart/2005/8/layout/hList1"/>
    <dgm:cxn modelId="{D4FDBD1C-00F9-40AD-B3A5-5FF4ABF09F39}" srcId="{375723BF-A40B-407D-B06D-BEC5454087BA}" destId="{4C372BF2-A2CE-49AA-A872-CC3AB1A143FB}" srcOrd="12" destOrd="0" parTransId="{4B5860F0-FBB9-4BD7-9B76-845A1B987CF4}" sibTransId="{6CD42DC2-9710-47F5-B676-A06BCD8F7BB1}"/>
    <dgm:cxn modelId="{C606501D-B837-4594-BB6B-30CC1BAD1BF6}" type="presOf" srcId="{EF773848-B9B9-4160-98F0-E1024FDFC944}" destId="{1F4A0F29-72D3-41C8-B65C-602D041FF421}" srcOrd="0" destOrd="1" presId="urn:microsoft.com/office/officeart/2005/8/layout/hList1"/>
    <dgm:cxn modelId="{15F02523-66EA-4BE7-B739-E42D8443E47F}" type="presOf" srcId="{89B0E6D9-22DA-4E73-AF88-957433102AA8}" destId="{A4DA5A83-B56E-4423-8F10-ED09C3E21DC9}" srcOrd="0" destOrd="1" presId="urn:microsoft.com/office/officeart/2005/8/layout/hList1"/>
    <dgm:cxn modelId="{F4B0A625-10DA-4451-AB82-89B5E5FAEBE8}" srcId="{045E440E-5616-442B-8AF8-93259BBAC0D2}" destId="{6C420BCC-5145-46ED-82A8-BD56D123282A}" srcOrd="3" destOrd="0" parTransId="{A564E579-FCD3-4EB1-A41C-7500AF69FD51}" sibTransId="{EEBE50DC-6921-43AD-B6FA-4CD91AB80DE8}"/>
    <dgm:cxn modelId="{5A87A52E-3A96-4C6D-B896-4C04B71C0296}" srcId="{0CD1F186-6297-4806-9FEA-6CEE19858B89}" destId="{EFC8A04B-8B26-4EFE-BD20-5AF32FE28856}" srcOrd="2" destOrd="0" parTransId="{80DE000C-C698-4E3C-A02A-29F4E2F1ED98}" sibTransId="{A114D5F2-0C15-49D7-A5E8-F4F1F7397711}"/>
    <dgm:cxn modelId="{FD96C333-7DBF-449D-BDB6-D86F1E6E0CA1}" srcId="{375723BF-A40B-407D-B06D-BEC5454087BA}" destId="{FEB75085-323D-4407-B270-ABBF8F5C4F04}" srcOrd="3" destOrd="0" parTransId="{349C6DE1-6870-41A5-BC7B-7C897645F2E9}" sibTransId="{D4E8B870-3C42-4F53-A499-5E0BA24C677B}"/>
    <dgm:cxn modelId="{48991737-B7F7-4D8F-9E57-925493C06AA1}" srcId="{375723BF-A40B-407D-B06D-BEC5454087BA}" destId="{C58215BE-37E9-40A4-AB80-38AD22FB4AA2}" srcOrd="11" destOrd="0" parTransId="{C7027011-B288-4C2F-AC78-C9EB9EC9B11F}" sibTransId="{286E183A-6EF1-4562-86A9-362345A57864}"/>
    <dgm:cxn modelId="{B074B25C-6152-41A4-B28C-31AACA04E294}" srcId="{7D7F389C-D237-4AD2-A279-AC56D91CEBC2}" destId="{7016671F-3732-405A-A319-C5109EED19B2}" srcOrd="1" destOrd="0" parTransId="{B557B8D4-109A-4D33-BF7C-9EFB95717322}" sibTransId="{94EBFCFF-C854-49A1-BB00-B82AF848A885}"/>
    <dgm:cxn modelId="{53226265-EE24-4E36-8561-311FEC7FFE46}" type="presOf" srcId="{36102A93-F559-46F0-B0A6-B1BBC7EE6321}" destId="{7364EE79-D778-4040-A340-54BBFECDAB6C}" srcOrd="0" destOrd="2" presId="urn:microsoft.com/office/officeart/2005/8/layout/hList1"/>
    <dgm:cxn modelId="{73001946-E846-4EA3-A5D1-A82C5CD21476}" type="presOf" srcId="{E403D22D-F68D-43A4-80D1-01D9A25AB32D}" destId="{2A384CE9-12B1-44BF-BB8C-7EB5ECDF28A0}" srcOrd="0" destOrd="5" presId="urn:microsoft.com/office/officeart/2005/8/layout/hList1"/>
    <dgm:cxn modelId="{FE0E9F46-69E8-4A1B-9694-FB8BF986E175}" type="presOf" srcId="{375723BF-A40B-407D-B06D-BEC5454087BA}" destId="{17B6926C-5EEF-4D6D-B7AB-AE98B07C020A}" srcOrd="0" destOrd="0" presId="urn:microsoft.com/office/officeart/2005/8/layout/hList1"/>
    <dgm:cxn modelId="{B996FA66-208F-416D-9908-3E0487A5BF0B}" srcId="{375723BF-A40B-407D-B06D-BEC5454087BA}" destId="{CA88285D-06E8-48AD-A492-C649104E34A3}" srcOrd="10" destOrd="0" parTransId="{A45C6BE8-ABE8-4A3D-8D64-D43F77FE1654}" sibTransId="{539C5A21-CF08-49EC-BB69-142A05B7A746}"/>
    <dgm:cxn modelId="{77FC804A-7A0F-44AE-9872-F5D0C56C64D7}" srcId="{045E440E-5616-442B-8AF8-93259BBAC0D2}" destId="{36102A93-F559-46F0-B0A6-B1BBC7EE6321}" srcOrd="2" destOrd="0" parTransId="{722EDFAB-F719-4D73-9920-E8E69BF5D4A0}" sibTransId="{197D2415-BD7F-41AB-A0D6-9115D26ECD79}"/>
    <dgm:cxn modelId="{33ADBF6C-8EDA-4879-8A40-8156407D6F7D}" srcId="{EFC8A04B-8B26-4EFE-BD20-5AF32FE28856}" destId="{EF773848-B9B9-4160-98F0-E1024FDFC944}" srcOrd="1" destOrd="0" parTransId="{39CD7D15-5242-43C3-8BCB-DE5177018160}" sibTransId="{FD47425C-D389-4332-AB3B-71B48306E4A8}"/>
    <dgm:cxn modelId="{92AA754E-93CA-4530-BCD7-D9A4C058162B}" srcId="{507E2763-CC8F-440B-9505-6B5C699371AF}" destId="{95529168-D0BF-4511-8383-E7E05107938B}" srcOrd="0" destOrd="0" parTransId="{61ACBE82-3A75-4A3B-9C57-FECFFDE0A89A}" sibTransId="{D99D6F9B-E31E-48C7-B582-8B1A4E0E19BF}"/>
    <dgm:cxn modelId="{89D10B4F-3351-43FC-A56E-B03F7A863445}" type="presOf" srcId="{DDFE5298-F212-4B40-8607-7E8EEBE7D1FD}" destId="{2A384CE9-12B1-44BF-BB8C-7EB5ECDF28A0}" srcOrd="0" destOrd="6" presId="urn:microsoft.com/office/officeart/2005/8/layout/hList1"/>
    <dgm:cxn modelId="{606C9F4F-24C0-4885-8D2F-ECCB3DF759AE}" type="presOf" srcId="{B5BFEEFC-72AA-4C73-89AE-42C8B3A5950C}" destId="{2A384CE9-12B1-44BF-BB8C-7EB5ECDF28A0}" srcOrd="0" destOrd="4" presId="urn:microsoft.com/office/officeart/2005/8/layout/hList1"/>
    <dgm:cxn modelId="{3FBBEF6F-4D60-4796-8EFB-7891A97C1C60}" type="presOf" srcId="{EFC8A04B-8B26-4EFE-BD20-5AF32FE28856}" destId="{815B0257-39A6-477B-9DCD-F31317C43B17}" srcOrd="0" destOrd="0" presId="urn:microsoft.com/office/officeart/2005/8/layout/hList1"/>
    <dgm:cxn modelId="{D84F5971-F229-4AC4-8599-B7BB994B2CC8}" srcId="{EFC8A04B-8B26-4EFE-BD20-5AF32FE28856}" destId="{D0E36662-7435-453E-8AA5-ED73BC454DD4}" srcOrd="2" destOrd="0" parTransId="{6A34D8DD-A0FE-4F2A-A984-2B1302D7CD83}" sibTransId="{FCCC17E1-B3D5-4647-B0DC-A08C04CF7F14}"/>
    <dgm:cxn modelId="{AD0FAD51-9CDE-472B-A20E-94F6A1109D6B}" type="presOf" srcId="{D0E36662-7435-453E-8AA5-ED73BC454DD4}" destId="{1F4A0F29-72D3-41C8-B65C-602D041FF421}" srcOrd="0" destOrd="2" presId="urn:microsoft.com/office/officeart/2005/8/layout/hList1"/>
    <dgm:cxn modelId="{4839B071-5887-4E73-BEA0-3E3431C93251}" srcId="{045E440E-5616-442B-8AF8-93259BBAC0D2}" destId="{DEBBE665-B452-470B-A7BC-4745041FDCA9}" srcOrd="0" destOrd="0" parTransId="{563EACE6-8914-445C-9AEB-43B3359EBD38}" sibTransId="{B7A04F00-7FBC-4BE5-814B-F1EC583799D1}"/>
    <dgm:cxn modelId="{7FB8A472-6A2E-4F49-BAF7-58D58F1E299E}" srcId="{0CD1F186-6297-4806-9FEA-6CEE19858B89}" destId="{045E440E-5616-442B-8AF8-93259BBAC0D2}" srcOrd="1" destOrd="0" parTransId="{80353997-7A25-4BED-8AD4-4A406308E268}" sibTransId="{FC340454-60A6-4B97-A7D2-ED50374BDD79}"/>
    <dgm:cxn modelId="{52E89755-C9E0-40EB-91B1-D63E05499C0D}" srcId="{045E440E-5616-442B-8AF8-93259BBAC0D2}" destId="{EEABA9C8-49FC-446E-BE44-4EEB48EFDFEA}" srcOrd="1" destOrd="0" parTransId="{1D007F29-9F6F-4768-BF7E-E65C2700546A}" sibTransId="{168E7CCB-B29A-4AB8-9D9D-A7025DDD6334}"/>
    <dgm:cxn modelId="{ACC4D677-5866-4979-B7D3-40159A9C6A50}" type="presOf" srcId="{CA88285D-06E8-48AD-A492-C649104E34A3}" destId="{2A384CE9-12B1-44BF-BB8C-7EB5ECDF28A0}" srcOrd="0" destOrd="10" presId="urn:microsoft.com/office/officeart/2005/8/layout/hList1"/>
    <dgm:cxn modelId="{81CD2A7E-F637-4EE1-AE0A-C4864D24A89A}" type="presOf" srcId="{7016671F-3732-405A-A319-C5109EED19B2}" destId="{9588E578-7AE7-431C-94E1-53EE71A5CE07}" srcOrd="0" destOrd="1" presId="urn:microsoft.com/office/officeart/2005/8/layout/hList1"/>
    <dgm:cxn modelId="{7FE0507F-C89C-4188-AB77-61BD4825FBB9}" srcId="{7D7F389C-D237-4AD2-A279-AC56D91CEBC2}" destId="{0B8BEDF5-874A-4A94-898E-0794D9BF06FE}" srcOrd="0" destOrd="0" parTransId="{A0461BA1-C413-4776-92B3-8C898431A772}" sibTransId="{40F6CCF0-6784-48C2-9782-8CBD2E1728B0}"/>
    <dgm:cxn modelId="{F35E567F-5D01-48E0-8E86-B0973A4B01DA}" type="presOf" srcId="{DEBBE665-B452-470B-A7BC-4745041FDCA9}" destId="{7364EE79-D778-4040-A340-54BBFECDAB6C}" srcOrd="0" destOrd="0" presId="urn:microsoft.com/office/officeart/2005/8/layout/hList1"/>
    <dgm:cxn modelId="{0749F781-7580-4FC2-A730-33977880B4B6}" srcId="{507E2763-CC8F-440B-9505-6B5C699371AF}" destId="{472A8EDA-1ED7-4F22-A53C-67CAD18ED3E9}" srcOrd="2" destOrd="0" parTransId="{EFD6C8D6-F5BB-4863-B07A-A9EA27F9271F}" sibTransId="{94D1092C-8083-4575-8EE3-2B9C3F4CEA5C}"/>
    <dgm:cxn modelId="{8E69E384-AF23-41C1-8175-EFF50CC79F91}" srcId="{0CD1F186-6297-4806-9FEA-6CEE19858B89}" destId="{507E2763-CC8F-440B-9505-6B5C699371AF}" srcOrd="0" destOrd="0" parTransId="{0866079F-1E83-4CFE-96EE-04C4153F363F}" sibTransId="{1CF6716E-0CF2-4C40-87F6-99C506E1DF8F}"/>
    <dgm:cxn modelId="{4608C08C-5313-4309-BFF8-08A6BACB9F67}" srcId="{507E2763-CC8F-440B-9505-6B5C699371AF}" destId="{89B0E6D9-22DA-4E73-AF88-957433102AA8}" srcOrd="1" destOrd="0" parTransId="{A64E96B8-E5E6-4520-A3F6-D52B967FA053}" sibTransId="{C021764F-5F2F-457A-B00A-8E1498EB0FE9}"/>
    <dgm:cxn modelId="{2430C490-C021-4493-A58C-7CB72E28C9C6}" srcId="{375723BF-A40B-407D-B06D-BEC5454087BA}" destId="{B5BFEEFC-72AA-4C73-89AE-42C8B3A5950C}" srcOrd="4" destOrd="0" parTransId="{2018A005-EA80-47DA-B561-35D25E5B2D79}" sibTransId="{0724E78A-1B1A-4A45-A8AD-22F6E6430DDA}"/>
    <dgm:cxn modelId="{0B227091-8359-4420-AE34-8B8C069DA554}" type="presOf" srcId="{26261556-631F-4332-83DE-C2E0739BE888}" destId="{2A384CE9-12B1-44BF-BB8C-7EB5ECDF28A0}" srcOrd="0" destOrd="1" presId="urn:microsoft.com/office/officeart/2005/8/layout/hList1"/>
    <dgm:cxn modelId="{DCFB3F92-A4A5-4045-9EC7-B5F68DDC779F}" type="presOf" srcId="{0CD1F186-6297-4806-9FEA-6CEE19858B89}" destId="{9B193206-8A01-4184-9E5F-B6215E17DCCD}" srcOrd="0" destOrd="0" presId="urn:microsoft.com/office/officeart/2005/8/layout/hList1"/>
    <dgm:cxn modelId="{7BB45492-0C51-4CF4-A00A-C6FCBE68FBAC}" srcId="{375723BF-A40B-407D-B06D-BEC5454087BA}" destId="{E403D22D-F68D-43A4-80D1-01D9A25AB32D}" srcOrd="5" destOrd="0" parTransId="{8B53AEE3-1273-435A-BA22-6E7AC46022F2}" sibTransId="{477F03C1-4FF1-470B-BEC4-3BE941F5BA5C}"/>
    <dgm:cxn modelId="{2AE5899A-3AAF-4614-B1B8-F672E1A62101}" type="presOf" srcId="{55C9F949-0320-4BA4-937F-D660CCDD7AE4}" destId="{2A384CE9-12B1-44BF-BB8C-7EB5ECDF28A0}" srcOrd="0" destOrd="9" presId="urn:microsoft.com/office/officeart/2005/8/layout/hList1"/>
    <dgm:cxn modelId="{0BF219A6-70FD-40B0-8755-445A6B93394B}" srcId="{375723BF-A40B-407D-B06D-BEC5454087BA}" destId="{DDFE5298-F212-4B40-8607-7E8EEBE7D1FD}" srcOrd="6" destOrd="0" parTransId="{A712AE15-8811-4D23-9D96-77A2D4903C75}" sibTransId="{349B8279-8A25-4BBA-87F9-4CD64C4C1E25}"/>
    <dgm:cxn modelId="{32C7D9AC-E570-43F6-8754-27CCE2C216B7}" srcId="{375723BF-A40B-407D-B06D-BEC5454087BA}" destId="{F9A62679-13F7-45E1-82A4-A951A71A9B21}" srcOrd="8" destOrd="0" parTransId="{8B9060F7-4CEE-46BC-8EA0-36210305FDB4}" sibTransId="{4D74D9B4-EEAE-4932-BF0C-EA06BDE39771}"/>
    <dgm:cxn modelId="{112CA6AE-E6FB-4D26-961B-66830A95D162}" type="presOf" srcId="{59A1BDDD-9EE6-47BE-A43B-590B35C93B14}" destId="{2A384CE9-12B1-44BF-BB8C-7EB5ECDF28A0}" srcOrd="0" destOrd="0" presId="urn:microsoft.com/office/officeart/2005/8/layout/hList1"/>
    <dgm:cxn modelId="{17D0FEB5-842B-4EA6-AB89-82E5248EFB4D}" type="presOf" srcId="{F9A62679-13F7-45E1-82A4-A951A71A9B21}" destId="{2A384CE9-12B1-44BF-BB8C-7EB5ECDF28A0}" srcOrd="0" destOrd="8" presId="urn:microsoft.com/office/officeart/2005/8/layout/hList1"/>
    <dgm:cxn modelId="{84BB6EB8-6FA0-446D-9B19-049AAA4BC8A5}" type="presOf" srcId="{045E440E-5616-442B-8AF8-93259BBAC0D2}" destId="{971F3F54-0ABC-4A8B-A57B-E39195ADD3BD}" srcOrd="0" destOrd="0" presId="urn:microsoft.com/office/officeart/2005/8/layout/hList1"/>
    <dgm:cxn modelId="{BAFFF9B8-71AB-469C-B87E-471F28FB6423}" srcId="{375723BF-A40B-407D-B06D-BEC5454087BA}" destId="{532D1939-1B5F-4725-9B25-1EAE6AAA4E30}" srcOrd="7" destOrd="0" parTransId="{92DC4480-20D8-4397-B3E5-A3F0D9032EE1}" sibTransId="{0A6B16AC-5E51-44B6-A86A-D01FCD35F49B}"/>
    <dgm:cxn modelId="{3FA194C0-8A8C-4B76-853E-F5BAE9116191}" type="presOf" srcId="{472A8EDA-1ED7-4F22-A53C-67CAD18ED3E9}" destId="{A4DA5A83-B56E-4423-8F10-ED09C3E21DC9}" srcOrd="0" destOrd="2" presId="urn:microsoft.com/office/officeart/2005/8/layout/hList1"/>
    <dgm:cxn modelId="{9D2672CC-006D-4F0A-B366-1DCF39C8DD84}" type="presOf" srcId="{C58215BE-37E9-40A4-AB80-38AD22FB4AA2}" destId="{2A384CE9-12B1-44BF-BB8C-7EB5ECDF28A0}" srcOrd="0" destOrd="11" presId="urn:microsoft.com/office/officeart/2005/8/layout/hList1"/>
    <dgm:cxn modelId="{D467F3CD-43CE-451B-B605-8B98EAEE223D}" type="presOf" srcId="{532D1939-1B5F-4725-9B25-1EAE6AAA4E30}" destId="{2A384CE9-12B1-44BF-BB8C-7EB5ECDF28A0}" srcOrd="0" destOrd="7" presId="urn:microsoft.com/office/officeart/2005/8/layout/hList1"/>
    <dgm:cxn modelId="{C47BB2CF-4615-4A42-90C7-995BE58853B6}" type="presOf" srcId="{EEABA9C8-49FC-446E-BE44-4EEB48EFDFEA}" destId="{7364EE79-D778-4040-A340-54BBFECDAB6C}" srcOrd="0" destOrd="1" presId="urn:microsoft.com/office/officeart/2005/8/layout/hList1"/>
    <dgm:cxn modelId="{DFAAE4D7-AB5D-407C-8AEF-DC9598AD8D66}" type="presOf" srcId="{7D7F389C-D237-4AD2-A279-AC56D91CEBC2}" destId="{66CF6DC1-0B65-431E-8332-B6F1206C032D}" srcOrd="0" destOrd="0" presId="urn:microsoft.com/office/officeart/2005/8/layout/hList1"/>
    <dgm:cxn modelId="{702AB6E2-A316-43C2-8281-D4104A11FFE4}" srcId="{0CD1F186-6297-4806-9FEA-6CEE19858B89}" destId="{7D7F389C-D237-4AD2-A279-AC56D91CEBC2}" srcOrd="3" destOrd="0" parTransId="{9E5773F9-C57D-413E-9569-6007B23D5A27}" sibTransId="{4BD987DF-6BF7-4458-9EE4-E8EAC0E24CDF}"/>
    <dgm:cxn modelId="{D5536DE3-B921-4850-B88C-844F41D2F167}" srcId="{375723BF-A40B-407D-B06D-BEC5454087BA}" destId="{59A1BDDD-9EE6-47BE-A43B-590B35C93B14}" srcOrd="0" destOrd="0" parTransId="{BE7D011E-C50A-4983-8723-2AC0F51D3EE1}" sibTransId="{FD215C79-5BF4-4C69-81AB-FA77EB8D7820}"/>
    <dgm:cxn modelId="{AB1F91E6-C661-4851-A783-E9E6EA8FC3AA}" type="presOf" srcId="{3C98BFC3-4363-4D38-90FD-89642C72BBED}" destId="{2A384CE9-12B1-44BF-BB8C-7EB5ECDF28A0}" srcOrd="0" destOrd="2" presId="urn:microsoft.com/office/officeart/2005/8/layout/hList1"/>
    <dgm:cxn modelId="{60759FEB-4B54-47B4-83BF-8C1EEB60C2B8}" srcId="{EFC8A04B-8B26-4EFE-BD20-5AF32FE28856}" destId="{6622CAC6-09BB-477B-B63B-04A1D684C06E}" srcOrd="0" destOrd="0" parTransId="{808535EE-2C89-48AC-87F4-9B933C301B44}" sibTransId="{9339C6D6-736C-4A19-A43C-A488322986C8}"/>
    <dgm:cxn modelId="{0A4DE2EB-3829-4630-9448-A99CADF1FE4F}" type="presOf" srcId="{0B8BEDF5-874A-4A94-898E-0794D9BF06FE}" destId="{9588E578-7AE7-431C-94E1-53EE71A5CE07}" srcOrd="0" destOrd="0" presId="urn:microsoft.com/office/officeart/2005/8/layout/hList1"/>
    <dgm:cxn modelId="{569721EC-3079-48B5-B76F-E9E30F20A7D1}" srcId="{375723BF-A40B-407D-B06D-BEC5454087BA}" destId="{3C98BFC3-4363-4D38-90FD-89642C72BBED}" srcOrd="2" destOrd="0" parTransId="{40E30C58-78E2-43DC-B01C-095B4F092B3D}" sibTransId="{595BD77F-83E7-4D0F-B71A-66C9EBAA7874}"/>
    <dgm:cxn modelId="{D883FFEE-86E8-47FD-B78D-B68808C4E0AC}" type="presOf" srcId="{4C372BF2-A2CE-49AA-A872-CC3AB1A143FB}" destId="{2A384CE9-12B1-44BF-BB8C-7EB5ECDF28A0}" srcOrd="0" destOrd="12" presId="urn:microsoft.com/office/officeart/2005/8/layout/hList1"/>
    <dgm:cxn modelId="{BE4D47F0-6509-4465-A2F4-3193D441F2C1}" type="presOf" srcId="{FEB75085-323D-4407-B270-ABBF8F5C4F04}" destId="{2A384CE9-12B1-44BF-BB8C-7EB5ECDF28A0}" srcOrd="0" destOrd="3" presId="urn:microsoft.com/office/officeart/2005/8/layout/hList1"/>
    <dgm:cxn modelId="{9C5E07F1-07A2-49D5-9865-1226A4F1FB93}" srcId="{0CD1F186-6297-4806-9FEA-6CEE19858B89}" destId="{375723BF-A40B-407D-B06D-BEC5454087BA}" srcOrd="4" destOrd="0" parTransId="{7A9F3CC0-7F11-48A6-9279-F16A445CDA9B}" sibTransId="{7C5144AA-BC02-49A8-8D48-A72407B17E07}"/>
    <dgm:cxn modelId="{628847CC-0692-4DBE-A4D1-B5DD2435E410}" type="presParOf" srcId="{9B193206-8A01-4184-9E5F-B6215E17DCCD}" destId="{EBAA7D20-1FFF-4AE4-B49C-D0FE7BA4A684}" srcOrd="0" destOrd="0" presId="urn:microsoft.com/office/officeart/2005/8/layout/hList1"/>
    <dgm:cxn modelId="{E84FD54E-4F79-42C2-B7F8-5474F24FE7BF}" type="presParOf" srcId="{EBAA7D20-1FFF-4AE4-B49C-D0FE7BA4A684}" destId="{724CF77E-D65A-48FB-AA4B-E091E5F0B664}" srcOrd="0" destOrd="0" presId="urn:microsoft.com/office/officeart/2005/8/layout/hList1"/>
    <dgm:cxn modelId="{593360B1-AB5B-4CB7-9CEC-2BC106537660}" type="presParOf" srcId="{EBAA7D20-1FFF-4AE4-B49C-D0FE7BA4A684}" destId="{A4DA5A83-B56E-4423-8F10-ED09C3E21DC9}" srcOrd="1" destOrd="0" presId="urn:microsoft.com/office/officeart/2005/8/layout/hList1"/>
    <dgm:cxn modelId="{0B891F5E-4215-4E8B-A68B-8FFFF9E54174}" type="presParOf" srcId="{9B193206-8A01-4184-9E5F-B6215E17DCCD}" destId="{51F9752E-9E88-4CA1-A03C-1BDFC85E70F2}" srcOrd="1" destOrd="0" presId="urn:microsoft.com/office/officeart/2005/8/layout/hList1"/>
    <dgm:cxn modelId="{3E1D2626-20F7-4739-BD5A-E0FD23EF2C1B}" type="presParOf" srcId="{9B193206-8A01-4184-9E5F-B6215E17DCCD}" destId="{66E7FD12-75CB-457C-9316-BF9BA73B77EA}" srcOrd="2" destOrd="0" presId="urn:microsoft.com/office/officeart/2005/8/layout/hList1"/>
    <dgm:cxn modelId="{61BBF2E0-E07C-434C-BFB5-B095916FB608}" type="presParOf" srcId="{66E7FD12-75CB-457C-9316-BF9BA73B77EA}" destId="{971F3F54-0ABC-4A8B-A57B-E39195ADD3BD}" srcOrd="0" destOrd="0" presId="urn:microsoft.com/office/officeart/2005/8/layout/hList1"/>
    <dgm:cxn modelId="{3197B9BD-A9F8-4A48-AD1C-F7BC245A2832}" type="presParOf" srcId="{66E7FD12-75CB-457C-9316-BF9BA73B77EA}" destId="{7364EE79-D778-4040-A340-54BBFECDAB6C}" srcOrd="1" destOrd="0" presId="urn:microsoft.com/office/officeart/2005/8/layout/hList1"/>
    <dgm:cxn modelId="{5AE2AC39-999E-45FE-83C6-5C94EBE0733F}" type="presParOf" srcId="{9B193206-8A01-4184-9E5F-B6215E17DCCD}" destId="{F015057B-B34E-4187-9DD5-83B9E1C16508}" srcOrd="3" destOrd="0" presId="urn:microsoft.com/office/officeart/2005/8/layout/hList1"/>
    <dgm:cxn modelId="{278936E8-25FC-48CA-B2EC-32A22997C42B}" type="presParOf" srcId="{9B193206-8A01-4184-9E5F-B6215E17DCCD}" destId="{C3460934-65F2-4941-A1EB-3BEA5B90FAF0}" srcOrd="4" destOrd="0" presId="urn:microsoft.com/office/officeart/2005/8/layout/hList1"/>
    <dgm:cxn modelId="{BEBD09D9-1DB6-4D60-9A53-7EC1BAFD0A67}" type="presParOf" srcId="{C3460934-65F2-4941-A1EB-3BEA5B90FAF0}" destId="{815B0257-39A6-477B-9DCD-F31317C43B17}" srcOrd="0" destOrd="0" presId="urn:microsoft.com/office/officeart/2005/8/layout/hList1"/>
    <dgm:cxn modelId="{A11C3621-442A-476F-8A6D-D36679587D87}" type="presParOf" srcId="{C3460934-65F2-4941-A1EB-3BEA5B90FAF0}" destId="{1F4A0F29-72D3-41C8-B65C-602D041FF421}" srcOrd="1" destOrd="0" presId="urn:microsoft.com/office/officeart/2005/8/layout/hList1"/>
    <dgm:cxn modelId="{5B20A679-B1D2-4E6D-9C29-0F3526D1FDEA}" type="presParOf" srcId="{9B193206-8A01-4184-9E5F-B6215E17DCCD}" destId="{443E6F94-784D-4B1A-BD60-D87EAC26C17A}" srcOrd="5" destOrd="0" presId="urn:microsoft.com/office/officeart/2005/8/layout/hList1"/>
    <dgm:cxn modelId="{88C75791-8A8D-463F-AFD0-E8AEC56D6B9B}" type="presParOf" srcId="{9B193206-8A01-4184-9E5F-B6215E17DCCD}" destId="{5B483B5B-C628-4943-A869-ECF0C599EFF1}" srcOrd="6" destOrd="0" presId="urn:microsoft.com/office/officeart/2005/8/layout/hList1"/>
    <dgm:cxn modelId="{72C25AD9-C1C2-4337-B1DA-0C69482113C4}" type="presParOf" srcId="{5B483B5B-C628-4943-A869-ECF0C599EFF1}" destId="{66CF6DC1-0B65-431E-8332-B6F1206C032D}" srcOrd="0" destOrd="0" presId="urn:microsoft.com/office/officeart/2005/8/layout/hList1"/>
    <dgm:cxn modelId="{00EB137E-B452-4206-B972-23CCF8D67F9D}" type="presParOf" srcId="{5B483B5B-C628-4943-A869-ECF0C599EFF1}" destId="{9588E578-7AE7-431C-94E1-53EE71A5CE07}" srcOrd="1" destOrd="0" presId="urn:microsoft.com/office/officeart/2005/8/layout/hList1"/>
    <dgm:cxn modelId="{8525A09C-09D0-46C7-88A6-6161A415D0E4}" type="presParOf" srcId="{9B193206-8A01-4184-9E5F-B6215E17DCCD}" destId="{EFFD8CDC-C9FB-47BE-BF0A-88A8D68F2CA0}" srcOrd="7" destOrd="0" presId="urn:microsoft.com/office/officeart/2005/8/layout/hList1"/>
    <dgm:cxn modelId="{651AECFF-B326-43FC-90A6-D9C036FB4624}" type="presParOf" srcId="{9B193206-8A01-4184-9E5F-B6215E17DCCD}" destId="{447562C5-9636-4352-B28B-3D5CD700B788}" srcOrd="8" destOrd="0" presId="urn:microsoft.com/office/officeart/2005/8/layout/hList1"/>
    <dgm:cxn modelId="{5BF2A096-8B84-474B-9646-89A20EF5B003}" type="presParOf" srcId="{447562C5-9636-4352-B28B-3D5CD700B788}" destId="{17B6926C-5EEF-4D6D-B7AB-AE98B07C020A}" srcOrd="0" destOrd="0" presId="urn:microsoft.com/office/officeart/2005/8/layout/hList1"/>
    <dgm:cxn modelId="{E5120917-27D7-4284-A128-F3EDCB693500}" type="presParOf" srcId="{447562C5-9636-4352-B28B-3D5CD700B788}" destId="{2A384CE9-12B1-44BF-BB8C-7EB5ECDF28A0}"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C7039B8-705F-4C1F-B881-17C92424880D}" type="doc">
      <dgm:prSet loTypeId="urn:microsoft.com/office/officeart/2005/8/layout/pyramid1" loCatId="pyramid" qsTypeId="urn:microsoft.com/office/officeart/2005/8/quickstyle/3d5" qsCatId="3D" csTypeId="urn:microsoft.com/office/officeart/2005/8/colors/accent1_2" csCatId="accent1" phldr="1"/>
      <dgm:spPr/>
    </dgm:pt>
    <dgm:pt modelId="{5238994A-9F72-40C9-A621-46757C944832}">
      <dgm:prSet phldrT="[Text]" custT="1"/>
      <dgm:spPr>
        <a:solidFill>
          <a:srgbClr val="C00000"/>
        </a:solidFill>
      </dgm:spPr>
      <dgm:t>
        <a:bodyPr/>
        <a:lstStyle/>
        <a:p>
          <a:endParaRPr lang="en-US" sz="1600" b="1" dirty="0">
            <a:solidFill>
              <a:schemeClr val="bg1"/>
            </a:solidFill>
          </a:endParaRPr>
        </a:p>
        <a:p>
          <a:endParaRPr lang="en-US" sz="1600" b="1" dirty="0">
            <a:solidFill>
              <a:schemeClr val="bg1"/>
            </a:solidFill>
          </a:endParaRPr>
        </a:p>
        <a:p>
          <a:endParaRPr lang="en-US" sz="1600" b="1" dirty="0">
            <a:solidFill>
              <a:schemeClr val="bg1"/>
            </a:solidFill>
            <a:latin typeface="D-DIN" panose="020B0504030202030204" pitchFamily="34" charset="0"/>
          </a:endParaRPr>
        </a:p>
        <a:p>
          <a:r>
            <a:rPr lang="en-US" sz="1600" b="1" dirty="0">
              <a:solidFill>
                <a:schemeClr val="bg1"/>
              </a:solidFill>
              <a:latin typeface="D-DIN" panose="020B0504030202030204" pitchFamily="34" charset="0"/>
            </a:rPr>
            <a:t>Satellite</a:t>
          </a:r>
          <a:endParaRPr lang="en-IN" sz="1600" b="1" dirty="0">
            <a:solidFill>
              <a:schemeClr val="bg1"/>
            </a:solidFill>
            <a:latin typeface="D-DIN" panose="020B0504030202030204" pitchFamily="34" charset="0"/>
          </a:endParaRPr>
        </a:p>
      </dgm:t>
    </dgm:pt>
    <dgm:pt modelId="{9A36CE96-6A48-4B22-AC43-AE4D71FD4C17}" type="parTrans" cxnId="{D4B7A7E1-C3E9-419D-B25A-3E2048585C2B}">
      <dgm:prSet/>
      <dgm:spPr/>
      <dgm:t>
        <a:bodyPr/>
        <a:lstStyle/>
        <a:p>
          <a:endParaRPr lang="en-IN" sz="1100" b="1">
            <a:solidFill>
              <a:schemeClr val="bg1"/>
            </a:solidFill>
          </a:endParaRPr>
        </a:p>
      </dgm:t>
    </dgm:pt>
    <dgm:pt modelId="{FB268A5A-B1DB-44FB-A101-5843D88FE46F}" type="sibTrans" cxnId="{D4B7A7E1-C3E9-419D-B25A-3E2048585C2B}">
      <dgm:prSet/>
      <dgm:spPr/>
      <dgm:t>
        <a:bodyPr/>
        <a:lstStyle/>
        <a:p>
          <a:endParaRPr lang="en-IN" sz="1100" b="1">
            <a:solidFill>
              <a:schemeClr val="bg1"/>
            </a:solidFill>
          </a:endParaRPr>
        </a:p>
      </dgm:t>
    </dgm:pt>
    <dgm:pt modelId="{B050853E-8AC6-44FF-B2B1-C5344F77E525}">
      <dgm:prSet phldrT="[Text]" custT="1"/>
      <dgm:spPr>
        <a:solidFill>
          <a:srgbClr val="0046AA"/>
        </a:solidFill>
      </dgm:spPr>
      <dgm:t>
        <a:bodyPr/>
        <a:lstStyle/>
        <a:p>
          <a:r>
            <a:rPr lang="en-US" sz="1600" b="1" dirty="0">
              <a:solidFill>
                <a:schemeClr val="bg1"/>
              </a:solidFill>
              <a:latin typeface="D-DIN" panose="020B0504030202030204" pitchFamily="34" charset="0"/>
            </a:rPr>
            <a:t>Core</a:t>
          </a:r>
          <a:endParaRPr lang="en-IN" sz="1600" b="1" dirty="0">
            <a:solidFill>
              <a:schemeClr val="bg1"/>
            </a:solidFill>
            <a:latin typeface="D-DIN" panose="020B0504030202030204" pitchFamily="34" charset="0"/>
          </a:endParaRPr>
        </a:p>
      </dgm:t>
    </dgm:pt>
    <dgm:pt modelId="{737FF35A-DC59-45D3-8F41-CC7B1E030B4E}" type="parTrans" cxnId="{30ACF97C-B929-4809-8FCC-D57080C6DC5D}">
      <dgm:prSet/>
      <dgm:spPr/>
      <dgm:t>
        <a:bodyPr/>
        <a:lstStyle/>
        <a:p>
          <a:endParaRPr lang="en-IN" sz="1100" b="1">
            <a:solidFill>
              <a:schemeClr val="bg1"/>
            </a:solidFill>
          </a:endParaRPr>
        </a:p>
      </dgm:t>
    </dgm:pt>
    <dgm:pt modelId="{B5AD7045-0160-40B6-99CA-7AAC2FA67A53}" type="sibTrans" cxnId="{30ACF97C-B929-4809-8FCC-D57080C6DC5D}">
      <dgm:prSet/>
      <dgm:spPr/>
      <dgm:t>
        <a:bodyPr/>
        <a:lstStyle/>
        <a:p>
          <a:endParaRPr lang="en-IN" sz="1100" b="1">
            <a:solidFill>
              <a:schemeClr val="bg1"/>
            </a:solidFill>
          </a:endParaRPr>
        </a:p>
      </dgm:t>
    </dgm:pt>
    <dgm:pt modelId="{3A4138EF-7199-4135-A90A-40CB5956CC5E}" type="pres">
      <dgm:prSet presAssocID="{3C7039B8-705F-4C1F-B881-17C92424880D}" presName="Name0" presStyleCnt="0">
        <dgm:presLayoutVars>
          <dgm:dir/>
          <dgm:animLvl val="lvl"/>
          <dgm:resizeHandles val="exact"/>
        </dgm:presLayoutVars>
      </dgm:prSet>
      <dgm:spPr/>
    </dgm:pt>
    <dgm:pt modelId="{3704CDE3-BD1B-4385-86BB-31FEE9EC271F}" type="pres">
      <dgm:prSet presAssocID="{5238994A-9F72-40C9-A621-46757C944832}" presName="Name8" presStyleCnt="0"/>
      <dgm:spPr/>
    </dgm:pt>
    <dgm:pt modelId="{6CDCAE60-96DE-445A-9AE1-8C53619C2E1A}" type="pres">
      <dgm:prSet presAssocID="{5238994A-9F72-40C9-A621-46757C944832}" presName="level" presStyleLbl="node1" presStyleIdx="0" presStyleCnt="2" custLinFactNeighborX="-17756" custLinFactNeighborY="-3248">
        <dgm:presLayoutVars>
          <dgm:chMax val="1"/>
          <dgm:bulletEnabled val="1"/>
        </dgm:presLayoutVars>
      </dgm:prSet>
      <dgm:spPr/>
    </dgm:pt>
    <dgm:pt modelId="{6B4CAD31-DC14-48E0-B8C0-76B3A3781C6A}" type="pres">
      <dgm:prSet presAssocID="{5238994A-9F72-40C9-A621-46757C944832}" presName="levelTx" presStyleLbl="revTx" presStyleIdx="0" presStyleCnt="0">
        <dgm:presLayoutVars>
          <dgm:chMax val="1"/>
          <dgm:bulletEnabled val="1"/>
        </dgm:presLayoutVars>
      </dgm:prSet>
      <dgm:spPr/>
    </dgm:pt>
    <dgm:pt modelId="{69A236A5-8D99-46C0-8ED5-AFAAE22BA34E}" type="pres">
      <dgm:prSet presAssocID="{B050853E-8AC6-44FF-B2B1-C5344F77E525}" presName="Name8" presStyleCnt="0"/>
      <dgm:spPr/>
    </dgm:pt>
    <dgm:pt modelId="{9F6B4372-492B-4517-B50D-ECB0A45A75C9}" type="pres">
      <dgm:prSet presAssocID="{B050853E-8AC6-44FF-B2B1-C5344F77E525}" presName="level" presStyleLbl="node1" presStyleIdx="1" presStyleCnt="2" custLinFactNeighborX="-380">
        <dgm:presLayoutVars>
          <dgm:chMax val="1"/>
          <dgm:bulletEnabled val="1"/>
        </dgm:presLayoutVars>
      </dgm:prSet>
      <dgm:spPr/>
    </dgm:pt>
    <dgm:pt modelId="{58915AA8-DAAD-460C-86C9-0695BABB858E}" type="pres">
      <dgm:prSet presAssocID="{B050853E-8AC6-44FF-B2B1-C5344F77E525}" presName="levelTx" presStyleLbl="revTx" presStyleIdx="0" presStyleCnt="0">
        <dgm:presLayoutVars>
          <dgm:chMax val="1"/>
          <dgm:bulletEnabled val="1"/>
        </dgm:presLayoutVars>
      </dgm:prSet>
      <dgm:spPr/>
    </dgm:pt>
  </dgm:ptLst>
  <dgm:cxnLst>
    <dgm:cxn modelId="{CCBF9905-852F-459C-8BE6-5EE8E2D8886A}" type="presOf" srcId="{3C7039B8-705F-4C1F-B881-17C92424880D}" destId="{3A4138EF-7199-4135-A90A-40CB5956CC5E}" srcOrd="0" destOrd="0" presId="urn:microsoft.com/office/officeart/2005/8/layout/pyramid1"/>
    <dgm:cxn modelId="{7533C330-218A-46D3-A2A7-B65F4B2AC599}" type="presOf" srcId="{B050853E-8AC6-44FF-B2B1-C5344F77E525}" destId="{58915AA8-DAAD-460C-86C9-0695BABB858E}" srcOrd="1" destOrd="0" presId="urn:microsoft.com/office/officeart/2005/8/layout/pyramid1"/>
    <dgm:cxn modelId="{4B257442-CB03-4115-BF41-6AC198F649BF}" type="presOf" srcId="{5238994A-9F72-40C9-A621-46757C944832}" destId="{6B4CAD31-DC14-48E0-B8C0-76B3A3781C6A}" srcOrd="1" destOrd="0" presId="urn:microsoft.com/office/officeart/2005/8/layout/pyramid1"/>
    <dgm:cxn modelId="{30ACF97C-B929-4809-8FCC-D57080C6DC5D}" srcId="{3C7039B8-705F-4C1F-B881-17C92424880D}" destId="{B050853E-8AC6-44FF-B2B1-C5344F77E525}" srcOrd="1" destOrd="0" parTransId="{737FF35A-DC59-45D3-8F41-CC7B1E030B4E}" sibTransId="{B5AD7045-0160-40B6-99CA-7AAC2FA67A53}"/>
    <dgm:cxn modelId="{C2DF4AB7-3106-43A0-834B-47A46B554780}" type="presOf" srcId="{5238994A-9F72-40C9-A621-46757C944832}" destId="{6CDCAE60-96DE-445A-9AE1-8C53619C2E1A}" srcOrd="0" destOrd="0" presId="urn:microsoft.com/office/officeart/2005/8/layout/pyramid1"/>
    <dgm:cxn modelId="{B91BE8BC-877B-483F-9C3E-3B3011E03C44}" type="presOf" srcId="{B050853E-8AC6-44FF-B2B1-C5344F77E525}" destId="{9F6B4372-492B-4517-B50D-ECB0A45A75C9}" srcOrd="0" destOrd="0" presId="urn:microsoft.com/office/officeart/2005/8/layout/pyramid1"/>
    <dgm:cxn modelId="{D4B7A7E1-C3E9-419D-B25A-3E2048585C2B}" srcId="{3C7039B8-705F-4C1F-B881-17C92424880D}" destId="{5238994A-9F72-40C9-A621-46757C944832}" srcOrd="0" destOrd="0" parTransId="{9A36CE96-6A48-4B22-AC43-AE4D71FD4C17}" sibTransId="{FB268A5A-B1DB-44FB-A101-5843D88FE46F}"/>
    <dgm:cxn modelId="{5A074964-5C28-4D59-A6AE-4243C1D72B6A}" type="presParOf" srcId="{3A4138EF-7199-4135-A90A-40CB5956CC5E}" destId="{3704CDE3-BD1B-4385-86BB-31FEE9EC271F}" srcOrd="0" destOrd="0" presId="urn:microsoft.com/office/officeart/2005/8/layout/pyramid1"/>
    <dgm:cxn modelId="{BEAA0245-1B75-4170-AEB6-71D472D9E75E}" type="presParOf" srcId="{3704CDE3-BD1B-4385-86BB-31FEE9EC271F}" destId="{6CDCAE60-96DE-445A-9AE1-8C53619C2E1A}" srcOrd="0" destOrd="0" presId="urn:microsoft.com/office/officeart/2005/8/layout/pyramid1"/>
    <dgm:cxn modelId="{5AD21CAC-36F5-414A-9AA8-E31E73FCAA9A}" type="presParOf" srcId="{3704CDE3-BD1B-4385-86BB-31FEE9EC271F}" destId="{6B4CAD31-DC14-48E0-B8C0-76B3A3781C6A}" srcOrd="1" destOrd="0" presId="urn:microsoft.com/office/officeart/2005/8/layout/pyramid1"/>
    <dgm:cxn modelId="{4527B6A6-61FF-4D91-82DD-457124B067BA}" type="presParOf" srcId="{3A4138EF-7199-4135-A90A-40CB5956CC5E}" destId="{69A236A5-8D99-46C0-8ED5-AFAAE22BA34E}" srcOrd="1" destOrd="0" presId="urn:microsoft.com/office/officeart/2005/8/layout/pyramid1"/>
    <dgm:cxn modelId="{938B08CD-5E8E-4BF7-8594-AB013F4E9838}" type="presParOf" srcId="{69A236A5-8D99-46C0-8ED5-AFAAE22BA34E}" destId="{9F6B4372-492B-4517-B50D-ECB0A45A75C9}" srcOrd="0" destOrd="0" presId="urn:microsoft.com/office/officeart/2005/8/layout/pyramid1"/>
    <dgm:cxn modelId="{639B4E9B-5F8D-4C07-AB82-C90E24B0DC2A}" type="presParOf" srcId="{69A236A5-8D99-46C0-8ED5-AFAAE22BA34E}" destId="{58915AA8-DAAD-460C-86C9-0695BABB858E}" srcOrd="1" destOrd="0" presId="urn:microsoft.com/office/officeart/2005/8/layout/pyramid1"/>
  </dgm:cxnLst>
  <dgm:bg>
    <a:noFill/>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32FB28-E1E3-4E13-9667-A650260644E2}">
      <dsp:nvSpPr>
        <dsp:cNvPr id="0" name=""/>
        <dsp:cNvSpPr/>
      </dsp:nvSpPr>
      <dsp:spPr>
        <a:xfrm>
          <a:off x="10789667" y="2786174"/>
          <a:ext cx="93334" cy="728006"/>
        </a:xfrm>
        <a:custGeom>
          <a:avLst/>
          <a:gdLst/>
          <a:ahLst/>
          <a:cxnLst/>
          <a:rect l="0" t="0" r="0" b="0"/>
          <a:pathLst>
            <a:path>
              <a:moveTo>
                <a:pt x="0" y="0"/>
              </a:moveTo>
              <a:lnTo>
                <a:pt x="0" y="728006"/>
              </a:lnTo>
              <a:lnTo>
                <a:pt x="93334" y="728006"/>
              </a:lnTo>
            </a:path>
          </a:pathLst>
        </a:custGeom>
        <a:noFill/>
        <a:ln w="9525" cap="flat" cmpd="sng" algn="ctr">
          <a:solidFill>
            <a:schemeClr val="tx1"/>
          </a:solidFill>
          <a:prstDash val="solid"/>
        </a:ln>
        <a:effectLst/>
      </dsp:spPr>
      <dsp:style>
        <a:lnRef idx="1">
          <a:scrgbClr r="0" g="0" b="0"/>
        </a:lnRef>
        <a:fillRef idx="0">
          <a:scrgbClr r="0" g="0" b="0"/>
        </a:fillRef>
        <a:effectRef idx="0">
          <a:scrgbClr r="0" g="0" b="0"/>
        </a:effectRef>
        <a:fontRef idx="minor"/>
      </dsp:style>
    </dsp:sp>
    <dsp:sp modelId="{D2CA4898-CBA4-4022-8165-676FCA3A8DF8}">
      <dsp:nvSpPr>
        <dsp:cNvPr id="0" name=""/>
        <dsp:cNvSpPr/>
      </dsp:nvSpPr>
      <dsp:spPr>
        <a:xfrm>
          <a:off x="10789667" y="2786174"/>
          <a:ext cx="93334" cy="286224"/>
        </a:xfrm>
        <a:custGeom>
          <a:avLst/>
          <a:gdLst/>
          <a:ahLst/>
          <a:cxnLst/>
          <a:rect l="0" t="0" r="0" b="0"/>
          <a:pathLst>
            <a:path>
              <a:moveTo>
                <a:pt x="0" y="0"/>
              </a:moveTo>
              <a:lnTo>
                <a:pt x="0" y="286224"/>
              </a:lnTo>
              <a:lnTo>
                <a:pt x="93334" y="286224"/>
              </a:lnTo>
            </a:path>
          </a:pathLst>
        </a:custGeom>
        <a:noFill/>
        <a:ln w="9525" cap="flat" cmpd="sng" algn="ctr">
          <a:solidFill>
            <a:schemeClr val="tx1"/>
          </a:solidFill>
          <a:prstDash val="solid"/>
        </a:ln>
        <a:effectLst/>
      </dsp:spPr>
      <dsp:style>
        <a:lnRef idx="1">
          <a:scrgbClr r="0" g="0" b="0"/>
        </a:lnRef>
        <a:fillRef idx="0">
          <a:scrgbClr r="0" g="0" b="0"/>
        </a:fillRef>
        <a:effectRef idx="0">
          <a:scrgbClr r="0" g="0" b="0"/>
        </a:effectRef>
        <a:fontRef idx="minor"/>
      </dsp:style>
    </dsp:sp>
    <dsp:sp modelId="{49696FD0-E83D-4E8A-BF26-CD2C6E25F13A}">
      <dsp:nvSpPr>
        <dsp:cNvPr id="0" name=""/>
        <dsp:cNvSpPr/>
      </dsp:nvSpPr>
      <dsp:spPr>
        <a:xfrm>
          <a:off x="8163912" y="2282487"/>
          <a:ext cx="2874646" cy="192573"/>
        </a:xfrm>
        <a:custGeom>
          <a:avLst/>
          <a:gdLst/>
          <a:ahLst/>
          <a:cxnLst/>
          <a:rect l="0" t="0" r="0" b="0"/>
          <a:pathLst>
            <a:path>
              <a:moveTo>
                <a:pt x="0" y="0"/>
              </a:moveTo>
              <a:lnTo>
                <a:pt x="0" y="127239"/>
              </a:lnTo>
              <a:lnTo>
                <a:pt x="2874646" y="127239"/>
              </a:lnTo>
              <a:lnTo>
                <a:pt x="2874646" y="192573"/>
              </a:lnTo>
            </a:path>
          </a:pathLst>
        </a:custGeom>
        <a:noFill/>
        <a:ln w="9525" cap="flat" cmpd="sng" algn="ctr">
          <a:solidFill>
            <a:schemeClr val="accent4">
              <a:shade val="95000"/>
              <a:satMod val="105000"/>
            </a:schemeClr>
          </a:solidFill>
          <a:prstDash val="solid"/>
        </a:ln>
        <a:effectLst/>
      </dsp:spPr>
      <dsp:style>
        <a:lnRef idx="1">
          <a:schemeClr val="accent4"/>
        </a:lnRef>
        <a:fillRef idx="0">
          <a:schemeClr val="accent4"/>
        </a:fillRef>
        <a:effectRef idx="0">
          <a:schemeClr val="accent4"/>
        </a:effectRef>
        <a:fontRef idx="minor">
          <a:schemeClr val="tx1"/>
        </a:fontRef>
      </dsp:style>
    </dsp:sp>
    <dsp:sp modelId="{FC9E9A90-62E0-4FF3-A7C8-EFD4AB02CB30}">
      <dsp:nvSpPr>
        <dsp:cNvPr id="0" name=""/>
        <dsp:cNvSpPr/>
      </dsp:nvSpPr>
      <dsp:spPr>
        <a:xfrm>
          <a:off x="9357168" y="2786174"/>
          <a:ext cx="132162" cy="2053350"/>
        </a:xfrm>
        <a:custGeom>
          <a:avLst/>
          <a:gdLst/>
          <a:ahLst/>
          <a:cxnLst/>
          <a:rect l="0" t="0" r="0" b="0"/>
          <a:pathLst>
            <a:path>
              <a:moveTo>
                <a:pt x="0" y="0"/>
              </a:moveTo>
              <a:lnTo>
                <a:pt x="0" y="2053350"/>
              </a:lnTo>
              <a:lnTo>
                <a:pt x="132162" y="2053350"/>
              </a:lnTo>
            </a:path>
          </a:pathLst>
        </a:custGeom>
        <a:noFill/>
        <a:ln w="9525" cap="flat" cmpd="sng" algn="ctr">
          <a:solidFill>
            <a:schemeClr val="tx1"/>
          </a:solidFill>
          <a:prstDash val="solid"/>
        </a:ln>
        <a:effectLst/>
      </dsp:spPr>
      <dsp:style>
        <a:lnRef idx="1">
          <a:scrgbClr r="0" g="0" b="0"/>
        </a:lnRef>
        <a:fillRef idx="0">
          <a:scrgbClr r="0" g="0" b="0"/>
        </a:fillRef>
        <a:effectRef idx="0">
          <a:scrgbClr r="0" g="0" b="0"/>
        </a:effectRef>
        <a:fontRef idx="minor"/>
      </dsp:style>
    </dsp:sp>
    <dsp:sp modelId="{874DA2E7-A1CF-473E-868F-32B075C05CFD}">
      <dsp:nvSpPr>
        <dsp:cNvPr id="0" name=""/>
        <dsp:cNvSpPr/>
      </dsp:nvSpPr>
      <dsp:spPr>
        <a:xfrm>
          <a:off x="9357168" y="2786174"/>
          <a:ext cx="132162" cy="1611569"/>
        </a:xfrm>
        <a:custGeom>
          <a:avLst/>
          <a:gdLst/>
          <a:ahLst/>
          <a:cxnLst/>
          <a:rect l="0" t="0" r="0" b="0"/>
          <a:pathLst>
            <a:path>
              <a:moveTo>
                <a:pt x="0" y="0"/>
              </a:moveTo>
              <a:lnTo>
                <a:pt x="0" y="1611569"/>
              </a:lnTo>
              <a:lnTo>
                <a:pt x="132162" y="1611569"/>
              </a:lnTo>
            </a:path>
          </a:pathLst>
        </a:custGeom>
        <a:noFill/>
        <a:ln w="9525" cap="flat" cmpd="sng" algn="ctr">
          <a:solidFill>
            <a:schemeClr val="tx1"/>
          </a:solidFill>
          <a:prstDash val="solid"/>
        </a:ln>
        <a:effectLst/>
      </dsp:spPr>
      <dsp:style>
        <a:lnRef idx="1">
          <a:scrgbClr r="0" g="0" b="0"/>
        </a:lnRef>
        <a:fillRef idx="0">
          <a:scrgbClr r="0" g="0" b="0"/>
        </a:fillRef>
        <a:effectRef idx="0">
          <a:scrgbClr r="0" g="0" b="0"/>
        </a:effectRef>
        <a:fontRef idx="minor"/>
      </dsp:style>
    </dsp:sp>
    <dsp:sp modelId="{2DA35E8F-FE67-4423-8571-96BDC3DB57ED}">
      <dsp:nvSpPr>
        <dsp:cNvPr id="0" name=""/>
        <dsp:cNvSpPr/>
      </dsp:nvSpPr>
      <dsp:spPr>
        <a:xfrm>
          <a:off x="9357168" y="2786174"/>
          <a:ext cx="132162" cy="1169787"/>
        </a:xfrm>
        <a:custGeom>
          <a:avLst/>
          <a:gdLst/>
          <a:ahLst/>
          <a:cxnLst/>
          <a:rect l="0" t="0" r="0" b="0"/>
          <a:pathLst>
            <a:path>
              <a:moveTo>
                <a:pt x="0" y="0"/>
              </a:moveTo>
              <a:lnTo>
                <a:pt x="0" y="1169787"/>
              </a:lnTo>
              <a:lnTo>
                <a:pt x="132162" y="1169787"/>
              </a:lnTo>
            </a:path>
          </a:pathLst>
        </a:custGeom>
        <a:noFill/>
        <a:ln w="9525" cap="flat" cmpd="sng" algn="ctr">
          <a:solidFill>
            <a:schemeClr val="tx1"/>
          </a:solidFill>
          <a:prstDash val="solid"/>
        </a:ln>
        <a:effectLst/>
      </dsp:spPr>
      <dsp:style>
        <a:lnRef idx="1">
          <a:scrgbClr r="0" g="0" b="0"/>
        </a:lnRef>
        <a:fillRef idx="0">
          <a:scrgbClr r="0" g="0" b="0"/>
        </a:fillRef>
        <a:effectRef idx="0">
          <a:scrgbClr r="0" g="0" b="0"/>
        </a:effectRef>
        <a:fontRef idx="minor"/>
      </dsp:style>
    </dsp:sp>
    <dsp:sp modelId="{4FE2E4A7-10D8-4981-A6EE-946B11B4A26E}">
      <dsp:nvSpPr>
        <dsp:cNvPr id="0" name=""/>
        <dsp:cNvSpPr/>
      </dsp:nvSpPr>
      <dsp:spPr>
        <a:xfrm>
          <a:off x="9357168" y="2786174"/>
          <a:ext cx="132162" cy="728006"/>
        </a:xfrm>
        <a:custGeom>
          <a:avLst/>
          <a:gdLst/>
          <a:ahLst/>
          <a:cxnLst/>
          <a:rect l="0" t="0" r="0" b="0"/>
          <a:pathLst>
            <a:path>
              <a:moveTo>
                <a:pt x="0" y="0"/>
              </a:moveTo>
              <a:lnTo>
                <a:pt x="0" y="728006"/>
              </a:lnTo>
              <a:lnTo>
                <a:pt x="132162" y="728006"/>
              </a:lnTo>
            </a:path>
          </a:pathLst>
        </a:custGeom>
        <a:noFill/>
        <a:ln w="9525" cap="flat" cmpd="sng" algn="ctr">
          <a:solidFill>
            <a:schemeClr val="tx1"/>
          </a:solidFill>
          <a:prstDash val="solid"/>
        </a:ln>
        <a:effectLst/>
      </dsp:spPr>
      <dsp:style>
        <a:lnRef idx="1">
          <a:scrgbClr r="0" g="0" b="0"/>
        </a:lnRef>
        <a:fillRef idx="0">
          <a:scrgbClr r="0" g="0" b="0"/>
        </a:fillRef>
        <a:effectRef idx="0">
          <a:scrgbClr r="0" g="0" b="0"/>
        </a:effectRef>
        <a:fontRef idx="minor"/>
      </dsp:style>
    </dsp:sp>
    <dsp:sp modelId="{49CEFE50-D2A6-4ECD-8315-DB07D90BEC02}">
      <dsp:nvSpPr>
        <dsp:cNvPr id="0" name=""/>
        <dsp:cNvSpPr/>
      </dsp:nvSpPr>
      <dsp:spPr>
        <a:xfrm>
          <a:off x="9357168" y="2786174"/>
          <a:ext cx="132162" cy="286224"/>
        </a:xfrm>
        <a:custGeom>
          <a:avLst/>
          <a:gdLst/>
          <a:ahLst/>
          <a:cxnLst/>
          <a:rect l="0" t="0" r="0" b="0"/>
          <a:pathLst>
            <a:path>
              <a:moveTo>
                <a:pt x="0" y="0"/>
              </a:moveTo>
              <a:lnTo>
                <a:pt x="0" y="286224"/>
              </a:lnTo>
              <a:lnTo>
                <a:pt x="132162" y="286224"/>
              </a:lnTo>
            </a:path>
          </a:pathLst>
        </a:custGeom>
        <a:noFill/>
        <a:ln w="9525" cap="flat" cmpd="sng" algn="ctr">
          <a:solidFill>
            <a:schemeClr val="tx1"/>
          </a:solidFill>
          <a:prstDash val="solid"/>
        </a:ln>
        <a:effectLst/>
      </dsp:spPr>
      <dsp:style>
        <a:lnRef idx="1">
          <a:scrgbClr r="0" g="0" b="0"/>
        </a:lnRef>
        <a:fillRef idx="0">
          <a:scrgbClr r="0" g="0" b="0"/>
        </a:fillRef>
        <a:effectRef idx="0">
          <a:scrgbClr r="0" g="0" b="0"/>
        </a:effectRef>
        <a:fontRef idx="minor"/>
      </dsp:style>
    </dsp:sp>
    <dsp:sp modelId="{8631DBEC-C695-453B-B85F-81989F718F18}">
      <dsp:nvSpPr>
        <dsp:cNvPr id="0" name=""/>
        <dsp:cNvSpPr/>
      </dsp:nvSpPr>
      <dsp:spPr>
        <a:xfrm>
          <a:off x="8163912" y="2282487"/>
          <a:ext cx="1545688" cy="192573"/>
        </a:xfrm>
        <a:custGeom>
          <a:avLst/>
          <a:gdLst/>
          <a:ahLst/>
          <a:cxnLst/>
          <a:rect l="0" t="0" r="0" b="0"/>
          <a:pathLst>
            <a:path>
              <a:moveTo>
                <a:pt x="0" y="0"/>
              </a:moveTo>
              <a:lnTo>
                <a:pt x="0" y="127239"/>
              </a:lnTo>
              <a:lnTo>
                <a:pt x="1545688" y="127239"/>
              </a:lnTo>
              <a:lnTo>
                <a:pt x="1545688" y="192573"/>
              </a:lnTo>
            </a:path>
          </a:pathLst>
        </a:custGeom>
        <a:noFill/>
        <a:ln w="9525" cap="flat" cmpd="sng" algn="ctr">
          <a:solidFill>
            <a:schemeClr val="accent4">
              <a:shade val="95000"/>
              <a:satMod val="105000"/>
            </a:schemeClr>
          </a:solidFill>
          <a:prstDash val="solid"/>
        </a:ln>
        <a:effectLst/>
      </dsp:spPr>
      <dsp:style>
        <a:lnRef idx="1">
          <a:schemeClr val="accent4"/>
        </a:lnRef>
        <a:fillRef idx="0">
          <a:schemeClr val="accent4"/>
        </a:fillRef>
        <a:effectRef idx="0">
          <a:schemeClr val="accent4"/>
        </a:effectRef>
        <a:fontRef idx="minor">
          <a:schemeClr val="tx1"/>
        </a:fontRef>
      </dsp:style>
    </dsp:sp>
    <dsp:sp modelId="{F6BBF8B1-2539-4926-BF99-7FEBC9BAFEFF}">
      <dsp:nvSpPr>
        <dsp:cNvPr id="0" name=""/>
        <dsp:cNvSpPr/>
      </dsp:nvSpPr>
      <dsp:spPr>
        <a:xfrm>
          <a:off x="7975602" y="2786174"/>
          <a:ext cx="122487" cy="916581"/>
        </a:xfrm>
        <a:custGeom>
          <a:avLst/>
          <a:gdLst/>
          <a:ahLst/>
          <a:cxnLst/>
          <a:rect l="0" t="0" r="0" b="0"/>
          <a:pathLst>
            <a:path>
              <a:moveTo>
                <a:pt x="0" y="0"/>
              </a:moveTo>
              <a:lnTo>
                <a:pt x="0" y="916581"/>
              </a:lnTo>
              <a:lnTo>
                <a:pt x="122487" y="916581"/>
              </a:lnTo>
            </a:path>
          </a:pathLst>
        </a:custGeom>
        <a:noFill/>
        <a:ln w="9525" cap="flat" cmpd="sng" algn="ctr">
          <a:solidFill>
            <a:schemeClr val="tx1"/>
          </a:solidFill>
          <a:prstDash val="solid"/>
        </a:ln>
        <a:effectLst/>
      </dsp:spPr>
      <dsp:style>
        <a:lnRef idx="1">
          <a:scrgbClr r="0" g="0" b="0"/>
        </a:lnRef>
        <a:fillRef idx="0">
          <a:scrgbClr r="0" g="0" b="0"/>
        </a:fillRef>
        <a:effectRef idx="0">
          <a:scrgbClr r="0" g="0" b="0"/>
        </a:effectRef>
        <a:fontRef idx="minor"/>
      </dsp:style>
    </dsp:sp>
    <dsp:sp modelId="{7CB0C578-C31B-4B50-A0C5-A8F568145AD4}">
      <dsp:nvSpPr>
        <dsp:cNvPr id="0" name=""/>
        <dsp:cNvSpPr/>
      </dsp:nvSpPr>
      <dsp:spPr>
        <a:xfrm>
          <a:off x="7975602" y="2786174"/>
          <a:ext cx="112040" cy="352454"/>
        </a:xfrm>
        <a:custGeom>
          <a:avLst/>
          <a:gdLst/>
          <a:ahLst/>
          <a:cxnLst/>
          <a:rect l="0" t="0" r="0" b="0"/>
          <a:pathLst>
            <a:path>
              <a:moveTo>
                <a:pt x="0" y="0"/>
              </a:moveTo>
              <a:lnTo>
                <a:pt x="0" y="352454"/>
              </a:lnTo>
              <a:lnTo>
                <a:pt x="112040" y="352454"/>
              </a:lnTo>
            </a:path>
          </a:pathLst>
        </a:custGeom>
        <a:noFill/>
        <a:ln w="9525" cap="flat" cmpd="sng" algn="ctr">
          <a:solidFill>
            <a:schemeClr val="tx1"/>
          </a:solidFill>
          <a:prstDash val="solid"/>
        </a:ln>
        <a:effectLst/>
      </dsp:spPr>
      <dsp:style>
        <a:lnRef idx="1">
          <a:schemeClr val="accent4"/>
        </a:lnRef>
        <a:fillRef idx="0">
          <a:schemeClr val="accent4"/>
        </a:fillRef>
        <a:effectRef idx="0">
          <a:schemeClr val="accent4"/>
        </a:effectRef>
        <a:fontRef idx="minor">
          <a:schemeClr val="tx1"/>
        </a:fontRef>
      </dsp:style>
    </dsp:sp>
    <dsp:sp modelId="{F4B63604-51A4-449B-8641-C38DB522C014}">
      <dsp:nvSpPr>
        <dsp:cNvPr id="0" name=""/>
        <dsp:cNvSpPr/>
      </dsp:nvSpPr>
      <dsp:spPr>
        <a:xfrm>
          <a:off x="8163912" y="2282487"/>
          <a:ext cx="197361" cy="192573"/>
        </a:xfrm>
        <a:custGeom>
          <a:avLst/>
          <a:gdLst/>
          <a:ahLst/>
          <a:cxnLst/>
          <a:rect l="0" t="0" r="0" b="0"/>
          <a:pathLst>
            <a:path>
              <a:moveTo>
                <a:pt x="0" y="0"/>
              </a:moveTo>
              <a:lnTo>
                <a:pt x="0" y="127239"/>
              </a:lnTo>
              <a:lnTo>
                <a:pt x="197361" y="127239"/>
              </a:lnTo>
              <a:lnTo>
                <a:pt x="197361" y="192573"/>
              </a:lnTo>
            </a:path>
          </a:pathLst>
        </a:custGeom>
        <a:noFill/>
        <a:ln w="9525" cap="flat" cmpd="sng" algn="ctr">
          <a:solidFill>
            <a:schemeClr val="accent4">
              <a:shade val="95000"/>
              <a:satMod val="105000"/>
            </a:schemeClr>
          </a:solidFill>
          <a:prstDash val="solid"/>
        </a:ln>
        <a:effectLst/>
      </dsp:spPr>
      <dsp:style>
        <a:lnRef idx="1">
          <a:schemeClr val="accent4"/>
        </a:lnRef>
        <a:fillRef idx="0">
          <a:schemeClr val="accent4"/>
        </a:fillRef>
        <a:effectRef idx="0">
          <a:schemeClr val="accent4"/>
        </a:effectRef>
        <a:fontRef idx="minor">
          <a:schemeClr val="tx1"/>
        </a:fontRef>
      </dsp:style>
    </dsp:sp>
    <dsp:sp modelId="{A888457E-798F-448E-B184-3E62A2525A54}">
      <dsp:nvSpPr>
        <dsp:cNvPr id="0" name=""/>
        <dsp:cNvSpPr/>
      </dsp:nvSpPr>
      <dsp:spPr>
        <a:xfrm>
          <a:off x="6282549" y="2786174"/>
          <a:ext cx="152601" cy="1313480"/>
        </a:xfrm>
        <a:custGeom>
          <a:avLst/>
          <a:gdLst/>
          <a:ahLst/>
          <a:cxnLst/>
          <a:rect l="0" t="0" r="0" b="0"/>
          <a:pathLst>
            <a:path>
              <a:moveTo>
                <a:pt x="0" y="0"/>
              </a:moveTo>
              <a:lnTo>
                <a:pt x="0" y="1313480"/>
              </a:lnTo>
              <a:lnTo>
                <a:pt x="152601" y="1313480"/>
              </a:lnTo>
            </a:path>
          </a:pathLst>
        </a:custGeom>
        <a:noFill/>
        <a:ln w="9525" cap="flat" cmpd="sng" algn="ctr">
          <a:solidFill>
            <a:schemeClr val="tx1"/>
          </a:solidFill>
          <a:prstDash val="solid"/>
        </a:ln>
        <a:effectLst/>
      </dsp:spPr>
      <dsp:style>
        <a:lnRef idx="1">
          <a:scrgbClr r="0" g="0" b="0"/>
        </a:lnRef>
        <a:fillRef idx="0">
          <a:scrgbClr r="0" g="0" b="0"/>
        </a:fillRef>
        <a:effectRef idx="0">
          <a:scrgbClr r="0" g="0" b="0"/>
        </a:effectRef>
        <a:fontRef idx="minor"/>
      </dsp:style>
    </dsp:sp>
    <dsp:sp modelId="{85E05158-9498-4C60-925A-5FB8F2038646}">
      <dsp:nvSpPr>
        <dsp:cNvPr id="0" name=""/>
        <dsp:cNvSpPr/>
      </dsp:nvSpPr>
      <dsp:spPr>
        <a:xfrm>
          <a:off x="6282549" y="2786174"/>
          <a:ext cx="151058" cy="718316"/>
        </a:xfrm>
        <a:custGeom>
          <a:avLst/>
          <a:gdLst/>
          <a:ahLst/>
          <a:cxnLst/>
          <a:rect l="0" t="0" r="0" b="0"/>
          <a:pathLst>
            <a:path>
              <a:moveTo>
                <a:pt x="0" y="0"/>
              </a:moveTo>
              <a:lnTo>
                <a:pt x="0" y="718316"/>
              </a:lnTo>
              <a:lnTo>
                <a:pt x="151058" y="718316"/>
              </a:lnTo>
            </a:path>
          </a:pathLst>
        </a:custGeom>
        <a:noFill/>
        <a:ln w="9525" cap="flat" cmpd="sng" algn="ctr">
          <a:solidFill>
            <a:schemeClr val="tx1"/>
          </a:solidFill>
          <a:prstDash val="solid"/>
        </a:ln>
        <a:effectLst/>
      </dsp:spPr>
      <dsp:style>
        <a:lnRef idx="1">
          <a:schemeClr val="accent4"/>
        </a:lnRef>
        <a:fillRef idx="0">
          <a:schemeClr val="accent4"/>
        </a:fillRef>
        <a:effectRef idx="0">
          <a:schemeClr val="accent4"/>
        </a:effectRef>
        <a:fontRef idx="minor">
          <a:schemeClr val="tx1"/>
        </a:fontRef>
      </dsp:style>
    </dsp:sp>
    <dsp:sp modelId="{BDDC820A-9D28-4116-957F-CEF019F3736C}">
      <dsp:nvSpPr>
        <dsp:cNvPr id="0" name=""/>
        <dsp:cNvSpPr/>
      </dsp:nvSpPr>
      <dsp:spPr>
        <a:xfrm>
          <a:off x="6282549" y="2786174"/>
          <a:ext cx="151475" cy="249418"/>
        </a:xfrm>
        <a:custGeom>
          <a:avLst/>
          <a:gdLst/>
          <a:ahLst/>
          <a:cxnLst/>
          <a:rect l="0" t="0" r="0" b="0"/>
          <a:pathLst>
            <a:path>
              <a:moveTo>
                <a:pt x="0" y="0"/>
              </a:moveTo>
              <a:lnTo>
                <a:pt x="0" y="249418"/>
              </a:lnTo>
              <a:lnTo>
                <a:pt x="151475" y="249418"/>
              </a:lnTo>
            </a:path>
          </a:pathLst>
        </a:custGeom>
        <a:noFill/>
        <a:ln w="9525" cap="flat" cmpd="sng" algn="ctr">
          <a:solidFill>
            <a:schemeClr val="tx1"/>
          </a:solidFill>
          <a:prstDash val="solid"/>
        </a:ln>
        <a:effectLst/>
      </dsp:spPr>
      <dsp:style>
        <a:lnRef idx="1">
          <a:schemeClr val="accent4"/>
        </a:lnRef>
        <a:fillRef idx="0">
          <a:schemeClr val="accent4"/>
        </a:fillRef>
        <a:effectRef idx="0">
          <a:schemeClr val="accent4"/>
        </a:effectRef>
        <a:fontRef idx="minor">
          <a:schemeClr val="tx1"/>
        </a:fontRef>
      </dsp:style>
    </dsp:sp>
    <dsp:sp modelId="{4391C19A-3BF2-4A5C-91C1-2B7DA9C970BA}">
      <dsp:nvSpPr>
        <dsp:cNvPr id="0" name=""/>
        <dsp:cNvSpPr/>
      </dsp:nvSpPr>
      <dsp:spPr>
        <a:xfrm>
          <a:off x="6531440" y="2282487"/>
          <a:ext cx="1632472" cy="192573"/>
        </a:xfrm>
        <a:custGeom>
          <a:avLst/>
          <a:gdLst/>
          <a:ahLst/>
          <a:cxnLst/>
          <a:rect l="0" t="0" r="0" b="0"/>
          <a:pathLst>
            <a:path>
              <a:moveTo>
                <a:pt x="1632472" y="0"/>
              </a:moveTo>
              <a:lnTo>
                <a:pt x="1632472" y="127239"/>
              </a:lnTo>
              <a:lnTo>
                <a:pt x="0" y="127239"/>
              </a:lnTo>
              <a:lnTo>
                <a:pt x="0" y="192573"/>
              </a:lnTo>
            </a:path>
          </a:pathLst>
        </a:custGeom>
        <a:noFill/>
        <a:ln w="9525" cap="flat" cmpd="sng" algn="ctr">
          <a:solidFill>
            <a:schemeClr val="accent4">
              <a:shade val="95000"/>
              <a:satMod val="105000"/>
            </a:schemeClr>
          </a:solidFill>
          <a:prstDash val="solid"/>
        </a:ln>
        <a:effectLst/>
      </dsp:spPr>
      <dsp:style>
        <a:lnRef idx="1">
          <a:schemeClr val="accent4"/>
        </a:lnRef>
        <a:fillRef idx="0">
          <a:schemeClr val="accent4"/>
        </a:fillRef>
        <a:effectRef idx="0">
          <a:schemeClr val="accent4"/>
        </a:effectRef>
        <a:fontRef idx="minor">
          <a:schemeClr val="tx1"/>
        </a:fontRef>
      </dsp:style>
    </dsp:sp>
    <dsp:sp modelId="{23F08EE8-76D5-418C-83AA-A1A4F3A2AC35}">
      <dsp:nvSpPr>
        <dsp:cNvPr id="0" name=""/>
        <dsp:cNvSpPr/>
      </dsp:nvSpPr>
      <dsp:spPr>
        <a:xfrm>
          <a:off x="3857753" y="3222632"/>
          <a:ext cx="156490" cy="608180"/>
        </a:xfrm>
        <a:custGeom>
          <a:avLst/>
          <a:gdLst/>
          <a:ahLst/>
          <a:cxnLst/>
          <a:rect l="0" t="0" r="0" b="0"/>
          <a:pathLst>
            <a:path>
              <a:moveTo>
                <a:pt x="156490" y="0"/>
              </a:moveTo>
              <a:lnTo>
                <a:pt x="156490" y="608180"/>
              </a:lnTo>
              <a:lnTo>
                <a:pt x="0" y="608180"/>
              </a:lnTo>
            </a:path>
          </a:pathLst>
        </a:custGeom>
        <a:noFill/>
        <a:ln w="9525" cap="flat" cmpd="sng" algn="ctr">
          <a:solidFill>
            <a:schemeClr val="tx1"/>
          </a:solidFill>
          <a:prstDash val="solid"/>
        </a:ln>
        <a:effectLst/>
      </dsp:spPr>
      <dsp:style>
        <a:lnRef idx="1">
          <a:scrgbClr r="0" g="0" b="0"/>
        </a:lnRef>
        <a:fillRef idx="0">
          <a:scrgbClr r="0" g="0" b="0"/>
        </a:fillRef>
        <a:effectRef idx="0">
          <a:scrgbClr r="0" g="0" b="0"/>
        </a:effectRef>
        <a:fontRef idx="minor"/>
      </dsp:style>
    </dsp:sp>
    <dsp:sp modelId="{12FD906A-629A-4DE7-AE58-D3E8163A6CC8}">
      <dsp:nvSpPr>
        <dsp:cNvPr id="0" name=""/>
        <dsp:cNvSpPr/>
      </dsp:nvSpPr>
      <dsp:spPr>
        <a:xfrm>
          <a:off x="3878660" y="3222632"/>
          <a:ext cx="135583" cy="249833"/>
        </a:xfrm>
        <a:custGeom>
          <a:avLst/>
          <a:gdLst/>
          <a:ahLst/>
          <a:cxnLst/>
          <a:rect l="0" t="0" r="0" b="0"/>
          <a:pathLst>
            <a:path>
              <a:moveTo>
                <a:pt x="135583" y="0"/>
              </a:moveTo>
              <a:lnTo>
                <a:pt x="135583" y="249833"/>
              </a:lnTo>
              <a:lnTo>
                <a:pt x="0" y="249833"/>
              </a:lnTo>
            </a:path>
          </a:pathLst>
        </a:custGeom>
        <a:noFill/>
        <a:ln w="9525" cap="flat" cmpd="sng" algn="ctr">
          <a:solidFill>
            <a:schemeClr val="tx1"/>
          </a:solidFill>
          <a:prstDash val="solid"/>
        </a:ln>
        <a:effectLst/>
      </dsp:spPr>
      <dsp:style>
        <a:lnRef idx="1">
          <a:scrgbClr r="0" g="0" b="0"/>
        </a:lnRef>
        <a:fillRef idx="0">
          <a:scrgbClr r="0" g="0" b="0"/>
        </a:fillRef>
        <a:effectRef idx="0">
          <a:scrgbClr r="0" g="0" b="0"/>
        </a:effectRef>
        <a:fontRef idx="minor"/>
      </dsp:style>
    </dsp:sp>
    <dsp:sp modelId="{6A89448B-2ADF-44C4-983B-7A21EAE5590A}">
      <dsp:nvSpPr>
        <dsp:cNvPr id="0" name=""/>
        <dsp:cNvSpPr/>
      </dsp:nvSpPr>
      <dsp:spPr>
        <a:xfrm>
          <a:off x="4263134" y="2786174"/>
          <a:ext cx="429613" cy="125344"/>
        </a:xfrm>
        <a:custGeom>
          <a:avLst/>
          <a:gdLst/>
          <a:ahLst/>
          <a:cxnLst/>
          <a:rect l="0" t="0" r="0" b="0"/>
          <a:pathLst>
            <a:path>
              <a:moveTo>
                <a:pt x="429613" y="0"/>
              </a:moveTo>
              <a:lnTo>
                <a:pt x="429613" y="60010"/>
              </a:lnTo>
              <a:lnTo>
                <a:pt x="0" y="60010"/>
              </a:lnTo>
              <a:lnTo>
                <a:pt x="0" y="125344"/>
              </a:lnTo>
            </a:path>
          </a:pathLst>
        </a:custGeom>
        <a:noFill/>
        <a:ln w="9525" cap="flat" cmpd="sng" algn="ctr">
          <a:solidFill>
            <a:schemeClr val="tx1"/>
          </a:solidFill>
          <a:prstDash val="solid"/>
        </a:ln>
        <a:effectLst/>
      </dsp:spPr>
      <dsp:style>
        <a:lnRef idx="1">
          <a:scrgbClr r="0" g="0" b="0"/>
        </a:lnRef>
        <a:fillRef idx="0">
          <a:scrgbClr r="0" g="0" b="0"/>
        </a:fillRef>
        <a:effectRef idx="0">
          <a:scrgbClr r="0" g="0" b="0"/>
        </a:effectRef>
        <a:fontRef idx="minor"/>
      </dsp:style>
    </dsp:sp>
    <dsp:sp modelId="{D24C5E13-9C1E-42C5-A9BF-10EC316026DE}">
      <dsp:nvSpPr>
        <dsp:cNvPr id="0" name=""/>
        <dsp:cNvSpPr/>
      </dsp:nvSpPr>
      <dsp:spPr>
        <a:xfrm>
          <a:off x="4166421" y="3219739"/>
          <a:ext cx="782687" cy="1460706"/>
        </a:xfrm>
        <a:custGeom>
          <a:avLst/>
          <a:gdLst/>
          <a:ahLst/>
          <a:cxnLst/>
          <a:rect l="0" t="0" r="0" b="0"/>
          <a:pathLst>
            <a:path>
              <a:moveTo>
                <a:pt x="782687" y="0"/>
              </a:moveTo>
              <a:lnTo>
                <a:pt x="782687" y="1395373"/>
              </a:lnTo>
              <a:lnTo>
                <a:pt x="0" y="1395373"/>
              </a:lnTo>
              <a:lnTo>
                <a:pt x="0" y="1460706"/>
              </a:lnTo>
            </a:path>
          </a:pathLst>
        </a:custGeom>
        <a:noFill/>
        <a:ln w="9525" cap="flat" cmpd="sng" algn="ctr">
          <a:solidFill>
            <a:schemeClr val="tx1"/>
          </a:solidFill>
          <a:prstDash val="solid"/>
        </a:ln>
        <a:effectLst/>
      </dsp:spPr>
      <dsp:style>
        <a:lnRef idx="1">
          <a:scrgbClr r="0" g="0" b="0"/>
        </a:lnRef>
        <a:fillRef idx="0">
          <a:scrgbClr r="0" g="0" b="0"/>
        </a:fillRef>
        <a:effectRef idx="0">
          <a:scrgbClr r="0" g="0" b="0"/>
        </a:effectRef>
        <a:fontRef idx="minor"/>
      </dsp:style>
    </dsp:sp>
    <dsp:sp modelId="{7729F630-DFCE-4CF8-B278-A36C067F9E17}">
      <dsp:nvSpPr>
        <dsp:cNvPr id="0" name=""/>
        <dsp:cNvSpPr/>
      </dsp:nvSpPr>
      <dsp:spPr>
        <a:xfrm>
          <a:off x="4167846" y="3219739"/>
          <a:ext cx="781262" cy="1008108"/>
        </a:xfrm>
        <a:custGeom>
          <a:avLst/>
          <a:gdLst/>
          <a:ahLst/>
          <a:cxnLst/>
          <a:rect l="0" t="0" r="0" b="0"/>
          <a:pathLst>
            <a:path>
              <a:moveTo>
                <a:pt x="781262" y="0"/>
              </a:moveTo>
              <a:lnTo>
                <a:pt x="781262" y="942774"/>
              </a:lnTo>
              <a:lnTo>
                <a:pt x="0" y="942774"/>
              </a:lnTo>
              <a:lnTo>
                <a:pt x="0" y="1008108"/>
              </a:lnTo>
            </a:path>
          </a:pathLst>
        </a:custGeom>
        <a:noFill/>
        <a:ln w="9525" cap="flat" cmpd="sng" algn="ctr">
          <a:solidFill>
            <a:schemeClr val="tx1"/>
          </a:solidFill>
          <a:prstDash val="solid"/>
        </a:ln>
        <a:effectLst/>
      </dsp:spPr>
      <dsp:style>
        <a:lnRef idx="1">
          <a:scrgbClr r="0" g="0" b="0"/>
        </a:lnRef>
        <a:fillRef idx="0">
          <a:scrgbClr r="0" g="0" b="0"/>
        </a:fillRef>
        <a:effectRef idx="0">
          <a:scrgbClr r="0" g="0" b="0"/>
        </a:effectRef>
        <a:fontRef idx="minor"/>
      </dsp:style>
    </dsp:sp>
    <dsp:sp modelId="{75F1467D-8632-42F7-AA78-F3895D82E9C6}">
      <dsp:nvSpPr>
        <dsp:cNvPr id="0" name=""/>
        <dsp:cNvSpPr/>
      </dsp:nvSpPr>
      <dsp:spPr>
        <a:xfrm>
          <a:off x="5212777" y="4154235"/>
          <a:ext cx="92666" cy="553340"/>
        </a:xfrm>
        <a:custGeom>
          <a:avLst/>
          <a:gdLst/>
          <a:ahLst/>
          <a:cxnLst/>
          <a:rect l="0" t="0" r="0" b="0"/>
          <a:pathLst>
            <a:path>
              <a:moveTo>
                <a:pt x="0" y="0"/>
              </a:moveTo>
              <a:lnTo>
                <a:pt x="0" y="553340"/>
              </a:lnTo>
              <a:lnTo>
                <a:pt x="92666" y="553340"/>
              </a:lnTo>
            </a:path>
          </a:pathLst>
        </a:custGeom>
        <a:noFill/>
        <a:ln w="9525" cap="flat" cmpd="sng" algn="ctr">
          <a:solidFill>
            <a:schemeClr val="tx1"/>
          </a:solidFill>
          <a:prstDash val="solid"/>
        </a:ln>
        <a:effectLst/>
      </dsp:spPr>
      <dsp:style>
        <a:lnRef idx="1">
          <a:schemeClr val="accent4"/>
        </a:lnRef>
        <a:fillRef idx="0">
          <a:schemeClr val="accent4"/>
        </a:fillRef>
        <a:effectRef idx="0">
          <a:schemeClr val="accent4"/>
        </a:effectRef>
        <a:fontRef idx="minor">
          <a:schemeClr val="tx1"/>
        </a:fontRef>
      </dsp:style>
    </dsp:sp>
    <dsp:sp modelId="{C889CF7C-7693-4832-AD2C-EC0C9E9100AE}">
      <dsp:nvSpPr>
        <dsp:cNvPr id="0" name=""/>
        <dsp:cNvSpPr/>
      </dsp:nvSpPr>
      <dsp:spPr>
        <a:xfrm>
          <a:off x="5212777" y="4154235"/>
          <a:ext cx="109211" cy="1024335"/>
        </a:xfrm>
        <a:custGeom>
          <a:avLst/>
          <a:gdLst/>
          <a:ahLst/>
          <a:cxnLst/>
          <a:rect l="0" t="0" r="0" b="0"/>
          <a:pathLst>
            <a:path>
              <a:moveTo>
                <a:pt x="0" y="0"/>
              </a:moveTo>
              <a:lnTo>
                <a:pt x="0" y="1024335"/>
              </a:lnTo>
              <a:lnTo>
                <a:pt x="109211" y="1024335"/>
              </a:lnTo>
            </a:path>
          </a:pathLst>
        </a:custGeom>
        <a:noFill/>
        <a:ln w="9525" cap="flat" cmpd="sng" algn="ctr">
          <a:solidFill>
            <a:schemeClr val="tx1"/>
          </a:solidFill>
          <a:prstDash val="solid"/>
        </a:ln>
        <a:effectLst/>
      </dsp:spPr>
      <dsp:style>
        <a:lnRef idx="1">
          <a:schemeClr val="accent4"/>
        </a:lnRef>
        <a:fillRef idx="0">
          <a:schemeClr val="accent4"/>
        </a:fillRef>
        <a:effectRef idx="0">
          <a:schemeClr val="accent4"/>
        </a:effectRef>
        <a:fontRef idx="minor">
          <a:schemeClr val="tx1"/>
        </a:fontRef>
      </dsp:style>
    </dsp:sp>
    <dsp:sp modelId="{55DDBA9F-5EAD-46EE-83C1-A8214560FF0F}">
      <dsp:nvSpPr>
        <dsp:cNvPr id="0" name=""/>
        <dsp:cNvSpPr/>
      </dsp:nvSpPr>
      <dsp:spPr>
        <a:xfrm>
          <a:off x="4949109" y="3219739"/>
          <a:ext cx="692153" cy="486432"/>
        </a:xfrm>
        <a:custGeom>
          <a:avLst/>
          <a:gdLst/>
          <a:ahLst/>
          <a:cxnLst/>
          <a:rect l="0" t="0" r="0" b="0"/>
          <a:pathLst>
            <a:path>
              <a:moveTo>
                <a:pt x="0" y="0"/>
              </a:moveTo>
              <a:lnTo>
                <a:pt x="0" y="421098"/>
              </a:lnTo>
              <a:lnTo>
                <a:pt x="692153" y="421098"/>
              </a:lnTo>
              <a:lnTo>
                <a:pt x="692153" y="486432"/>
              </a:lnTo>
            </a:path>
          </a:pathLst>
        </a:custGeom>
        <a:noFill/>
        <a:ln w="9525" cap="flat" cmpd="sng" algn="ctr">
          <a:solidFill>
            <a:schemeClr val="accent4">
              <a:shade val="95000"/>
              <a:satMod val="105000"/>
            </a:schemeClr>
          </a:solidFill>
          <a:prstDash val="solid"/>
        </a:ln>
        <a:effectLst/>
      </dsp:spPr>
      <dsp:style>
        <a:lnRef idx="1">
          <a:schemeClr val="accent4"/>
        </a:lnRef>
        <a:fillRef idx="0">
          <a:schemeClr val="accent4"/>
        </a:fillRef>
        <a:effectRef idx="0">
          <a:schemeClr val="accent4"/>
        </a:effectRef>
        <a:fontRef idx="minor">
          <a:schemeClr val="tx1"/>
        </a:fontRef>
      </dsp:style>
    </dsp:sp>
    <dsp:sp modelId="{6495B529-0AF4-44F9-98C7-705E780E3576}">
      <dsp:nvSpPr>
        <dsp:cNvPr id="0" name=""/>
        <dsp:cNvSpPr/>
      </dsp:nvSpPr>
      <dsp:spPr>
        <a:xfrm>
          <a:off x="4692748" y="2786174"/>
          <a:ext cx="256360" cy="122451"/>
        </a:xfrm>
        <a:custGeom>
          <a:avLst/>
          <a:gdLst/>
          <a:ahLst/>
          <a:cxnLst/>
          <a:rect l="0" t="0" r="0" b="0"/>
          <a:pathLst>
            <a:path>
              <a:moveTo>
                <a:pt x="0" y="0"/>
              </a:moveTo>
              <a:lnTo>
                <a:pt x="0" y="57117"/>
              </a:lnTo>
              <a:lnTo>
                <a:pt x="256360" y="57117"/>
              </a:lnTo>
              <a:lnTo>
                <a:pt x="256360" y="122451"/>
              </a:lnTo>
            </a:path>
          </a:pathLst>
        </a:custGeom>
        <a:noFill/>
        <a:ln w="9525" cap="flat" cmpd="sng" algn="ctr">
          <a:solidFill>
            <a:schemeClr val="tx1"/>
          </a:solidFill>
          <a:prstDash val="solid"/>
        </a:ln>
        <a:effectLst/>
      </dsp:spPr>
      <dsp:style>
        <a:lnRef idx="1">
          <a:scrgbClr r="0" g="0" b="0"/>
        </a:lnRef>
        <a:fillRef idx="0">
          <a:scrgbClr r="0" g="0" b="0"/>
        </a:fillRef>
        <a:effectRef idx="0">
          <a:scrgbClr r="0" g="0" b="0"/>
        </a:effectRef>
        <a:fontRef idx="minor"/>
      </dsp:style>
    </dsp:sp>
    <dsp:sp modelId="{426EF312-63EF-4BF0-9693-227D98C91E90}">
      <dsp:nvSpPr>
        <dsp:cNvPr id="0" name=""/>
        <dsp:cNvSpPr/>
      </dsp:nvSpPr>
      <dsp:spPr>
        <a:xfrm>
          <a:off x="4692748" y="2282487"/>
          <a:ext cx="3471163" cy="192573"/>
        </a:xfrm>
        <a:custGeom>
          <a:avLst/>
          <a:gdLst/>
          <a:ahLst/>
          <a:cxnLst/>
          <a:rect l="0" t="0" r="0" b="0"/>
          <a:pathLst>
            <a:path>
              <a:moveTo>
                <a:pt x="3471163" y="0"/>
              </a:moveTo>
              <a:lnTo>
                <a:pt x="3471163" y="127239"/>
              </a:lnTo>
              <a:lnTo>
                <a:pt x="0" y="127239"/>
              </a:lnTo>
              <a:lnTo>
                <a:pt x="0" y="192573"/>
              </a:lnTo>
            </a:path>
          </a:pathLst>
        </a:custGeom>
        <a:noFill/>
        <a:ln w="9525" cap="flat" cmpd="sng" algn="ctr">
          <a:solidFill>
            <a:schemeClr val="tx1"/>
          </a:solidFill>
          <a:prstDash val="solid"/>
        </a:ln>
        <a:effectLst/>
      </dsp:spPr>
      <dsp:style>
        <a:lnRef idx="1">
          <a:schemeClr val="accent4"/>
        </a:lnRef>
        <a:fillRef idx="0">
          <a:schemeClr val="accent4"/>
        </a:fillRef>
        <a:effectRef idx="0">
          <a:schemeClr val="accent4"/>
        </a:effectRef>
        <a:fontRef idx="minor">
          <a:schemeClr val="tx1"/>
        </a:fontRef>
      </dsp:style>
    </dsp:sp>
    <dsp:sp modelId="{29BF4573-B7E0-4267-BD71-2C99D929A2DB}">
      <dsp:nvSpPr>
        <dsp:cNvPr id="0" name=""/>
        <dsp:cNvSpPr/>
      </dsp:nvSpPr>
      <dsp:spPr>
        <a:xfrm>
          <a:off x="5094648" y="1770055"/>
          <a:ext cx="994020" cy="356875"/>
        </a:xfrm>
        <a:custGeom>
          <a:avLst/>
          <a:gdLst/>
          <a:ahLst/>
          <a:cxnLst/>
          <a:rect l="0" t="0" r="0" b="0"/>
          <a:pathLst>
            <a:path>
              <a:moveTo>
                <a:pt x="0" y="0"/>
              </a:moveTo>
              <a:lnTo>
                <a:pt x="0" y="356875"/>
              </a:lnTo>
              <a:lnTo>
                <a:pt x="994020" y="356875"/>
              </a:lnTo>
            </a:path>
          </a:pathLst>
        </a:custGeom>
        <a:noFill/>
        <a:ln w="9525" cap="flat" cmpd="sng" algn="ctr">
          <a:solidFill>
            <a:schemeClr val="tx1"/>
          </a:solidFill>
          <a:prstDash val="solid"/>
        </a:ln>
        <a:effectLst/>
      </dsp:spPr>
      <dsp:style>
        <a:lnRef idx="1">
          <a:schemeClr val="accent4"/>
        </a:lnRef>
        <a:fillRef idx="0">
          <a:schemeClr val="accent4"/>
        </a:fillRef>
        <a:effectRef idx="0">
          <a:schemeClr val="accent4"/>
        </a:effectRef>
        <a:fontRef idx="minor">
          <a:schemeClr val="tx1"/>
        </a:fontRef>
      </dsp:style>
    </dsp:sp>
    <dsp:sp modelId="{08959215-EBBC-4C49-9673-6B684EA95F93}">
      <dsp:nvSpPr>
        <dsp:cNvPr id="0" name=""/>
        <dsp:cNvSpPr/>
      </dsp:nvSpPr>
      <dsp:spPr>
        <a:xfrm>
          <a:off x="1922365" y="2282487"/>
          <a:ext cx="145320" cy="2478233"/>
        </a:xfrm>
        <a:custGeom>
          <a:avLst/>
          <a:gdLst/>
          <a:ahLst/>
          <a:cxnLst/>
          <a:rect l="0" t="0" r="0" b="0"/>
          <a:pathLst>
            <a:path>
              <a:moveTo>
                <a:pt x="145320" y="0"/>
              </a:moveTo>
              <a:lnTo>
                <a:pt x="145320" y="2478233"/>
              </a:lnTo>
              <a:lnTo>
                <a:pt x="0" y="2478233"/>
              </a:lnTo>
            </a:path>
          </a:pathLst>
        </a:custGeom>
        <a:noFill/>
        <a:ln w="9525" cap="flat" cmpd="sng" algn="ctr">
          <a:solidFill>
            <a:schemeClr val="tx1"/>
          </a:solidFill>
          <a:prstDash val="solid"/>
        </a:ln>
        <a:effectLst/>
      </dsp:spPr>
      <dsp:style>
        <a:lnRef idx="1">
          <a:schemeClr val="accent4"/>
        </a:lnRef>
        <a:fillRef idx="0">
          <a:schemeClr val="accent4"/>
        </a:fillRef>
        <a:effectRef idx="0">
          <a:schemeClr val="accent4"/>
        </a:effectRef>
        <a:fontRef idx="minor">
          <a:schemeClr val="tx1"/>
        </a:fontRef>
      </dsp:style>
    </dsp:sp>
    <dsp:sp modelId="{5A21CFD5-D70A-4F06-B484-F342E2DD396C}">
      <dsp:nvSpPr>
        <dsp:cNvPr id="0" name=""/>
        <dsp:cNvSpPr/>
      </dsp:nvSpPr>
      <dsp:spPr>
        <a:xfrm>
          <a:off x="1922365" y="2282487"/>
          <a:ext cx="145320" cy="1809437"/>
        </a:xfrm>
        <a:custGeom>
          <a:avLst/>
          <a:gdLst/>
          <a:ahLst/>
          <a:cxnLst/>
          <a:rect l="0" t="0" r="0" b="0"/>
          <a:pathLst>
            <a:path>
              <a:moveTo>
                <a:pt x="145320" y="0"/>
              </a:moveTo>
              <a:lnTo>
                <a:pt x="145320" y="1809437"/>
              </a:lnTo>
              <a:lnTo>
                <a:pt x="0" y="1809437"/>
              </a:lnTo>
            </a:path>
          </a:pathLst>
        </a:custGeom>
        <a:noFill/>
        <a:ln w="9525" cap="flat" cmpd="sng" algn="ctr">
          <a:solidFill>
            <a:schemeClr val="tx1"/>
          </a:solidFill>
          <a:prstDash val="solid"/>
        </a:ln>
        <a:effectLst/>
      </dsp:spPr>
      <dsp:style>
        <a:lnRef idx="1">
          <a:schemeClr val="accent4"/>
        </a:lnRef>
        <a:fillRef idx="0">
          <a:schemeClr val="accent4"/>
        </a:fillRef>
        <a:effectRef idx="0">
          <a:schemeClr val="accent4"/>
        </a:effectRef>
        <a:fontRef idx="minor">
          <a:schemeClr val="tx1"/>
        </a:fontRef>
      </dsp:style>
    </dsp:sp>
    <dsp:sp modelId="{5530B377-2FDC-4B5C-9C28-EDCE9BBDC29A}">
      <dsp:nvSpPr>
        <dsp:cNvPr id="0" name=""/>
        <dsp:cNvSpPr/>
      </dsp:nvSpPr>
      <dsp:spPr>
        <a:xfrm>
          <a:off x="1922365" y="2282487"/>
          <a:ext cx="145320" cy="1136590"/>
        </a:xfrm>
        <a:custGeom>
          <a:avLst/>
          <a:gdLst/>
          <a:ahLst/>
          <a:cxnLst/>
          <a:rect l="0" t="0" r="0" b="0"/>
          <a:pathLst>
            <a:path>
              <a:moveTo>
                <a:pt x="145320" y="0"/>
              </a:moveTo>
              <a:lnTo>
                <a:pt x="145320" y="1136590"/>
              </a:lnTo>
              <a:lnTo>
                <a:pt x="0" y="1136590"/>
              </a:lnTo>
            </a:path>
          </a:pathLst>
        </a:custGeom>
        <a:noFill/>
        <a:ln w="9525" cap="flat" cmpd="sng" algn="ctr">
          <a:solidFill>
            <a:schemeClr val="tx1"/>
          </a:solidFill>
          <a:prstDash val="solid"/>
        </a:ln>
        <a:effectLst/>
      </dsp:spPr>
      <dsp:style>
        <a:lnRef idx="1">
          <a:schemeClr val="accent4"/>
        </a:lnRef>
        <a:fillRef idx="0">
          <a:schemeClr val="accent4"/>
        </a:fillRef>
        <a:effectRef idx="0">
          <a:schemeClr val="accent4"/>
        </a:effectRef>
        <a:fontRef idx="minor">
          <a:schemeClr val="tx1"/>
        </a:fontRef>
      </dsp:style>
    </dsp:sp>
    <dsp:sp modelId="{EFA59D08-DDFC-4C75-B0F1-ECB2E65EBAA4}">
      <dsp:nvSpPr>
        <dsp:cNvPr id="0" name=""/>
        <dsp:cNvSpPr/>
      </dsp:nvSpPr>
      <dsp:spPr>
        <a:xfrm>
          <a:off x="1922365" y="2282487"/>
          <a:ext cx="145320" cy="463702"/>
        </a:xfrm>
        <a:custGeom>
          <a:avLst/>
          <a:gdLst/>
          <a:ahLst/>
          <a:cxnLst/>
          <a:rect l="0" t="0" r="0" b="0"/>
          <a:pathLst>
            <a:path>
              <a:moveTo>
                <a:pt x="145320" y="0"/>
              </a:moveTo>
              <a:lnTo>
                <a:pt x="145320" y="463702"/>
              </a:lnTo>
              <a:lnTo>
                <a:pt x="0" y="463702"/>
              </a:lnTo>
            </a:path>
          </a:pathLst>
        </a:custGeom>
        <a:noFill/>
        <a:ln w="9525" cap="flat" cmpd="sng" algn="ctr">
          <a:solidFill>
            <a:schemeClr val="tx1"/>
          </a:solidFill>
          <a:prstDash val="solid"/>
        </a:ln>
        <a:effectLst/>
      </dsp:spPr>
      <dsp:style>
        <a:lnRef idx="1">
          <a:schemeClr val="accent4"/>
        </a:lnRef>
        <a:fillRef idx="0">
          <a:schemeClr val="accent4"/>
        </a:fillRef>
        <a:effectRef idx="0">
          <a:schemeClr val="accent4"/>
        </a:effectRef>
        <a:fontRef idx="minor">
          <a:schemeClr val="tx1"/>
        </a:fontRef>
      </dsp:style>
    </dsp:sp>
    <dsp:sp modelId="{22A1928B-947A-4D0A-A731-8412F40254D4}">
      <dsp:nvSpPr>
        <dsp:cNvPr id="0" name=""/>
        <dsp:cNvSpPr/>
      </dsp:nvSpPr>
      <dsp:spPr>
        <a:xfrm>
          <a:off x="3762552" y="1770055"/>
          <a:ext cx="1332095" cy="356875"/>
        </a:xfrm>
        <a:custGeom>
          <a:avLst/>
          <a:gdLst/>
          <a:ahLst/>
          <a:cxnLst/>
          <a:rect l="0" t="0" r="0" b="0"/>
          <a:pathLst>
            <a:path>
              <a:moveTo>
                <a:pt x="1332095" y="0"/>
              </a:moveTo>
              <a:lnTo>
                <a:pt x="1332095" y="356875"/>
              </a:lnTo>
              <a:lnTo>
                <a:pt x="0" y="356875"/>
              </a:lnTo>
            </a:path>
          </a:pathLst>
        </a:custGeom>
        <a:noFill/>
        <a:ln w="9525" cap="flat" cmpd="sng" algn="ctr">
          <a:solidFill>
            <a:schemeClr val="tx1"/>
          </a:solidFill>
          <a:prstDash val="solid"/>
        </a:ln>
        <a:effectLst/>
      </dsp:spPr>
      <dsp:style>
        <a:lnRef idx="1">
          <a:schemeClr val="accent4"/>
        </a:lnRef>
        <a:fillRef idx="0">
          <a:schemeClr val="accent4"/>
        </a:fillRef>
        <a:effectRef idx="0">
          <a:schemeClr val="accent4"/>
        </a:effectRef>
        <a:fontRef idx="minor">
          <a:schemeClr val="tx1"/>
        </a:fontRef>
      </dsp:style>
    </dsp:sp>
    <dsp:sp modelId="{32BBB411-A6BD-4D22-B45C-02F8F557CB4B}">
      <dsp:nvSpPr>
        <dsp:cNvPr id="0" name=""/>
        <dsp:cNvSpPr/>
      </dsp:nvSpPr>
      <dsp:spPr>
        <a:xfrm>
          <a:off x="1382090" y="640143"/>
          <a:ext cx="7425114" cy="1129912"/>
        </a:xfrm>
        <a:prstGeom prst="rect">
          <a:avLst/>
        </a:prstGeom>
        <a:solidFill>
          <a:srgbClr val="0046AA"/>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ts val="600"/>
            </a:spcAft>
            <a:buNone/>
          </a:pPr>
          <a:r>
            <a:rPr lang="en-US" sz="2400" b="1" kern="1200" dirty="0">
              <a:latin typeface="D-DIN Exp" panose="020B0504020202030204" pitchFamily="34" charset="0"/>
              <a:cs typeface="Calibri" panose="020F0502020204030204" pitchFamily="34" charset="0"/>
            </a:rPr>
            <a:t>Different Types of </a:t>
          </a:r>
        </a:p>
        <a:p>
          <a:pPr marL="0" lvl="0" indent="0" algn="ctr" defTabSz="1066800">
            <a:lnSpc>
              <a:spcPct val="90000"/>
            </a:lnSpc>
            <a:spcBef>
              <a:spcPct val="0"/>
            </a:spcBef>
            <a:spcAft>
              <a:spcPts val="600"/>
            </a:spcAft>
            <a:buNone/>
          </a:pPr>
          <a:r>
            <a:rPr lang="en-US" sz="2400" b="1" kern="1200" dirty="0">
              <a:latin typeface="D-DIN Exp" panose="020B0504020202030204" pitchFamily="34" charset="0"/>
              <a:cs typeface="Calibri" panose="020F0502020204030204" pitchFamily="34" charset="0"/>
            </a:rPr>
            <a:t>Investment Avenues &amp; Asset Classes</a:t>
          </a:r>
        </a:p>
      </dsp:txBody>
      <dsp:txXfrm>
        <a:off x="1382090" y="640143"/>
        <a:ext cx="7425114" cy="1129912"/>
      </dsp:txXfrm>
    </dsp:sp>
    <dsp:sp modelId="{22086065-07F2-4A2F-B90C-419CA311CE55}">
      <dsp:nvSpPr>
        <dsp:cNvPr id="0" name=""/>
        <dsp:cNvSpPr/>
      </dsp:nvSpPr>
      <dsp:spPr>
        <a:xfrm>
          <a:off x="372819" y="1971374"/>
          <a:ext cx="3389733" cy="311113"/>
        </a:xfrm>
        <a:prstGeom prst="rect">
          <a:avLst/>
        </a:prstGeom>
        <a:solidFill>
          <a:srgbClr val="C00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D-DIN Exp" panose="020B0504020202030204" pitchFamily="34" charset="0"/>
              <a:cs typeface="Calibri" panose="020F0502020204030204" pitchFamily="34" charset="0"/>
            </a:rPr>
            <a:t>Guaranteed Return Investment</a:t>
          </a:r>
        </a:p>
      </dsp:txBody>
      <dsp:txXfrm>
        <a:off x="372819" y="1971374"/>
        <a:ext cx="3389733" cy="311113"/>
      </dsp:txXfrm>
    </dsp:sp>
    <dsp:sp modelId="{6E00D67A-12F8-4E2E-9486-5C3F5CA42CDE}">
      <dsp:nvSpPr>
        <dsp:cNvPr id="0" name=""/>
        <dsp:cNvSpPr/>
      </dsp:nvSpPr>
      <dsp:spPr>
        <a:xfrm>
          <a:off x="909870" y="2475060"/>
          <a:ext cx="1012494" cy="542258"/>
        </a:xfrm>
        <a:prstGeom prst="rect">
          <a:avLst/>
        </a:prstGeom>
        <a:solidFill>
          <a:srgbClr val="0046AA"/>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D-DIN Exp" panose="020B0504020202030204" pitchFamily="34" charset="0"/>
              <a:cs typeface="Calibri" panose="020F0502020204030204" pitchFamily="34" charset="0"/>
            </a:rPr>
            <a:t>Fixed Deposit</a:t>
          </a:r>
        </a:p>
      </dsp:txBody>
      <dsp:txXfrm>
        <a:off x="909870" y="2475060"/>
        <a:ext cx="1012494" cy="542258"/>
      </dsp:txXfrm>
    </dsp:sp>
    <dsp:sp modelId="{38B30163-99A6-4506-93DE-F4D364FD0A9B}">
      <dsp:nvSpPr>
        <dsp:cNvPr id="0" name=""/>
        <dsp:cNvSpPr/>
      </dsp:nvSpPr>
      <dsp:spPr>
        <a:xfrm>
          <a:off x="909870" y="3147987"/>
          <a:ext cx="1012494" cy="542181"/>
        </a:xfrm>
        <a:prstGeom prst="rect">
          <a:avLst/>
        </a:prstGeom>
        <a:solidFill>
          <a:srgbClr val="0046AA"/>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D-DIN Exp" panose="020B0504020202030204" pitchFamily="34" charset="0"/>
              <a:cs typeface="Calibri" panose="020F0502020204030204" pitchFamily="34" charset="0"/>
            </a:rPr>
            <a:t>Post Office  scheme</a:t>
          </a:r>
        </a:p>
      </dsp:txBody>
      <dsp:txXfrm>
        <a:off x="909870" y="3147987"/>
        <a:ext cx="1012494" cy="542181"/>
      </dsp:txXfrm>
    </dsp:sp>
    <dsp:sp modelId="{F74B26CD-D7BE-4ED3-AB70-0C222AF3CA2C}">
      <dsp:nvSpPr>
        <dsp:cNvPr id="0" name=""/>
        <dsp:cNvSpPr/>
      </dsp:nvSpPr>
      <dsp:spPr>
        <a:xfrm>
          <a:off x="909870" y="3820836"/>
          <a:ext cx="1012494" cy="542177"/>
        </a:xfrm>
        <a:prstGeom prst="rect">
          <a:avLst/>
        </a:prstGeom>
        <a:solidFill>
          <a:srgbClr val="0046AA"/>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D-DIN Exp" panose="020B0504020202030204" pitchFamily="34" charset="0"/>
              <a:cs typeface="Calibri" panose="020F0502020204030204" pitchFamily="34" charset="0"/>
            </a:rPr>
            <a:t>Provident Fund</a:t>
          </a:r>
        </a:p>
      </dsp:txBody>
      <dsp:txXfrm>
        <a:off x="909870" y="3820836"/>
        <a:ext cx="1012494" cy="542177"/>
      </dsp:txXfrm>
    </dsp:sp>
    <dsp:sp modelId="{F088F455-6504-48B4-912A-97FBAC97AA6B}">
      <dsp:nvSpPr>
        <dsp:cNvPr id="0" name=""/>
        <dsp:cNvSpPr/>
      </dsp:nvSpPr>
      <dsp:spPr>
        <a:xfrm>
          <a:off x="909870" y="4493681"/>
          <a:ext cx="1012494" cy="534079"/>
        </a:xfrm>
        <a:prstGeom prst="rect">
          <a:avLst/>
        </a:prstGeom>
        <a:solidFill>
          <a:srgbClr val="0046AA"/>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D-DIN Exp" panose="020B0504020202030204" pitchFamily="34" charset="0"/>
              <a:cs typeface="Calibri" panose="020F0502020204030204" pitchFamily="34" charset="0"/>
            </a:rPr>
            <a:t>PPF</a:t>
          </a:r>
        </a:p>
      </dsp:txBody>
      <dsp:txXfrm>
        <a:off x="909870" y="4493681"/>
        <a:ext cx="1012494" cy="534079"/>
      </dsp:txXfrm>
    </dsp:sp>
    <dsp:sp modelId="{245316BA-98CB-44DE-A56F-389B44F3BC42}">
      <dsp:nvSpPr>
        <dsp:cNvPr id="0" name=""/>
        <dsp:cNvSpPr/>
      </dsp:nvSpPr>
      <dsp:spPr>
        <a:xfrm>
          <a:off x="6088668" y="1971374"/>
          <a:ext cx="4150487" cy="311113"/>
        </a:xfrm>
        <a:prstGeom prst="rect">
          <a:avLst/>
        </a:prstGeom>
        <a:solidFill>
          <a:srgbClr val="C00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D-DIN Exp" panose="020B0504020202030204" pitchFamily="34" charset="0"/>
              <a:cs typeface="Calibri" panose="020F0502020204030204" pitchFamily="34" charset="0"/>
            </a:rPr>
            <a:t>Non-Guaranteed Return Investment</a:t>
          </a:r>
        </a:p>
      </dsp:txBody>
      <dsp:txXfrm>
        <a:off x="6088668" y="1971374"/>
        <a:ext cx="4150487" cy="311113"/>
      </dsp:txXfrm>
    </dsp:sp>
    <dsp:sp modelId="{32E49B50-4C74-4BAB-986B-09967927C5FC}">
      <dsp:nvSpPr>
        <dsp:cNvPr id="0" name=""/>
        <dsp:cNvSpPr/>
      </dsp:nvSpPr>
      <dsp:spPr>
        <a:xfrm>
          <a:off x="4381634" y="2475060"/>
          <a:ext cx="622227" cy="311113"/>
        </a:xfrm>
        <a:prstGeom prst="rect">
          <a:avLst/>
        </a:prstGeom>
        <a:solidFill>
          <a:srgbClr val="0046AA"/>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D-DIN Exp" panose="020B0504020202030204" pitchFamily="34" charset="0"/>
              <a:cs typeface="Calibri" panose="020F0502020204030204" pitchFamily="34" charset="0"/>
            </a:rPr>
            <a:t>Equity</a:t>
          </a:r>
        </a:p>
      </dsp:txBody>
      <dsp:txXfrm>
        <a:off x="4381634" y="2475060"/>
        <a:ext cx="622227" cy="311113"/>
      </dsp:txXfrm>
    </dsp:sp>
    <dsp:sp modelId="{AAEED14A-0782-4F40-A857-97BB62AA8E3A}">
      <dsp:nvSpPr>
        <dsp:cNvPr id="0" name=""/>
        <dsp:cNvSpPr/>
      </dsp:nvSpPr>
      <dsp:spPr>
        <a:xfrm>
          <a:off x="4637995" y="2908625"/>
          <a:ext cx="622227" cy="311113"/>
        </a:xfrm>
        <a:prstGeom prst="rect">
          <a:avLst/>
        </a:prstGeom>
        <a:solidFill>
          <a:srgbClr val="C00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D-DIN Exp" panose="020B0504020202030204" pitchFamily="34" charset="0"/>
              <a:cs typeface="Calibri" panose="020F0502020204030204" pitchFamily="34" charset="0"/>
            </a:rPr>
            <a:t>Indirect</a:t>
          </a:r>
          <a:endParaRPr lang="en-IN" sz="1200" b="1" kern="1200" dirty="0">
            <a:latin typeface="D-DIN Exp" panose="020B0504020202030204" pitchFamily="34" charset="0"/>
            <a:cs typeface="Calibri" panose="020F0502020204030204" pitchFamily="34" charset="0"/>
          </a:endParaRPr>
        </a:p>
      </dsp:txBody>
      <dsp:txXfrm>
        <a:off x="4637995" y="2908625"/>
        <a:ext cx="622227" cy="311113"/>
      </dsp:txXfrm>
    </dsp:sp>
    <dsp:sp modelId="{D307D470-84C0-4BD2-A084-36CCEDFE30C0}">
      <dsp:nvSpPr>
        <dsp:cNvPr id="0" name=""/>
        <dsp:cNvSpPr/>
      </dsp:nvSpPr>
      <dsp:spPr>
        <a:xfrm>
          <a:off x="5105655" y="3706172"/>
          <a:ext cx="1071214" cy="448062"/>
        </a:xfrm>
        <a:prstGeom prst="rect">
          <a:avLst/>
        </a:prstGeom>
        <a:solidFill>
          <a:srgbClr val="0046AA"/>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D-DIN Exp" panose="020B0504020202030204" pitchFamily="34" charset="0"/>
              <a:cs typeface="Calibri" panose="020F0502020204030204" pitchFamily="34" charset="0"/>
            </a:rPr>
            <a:t>Mutual Fund</a:t>
          </a:r>
        </a:p>
      </dsp:txBody>
      <dsp:txXfrm>
        <a:off x="5105655" y="3706172"/>
        <a:ext cx="1071214" cy="448062"/>
      </dsp:txXfrm>
    </dsp:sp>
    <dsp:sp modelId="{AE3463F0-48CB-4B93-9601-1FF9E953BF35}">
      <dsp:nvSpPr>
        <dsp:cNvPr id="0" name=""/>
        <dsp:cNvSpPr/>
      </dsp:nvSpPr>
      <dsp:spPr>
        <a:xfrm>
          <a:off x="5321988" y="5023013"/>
          <a:ext cx="1816960" cy="311113"/>
        </a:xfrm>
        <a:prstGeom prst="rect">
          <a:avLst/>
        </a:prstGeom>
        <a:solidFill>
          <a:srgbClr val="C00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D-DIN Exp" panose="020B0504020202030204" pitchFamily="34" charset="0"/>
              <a:cs typeface="Calibri" panose="020F0502020204030204" pitchFamily="34" charset="0"/>
            </a:rPr>
            <a:t> Diversified Equity Fund</a:t>
          </a:r>
        </a:p>
      </dsp:txBody>
      <dsp:txXfrm>
        <a:off x="5321988" y="5023013"/>
        <a:ext cx="1816960" cy="311113"/>
      </dsp:txXfrm>
    </dsp:sp>
    <dsp:sp modelId="{570AE378-072A-47D7-A118-E9D0FF7A08EE}">
      <dsp:nvSpPr>
        <dsp:cNvPr id="0" name=""/>
        <dsp:cNvSpPr/>
      </dsp:nvSpPr>
      <dsp:spPr>
        <a:xfrm>
          <a:off x="5305443" y="4552018"/>
          <a:ext cx="1719706" cy="311113"/>
        </a:xfrm>
        <a:prstGeom prst="rect">
          <a:avLst/>
        </a:prstGeom>
        <a:solidFill>
          <a:srgbClr val="C00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D-DIN Exp" panose="020B0504020202030204" pitchFamily="34" charset="0"/>
              <a:cs typeface="Calibri" panose="020F0502020204030204" pitchFamily="34" charset="0"/>
            </a:rPr>
            <a:t> Sectoral Equity Fund</a:t>
          </a:r>
        </a:p>
      </dsp:txBody>
      <dsp:txXfrm>
        <a:off x="5305443" y="4552018"/>
        <a:ext cx="1719706" cy="311113"/>
      </dsp:txXfrm>
    </dsp:sp>
    <dsp:sp modelId="{B265A342-C53F-401D-AA02-2D470AA741C3}">
      <dsp:nvSpPr>
        <dsp:cNvPr id="0" name=""/>
        <dsp:cNvSpPr/>
      </dsp:nvSpPr>
      <dsp:spPr>
        <a:xfrm>
          <a:off x="3856733" y="4227847"/>
          <a:ext cx="622227" cy="311113"/>
        </a:xfrm>
        <a:prstGeom prst="rect">
          <a:avLst/>
        </a:prstGeom>
        <a:solidFill>
          <a:srgbClr val="0046AA"/>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D-DIN Exp" panose="020B0504020202030204" pitchFamily="34" charset="0"/>
              <a:cs typeface="Calibri" panose="020F0502020204030204" pitchFamily="34" charset="0"/>
            </a:rPr>
            <a:t>PMS</a:t>
          </a:r>
          <a:endParaRPr lang="en-IN" sz="1200" b="1" kern="1200" dirty="0">
            <a:latin typeface="D-DIN Exp" panose="020B0504020202030204" pitchFamily="34" charset="0"/>
            <a:cs typeface="Calibri" panose="020F0502020204030204" pitchFamily="34" charset="0"/>
          </a:endParaRPr>
        </a:p>
      </dsp:txBody>
      <dsp:txXfrm>
        <a:off x="3856733" y="4227847"/>
        <a:ext cx="622227" cy="311113"/>
      </dsp:txXfrm>
    </dsp:sp>
    <dsp:sp modelId="{D01FE356-8131-4DFC-98DD-271FC806B8AA}">
      <dsp:nvSpPr>
        <dsp:cNvPr id="0" name=""/>
        <dsp:cNvSpPr/>
      </dsp:nvSpPr>
      <dsp:spPr>
        <a:xfrm>
          <a:off x="3855308" y="4680446"/>
          <a:ext cx="622227" cy="311113"/>
        </a:xfrm>
        <a:prstGeom prst="rect">
          <a:avLst/>
        </a:prstGeom>
        <a:solidFill>
          <a:srgbClr val="0046AA"/>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D-DIN Exp" panose="020B0504020202030204" pitchFamily="34" charset="0"/>
              <a:cs typeface="Calibri" panose="020F0502020204030204" pitchFamily="34" charset="0"/>
            </a:rPr>
            <a:t>AIF</a:t>
          </a:r>
          <a:endParaRPr lang="en-IN" sz="1200" b="1" kern="1200" dirty="0">
            <a:latin typeface="D-DIN Exp" panose="020B0504020202030204" pitchFamily="34" charset="0"/>
            <a:cs typeface="Calibri" panose="020F0502020204030204" pitchFamily="34" charset="0"/>
          </a:endParaRPr>
        </a:p>
      </dsp:txBody>
      <dsp:txXfrm>
        <a:off x="3855308" y="4680446"/>
        <a:ext cx="622227" cy="311113"/>
      </dsp:txXfrm>
    </dsp:sp>
    <dsp:sp modelId="{B0ACB9D8-F3EA-483E-8FFF-323D219937F4}">
      <dsp:nvSpPr>
        <dsp:cNvPr id="0" name=""/>
        <dsp:cNvSpPr/>
      </dsp:nvSpPr>
      <dsp:spPr>
        <a:xfrm>
          <a:off x="3952020" y="2911519"/>
          <a:ext cx="622227" cy="311113"/>
        </a:xfrm>
        <a:prstGeom prst="rect">
          <a:avLst/>
        </a:prstGeom>
        <a:solidFill>
          <a:srgbClr val="C00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D-DIN Exp" panose="020B0504020202030204" pitchFamily="34" charset="0"/>
              <a:cs typeface="Calibri" panose="020F0502020204030204" pitchFamily="34" charset="0"/>
            </a:rPr>
            <a:t>Direct</a:t>
          </a:r>
          <a:endParaRPr lang="en-IN" sz="1200" b="1" kern="1200" dirty="0">
            <a:latin typeface="D-DIN Exp" panose="020B0504020202030204" pitchFamily="34" charset="0"/>
            <a:cs typeface="Calibri" panose="020F0502020204030204" pitchFamily="34" charset="0"/>
          </a:endParaRPr>
        </a:p>
      </dsp:txBody>
      <dsp:txXfrm>
        <a:off x="3952020" y="2911519"/>
        <a:ext cx="622227" cy="311113"/>
      </dsp:txXfrm>
    </dsp:sp>
    <dsp:sp modelId="{7FFC7A5A-74DD-4AB0-A6E5-746E0E1AA65E}">
      <dsp:nvSpPr>
        <dsp:cNvPr id="0" name=""/>
        <dsp:cNvSpPr/>
      </dsp:nvSpPr>
      <dsp:spPr>
        <a:xfrm>
          <a:off x="3063050" y="3316909"/>
          <a:ext cx="815609" cy="311113"/>
        </a:xfrm>
        <a:prstGeom prst="rect">
          <a:avLst/>
        </a:prstGeom>
        <a:solidFill>
          <a:srgbClr val="0046AA"/>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D-DIN Exp" panose="020B0504020202030204" pitchFamily="34" charset="0"/>
              <a:cs typeface="Calibri" panose="020F0502020204030204" pitchFamily="34" charset="0"/>
            </a:rPr>
            <a:t>Stock Market</a:t>
          </a:r>
          <a:endParaRPr lang="en-IN" sz="1200" b="1" kern="1200" dirty="0">
            <a:latin typeface="D-DIN Exp" panose="020B0504020202030204" pitchFamily="34" charset="0"/>
            <a:cs typeface="Calibri" panose="020F0502020204030204" pitchFamily="34" charset="0"/>
          </a:endParaRPr>
        </a:p>
      </dsp:txBody>
      <dsp:txXfrm>
        <a:off x="3063050" y="3316909"/>
        <a:ext cx="815609" cy="311113"/>
      </dsp:txXfrm>
    </dsp:sp>
    <dsp:sp modelId="{D3AC7A74-C84E-4E4F-BA36-B7432FD9F520}">
      <dsp:nvSpPr>
        <dsp:cNvPr id="0" name=""/>
        <dsp:cNvSpPr/>
      </dsp:nvSpPr>
      <dsp:spPr>
        <a:xfrm>
          <a:off x="3235526" y="3675256"/>
          <a:ext cx="622227" cy="311113"/>
        </a:xfrm>
        <a:prstGeom prst="rect">
          <a:avLst/>
        </a:prstGeom>
        <a:solidFill>
          <a:srgbClr val="0046AA"/>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D-DIN Exp" panose="020B0504020202030204" pitchFamily="34" charset="0"/>
              <a:cs typeface="Calibri" panose="020F0502020204030204" pitchFamily="34" charset="0"/>
            </a:rPr>
            <a:t>IPO</a:t>
          </a:r>
          <a:endParaRPr lang="en-IN" sz="1200" b="1" kern="1200" dirty="0">
            <a:latin typeface="D-DIN Exp" panose="020B0504020202030204" pitchFamily="34" charset="0"/>
            <a:cs typeface="Calibri" panose="020F0502020204030204" pitchFamily="34" charset="0"/>
          </a:endParaRPr>
        </a:p>
      </dsp:txBody>
      <dsp:txXfrm>
        <a:off x="3235526" y="3675256"/>
        <a:ext cx="622227" cy="311113"/>
      </dsp:txXfrm>
    </dsp:sp>
    <dsp:sp modelId="{306139AB-AB69-481C-BE6F-17DB0D286683}">
      <dsp:nvSpPr>
        <dsp:cNvPr id="0" name=""/>
        <dsp:cNvSpPr/>
      </dsp:nvSpPr>
      <dsp:spPr>
        <a:xfrm>
          <a:off x="6220326" y="2475060"/>
          <a:ext cx="622227" cy="311113"/>
        </a:xfrm>
        <a:prstGeom prst="rect">
          <a:avLst/>
        </a:prstGeom>
        <a:solidFill>
          <a:srgbClr val="0046AA"/>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D-DIN Exp" panose="020B0504020202030204" pitchFamily="34" charset="0"/>
              <a:cs typeface="Calibri" panose="020F0502020204030204" pitchFamily="34" charset="0"/>
            </a:rPr>
            <a:t>Gold</a:t>
          </a:r>
        </a:p>
      </dsp:txBody>
      <dsp:txXfrm>
        <a:off x="6220326" y="2475060"/>
        <a:ext cx="622227" cy="311113"/>
      </dsp:txXfrm>
    </dsp:sp>
    <dsp:sp modelId="{EE9365FC-8F2C-4D6B-8AF2-895BBA51FA4D}">
      <dsp:nvSpPr>
        <dsp:cNvPr id="0" name=""/>
        <dsp:cNvSpPr/>
      </dsp:nvSpPr>
      <dsp:spPr>
        <a:xfrm>
          <a:off x="6434024" y="2916842"/>
          <a:ext cx="1253414" cy="237501"/>
        </a:xfrm>
        <a:prstGeom prst="rect">
          <a:avLst/>
        </a:prstGeom>
        <a:solidFill>
          <a:srgbClr val="C00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IN" sz="1200" b="1" kern="1200" dirty="0">
              <a:latin typeface="D-DIN Exp" panose="020B0504020202030204" pitchFamily="34" charset="0"/>
              <a:cs typeface="Calibri" panose="020F0502020204030204" pitchFamily="34" charset="0"/>
            </a:rPr>
            <a:t>Physical Form</a:t>
          </a:r>
        </a:p>
      </dsp:txBody>
      <dsp:txXfrm>
        <a:off x="6434024" y="2916842"/>
        <a:ext cx="1253414" cy="237501"/>
      </dsp:txXfrm>
    </dsp:sp>
    <dsp:sp modelId="{62B4BDEC-5450-4243-BAAA-92743AA9CF0E}">
      <dsp:nvSpPr>
        <dsp:cNvPr id="0" name=""/>
        <dsp:cNvSpPr/>
      </dsp:nvSpPr>
      <dsp:spPr>
        <a:xfrm>
          <a:off x="6433607" y="3285011"/>
          <a:ext cx="1270115" cy="438959"/>
        </a:xfrm>
        <a:prstGeom prst="rect">
          <a:avLst/>
        </a:prstGeom>
        <a:solidFill>
          <a:srgbClr val="C00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100000"/>
            </a:lnSpc>
            <a:spcBef>
              <a:spcPct val="0"/>
            </a:spcBef>
            <a:spcAft>
              <a:spcPts val="0"/>
            </a:spcAft>
            <a:buNone/>
          </a:pPr>
          <a:r>
            <a:rPr lang="en-IN" sz="1200" b="1" kern="1200" dirty="0">
              <a:latin typeface="D-DIN Exp" panose="020B0504020202030204" pitchFamily="34" charset="0"/>
              <a:cs typeface="Calibri" panose="020F0502020204030204" pitchFamily="34" charset="0"/>
            </a:rPr>
            <a:t>Mutual Fund</a:t>
          </a:r>
        </a:p>
        <a:p>
          <a:pPr marL="0" lvl="0" indent="0" algn="ctr" defTabSz="533400">
            <a:lnSpc>
              <a:spcPct val="100000"/>
            </a:lnSpc>
            <a:spcBef>
              <a:spcPct val="0"/>
            </a:spcBef>
            <a:spcAft>
              <a:spcPts val="0"/>
            </a:spcAft>
            <a:buNone/>
          </a:pPr>
          <a:r>
            <a:rPr lang="en-IN" sz="1200" b="1" kern="1200" dirty="0">
              <a:latin typeface="D-DIN Exp" panose="020B0504020202030204" pitchFamily="34" charset="0"/>
              <a:cs typeface="Calibri" panose="020F0502020204030204" pitchFamily="34" charset="0"/>
            </a:rPr>
            <a:t>&amp; ETF</a:t>
          </a:r>
          <a:endParaRPr lang="en-US" sz="1200" b="1" kern="1200" dirty="0">
            <a:latin typeface="D-DIN Exp" panose="020B0504020202030204" pitchFamily="34" charset="0"/>
            <a:cs typeface="Calibri" panose="020F0502020204030204" pitchFamily="34" charset="0"/>
          </a:endParaRPr>
        </a:p>
      </dsp:txBody>
      <dsp:txXfrm>
        <a:off x="6433607" y="3285011"/>
        <a:ext cx="1270115" cy="438959"/>
      </dsp:txXfrm>
    </dsp:sp>
    <dsp:sp modelId="{77DE93C3-7ED9-473E-9434-0ED1BFD40FC7}">
      <dsp:nvSpPr>
        <dsp:cNvPr id="0" name=""/>
        <dsp:cNvSpPr/>
      </dsp:nvSpPr>
      <dsp:spPr>
        <a:xfrm>
          <a:off x="6435150" y="3854638"/>
          <a:ext cx="1209902" cy="490032"/>
        </a:xfrm>
        <a:prstGeom prst="rect">
          <a:avLst/>
        </a:prstGeom>
        <a:solidFill>
          <a:srgbClr val="C00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IN" sz="1200" b="1" i="0" kern="1200" dirty="0">
              <a:latin typeface="D-DIN Exp" panose="020B0504020202030204" pitchFamily="34" charset="0"/>
              <a:cs typeface="Calibri" panose="020F0502020204030204" pitchFamily="34" charset="0"/>
            </a:rPr>
            <a:t>Sovereign Gold Bonds</a:t>
          </a:r>
          <a:endParaRPr lang="en-IN" sz="1200" kern="1200" dirty="0">
            <a:latin typeface="D-DIN Exp" panose="020B0504020202030204" pitchFamily="34" charset="0"/>
            <a:cs typeface="Calibri" panose="020F0502020204030204" pitchFamily="34" charset="0"/>
          </a:endParaRPr>
        </a:p>
      </dsp:txBody>
      <dsp:txXfrm>
        <a:off x="6435150" y="3854638"/>
        <a:ext cx="1209902" cy="490032"/>
      </dsp:txXfrm>
    </dsp:sp>
    <dsp:sp modelId="{4FB5BE91-2DFA-45D1-908E-441B2614C9C1}">
      <dsp:nvSpPr>
        <dsp:cNvPr id="0" name=""/>
        <dsp:cNvSpPr/>
      </dsp:nvSpPr>
      <dsp:spPr>
        <a:xfrm>
          <a:off x="7879184" y="2475060"/>
          <a:ext cx="964178" cy="311113"/>
        </a:xfrm>
        <a:prstGeom prst="rect">
          <a:avLst/>
        </a:prstGeom>
        <a:solidFill>
          <a:srgbClr val="0046AA"/>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D-DIN Exp" panose="020B0504020202030204" pitchFamily="34" charset="0"/>
              <a:cs typeface="Calibri" panose="020F0502020204030204" pitchFamily="34" charset="0"/>
            </a:rPr>
            <a:t>Commodity</a:t>
          </a:r>
        </a:p>
      </dsp:txBody>
      <dsp:txXfrm>
        <a:off x="7879184" y="2475060"/>
        <a:ext cx="964178" cy="311113"/>
      </dsp:txXfrm>
    </dsp:sp>
    <dsp:sp modelId="{4BAC3F53-B5BC-4E6B-A5AD-F052B52C06BF}">
      <dsp:nvSpPr>
        <dsp:cNvPr id="0" name=""/>
        <dsp:cNvSpPr/>
      </dsp:nvSpPr>
      <dsp:spPr>
        <a:xfrm>
          <a:off x="8087643" y="2916842"/>
          <a:ext cx="923603" cy="443573"/>
        </a:xfrm>
        <a:prstGeom prst="rect">
          <a:avLst/>
        </a:prstGeom>
        <a:solidFill>
          <a:srgbClr val="C00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D-DIN Exp" panose="020B0504020202030204" pitchFamily="34" charset="0"/>
              <a:cs typeface="Calibri" panose="020F0502020204030204" pitchFamily="34" charset="0"/>
            </a:rPr>
            <a:t>Mutual Fund &amp; ETF</a:t>
          </a:r>
        </a:p>
      </dsp:txBody>
      <dsp:txXfrm>
        <a:off x="8087643" y="2916842"/>
        <a:ext cx="923603" cy="443573"/>
      </dsp:txXfrm>
    </dsp:sp>
    <dsp:sp modelId="{948BC5B9-FE53-4FFE-BEFC-20723E09C76F}">
      <dsp:nvSpPr>
        <dsp:cNvPr id="0" name=""/>
        <dsp:cNvSpPr/>
      </dsp:nvSpPr>
      <dsp:spPr>
        <a:xfrm>
          <a:off x="8098090" y="3491083"/>
          <a:ext cx="901389" cy="423344"/>
        </a:xfrm>
        <a:prstGeom prst="rect">
          <a:avLst/>
        </a:prstGeom>
        <a:solidFill>
          <a:srgbClr val="C00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ts val="0"/>
            </a:spcAft>
            <a:buNone/>
          </a:pPr>
          <a:r>
            <a:rPr lang="en-US" sz="1200" b="1" kern="1200" dirty="0">
              <a:latin typeface="D-DIN Exp" panose="020B0504020202030204" pitchFamily="34" charset="0"/>
              <a:cs typeface="Calibri" panose="020F0502020204030204" pitchFamily="34" charset="0"/>
            </a:rPr>
            <a:t>Physical </a:t>
          </a:r>
        </a:p>
        <a:p>
          <a:pPr marL="0" lvl="0" indent="0" algn="ctr" defTabSz="533400">
            <a:lnSpc>
              <a:spcPct val="90000"/>
            </a:lnSpc>
            <a:spcBef>
              <a:spcPct val="0"/>
            </a:spcBef>
            <a:spcAft>
              <a:spcPts val="0"/>
            </a:spcAft>
            <a:buNone/>
          </a:pPr>
          <a:r>
            <a:rPr lang="en-US" sz="1200" b="1" kern="1200" dirty="0">
              <a:latin typeface="D-DIN Exp" panose="020B0504020202030204" pitchFamily="34" charset="0"/>
              <a:cs typeface="Calibri" panose="020F0502020204030204" pitchFamily="34" charset="0"/>
            </a:rPr>
            <a:t>Market</a:t>
          </a:r>
          <a:endParaRPr lang="en-IN" sz="1200" b="1" kern="1200" dirty="0">
            <a:latin typeface="D-DIN Exp" panose="020B0504020202030204" pitchFamily="34" charset="0"/>
            <a:cs typeface="Calibri" panose="020F0502020204030204" pitchFamily="34" charset="0"/>
          </a:endParaRPr>
        </a:p>
      </dsp:txBody>
      <dsp:txXfrm>
        <a:off x="8098090" y="3491083"/>
        <a:ext cx="901389" cy="423344"/>
      </dsp:txXfrm>
    </dsp:sp>
    <dsp:sp modelId="{C02C00DD-488D-4723-A91B-2EC0CF91C6B2}">
      <dsp:nvSpPr>
        <dsp:cNvPr id="0" name=""/>
        <dsp:cNvSpPr/>
      </dsp:nvSpPr>
      <dsp:spPr>
        <a:xfrm>
          <a:off x="9269060" y="2475060"/>
          <a:ext cx="881080" cy="311113"/>
        </a:xfrm>
        <a:prstGeom prst="rect">
          <a:avLst/>
        </a:prstGeom>
        <a:solidFill>
          <a:srgbClr val="0046AA"/>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D-DIN Exp" panose="020B0504020202030204" pitchFamily="34" charset="0"/>
              <a:cs typeface="Calibri" panose="020F0502020204030204" pitchFamily="34" charset="0"/>
            </a:rPr>
            <a:t>Real Estate</a:t>
          </a:r>
        </a:p>
      </dsp:txBody>
      <dsp:txXfrm>
        <a:off x="9269060" y="2475060"/>
        <a:ext cx="881080" cy="311113"/>
      </dsp:txXfrm>
    </dsp:sp>
    <dsp:sp modelId="{A867A12C-80BF-43CF-B833-FBCA1790B779}">
      <dsp:nvSpPr>
        <dsp:cNvPr id="0" name=""/>
        <dsp:cNvSpPr/>
      </dsp:nvSpPr>
      <dsp:spPr>
        <a:xfrm>
          <a:off x="9489330" y="2916842"/>
          <a:ext cx="973698" cy="311113"/>
        </a:xfrm>
        <a:prstGeom prst="rect">
          <a:avLst/>
        </a:prstGeom>
        <a:solidFill>
          <a:srgbClr val="C00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D-DIN Exp" panose="020B0504020202030204" pitchFamily="34" charset="0"/>
              <a:cs typeface="Calibri" panose="020F0502020204030204" pitchFamily="34" charset="0"/>
            </a:rPr>
            <a:t>Commercial</a:t>
          </a:r>
          <a:endParaRPr lang="en-IN" sz="1200" b="1" kern="1200" dirty="0">
            <a:latin typeface="D-DIN Exp" panose="020B0504020202030204" pitchFamily="34" charset="0"/>
            <a:cs typeface="Calibri" panose="020F0502020204030204" pitchFamily="34" charset="0"/>
          </a:endParaRPr>
        </a:p>
      </dsp:txBody>
      <dsp:txXfrm>
        <a:off x="9489330" y="2916842"/>
        <a:ext cx="973698" cy="311113"/>
      </dsp:txXfrm>
    </dsp:sp>
    <dsp:sp modelId="{D25D6F37-020D-4443-B97C-3A07725004A2}">
      <dsp:nvSpPr>
        <dsp:cNvPr id="0" name=""/>
        <dsp:cNvSpPr/>
      </dsp:nvSpPr>
      <dsp:spPr>
        <a:xfrm>
          <a:off x="9489330" y="3358623"/>
          <a:ext cx="973698" cy="311113"/>
        </a:xfrm>
        <a:prstGeom prst="rect">
          <a:avLst/>
        </a:prstGeom>
        <a:solidFill>
          <a:srgbClr val="C00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D-DIN Exp" panose="020B0504020202030204" pitchFamily="34" charset="0"/>
              <a:cs typeface="Calibri" panose="020F0502020204030204" pitchFamily="34" charset="0"/>
            </a:rPr>
            <a:t>Residential</a:t>
          </a:r>
          <a:endParaRPr lang="en-IN" sz="1200" b="1" kern="1200" dirty="0">
            <a:latin typeface="D-DIN Exp" panose="020B0504020202030204" pitchFamily="34" charset="0"/>
            <a:cs typeface="Calibri" panose="020F0502020204030204" pitchFamily="34" charset="0"/>
          </a:endParaRPr>
        </a:p>
      </dsp:txBody>
      <dsp:txXfrm>
        <a:off x="9489330" y="3358623"/>
        <a:ext cx="973698" cy="311113"/>
      </dsp:txXfrm>
    </dsp:sp>
    <dsp:sp modelId="{CE69413A-0E97-426B-A62E-8A3E27A1C314}">
      <dsp:nvSpPr>
        <dsp:cNvPr id="0" name=""/>
        <dsp:cNvSpPr/>
      </dsp:nvSpPr>
      <dsp:spPr>
        <a:xfrm>
          <a:off x="9489330" y="3800405"/>
          <a:ext cx="973698" cy="311113"/>
        </a:xfrm>
        <a:prstGeom prst="rect">
          <a:avLst/>
        </a:prstGeom>
        <a:solidFill>
          <a:srgbClr val="C00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D-DIN Exp" panose="020B0504020202030204" pitchFamily="34" charset="0"/>
              <a:cs typeface="Calibri" panose="020F0502020204030204" pitchFamily="34" charset="0"/>
            </a:rPr>
            <a:t>Farm House</a:t>
          </a:r>
          <a:endParaRPr lang="en-IN" sz="1200" b="1" kern="1200" dirty="0">
            <a:latin typeface="D-DIN Exp" panose="020B0504020202030204" pitchFamily="34" charset="0"/>
            <a:cs typeface="Calibri" panose="020F0502020204030204" pitchFamily="34" charset="0"/>
          </a:endParaRPr>
        </a:p>
      </dsp:txBody>
      <dsp:txXfrm>
        <a:off x="9489330" y="3800405"/>
        <a:ext cx="973698" cy="311113"/>
      </dsp:txXfrm>
    </dsp:sp>
    <dsp:sp modelId="{D52D4532-4ED1-485A-919F-24014B160FE2}">
      <dsp:nvSpPr>
        <dsp:cNvPr id="0" name=""/>
        <dsp:cNvSpPr/>
      </dsp:nvSpPr>
      <dsp:spPr>
        <a:xfrm>
          <a:off x="9489330" y="4242186"/>
          <a:ext cx="973698" cy="311113"/>
        </a:xfrm>
        <a:prstGeom prst="rect">
          <a:avLst/>
        </a:prstGeom>
        <a:solidFill>
          <a:srgbClr val="C00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D-DIN Exp" panose="020B0504020202030204" pitchFamily="34" charset="0"/>
              <a:cs typeface="Calibri" panose="020F0502020204030204" pitchFamily="34" charset="0"/>
            </a:rPr>
            <a:t>Warehouse</a:t>
          </a:r>
          <a:endParaRPr lang="en-IN" sz="1200" b="1" kern="1200" dirty="0">
            <a:latin typeface="D-DIN Exp" panose="020B0504020202030204" pitchFamily="34" charset="0"/>
            <a:cs typeface="Calibri" panose="020F0502020204030204" pitchFamily="34" charset="0"/>
          </a:endParaRPr>
        </a:p>
      </dsp:txBody>
      <dsp:txXfrm>
        <a:off x="9489330" y="4242186"/>
        <a:ext cx="973698" cy="311113"/>
      </dsp:txXfrm>
    </dsp:sp>
    <dsp:sp modelId="{0414D750-337D-425C-89CA-186799354D26}">
      <dsp:nvSpPr>
        <dsp:cNvPr id="0" name=""/>
        <dsp:cNvSpPr/>
      </dsp:nvSpPr>
      <dsp:spPr>
        <a:xfrm>
          <a:off x="9489330" y="4683968"/>
          <a:ext cx="973698" cy="311113"/>
        </a:xfrm>
        <a:prstGeom prst="rect">
          <a:avLst/>
        </a:prstGeom>
        <a:solidFill>
          <a:srgbClr val="C00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D-DIN Exp" panose="020B0504020202030204" pitchFamily="34" charset="0"/>
              <a:cs typeface="Calibri" panose="020F0502020204030204" pitchFamily="34" charset="0"/>
            </a:rPr>
            <a:t>REIT</a:t>
          </a:r>
          <a:endParaRPr lang="en-IN" sz="1200" b="1" kern="1200" dirty="0">
            <a:latin typeface="D-DIN Exp" panose="020B0504020202030204" pitchFamily="34" charset="0"/>
            <a:cs typeface="Calibri" panose="020F0502020204030204" pitchFamily="34" charset="0"/>
          </a:endParaRPr>
        </a:p>
      </dsp:txBody>
      <dsp:txXfrm>
        <a:off x="9489330" y="4683968"/>
        <a:ext cx="973698" cy="311113"/>
      </dsp:txXfrm>
    </dsp:sp>
    <dsp:sp modelId="{56090358-7969-4D86-9D59-AB3D9E97050C}">
      <dsp:nvSpPr>
        <dsp:cNvPr id="0" name=""/>
        <dsp:cNvSpPr/>
      </dsp:nvSpPr>
      <dsp:spPr>
        <a:xfrm>
          <a:off x="10727444" y="2475060"/>
          <a:ext cx="622227" cy="311113"/>
        </a:xfrm>
        <a:prstGeom prst="rect">
          <a:avLst/>
        </a:prstGeom>
        <a:solidFill>
          <a:srgbClr val="0046AA"/>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D-DIN Exp" panose="020B0504020202030204" pitchFamily="34" charset="0"/>
              <a:cs typeface="Calibri" panose="020F0502020204030204" pitchFamily="34" charset="0"/>
            </a:rPr>
            <a:t>Others</a:t>
          </a:r>
        </a:p>
      </dsp:txBody>
      <dsp:txXfrm>
        <a:off x="10727444" y="2475060"/>
        <a:ext cx="622227" cy="311113"/>
      </dsp:txXfrm>
    </dsp:sp>
    <dsp:sp modelId="{3D043475-1F67-4F57-9E9A-AD1DE9820005}">
      <dsp:nvSpPr>
        <dsp:cNvPr id="0" name=""/>
        <dsp:cNvSpPr/>
      </dsp:nvSpPr>
      <dsp:spPr>
        <a:xfrm>
          <a:off x="10883001" y="2916842"/>
          <a:ext cx="622227" cy="311113"/>
        </a:xfrm>
        <a:prstGeom prst="rect">
          <a:avLst/>
        </a:prstGeom>
        <a:solidFill>
          <a:srgbClr val="C00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D-DIN Exp" panose="020B0504020202030204" pitchFamily="34" charset="0"/>
              <a:cs typeface="Calibri" panose="020F0502020204030204" pitchFamily="34" charset="0"/>
            </a:rPr>
            <a:t>ULIP</a:t>
          </a:r>
          <a:endParaRPr lang="en-IN" sz="1200" b="1" kern="1200" dirty="0">
            <a:latin typeface="D-DIN Exp" panose="020B0504020202030204" pitchFamily="34" charset="0"/>
            <a:cs typeface="Calibri" panose="020F0502020204030204" pitchFamily="34" charset="0"/>
          </a:endParaRPr>
        </a:p>
      </dsp:txBody>
      <dsp:txXfrm>
        <a:off x="10883001" y="2916842"/>
        <a:ext cx="622227" cy="311113"/>
      </dsp:txXfrm>
    </dsp:sp>
    <dsp:sp modelId="{9E0D31EF-5C53-4C39-979C-94B99D60649C}">
      <dsp:nvSpPr>
        <dsp:cNvPr id="0" name=""/>
        <dsp:cNvSpPr/>
      </dsp:nvSpPr>
      <dsp:spPr>
        <a:xfrm>
          <a:off x="10883001" y="3358623"/>
          <a:ext cx="622227" cy="311113"/>
        </a:xfrm>
        <a:prstGeom prst="rect">
          <a:avLst/>
        </a:prstGeom>
        <a:solidFill>
          <a:srgbClr val="C00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a:latin typeface="D-DIN Exp" panose="020B0504020202030204" pitchFamily="34" charset="0"/>
              <a:cs typeface="Calibri" panose="020F0502020204030204" pitchFamily="34" charset="0"/>
            </a:rPr>
            <a:t>INVIT</a:t>
          </a:r>
          <a:endParaRPr lang="en-IN" sz="1200" b="1" kern="1200" dirty="0">
            <a:latin typeface="D-DIN Exp" panose="020B0504020202030204" pitchFamily="34" charset="0"/>
            <a:cs typeface="Calibri" panose="020F0502020204030204" pitchFamily="34" charset="0"/>
          </a:endParaRPr>
        </a:p>
      </dsp:txBody>
      <dsp:txXfrm>
        <a:off x="10883001" y="3358623"/>
        <a:ext cx="622227" cy="3111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9A4F00-DD99-4EF0-A205-43C23C403672}">
      <dsp:nvSpPr>
        <dsp:cNvPr id="0" name=""/>
        <dsp:cNvSpPr/>
      </dsp:nvSpPr>
      <dsp:spPr>
        <a:xfrm rot="10800000">
          <a:off x="0" y="0"/>
          <a:ext cx="4412892" cy="833561"/>
        </a:xfrm>
        <a:prstGeom prst="trapezoid">
          <a:avLst>
            <a:gd name="adj" fmla="val 66175"/>
          </a:avLst>
        </a:prstGeom>
        <a:solidFill>
          <a:srgbClr val="0046A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2133600">
            <a:lnSpc>
              <a:spcPct val="90000"/>
            </a:lnSpc>
            <a:spcBef>
              <a:spcPct val="0"/>
            </a:spcBef>
            <a:spcAft>
              <a:spcPct val="35000"/>
            </a:spcAft>
            <a:buNone/>
          </a:pPr>
          <a:r>
            <a:rPr lang="en-US" sz="4800" b="1" kern="1200" dirty="0">
              <a:solidFill>
                <a:schemeClr val="bg1"/>
              </a:solidFill>
              <a:latin typeface="D-DIN" panose="020B05040302020A0204" pitchFamily="34" charset="0"/>
              <a:cs typeface="Calibri" panose="020F0502020204030204" pitchFamily="34" charset="0"/>
            </a:rPr>
            <a:t>Economy</a:t>
          </a:r>
          <a:endParaRPr lang="en-IN" sz="4800" b="1" kern="1200" dirty="0">
            <a:solidFill>
              <a:schemeClr val="bg1"/>
            </a:solidFill>
            <a:latin typeface="D-DIN" panose="020B05040302020A0204" pitchFamily="34" charset="0"/>
            <a:cs typeface="Calibri" panose="020F0502020204030204" pitchFamily="34" charset="0"/>
          </a:endParaRPr>
        </a:p>
      </dsp:txBody>
      <dsp:txXfrm rot="-10800000">
        <a:off x="772256" y="0"/>
        <a:ext cx="2868379" cy="833561"/>
      </dsp:txXfrm>
    </dsp:sp>
    <dsp:sp modelId="{C56FC8D6-526F-4B14-97BD-4742234F743A}">
      <dsp:nvSpPr>
        <dsp:cNvPr id="0" name=""/>
        <dsp:cNvSpPr/>
      </dsp:nvSpPr>
      <dsp:spPr>
        <a:xfrm rot="10800000">
          <a:off x="551611" y="833561"/>
          <a:ext cx="3309668" cy="833561"/>
        </a:xfrm>
        <a:prstGeom prst="trapezoid">
          <a:avLst>
            <a:gd name="adj" fmla="val 66175"/>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marL="0" lvl="0" indent="0" algn="ctr" defTabSz="1955800">
            <a:lnSpc>
              <a:spcPct val="90000"/>
            </a:lnSpc>
            <a:spcBef>
              <a:spcPct val="0"/>
            </a:spcBef>
            <a:spcAft>
              <a:spcPct val="35000"/>
            </a:spcAft>
            <a:buNone/>
          </a:pPr>
          <a:r>
            <a:rPr lang="en-US" sz="4400" b="1" kern="1200" dirty="0">
              <a:solidFill>
                <a:schemeClr val="bg1"/>
              </a:solidFill>
              <a:latin typeface="D-DIN" panose="020B05040302020A0204" pitchFamily="34" charset="0"/>
              <a:cs typeface="Calibri" panose="020F0502020204030204" pitchFamily="34" charset="0"/>
            </a:rPr>
            <a:t>Sector</a:t>
          </a:r>
          <a:endParaRPr lang="en-IN" sz="4400" b="1" kern="1200" dirty="0">
            <a:solidFill>
              <a:schemeClr val="bg1"/>
            </a:solidFill>
            <a:latin typeface="D-DIN" panose="020B05040302020A0204" pitchFamily="34" charset="0"/>
            <a:cs typeface="Calibri" panose="020F0502020204030204" pitchFamily="34" charset="0"/>
          </a:endParaRPr>
        </a:p>
      </dsp:txBody>
      <dsp:txXfrm rot="-10800000">
        <a:off x="1130803" y="833561"/>
        <a:ext cx="2151284" cy="833561"/>
      </dsp:txXfrm>
    </dsp:sp>
    <dsp:sp modelId="{6150BE16-8C49-4020-9E6B-270816B9D4CC}">
      <dsp:nvSpPr>
        <dsp:cNvPr id="0" name=""/>
        <dsp:cNvSpPr/>
      </dsp:nvSpPr>
      <dsp:spPr>
        <a:xfrm rot="10800000">
          <a:off x="1103223" y="1667122"/>
          <a:ext cx="2206446" cy="833561"/>
        </a:xfrm>
        <a:prstGeom prst="trapezoid">
          <a:avLst>
            <a:gd name="adj" fmla="val 66175"/>
          </a:avLst>
        </a:prstGeom>
        <a:solidFill>
          <a:srgbClr val="EAB2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bg1"/>
              </a:solidFill>
              <a:latin typeface="D-DIN" panose="020B05040302020A0204" pitchFamily="34" charset="0"/>
              <a:cs typeface="Calibri" panose="020F0502020204030204" pitchFamily="34" charset="0"/>
            </a:rPr>
            <a:t>Industry</a:t>
          </a:r>
          <a:endParaRPr lang="en-IN" sz="2800" b="1" kern="1200" dirty="0">
            <a:solidFill>
              <a:schemeClr val="bg1"/>
            </a:solidFill>
            <a:latin typeface="D-DIN" panose="020B05040302020A0204" pitchFamily="34" charset="0"/>
            <a:cs typeface="Calibri" panose="020F0502020204030204" pitchFamily="34" charset="0"/>
          </a:endParaRPr>
        </a:p>
      </dsp:txBody>
      <dsp:txXfrm rot="-10800000">
        <a:off x="1489351" y="1667122"/>
        <a:ext cx="1434189" cy="833561"/>
      </dsp:txXfrm>
    </dsp:sp>
    <dsp:sp modelId="{7B1134B1-CEC1-44E9-9DDA-63C13397F57E}">
      <dsp:nvSpPr>
        <dsp:cNvPr id="0" name=""/>
        <dsp:cNvSpPr/>
      </dsp:nvSpPr>
      <dsp:spPr>
        <a:xfrm rot="10800000">
          <a:off x="1654834" y="2500683"/>
          <a:ext cx="1103223" cy="833561"/>
        </a:xfrm>
        <a:prstGeom prst="trapezoid">
          <a:avLst>
            <a:gd name="adj" fmla="val 66175"/>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t" anchorCtr="0">
          <a:noAutofit/>
        </a:bodyPr>
        <a:lstStyle/>
        <a:p>
          <a:pPr marL="0" lvl="0" indent="0" algn="ctr" defTabSz="488950">
            <a:lnSpc>
              <a:spcPct val="90000"/>
            </a:lnSpc>
            <a:spcBef>
              <a:spcPct val="0"/>
            </a:spcBef>
            <a:spcAft>
              <a:spcPct val="35000"/>
            </a:spcAft>
            <a:buNone/>
          </a:pPr>
          <a:endParaRPr lang="en-US" sz="1100" b="1" kern="1200" dirty="0">
            <a:solidFill>
              <a:schemeClr val="bg1"/>
            </a:solidFill>
            <a:latin typeface="D-DIN" panose="020B05040302020A0204" pitchFamily="34" charset="0"/>
            <a:cs typeface="Calibri" panose="020F0502020204030204" pitchFamily="34" charset="0"/>
          </a:endParaRPr>
        </a:p>
        <a:p>
          <a:pPr marL="0" lvl="0" indent="0" algn="ctr" defTabSz="488950">
            <a:lnSpc>
              <a:spcPct val="90000"/>
            </a:lnSpc>
            <a:spcBef>
              <a:spcPct val="0"/>
            </a:spcBef>
            <a:spcAft>
              <a:spcPct val="35000"/>
            </a:spcAft>
            <a:buNone/>
          </a:pPr>
          <a:r>
            <a:rPr lang="en-US" sz="1100" b="1" kern="1200" dirty="0">
              <a:solidFill>
                <a:schemeClr val="bg1"/>
              </a:solidFill>
              <a:latin typeface="D-DIN" panose="020B05040302020A0204" pitchFamily="34" charset="0"/>
              <a:cs typeface="Calibri" panose="020F0502020204030204" pitchFamily="34" charset="0"/>
            </a:rPr>
            <a:t>Company</a:t>
          </a:r>
          <a:endParaRPr lang="en-IN" sz="1100" b="1" kern="1200" dirty="0">
            <a:solidFill>
              <a:schemeClr val="bg1"/>
            </a:solidFill>
            <a:latin typeface="D-DIN" panose="020B05040302020A0204" pitchFamily="34" charset="0"/>
            <a:cs typeface="Calibri" panose="020F0502020204030204" pitchFamily="34" charset="0"/>
          </a:endParaRPr>
        </a:p>
      </dsp:txBody>
      <dsp:txXfrm rot="-10800000">
        <a:off x="1654834" y="2500683"/>
        <a:ext cx="1103223" cy="83356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7694F5-D474-4A5E-AC26-9F647BC52078}">
      <dsp:nvSpPr>
        <dsp:cNvPr id="0" name=""/>
        <dsp:cNvSpPr/>
      </dsp:nvSpPr>
      <dsp:spPr>
        <a:xfrm>
          <a:off x="1654834" y="0"/>
          <a:ext cx="1103223" cy="833561"/>
        </a:xfrm>
        <a:prstGeom prst="trapezoid">
          <a:avLst>
            <a:gd name="adj" fmla="val 66175"/>
          </a:avLst>
        </a:prstGeom>
        <a:solidFill>
          <a:srgbClr val="0046A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t" anchorCtr="0">
          <a:noAutofit/>
        </a:bodyPr>
        <a:lstStyle/>
        <a:p>
          <a:pPr marL="0" lvl="0" indent="0" algn="ctr" defTabSz="622300">
            <a:lnSpc>
              <a:spcPct val="90000"/>
            </a:lnSpc>
            <a:spcBef>
              <a:spcPct val="0"/>
            </a:spcBef>
            <a:spcAft>
              <a:spcPct val="35000"/>
            </a:spcAft>
            <a:buNone/>
          </a:pPr>
          <a:endParaRPr lang="en-US" sz="1400" b="1" kern="1200" dirty="0">
            <a:solidFill>
              <a:schemeClr val="bg1"/>
            </a:solidFill>
            <a:latin typeface="D-DIN" panose="020B05040302020A0204" pitchFamily="34" charset="0"/>
            <a:cs typeface="Calibri" panose="020F0502020204030204" pitchFamily="34" charset="0"/>
          </a:endParaRPr>
        </a:p>
        <a:p>
          <a:pPr marL="0" lvl="0" indent="0" algn="ctr" defTabSz="622300">
            <a:lnSpc>
              <a:spcPct val="90000"/>
            </a:lnSpc>
            <a:spcBef>
              <a:spcPct val="0"/>
            </a:spcBef>
            <a:spcAft>
              <a:spcPct val="35000"/>
            </a:spcAft>
            <a:buNone/>
          </a:pPr>
          <a:endParaRPr lang="en-US" sz="1400" b="1" kern="1200" dirty="0">
            <a:solidFill>
              <a:schemeClr val="bg1"/>
            </a:solidFill>
            <a:latin typeface="D-DIN" panose="020B05040302020A0204" pitchFamily="34" charset="0"/>
            <a:cs typeface="Calibri" panose="020F0502020204030204" pitchFamily="34" charset="0"/>
          </a:endParaRPr>
        </a:p>
        <a:p>
          <a:pPr marL="0" lvl="0" indent="0" algn="ctr" defTabSz="622300">
            <a:lnSpc>
              <a:spcPct val="90000"/>
            </a:lnSpc>
            <a:spcBef>
              <a:spcPct val="0"/>
            </a:spcBef>
            <a:spcAft>
              <a:spcPct val="35000"/>
            </a:spcAft>
            <a:buNone/>
          </a:pPr>
          <a:r>
            <a:rPr lang="en-US" sz="1400" b="1" kern="1200" dirty="0">
              <a:solidFill>
                <a:schemeClr val="bg1"/>
              </a:solidFill>
              <a:latin typeface="D-DIN" panose="020B05040302020A0204" pitchFamily="34" charset="0"/>
              <a:cs typeface="Calibri" panose="020F0502020204030204" pitchFamily="34" charset="0"/>
            </a:rPr>
            <a:t>Economy</a:t>
          </a:r>
          <a:endParaRPr lang="en-IN" sz="1400" b="1" kern="1200" dirty="0">
            <a:solidFill>
              <a:schemeClr val="bg1"/>
            </a:solidFill>
            <a:latin typeface="D-DIN" panose="020B05040302020A0204" pitchFamily="34" charset="0"/>
            <a:cs typeface="Calibri" panose="020F0502020204030204" pitchFamily="34" charset="0"/>
          </a:endParaRPr>
        </a:p>
      </dsp:txBody>
      <dsp:txXfrm>
        <a:off x="1654834" y="0"/>
        <a:ext cx="1103223" cy="833561"/>
      </dsp:txXfrm>
    </dsp:sp>
    <dsp:sp modelId="{BC937ADF-40DC-4DB0-8BAC-3C7897CB5B29}">
      <dsp:nvSpPr>
        <dsp:cNvPr id="0" name=""/>
        <dsp:cNvSpPr/>
      </dsp:nvSpPr>
      <dsp:spPr>
        <a:xfrm>
          <a:off x="1103223" y="833560"/>
          <a:ext cx="2206446" cy="833561"/>
        </a:xfrm>
        <a:prstGeom prst="trapezoid">
          <a:avLst>
            <a:gd name="adj" fmla="val 66175"/>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D-DIN" panose="020B05040302020A0204" pitchFamily="34" charset="0"/>
              <a:cs typeface="Calibri" panose="020F0502020204030204" pitchFamily="34" charset="0"/>
            </a:rPr>
            <a:t>Sector</a:t>
          </a:r>
          <a:endParaRPr lang="en-IN" sz="3200" b="1" kern="1200" dirty="0">
            <a:solidFill>
              <a:schemeClr val="bg1"/>
            </a:solidFill>
            <a:latin typeface="D-DIN" panose="020B05040302020A0204" pitchFamily="34" charset="0"/>
            <a:cs typeface="Calibri" panose="020F0502020204030204" pitchFamily="34" charset="0"/>
          </a:endParaRPr>
        </a:p>
      </dsp:txBody>
      <dsp:txXfrm>
        <a:off x="1489351" y="833560"/>
        <a:ext cx="1434189" cy="833561"/>
      </dsp:txXfrm>
    </dsp:sp>
    <dsp:sp modelId="{F6FE26D8-2E8A-4D7C-8DD2-A25A1679606F}">
      <dsp:nvSpPr>
        <dsp:cNvPr id="0" name=""/>
        <dsp:cNvSpPr/>
      </dsp:nvSpPr>
      <dsp:spPr>
        <a:xfrm>
          <a:off x="551611" y="1667121"/>
          <a:ext cx="3309668" cy="833561"/>
        </a:xfrm>
        <a:prstGeom prst="trapezoid">
          <a:avLst>
            <a:gd name="adj" fmla="val 66175"/>
          </a:avLst>
        </a:prstGeom>
        <a:solidFill>
          <a:srgbClr val="EAB2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marL="0" lvl="0" indent="0" algn="ctr" defTabSz="1955800">
            <a:lnSpc>
              <a:spcPct val="90000"/>
            </a:lnSpc>
            <a:spcBef>
              <a:spcPct val="0"/>
            </a:spcBef>
            <a:spcAft>
              <a:spcPct val="35000"/>
            </a:spcAft>
            <a:buNone/>
          </a:pPr>
          <a:r>
            <a:rPr lang="en-US" sz="4400" b="1" kern="1200" dirty="0">
              <a:solidFill>
                <a:schemeClr val="bg1"/>
              </a:solidFill>
              <a:latin typeface="D-DIN" panose="020B05040302020A0204" pitchFamily="34" charset="0"/>
              <a:cs typeface="Calibri" panose="020F0502020204030204" pitchFamily="34" charset="0"/>
            </a:rPr>
            <a:t>Industry</a:t>
          </a:r>
          <a:endParaRPr lang="en-IN" sz="4400" b="1" kern="1200" dirty="0">
            <a:solidFill>
              <a:schemeClr val="bg1"/>
            </a:solidFill>
            <a:latin typeface="D-DIN" panose="020B05040302020A0204" pitchFamily="34" charset="0"/>
            <a:cs typeface="Calibri" panose="020F0502020204030204" pitchFamily="34" charset="0"/>
          </a:endParaRPr>
        </a:p>
      </dsp:txBody>
      <dsp:txXfrm>
        <a:off x="1130803" y="1667121"/>
        <a:ext cx="2151284" cy="833561"/>
      </dsp:txXfrm>
    </dsp:sp>
    <dsp:sp modelId="{64843804-D0FF-4169-9F7E-EC1B63BD5A51}">
      <dsp:nvSpPr>
        <dsp:cNvPr id="0" name=""/>
        <dsp:cNvSpPr/>
      </dsp:nvSpPr>
      <dsp:spPr>
        <a:xfrm>
          <a:off x="0" y="2500683"/>
          <a:ext cx="4412892" cy="833561"/>
        </a:xfrm>
        <a:prstGeom prst="trapezoid">
          <a:avLst>
            <a:gd name="adj" fmla="val 66175"/>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2133600">
            <a:lnSpc>
              <a:spcPct val="90000"/>
            </a:lnSpc>
            <a:spcBef>
              <a:spcPct val="0"/>
            </a:spcBef>
            <a:spcAft>
              <a:spcPct val="35000"/>
            </a:spcAft>
            <a:buNone/>
          </a:pPr>
          <a:r>
            <a:rPr lang="en-US" sz="4800" b="1" kern="1200" dirty="0">
              <a:solidFill>
                <a:schemeClr val="bg1"/>
              </a:solidFill>
              <a:latin typeface="D-DIN" panose="020B05040302020A0204" pitchFamily="34" charset="0"/>
              <a:cs typeface="Calibri" panose="020F0502020204030204" pitchFamily="34" charset="0"/>
            </a:rPr>
            <a:t>Company</a:t>
          </a:r>
          <a:endParaRPr lang="en-IN" sz="4800" b="1" kern="1200" dirty="0">
            <a:solidFill>
              <a:schemeClr val="bg1"/>
            </a:solidFill>
            <a:latin typeface="D-DIN" panose="020B05040302020A0204" pitchFamily="34" charset="0"/>
            <a:cs typeface="Calibri" panose="020F0502020204030204" pitchFamily="34" charset="0"/>
          </a:endParaRPr>
        </a:p>
      </dsp:txBody>
      <dsp:txXfrm>
        <a:off x="772256" y="2500683"/>
        <a:ext cx="2868379" cy="83356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4CF77E-D65A-48FB-AA4B-E091E5F0B664}">
      <dsp:nvSpPr>
        <dsp:cNvPr id="0" name=""/>
        <dsp:cNvSpPr/>
      </dsp:nvSpPr>
      <dsp:spPr>
        <a:xfrm>
          <a:off x="15778" y="0"/>
          <a:ext cx="1959658" cy="344436"/>
        </a:xfrm>
        <a:prstGeom prst="rect">
          <a:avLst/>
        </a:prstGeom>
        <a:solidFill>
          <a:srgbClr val="C0000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IN" sz="1600" b="1" kern="1200" dirty="0">
              <a:latin typeface="D-DIN" panose="020B05040302020A0204" pitchFamily="34" charset="0"/>
              <a:cs typeface="Calibri" panose="020F0502020204030204" pitchFamily="34" charset="0"/>
            </a:rPr>
            <a:t>1996-2000</a:t>
          </a:r>
        </a:p>
      </dsp:txBody>
      <dsp:txXfrm>
        <a:off x="15778" y="0"/>
        <a:ext cx="1959658" cy="344436"/>
      </dsp:txXfrm>
    </dsp:sp>
    <dsp:sp modelId="{A4DA5A83-B56E-4423-8F10-ED09C3E21DC9}">
      <dsp:nvSpPr>
        <dsp:cNvPr id="0" name=""/>
        <dsp:cNvSpPr/>
      </dsp:nvSpPr>
      <dsp:spPr>
        <a:xfrm>
          <a:off x="15778" y="344436"/>
          <a:ext cx="1959658" cy="1299168"/>
        </a:xfrm>
        <a:prstGeom prst="rect">
          <a:avLst/>
        </a:prstGeom>
        <a:no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IN" sz="1400" b="1" kern="1200" dirty="0">
              <a:effectLst/>
              <a:latin typeface="D-DIN" panose="020B05040302020A0204" pitchFamily="34" charset="0"/>
              <a:cs typeface="Calibri" panose="020F0502020204030204" pitchFamily="34" charset="0"/>
            </a:rPr>
            <a:t>Technology </a:t>
          </a:r>
        </a:p>
        <a:p>
          <a:pPr marL="114300" lvl="1" indent="-114300" algn="l" defTabSz="622300">
            <a:lnSpc>
              <a:spcPct val="90000"/>
            </a:lnSpc>
            <a:spcBef>
              <a:spcPct val="0"/>
            </a:spcBef>
            <a:spcAft>
              <a:spcPct val="15000"/>
            </a:spcAft>
            <a:buChar char="•"/>
          </a:pPr>
          <a:r>
            <a:rPr lang="en-US" sz="1400" b="1" kern="1200" dirty="0">
              <a:effectLst/>
              <a:latin typeface="D-DIN" panose="020B05040302020A0204" pitchFamily="34" charset="0"/>
              <a:cs typeface="Calibri" panose="020F0502020204030204" pitchFamily="34" charset="0"/>
            </a:rPr>
            <a:t>Dotcom Boom &amp; Bust</a:t>
          </a:r>
          <a:endParaRPr lang="en-IN" sz="1400" b="1" kern="1200" dirty="0">
            <a:effectLst/>
            <a:latin typeface="D-DIN" panose="020B05040302020A0204" pitchFamily="34" charset="0"/>
            <a:cs typeface="Calibri" panose="020F0502020204030204" pitchFamily="34" charset="0"/>
          </a:endParaRPr>
        </a:p>
        <a:p>
          <a:pPr marL="114300" lvl="1" indent="-114300" algn="l" defTabSz="622300">
            <a:lnSpc>
              <a:spcPct val="90000"/>
            </a:lnSpc>
            <a:spcBef>
              <a:spcPct val="0"/>
            </a:spcBef>
            <a:spcAft>
              <a:spcPct val="15000"/>
            </a:spcAft>
            <a:buChar char="•"/>
          </a:pPr>
          <a:r>
            <a:rPr lang="en-IN" sz="1400" b="1" kern="1200" dirty="0">
              <a:effectLst/>
              <a:latin typeface="D-DIN" panose="020B05040302020A0204" pitchFamily="34" charset="0"/>
              <a:cs typeface="Calibri" panose="020F0502020204030204" pitchFamily="34" charset="0"/>
            </a:rPr>
            <a:t>Media</a:t>
          </a:r>
        </a:p>
      </dsp:txBody>
      <dsp:txXfrm>
        <a:off x="15778" y="344436"/>
        <a:ext cx="1959658" cy="1299168"/>
      </dsp:txXfrm>
    </dsp:sp>
    <dsp:sp modelId="{971F3F54-0ABC-4A8B-A57B-E39195ADD3BD}">
      <dsp:nvSpPr>
        <dsp:cNvPr id="0" name=""/>
        <dsp:cNvSpPr/>
      </dsp:nvSpPr>
      <dsp:spPr>
        <a:xfrm>
          <a:off x="2249788" y="0"/>
          <a:ext cx="1959658" cy="344436"/>
        </a:xfrm>
        <a:prstGeom prst="rect">
          <a:avLst/>
        </a:prstGeom>
        <a:solidFill>
          <a:srgbClr val="C0000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IN" sz="1600" b="1" kern="1200" dirty="0">
              <a:latin typeface="D-DIN" panose="020B05040302020A0204" pitchFamily="34" charset="0"/>
              <a:cs typeface="Calibri" panose="020F0502020204030204" pitchFamily="34" charset="0"/>
            </a:rPr>
            <a:t>2003-2008</a:t>
          </a:r>
        </a:p>
      </dsp:txBody>
      <dsp:txXfrm>
        <a:off x="2249788" y="0"/>
        <a:ext cx="1959658" cy="344436"/>
      </dsp:txXfrm>
    </dsp:sp>
    <dsp:sp modelId="{7364EE79-D778-4040-A340-54BBFECDAB6C}">
      <dsp:nvSpPr>
        <dsp:cNvPr id="0" name=""/>
        <dsp:cNvSpPr/>
      </dsp:nvSpPr>
      <dsp:spPr>
        <a:xfrm>
          <a:off x="2249788" y="344436"/>
          <a:ext cx="1959658" cy="1299168"/>
        </a:xfrm>
        <a:prstGeom prst="rect">
          <a:avLst/>
        </a:prstGeom>
        <a:no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IN" sz="1400" b="1" kern="1200" dirty="0">
              <a:latin typeface="D-DIN" panose="020B05040302020A0204" pitchFamily="34" charset="0"/>
              <a:cs typeface="Calibri" panose="020F0502020204030204" pitchFamily="34" charset="0"/>
            </a:rPr>
            <a:t>Infrastructure</a:t>
          </a:r>
        </a:p>
        <a:p>
          <a:pPr marL="114300" lvl="1" indent="-114300" algn="l" defTabSz="622300">
            <a:lnSpc>
              <a:spcPct val="90000"/>
            </a:lnSpc>
            <a:spcBef>
              <a:spcPct val="0"/>
            </a:spcBef>
            <a:spcAft>
              <a:spcPct val="15000"/>
            </a:spcAft>
            <a:buChar char="•"/>
          </a:pPr>
          <a:r>
            <a:rPr lang="en-IN" sz="1400" b="1" kern="1200" dirty="0">
              <a:latin typeface="D-DIN" panose="020B05040302020A0204" pitchFamily="34" charset="0"/>
              <a:cs typeface="Calibri" panose="020F0502020204030204" pitchFamily="34" charset="0"/>
            </a:rPr>
            <a:t>Commodities</a:t>
          </a:r>
        </a:p>
        <a:p>
          <a:pPr marL="114300" lvl="1" indent="-114300" algn="l" defTabSz="622300">
            <a:lnSpc>
              <a:spcPct val="90000"/>
            </a:lnSpc>
            <a:spcBef>
              <a:spcPct val="0"/>
            </a:spcBef>
            <a:spcAft>
              <a:spcPct val="15000"/>
            </a:spcAft>
            <a:buChar char="•"/>
          </a:pPr>
          <a:r>
            <a:rPr lang="en-IN" sz="1400" b="1" kern="1200" dirty="0">
              <a:latin typeface="D-DIN" panose="020B05040302020A0204" pitchFamily="34" charset="0"/>
              <a:cs typeface="Calibri" panose="020F0502020204030204" pitchFamily="34" charset="0"/>
            </a:rPr>
            <a:t>Real Estate</a:t>
          </a:r>
        </a:p>
        <a:p>
          <a:pPr marL="114300" lvl="1" indent="-114300" algn="l" defTabSz="622300">
            <a:lnSpc>
              <a:spcPct val="90000"/>
            </a:lnSpc>
            <a:spcBef>
              <a:spcPct val="0"/>
            </a:spcBef>
            <a:spcAft>
              <a:spcPct val="15000"/>
            </a:spcAft>
            <a:buChar char="•"/>
          </a:pPr>
          <a:r>
            <a:rPr lang="en-US" sz="1400" b="1" kern="1200" dirty="0">
              <a:latin typeface="D-DIN" panose="020B05040302020A0204" pitchFamily="34" charset="0"/>
              <a:cs typeface="Calibri" panose="020F0502020204030204" pitchFamily="34" charset="0"/>
            </a:rPr>
            <a:t>Retail</a:t>
          </a:r>
          <a:endParaRPr lang="en-IN" sz="1400" b="1" kern="1200" dirty="0">
            <a:latin typeface="D-DIN" panose="020B05040302020A0204" pitchFamily="34" charset="0"/>
            <a:cs typeface="Calibri" panose="020F0502020204030204" pitchFamily="34" charset="0"/>
          </a:endParaRPr>
        </a:p>
      </dsp:txBody>
      <dsp:txXfrm>
        <a:off x="2249788" y="344436"/>
        <a:ext cx="1959658" cy="1299168"/>
      </dsp:txXfrm>
    </dsp:sp>
    <dsp:sp modelId="{815B0257-39A6-477B-9DCD-F31317C43B17}">
      <dsp:nvSpPr>
        <dsp:cNvPr id="0" name=""/>
        <dsp:cNvSpPr/>
      </dsp:nvSpPr>
      <dsp:spPr>
        <a:xfrm>
          <a:off x="4483798" y="0"/>
          <a:ext cx="1959658" cy="344436"/>
        </a:xfrm>
        <a:prstGeom prst="rect">
          <a:avLst/>
        </a:prstGeom>
        <a:solidFill>
          <a:srgbClr val="C0000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IN" sz="1600" b="1" kern="1200" dirty="0">
              <a:latin typeface="D-DIN" panose="020B05040302020A0204" pitchFamily="34" charset="0"/>
              <a:cs typeface="Calibri" panose="020F0502020204030204" pitchFamily="34" charset="0"/>
            </a:rPr>
            <a:t>2009-2014</a:t>
          </a:r>
        </a:p>
      </dsp:txBody>
      <dsp:txXfrm>
        <a:off x="4483798" y="0"/>
        <a:ext cx="1959658" cy="344436"/>
      </dsp:txXfrm>
    </dsp:sp>
    <dsp:sp modelId="{1F4A0F29-72D3-41C8-B65C-602D041FF421}">
      <dsp:nvSpPr>
        <dsp:cNvPr id="0" name=""/>
        <dsp:cNvSpPr/>
      </dsp:nvSpPr>
      <dsp:spPr>
        <a:xfrm>
          <a:off x="4483798" y="344436"/>
          <a:ext cx="1959658" cy="1299168"/>
        </a:xfrm>
        <a:prstGeom prst="rect">
          <a:avLst/>
        </a:prstGeom>
        <a:no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IN" sz="1400" b="1" kern="1200" dirty="0">
              <a:latin typeface="D-DIN" panose="020B05040302020A0204" pitchFamily="34" charset="0"/>
              <a:cs typeface="Calibri" panose="020F0502020204030204" pitchFamily="34" charset="0"/>
            </a:rPr>
            <a:t>Consumption</a:t>
          </a:r>
        </a:p>
        <a:p>
          <a:pPr marL="114300" lvl="1" indent="-114300" algn="l" defTabSz="622300">
            <a:lnSpc>
              <a:spcPct val="90000"/>
            </a:lnSpc>
            <a:spcBef>
              <a:spcPct val="0"/>
            </a:spcBef>
            <a:spcAft>
              <a:spcPct val="15000"/>
            </a:spcAft>
            <a:buChar char="•"/>
          </a:pPr>
          <a:r>
            <a:rPr lang="en-IN" sz="1400" b="1" kern="1200" dirty="0">
              <a:latin typeface="D-DIN" panose="020B05040302020A0204" pitchFamily="34" charset="0"/>
              <a:cs typeface="Calibri" panose="020F0502020204030204" pitchFamily="34" charset="0"/>
            </a:rPr>
            <a:t>Pharma</a:t>
          </a:r>
        </a:p>
        <a:p>
          <a:pPr marL="114300" lvl="1" indent="-114300" algn="l" defTabSz="622300">
            <a:lnSpc>
              <a:spcPct val="90000"/>
            </a:lnSpc>
            <a:spcBef>
              <a:spcPct val="0"/>
            </a:spcBef>
            <a:spcAft>
              <a:spcPct val="15000"/>
            </a:spcAft>
            <a:buChar char="•"/>
          </a:pPr>
          <a:r>
            <a:rPr lang="en-IN" sz="1400" b="1" kern="1200" dirty="0">
              <a:latin typeface="D-DIN" panose="020B05040302020A0204" pitchFamily="34" charset="0"/>
              <a:cs typeface="Calibri" panose="020F0502020204030204" pitchFamily="34" charset="0"/>
            </a:rPr>
            <a:t>FMCG</a:t>
          </a:r>
        </a:p>
      </dsp:txBody>
      <dsp:txXfrm>
        <a:off x="4483798" y="344436"/>
        <a:ext cx="1959658" cy="1299168"/>
      </dsp:txXfrm>
    </dsp:sp>
    <dsp:sp modelId="{66CF6DC1-0B65-431E-8332-B6F1206C032D}">
      <dsp:nvSpPr>
        <dsp:cNvPr id="0" name=""/>
        <dsp:cNvSpPr/>
      </dsp:nvSpPr>
      <dsp:spPr>
        <a:xfrm>
          <a:off x="6717808" y="0"/>
          <a:ext cx="1959658" cy="344436"/>
        </a:xfrm>
        <a:prstGeom prst="rect">
          <a:avLst/>
        </a:prstGeom>
        <a:solidFill>
          <a:srgbClr val="C0000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IN" sz="1600" b="1" kern="1200" dirty="0">
              <a:latin typeface="D-DIN" panose="020B05040302020A0204" pitchFamily="34" charset="0"/>
              <a:cs typeface="Calibri" panose="020F0502020204030204" pitchFamily="34" charset="0"/>
            </a:rPr>
            <a:t>2015-2019</a:t>
          </a:r>
        </a:p>
      </dsp:txBody>
      <dsp:txXfrm>
        <a:off x="6717808" y="0"/>
        <a:ext cx="1959658" cy="344436"/>
      </dsp:txXfrm>
    </dsp:sp>
    <dsp:sp modelId="{9588E578-7AE7-431C-94E1-53EE71A5CE07}">
      <dsp:nvSpPr>
        <dsp:cNvPr id="0" name=""/>
        <dsp:cNvSpPr/>
      </dsp:nvSpPr>
      <dsp:spPr>
        <a:xfrm>
          <a:off x="6717808" y="344436"/>
          <a:ext cx="1959658" cy="1299168"/>
        </a:xfrm>
        <a:prstGeom prst="rect">
          <a:avLst/>
        </a:prstGeom>
        <a:no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IN" sz="1400" b="1" kern="1200" dirty="0">
              <a:latin typeface="D-DIN" panose="020B05040302020A0204" pitchFamily="34" charset="0"/>
              <a:cs typeface="Calibri" panose="020F0502020204030204" pitchFamily="34" charset="0"/>
            </a:rPr>
            <a:t>Auto</a:t>
          </a:r>
        </a:p>
        <a:p>
          <a:pPr marL="114300" lvl="1" indent="-114300" algn="l" defTabSz="622300">
            <a:lnSpc>
              <a:spcPct val="90000"/>
            </a:lnSpc>
            <a:spcBef>
              <a:spcPct val="0"/>
            </a:spcBef>
            <a:spcAft>
              <a:spcPct val="15000"/>
            </a:spcAft>
            <a:buChar char="•"/>
          </a:pPr>
          <a:r>
            <a:rPr lang="en-IN" sz="1400" b="1" kern="1200" dirty="0">
              <a:latin typeface="D-DIN" panose="020B05040302020A0204" pitchFamily="34" charset="0"/>
              <a:cs typeface="Calibri" panose="020F0502020204030204" pitchFamily="34" charset="0"/>
            </a:rPr>
            <a:t>Financials (NBFCs, HFCs )  </a:t>
          </a:r>
        </a:p>
      </dsp:txBody>
      <dsp:txXfrm>
        <a:off x="6717808" y="344436"/>
        <a:ext cx="1959658" cy="1299168"/>
      </dsp:txXfrm>
    </dsp:sp>
    <dsp:sp modelId="{17B6926C-5EEF-4D6D-B7AB-AE98B07C020A}">
      <dsp:nvSpPr>
        <dsp:cNvPr id="0" name=""/>
        <dsp:cNvSpPr/>
      </dsp:nvSpPr>
      <dsp:spPr>
        <a:xfrm>
          <a:off x="8951818" y="0"/>
          <a:ext cx="1959658" cy="344436"/>
        </a:xfrm>
        <a:prstGeom prst="rect">
          <a:avLst/>
        </a:prstGeom>
        <a:solidFill>
          <a:srgbClr val="C0000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IN" sz="1600" b="1" kern="1200" dirty="0">
              <a:latin typeface="D-DIN" panose="020B05040302020A0204" pitchFamily="34" charset="0"/>
              <a:cs typeface="Calibri" panose="020F0502020204030204" pitchFamily="34" charset="0"/>
            </a:rPr>
            <a:t>2020-21 onwards ??  </a:t>
          </a:r>
        </a:p>
      </dsp:txBody>
      <dsp:txXfrm>
        <a:off x="8951818" y="0"/>
        <a:ext cx="1959658" cy="344436"/>
      </dsp:txXfrm>
    </dsp:sp>
    <dsp:sp modelId="{2A384CE9-12B1-44BF-BB8C-7EB5ECDF28A0}">
      <dsp:nvSpPr>
        <dsp:cNvPr id="0" name=""/>
        <dsp:cNvSpPr/>
      </dsp:nvSpPr>
      <dsp:spPr>
        <a:xfrm>
          <a:off x="8951818" y="344436"/>
          <a:ext cx="1959658" cy="1299168"/>
        </a:xfrm>
        <a:prstGeom prst="rect">
          <a:avLst/>
        </a:prstGeom>
        <a:no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b="1" kern="1200" dirty="0">
              <a:latin typeface="D-DIN" panose="020B05040302020A0204" pitchFamily="34" charset="0"/>
              <a:cs typeface="Calibri" panose="020F0502020204030204" pitchFamily="34" charset="0"/>
            </a:rPr>
            <a:t>PSU </a:t>
          </a:r>
          <a:r>
            <a:rPr lang="en-US" sz="1400" b="1" kern="1200" dirty="0" err="1">
              <a:latin typeface="D-DIN" panose="020B05040302020A0204" pitchFamily="34" charset="0"/>
              <a:cs typeface="Calibri" panose="020F0502020204030204" pitchFamily="34" charset="0"/>
            </a:rPr>
            <a:t>Privatisation</a:t>
          </a:r>
          <a:r>
            <a:rPr lang="en-US" sz="1400" b="1" kern="1200" dirty="0">
              <a:latin typeface="D-DIN" panose="020B05040302020A0204" pitchFamily="34" charset="0"/>
              <a:cs typeface="Calibri" panose="020F0502020204030204" pitchFamily="34" charset="0"/>
            </a:rPr>
            <a:t> </a:t>
          </a:r>
          <a:endParaRPr lang="en-IN" sz="1400" b="1" kern="1200" dirty="0">
            <a:latin typeface="D-DIN" panose="020B05040302020A0204" pitchFamily="34" charset="0"/>
            <a:cs typeface="Calibri" panose="020F0502020204030204" pitchFamily="34" charset="0"/>
          </a:endParaRPr>
        </a:p>
        <a:p>
          <a:pPr marL="114300" lvl="1" indent="-114300" algn="l" defTabSz="622300">
            <a:lnSpc>
              <a:spcPct val="90000"/>
            </a:lnSpc>
            <a:spcBef>
              <a:spcPct val="0"/>
            </a:spcBef>
            <a:spcAft>
              <a:spcPct val="15000"/>
            </a:spcAft>
            <a:buChar char="•"/>
          </a:pPr>
          <a:r>
            <a:rPr lang="en-US" sz="1400" b="1" kern="1200" dirty="0">
              <a:latin typeface="D-DIN" panose="020B05040302020A0204" pitchFamily="34" charset="0"/>
              <a:cs typeface="Calibri" panose="020F0502020204030204" pitchFamily="34" charset="0"/>
            </a:rPr>
            <a:t>PLI</a:t>
          </a:r>
          <a:endParaRPr lang="en-IN" sz="1400" b="1" kern="1200" dirty="0">
            <a:latin typeface="D-DIN" panose="020B05040302020A0204" pitchFamily="34" charset="0"/>
            <a:cs typeface="Calibri" panose="020F0502020204030204" pitchFamily="34" charset="0"/>
          </a:endParaRPr>
        </a:p>
        <a:p>
          <a:pPr marL="114300" lvl="1" indent="-114300" algn="l" defTabSz="622300">
            <a:lnSpc>
              <a:spcPct val="90000"/>
            </a:lnSpc>
            <a:spcBef>
              <a:spcPct val="0"/>
            </a:spcBef>
            <a:spcAft>
              <a:spcPct val="15000"/>
            </a:spcAft>
            <a:buChar char="•"/>
          </a:pPr>
          <a:r>
            <a:rPr lang="en-US" sz="1400" b="1" kern="1200" dirty="0">
              <a:latin typeface="D-DIN" panose="020B05040302020A0204" pitchFamily="34" charset="0"/>
              <a:cs typeface="Calibri" panose="020F0502020204030204" pitchFamily="34" charset="0"/>
            </a:rPr>
            <a:t>New Gen IT Companies (AI, Cloud)</a:t>
          </a:r>
          <a:endParaRPr lang="en-IN" sz="1400" b="1" kern="1200" dirty="0">
            <a:latin typeface="D-DIN" panose="020B05040302020A0204" pitchFamily="34" charset="0"/>
            <a:cs typeface="Calibri" panose="020F0502020204030204" pitchFamily="34" charset="0"/>
          </a:endParaRPr>
        </a:p>
        <a:p>
          <a:pPr marL="114300" lvl="1" indent="-114300" algn="l" defTabSz="622300">
            <a:lnSpc>
              <a:spcPct val="90000"/>
            </a:lnSpc>
            <a:spcBef>
              <a:spcPct val="0"/>
            </a:spcBef>
            <a:spcAft>
              <a:spcPct val="15000"/>
            </a:spcAft>
            <a:buChar char="•"/>
          </a:pPr>
          <a:r>
            <a:rPr lang="en-US" sz="1400" b="1" kern="1200" dirty="0">
              <a:latin typeface="D-DIN" panose="020B05040302020A0204" pitchFamily="34" charset="0"/>
              <a:cs typeface="Calibri" panose="020F0502020204030204" pitchFamily="34" charset="0"/>
            </a:rPr>
            <a:t>Sustainability</a:t>
          </a:r>
          <a:endParaRPr lang="en-IN" sz="1400" b="1" kern="1200" dirty="0">
            <a:latin typeface="D-DIN" panose="020B05040302020A0204" pitchFamily="34" charset="0"/>
            <a:cs typeface="Calibri" panose="020F0502020204030204" pitchFamily="34" charset="0"/>
          </a:endParaRPr>
        </a:p>
        <a:p>
          <a:pPr marL="114300" lvl="1" indent="-114300" algn="l" defTabSz="622300">
            <a:lnSpc>
              <a:spcPct val="90000"/>
            </a:lnSpc>
            <a:spcBef>
              <a:spcPct val="0"/>
            </a:spcBef>
            <a:spcAft>
              <a:spcPct val="15000"/>
            </a:spcAft>
            <a:buChar char="•"/>
          </a:pPr>
          <a:r>
            <a:rPr lang="en-US" sz="1400" b="1" kern="1200" dirty="0">
              <a:latin typeface="D-DIN" panose="020B05040302020A0204" pitchFamily="34" charset="0"/>
              <a:cs typeface="Calibri" panose="020F0502020204030204" pitchFamily="34" charset="0"/>
            </a:rPr>
            <a:t>EV</a:t>
          </a:r>
          <a:endParaRPr lang="en-IN" sz="1400" b="1" kern="1200" dirty="0">
            <a:latin typeface="D-DIN" panose="020B05040302020A0204" pitchFamily="34" charset="0"/>
            <a:cs typeface="Calibri" panose="020F0502020204030204" pitchFamily="34" charset="0"/>
          </a:endParaRPr>
        </a:p>
        <a:p>
          <a:pPr marL="114300" lvl="1" indent="-114300" algn="l" defTabSz="622300">
            <a:lnSpc>
              <a:spcPct val="90000"/>
            </a:lnSpc>
            <a:spcBef>
              <a:spcPct val="0"/>
            </a:spcBef>
            <a:spcAft>
              <a:spcPct val="15000"/>
            </a:spcAft>
            <a:buChar char="•"/>
          </a:pPr>
          <a:r>
            <a:rPr lang="en-US" sz="1400" b="1" kern="1200" dirty="0">
              <a:latin typeface="D-DIN" panose="020B05040302020A0204" pitchFamily="34" charset="0"/>
              <a:cs typeface="Calibri" panose="020F0502020204030204" pitchFamily="34" charset="0"/>
            </a:rPr>
            <a:t>Green Energy </a:t>
          </a:r>
          <a:endParaRPr lang="en-IN" sz="1400" b="1" kern="1200" dirty="0">
            <a:latin typeface="D-DIN" panose="020B05040302020A0204" pitchFamily="34" charset="0"/>
            <a:cs typeface="Calibri" panose="020F0502020204030204" pitchFamily="34" charset="0"/>
          </a:endParaRPr>
        </a:p>
        <a:p>
          <a:pPr marL="114300" lvl="1" indent="-114300" algn="l" defTabSz="622300">
            <a:lnSpc>
              <a:spcPct val="90000"/>
            </a:lnSpc>
            <a:spcBef>
              <a:spcPct val="0"/>
            </a:spcBef>
            <a:spcAft>
              <a:spcPct val="15000"/>
            </a:spcAft>
            <a:buChar char="•"/>
          </a:pPr>
          <a:r>
            <a:rPr lang="en-IN" sz="1400" b="1" kern="1200" dirty="0">
              <a:latin typeface="D-DIN" panose="020B05040302020A0204" pitchFamily="34" charset="0"/>
              <a:cs typeface="Calibri" panose="020F0502020204030204" pitchFamily="34" charset="0"/>
            </a:rPr>
            <a:t>Import Substitution  (Chemicals, APIs, Electronic Manufacturing) </a:t>
          </a:r>
        </a:p>
        <a:p>
          <a:pPr marL="114300" lvl="1" indent="-114300" algn="l" defTabSz="622300">
            <a:lnSpc>
              <a:spcPct val="90000"/>
            </a:lnSpc>
            <a:spcBef>
              <a:spcPct val="0"/>
            </a:spcBef>
            <a:spcAft>
              <a:spcPct val="15000"/>
            </a:spcAft>
            <a:buChar char="•"/>
          </a:pPr>
          <a:r>
            <a:rPr lang="en-IN" sz="1400" b="1" kern="1200" dirty="0">
              <a:latin typeface="D-DIN" panose="020B05040302020A0204" pitchFamily="34" charset="0"/>
              <a:cs typeface="Calibri" panose="020F0502020204030204" pitchFamily="34" charset="0"/>
            </a:rPr>
            <a:t>Financial Intermediaries &amp; </a:t>
          </a:r>
          <a:r>
            <a:rPr lang="en-IN" sz="1400" b="1" kern="1200" dirty="0" err="1">
              <a:latin typeface="D-DIN" panose="020B05040302020A0204" pitchFamily="34" charset="0"/>
              <a:cs typeface="Calibri" panose="020F0502020204030204" pitchFamily="34" charset="0"/>
            </a:rPr>
            <a:t>Financialisation</a:t>
          </a:r>
          <a:r>
            <a:rPr lang="en-IN" sz="1400" b="1" kern="1200" dirty="0">
              <a:latin typeface="D-DIN" panose="020B05040302020A0204" pitchFamily="34" charset="0"/>
              <a:cs typeface="Calibri" panose="020F0502020204030204" pitchFamily="34" charset="0"/>
            </a:rPr>
            <a:t> Theme (Insurance, Wealth, AMC, Exchange Ecosystem {MII})</a:t>
          </a:r>
        </a:p>
        <a:p>
          <a:pPr marL="114300" lvl="1" indent="-114300" algn="l" defTabSz="622300">
            <a:lnSpc>
              <a:spcPct val="90000"/>
            </a:lnSpc>
            <a:spcBef>
              <a:spcPct val="0"/>
            </a:spcBef>
            <a:spcAft>
              <a:spcPct val="15000"/>
            </a:spcAft>
            <a:buChar char="•"/>
          </a:pPr>
          <a:r>
            <a:rPr lang="en-IN" sz="1400" b="1" kern="1200" dirty="0">
              <a:latin typeface="D-DIN" panose="020B05040302020A0204" pitchFamily="34" charset="0"/>
              <a:cs typeface="Calibri" panose="020F0502020204030204" pitchFamily="34" charset="0"/>
            </a:rPr>
            <a:t>Healthcare (Herbal, Organic, Wellness)  </a:t>
          </a:r>
        </a:p>
        <a:p>
          <a:pPr marL="114300" lvl="1" indent="-114300" algn="l" defTabSz="622300">
            <a:lnSpc>
              <a:spcPct val="90000"/>
            </a:lnSpc>
            <a:spcBef>
              <a:spcPct val="0"/>
            </a:spcBef>
            <a:spcAft>
              <a:spcPct val="15000"/>
            </a:spcAft>
            <a:buChar char="•"/>
          </a:pPr>
          <a:r>
            <a:rPr lang="en-IN" sz="1400" b="1" kern="1200" dirty="0">
              <a:latin typeface="D-DIN" panose="020B05040302020A0204" pitchFamily="34" charset="0"/>
              <a:cs typeface="Calibri" panose="020F0502020204030204" pitchFamily="34" charset="0"/>
            </a:rPr>
            <a:t>Staffing</a:t>
          </a:r>
        </a:p>
        <a:p>
          <a:pPr marL="114300" lvl="1" indent="-114300" algn="l" defTabSz="622300">
            <a:lnSpc>
              <a:spcPct val="90000"/>
            </a:lnSpc>
            <a:spcBef>
              <a:spcPct val="0"/>
            </a:spcBef>
            <a:spcAft>
              <a:spcPct val="15000"/>
            </a:spcAft>
            <a:buChar char="•"/>
          </a:pPr>
          <a:r>
            <a:rPr lang="en-US" sz="1400" b="1" kern="1200" dirty="0" err="1">
              <a:latin typeface="D-DIN" panose="020B05040302020A0204" pitchFamily="34" charset="0"/>
              <a:cs typeface="Calibri" panose="020F0502020204030204" pitchFamily="34" charset="0"/>
            </a:rPr>
            <a:t>Agri</a:t>
          </a:r>
          <a:r>
            <a:rPr lang="en-US" sz="1400" b="1" kern="1200" dirty="0">
              <a:latin typeface="D-DIN" panose="020B05040302020A0204" pitchFamily="34" charset="0"/>
              <a:cs typeface="Calibri" panose="020F0502020204030204" pitchFamily="34" charset="0"/>
            </a:rPr>
            <a:t> Theme</a:t>
          </a:r>
          <a:endParaRPr lang="en-IN" sz="1400" b="1" kern="1200" dirty="0">
            <a:latin typeface="D-DIN" panose="020B05040302020A0204" pitchFamily="34" charset="0"/>
            <a:cs typeface="Calibri" panose="020F0502020204030204" pitchFamily="34" charset="0"/>
          </a:endParaRPr>
        </a:p>
        <a:p>
          <a:pPr marL="114300" lvl="1" indent="-114300" algn="l" defTabSz="622300">
            <a:lnSpc>
              <a:spcPct val="90000"/>
            </a:lnSpc>
            <a:spcBef>
              <a:spcPct val="0"/>
            </a:spcBef>
            <a:spcAft>
              <a:spcPct val="15000"/>
            </a:spcAft>
            <a:buChar char="•"/>
          </a:pPr>
          <a:r>
            <a:rPr lang="en-US" sz="1400" b="1" kern="1200" dirty="0" err="1">
              <a:latin typeface="D-DIN" panose="020B05040302020A0204" pitchFamily="34" charset="0"/>
              <a:cs typeface="Calibri" panose="020F0502020204030204" pitchFamily="34" charset="0"/>
            </a:rPr>
            <a:t>Edutech</a:t>
          </a:r>
          <a:endParaRPr lang="en-IN" sz="1400" b="1" kern="1200" dirty="0">
            <a:latin typeface="D-DIN" panose="020B05040302020A0204" pitchFamily="34" charset="0"/>
            <a:cs typeface="Calibri" panose="020F0502020204030204" pitchFamily="34" charset="0"/>
          </a:endParaRPr>
        </a:p>
        <a:p>
          <a:pPr marL="114300" lvl="1" indent="-114300" algn="l" defTabSz="622300">
            <a:lnSpc>
              <a:spcPct val="90000"/>
            </a:lnSpc>
            <a:spcBef>
              <a:spcPct val="0"/>
            </a:spcBef>
            <a:spcAft>
              <a:spcPct val="15000"/>
            </a:spcAft>
            <a:buChar char="•"/>
          </a:pPr>
          <a:r>
            <a:rPr lang="en-US" sz="1400" b="1" kern="1200" dirty="0">
              <a:latin typeface="D-DIN" panose="020B05040302020A0204" pitchFamily="34" charset="0"/>
              <a:cs typeface="Calibri" panose="020F0502020204030204" pitchFamily="34" charset="0"/>
            </a:rPr>
            <a:t>Online Businesses </a:t>
          </a:r>
        </a:p>
      </dsp:txBody>
      <dsp:txXfrm>
        <a:off x="8951818" y="344436"/>
        <a:ext cx="1959658" cy="129916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DCAE60-96DE-445A-9AE1-8C53619C2E1A}">
      <dsp:nvSpPr>
        <dsp:cNvPr id="0" name=""/>
        <dsp:cNvSpPr/>
      </dsp:nvSpPr>
      <dsp:spPr>
        <a:xfrm>
          <a:off x="404618" y="0"/>
          <a:ext cx="1254865" cy="1276223"/>
        </a:xfrm>
        <a:prstGeom prst="trapezoid">
          <a:avLst>
            <a:gd name="adj" fmla="val 50000"/>
          </a:avLst>
        </a:prstGeom>
        <a:solidFill>
          <a:srgbClr val="C000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en-US" sz="1600" b="1" kern="1200" dirty="0">
            <a:solidFill>
              <a:schemeClr val="bg1"/>
            </a:solidFill>
          </a:endParaRPr>
        </a:p>
        <a:p>
          <a:pPr marL="0" lvl="0" indent="0" algn="ctr" defTabSz="711200">
            <a:lnSpc>
              <a:spcPct val="90000"/>
            </a:lnSpc>
            <a:spcBef>
              <a:spcPct val="0"/>
            </a:spcBef>
            <a:spcAft>
              <a:spcPct val="35000"/>
            </a:spcAft>
            <a:buNone/>
          </a:pPr>
          <a:endParaRPr lang="en-US" sz="1600" b="1" kern="1200" dirty="0">
            <a:solidFill>
              <a:schemeClr val="bg1"/>
            </a:solidFill>
          </a:endParaRPr>
        </a:p>
        <a:p>
          <a:pPr marL="0" lvl="0" indent="0" algn="ctr" defTabSz="711200">
            <a:lnSpc>
              <a:spcPct val="90000"/>
            </a:lnSpc>
            <a:spcBef>
              <a:spcPct val="0"/>
            </a:spcBef>
            <a:spcAft>
              <a:spcPct val="35000"/>
            </a:spcAft>
            <a:buNone/>
          </a:pPr>
          <a:endParaRPr lang="en-US" sz="1600" b="1" kern="1200" dirty="0">
            <a:solidFill>
              <a:schemeClr val="bg1"/>
            </a:solidFill>
            <a:latin typeface="D-DIN" panose="020B0504030202030204" pitchFamily="34" charset="0"/>
          </a:endParaRPr>
        </a:p>
        <a:p>
          <a:pPr marL="0" lvl="0" indent="0" algn="ctr" defTabSz="711200">
            <a:lnSpc>
              <a:spcPct val="90000"/>
            </a:lnSpc>
            <a:spcBef>
              <a:spcPct val="0"/>
            </a:spcBef>
            <a:spcAft>
              <a:spcPct val="35000"/>
            </a:spcAft>
            <a:buNone/>
          </a:pPr>
          <a:r>
            <a:rPr lang="en-US" sz="1600" b="1" kern="1200" dirty="0">
              <a:solidFill>
                <a:schemeClr val="bg1"/>
              </a:solidFill>
              <a:latin typeface="D-DIN" panose="020B0504030202030204" pitchFamily="34" charset="0"/>
            </a:rPr>
            <a:t>Satellite</a:t>
          </a:r>
          <a:endParaRPr lang="en-IN" sz="1600" b="1" kern="1200" dirty="0">
            <a:solidFill>
              <a:schemeClr val="bg1"/>
            </a:solidFill>
            <a:latin typeface="D-DIN" panose="020B0504030202030204" pitchFamily="34" charset="0"/>
          </a:endParaRPr>
        </a:p>
      </dsp:txBody>
      <dsp:txXfrm>
        <a:off x="404618" y="0"/>
        <a:ext cx="1254865" cy="1276223"/>
      </dsp:txXfrm>
    </dsp:sp>
    <dsp:sp modelId="{9F6B4372-492B-4517-B50D-ECB0A45A75C9}">
      <dsp:nvSpPr>
        <dsp:cNvPr id="0" name=""/>
        <dsp:cNvSpPr/>
      </dsp:nvSpPr>
      <dsp:spPr>
        <a:xfrm>
          <a:off x="0" y="1276223"/>
          <a:ext cx="2509731" cy="1276223"/>
        </a:xfrm>
        <a:prstGeom prst="trapezoid">
          <a:avLst>
            <a:gd name="adj" fmla="val 49163"/>
          </a:avLst>
        </a:prstGeom>
        <a:solidFill>
          <a:srgbClr val="0046AA"/>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bg1"/>
              </a:solidFill>
              <a:latin typeface="D-DIN" panose="020B0504030202030204" pitchFamily="34" charset="0"/>
            </a:rPr>
            <a:t>Core</a:t>
          </a:r>
          <a:endParaRPr lang="en-IN" sz="1600" b="1" kern="1200" dirty="0">
            <a:solidFill>
              <a:schemeClr val="bg1"/>
            </a:solidFill>
            <a:latin typeface="D-DIN" panose="020B0504030202030204" pitchFamily="34" charset="0"/>
          </a:endParaRPr>
        </a:p>
      </dsp:txBody>
      <dsp:txXfrm>
        <a:off x="439202" y="1276223"/>
        <a:ext cx="1631325" cy="1276223"/>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7"/>
            <a:ext cx="2890046" cy="49842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sz="quarter" idx="1"/>
          </p:nvPr>
        </p:nvSpPr>
        <p:spPr>
          <a:xfrm>
            <a:off x="3777970" y="7"/>
            <a:ext cx="2890045" cy="498420"/>
          </a:xfrm>
          <a:prstGeom prst="rect">
            <a:avLst/>
          </a:prstGeom>
        </p:spPr>
        <p:txBody>
          <a:bodyPr vert="horz" lIns="91440" tIns="45720" rIns="91440" bIns="45720" rtlCol="0"/>
          <a:lstStyle>
            <a:lvl1pPr algn="r">
              <a:defRPr sz="1200"/>
            </a:lvl1pPr>
          </a:lstStyle>
          <a:p>
            <a:pPr>
              <a:defRPr/>
            </a:pPr>
            <a:fld id="{1A473B8D-407B-4D09-8218-7224DBBA45A5}" type="datetimeFigureOut">
              <a:rPr lang="en-US"/>
              <a:pPr>
                <a:defRPr/>
              </a:pPr>
              <a:t>5/18/2024</a:t>
            </a:fld>
            <a:endParaRPr lang="en-US"/>
          </a:p>
        </p:txBody>
      </p:sp>
      <p:sp>
        <p:nvSpPr>
          <p:cNvPr id="4" name="Footer Placeholder 3"/>
          <p:cNvSpPr>
            <a:spLocks noGrp="1"/>
          </p:cNvSpPr>
          <p:nvPr>
            <p:ph type="ftr" sz="quarter" idx="2"/>
          </p:nvPr>
        </p:nvSpPr>
        <p:spPr>
          <a:xfrm>
            <a:off x="3" y="9428220"/>
            <a:ext cx="2890046" cy="498418"/>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777970" y="9428220"/>
            <a:ext cx="2890045" cy="498418"/>
          </a:xfrm>
          <a:prstGeom prst="rect">
            <a:avLst/>
          </a:prstGeom>
        </p:spPr>
        <p:txBody>
          <a:bodyPr vert="horz" lIns="91440" tIns="45720" rIns="91440" bIns="45720" rtlCol="0" anchor="b"/>
          <a:lstStyle>
            <a:lvl1pPr algn="r">
              <a:defRPr sz="1200"/>
            </a:lvl1pPr>
          </a:lstStyle>
          <a:p>
            <a:pPr>
              <a:defRPr/>
            </a:pPr>
            <a:fld id="{018682F0-2781-428C-8D14-C08E5FD5F741}" type="slidenum">
              <a:rPr lang="en-US"/>
              <a:pPr>
                <a:defRPr/>
              </a:pPr>
              <a:t>‹#›</a:t>
            </a:fld>
            <a:endParaRPr lang="en-US"/>
          </a:p>
        </p:txBody>
      </p:sp>
    </p:spTree>
    <p:extLst>
      <p:ext uri="{BB962C8B-B14F-4D97-AF65-F5344CB8AC3E}">
        <p14:creationId xmlns:p14="http://schemas.microsoft.com/office/powerpoint/2010/main" val="330632096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7"/>
            <a:ext cx="2890046" cy="49842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777970" y="7"/>
            <a:ext cx="2890045" cy="498420"/>
          </a:xfrm>
          <a:prstGeom prst="rect">
            <a:avLst/>
          </a:prstGeom>
        </p:spPr>
        <p:txBody>
          <a:bodyPr vert="horz" lIns="91440" tIns="45720" rIns="91440" bIns="45720" rtlCol="0"/>
          <a:lstStyle>
            <a:lvl1pPr algn="r" eaLnBrk="1" hangingPunct="1">
              <a:defRPr sz="1200"/>
            </a:lvl1pPr>
          </a:lstStyle>
          <a:p>
            <a:pPr>
              <a:defRPr/>
            </a:pPr>
            <a:fld id="{AD030DFE-B4D5-42CA-85D9-449B816C5547}" type="datetimeFigureOut">
              <a:rPr lang="en-US"/>
              <a:pPr>
                <a:defRPr/>
              </a:pPr>
              <a:t>5/18/2024</a:t>
            </a:fld>
            <a:endParaRPr lang="en-US"/>
          </a:p>
        </p:txBody>
      </p:sp>
      <p:sp>
        <p:nvSpPr>
          <p:cNvPr id="4" name="Slide Image Placeholder 3"/>
          <p:cNvSpPr>
            <a:spLocks noGrp="1" noRot="1" noChangeAspect="1"/>
          </p:cNvSpPr>
          <p:nvPr>
            <p:ph type="sldImg" idx="2"/>
          </p:nvPr>
        </p:nvSpPr>
        <p:spPr>
          <a:xfrm>
            <a:off x="357188" y="1239838"/>
            <a:ext cx="5954712" cy="3351212"/>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67019" y="4777864"/>
            <a:ext cx="5335056" cy="3908527"/>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3" y="9428220"/>
            <a:ext cx="2890046" cy="498418"/>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777970" y="9428220"/>
            <a:ext cx="2890045" cy="498418"/>
          </a:xfrm>
          <a:prstGeom prst="rect">
            <a:avLst/>
          </a:prstGeom>
        </p:spPr>
        <p:txBody>
          <a:bodyPr vert="horz" lIns="91440" tIns="45720" rIns="91440" bIns="45720" rtlCol="0" anchor="b"/>
          <a:lstStyle>
            <a:lvl1pPr algn="r" eaLnBrk="1" hangingPunct="1">
              <a:defRPr sz="1200"/>
            </a:lvl1pPr>
          </a:lstStyle>
          <a:p>
            <a:pPr>
              <a:defRPr/>
            </a:pPr>
            <a:fld id="{367A75AE-EA94-493D-BFB9-D4AFB68D47D0}" type="slidenum">
              <a:rPr lang="en-US"/>
              <a:pPr>
                <a:defRPr/>
              </a:pPr>
              <a:t>‹#›</a:t>
            </a:fld>
            <a:endParaRPr lang="en-US"/>
          </a:p>
        </p:txBody>
      </p:sp>
    </p:spTree>
    <p:extLst>
      <p:ext uri="{BB962C8B-B14F-4D97-AF65-F5344CB8AC3E}">
        <p14:creationId xmlns:p14="http://schemas.microsoft.com/office/powerpoint/2010/main" val="1309964380"/>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1</a:t>
            </a:fld>
            <a:endParaRPr lang="en-US"/>
          </a:p>
        </p:txBody>
      </p:sp>
    </p:spTree>
    <p:extLst>
      <p:ext uri="{BB962C8B-B14F-4D97-AF65-F5344CB8AC3E}">
        <p14:creationId xmlns:p14="http://schemas.microsoft.com/office/powerpoint/2010/main" val="30481572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25613" y="1682750"/>
            <a:ext cx="8081963" cy="4546600"/>
          </a:xfrm>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pPr>
              <a:defRPr/>
            </a:pPr>
            <a:fld id="{367A75AE-EA94-493D-BFB9-D4AFB68D47D0}" type="slidenum">
              <a:rPr lang="en-US" smtClean="0"/>
              <a:pPr>
                <a:defRPr/>
              </a:pPr>
              <a:t>10</a:t>
            </a:fld>
            <a:endParaRPr lang="en-US"/>
          </a:p>
        </p:txBody>
      </p:sp>
    </p:spTree>
    <p:extLst>
      <p:ext uri="{BB962C8B-B14F-4D97-AF65-F5344CB8AC3E}">
        <p14:creationId xmlns:p14="http://schemas.microsoft.com/office/powerpoint/2010/main" val="219279546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106</a:t>
            </a:fld>
            <a:endParaRPr lang="en-US"/>
          </a:p>
        </p:txBody>
      </p:sp>
    </p:spTree>
    <p:extLst>
      <p:ext uri="{BB962C8B-B14F-4D97-AF65-F5344CB8AC3E}">
        <p14:creationId xmlns:p14="http://schemas.microsoft.com/office/powerpoint/2010/main" val="3325137459"/>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107</a:t>
            </a:fld>
            <a:endParaRPr lang="en-US"/>
          </a:p>
        </p:txBody>
      </p:sp>
    </p:spTree>
    <p:extLst>
      <p:ext uri="{BB962C8B-B14F-4D97-AF65-F5344CB8AC3E}">
        <p14:creationId xmlns:p14="http://schemas.microsoft.com/office/powerpoint/2010/main" val="1479334176"/>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108</a:t>
            </a:fld>
            <a:endParaRPr lang="en-US"/>
          </a:p>
        </p:txBody>
      </p:sp>
    </p:spTree>
    <p:extLst>
      <p:ext uri="{BB962C8B-B14F-4D97-AF65-F5344CB8AC3E}">
        <p14:creationId xmlns:p14="http://schemas.microsoft.com/office/powerpoint/2010/main" val="3238622289"/>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109</a:t>
            </a:fld>
            <a:endParaRPr lang="en-US"/>
          </a:p>
        </p:txBody>
      </p:sp>
    </p:spTree>
    <p:extLst>
      <p:ext uri="{BB962C8B-B14F-4D97-AF65-F5344CB8AC3E}">
        <p14:creationId xmlns:p14="http://schemas.microsoft.com/office/powerpoint/2010/main" val="32763185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110</a:t>
            </a:fld>
            <a:endParaRPr lang="en-US"/>
          </a:p>
        </p:txBody>
      </p:sp>
    </p:spTree>
    <p:extLst>
      <p:ext uri="{BB962C8B-B14F-4D97-AF65-F5344CB8AC3E}">
        <p14:creationId xmlns:p14="http://schemas.microsoft.com/office/powerpoint/2010/main" val="4274683896"/>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111</a:t>
            </a:fld>
            <a:endParaRPr lang="en-US"/>
          </a:p>
        </p:txBody>
      </p:sp>
    </p:spTree>
    <p:extLst>
      <p:ext uri="{BB962C8B-B14F-4D97-AF65-F5344CB8AC3E}">
        <p14:creationId xmlns:p14="http://schemas.microsoft.com/office/powerpoint/2010/main" val="1890086642"/>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25613" y="1682750"/>
            <a:ext cx="8081963" cy="45466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367A75AE-EA94-493D-BFB9-D4AFB68D47D0}" type="slidenum">
              <a:rPr lang="en-US" smtClean="0"/>
              <a:pPr>
                <a:defRPr/>
              </a:pPr>
              <a:t>112</a:t>
            </a:fld>
            <a:endParaRPr lang="en-US"/>
          </a:p>
        </p:txBody>
      </p:sp>
    </p:spTree>
    <p:extLst>
      <p:ext uri="{BB962C8B-B14F-4D97-AF65-F5344CB8AC3E}">
        <p14:creationId xmlns:p14="http://schemas.microsoft.com/office/powerpoint/2010/main" val="1329723883"/>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25613" y="1682750"/>
            <a:ext cx="8081963" cy="45466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367A75AE-EA94-493D-BFB9-D4AFB68D47D0}" type="slidenum">
              <a:rPr lang="en-US" smtClean="0"/>
              <a:pPr>
                <a:defRPr/>
              </a:pPr>
              <a:t>113</a:t>
            </a:fld>
            <a:endParaRPr lang="en-US"/>
          </a:p>
        </p:txBody>
      </p:sp>
    </p:spTree>
    <p:extLst>
      <p:ext uri="{BB962C8B-B14F-4D97-AF65-F5344CB8AC3E}">
        <p14:creationId xmlns:p14="http://schemas.microsoft.com/office/powerpoint/2010/main" val="458899690"/>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7188" y="1239838"/>
            <a:ext cx="5954712" cy="335121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67A75AE-EA94-493D-BFB9-D4AFB68D47D0}" type="slidenum">
              <a:rPr lang="en-US" smtClean="0"/>
              <a:pPr>
                <a:defRPr/>
              </a:pPr>
              <a:t>114</a:t>
            </a:fld>
            <a:endParaRPr lang="en-US"/>
          </a:p>
        </p:txBody>
      </p:sp>
    </p:spTree>
    <p:extLst>
      <p:ext uri="{BB962C8B-B14F-4D97-AF65-F5344CB8AC3E}">
        <p14:creationId xmlns:p14="http://schemas.microsoft.com/office/powerpoint/2010/main" val="2341051525"/>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7188" y="1239838"/>
            <a:ext cx="5954712" cy="335121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67A75AE-EA94-493D-BFB9-D4AFB68D47D0}" type="slidenum">
              <a:rPr lang="en-US" smtClean="0"/>
              <a:pPr>
                <a:defRPr/>
              </a:pPr>
              <a:t>115</a:t>
            </a:fld>
            <a:endParaRPr lang="en-US"/>
          </a:p>
        </p:txBody>
      </p:sp>
    </p:spTree>
    <p:extLst>
      <p:ext uri="{BB962C8B-B14F-4D97-AF65-F5344CB8AC3E}">
        <p14:creationId xmlns:p14="http://schemas.microsoft.com/office/powerpoint/2010/main" val="4624747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25613" y="1682750"/>
            <a:ext cx="8081963" cy="4546600"/>
          </a:xfrm>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pPr>
              <a:defRPr/>
            </a:pPr>
            <a:fld id="{367A75AE-EA94-493D-BFB9-D4AFB68D47D0}" type="slidenum">
              <a:rPr lang="en-US" smtClean="0"/>
              <a:pPr>
                <a:defRPr/>
              </a:pPr>
              <a:t>11</a:t>
            </a:fld>
            <a:endParaRPr lang="en-US"/>
          </a:p>
        </p:txBody>
      </p:sp>
    </p:spTree>
    <p:extLst>
      <p:ext uri="{BB962C8B-B14F-4D97-AF65-F5344CB8AC3E}">
        <p14:creationId xmlns:p14="http://schemas.microsoft.com/office/powerpoint/2010/main" val="2778935116"/>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7188" y="1239838"/>
            <a:ext cx="5954712" cy="335121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67A75AE-EA94-493D-BFB9-D4AFB68D47D0}" type="slidenum">
              <a:rPr lang="en-US" smtClean="0"/>
              <a:pPr>
                <a:defRPr/>
              </a:pPr>
              <a:t>116</a:t>
            </a:fld>
            <a:endParaRPr lang="en-US"/>
          </a:p>
        </p:txBody>
      </p:sp>
    </p:spTree>
    <p:extLst>
      <p:ext uri="{BB962C8B-B14F-4D97-AF65-F5344CB8AC3E}">
        <p14:creationId xmlns:p14="http://schemas.microsoft.com/office/powerpoint/2010/main" val="5025469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25613" y="1682750"/>
            <a:ext cx="8081963" cy="4546600"/>
          </a:xfrm>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pPr>
              <a:defRPr/>
            </a:pPr>
            <a:fld id="{367A75AE-EA94-493D-BFB9-D4AFB68D47D0}" type="slidenum">
              <a:rPr lang="en-US" smtClean="0"/>
              <a:pPr>
                <a:defRPr/>
              </a:pPr>
              <a:t>12</a:t>
            </a:fld>
            <a:endParaRPr lang="en-US"/>
          </a:p>
        </p:txBody>
      </p:sp>
    </p:spTree>
    <p:extLst>
      <p:ext uri="{BB962C8B-B14F-4D97-AF65-F5344CB8AC3E}">
        <p14:creationId xmlns:p14="http://schemas.microsoft.com/office/powerpoint/2010/main" val="4063384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7188" y="1239838"/>
            <a:ext cx="5954712" cy="3351212"/>
          </a:xfrm>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pPr>
              <a:defRPr/>
            </a:pPr>
            <a:fld id="{367A75AE-EA94-493D-BFB9-D4AFB68D47D0}" type="slidenum">
              <a:rPr lang="en-US" smtClean="0"/>
              <a:pPr>
                <a:defRPr/>
              </a:pPr>
              <a:t>13</a:t>
            </a:fld>
            <a:endParaRPr lang="en-US"/>
          </a:p>
        </p:txBody>
      </p:sp>
    </p:spTree>
    <p:extLst>
      <p:ext uri="{BB962C8B-B14F-4D97-AF65-F5344CB8AC3E}">
        <p14:creationId xmlns:p14="http://schemas.microsoft.com/office/powerpoint/2010/main" val="19382351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7188" y="1239838"/>
            <a:ext cx="5954712" cy="3351212"/>
          </a:xfrm>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pPr>
              <a:defRPr/>
            </a:pPr>
            <a:fld id="{367A75AE-EA94-493D-BFB9-D4AFB68D47D0}" type="slidenum">
              <a:rPr lang="en-US" smtClean="0"/>
              <a:pPr>
                <a:defRPr/>
              </a:pPr>
              <a:t>14</a:t>
            </a:fld>
            <a:endParaRPr lang="en-US"/>
          </a:p>
        </p:txBody>
      </p:sp>
    </p:spTree>
    <p:extLst>
      <p:ext uri="{BB962C8B-B14F-4D97-AF65-F5344CB8AC3E}">
        <p14:creationId xmlns:p14="http://schemas.microsoft.com/office/powerpoint/2010/main" val="31137105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pPr>
              <a:defRPr/>
            </a:pPr>
            <a:fld id="{367A75AE-EA94-493D-BFB9-D4AFB68D47D0}" type="slidenum">
              <a:rPr lang="en-US" smtClean="0"/>
              <a:pPr>
                <a:defRPr/>
              </a:pPr>
              <a:t>15</a:t>
            </a:fld>
            <a:endParaRPr lang="en-US"/>
          </a:p>
        </p:txBody>
      </p:sp>
    </p:spTree>
    <p:extLst>
      <p:ext uri="{BB962C8B-B14F-4D97-AF65-F5344CB8AC3E}">
        <p14:creationId xmlns:p14="http://schemas.microsoft.com/office/powerpoint/2010/main" val="25974879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pPr>
              <a:defRPr/>
            </a:pPr>
            <a:fld id="{367A75AE-EA94-493D-BFB9-D4AFB68D47D0}" type="slidenum">
              <a:rPr lang="en-US" smtClean="0"/>
              <a:pPr>
                <a:defRPr/>
              </a:pPr>
              <a:t>16</a:t>
            </a:fld>
            <a:endParaRPr lang="en-US"/>
          </a:p>
        </p:txBody>
      </p:sp>
    </p:spTree>
    <p:extLst>
      <p:ext uri="{BB962C8B-B14F-4D97-AF65-F5344CB8AC3E}">
        <p14:creationId xmlns:p14="http://schemas.microsoft.com/office/powerpoint/2010/main" val="16745958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pPr>
              <a:defRPr/>
            </a:pPr>
            <a:fld id="{367A75AE-EA94-493D-BFB9-D4AFB68D47D0}" type="slidenum">
              <a:rPr lang="en-US" smtClean="0"/>
              <a:pPr>
                <a:defRPr/>
              </a:pPr>
              <a:t>17</a:t>
            </a:fld>
            <a:endParaRPr lang="en-US"/>
          </a:p>
        </p:txBody>
      </p:sp>
    </p:spTree>
    <p:extLst>
      <p:ext uri="{BB962C8B-B14F-4D97-AF65-F5344CB8AC3E}">
        <p14:creationId xmlns:p14="http://schemas.microsoft.com/office/powerpoint/2010/main" val="21665221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18</a:t>
            </a:fld>
            <a:endParaRPr lang="en-US"/>
          </a:p>
        </p:txBody>
      </p:sp>
    </p:spTree>
    <p:extLst>
      <p:ext uri="{BB962C8B-B14F-4D97-AF65-F5344CB8AC3E}">
        <p14:creationId xmlns:p14="http://schemas.microsoft.com/office/powerpoint/2010/main" val="24774275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20</a:t>
            </a:fld>
            <a:endParaRPr lang="en-US"/>
          </a:p>
        </p:txBody>
      </p:sp>
    </p:spTree>
    <p:extLst>
      <p:ext uri="{BB962C8B-B14F-4D97-AF65-F5344CB8AC3E}">
        <p14:creationId xmlns:p14="http://schemas.microsoft.com/office/powerpoint/2010/main" val="37021824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2</a:t>
            </a:fld>
            <a:endParaRPr lang="en-US"/>
          </a:p>
        </p:txBody>
      </p:sp>
    </p:spTree>
    <p:extLst>
      <p:ext uri="{BB962C8B-B14F-4D97-AF65-F5344CB8AC3E}">
        <p14:creationId xmlns:p14="http://schemas.microsoft.com/office/powerpoint/2010/main" val="4224839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25613" y="1682750"/>
            <a:ext cx="8081963" cy="45466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367A75AE-EA94-493D-BFB9-D4AFB68D47D0}" type="slidenum">
              <a:rPr lang="en-US" smtClean="0"/>
              <a:pPr>
                <a:defRPr/>
              </a:pPr>
              <a:t>21</a:t>
            </a:fld>
            <a:endParaRPr lang="en-US"/>
          </a:p>
        </p:txBody>
      </p:sp>
    </p:spTree>
    <p:extLst>
      <p:ext uri="{BB962C8B-B14F-4D97-AF65-F5344CB8AC3E}">
        <p14:creationId xmlns:p14="http://schemas.microsoft.com/office/powerpoint/2010/main" val="22522736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25613" y="1682750"/>
            <a:ext cx="8081963" cy="45466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367A75AE-EA94-493D-BFB9-D4AFB68D47D0}" type="slidenum">
              <a:rPr lang="en-US" smtClean="0"/>
              <a:pPr>
                <a:defRPr/>
              </a:pPr>
              <a:t>22</a:t>
            </a:fld>
            <a:endParaRPr lang="en-US"/>
          </a:p>
        </p:txBody>
      </p:sp>
    </p:spTree>
    <p:extLst>
      <p:ext uri="{BB962C8B-B14F-4D97-AF65-F5344CB8AC3E}">
        <p14:creationId xmlns:p14="http://schemas.microsoft.com/office/powerpoint/2010/main" val="29298634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pPr>
              <a:defRPr/>
            </a:pPr>
            <a:fld id="{367A75AE-EA94-493D-BFB9-D4AFB68D47D0}" type="slidenum">
              <a:rPr lang="en-US" smtClean="0"/>
              <a:pPr>
                <a:defRPr/>
              </a:pPr>
              <a:t>23</a:t>
            </a:fld>
            <a:endParaRPr lang="en-US"/>
          </a:p>
        </p:txBody>
      </p:sp>
    </p:spTree>
    <p:extLst>
      <p:ext uri="{BB962C8B-B14F-4D97-AF65-F5344CB8AC3E}">
        <p14:creationId xmlns:p14="http://schemas.microsoft.com/office/powerpoint/2010/main" val="40875613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pPr>
              <a:defRPr/>
            </a:pPr>
            <a:fld id="{367A75AE-EA94-493D-BFB9-D4AFB68D47D0}" type="slidenum">
              <a:rPr lang="en-US" smtClean="0"/>
              <a:pPr>
                <a:defRPr/>
              </a:pPr>
              <a:t>24</a:t>
            </a:fld>
            <a:endParaRPr lang="en-US"/>
          </a:p>
        </p:txBody>
      </p:sp>
    </p:spTree>
    <p:extLst>
      <p:ext uri="{BB962C8B-B14F-4D97-AF65-F5344CB8AC3E}">
        <p14:creationId xmlns:p14="http://schemas.microsoft.com/office/powerpoint/2010/main" val="31639804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25</a:t>
            </a:fld>
            <a:endParaRPr lang="en-US"/>
          </a:p>
        </p:txBody>
      </p:sp>
    </p:spTree>
    <p:extLst>
      <p:ext uri="{BB962C8B-B14F-4D97-AF65-F5344CB8AC3E}">
        <p14:creationId xmlns:p14="http://schemas.microsoft.com/office/powerpoint/2010/main" val="39056426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26</a:t>
            </a:fld>
            <a:endParaRPr lang="en-US"/>
          </a:p>
        </p:txBody>
      </p:sp>
    </p:spTree>
    <p:extLst>
      <p:ext uri="{BB962C8B-B14F-4D97-AF65-F5344CB8AC3E}">
        <p14:creationId xmlns:p14="http://schemas.microsoft.com/office/powerpoint/2010/main" val="27401813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25613" y="1682750"/>
            <a:ext cx="8081963" cy="45466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367A75AE-EA94-493D-BFB9-D4AFB68D47D0}" type="slidenum">
              <a:rPr lang="en-US" smtClean="0"/>
              <a:pPr>
                <a:defRPr/>
              </a:pPr>
              <a:t>27</a:t>
            </a:fld>
            <a:endParaRPr lang="en-US"/>
          </a:p>
        </p:txBody>
      </p:sp>
    </p:spTree>
    <p:extLst>
      <p:ext uri="{BB962C8B-B14F-4D97-AF65-F5344CB8AC3E}">
        <p14:creationId xmlns:p14="http://schemas.microsoft.com/office/powerpoint/2010/main" val="12124309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67A75AE-EA94-493D-BFB9-D4AFB68D47D0}" type="slidenum">
              <a:rPr lang="en-US" smtClean="0"/>
              <a:pPr>
                <a:defRPr/>
              </a:pPr>
              <a:t>28</a:t>
            </a:fld>
            <a:endParaRPr lang="en-US"/>
          </a:p>
        </p:txBody>
      </p:sp>
    </p:spTree>
    <p:extLst>
      <p:ext uri="{BB962C8B-B14F-4D97-AF65-F5344CB8AC3E}">
        <p14:creationId xmlns:p14="http://schemas.microsoft.com/office/powerpoint/2010/main" val="26220247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29</a:t>
            </a:fld>
            <a:endParaRPr lang="en-US"/>
          </a:p>
        </p:txBody>
      </p:sp>
    </p:spTree>
    <p:extLst>
      <p:ext uri="{BB962C8B-B14F-4D97-AF65-F5344CB8AC3E}">
        <p14:creationId xmlns:p14="http://schemas.microsoft.com/office/powerpoint/2010/main" val="6318515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30</a:t>
            </a:fld>
            <a:endParaRPr lang="en-US"/>
          </a:p>
        </p:txBody>
      </p:sp>
    </p:spTree>
    <p:extLst>
      <p:ext uri="{BB962C8B-B14F-4D97-AF65-F5344CB8AC3E}">
        <p14:creationId xmlns:p14="http://schemas.microsoft.com/office/powerpoint/2010/main" val="18311400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3</a:t>
            </a:fld>
            <a:endParaRPr lang="en-US"/>
          </a:p>
        </p:txBody>
      </p:sp>
    </p:spTree>
    <p:extLst>
      <p:ext uri="{BB962C8B-B14F-4D97-AF65-F5344CB8AC3E}">
        <p14:creationId xmlns:p14="http://schemas.microsoft.com/office/powerpoint/2010/main" val="10369514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31</a:t>
            </a:fld>
            <a:endParaRPr lang="en-US"/>
          </a:p>
        </p:txBody>
      </p:sp>
    </p:spTree>
    <p:extLst>
      <p:ext uri="{BB962C8B-B14F-4D97-AF65-F5344CB8AC3E}">
        <p14:creationId xmlns:p14="http://schemas.microsoft.com/office/powerpoint/2010/main" val="15851256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7188" y="1239838"/>
            <a:ext cx="5954712" cy="3351212"/>
          </a:xfrm>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pPr>
              <a:defRPr/>
            </a:pPr>
            <a:fld id="{367A75AE-EA94-493D-BFB9-D4AFB68D47D0}" type="slidenum">
              <a:rPr lang="en-US" smtClean="0"/>
              <a:pPr>
                <a:defRPr/>
              </a:pPr>
              <a:t>32</a:t>
            </a:fld>
            <a:endParaRPr lang="en-US"/>
          </a:p>
        </p:txBody>
      </p:sp>
    </p:spTree>
    <p:extLst>
      <p:ext uri="{BB962C8B-B14F-4D97-AF65-F5344CB8AC3E}">
        <p14:creationId xmlns:p14="http://schemas.microsoft.com/office/powerpoint/2010/main" val="24131053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35</a:t>
            </a:fld>
            <a:endParaRPr lang="en-US"/>
          </a:p>
        </p:txBody>
      </p:sp>
    </p:spTree>
    <p:extLst>
      <p:ext uri="{BB962C8B-B14F-4D97-AF65-F5344CB8AC3E}">
        <p14:creationId xmlns:p14="http://schemas.microsoft.com/office/powerpoint/2010/main" val="6356772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1725613" y="1682750"/>
            <a:ext cx="8081963" cy="45466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36</a:t>
            </a:fld>
            <a:endParaRPr lang="en-US"/>
          </a:p>
        </p:txBody>
      </p:sp>
    </p:spTree>
    <p:extLst>
      <p:ext uri="{BB962C8B-B14F-4D97-AF65-F5344CB8AC3E}">
        <p14:creationId xmlns:p14="http://schemas.microsoft.com/office/powerpoint/2010/main" val="8911426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1725613" y="1682750"/>
            <a:ext cx="8081963" cy="45466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37</a:t>
            </a:fld>
            <a:endParaRPr lang="en-US"/>
          </a:p>
        </p:txBody>
      </p:sp>
    </p:spTree>
    <p:extLst>
      <p:ext uri="{BB962C8B-B14F-4D97-AF65-F5344CB8AC3E}">
        <p14:creationId xmlns:p14="http://schemas.microsoft.com/office/powerpoint/2010/main" val="19043450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1725613" y="1682750"/>
            <a:ext cx="8081963" cy="45466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38</a:t>
            </a:fld>
            <a:endParaRPr lang="en-US"/>
          </a:p>
        </p:txBody>
      </p:sp>
    </p:spTree>
    <p:extLst>
      <p:ext uri="{BB962C8B-B14F-4D97-AF65-F5344CB8AC3E}">
        <p14:creationId xmlns:p14="http://schemas.microsoft.com/office/powerpoint/2010/main" val="28302875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1725613" y="1682750"/>
            <a:ext cx="8081963" cy="45466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39</a:t>
            </a:fld>
            <a:endParaRPr lang="en-US"/>
          </a:p>
        </p:txBody>
      </p:sp>
    </p:spTree>
    <p:extLst>
      <p:ext uri="{BB962C8B-B14F-4D97-AF65-F5344CB8AC3E}">
        <p14:creationId xmlns:p14="http://schemas.microsoft.com/office/powerpoint/2010/main" val="12163374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40</a:t>
            </a:fld>
            <a:endParaRPr lang="en-US"/>
          </a:p>
        </p:txBody>
      </p:sp>
    </p:spTree>
    <p:extLst>
      <p:ext uri="{BB962C8B-B14F-4D97-AF65-F5344CB8AC3E}">
        <p14:creationId xmlns:p14="http://schemas.microsoft.com/office/powerpoint/2010/main" val="279291384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41</a:t>
            </a:fld>
            <a:endParaRPr lang="en-US"/>
          </a:p>
        </p:txBody>
      </p:sp>
    </p:spTree>
    <p:extLst>
      <p:ext uri="{BB962C8B-B14F-4D97-AF65-F5344CB8AC3E}">
        <p14:creationId xmlns:p14="http://schemas.microsoft.com/office/powerpoint/2010/main" val="86997980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42</a:t>
            </a:fld>
            <a:endParaRPr lang="en-US"/>
          </a:p>
        </p:txBody>
      </p:sp>
    </p:spTree>
    <p:extLst>
      <p:ext uri="{BB962C8B-B14F-4D97-AF65-F5344CB8AC3E}">
        <p14:creationId xmlns:p14="http://schemas.microsoft.com/office/powerpoint/2010/main" val="7455309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7188" y="1239838"/>
            <a:ext cx="5954712" cy="335121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67A75AE-EA94-493D-BFB9-D4AFB68D47D0}" type="slidenum">
              <a:rPr lang="en-US" smtClean="0"/>
              <a:pPr>
                <a:defRPr/>
              </a:pPr>
              <a:t>4</a:t>
            </a:fld>
            <a:endParaRPr lang="en-US"/>
          </a:p>
        </p:txBody>
      </p:sp>
    </p:spTree>
    <p:extLst>
      <p:ext uri="{BB962C8B-B14F-4D97-AF65-F5344CB8AC3E}">
        <p14:creationId xmlns:p14="http://schemas.microsoft.com/office/powerpoint/2010/main" val="180198345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43</a:t>
            </a:fld>
            <a:endParaRPr lang="en-US"/>
          </a:p>
        </p:txBody>
      </p:sp>
    </p:spTree>
    <p:extLst>
      <p:ext uri="{BB962C8B-B14F-4D97-AF65-F5344CB8AC3E}">
        <p14:creationId xmlns:p14="http://schemas.microsoft.com/office/powerpoint/2010/main" val="153696035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44</a:t>
            </a:fld>
            <a:endParaRPr lang="en-US"/>
          </a:p>
        </p:txBody>
      </p:sp>
    </p:spTree>
    <p:extLst>
      <p:ext uri="{BB962C8B-B14F-4D97-AF65-F5344CB8AC3E}">
        <p14:creationId xmlns:p14="http://schemas.microsoft.com/office/powerpoint/2010/main" val="342051381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45</a:t>
            </a:fld>
            <a:endParaRPr lang="en-US"/>
          </a:p>
        </p:txBody>
      </p:sp>
    </p:spTree>
    <p:extLst>
      <p:ext uri="{BB962C8B-B14F-4D97-AF65-F5344CB8AC3E}">
        <p14:creationId xmlns:p14="http://schemas.microsoft.com/office/powerpoint/2010/main" val="394153893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46</a:t>
            </a:fld>
            <a:endParaRPr lang="en-US"/>
          </a:p>
        </p:txBody>
      </p:sp>
    </p:spTree>
    <p:extLst>
      <p:ext uri="{BB962C8B-B14F-4D97-AF65-F5344CB8AC3E}">
        <p14:creationId xmlns:p14="http://schemas.microsoft.com/office/powerpoint/2010/main" val="360334705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47</a:t>
            </a:fld>
            <a:endParaRPr lang="en-US"/>
          </a:p>
        </p:txBody>
      </p:sp>
    </p:spTree>
    <p:extLst>
      <p:ext uri="{BB962C8B-B14F-4D97-AF65-F5344CB8AC3E}">
        <p14:creationId xmlns:p14="http://schemas.microsoft.com/office/powerpoint/2010/main" val="8457135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25613" y="1682750"/>
            <a:ext cx="8081963" cy="4546600"/>
          </a:xfrm>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pPr>
              <a:defRPr/>
            </a:pPr>
            <a:fld id="{367A75AE-EA94-493D-BFB9-D4AFB68D47D0}" type="slidenum">
              <a:rPr lang="en-US" smtClean="0"/>
              <a:pPr>
                <a:defRPr/>
              </a:pPr>
              <a:t>49</a:t>
            </a:fld>
            <a:endParaRPr lang="en-US"/>
          </a:p>
        </p:txBody>
      </p:sp>
    </p:spTree>
    <p:extLst>
      <p:ext uri="{BB962C8B-B14F-4D97-AF65-F5344CB8AC3E}">
        <p14:creationId xmlns:p14="http://schemas.microsoft.com/office/powerpoint/2010/main" val="212551986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25613" y="1682750"/>
            <a:ext cx="8081963" cy="4546600"/>
          </a:xfrm>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pPr>
              <a:defRPr/>
            </a:pPr>
            <a:fld id="{367A75AE-EA94-493D-BFB9-D4AFB68D47D0}" type="slidenum">
              <a:rPr lang="en-US" smtClean="0"/>
              <a:pPr>
                <a:defRPr/>
              </a:pPr>
              <a:t>50</a:t>
            </a:fld>
            <a:endParaRPr lang="en-US"/>
          </a:p>
        </p:txBody>
      </p:sp>
    </p:spTree>
    <p:extLst>
      <p:ext uri="{BB962C8B-B14F-4D97-AF65-F5344CB8AC3E}">
        <p14:creationId xmlns:p14="http://schemas.microsoft.com/office/powerpoint/2010/main" val="125566138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25613" y="1682750"/>
            <a:ext cx="8081963" cy="4546600"/>
          </a:xfrm>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pPr>
              <a:defRPr/>
            </a:pPr>
            <a:fld id="{367A75AE-EA94-493D-BFB9-D4AFB68D47D0}" type="slidenum">
              <a:rPr lang="en-US" smtClean="0"/>
              <a:pPr>
                <a:defRPr/>
              </a:pPr>
              <a:t>51</a:t>
            </a:fld>
            <a:endParaRPr lang="en-US"/>
          </a:p>
        </p:txBody>
      </p:sp>
    </p:spTree>
    <p:extLst>
      <p:ext uri="{BB962C8B-B14F-4D97-AF65-F5344CB8AC3E}">
        <p14:creationId xmlns:p14="http://schemas.microsoft.com/office/powerpoint/2010/main" val="139129737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25613" y="1682750"/>
            <a:ext cx="8081963" cy="4546600"/>
          </a:xfrm>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pPr>
              <a:defRPr/>
            </a:pPr>
            <a:fld id="{367A75AE-EA94-493D-BFB9-D4AFB68D47D0}" type="slidenum">
              <a:rPr lang="en-US" smtClean="0"/>
              <a:pPr>
                <a:defRPr/>
              </a:pPr>
              <a:t>52</a:t>
            </a:fld>
            <a:endParaRPr lang="en-US"/>
          </a:p>
        </p:txBody>
      </p:sp>
    </p:spTree>
    <p:extLst>
      <p:ext uri="{BB962C8B-B14F-4D97-AF65-F5344CB8AC3E}">
        <p14:creationId xmlns:p14="http://schemas.microsoft.com/office/powerpoint/2010/main" val="304482962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53</a:t>
            </a:fld>
            <a:endParaRPr lang="en-US"/>
          </a:p>
        </p:txBody>
      </p:sp>
    </p:spTree>
    <p:extLst>
      <p:ext uri="{BB962C8B-B14F-4D97-AF65-F5344CB8AC3E}">
        <p14:creationId xmlns:p14="http://schemas.microsoft.com/office/powerpoint/2010/main" val="15500930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67A75AE-EA94-493D-BFB9-D4AFB68D47D0}" type="slidenum">
              <a:rPr lang="en-US" smtClean="0"/>
              <a:pPr>
                <a:defRPr/>
              </a:pPr>
              <a:t>5</a:t>
            </a:fld>
            <a:endParaRPr lang="en-US"/>
          </a:p>
        </p:txBody>
      </p:sp>
    </p:spTree>
    <p:extLst>
      <p:ext uri="{BB962C8B-B14F-4D97-AF65-F5344CB8AC3E}">
        <p14:creationId xmlns:p14="http://schemas.microsoft.com/office/powerpoint/2010/main" val="165106691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54</a:t>
            </a:fld>
            <a:endParaRPr lang="en-US"/>
          </a:p>
        </p:txBody>
      </p:sp>
    </p:spTree>
    <p:extLst>
      <p:ext uri="{BB962C8B-B14F-4D97-AF65-F5344CB8AC3E}">
        <p14:creationId xmlns:p14="http://schemas.microsoft.com/office/powerpoint/2010/main" val="252553975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55</a:t>
            </a:fld>
            <a:endParaRPr lang="en-US"/>
          </a:p>
        </p:txBody>
      </p:sp>
    </p:spTree>
    <p:extLst>
      <p:ext uri="{BB962C8B-B14F-4D97-AF65-F5344CB8AC3E}">
        <p14:creationId xmlns:p14="http://schemas.microsoft.com/office/powerpoint/2010/main" val="258588804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56</a:t>
            </a:fld>
            <a:endParaRPr lang="en-US"/>
          </a:p>
        </p:txBody>
      </p:sp>
    </p:spTree>
    <p:extLst>
      <p:ext uri="{BB962C8B-B14F-4D97-AF65-F5344CB8AC3E}">
        <p14:creationId xmlns:p14="http://schemas.microsoft.com/office/powerpoint/2010/main" val="125574505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57</a:t>
            </a:fld>
            <a:endParaRPr lang="en-US"/>
          </a:p>
        </p:txBody>
      </p:sp>
    </p:spTree>
    <p:extLst>
      <p:ext uri="{BB962C8B-B14F-4D97-AF65-F5344CB8AC3E}">
        <p14:creationId xmlns:p14="http://schemas.microsoft.com/office/powerpoint/2010/main" val="45910913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7188" y="1239838"/>
            <a:ext cx="5954712" cy="335121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67A75AE-EA94-493D-BFB9-D4AFB68D47D0}" type="slidenum">
              <a:rPr lang="en-US" smtClean="0"/>
              <a:pPr>
                <a:defRPr/>
              </a:pPr>
              <a:t>58</a:t>
            </a:fld>
            <a:endParaRPr lang="en-US"/>
          </a:p>
        </p:txBody>
      </p:sp>
    </p:spTree>
    <p:extLst>
      <p:ext uri="{BB962C8B-B14F-4D97-AF65-F5344CB8AC3E}">
        <p14:creationId xmlns:p14="http://schemas.microsoft.com/office/powerpoint/2010/main" val="301969193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59</a:t>
            </a:fld>
            <a:endParaRPr lang="en-US"/>
          </a:p>
        </p:txBody>
      </p:sp>
    </p:spTree>
    <p:extLst>
      <p:ext uri="{BB962C8B-B14F-4D97-AF65-F5344CB8AC3E}">
        <p14:creationId xmlns:p14="http://schemas.microsoft.com/office/powerpoint/2010/main" val="242744759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60</a:t>
            </a:fld>
            <a:endParaRPr lang="en-US"/>
          </a:p>
        </p:txBody>
      </p:sp>
    </p:spTree>
    <p:extLst>
      <p:ext uri="{BB962C8B-B14F-4D97-AF65-F5344CB8AC3E}">
        <p14:creationId xmlns:p14="http://schemas.microsoft.com/office/powerpoint/2010/main" val="212695884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61</a:t>
            </a:fld>
            <a:endParaRPr lang="en-US"/>
          </a:p>
        </p:txBody>
      </p:sp>
    </p:spTree>
    <p:extLst>
      <p:ext uri="{BB962C8B-B14F-4D97-AF65-F5344CB8AC3E}">
        <p14:creationId xmlns:p14="http://schemas.microsoft.com/office/powerpoint/2010/main" val="395985109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62</a:t>
            </a:fld>
            <a:endParaRPr lang="en-US"/>
          </a:p>
        </p:txBody>
      </p:sp>
    </p:spTree>
    <p:extLst>
      <p:ext uri="{BB962C8B-B14F-4D97-AF65-F5344CB8AC3E}">
        <p14:creationId xmlns:p14="http://schemas.microsoft.com/office/powerpoint/2010/main" val="33876798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1725613" y="1682750"/>
            <a:ext cx="8081963" cy="45466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63</a:t>
            </a:fld>
            <a:endParaRPr lang="en-US"/>
          </a:p>
        </p:txBody>
      </p:sp>
    </p:spTree>
    <p:extLst>
      <p:ext uri="{BB962C8B-B14F-4D97-AF65-F5344CB8AC3E}">
        <p14:creationId xmlns:p14="http://schemas.microsoft.com/office/powerpoint/2010/main" val="22807947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67A75AE-EA94-493D-BFB9-D4AFB68D47D0}" type="slidenum">
              <a:rPr lang="en-US" smtClean="0"/>
              <a:pPr>
                <a:defRPr/>
              </a:pPr>
              <a:t>6</a:t>
            </a:fld>
            <a:endParaRPr lang="en-US"/>
          </a:p>
        </p:txBody>
      </p:sp>
    </p:spTree>
    <p:extLst>
      <p:ext uri="{BB962C8B-B14F-4D97-AF65-F5344CB8AC3E}">
        <p14:creationId xmlns:p14="http://schemas.microsoft.com/office/powerpoint/2010/main" val="31162904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1725613" y="1682750"/>
            <a:ext cx="8081963" cy="45466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66</a:t>
            </a:fld>
            <a:endParaRPr lang="en-US"/>
          </a:p>
        </p:txBody>
      </p:sp>
    </p:spTree>
    <p:extLst>
      <p:ext uri="{BB962C8B-B14F-4D97-AF65-F5344CB8AC3E}">
        <p14:creationId xmlns:p14="http://schemas.microsoft.com/office/powerpoint/2010/main" val="36080127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1725613" y="1682750"/>
            <a:ext cx="8081963" cy="45466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67</a:t>
            </a:fld>
            <a:endParaRPr lang="en-US"/>
          </a:p>
        </p:txBody>
      </p:sp>
    </p:spTree>
    <p:extLst>
      <p:ext uri="{BB962C8B-B14F-4D97-AF65-F5344CB8AC3E}">
        <p14:creationId xmlns:p14="http://schemas.microsoft.com/office/powerpoint/2010/main" val="320888188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1725613" y="1682750"/>
            <a:ext cx="8081963" cy="45466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68</a:t>
            </a:fld>
            <a:endParaRPr lang="en-US"/>
          </a:p>
        </p:txBody>
      </p:sp>
    </p:spTree>
    <p:extLst>
      <p:ext uri="{BB962C8B-B14F-4D97-AF65-F5344CB8AC3E}">
        <p14:creationId xmlns:p14="http://schemas.microsoft.com/office/powerpoint/2010/main" val="202182697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69</a:t>
            </a:fld>
            <a:endParaRPr lang="en-US"/>
          </a:p>
        </p:txBody>
      </p:sp>
    </p:spTree>
    <p:extLst>
      <p:ext uri="{BB962C8B-B14F-4D97-AF65-F5344CB8AC3E}">
        <p14:creationId xmlns:p14="http://schemas.microsoft.com/office/powerpoint/2010/main" val="105869556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70</a:t>
            </a:fld>
            <a:endParaRPr lang="en-US"/>
          </a:p>
        </p:txBody>
      </p:sp>
    </p:spTree>
    <p:extLst>
      <p:ext uri="{BB962C8B-B14F-4D97-AF65-F5344CB8AC3E}">
        <p14:creationId xmlns:p14="http://schemas.microsoft.com/office/powerpoint/2010/main" val="6970696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71</a:t>
            </a:fld>
            <a:endParaRPr lang="en-US"/>
          </a:p>
        </p:txBody>
      </p:sp>
    </p:spTree>
    <p:extLst>
      <p:ext uri="{BB962C8B-B14F-4D97-AF65-F5344CB8AC3E}">
        <p14:creationId xmlns:p14="http://schemas.microsoft.com/office/powerpoint/2010/main" val="287921854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72</a:t>
            </a:fld>
            <a:endParaRPr lang="en-US"/>
          </a:p>
        </p:txBody>
      </p:sp>
    </p:spTree>
    <p:extLst>
      <p:ext uri="{BB962C8B-B14F-4D97-AF65-F5344CB8AC3E}">
        <p14:creationId xmlns:p14="http://schemas.microsoft.com/office/powerpoint/2010/main" val="147058546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7188" y="1239838"/>
            <a:ext cx="5954712" cy="335121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67A75AE-EA94-493D-BFB9-D4AFB68D47D0}" type="slidenum">
              <a:rPr lang="en-US" smtClean="0"/>
              <a:pPr>
                <a:defRPr/>
              </a:pPr>
              <a:t>73</a:t>
            </a:fld>
            <a:endParaRPr lang="en-US"/>
          </a:p>
        </p:txBody>
      </p:sp>
    </p:spTree>
    <p:extLst>
      <p:ext uri="{BB962C8B-B14F-4D97-AF65-F5344CB8AC3E}">
        <p14:creationId xmlns:p14="http://schemas.microsoft.com/office/powerpoint/2010/main" val="370711122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7188" y="1239838"/>
            <a:ext cx="5954712" cy="3351212"/>
          </a:xfrm>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pPr>
              <a:defRPr/>
            </a:pPr>
            <a:fld id="{367A75AE-EA94-493D-BFB9-D4AFB68D47D0}" type="slidenum">
              <a:rPr lang="en-US" smtClean="0"/>
              <a:pPr>
                <a:defRPr/>
              </a:pPr>
              <a:t>74</a:t>
            </a:fld>
            <a:endParaRPr lang="en-US"/>
          </a:p>
        </p:txBody>
      </p:sp>
    </p:spTree>
    <p:extLst>
      <p:ext uri="{BB962C8B-B14F-4D97-AF65-F5344CB8AC3E}">
        <p14:creationId xmlns:p14="http://schemas.microsoft.com/office/powerpoint/2010/main" val="422204169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75</a:t>
            </a:fld>
            <a:endParaRPr lang="en-US"/>
          </a:p>
        </p:txBody>
      </p:sp>
    </p:spTree>
    <p:extLst>
      <p:ext uri="{BB962C8B-B14F-4D97-AF65-F5344CB8AC3E}">
        <p14:creationId xmlns:p14="http://schemas.microsoft.com/office/powerpoint/2010/main" val="41701283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25613" y="1682750"/>
            <a:ext cx="8081963" cy="45466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367A75AE-EA94-493D-BFB9-D4AFB68D47D0}" type="slidenum">
              <a:rPr lang="en-US" smtClean="0"/>
              <a:pPr>
                <a:defRPr/>
              </a:pPr>
              <a:t>7</a:t>
            </a:fld>
            <a:endParaRPr lang="en-US"/>
          </a:p>
        </p:txBody>
      </p:sp>
    </p:spTree>
    <p:extLst>
      <p:ext uri="{BB962C8B-B14F-4D97-AF65-F5344CB8AC3E}">
        <p14:creationId xmlns:p14="http://schemas.microsoft.com/office/powerpoint/2010/main" val="140182746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76</a:t>
            </a:fld>
            <a:endParaRPr lang="en-US"/>
          </a:p>
        </p:txBody>
      </p:sp>
    </p:spTree>
    <p:extLst>
      <p:ext uri="{BB962C8B-B14F-4D97-AF65-F5344CB8AC3E}">
        <p14:creationId xmlns:p14="http://schemas.microsoft.com/office/powerpoint/2010/main" val="251509306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77</a:t>
            </a:fld>
            <a:endParaRPr lang="en-US"/>
          </a:p>
        </p:txBody>
      </p:sp>
    </p:spTree>
    <p:extLst>
      <p:ext uri="{BB962C8B-B14F-4D97-AF65-F5344CB8AC3E}">
        <p14:creationId xmlns:p14="http://schemas.microsoft.com/office/powerpoint/2010/main" val="291990016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78</a:t>
            </a:fld>
            <a:endParaRPr lang="en-US"/>
          </a:p>
        </p:txBody>
      </p:sp>
    </p:spTree>
    <p:extLst>
      <p:ext uri="{BB962C8B-B14F-4D97-AF65-F5344CB8AC3E}">
        <p14:creationId xmlns:p14="http://schemas.microsoft.com/office/powerpoint/2010/main" val="162584197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1725613" y="1682750"/>
            <a:ext cx="8081963" cy="45466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79</a:t>
            </a:fld>
            <a:endParaRPr lang="en-US"/>
          </a:p>
        </p:txBody>
      </p:sp>
    </p:spTree>
    <p:extLst>
      <p:ext uri="{BB962C8B-B14F-4D97-AF65-F5344CB8AC3E}">
        <p14:creationId xmlns:p14="http://schemas.microsoft.com/office/powerpoint/2010/main" val="71077289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1725613" y="1682750"/>
            <a:ext cx="8081963" cy="45466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80</a:t>
            </a:fld>
            <a:endParaRPr lang="en-US"/>
          </a:p>
        </p:txBody>
      </p:sp>
    </p:spTree>
    <p:extLst>
      <p:ext uri="{BB962C8B-B14F-4D97-AF65-F5344CB8AC3E}">
        <p14:creationId xmlns:p14="http://schemas.microsoft.com/office/powerpoint/2010/main" val="167154740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1725613" y="1682750"/>
            <a:ext cx="8081963" cy="45466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81</a:t>
            </a:fld>
            <a:endParaRPr lang="en-US"/>
          </a:p>
        </p:txBody>
      </p:sp>
    </p:spTree>
    <p:extLst>
      <p:ext uri="{BB962C8B-B14F-4D97-AF65-F5344CB8AC3E}">
        <p14:creationId xmlns:p14="http://schemas.microsoft.com/office/powerpoint/2010/main" val="366537656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1725613" y="1682750"/>
            <a:ext cx="8081963" cy="45466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82</a:t>
            </a:fld>
            <a:endParaRPr lang="en-US"/>
          </a:p>
        </p:txBody>
      </p:sp>
    </p:spTree>
    <p:extLst>
      <p:ext uri="{BB962C8B-B14F-4D97-AF65-F5344CB8AC3E}">
        <p14:creationId xmlns:p14="http://schemas.microsoft.com/office/powerpoint/2010/main" val="371050534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1725613" y="1682750"/>
            <a:ext cx="8081963" cy="45466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83</a:t>
            </a:fld>
            <a:endParaRPr lang="en-US"/>
          </a:p>
        </p:txBody>
      </p:sp>
    </p:spTree>
    <p:extLst>
      <p:ext uri="{BB962C8B-B14F-4D97-AF65-F5344CB8AC3E}">
        <p14:creationId xmlns:p14="http://schemas.microsoft.com/office/powerpoint/2010/main" val="22280795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1725613" y="1682750"/>
            <a:ext cx="8081963" cy="45466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84</a:t>
            </a:fld>
            <a:endParaRPr lang="en-US"/>
          </a:p>
        </p:txBody>
      </p:sp>
    </p:spTree>
    <p:extLst>
      <p:ext uri="{BB962C8B-B14F-4D97-AF65-F5344CB8AC3E}">
        <p14:creationId xmlns:p14="http://schemas.microsoft.com/office/powerpoint/2010/main" val="327546394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1725613" y="1682750"/>
            <a:ext cx="8081963" cy="45466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85</a:t>
            </a:fld>
            <a:endParaRPr lang="en-US"/>
          </a:p>
        </p:txBody>
      </p:sp>
    </p:spTree>
    <p:extLst>
      <p:ext uri="{BB962C8B-B14F-4D97-AF65-F5344CB8AC3E}">
        <p14:creationId xmlns:p14="http://schemas.microsoft.com/office/powerpoint/2010/main" val="35255711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 y="1335088"/>
            <a:ext cx="6408738" cy="360521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67A75AE-EA94-493D-BFB9-D4AFB68D47D0}" type="slidenum">
              <a:rPr lang="en-US" smtClean="0"/>
              <a:pPr>
                <a:defRPr/>
              </a:pPr>
              <a:t>8</a:t>
            </a:fld>
            <a:endParaRPr lang="en-US"/>
          </a:p>
        </p:txBody>
      </p:sp>
    </p:spTree>
    <p:extLst>
      <p:ext uri="{BB962C8B-B14F-4D97-AF65-F5344CB8AC3E}">
        <p14:creationId xmlns:p14="http://schemas.microsoft.com/office/powerpoint/2010/main" val="245938682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25613" y="1682750"/>
            <a:ext cx="8081963" cy="45466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367A75AE-EA94-493D-BFB9-D4AFB68D47D0}" type="slidenum">
              <a:rPr lang="en-US" smtClean="0"/>
              <a:pPr>
                <a:defRPr/>
              </a:pPr>
              <a:t>86</a:t>
            </a:fld>
            <a:endParaRPr lang="en-US"/>
          </a:p>
        </p:txBody>
      </p:sp>
    </p:spTree>
    <p:extLst>
      <p:ext uri="{BB962C8B-B14F-4D97-AF65-F5344CB8AC3E}">
        <p14:creationId xmlns:p14="http://schemas.microsoft.com/office/powerpoint/2010/main" val="419172619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25613" y="1682750"/>
            <a:ext cx="8081963" cy="45466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367A75AE-EA94-493D-BFB9-D4AFB68D47D0}" type="slidenum">
              <a:rPr lang="en-US" smtClean="0"/>
              <a:pPr>
                <a:defRPr/>
              </a:pPr>
              <a:t>87</a:t>
            </a:fld>
            <a:endParaRPr lang="en-US"/>
          </a:p>
        </p:txBody>
      </p:sp>
    </p:spTree>
    <p:extLst>
      <p:ext uri="{BB962C8B-B14F-4D97-AF65-F5344CB8AC3E}">
        <p14:creationId xmlns:p14="http://schemas.microsoft.com/office/powerpoint/2010/main" val="366687533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25613" y="1682750"/>
            <a:ext cx="8081963" cy="45466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367A75AE-EA94-493D-BFB9-D4AFB68D47D0}" type="slidenum">
              <a:rPr lang="en-US" smtClean="0"/>
              <a:pPr>
                <a:defRPr/>
              </a:pPr>
              <a:t>88</a:t>
            </a:fld>
            <a:endParaRPr lang="en-US"/>
          </a:p>
        </p:txBody>
      </p:sp>
    </p:spTree>
    <p:extLst>
      <p:ext uri="{BB962C8B-B14F-4D97-AF65-F5344CB8AC3E}">
        <p14:creationId xmlns:p14="http://schemas.microsoft.com/office/powerpoint/2010/main" val="127290303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89</a:t>
            </a:fld>
            <a:endParaRPr lang="en-US"/>
          </a:p>
        </p:txBody>
      </p:sp>
    </p:spTree>
    <p:extLst>
      <p:ext uri="{BB962C8B-B14F-4D97-AF65-F5344CB8AC3E}">
        <p14:creationId xmlns:p14="http://schemas.microsoft.com/office/powerpoint/2010/main" val="228732081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90</a:t>
            </a:fld>
            <a:endParaRPr lang="en-US"/>
          </a:p>
        </p:txBody>
      </p:sp>
    </p:spTree>
    <p:extLst>
      <p:ext uri="{BB962C8B-B14F-4D97-AF65-F5344CB8AC3E}">
        <p14:creationId xmlns:p14="http://schemas.microsoft.com/office/powerpoint/2010/main" val="9139815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91</a:t>
            </a:fld>
            <a:endParaRPr lang="en-US"/>
          </a:p>
        </p:txBody>
      </p:sp>
    </p:spTree>
    <p:extLst>
      <p:ext uri="{BB962C8B-B14F-4D97-AF65-F5344CB8AC3E}">
        <p14:creationId xmlns:p14="http://schemas.microsoft.com/office/powerpoint/2010/main" val="95970480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25613" y="1682750"/>
            <a:ext cx="8081963" cy="45466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367A75AE-EA94-493D-BFB9-D4AFB68D47D0}" type="slidenum">
              <a:rPr lang="en-US" smtClean="0"/>
              <a:pPr>
                <a:defRPr/>
              </a:pPr>
              <a:t>92</a:t>
            </a:fld>
            <a:endParaRPr lang="en-US"/>
          </a:p>
        </p:txBody>
      </p:sp>
    </p:spTree>
    <p:extLst>
      <p:ext uri="{BB962C8B-B14F-4D97-AF65-F5344CB8AC3E}">
        <p14:creationId xmlns:p14="http://schemas.microsoft.com/office/powerpoint/2010/main" val="281882790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25613" y="1682750"/>
            <a:ext cx="8081963" cy="45466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367A75AE-EA94-493D-BFB9-D4AFB68D47D0}" type="slidenum">
              <a:rPr lang="en-US" smtClean="0"/>
              <a:pPr>
                <a:defRPr/>
              </a:pPr>
              <a:t>93</a:t>
            </a:fld>
            <a:endParaRPr lang="en-US"/>
          </a:p>
        </p:txBody>
      </p:sp>
    </p:spTree>
    <p:extLst>
      <p:ext uri="{BB962C8B-B14F-4D97-AF65-F5344CB8AC3E}">
        <p14:creationId xmlns:p14="http://schemas.microsoft.com/office/powerpoint/2010/main" val="1016779173"/>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25613" y="1682750"/>
            <a:ext cx="8081963" cy="45466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367A75AE-EA94-493D-BFB9-D4AFB68D47D0}" type="slidenum">
              <a:rPr lang="en-US" smtClean="0"/>
              <a:pPr>
                <a:defRPr/>
              </a:pPr>
              <a:t>94</a:t>
            </a:fld>
            <a:endParaRPr lang="en-US"/>
          </a:p>
        </p:txBody>
      </p:sp>
    </p:spTree>
    <p:extLst>
      <p:ext uri="{BB962C8B-B14F-4D97-AF65-F5344CB8AC3E}">
        <p14:creationId xmlns:p14="http://schemas.microsoft.com/office/powerpoint/2010/main" val="24712873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25613" y="1682750"/>
            <a:ext cx="8081963" cy="45466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367A75AE-EA94-493D-BFB9-D4AFB68D47D0}" type="slidenum">
              <a:rPr lang="en-US" smtClean="0"/>
              <a:pPr>
                <a:defRPr/>
              </a:pPr>
              <a:t>95</a:t>
            </a:fld>
            <a:endParaRPr lang="en-US"/>
          </a:p>
        </p:txBody>
      </p:sp>
    </p:spTree>
    <p:extLst>
      <p:ext uri="{BB962C8B-B14F-4D97-AF65-F5344CB8AC3E}">
        <p14:creationId xmlns:p14="http://schemas.microsoft.com/office/powerpoint/2010/main" val="24970160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1725613" y="1682750"/>
            <a:ext cx="8081963" cy="45466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9</a:t>
            </a:fld>
            <a:endParaRPr lang="en-US"/>
          </a:p>
        </p:txBody>
      </p:sp>
    </p:spTree>
    <p:extLst>
      <p:ext uri="{BB962C8B-B14F-4D97-AF65-F5344CB8AC3E}">
        <p14:creationId xmlns:p14="http://schemas.microsoft.com/office/powerpoint/2010/main" val="279009268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25613" y="1682750"/>
            <a:ext cx="8081963" cy="45466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367A75AE-EA94-493D-BFB9-D4AFB68D47D0}" type="slidenum">
              <a:rPr lang="en-US" smtClean="0"/>
              <a:pPr>
                <a:defRPr/>
              </a:pPr>
              <a:t>96</a:t>
            </a:fld>
            <a:endParaRPr lang="en-US"/>
          </a:p>
        </p:txBody>
      </p:sp>
    </p:spTree>
    <p:extLst>
      <p:ext uri="{BB962C8B-B14F-4D97-AF65-F5344CB8AC3E}">
        <p14:creationId xmlns:p14="http://schemas.microsoft.com/office/powerpoint/2010/main" val="147283586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25613" y="1682750"/>
            <a:ext cx="8081963" cy="45466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367A75AE-EA94-493D-BFB9-D4AFB68D47D0}" type="slidenum">
              <a:rPr lang="en-US" smtClean="0"/>
              <a:pPr>
                <a:defRPr/>
              </a:pPr>
              <a:t>97</a:t>
            </a:fld>
            <a:endParaRPr lang="en-US"/>
          </a:p>
        </p:txBody>
      </p:sp>
    </p:spTree>
    <p:extLst>
      <p:ext uri="{BB962C8B-B14F-4D97-AF65-F5344CB8AC3E}">
        <p14:creationId xmlns:p14="http://schemas.microsoft.com/office/powerpoint/2010/main" val="305537203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98</a:t>
            </a:fld>
            <a:endParaRPr lang="en-US"/>
          </a:p>
        </p:txBody>
      </p:sp>
    </p:spTree>
    <p:extLst>
      <p:ext uri="{BB962C8B-B14F-4D97-AF65-F5344CB8AC3E}">
        <p14:creationId xmlns:p14="http://schemas.microsoft.com/office/powerpoint/2010/main" val="66287755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99</a:t>
            </a:fld>
            <a:endParaRPr lang="en-US"/>
          </a:p>
        </p:txBody>
      </p:sp>
    </p:spTree>
    <p:extLst>
      <p:ext uri="{BB962C8B-B14F-4D97-AF65-F5344CB8AC3E}">
        <p14:creationId xmlns:p14="http://schemas.microsoft.com/office/powerpoint/2010/main" val="3680035904"/>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100</a:t>
            </a:fld>
            <a:endParaRPr lang="en-US"/>
          </a:p>
        </p:txBody>
      </p:sp>
    </p:spTree>
    <p:extLst>
      <p:ext uri="{BB962C8B-B14F-4D97-AF65-F5344CB8AC3E}">
        <p14:creationId xmlns:p14="http://schemas.microsoft.com/office/powerpoint/2010/main" val="100284099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101</a:t>
            </a:fld>
            <a:endParaRPr lang="en-US"/>
          </a:p>
        </p:txBody>
      </p:sp>
    </p:spTree>
    <p:extLst>
      <p:ext uri="{BB962C8B-B14F-4D97-AF65-F5344CB8AC3E}">
        <p14:creationId xmlns:p14="http://schemas.microsoft.com/office/powerpoint/2010/main" val="3401476335"/>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102</a:t>
            </a:fld>
            <a:endParaRPr lang="en-US"/>
          </a:p>
        </p:txBody>
      </p:sp>
    </p:spTree>
    <p:extLst>
      <p:ext uri="{BB962C8B-B14F-4D97-AF65-F5344CB8AC3E}">
        <p14:creationId xmlns:p14="http://schemas.microsoft.com/office/powerpoint/2010/main" val="401688513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103</a:t>
            </a:fld>
            <a:endParaRPr lang="en-US"/>
          </a:p>
        </p:txBody>
      </p:sp>
    </p:spTree>
    <p:extLst>
      <p:ext uri="{BB962C8B-B14F-4D97-AF65-F5344CB8AC3E}">
        <p14:creationId xmlns:p14="http://schemas.microsoft.com/office/powerpoint/2010/main" val="290782062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104</a:t>
            </a:fld>
            <a:endParaRPr lang="en-US"/>
          </a:p>
        </p:txBody>
      </p:sp>
    </p:spTree>
    <p:extLst>
      <p:ext uri="{BB962C8B-B14F-4D97-AF65-F5344CB8AC3E}">
        <p14:creationId xmlns:p14="http://schemas.microsoft.com/office/powerpoint/2010/main" val="3387365932"/>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105</a:t>
            </a:fld>
            <a:endParaRPr lang="en-US"/>
          </a:p>
        </p:txBody>
      </p:sp>
    </p:spTree>
    <p:extLst>
      <p:ext uri="{BB962C8B-B14F-4D97-AF65-F5344CB8AC3E}">
        <p14:creationId xmlns:p14="http://schemas.microsoft.com/office/powerpoint/2010/main" val="23759777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a:prstGeom prst="rect">
            <a:avLst/>
          </a:prstGeom>
        </p:spPr>
        <p:txBody>
          <a:bodyPr/>
          <a:lstStyle/>
          <a:p>
            <a:r>
              <a:rPr lang="en-US"/>
              <a:t>Click to edit Master title style</a:t>
            </a:r>
            <a:endParaRPr lang="en-IN"/>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23" indent="0" algn="ctr">
              <a:buNone/>
              <a:defRPr/>
            </a:lvl2pPr>
            <a:lvl3pPr marL="914445" indent="0" algn="ctr">
              <a:buNone/>
              <a:defRPr/>
            </a:lvl3pPr>
            <a:lvl4pPr marL="1371669" indent="0" algn="ctr">
              <a:buNone/>
              <a:defRPr/>
            </a:lvl4pPr>
            <a:lvl5pPr marL="1828891" indent="0" algn="ctr">
              <a:buNone/>
              <a:defRPr/>
            </a:lvl5pPr>
            <a:lvl6pPr marL="2286114" indent="0" algn="ctr">
              <a:buNone/>
              <a:defRPr/>
            </a:lvl6pPr>
            <a:lvl7pPr marL="2743336" indent="0" algn="ctr">
              <a:buNone/>
              <a:defRPr/>
            </a:lvl7pPr>
            <a:lvl8pPr marL="3200561" indent="0" algn="ctr">
              <a:buNone/>
              <a:defRPr/>
            </a:lvl8pPr>
            <a:lvl9pPr marL="3657784" indent="0" algn="ctr">
              <a:buNone/>
              <a:defRPr/>
            </a:lvl9pPr>
          </a:lstStyle>
          <a:p>
            <a:r>
              <a:rPr lang="en-US"/>
              <a:t>Click to edit Master subtitle style</a:t>
            </a:r>
            <a:endParaRPr lang="en-IN"/>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eaLnBrk="1" hangingPunct="1">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CFE37736-3F83-4FB6-B5DD-FE18FBC512FA}" type="slidenum">
              <a:rPr lang="en-US" altLang="en-US"/>
              <a:pPr>
                <a:defRPr/>
              </a:pPr>
              <a:t>‹#›</a:t>
            </a:fld>
            <a:endParaRPr lang="en-US" altLang="en-US"/>
          </a:p>
        </p:txBody>
      </p:sp>
    </p:spTree>
    <p:extLst>
      <p:ext uri="{BB962C8B-B14F-4D97-AF65-F5344CB8AC3E}">
        <p14:creationId xmlns:p14="http://schemas.microsoft.com/office/powerpoint/2010/main" val="841858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0305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7426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a:prstGeom prst="rect">
            <a:avLst/>
          </a:prstGeom>
        </p:spPr>
        <p:txBody>
          <a:bodyPr/>
          <a:lstStyle/>
          <a:p>
            <a:r>
              <a:rPr lang="en-US"/>
              <a:t>Click to edit Master title style</a:t>
            </a:r>
            <a:endParaRPr lang="en-IN"/>
          </a:p>
        </p:txBody>
      </p:sp>
      <p:sp>
        <p:nvSpPr>
          <p:cNvPr id="3" name="Content Placeholder 2"/>
          <p:cNvSpPr>
            <a:spLocks noGrp="1"/>
          </p:cNvSpPr>
          <p:nvPr>
            <p:ph idx="1"/>
          </p:nvPr>
        </p:nvSpPr>
        <p:spPr>
          <a:xfrm>
            <a:off x="914400" y="1981200"/>
            <a:ext cx="10363200" cy="41148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eaLnBrk="1" hangingPunct="1">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323145B4-6FD9-4D6C-ADCC-69B470B0DE93}" type="slidenum">
              <a:rPr lang="en-US" altLang="en-US"/>
              <a:pPr>
                <a:defRPr/>
              </a:pPr>
              <a:t>‹#›</a:t>
            </a:fld>
            <a:endParaRPr lang="en-US" altLang="en-US"/>
          </a:p>
        </p:txBody>
      </p:sp>
    </p:spTree>
    <p:extLst>
      <p:ext uri="{BB962C8B-B14F-4D97-AF65-F5344CB8AC3E}">
        <p14:creationId xmlns:p14="http://schemas.microsoft.com/office/powerpoint/2010/main" val="3020724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a:prstGeom prst="rect">
            <a:avLst/>
          </a:prstGeom>
        </p:spPr>
        <p:txBody>
          <a:bodyPr anchor="t"/>
          <a:lstStyle>
            <a:lvl1pPr algn="l">
              <a:defRPr sz="4000" b="1" cap="all"/>
            </a:lvl1pPr>
          </a:lstStyle>
          <a:p>
            <a:r>
              <a:rPr lang="en-US"/>
              <a:t>Click to edit Master title style</a:t>
            </a:r>
            <a:endParaRPr lang="en-IN"/>
          </a:p>
        </p:txBody>
      </p:sp>
      <p:sp>
        <p:nvSpPr>
          <p:cNvPr id="3" name="Text Placeholder 2"/>
          <p:cNvSpPr>
            <a:spLocks noGrp="1"/>
          </p:cNvSpPr>
          <p:nvPr>
            <p:ph type="body" idx="1"/>
          </p:nvPr>
        </p:nvSpPr>
        <p:spPr>
          <a:xfrm>
            <a:off x="963084" y="2906717"/>
            <a:ext cx="10363200" cy="1500187"/>
          </a:xfrm>
          <a:prstGeom prst="rect">
            <a:avLst/>
          </a:prstGeom>
        </p:spPr>
        <p:txBody>
          <a:bodyPr anchor="b"/>
          <a:lstStyle>
            <a:lvl1pPr marL="0" indent="0">
              <a:buNone/>
              <a:defRPr sz="2000"/>
            </a:lvl1pPr>
            <a:lvl2pPr marL="457223" indent="0">
              <a:buNone/>
              <a:defRPr sz="1801"/>
            </a:lvl2pPr>
            <a:lvl3pPr marL="914445" indent="0">
              <a:buNone/>
              <a:defRPr sz="1600"/>
            </a:lvl3pPr>
            <a:lvl4pPr marL="1371669" indent="0">
              <a:buNone/>
              <a:defRPr sz="1401"/>
            </a:lvl4pPr>
            <a:lvl5pPr marL="1828891" indent="0">
              <a:buNone/>
              <a:defRPr sz="1401"/>
            </a:lvl5pPr>
            <a:lvl6pPr marL="2286114" indent="0">
              <a:buNone/>
              <a:defRPr sz="1401"/>
            </a:lvl6pPr>
            <a:lvl7pPr marL="2743336" indent="0">
              <a:buNone/>
              <a:defRPr sz="1401"/>
            </a:lvl7pPr>
            <a:lvl8pPr marL="3200561" indent="0">
              <a:buNone/>
              <a:defRPr sz="1401"/>
            </a:lvl8pPr>
            <a:lvl9pPr marL="3657784" indent="0">
              <a:buNone/>
              <a:defRPr sz="1401"/>
            </a:lvl9pPr>
          </a:lstStyle>
          <a:p>
            <a:pPr lvl="0"/>
            <a:r>
              <a:rPr lang="en-US"/>
              <a:t>Click to edit Master text styles</a:t>
            </a:r>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eaLnBrk="1" hangingPunct="1">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AB24376F-8C39-4207-8BDF-E31E735D0E81}" type="slidenum">
              <a:rPr lang="en-US" altLang="en-US"/>
              <a:pPr>
                <a:defRPr/>
              </a:pPr>
              <a:t>‹#›</a:t>
            </a:fld>
            <a:endParaRPr lang="en-US" altLang="en-US"/>
          </a:p>
        </p:txBody>
      </p:sp>
    </p:spTree>
    <p:extLst>
      <p:ext uri="{BB962C8B-B14F-4D97-AF65-F5344CB8AC3E}">
        <p14:creationId xmlns:p14="http://schemas.microsoft.com/office/powerpoint/2010/main" val="3875497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a:prstGeom prst="rect">
            <a:avLst/>
          </a:prstGeom>
        </p:spPr>
        <p:txBody>
          <a:bodyPr/>
          <a:lstStyle/>
          <a:p>
            <a:r>
              <a:rPr lang="en-US"/>
              <a:t>Click to edit Master title style</a:t>
            </a:r>
            <a:endParaRPr lang="en-IN"/>
          </a:p>
        </p:txBody>
      </p:sp>
      <p:sp>
        <p:nvSpPr>
          <p:cNvPr id="3" name="Content Placeholder 2"/>
          <p:cNvSpPr>
            <a:spLocks noGrp="1"/>
          </p:cNvSpPr>
          <p:nvPr>
            <p:ph sz="half" idx="1"/>
          </p:nvPr>
        </p:nvSpPr>
        <p:spPr>
          <a:xfrm>
            <a:off x="914400" y="1981200"/>
            <a:ext cx="5080000" cy="4114800"/>
          </a:xfrm>
          <a:prstGeom prst="rect">
            <a:avLst/>
          </a:prstGeom>
        </p:spPr>
        <p:txBody>
          <a:bodyPr/>
          <a:lstStyle>
            <a:lvl1pPr>
              <a:defRPr sz="2800"/>
            </a:lvl1pPr>
            <a:lvl2pPr>
              <a:defRPr sz="2400"/>
            </a:lvl2pPr>
            <a:lvl3pPr>
              <a:defRPr sz="2000"/>
            </a:lvl3pPr>
            <a:lvl4pPr>
              <a:defRPr sz="1801"/>
            </a:lvl4pPr>
            <a:lvl5pPr>
              <a:defRPr sz="1801"/>
            </a:lvl5pPr>
            <a:lvl6pPr>
              <a:defRPr sz="1801"/>
            </a:lvl6pPr>
            <a:lvl7pPr>
              <a:defRPr sz="1801"/>
            </a:lvl7pPr>
            <a:lvl8pPr>
              <a:defRPr sz="1801"/>
            </a:lvl8pPr>
            <a:lvl9pPr>
              <a:defRPr sz="18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97600" y="1981200"/>
            <a:ext cx="5080000" cy="4114800"/>
          </a:xfrm>
          <a:prstGeom prst="rect">
            <a:avLst/>
          </a:prstGeom>
        </p:spPr>
        <p:txBody>
          <a:bodyPr/>
          <a:lstStyle>
            <a:lvl1pPr>
              <a:defRPr sz="2800"/>
            </a:lvl1pPr>
            <a:lvl2pPr>
              <a:defRPr sz="2400"/>
            </a:lvl2pPr>
            <a:lvl3pPr>
              <a:defRPr sz="2000"/>
            </a:lvl3pPr>
            <a:lvl4pPr>
              <a:defRPr sz="1801"/>
            </a:lvl4pPr>
            <a:lvl5pPr>
              <a:defRPr sz="1801"/>
            </a:lvl5pPr>
            <a:lvl6pPr>
              <a:defRPr sz="1801"/>
            </a:lvl6pPr>
            <a:lvl7pPr>
              <a:defRPr sz="1801"/>
            </a:lvl7pPr>
            <a:lvl8pPr>
              <a:defRPr sz="1801"/>
            </a:lvl8pPr>
            <a:lvl9pPr>
              <a:defRPr sz="18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eaLnBrk="1" hangingPunct="1">
              <a:defRPr/>
            </a:lvl1pPr>
          </a:lstStyle>
          <a:p>
            <a:pPr>
              <a:defRPr/>
            </a:pPr>
            <a:endParaRPr lang="en-US"/>
          </a:p>
        </p:txBody>
      </p:sp>
      <p:sp>
        <p:nvSpPr>
          <p:cNvPr id="6" name="Footer Placeholder 5"/>
          <p:cNvSpPr>
            <a:spLocks noGrp="1" noChangeArrowheads="1"/>
          </p:cNvSpPr>
          <p:nvPr>
            <p:ph type="ftr" sz="quarter" idx="11"/>
          </p:nvPr>
        </p:nvSpPr>
        <p:spPr>
          <a:xfrm>
            <a:off x="4165600" y="6248400"/>
            <a:ext cx="3860800" cy="457200"/>
          </a:xfrm>
          <a:prstGeom prst="rect">
            <a:avLst/>
          </a:prstGeom>
        </p:spPr>
        <p:txBody>
          <a:bodyPr/>
          <a:lstStyle>
            <a:lvl1pPr eaLnBrk="1" hangingPunct="1">
              <a:defRPr/>
            </a:lvl1pPr>
          </a:lstStyle>
          <a:p>
            <a:pPr>
              <a:defRPr/>
            </a:pPr>
            <a:endParaRPr lang="en-US"/>
          </a:p>
        </p:txBody>
      </p:sp>
      <p:sp>
        <p:nvSpPr>
          <p:cNvPr id="7" name="Slide Number Placeholder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C1B6D0C7-450B-4A14-97B9-7D30B9C00EF0}" type="slidenum">
              <a:rPr lang="en-US" altLang="en-US"/>
              <a:pPr>
                <a:defRPr/>
              </a:pPr>
              <a:t>‹#›</a:t>
            </a:fld>
            <a:endParaRPr lang="en-US" altLang="en-US"/>
          </a:p>
        </p:txBody>
      </p:sp>
    </p:spTree>
    <p:extLst>
      <p:ext uri="{BB962C8B-B14F-4D97-AF65-F5344CB8AC3E}">
        <p14:creationId xmlns:p14="http://schemas.microsoft.com/office/powerpoint/2010/main" val="599330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a:t>Click to edit Master title style</a:t>
            </a:r>
            <a:endParaRPr lang="en-IN"/>
          </a:p>
        </p:txBody>
      </p:sp>
      <p:sp>
        <p:nvSpPr>
          <p:cNvPr id="3" name="Text Placeholder 2"/>
          <p:cNvSpPr>
            <a:spLocks noGrp="1"/>
          </p:cNvSpPr>
          <p:nvPr>
            <p:ph type="body" idx="1"/>
          </p:nvPr>
        </p:nvSpPr>
        <p:spPr>
          <a:xfrm>
            <a:off x="609604" y="1535113"/>
            <a:ext cx="5386917" cy="639762"/>
          </a:xfrm>
          <a:prstGeom prst="rect">
            <a:avLst/>
          </a:prstGeom>
        </p:spPr>
        <p:txBody>
          <a:bodyPr anchor="b"/>
          <a:lstStyle>
            <a:lvl1pPr marL="0" indent="0">
              <a:buNone/>
              <a:defRPr sz="2400" b="1"/>
            </a:lvl1pPr>
            <a:lvl2pPr marL="457223" indent="0">
              <a:buNone/>
              <a:defRPr sz="2000" b="1"/>
            </a:lvl2pPr>
            <a:lvl3pPr marL="914445" indent="0">
              <a:buNone/>
              <a:defRPr sz="1801" b="1"/>
            </a:lvl3pPr>
            <a:lvl4pPr marL="1371669" indent="0">
              <a:buNone/>
              <a:defRPr sz="1600" b="1"/>
            </a:lvl4pPr>
            <a:lvl5pPr marL="1828891" indent="0">
              <a:buNone/>
              <a:defRPr sz="1600" b="1"/>
            </a:lvl5pPr>
            <a:lvl6pPr marL="2286114" indent="0">
              <a:buNone/>
              <a:defRPr sz="1600" b="1"/>
            </a:lvl6pPr>
            <a:lvl7pPr marL="2743336" indent="0">
              <a:buNone/>
              <a:defRPr sz="1600" b="1"/>
            </a:lvl7pPr>
            <a:lvl8pPr marL="3200561" indent="0">
              <a:buNone/>
              <a:defRPr sz="1600" b="1"/>
            </a:lvl8pPr>
            <a:lvl9pPr marL="3657784"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4" y="2174875"/>
            <a:ext cx="5386917" cy="3951288"/>
          </a:xfrm>
          <a:prstGeom prst="rect">
            <a:avLst/>
          </a:prstGeom>
        </p:spPr>
        <p:txBody>
          <a:bodyPr/>
          <a:lstStyle>
            <a:lvl1pPr>
              <a:defRPr sz="2400"/>
            </a:lvl1pPr>
            <a:lvl2pPr>
              <a:defRPr sz="2000"/>
            </a:lvl2pPr>
            <a:lvl3pPr>
              <a:defRPr sz="1801"/>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93373" y="1535113"/>
            <a:ext cx="5389033" cy="639762"/>
          </a:xfrm>
          <a:prstGeom prst="rect">
            <a:avLst/>
          </a:prstGeom>
        </p:spPr>
        <p:txBody>
          <a:bodyPr anchor="b"/>
          <a:lstStyle>
            <a:lvl1pPr marL="0" indent="0">
              <a:buNone/>
              <a:defRPr sz="2400" b="1"/>
            </a:lvl1pPr>
            <a:lvl2pPr marL="457223" indent="0">
              <a:buNone/>
              <a:defRPr sz="2000" b="1"/>
            </a:lvl2pPr>
            <a:lvl3pPr marL="914445" indent="0">
              <a:buNone/>
              <a:defRPr sz="1801" b="1"/>
            </a:lvl3pPr>
            <a:lvl4pPr marL="1371669" indent="0">
              <a:buNone/>
              <a:defRPr sz="1600" b="1"/>
            </a:lvl4pPr>
            <a:lvl5pPr marL="1828891" indent="0">
              <a:buNone/>
              <a:defRPr sz="1600" b="1"/>
            </a:lvl5pPr>
            <a:lvl6pPr marL="2286114" indent="0">
              <a:buNone/>
              <a:defRPr sz="1600" b="1"/>
            </a:lvl6pPr>
            <a:lvl7pPr marL="2743336" indent="0">
              <a:buNone/>
              <a:defRPr sz="1600" b="1"/>
            </a:lvl7pPr>
            <a:lvl8pPr marL="3200561" indent="0">
              <a:buNone/>
              <a:defRPr sz="1600" b="1"/>
            </a:lvl8pPr>
            <a:lvl9pPr marL="365778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3" y="2174875"/>
            <a:ext cx="5389033" cy="3951288"/>
          </a:xfrm>
          <a:prstGeom prst="rect">
            <a:avLst/>
          </a:prstGeom>
        </p:spPr>
        <p:txBody>
          <a:bodyPr/>
          <a:lstStyle>
            <a:lvl1pPr>
              <a:defRPr sz="2400"/>
            </a:lvl1pPr>
            <a:lvl2pPr>
              <a:defRPr sz="2000"/>
            </a:lvl2pPr>
            <a:lvl3pPr>
              <a:defRPr sz="1801"/>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Rectangle 4"/>
          <p:cNvSpPr>
            <a:spLocks noGrp="1" noChangeArrowheads="1"/>
          </p:cNvSpPr>
          <p:nvPr>
            <p:ph type="dt" sz="half" idx="10"/>
          </p:nvPr>
        </p:nvSpPr>
        <p:spPr>
          <a:xfrm>
            <a:off x="914400" y="6248400"/>
            <a:ext cx="2540000" cy="457200"/>
          </a:xfrm>
          <a:prstGeom prst="rect">
            <a:avLst/>
          </a:prstGeom>
        </p:spPr>
        <p:txBody>
          <a:bodyPr/>
          <a:lstStyle>
            <a:lvl1pPr eaLnBrk="1" hangingPunct="1">
              <a:defRPr/>
            </a:lvl1pPr>
          </a:lstStyle>
          <a:p>
            <a:pPr>
              <a:defRPr/>
            </a:pPr>
            <a:endParaRPr lang="en-US"/>
          </a:p>
        </p:txBody>
      </p:sp>
      <p:sp>
        <p:nvSpPr>
          <p:cNvPr id="8" name="Rectangle 5"/>
          <p:cNvSpPr>
            <a:spLocks noGrp="1" noChangeArrowheads="1"/>
          </p:cNvSpPr>
          <p:nvPr>
            <p:ph type="ftr" sz="quarter" idx="11"/>
          </p:nvPr>
        </p:nvSpPr>
        <p:spPr>
          <a:xfrm>
            <a:off x="4165600" y="6248400"/>
            <a:ext cx="3860800" cy="457200"/>
          </a:xfrm>
          <a:prstGeom prst="rect">
            <a:avLst/>
          </a:prstGeom>
        </p:spPr>
        <p:txBody>
          <a:bodyPr/>
          <a:lstStyle>
            <a:lvl1pPr eaLnBrk="1" hangingPunct="1">
              <a:defRPr/>
            </a:lvl1pPr>
          </a:lstStyle>
          <a:p>
            <a:pPr>
              <a:defRPr/>
            </a:pPr>
            <a:endParaRPr lang="en-US"/>
          </a:p>
        </p:txBody>
      </p:sp>
      <p:sp>
        <p:nvSpPr>
          <p:cNvPr id="9"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F303B463-8F9D-466F-8BCC-26D4FE7EEF1D}" type="slidenum">
              <a:rPr lang="en-US" altLang="en-US"/>
              <a:pPr>
                <a:defRPr/>
              </a:pPr>
              <a:t>‹#›</a:t>
            </a:fld>
            <a:endParaRPr lang="en-US" altLang="en-US"/>
          </a:p>
        </p:txBody>
      </p:sp>
    </p:spTree>
    <p:extLst>
      <p:ext uri="{BB962C8B-B14F-4D97-AF65-F5344CB8AC3E}">
        <p14:creationId xmlns:p14="http://schemas.microsoft.com/office/powerpoint/2010/main" val="2905699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a:prstGeom prst="rect">
            <a:avLst/>
          </a:prstGeom>
        </p:spPr>
        <p:txBody>
          <a:bodyPr/>
          <a:lstStyle/>
          <a:p>
            <a:r>
              <a:rPr lang="en-US"/>
              <a:t>Click to edit Master title style</a:t>
            </a:r>
            <a:endParaRPr lang="en-IN"/>
          </a:p>
        </p:txBody>
      </p:sp>
      <p:sp>
        <p:nvSpPr>
          <p:cNvPr id="3" name="Rectangle 4"/>
          <p:cNvSpPr>
            <a:spLocks noGrp="1" noChangeArrowheads="1"/>
          </p:cNvSpPr>
          <p:nvPr>
            <p:ph type="dt" sz="half" idx="10"/>
          </p:nvPr>
        </p:nvSpPr>
        <p:spPr>
          <a:xfrm>
            <a:off x="914400" y="6248400"/>
            <a:ext cx="2540000" cy="457200"/>
          </a:xfrm>
          <a:prstGeom prst="rect">
            <a:avLst/>
          </a:prstGeom>
        </p:spPr>
        <p:txBody>
          <a:bodyPr/>
          <a:lstStyle>
            <a:lvl1pPr eaLnBrk="1" hangingPunct="1">
              <a:defRPr/>
            </a:lvl1pPr>
          </a:lstStyle>
          <a:p>
            <a:pPr>
              <a:defRPr/>
            </a:pPr>
            <a:endParaRPr lang="en-US"/>
          </a:p>
        </p:txBody>
      </p:sp>
      <p:sp>
        <p:nvSpPr>
          <p:cNvPr id="4" name="Rectangle 5"/>
          <p:cNvSpPr>
            <a:spLocks noGrp="1" noChangeArrowheads="1"/>
          </p:cNvSpPr>
          <p:nvPr>
            <p:ph type="ftr" sz="quarter" idx="11"/>
          </p:nvPr>
        </p:nvSpPr>
        <p:spPr>
          <a:xfrm>
            <a:off x="4165600" y="6248400"/>
            <a:ext cx="3860800" cy="457200"/>
          </a:xfrm>
          <a:prstGeom prst="rect">
            <a:avLst/>
          </a:prstGeom>
        </p:spPr>
        <p:txBody>
          <a:bodyPr/>
          <a:lstStyle>
            <a:lvl1pPr eaLnBrk="1" hangingPunct="1">
              <a:defRPr/>
            </a:lvl1pPr>
          </a:lstStyle>
          <a:p>
            <a:pPr>
              <a:defRPr/>
            </a:pPr>
            <a:endParaRPr lang="en-US"/>
          </a:p>
        </p:txBody>
      </p:sp>
      <p:sp>
        <p:nvSpPr>
          <p:cNvPr id="5"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5FD203A4-350F-49D8-A006-03F92688745E}" type="slidenum">
              <a:rPr lang="en-US" altLang="en-US"/>
              <a:pPr>
                <a:defRPr/>
              </a:pPr>
              <a:t>‹#›</a:t>
            </a:fld>
            <a:endParaRPr lang="en-US" altLang="en-US"/>
          </a:p>
        </p:txBody>
      </p:sp>
    </p:spTree>
    <p:extLst>
      <p:ext uri="{BB962C8B-B14F-4D97-AF65-F5344CB8AC3E}">
        <p14:creationId xmlns:p14="http://schemas.microsoft.com/office/powerpoint/2010/main" val="2591545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914400" y="6248400"/>
            <a:ext cx="2540000" cy="457200"/>
          </a:xfrm>
          <a:prstGeom prst="rect">
            <a:avLst/>
          </a:prstGeom>
        </p:spPr>
        <p:txBody>
          <a:bodyPr/>
          <a:lstStyle>
            <a:lvl1pPr eaLnBrk="1" hangingPunct="1">
              <a:defRPr/>
            </a:lvl1pPr>
          </a:lstStyle>
          <a:p>
            <a:pPr>
              <a:defRPr/>
            </a:pPr>
            <a:endParaRPr lang="en-US"/>
          </a:p>
        </p:txBody>
      </p:sp>
      <p:sp>
        <p:nvSpPr>
          <p:cNvPr id="3" name="Rectangle 5"/>
          <p:cNvSpPr>
            <a:spLocks noGrp="1" noChangeArrowheads="1"/>
          </p:cNvSpPr>
          <p:nvPr>
            <p:ph type="ftr" sz="quarter" idx="11"/>
          </p:nvPr>
        </p:nvSpPr>
        <p:spPr>
          <a:xfrm>
            <a:off x="4165600" y="6248400"/>
            <a:ext cx="3860800" cy="457200"/>
          </a:xfrm>
          <a:prstGeom prst="rect">
            <a:avLst/>
          </a:prstGeom>
        </p:spPr>
        <p:txBody>
          <a:bodyPr/>
          <a:lstStyle>
            <a:lvl1pPr eaLnBrk="1" hangingPunct="1">
              <a:defRPr/>
            </a:lvl1pPr>
          </a:lstStyle>
          <a:p>
            <a:pPr>
              <a:defRPr/>
            </a:pPr>
            <a:endParaRPr lang="en-US"/>
          </a:p>
        </p:txBody>
      </p:sp>
      <p:sp>
        <p:nvSpPr>
          <p:cNvPr id="4"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1FC6B7C5-5ECA-42BC-8ABD-EBA9B2A19482}" type="slidenum">
              <a:rPr lang="en-US" altLang="en-US"/>
              <a:pPr>
                <a:defRPr/>
              </a:pPr>
              <a:t>‹#›</a:t>
            </a:fld>
            <a:endParaRPr lang="en-US" altLang="en-US"/>
          </a:p>
        </p:txBody>
      </p:sp>
    </p:spTree>
    <p:extLst>
      <p:ext uri="{BB962C8B-B14F-4D97-AF65-F5344CB8AC3E}">
        <p14:creationId xmlns:p14="http://schemas.microsoft.com/office/powerpoint/2010/main" val="236374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US"/>
              <a:t>Click to edit Master title style</a:t>
            </a:r>
            <a:endParaRPr lang="en-IN"/>
          </a:p>
        </p:txBody>
      </p:sp>
      <p:sp>
        <p:nvSpPr>
          <p:cNvPr id="3" name="Content Placeholder 2"/>
          <p:cNvSpPr>
            <a:spLocks noGrp="1"/>
          </p:cNvSpPr>
          <p:nvPr>
            <p:ph idx="1"/>
          </p:nvPr>
        </p:nvSpPr>
        <p:spPr>
          <a:xfrm>
            <a:off x="4766733" y="273055"/>
            <a:ext cx="6815668"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609601" y="1435103"/>
            <a:ext cx="4011084" cy="4691063"/>
          </a:xfrm>
          <a:prstGeom prst="rect">
            <a:avLst/>
          </a:prstGeom>
        </p:spPr>
        <p:txBody>
          <a:bodyPr/>
          <a:lstStyle>
            <a:lvl1pPr marL="0" indent="0">
              <a:buNone/>
              <a:defRPr sz="1401"/>
            </a:lvl1pPr>
            <a:lvl2pPr marL="457223" indent="0">
              <a:buNone/>
              <a:defRPr sz="1200"/>
            </a:lvl2pPr>
            <a:lvl3pPr marL="914445" indent="0">
              <a:buNone/>
              <a:defRPr sz="1001"/>
            </a:lvl3pPr>
            <a:lvl4pPr marL="1371669" indent="0">
              <a:buNone/>
              <a:defRPr sz="900"/>
            </a:lvl4pPr>
            <a:lvl5pPr marL="1828891" indent="0">
              <a:buNone/>
              <a:defRPr sz="900"/>
            </a:lvl5pPr>
            <a:lvl6pPr marL="2286114" indent="0">
              <a:buNone/>
              <a:defRPr sz="900"/>
            </a:lvl6pPr>
            <a:lvl7pPr marL="2743336" indent="0">
              <a:buNone/>
              <a:defRPr sz="900"/>
            </a:lvl7pPr>
            <a:lvl8pPr marL="3200561" indent="0">
              <a:buNone/>
              <a:defRPr sz="900"/>
            </a:lvl8pPr>
            <a:lvl9pPr marL="3657784" indent="0">
              <a:buNone/>
              <a:defRPr sz="900"/>
            </a:lvl9pPr>
          </a:lstStyle>
          <a:p>
            <a:pPr lvl="0"/>
            <a:r>
              <a:rPr lang="en-US"/>
              <a:t>Click to edit Master text styles</a:t>
            </a:r>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eaLnBrk="1" hangingPunct="1">
              <a:defRPr/>
            </a:lvl1pPr>
          </a:lstStyle>
          <a:p>
            <a:pPr>
              <a:defRPr/>
            </a:pPr>
            <a:endParaRPr lang="en-US"/>
          </a:p>
        </p:txBody>
      </p:sp>
      <p:sp>
        <p:nvSpPr>
          <p:cNvPr id="6" name="Footer Placeholder 5"/>
          <p:cNvSpPr>
            <a:spLocks noGrp="1" noChangeArrowheads="1"/>
          </p:cNvSpPr>
          <p:nvPr>
            <p:ph type="ftr" sz="quarter" idx="11"/>
          </p:nvPr>
        </p:nvSpPr>
        <p:spPr>
          <a:xfrm>
            <a:off x="4165600" y="6248400"/>
            <a:ext cx="3860800" cy="457200"/>
          </a:xfrm>
          <a:prstGeom prst="rect">
            <a:avLst/>
          </a:prstGeom>
        </p:spPr>
        <p:txBody>
          <a:bodyPr/>
          <a:lstStyle>
            <a:lvl1pPr eaLnBrk="1" hangingPunct="1">
              <a:defRPr/>
            </a:lvl1pPr>
          </a:lstStyle>
          <a:p>
            <a:pPr>
              <a:defRPr/>
            </a:pPr>
            <a:endParaRPr lang="en-US"/>
          </a:p>
        </p:txBody>
      </p:sp>
      <p:sp>
        <p:nvSpPr>
          <p:cNvPr id="7" name="Slide Number Placeholder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884485B8-368C-4CE2-A7CF-9ECD2CB7F476}" type="slidenum">
              <a:rPr lang="en-US" altLang="en-US"/>
              <a:pPr>
                <a:defRPr/>
              </a:pPr>
              <a:t>‹#›</a:t>
            </a:fld>
            <a:endParaRPr lang="en-US" altLang="en-US"/>
          </a:p>
        </p:txBody>
      </p:sp>
    </p:spTree>
    <p:extLst>
      <p:ext uri="{BB962C8B-B14F-4D97-AF65-F5344CB8AC3E}">
        <p14:creationId xmlns:p14="http://schemas.microsoft.com/office/powerpoint/2010/main" val="2973883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a:t>Click to edit Master title style</a:t>
            </a:r>
            <a:endParaRPr lang="en-IN"/>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23" indent="0">
              <a:buNone/>
              <a:defRPr sz="2800"/>
            </a:lvl2pPr>
            <a:lvl3pPr marL="914445" indent="0">
              <a:buNone/>
              <a:defRPr sz="2400"/>
            </a:lvl3pPr>
            <a:lvl4pPr marL="1371669" indent="0">
              <a:buNone/>
              <a:defRPr sz="2000"/>
            </a:lvl4pPr>
            <a:lvl5pPr marL="1828891" indent="0">
              <a:buNone/>
              <a:defRPr sz="2000"/>
            </a:lvl5pPr>
            <a:lvl6pPr marL="2286114" indent="0">
              <a:buNone/>
              <a:defRPr sz="2000"/>
            </a:lvl6pPr>
            <a:lvl7pPr marL="2743336" indent="0">
              <a:buNone/>
              <a:defRPr sz="2000"/>
            </a:lvl7pPr>
            <a:lvl8pPr marL="3200561" indent="0">
              <a:buNone/>
              <a:defRPr sz="2000"/>
            </a:lvl8pPr>
            <a:lvl9pPr marL="3657784" indent="0">
              <a:buNone/>
              <a:defRPr sz="2000"/>
            </a:lvl9pPr>
          </a:lstStyle>
          <a:p>
            <a:pPr lvl="0"/>
            <a:endParaRPr lang="en-IN" noProof="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1"/>
            </a:lvl1pPr>
            <a:lvl2pPr marL="457223" indent="0">
              <a:buNone/>
              <a:defRPr sz="1200"/>
            </a:lvl2pPr>
            <a:lvl3pPr marL="914445" indent="0">
              <a:buNone/>
              <a:defRPr sz="1001"/>
            </a:lvl3pPr>
            <a:lvl4pPr marL="1371669" indent="0">
              <a:buNone/>
              <a:defRPr sz="900"/>
            </a:lvl4pPr>
            <a:lvl5pPr marL="1828891" indent="0">
              <a:buNone/>
              <a:defRPr sz="900"/>
            </a:lvl5pPr>
            <a:lvl6pPr marL="2286114" indent="0">
              <a:buNone/>
              <a:defRPr sz="900"/>
            </a:lvl6pPr>
            <a:lvl7pPr marL="2743336" indent="0">
              <a:buNone/>
              <a:defRPr sz="900"/>
            </a:lvl7pPr>
            <a:lvl8pPr marL="3200561" indent="0">
              <a:buNone/>
              <a:defRPr sz="900"/>
            </a:lvl8pPr>
            <a:lvl9pPr marL="3657784" indent="0">
              <a:buNone/>
              <a:defRPr sz="900"/>
            </a:lvl9pPr>
          </a:lstStyle>
          <a:p>
            <a:pPr lvl="0"/>
            <a:r>
              <a:rPr lang="en-US"/>
              <a:t>Click to edit Master text styles</a:t>
            </a:r>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eaLnBrk="1" hangingPunct="1">
              <a:defRPr/>
            </a:lvl1pPr>
          </a:lstStyle>
          <a:p>
            <a:pPr>
              <a:defRPr/>
            </a:pPr>
            <a:endParaRPr lang="en-US"/>
          </a:p>
        </p:txBody>
      </p:sp>
      <p:sp>
        <p:nvSpPr>
          <p:cNvPr id="6" name="Footer Placeholder 5"/>
          <p:cNvSpPr>
            <a:spLocks noGrp="1" noChangeArrowheads="1"/>
          </p:cNvSpPr>
          <p:nvPr>
            <p:ph type="ftr" sz="quarter" idx="11"/>
          </p:nvPr>
        </p:nvSpPr>
        <p:spPr>
          <a:xfrm>
            <a:off x="4165600" y="6248400"/>
            <a:ext cx="3860800" cy="457200"/>
          </a:xfrm>
          <a:prstGeom prst="rect">
            <a:avLst/>
          </a:prstGeom>
        </p:spPr>
        <p:txBody>
          <a:bodyPr/>
          <a:lstStyle>
            <a:lvl1pPr eaLnBrk="1" hangingPunct="1">
              <a:defRPr/>
            </a:lvl1pPr>
          </a:lstStyle>
          <a:p>
            <a:pPr>
              <a:defRPr/>
            </a:pPr>
            <a:endParaRPr lang="en-US"/>
          </a:p>
        </p:txBody>
      </p:sp>
      <p:sp>
        <p:nvSpPr>
          <p:cNvPr id="7" name="Slide Number Placeholder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498C3A3A-0BFC-4B66-A1B7-7725EA96F226}" type="slidenum">
              <a:rPr lang="en-US" altLang="en-US"/>
              <a:pPr>
                <a:defRPr/>
              </a:pPr>
              <a:t>‹#›</a:t>
            </a:fld>
            <a:endParaRPr lang="en-US" altLang="en-US"/>
          </a:p>
        </p:txBody>
      </p:sp>
    </p:spTree>
    <p:extLst>
      <p:ext uri="{BB962C8B-B14F-4D97-AF65-F5344CB8AC3E}">
        <p14:creationId xmlns:p14="http://schemas.microsoft.com/office/powerpoint/2010/main" val="891517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userDrawn="1"/>
        </p:nvSpPr>
        <p:spPr>
          <a:xfrm>
            <a:off x="0" y="4"/>
            <a:ext cx="12192000" cy="1071563"/>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IN" sz="2400"/>
          </a:p>
        </p:txBody>
      </p:sp>
      <p:pic>
        <p:nvPicPr>
          <p:cNvPr id="1027" name="Picture 4" descr="AMFI_Logo"/>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0668001" y="71442"/>
            <a:ext cx="1333500" cy="143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05" r:id="rId1"/>
    <p:sldLayoutId id="2147484006" r:id="rId2"/>
    <p:sldLayoutId id="2147484007" r:id="rId3"/>
    <p:sldLayoutId id="2147484008" r:id="rId4"/>
    <p:sldLayoutId id="2147484009" r:id="rId5"/>
    <p:sldLayoutId id="2147484010" r:id="rId6"/>
    <p:sldLayoutId id="2147484011" r:id="rId7"/>
    <p:sldLayoutId id="2147484012" r:id="rId8"/>
    <p:sldLayoutId id="2147484013" r:id="rId9"/>
    <p:sldLayoutId id="2147484014" r:id="rId10"/>
    <p:sldLayoutId id="214748401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23" algn="ctr" rtl="0" fontAlgn="base">
        <a:spcBef>
          <a:spcPct val="0"/>
        </a:spcBef>
        <a:spcAft>
          <a:spcPct val="0"/>
        </a:spcAft>
        <a:defRPr sz="4400">
          <a:solidFill>
            <a:schemeClr val="tx2"/>
          </a:solidFill>
          <a:latin typeface="Times New Roman" pitchFamily="18" charset="0"/>
        </a:defRPr>
      </a:lvl6pPr>
      <a:lvl7pPr marL="914445" algn="ctr" rtl="0" fontAlgn="base">
        <a:spcBef>
          <a:spcPct val="0"/>
        </a:spcBef>
        <a:spcAft>
          <a:spcPct val="0"/>
        </a:spcAft>
        <a:defRPr sz="4400">
          <a:solidFill>
            <a:schemeClr val="tx2"/>
          </a:solidFill>
          <a:latin typeface="Times New Roman" pitchFamily="18" charset="0"/>
        </a:defRPr>
      </a:lvl7pPr>
      <a:lvl8pPr marL="1371669" algn="ctr" rtl="0" fontAlgn="base">
        <a:spcBef>
          <a:spcPct val="0"/>
        </a:spcBef>
        <a:spcAft>
          <a:spcPct val="0"/>
        </a:spcAft>
        <a:defRPr sz="4400">
          <a:solidFill>
            <a:schemeClr val="tx2"/>
          </a:solidFill>
          <a:latin typeface="Times New Roman" pitchFamily="18" charset="0"/>
        </a:defRPr>
      </a:lvl8pPr>
      <a:lvl9pPr marL="1828891" algn="ctr" rtl="0" fontAlgn="base">
        <a:spcBef>
          <a:spcPct val="0"/>
        </a:spcBef>
        <a:spcAft>
          <a:spcPct val="0"/>
        </a:spcAft>
        <a:defRPr sz="4400">
          <a:solidFill>
            <a:schemeClr val="tx2"/>
          </a:solidFill>
          <a:latin typeface="Times New Roman" pitchFamily="18" charset="0"/>
        </a:defRPr>
      </a:lvl9pPr>
    </p:titleStyle>
    <p:bodyStyle>
      <a:lvl1pPr marL="342918" indent="-342918" algn="l" rtl="0" eaLnBrk="0" fontAlgn="base" hangingPunct="0">
        <a:spcBef>
          <a:spcPct val="20000"/>
        </a:spcBef>
        <a:spcAft>
          <a:spcPct val="0"/>
        </a:spcAft>
        <a:buChar char="•"/>
        <a:defRPr sz="3200">
          <a:solidFill>
            <a:schemeClr val="tx1"/>
          </a:solidFill>
          <a:latin typeface="+mn-lt"/>
          <a:ea typeface="+mn-ea"/>
          <a:cs typeface="+mn-cs"/>
        </a:defRPr>
      </a:lvl1pPr>
      <a:lvl2pPr marL="742987" indent="-285763" algn="l" rtl="0" eaLnBrk="0" fontAlgn="base" hangingPunct="0">
        <a:spcBef>
          <a:spcPct val="20000"/>
        </a:spcBef>
        <a:spcAft>
          <a:spcPct val="0"/>
        </a:spcAft>
        <a:buChar char="–"/>
        <a:defRPr sz="2800">
          <a:solidFill>
            <a:schemeClr val="tx1"/>
          </a:solidFill>
          <a:latin typeface="+mn-lt"/>
        </a:defRPr>
      </a:lvl2pPr>
      <a:lvl3pPr marL="1143057" indent="-228612" algn="l" rtl="0" eaLnBrk="0" fontAlgn="base" hangingPunct="0">
        <a:spcBef>
          <a:spcPct val="20000"/>
        </a:spcBef>
        <a:spcAft>
          <a:spcPct val="0"/>
        </a:spcAft>
        <a:buChar char="•"/>
        <a:defRPr sz="2400">
          <a:solidFill>
            <a:schemeClr val="tx1"/>
          </a:solidFill>
          <a:latin typeface="+mn-lt"/>
        </a:defRPr>
      </a:lvl3pPr>
      <a:lvl4pPr marL="1600280" indent="-228612" algn="l" rtl="0" eaLnBrk="0" fontAlgn="base" hangingPunct="0">
        <a:spcBef>
          <a:spcPct val="20000"/>
        </a:spcBef>
        <a:spcAft>
          <a:spcPct val="0"/>
        </a:spcAft>
        <a:buChar char="–"/>
        <a:defRPr sz="2000">
          <a:solidFill>
            <a:schemeClr val="tx1"/>
          </a:solidFill>
          <a:latin typeface="+mn-lt"/>
        </a:defRPr>
      </a:lvl4pPr>
      <a:lvl5pPr marL="2057505" indent="-228612" algn="l" rtl="0" eaLnBrk="0" fontAlgn="base" hangingPunct="0">
        <a:spcBef>
          <a:spcPct val="20000"/>
        </a:spcBef>
        <a:spcAft>
          <a:spcPct val="0"/>
        </a:spcAft>
        <a:buChar char="»"/>
        <a:defRPr sz="2000">
          <a:solidFill>
            <a:schemeClr val="tx1"/>
          </a:solidFill>
          <a:latin typeface="+mn-lt"/>
        </a:defRPr>
      </a:lvl5pPr>
      <a:lvl6pPr marL="2514727" indent="-228612" algn="l" rtl="0" fontAlgn="base">
        <a:spcBef>
          <a:spcPct val="20000"/>
        </a:spcBef>
        <a:spcAft>
          <a:spcPct val="0"/>
        </a:spcAft>
        <a:buChar char="»"/>
        <a:defRPr sz="2000">
          <a:solidFill>
            <a:schemeClr val="tx1"/>
          </a:solidFill>
          <a:latin typeface="+mn-lt"/>
        </a:defRPr>
      </a:lvl6pPr>
      <a:lvl7pPr marL="2971949" indent="-228612" algn="l" rtl="0" fontAlgn="base">
        <a:spcBef>
          <a:spcPct val="20000"/>
        </a:spcBef>
        <a:spcAft>
          <a:spcPct val="0"/>
        </a:spcAft>
        <a:buChar char="»"/>
        <a:defRPr sz="2000">
          <a:solidFill>
            <a:schemeClr val="tx1"/>
          </a:solidFill>
          <a:latin typeface="+mn-lt"/>
        </a:defRPr>
      </a:lvl7pPr>
      <a:lvl8pPr marL="3429171" indent="-228612" algn="l" rtl="0" fontAlgn="base">
        <a:spcBef>
          <a:spcPct val="20000"/>
        </a:spcBef>
        <a:spcAft>
          <a:spcPct val="0"/>
        </a:spcAft>
        <a:buChar char="»"/>
        <a:defRPr sz="2000">
          <a:solidFill>
            <a:schemeClr val="tx1"/>
          </a:solidFill>
          <a:latin typeface="+mn-lt"/>
        </a:defRPr>
      </a:lvl8pPr>
      <a:lvl9pPr marL="3886394" indent="-228612"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45" rtl="0" eaLnBrk="1" latinLnBrk="0" hangingPunct="1">
        <a:defRPr sz="1801" kern="1200">
          <a:solidFill>
            <a:schemeClr val="tx1"/>
          </a:solidFill>
          <a:latin typeface="+mn-lt"/>
          <a:ea typeface="+mn-ea"/>
          <a:cs typeface="+mn-cs"/>
        </a:defRPr>
      </a:lvl1pPr>
      <a:lvl2pPr marL="457223" algn="l" defTabSz="914445" rtl="0" eaLnBrk="1" latinLnBrk="0" hangingPunct="1">
        <a:defRPr sz="1801" kern="1200">
          <a:solidFill>
            <a:schemeClr val="tx1"/>
          </a:solidFill>
          <a:latin typeface="+mn-lt"/>
          <a:ea typeface="+mn-ea"/>
          <a:cs typeface="+mn-cs"/>
        </a:defRPr>
      </a:lvl2pPr>
      <a:lvl3pPr marL="914445" algn="l" defTabSz="914445" rtl="0" eaLnBrk="1" latinLnBrk="0" hangingPunct="1">
        <a:defRPr sz="1801" kern="1200">
          <a:solidFill>
            <a:schemeClr val="tx1"/>
          </a:solidFill>
          <a:latin typeface="+mn-lt"/>
          <a:ea typeface="+mn-ea"/>
          <a:cs typeface="+mn-cs"/>
        </a:defRPr>
      </a:lvl3pPr>
      <a:lvl4pPr marL="1371669" algn="l" defTabSz="914445" rtl="0" eaLnBrk="1" latinLnBrk="0" hangingPunct="1">
        <a:defRPr sz="1801" kern="1200">
          <a:solidFill>
            <a:schemeClr val="tx1"/>
          </a:solidFill>
          <a:latin typeface="+mn-lt"/>
          <a:ea typeface="+mn-ea"/>
          <a:cs typeface="+mn-cs"/>
        </a:defRPr>
      </a:lvl4pPr>
      <a:lvl5pPr marL="1828891" algn="l" defTabSz="914445" rtl="0" eaLnBrk="1" latinLnBrk="0" hangingPunct="1">
        <a:defRPr sz="1801" kern="1200">
          <a:solidFill>
            <a:schemeClr val="tx1"/>
          </a:solidFill>
          <a:latin typeface="+mn-lt"/>
          <a:ea typeface="+mn-ea"/>
          <a:cs typeface="+mn-cs"/>
        </a:defRPr>
      </a:lvl5pPr>
      <a:lvl6pPr marL="2286114" algn="l" defTabSz="914445" rtl="0" eaLnBrk="1" latinLnBrk="0" hangingPunct="1">
        <a:defRPr sz="1801" kern="1200">
          <a:solidFill>
            <a:schemeClr val="tx1"/>
          </a:solidFill>
          <a:latin typeface="+mn-lt"/>
          <a:ea typeface="+mn-ea"/>
          <a:cs typeface="+mn-cs"/>
        </a:defRPr>
      </a:lvl6pPr>
      <a:lvl7pPr marL="2743336" algn="l" defTabSz="914445" rtl="0" eaLnBrk="1" latinLnBrk="0" hangingPunct="1">
        <a:defRPr sz="1801" kern="1200">
          <a:solidFill>
            <a:schemeClr val="tx1"/>
          </a:solidFill>
          <a:latin typeface="+mn-lt"/>
          <a:ea typeface="+mn-ea"/>
          <a:cs typeface="+mn-cs"/>
        </a:defRPr>
      </a:lvl7pPr>
      <a:lvl8pPr marL="3200561" algn="l" defTabSz="914445" rtl="0" eaLnBrk="1" latinLnBrk="0" hangingPunct="1">
        <a:defRPr sz="1801" kern="1200">
          <a:solidFill>
            <a:schemeClr val="tx1"/>
          </a:solidFill>
          <a:latin typeface="+mn-lt"/>
          <a:ea typeface="+mn-ea"/>
          <a:cs typeface="+mn-cs"/>
        </a:defRPr>
      </a:lvl8pPr>
      <a:lvl9pPr marL="3657784" algn="l" defTabSz="914445" rtl="0" eaLnBrk="1" latinLnBrk="0" hangingPunct="1">
        <a:defRPr sz="18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94.xml"/><Relationship Id="rId1" Type="http://schemas.openxmlformats.org/officeDocument/2006/relationships/slideLayout" Target="../slideLayouts/slideLayout1.xml"/><Relationship Id="rId4" Type="http://schemas.openxmlformats.org/officeDocument/2006/relationships/image" Target="../media/image79.jpeg"/></Relationships>
</file>

<file path=ppt/slides/_rels/slide101.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95.xml"/><Relationship Id="rId1" Type="http://schemas.openxmlformats.org/officeDocument/2006/relationships/slideLayout" Target="../slideLayouts/slideLayout1.xml"/><Relationship Id="rId6" Type="http://schemas.openxmlformats.org/officeDocument/2006/relationships/image" Target="../media/image79.jpeg"/><Relationship Id="rId5" Type="http://schemas.openxmlformats.org/officeDocument/2006/relationships/image" Target="../media/image86.jpeg"/><Relationship Id="rId4" Type="http://schemas.openxmlformats.org/officeDocument/2006/relationships/image" Target="../media/image85.jpeg"/></Relationships>
</file>

<file path=ppt/slides/_rels/slide102.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96.xml"/><Relationship Id="rId1" Type="http://schemas.openxmlformats.org/officeDocument/2006/relationships/slideLayout" Target="../slideLayouts/slideLayout1.xml"/><Relationship Id="rId6" Type="http://schemas.openxmlformats.org/officeDocument/2006/relationships/image" Target="../media/image89.jpeg"/><Relationship Id="rId5" Type="http://schemas.openxmlformats.org/officeDocument/2006/relationships/image" Target="../media/image88.jpeg"/><Relationship Id="rId4" Type="http://schemas.openxmlformats.org/officeDocument/2006/relationships/image" Target="../media/image87.jpeg"/></Relationships>
</file>

<file path=ppt/slides/_rels/slide103.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97.xml"/><Relationship Id="rId1" Type="http://schemas.openxmlformats.org/officeDocument/2006/relationships/slideLayout" Target="../slideLayouts/slideLayout1.xml"/><Relationship Id="rId6" Type="http://schemas.openxmlformats.org/officeDocument/2006/relationships/image" Target="../media/image79.jpeg"/><Relationship Id="rId5" Type="http://schemas.openxmlformats.org/officeDocument/2006/relationships/image" Target="../media/image92.jpeg"/><Relationship Id="rId4" Type="http://schemas.openxmlformats.org/officeDocument/2006/relationships/image" Target="../media/image91.jpeg"/></Relationships>
</file>

<file path=ppt/slides/_rels/slide10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8.xml"/><Relationship Id="rId1" Type="http://schemas.openxmlformats.org/officeDocument/2006/relationships/slideLayout" Target="../slideLayouts/slideLayout1.xml"/><Relationship Id="rId4" Type="http://schemas.openxmlformats.org/officeDocument/2006/relationships/image" Target="../media/image93.png"/></Relationships>
</file>

<file path=ppt/slides/_rels/slide10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9.xml"/><Relationship Id="rId1" Type="http://schemas.openxmlformats.org/officeDocument/2006/relationships/slideLayout" Target="../slideLayouts/slideLayout1.xml"/><Relationship Id="rId4" Type="http://schemas.openxmlformats.org/officeDocument/2006/relationships/image" Target="../media/image94.png"/></Relationships>
</file>

<file path=ppt/slides/_rels/slide10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0.xml"/><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101.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08.xml.rels><?xml version="1.0" encoding="UTF-8" standalone="yes"?>
<Relationships xmlns="http://schemas.openxmlformats.org/package/2006/relationships"><Relationship Id="rId3" Type="http://schemas.openxmlformats.org/officeDocument/2006/relationships/image" Target="../media/image96.jpg"/><Relationship Id="rId2" Type="http://schemas.openxmlformats.org/officeDocument/2006/relationships/notesSlide" Target="../notesSlides/notesSlide102.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09.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103.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10.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04.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99.png"/></Relationships>
</file>

<file path=ppt/slides/_rels/slide1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5.xml"/><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06.xml"/><Relationship Id="rId1" Type="http://schemas.openxmlformats.org/officeDocument/2006/relationships/slideLayout" Target="../slideLayouts/slideLayout2.xml"/><Relationship Id="rId4" Type="http://schemas.openxmlformats.org/officeDocument/2006/relationships/image" Target="../media/image101.png"/></Relationships>
</file>

<file path=ppt/slides/_rels/slide113.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102.png"/><Relationship Id="rId7" Type="http://schemas.openxmlformats.org/officeDocument/2006/relationships/diagramQuickStyle" Target="../diagrams/quickStyle5.xml"/><Relationship Id="rId2" Type="http://schemas.openxmlformats.org/officeDocument/2006/relationships/notesSlide" Target="../notesSlides/notesSlide107.xml"/><Relationship Id="rId1" Type="http://schemas.openxmlformats.org/officeDocument/2006/relationships/slideLayout" Target="../slideLayouts/slideLayout2.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103.png"/><Relationship Id="rId9" Type="http://schemas.microsoft.com/office/2007/relationships/diagramDrawing" Target="../diagrams/drawing5.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109.xml"/><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1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png"/><Relationship Id="rId18" Type="http://schemas.openxmlformats.org/officeDocument/2006/relationships/image" Target="../media/image52.png"/><Relationship Id="rId3" Type="http://schemas.openxmlformats.org/officeDocument/2006/relationships/image" Target="../media/image37.png"/><Relationship Id="rId7" Type="http://schemas.openxmlformats.org/officeDocument/2006/relationships/image" Target="../media/image41.png"/><Relationship Id="rId12" Type="http://schemas.openxmlformats.org/officeDocument/2006/relationships/image" Target="../media/image46.png"/><Relationship Id="rId17" Type="http://schemas.openxmlformats.org/officeDocument/2006/relationships/image" Target="../media/image51.png"/><Relationship Id="rId2" Type="http://schemas.openxmlformats.org/officeDocument/2006/relationships/image" Target="../media/image36.png"/><Relationship Id="rId16" Type="http://schemas.openxmlformats.org/officeDocument/2006/relationships/image" Target="../media/image50.png"/><Relationship Id="rId1" Type="http://schemas.openxmlformats.org/officeDocument/2006/relationships/slideLayout" Target="../slideLayouts/slideLayout2.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png"/><Relationship Id="rId15" Type="http://schemas.openxmlformats.org/officeDocument/2006/relationships/image" Target="../media/image49.png"/><Relationship Id="rId10" Type="http://schemas.openxmlformats.org/officeDocument/2006/relationships/image" Target="../media/image44.png"/><Relationship Id="rId19" Type="http://schemas.openxmlformats.org/officeDocument/2006/relationships/image" Target="../media/image11.png"/><Relationship Id="rId4" Type="http://schemas.openxmlformats.org/officeDocument/2006/relationships/image" Target="../media/image38.png"/><Relationship Id="rId9" Type="http://schemas.openxmlformats.org/officeDocument/2006/relationships/image" Target="../media/image43.png"/><Relationship Id="rId14" Type="http://schemas.openxmlformats.org/officeDocument/2006/relationships/image" Target="../media/image48.png"/></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2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29.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image" Target="../media/image12.png"/><Relationship Id="rId7" Type="http://schemas.openxmlformats.org/officeDocument/2006/relationships/image" Target="../media/image15.png"/><Relationship Id="rId12" Type="http://schemas.openxmlformats.org/officeDocument/2006/relationships/image" Target="../media/image20.jpeg"/><Relationship Id="rId2" Type="http://schemas.openxmlformats.org/officeDocument/2006/relationships/notesSlide" Target="../notesSlides/notesSlide3.xml"/><Relationship Id="rId16"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5" Type="http://schemas.openxmlformats.org/officeDocument/2006/relationships/image" Target="../media/image23.png"/><Relationship Id="rId10" Type="http://schemas.openxmlformats.org/officeDocument/2006/relationships/image" Target="../media/image18.png"/><Relationship Id="rId4" Type="http://schemas.openxmlformats.org/officeDocument/2006/relationships/image" Target="../media/image9.png"/><Relationship Id="rId9" Type="http://schemas.openxmlformats.org/officeDocument/2006/relationships/image" Target="../media/image17.png"/><Relationship Id="rId14" Type="http://schemas.openxmlformats.org/officeDocument/2006/relationships/image" Target="../media/image22.jpeg"/></Relationships>
</file>

<file path=ppt/slides/_rels/slide3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3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58.png"/></Relationships>
</file>

<file path=ppt/slides/_rels/slide3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11.pn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4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3.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5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5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4.xml"/><Relationship Id="rId1" Type="http://schemas.openxmlformats.org/officeDocument/2006/relationships/slideLayout" Target="../slideLayouts/slideLayout1.xml"/><Relationship Id="rId4" Type="http://schemas.openxmlformats.org/officeDocument/2006/relationships/image" Target="../media/image64.jpeg"/></Relationships>
</file>

<file path=ppt/slides/_rels/slide5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8.xml"/><Relationship Id="rId1" Type="http://schemas.openxmlformats.org/officeDocument/2006/relationships/slideLayout" Target="../slideLayouts/slideLayout1.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6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2.xml"/><Relationship Id="rId1" Type="http://schemas.openxmlformats.org/officeDocument/2006/relationships/slideLayout" Target="../slideLayouts/slideLayout1.xml"/><Relationship Id="rId4" Type="http://schemas.openxmlformats.org/officeDocument/2006/relationships/image" Target="../media/image69.png"/></Relationships>
</file>

<file path=ppt/slides/_rels/slide6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65.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71.png"/></Relationships>
</file>

<file path=ppt/slides/_rels/slide7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6.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73.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71.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7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73.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5.xml"/><Relationship Id="rId1" Type="http://schemas.openxmlformats.org/officeDocument/2006/relationships/slideLayout" Target="../slideLayouts/slideLayout1.xml"/><Relationship Id="rId4" Type="http://schemas.openxmlformats.org/officeDocument/2006/relationships/image" Target="../media/image75.png"/></Relationships>
</file>

<file path=ppt/slides/_rels/slide8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83.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9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5.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7.xml"/><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9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8.xml"/><Relationship Id="rId1" Type="http://schemas.openxmlformats.org/officeDocument/2006/relationships/slideLayout" Target="../slideLayouts/slideLayout2.xml"/><Relationship Id="rId4" Type="http://schemas.openxmlformats.org/officeDocument/2006/relationships/image" Target="../media/image78.png"/></Relationships>
</file>

<file path=ppt/slides/_rels/slide9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92.xml"/><Relationship Id="rId1" Type="http://schemas.openxmlformats.org/officeDocument/2006/relationships/slideLayout" Target="../slideLayouts/slideLayout1.xml"/><Relationship Id="rId4" Type="http://schemas.openxmlformats.org/officeDocument/2006/relationships/image" Target="../media/image80.jpg"/></Relationships>
</file>

<file path=ppt/slides/_rels/slide99.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93.xml"/><Relationship Id="rId1" Type="http://schemas.openxmlformats.org/officeDocument/2006/relationships/slideLayout" Target="../slideLayouts/slideLayout1.xml"/><Relationship Id="rId5" Type="http://schemas.openxmlformats.org/officeDocument/2006/relationships/image" Target="../media/image82.jpeg"/><Relationship Id="rId4" Type="http://schemas.openxmlformats.org/officeDocument/2006/relationships/image" Target="../media/image79.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50F045D-31C5-2AE6-B8A7-8F7BFEA78CBE}"/>
              </a:ext>
            </a:extLst>
          </p:cNvPr>
          <p:cNvSpPr/>
          <p:nvPr/>
        </p:nvSpPr>
        <p:spPr>
          <a:xfrm>
            <a:off x="0" y="0"/>
            <a:ext cx="12192000" cy="6858000"/>
          </a:xfrm>
          <a:prstGeom prst="rect">
            <a:avLst/>
          </a:prstGeom>
          <a:solidFill>
            <a:srgbClr val="0101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026" name="Picture 2" descr="Stock Market: Long-term stock charts tell a story... are you listening?">
            <a:extLst>
              <a:ext uri="{FF2B5EF4-FFF2-40B4-BE49-F238E27FC236}">
                <a16:creationId xmlns:a16="http://schemas.microsoft.com/office/drawing/2014/main" id="{03C50EAD-ECF3-E6DD-3915-983E4F80F34B}"/>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2">
            <a:extLst>
              <a:ext uri="{FF2B5EF4-FFF2-40B4-BE49-F238E27FC236}">
                <a16:creationId xmlns:a16="http://schemas.microsoft.com/office/drawing/2014/main" id="{14E3E974-B2A7-A9C1-CCA6-D0BD7E1C98C0}"/>
              </a:ext>
            </a:extLst>
          </p:cNvPr>
          <p:cNvSpPr>
            <a:spLocks noGrp="1" noChangeArrowheads="1"/>
          </p:cNvSpPr>
          <p:nvPr>
            <p:ph type="ctrTitle"/>
          </p:nvPr>
        </p:nvSpPr>
        <p:spPr bwMode="auto">
          <a:xfrm>
            <a:off x="4870805" y="4203641"/>
            <a:ext cx="7019924" cy="59054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p>
            <a:pPr>
              <a:defRPr/>
            </a:pPr>
            <a:r>
              <a:rPr lang="en-US" sz="4000" b="1" dirty="0">
                <a:solidFill>
                  <a:schemeClr val="bg1"/>
                </a:solidFill>
                <a:latin typeface="D-DIN" panose="020B05040302020A0204" pitchFamily="34" charset="0"/>
                <a:cs typeface="Calibri" panose="020F0502020204030204" pitchFamily="34" charset="0"/>
              </a:rPr>
              <a:t>Dynamic Gems – The</a:t>
            </a:r>
            <a:br>
              <a:rPr lang="en-US" sz="4000" b="1" dirty="0">
                <a:solidFill>
                  <a:schemeClr val="bg1"/>
                </a:solidFill>
                <a:latin typeface="D-DIN" panose="020B05040302020A0204" pitchFamily="34" charset="0"/>
                <a:cs typeface="Calibri" panose="020F0502020204030204" pitchFamily="34" charset="0"/>
              </a:rPr>
            </a:br>
            <a:r>
              <a:rPr lang="en-US" sz="4000" b="1" dirty="0">
                <a:solidFill>
                  <a:schemeClr val="bg1"/>
                </a:solidFill>
                <a:latin typeface="D-DIN" panose="020B05040302020A0204" pitchFamily="34" charset="0"/>
                <a:cs typeface="Calibri" panose="020F0502020204030204" pitchFamily="34" charset="0"/>
              </a:rPr>
              <a:t>Art and Science behind</a:t>
            </a:r>
            <a:br>
              <a:rPr lang="en-US" sz="4000" b="1" dirty="0">
                <a:solidFill>
                  <a:schemeClr val="bg1"/>
                </a:solidFill>
                <a:latin typeface="D-DIN" panose="020B05040302020A0204" pitchFamily="34" charset="0"/>
                <a:cs typeface="Calibri" panose="020F0502020204030204" pitchFamily="34" charset="0"/>
              </a:rPr>
            </a:br>
            <a:r>
              <a:rPr lang="en-US" sz="4000" b="1" dirty="0">
                <a:solidFill>
                  <a:schemeClr val="bg1"/>
                </a:solidFill>
                <a:latin typeface="D-DIN" panose="020B05040302020A0204" pitchFamily="34" charset="0"/>
                <a:cs typeface="Calibri" panose="020F0502020204030204" pitchFamily="34" charset="0"/>
              </a:rPr>
              <a:t>Identifying Stocks</a:t>
            </a:r>
          </a:p>
        </p:txBody>
      </p:sp>
      <p:sp>
        <p:nvSpPr>
          <p:cNvPr id="21" name="Rectangle 2">
            <a:extLst>
              <a:ext uri="{FF2B5EF4-FFF2-40B4-BE49-F238E27FC236}">
                <a16:creationId xmlns:a16="http://schemas.microsoft.com/office/drawing/2014/main" id="{011F547B-7F90-114E-A0AD-FE9E03A2080B}"/>
              </a:ext>
            </a:extLst>
          </p:cNvPr>
          <p:cNvSpPr txBox="1">
            <a:spLocks noChangeArrowheads="1"/>
          </p:cNvSpPr>
          <p:nvPr/>
        </p:nvSpPr>
        <p:spPr bwMode="auto">
          <a:xfrm>
            <a:off x="7538372" y="6224407"/>
            <a:ext cx="1684789" cy="41890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23" algn="ctr" rtl="0" fontAlgn="base">
              <a:spcBef>
                <a:spcPct val="0"/>
              </a:spcBef>
              <a:spcAft>
                <a:spcPct val="0"/>
              </a:spcAft>
              <a:defRPr sz="4400">
                <a:solidFill>
                  <a:schemeClr val="tx2"/>
                </a:solidFill>
                <a:latin typeface="Times New Roman" pitchFamily="18" charset="0"/>
              </a:defRPr>
            </a:lvl6pPr>
            <a:lvl7pPr marL="914445" algn="ctr" rtl="0" fontAlgn="base">
              <a:spcBef>
                <a:spcPct val="0"/>
              </a:spcBef>
              <a:spcAft>
                <a:spcPct val="0"/>
              </a:spcAft>
              <a:defRPr sz="4400">
                <a:solidFill>
                  <a:schemeClr val="tx2"/>
                </a:solidFill>
                <a:latin typeface="Times New Roman" pitchFamily="18" charset="0"/>
              </a:defRPr>
            </a:lvl7pPr>
            <a:lvl8pPr marL="1371669" algn="ctr" rtl="0" fontAlgn="base">
              <a:spcBef>
                <a:spcPct val="0"/>
              </a:spcBef>
              <a:spcAft>
                <a:spcPct val="0"/>
              </a:spcAft>
              <a:defRPr sz="4400">
                <a:solidFill>
                  <a:schemeClr val="tx2"/>
                </a:solidFill>
                <a:latin typeface="Times New Roman" pitchFamily="18" charset="0"/>
              </a:defRPr>
            </a:lvl8pPr>
            <a:lvl9pPr marL="1828891" algn="ctr" rtl="0" fontAlgn="base">
              <a:spcBef>
                <a:spcPct val="0"/>
              </a:spcBef>
              <a:spcAft>
                <a:spcPct val="0"/>
              </a:spcAft>
              <a:defRPr sz="4400">
                <a:solidFill>
                  <a:schemeClr val="tx2"/>
                </a:solidFill>
                <a:latin typeface="Times New Roman" pitchFamily="18" charset="0"/>
              </a:defRPr>
            </a:lvl9pPr>
          </a:lstStyle>
          <a:p>
            <a:pPr>
              <a:defRPr/>
            </a:pPr>
            <a:r>
              <a:rPr lang="en-US" sz="1800" b="1" kern="0" dirty="0">
                <a:solidFill>
                  <a:schemeClr val="bg1"/>
                </a:solidFill>
                <a:latin typeface="D-DIN" panose="020B05040302020A0204" pitchFamily="34" charset="0"/>
                <a:cs typeface="Calibri" panose="020F0502020204030204" pitchFamily="34" charset="0"/>
              </a:rPr>
              <a:t>18</a:t>
            </a:r>
            <a:r>
              <a:rPr lang="en-US" sz="1800" b="1" kern="0" baseline="30000" dirty="0">
                <a:solidFill>
                  <a:schemeClr val="bg1"/>
                </a:solidFill>
                <a:latin typeface="D-DIN" panose="020B05040302020A0204" pitchFamily="34" charset="0"/>
                <a:cs typeface="Calibri" panose="020F0502020204030204" pitchFamily="34" charset="0"/>
              </a:rPr>
              <a:t>th</a:t>
            </a:r>
            <a:r>
              <a:rPr lang="en-US" sz="1800" b="1" kern="0" dirty="0">
                <a:solidFill>
                  <a:schemeClr val="bg1"/>
                </a:solidFill>
                <a:latin typeface="D-DIN" panose="020B05040302020A0204" pitchFamily="34" charset="0"/>
                <a:cs typeface="Calibri" panose="020F0502020204030204" pitchFamily="34" charset="0"/>
              </a:rPr>
              <a:t> May</a:t>
            </a:r>
          </a:p>
        </p:txBody>
      </p:sp>
      <p:sp>
        <p:nvSpPr>
          <p:cNvPr id="25" name="Rectangle 2">
            <a:extLst>
              <a:ext uri="{FF2B5EF4-FFF2-40B4-BE49-F238E27FC236}">
                <a16:creationId xmlns:a16="http://schemas.microsoft.com/office/drawing/2014/main" id="{76E14B3B-D140-397F-4E1C-0BFC4E14E84F}"/>
              </a:ext>
            </a:extLst>
          </p:cNvPr>
          <p:cNvSpPr txBox="1">
            <a:spLocks noChangeArrowheads="1"/>
          </p:cNvSpPr>
          <p:nvPr/>
        </p:nvSpPr>
        <p:spPr bwMode="auto">
          <a:xfrm>
            <a:off x="5167503" y="3867728"/>
            <a:ext cx="6346479" cy="42304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23" algn="ctr" rtl="0" fontAlgn="base">
              <a:spcBef>
                <a:spcPct val="0"/>
              </a:spcBef>
              <a:spcAft>
                <a:spcPct val="0"/>
              </a:spcAft>
              <a:defRPr sz="4400">
                <a:solidFill>
                  <a:schemeClr val="tx2"/>
                </a:solidFill>
                <a:latin typeface="Times New Roman" pitchFamily="18" charset="0"/>
              </a:defRPr>
            </a:lvl6pPr>
            <a:lvl7pPr marL="914445" algn="ctr" rtl="0" fontAlgn="base">
              <a:spcBef>
                <a:spcPct val="0"/>
              </a:spcBef>
              <a:spcAft>
                <a:spcPct val="0"/>
              </a:spcAft>
              <a:defRPr sz="4400">
                <a:solidFill>
                  <a:schemeClr val="tx2"/>
                </a:solidFill>
                <a:latin typeface="Times New Roman" pitchFamily="18" charset="0"/>
              </a:defRPr>
            </a:lvl7pPr>
            <a:lvl8pPr marL="1371669" algn="ctr" rtl="0" fontAlgn="base">
              <a:spcBef>
                <a:spcPct val="0"/>
              </a:spcBef>
              <a:spcAft>
                <a:spcPct val="0"/>
              </a:spcAft>
              <a:defRPr sz="4400">
                <a:solidFill>
                  <a:schemeClr val="tx2"/>
                </a:solidFill>
                <a:latin typeface="Times New Roman" pitchFamily="18" charset="0"/>
              </a:defRPr>
            </a:lvl8pPr>
            <a:lvl9pPr marL="1828891" algn="ctr" rtl="0" fontAlgn="base">
              <a:spcBef>
                <a:spcPct val="0"/>
              </a:spcBef>
              <a:spcAft>
                <a:spcPct val="0"/>
              </a:spcAft>
              <a:defRPr sz="4400">
                <a:solidFill>
                  <a:schemeClr val="tx2"/>
                </a:solidFill>
                <a:latin typeface="Times New Roman" pitchFamily="18" charset="0"/>
              </a:defRPr>
            </a:lvl9pPr>
          </a:lstStyle>
          <a:p>
            <a:pPr>
              <a:defRPr/>
            </a:pPr>
            <a:r>
              <a:rPr lang="en-US" sz="2000" b="1" kern="0" dirty="0">
                <a:solidFill>
                  <a:srgbClr val="FFFF00"/>
                </a:solidFill>
                <a:latin typeface="D-DIN" panose="020B05040302020A0204" pitchFamily="34" charset="0"/>
                <a:cs typeface="Calibri" panose="020F0502020204030204" pitchFamily="34" charset="0"/>
              </a:rPr>
              <a:t>Presents </a:t>
            </a:r>
          </a:p>
        </p:txBody>
      </p:sp>
      <p:pic>
        <p:nvPicPr>
          <p:cNvPr id="5" name="Picture 4">
            <a:extLst>
              <a:ext uri="{FF2B5EF4-FFF2-40B4-BE49-F238E27FC236}">
                <a16:creationId xmlns:a16="http://schemas.microsoft.com/office/drawing/2014/main" id="{A4B2E851-640B-B7F2-C3BC-1836B91E8485}"/>
              </a:ext>
            </a:extLst>
          </p:cNvPr>
          <p:cNvPicPr>
            <a:picLocks noChangeAspect="1"/>
          </p:cNvPicPr>
          <p:nvPr/>
        </p:nvPicPr>
        <p:blipFill>
          <a:blip r:embed="rId4"/>
          <a:stretch>
            <a:fillRect/>
          </a:stretch>
        </p:blipFill>
        <p:spPr>
          <a:xfrm>
            <a:off x="6482412" y="2485712"/>
            <a:ext cx="3716659" cy="1222485"/>
          </a:xfrm>
          <a:prstGeom prst="rect">
            <a:avLst/>
          </a:prstGeom>
        </p:spPr>
      </p:pic>
      <p:pic>
        <p:nvPicPr>
          <p:cNvPr id="12" name="Picture 11">
            <a:extLst>
              <a:ext uri="{FF2B5EF4-FFF2-40B4-BE49-F238E27FC236}">
                <a16:creationId xmlns:a16="http://schemas.microsoft.com/office/drawing/2014/main" id="{FE65E4B1-2CC3-A806-A197-314258391C3E}"/>
              </a:ext>
            </a:extLst>
          </p:cNvPr>
          <p:cNvPicPr>
            <a:picLocks noChangeAspect="1"/>
          </p:cNvPicPr>
          <p:nvPr/>
        </p:nvPicPr>
        <p:blipFill>
          <a:blip r:embed="rId5"/>
          <a:stretch>
            <a:fillRect/>
          </a:stretch>
        </p:blipFill>
        <p:spPr>
          <a:xfrm>
            <a:off x="7560328" y="1439495"/>
            <a:ext cx="1560825" cy="923607"/>
          </a:xfrm>
          <a:prstGeom prst="rect">
            <a:avLst/>
          </a:prstGeom>
        </p:spPr>
      </p:pic>
      <p:pic>
        <p:nvPicPr>
          <p:cNvPr id="15" name="Picture 14">
            <a:extLst>
              <a:ext uri="{FF2B5EF4-FFF2-40B4-BE49-F238E27FC236}">
                <a16:creationId xmlns:a16="http://schemas.microsoft.com/office/drawing/2014/main" id="{E74FC5F8-635B-4DFD-9A92-40B709711B08}"/>
              </a:ext>
            </a:extLst>
          </p:cNvPr>
          <p:cNvPicPr>
            <a:picLocks noChangeAspect="1"/>
          </p:cNvPicPr>
          <p:nvPr/>
        </p:nvPicPr>
        <p:blipFill>
          <a:blip r:embed="rId6"/>
          <a:stretch>
            <a:fillRect/>
          </a:stretch>
        </p:blipFill>
        <p:spPr>
          <a:xfrm>
            <a:off x="11014788" y="140872"/>
            <a:ext cx="960401" cy="1110464"/>
          </a:xfrm>
          <a:prstGeom prst="rect">
            <a:avLst/>
          </a:prstGeom>
        </p:spPr>
      </p:pic>
      <p:sp>
        <p:nvSpPr>
          <p:cNvPr id="18" name="Flowchart: Card 17">
            <a:extLst>
              <a:ext uri="{FF2B5EF4-FFF2-40B4-BE49-F238E27FC236}">
                <a16:creationId xmlns:a16="http://schemas.microsoft.com/office/drawing/2014/main" id="{D0CD5C33-A869-0AF0-512E-C94DC36701B5}"/>
              </a:ext>
            </a:extLst>
          </p:cNvPr>
          <p:cNvSpPr/>
          <p:nvPr/>
        </p:nvSpPr>
        <p:spPr>
          <a:xfrm>
            <a:off x="741518" y="1531722"/>
            <a:ext cx="3297082" cy="3934953"/>
          </a:xfrm>
          <a:prstGeom prst="flowChartPunchedCard">
            <a:avLst/>
          </a:prstGeom>
          <a:solidFill>
            <a:srgbClr val="FEE2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7" name="Picture 16">
            <a:extLst>
              <a:ext uri="{FF2B5EF4-FFF2-40B4-BE49-F238E27FC236}">
                <a16:creationId xmlns:a16="http://schemas.microsoft.com/office/drawing/2014/main" id="{20B1FF97-61E7-C617-3160-EC1190A45339}"/>
              </a:ext>
            </a:extLst>
          </p:cNvPr>
          <p:cNvPicPr>
            <a:picLocks noChangeAspect="1"/>
          </p:cNvPicPr>
          <p:nvPr/>
        </p:nvPicPr>
        <p:blipFill>
          <a:blip r:embed="rId7"/>
          <a:stretch>
            <a:fillRect/>
          </a:stretch>
        </p:blipFill>
        <p:spPr>
          <a:xfrm>
            <a:off x="9585782" y="202961"/>
            <a:ext cx="1343061" cy="780326"/>
          </a:xfrm>
          <a:prstGeom prst="rect">
            <a:avLst/>
          </a:prstGeom>
        </p:spPr>
      </p:pic>
      <p:pic>
        <p:nvPicPr>
          <p:cNvPr id="23" name="Picture 22">
            <a:extLst>
              <a:ext uri="{FF2B5EF4-FFF2-40B4-BE49-F238E27FC236}">
                <a16:creationId xmlns:a16="http://schemas.microsoft.com/office/drawing/2014/main" id="{43485E13-2F6B-C309-36FB-2A1C526AC205}"/>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25857" b="25062"/>
          <a:stretch/>
        </p:blipFill>
        <p:spPr>
          <a:xfrm>
            <a:off x="122683" y="321105"/>
            <a:ext cx="3153917" cy="422521"/>
          </a:xfrm>
          <a:prstGeom prst="rect">
            <a:avLst/>
          </a:prstGeom>
        </p:spPr>
      </p:pic>
      <p:sp>
        <p:nvSpPr>
          <p:cNvPr id="27" name="Rectangle 26">
            <a:extLst>
              <a:ext uri="{FF2B5EF4-FFF2-40B4-BE49-F238E27FC236}">
                <a16:creationId xmlns:a16="http://schemas.microsoft.com/office/drawing/2014/main" id="{4852F21F-2FAD-D15B-B6ED-1170FDC24A64}"/>
              </a:ext>
            </a:extLst>
          </p:cNvPr>
          <p:cNvSpPr/>
          <p:nvPr/>
        </p:nvSpPr>
        <p:spPr>
          <a:xfrm>
            <a:off x="952500" y="4794190"/>
            <a:ext cx="2857500" cy="672485"/>
          </a:xfrm>
          <a:prstGeom prst="rect">
            <a:avLst/>
          </a:prstGeom>
          <a:solidFill>
            <a:srgbClr val="0000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9" name="Picture 8">
            <a:extLst>
              <a:ext uri="{FF2B5EF4-FFF2-40B4-BE49-F238E27FC236}">
                <a16:creationId xmlns:a16="http://schemas.microsoft.com/office/drawing/2014/main" id="{47482F53-9740-C7EF-73DD-8BC12AA3A191}"/>
              </a:ext>
            </a:extLst>
          </p:cNvPr>
          <p:cNvPicPr>
            <a:picLocks noChangeAspect="1"/>
          </p:cNvPicPr>
          <p:nvPr/>
        </p:nvPicPr>
        <p:blipFill rotWithShape="1">
          <a:blip r:embed="rId9">
            <a:extLst>
              <a:ext uri="{28A0092B-C50C-407E-A947-70E740481C1C}">
                <a14:useLocalDpi xmlns:a14="http://schemas.microsoft.com/office/drawing/2010/main" val="0"/>
              </a:ext>
            </a:extLst>
          </a:blip>
          <a:srcRect l="9000" r="9252"/>
          <a:stretch/>
        </p:blipFill>
        <p:spPr>
          <a:xfrm>
            <a:off x="275871" y="1076324"/>
            <a:ext cx="4263254" cy="4922495"/>
          </a:xfrm>
          <a:prstGeom prst="rect">
            <a:avLst/>
          </a:prstGeom>
        </p:spPr>
      </p:pic>
      <p:sp>
        <p:nvSpPr>
          <p:cNvPr id="22" name="Title 1">
            <a:extLst>
              <a:ext uri="{FF2B5EF4-FFF2-40B4-BE49-F238E27FC236}">
                <a16:creationId xmlns:a16="http://schemas.microsoft.com/office/drawing/2014/main" id="{9A625084-8866-FD25-54D4-41B56F5F1E2B}"/>
              </a:ext>
            </a:extLst>
          </p:cNvPr>
          <p:cNvSpPr txBox="1">
            <a:spLocks/>
          </p:cNvSpPr>
          <p:nvPr/>
        </p:nvSpPr>
        <p:spPr bwMode="auto">
          <a:xfrm>
            <a:off x="1093940" y="6042381"/>
            <a:ext cx="2340911"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r"/>
            <a:r>
              <a:rPr lang="en-US" altLang="en-US" sz="2000" dirty="0">
                <a:solidFill>
                  <a:schemeClr val="bg1"/>
                </a:solidFill>
                <a:latin typeface="D-DIN" panose="020B05040302020A0204" pitchFamily="34" charset="0"/>
                <a:cs typeface="Times New Roman" panose="02020603050405020304" pitchFamily="18" charset="0"/>
              </a:rPr>
              <a:t>#JAINSAABKEGEMS</a:t>
            </a:r>
          </a:p>
        </p:txBody>
      </p:sp>
      <p:sp>
        <p:nvSpPr>
          <p:cNvPr id="10" name="Rectangle: Rounded Corners 9">
            <a:extLst>
              <a:ext uri="{FF2B5EF4-FFF2-40B4-BE49-F238E27FC236}">
                <a16:creationId xmlns:a16="http://schemas.microsoft.com/office/drawing/2014/main" id="{6392A25D-30F6-668E-7255-20111B68E948}"/>
              </a:ext>
            </a:extLst>
          </p:cNvPr>
          <p:cNvSpPr/>
          <p:nvPr/>
        </p:nvSpPr>
        <p:spPr>
          <a:xfrm>
            <a:off x="304251" y="5353581"/>
            <a:ext cx="4122603" cy="719741"/>
          </a:xfrm>
          <a:prstGeom prst="roundRect">
            <a:avLst>
              <a:gd name="adj" fmla="val 27254"/>
            </a:avLst>
          </a:prstGeom>
          <a:solidFill>
            <a:srgbClr val="54E1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rgbClr val="1F2B2F"/>
                </a:solidFill>
                <a:latin typeface="Calibri" panose="020F0502020204030204" pitchFamily="34" charset="0"/>
                <a:ea typeface="Calibri" panose="020F0502020204030204" pitchFamily="34" charset="0"/>
                <a:cs typeface="Calibri" panose="020F0502020204030204" pitchFamily="34" charset="0"/>
              </a:rPr>
              <a:t>Mr. Sandeep Jain</a:t>
            </a:r>
          </a:p>
          <a:p>
            <a:pPr algn="ctr"/>
            <a:r>
              <a:rPr lang="en-US" sz="1800" dirty="0">
                <a:solidFill>
                  <a:srgbClr val="1F2B2F"/>
                </a:solidFill>
                <a:latin typeface="Calibri" panose="020F0502020204030204" pitchFamily="34" charset="0"/>
                <a:ea typeface="Calibri" panose="020F0502020204030204" pitchFamily="34" charset="0"/>
                <a:cs typeface="Calibri" panose="020F0502020204030204" pitchFamily="34" charset="0"/>
              </a:rPr>
              <a:t>(Co-Founder Tradeswift)</a:t>
            </a:r>
            <a:endParaRPr lang="en-IN" sz="1800" dirty="0">
              <a:solidFill>
                <a:srgbClr val="1F2B2F"/>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 name="TextBox 37"/>
          <p:cNvSpPr txBox="1"/>
          <p:nvPr/>
        </p:nvSpPr>
        <p:spPr>
          <a:xfrm>
            <a:off x="752418" y="1078126"/>
            <a:ext cx="11379198" cy="5162952"/>
          </a:xfrm>
          <a:prstGeom prst="rect">
            <a:avLst/>
          </a:prstGeom>
          <a:noFill/>
        </p:spPr>
        <p:txBody>
          <a:bodyPr wrap="square" rtlCol="0">
            <a:spAutoFit/>
          </a:bodyPr>
          <a:lstStyle/>
          <a:p>
            <a:pPr>
              <a:spcBef>
                <a:spcPts val="500"/>
              </a:spcBef>
              <a:buClr>
                <a:schemeClr val="tx1"/>
              </a:buClr>
            </a:pPr>
            <a:r>
              <a:rPr lang="en-US" sz="1600" b="1" dirty="0">
                <a:solidFill>
                  <a:schemeClr val="dk1"/>
                </a:solidFill>
                <a:latin typeface="D-DIN" panose="020B05040302020A0204" pitchFamily="34" charset="0"/>
                <a:ea typeface="Bebas Neue"/>
                <a:cs typeface="Bebas Neue"/>
              </a:rPr>
              <a:t>Global Recession (1986-88) : Market Fall - 40.8%</a:t>
            </a:r>
            <a:r>
              <a:rPr lang="en-US" sz="1600" b="1" dirty="0">
                <a:solidFill>
                  <a:srgbClr val="FF0000"/>
                </a:solidFill>
                <a:latin typeface="D-DIN" panose="020B05040302020A0204" pitchFamily="34" charset="0"/>
                <a:ea typeface="Bebas Neue"/>
                <a:cs typeface="Bebas Neue"/>
              </a:rPr>
              <a:t>⬇</a:t>
            </a:r>
            <a:r>
              <a:rPr lang="en-US" sz="1600" b="1" dirty="0">
                <a:solidFill>
                  <a:schemeClr val="dk1"/>
                </a:solidFill>
                <a:latin typeface="D-DIN" panose="020B05040302020A0204" pitchFamily="34" charset="0"/>
                <a:ea typeface="Bebas Neue"/>
                <a:cs typeface="Bebas Neue"/>
              </a:rPr>
              <a:t>  </a:t>
            </a:r>
            <a:r>
              <a:rPr lang="en-US" sz="1600" b="1" dirty="0">
                <a:solidFill>
                  <a:schemeClr val="bg1">
                    <a:lumMod val="50000"/>
                  </a:schemeClr>
                </a:solidFill>
                <a:latin typeface="D-DIN" panose="020B05040302020A0204" pitchFamily="34" charset="0"/>
                <a:ea typeface="Bebas Neue"/>
                <a:cs typeface="Bebas Neue"/>
              </a:rPr>
              <a:t>|</a:t>
            </a:r>
            <a:r>
              <a:rPr lang="en-US" sz="1600" b="1" dirty="0">
                <a:solidFill>
                  <a:schemeClr val="dk1"/>
                </a:solidFill>
                <a:latin typeface="D-DIN" panose="020B05040302020A0204" pitchFamily="34" charset="0"/>
                <a:ea typeface="Bebas Neue"/>
                <a:cs typeface="Bebas Neue"/>
              </a:rPr>
              <a:t>  Post Return 3Yrs - 199.5%</a:t>
            </a:r>
            <a:r>
              <a:rPr lang="en-US" sz="1600" b="1" dirty="0">
                <a:solidFill>
                  <a:srgbClr val="0046AA"/>
                </a:solidFill>
                <a:latin typeface="D-DIN" panose="020B05040302020A0204" pitchFamily="34" charset="0"/>
                <a:ea typeface="Bebas Neue"/>
                <a:cs typeface="Bebas Neue"/>
              </a:rPr>
              <a:t>⬆</a:t>
            </a:r>
          </a:p>
          <a:p>
            <a:pPr>
              <a:spcBef>
                <a:spcPts val="500"/>
              </a:spcBef>
              <a:buClr>
                <a:schemeClr val="tx1"/>
              </a:buClr>
            </a:pPr>
            <a:r>
              <a:rPr lang="en-US" sz="1600" b="1" dirty="0">
                <a:solidFill>
                  <a:schemeClr val="dk1"/>
                </a:solidFill>
                <a:latin typeface="D-DIN" panose="020B05040302020A0204" pitchFamily="34" charset="0"/>
                <a:ea typeface="Bebas Neue"/>
                <a:cs typeface="Bebas Neue"/>
              </a:rPr>
              <a:t>Gulf War/India Fiscal Crises (1990-91) : Market Fall - 39.3%</a:t>
            </a:r>
            <a:r>
              <a:rPr lang="en-US" sz="1600" b="1" dirty="0">
                <a:solidFill>
                  <a:srgbClr val="FF0000"/>
                </a:solidFill>
                <a:latin typeface="D-DIN" panose="020B05040302020A0204" pitchFamily="34" charset="0"/>
                <a:ea typeface="Bebas Neue"/>
                <a:cs typeface="Bebas Neue"/>
              </a:rPr>
              <a:t>⬇</a:t>
            </a:r>
            <a:r>
              <a:rPr lang="en-US" sz="1600" b="1" dirty="0">
                <a:solidFill>
                  <a:schemeClr val="dk1"/>
                </a:solidFill>
                <a:latin typeface="D-DIN" panose="020B05040302020A0204" pitchFamily="34" charset="0"/>
                <a:ea typeface="Bebas Neue"/>
                <a:cs typeface="Bebas Neue"/>
              </a:rPr>
              <a:t>  </a:t>
            </a:r>
            <a:r>
              <a:rPr lang="en-US" sz="1600" b="1" dirty="0">
                <a:solidFill>
                  <a:schemeClr val="bg1">
                    <a:lumMod val="50000"/>
                  </a:schemeClr>
                </a:solidFill>
                <a:latin typeface="D-DIN" panose="020B05040302020A0204" pitchFamily="34" charset="0"/>
                <a:ea typeface="Bebas Neue"/>
                <a:cs typeface="Bebas Neue"/>
              </a:rPr>
              <a:t>|</a:t>
            </a:r>
            <a:r>
              <a:rPr lang="en-US" sz="1600" b="1" dirty="0">
                <a:solidFill>
                  <a:schemeClr val="dk1"/>
                </a:solidFill>
                <a:latin typeface="D-DIN" panose="020B05040302020A0204" pitchFamily="34" charset="0"/>
                <a:ea typeface="Bebas Neue"/>
                <a:cs typeface="Bebas Neue"/>
              </a:rPr>
              <a:t>  Post Return 3Yrs - 320.5%</a:t>
            </a:r>
            <a:r>
              <a:rPr lang="en-US" sz="1600" b="1" dirty="0">
                <a:solidFill>
                  <a:srgbClr val="0046AA"/>
                </a:solidFill>
                <a:latin typeface="D-DIN" panose="020B05040302020A0204" pitchFamily="34" charset="0"/>
                <a:ea typeface="Bebas Neue"/>
                <a:cs typeface="Bebas Neue"/>
              </a:rPr>
              <a:t>⬆</a:t>
            </a:r>
          </a:p>
          <a:p>
            <a:pPr>
              <a:spcBef>
                <a:spcPts val="500"/>
              </a:spcBef>
              <a:buClr>
                <a:schemeClr val="tx1"/>
              </a:buClr>
            </a:pPr>
            <a:r>
              <a:rPr lang="en-US" sz="1600" b="1" dirty="0">
                <a:solidFill>
                  <a:schemeClr val="dk1"/>
                </a:solidFill>
                <a:latin typeface="D-DIN" panose="020B05040302020A0204" pitchFamily="34" charset="0"/>
                <a:ea typeface="Bebas Neue"/>
                <a:cs typeface="Bebas Neue"/>
              </a:rPr>
              <a:t>Harshad Mehta Scam (1992-93) : Market Fall - 56.4%</a:t>
            </a:r>
            <a:r>
              <a:rPr lang="en-US" sz="1600" b="1" dirty="0">
                <a:solidFill>
                  <a:srgbClr val="FF0000"/>
                </a:solidFill>
                <a:latin typeface="D-DIN" panose="020B05040302020A0204" pitchFamily="34" charset="0"/>
                <a:ea typeface="Bebas Neue"/>
                <a:cs typeface="Bebas Neue"/>
              </a:rPr>
              <a:t>⬇ </a:t>
            </a:r>
            <a:r>
              <a:rPr lang="en-US" sz="1600" b="1" dirty="0">
                <a:solidFill>
                  <a:schemeClr val="dk1"/>
                </a:solidFill>
                <a:latin typeface="D-DIN" panose="020B05040302020A0204" pitchFamily="34" charset="0"/>
                <a:ea typeface="Bebas Neue"/>
                <a:cs typeface="Bebas Neue"/>
              </a:rPr>
              <a:t> </a:t>
            </a:r>
            <a:r>
              <a:rPr lang="en-US" sz="1600" b="1" dirty="0">
                <a:solidFill>
                  <a:schemeClr val="bg1">
                    <a:lumMod val="50000"/>
                  </a:schemeClr>
                </a:solidFill>
                <a:latin typeface="D-DIN" panose="020B05040302020A0204" pitchFamily="34" charset="0"/>
                <a:ea typeface="Bebas Neue"/>
                <a:cs typeface="Bebas Neue"/>
              </a:rPr>
              <a:t>|</a:t>
            </a:r>
            <a:r>
              <a:rPr lang="en-US" sz="1600" b="1" dirty="0">
                <a:solidFill>
                  <a:schemeClr val="dk1"/>
                </a:solidFill>
                <a:latin typeface="D-DIN" panose="020B05040302020A0204" pitchFamily="34" charset="0"/>
                <a:ea typeface="Bebas Neue"/>
                <a:cs typeface="Bebas Neue"/>
              </a:rPr>
              <a:t>  Post Return 3Yrs - 90.2%</a:t>
            </a:r>
            <a:r>
              <a:rPr lang="en-US" sz="1600" b="1" dirty="0">
                <a:solidFill>
                  <a:srgbClr val="0046AA"/>
                </a:solidFill>
                <a:latin typeface="D-DIN" panose="020B05040302020A0204" pitchFamily="34" charset="0"/>
                <a:ea typeface="Bebas Neue"/>
                <a:cs typeface="Bebas Neue"/>
              </a:rPr>
              <a:t>⬆</a:t>
            </a:r>
          </a:p>
          <a:p>
            <a:pPr>
              <a:spcBef>
                <a:spcPts val="500"/>
              </a:spcBef>
              <a:buClr>
                <a:schemeClr val="tx1"/>
              </a:buClr>
            </a:pPr>
            <a:r>
              <a:rPr lang="en-US" sz="1600" b="1" dirty="0">
                <a:solidFill>
                  <a:schemeClr val="dk1"/>
                </a:solidFill>
                <a:latin typeface="D-DIN" panose="020B05040302020A0204" pitchFamily="34" charset="0"/>
                <a:ea typeface="Bebas Neue"/>
                <a:cs typeface="Bebas Neue"/>
              </a:rPr>
              <a:t>Stock Market Stumble (1994-96) : Market Fall - 41.6%</a:t>
            </a:r>
            <a:r>
              <a:rPr lang="en-US" sz="1600" b="1" dirty="0">
                <a:solidFill>
                  <a:srgbClr val="FF0000"/>
                </a:solidFill>
                <a:latin typeface="D-DIN" panose="020B05040302020A0204" pitchFamily="34" charset="0"/>
                <a:ea typeface="Bebas Neue"/>
                <a:cs typeface="Bebas Neue"/>
              </a:rPr>
              <a:t>⬇ </a:t>
            </a:r>
            <a:r>
              <a:rPr lang="en-US" sz="1600" b="1" dirty="0">
                <a:solidFill>
                  <a:schemeClr val="dk1"/>
                </a:solidFill>
                <a:latin typeface="D-DIN" panose="020B05040302020A0204" pitchFamily="34" charset="0"/>
                <a:ea typeface="Bebas Neue"/>
                <a:cs typeface="Bebas Neue"/>
              </a:rPr>
              <a:t> </a:t>
            </a:r>
            <a:r>
              <a:rPr lang="en-US" sz="1600" b="1" dirty="0">
                <a:solidFill>
                  <a:schemeClr val="bg1">
                    <a:lumMod val="50000"/>
                  </a:schemeClr>
                </a:solidFill>
                <a:latin typeface="D-DIN" panose="020B05040302020A0204" pitchFamily="34" charset="0"/>
                <a:ea typeface="Bebas Neue"/>
                <a:cs typeface="Bebas Neue"/>
              </a:rPr>
              <a:t>|</a:t>
            </a:r>
            <a:r>
              <a:rPr lang="en-US" sz="1600" b="1" dirty="0">
                <a:solidFill>
                  <a:schemeClr val="dk1"/>
                </a:solidFill>
                <a:latin typeface="D-DIN" panose="020B05040302020A0204" pitchFamily="34" charset="0"/>
                <a:ea typeface="Bebas Neue"/>
                <a:cs typeface="Bebas Neue"/>
              </a:rPr>
              <a:t>  Post Return 3Yrs - 73.8%</a:t>
            </a:r>
            <a:r>
              <a:rPr lang="en-US" sz="1600" b="1" dirty="0">
                <a:solidFill>
                  <a:srgbClr val="0046AA"/>
                </a:solidFill>
                <a:latin typeface="D-DIN" panose="020B05040302020A0204" pitchFamily="34" charset="0"/>
                <a:ea typeface="Bebas Neue"/>
                <a:cs typeface="Bebas Neue"/>
              </a:rPr>
              <a:t>⬆</a:t>
            </a:r>
          </a:p>
          <a:p>
            <a:pPr>
              <a:spcBef>
                <a:spcPts val="500"/>
              </a:spcBef>
              <a:buClr>
                <a:schemeClr val="tx1"/>
              </a:buClr>
            </a:pPr>
            <a:r>
              <a:rPr lang="en-US" sz="1600" b="1" dirty="0">
                <a:solidFill>
                  <a:schemeClr val="dk1"/>
                </a:solidFill>
                <a:latin typeface="D-DIN" panose="020B05040302020A0204" pitchFamily="34" charset="0"/>
                <a:ea typeface="Bebas Neue"/>
                <a:cs typeface="Bebas Neue"/>
              </a:rPr>
              <a:t>97 Market Meltdown (1997-98) : Market Fall - 40.5%</a:t>
            </a:r>
            <a:r>
              <a:rPr lang="en-US" sz="1600" b="1" dirty="0">
                <a:solidFill>
                  <a:srgbClr val="FF0000"/>
                </a:solidFill>
                <a:latin typeface="D-DIN" panose="020B05040302020A0204" pitchFamily="34" charset="0"/>
                <a:ea typeface="Bebas Neue"/>
                <a:cs typeface="Bebas Neue"/>
              </a:rPr>
              <a:t>⬇  </a:t>
            </a:r>
            <a:r>
              <a:rPr lang="en-US" sz="1600" b="1" dirty="0">
                <a:solidFill>
                  <a:schemeClr val="bg1">
                    <a:lumMod val="50000"/>
                  </a:schemeClr>
                </a:solidFill>
                <a:latin typeface="D-DIN" panose="020B05040302020A0204" pitchFamily="34" charset="0"/>
                <a:ea typeface="Bebas Neue"/>
                <a:cs typeface="Bebas Neue"/>
              </a:rPr>
              <a:t>|</a:t>
            </a:r>
            <a:r>
              <a:rPr lang="en-US" sz="1600" b="1" dirty="0">
                <a:solidFill>
                  <a:schemeClr val="dk1"/>
                </a:solidFill>
                <a:latin typeface="D-DIN" panose="020B05040302020A0204" pitchFamily="34" charset="0"/>
                <a:ea typeface="Bebas Neue"/>
                <a:cs typeface="Bebas Neue"/>
              </a:rPr>
              <a:t>  Post Return 3Yrs - 11.7%</a:t>
            </a:r>
            <a:r>
              <a:rPr lang="en-US" sz="1600" b="1" dirty="0">
                <a:solidFill>
                  <a:srgbClr val="0046AA"/>
                </a:solidFill>
                <a:latin typeface="D-DIN" panose="020B05040302020A0204" pitchFamily="34" charset="0"/>
                <a:ea typeface="Bebas Neue"/>
                <a:cs typeface="Bebas Neue"/>
              </a:rPr>
              <a:t>⬆</a:t>
            </a:r>
          </a:p>
          <a:p>
            <a:pPr>
              <a:spcBef>
                <a:spcPts val="500"/>
              </a:spcBef>
              <a:buClr>
                <a:schemeClr val="tx1"/>
              </a:buClr>
            </a:pPr>
            <a:r>
              <a:rPr lang="en-US" sz="1600" b="1" dirty="0">
                <a:solidFill>
                  <a:schemeClr val="dk1"/>
                </a:solidFill>
                <a:latin typeface="D-DIN" panose="020B05040302020A0204" pitchFamily="34" charset="0"/>
                <a:ea typeface="Bebas Neue"/>
                <a:cs typeface="Bebas Neue"/>
              </a:rPr>
              <a:t>Dot-Com Bubble (2000-01) : Market Fall - 57.1%</a:t>
            </a:r>
            <a:r>
              <a:rPr lang="en-US" sz="1600" b="1" dirty="0">
                <a:solidFill>
                  <a:srgbClr val="FF0000"/>
                </a:solidFill>
                <a:latin typeface="D-DIN" panose="020B05040302020A0204" pitchFamily="34" charset="0"/>
                <a:ea typeface="Bebas Neue"/>
                <a:cs typeface="Bebas Neue"/>
              </a:rPr>
              <a:t>⬇ </a:t>
            </a:r>
            <a:r>
              <a:rPr lang="en-US" sz="1600" b="1" dirty="0">
                <a:solidFill>
                  <a:schemeClr val="dk1"/>
                </a:solidFill>
                <a:latin typeface="D-DIN" panose="020B05040302020A0204" pitchFamily="34" charset="0"/>
                <a:ea typeface="Bebas Neue"/>
                <a:cs typeface="Bebas Neue"/>
              </a:rPr>
              <a:t> </a:t>
            </a:r>
            <a:r>
              <a:rPr lang="en-US" sz="1600" b="1" dirty="0">
                <a:solidFill>
                  <a:schemeClr val="bg1">
                    <a:lumMod val="50000"/>
                  </a:schemeClr>
                </a:solidFill>
                <a:latin typeface="D-DIN" panose="020B05040302020A0204" pitchFamily="34" charset="0"/>
                <a:ea typeface="Bebas Neue"/>
                <a:cs typeface="Bebas Neue"/>
              </a:rPr>
              <a:t>|</a:t>
            </a:r>
            <a:r>
              <a:rPr lang="en-US" sz="1600" b="1" dirty="0">
                <a:solidFill>
                  <a:schemeClr val="dk1"/>
                </a:solidFill>
                <a:latin typeface="D-DIN" panose="020B05040302020A0204" pitchFamily="34" charset="0"/>
                <a:ea typeface="Bebas Neue"/>
                <a:cs typeface="Bebas Neue"/>
              </a:rPr>
              <a:t>  Post Return 3Yrs - 110.6%</a:t>
            </a:r>
            <a:r>
              <a:rPr lang="en-US" sz="1600" b="1" dirty="0">
                <a:solidFill>
                  <a:srgbClr val="0046AA"/>
                </a:solidFill>
                <a:latin typeface="D-DIN" panose="020B05040302020A0204" pitchFamily="34" charset="0"/>
                <a:ea typeface="Bebas Neue"/>
                <a:cs typeface="Bebas Neue"/>
              </a:rPr>
              <a:t>⬆</a:t>
            </a:r>
          </a:p>
          <a:p>
            <a:pPr>
              <a:spcBef>
                <a:spcPts val="500"/>
              </a:spcBef>
              <a:buClr>
                <a:schemeClr val="tx1"/>
              </a:buClr>
            </a:pPr>
            <a:r>
              <a:rPr lang="en-US" sz="1600" b="1" dirty="0">
                <a:solidFill>
                  <a:schemeClr val="dk1"/>
                </a:solidFill>
                <a:latin typeface="D-DIN" panose="020B05040302020A0204" pitchFamily="34" charset="0"/>
                <a:ea typeface="Bebas Neue"/>
                <a:cs typeface="Bebas Neue"/>
              </a:rPr>
              <a:t>Central Election Results (2004) : Market Fall - 32.4%</a:t>
            </a:r>
            <a:r>
              <a:rPr lang="en-US" sz="1600" b="1" dirty="0">
                <a:solidFill>
                  <a:srgbClr val="FF0000"/>
                </a:solidFill>
                <a:latin typeface="D-DIN" panose="020B05040302020A0204" pitchFamily="34" charset="0"/>
                <a:ea typeface="Bebas Neue"/>
                <a:cs typeface="Bebas Neue"/>
              </a:rPr>
              <a:t>⬇  </a:t>
            </a:r>
            <a:r>
              <a:rPr lang="en-US" sz="1600" b="1" dirty="0">
                <a:solidFill>
                  <a:schemeClr val="bg1">
                    <a:lumMod val="50000"/>
                  </a:schemeClr>
                </a:solidFill>
                <a:latin typeface="D-DIN" panose="020B05040302020A0204" pitchFamily="34" charset="0"/>
                <a:ea typeface="Bebas Neue"/>
                <a:cs typeface="Bebas Neue"/>
                <a:sym typeface="Wingdings" pitchFamily="2" charset="2"/>
              </a:rPr>
              <a:t>|</a:t>
            </a:r>
            <a:r>
              <a:rPr lang="en-US" sz="1600" b="1" dirty="0">
                <a:solidFill>
                  <a:schemeClr val="dk1"/>
                </a:solidFill>
                <a:latin typeface="D-DIN" panose="020B05040302020A0204" pitchFamily="34" charset="0"/>
                <a:ea typeface="Bebas Neue"/>
                <a:cs typeface="Bebas Neue"/>
                <a:sym typeface="Wingdings" pitchFamily="2" charset="2"/>
              </a:rPr>
              <a:t>  </a:t>
            </a:r>
            <a:r>
              <a:rPr lang="en-US" sz="1600" b="1" dirty="0">
                <a:solidFill>
                  <a:schemeClr val="dk1"/>
                </a:solidFill>
                <a:latin typeface="D-DIN" panose="020B05040302020A0204" pitchFamily="34" charset="0"/>
                <a:ea typeface="Bebas Neue"/>
                <a:cs typeface="Bebas Neue"/>
              </a:rPr>
              <a:t>Post Return 3Yrs - 238.3%</a:t>
            </a:r>
            <a:r>
              <a:rPr lang="en-US" sz="1600" b="1" dirty="0">
                <a:solidFill>
                  <a:srgbClr val="0046AA"/>
                </a:solidFill>
                <a:latin typeface="D-DIN" panose="020B05040302020A0204" pitchFamily="34" charset="0"/>
                <a:ea typeface="Bebas Neue"/>
                <a:cs typeface="Bebas Neue"/>
              </a:rPr>
              <a:t>⬆</a:t>
            </a:r>
          </a:p>
          <a:p>
            <a:pPr>
              <a:spcBef>
                <a:spcPts val="500"/>
              </a:spcBef>
              <a:buClr>
                <a:schemeClr val="tx1"/>
              </a:buClr>
            </a:pPr>
            <a:r>
              <a:rPr lang="en-US" sz="1600" b="1" dirty="0">
                <a:solidFill>
                  <a:schemeClr val="dk1"/>
                </a:solidFill>
                <a:latin typeface="D-DIN" panose="020B05040302020A0204" pitchFamily="34" charset="0"/>
                <a:ea typeface="Bebas Neue"/>
                <a:cs typeface="Bebas Neue"/>
              </a:rPr>
              <a:t>High Inflation (2006) : Market Fall - 30.6%</a:t>
            </a:r>
            <a:r>
              <a:rPr lang="en-US" sz="1600" b="1" dirty="0">
                <a:solidFill>
                  <a:srgbClr val="FF0000"/>
                </a:solidFill>
                <a:latin typeface="D-DIN" panose="020B05040302020A0204" pitchFamily="34" charset="0"/>
                <a:ea typeface="Bebas Neue"/>
                <a:cs typeface="Bebas Neue"/>
              </a:rPr>
              <a:t>⬇</a:t>
            </a:r>
            <a:r>
              <a:rPr lang="en-US" sz="1600" b="1" dirty="0">
                <a:solidFill>
                  <a:schemeClr val="dk1"/>
                </a:solidFill>
                <a:latin typeface="D-DIN" panose="020B05040302020A0204" pitchFamily="34" charset="0"/>
                <a:ea typeface="Bebas Neue"/>
                <a:cs typeface="Bebas Neue"/>
              </a:rPr>
              <a:t>  </a:t>
            </a:r>
            <a:r>
              <a:rPr lang="en-US" sz="1600" b="1" dirty="0">
                <a:solidFill>
                  <a:schemeClr val="bg1">
                    <a:lumMod val="50000"/>
                  </a:schemeClr>
                </a:solidFill>
                <a:latin typeface="D-DIN" panose="020B05040302020A0204" pitchFamily="34" charset="0"/>
                <a:ea typeface="Bebas Neue"/>
                <a:cs typeface="Bebas Neue"/>
              </a:rPr>
              <a:t>| </a:t>
            </a:r>
            <a:r>
              <a:rPr lang="en-US" sz="1600" b="1" dirty="0">
                <a:solidFill>
                  <a:schemeClr val="dk1"/>
                </a:solidFill>
                <a:latin typeface="D-DIN" panose="020B05040302020A0204" pitchFamily="34" charset="0"/>
                <a:ea typeface="Bebas Neue"/>
                <a:cs typeface="Bebas Neue"/>
              </a:rPr>
              <a:t> Post Return 3Yrs - 73.2%</a:t>
            </a:r>
            <a:r>
              <a:rPr lang="en-US" sz="1600" b="1" dirty="0">
                <a:solidFill>
                  <a:srgbClr val="0046AA"/>
                </a:solidFill>
                <a:latin typeface="D-DIN" panose="020B05040302020A0204" pitchFamily="34" charset="0"/>
                <a:ea typeface="Bebas Neue"/>
                <a:cs typeface="Bebas Neue"/>
              </a:rPr>
              <a:t>⬆</a:t>
            </a:r>
          </a:p>
          <a:p>
            <a:pPr>
              <a:spcBef>
                <a:spcPts val="500"/>
              </a:spcBef>
              <a:buClr>
                <a:schemeClr val="tx1"/>
              </a:buClr>
            </a:pPr>
            <a:r>
              <a:rPr lang="en-US" sz="1600" b="1" dirty="0">
                <a:solidFill>
                  <a:schemeClr val="dk1"/>
                </a:solidFill>
                <a:latin typeface="D-DIN" panose="020B05040302020A0204" pitchFamily="34" charset="0"/>
                <a:ea typeface="Bebas Neue"/>
                <a:cs typeface="Bebas Neue"/>
              </a:rPr>
              <a:t>Financial Crisis (2008) : Market Fall - 63.7%</a:t>
            </a:r>
            <a:r>
              <a:rPr lang="en-US" sz="1600" b="1" dirty="0">
                <a:solidFill>
                  <a:srgbClr val="FF0000"/>
                </a:solidFill>
                <a:latin typeface="D-DIN" panose="020B05040302020A0204" pitchFamily="34" charset="0"/>
                <a:ea typeface="Bebas Neue"/>
                <a:cs typeface="Bebas Neue"/>
              </a:rPr>
              <a:t>⬇</a:t>
            </a:r>
            <a:r>
              <a:rPr lang="en-US" sz="1600" b="1" dirty="0">
                <a:solidFill>
                  <a:schemeClr val="dk1"/>
                </a:solidFill>
                <a:latin typeface="D-DIN" panose="020B05040302020A0204" pitchFamily="34" charset="0"/>
                <a:ea typeface="Bebas Neue"/>
                <a:cs typeface="Bebas Neue"/>
              </a:rPr>
              <a:t>  </a:t>
            </a:r>
            <a:r>
              <a:rPr lang="en-US" sz="1600" b="1" dirty="0">
                <a:solidFill>
                  <a:schemeClr val="bg1">
                    <a:lumMod val="50000"/>
                  </a:schemeClr>
                </a:solidFill>
                <a:latin typeface="D-DIN" panose="020B05040302020A0204" pitchFamily="34" charset="0"/>
                <a:ea typeface="Bebas Neue"/>
                <a:cs typeface="Bebas Neue"/>
              </a:rPr>
              <a:t>|</a:t>
            </a:r>
            <a:r>
              <a:rPr lang="en-US" sz="1600" b="1" dirty="0">
                <a:solidFill>
                  <a:schemeClr val="dk1"/>
                </a:solidFill>
                <a:latin typeface="D-DIN" panose="020B05040302020A0204" pitchFamily="34" charset="0"/>
                <a:ea typeface="Bebas Neue"/>
                <a:cs typeface="Bebas Neue"/>
              </a:rPr>
              <a:t> Post Return 3Yrs - 124.6%</a:t>
            </a:r>
            <a:r>
              <a:rPr lang="en-US" sz="1600" b="1" dirty="0">
                <a:solidFill>
                  <a:srgbClr val="0046AA"/>
                </a:solidFill>
                <a:latin typeface="D-DIN" panose="020B05040302020A0204" pitchFamily="34" charset="0"/>
                <a:ea typeface="Bebas Neue"/>
                <a:cs typeface="Bebas Neue"/>
              </a:rPr>
              <a:t>⬆</a:t>
            </a:r>
          </a:p>
          <a:p>
            <a:pPr>
              <a:spcBef>
                <a:spcPts val="500"/>
              </a:spcBef>
              <a:buClr>
                <a:schemeClr val="tx1"/>
              </a:buClr>
            </a:pPr>
            <a:r>
              <a:rPr lang="en-US" sz="1600" b="1" dirty="0">
                <a:solidFill>
                  <a:schemeClr val="dk1"/>
                </a:solidFill>
                <a:latin typeface="D-DIN" panose="020B05040302020A0204" pitchFamily="34" charset="0"/>
                <a:ea typeface="Bebas Neue"/>
                <a:cs typeface="Bebas Neue"/>
              </a:rPr>
              <a:t>European Sovereign Debt Crises (2010-11)  :  Market Fall - 11.6%</a:t>
            </a:r>
            <a:r>
              <a:rPr lang="en-US" sz="1600" b="1" dirty="0">
                <a:solidFill>
                  <a:srgbClr val="FF0000"/>
                </a:solidFill>
                <a:latin typeface="D-DIN" panose="020B05040302020A0204" pitchFamily="34" charset="0"/>
                <a:ea typeface="Bebas Neue"/>
                <a:cs typeface="Bebas Neue"/>
              </a:rPr>
              <a:t>⬇</a:t>
            </a:r>
            <a:r>
              <a:rPr lang="en-US" sz="1600" b="1" dirty="0">
                <a:solidFill>
                  <a:schemeClr val="dk1"/>
                </a:solidFill>
                <a:latin typeface="D-DIN" panose="020B05040302020A0204" pitchFamily="34" charset="0"/>
                <a:ea typeface="Bebas Neue"/>
                <a:cs typeface="Bebas Neue"/>
              </a:rPr>
              <a:t>  </a:t>
            </a:r>
            <a:r>
              <a:rPr lang="en-US" sz="1600" b="1" dirty="0">
                <a:solidFill>
                  <a:schemeClr val="bg1">
                    <a:lumMod val="50000"/>
                  </a:schemeClr>
                </a:solidFill>
                <a:latin typeface="D-DIN" panose="020B05040302020A0204" pitchFamily="34" charset="0"/>
                <a:ea typeface="Bebas Neue"/>
                <a:cs typeface="Bebas Neue"/>
              </a:rPr>
              <a:t>|</a:t>
            </a:r>
            <a:r>
              <a:rPr lang="en-US" sz="1600" b="1" dirty="0">
                <a:solidFill>
                  <a:schemeClr val="dk1"/>
                </a:solidFill>
                <a:latin typeface="D-DIN" panose="020B05040302020A0204" pitchFamily="34" charset="0"/>
                <a:ea typeface="Bebas Neue"/>
                <a:cs typeface="Bebas Neue"/>
              </a:rPr>
              <a:t>  Post Return 3Yrs - 80.8%</a:t>
            </a:r>
            <a:r>
              <a:rPr lang="en-US" sz="1600" b="1" dirty="0">
                <a:solidFill>
                  <a:srgbClr val="0046AA"/>
                </a:solidFill>
                <a:latin typeface="D-DIN" panose="020B05040302020A0204" pitchFamily="34" charset="0"/>
                <a:ea typeface="Bebas Neue"/>
                <a:cs typeface="Bebas Neue"/>
              </a:rPr>
              <a:t>⬆</a:t>
            </a:r>
          </a:p>
          <a:p>
            <a:pPr>
              <a:spcBef>
                <a:spcPts val="500"/>
              </a:spcBef>
              <a:buClr>
                <a:schemeClr val="tx1"/>
              </a:buClr>
            </a:pPr>
            <a:r>
              <a:rPr lang="en-US" sz="1800" b="1" dirty="0">
                <a:solidFill>
                  <a:srgbClr val="C00000"/>
                </a:solidFill>
                <a:latin typeface="D-DIN" panose="020B05040302020A0204" pitchFamily="34" charset="0"/>
                <a:ea typeface="Bebas Neue"/>
                <a:cs typeface="Bebas Neue"/>
              </a:rPr>
              <a:t>Corona Lockdown (2020 &amp; 2021) :  China + 1</a:t>
            </a:r>
          </a:p>
          <a:p>
            <a:pPr>
              <a:spcBef>
                <a:spcPts val="500"/>
              </a:spcBef>
              <a:buClr>
                <a:schemeClr val="tx1"/>
              </a:buClr>
            </a:pPr>
            <a:r>
              <a:rPr lang="en-US" sz="1700" b="1" dirty="0">
                <a:solidFill>
                  <a:srgbClr val="0046AA"/>
                </a:solidFill>
                <a:latin typeface="D-DIN" panose="020B05040302020A0204" pitchFamily="34" charset="0"/>
                <a:ea typeface="Bebas Neue"/>
                <a:cs typeface="Bebas Neue"/>
              </a:rPr>
              <a:t>Market Fall - 36.5%</a:t>
            </a:r>
            <a:r>
              <a:rPr lang="en-US" sz="1700" b="1" dirty="0">
                <a:solidFill>
                  <a:srgbClr val="C00000"/>
                </a:solidFill>
                <a:latin typeface="D-DIN" panose="020B05040302020A0204" pitchFamily="34" charset="0"/>
                <a:ea typeface="Bebas Neue"/>
                <a:cs typeface="Bebas Neue"/>
              </a:rPr>
              <a:t>⬇ (24 Feb, 20 - 11829 to 24 March, 20 - 7511)  </a:t>
            </a:r>
            <a:r>
              <a:rPr lang="en-US" sz="1700" b="1" dirty="0">
                <a:solidFill>
                  <a:schemeClr val="bg1">
                    <a:lumMod val="50000"/>
                  </a:schemeClr>
                </a:solidFill>
                <a:latin typeface="D-DIN" panose="020B05040302020A0204" pitchFamily="34" charset="0"/>
                <a:ea typeface="Bebas Neue"/>
                <a:cs typeface="Bebas Neue"/>
              </a:rPr>
              <a:t>|</a:t>
            </a:r>
            <a:r>
              <a:rPr lang="en-US" sz="1700" b="1" dirty="0">
                <a:solidFill>
                  <a:schemeClr val="dk1"/>
                </a:solidFill>
                <a:latin typeface="D-DIN" panose="020B05040302020A0204" pitchFamily="34" charset="0"/>
                <a:ea typeface="Bebas Neue"/>
                <a:cs typeface="Bebas Neue"/>
              </a:rPr>
              <a:t>  </a:t>
            </a:r>
            <a:r>
              <a:rPr lang="en-US" sz="1600" b="1" dirty="0">
                <a:solidFill>
                  <a:srgbClr val="0046AA"/>
                </a:solidFill>
                <a:latin typeface="D-DIN" panose="020B05040302020A0204" pitchFamily="34" charset="0"/>
                <a:ea typeface="Bebas Neue"/>
                <a:cs typeface="Bebas Neue"/>
              </a:rPr>
              <a:t>Post Return 4.2 Years – 199.58 %</a:t>
            </a:r>
            <a:r>
              <a:rPr lang="en-US" sz="1700" b="1" dirty="0">
                <a:solidFill>
                  <a:srgbClr val="0046AA"/>
                </a:solidFill>
                <a:latin typeface="D-DIN" panose="020B05040302020A0204" pitchFamily="34" charset="0"/>
                <a:ea typeface="Bebas Neue"/>
                <a:cs typeface="Bebas Neue"/>
              </a:rPr>
              <a:t>⬆ </a:t>
            </a:r>
            <a:r>
              <a:rPr lang="en-US" sz="1500" b="1" dirty="0">
                <a:solidFill>
                  <a:srgbClr val="0046AA"/>
                </a:solidFill>
                <a:latin typeface="D-DIN" panose="020B05040302020A0204" pitchFamily="34" charset="0"/>
                <a:ea typeface="Bebas Neue"/>
                <a:cs typeface="Bebas Neue"/>
              </a:rPr>
              <a:t>(18 May, 2024 - 22502) </a:t>
            </a:r>
            <a:r>
              <a:rPr lang="en-US" sz="1600" b="1" dirty="0">
                <a:solidFill>
                  <a:srgbClr val="0046AA"/>
                </a:solidFill>
                <a:latin typeface="D-DIN" panose="020B05040302020A0204" pitchFamily="34" charset="0"/>
                <a:ea typeface="Bebas Neue"/>
                <a:cs typeface="Bebas Neue"/>
              </a:rPr>
              <a:t>⬆</a:t>
            </a:r>
          </a:p>
          <a:p>
            <a:pPr>
              <a:spcBef>
                <a:spcPts val="500"/>
              </a:spcBef>
              <a:buClr>
                <a:schemeClr val="tx1"/>
              </a:buClr>
            </a:pPr>
            <a:r>
              <a:rPr lang="en-US" sz="1600" b="1" dirty="0">
                <a:solidFill>
                  <a:srgbClr val="C00000"/>
                </a:solidFill>
                <a:latin typeface="D-DIN" panose="020B05040302020A0204" pitchFamily="34" charset="0"/>
                <a:ea typeface="Bebas Neue"/>
                <a:cs typeface="Bebas Neue"/>
              </a:rPr>
              <a:t>Russia – Ukraine Crisis : Russia + 1, Europe +1, Inflation</a:t>
            </a:r>
          </a:p>
          <a:p>
            <a:pPr>
              <a:spcBef>
                <a:spcPts val="500"/>
              </a:spcBef>
              <a:buClr>
                <a:schemeClr val="tx1"/>
              </a:buClr>
            </a:pPr>
            <a:r>
              <a:rPr lang="en-US" sz="1600" b="1" dirty="0">
                <a:solidFill>
                  <a:srgbClr val="0046AA"/>
                </a:solidFill>
                <a:latin typeface="D-DIN" panose="020B05040302020A0204" pitchFamily="34" charset="0"/>
                <a:ea typeface="Bebas Neue"/>
                <a:cs typeface="Bebas Neue"/>
              </a:rPr>
              <a:t>Market Fall - 36.5%</a:t>
            </a:r>
            <a:r>
              <a:rPr lang="en-US" sz="1600" b="1" dirty="0">
                <a:solidFill>
                  <a:srgbClr val="C00000"/>
                </a:solidFill>
                <a:latin typeface="D-DIN" panose="020B05040302020A0204" pitchFamily="34" charset="0"/>
                <a:ea typeface="Bebas Neue"/>
                <a:cs typeface="Bebas Neue"/>
              </a:rPr>
              <a:t>⬇ (17 Jan, 22 - 18350 to 07 March, 22 - 15711)  </a:t>
            </a:r>
            <a:r>
              <a:rPr lang="en-US" sz="1600" b="1" dirty="0">
                <a:solidFill>
                  <a:schemeClr val="bg1">
                    <a:lumMod val="50000"/>
                  </a:schemeClr>
                </a:solidFill>
                <a:latin typeface="D-DIN" panose="020B05040302020A0204" pitchFamily="34" charset="0"/>
                <a:ea typeface="Bebas Neue"/>
                <a:cs typeface="Bebas Neue"/>
              </a:rPr>
              <a:t>|</a:t>
            </a:r>
            <a:r>
              <a:rPr lang="en-US" sz="1600" b="1" dirty="0">
                <a:solidFill>
                  <a:schemeClr val="dk1"/>
                </a:solidFill>
                <a:latin typeface="D-DIN" panose="020B05040302020A0204" pitchFamily="34" charset="0"/>
                <a:ea typeface="Bebas Neue"/>
                <a:cs typeface="Bebas Neue"/>
              </a:rPr>
              <a:t>  </a:t>
            </a:r>
            <a:r>
              <a:rPr lang="en-US" sz="1600" b="1" dirty="0">
                <a:solidFill>
                  <a:srgbClr val="0046AA"/>
                </a:solidFill>
                <a:latin typeface="D-DIN" panose="020B05040302020A0204" pitchFamily="34" charset="0"/>
                <a:ea typeface="Bebas Neue"/>
                <a:cs typeface="Bebas Neue"/>
              </a:rPr>
              <a:t>Post Return 2.2 Years – 43.22 %⬆ </a:t>
            </a:r>
            <a:r>
              <a:rPr lang="en-US" sz="1500" b="1" dirty="0">
                <a:solidFill>
                  <a:srgbClr val="0046AA"/>
                </a:solidFill>
                <a:latin typeface="D-DIN" panose="020B05040302020A0204" pitchFamily="34" charset="0"/>
                <a:ea typeface="Bebas Neue"/>
                <a:cs typeface="Bebas Neue"/>
              </a:rPr>
              <a:t>(18 May, 2024 - 22502) </a:t>
            </a:r>
            <a:r>
              <a:rPr lang="en-US" sz="1600" b="1" dirty="0">
                <a:solidFill>
                  <a:srgbClr val="0046AA"/>
                </a:solidFill>
                <a:latin typeface="D-DIN" panose="020B05040302020A0204" pitchFamily="34" charset="0"/>
                <a:ea typeface="Bebas Neue"/>
                <a:cs typeface="Bebas Neue"/>
              </a:rPr>
              <a:t>⬆</a:t>
            </a:r>
          </a:p>
          <a:p>
            <a:pPr>
              <a:spcBef>
                <a:spcPts val="500"/>
              </a:spcBef>
              <a:buClr>
                <a:schemeClr val="tx1"/>
              </a:buClr>
            </a:pPr>
            <a:r>
              <a:rPr lang="en-US" sz="1600" b="1" dirty="0">
                <a:solidFill>
                  <a:srgbClr val="0046AA"/>
                </a:solidFill>
                <a:latin typeface="D-DIN" panose="020B05040302020A0204" pitchFamily="34" charset="0"/>
                <a:ea typeface="Bebas Neue"/>
                <a:cs typeface="Bebas Neue"/>
              </a:rPr>
              <a:t>Every time the crisis hit the market, it has fallen but it has definitely recovered and surged ahead .. </a:t>
            </a:r>
          </a:p>
          <a:p>
            <a:pPr>
              <a:spcBef>
                <a:spcPts val="500"/>
              </a:spcBef>
              <a:buClr>
                <a:schemeClr val="tx1"/>
              </a:buClr>
            </a:pPr>
            <a:r>
              <a:rPr lang="en-US" sz="1200" b="1" dirty="0">
                <a:latin typeface="D-DIN" panose="020B05040302020A0204" pitchFamily="34" charset="0"/>
                <a:ea typeface="Bebas Neue"/>
                <a:cs typeface="Bebas Neue"/>
              </a:rPr>
              <a:t>This is a slide presented in my various webinars dated 18</a:t>
            </a:r>
            <a:r>
              <a:rPr lang="en-US" sz="1200" b="1" baseline="30000" dirty="0">
                <a:latin typeface="D-DIN" panose="020B05040302020A0204" pitchFamily="34" charset="0"/>
                <a:ea typeface="Bebas Neue"/>
                <a:cs typeface="Bebas Neue"/>
              </a:rPr>
              <a:t>th</a:t>
            </a:r>
            <a:r>
              <a:rPr lang="en-US" sz="1200" b="1" dirty="0">
                <a:latin typeface="D-DIN" panose="020B05040302020A0204" pitchFamily="34" charset="0"/>
                <a:ea typeface="Bebas Neue"/>
                <a:cs typeface="Bebas Neue"/>
              </a:rPr>
              <a:t> April,  10</a:t>
            </a:r>
            <a:r>
              <a:rPr lang="en-US" sz="1200" b="1" baseline="30000" dirty="0">
                <a:latin typeface="D-DIN" panose="020B05040302020A0204" pitchFamily="34" charset="0"/>
                <a:ea typeface="Bebas Neue"/>
                <a:cs typeface="Bebas Neue"/>
              </a:rPr>
              <a:t>th</a:t>
            </a:r>
            <a:r>
              <a:rPr lang="en-US" sz="1200" b="1" dirty="0">
                <a:latin typeface="D-DIN" panose="020B05040302020A0204" pitchFamily="34" charset="0"/>
                <a:ea typeface="Bebas Neue"/>
                <a:cs typeface="Bebas Neue"/>
              </a:rPr>
              <a:t> May, 28</a:t>
            </a:r>
            <a:r>
              <a:rPr lang="en-US" sz="1200" b="1" baseline="30000" dirty="0">
                <a:latin typeface="D-DIN" panose="020B05040302020A0204" pitchFamily="34" charset="0"/>
                <a:ea typeface="Bebas Neue"/>
                <a:cs typeface="Bebas Neue"/>
              </a:rPr>
              <a:t>th</a:t>
            </a:r>
            <a:r>
              <a:rPr lang="en-US" sz="1200" b="1" dirty="0">
                <a:latin typeface="D-DIN" panose="020B05040302020A0204" pitchFamily="34" charset="0"/>
                <a:ea typeface="Bebas Neue"/>
                <a:cs typeface="Bebas Neue"/>
              </a:rPr>
              <a:t> May, 25</a:t>
            </a:r>
            <a:r>
              <a:rPr lang="en-US" sz="1200" b="1" baseline="30000" dirty="0">
                <a:latin typeface="D-DIN" panose="020B05040302020A0204" pitchFamily="34" charset="0"/>
                <a:ea typeface="Bebas Neue"/>
                <a:cs typeface="Bebas Neue"/>
              </a:rPr>
              <a:t>th</a:t>
            </a:r>
            <a:r>
              <a:rPr lang="en-US" sz="1200" b="1" dirty="0">
                <a:latin typeface="D-DIN" panose="020B05040302020A0204" pitchFamily="34" charset="0"/>
                <a:ea typeface="Bebas Neue"/>
                <a:cs typeface="Bebas Neue"/>
              </a:rPr>
              <a:t> July, 28</a:t>
            </a:r>
            <a:r>
              <a:rPr lang="en-US" sz="1200" b="1" baseline="30000" dirty="0">
                <a:latin typeface="D-DIN" panose="020B05040302020A0204" pitchFamily="34" charset="0"/>
                <a:ea typeface="Bebas Neue"/>
                <a:cs typeface="Bebas Neue"/>
              </a:rPr>
              <a:t>th</a:t>
            </a:r>
            <a:r>
              <a:rPr lang="en-US" sz="1200" b="1" dirty="0">
                <a:latin typeface="D-DIN" panose="020B05040302020A0204" pitchFamily="34" charset="0"/>
                <a:ea typeface="Bebas Neue"/>
                <a:cs typeface="Bebas Neue"/>
              </a:rPr>
              <a:t> Aug, 2020, 25</a:t>
            </a:r>
            <a:r>
              <a:rPr lang="en-US" sz="1200" b="1" baseline="30000" dirty="0">
                <a:latin typeface="D-DIN" panose="020B05040302020A0204" pitchFamily="34" charset="0"/>
                <a:ea typeface="Bebas Neue"/>
                <a:cs typeface="Bebas Neue"/>
              </a:rPr>
              <a:t>th</a:t>
            </a:r>
            <a:r>
              <a:rPr lang="en-US" sz="1200" b="1" dirty="0">
                <a:latin typeface="D-DIN" panose="020B05040302020A0204" pitchFamily="34" charset="0"/>
                <a:ea typeface="Bebas Neue"/>
                <a:cs typeface="Bebas Neue"/>
              </a:rPr>
              <a:t> Sep, 2020, 12</a:t>
            </a:r>
            <a:r>
              <a:rPr lang="en-US" sz="1200" b="1" baseline="30000" dirty="0">
                <a:latin typeface="D-DIN" panose="020B05040302020A0204" pitchFamily="34" charset="0"/>
                <a:ea typeface="Bebas Neue"/>
                <a:cs typeface="Bebas Neue"/>
              </a:rPr>
              <a:t>th</a:t>
            </a:r>
            <a:r>
              <a:rPr lang="en-US" sz="1200" b="1" dirty="0">
                <a:latin typeface="D-DIN" panose="020B05040302020A0204" pitchFamily="34" charset="0"/>
                <a:ea typeface="Bebas Neue"/>
                <a:cs typeface="Bebas Neue"/>
              </a:rPr>
              <a:t> Dec, 2020, 04</a:t>
            </a:r>
            <a:r>
              <a:rPr lang="en-US" sz="1200" b="1" baseline="30000" dirty="0">
                <a:latin typeface="D-DIN" panose="020B05040302020A0204" pitchFamily="34" charset="0"/>
                <a:ea typeface="Bebas Neue"/>
                <a:cs typeface="Bebas Neue"/>
              </a:rPr>
              <a:t>th</a:t>
            </a:r>
            <a:r>
              <a:rPr lang="en-US" sz="1200" b="1" dirty="0">
                <a:latin typeface="D-DIN" panose="020B05040302020A0204" pitchFamily="34" charset="0"/>
                <a:ea typeface="Bebas Neue"/>
                <a:cs typeface="Bebas Neue"/>
              </a:rPr>
              <a:t> Jan, 2021, 07</a:t>
            </a:r>
            <a:r>
              <a:rPr lang="en-US" sz="1200" b="1" baseline="30000" dirty="0">
                <a:latin typeface="D-DIN" panose="020B05040302020A0204" pitchFamily="34" charset="0"/>
                <a:ea typeface="Bebas Neue"/>
                <a:cs typeface="Bebas Neue"/>
              </a:rPr>
              <a:t>th</a:t>
            </a:r>
            <a:r>
              <a:rPr lang="en-US" sz="1200" b="1" dirty="0">
                <a:latin typeface="D-DIN" panose="020B05040302020A0204" pitchFamily="34" charset="0"/>
                <a:ea typeface="Bebas Neue"/>
                <a:cs typeface="Bebas Neue"/>
              </a:rPr>
              <a:t> March, 2021,  29</a:t>
            </a:r>
            <a:r>
              <a:rPr lang="en-US" sz="1200" b="1" baseline="30000" dirty="0">
                <a:latin typeface="D-DIN" panose="020B05040302020A0204" pitchFamily="34" charset="0"/>
                <a:ea typeface="Bebas Neue"/>
                <a:cs typeface="Bebas Neue"/>
              </a:rPr>
              <a:t>th</a:t>
            </a:r>
            <a:r>
              <a:rPr lang="en-US" sz="1200" b="1" dirty="0">
                <a:latin typeface="D-DIN" panose="020B05040302020A0204" pitchFamily="34" charset="0"/>
                <a:ea typeface="Bebas Neue"/>
                <a:cs typeface="Bebas Neue"/>
              </a:rPr>
              <a:t> May, 2021, 05</a:t>
            </a:r>
            <a:r>
              <a:rPr lang="en-US" sz="1200" b="1" baseline="30000" dirty="0">
                <a:latin typeface="D-DIN" panose="020B05040302020A0204" pitchFamily="34" charset="0"/>
                <a:ea typeface="Bebas Neue"/>
                <a:cs typeface="Bebas Neue"/>
              </a:rPr>
              <a:t>th</a:t>
            </a:r>
            <a:r>
              <a:rPr lang="en-US" sz="1200" b="1" dirty="0">
                <a:latin typeface="D-DIN" panose="020B05040302020A0204" pitchFamily="34" charset="0"/>
                <a:ea typeface="Bebas Neue"/>
                <a:cs typeface="Bebas Neue"/>
              </a:rPr>
              <a:t> June, 2021,  12</a:t>
            </a:r>
            <a:r>
              <a:rPr lang="en-US" sz="1200" b="1" baseline="30000" dirty="0">
                <a:latin typeface="D-DIN" panose="020B05040302020A0204" pitchFamily="34" charset="0"/>
                <a:ea typeface="Bebas Neue"/>
                <a:cs typeface="Bebas Neue"/>
              </a:rPr>
              <a:t>th</a:t>
            </a:r>
            <a:r>
              <a:rPr lang="en-US" sz="1200" b="1" dirty="0">
                <a:latin typeface="D-DIN" panose="020B05040302020A0204" pitchFamily="34" charset="0"/>
                <a:ea typeface="Bebas Neue"/>
                <a:cs typeface="Bebas Neue"/>
              </a:rPr>
              <a:t> June, 2021, 17</a:t>
            </a:r>
            <a:r>
              <a:rPr lang="en-US" sz="1200" b="1" baseline="30000" dirty="0">
                <a:latin typeface="D-DIN" panose="020B05040302020A0204" pitchFamily="34" charset="0"/>
                <a:ea typeface="Bebas Neue"/>
                <a:cs typeface="Bebas Neue"/>
              </a:rPr>
              <a:t>th</a:t>
            </a:r>
            <a:r>
              <a:rPr lang="en-US" sz="1200" b="1" dirty="0">
                <a:latin typeface="D-DIN" panose="020B05040302020A0204" pitchFamily="34" charset="0"/>
                <a:ea typeface="Bebas Neue"/>
                <a:cs typeface="Bebas Neue"/>
              </a:rPr>
              <a:t> June, 2021, 19</a:t>
            </a:r>
            <a:r>
              <a:rPr lang="en-US" sz="1200" b="1" baseline="30000" dirty="0">
                <a:latin typeface="D-DIN" panose="020B05040302020A0204" pitchFamily="34" charset="0"/>
                <a:ea typeface="Bebas Neue"/>
                <a:cs typeface="Bebas Neue"/>
              </a:rPr>
              <a:t>th</a:t>
            </a:r>
            <a:r>
              <a:rPr lang="en-US" sz="1200" b="1" dirty="0">
                <a:latin typeface="D-DIN" panose="020B05040302020A0204" pitchFamily="34" charset="0"/>
                <a:ea typeface="Bebas Neue"/>
                <a:cs typeface="Bebas Neue"/>
              </a:rPr>
              <a:t> June, 2021, 26</a:t>
            </a:r>
            <a:r>
              <a:rPr lang="en-US" sz="1200" b="1" baseline="30000" dirty="0">
                <a:latin typeface="D-DIN" panose="020B05040302020A0204" pitchFamily="34" charset="0"/>
                <a:ea typeface="Bebas Neue"/>
                <a:cs typeface="Bebas Neue"/>
              </a:rPr>
              <a:t>th</a:t>
            </a:r>
            <a:r>
              <a:rPr lang="en-US" sz="1200" b="1" dirty="0">
                <a:latin typeface="D-DIN" panose="020B05040302020A0204" pitchFamily="34" charset="0"/>
                <a:ea typeface="Bebas Neue"/>
                <a:cs typeface="Bebas Neue"/>
              </a:rPr>
              <a:t> June, 2021, 02</a:t>
            </a:r>
            <a:r>
              <a:rPr lang="en-US" sz="1200" b="1" baseline="30000" dirty="0">
                <a:latin typeface="D-DIN" panose="020B05040302020A0204" pitchFamily="34" charset="0"/>
                <a:ea typeface="Bebas Neue"/>
                <a:cs typeface="Bebas Neue"/>
              </a:rPr>
              <a:t>nd</a:t>
            </a:r>
            <a:r>
              <a:rPr lang="en-US" sz="1200" b="1" dirty="0">
                <a:latin typeface="D-DIN" panose="020B05040302020A0204" pitchFamily="34" charset="0"/>
                <a:ea typeface="Bebas Neue"/>
                <a:cs typeface="Bebas Neue"/>
              </a:rPr>
              <a:t> July, 2021 &amp; 13</a:t>
            </a:r>
            <a:r>
              <a:rPr lang="en-US" sz="1200" b="1" baseline="30000" dirty="0">
                <a:latin typeface="D-DIN" panose="020B05040302020A0204" pitchFamily="34" charset="0"/>
                <a:ea typeface="Bebas Neue"/>
                <a:cs typeface="Bebas Neue"/>
              </a:rPr>
              <a:t>th</a:t>
            </a:r>
            <a:r>
              <a:rPr lang="en-US" sz="1200" b="1" dirty="0">
                <a:latin typeface="D-DIN" panose="020B05040302020A0204" pitchFamily="34" charset="0"/>
                <a:ea typeface="Bebas Neue"/>
                <a:cs typeface="Bebas Neue"/>
              </a:rPr>
              <a:t> July, 2021</a:t>
            </a:r>
          </a:p>
        </p:txBody>
      </p:sp>
      <p:grpSp>
        <p:nvGrpSpPr>
          <p:cNvPr id="39" name="Group 19"/>
          <p:cNvGrpSpPr>
            <a:grpSpLocks/>
          </p:cNvGrpSpPr>
          <p:nvPr/>
        </p:nvGrpSpPr>
        <p:grpSpPr bwMode="auto">
          <a:xfrm>
            <a:off x="487307" y="1224882"/>
            <a:ext cx="166686" cy="55154"/>
            <a:chOff x="641426" y="1647610"/>
            <a:chExt cx="312772" cy="108077"/>
          </a:xfrm>
        </p:grpSpPr>
        <p:sp>
          <p:nvSpPr>
            <p:cNvPr id="40" name="Rectangle 39"/>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1" name="Rectangle 40"/>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42" name="Rectangle 41"/>
          <p:cNvSpPr/>
          <p:nvPr/>
        </p:nvSpPr>
        <p:spPr>
          <a:xfrm>
            <a:off x="371431" y="654471"/>
            <a:ext cx="9942286" cy="400110"/>
          </a:xfrm>
          <a:prstGeom prst="rect">
            <a:avLst/>
          </a:prstGeom>
        </p:spPr>
        <p:txBody>
          <a:bodyPr wrap="square">
            <a:spAutoFit/>
          </a:bodyPr>
          <a:lstStyle/>
          <a:p>
            <a:pPr>
              <a:spcBef>
                <a:spcPts val="601"/>
              </a:spcBef>
              <a:buClr>
                <a:schemeClr val="tx1"/>
              </a:buClr>
            </a:pPr>
            <a:r>
              <a:rPr lang="en-US" sz="2000" b="1" dirty="0">
                <a:solidFill>
                  <a:srgbClr val="C00000"/>
                </a:solidFill>
                <a:latin typeface="D-DIN" panose="020B05040302020A0204" pitchFamily="34" charset="0"/>
                <a:ea typeface="Bebas Neue"/>
                <a:cs typeface="Bebas Neue"/>
              </a:rPr>
              <a:t>How Market has bounced back during prominent corrections</a:t>
            </a:r>
          </a:p>
        </p:txBody>
      </p:sp>
      <p:grpSp>
        <p:nvGrpSpPr>
          <p:cNvPr id="44" name="Group 19"/>
          <p:cNvGrpSpPr>
            <a:grpSpLocks/>
          </p:cNvGrpSpPr>
          <p:nvPr/>
        </p:nvGrpSpPr>
        <p:grpSpPr bwMode="auto">
          <a:xfrm>
            <a:off x="487307" y="1528076"/>
            <a:ext cx="166686" cy="55154"/>
            <a:chOff x="641426" y="1647610"/>
            <a:chExt cx="312772" cy="108077"/>
          </a:xfrm>
        </p:grpSpPr>
        <p:sp>
          <p:nvSpPr>
            <p:cNvPr id="45" name="Rectangle 4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6" name="Rectangle 4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7" name="Group 19"/>
          <p:cNvGrpSpPr>
            <a:grpSpLocks/>
          </p:cNvGrpSpPr>
          <p:nvPr/>
        </p:nvGrpSpPr>
        <p:grpSpPr bwMode="auto">
          <a:xfrm>
            <a:off x="487307" y="1850656"/>
            <a:ext cx="166686" cy="55154"/>
            <a:chOff x="641426" y="1647610"/>
            <a:chExt cx="312772" cy="108077"/>
          </a:xfrm>
        </p:grpSpPr>
        <p:sp>
          <p:nvSpPr>
            <p:cNvPr id="48" name="Rectangle 4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9" name="Rectangle 4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50" name="Group 19"/>
          <p:cNvGrpSpPr>
            <a:grpSpLocks/>
          </p:cNvGrpSpPr>
          <p:nvPr/>
        </p:nvGrpSpPr>
        <p:grpSpPr bwMode="auto">
          <a:xfrm>
            <a:off x="487307" y="2135136"/>
            <a:ext cx="166686" cy="55154"/>
            <a:chOff x="641426" y="1647610"/>
            <a:chExt cx="312772" cy="108077"/>
          </a:xfrm>
        </p:grpSpPr>
        <p:sp>
          <p:nvSpPr>
            <p:cNvPr id="51" name="Rectangle 5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2" name="Rectangle 5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53" name="Group 19"/>
          <p:cNvGrpSpPr>
            <a:grpSpLocks/>
          </p:cNvGrpSpPr>
          <p:nvPr/>
        </p:nvGrpSpPr>
        <p:grpSpPr bwMode="auto">
          <a:xfrm>
            <a:off x="487307" y="2445016"/>
            <a:ext cx="166686" cy="55154"/>
            <a:chOff x="641426" y="1647610"/>
            <a:chExt cx="312772" cy="108077"/>
          </a:xfrm>
        </p:grpSpPr>
        <p:sp>
          <p:nvSpPr>
            <p:cNvPr id="54" name="Rectangle 5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5" name="Rectangle 5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56" name="Group 19"/>
          <p:cNvGrpSpPr>
            <a:grpSpLocks/>
          </p:cNvGrpSpPr>
          <p:nvPr/>
        </p:nvGrpSpPr>
        <p:grpSpPr bwMode="auto">
          <a:xfrm>
            <a:off x="487307" y="2759976"/>
            <a:ext cx="166686" cy="55154"/>
            <a:chOff x="641426" y="1647610"/>
            <a:chExt cx="312772" cy="108077"/>
          </a:xfrm>
        </p:grpSpPr>
        <p:sp>
          <p:nvSpPr>
            <p:cNvPr id="57" name="Rectangle 5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8" name="Rectangle 5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60" name="Group 19"/>
          <p:cNvGrpSpPr>
            <a:grpSpLocks/>
          </p:cNvGrpSpPr>
          <p:nvPr/>
        </p:nvGrpSpPr>
        <p:grpSpPr bwMode="auto">
          <a:xfrm>
            <a:off x="487307" y="3047722"/>
            <a:ext cx="166686" cy="55154"/>
            <a:chOff x="641426" y="1647610"/>
            <a:chExt cx="312772" cy="108077"/>
          </a:xfrm>
        </p:grpSpPr>
        <p:sp>
          <p:nvSpPr>
            <p:cNvPr id="61" name="Rectangle 6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4" name="Rectangle 93"/>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95" name="Group 19"/>
          <p:cNvGrpSpPr>
            <a:grpSpLocks/>
          </p:cNvGrpSpPr>
          <p:nvPr/>
        </p:nvGrpSpPr>
        <p:grpSpPr bwMode="auto">
          <a:xfrm>
            <a:off x="487307" y="3377922"/>
            <a:ext cx="166686" cy="55154"/>
            <a:chOff x="641426" y="1647610"/>
            <a:chExt cx="312772" cy="108077"/>
          </a:xfrm>
        </p:grpSpPr>
        <p:sp>
          <p:nvSpPr>
            <p:cNvPr id="96" name="Rectangle 95"/>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8" name="Rectangle 9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01" name="Group 19"/>
          <p:cNvGrpSpPr>
            <a:grpSpLocks/>
          </p:cNvGrpSpPr>
          <p:nvPr/>
        </p:nvGrpSpPr>
        <p:grpSpPr bwMode="auto">
          <a:xfrm>
            <a:off x="487307" y="3687802"/>
            <a:ext cx="166686" cy="55154"/>
            <a:chOff x="641426" y="1647610"/>
            <a:chExt cx="312772" cy="108077"/>
          </a:xfrm>
        </p:grpSpPr>
        <p:sp>
          <p:nvSpPr>
            <p:cNvPr id="102" name="Rectangle 10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3" name="Rectangle 10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04" name="Group 19"/>
          <p:cNvGrpSpPr>
            <a:grpSpLocks/>
          </p:cNvGrpSpPr>
          <p:nvPr/>
        </p:nvGrpSpPr>
        <p:grpSpPr bwMode="auto">
          <a:xfrm>
            <a:off x="487307" y="3990062"/>
            <a:ext cx="166686" cy="55154"/>
            <a:chOff x="641426" y="1647610"/>
            <a:chExt cx="312772" cy="108077"/>
          </a:xfrm>
        </p:grpSpPr>
        <p:sp>
          <p:nvSpPr>
            <p:cNvPr id="105" name="Rectangle 10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6" name="Rectangle 10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37" name="TextBox 36"/>
          <p:cNvSpPr txBox="1"/>
          <p:nvPr/>
        </p:nvSpPr>
        <p:spPr>
          <a:xfrm>
            <a:off x="371431" y="150465"/>
            <a:ext cx="4440639" cy="523220"/>
          </a:xfrm>
          <a:prstGeom prst="rect">
            <a:avLst/>
          </a:prstGeom>
          <a:noFill/>
        </p:spPr>
        <p:txBody>
          <a:bodyPr wrap="none" rtlCol="0">
            <a:spAutoFit/>
          </a:bodyPr>
          <a:lstStyle/>
          <a:p>
            <a:r>
              <a:rPr lang="en-US" sz="2800" b="1" dirty="0">
                <a:solidFill>
                  <a:srgbClr val="0046AA"/>
                </a:solidFill>
                <a:latin typeface="D-DIN" panose="020B05040302020A0204" pitchFamily="34" charset="0"/>
                <a:ea typeface="Bebas Neue"/>
                <a:cs typeface="Calibri" panose="020F0502020204030204" pitchFamily="34" charset="0"/>
              </a:rPr>
              <a:t>Post Crises Opportunities ??</a:t>
            </a:r>
          </a:p>
        </p:txBody>
      </p:sp>
      <p:grpSp>
        <p:nvGrpSpPr>
          <p:cNvPr id="43" name="Group 19"/>
          <p:cNvGrpSpPr>
            <a:grpSpLocks/>
          </p:cNvGrpSpPr>
          <p:nvPr/>
        </p:nvGrpSpPr>
        <p:grpSpPr bwMode="auto">
          <a:xfrm>
            <a:off x="487307" y="4320212"/>
            <a:ext cx="166686" cy="55154"/>
            <a:chOff x="641426" y="1647610"/>
            <a:chExt cx="312772" cy="108077"/>
          </a:xfrm>
        </p:grpSpPr>
        <p:sp>
          <p:nvSpPr>
            <p:cNvPr id="59" name="Rectangle 58"/>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2" name="Rectangle 6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63" name="Group 19"/>
          <p:cNvGrpSpPr>
            <a:grpSpLocks/>
          </p:cNvGrpSpPr>
          <p:nvPr/>
        </p:nvGrpSpPr>
        <p:grpSpPr bwMode="auto">
          <a:xfrm>
            <a:off x="487307" y="4960292"/>
            <a:ext cx="166686" cy="55154"/>
            <a:chOff x="641426" y="1647610"/>
            <a:chExt cx="312772" cy="108077"/>
          </a:xfrm>
        </p:grpSpPr>
        <p:sp>
          <p:nvSpPr>
            <p:cNvPr id="64" name="Rectangle 6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5" name="Rectangle 6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pic>
        <p:nvPicPr>
          <p:cNvPr id="66"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1EFBC41F-FB50-688F-F399-783C2EA13261}"/>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3468920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B221659-7E59-2042-4232-65CD35AA6521}"/>
              </a:ext>
            </a:extLst>
          </p:cNvPr>
          <p:cNvSpPr txBox="1">
            <a:spLocks/>
          </p:cNvSpPr>
          <p:nvPr/>
        </p:nvSpPr>
        <p:spPr bwMode="auto">
          <a:xfrm>
            <a:off x="4762206" y="585518"/>
            <a:ext cx="4838994"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altLang="en-US" sz="3200" b="1" dirty="0">
                <a:solidFill>
                  <a:srgbClr val="C00000"/>
                </a:solidFill>
                <a:latin typeface="D-DIN" panose="020B05040302020A0204" pitchFamily="34" charset="0"/>
                <a:cs typeface="Times New Roman" panose="02020603050405020304" pitchFamily="18" charset="0"/>
              </a:rPr>
              <a:t>#JAINSAABKEGEMS</a:t>
            </a:r>
          </a:p>
          <a:p>
            <a:pPr algn="l"/>
            <a:r>
              <a:rPr lang="en-US" sz="2400" b="1" dirty="0">
                <a:solidFill>
                  <a:srgbClr val="1E438B"/>
                </a:solidFill>
                <a:latin typeface="D-DIN" panose="020B05040302020A0204" pitchFamily="34" charset="0"/>
                <a:cs typeface="Times New Roman" panose="02020603050405020304" pitchFamily="18" charset="0"/>
              </a:rPr>
              <a:t>2</a:t>
            </a:r>
            <a:r>
              <a:rPr lang="en-US" sz="2400" b="1" baseline="30000" dirty="0">
                <a:solidFill>
                  <a:srgbClr val="1E438B"/>
                </a:solidFill>
                <a:latin typeface="D-DIN" panose="020B05040302020A0204" pitchFamily="34" charset="0"/>
                <a:cs typeface="Times New Roman" panose="02020603050405020304" pitchFamily="18" charset="0"/>
              </a:rPr>
              <a:t>nd</a:t>
            </a:r>
            <a:r>
              <a:rPr lang="en-US" sz="2400" b="1" dirty="0">
                <a:solidFill>
                  <a:srgbClr val="1E438B"/>
                </a:solidFill>
                <a:latin typeface="D-DIN" panose="020B05040302020A0204" pitchFamily="34" charset="0"/>
                <a:cs typeface="Times New Roman" panose="02020603050405020304" pitchFamily="18" charset="0"/>
              </a:rPr>
              <a:t> YEAR ANALYSIS</a:t>
            </a:r>
            <a:endParaRPr lang="en-IN" sz="2400" b="1" dirty="0">
              <a:solidFill>
                <a:srgbClr val="1E438B"/>
              </a:solidFill>
              <a:latin typeface="D-DIN" panose="020B05040302020A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6DE0F627-9419-C035-9E05-3A88C624953E}"/>
              </a:ext>
            </a:extLst>
          </p:cNvPr>
          <p:cNvPicPr>
            <a:picLocks noChangeAspect="1"/>
          </p:cNvPicPr>
          <p:nvPr/>
        </p:nvPicPr>
        <p:blipFill rotWithShape="1">
          <a:blip r:embed="rId3">
            <a:extLst>
              <a:ext uri="{28A0092B-C50C-407E-A947-70E740481C1C}">
                <a14:useLocalDpi xmlns:a14="http://schemas.microsoft.com/office/drawing/2010/main" val="0"/>
              </a:ext>
            </a:extLst>
          </a:blip>
          <a:srcRect l="8061" t="45072" r="9738" b="10980"/>
          <a:stretch/>
        </p:blipFill>
        <p:spPr>
          <a:xfrm>
            <a:off x="5549669" y="1941437"/>
            <a:ext cx="6539950" cy="4524847"/>
          </a:xfrm>
          <a:prstGeom prst="rect">
            <a:avLst/>
          </a:prstGeom>
        </p:spPr>
      </p:pic>
      <p:grpSp>
        <p:nvGrpSpPr>
          <p:cNvPr id="11" name="Group 10">
            <a:extLst>
              <a:ext uri="{FF2B5EF4-FFF2-40B4-BE49-F238E27FC236}">
                <a16:creationId xmlns:a16="http://schemas.microsoft.com/office/drawing/2014/main" id="{EE80408B-6E91-9F3A-7218-9B4CA4B9FFB0}"/>
              </a:ext>
            </a:extLst>
          </p:cNvPr>
          <p:cNvGrpSpPr/>
          <p:nvPr/>
        </p:nvGrpSpPr>
        <p:grpSpPr>
          <a:xfrm>
            <a:off x="136621" y="1941437"/>
            <a:ext cx="5506567" cy="3858816"/>
            <a:chOff x="136621" y="1941437"/>
            <a:chExt cx="5506567" cy="3858816"/>
          </a:xfrm>
        </p:grpSpPr>
        <p:pic>
          <p:nvPicPr>
            <p:cNvPr id="3" name="Picture 2">
              <a:extLst>
                <a:ext uri="{FF2B5EF4-FFF2-40B4-BE49-F238E27FC236}">
                  <a16:creationId xmlns:a16="http://schemas.microsoft.com/office/drawing/2014/main" id="{708D430B-1ADB-8B7B-7653-F3CF448C4E1F}"/>
                </a:ext>
              </a:extLst>
            </p:cNvPr>
            <p:cNvPicPr>
              <a:picLocks noChangeAspect="1"/>
            </p:cNvPicPr>
            <p:nvPr/>
          </p:nvPicPr>
          <p:blipFill rotWithShape="1">
            <a:blip r:embed="rId3">
              <a:extLst>
                <a:ext uri="{28A0092B-C50C-407E-A947-70E740481C1C}">
                  <a14:useLocalDpi xmlns:a14="http://schemas.microsoft.com/office/drawing/2010/main" val="0"/>
                </a:ext>
              </a:extLst>
            </a:blip>
            <a:srcRect l="66200" t="7592" r="9738" b="54929"/>
            <a:stretch/>
          </p:blipFill>
          <p:spPr>
            <a:xfrm>
              <a:off x="3728823" y="1941437"/>
              <a:ext cx="1914365" cy="3858816"/>
            </a:xfrm>
            <a:prstGeom prst="rect">
              <a:avLst/>
            </a:prstGeom>
          </p:spPr>
        </p:pic>
        <p:pic>
          <p:nvPicPr>
            <p:cNvPr id="10" name="Picture 9">
              <a:extLst>
                <a:ext uri="{FF2B5EF4-FFF2-40B4-BE49-F238E27FC236}">
                  <a16:creationId xmlns:a16="http://schemas.microsoft.com/office/drawing/2014/main" id="{DB718981-554E-D871-FBBA-FFFDED8417F9}"/>
                </a:ext>
              </a:extLst>
            </p:cNvPr>
            <p:cNvPicPr>
              <a:picLocks noChangeAspect="1"/>
            </p:cNvPicPr>
            <p:nvPr/>
          </p:nvPicPr>
          <p:blipFill rotWithShape="1">
            <a:blip r:embed="rId3">
              <a:extLst>
                <a:ext uri="{28A0092B-C50C-407E-A947-70E740481C1C}">
                  <a14:useLocalDpi xmlns:a14="http://schemas.microsoft.com/office/drawing/2010/main" val="0"/>
                </a:ext>
              </a:extLst>
            </a:blip>
            <a:srcRect l="8061" t="7592" r="46487" b="54929"/>
            <a:stretch/>
          </p:blipFill>
          <p:spPr>
            <a:xfrm>
              <a:off x="136621" y="1941437"/>
              <a:ext cx="3616229" cy="3858816"/>
            </a:xfrm>
            <a:prstGeom prst="rect">
              <a:avLst/>
            </a:prstGeom>
          </p:spPr>
        </p:pic>
      </p:grpSp>
      <p:pic>
        <p:nvPicPr>
          <p:cNvPr id="14" name="Picture 13">
            <a:extLst>
              <a:ext uri="{FF2B5EF4-FFF2-40B4-BE49-F238E27FC236}">
                <a16:creationId xmlns:a16="http://schemas.microsoft.com/office/drawing/2014/main" id="{255B37EB-4817-86FD-8CC4-90EEBA1A2BC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31" t="2723" r="47125" b="82778"/>
          <a:stretch/>
        </p:blipFill>
        <p:spPr>
          <a:xfrm>
            <a:off x="107513" y="54142"/>
            <a:ext cx="4384414" cy="1722389"/>
          </a:xfrm>
          <a:prstGeom prst="rect">
            <a:avLst/>
          </a:prstGeom>
        </p:spPr>
      </p:pic>
      <p:sp>
        <p:nvSpPr>
          <p:cNvPr id="5" name="Rectangle 4">
            <a:extLst>
              <a:ext uri="{FF2B5EF4-FFF2-40B4-BE49-F238E27FC236}">
                <a16:creationId xmlns:a16="http://schemas.microsoft.com/office/drawing/2014/main" id="{00157A8A-1E3F-CB5B-288C-82DC2A77D396}"/>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652910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EBC3B8B-737A-38AC-7F74-397E86AE014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2605" b="47085"/>
          <a:stretch/>
        </p:blipFill>
        <p:spPr>
          <a:xfrm>
            <a:off x="181591" y="1516877"/>
            <a:ext cx="4339444" cy="5177367"/>
          </a:xfrm>
          <a:prstGeom prst="rect">
            <a:avLst/>
          </a:prstGeom>
        </p:spPr>
      </p:pic>
      <p:pic>
        <p:nvPicPr>
          <p:cNvPr id="5" name="Picture 4">
            <a:extLst>
              <a:ext uri="{FF2B5EF4-FFF2-40B4-BE49-F238E27FC236}">
                <a16:creationId xmlns:a16="http://schemas.microsoft.com/office/drawing/2014/main" id="{488B68BD-8E95-9069-DA07-313E9629F65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7635" t="7884" r="1025" b="24616"/>
          <a:stretch/>
        </p:blipFill>
        <p:spPr>
          <a:xfrm>
            <a:off x="9006524" y="163277"/>
            <a:ext cx="3034341" cy="6411693"/>
          </a:xfrm>
          <a:prstGeom prst="rect">
            <a:avLst/>
          </a:prstGeom>
        </p:spPr>
      </p:pic>
      <p:pic>
        <p:nvPicPr>
          <p:cNvPr id="7" name="Picture 6">
            <a:extLst>
              <a:ext uri="{FF2B5EF4-FFF2-40B4-BE49-F238E27FC236}">
                <a16:creationId xmlns:a16="http://schemas.microsoft.com/office/drawing/2014/main" id="{800A9519-896F-BABC-837A-912204703AE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52736" r="42605" b="8352"/>
          <a:stretch/>
        </p:blipFill>
        <p:spPr>
          <a:xfrm>
            <a:off x="4521035" y="1898650"/>
            <a:ext cx="4384414" cy="3846642"/>
          </a:xfrm>
          <a:prstGeom prst="rect">
            <a:avLst/>
          </a:prstGeom>
        </p:spPr>
      </p:pic>
      <p:sp>
        <p:nvSpPr>
          <p:cNvPr id="10" name="Title 1">
            <a:extLst>
              <a:ext uri="{FF2B5EF4-FFF2-40B4-BE49-F238E27FC236}">
                <a16:creationId xmlns:a16="http://schemas.microsoft.com/office/drawing/2014/main" id="{3A9E235F-8190-CCC6-FC51-25741C67DE75}"/>
              </a:ext>
            </a:extLst>
          </p:cNvPr>
          <p:cNvSpPr txBox="1">
            <a:spLocks/>
          </p:cNvSpPr>
          <p:nvPr/>
        </p:nvSpPr>
        <p:spPr bwMode="auto">
          <a:xfrm>
            <a:off x="4762206" y="585518"/>
            <a:ext cx="4838994"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altLang="en-US" sz="3200" b="1" dirty="0">
                <a:solidFill>
                  <a:srgbClr val="C00000"/>
                </a:solidFill>
                <a:latin typeface="D-DIN" panose="020B05040302020A0204" pitchFamily="34" charset="0"/>
                <a:cs typeface="Times New Roman" panose="02020603050405020304" pitchFamily="18" charset="0"/>
              </a:rPr>
              <a:t>#JAINSAABKEGEMS</a:t>
            </a:r>
          </a:p>
          <a:p>
            <a:pPr algn="l"/>
            <a:r>
              <a:rPr lang="en-US" sz="2400" b="1" dirty="0">
                <a:solidFill>
                  <a:srgbClr val="1E438B"/>
                </a:solidFill>
                <a:latin typeface="D-DIN" panose="020B05040302020A0204" pitchFamily="34" charset="0"/>
                <a:cs typeface="Times New Roman" panose="02020603050405020304" pitchFamily="18" charset="0"/>
              </a:rPr>
              <a:t>COMBINED 2 YEARS ANALYSIS</a:t>
            </a:r>
            <a:endParaRPr lang="en-IN" sz="2400" b="1" dirty="0">
              <a:solidFill>
                <a:srgbClr val="1E438B"/>
              </a:solidFill>
              <a:latin typeface="D-DIN" panose="020B05040302020A0204" pitchFamily="34" charset="0"/>
              <a:cs typeface="Times New Roman" panose="02020603050405020304" pitchFamily="18" charset="0"/>
            </a:endParaRPr>
          </a:p>
        </p:txBody>
      </p:sp>
      <p:pic>
        <p:nvPicPr>
          <p:cNvPr id="11" name="Picture 10">
            <a:extLst>
              <a:ext uri="{FF2B5EF4-FFF2-40B4-BE49-F238E27FC236}">
                <a16:creationId xmlns:a16="http://schemas.microsoft.com/office/drawing/2014/main" id="{A1432FBC-70E8-0ADD-4577-E693648F356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231" t="2723" r="47125" b="82778"/>
          <a:stretch/>
        </p:blipFill>
        <p:spPr>
          <a:xfrm>
            <a:off x="107513" y="54142"/>
            <a:ext cx="4384414" cy="1722389"/>
          </a:xfrm>
          <a:prstGeom prst="rect">
            <a:avLst/>
          </a:prstGeom>
        </p:spPr>
      </p:pic>
    </p:spTree>
    <p:extLst>
      <p:ext uri="{BB962C8B-B14F-4D97-AF65-F5344CB8AC3E}">
        <p14:creationId xmlns:p14="http://schemas.microsoft.com/office/powerpoint/2010/main" val="437336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EE97681-E9F5-7BC6-0D6B-380A47B5266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231" t="2723" r="47125" b="82778"/>
          <a:stretch/>
        </p:blipFill>
        <p:spPr>
          <a:xfrm>
            <a:off x="107513" y="54142"/>
            <a:ext cx="4384414" cy="1722389"/>
          </a:xfrm>
          <a:prstGeom prst="rect">
            <a:avLst/>
          </a:prstGeom>
        </p:spPr>
      </p:pic>
      <p:pic>
        <p:nvPicPr>
          <p:cNvPr id="5" name="Picture 4">
            <a:extLst>
              <a:ext uri="{FF2B5EF4-FFF2-40B4-BE49-F238E27FC236}">
                <a16:creationId xmlns:a16="http://schemas.microsoft.com/office/drawing/2014/main" id="{76588011-7C5A-7116-1A98-45561C66EA5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978" t="16561" r="35755" b="40014"/>
          <a:stretch/>
        </p:blipFill>
        <p:spPr>
          <a:xfrm>
            <a:off x="76654" y="1844758"/>
            <a:ext cx="4487570" cy="4403641"/>
          </a:xfrm>
          <a:prstGeom prst="rect">
            <a:avLst/>
          </a:prstGeom>
        </p:spPr>
      </p:pic>
      <p:pic>
        <p:nvPicPr>
          <p:cNvPr id="7" name="Picture 6">
            <a:extLst>
              <a:ext uri="{FF2B5EF4-FFF2-40B4-BE49-F238E27FC236}">
                <a16:creationId xmlns:a16="http://schemas.microsoft.com/office/drawing/2014/main" id="{A838040A-2FAD-9B28-9C4B-413E3D7E019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978" t="60214" r="35755" b="2579"/>
          <a:stretch/>
        </p:blipFill>
        <p:spPr>
          <a:xfrm>
            <a:off x="4545394" y="1790700"/>
            <a:ext cx="5679456" cy="4775200"/>
          </a:xfrm>
          <a:prstGeom prst="rect">
            <a:avLst/>
          </a:prstGeom>
        </p:spPr>
      </p:pic>
      <p:pic>
        <p:nvPicPr>
          <p:cNvPr id="10" name="Picture 9">
            <a:extLst>
              <a:ext uri="{FF2B5EF4-FFF2-40B4-BE49-F238E27FC236}">
                <a16:creationId xmlns:a16="http://schemas.microsoft.com/office/drawing/2014/main" id="{7635BB16-B082-1C50-51C1-39209C3EF51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4598" t="16173" r="8196" b="5702"/>
          <a:stretch/>
        </p:blipFill>
        <p:spPr>
          <a:xfrm>
            <a:off x="10295569" y="115180"/>
            <a:ext cx="1791235" cy="6656558"/>
          </a:xfrm>
          <a:prstGeom prst="rect">
            <a:avLst/>
          </a:prstGeom>
        </p:spPr>
      </p:pic>
      <p:sp>
        <p:nvSpPr>
          <p:cNvPr id="3" name="Title 1">
            <a:extLst>
              <a:ext uri="{FF2B5EF4-FFF2-40B4-BE49-F238E27FC236}">
                <a16:creationId xmlns:a16="http://schemas.microsoft.com/office/drawing/2014/main" id="{CD0D90DA-F3AB-0C63-08E5-ED72936BC2B4}"/>
              </a:ext>
            </a:extLst>
          </p:cNvPr>
          <p:cNvSpPr txBox="1">
            <a:spLocks/>
          </p:cNvSpPr>
          <p:nvPr/>
        </p:nvSpPr>
        <p:spPr bwMode="auto">
          <a:xfrm>
            <a:off x="4762206" y="585518"/>
            <a:ext cx="4838994"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altLang="en-US" sz="3200" b="1" dirty="0">
                <a:solidFill>
                  <a:srgbClr val="C00000"/>
                </a:solidFill>
                <a:latin typeface="D-DIN" panose="020B05040302020A0204" pitchFamily="34" charset="0"/>
                <a:cs typeface="Times New Roman" panose="02020603050405020304" pitchFamily="18" charset="0"/>
              </a:rPr>
              <a:t>#JAINSAABKEGEMS</a:t>
            </a:r>
          </a:p>
          <a:p>
            <a:pPr algn="l"/>
            <a:r>
              <a:rPr lang="en-US" sz="2400" b="1" dirty="0">
                <a:solidFill>
                  <a:srgbClr val="1E438B"/>
                </a:solidFill>
                <a:latin typeface="D-DIN" panose="020B05040302020A0204" pitchFamily="34" charset="0"/>
                <a:cs typeface="Times New Roman" panose="02020603050405020304" pitchFamily="18" charset="0"/>
              </a:rPr>
              <a:t>3</a:t>
            </a:r>
            <a:r>
              <a:rPr lang="en-US" sz="2400" b="1" baseline="30000" dirty="0">
                <a:solidFill>
                  <a:srgbClr val="1E438B"/>
                </a:solidFill>
                <a:latin typeface="D-DIN" panose="020B05040302020A0204" pitchFamily="34" charset="0"/>
                <a:cs typeface="Times New Roman" panose="02020603050405020304" pitchFamily="18" charset="0"/>
              </a:rPr>
              <a:t>rd</a:t>
            </a:r>
            <a:r>
              <a:rPr lang="en-US" sz="2400" b="1" dirty="0">
                <a:solidFill>
                  <a:srgbClr val="1E438B"/>
                </a:solidFill>
                <a:latin typeface="D-DIN" panose="020B05040302020A0204" pitchFamily="34" charset="0"/>
                <a:cs typeface="Times New Roman" panose="02020603050405020304" pitchFamily="18" charset="0"/>
              </a:rPr>
              <a:t> YEAR ANALYSIS (1 Year)</a:t>
            </a:r>
            <a:endParaRPr lang="en-IN" sz="2400" b="1" dirty="0">
              <a:solidFill>
                <a:srgbClr val="1E438B"/>
              </a:solidFill>
              <a:latin typeface="D-DIN" panose="020B05040302020A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6E73619B-A29C-4CFA-557B-A4CFBE2F90EA}"/>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267840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3657718-8D21-57F7-0854-1A0631E11CE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230" t="17223" r="36615" b="35801"/>
          <a:stretch/>
        </p:blipFill>
        <p:spPr>
          <a:xfrm>
            <a:off x="114299" y="1776530"/>
            <a:ext cx="4341328" cy="5081469"/>
          </a:xfrm>
          <a:prstGeom prst="rect">
            <a:avLst/>
          </a:prstGeom>
        </p:spPr>
      </p:pic>
      <p:pic>
        <p:nvPicPr>
          <p:cNvPr id="7" name="Picture 6">
            <a:extLst>
              <a:ext uri="{FF2B5EF4-FFF2-40B4-BE49-F238E27FC236}">
                <a16:creationId xmlns:a16="http://schemas.microsoft.com/office/drawing/2014/main" id="{20C3963C-8860-7F0E-D724-EE8E5EF2284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30" t="64450" r="36615" b="2047"/>
          <a:stretch/>
        </p:blipFill>
        <p:spPr>
          <a:xfrm>
            <a:off x="4476294" y="1776530"/>
            <a:ext cx="5390530" cy="4500002"/>
          </a:xfrm>
          <a:prstGeom prst="rect">
            <a:avLst/>
          </a:prstGeom>
        </p:spPr>
      </p:pic>
      <p:pic>
        <p:nvPicPr>
          <p:cNvPr id="10" name="Picture 9">
            <a:extLst>
              <a:ext uri="{FF2B5EF4-FFF2-40B4-BE49-F238E27FC236}">
                <a16:creationId xmlns:a16="http://schemas.microsoft.com/office/drawing/2014/main" id="{BE4172F9-6A05-949A-82D9-E44DEE8C067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3168" t="16459" r="4089" b="17680"/>
          <a:stretch/>
        </p:blipFill>
        <p:spPr>
          <a:xfrm>
            <a:off x="9888094" y="54142"/>
            <a:ext cx="2276690" cy="6749716"/>
          </a:xfrm>
          <a:prstGeom prst="rect">
            <a:avLst/>
          </a:prstGeom>
        </p:spPr>
      </p:pic>
      <p:sp>
        <p:nvSpPr>
          <p:cNvPr id="2" name="Title 1">
            <a:extLst>
              <a:ext uri="{FF2B5EF4-FFF2-40B4-BE49-F238E27FC236}">
                <a16:creationId xmlns:a16="http://schemas.microsoft.com/office/drawing/2014/main" id="{2033D039-086C-376C-AD2A-CD810472C6DC}"/>
              </a:ext>
            </a:extLst>
          </p:cNvPr>
          <p:cNvSpPr txBox="1">
            <a:spLocks/>
          </p:cNvSpPr>
          <p:nvPr/>
        </p:nvSpPr>
        <p:spPr bwMode="auto">
          <a:xfrm>
            <a:off x="4762206" y="585518"/>
            <a:ext cx="4838994"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altLang="en-US" sz="3200" b="1" dirty="0">
                <a:solidFill>
                  <a:srgbClr val="C00000"/>
                </a:solidFill>
                <a:latin typeface="D-DIN" panose="020B05040302020A0204" pitchFamily="34" charset="0"/>
                <a:cs typeface="Times New Roman" panose="02020603050405020304" pitchFamily="18" charset="0"/>
              </a:rPr>
              <a:t>#JAINSAABKEGEMS</a:t>
            </a:r>
          </a:p>
          <a:p>
            <a:pPr algn="l"/>
            <a:r>
              <a:rPr lang="en-US" sz="2400" b="1" dirty="0">
                <a:solidFill>
                  <a:srgbClr val="1E438B"/>
                </a:solidFill>
                <a:latin typeface="D-DIN" panose="020B05040302020A0204" pitchFamily="34" charset="0"/>
                <a:cs typeface="Times New Roman" panose="02020603050405020304" pitchFamily="18" charset="0"/>
              </a:rPr>
              <a:t>COMBINED 3 YEARS ANALYSIS</a:t>
            </a:r>
            <a:endParaRPr lang="en-IN" sz="2400" b="1" dirty="0">
              <a:solidFill>
                <a:srgbClr val="1E438B"/>
              </a:solidFill>
              <a:latin typeface="D-DIN" panose="020B05040302020A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C0AC1C40-A95E-97DB-1F62-BC77AAC811D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231" t="2723" r="47125" b="82778"/>
          <a:stretch/>
        </p:blipFill>
        <p:spPr>
          <a:xfrm>
            <a:off x="107513" y="54142"/>
            <a:ext cx="4384414" cy="1722389"/>
          </a:xfrm>
          <a:prstGeom prst="rect">
            <a:avLst/>
          </a:prstGeom>
        </p:spPr>
      </p:pic>
    </p:spTree>
    <p:extLst>
      <p:ext uri="{BB962C8B-B14F-4D97-AF65-F5344CB8AC3E}">
        <p14:creationId xmlns:p14="http://schemas.microsoft.com/office/powerpoint/2010/main" val="3789654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A295B22-31CA-4C63-827A-2B3CEE489206}"/>
              </a:ext>
            </a:extLst>
          </p:cNvPr>
          <p:cNvSpPr txBox="1">
            <a:spLocks/>
          </p:cNvSpPr>
          <p:nvPr/>
        </p:nvSpPr>
        <p:spPr bwMode="auto">
          <a:xfrm>
            <a:off x="358556" y="297659"/>
            <a:ext cx="8975449"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altLang="en-US" sz="2800" b="1" dirty="0">
                <a:solidFill>
                  <a:srgbClr val="0046AA"/>
                </a:solidFill>
                <a:latin typeface="D-DIN" panose="020B05040302020A0204" pitchFamily="34" charset="0"/>
                <a:cs typeface="Times New Roman" panose="02020603050405020304" pitchFamily="18" charset="0"/>
              </a:rPr>
              <a:t>#JAINSAABKEGEMS</a:t>
            </a:r>
            <a:endParaRPr lang="en-IN" sz="2800" b="1" dirty="0">
              <a:solidFill>
                <a:srgbClr val="0046AA"/>
              </a:solidFill>
              <a:latin typeface="D-DIN" panose="020B05040302020A0204" pitchFamily="34" charset="0"/>
              <a:cs typeface="Times New Roman" panose="02020603050405020304" pitchFamily="18" charset="0"/>
            </a:endParaRPr>
          </a:p>
        </p:txBody>
      </p:sp>
      <p:graphicFrame>
        <p:nvGraphicFramePr>
          <p:cNvPr id="3" name="Table 3">
            <a:extLst>
              <a:ext uri="{FF2B5EF4-FFF2-40B4-BE49-F238E27FC236}">
                <a16:creationId xmlns:a16="http://schemas.microsoft.com/office/drawing/2014/main" id="{62AB9B32-0F66-1F6D-5386-CD6500DCDADB}"/>
              </a:ext>
            </a:extLst>
          </p:cNvPr>
          <p:cNvGraphicFramePr>
            <a:graphicFrameLocks noGrp="1"/>
          </p:cNvGraphicFramePr>
          <p:nvPr>
            <p:extLst>
              <p:ext uri="{D42A27DB-BD31-4B8C-83A1-F6EECF244321}">
                <p14:modId xmlns:p14="http://schemas.microsoft.com/office/powerpoint/2010/main" val="3879541930"/>
              </p:ext>
            </p:extLst>
          </p:nvPr>
        </p:nvGraphicFramePr>
        <p:xfrm>
          <a:off x="482380" y="1331623"/>
          <a:ext cx="6147020" cy="4319302"/>
        </p:xfrm>
        <a:graphic>
          <a:graphicData uri="http://schemas.openxmlformats.org/drawingml/2006/table">
            <a:tbl>
              <a:tblPr firstRow="1" bandRow="1">
                <a:tableStyleId>{5C22544A-7EE6-4342-B048-85BDC9FD1C3A}</a:tableStyleId>
              </a:tblPr>
              <a:tblGrid>
                <a:gridCol w="4178520">
                  <a:extLst>
                    <a:ext uri="{9D8B030D-6E8A-4147-A177-3AD203B41FA5}">
                      <a16:colId xmlns:a16="http://schemas.microsoft.com/office/drawing/2014/main" val="1468682206"/>
                    </a:ext>
                  </a:extLst>
                </a:gridCol>
                <a:gridCol w="1968500">
                  <a:extLst>
                    <a:ext uri="{9D8B030D-6E8A-4147-A177-3AD203B41FA5}">
                      <a16:colId xmlns:a16="http://schemas.microsoft.com/office/drawing/2014/main" val="910572221"/>
                    </a:ext>
                  </a:extLst>
                </a:gridCol>
              </a:tblGrid>
              <a:tr h="422291">
                <a:tc>
                  <a:txBody>
                    <a:bodyPr/>
                    <a:lstStyle/>
                    <a:p>
                      <a:r>
                        <a:rPr lang="en-US" sz="2400" dirty="0">
                          <a:latin typeface="D-DIN" panose="020B0504030202030204" pitchFamily="34" charset="0"/>
                          <a:cs typeface="Calibri" panose="020F0502020204030204" pitchFamily="34" charset="0"/>
                        </a:rPr>
                        <a:t>Particulars</a:t>
                      </a:r>
                    </a:p>
                  </a:txBody>
                  <a:tcPr anchor="ctr">
                    <a:lnB w="12700" cap="flat" cmpd="sng" algn="ctr">
                      <a:solidFill>
                        <a:schemeClr val="accent2">
                          <a:lumMod val="20000"/>
                          <a:lumOff val="80000"/>
                        </a:schemeClr>
                      </a:solidFill>
                      <a:prstDash val="solid"/>
                      <a:round/>
                      <a:headEnd type="none" w="med" len="med"/>
                      <a:tailEnd type="none" w="med" len="med"/>
                    </a:lnB>
                    <a:solidFill>
                      <a:srgbClr val="1E438B"/>
                    </a:solidFill>
                  </a:tcPr>
                </a:tc>
                <a:tc>
                  <a:txBody>
                    <a:bodyPr/>
                    <a:lstStyle/>
                    <a:p>
                      <a:pPr algn="ctr"/>
                      <a:endParaRPr lang="en-US" sz="2400" dirty="0">
                        <a:latin typeface="D-DIN" panose="020B0504030202030204" pitchFamily="34" charset="0"/>
                        <a:cs typeface="Calibri" panose="020F0502020204030204" pitchFamily="34" charset="0"/>
                      </a:endParaRPr>
                    </a:p>
                  </a:txBody>
                  <a:tcPr>
                    <a:lnB w="12700" cap="flat" cmpd="sng" algn="ctr">
                      <a:solidFill>
                        <a:schemeClr val="accent2">
                          <a:lumMod val="20000"/>
                          <a:lumOff val="80000"/>
                        </a:schemeClr>
                      </a:solidFill>
                      <a:prstDash val="solid"/>
                      <a:round/>
                      <a:headEnd type="none" w="med" len="med"/>
                      <a:tailEnd type="none" w="med" len="med"/>
                    </a:lnB>
                    <a:solidFill>
                      <a:srgbClr val="1E438B"/>
                    </a:solidFill>
                  </a:tcPr>
                </a:tc>
                <a:extLst>
                  <a:ext uri="{0D108BD9-81ED-4DB2-BD59-A6C34878D82A}">
                    <a16:rowId xmlns:a16="http://schemas.microsoft.com/office/drawing/2014/main" val="1917069827"/>
                  </a:ext>
                </a:extLst>
              </a:tr>
              <a:tr h="422291">
                <a:tc>
                  <a:txBody>
                    <a:bodyPr/>
                    <a:lstStyle/>
                    <a:p>
                      <a:r>
                        <a:rPr lang="en-US" sz="2400" kern="1200" dirty="0">
                          <a:solidFill>
                            <a:schemeClr val="dk1"/>
                          </a:solidFill>
                          <a:latin typeface="D-DIN" panose="020B0504030202030204" pitchFamily="34" charset="0"/>
                          <a:ea typeface="+mn-ea"/>
                          <a:cs typeface="Calibri" panose="020F0502020204030204" pitchFamily="34" charset="0"/>
                        </a:rPr>
                        <a:t>Total Recommendations</a:t>
                      </a:r>
                    </a:p>
                  </a:txBody>
                  <a:tcPr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tc>
                  <a:txBody>
                    <a:bodyPr/>
                    <a:lstStyle/>
                    <a:p>
                      <a:pPr algn="ctr"/>
                      <a:r>
                        <a:rPr lang="en-US" sz="2400" kern="1200" dirty="0">
                          <a:solidFill>
                            <a:schemeClr val="dk1"/>
                          </a:solidFill>
                          <a:latin typeface="D-DIN" panose="020B0504030202030204" pitchFamily="34" charset="0"/>
                          <a:ea typeface="+mn-ea"/>
                          <a:cs typeface="Calibri" panose="020F0502020204030204" pitchFamily="34" charset="0"/>
                        </a:rPr>
                        <a:t>744</a:t>
                      </a:r>
                    </a:p>
                  </a:txBody>
                  <a:tcPr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79664360"/>
                  </a:ext>
                </a:extLst>
              </a:tr>
              <a:tr h="422291">
                <a:tc>
                  <a:txBody>
                    <a:bodyPr/>
                    <a:lstStyle/>
                    <a:p>
                      <a:r>
                        <a:rPr lang="en-US" sz="2400" kern="1200" dirty="0">
                          <a:solidFill>
                            <a:schemeClr val="dk1"/>
                          </a:solidFill>
                          <a:latin typeface="D-DIN" panose="020B0504030202030204" pitchFamily="34" charset="0"/>
                          <a:ea typeface="+mn-ea"/>
                          <a:cs typeface="Calibri" panose="020F0502020204030204" pitchFamily="34" charset="0"/>
                        </a:rPr>
                        <a:t>Total Target Achieved</a:t>
                      </a:r>
                    </a:p>
                  </a:txBody>
                  <a:tcPr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tc>
                  <a:txBody>
                    <a:bodyPr/>
                    <a:lstStyle/>
                    <a:p>
                      <a:pPr algn="ctr"/>
                      <a:r>
                        <a:rPr lang="en-US" sz="2400" kern="1200" dirty="0">
                          <a:solidFill>
                            <a:schemeClr val="dk1"/>
                          </a:solidFill>
                          <a:latin typeface="D-DIN" panose="020B0504030202030204" pitchFamily="34" charset="0"/>
                          <a:ea typeface="+mn-ea"/>
                          <a:cs typeface="Calibri" panose="020F0502020204030204" pitchFamily="34" charset="0"/>
                        </a:rPr>
                        <a:t>610</a:t>
                      </a:r>
                    </a:p>
                  </a:txBody>
                  <a:tcPr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19779964"/>
                  </a:ext>
                </a:extLst>
              </a:tr>
              <a:tr h="422291">
                <a:tc>
                  <a:txBody>
                    <a:bodyPr/>
                    <a:lstStyle/>
                    <a:p>
                      <a:r>
                        <a:rPr lang="en-US" sz="2400" kern="1200" dirty="0">
                          <a:solidFill>
                            <a:schemeClr val="dk1"/>
                          </a:solidFill>
                          <a:latin typeface="D-DIN" panose="020B0504030202030204" pitchFamily="34" charset="0"/>
                          <a:ea typeface="+mn-ea"/>
                          <a:cs typeface="Calibri" panose="020F0502020204030204" pitchFamily="34" charset="0"/>
                        </a:rPr>
                        <a:t>Net Investment as on 26-07-23</a:t>
                      </a:r>
                    </a:p>
                  </a:txBody>
                  <a:tcPr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tc>
                  <a:txBody>
                    <a:bodyPr/>
                    <a:lstStyle/>
                    <a:p>
                      <a:pPr algn="ctr"/>
                      <a:r>
                        <a:rPr lang="en-US" sz="2400" kern="1200" dirty="0">
                          <a:solidFill>
                            <a:schemeClr val="dk1"/>
                          </a:solidFill>
                          <a:latin typeface="D-DIN" panose="020B0504030202030204" pitchFamily="34" charset="0"/>
                          <a:ea typeface="+mn-ea"/>
                          <a:cs typeface="Calibri" panose="020F0502020204030204" pitchFamily="34" charset="0"/>
                        </a:rPr>
                        <a:t>268,732 </a:t>
                      </a:r>
                    </a:p>
                  </a:txBody>
                  <a:tcPr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53961646"/>
                  </a:ext>
                </a:extLst>
              </a:tr>
              <a:tr h="729176">
                <a:tc>
                  <a:txBody>
                    <a:bodyPr/>
                    <a:lstStyle/>
                    <a:p>
                      <a:r>
                        <a:rPr lang="en-US" sz="2400" kern="1200" dirty="0">
                          <a:solidFill>
                            <a:schemeClr val="dk1"/>
                          </a:solidFill>
                          <a:latin typeface="D-DIN" panose="020B0504030202030204" pitchFamily="34" charset="0"/>
                          <a:ea typeface="+mn-ea"/>
                          <a:cs typeface="Calibri" panose="020F0502020204030204" pitchFamily="34" charset="0"/>
                        </a:rPr>
                        <a:t>Valuation of Stock which are open for Target as on 26-07-23</a:t>
                      </a:r>
                    </a:p>
                  </a:txBody>
                  <a:tcPr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tc>
                  <a:txBody>
                    <a:bodyPr/>
                    <a:lstStyle/>
                    <a:p>
                      <a:pPr algn="ctr" fontAlgn="b"/>
                      <a:r>
                        <a:rPr lang="en-US" sz="2400" kern="1200" dirty="0">
                          <a:solidFill>
                            <a:schemeClr val="dk1"/>
                          </a:solidFill>
                          <a:latin typeface="D-DIN" panose="020B0504030202030204" pitchFamily="34" charset="0"/>
                          <a:ea typeface="+mn-ea"/>
                          <a:cs typeface="Calibri" panose="020F0502020204030204" pitchFamily="34" charset="0"/>
                        </a:rPr>
                        <a:t>1,177,757 </a:t>
                      </a:r>
                    </a:p>
                  </a:txBody>
                  <a:tcPr marL="9525" marR="9525" marT="9525" marB="0"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60483701"/>
                  </a:ext>
                </a:extLst>
              </a:tr>
              <a:tr h="491837">
                <a:tc>
                  <a:txBody>
                    <a:bodyPr/>
                    <a:lstStyle/>
                    <a:p>
                      <a:r>
                        <a:rPr lang="en-US" sz="2400" kern="1200" dirty="0">
                          <a:solidFill>
                            <a:schemeClr val="dk1"/>
                          </a:solidFill>
                          <a:latin typeface="D-DIN" panose="020B0504030202030204" pitchFamily="34" charset="0"/>
                          <a:ea typeface="+mn-ea"/>
                          <a:cs typeface="Calibri" panose="020F0502020204030204" pitchFamily="34" charset="0"/>
                        </a:rPr>
                        <a:t>Profit (Closing Stock Valuation Basis)</a:t>
                      </a:r>
                    </a:p>
                  </a:txBody>
                  <a:tcPr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tc>
                  <a:txBody>
                    <a:bodyPr/>
                    <a:lstStyle/>
                    <a:p>
                      <a:pPr algn="ctr" fontAlgn="b"/>
                      <a:r>
                        <a:rPr lang="en-US" sz="2400" kern="1200" dirty="0">
                          <a:solidFill>
                            <a:schemeClr val="dk1"/>
                          </a:solidFill>
                          <a:latin typeface="D-DIN" panose="020B0504030202030204" pitchFamily="34" charset="0"/>
                          <a:ea typeface="+mn-ea"/>
                          <a:cs typeface="Calibri" panose="020F0502020204030204" pitchFamily="34" charset="0"/>
                        </a:rPr>
                        <a:t>909,024 </a:t>
                      </a:r>
                    </a:p>
                  </a:txBody>
                  <a:tcPr marL="9525" marR="9525" marT="9525" marB="0"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96534524"/>
                  </a:ext>
                </a:extLst>
              </a:tr>
              <a:tr h="422291">
                <a:tc>
                  <a:txBody>
                    <a:bodyPr/>
                    <a:lstStyle/>
                    <a:p>
                      <a:pPr algn="l" fontAlgn="b"/>
                      <a:r>
                        <a:rPr lang="en-US" sz="2400" kern="1200" dirty="0">
                          <a:solidFill>
                            <a:schemeClr val="dk1"/>
                          </a:solidFill>
                          <a:latin typeface="D-DIN" panose="020B0504030202030204" pitchFamily="34" charset="0"/>
                          <a:ea typeface="+mn-ea"/>
                          <a:cs typeface="Calibri" panose="020F0502020204030204" pitchFamily="34" charset="0"/>
                        </a:rPr>
                        <a:t>  XIRR*</a:t>
                      </a:r>
                    </a:p>
                  </a:txBody>
                  <a:tcPr marL="9525" marR="9525" marT="9525" marB="0"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rgbClr val="B9D5FF"/>
                    </a:solidFill>
                  </a:tcPr>
                </a:tc>
                <a:tc>
                  <a:txBody>
                    <a:bodyPr/>
                    <a:lstStyle/>
                    <a:p>
                      <a:pPr algn="ctr" fontAlgn="b"/>
                      <a:r>
                        <a:rPr lang="en-US" sz="2400" kern="1200" dirty="0">
                          <a:solidFill>
                            <a:schemeClr val="dk1"/>
                          </a:solidFill>
                          <a:latin typeface="D-DIN" panose="020B0504030202030204" pitchFamily="34" charset="0"/>
                          <a:ea typeface="+mn-ea"/>
                          <a:cs typeface="Calibri" panose="020F0502020204030204" pitchFamily="34" charset="0"/>
                        </a:rPr>
                        <a:t>50.36 %</a:t>
                      </a:r>
                    </a:p>
                  </a:txBody>
                  <a:tcPr marL="9525" marR="9525" marT="9525" marB="0"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rgbClr val="B9D5FF"/>
                    </a:solidFill>
                  </a:tcPr>
                </a:tc>
                <a:extLst>
                  <a:ext uri="{0D108BD9-81ED-4DB2-BD59-A6C34878D82A}">
                    <a16:rowId xmlns:a16="http://schemas.microsoft.com/office/drawing/2014/main" val="1010301302"/>
                  </a:ext>
                </a:extLst>
              </a:tr>
              <a:tr h="422291">
                <a:tc>
                  <a:txBody>
                    <a:bodyPr/>
                    <a:lstStyle/>
                    <a:p>
                      <a:pPr algn="l" fontAlgn="b"/>
                      <a:r>
                        <a:rPr lang="en-US" sz="2400" kern="1200" dirty="0">
                          <a:solidFill>
                            <a:schemeClr val="dk1"/>
                          </a:solidFill>
                          <a:latin typeface="D-DIN" panose="020B0504030202030204" pitchFamily="34" charset="0"/>
                          <a:ea typeface="+mn-ea"/>
                          <a:cs typeface="Calibri" panose="020F0502020204030204" pitchFamily="34" charset="0"/>
                        </a:rPr>
                        <a:t>  Maximum Fund Involvement</a:t>
                      </a:r>
                    </a:p>
                  </a:txBody>
                  <a:tcPr marL="9525" marR="9525" marT="9525" marB="0"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tc>
                  <a:txBody>
                    <a:bodyPr/>
                    <a:lstStyle/>
                    <a:p>
                      <a:pPr algn="ctr" fontAlgn="b"/>
                      <a:r>
                        <a:rPr lang="en-US" sz="2400" kern="1200" dirty="0">
                          <a:solidFill>
                            <a:schemeClr val="dk1"/>
                          </a:solidFill>
                          <a:latin typeface="D-DIN" panose="020B0504030202030204" pitchFamily="34" charset="0"/>
                          <a:ea typeface="+mn-ea"/>
                          <a:cs typeface="Calibri" panose="020F0502020204030204" pitchFamily="34" charset="0"/>
                        </a:rPr>
                        <a:t>895,362 </a:t>
                      </a:r>
                    </a:p>
                  </a:txBody>
                  <a:tcPr marL="9525" marR="9525" marT="9525" marB="0"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95881819"/>
                  </a:ext>
                </a:extLst>
              </a:tr>
            </a:tbl>
          </a:graphicData>
        </a:graphic>
      </p:graphicFrame>
      <p:sp>
        <p:nvSpPr>
          <p:cNvPr id="2" name="Title 1">
            <a:extLst>
              <a:ext uri="{FF2B5EF4-FFF2-40B4-BE49-F238E27FC236}">
                <a16:creationId xmlns:a16="http://schemas.microsoft.com/office/drawing/2014/main" id="{3F1DA6AB-76FC-BD42-4E9B-B87AC1A4EA08}"/>
              </a:ext>
            </a:extLst>
          </p:cNvPr>
          <p:cNvSpPr txBox="1">
            <a:spLocks/>
          </p:cNvSpPr>
          <p:nvPr/>
        </p:nvSpPr>
        <p:spPr bwMode="auto">
          <a:xfrm>
            <a:off x="358556" y="885065"/>
            <a:ext cx="8975449" cy="446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sz="1800" b="1" i="0" u="none" strike="noStrike" dirty="0">
                <a:solidFill>
                  <a:srgbClr val="C00000"/>
                </a:solidFill>
                <a:effectLst/>
                <a:latin typeface="Calibri" panose="020F0502020204030204" pitchFamily="34" charset="0"/>
              </a:rPr>
              <a:t>If 10000 Invested in every </a:t>
            </a:r>
            <a:r>
              <a:rPr lang="en-US" sz="1800" b="1" dirty="0">
                <a:solidFill>
                  <a:srgbClr val="C00000"/>
                </a:solidFill>
                <a:latin typeface="Calibri" panose="020F0502020204030204" pitchFamily="34" charset="0"/>
              </a:rPr>
              <a:t>Recommendation and Exit on Target</a:t>
            </a:r>
            <a:endParaRPr lang="en-IN" sz="1800" b="1" dirty="0">
              <a:solidFill>
                <a:srgbClr val="C00000"/>
              </a:solidFill>
              <a:latin typeface="Calibri" panose="020F0502020204030204" pitchFamily="34" charset="0"/>
            </a:endParaRPr>
          </a:p>
        </p:txBody>
      </p:sp>
      <p:pic>
        <p:nvPicPr>
          <p:cNvPr id="5" name="Picture 13">
            <a:extLst>
              <a:ext uri="{FF2B5EF4-FFF2-40B4-BE49-F238E27FC236}">
                <a16:creationId xmlns:a16="http://schemas.microsoft.com/office/drawing/2014/main" id="{10B68321-CCC0-14F1-C82F-3D551D79C86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a:extLst>
              <a:ext uri="{FF2B5EF4-FFF2-40B4-BE49-F238E27FC236}">
                <a16:creationId xmlns:a16="http://schemas.microsoft.com/office/drawing/2014/main" id="{10C82B45-3BBC-6C8E-3A6A-77E833649F36}"/>
              </a:ext>
            </a:extLst>
          </p:cNvPr>
          <p:cNvSpPr txBox="1">
            <a:spLocks/>
          </p:cNvSpPr>
          <p:nvPr/>
        </p:nvSpPr>
        <p:spPr bwMode="auto">
          <a:xfrm>
            <a:off x="4628631" y="5323723"/>
            <a:ext cx="5334877" cy="446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endParaRPr lang="en-IN" b="1" dirty="0">
              <a:solidFill>
                <a:srgbClr val="1E438B"/>
              </a:solidFill>
              <a:latin typeface="Calibri" panose="020F0502020204030204" pitchFamily="34" charset="0"/>
            </a:endParaRPr>
          </a:p>
        </p:txBody>
      </p:sp>
      <p:sp>
        <p:nvSpPr>
          <p:cNvPr id="7" name="TextBox 6">
            <a:extLst>
              <a:ext uri="{FF2B5EF4-FFF2-40B4-BE49-F238E27FC236}">
                <a16:creationId xmlns:a16="http://schemas.microsoft.com/office/drawing/2014/main" id="{98B8B753-1C80-BD1C-297D-1AB51E6C9269}"/>
              </a:ext>
            </a:extLst>
          </p:cNvPr>
          <p:cNvSpPr txBox="1"/>
          <p:nvPr/>
        </p:nvSpPr>
        <p:spPr>
          <a:xfrm>
            <a:off x="358556" y="5738177"/>
            <a:ext cx="4362092" cy="307777"/>
          </a:xfrm>
          <a:prstGeom prst="rect">
            <a:avLst/>
          </a:prstGeom>
          <a:noFill/>
        </p:spPr>
        <p:txBody>
          <a:bodyPr wrap="none" rtlCol="0">
            <a:spAutoFit/>
          </a:bodyPr>
          <a:lstStyle/>
          <a:p>
            <a:r>
              <a:rPr lang="en-US" sz="1400" dirty="0">
                <a:latin typeface="D-DIN" panose="020B0504030202030204" pitchFamily="34" charset="0"/>
              </a:rPr>
              <a:t>*This is just a indicative figure, not an guaranteed return  </a:t>
            </a:r>
          </a:p>
        </p:txBody>
      </p:sp>
      <p:sp>
        <p:nvSpPr>
          <p:cNvPr id="8" name="Title 1">
            <a:extLst>
              <a:ext uri="{FF2B5EF4-FFF2-40B4-BE49-F238E27FC236}">
                <a16:creationId xmlns:a16="http://schemas.microsoft.com/office/drawing/2014/main" id="{156D93D9-6FA3-D570-266F-9A8A6281096B}"/>
              </a:ext>
            </a:extLst>
          </p:cNvPr>
          <p:cNvSpPr txBox="1">
            <a:spLocks/>
          </p:cNvSpPr>
          <p:nvPr/>
        </p:nvSpPr>
        <p:spPr bwMode="auto">
          <a:xfrm>
            <a:off x="8071449" y="2793359"/>
            <a:ext cx="3288150" cy="446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r>
              <a:rPr lang="en-US" sz="6600" b="1" dirty="0">
                <a:solidFill>
                  <a:srgbClr val="1E438B"/>
                </a:solidFill>
                <a:latin typeface="Calibri" panose="020F0502020204030204" pitchFamily="34" charset="0"/>
              </a:rPr>
              <a:t>Entry &amp; Exit on Target</a:t>
            </a:r>
          </a:p>
        </p:txBody>
      </p:sp>
      <p:pic>
        <p:nvPicPr>
          <p:cNvPr id="13" name="Picture 12">
            <a:extLst>
              <a:ext uri="{FF2B5EF4-FFF2-40B4-BE49-F238E27FC236}">
                <a16:creationId xmlns:a16="http://schemas.microsoft.com/office/drawing/2014/main" id="{E6E50D27-3636-1AEF-AF53-48AF07B876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56999" y="3931441"/>
            <a:ext cx="2628900" cy="2628900"/>
          </a:xfrm>
          <a:prstGeom prst="rect">
            <a:avLst/>
          </a:prstGeom>
        </p:spPr>
      </p:pic>
      <p:sp>
        <p:nvSpPr>
          <p:cNvPr id="10" name="Rectangle 9">
            <a:extLst>
              <a:ext uri="{FF2B5EF4-FFF2-40B4-BE49-F238E27FC236}">
                <a16:creationId xmlns:a16="http://schemas.microsoft.com/office/drawing/2014/main" id="{4E1C7627-2975-B4F8-339B-E398901F8B57}"/>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4171853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A295B22-31CA-4C63-827A-2B3CEE489206}"/>
              </a:ext>
            </a:extLst>
          </p:cNvPr>
          <p:cNvSpPr txBox="1">
            <a:spLocks/>
          </p:cNvSpPr>
          <p:nvPr/>
        </p:nvSpPr>
        <p:spPr bwMode="auto">
          <a:xfrm>
            <a:off x="358556" y="297659"/>
            <a:ext cx="8975449"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altLang="en-US" sz="2800" b="1" dirty="0">
                <a:solidFill>
                  <a:srgbClr val="0046AA"/>
                </a:solidFill>
                <a:latin typeface="D-DIN" panose="020B05040302020A0204" pitchFamily="34" charset="0"/>
                <a:cs typeface="Times New Roman" panose="02020603050405020304" pitchFamily="18" charset="0"/>
              </a:rPr>
              <a:t>#JAINSAABKEGEMS</a:t>
            </a:r>
            <a:endParaRPr lang="en-IN" sz="2800" b="1" dirty="0">
              <a:solidFill>
                <a:srgbClr val="0046AA"/>
              </a:solidFill>
              <a:latin typeface="D-DIN" panose="020B05040302020A0204" pitchFamily="34" charset="0"/>
              <a:cs typeface="Times New Roman" panose="02020603050405020304" pitchFamily="18" charset="0"/>
            </a:endParaRPr>
          </a:p>
        </p:txBody>
      </p:sp>
      <p:graphicFrame>
        <p:nvGraphicFramePr>
          <p:cNvPr id="3" name="Table 3">
            <a:extLst>
              <a:ext uri="{FF2B5EF4-FFF2-40B4-BE49-F238E27FC236}">
                <a16:creationId xmlns:a16="http://schemas.microsoft.com/office/drawing/2014/main" id="{62AB9B32-0F66-1F6D-5386-CD6500DCDADB}"/>
              </a:ext>
            </a:extLst>
          </p:cNvPr>
          <p:cNvGraphicFramePr>
            <a:graphicFrameLocks noGrp="1"/>
          </p:cNvGraphicFramePr>
          <p:nvPr>
            <p:extLst>
              <p:ext uri="{D42A27DB-BD31-4B8C-83A1-F6EECF244321}">
                <p14:modId xmlns:p14="http://schemas.microsoft.com/office/powerpoint/2010/main" val="2599000818"/>
              </p:ext>
            </p:extLst>
          </p:nvPr>
        </p:nvGraphicFramePr>
        <p:xfrm>
          <a:off x="434756" y="1355146"/>
          <a:ext cx="5881012" cy="3758565"/>
        </p:xfrm>
        <a:graphic>
          <a:graphicData uri="http://schemas.openxmlformats.org/drawingml/2006/table">
            <a:tbl>
              <a:tblPr firstRow="1" bandRow="1">
                <a:tableStyleId>{5C22544A-7EE6-4342-B048-85BDC9FD1C3A}</a:tableStyleId>
              </a:tblPr>
              <a:tblGrid>
                <a:gridCol w="3299044">
                  <a:extLst>
                    <a:ext uri="{9D8B030D-6E8A-4147-A177-3AD203B41FA5}">
                      <a16:colId xmlns:a16="http://schemas.microsoft.com/office/drawing/2014/main" val="1468682206"/>
                    </a:ext>
                  </a:extLst>
                </a:gridCol>
                <a:gridCol w="2581968">
                  <a:extLst>
                    <a:ext uri="{9D8B030D-6E8A-4147-A177-3AD203B41FA5}">
                      <a16:colId xmlns:a16="http://schemas.microsoft.com/office/drawing/2014/main" val="910572221"/>
                    </a:ext>
                  </a:extLst>
                </a:gridCol>
              </a:tblGrid>
              <a:tr h="370840">
                <a:tc>
                  <a:txBody>
                    <a:bodyPr/>
                    <a:lstStyle/>
                    <a:p>
                      <a:r>
                        <a:rPr lang="en-US" sz="2400" dirty="0">
                          <a:latin typeface="D-DIN" panose="020B0504030202030204" pitchFamily="34" charset="0"/>
                          <a:cs typeface="Calibri" panose="020F0502020204030204" pitchFamily="34" charset="0"/>
                        </a:rPr>
                        <a:t>Particulars</a:t>
                      </a:r>
                    </a:p>
                  </a:txBody>
                  <a:tcPr>
                    <a:lnB w="12700" cap="flat" cmpd="sng" algn="ctr">
                      <a:solidFill>
                        <a:schemeClr val="accent2">
                          <a:lumMod val="20000"/>
                          <a:lumOff val="80000"/>
                        </a:schemeClr>
                      </a:solidFill>
                      <a:prstDash val="solid"/>
                      <a:round/>
                      <a:headEnd type="none" w="med" len="med"/>
                      <a:tailEnd type="none" w="med" len="med"/>
                    </a:lnB>
                    <a:solidFill>
                      <a:srgbClr val="1E438B"/>
                    </a:solidFill>
                  </a:tcPr>
                </a:tc>
                <a:tc>
                  <a:txBody>
                    <a:bodyPr/>
                    <a:lstStyle/>
                    <a:p>
                      <a:pPr algn="ctr"/>
                      <a:endParaRPr lang="en-US" sz="2400" dirty="0">
                        <a:latin typeface="D-DIN" panose="020B0504030202030204" pitchFamily="34" charset="0"/>
                        <a:cs typeface="Calibri" panose="020F0502020204030204" pitchFamily="34" charset="0"/>
                      </a:endParaRPr>
                    </a:p>
                  </a:txBody>
                  <a:tcPr>
                    <a:lnB w="12700" cap="flat" cmpd="sng" algn="ctr">
                      <a:solidFill>
                        <a:schemeClr val="accent2">
                          <a:lumMod val="20000"/>
                          <a:lumOff val="80000"/>
                        </a:schemeClr>
                      </a:solidFill>
                      <a:prstDash val="solid"/>
                      <a:round/>
                      <a:headEnd type="none" w="med" len="med"/>
                      <a:tailEnd type="none" w="med" len="med"/>
                    </a:lnB>
                    <a:solidFill>
                      <a:srgbClr val="1E438B"/>
                    </a:solidFill>
                  </a:tcPr>
                </a:tc>
                <a:extLst>
                  <a:ext uri="{0D108BD9-81ED-4DB2-BD59-A6C34878D82A}">
                    <a16:rowId xmlns:a16="http://schemas.microsoft.com/office/drawing/2014/main" val="1917069827"/>
                  </a:ext>
                </a:extLst>
              </a:tr>
              <a:tr h="370840">
                <a:tc>
                  <a:txBody>
                    <a:bodyPr/>
                    <a:lstStyle/>
                    <a:p>
                      <a:r>
                        <a:rPr lang="en-US" sz="2400" kern="1200" dirty="0">
                          <a:solidFill>
                            <a:schemeClr val="dk1"/>
                          </a:solidFill>
                          <a:latin typeface="D-DIN" panose="020B0504030202030204" pitchFamily="34" charset="0"/>
                          <a:ea typeface="+mn-ea"/>
                          <a:cs typeface="Calibri" panose="020F0502020204030204" pitchFamily="34" charset="0"/>
                        </a:rPr>
                        <a:t>Total Recommendations</a:t>
                      </a:r>
                    </a:p>
                  </a:txBody>
                  <a:tcPr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tc>
                  <a:txBody>
                    <a:bodyPr/>
                    <a:lstStyle/>
                    <a:p>
                      <a:pPr algn="ctr"/>
                      <a:r>
                        <a:rPr lang="en-US" sz="2400" kern="1200" dirty="0">
                          <a:solidFill>
                            <a:schemeClr val="dk1"/>
                          </a:solidFill>
                          <a:latin typeface="D-DIN" panose="020B0504030202030204" pitchFamily="34" charset="0"/>
                          <a:ea typeface="+mn-ea"/>
                          <a:cs typeface="Calibri" panose="020F0502020204030204" pitchFamily="34" charset="0"/>
                        </a:rPr>
                        <a:t>744</a:t>
                      </a:r>
                    </a:p>
                  </a:txBody>
                  <a:tcPr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79664360"/>
                  </a:ext>
                </a:extLst>
              </a:tr>
              <a:tr h="370840">
                <a:tc>
                  <a:txBody>
                    <a:bodyPr/>
                    <a:lstStyle/>
                    <a:p>
                      <a:r>
                        <a:rPr lang="en-US" sz="2400" kern="1200" dirty="0">
                          <a:solidFill>
                            <a:schemeClr val="dk1"/>
                          </a:solidFill>
                          <a:latin typeface="D-DIN" panose="020B0504030202030204" pitchFamily="34" charset="0"/>
                          <a:ea typeface="+mn-ea"/>
                          <a:cs typeface="Calibri" panose="020F0502020204030204" pitchFamily="34" charset="0"/>
                        </a:rPr>
                        <a:t>Total Target Achieved</a:t>
                      </a:r>
                    </a:p>
                  </a:txBody>
                  <a:tcPr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tc>
                  <a:txBody>
                    <a:bodyPr/>
                    <a:lstStyle/>
                    <a:p>
                      <a:pPr algn="ctr"/>
                      <a:r>
                        <a:rPr lang="en-US" sz="2400" kern="1200" dirty="0">
                          <a:solidFill>
                            <a:schemeClr val="dk1"/>
                          </a:solidFill>
                          <a:latin typeface="D-DIN" panose="020B0504030202030204" pitchFamily="34" charset="0"/>
                          <a:ea typeface="+mn-ea"/>
                          <a:cs typeface="Calibri" panose="020F0502020204030204" pitchFamily="34" charset="0"/>
                        </a:rPr>
                        <a:t>610</a:t>
                      </a:r>
                    </a:p>
                  </a:txBody>
                  <a:tcPr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19779964"/>
                  </a:ext>
                </a:extLst>
              </a:tr>
              <a:tr h="370840">
                <a:tc>
                  <a:txBody>
                    <a:bodyPr/>
                    <a:lstStyle/>
                    <a:p>
                      <a:r>
                        <a:rPr lang="en-US" sz="2400" kern="1200" dirty="0">
                          <a:solidFill>
                            <a:schemeClr val="dk1"/>
                          </a:solidFill>
                          <a:latin typeface="D-DIN" panose="020B0504030202030204" pitchFamily="34" charset="0"/>
                          <a:ea typeface="+mn-ea"/>
                          <a:cs typeface="Calibri" panose="020F0502020204030204" pitchFamily="34" charset="0"/>
                        </a:rPr>
                        <a:t>Net Investment as on 26-07-23</a:t>
                      </a:r>
                    </a:p>
                  </a:txBody>
                  <a:tcPr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tc>
                  <a:txBody>
                    <a:bodyPr/>
                    <a:lstStyle/>
                    <a:p>
                      <a:pPr algn="ctr"/>
                      <a:r>
                        <a:rPr lang="en-US" sz="2400" kern="1200" dirty="0">
                          <a:solidFill>
                            <a:schemeClr val="dk1"/>
                          </a:solidFill>
                          <a:latin typeface="D-DIN" panose="020B0504030202030204" pitchFamily="34" charset="0"/>
                          <a:ea typeface="+mn-ea"/>
                          <a:cs typeface="Calibri" panose="020F0502020204030204" pitchFamily="34" charset="0"/>
                        </a:rPr>
                        <a:t>7440000</a:t>
                      </a:r>
                    </a:p>
                  </a:txBody>
                  <a:tcPr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53961646"/>
                  </a:ext>
                </a:extLst>
              </a:tr>
              <a:tr h="483814">
                <a:tc>
                  <a:txBody>
                    <a:bodyPr/>
                    <a:lstStyle/>
                    <a:p>
                      <a:r>
                        <a:rPr lang="en-US" sz="2400" kern="1200" dirty="0">
                          <a:solidFill>
                            <a:schemeClr val="dk1"/>
                          </a:solidFill>
                          <a:latin typeface="D-DIN" panose="020B0504030202030204" pitchFamily="34" charset="0"/>
                          <a:ea typeface="+mn-ea"/>
                          <a:cs typeface="Calibri" panose="020F0502020204030204" pitchFamily="34" charset="0"/>
                        </a:rPr>
                        <a:t>Valuation of Stock which are open for Target as on 26-07-23</a:t>
                      </a:r>
                    </a:p>
                  </a:txBody>
                  <a:tcPr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tc>
                  <a:txBody>
                    <a:bodyPr/>
                    <a:lstStyle/>
                    <a:p>
                      <a:pPr algn="ctr" fontAlgn="b"/>
                      <a:r>
                        <a:rPr lang="en-US" sz="2400" kern="1200" dirty="0">
                          <a:solidFill>
                            <a:schemeClr val="dk1"/>
                          </a:solidFill>
                          <a:latin typeface="D-DIN" panose="020B0504030202030204" pitchFamily="34" charset="0"/>
                          <a:ea typeface="+mn-ea"/>
                          <a:cs typeface="Calibri" panose="020F0502020204030204" pitchFamily="34" charset="0"/>
                        </a:rPr>
                        <a:t>12681007</a:t>
                      </a:r>
                    </a:p>
                  </a:txBody>
                  <a:tcPr marL="9525" marR="9525" marT="9525" marB="0"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60483701"/>
                  </a:ext>
                </a:extLst>
              </a:tr>
              <a:tr h="370840">
                <a:tc>
                  <a:txBody>
                    <a:bodyPr/>
                    <a:lstStyle/>
                    <a:p>
                      <a:pPr algn="l" fontAlgn="b"/>
                      <a:r>
                        <a:rPr lang="en-US" sz="2400" kern="1200" dirty="0">
                          <a:solidFill>
                            <a:schemeClr val="dk1"/>
                          </a:solidFill>
                          <a:latin typeface="D-DIN" panose="020B0504030202030204" pitchFamily="34" charset="0"/>
                          <a:ea typeface="+mn-ea"/>
                          <a:cs typeface="Calibri" panose="020F0502020204030204" pitchFamily="34" charset="0"/>
                        </a:rPr>
                        <a:t>  XIRR*</a:t>
                      </a:r>
                    </a:p>
                  </a:txBody>
                  <a:tcPr marL="9525" marR="9525" marT="9525" marB="0">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rgbClr val="B9D5FF"/>
                    </a:solidFill>
                  </a:tcPr>
                </a:tc>
                <a:tc>
                  <a:txBody>
                    <a:bodyPr/>
                    <a:lstStyle/>
                    <a:p>
                      <a:pPr algn="ctr" fontAlgn="b"/>
                      <a:r>
                        <a:rPr lang="en-US" sz="2400" kern="1200" dirty="0">
                          <a:solidFill>
                            <a:schemeClr val="dk1"/>
                          </a:solidFill>
                          <a:latin typeface="D-DIN" panose="020B0504030202030204" pitchFamily="34" charset="0"/>
                          <a:ea typeface="+mn-ea"/>
                          <a:cs typeface="Calibri" panose="020F0502020204030204" pitchFamily="34" charset="0"/>
                        </a:rPr>
                        <a:t>39 %</a:t>
                      </a:r>
                    </a:p>
                  </a:txBody>
                  <a:tcPr marL="9525" marR="9525" marT="9525" marB="0">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rgbClr val="B9D5FF"/>
                    </a:solidFill>
                  </a:tcPr>
                </a:tc>
                <a:extLst>
                  <a:ext uri="{0D108BD9-81ED-4DB2-BD59-A6C34878D82A}">
                    <a16:rowId xmlns:a16="http://schemas.microsoft.com/office/drawing/2014/main" val="1010301302"/>
                  </a:ext>
                </a:extLst>
              </a:tr>
            </a:tbl>
          </a:graphicData>
        </a:graphic>
      </p:graphicFrame>
      <p:sp>
        <p:nvSpPr>
          <p:cNvPr id="2" name="Title 1">
            <a:extLst>
              <a:ext uri="{FF2B5EF4-FFF2-40B4-BE49-F238E27FC236}">
                <a16:creationId xmlns:a16="http://schemas.microsoft.com/office/drawing/2014/main" id="{3F1DA6AB-76FC-BD42-4E9B-B87AC1A4EA08}"/>
              </a:ext>
            </a:extLst>
          </p:cNvPr>
          <p:cNvSpPr txBox="1">
            <a:spLocks/>
          </p:cNvSpPr>
          <p:nvPr/>
        </p:nvSpPr>
        <p:spPr bwMode="auto">
          <a:xfrm>
            <a:off x="358556" y="885065"/>
            <a:ext cx="8975449" cy="446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sz="1800" b="1" i="0" u="none" strike="noStrike" dirty="0">
                <a:solidFill>
                  <a:srgbClr val="C00000"/>
                </a:solidFill>
                <a:effectLst/>
                <a:latin typeface="Calibri" panose="020F0502020204030204" pitchFamily="34" charset="0"/>
              </a:rPr>
              <a:t>If 10000 Invested in every </a:t>
            </a:r>
            <a:r>
              <a:rPr lang="en-US" sz="1800" b="1" dirty="0">
                <a:solidFill>
                  <a:srgbClr val="C00000"/>
                </a:solidFill>
                <a:latin typeface="Calibri" panose="020F0502020204030204" pitchFamily="34" charset="0"/>
              </a:rPr>
              <a:t>Recommendation</a:t>
            </a:r>
            <a:endParaRPr lang="en-IN" sz="1800" b="1" dirty="0">
              <a:solidFill>
                <a:srgbClr val="C00000"/>
              </a:solidFill>
              <a:latin typeface="Calibri" panose="020F0502020204030204" pitchFamily="34" charset="0"/>
            </a:endParaRPr>
          </a:p>
        </p:txBody>
      </p:sp>
      <p:pic>
        <p:nvPicPr>
          <p:cNvPr id="5" name="Picture 13">
            <a:extLst>
              <a:ext uri="{FF2B5EF4-FFF2-40B4-BE49-F238E27FC236}">
                <a16:creationId xmlns:a16="http://schemas.microsoft.com/office/drawing/2014/main" id="{2C1AA3BB-91D5-CDD4-F811-90D79B93730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a:extLst>
              <a:ext uri="{FF2B5EF4-FFF2-40B4-BE49-F238E27FC236}">
                <a16:creationId xmlns:a16="http://schemas.microsoft.com/office/drawing/2014/main" id="{E53DF0F0-F9FA-0F88-222F-4DFB4FF23060}"/>
              </a:ext>
            </a:extLst>
          </p:cNvPr>
          <p:cNvSpPr txBox="1">
            <a:spLocks/>
          </p:cNvSpPr>
          <p:nvPr/>
        </p:nvSpPr>
        <p:spPr bwMode="auto">
          <a:xfrm>
            <a:off x="8239787" y="2527004"/>
            <a:ext cx="3288150" cy="446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r>
              <a:rPr lang="en-US" sz="6600" b="1" dirty="0">
                <a:solidFill>
                  <a:srgbClr val="1E438B"/>
                </a:solidFill>
                <a:latin typeface="Calibri" panose="020F0502020204030204" pitchFamily="34" charset="0"/>
              </a:rPr>
              <a:t>Buy </a:t>
            </a:r>
          </a:p>
          <a:p>
            <a:r>
              <a:rPr lang="en-US" sz="6600" b="1" dirty="0">
                <a:solidFill>
                  <a:srgbClr val="1E438B"/>
                </a:solidFill>
                <a:latin typeface="Calibri" panose="020F0502020204030204" pitchFamily="34" charset="0"/>
              </a:rPr>
              <a:t>&amp; </a:t>
            </a:r>
          </a:p>
          <a:p>
            <a:r>
              <a:rPr lang="en-US" sz="6600" b="1" dirty="0">
                <a:solidFill>
                  <a:srgbClr val="1E438B"/>
                </a:solidFill>
                <a:latin typeface="Calibri" panose="020F0502020204030204" pitchFamily="34" charset="0"/>
              </a:rPr>
              <a:t>Forget</a:t>
            </a:r>
            <a:endParaRPr lang="en-IN" sz="6600" b="1" dirty="0">
              <a:solidFill>
                <a:srgbClr val="1E438B"/>
              </a:solidFill>
              <a:latin typeface="Calibri" panose="020F0502020204030204" pitchFamily="34" charset="0"/>
            </a:endParaRPr>
          </a:p>
        </p:txBody>
      </p:sp>
      <p:pic>
        <p:nvPicPr>
          <p:cNvPr id="12" name="Picture 11">
            <a:extLst>
              <a:ext uri="{FF2B5EF4-FFF2-40B4-BE49-F238E27FC236}">
                <a16:creationId xmlns:a16="http://schemas.microsoft.com/office/drawing/2014/main" id="{5C7B9ACA-8C7E-BFB9-C256-58AD0486737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79268" y="3745167"/>
            <a:ext cx="2551676" cy="2227768"/>
          </a:xfrm>
          <a:prstGeom prst="rect">
            <a:avLst/>
          </a:prstGeom>
        </p:spPr>
      </p:pic>
      <p:sp>
        <p:nvSpPr>
          <p:cNvPr id="13" name="TextBox 12">
            <a:extLst>
              <a:ext uri="{FF2B5EF4-FFF2-40B4-BE49-F238E27FC236}">
                <a16:creationId xmlns:a16="http://schemas.microsoft.com/office/drawing/2014/main" id="{1BBB9E71-360C-3C33-0DEB-D02F601F82FE}"/>
              </a:ext>
            </a:extLst>
          </p:cNvPr>
          <p:cNvSpPr txBox="1"/>
          <p:nvPr/>
        </p:nvSpPr>
        <p:spPr>
          <a:xfrm>
            <a:off x="378004" y="5179785"/>
            <a:ext cx="4362092" cy="307777"/>
          </a:xfrm>
          <a:prstGeom prst="rect">
            <a:avLst/>
          </a:prstGeom>
          <a:noFill/>
        </p:spPr>
        <p:txBody>
          <a:bodyPr wrap="none" rtlCol="0">
            <a:spAutoFit/>
          </a:bodyPr>
          <a:lstStyle/>
          <a:p>
            <a:r>
              <a:rPr lang="en-US" sz="1400" dirty="0">
                <a:latin typeface="D-DIN" panose="020B0504030202030204" pitchFamily="34" charset="0"/>
              </a:rPr>
              <a:t>*This is just a indicative figure, not an guaranteed return  </a:t>
            </a:r>
          </a:p>
        </p:txBody>
      </p:sp>
      <p:sp>
        <p:nvSpPr>
          <p:cNvPr id="7" name="Rectangle 6">
            <a:extLst>
              <a:ext uri="{FF2B5EF4-FFF2-40B4-BE49-F238E27FC236}">
                <a16:creationId xmlns:a16="http://schemas.microsoft.com/office/drawing/2014/main" id="{295FAE21-1E1D-5666-D16B-75C9CF89A38C}"/>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1945507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A295B22-31CA-4C63-827A-2B3CEE489206}"/>
              </a:ext>
            </a:extLst>
          </p:cNvPr>
          <p:cNvSpPr txBox="1">
            <a:spLocks/>
          </p:cNvSpPr>
          <p:nvPr/>
        </p:nvSpPr>
        <p:spPr bwMode="auto">
          <a:xfrm>
            <a:off x="358556" y="297659"/>
            <a:ext cx="8975449"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altLang="en-US" sz="2800" b="1" dirty="0">
                <a:solidFill>
                  <a:srgbClr val="0046AA"/>
                </a:solidFill>
                <a:latin typeface="D-DIN" panose="020B05040302020A0204" pitchFamily="34" charset="0"/>
                <a:cs typeface="Times New Roman" panose="02020603050405020304" pitchFamily="18" charset="0"/>
              </a:rPr>
              <a:t>#JAINSAABKEGEMS</a:t>
            </a:r>
            <a:endParaRPr lang="en-IN" sz="2800" b="1" dirty="0">
              <a:solidFill>
                <a:srgbClr val="0046AA"/>
              </a:solidFill>
              <a:latin typeface="D-DIN" panose="020B05040302020A0204" pitchFamily="34" charset="0"/>
              <a:cs typeface="Times New Roman" panose="02020603050405020304" pitchFamily="18" charset="0"/>
            </a:endParaRPr>
          </a:p>
        </p:txBody>
      </p:sp>
      <p:graphicFrame>
        <p:nvGraphicFramePr>
          <p:cNvPr id="3" name="Table 3">
            <a:extLst>
              <a:ext uri="{FF2B5EF4-FFF2-40B4-BE49-F238E27FC236}">
                <a16:creationId xmlns:a16="http://schemas.microsoft.com/office/drawing/2014/main" id="{62AB9B32-0F66-1F6D-5386-CD6500DCDADB}"/>
              </a:ext>
            </a:extLst>
          </p:cNvPr>
          <p:cNvGraphicFramePr>
            <a:graphicFrameLocks noGrp="1"/>
          </p:cNvGraphicFramePr>
          <p:nvPr>
            <p:extLst>
              <p:ext uri="{D42A27DB-BD31-4B8C-83A1-F6EECF244321}">
                <p14:modId xmlns:p14="http://schemas.microsoft.com/office/powerpoint/2010/main" val="2872973277"/>
              </p:ext>
            </p:extLst>
          </p:nvPr>
        </p:nvGraphicFramePr>
        <p:xfrm>
          <a:off x="434756" y="1355146"/>
          <a:ext cx="8383319" cy="2336217"/>
        </p:xfrm>
        <a:graphic>
          <a:graphicData uri="http://schemas.openxmlformats.org/drawingml/2006/table">
            <a:tbl>
              <a:tblPr firstRow="1" bandRow="1">
                <a:tableStyleId>{5C22544A-7EE6-4342-B048-85BDC9FD1C3A}</a:tableStyleId>
              </a:tblPr>
              <a:tblGrid>
                <a:gridCol w="1221111">
                  <a:extLst>
                    <a:ext uri="{9D8B030D-6E8A-4147-A177-3AD203B41FA5}">
                      <a16:colId xmlns:a16="http://schemas.microsoft.com/office/drawing/2014/main" val="1468682206"/>
                    </a:ext>
                  </a:extLst>
                </a:gridCol>
                <a:gridCol w="1616362">
                  <a:extLst>
                    <a:ext uri="{9D8B030D-6E8A-4147-A177-3AD203B41FA5}">
                      <a16:colId xmlns:a16="http://schemas.microsoft.com/office/drawing/2014/main" val="910572221"/>
                    </a:ext>
                  </a:extLst>
                </a:gridCol>
                <a:gridCol w="2431060">
                  <a:extLst>
                    <a:ext uri="{9D8B030D-6E8A-4147-A177-3AD203B41FA5}">
                      <a16:colId xmlns:a16="http://schemas.microsoft.com/office/drawing/2014/main" val="286055404"/>
                    </a:ext>
                  </a:extLst>
                </a:gridCol>
                <a:gridCol w="3114786">
                  <a:extLst>
                    <a:ext uri="{9D8B030D-6E8A-4147-A177-3AD203B41FA5}">
                      <a16:colId xmlns:a16="http://schemas.microsoft.com/office/drawing/2014/main" val="1812792797"/>
                    </a:ext>
                  </a:extLst>
                </a:gridCol>
              </a:tblGrid>
              <a:tr h="370840">
                <a:tc>
                  <a:txBody>
                    <a:bodyPr/>
                    <a:lstStyle/>
                    <a:p>
                      <a:pPr algn="ctr"/>
                      <a:r>
                        <a:rPr lang="en-US" sz="2000" dirty="0">
                          <a:latin typeface="D-DIN" panose="020B0504030202030204" pitchFamily="34" charset="0"/>
                          <a:cs typeface="Calibri" panose="020F0502020204030204" pitchFamily="34" charset="0"/>
                        </a:rPr>
                        <a:t>Year</a:t>
                      </a:r>
                    </a:p>
                  </a:txBody>
                  <a:tcPr anchor="ctr">
                    <a:lnB w="12700" cap="flat" cmpd="sng" algn="ctr">
                      <a:solidFill>
                        <a:schemeClr val="accent2">
                          <a:lumMod val="20000"/>
                          <a:lumOff val="80000"/>
                        </a:schemeClr>
                      </a:solidFill>
                      <a:prstDash val="solid"/>
                      <a:round/>
                      <a:headEnd type="none" w="med" len="med"/>
                      <a:tailEnd type="none" w="med" len="med"/>
                    </a:lnB>
                    <a:solidFill>
                      <a:srgbClr val="1E438B"/>
                    </a:solidFill>
                  </a:tcPr>
                </a:tc>
                <a:tc>
                  <a:txBody>
                    <a:bodyPr/>
                    <a:lstStyle/>
                    <a:p>
                      <a:pPr algn="ctr"/>
                      <a:r>
                        <a:rPr lang="en-US" sz="2000" dirty="0">
                          <a:latin typeface="D-DIN" panose="020B0504030202030204" pitchFamily="34" charset="0"/>
                          <a:cs typeface="Calibri" panose="020F0502020204030204" pitchFamily="34" charset="0"/>
                        </a:rPr>
                        <a:t>Total Days</a:t>
                      </a:r>
                    </a:p>
                  </a:txBody>
                  <a:tcPr anchor="ctr">
                    <a:lnB w="12700" cap="flat" cmpd="sng" algn="ctr">
                      <a:solidFill>
                        <a:schemeClr val="accent2">
                          <a:lumMod val="20000"/>
                          <a:lumOff val="80000"/>
                        </a:schemeClr>
                      </a:solidFill>
                      <a:prstDash val="solid"/>
                      <a:round/>
                      <a:headEnd type="none" w="med" len="med"/>
                      <a:tailEnd type="none" w="med" len="med"/>
                    </a:lnB>
                    <a:solidFill>
                      <a:srgbClr val="1E438B"/>
                    </a:solidFill>
                  </a:tcPr>
                </a:tc>
                <a:tc>
                  <a:txBody>
                    <a:bodyPr/>
                    <a:lstStyle/>
                    <a:p>
                      <a:pPr algn="ctr"/>
                      <a:r>
                        <a:rPr lang="en-US" sz="2000" dirty="0">
                          <a:latin typeface="D-DIN" panose="020B0504030202030204" pitchFamily="34" charset="0"/>
                          <a:cs typeface="Calibri" panose="020F0502020204030204" pitchFamily="34" charset="0"/>
                        </a:rPr>
                        <a:t>Target Not Done</a:t>
                      </a:r>
                    </a:p>
                  </a:txBody>
                  <a:tcPr anchor="ctr">
                    <a:lnB w="12700" cap="flat" cmpd="sng" algn="ctr">
                      <a:solidFill>
                        <a:schemeClr val="accent2">
                          <a:lumMod val="20000"/>
                          <a:lumOff val="80000"/>
                        </a:schemeClr>
                      </a:solidFill>
                      <a:prstDash val="solid"/>
                      <a:round/>
                      <a:headEnd type="none" w="med" len="med"/>
                      <a:tailEnd type="none" w="med" len="med"/>
                    </a:lnB>
                    <a:solidFill>
                      <a:srgbClr val="1E438B"/>
                    </a:solidFill>
                  </a:tcPr>
                </a:tc>
                <a:tc>
                  <a:txBody>
                    <a:bodyPr/>
                    <a:lstStyle/>
                    <a:p>
                      <a:pPr algn="ctr"/>
                      <a:r>
                        <a:rPr lang="en-US" sz="2000" dirty="0">
                          <a:latin typeface="D-DIN" panose="020B0504030202030204" pitchFamily="34" charset="0"/>
                          <a:cs typeface="Calibri" panose="020F0502020204030204" pitchFamily="34" charset="0"/>
                        </a:rPr>
                        <a:t>Target Achieved Status %</a:t>
                      </a:r>
                    </a:p>
                  </a:txBody>
                  <a:tcPr anchor="ctr">
                    <a:lnB w="12700" cap="flat" cmpd="sng" algn="ctr">
                      <a:solidFill>
                        <a:schemeClr val="accent2">
                          <a:lumMod val="20000"/>
                          <a:lumOff val="80000"/>
                        </a:schemeClr>
                      </a:solidFill>
                      <a:prstDash val="solid"/>
                      <a:round/>
                      <a:headEnd type="none" w="med" len="med"/>
                      <a:tailEnd type="none" w="med" len="med"/>
                    </a:lnB>
                    <a:solidFill>
                      <a:srgbClr val="1E438B"/>
                    </a:solidFill>
                  </a:tcPr>
                </a:tc>
                <a:extLst>
                  <a:ext uri="{0D108BD9-81ED-4DB2-BD59-A6C34878D82A}">
                    <a16:rowId xmlns:a16="http://schemas.microsoft.com/office/drawing/2014/main" val="1917069827"/>
                  </a:ext>
                </a:extLst>
              </a:tr>
              <a:tr h="488221">
                <a:tc>
                  <a:txBody>
                    <a:bodyPr/>
                    <a:lstStyle/>
                    <a:p>
                      <a:pPr algn="ctr" fontAlgn="b"/>
                      <a:r>
                        <a:rPr lang="en-IN" sz="2000" kern="1200" dirty="0">
                          <a:solidFill>
                            <a:schemeClr val="dk1"/>
                          </a:solidFill>
                          <a:latin typeface="D-DIN" panose="020B0504030202030204" pitchFamily="34" charset="0"/>
                          <a:ea typeface="+mn-ea"/>
                          <a:cs typeface="Calibri" panose="020F0502020204030204" pitchFamily="34" charset="0"/>
                        </a:rPr>
                        <a:t>2023</a:t>
                      </a:r>
                    </a:p>
                  </a:txBody>
                  <a:tcPr marL="9525" marR="9525" marT="9525" marB="0"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tc>
                  <a:txBody>
                    <a:bodyPr/>
                    <a:lstStyle/>
                    <a:p>
                      <a:pPr algn="ctr" fontAlgn="b"/>
                      <a:r>
                        <a:rPr lang="en-IN" sz="2000" kern="1200" dirty="0">
                          <a:solidFill>
                            <a:schemeClr val="dk1"/>
                          </a:solidFill>
                          <a:latin typeface="D-DIN" panose="020B0504030202030204" pitchFamily="34" charset="0"/>
                          <a:ea typeface="+mn-ea"/>
                          <a:cs typeface="Calibri" panose="020F0502020204030204" pitchFamily="34" charset="0"/>
                        </a:rPr>
                        <a:t>243</a:t>
                      </a:r>
                    </a:p>
                  </a:txBody>
                  <a:tcPr marL="9525" marR="9525" marT="9525" marB="0"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tc>
                  <a:txBody>
                    <a:bodyPr/>
                    <a:lstStyle/>
                    <a:p>
                      <a:pPr algn="ctr" fontAlgn="b"/>
                      <a:r>
                        <a:rPr lang="en-IN" sz="2000" kern="1200" dirty="0">
                          <a:solidFill>
                            <a:schemeClr val="dk1"/>
                          </a:solidFill>
                          <a:latin typeface="D-DIN" panose="020B0504030202030204" pitchFamily="34" charset="0"/>
                          <a:ea typeface="+mn-ea"/>
                          <a:cs typeface="Calibri" panose="020F0502020204030204" pitchFamily="34" charset="0"/>
                        </a:rPr>
                        <a:t>36</a:t>
                      </a:r>
                    </a:p>
                  </a:txBody>
                  <a:tcPr marL="9525" marR="9525" marT="9525" marB="0"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tc>
                  <a:txBody>
                    <a:bodyPr/>
                    <a:lstStyle/>
                    <a:p>
                      <a:pPr algn="ctr" fontAlgn="b"/>
                      <a:r>
                        <a:rPr lang="en-US" sz="2000" kern="1200" dirty="0">
                          <a:solidFill>
                            <a:schemeClr val="dk1"/>
                          </a:solidFill>
                          <a:latin typeface="D-DIN" panose="020B0504030202030204" pitchFamily="34" charset="0"/>
                          <a:ea typeface="+mn-ea"/>
                          <a:cs typeface="Calibri" panose="020F0502020204030204" pitchFamily="34" charset="0"/>
                        </a:rPr>
                        <a:t>85 %</a:t>
                      </a:r>
                      <a:endParaRPr lang="en-IN" sz="2000" kern="1200" dirty="0">
                        <a:solidFill>
                          <a:schemeClr val="dk1"/>
                        </a:solidFill>
                        <a:latin typeface="D-DIN" panose="020B0504030202030204" pitchFamily="34" charset="0"/>
                        <a:ea typeface="+mn-ea"/>
                        <a:cs typeface="Calibri" panose="020F0502020204030204" pitchFamily="34" charset="0"/>
                      </a:endParaRPr>
                    </a:p>
                  </a:txBody>
                  <a:tcPr marL="9525" marR="9525" marT="9525" marB="0"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19779964"/>
                  </a:ext>
                </a:extLst>
              </a:tr>
              <a:tr h="484128">
                <a:tc>
                  <a:txBody>
                    <a:bodyPr/>
                    <a:lstStyle/>
                    <a:p>
                      <a:pPr algn="ctr" fontAlgn="b"/>
                      <a:r>
                        <a:rPr lang="en-IN" sz="2000" kern="1200" dirty="0">
                          <a:solidFill>
                            <a:schemeClr val="dk1"/>
                          </a:solidFill>
                          <a:latin typeface="D-DIN" panose="020B0504030202030204" pitchFamily="34" charset="0"/>
                          <a:ea typeface="+mn-ea"/>
                          <a:cs typeface="Calibri" panose="020F0502020204030204" pitchFamily="34" charset="0"/>
                        </a:rPr>
                        <a:t>2022</a:t>
                      </a:r>
                    </a:p>
                  </a:txBody>
                  <a:tcPr marL="9525" marR="9525" marT="9525" marB="0"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tc>
                  <a:txBody>
                    <a:bodyPr/>
                    <a:lstStyle/>
                    <a:p>
                      <a:pPr algn="ctr" fontAlgn="b"/>
                      <a:r>
                        <a:rPr lang="en-IN" sz="2000" kern="1200" dirty="0">
                          <a:solidFill>
                            <a:schemeClr val="dk1"/>
                          </a:solidFill>
                          <a:latin typeface="D-DIN" panose="020B0504030202030204" pitchFamily="34" charset="0"/>
                          <a:ea typeface="+mn-ea"/>
                          <a:cs typeface="Calibri" panose="020F0502020204030204" pitchFamily="34" charset="0"/>
                        </a:rPr>
                        <a:t>246</a:t>
                      </a:r>
                    </a:p>
                  </a:txBody>
                  <a:tcPr marL="9525" marR="9525" marT="9525" marB="0"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tc>
                  <a:txBody>
                    <a:bodyPr/>
                    <a:lstStyle/>
                    <a:p>
                      <a:pPr algn="ctr" fontAlgn="b"/>
                      <a:r>
                        <a:rPr lang="en-IN" sz="2000" kern="1200" dirty="0">
                          <a:solidFill>
                            <a:schemeClr val="dk1"/>
                          </a:solidFill>
                          <a:latin typeface="D-DIN" panose="020B0504030202030204" pitchFamily="34" charset="0"/>
                          <a:ea typeface="+mn-ea"/>
                          <a:cs typeface="Calibri" panose="020F0502020204030204" pitchFamily="34" charset="0"/>
                        </a:rPr>
                        <a:t>35</a:t>
                      </a:r>
                    </a:p>
                  </a:txBody>
                  <a:tcPr marL="9525" marR="9525" marT="9525" marB="0"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tc>
                  <a:txBody>
                    <a:bodyPr/>
                    <a:lstStyle/>
                    <a:p>
                      <a:pPr algn="ctr" fontAlgn="b"/>
                      <a:r>
                        <a:rPr lang="en-US" sz="2000" kern="1200" dirty="0">
                          <a:solidFill>
                            <a:schemeClr val="dk1"/>
                          </a:solidFill>
                          <a:latin typeface="D-DIN" panose="020B0504030202030204" pitchFamily="34" charset="0"/>
                          <a:ea typeface="+mn-ea"/>
                          <a:cs typeface="Calibri" panose="020F0502020204030204" pitchFamily="34" charset="0"/>
                        </a:rPr>
                        <a:t>86 %</a:t>
                      </a:r>
                      <a:endParaRPr lang="en-IN" sz="2000" kern="1200" dirty="0">
                        <a:solidFill>
                          <a:schemeClr val="dk1"/>
                        </a:solidFill>
                        <a:latin typeface="D-DIN" panose="020B0504030202030204" pitchFamily="34" charset="0"/>
                        <a:ea typeface="+mn-ea"/>
                        <a:cs typeface="Calibri" panose="020F0502020204030204" pitchFamily="34" charset="0"/>
                      </a:endParaRPr>
                    </a:p>
                  </a:txBody>
                  <a:tcPr marL="9525" marR="9525" marT="9525" marB="0"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53961646"/>
                  </a:ext>
                </a:extLst>
              </a:tr>
              <a:tr h="483814">
                <a:tc>
                  <a:txBody>
                    <a:bodyPr/>
                    <a:lstStyle/>
                    <a:p>
                      <a:pPr algn="ctr" fontAlgn="b"/>
                      <a:r>
                        <a:rPr lang="en-IN" sz="2000" kern="1200" dirty="0">
                          <a:solidFill>
                            <a:schemeClr val="dk1"/>
                          </a:solidFill>
                          <a:latin typeface="D-DIN" panose="020B0504030202030204" pitchFamily="34" charset="0"/>
                          <a:ea typeface="+mn-ea"/>
                          <a:cs typeface="Calibri" panose="020F0502020204030204" pitchFamily="34" charset="0"/>
                        </a:rPr>
                        <a:t>2021</a:t>
                      </a:r>
                    </a:p>
                  </a:txBody>
                  <a:tcPr marL="9525" marR="9525" marT="9525" marB="0"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tc>
                  <a:txBody>
                    <a:bodyPr/>
                    <a:lstStyle/>
                    <a:p>
                      <a:pPr algn="ctr" fontAlgn="b"/>
                      <a:r>
                        <a:rPr lang="en-IN" sz="2000" kern="1200" dirty="0">
                          <a:solidFill>
                            <a:schemeClr val="dk1"/>
                          </a:solidFill>
                          <a:latin typeface="D-DIN" panose="020B0504030202030204" pitchFamily="34" charset="0"/>
                          <a:ea typeface="+mn-ea"/>
                          <a:cs typeface="Calibri" panose="020F0502020204030204" pitchFamily="34" charset="0"/>
                        </a:rPr>
                        <a:t>250</a:t>
                      </a:r>
                    </a:p>
                  </a:txBody>
                  <a:tcPr marL="9525" marR="9525" marT="9525" marB="0"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tc>
                  <a:txBody>
                    <a:bodyPr/>
                    <a:lstStyle/>
                    <a:p>
                      <a:pPr algn="ctr" fontAlgn="b"/>
                      <a:r>
                        <a:rPr lang="en-IN" sz="2000" kern="1200" dirty="0">
                          <a:solidFill>
                            <a:schemeClr val="dk1"/>
                          </a:solidFill>
                          <a:latin typeface="D-DIN" panose="020B0504030202030204" pitchFamily="34" charset="0"/>
                          <a:ea typeface="+mn-ea"/>
                          <a:cs typeface="Calibri" panose="020F0502020204030204" pitchFamily="34" charset="0"/>
                        </a:rPr>
                        <a:t>17</a:t>
                      </a:r>
                    </a:p>
                  </a:txBody>
                  <a:tcPr marL="9525" marR="9525" marT="9525" marB="0"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tc>
                  <a:txBody>
                    <a:bodyPr/>
                    <a:lstStyle/>
                    <a:p>
                      <a:pPr algn="ctr" fontAlgn="b"/>
                      <a:r>
                        <a:rPr lang="en-US" sz="2000" kern="1200" dirty="0">
                          <a:solidFill>
                            <a:schemeClr val="dk1"/>
                          </a:solidFill>
                          <a:latin typeface="D-DIN" panose="020B0504030202030204" pitchFamily="34" charset="0"/>
                          <a:ea typeface="+mn-ea"/>
                          <a:cs typeface="Calibri" panose="020F0502020204030204" pitchFamily="34" charset="0"/>
                        </a:rPr>
                        <a:t>93 %</a:t>
                      </a:r>
                      <a:endParaRPr lang="en-IN" sz="2000" kern="1200" dirty="0">
                        <a:solidFill>
                          <a:schemeClr val="dk1"/>
                        </a:solidFill>
                        <a:latin typeface="D-DIN" panose="020B0504030202030204" pitchFamily="34" charset="0"/>
                        <a:ea typeface="+mn-ea"/>
                        <a:cs typeface="Calibri" panose="020F0502020204030204" pitchFamily="34" charset="0"/>
                      </a:endParaRPr>
                    </a:p>
                  </a:txBody>
                  <a:tcPr marL="9525" marR="9525" marT="9525" marB="0"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60483701"/>
                  </a:ext>
                </a:extLst>
              </a:tr>
              <a:tr h="483814">
                <a:tc>
                  <a:txBody>
                    <a:bodyPr/>
                    <a:lstStyle/>
                    <a:p>
                      <a:pPr algn="ctr" fontAlgn="b"/>
                      <a:r>
                        <a:rPr lang="en-IN" sz="2000" kern="1200" dirty="0">
                          <a:solidFill>
                            <a:schemeClr val="dk1"/>
                          </a:solidFill>
                          <a:latin typeface="D-DIN" panose="020B0504030202030204" pitchFamily="34" charset="0"/>
                          <a:ea typeface="+mn-ea"/>
                          <a:cs typeface="Calibri" panose="020F0502020204030204" pitchFamily="34" charset="0"/>
                        </a:rPr>
                        <a:t>2020</a:t>
                      </a:r>
                    </a:p>
                  </a:txBody>
                  <a:tcPr marL="9525" marR="9525" marT="9525" marB="0"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tc>
                  <a:txBody>
                    <a:bodyPr/>
                    <a:lstStyle/>
                    <a:p>
                      <a:pPr algn="ctr" fontAlgn="b"/>
                      <a:r>
                        <a:rPr lang="en-US" sz="2000" kern="1200" dirty="0">
                          <a:solidFill>
                            <a:schemeClr val="dk1"/>
                          </a:solidFill>
                          <a:latin typeface="D-DIN" panose="020B0504030202030204" pitchFamily="34" charset="0"/>
                          <a:ea typeface="+mn-ea"/>
                          <a:cs typeface="Calibri" panose="020F0502020204030204" pitchFamily="34" charset="0"/>
                        </a:rPr>
                        <a:t>109</a:t>
                      </a:r>
                    </a:p>
                  </a:txBody>
                  <a:tcPr marL="9525" marR="9525" marT="9525" marB="0"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tc>
                  <a:txBody>
                    <a:bodyPr/>
                    <a:lstStyle/>
                    <a:p>
                      <a:pPr algn="ctr" fontAlgn="b"/>
                      <a:r>
                        <a:rPr lang="en-IN" sz="2000" kern="1200" dirty="0">
                          <a:solidFill>
                            <a:schemeClr val="dk1"/>
                          </a:solidFill>
                          <a:latin typeface="D-DIN" panose="020B0504030202030204" pitchFamily="34" charset="0"/>
                          <a:ea typeface="+mn-ea"/>
                          <a:cs typeface="Calibri" panose="020F0502020204030204" pitchFamily="34" charset="0"/>
                        </a:rPr>
                        <a:t>All Target Done</a:t>
                      </a:r>
                    </a:p>
                  </a:txBody>
                  <a:tcPr marL="9525" marR="9525" marT="9525" marB="0"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tc>
                  <a:txBody>
                    <a:bodyPr/>
                    <a:lstStyle/>
                    <a:p>
                      <a:pPr algn="ctr" fontAlgn="b"/>
                      <a:r>
                        <a:rPr lang="en-US" sz="2000" kern="1200" dirty="0">
                          <a:solidFill>
                            <a:schemeClr val="dk1"/>
                          </a:solidFill>
                          <a:latin typeface="D-DIN" panose="020B0504030202030204" pitchFamily="34" charset="0"/>
                          <a:ea typeface="+mn-ea"/>
                          <a:cs typeface="Calibri" panose="020F0502020204030204" pitchFamily="34" charset="0"/>
                        </a:rPr>
                        <a:t>100 %</a:t>
                      </a:r>
                      <a:endParaRPr lang="en-IN" sz="2000" kern="1200" dirty="0">
                        <a:solidFill>
                          <a:schemeClr val="dk1"/>
                        </a:solidFill>
                        <a:latin typeface="D-DIN" panose="020B0504030202030204" pitchFamily="34" charset="0"/>
                        <a:ea typeface="+mn-ea"/>
                        <a:cs typeface="Calibri" panose="020F0502020204030204" pitchFamily="34" charset="0"/>
                      </a:endParaRPr>
                    </a:p>
                  </a:txBody>
                  <a:tcPr marL="9525" marR="9525" marT="9525" marB="0"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287931279"/>
                  </a:ext>
                </a:extLst>
              </a:tr>
            </a:tbl>
          </a:graphicData>
        </a:graphic>
      </p:graphicFrame>
      <p:sp>
        <p:nvSpPr>
          <p:cNvPr id="2" name="Title 1">
            <a:extLst>
              <a:ext uri="{FF2B5EF4-FFF2-40B4-BE49-F238E27FC236}">
                <a16:creationId xmlns:a16="http://schemas.microsoft.com/office/drawing/2014/main" id="{3F1DA6AB-76FC-BD42-4E9B-B87AC1A4EA08}"/>
              </a:ext>
            </a:extLst>
          </p:cNvPr>
          <p:cNvSpPr txBox="1">
            <a:spLocks/>
          </p:cNvSpPr>
          <p:nvPr/>
        </p:nvSpPr>
        <p:spPr bwMode="auto">
          <a:xfrm>
            <a:off x="358556" y="848853"/>
            <a:ext cx="8975449" cy="446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sz="2400" b="1" i="0" u="none" strike="noStrike" dirty="0">
                <a:solidFill>
                  <a:srgbClr val="C00000"/>
                </a:solidFill>
                <a:effectLst/>
                <a:latin typeface="Calibri" panose="020F0502020204030204" pitchFamily="34" charset="0"/>
              </a:rPr>
              <a:t>Annual Target Achieved Statistics </a:t>
            </a:r>
            <a:endParaRPr lang="en-IN" sz="2400" b="1" dirty="0">
              <a:solidFill>
                <a:srgbClr val="C00000"/>
              </a:solidFill>
              <a:latin typeface="Calibri" panose="020F0502020204030204" pitchFamily="34" charset="0"/>
            </a:endParaRPr>
          </a:p>
        </p:txBody>
      </p:sp>
      <p:pic>
        <p:nvPicPr>
          <p:cNvPr id="5" name="Picture 13">
            <a:extLst>
              <a:ext uri="{FF2B5EF4-FFF2-40B4-BE49-F238E27FC236}">
                <a16:creationId xmlns:a16="http://schemas.microsoft.com/office/drawing/2014/main" id="{2C1AA3BB-91D5-CDD4-F811-90D79B93730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06361FDD-28C0-6EFA-9ABB-F0F236DEF04E}"/>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3624293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EA1E691-300B-3A5B-1333-1C1C68E942E3}"/>
              </a:ext>
            </a:extLst>
          </p:cNvPr>
          <p:cNvPicPr>
            <a:picLocks noChangeAspect="1"/>
          </p:cNvPicPr>
          <p:nvPr/>
        </p:nvPicPr>
        <p:blipFill rotWithShape="1">
          <a:blip r:embed="rId3"/>
          <a:srcRect l="13807" t="56480" r="66524" b="7223"/>
          <a:stretch/>
        </p:blipFill>
        <p:spPr>
          <a:xfrm>
            <a:off x="1083879" y="2184400"/>
            <a:ext cx="2398027" cy="24892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 name="Picture 13"/>
          <p:cNvPicPr>
            <a:picLocks noChangeAspect="1"/>
          </p:cNvPicPr>
          <p:nvPr/>
        </p:nvPicPr>
        <p:blipFill rotWithShape="1">
          <a:blip r:embed="rId4"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a:extLst>
              <a:ext uri="{FF2B5EF4-FFF2-40B4-BE49-F238E27FC236}">
                <a16:creationId xmlns:a16="http://schemas.microsoft.com/office/drawing/2014/main" id="{3D273511-6FF9-F846-B1F5-46EE941F3E53}"/>
              </a:ext>
            </a:extLst>
          </p:cNvPr>
          <p:cNvSpPr txBox="1">
            <a:spLocks/>
          </p:cNvSpPr>
          <p:nvPr/>
        </p:nvSpPr>
        <p:spPr bwMode="auto">
          <a:xfrm>
            <a:off x="379562" y="896283"/>
            <a:ext cx="11812438"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r>
              <a:rPr lang="en-US" altLang="en-US" sz="2400" b="1" dirty="0">
                <a:solidFill>
                  <a:srgbClr val="069F48"/>
                </a:solidFill>
                <a:latin typeface="D-DIN" panose="020B05040302020A0204" pitchFamily="34" charset="0"/>
                <a:cs typeface="Times New Roman" panose="02020603050405020304" pitchFamily="18" charset="0"/>
              </a:rPr>
              <a:t>WHAT THE PORTFOLIO WOULD LOOK LIKE </a:t>
            </a:r>
          </a:p>
          <a:p>
            <a:r>
              <a:rPr lang="en-US" altLang="en-US" sz="2400" b="1" dirty="0">
                <a:solidFill>
                  <a:srgbClr val="069F48"/>
                </a:solidFill>
                <a:latin typeface="D-DIN" panose="020B05040302020A0204" pitchFamily="34" charset="0"/>
                <a:cs typeface="Times New Roman" panose="02020603050405020304" pitchFamily="18" charset="0"/>
              </a:rPr>
              <a:t>AFTER A FEW YEARS..</a:t>
            </a:r>
          </a:p>
        </p:txBody>
      </p:sp>
      <p:sp>
        <p:nvSpPr>
          <p:cNvPr id="4" name="Title 1">
            <a:extLst>
              <a:ext uri="{FF2B5EF4-FFF2-40B4-BE49-F238E27FC236}">
                <a16:creationId xmlns:a16="http://schemas.microsoft.com/office/drawing/2014/main" id="{EC042DD2-77D3-B4F7-376D-220CE67D676F}"/>
              </a:ext>
            </a:extLst>
          </p:cNvPr>
          <p:cNvSpPr txBox="1">
            <a:spLocks/>
          </p:cNvSpPr>
          <p:nvPr/>
        </p:nvSpPr>
        <p:spPr bwMode="auto">
          <a:xfrm>
            <a:off x="808899" y="5125787"/>
            <a:ext cx="2947986"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r>
              <a:rPr lang="en-US" altLang="en-US" sz="2400" b="1" dirty="0">
                <a:solidFill>
                  <a:srgbClr val="0046AA"/>
                </a:solidFill>
                <a:latin typeface="D-DIN" panose="020B05040302020A0204" pitchFamily="34" charset="0"/>
                <a:cs typeface="Times New Roman" panose="02020603050405020304" pitchFamily="18" charset="0"/>
              </a:rPr>
              <a:t>Few Big Winners</a:t>
            </a:r>
          </a:p>
          <a:p>
            <a:r>
              <a:rPr lang="en-US" altLang="en-US" sz="2000" dirty="0">
                <a:solidFill>
                  <a:schemeClr val="tx1"/>
                </a:solidFill>
                <a:latin typeface="D-DIN" panose="020B05040302020A0204" pitchFamily="34" charset="0"/>
                <a:cs typeface="Times New Roman" panose="02020603050405020304" pitchFamily="18" charset="0"/>
              </a:rPr>
              <a:t>Let compounding </a:t>
            </a:r>
          </a:p>
          <a:p>
            <a:r>
              <a:rPr lang="en-US" altLang="en-US" sz="2000" dirty="0">
                <a:solidFill>
                  <a:schemeClr val="tx1"/>
                </a:solidFill>
                <a:latin typeface="D-DIN" panose="020B05040302020A0204" pitchFamily="34" charset="0"/>
                <a:cs typeface="Times New Roman" panose="02020603050405020304" pitchFamily="18" charset="0"/>
              </a:rPr>
              <a:t>do its job</a:t>
            </a:r>
          </a:p>
        </p:txBody>
      </p:sp>
      <p:sp>
        <p:nvSpPr>
          <p:cNvPr id="7" name="Title 1">
            <a:extLst>
              <a:ext uri="{FF2B5EF4-FFF2-40B4-BE49-F238E27FC236}">
                <a16:creationId xmlns:a16="http://schemas.microsoft.com/office/drawing/2014/main" id="{26AD1627-BC31-1F1E-F309-919EDAFEED37}"/>
              </a:ext>
            </a:extLst>
          </p:cNvPr>
          <p:cNvSpPr txBox="1">
            <a:spLocks/>
          </p:cNvSpPr>
          <p:nvPr/>
        </p:nvSpPr>
        <p:spPr bwMode="auto">
          <a:xfrm>
            <a:off x="3893538" y="5142087"/>
            <a:ext cx="4555322"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r>
              <a:rPr lang="en-US" altLang="en-US" sz="2400" b="1" dirty="0">
                <a:solidFill>
                  <a:srgbClr val="0046AA"/>
                </a:solidFill>
                <a:latin typeface="D-DIN" panose="020B05040302020A0204" pitchFamily="34" charset="0"/>
                <a:cs typeface="Times New Roman" panose="02020603050405020304" pitchFamily="18" charset="0"/>
              </a:rPr>
              <a:t>Multiple Decent Performers</a:t>
            </a:r>
          </a:p>
          <a:p>
            <a:r>
              <a:rPr lang="en-US" altLang="en-US" sz="2000" dirty="0">
                <a:solidFill>
                  <a:schemeClr val="tx1"/>
                </a:solidFill>
                <a:latin typeface="D-DIN" panose="020B05040302020A0204" pitchFamily="34" charset="0"/>
                <a:cs typeface="Times New Roman" panose="02020603050405020304" pitchFamily="18" charset="0"/>
              </a:rPr>
              <a:t>Have Patience. Keep regular checks on business performance</a:t>
            </a:r>
          </a:p>
        </p:txBody>
      </p:sp>
      <p:sp>
        <p:nvSpPr>
          <p:cNvPr id="9" name="Title 1">
            <a:extLst>
              <a:ext uri="{FF2B5EF4-FFF2-40B4-BE49-F238E27FC236}">
                <a16:creationId xmlns:a16="http://schemas.microsoft.com/office/drawing/2014/main" id="{EC03ECB6-94A6-0D6A-05FF-967F8CAC1038}"/>
              </a:ext>
            </a:extLst>
          </p:cNvPr>
          <p:cNvSpPr txBox="1">
            <a:spLocks/>
          </p:cNvSpPr>
          <p:nvPr/>
        </p:nvSpPr>
        <p:spPr bwMode="auto">
          <a:xfrm>
            <a:off x="8648738" y="5150713"/>
            <a:ext cx="2502686"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r>
              <a:rPr lang="en-US" altLang="en-US" sz="2400" b="1" dirty="0">
                <a:solidFill>
                  <a:srgbClr val="0046AA"/>
                </a:solidFill>
                <a:latin typeface="D-DIN" panose="020B05040302020A0204" pitchFamily="34" charset="0"/>
                <a:cs typeface="Times New Roman" panose="02020603050405020304" pitchFamily="18" charset="0"/>
              </a:rPr>
              <a:t>Few Losers</a:t>
            </a:r>
          </a:p>
          <a:p>
            <a:r>
              <a:rPr lang="en-US" altLang="en-US" sz="2000" dirty="0">
                <a:solidFill>
                  <a:schemeClr val="tx1"/>
                </a:solidFill>
                <a:latin typeface="D-DIN" panose="020B05040302020A0204" pitchFamily="34" charset="0"/>
                <a:cs typeface="Times New Roman" panose="02020603050405020304" pitchFamily="18" charset="0"/>
              </a:rPr>
              <a:t>If fundamentals </a:t>
            </a:r>
          </a:p>
          <a:p>
            <a:r>
              <a:rPr lang="en-US" altLang="en-US" sz="2000" dirty="0">
                <a:solidFill>
                  <a:schemeClr val="tx1"/>
                </a:solidFill>
                <a:latin typeface="D-DIN" panose="020B05040302020A0204" pitchFamily="34" charset="0"/>
                <a:cs typeface="Times New Roman" panose="02020603050405020304" pitchFamily="18" charset="0"/>
              </a:rPr>
              <a:t>deteriorate, SELL</a:t>
            </a:r>
          </a:p>
        </p:txBody>
      </p:sp>
      <p:pic>
        <p:nvPicPr>
          <p:cNvPr id="11" name="Picture 10">
            <a:extLst>
              <a:ext uri="{FF2B5EF4-FFF2-40B4-BE49-F238E27FC236}">
                <a16:creationId xmlns:a16="http://schemas.microsoft.com/office/drawing/2014/main" id="{DC9235D5-4EFD-F9C2-9665-13AC19C06A28}"/>
              </a:ext>
            </a:extLst>
          </p:cNvPr>
          <p:cNvPicPr>
            <a:picLocks noChangeAspect="1"/>
          </p:cNvPicPr>
          <p:nvPr/>
        </p:nvPicPr>
        <p:blipFill rotWithShape="1">
          <a:blip r:embed="rId3"/>
          <a:srcRect l="40678" t="56480" r="39653" b="7223"/>
          <a:stretch/>
        </p:blipFill>
        <p:spPr>
          <a:xfrm>
            <a:off x="4894532" y="2184400"/>
            <a:ext cx="2398027" cy="24892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2" name="Picture 11">
            <a:extLst>
              <a:ext uri="{FF2B5EF4-FFF2-40B4-BE49-F238E27FC236}">
                <a16:creationId xmlns:a16="http://schemas.microsoft.com/office/drawing/2014/main" id="{25EC22BA-4115-7FAA-85A1-A7633AC5A4CC}"/>
              </a:ext>
            </a:extLst>
          </p:cNvPr>
          <p:cNvPicPr>
            <a:picLocks noChangeAspect="1"/>
          </p:cNvPicPr>
          <p:nvPr/>
        </p:nvPicPr>
        <p:blipFill rotWithShape="1">
          <a:blip r:embed="rId3"/>
          <a:srcRect l="67756" t="56480" r="12575" b="7223"/>
          <a:stretch/>
        </p:blipFill>
        <p:spPr>
          <a:xfrm>
            <a:off x="8698221" y="2184400"/>
            <a:ext cx="2398027" cy="24892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8" name="Rectangle 7">
            <a:extLst>
              <a:ext uri="{FF2B5EF4-FFF2-40B4-BE49-F238E27FC236}">
                <a16:creationId xmlns:a16="http://schemas.microsoft.com/office/drawing/2014/main" id="{1D7E9C24-5E92-9926-B156-10F5FD0AF6AA}"/>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3747463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E92CE60-F042-213B-0AA3-1031443C2035}"/>
              </a:ext>
            </a:extLst>
          </p:cNvPr>
          <p:cNvPicPr>
            <a:picLocks noChangeAspect="1"/>
          </p:cNvPicPr>
          <p:nvPr/>
        </p:nvPicPr>
        <p:blipFill rotWithShape="1">
          <a:blip r:embed="rId3">
            <a:extLst>
              <a:ext uri="{28A0092B-C50C-407E-A947-70E740481C1C}">
                <a14:useLocalDpi xmlns:a14="http://schemas.microsoft.com/office/drawing/2010/main" val="0"/>
              </a:ext>
            </a:extLst>
          </a:blip>
          <a:srcRect r="57549" b="53452"/>
          <a:stretch/>
        </p:blipFill>
        <p:spPr>
          <a:xfrm flipH="1">
            <a:off x="8146208" y="2945068"/>
            <a:ext cx="1617372" cy="2660204"/>
          </a:xfrm>
          <a:prstGeom prst="rect">
            <a:avLst/>
          </a:prstGeom>
        </p:spPr>
      </p:pic>
      <p:sp>
        <p:nvSpPr>
          <p:cNvPr id="24" name="Text Box 6"/>
          <p:cNvSpPr txBox="1">
            <a:spLocks noChangeArrowheads="1"/>
          </p:cNvSpPr>
          <p:nvPr/>
        </p:nvSpPr>
        <p:spPr bwMode="auto">
          <a:xfrm>
            <a:off x="618054" y="522114"/>
            <a:ext cx="8954571" cy="461665"/>
          </a:xfrm>
          <a:prstGeom prst="rect">
            <a:avLst/>
          </a:prstGeom>
          <a:noFill/>
          <a:ln w="9525">
            <a:noFill/>
            <a:miter lim="800000"/>
            <a:headEnd/>
            <a:tailEnd/>
          </a:ln>
        </p:spPr>
        <p:txBody>
          <a:bodyPr wrap="square">
            <a:spAutoFit/>
          </a:bodyPr>
          <a:lstStyle/>
          <a:p>
            <a:r>
              <a:rPr lang="en-US" b="1" dirty="0">
                <a:solidFill>
                  <a:srgbClr val="0046AA"/>
                </a:solidFill>
                <a:latin typeface="D-DIN" panose="020B05040302020A0204" pitchFamily="34" charset="0"/>
                <a:cs typeface="Arial" charset="0"/>
              </a:rPr>
              <a:t>Case Study on Stock Picking and Choosing Son in Law (</a:t>
            </a:r>
            <a:r>
              <a:rPr lang="en-US" b="1" dirty="0" err="1">
                <a:solidFill>
                  <a:srgbClr val="0046AA"/>
                </a:solidFill>
                <a:latin typeface="D-DIN" panose="020B05040302020A0204" pitchFamily="34" charset="0"/>
                <a:cs typeface="Arial" charset="0"/>
              </a:rPr>
              <a:t>Jawaai</a:t>
            </a:r>
            <a:r>
              <a:rPr lang="en-US" b="1" dirty="0">
                <a:solidFill>
                  <a:srgbClr val="0046AA"/>
                </a:solidFill>
                <a:latin typeface="D-DIN" panose="020B05040302020A0204" pitchFamily="34" charset="0"/>
                <a:cs typeface="Arial" charset="0"/>
              </a:rPr>
              <a:t>)</a:t>
            </a:r>
          </a:p>
        </p:txBody>
      </p:sp>
      <p:sp>
        <p:nvSpPr>
          <p:cNvPr id="16" name="Subtitle 2">
            <a:extLst>
              <a:ext uri="{FF2B5EF4-FFF2-40B4-BE49-F238E27FC236}">
                <a16:creationId xmlns:a16="http://schemas.microsoft.com/office/drawing/2014/main" id="{BC9C3F0E-8259-49CE-86BE-A05899113783}"/>
              </a:ext>
            </a:extLst>
          </p:cNvPr>
          <p:cNvSpPr txBox="1">
            <a:spLocks/>
          </p:cNvSpPr>
          <p:nvPr/>
        </p:nvSpPr>
        <p:spPr>
          <a:xfrm>
            <a:off x="659616" y="1252728"/>
            <a:ext cx="10557628" cy="4982371"/>
          </a:xfrm>
          <a:prstGeom prst="rect">
            <a:avLst/>
          </a:prstGeom>
        </p:spPr>
        <p:txBody>
          <a:bodyPr>
            <a:noAutofit/>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lgn="just">
              <a:spcBef>
                <a:spcPts val="300"/>
              </a:spcBef>
              <a:buNone/>
            </a:pPr>
            <a:r>
              <a:rPr lang="en-US" sz="1401" b="1" kern="0" dirty="0">
                <a:latin typeface="D-DIN" panose="020B05040302020A0204" pitchFamily="34" charset="0"/>
                <a:cs typeface="Times New Roman" panose="02020603050405020304" pitchFamily="18" charset="0"/>
              </a:rPr>
              <a:t>All parents are more concerned about their daughters and their future life as compared to their sons. They want to find the most perfect and most compatible partner for her. All parents want 100% assurance that their daughter will spend a good and happy life after marriage. They have some basic expectations from </a:t>
            </a:r>
            <a:r>
              <a:rPr lang="en-US" sz="1401" b="1" kern="0">
                <a:latin typeface="D-DIN" panose="020B05040302020A0204" pitchFamily="34" charset="0"/>
                <a:cs typeface="Times New Roman" panose="02020603050405020304" pitchFamily="18" charset="0"/>
              </a:rPr>
              <a:t>him like:</a:t>
            </a:r>
            <a:endParaRPr lang="en-US" sz="1401" b="1" kern="0" dirty="0">
              <a:latin typeface="D-DIN" panose="020B05040302020A0204" pitchFamily="34" charset="0"/>
              <a:cs typeface="Times New Roman" panose="02020603050405020304" pitchFamily="18" charset="0"/>
            </a:endParaRPr>
          </a:p>
          <a:p>
            <a:pPr marL="0" indent="0" algn="just">
              <a:spcBef>
                <a:spcPts val="300"/>
              </a:spcBef>
              <a:buNone/>
            </a:pPr>
            <a:endParaRPr lang="en-US" sz="500" b="1" kern="0" dirty="0">
              <a:latin typeface="D-DIN" panose="020B05040302020A0204" pitchFamily="34" charset="0"/>
              <a:cs typeface="Times New Roman" panose="02020603050405020304" pitchFamily="18" charset="0"/>
            </a:endParaRPr>
          </a:p>
          <a:p>
            <a:pPr algn="just">
              <a:spcBef>
                <a:spcPts val="300"/>
              </a:spcBef>
            </a:pPr>
            <a:r>
              <a:rPr lang="en-US" sz="1401" b="1" kern="0" dirty="0">
                <a:latin typeface="D-DIN" panose="020B05040302020A0204" pitchFamily="34" charset="0"/>
                <a:cs typeface="Times New Roman" panose="02020603050405020304" pitchFamily="18" charset="0"/>
              </a:rPr>
              <a:t>Good looks and physically fit</a:t>
            </a:r>
          </a:p>
          <a:p>
            <a:pPr algn="just">
              <a:spcBef>
                <a:spcPts val="300"/>
              </a:spcBef>
            </a:pPr>
            <a:r>
              <a:rPr lang="en-US" sz="1401" b="1" kern="0" dirty="0">
                <a:latin typeface="D-DIN" panose="020B05040302020A0204" pitchFamily="34" charset="0"/>
                <a:cs typeface="Times New Roman" panose="02020603050405020304" pitchFamily="18" charset="0"/>
              </a:rPr>
              <a:t>Well educated and well-mannered</a:t>
            </a:r>
          </a:p>
          <a:p>
            <a:pPr algn="just">
              <a:spcBef>
                <a:spcPts val="300"/>
              </a:spcBef>
            </a:pPr>
            <a:r>
              <a:rPr lang="en-US" sz="1401" b="1" kern="0" dirty="0">
                <a:latin typeface="D-DIN" panose="020B05040302020A0204" pitchFamily="34" charset="0"/>
                <a:cs typeface="Times New Roman" panose="02020603050405020304" pitchFamily="18" charset="0"/>
              </a:rPr>
              <a:t>Good &amp; Comparable Family background ( is family nice and will they love and respect her)</a:t>
            </a:r>
          </a:p>
          <a:p>
            <a:pPr algn="just">
              <a:spcBef>
                <a:spcPts val="300"/>
              </a:spcBef>
            </a:pPr>
            <a:r>
              <a:rPr lang="en-US" sz="1401" b="1" kern="0" dirty="0">
                <a:latin typeface="D-DIN" panose="020B05040302020A0204" pitchFamily="34" charset="0"/>
                <a:cs typeface="Times New Roman" panose="02020603050405020304" pitchFamily="18" charset="0"/>
              </a:rPr>
              <a:t>Social status &amp; reputation (are they clear from any sort of police / court cases or anything that affected their name in society)</a:t>
            </a:r>
          </a:p>
          <a:p>
            <a:pPr algn="just">
              <a:spcBef>
                <a:spcPts val="300"/>
              </a:spcBef>
            </a:pPr>
            <a:r>
              <a:rPr lang="en-US" sz="1401" b="1" kern="0" dirty="0">
                <a:latin typeface="D-DIN" panose="020B05040302020A0204" pitchFamily="34" charset="0"/>
                <a:cs typeface="Times New Roman" panose="02020603050405020304" pitchFamily="18" charset="0"/>
              </a:rPr>
              <a:t>Wealth (How wealthy a person and his family)</a:t>
            </a:r>
          </a:p>
          <a:p>
            <a:pPr algn="just">
              <a:spcBef>
                <a:spcPts val="300"/>
              </a:spcBef>
            </a:pPr>
            <a:r>
              <a:rPr lang="en-US" sz="1401" b="1" kern="0" dirty="0">
                <a:latin typeface="D-DIN" panose="020B05040302020A0204" pitchFamily="34" charset="0"/>
                <a:cs typeface="Times New Roman" panose="02020603050405020304" pitchFamily="18" charset="0"/>
              </a:rPr>
              <a:t>Character &amp; habits of the groom (If groom smokes </a:t>
            </a:r>
            <a:r>
              <a:rPr lang="en-US" sz="1401" b="1" kern="0" dirty="0" err="1">
                <a:latin typeface="D-DIN" panose="020B05040302020A0204" pitchFamily="34" charset="0"/>
                <a:cs typeface="Times New Roman" panose="02020603050405020304" pitchFamily="18" charset="0"/>
              </a:rPr>
              <a:t>etc</a:t>
            </a:r>
            <a:r>
              <a:rPr lang="en-US" sz="1401" b="1" kern="0" dirty="0">
                <a:latin typeface="D-DIN" panose="020B05040302020A0204" pitchFamily="34" charset="0"/>
                <a:cs typeface="Times New Roman" panose="02020603050405020304" pitchFamily="18" charset="0"/>
              </a:rPr>
              <a:t> it become negative point for him)</a:t>
            </a:r>
          </a:p>
          <a:p>
            <a:pPr algn="just">
              <a:spcBef>
                <a:spcPts val="300"/>
              </a:spcBef>
            </a:pPr>
            <a:r>
              <a:rPr lang="en-US" sz="1401" b="1" kern="0" dirty="0">
                <a:latin typeface="D-DIN" panose="020B05040302020A0204" pitchFamily="34" charset="0"/>
                <a:cs typeface="Times New Roman" panose="02020603050405020304" pitchFamily="18" charset="0"/>
              </a:rPr>
              <a:t>Sensitive, caring, loving and responsible</a:t>
            </a:r>
          </a:p>
          <a:p>
            <a:pPr algn="just">
              <a:spcBef>
                <a:spcPts val="300"/>
              </a:spcBef>
            </a:pPr>
            <a:r>
              <a:rPr lang="en-US" sz="1401" b="1" kern="0" dirty="0">
                <a:latin typeface="D-DIN" panose="020B05040302020A0204" pitchFamily="34" charset="0"/>
                <a:cs typeface="Times New Roman" panose="02020603050405020304" pitchFamily="18" charset="0"/>
              </a:rPr>
              <a:t>Financially and professionally stable</a:t>
            </a:r>
          </a:p>
          <a:p>
            <a:pPr algn="just">
              <a:spcBef>
                <a:spcPts val="300"/>
              </a:spcBef>
            </a:pPr>
            <a:r>
              <a:rPr lang="en-US" sz="1401" b="1" kern="0" dirty="0">
                <a:latin typeface="D-DIN" panose="020B05040302020A0204" pitchFamily="34" charset="0"/>
                <a:cs typeface="Times New Roman" panose="02020603050405020304" pitchFamily="18" charset="0"/>
              </a:rPr>
              <a:t>Able to take care of his family in future</a:t>
            </a:r>
          </a:p>
          <a:p>
            <a:pPr algn="just">
              <a:spcBef>
                <a:spcPts val="300"/>
              </a:spcBef>
            </a:pPr>
            <a:r>
              <a:rPr lang="en-US" sz="1401" b="1" kern="0" dirty="0">
                <a:latin typeface="D-DIN" panose="020B05040302020A0204" pitchFamily="34" charset="0"/>
                <a:cs typeface="Times New Roman" panose="02020603050405020304" pitchFamily="18" charset="0"/>
              </a:rPr>
              <a:t>Understanding and liberal</a:t>
            </a:r>
          </a:p>
          <a:p>
            <a:pPr algn="just">
              <a:spcBef>
                <a:spcPts val="300"/>
              </a:spcBef>
            </a:pPr>
            <a:r>
              <a:rPr lang="en-US" sz="1401" b="1" kern="0" dirty="0">
                <a:latin typeface="D-DIN" panose="020B05040302020A0204" pitchFamily="34" charset="0"/>
                <a:cs typeface="Times New Roman" panose="02020603050405020304" pitchFamily="18" charset="0"/>
              </a:rPr>
              <a:t>Give her respect and should be compassionate</a:t>
            </a:r>
          </a:p>
          <a:p>
            <a:pPr algn="just">
              <a:spcBef>
                <a:spcPts val="300"/>
              </a:spcBef>
            </a:pPr>
            <a:r>
              <a:rPr lang="en-US" sz="1401" b="1" kern="0" dirty="0">
                <a:latin typeface="D-DIN" panose="020B05040302020A0204" pitchFamily="34" charset="0"/>
                <a:cs typeface="Times New Roman" panose="02020603050405020304" pitchFamily="18" charset="0"/>
              </a:rPr>
              <a:t>Mentally strong and able to make his own decisions if situation comes</a:t>
            </a:r>
          </a:p>
          <a:p>
            <a:pPr algn="just">
              <a:spcBef>
                <a:spcPts val="300"/>
              </a:spcBef>
            </a:pPr>
            <a:r>
              <a:rPr lang="en-US" sz="1401" b="1" kern="0" dirty="0">
                <a:latin typeface="D-DIN" panose="020B05040302020A0204" pitchFamily="34" charset="0"/>
                <a:cs typeface="Times New Roman" panose="02020603050405020304" pitchFamily="18" charset="0"/>
              </a:rPr>
              <a:t>Able to support and remain with her in all situations and conditions</a:t>
            </a:r>
          </a:p>
          <a:p>
            <a:pPr algn="just">
              <a:spcBef>
                <a:spcPts val="300"/>
              </a:spcBef>
            </a:pPr>
            <a:r>
              <a:rPr lang="en-US" sz="1401" b="1" kern="0" dirty="0">
                <a:latin typeface="D-DIN" panose="020B05040302020A0204" pitchFamily="34" charset="0"/>
                <a:cs typeface="Times New Roman" panose="02020603050405020304" pitchFamily="18" charset="0"/>
              </a:rPr>
              <a:t>Should remain loyal to her</a:t>
            </a:r>
          </a:p>
          <a:p>
            <a:pPr algn="just">
              <a:spcBef>
                <a:spcPts val="300"/>
              </a:spcBef>
            </a:pPr>
            <a:r>
              <a:rPr lang="en-US" sz="1401" b="1" kern="0" dirty="0">
                <a:latin typeface="D-DIN" panose="020B05040302020A0204" pitchFamily="34" charset="0"/>
                <a:cs typeface="Times New Roman" panose="02020603050405020304" pitchFamily="18" charset="0"/>
              </a:rPr>
              <a:t>Compatible to her</a:t>
            </a:r>
          </a:p>
          <a:p>
            <a:pPr marL="265123" indent="0" algn="just">
              <a:spcBef>
                <a:spcPts val="300"/>
              </a:spcBef>
              <a:buNone/>
            </a:pPr>
            <a:endParaRPr lang="en-US" sz="1401" b="1" kern="0" dirty="0">
              <a:latin typeface="D-DIN" panose="020B05040302020A0204" pitchFamily="34" charset="0"/>
              <a:cs typeface="Times New Roman" panose="02020603050405020304" pitchFamily="18" charset="0"/>
            </a:endParaRPr>
          </a:p>
        </p:txBody>
      </p:sp>
      <p:sp>
        <p:nvSpPr>
          <p:cNvPr id="17" name="Text Box 6"/>
          <p:cNvSpPr txBox="1">
            <a:spLocks noChangeArrowheads="1"/>
          </p:cNvSpPr>
          <p:nvPr/>
        </p:nvSpPr>
        <p:spPr bwMode="auto">
          <a:xfrm>
            <a:off x="6328377" y="5655572"/>
            <a:ext cx="5509353" cy="1015663"/>
          </a:xfrm>
          <a:prstGeom prst="rect">
            <a:avLst/>
          </a:prstGeom>
          <a:noFill/>
          <a:ln w="9525">
            <a:noFill/>
            <a:miter lim="800000"/>
            <a:headEnd/>
            <a:tailEnd/>
          </a:ln>
        </p:spPr>
        <p:txBody>
          <a:bodyPr wrap="square">
            <a:spAutoFit/>
          </a:bodyPr>
          <a:lstStyle/>
          <a:p>
            <a:pPr algn="ctr"/>
            <a:r>
              <a:rPr lang="en-US" sz="2000" b="1" dirty="0" err="1">
                <a:solidFill>
                  <a:srgbClr val="C00000"/>
                </a:solidFill>
                <a:latin typeface="D-DIN" panose="020B05040302020A0204" pitchFamily="34" charset="0"/>
                <a:cs typeface="Arial" charset="0"/>
              </a:rPr>
              <a:t>Insaan</a:t>
            </a:r>
            <a:r>
              <a:rPr lang="en-US" sz="2000" b="1" dirty="0">
                <a:solidFill>
                  <a:srgbClr val="C00000"/>
                </a:solidFill>
                <a:latin typeface="D-DIN" panose="020B05040302020A0204" pitchFamily="34" charset="0"/>
                <a:cs typeface="Arial" charset="0"/>
              </a:rPr>
              <a:t> </a:t>
            </a:r>
            <a:r>
              <a:rPr lang="en-US" sz="2000" b="1" dirty="0" err="1">
                <a:solidFill>
                  <a:srgbClr val="C00000"/>
                </a:solidFill>
                <a:latin typeface="D-DIN" panose="020B05040302020A0204" pitchFamily="34" charset="0"/>
                <a:cs typeface="Arial" charset="0"/>
              </a:rPr>
              <a:t>sabse</a:t>
            </a:r>
            <a:r>
              <a:rPr lang="en-US" sz="2000" b="1" dirty="0">
                <a:solidFill>
                  <a:srgbClr val="C00000"/>
                </a:solidFill>
                <a:latin typeface="D-DIN" panose="020B05040302020A0204" pitchFamily="34" charset="0"/>
                <a:cs typeface="Arial" charset="0"/>
              </a:rPr>
              <a:t> </a:t>
            </a:r>
            <a:r>
              <a:rPr lang="en-US" sz="2000" b="1" dirty="0" err="1">
                <a:solidFill>
                  <a:srgbClr val="C00000"/>
                </a:solidFill>
                <a:latin typeface="D-DIN" panose="020B05040302020A0204" pitchFamily="34" charset="0"/>
                <a:cs typeface="Arial" charset="0"/>
              </a:rPr>
              <a:t>jyada</a:t>
            </a:r>
            <a:r>
              <a:rPr lang="en-US" sz="2000" b="1" dirty="0">
                <a:solidFill>
                  <a:srgbClr val="C00000"/>
                </a:solidFill>
                <a:latin typeface="D-DIN" panose="020B05040302020A0204" pitchFamily="34" charset="0"/>
                <a:cs typeface="Arial" charset="0"/>
              </a:rPr>
              <a:t> research </a:t>
            </a:r>
            <a:r>
              <a:rPr lang="en-US" sz="2000" b="1" dirty="0" err="1">
                <a:solidFill>
                  <a:srgbClr val="C00000"/>
                </a:solidFill>
                <a:latin typeface="D-DIN" panose="020B05040302020A0204" pitchFamily="34" charset="0"/>
                <a:cs typeface="Arial" charset="0"/>
              </a:rPr>
              <a:t>Jawaai</a:t>
            </a:r>
            <a:r>
              <a:rPr lang="en-US" sz="2000" b="1" dirty="0">
                <a:solidFill>
                  <a:srgbClr val="C00000"/>
                </a:solidFill>
                <a:latin typeface="D-DIN" panose="020B05040302020A0204" pitchFamily="34" charset="0"/>
                <a:cs typeface="Arial" charset="0"/>
              </a:rPr>
              <a:t> </a:t>
            </a:r>
            <a:r>
              <a:rPr lang="en-US" sz="2000" b="1" dirty="0" err="1">
                <a:solidFill>
                  <a:srgbClr val="C00000"/>
                </a:solidFill>
                <a:latin typeface="D-DIN" panose="020B05040302020A0204" pitchFamily="34" charset="0"/>
                <a:cs typeface="Arial" charset="0"/>
              </a:rPr>
              <a:t>chun</a:t>
            </a:r>
            <a:r>
              <a:rPr lang="en-US" sz="2000" b="1" dirty="0">
                <a:solidFill>
                  <a:srgbClr val="C00000"/>
                </a:solidFill>
                <a:latin typeface="D-DIN" panose="020B05040302020A0204" pitchFamily="34" charset="0"/>
                <a:cs typeface="Arial" charset="0"/>
              </a:rPr>
              <a:t> </a:t>
            </a:r>
          </a:p>
          <a:p>
            <a:pPr algn="ctr"/>
            <a:r>
              <a:rPr lang="en-US" sz="2000" b="1" dirty="0">
                <a:solidFill>
                  <a:srgbClr val="C00000"/>
                </a:solidFill>
                <a:latin typeface="D-DIN" panose="020B05040302020A0204" pitchFamily="34" charset="0"/>
                <a:cs typeface="Arial" charset="0"/>
              </a:rPr>
              <a:t>ne main </a:t>
            </a:r>
            <a:r>
              <a:rPr lang="en-US" sz="2000" b="1" dirty="0" err="1">
                <a:solidFill>
                  <a:srgbClr val="C00000"/>
                </a:solidFill>
                <a:latin typeface="D-DIN" panose="020B05040302020A0204" pitchFamily="34" charset="0"/>
                <a:cs typeface="Arial" charset="0"/>
              </a:rPr>
              <a:t>karta</a:t>
            </a:r>
            <a:r>
              <a:rPr lang="en-US" sz="2000" b="1" dirty="0">
                <a:solidFill>
                  <a:srgbClr val="C00000"/>
                </a:solidFill>
                <a:latin typeface="D-DIN" panose="020B05040302020A0204" pitchFamily="34" charset="0"/>
                <a:cs typeface="Arial" charset="0"/>
              </a:rPr>
              <a:t> </a:t>
            </a:r>
            <a:r>
              <a:rPr lang="en-US" sz="2000" b="1" dirty="0" err="1">
                <a:solidFill>
                  <a:srgbClr val="C00000"/>
                </a:solidFill>
                <a:latin typeface="D-DIN" panose="020B05040302020A0204" pitchFamily="34" charset="0"/>
                <a:cs typeface="Arial" charset="0"/>
              </a:rPr>
              <a:t>hai</a:t>
            </a:r>
            <a:r>
              <a:rPr lang="en-US" sz="2000" b="1" dirty="0">
                <a:solidFill>
                  <a:srgbClr val="C00000"/>
                </a:solidFill>
                <a:latin typeface="D-DIN" panose="020B05040302020A0204" pitchFamily="34" charset="0"/>
                <a:cs typeface="Arial" charset="0"/>
              </a:rPr>
              <a:t>.. </a:t>
            </a:r>
          </a:p>
          <a:p>
            <a:pPr algn="ctr"/>
            <a:r>
              <a:rPr lang="en-US" sz="2000" b="1" dirty="0">
                <a:solidFill>
                  <a:srgbClr val="0046AA"/>
                </a:solidFill>
                <a:latin typeface="D-DIN" panose="020B05040302020A0204" pitchFamily="34" charset="0"/>
                <a:cs typeface="Arial" charset="0"/>
              </a:rPr>
              <a:t>Stocks </a:t>
            </a:r>
            <a:r>
              <a:rPr lang="en-US" sz="2000" b="1" dirty="0" err="1">
                <a:solidFill>
                  <a:srgbClr val="0046AA"/>
                </a:solidFill>
                <a:latin typeface="D-DIN" panose="020B05040302020A0204" pitchFamily="34" charset="0"/>
                <a:cs typeface="Arial" charset="0"/>
              </a:rPr>
              <a:t>bhi</a:t>
            </a:r>
            <a:r>
              <a:rPr lang="en-US" sz="2000" b="1" dirty="0">
                <a:solidFill>
                  <a:srgbClr val="0046AA"/>
                </a:solidFill>
                <a:latin typeface="D-DIN" panose="020B05040302020A0204" pitchFamily="34" charset="0"/>
                <a:cs typeface="Arial" charset="0"/>
              </a:rPr>
              <a:t> </a:t>
            </a:r>
            <a:r>
              <a:rPr lang="en-US" sz="2000" b="1" dirty="0" err="1">
                <a:solidFill>
                  <a:srgbClr val="0046AA"/>
                </a:solidFill>
                <a:latin typeface="D-DIN" panose="020B05040302020A0204" pitchFamily="34" charset="0"/>
                <a:cs typeface="Arial" charset="0"/>
              </a:rPr>
              <a:t>waise</a:t>
            </a:r>
            <a:r>
              <a:rPr lang="en-US" sz="2000" b="1" dirty="0">
                <a:solidFill>
                  <a:srgbClr val="0046AA"/>
                </a:solidFill>
                <a:latin typeface="D-DIN" panose="020B05040302020A0204" pitchFamily="34" charset="0"/>
                <a:cs typeface="Arial" charset="0"/>
              </a:rPr>
              <a:t> hi </a:t>
            </a:r>
            <a:r>
              <a:rPr lang="en-US" sz="2000" b="1" dirty="0" err="1">
                <a:solidFill>
                  <a:srgbClr val="0046AA"/>
                </a:solidFill>
                <a:latin typeface="D-DIN" panose="020B05040302020A0204" pitchFamily="34" charset="0"/>
                <a:cs typeface="Arial" charset="0"/>
              </a:rPr>
              <a:t>dhoondne</a:t>
            </a:r>
            <a:r>
              <a:rPr lang="en-US" sz="2000" b="1" dirty="0">
                <a:solidFill>
                  <a:srgbClr val="0046AA"/>
                </a:solidFill>
                <a:latin typeface="D-DIN" panose="020B05040302020A0204" pitchFamily="34" charset="0"/>
                <a:cs typeface="Arial" charset="0"/>
              </a:rPr>
              <a:t> </a:t>
            </a:r>
            <a:r>
              <a:rPr lang="en-US" sz="2000" b="1" dirty="0" err="1">
                <a:solidFill>
                  <a:srgbClr val="0046AA"/>
                </a:solidFill>
                <a:latin typeface="D-DIN" panose="020B05040302020A0204" pitchFamily="34" charset="0"/>
                <a:cs typeface="Arial" charset="0"/>
              </a:rPr>
              <a:t>chaahiye</a:t>
            </a:r>
            <a:r>
              <a:rPr lang="en-US" sz="2000" b="1" dirty="0">
                <a:solidFill>
                  <a:srgbClr val="0046AA"/>
                </a:solidFill>
                <a:latin typeface="D-DIN" panose="020B05040302020A0204" pitchFamily="34" charset="0"/>
                <a:cs typeface="Arial" charset="0"/>
              </a:rPr>
              <a:t>…</a:t>
            </a:r>
          </a:p>
        </p:txBody>
      </p:sp>
      <p:pic>
        <p:nvPicPr>
          <p:cNvPr id="3" name="Picture 13">
            <a:extLst>
              <a:ext uri="{FF2B5EF4-FFF2-40B4-BE49-F238E27FC236}">
                <a16:creationId xmlns:a16="http://schemas.microsoft.com/office/drawing/2014/main" id="{B50B9556-AED6-43F3-BEE6-75943875AB3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43AD9E51-EDD5-E71F-5F57-3C727B5C1CEC}"/>
              </a:ext>
            </a:extLst>
          </p:cNvPr>
          <p:cNvSpPr txBox="1"/>
          <p:nvPr/>
        </p:nvSpPr>
        <p:spPr>
          <a:xfrm>
            <a:off x="9639258" y="4031005"/>
            <a:ext cx="1888229" cy="1200329"/>
          </a:xfrm>
          <a:prstGeom prst="rect">
            <a:avLst/>
          </a:prstGeom>
          <a:noFill/>
        </p:spPr>
        <p:txBody>
          <a:bodyPr wrap="square" rtlCol="0">
            <a:spAutoFit/>
          </a:bodyPr>
          <a:lstStyle/>
          <a:p>
            <a:r>
              <a:rPr lang="en-IN" sz="1800" b="1" dirty="0">
                <a:solidFill>
                  <a:srgbClr val="01A85A"/>
                </a:solidFill>
                <a:latin typeface="Calibri" panose="020F0502020204030204" pitchFamily="34" charset="0"/>
                <a:ea typeface="Calibri" panose="020F0502020204030204" pitchFamily="34" charset="0"/>
                <a:cs typeface="Calibri" panose="020F0502020204030204" pitchFamily="34" charset="0"/>
              </a:rPr>
              <a:t>One gives Higher Valuation </a:t>
            </a:r>
          </a:p>
          <a:p>
            <a:r>
              <a:rPr lang="en-IN" sz="1800" b="1" dirty="0">
                <a:solidFill>
                  <a:srgbClr val="01A85A"/>
                </a:solidFill>
                <a:latin typeface="Calibri" panose="020F0502020204030204" pitchFamily="34" charset="0"/>
                <a:ea typeface="Calibri" panose="020F0502020204030204" pitchFamily="34" charset="0"/>
                <a:cs typeface="Calibri" panose="020F0502020204030204" pitchFamily="34" charset="0"/>
              </a:rPr>
              <a:t>to the Most Eligible Bachelor </a:t>
            </a:r>
          </a:p>
        </p:txBody>
      </p:sp>
      <p:sp>
        <p:nvSpPr>
          <p:cNvPr id="6" name="Rectangle 5">
            <a:extLst>
              <a:ext uri="{FF2B5EF4-FFF2-40B4-BE49-F238E27FC236}">
                <a16:creationId xmlns:a16="http://schemas.microsoft.com/office/drawing/2014/main" id="{AE622CA7-F47E-F119-3FE2-EBF32F18CAAC}"/>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3322512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0ACC9CE-85DC-1BF9-77F2-1B97437324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218939" cy="6858000"/>
          </a:xfrm>
          <a:prstGeom prst="rect">
            <a:avLst/>
          </a:prstGeom>
        </p:spPr>
      </p:pic>
      <p:sp>
        <p:nvSpPr>
          <p:cNvPr id="2" name="Title 1">
            <a:extLst>
              <a:ext uri="{FF2B5EF4-FFF2-40B4-BE49-F238E27FC236}">
                <a16:creationId xmlns:a16="http://schemas.microsoft.com/office/drawing/2014/main" id="{0F95D0B0-97AA-F186-D6BB-762EFB32F6FA}"/>
              </a:ext>
            </a:extLst>
          </p:cNvPr>
          <p:cNvSpPr txBox="1">
            <a:spLocks/>
          </p:cNvSpPr>
          <p:nvPr/>
        </p:nvSpPr>
        <p:spPr bwMode="auto">
          <a:xfrm>
            <a:off x="4191768" y="2270094"/>
            <a:ext cx="3835400"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endParaRPr lang="en-IN" sz="2400" b="1" dirty="0">
              <a:solidFill>
                <a:srgbClr val="315496"/>
              </a:solidFill>
              <a:latin typeface="D-DIN" panose="020B05040302020A0204" pitchFamily="34" charset="0"/>
              <a:cs typeface="Times New Roman" panose="02020603050405020304" pitchFamily="18" charset="0"/>
            </a:endParaRPr>
          </a:p>
        </p:txBody>
      </p:sp>
      <p:sp>
        <p:nvSpPr>
          <p:cNvPr id="5" name="Rectangle: Rounded Corners 4">
            <a:extLst>
              <a:ext uri="{FF2B5EF4-FFF2-40B4-BE49-F238E27FC236}">
                <a16:creationId xmlns:a16="http://schemas.microsoft.com/office/drawing/2014/main" id="{6C3DB5A4-4735-A74F-F4D4-F04057264152}"/>
              </a:ext>
            </a:extLst>
          </p:cNvPr>
          <p:cNvSpPr/>
          <p:nvPr/>
        </p:nvSpPr>
        <p:spPr>
          <a:xfrm>
            <a:off x="8648700" y="5384800"/>
            <a:ext cx="3359918" cy="1101694"/>
          </a:xfrm>
          <a:prstGeom prst="round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3200" b="1" dirty="0">
                <a:solidFill>
                  <a:srgbClr val="C00000"/>
                </a:solidFill>
                <a:latin typeface="Arial Black" panose="020B0A04020102020204" pitchFamily="34" charset="0"/>
                <a:cs typeface="Times New Roman" panose="02020603050405020304" pitchFamily="18" charset="0"/>
              </a:rPr>
              <a:t>Sap Sidi </a:t>
            </a:r>
            <a:r>
              <a:rPr lang="en-US" altLang="en-US" b="1" dirty="0">
                <a:solidFill>
                  <a:schemeClr val="tx1"/>
                </a:solidFill>
                <a:latin typeface="Arial Black" panose="020B0A04020102020204" pitchFamily="34" charset="0"/>
                <a:cs typeface="Times New Roman" panose="02020603050405020304" pitchFamily="18" charset="0"/>
              </a:rPr>
              <a:t>of</a:t>
            </a:r>
            <a:r>
              <a:rPr lang="en-US" altLang="en-US" sz="3200" b="1" dirty="0">
                <a:solidFill>
                  <a:srgbClr val="C00000"/>
                </a:solidFill>
                <a:latin typeface="Arial Black" panose="020B0A04020102020204" pitchFamily="34" charset="0"/>
                <a:cs typeface="Times New Roman" panose="02020603050405020304" pitchFamily="18" charset="0"/>
              </a:rPr>
              <a:t> </a:t>
            </a:r>
          </a:p>
          <a:p>
            <a:pPr algn="ctr"/>
            <a:r>
              <a:rPr lang="en-US" altLang="en-US" sz="3200" b="1" dirty="0">
                <a:solidFill>
                  <a:srgbClr val="315496"/>
                </a:solidFill>
                <a:latin typeface="Arial Black" panose="020B0A04020102020204" pitchFamily="34" charset="0"/>
                <a:cs typeface="Times New Roman" panose="02020603050405020304" pitchFamily="18" charset="0"/>
              </a:rPr>
              <a:t>Stock Market</a:t>
            </a:r>
            <a:endParaRPr lang="en-IN" sz="3200" b="1" dirty="0">
              <a:solidFill>
                <a:srgbClr val="315496"/>
              </a:solidFill>
              <a:latin typeface="Arial Black" panose="020B0A04020102020204" pitchFamily="34" charset="0"/>
              <a:cs typeface="Times New Roman" panose="02020603050405020304" pitchFamily="18" charset="0"/>
            </a:endParaRPr>
          </a:p>
        </p:txBody>
      </p:sp>
    </p:spTree>
    <p:extLst>
      <p:ext uri="{BB962C8B-B14F-4D97-AF65-F5344CB8AC3E}">
        <p14:creationId xmlns:p14="http://schemas.microsoft.com/office/powerpoint/2010/main" val="2478391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54B3E7F-FB6B-AF35-A1CB-B668A49137DD}"/>
              </a:ext>
            </a:extLst>
          </p:cNvPr>
          <p:cNvPicPr>
            <a:picLocks noChangeAspect="1"/>
          </p:cNvPicPr>
          <p:nvPr/>
        </p:nvPicPr>
        <p:blipFill rotWithShape="1">
          <a:blip r:embed="rId3"/>
          <a:srcRect l="12104" t="21254" r="6275" b="11918"/>
          <a:stretch/>
        </p:blipFill>
        <p:spPr>
          <a:xfrm>
            <a:off x="386548" y="643053"/>
            <a:ext cx="10993658" cy="5296019"/>
          </a:xfrm>
          <a:prstGeom prst="rect">
            <a:avLst/>
          </a:prstGeom>
        </p:spPr>
      </p:pic>
      <p:sp>
        <p:nvSpPr>
          <p:cNvPr id="67" name="TextBox 66"/>
          <p:cNvSpPr txBox="1"/>
          <p:nvPr/>
        </p:nvSpPr>
        <p:spPr>
          <a:xfrm>
            <a:off x="2293880" y="1932622"/>
            <a:ext cx="2388795" cy="1477328"/>
          </a:xfrm>
          <a:prstGeom prst="rect">
            <a:avLst/>
          </a:prstGeom>
          <a:noFill/>
        </p:spPr>
        <p:txBody>
          <a:bodyPr wrap="none" rtlCol="0">
            <a:spAutoFit/>
          </a:bodyPr>
          <a:lstStyle/>
          <a:p>
            <a:r>
              <a:rPr lang="en-US" sz="5400" b="1" dirty="0">
                <a:solidFill>
                  <a:srgbClr val="C00000"/>
                </a:solidFill>
                <a:latin typeface="D-DIN" panose="020B05040302020A0204" pitchFamily="34" charset="0"/>
                <a:ea typeface="Bebas Neue"/>
                <a:cs typeface="Calibri" panose="020F0502020204030204" pitchFamily="34" charset="0"/>
              </a:rPr>
              <a:t>Guess</a:t>
            </a:r>
            <a:r>
              <a:rPr lang="en-US" sz="3600" b="1" dirty="0">
                <a:solidFill>
                  <a:srgbClr val="C00000"/>
                </a:solidFill>
                <a:latin typeface="D-DIN" panose="020B05040302020A0204" pitchFamily="34" charset="0"/>
                <a:ea typeface="Bebas Neue"/>
                <a:cs typeface="Calibri" panose="020F0502020204030204" pitchFamily="34" charset="0"/>
              </a:rPr>
              <a:t> </a:t>
            </a:r>
          </a:p>
          <a:p>
            <a:r>
              <a:rPr lang="en-US" sz="3600" b="1" dirty="0">
                <a:solidFill>
                  <a:srgbClr val="C00000"/>
                </a:solidFill>
                <a:latin typeface="D-DIN" panose="020B05040302020A0204" pitchFamily="34" charset="0"/>
                <a:ea typeface="Bebas Neue"/>
                <a:cs typeface="Calibri" panose="020F0502020204030204" pitchFamily="34" charset="0"/>
              </a:rPr>
              <a:t>The Chart ?</a:t>
            </a:r>
          </a:p>
        </p:txBody>
      </p:sp>
      <p:sp>
        <p:nvSpPr>
          <p:cNvPr id="7" name="Rectangle 6">
            <a:extLst>
              <a:ext uri="{FF2B5EF4-FFF2-40B4-BE49-F238E27FC236}">
                <a16:creationId xmlns:a16="http://schemas.microsoft.com/office/drawing/2014/main" id="{614BC539-A6FA-9311-8993-30A2B4532639}"/>
              </a:ext>
            </a:extLst>
          </p:cNvPr>
          <p:cNvSpPr/>
          <p:nvPr/>
        </p:nvSpPr>
        <p:spPr>
          <a:xfrm>
            <a:off x="431813" y="643054"/>
            <a:ext cx="9693262" cy="3336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7" name="TextBox 36"/>
          <p:cNvSpPr txBox="1"/>
          <p:nvPr/>
        </p:nvSpPr>
        <p:spPr>
          <a:xfrm>
            <a:off x="431813" y="515238"/>
            <a:ext cx="4440639" cy="523220"/>
          </a:xfrm>
          <a:prstGeom prst="rect">
            <a:avLst/>
          </a:prstGeom>
          <a:noFill/>
        </p:spPr>
        <p:txBody>
          <a:bodyPr wrap="none" rtlCol="0">
            <a:spAutoFit/>
          </a:bodyPr>
          <a:lstStyle/>
          <a:p>
            <a:r>
              <a:rPr lang="en-US" sz="2800" b="1" dirty="0">
                <a:solidFill>
                  <a:srgbClr val="0046AA"/>
                </a:solidFill>
                <a:latin typeface="D-DIN" panose="020B05040302020A0204" pitchFamily="34" charset="0"/>
                <a:ea typeface="Bebas Neue"/>
                <a:cs typeface="Calibri" panose="020F0502020204030204" pitchFamily="34" charset="0"/>
              </a:rPr>
              <a:t>Post Crises Opportunities ??</a:t>
            </a:r>
          </a:p>
        </p:txBody>
      </p:sp>
      <p:pic>
        <p:nvPicPr>
          <p:cNvPr id="9" name="Picture 13">
            <a:extLst>
              <a:ext uri="{FF2B5EF4-FFF2-40B4-BE49-F238E27FC236}">
                <a16:creationId xmlns:a16="http://schemas.microsoft.com/office/drawing/2014/main" id="{C7C94818-0665-24CC-D962-BFCF97328EF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FE516F36-7571-6D31-2586-5187231E1C4C}"/>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2634406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 name="Title 1">
            <a:extLst>
              <a:ext uri="{FF2B5EF4-FFF2-40B4-BE49-F238E27FC236}">
                <a16:creationId xmlns:a16="http://schemas.microsoft.com/office/drawing/2014/main" id="{3A295B22-31CA-4C63-827A-2B3CEE489206}"/>
              </a:ext>
            </a:extLst>
          </p:cNvPr>
          <p:cNvSpPr txBox="1">
            <a:spLocks/>
          </p:cNvSpPr>
          <p:nvPr/>
        </p:nvSpPr>
        <p:spPr bwMode="auto">
          <a:xfrm>
            <a:off x="358556" y="297659"/>
            <a:ext cx="8975449"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altLang="en-US" sz="2400" b="1" dirty="0">
                <a:solidFill>
                  <a:srgbClr val="0046AA"/>
                </a:solidFill>
                <a:latin typeface="D-DIN" panose="020B05040302020A0204" pitchFamily="34" charset="0"/>
                <a:cs typeface="Times New Roman" panose="02020603050405020304" pitchFamily="18" charset="0"/>
              </a:rPr>
              <a:t>Investment &amp; Trading Planner</a:t>
            </a:r>
            <a:endParaRPr lang="en-IN" sz="2400" b="1" dirty="0">
              <a:solidFill>
                <a:srgbClr val="0046AA"/>
              </a:solidFill>
              <a:latin typeface="D-DIN" panose="020B05040302020A0204" pitchFamily="34" charset="0"/>
              <a:cs typeface="Times New Roman" panose="02020603050405020304" pitchFamily="18" charset="0"/>
            </a:endParaRPr>
          </a:p>
        </p:txBody>
      </p:sp>
      <p:pic>
        <p:nvPicPr>
          <p:cNvPr id="2" name="Picture 1"/>
          <p:cNvPicPr>
            <a:picLocks noChangeAspect="1"/>
          </p:cNvPicPr>
          <p:nvPr/>
        </p:nvPicPr>
        <p:blipFill rotWithShape="1">
          <a:blip r:embed="rId3"/>
          <a:srcRect l="2047" t="20313" r="2408" b="45493"/>
          <a:stretch/>
        </p:blipFill>
        <p:spPr>
          <a:xfrm>
            <a:off x="461820" y="794535"/>
            <a:ext cx="11359877" cy="3244066"/>
          </a:xfrm>
          <a:prstGeom prst="rect">
            <a:avLst/>
          </a:prstGeom>
        </p:spPr>
      </p:pic>
      <p:pic>
        <p:nvPicPr>
          <p:cNvPr id="9" name="Picture 8"/>
          <p:cNvPicPr>
            <a:picLocks noChangeAspect="1"/>
          </p:cNvPicPr>
          <p:nvPr/>
        </p:nvPicPr>
        <p:blipFill rotWithShape="1">
          <a:blip r:embed="rId3"/>
          <a:srcRect l="2047" t="61134" r="2408" b="31035"/>
          <a:stretch/>
        </p:blipFill>
        <p:spPr>
          <a:xfrm>
            <a:off x="461819" y="3743119"/>
            <a:ext cx="11359877" cy="742949"/>
          </a:xfrm>
          <a:prstGeom prst="rect">
            <a:avLst/>
          </a:prstGeom>
        </p:spPr>
      </p:pic>
      <p:pic>
        <p:nvPicPr>
          <p:cNvPr id="4" name="Picture 3"/>
          <p:cNvPicPr>
            <a:picLocks noChangeAspect="1"/>
          </p:cNvPicPr>
          <p:nvPr/>
        </p:nvPicPr>
        <p:blipFill rotWithShape="1">
          <a:blip r:embed="rId4"/>
          <a:srcRect l="1797" t="55834" r="67266" b="12917"/>
          <a:stretch/>
        </p:blipFill>
        <p:spPr>
          <a:xfrm>
            <a:off x="7629525" y="4367789"/>
            <a:ext cx="4154299" cy="2360397"/>
          </a:xfrm>
          <a:prstGeom prst="rect">
            <a:avLst/>
          </a:prstGeom>
        </p:spPr>
      </p:pic>
      <p:pic>
        <p:nvPicPr>
          <p:cNvPr id="5" name="Picture 13">
            <a:extLst>
              <a:ext uri="{FF2B5EF4-FFF2-40B4-BE49-F238E27FC236}">
                <a16:creationId xmlns:a16="http://schemas.microsoft.com/office/drawing/2014/main" id="{BE8B7789-DE88-F665-DF2E-72FC9BC7D16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5B7852D6-0893-345B-08DC-55A5638C1E4A}"/>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2901274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A295B22-31CA-4C63-827A-2B3CEE489206}"/>
              </a:ext>
            </a:extLst>
          </p:cNvPr>
          <p:cNvSpPr txBox="1">
            <a:spLocks/>
          </p:cNvSpPr>
          <p:nvPr/>
        </p:nvSpPr>
        <p:spPr bwMode="auto">
          <a:xfrm>
            <a:off x="440163" y="375986"/>
            <a:ext cx="8975449"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altLang="en-US" sz="2400" b="1" dirty="0">
                <a:solidFill>
                  <a:srgbClr val="0046AA"/>
                </a:solidFill>
                <a:latin typeface="D-DIN" panose="020B05040302020A0204" pitchFamily="34" charset="0"/>
                <a:cs typeface="Times New Roman" panose="02020603050405020304" pitchFamily="18" charset="0"/>
              </a:rPr>
              <a:t>Picks of the Seminar</a:t>
            </a:r>
            <a:endParaRPr lang="en-IN" sz="2400" b="1" dirty="0">
              <a:solidFill>
                <a:srgbClr val="0046AA"/>
              </a:solidFill>
              <a:latin typeface="D-DIN" panose="020B05040302020A0204" pitchFamily="34" charset="0"/>
              <a:cs typeface="Times New Roman" panose="02020603050405020304" pitchFamily="18"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4210412484"/>
              </p:ext>
            </p:extLst>
          </p:nvPr>
        </p:nvGraphicFramePr>
        <p:xfrm>
          <a:off x="510954" y="1015240"/>
          <a:ext cx="11058746" cy="3564002"/>
        </p:xfrm>
        <a:graphic>
          <a:graphicData uri="http://schemas.openxmlformats.org/drawingml/2006/table">
            <a:tbl>
              <a:tblPr firstRow="1" bandRow="1">
                <a:tableStyleId>{5C22544A-7EE6-4342-B048-85BDC9FD1C3A}</a:tableStyleId>
              </a:tblPr>
              <a:tblGrid>
                <a:gridCol w="4442046">
                  <a:extLst>
                    <a:ext uri="{9D8B030D-6E8A-4147-A177-3AD203B41FA5}">
                      <a16:colId xmlns:a16="http://schemas.microsoft.com/office/drawing/2014/main" val="20000"/>
                    </a:ext>
                  </a:extLst>
                </a:gridCol>
                <a:gridCol w="2806700">
                  <a:extLst>
                    <a:ext uri="{9D8B030D-6E8A-4147-A177-3AD203B41FA5}">
                      <a16:colId xmlns:a16="http://schemas.microsoft.com/office/drawing/2014/main" val="20001"/>
                    </a:ext>
                  </a:extLst>
                </a:gridCol>
                <a:gridCol w="1531927">
                  <a:extLst>
                    <a:ext uri="{9D8B030D-6E8A-4147-A177-3AD203B41FA5}">
                      <a16:colId xmlns:a16="http://schemas.microsoft.com/office/drawing/2014/main" val="20002"/>
                    </a:ext>
                  </a:extLst>
                </a:gridCol>
                <a:gridCol w="2278073">
                  <a:extLst>
                    <a:ext uri="{9D8B030D-6E8A-4147-A177-3AD203B41FA5}">
                      <a16:colId xmlns:a16="http://schemas.microsoft.com/office/drawing/2014/main" val="20003"/>
                    </a:ext>
                  </a:extLst>
                </a:gridCol>
              </a:tblGrid>
              <a:tr h="571421">
                <a:tc>
                  <a:txBody>
                    <a:bodyPr/>
                    <a:lstStyle/>
                    <a:p>
                      <a:pPr algn="ctr"/>
                      <a:r>
                        <a:rPr lang="en-US" sz="2000" b="1" dirty="0">
                          <a:latin typeface="D-DIN" panose="020B05040302020A0204" pitchFamily="34" charset="0"/>
                          <a:cs typeface="Calibri" panose="020F0502020204030204" pitchFamily="34" charset="0"/>
                        </a:rPr>
                        <a:t>Stocks</a:t>
                      </a:r>
                      <a:endParaRPr lang="en-IN" sz="2000" b="1" dirty="0">
                        <a:latin typeface="D-DIN" panose="020B05040302020A0204" pitchFamily="34" charset="0"/>
                        <a:cs typeface="Calibri" panose="020F0502020204030204" pitchFamily="34" charset="0"/>
                      </a:endParaRPr>
                    </a:p>
                  </a:txBody>
                  <a:tcPr anchor="ctr">
                    <a:lnB w="12700" cap="flat" cmpd="sng" algn="ctr">
                      <a:solidFill>
                        <a:schemeClr val="bg1">
                          <a:lumMod val="85000"/>
                        </a:schemeClr>
                      </a:solidFill>
                      <a:prstDash val="solid"/>
                      <a:round/>
                      <a:headEnd type="none" w="med" len="med"/>
                      <a:tailEnd type="none" w="med" len="med"/>
                    </a:lnB>
                    <a:solidFill>
                      <a:srgbClr val="0046AA"/>
                    </a:solidFill>
                  </a:tcPr>
                </a:tc>
                <a:tc>
                  <a:txBody>
                    <a:bodyPr/>
                    <a:lstStyle/>
                    <a:p>
                      <a:pPr algn="ctr"/>
                      <a:r>
                        <a:rPr lang="en-IN" sz="2000" b="1" i="0" kern="1200" dirty="0">
                          <a:solidFill>
                            <a:schemeClr val="lt1"/>
                          </a:solidFill>
                          <a:effectLst/>
                          <a:latin typeface="D-DIN" panose="020B05040302020A0204" pitchFamily="34" charset="0"/>
                          <a:ea typeface="+mn-ea"/>
                          <a:cs typeface="Calibri" panose="020F0502020204030204" pitchFamily="34" charset="0"/>
                        </a:rPr>
                        <a:t>Recommended Price</a:t>
                      </a:r>
                      <a:endParaRPr lang="en-IN" sz="2000" b="1" dirty="0">
                        <a:latin typeface="D-DIN" panose="020B05040302020A0204" pitchFamily="34" charset="0"/>
                        <a:cs typeface="Calibri" panose="020F0502020204030204" pitchFamily="34" charset="0"/>
                      </a:endParaRPr>
                    </a:p>
                  </a:txBody>
                  <a:tcPr anchor="ctr">
                    <a:lnB w="12700" cap="flat" cmpd="sng" algn="ctr">
                      <a:solidFill>
                        <a:schemeClr val="bg1">
                          <a:lumMod val="85000"/>
                        </a:schemeClr>
                      </a:solidFill>
                      <a:prstDash val="solid"/>
                      <a:round/>
                      <a:headEnd type="none" w="med" len="med"/>
                      <a:tailEnd type="none" w="med" len="med"/>
                    </a:lnB>
                    <a:solidFill>
                      <a:srgbClr val="0046AA"/>
                    </a:solidFill>
                  </a:tcPr>
                </a:tc>
                <a:tc>
                  <a:txBody>
                    <a:bodyPr/>
                    <a:lstStyle/>
                    <a:p>
                      <a:pPr algn="ctr"/>
                      <a:r>
                        <a:rPr lang="en-US" sz="2000" b="1" dirty="0">
                          <a:latin typeface="D-DIN" panose="020B05040302020A0204" pitchFamily="34" charset="0"/>
                          <a:cs typeface="Calibri" panose="020F0502020204030204" pitchFamily="34" charset="0"/>
                        </a:rPr>
                        <a:t>Target</a:t>
                      </a:r>
                      <a:endParaRPr lang="en-IN" sz="2000" b="1" dirty="0">
                        <a:latin typeface="D-DIN" panose="020B05040302020A0204" pitchFamily="34" charset="0"/>
                        <a:cs typeface="Calibri" panose="020F0502020204030204" pitchFamily="34" charset="0"/>
                      </a:endParaRPr>
                    </a:p>
                  </a:txBody>
                  <a:tcPr anchor="ctr">
                    <a:lnB w="12700" cap="flat" cmpd="sng" algn="ctr">
                      <a:solidFill>
                        <a:schemeClr val="bg1">
                          <a:lumMod val="85000"/>
                        </a:schemeClr>
                      </a:solidFill>
                      <a:prstDash val="solid"/>
                      <a:round/>
                      <a:headEnd type="none" w="med" len="med"/>
                      <a:tailEnd type="none" w="med" len="med"/>
                    </a:lnB>
                    <a:solidFill>
                      <a:srgbClr val="0046AA"/>
                    </a:solidFill>
                  </a:tcPr>
                </a:tc>
                <a:tc>
                  <a:txBody>
                    <a:bodyPr/>
                    <a:lstStyle/>
                    <a:p>
                      <a:pPr algn="ctr"/>
                      <a:r>
                        <a:rPr lang="en-US" sz="2000" b="1" dirty="0">
                          <a:latin typeface="D-DIN" panose="020B05040302020A0204" pitchFamily="34" charset="0"/>
                          <a:cs typeface="Calibri" panose="020F0502020204030204" pitchFamily="34" charset="0"/>
                        </a:rPr>
                        <a:t>Time Frame</a:t>
                      </a:r>
                      <a:endParaRPr lang="en-IN" sz="2000" b="1" dirty="0">
                        <a:latin typeface="D-DIN" panose="020B05040302020A0204" pitchFamily="34" charset="0"/>
                        <a:cs typeface="Calibri" panose="020F0502020204030204" pitchFamily="34" charset="0"/>
                      </a:endParaRPr>
                    </a:p>
                  </a:txBody>
                  <a:tcPr anchor="ctr">
                    <a:lnB w="12700" cap="flat" cmpd="sng" algn="ctr">
                      <a:solidFill>
                        <a:schemeClr val="bg1">
                          <a:lumMod val="85000"/>
                        </a:schemeClr>
                      </a:solidFill>
                      <a:prstDash val="solid"/>
                      <a:round/>
                      <a:headEnd type="none" w="med" len="med"/>
                      <a:tailEnd type="none" w="med" len="med"/>
                    </a:lnB>
                    <a:solidFill>
                      <a:srgbClr val="0046AA"/>
                    </a:solidFill>
                  </a:tcPr>
                </a:tc>
                <a:extLst>
                  <a:ext uri="{0D108BD9-81ED-4DB2-BD59-A6C34878D82A}">
                    <a16:rowId xmlns:a16="http://schemas.microsoft.com/office/drawing/2014/main" val="10000"/>
                  </a:ext>
                </a:extLst>
              </a:tr>
              <a:tr h="415233">
                <a:tc>
                  <a:txBody>
                    <a:bodyPr/>
                    <a:lstStyle/>
                    <a:p>
                      <a:pPr marL="0" algn="l" defTabSz="914445" rtl="0" eaLnBrk="1" fontAlgn="b" latinLnBrk="0" hangingPunct="1"/>
                      <a:r>
                        <a:rPr lang="en-IN" sz="1800" b="0" i="0" u="none" strike="noStrike" kern="1200" dirty="0">
                          <a:solidFill>
                            <a:srgbClr val="000000"/>
                          </a:solidFill>
                          <a:effectLst/>
                          <a:latin typeface="D-DIN" panose="020B0504030202030204" pitchFamily="34" charset="0"/>
                          <a:ea typeface="+mn-ea"/>
                          <a:cs typeface="+mn-cs"/>
                        </a:rPr>
                        <a:t>Gandhi Special Tubes Ltd</a:t>
                      </a:r>
                    </a:p>
                  </a:txBody>
                  <a:tcPr marL="108000"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algn="ctr" defTabSz="914445" rtl="0" eaLnBrk="1" fontAlgn="b" latinLnBrk="0" hangingPunct="1"/>
                      <a:r>
                        <a:rPr lang="en-IN" sz="1800" b="0" i="0" u="none" strike="noStrike" kern="1200" dirty="0">
                          <a:solidFill>
                            <a:srgbClr val="000000"/>
                          </a:solidFill>
                          <a:effectLst/>
                          <a:latin typeface="D-DIN" panose="020B0504030202030204" pitchFamily="34" charset="0"/>
                          <a:ea typeface="+mn-ea"/>
                          <a:cs typeface="+mn-cs"/>
                        </a:rPr>
                        <a:t>850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algn="ctr" defTabSz="914445" rtl="0" eaLnBrk="1" fontAlgn="b" latinLnBrk="0" hangingPunct="1"/>
                      <a:r>
                        <a:rPr lang="en-IN" sz="1800" b="0" i="0" u="none" strike="noStrike" kern="1200">
                          <a:solidFill>
                            <a:srgbClr val="000000"/>
                          </a:solidFill>
                          <a:effectLst/>
                          <a:latin typeface="D-DIN" panose="020B0504030202030204" pitchFamily="34" charset="0"/>
                          <a:ea typeface="+mn-ea"/>
                          <a:cs typeface="+mn-cs"/>
                        </a:rPr>
                        <a:t>950/970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algn="ctr" defTabSz="914445" rtl="0" eaLnBrk="1" fontAlgn="b" latinLnBrk="0" hangingPunct="1"/>
                      <a:r>
                        <a:rPr lang="en-IN" sz="1800" b="0" i="0" u="none" strike="noStrike" kern="1200" dirty="0">
                          <a:solidFill>
                            <a:srgbClr val="000000"/>
                          </a:solidFill>
                          <a:effectLst/>
                          <a:latin typeface="D-DIN" panose="020B0504030202030204" pitchFamily="34" charset="0"/>
                          <a:ea typeface="+mn-ea"/>
                          <a:cs typeface="+mn-cs"/>
                        </a:rPr>
                        <a:t>6 to 9 Months</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429558">
                <a:tc>
                  <a:txBody>
                    <a:bodyPr/>
                    <a:lstStyle/>
                    <a:p>
                      <a:pPr marL="0" algn="l" defTabSz="914445" rtl="0" eaLnBrk="1" fontAlgn="b" latinLnBrk="0" hangingPunct="1"/>
                      <a:r>
                        <a:rPr lang="en-IN" sz="1800" b="0" i="0" u="none" strike="noStrike" kern="1200" dirty="0">
                          <a:solidFill>
                            <a:srgbClr val="000000"/>
                          </a:solidFill>
                          <a:effectLst/>
                          <a:latin typeface="D-DIN" panose="020B0504030202030204" pitchFamily="34" charset="0"/>
                          <a:ea typeface="+mn-ea"/>
                          <a:cs typeface="+mn-cs"/>
                        </a:rPr>
                        <a:t>KNR Constructions Ltd</a:t>
                      </a:r>
                    </a:p>
                  </a:txBody>
                  <a:tcPr marL="108000"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algn="ctr" defTabSz="914445" rtl="0" eaLnBrk="1" fontAlgn="b" latinLnBrk="0" hangingPunct="1"/>
                      <a:r>
                        <a:rPr lang="en-IN" sz="1800" b="0" i="0" u="none" strike="noStrike" kern="1200" dirty="0">
                          <a:solidFill>
                            <a:srgbClr val="000000"/>
                          </a:solidFill>
                          <a:effectLst/>
                          <a:latin typeface="D-DIN" panose="020B0504030202030204" pitchFamily="34" charset="0"/>
                          <a:ea typeface="+mn-ea"/>
                          <a:cs typeface="+mn-cs"/>
                        </a:rPr>
                        <a:t>259</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algn="ctr" defTabSz="914445" rtl="0" eaLnBrk="1" fontAlgn="b" latinLnBrk="0" hangingPunct="1"/>
                      <a:r>
                        <a:rPr lang="en-IN" sz="1800" b="0" i="0" u="none" strike="noStrike" kern="1200">
                          <a:solidFill>
                            <a:srgbClr val="000000"/>
                          </a:solidFill>
                          <a:effectLst/>
                          <a:latin typeface="D-DIN" panose="020B0504030202030204" pitchFamily="34" charset="0"/>
                          <a:ea typeface="+mn-ea"/>
                          <a:cs typeface="+mn-cs"/>
                        </a:rPr>
                        <a:t>310/330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algn="ctr" defTabSz="914445" rtl="0" eaLnBrk="1" fontAlgn="b" latinLnBrk="0" hangingPunct="1"/>
                      <a:r>
                        <a:rPr lang="en-IN" sz="1800" b="0" i="0" u="none" strike="noStrike" kern="1200">
                          <a:solidFill>
                            <a:srgbClr val="000000"/>
                          </a:solidFill>
                          <a:effectLst/>
                          <a:latin typeface="D-DIN" panose="020B0504030202030204" pitchFamily="34" charset="0"/>
                          <a:ea typeface="+mn-ea"/>
                          <a:cs typeface="+mn-cs"/>
                        </a:rPr>
                        <a:t>3 to 6 Months</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429558">
                <a:tc>
                  <a:txBody>
                    <a:bodyPr/>
                    <a:lstStyle/>
                    <a:p>
                      <a:pPr marL="0" algn="l" defTabSz="914445" rtl="0" eaLnBrk="1" fontAlgn="b" latinLnBrk="0" hangingPunct="1"/>
                      <a:r>
                        <a:rPr lang="en-US" sz="1800" b="0" i="0" u="none" strike="noStrike" kern="1200" dirty="0">
                          <a:solidFill>
                            <a:srgbClr val="000000"/>
                          </a:solidFill>
                          <a:effectLst/>
                          <a:latin typeface="D-DIN" panose="020B0504030202030204" pitchFamily="34" charset="0"/>
                          <a:ea typeface="+mn-ea"/>
                          <a:cs typeface="+mn-cs"/>
                        </a:rPr>
                        <a:t>India Tourism Development Corporation Ltd</a:t>
                      </a:r>
                    </a:p>
                  </a:txBody>
                  <a:tcPr marL="108000"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algn="ctr" defTabSz="914445" rtl="0" eaLnBrk="1" fontAlgn="b" latinLnBrk="0" hangingPunct="1"/>
                      <a:r>
                        <a:rPr lang="en-IN" sz="1800" b="0" i="0" u="none" strike="noStrike" kern="1200" dirty="0">
                          <a:solidFill>
                            <a:srgbClr val="000000"/>
                          </a:solidFill>
                          <a:effectLst/>
                          <a:latin typeface="D-DIN" panose="020B0504030202030204" pitchFamily="34" charset="0"/>
                          <a:ea typeface="+mn-ea"/>
                          <a:cs typeface="+mn-cs"/>
                        </a:rPr>
                        <a:t>670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algn="ctr" defTabSz="914445" rtl="0" eaLnBrk="1" fontAlgn="b" latinLnBrk="0" hangingPunct="1"/>
                      <a:r>
                        <a:rPr lang="en-IN" sz="1800" b="0" i="0" u="none" strike="noStrike" kern="1200">
                          <a:solidFill>
                            <a:srgbClr val="000000"/>
                          </a:solidFill>
                          <a:effectLst/>
                          <a:latin typeface="D-DIN" panose="020B0504030202030204" pitchFamily="34" charset="0"/>
                          <a:ea typeface="+mn-ea"/>
                          <a:cs typeface="+mn-cs"/>
                        </a:rPr>
                        <a:t>790/830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algn="ctr" defTabSz="914445" rtl="0" eaLnBrk="1" fontAlgn="b" latinLnBrk="0" hangingPunct="1"/>
                      <a:r>
                        <a:rPr lang="en-IN" sz="1800" b="0" i="0" u="none" strike="noStrike" kern="1200">
                          <a:solidFill>
                            <a:srgbClr val="000000"/>
                          </a:solidFill>
                          <a:effectLst/>
                          <a:latin typeface="D-DIN" panose="020B0504030202030204" pitchFamily="34" charset="0"/>
                          <a:ea typeface="+mn-ea"/>
                          <a:cs typeface="+mn-cs"/>
                        </a:rPr>
                        <a:t>3 to 6 Months</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65811657"/>
                  </a:ext>
                </a:extLst>
              </a:tr>
              <a:tr h="429558">
                <a:tc>
                  <a:txBody>
                    <a:bodyPr/>
                    <a:lstStyle/>
                    <a:p>
                      <a:pPr marL="0" algn="l" defTabSz="914445" rtl="0" eaLnBrk="1" fontAlgn="b" latinLnBrk="0" hangingPunct="1"/>
                      <a:r>
                        <a:rPr lang="en-IN" sz="1800" b="0" i="0" u="none" strike="noStrike" kern="1200" dirty="0">
                          <a:solidFill>
                            <a:srgbClr val="000000"/>
                          </a:solidFill>
                          <a:effectLst/>
                          <a:latin typeface="D-DIN" panose="020B0504030202030204" pitchFamily="34" charset="0"/>
                          <a:ea typeface="+mn-ea"/>
                          <a:cs typeface="+mn-cs"/>
                        </a:rPr>
                        <a:t>Craftsman Automation Ltd</a:t>
                      </a:r>
                    </a:p>
                  </a:txBody>
                  <a:tcPr marL="108000"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algn="ctr" defTabSz="914445" rtl="0" eaLnBrk="1" fontAlgn="b" latinLnBrk="0" hangingPunct="1"/>
                      <a:r>
                        <a:rPr lang="en-IN" sz="1800" b="0" i="0" u="none" strike="noStrike" kern="1200" dirty="0">
                          <a:solidFill>
                            <a:srgbClr val="000000"/>
                          </a:solidFill>
                          <a:effectLst/>
                          <a:latin typeface="D-DIN" panose="020B0504030202030204" pitchFamily="34" charset="0"/>
                          <a:ea typeface="+mn-ea"/>
                          <a:cs typeface="+mn-cs"/>
                        </a:rPr>
                        <a:t>4456</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algn="ctr" defTabSz="914445" rtl="0" eaLnBrk="1" fontAlgn="b" latinLnBrk="0" hangingPunct="1"/>
                      <a:r>
                        <a:rPr lang="en-IN" sz="1800" b="0" i="0" u="none" strike="noStrike" kern="1200" dirty="0">
                          <a:solidFill>
                            <a:srgbClr val="000000"/>
                          </a:solidFill>
                          <a:effectLst/>
                          <a:latin typeface="D-DIN" panose="020B0504030202030204" pitchFamily="34" charset="0"/>
                          <a:ea typeface="+mn-ea"/>
                          <a:cs typeface="+mn-cs"/>
                        </a:rPr>
                        <a:t>5030/5150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algn="ctr" defTabSz="914445" rtl="0" eaLnBrk="1" fontAlgn="b" latinLnBrk="0" hangingPunct="1"/>
                      <a:r>
                        <a:rPr lang="en-IN" sz="1800" b="0" i="0" u="none" strike="noStrike" kern="1200">
                          <a:solidFill>
                            <a:srgbClr val="000000"/>
                          </a:solidFill>
                          <a:effectLst/>
                          <a:latin typeface="D-DIN" panose="020B0504030202030204" pitchFamily="34" charset="0"/>
                          <a:ea typeface="+mn-ea"/>
                          <a:cs typeface="+mn-cs"/>
                        </a:rPr>
                        <a:t>9 to 12 Months</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01573374"/>
                  </a:ext>
                </a:extLst>
              </a:tr>
              <a:tr h="429558">
                <a:tc>
                  <a:txBody>
                    <a:bodyPr/>
                    <a:lstStyle/>
                    <a:p>
                      <a:pPr marL="0" algn="l" defTabSz="914445" rtl="0" eaLnBrk="1" fontAlgn="b" latinLnBrk="0" hangingPunct="1"/>
                      <a:r>
                        <a:rPr lang="en-IN" sz="1800" b="0" i="0" u="none" strike="noStrike" kern="1200" dirty="0">
                          <a:solidFill>
                            <a:srgbClr val="000000"/>
                          </a:solidFill>
                          <a:effectLst/>
                          <a:latin typeface="D-DIN" panose="020B0504030202030204" pitchFamily="34" charset="0"/>
                          <a:ea typeface="+mn-ea"/>
                          <a:cs typeface="+mn-cs"/>
                        </a:rPr>
                        <a:t>NESCO Ltd</a:t>
                      </a:r>
                    </a:p>
                  </a:txBody>
                  <a:tcPr marL="108000"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algn="ctr" defTabSz="914445" rtl="0" eaLnBrk="1" fontAlgn="b" latinLnBrk="0" hangingPunct="1"/>
                      <a:r>
                        <a:rPr lang="en-IN" sz="1800" b="0" i="0" u="none" strike="noStrike" kern="1200" dirty="0">
                          <a:solidFill>
                            <a:srgbClr val="000000"/>
                          </a:solidFill>
                          <a:effectLst/>
                          <a:latin typeface="D-DIN" panose="020B0504030202030204" pitchFamily="34" charset="0"/>
                          <a:ea typeface="+mn-ea"/>
                          <a:cs typeface="+mn-cs"/>
                        </a:rPr>
                        <a:t>890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algn="ctr" defTabSz="914445" rtl="0" eaLnBrk="1" fontAlgn="b" latinLnBrk="0" hangingPunct="1"/>
                      <a:r>
                        <a:rPr lang="en-IN" sz="1800" b="0" i="0" u="none" strike="noStrike" kern="1200" dirty="0">
                          <a:solidFill>
                            <a:srgbClr val="000000"/>
                          </a:solidFill>
                          <a:effectLst/>
                          <a:latin typeface="D-DIN" panose="020B0504030202030204" pitchFamily="34" charset="0"/>
                          <a:ea typeface="+mn-ea"/>
                          <a:cs typeface="+mn-cs"/>
                        </a:rPr>
                        <a:t>1030/1070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algn="ctr" defTabSz="914445" rtl="0" eaLnBrk="1" fontAlgn="b" latinLnBrk="0" hangingPunct="1"/>
                      <a:r>
                        <a:rPr lang="en-IN" sz="1800" b="0" i="0" u="none" strike="noStrike" kern="1200" dirty="0">
                          <a:solidFill>
                            <a:srgbClr val="000000"/>
                          </a:solidFill>
                          <a:effectLst/>
                          <a:latin typeface="D-DIN" panose="020B0504030202030204" pitchFamily="34" charset="0"/>
                          <a:ea typeface="+mn-ea"/>
                          <a:cs typeface="+mn-cs"/>
                        </a:rPr>
                        <a:t>6 to 9 Months</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0316898"/>
                  </a:ext>
                </a:extLst>
              </a:tr>
              <a:tr h="429558">
                <a:tc>
                  <a:txBody>
                    <a:bodyPr/>
                    <a:lstStyle/>
                    <a:p>
                      <a:pPr marL="0" algn="l" defTabSz="914445" rtl="0" eaLnBrk="1" fontAlgn="b" latinLnBrk="0" hangingPunct="1"/>
                      <a:r>
                        <a:rPr lang="en-US" sz="1800" b="0" i="0" u="none" strike="noStrike" kern="1200" dirty="0">
                          <a:solidFill>
                            <a:srgbClr val="000000"/>
                          </a:solidFill>
                          <a:effectLst/>
                          <a:latin typeface="D-DIN" panose="020B0504030202030204" pitchFamily="34" charset="0"/>
                          <a:ea typeface="+mn-ea"/>
                          <a:cs typeface="+mn-cs"/>
                        </a:rPr>
                        <a:t>Panasonic Energy India Company Ltd</a:t>
                      </a:r>
                    </a:p>
                  </a:txBody>
                  <a:tcPr marL="108000"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algn="ctr" defTabSz="914445" rtl="0" eaLnBrk="1" fontAlgn="b" latinLnBrk="0" hangingPunct="1"/>
                      <a:r>
                        <a:rPr lang="en-IN" sz="1800" b="0" i="0" u="none" strike="noStrike" kern="1200">
                          <a:solidFill>
                            <a:srgbClr val="000000"/>
                          </a:solidFill>
                          <a:effectLst/>
                          <a:latin typeface="D-DIN" panose="020B0504030202030204" pitchFamily="34" charset="0"/>
                          <a:ea typeface="+mn-ea"/>
                          <a:cs typeface="+mn-cs"/>
                        </a:rPr>
                        <a:t>538</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algn="ctr" defTabSz="914445" rtl="0" eaLnBrk="1" fontAlgn="b" latinLnBrk="0" hangingPunct="1"/>
                      <a:r>
                        <a:rPr lang="en-IN" sz="1800" b="0" i="0" u="none" strike="noStrike" kern="1200" dirty="0">
                          <a:solidFill>
                            <a:srgbClr val="000000"/>
                          </a:solidFill>
                          <a:effectLst/>
                          <a:latin typeface="D-DIN" panose="020B0504030202030204" pitchFamily="34" charset="0"/>
                          <a:ea typeface="+mn-ea"/>
                          <a:cs typeface="+mn-cs"/>
                        </a:rPr>
                        <a:t>630/670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algn="ctr" defTabSz="914445" rtl="0" eaLnBrk="1" fontAlgn="b" latinLnBrk="0" hangingPunct="1"/>
                      <a:r>
                        <a:rPr lang="en-IN" sz="1800" b="0" i="0" u="none" strike="noStrike" kern="1200" dirty="0">
                          <a:solidFill>
                            <a:srgbClr val="000000"/>
                          </a:solidFill>
                          <a:effectLst/>
                          <a:latin typeface="D-DIN" panose="020B0504030202030204" pitchFamily="34" charset="0"/>
                          <a:ea typeface="+mn-ea"/>
                          <a:cs typeface="+mn-cs"/>
                        </a:rPr>
                        <a:t>6 to 9 Months</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45126460"/>
                  </a:ext>
                </a:extLst>
              </a:tr>
              <a:tr h="429558">
                <a:tc>
                  <a:txBody>
                    <a:bodyPr/>
                    <a:lstStyle/>
                    <a:p>
                      <a:pPr marL="0" algn="l" defTabSz="914445" rtl="0" eaLnBrk="1" fontAlgn="b" latinLnBrk="0" hangingPunct="1"/>
                      <a:r>
                        <a:rPr lang="en-US" sz="1800" b="0" i="0" u="none" strike="noStrike" kern="1200" dirty="0">
                          <a:solidFill>
                            <a:srgbClr val="000000"/>
                          </a:solidFill>
                          <a:effectLst/>
                          <a:latin typeface="D-DIN" panose="020B0504030202030204" pitchFamily="34" charset="0"/>
                          <a:ea typeface="+mn-ea"/>
                          <a:cs typeface="+mn-cs"/>
                        </a:rPr>
                        <a:t>Panasonic Carbon India Company Ltd</a:t>
                      </a:r>
                    </a:p>
                  </a:txBody>
                  <a:tcPr marL="108000"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algn="ctr" defTabSz="914445" rtl="0" eaLnBrk="1" fontAlgn="b" latinLnBrk="0" hangingPunct="1"/>
                      <a:r>
                        <a:rPr lang="en-IN" sz="1800" b="0" i="0" u="none" strike="noStrike" kern="1200">
                          <a:solidFill>
                            <a:srgbClr val="000000"/>
                          </a:solidFill>
                          <a:effectLst/>
                          <a:latin typeface="D-DIN" panose="020B0504030202030204" pitchFamily="34" charset="0"/>
                          <a:ea typeface="+mn-ea"/>
                          <a:cs typeface="+mn-cs"/>
                        </a:rPr>
                        <a:t>513</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algn="ctr" defTabSz="914445" rtl="0" eaLnBrk="1" fontAlgn="b" latinLnBrk="0" hangingPunct="1"/>
                      <a:r>
                        <a:rPr lang="en-IN" sz="1800" b="0" i="0" u="none" strike="noStrike" kern="1200" dirty="0">
                          <a:solidFill>
                            <a:srgbClr val="000000"/>
                          </a:solidFill>
                          <a:effectLst/>
                          <a:latin typeface="D-DIN" panose="020B0504030202030204" pitchFamily="34" charset="0"/>
                          <a:ea typeface="+mn-ea"/>
                          <a:cs typeface="+mn-cs"/>
                        </a:rPr>
                        <a:t>590/630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algn="ctr" defTabSz="914445" rtl="0" eaLnBrk="1" fontAlgn="b" latinLnBrk="0" hangingPunct="1"/>
                      <a:r>
                        <a:rPr lang="en-IN" sz="1800" b="0" i="0" u="none" strike="noStrike" kern="1200" dirty="0">
                          <a:solidFill>
                            <a:srgbClr val="000000"/>
                          </a:solidFill>
                          <a:effectLst/>
                          <a:latin typeface="D-DIN" panose="020B0504030202030204" pitchFamily="34" charset="0"/>
                          <a:ea typeface="+mn-ea"/>
                          <a:cs typeface="+mn-cs"/>
                        </a:rPr>
                        <a:t>6 to 9 Months</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18274301"/>
                  </a:ext>
                </a:extLst>
              </a:tr>
            </a:tbl>
          </a:graphicData>
        </a:graphic>
      </p:graphicFrame>
      <p:sp>
        <p:nvSpPr>
          <p:cNvPr id="11" name="Rectangle 10"/>
          <p:cNvSpPr/>
          <p:nvPr/>
        </p:nvSpPr>
        <p:spPr>
          <a:xfrm>
            <a:off x="193455" y="6148015"/>
            <a:ext cx="11541345" cy="523220"/>
          </a:xfrm>
          <a:prstGeom prst="rect">
            <a:avLst/>
          </a:prstGeom>
        </p:spPr>
        <p:txBody>
          <a:bodyPr wrap="square">
            <a:spAutoFit/>
          </a:bodyPr>
          <a:lstStyle/>
          <a:p>
            <a:pPr algn="ctr"/>
            <a:r>
              <a:rPr lang="en-US" sz="1400" b="1" dirty="0">
                <a:solidFill>
                  <a:srgbClr val="C00000"/>
                </a:solidFill>
                <a:latin typeface="D-DIN" panose="020B05040302020A0204" pitchFamily="34" charset="0"/>
              </a:rPr>
              <a:t>Disclaimer : It is safe to assume that the similar advice has been given to our clients also, please take into consideration all the risk factors including your financial condition, suitability to risk return profile and the like and take professional advice  before investing.</a:t>
            </a:r>
          </a:p>
        </p:txBody>
      </p:sp>
      <p:pic>
        <p:nvPicPr>
          <p:cNvPr id="3" name="Picture 13">
            <a:extLst>
              <a:ext uri="{FF2B5EF4-FFF2-40B4-BE49-F238E27FC236}">
                <a16:creationId xmlns:a16="http://schemas.microsoft.com/office/drawing/2014/main" id="{DA041734-4B22-726B-A412-E019F151AE5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9178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CA308587-049B-630B-FF76-B612E43F4776}"/>
              </a:ext>
            </a:extLst>
          </p:cNvPr>
          <p:cNvPicPr>
            <a:picLocks noChangeAspect="1"/>
          </p:cNvPicPr>
          <p:nvPr/>
        </p:nvPicPr>
        <p:blipFill>
          <a:blip r:embed="rId3"/>
          <a:stretch>
            <a:fillRect/>
          </a:stretch>
        </p:blipFill>
        <p:spPr>
          <a:xfrm>
            <a:off x="2081436" y="1772748"/>
            <a:ext cx="8029128" cy="4237087"/>
          </a:xfrm>
          <a:prstGeom prst="rect">
            <a:avLst/>
          </a:prstGeom>
        </p:spPr>
      </p:pic>
      <p:pic>
        <p:nvPicPr>
          <p:cNvPr id="43" name="Picture 42">
            <a:extLst>
              <a:ext uri="{FF2B5EF4-FFF2-40B4-BE49-F238E27FC236}">
                <a16:creationId xmlns:a16="http://schemas.microsoft.com/office/drawing/2014/main" id="{C2569E58-FB88-0D2F-B99C-E4C7C8BAFBFB}"/>
              </a:ext>
            </a:extLst>
          </p:cNvPr>
          <p:cNvPicPr>
            <a:picLocks noChangeAspect="1"/>
          </p:cNvPicPr>
          <p:nvPr/>
        </p:nvPicPr>
        <p:blipFill>
          <a:blip r:embed="rId4"/>
          <a:stretch>
            <a:fillRect/>
          </a:stretch>
        </p:blipFill>
        <p:spPr>
          <a:xfrm>
            <a:off x="4010299" y="749780"/>
            <a:ext cx="3943076" cy="792529"/>
          </a:xfrm>
          <a:prstGeom prst="rect">
            <a:avLst/>
          </a:prstGeom>
        </p:spPr>
      </p:pic>
      <p:sp>
        <p:nvSpPr>
          <p:cNvPr id="2" name="Rectangle 1">
            <a:extLst>
              <a:ext uri="{FF2B5EF4-FFF2-40B4-BE49-F238E27FC236}">
                <a16:creationId xmlns:a16="http://schemas.microsoft.com/office/drawing/2014/main" id="{062E1565-87E8-449F-D2BB-39AB0A6A0932}"/>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464150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 name="Group 53">
            <a:extLst>
              <a:ext uri="{FF2B5EF4-FFF2-40B4-BE49-F238E27FC236}">
                <a16:creationId xmlns:a16="http://schemas.microsoft.com/office/drawing/2014/main" id="{99E525DE-6535-CCF4-087D-30780760CB55}"/>
              </a:ext>
            </a:extLst>
          </p:cNvPr>
          <p:cNvGrpSpPr/>
          <p:nvPr/>
        </p:nvGrpSpPr>
        <p:grpSpPr>
          <a:xfrm>
            <a:off x="9617425" y="142108"/>
            <a:ext cx="2460275" cy="361972"/>
            <a:chOff x="9617425" y="142108"/>
            <a:chExt cx="2460275" cy="361972"/>
          </a:xfrm>
        </p:grpSpPr>
        <p:sp>
          <p:nvSpPr>
            <p:cNvPr id="55" name="Rectangle: Rounded Corners 54">
              <a:extLst>
                <a:ext uri="{FF2B5EF4-FFF2-40B4-BE49-F238E27FC236}">
                  <a16:creationId xmlns:a16="http://schemas.microsoft.com/office/drawing/2014/main" id="{5643FFB7-52C4-5FF9-C0E4-B9217EBC071C}"/>
                </a:ext>
              </a:extLst>
            </p:cNvPr>
            <p:cNvSpPr/>
            <p:nvPr/>
          </p:nvSpPr>
          <p:spPr>
            <a:xfrm>
              <a:off x="11152876" y="142108"/>
              <a:ext cx="924824" cy="361972"/>
            </a:xfrm>
            <a:prstGeom prst="roundRect">
              <a:avLst/>
            </a:prstGeom>
            <a:solidFill>
              <a:srgbClr val="0046AA"/>
            </a:solidFill>
            <a:ln w="38100" cap="flat" cmpd="sng" algn="ctr">
              <a:no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IN" sz="1800" b="1" i="0" u="none" strike="noStrike" kern="0" cap="none" spc="0" normalizeH="0" baseline="0" noProof="0" dirty="0">
                  <a:ln>
                    <a:noFill/>
                  </a:ln>
                  <a:solidFill>
                    <a:prstClr val="white"/>
                  </a:solidFill>
                  <a:effectLst/>
                  <a:uLnTx/>
                  <a:uFillTx/>
                  <a:latin typeface="Calibri" panose="020F0502020204030204"/>
                  <a:ea typeface="+mn-ea"/>
                  <a:cs typeface="+mn-cs"/>
                </a:rPr>
                <a:t>PMS</a:t>
              </a:r>
              <a:endParaRPr kumimoji="0" lang="en-IN"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56" name="Picture 55">
              <a:extLst>
                <a:ext uri="{FF2B5EF4-FFF2-40B4-BE49-F238E27FC236}">
                  <a16:creationId xmlns:a16="http://schemas.microsoft.com/office/drawing/2014/main" id="{E2D3A4A6-0371-3899-AB57-6E971D749F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17425" y="237622"/>
              <a:ext cx="1430678" cy="185625"/>
            </a:xfrm>
            <a:prstGeom prst="rect">
              <a:avLst/>
            </a:prstGeom>
          </p:spPr>
        </p:pic>
        <p:pic>
          <p:nvPicPr>
            <p:cNvPr id="57" name="Picture 56">
              <a:extLst>
                <a:ext uri="{FF2B5EF4-FFF2-40B4-BE49-F238E27FC236}">
                  <a16:creationId xmlns:a16="http://schemas.microsoft.com/office/drawing/2014/main" id="{6B1FB4F7-4C6E-2AEB-B563-B7C0FBB2621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749357" y="215773"/>
              <a:ext cx="270300" cy="219798"/>
            </a:xfrm>
            <a:prstGeom prst="rect">
              <a:avLst/>
            </a:prstGeom>
          </p:spPr>
        </p:pic>
      </p:grpSp>
      <p:sp>
        <p:nvSpPr>
          <p:cNvPr id="58" name="TextBox 57">
            <a:extLst>
              <a:ext uri="{FF2B5EF4-FFF2-40B4-BE49-F238E27FC236}">
                <a16:creationId xmlns:a16="http://schemas.microsoft.com/office/drawing/2014/main" id="{EAA1B73D-061A-2173-E945-6BD113BA27E7}"/>
              </a:ext>
            </a:extLst>
          </p:cNvPr>
          <p:cNvSpPr txBox="1"/>
          <p:nvPr/>
        </p:nvSpPr>
        <p:spPr>
          <a:xfrm>
            <a:off x="261939" y="592555"/>
            <a:ext cx="6392861" cy="487313"/>
          </a:xfrm>
          <a:prstGeom prst="rect">
            <a:avLst/>
          </a:prstGeom>
          <a:noFill/>
        </p:spPr>
        <p:txBody>
          <a:bodyPr wrap="square">
            <a:spAutoFit/>
          </a:bodyPr>
          <a:lstStyle/>
          <a:p>
            <a:pPr eaLnBrk="1" fontAlgn="auto" hangingPunct="1">
              <a:lnSpc>
                <a:spcPct val="120000"/>
              </a:lnSpc>
              <a:spcBef>
                <a:spcPts val="0"/>
              </a:spcBef>
              <a:spcAft>
                <a:spcPts val="0"/>
              </a:spcAft>
            </a:pPr>
            <a:r>
              <a:rPr lang="en-US" b="1" dirty="0">
                <a:solidFill>
                  <a:prstClr val="black"/>
                </a:solidFill>
                <a:latin typeface="D-DIN" panose="020B0504030202030204" pitchFamily="34" charset="0"/>
              </a:rPr>
              <a:t>Our Dynamic Gems (</a:t>
            </a:r>
            <a:r>
              <a:rPr lang="en-US" b="1" dirty="0" err="1">
                <a:solidFill>
                  <a:prstClr val="black"/>
                </a:solidFill>
                <a:latin typeface="D-DIN" panose="020B0504030202030204" pitchFamily="34" charset="0"/>
              </a:rPr>
              <a:t>FlexiCap</a:t>
            </a:r>
            <a:r>
              <a:rPr lang="en-US" b="1" dirty="0">
                <a:solidFill>
                  <a:prstClr val="black"/>
                </a:solidFill>
                <a:latin typeface="D-DIN" panose="020B0504030202030204" pitchFamily="34" charset="0"/>
              </a:rPr>
              <a:t>) Strategy</a:t>
            </a:r>
          </a:p>
        </p:txBody>
      </p:sp>
      <p:cxnSp>
        <p:nvCxnSpPr>
          <p:cNvPr id="59" name="Straight Connector 58">
            <a:extLst>
              <a:ext uri="{FF2B5EF4-FFF2-40B4-BE49-F238E27FC236}">
                <a16:creationId xmlns:a16="http://schemas.microsoft.com/office/drawing/2014/main" id="{A313B5BE-A48D-F90B-3D2A-514E74B8DC99}"/>
              </a:ext>
            </a:extLst>
          </p:cNvPr>
          <p:cNvCxnSpPr>
            <a:cxnSpLocks/>
          </p:cNvCxnSpPr>
          <p:nvPr/>
        </p:nvCxnSpPr>
        <p:spPr>
          <a:xfrm>
            <a:off x="0" y="1236449"/>
            <a:ext cx="6096000" cy="0"/>
          </a:xfrm>
          <a:prstGeom prst="line">
            <a:avLst/>
          </a:prstGeom>
          <a:noFill/>
          <a:ln w="38100" cap="flat" cmpd="sng" algn="ctr">
            <a:solidFill>
              <a:srgbClr val="0046AA"/>
            </a:solidFill>
            <a:prstDash val="solid"/>
            <a:miter lim="800000"/>
          </a:ln>
          <a:effectLst/>
        </p:spPr>
      </p:cxnSp>
      <p:cxnSp>
        <p:nvCxnSpPr>
          <p:cNvPr id="60" name="Straight Connector 59">
            <a:extLst>
              <a:ext uri="{FF2B5EF4-FFF2-40B4-BE49-F238E27FC236}">
                <a16:creationId xmlns:a16="http://schemas.microsoft.com/office/drawing/2014/main" id="{86646A96-8CDE-2468-9BAC-709D22B60D1D}"/>
              </a:ext>
            </a:extLst>
          </p:cNvPr>
          <p:cNvCxnSpPr>
            <a:cxnSpLocks/>
          </p:cNvCxnSpPr>
          <p:nvPr/>
        </p:nvCxnSpPr>
        <p:spPr>
          <a:xfrm>
            <a:off x="0" y="1322174"/>
            <a:ext cx="6096000" cy="0"/>
          </a:xfrm>
          <a:prstGeom prst="line">
            <a:avLst/>
          </a:prstGeom>
          <a:noFill/>
          <a:ln w="19050" cap="flat" cmpd="sng" algn="ctr">
            <a:solidFill>
              <a:srgbClr val="C00000"/>
            </a:solidFill>
            <a:prstDash val="solid"/>
            <a:miter lim="800000"/>
          </a:ln>
          <a:effectLst/>
        </p:spPr>
      </p:cxnSp>
      <p:sp>
        <p:nvSpPr>
          <p:cNvPr id="61" name="TextBox 60">
            <a:extLst>
              <a:ext uri="{FF2B5EF4-FFF2-40B4-BE49-F238E27FC236}">
                <a16:creationId xmlns:a16="http://schemas.microsoft.com/office/drawing/2014/main" id="{4A8C9E24-5E2F-7141-134F-B2FB8AD015C9}"/>
              </a:ext>
            </a:extLst>
          </p:cNvPr>
          <p:cNvSpPr txBox="1"/>
          <p:nvPr/>
        </p:nvSpPr>
        <p:spPr>
          <a:xfrm>
            <a:off x="3432175" y="1795880"/>
            <a:ext cx="7815487" cy="3477875"/>
          </a:xfrm>
          <a:prstGeom prst="rect">
            <a:avLst/>
          </a:prstGeom>
          <a:noFill/>
        </p:spPr>
        <p:txBody>
          <a:bodyPr wrap="square">
            <a:spAutoFit/>
          </a:bodyPr>
          <a:lstStyle/>
          <a:p>
            <a:pPr algn="just" eaLnBrk="1" fontAlgn="auto" hangingPunct="1">
              <a:spcBef>
                <a:spcPts val="1200"/>
              </a:spcBef>
              <a:spcAft>
                <a:spcPts val="0"/>
              </a:spcAft>
            </a:pPr>
            <a:r>
              <a:rPr lang="en-US" sz="2000" b="1" spc="-50" dirty="0">
                <a:solidFill>
                  <a:prstClr val="black"/>
                </a:solidFill>
                <a:latin typeface="D-DIN" panose="020B0504030202030204" pitchFamily="34" charset="0"/>
              </a:rPr>
              <a:t>Tradeswift Dynamic Gems (the “</a:t>
            </a:r>
            <a:r>
              <a:rPr lang="en-US" sz="2000" b="1" spc="-50" dirty="0" err="1">
                <a:solidFill>
                  <a:prstClr val="black"/>
                </a:solidFill>
                <a:latin typeface="D-DIN" panose="020B0504030202030204" pitchFamily="34" charset="0"/>
              </a:rPr>
              <a:t>Flexicap</a:t>
            </a:r>
            <a:r>
              <a:rPr lang="en-US" sz="2000" b="1" spc="-50" dirty="0">
                <a:solidFill>
                  <a:prstClr val="black"/>
                </a:solidFill>
                <a:latin typeface="D-DIN" panose="020B0504030202030204" pitchFamily="34" charset="0"/>
              </a:rPr>
              <a:t> Strategy”) </a:t>
            </a:r>
            <a:r>
              <a:rPr lang="en-US" sz="2000" spc="-50" dirty="0">
                <a:solidFill>
                  <a:prstClr val="black"/>
                </a:solidFill>
                <a:latin typeface="D-DIN" panose="020B0504030202030204" pitchFamily="34" charset="0"/>
              </a:rPr>
              <a:t>is a diversified equity strategy that </a:t>
            </a:r>
            <a:r>
              <a:rPr lang="en-US" sz="2000" spc="-50" dirty="0" err="1">
                <a:solidFill>
                  <a:prstClr val="black"/>
                </a:solidFill>
                <a:latin typeface="D-DIN" panose="020B0504030202030204" pitchFamily="34" charset="0"/>
              </a:rPr>
              <a:t>endeavours</a:t>
            </a:r>
            <a:r>
              <a:rPr lang="en-US" sz="2000" spc="-50" dirty="0">
                <a:solidFill>
                  <a:prstClr val="black"/>
                </a:solidFill>
                <a:latin typeface="D-DIN" panose="020B0504030202030204" pitchFamily="34" charset="0"/>
              </a:rPr>
              <a:t> to achieve long term capital appreciation and generate returns by investing across market </a:t>
            </a:r>
            <a:r>
              <a:rPr lang="en-US" sz="2000" spc="-50" dirty="0" err="1">
                <a:solidFill>
                  <a:prstClr val="black"/>
                </a:solidFill>
                <a:latin typeface="D-DIN" panose="020B0504030202030204" pitchFamily="34" charset="0"/>
              </a:rPr>
              <a:t>capitalisations</a:t>
            </a:r>
            <a:r>
              <a:rPr lang="en-US" sz="2000" spc="-50" dirty="0">
                <a:solidFill>
                  <a:prstClr val="black"/>
                </a:solidFill>
                <a:latin typeface="D-DIN" panose="020B0504030202030204" pitchFamily="34" charset="0"/>
              </a:rPr>
              <a:t> and across different listed instruments.</a:t>
            </a:r>
          </a:p>
          <a:p>
            <a:pPr algn="just" eaLnBrk="1" fontAlgn="auto" hangingPunct="1">
              <a:spcBef>
                <a:spcPts val="1200"/>
              </a:spcBef>
              <a:spcAft>
                <a:spcPts val="0"/>
              </a:spcAft>
            </a:pPr>
            <a:r>
              <a:rPr lang="en-US" sz="2000" spc="-50" dirty="0">
                <a:solidFill>
                  <a:prstClr val="black"/>
                </a:solidFill>
                <a:latin typeface="D-DIN" panose="020B0504030202030204" pitchFamily="34" charset="0"/>
              </a:rPr>
              <a:t>The </a:t>
            </a:r>
            <a:r>
              <a:rPr lang="en-US" sz="2000" spc="-50" dirty="0" err="1">
                <a:solidFill>
                  <a:prstClr val="black"/>
                </a:solidFill>
                <a:latin typeface="D-DIN" panose="020B0504030202030204" pitchFamily="34" charset="0"/>
              </a:rPr>
              <a:t>Flexicap</a:t>
            </a:r>
            <a:r>
              <a:rPr lang="en-US" sz="2000" spc="-50" dirty="0">
                <a:solidFill>
                  <a:prstClr val="black"/>
                </a:solidFill>
                <a:latin typeface="D-DIN" panose="020B0504030202030204" pitchFamily="34" charset="0"/>
              </a:rPr>
              <a:t> Strategy comprises a ‘Core’ and ‘Satellite’ portfolio strategy. The </a:t>
            </a:r>
            <a:r>
              <a:rPr lang="en-US" sz="2000" b="1" spc="-50" dirty="0">
                <a:solidFill>
                  <a:prstClr val="black"/>
                </a:solidFill>
                <a:latin typeface="D-DIN" panose="020B0504030202030204" pitchFamily="34" charset="0"/>
              </a:rPr>
              <a:t>Core Portfolio</a:t>
            </a:r>
            <a:r>
              <a:rPr lang="en-US" sz="2000" spc="-50" dirty="0">
                <a:solidFill>
                  <a:prstClr val="black"/>
                </a:solidFill>
                <a:latin typeface="D-DIN" panose="020B0504030202030204" pitchFamily="34" charset="0"/>
              </a:rPr>
              <a:t> could be 55% - 65% is predominantly targeted towards sectors which are value on an absolute and relative basis.</a:t>
            </a:r>
          </a:p>
          <a:p>
            <a:pPr algn="just" eaLnBrk="1" fontAlgn="auto" hangingPunct="1">
              <a:spcBef>
                <a:spcPts val="1200"/>
              </a:spcBef>
              <a:spcAft>
                <a:spcPts val="0"/>
              </a:spcAft>
            </a:pPr>
            <a:r>
              <a:rPr lang="en-US" sz="2000" spc="-50" dirty="0">
                <a:solidFill>
                  <a:prstClr val="black"/>
                </a:solidFill>
                <a:latin typeface="D-DIN" panose="020B0504030202030204" pitchFamily="34" charset="0"/>
              </a:rPr>
              <a:t>The </a:t>
            </a:r>
            <a:r>
              <a:rPr lang="en-US" sz="2000" b="1" spc="-50" dirty="0">
                <a:solidFill>
                  <a:prstClr val="black"/>
                </a:solidFill>
                <a:latin typeface="D-DIN" panose="020B0504030202030204" pitchFamily="34" charset="0"/>
              </a:rPr>
              <a:t>Satellite Portfolio </a:t>
            </a:r>
            <a:r>
              <a:rPr lang="en-US" sz="2000" spc="-50" dirty="0">
                <a:solidFill>
                  <a:prstClr val="black"/>
                </a:solidFill>
                <a:latin typeface="D-DIN" panose="020B0504030202030204" pitchFamily="34" charset="0"/>
              </a:rPr>
              <a:t>will be a blend of investment strategies that are aimed to be inline with the GARP (Growth at Reasonable Price) Philosophy. This bucket will be used opportunistically to book profits.</a:t>
            </a:r>
          </a:p>
        </p:txBody>
      </p:sp>
      <p:sp>
        <p:nvSpPr>
          <p:cNvPr id="62" name="Rectangle 61">
            <a:extLst>
              <a:ext uri="{FF2B5EF4-FFF2-40B4-BE49-F238E27FC236}">
                <a16:creationId xmlns:a16="http://schemas.microsoft.com/office/drawing/2014/main" id="{51D6214B-ACDC-6085-57A6-C65EE03E155E}"/>
              </a:ext>
            </a:extLst>
          </p:cNvPr>
          <p:cNvSpPr/>
          <p:nvPr/>
        </p:nvSpPr>
        <p:spPr>
          <a:xfrm>
            <a:off x="6391275" y="6294736"/>
            <a:ext cx="5224013" cy="461665"/>
          </a:xfrm>
          <a:prstGeom prst="rect">
            <a:avLst/>
          </a:prstGeom>
        </p:spPr>
        <p:txBody>
          <a:bodyPr wrap="square">
            <a:spAutoFit/>
          </a:bodyPr>
          <a:lstStyle/>
          <a:p>
            <a:pPr eaLnBrk="1" fontAlgn="auto" hangingPunct="1">
              <a:spcBef>
                <a:spcPts val="0"/>
              </a:spcBef>
              <a:spcAft>
                <a:spcPts val="0"/>
              </a:spcAft>
            </a:pPr>
            <a:r>
              <a:rPr lang="en-IN" sz="1200" i="1" dirty="0">
                <a:solidFill>
                  <a:prstClr val="black"/>
                </a:solidFill>
                <a:latin typeface="Calibri" panose="020F0502020204030204"/>
              </a:rPr>
              <a:t>The Strategy features as stated herein is only indicative in nature and is subject to change within the provisions of the disclosure document and client agreement</a:t>
            </a:r>
            <a:endParaRPr lang="en-US" sz="1200" dirty="0">
              <a:solidFill>
                <a:prstClr val="black"/>
              </a:solidFill>
              <a:latin typeface="Calibri" panose="020F0502020204030204"/>
            </a:endParaRPr>
          </a:p>
        </p:txBody>
      </p:sp>
      <p:grpSp>
        <p:nvGrpSpPr>
          <p:cNvPr id="63" name="Group 62">
            <a:extLst>
              <a:ext uri="{FF2B5EF4-FFF2-40B4-BE49-F238E27FC236}">
                <a16:creationId xmlns:a16="http://schemas.microsoft.com/office/drawing/2014/main" id="{3BEBAF08-9071-102A-FBC1-A7AFC2504ADF}"/>
              </a:ext>
            </a:extLst>
          </p:cNvPr>
          <p:cNvGrpSpPr/>
          <p:nvPr/>
        </p:nvGrpSpPr>
        <p:grpSpPr>
          <a:xfrm>
            <a:off x="3155845" y="1970695"/>
            <a:ext cx="187430" cy="51901"/>
            <a:chOff x="570456" y="2048866"/>
            <a:chExt cx="187430" cy="51901"/>
          </a:xfrm>
        </p:grpSpPr>
        <p:sp>
          <p:nvSpPr>
            <p:cNvPr id="64" name="Rectangle 63">
              <a:extLst>
                <a:ext uri="{FF2B5EF4-FFF2-40B4-BE49-F238E27FC236}">
                  <a16:creationId xmlns:a16="http://schemas.microsoft.com/office/drawing/2014/main" id="{7C9F192A-E5E4-7753-498E-7FF05229E952}"/>
                </a:ext>
              </a:extLst>
            </p:cNvPr>
            <p:cNvSpPr/>
            <p:nvPr/>
          </p:nvSpPr>
          <p:spPr>
            <a:xfrm>
              <a:off x="570456" y="2048866"/>
              <a:ext cx="116675" cy="51901"/>
            </a:xfrm>
            <a:prstGeom prst="rect">
              <a:avLst/>
            </a:prstGeom>
            <a:solidFill>
              <a:srgbClr val="0046A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0000"/>
                </a:solidFill>
                <a:effectLst/>
                <a:uLnTx/>
                <a:uFillTx/>
                <a:latin typeface="Calibri" panose="020F0502020204030204"/>
                <a:ea typeface="+mn-ea"/>
                <a:cs typeface="+mn-cs"/>
              </a:endParaRPr>
            </a:p>
          </p:txBody>
        </p:sp>
        <p:sp>
          <p:nvSpPr>
            <p:cNvPr id="65" name="Rectangle 64">
              <a:extLst>
                <a:ext uri="{FF2B5EF4-FFF2-40B4-BE49-F238E27FC236}">
                  <a16:creationId xmlns:a16="http://schemas.microsoft.com/office/drawing/2014/main" id="{69002BEB-6107-89E9-37B5-6FFAE0FBEF25}"/>
                </a:ext>
              </a:extLst>
            </p:cNvPr>
            <p:cNvSpPr/>
            <p:nvPr/>
          </p:nvSpPr>
          <p:spPr>
            <a:xfrm>
              <a:off x="710028" y="2048866"/>
              <a:ext cx="47858" cy="51901"/>
            </a:xfrm>
            <a:prstGeom prst="rect">
              <a:avLst/>
            </a:prstGeom>
            <a:solidFill>
              <a:srgbClr val="C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0000"/>
                </a:solidFill>
                <a:effectLst/>
                <a:uLnTx/>
                <a:uFillTx/>
                <a:latin typeface="Calibri" panose="020F0502020204030204"/>
                <a:ea typeface="+mn-ea"/>
                <a:cs typeface="+mn-cs"/>
              </a:endParaRPr>
            </a:p>
          </p:txBody>
        </p:sp>
      </p:grpSp>
      <p:grpSp>
        <p:nvGrpSpPr>
          <p:cNvPr id="66" name="Group 65">
            <a:extLst>
              <a:ext uri="{FF2B5EF4-FFF2-40B4-BE49-F238E27FC236}">
                <a16:creationId xmlns:a16="http://schemas.microsoft.com/office/drawing/2014/main" id="{37FFBA13-2419-DB4A-9D8F-7199DC57D01A}"/>
              </a:ext>
            </a:extLst>
          </p:cNvPr>
          <p:cNvGrpSpPr/>
          <p:nvPr/>
        </p:nvGrpSpPr>
        <p:grpSpPr>
          <a:xfrm>
            <a:off x="3155845" y="3358873"/>
            <a:ext cx="187430" cy="51901"/>
            <a:chOff x="570456" y="2048866"/>
            <a:chExt cx="187430" cy="51901"/>
          </a:xfrm>
        </p:grpSpPr>
        <p:sp>
          <p:nvSpPr>
            <p:cNvPr id="67" name="Rectangle 66">
              <a:extLst>
                <a:ext uri="{FF2B5EF4-FFF2-40B4-BE49-F238E27FC236}">
                  <a16:creationId xmlns:a16="http://schemas.microsoft.com/office/drawing/2014/main" id="{D65AE956-06EC-A6CB-8B89-40E7AB948CBD}"/>
                </a:ext>
              </a:extLst>
            </p:cNvPr>
            <p:cNvSpPr/>
            <p:nvPr/>
          </p:nvSpPr>
          <p:spPr>
            <a:xfrm>
              <a:off x="570456" y="2048866"/>
              <a:ext cx="116675" cy="51901"/>
            </a:xfrm>
            <a:prstGeom prst="rect">
              <a:avLst/>
            </a:prstGeom>
            <a:solidFill>
              <a:srgbClr val="0046A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0000"/>
                </a:solidFill>
                <a:effectLst/>
                <a:uLnTx/>
                <a:uFillTx/>
                <a:latin typeface="Calibri" panose="020F0502020204030204"/>
                <a:ea typeface="+mn-ea"/>
                <a:cs typeface="+mn-cs"/>
              </a:endParaRPr>
            </a:p>
          </p:txBody>
        </p:sp>
        <p:sp>
          <p:nvSpPr>
            <p:cNvPr id="68" name="Rectangle 67">
              <a:extLst>
                <a:ext uri="{FF2B5EF4-FFF2-40B4-BE49-F238E27FC236}">
                  <a16:creationId xmlns:a16="http://schemas.microsoft.com/office/drawing/2014/main" id="{35C7FD2E-37E9-2298-A7B8-BEF0AB22A88B}"/>
                </a:ext>
              </a:extLst>
            </p:cNvPr>
            <p:cNvSpPr/>
            <p:nvPr/>
          </p:nvSpPr>
          <p:spPr>
            <a:xfrm>
              <a:off x="710028" y="2048866"/>
              <a:ext cx="47858" cy="51901"/>
            </a:xfrm>
            <a:prstGeom prst="rect">
              <a:avLst/>
            </a:prstGeom>
            <a:solidFill>
              <a:srgbClr val="C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0000"/>
                </a:solidFill>
                <a:effectLst/>
                <a:uLnTx/>
                <a:uFillTx/>
                <a:latin typeface="Calibri" panose="020F0502020204030204"/>
                <a:ea typeface="+mn-ea"/>
                <a:cs typeface="+mn-cs"/>
              </a:endParaRPr>
            </a:p>
          </p:txBody>
        </p:sp>
      </p:grpSp>
      <p:grpSp>
        <p:nvGrpSpPr>
          <p:cNvPr id="69" name="Group 68">
            <a:extLst>
              <a:ext uri="{FF2B5EF4-FFF2-40B4-BE49-F238E27FC236}">
                <a16:creationId xmlns:a16="http://schemas.microsoft.com/office/drawing/2014/main" id="{EBA6ADD9-8539-B244-0AC4-96D05549F604}"/>
              </a:ext>
            </a:extLst>
          </p:cNvPr>
          <p:cNvGrpSpPr/>
          <p:nvPr/>
        </p:nvGrpSpPr>
        <p:grpSpPr>
          <a:xfrm>
            <a:off x="3155845" y="4444079"/>
            <a:ext cx="187430" cy="51901"/>
            <a:chOff x="570456" y="2048866"/>
            <a:chExt cx="187430" cy="51901"/>
          </a:xfrm>
        </p:grpSpPr>
        <p:sp>
          <p:nvSpPr>
            <p:cNvPr id="70" name="Rectangle 69">
              <a:extLst>
                <a:ext uri="{FF2B5EF4-FFF2-40B4-BE49-F238E27FC236}">
                  <a16:creationId xmlns:a16="http://schemas.microsoft.com/office/drawing/2014/main" id="{805FB9AB-4968-B651-CE3F-6FB983825A03}"/>
                </a:ext>
              </a:extLst>
            </p:cNvPr>
            <p:cNvSpPr/>
            <p:nvPr/>
          </p:nvSpPr>
          <p:spPr>
            <a:xfrm>
              <a:off x="570456" y="2048866"/>
              <a:ext cx="116675" cy="51901"/>
            </a:xfrm>
            <a:prstGeom prst="rect">
              <a:avLst/>
            </a:prstGeom>
            <a:solidFill>
              <a:srgbClr val="0046A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0000"/>
                </a:solidFill>
                <a:effectLst/>
                <a:uLnTx/>
                <a:uFillTx/>
                <a:latin typeface="Calibri" panose="020F0502020204030204"/>
                <a:ea typeface="+mn-ea"/>
                <a:cs typeface="+mn-cs"/>
              </a:endParaRPr>
            </a:p>
          </p:txBody>
        </p:sp>
        <p:sp>
          <p:nvSpPr>
            <p:cNvPr id="71" name="Rectangle 70">
              <a:extLst>
                <a:ext uri="{FF2B5EF4-FFF2-40B4-BE49-F238E27FC236}">
                  <a16:creationId xmlns:a16="http://schemas.microsoft.com/office/drawing/2014/main" id="{55C96C8D-0B67-FDDA-F6A5-CCBECB6F52E5}"/>
                </a:ext>
              </a:extLst>
            </p:cNvPr>
            <p:cNvSpPr/>
            <p:nvPr/>
          </p:nvSpPr>
          <p:spPr>
            <a:xfrm>
              <a:off x="710028" y="2048866"/>
              <a:ext cx="47858" cy="51901"/>
            </a:xfrm>
            <a:prstGeom prst="rect">
              <a:avLst/>
            </a:prstGeom>
            <a:solidFill>
              <a:srgbClr val="C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FF0000"/>
                </a:solidFill>
                <a:effectLst/>
                <a:uLnTx/>
                <a:uFillTx/>
                <a:latin typeface="Calibri" panose="020F0502020204030204"/>
                <a:ea typeface="+mn-ea"/>
                <a:cs typeface="+mn-cs"/>
              </a:endParaRPr>
            </a:p>
          </p:txBody>
        </p:sp>
      </p:grpSp>
      <p:graphicFrame>
        <p:nvGraphicFramePr>
          <p:cNvPr id="75" name="Diagram 74">
            <a:extLst>
              <a:ext uri="{FF2B5EF4-FFF2-40B4-BE49-F238E27FC236}">
                <a16:creationId xmlns:a16="http://schemas.microsoft.com/office/drawing/2014/main" id="{402F3C3F-2397-9D33-251C-85CCCC7E247B}"/>
              </a:ext>
            </a:extLst>
          </p:cNvPr>
          <p:cNvGraphicFramePr/>
          <p:nvPr>
            <p:extLst>
              <p:ext uri="{D42A27DB-BD31-4B8C-83A1-F6EECF244321}">
                <p14:modId xmlns:p14="http://schemas.microsoft.com/office/powerpoint/2010/main" val="1570648847"/>
              </p:ext>
            </p:extLst>
          </p:nvPr>
        </p:nvGraphicFramePr>
        <p:xfrm>
          <a:off x="360363" y="2228427"/>
          <a:ext cx="2509731" cy="255244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 name="Rectangle 1">
            <a:extLst>
              <a:ext uri="{FF2B5EF4-FFF2-40B4-BE49-F238E27FC236}">
                <a16:creationId xmlns:a16="http://schemas.microsoft.com/office/drawing/2014/main" id="{6E41492C-5AA3-53E7-D8A8-3ED22ED4AB49}"/>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1104815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Rectangle 2"/>
          <p:cNvSpPr>
            <a:spLocks noGrp="1" noChangeArrowheads="1"/>
          </p:cNvSpPr>
          <p:nvPr>
            <p:ph type="ctrTitle"/>
          </p:nvPr>
        </p:nvSpPr>
        <p:spPr bwMode="auto">
          <a:xfrm>
            <a:off x="352224" y="641353"/>
            <a:ext cx="5086204" cy="61630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p>
            <a:pPr eaLnBrk="1" hangingPunct="1"/>
            <a:r>
              <a:rPr lang="en-US" altLang="en-US" sz="2800" b="1" dirty="0">
                <a:solidFill>
                  <a:srgbClr val="0046AA"/>
                </a:solidFill>
                <a:latin typeface="D-DIN" panose="020B05040302020A0204" pitchFamily="34" charset="0"/>
                <a:cs typeface="Arial" panose="020B0604020202020204" pitchFamily="34" charset="0"/>
              </a:rPr>
              <a:t>Success Mantra in Markets </a:t>
            </a:r>
            <a:br>
              <a:rPr lang="en-US" altLang="en-US" sz="2800" b="1" dirty="0">
                <a:solidFill>
                  <a:srgbClr val="0046AA"/>
                </a:solidFill>
                <a:latin typeface="D-DIN" panose="020B05040302020A0204" pitchFamily="34" charset="0"/>
                <a:cs typeface="Arial" panose="020B0604020202020204" pitchFamily="34" charset="0"/>
              </a:rPr>
            </a:br>
            <a:endParaRPr lang="en-US" altLang="en-US" sz="2800" b="1" dirty="0">
              <a:solidFill>
                <a:srgbClr val="0046AA"/>
              </a:solidFill>
              <a:latin typeface="D-DIN" panose="020B05040302020A0204" pitchFamily="34" charset="0"/>
              <a:cs typeface="Arial" panose="020B0604020202020204" pitchFamily="34" charset="0"/>
            </a:endParaRPr>
          </a:p>
        </p:txBody>
      </p:sp>
      <p:sp>
        <p:nvSpPr>
          <p:cNvPr id="10" name="Rectangle 2"/>
          <p:cNvSpPr txBox="1">
            <a:spLocks noChangeArrowheads="1"/>
          </p:cNvSpPr>
          <p:nvPr/>
        </p:nvSpPr>
        <p:spPr bwMode="auto">
          <a:xfrm>
            <a:off x="711201" y="2058902"/>
            <a:ext cx="10885714" cy="28324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eaLnBrk="1" hangingPunct="1"/>
            <a:endParaRPr lang="en-US" altLang="en-US" sz="1400" b="1" kern="0" dirty="0">
              <a:solidFill>
                <a:schemeClr val="tx1"/>
              </a:solidFill>
              <a:latin typeface="D-DIN" panose="020B05040302020A0204" pitchFamily="34" charset="0"/>
              <a:cs typeface="Arial" panose="020B0604020202020204" pitchFamily="34" charset="0"/>
            </a:endParaRPr>
          </a:p>
          <a:p>
            <a:pPr eaLnBrk="1" hangingPunct="1"/>
            <a:r>
              <a:rPr lang="en-US" altLang="en-US" sz="3600" b="1" kern="0" dirty="0">
                <a:solidFill>
                  <a:schemeClr val="tx1"/>
                </a:solidFill>
                <a:latin typeface="D-DIN" panose="020B05040302020A0204" pitchFamily="34" charset="0"/>
                <a:cs typeface="Arial" panose="020B0604020202020204" pitchFamily="34" charset="0"/>
              </a:rPr>
              <a:t>“Spend lesser money than you make.</a:t>
            </a:r>
          </a:p>
          <a:p>
            <a:pPr eaLnBrk="1" hangingPunct="1"/>
            <a:r>
              <a:rPr lang="en-US" altLang="en-US" sz="3600" b="1" kern="0" dirty="0">
                <a:solidFill>
                  <a:schemeClr val="tx1"/>
                </a:solidFill>
                <a:latin typeface="D-DIN" panose="020B05040302020A0204" pitchFamily="34" charset="0"/>
                <a:cs typeface="Arial" panose="020B0604020202020204" pitchFamily="34" charset="0"/>
              </a:rPr>
              <a:t>Save the difference.</a:t>
            </a:r>
          </a:p>
          <a:p>
            <a:pPr eaLnBrk="1" hangingPunct="1"/>
            <a:r>
              <a:rPr lang="en-US" altLang="en-US" sz="3600" b="1" kern="0" dirty="0">
                <a:solidFill>
                  <a:schemeClr val="tx1"/>
                </a:solidFill>
                <a:latin typeface="D-DIN" panose="020B05040302020A0204" pitchFamily="34" charset="0"/>
                <a:cs typeface="Arial" panose="020B0604020202020204" pitchFamily="34" charset="0"/>
              </a:rPr>
              <a:t>Buy a diverse portfolio of different asset classes.</a:t>
            </a:r>
          </a:p>
          <a:p>
            <a:pPr eaLnBrk="1" hangingPunct="1"/>
            <a:r>
              <a:rPr lang="en-US" altLang="en-US" sz="3600" b="1" kern="0" dirty="0">
                <a:solidFill>
                  <a:schemeClr val="tx1"/>
                </a:solidFill>
                <a:latin typeface="D-DIN" panose="020B05040302020A0204" pitchFamily="34" charset="0"/>
                <a:cs typeface="Arial" panose="020B0604020202020204" pitchFamily="34" charset="0"/>
              </a:rPr>
              <a:t>- Be patient.” </a:t>
            </a:r>
            <a:br>
              <a:rPr lang="en-US" altLang="en-US" sz="3600" b="1" kern="0" dirty="0">
                <a:solidFill>
                  <a:srgbClr val="FF0000"/>
                </a:solidFill>
                <a:latin typeface="D-DIN" panose="020B05040302020A0204" pitchFamily="34" charset="0"/>
                <a:cs typeface="Arial" panose="020B0604020202020204" pitchFamily="34" charset="0"/>
              </a:rPr>
            </a:br>
            <a:endParaRPr lang="en-US" altLang="en-US" sz="3600" b="1" kern="0" dirty="0">
              <a:solidFill>
                <a:srgbClr val="FF0000"/>
              </a:solidFill>
              <a:latin typeface="D-DIN" panose="020B05040302020A0204" pitchFamily="34" charset="0"/>
              <a:cs typeface="Arial" panose="020B0604020202020204" pitchFamily="34" charset="0"/>
            </a:endParaRPr>
          </a:p>
        </p:txBody>
      </p:sp>
      <p:sp>
        <p:nvSpPr>
          <p:cNvPr id="13" name="TextBox 12"/>
          <p:cNvSpPr txBox="1"/>
          <p:nvPr/>
        </p:nvSpPr>
        <p:spPr>
          <a:xfrm>
            <a:off x="5227362" y="5014921"/>
            <a:ext cx="1853392" cy="461665"/>
          </a:xfrm>
          <a:prstGeom prst="rect">
            <a:avLst/>
          </a:prstGeom>
          <a:noFill/>
        </p:spPr>
        <p:txBody>
          <a:bodyPr wrap="none" rtlCol="0">
            <a:spAutoFit/>
          </a:bodyPr>
          <a:lstStyle/>
          <a:p>
            <a:r>
              <a:rPr lang="en-US" b="1" dirty="0">
                <a:solidFill>
                  <a:srgbClr val="C00000"/>
                </a:solidFill>
                <a:latin typeface="D-DIN" panose="020B05040302020A0204" pitchFamily="34" charset="0"/>
                <a:cs typeface="Calibri" panose="020F0502020204030204" pitchFamily="34" charset="0"/>
              </a:rPr>
              <a:t>Sandeep Jain</a:t>
            </a:r>
            <a:endParaRPr lang="en-IN" b="1" dirty="0">
              <a:solidFill>
                <a:srgbClr val="C00000"/>
              </a:solidFill>
              <a:latin typeface="D-DIN" panose="020B05040302020A0204" pitchFamily="34" charset="0"/>
              <a:cs typeface="Calibri" panose="020F0502020204030204" pitchFamily="34" charset="0"/>
            </a:endParaRPr>
          </a:p>
        </p:txBody>
      </p:sp>
    </p:spTree>
    <p:extLst>
      <p:ext uri="{BB962C8B-B14F-4D97-AF65-F5344CB8AC3E}">
        <p14:creationId xmlns:p14="http://schemas.microsoft.com/office/powerpoint/2010/main" val="3360887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2837" t="10705" r="3164" b="2138"/>
          <a:stretch/>
        </p:blipFill>
        <p:spPr>
          <a:xfrm>
            <a:off x="660402" y="774700"/>
            <a:ext cx="10744201" cy="5638800"/>
          </a:xfrm>
          <a:prstGeom prst="rect">
            <a:avLst/>
          </a:prstGeom>
        </p:spPr>
      </p:pic>
    </p:spTree>
    <p:extLst>
      <p:ext uri="{BB962C8B-B14F-4D97-AF65-F5344CB8AC3E}">
        <p14:creationId xmlns:p14="http://schemas.microsoft.com/office/powerpoint/2010/main" val="149244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l="17347" t="60117" r="2756" b="24293"/>
          <a:stretch/>
        </p:blipFill>
        <p:spPr>
          <a:xfrm>
            <a:off x="0" y="2989942"/>
            <a:ext cx="12192000" cy="1866925"/>
          </a:xfrm>
          <a:prstGeom prst="rect">
            <a:avLst/>
          </a:prstGeom>
        </p:spPr>
      </p:pic>
      <p:sp>
        <p:nvSpPr>
          <p:cNvPr id="4" name="TextBox 3"/>
          <p:cNvSpPr txBox="1"/>
          <p:nvPr/>
        </p:nvSpPr>
        <p:spPr>
          <a:xfrm>
            <a:off x="2936407" y="1506591"/>
            <a:ext cx="6139117" cy="1200329"/>
          </a:xfrm>
          <a:prstGeom prst="rect">
            <a:avLst/>
          </a:prstGeom>
          <a:noFill/>
        </p:spPr>
        <p:txBody>
          <a:bodyPr wrap="none" rtlCol="0">
            <a:spAutoFit/>
          </a:bodyPr>
          <a:lstStyle/>
          <a:p>
            <a:pPr algn="ctr"/>
            <a:r>
              <a:rPr lang="en-US" sz="3600" b="1" dirty="0">
                <a:latin typeface="D-DIN" panose="020B05040302020A0204" pitchFamily="34" charset="0"/>
                <a:cs typeface="Calibri" panose="020F0502020204030204" pitchFamily="34" charset="0"/>
              </a:rPr>
              <a:t>Thank you so much for being a </a:t>
            </a:r>
          </a:p>
          <a:p>
            <a:pPr algn="ctr"/>
            <a:r>
              <a:rPr lang="en-US" sz="3600" b="1" dirty="0">
                <a:solidFill>
                  <a:srgbClr val="C00000"/>
                </a:solidFill>
                <a:latin typeface="D-DIN" panose="020B05040302020A0204" pitchFamily="34" charset="0"/>
                <a:cs typeface="Calibri" panose="020F0502020204030204" pitchFamily="34" charset="0"/>
              </a:rPr>
              <a:t>Great Audience</a:t>
            </a:r>
            <a:endParaRPr lang="en-IN" sz="3600" b="1" dirty="0">
              <a:solidFill>
                <a:srgbClr val="C00000"/>
              </a:solidFill>
              <a:latin typeface="D-DIN" panose="020B05040302020A0204" pitchFamily="34" charset="0"/>
              <a:cs typeface="Calibri" panose="020F0502020204030204" pitchFamily="34" charset="0"/>
            </a:endParaRPr>
          </a:p>
        </p:txBody>
      </p:sp>
    </p:spTree>
    <p:extLst>
      <p:ext uri="{BB962C8B-B14F-4D97-AF65-F5344CB8AC3E}">
        <p14:creationId xmlns:p14="http://schemas.microsoft.com/office/powerpoint/2010/main" val="409060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26DFA37-CF83-6C89-DB1B-2E902232A9E7}"/>
              </a:ext>
            </a:extLst>
          </p:cNvPr>
          <p:cNvPicPr>
            <a:picLocks noChangeAspect="1"/>
          </p:cNvPicPr>
          <p:nvPr/>
        </p:nvPicPr>
        <p:blipFill rotWithShape="1">
          <a:blip r:embed="rId3"/>
          <a:srcRect l="12104" t="21254" r="2648" b="11803"/>
          <a:stretch/>
        </p:blipFill>
        <p:spPr>
          <a:xfrm>
            <a:off x="386548" y="643054"/>
            <a:ext cx="11482172" cy="5305074"/>
          </a:xfrm>
          <a:prstGeom prst="rect">
            <a:avLst/>
          </a:prstGeom>
        </p:spPr>
      </p:pic>
      <p:sp>
        <p:nvSpPr>
          <p:cNvPr id="5" name="Rectangle 4">
            <a:extLst>
              <a:ext uri="{FF2B5EF4-FFF2-40B4-BE49-F238E27FC236}">
                <a16:creationId xmlns:a16="http://schemas.microsoft.com/office/drawing/2014/main" id="{B44689CF-1D03-9E09-1889-F2B320169FAD}"/>
              </a:ext>
            </a:extLst>
          </p:cNvPr>
          <p:cNvSpPr/>
          <p:nvPr/>
        </p:nvSpPr>
        <p:spPr>
          <a:xfrm>
            <a:off x="263753" y="414670"/>
            <a:ext cx="4608699" cy="4221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7" name="TextBox 36"/>
          <p:cNvSpPr txBox="1"/>
          <p:nvPr/>
        </p:nvSpPr>
        <p:spPr>
          <a:xfrm>
            <a:off x="1853517" y="1463325"/>
            <a:ext cx="3227165" cy="1692771"/>
          </a:xfrm>
          <a:prstGeom prst="rect">
            <a:avLst/>
          </a:prstGeom>
          <a:noFill/>
        </p:spPr>
        <p:txBody>
          <a:bodyPr wrap="none" rtlCol="0">
            <a:spAutoFit/>
          </a:bodyPr>
          <a:lstStyle/>
          <a:p>
            <a:r>
              <a:rPr lang="en-US" sz="6000" b="1" dirty="0">
                <a:solidFill>
                  <a:srgbClr val="1E438B"/>
                </a:solidFill>
                <a:latin typeface="D-DIN" panose="020B05040302020A0204" pitchFamily="34" charset="0"/>
                <a:ea typeface="Bebas Neue"/>
                <a:cs typeface="Calibri" panose="020F0502020204030204" pitchFamily="34" charset="0"/>
              </a:rPr>
              <a:t>NIFTY</a:t>
            </a:r>
            <a:r>
              <a:rPr lang="en-US" sz="4800" b="1" dirty="0">
                <a:solidFill>
                  <a:srgbClr val="1E438B"/>
                </a:solidFill>
                <a:latin typeface="D-DIN" panose="020B05040302020A0204" pitchFamily="34" charset="0"/>
                <a:ea typeface="Bebas Neue"/>
                <a:cs typeface="Calibri" panose="020F0502020204030204" pitchFamily="34" charset="0"/>
              </a:rPr>
              <a:t> </a:t>
            </a:r>
          </a:p>
          <a:p>
            <a:r>
              <a:rPr lang="en-US" sz="4400" b="1" dirty="0">
                <a:solidFill>
                  <a:srgbClr val="1E438B"/>
                </a:solidFill>
                <a:latin typeface="D-DIN" panose="020B05040302020A0204" pitchFamily="34" charset="0"/>
                <a:ea typeface="Bebas Neue"/>
                <a:cs typeface="Calibri" panose="020F0502020204030204" pitchFamily="34" charset="0"/>
              </a:rPr>
              <a:t>Yearly Chart</a:t>
            </a:r>
          </a:p>
        </p:txBody>
      </p:sp>
      <p:pic>
        <p:nvPicPr>
          <p:cNvPr id="7" name="Picture 6">
            <a:extLst>
              <a:ext uri="{FF2B5EF4-FFF2-40B4-BE49-F238E27FC236}">
                <a16:creationId xmlns:a16="http://schemas.microsoft.com/office/drawing/2014/main" id="{5DF9D122-7462-2A73-B10E-051B88B1198F}"/>
              </a:ext>
            </a:extLst>
          </p:cNvPr>
          <p:cNvPicPr>
            <a:picLocks noChangeAspect="1"/>
          </p:cNvPicPr>
          <p:nvPr/>
        </p:nvPicPr>
        <p:blipFill rotWithShape="1">
          <a:blip r:embed="rId4"/>
          <a:srcRect l="12385" t="4508" r="10521" b="89996"/>
          <a:stretch/>
        </p:blipFill>
        <p:spPr>
          <a:xfrm>
            <a:off x="350866" y="672422"/>
            <a:ext cx="9175898" cy="328886"/>
          </a:xfrm>
          <a:prstGeom prst="rect">
            <a:avLst/>
          </a:prstGeom>
        </p:spPr>
      </p:pic>
      <p:sp>
        <p:nvSpPr>
          <p:cNvPr id="9" name="Rectangle 8">
            <a:extLst>
              <a:ext uri="{FF2B5EF4-FFF2-40B4-BE49-F238E27FC236}">
                <a16:creationId xmlns:a16="http://schemas.microsoft.com/office/drawing/2014/main" id="{50306C95-2E26-385D-9FD7-F0681F9873FB}"/>
              </a:ext>
            </a:extLst>
          </p:cNvPr>
          <p:cNvSpPr/>
          <p:nvPr/>
        </p:nvSpPr>
        <p:spPr>
          <a:xfrm>
            <a:off x="431813" y="643054"/>
            <a:ext cx="9693262" cy="3336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0" name="Picture 13">
            <a:extLst>
              <a:ext uri="{FF2B5EF4-FFF2-40B4-BE49-F238E27FC236}">
                <a16:creationId xmlns:a16="http://schemas.microsoft.com/office/drawing/2014/main" id="{A00C9B89-00E5-0588-BFB8-20F02B40583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8C4927DC-45DC-36E7-7F2E-5A31143D436E}"/>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655381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00090-5B44-5B14-0A21-780597A7718A}"/>
              </a:ext>
            </a:extLst>
          </p:cNvPr>
          <p:cNvSpPr txBox="1">
            <a:spLocks/>
          </p:cNvSpPr>
          <p:nvPr/>
        </p:nvSpPr>
        <p:spPr>
          <a:xfrm>
            <a:off x="606425" y="605880"/>
            <a:ext cx="2952329" cy="675273"/>
          </a:xfrm>
          <a:prstGeom prst="rect">
            <a:avLst/>
          </a:prstGeom>
        </p:spPr>
        <p:txBody>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IN" sz="2800" b="1" dirty="0">
                <a:solidFill>
                  <a:srgbClr val="0046AA"/>
                </a:solidFill>
                <a:latin typeface="D-DIN" panose="020B05040302020A0204" pitchFamily="34" charset="0"/>
                <a:cs typeface="Times New Roman" panose="02020603050405020304" pitchFamily="18" charset="0"/>
              </a:rPr>
              <a:t>Financial Freedom &amp;  </a:t>
            </a:r>
          </a:p>
          <a:p>
            <a:pPr algn="l"/>
            <a:r>
              <a:rPr lang="en-IN" sz="2800" b="1" dirty="0">
                <a:solidFill>
                  <a:srgbClr val="0046AA"/>
                </a:solidFill>
                <a:latin typeface="D-DIN" panose="020B05040302020A0204" pitchFamily="34" charset="0"/>
                <a:cs typeface="Times New Roman" panose="02020603050405020304" pitchFamily="18" charset="0"/>
              </a:rPr>
              <a:t>Risk Profiling Questionnaire</a:t>
            </a:r>
          </a:p>
          <a:p>
            <a:pPr algn="l"/>
            <a:r>
              <a:rPr lang="en-IN" sz="2800" b="1" dirty="0">
                <a:solidFill>
                  <a:srgbClr val="0046AA"/>
                </a:solidFill>
                <a:latin typeface="D-DIN" panose="020B05040302020A0204" pitchFamily="34" charset="0"/>
                <a:cs typeface="Times New Roman" panose="02020603050405020304" pitchFamily="18" charset="0"/>
              </a:rPr>
              <a:t>(Non-Scoring)</a:t>
            </a:r>
          </a:p>
        </p:txBody>
      </p:sp>
      <p:pic>
        <p:nvPicPr>
          <p:cNvPr id="4" name="Picture 3">
            <a:extLst>
              <a:ext uri="{FF2B5EF4-FFF2-40B4-BE49-F238E27FC236}">
                <a16:creationId xmlns:a16="http://schemas.microsoft.com/office/drawing/2014/main" id="{86794421-20AC-50F0-BC41-72D88C421C28}"/>
              </a:ext>
            </a:extLst>
          </p:cNvPr>
          <p:cNvPicPr>
            <a:picLocks noChangeAspect="1"/>
          </p:cNvPicPr>
          <p:nvPr/>
        </p:nvPicPr>
        <p:blipFill rotWithShape="1">
          <a:blip r:embed="rId3"/>
          <a:srcRect l="1874" t="26727" r="56954" b="19999"/>
          <a:stretch/>
        </p:blipFill>
        <p:spPr>
          <a:xfrm>
            <a:off x="3733799" y="868530"/>
            <a:ext cx="7488180" cy="5450114"/>
          </a:xfrm>
          <a:prstGeom prst="rect">
            <a:avLst/>
          </a:prstGeom>
        </p:spPr>
      </p:pic>
      <p:pic>
        <p:nvPicPr>
          <p:cNvPr id="3" name="Picture 13">
            <a:extLst>
              <a:ext uri="{FF2B5EF4-FFF2-40B4-BE49-F238E27FC236}">
                <a16:creationId xmlns:a16="http://schemas.microsoft.com/office/drawing/2014/main" id="{37B4FCB2-97CF-06A4-0403-AD90D4C095F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D1E275DC-6D9D-BFFF-3714-5D06990FDA66}"/>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4183370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EFA79AC-C32C-99EA-CB96-C2FF247F67EC}"/>
              </a:ext>
            </a:extLst>
          </p:cNvPr>
          <p:cNvPicPr>
            <a:picLocks noChangeAspect="1"/>
          </p:cNvPicPr>
          <p:nvPr/>
        </p:nvPicPr>
        <p:blipFill rotWithShape="1">
          <a:blip r:embed="rId3"/>
          <a:srcRect l="1785" t="7962" r="56906" b="8649"/>
          <a:stretch/>
        </p:blipFill>
        <p:spPr>
          <a:xfrm>
            <a:off x="4731808" y="385860"/>
            <a:ext cx="5699992" cy="6472140"/>
          </a:xfrm>
          <a:prstGeom prst="rect">
            <a:avLst/>
          </a:prstGeom>
        </p:spPr>
      </p:pic>
      <p:sp>
        <p:nvSpPr>
          <p:cNvPr id="5" name="Title 1">
            <a:extLst>
              <a:ext uri="{FF2B5EF4-FFF2-40B4-BE49-F238E27FC236}">
                <a16:creationId xmlns:a16="http://schemas.microsoft.com/office/drawing/2014/main" id="{5FAB9C65-DF3B-1A99-1552-D7A6C9169711}"/>
              </a:ext>
            </a:extLst>
          </p:cNvPr>
          <p:cNvSpPr txBox="1">
            <a:spLocks/>
          </p:cNvSpPr>
          <p:nvPr/>
        </p:nvSpPr>
        <p:spPr>
          <a:xfrm>
            <a:off x="606425" y="605880"/>
            <a:ext cx="2952329" cy="675273"/>
          </a:xfrm>
          <a:prstGeom prst="rect">
            <a:avLst/>
          </a:prstGeom>
        </p:spPr>
        <p:txBody>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IN" sz="2800" b="1" dirty="0">
                <a:solidFill>
                  <a:srgbClr val="0046AA"/>
                </a:solidFill>
                <a:latin typeface="D-DIN" panose="020B05040302020A0204" pitchFamily="34" charset="0"/>
                <a:cs typeface="Times New Roman" panose="02020603050405020304" pitchFamily="18" charset="0"/>
              </a:rPr>
              <a:t>Financial Freedom &amp;  </a:t>
            </a:r>
          </a:p>
          <a:p>
            <a:pPr algn="l"/>
            <a:r>
              <a:rPr lang="en-IN" sz="2800" b="1" dirty="0">
                <a:solidFill>
                  <a:srgbClr val="0046AA"/>
                </a:solidFill>
                <a:latin typeface="D-DIN" panose="020B05040302020A0204" pitchFamily="34" charset="0"/>
                <a:cs typeface="Times New Roman" panose="02020603050405020304" pitchFamily="18" charset="0"/>
              </a:rPr>
              <a:t>Risk Profiling Questionnaire</a:t>
            </a:r>
          </a:p>
          <a:p>
            <a:pPr algn="l"/>
            <a:r>
              <a:rPr lang="en-IN" sz="2800" b="1" dirty="0">
                <a:solidFill>
                  <a:srgbClr val="0046AA"/>
                </a:solidFill>
                <a:latin typeface="D-DIN" panose="020B05040302020A0204" pitchFamily="34" charset="0"/>
                <a:cs typeface="Times New Roman" panose="02020603050405020304" pitchFamily="18" charset="0"/>
              </a:rPr>
              <a:t>(Non-Scoring)</a:t>
            </a:r>
          </a:p>
        </p:txBody>
      </p:sp>
      <p:pic>
        <p:nvPicPr>
          <p:cNvPr id="3" name="Picture 13">
            <a:extLst>
              <a:ext uri="{FF2B5EF4-FFF2-40B4-BE49-F238E27FC236}">
                <a16:creationId xmlns:a16="http://schemas.microsoft.com/office/drawing/2014/main" id="{3AE76218-0773-D2AB-2E00-C870A348520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32E3869B-A737-1377-8B0E-1810004EB36C}"/>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1342499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2144595-457D-21DE-7B93-3807349D5BB1}"/>
              </a:ext>
            </a:extLst>
          </p:cNvPr>
          <p:cNvSpPr txBox="1">
            <a:spLocks/>
          </p:cNvSpPr>
          <p:nvPr/>
        </p:nvSpPr>
        <p:spPr>
          <a:xfrm>
            <a:off x="452861" y="577305"/>
            <a:ext cx="5490740" cy="675273"/>
          </a:xfrm>
          <a:prstGeom prst="rect">
            <a:avLst/>
          </a:prstGeom>
        </p:spPr>
        <p:txBody>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IN" sz="2400" b="1" dirty="0">
                <a:solidFill>
                  <a:srgbClr val="0046AA"/>
                </a:solidFill>
                <a:latin typeface="D-DIN" panose="020B05040302020A0204" pitchFamily="34" charset="0"/>
                <a:cs typeface="Times New Roman" panose="02020603050405020304" pitchFamily="18" charset="0"/>
              </a:rPr>
              <a:t>Financial Freedom &amp;  </a:t>
            </a:r>
          </a:p>
          <a:p>
            <a:pPr algn="l"/>
            <a:r>
              <a:rPr lang="en-IN" sz="2400" b="1" dirty="0">
                <a:solidFill>
                  <a:srgbClr val="0046AA"/>
                </a:solidFill>
                <a:latin typeface="D-DIN" panose="020B05040302020A0204" pitchFamily="34" charset="0"/>
                <a:cs typeface="Times New Roman" panose="02020603050405020304" pitchFamily="18" charset="0"/>
              </a:rPr>
              <a:t>Risk Profiling Questionnaire (Scoring)</a:t>
            </a:r>
          </a:p>
        </p:txBody>
      </p:sp>
      <p:pic>
        <p:nvPicPr>
          <p:cNvPr id="11" name="Picture 10">
            <a:extLst>
              <a:ext uri="{FF2B5EF4-FFF2-40B4-BE49-F238E27FC236}">
                <a16:creationId xmlns:a16="http://schemas.microsoft.com/office/drawing/2014/main" id="{5288BA46-4A34-6CD7-9FF7-DB6745CA7C07}"/>
              </a:ext>
            </a:extLst>
          </p:cNvPr>
          <p:cNvPicPr>
            <a:picLocks noChangeAspect="1"/>
          </p:cNvPicPr>
          <p:nvPr/>
        </p:nvPicPr>
        <p:blipFill rotWithShape="1">
          <a:blip r:embed="rId3"/>
          <a:srcRect l="24532" t="10000" r="35469" b="10555"/>
          <a:stretch/>
        </p:blipFill>
        <p:spPr>
          <a:xfrm>
            <a:off x="5847185" y="430831"/>
            <a:ext cx="5572125" cy="6225108"/>
          </a:xfrm>
          <a:prstGeom prst="rect">
            <a:avLst/>
          </a:prstGeom>
        </p:spPr>
      </p:pic>
      <p:sp>
        <p:nvSpPr>
          <p:cNvPr id="12" name="Title 1">
            <a:extLst>
              <a:ext uri="{FF2B5EF4-FFF2-40B4-BE49-F238E27FC236}">
                <a16:creationId xmlns:a16="http://schemas.microsoft.com/office/drawing/2014/main" id="{8E825AB7-296B-03F4-69C1-7BBD5CDFFD57}"/>
              </a:ext>
            </a:extLst>
          </p:cNvPr>
          <p:cNvSpPr txBox="1">
            <a:spLocks/>
          </p:cNvSpPr>
          <p:nvPr/>
        </p:nvSpPr>
        <p:spPr>
          <a:xfrm>
            <a:off x="452861" y="1408577"/>
            <a:ext cx="5128789" cy="675273"/>
          </a:xfrm>
          <a:prstGeom prst="rect">
            <a:avLst/>
          </a:prstGeom>
        </p:spPr>
        <p:txBody>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just"/>
            <a:endParaRPr lang="en-US" sz="1400" b="0" i="0" u="none" strike="noStrike" baseline="0" dirty="0">
              <a:solidFill>
                <a:srgbClr val="000000"/>
              </a:solidFill>
              <a:latin typeface="D-DIN" panose="020B0504030202030204" pitchFamily="34" charset="0"/>
            </a:endParaRPr>
          </a:p>
          <a:p>
            <a:pPr algn="just"/>
            <a:r>
              <a:rPr lang="en-US" sz="1400" b="1" i="0" u="none" strike="noStrike" baseline="0" dirty="0">
                <a:solidFill>
                  <a:srgbClr val="000000"/>
                </a:solidFill>
                <a:latin typeface="D-DIN" panose="020B0504030202030204" pitchFamily="34" charset="0"/>
              </a:rPr>
              <a:t>For having a smooth investing and trading journey it is important to know one’s Risk Capacity </a:t>
            </a:r>
          </a:p>
          <a:p>
            <a:pPr algn="just"/>
            <a:endParaRPr lang="en-US" sz="1400" b="0" i="0" u="none" strike="noStrike" baseline="0" dirty="0">
              <a:solidFill>
                <a:srgbClr val="000000"/>
              </a:solidFill>
              <a:latin typeface="D-DIN" panose="020B0504030202030204" pitchFamily="34" charset="0"/>
            </a:endParaRPr>
          </a:p>
          <a:p>
            <a:pPr algn="just"/>
            <a:r>
              <a:rPr lang="en-US" sz="1400" i="0" u="none" strike="noStrike" baseline="0" dirty="0">
                <a:solidFill>
                  <a:srgbClr val="000000"/>
                </a:solidFill>
                <a:latin typeface="D-DIN" panose="020B0504030202030204" pitchFamily="34" charset="0"/>
              </a:rPr>
              <a:t>Risk capacity refers to the amount of financial risk that an individual or investor can afford to take in pursuit of their financial goals. It takes into account various factors such as the investor's age, income, financial goals, and other personal circumstances that determine their ability to bear risk. For example, an investor who needs a retirement corpus of ₹50 lakhs after 10 years and has a current savings of ₹5 lakhs and monthly additions of ₹20,000 will need to earn a return of approximately 10% per year. Achieving this level of return may require taking on a certain level of risk, such as investing in equities or other volatile assets. However, it is important to note that risk capacity is not the same as risk tolerance. While risk capacity reflects an investor's ability to take on risk, risk tolerance reflects their willingness to take on risk. It is important to strike a balance between risk capacity and risk tolerance to ensure that an investment portfolio is aligned with an investor's financial goals and personal circumstances. </a:t>
            </a:r>
            <a:endParaRPr lang="en-IN" sz="1800" dirty="0">
              <a:solidFill>
                <a:srgbClr val="0046AA"/>
              </a:solidFill>
              <a:latin typeface="D-DIN" panose="020B0504030202030204" pitchFamily="34" charset="0"/>
              <a:cs typeface="Times New Roman" panose="02020603050405020304" pitchFamily="18" charset="0"/>
            </a:endParaRPr>
          </a:p>
        </p:txBody>
      </p:sp>
      <p:pic>
        <p:nvPicPr>
          <p:cNvPr id="4" name="Picture 13">
            <a:extLst>
              <a:ext uri="{FF2B5EF4-FFF2-40B4-BE49-F238E27FC236}">
                <a16:creationId xmlns:a16="http://schemas.microsoft.com/office/drawing/2014/main" id="{A3B72074-6AC7-E113-EB51-86230E082BA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461F0782-4D4C-2939-83B2-820306FDA17F}"/>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2682060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2144595-457D-21DE-7B93-3807349D5BB1}"/>
              </a:ext>
            </a:extLst>
          </p:cNvPr>
          <p:cNvSpPr txBox="1">
            <a:spLocks/>
          </p:cNvSpPr>
          <p:nvPr/>
        </p:nvSpPr>
        <p:spPr>
          <a:xfrm>
            <a:off x="452861" y="577305"/>
            <a:ext cx="5490740" cy="675273"/>
          </a:xfrm>
          <a:prstGeom prst="rect">
            <a:avLst/>
          </a:prstGeom>
        </p:spPr>
        <p:txBody>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IN" sz="2400" b="1" dirty="0">
                <a:solidFill>
                  <a:srgbClr val="0046AA"/>
                </a:solidFill>
                <a:latin typeface="D-DIN" panose="020B05040302020A0204" pitchFamily="34" charset="0"/>
                <a:cs typeface="Times New Roman" panose="02020603050405020304" pitchFamily="18" charset="0"/>
              </a:rPr>
              <a:t>Financial Freedom &amp;  </a:t>
            </a:r>
          </a:p>
          <a:p>
            <a:pPr algn="l"/>
            <a:r>
              <a:rPr lang="en-IN" sz="2400" b="1" dirty="0">
                <a:solidFill>
                  <a:srgbClr val="0046AA"/>
                </a:solidFill>
                <a:latin typeface="D-DIN" panose="020B05040302020A0204" pitchFamily="34" charset="0"/>
                <a:cs typeface="Times New Roman" panose="02020603050405020304" pitchFamily="18" charset="0"/>
              </a:rPr>
              <a:t>Risk Profiling Questionnaire (Scoring)</a:t>
            </a:r>
          </a:p>
        </p:txBody>
      </p:sp>
      <p:sp>
        <p:nvSpPr>
          <p:cNvPr id="12" name="Title 1">
            <a:extLst>
              <a:ext uri="{FF2B5EF4-FFF2-40B4-BE49-F238E27FC236}">
                <a16:creationId xmlns:a16="http://schemas.microsoft.com/office/drawing/2014/main" id="{8E825AB7-296B-03F4-69C1-7BBD5CDFFD57}"/>
              </a:ext>
            </a:extLst>
          </p:cNvPr>
          <p:cNvSpPr txBox="1">
            <a:spLocks/>
          </p:cNvSpPr>
          <p:nvPr/>
        </p:nvSpPr>
        <p:spPr>
          <a:xfrm>
            <a:off x="452861" y="1408577"/>
            <a:ext cx="5128789" cy="675273"/>
          </a:xfrm>
          <a:prstGeom prst="rect">
            <a:avLst/>
          </a:prstGeom>
        </p:spPr>
        <p:txBody>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just"/>
            <a:endParaRPr lang="en-US" sz="1400" i="0" u="none" strike="noStrike" baseline="0" dirty="0">
              <a:solidFill>
                <a:srgbClr val="000000"/>
              </a:solidFill>
              <a:latin typeface="D-DIN" panose="020B0504030202030204" pitchFamily="34" charset="0"/>
            </a:endParaRPr>
          </a:p>
          <a:p>
            <a:pPr algn="just"/>
            <a:r>
              <a:rPr lang="en-US" sz="1400" b="1" i="0" u="none" strike="noStrike" baseline="0" dirty="0">
                <a:solidFill>
                  <a:srgbClr val="000000"/>
                </a:solidFill>
                <a:latin typeface="D-DIN" panose="020B0504030202030204" pitchFamily="34" charset="0"/>
              </a:rPr>
              <a:t>In these current volatile markets it is very important to know one’s Risk Tolerance</a:t>
            </a:r>
          </a:p>
          <a:p>
            <a:pPr algn="just"/>
            <a:endParaRPr lang="en-US" sz="1400" b="1" i="0" u="none" strike="noStrike" baseline="0" dirty="0">
              <a:solidFill>
                <a:srgbClr val="000000"/>
              </a:solidFill>
              <a:latin typeface="D-DIN" panose="020B0504030202030204" pitchFamily="34" charset="0"/>
            </a:endParaRPr>
          </a:p>
          <a:p>
            <a:pPr algn="just"/>
            <a:r>
              <a:rPr lang="en-US" sz="1400" i="0" u="none" strike="noStrike" baseline="0" dirty="0">
                <a:solidFill>
                  <a:srgbClr val="000000"/>
                </a:solidFill>
                <a:latin typeface="D-DIN" panose="020B0504030202030204" pitchFamily="34" charset="0"/>
              </a:rPr>
              <a:t>Risk Tolerance is the amount of risk that an investor is comfortable taking or the degree of uncertainty that an investor may be able to handle or tolerate. It is crucial as it can greatly influence one’s emotional reaction to portfolio. Investing too far out of once comfort zone (appropriate risk tolerance) may result into buying-selling for wrong reasons or react improperly to wild swings in the markets that could hurt the portfolio and returns.</a:t>
            </a:r>
            <a:endParaRPr lang="en-IN" sz="1800" dirty="0">
              <a:solidFill>
                <a:srgbClr val="0046AA"/>
              </a:solidFill>
              <a:latin typeface="D-DIN" panose="020B0504030202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BCDAFE7F-ED26-9EED-600A-AF683D377CF7}"/>
              </a:ext>
            </a:extLst>
          </p:cNvPr>
          <p:cNvPicPr>
            <a:picLocks noChangeAspect="1"/>
          </p:cNvPicPr>
          <p:nvPr/>
        </p:nvPicPr>
        <p:blipFill rotWithShape="1">
          <a:blip r:embed="rId3"/>
          <a:srcRect l="24844" t="8418" r="35312" b="7871"/>
          <a:stretch/>
        </p:blipFill>
        <p:spPr>
          <a:xfrm>
            <a:off x="6162676" y="479541"/>
            <a:ext cx="5267324" cy="6224984"/>
          </a:xfrm>
          <a:prstGeom prst="rect">
            <a:avLst/>
          </a:prstGeom>
        </p:spPr>
      </p:pic>
      <p:pic>
        <p:nvPicPr>
          <p:cNvPr id="5" name="Picture 13">
            <a:extLst>
              <a:ext uri="{FF2B5EF4-FFF2-40B4-BE49-F238E27FC236}">
                <a16:creationId xmlns:a16="http://schemas.microsoft.com/office/drawing/2014/main" id="{52724149-0E16-71B6-2813-832DF4F9553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AB108BAC-B408-5E5F-7301-D11FB89ED0FE}"/>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659079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2144595-457D-21DE-7B93-3807349D5BB1}"/>
              </a:ext>
            </a:extLst>
          </p:cNvPr>
          <p:cNvSpPr txBox="1">
            <a:spLocks/>
          </p:cNvSpPr>
          <p:nvPr/>
        </p:nvSpPr>
        <p:spPr>
          <a:xfrm>
            <a:off x="452861" y="577305"/>
            <a:ext cx="5490740" cy="675273"/>
          </a:xfrm>
          <a:prstGeom prst="rect">
            <a:avLst/>
          </a:prstGeom>
        </p:spPr>
        <p:txBody>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IN" sz="2400" b="1" dirty="0">
                <a:solidFill>
                  <a:srgbClr val="0046AA"/>
                </a:solidFill>
                <a:latin typeface="D-DIN" panose="020B05040302020A0204" pitchFamily="34" charset="0"/>
                <a:cs typeface="Times New Roman" panose="02020603050405020304" pitchFamily="18" charset="0"/>
              </a:rPr>
              <a:t>Financial Freedom &amp;  </a:t>
            </a:r>
          </a:p>
          <a:p>
            <a:pPr algn="l"/>
            <a:r>
              <a:rPr lang="en-IN" sz="2400" b="1" dirty="0">
                <a:solidFill>
                  <a:srgbClr val="0046AA"/>
                </a:solidFill>
                <a:latin typeface="D-DIN" panose="020B05040302020A0204" pitchFamily="34" charset="0"/>
                <a:cs typeface="Times New Roman" panose="02020603050405020304" pitchFamily="18" charset="0"/>
              </a:rPr>
              <a:t>Risk Profiling Questionnaire (Scoring)</a:t>
            </a:r>
          </a:p>
        </p:txBody>
      </p:sp>
      <p:sp>
        <p:nvSpPr>
          <p:cNvPr id="12" name="Title 1">
            <a:extLst>
              <a:ext uri="{FF2B5EF4-FFF2-40B4-BE49-F238E27FC236}">
                <a16:creationId xmlns:a16="http://schemas.microsoft.com/office/drawing/2014/main" id="{8E825AB7-296B-03F4-69C1-7BBD5CDFFD57}"/>
              </a:ext>
            </a:extLst>
          </p:cNvPr>
          <p:cNvSpPr txBox="1">
            <a:spLocks/>
          </p:cNvSpPr>
          <p:nvPr/>
        </p:nvSpPr>
        <p:spPr>
          <a:xfrm>
            <a:off x="452861" y="1408577"/>
            <a:ext cx="5128789" cy="675273"/>
          </a:xfrm>
          <a:prstGeom prst="rect">
            <a:avLst/>
          </a:prstGeom>
        </p:spPr>
        <p:txBody>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just"/>
            <a:endParaRPr lang="en-US" sz="1400" i="0" u="none" strike="noStrike" baseline="0" dirty="0">
              <a:solidFill>
                <a:srgbClr val="000000"/>
              </a:solidFill>
              <a:latin typeface="D-DIN" panose="020B0504030202030204" pitchFamily="34" charset="0"/>
            </a:endParaRPr>
          </a:p>
          <a:p>
            <a:pPr algn="just"/>
            <a:r>
              <a:rPr lang="en-US" sz="1400" b="1" i="0" u="none" strike="noStrike" baseline="0" dirty="0">
                <a:solidFill>
                  <a:srgbClr val="000000"/>
                </a:solidFill>
                <a:latin typeface="D-DIN" panose="020B0504030202030204" pitchFamily="34" charset="0"/>
              </a:rPr>
              <a:t>In these current volatile markets it is very important to know one’s Risk Tolerance</a:t>
            </a:r>
          </a:p>
          <a:p>
            <a:pPr algn="just"/>
            <a:endParaRPr lang="en-US" sz="1400" b="1" i="0" u="none" strike="noStrike" baseline="0" dirty="0">
              <a:solidFill>
                <a:srgbClr val="000000"/>
              </a:solidFill>
              <a:latin typeface="D-DIN" panose="020B0504030202030204" pitchFamily="34" charset="0"/>
            </a:endParaRPr>
          </a:p>
          <a:p>
            <a:pPr algn="just"/>
            <a:r>
              <a:rPr lang="en-US" sz="1400" i="0" u="none" strike="noStrike" baseline="0" dirty="0">
                <a:solidFill>
                  <a:srgbClr val="000000"/>
                </a:solidFill>
                <a:latin typeface="D-DIN" panose="020B0504030202030204" pitchFamily="34" charset="0"/>
              </a:rPr>
              <a:t>Risk Tolerance is the amount of risk that an investor is comfortable taking or the degree of uncertainty that an investor may be able to handle or tolerate. It is crucial as it can greatly influence one’s emotional reaction to portfolio. Investing too far out of once comfort zone (appropriate risk tolerance) may result into buying-selling for wrong reasons or react improperly to wild swings in the markets that could hurt the portfolio and returns.</a:t>
            </a:r>
            <a:endParaRPr lang="en-IN" sz="1800" dirty="0">
              <a:solidFill>
                <a:srgbClr val="0046AA"/>
              </a:solidFill>
              <a:latin typeface="D-DIN" panose="020B0504030202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A83ABD76-16C2-7119-5BB6-69F408DDD18A}"/>
              </a:ext>
            </a:extLst>
          </p:cNvPr>
          <p:cNvPicPr>
            <a:picLocks noChangeAspect="1"/>
          </p:cNvPicPr>
          <p:nvPr/>
        </p:nvPicPr>
        <p:blipFill rotWithShape="1">
          <a:blip r:embed="rId3"/>
          <a:srcRect l="24922" t="8418" r="34922" b="5740"/>
          <a:stretch/>
        </p:blipFill>
        <p:spPr>
          <a:xfrm>
            <a:off x="6248401" y="392731"/>
            <a:ext cx="5128788" cy="6167090"/>
          </a:xfrm>
          <a:prstGeom prst="rect">
            <a:avLst/>
          </a:prstGeom>
        </p:spPr>
      </p:pic>
      <p:pic>
        <p:nvPicPr>
          <p:cNvPr id="4" name="Picture 13">
            <a:extLst>
              <a:ext uri="{FF2B5EF4-FFF2-40B4-BE49-F238E27FC236}">
                <a16:creationId xmlns:a16="http://schemas.microsoft.com/office/drawing/2014/main" id="{3D0EDEE6-5967-C766-57EB-6AAF6592F0B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9A15367A-50F1-67B2-F39F-75C85623A984}"/>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1712480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Rectangle 2"/>
          <p:cNvSpPr>
            <a:spLocks noGrp="1" noChangeArrowheads="1"/>
          </p:cNvSpPr>
          <p:nvPr>
            <p:ph type="ctrTitle"/>
          </p:nvPr>
        </p:nvSpPr>
        <p:spPr bwMode="auto">
          <a:xfrm>
            <a:off x="616353" y="541150"/>
            <a:ext cx="7737940" cy="59054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p>
            <a:pPr algn="l" eaLnBrk="1" hangingPunct="1"/>
            <a:r>
              <a:rPr lang="en-GB" altLang="en-US" sz="2400" b="1" kern="1200" dirty="0">
                <a:solidFill>
                  <a:srgbClr val="0046AA"/>
                </a:solidFill>
                <a:latin typeface="D-DIN" panose="020B05040302020A0204" pitchFamily="34" charset="0"/>
                <a:ea typeface="Bebas Neue"/>
                <a:cs typeface="Calibri" panose="020F0502020204030204" pitchFamily="34" charset="0"/>
              </a:rPr>
              <a:t>Challenges involved in Investing &amp; Trading directly in Capital Markets</a:t>
            </a:r>
            <a:endParaRPr lang="en-US" altLang="en-US" sz="2400" b="1" kern="1200" dirty="0">
              <a:solidFill>
                <a:srgbClr val="0046AA"/>
              </a:solidFill>
              <a:latin typeface="D-DIN" panose="020B05040302020A0204" pitchFamily="34" charset="0"/>
              <a:ea typeface="Bebas Neue"/>
              <a:cs typeface="Calibri" panose="020F0502020204030204" pitchFamily="34" charset="0"/>
            </a:endParaRPr>
          </a:p>
        </p:txBody>
      </p:sp>
      <p:sp>
        <p:nvSpPr>
          <p:cNvPr id="23555" name="Rectangle 4"/>
          <p:cNvSpPr>
            <a:spLocks noChangeArrowheads="1"/>
          </p:cNvSpPr>
          <p:nvPr/>
        </p:nvSpPr>
        <p:spPr bwMode="auto">
          <a:xfrm>
            <a:off x="1827503" y="1683920"/>
            <a:ext cx="9688222" cy="3485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buClr>
                <a:schemeClr val="tx1"/>
              </a:buClr>
              <a:buSzPct val="80000"/>
            </a:pPr>
            <a:r>
              <a:rPr lang="en-GB" altLang="en-US" b="1" dirty="0">
                <a:latin typeface="D-DIN" panose="020B05040302020A0204" pitchFamily="34" charset="0"/>
                <a:cs typeface="Times New Roman" panose="02020603050405020304" pitchFamily="18" charset="0"/>
              </a:rPr>
              <a:t>Time</a:t>
            </a:r>
          </a:p>
          <a:p>
            <a:pPr eaLnBrk="1" hangingPunct="1">
              <a:spcBef>
                <a:spcPct val="50000"/>
              </a:spcBef>
              <a:buClr>
                <a:schemeClr val="tx1"/>
              </a:buClr>
              <a:buSzPct val="80000"/>
            </a:pPr>
            <a:r>
              <a:rPr lang="en-GB" altLang="en-US" b="1" dirty="0">
                <a:latin typeface="D-DIN" panose="020B05040302020A0204" pitchFamily="34" charset="0"/>
                <a:cs typeface="Times New Roman" panose="02020603050405020304" pitchFamily="18" charset="0"/>
              </a:rPr>
              <a:t>Compromise with Existing Occupation</a:t>
            </a:r>
          </a:p>
          <a:p>
            <a:pPr eaLnBrk="1" hangingPunct="1">
              <a:spcBef>
                <a:spcPct val="50000"/>
              </a:spcBef>
              <a:buClr>
                <a:schemeClr val="tx1"/>
              </a:buClr>
              <a:buSzPct val="80000"/>
            </a:pPr>
            <a:r>
              <a:rPr lang="en-GB" altLang="en-US" b="1" dirty="0">
                <a:latin typeface="D-DIN" panose="020B05040302020A0204" pitchFamily="34" charset="0"/>
                <a:cs typeface="Times New Roman" panose="02020603050405020304" pitchFamily="18" charset="0"/>
              </a:rPr>
              <a:t>Expertise &amp; Skills</a:t>
            </a:r>
          </a:p>
          <a:p>
            <a:pPr eaLnBrk="1" hangingPunct="1">
              <a:spcBef>
                <a:spcPct val="50000"/>
              </a:spcBef>
              <a:buClr>
                <a:schemeClr val="tx1"/>
              </a:buClr>
              <a:buSzPct val="80000"/>
            </a:pPr>
            <a:r>
              <a:rPr lang="en-GB" altLang="en-US" b="1" dirty="0">
                <a:latin typeface="D-DIN" panose="020B05040302020A0204" pitchFamily="34" charset="0"/>
                <a:cs typeface="Times New Roman" panose="02020603050405020304" pitchFamily="18" charset="0"/>
              </a:rPr>
              <a:t>Lack of Information </a:t>
            </a:r>
          </a:p>
          <a:p>
            <a:pPr eaLnBrk="1" hangingPunct="1">
              <a:spcBef>
                <a:spcPct val="50000"/>
              </a:spcBef>
              <a:buClr>
                <a:schemeClr val="tx1"/>
              </a:buClr>
              <a:buSzPct val="80000"/>
            </a:pPr>
            <a:r>
              <a:rPr lang="en-GB" altLang="en-US" b="1" dirty="0">
                <a:latin typeface="D-DIN" panose="020B05040302020A0204" pitchFamily="34" charset="0"/>
                <a:cs typeface="Times New Roman" panose="02020603050405020304" pitchFamily="18" charset="0"/>
              </a:rPr>
              <a:t>Portfolio</a:t>
            </a:r>
          </a:p>
          <a:p>
            <a:pPr eaLnBrk="1" hangingPunct="1">
              <a:spcBef>
                <a:spcPct val="50000"/>
              </a:spcBef>
              <a:buClr>
                <a:schemeClr val="tx1"/>
              </a:buClr>
              <a:buSzPct val="80000"/>
            </a:pPr>
            <a:r>
              <a:rPr lang="en-GB" altLang="en-US" b="1" dirty="0">
                <a:latin typeface="D-DIN" panose="020B05040302020A0204" pitchFamily="34" charset="0"/>
                <a:cs typeface="Times New Roman" panose="02020603050405020304" pitchFamily="18" charset="0"/>
              </a:rPr>
              <a:t>Volatility</a:t>
            </a:r>
          </a:p>
          <a:p>
            <a:pPr eaLnBrk="1" hangingPunct="1">
              <a:spcBef>
                <a:spcPct val="50000"/>
              </a:spcBef>
              <a:buClr>
                <a:schemeClr val="tx1"/>
              </a:buClr>
              <a:buSzPct val="80000"/>
            </a:pPr>
            <a:endParaRPr lang="en-GB" altLang="en-US" sz="1100" b="1" dirty="0">
              <a:solidFill>
                <a:srgbClr val="FF0000"/>
              </a:solidFill>
              <a:latin typeface="D-DIN" panose="020B05040302020A0204" pitchFamily="34" charset="0"/>
              <a:cs typeface="Times New Roman" panose="02020603050405020304" pitchFamily="18" charset="0"/>
            </a:endParaRPr>
          </a:p>
        </p:txBody>
      </p:sp>
      <p:grpSp>
        <p:nvGrpSpPr>
          <p:cNvPr id="23557" name="Group 19"/>
          <p:cNvGrpSpPr>
            <a:grpSpLocks/>
          </p:cNvGrpSpPr>
          <p:nvPr/>
        </p:nvGrpSpPr>
        <p:grpSpPr bwMode="auto">
          <a:xfrm>
            <a:off x="1395703" y="1886374"/>
            <a:ext cx="215900" cy="71438"/>
            <a:chOff x="641426" y="1647610"/>
            <a:chExt cx="312772" cy="108077"/>
          </a:xfrm>
        </p:grpSpPr>
        <p:sp>
          <p:nvSpPr>
            <p:cNvPr id="21" name="Rectangle 2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Rectangle 2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3558" name="Group 22"/>
          <p:cNvGrpSpPr>
            <a:grpSpLocks/>
          </p:cNvGrpSpPr>
          <p:nvPr/>
        </p:nvGrpSpPr>
        <p:grpSpPr bwMode="auto">
          <a:xfrm>
            <a:off x="1395703" y="2443349"/>
            <a:ext cx="215900" cy="73026"/>
            <a:chOff x="641426" y="1647610"/>
            <a:chExt cx="312772" cy="108077"/>
          </a:xfrm>
        </p:grpSpPr>
        <p:sp>
          <p:nvSpPr>
            <p:cNvPr id="24" name="Rectangle 2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5" name="Rectangle 2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3559" name="Group 25"/>
          <p:cNvGrpSpPr>
            <a:grpSpLocks/>
          </p:cNvGrpSpPr>
          <p:nvPr/>
        </p:nvGrpSpPr>
        <p:grpSpPr bwMode="auto">
          <a:xfrm>
            <a:off x="1395703" y="3004798"/>
            <a:ext cx="215900" cy="73026"/>
            <a:chOff x="641426" y="1647610"/>
            <a:chExt cx="312772" cy="108077"/>
          </a:xfrm>
        </p:grpSpPr>
        <p:sp>
          <p:nvSpPr>
            <p:cNvPr id="27" name="Rectangle 2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 name="Rectangle 2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3560" name="Group 28"/>
          <p:cNvGrpSpPr>
            <a:grpSpLocks/>
          </p:cNvGrpSpPr>
          <p:nvPr/>
        </p:nvGrpSpPr>
        <p:grpSpPr bwMode="auto">
          <a:xfrm>
            <a:off x="1395703" y="3520416"/>
            <a:ext cx="215900" cy="71436"/>
            <a:chOff x="641426" y="1647610"/>
            <a:chExt cx="312772" cy="108077"/>
          </a:xfrm>
        </p:grpSpPr>
        <p:sp>
          <p:nvSpPr>
            <p:cNvPr id="30" name="Rectangle 29"/>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1" name="Rectangle 30"/>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3561" name="Group 31"/>
          <p:cNvGrpSpPr>
            <a:grpSpLocks/>
          </p:cNvGrpSpPr>
          <p:nvPr/>
        </p:nvGrpSpPr>
        <p:grpSpPr bwMode="auto">
          <a:xfrm>
            <a:off x="1395703" y="4087095"/>
            <a:ext cx="215900" cy="71436"/>
            <a:chOff x="641426" y="1647610"/>
            <a:chExt cx="312772" cy="108077"/>
          </a:xfrm>
        </p:grpSpPr>
        <p:sp>
          <p:nvSpPr>
            <p:cNvPr id="33" name="Rectangle 32"/>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4" name="Rectangle 33"/>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2" name="Rectangle 1"/>
          <p:cNvSpPr/>
          <p:nvPr/>
        </p:nvSpPr>
        <p:spPr>
          <a:xfrm>
            <a:off x="790086" y="5107934"/>
            <a:ext cx="9854101" cy="1015663"/>
          </a:xfrm>
          <a:prstGeom prst="rect">
            <a:avLst/>
          </a:prstGeom>
        </p:spPr>
        <p:txBody>
          <a:bodyPr wrap="square">
            <a:spAutoFit/>
          </a:bodyPr>
          <a:lstStyle/>
          <a:p>
            <a:pPr eaLnBrk="1" hangingPunct="1">
              <a:spcBef>
                <a:spcPct val="50000"/>
              </a:spcBef>
              <a:buClr>
                <a:schemeClr val="tx1"/>
              </a:buClr>
              <a:buSzPct val="80000"/>
            </a:pPr>
            <a:r>
              <a:rPr lang="en-GB" altLang="en-US" b="1" dirty="0">
                <a:solidFill>
                  <a:srgbClr val="C00000"/>
                </a:solidFill>
                <a:latin typeface="D-DIN" panose="020B05040302020A0204" pitchFamily="34" charset="0"/>
                <a:cs typeface="Times New Roman" panose="02020603050405020304" pitchFamily="18" charset="0"/>
              </a:rPr>
              <a:t>Indirect Investing through Mutual Funds, PMS and AIFs</a:t>
            </a:r>
          </a:p>
          <a:p>
            <a:pPr eaLnBrk="1" hangingPunct="1">
              <a:spcBef>
                <a:spcPct val="50000"/>
              </a:spcBef>
              <a:buClr>
                <a:schemeClr val="tx1"/>
              </a:buClr>
              <a:buSzPct val="80000"/>
            </a:pPr>
            <a:r>
              <a:rPr lang="en-GB" altLang="en-US" b="1" dirty="0">
                <a:solidFill>
                  <a:srgbClr val="C00000"/>
                </a:solidFill>
                <a:latin typeface="D-DIN" panose="020B05040302020A0204" pitchFamily="34" charset="0"/>
                <a:cs typeface="Times New Roman" panose="02020603050405020304" pitchFamily="18" charset="0"/>
              </a:rPr>
              <a:t>Passive Investing through ETFs</a:t>
            </a:r>
          </a:p>
        </p:txBody>
      </p:sp>
      <p:grpSp>
        <p:nvGrpSpPr>
          <p:cNvPr id="32" name="Group 31"/>
          <p:cNvGrpSpPr>
            <a:grpSpLocks/>
          </p:cNvGrpSpPr>
          <p:nvPr/>
        </p:nvGrpSpPr>
        <p:grpSpPr bwMode="auto">
          <a:xfrm>
            <a:off x="1395703" y="4633828"/>
            <a:ext cx="215900" cy="71436"/>
            <a:chOff x="641426" y="1647610"/>
            <a:chExt cx="312772" cy="108077"/>
          </a:xfrm>
        </p:grpSpPr>
        <p:sp>
          <p:nvSpPr>
            <p:cNvPr id="35" name="Rectangle 3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6" name="Rectangle 3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pic>
        <p:nvPicPr>
          <p:cNvPr id="29"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404CD90F-20C2-1D11-2FD4-D6318A281C38}"/>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3064321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7" name="TextBox 56"/>
          <p:cNvSpPr txBox="1"/>
          <p:nvPr/>
        </p:nvSpPr>
        <p:spPr>
          <a:xfrm>
            <a:off x="609612" y="339222"/>
            <a:ext cx="7348487" cy="461665"/>
          </a:xfrm>
          <a:prstGeom prst="rect">
            <a:avLst/>
          </a:prstGeom>
          <a:noFill/>
        </p:spPr>
        <p:txBody>
          <a:bodyPr wrap="none" rtlCol="0">
            <a:spAutoFit/>
          </a:bodyPr>
          <a:lstStyle/>
          <a:p>
            <a:r>
              <a:rPr lang="en-US" b="1" dirty="0">
                <a:solidFill>
                  <a:srgbClr val="0046AA"/>
                </a:solidFill>
                <a:latin typeface="D-DIN" panose="020B05040302020A0204" pitchFamily="34" charset="0"/>
                <a:ea typeface="Bebas Neue"/>
                <a:cs typeface="Calibri" panose="020F0502020204030204" pitchFamily="34" charset="0"/>
              </a:rPr>
              <a:t>Full-time Investors &amp; Traders need to learn these skills</a:t>
            </a:r>
          </a:p>
        </p:txBody>
      </p:sp>
      <p:grpSp>
        <p:nvGrpSpPr>
          <p:cNvPr id="70" name="Group 69"/>
          <p:cNvGrpSpPr/>
          <p:nvPr/>
        </p:nvGrpSpPr>
        <p:grpSpPr>
          <a:xfrm>
            <a:off x="846267" y="1113178"/>
            <a:ext cx="1279068" cy="1373927"/>
            <a:chOff x="1480489" y="1404133"/>
            <a:chExt cx="1279069" cy="1373927"/>
          </a:xfrm>
        </p:grpSpPr>
        <p:sp>
          <p:nvSpPr>
            <p:cNvPr id="71" name="TextBox 70"/>
            <p:cNvSpPr txBox="1"/>
            <p:nvPr/>
          </p:nvSpPr>
          <p:spPr>
            <a:xfrm>
              <a:off x="1480489" y="2224062"/>
              <a:ext cx="1279069" cy="553998"/>
            </a:xfrm>
            <a:prstGeom prst="rect">
              <a:avLst/>
            </a:prstGeom>
            <a:noFill/>
          </p:spPr>
          <p:txBody>
            <a:bodyPr wrap="none" rtlCol="0">
              <a:spAutoFit/>
            </a:bodyPr>
            <a:lstStyle/>
            <a:p>
              <a:pPr algn="ctr"/>
              <a:r>
                <a:rPr lang="en-US" sz="1500" b="1" dirty="0">
                  <a:latin typeface="Calibri" panose="020F0502020204030204" pitchFamily="34" charset="0"/>
                  <a:ea typeface="Bebas Neue"/>
                  <a:cs typeface="Calibri" panose="020F0502020204030204" pitchFamily="34" charset="0"/>
                </a:rPr>
                <a:t>Fundamental </a:t>
              </a:r>
            </a:p>
            <a:p>
              <a:pPr algn="ctr"/>
              <a:r>
                <a:rPr lang="en-US" sz="1500" b="1" dirty="0">
                  <a:latin typeface="Calibri" panose="020F0502020204030204" pitchFamily="34" charset="0"/>
                  <a:ea typeface="Bebas Neue"/>
                  <a:cs typeface="Calibri" panose="020F0502020204030204" pitchFamily="34" charset="0"/>
                </a:rPr>
                <a:t>Analysis</a:t>
              </a:r>
            </a:p>
          </p:txBody>
        </p:sp>
        <p:pic>
          <p:nvPicPr>
            <p:cNvPr id="72" name="Picture 7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79251" y="1404133"/>
              <a:ext cx="725977" cy="819927"/>
            </a:xfrm>
            <a:prstGeom prst="rect">
              <a:avLst/>
            </a:prstGeom>
          </p:spPr>
        </p:pic>
      </p:grpSp>
      <p:grpSp>
        <p:nvGrpSpPr>
          <p:cNvPr id="73" name="Group 72"/>
          <p:cNvGrpSpPr/>
          <p:nvPr/>
        </p:nvGrpSpPr>
        <p:grpSpPr>
          <a:xfrm>
            <a:off x="2803875" y="1104010"/>
            <a:ext cx="971741" cy="1383095"/>
            <a:chOff x="3044710" y="1394964"/>
            <a:chExt cx="971742" cy="1383095"/>
          </a:xfrm>
        </p:grpSpPr>
        <p:sp>
          <p:nvSpPr>
            <p:cNvPr id="74" name="TextBox 73"/>
            <p:cNvSpPr txBox="1"/>
            <p:nvPr/>
          </p:nvSpPr>
          <p:spPr>
            <a:xfrm>
              <a:off x="3044710" y="2224061"/>
              <a:ext cx="971742" cy="553998"/>
            </a:xfrm>
            <a:prstGeom prst="rect">
              <a:avLst/>
            </a:prstGeom>
            <a:noFill/>
          </p:spPr>
          <p:txBody>
            <a:bodyPr wrap="none" rtlCol="0">
              <a:spAutoFit/>
            </a:bodyPr>
            <a:lstStyle/>
            <a:p>
              <a:pPr algn="ctr"/>
              <a:r>
                <a:rPr lang="en-US" sz="1500" b="1" dirty="0">
                  <a:latin typeface="D-DIN" panose="020B05040302020A0204" pitchFamily="34" charset="0"/>
                  <a:ea typeface="Bebas Neue"/>
                  <a:cs typeface="Calibri" panose="020F0502020204030204" pitchFamily="34" charset="0"/>
                </a:rPr>
                <a:t>Technical</a:t>
              </a:r>
            </a:p>
            <a:p>
              <a:pPr algn="ctr"/>
              <a:r>
                <a:rPr lang="en-US" sz="1500" b="1" dirty="0">
                  <a:latin typeface="D-DIN" panose="020B05040302020A0204" pitchFamily="34" charset="0"/>
                  <a:ea typeface="Bebas Neue"/>
                  <a:cs typeface="Calibri" panose="020F0502020204030204" pitchFamily="34" charset="0"/>
                </a:rPr>
                <a:t>Analysis</a:t>
              </a:r>
            </a:p>
          </p:txBody>
        </p:sp>
        <p:pic>
          <p:nvPicPr>
            <p:cNvPr id="75" name="Picture 7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44275" y="1394964"/>
              <a:ext cx="839983" cy="841473"/>
            </a:xfrm>
            <a:prstGeom prst="rect">
              <a:avLst/>
            </a:prstGeom>
          </p:spPr>
        </p:pic>
      </p:grpSp>
      <p:grpSp>
        <p:nvGrpSpPr>
          <p:cNvPr id="76" name="Group 75"/>
          <p:cNvGrpSpPr/>
          <p:nvPr/>
        </p:nvGrpSpPr>
        <p:grpSpPr>
          <a:xfrm>
            <a:off x="6136971" y="1198528"/>
            <a:ext cx="2228495" cy="1288578"/>
            <a:chOff x="5406250" y="1489482"/>
            <a:chExt cx="2228497" cy="1288577"/>
          </a:xfrm>
        </p:grpSpPr>
        <p:sp>
          <p:nvSpPr>
            <p:cNvPr id="77" name="TextBox 76"/>
            <p:cNvSpPr txBox="1"/>
            <p:nvPr/>
          </p:nvSpPr>
          <p:spPr>
            <a:xfrm>
              <a:off x="5406250" y="2224061"/>
              <a:ext cx="2228497" cy="553998"/>
            </a:xfrm>
            <a:prstGeom prst="rect">
              <a:avLst/>
            </a:prstGeom>
            <a:noFill/>
          </p:spPr>
          <p:txBody>
            <a:bodyPr wrap="none" rtlCol="0">
              <a:spAutoFit/>
            </a:bodyPr>
            <a:lstStyle/>
            <a:p>
              <a:pPr algn="ctr"/>
              <a:r>
                <a:rPr lang="en-US" sz="1500" b="1" dirty="0">
                  <a:latin typeface="D-DIN" panose="020B05040302020A0204" pitchFamily="34" charset="0"/>
                  <a:ea typeface="Bebas Neue"/>
                  <a:cs typeface="Calibri" panose="020F0502020204030204" pitchFamily="34" charset="0"/>
                </a:rPr>
                <a:t>Read &amp; </a:t>
              </a:r>
              <a:r>
                <a:rPr lang="en-US" sz="1500" b="1" dirty="0" err="1">
                  <a:latin typeface="D-DIN" panose="020B05040302020A0204" pitchFamily="34" charset="0"/>
                  <a:ea typeface="Bebas Neue"/>
                  <a:cs typeface="Calibri" panose="020F0502020204030204" pitchFamily="34" charset="0"/>
                </a:rPr>
                <a:t>Analyse</a:t>
              </a:r>
              <a:r>
                <a:rPr lang="en-US" sz="1500" b="1" dirty="0">
                  <a:latin typeface="D-DIN" panose="020B05040302020A0204" pitchFamily="34" charset="0"/>
                  <a:ea typeface="Bebas Neue"/>
                  <a:cs typeface="Calibri" panose="020F0502020204030204" pitchFamily="34" charset="0"/>
                </a:rPr>
                <a:t> Financial</a:t>
              </a:r>
            </a:p>
            <a:p>
              <a:pPr algn="ctr"/>
              <a:r>
                <a:rPr lang="en-US" sz="1500" b="1" dirty="0">
                  <a:latin typeface="D-DIN" panose="020B05040302020A0204" pitchFamily="34" charset="0"/>
                  <a:ea typeface="Bebas Neue"/>
                  <a:cs typeface="Calibri" panose="020F0502020204030204" pitchFamily="34" charset="0"/>
                </a:rPr>
                <a:t>Statements</a:t>
              </a:r>
            </a:p>
          </p:txBody>
        </p:sp>
        <p:pic>
          <p:nvPicPr>
            <p:cNvPr id="78" name="Picture 7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43981" y="1489482"/>
              <a:ext cx="516494" cy="694249"/>
            </a:xfrm>
            <a:prstGeom prst="rect">
              <a:avLst/>
            </a:prstGeom>
          </p:spPr>
        </p:pic>
      </p:grpSp>
      <p:sp>
        <p:nvSpPr>
          <p:cNvPr id="79" name="TextBox 78"/>
          <p:cNvSpPr txBox="1"/>
          <p:nvPr/>
        </p:nvSpPr>
        <p:spPr>
          <a:xfrm>
            <a:off x="10482415" y="5476361"/>
            <a:ext cx="1045478" cy="553998"/>
          </a:xfrm>
          <a:prstGeom prst="rect">
            <a:avLst/>
          </a:prstGeom>
          <a:noFill/>
        </p:spPr>
        <p:txBody>
          <a:bodyPr wrap="none" rtlCol="0">
            <a:spAutoFit/>
          </a:bodyPr>
          <a:lstStyle/>
          <a:p>
            <a:pPr algn="ctr"/>
            <a:r>
              <a:rPr lang="en-US" sz="1500" b="1" dirty="0">
                <a:latin typeface="D-DIN" panose="020B05040302020A0204" pitchFamily="34" charset="0"/>
                <a:ea typeface="Bebas Neue"/>
                <a:cs typeface="Calibri" panose="020F0502020204030204" pitchFamily="34" charset="0"/>
              </a:rPr>
              <a:t>Emotional </a:t>
            </a:r>
          </a:p>
          <a:p>
            <a:pPr algn="ctr"/>
            <a:r>
              <a:rPr lang="en-US" sz="1500" b="1" dirty="0">
                <a:latin typeface="D-DIN" panose="020B05040302020A0204" pitchFamily="34" charset="0"/>
                <a:ea typeface="Bebas Neue"/>
                <a:cs typeface="Calibri" panose="020F0502020204030204" pitchFamily="34" charset="0"/>
              </a:rPr>
              <a:t>Control</a:t>
            </a:r>
          </a:p>
        </p:txBody>
      </p:sp>
      <p:pic>
        <p:nvPicPr>
          <p:cNvPr id="80" name="Picture 7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44794" y="4790371"/>
            <a:ext cx="644686" cy="644686"/>
          </a:xfrm>
          <a:prstGeom prst="rect">
            <a:avLst/>
          </a:prstGeom>
        </p:spPr>
      </p:pic>
      <p:grpSp>
        <p:nvGrpSpPr>
          <p:cNvPr id="81" name="Group 80"/>
          <p:cNvGrpSpPr/>
          <p:nvPr/>
        </p:nvGrpSpPr>
        <p:grpSpPr>
          <a:xfrm>
            <a:off x="8635665" y="2888376"/>
            <a:ext cx="1210589" cy="1313845"/>
            <a:chOff x="6509940" y="1926981"/>
            <a:chExt cx="1210588" cy="1313845"/>
          </a:xfrm>
        </p:grpSpPr>
        <p:pic>
          <p:nvPicPr>
            <p:cNvPr id="82" name="Picture 8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42784" y="1926981"/>
              <a:ext cx="671745" cy="671745"/>
            </a:xfrm>
            <a:prstGeom prst="rect">
              <a:avLst/>
            </a:prstGeom>
          </p:spPr>
        </p:pic>
        <p:sp>
          <p:nvSpPr>
            <p:cNvPr id="83" name="TextBox 82"/>
            <p:cNvSpPr txBox="1"/>
            <p:nvPr/>
          </p:nvSpPr>
          <p:spPr>
            <a:xfrm>
              <a:off x="6509940" y="2686828"/>
              <a:ext cx="1210588" cy="553998"/>
            </a:xfrm>
            <a:prstGeom prst="rect">
              <a:avLst/>
            </a:prstGeom>
            <a:noFill/>
          </p:spPr>
          <p:txBody>
            <a:bodyPr wrap="none" rtlCol="0">
              <a:spAutoFit/>
            </a:bodyPr>
            <a:lstStyle/>
            <a:p>
              <a:pPr algn="ctr"/>
              <a:r>
                <a:rPr lang="en-US" sz="1500" b="1" dirty="0">
                  <a:latin typeface="D-DIN" panose="020B05040302020A0204" pitchFamily="34" charset="0"/>
                  <a:ea typeface="Bebas Neue"/>
                  <a:cs typeface="Calibri" panose="020F0502020204030204" pitchFamily="34" charset="0"/>
                </a:rPr>
                <a:t>Using </a:t>
              </a:r>
            </a:p>
            <a:p>
              <a:pPr algn="ctr"/>
              <a:r>
                <a:rPr lang="en-US" sz="1500" b="1" dirty="0">
                  <a:latin typeface="D-DIN" panose="020B05040302020A0204" pitchFamily="34" charset="0"/>
                  <a:ea typeface="Bebas Neue"/>
                  <a:cs typeface="Calibri" panose="020F0502020204030204" pitchFamily="34" charset="0"/>
                </a:rPr>
                <a:t>Spreadsheet</a:t>
              </a:r>
            </a:p>
          </p:txBody>
        </p:sp>
      </p:grpSp>
      <p:grpSp>
        <p:nvGrpSpPr>
          <p:cNvPr id="84" name="Group 83"/>
          <p:cNvGrpSpPr/>
          <p:nvPr/>
        </p:nvGrpSpPr>
        <p:grpSpPr>
          <a:xfrm>
            <a:off x="6719311" y="2924205"/>
            <a:ext cx="1106393" cy="1312686"/>
            <a:chOff x="8012167" y="1928139"/>
            <a:chExt cx="1106392" cy="1312686"/>
          </a:xfrm>
        </p:grpSpPr>
        <p:pic>
          <p:nvPicPr>
            <p:cNvPr id="85" name="Picture 8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36123" y="1928139"/>
              <a:ext cx="689438" cy="782640"/>
            </a:xfrm>
            <a:prstGeom prst="rect">
              <a:avLst/>
            </a:prstGeom>
          </p:spPr>
        </p:pic>
        <p:sp>
          <p:nvSpPr>
            <p:cNvPr id="86" name="TextBox 85"/>
            <p:cNvSpPr txBox="1"/>
            <p:nvPr/>
          </p:nvSpPr>
          <p:spPr>
            <a:xfrm>
              <a:off x="8012167" y="2686827"/>
              <a:ext cx="1106392" cy="553998"/>
            </a:xfrm>
            <a:prstGeom prst="rect">
              <a:avLst/>
            </a:prstGeom>
            <a:noFill/>
          </p:spPr>
          <p:txBody>
            <a:bodyPr wrap="none" rtlCol="0">
              <a:spAutoFit/>
            </a:bodyPr>
            <a:lstStyle/>
            <a:p>
              <a:pPr algn="ctr"/>
              <a:r>
                <a:rPr lang="en-US" sz="1500" b="1" dirty="0">
                  <a:latin typeface="D-DIN" panose="020B05040302020A0204" pitchFamily="34" charset="0"/>
                  <a:ea typeface="Bebas Neue"/>
                  <a:cs typeface="Calibri" panose="020F0502020204030204" pitchFamily="34" charset="0"/>
                </a:rPr>
                <a:t>Basic</a:t>
              </a:r>
            </a:p>
            <a:p>
              <a:pPr algn="ctr"/>
              <a:r>
                <a:rPr lang="en-US" sz="1500" b="1" dirty="0">
                  <a:latin typeface="D-DIN" panose="020B05040302020A0204" pitchFamily="34" charset="0"/>
                  <a:ea typeface="Bebas Neue"/>
                  <a:cs typeface="Calibri" panose="020F0502020204030204" pitchFamily="34" charset="0"/>
                </a:rPr>
                <a:t>Accounting</a:t>
              </a:r>
            </a:p>
          </p:txBody>
        </p:sp>
      </p:grpSp>
      <p:pic>
        <p:nvPicPr>
          <p:cNvPr id="87" name="Picture 8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823795" y="3024800"/>
            <a:ext cx="682046" cy="682046"/>
          </a:xfrm>
          <a:prstGeom prst="rect">
            <a:avLst/>
          </a:prstGeom>
        </p:spPr>
      </p:pic>
      <p:sp>
        <p:nvSpPr>
          <p:cNvPr id="88" name="TextBox 87"/>
          <p:cNvSpPr txBox="1"/>
          <p:nvPr/>
        </p:nvSpPr>
        <p:spPr>
          <a:xfrm>
            <a:off x="4721472" y="3768360"/>
            <a:ext cx="995786" cy="553998"/>
          </a:xfrm>
          <a:prstGeom prst="rect">
            <a:avLst/>
          </a:prstGeom>
          <a:noFill/>
        </p:spPr>
        <p:txBody>
          <a:bodyPr wrap="none" rtlCol="0">
            <a:spAutoFit/>
          </a:bodyPr>
          <a:lstStyle/>
          <a:p>
            <a:pPr algn="ctr"/>
            <a:r>
              <a:rPr lang="en-US" sz="1500" b="1" dirty="0">
                <a:latin typeface="D-DIN" panose="020B05040302020A0204" pitchFamily="34" charset="0"/>
                <a:ea typeface="Bebas Neue"/>
                <a:cs typeface="Calibri" panose="020F0502020204030204" pitchFamily="34" charset="0"/>
              </a:rPr>
              <a:t>Tax </a:t>
            </a:r>
          </a:p>
          <a:p>
            <a:pPr algn="ctr"/>
            <a:r>
              <a:rPr lang="en-US" sz="1500" b="1" dirty="0">
                <a:latin typeface="D-DIN" panose="020B05040302020A0204" pitchFamily="34" charset="0"/>
                <a:ea typeface="Bebas Neue"/>
                <a:cs typeface="Calibri" panose="020F0502020204030204" pitchFamily="34" charset="0"/>
              </a:rPr>
              <a:t>Efficiency</a:t>
            </a:r>
          </a:p>
        </p:txBody>
      </p:sp>
      <p:grpSp>
        <p:nvGrpSpPr>
          <p:cNvPr id="89" name="Group 88"/>
          <p:cNvGrpSpPr/>
          <p:nvPr/>
        </p:nvGrpSpPr>
        <p:grpSpPr>
          <a:xfrm>
            <a:off x="2860581" y="4787262"/>
            <a:ext cx="1117614" cy="1238733"/>
            <a:chOff x="2860581" y="5228523"/>
            <a:chExt cx="1117613" cy="1238732"/>
          </a:xfrm>
        </p:grpSpPr>
        <p:pic>
          <p:nvPicPr>
            <p:cNvPr id="90" name="Picture 8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094839" y="5228523"/>
              <a:ext cx="529292" cy="652756"/>
            </a:xfrm>
            <a:prstGeom prst="rect">
              <a:avLst/>
            </a:prstGeom>
          </p:spPr>
        </p:pic>
        <p:sp>
          <p:nvSpPr>
            <p:cNvPr id="91" name="TextBox 90"/>
            <p:cNvSpPr txBox="1"/>
            <p:nvPr/>
          </p:nvSpPr>
          <p:spPr>
            <a:xfrm>
              <a:off x="2860581" y="5913257"/>
              <a:ext cx="1117613" cy="553998"/>
            </a:xfrm>
            <a:prstGeom prst="rect">
              <a:avLst/>
            </a:prstGeom>
            <a:noFill/>
          </p:spPr>
          <p:txBody>
            <a:bodyPr wrap="none" rtlCol="0">
              <a:spAutoFit/>
            </a:bodyPr>
            <a:lstStyle/>
            <a:p>
              <a:pPr algn="ctr"/>
              <a:r>
                <a:rPr lang="en-US" sz="1500" b="1" dirty="0">
                  <a:latin typeface="D-DIN" panose="020B05040302020A0204" pitchFamily="34" charset="0"/>
                  <a:ea typeface="Bebas Neue"/>
                  <a:cs typeface="Calibri" panose="020F0502020204030204" pitchFamily="34" charset="0"/>
                </a:rPr>
                <a:t>Human </a:t>
              </a:r>
            </a:p>
            <a:p>
              <a:pPr algn="ctr"/>
              <a:r>
                <a:rPr lang="en-US" sz="1500" b="1" dirty="0">
                  <a:latin typeface="D-DIN" panose="020B05040302020A0204" pitchFamily="34" charset="0"/>
                  <a:ea typeface="Bebas Neue"/>
                  <a:cs typeface="Calibri" panose="020F0502020204030204" pitchFamily="34" charset="0"/>
                </a:rPr>
                <a:t>Psychology</a:t>
              </a:r>
            </a:p>
          </p:txBody>
        </p:sp>
      </p:grpSp>
      <p:grpSp>
        <p:nvGrpSpPr>
          <p:cNvPr id="92" name="Group 91"/>
          <p:cNvGrpSpPr/>
          <p:nvPr/>
        </p:nvGrpSpPr>
        <p:grpSpPr>
          <a:xfrm>
            <a:off x="8629346" y="1145512"/>
            <a:ext cx="1071127" cy="1341592"/>
            <a:chOff x="7570143" y="1436467"/>
            <a:chExt cx="1071126" cy="1341593"/>
          </a:xfrm>
        </p:grpSpPr>
        <p:pic>
          <p:nvPicPr>
            <p:cNvPr id="93" name="Picture 9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10698" y="1436467"/>
              <a:ext cx="738805" cy="754974"/>
            </a:xfrm>
            <a:prstGeom prst="rect">
              <a:avLst/>
            </a:prstGeom>
          </p:spPr>
        </p:pic>
        <p:sp>
          <p:nvSpPr>
            <p:cNvPr id="94" name="TextBox 93"/>
            <p:cNvSpPr txBox="1"/>
            <p:nvPr/>
          </p:nvSpPr>
          <p:spPr>
            <a:xfrm>
              <a:off x="7570143" y="2224062"/>
              <a:ext cx="1071126" cy="553998"/>
            </a:xfrm>
            <a:prstGeom prst="rect">
              <a:avLst/>
            </a:prstGeom>
            <a:noFill/>
          </p:spPr>
          <p:txBody>
            <a:bodyPr wrap="none" rtlCol="0">
              <a:spAutoFit/>
            </a:bodyPr>
            <a:lstStyle/>
            <a:p>
              <a:pPr algn="ctr"/>
              <a:r>
                <a:rPr lang="en-US" sz="1500" b="1" dirty="0">
                  <a:latin typeface="D-DIN" panose="020B05040302020A0204" pitchFamily="34" charset="0"/>
                  <a:ea typeface="Bebas Neue"/>
                  <a:cs typeface="Calibri" panose="020F0502020204030204" pitchFamily="34" charset="0"/>
                </a:rPr>
                <a:t>Macro</a:t>
              </a:r>
            </a:p>
            <a:p>
              <a:pPr algn="ctr"/>
              <a:r>
                <a:rPr lang="en-US" sz="1500" b="1" dirty="0">
                  <a:latin typeface="D-DIN" panose="020B05040302020A0204" pitchFamily="34" charset="0"/>
                  <a:ea typeface="Bebas Neue"/>
                  <a:cs typeface="Calibri" panose="020F0502020204030204" pitchFamily="34" charset="0"/>
                </a:rPr>
                <a:t>Economics</a:t>
              </a:r>
            </a:p>
          </p:txBody>
        </p:sp>
      </p:grpSp>
      <p:grpSp>
        <p:nvGrpSpPr>
          <p:cNvPr id="95" name="Group 94"/>
          <p:cNvGrpSpPr/>
          <p:nvPr/>
        </p:nvGrpSpPr>
        <p:grpSpPr>
          <a:xfrm>
            <a:off x="616154" y="4698141"/>
            <a:ext cx="1896673" cy="1346894"/>
            <a:chOff x="3156222" y="4237393"/>
            <a:chExt cx="1896673" cy="1346896"/>
          </a:xfrm>
        </p:grpSpPr>
        <p:pic>
          <p:nvPicPr>
            <p:cNvPr id="96" name="Picture 9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687886" y="4237393"/>
              <a:ext cx="778288" cy="805596"/>
            </a:xfrm>
            <a:prstGeom prst="rect">
              <a:avLst/>
            </a:prstGeom>
          </p:spPr>
        </p:pic>
        <p:sp>
          <p:nvSpPr>
            <p:cNvPr id="97" name="TextBox 96"/>
            <p:cNvSpPr txBox="1"/>
            <p:nvPr/>
          </p:nvSpPr>
          <p:spPr>
            <a:xfrm>
              <a:off x="3156222" y="5030291"/>
              <a:ext cx="1896673" cy="553998"/>
            </a:xfrm>
            <a:prstGeom prst="rect">
              <a:avLst/>
            </a:prstGeom>
            <a:noFill/>
          </p:spPr>
          <p:txBody>
            <a:bodyPr wrap="none" rtlCol="0">
              <a:spAutoFit/>
            </a:bodyPr>
            <a:lstStyle/>
            <a:p>
              <a:pPr algn="ctr"/>
              <a:r>
                <a:rPr lang="en-US" sz="1500" b="1" dirty="0">
                  <a:latin typeface="D-DIN" panose="020B05040302020A0204" pitchFamily="34" charset="0"/>
                  <a:ea typeface="Bebas Neue"/>
                  <a:cs typeface="Calibri" panose="020F0502020204030204" pitchFamily="34" charset="0"/>
                </a:rPr>
                <a:t>Long Term</a:t>
              </a:r>
            </a:p>
            <a:p>
              <a:pPr algn="ctr"/>
              <a:r>
                <a:rPr lang="en-US" sz="1500" b="1" dirty="0">
                  <a:latin typeface="D-DIN" panose="020B05040302020A0204" pitchFamily="34" charset="0"/>
                  <a:ea typeface="Bebas Neue"/>
                  <a:cs typeface="Calibri" panose="020F0502020204030204" pitchFamily="34" charset="0"/>
                </a:rPr>
                <a:t>Thinking &amp; Discipline </a:t>
              </a:r>
            </a:p>
          </p:txBody>
        </p:sp>
      </p:grpSp>
      <p:grpSp>
        <p:nvGrpSpPr>
          <p:cNvPr id="98" name="Group 97"/>
          <p:cNvGrpSpPr/>
          <p:nvPr/>
        </p:nvGrpSpPr>
        <p:grpSpPr>
          <a:xfrm>
            <a:off x="10367037" y="1071250"/>
            <a:ext cx="1071127" cy="1388389"/>
            <a:chOff x="9184694" y="1362203"/>
            <a:chExt cx="1071126" cy="1388389"/>
          </a:xfrm>
        </p:grpSpPr>
        <p:pic>
          <p:nvPicPr>
            <p:cNvPr id="99" name="Picture 9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206398" y="1362203"/>
              <a:ext cx="831296" cy="860934"/>
            </a:xfrm>
            <a:prstGeom prst="rect">
              <a:avLst/>
            </a:prstGeom>
          </p:spPr>
        </p:pic>
        <p:sp>
          <p:nvSpPr>
            <p:cNvPr id="100" name="TextBox 99"/>
            <p:cNvSpPr txBox="1"/>
            <p:nvPr/>
          </p:nvSpPr>
          <p:spPr>
            <a:xfrm>
              <a:off x="9184694" y="2196594"/>
              <a:ext cx="1071126" cy="553998"/>
            </a:xfrm>
            <a:prstGeom prst="rect">
              <a:avLst/>
            </a:prstGeom>
            <a:noFill/>
          </p:spPr>
          <p:txBody>
            <a:bodyPr wrap="none" rtlCol="0">
              <a:spAutoFit/>
            </a:bodyPr>
            <a:lstStyle/>
            <a:p>
              <a:pPr algn="ctr"/>
              <a:r>
                <a:rPr lang="en-US" sz="1500" b="1" dirty="0">
                  <a:latin typeface="D-DIN" panose="020B05040302020A0204" pitchFamily="34" charset="0"/>
                  <a:ea typeface="Bebas Neue"/>
                  <a:cs typeface="Calibri" panose="020F0502020204030204" pitchFamily="34" charset="0"/>
                </a:rPr>
                <a:t>Micro</a:t>
              </a:r>
            </a:p>
            <a:p>
              <a:pPr algn="ctr"/>
              <a:r>
                <a:rPr lang="en-US" sz="1500" b="1" dirty="0">
                  <a:latin typeface="D-DIN" panose="020B05040302020A0204" pitchFamily="34" charset="0"/>
                  <a:ea typeface="Bebas Neue"/>
                  <a:cs typeface="Calibri" panose="020F0502020204030204" pitchFamily="34" charset="0"/>
                </a:rPr>
                <a:t>Economics</a:t>
              </a:r>
            </a:p>
          </p:txBody>
        </p:sp>
      </p:grpSp>
      <p:grpSp>
        <p:nvGrpSpPr>
          <p:cNvPr id="101" name="Group 100"/>
          <p:cNvGrpSpPr/>
          <p:nvPr/>
        </p:nvGrpSpPr>
        <p:grpSpPr>
          <a:xfrm>
            <a:off x="570632" y="2944412"/>
            <a:ext cx="1792478" cy="1358565"/>
            <a:chOff x="4745294" y="4225723"/>
            <a:chExt cx="1792478" cy="1358565"/>
          </a:xfrm>
        </p:grpSpPr>
        <p:pic>
          <p:nvPicPr>
            <p:cNvPr id="102" name="Picture 10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246708" y="4225723"/>
              <a:ext cx="769681" cy="765908"/>
            </a:xfrm>
            <a:prstGeom prst="rect">
              <a:avLst/>
            </a:prstGeom>
          </p:spPr>
        </p:pic>
        <p:sp>
          <p:nvSpPr>
            <p:cNvPr id="103" name="TextBox 102"/>
            <p:cNvSpPr txBox="1"/>
            <p:nvPr/>
          </p:nvSpPr>
          <p:spPr>
            <a:xfrm>
              <a:off x="4745294" y="5030290"/>
              <a:ext cx="1792478" cy="553998"/>
            </a:xfrm>
            <a:prstGeom prst="rect">
              <a:avLst/>
            </a:prstGeom>
            <a:noFill/>
          </p:spPr>
          <p:txBody>
            <a:bodyPr wrap="none" rtlCol="0">
              <a:spAutoFit/>
            </a:bodyPr>
            <a:lstStyle/>
            <a:p>
              <a:pPr algn="ctr"/>
              <a:r>
                <a:rPr lang="en-US" sz="1500" b="1" dirty="0">
                  <a:latin typeface="D-DIN" panose="020B05040302020A0204" pitchFamily="34" charset="0"/>
                  <a:ea typeface="Bebas Neue"/>
                  <a:cs typeface="Calibri" panose="020F0502020204030204" pitchFamily="34" charset="0"/>
                </a:rPr>
                <a:t>Industry </a:t>
              </a:r>
            </a:p>
            <a:p>
              <a:pPr algn="ctr"/>
              <a:r>
                <a:rPr lang="en-US" sz="1500" b="1" dirty="0">
                  <a:latin typeface="D-DIN" panose="020B05040302020A0204" pitchFamily="34" charset="0"/>
                  <a:ea typeface="Bebas Neue"/>
                  <a:cs typeface="Calibri" panose="020F0502020204030204" pitchFamily="34" charset="0"/>
                </a:rPr>
                <a:t>Specific Knowledge</a:t>
              </a:r>
            </a:p>
          </p:txBody>
        </p:sp>
      </p:grpSp>
      <p:grpSp>
        <p:nvGrpSpPr>
          <p:cNvPr id="104" name="Group 103"/>
          <p:cNvGrpSpPr/>
          <p:nvPr/>
        </p:nvGrpSpPr>
        <p:grpSpPr>
          <a:xfrm>
            <a:off x="4764079" y="4696939"/>
            <a:ext cx="1026243" cy="1329054"/>
            <a:chOff x="4729353" y="5138201"/>
            <a:chExt cx="1026243" cy="1329054"/>
          </a:xfrm>
        </p:grpSpPr>
        <p:pic>
          <p:nvPicPr>
            <p:cNvPr id="105" name="Picture 10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802447" y="5138201"/>
              <a:ext cx="780290" cy="780290"/>
            </a:xfrm>
            <a:prstGeom prst="rect">
              <a:avLst/>
            </a:prstGeom>
          </p:spPr>
        </p:pic>
        <p:sp>
          <p:nvSpPr>
            <p:cNvPr id="106" name="TextBox 105"/>
            <p:cNvSpPr txBox="1"/>
            <p:nvPr/>
          </p:nvSpPr>
          <p:spPr>
            <a:xfrm>
              <a:off x="4729353" y="5913257"/>
              <a:ext cx="1026243" cy="553998"/>
            </a:xfrm>
            <a:prstGeom prst="rect">
              <a:avLst/>
            </a:prstGeom>
            <a:noFill/>
          </p:spPr>
          <p:txBody>
            <a:bodyPr wrap="none" rtlCol="0">
              <a:spAutoFit/>
            </a:bodyPr>
            <a:lstStyle/>
            <a:p>
              <a:pPr algn="ctr"/>
              <a:r>
                <a:rPr lang="en-US" sz="1500" b="1" dirty="0">
                  <a:latin typeface="D-DIN" panose="020B05040302020A0204" pitchFamily="34" charset="0"/>
                  <a:ea typeface="Bebas Neue"/>
                  <a:cs typeface="Calibri" panose="020F0502020204030204" pitchFamily="34" charset="0"/>
                </a:rPr>
                <a:t>Self</a:t>
              </a:r>
            </a:p>
            <a:p>
              <a:pPr algn="ctr"/>
              <a:r>
                <a:rPr lang="en-US" sz="1500" b="1" dirty="0">
                  <a:latin typeface="D-DIN" panose="020B05040302020A0204" pitchFamily="34" charset="0"/>
                  <a:ea typeface="Bebas Neue"/>
                  <a:cs typeface="Calibri" panose="020F0502020204030204" pitchFamily="34" charset="0"/>
                </a:rPr>
                <a:t>Reflection</a:t>
              </a:r>
            </a:p>
          </p:txBody>
        </p:sp>
      </p:grpSp>
      <p:pic>
        <p:nvPicPr>
          <p:cNvPr id="107" name="Picture 10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998550" y="4797729"/>
            <a:ext cx="533298" cy="636708"/>
          </a:xfrm>
          <a:prstGeom prst="rect">
            <a:avLst/>
          </a:prstGeom>
        </p:spPr>
      </p:pic>
      <p:sp>
        <p:nvSpPr>
          <p:cNvPr id="108" name="TextBox 107"/>
          <p:cNvSpPr txBox="1"/>
          <p:nvPr/>
        </p:nvSpPr>
        <p:spPr>
          <a:xfrm>
            <a:off x="8769895" y="5469164"/>
            <a:ext cx="1051698" cy="553998"/>
          </a:xfrm>
          <a:prstGeom prst="rect">
            <a:avLst/>
          </a:prstGeom>
          <a:noFill/>
        </p:spPr>
        <p:txBody>
          <a:bodyPr wrap="none" rtlCol="0">
            <a:spAutoFit/>
          </a:bodyPr>
          <a:lstStyle/>
          <a:p>
            <a:pPr algn="ctr"/>
            <a:r>
              <a:rPr lang="en-US" sz="1500" b="1" dirty="0">
                <a:latin typeface="D-DIN" panose="020B05040302020A0204" pitchFamily="34" charset="0"/>
                <a:ea typeface="Bebas Neue"/>
                <a:cs typeface="Calibri" panose="020F0502020204030204" pitchFamily="34" charset="0"/>
              </a:rPr>
              <a:t>Combating</a:t>
            </a:r>
          </a:p>
          <a:p>
            <a:pPr algn="ctr"/>
            <a:r>
              <a:rPr lang="en-US" sz="1500" b="1" dirty="0">
                <a:latin typeface="D-DIN" panose="020B05040302020A0204" pitchFamily="34" charset="0"/>
                <a:ea typeface="Bebas Neue"/>
                <a:cs typeface="Calibri" panose="020F0502020204030204" pitchFamily="34" charset="0"/>
              </a:rPr>
              <a:t>Biases</a:t>
            </a:r>
          </a:p>
        </p:txBody>
      </p:sp>
      <p:grpSp>
        <p:nvGrpSpPr>
          <p:cNvPr id="109" name="Group 108"/>
          <p:cNvGrpSpPr/>
          <p:nvPr/>
        </p:nvGrpSpPr>
        <p:grpSpPr>
          <a:xfrm>
            <a:off x="6984516" y="4820875"/>
            <a:ext cx="533401" cy="533400"/>
            <a:chOff x="9621899" y="4332379"/>
            <a:chExt cx="533400" cy="533400"/>
          </a:xfrm>
        </p:grpSpPr>
        <p:sp>
          <p:nvSpPr>
            <p:cNvPr id="110" name="Oval 109"/>
            <p:cNvSpPr/>
            <p:nvPr/>
          </p:nvSpPr>
          <p:spPr>
            <a:xfrm>
              <a:off x="9621899" y="4332379"/>
              <a:ext cx="533400" cy="533400"/>
            </a:xfrm>
            <a:prstGeom prst="ellipse">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1" name="Oval 110"/>
            <p:cNvSpPr/>
            <p:nvPr/>
          </p:nvSpPr>
          <p:spPr>
            <a:xfrm>
              <a:off x="9700152" y="4417934"/>
              <a:ext cx="370948" cy="35726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2" name="TextBox 111"/>
            <p:cNvSpPr txBox="1"/>
            <p:nvPr/>
          </p:nvSpPr>
          <p:spPr>
            <a:xfrm>
              <a:off x="9725552" y="4371494"/>
              <a:ext cx="262999" cy="461665"/>
            </a:xfrm>
            <a:prstGeom prst="rect">
              <a:avLst/>
            </a:prstGeom>
            <a:noFill/>
          </p:spPr>
          <p:txBody>
            <a:bodyPr wrap="square" rtlCol="0">
              <a:spAutoFit/>
            </a:bodyPr>
            <a:lstStyle/>
            <a:p>
              <a:r>
                <a:rPr lang="en-US" b="1" dirty="0">
                  <a:solidFill>
                    <a:srgbClr val="C00000"/>
                  </a:solidFill>
                  <a:latin typeface="Calibri" panose="020F0502020204030204" pitchFamily="34" charset="0"/>
                  <a:cs typeface="Calibri" panose="020F0502020204030204" pitchFamily="34" charset="0"/>
                </a:rPr>
                <a:t>?</a:t>
              </a:r>
              <a:endParaRPr lang="en-IN" b="1" dirty="0">
                <a:solidFill>
                  <a:srgbClr val="C00000"/>
                </a:solidFill>
                <a:latin typeface="Calibri" panose="020F0502020204030204" pitchFamily="34" charset="0"/>
                <a:cs typeface="Calibri" panose="020F0502020204030204" pitchFamily="34" charset="0"/>
              </a:endParaRPr>
            </a:p>
          </p:txBody>
        </p:sp>
      </p:grpSp>
      <p:sp>
        <p:nvSpPr>
          <p:cNvPr id="113" name="TextBox 112"/>
          <p:cNvSpPr txBox="1"/>
          <p:nvPr/>
        </p:nvSpPr>
        <p:spPr>
          <a:xfrm>
            <a:off x="6796627" y="5479330"/>
            <a:ext cx="1056507" cy="553998"/>
          </a:xfrm>
          <a:prstGeom prst="rect">
            <a:avLst/>
          </a:prstGeom>
          <a:noFill/>
        </p:spPr>
        <p:txBody>
          <a:bodyPr wrap="none" rtlCol="0">
            <a:spAutoFit/>
          </a:bodyPr>
          <a:lstStyle/>
          <a:p>
            <a:pPr algn="ctr"/>
            <a:r>
              <a:rPr lang="en-US" sz="1500" b="1" dirty="0">
                <a:latin typeface="D-DIN" panose="020B05040302020A0204" pitchFamily="34" charset="0"/>
                <a:ea typeface="Bebas Neue"/>
                <a:cs typeface="Calibri" panose="020F0502020204030204" pitchFamily="34" charset="0"/>
              </a:rPr>
              <a:t>Inquisitive </a:t>
            </a:r>
          </a:p>
          <a:p>
            <a:pPr algn="ctr"/>
            <a:r>
              <a:rPr lang="en-US" sz="1500" b="1" dirty="0">
                <a:latin typeface="D-DIN" panose="020B05040302020A0204" pitchFamily="34" charset="0"/>
                <a:ea typeface="Bebas Neue"/>
                <a:cs typeface="Calibri" panose="020F0502020204030204" pitchFamily="34" charset="0"/>
              </a:rPr>
              <a:t>Thinking</a:t>
            </a:r>
          </a:p>
        </p:txBody>
      </p:sp>
      <p:grpSp>
        <p:nvGrpSpPr>
          <p:cNvPr id="114" name="Group 113"/>
          <p:cNvGrpSpPr/>
          <p:nvPr/>
        </p:nvGrpSpPr>
        <p:grpSpPr>
          <a:xfrm>
            <a:off x="10388738" y="2800147"/>
            <a:ext cx="1139158" cy="1402072"/>
            <a:chOff x="10720944" y="4177518"/>
            <a:chExt cx="1139156" cy="1402073"/>
          </a:xfrm>
        </p:grpSpPr>
        <p:pic>
          <p:nvPicPr>
            <p:cNvPr id="115" name="Picture 114"/>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914533" y="4177518"/>
              <a:ext cx="707638" cy="838097"/>
            </a:xfrm>
            <a:prstGeom prst="rect">
              <a:avLst/>
            </a:prstGeom>
          </p:spPr>
        </p:pic>
        <p:sp>
          <p:nvSpPr>
            <p:cNvPr id="116" name="TextBox 115"/>
            <p:cNvSpPr txBox="1"/>
            <p:nvPr/>
          </p:nvSpPr>
          <p:spPr>
            <a:xfrm>
              <a:off x="10720944" y="5025593"/>
              <a:ext cx="1139156" cy="553998"/>
            </a:xfrm>
            <a:prstGeom prst="rect">
              <a:avLst/>
            </a:prstGeom>
            <a:noFill/>
          </p:spPr>
          <p:txBody>
            <a:bodyPr wrap="none" rtlCol="0">
              <a:spAutoFit/>
            </a:bodyPr>
            <a:lstStyle/>
            <a:p>
              <a:pPr algn="ctr"/>
              <a:r>
                <a:rPr lang="en-US" sz="1500" b="1" dirty="0">
                  <a:latin typeface="D-DIN" panose="020B05040302020A0204" pitchFamily="34" charset="0"/>
                  <a:ea typeface="Bebas Neue"/>
                  <a:cs typeface="Calibri" panose="020F0502020204030204" pitchFamily="34" charset="0"/>
                </a:rPr>
                <a:t>Filtering </a:t>
              </a:r>
            </a:p>
            <a:p>
              <a:pPr algn="ctr"/>
              <a:r>
                <a:rPr lang="en-US" sz="1500" b="1" dirty="0">
                  <a:latin typeface="D-DIN" panose="020B05040302020A0204" pitchFamily="34" charset="0"/>
                  <a:ea typeface="Bebas Neue"/>
                  <a:cs typeface="Calibri" panose="020F0502020204030204" pitchFamily="34" charset="0"/>
                </a:rPr>
                <a:t>Information</a:t>
              </a:r>
            </a:p>
          </p:txBody>
        </p:sp>
      </p:grpSp>
      <p:grpSp>
        <p:nvGrpSpPr>
          <p:cNvPr id="117" name="Group 116"/>
          <p:cNvGrpSpPr/>
          <p:nvPr/>
        </p:nvGrpSpPr>
        <p:grpSpPr>
          <a:xfrm>
            <a:off x="2547048" y="3071369"/>
            <a:ext cx="1641795" cy="1461686"/>
            <a:chOff x="2712811" y="3683725"/>
            <a:chExt cx="1641798" cy="1461686"/>
          </a:xfrm>
        </p:grpSpPr>
        <p:sp>
          <p:nvSpPr>
            <p:cNvPr id="118" name="TextBox 117"/>
            <p:cNvSpPr txBox="1"/>
            <p:nvPr/>
          </p:nvSpPr>
          <p:spPr>
            <a:xfrm>
              <a:off x="2712811" y="4360580"/>
              <a:ext cx="1641798" cy="784831"/>
            </a:xfrm>
            <a:prstGeom prst="rect">
              <a:avLst/>
            </a:prstGeom>
            <a:noFill/>
          </p:spPr>
          <p:txBody>
            <a:bodyPr wrap="none" rtlCol="0">
              <a:spAutoFit/>
            </a:bodyPr>
            <a:lstStyle/>
            <a:p>
              <a:pPr algn="ctr"/>
              <a:r>
                <a:rPr lang="en-US" sz="1500" b="1" dirty="0">
                  <a:latin typeface="D-DIN" panose="020B05040302020A0204" pitchFamily="34" charset="0"/>
                  <a:ea typeface="Bebas Neue"/>
                  <a:cs typeface="Calibri" panose="020F0502020204030204" pitchFamily="34" charset="0"/>
                </a:rPr>
                <a:t>Company Specific</a:t>
              </a:r>
            </a:p>
            <a:p>
              <a:pPr algn="ctr"/>
              <a:r>
                <a:rPr lang="en-US" sz="1500" b="1" dirty="0">
                  <a:latin typeface="D-DIN" panose="020B05040302020A0204" pitchFamily="34" charset="0"/>
                  <a:ea typeface="Bebas Neue"/>
                  <a:cs typeface="Calibri" panose="020F0502020204030204" pitchFamily="34" charset="0"/>
                </a:rPr>
                <a:t>Knowledge </a:t>
              </a:r>
            </a:p>
            <a:p>
              <a:pPr algn="ctr"/>
              <a:endParaRPr lang="en-US" sz="1500" b="1" dirty="0">
                <a:latin typeface="D-DIN" panose="020B05040302020A0204" pitchFamily="34" charset="0"/>
                <a:ea typeface="Bebas Neue"/>
                <a:cs typeface="Calibri" panose="020F0502020204030204" pitchFamily="34" charset="0"/>
              </a:endParaRPr>
            </a:p>
          </p:txBody>
        </p:sp>
        <p:pic>
          <p:nvPicPr>
            <p:cNvPr id="119" name="Picture 118"/>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3167479" y="3683725"/>
              <a:ext cx="622414" cy="622414"/>
            </a:xfrm>
            <a:prstGeom prst="rect">
              <a:avLst/>
            </a:prstGeom>
          </p:spPr>
        </p:pic>
      </p:grpSp>
      <p:grpSp>
        <p:nvGrpSpPr>
          <p:cNvPr id="120" name="Group 119"/>
          <p:cNvGrpSpPr/>
          <p:nvPr/>
        </p:nvGrpSpPr>
        <p:grpSpPr>
          <a:xfrm>
            <a:off x="4376952" y="1226559"/>
            <a:ext cx="1637243" cy="1244654"/>
            <a:chOff x="3145956" y="1968704"/>
            <a:chExt cx="1637242" cy="1244654"/>
          </a:xfrm>
        </p:grpSpPr>
        <p:sp>
          <p:nvSpPr>
            <p:cNvPr id="121" name="TextBox 120"/>
            <p:cNvSpPr txBox="1"/>
            <p:nvPr/>
          </p:nvSpPr>
          <p:spPr>
            <a:xfrm>
              <a:off x="3145956" y="2659360"/>
              <a:ext cx="1637242" cy="553998"/>
            </a:xfrm>
            <a:prstGeom prst="rect">
              <a:avLst/>
            </a:prstGeom>
            <a:noFill/>
          </p:spPr>
          <p:txBody>
            <a:bodyPr wrap="none" rtlCol="0">
              <a:spAutoFit/>
            </a:bodyPr>
            <a:lstStyle/>
            <a:p>
              <a:pPr algn="ctr"/>
              <a:r>
                <a:rPr lang="en-US" sz="1500" b="1" dirty="0">
                  <a:latin typeface="D-DIN" panose="020B05040302020A0204" pitchFamily="34" charset="0"/>
                  <a:ea typeface="Bebas Neue"/>
                  <a:cs typeface="Calibri" panose="020F0502020204030204" pitchFamily="34" charset="0"/>
                </a:rPr>
                <a:t>Knowledge about</a:t>
              </a:r>
            </a:p>
            <a:p>
              <a:pPr algn="ctr"/>
              <a:r>
                <a:rPr lang="en-US" sz="1500" b="1" dirty="0">
                  <a:latin typeface="D-DIN" panose="020B05040302020A0204" pitchFamily="34" charset="0"/>
                  <a:ea typeface="Bebas Neue"/>
                  <a:cs typeface="Calibri" panose="020F0502020204030204" pitchFamily="34" charset="0"/>
                </a:rPr>
                <a:t>Futures &amp; Options</a:t>
              </a:r>
            </a:p>
          </p:txBody>
        </p:sp>
        <p:pic>
          <p:nvPicPr>
            <p:cNvPr id="122" name="Picture 121"/>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3572046" y="1968704"/>
              <a:ext cx="656559" cy="653998"/>
            </a:xfrm>
            <a:prstGeom prst="rect">
              <a:avLst/>
            </a:prstGeom>
          </p:spPr>
        </p:pic>
      </p:grpSp>
      <p:pic>
        <p:nvPicPr>
          <p:cNvPr id="124" name="Picture 12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5028" y="1113177"/>
            <a:ext cx="725976" cy="819927"/>
          </a:xfrm>
          <a:prstGeom prst="rect">
            <a:avLst/>
          </a:prstGeom>
        </p:spPr>
      </p:pic>
      <p:pic>
        <p:nvPicPr>
          <p:cNvPr id="59" name="Picture 13"/>
          <p:cNvPicPr>
            <a:picLocks noChangeAspect="1"/>
          </p:cNvPicPr>
          <p:nvPr/>
        </p:nvPicPr>
        <p:blipFill rotWithShape="1">
          <a:blip r:embed="rId19"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660389C6-F500-2FBB-7827-98E9B33DAD7F}"/>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148945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 name="Picture 31" descr="C:\Documents and Settings\Yogesh\Desktop\Graphic1.jpg"/>
          <p:cNvPicPr>
            <a:picLocks noChangeAspect="1" noChangeArrowheads="1"/>
          </p:cNvPicPr>
          <p:nvPr/>
        </p:nvPicPr>
        <p:blipFill>
          <a:blip r:embed="rId3"/>
          <a:srcRect/>
          <a:stretch>
            <a:fillRect/>
          </a:stretch>
        </p:blipFill>
        <p:spPr bwMode="auto">
          <a:xfrm>
            <a:off x="9369068" y="1827857"/>
            <a:ext cx="2365374" cy="2401724"/>
          </a:xfrm>
          <a:prstGeom prst="rect">
            <a:avLst/>
          </a:prstGeom>
          <a:noFill/>
          <a:ln w="9525">
            <a:noFill/>
            <a:miter lim="800000"/>
            <a:headEnd/>
            <a:tailEnd/>
          </a:ln>
        </p:spPr>
      </p:pic>
      <p:sp>
        <p:nvSpPr>
          <p:cNvPr id="33" name="TextBox 32"/>
          <p:cNvSpPr txBox="1"/>
          <p:nvPr/>
        </p:nvSpPr>
        <p:spPr>
          <a:xfrm>
            <a:off x="973702" y="1354846"/>
            <a:ext cx="8627495" cy="3803734"/>
          </a:xfrm>
          <a:prstGeom prst="rect">
            <a:avLst/>
          </a:prstGeom>
          <a:noFill/>
        </p:spPr>
        <p:txBody>
          <a:bodyPr wrap="square">
            <a:spAutoFit/>
          </a:bodyPr>
          <a:lstStyle/>
          <a:p>
            <a:pPr>
              <a:lnSpc>
                <a:spcPts val="2500"/>
              </a:lnSpc>
              <a:spcAft>
                <a:spcPts val="601"/>
              </a:spcAft>
              <a:defRPr/>
            </a:pPr>
            <a:r>
              <a:rPr lang="en-US" sz="1801" b="1" dirty="0">
                <a:latin typeface="D-DIN" panose="020B05040302020A0204" pitchFamily="34" charset="0"/>
                <a:cs typeface="Calibri" panose="020F0502020204030204" pitchFamily="34" charset="0"/>
              </a:rPr>
              <a:t>First breed of Commodity Brokers in the country.</a:t>
            </a:r>
          </a:p>
          <a:p>
            <a:pPr>
              <a:lnSpc>
                <a:spcPts val="2500"/>
              </a:lnSpc>
              <a:spcAft>
                <a:spcPts val="601"/>
              </a:spcAft>
              <a:defRPr/>
            </a:pPr>
            <a:r>
              <a:rPr lang="en-US" sz="1801" b="1" dirty="0">
                <a:latin typeface="D-DIN" panose="020B05040302020A0204" pitchFamily="34" charset="0"/>
                <a:cs typeface="Calibri" panose="020F0502020204030204" pitchFamily="34" charset="0"/>
              </a:rPr>
              <a:t>An established name in the Equity, Commodity &amp; Currency Broking Industry. </a:t>
            </a:r>
          </a:p>
          <a:p>
            <a:pPr>
              <a:lnSpc>
                <a:spcPts val="2500"/>
              </a:lnSpc>
              <a:spcAft>
                <a:spcPts val="601"/>
              </a:spcAft>
              <a:defRPr/>
            </a:pPr>
            <a:r>
              <a:rPr lang="en-US" sz="1801" b="1" dirty="0">
                <a:latin typeface="D-DIN" panose="020B05040302020A0204" pitchFamily="34" charset="0"/>
                <a:cs typeface="Calibri" panose="020F0502020204030204" pitchFamily="34" charset="0"/>
              </a:rPr>
              <a:t>The Company has achieved many remarkable highs since its inception in 2003. </a:t>
            </a:r>
          </a:p>
          <a:p>
            <a:pPr>
              <a:lnSpc>
                <a:spcPts val="2500"/>
              </a:lnSpc>
              <a:spcAft>
                <a:spcPts val="601"/>
              </a:spcAft>
              <a:defRPr/>
            </a:pPr>
            <a:r>
              <a:rPr lang="en-US" sz="1801" b="1" dirty="0">
                <a:latin typeface="D-DIN" panose="020B05040302020A0204" pitchFamily="34" charset="0"/>
                <a:cs typeface="Calibri" panose="020F0502020204030204" pitchFamily="34" charset="0"/>
              </a:rPr>
              <a:t>Strong focus on Research &amp; Client Servicing. </a:t>
            </a:r>
          </a:p>
          <a:p>
            <a:pPr>
              <a:lnSpc>
                <a:spcPts val="2500"/>
              </a:lnSpc>
              <a:spcAft>
                <a:spcPts val="601"/>
              </a:spcAft>
              <a:defRPr/>
            </a:pPr>
            <a:r>
              <a:rPr lang="en-US" sz="1801" b="1" dirty="0">
                <a:latin typeface="D-DIN" panose="020B05040302020A0204" pitchFamily="34" charset="0"/>
                <a:cs typeface="Calibri" panose="020F0502020204030204" pitchFamily="34" charset="0"/>
              </a:rPr>
              <a:t>Impressive growth in the number of Ultra HNIs and HNI Clients, Franchisees &amp; Business Associates nationwide.</a:t>
            </a:r>
          </a:p>
          <a:p>
            <a:pPr>
              <a:lnSpc>
                <a:spcPts val="2500"/>
              </a:lnSpc>
              <a:spcAft>
                <a:spcPts val="601"/>
              </a:spcAft>
              <a:defRPr/>
            </a:pPr>
            <a:r>
              <a:rPr lang="en-US" sz="1801" b="1" dirty="0">
                <a:latin typeface="D-DIN" panose="020B05040302020A0204" pitchFamily="34" charset="0"/>
                <a:cs typeface="Calibri" panose="020F0502020204030204" pitchFamily="34" charset="0"/>
              </a:rPr>
              <a:t>Strong team of Professionals, Experienced and Qualified pool of Human Resources forms the back bone of our sizeable infrastructure.</a:t>
            </a:r>
          </a:p>
          <a:p>
            <a:pPr>
              <a:lnSpc>
                <a:spcPts val="2500"/>
              </a:lnSpc>
              <a:spcAft>
                <a:spcPts val="601"/>
              </a:spcAft>
              <a:defRPr/>
            </a:pPr>
            <a:r>
              <a:rPr lang="en-US" sz="1801" b="1" dirty="0">
                <a:latin typeface="D-DIN" panose="020B05040302020A0204" pitchFamily="34" charset="0"/>
                <a:cs typeface="Calibri" panose="020F0502020204030204" pitchFamily="34" charset="0"/>
              </a:rPr>
              <a:t>Providers of one of the best Trading Platforms to trade in NSE, BSE, NCDEX, MCX.</a:t>
            </a:r>
          </a:p>
          <a:p>
            <a:pPr>
              <a:lnSpc>
                <a:spcPts val="2500"/>
              </a:lnSpc>
              <a:spcAft>
                <a:spcPts val="601"/>
              </a:spcAft>
              <a:defRPr/>
            </a:pPr>
            <a:r>
              <a:rPr lang="en-US" sz="1801" b="1" dirty="0">
                <a:latin typeface="D-DIN" panose="020B05040302020A0204" pitchFamily="34" charset="0"/>
                <a:cs typeface="Calibri" panose="020F0502020204030204" pitchFamily="34" charset="0"/>
              </a:rPr>
              <a:t>First Broker in Rajasthan to launch it’s own Mobile Trading Application </a:t>
            </a:r>
          </a:p>
        </p:txBody>
      </p:sp>
      <p:grpSp>
        <p:nvGrpSpPr>
          <p:cNvPr id="34" name="Group 19"/>
          <p:cNvGrpSpPr>
            <a:grpSpLocks/>
          </p:cNvGrpSpPr>
          <p:nvPr/>
        </p:nvGrpSpPr>
        <p:grpSpPr bwMode="auto">
          <a:xfrm>
            <a:off x="697838" y="1527683"/>
            <a:ext cx="215900" cy="71438"/>
            <a:chOff x="641426" y="1647610"/>
            <a:chExt cx="312772" cy="108077"/>
          </a:xfrm>
        </p:grpSpPr>
        <p:sp>
          <p:nvSpPr>
            <p:cNvPr id="35" name="Rectangle 3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6" name="Rectangle 3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7" name="Group 19"/>
          <p:cNvGrpSpPr>
            <a:grpSpLocks/>
          </p:cNvGrpSpPr>
          <p:nvPr/>
        </p:nvGrpSpPr>
        <p:grpSpPr bwMode="auto">
          <a:xfrm>
            <a:off x="697838" y="1932658"/>
            <a:ext cx="215900" cy="71438"/>
            <a:chOff x="641426" y="1647610"/>
            <a:chExt cx="312772" cy="108077"/>
          </a:xfrm>
        </p:grpSpPr>
        <p:sp>
          <p:nvSpPr>
            <p:cNvPr id="38" name="Rectangle 3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9" name="Rectangle 3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0" name="Group 19"/>
          <p:cNvGrpSpPr>
            <a:grpSpLocks/>
          </p:cNvGrpSpPr>
          <p:nvPr/>
        </p:nvGrpSpPr>
        <p:grpSpPr bwMode="auto">
          <a:xfrm>
            <a:off x="697838" y="2326358"/>
            <a:ext cx="215900" cy="71438"/>
            <a:chOff x="641426" y="1647610"/>
            <a:chExt cx="312772" cy="108077"/>
          </a:xfrm>
        </p:grpSpPr>
        <p:sp>
          <p:nvSpPr>
            <p:cNvPr id="41" name="Rectangle 4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2" name="Rectangle 4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3" name="Group 19"/>
          <p:cNvGrpSpPr>
            <a:grpSpLocks/>
          </p:cNvGrpSpPr>
          <p:nvPr/>
        </p:nvGrpSpPr>
        <p:grpSpPr bwMode="auto">
          <a:xfrm>
            <a:off x="697838" y="2707357"/>
            <a:ext cx="215900" cy="71438"/>
            <a:chOff x="641426" y="1647610"/>
            <a:chExt cx="312772" cy="108077"/>
          </a:xfrm>
        </p:grpSpPr>
        <p:sp>
          <p:nvSpPr>
            <p:cNvPr id="44" name="Rectangle 4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5" name="Rectangle 4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6" name="Group 19"/>
          <p:cNvGrpSpPr>
            <a:grpSpLocks/>
          </p:cNvGrpSpPr>
          <p:nvPr/>
        </p:nvGrpSpPr>
        <p:grpSpPr bwMode="auto">
          <a:xfrm>
            <a:off x="697838" y="3108094"/>
            <a:ext cx="215900" cy="71438"/>
            <a:chOff x="641426" y="1647610"/>
            <a:chExt cx="312772" cy="108077"/>
          </a:xfrm>
        </p:grpSpPr>
        <p:sp>
          <p:nvSpPr>
            <p:cNvPr id="47" name="Rectangle 4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8" name="Rectangle 4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9" name="Group 19"/>
          <p:cNvGrpSpPr>
            <a:grpSpLocks/>
          </p:cNvGrpSpPr>
          <p:nvPr/>
        </p:nvGrpSpPr>
        <p:grpSpPr bwMode="auto">
          <a:xfrm>
            <a:off x="697838" y="3810513"/>
            <a:ext cx="215900" cy="71438"/>
            <a:chOff x="641426" y="1647610"/>
            <a:chExt cx="312772" cy="108077"/>
          </a:xfrm>
        </p:grpSpPr>
        <p:sp>
          <p:nvSpPr>
            <p:cNvPr id="50" name="Rectangle 49"/>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1" name="Rectangle 50"/>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55" name="Group 19"/>
          <p:cNvGrpSpPr>
            <a:grpSpLocks/>
          </p:cNvGrpSpPr>
          <p:nvPr/>
        </p:nvGrpSpPr>
        <p:grpSpPr bwMode="auto">
          <a:xfrm>
            <a:off x="697838" y="4532471"/>
            <a:ext cx="215900" cy="71438"/>
            <a:chOff x="641426" y="1647610"/>
            <a:chExt cx="312772" cy="108077"/>
          </a:xfrm>
        </p:grpSpPr>
        <p:sp>
          <p:nvSpPr>
            <p:cNvPr id="56" name="Rectangle 55"/>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7" name="Rectangle 56"/>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58" name="Group 19"/>
          <p:cNvGrpSpPr>
            <a:grpSpLocks/>
          </p:cNvGrpSpPr>
          <p:nvPr/>
        </p:nvGrpSpPr>
        <p:grpSpPr bwMode="auto">
          <a:xfrm>
            <a:off x="697838" y="4930282"/>
            <a:ext cx="215900" cy="71438"/>
            <a:chOff x="641426" y="1647610"/>
            <a:chExt cx="312772" cy="108077"/>
          </a:xfrm>
        </p:grpSpPr>
        <p:sp>
          <p:nvSpPr>
            <p:cNvPr id="59" name="Rectangle 58"/>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0" name="Rectangle 59"/>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69" name="Rectangle 2"/>
          <p:cNvSpPr>
            <a:spLocks noGrp="1" noChangeArrowheads="1"/>
          </p:cNvSpPr>
          <p:nvPr>
            <p:ph type="ctrTitle"/>
          </p:nvPr>
        </p:nvSpPr>
        <p:spPr bwMode="auto">
          <a:xfrm>
            <a:off x="616351" y="690020"/>
            <a:ext cx="9228139" cy="59054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p>
            <a:pPr algn="l">
              <a:defRPr/>
            </a:pPr>
            <a:r>
              <a:rPr lang="en-US" sz="2800" b="1" dirty="0">
                <a:solidFill>
                  <a:srgbClr val="0046AA"/>
                </a:solidFill>
                <a:latin typeface="D-DIN" panose="020B05040302020A0204" pitchFamily="34" charset="0"/>
                <a:cs typeface="Calibri" panose="020F0502020204030204" pitchFamily="34" charset="0"/>
              </a:rPr>
              <a:t>About Tradeswift</a:t>
            </a:r>
          </a:p>
        </p:txBody>
      </p:sp>
      <p:pic>
        <p:nvPicPr>
          <p:cNvPr id="32" name="Picture 13"/>
          <p:cNvPicPr>
            <a:picLocks noChangeAspect="1"/>
          </p:cNvPicPr>
          <p:nvPr/>
        </p:nvPicPr>
        <p:blipFill rotWithShape="1">
          <a:blip r:embed="rId4"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 name="Rectangle 51"/>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1323868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614027" y="571842"/>
            <a:ext cx="8506827"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400" b="1" kern="0" dirty="0">
                <a:solidFill>
                  <a:srgbClr val="0046AA"/>
                </a:solidFill>
                <a:latin typeface="D-DIN" panose="020B05040302020A0204" pitchFamily="34" charset="0"/>
                <a:cs typeface="Times New Roman" panose="02020603050405020304" pitchFamily="18" charset="0"/>
              </a:rPr>
              <a:t>How to Start your Journey of Markets and Investments</a:t>
            </a:r>
          </a:p>
        </p:txBody>
      </p:sp>
      <p:sp>
        <p:nvSpPr>
          <p:cNvPr id="11" name="Text Box 6"/>
          <p:cNvSpPr txBox="1">
            <a:spLocks noChangeArrowheads="1"/>
          </p:cNvSpPr>
          <p:nvPr/>
        </p:nvSpPr>
        <p:spPr bwMode="auto">
          <a:xfrm>
            <a:off x="1018577" y="1221554"/>
            <a:ext cx="10525723" cy="4708981"/>
          </a:xfrm>
          <a:prstGeom prst="rect">
            <a:avLst/>
          </a:prstGeom>
          <a:noFill/>
          <a:ln w="9525">
            <a:noFill/>
            <a:miter lim="800000"/>
            <a:headEnd/>
            <a:tailEnd/>
          </a:ln>
        </p:spPr>
        <p:txBody>
          <a:bodyPr wrap="square">
            <a:spAutoFit/>
          </a:bodyPr>
          <a:lstStyle/>
          <a:p>
            <a:pPr>
              <a:spcAft>
                <a:spcPts val="1200"/>
              </a:spcAft>
            </a:pPr>
            <a:r>
              <a:rPr lang="en-US" sz="2000" b="1" dirty="0">
                <a:latin typeface="D-DIN" panose="020B05040302020A0204" pitchFamily="34" charset="0"/>
                <a:cs typeface="Calibri" panose="020F0502020204030204" pitchFamily="34" charset="0"/>
              </a:rPr>
              <a:t>After filling the questionnaire either you are confused or you are very clear that you  were not right and were going wrong somewhere </a:t>
            </a:r>
          </a:p>
          <a:p>
            <a:pPr>
              <a:spcAft>
                <a:spcPts val="1200"/>
              </a:spcAft>
            </a:pPr>
            <a:r>
              <a:rPr lang="en-US" sz="2000" b="1" dirty="0">
                <a:latin typeface="D-DIN" panose="020B05040302020A0204" pitchFamily="34" charset="0"/>
                <a:cs typeface="Calibri" panose="020F0502020204030204" pitchFamily="34" charset="0"/>
              </a:rPr>
              <a:t>After </a:t>
            </a:r>
            <a:r>
              <a:rPr lang="en-US" sz="2000" b="1" dirty="0" err="1">
                <a:latin typeface="D-DIN" panose="020B05040302020A0204" pitchFamily="34" charset="0"/>
                <a:cs typeface="Calibri" panose="020F0502020204030204" pitchFamily="34" charset="0"/>
              </a:rPr>
              <a:t>finalising</a:t>
            </a:r>
            <a:r>
              <a:rPr lang="en-US" sz="2000" b="1" dirty="0">
                <a:latin typeface="D-DIN" panose="020B05040302020A0204" pitchFamily="34" charset="0"/>
                <a:cs typeface="Calibri" panose="020F0502020204030204" pitchFamily="34" charset="0"/>
              </a:rPr>
              <a:t> what you are, set a long vision/goal you want to achieve</a:t>
            </a:r>
          </a:p>
          <a:p>
            <a:pPr>
              <a:spcAft>
                <a:spcPts val="1200"/>
              </a:spcAft>
            </a:pPr>
            <a:r>
              <a:rPr lang="en-US" sz="2000" b="1" dirty="0">
                <a:latin typeface="D-DIN" panose="020B05040302020A0204" pitchFamily="34" charset="0"/>
                <a:cs typeface="Calibri" panose="020F0502020204030204" pitchFamily="34" charset="0"/>
              </a:rPr>
              <a:t>Do a Self Belief exercise</a:t>
            </a:r>
          </a:p>
          <a:p>
            <a:pPr>
              <a:spcAft>
                <a:spcPts val="1200"/>
              </a:spcAft>
            </a:pPr>
            <a:r>
              <a:rPr lang="en-US" sz="2000" b="1" dirty="0">
                <a:latin typeface="D-DIN" panose="020B05040302020A0204" pitchFamily="34" charset="0"/>
                <a:cs typeface="Calibri" panose="020F0502020204030204" pitchFamily="34" charset="0"/>
              </a:rPr>
              <a:t>Write down the skills you have &amp; skills you need to acquire</a:t>
            </a:r>
          </a:p>
          <a:p>
            <a:pPr>
              <a:spcAft>
                <a:spcPts val="1200"/>
              </a:spcAft>
            </a:pPr>
            <a:r>
              <a:rPr lang="en-US" sz="2000" b="1" dirty="0">
                <a:latin typeface="D-DIN" panose="020B05040302020A0204" pitchFamily="34" charset="0"/>
                <a:cs typeface="Calibri" panose="020F0502020204030204" pitchFamily="34" charset="0"/>
              </a:rPr>
              <a:t>Build a knowledge base by starting or pursuing right courses, regular reading and keeping track of news &amp; price </a:t>
            </a:r>
          </a:p>
          <a:p>
            <a:pPr>
              <a:spcAft>
                <a:spcPts val="1200"/>
              </a:spcAft>
            </a:pPr>
            <a:r>
              <a:rPr lang="en-US" sz="2000" b="1" dirty="0">
                <a:latin typeface="D-DIN" panose="020B05040302020A0204" pitchFamily="34" charset="0"/>
                <a:cs typeface="Calibri" panose="020F0502020204030204" pitchFamily="34" charset="0"/>
              </a:rPr>
              <a:t>Learn to keep your emotions in control (Meditation will help)</a:t>
            </a:r>
          </a:p>
          <a:p>
            <a:pPr>
              <a:spcAft>
                <a:spcPts val="1200"/>
              </a:spcAft>
            </a:pPr>
            <a:r>
              <a:rPr lang="en-US" sz="2000" b="1" dirty="0">
                <a:latin typeface="D-DIN" panose="020B05040302020A0204" pitchFamily="34" charset="0"/>
                <a:cs typeface="Calibri" panose="020F0502020204030204" pitchFamily="34" charset="0"/>
              </a:rPr>
              <a:t>Finally Practice, Discipline and Perseverance </a:t>
            </a:r>
          </a:p>
          <a:p>
            <a:pPr>
              <a:spcAft>
                <a:spcPts val="1200"/>
              </a:spcAft>
            </a:pPr>
            <a:r>
              <a:rPr lang="en-US" sz="2000" b="1" dirty="0">
                <a:solidFill>
                  <a:srgbClr val="C00000"/>
                </a:solidFill>
                <a:latin typeface="D-DIN" panose="020B05040302020A0204" pitchFamily="34" charset="0"/>
                <a:cs typeface="Calibri" panose="020F0502020204030204" pitchFamily="34" charset="0"/>
              </a:rPr>
              <a:t>Jack of all trades is fine but must be a master of one</a:t>
            </a:r>
            <a:endParaRPr lang="en-US" sz="1200" b="1" dirty="0">
              <a:solidFill>
                <a:srgbClr val="C00000"/>
              </a:solidFill>
              <a:latin typeface="D-DIN" panose="020B05040302020A0204" pitchFamily="34" charset="0"/>
              <a:cs typeface="Calibri" panose="020F0502020204030204" pitchFamily="34" charset="0"/>
            </a:endParaRPr>
          </a:p>
          <a:p>
            <a:pPr>
              <a:spcAft>
                <a:spcPts val="1200"/>
              </a:spcAft>
            </a:pPr>
            <a:endParaRPr lang="en-US" sz="2000" b="1" dirty="0">
              <a:latin typeface="D-DIN" panose="020B05040302020A0204" pitchFamily="34" charset="0"/>
              <a:cs typeface="Calibri" panose="020F0502020204030204" pitchFamily="34" charset="0"/>
            </a:endParaRPr>
          </a:p>
        </p:txBody>
      </p:sp>
      <p:grpSp>
        <p:nvGrpSpPr>
          <p:cNvPr id="8" name="Group 19"/>
          <p:cNvGrpSpPr>
            <a:grpSpLocks/>
          </p:cNvGrpSpPr>
          <p:nvPr/>
        </p:nvGrpSpPr>
        <p:grpSpPr bwMode="auto">
          <a:xfrm>
            <a:off x="740743" y="1411307"/>
            <a:ext cx="215900" cy="71438"/>
            <a:chOff x="641426" y="1647610"/>
            <a:chExt cx="312772" cy="108077"/>
          </a:xfrm>
        </p:grpSpPr>
        <p:sp>
          <p:nvSpPr>
            <p:cNvPr id="12" name="Rectangle 1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Rectangle 1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7" name="Group 19"/>
          <p:cNvGrpSpPr>
            <a:grpSpLocks/>
          </p:cNvGrpSpPr>
          <p:nvPr/>
        </p:nvGrpSpPr>
        <p:grpSpPr bwMode="auto">
          <a:xfrm>
            <a:off x="740743" y="2147319"/>
            <a:ext cx="215900" cy="71438"/>
            <a:chOff x="641426" y="1647610"/>
            <a:chExt cx="312772" cy="108077"/>
          </a:xfrm>
        </p:grpSpPr>
        <p:sp>
          <p:nvSpPr>
            <p:cNvPr id="18" name="Rectangle 1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Rectangle 1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0" name="Group 19"/>
          <p:cNvGrpSpPr>
            <a:grpSpLocks/>
          </p:cNvGrpSpPr>
          <p:nvPr/>
        </p:nvGrpSpPr>
        <p:grpSpPr bwMode="auto">
          <a:xfrm>
            <a:off x="740743" y="2598711"/>
            <a:ext cx="215900" cy="71438"/>
            <a:chOff x="641426" y="1647610"/>
            <a:chExt cx="312772" cy="108077"/>
          </a:xfrm>
        </p:grpSpPr>
        <p:sp>
          <p:nvSpPr>
            <p:cNvPr id="21" name="Rectangle 2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Rectangle 2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3" name="Group 22"/>
          <p:cNvGrpSpPr>
            <a:grpSpLocks/>
          </p:cNvGrpSpPr>
          <p:nvPr/>
        </p:nvGrpSpPr>
        <p:grpSpPr bwMode="auto">
          <a:xfrm>
            <a:off x="740743" y="3051251"/>
            <a:ext cx="215900" cy="71438"/>
            <a:chOff x="641426" y="1647610"/>
            <a:chExt cx="312772" cy="108077"/>
          </a:xfrm>
        </p:grpSpPr>
        <p:sp>
          <p:nvSpPr>
            <p:cNvPr id="24" name="Rectangle 2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5" name="Rectangle 2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6" name="Group 25"/>
          <p:cNvGrpSpPr>
            <a:grpSpLocks/>
          </p:cNvGrpSpPr>
          <p:nvPr/>
        </p:nvGrpSpPr>
        <p:grpSpPr bwMode="auto">
          <a:xfrm>
            <a:off x="740743" y="3530637"/>
            <a:ext cx="215900" cy="71438"/>
            <a:chOff x="641426" y="1647610"/>
            <a:chExt cx="312772" cy="108077"/>
          </a:xfrm>
        </p:grpSpPr>
        <p:sp>
          <p:nvSpPr>
            <p:cNvPr id="27" name="Rectangle 2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 name="Rectangle 2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9" name="Group 28"/>
          <p:cNvGrpSpPr>
            <a:grpSpLocks/>
          </p:cNvGrpSpPr>
          <p:nvPr/>
        </p:nvGrpSpPr>
        <p:grpSpPr bwMode="auto">
          <a:xfrm>
            <a:off x="740743" y="4293350"/>
            <a:ext cx="215900" cy="71438"/>
            <a:chOff x="641426" y="1647610"/>
            <a:chExt cx="312772" cy="108077"/>
          </a:xfrm>
        </p:grpSpPr>
        <p:sp>
          <p:nvSpPr>
            <p:cNvPr id="30" name="Rectangle 29"/>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1" name="Rectangle 30"/>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2" name="Group 31"/>
          <p:cNvGrpSpPr>
            <a:grpSpLocks/>
          </p:cNvGrpSpPr>
          <p:nvPr/>
        </p:nvGrpSpPr>
        <p:grpSpPr bwMode="auto">
          <a:xfrm>
            <a:off x="740743" y="4737549"/>
            <a:ext cx="215900" cy="71438"/>
            <a:chOff x="641426" y="1647610"/>
            <a:chExt cx="312772" cy="108077"/>
          </a:xfrm>
        </p:grpSpPr>
        <p:sp>
          <p:nvSpPr>
            <p:cNvPr id="33" name="Rectangle 32"/>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4" name="Rectangle 33"/>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pic>
        <p:nvPicPr>
          <p:cNvPr id="35"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AB8746D5-F924-5377-4420-0B718D8E5295}"/>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1270949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3">
            <a:extLst>
              <a:ext uri="{FF2B5EF4-FFF2-40B4-BE49-F238E27FC236}">
                <a16:creationId xmlns:a16="http://schemas.microsoft.com/office/drawing/2014/main" id="{CBA197B8-1BC9-DAFD-F5A8-53BA7CAD8BE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a:extLst>
              <a:ext uri="{FF2B5EF4-FFF2-40B4-BE49-F238E27FC236}">
                <a16:creationId xmlns:a16="http://schemas.microsoft.com/office/drawing/2014/main" id="{EDEC8D18-8603-B66A-2913-4468D20D5C53}"/>
              </a:ext>
            </a:extLst>
          </p:cNvPr>
          <p:cNvSpPr txBox="1">
            <a:spLocks noChangeArrowheads="1"/>
          </p:cNvSpPr>
          <p:nvPr/>
        </p:nvSpPr>
        <p:spPr bwMode="auto">
          <a:xfrm>
            <a:off x="865252" y="1437253"/>
            <a:ext cx="10624457"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400" b="1" kern="0" dirty="0">
                <a:solidFill>
                  <a:srgbClr val="0046AA"/>
                </a:solidFill>
                <a:latin typeface="D-DIN" panose="020B05040302020A0204" pitchFamily="34" charset="0"/>
                <a:cs typeface="Times New Roman" panose="02020603050405020304" pitchFamily="18" charset="0"/>
              </a:rPr>
              <a:t>Growth investing</a:t>
            </a:r>
          </a:p>
          <a:p>
            <a:pPr algn="l" eaLnBrk="1" hangingPunct="1"/>
            <a:r>
              <a:rPr lang="en-US" altLang="en-US" sz="2400" b="1" kern="0" dirty="0">
                <a:solidFill>
                  <a:srgbClr val="0046AA"/>
                </a:solidFill>
                <a:latin typeface="D-DIN" panose="020B05040302020A0204" pitchFamily="34" charset="0"/>
                <a:cs typeface="Times New Roman" panose="02020603050405020304" pitchFamily="18" charset="0"/>
              </a:rPr>
              <a:t>Value investing</a:t>
            </a:r>
          </a:p>
          <a:p>
            <a:pPr algn="l" eaLnBrk="1" hangingPunct="1"/>
            <a:r>
              <a:rPr lang="en-US" altLang="en-US" sz="2400" b="1" kern="0" dirty="0">
                <a:solidFill>
                  <a:srgbClr val="0046AA"/>
                </a:solidFill>
                <a:latin typeface="D-DIN" panose="020B05040302020A0204" pitchFamily="34" charset="0"/>
                <a:cs typeface="Times New Roman" panose="02020603050405020304" pitchFamily="18" charset="0"/>
              </a:rPr>
              <a:t>Quality investing</a:t>
            </a:r>
          </a:p>
          <a:p>
            <a:pPr algn="l" eaLnBrk="1" hangingPunct="1"/>
            <a:r>
              <a:rPr lang="en-US" altLang="en-US" sz="2400" b="1" kern="0" dirty="0">
                <a:solidFill>
                  <a:srgbClr val="0046AA"/>
                </a:solidFill>
                <a:latin typeface="D-DIN" panose="020B05040302020A0204" pitchFamily="34" charset="0"/>
                <a:cs typeface="Times New Roman" panose="02020603050405020304" pitchFamily="18" charset="0"/>
              </a:rPr>
              <a:t>Index investing</a:t>
            </a:r>
          </a:p>
          <a:p>
            <a:pPr algn="l" eaLnBrk="1" hangingPunct="1"/>
            <a:r>
              <a:rPr lang="en-US" altLang="en-US" sz="2400" b="1" kern="0" dirty="0">
                <a:solidFill>
                  <a:srgbClr val="0046AA"/>
                </a:solidFill>
                <a:latin typeface="D-DIN" panose="020B05040302020A0204" pitchFamily="34" charset="0"/>
                <a:cs typeface="Times New Roman" panose="02020603050405020304" pitchFamily="18" charset="0"/>
              </a:rPr>
              <a:t>Buy and hold investing</a:t>
            </a:r>
          </a:p>
        </p:txBody>
      </p:sp>
      <p:grpSp>
        <p:nvGrpSpPr>
          <p:cNvPr id="4" name="Group 19">
            <a:extLst>
              <a:ext uri="{FF2B5EF4-FFF2-40B4-BE49-F238E27FC236}">
                <a16:creationId xmlns:a16="http://schemas.microsoft.com/office/drawing/2014/main" id="{BC86FB20-D1CF-A584-8472-28CFD8293EDA}"/>
              </a:ext>
            </a:extLst>
          </p:cNvPr>
          <p:cNvGrpSpPr>
            <a:grpSpLocks/>
          </p:cNvGrpSpPr>
          <p:nvPr/>
        </p:nvGrpSpPr>
        <p:grpSpPr bwMode="auto">
          <a:xfrm>
            <a:off x="541566" y="1992083"/>
            <a:ext cx="215900" cy="71438"/>
            <a:chOff x="641426" y="1647610"/>
            <a:chExt cx="312772" cy="108077"/>
          </a:xfrm>
        </p:grpSpPr>
        <p:sp>
          <p:nvSpPr>
            <p:cNvPr id="5" name="Rectangle 4">
              <a:extLst>
                <a:ext uri="{FF2B5EF4-FFF2-40B4-BE49-F238E27FC236}">
                  <a16:creationId xmlns:a16="http://schemas.microsoft.com/office/drawing/2014/main" id="{908C1DCF-4F6A-61F0-3728-3FCFEF307954}"/>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a:extLst>
                <a:ext uri="{FF2B5EF4-FFF2-40B4-BE49-F238E27FC236}">
                  <a16:creationId xmlns:a16="http://schemas.microsoft.com/office/drawing/2014/main" id="{FA0B5BA5-F4B6-54B1-CA9B-565C15D36D35}"/>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 name="Group 19">
            <a:extLst>
              <a:ext uri="{FF2B5EF4-FFF2-40B4-BE49-F238E27FC236}">
                <a16:creationId xmlns:a16="http://schemas.microsoft.com/office/drawing/2014/main" id="{D413B1BD-F016-D633-9BF2-1ED17CFA37FF}"/>
              </a:ext>
            </a:extLst>
          </p:cNvPr>
          <p:cNvGrpSpPr>
            <a:grpSpLocks/>
          </p:cNvGrpSpPr>
          <p:nvPr/>
        </p:nvGrpSpPr>
        <p:grpSpPr bwMode="auto">
          <a:xfrm>
            <a:off x="541566" y="2363275"/>
            <a:ext cx="215900" cy="71438"/>
            <a:chOff x="641426" y="1647610"/>
            <a:chExt cx="312772" cy="108077"/>
          </a:xfrm>
        </p:grpSpPr>
        <p:sp>
          <p:nvSpPr>
            <p:cNvPr id="9" name="Rectangle 8">
              <a:extLst>
                <a:ext uri="{FF2B5EF4-FFF2-40B4-BE49-F238E27FC236}">
                  <a16:creationId xmlns:a16="http://schemas.microsoft.com/office/drawing/2014/main" id="{964EB748-66C7-05F4-1B0C-4CC3C0026759}"/>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Rectangle 9">
              <a:extLst>
                <a:ext uri="{FF2B5EF4-FFF2-40B4-BE49-F238E27FC236}">
                  <a16:creationId xmlns:a16="http://schemas.microsoft.com/office/drawing/2014/main" id="{F2925123-FCE7-35FC-F59C-AAD1205B0421}"/>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1" name="Group 19">
            <a:extLst>
              <a:ext uri="{FF2B5EF4-FFF2-40B4-BE49-F238E27FC236}">
                <a16:creationId xmlns:a16="http://schemas.microsoft.com/office/drawing/2014/main" id="{7E5AB299-FEE9-8128-0AA9-732514EC20BE}"/>
              </a:ext>
            </a:extLst>
          </p:cNvPr>
          <p:cNvGrpSpPr>
            <a:grpSpLocks/>
          </p:cNvGrpSpPr>
          <p:nvPr/>
        </p:nvGrpSpPr>
        <p:grpSpPr bwMode="auto">
          <a:xfrm>
            <a:off x="541566" y="2761628"/>
            <a:ext cx="215900" cy="71438"/>
            <a:chOff x="641426" y="1647610"/>
            <a:chExt cx="312772" cy="108077"/>
          </a:xfrm>
        </p:grpSpPr>
        <p:sp>
          <p:nvSpPr>
            <p:cNvPr id="12" name="Rectangle 11">
              <a:extLst>
                <a:ext uri="{FF2B5EF4-FFF2-40B4-BE49-F238E27FC236}">
                  <a16:creationId xmlns:a16="http://schemas.microsoft.com/office/drawing/2014/main" id="{A7E3DF1F-A97D-B3F4-51C4-FD0FFAAA5A55}"/>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Rectangle 12">
              <a:extLst>
                <a:ext uri="{FF2B5EF4-FFF2-40B4-BE49-F238E27FC236}">
                  <a16:creationId xmlns:a16="http://schemas.microsoft.com/office/drawing/2014/main" id="{FBAD6BD5-DB59-50F5-278C-6645716F6368}"/>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4" name="Group 19">
            <a:extLst>
              <a:ext uri="{FF2B5EF4-FFF2-40B4-BE49-F238E27FC236}">
                <a16:creationId xmlns:a16="http://schemas.microsoft.com/office/drawing/2014/main" id="{2A17DCFE-7AED-E245-B242-F22FCD76573F}"/>
              </a:ext>
            </a:extLst>
          </p:cNvPr>
          <p:cNvGrpSpPr>
            <a:grpSpLocks/>
          </p:cNvGrpSpPr>
          <p:nvPr/>
        </p:nvGrpSpPr>
        <p:grpSpPr bwMode="auto">
          <a:xfrm>
            <a:off x="541566" y="1652355"/>
            <a:ext cx="215900" cy="71438"/>
            <a:chOff x="641426" y="1647610"/>
            <a:chExt cx="312772" cy="108077"/>
          </a:xfrm>
        </p:grpSpPr>
        <p:sp>
          <p:nvSpPr>
            <p:cNvPr id="15" name="Rectangle 14">
              <a:extLst>
                <a:ext uri="{FF2B5EF4-FFF2-40B4-BE49-F238E27FC236}">
                  <a16:creationId xmlns:a16="http://schemas.microsoft.com/office/drawing/2014/main" id="{C280399D-1EDB-846D-4D86-71B45FCDEA5C}"/>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Rectangle 15">
              <a:extLst>
                <a:ext uri="{FF2B5EF4-FFF2-40B4-BE49-F238E27FC236}">
                  <a16:creationId xmlns:a16="http://schemas.microsoft.com/office/drawing/2014/main" id="{8397308F-065B-03E7-6159-E5AE668DBAF5}"/>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17" name="Text Box 6">
            <a:extLst>
              <a:ext uri="{FF2B5EF4-FFF2-40B4-BE49-F238E27FC236}">
                <a16:creationId xmlns:a16="http://schemas.microsoft.com/office/drawing/2014/main" id="{C8427B68-AAE3-8410-99DE-94BB3F5F9ECB}"/>
              </a:ext>
            </a:extLst>
          </p:cNvPr>
          <p:cNvSpPr txBox="1">
            <a:spLocks noChangeArrowheads="1"/>
          </p:cNvSpPr>
          <p:nvPr/>
        </p:nvSpPr>
        <p:spPr bwMode="auto">
          <a:xfrm>
            <a:off x="382661" y="497121"/>
            <a:ext cx="6456517" cy="523220"/>
          </a:xfrm>
          <a:prstGeom prst="rect">
            <a:avLst/>
          </a:prstGeom>
          <a:noFill/>
          <a:ln w="9525">
            <a:noFill/>
            <a:miter lim="800000"/>
            <a:headEnd/>
            <a:tailEnd/>
          </a:ln>
        </p:spPr>
        <p:txBody>
          <a:bodyPr wrap="square">
            <a:spAutoFit/>
          </a:bodyPr>
          <a:lstStyle/>
          <a:p>
            <a:r>
              <a:rPr lang="en-US" sz="2800" b="1" dirty="0">
                <a:solidFill>
                  <a:srgbClr val="C00000"/>
                </a:solidFill>
                <a:latin typeface="D-DIN" panose="020B05040302020A0204" pitchFamily="34" charset="0"/>
                <a:cs typeface="Arial" charset="0"/>
              </a:rPr>
              <a:t>Different Investing Styles</a:t>
            </a:r>
            <a:endParaRPr lang="en-US" sz="2800" b="1" dirty="0">
              <a:solidFill>
                <a:srgbClr val="0046AA"/>
              </a:solidFill>
              <a:latin typeface="D-DIN" panose="020B05040302020A0204" pitchFamily="34" charset="0"/>
              <a:cs typeface="Arial" charset="0"/>
            </a:endParaRPr>
          </a:p>
        </p:txBody>
      </p:sp>
      <p:sp>
        <p:nvSpPr>
          <p:cNvPr id="8" name="Rectangle 7">
            <a:extLst>
              <a:ext uri="{FF2B5EF4-FFF2-40B4-BE49-F238E27FC236}">
                <a16:creationId xmlns:a16="http://schemas.microsoft.com/office/drawing/2014/main" id="{4C81EE57-A072-4A56-2A67-25532BBB630B}"/>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grpSp>
        <p:nvGrpSpPr>
          <p:cNvPr id="18" name="Group 19">
            <a:extLst>
              <a:ext uri="{FF2B5EF4-FFF2-40B4-BE49-F238E27FC236}">
                <a16:creationId xmlns:a16="http://schemas.microsoft.com/office/drawing/2014/main" id="{3BA80FB4-22AF-4691-B89D-57336DC48E7C}"/>
              </a:ext>
            </a:extLst>
          </p:cNvPr>
          <p:cNvGrpSpPr>
            <a:grpSpLocks/>
          </p:cNvGrpSpPr>
          <p:nvPr/>
        </p:nvGrpSpPr>
        <p:grpSpPr bwMode="auto">
          <a:xfrm>
            <a:off x="541566" y="3117228"/>
            <a:ext cx="215900" cy="71438"/>
            <a:chOff x="641426" y="1647610"/>
            <a:chExt cx="312772" cy="108077"/>
          </a:xfrm>
        </p:grpSpPr>
        <p:sp>
          <p:nvSpPr>
            <p:cNvPr id="19" name="Rectangle 18">
              <a:extLst>
                <a:ext uri="{FF2B5EF4-FFF2-40B4-BE49-F238E27FC236}">
                  <a16:creationId xmlns:a16="http://schemas.microsoft.com/office/drawing/2014/main" id="{43EC5571-057D-F030-2F0D-FBAC0415CAB5}"/>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 name="Rectangle 19">
              <a:extLst>
                <a:ext uri="{FF2B5EF4-FFF2-40B4-BE49-F238E27FC236}">
                  <a16:creationId xmlns:a16="http://schemas.microsoft.com/office/drawing/2014/main" id="{C33B032A-DC28-EA94-B979-6886A57586AC}"/>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Tree>
    <p:extLst>
      <p:ext uri="{BB962C8B-B14F-4D97-AF65-F5344CB8AC3E}">
        <p14:creationId xmlns:p14="http://schemas.microsoft.com/office/powerpoint/2010/main" val="1342173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3">
            <a:extLst>
              <a:ext uri="{FF2B5EF4-FFF2-40B4-BE49-F238E27FC236}">
                <a16:creationId xmlns:a16="http://schemas.microsoft.com/office/drawing/2014/main" id="{CBA197B8-1BC9-DAFD-F5A8-53BA7CAD8BE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a:extLst>
              <a:ext uri="{FF2B5EF4-FFF2-40B4-BE49-F238E27FC236}">
                <a16:creationId xmlns:a16="http://schemas.microsoft.com/office/drawing/2014/main" id="{EDEC8D18-8603-B66A-2913-4468D20D5C53}"/>
              </a:ext>
            </a:extLst>
          </p:cNvPr>
          <p:cNvSpPr txBox="1">
            <a:spLocks noChangeArrowheads="1"/>
          </p:cNvSpPr>
          <p:nvPr/>
        </p:nvSpPr>
        <p:spPr bwMode="auto">
          <a:xfrm>
            <a:off x="865252" y="1437253"/>
            <a:ext cx="10624457"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spcAft>
                <a:spcPts val="600"/>
              </a:spcAft>
            </a:pPr>
            <a:r>
              <a:rPr lang="en-US" altLang="en-US" sz="2400" b="1" kern="0" dirty="0">
                <a:solidFill>
                  <a:srgbClr val="0046AA"/>
                </a:solidFill>
                <a:latin typeface="D-DIN" panose="020B05040302020A0204" pitchFamily="34" charset="0"/>
                <a:cs typeface="Times New Roman" panose="02020603050405020304" pitchFamily="18" charset="0"/>
              </a:rPr>
              <a:t>Intraday Trading</a:t>
            </a:r>
          </a:p>
          <a:p>
            <a:pPr algn="l" eaLnBrk="1" hangingPunct="1">
              <a:spcAft>
                <a:spcPts val="600"/>
              </a:spcAft>
            </a:pPr>
            <a:r>
              <a:rPr lang="en-US" altLang="en-US" sz="2400" b="1" kern="0" dirty="0">
                <a:solidFill>
                  <a:srgbClr val="0046AA"/>
                </a:solidFill>
                <a:latin typeface="D-DIN" panose="020B05040302020A0204" pitchFamily="34" charset="0"/>
                <a:cs typeface="Times New Roman" panose="02020603050405020304" pitchFamily="18" charset="0"/>
              </a:rPr>
              <a:t>Swing Trading</a:t>
            </a:r>
          </a:p>
          <a:p>
            <a:pPr algn="l" eaLnBrk="1" hangingPunct="1">
              <a:spcAft>
                <a:spcPts val="600"/>
              </a:spcAft>
            </a:pPr>
            <a:r>
              <a:rPr lang="en-US" altLang="en-US" sz="2400" b="1" kern="0" dirty="0">
                <a:solidFill>
                  <a:srgbClr val="0046AA"/>
                </a:solidFill>
                <a:latin typeface="D-DIN" panose="020B05040302020A0204" pitchFamily="34" charset="0"/>
                <a:cs typeface="Times New Roman" panose="02020603050405020304" pitchFamily="18" charset="0"/>
              </a:rPr>
              <a:t>Arbitrage Trading</a:t>
            </a:r>
          </a:p>
          <a:p>
            <a:pPr algn="l" eaLnBrk="1" hangingPunct="1">
              <a:spcAft>
                <a:spcPts val="600"/>
              </a:spcAft>
            </a:pPr>
            <a:r>
              <a:rPr lang="en-US" altLang="en-US" sz="2400" b="1" kern="0" dirty="0">
                <a:solidFill>
                  <a:srgbClr val="0046AA"/>
                </a:solidFill>
                <a:latin typeface="D-DIN" panose="020B05040302020A0204" pitchFamily="34" charset="0"/>
                <a:cs typeface="Times New Roman" panose="02020603050405020304" pitchFamily="18" charset="0"/>
              </a:rPr>
              <a:t>Positional Trading</a:t>
            </a:r>
          </a:p>
          <a:p>
            <a:pPr algn="l" eaLnBrk="1" hangingPunct="1">
              <a:spcAft>
                <a:spcPts val="600"/>
              </a:spcAft>
            </a:pPr>
            <a:r>
              <a:rPr lang="en-US" altLang="en-US" sz="2400" b="1" kern="0" dirty="0">
                <a:solidFill>
                  <a:srgbClr val="0046AA"/>
                </a:solidFill>
                <a:latin typeface="D-DIN" panose="020B05040302020A0204" pitchFamily="34" charset="0"/>
                <a:cs typeface="Times New Roman" panose="02020603050405020304" pitchFamily="18" charset="0"/>
              </a:rPr>
              <a:t>Options Strategies</a:t>
            </a:r>
          </a:p>
          <a:p>
            <a:pPr algn="l" eaLnBrk="1" hangingPunct="1">
              <a:spcAft>
                <a:spcPts val="600"/>
              </a:spcAft>
            </a:pPr>
            <a:r>
              <a:rPr lang="en-US" altLang="en-US" sz="2400" b="1" kern="0" dirty="0">
                <a:solidFill>
                  <a:srgbClr val="0046AA"/>
                </a:solidFill>
                <a:latin typeface="D-DIN" panose="020B05040302020A0204" pitchFamily="34" charset="0"/>
                <a:cs typeface="Times New Roman" panose="02020603050405020304" pitchFamily="18" charset="0"/>
              </a:rPr>
              <a:t>Trade using Technical Analysis</a:t>
            </a:r>
          </a:p>
          <a:p>
            <a:pPr algn="l" eaLnBrk="1" hangingPunct="1">
              <a:spcAft>
                <a:spcPts val="600"/>
              </a:spcAft>
            </a:pPr>
            <a:r>
              <a:rPr lang="en-US" altLang="en-US" sz="2400" b="1" kern="0" dirty="0">
                <a:solidFill>
                  <a:srgbClr val="0046AA"/>
                </a:solidFill>
                <a:latin typeface="D-DIN" panose="020B05040302020A0204" pitchFamily="34" charset="0"/>
                <a:cs typeface="Times New Roman" panose="02020603050405020304" pitchFamily="18" charset="0"/>
              </a:rPr>
              <a:t>Money Flow Based Trading</a:t>
            </a:r>
          </a:p>
          <a:p>
            <a:pPr algn="l" eaLnBrk="1" hangingPunct="1">
              <a:spcAft>
                <a:spcPts val="600"/>
              </a:spcAft>
            </a:pPr>
            <a:r>
              <a:rPr lang="en-US" altLang="en-US" sz="2400" b="1" kern="0" dirty="0">
                <a:solidFill>
                  <a:srgbClr val="0046AA"/>
                </a:solidFill>
                <a:latin typeface="D-DIN" panose="020B05040302020A0204" pitchFamily="34" charset="0"/>
                <a:cs typeface="Times New Roman" panose="02020603050405020304" pitchFamily="18" charset="0"/>
              </a:rPr>
              <a:t>Trade Driven by Events</a:t>
            </a:r>
          </a:p>
          <a:p>
            <a:pPr algn="l" eaLnBrk="1" hangingPunct="1">
              <a:spcAft>
                <a:spcPts val="600"/>
              </a:spcAft>
            </a:pPr>
            <a:r>
              <a:rPr lang="en-US" altLang="en-US" sz="2400" b="1" kern="0" dirty="0">
                <a:solidFill>
                  <a:srgbClr val="0046AA"/>
                </a:solidFill>
                <a:latin typeface="D-DIN" panose="020B05040302020A0204" pitchFamily="34" charset="0"/>
                <a:cs typeface="Times New Roman" panose="02020603050405020304" pitchFamily="18" charset="0"/>
              </a:rPr>
              <a:t>High Frequency Trading</a:t>
            </a:r>
          </a:p>
          <a:p>
            <a:pPr algn="l" eaLnBrk="1" hangingPunct="1">
              <a:spcAft>
                <a:spcPts val="600"/>
              </a:spcAft>
            </a:pPr>
            <a:r>
              <a:rPr lang="en-US" altLang="en-US" sz="2400" b="1" kern="0" dirty="0">
                <a:solidFill>
                  <a:srgbClr val="0046AA"/>
                </a:solidFill>
                <a:latin typeface="D-DIN" panose="020B05040302020A0204" pitchFamily="34" charset="0"/>
                <a:cs typeface="Times New Roman" panose="02020603050405020304" pitchFamily="18" charset="0"/>
              </a:rPr>
              <a:t>Quantitative Trading</a:t>
            </a:r>
          </a:p>
        </p:txBody>
      </p:sp>
      <p:grpSp>
        <p:nvGrpSpPr>
          <p:cNvPr id="4" name="Group 19">
            <a:extLst>
              <a:ext uri="{FF2B5EF4-FFF2-40B4-BE49-F238E27FC236}">
                <a16:creationId xmlns:a16="http://schemas.microsoft.com/office/drawing/2014/main" id="{BC86FB20-D1CF-A584-8472-28CFD8293EDA}"/>
              </a:ext>
            </a:extLst>
          </p:cNvPr>
          <p:cNvGrpSpPr>
            <a:grpSpLocks/>
          </p:cNvGrpSpPr>
          <p:nvPr/>
        </p:nvGrpSpPr>
        <p:grpSpPr bwMode="auto">
          <a:xfrm>
            <a:off x="541566" y="2106383"/>
            <a:ext cx="215900" cy="71438"/>
            <a:chOff x="641426" y="1647610"/>
            <a:chExt cx="312772" cy="108077"/>
          </a:xfrm>
        </p:grpSpPr>
        <p:sp>
          <p:nvSpPr>
            <p:cNvPr id="5" name="Rectangle 4">
              <a:extLst>
                <a:ext uri="{FF2B5EF4-FFF2-40B4-BE49-F238E27FC236}">
                  <a16:creationId xmlns:a16="http://schemas.microsoft.com/office/drawing/2014/main" id="{908C1DCF-4F6A-61F0-3728-3FCFEF307954}"/>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a:extLst>
                <a:ext uri="{FF2B5EF4-FFF2-40B4-BE49-F238E27FC236}">
                  <a16:creationId xmlns:a16="http://schemas.microsoft.com/office/drawing/2014/main" id="{FA0B5BA5-F4B6-54B1-CA9B-565C15D36D35}"/>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 name="Group 19">
            <a:extLst>
              <a:ext uri="{FF2B5EF4-FFF2-40B4-BE49-F238E27FC236}">
                <a16:creationId xmlns:a16="http://schemas.microsoft.com/office/drawing/2014/main" id="{D413B1BD-F016-D633-9BF2-1ED17CFA37FF}"/>
              </a:ext>
            </a:extLst>
          </p:cNvPr>
          <p:cNvGrpSpPr>
            <a:grpSpLocks/>
          </p:cNvGrpSpPr>
          <p:nvPr/>
        </p:nvGrpSpPr>
        <p:grpSpPr bwMode="auto">
          <a:xfrm>
            <a:off x="541566" y="2553775"/>
            <a:ext cx="215900" cy="71438"/>
            <a:chOff x="641426" y="1647610"/>
            <a:chExt cx="312772" cy="108077"/>
          </a:xfrm>
        </p:grpSpPr>
        <p:sp>
          <p:nvSpPr>
            <p:cNvPr id="9" name="Rectangle 8">
              <a:extLst>
                <a:ext uri="{FF2B5EF4-FFF2-40B4-BE49-F238E27FC236}">
                  <a16:creationId xmlns:a16="http://schemas.microsoft.com/office/drawing/2014/main" id="{964EB748-66C7-05F4-1B0C-4CC3C0026759}"/>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Rectangle 9">
              <a:extLst>
                <a:ext uri="{FF2B5EF4-FFF2-40B4-BE49-F238E27FC236}">
                  <a16:creationId xmlns:a16="http://schemas.microsoft.com/office/drawing/2014/main" id="{F2925123-FCE7-35FC-F59C-AAD1205B0421}"/>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1" name="Group 19">
            <a:extLst>
              <a:ext uri="{FF2B5EF4-FFF2-40B4-BE49-F238E27FC236}">
                <a16:creationId xmlns:a16="http://schemas.microsoft.com/office/drawing/2014/main" id="{7E5AB299-FEE9-8128-0AA9-732514EC20BE}"/>
              </a:ext>
            </a:extLst>
          </p:cNvPr>
          <p:cNvGrpSpPr>
            <a:grpSpLocks/>
          </p:cNvGrpSpPr>
          <p:nvPr/>
        </p:nvGrpSpPr>
        <p:grpSpPr bwMode="auto">
          <a:xfrm>
            <a:off x="541566" y="2964828"/>
            <a:ext cx="215900" cy="71438"/>
            <a:chOff x="641426" y="1647610"/>
            <a:chExt cx="312772" cy="108077"/>
          </a:xfrm>
        </p:grpSpPr>
        <p:sp>
          <p:nvSpPr>
            <p:cNvPr id="12" name="Rectangle 11">
              <a:extLst>
                <a:ext uri="{FF2B5EF4-FFF2-40B4-BE49-F238E27FC236}">
                  <a16:creationId xmlns:a16="http://schemas.microsoft.com/office/drawing/2014/main" id="{A7E3DF1F-A97D-B3F4-51C4-FD0FFAAA5A55}"/>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Rectangle 12">
              <a:extLst>
                <a:ext uri="{FF2B5EF4-FFF2-40B4-BE49-F238E27FC236}">
                  <a16:creationId xmlns:a16="http://schemas.microsoft.com/office/drawing/2014/main" id="{FBAD6BD5-DB59-50F5-278C-6645716F6368}"/>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4" name="Group 19">
            <a:extLst>
              <a:ext uri="{FF2B5EF4-FFF2-40B4-BE49-F238E27FC236}">
                <a16:creationId xmlns:a16="http://schemas.microsoft.com/office/drawing/2014/main" id="{2A17DCFE-7AED-E245-B242-F22FCD76573F}"/>
              </a:ext>
            </a:extLst>
          </p:cNvPr>
          <p:cNvGrpSpPr>
            <a:grpSpLocks/>
          </p:cNvGrpSpPr>
          <p:nvPr/>
        </p:nvGrpSpPr>
        <p:grpSpPr bwMode="auto">
          <a:xfrm>
            <a:off x="541566" y="1652355"/>
            <a:ext cx="215900" cy="71438"/>
            <a:chOff x="641426" y="1647610"/>
            <a:chExt cx="312772" cy="108077"/>
          </a:xfrm>
        </p:grpSpPr>
        <p:sp>
          <p:nvSpPr>
            <p:cNvPr id="15" name="Rectangle 14">
              <a:extLst>
                <a:ext uri="{FF2B5EF4-FFF2-40B4-BE49-F238E27FC236}">
                  <a16:creationId xmlns:a16="http://schemas.microsoft.com/office/drawing/2014/main" id="{C280399D-1EDB-846D-4D86-71B45FCDEA5C}"/>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Rectangle 15">
              <a:extLst>
                <a:ext uri="{FF2B5EF4-FFF2-40B4-BE49-F238E27FC236}">
                  <a16:creationId xmlns:a16="http://schemas.microsoft.com/office/drawing/2014/main" id="{8397308F-065B-03E7-6159-E5AE668DBAF5}"/>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17" name="Text Box 6">
            <a:extLst>
              <a:ext uri="{FF2B5EF4-FFF2-40B4-BE49-F238E27FC236}">
                <a16:creationId xmlns:a16="http://schemas.microsoft.com/office/drawing/2014/main" id="{C8427B68-AAE3-8410-99DE-94BB3F5F9ECB}"/>
              </a:ext>
            </a:extLst>
          </p:cNvPr>
          <p:cNvSpPr txBox="1">
            <a:spLocks noChangeArrowheads="1"/>
          </p:cNvSpPr>
          <p:nvPr/>
        </p:nvSpPr>
        <p:spPr bwMode="auto">
          <a:xfrm>
            <a:off x="382661" y="497121"/>
            <a:ext cx="6456517" cy="523220"/>
          </a:xfrm>
          <a:prstGeom prst="rect">
            <a:avLst/>
          </a:prstGeom>
          <a:noFill/>
          <a:ln w="9525">
            <a:noFill/>
            <a:miter lim="800000"/>
            <a:headEnd/>
            <a:tailEnd/>
          </a:ln>
        </p:spPr>
        <p:txBody>
          <a:bodyPr wrap="square">
            <a:spAutoFit/>
          </a:bodyPr>
          <a:lstStyle/>
          <a:p>
            <a:r>
              <a:rPr lang="en-US" sz="2800" b="1" dirty="0">
                <a:solidFill>
                  <a:srgbClr val="C00000"/>
                </a:solidFill>
                <a:latin typeface="D-DIN" panose="020B05040302020A0204" pitchFamily="34" charset="0"/>
                <a:cs typeface="Arial" charset="0"/>
              </a:rPr>
              <a:t>Different Trading Styles</a:t>
            </a:r>
            <a:endParaRPr lang="en-US" sz="2800" b="1" dirty="0">
              <a:solidFill>
                <a:srgbClr val="0046AA"/>
              </a:solidFill>
              <a:latin typeface="D-DIN" panose="020B05040302020A0204" pitchFamily="34" charset="0"/>
              <a:cs typeface="Arial" charset="0"/>
            </a:endParaRPr>
          </a:p>
        </p:txBody>
      </p:sp>
      <p:sp>
        <p:nvSpPr>
          <p:cNvPr id="8" name="Rectangle 7">
            <a:extLst>
              <a:ext uri="{FF2B5EF4-FFF2-40B4-BE49-F238E27FC236}">
                <a16:creationId xmlns:a16="http://schemas.microsoft.com/office/drawing/2014/main" id="{4B31B730-835C-EBD0-8663-4CC744129253}"/>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grpSp>
        <p:nvGrpSpPr>
          <p:cNvPr id="18" name="Group 19">
            <a:extLst>
              <a:ext uri="{FF2B5EF4-FFF2-40B4-BE49-F238E27FC236}">
                <a16:creationId xmlns:a16="http://schemas.microsoft.com/office/drawing/2014/main" id="{C64E4C3E-90AC-AA89-FF01-3C1F56E7BCE8}"/>
              </a:ext>
            </a:extLst>
          </p:cNvPr>
          <p:cNvGrpSpPr>
            <a:grpSpLocks/>
          </p:cNvGrpSpPr>
          <p:nvPr/>
        </p:nvGrpSpPr>
        <p:grpSpPr bwMode="auto">
          <a:xfrm>
            <a:off x="541566" y="3422028"/>
            <a:ext cx="215900" cy="71438"/>
            <a:chOff x="641426" y="1647610"/>
            <a:chExt cx="312772" cy="108077"/>
          </a:xfrm>
        </p:grpSpPr>
        <p:sp>
          <p:nvSpPr>
            <p:cNvPr id="19" name="Rectangle 18">
              <a:extLst>
                <a:ext uri="{FF2B5EF4-FFF2-40B4-BE49-F238E27FC236}">
                  <a16:creationId xmlns:a16="http://schemas.microsoft.com/office/drawing/2014/main" id="{E2CF041A-03B1-2BEE-32C8-BB1B7B4A2BB8}"/>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 name="Rectangle 19">
              <a:extLst>
                <a:ext uri="{FF2B5EF4-FFF2-40B4-BE49-F238E27FC236}">
                  <a16:creationId xmlns:a16="http://schemas.microsoft.com/office/drawing/2014/main" id="{CC304DE3-FCF0-4DD2-946E-121BAB1195D3}"/>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1" name="Group 19">
            <a:extLst>
              <a:ext uri="{FF2B5EF4-FFF2-40B4-BE49-F238E27FC236}">
                <a16:creationId xmlns:a16="http://schemas.microsoft.com/office/drawing/2014/main" id="{806AC6DA-863A-F351-4A06-5228BB71BC64}"/>
              </a:ext>
            </a:extLst>
          </p:cNvPr>
          <p:cNvGrpSpPr>
            <a:grpSpLocks/>
          </p:cNvGrpSpPr>
          <p:nvPr/>
        </p:nvGrpSpPr>
        <p:grpSpPr bwMode="auto">
          <a:xfrm>
            <a:off x="541566" y="3843419"/>
            <a:ext cx="215900" cy="71438"/>
            <a:chOff x="641426" y="1647610"/>
            <a:chExt cx="312772" cy="108077"/>
          </a:xfrm>
        </p:grpSpPr>
        <p:sp>
          <p:nvSpPr>
            <p:cNvPr id="22" name="Rectangle 21">
              <a:extLst>
                <a:ext uri="{FF2B5EF4-FFF2-40B4-BE49-F238E27FC236}">
                  <a16:creationId xmlns:a16="http://schemas.microsoft.com/office/drawing/2014/main" id="{80B16991-F1A6-855A-6E9E-6926F2A842DB}"/>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 name="Rectangle 22">
              <a:extLst>
                <a:ext uri="{FF2B5EF4-FFF2-40B4-BE49-F238E27FC236}">
                  <a16:creationId xmlns:a16="http://schemas.microsoft.com/office/drawing/2014/main" id="{3E08AE84-1A73-A077-277E-6ADAB325A016}"/>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4" name="Group 19">
            <a:extLst>
              <a:ext uri="{FF2B5EF4-FFF2-40B4-BE49-F238E27FC236}">
                <a16:creationId xmlns:a16="http://schemas.microsoft.com/office/drawing/2014/main" id="{9FA28D5A-B85B-B1E5-44A3-BDF04F2B9038}"/>
              </a:ext>
            </a:extLst>
          </p:cNvPr>
          <p:cNvGrpSpPr>
            <a:grpSpLocks/>
          </p:cNvGrpSpPr>
          <p:nvPr/>
        </p:nvGrpSpPr>
        <p:grpSpPr bwMode="auto">
          <a:xfrm>
            <a:off x="541566" y="4272642"/>
            <a:ext cx="215900" cy="71438"/>
            <a:chOff x="641426" y="1647610"/>
            <a:chExt cx="312772" cy="108077"/>
          </a:xfrm>
        </p:grpSpPr>
        <p:sp>
          <p:nvSpPr>
            <p:cNvPr id="25" name="Rectangle 24">
              <a:extLst>
                <a:ext uri="{FF2B5EF4-FFF2-40B4-BE49-F238E27FC236}">
                  <a16:creationId xmlns:a16="http://schemas.microsoft.com/office/drawing/2014/main" id="{8D7DDDAB-D0E9-81F1-DD7B-38BE01946E03}"/>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 name="Rectangle 25">
              <a:extLst>
                <a:ext uri="{FF2B5EF4-FFF2-40B4-BE49-F238E27FC236}">
                  <a16:creationId xmlns:a16="http://schemas.microsoft.com/office/drawing/2014/main" id="{51166787-4955-49EE-9097-EF86B2FE92D3}"/>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8" name="Group 19">
            <a:extLst>
              <a:ext uri="{FF2B5EF4-FFF2-40B4-BE49-F238E27FC236}">
                <a16:creationId xmlns:a16="http://schemas.microsoft.com/office/drawing/2014/main" id="{A30681CF-22D1-6912-7F74-D87A9825B334}"/>
              </a:ext>
            </a:extLst>
          </p:cNvPr>
          <p:cNvGrpSpPr>
            <a:grpSpLocks/>
          </p:cNvGrpSpPr>
          <p:nvPr/>
        </p:nvGrpSpPr>
        <p:grpSpPr bwMode="auto">
          <a:xfrm>
            <a:off x="541566" y="4701865"/>
            <a:ext cx="215900" cy="71438"/>
            <a:chOff x="641426" y="1647610"/>
            <a:chExt cx="312772" cy="108077"/>
          </a:xfrm>
        </p:grpSpPr>
        <p:sp>
          <p:nvSpPr>
            <p:cNvPr id="29" name="Rectangle 28">
              <a:extLst>
                <a:ext uri="{FF2B5EF4-FFF2-40B4-BE49-F238E27FC236}">
                  <a16:creationId xmlns:a16="http://schemas.microsoft.com/office/drawing/2014/main" id="{315464AD-B59A-9119-47BF-874906A7A6C9}"/>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0" name="Rectangle 29">
              <a:extLst>
                <a:ext uri="{FF2B5EF4-FFF2-40B4-BE49-F238E27FC236}">
                  <a16:creationId xmlns:a16="http://schemas.microsoft.com/office/drawing/2014/main" id="{80A7ED35-8C1F-7958-6BDB-AABED44DC3B4}"/>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1" name="Group 19">
            <a:extLst>
              <a:ext uri="{FF2B5EF4-FFF2-40B4-BE49-F238E27FC236}">
                <a16:creationId xmlns:a16="http://schemas.microsoft.com/office/drawing/2014/main" id="{6669FC08-02F7-7CC9-0D21-2200AF22446D}"/>
              </a:ext>
            </a:extLst>
          </p:cNvPr>
          <p:cNvGrpSpPr>
            <a:grpSpLocks/>
          </p:cNvGrpSpPr>
          <p:nvPr/>
        </p:nvGrpSpPr>
        <p:grpSpPr bwMode="auto">
          <a:xfrm>
            <a:off x="541566" y="5149257"/>
            <a:ext cx="215900" cy="71438"/>
            <a:chOff x="641426" y="1647610"/>
            <a:chExt cx="312772" cy="108077"/>
          </a:xfrm>
        </p:grpSpPr>
        <p:sp>
          <p:nvSpPr>
            <p:cNvPr id="32" name="Rectangle 31">
              <a:extLst>
                <a:ext uri="{FF2B5EF4-FFF2-40B4-BE49-F238E27FC236}">
                  <a16:creationId xmlns:a16="http://schemas.microsoft.com/office/drawing/2014/main" id="{8DCF1EA1-0133-E483-A5C4-C00E14BFDABB}"/>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3" name="Rectangle 32">
              <a:extLst>
                <a:ext uri="{FF2B5EF4-FFF2-40B4-BE49-F238E27FC236}">
                  <a16:creationId xmlns:a16="http://schemas.microsoft.com/office/drawing/2014/main" id="{4D7F0C4A-056D-58BC-F733-E0DC5EC54133}"/>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4" name="Group 19">
            <a:extLst>
              <a:ext uri="{FF2B5EF4-FFF2-40B4-BE49-F238E27FC236}">
                <a16:creationId xmlns:a16="http://schemas.microsoft.com/office/drawing/2014/main" id="{65167BFA-A76E-24D1-D797-61451BB4DF3D}"/>
              </a:ext>
            </a:extLst>
          </p:cNvPr>
          <p:cNvGrpSpPr>
            <a:grpSpLocks/>
          </p:cNvGrpSpPr>
          <p:nvPr/>
        </p:nvGrpSpPr>
        <p:grpSpPr bwMode="auto">
          <a:xfrm>
            <a:off x="541566" y="5588287"/>
            <a:ext cx="215900" cy="71438"/>
            <a:chOff x="641426" y="1647610"/>
            <a:chExt cx="312772" cy="108077"/>
          </a:xfrm>
        </p:grpSpPr>
        <p:sp>
          <p:nvSpPr>
            <p:cNvPr id="35" name="Rectangle 34">
              <a:extLst>
                <a:ext uri="{FF2B5EF4-FFF2-40B4-BE49-F238E27FC236}">
                  <a16:creationId xmlns:a16="http://schemas.microsoft.com/office/drawing/2014/main" id="{3E271290-55A1-ED3A-ADF6-BDF34474014B}"/>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6" name="Rectangle 35">
              <a:extLst>
                <a:ext uri="{FF2B5EF4-FFF2-40B4-BE49-F238E27FC236}">
                  <a16:creationId xmlns:a16="http://schemas.microsoft.com/office/drawing/2014/main" id="{14E80619-9799-5A0E-29DF-15A8CB84C7B8}"/>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Tree>
    <p:extLst>
      <p:ext uri="{BB962C8B-B14F-4D97-AF65-F5344CB8AC3E}">
        <p14:creationId xmlns:p14="http://schemas.microsoft.com/office/powerpoint/2010/main" val="3312923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 name="Text Box 6"/>
          <p:cNvSpPr txBox="1">
            <a:spLocks noChangeArrowheads="1"/>
          </p:cNvSpPr>
          <p:nvPr/>
        </p:nvSpPr>
        <p:spPr bwMode="auto">
          <a:xfrm>
            <a:off x="1020672" y="896413"/>
            <a:ext cx="10536328" cy="5178341"/>
          </a:xfrm>
          <a:prstGeom prst="rect">
            <a:avLst/>
          </a:prstGeom>
          <a:noFill/>
          <a:ln w="9525">
            <a:noFill/>
            <a:miter lim="800000"/>
            <a:headEnd/>
            <a:tailEnd/>
          </a:ln>
        </p:spPr>
        <p:txBody>
          <a:bodyPr wrap="square">
            <a:spAutoFit/>
          </a:bodyPr>
          <a:lstStyle/>
          <a:p>
            <a:pPr>
              <a:spcAft>
                <a:spcPts val="300"/>
              </a:spcAft>
            </a:pPr>
            <a:r>
              <a:rPr lang="en-US" sz="1400" b="1" dirty="0">
                <a:latin typeface="D-DIN" panose="020B05040302020A0204" pitchFamily="34" charset="0"/>
                <a:cs typeface="Calibri" panose="020F0502020204030204" pitchFamily="34" charset="0"/>
              </a:rPr>
              <a:t>Should Open all the Family Members’ Trading &amp; </a:t>
            </a:r>
            <a:r>
              <a:rPr lang="en-US" sz="1400" b="1" dirty="0" err="1">
                <a:latin typeface="D-DIN" panose="020B05040302020A0204" pitchFamily="34" charset="0"/>
                <a:cs typeface="Calibri" panose="020F0502020204030204" pitchFamily="34" charset="0"/>
              </a:rPr>
              <a:t>Demat</a:t>
            </a:r>
            <a:r>
              <a:rPr lang="en-US" sz="1400" b="1" dirty="0">
                <a:latin typeface="D-DIN" panose="020B05040302020A0204" pitchFamily="34" charset="0"/>
                <a:cs typeface="Calibri" panose="020F0502020204030204" pitchFamily="34" charset="0"/>
              </a:rPr>
              <a:t> accounts </a:t>
            </a:r>
          </a:p>
          <a:p>
            <a:pPr>
              <a:spcAft>
                <a:spcPts val="300"/>
              </a:spcAft>
            </a:pPr>
            <a:r>
              <a:rPr lang="en-US" sz="1400" b="1" dirty="0">
                <a:latin typeface="D-DIN" panose="020B05040302020A0204" pitchFamily="34" charset="0"/>
                <a:cs typeface="Calibri" panose="020F0502020204030204" pitchFamily="34" charset="0"/>
              </a:rPr>
              <a:t>Should do Aggressive Primary participation through all family members’ accounts (easy and lesser risky though small returns in markets should not be overlooked)   </a:t>
            </a:r>
          </a:p>
          <a:p>
            <a:pPr>
              <a:spcAft>
                <a:spcPts val="300"/>
              </a:spcAft>
            </a:pPr>
            <a:r>
              <a:rPr lang="en-US" sz="1400" b="1" dirty="0">
                <a:latin typeface="D-DIN" panose="020B05040302020A0204" pitchFamily="34" charset="0"/>
                <a:cs typeface="Calibri" panose="020F0502020204030204" pitchFamily="34" charset="0"/>
              </a:rPr>
              <a:t>Can have different strategy portfolios in different accounts </a:t>
            </a:r>
          </a:p>
          <a:p>
            <a:pPr>
              <a:spcAft>
                <a:spcPts val="300"/>
              </a:spcAft>
            </a:pPr>
            <a:r>
              <a:rPr lang="en-US" sz="1400" b="1" dirty="0">
                <a:latin typeface="D-DIN" panose="020B05040302020A0204" pitchFamily="34" charset="0"/>
                <a:cs typeface="Calibri" panose="020F0502020204030204" pitchFamily="34" charset="0"/>
              </a:rPr>
              <a:t>Must open HUF account (preferable for trading in Cash + F&amp;O market)</a:t>
            </a:r>
          </a:p>
          <a:p>
            <a:pPr>
              <a:spcAft>
                <a:spcPts val="300"/>
              </a:spcAft>
            </a:pPr>
            <a:r>
              <a:rPr lang="en-US" sz="1400" b="1" dirty="0">
                <a:latin typeface="D-DIN" panose="020B05040302020A0204" pitchFamily="34" charset="0"/>
                <a:cs typeface="Calibri" panose="020F0502020204030204" pitchFamily="34" charset="0"/>
              </a:rPr>
              <a:t>If possible should trade in Corporate Account for Taxation Arbitrage</a:t>
            </a:r>
          </a:p>
          <a:p>
            <a:pPr>
              <a:spcAft>
                <a:spcPts val="300"/>
              </a:spcAft>
            </a:pPr>
            <a:r>
              <a:rPr lang="en-US" sz="1400" b="1" dirty="0">
                <a:latin typeface="D-DIN" panose="020B05040302020A0204" pitchFamily="34" charset="0"/>
                <a:cs typeface="Calibri" panose="020F0502020204030204" pitchFamily="34" charset="0"/>
              </a:rPr>
              <a:t>Should have an OD limit for grabbing sudden opportunities like OFS etc.</a:t>
            </a:r>
          </a:p>
          <a:p>
            <a:pPr>
              <a:spcAft>
                <a:spcPts val="300"/>
              </a:spcAft>
            </a:pPr>
            <a:r>
              <a:rPr lang="en-US" sz="1400" b="1" dirty="0">
                <a:latin typeface="D-DIN" panose="020B05040302020A0204" pitchFamily="34" charset="0"/>
                <a:cs typeface="Calibri" panose="020F0502020204030204" pitchFamily="34" charset="0"/>
              </a:rPr>
              <a:t>Special Situations Arbitrage or opportunities should not to be missed  </a:t>
            </a:r>
          </a:p>
          <a:p>
            <a:pPr>
              <a:spcAft>
                <a:spcPts val="300"/>
              </a:spcAft>
            </a:pPr>
            <a:r>
              <a:rPr lang="en-US" sz="1400" b="1" dirty="0">
                <a:latin typeface="D-DIN" panose="020B05040302020A0204" pitchFamily="34" charset="0"/>
                <a:cs typeface="Calibri" panose="020F0502020204030204" pitchFamily="34" charset="0"/>
              </a:rPr>
              <a:t>Should have full fledged team comprising a fundamental analyst, technical analyst and a back-office executive cum dealer, accountant</a:t>
            </a:r>
          </a:p>
          <a:p>
            <a:pPr>
              <a:spcAft>
                <a:spcPts val="300"/>
              </a:spcAft>
            </a:pPr>
            <a:r>
              <a:rPr lang="en-US" altLang="en-US" sz="1400" b="1" dirty="0">
                <a:latin typeface="D-DIN" panose="020B05040302020A0204" pitchFamily="34" charset="0"/>
                <a:cs typeface="Calibri" panose="020F0502020204030204" pitchFamily="34" charset="0"/>
              </a:rPr>
              <a:t>Must do a formal course on Fundamental Analysis, Technical Analysis and Options before entering into the markets </a:t>
            </a:r>
          </a:p>
          <a:p>
            <a:pPr>
              <a:spcAft>
                <a:spcPts val="300"/>
              </a:spcAft>
            </a:pPr>
            <a:r>
              <a:rPr lang="en-US" altLang="en-US" sz="1400" b="1" dirty="0">
                <a:latin typeface="D-DIN" panose="020B05040302020A0204" pitchFamily="34" charset="0"/>
                <a:cs typeface="Calibri" panose="020F0502020204030204" pitchFamily="34" charset="0"/>
              </a:rPr>
              <a:t>If possible Should try hands on various strategies to understand the markets better</a:t>
            </a:r>
          </a:p>
          <a:p>
            <a:pPr marL="628650" lvl="1" indent="-171450">
              <a:spcAft>
                <a:spcPts val="300"/>
              </a:spcAft>
              <a:buFont typeface="Arial" panose="020B0604020202020204" pitchFamily="34" charset="0"/>
              <a:buChar char="•"/>
            </a:pPr>
            <a:r>
              <a:rPr lang="en-US" altLang="en-US" sz="1400" dirty="0">
                <a:latin typeface="D-DIN" panose="020B05040302020A0204" pitchFamily="34" charset="0"/>
                <a:cs typeface="Calibri" panose="020F0502020204030204" pitchFamily="34" charset="0"/>
              </a:rPr>
              <a:t>Fundamental</a:t>
            </a:r>
          </a:p>
          <a:p>
            <a:pPr marL="628650" lvl="1" indent="-171450">
              <a:spcAft>
                <a:spcPts val="300"/>
              </a:spcAft>
              <a:buFont typeface="Arial" panose="020B0604020202020204" pitchFamily="34" charset="0"/>
              <a:buChar char="•"/>
            </a:pPr>
            <a:r>
              <a:rPr lang="en-US" altLang="en-US" sz="1400" dirty="0">
                <a:latin typeface="D-DIN" panose="020B05040302020A0204" pitchFamily="34" charset="0"/>
                <a:cs typeface="Calibri" panose="020F0502020204030204" pitchFamily="34" charset="0"/>
              </a:rPr>
              <a:t>Chart patterns </a:t>
            </a:r>
          </a:p>
          <a:p>
            <a:pPr marL="628650" lvl="1" indent="-171450">
              <a:spcAft>
                <a:spcPts val="300"/>
              </a:spcAft>
              <a:buFont typeface="Arial" panose="020B0604020202020204" pitchFamily="34" charset="0"/>
              <a:buChar char="•"/>
            </a:pPr>
            <a:r>
              <a:rPr lang="en-US" altLang="en-US" sz="1400" dirty="0">
                <a:latin typeface="D-DIN" panose="020B05040302020A0204" pitchFamily="34" charset="0"/>
                <a:cs typeface="Calibri" panose="020F0502020204030204" pitchFamily="34" charset="0"/>
              </a:rPr>
              <a:t>Price action / BTST / STBT / BTSTT</a:t>
            </a:r>
          </a:p>
          <a:p>
            <a:pPr marL="628650" lvl="1" indent="-171450">
              <a:spcAft>
                <a:spcPts val="300"/>
              </a:spcAft>
              <a:buFont typeface="Arial" panose="020B0604020202020204" pitchFamily="34" charset="0"/>
              <a:buChar char="•"/>
            </a:pPr>
            <a:r>
              <a:rPr lang="en-US" altLang="en-US" sz="1400" dirty="0">
                <a:latin typeface="D-DIN" panose="020B05040302020A0204" pitchFamily="34" charset="0"/>
                <a:cs typeface="Calibri" panose="020F0502020204030204" pitchFamily="34" charset="0"/>
              </a:rPr>
              <a:t>News / results  arbitrage</a:t>
            </a:r>
          </a:p>
          <a:p>
            <a:pPr marL="628650" lvl="1" indent="-171450">
              <a:spcAft>
                <a:spcPts val="300"/>
              </a:spcAft>
              <a:buFont typeface="Arial" panose="020B0604020202020204" pitchFamily="34" charset="0"/>
              <a:buChar char="•"/>
            </a:pPr>
            <a:r>
              <a:rPr lang="en-US" altLang="en-US" sz="1400" dirty="0">
                <a:latin typeface="D-DIN" panose="020B05040302020A0204" pitchFamily="34" charset="0"/>
                <a:cs typeface="Calibri" panose="020F0502020204030204" pitchFamily="34" charset="0"/>
              </a:rPr>
              <a:t>Cash-futures arbitrage</a:t>
            </a:r>
          </a:p>
          <a:p>
            <a:pPr marL="628650" lvl="1" indent="-171450">
              <a:spcAft>
                <a:spcPts val="300"/>
              </a:spcAft>
              <a:buFont typeface="Arial" panose="020B0604020202020204" pitchFamily="34" charset="0"/>
              <a:buChar char="•"/>
            </a:pPr>
            <a:r>
              <a:rPr lang="en-US" altLang="en-US" sz="1400" dirty="0">
                <a:latin typeface="D-DIN" panose="020B05040302020A0204" pitchFamily="34" charset="0"/>
                <a:cs typeface="Calibri" panose="020F0502020204030204" pitchFamily="34" charset="0"/>
              </a:rPr>
              <a:t>Settlements arbitrage</a:t>
            </a:r>
          </a:p>
          <a:p>
            <a:pPr marL="628650" lvl="1" indent="-171450">
              <a:spcAft>
                <a:spcPts val="300"/>
              </a:spcAft>
              <a:buFont typeface="Arial" panose="020B0604020202020204" pitchFamily="34" charset="0"/>
              <a:buChar char="•"/>
            </a:pPr>
            <a:r>
              <a:rPr lang="en-US" altLang="en-US" sz="1400" dirty="0">
                <a:latin typeface="D-DIN" panose="020B05040302020A0204" pitchFamily="34" charset="0"/>
                <a:cs typeface="Calibri" panose="020F0502020204030204" pitchFamily="34" charset="0"/>
              </a:rPr>
              <a:t>Special situations investing</a:t>
            </a:r>
          </a:p>
          <a:p>
            <a:pPr marL="628650" lvl="1" indent="-171450">
              <a:spcAft>
                <a:spcPts val="300"/>
              </a:spcAft>
              <a:buFont typeface="Arial" panose="020B0604020202020204" pitchFamily="34" charset="0"/>
              <a:buChar char="•"/>
            </a:pPr>
            <a:r>
              <a:rPr lang="en-US" altLang="en-US" sz="1400" dirty="0">
                <a:latin typeface="D-DIN" panose="020B05040302020A0204" pitchFamily="34" charset="0"/>
                <a:cs typeface="Calibri" panose="020F0502020204030204" pitchFamily="34" charset="0"/>
              </a:rPr>
              <a:t>Options parity trading</a:t>
            </a:r>
          </a:p>
        </p:txBody>
      </p:sp>
      <p:sp>
        <p:nvSpPr>
          <p:cNvPr id="30" name="Title 1">
            <a:extLst>
              <a:ext uri="{FF2B5EF4-FFF2-40B4-BE49-F238E27FC236}">
                <a16:creationId xmlns:a16="http://schemas.microsoft.com/office/drawing/2014/main" id="{3A295B22-31CA-4C63-827A-2B3CEE489206}"/>
              </a:ext>
            </a:extLst>
          </p:cNvPr>
          <p:cNvSpPr txBox="1">
            <a:spLocks/>
          </p:cNvSpPr>
          <p:nvPr/>
        </p:nvSpPr>
        <p:spPr bwMode="auto">
          <a:xfrm>
            <a:off x="596475" y="234151"/>
            <a:ext cx="7231244" cy="587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sz="2400" b="1" dirty="0">
                <a:solidFill>
                  <a:srgbClr val="0046AA"/>
                </a:solidFill>
                <a:latin typeface="D-DIN" panose="020B0504030202030204" pitchFamily="34" charset="0"/>
                <a:cs typeface="Times New Roman" panose="02020603050405020304" pitchFamily="18" charset="0"/>
              </a:rPr>
              <a:t>360</a:t>
            </a:r>
            <a:r>
              <a:rPr lang="en-US" sz="2400" b="1" baseline="30000" dirty="0">
                <a:solidFill>
                  <a:srgbClr val="0046AA"/>
                </a:solidFill>
                <a:latin typeface="D-DIN" panose="020B0504030202030204" pitchFamily="34" charset="0"/>
                <a:cs typeface="Arial" panose="020B0604020202020204" pitchFamily="34" charset="0"/>
                <a:sym typeface="Wingdings" panose="05000000000000000000" pitchFamily="2" charset="2"/>
              </a:rPr>
              <a:t>°</a:t>
            </a:r>
            <a:r>
              <a:rPr lang="en-US" sz="2400" b="1" dirty="0">
                <a:solidFill>
                  <a:srgbClr val="0046AA"/>
                </a:solidFill>
                <a:latin typeface="D-DIN" panose="020B0504030202030204" pitchFamily="34" charset="0"/>
                <a:cs typeface="Times New Roman" panose="02020603050405020304" pitchFamily="18" charset="0"/>
              </a:rPr>
              <a:t> Approach </a:t>
            </a:r>
            <a:endParaRPr lang="en-IN" sz="2400" b="1" dirty="0">
              <a:solidFill>
                <a:srgbClr val="0046AA"/>
              </a:solidFill>
              <a:latin typeface="D-DIN" panose="020B0504030202030204" pitchFamily="34" charset="0"/>
              <a:cs typeface="Times New Roman" panose="02020603050405020304" pitchFamily="18" charset="0"/>
            </a:endParaRPr>
          </a:p>
        </p:txBody>
      </p:sp>
      <p:grpSp>
        <p:nvGrpSpPr>
          <p:cNvPr id="7" name="Group 19"/>
          <p:cNvGrpSpPr>
            <a:grpSpLocks/>
          </p:cNvGrpSpPr>
          <p:nvPr/>
        </p:nvGrpSpPr>
        <p:grpSpPr bwMode="auto">
          <a:xfrm>
            <a:off x="740742" y="1037104"/>
            <a:ext cx="215900" cy="71438"/>
            <a:chOff x="641426" y="1647610"/>
            <a:chExt cx="312772" cy="108077"/>
          </a:xfrm>
        </p:grpSpPr>
        <p:sp>
          <p:nvSpPr>
            <p:cNvPr id="8" name="Rectangle 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Rectangle 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0" name="Group 19"/>
          <p:cNvGrpSpPr>
            <a:grpSpLocks/>
          </p:cNvGrpSpPr>
          <p:nvPr/>
        </p:nvGrpSpPr>
        <p:grpSpPr bwMode="auto">
          <a:xfrm>
            <a:off x="740742" y="1299601"/>
            <a:ext cx="215900" cy="71438"/>
            <a:chOff x="641426" y="1647610"/>
            <a:chExt cx="312772" cy="108077"/>
          </a:xfrm>
        </p:grpSpPr>
        <p:sp>
          <p:nvSpPr>
            <p:cNvPr id="11" name="Rectangle 1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Rectangle 1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3" name="Group 19"/>
          <p:cNvGrpSpPr>
            <a:grpSpLocks/>
          </p:cNvGrpSpPr>
          <p:nvPr/>
        </p:nvGrpSpPr>
        <p:grpSpPr bwMode="auto">
          <a:xfrm>
            <a:off x="740742" y="1711742"/>
            <a:ext cx="215900" cy="71438"/>
            <a:chOff x="641426" y="1647610"/>
            <a:chExt cx="312772" cy="108077"/>
          </a:xfrm>
        </p:grpSpPr>
        <p:sp>
          <p:nvSpPr>
            <p:cNvPr id="14" name="Rectangle 1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 name="Rectangle 1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6" name="Group 19"/>
          <p:cNvGrpSpPr>
            <a:grpSpLocks/>
          </p:cNvGrpSpPr>
          <p:nvPr/>
        </p:nvGrpSpPr>
        <p:grpSpPr bwMode="auto">
          <a:xfrm>
            <a:off x="740742" y="1990490"/>
            <a:ext cx="215900" cy="71438"/>
            <a:chOff x="641426" y="1647610"/>
            <a:chExt cx="312772" cy="108077"/>
          </a:xfrm>
        </p:grpSpPr>
        <p:sp>
          <p:nvSpPr>
            <p:cNvPr id="17" name="Rectangle 1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 name="Rectangle 1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9" name="Group 19"/>
          <p:cNvGrpSpPr>
            <a:grpSpLocks/>
          </p:cNvGrpSpPr>
          <p:nvPr/>
        </p:nvGrpSpPr>
        <p:grpSpPr bwMode="auto">
          <a:xfrm>
            <a:off x="740742" y="2247012"/>
            <a:ext cx="215900" cy="71438"/>
            <a:chOff x="641426" y="1647610"/>
            <a:chExt cx="312772" cy="108077"/>
          </a:xfrm>
        </p:grpSpPr>
        <p:sp>
          <p:nvSpPr>
            <p:cNvPr id="20" name="Rectangle 19"/>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 name="Rectangle 20"/>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2" name="Group 19"/>
          <p:cNvGrpSpPr>
            <a:grpSpLocks/>
          </p:cNvGrpSpPr>
          <p:nvPr/>
        </p:nvGrpSpPr>
        <p:grpSpPr bwMode="auto">
          <a:xfrm>
            <a:off x="740742" y="2506710"/>
            <a:ext cx="215900" cy="71438"/>
            <a:chOff x="641426" y="1647610"/>
            <a:chExt cx="312772" cy="108077"/>
          </a:xfrm>
        </p:grpSpPr>
        <p:sp>
          <p:nvSpPr>
            <p:cNvPr id="23" name="Rectangle 22"/>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 name="Rectangle 23"/>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5" name="Group 19"/>
          <p:cNvGrpSpPr>
            <a:grpSpLocks/>
          </p:cNvGrpSpPr>
          <p:nvPr/>
        </p:nvGrpSpPr>
        <p:grpSpPr bwMode="auto">
          <a:xfrm>
            <a:off x="740742" y="2760058"/>
            <a:ext cx="215900" cy="71438"/>
            <a:chOff x="641426" y="1647610"/>
            <a:chExt cx="312772" cy="108077"/>
          </a:xfrm>
        </p:grpSpPr>
        <p:sp>
          <p:nvSpPr>
            <p:cNvPr id="26" name="Rectangle 25"/>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7" name="Rectangle 26"/>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9" name="Group 19"/>
          <p:cNvGrpSpPr>
            <a:grpSpLocks/>
          </p:cNvGrpSpPr>
          <p:nvPr/>
        </p:nvGrpSpPr>
        <p:grpSpPr bwMode="auto">
          <a:xfrm>
            <a:off x="740742" y="3018163"/>
            <a:ext cx="215900" cy="71438"/>
            <a:chOff x="641426" y="1647610"/>
            <a:chExt cx="312772" cy="108077"/>
          </a:xfrm>
        </p:grpSpPr>
        <p:sp>
          <p:nvSpPr>
            <p:cNvPr id="32" name="Rectangle 3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3" name="Rectangle 3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4" name="Group 19"/>
          <p:cNvGrpSpPr>
            <a:grpSpLocks/>
          </p:cNvGrpSpPr>
          <p:nvPr/>
        </p:nvGrpSpPr>
        <p:grpSpPr bwMode="auto">
          <a:xfrm>
            <a:off x="740742" y="3464496"/>
            <a:ext cx="215900" cy="71438"/>
            <a:chOff x="641426" y="1647610"/>
            <a:chExt cx="312772" cy="108077"/>
          </a:xfrm>
        </p:grpSpPr>
        <p:sp>
          <p:nvSpPr>
            <p:cNvPr id="35" name="Rectangle 3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6" name="Rectangle 3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7" name="Group 19"/>
          <p:cNvGrpSpPr>
            <a:grpSpLocks/>
          </p:cNvGrpSpPr>
          <p:nvPr/>
        </p:nvGrpSpPr>
        <p:grpSpPr bwMode="auto">
          <a:xfrm>
            <a:off x="740742" y="3723846"/>
            <a:ext cx="215900" cy="71438"/>
            <a:chOff x="641426" y="1647610"/>
            <a:chExt cx="312772" cy="108077"/>
          </a:xfrm>
        </p:grpSpPr>
        <p:sp>
          <p:nvSpPr>
            <p:cNvPr id="38" name="Rectangle 3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9" name="Rectangle 3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pic>
        <p:nvPicPr>
          <p:cNvPr id="40"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1B1621A5-45D7-F65E-A256-34E6CF69C785}"/>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2107308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A295B22-31CA-4C63-827A-2B3CEE489206}"/>
              </a:ext>
            </a:extLst>
          </p:cNvPr>
          <p:cNvSpPr txBox="1">
            <a:spLocks/>
          </p:cNvSpPr>
          <p:nvPr/>
        </p:nvSpPr>
        <p:spPr bwMode="auto">
          <a:xfrm>
            <a:off x="596474" y="683772"/>
            <a:ext cx="10262025" cy="587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endParaRPr lang="en-IN" sz="2800" b="1" dirty="0">
              <a:solidFill>
                <a:srgbClr val="0046AA"/>
              </a:solidFill>
              <a:latin typeface="Calibri" panose="020F0502020204030204" pitchFamily="34" charset="0"/>
              <a:cs typeface="Times New Roman" panose="02020603050405020304" pitchFamily="18" charset="0"/>
            </a:endParaRPr>
          </a:p>
        </p:txBody>
      </p:sp>
      <p:sp>
        <p:nvSpPr>
          <p:cNvPr id="28" name="Text Box 6"/>
          <p:cNvSpPr txBox="1">
            <a:spLocks noChangeArrowheads="1"/>
          </p:cNvSpPr>
          <p:nvPr/>
        </p:nvSpPr>
        <p:spPr bwMode="auto">
          <a:xfrm>
            <a:off x="1020670" y="899414"/>
            <a:ext cx="10790329" cy="5055230"/>
          </a:xfrm>
          <a:prstGeom prst="rect">
            <a:avLst/>
          </a:prstGeom>
          <a:noFill/>
          <a:ln w="9525">
            <a:noFill/>
            <a:miter lim="800000"/>
            <a:headEnd/>
            <a:tailEnd/>
          </a:ln>
        </p:spPr>
        <p:txBody>
          <a:bodyPr wrap="square">
            <a:spAutoFit/>
          </a:bodyPr>
          <a:lstStyle/>
          <a:p>
            <a:pPr>
              <a:spcAft>
                <a:spcPts val="300"/>
              </a:spcAft>
            </a:pPr>
            <a:r>
              <a:rPr lang="en-US" sz="1600" b="1" dirty="0">
                <a:latin typeface="D-DIN" panose="020B05040302020A0204" pitchFamily="34" charset="0"/>
                <a:cs typeface="Calibri" panose="020F0502020204030204" pitchFamily="34" charset="0"/>
              </a:rPr>
              <a:t>Should subscribe to good research plans, analytics apps, </a:t>
            </a:r>
            <a:r>
              <a:rPr lang="en-US" sz="1600" b="1" dirty="0" err="1">
                <a:latin typeface="D-DIN" panose="020B05040302020A0204" pitchFamily="34" charset="0"/>
                <a:cs typeface="Calibri" panose="020F0502020204030204" pitchFamily="34" charset="0"/>
              </a:rPr>
              <a:t>softwares</a:t>
            </a:r>
            <a:r>
              <a:rPr lang="en-US" sz="1600" b="1" dirty="0">
                <a:latin typeface="D-DIN" panose="020B05040302020A0204" pitchFamily="34" charset="0"/>
                <a:cs typeface="Calibri" panose="020F0502020204030204" pitchFamily="34" charset="0"/>
              </a:rPr>
              <a:t>  </a:t>
            </a:r>
          </a:p>
          <a:p>
            <a:pPr>
              <a:spcAft>
                <a:spcPts val="300"/>
              </a:spcAft>
            </a:pPr>
            <a:r>
              <a:rPr lang="en-US" sz="1600" b="1" dirty="0">
                <a:latin typeface="D-DIN" panose="020B05040302020A0204" pitchFamily="34" charset="0"/>
                <a:cs typeface="Calibri" panose="020F0502020204030204" pitchFamily="34" charset="0"/>
              </a:rPr>
              <a:t>Should try to have  mentor/s and a knowledgeable group for regular discussions </a:t>
            </a:r>
          </a:p>
          <a:p>
            <a:pPr>
              <a:spcAft>
                <a:spcPts val="300"/>
              </a:spcAft>
            </a:pPr>
            <a:r>
              <a:rPr lang="en-US" sz="1600" b="1" dirty="0">
                <a:latin typeface="D-DIN" panose="020B05040302020A0204" pitchFamily="34" charset="0"/>
                <a:cs typeface="Calibri" panose="020F0502020204030204" pitchFamily="34" charset="0"/>
              </a:rPr>
              <a:t>Should have a Quarterly Result Tracker (format in excel)</a:t>
            </a:r>
          </a:p>
          <a:p>
            <a:pPr>
              <a:spcAft>
                <a:spcPts val="300"/>
              </a:spcAft>
            </a:pPr>
            <a:r>
              <a:rPr lang="en-US" sz="1600" b="1" dirty="0">
                <a:latin typeface="D-DIN" panose="020B05040302020A0204" pitchFamily="34" charset="0"/>
                <a:cs typeface="Calibri" panose="020F0502020204030204" pitchFamily="34" charset="0"/>
              </a:rPr>
              <a:t>Should buy Sovereign Gold Bonds as 5 to 10% of your portfolio and it should be used for margin pledging. </a:t>
            </a:r>
          </a:p>
          <a:p>
            <a:pPr>
              <a:spcAft>
                <a:spcPts val="300"/>
              </a:spcAft>
            </a:pPr>
            <a:r>
              <a:rPr lang="en-US" sz="1600" b="1" dirty="0">
                <a:latin typeface="D-DIN" panose="020B05040302020A0204" pitchFamily="34" charset="0"/>
                <a:cs typeface="Calibri" panose="020F0502020204030204" pitchFamily="34" charset="0"/>
              </a:rPr>
              <a:t>Can buy midcap, </a:t>
            </a:r>
            <a:r>
              <a:rPr lang="en-US" sz="1600" b="1" dirty="0" err="1">
                <a:latin typeface="D-DIN" panose="020B05040302020A0204" pitchFamily="34" charset="0"/>
                <a:cs typeface="Calibri" panose="020F0502020204030204" pitchFamily="34" charset="0"/>
              </a:rPr>
              <a:t>smallcap</a:t>
            </a:r>
            <a:r>
              <a:rPr lang="en-US" sz="1600" b="1" dirty="0">
                <a:latin typeface="D-DIN" panose="020B05040302020A0204" pitchFamily="34" charset="0"/>
                <a:cs typeface="Calibri" panose="020F0502020204030204" pitchFamily="34" charset="0"/>
              </a:rPr>
              <a:t> mutual funds for margin pledging as there is lower haircut than pledging midcap &amp; </a:t>
            </a:r>
            <a:r>
              <a:rPr lang="en-US" sz="1600" b="1" dirty="0" err="1">
                <a:latin typeface="D-DIN" panose="020B05040302020A0204" pitchFamily="34" charset="0"/>
                <a:cs typeface="Calibri" panose="020F0502020204030204" pitchFamily="34" charset="0"/>
              </a:rPr>
              <a:t>smallcap</a:t>
            </a:r>
            <a:r>
              <a:rPr lang="en-US" sz="1600" b="1" dirty="0">
                <a:latin typeface="D-DIN" panose="020B05040302020A0204" pitchFamily="34" charset="0"/>
                <a:cs typeface="Calibri" panose="020F0502020204030204" pitchFamily="34" charset="0"/>
              </a:rPr>
              <a:t> stocks directly </a:t>
            </a:r>
          </a:p>
          <a:p>
            <a:pPr>
              <a:spcAft>
                <a:spcPts val="300"/>
              </a:spcAft>
            </a:pPr>
            <a:r>
              <a:rPr lang="en-US" sz="1600" b="1" dirty="0">
                <a:latin typeface="D-DIN" panose="020B05040302020A0204" pitchFamily="34" charset="0"/>
                <a:cs typeface="Calibri" panose="020F0502020204030204" pitchFamily="34" charset="0"/>
              </a:rPr>
              <a:t>Must watch the management interviews on TV Channels &amp; Social Media. </a:t>
            </a:r>
            <a:r>
              <a:rPr lang="en-US" sz="1600" b="1" dirty="0" err="1">
                <a:latin typeface="D-DIN" panose="020B05040302020A0204" pitchFamily="34" charset="0"/>
                <a:cs typeface="Calibri" panose="020F0502020204030204" pitchFamily="34" charset="0"/>
              </a:rPr>
              <a:t>eg</a:t>
            </a:r>
            <a:r>
              <a:rPr lang="en-US" sz="1600" b="1" dirty="0">
                <a:latin typeface="D-DIN" panose="020B05040302020A0204" pitchFamily="34" charset="0"/>
                <a:cs typeface="Calibri" panose="020F0502020204030204" pitchFamily="34" charset="0"/>
              </a:rPr>
              <a:t> News Par Views on Zee </a:t>
            </a:r>
            <a:r>
              <a:rPr lang="en-US" sz="1600" b="1" dirty="0" err="1">
                <a:latin typeface="D-DIN" panose="020B05040302020A0204" pitchFamily="34" charset="0"/>
                <a:cs typeface="Calibri" panose="020F0502020204030204" pitchFamily="34" charset="0"/>
              </a:rPr>
              <a:t>Busniess</a:t>
            </a:r>
            <a:endParaRPr lang="en-US" sz="1600" b="1" dirty="0">
              <a:latin typeface="D-DIN" panose="020B05040302020A0204" pitchFamily="34" charset="0"/>
              <a:cs typeface="Calibri" panose="020F0502020204030204" pitchFamily="34" charset="0"/>
            </a:endParaRPr>
          </a:p>
          <a:p>
            <a:pPr eaLnBrk="1" hangingPunct="1">
              <a:spcAft>
                <a:spcPts val="300"/>
              </a:spcAft>
            </a:pPr>
            <a:r>
              <a:rPr lang="en-US" altLang="en-US" sz="1600" b="1" dirty="0">
                <a:latin typeface="D-DIN" panose="020B05040302020A0204" pitchFamily="34" charset="0"/>
                <a:cs typeface="Calibri" panose="020F0502020204030204" pitchFamily="34" charset="0"/>
              </a:rPr>
              <a:t>There are various tools available for Fundamental Analysis. They are generally very basic and most of them are  available easily and </a:t>
            </a:r>
            <a:r>
              <a:rPr lang="en-US" altLang="en-US" sz="1600" b="1">
                <a:latin typeface="D-DIN" panose="020B05040302020A0204" pitchFamily="34" charset="0"/>
                <a:cs typeface="Calibri" panose="020F0502020204030204" pitchFamily="34" charset="0"/>
              </a:rPr>
              <a:t>freely : </a:t>
            </a:r>
            <a:endParaRPr lang="en-US" altLang="en-US" sz="1600" b="1" dirty="0">
              <a:latin typeface="D-DIN" panose="020B05040302020A0204" pitchFamily="34" charset="0"/>
              <a:cs typeface="Calibri" panose="020F0502020204030204" pitchFamily="34" charset="0"/>
            </a:endParaRPr>
          </a:p>
          <a:p>
            <a:pPr defTabSz="622300" eaLnBrk="1" hangingPunct="1">
              <a:spcAft>
                <a:spcPts val="300"/>
              </a:spcAft>
            </a:pPr>
            <a:r>
              <a:rPr lang="en-US" altLang="en-US" sz="1550" b="1" dirty="0">
                <a:solidFill>
                  <a:srgbClr val="C00000"/>
                </a:solidFill>
                <a:latin typeface="D-DIN" panose="020B05040302020A0204" pitchFamily="34" charset="0"/>
                <a:cs typeface="Calibri" panose="020F0502020204030204" pitchFamily="34" charset="0"/>
                <a:sym typeface="Wingdings 2" panose="05020102010507070707" pitchFamily="18" charset="2"/>
              </a:rPr>
              <a:t></a:t>
            </a:r>
            <a:r>
              <a:rPr lang="en-US" altLang="en-US" sz="1550" b="1" dirty="0">
                <a:latin typeface="D-DIN" panose="020B05040302020A0204" pitchFamily="34" charset="0"/>
                <a:cs typeface="Calibri" panose="020F0502020204030204" pitchFamily="34" charset="0"/>
                <a:sym typeface="Wingdings 2" panose="05020102010507070707" pitchFamily="18" charset="2"/>
              </a:rPr>
              <a:t> </a:t>
            </a:r>
            <a:r>
              <a:rPr lang="en-US" altLang="en-US" sz="1550" b="1" dirty="0">
                <a:latin typeface="D-DIN" panose="020B05040302020A0204" pitchFamily="34" charset="0"/>
                <a:cs typeface="Calibri" panose="020F0502020204030204" pitchFamily="34" charset="0"/>
              </a:rPr>
              <a:t>Annual report of the company </a:t>
            </a:r>
            <a:r>
              <a:rPr lang="en-US" altLang="en-US" sz="1550" b="1" dirty="0">
                <a:solidFill>
                  <a:srgbClr val="C00000"/>
                </a:solidFill>
                <a:latin typeface="D-DIN" panose="020B05040302020A0204" pitchFamily="34" charset="0"/>
                <a:cs typeface="Calibri" panose="020F0502020204030204" pitchFamily="34" charset="0"/>
                <a:sym typeface="Wingdings 2" panose="05020102010507070707" pitchFamily="18" charset="2"/>
              </a:rPr>
              <a:t> </a:t>
            </a:r>
            <a:r>
              <a:rPr lang="en-US" altLang="en-US" sz="1550" b="1" dirty="0">
                <a:latin typeface="D-DIN" panose="020B05040302020A0204" pitchFamily="34" charset="0"/>
                <a:cs typeface="Calibri" panose="020F0502020204030204" pitchFamily="34" charset="0"/>
              </a:rPr>
              <a:t>Industry related data </a:t>
            </a:r>
            <a:r>
              <a:rPr lang="en-US" altLang="en-US" sz="1550" b="1" dirty="0">
                <a:solidFill>
                  <a:srgbClr val="C00000"/>
                </a:solidFill>
                <a:latin typeface="D-DIN" panose="020B05040302020A0204" pitchFamily="34" charset="0"/>
                <a:cs typeface="Calibri" panose="020F0502020204030204" pitchFamily="34" charset="0"/>
                <a:sym typeface="Wingdings 2" panose="05020102010507070707" pitchFamily="18" charset="2"/>
              </a:rPr>
              <a:t> </a:t>
            </a:r>
            <a:r>
              <a:rPr lang="en-US" altLang="en-US" sz="1550" b="1" dirty="0">
                <a:latin typeface="D-DIN" panose="020B05040302020A0204" pitchFamily="34" charset="0"/>
                <a:cs typeface="Calibri" panose="020F0502020204030204" pitchFamily="34" charset="0"/>
              </a:rPr>
              <a:t>Access to news </a:t>
            </a:r>
            <a:r>
              <a:rPr lang="en-US" altLang="en-US" sz="1550" b="1" dirty="0">
                <a:solidFill>
                  <a:srgbClr val="C00000"/>
                </a:solidFill>
                <a:latin typeface="D-DIN" panose="020B05040302020A0204" pitchFamily="34" charset="0"/>
                <a:cs typeface="Calibri" panose="020F0502020204030204" pitchFamily="34" charset="0"/>
                <a:sym typeface="Wingdings 2" panose="05020102010507070707" pitchFamily="18" charset="2"/>
              </a:rPr>
              <a:t> </a:t>
            </a:r>
            <a:r>
              <a:rPr lang="en-US" altLang="en-US" sz="1550" b="1" dirty="0">
                <a:latin typeface="D-DIN" panose="020B05040302020A0204" pitchFamily="34" charset="0"/>
                <a:cs typeface="Calibri" panose="020F0502020204030204" pitchFamily="34" charset="0"/>
              </a:rPr>
              <a:t>MS Excel </a:t>
            </a:r>
            <a:r>
              <a:rPr lang="en-US" altLang="en-US" sz="1550" b="1" dirty="0">
                <a:solidFill>
                  <a:srgbClr val="C00000"/>
                </a:solidFill>
                <a:latin typeface="D-DIN" panose="020B05040302020A0204" pitchFamily="34" charset="0"/>
                <a:cs typeface="Calibri" panose="020F0502020204030204" pitchFamily="34" charset="0"/>
                <a:sym typeface="Wingdings 2" panose="05020102010507070707" pitchFamily="18" charset="2"/>
              </a:rPr>
              <a:t> </a:t>
            </a:r>
            <a:r>
              <a:rPr lang="en-US" altLang="en-US" sz="1550" b="1" dirty="0">
                <a:latin typeface="D-DIN" panose="020B05040302020A0204" pitchFamily="34" charset="0"/>
                <a:cs typeface="Calibri" panose="020F0502020204030204" pitchFamily="34" charset="0"/>
              </a:rPr>
              <a:t>Various </a:t>
            </a:r>
            <a:r>
              <a:rPr lang="en-US" altLang="en-US" sz="1550" b="1" dirty="0" err="1">
                <a:latin typeface="D-DIN" panose="020B05040302020A0204" pitchFamily="34" charset="0"/>
                <a:cs typeface="Calibri" panose="020F0502020204030204" pitchFamily="34" charset="0"/>
              </a:rPr>
              <a:t>softwares</a:t>
            </a:r>
            <a:r>
              <a:rPr lang="en-US" altLang="en-US" sz="1550" b="1" dirty="0">
                <a:latin typeface="D-DIN" panose="020B05040302020A0204" pitchFamily="34" charset="0"/>
                <a:cs typeface="Calibri" panose="020F0502020204030204" pitchFamily="34" charset="0"/>
              </a:rPr>
              <a:t> </a:t>
            </a:r>
            <a:r>
              <a:rPr lang="en-US" altLang="en-US" sz="1550" b="1" dirty="0">
                <a:solidFill>
                  <a:srgbClr val="C00000"/>
                </a:solidFill>
                <a:latin typeface="D-DIN" panose="020B05040302020A0204" pitchFamily="34" charset="0"/>
                <a:cs typeface="Calibri" panose="020F0502020204030204" pitchFamily="34" charset="0"/>
                <a:sym typeface="Wingdings 2" panose="05020102010507070707" pitchFamily="18" charset="2"/>
              </a:rPr>
              <a:t> </a:t>
            </a:r>
            <a:r>
              <a:rPr lang="en-US" altLang="en-US" sz="1550" b="1" dirty="0">
                <a:latin typeface="D-DIN" panose="020B05040302020A0204" pitchFamily="34" charset="0"/>
                <a:cs typeface="Calibri" panose="020F0502020204030204" pitchFamily="34" charset="0"/>
              </a:rPr>
              <a:t>Mobile Apps </a:t>
            </a:r>
            <a:r>
              <a:rPr lang="en-US" altLang="en-US" sz="1550" b="1" dirty="0">
                <a:solidFill>
                  <a:srgbClr val="C00000"/>
                </a:solidFill>
                <a:latin typeface="D-DIN" panose="020B05040302020A0204" pitchFamily="34" charset="0"/>
                <a:cs typeface="Calibri" panose="020F0502020204030204" pitchFamily="34" charset="0"/>
                <a:sym typeface="Wingdings 2" panose="05020102010507070707" pitchFamily="18" charset="2"/>
              </a:rPr>
              <a:t> </a:t>
            </a:r>
            <a:r>
              <a:rPr lang="en-US" altLang="en-US" sz="1550" b="1" dirty="0" err="1">
                <a:latin typeface="D-DIN" panose="020B05040302020A0204" pitchFamily="34" charset="0"/>
                <a:cs typeface="Calibri" panose="020F0502020204030204" pitchFamily="34" charset="0"/>
              </a:rPr>
              <a:t>Concalls</a:t>
            </a:r>
            <a:endParaRPr lang="en-US" altLang="en-US" sz="1550" b="1" dirty="0">
              <a:latin typeface="D-DIN" panose="020B05040302020A0204" pitchFamily="34" charset="0"/>
              <a:cs typeface="Calibri" panose="020F0502020204030204" pitchFamily="34" charset="0"/>
            </a:endParaRPr>
          </a:p>
          <a:p>
            <a:pPr eaLnBrk="1" hangingPunct="1">
              <a:spcAft>
                <a:spcPts val="300"/>
              </a:spcAft>
            </a:pPr>
            <a:r>
              <a:rPr lang="en-US" altLang="en-US" sz="1600" b="1" dirty="0">
                <a:latin typeface="D-DIN" panose="020B05040302020A0204" pitchFamily="34" charset="0"/>
                <a:cs typeface="Calibri" panose="020F0502020204030204" pitchFamily="34" charset="0"/>
              </a:rPr>
              <a:t>Should never miss to attend stock market research related seminars and conferences</a:t>
            </a:r>
          </a:p>
          <a:p>
            <a:pPr eaLnBrk="1" hangingPunct="1">
              <a:spcAft>
                <a:spcPts val="300"/>
              </a:spcAft>
            </a:pPr>
            <a:r>
              <a:rPr lang="en-US" altLang="en-US" sz="1600" b="1" dirty="0">
                <a:latin typeface="D-DIN" panose="020B05040302020A0204" pitchFamily="34" charset="0"/>
                <a:cs typeface="Calibri" panose="020F0502020204030204" pitchFamily="34" charset="0"/>
              </a:rPr>
              <a:t>Last but not the least, Common sense, street smartness, basic mathematics and a bit of business sense and reading habit is all that is required</a:t>
            </a:r>
          </a:p>
          <a:p>
            <a:pPr eaLnBrk="1" hangingPunct="1">
              <a:spcAft>
                <a:spcPts val="300"/>
              </a:spcAft>
            </a:pPr>
            <a:r>
              <a:rPr lang="en-US" altLang="en-US" sz="1600" b="1" dirty="0">
                <a:latin typeface="D-DIN" panose="020B05040302020A0204" pitchFamily="34" charset="0"/>
                <a:cs typeface="Calibri" panose="020F0502020204030204" pitchFamily="34" charset="0"/>
              </a:rPr>
              <a:t>Plan the Trade &amp; Trade the Plan (Play it by the Numbers)</a:t>
            </a:r>
          </a:p>
          <a:p>
            <a:pPr marL="628650" lvl="1" indent="-171450" eaLnBrk="1" hangingPunct="1">
              <a:spcAft>
                <a:spcPts val="300"/>
              </a:spcAft>
              <a:buFont typeface="Arial" panose="020B0604020202020204" pitchFamily="34" charset="0"/>
              <a:buChar char="•"/>
            </a:pPr>
            <a:r>
              <a:rPr lang="en-US" altLang="en-US" sz="1500" dirty="0">
                <a:latin typeface="D-DIN" panose="020B05040302020A0204" pitchFamily="34" charset="0"/>
                <a:cs typeface="Calibri" panose="020F0502020204030204" pitchFamily="34" charset="0"/>
              </a:rPr>
              <a:t>Document your Plan</a:t>
            </a:r>
          </a:p>
          <a:p>
            <a:pPr marL="628650" lvl="1" indent="-171450" eaLnBrk="1" hangingPunct="1">
              <a:spcAft>
                <a:spcPts val="300"/>
              </a:spcAft>
              <a:buFont typeface="Arial" panose="020B0604020202020204" pitchFamily="34" charset="0"/>
              <a:buChar char="•"/>
            </a:pPr>
            <a:r>
              <a:rPr lang="en-US" altLang="en-US" sz="1500" dirty="0">
                <a:latin typeface="D-DIN" panose="020B05040302020A0204" pitchFamily="34" charset="0"/>
                <a:cs typeface="Calibri" panose="020F0502020204030204" pitchFamily="34" charset="0"/>
              </a:rPr>
              <a:t>Monitor your Position</a:t>
            </a:r>
          </a:p>
          <a:p>
            <a:pPr marL="628650" lvl="1" indent="-171450" eaLnBrk="1" hangingPunct="1">
              <a:spcAft>
                <a:spcPts val="300"/>
              </a:spcAft>
              <a:buFont typeface="Arial" panose="020B0604020202020204" pitchFamily="34" charset="0"/>
              <a:buChar char="•"/>
            </a:pPr>
            <a:r>
              <a:rPr lang="en-US" altLang="en-US" sz="1500" dirty="0">
                <a:latin typeface="D-DIN" panose="020B05040302020A0204" pitchFamily="34" charset="0"/>
                <a:cs typeface="Calibri" panose="020F0502020204030204" pitchFamily="34" charset="0"/>
              </a:rPr>
              <a:t>Learn from the Numbers </a:t>
            </a:r>
          </a:p>
          <a:p>
            <a:pPr marL="628650" lvl="1" indent="-171450" eaLnBrk="1" hangingPunct="1">
              <a:spcAft>
                <a:spcPts val="300"/>
              </a:spcAft>
              <a:buFont typeface="Arial" panose="020B0604020202020204" pitchFamily="34" charset="0"/>
              <a:buChar char="•"/>
            </a:pPr>
            <a:r>
              <a:rPr lang="en-US" altLang="en-US" sz="1500" dirty="0">
                <a:latin typeface="D-DIN" panose="020B05040302020A0204" pitchFamily="34" charset="0"/>
                <a:cs typeface="Calibri" panose="020F0502020204030204" pitchFamily="34" charset="0"/>
              </a:rPr>
              <a:t>Keep a Trading Diary</a:t>
            </a:r>
          </a:p>
        </p:txBody>
      </p:sp>
      <p:grpSp>
        <p:nvGrpSpPr>
          <p:cNvPr id="8" name="Group 19"/>
          <p:cNvGrpSpPr>
            <a:grpSpLocks/>
          </p:cNvGrpSpPr>
          <p:nvPr/>
        </p:nvGrpSpPr>
        <p:grpSpPr bwMode="auto">
          <a:xfrm>
            <a:off x="740742" y="1027579"/>
            <a:ext cx="215900" cy="71438"/>
            <a:chOff x="641426" y="1647610"/>
            <a:chExt cx="312772" cy="108077"/>
          </a:xfrm>
        </p:grpSpPr>
        <p:sp>
          <p:nvSpPr>
            <p:cNvPr id="9" name="Rectangle 8"/>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Rectangle 9"/>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1" name="Group 19"/>
          <p:cNvGrpSpPr>
            <a:grpSpLocks/>
          </p:cNvGrpSpPr>
          <p:nvPr/>
        </p:nvGrpSpPr>
        <p:grpSpPr bwMode="auto">
          <a:xfrm>
            <a:off x="740742" y="1320511"/>
            <a:ext cx="215900" cy="71438"/>
            <a:chOff x="641426" y="1647610"/>
            <a:chExt cx="312772" cy="108077"/>
          </a:xfrm>
        </p:grpSpPr>
        <p:sp>
          <p:nvSpPr>
            <p:cNvPr id="12" name="Rectangle 1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Rectangle 1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5" name="Group 19"/>
          <p:cNvGrpSpPr>
            <a:grpSpLocks/>
          </p:cNvGrpSpPr>
          <p:nvPr/>
        </p:nvGrpSpPr>
        <p:grpSpPr bwMode="auto">
          <a:xfrm>
            <a:off x="740742" y="1614214"/>
            <a:ext cx="215900" cy="71438"/>
            <a:chOff x="641426" y="1647610"/>
            <a:chExt cx="312772" cy="108077"/>
          </a:xfrm>
        </p:grpSpPr>
        <p:sp>
          <p:nvSpPr>
            <p:cNvPr id="16" name="Rectangle 15"/>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 name="Rectangle 16"/>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2" name="Group 19"/>
          <p:cNvGrpSpPr>
            <a:grpSpLocks/>
          </p:cNvGrpSpPr>
          <p:nvPr/>
        </p:nvGrpSpPr>
        <p:grpSpPr bwMode="auto">
          <a:xfrm>
            <a:off x="740742" y="1893614"/>
            <a:ext cx="215900" cy="71438"/>
            <a:chOff x="641426" y="1647610"/>
            <a:chExt cx="312772" cy="108077"/>
          </a:xfrm>
        </p:grpSpPr>
        <p:sp>
          <p:nvSpPr>
            <p:cNvPr id="23" name="Rectangle 22"/>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 name="Rectangle 23"/>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5" name="Group 19"/>
          <p:cNvGrpSpPr>
            <a:grpSpLocks/>
          </p:cNvGrpSpPr>
          <p:nvPr/>
        </p:nvGrpSpPr>
        <p:grpSpPr bwMode="auto">
          <a:xfrm>
            <a:off x="740742" y="2185714"/>
            <a:ext cx="215900" cy="71438"/>
            <a:chOff x="641426" y="1647610"/>
            <a:chExt cx="312772" cy="108077"/>
          </a:xfrm>
        </p:grpSpPr>
        <p:sp>
          <p:nvSpPr>
            <p:cNvPr id="26" name="Rectangle 25"/>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7" name="Rectangle 26"/>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9" name="Group 19"/>
          <p:cNvGrpSpPr>
            <a:grpSpLocks/>
          </p:cNvGrpSpPr>
          <p:nvPr/>
        </p:nvGrpSpPr>
        <p:grpSpPr bwMode="auto">
          <a:xfrm>
            <a:off x="740742" y="2691119"/>
            <a:ext cx="215900" cy="71438"/>
            <a:chOff x="641426" y="1647610"/>
            <a:chExt cx="312772" cy="108077"/>
          </a:xfrm>
        </p:grpSpPr>
        <p:sp>
          <p:nvSpPr>
            <p:cNvPr id="32" name="Rectangle 3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3" name="Rectangle 3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4" name="Group 19"/>
          <p:cNvGrpSpPr>
            <a:grpSpLocks/>
          </p:cNvGrpSpPr>
          <p:nvPr/>
        </p:nvGrpSpPr>
        <p:grpSpPr bwMode="auto">
          <a:xfrm>
            <a:off x="740742" y="2991157"/>
            <a:ext cx="215900" cy="71438"/>
            <a:chOff x="641426" y="1647610"/>
            <a:chExt cx="312772" cy="108077"/>
          </a:xfrm>
        </p:grpSpPr>
        <p:sp>
          <p:nvSpPr>
            <p:cNvPr id="35" name="Rectangle 3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6" name="Rectangle 3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0" name="Group 19"/>
          <p:cNvGrpSpPr>
            <a:grpSpLocks/>
          </p:cNvGrpSpPr>
          <p:nvPr/>
        </p:nvGrpSpPr>
        <p:grpSpPr bwMode="auto">
          <a:xfrm>
            <a:off x="740742" y="3998049"/>
            <a:ext cx="215900" cy="71438"/>
            <a:chOff x="641426" y="1647610"/>
            <a:chExt cx="312772" cy="108077"/>
          </a:xfrm>
        </p:grpSpPr>
        <p:sp>
          <p:nvSpPr>
            <p:cNvPr id="41" name="Rectangle 4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2" name="Rectangle 4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3" name="Group 19"/>
          <p:cNvGrpSpPr>
            <a:grpSpLocks/>
          </p:cNvGrpSpPr>
          <p:nvPr/>
        </p:nvGrpSpPr>
        <p:grpSpPr bwMode="auto">
          <a:xfrm>
            <a:off x="766142" y="4314262"/>
            <a:ext cx="215900" cy="71438"/>
            <a:chOff x="641426" y="1647610"/>
            <a:chExt cx="312772" cy="108077"/>
          </a:xfrm>
        </p:grpSpPr>
        <p:sp>
          <p:nvSpPr>
            <p:cNvPr id="44" name="Rectangle 4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5" name="Rectangle 4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pic>
        <p:nvPicPr>
          <p:cNvPr id="46"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9">
            <a:extLst>
              <a:ext uri="{FF2B5EF4-FFF2-40B4-BE49-F238E27FC236}">
                <a16:creationId xmlns:a16="http://schemas.microsoft.com/office/drawing/2014/main" id="{3E23486D-C29D-4DB8-3B83-D194516B07A0}"/>
              </a:ext>
            </a:extLst>
          </p:cNvPr>
          <p:cNvGrpSpPr>
            <a:grpSpLocks/>
          </p:cNvGrpSpPr>
          <p:nvPr/>
        </p:nvGrpSpPr>
        <p:grpSpPr bwMode="auto">
          <a:xfrm>
            <a:off x="766142" y="4847705"/>
            <a:ext cx="215900" cy="71438"/>
            <a:chOff x="641426" y="1647610"/>
            <a:chExt cx="312772" cy="108077"/>
          </a:xfrm>
        </p:grpSpPr>
        <p:sp>
          <p:nvSpPr>
            <p:cNvPr id="4" name="Rectangle 3">
              <a:extLst>
                <a:ext uri="{FF2B5EF4-FFF2-40B4-BE49-F238E27FC236}">
                  <a16:creationId xmlns:a16="http://schemas.microsoft.com/office/drawing/2014/main" id="{4DBF734A-5B56-71BC-D881-F25C04A5BE4F}"/>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4">
              <a:extLst>
                <a:ext uri="{FF2B5EF4-FFF2-40B4-BE49-F238E27FC236}">
                  <a16:creationId xmlns:a16="http://schemas.microsoft.com/office/drawing/2014/main" id="{47BE3E30-9B58-D769-FD91-C465594D5220}"/>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18" name="Title 1">
            <a:extLst>
              <a:ext uri="{FF2B5EF4-FFF2-40B4-BE49-F238E27FC236}">
                <a16:creationId xmlns:a16="http://schemas.microsoft.com/office/drawing/2014/main" id="{9001468E-3A55-E4DE-8335-9D74312DA84C}"/>
              </a:ext>
            </a:extLst>
          </p:cNvPr>
          <p:cNvSpPr txBox="1">
            <a:spLocks/>
          </p:cNvSpPr>
          <p:nvPr/>
        </p:nvSpPr>
        <p:spPr bwMode="auto">
          <a:xfrm>
            <a:off x="596475" y="234151"/>
            <a:ext cx="7231244" cy="587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sz="2400" b="1" dirty="0">
                <a:solidFill>
                  <a:srgbClr val="0046AA"/>
                </a:solidFill>
                <a:latin typeface="D-DIN" panose="020B0504030202030204" pitchFamily="34" charset="0"/>
                <a:cs typeface="Times New Roman" panose="02020603050405020304" pitchFamily="18" charset="0"/>
              </a:rPr>
              <a:t>360</a:t>
            </a:r>
            <a:r>
              <a:rPr lang="en-US" sz="2400" b="1" baseline="30000" dirty="0">
                <a:solidFill>
                  <a:srgbClr val="0046AA"/>
                </a:solidFill>
                <a:latin typeface="D-DIN" panose="020B0504030202030204" pitchFamily="34" charset="0"/>
                <a:cs typeface="Arial" panose="020B0604020202020204" pitchFamily="34" charset="0"/>
                <a:sym typeface="Wingdings" panose="05000000000000000000" pitchFamily="2" charset="2"/>
              </a:rPr>
              <a:t>°</a:t>
            </a:r>
            <a:r>
              <a:rPr lang="en-US" sz="2400" b="1" dirty="0">
                <a:solidFill>
                  <a:srgbClr val="0046AA"/>
                </a:solidFill>
                <a:latin typeface="D-DIN" panose="020B0504030202030204" pitchFamily="34" charset="0"/>
                <a:cs typeface="Times New Roman" panose="02020603050405020304" pitchFamily="18" charset="0"/>
              </a:rPr>
              <a:t> Approach </a:t>
            </a:r>
            <a:endParaRPr lang="en-IN" sz="2400" b="1" dirty="0">
              <a:solidFill>
                <a:srgbClr val="0046AA"/>
              </a:solidFill>
              <a:latin typeface="D-DIN" panose="020B0504030202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10C76905-FDD6-A450-9A26-C3E56088426D}"/>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4134991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11"/>
          <p:cNvSpPr>
            <a:spLocks noChangeArrowheads="1"/>
          </p:cNvSpPr>
          <p:nvPr/>
        </p:nvSpPr>
        <p:spPr bwMode="auto">
          <a:xfrm>
            <a:off x="3745260" y="1658392"/>
            <a:ext cx="4572000" cy="3477875"/>
          </a:xfrm>
          <a:prstGeom prst="rect">
            <a:avLst/>
          </a:prstGeom>
          <a:noFill/>
          <a:ln w="9525">
            <a:noFill/>
            <a:miter lim="800000"/>
            <a:headEnd/>
            <a:tailEnd/>
          </a:ln>
        </p:spPr>
        <p:txBody>
          <a:bodyPr>
            <a:spAutoFit/>
          </a:bodyPr>
          <a:lstStyle/>
          <a:p>
            <a:pPr algn="ctr"/>
            <a:r>
              <a:rPr lang="en-US" sz="4400" b="1" dirty="0">
                <a:solidFill>
                  <a:srgbClr val="00398E"/>
                </a:solidFill>
                <a:latin typeface="D-DIN" panose="020B05040302020A0204" pitchFamily="34" charset="0"/>
                <a:cs typeface="Calibri" panose="020F0502020204030204" pitchFamily="34" charset="0"/>
              </a:rPr>
              <a:t>SPECULATION </a:t>
            </a:r>
            <a:br>
              <a:rPr lang="en-US" sz="4400" b="1" dirty="0">
                <a:solidFill>
                  <a:srgbClr val="00398E"/>
                </a:solidFill>
                <a:latin typeface="D-DIN" panose="020B05040302020A0204" pitchFamily="34" charset="0"/>
                <a:cs typeface="Calibri" panose="020F0502020204030204" pitchFamily="34" charset="0"/>
              </a:rPr>
            </a:br>
            <a:r>
              <a:rPr lang="en-US" sz="4400" b="1" dirty="0">
                <a:solidFill>
                  <a:srgbClr val="00398E"/>
                </a:solidFill>
                <a:latin typeface="D-DIN" panose="020B05040302020A0204" pitchFamily="34" charset="0"/>
                <a:cs typeface="Calibri" panose="020F0502020204030204" pitchFamily="34" charset="0"/>
              </a:rPr>
              <a:t>may be</a:t>
            </a:r>
            <a:br>
              <a:rPr lang="en-US" sz="4400" b="1" dirty="0">
                <a:solidFill>
                  <a:srgbClr val="00398E"/>
                </a:solidFill>
                <a:latin typeface="D-DIN" panose="020B05040302020A0204" pitchFamily="34" charset="0"/>
                <a:cs typeface="Calibri" panose="020F0502020204030204" pitchFamily="34" charset="0"/>
              </a:rPr>
            </a:br>
            <a:r>
              <a:rPr lang="en-US" sz="4400" b="1" dirty="0">
                <a:solidFill>
                  <a:srgbClr val="C00000"/>
                </a:solidFill>
                <a:latin typeface="D-DIN" panose="020B05040302020A0204" pitchFamily="34" charset="0"/>
                <a:cs typeface="Calibri" panose="020F0502020204030204" pitchFamily="34" charset="0"/>
              </a:rPr>
              <a:t>Injurious</a:t>
            </a:r>
            <a:br>
              <a:rPr lang="en-US" sz="4400" b="1" dirty="0">
                <a:solidFill>
                  <a:srgbClr val="00398E"/>
                </a:solidFill>
                <a:latin typeface="D-DIN" panose="020B05040302020A0204" pitchFamily="34" charset="0"/>
                <a:cs typeface="Calibri" panose="020F0502020204030204" pitchFamily="34" charset="0"/>
              </a:rPr>
            </a:br>
            <a:r>
              <a:rPr lang="en-US" sz="4400" b="1" dirty="0">
                <a:solidFill>
                  <a:srgbClr val="00398E"/>
                </a:solidFill>
                <a:latin typeface="D-DIN" panose="020B05040302020A0204" pitchFamily="34" charset="0"/>
                <a:cs typeface="Calibri" panose="020F0502020204030204" pitchFamily="34" charset="0"/>
              </a:rPr>
              <a:t> to your </a:t>
            </a:r>
          </a:p>
          <a:p>
            <a:pPr algn="ctr"/>
            <a:r>
              <a:rPr lang="en-US" sz="4400" b="1" dirty="0">
                <a:solidFill>
                  <a:srgbClr val="00398E"/>
                </a:solidFill>
                <a:latin typeface="D-DIN" panose="020B05040302020A0204" pitchFamily="34" charset="0"/>
                <a:cs typeface="Calibri" panose="020F0502020204030204" pitchFamily="34" charset="0"/>
              </a:rPr>
              <a:t>Wealth &amp; Career</a:t>
            </a:r>
          </a:p>
        </p:txBody>
      </p:sp>
      <p:pic>
        <p:nvPicPr>
          <p:cNvPr id="2" name="Picture 13">
            <a:extLst>
              <a:ext uri="{FF2B5EF4-FFF2-40B4-BE49-F238E27FC236}">
                <a16:creationId xmlns:a16="http://schemas.microsoft.com/office/drawing/2014/main" id="{B7F2F2FD-5D4A-0601-35E6-89A437568AA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E5BEA811-C456-7506-A90B-66CE69D84053}"/>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771958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614027" y="571842"/>
            <a:ext cx="8506827"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400" b="1" kern="0" dirty="0">
                <a:solidFill>
                  <a:srgbClr val="0046AA"/>
                </a:solidFill>
                <a:latin typeface="D-DIN" panose="020B05040302020A0204" pitchFamily="34" charset="0"/>
                <a:cs typeface="Times New Roman" panose="02020603050405020304" pitchFamily="18" charset="0"/>
              </a:rPr>
              <a:t>Why a Process based Investing &amp; Trading ? </a:t>
            </a:r>
          </a:p>
        </p:txBody>
      </p:sp>
      <p:sp>
        <p:nvSpPr>
          <p:cNvPr id="11" name="Text Box 6"/>
          <p:cNvSpPr txBox="1">
            <a:spLocks noChangeArrowheads="1"/>
          </p:cNvSpPr>
          <p:nvPr/>
        </p:nvSpPr>
        <p:spPr bwMode="auto">
          <a:xfrm>
            <a:off x="1067769" y="1267851"/>
            <a:ext cx="9405159" cy="4401205"/>
          </a:xfrm>
          <a:prstGeom prst="rect">
            <a:avLst/>
          </a:prstGeom>
          <a:noFill/>
          <a:ln w="9525">
            <a:noFill/>
            <a:miter lim="800000"/>
            <a:headEnd/>
            <a:tailEnd/>
          </a:ln>
        </p:spPr>
        <p:txBody>
          <a:bodyPr wrap="square">
            <a:spAutoFit/>
          </a:bodyPr>
          <a:lstStyle/>
          <a:p>
            <a:pPr>
              <a:spcAft>
                <a:spcPts val="1200"/>
              </a:spcAft>
            </a:pPr>
            <a:r>
              <a:rPr lang="en-US" sz="2000" b="1" dirty="0">
                <a:latin typeface="D-DIN" panose="020B05040302020A0204" pitchFamily="34" charset="0"/>
                <a:cs typeface="Calibri" panose="020F0502020204030204" pitchFamily="34" charset="0"/>
              </a:rPr>
              <a:t>Investing &amp; Trading is very complex and it's a path of </a:t>
            </a:r>
            <a:r>
              <a:rPr lang="en-US" sz="2000" b="1" dirty="0" err="1">
                <a:latin typeface="D-DIN" panose="020B05040302020A0204" pitchFamily="34" charset="0"/>
                <a:cs typeface="Calibri" panose="020F0502020204030204" pitchFamily="34" charset="0"/>
              </a:rPr>
              <a:t>uncertainity</a:t>
            </a:r>
            <a:endParaRPr lang="en-US" sz="2000" b="1" dirty="0">
              <a:latin typeface="D-DIN" panose="020B05040302020A0204" pitchFamily="34" charset="0"/>
              <a:cs typeface="Calibri" panose="020F0502020204030204" pitchFamily="34" charset="0"/>
            </a:endParaRPr>
          </a:p>
          <a:p>
            <a:pPr>
              <a:spcAft>
                <a:spcPts val="1200"/>
              </a:spcAft>
            </a:pPr>
            <a:r>
              <a:rPr lang="en-US" sz="2000" b="1" dirty="0">
                <a:latin typeface="D-DIN" panose="020B05040302020A0204" pitchFamily="34" charset="0"/>
                <a:cs typeface="Calibri" panose="020F0502020204030204" pitchFamily="34" charset="0"/>
              </a:rPr>
              <a:t>So we need here some guide or navigator or a process</a:t>
            </a:r>
          </a:p>
          <a:p>
            <a:pPr>
              <a:spcAft>
                <a:spcPts val="1200"/>
              </a:spcAft>
            </a:pPr>
            <a:r>
              <a:rPr lang="en-US" sz="2000" b="1" dirty="0">
                <a:latin typeface="D-DIN" panose="020B05040302020A0204" pitchFamily="34" charset="0"/>
                <a:cs typeface="Calibri" panose="020F0502020204030204" pitchFamily="34" charset="0"/>
              </a:rPr>
              <a:t>Process of or rules based strategy helps us as guide or navigator to take faster and better decisions very simply in this complex market business.  </a:t>
            </a:r>
          </a:p>
          <a:p>
            <a:pPr>
              <a:spcAft>
                <a:spcPts val="1200"/>
              </a:spcAft>
            </a:pPr>
            <a:r>
              <a:rPr lang="en-US" sz="2000" b="1" dirty="0">
                <a:latin typeface="D-DIN" panose="020B05040302020A0204" pitchFamily="34" charset="0"/>
                <a:cs typeface="Calibri" panose="020F0502020204030204" pitchFamily="34" charset="0"/>
              </a:rPr>
              <a:t>We need to have a process which helps us in taking decisions on stock selection and screening through fundamentals &amp; </a:t>
            </a:r>
            <a:r>
              <a:rPr lang="en-US" sz="2000" b="1" dirty="0" err="1">
                <a:latin typeface="D-DIN" panose="020B05040302020A0204" pitchFamily="34" charset="0"/>
                <a:cs typeface="Calibri" panose="020F0502020204030204" pitchFamily="34" charset="0"/>
              </a:rPr>
              <a:t>technicals</a:t>
            </a:r>
            <a:r>
              <a:rPr lang="en-US" sz="2000" b="1" dirty="0">
                <a:latin typeface="D-DIN" panose="020B05040302020A0204" pitchFamily="34" charset="0"/>
                <a:cs typeface="Calibri" panose="020F0502020204030204" pitchFamily="34" charset="0"/>
              </a:rPr>
              <a:t> and </a:t>
            </a:r>
            <a:r>
              <a:rPr lang="en-US" sz="2000" b="1" dirty="0" err="1">
                <a:latin typeface="D-DIN" panose="020B05040302020A0204" pitchFamily="34" charset="0"/>
                <a:cs typeface="Calibri" panose="020F0502020204030204" pitchFamily="34" charset="0"/>
              </a:rPr>
              <a:t>strategising</a:t>
            </a:r>
            <a:r>
              <a:rPr lang="en-US" sz="2000" b="1" dirty="0">
                <a:latin typeface="D-DIN" panose="020B05040302020A0204" pitchFamily="34" charset="0"/>
                <a:cs typeface="Calibri" panose="020F0502020204030204" pitchFamily="34" charset="0"/>
              </a:rPr>
              <a:t> through blending with options in F&amp;O stocks</a:t>
            </a:r>
          </a:p>
          <a:p>
            <a:pPr>
              <a:spcAft>
                <a:spcPts val="1200"/>
              </a:spcAft>
            </a:pPr>
            <a:r>
              <a:rPr lang="en-US" sz="2000" b="1" dirty="0">
                <a:latin typeface="D-DIN" panose="020B05040302020A0204" pitchFamily="34" charset="0"/>
                <a:cs typeface="Calibri" panose="020F0502020204030204" pitchFamily="34" charset="0"/>
              </a:rPr>
              <a:t>Position sizing, risk management, fund management </a:t>
            </a:r>
          </a:p>
          <a:p>
            <a:pPr>
              <a:spcAft>
                <a:spcPts val="1200"/>
              </a:spcAft>
            </a:pPr>
            <a:r>
              <a:rPr lang="en-US" sz="2000" b="1" dirty="0">
                <a:latin typeface="D-DIN" panose="020B05040302020A0204" pitchFamily="34" charset="0"/>
                <a:cs typeface="Calibri" panose="020F0502020204030204" pitchFamily="34" charset="0"/>
              </a:rPr>
              <a:t>Well defined entry and exit rules. </a:t>
            </a:r>
          </a:p>
          <a:p>
            <a:pPr>
              <a:spcAft>
                <a:spcPts val="1200"/>
              </a:spcAft>
            </a:pPr>
            <a:r>
              <a:rPr lang="en-US" sz="2000" b="1" dirty="0">
                <a:solidFill>
                  <a:srgbClr val="C00000"/>
                </a:solidFill>
                <a:latin typeface="D-DIN" panose="020B05040302020A0204" pitchFamily="34" charset="0"/>
                <a:cs typeface="Calibri" panose="020F0502020204030204" pitchFamily="34" charset="0"/>
              </a:rPr>
              <a:t>80/20 Rule or Law of Pareto also applies here. Research is just 20%, rest 80% is fund management, risk management, position sizing and discipline </a:t>
            </a:r>
            <a:endParaRPr lang="en-US" sz="1200" b="1" dirty="0">
              <a:solidFill>
                <a:srgbClr val="C00000"/>
              </a:solidFill>
              <a:latin typeface="D-DIN" panose="020B05040302020A0204" pitchFamily="34" charset="0"/>
              <a:cs typeface="Calibri" panose="020F0502020204030204" pitchFamily="34" charset="0"/>
            </a:endParaRPr>
          </a:p>
        </p:txBody>
      </p:sp>
      <p:grpSp>
        <p:nvGrpSpPr>
          <p:cNvPr id="8" name="Group 19"/>
          <p:cNvGrpSpPr>
            <a:grpSpLocks/>
          </p:cNvGrpSpPr>
          <p:nvPr/>
        </p:nvGrpSpPr>
        <p:grpSpPr bwMode="auto">
          <a:xfrm>
            <a:off x="740743" y="1434454"/>
            <a:ext cx="215900" cy="71438"/>
            <a:chOff x="641426" y="1647610"/>
            <a:chExt cx="312772" cy="108077"/>
          </a:xfrm>
        </p:grpSpPr>
        <p:sp>
          <p:nvSpPr>
            <p:cNvPr id="12" name="Rectangle 1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Rectangle 1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4" name="Group 19"/>
          <p:cNvGrpSpPr>
            <a:grpSpLocks/>
          </p:cNvGrpSpPr>
          <p:nvPr/>
        </p:nvGrpSpPr>
        <p:grpSpPr bwMode="auto">
          <a:xfrm>
            <a:off x="740743" y="1882716"/>
            <a:ext cx="215900" cy="71438"/>
            <a:chOff x="641426" y="1647610"/>
            <a:chExt cx="312772" cy="108077"/>
          </a:xfrm>
        </p:grpSpPr>
        <p:sp>
          <p:nvSpPr>
            <p:cNvPr id="15" name="Rectangle 1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Rectangle 1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7" name="Group 19"/>
          <p:cNvGrpSpPr>
            <a:grpSpLocks/>
          </p:cNvGrpSpPr>
          <p:nvPr/>
        </p:nvGrpSpPr>
        <p:grpSpPr bwMode="auto">
          <a:xfrm>
            <a:off x="740743" y="2345703"/>
            <a:ext cx="215900" cy="71438"/>
            <a:chOff x="641426" y="1647610"/>
            <a:chExt cx="312772" cy="108077"/>
          </a:xfrm>
        </p:grpSpPr>
        <p:sp>
          <p:nvSpPr>
            <p:cNvPr id="18" name="Rectangle 1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Rectangle 1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2" name="Group 19"/>
          <p:cNvGrpSpPr>
            <a:grpSpLocks/>
          </p:cNvGrpSpPr>
          <p:nvPr/>
        </p:nvGrpSpPr>
        <p:grpSpPr bwMode="auto">
          <a:xfrm>
            <a:off x="740743" y="3098059"/>
            <a:ext cx="215900" cy="71438"/>
            <a:chOff x="641426" y="1647610"/>
            <a:chExt cx="312772" cy="108077"/>
          </a:xfrm>
        </p:grpSpPr>
        <p:sp>
          <p:nvSpPr>
            <p:cNvPr id="23" name="Rectangle 22"/>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 name="Rectangle 23"/>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0" name="Group 19"/>
          <p:cNvGrpSpPr>
            <a:grpSpLocks/>
          </p:cNvGrpSpPr>
          <p:nvPr/>
        </p:nvGrpSpPr>
        <p:grpSpPr bwMode="auto">
          <a:xfrm>
            <a:off x="740743" y="4169148"/>
            <a:ext cx="215900" cy="71438"/>
            <a:chOff x="641426" y="1647610"/>
            <a:chExt cx="312772" cy="108077"/>
          </a:xfrm>
        </p:grpSpPr>
        <p:sp>
          <p:nvSpPr>
            <p:cNvPr id="21" name="Rectangle 2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5" name="Rectangle 2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6" name="Group 25"/>
          <p:cNvGrpSpPr>
            <a:grpSpLocks/>
          </p:cNvGrpSpPr>
          <p:nvPr/>
        </p:nvGrpSpPr>
        <p:grpSpPr bwMode="auto">
          <a:xfrm>
            <a:off x="740743" y="4666727"/>
            <a:ext cx="215900" cy="71438"/>
            <a:chOff x="641426" y="1647610"/>
            <a:chExt cx="312772" cy="108077"/>
          </a:xfrm>
        </p:grpSpPr>
        <p:sp>
          <p:nvSpPr>
            <p:cNvPr id="27" name="Rectangle 2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 name="Rectangle 2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pic>
        <p:nvPicPr>
          <p:cNvPr id="29"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E3427EDB-5815-28E4-12B3-2F80716D57FF}"/>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207192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3">
            <a:extLst>
              <a:ext uri="{FF2B5EF4-FFF2-40B4-BE49-F238E27FC236}">
                <a16:creationId xmlns:a16="http://schemas.microsoft.com/office/drawing/2014/main" id="{CBA197B8-1BC9-DAFD-F5A8-53BA7CAD8BE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B3388284-576C-8FE1-807F-17EF2870B953}"/>
              </a:ext>
            </a:extLst>
          </p:cNvPr>
          <p:cNvPicPr>
            <a:picLocks noChangeAspect="1"/>
          </p:cNvPicPr>
          <p:nvPr/>
        </p:nvPicPr>
        <p:blipFill rotWithShape="1">
          <a:blip r:embed="rId4"/>
          <a:srcRect t="13369"/>
          <a:stretch/>
        </p:blipFill>
        <p:spPr>
          <a:xfrm>
            <a:off x="1819520" y="1303699"/>
            <a:ext cx="7973538" cy="4448203"/>
          </a:xfrm>
          <a:prstGeom prst="rect">
            <a:avLst/>
          </a:prstGeom>
        </p:spPr>
      </p:pic>
      <p:sp>
        <p:nvSpPr>
          <p:cNvPr id="2" name="Rectangle 2">
            <a:extLst>
              <a:ext uri="{FF2B5EF4-FFF2-40B4-BE49-F238E27FC236}">
                <a16:creationId xmlns:a16="http://schemas.microsoft.com/office/drawing/2014/main" id="{42CA01E4-CDF9-050F-4964-F663FCA8F43D}"/>
              </a:ext>
            </a:extLst>
          </p:cNvPr>
          <p:cNvSpPr txBox="1">
            <a:spLocks noChangeArrowheads="1"/>
          </p:cNvSpPr>
          <p:nvPr/>
        </p:nvSpPr>
        <p:spPr bwMode="auto">
          <a:xfrm>
            <a:off x="614027" y="571842"/>
            <a:ext cx="8506827"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400" b="1" kern="0" dirty="0">
                <a:solidFill>
                  <a:srgbClr val="0046AA"/>
                </a:solidFill>
                <a:latin typeface="D-DIN" panose="020B05040302020A0204" pitchFamily="34" charset="0"/>
                <a:cs typeface="Times New Roman" panose="02020603050405020304" pitchFamily="18" charset="0"/>
              </a:rPr>
              <a:t>This process may help you avoid these problems</a:t>
            </a:r>
          </a:p>
        </p:txBody>
      </p:sp>
      <p:sp>
        <p:nvSpPr>
          <p:cNvPr id="4" name="Rectangle 3">
            <a:extLst>
              <a:ext uri="{FF2B5EF4-FFF2-40B4-BE49-F238E27FC236}">
                <a16:creationId xmlns:a16="http://schemas.microsoft.com/office/drawing/2014/main" id="{ABCBD2F9-387C-F5E4-51E9-AB042347F0AC}"/>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2481858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8591"/>
          <a:stretch/>
        </p:blipFill>
        <p:spPr>
          <a:xfrm>
            <a:off x="911424" y="126938"/>
            <a:ext cx="10071313" cy="5935133"/>
          </a:xfrm>
          <a:prstGeom prst="rect">
            <a:avLst/>
          </a:prstGeom>
        </p:spPr>
      </p:pic>
      <p:sp>
        <p:nvSpPr>
          <p:cNvPr id="4" name="Rectangle 3"/>
          <p:cNvSpPr/>
          <p:nvPr/>
        </p:nvSpPr>
        <p:spPr>
          <a:xfrm>
            <a:off x="5926238" y="6089719"/>
            <a:ext cx="2407534" cy="4614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extBox 2"/>
          <p:cNvSpPr txBox="1"/>
          <p:nvPr/>
        </p:nvSpPr>
        <p:spPr>
          <a:xfrm>
            <a:off x="4329330" y="5888369"/>
            <a:ext cx="3533340" cy="461665"/>
          </a:xfrm>
          <a:prstGeom prst="rect">
            <a:avLst/>
          </a:prstGeom>
          <a:noFill/>
        </p:spPr>
        <p:txBody>
          <a:bodyPr wrap="none" rtlCol="0">
            <a:spAutoFit/>
          </a:bodyPr>
          <a:lstStyle/>
          <a:p>
            <a:r>
              <a:rPr lang="en-US" b="1" dirty="0">
                <a:solidFill>
                  <a:srgbClr val="0046AA"/>
                </a:solidFill>
                <a:latin typeface="D-DIN" panose="020B05040302020A0204" pitchFamily="34" charset="0"/>
                <a:cs typeface="Calibri" panose="020F0502020204030204" pitchFamily="34" charset="0"/>
              </a:rPr>
              <a:t>The answer </a:t>
            </a:r>
            <a:r>
              <a:rPr lang="en-US" b="1">
                <a:solidFill>
                  <a:srgbClr val="0046AA"/>
                </a:solidFill>
                <a:latin typeface="D-DIN" panose="020B05040302020A0204" pitchFamily="34" charset="0"/>
                <a:cs typeface="Calibri" panose="020F0502020204030204" pitchFamily="34" charset="0"/>
              </a:rPr>
              <a:t>is : </a:t>
            </a:r>
            <a:r>
              <a:rPr lang="en-US" b="1" dirty="0">
                <a:solidFill>
                  <a:srgbClr val="0046AA"/>
                </a:solidFill>
                <a:latin typeface="D-DIN" panose="020B05040302020A0204" pitchFamily="34" charset="0"/>
                <a:cs typeface="Calibri" panose="020F0502020204030204" pitchFamily="34" charset="0"/>
              </a:rPr>
              <a:t>Research</a:t>
            </a:r>
            <a:endParaRPr lang="en-IN" b="1" dirty="0">
              <a:solidFill>
                <a:srgbClr val="0046AA"/>
              </a:solidFill>
              <a:latin typeface="D-DIN" panose="020B05040302020A0204" pitchFamily="34" charset="0"/>
              <a:cs typeface="Calibri" panose="020F0502020204030204" pitchFamily="34" charset="0"/>
            </a:endParaRPr>
          </a:p>
        </p:txBody>
      </p:sp>
      <p:pic>
        <p:nvPicPr>
          <p:cNvPr id="5" name="Picture 13">
            <a:extLst>
              <a:ext uri="{FF2B5EF4-FFF2-40B4-BE49-F238E27FC236}">
                <a16:creationId xmlns:a16="http://schemas.microsoft.com/office/drawing/2014/main" id="{954C00EB-FECA-CC66-D0BE-B8892A5E03B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CFBCAA98-E019-769B-D3A4-172512C05F11}"/>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1054419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3817" y="512224"/>
            <a:ext cx="7982676" cy="5595257"/>
          </a:xfrm>
          <a:prstGeom prst="rect">
            <a:avLst/>
          </a:prstGeom>
        </p:spPr>
      </p:pic>
      <p:sp>
        <p:nvSpPr>
          <p:cNvPr id="2" name="TextBox 1"/>
          <p:cNvSpPr txBox="1"/>
          <p:nvPr/>
        </p:nvSpPr>
        <p:spPr>
          <a:xfrm>
            <a:off x="8970380" y="2233914"/>
            <a:ext cx="2662177" cy="2246769"/>
          </a:xfrm>
          <a:prstGeom prst="rect">
            <a:avLst/>
          </a:prstGeom>
          <a:noFill/>
        </p:spPr>
        <p:txBody>
          <a:bodyPr wrap="square" rtlCol="0">
            <a:spAutoFit/>
          </a:bodyPr>
          <a:lstStyle/>
          <a:p>
            <a:pPr algn="ctr"/>
            <a:r>
              <a:rPr lang="en-US" sz="2800" b="1" dirty="0">
                <a:solidFill>
                  <a:srgbClr val="C00000"/>
                </a:solidFill>
                <a:latin typeface="D-DIN" panose="020B05040302020A0204" pitchFamily="34" charset="0"/>
                <a:cs typeface="Calibri" panose="020F0502020204030204" pitchFamily="34" charset="0"/>
              </a:rPr>
              <a:t>Never try to time the market rather invest time in the market</a:t>
            </a:r>
            <a:endParaRPr lang="en-IN" sz="2800" b="1" dirty="0">
              <a:solidFill>
                <a:srgbClr val="C00000"/>
              </a:solidFill>
              <a:latin typeface="D-DIN" panose="020B05040302020A0204" pitchFamily="34" charset="0"/>
              <a:cs typeface="Calibri" panose="020F0502020204030204" pitchFamily="34" charset="0"/>
            </a:endParaRPr>
          </a:p>
        </p:txBody>
      </p:sp>
      <p:pic>
        <p:nvPicPr>
          <p:cNvPr id="3" name="Picture 13">
            <a:extLst>
              <a:ext uri="{FF2B5EF4-FFF2-40B4-BE49-F238E27FC236}">
                <a16:creationId xmlns:a16="http://schemas.microsoft.com/office/drawing/2014/main" id="{BDD58379-FA18-5985-CD49-20302A9069B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2BFF89E9-2812-3651-CD06-578B1AF18C3E}"/>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661215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D00A2937-1658-26E0-2E29-18C75AD0D53F}"/>
              </a:ext>
            </a:extLst>
          </p:cNvPr>
          <p:cNvGrpSpPr/>
          <p:nvPr/>
        </p:nvGrpSpPr>
        <p:grpSpPr>
          <a:xfrm>
            <a:off x="1582782" y="253851"/>
            <a:ext cx="2790146" cy="2185412"/>
            <a:chOff x="569761" y="3181350"/>
            <a:chExt cx="4020925" cy="3248025"/>
          </a:xfrm>
        </p:grpSpPr>
        <p:pic>
          <p:nvPicPr>
            <p:cNvPr id="26" name="Picture 6" descr="ASDASDAS">
              <a:extLst>
                <a:ext uri="{FF2B5EF4-FFF2-40B4-BE49-F238E27FC236}">
                  <a16:creationId xmlns:a16="http://schemas.microsoft.com/office/drawing/2014/main" id="{63F10EE8-9D22-7BFB-B397-04AB197E080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8550" y="3181350"/>
              <a:ext cx="3105150" cy="295592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9" descr="Sandeep Jain">
              <a:extLst>
                <a:ext uri="{FF2B5EF4-FFF2-40B4-BE49-F238E27FC236}">
                  <a16:creationId xmlns:a16="http://schemas.microsoft.com/office/drawing/2014/main" id="{16FD8966-6786-2597-8B7C-E0673B3D38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6420" y="3181350"/>
              <a:ext cx="3444876" cy="3248025"/>
            </a:xfrm>
            <a:prstGeom prst="rect">
              <a:avLst/>
            </a:prstGeom>
            <a:noFill/>
            <a:extLst>
              <a:ext uri="{909E8E84-426E-40DD-AFC4-6F175D3DCCD1}">
                <a14:hiddenFill xmlns:a14="http://schemas.microsoft.com/office/drawing/2010/main">
                  <a:solidFill>
                    <a:srgbClr val="FFFFFF"/>
                  </a:solidFill>
                </a14:hiddenFill>
              </a:ext>
            </a:extLst>
          </p:spPr>
        </p:pic>
        <p:sp>
          <p:nvSpPr>
            <p:cNvPr id="82" name="Rectangle 8">
              <a:extLst>
                <a:ext uri="{FF2B5EF4-FFF2-40B4-BE49-F238E27FC236}">
                  <a16:creationId xmlns:a16="http://schemas.microsoft.com/office/drawing/2014/main" id="{05BED597-1AC2-E006-023D-91DFBEAC590D}"/>
                </a:ext>
              </a:extLst>
            </p:cNvPr>
            <p:cNvSpPr>
              <a:spLocks noChangeArrowheads="1"/>
            </p:cNvSpPr>
            <p:nvPr/>
          </p:nvSpPr>
          <p:spPr bwMode="auto">
            <a:xfrm>
              <a:off x="569761" y="5925912"/>
              <a:ext cx="4020925" cy="456354"/>
            </a:xfrm>
            <a:prstGeom prst="rect">
              <a:avLst/>
            </a:prstGeom>
            <a:solidFill>
              <a:srgbClr val="0046A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rgbClr val="FFFFFF"/>
                  </a:solidFill>
                  <a:effectLst/>
                  <a:latin typeface="D-DIN" panose="020B0504030202030204" pitchFamily="34" charset="0"/>
                  <a:ea typeface="Times New Roman" panose="02020603050405020304" pitchFamily="18" charset="0"/>
                  <a:cs typeface="Calibri" panose="020F0502020204030204" pitchFamily="34" charset="0"/>
                </a:rPr>
                <a:t>MR. SANDEEP KUMAR JAIN</a:t>
              </a:r>
              <a:endParaRPr kumimoji="0" lang="en-US" altLang="en-US" sz="600" b="0" i="0" u="none" strike="noStrike" cap="none" normalizeH="0" baseline="0" dirty="0">
                <a:ln>
                  <a:noFill/>
                </a:ln>
                <a:solidFill>
                  <a:schemeClr val="tx1"/>
                </a:solidFill>
                <a:effectLst/>
                <a:latin typeface="D-DIN" panose="020B0504030202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0" i="0" u="none" strike="noStrike" cap="none" normalizeH="0" baseline="0" dirty="0">
                <a:ln>
                  <a:noFill/>
                </a:ln>
                <a:solidFill>
                  <a:schemeClr val="tx1"/>
                </a:solidFill>
                <a:effectLst/>
                <a:latin typeface="D-DIN" panose="020B0504030202030204" pitchFamily="34" charset="0"/>
              </a:endParaRPr>
            </a:p>
          </p:txBody>
        </p:sp>
      </p:grpSp>
      <p:sp>
        <p:nvSpPr>
          <p:cNvPr id="83" name="Rectangle 13">
            <a:extLst>
              <a:ext uri="{FF2B5EF4-FFF2-40B4-BE49-F238E27FC236}">
                <a16:creationId xmlns:a16="http://schemas.microsoft.com/office/drawing/2014/main" id="{8DE49F0A-9CC4-4ACC-2183-FFA5868AC6C5}"/>
              </a:ext>
            </a:extLst>
          </p:cNvPr>
          <p:cNvSpPr>
            <a:spLocks noChangeArrowheads="1"/>
          </p:cNvSpPr>
          <p:nvPr/>
        </p:nvSpPr>
        <p:spPr bwMode="auto">
          <a:xfrm>
            <a:off x="1467122" y="2378712"/>
            <a:ext cx="302146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1600" b="1" dirty="0">
                <a:solidFill>
                  <a:srgbClr val="C00000"/>
                </a:solidFill>
                <a:latin typeface="D-DIN" panose="020B0504030202030204" pitchFamily="34" charset="0"/>
                <a:ea typeface="Times New Roman" panose="02020603050405020304" pitchFamily="18" charset="0"/>
                <a:cs typeface="Calibri" panose="020F0502020204030204" pitchFamily="34" charset="0"/>
              </a:rPr>
              <a:t>Financial Freedom Fighter </a:t>
            </a:r>
          </a:p>
          <a:p>
            <a:pPr lvl="0" algn="ctr"/>
            <a:r>
              <a:rPr lang="en-US" altLang="en-US" sz="1600" dirty="0">
                <a:solidFill>
                  <a:srgbClr val="C00000"/>
                </a:solidFill>
                <a:latin typeface="D-DIN" panose="020B0504030202030204" pitchFamily="34" charset="0"/>
                <a:ea typeface="Times New Roman" panose="02020603050405020304" pitchFamily="18" charset="0"/>
                <a:cs typeface="Calibri" panose="020F0502020204030204" pitchFamily="34" charset="0"/>
              </a:rPr>
              <a:t>#</a:t>
            </a:r>
            <a:r>
              <a:rPr lang="en-US" altLang="en-US" sz="1600" dirty="0" err="1">
                <a:solidFill>
                  <a:srgbClr val="C00000"/>
                </a:solidFill>
                <a:latin typeface="D-DIN" panose="020B0504030202030204" pitchFamily="34" charset="0"/>
                <a:ea typeface="Times New Roman" panose="02020603050405020304" pitchFamily="18" charset="0"/>
                <a:cs typeface="Calibri" panose="020F0502020204030204" pitchFamily="34" charset="0"/>
              </a:rPr>
              <a:t>JainSaabKeGems</a:t>
            </a:r>
            <a:endParaRPr lang="en-US" altLang="en-US" sz="800" dirty="0">
              <a:latin typeface="D-DIN" panose="020B0504030202030204" pitchFamily="34" charset="0"/>
            </a:endParaRPr>
          </a:p>
        </p:txBody>
      </p:sp>
      <p:pic>
        <p:nvPicPr>
          <p:cNvPr id="84" name="Picture 14">
            <a:extLst>
              <a:ext uri="{FF2B5EF4-FFF2-40B4-BE49-F238E27FC236}">
                <a16:creationId xmlns:a16="http://schemas.microsoft.com/office/drawing/2014/main" id="{DCF98375-57AF-AF0F-5315-C0AE3295F88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0993" y="2791059"/>
            <a:ext cx="261932" cy="333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 name="Rectangle 88">
            <a:extLst>
              <a:ext uri="{FF2B5EF4-FFF2-40B4-BE49-F238E27FC236}">
                <a16:creationId xmlns:a16="http://schemas.microsoft.com/office/drawing/2014/main" id="{225C4AA1-9EE6-B210-B1B6-69B9A97AC70F}"/>
              </a:ext>
            </a:extLst>
          </p:cNvPr>
          <p:cNvSpPr/>
          <p:nvPr/>
        </p:nvSpPr>
        <p:spPr>
          <a:xfrm>
            <a:off x="520437" y="2810690"/>
            <a:ext cx="1231427" cy="338554"/>
          </a:xfrm>
          <a:prstGeom prst="rect">
            <a:avLst/>
          </a:prstGeom>
        </p:spPr>
        <p:txBody>
          <a:bodyPr wrap="none">
            <a:spAutoFit/>
          </a:bodyPr>
          <a:lstStyle/>
          <a:p>
            <a:r>
              <a:rPr lang="en-US" sz="1600" b="1" dirty="0">
                <a:solidFill>
                  <a:srgbClr val="0046AA"/>
                </a:solidFill>
                <a:latin typeface="D-DIN" panose="020B0504030202030204" pitchFamily="34" charset="0"/>
                <a:ea typeface="Times New Roman" panose="02020603050405020304" pitchFamily="18" charset="0"/>
                <a:cs typeface="Times New Roman" panose="02020603050405020304" pitchFamily="18" charset="0"/>
              </a:rPr>
              <a:t>Brief Profile</a:t>
            </a:r>
            <a:endParaRPr lang="en-IN" sz="1600" dirty="0">
              <a:latin typeface="D-DIN" panose="020B0504030202030204" pitchFamily="34" charset="0"/>
            </a:endParaRPr>
          </a:p>
        </p:txBody>
      </p:sp>
      <p:sp>
        <p:nvSpPr>
          <p:cNvPr id="90" name="Rectangle 89">
            <a:extLst>
              <a:ext uri="{FF2B5EF4-FFF2-40B4-BE49-F238E27FC236}">
                <a16:creationId xmlns:a16="http://schemas.microsoft.com/office/drawing/2014/main" id="{D32B4E7D-44B0-7685-6058-F6D9864D88AE}"/>
              </a:ext>
            </a:extLst>
          </p:cNvPr>
          <p:cNvSpPr/>
          <p:nvPr/>
        </p:nvSpPr>
        <p:spPr>
          <a:xfrm>
            <a:off x="408173" y="3142998"/>
            <a:ext cx="5681634" cy="1938992"/>
          </a:xfrm>
          <a:prstGeom prst="rect">
            <a:avLst/>
          </a:prstGeom>
        </p:spPr>
        <p:txBody>
          <a:bodyPr wrap="square">
            <a:spAutoFit/>
          </a:bodyPr>
          <a:lstStyle/>
          <a:p>
            <a:pPr algn="just">
              <a:spcAft>
                <a:spcPts val="300"/>
              </a:spcAft>
            </a:pPr>
            <a:r>
              <a:rPr lang="en-US" sz="1100" b="1" dirty="0">
                <a:latin typeface="D-DIN" panose="020B05040302020A0204" pitchFamily="34" charset="0"/>
                <a:ea typeface="Times New Roman" panose="02020603050405020304" pitchFamily="18" charset="0"/>
                <a:cs typeface="Times New Roman" panose="02020603050405020304" pitchFamily="18" charset="0"/>
              </a:rPr>
              <a:t>Co-founder of Tradeswift, a leading Full-Fledged Broking House and Wealth Managers in India. </a:t>
            </a:r>
          </a:p>
          <a:p>
            <a:pPr algn="just">
              <a:spcAft>
                <a:spcPts val="300"/>
              </a:spcAft>
            </a:pPr>
            <a:r>
              <a:rPr lang="en-US" sz="1100" b="1" dirty="0">
                <a:latin typeface="D-DIN" panose="020B05040302020A0204" pitchFamily="34" charset="0"/>
                <a:ea typeface="Times New Roman" panose="02020603050405020304" pitchFamily="18" charset="0"/>
                <a:cs typeface="Times New Roman" panose="02020603050405020304" pitchFamily="18" charset="0"/>
              </a:rPr>
              <a:t>Serial Entrepreneur with Interests and Investments in NBFC, Publications, Online Business, Real Estate and Startups. </a:t>
            </a:r>
          </a:p>
          <a:p>
            <a:pPr algn="just">
              <a:spcAft>
                <a:spcPts val="300"/>
              </a:spcAft>
            </a:pPr>
            <a:r>
              <a:rPr lang="en-US" sz="1100" b="1" dirty="0">
                <a:latin typeface="D-DIN" panose="020B05040302020A0204" pitchFamily="34" charset="0"/>
                <a:ea typeface="Times New Roman" panose="02020603050405020304" pitchFamily="18" charset="0"/>
                <a:cs typeface="Times New Roman" panose="02020603050405020304" pitchFamily="18" charset="0"/>
              </a:rPr>
              <a:t>A very well-known face featuring on various business channels like Zee Business, CNBC </a:t>
            </a:r>
            <a:r>
              <a:rPr lang="en-US" sz="1100" b="1" dirty="0" err="1">
                <a:latin typeface="D-DIN" panose="020B05040302020A0204" pitchFamily="34" charset="0"/>
                <a:ea typeface="Times New Roman" panose="02020603050405020304" pitchFamily="18" charset="0"/>
                <a:cs typeface="Times New Roman" panose="02020603050405020304" pitchFamily="18" charset="0"/>
              </a:rPr>
              <a:t>Awaaz</a:t>
            </a:r>
            <a:r>
              <a:rPr lang="en-US" sz="1100" b="1" dirty="0">
                <a:latin typeface="D-DIN" panose="020B05040302020A0204" pitchFamily="34" charset="0"/>
                <a:ea typeface="Times New Roman" panose="02020603050405020304" pitchFamily="18" charset="0"/>
                <a:cs typeface="Times New Roman" panose="02020603050405020304" pitchFamily="18" charset="0"/>
              </a:rPr>
              <a:t>, TV-18, Bloomberg Quint, Print Media and Social Media as well for his Analysis on Equities &amp; Commodities since last 18 years.</a:t>
            </a:r>
          </a:p>
          <a:p>
            <a:pPr algn="just">
              <a:spcAft>
                <a:spcPts val="300"/>
              </a:spcAft>
            </a:pPr>
            <a:r>
              <a:rPr lang="en-US" sz="1100" b="1" dirty="0">
                <a:latin typeface="D-DIN" panose="020B05040302020A0204" pitchFamily="34" charset="0"/>
                <a:ea typeface="Times New Roman" panose="02020603050405020304" pitchFamily="18" charset="0"/>
                <a:cs typeface="Times New Roman" panose="02020603050405020304" pitchFamily="18" charset="0"/>
              </a:rPr>
              <a:t>Now a member of Exclusive Panel of Analysts on Zee Business. </a:t>
            </a:r>
          </a:p>
          <a:p>
            <a:pPr algn="just">
              <a:spcAft>
                <a:spcPts val="300"/>
              </a:spcAft>
            </a:pPr>
            <a:r>
              <a:rPr lang="en-US" sz="1100" b="1" dirty="0">
                <a:latin typeface="D-DIN" panose="020B05040302020A0204" pitchFamily="34" charset="0"/>
                <a:ea typeface="Times New Roman" panose="02020603050405020304" pitchFamily="18" charset="0"/>
                <a:cs typeface="Times New Roman" panose="02020603050405020304" pitchFamily="18" charset="0"/>
              </a:rPr>
              <a:t>Perhaps one of the most followed business Twitter handles in Jaipur with 2.40 Lac followers </a:t>
            </a:r>
          </a:p>
        </p:txBody>
      </p:sp>
      <p:pic>
        <p:nvPicPr>
          <p:cNvPr id="91" name="Picture 16">
            <a:extLst>
              <a:ext uri="{FF2B5EF4-FFF2-40B4-BE49-F238E27FC236}">
                <a16:creationId xmlns:a16="http://schemas.microsoft.com/office/drawing/2014/main" id="{72E1FB62-5631-CA8F-B2A0-B6C551C6C34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5743" y="5110772"/>
            <a:ext cx="374451" cy="351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 name="Rectangle 91">
            <a:extLst>
              <a:ext uri="{FF2B5EF4-FFF2-40B4-BE49-F238E27FC236}">
                <a16:creationId xmlns:a16="http://schemas.microsoft.com/office/drawing/2014/main" id="{263E1621-0630-5684-32F7-4E2D31220D09}"/>
              </a:ext>
            </a:extLst>
          </p:cNvPr>
          <p:cNvSpPr/>
          <p:nvPr/>
        </p:nvSpPr>
        <p:spPr>
          <a:xfrm>
            <a:off x="520436" y="5164066"/>
            <a:ext cx="2973891" cy="338554"/>
          </a:xfrm>
          <a:prstGeom prst="rect">
            <a:avLst/>
          </a:prstGeom>
        </p:spPr>
        <p:txBody>
          <a:bodyPr wrap="none">
            <a:spAutoFit/>
          </a:bodyPr>
          <a:lstStyle/>
          <a:p>
            <a:r>
              <a:rPr lang="en-US" sz="1600" b="1" dirty="0">
                <a:solidFill>
                  <a:srgbClr val="0046AA"/>
                </a:solidFill>
                <a:latin typeface="D-DIN" panose="020B0504030202030204" pitchFamily="34" charset="0"/>
                <a:ea typeface="Times New Roman" panose="02020603050405020304" pitchFamily="18" charset="0"/>
                <a:cs typeface="Times New Roman" panose="02020603050405020304" pitchFamily="18" charset="0"/>
              </a:rPr>
              <a:t>Education and Extra Curriculars </a:t>
            </a:r>
            <a:endParaRPr lang="en-IN" sz="1600" b="1" dirty="0">
              <a:solidFill>
                <a:srgbClr val="0046AA"/>
              </a:solidFill>
              <a:latin typeface="D-DIN" panose="020B0504030202030204" pitchFamily="34" charset="0"/>
              <a:ea typeface="Times New Roman" panose="02020603050405020304" pitchFamily="18" charset="0"/>
              <a:cs typeface="Times New Roman" panose="02020603050405020304" pitchFamily="18" charset="0"/>
            </a:endParaRPr>
          </a:p>
        </p:txBody>
      </p:sp>
      <p:sp>
        <p:nvSpPr>
          <p:cNvPr id="93" name="Rectangle 92">
            <a:extLst>
              <a:ext uri="{FF2B5EF4-FFF2-40B4-BE49-F238E27FC236}">
                <a16:creationId xmlns:a16="http://schemas.microsoft.com/office/drawing/2014/main" id="{6457CF76-394B-731F-1E4A-1BDA2E5E78BF}"/>
              </a:ext>
            </a:extLst>
          </p:cNvPr>
          <p:cNvSpPr/>
          <p:nvPr/>
        </p:nvSpPr>
        <p:spPr>
          <a:xfrm>
            <a:off x="520437" y="5468421"/>
            <a:ext cx="5523184" cy="1315745"/>
          </a:xfrm>
          <a:prstGeom prst="rect">
            <a:avLst/>
          </a:prstGeom>
        </p:spPr>
        <p:txBody>
          <a:bodyPr wrap="square" lIns="0">
            <a:spAutoFit/>
          </a:bodyPr>
          <a:lstStyle/>
          <a:p>
            <a:pPr algn="just">
              <a:spcAft>
                <a:spcPts val="300"/>
              </a:spcAft>
            </a:pPr>
            <a:r>
              <a:rPr lang="en-US" sz="1100" b="1" dirty="0">
                <a:latin typeface="D-DIN" panose="020B05040302020A0204" pitchFamily="34" charset="0"/>
                <a:cs typeface="Calibri" panose="020F0502020204030204" pitchFamily="34" charset="0"/>
              </a:rPr>
              <a:t>A commerce graduate from Mumbai’s </a:t>
            </a:r>
            <a:r>
              <a:rPr lang="en-US" sz="1100" b="1" dirty="0" err="1">
                <a:latin typeface="D-DIN" panose="020B05040302020A0204" pitchFamily="34" charset="0"/>
                <a:cs typeface="Calibri" panose="020F0502020204030204" pitchFamily="34" charset="0"/>
              </a:rPr>
              <a:t>Mithibai</a:t>
            </a:r>
            <a:r>
              <a:rPr lang="en-US" sz="1100" b="1" dirty="0">
                <a:latin typeface="D-DIN" panose="020B05040302020A0204" pitchFamily="34" charset="0"/>
                <a:cs typeface="Calibri" panose="020F0502020204030204" pitchFamily="34" charset="0"/>
              </a:rPr>
              <a:t> College and MBA (Finance) from Mumbai’s K.J. </a:t>
            </a:r>
            <a:r>
              <a:rPr lang="en-US" sz="1100" b="1" dirty="0" err="1">
                <a:latin typeface="D-DIN" panose="020B05040302020A0204" pitchFamily="34" charset="0"/>
                <a:cs typeface="Calibri" panose="020F0502020204030204" pitchFamily="34" charset="0"/>
              </a:rPr>
              <a:t>Somaiya</a:t>
            </a:r>
            <a:r>
              <a:rPr lang="en-US" sz="1100" b="1" dirty="0">
                <a:latin typeface="D-DIN" panose="020B05040302020A0204" pitchFamily="34" charset="0"/>
                <a:cs typeface="Calibri" panose="020F0502020204030204" pitchFamily="34" charset="0"/>
              </a:rPr>
              <a:t> - Sandeep, with his passion for general knowledge, equities, investments and economic affairs, brings to the table a rare combination of being an equally articulate and knowledgeable speaker on equities, commodities and economic issues.</a:t>
            </a:r>
            <a:endParaRPr lang="en-IN" sz="1100" dirty="0">
              <a:latin typeface="D-DIN" panose="020B05040302020A0204" pitchFamily="34" charset="0"/>
              <a:cs typeface="Calibri" panose="020F0502020204030204" pitchFamily="34" charset="0"/>
            </a:endParaRPr>
          </a:p>
          <a:p>
            <a:pPr algn="just">
              <a:spcAft>
                <a:spcPts val="300"/>
              </a:spcAft>
            </a:pPr>
            <a:r>
              <a:rPr lang="en-US" sz="1100" b="1" dirty="0">
                <a:latin typeface="D-DIN" panose="020B05040302020A0204" pitchFamily="34" charset="0"/>
                <a:cs typeface="Calibri" panose="020F0502020204030204" pitchFamily="34" charset="0"/>
              </a:rPr>
              <a:t>Won many awards in Quizzes, Debates, Extempore Speeches, Personality Contest during Student life </a:t>
            </a:r>
            <a:endParaRPr lang="en-IN" sz="1100" dirty="0">
              <a:latin typeface="D-DIN" panose="020B05040302020A0204" pitchFamily="34" charset="0"/>
              <a:cs typeface="Calibri" panose="020F0502020204030204" pitchFamily="34" charset="0"/>
            </a:endParaRPr>
          </a:p>
        </p:txBody>
      </p:sp>
      <p:sp>
        <p:nvSpPr>
          <p:cNvPr id="94" name="Rectangle 93">
            <a:extLst>
              <a:ext uri="{FF2B5EF4-FFF2-40B4-BE49-F238E27FC236}">
                <a16:creationId xmlns:a16="http://schemas.microsoft.com/office/drawing/2014/main" id="{6A9AC835-8DAC-2AF0-5556-2A1C8555CA9A}"/>
              </a:ext>
            </a:extLst>
          </p:cNvPr>
          <p:cNvSpPr/>
          <p:nvPr/>
        </p:nvSpPr>
        <p:spPr>
          <a:xfrm>
            <a:off x="6715042" y="169277"/>
            <a:ext cx="2601994" cy="338554"/>
          </a:xfrm>
          <a:prstGeom prst="rect">
            <a:avLst/>
          </a:prstGeom>
        </p:spPr>
        <p:txBody>
          <a:bodyPr wrap="none">
            <a:spAutoFit/>
          </a:bodyPr>
          <a:lstStyle/>
          <a:p>
            <a:r>
              <a:rPr lang="en-US" sz="1600" b="1" dirty="0">
                <a:solidFill>
                  <a:srgbClr val="0046AA"/>
                </a:solidFill>
                <a:latin typeface="D-DIN" panose="020B0504030202030204" pitchFamily="34" charset="0"/>
                <a:ea typeface="Times New Roman" panose="02020603050405020304" pitchFamily="18" charset="0"/>
                <a:cs typeface="Times New Roman" panose="02020603050405020304" pitchFamily="18" charset="0"/>
              </a:rPr>
              <a:t>Accolades &amp; Achievements </a:t>
            </a:r>
            <a:endParaRPr lang="en-IN" sz="1600" dirty="0">
              <a:latin typeface="D-DIN" panose="020B0504030202030204" pitchFamily="34" charset="0"/>
            </a:endParaRPr>
          </a:p>
        </p:txBody>
      </p:sp>
      <p:sp>
        <p:nvSpPr>
          <p:cNvPr id="95" name="Rectangle 94">
            <a:extLst>
              <a:ext uri="{FF2B5EF4-FFF2-40B4-BE49-F238E27FC236}">
                <a16:creationId xmlns:a16="http://schemas.microsoft.com/office/drawing/2014/main" id="{7C2E9BE9-4D39-A60F-C0EC-D623CE5B3DF3}"/>
              </a:ext>
            </a:extLst>
          </p:cNvPr>
          <p:cNvSpPr/>
          <p:nvPr/>
        </p:nvSpPr>
        <p:spPr>
          <a:xfrm>
            <a:off x="6612714" y="568260"/>
            <a:ext cx="5273938" cy="1561966"/>
          </a:xfrm>
          <a:prstGeom prst="rect">
            <a:avLst/>
          </a:prstGeom>
        </p:spPr>
        <p:txBody>
          <a:bodyPr wrap="square">
            <a:spAutoFit/>
          </a:bodyPr>
          <a:lstStyle/>
          <a:p>
            <a:pPr algn="just">
              <a:spcBef>
                <a:spcPts val="300"/>
              </a:spcBef>
              <a:spcAft>
                <a:spcPts val="0"/>
              </a:spcAft>
            </a:pPr>
            <a:r>
              <a:rPr lang="en-US" sz="1100" b="1" dirty="0">
                <a:latin typeface="D-DIN" panose="020B05040302020A0204" pitchFamily="34" charset="0"/>
                <a:ea typeface="Times New Roman" panose="02020603050405020304" pitchFamily="18" charset="0"/>
                <a:cs typeface="Times New Roman" panose="02020603050405020304" pitchFamily="18" charset="0"/>
              </a:rPr>
              <a:t>Won the CNBC </a:t>
            </a:r>
            <a:r>
              <a:rPr lang="en-US" sz="1100" b="1" dirty="0" err="1">
                <a:latin typeface="D-DIN" panose="020B05040302020A0204" pitchFamily="34" charset="0"/>
                <a:ea typeface="Times New Roman" panose="02020603050405020304" pitchFamily="18" charset="0"/>
                <a:cs typeface="Times New Roman" panose="02020603050405020304" pitchFamily="18" charset="0"/>
              </a:rPr>
              <a:t>Awaaz</a:t>
            </a:r>
            <a:r>
              <a:rPr lang="en-US" sz="1100" b="1" dirty="0">
                <a:latin typeface="D-DIN" panose="020B05040302020A0204" pitchFamily="34" charset="0"/>
                <a:ea typeface="Times New Roman" panose="02020603050405020304" pitchFamily="18" charset="0"/>
                <a:cs typeface="Times New Roman" panose="02020603050405020304" pitchFamily="18" charset="0"/>
              </a:rPr>
              <a:t> Champion of the Year (2013) IPL Positional Maha-</a:t>
            </a:r>
            <a:r>
              <a:rPr lang="en-US" sz="1100" b="1" dirty="0" err="1">
                <a:latin typeface="D-DIN" panose="020B05040302020A0204" pitchFamily="34" charset="0"/>
                <a:ea typeface="Times New Roman" panose="02020603050405020304" pitchFamily="18" charset="0"/>
                <a:cs typeface="Times New Roman" panose="02020603050405020304" pitchFamily="18" charset="0"/>
              </a:rPr>
              <a:t>Muqabla</a:t>
            </a:r>
            <a:r>
              <a:rPr lang="en-US" sz="1100" b="1" dirty="0">
                <a:latin typeface="D-DIN" panose="020B05040302020A0204" pitchFamily="34" charset="0"/>
                <a:ea typeface="Times New Roman" panose="02020603050405020304" pitchFamily="18" charset="0"/>
                <a:cs typeface="Times New Roman" panose="02020603050405020304" pitchFamily="18" charset="0"/>
              </a:rPr>
              <a:t>, a competition amongst leading analysts on CNBC </a:t>
            </a:r>
            <a:r>
              <a:rPr lang="en-US" sz="1100" b="1" dirty="0" err="1">
                <a:latin typeface="D-DIN" panose="020B05040302020A0204" pitchFamily="34" charset="0"/>
                <a:ea typeface="Times New Roman" panose="02020603050405020304" pitchFamily="18" charset="0"/>
                <a:cs typeface="Times New Roman" panose="02020603050405020304" pitchFamily="18" charset="0"/>
              </a:rPr>
              <a:t>Awaaz</a:t>
            </a:r>
            <a:r>
              <a:rPr lang="en-US" sz="1100" b="1" dirty="0">
                <a:latin typeface="D-DIN" panose="020B05040302020A0204" pitchFamily="34" charset="0"/>
                <a:ea typeface="Times New Roman" panose="02020603050405020304" pitchFamily="18" charset="0"/>
                <a:cs typeface="Times New Roman" panose="02020603050405020304" pitchFamily="18" charset="0"/>
              </a:rPr>
              <a:t>. </a:t>
            </a:r>
          </a:p>
          <a:p>
            <a:pPr algn="just">
              <a:spcBef>
                <a:spcPts val="300"/>
              </a:spcBef>
              <a:spcAft>
                <a:spcPts val="0"/>
              </a:spcAft>
            </a:pPr>
            <a:r>
              <a:rPr lang="en-US" sz="1100" b="1" dirty="0">
                <a:latin typeface="D-DIN" panose="020B05040302020A0204" pitchFamily="34" charset="0"/>
                <a:ea typeface="Times New Roman" panose="02020603050405020304" pitchFamily="18" charset="0"/>
                <a:cs typeface="Times New Roman" panose="02020603050405020304" pitchFamily="18" charset="0"/>
              </a:rPr>
              <a:t>BSE’s Top Performer in Retail Segment 2011-12</a:t>
            </a:r>
          </a:p>
          <a:p>
            <a:pPr algn="just">
              <a:spcBef>
                <a:spcPts val="300"/>
              </a:spcBef>
              <a:spcAft>
                <a:spcPts val="0"/>
              </a:spcAft>
            </a:pPr>
            <a:r>
              <a:rPr lang="en-US" sz="1100" b="1" dirty="0">
                <a:latin typeface="D-DIN" panose="020B05040302020A0204" pitchFamily="34" charset="0"/>
                <a:ea typeface="Times New Roman" panose="02020603050405020304" pitchFamily="18" charset="0"/>
                <a:cs typeface="Times New Roman" panose="02020603050405020304" pitchFamily="18" charset="0"/>
              </a:rPr>
              <a:t>Acclaimed as one of the Top Stock Pickers in the country by the channels and media.</a:t>
            </a:r>
          </a:p>
          <a:p>
            <a:pPr algn="just">
              <a:spcBef>
                <a:spcPts val="300"/>
              </a:spcBef>
              <a:spcAft>
                <a:spcPts val="0"/>
              </a:spcAft>
            </a:pPr>
            <a:r>
              <a:rPr lang="en-US" sz="1100" b="1" dirty="0">
                <a:latin typeface="D-DIN" panose="020B05040302020A0204" pitchFamily="34" charset="0"/>
                <a:ea typeface="Times New Roman" panose="02020603050405020304" pitchFamily="18" charset="0"/>
                <a:cs typeface="Times New Roman" panose="02020603050405020304" pitchFamily="18" charset="0"/>
              </a:rPr>
              <a:t>A lead speaker in various awareness </a:t>
            </a:r>
            <a:r>
              <a:rPr lang="en-US" sz="1100" b="1" dirty="0" err="1">
                <a:latin typeface="D-DIN" panose="020B05040302020A0204" pitchFamily="34" charset="0"/>
                <a:ea typeface="Times New Roman" panose="02020603050405020304" pitchFamily="18" charset="0"/>
                <a:cs typeface="Times New Roman" panose="02020603050405020304" pitchFamily="18" charset="0"/>
              </a:rPr>
              <a:t>programmes</a:t>
            </a:r>
            <a:r>
              <a:rPr lang="en-US" sz="1100" b="1" dirty="0">
                <a:latin typeface="D-DIN" panose="020B05040302020A0204" pitchFamily="34" charset="0"/>
                <a:ea typeface="Times New Roman" panose="02020603050405020304" pitchFamily="18" charset="0"/>
                <a:cs typeface="Times New Roman" panose="02020603050405020304" pitchFamily="18" charset="0"/>
              </a:rPr>
              <a:t> organized by the equity &amp; commodity exchanges, seminars and conferences on equities, commodities and investments organized by various trade bodies and academia across the country.</a:t>
            </a:r>
          </a:p>
        </p:txBody>
      </p:sp>
      <p:sp>
        <p:nvSpPr>
          <p:cNvPr id="96" name="Rectangle 95">
            <a:extLst>
              <a:ext uri="{FF2B5EF4-FFF2-40B4-BE49-F238E27FC236}">
                <a16:creationId xmlns:a16="http://schemas.microsoft.com/office/drawing/2014/main" id="{D048C6D5-D553-6423-823E-214B4C56E012}"/>
              </a:ext>
            </a:extLst>
          </p:cNvPr>
          <p:cNvSpPr/>
          <p:nvPr/>
        </p:nvSpPr>
        <p:spPr>
          <a:xfrm>
            <a:off x="6691663" y="2259022"/>
            <a:ext cx="1959191" cy="338554"/>
          </a:xfrm>
          <a:prstGeom prst="rect">
            <a:avLst/>
          </a:prstGeom>
        </p:spPr>
        <p:txBody>
          <a:bodyPr wrap="none">
            <a:spAutoFit/>
          </a:bodyPr>
          <a:lstStyle/>
          <a:p>
            <a:r>
              <a:rPr lang="en-US" sz="1600" b="1" dirty="0">
                <a:solidFill>
                  <a:srgbClr val="0046AA"/>
                </a:solidFill>
                <a:latin typeface="D-DIN" panose="020B0504030202030204" pitchFamily="34" charset="0"/>
                <a:ea typeface="Times New Roman" panose="02020603050405020304" pitchFamily="18" charset="0"/>
                <a:cs typeface="Times New Roman" panose="02020603050405020304" pitchFamily="18" charset="0"/>
              </a:rPr>
              <a:t>Other Achievements</a:t>
            </a:r>
            <a:endParaRPr lang="en-IN" sz="1600" dirty="0">
              <a:latin typeface="D-DIN" panose="020B0504030202030204" pitchFamily="34" charset="0"/>
            </a:endParaRPr>
          </a:p>
        </p:txBody>
      </p:sp>
      <p:sp>
        <p:nvSpPr>
          <p:cNvPr id="97" name="Rectangle 96">
            <a:extLst>
              <a:ext uri="{FF2B5EF4-FFF2-40B4-BE49-F238E27FC236}">
                <a16:creationId xmlns:a16="http://schemas.microsoft.com/office/drawing/2014/main" id="{5B14E07E-737A-98B5-00B1-17FCD36E3EFA}"/>
              </a:ext>
            </a:extLst>
          </p:cNvPr>
          <p:cNvSpPr/>
          <p:nvPr/>
        </p:nvSpPr>
        <p:spPr>
          <a:xfrm>
            <a:off x="6621075" y="2604269"/>
            <a:ext cx="5266049" cy="1600438"/>
          </a:xfrm>
          <a:prstGeom prst="rect">
            <a:avLst/>
          </a:prstGeom>
        </p:spPr>
        <p:txBody>
          <a:bodyPr wrap="square">
            <a:spAutoFit/>
          </a:bodyPr>
          <a:lstStyle/>
          <a:p>
            <a:pPr algn="just">
              <a:spcAft>
                <a:spcPts val="300"/>
              </a:spcAft>
            </a:pPr>
            <a:r>
              <a:rPr lang="en-US" sz="1100" b="1" dirty="0">
                <a:latin typeface="D-DIN" panose="020B05040302020A0204" pitchFamily="34" charset="0"/>
                <a:ea typeface="Times New Roman" panose="02020603050405020304" pitchFamily="18" charset="0"/>
                <a:cs typeface="Times New Roman" panose="02020603050405020304" pitchFamily="18" charset="0"/>
              </a:rPr>
              <a:t>Amongst few of the prominent spokespersons playing influential role for the broking industry and has served on several committees. </a:t>
            </a:r>
          </a:p>
          <a:p>
            <a:pPr algn="just">
              <a:spcAft>
                <a:spcPts val="300"/>
              </a:spcAft>
            </a:pPr>
            <a:r>
              <a:rPr lang="en-US" sz="1100" b="1" dirty="0">
                <a:latin typeface="D-DIN" panose="020B05040302020A0204" pitchFamily="34" charset="0"/>
                <a:ea typeface="Times New Roman" panose="02020603050405020304" pitchFamily="18" charset="0"/>
                <a:cs typeface="Times New Roman" panose="02020603050405020304" pitchFamily="18" charset="0"/>
              </a:rPr>
              <a:t>Vice President of Commodity Participants Association of India (CPAI), One of the Strongest Voices for Commodity and Capital Markets. </a:t>
            </a:r>
          </a:p>
          <a:p>
            <a:pPr algn="just">
              <a:spcAft>
                <a:spcPts val="300"/>
              </a:spcAft>
            </a:pPr>
            <a:r>
              <a:rPr lang="en-US" sz="1100" b="1" dirty="0">
                <a:latin typeface="D-DIN" panose="020B05040302020A0204" pitchFamily="34" charset="0"/>
                <a:ea typeface="Times New Roman" panose="02020603050405020304" pitchFamily="18" charset="0"/>
                <a:cs typeface="Times New Roman" panose="02020603050405020304" pitchFamily="18" charset="0"/>
              </a:rPr>
              <a:t>Vice Chairman of JITO Jaipur Chapter </a:t>
            </a:r>
          </a:p>
          <a:p>
            <a:pPr algn="just">
              <a:spcAft>
                <a:spcPts val="300"/>
              </a:spcAft>
            </a:pPr>
            <a:r>
              <a:rPr lang="en-US" sz="1100" b="1" dirty="0">
                <a:latin typeface="D-DIN" panose="020B05040302020A0204" pitchFamily="34" charset="0"/>
                <a:ea typeface="Times New Roman" panose="02020603050405020304" pitchFamily="18" charset="0"/>
                <a:cs typeface="Times New Roman" panose="02020603050405020304" pitchFamily="18" charset="0"/>
              </a:rPr>
              <a:t>Member Secretary of Rajasthan Exchange Members Association (REMA) </a:t>
            </a:r>
          </a:p>
          <a:p>
            <a:pPr algn="just">
              <a:spcAft>
                <a:spcPts val="300"/>
              </a:spcAft>
            </a:pPr>
            <a:r>
              <a:rPr lang="en-US" sz="1100" b="1" dirty="0">
                <a:latin typeface="D-DIN" panose="020B05040302020A0204" pitchFamily="34" charset="0"/>
                <a:ea typeface="Times New Roman" panose="02020603050405020304" pitchFamily="18" charset="0"/>
                <a:cs typeface="Times New Roman" panose="02020603050405020304" pitchFamily="18" charset="0"/>
              </a:rPr>
              <a:t>Ex-member of Education and Training Committee of Association of National Exchanges Members of India (ANMI)</a:t>
            </a:r>
          </a:p>
        </p:txBody>
      </p:sp>
      <p:pic>
        <p:nvPicPr>
          <p:cNvPr id="98" name="Picture 17" descr="147">
            <a:extLst>
              <a:ext uri="{FF2B5EF4-FFF2-40B4-BE49-F238E27FC236}">
                <a16:creationId xmlns:a16="http://schemas.microsoft.com/office/drawing/2014/main" id="{57C859E4-A11F-740B-F801-FCE8FBD9917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89873" y="179947"/>
            <a:ext cx="413629" cy="413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 name="Picture 18" descr="1211">
            <a:extLst>
              <a:ext uri="{FF2B5EF4-FFF2-40B4-BE49-F238E27FC236}">
                <a16:creationId xmlns:a16="http://schemas.microsoft.com/office/drawing/2014/main" id="{6E7E5041-C3DD-159A-54DC-FAA912CF52F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48598" y="2202588"/>
            <a:ext cx="418439" cy="418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 name="Picture 19" descr="159">
            <a:extLst>
              <a:ext uri="{FF2B5EF4-FFF2-40B4-BE49-F238E27FC236}">
                <a16:creationId xmlns:a16="http://schemas.microsoft.com/office/drawing/2014/main" id="{2A3E3D3F-2F8A-B6DF-8C29-1ED494B917D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60712" y="4272689"/>
            <a:ext cx="403628" cy="402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 name="Rectangle 100">
            <a:extLst>
              <a:ext uri="{FF2B5EF4-FFF2-40B4-BE49-F238E27FC236}">
                <a16:creationId xmlns:a16="http://schemas.microsoft.com/office/drawing/2014/main" id="{034C31E3-B052-6F65-9B7B-5461E51B9F82}"/>
              </a:ext>
            </a:extLst>
          </p:cNvPr>
          <p:cNvSpPr/>
          <p:nvPr/>
        </p:nvSpPr>
        <p:spPr>
          <a:xfrm>
            <a:off x="6699570" y="4296747"/>
            <a:ext cx="2771913" cy="338554"/>
          </a:xfrm>
          <a:prstGeom prst="rect">
            <a:avLst/>
          </a:prstGeom>
        </p:spPr>
        <p:txBody>
          <a:bodyPr wrap="none">
            <a:spAutoFit/>
          </a:bodyPr>
          <a:lstStyle/>
          <a:p>
            <a:r>
              <a:rPr lang="en-US" sz="1600" b="1" dirty="0">
                <a:solidFill>
                  <a:srgbClr val="0046AA"/>
                </a:solidFill>
                <a:latin typeface="D-DIN" panose="020B0504030202030204" pitchFamily="34" charset="0"/>
                <a:ea typeface="Times New Roman" panose="02020603050405020304" pitchFamily="18" charset="0"/>
                <a:cs typeface="Times New Roman" panose="02020603050405020304" pitchFamily="18" charset="0"/>
              </a:rPr>
              <a:t>Personal Likings and Hobbies </a:t>
            </a:r>
            <a:endParaRPr lang="en-IN" sz="1600" dirty="0">
              <a:latin typeface="D-DIN" panose="020B0504030202030204" pitchFamily="34" charset="0"/>
            </a:endParaRPr>
          </a:p>
        </p:txBody>
      </p:sp>
      <p:sp>
        <p:nvSpPr>
          <p:cNvPr id="102" name="Rectangle 101">
            <a:extLst>
              <a:ext uri="{FF2B5EF4-FFF2-40B4-BE49-F238E27FC236}">
                <a16:creationId xmlns:a16="http://schemas.microsoft.com/office/drawing/2014/main" id="{55C410BB-63EF-5B36-E136-7A0AB50895B1}"/>
              </a:ext>
            </a:extLst>
          </p:cNvPr>
          <p:cNvSpPr/>
          <p:nvPr/>
        </p:nvSpPr>
        <p:spPr>
          <a:xfrm>
            <a:off x="6648229" y="4598108"/>
            <a:ext cx="5381707" cy="261610"/>
          </a:xfrm>
          <a:prstGeom prst="rect">
            <a:avLst/>
          </a:prstGeom>
        </p:spPr>
        <p:txBody>
          <a:bodyPr wrap="square">
            <a:spAutoFit/>
          </a:bodyPr>
          <a:lstStyle/>
          <a:p>
            <a:pPr algn="just">
              <a:spcAft>
                <a:spcPts val="300"/>
              </a:spcAft>
            </a:pPr>
            <a:r>
              <a:rPr lang="en-US" sz="1100" b="1" dirty="0">
                <a:latin typeface="D-DIN" panose="020B05040302020A0204" pitchFamily="34" charset="0"/>
                <a:ea typeface="Times New Roman" panose="02020603050405020304" pitchFamily="18" charset="0"/>
                <a:cs typeface="Times New Roman" panose="02020603050405020304" pitchFamily="18" charset="0"/>
              </a:rPr>
              <a:t>Reading, Travelling, Playing </a:t>
            </a:r>
            <a:r>
              <a:rPr lang="en-US" sz="1100" b="1" dirty="0" err="1">
                <a:latin typeface="D-DIN" panose="020B05040302020A0204" pitchFamily="34" charset="0"/>
                <a:ea typeface="Times New Roman" panose="02020603050405020304" pitchFamily="18" charset="0"/>
                <a:cs typeface="Times New Roman" panose="02020603050405020304" pitchFamily="18" charset="0"/>
              </a:rPr>
              <a:t>Tabla</a:t>
            </a:r>
            <a:r>
              <a:rPr lang="en-US" sz="1100" b="1" dirty="0">
                <a:latin typeface="D-DIN" panose="020B05040302020A0204" pitchFamily="34" charset="0"/>
                <a:ea typeface="Times New Roman" panose="02020603050405020304" pitchFamily="18" charset="0"/>
                <a:cs typeface="Times New Roman" panose="02020603050405020304" pitchFamily="18" charset="0"/>
              </a:rPr>
              <a:t>, Singing, Music Lover,  Networking, Mentoring </a:t>
            </a:r>
          </a:p>
        </p:txBody>
      </p:sp>
      <p:sp>
        <p:nvSpPr>
          <p:cNvPr id="103" name="Rectangle 102">
            <a:extLst>
              <a:ext uri="{FF2B5EF4-FFF2-40B4-BE49-F238E27FC236}">
                <a16:creationId xmlns:a16="http://schemas.microsoft.com/office/drawing/2014/main" id="{0356AC9D-6DCE-E1A1-C78B-2A8B20B94164}"/>
              </a:ext>
            </a:extLst>
          </p:cNvPr>
          <p:cNvSpPr/>
          <p:nvPr/>
        </p:nvSpPr>
        <p:spPr>
          <a:xfrm>
            <a:off x="6697237" y="4955276"/>
            <a:ext cx="1303562" cy="338554"/>
          </a:xfrm>
          <a:prstGeom prst="rect">
            <a:avLst/>
          </a:prstGeom>
        </p:spPr>
        <p:txBody>
          <a:bodyPr wrap="none">
            <a:spAutoFit/>
          </a:bodyPr>
          <a:lstStyle/>
          <a:p>
            <a:r>
              <a:rPr lang="en-US" sz="1600" b="1" dirty="0">
                <a:solidFill>
                  <a:srgbClr val="0046AA"/>
                </a:solidFill>
                <a:latin typeface="D-DIN" panose="020B0504030202030204" pitchFamily="34" charset="0"/>
                <a:cs typeface="Times New Roman" panose="02020603050405020304" pitchFamily="18" charset="0"/>
              </a:rPr>
              <a:t>Contact Info</a:t>
            </a:r>
            <a:endParaRPr lang="en-IN" sz="1600" b="1" dirty="0">
              <a:solidFill>
                <a:srgbClr val="0046AA"/>
              </a:solidFill>
              <a:latin typeface="D-DIN" panose="020B0504030202030204" pitchFamily="34" charset="0"/>
              <a:cs typeface="Times New Roman" panose="02020603050405020304" pitchFamily="18" charset="0"/>
            </a:endParaRPr>
          </a:p>
        </p:txBody>
      </p:sp>
      <p:sp>
        <p:nvSpPr>
          <p:cNvPr id="104" name="Rectangle 103">
            <a:extLst>
              <a:ext uri="{FF2B5EF4-FFF2-40B4-BE49-F238E27FC236}">
                <a16:creationId xmlns:a16="http://schemas.microsoft.com/office/drawing/2014/main" id="{C1C8215F-CD2F-0CA5-902B-F0C4FFAC8F4A}"/>
              </a:ext>
            </a:extLst>
          </p:cNvPr>
          <p:cNvSpPr/>
          <p:nvPr/>
        </p:nvSpPr>
        <p:spPr>
          <a:xfrm>
            <a:off x="6815135" y="5300338"/>
            <a:ext cx="4801234" cy="261610"/>
          </a:xfrm>
          <a:prstGeom prst="rect">
            <a:avLst/>
          </a:prstGeom>
        </p:spPr>
        <p:txBody>
          <a:bodyPr wrap="square">
            <a:spAutoFit/>
          </a:bodyPr>
          <a:lstStyle/>
          <a:p>
            <a:pPr algn="just">
              <a:spcAft>
                <a:spcPts val="300"/>
              </a:spcAft>
            </a:pPr>
            <a:r>
              <a:rPr lang="en-US" sz="1100" b="1" dirty="0">
                <a:latin typeface="D-DIN" panose="020B05040302020A0204" pitchFamily="34" charset="0"/>
                <a:cs typeface="Times New Roman" panose="02020603050405020304" pitchFamily="18" charset="0"/>
              </a:rPr>
              <a:t>sandeepjainboltu@gmail.com  </a:t>
            </a:r>
            <a:r>
              <a:rPr lang="en-US" sz="1100" b="1" dirty="0">
                <a:latin typeface="D-DIN" panose="020B05040302020A0204" pitchFamily="34" charset="0"/>
                <a:ea typeface="Times New Roman" panose="02020603050405020304" pitchFamily="18" charset="0"/>
                <a:cs typeface="Times New Roman" panose="02020603050405020304" pitchFamily="18" charset="0"/>
              </a:rPr>
              <a:t>/ sandeep@tradeswift.net</a:t>
            </a:r>
          </a:p>
        </p:txBody>
      </p:sp>
      <p:pic>
        <p:nvPicPr>
          <p:cNvPr id="105" name="Picture 20" descr="red-email-icon-png-28">
            <a:extLst>
              <a:ext uri="{FF2B5EF4-FFF2-40B4-BE49-F238E27FC236}">
                <a16:creationId xmlns:a16="http://schemas.microsoft.com/office/drawing/2014/main" id="{ED5F0ECE-8FC5-B51F-434C-21008B26E6E3}"/>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532471" y="5327068"/>
            <a:ext cx="205988" cy="20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 name="Picture 21" descr="753">
            <a:extLst>
              <a:ext uri="{FF2B5EF4-FFF2-40B4-BE49-F238E27FC236}">
                <a16:creationId xmlns:a16="http://schemas.microsoft.com/office/drawing/2014/main" id="{C517277A-12FC-5C98-77D6-17EFB7F513F4}"/>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449431" y="4933124"/>
            <a:ext cx="347955" cy="347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 name="Picture 22" descr="67-671290_twitter-logo-red-twitter-logo-png">
            <a:extLst>
              <a:ext uri="{FF2B5EF4-FFF2-40B4-BE49-F238E27FC236}">
                <a16:creationId xmlns:a16="http://schemas.microsoft.com/office/drawing/2014/main" id="{BD3BA16E-B859-0C64-025C-57F914F3EC1E}"/>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546848" y="5603527"/>
            <a:ext cx="184710" cy="16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 name="Picture 23" descr="988-9886599_facebook-icon-linkedin-icon-youtube-icon">
            <a:extLst>
              <a:ext uri="{FF2B5EF4-FFF2-40B4-BE49-F238E27FC236}">
                <a16:creationId xmlns:a16="http://schemas.microsoft.com/office/drawing/2014/main" id="{F0419DB4-546E-0AF8-4C7C-2DAF25269CB1}"/>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568193" y="5840526"/>
            <a:ext cx="159265" cy="159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9" name="Picture 24" descr="308b4978318a5ac83e6b128c32504742">
            <a:extLst>
              <a:ext uri="{FF2B5EF4-FFF2-40B4-BE49-F238E27FC236}">
                <a16:creationId xmlns:a16="http://schemas.microsoft.com/office/drawing/2014/main" id="{7291C81C-1181-5963-F54F-918AA3190D58}"/>
              </a:ext>
            </a:extLst>
          </p:cNvPr>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15556" t="14725" r="11111" b="11943"/>
          <a:stretch/>
        </p:blipFill>
        <p:spPr bwMode="auto">
          <a:xfrm>
            <a:off x="6577564" y="6068532"/>
            <a:ext cx="184710" cy="184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 name="Picture 25" descr="156-1568222_red-png-contact-icon-png-download-phone-red">
            <a:extLst>
              <a:ext uri="{FF2B5EF4-FFF2-40B4-BE49-F238E27FC236}">
                <a16:creationId xmlns:a16="http://schemas.microsoft.com/office/drawing/2014/main" id="{47F1B92F-4AC0-2EF8-4162-FBA978BD5A79}"/>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576800" y="6526817"/>
            <a:ext cx="171185" cy="178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1" name="Rectangle 110">
            <a:extLst>
              <a:ext uri="{FF2B5EF4-FFF2-40B4-BE49-F238E27FC236}">
                <a16:creationId xmlns:a16="http://schemas.microsoft.com/office/drawing/2014/main" id="{DEB14179-EC14-70E8-D538-CB6DE1F7DAAF}"/>
              </a:ext>
            </a:extLst>
          </p:cNvPr>
          <p:cNvSpPr/>
          <p:nvPr/>
        </p:nvSpPr>
        <p:spPr>
          <a:xfrm>
            <a:off x="6815135" y="5536335"/>
            <a:ext cx="4801234" cy="261610"/>
          </a:xfrm>
          <a:prstGeom prst="rect">
            <a:avLst/>
          </a:prstGeom>
        </p:spPr>
        <p:txBody>
          <a:bodyPr wrap="square">
            <a:spAutoFit/>
          </a:bodyPr>
          <a:lstStyle/>
          <a:p>
            <a:pPr algn="just">
              <a:spcAft>
                <a:spcPts val="300"/>
              </a:spcAft>
            </a:pPr>
            <a:r>
              <a:rPr lang="en-US" sz="1100" b="1" dirty="0">
                <a:latin typeface="D-DIN" panose="020B05040302020A0204" pitchFamily="34" charset="0"/>
                <a:ea typeface="Times New Roman" panose="02020603050405020304" pitchFamily="18" charset="0"/>
                <a:cs typeface="Times New Roman" panose="02020603050405020304" pitchFamily="18" charset="0"/>
              </a:rPr>
              <a:t>@</a:t>
            </a:r>
            <a:r>
              <a:rPr lang="en-US" sz="1100" b="1" dirty="0" err="1">
                <a:latin typeface="D-DIN" panose="020B05040302020A0204" pitchFamily="34" charset="0"/>
                <a:ea typeface="Times New Roman" panose="02020603050405020304" pitchFamily="18" charset="0"/>
                <a:cs typeface="Times New Roman" panose="02020603050405020304" pitchFamily="18" charset="0"/>
              </a:rPr>
              <a:t>SandeepKrJainTS</a:t>
            </a:r>
            <a:endParaRPr lang="en-US" sz="1100" b="1" dirty="0">
              <a:latin typeface="D-DIN" panose="020B05040302020A0204" pitchFamily="34" charset="0"/>
              <a:ea typeface="Times New Roman" panose="02020603050405020304" pitchFamily="18" charset="0"/>
              <a:cs typeface="Times New Roman" panose="02020603050405020304" pitchFamily="18" charset="0"/>
            </a:endParaRPr>
          </a:p>
        </p:txBody>
      </p:sp>
      <p:sp>
        <p:nvSpPr>
          <p:cNvPr id="112" name="Rectangle 111">
            <a:extLst>
              <a:ext uri="{FF2B5EF4-FFF2-40B4-BE49-F238E27FC236}">
                <a16:creationId xmlns:a16="http://schemas.microsoft.com/office/drawing/2014/main" id="{7BC85DB4-F874-EBAD-4793-1D8056E0D544}"/>
              </a:ext>
            </a:extLst>
          </p:cNvPr>
          <p:cNvSpPr/>
          <p:nvPr/>
        </p:nvSpPr>
        <p:spPr>
          <a:xfrm>
            <a:off x="6828155" y="5780029"/>
            <a:ext cx="4801234" cy="261610"/>
          </a:xfrm>
          <a:prstGeom prst="rect">
            <a:avLst/>
          </a:prstGeom>
        </p:spPr>
        <p:txBody>
          <a:bodyPr wrap="square">
            <a:spAutoFit/>
          </a:bodyPr>
          <a:lstStyle/>
          <a:p>
            <a:pPr algn="just">
              <a:spcAft>
                <a:spcPts val="300"/>
              </a:spcAft>
            </a:pPr>
            <a:r>
              <a:rPr lang="en-US" sz="1100" b="1" dirty="0">
                <a:latin typeface="D-DIN" panose="020B05040302020A0204" pitchFamily="34" charset="0"/>
                <a:ea typeface="Times New Roman" panose="02020603050405020304" pitchFamily="18" charset="0"/>
                <a:cs typeface="Times New Roman" panose="02020603050405020304" pitchFamily="18" charset="0"/>
              </a:rPr>
              <a:t>@</a:t>
            </a:r>
            <a:r>
              <a:rPr lang="en-US" sz="1100" b="1" dirty="0" err="1">
                <a:latin typeface="D-DIN" panose="020B05040302020A0204" pitchFamily="34" charset="0"/>
                <a:ea typeface="Times New Roman" panose="02020603050405020304" pitchFamily="18" charset="0"/>
                <a:cs typeface="Times New Roman" panose="02020603050405020304" pitchFamily="18" charset="0"/>
              </a:rPr>
              <a:t>SandeepJain</a:t>
            </a:r>
            <a:endParaRPr lang="en-US" sz="1100" b="1" dirty="0">
              <a:latin typeface="D-DIN" panose="020B05040302020A0204" pitchFamily="34" charset="0"/>
              <a:ea typeface="Times New Roman" panose="02020603050405020304" pitchFamily="18" charset="0"/>
              <a:cs typeface="Times New Roman" panose="02020603050405020304" pitchFamily="18" charset="0"/>
            </a:endParaRPr>
          </a:p>
        </p:txBody>
      </p:sp>
      <p:sp>
        <p:nvSpPr>
          <p:cNvPr id="113" name="Rectangle 112">
            <a:extLst>
              <a:ext uri="{FF2B5EF4-FFF2-40B4-BE49-F238E27FC236}">
                <a16:creationId xmlns:a16="http://schemas.microsoft.com/office/drawing/2014/main" id="{7BF80C92-2350-43B8-727E-8608BFC62915}"/>
              </a:ext>
            </a:extLst>
          </p:cNvPr>
          <p:cNvSpPr/>
          <p:nvPr/>
        </p:nvSpPr>
        <p:spPr>
          <a:xfrm>
            <a:off x="6839501" y="6008866"/>
            <a:ext cx="2624873" cy="261610"/>
          </a:xfrm>
          <a:prstGeom prst="rect">
            <a:avLst/>
          </a:prstGeom>
        </p:spPr>
        <p:txBody>
          <a:bodyPr wrap="square">
            <a:spAutoFit/>
          </a:bodyPr>
          <a:lstStyle/>
          <a:p>
            <a:pPr algn="just">
              <a:spcAft>
                <a:spcPts val="300"/>
              </a:spcAft>
            </a:pPr>
            <a:r>
              <a:rPr lang="en-US" sz="1100" b="1" dirty="0">
                <a:latin typeface="D-DIN" panose="020B05040302020A0204" pitchFamily="34" charset="0"/>
                <a:ea typeface="Times New Roman" panose="02020603050405020304" pitchFamily="18" charset="0"/>
                <a:cs typeface="Times New Roman" panose="02020603050405020304" pitchFamily="18" charset="0"/>
              </a:rPr>
              <a:t>@SandeepJainboltu</a:t>
            </a:r>
          </a:p>
        </p:txBody>
      </p:sp>
      <p:sp>
        <p:nvSpPr>
          <p:cNvPr id="114" name="Rectangle 113">
            <a:extLst>
              <a:ext uri="{FF2B5EF4-FFF2-40B4-BE49-F238E27FC236}">
                <a16:creationId xmlns:a16="http://schemas.microsoft.com/office/drawing/2014/main" id="{ED5367F8-268A-173E-FCCD-A4D1DA0A4AC9}"/>
              </a:ext>
            </a:extLst>
          </p:cNvPr>
          <p:cNvSpPr/>
          <p:nvPr/>
        </p:nvSpPr>
        <p:spPr>
          <a:xfrm>
            <a:off x="6859371" y="6471065"/>
            <a:ext cx="1876425" cy="261610"/>
          </a:xfrm>
          <a:prstGeom prst="rect">
            <a:avLst/>
          </a:prstGeom>
        </p:spPr>
        <p:txBody>
          <a:bodyPr wrap="square">
            <a:spAutoFit/>
          </a:bodyPr>
          <a:lstStyle/>
          <a:p>
            <a:pPr algn="just">
              <a:spcAft>
                <a:spcPts val="300"/>
              </a:spcAft>
            </a:pPr>
            <a:r>
              <a:rPr lang="en-US" sz="1100" b="1" dirty="0">
                <a:latin typeface="D-DIN" panose="020B05040302020A0204" pitchFamily="34" charset="0"/>
                <a:ea typeface="Times New Roman" panose="02020603050405020304" pitchFamily="18" charset="0"/>
                <a:cs typeface="Times New Roman" panose="02020603050405020304" pitchFamily="18" charset="0"/>
              </a:rPr>
              <a:t>+91 9828072000</a:t>
            </a:r>
          </a:p>
        </p:txBody>
      </p:sp>
      <p:grpSp>
        <p:nvGrpSpPr>
          <p:cNvPr id="115" name="Group 19">
            <a:extLst>
              <a:ext uri="{FF2B5EF4-FFF2-40B4-BE49-F238E27FC236}">
                <a16:creationId xmlns:a16="http://schemas.microsoft.com/office/drawing/2014/main" id="{7D23AFA1-F43E-B297-F109-7221278B01C6}"/>
              </a:ext>
            </a:extLst>
          </p:cNvPr>
          <p:cNvGrpSpPr>
            <a:grpSpLocks/>
          </p:cNvGrpSpPr>
          <p:nvPr/>
        </p:nvGrpSpPr>
        <p:grpSpPr bwMode="auto">
          <a:xfrm flipV="1">
            <a:off x="323850" y="3267356"/>
            <a:ext cx="98426" cy="45719"/>
            <a:chOff x="641426" y="1647610"/>
            <a:chExt cx="312772" cy="108077"/>
          </a:xfrm>
        </p:grpSpPr>
        <p:sp>
          <p:nvSpPr>
            <p:cNvPr id="116" name="Rectangle 115">
              <a:extLst>
                <a:ext uri="{FF2B5EF4-FFF2-40B4-BE49-F238E27FC236}">
                  <a16:creationId xmlns:a16="http://schemas.microsoft.com/office/drawing/2014/main" id="{A7733BE0-5247-D0BD-7944-E0741972C462}"/>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7" name="Rectangle 116">
              <a:extLst>
                <a:ext uri="{FF2B5EF4-FFF2-40B4-BE49-F238E27FC236}">
                  <a16:creationId xmlns:a16="http://schemas.microsoft.com/office/drawing/2014/main" id="{C45CA948-C7F9-47C2-A313-2C43F28AB45C}"/>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18" name="Group 19">
            <a:extLst>
              <a:ext uri="{FF2B5EF4-FFF2-40B4-BE49-F238E27FC236}">
                <a16:creationId xmlns:a16="http://schemas.microsoft.com/office/drawing/2014/main" id="{B31B4957-CEC9-9267-A397-C59DFDCC10D3}"/>
              </a:ext>
            </a:extLst>
          </p:cNvPr>
          <p:cNvGrpSpPr>
            <a:grpSpLocks/>
          </p:cNvGrpSpPr>
          <p:nvPr/>
        </p:nvGrpSpPr>
        <p:grpSpPr bwMode="auto">
          <a:xfrm flipV="1">
            <a:off x="323850" y="3654973"/>
            <a:ext cx="98426" cy="45719"/>
            <a:chOff x="641426" y="1647610"/>
            <a:chExt cx="312772" cy="108077"/>
          </a:xfrm>
        </p:grpSpPr>
        <p:sp>
          <p:nvSpPr>
            <p:cNvPr id="119" name="Rectangle 118">
              <a:extLst>
                <a:ext uri="{FF2B5EF4-FFF2-40B4-BE49-F238E27FC236}">
                  <a16:creationId xmlns:a16="http://schemas.microsoft.com/office/drawing/2014/main" id="{D20582B8-C281-3F89-65EF-4196C005F7A0}"/>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0" name="Rectangle 119">
              <a:extLst>
                <a:ext uri="{FF2B5EF4-FFF2-40B4-BE49-F238E27FC236}">
                  <a16:creationId xmlns:a16="http://schemas.microsoft.com/office/drawing/2014/main" id="{CBA9D4C8-1CC6-3E65-E557-4043807B880C}"/>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21" name="Group 19">
            <a:extLst>
              <a:ext uri="{FF2B5EF4-FFF2-40B4-BE49-F238E27FC236}">
                <a16:creationId xmlns:a16="http://schemas.microsoft.com/office/drawing/2014/main" id="{39BA669B-2160-3D7F-9B73-0887734473B4}"/>
              </a:ext>
            </a:extLst>
          </p:cNvPr>
          <p:cNvGrpSpPr>
            <a:grpSpLocks/>
          </p:cNvGrpSpPr>
          <p:nvPr/>
        </p:nvGrpSpPr>
        <p:grpSpPr bwMode="auto">
          <a:xfrm flipV="1">
            <a:off x="323850" y="4014023"/>
            <a:ext cx="98426" cy="45719"/>
            <a:chOff x="641426" y="1647610"/>
            <a:chExt cx="312772" cy="108077"/>
          </a:xfrm>
        </p:grpSpPr>
        <p:sp>
          <p:nvSpPr>
            <p:cNvPr id="122" name="Rectangle 121">
              <a:extLst>
                <a:ext uri="{FF2B5EF4-FFF2-40B4-BE49-F238E27FC236}">
                  <a16:creationId xmlns:a16="http://schemas.microsoft.com/office/drawing/2014/main" id="{BB1716E5-CD46-5E71-4E6B-1CD53FA66318}"/>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3" name="Rectangle 122">
              <a:extLst>
                <a:ext uri="{FF2B5EF4-FFF2-40B4-BE49-F238E27FC236}">
                  <a16:creationId xmlns:a16="http://schemas.microsoft.com/office/drawing/2014/main" id="{B2B8C9CF-1180-DB3C-D9B7-D43868469786}"/>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24" name="Group 19">
            <a:extLst>
              <a:ext uri="{FF2B5EF4-FFF2-40B4-BE49-F238E27FC236}">
                <a16:creationId xmlns:a16="http://schemas.microsoft.com/office/drawing/2014/main" id="{E6B6DDC4-3BD7-8FFD-890C-76AEA9AA565B}"/>
              </a:ext>
            </a:extLst>
          </p:cNvPr>
          <p:cNvGrpSpPr>
            <a:grpSpLocks/>
          </p:cNvGrpSpPr>
          <p:nvPr/>
        </p:nvGrpSpPr>
        <p:grpSpPr bwMode="auto">
          <a:xfrm flipV="1">
            <a:off x="323850" y="4547067"/>
            <a:ext cx="98426" cy="45719"/>
            <a:chOff x="641426" y="1647610"/>
            <a:chExt cx="312772" cy="108077"/>
          </a:xfrm>
        </p:grpSpPr>
        <p:sp>
          <p:nvSpPr>
            <p:cNvPr id="125" name="Rectangle 124">
              <a:extLst>
                <a:ext uri="{FF2B5EF4-FFF2-40B4-BE49-F238E27FC236}">
                  <a16:creationId xmlns:a16="http://schemas.microsoft.com/office/drawing/2014/main" id="{61AB8CE3-08C6-5EF1-FBFD-A2E33D0B9EC5}"/>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6" name="Rectangle 125">
              <a:extLst>
                <a:ext uri="{FF2B5EF4-FFF2-40B4-BE49-F238E27FC236}">
                  <a16:creationId xmlns:a16="http://schemas.microsoft.com/office/drawing/2014/main" id="{89FF04CC-D8A7-F5B8-5882-F72F725B0D5E}"/>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27" name="Group 19">
            <a:extLst>
              <a:ext uri="{FF2B5EF4-FFF2-40B4-BE49-F238E27FC236}">
                <a16:creationId xmlns:a16="http://schemas.microsoft.com/office/drawing/2014/main" id="{A5436DA4-D61E-1B44-BBED-56F72D5B6E05}"/>
              </a:ext>
            </a:extLst>
          </p:cNvPr>
          <p:cNvGrpSpPr>
            <a:grpSpLocks/>
          </p:cNvGrpSpPr>
          <p:nvPr/>
        </p:nvGrpSpPr>
        <p:grpSpPr bwMode="auto">
          <a:xfrm flipV="1">
            <a:off x="323850" y="5602598"/>
            <a:ext cx="98426" cy="45719"/>
            <a:chOff x="641426" y="1647610"/>
            <a:chExt cx="312772" cy="108077"/>
          </a:xfrm>
        </p:grpSpPr>
        <p:sp>
          <p:nvSpPr>
            <p:cNvPr id="1024" name="Rectangle 1023">
              <a:extLst>
                <a:ext uri="{FF2B5EF4-FFF2-40B4-BE49-F238E27FC236}">
                  <a16:creationId xmlns:a16="http://schemas.microsoft.com/office/drawing/2014/main" id="{D0AA8AA0-9B03-7F28-B836-D7786E93D21B}"/>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25" name="Rectangle 1024">
              <a:extLst>
                <a:ext uri="{FF2B5EF4-FFF2-40B4-BE49-F238E27FC236}">
                  <a16:creationId xmlns:a16="http://schemas.microsoft.com/office/drawing/2014/main" id="{9C3AF8D9-A4CD-15F5-501B-1AD2A34B32E2}"/>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027" name="Group 19">
            <a:extLst>
              <a:ext uri="{FF2B5EF4-FFF2-40B4-BE49-F238E27FC236}">
                <a16:creationId xmlns:a16="http://schemas.microsoft.com/office/drawing/2014/main" id="{447BB73C-8DB4-2584-318D-C95281DC9CE0}"/>
              </a:ext>
            </a:extLst>
          </p:cNvPr>
          <p:cNvGrpSpPr>
            <a:grpSpLocks/>
          </p:cNvGrpSpPr>
          <p:nvPr/>
        </p:nvGrpSpPr>
        <p:grpSpPr bwMode="auto">
          <a:xfrm flipV="1">
            <a:off x="323850" y="6456198"/>
            <a:ext cx="98426" cy="45719"/>
            <a:chOff x="641426" y="1647610"/>
            <a:chExt cx="312772" cy="108077"/>
          </a:xfrm>
        </p:grpSpPr>
        <p:sp>
          <p:nvSpPr>
            <p:cNvPr id="1028" name="Rectangle 1027">
              <a:extLst>
                <a:ext uri="{FF2B5EF4-FFF2-40B4-BE49-F238E27FC236}">
                  <a16:creationId xmlns:a16="http://schemas.microsoft.com/office/drawing/2014/main" id="{7F028C0C-7BA5-C78A-9709-D6E81C9DD010}"/>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29" name="Rectangle 1028">
              <a:extLst>
                <a:ext uri="{FF2B5EF4-FFF2-40B4-BE49-F238E27FC236}">
                  <a16:creationId xmlns:a16="http://schemas.microsoft.com/office/drawing/2014/main" id="{59E37AC1-B851-31AF-20B6-6F4D571D729A}"/>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030" name="Group 19">
            <a:extLst>
              <a:ext uri="{FF2B5EF4-FFF2-40B4-BE49-F238E27FC236}">
                <a16:creationId xmlns:a16="http://schemas.microsoft.com/office/drawing/2014/main" id="{09DA64BB-C5F1-8E03-37B2-CF7144DF4B00}"/>
              </a:ext>
            </a:extLst>
          </p:cNvPr>
          <p:cNvGrpSpPr>
            <a:grpSpLocks/>
          </p:cNvGrpSpPr>
          <p:nvPr/>
        </p:nvGrpSpPr>
        <p:grpSpPr bwMode="auto">
          <a:xfrm flipV="1">
            <a:off x="6490405" y="699255"/>
            <a:ext cx="98426" cy="45719"/>
            <a:chOff x="641426" y="1647610"/>
            <a:chExt cx="312772" cy="108077"/>
          </a:xfrm>
        </p:grpSpPr>
        <p:sp>
          <p:nvSpPr>
            <p:cNvPr id="1031" name="Rectangle 1030">
              <a:extLst>
                <a:ext uri="{FF2B5EF4-FFF2-40B4-BE49-F238E27FC236}">
                  <a16:creationId xmlns:a16="http://schemas.microsoft.com/office/drawing/2014/main" id="{59A08388-3173-8AB8-BBB0-7AAF59D81689}"/>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32" name="Rectangle 1031">
              <a:extLst>
                <a:ext uri="{FF2B5EF4-FFF2-40B4-BE49-F238E27FC236}">
                  <a16:creationId xmlns:a16="http://schemas.microsoft.com/office/drawing/2014/main" id="{9F6DBA7D-0156-9425-247C-0E924C399130}"/>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033" name="Group 19">
            <a:extLst>
              <a:ext uri="{FF2B5EF4-FFF2-40B4-BE49-F238E27FC236}">
                <a16:creationId xmlns:a16="http://schemas.microsoft.com/office/drawing/2014/main" id="{261322A2-827D-CE4A-AC9B-B43F047DF2F2}"/>
              </a:ext>
            </a:extLst>
          </p:cNvPr>
          <p:cNvGrpSpPr>
            <a:grpSpLocks/>
          </p:cNvGrpSpPr>
          <p:nvPr/>
        </p:nvGrpSpPr>
        <p:grpSpPr bwMode="auto">
          <a:xfrm flipV="1">
            <a:off x="6490405" y="1279104"/>
            <a:ext cx="98426" cy="45719"/>
            <a:chOff x="641426" y="1647610"/>
            <a:chExt cx="312772" cy="108077"/>
          </a:xfrm>
        </p:grpSpPr>
        <p:sp>
          <p:nvSpPr>
            <p:cNvPr id="1034" name="Rectangle 1033">
              <a:extLst>
                <a:ext uri="{FF2B5EF4-FFF2-40B4-BE49-F238E27FC236}">
                  <a16:creationId xmlns:a16="http://schemas.microsoft.com/office/drawing/2014/main" id="{3119341D-3F3A-689A-5DD5-540C0EDDE607}"/>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35" name="Rectangle 1034">
              <a:extLst>
                <a:ext uri="{FF2B5EF4-FFF2-40B4-BE49-F238E27FC236}">
                  <a16:creationId xmlns:a16="http://schemas.microsoft.com/office/drawing/2014/main" id="{EE7F176E-F47B-B1F6-8299-314CF0829C05}"/>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036" name="Group 19">
            <a:extLst>
              <a:ext uri="{FF2B5EF4-FFF2-40B4-BE49-F238E27FC236}">
                <a16:creationId xmlns:a16="http://schemas.microsoft.com/office/drawing/2014/main" id="{7D89E81A-3A8A-F344-FAAB-56D375054C96}"/>
              </a:ext>
            </a:extLst>
          </p:cNvPr>
          <p:cNvGrpSpPr>
            <a:grpSpLocks/>
          </p:cNvGrpSpPr>
          <p:nvPr/>
        </p:nvGrpSpPr>
        <p:grpSpPr bwMode="auto">
          <a:xfrm flipV="1">
            <a:off x="6490405" y="1645807"/>
            <a:ext cx="98426" cy="45719"/>
            <a:chOff x="641426" y="1647610"/>
            <a:chExt cx="312772" cy="108077"/>
          </a:xfrm>
        </p:grpSpPr>
        <p:sp>
          <p:nvSpPr>
            <p:cNvPr id="1037" name="Rectangle 1036">
              <a:extLst>
                <a:ext uri="{FF2B5EF4-FFF2-40B4-BE49-F238E27FC236}">
                  <a16:creationId xmlns:a16="http://schemas.microsoft.com/office/drawing/2014/main" id="{1D05671C-9AF1-E2A6-56AC-57C062C7B883}"/>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38" name="Rectangle 1037">
              <a:extLst>
                <a:ext uri="{FF2B5EF4-FFF2-40B4-BE49-F238E27FC236}">
                  <a16:creationId xmlns:a16="http://schemas.microsoft.com/office/drawing/2014/main" id="{9BFB35D5-A4B3-DA98-C48D-9588A3CAF482}"/>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039" name="Group 19">
            <a:extLst>
              <a:ext uri="{FF2B5EF4-FFF2-40B4-BE49-F238E27FC236}">
                <a16:creationId xmlns:a16="http://schemas.microsoft.com/office/drawing/2014/main" id="{2B46D7D8-0625-E221-501F-847CB061F3B0}"/>
              </a:ext>
            </a:extLst>
          </p:cNvPr>
          <p:cNvGrpSpPr>
            <a:grpSpLocks/>
          </p:cNvGrpSpPr>
          <p:nvPr/>
        </p:nvGrpSpPr>
        <p:grpSpPr bwMode="auto">
          <a:xfrm flipV="1">
            <a:off x="6490405" y="2733404"/>
            <a:ext cx="98426" cy="45719"/>
            <a:chOff x="641426" y="1647610"/>
            <a:chExt cx="312772" cy="108077"/>
          </a:xfrm>
        </p:grpSpPr>
        <p:sp>
          <p:nvSpPr>
            <p:cNvPr id="1040" name="Rectangle 1039">
              <a:extLst>
                <a:ext uri="{FF2B5EF4-FFF2-40B4-BE49-F238E27FC236}">
                  <a16:creationId xmlns:a16="http://schemas.microsoft.com/office/drawing/2014/main" id="{85BEA604-9F81-E8C0-363D-25722BA60D63}"/>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41" name="Rectangle 1040">
              <a:extLst>
                <a:ext uri="{FF2B5EF4-FFF2-40B4-BE49-F238E27FC236}">
                  <a16:creationId xmlns:a16="http://schemas.microsoft.com/office/drawing/2014/main" id="{6B02EA69-9637-B0D4-43DD-32DE323B1F11}"/>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042" name="Group 19">
            <a:extLst>
              <a:ext uri="{FF2B5EF4-FFF2-40B4-BE49-F238E27FC236}">
                <a16:creationId xmlns:a16="http://schemas.microsoft.com/office/drawing/2014/main" id="{549D8024-73AC-3623-5FF3-235C81989404}"/>
              </a:ext>
            </a:extLst>
          </p:cNvPr>
          <p:cNvGrpSpPr>
            <a:grpSpLocks/>
          </p:cNvGrpSpPr>
          <p:nvPr/>
        </p:nvGrpSpPr>
        <p:grpSpPr bwMode="auto">
          <a:xfrm flipV="1">
            <a:off x="6490405" y="3108268"/>
            <a:ext cx="98426" cy="45719"/>
            <a:chOff x="641426" y="1647610"/>
            <a:chExt cx="312772" cy="108077"/>
          </a:xfrm>
        </p:grpSpPr>
        <p:sp>
          <p:nvSpPr>
            <p:cNvPr id="1043" name="Rectangle 1042">
              <a:extLst>
                <a:ext uri="{FF2B5EF4-FFF2-40B4-BE49-F238E27FC236}">
                  <a16:creationId xmlns:a16="http://schemas.microsoft.com/office/drawing/2014/main" id="{3E7AF416-B019-549A-B26C-608FA27B199D}"/>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44" name="Rectangle 1043">
              <a:extLst>
                <a:ext uri="{FF2B5EF4-FFF2-40B4-BE49-F238E27FC236}">
                  <a16:creationId xmlns:a16="http://schemas.microsoft.com/office/drawing/2014/main" id="{682CF854-F9C7-F23E-D034-409241730238}"/>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045" name="Group 19">
            <a:extLst>
              <a:ext uri="{FF2B5EF4-FFF2-40B4-BE49-F238E27FC236}">
                <a16:creationId xmlns:a16="http://schemas.microsoft.com/office/drawing/2014/main" id="{D10598B2-253A-006B-F1B8-780053A3782D}"/>
              </a:ext>
            </a:extLst>
          </p:cNvPr>
          <p:cNvGrpSpPr>
            <a:grpSpLocks/>
          </p:cNvGrpSpPr>
          <p:nvPr/>
        </p:nvGrpSpPr>
        <p:grpSpPr bwMode="auto">
          <a:xfrm flipV="1">
            <a:off x="6490405" y="3453294"/>
            <a:ext cx="98426" cy="45719"/>
            <a:chOff x="641426" y="1647610"/>
            <a:chExt cx="312772" cy="108077"/>
          </a:xfrm>
        </p:grpSpPr>
        <p:sp>
          <p:nvSpPr>
            <p:cNvPr id="1046" name="Rectangle 1045">
              <a:extLst>
                <a:ext uri="{FF2B5EF4-FFF2-40B4-BE49-F238E27FC236}">
                  <a16:creationId xmlns:a16="http://schemas.microsoft.com/office/drawing/2014/main" id="{C5FB028E-A4E6-11EC-68B1-A0A6A6F6CD93}"/>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47" name="Rectangle 1046">
              <a:extLst>
                <a:ext uri="{FF2B5EF4-FFF2-40B4-BE49-F238E27FC236}">
                  <a16:creationId xmlns:a16="http://schemas.microsoft.com/office/drawing/2014/main" id="{35376C1C-1718-A77C-7B87-3C3061A72216}"/>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048" name="Group 19">
            <a:extLst>
              <a:ext uri="{FF2B5EF4-FFF2-40B4-BE49-F238E27FC236}">
                <a16:creationId xmlns:a16="http://schemas.microsoft.com/office/drawing/2014/main" id="{F7BBA665-071C-ECAB-2343-E3A22D0B3B6D}"/>
              </a:ext>
            </a:extLst>
          </p:cNvPr>
          <p:cNvGrpSpPr>
            <a:grpSpLocks/>
          </p:cNvGrpSpPr>
          <p:nvPr/>
        </p:nvGrpSpPr>
        <p:grpSpPr bwMode="auto">
          <a:xfrm flipV="1">
            <a:off x="6490405" y="3670472"/>
            <a:ext cx="98426" cy="45719"/>
            <a:chOff x="641426" y="1647610"/>
            <a:chExt cx="312772" cy="108077"/>
          </a:xfrm>
        </p:grpSpPr>
        <p:sp>
          <p:nvSpPr>
            <p:cNvPr id="1049" name="Rectangle 1048">
              <a:extLst>
                <a:ext uri="{FF2B5EF4-FFF2-40B4-BE49-F238E27FC236}">
                  <a16:creationId xmlns:a16="http://schemas.microsoft.com/office/drawing/2014/main" id="{9A3B4AE9-76AC-706E-2AFD-A1AC996E2F90}"/>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50" name="Rectangle 1049">
              <a:extLst>
                <a:ext uri="{FF2B5EF4-FFF2-40B4-BE49-F238E27FC236}">
                  <a16:creationId xmlns:a16="http://schemas.microsoft.com/office/drawing/2014/main" id="{D9EE1174-E207-901C-A87B-279CA23094C3}"/>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051" name="Group 19">
            <a:extLst>
              <a:ext uri="{FF2B5EF4-FFF2-40B4-BE49-F238E27FC236}">
                <a16:creationId xmlns:a16="http://schemas.microsoft.com/office/drawing/2014/main" id="{303709F4-ED73-8D87-7D94-49CFC23D7192}"/>
              </a:ext>
            </a:extLst>
          </p:cNvPr>
          <p:cNvGrpSpPr>
            <a:grpSpLocks/>
          </p:cNvGrpSpPr>
          <p:nvPr/>
        </p:nvGrpSpPr>
        <p:grpSpPr bwMode="auto">
          <a:xfrm flipV="1">
            <a:off x="6490405" y="3904737"/>
            <a:ext cx="98426" cy="45719"/>
            <a:chOff x="641426" y="1647610"/>
            <a:chExt cx="312772" cy="108077"/>
          </a:xfrm>
        </p:grpSpPr>
        <p:sp>
          <p:nvSpPr>
            <p:cNvPr id="1052" name="Rectangle 1051">
              <a:extLst>
                <a:ext uri="{FF2B5EF4-FFF2-40B4-BE49-F238E27FC236}">
                  <a16:creationId xmlns:a16="http://schemas.microsoft.com/office/drawing/2014/main" id="{228A5EF0-C09A-38E7-4B8E-CF16DD454C82}"/>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53" name="Rectangle 1052">
              <a:extLst>
                <a:ext uri="{FF2B5EF4-FFF2-40B4-BE49-F238E27FC236}">
                  <a16:creationId xmlns:a16="http://schemas.microsoft.com/office/drawing/2014/main" id="{98353C5D-10D6-DBF6-E587-8C2A671FB04D}"/>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054" name="Group 19">
            <a:extLst>
              <a:ext uri="{FF2B5EF4-FFF2-40B4-BE49-F238E27FC236}">
                <a16:creationId xmlns:a16="http://schemas.microsoft.com/office/drawing/2014/main" id="{4258D1B9-714E-240D-96D5-98D03C5A3483}"/>
              </a:ext>
            </a:extLst>
          </p:cNvPr>
          <p:cNvGrpSpPr>
            <a:grpSpLocks/>
          </p:cNvGrpSpPr>
          <p:nvPr/>
        </p:nvGrpSpPr>
        <p:grpSpPr bwMode="auto">
          <a:xfrm flipV="1">
            <a:off x="6490405" y="1058646"/>
            <a:ext cx="98426" cy="45719"/>
            <a:chOff x="641426" y="1647610"/>
            <a:chExt cx="312772" cy="108077"/>
          </a:xfrm>
        </p:grpSpPr>
        <p:sp>
          <p:nvSpPr>
            <p:cNvPr id="1055" name="Rectangle 1054">
              <a:extLst>
                <a:ext uri="{FF2B5EF4-FFF2-40B4-BE49-F238E27FC236}">
                  <a16:creationId xmlns:a16="http://schemas.microsoft.com/office/drawing/2014/main" id="{05E8C662-A162-618E-4B32-C22D76361D88}"/>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56" name="Rectangle 1055">
              <a:extLst>
                <a:ext uri="{FF2B5EF4-FFF2-40B4-BE49-F238E27FC236}">
                  <a16:creationId xmlns:a16="http://schemas.microsoft.com/office/drawing/2014/main" id="{D4839157-EB50-97AD-222D-2F32CB1554DC}"/>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1057" name="Rectangle 1056">
            <a:extLst>
              <a:ext uri="{FF2B5EF4-FFF2-40B4-BE49-F238E27FC236}">
                <a16:creationId xmlns:a16="http://schemas.microsoft.com/office/drawing/2014/main" id="{65146E98-4C86-2D1A-FE9B-4939B7782113}"/>
              </a:ext>
            </a:extLst>
          </p:cNvPr>
          <p:cNvSpPr/>
          <p:nvPr/>
        </p:nvSpPr>
        <p:spPr>
          <a:xfrm>
            <a:off x="6849027" y="6237585"/>
            <a:ext cx="2624873" cy="261610"/>
          </a:xfrm>
          <a:prstGeom prst="rect">
            <a:avLst/>
          </a:prstGeom>
        </p:spPr>
        <p:txBody>
          <a:bodyPr wrap="square">
            <a:spAutoFit/>
          </a:bodyPr>
          <a:lstStyle/>
          <a:p>
            <a:pPr algn="just">
              <a:spcAft>
                <a:spcPts val="300"/>
              </a:spcAft>
            </a:pPr>
            <a:r>
              <a:rPr lang="en-US" sz="1100" b="1" dirty="0">
                <a:latin typeface="D-DIN" panose="020B05040302020A0204" pitchFamily="34" charset="0"/>
                <a:ea typeface="Times New Roman" panose="02020603050405020304" pitchFamily="18" charset="0"/>
                <a:cs typeface="Times New Roman" panose="02020603050405020304" pitchFamily="18" charset="0"/>
              </a:rPr>
              <a:t>@SandeepJainStocks</a:t>
            </a:r>
          </a:p>
        </p:txBody>
      </p:sp>
      <p:pic>
        <p:nvPicPr>
          <p:cNvPr id="1058" name="Picture 2">
            <a:extLst>
              <a:ext uri="{FF2B5EF4-FFF2-40B4-BE49-F238E27FC236}">
                <a16:creationId xmlns:a16="http://schemas.microsoft.com/office/drawing/2014/main" id="{4FB82DD1-02E4-ADED-C245-8DD5F965A4C3}"/>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539056" y="6258633"/>
            <a:ext cx="252822" cy="252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59" name="Group 19">
            <a:extLst>
              <a:ext uri="{FF2B5EF4-FFF2-40B4-BE49-F238E27FC236}">
                <a16:creationId xmlns:a16="http://schemas.microsoft.com/office/drawing/2014/main" id="{621089F9-7819-B489-5DE4-12A642DD473B}"/>
              </a:ext>
            </a:extLst>
          </p:cNvPr>
          <p:cNvGrpSpPr>
            <a:grpSpLocks/>
          </p:cNvGrpSpPr>
          <p:nvPr/>
        </p:nvGrpSpPr>
        <p:grpSpPr bwMode="auto">
          <a:xfrm flipV="1">
            <a:off x="323850" y="4754943"/>
            <a:ext cx="98426" cy="45719"/>
            <a:chOff x="641426" y="1647610"/>
            <a:chExt cx="312772" cy="108077"/>
          </a:xfrm>
        </p:grpSpPr>
        <p:sp>
          <p:nvSpPr>
            <p:cNvPr id="1060" name="Rectangle 1059">
              <a:extLst>
                <a:ext uri="{FF2B5EF4-FFF2-40B4-BE49-F238E27FC236}">
                  <a16:creationId xmlns:a16="http://schemas.microsoft.com/office/drawing/2014/main" id="{48CBF181-CA4E-8087-4259-8DE1542AA7EB}"/>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61" name="Rectangle 1060">
              <a:extLst>
                <a:ext uri="{FF2B5EF4-FFF2-40B4-BE49-F238E27FC236}">
                  <a16:creationId xmlns:a16="http://schemas.microsoft.com/office/drawing/2014/main" id="{2188457D-721C-6C08-1253-D76A9C04CC7F}"/>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Tree>
    <p:extLst>
      <p:ext uri="{BB962C8B-B14F-4D97-AF65-F5344CB8AC3E}">
        <p14:creationId xmlns:p14="http://schemas.microsoft.com/office/powerpoint/2010/main" val="3277569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4143" y="551543"/>
            <a:ext cx="6627540" cy="5754914"/>
          </a:xfrm>
          <a:prstGeom prst="rect">
            <a:avLst/>
          </a:prstGeom>
        </p:spPr>
      </p:pic>
      <p:pic>
        <p:nvPicPr>
          <p:cNvPr id="3" name="Picture 13">
            <a:extLst>
              <a:ext uri="{FF2B5EF4-FFF2-40B4-BE49-F238E27FC236}">
                <a16:creationId xmlns:a16="http://schemas.microsoft.com/office/drawing/2014/main" id="{C9FE3B4B-B943-2A39-D9F1-4EED1D0C372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75D6F773-D9C1-DF51-CA32-97F7F69DFFDF}"/>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3431938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9557612-D08D-C3C0-83D3-C3D0B5D3E8C8}"/>
              </a:ext>
            </a:extLst>
          </p:cNvPr>
          <p:cNvSpPr/>
          <p:nvPr/>
        </p:nvSpPr>
        <p:spPr>
          <a:xfrm>
            <a:off x="0" y="0"/>
            <a:ext cx="12192000" cy="6858000"/>
          </a:xfrm>
          <a:prstGeom prst="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6" name="Picture 5">
            <a:extLst>
              <a:ext uri="{FF2B5EF4-FFF2-40B4-BE49-F238E27FC236}">
                <a16:creationId xmlns:a16="http://schemas.microsoft.com/office/drawing/2014/main" id="{43AA35FD-BECE-C0E1-0FD2-57B9D5984B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9845" y="0"/>
            <a:ext cx="5612309" cy="6858000"/>
          </a:xfrm>
          <a:prstGeom prst="rect">
            <a:avLst/>
          </a:prstGeom>
        </p:spPr>
      </p:pic>
    </p:spTree>
    <p:extLst>
      <p:ext uri="{BB962C8B-B14F-4D97-AF65-F5344CB8AC3E}">
        <p14:creationId xmlns:p14="http://schemas.microsoft.com/office/powerpoint/2010/main" val="652063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A295B22-31CA-4C63-827A-2B3CEE489206}"/>
              </a:ext>
            </a:extLst>
          </p:cNvPr>
          <p:cNvSpPr txBox="1">
            <a:spLocks/>
          </p:cNvSpPr>
          <p:nvPr/>
        </p:nvSpPr>
        <p:spPr bwMode="auto">
          <a:xfrm>
            <a:off x="596478" y="536316"/>
            <a:ext cx="7231244"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sz="2400" b="1" dirty="0">
                <a:solidFill>
                  <a:srgbClr val="0046AA"/>
                </a:solidFill>
                <a:latin typeface="D-DIN" panose="020B05040302020A0204" pitchFamily="34" charset="0"/>
                <a:cs typeface="Times New Roman" panose="02020603050405020304" pitchFamily="18" charset="0"/>
              </a:rPr>
              <a:t>Primary Participation in Equity Markets</a:t>
            </a:r>
            <a:endParaRPr lang="en-IN" sz="2400" b="1" dirty="0">
              <a:solidFill>
                <a:srgbClr val="0046AA"/>
              </a:solidFill>
              <a:latin typeface="D-DIN" panose="020B05040302020A0204" pitchFamily="34" charset="0"/>
              <a:cs typeface="Times New Roman" panose="02020603050405020304" pitchFamily="18" charset="0"/>
            </a:endParaRPr>
          </a:p>
        </p:txBody>
      </p:sp>
      <p:sp>
        <p:nvSpPr>
          <p:cNvPr id="7" name="Subtitle 2">
            <a:extLst>
              <a:ext uri="{FF2B5EF4-FFF2-40B4-BE49-F238E27FC236}">
                <a16:creationId xmlns:a16="http://schemas.microsoft.com/office/drawing/2014/main" id="{BC9C3F0E-8259-49CE-86BE-A05899113783}"/>
              </a:ext>
            </a:extLst>
          </p:cNvPr>
          <p:cNvSpPr txBox="1">
            <a:spLocks/>
          </p:cNvSpPr>
          <p:nvPr/>
        </p:nvSpPr>
        <p:spPr>
          <a:xfrm>
            <a:off x="1027973" y="2154849"/>
            <a:ext cx="9549998" cy="2381001"/>
          </a:xfrm>
          <a:prstGeom prst="rect">
            <a:avLst/>
          </a:prstGeom>
        </p:spPr>
        <p:txBody>
          <a:bodyPr>
            <a:noAutofit/>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lgn="just">
              <a:spcBef>
                <a:spcPts val="601"/>
              </a:spcBef>
              <a:buNone/>
            </a:pPr>
            <a:r>
              <a:rPr lang="en-US" sz="2000" b="1" kern="0" dirty="0">
                <a:latin typeface="D-DIN" panose="020B05040302020A0204" pitchFamily="34" charset="0"/>
                <a:cs typeface="Times New Roman" panose="02020603050405020304" pitchFamily="18" charset="0"/>
              </a:rPr>
              <a:t>Invest in IPOs, ETFs, OFSs and Buybacks.</a:t>
            </a:r>
          </a:p>
          <a:p>
            <a:pPr marL="0" indent="0" algn="just">
              <a:spcBef>
                <a:spcPts val="601"/>
              </a:spcBef>
              <a:buNone/>
            </a:pPr>
            <a:r>
              <a:rPr lang="en-US" sz="2000" b="1" kern="0" dirty="0">
                <a:latin typeface="D-DIN" panose="020B05040302020A0204" pitchFamily="34" charset="0"/>
                <a:cs typeface="Times New Roman" panose="02020603050405020304" pitchFamily="18" charset="0"/>
              </a:rPr>
              <a:t>Make the chances higher by opening family members A/c (including Minors).</a:t>
            </a:r>
          </a:p>
          <a:p>
            <a:pPr marL="0" indent="0" algn="just">
              <a:spcBef>
                <a:spcPts val="601"/>
              </a:spcBef>
              <a:buNone/>
            </a:pPr>
            <a:r>
              <a:rPr lang="en-US" sz="2000" b="1" kern="0" dirty="0">
                <a:latin typeface="D-DIN" panose="020B05040302020A0204" pitchFamily="34" charset="0"/>
                <a:cs typeface="Times New Roman" panose="02020603050405020304" pitchFamily="18" charset="0"/>
              </a:rPr>
              <a:t>Invest your hard earned money in Mutual Funds through SIP, STP &amp; </a:t>
            </a:r>
            <a:r>
              <a:rPr lang="en-US" sz="2000" b="1" kern="0" dirty="0" err="1">
                <a:latin typeface="D-DIN" panose="020B05040302020A0204" pitchFamily="34" charset="0"/>
                <a:cs typeface="Times New Roman" panose="02020603050405020304" pitchFamily="18" charset="0"/>
              </a:rPr>
              <a:t>Lumpsum</a:t>
            </a:r>
            <a:r>
              <a:rPr lang="en-US" sz="2000" b="1" kern="0" dirty="0">
                <a:latin typeface="D-DIN" panose="020B05040302020A0204" pitchFamily="34" charset="0"/>
                <a:cs typeface="Times New Roman" panose="02020603050405020304" pitchFamily="18" charset="0"/>
              </a:rPr>
              <a:t>.</a:t>
            </a:r>
          </a:p>
          <a:p>
            <a:pPr marL="0" indent="0" algn="just">
              <a:spcBef>
                <a:spcPts val="601"/>
              </a:spcBef>
              <a:buNone/>
            </a:pPr>
            <a:r>
              <a:rPr lang="en-US" sz="2000" b="1" kern="0" dirty="0">
                <a:latin typeface="D-DIN" panose="020B05040302020A0204" pitchFamily="34" charset="0"/>
                <a:cs typeface="Times New Roman" panose="02020603050405020304" pitchFamily="18" charset="0"/>
              </a:rPr>
              <a:t>A great way to be with the markets</a:t>
            </a:r>
          </a:p>
          <a:p>
            <a:pPr marL="0" indent="0" algn="just">
              <a:spcBef>
                <a:spcPts val="601"/>
              </a:spcBef>
              <a:buNone/>
            </a:pPr>
            <a:r>
              <a:rPr lang="en-US" sz="2000" b="1" kern="0" dirty="0">
                <a:latin typeface="D-DIN" panose="020B05040302020A0204" pitchFamily="34" charset="0"/>
                <a:cs typeface="Times New Roman" panose="02020603050405020304" pitchFamily="18" charset="0"/>
              </a:rPr>
              <a:t>A great TIME PASS.</a:t>
            </a:r>
          </a:p>
          <a:p>
            <a:pPr marL="0" indent="0" algn="just">
              <a:spcBef>
                <a:spcPts val="601"/>
              </a:spcBef>
              <a:buNone/>
            </a:pPr>
            <a:endParaRPr lang="en-US" sz="800" b="1" kern="0" dirty="0">
              <a:solidFill>
                <a:srgbClr val="FF0000"/>
              </a:solidFill>
              <a:latin typeface="D-DIN" panose="020B05040302020A0204" pitchFamily="34" charset="0"/>
              <a:cs typeface="Times New Roman" panose="02020603050405020304" pitchFamily="18" charset="0"/>
            </a:endParaRPr>
          </a:p>
          <a:p>
            <a:pPr marL="0" indent="0" algn="just">
              <a:spcBef>
                <a:spcPts val="601"/>
              </a:spcBef>
              <a:buNone/>
            </a:pPr>
            <a:r>
              <a:rPr lang="en-US" sz="2000" b="1" kern="0" dirty="0">
                <a:solidFill>
                  <a:srgbClr val="C00000"/>
                </a:solidFill>
                <a:latin typeface="D-DIN" panose="020B05040302020A0204" pitchFamily="34" charset="0"/>
                <a:cs typeface="Times New Roman" panose="02020603050405020304" pitchFamily="18" charset="0"/>
              </a:rPr>
              <a:t>But our objective is to learn stock picking … so let’s jump into exploring the Equity markets directly</a:t>
            </a:r>
          </a:p>
          <a:p>
            <a:pPr marL="0" indent="0" algn="just">
              <a:spcBef>
                <a:spcPts val="601"/>
              </a:spcBef>
              <a:buNone/>
            </a:pPr>
            <a:endParaRPr lang="en-US" sz="2400" b="1" kern="0" dirty="0">
              <a:latin typeface="D-DIN" panose="020B05040302020A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F2776C8F-00F4-461A-ACB9-432A7191AC82}"/>
              </a:ext>
            </a:extLst>
          </p:cNvPr>
          <p:cNvSpPr txBox="1"/>
          <p:nvPr/>
        </p:nvSpPr>
        <p:spPr>
          <a:xfrm>
            <a:off x="596475" y="1259926"/>
            <a:ext cx="8213698" cy="707886"/>
          </a:xfrm>
          <a:prstGeom prst="rect">
            <a:avLst/>
          </a:prstGeom>
          <a:noFill/>
        </p:spPr>
        <p:txBody>
          <a:bodyPr wrap="square" rtlCol="0">
            <a:spAutoFit/>
          </a:bodyPr>
          <a:lstStyle/>
          <a:p>
            <a:r>
              <a:rPr lang="en-US" sz="2000" b="1" dirty="0">
                <a:solidFill>
                  <a:srgbClr val="C00000"/>
                </a:solidFill>
                <a:latin typeface="D-DIN" panose="020B05040302020A0204" pitchFamily="34" charset="0"/>
                <a:cs typeface="Times New Roman" panose="02020603050405020304" pitchFamily="18" charset="0"/>
              </a:rPr>
              <a:t>Your First Step to the World of Wealth Creation &amp; Generating </a:t>
            </a:r>
            <a:r>
              <a:rPr lang="en-US" sz="2000" b="1" dirty="0" err="1">
                <a:solidFill>
                  <a:srgbClr val="C00000"/>
                </a:solidFill>
                <a:latin typeface="D-DIN" panose="020B05040302020A0204" pitchFamily="34" charset="0"/>
                <a:cs typeface="Times New Roman" panose="02020603050405020304" pitchFamily="18" charset="0"/>
              </a:rPr>
              <a:t>Aplha</a:t>
            </a:r>
            <a:r>
              <a:rPr lang="en-US" sz="2000" b="1" dirty="0">
                <a:solidFill>
                  <a:srgbClr val="C00000"/>
                </a:solidFill>
                <a:latin typeface="D-DIN" panose="020B05040302020A0204" pitchFamily="34" charset="0"/>
                <a:cs typeface="Times New Roman" panose="02020603050405020304" pitchFamily="18" charset="0"/>
              </a:rPr>
              <a:t> in very Safe and Predictive Manner</a:t>
            </a:r>
            <a:endParaRPr lang="en-IN" sz="2000" b="1" dirty="0">
              <a:solidFill>
                <a:srgbClr val="C00000"/>
              </a:solidFill>
              <a:latin typeface="D-DIN" panose="020B05040302020A0204" pitchFamily="34" charset="0"/>
              <a:cs typeface="Times New Roman" panose="02020603050405020304" pitchFamily="18" charset="0"/>
            </a:endParaRPr>
          </a:p>
        </p:txBody>
      </p:sp>
      <p:grpSp>
        <p:nvGrpSpPr>
          <p:cNvPr id="9" name="Group 8"/>
          <p:cNvGrpSpPr/>
          <p:nvPr/>
        </p:nvGrpSpPr>
        <p:grpSpPr>
          <a:xfrm>
            <a:off x="721521" y="2314612"/>
            <a:ext cx="195253" cy="67468"/>
            <a:chOff x="451451" y="1574168"/>
            <a:chExt cx="312772" cy="108077"/>
          </a:xfrm>
        </p:grpSpPr>
        <p:sp>
          <p:nvSpPr>
            <p:cNvPr id="10" name="Rectangle 9"/>
            <p:cNvSpPr/>
            <p:nvPr/>
          </p:nvSpPr>
          <p:spPr>
            <a:xfrm>
              <a:off x="451451" y="1574168"/>
              <a:ext cx="193799"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88627" y="1574168"/>
              <a:ext cx="75596"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p:cNvGrpSpPr/>
          <p:nvPr/>
        </p:nvGrpSpPr>
        <p:grpSpPr>
          <a:xfrm>
            <a:off x="721521" y="2723280"/>
            <a:ext cx="195253" cy="67468"/>
            <a:chOff x="451451" y="1574168"/>
            <a:chExt cx="312772" cy="108077"/>
          </a:xfrm>
        </p:grpSpPr>
        <p:sp>
          <p:nvSpPr>
            <p:cNvPr id="13" name="Rectangle 12"/>
            <p:cNvSpPr/>
            <p:nvPr/>
          </p:nvSpPr>
          <p:spPr>
            <a:xfrm>
              <a:off x="451451" y="1574168"/>
              <a:ext cx="193799"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688627" y="1574168"/>
              <a:ext cx="75596"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p:cNvGrpSpPr/>
          <p:nvPr/>
        </p:nvGrpSpPr>
        <p:grpSpPr>
          <a:xfrm>
            <a:off x="721521" y="3101625"/>
            <a:ext cx="195253" cy="67468"/>
            <a:chOff x="451451" y="1574168"/>
            <a:chExt cx="312772" cy="108077"/>
          </a:xfrm>
        </p:grpSpPr>
        <p:sp>
          <p:nvSpPr>
            <p:cNvPr id="16" name="Rectangle 15"/>
            <p:cNvSpPr/>
            <p:nvPr/>
          </p:nvSpPr>
          <p:spPr>
            <a:xfrm>
              <a:off x="451451" y="1574168"/>
              <a:ext cx="193799"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688627" y="1574168"/>
              <a:ext cx="75596"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p:cNvGrpSpPr/>
          <p:nvPr/>
        </p:nvGrpSpPr>
        <p:grpSpPr>
          <a:xfrm>
            <a:off x="721521" y="3479065"/>
            <a:ext cx="195253" cy="67468"/>
            <a:chOff x="451451" y="1574168"/>
            <a:chExt cx="312772" cy="108077"/>
          </a:xfrm>
        </p:grpSpPr>
        <p:sp>
          <p:nvSpPr>
            <p:cNvPr id="19" name="Rectangle 18"/>
            <p:cNvSpPr/>
            <p:nvPr/>
          </p:nvSpPr>
          <p:spPr>
            <a:xfrm>
              <a:off x="451451" y="1574168"/>
              <a:ext cx="193799"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688627" y="1574168"/>
              <a:ext cx="75596"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p:cNvGrpSpPr/>
          <p:nvPr/>
        </p:nvGrpSpPr>
        <p:grpSpPr>
          <a:xfrm>
            <a:off x="721521" y="3860891"/>
            <a:ext cx="195253" cy="67468"/>
            <a:chOff x="451451" y="1574168"/>
            <a:chExt cx="312772" cy="108077"/>
          </a:xfrm>
        </p:grpSpPr>
        <p:sp>
          <p:nvSpPr>
            <p:cNvPr id="22" name="Rectangle 21"/>
            <p:cNvSpPr/>
            <p:nvPr/>
          </p:nvSpPr>
          <p:spPr>
            <a:xfrm>
              <a:off x="451451" y="1574168"/>
              <a:ext cx="193799"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688627" y="1574168"/>
              <a:ext cx="75596"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 name="Picture 13">
            <a:extLst>
              <a:ext uri="{FF2B5EF4-FFF2-40B4-BE49-F238E27FC236}">
                <a16:creationId xmlns:a16="http://schemas.microsoft.com/office/drawing/2014/main" id="{9FD5C306-28A3-DD15-74F4-11BC0279A41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DF64BD24-4F26-850F-0089-7BD480D5A3C7}"/>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4006587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2"/>
          <p:cNvSpPr txBox="1">
            <a:spLocks noChangeArrowheads="1"/>
          </p:cNvSpPr>
          <p:nvPr/>
        </p:nvSpPr>
        <p:spPr bwMode="auto">
          <a:xfrm>
            <a:off x="2868340" y="1920808"/>
            <a:ext cx="6230393"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eaLnBrk="1" hangingPunct="1"/>
            <a:r>
              <a:rPr lang="en-US" altLang="en-US" sz="3600" b="1" kern="0" dirty="0">
                <a:solidFill>
                  <a:srgbClr val="C00000"/>
                </a:solidFill>
                <a:latin typeface="D-DIN" panose="020B05040302020A0204" pitchFamily="34" charset="0"/>
                <a:cs typeface="Times New Roman" panose="02020603050405020304" pitchFamily="18" charset="0"/>
              </a:rPr>
              <a:t>Art and Science </a:t>
            </a:r>
          </a:p>
          <a:p>
            <a:pPr eaLnBrk="1" hangingPunct="1"/>
            <a:r>
              <a:rPr lang="en-US" altLang="en-US" sz="3600" b="1" kern="0" dirty="0">
                <a:solidFill>
                  <a:srgbClr val="0046AA"/>
                </a:solidFill>
                <a:latin typeface="D-DIN" panose="020B05040302020A0204" pitchFamily="34" charset="0"/>
                <a:cs typeface="Times New Roman" panose="02020603050405020304" pitchFamily="18" charset="0"/>
              </a:rPr>
              <a:t>of </a:t>
            </a:r>
          </a:p>
          <a:p>
            <a:pPr eaLnBrk="1" hangingPunct="1"/>
            <a:r>
              <a:rPr lang="en-US" altLang="en-US" sz="6600" b="1" kern="0" dirty="0">
                <a:solidFill>
                  <a:srgbClr val="0046AA"/>
                </a:solidFill>
                <a:latin typeface="D-DIN" panose="020B05040302020A0204" pitchFamily="34" charset="0"/>
                <a:cs typeface="Times New Roman" panose="02020603050405020304" pitchFamily="18" charset="0"/>
              </a:rPr>
              <a:t>Investing</a:t>
            </a:r>
          </a:p>
        </p:txBody>
      </p:sp>
      <p:pic>
        <p:nvPicPr>
          <p:cNvPr id="36" name="Picture 13"/>
          <p:cNvPicPr>
            <a:picLocks noChangeAspect="1"/>
          </p:cNvPicPr>
          <p:nvPr/>
        </p:nvPicPr>
        <p:blipFill rotWithShape="1">
          <a:blip r:embed="rId2"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F2895397-771E-D682-B898-03E50F34CDEC}"/>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4203218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2"/>
          <p:cNvSpPr txBox="1">
            <a:spLocks noChangeArrowheads="1"/>
          </p:cNvSpPr>
          <p:nvPr/>
        </p:nvSpPr>
        <p:spPr bwMode="auto">
          <a:xfrm>
            <a:off x="614027" y="571842"/>
            <a:ext cx="8506827"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400" b="1" kern="0" dirty="0">
                <a:solidFill>
                  <a:srgbClr val="0046AA"/>
                </a:solidFill>
                <a:latin typeface="D-DIN" panose="020B05040302020A0204" pitchFamily="34" charset="0"/>
                <a:cs typeface="Times New Roman" panose="02020603050405020304" pitchFamily="18" charset="0"/>
              </a:rPr>
              <a:t>Art and Science of Investing</a:t>
            </a:r>
          </a:p>
        </p:txBody>
      </p:sp>
      <p:sp>
        <p:nvSpPr>
          <p:cNvPr id="3" name="Rounded Rectangle 2"/>
          <p:cNvSpPr/>
          <p:nvPr/>
        </p:nvSpPr>
        <p:spPr>
          <a:xfrm>
            <a:off x="1351367" y="1300672"/>
            <a:ext cx="3572434" cy="858228"/>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44000" rtlCol="0" anchor="ctr"/>
          <a:lstStyle/>
          <a:p>
            <a:r>
              <a:rPr lang="en-IN" sz="2200" b="1" dirty="0">
                <a:solidFill>
                  <a:schemeClr val="tx1"/>
                </a:solidFill>
                <a:latin typeface="D-DIN" panose="020B05040302020A0204" pitchFamily="34" charset="0"/>
                <a:cs typeface="Calibri" panose="020F0502020204030204" pitchFamily="34" charset="0"/>
              </a:rPr>
              <a:t>Fundamental Analysis</a:t>
            </a:r>
          </a:p>
        </p:txBody>
      </p:sp>
      <p:sp>
        <p:nvSpPr>
          <p:cNvPr id="12" name="Rounded Rectangle 11"/>
          <p:cNvSpPr/>
          <p:nvPr/>
        </p:nvSpPr>
        <p:spPr>
          <a:xfrm>
            <a:off x="1875778" y="2254259"/>
            <a:ext cx="4823785" cy="858228"/>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44000" rtlCol="0" anchor="ctr"/>
          <a:lstStyle/>
          <a:p>
            <a:r>
              <a:rPr lang="en-IN" sz="2200" b="1" dirty="0">
                <a:solidFill>
                  <a:schemeClr val="tx1"/>
                </a:solidFill>
                <a:latin typeface="D-DIN" panose="020B05040302020A0204" pitchFamily="34" charset="0"/>
                <a:cs typeface="Calibri" panose="020F0502020204030204" pitchFamily="34" charset="0"/>
              </a:rPr>
              <a:t>Corporate Governance Analysis</a:t>
            </a:r>
          </a:p>
        </p:txBody>
      </p:sp>
      <p:sp>
        <p:nvSpPr>
          <p:cNvPr id="23" name="Bent Arrow 22"/>
          <p:cNvSpPr/>
          <p:nvPr/>
        </p:nvSpPr>
        <p:spPr>
          <a:xfrm flipV="1">
            <a:off x="1453019" y="2141194"/>
            <a:ext cx="409949" cy="894710"/>
          </a:xfrm>
          <a:prstGeom prst="bentArrow">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24" name="Rounded Rectangle 23"/>
          <p:cNvSpPr/>
          <p:nvPr/>
        </p:nvSpPr>
        <p:spPr>
          <a:xfrm>
            <a:off x="2432858" y="3244067"/>
            <a:ext cx="4742304" cy="858228"/>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44000" rtlCol="0" anchor="ctr"/>
          <a:lstStyle/>
          <a:p>
            <a:r>
              <a:rPr lang="en-IN" sz="2200" b="1" dirty="0">
                <a:solidFill>
                  <a:schemeClr val="tx1"/>
                </a:solidFill>
                <a:latin typeface="D-DIN" panose="020B05040302020A0204" pitchFamily="34" charset="0"/>
                <a:cs typeface="Calibri" panose="020F0502020204030204" pitchFamily="34" charset="0"/>
              </a:rPr>
              <a:t>Technical Analysis</a:t>
            </a:r>
          </a:p>
        </p:txBody>
      </p:sp>
      <p:sp>
        <p:nvSpPr>
          <p:cNvPr id="25" name="Bent Arrow 24"/>
          <p:cNvSpPr/>
          <p:nvPr/>
        </p:nvSpPr>
        <p:spPr>
          <a:xfrm flipV="1">
            <a:off x="2010097" y="3131005"/>
            <a:ext cx="409949" cy="894710"/>
          </a:xfrm>
          <a:prstGeom prst="bentArrow">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27" name="Bent Arrow 26"/>
          <p:cNvSpPr/>
          <p:nvPr/>
        </p:nvSpPr>
        <p:spPr>
          <a:xfrm flipV="1">
            <a:off x="2551587" y="4111756"/>
            <a:ext cx="409949" cy="894710"/>
          </a:xfrm>
          <a:prstGeom prst="bentArrow">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29" name="Bent Arrow 28"/>
          <p:cNvSpPr/>
          <p:nvPr/>
        </p:nvSpPr>
        <p:spPr>
          <a:xfrm flipV="1">
            <a:off x="3144875" y="5083457"/>
            <a:ext cx="409949" cy="894710"/>
          </a:xfrm>
          <a:prstGeom prst="bentArrow">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30" name="Rounded Rectangle 29"/>
          <p:cNvSpPr/>
          <p:nvPr/>
        </p:nvSpPr>
        <p:spPr>
          <a:xfrm>
            <a:off x="2959216" y="4208706"/>
            <a:ext cx="4654746" cy="858228"/>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44000" rtlCol="0" anchor="ctr"/>
          <a:lstStyle/>
          <a:p>
            <a:r>
              <a:rPr lang="en-IN" sz="2200" b="1" dirty="0">
                <a:solidFill>
                  <a:schemeClr val="tx1"/>
                </a:solidFill>
                <a:latin typeface="D-DIN" panose="020B05040302020A0204" pitchFamily="34" charset="0"/>
                <a:cs typeface="Calibri" panose="020F0502020204030204" pitchFamily="34" charset="0"/>
              </a:rPr>
              <a:t>Fund Management </a:t>
            </a:r>
          </a:p>
        </p:txBody>
      </p:sp>
      <p:sp>
        <p:nvSpPr>
          <p:cNvPr id="32" name="Rounded Rectangle 31"/>
          <p:cNvSpPr/>
          <p:nvPr/>
        </p:nvSpPr>
        <p:spPr>
          <a:xfrm>
            <a:off x="3557550" y="5180409"/>
            <a:ext cx="4500030" cy="858228"/>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44000" rtlCol="0" anchor="ctr"/>
          <a:lstStyle/>
          <a:p>
            <a:r>
              <a:rPr lang="en-IN" sz="2200" b="1" dirty="0">
                <a:solidFill>
                  <a:schemeClr val="tx1"/>
                </a:solidFill>
                <a:latin typeface="D-DIN" panose="020B05040302020A0204" pitchFamily="34" charset="0"/>
                <a:cs typeface="Calibri" panose="020F0502020204030204" pitchFamily="34" charset="0"/>
              </a:rPr>
              <a:t>Risk Management </a:t>
            </a:r>
            <a:endParaRPr lang="en-IN" sz="2200" dirty="0">
              <a:solidFill>
                <a:schemeClr val="tx1"/>
              </a:solidFill>
              <a:latin typeface="D-DIN" panose="020B05040302020A0204" pitchFamily="34" charset="0"/>
              <a:cs typeface="Calibri" panose="020F0502020204030204" pitchFamily="34" charset="0"/>
            </a:endParaRPr>
          </a:p>
        </p:txBody>
      </p:sp>
      <p:pic>
        <p:nvPicPr>
          <p:cNvPr id="36" name="Picture 13"/>
          <p:cNvPicPr>
            <a:picLocks noChangeAspect="1"/>
          </p:cNvPicPr>
          <p:nvPr/>
        </p:nvPicPr>
        <p:blipFill rotWithShape="1">
          <a:blip r:embed="rId2"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AC6239C8-FFFF-E531-084A-0D9E13A7C678}"/>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1205494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1"/>
          <p:cNvGrpSpPr/>
          <p:nvPr/>
        </p:nvGrpSpPr>
        <p:grpSpPr>
          <a:xfrm>
            <a:off x="4285556" y="1936256"/>
            <a:ext cx="3573108" cy="1755444"/>
            <a:chOff x="4218321" y="1263904"/>
            <a:chExt cx="3313652" cy="1755444"/>
          </a:xfrm>
        </p:grpSpPr>
        <p:sp>
          <p:nvSpPr>
            <p:cNvPr id="7" name="Rectangle 2"/>
            <p:cNvSpPr txBox="1">
              <a:spLocks noChangeArrowheads="1"/>
            </p:cNvSpPr>
            <p:nvPr/>
          </p:nvSpPr>
          <p:spPr bwMode="auto">
            <a:xfrm>
              <a:off x="4218321" y="2428799"/>
              <a:ext cx="3313652"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eaLnBrk="1" hangingPunct="1"/>
              <a:r>
                <a:rPr lang="en-US" altLang="en-US" b="1" kern="0" dirty="0">
                  <a:solidFill>
                    <a:srgbClr val="0046AA"/>
                  </a:solidFill>
                  <a:latin typeface="D-DIN" panose="020B05040302020A0204" pitchFamily="34" charset="0"/>
                  <a:cs typeface="Times New Roman" panose="02020603050405020304" pitchFamily="18" charset="0"/>
                </a:rPr>
                <a:t>Fundamental </a:t>
              </a:r>
            </a:p>
            <a:p>
              <a:pPr eaLnBrk="1" hangingPunct="1"/>
              <a:r>
                <a:rPr lang="en-US" altLang="en-US" b="1" kern="0" dirty="0">
                  <a:solidFill>
                    <a:srgbClr val="0046AA"/>
                  </a:solidFill>
                  <a:latin typeface="D-DIN" panose="020B05040302020A0204" pitchFamily="34" charset="0"/>
                  <a:cs typeface="Times New Roman" panose="02020603050405020304" pitchFamily="18" charset="0"/>
                </a:rPr>
                <a:t>Analysis</a:t>
              </a: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44353" y="1263904"/>
              <a:ext cx="1031416" cy="1164895"/>
            </a:xfrm>
            <a:prstGeom prst="rect">
              <a:avLst/>
            </a:prstGeom>
          </p:spPr>
        </p:pic>
      </p:grpSp>
      <p:pic>
        <p:nvPicPr>
          <p:cNvPr id="8" name="Picture 13"/>
          <p:cNvPicPr>
            <a:picLocks noChangeAspect="1"/>
          </p:cNvPicPr>
          <p:nvPr/>
        </p:nvPicPr>
        <p:blipFill rotWithShape="1">
          <a:blip r:embed="rId4"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0CB7D64F-9A02-97B9-491D-D78CAAFF0617}"/>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2297600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txBox="1">
            <a:spLocks noChangeArrowheads="1"/>
          </p:cNvSpPr>
          <p:nvPr/>
        </p:nvSpPr>
        <p:spPr bwMode="auto">
          <a:xfrm>
            <a:off x="4744526" y="1725275"/>
            <a:ext cx="6556076" cy="23025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just" eaLnBrk="1" hangingPunct="1"/>
            <a:r>
              <a:rPr lang="en-US" altLang="en-US" sz="2800" b="1" kern="0" dirty="0">
                <a:solidFill>
                  <a:srgbClr val="0046AA"/>
                </a:solidFill>
                <a:latin typeface="D-DIN" panose="020B05040302020A0204" pitchFamily="34" charset="0"/>
                <a:cs typeface="Times New Roman" panose="02020603050405020304" pitchFamily="18" charset="0"/>
              </a:rPr>
              <a:t>The following 3 charts are historically very important for tracking overall valuations of the markets and can be very instrumental in making logical &amp; broader entry and exit decisions and last but not the least for right position sizing and efficient risk management </a:t>
            </a:r>
          </a:p>
        </p:txBody>
      </p:sp>
      <p:pic>
        <p:nvPicPr>
          <p:cNvPr id="3" name="Picture 13">
            <a:extLst>
              <a:ext uri="{FF2B5EF4-FFF2-40B4-BE49-F238E27FC236}">
                <a16:creationId xmlns:a16="http://schemas.microsoft.com/office/drawing/2014/main" id="{D203B2BD-8432-0274-A6D1-CE61C1EDC00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a:extLst>
              <a:ext uri="{FF2B5EF4-FFF2-40B4-BE49-F238E27FC236}">
                <a16:creationId xmlns:a16="http://schemas.microsoft.com/office/drawing/2014/main" id="{6994D041-D158-DA7B-E663-48B8EE71074A}"/>
              </a:ext>
            </a:extLst>
          </p:cNvPr>
          <p:cNvSpPr txBox="1">
            <a:spLocks/>
          </p:cNvSpPr>
          <p:nvPr/>
        </p:nvSpPr>
        <p:spPr bwMode="auto">
          <a:xfrm>
            <a:off x="1250290" y="2928263"/>
            <a:ext cx="3397910"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r"/>
            <a:r>
              <a:rPr lang="en-US" altLang="en-US" sz="7200" b="1" dirty="0">
                <a:solidFill>
                  <a:srgbClr val="C00000"/>
                </a:solidFill>
                <a:latin typeface="D-DIN" panose="020B05040302020A0204" pitchFamily="34" charset="0"/>
                <a:cs typeface="Times New Roman" panose="02020603050405020304" pitchFamily="18" charset="0"/>
              </a:rPr>
              <a:t>The </a:t>
            </a:r>
          </a:p>
          <a:p>
            <a:pPr algn="r"/>
            <a:r>
              <a:rPr lang="en-US" altLang="en-US" sz="7200" b="1" dirty="0">
                <a:solidFill>
                  <a:srgbClr val="C00000"/>
                </a:solidFill>
                <a:latin typeface="D-DIN" panose="020B05040302020A0204" pitchFamily="34" charset="0"/>
                <a:cs typeface="Times New Roman" panose="02020603050405020304" pitchFamily="18" charset="0"/>
              </a:rPr>
              <a:t>Big </a:t>
            </a:r>
          </a:p>
          <a:p>
            <a:pPr algn="r"/>
            <a:r>
              <a:rPr lang="en-US" altLang="en-US" sz="7200" b="1" dirty="0">
                <a:solidFill>
                  <a:srgbClr val="C00000"/>
                </a:solidFill>
                <a:latin typeface="D-DIN" panose="020B05040302020A0204" pitchFamily="34" charset="0"/>
                <a:cs typeface="Times New Roman" panose="02020603050405020304" pitchFamily="18" charset="0"/>
              </a:rPr>
              <a:t>Picture</a:t>
            </a:r>
            <a:endParaRPr lang="en-IN" sz="7200" b="1" dirty="0">
              <a:solidFill>
                <a:srgbClr val="C00000"/>
              </a:solidFill>
              <a:latin typeface="D-DIN" panose="020B05040302020A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413C7189-2F84-6EDA-E65B-E909CDCDC29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2549" y="1851634"/>
            <a:ext cx="2011270" cy="2011270"/>
          </a:xfrm>
          <a:prstGeom prst="rect">
            <a:avLst/>
          </a:prstGeom>
        </p:spPr>
      </p:pic>
      <p:sp>
        <p:nvSpPr>
          <p:cNvPr id="5" name="Rectangle 4">
            <a:extLst>
              <a:ext uri="{FF2B5EF4-FFF2-40B4-BE49-F238E27FC236}">
                <a16:creationId xmlns:a16="http://schemas.microsoft.com/office/drawing/2014/main" id="{4D1167BF-4530-5FC0-4A37-A4111C4F20C4}"/>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3957443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1289519-A279-0D84-1DDB-92CB4FCECE39}"/>
              </a:ext>
            </a:extLst>
          </p:cNvPr>
          <p:cNvPicPr>
            <a:picLocks noChangeAspect="1"/>
          </p:cNvPicPr>
          <p:nvPr/>
        </p:nvPicPr>
        <p:blipFill>
          <a:blip r:embed="rId3"/>
          <a:stretch>
            <a:fillRect/>
          </a:stretch>
        </p:blipFill>
        <p:spPr>
          <a:xfrm>
            <a:off x="0" y="596901"/>
            <a:ext cx="12192000" cy="6261100"/>
          </a:xfrm>
          <a:prstGeom prst="rect">
            <a:avLst/>
          </a:prstGeom>
        </p:spPr>
      </p:pic>
      <p:sp>
        <p:nvSpPr>
          <p:cNvPr id="7" name="Rectangle 2"/>
          <p:cNvSpPr txBox="1">
            <a:spLocks noChangeArrowheads="1"/>
          </p:cNvSpPr>
          <p:nvPr/>
        </p:nvSpPr>
        <p:spPr bwMode="auto">
          <a:xfrm>
            <a:off x="2228" y="53926"/>
            <a:ext cx="12189772" cy="54297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eaLnBrk="1" hangingPunct="1"/>
            <a:r>
              <a:rPr lang="en-US" altLang="en-US" sz="2800" b="1" kern="0" dirty="0">
                <a:solidFill>
                  <a:srgbClr val="0046AA"/>
                </a:solidFill>
                <a:latin typeface="D-DIN" panose="020B05040302020A0204" pitchFamily="34" charset="0"/>
                <a:cs typeface="Times New Roman" panose="02020603050405020304" pitchFamily="18" charset="0"/>
              </a:rPr>
              <a:t>Nifty PE Ratio</a:t>
            </a:r>
          </a:p>
        </p:txBody>
      </p:sp>
      <p:graphicFrame>
        <p:nvGraphicFramePr>
          <p:cNvPr id="5" name="Table 4"/>
          <p:cNvGraphicFramePr>
            <a:graphicFrameLocks noGrp="1"/>
          </p:cNvGraphicFramePr>
          <p:nvPr>
            <p:extLst>
              <p:ext uri="{D42A27DB-BD31-4B8C-83A1-F6EECF244321}">
                <p14:modId xmlns:p14="http://schemas.microsoft.com/office/powerpoint/2010/main" val="911413774"/>
              </p:ext>
            </p:extLst>
          </p:nvPr>
        </p:nvGraphicFramePr>
        <p:xfrm>
          <a:off x="8414033" y="4810955"/>
          <a:ext cx="3520957" cy="1818445"/>
        </p:xfrm>
        <a:graphic>
          <a:graphicData uri="http://schemas.openxmlformats.org/drawingml/2006/table">
            <a:tbl>
              <a:tblPr firstRow="1" firstCol="1" bandRow="1">
                <a:tableStyleId>{5C22544A-7EE6-4342-B048-85BDC9FD1C3A}</a:tableStyleId>
              </a:tblPr>
              <a:tblGrid>
                <a:gridCol w="914398">
                  <a:extLst>
                    <a:ext uri="{9D8B030D-6E8A-4147-A177-3AD203B41FA5}">
                      <a16:colId xmlns:a16="http://schemas.microsoft.com/office/drawing/2014/main" val="20000"/>
                    </a:ext>
                  </a:extLst>
                </a:gridCol>
                <a:gridCol w="864296">
                  <a:extLst>
                    <a:ext uri="{9D8B030D-6E8A-4147-A177-3AD203B41FA5}">
                      <a16:colId xmlns:a16="http://schemas.microsoft.com/office/drawing/2014/main" val="20001"/>
                    </a:ext>
                  </a:extLst>
                </a:gridCol>
                <a:gridCol w="651353">
                  <a:extLst>
                    <a:ext uri="{9D8B030D-6E8A-4147-A177-3AD203B41FA5}">
                      <a16:colId xmlns:a16="http://schemas.microsoft.com/office/drawing/2014/main" val="20002"/>
                    </a:ext>
                  </a:extLst>
                </a:gridCol>
                <a:gridCol w="1090910">
                  <a:extLst>
                    <a:ext uri="{9D8B030D-6E8A-4147-A177-3AD203B41FA5}">
                      <a16:colId xmlns:a16="http://schemas.microsoft.com/office/drawing/2014/main" val="20003"/>
                    </a:ext>
                  </a:extLst>
                </a:gridCol>
              </a:tblGrid>
              <a:tr h="238339">
                <a:tc>
                  <a:txBody>
                    <a:bodyPr/>
                    <a:lstStyle/>
                    <a:p>
                      <a:pPr algn="ctr">
                        <a:lnSpc>
                          <a:spcPct val="107000"/>
                        </a:lnSpc>
                        <a:spcAft>
                          <a:spcPts val="0"/>
                        </a:spcAft>
                      </a:pPr>
                      <a:r>
                        <a:rPr lang="en-IN" sz="1050" b="1" dirty="0">
                          <a:effectLst/>
                          <a:latin typeface="D-DIN" panose="020B05040302020A0204" pitchFamily="34" charset="0"/>
                          <a:cs typeface="Calibri" panose="020F0502020204030204" pitchFamily="34" charset="0"/>
                        </a:rPr>
                        <a:t>Date</a:t>
                      </a:r>
                      <a:endParaRPr lang="en-IN" sz="1050" b="1" dirty="0">
                        <a:effectLst/>
                        <a:latin typeface="D-DIN" panose="020B05040302020A0204" pitchFamily="34" charset="0"/>
                        <a:ea typeface="Calibri" panose="020F0502020204030204" pitchFamily="34" charset="0"/>
                        <a:cs typeface="Calibri" panose="020F0502020204030204" pitchFamily="34" charset="0"/>
                      </a:endParaRP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solidFill>
                      <a:srgbClr val="C00000"/>
                    </a:solidFill>
                  </a:tcPr>
                </a:tc>
                <a:tc>
                  <a:txBody>
                    <a:bodyPr/>
                    <a:lstStyle/>
                    <a:p>
                      <a:pPr algn="ctr">
                        <a:lnSpc>
                          <a:spcPct val="107000"/>
                        </a:lnSpc>
                        <a:spcAft>
                          <a:spcPts val="0"/>
                        </a:spcAft>
                      </a:pPr>
                      <a:r>
                        <a:rPr lang="en-IN" sz="1050" b="1" dirty="0">
                          <a:effectLst/>
                          <a:latin typeface="D-DIN" panose="020B05040302020A0204" pitchFamily="34" charset="0"/>
                          <a:cs typeface="Calibri" panose="020F0502020204030204" pitchFamily="34" charset="0"/>
                        </a:rPr>
                        <a:t>Nifty </a:t>
                      </a:r>
                      <a:endParaRPr lang="en-IN" sz="1050" b="1" dirty="0">
                        <a:effectLst/>
                        <a:latin typeface="D-DIN" panose="020B05040302020A0204" pitchFamily="34" charset="0"/>
                        <a:ea typeface="Calibri" panose="020F0502020204030204" pitchFamily="34" charset="0"/>
                        <a:cs typeface="Calibri" panose="020F0502020204030204" pitchFamily="34" charset="0"/>
                      </a:endParaRP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solidFill>
                      <a:srgbClr val="C00000"/>
                    </a:solidFill>
                  </a:tcPr>
                </a:tc>
                <a:tc>
                  <a:txBody>
                    <a:bodyPr/>
                    <a:lstStyle/>
                    <a:p>
                      <a:pPr algn="ctr">
                        <a:lnSpc>
                          <a:spcPct val="107000"/>
                        </a:lnSpc>
                        <a:spcAft>
                          <a:spcPts val="0"/>
                        </a:spcAft>
                      </a:pPr>
                      <a:r>
                        <a:rPr lang="en-IN" sz="1050" b="1" dirty="0">
                          <a:effectLst/>
                          <a:latin typeface="D-DIN" panose="020B05040302020A0204" pitchFamily="34" charset="0"/>
                          <a:cs typeface="Calibri" panose="020F0502020204030204" pitchFamily="34" charset="0"/>
                        </a:rPr>
                        <a:t>Nifty PE</a:t>
                      </a:r>
                      <a:endParaRPr lang="en-IN" sz="1050" b="1" dirty="0">
                        <a:effectLst/>
                        <a:latin typeface="D-DIN" panose="020B05040302020A0204" pitchFamily="34" charset="0"/>
                        <a:ea typeface="Calibri" panose="020F0502020204030204" pitchFamily="34" charset="0"/>
                        <a:cs typeface="Calibri" panose="020F0502020204030204" pitchFamily="34" charset="0"/>
                      </a:endParaRP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solidFill>
                      <a:srgbClr val="C00000"/>
                    </a:solidFill>
                  </a:tcPr>
                </a:tc>
                <a:tc>
                  <a:txBody>
                    <a:bodyPr/>
                    <a:lstStyle/>
                    <a:p>
                      <a:pPr algn="ctr">
                        <a:lnSpc>
                          <a:spcPct val="107000"/>
                        </a:lnSpc>
                        <a:spcAft>
                          <a:spcPts val="0"/>
                        </a:spcAft>
                      </a:pPr>
                      <a:r>
                        <a:rPr lang="en-IN" sz="1050" b="1" dirty="0">
                          <a:effectLst/>
                          <a:latin typeface="D-DIN" panose="020B05040302020A0204" pitchFamily="34" charset="0"/>
                          <a:cs typeface="Calibri" panose="020F0502020204030204" pitchFamily="34" charset="0"/>
                        </a:rPr>
                        <a:t>Nifty EPS</a:t>
                      </a:r>
                      <a:endParaRPr lang="en-IN" sz="1050" b="1" dirty="0">
                        <a:effectLst/>
                        <a:latin typeface="D-DIN" panose="020B05040302020A0204" pitchFamily="34" charset="0"/>
                        <a:ea typeface="Calibri" panose="020F0502020204030204" pitchFamily="34" charset="0"/>
                        <a:cs typeface="Calibri" panose="020F0502020204030204" pitchFamily="34" charset="0"/>
                      </a:endParaRP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r h="228709">
                <a:tc>
                  <a:txBody>
                    <a:bodyPr/>
                    <a:lstStyle/>
                    <a:p>
                      <a:pPr marL="0" algn="ctr" defTabSz="914445" rtl="0" eaLnBrk="1" fontAlgn="t" latinLnBrk="0" hangingPunct="1"/>
                      <a:r>
                        <a:rPr lang="en-IN" sz="1050" b="1" kern="1200" dirty="0">
                          <a:solidFill>
                            <a:schemeClr val="dk1"/>
                          </a:solidFill>
                          <a:effectLst/>
                          <a:latin typeface="D-DIN" panose="020B05040302020A0204" pitchFamily="34" charset="0"/>
                          <a:ea typeface="+mn-ea"/>
                          <a:cs typeface="Calibri" panose="020F0502020204030204" pitchFamily="34" charset="0"/>
                        </a:rPr>
                        <a:t>11/02/2000</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t" latinLnBrk="0" hangingPunct="1"/>
                      <a:r>
                        <a:rPr lang="en-IN" sz="1050" b="1" kern="1200" dirty="0">
                          <a:solidFill>
                            <a:schemeClr val="dk1"/>
                          </a:solidFill>
                          <a:effectLst/>
                          <a:latin typeface="D-DIN" panose="020B05040302020A0204" pitchFamily="34" charset="0"/>
                          <a:ea typeface="+mn-ea"/>
                          <a:cs typeface="Calibri" panose="020F0502020204030204" pitchFamily="34" charset="0"/>
                        </a:rPr>
                        <a:t>1756</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t" latinLnBrk="0" hangingPunct="1"/>
                      <a:r>
                        <a:rPr lang="en-IN" sz="1050" b="1" kern="1200" dirty="0">
                          <a:solidFill>
                            <a:schemeClr val="dk1"/>
                          </a:solidFill>
                          <a:effectLst/>
                          <a:latin typeface="D-DIN" panose="020B05040302020A0204" pitchFamily="34" charset="0"/>
                          <a:ea typeface="+mn-ea"/>
                          <a:cs typeface="Calibri" panose="020F0502020204030204" pitchFamily="34" charset="0"/>
                        </a:rPr>
                        <a:t>28.47</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t" latinLnBrk="0" hangingPunct="1"/>
                      <a:r>
                        <a:rPr lang="en-IN" sz="1050" b="1" kern="1200" dirty="0">
                          <a:solidFill>
                            <a:schemeClr val="dk1"/>
                          </a:solidFill>
                          <a:effectLst/>
                          <a:latin typeface="D-DIN" panose="020B05040302020A0204" pitchFamily="34" charset="0"/>
                          <a:ea typeface="+mn-ea"/>
                          <a:cs typeface="Calibri" panose="020F0502020204030204" pitchFamily="34" charset="0"/>
                        </a:rPr>
                        <a:t>61.67</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240146">
                <a:tc>
                  <a:txBody>
                    <a:bodyPr/>
                    <a:lstStyle/>
                    <a:p>
                      <a:pPr marL="0" algn="ctr" defTabSz="914445" rtl="0" eaLnBrk="1" fontAlgn="t" latinLnBrk="0" hangingPunct="1"/>
                      <a:r>
                        <a:rPr lang="en-IN" sz="1050" b="1" kern="1200" dirty="0">
                          <a:solidFill>
                            <a:schemeClr val="dk1"/>
                          </a:solidFill>
                          <a:effectLst/>
                          <a:latin typeface="D-DIN" panose="020B05040302020A0204" pitchFamily="34" charset="0"/>
                          <a:ea typeface="+mn-ea"/>
                          <a:cs typeface="Calibri" panose="020F0502020204030204" pitchFamily="34" charset="0"/>
                        </a:rPr>
                        <a:t>21/09/2001</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t" latinLnBrk="0" hangingPunct="1"/>
                      <a:r>
                        <a:rPr lang="en-IN" sz="1050" b="1" kern="1200" dirty="0">
                          <a:solidFill>
                            <a:schemeClr val="dk1"/>
                          </a:solidFill>
                          <a:effectLst/>
                          <a:latin typeface="D-DIN" panose="020B05040302020A0204" pitchFamily="34" charset="0"/>
                          <a:ea typeface="+mn-ea"/>
                          <a:cs typeface="Calibri" panose="020F0502020204030204" pitchFamily="34" charset="0"/>
                        </a:rPr>
                        <a:t>854.4</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t" latinLnBrk="0" hangingPunct="1"/>
                      <a:r>
                        <a:rPr lang="en-IN" sz="1050" b="1" kern="1200" dirty="0">
                          <a:solidFill>
                            <a:schemeClr val="dk1"/>
                          </a:solidFill>
                          <a:effectLst/>
                          <a:latin typeface="D-DIN" panose="020B05040302020A0204" pitchFamily="34" charset="0"/>
                          <a:ea typeface="+mn-ea"/>
                          <a:cs typeface="Calibri" panose="020F0502020204030204" pitchFamily="34" charset="0"/>
                        </a:rPr>
                        <a:t>12.3</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t" latinLnBrk="0" hangingPunct="1"/>
                      <a:r>
                        <a:rPr lang="en-IN" sz="1050" b="1" kern="1200" dirty="0">
                          <a:solidFill>
                            <a:schemeClr val="dk1"/>
                          </a:solidFill>
                          <a:effectLst/>
                          <a:latin typeface="D-DIN" panose="020B05040302020A0204" pitchFamily="34" charset="0"/>
                          <a:ea typeface="+mn-ea"/>
                          <a:cs typeface="Calibri" panose="020F0502020204030204" pitchFamily="34" charset="0"/>
                        </a:rPr>
                        <a:t>69.46</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244476">
                <a:tc>
                  <a:txBody>
                    <a:bodyPr/>
                    <a:lstStyle/>
                    <a:p>
                      <a:pPr marL="0" algn="ctr" defTabSz="914445" rtl="0" eaLnBrk="1" fontAlgn="t" latinLnBrk="0" hangingPunct="1"/>
                      <a:r>
                        <a:rPr lang="en-IN" sz="1050" b="1" kern="1200" dirty="0">
                          <a:solidFill>
                            <a:schemeClr val="dk1"/>
                          </a:solidFill>
                          <a:effectLst/>
                          <a:latin typeface="D-DIN" panose="020B05040302020A0204" pitchFamily="34" charset="0"/>
                          <a:ea typeface="+mn-ea"/>
                          <a:cs typeface="Calibri" panose="020F0502020204030204" pitchFamily="34" charset="0"/>
                        </a:rPr>
                        <a:t>07/03/2002</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t" latinLnBrk="0" hangingPunct="1"/>
                      <a:r>
                        <a:rPr lang="en-IN" sz="1050" b="1" kern="1200" dirty="0">
                          <a:solidFill>
                            <a:schemeClr val="dk1"/>
                          </a:solidFill>
                          <a:effectLst/>
                          <a:latin typeface="D-DIN" panose="020B05040302020A0204" pitchFamily="34" charset="0"/>
                          <a:ea typeface="+mn-ea"/>
                          <a:cs typeface="Calibri" panose="020F0502020204030204" pitchFamily="34" charset="0"/>
                        </a:rPr>
                        <a:t>1193.1</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t" latinLnBrk="0" hangingPunct="1"/>
                      <a:r>
                        <a:rPr lang="en-IN" sz="1050" b="1" kern="1200" dirty="0">
                          <a:solidFill>
                            <a:schemeClr val="dk1"/>
                          </a:solidFill>
                          <a:effectLst/>
                          <a:latin typeface="D-DIN" panose="020B05040302020A0204" pitchFamily="34" charset="0"/>
                          <a:ea typeface="+mn-ea"/>
                          <a:cs typeface="Calibri" panose="020F0502020204030204" pitchFamily="34" charset="0"/>
                        </a:rPr>
                        <a:t>19.11</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t" latinLnBrk="0" hangingPunct="1"/>
                      <a:r>
                        <a:rPr lang="en-IN" sz="1050" b="1" kern="1200" dirty="0">
                          <a:solidFill>
                            <a:schemeClr val="dk1"/>
                          </a:solidFill>
                          <a:effectLst/>
                          <a:latin typeface="D-DIN" panose="020B05040302020A0204" pitchFamily="34" charset="0"/>
                          <a:ea typeface="+mn-ea"/>
                          <a:cs typeface="Calibri" panose="020F0502020204030204" pitchFamily="34" charset="0"/>
                        </a:rPr>
                        <a:t>62.43</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217275">
                <a:tc>
                  <a:txBody>
                    <a:bodyPr/>
                    <a:lstStyle/>
                    <a:p>
                      <a:pPr marL="0" algn="ctr" defTabSz="914445" rtl="0" eaLnBrk="1" fontAlgn="t" latinLnBrk="0" hangingPunct="1"/>
                      <a:r>
                        <a:rPr lang="en-IN" sz="1050" b="1" kern="1200" dirty="0">
                          <a:solidFill>
                            <a:schemeClr val="dk1"/>
                          </a:solidFill>
                          <a:effectLst/>
                          <a:latin typeface="D-DIN" panose="020B05040302020A0204" pitchFamily="34" charset="0"/>
                          <a:ea typeface="+mn-ea"/>
                          <a:cs typeface="Calibri" panose="020F0502020204030204" pitchFamily="34" charset="0"/>
                        </a:rPr>
                        <a:t>12/05/2003</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t" latinLnBrk="0" hangingPunct="1"/>
                      <a:r>
                        <a:rPr lang="en-IN" sz="1050" b="1" kern="1200" dirty="0">
                          <a:solidFill>
                            <a:schemeClr val="dk1"/>
                          </a:solidFill>
                          <a:effectLst/>
                          <a:latin typeface="D-DIN" panose="020B05040302020A0204" pitchFamily="34" charset="0"/>
                          <a:ea typeface="+mn-ea"/>
                          <a:cs typeface="Calibri" panose="020F0502020204030204" pitchFamily="34" charset="0"/>
                        </a:rPr>
                        <a:t>936</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t" latinLnBrk="0" hangingPunct="1"/>
                      <a:r>
                        <a:rPr lang="en-IN" sz="1050" b="1" kern="1200" dirty="0">
                          <a:solidFill>
                            <a:schemeClr val="dk1"/>
                          </a:solidFill>
                          <a:effectLst/>
                          <a:latin typeface="D-DIN" panose="020B05040302020A0204" pitchFamily="34" charset="0"/>
                          <a:ea typeface="+mn-ea"/>
                          <a:cs typeface="Calibri" panose="020F0502020204030204" pitchFamily="34" charset="0"/>
                        </a:rPr>
                        <a:t>10.84</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t" latinLnBrk="0" hangingPunct="1"/>
                      <a:r>
                        <a:rPr lang="en-IN" sz="1050" b="1" kern="1200" dirty="0">
                          <a:solidFill>
                            <a:schemeClr val="dk1"/>
                          </a:solidFill>
                          <a:effectLst/>
                          <a:latin typeface="D-DIN" panose="020B05040302020A0204" pitchFamily="34" charset="0"/>
                          <a:ea typeface="+mn-ea"/>
                          <a:cs typeface="Calibri" panose="020F0502020204030204" pitchFamily="34" charset="0"/>
                        </a:rPr>
                        <a:t>86.34</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r h="217275">
                <a:tc>
                  <a:txBody>
                    <a:bodyPr/>
                    <a:lstStyle/>
                    <a:p>
                      <a:pPr marL="0" algn="ctr" defTabSz="914445" rtl="0" eaLnBrk="1" fontAlgn="t" latinLnBrk="0" hangingPunct="1"/>
                      <a:r>
                        <a:rPr lang="en-IN" sz="1050" b="1" kern="1200" dirty="0">
                          <a:solidFill>
                            <a:schemeClr val="dk1"/>
                          </a:solidFill>
                          <a:effectLst/>
                          <a:latin typeface="D-DIN" panose="020B05040302020A0204" pitchFamily="34" charset="0"/>
                          <a:ea typeface="+mn-ea"/>
                          <a:cs typeface="Calibri" panose="020F0502020204030204" pitchFamily="34" charset="0"/>
                        </a:rPr>
                        <a:t>08/02/2021</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t" latinLnBrk="0" hangingPunct="1"/>
                      <a:r>
                        <a:rPr lang="en-IN" sz="1050" b="1" kern="1200" dirty="0">
                          <a:solidFill>
                            <a:schemeClr val="dk1"/>
                          </a:solidFill>
                          <a:effectLst/>
                          <a:latin typeface="D-DIN" panose="020B05040302020A0204" pitchFamily="34" charset="0"/>
                          <a:ea typeface="+mn-ea"/>
                          <a:cs typeface="Calibri" panose="020F0502020204030204" pitchFamily="34" charset="0"/>
                        </a:rPr>
                        <a:t>15115</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t" latinLnBrk="0" hangingPunct="1"/>
                      <a:r>
                        <a:rPr lang="en-IN" sz="1050" b="1" kern="1200" dirty="0">
                          <a:solidFill>
                            <a:schemeClr val="dk1"/>
                          </a:solidFill>
                          <a:effectLst/>
                          <a:latin typeface="D-DIN" panose="020B05040302020A0204" pitchFamily="34" charset="0"/>
                          <a:ea typeface="+mn-ea"/>
                          <a:cs typeface="Calibri" panose="020F0502020204030204" pitchFamily="34" charset="0"/>
                        </a:rPr>
                        <a:t>42</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t" latinLnBrk="0" hangingPunct="1"/>
                      <a:r>
                        <a:rPr lang="en-IN" sz="1050" b="1" kern="1200" dirty="0">
                          <a:solidFill>
                            <a:schemeClr val="dk1"/>
                          </a:solidFill>
                          <a:effectLst/>
                          <a:latin typeface="D-DIN" panose="020B05040302020A0204" pitchFamily="34" charset="0"/>
                          <a:ea typeface="+mn-ea"/>
                          <a:cs typeface="Calibri" panose="020F0502020204030204" pitchFamily="34" charset="0"/>
                        </a:rPr>
                        <a:t>359</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5618291"/>
                  </a:ext>
                </a:extLst>
              </a:tr>
              <a:tr h="217275">
                <a:tc>
                  <a:txBody>
                    <a:bodyPr/>
                    <a:lstStyle/>
                    <a:p>
                      <a:pPr marL="0" algn="ctr" defTabSz="914445" rtl="0" eaLnBrk="1" fontAlgn="t" latinLnBrk="0" hangingPunct="1"/>
                      <a:r>
                        <a:rPr lang="en-IN" sz="1050" b="1" kern="1200" dirty="0">
                          <a:solidFill>
                            <a:schemeClr val="dk1"/>
                          </a:solidFill>
                          <a:effectLst/>
                          <a:latin typeface="D-DIN" panose="020B05040302020A0204" pitchFamily="34" charset="0"/>
                          <a:ea typeface="+mn-ea"/>
                          <a:cs typeface="Calibri" panose="020F0502020204030204" pitchFamily="34" charset="0"/>
                        </a:rPr>
                        <a:t>19/10/2021</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t" latinLnBrk="0" hangingPunct="1"/>
                      <a:r>
                        <a:rPr lang="en-IN" sz="1050" b="1" kern="1200" dirty="0">
                          <a:solidFill>
                            <a:schemeClr val="dk1"/>
                          </a:solidFill>
                          <a:effectLst/>
                          <a:latin typeface="D-DIN" panose="020B05040302020A0204" pitchFamily="34" charset="0"/>
                          <a:ea typeface="+mn-ea"/>
                          <a:cs typeface="Calibri" panose="020F0502020204030204" pitchFamily="34" charset="0"/>
                        </a:rPr>
                        <a:t>18418</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t" latinLnBrk="0" hangingPunct="1"/>
                      <a:r>
                        <a:rPr lang="en-IN" sz="1050" b="1" kern="1200" dirty="0">
                          <a:solidFill>
                            <a:schemeClr val="dk1"/>
                          </a:solidFill>
                          <a:effectLst/>
                          <a:latin typeface="D-DIN" panose="020B05040302020A0204" pitchFamily="34" charset="0"/>
                          <a:ea typeface="+mn-ea"/>
                          <a:cs typeface="Calibri" panose="020F0502020204030204" pitchFamily="34" charset="0"/>
                        </a:rPr>
                        <a:t>27.97</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t" latinLnBrk="0" hangingPunct="1"/>
                      <a:r>
                        <a:rPr lang="en-IN" sz="1050" b="1" kern="1200" dirty="0">
                          <a:solidFill>
                            <a:schemeClr val="dk1"/>
                          </a:solidFill>
                          <a:effectLst/>
                          <a:latin typeface="D-DIN" panose="020B05040302020A0204" pitchFamily="34" charset="0"/>
                          <a:ea typeface="+mn-ea"/>
                          <a:cs typeface="Calibri" panose="020F0502020204030204" pitchFamily="34" charset="0"/>
                        </a:rPr>
                        <a:t>658.49</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67438896"/>
                  </a:ext>
                </a:extLst>
              </a:tr>
              <a:tr h="214950">
                <a:tc>
                  <a:txBody>
                    <a:bodyPr/>
                    <a:lstStyle/>
                    <a:p>
                      <a:pPr algn="ctr" fontAlgn="b"/>
                      <a:r>
                        <a:rPr lang="en-IN" sz="1050" b="1" kern="1200" dirty="0">
                          <a:solidFill>
                            <a:schemeClr val="dk1"/>
                          </a:solidFill>
                          <a:effectLst/>
                          <a:latin typeface="D-DIN" panose="020B05040302020A0204" pitchFamily="34" charset="0"/>
                          <a:ea typeface="+mn-ea"/>
                          <a:cs typeface="Calibri" panose="020F0502020204030204" pitchFamily="34" charset="0"/>
                        </a:rPr>
                        <a:t>17/05/2024</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IN" sz="1050" b="1" kern="1200" dirty="0">
                          <a:solidFill>
                            <a:schemeClr val="dk1"/>
                          </a:solidFill>
                          <a:effectLst/>
                          <a:latin typeface="D-DIN" panose="020B05040302020A0204" pitchFamily="34" charset="0"/>
                          <a:ea typeface="+mn-ea"/>
                          <a:cs typeface="Calibri" panose="020F0502020204030204" pitchFamily="34" charset="0"/>
                        </a:rPr>
                        <a:t>22466</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IN" sz="1050" b="1" kern="1200" dirty="0">
                          <a:solidFill>
                            <a:schemeClr val="dk1"/>
                          </a:solidFill>
                          <a:effectLst/>
                          <a:latin typeface="D-DIN" panose="020B05040302020A0204" pitchFamily="34" charset="0"/>
                          <a:ea typeface="+mn-ea"/>
                          <a:cs typeface="Calibri" panose="020F0502020204030204" pitchFamily="34" charset="0"/>
                        </a:rPr>
                        <a:t>21.47</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IN" sz="1050" b="1" kern="1200" dirty="0">
                          <a:solidFill>
                            <a:schemeClr val="dk1"/>
                          </a:solidFill>
                          <a:effectLst/>
                          <a:latin typeface="D-DIN" panose="020B05040302020A0204" pitchFamily="34" charset="0"/>
                          <a:ea typeface="+mn-ea"/>
                          <a:cs typeface="Calibri" panose="020F0502020204030204" pitchFamily="34" charset="0"/>
                        </a:rPr>
                        <a:t>1046.39</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41916920"/>
                  </a:ext>
                </a:extLst>
              </a:tr>
            </a:tbl>
          </a:graphicData>
        </a:graphic>
      </p:graphicFrame>
    </p:spTree>
    <p:extLst>
      <p:ext uri="{BB962C8B-B14F-4D97-AF65-F5344CB8AC3E}">
        <p14:creationId xmlns:p14="http://schemas.microsoft.com/office/powerpoint/2010/main" val="1020705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7DF920-86F2-72E5-6F3C-EF40F9A636E4}"/>
              </a:ext>
            </a:extLst>
          </p:cNvPr>
          <p:cNvPicPr>
            <a:picLocks noChangeAspect="1"/>
          </p:cNvPicPr>
          <p:nvPr/>
        </p:nvPicPr>
        <p:blipFill>
          <a:blip r:embed="rId3"/>
          <a:stretch>
            <a:fillRect/>
          </a:stretch>
        </p:blipFill>
        <p:spPr>
          <a:xfrm>
            <a:off x="0" y="596900"/>
            <a:ext cx="12192000" cy="6261100"/>
          </a:xfrm>
          <a:prstGeom prst="rect">
            <a:avLst/>
          </a:prstGeom>
        </p:spPr>
      </p:pic>
      <p:sp>
        <p:nvSpPr>
          <p:cNvPr id="8" name="Rectangle 2"/>
          <p:cNvSpPr txBox="1">
            <a:spLocks noChangeArrowheads="1"/>
          </p:cNvSpPr>
          <p:nvPr/>
        </p:nvSpPr>
        <p:spPr bwMode="auto">
          <a:xfrm>
            <a:off x="2228" y="53926"/>
            <a:ext cx="12189772" cy="54297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eaLnBrk="1" hangingPunct="1"/>
            <a:r>
              <a:rPr lang="en-US" altLang="en-US" sz="2800" b="1" kern="0" dirty="0">
                <a:solidFill>
                  <a:srgbClr val="0046AA"/>
                </a:solidFill>
                <a:latin typeface="D-DIN" panose="020B05040302020A0204" pitchFamily="34" charset="0"/>
                <a:cs typeface="Times New Roman" panose="02020603050405020304" pitchFamily="18" charset="0"/>
              </a:rPr>
              <a:t>Nifty PB Ratio</a:t>
            </a:r>
          </a:p>
        </p:txBody>
      </p:sp>
      <p:graphicFrame>
        <p:nvGraphicFramePr>
          <p:cNvPr id="5" name="Table 4">
            <a:extLst>
              <a:ext uri="{FF2B5EF4-FFF2-40B4-BE49-F238E27FC236}">
                <a16:creationId xmlns:a16="http://schemas.microsoft.com/office/drawing/2014/main" id="{18AE0B31-0BAA-1ECB-7CA4-D18AEEBCD931}"/>
              </a:ext>
            </a:extLst>
          </p:cNvPr>
          <p:cNvGraphicFramePr>
            <a:graphicFrameLocks noGrp="1"/>
          </p:cNvGraphicFramePr>
          <p:nvPr>
            <p:extLst>
              <p:ext uri="{D42A27DB-BD31-4B8C-83A1-F6EECF244321}">
                <p14:modId xmlns:p14="http://schemas.microsoft.com/office/powerpoint/2010/main" val="4100652470"/>
              </p:ext>
            </p:extLst>
          </p:nvPr>
        </p:nvGraphicFramePr>
        <p:xfrm>
          <a:off x="8498133" y="4772952"/>
          <a:ext cx="3520957" cy="1828801"/>
        </p:xfrm>
        <a:graphic>
          <a:graphicData uri="http://schemas.openxmlformats.org/drawingml/2006/table">
            <a:tbl>
              <a:tblPr firstRow="1" firstCol="1" bandRow="1">
                <a:tableStyleId>{5C22544A-7EE6-4342-B048-85BDC9FD1C3A}</a:tableStyleId>
              </a:tblPr>
              <a:tblGrid>
                <a:gridCol w="845892">
                  <a:extLst>
                    <a:ext uri="{9D8B030D-6E8A-4147-A177-3AD203B41FA5}">
                      <a16:colId xmlns:a16="http://schemas.microsoft.com/office/drawing/2014/main" val="20000"/>
                    </a:ext>
                  </a:extLst>
                </a:gridCol>
                <a:gridCol w="666750">
                  <a:extLst>
                    <a:ext uri="{9D8B030D-6E8A-4147-A177-3AD203B41FA5}">
                      <a16:colId xmlns:a16="http://schemas.microsoft.com/office/drawing/2014/main" val="20001"/>
                    </a:ext>
                  </a:extLst>
                </a:gridCol>
                <a:gridCol w="752475">
                  <a:extLst>
                    <a:ext uri="{9D8B030D-6E8A-4147-A177-3AD203B41FA5}">
                      <a16:colId xmlns:a16="http://schemas.microsoft.com/office/drawing/2014/main" val="20002"/>
                    </a:ext>
                  </a:extLst>
                </a:gridCol>
                <a:gridCol w="1255840">
                  <a:extLst>
                    <a:ext uri="{9D8B030D-6E8A-4147-A177-3AD203B41FA5}">
                      <a16:colId xmlns:a16="http://schemas.microsoft.com/office/drawing/2014/main" val="20003"/>
                    </a:ext>
                  </a:extLst>
                </a:gridCol>
              </a:tblGrid>
              <a:tr h="249144">
                <a:tc>
                  <a:txBody>
                    <a:bodyPr/>
                    <a:lstStyle/>
                    <a:p>
                      <a:pPr algn="ctr">
                        <a:lnSpc>
                          <a:spcPct val="107000"/>
                        </a:lnSpc>
                        <a:spcAft>
                          <a:spcPts val="0"/>
                        </a:spcAft>
                      </a:pPr>
                      <a:r>
                        <a:rPr lang="en-IN" sz="1050" b="1" dirty="0">
                          <a:effectLst/>
                          <a:latin typeface="D-DIN" panose="020B05040302020A0204" pitchFamily="34" charset="0"/>
                          <a:cs typeface="Calibri" panose="020F0502020204030204" pitchFamily="34" charset="0"/>
                        </a:rPr>
                        <a:t>Date</a:t>
                      </a:r>
                      <a:endParaRPr lang="en-IN" sz="1050" b="1" dirty="0">
                        <a:effectLst/>
                        <a:latin typeface="D-DIN" panose="020B05040302020A0204" pitchFamily="34" charset="0"/>
                        <a:ea typeface="Calibri" panose="020F0502020204030204" pitchFamily="34" charset="0"/>
                        <a:cs typeface="Calibri" panose="020F0502020204030204" pitchFamily="34" charset="0"/>
                      </a:endParaRP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solidFill>
                      <a:srgbClr val="C00000"/>
                    </a:solidFill>
                  </a:tcPr>
                </a:tc>
                <a:tc>
                  <a:txBody>
                    <a:bodyPr/>
                    <a:lstStyle/>
                    <a:p>
                      <a:pPr algn="ctr">
                        <a:lnSpc>
                          <a:spcPct val="107000"/>
                        </a:lnSpc>
                        <a:spcAft>
                          <a:spcPts val="0"/>
                        </a:spcAft>
                      </a:pPr>
                      <a:r>
                        <a:rPr lang="en-IN" sz="1050" b="1" dirty="0">
                          <a:effectLst/>
                          <a:latin typeface="D-DIN" panose="020B05040302020A0204" pitchFamily="34" charset="0"/>
                          <a:cs typeface="Calibri" panose="020F0502020204030204" pitchFamily="34" charset="0"/>
                        </a:rPr>
                        <a:t>Nifty </a:t>
                      </a:r>
                      <a:endParaRPr lang="en-IN" sz="1050" b="1" dirty="0">
                        <a:effectLst/>
                        <a:latin typeface="D-DIN" panose="020B05040302020A0204" pitchFamily="34" charset="0"/>
                        <a:ea typeface="Calibri" panose="020F0502020204030204" pitchFamily="34" charset="0"/>
                        <a:cs typeface="Calibri" panose="020F0502020204030204" pitchFamily="34" charset="0"/>
                      </a:endParaRP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solidFill>
                      <a:srgbClr val="C00000"/>
                    </a:solidFill>
                  </a:tcPr>
                </a:tc>
                <a:tc>
                  <a:txBody>
                    <a:bodyPr/>
                    <a:lstStyle/>
                    <a:p>
                      <a:pPr algn="ctr">
                        <a:lnSpc>
                          <a:spcPct val="107000"/>
                        </a:lnSpc>
                        <a:spcAft>
                          <a:spcPts val="0"/>
                        </a:spcAft>
                      </a:pPr>
                      <a:r>
                        <a:rPr lang="en-IN" sz="1050" b="1" dirty="0">
                          <a:effectLst/>
                          <a:latin typeface="D-DIN" panose="020B05040302020A0204" pitchFamily="34" charset="0"/>
                          <a:cs typeface="Calibri" panose="020F0502020204030204" pitchFamily="34" charset="0"/>
                        </a:rPr>
                        <a:t>Nifty PB</a:t>
                      </a:r>
                      <a:endParaRPr lang="en-IN" sz="1050" b="1" dirty="0">
                        <a:effectLst/>
                        <a:latin typeface="D-DIN" panose="020B05040302020A0204" pitchFamily="34" charset="0"/>
                        <a:ea typeface="Calibri" panose="020F0502020204030204" pitchFamily="34" charset="0"/>
                        <a:cs typeface="Calibri" panose="020F0502020204030204" pitchFamily="34" charset="0"/>
                      </a:endParaRP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solidFill>
                      <a:srgbClr val="C00000"/>
                    </a:solidFill>
                  </a:tcPr>
                </a:tc>
                <a:tc>
                  <a:txBody>
                    <a:bodyPr/>
                    <a:lstStyle/>
                    <a:p>
                      <a:pPr algn="ctr">
                        <a:lnSpc>
                          <a:spcPct val="107000"/>
                        </a:lnSpc>
                        <a:spcAft>
                          <a:spcPts val="0"/>
                        </a:spcAft>
                      </a:pPr>
                      <a:r>
                        <a:rPr lang="en-IN" sz="1050" b="1" dirty="0">
                          <a:effectLst/>
                          <a:latin typeface="D-DIN" panose="020B05040302020A0204" pitchFamily="34" charset="0"/>
                          <a:cs typeface="Calibri" panose="020F0502020204030204" pitchFamily="34" charset="0"/>
                        </a:rPr>
                        <a:t>Nifty Book Value</a:t>
                      </a:r>
                      <a:endParaRPr lang="en-IN" sz="1050" b="1" dirty="0">
                        <a:effectLst/>
                        <a:latin typeface="D-DIN" panose="020B05040302020A0204" pitchFamily="34" charset="0"/>
                        <a:ea typeface="Calibri" panose="020F0502020204030204" pitchFamily="34" charset="0"/>
                        <a:cs typeface="Calibri" panose="020F0502020204030204" pitchFamily="34" charset="0"/>
                      </a:endParaRP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r h="239079">
                <a:tc>
                  <a:txBody>
                    <a:bodyPr/>
                    <a:lstStyle/>
                    <a:p>
                      <a:pPr algn="ctr" fontAlgn="t"/>
                      <a:r>
                        <a:rPr lang="en-IN" sz="1050" b="1" kern="1200" dirty="0">
                          <a:solidFill>
                            <a:schemeClr val="dk1"/>
                          </a:solidFill>
                          <a:effectLst/>
                          <a:latin typeface="D-DIN" panose="020B05040302020A0204" pitchFamily="34" charset="0"/>
                          <a:ea typeface="+mn-ea"/>
                          <a:cs typeface="Calibri" panose="020F0502020204030204" pitchFamily="34" charset="0"/>
                        </a:rPr>
                        <a:t>02/05/2003</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IN" sz="1050" b="1" kern="1200">
                          <a:solidFill>
                            <a:schemeClr val="dk1"/>
                          </a:solidFill>
                          <a:effectLst/>
                          <a:latin typeface="D-DIN" panose="020B05040302020A0204" pitchFamily="34" charset="0"/>
                          <a:ea typeface="+mn-ea"/>
                          <a:cs typeface="Calibri" panose="020F0502020204030204" pitchFamily="34" charset="0"/>
                        </a:rPr>
                        <a:t>938</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IN" sz="1050" b="1" kern="1200">
                          <a:solidFill>
                            <a:schemeClr val="dk1"/>
                          </a:solidFill>
                          <a:effectLst/>
                          <a:latin typeface="D-DIN" panose="020B05040302020A0204" pitchFamily="34" charset="0"/>
                          <a:ea typeface="+mn-ea"/>
                          <a:cs typeface="Calibri" panose="020F0502020204030204" pitchFamily="34" charset="0"/>
                        </a:rPr>
                        <a:t>2.02</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IN" sz="1050" b="1" kern="1200">
                          <a:solidFill>
                            <a:schemeClr val="dk1"/>
                          </a:solidFill>
                          <a:effectLst/>
                          <a:latin typeface="D-DIN" panose="020B05040302020A0204" pitchFamily="34" charset="0"/>
                          <a:ea typeface="+mn-ea"/>
                          <a:cs typeface="Calibri" panose="020F0502020204030204" pitchFamily="34" charset="0"/>
                        </a:rPr>
                        <a:t>464.35</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215175">
                <a:tc>
                  <a:txBody>
                    <a:bodyPr/>
                    <a:lstStyle/>
                    <a:p>
                      <a:pPr algn="ctr" fontAlgn="t"/>
                      <a:r>
                        <a:rPr lang="en-IN" sz="1050" b="1" kern="1200" dirty="0">
                          <a:solidFill>
                            <a:schemeClr val="dk1"/>
                          </a:solidFill>
                          <a:effectLst/>
                          <a:latin typeface="D-DIN" panose="020B05040302020A0204" pitchFamily="34" charset="0"/>
                          <a:ea typeface="+mn-ea"/>
                          <a:cs typeface="Calibri" panose="020F0502020204030204" pitchFamily="34" charset="0"/>
                        </a:rPr>
                        <a:t>08/01/2008</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IN" sz="1050" b="1" kern="1200" dirty="0">
                          <a:solidFill>
                            <a:schemeClr val="dk1"/>
                          </a:solidFill>
                          <a:effectLst/>
                          <a:latin typeface="D-DIN" panose="020B05040302020A0204" pitchFamily="34" charset="0"/>
                          <a:ea typeface="+mn-ea"/>
                          <a:cs typeface="Calibri" panose="020F0502020204030204" pitchFamily="34" charset="0"/>
                        </a:rPr>
                        <a:t>4771</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IN" sz="1050" b="1" kern="1200">
                          <a:solidFill>
                            <a:schemeClr val="dk1"/>
                          </a:solidFill>
                          <a:effectLst/>
                          <a:latin typeface="D-DIN" panose="020B05040302020A0204" pitchFamily="34" charset="0"/>
                          <a:ea typeface="+mn-ea"/>
                          <a:cs typeface="Calibri" panose="020F0502020204030204" pitchFamily="34" charset="0"/>
                        </a:rPr>
                        <a:t>6.54</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IN" sz="1050" b="1" kern="1200">
                          <a:solidFill>
                            <a:schemeClr val="dk1"/>
                          </a:solidFill>
                          <a:effectLst/>
                          <a:latin typeface="D-DIN" panose="020B05040302020A0204" pitchFamily="34" charset="0"/>
                          <a:ea typeface="+mn-ea"/>
                          <a:cs typeface="Calibri" panose="020F0502020204030204" pitchFamily="34" charset="0"/>
                        </a:rPr>
                        <a:t>729.51</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251034">
                <a:tc>
                  <a:txBody>
                    <a:bodyPr/>
                    <a:lstStyle/>
                    <a:p>
                      <a:pPr algn="ctr" fontAlgn="t"/>
                      <a:r>
                        <a:rPr lang="en-IN" sz="1050" b="1" kern="1200" dirty="0">
                          <a:solidFill>
                            <a:schemeClr val="dk1"/>
                          </a:solidFill>
                          <a:effectLst/>
                          <a:latin typeface="D-DIN" panose="020B05040302020A0204" pitchFamily="34" charset="0"/>
                          <a:ea typeface="+mn-ea"/>
                          <a:cs typeface="Calibri" panose="020F0502020204030204" pitchFamily="34" charset="0"/>
                        </a:rPr>
                        <a:t>27/10/2008</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IN" sz="1050" b="1" kern="1200" dirty="0">
                          <a:solidFill>
                            <a:schemeClr val="dk1"/>
                          </a:solidFill>
                          <a:effectLst/>
                          <a:latin typeface="D-DIN" panose="020B05040302020A0204" pitchFamily="34" charset="0"/>
                          <a:ea typeface="+mn-ea"/>
                          <a:cs typeface="Calibri" panose="020F0502020204030204" pitchFamily="34" charset="0"/>
                        </a:rPr>
                        <a:t>2524</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IN" sz="1050" b="1" kern="1200">
                          <a:solidFill>
                            <a:schemeClr val="dk1"/>
                          </a:solidFill>
                          <a:effectLst/>
                          <a:latin typeface="D-DIN" panose="020B05040302020A0204" pitchFamily="34" charset="0"/>
                          <a:ea typeface="+mn-ea"/>
                          <a:cs typeface="Calibri" panose="020F0502020204030204" pitchFamily="34" charset="0"/>
                        </a:rPr>
                        <a:t>2.12</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IN" sz="1050" b="1" kern="1200">
                          <a:solidFill>
                            <a:schemeClr val="dk1"/>
                          </a:solidFill>
                          <a:effectLst/>
                          <a:latin typeface="D-DIN" panose="020B05040302020A0204" pitchFamily="34" charset="0"/>
                          <a:ea typeface="+mn-ea"/>
                          <a:cs typeface="Calibri" panose="020F0502020204030204" pitchFamily="34" charset="0"/>
                        </a:rPr>
                        <a:t>1190.5</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204945">
                <a:tc>
                  <a:txBody>
                    <a:bodyPr/>
                    <a:lstStyle/>
                    <a:p>
                      <a:pPr algn="ctr" fontAlgn="t"/>
                      <a:r>
                        <a:rPr lang="en-IN" sz="1050" b="1" kern="1200">
                          <a:solidFill>
                            <a:schemeClr val="dk1"/>
                          </a:solidFill>
                          <a:effectLst/>
                          <a:latin typeface="D-DIN" panose="020B05040302020A0204" pitchFamily="34" charset="0"/>
                          <a:ea typeface="+mn-ea"/>
                          <a:cs typeface="Calibri" panose="020F0502020204030204" pitchFamily="34" charset="0"/>
                        </a:rPr>
                        <a:t>25/03/2020</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IN" sz="1050" b="1" kern="1200" dirty="0">
                          <a:solidFill>
                            <a:schemeClr val="dk1"/>
                          </a:solidFill>
                          <a:effectLst/>
                          <a:latin typeface="D-DIN" panose="020B05040302020A0204" pitchFamily="34" charset="0"/>
                          <a:ea typeface="+mn-ea"/>
                          <a:cs typeface="Calibri" panose="020F0502020204030204" pitchFamily="34" charset="0"/>
                        </a:rPr>
                        <a:t>7610</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IN" sz="1050" b="1" kern="1200" dirty="0">
                          <a:solidFill>
                            <a:schemeClr val="dk1"/>
                          </a:solidFill>
                          <a:effectLst/>
                          <a:latin typeface="D-DIN" panose="020B05040302020A0204" pitchFamily="34" charset="0"/>
                          <a:ea typeface="+mn-ea"/>
                          <a:cs typeface="Calibri" panose="020F0502020204030204" pitchFamily="34" charset="0"/>
                        </a:rPr>
                        <a:t>2.17</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IN" sz="1050" b="1" kern="1200">
                          <a:solidFill>
                            <a:schemeClr val="dk1"/>
                          </a:solidFill>
                          <a:effectLst/>
                          <a:latin typeface="D-DIN" panose="020B05040302020A0204" pitchFamily="34" charset="0"/>
                          <a:ea typeface="+mn-ea"/>
                          <a:cs typeface="Calibri" panose="020F0502020204030204" pitchFamily="34" charset="0"/>
                        </a:rPr>
                        <a:t>3506.9</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215174">
                <a:tc>
                  <a:txBody>
                    <a:bodyPr/>
                    <a:lstStyle/>
                    <a:p>
                      <a:pPr algn="ctr" fontAlgn="t"/>
                      <a:r>
                        <a:rPr lang="en-IN" sz="1050" b="1" kern="1200">
                          <a:solidFill>
                            <a:schemeClr val="dk1"/>
                          </a:solidFill>
                          <a:effectLst/>
                          <a:latin typeface="D-DIN" panose="020B05040302020A0204" pitchFamily="34" charset="0"/>
                          <a:ea typeface="+mn-ea"/>
                          <a:cs typeface="Calibri" panose="020F0502020204030204" pitchFamily="34" charset="0"/>
                        </a:rPr>
                        <a:t>17/02/2021</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IN" sz="1050" b="1" kern="1200">
                          <a:solidFill>
                            <a:schemeClr val="dk1"/>
                          </a:solidFill>
                          <a:effectLst/>
                          <a:latin typeface="D-DIN" panose="020B05040302020A0204" pitchFamily="34" charset="0"/>
                          <a:ea typeface="+mn-ea"/>
                          <a:cs typeface="Calibri" panose="020F0502020204030204" pitchFamily="34" charset="0"/>
                        </a:rPr>
                        <a:t>15208</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IN" sz="1050" b="1" kern="1200" dirty="0">
                          <a:solidFill>
                            <a:schemeClr val="dk1"/>
                          </a:solidFill>
                          <a:effectLst/>
                          <a:latin typeface="D-DIN" panose="020B05040302020A0204" pitchFamily="34" charset="0"/>
                          <a:ea typeface="+mn-ea"/>
                          <a:cs typeface="Calibri" panose="020F0502020204030204" pitchFamily="34" charset="0"/>
                        </a:rPr>
                        <a:t>4.31</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IN" sz="1050" b="1" kern="1200" dirty="0">
                          <a:solidFill>
                            <a:schemeClr val="dk1"/>
                          </a:solidFill>
                          <a:effectLst/>
                          <a:latin typeface="D-DIN" panose="020B05040302020A0204" pitchFamily="34" charset="0"/>
                          <a:ea typeface="+mn-ea"/>
                          <a:cs typeface="Calibri" panose="020F0502020204030204" pitchFamily="34" charset="0"/>
                        </a:rPr>
                        <a:t>3528.5</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227125">
                <a:tc>
                  <a:txBody>
                    <a:bodyPr/>
                    <a:lstStyle/>
                    <a:p>
                      <a:pPr marL="0" algn="ctr" defTabSz="914445" rtl="0" eaLnBrk="1" fontAlgn="b" latinLnBrk="0" hangingPunct="1">
                        <a:lnSpc>
                          <a:spcPct val="107000"/>
                        </a:lnSpc>
                        <a:spcAft>
                          <a:spcPts val="0"/>
                        </a:spcAft>
                      </a:pPr>
                      <a:r>
                        <a:rPr lang="en-US" sz="1050" b="1" kern="1200" dirty="0">
                          <a:solidFill>
                            <a:schemeClr val="dk1"/>
                          </a:solidFill>
                          <a:effectLst/>
                          <a:latin typeface="D-DIN" panose="020B05040302020A0204" pitchFamily="34" charset="0"/>
                          <a:ea typeface="+mn-ea"/>
                          <a:cs typeface="Calibri" panose="020F0502020204030204" pitchFamily="34" charset="0"/>
                        </a:rPr>
                        <a:t>04/08/2023</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US" sz="1050" b="1" kern="1200" dirty="0">
                          <a:solidFill>
                            <a:schemeClr val="dk1"/>
                          </a:solidFill>
                          <a:effectLst/>
                          <a:latin typeface="D-DIN" panose="020B05040302020A0204" pitchFamily="34" charset="0"/>
                          <a:ea typeface="+mn-ea"/>
                          <a:cs typeface="Calibri" panose="020F0502020204030204" pitchFamily="34" charset="0"/>
                        </a:rPr>
                        <a:t>19382</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US" sz="1050" b="1" kern="1200" dirty="0">
                          <a:solidFill>
                            <a:schemeClr val="dk1"/>
                          </a:solidFill>
                          <a:effectLst/>
                          <a:latin typeface="D-DIN" panose="020B05040302020A0204" pitchFamily="34" charset="0"/>
                          <a:ea typeface="+mn-ea"/>
                          <a:cs typeface="Calibri" panose="020F0502020204030204" pitchFamily="34" charset="0"/>
                        </a:rPr>
                        <a:t>4.69</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b" latinLnBrk="0" hangingPunct="1">
                        <a:lnSpc>
                          <a:spcPct val="107000"/>
                        </a:lnSpc>
                        <a:spcAft>
                          <a:spcPts val="0"/>
                        </a:spcAft>
                      </a:pPr>
                      <a:r>
                        <a:rPr lang="en-US" sz="1050" b="1" kern="1200" dirty="0">
                          <a:solidFill>
                            <a:schemeClr val="dk1"/>
                          </a:solidFill>
                          <a:effectLst/>
                          <a:latin typeface="D-DIN" panose="020B05040302020A0204" pitchFamily="34" charset="0"/>
                          <a:ea typeface="+mn-ea"/>
                          <a:cs typeface="Calibri" panose="020F0502020204030204" pitchFamily="34" charset="0"/>
                        </a:rPr>
                        <a:t>4132.62</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67438896"/>
                  </a:ext>
                </a:extLst>
              </a:tr>
              <a:tr h="227125">
                <a:tc>
                  <a:txBody>
                    <a:bodyPr/>
                    <a:lstStyle/>
                    <a:p>
                      <a:pPr algn="ctr" fontAlgn="b"/>
                      <a:r>
                        <a:rPr lang="en-IN" sz="1050" b="1" kern="1200" dirty="0">
                          <a:solidFill>
                            <a:schemeClr val="dk1"/>
                          </a:solidFill>
                          <a:effectLst/>
                          <a:latin typeface="D-DIN" panose="020B05040302020A0204" pitchFamily="34" charset="0"/>
                          <a:ea typeface="+mn-ea"/>
                          <a:cs typeface="Calibri" panose="020F0502020204030204" pitchFamily="34" charset="0"/>
                        </a:rPr>
                        <a:t>17/05/2024</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IN" sz="1050" b="1" kern="1200" dirty="0">
                          <a:solidFill>
                            <a:schemeClr val="dk1"/>
                          </a:solidFill>
                          <a:effectLst/>
                          <a:latin typeface="D-DIN" panose="020B05040302020A0204" pitchFamily="34" charset="0"/>
                          <a:ea typeface="+mn-ea"/>
                          <a:cs typeface="Calibri" panose="020F0502020204030204" pitchFamily="34" charset="0"/>
                        </a:rPr>
                        <a:t>22466</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IN" sz="1050" b="1" kern="1200" dirty="0">
                          <a:solidFill>
                            <a:schemeClr val="dk1"/>
                          </a:solidFill>
                          <a:effectLst/>
                          <a:latin typeface="D-DIN" panose="020B05040302020A0204" pitchFamily="34" charset="0"/>
                          <a:ea typeface="+mn-ea"/>
                          <a:cs typeface="Calibri" panose="020F0502020204030204" pitchFamily="34" charset="0"/>
                        </a:rPr>
                        <a:t>3.95</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IN" sz="1050" b="1" kern="1200" dirty="0">
                          <a:solidFill>
                            <a:schemeClr val="dk1"/>
                          </a:solidFill>
                          <a:effectLst/>
                          <a:latin typeface="D-DIN" panose="020B05040302020A0204" pitchFamily="34" charset="0"/>
                          <a:ea typeface="+mn-ea"/>
                          <a:cs typeface="Calibri" panose="020F0502020204030204" pitchFamily="34" charset="0"/>
                        </a:rPr>
                        <a:t>5,687.59 </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91748178"/>
                  </a:ext>
                </a:extLst>
              </a:tr>
            </a:tbl>
          </a:graphicData>
        </a:graphic>
      </p:graphicFrame>
    </p:spTree>
    <p:extLst>
      <p:ext uri="{BB962C8B-B14F-4D97-AF65-F5344CB8AC3E}">
        <p14:creationId xmlns:p14="http://schemas.microsoft.com/office/powerpoint/2010/main" val="2197242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2A5D24C-CFA6-3605-EADF-4FFA1D7BAD90}"/>
              </a:ext>
            </a:extLst>
          </p:cNvPr>
          <p:cNvPicPr>
            <a:picLocks noChangeAspect="1"/>
          </p:cNvPicPr>
          <p:nvPr/>
        </p:nvPicPr>
        <p:blipFill>
          <a:blip r:embed="rId3"/>
          <a:stretch>
            <a:fillRect/>
          </a:stretch>
        </p:blipFill>
        <p:spPr>
          <a:xfrm>
            <a:off x="0" y="596900"/>
            <a:ext cx="12189772" cy="6261099"/>
          </a:xfrm>
          <a:prstGeom prst="rect">
            <a:avLst/>
          </a:prstGeom>
        </p:spPr>
      </p:pic>
      <p:sp>
        <p:nvSpPr>
          <p:cNvPr id="8" name="Rectangle 2"/>
          <p:cNvSpPr txBox="1">
            <a:spLocks noChangeArrowheads="1"/>
          </p:cNvSpPr>
          <p:nvPr/>
        </p:nvSpPr>
        <p:spPr bwMode="auto">
          <a:xfrm>
            <a:off x="2228" y="53926"/>
            <a:ext cx="12189772" cy="54297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eaLnBrk="1" hangingPunct="1"/>
            <a:r>
              <a:rPr lang="en-US" altLang="en-US" sz="2800" b="1" kern="0" dirty="0">
                <a:solidFill>
                  <a:srgbClr val="0046AA"/>
                </a:solidFill>
                <a:latin typeface="D-DIN" panose="020B05040302020A0204" pitchFamily="34" charset="0"/>
                <a:cs typeface="Times New Roman" panose="02020603050405020304" pitchFamily="18" charset="0"/>
              </a:rPr>
              <a:t>Nifty Dividend Yield Ratio</a:t>
            </a:r>
          </a:p>
        </p:txBody>
      </p:sp>
      <p:graphicFrame>
        <p:nvGraphicFramePr>
          <p:cNvPr id="6" name="Table 5"/>
          <p:cNvGraphicFramePr>
            <a:graphicFrameLocks noGrp="1"/>
          </p:cNvGraphicFramePr>
          <p:nvPr>
            <p:extLst>
              <p:ext uri="{D42A27DB-BD31-4B8C-83A1-F6EECF244321}">
                <p14:modId xmlns:p14="http://schemas.microsoft.com/office/powerpoint/2010/main" val="604545527"/>
              </p:ext>
            </p:extLst>
          </p:nvPr>
        </p:nvGraphicFramePr>
        <p:xfrm>
          <a:off x="7779017" y="4765633"/>
          <a:ext cx="4254500" cy="1878080"/>
        </p:xfrm>
        <a:graphic>
          <a:graphicData uri="http://schemas.openxmlformats.org/drawingml/2006/table">
            <a:tbl>
              <a:tblPr firstRow="1" firstCol="1" bandRow="1">
                <a:tableStyleId>{5C22544A-7EE6-4342-B048-85BDC9FD1C3A}</a:tableStyleId>
              </a:tblPr>
              <a:tblGrid>
                <a:gridCol w="825500">
                  <a:extLst>
                    <a:ext uri="{9D8B030D-6E8A-4147-A177-3AD203B41FA5}">
                      <a16:colId xmlns:a16="http://schemas.microsoft.com/office/drawing/2014/main" val="20000"/>
                    </a:ext>
                  </a:extLst>
                </a:gridCol>
                <a:gridCol w="706194">
                  <a:extLst>
                    <a:ext uri="{9D8B030D-6E8A-4147-A177-3AD203B41FA5}">
                      <a16:colId xmlns:a16="http://schemas.microsoft.com/office/drawing/2014/main" val="20001"/>
                    </a:ext>
                  </a:extLst>
                </a:gridCol>
                <a:gridCol w="1541706">
                  <a:extLst>
                    <a:ext uri="{9D8B030D-6E8A-4147-A177-3AD203B41FA5}">
                      <a16:colId xmlns:a16="http://schemas.microsoft.com/office/drawing/2014/main" val="20002"/>
                    </a:ext>
                  </a:extLst>
                </a:gridCol>
                <a:gridCol w="1181100">
                  <a:extLst>
                    <a:ext uri="{9D8B030D-6E8A-4147-A177-3AD203B41FA5}">
                      <a16:colId xmlns:a16="http://schemas.microsoft.com/office/drawing/2014/main" val="20003"/>
                    </a:ext>
                  </a:extLst>
                </a:gridCol>
              </a:tblGrid>
              <a:tr h="228851">
                <a:tc>
                  <a:txBody>
                    <a:bodyPr/>
                    <a:lstStyle/>
                    <a:p>
                      <a:pPr algn="ctr">
                        <a:lnSpc>
                          <a:spcPct val="107000"/>
                        </a:lnSpc>
                        <a:spcAft>
                          <a:spcPts val="0"/>
                        </a:spcAft>
                      </a:pPr>
                      <a:r>
                        <a:rPr lang="en-IN" sz="1000" b="1" dirty="0">
                          <a:effectLst/>
                          <a:latin typeface="D-DIN" panose="020B05040302020A0204" pitchFamily="34" charset="0"/>
                          <a:cs typeface="Calibri" panose="020F0502020204030204" pitchFamily="34" charset="0"/>
                        </a:rPr>
                        <a:t>Date</a:t>
                      </a:r>
                      <a:endParaRPr lang="en-IN" sz="1000" b="1" dirty="0">
                        <a:effectLst/>
                        <a:latin typeface="D-DIN" panose="020B05040302020A0204" pitchFamily="34" charset="0"/>
                        <a:ea typeface="Calibri" panose="020F0502020204030204" pitchFamily="34" charset="0"/>
                        <a:cs typeface="Calibri" panose="020F0502020204030204" pitchFamily="34" charset="0"/>
                      </a:endParaRP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solidFill>
                      <a:srgbClr val="C00000"/>
                    </a:solidFill>
                  </a:tcPr>
                </a:tc>
                <a:tc>
                  <a:txBody>
                    <a:bodyPr/>
                    <a:lstStyle/>
                    <a:p>
                      <a:pPr algn="ctr">
                        <a:lnSpc>
                          <a:spcPct val="107000"/>
                        </a:lnSpc>
                        <a:spcAft>
                          <a:spcPts val="0"/>
                        </a:spcAft>
                      </a:pPr>
                      <a:r>
                        <a:rPr lang="en-IN" sz="1000" b="1" dirty="0">
                          <a:effectLst/>
                          <a:latin typeface="D-DIN" panose="020B05040302020A0204" pitchFamily="34" charset="0"/>
                          <a:cs typeface="Calibri" panose="020F0502020204030204" pitchFamily="34" charset="0"/>
                        </a:rPr>
                        <a:t>Nifty </a:t>
                      </a:r>
                      <a:endParaRPr lang="en-IN" sz="1000" b="1" dirty="0">
                        <a:effectLst/>
                        <a:latin typeface="D-DIN" panose="020B05040302020A0204" pitchFamily="34" charset="0"/>
                        <a:ea typeface="Calibri" panose="020F0502020204030204" pitchFamily="34" charset="0"/>
                        <a:cs typeface="Calibri" panose="020F0502020204030204" pitchFamily="34" charset="0"/>
                      </a:endParaRP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solidFill>
                      <a:srgbClr val="C00000"/>
                    </a:solidFill>
                  </a:tcPr>
                </a:tc>
                <a:tc>
                  <a:txBody>
                    <a:bodyPr/>
                    <a:lstStyle/>
                    <a:p>
                      <a:pPr algn="ctr">
                        <a:lnSpc>
                          <a:spcPct val="107000"/>
                        </a:lnSpc>
                        <a:spcAft>
                          <a:spcPts val="0"/>
                        </a:spcAft>
                      </a:pPr>
                      <a:r>
                        <a:rPr lang="en-IN" sz="1000" b="1" dirty="0">
                          <a:effectLst/>
                          <a:latin typeface="D-DIN" panose="020B05040302020A0204" pitchFamily="34" charset="0"/>
                          <a:cs typeface="Calibri" panose="020F0502020204030204" pitchFamily="34" charset="0"/>
                        </a:rPr>
                        <a:t>Nifty Dividend Yield (%)</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solidFill>
                      <a:srgbClr val="C00000"/>
                    </a:solidFill>
                  </a:tcPr>
                </a:tc>
                <a:tc>
                  <a:txBody>
                    <a:bodyPr/>
                    <a:lstStyle/>
                    <a:p>
                      <a:pPr algn="ctr">
                        <a:lnSpc>
                          <a:spcPct val="107000"/>
                        </a:lnSpc>
                        <a:spcAft>
                          <a:spcPts val="0"/>
                        </a:spcAft>
                      </a:pPr>
                      <a:r>
                        <a:rPr lang="en-IN" sz="1000" b="1" dirty="0">
                          <a:effectLst/>
                          <a:latin typeface="D-DIN" panose="020B05040302020A0204" pitchFamily="34" charset="0"/>
                          <a:cs typeface="Calibri" panose="020F0502020204030204" pitchFamily="34" charset="0"/>
                        </a:rPr>
                        <a:t>Dividend Value</a:t>
                      </a:r>
                      <a:endParaRPr lang="en-IN" sz="1000" b="1" dirty="0">
                        <a:effectLst/>
                        <a:latin typeface="D-DIN" panose="020B05040302020A0204" pitchFamily="34" charset="0"/>
                        <a:ea typeface="Calibri" panose="020F0502020204030204" pitchFamily="34" charset="0"/>
                        <a:cs typeface="Calibri" panose="020F0502020204030204" pitchFamily="34" charset="0"/>
                      </a:endParaRP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r h="218440">
                <a:tc>
                  <a:txBody>
                    <a:bodyPr/>
                    <a:lstStyle/>
                    <a:p>
                      <a:pPr algn="ctr">
                        <a:lnSpc>
                          <a:spcPct val="107000"/>
                        </a:lnSpc>
                        <a:spcAft>
                          <a:spcPts val="0"/>
                        </a:spcAft>
                      </a:pPr>
                      <a:r>
                        <a:rPr lang="en-IN" sz="1000" b="1" kern="1200" dirty="0">
                          <a:solidFill>
                            <a:schemeClr val="dk1"/>
                          </a:solidFill>
                          <a:effectLst/>
                          <a:latin typeface="D-DIN" panose="020B05040302020A0204" pitchFamily="34" charset="0"/>
                          <a:ea typeface="+mn-ea"/>
                          <a:cs typeface="Calibri" panose="020F0502020204030204" pitchFamily="34" charset="0"/>
                        </a:rPr>
                        <a:t>07-05-2001</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en-IN" sz="1000" b="1" kern="1200" dirty="0">
                          <a:solidFill>
                            <a:schemeClr val="dk1"/>
                          </a:solidFill>
                          <a:effectLst/>
                          <a:latin typeface="D-DIN" panose="020B05040302020A0204" pitchFamily="34" charset="0"/>
                          <a:ea typeface="+mn-ea"/>
                          <a:cs typeface="Calibri" panose="020F0502020204030204" pitchFamily="34" charset="0"/>
                        </a:rPr>
                        <a:t>1139</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en-IN" sz="1000" b="1" kern="1200" dirty="0">
                          <a:solidFill>
                            <a:schemeClr val="dk1"/>
                          </a:solidFill>
                          <a:effectLst/>
                          <a:latin typeface="D-DIN" panose="020B05040302020A0204" pitchFamily="34" charset="0"/>
                          <a:ea typeface="+mn-ea"/>
                          <a:cs typeface="Calibri" panose="020F0502020204030204" pitchFamily="34" charset="0"/>
                        </a:rPr>
                        <a:t>0.59</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en-IN" sz="1000" b="1" kern="1200" dirty="0">
                          <a:solidFill>
                            <a:schemeClr val="dk1"/>
                          </a:solidFill>
                          <a:effectLst/>
                          <a:latin typeface="D-DIN" panose="020B05040302020A0204" pitchFamily="34" charset="0"/>
                          <a:ea typeface="+mn-ea"/>
                          <a:cs typeface="Calibri" panose="020F0502020204030204" pitchFamily="34" charset="0"/>
                        </a:rPr>
                        <a:t>6.72</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196596">
                <a:tc>
                  <a:txBody>
                    <a:bodyPr/>
                    <a:lstStyle/>
                    <a:p>
                      <a:pPr algn="ctr">
                        <a:lnSpc>
                          <a:spcPct val="107000"/>
                        </a:lnSpc>
                        <a:spcAft>
                          <a:spcPts val="0"/>
                        </a:spcAft>
                      </a:pPr>
                      <a:r>
                        <a:rPr lang="en-IN" sz="1000" b="1" kern="1200" dirty="0">
                          <a:solidFill>
                            <a:schemeClr val="dk1"/>
                          </a:solidFill>
                          <a:effectLst/>
                          <a:latin typeface="D-DIN" panose="020B05040302020A0204" pitchFamily="34" charset="0"/>
                          <a:ea typeface="+mn-ea"/>
                          <a:cs typeface="Calibri" panose="020F0502020204030204" pitchFamily="34" charset="0"/>
                        </a:rPr>
                        <a:t>12-05-2003</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en-IN" sz="1000" b="1" kern="1200" dirty="0">
                          <a:solidFill>
                            <a:schemeClr val="dk1"/>
                          </a:solidFill>
                          <a:effectLst/>
                          <a:latin typeface="D-DIN" panose="020B05040302020A0204" pitchFamily="34" charset="0"/>
                          <a:ea typeface="+mn-ea"/>
                          <a:cs typeface="Calibri" panose="020F0502020204030204" pitchFamily="34" charset="0"/>
                        </a:rPr>
                        <a:t>936</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en-IN" sz="1000" b="1" kern="1200" dirty="0">
                          <a:solidFill>
                            <a:schemeClr val="dk1"/>
                          </a:solidFill>
                          <a:effectLst/>
                          <a:latin typeface="D-DIN" panose="020B05040302020A0204" pitchFamily="34" charset="0"/>
                          <a:ea typeface="+mn-ea"/>
                          <a:cs typeface="Calibri" panose="020F0502020204030204" pitchFamily="34" charset="0"/>
                        </a:rPr>
                        <a:t>3.18</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en-IN" sz="1000" b="1" kern="1200" dirty="0">
                          <a:solidFill>
                            <a:schemeClr val="dk1"/>
                          </a:solidFill>
                          <a:effectLst/>
                          <a:latin typeface="D-DIN" panose="020B05040302020A0204" pitchFamily="34" charset="0"/>
                          <a:ea typeface="+mn-ea"/>
                          <a:cs typeface="Calibri" panose="020F0502020204030204" pitchFamily="34" charset="0"/>
                        </a:rPr>
                        <a:t>29.76</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229362">
                <a:tc>
                  <a:txBody>
                    <a:bodyPr/>
                    <a:lstStyle/>
                    <a:p>
                      <a:pPr algn="ctr">
                        <a:lnSpc>
                          <a:spcPct val="107000"/>
                        </a:lnSpc>
                        <a:spcAft>
                          <a:spcPts val="0"/>
                        </a:spcAft>
                      </a:pPr>
                      <a:r>
                        <a:rPr lang="en-IN" sz="1000" b="1" kern="1200" dirty="0">
                          <a:solidFill>
                            <a:schemeClr val="dk1"/>
                          </a:solidFill>
                          <a:effectLst/>
                          <a:latin typeface="D-DIN" panose="020B05040302020A0204" pitchFamily="34" charset="0"/>
                          <a:ea typeface="+mn-ea"/>
                          <a:cs typeface="Calibri" panose="020F0502020204030204" pitchFamily="34" charset="0"/>
                        </a:rPr>
                        <a:t>08-03-2004</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en-IN" sz="1000" b="1" kern="1200" dirty="0">
                          <a:solidFill>
                            <a:schemeClr val="dk1"/>
                          </a:solidFill>
                          <a:effectLst/>
                          <a:latin typeface="D-DIN" panose="020B05040302020A0204" pitchFamily="34" charset="0"/>
                          <a:ea typeface="+mn-ea"/>
                          <a:cs typeface="Calibri" panose="020F0502020204030204" pitchFamily="34" charset="0"/>
                        </a:rPr>
                        <a:t>1885</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en-IN" sz="1000" b="1" kern="1200" dirty="0">
                          <a:solidFill>
                            <a:schemeClr val="dk1"/>
                          </a:solidFill>
                          <a:effectLst/>
                          <a:latin typeface="D-DIN" panose="020B05040302020A0204" pitchFamily="34" charset="0"/>
                          <a:ea typeface="+mn-ea"/>
                          <a:cs typeface="Calibri" panose="020F0502020204030204" pitchFamily="34" charset="0"/>
                        </a:rPr>
                        <a:t>1.36</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en-IN" sz="1000" b="1" kern="1200" dirty="0">
                          <a:solidFill>
                            <a:schemeClr val="dk1"/>
                          </a:solidFill>
                          <a:effectLst/>
                          <a:latin typeface="D-DIN" panose="020B05040302020A0204" pitchFamily="34" charset="0"/>
                          <a:ea typeface="+mn-ea"/>
                          <a:cs typeface="Calibri" panose="020F0502020204030204" pitchFamily="34" charset="0"/>
                        </a:rPr>
                        <a:t>25.63</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185675">
                <a:tc>
                  <a:txBody>
                    <a:bodyPr/>
                    <a:lstStyle/>
                    <a:p>
                      <a:pPr algn="ctr">
                        <a:lnSpc>
                          <a:spcPct val="107000"/>
                        </a:lnSpc>
                        <a:spcAft>
                          <a:spcPts val="0"/>
                        </a:spcAft>
                      </a:pPr>
                      <a:r>
                        <a:rPr lang="en-IN" sz="1000" b="1" kern="1200">
                          <a:solidFill>
                            <a:schemeClr val="dk1"/>
                          </a:solidFill>
                          <a:effectLst/>
                          <a:latin typeface="D-DIN" panose="020B05040302020A0204" pitchFamily="34" charset="0"/>
                          <a:ea typeface="+mn-ea"/>
                          <a:cs typeface="Calibri" panose="020F0502020204030204" pitchFamily="34" charset="0"/>
                        </a:rPr>
                        <a:t>27-10-2008</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en-IN" sz="1000" b="1" kern="1200" dirty="0">
                          <a:solidFill>
                            <a:schemeClr val="dk1"/>
                          </a:solidFill>
                          <a:effectLst/>
                          <a:latin typeface="D-DIN" panose="020B05040302020A0204" pitchFamily="34" charset="0"/>
                          <a:ea typeface="+mn-ea"/>
                          <a:cs typeface="Calibri" panose="020F0502020204030204" pitchFamily="34" charset="0"/>
                        </a:rPr>
                        <a:t>2524</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en-IN" sz="1000" b="1" kern="1200" dirty="0">
                          <a:solidFill>
                            <a:schemeClr val="dk1"/>
                          </a:solidFill>
                          <a:effectLst/>
                          <a:latin typeface="D-DIN" panose="020B05040302020A0204" pitchFamily="34" charset="0"/>
                          <a:ea typeface="+mn-ea"/>
                          <a:cs typeface="Calibri" panose="020F0502020204030204" pitchFamily="34" charset="0"/>
                        </a:rPr>
                        <a:t>2.24</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en-IN" sz="1000" b="1" kern="1200" dirty="0">
                          <a:solidFill>
                            <a:schemeClr val="dk1"/>
                          </a:solidFill>
                          <a:effectLst/>
                          <a:latin typeface="D-DIN" panose="020B05040302020A0204" pitchFamily="34" charset="0"/>
                          <a:ea typeface="+mn-ea"/>
                          <a:cs typeface="Calibri" panose="020F0502020204030204" pitchFamily="34" charset="0"/>
                        </a:rPr>
                        <a:t>55.53</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196596">
                <a:tc>
                  <a:txBody>
                    <a:bodyPr/>
                    <a:lstStyle/>
                    <a:p>
                      <a:pPr algn="ctr">
                        <a:lnSpc>
                          <a:spcPct val="107000"/>
                        </a:lnSpc>
                        <a:spcAft>
                          <a:spcPts val="0"/>
                        </a:spcAft>
                      </a:pPr>
                      <a:r>
                        <a:rPr lang="en-IN" sz="1000" b="1" kern="1200">
                          <a:solidFill>
                            <a:schemeClr val="dk1"/>
                          </a:solidFill>
                          <a:effectLst/>
                          <a:latin typeface="D-DIN" panose="020B05040302020A0204" pitchFamily="34" charset="0"/>
                          <a:ea typeface="+mn-ea"/>
                          <a:cs typeface="Calibri" panose="020F0502020204030204" pitchFamily="34" charset="0"/>
                        </a:rPr>
                        <a:t>28-07-2010</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en-IN" sz="1000" b="1" kern="1200">
                          <a:solidFill>
                            <a:schemeClr val="dk1"/>
                          </a:solidFill>
                          <a:effectLst/>
                          <a:latin typeface="D-DIN" panose="020B05040302020A0204" pitchFamily="34" charset="0"/>
                          <a:ea typeface="+mn-ea"/>
                          <a:cs typeface="Calibri" panose="020F0502020204030204" pitchFamily="34" charset="0"/>
                        </a:rPr>
                        <a:t>5430</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en-IN" sz="1000" b="1" kern="1200" dirty="0">
                          <a:solidFill>
                            <a:schemeClr val="dk1"/>
                          </a:solidFill>
                          <a:effectLst/>
                          <a:latin typeface="D-DIN" panose="020B05040302020A0204" pitchFamily="34" charset="0"/>
                          <a:ea typeface="+mn-ea"/>
                          <a:cs typeface="Calibri" panose="020F0502020204030204" pitchFamily="34" charset="0"/>
                        </a:rPr>
                        <a:t>0.9</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en-IN" sz="1000" b="1" kern="1200" dirty="0">
                          <a:solidFill>
                            <a:schemeClr val="dk1"/>
                          </a:solidFill>
                          <a:effectLst/>
                          <a:latin typeface="D-DIN" panose="020B05040302020A0204" pitchFamily="34" charset="0"/>
                          <a:ea typeface="+mn-ea"/>
                          <a:cs typeface="Calibri" panose="020F0502020204030204" pitchFamily="34" charset="0"/>
                        </a:rPr>
                        <a:t>48.87</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207520">
                <a:tc>
                  <a:txBody>
                    <a:bodyPr/>
                    <a:lstStyle/>
                    <a:p>
                      <a:pPr algn="ctr">
                        <a:lnSpc>
                          <a:spcPct val="107000"/>
                        </a:lnSpc>
                        <a:spcAft>
                          <a:spcPts val="0"/>
                        </a:spcAft>
                      </a:pPr>
                      <a:r>
                        <a:rPr lang="en-IN" sz="1000" b="1" kern="1200" dirty="0">
                          <a:solidFill>
                            <a:schemeClr val="dk1"/>
                          </a:solidFill>
                          <a:effectLst/>
                          <a:latin typeface="D-DIN" panose="020B05040302020A0204" pitchFamily="34" charset="0"/>
                          <a:ea typeface="+mn-ea"/>
                          <a:cs typeface="Calibri" panose="020F0502020204030204" pitchFamily="34" charset="0"/>
                        </a:rPr>
                        <a:t>23-03-2020</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en-IN" sz="1000" b="1" kern="1200" dirty="0">
                          <a:solidFill>
                            <a:schemeClr val="dk1"/>
                          </a:solidFill>
                          <a:effectLst/>
                          <a:latin typeface="D-DIN" panose="020B05040302020A0204" pitchFamily="34" charset="0"/>
                          <a:ea typeface="+mn-ea"/>
                          <a:cs typeface="Calibri" panose="020F0502020204030204" pitchFamily="34" charset="0"/>
                        </a:rPr>
                        <a:t>7610</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en-IN" sz="1000" b="1" kern="1200" dirty="0">
                          <a:solidFill>
                            <a:schemeClr val="dk1"/>
                          </a:solidFill>
                          <a:effectLst/>
                          <a:latin typeface="D-DIN" panose="020B05040302020A0204" pitchFamily="34" charset="0"/>
                          <a:ea typeface="+mn-ea"/>
                          <a:cs typeface="Calibri" panose="020F0502020204030204" pitchFamily="34" charset="0"/>
                        </a:rPr>
                        <a:t>2.00</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en-IN" sz="1000" b="1" kern="1200" dirty="0">
                          <a:solidFill>
                            <a:schemeClr val="dk1"/>
                          </a:solidFill>
                          <a:effectLst/>
                          <a:latin typeface="D-DIN" panose="020B05040302020A0204" pitchFamily="34" charset="0"/>
                          <a:ea typeface="+mn-ea"/>
                          <a:cs typeface="Calibri" panose="020F0502020204030204" pitchFamily="34" charset="0"/>
                        </a:rPr>
                        <a:t>152.2</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r h="207520">
                <a:tc>
                  <a:txBody>
                    <a:bodyPr/>
                    <a:lstStyle/>
                    <a:p>
                      <a:pPr marL="0" algn="ctr" defTabSz="914445" rtl="0" eaLnBrk="1" fontAlgn="b" latinLnBrk="0" hangingPunct="1">
                        <a:lnSpc>
                          <a:spcPct val="107000"/>
                        </a:lnSpc>
                        <a:spcAft>
                          <a:spcPts val="0"/>
                        </a:spcAft>
                      </a:pPr>
                      <a:r>
                        <a:rPr lang="en-US" sz="1000" b="1" kern="1200" dirty="0">
                          <a:solidFill>
                            <a:schemeClr val="dk1"/>
                          </a:solidFill>
                          <a:effectLst/>
                          <a:latin typeface="D-DIN" panose="020B05040302020A0204" pitchFamily="34" charset="0"/>
                          <a:ea typeface="+mn-ea"/>
                          <a:cs typeface="Calibri" panose="020F0502020204030204" pitchFamily="34" charset="0"/>
                        </a:rPr>
                        <a:t>20-02-2022</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US" sz="1000" b="1" kern="1200" dirty="0">
                          <a:solidFill>
                            <a:schemeClr val="dk1"/>
                          </a:solidFill>
                          <a:effectLst/>
                          <a:latin typeface="D-DIN" panose="020B05040302020A0204" pitchFamily="34" charset="0"/>
                          <a:ea typeface="+mn-ea"/>
                          <a:cs typeface="Calibri" panose="020F0502020204030204" pitchFamily="34" charset="0"/>
                        </a:rPr>
                        <a:t>15350</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t" latinLnBrk="0" hangingPunct="1">
                        <a:lnSpc>
                          <a:spcPct val="107000"/>
                        </a:lnSpc>
                        <a:spcAft>
                          <a:spcPts val="0"/>
                        </a:spcAft>
                      </a:pPr>
                      <a:r>
                        <a:rPr lang="en-US" sz="1000" b="1" kern="1200" dirty="0">
                          <a:solidFill>
                            <a:schemeClr val="dk1"/>
                          </a:solidFill>
                          <a:effectLst/>
                          <a:latin typeface="D-DIN" panose="020B05040302020A0204" pitchFamily="34" charset="0"/>
                          <a:ea typeface="+mn-ea"/>
                          <a:cs typeface="Calibri" panose="020F0502020204030204" pitchFamily="34" charset="0"/>
                        </a:rPr>
                        <a:t>1.48</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b" latinLnBrk="0" hangingPunct="1">
                        <a:lnSpc>
                          <a:spcPct val="107000"/>
                        </a:lnSpc>
                        <a:spcAft>
                          <a:spcPts val="0"/>
                        </a:spcAft>
                      </a:pPr>
                      <a:r>
                        <a:rPr lang="en-US" sz="1000" b="1" kern="1200" dirty="0">
                          <a:solidFill>
                            <a:schemeClr val="dk1"/>
                          </a:solidFill>
                          <a:effectLst/>
                          <a:latin typeface="D-DIN" panose="020B05040302020A0204" pitchFamily="34" charset="0"/>
                          <a:ea typeface="+mn-ea"/>
                          <a:cs typeface="Calibri" panose="020F0502020204030204" pitchFamily="34" charset="0"/>
                        </a:rPr>
                        <a:t>227.18</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87281004"/>
                  </a:ext>
                </a:extLst>
              </a:tr>
              <a:tr h="207520">
                <a:tc>
                  <a:txBody>
                    <a:bodyPr/>
                    <a:lstStyle/>
                    <a:p>
                      <a:pPr algn="ctr" fontAlgn="b"/>
                      <a:r>
                        <a:rPr lang="en-IN" sz="1000" b="1" kern="1200" dirty="0">
                          <a:solidFill>
                            <a:schemeClr val="dk1"/>
                          </a:solidFill>
                          <a:effectLst/>
                          <a:latin typeface="D-DIN" panose="020B05040302020A0204" pitchFamily="34" charset="0"/>
                          <a:ea typeface="+mn-ea"/>
                          <a:cs typeface="Calibri" panose="020F0502020204030204" pitchFamily="34" charset="0"/>
                        </a:rPr>
                        <a:t>17-05-2024</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IN" sz="1000" b="1" kern="1200" dirty="0">
                          <a:solidFill>
                            <a:schemeClr val="dk1"/>
                          </a:solidFill>
                          <a:effectLst/>
                          <a:latin typeface="D-DIN" panose="020B05040302020A0204" pitchFamily="34" charset="0"/>
                          <a:ea typeface="+mn-ea"/>
                          <a:cs typeface="Calibri" panose="020F0502020204030204" pitchFamily="34" charset="0"/>
                        </a:rPr>
                        <a:t>22466</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IN" sz="1000" b="1" kern="1200" dirty="0">
                          <a:solidFill>
                            <a:schemeClr val="dk1"/>
                          </a:solidFill>
                          <a:effectLst/>
                          <a:latin typeface="D-DIN" panose="020B05040302020A0204" pitchFamily="34" charset="0"/>
                          <a:ea typeface="+mn-ea"/>
                          <a:cs typeface="Calibri" panose="020F0502020204030204" pitchFamily="34" charset="0"/>
                        </a:rPr>
                        <a:t>1.25</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IN" sz="1000" b="1" kern="1200" dirty="0">
                          <a:solidFill>
                            <a:schemeClr val="dk1"/>
                          </a:solidFill>
                          <a:effectLst/>
                          <a:latin typeface="D-DIN" panose="020B05040302020A0204" pitchFamily="34" charset="0"/>
                          <a:ea typeface="+mn-ea"/>
                          <a:cs typeface="Calibri" panose="020F0502020204030204" pitchFamily="34" charset="0"/>
                        </a:rPr>
                        <a:t>280.83 </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84522220"/>
                  </a:ext>
                </a:extLst>
              </a:tr>
            </a:tbl>
          </a:graphicData>
        </a:graphic>
      </p:graphicFrame>
    </p:spTree>
    <p:extLst>
      <p:ext uri="{BB962C8B-B14F-4D97-AF65-F5344CB8AC3E}">
        <p14:creationId xmlns:p14="http://schemas.microsoft.com/office/powerpoint/2010/main" val="3343217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Rectangle 2"/>
          <p:cNvSpPr>
            <a:spLocks noGrp="1" noChangeArrowheads="1"/>
          </p:cNvSpPr>
          <p:nvPr>
            <p:ph type="ctrTitle"/>
          </p:nvPr>
        </p:nvSpPr>
        <p:spPr bwMode="auto">
          <a:xfrm>
            <a:off x="409373" y="527053"/>
            <a:ext cx="7173245" cy="857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p>
            <a:pPr algn="l" eaLnBrk="1" hangingPunct="1"/>
            <a:r>
              <a:rPr lang="en-US" altLang="en-US" sz="2800" b="1" dirty="0">
                <a:solidFill>
                  <a:srgbClr val="0046AA"/>
                </a:solidFill>
                <a:latin typeface="D-DIN" panose="020B05040302020A0204" pitchFamily="34" charset="0"/>
                <a:cs typeface="Arial" panose="020B0604020202020204" pitchFamily="34" charset="0"/>
              </a:rPr>
              <a:t>India’s Capital Market Journey So Far…</a:t>
            </a:r>
          </a:p>
        </p:txBody>
      </p:sp>
      <p:pic>
        <p:nvPicPr>
          <p:cNvPr id="2" name="Picture 1">
            <a:extLst>
              <a:ext uri="{FF2B5EF4-FFF2-40B4-BE49-F238E27FC236}">
                <a16:creationId xmlns:a16="http://schemas.microsoft.com/office/drawing/2014/main" id="{DD4CF213-837B-310B-E51B-8C4FEC957F4C}"/>
              </a:ext>
            </a:extLst>
          </p:cNvPr>
          <p:cNvPicPr>
            <a:picLocks noChangeAspect="1"/>
          </p:cNvPicPr>
          <p:nvPr/>
        </p:nvPicPr>
        <p:blipFill rotWithShape="1">
          <a:blip r:embed="rId3"/>
          <a:srcRect t="2786" b="1595"/>
          <a:stretch/>
        </p:blipFill>
        <p:spPr>
          <a:xfrm>
            <a:off x="507677" y="1414978"/>
            <a:ext cx="11093209" cy="4951536"/>
          </a:xfrm>
          <a:prstGeom prst="rect">
            <a:avLst/>
          </a:prstGeom>
        </p:spPr>
      </p:pic>
      <p:pic>
        <p:nvPicPr>
          <p:cNvPr id="3" name="Picture 13">
            <a:extLst>
              <a:ext uri="{FF2B5EF4-FFF2-40B4-BE49-F238E27FC236}">
                <a16:creationId xmlns:a16="http://schemas.microsoft.com/office/drawing/2014/main" id="{6CACF449-2023-D8E5-D021-63772C160F3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EF068D63-1D65-B60F-8DBA-4569D5E1C6D6}"/>
              </a:ext>
            </a:extLst>
          </p:cNvPr>
          <p:cNvSpPr txBox="1"/>
          <p:nvPr/>
        </p:nvSpPr>
        <p:spPr>
          <a:xfrm>
            <a:off x="9946507" y="624337"/>
            <a:ext cx="2037702" cy="954107"/>
          </a:xfrm>
          <a:prstGeom prst="rect">
            <a:avLst/>
          </a:prstGeom>
          <a:noFill/>
        </p:spPr>
        <p:txBody>
          <a:bodyPr wrap="square" rtlCol="0">
            <a:spAutoFit/>
          </a:bodyPr>
          <a:lstStyle/>
          <a:p>
            <a:pPr algn="ctr"/>
            <a:r>
              <a:rPr lang="en-IN" sz="1400" b="1" dirty="0">
                <a:latin typeface="D-DIN" panose="020B0504030202030204" pitchFamily="34" charset="0"/>
              </a:rPr>
              <a:t>April 9, 2024 </a:t>
            </a:r>
          </a:p>
          <a:p>
            <a:pPr algn="ctr"/>
            <a:r>
              <a:rPr lang="en-IN" sz="1400" b="1" dirty="0">
                <a:latin typeface="D-DIN" panose="020B0504030202030204" pitchFamily="34" charset="0"/>
              </a:rPr>
              <a:t>SENSEX HITS</a:t>
            </a:r>
          </a:p>
          <a:p>
            <a:pPr algn="ctr"/>
            <a:r>
              <a:rPr lang="en-IN" sz="2800" b="1" dirty="0">
                <a:solidFill>
                  <a:srgbClr val="069F48"/>
                </a:solidFill>
                <a:latin typeface="D-DIN" panose="020B0504030202030204" pitchFamily="34" charset="0"/>
              </a:rPr>
              <a:t>75,000</a:t>
            </a:r>
          </a:p>
        </p:txBody>
      </p:sp>
      <p:sp>
        <p:nvSpPr>
          <p:cNvPr id="6" name="Rectangle 5">
            <a:extLst>
              <a:ext uri="{FF2B5EF4-FFF2-40B4-BE49-F238E27FC236}">
                <a16:creationId xmlns:a16="http://schemas.microsoft.com/office/drawing/2014/main" id="{E2B5F8B3-E648-9BB4-840E-499E4DD2C0E4}"/>
              </a:ext>
            </a:extLst>
          </p:cNvPr>
          <p:cNvSpPr/>
          <p:nvPr/>
        </p:nvSpPr>
        <p:spPr>
          <a:xfrm>
            <a:off x="9940705" y="6111089"/>
            <a:ext cx="1502875" cy="218637"/>
          </a:xfrm>
          <a:prstGeom prst="rect">
            <a:avLst/>
          </a:prstGeom>
          <a:solidFill>
            <a:srgbClr val="FBE4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Rectangle 3">
            <a:extLst>
              <a:ext uri="{FF2B5EF4-FFF2-40B4-BE49-F238E27FC236}">
                <a16:creationId xmlns:a16="http://schemas.microsoft.com/office/drawing/2014/main" id="{816EB61A-ED83-7AA8-F66F-6ED592055E8B}"/>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1927026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09B4D8D4-00F5-67AD-ED0F-3C7F8196922E}"/>
              </a:ext>
            </a:extLst>
          </p:cNvPr>
          <p:cNvSpPr txBox="1"/>
          <p:nvPr/>
        </p:nvSpPr>
        <p:spPr>
          <a:xfrm>
            <a:off x="1" y="4997728"/>
            <a:ext cx="12192000" cy="1200329"/>
          </a:xfrm>
          <a:prstGeom prst="rect">
            <a:avLst/>
          </a:prstGeom>
          <a:noFill/>
        </p:spPr>
        <p:txBody>
          <a:bodyPr wrap="square" rtlCol="0">
            <a:spAutoFit/>
          </a:bodyPr>
          <a:lstStyle/>
          <a:p>
            <a:pPr algn="ctr"/>
            <a:r>
              <a:rPr lang="en-US" b="1" dirty="0">
                <a:solidFill>
                  <a:srgbClr val="069F48"/>
                </a:solidFill>
                <a:latin typeface="D-DIN" panose="020B0504030202030204" pitchFamily="34" charset="0"/>
                <a:cs typeface="Calibri" panose="020F0502020204030204" pitchFamily="34" charset="0"/>
              </a:rPr>
              <a:t>We look for opportunities to play with high growth and</a:t>
            </a:r>
          </a:p>
          <a:p>
            <a:pPr algn="ctr"/>
            <a:r>
              <a:rPr lang="en-US" b="1" dirty="0">
                <a:solidFill>
                  <a:srgbClr val="069F48"/>
                </a:solidFill>
                <a:latin typeface="D-DIN" panose="020B0504030202030204" pitchFamily="34" charset="0"/>
                <a:cs typeface="Calibri" panose="020F0502020204030204" pitchFamily="34" charset="0"/>
              </a:rPr>
              <a:t>Under researched companies and unsung </a:t>
            </a:r>
            <a:r>
              <a:rPr lang="en-US" b="1" dirty="0" err="1">
                <a:solidFill>
                  <a:srgbClr val="069F48"/>
                </a:solidFill>
                <a:latin typeface="D-DIN" panose="020B0504030202030204" pitchFamily="34" charset="0"/>
                <a:cs typeface="Calibri" panose="020F0502020204030204" pitchFamily="34" charset="0"/>
              </a:rPr>
              <a:t>heros</a:t>
            </a:r>
            <a:r>
              <a:rPr lang="en-US" b="1" dirty="0">
                <a:solidFill>
                  <a:srgbClr val="069F48"/>
                </a:solidFill>
                <a:latin typeface="D-DIN" panose="020B0504030202030204" pitchFamily="34" charset="0"/>
                <a:cs typeface="Calibri" panose="020F0502020204030204" pitchFamily="34" charset="0"/>
              </a:rPr>
              <a:t> </a:t>
            </a:r>
          </a:p>
          <a:p>
            <a:pPr algn="ctr"/>
            <a:r>
              <a:rPr lang="en-US" b="1" dirty="0">
                <a:solidFill>
                  <a:srgbClr val="069F48"/>
                </a:solidFill>
                <a:latin typeface="D-DIN" panose="020B0504030202030204" pitchFamily="34" charset="0"/>
                <a:cs typeface="Calibri" panose="020F0502020204030204" pitchFamily="34" charset="0"/>
              </a:rPr>
              <a:t>for higher returns and alpha</a:t>
            </a:r>
          </a:p>
        </p:txBody>
      </p:sp>
      <p:graphicFrame>
        <p:nvGraphicFramePr>
          <p:cNvPr id="2" name="Table 1">
            <a:extLst>
              <a:ext uri="{FF2B5EF4-FFF2-40B4-BE49-F238E27FC236}">
                <a16:creationId xmlns:a16="http://schemas.microsoft.com/office/drawing/2014/main" id="{8CC2901F-A978-4C25-40AC-C8098478A557}"/>
              </a:ext>
            </a:extLst>
          </p:cNvPr>
          <p:cNvGraphicFramePr>
            <a:graphicFrameLocks noGrp="1"/>
          </p:cNvGraphicFramePr>
          <p:nvPr>
            <p:extLst>
              <p:ext uri="{D42A27DB-BD31-4B8C-83A1-F6EECF244321}">
                <p14:modId xmlns:p14="http://schemas.microsoft.com/office/powerpoint/2010/main" val="1769260646"/>
              </p:ext>
            </p:extLst>
          </p:nvPr>
        </p:nvGraphicFramePr>
        <p:xfrm>
          <a:off x="1309418" y="1745017"/>
          <a:ext cx="9573163" cy="2743200"/>
        </p:xfrm>
        <a:graphic>
          <a:graphicData uri="http://schemas.openxmlformats.org/drawingml/2006/table">
            <a:tbl>
              <a:tblPr>
                <a:tableStyleId>{5C22544A-7EE6-4342-B048-85BDC9FD1C3A}</a:tableStyleId>
              </a:tblPr>
              <a:tblGrid>
                <a:gridCol w="4937190">
                  <a:extLst>
                    <a:ext uri="{9D8B030D-6E8A-4147-A177-3AD203B41FA5}">
                      <a16:colId xmlns:a16="http://schemas.microsoft.com/office/drawing/2014/main" val="2016085891"/>
                    </a:ext>
                  </a:extLst>
                </a:gridCol>
                <a:gridCol w="1493789">
                  <a:extLst>
                    <a:ext uri="{9D8B030D-6E8A-4147-A177-3AD203B41FA5}">
                      <a16:colId xmlns:a16="http://schemas.microsoft.com/office/drawing/2014/main" val="1537623437"/>
                    </a:ext>
                  </a:extLst>
                </a:gridCol>
                <a:gridCol w="1373918">
                  <a:extLst>
                    <a:ext uri="{9D8B030D-6E8A-4147-A177-3AD203B41FA5}">
                      <a16:colId xmlns:a16="http://schemas.microsoft.com/office/drawing/2014/main" val="576946695"/>
                    </a:ext>
                  </a:extLst>
                </a:gridCol>
                <a:gridCol w="1768266">
                  <a:extLst>
                    <a:ext uri="{9D8B030D-6E8A-4147-A177-3AD203B41FA5}">
                      <a16:colId xmlns:a16="http://schemas.microsoft.com/office/drawing/2014/main" val="236386581"/>
                    </a:ext>
                  </a:extLst>
                </a:gridCol>
              </a:tblGrid>
              <a:tr h="464052">
                <a:tc>
                  <a:txBody>
                    <a:bodyPr/>
                    <a:lstStyle/>
                    <a:p>
                      <a:pPr algn="ctr" fontAlgn="b"/>
                      <a:r>
                        <a:rPr lang="en-US" sz="2000" b="1" u="none" strike="noStrike" dirty="0">
                          <a:solidFill>
                            <a:schemeClr val="bg1"/>
                          </a:solidFill>
                          <a:effectLst/>
                          <a:latin typeface="D-DIN" panose="020B0504030202030204" pitchFamily="34" charset="0"/>
                        </a:rPr>
                        <a:t>INDEX</a:t>
                      </a:r>
                      <a:endParaRPr lang="en-US" sz="2000" b="1" i="0" u="none" strike="noStrike" dirty="0">
                        <a:solidFill>
                          <a:schemeClr val="bg1"/>
                        </a:solidFill>
                        <a:effectLst/>
                        <a:latin typeface="D-DIN" panose="020B0504030202030204" pitchFamily="34" charset="0"/>
                      </a:endParaRPr>
                    </a:p>
                  </a:txBody>
                  <a:tcPr marL="9525" marR="9525" marT="9525" marB="0" anchor="ctr">
                    <a:lnL w="12700" cap="flat" cmpd="sng" algn="ctr">
                      <a:solidFill>
                        <a:srgbClr val="C00000"/>
                      </a:solidFill>
                      <a:prstDash val="solid"/>
                      <a:round/>
                      <a:headEnd type="none" w="med" len="med"/>
                      <a:tailEnd type="none" w="med" len="med"/>
                    </a:lnL>
                    <a:lnB w="12700" cap="flat" cmpd="sng" algn="ctr">
                      <a:solidFill>
                        <a:schemeClr val="bg1"/>
                      </a:solidFill>
                      <a:prstDash val="solid"/>
                      <a:round/>
                      <a:headEnd type="none" w="med" len="med"/>
                      <a:tailEnd type="none" w="med" len="med"/>
                    </a:lnB>
                    <a:solidFill>
                      <a:srgbClr val="C00000"/>
                    </a:solidFill>
                  </a:tcPr>
                </a:tc>
                <a:tc>
                  <a:txBody>
                    <a:bodyPr/>
                    <a:lstStyle/>
                    <a:p>
                      <a:pPr algn="ctr" fontAlgn="t"/>
                      <a:r>
                        <a:rPr lang="en-US" sz="2000" b="1" u="none" strike="noStrike" dirty="0">
                          <a:solidFill>
                            <a:schemeClr val="bg1"/>
                          </a:solidFill>
                          <a:effectLst/>
                          <a:latin typeface="D-DIN" panose="020B0504030202030204" pitchFamily="34" charset="0"/>
                        </a:rPr>
                        <a:t>2013</a:t>
                      </a:r>
                      <a:endParaRPr lang="en-US" sz="2000" b="1" i="0" u="none" strike="noStrike" dirty="0">
                        <a:solidFill>
                          <a:schemeClr val="bg1"/>
                        </a:solidFill>
                        <a:effectLst/>
                        <a:latin typeface="D-DIN" panose="020B0504030202030204" pitchFamily="34" charset="0"/>
                      </a:endParaRPr>
                    </a:p>
                  </a:txBody>
                  <a:tcPr marL="9525" marR="9525" marT="9525" marB="0" anchor="ctr">
                    <a:lnB w="12700" cap="flat" cmpd="sng" algn="ctr">
                      <a:solidFill>
                        <a:schemeClr val="bg1"/>
                      </a:solidFill>
                      <a:prstDash val="solid"/>
                      <a:round/>
                      <a:headEnd type="none" w="med" len="med"/>
                      <a:tailEnd type="none" w="med" len="med"/>
                    </a:lnB>
                    <a:solidFill>
                      <a:srgbClr val="C00000"/>
                    </a:solidFill>
                  </a:tcPr>
                </a:tc>
                <a:tc>
                  <a:txBody>
                    <a:bodyPr/>
                    <a:lstStyle/>
                    <a:p>
                      <a:pPr algn="ctr" fontAlgn="t"/>
                      <a:r>
                        <a:rPr lang="en-US" sz="2000" b="1" u="none" strike="noStrike" dirty="0">
                          <a:solidFill>
                            <a:schemeClr val="bg1"/>
                          </a:solidFill>
                          <a:effectLst/>
                          <a:latin typeface="D-DIN" panose="020B0504030202030204" pitchFamily="34" charset="0"/>
                        </a:rPr>
                        <a:t>2024</a:t>
                      </a:r>
                      <a:endParaRPr lang="en-US" sz="2000" b="1" i="0" u="none" strike="noStrike" dirty="0">
                        <a:solidFill>
                          <a:schemeClr val="bg1"/>
                        </a:solidFill>
                        <a:effectLst/>
                        <a:latin typeface="D-DIN" panose="020B0504030202030204" pitchFamily="34" charset="0"/>
                      </a:endParaRPr>
                    </a:p>
                  </a:txBody>
                  <a:tcPr marL="9525" marR="9525" marT="9525" marB="0" anchor="ctr">
                    <a:lnB w="12700" cap="flat" cmpd="sng" algn="ctr">
                      <a:solidFill>
                        <a:schemeClr val="bg1"/>
                      </a:solidFill>
                      <a:prstDash val="solid"/>
                      <a:round/>
                      <a:headEnd type="none" w="med" len="med"/>
                      <a:tailEnd type="none" w="med" len="med"/>
                    </a:lnB>
                    <a:solidFill>
                      <a:srgbClr val="C00000"/>
                    </a:solidFill>
                  </a:tcPr>
                </a:tc>
                <a:tc>
                  <a:txBody>
                    <a:bodyPr/>
                    <a:lstStyle/>
                    <a:p>
                      <a:pPr algn="ctr" fontAlgn="t"/>
                      <a:r>
                        <a:rPr lang="en-US" sz="2000" b="1" u="none" strike="noStrike" dirty="0">
                          <a:solidFill>
                            <a:schemeClr val="bg1"/>
                          </a:solidFill>
                          <a:effectLst/>
                          <a:latin typeface="D-DIN" panose="020B0504030202030204" pitchFamily="34" charset="0"/>
                        </a:rPr>
                        <a:t>Growth</a:t>
                      </a:r>
                      <a:endParaRPr lang="en-US" sz="2000" b="1" i="0" u="none" strike="noStrike" dirty="0">
                        <a:solidFill>
                          <a:schemeClr val="bg1"/>
                        </a:solidFill>
                        <a:effectLst/>
                        <a:latin typeface="D-DIN" panose="020B0504030202030204" pitchFamily="34" charset="0"/>
                      </a:endParaRPr>
                    </a:p>
                  </a:txBody>
                  <a:tcPr marL="9525" marR="9525" marT="9525" marB="0" anchor="ctr">
                    <a:lnR w="12700" cap="flat" cmpd="sng" algn="ctr">
                      <a:solidFill>
                        <a:srgbClr val="C00000"/>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1546737530"/>
                  </a:ext>
                </a:extLst>
              </a:tr>
              <a:tr h="379858">
                <a:tc>
                  <a:txBody>
                    <a:bodyPr/>
                    <a:lstStyle/>
                    <a:p>
                      <a:pPr algn="l" fontAlgn="b"/>
                      <a:r>
                        <a:rPr lang="en-US" sz="2000" u="none" strike="noStrike" dirty="0">
                          <a:effectLst/>
                          <a:latin typeface="D-DIN" panose="020B0504030202030204" pitchFamily="34" charset="0"/>
                        </a:rPr>
                        <a:t>NIFTY</a:t>
                      </a:r>
                      <a:endParaRPr lang="en-US" sz="2000" b="0" i="0" u="none" strike="noStrike" dirty="0">
                        <a:solidFill>
                          <a:srgbClr val="000000"/>
                        </a:solidFill>
                        <a:effectLst/>
                        <a:latin typeface="D-DIN" panose="020B0504030202030204" pitchFamily="34" charset="0"/>
                      </a:endParaRPr>
                    </a:p>
                  </a:txBody>
                  <a:tcPr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IN" sz="2000" u="none" strike="noStrike" kern="1200" dirty="0">
                          <a:solidFill>
                            <a:schemeClr val="dk1"/>
                          </a:solidFill>
                          <a:effectLst/>
                          <a:latin typeface="D-DIN" panose="020B0504030202030204" pitchFamily="34" charset="0"/>
                          <a:ea typeface="+mn-ea"/>
                          <a:cs typeface="+mn-cs"/>
                        </a:rPr>
                        <a:t>5937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IN" sz="2000" u="none" strike="noStrike" kern="1200" dirty="0">
                          <a:solidFill>
                            <a:schemeClr val="dk1"/>
                          </a:solidFill>
                          <a:effectLst/>
                          <a:latin typeface="D-DIN" panose="020B0504030202030204" pitchFamily="34" charset="0"/>
                          <a:ea typeface="+mn-ea"/>
                          <a:cs typeface="+mn-cs"/>
                        </a:rPr>
                        <a:t>22502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IN" sz="2000" u="none" strike="noStrike" kern="1200" dirty="0">
                          <a:solidFill>
                            <a:schemeClr val="dk1"/>
                          </a:solidFill>
                          <a:effectLst/>
                          <a:latin typeface="D-DIN" panose="020B0504030202030204" pitchFamily="34" charset="0"/>
                          <a:ea typeface="+mn-ea"/>
                          <a:cs typeface="+mn-cs"/>
                        </a:rPr>
                        <a:t> 3.79x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35575416"/>
                  </a:ext>
                </a:extLst>
              </a:tr>
              <a:tr h="379858">
                <a:tc>
                  <a:txBody>
                    <a:bodyPr/>
                    <a:lstStyle/>
                    <a:p>
                      <a:pPr algn="l" fontAlgn="b"/>
                      <a:r>
                        <a:rPr lang="en-US" sz="2000" u="none" strike="noStrike" dirty="0">
                          <a:effectLst/>
                          <a:latin typeface="D-DIN" panose="020B0504030202030204" pitchFamily="34" charset="0"/>
                        </a:rPr>
                        <a:t>Sensex</a:t>
                      </a:r>
                      <a:endParaRPr lang="en-US" sz="2000" b="0" i="0" u="none" strike="noStrike" dirty="0">
                        <a:solidFill>
                          <a:srgbClr val="000000"/>
                        </a:solidFill>
                        <a:effectLst/>
                        <a:latin typeface="D-DIN" panose="020B0504030202030204" pitchFamily="34" charset="0"/>
                      </a:endParaRPr>
                    </a:p>
                  </a:txBody>
                  <a:tcPr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IN" sz="2000" u="none" strike="noStrike" kern="1200">
                          <a:solidFill>
                            <a:schemeClr val="dk1"/>
                          </a:solidFill>
                          <a:effectLst/>
                          <a:latin typeface="D-DIN" panose="020B0504030202030204" pitchFamily="34" charset="0"/>
                          <a:ea typeface="+mn-ea"/>
                          <a:cs typeface="+mn-cs"/>
                        </a:rPr>
                        <a:t>19513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IN" sz="2000" u="none" strike="noStrike" kern="1200" dirty="0">
                          <a:solidFill>
                            <a:schemeClr val="dk1"/>
                          </a:solidFill>
                          <a:effectLst/>
                          <a:latin typeface="D-DIN" panose="020B0504030202030204" pitchFamily="34" charset="0"/>
                          <a:ea typeface="+mn-ea"/>
                          <a:cs typeface="+mn-cs"/>
                        </a:rPr>
                        <a:t>74005.94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IN" sz="2000" u="none" strike="noStrike" kern="1200" dirty="0">
                          <a:solidFill>
                            <a:schemeClr val="dk1"/>
                          </a:solidFill>
                          <a:effectLst/>
                          <a:latin typeface="D-DIN" panose="020B0504030202030204" pitchFamily="34" charset="0"/>
                          <a:ea typeface="+mn-ea"/>
                          <a:cs typeface="+mn-cs"/>
                        </a:rPr>
                        <a:t> 3.79x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20632049"/>
                  </a:ext>
                </a:extLst>
              </a:tr>
              <a:tr h="379858">
                <a:tc>
                  <a:txBody>
                    <a:bodyPr/>
                    <a:lstStyle/>
                    <a:p>
                      <a:pPr algn="l" fontAlgn="b"/>
                      <a:r>
                        <a:rPr lang="en-US" sz="2000" u="none" strike="noStrike" dirty="0">
                          <a:effectLst/>
                          <a:latin typeface="D-DIN" panose="020B0504030202030204" pitchFamily="34" charset="0"/>
                        </a:rPr>
                        <a:t>NIFTY Midcap 100 Index</a:t>
                      </a:r>
                      <a:endParaRPr lang="en-US" sz="2000" b="0" i="0" u="none" strike="noStrike" dirty="0">
                        <a:solidFill>
                          <a:srgbClr val="000000"/>
                        </a:solidFill>
                        <a:effectLst/>
                        <a:latin typeface="D-DIN" panose="020B0504030202030204" pitchFamily="34" charset="0"/>
                      </a:endParaRPr>
                    </a:p>
                  </a:txBody>
                  <a:tcPr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IN" sz="2000" u="none" strike="noStrike" kern="1200">
                          <a:solidFill>
                            <a:schemeClr val="dk1"/>
                          </a:solidFill>
                          <a:effectLst/>
                          <a:latin typeface="D-DIN" panose="020B0504030202030204" pitchFamily="34" charset="0"/>
                          <a:ea typeface="+mn-ea"/>
                          <a:cs typeface="+mn-cs"/>
                        </a:rPr>
                        <a:t>8507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IN" sz="2000" u="none" strike="noStrike" kern="1200" dirty="0">
                          <a:solidFill>
                            <a:schemeClr val="dk1"/>
                          </a:solidFill>
                          <a:effectLst/>
                          <a:latin typeface="D-DIN" panose="020B0504030202030204" pitchFamily="34" charset="0"/>
                          <a:ea typeface="+mn-ea"/>
                          <a:cs typeface="+mn-cs"/>
                        </a:rPr>
                        <a:t>51869.25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IN" sz="2000" u="none" strike="noStrike" kern="1200" dirty="0">
                          <a:solidFill>
                            <a:schemeClr val="dk1"/>
                          </a:solidFill>
                          <a:effectLst/>
                          <a:latin typeface="D-DIN" panose="020B0504030202030204" pitchFamily="34" charset="0"/>
                          <a:ea typeface="+mn-ea"/>
                          <a:cs typeface="+mn-cs"/>
                        </a:rPr>
                        <a:t> 6.10x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87047481"/>
                  </a:ext>
                </a:extLst>
              </a:tr>
              <a:tr h="379858">
                <a:tc>
                  <a:txBody>
                    <a:bodyPr/>
                    <a:lstStyle/>
                    <a:p>
                      <a:pPr algn="l" fontAlgn="b"/>
                      <a:r>
                        <a:rPr lang="en-US" sz="2000" u="none" strike="noStrike" dirty="0">
                          <a:effectLst/>
                          <a:latin typeface="D-DIN" panose="020B0504030202030204" pitchFamily="34" charset="0"/>
                        </a:rPr>
                        <a:t>NIFTY Small Cap 100 Index</a:t>
                      </a:r>
                      <a:endParaRPr lang="en-US" sz="2000" b="0" i="0" u="none" strike="noStrike" dirty="0">
                        <a:solidFill>
                          <a:srgbClr val="000000"/>
                        </a:solidFill>
                        <a:effectLst/>
                        <a:latin typeface="D-DIN" panose="020B0504030202030204" pitchFamily="34" charset="0"/>
                      </a:endParaRPr>
                    </a:p>
                  </a:txBody>
                  <a:tcPr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IN" sz="2000" u="none" strike="noStrike" kern="1200">
                          <a:solidFill>
                            <a:schemeClr val="dk1"/>
                          </a:solidFill>
                          <a:effectLst/>
                          <a:latin typeface="D-DIN" panose="020B0504030202030204" pitchFamily="34" charset="0"/>
                          <a:ea typeface="+mn-ea"/>
                          <a:cs typeface="+mn-cs"/>
                        </a:rPr>
                        <a:t>3719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IN" sz="2000" u="none" strike="noStrike" kern="1200" dirty="0">
                          <a:solidFill>
                            <a:schemeClr val="dk1"/>
                          </a:solidFill>
                          <a:effectLst/>
                          <a:latin typeface="D-DIN" panose="020B0504030202030204" pitchFamily="34" charset="0"/>
                          <a:ea typeface="+mn-ea"/>
                          <a:cs typeface="+mn-cs"/>
                        </a:rPr>
                        <a:t>17009.6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IN" sz="2000" u="none" strike="noStrike" kern="1200" dirty="0">
                          <a:solidFill>
                            <a:schemeClr val="dk1"/>
                          </a:solidFill>
                          <a:effectLst/>
                          <a:latin typeface="D-DIN" panose="020B0504030202030204" pitchFamily="34" charset="0"/>
                          <a:ea typeface="+mn-ea"/>
                          <a:cs typeface="+mn-cs"/>
                        </a:rPr>
                        <a:t> 4.57x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45257907"/>
                  </a:ext>
                </a:extLst>
              </a:tr>
              <a:tr h="379858">
                <a:tc>
                  <a:txBody>
                    <a:bodyPr/>
                    <a:lstStyle/>
                    <a:p>
                      <a:pPr algn="l" fontAlgn="b"/>
                      <a:r>
                        <a:rPr lang="en-US" sz="2000" u="none" strike="noStrike" dirty="0">
                          <a:effectLst/>
                          <a:latin typeface="D-DIN" panose="020B0504030202030204" pitchFamily="34" charset="0"/>
                        </a:rPr>
                        <a:t>NSE Micro Cap 250 Index (Jan, 2022)*</a:t>
                      </a:r>
                      <a:endParaRPr lang="en-US" sz="2000" b="0" i="0" u="none" strike="noStrike" dirty="0">
                        <a:solidFill>
                          <a:srgbClr val="000000"/>
                        </a:solidFill>
                        <a:effectLst/>
                        <a:latin typeface="D-DIN" panose="020B0504030202030204" pitchFamily="34" charset="0"/>
                      </a:endParaRPr>
                    </a:p>
                  </a:txBody>
                  <a:tcPr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IN" sz="2000" u="none" strike="noStrike" kern="1200">
                          <a:solidFill>
                            <a:schemeClr val="dk1"/>
                          </a:solidFill>
                          <a:effectLst/>
                          <a:latin typeface="D-DIN" panose="020B0504030202030204" pitchFamily="34" charset="0"/>
                          <a:ea typeface="+mn-ea"/>
                          <a:cs typeface="+mn-cs"/>
                        </a:rPr>
                        <a:t>10581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IN" sz="2000" u="none" strike="noStrike" kern="1200" dirty="0">
                          <a:solidFill>
                            <a:schemeClr val="dk1"/>
                          </a:solidFill>
                          <a:effectLst/>
                          <a:latin typeface="D-DIN" panose="020B0504030202030204" pitchFamily="34" charset="0"/>
                          <a:ea typeface="+mn-ea"/>
                          <a:cs typeface="+mn-cs"/>
                        </a:rPr>
                        <a:t>21230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IN" sz="2000" u="none" strike="noStrike" kern="1200" dirty="0">
                          <a:solidFill>
                            <a:schemeClr val="dk1"/>
                          </a:solidFill>
                          <a:effectLst/>
                          <a:latin typeface="D-DIN" panose="020B0504030202030204" pitchFamily="34" charset="0"/>
                          <a:ea typeface="+mn-ea"/>
                          <a:cs typeface="+mn-cs"/>
                        </a:rPr>
                        <a:t> 2.01x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79906020"/>
                  </a:ext>
                </a:extLst>
              </a:tr>
              <a:tr h="379858">
                <a:tc>
                  <a:txBody>
                    <a:bodyPr/>
                    <a:lstStyle/>
                    <a:p>
                      <a:pPr algn="l" fontAlgn="b"/>
                      <a:r>
                        <a:rPr lang="en-US" sz="2000" u="none" strike="noStrike" dirty="0">
                          <a:effectLst/>
                          <a:latin typeface="D-DIN" panose="020B0504030202030204" pitchFamily="34" charset="0"/>
                        </a:rPr>
                        <a:t>S&amp;P BSE </a:t>
                      </a:r>
                      <a:r>
                        <a:rPr lang="en-US" sz="2000" u="none" strike="noStrike" dirty="0" err="1">
                          <a:effectLst/>
                          <a:latin typeface="D-DIN" panose="020B0504030202030204" pitchFamily="34" charset="0"/>
                        </a:rPr>
                        <a:t>AllCap</a:t>
                      </a:r>
                      <a:r>
                        <a:rPr lang="en-US" sz="2000" u="none" strike="noStrike" dirty="0">
                          <a:effectLst/>
                          <a:latin typeface="D-DIN" panose="020B0504030202030204" pitchFamily="34" charset="0"/>
                        </a:rPr>
                        <a:t> (April, 2015)*</a:t>
                      </a:r>
                      <a:endParaRPr lang="en-US" sz="2000" b="0" i="0" u="none" strike="noStrike" dirty="0">
                        <a:solidFill>
                          <a:srgbClr val="000000"/>
                        </a:solidFill>
                        <a:effectLst/>
                        <a:latin typeface="D-DIN" panose="020B0504030202030204" pitchFamily="34" charset="0"/>
                      </a:endParaRPr>
                    </a:p>
                  </a:txBody>
                  <a:tcPr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IN" sz="2000" u="none" strike="noStrike" kern="1200">
                          <a:solidFill>
                            <a:schemeClr val="dk1"/>
                          </a:solidFill>
                          <a:effectLst/>
                          <a:latin typeface="D-DIN" panose="020B0504030202030204" pitchFamily="34" charset="0"/>
                          <a:ea typeface="+mn-ea"/>
                          <a:cs typeface="+mn-cs"/>
                        </a:rPr>
                        <a:t>3022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IN" sz="2000" u="none" strike="noStrike" kern="1200" dirty="0">
                          <a:solidFill>
                            <a:schemeClr val="dk1"/>
                          </a:solidFill>
                          <a:effectLst/>
                          <a:latin typeface="D-DIN" panose="020B0504030202030204" pitchFamily="34" charset="0"/>
                          <a:ea typeface="+mn-ea"/>
                          <a:cs typeface="+mn-cs"/>
                        </a:rPr>
                        <a:t>9738.53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IN" sz="2000" u="none" strike="noStrike" kern="1200" dirty="0">
                          <a:solidFill>
                            <a:schemeClr val="dk1"/>
                          </a:solidFill>
                          <a:effectLst/>
                          <a:latin typeface="D-DIN" panose="020B0504030202030204" pitchFamily="34" charset="0"/>
                          <a:ea typeface="+mn-ea"/>
                          <a:cs typeface="+mn-cs"/>
                        </a:rPr>
                        <a:t> 3.22x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36902765"/>
                  </a:ext>
                </a:extLst>
              </a:tr>
            </a:tbl>
          </a:graphicData>
        </a:graphic>
      </p:graphicFrame>
      <p:sp>
        <p:nvSpPr>
          <p:cNvPr id="3" name="TextBox 2">
            <a:extLst>
              <a:ext uri="{FF2B5EF4-FFF2-40B4-BE49-F238E27FC236}">
                <a16:creationId xmlns:a16="http://schemas.microsoft.com/office/drawing/2014/main" id="{36CAF672-02F4-23B8-0A9F-D69FE87ECBF2}"/>
              </a:ext>
            </a:extLst>
          </p:cNvPr>
          <p:cNvSpPr txBox="1"/>
          <p:nvPr/>
        </p:nvSpPr>
        <p:spPr>
          <a:xfrm>
            <a:off x="1515205" y="4521737"/>
            <a:ext cx="9161587" cy="307777"/>
          </a:xfrm>
          <a:prstGeom prst="rect">
            <a:avLst/>
          </a:prstGeom>
          <a:noFill/>
        </p:spPr>
        <p:txBody>
          <a:bodyPr wrap="square" rtlCol="0">
            <a:spAutoFit/>
          </a:bodyPr>
          <a:lstStyle/>
          <a:p>
            <a:pPr marL="0" marR="0">
              <a:spcBef>
                <a:spcPts val="0"/>
              </a:spcBef>
              <a:spcAft>
                <a:spcPts val="0"/>
              </a:spcAft>
            </a:pPr>
            <a:r>
              <a:rPr lang="en-US" sz="1400" dirty="0">
                <a:effectLst/>
                <a:latin typeface="Calibri" panose="020F0502020204030204" pitchFamily="34" charset="0"/>
                <a:ea typeface="Calibri" panose="020F0502020204030204" pitchFamily="34" charset="0"/>
              </a:rPr>
              <a:t>*NSE Micro Cap and BSE All cap were launched recently compared to other indices so we have do not have data for 10 years </a:t>
            </a:r>
          </a:p>
        </p:txBody>
      </p:sp>
      <p:sp>
        <p:nvSpPr>
          <p:cNvPr id="5" name="Title 1">
            <a:extLst>
              <a:ext uri="{FF2B5EF4-FFF2-40B4-BE49-F238E27FC236}">
                <a16:creationId xmlns:a16="http://schemas.microsoft.com/office/drawing/2014/main" id="{7F73618B-0A15-DF13-1D65-8402BC4AB7A0}"/>
              </a:ext>
            </a:extLst>
          </p:cNvPr>
          <p:cNvSpPr txBox="1">
            <a:spLocks/>
          </p:cNvSpPr>
          <p:nvPr/>
        </p:nvSpPr>
        <p:spPr bwMode="auto">
          <a:xfrm>
            <a:off x="1309418" y="837702"/>
            <a:ext cx="9573163"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r>
              <a:rPr lang="en-US" altLang="en-US" sz="3200" b="1" dirty="0">
                <a:solidFill>
                  <a:srgbClr val="0046AA"/>
                </a:solidFill>
                <a:latin typeface="D-DIN" panose="020B05040302020A0204" pitchFamily="34" charset="0"/>
                <a:cs typeface="Times New Roman" panose="02020603050405020304" pitchFamily="18" charset="0"/>
              </a:rPr>
              <a:t>I Love </a:t>
            </a:r>
          </a:p>
          <a:p>
            <a:r>
              <a:rPr lang="en-US" altLang="en-US" sz="2800" dirty="0" err="1">
                <a:solidFill>
                  <a:srgbClr val="0046AA"/>
                </a:solidFill>
                <a:latin typeface="D-DIN" panose="020B05040302020A0204" pitchFamily="34" charset="0"/>
                <a:cs typeface="Times New Roman" panose="02020603050405020304" pitchFamily="18" charset="0"/>
              </a:rPr>
              <a:t>MidCaps</a:t>
            </a:r>
            <a:r>
              <a:rPr lang="en-US" altLang="en-US" sz="2800" dirty="0">
                <a:solidFill>
                  <a:srgbClr val="0046AA"/>
                </a:solidFill>
                <a:latin typeface="D-DIN" panose="020B05040302020A0204" pitchFamily="34" charset="0"/>
                <a:cs typeface="Times New Roman" panose="02020603050405020304" pitchFamily="18" charset="0"/>
              </a:rPr>
              <a:t>, </a:t>
            </a:r>
            <a:r>
              <a:rPr lang="en-US" altLang="en-US" sz="2800" dirty="0" err="1">
                <a:solidFill>
                  <a:srgbClr val="0046AA"/>
                </a:solidFill>
                <a:latin typeface="D-DIN" panose="020B05040302020A0204" pitchFamily="34" charset="0"/>
                <a:cs typeface="Times New Roman" panose="02020603050405020304" pitchFamily="18" charset="0"/>
              </a:rPr>
              <a:t>SmallCaps</a:t>
            </a:r>
            <a:r>
              <a:rPr lang="en-US" altLang="en-US" sz="2800" dirty="0">
                <a:solidFill>
                  <a:srgbClr val="0046AA"/>
                </a:solidFill>
                <a:latin typeface="D-DIN" panose="020B05040302020A0204" pitchFamily="34" charset="0"/>
                <a:cs typeface="Times New Roman" panose="02020603050405020304" pitchFamily="18" charset="0"/>
              </a:rPr>
              <a:t>, </a:t>
            </a:r>
            <a:r>
              <a:rPr lang="en-US" altLang="en-US" sz="2800" dirty="0" err="1">
                <a:solidFill>
                  <a:srgbClr val="0046AA"/>
                </a:solidFill>
                <a:latin typeface="D-DIN" panose="020B05040302020A0204" pitchFamily="34" charset="0"/>
                <a:cs typeface="Times New Roman" panose="02020603050405020304" pitchFamily="18" charset="0"/>
              </a:rPr>
              <a:t>MicroCaps</a:t>
            </a:r>
            <a:r>
              <a:rPr lang="en-US" altLang="en-US" sz="2800" dirty="0">
                <a:solidFill>
                  <a:srgbClr val="0046AA"/>
                </a:solidFill>
                <a:latin typeface="D-DIN" panose="020B05040302020A0204" pitchFamily="34" charset="0"/>
                <a:cs typeface="Times New Roman" panose="02020603050405020304" pitchFamily="18" charset="0"/>
              </a:rPr>
              <a:t> and </a:t>
            </a:r>
            <a:r>
              <a:rPr lang="en-US" altLang="en-US" sz="2800" dirty="0" err="1">
                <a:solidFill>
                  <a:srgbClr val="0046AA"/>
                </a:solidFill>
                <a:latin typeface="D-DIN" panose="020B05040302020A0204" pitchFamily="34" charset="0"/>
                <a:cs typeface="Times New Roman" panose="02020603050405020304" pitchFamily="18" charset="0"/>
              </a:rPr>
              <a:t>NanoCaps</a:t>
            </a:r>
            <a:endParaRPr lang="en-IN" sz="2800" dirty="0">
              <a:solidFill>
                <a:srgbClr val="0046AA"/>
              </a:solidFill>
              <a:latin typeface="D-DIN" panose="020B05040302020A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3BD5F08E-0C32-87C0-3F13-6AF39038F361}"/>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2697517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A295B22-31CA-4C63-827A-2B3CEE489206}"/>
              </a:ext>
            </a:extLst>
          </p:cNvPr>
          <p:cNvSpPr txBox="1">
            <a:spLocks/>
          </p:cNvSpPr>
          <p:nvPr/>
        </p:nvSpPr>
        <p:spPr bwMode="auto">
          <a:xfrm>
            <a:off x="358557" y="579630"/>
            <a:ext cx="8414508"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altLang="en-US" sz="2400" b="1" dirty="0">
                <a:solidFill>
                  <a:srgbClr val="0046AA"/>
                </a:solidFill>
                <a:latin typeface="D-DIN" panose="020B05040302020A0204" pitchFamily="34" charset="0"/>
                <a:cs typeface="Times New Roman" panose="02020603050405020304" pitchFamily="18" charset="0"/>
              </a:rPr>
              <a:t>AMFI </a:t>
            </a:r>
            <a:r>
              <a:rPr lang="en-US" altLang="en-US" sz="2400" b="1" dirty="0" err="1">
                <a:solidFill>
                  <a:srgbClr val="0046AA"/>
                </a:solidFill>
                <a:latin typeface="D-DIN" panose="020B05040302020A0204" pitchFamily="34" charset="0"/>
                <a:cs typeface="Times New Roman" panose="02020603050405020304" pitchFamily="18" charset="0"/>
              </a:rPr>
              <a:t>Categorisation</a:t>
            </a:r>
            <a:r>
              <a:rPr lang="en-US" altLang="en-US" sz="2400" b="1" dirty="0">
                <a:solidFill>
                  <a:srgbClr val="0046AA"/>
                </a:solidFill>
                <a:latin typeface="D-DIN" panose="020B05040302020A0204" pitchFamily="34" charset="0"/>
                <a:cs typeface="Times New Roman" panose="02020603050405020304" pitchFamily="18" charset="0"/>
              </a:rPr>
              <a:t> of  Average Market </a:t>
            </a:r>
            <a:r>
              <a:rPr lang="en-US" altLang="en-US" sz="2400" b="1" dirty="0" err="1">
                <a:solidFill>
                  <a:srgbClr val="0046AA"/>
                </a:solidFill>
                <a:latin typeface="D-DIN" panose="020B05040302020A0204" pitchFamily="34" charset="0"/>
                <a:cs typeface="Times New Roman" panose="02020603050405020304" pitchFamily="18" charset="0"/>
              </a:rPr>
              <a:t>Capitalisation</a:t>
            </a:r>
            <a:r>
              <a:rPr lang="en-US" altLang="en-US" sz="2400" b="1" dirty="0">
                <a:solidFill>
                  <a:srgbClr val="0046AA"/>
                </a:solidFill>
                <a:latin typeface="D-DIN" panose="020B05040302020A0204" pitchFamily="34" charset="0"/>
                <a:cs typeface="Times New Roman" panose="02020603050405020304" pitchFamily="18" charset="0"/>
              </a:rPr>
              <a:t> of Listed Companies dated 31</a:t>
            </a:r>
            <a:r>
              <a:rPr lang="en-US" altLang="en-US" sz="2400" b="1" baseline="30000" dirty="0">
                <a:solidFill>
                  <a:srgbClr val="0046AA"/>
                </a:solidFill>
                <a:latin typeface="D-DIN" panose="020B05040302020A0204" pitchFamily="34" charset="0"/>
                <a:cs typeface="Times New Roman" panose="02020603050405020304" pitchFamily="18" charset="0"/>
              </a:rPr>
              <a:t>st</a:t>
            </a:r>
            <a:r>
              <a:rPr lang="en-US" altLang="en-US" sz="2400" b="1" dirty="0">
                <a:solidFill>
                  <a:srgbClr val="0046AA"/>
                </a:solidFill>
                <a:latin typeface="D-DIN" panose="020B05040302020A0204" pitchFamily="34" charset="0"/>
                <a:cs typeface="Times New Roman" panose="02020603050405020304" pitchFamily="18" charset="0"/>
              </a:rPr>
              <a:t>  December 2023</a:t>
            </a:r>
            <a:endParaRPr lang="en-IN" sz="2400" b="1" dirty="0">
              <a:solidFill>
                <a:srgbClr val="0046AA"/>
              </a:solidFill>
              <a:latin typeface="D-DIN" panose="020B05040302020A0204" pitchFamily="34" charset="0"/>
              <a:cs typeface="Times New Roman" panose="02020603050405020304" pitchFamily="18" charset="0"/>
            </a:endParaRPr>
          </a:p>
        </p:txBody>
      </p:sp>
      <p:pic>
        <p:nvPicPr>
          <p:cNvPr id="3" name="Picture 13">
            <a:extLst>
              <a:ext uri="{FF2B5EF4-FFF2-40B4-BE49-F238E27FC236}">
                <a16:creationId xmlns:a16="http://schemas.microsoft.com/office/drawing/2014/main" id="{DA041734-4B22-726B-A412-E019F151AE5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7B641143-1559-991D-FFD3-C6AC009D8949}"/>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graphicFrame>
        <p:nvGraphicFramePr>
          <p:cNvPr id="11" name="Table 10">
            <a:extLst>
              <a:ext uri="{FF2B5EF4-FFF2-40B4-BE49-F238E27FC236}">
                <a16:creationId xmlns:a16="http://schemas.microsoft.com/office/drawing/2014/main" id="{067CE4BE-439C-E92A-C313-FB36B2CD882B}"/>
              </a:ext>
            </a:extLst>
          </p:cNvPr>
          <p:cNvGraphicFramePr>
            <a:graphicFrameLocks noGrp="1"/>
          </p:cNvGraphicFramePr>
          <p:nvPr>
            <p:extLst>
              <p:ext uri="{D42A27DB-BD31-4B8C-83A1-F6EECF244321}">
                <p14:modId xmlns:p14="http://schemas.microsoft.com/office/powerpoint/2010/main" val="2958224416"/>
              </p:ext>
            </p:extLst>
          </p:nvPr>
        </p:nvGraphicFramePr>
        <p:xfrm>
          <a:off x="500063" y="1606550"/>
          <a:ext cx="4817352" cy="4382150"/>
        </p:xfrm>
        <a:graphic>
          <a:graphicData uri="http://schemas.openxmlformats.org/drawingml/2006/table">
            <a:tbl>
              <a:tblPr>
                <a:tableStyleId>{5C22544A-7EE6-4342-B048-85BDC9FD1C3A}</a:tableStyleId>
              </a:tblPr>
              <a:tblGrid>
                <a:gridCol w="1376362">
                  <a:extLst>
                    <a:ext uri="{9D8B030D-6E8A-4147-A177-3AD203B41FA5}">
                      <a16:colId xmlns:a16="http://schemas.microsoft.com/office/drawing/2014/main" val="2664920868"/>
                    </a:ext>
                  </a:extLst>
                </a:gridCol>
                <a:gridCol w="1104900">
                  <a:extLst>
                    <a:ext uri="{9D8B030D-6E8A-4147-A177-3AD203B41FA5}">
                      <a16:colId xmlns:a16="http://schemas.microsoft.com/office/drawing/2014/main" val="2723064020"/>
                    </a:ext>
                  </a:extLst>
                </a:gridCol>
                <a:gridCol w="1181100">
                  <a:extLst>
                    <a:ext uri="{9D8B030D-6E8A-4147-A177-3AD203B41FA5}">
                      <a16:colId xmlns:a16="http://schemas.microsoft.com/office/drawing/2014/main" val="1094981841"/>
                    </a:ext>
                  </a:extLst>
                </a:gridCol>
                <a:gridCol w="1154990">
                  <a:extLst>
                    <a:ext uri="{9D8B030D-6E8A-4147-A177-3AD203B41FA5}">
                      <a16:colId xmlns:a16="http://schemas.microsoft.com/office/drawing/2014/main" val="4054546194"/>
                    </a:ext>
                  </a:extLst>
                </a:gridCol>
              </a:tblGrid>
              <a:tr h="394934">
                <a:tc>
                  <a:txBody>
                    <a:bodyPr/>
                    <a:lstStyle/>
                    <a:p>
                      <a:pPr algn="l" fontAlgn="b"/>
                      <a:r>
                        <a:rPr lang="en-IN" sz="1100" u="none" strike="noStrike" dirty="0">
                          <a:effectLst/>
                          <a:latin typeface="D-DIN" panose="020B0504030202030204" pitchFamily="34" charset="0"/>
                          <a:ea typeface="Calibri" panose="020F0502020204030204" pitchFamily="34" charset="0"/>
                          <a:cs typeface="Calibri" panose="020F0502020204030204" pitchFamily="34" charset="0"/>
                        </a:rPr>
                        <a:t>Name</a:t>
                      </a:r>
                      <a:endParaRPr lang="en-IN" sz="1100" b="1"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45" rtl="0" eaLnBrk="1" fontAlgn="b" latinLnBrk="0" hangingPunct="1">
                        <a:lnSpc>
                          <a:spcPct val="100000"/>
                        </a:lnSpc>
                        <a:spcBef>
                          <a:spcPts val="0"/>
                        </a:spcBef>
                        <a:spcAft>
                          <a:spcPts val="0"/>
                        </a:spcAft>
                        <a:buClrTx/>
                        <a:buSzTx/>
                        <a:buFontTx/>
                        <a:buNone/>
                        <a:tabLst/>
                        <a:defRPr/>
                      </a:pPr>
                      <a:r>
                        <a:rPr lang="en-IN" sz="1100" u="none" strike="noStrike" dirty="0">
                          <a:effectLst/>
                          <a:latin typeface="D-DIN" panose="020B0504030202030204" pitchFamily="34" charset="0"/>
                          <a:ea typeface="Calibri" panose="020F0502020204030204" pitchFamily="34" charset="0"/>
                          <a:cs typeface="Calibri" panose="020F0502020204030204" pitchFamily="34" charset="0"/>
                        </a:rPr>
                        <a:t>Mkt Cap (in Cr</a:t>
                      </a:r>
                      <a:r>
                        <a:rPr lang="en-IN" sz="1100" b="1"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rPr>
                        <a:t>.)</a:t>
                      </a:r>
                      <a:r>
                        <a:rPr lang="en-IN" sz="1100" u="none" strike="noStrike" dirty="0">
                          <a:effectLst/>
                          <a:latin typeface="D-DIN" panose="020B0504030202030204" pitchFamily="34" charset="0"/>
                          <a:ea typeface="Calibri" panose="020F0502020204030204" pitchFamily="34" charset="0"/>
                          <a:cs typeface="Calibri" panose="020F0502020204030204" pitchFamily="34" charset="0"/>
                        </a:rPr>
                        <a:t> </a:t>
                      </a:r>
                    </a:p>
                    <a:p>
                      <a:pPr marL="0" marR="0" lvl="0" indent="0" algn="l" defTabSz="914445" rtl="0" eaLnBrk="1" fontAlgn="b" latinLnBrk="0" hangingPunct="1">
                        <a:lnSpc>
                          <a:spcPct val="100000"/>
                        </a:lnSpc>
                        <a:spcBef>
                          <a:spcPts val="0"/>
                        </a:spcBef>
                        <a:spcAft>
                          <a:spcPts val="0"/>
                        </a:spcAft>
                        <a:buClrTx/>
                        <a:buSzTx/>
                        <a:buFontTx/>
                        <a:buNone/>
                        <a:tabLst/>
                        <a:defRPr/>
                      </a:pPr>
                      <a:r>
                        <a:rPr lang="en-IN" sz="1100" u="none" strike="noStrike" dirty="0">
                          <a:effectLst/>
                          <a:latin typeface="D-DIN" panose="020B0504030202030204" pitchFamily="34" charset="0"/>
                          <a:ea typeface="Calibri" panose="020F0502020204030204" pitchFamily="34" charset="0"/>
                          <a:cs typeface="Calibri" panose="020F0502020204030204" pitchFamily="34" charset="0"/>
                        </a:rPr>
                        <a:t>as on 31.12.23</a:t>
                      </a:r>
                      <a:endParaRPr lang="en-IN" sz="1100" b="1"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45" rtl="0" eaLnBrk="1" fontAlgn="b" latinLnBrk="0" hangingPunct="1">
                        <a:lnSpc>
                          <a:spcPct val="100000"/>
                        </a:lnSpc>
                        <a:spcBef>
                          <a:spcPts val="0"/>
                        </a:spcBef>
                        <a:spcAft>
                          <a:spcPts val="0"/>
                        </a:spcAft>
                        <a:buClrTx/>
                        <a:buSzTx/>
                        <a:buFontTx/>
                        <a:buNone/>
                        <a:tabLst/>
                        <a:defRPr/>
                      </a:pPr>
                      <a:r>
                        <a:rPr lang="en-IN" sz="1100" u="none" strike="noStrike" dirty="0">
                          <a:effectLst/>
                          <a:latin typeface="D-DIN" panose="020B0504030202030204" pitchFamily="34" charset="0"/>
                          <a:ea typeface="Calibri" panose="020F0502020204030204" pitchFamily="34" charset="0"/>
                          <a:cs typeface="Calibri" panose="020F0502020204030204" pitchFamily="34" charset="0"/>
                        </a:rPr>
                        <a:t>Name</a:t>
                      </a:r>
                      <a:endParaRPr lang="en-IN" sz="1100" b="1"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45" rtl="0" eaLnBrk="1" fontAlgn="b" latinLnBrk="0" hangingPunct="1">
                        <a:lnSpc>
                          <a:spcPct val="100000"/>
                        </a:lnSpc>
                        <a:spcBef>
                          <a:spcPts val="0"/>
                        </a:spcBef>
                        <a:spcAft>
                          <a:spcPts val="0"/>
                        </a:spcAft>
                        <a:buClrTx/>
                        <a:buSzTx/>
                        <a:buFontTx/>
                        <a:buNone/>
                        <a:tabLst/>
                        <a:defRPr/>
                      </a:pPr>
                      <a:r>
                        <a:rPr lang="en-IN" sz="1100" u="none" strike="noStrike" dirty="0">
                          <a:effectLst/>
                          <a:latin typeface="D-DIN" panose="020B0504030202030204" pitchFamily="34" charset="0"/>
                          <a:ea typeface="Calibri" panose="020F0502020204030204" pitchFamily="34" charset="0"/>
                          <a:cs typeface="Calibri" panose="020F0502020204030204" pitchFamily="34" charset="0"/>
                        </a:rPr>
                        <a:t>Mkt Cap (in Cr</a:t>
                      </a:r>
                      <a:r>
                        <a:rPr lang="en-IN" sz="1100" b="1"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rPr>
                        <a:t>.) </a:t>
                      </a:r>
                    </a:p>
                    <a:p>
                      <a:pPr marL="0" marR="0" lvl="0" indent="0" algn="l" defTabSz="914445" rtl="0" eaLnBrk="1" fontAlgn="b" latinLnBrk="0" hangingPunct="1">
                        <a:lnSpc>
                          <a:spcPct val="100000"/>
                        </a:lnSpc>
                        <a:spcBef>
                          <a:spcPts val="0"/>
                        </a:spcBef>
                        <a:spcAft>
                          <a:spcPts val="0"/>
                        </a:spcAft>
                        <a:buClrTx/>
                        <a:buSzTx/>
                        <a:buFontTx/>
                        <a:buNone/>
                        <a:tabLst/>
                        <a:defRPr/>
                      </a:pPr>
                      <a:r>
                        <a:rPr lang="en-IN" sz="1100" u="none" strike="noStrike" dirty="0">
                          <a:effectLst/>
                          <a:latin typeface="D-DIN" panose="020B0504030202030204" pitchFamily="34" charset="0"/>
                          <a:ea typeface="Calibri" panose="020F0502020204030204" pitchFamily="34" charset="0"/>
                          <a:cs typeface="Calibri" panose="020F0502020204030204" pitchFamily="34" charset="0"/>
                        </a:rPr>
                        <a:t>as on 17.05.23</a:t>
                      </a:r>
                      <a:endParaRPr lang="en-IN" sz="1100" b="1"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738977889"/>
                  </a:ext>
                </a:extLst>
              </a:tr>
              <a:tr h="236891">
                <a:tc gridSpan="4">
                  <a:txBody>
                    <a:bodyPr/>
                    <a:lstStyle/>
                    <a:p>
                      <a:pPr algn="ctr" fontAlgn="b"/>
                      <a:r>
                        <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rPr>
                        <a:t>LARGE CAP BOTTOM 10</a:t>
                      </a: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l" fontAlgn="b"/>
                      <a:endParaRPr lang="en-IN" sz="1050" b="0" i="0" u="none" strike="noStrike" dirty="0">
                        <a:solidFill>
                          <a:srgbClr val="000000"/>
                        </a:solidFill>
                        <a:effectLst/>
                        <a:highlight>
                          <a:srgbClr val="FFC000"/>
                        </a:highligh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b">
                    <a:lnL w="12700" cap="flat" cmpd="sng" algn="ctr">
                      <a:solidFill>
                        <a:schemeClr val="bg2">
                          <a:lumMod val="40000"/>
                          <a:lumOff val="60000"/>
                        </a:schemeClr>
                      </a:solidFill>
                      <a:prstDash val="solid"/>
                      <a:round/>
                      <a:headEnd type="none" w="med" len="med"/>
                      <a:tailEnd type="none" w="med" len="med"/>
                    </a:lnL>
                    <a:lnR w="12700" cap="flat" cmpd="sng" algn="ctr">
                      <a:solidFill>
                        <a:schemeClr val="bg2">
                          <a:lumMod val="40000"/>
                          <a:lumOff val="60000"/>
                        </a:schemeClr>
                      </a:solidFill>
                      <a:prstDash val="solid"/>
                      <a:round/>
                      <a:headEnd type="none" w="med" len="med"/>
                      <a:tailEnd type="none" w="med" len="med"/>
                    </a:lnR>
                    <a:lnT w="12700" cap="flat" cmpd="sng" algn="ctr">
                      <a:solidFill>
                        <a:schemeClr val="bg2">
                          <a:lumMod val="40000"/>
                          <a:lumOff val="60000"/>
                        </a:schemeClr>
                      </a:solidFill>
                      <a:prstDash val="solid"/>
                      <a:round/>
                      <a:headEnd type="none" w="med" len="med"/>
                      <a:tailEnd type="none" w="med" len="med"/>
                    </a:lnT>
                    <a:lnB w="12700" cap="flat" cmpd="sng" algn="ctr">
                      <a:solidFill>
                        <a:schemeClr val="bg2">
                          <a:lumMod val="40000"/>
                          <a:lumOff val="60000"/>
                        </a:schemeClr>
                      </a:solidFill>
                      <a:prstDash val="solid"/>
                      <a:round/>
                      <a:headEnd type="none" w="med" len="med"/>
                      <a:tailEnd type="none" w="med" len="med"/>
                    </a:lnB>
                    <a:noFill/>
                  </a:tcPr>
                </a:tc>
                <a:tc hMerge="1">
                  <a:txBody>
                    <a:bodyPr/>
                    <a:lstStyle/>
                    <a:p>
                      <a:endParaRPr lang="en-IN"/>
                    </a:p>
                  </a:txBody>
                  <a:tcPr/>
                </a:tc>
                <a:tc hMerge="1">
                  <a:txBody>
                    <a:bodyPr/>
                    <a:lstStyle/>
                    <a:p>
                      <a:pPr algn="l" fontAlgn="b"/>
                      <a:endParaRPr lang="en-IN" sz="110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b">
                    <a:lnL w="12700" cap="flat" cmpd="sng" algn="ctr">
                      <a:solidFill>
                        <a:schemeClr val="bg2">
                          <a:lumMod val="40000"/>
                          <a:lumOff val="60000"/>
                        </a:schemeClr>
                      </a:solidFill>
                      <a:prstDash val="solid"/>
                      <a:round/>
                      <a:headEnd type="none" w="med" len="med"/>
                      <a:tailEnd type="none" w="med" len="med"/>
                    </a:lnL>
                    <a:lnR w="12700" cap="flat" cmpd="sng" algn="ctr">
                      <a:solidFill>
                        <a:schemeClr val="bg2">
                          <a:lumMod val="40000"/>
                          <a:lumOff val="60000"/>
                        </a:schemeClr>
                      </a:solidFill>
                      <a:prstDash val="solid"/>
                      <a:round/>
                      <a:headEnd type="none" w="med" len="med"/>
                      <a:tailEnd type="none" w="med" len="med"/>
                    </a:lnR>
                    <a:lnT w="12700" cap="flat" cmpd="sng" algn="ctr">
                      <a:solidFill>
                        <a:schemeClr val="bg2">
                          <a:lumMod val="40000"/>
                          <a:lumOff val="60000"/>
                        </a:schemeClr>
                      </a:solidFill>
                      <a:prstDash val="solid"/>
                      <a:round/>
                      <a:headEnd type="none" w="med" len="med"/>
                      <a:tailEnd type="none" w="med" len="med"/>
                    </a:lnT>
                    <a:lnB w="12700" cap="flat" cmpd="sng" algn="ctr">
                      <a:solidFill>
                        <a:schemeClr val="bg2">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3275079935"/>
                  </a:ext>
                </a:extLst>
              </a:tr>
              <a:tr h="174719">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UNIONBANK</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DC6D"/>
                    </a:solidFill>
                  </a:tcPr>
                </a:tc>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 ₹ 71,498.35 </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DC6D"/>
                    </a:solidFill>
                  </a:tcPr>
                </a:tc>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IOB</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DC6D"/>
                    </a:solidFill>
                  </a:tcPr>
                </a:tc>
                <a:tc>
                  <a:txBody>
                    <a:bodyPr/>
                    <a:lstStyle/>
                    <a:p>
                      <a:pPr algn="l" fontAlgn="b"/>
                      <a:r>
                        <a:rPr lang="en-IN" sz="1100" u="none" strike="noStrike" dirty="0">
                          <a:effectLst/>
                          <a:latin typeface="D-DIN" panose="020B0504030202030204" pitchFamily="34" charset="0"/>
                          <a:ea typeface="Calibri" panose="020F0502020204030204" pitchFamily="34" charset="0"/>
                          <a:cs typeface="Calibri" panose="020F0502020204030204" pitchFamily="34" charset="0"/>
                        </a:rPr>
                        <a:t>₹ 1,17,346.46</a:t>
                      </a:r>
                      <a:endParaRPr lang="en-IN" sz="110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DC6D"/>
                    </a:solidFill>
                  </a:tcPr>
                </a:tc>
                <a:extLst>
                  <a:ext uri="{0D108BD9-81ED-4DB2-BD59-A6C34878D82A}">
                    <a16:rowId xmlns:a16="http://schemas.microsoft.com/office/drawing/2014/main" val="1839641350"/>
                  </a:ext>
                </a:extLst>
              </a:tr>
              <a:tr h="174719">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MARICO</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DC6D"/>
                    </a:solidFill>
                  </a:tcPr>
                </a:tc>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 ₹ 70,881.73 </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DC6D"/>
                    </a:solidFill>
                  </a:tcPr>
                </a:tc>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UNIONBANK</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DC6D"/>
                    </a:solidFill>
                  </a:tcPr>
                </a:tc>
                <a:tc>
                  <a:txBody>
                    <a:bodyPr/>
                    <a:lstStyle/>
                    <a:p>
                      <a:pPr algn="l" fontAlgn="b"/>
                      <a:r>
                        <a:rPr lang="en-IN" sz="1100" u="none" strike="noStrike" dirty="0">
                          <a:effectLst/>
                          <a:latin typeface="D-DIN" panose="020B0504030202030204" pitchFamily="34" charset="0"/>
                          <a:ea typeface="Calibri" panose="020F0502020204030204" pitchFamily="34" charset="0"/>
                          <a:cs typeface="Calibri" panose="020F0502020204030204" pitchFamily="34" charset="0"/>
                        </a:rPr>
                        <a:t>₹ 1,06,256.27</a:t>
                      </a:r>
                      <a:endParaRPr lang="en-IN" sz="110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DC6D"/>
                    </a:solidFill>
                  </a:tcPr>
                </a:tc>
                <a:extLst>
                  <a:ext uri="{0D108BD9-81ED-4DB2-BD59-A6C34878D82A}">
                    <a16:rowId xmlns:a16="http://schemas.microsoft.com/office/drawing/2014/main" val="1452872293"/>
                  </a:ext>
                </a:extLst>
              </a:tr>
              <a:tr h="174719">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IOB</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DC6D"/>
                    </a:solidFill>
                  </a:tcPr>
                </a:tc>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 ₹ 69,083.44 </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DC6D"/>
                    </a:solidFill>
                  </a:tcPr>
                </a:tc>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ZYDUSLIFE</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100" u="none" strike="noStrike" dirty="0">
                          <a:effectLst/>
                          <a:latin typeface="D-DIN" panose="020B0504030202030204" pitchFamily="34" charset="0"/>
                          <a:ea typeface="Calibri" panose="020F0502020204030204" pitchFamily="34" charset="0"/>
                          <a:cs typeface="Calibri" panose="020F0502020204030204" pitchFamily="34" charset="0"/>
                        </a:rPr>
                        <a:t>₹ 1,05,453.22</a:t>
                      </a:r>
                      <a:endParaRPr lang="en-IN" sz="110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extLst>
                  <a:ext uri="{0D108BD9-81ED-4DB2-BD59-A6C34878D82A}">
                    <a16:rowId xmlns:a16="http://schemas.microsoft.com/office/drawing/2014/main" val="642526175"/>
                  </a:ext>
                </a:extLst>
              </a:tr>
              <a:tr h="174719">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IDBI</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DC6D"/>
                    </a:solidFill>
                  </a:tcPr>
                </a:tc>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 ₹ 68,890.16 </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DC6D"/>
                    </a:solidFill>
                  </a:tcPr>
                </a:tc>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JSWENERGY</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100" u="none" strike="noStrike" dirty="0">
                          <a:effectLst/>
                          <a:latin typeface="D-DIN" panose="020B0504030202030204" pitchFamily="34" charset="0"/>
                          <a:ea typeface="Calibri" panose="020F0502020204030204" pitchFamily="34" charset="0"/>
                          <a:cs typeface="Calibri" panose="020F0502020204030204" pitchFamily="34" charset="0"/>
                        </a:rPr>
                        <a:t>₹ 1,03,445.94</a:t>
                      </a:r>
                      <a:endParaRPr lang="en-IN" sz="110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extLst>
                  <a:ext uri="{0D108BD9-81ED-4DB2-BD59-A6C34878D82A}">
                    <a16:rowId xmlns:a16="http://schemas.microsoft.com/office/drawing/2014/main" val="3766938280"/>
                  </a:ext>
                </a:extLst>
              </a:tr>
              <a:tr h="174719">
                <a:tc>
                  <a:txBody>
                    <a:bodyPr/>
                    <a:lstStyle/>
                    <a:p>
                      <a:pPr algn="l" fontAlgn="b"/>
                      <a:r>
                        <a:rPr lang="en-IN" sz="1050" u="none" strike="noStrike">
                          <a:effectLst/>
                          <a:latin typeface="D-DIN" panose="020B0504030202030204" pitchFamily="34" charset="0"/>
                          <a:ea typeface="Calibri" panose="020F0502020204030204" pitchFamily="34" charset="0"/>
                          <a:cs typeface="Calibri" panose="020F0502020204030204" pitchFamily="34" charset="0"/>
                        </a:rPr>
                        <a:t>SRF</a:t>
                      </a:r>
                      <a:endParaRPr lang="en-IN" sz="1050" b="0" i="0" u="none" strike="noStrike">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DC6D"/>
                    </a:solidFill>
                  </a:tcPr>
                </a:tc>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 ₹ 68,383.55 </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DC6D"/>
                    </a:solidFill>
                  </a:tcPr>
                </a:tc>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CANBK</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DC6D"/>
                    </a:solidFill>
                  </a:tcPr>
                </a:tc>
                <a:tc>
                  <a:txBody>
                    <a:bodyPr/>
                    <a:lstStyle/>
                    <a:p>
                      <a:pPr algn="l" fontAlgn="b"/>
                      <a:r>
                        <a:rPr lang="en-IN" sz="1100" u="none" strike="noStrike" dirty="0">
                          <a:effectLst/>
                          <a:latin typeface="D-DIN" panose="020B0504030202030204" pitchFamily="34" charset="0"/>
                          <a:ea typeface="Calibri" panose="020F0502020204030204" pitchFamily="34" charset="0"/>
                          <a:cs typeface="Calibri" panose="020F0502020204030204" pitchFamily="34" charset="0"/>
                        </a:rPr>
                        <a:t>₹ 1,03,224.00</a:t>
                      </a:r>
                      <a:endParaRPr lang="en-IN" sz="110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DC6D"/>
                    </a:solidFill>
                  </a:tcPr>
                </a:tc>
                <a:extLst>
                  <a:ext uri="{0D108BD9-81ED-4DB2-BD59-A6C34878D82A}">
                    <a16:rowId xmlns:a16="http://schemas.microsoft.com/office/drawing/2014/main" val="480714940"/>
                  </a:ext>
                </a:extLst>
              </a:tr>
              <a:tr h="174719">
                <a:tc>
                  <a:txBody>
                    <a:bodyPr/>
                    <a:lstStyle/>
                    <a:p>
                      <a:pPr algn="l" fontAlgn="b"/>
                      <a:r>
                        <a:rPr lang="en-IN" sz="1050" u="none" strike="noStrike">
                          <a:effectLst/>
                          <a:latin typeface="D-DIN" panose="020B0504030202030204" pitchFamily="34" charset="0"/>
                          <a:ea typeface="Calibri" panose="020F0502020204030204" pitchFamily="34" charset="0"/>
                          <a:cs typeface="Calibri" panose="020F0502020204030204" pitchFamily="34" charset="0"/>
                        </a:rPr>
                        <a:t>JINDALSTEL</a:t>
                      </a:r>
                      <a:endParaRPr lang="en-IN" sz="1050" b="0" i="0" u="none" strike="noStrike">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DC6D"/>
                    </a:solidFill>
                  </a:tcPr>
                </a:tc>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 ₹ 68,263.76 </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DC6D"/>
                    </a:solidFill>
                  </a:tcPr>
                </a:tc>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JINDALSTEL</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DC6D"/>
                    </a:solidFill>
                  </a:tcPr>
                </a:tc>
                <a:tc>
                  <a:txBody>
                    <a:bodyPr/>
                    <a:lstStyle/>
                    <a:p>
                      <a:pPr algn="l" fontAlgn="b"/>
                      <a:r>
                        <a:rPr lang="en-IN" sz="1100" u="none" strike="noStrike" dirty="0">
                          <a:effectLst/>
                          <a:latin typeface="D-DIN" panose="020B0504030202030204" pitchFamily="34" charset="0"/>
                          <a:ea typeface="Calibri" panose="020F0502020204030204" pitchFamily="34" charset="0"/>
                          <a:cs typeface="Calibri" panose="020F0502020204030204" pitchFamily="34" charset="0"/>
                        </a:rPr>
                        <a:t>₹ 1,01,936.80</a:t>
                      </a:r>
                      <a:endParaRPr lang="en-IN" sz="110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DC6D"/>
                    </a:solidFill>
                  </a:tcPr>
                </a:tc>
                <a:extLst>
                  <a:ext uri="{0D108BD9-81ED-4DB2-BD59-A6C34878D82A}">
                    <a16:rowId xmlns:a16="http://schemas.microsoft.com/office/drawing/2014/main" val="3497508357"/>
                  </a:ext>
                </a:extLst>
              </a:tr>
              <a:tr h="174719">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BERGEPAINT</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DC6D"/>
                    </a:solidFill>
                  </a:tcPr>
                </a:tc>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 ₹ 67,507.96 </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DC6D"/>
                    </a:solidFill>
                  </a:tcPr>
                </a:tc>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HEROMOTOCO</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100" u="none" strike="noStrike" dirty="0">
                          <a:effectLst/>
                          <a:latin typeface="D-DIN" panose="020B0504030202030204" pitchFamily="34" charset="0"/>
                          <a:ea typeface="Calibri" panose="020F0502020204030204" pitchFamily="34" charset="0"/>
                          <a:cs typeface="Calibri" panose="020F0502020204030204" pitchFamily="34" charset="0"/>
                        </a:rPr>
                        <a:t>₹ 1,01,814.91</a:t>
                      </a:r>
                      <a:endParaRPr lang="en-IN" sz="110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extLst>
                  <a:ext uri="{0D108BD9-81ED-4DB2-BD59-A6C34878D82A}">
                    <a16:rowId xmlns:a16="http://schemas.microsoft.com/office/drawing/2014/main" val="318816279"/>
                  </a:ext>
                </a:extLst>
              </a:tr>
              <a:tr h="174719">
                <a:tc>
                  <a:txBody>
                    <a:bodyPr/>
                    <a:lstStyle/>
                    <a:p>
                      <a:pPr algn="l" fontAlgn="b"/>
                      <a:r>
                        <a:rPr lang="en-IN" sz="1050" u="none" strike="noStrike">
                          <a:effectLst/>
                          <a:latin typeface="D-DIN" panose="020B0504030202030204" pitchFamily="34" charset="0"/>
                          <a:ea typeface="Calibri" panose="020F0502020204030204" pitchFamily="34" charset="0"/>
                          <a:cs typeface="Calibri" panose="020F0502020204030204" pitchFamily="34" charset="0"/>
                        </a:rPr>
                        <a:t>ICICIGI</a:t>
                      </a:r>
                      <a:endParaRPr lang="en-IN" sz="1050" b="0" i="0" u="none" strike="noStrike">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DC6D"/>
                    </a:solidFill>
                  </a:tcPr>
                </a:tc>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 ₹ 67,463.40 </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DC6D"/>
                    </a:solidFill>
                  </a:tcPr>
                </a:tc>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CGPOWER</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100" u="none" strike="noStrike" dirty="0">
                          <a:effectLst/>
                          <a:latin typeface="D-DIN" panose="020B0504030202030204" pitchFamily="34" charset="0"/>
                          <a:ea typeface="Calibri" panose="020F0502020204030204" pitchFamily="34" charset="0"/>
                          <a:cs typeface="Calibri" panose="020F0502020204030204" pitchFamily="34" charset="0"/>
                        </a:rPr>
                        <a:t>₹ 99,932.77</a:t>
                      </a:r>
                      <a:endParaRPr lang="en-IN" sz="110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extLst>
                  <a:ext uri="{0D108BD9-81ED-4DB2-BD59-A6C34878D82A}">
                    <a16:rowId xmlns:a16="http://schemas.microsoft.com/office/drawing/2014/main" val="24670884"/>
                  </a:ext>
                </a:extLst>
              </a:tr>
              <a:tr h="174719">
                <a:tc>
                  <a:txBody>
                    <a:bodyPr/>
                    <a:lstStyle/>
                    <a:p>
                      <a:pPr algn="l" fontAlgn="b"/>
                      <a:r>
                        <a:rPr lang="en-IN" sz="1050" u="none" strike="noStrike">
                          <a:effectLst/>
                          <a:latin typeface="D-DIN" panose="020B0504030202030204" pitchFamily="34" charset="0"/>
                          <a:ea typeface="Calibri" panose="020F0502020204030204" pitchFamily="34" charset="0"/>
                          <a:cs typeface="Calibri" panose="020F0502020204030204" pitchFamily="34" charset="0"/>
                        </a:rPr>
                        <a:t>CANBK</a:t>
                      </a:r>
                      <a:endParaRPr lang="en-IN" sz="1050" b="0" i="0" u="none" strike="noStrike">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DC6D"/>
                    </a:solidFill>
                  </a:tcPr>
                </a:tc>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 ₹ 67,063.57 </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DC6D"/>
                    </a:solidFill>
                  </a:tcPr>
                </a:tc>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TORNTPHARM</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DC6D"/>
                    </a:solidFill>
                  </a:tcPr>
                </a:tc>
                <a:tc>
                  <a:txBody>
                    <a:bodyPr/>
                    <a:lstStyle/>
                    <a:p>
                      <a:pPr algn="l" fontAlgn="b"/>
                      <a:r>
                        <a:rPr lang="en-IN" sz="1100" u="none" strike="noStrike" dirty="0">
                          <a:effectLst/>
                          <a:latin typeface="D-DIN" panose="020B0504030202030204" pitchFamily="34" charset="0"/>
                          <a:ea typeface="Calibri" panose="020F0502020204030204" pitchFamily="34" charset="0"/>
                          <a:cs typeface="Calibri" panose="020F0502020204030204" pitchFamily="34" charset="0"/>
                        </a:rPr>
                        <a:t>₹ 91,530.86</a:t>
                      </a:r>
                      <a:endParaRPr lang="en-IN" sz="110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DC6D"/>
                    </a:solidFill>
                  </a:tcPr>
                </a:tc>
                <a:extLst>
                  <a:ext uri="{0D108BD9-81ED-4DB2-BD59-A6C34878D82A}">
                    <a16:rowId xmlns:a16="http://schemas.microsoft.com/office/drawing/2014/main" val="562664581"/>
                  </a:ext>
                </a:extLst>
              </a:tr>
              <a:tr h="174719">
                <a:tc>
                  <a:txBody>
                    <a:bodyPr/>
                    <a:lstStyle/>
                    <a:p>
                      <a:pPr algn="l" fontAlgn="b"/>
                      <a:r>
                        <a:rPr lang="en-IN" sz="1050" u="none" strike="noStrike">
                          <a:effectLst/>
                          <a:latin typeface="D-DIN" panose="020B0504030202030204" pitchFamily="34" charset="0"/>
                          <a:ea typeface="Calibri" panose="020F0502020204030204" pitchFamily="34" charset="0"/>
                          <a:cs typeface="Calibri" panose="020F0502020204030204" pitchFamily="34" charset="0"/>
                        </a:rPr>
                        <a:t>TORNTPHARM</a:t>
                      </a:r>
                      <a:endParaRPr lang="en-IN" sz="1050" b="0" i="0" u="none" strike="noStrike">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DC6D"/>
                    </a:solidFill>
                  </a:tcPr>
                </a:tc>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 ₹ 67,017.69 </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DC6D"/>
                    </a:solidFill>
                  </a:tcPr>
                </a:tc>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BOSCHLTD</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100" u="none" strike="noStrike" dirty="0">
                          <a:effectLst/>
                          <a:latin typeface="D-DIN" panose="020B0504030202030204" pitchFamily="34" charset="0"/>
                          <a:ea typeface="Calibri" panose="020F0502020204030204" pitchFamily="34" charset="0"/>
                          <a:cs typeface="Calibri" panose="020F0502020204030204" pitchFamily="34" charset="0"/>
                        </a:rPr>
                        <a:t>₹ 91,430.25</a:t>
                      </a:r>
                      <a:endParaRPr lang="en-IN" sz="110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extLst>
                  <a:ext uri="{0D108BD9-81ED-4DB2-BD59-A6C34878D82A}">
                    <a16:rowId xmlns:a16="http://schemas.microsoft.com/office/drawing/2014/main" val="2929454421"/>
                  </a:ext>
                </a:extLst>
              </a:tr>
              <a:tr h="231125">
                <a:tc gridSpan="4">
                  <a:txBody>
                    <a:bodyPr/>
                    <a:lstStyle/>
                    <a:p>
                      <a:pPr marL="0" marR="0" lvl="0" indent="0" algn="ctr" defTabSz="914445" rtl="0" eaLnBrk="1" fontAlgn="b" latinLnBrk="0" hangingPunct="1">
                        <a:lnSpc>
                          <a:spcPct val="100000"/>
                        </a:lnSpc>
                        <a:spcBef>
                          <a:spcPts val="0"/>
                        </a:spcBef>
                        <a:spcAft>
                          <a:spcPts val="0"/>
                        </a:spcAft>
                        <a:buClrTx/>
                        <a:buSzTx/>
                        <a:buFontTx/>
                        <a:buNone/>
                        <a:tabLst/>
                        <a:defRPr/>
                      </a:pPr>
                      <a:r>
                        <a:rPr lang="en-IN" sz="1050" b="0" i="0" u="none" strike="noStrike" kern="1200" dirty="0">
                          <a:solidFill>
                            <a:srgbClr val="000000"/>
                          </a:solidFill>
                          <a:effectLst/>
                          <a:latin typeface="D-DIN" panose="020B0504030202030204" pitchFamily="34" charset="0"/>
                          <a:ea typeface="Calibri" panose="020F0502020204030204" pitchFamily="34" charset="0"/>
                          <a:cs typeface="Calibri" panose="020F0502020204030204" pitchFamily="34" charset="0"/>
                        </a:rPr>
                        <a:t>MID CAP TOP 10</a:t>
                      </a: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l" fontAlgn="b"/>
                      <a:endParaRPr lang="en-IN" sz="1050" b="0" i="0" u="none" strike="noStrike" dirty="0">
                        <a:solidFill>
                          <a:srgbClr val="000000"/>
                        </a:solidFill>
                        <a:effectLst/>
                        <a:highlight>
                          <a:srgbClr val="A9D08E"/>
                        </a:highligh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2">
                          <a:lumMod val="40000"/>
                          <a:lumOff val="60000"/>
                        </a:schemeClr>
                      </a:solidFill>
                      <a:prstDash val="solid"/>
                      <a:round/>
                      <a:headEnd type="none" w="med" len="med"/>
                      <a:tailEnd type="none" w="med" len="med"/>
                    </a:lnL>
                    <a:lnR w="12700" cap="flat" cmpd="sng" algn="ctr">
                      <a:solidFill>
                        <a:schemeClr val="bg2">
                          <a:lumMod val="40000"/>
                          <a:lumOff val="60000"/>
                        </a:schemeClr>
                      </a:solidFill>
                      <a:prstDash val="solid"/>
                      <a:round/>
                      <a:headEnd type="none" w="med" len="med"/>
                      <a:tailEnd type="none" w="med" len="med"/>
                    </a:lnR>
                    <a:lnT w="12700" cap="flat" cmpd="sng" algn="ctr">
                      <a:solidFill>
                        <a:schemeClr val="bg2">
                          <a:lumMod val="40000"/>
                          <a:lumOff val="60000"/>
                        </a:schemeClr>
                      </a:solidFill>
                      <a:prstDash val="solid"/>
                      <a:round/>
                      <a:headEnd type="none" w="med" len="med"/>
                      <a:tailEnd type="none" w="med" len="med"/>
                    </a:lnT>
                    <a:lnB w="12700" cap="flat" cmpd="sng" algn="ctr">
                      <a:solidFill>
                        <a:schemeClr val="bg2">
                          <a:lumMod val="40000"/>
                          <a:lumOff val="60000"/>
                        </a:schemeClr>
                      </a:solidFill>
                      <a:prstDash val="solid"/>
                      <a:round/>
                      <a:headEnd type="none" w="med" len="med"/>
                      <a:tailEnd type="none" w="med" len="med"/>
                    </a:lnB>
                    <a:noFill/>
                  </a:tcPr>
                </a:tc>
                <a:tc hMerge="1">
                  <a:txBody>
                    <a:bodyPr/>
                    <a:lstStyle/>
                    <a:p>
                      <a:endParaRPr lang="en-IN"/>
                    </a:p>
                  </a:txBody>
                  <a:tcPr/>
                </a:tc>
                <a:tc hMerge="1">
                  <a:txBody>
                    <a:bodyPr/>
                    <a:lstStyle/>
                    <a:p>
                      <a:pPr algn="l" fontAlgn="b"/>
                      <a:endParaRPr lang="en-IN" sz="110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2">
                          <a:lumMod val="40000"/>
                          <a:lumOff val="60000"/>
                        </a:schemeClr>
                      </a:solidFill>
                      <a:prstDash val="solid"/>
                      <a:round/>
                      <a:headEnd type="none" w="med" len="med"/>
                      <a:tailEnd type="none" w="med" len="med"/>
                    </a:lnL>
                    <a:lnR w="12700" cap="flat" cmpd="sng" algn="ctr">
                      <a:solidFill>
                        <a:schemeClr val="bg2">
                          <a:lumMod val="40000"/>
                          <a:lumOff val="60000"/>
                        </a:schemeClr>
                      </a:solidFill>
                      <a:prstDash val="solid"/>
                      <a:round/>
                      <a:headEnd type="none" w="med" len="med"/>
                      <a:tailEnd type="none" w="med" len="med"/>
                    </a:lnR>
                    <a:lnT w="12700" cap="flat" cmpd="sng" algn="ctr">
                      <a:solidFill>
                        <a:schemeClr val="bg2">
                          <a:lumMod val="40000"/>
                          <a:lumOff val="60000"/>
                        </a:schemeClr>
                      </a:solidFill>
                      <a:prstDash val="solid"/>
                      <a:round/>
                      <a:headEnd type="none" w="med" len="med"/>
                      <a:tailEnd type="none" w="med" len="med"/>
                    </a:lnT>
                    <a:lnB w="12700" cap="flat" cmpd="sng" algn="ctr">
                      <a:solidFill>
                        <a:schemeClr val="bg2">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4156710020"/>
                  </a:ext>
                </a:extLst>
              </a:tr>
              <a:tr h="174719">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HEROMOTOCO</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 ₹ 64,425.15 </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IDBI</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DC6D"/>
                    </a:solidFill>
                  </a:tcPr>
                </a:tc>
                <a:tc>
                  <a:txBody>
                    <a:bodyPr/>
                    <a:lstStyle/>
                    <a:p>
                      <a:pPr algn="l" fontAlgn="b"/>
                      <a:r>
                        <a:rPr lang="en-IN" sz="1100" u="none" strike="noStrike" dirty="0">
                          <a:effectLst/>
                          <a:latin typeface="D-DIN" panose="020B0504030202030204" pitchFamily="34" charset="0"/>
                          <a:ea typeface="Calibri" panose="020F0502020204030204" pitchFamily="34" charset="0"/>
                          <a:cs typeface="Calibri" panose="020F0502020204030204" pitchFamily="34" charset="0"/>
                        </a:rPr>
                        <a:t>₹ 90,696.49</a:t>
                      </a:r>
                      <a:endParaRPr lang="en-IN" sz="110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DC6D"/>
                    </a:solidFill>
                  </a:tcPr>
                </a:tc>
                <a:extLst>
                  <a:ext uri="{0D108BD9-81ED-4DB2-BD59-A6C34878D82A}">
                    <a16:rowId xmlns:a16="http://schemas.microsoft.com/office/drawing/2014/main" val="2538227889"/>
                  </a:ext>
                </a:extLst>
              </a:tr>
              <a:tr h="174719">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MOTHERSON</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 ₹ 64,251.79 </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MOTHERSON</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100" u="none" strike="noStrike" dirty="0">
                          <a:effectLst/>
                          <a:latin typeface="D-DIN" panose="020B0504030202030204" pitchFamily="34" charset="0"/>
                          <a:ea typeface="Calibri" panose="020F0502020204030204" pitchFamily="34" charset="0"/>
                          <a:cs typeface="Calibri" panose="020F0502020204030204" pitchFamily="34" charset="0"/>
                        </a:rPr>
                        <a:t>₹ 87,622.65</a:t>
                      </a:r>
                      <a:endParaRPr lang="en-IN" sz="110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extLst>
                  <a:ext uri="{0D108BD9-81ED-4DB2-BD59-A6C34878D82A}">
                    <a16:rowId xmlns:a16="http://schemas.microsoft.com/office/drawing/2014/main" val="3324783239"/>
                  </a:ext>
                </a:extLst>
              </a:tr>
              <a:tr h="174719">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CGPOWER</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 ₹ 63,871.43 </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ICICIGI</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DC6D"/>
                    </a:solidFill>
                  </a:tcPr>
                </a:tc>
                <a:tc>
                  <a:txBody>
                    <a:bodyPr/>
                    <a:lstStyle/>
                    <a:p>
                      <a:pPr algn="l" fontAlgn="b"/>
                      <a:r>
                        <a:rPr lang="en-IN" sz="1100" u="none" strike="noStrike" dirty="0">
                          <a:effectLst/>
                          <a:latin typeface="D-DIN" panose="020B0504030202030204" pitchFamily="34" charset="0"/>
                          <a:ea typeface="Calibri" panose="020F0502020204030204" pitchFamily="34" charset="0"/>
                          <a:cs typeface="Calibri" panose="020F0502020204030204" pitchFamily="34" charset="0"/>
                        </a:rPr>
                        <a:t>₹ 82,298.66</a:t>
                      </a:r>
                      <a:endParaRPr lang="en-IN" sz="110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DC6D"/>
                    </a:solidFill>
                  </a:tcPr>
                </a:tc>
                <a:extLst>
                  <a:ext uri="{0D108BD9-81ED-4DB2-BD59-A6C34878D82A}">
                    <a16:rowId xmlns:a16="http://schemas.microsoft.com/office/drawing/2014/main" val="1597906227"/>
                  </a:ext>
                </a:extLst>
              </a:tr>
              <a:tr h="174719">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ZYDUSLIFE</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 ₹ 63,049.38 </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MAXHEALTH</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100" u="none" strike="noStrike" dirty="0">
                          <a:effectLst/>
                          <a:latin typeface="D-DIN" panose="020B0504030202030204" pitchFamily="34" charset="0"/>
                          <a:ea typeface="Calibri" panose="020F0502020204030204" pitchFamily="34" charset="0"/>
                          <a:cs typeface="Calibri" panose="020F0502020204030204" pitchFamily="34" charset="0"/>
                        </a:rPr>
                        <a:t>₹ 81,543.45</a:t>
                      </a:r>
                      <a:endParaRPr lang="en-IN" sz="110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extLst>
                  <a:ext uri="{0D108BD9-81ED-4DB2-BD59-A6C34878D82A}">
                    <a16:rowId xmlns:a16="http://schemas.microsoft.com/office/drawing/2014/main" val="1425579979"/>
                  </a:ext>
                </a:extLst>
              </a:tr>
              <a:tr h="174719">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JSWENERGY</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 ₹ 61,813.48 </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NAUKRI</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100" u="none" strike="noStrike" dirty="0">
                          <a:effectLst/>
                          <a:latin typeface="D-DIN" panose="020B0504030202030204" pitchFamily="34" charset="0"/>
                          <a:ea typeface="Calibri" panose="020F0502020204030204" pitchFamily="34" charset="0"/>
                          <a:cs typeface="Calibri" panose="020F0502020204030204" pitchFamily="34" charset="0"/>
                        </a:rPr>
                        <a:t>₹ 80,333.63</a:t>
                      </a:r>
                      <a:endParaRPr lang="en-IN" sz="110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extLst>
                  <a:ext uri="{0D108BD9-81ED-4DB2-BD59-A6C34878D82A}">
                    <a16:rowId xmlns:a16="http://schemas.microsoft.com/office/drawing/2014/main" val="1096387725"/>
                  </a:ext>
                </a:extLst>
              </a:tr>
              <a:tr h="174719">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TIINDIA</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 ₹ 61,590.00 </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MARICO</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DC6D"/>
                    </a:solidFill>
                  </a:tcPr>
                </a:tc>
                <a:tc>
                  <a:txBody>
                    <a:bodyPr/>
                    <a:lstStyle/>
                    <a:p>
                      <a:pPr algn="l" fontAlgn="b"/>
                      <a:r>
                        <a:rPr lang="en-IN" sz="1100" u="none" strike="noStrike" dirty="0">
                          <a:effectLst/>
                          <a:latin typeface="D-DIN" panose="020B0504030202030204" pitchFamily="34" charset="0"/>
                          <a:ea typeface="Calibri" panose="020F0502020204030204" pitchFamily="34" charset="0"/>
                          <a:cs typeface="Calibri" panose="020F0502020204030204" pitchFamily="34" charset="0"/>
                        </a:rPr>
                        <a:t>₹ 77,224.19</a:t>
                      </a:r>
                      <a:endParaRPr lang="en-IN" sz="110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DC6D"/>
                    </a:solidFill>
                  </a:tcPr>
                </a:tc>
                <a:extLst>
                  <a:ext uri="{0D108BD9-81ED-4DB2-BD59-A6C34878D82A}">
                    <a16:rowId xmlns:a16="http://schemas.microsoft.com/office/drawing/2014/main" val="610453093"/>
                  </a:ext>
                </a:extLst>
              </a:tr>
              <a:tr h="174719">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IDFCFIRSTB</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 ₹ 59,484.29 </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TIINDIA</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100" u="none" strike="noStrike" dirty="0">
                          <a:effectLst/>
                          <a:latin typeface="D-DIN" panose="020B0504030202030204" pitchFamily="34" charset="0"/>
                          <a:ea typeface="Calibri" panose="020F0502020204030204" pitchFamily="34" charset="0"/>
                          <a:cs typeface="Calibri" panose="020F0502020204030204" pitchFamily="34" charset="0"/>
                        </a:rPr>
                        <a:t>₹ 73,166.27</a:t>
                      </a:r>
                      <a:endParaRPr lang="en-IN" sz="110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extLst>
                  <a:ext uri="{0D108BD9-81ED-4DB2-BD59-A6C34878D82A}">
                    <a16:rowId xmlns:a16="http://schemas.microsoft.com/office/drawing/2014/main" val="3255163438"/>
                  </a:ext>
                </a:extLst>
              </a:tr>
              <a:tr h="174719">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BOSCHLTD</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 ₹ 58,208.63 </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SRF</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DC6D"/>
                    </a:solidFill>
                  </a:tcPr>
                </a:tc>
                <a:tc>
                  <a:txBody>
                    <a:bodyPr/>
                    <a:lstStyle/>
                    <a:p>
                      <a:pPr algn="l" fontAlgn="b"/>
                      <a:r>
                        <a:rPr lang="en-IN" sz="1100" u="none" strike="noStrike" dirty="0">
                          <a:effectLst/>
                          <a:latin typeface="D-DIN" panose="020B0504030202030204" pitchFamily="34" charset="0"/>
                          <a:ea typeface="Calibri" panose="020F0502020204030204" pitchFamily="34" charset="0"/>
                          <a:cs typeface="Calibri" panose="020F0502020204030204" pitchFamily="34" charset="0"/>
                        </a:rPr>
                        <a:t>₹ 67,653.14</a:t>
                      </a:r>
                      <a:endParaRPr lang="en-IN" sz="110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DC6D"/>
                    </a:solidFill>
                  </a:tcPr>
                </a:tc>
                <a:extLst>
                  <a:ext uri="{0D108BD9-81ED-4DB2-BD59-A6C34878D82A}">
                    <a16:rowId xmlns:a16="http://schemas.microsoft.com/office/drawing/2014/main" val="2334858734"/>
                  </a:ext>
                </a:extLst>
              </a:tr>
              <a:tr h="174719">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MAXHEALTH</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 ₹ 58,145.26 </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BERGEPAINT</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DC6D"/>
                    </a:solidFill>
                  </a:tcPr>
                </a:tc>
                <a:tc>
                  <a:txBody>
                    <a:bodyPr/>
                    <a:lstStyle/>
                    <a:p>
                      <a:pPr algn="l" fontAlgn="b"/>
                      <a:r>
                        <a:rPr lang="en-IN" sz="1100" u="none" strike="noStrike" dirty="0">
                          <a:effectLst/>
                          <a:latin typeface="D-DIN" panose="020B0504030202030204" pitchFamily="34" charset="0"/>
                          <a:ea typeface="Calibri" panose="020F0502020204030204" pitchFamily="34" charset="0"/>
                          <a:cs typeface="Calibri" panose="020F0502020204030204" pitchFamily="34" charset="0"/>
                        </a:rPr>
                        <a:t>₹ 57,322.05</a:t>
                      </a:r>
                      <a:endParaRPr lang="en-IN" sz="110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DC6D"/>
                    </a:solidFill>
                  </a:tcPr>
                </a:tc>
                <a:extLst>
                  <a:ext uri="{0D108BD9-81ED-4DB2-BD59-A6C34878D82A}">
                    <a16:rowId xmlns:a16="http://schemas.microsoft.com/office/drawing/2014/main" val="2356474963"/>
                  </a:ext>
                </a:extLst>
              </a:tr>
              <a:tr h="174719">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NAUKRI</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 ₹ 58,124.20 </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050" u="none" strike="noStrike" dirty="0">
                          <a:effectLst/>
                          <a:latin typeface="D-DIN" panose="020B0504030202030204" pitchFamily="34" charset="0"/>
                          <a:ea typeface="Calibri" panose="020F0502020204030204" pitchFamily="34" charset="0"/>
                          <a:cs typeface="Calibri" panose="020F0502020204030204" pitchFamily="34" charset="0"/>
                        </a:rPr>
                        <a:t>IDFCFIRSTB</a:t>
                      </a:r>
                      <a:endParaRPr lang="en-IN" sz="105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100" u="none" strike="noStrike" dirty="0">
                          <a:effectLst/>
                          <a:latin typeface="D-DIN" panose="020B0504030202030204" pitchFamily="34" charset="0"/>
                          <a:ea typeface="Calibri" panose="020F0502020204030204" pitchFamily="34" charset="0"/>
                          <a:cs typeface="Calibri" panose="020F0502020204030204" pitchFamily="34" charset="0"/>
                        </a:rPr>
                        <a:t>₹ 54,625.50</a:t>
                      </a:r>
                      <a:endParaRPr lang="en-IN" sz="1100" b="0"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extLst>
                  <a:ext uri="{0D108BD9-81ED-4DB2-BD59-A6C34878D82A}">
                    <a16:rowId xmlns:a16="http://schemas.microsoft.com/office/drawing/2014/main" val="1513848506"/>
                  </a:ext>
                </a:extLst>
              </a:tr>
            </a:tbl>
          </a:graphicData>
        </a:graphic>
      </p:graphicFrame>
      <p:graphicFrame>
        <p:nvGraphicFramePr>
          <p:cNvPr id="13" name="Table 12">
            <a:extLst>
              <a:ext uri="{FF2B5EF4-FFF2-40B4-BE49-F238E27FC236}">
                <a16:creationId xmlns:a16="http://schemas.microsoft.com/office/drawing/2014/main" id="{29DCB49D-9B1A-DB0D-CAA9-858278C8B41A}"/>
              </a:ext>
            </a:extLst>
          </p:cNvPr>
          <p:cNvGraphicFramePr>
            <a:graphicFrameLocks noGrp="1"/>
          </p:cNvGraphicFramePr>
          <p:nvPr>
            <p:extLst>
              <p:ext uri="{D42A27DB-BD31-4B8C-83A1-F6EECF244321}">
                <p14:modId xmlns:p14="http://schemas.microsoft.com/office/powerpoint/2010/main" val="2025344895"/>
              </p:ext>
            </p:extLst>
          </p:nvPr>
        </p:nvGraphicFramePr>
        <p:xfrm>
          <a:off x="5584115" y="1608618"/>
          <a:ext cx="5360110" cy="4389607"/>
        </p:xfrm>
        <a:graphic>
          <a:graphicData uri="http://schemas.openxmlformats.org/drawingml/2006/table">
            <a:tbl>
              <a:tblPr>
                <a:tableStyleId>{5C22544A-7EE6-4342-B048-85BDC9FD1C3A}</a:tableStyleId>
              </a:tblPr>
              <a:tblGrid>
                <a:gridCol w="1622815">
                  <a:extLst>
                    <a:ext uri="{9D8B030D-6E8A-4147-A177-3AD203B41FA5}">
                      <a16:colId xmlns:a16="http://schemas.microsoft.com/office/drawing/2014/main" val="578675477"/>
                    </a:ext>
                  </a:extLst>
                </a:gridCol>
                <a:gridCol w="1222695">
                  <a:extLst>
                    <a:ext uri="{9D8B030D-6E8A-4147-A177-3AD203B41FA5}">
                      <a16:colId xmlns:a16="http://schemas.microsoft.com/office/drawing/2014/main" val="966076161"/>
                    </a:ext>
                  </a:extLst>
                </a:gridCol>
                <a:gridCol w="1320480">
                  <a:extLst>
                    <a:ext uri="{9D8B030D-6E8A-4147-A177-3AD203B41FA5}">
                      <a16:colId xmlns:a16="http://schemas.microsoft.com/office/drawing/2014/main" val="2556275996"/>
                    </a:ext>
                  </a:extLst>
                </a:gridCol>
                <a:gridCol w="1194120">
                  <a:extLst>
                    <a:ext uri="{9D8B030D-6E8A-4147-A177-3AD203B41FA5}">
                      <a16:colId xmlns:a16="http://schemas.microsoft.com/office/drawing/2014/main" val="712112751"/>
                    </a:ext>
                  </a:extLst>
                </a:gridCol>
              </a:tblGrid>
              <a:tr h="392446">
                <a:tc>
                  <a:txBody>
                    <a:bodyPr/>
                    <a:lstStyle/>
                    <a:p>
                      <a:pPr algn="l" fontAlgn="b"/>
                      <a:r>
                        <a:rPr lang="en-IN" sz="1100" u="none" strike="noStrike" dirty="0">
                          <a:effectLst/>
                          <a:latin typeface="D-DIN" panose="020B0504030202030204" pitchFamily="34" charset="0"/>
                          <a:ea typeface="Calibri" panose="020F0502020204030204" pitchFamily="34" charset="0"/>
                          <a:cs typeface="Calibri" panose="020F0502020204030204" pitchFamily="34" charset="0"/>
                        </a:rPr>
                        <a:t>Name</a:t>
                      </a:r>
                      <a:endParaRPr lang="en-IN" sz="1100" b="1"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45" rtl="0" eaLnBrk="1" fontAlgn="b" latinLnBrk="0" hangingPunct="1">
                        <a:lnSpc>
                          <a:spcPct val="100000"/>
                        </a:lnSpc>
                        <a:spcBef>
                          <a:spcPts val="0"/>
                        </a:spcBef>
                        <a:spcAft>
                          <a:spcPts val="0"/>
                        </a:spcAft>
                        <a:buClrTx/>
                        <a:buSzTx/>
                        <a:buFontTx/>
                        <a:buNone/>
                        <a:tabLst/>
                        <a:defRPr/>
                      </a:pPr>
                      <a:r>
                        <a:rPr lang="en-IN" sz="1100" u="none" strike="noStrike" dirty="0">
                          <a:effectLst/>
                          <a:latin typeface="D-DIN" panose="020B0504030202030204" pitchFamily="34" charset="0"/>
                          <a:ea typeface="Calibri" panose="020F0502020204030204" pitchFamily="34" charset="0"/>
                          <a:cs typeface="Calibri" panose="020F0502020204030204" pitchFamily="34" charset="0"/>
                        </a:rPr>
                        <a:t>Mkt Cap (in Cr</a:t>
                      </a:r>
                      <a:r>
                        <a:rPr lang="en-IN" sz="1100" b="1"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rPr>
                        <a:t>.)</a:t>
                      </a:r>
                      <a:r>
                        <a:rPr lang="en-IN" sz="1100" u="none" strike="noStrike" dirty="0">
                          <a:effectLst/>
                          <a:latin typeface="D-DIN" panose="020B0504030202030204" pitchFamily="34" charset="0"/>
                          <a:ea typeface="Calibri" panose="020F0502020204030204" pitchFamily="34" charset="0"/>
                          <a:cs typeface="Calibri" panose="020F0502020204030204" pitchFamily="34" charset="0"/>
                        </a:rPr>
                        <a:t> </a:t>
                      </a:r>
                    </a:p>
                    <a:p>
                      <a:pPr marL="0" marR="0" lvl="0" indent="0" algn="l" defTabSz="914445" rtl="0" eaLnBrk="1" fontAlgn="b" latinLnBrk="0" hangingPunct="1">
                        <a:lnSpc>
                          <a:spcPct val="100000"/>
                        </a:lnSpc>
                        <a:spcBef>
                          <a:spcPts val="0"/>
                        </a:spcBef>
                        <a:spcAft>
                          <a:spcPts val="0"/>
                        </a:spcAft>
                        <a:buClrTx/>
                        <a:buSzTx/>
                        <a:buFontTx/>
                        <a:buNone/>
                        <a:tabLst/>
                        <a:defRPr/>
                      </a:pPr>
                      <a:r>
                        <a:rPr lang="en-IN" sz="1100" u="none" strike="noStrike" dirty="0">
                          <a:effectLst/>
                          <a:latin typeface="D-DIN" panose="020B0504030202030204" pitchFamily="34" charset="0"/>
                          <a:ea typeface="Calibri" panose="020F0502020204030204" pitchFamily="34" charset="0"/>
                          <a:cs typeface="Calibri" panose="020F0502020204030204" pitchFamily="34" charset="0"/>
                        </a:rPr>
                        <a:t>as on 31.12.23</a:t>
                      </a:r>
                      <a:endParaRPr lang="en-IN" sz="1100" b="1"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45" rtl="0" eaLnBrk="1" fontAlgn="b" latinLnBrk="0" hangingPunct="1">
                        <a:lnSpc>
                          <a:spcPct val="100000"/>
                        </a:lnSpc>
                        <a:spcBef>
                          <a:spcPts val="0"/>
                        </a:spcBef>
                        <a:spcAft>
                          <a:spcPts val="0"/>
                        </a:spcAft>
                        <a:buClrTx/>
                        <a:buSzTx/>
                        <a:buFontTx/>
                        <a:buNone/>
                        <a:tabLst/>
                        <a:defRPr/>
                      </a:pPr>
                      <a:r>
                        <a:rPr lang="en-IN" sz="1100" u="none" strike="noStrike" dirty="0">
                          <a:effectLst/>
                          <a:latin typeface="D-DIN" panose="020B0504030202030204" pitchFamily="34" charset="0"/>
                          <a:ea typeface="Calibri" panose="020F0502020204030204" pitchFamily="34" charset="0"/>
                          <a:cs typeface="Calibri" panose="020F0502020204030204" pitchFamily="34" charset="0"/>
                        </a:rPr>
                        <a:t>Name</a:t>
                      </a:r>
                      <a:endParaRPr lang="en-IN" sz="1100" b="1"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45" rtl="0" eaLnBrk="1" fontAlgn="b" latinLnBrk="0" hangingPunct="1">
                        <a:lnSpc>
                          <a:spcPct val="100000"/>
                        </a:lnSpc>
                        <a:spcBef>
                          <a:spcPts val="0"/>
                        </a:spcBef>
                        <a:spcAft>
                          <a:spcPts val="0"/>
                        </a:spcAft>
                        <a:buClrTx/>
                        <a:buSzTx/>
                        <a:buFontTx/>
                        <a:buNone/>
                        <a:tabLst/>
                        <a:defRPr/>
                      </a:pPr>
                      <a:r>
                        <a:rPr lang="en-IN" sz="1100" u="none" strike="noStrike" dirty="0">
                          <a:effectLst/>
                          <a:latin typeface="D-DIN" panose="020B0504030202030204" pitchFamily="34" charset="0"/>
                          <a:ea typeface="Calibri" panose="020F0502020204030204" pitchFamily="34" charset="0"/>
                          <a:cs typeface="Calibri" panose="020F0502020204030204" pitchFamily="34" charset="0"/>
                        </a:rPr>
                        <a:t>Mkt Cap (in Cr</a:t>
                      </a:r>
                      <a:r>
                        <a:rPr lang="en-IN" sz="1100" b="1"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rPr>
                        <a:t>.) </a:t>
                      </a:r>
                    </a:p>
                    <a:p>
                      <a:pPr marL="0" marR="0" lvl="0" indent="0" algn="l" defTabSz="914445" rtl="0" eaLnBrk="1" fontAlgn="b" latinLnBrk="0" hangingPunct="1">
                        <a:lnSpc>
                          <a:spcPct val="100000"/>
                        </a:lnSpc>
                        <a:spcBef>
                          <a:spcPts val="0"/>
                        </a:spcBef>
                        <a:spcAft>
                          <a:spcPts val="0"/>
                        </a:spcAft>
                        <a:buClrTx/>
                        <a:buSzTx/>
                        <a:buFontTx/>
                        <a:buNone/>
                        <a:tabLst/>
                        <a:defRPr/>
                      </a:pPr>
                      <a:r>
                        <a:rPr lang="en-IN" sz="1100" u="none" strike="noStrike" dirty="0">
                          <a:effectLst/>
                          <a:latin typeface="D-DIN" panose="020B0504030202030204" pitchFamily="34" charset="0"/>
                          <a:ea typeface="Calibri" panose="020F0502020204030204" pitchFamily="34" charset="0"/>
                          <a:cs typeface="Calibri" panose="020F0502020204030204" pitchFamily="34" charset="0"/>
                        </a:rPr>
                        <a:t>as on 17.05.23</a:t>
                      </a:r>
                      <a:endParaRPr lang="en-IN" sz="1100" b="1" i="0" u="none" strike="noStrike" dirty="0">
                        <a:solidFill>
                          <a:srgbClr val="000000"/>
                        </a:solidFill>
                        <a:effectLst/>
                        <a:latin typeface="D-DIN" panose="020B0504030202030204" pitchFamily="34" charset="0"/>
                        <a:ea typeface="Calibri" panose="020F0502020204030204" pitchFamily="34" charset="0"/>
                        <a:cs typeface="Calibri" panose="020F0502020204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85784664"/>
                  </a:ext>
                </a:extLst>
              </a:tr>
              <a:tr h="237311">
                <a:tc gridSpan="4">
                  <a:txBody>
                    <a:bodyPr/>
                    <a:lstStyle/>
                    <a:p>
                      <a:pPr marL="0" marR="0" lvl="0" indent="0" algn="ctr" defTabSz="914445" rtl="0" eaLnBrk="1" fontAlgn="b" latinLnBrk="0" hangingPunct="1">
                        <a:lnSpc>
                          <a:spcPct val="100000"/>
                        </a:lnSpc>
                        <a:spcBef>
                          <a:spcPts val="0"/>
                        </a:spcBef>
                        <a:spcAft>
                          <a:spcPts val="0"/>
                        </a:spcAft>
                        <a:buClrTx/>
                        <a:buSzTx/>
                        <a:buFontTx/>
                        <a:buNone/>
                        <a:tabLst/>
                        <a:defRPr/>
                      </a:pPr>
                      <a:r>
                        <a:rPr lang="en-IN" sz="1050" b="0" i="0" u="none" strike="noStrike" kern="1200" dirty="0">
                          <a:solidFill>
                            <a:srgbClr val="000000"/>
                          </a:solidFill>
                          <a:effectLst/>
                          <a:latin typeface="D-DIN" panose="020B0504030202030204" pitchFamily="34" charset="0"/>
                          <a:ea typeface="Calibri" panose="020F0502020204030204" pitchFamily="34" charset="0"/>
                          <a:cs typeface="Calibri" panose="020F0502020204030204" pitchFamily="34" charset="0"/>
                        </a:rPr>
                        <a:t>MID CAP BOTTOM 10</a:t>
                      </a:r>
                    </a:p>
                  </a:txBody>
                  <a:tcPr marL="832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l" fontAlgn="b"/>
                      <a:endParaRPr lang="en-IN" sz="1050" b="0" i="0" u="none" strike="noStrike" dirty="0">
                        <a:solidFill>
                          <a:srgbClr val="000000"/>
                        </a:solidFill>
                        <a:effectLst/>
                        <a:highlight>
                          <a:srgbClr val="A9D08E"/>
                        </a:highlight>
                        <a:latin typeface="D-DIN" panose="020B0504030202030204" pitchFamily="34" charset="0"/>
                      </a:endParaRPr>
                    </a:p>
                  </a:txBody>
                  <a:tcPr marL="8320" marR="8320" marT="8320" marB="0" anchor="b">
                    <a:lnL w="12700" cap="flat" cmpd="sng" algn="ctr">
                      <a:solidFill>
                        <a:schemeClr val="bg2">
                          <a:lumMod val="40000"/>
                          <a:lumOff val="60000"/>
                        </a:schemeClr>
                      </a:solidFill>
                      <a:prstDash val="solid"/>
                      <a:round/>
                      <a:headEnd type="none" w="med" len="med"/>
                      <a:tailEnd type="none" w="med" len="med"/>
                    </a:lnL>
                    <a:lnR w="12700" cap="flat" cmpd="sng" algn="ctr">
                      <a:solidFill>
                        <a:schemeClr val="bg2">
                          <a:lumMod val="40000"/>
                          <a:lumOff val="60000"/>
                        </a:schemeClr>
                      </a:solidFill>
                      <a:prstDash val="solid"/>
                      <a:round/>
                      <a:headEnd type="none" w="med" len="med"/>
                      <a:tailEnd type="none" w="med" len="med"/>
                    </a:lnR>
                    <a:lnT w="12700" cap="flat" cmpd="sng" algn="ctr">
                      <a:solidFill>
                        <a:schemeClr val="bg2">
                          <a:lumMod val="40000"/>
                          <a:lumOff val="60000"/>
                        </a:schemeClr>
                      </a:solidFill>
                      <a:prstDash val="solid"/>
                      <a:round/>
                      <a:headEnd type="none" w="med" len="med"/>
                      <a:tailEnd type="none" w="med" len="med"/>
                    </a:lnT>
                    <a:lnB w="12700" cap="flat" cmpd="sng" algn="ctr">
                      <a:solidFill>
                        <a:schemeClr val="bg2">
                          <a:lumMod val="40000"/>
                          <a:lumOff val="60000"/>
                        </a:schemeClr>
                      </a:solidFill>
                      <a:prstDash val="solid"/>
                      <a:round/>
                      <a:headEnd type="none" w="med" len="med"/>
                      <a:tailEnd type="none" w="med" len="med"/>
                    </a:lnB>
                    <a:noFill/>
                  </a:tcPr>
                </a:tc>
                <a:tc hMerge="1">
                  <a:txBody>
                    <a:bodyPr/>
                    <a:lstStyle/>
                    <a:p>
                      <a:endParaRPr lang="en-IN"/>
                    </a:p>
                  </a:txBody>
                  <a:tcPr/>
                </a:tc>
                <a:tc hMerge="1">
                  <a:txBody>
                    <a:bodyPr/>
                    <a:lstStyle/>
                    <a:p>
                      <a:pPr algn="l" fontAlgn="b"/>
                      <a:endParaRPr lang="en-IN" sz="1100" b="0" i="0" u="none" strike="noStrike" dirty="0">
                        <a:solidFill>
                          <a:srgbClr val="000000"/>
                        </a:solidFill>
                        <a:effectLst/>
                        <a:latin typeface="D-DIN" panose="020B0504030202030204" pitchFamily="34" charset="0"/>
                      </a:endParaRPr>
                    </a:p>
                  </a:txBody>
                  <a:tcPr marL="8320" marR="8320" marT="8320" marB="0" anchor="b">
                    <a:lnL w="12700" cap="flat" cmpd="sng" algn="ctr">
                      <a:solidFill>
                        <a:schemeClr val="bg2">
                          <a:lumMod val="40000"/>
                          <a:lumOff val="60000"/>
                        </a:schemeClr>
                      </a:solidFill>
                      <a:prstDash val="solid"/>
                      <a:round/>
                      <a:headEnd type="none" w="med" len="med"/>
                      <a:tailEnd type="none" w="med" len="med"/>
                    </a:lnL>
                    <a:lnR w="12700" cap="flat" cmpd="sng" algn="ctr">
                      <a:solidFill>
                        <a:schemeClr val="bg2">
                          <a:lumMod val="40000"/>
                          <a:lumOff val="60000"/>
                        </a:schemeClr>
                      </a:solidFill>
                      <a:prstDash val="solid"/>
                      <a:round/>
                      <a:headEnd type="none" w="med" len="med"/>
                      <a:tailEnd type="none" w="med" len="med"/>
                    </a:lnR>
                    <a:lnT w="12700" cap="flat" cmpd="sng" algn="ctr">
                      <a:solidFill>
                        <a:schemeClr val="bg2">
                          <a:lumMod val="40000"/>
                          <a:lumOff val="60000"/>
                        </a:schemeClr>
                      </a:solidFill>
                      <a:prstDash val="solid"/>
                      <a:round/>
                      <a:headEnd type="none" w="med" len="med"/>
                      <a:tailEnd type="none" w="med" len="med"/>
                    </a:lnT>
                    <a:lnB w="12700" cap="flat" cmpd="sng" algn="ctr">
                      <a:solidFill>
                        <a:schemeClr val="bg2">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2628941224"/>
                  </a:ext>
                </a:extLst>
              </a:tr>
              <a:tr h="174719">
                <a:tc>
                  <a:txBody>
                    <a:bodyPr/>
                    <a:lstStyle/>
                    <a:p>
                      <a:pPr algn="l" fontAlgn="b"/>
                      <a:r>
                        <a:rPr lang="en-IN" sz="1050" u="none" strike="noStrike" dirty="0">
                          <a:effectLst/>
                          <a:latin typeface="D-DIN" panose="020B0504030202030204" pitchFamily="34" charset="0"/>
                        </a:rPr>
                        <a:t>ENDURANCE</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050" u="none" strike="noStrike" dirty="0">
                          <a:effectLst/>
                          <a:latin typeface="D-DIN" panose="020B0504030202030204" pitchFamily="34" charset="0"/>
                        </a:rPr>
                        <a:t> ₹ 23,234.27 </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050" u="none" strike="noStrike" dirty="0">
                          <a:effectLst/>
                          <a:latin typeface="D-DIN" panose="020B0504030202030204" pitchFamily="34" charset="0"/>
                        </a:rPr>
                        <a:t>BDL</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4C6E6"/>
                    </a:solidFill>
                  </a:tcPr>
                </a:tc>
                <a:tc>
                  <a:txBody>
                    <a:bodyPr/>
                    <a:lstStyle/>
                    <a:p>
                      <a:pPr algn="l" fontAlgn="b"/>
                      <a:r>
                        <a:rPr lang="en-IN" sz="1100" u="none" strike="noStrike" dirty="0">
                          <a:effectLst/>
                          <a:latin typeface="D-DIN" panose="020B0504030202030204" pitchFamily="34" charset="0"/>
                        </a:rPr>
                        <a:t>₹ 42,557.04</a:t>
                      </a:r>
                      <a:endParaRPr lang="en-IN" sz="110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4C6E6"/>
                    </a:solidFill>
                  </a:tcPr>
                </a:tc>
                <a:extLst>
                  <a:ext uri="{0D108BD9-81ED-4DB2-BD59-A6C34878D82A}">
                    <a16:rowId xmlns:a16="http://schemas.microsoft.com/office/drawing/2014/main" val="2964164753"/>
                  </a:ext>
                </a:extLst>
              </a:tr>
              <a:tr h="174719">
                <a:tc>
                  <a:txBody>
                    <a:bodyPr/>
                    <a:lstStyle/>
                    <a:p>
                      <a:pPr algn="l" fontAlgn="b"/>
                      <a:r>
                        <a:rPr lang="en-IN" sz="1050" u="none" strike="noStrike" dirty="0">
                          <a:effectLst/>
                          <a:latin typeface="D-DIN" panose="020B0504030202030204" pitchFamily="34" charset="0"/>
                        </a:rPr>
                        <a:t>BAYERCROP</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050" u="none" strike="noStrike" dirty="0">
                          <a:effectLst/>
                          <a:latin typeface="D-DIN" panose="020B0504030202030204" pitchFamily="34" charset="0"/>
                        </a:rPr>
                        <a:t> ₹ 22,770.17 </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050" u="none" strike="noStrike" dirty="0">
                          <a:effectLst/>
                          <a:latin typeface="D-DIN" panose="020B0504030202030204" pitchFamily="34" charset="0"/>
                        </a:rPr>
                        <a:t>EXIDEIND</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100" u="none" strike="noStrike" dirty="0">
                          <a:effectLst/>
                          <a:latin typeface="D-DIN" panose="020B0504030202030204" pitchFamily="34" charset="0"/>
                        </a:rPr>
                        <a:t>₹ 40,502.68</a:t>
                      </a:r>
                      <a:endParaRPr lang="en-IN" sz="110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extLst>
                  <a:ext uri="{0D108BD9-81ED-4DB2-BD59-A6C34878D82A}">
                    <a16:rowId xmlns:a16="http://schemas.microsoft.com/office/drawing/2014/main" val="63800909"/>
                  </a:ext>
                </a:extLst>
              </a:tr>
              <a:tr h="174719">
                <a:tc>
                  <a:txBody>
                    <a:bodyPr/>
                    <a:lstStyle/>
                    <a:p>
                      <a:pPr algn="l" fontAlgn="b"/>
                      <a:r>
                        <a:rPr lang="en-IN" sz="1050" u="none" strike="noStrike" dirty="0">
                          <a:effectLst/>
                          <a:latin typeface="D-DIN" panose="020B0504030202030204" pitchFamily="34" charset="0"/>
                        </a:rPr>
                        <a:t>RELAXO</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050" u="none" strike="noStrike" dirty="0">
                          <a:effectLst/>
                          <a:latin typeface="D-DIN" panose="020B0504030202030204" pitchFamily="34" charset="0"/>
                        </a:rPr>
                        <a:t> ₹ 22,758.88 </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050" u="none" strike="noStrike" dirty="0">
                          <a:effectLst/>
                          <a:latin typeface="D-DIN" panose="020B0504030202030204" pitchFamily="34" charset="0"/>
                        </a:rPr>
                        <a:t>MEDANTA</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4C6E6"/>
                    </a:solidFill>
                  </a:tcPr>
                </a:tc>
                <a:tc>
                  <a:txBody>
                    <a:bodyPr/>
                    <a:lstStyle/>
                    <a:p>
                      <a:pPr algn="l" fontAlgn="b"/>
                      <a:r>
                        <a:rPr lang="en-IN" sz="1100" u="none" strike="noStrike" dirty="0">
                          <a:effectLst/>
                          <a:latin typeface="D-DIN" panose="020B0504030202030204" pitchFamily="34" charset="0"/>
                        </a:rPr>
                        <a:t>₹ 38,160.26</a:t>
                      </a:r>
                      <a:endParaRPr lang="en-IN" sz="110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4C6E6"/>
                    </a:solidFill>
                  </a:tcPr>
                </a:tc>
                <a:extLst>
                  <a:ext uri="{0D108BD9-81ED-4DB2-BD59-A6C34878D82A}">
                    <a16:rowId xmlns:a16="http://schemas.microsoft.com/office/drawing/2014/main" val="2502760668"/>
                  </a:ext>
                </a:extLst>
              </a:tr>
              <a:tr h="174719">
                <a:tc>
                  <a:txBody>
                    <a:bodyPr/>
                    <a:lstStyle/>
                    <a:p>
                      <a:pPr algn="l" fontAlgn="b"/>
                      <a:r>
                        <a:rPr lang="en-IN" sz="1050" u="none" strike="noStrike" dirty="0">
                          <a:effectLst/>
                          <a:latin typeface="D-DIN" panose="020B0504030202030204" pitchFamily="34" charset="0"/>
                        </a:rPr>
                        <a:t>IIFL</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050" u="none" strike="noStrike" dirty="0">
                          <a:effectLst/>
                          <a:latin typeface="D-DIN" panose="020B0504030202030204" pitchFamily="34" charset="0"/>
                        </a:rPr>
                        <a:t> ₹ 22,750.09 </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050" u="none" strike="noStrike" dirty="0">
                          <a:effectLst/>
                          <a:latin typeface="D-DIN" panose="020B0504030202030204" pitchFamily="34" charset="0"/>
                        </a:rPr>
                        <a:t>NAM-INDIA</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100" u="none" strike="noStrike" dirty="0">
                          <a:effectLst/>
                          <a:latin typeface="D-DIN" panose="020B0504030202030204" pitchFamily="34" charset="0"/>
                        </a:rPr>
                        <a:t>₹ 37,297.91</a:t>
                      </a:r>
                      <a:endParaRPr lang="en-IN" sz="110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extLst>
                  <a:ext uri="{0D108BD9-81ED-4DB2-BD59-A6C34878D82A}">
                    <a16:rowId xmlns:a16="http://schemas.microsoft.com/office/drawing/2014/main" val="198283652"/>
                  </a:ext>
                </a:extLst>
              </a:tr>
              <a:tr h="174719">
                <a:tc>
                  <a:txBody>
                    <a:bodyPr/>
                    <a:lstStyle/>
                    <a:p>
                      <a:pPr algn="l" fontAlgn="b"/>
                      <a:r>
                        <a:rPr lang="en-IN" sz="1050" u="none" strike="noStrike" dirty="0">
                          <a:effectLst/>
                          <a:latin typeface="D-DIN" panose="020B0504030202030204" pitchFamily="34" charset="0"/>
                        </a:rPr>
                        <a:t>EXIDEIND</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050" u="none" strike="noStrike" dirty="0">
                          <a:effectLst/>
                          <a:latin typeface="D-DIN" panose="020B0504030202030204" pitchFamily="34" charset="0"/>
                        </a:rPr>
                        <a:t> ₹ 22,749.62 </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050" u="none" strike="noStrike" dirty="0">
                          <a:effectLst/>
                          <a:latin typeface="D-DIN" panose="020B0504030202030204" pitchFamily="34" charset="0"/>
                        </a:rPr>
                        <a:t>CARBORUNIV</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4C6E6"/>
                    </a:solidFill>
                  </a:tcPr>
                </a:tc>
                <a:tc>
                  <a:txBody>
                    <a:bodyPr/>
                    <a:lstStyle/>
                    <a:p>
                      <a:pPr algn="l" fontAlgn="b"/>
                      <a:r>
                        <a:rPr lang="en-IN" sz="1100" u="none" strike="noStrike" dirty="0">
                          <a:effectLst/>
                          <a:latin typeface="D-DIN" panose="020B0504030202030204" pitchFamily="34" charset="0"/>
                        </a:rPr>
                        <a:t>₹ 32,916.55</a:t>
                      </a:r>
                      <a:endParaRPr lang="en-IN" sz="110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4C6E6"/>
                    </a:solidFill>
                  </a:tcPr>
                </a:tc>
                <a:extLst>
                  <a:ext uri="{0D108BD9-81ED-4DB2-BD59-A6C34878D82A}">
                    <a16:rowId xmlns:a16="http://schemas.microsoft.com/office/drawing/2014/main" val="3683802775"/>
                  </a:ext>
                </a:extLst>
              </a:tr>
              <a:tr h="174719">
                <a:tc>
                  <a:txBody>
                    <a:bodyPr/>
                    <a:lstStyle/>
                    <a:p>
                      <a:pPr algn="l" fontAlgn="b"/>
                      <a:r>
                        <a:rPr lang="en-IN" sz="1050" u="none" strike="noStrike" dirty="0">
                          <a:effectLst/>
                          <a:latin typeface="D-DIN" panose="020B0504030202030204" pitchFamily="34" charset="0"/>
                        </a:rPr>
                        <a:t>NAM-INDIA</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050" u="none" strike="noStrike" dirty="0">
                          <a:effectLst/>
                          <a:latin typeface="D-DIN" panose="020B0504030202030204" pitchFamily="34" charset="0"/>
                        </a:rPr>
                        <a:t> ₹ 22,377.86 </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050" u="none" strike="noStrike" dirty="0">
                          <a:effectLst/>
                          <a:latin typeface="D-DIN" panose="020B0504030202030204" pitchFamily="34" charset="0"/>
                        </a:rPr>
                        <a:t>ENDURANCE</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100" u="none" strike="noStrike" dirty="0">
                          <a:effectLst/>
                          <a:latin typeface="D-DIN" panose="020B0504030202030204" pitchFamily="34" charset="0"/>
                        </a:rPr>
                        <a:t>₹ 30,495.70</a:t>
                      </a:r>
                      <a:endParaRPr lang="en-IN" sz="110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extLst>
                  <a:ext uri="{0D108BD9-81ED-4DB2-BD59-A6C34878D82A}">
                    <a16:rowId xmlns:a16="http://schemas.microsoft.com/office/drawing/2014/main" val="4051401650"/>
                  </a:ext>
                </a:extLst>
              </a:tr>
              <a:tr h="174719">
                <a:tc>
                  <a:txBody>
                    <a:bodyPr/>
                    <a:lstStyle/>
                    <a:p>
                      <a:pPr algn="l" fontAlgn="b"/>
                      <a:r>
                        <a:rPr lang="en-IN" sz="1050" u="none" strike="noStrike">
                          <a:effectLst/>
                          <a:latin typeface="D-DIN" panose="020B0504030202030204" pitchFamily="34" charset="0"/>
                        </a:rPr>
                        <a:t>AJANTPHARM</a:t>
                      </a:r>
                      <a:endParaRPr lang="en-IN" sz="1050" b="0" i="0" u="none" strike="noStrike">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050" u="none" strike="noStrike" dirty="0">
                          <a:effectLst/>
                          <a:latin typeface="D-DIN" panose="020B0504030202030204" pitchFamily="34" charset="0"/>
                        </a:rPr>
                        <a:t> ₹ 22,261.84 </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050" u="none" strike="noStrike" dirty="0">
                          <a:effectLst/>
                          <a:latin typeface="D-DIN" panose="020B0504030202030204" pitchFamily="34" charset="0"/>
                        </a:rPr>
                        <a:t>AJANTPHARM</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100" u="none" strike="noStrike" dirty="0">
                          <a:effectLst/>
                          <a:latin typeface="D-DIN" panose="020B0504030202030204" pitchFamily="34" charset="0"/>
                        </a:rPr>
                        <a:t>₹ 29,930.64</a:t>
                      </a:r>
                      <a:endParaRPr lang="en-IN" sz="110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extLst>
                  <a:ext uri="{0D108BD9-81ED-4DB2-BD59-A6C34878D82A}">
                    <a16:rowId xmlns:a16="http://schemas.microsoft.com/office/drawing/2014/main" val="888281726"/>
                  </a:ext>
                </a:extLst>
              </a:tr>
              <a:tr h="174719">
                <a:tc>
                  <a:txBody>
                    <a:bodyPr/>
                    <a:lstStyle/>
                    <a:p>
                      <a:pPr algn="l" fontAlgn="b"/>
                      <a:r>
                        <a:rPr lang="en-IN" sz="1050" u="none" strike="noStrike">
                          <a:effectLst/>
                          <a:latin typeface="D-DIN" panose="020B0504030202030204" pitchFamily="34" charset="0"/>
                        </a:rPr>
                        <a:t>RAMCOCEM</a:t>
                      </a:r>
                      <a:endParaRPr lang="en-IN" sz="1050" b="0" i="0" u="none" strike="noStrike">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050" u="none" strike="noStrike" dirty="0">
                          <a:effectLst/>
                          <a:latin typeface="D-DIN" panose="020B0504030202030204" pitchFamily="34" charset="0"/>
                        </a:rPr>
                        <a:t> ₹ 22,250.64 </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050" u="none" strike="noStrike" dirty="0">
                          <a:effectLst/>
                          <a:latin typeface="D-DIN" panose="020B0504030202030204" pitchFamily="34" charset="0"/>
                        </a:rPr>
                        <a:t>GLENMARK</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100" u="none" strike="noStrike" dirty="0">
                          <a:effectLst/>
                          <a:latin typeface="D-DIN" panose="020B0504030202030204" pitchFamily="34" charset="0"/>
                        </a:rPr>
                        <a:t>₹ 28,825.52</a:t>
                      </a:r>
                      <a:endParaRPr lang="en-IN" sz="110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extLst>
                  <a:ext uri="{0D108BD9-81ED-4DB2-BD59-A6C34878D82A}">
                    <a16:rowId xmlns:a16="http://schemas.microsoft.com/office/drawing/2014/main" val="3030952770"/>
                  </a:ext>
                </a:extLst>
              </a:tr>
              <a:tr h="174719">
                <a:tc>
                  <a:txBody>
                    <a:bodyPr/>
                    <a:lstStyle/>
                    <a:p>
                      <a:pPr algn="l" fontAlgn="b"/>
                      <a:r>
                        <a:rPr lang="en-IN" sz="1050" u="none" strike="noStrike">
                          <a:effectLst/>
                          <a:latin typeface="D-DIN" panose="020B0504030202030204" pitchFamily="34" charset="0"/>
                        </a:rPr>
                        <a:t>NH</a:t>
                      </a:r>
                      <a:endParaRPr lang="en-IN" sz="1050" b="0" i="0" u="none" strike="noStrike">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050" u="none" strike="noStrike" dirty="0">
                          <a:effectLst/>
                          <a:latin typeface="D-DIN" panose="020B0504030202030204" pitchFamily="34" charset="0"/>
                        </a:rPr>
                        <a:t> ₹ 22,013.27 </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050" u="none" strike="noStrike" dirty="0">
                          <a:effectLst/>
                          <a:latin typeface="D-DIN" panose="020B0504030202030204" pitchFamily="34" charset="0"/>
                        </a:rPr>
                        <a:t>JBCHEPHARM</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4C6E6"/>
                    </a:solidFill>
                  </a:tcPr>
                </a:tc>
                <a:tc>
                  <a:txBody>
                    <a:bodyPr/>
                    <a:lstStyle/>
                    <a:p>
                      <a:pPr algn="l" fontAlgn="b"/>
                      <a:r>
                        <a:rPr lang="en-IN" sz="1100" u="none" strike="noStrike" dirty="0">
                          <a:effectLst/>
                          <a:latin typeface="D-DIN" panose="020B0504030202030204" pitchFamily="34" charset="0"/>
                        </a:rPr>
                        <a:t>₹ 28,245.44</a:t>
                      </a:r>
                      <a:endParaRPr lang="en-IN" sz="110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4C6E6"/>
                    </a:solidFill>
                  </a:tcPr>
                </a:tc>
                <a:extLst>
                  <a:ext uri="{0D108BD9-81ED-4DB2-BD59-A6C34878D82A}">
                    <a16:rowId xmlns:a16="http://schemas.microsoft.com/office/drawing/2014/main" val="4150418915"/>
                  </a:ext>
                </a:extLst>
              </a:tr>
              <a:tr h="174719">
                <a:tc>
                  <a:txBody>
                    <a:bodyPr/>
                    <a:lstStyle/>
                    <a:p>
                      <a:pPr algn="l" fontAlgn="b"/>
                      <a:r>
                        <a:rPr lang="en-IN" sz="1050" u="none" strike="noStrike">
                          <a:effectLst/>
                          <a:latin typeface="D-DIN" panose="020B0504030202030204" pitchFamily="34" charset="0"/>
                        </a:rPr>
                        <a:t>GLENMARK</a:t>
                      </a:r>
                      <a:endParaRPr lang="en-IN" sz="1050" b="0" i="0" u="none" strike="noStrike">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050" u="none" strike="noStrike" dirty="0">
                          <a:effectLst/>
                          <a:latin typeface="D-DIN" panose="020B0504030202030204" pitchFamily="34" charset="0"/>
                        </a:rPr>
                        <a:t> ₹ 21,994.01 </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050" u="none" strike="noStrike" dirty="0">
                          <a:effectLst/>
                          <a:latin typeface="D-DIN" panose="020B0504030202030204" pitchFamily="34" charset="0"/>
                        </a:rPr>
                        <a:t>ABFRL</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4C6E6"/>
                    </a:solidFill>
                  </a:tcPr>
                </a:tc>
                <a:tc>
                  <a:txBody>
                    <a:bodyPr/>
                    <a:lstStyle/>
                    <a:p>
                      <a:pPr algn="l" fontAlgn="b"/>
                      <a:r>
                        <a:rPr lang="en-IN" sz="1100" u="none" strike="noStrike" dirty="0">
                          <a:effectLst/>
                          <a:latin typeface="D-DIN" panose="020B0504030202030204" pitchFamily="34" charset="0"/>
                        </a:rPr>
                        <a:t>₹ 26,762.77</a:t>
                      </a:r>
                      <a:endParaRPr lang="en-IN" sz="110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4C6E6"/>
                    </a:solidFill>
                  </a:tcPr>
                </a:tc>
                <a:extLst>
                  <a:ext uri="{0D108BD9-81ED-4DB2-BD59-A6C34878D82A}">
                    <a16:rowId xmlns:a16="http://schemas.microsoft.com/office/drawing/2014/main" val="3996940936"/>
                  </a:ext>
                </a:extLst>
              </a:tr>
              <a:tr h="240650">
                <a:tc gridSpan="4">
                  <a:txBody>
                    <a:bodyPr/>
                    <a:lstStyle/>
                    <a:p>
                      <a:pPr algn="ctr" fontAlgn="b"/>
                      <a:r>
                        <a:rPr lang="en-IN" sz="1050" b="0" i="0" u="none" strike="noStrike" kern="1200" dirty="0">
                          <a:solidFill>
                            <a:srgbClr val="000000"/>
                          </a:solidFill>
                          <a:effectLst/>
                          <a:latin typeface="D-DIN" panose="020B0504030202030204" pitchFamily="34" charset="0"/>
                          <a:ea typeface="Calibri" panose="020F0502020204030204" pitchFamily="34" charset="0"/>
                          <a:cs typeface="Calibri" panose="020F0502020204030204" pitchFamily="34" charset="0"/>
                        </a:rPr>
                        <a:t>SMALL CAP TOP 10</a:t>
                      </a: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l" fontAlgn="b"/>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2">
                          <a:lumMod val="40000"/>
                          <a:lumOff val="60000"/>
                        </a:schemeClr>
                      </a:solidFill>
                      <a:prstDash val="solid"/>
                      <a:round/>
                      <a:headEnd type="none" w="med" len="med"/>
                      <a:tailEnd type="none" w="med" len="med"/>
                    </a:lnL>
                    <a:lnR w="12700" cap="flat" cmpd="sng" algn="ctr">
                      <a:solidFill>
                        <a:schemeClr val="bg2">
                          <a:lumMod val="40000"/>
                          <a:lumOff val="60000"/>
                        </a:schemeClr>
                      </a:solidFill>
                      <a:prstDash val="solid"/>
                      <a:round/>
                      <a:headEnd type="none" w="med" len="med"/>
                      <a:tailEnd type="none" w="med" len="med"/>
                    </a:lnR>
                    <a:lnT w="12700" cap="flat" cmpd="sng" algn="ctr">
                      <a:solidFill>
                        <a:schemeClr val="bg2">
                          <a:lumMod val="40000"/>
                          <a:lumOff val="60000"/>
                        </a:schemeClr>
                      </a:solidFill>
                      <a:prstDash val="solid"/>
                      <a:round/>
                      <a:headEnd type="none" w="med" len="med"/>
                      <a:tailEnd type="none" w="med" len="med"/>
                    </a:lnT>
                    <a:lnB w="12700" cap="flat" cmpd="sng" algn="ctr">
                      <a:solidFill>
                        <a:schemeClr val="bg2">
                          <a:lumMod val="40000"/>
                          <a:lumOff val="60000"/>
                        </a:schemeClr>
                      </a:solidFill>
                      <a:prstDash val="solid"/>
                      <a:round/>
                      <a:headEnd type="none" w="med" len="med"/>
                      <a:tailEnd type="none" w="med" len="med"/>
                    </a:lnB>
                    <a:noFill/>
                  </a:tcPr>
                </a:tc>
                <a:tc hMerge="1">
                  <a:txBody>
                    <a:bodyPr/>
                    <a:lstStyle/>
                    <a:p>
                      <a:endParaRPr lang="en-IN"/>
                    </a:p>
                  </a:txBody>
                  <a:tcPr/>
                </a:tc>
                <a:tc hMerge="1">
                  <a:txBody>
                    <a:bodyPr/>
                    <a:lstStyle/>
                    <a:p>
                      <a:pPr algn="l" fontAlgn="b"/>
                      <a:endParaRPr lang="en-IN" sz="110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2">
                          <a:lumMod val="40000"/>
                          <a:lumOff val="60000"/>
                        </a:schemeClr>
                      </a:solidFill>
                      <a:prstDash val="solid"/>
                      <a:round/>
                      <a:headEnd type="none" w="med" len="med"/>
                      <a:tailEnd type="none" w="med" len="med"/>
                    </a:lnL>
                    <a:lnR w="12700" cap="flat" cmpd="sng" algn="ctr">
                      <a:solidFill>
                        <a:schemeClr val="bg2">
                          <a:lumMod val="40000"/>
                          <a:lumOff val="60000"/>
                        </a:schemeClr>
                      </a:solidFill>
                      <a:prstDash val="solid"/>
                      <a:round/>
                      <a:headEnd type="none" w="med" len="med"/>
                      <a:tailEnd type="none" w="med" len="med"/>
                    </a:lnR>
                    <a:lnT w="12700" cap="flat" cmpd="sng" algn="ctr">
                      <a:solidFill>
                        <a:schemeClr val="bg2">
                          <a:lumMod val="40000"/>
                          <a:lumOff val="60000"/>
                        </a:schemeClr>
                      </a:solidFill>
                      <a:prstDash val="solid"/>
                      <a:round/>
                      <a:headEnd type="none" w="med" len="med"/>
                      <a:tailEnd type="none" w="med" len="med"/>
                    </a:lnT>
                    <a:lnB w="12700" cap="flat" cmpd="sng" algn="ctr">
                      <a:solidFill>
                        <a:schemeClr val="bg2">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953830282"/>
                  </a:ext>
                </a:extLst>
              </a:tr>
              <a:tr h="174719">
                <a:tc>
                  <a:txBody>
                    <a:bodyPr/>
                    <a:lstStyle/>
                    <a:p>
                      <a:pPr algn="l" fontAlgn="b"/>
                      <a:r>
                        <a:rPr lang="en-IN" sz="1050" u="none" strike="noStrike" dirty="0">
                          <a:effectLst/>
                          <a:latin typeface="D-DIN" panose="020B0504030202030204" pitchFamily="34" charset="0"/>
                        </a:rPr>
                        <a:t>EMAMILTD</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4C6E6"/>
                    </a:solidFill>
                  </a:tcPr>
                </a:tc>
                <a:tc>
                  <a:txBody>
                    <a:bodyPr/>
                    <a:lstStyle/>
                    <a:p>
                      <a:pPr algn="l" fontAlgn="b"/>
                      <a:r>
                        <a:rPr lang="en-IN" sz="1050" u="none" strike="noStrike" dirty="0">
                          <a:effectLst/>
                          <a:latin typeface="D-DIN" panose="020B0504030202030204" pitchFamily="34" charset="0"/>
                        </a:rPr>
                        <a:t> ₹ 21,975.95 </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4C6E6"/>
                    </a:solidFill>
                  </a:tcPr>
                </a:tc>
                <a:tc>
                  <a:txBody>
                    <a:bodyPr/>
                    <a:lstStyle/>
                    <a:p>
                      <a:pPr algn="l" fontAlgn="b"/>
                      <a:r>
                        <a:rPr lang="en-IN" sz="1050" u="none" strike="noStrike" dirty="0">
                          <a:effectLst/>
                          <a:latin typeface="D-DIN" panose="020B0504030202030204" pitchFamily="34" charset="0"/>
                        </a:rPr>
                        <a:t>NH</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100" u="none" strike="noStrike" dirty="0">
                          <a:effectLst/>
                          <a:latin typeface="D-DIN" panose="020B0504030202030204" pitchFamily="34" charset="0"/>
                        </a:rPr>
                        <a:t>₹ 26,378.60</a:t>
                      </a:r>
                      <a:endParaRPr lang="en-IN" sz="110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extLst>
                  <a:ext uri="{0D108BD9-81ED-4DB2-BD59-A6C34878D82A}">
                    <a16:rowId xmlns:a16="http://schemas.microsoft.com/office/drawing/2014/main" val="1253382995"/>
                  </a:ext>
                </a:extLst>
              </a:tr>
              <a:tr h="174719">
                <a:tc>
                  <a:txBody>
                    <a:bodyPr/>
                    <a:lstStyle/>
                    <a:p>
                      <a:pPr algn="l" fontAlgn="b"/>
                      <a:r>
                        <a:rPr lang="en-IN" sz="1050" u="none" strike="noStrike" dirty="0">
                          <a:effectLst/>
                          <a:latin typeface="D-DIN" panose="020B0504030202030204" pitchFamily="34" charset="0"/>
                        </a:rPr>
                        <a:t>CARBORUNIV</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4C6E6"/>
                    </a:solidFill>
                  </a:tcPr>
                </a:tc>
                <a:tc>
                  <a:txBody>
                    <a:bodyPr/>
                    <a:lstStyle/>
                    <a:p>
                      <a:pPr algn="l" fontAlgn="b"/>
                      <a:r>
                        <a:rPr lang="en-IN" sz="1050" u="none" strike="noStrike" dirty="0">
                          <a:effectLst/>
                          <a:latin typeface="D-DIN" panose="020B0504030202030204" pitchFamily="34" charset="0"/>
                        </a:rPr>
                        <a:t> ₹ 21,932.28 </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4C6E6"/>
                    </a:solidFill>
                  </a:tcPr>
                </a:tc>
                <a:tc>
                  <a:txBody>
                    <a:bodyPr/>
                    <a:lstStyle/>
                    <a:p>
                      <a:pPr algn="l" fontAlgn="b"/>
                      <a:r>
                        <a:rPr lang="en-IN" sz="1050" u="none" strike="noStrike" dirty="0">
                          <a:effectLst/>
                          <a:latin typeface="D-DIN" panose="020B0504030202030204" pitchFamily="34" charset="0"/>
                        </a:rPr>
                        <a:t>BAYERCROP</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100" u="none" strike="noStrike" dirty="0">
                          <a:effectLst/>
                          <a:latin typeface="D-DIN" panose="020B0504030202030204" pitchFamily="34" charset="0"/>
                        </a:rPr>
                        <a:t>₹ 24,439.42</a:t>
                      </a:r>
                      <a:endParaRPr lang="en-IN" sz="110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extLst>
                  <a:ext uri="{0D108BD9-81ED-4DB2-BD59-A6C34878D82A}">
                    <a16:rowId xmlns:a16="http://schemas.microsoft.com/office/drawing/2014/main" val="3201128302"/>
                  </a:ext>
                </a:extLst>
              </a:tr>
              <a:tr h="174719">
                <a:tc>
                  <a:txBody>
                    <a:bodyPr/>
                    <a:lstStyle/>
                    <a:p>
                      <a:pPr algn="l" fontAlgn="b"/>
                      <a:r>
                        <a:rPr lang="en-IN" sz="1050" u="none" strike="noStrike" dirty="0">
                          <a:effectLst/>
                          <a:latin typeface="D-DIN" panose="020B0504030202030204" pitchFamily="34" charset="0"/>
                        </a:rPr>
                        <a:t>JBCHEPHARM</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4C6E6"/>
                    </a:solidFill>
                  </a:tcPr>
                </a:tc>
                <a:tc>
                  <a:txBody>
                    <a:bodyPr/>
                    <a:lstStyle/>
                    <a:p>
                      <a:pPr algn="l" fontAlgn="b"/>
                      <a:r>
                        <a:rPr lang="en-IN" sz="1050" u="none" strike="noStrike" dirty="0">
                          <a:effectLst/>
                          <a:latin typeface="D-DIN" panose="020B0504030202030204" pitchFamily="34" charset="0"/>
                        </a:rPr>
                        <a:t> ₹ 21,606.07 </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4C6E6"/>
                    </a:solidFill>
                  </a:tcPr>
                </a:tc>
                <a:tc>
                  <a:txBody>
                    <a:bodyPr/>
                    <a:lstStyle/>
                    <a:p>
                      <a:pPr algn="l" fontAlgn="b"/>
                      <a:r>
                        <a:rPr lang="en-IN" sz="1050" u="none" strike="noStrike" dirty="0">
                          <a:effectLst/>
                          <a:latin typeface="D-DIN" panose="020B0504030202030204" pitchFamily="34" charset="0"/>
                        </a:rPr>
                        <a:t>ISEC</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4C6E6"/>
                    </a:solidFill>
                  </a:tcPr>
                </a:tc>
                <a:tc>
                  <a:txBody>
                    <a:bodyPr/>
                    <a:lstStyle/>
                    <a:p>
                      <a:pPr algn="l" fontAlgn="b"/>
                      <a:r>
                        <a:rPr lang="en-IN" sz="1100" u="none" strike="noStrike" dirty="0">
                          <a:effectLst/>
                          <a:latin typeface="D-DIN" panose="020B0504030202030204" pitchFamily="34" charset="0"/>
                        </a:rPr>
                        <a:t>₹ 23,613.16</a:t>
                      </a:r>
                      <a:endParaRPr lang="en-IN" sz="110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4C6E6"/>
                    </a:solidFill>
                  </a:tcPr>
                </a:tc>
                <a:extLst>
                  <a:ext uri="{0D108BD9-81ED-4DB2-BD59-A6C34878D82A}">
                    <a16:rowId xmlns:a16="http://schemas.microsoft.com/office/drawing/2014/main" val="1927898014"/>
                  </a:ext>
                </a:extLst>
              </a:tr>
              <a:tr h="174719">
                <a:tc>
                  <a:txBody>
                    <a:bodyPr/>
                    <a:lstStyle/>
                    <a:p>
                      <a:pPr algn="l" fontAlgn="b"/>
                      <a:r>
                        <a:rPr lang="en-IN" sz="1050" u="none" strike="noStrike">
                          <a:effectLst/>
                          <a:latin typeface="D-DIN" panose="020B0504030202030204" pitchFamily="34" charset="0"/>
                        </a:rPr>
                        <a:t>KAJARIACER</a:t>
                      </a:r>
                      <a:endParaRPr lang="en-IN" sz="1050" b="0" i="0" u="none" strike="noStrike">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4C6E6"/>
                    </a:solidFill>
                  </a:tcPr>
                </a:tc>
                <a:tc>
                  <a:txBody>
                    <a:bodyPr/>
                    <a:lstStyle/>
                    <a:p>
                      <a:pPr algn="l" fontAlgn="b"/>
                      <a:r>
                        <a:rPr lang="en-IN" sz="1050" u="none" strike="noStrike" dirty="0">
                          <a:effectLst/>
                          <a:latin typeface="D-DIN" panose="020B0504030202030204" pitchFamily="34" charset="0"/>
                        </a:rPr>
                        <a:t> ₹ 21,553.62 </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4C6E6"/>
                    </a:solidFill>
                  </a:tcPr>
                </a:tc>
                <a:tc>
                  <a:txBody>
                    <a:bodyPr/>
                    <a:lstStyle/>
                    <a:p>
                      <a:pPr algn="l" fontAlgn="b"/>
                      <a:r>
                        <a:rPr lang="en-IN" sz="1050" u="none" strike="noStrike" dirty="0">
                          <a:effectLst/>
                          <a:latin typeface="D-DIN" panose="020B0504030202030204" pitchFamily="34" charset="0"/>
                        </a:rPr>
                        <a:t>EMAMILTD</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4C6E6"/>
                    </a:solidFill>
                  </a:tcPr>
                </a:tc>
                <a:tc>
                  <a:txBody>
                    <a:bodyPr/>
                    <a:lstStyle/>
                    <a:p>
                      <a:pPr algn="l" fontAlgn="b"/>
                      <a:r>
                        <a:rPr lang="en-IN" sz="1100" u="none" strike="noStrike" dirty="0">
                          <a:effectLst/>
                          <a:latin typeface="D-DIN" panose="020B0504030202030204" pitchFamily="34" charset="0"/>
                        </a:rPr>
                        <a:t>₹ 22,488.48</a:t>
                      </a:r>
                      <a:endParaRPr lang="en-IN" sz="110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4C6E6"/>
                    </a:solidFill>
                  </a:tcPr>
                </a:tc>
                <a:extLst>
                  <a:ext uri="{0D108BD9-81ED-4DB2-BD59-A6C34878D82A}">
                    <a16:rowId xmlns:a16="http://schemas.microsoft.com/office/drawing/2014/main" val="3821008021"/>
                  </a:ext>
                </a:extLst>
              </a:tr>
              <a:tr h="174719">
                <a:tc>
                  <a:txBody>
                    <a:bodyPr/>
                    <a:lstStyle/>
                    <a:p>
                      <a:pPr algn="l" fontAlgn="b"/>
                      <a:r>
                        <a:rPr lang="en-IN" sz="1050" u="none" strike="noStrike" dirty="0">
                          <a:effectLst/>
                          <a:latin typeface="D-DIN" panose="020B0504030202030204" pitchFamily="34" charset="0"/>
                        </a:rPr>
                        <a:t>FIVESTAR</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4C6E6"/>
                    </a:solidFill>
                  </a:tcPr>
                </a:tc>
                <a:tc>
                  <a:txBody>
                    <a:bodyPr/>
                    <a:lstStyle/>
                    <a:p>
                      <a:pPr algn="l" fontAlgn="b"/>
                      <a:r>
                        <a:rPr lang="en-IN" sz="1050" u="none" strike="noStrike" dirty="0">
                          <a:effectLst/>
                          <a:latin typeface="D-DIN" panose="020B0504030202030204" pitchFamily="34" charset="0"/>
                        </a:rPr>
                        <a:t> ₹ 21,345.22 </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4C6E6"/>
                    </a:solidFill>
                  </a:tcPr>
                </a:tc>
                <a:tc>
                  <a:txBody>
                    <a:bodyPr/>
                    <a:lstStyle/>
                    <a:p>
                      <a:pPr algn="l" fontAlgn="b"/>
                      <a:r>
                        <a:rPr lang="en-IN" sz="1050" u="none" strike="noStrike" dirty="0">
                          <a:effectLst/>
                          <a:latin typeface="D-DIN" panose="020B0504030202030204" pitchFamily="34" charset="0"/>
                        </a:rPr>
                        <a:t>FIVESTAR</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4C6E6"/>
                    </a:solidFill>
                  </a:tcPr>
                </a:tc>
                <a:tc>
                  <a:txBody>
                    <a:bodyPr/>
                    <a:lstStyle/>
                    <a:p>
                      <a:pPr algn="l" fontAlgn="b"/>
                      <a:r>
                        <a:rPr lang="en-IN" sz="1100" u="none" strike="noStrike" dirty="0">
                          <a:effectLst/>
                          <a:latin typeface="D-DIN" panose="020B0504030202030204" pitchFamily="34" charset="0"/>
                        </a:rPr>
                        <a:t>₹ 21,582.74</a:t>
                      </a:r>
                      <a:endParaRPr lang="en-IN" sz="110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4C6E6"/>
                    </a:solidFill>
                  </a:tcPr>
                </a:tc>
                <a:extLst>
                  <a:ext uri="{0D108BD9-81ED-4DB2-BD59-A6C34878D82A}">
                    <a16:rowId xmlns:a16="http://schemas.microsoft.com/office/drawing/2014/main" val="4144504869"/>
                  </a:ext>
                </a:extLst>
              </a:tr>
              <a:tr h="174719">
                <a:tc>
                  <a:txBody>
                    <a:bodyPr/>
                    <a:lstStyle/>
                    <a:p>
                      <a:pPr algn="l" fontAlgn="b"/>
                      <a:r>
                        <a:rPr lang="en-IN" sz="1050" u="none" strike="noStrike" dirty="0">
                          <a:effectLst/>
                          <a:latin typeface="D-DIN" panose="020B0504030202030204" pitchFamily="34" charset="0"/>
                        </a:rPr>
                        <a:t>BATAINDIA</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4C6E6"/>
                    </a:solidFill>
                  </a:tcPr>
                </a:tc>
                <a:tc>
                  <a:txBody>
                    <a:bodyPr/>
                    <a:lstStyle/>
                    <a:p>
                      <a:pPr algn="l" fontAlgn="b"/>
                      <a:r>
                        <a:rPr lang="en-IN" sz="1050" u="none" strike="noStrike" dirty="0">
                          <a:effectLst/>
                          <a:latin typeface="D-DIN" panose="020B0504030202030204" pitchFamily="34" charset="0"/>
                        </a:rPr>
                        <a:t> ₹ 21,213.04 </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4C6E6"/>
                    </a:solidFill>
                  </a:tcPr>
                </a:tc>
                <a:tc>
                  <a:txBody>
                    <a:bodyPr/>
                    <a:lstStyle/>
                    <a:p>
                      <a:pPr algn="l" fontAlgn="b"/>
                      <a:r>
                        <a:rPr lang="en-IN" sz="1050" u="none" strike="noStrike" dirty="0">
                          <a:effectLst/>
                          <a:latin typeface="D-DIN" panose="020B0504030202030204" pitchFamily="34" charset="0"/>
                        </a:rPr>
                        <a:t>RELAXO</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100" u="none" strike="noStrike" dirty="0">
                          <a:effectLst/>
                          <a:latin typeface="D-DIN" panose="020B0504030202030204" pitchFamily="34" charset="0"/>
                        </a:rPr>
                        <a:t>₹ 20,785.12</a:t>
                      </a:r>
                      <a:endParaRPr lang="en-IN" sz="110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extLst>
                  <a:ext uri="{0D108BD9-81ED-4DB2-BD59-A6C34878D82A}">
                    <a16:rowId xmlns:a16="http://schemas.microsoft.com/office/drawing/2014/main" val="4023836203"/>
                  </a:ext>
                </a:extLst>
              </a:tr>
              <a:tr h="174719">
                <a:tc>
                  <a:txBody>
                    <a:bodyPr/>
                    <a:lstStyle/>
                    <a:p>
                      <a:pPr algn="l" fontAlgn="b"/>
                      <a:r>
                        <a:rPr lang="en-IN" sz="1050" u="none" strike="noStrike">
                          <a:effectLst/>
                          <a:latin typeface="D-DIN" panose="020B0504030202030204" pitchFamily="34" charset="0"/>
                        </a:rPr>
                        <a:t>BDL</a:t>
                      </a:r>
                      <a:endParaRPr lang="en-IN" sz="1050" b="0" i="0" u="none" strike="noStrike">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4C6E6"/>
                    </a:solidFill>
                  </a:tcPr>
                </a:tc>
                <a:tc>
                  <a:txBody>
                    <a:bodyPr/>
                    <a:lstStyle/>
                    <a:p>
                      <a:pPr algn="l" fontAlgn="b"/>
                      <a:r>
                        <a:rPr lang="en-IN" sz="1050" u="none" strike="noStrike" dirty="0">
                          <a:effectLst/>
                          <a:latin typeface="D-DIN" panose="020B0504030202030204" pitchFamily="34" charset="0"/>
                        </a:rPr>
                        <a:t> ₹ 21,145.83 </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4C6E6"/>
                    </a:solidFill>
                  </a:tcPr>
                </a:tc>
                <a:tc>
                  <a:txBody>
                    <a:bodyPr/>
                    <a:lstStyle/>
                    <a:p>
                      <a:pPr algn="l" fontAlgn="b"/>
                      <a:r>
                        <a:rPr lang="en-IN" sz="1050" u="none" strike="noStrike" dirty="0">
                          <a:effectLst/>
                          <a:latin typeface="D-DIN" panose="020B0504030202030204" pitchFamily="34" charset="0"/>
                        </a:rPr>
                        <a:t>KAJARIACER</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4C6E6"/>
                    </a:solidFill>
                  </a:tcPr>
                </a:tc>
                <a:tc>
                  <a:txBody>
                    <a:bodyPr/>
                    <a:lstStyle/>
                    <a:p>
                      <a:pPr algn="l" fontAlgn="b"/>
                      <a:r>
                        <a:rPr lang="en-IN" sz="1100" u="none" strike="noStrike" dirty="0">
                          <a:effectLst/>
                          <a:latin typeface="D-DIN" panose="020B0504030202030204" pitchFamily="34" charset="0"/>
                        </a:rPr>
                        <a:t>₹ 20,289.51</a:t>
                      </a:r>
                      <a:endParaRPr lang="en-IN" sz="110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4C6E6"/>
                    </a:solidFill>
                  </a:tcPr>
                </a:tc>
                <a:extLst>
                  <a:ext uri="{0D108BD9-81ED-4DB2-BD59-A6C34878D82A}">
                    <a16:rowId xmlns:a16="http://schemas.microsoft.com/office/drawing/2014/main" val="1416798403"/>
                  </a:ext>
                </a:extLst>
              </a:tr>
              <a:tr h="174719">
                <a:tc>
                  <a:txBody>
                    <a:bodyPr/>
                    <a:lstStyle/>
                    <a:p>
                      <a:pPr algn="l" fontAlgn="b"/>
                      <a:r>
                        <a:rPr lang="en-IN" sz="1050" u="none" strike="noStrike" dirty="0">
                          <a:effectLst/>
                          <a:latin typeface="D-DIN" panose="020B0504030202030204" pitchFamily="34" charset="0"/>
                        </a:rPr>
                        <a:t>ISEC</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4C6E6"/>
                    </a:solidFill>
                  </a:tcPr>
                </a:tc>
                <a:tc>
                  <a:txBody>
                    <a:bodyPr/>
                    <a:lstStyle/>
                    <a:p>
                      <a:pPr algn="l" fontAlgn="b"/>
                      <a:r>
                        <a:rPr lang="en-IN" sz="1050" u="none" strike="noStrike" dirty="0">
                          <a:effectLst/>
                          <a:latin typeface="D-DIN" panose="020B0504030202030204" pitchFamily="34" charset="0"/>
                        </a:rPr>
                        <a:t> ₹ 20,923.47 </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4C6E6"/>
                    </a:solidFill>
                  </a:tcPr>
                </a:tc>
                <a:tc>
                  <a:txBody>
                    <a:bodyPr/>
                    <a:lstStyle/>
                    <a:p>
                      <a:pPr algn="l" fontAlgn="b"/>
                      <a:r>
                        <a:rPr lang="en-IN" sz="1050" u="none" strike="noStrike" dirty="0">
                          <a:effectLst/>
                          <a:latin typeface="D-DIN" panose="020B0504030202030204" pitchFamily="34" charset="0"/>
                        </a:rPr>
                        <a:t>RAMCOCEM</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100" u="none" strike="noStrike" dirty="0">
                          <a:effectLst/>
                          <a:latin typeface="D-DIN" panose="020B0504030202030204" pitchFamily="34" charset="0"/>
                        </a:rPr>
                        <a:t>₹ 18,359.91</a:t>
                      </a:r>
                      <a:endParaRPr lang="en-IN" sz="110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extLst>
                  <a:ext uri="{0D108BD9-81ED-4DB2-BD59-A6C34878D82A}">
                    <a16:rowId xmlns:a16="http://schemas.microsoft.com/office/drawing/2014/main" val="1895570797"/>
                  </a:ext>
                </a:extLst>
              </a:tr>
              <a:tr h="174719">
                <a:tc>
                  <a:txBody>
                    <a:bodyPr/>
                    <a:lstStyle/>
                    <a:p>
                      <a:pPr algn="l" fontAlgn="b"/>
                      <a:r>
                        <a:rPr lang="en-IN" sz="1050" u="none" strike="noStrike" dirty="0">
                          <a:effectLst/>
                          <a:latin typeface="D-DIN" panose="020B0504030202030204" pitchFamily="34" charset="0"/>
                        </a:rPr>
                        <a:t>MEDANTA</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4C6E6"/>
                    </a:solidFill>
                  </a:tcPr>
                </a:tc>
                <a:tc>
                  <a:txBody>
                    <a:bodyPr/>
                    <a:lstStyle/>
                    <a:p>
                      <a:pPr algn="l" fontAlgn="b"/>
                      <a:r>
                        <a:rPr lang="en-IN" sz="1050" u="none" strike="noStrike" dirty="0">
                          <a:effectLst/>
                          <a:latin typeface="D-DIN" panose="020B0504030202030204" pitchFamily="34" charset="0"/>
                        </a:rPr>
                        <a:t> ₹ 20,881.85 </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4C6E6"/>
                    </a:solidFill>
                  </a:tcPr>
                </a:tc>
                <a:tc>
                  <a:txBody>
                    <a:bodyPr/>
                    <a:lstStyle/>
                    <a:p>
                      <a:pPr algn="l" fontAlgn="b"/>
                      <a:r>
                        <a:rPr lang="en-IN" sz="1050" u="none" strike="noStrike" dirty="0">
                          <a:effectLst/>
                          <a:latin typeface="D-DIN" panose="020B0504030202030204" pitchFamily="34" charset="0"/>
                        </a:rPr>
                        <a:t>BATAINDIA</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4C6E6"/>
                    </a:solidFill>
                  </a:tcPr>
                </a:tc>
                <a:tc>
                  <a:txBody>
                    <a:bodyPr/>
                    <a:lstStyle/>
                    <a:p>
                      <a:pPr algn="l" fontAlgn="b"/>
                      <a:r>
                        <a:rPr lang="en-IN" sz="1100" u="none" strike="noStrike" dirty="0">
                          <a:effectLst/>
                          <a:latin typeface="D-DIN" panose="020B0504030202030204" pitchFamily="34" charset="0"/>
                        </a:rPr>
                        <a:t>₹ 17,392.38</a:t>
                      </a:r>
                      <a:endParaRPr lang="en-IN" sz="110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4C6E6"/>
                    </a:solidFill>
                  </a:tcPr>
                </a:tc>
                <a:extLst>
                  <a:ext uri="{0D108BD9-81ED-4DB2-BD59-A6C34878D82A}">
                    <a16:rowId xmlns:a16="http://schemas.microsoft.com/office/drawing/2014/main" val="2047601857"/>
                  </a:ext>
                </a:extLst>
              </a:tr>
              <a:tr h="174719">
                <a:tc>
                  <a:txBody>
                    <a:bodyPr/>
                    <a:lstStyle/>
                    <a:p>
                      <a:pPr algn="l" fontAlgn="b"/>
                      <a:r>
                        <a:rPr lang="en-IN" sz="1050" u="none" strike="noStrike" dirty="0">
                          <a:effectLst/>
                          <a:latin typeface="D-DIN" panose="020B0504030202030204" pitchFamily="34" charset="0"/>
                        </a:rPr>
                        <a:t>ABFRL</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4C6E6"/>
                    </a:solidFill>
                  </a:tcPr>
                </a:tc>
                <a:tc>
                  <a:txBody>
                    <a:bodyPr/>
                    <a:lstStyle/>
                    <a:p>
                      <a:pPr algn="l" fontAlgn="b"/>
                      <a:r>
                        <a:rPr lang="en-IN" sz="1050" u="none" strike="noStrike" dirty="0">
                          <a:effectLst/>
                          <a:latin typeface="D-DIN" panose="020B0504030202030204" pitchFamily="34" charset="0"/>
                        </a:rPr>
                        <a:t> ₹ 20,869.52 </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4C6E6"/>
                    </a:solidFill>
                  </a:tcPr>
                </a:tc>
                <a:tc>
                  <a:txBody>
                    <a:bodyPr/>
                    <a:lstStyle/>
                    <a:p>
                      <a:pPr algn="l" fontAlgn="b"/>
                      <a:r>
                        <a:rPr lang="en-IN" sz="1050" u="none" strike="noStrike" dirty="0">
                          <a:effectLst/>
                          <a:latin typeface="D-DIN" panose="020B0504030202030204" pitchFamily="34" charset="0"/>
                        </a:rPr>
                        <a:t>IIFL</a:t>
                      </a:r>
                      <a:endParaRPr lang="en-IN" sz="105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tc>
                  <a:txBody>
                    <a:bodyPr/>
                    <a:lstStyle/>
                    <a:p>
                      <a:pPr algn="l" fontAlgn="b"/>
                      <a:r>
                        <a:rPr lang="en-IN" sz="1100" u="none" strike="noStrike" dirty="0">
                          <a:effectLst/>
                          <a:latin typeface="D-DIN" panose="020B0504030202030204" pitchFamily="34" charset="0"/>
                        </a:rPr>
                        <a:t>₹ 16,900.76</a:t>
                      </a:r>
                      <a:endParaRPr lang="en-IN" sz="1100" b="0" i="0" u="none" strike="noStrike" dirty="0">
                        <a:solidFill>
                          <a:srgbClr val="000000"/>
                        </a:solidFill>
                        <a:effectLst/>
                        <a:latin typeface="D-DIN" panose="020B0504030202030204" pitchFamily="34" charset="0"/>
                      </a:endParaRPr>
                    </a:p>
                  </a:txBody>
                  <a:tcPr marL="36000" marR="8320" marT="83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0DDAD"/>
                    </a:solidFill>
                  </a:tcPr>
                </a:tc>
                <a:extLst>
                  <a:ext uri="{0D108BD9-81ED-4DB2-BD59-A6C34878D82A}">
                    <a16:rowId xmlns:a16="http://schemas.microsoft.com/office/drawing/2014/main" val="2207187690"/>
                  </a:ext>
                </a:extLst>
              </a:tr>
            </a:tbl>
          </a:graphicData>
        </a:graphic>
      </p:graphicFrame>
      <p:graphicFrame>
        <p:nvGraphicFramePr>
          <p:cNvPr id="16" name="Table 15">
            <a:extLst>
              <a:ext uri="{FF2B5EF4-FFF2-40B4-BE49-F238E27FC236}">
                <a16:creationId xmlns:a16="http://schemas.microsoft.com/office/drawing/2014/main" id="{F6DA5F5E-869E-38C0-7260-5B4B925B81E2}"/>
              </a:ext>
            </a:extLst>
          </p:cNvPr>
          <p:cNvGraphicFramePr>
            <a:graphicFrameLocks noGrp="1"/>
          </p:cNvGraphicFramePr>
          <p:nvPr>
            <p:extLst>
              <p:ext uri="{D42A27DB-BD31-4B8C-83A1-F6EECF244321}">
                <p14:modId xmlns:p14="http://schemas.microsoft.com/office/powerpoint/2010/main" val="2686186219"/>
              </p:ext>
            </p:extLst>
          </p:nvPr>
        </p:nvGraphicFramePr>
        <p:xfrm>
          <a:off x="9702800" y="6128310"/>
          <a:ext cx="1536700" cy="600075"/>
        </p:xfrm>
        <a:graphic>
          <a:graphicData uri="http://schemas.openxmlformats.org/drawingml/2006/table">
            <a:tbl>
              <a:tblPr>
                <a:tableStyleId>{5C22544A-7EE6-4342-B048-85BDC9FD1C3A}</a:tableStyleId>
              </a:tblPr>
              <a:tblGrid>
                <a:gridCol w="407523">
                  <a:extLst>
                    <a:ext uri="{9D8B030D-6E8A-4147-A177-3AD203B41FA5}">
                      <a16:colId xmlns:a16="http://schemas.microsoft.com/office/drawing/2014/main" val="245193557"/>
                    </a:ext>
                  </a:extLst>
                </a:gridCol>
                <a:gridCol w="1129177">
                  <a:extLst>
                    <a:ext uri="{9D8B030D-6E8A-4147-A177-3AD203B41FA5}">
                      <a16:colId xmlns:a16="http://schemas.microsoft.com/office/drawing/2014/main" val="2440796848"/>
                    </a:ext>
                  </a:extLst>
                </a:gridCol>
              </a:tblGrid>
              <a:tr h="200025">
                <a:tc>
                  <a:txBody>
                    <a:bodyPr/>
                    <a:lstStyle/>
                    <a:p>
                      <a:pPr algn="l" fontAlgn="b"/>
                      <a:r>
                        <a:rPr lang="en-IN" sz="900" u="none" strike="noStrike" dirty="0">
                          <a:effectLst/>
                          <a:highlight>
                            <a:srgbClr val="FFC000"/>
                          </a:highlight>
                          <a:latin typeface="D-DIN" panose="020B0504030202030204" pitchFamily="34" charset="0"/>
                        </a:rPr>
                        <a:t> </a:t>
                      </a:r>
                      <a:endParaRPr lang="en-IN" sz="900" b="0" i="0" u="none" strike="noStrike" dirty="0">
                        <a:solidFill>
                          <a:srgbClr val="000000"/>
                        </a:solidFill>
                        <a:effectLst/>
                        <a:highlight>
                          <a:srgbClr val="FFC000"/>
                        </a:highlight>
                        <a:latin typeface="D-DIN" panose="020B0504030202030204" pitchFamily="34" charset="0"/>
                      </a:endParaRPr>
                    </a:p>
                  </a:txBody>
                  <a:tcPr marL="36000" marR="9525" marT="9525" marB="0" anchor="ctr">
                    <a:solidFill>
                      <a:srgbClr val="FFDC6D"/>
                    </a:solidFill>
                  </a:tcPr>
                </a:tc>
                <a:tc>
                  <a:txBody>
                    <a:bodyPr/>
                    <a:lstStyle/>
                    <a:p>
                      <a:pPr algn="l" fontAlgn="b"/>
                      <a:r>
                        <a:rPr lang="en-IN" sz="1100" u="none" strike="noStrike" dirty="0">
                          <a:effectLst/>
                          <a:latin typeface="D-DIN" panose="020B0504030202030204" pitchFamily="34" charset="0"/>
                        </a:rPr>
                        <a:t>Large Cap</a:t>
                      </a:r>
                      <a:endParaRPr lang="en-IN" sz="1100" b="0" i="0" u="none" strike="noStrike" dirty="0">
                        <a:solidFill>
                          <a:srgbClr val="000000"/>
                        </a:solidFill>
                        <a:effectLst/>
                        <a:latin typeface="D-DIN" panose="020B0504030202030204" pitchFamily="34" charset="0"/>
                      </a:endParaRPr>
                    </a:p>
                  </a:txBody>
                  <a:tcPr marL="36000" marR="9525" marT="9525" marB="0" anchor="ctr">
                    <a:noFill/>
                  </a:tcPr>
                </a:tc>
                <a:extLst>
                  <a:ext uri="{0D108BD9-81ED-4DB2-BD59-A6C34878D82A}">
                    <a16:rowId xmlns:a16="http://schemas.microsoft.com/office/drawing/2014/main" val="3539141829"/>
                  </a:ext>
                </a:extLst>
              </a:tr>
              <a:tr h="200025">
                <a:tc>
                  <a:txBody>
                    <a:bodyPr/>
                    <a:lstStyle/>
                    <a:p>
                      <a:pPr algn="l" fontAlgn="b"/>
                      <a:r>
                        <a:rPr lang="en-IN" sz="900" u="none" strike="noStrike" dirty="0">
                          <a:effectLst/>
                          <a:highlight>
                            <a:srgbClr val="A9D08E"/>
                          </a:highlight>
                          <a:latin typeface="D-DIN" panose="020B0504030202030204" pitchFamily="34" charset="0"/>
                        </a:rPr>
                        <a:t> </a:t>
                      </a:r>
                      <a:endParaRPr lang="en-IN" sz="900" b="0" i="0" u="none" strike="noStrike" dirty="0">
                        <a:solidFill>
                          <a:srgbClr val="000000"/>
                        </a:solidFill>
                        <a:effectLst/>
                        <a:highlight>
                          <a:srgbClr val="A9D08E"/>
                        </a:highlight>
                        <a:latin typeface="D-DIN" panose="020B0504030202030204" pitchFamily="34" charset="0"/>
                      </a:endParaRPr>
                    </a:p>
                  </a:txBody>
                  <a:tcPr marL="36000" marR="9525" marT="9525" marB="0" anchor="ctr">
                    <a:solidFill>
                      <a:srgbClr val="C0DDAD"/>
                    </a:solidFill>
                  </a:tcPr>
                </a:tc>
                <a:tc>
                  <a:txBody>
                    <a:bodyPr/>
                    <a:lstStyle/>
                    <a:p>
                      <a:pPr algn="l" fontAlgn="b"/>
                      <a:r>
                        <a:rPr lang="en-IN" sz="1100" u="none" strike="noStrike" dirty="0">
                          <a:effectLst/>
                          <a:latin typeface="D-DIN" panose="020B0504030202030204" pitchFamily="34" charset="0"/>
                        </a:rPr>
                        <a:t>Mid Cap</a:t>
                      </a:r>
                      <a:endParaRPr lang="en-IN" sz="1100" b="0" i="0" u="none" strike="noStrike" dirty="0">
                        <a:solidFill>
                          <a:srgbClr val="000000"/>
                        </a:solidFill>
                        <a:effectLst/>
                        <a:latin typeface="D-DIN" panose="020B0504030202030204" pitchFamily="34" charset="0"/>
                      </a:endParaRPr>
                    </a:p>
                  </a:txBody>
                  <a:tcPr marL="36000" marR="9525" marT="9525" marB="0" anchor="ctr">
                    <a:noFill/>
                  </a:tcPr>
                </a:tc>
                <a:extLst>
                  <a:ext uri="{0D108BD9-81ED-4DB2-BD59-A6C34878D82A}">
                    <a16:rowId xmlns:a16="http://schemas.microsoft.com/office/drawing/2014/main" val="3430739313"/>
                  </a:ext>
                </a:extLst>
              </a:tr>
              <a:tr h="200025">
                <a:tc>
                  <a:txBody>
                    <a:bodyPr/>
                    <a:lstStyle/>
                    <a:p>
                      <a:pPr algn="l" fontAlgn="b"/>
                      <a:r>
                        <a:rPr lang="en-IN" sz="900" u="none" strike="noStrike" dirty="0">
                          <a:effectLst/>
                          <a:latin typeface="D-DIN" panose="020B0504030202030204" pitchFamily="34" charset="0"/>
                        </a:rPr>
                        <a:t> </a:t>
                      </a:r>
                      <a:endParaRPr lang="en-IN" sz="900" b="0" i="0" u="none" strike="noStrike" dirty="0">
                        <a:solidFill>
                          <a:srgbClr val="000000"/>
                        </a:solidFill>
                        <a:effectLst/>
                        <a:latin typeface="D-DIN" panose="020B0504030202030204" pitchFamily="34" charset="0"/>
                      </a:endParaRPr>
                    </a:p>
                  </a:txBody>
                  <a:tcPr marL="36000" marR="9525" marT="9525" marB="0" anchor="ctr">
                    <a:solidFill>
                      <a:srgbClr val="B4C6E6"/>
                    </a:solidFill>
                  </a:tcPr>
                </a:tc>
                <a:tc>
                  <a:txBody>
                    <a:bodyPr/>
                    <a:lstStyle/>
                    <a:p>
                      <a:pPr algn="l" fontAlgn="b"/>
                      <a:r>
                        <a:rPr lang="en-IN" sz="1100" u="none" strike="noStrike" dirty="0">
                          <a:effectLst/>
                          <a:latin typeface="D-DIN" panose="020B0504030202030204" pitchFamily="34" charset="0"/>
                        </a:rPr>
                        <a:t>Small Cap</a:t>
                      </a:r>
                      <a:endParaRPr lang="en-IN" sz="1100" b="0" i="0" u="none" strike="noStrike" dirty="0">
                        <a:solidFill>
                          <a:srgbClr val="000000"/>
                        </a:solidFill>
                        <a:effectLst/>
                        <a:latin typeface="D-DIN" panose="020B0504030202030204" pitchFamily="34" charset="0"/>
                      </a:endParaRPr>
                    </a:p>
                  </a:txBody>
                  <a:tcPr marL="36000" marR="9525" marT="9525" marB="0" anchor="ctr">
                    <a:noFill/>
                  </a:tcPr>
                </a:tc>
                <a:extLst>
                  <a:ext uri="{0D108BD9-81ED-4DB2-BD59-A6C34878D82A}">
                    <a16:rowId xmlns:a16="http://schemas.microsoft.com/office/drawing/2014/main" val="1612399701"/>
                  </a:ext>
                </a:extLst>
              </a:tr>
            </a:tbl>
          </a:graphicData>
        </a:graphic>
      </p:graphicFrame>
      <p:sp>
        <p:nvSpPr>
          <p:cNvPr id="18" name="TextBox 17">
            <a:extLst>
              <a:ext uri="{FF2B5EF4-FFF2-40B4-BE49-F238E27FC236}">
                <a16:creationId xmlns:a16="http://schemas.microsoft.com/office/drawing/2014/main" id="{C2540BF7-BE02-A385-8730-AA74234FA7A1}"/>
              </a:ext>
            </a:extLst>
          </p:cNvPr>
          <p:cNvSpPr txBox="1"/>
          <p:nvPr/>
        </p:nvSpPr>
        <p:spPr>
          <a:xfrm>
            <a:off x="6565647" y="6289847"/>
            <a:ext cx="3055143" cy="276999"/>
          </a:xfrm>
          <a:prstGeom prst="rect">
            <a:avLst/>
          </a:prstGeom>
          <a:noFill/>
        </p:spPr>
        <p:txBody>
          <a:bodyPr wrap="square">
            <a:spAutoFit/>
          </a:bodyPr>
          <a:lstStyle/>
          <a:p>
            <a:r>
              <a:rPr lang="en-US" sz="1200" b="1" i="0" u="none" strike="noStrike" dirty="0">
                <a:solidFill>
                  <a:srgbClr val="000000"/>
                </a:solidFill>
                <a:effectLst/>
                <a:latin typeface="D-DIN" panose="020B0504030202030204" pitchFamily="34" charset="0"/>
              </a:rPr>
              <a:t>Current Status as per 31.12.23 AMFI Report</a:t>
            </a:r>
            <a:r>
              <a:rPr lang="en-US" sz="1200" dirty="0">
                <a:latin typeface="D-DIN" panose="020B0504030202030204" pitchFamily="34" charset="0"/>
              </a:rPr>
              <a:t> </a:t>
            </a:r>
            <a:endParaRPr lang="en-IN" sz="1200" dirty="0">
              <a:latin typeface="D-DIN" panose="020B0504030202030204" pitchFamily="34" charset="0"/>
            </a:endParaRPr>
          </a:p>
        </p:txBody>
      </p:sp>
    </p:spTree>
    <p:extLst>
      <p:ext uri="{BB962C8B-B14F-4D97-AF65-F5344CB8AC3E}">
        <p14:creationId xmlns:p14="http://schemas.microsoft.com/office/powerpoint/2010/main" val="1225257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A295B22-31CA-4C63-827A-2B3CEE489206}"/>
              </a:ext>
            </a:extLst>
          </p:cNvPr>
          <p:cNvSpPr txBox="1">
            <a:spLocks/>
          </p:cNvSpPr>
          <p:nvPr/>
        </p:nvSpPr>
        <p:spPr bwMode="auto">
          <a:xfrm>
            <a:off x="358557" y="277252"/>
            <a:ext cx="8414508"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altLang="en-US" sz="2400" b="1" dirty="0">
                <a:solidFill>
                  <a:srgbClr val="0046AA"/>
                </a:solidFill>
                <a:latin typeface="D-DIN" panose="020B05040302020A0204" pitchFamily="34" charset="0"/>
                <a:cs typeface="Times New Roman" panose="02020603050405020304" pitchFamily="18" charset="0"/>
              </a:rPr>
              <a:t>SMALL CAP COMPANIES WITH MARKET CAP &gt; 10,000 Cr.</a:t>
            </a:r>
            <a:endParaRPr lang="en-IN" sz="2400" b="1" dirty="0">
              <a:solidFill>
                <a:srgbClr val="0046AA"/>
              </a:solidFill>
              <a:latin typeface="D-DIN" panose="020B05040302020A0204" pitchFamily="34" charset="0"/>
              <a:cs typeface="Times New Roman" panose="02020603050405020304" pitchFamily="18" charset="0"/>
            </a:endParaRPr>
          </a:p>
        </p:txBody>
      </p:sp>
      <p:pic>
        <p:nvPicPr>
          <p:cNvPr id="3" name="Picture 13">
            <a:extLst>
              <a:ext uri="{FF2B5EF4-FFF2-40B4-BE49-F238E27FC236}">
                <a16:creationId xmlns:a16="http://schemas.microsoft.com/office/drawing/2014/main" id="{DA041734-4B22-726B-A412-E019F151AE5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Table 5">
            <a:extLst>
              <a:ext uri="{FF2B5EF4-FFF2-40B4-BE49-F238E27FC236}">
                <a16:creationId xmlns:a16="http://schemas.microsoft.com/office/drawing/2014/main" id="{10D255E2-6955-ECF4-7925-4DFBB70DFCC0}"/>
              </a:ext>
            </a:extLst>
          </p:cNvPr>
          <p:cNvGraphicFramePr>
            <a:graphicFrameLocks noGrp="1"/>
          </p:cNvGraphicFramePr>
          <p:nvPr>
            <p:extLst>
              <p:ext uri="{D42A27DB-BD31-4B8C-83A1-F6EECF244321}">
                <p14:modId xmlns:p14="http://schemas.microsoft.com/office/powerpoint/2010/main" val="3633945259"/>
              </p:ext>
            </p:extLst>
          </p:nvPr>
        </p:nvGraphicFramePr>
        <p:xfrm>
          <a:off x="491511" y="864658"/>
          <a:ext cx="5261588" cy="5825221"/>
        </p:xfrm>
        <a:graphic>
          <a:graphicData uri="http://schemas.openxmlformats.org/drawingml/2006/table">
            <a:tbl>
              <a:tblPr/>
              <a:tblGrid>
                <a:gridCol w="354290">
                  <a:extLst>
                    <a:ext uri="{9D8B030D-6E8A-4147-A177-3AD203B41FA5}">
                      <a16:colId xmlns:a16="http://schemas.microsoft.com/office/drawing/2014/main" val="545541017"/>
                    </a:ext>
                  </a:extLst>
                </a:gridCol>
                <a:gridCol w="2542982">
                  <a:extLst>
                    <a:ext uri="{9D8B030D-6E8A-4147-A177-3AD203B41FA5}">
                      <a16:colId xmlns:a16="http://schemas.microsoft.com/office/drawing/2014/main" val="50735950"/>
                    </a:ext>
                  </a:extLst>
                </a:gridCol>
                <a:gridCol w="859367">
                  <a:extLst>
                    <a:ext uri="{9D8B030D-6E8A-4147-A177-3AD203B41FA5}">
                      <a16:colId xmlns:a16="http://schemas.microsoft.com/office/drawing/2014/main" val="4000201684"/>
                    </a:ext>
                  </a:extLst>
                </a:gridCol>
                <a:gridCol w="714872">
                  <a:extLst>
                    <a:ext uri="{9D8B030D-6E8A-4147-A177-3AD203B41FA5}">
                      <a16:colId xmlns:a16="http://schemas.microsoft.com/office/drawing/2014/main" val="603070411"/>
                    </a:ext>
                  </a:extLst>
                </a:gridCol>
                <a:gridCol w="790077">
                  <a:extLst>
                    <a:ext uri="{9D8B030D-6E8A-4147-A177-3AD203B41FA5}">
                      <a16:colId xmlns:a16="http://schemas.microsoft.com/office/drawing/2014/main" val="3069718541"/>
                    </a:ext>
                  </a:extLst>
                </a:gridCol>
              </a:tblGrid>
              <a:tr h="199009">
                <a:tc>
                  <a:txBody>
                    <a:bodyPr/>
                    <a:lstStyle/>
                    <a:p>
                      <a:pPr algn="l" fontAlgn="b"/>
                      <a:r>
                        <a:rPr lang="en-IN" sz="700" b="1" i="0" u="none" strike="noStrike" dirty="0" err="1">
                          <a:solidFill>
                            <a:srgbClr val="FFFFFF"/>
                          </a:solidFill>
                          <a:effectLst/>
                          <a:highlight>
                            <a:srgbClr val="2F75B5"/>
                          </a:highlight>
                          <a:latin typeface="D-DIN" panose="020B0504030202030204" pitchFamily="34" charset="0"/>
                        </a:rPr>
                        <a:t>S.No</a:t>
                      </a:r>
                      <a:r>
                        <a:rPr lang="en-IN" sz="700" b="1" i="0" u="none" strike="noStrike" dirty="0">
                          <a:solidFill>
                            <a:srgbClr val="FFFFFF"/>
                          </a:solidFill>
                          <a:effectLst/>
                          <a:highlight>
                            <a:srgbClr val="2F75B5"/>
                          </a:highlight>
                          <a:latin typeface="D-DIN" panose="020B0504030202030204" pitchFamily="34" charset="0"/>
                        </a:rPr>
                        <a:t>.</a:t>
                      </a:r>
                    </a:p>
                  </a:txBody>
                  <a:tcPr marL="72000" marR="1400" marT="140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2F75B5"/>
                    </a:solidFill>
                  </a:tcPr>
                </a:tc>
                <a:tc>
                  <a:txBody>
                    <a:bodyPr/>
                    <a:lstStyle/>
                    <a:p>
                      <a:pPr algn="l" fontAlgn="b"/>
                      <a:r>
                        <a:rPr lang="en-IN" sz="600" b="1" i="0" u="none" strike="noStrike" dirty="0">
                          <a:solidFill>
                            <a:srgbClr val="FFFFFF"/>
                          </a:solidFill>
                          <a:effectLst/>
                          <a:highlight>
                            <a:srgbClr val="2F75B5"/>
                          </a:highlight>
                          <a:latin typeface="D-DIN" panose="020B0504030202030204" pitchFamily="34" charset="0"/>
                        </a:rPr>
                        <a:t>Name</a:t>
                      </a:r>
                    </a:p>
                  </a:txBody>
                  <a:tcPr marL="72000" marR="1400" marT="140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2F75B5"/>
                    </a:solidFill>
                  </a:tcPr>
                </a:tc>
                <a:tc>
                  <a:txBody>
                    <a:bodyPr/>
                    <a:lstStyle/>
                    <a:p>
                      <a:pPr algn="l" fontAlgn="b"/>
                      <a:r>
                        <a:rPr lang="en-IN" sz="600" b="1" i="0" u="none" strike="noStrike" dirty="0">
                          <a:solidFill>
                            <a:srgbClr val="FFFFFF"/>
                          </a:solidFill>
                          <a:effectLst/>
                          <a:highlight>
                            <a:srgbClr val="2F75B5"/>
                          </a:highlight>
                          <a:latin typeface="D-DIN" panose="020B0504030202030204" pitchFamily="34" charset="0"/>
                        </a:rPr>
                        <a:t>NSE Symbol</a:t>
                      </a:r>
                    </a:p>
                  </a:txBody>
                  <a:tcPr marL="72000" marR="1400" marT="140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2F75B5"/>
                    </a:solidFill>
                  </a:tcPr>
                </a:tc>
                <a:tc>
                  <a:txBody>
                    <a:bodyPr/>
                    <a:lstStyle/>
                    <a:p>
                      <a:pPr algn="l" fontAlgn="b"/>
                      <a:r>
                        <a:rPr lang="en-IN" sz="600" b="1" i="0" u="none" strike="noStrike" dirty="0">
                          <a:solidFill>
                            <a:srgbClr val="FFFFFF"/>
                          </a:solidFill>
                          <a:effectLst/>
                          <a:highlight>
                            <a:srgbClr val="2F75B5"/>
                          </a:highlight>
                          <a:latin typeface="D-DIN" panose="020B0504030202030204" pitchFamily="34" charset="0"/>
                        </a:rPr>
                        <a:t>31.12.2023</a:t>
                      </a:r>
                    </a:p>
                  </a:txBody>
                  <a:tcPr marL="72000" marR="1400" marT="140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2F75B5"/>
                    </a:solidFill>
                  </a:tcPr>
                </a:tc>
                <a:tc>
                  <a:txBody>
                    <a:bodyPr/>
                    <a:lstStyle/>
                    <a:p>
                      <a:pPr algn="l" fontAlgn="b"/>
                      <a:r>
                        <a:rPr lang="en-IN" sz="600" b="1" i="0" u="none" strike="noStrike" dirty="0">
                          <a:solidFill>
                            <a:srgbClr val="FFFFFF"/>
                          </a:solidFill>
                          <a:effectLst/>
                          <a:highlight>
                            <a:srgbClr val="2F75B5"/>
                          </a:highlight>
                          <a:latin typeface="D-DIN" panose="020B0504030202030204" pitchFamily="34" charset="0"/>
                        </a:rPr>
                        <a:t>17.05.2024</a:t>
                      </a:r>
                    </a:p>
                  </a:txBody>
                  <a:tcPr marL="72000" marR="1400" marT="140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2F75B5"/>
                    </a:solidFill>
                  </a:tcPr>
                </a:tc>
                <a:extLst>
                  <a:ext uri="{0D108BD9-81ED-4DB2-BD59-A6C34878D82A}">
                    <a16:rowId xmlns:a16="http://schemas.microsoft.com/office/drawing/2014/main" val="1682786172"/>
                  </a:ext>
                </a:extLst>
              </a:tr>
              <a:tr h="132963">
                <a:tc>
                  <a:txBody>
                    <a:bodyPr/>
                    <a:lstStyle/>
                    <a:p>
                      <a:pPr algn="l" fontAlgn="b"/>
                      <a:r>
                        <a:rPr lang="en-IN" sz="700" b="0" i="0" u="none" strike="noStrike">
                          <a:solidFill>
                            <a:srgbClr val="000000"/>
                          </a:solidFill>
                          <a:effectLst/>
                          <a:latin typeface="D-DIN" panose="020B0504030202030204" pitchFamily="34" charset="0"/>
                        </a:rPr>
                        <a:t>1</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EMAMI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EMAMILTD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21,975.95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22,770.02</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504142034"/>
                  </a:ext>
                </a:extLst>
              </a:tr>
              <a:tr h="190539">
                <a:tc>
                  <a:txBody>
                    <a:bodyPr/>
                    <a:lstStyle/>
                    <a:p>
                      <a:pPr algn="l" fontAlgn="b"/>
                      <a:r>
                        <a:rPr lang="en-IN" sz="700" b="0" i="0" u="none" strike="noStrike">
                          <a:solidFill>
                            <a:srgbClr val="000000"/>
                          </a:solidFill>
                          <a:effectLst/>
                          <a:latin typeface="D-DIN" panose="020B0504030202030204" pitchFamily="34" charset="0"/>
                        </a:rPr>
                        <a:t>2</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CARBORUNDUM UNIVERSAL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CARBORUNIV</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21,932.28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 34,034.23</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167146386"/>
                  </a:ext>
                </a:extLst>
              </a:tr>
              <a:tr h="132963">
                <a:tc>
                  <a:txBody>
                    <a:bodyPr/>
                    <a:lstStyle/>
                    <a:p>
                      <a:pPr algn="l" fontAlgn="b"/>
                      <a:r>
                        <a:rPr lang="en-IN" sz="700" b="0" i="0" u="none" strike="noStrike">
                          <a:solidFill>
                            <a:srgbClr val="000000"/>
                          </a:solidFill>
                          <a:effectLst/>
                          <a:latin typeface="D-DIN" panose="020B0504030202030204" pitchFamily="34" charset="0"/>
                        </a:rPr>
                        <a:t>3</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J.B. CHEMICALS &amp; PHARMACEUTICALS LT</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JBCHEPHARM</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21,606.07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29,331.80</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710849547"/>
                  </a:ext>
                </a:extLst>
              </a:tr>
              <a:tr h="132963">
                <a:tc>
                  <a:txBody>
                    <a:bodyPr/>
                    <a:lstStyle/>
                    <a:p>
                      <a:pPr algn="l" fontAlgn="b"/>
                      <a:r>
                        <a:rPr lang="en-IN" sz="700" b="0" i="0" u="none" strike="noStrike">
                          <a:solidFill>
                            <a:srgbClr val="000000"/>
                          </a:solidFill>
                          <a:effectLst/>
                          <a:latin typeface="D-DIN" panose="020B0504030202030204" pitchFamily="34" charset="0"/>
                        </a:rPr>
                        <a:t>4</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KAJARIA CERAMICS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KAJARIACER</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21,553.62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20,464.69</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966945959"/>
                  </a:ext>
                </a:extLst>
              </a:tr>
              <a:tr h="132963">
                <a:tc>
                  <a:txBody>
                    <a:bodyPr/>
                    <a:lstStyle/>
                    <a:p>
                      <a:pPr algn="l" fontAlgn="b"/>
                      <a:r>
                        <a:rPr lang="en-IN" sz="700" b="0" i="0" u="none" strike="noStrike">
                          <a:solidFill>
                            <a:srgbClr val="000000"/>
                          </a:solidFill>
                          <a:effectLst/>
                          <a:latin typeface="D-DIN" panose="020B0504030202030204" pitchFamily="34" charset="0"/>
                        </a:rPr>
                        <a:t>5</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FIVE-STAR BUSINESS FINANCE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FIVESTAR</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21,345.22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21,781.61</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059738824"/>
                  </a:ext>
                </a:extLst>
              </a:tr>
              <a:tr h="132963">
                <a:tc>
                  <a:txBody>
                    <a:bodyPr/>
                    <a:lstStyle/>
                    <a:p>
                      <a:pPr algn="l" fontAlgn="b"/>
                      <a:r>
                        <a:rPr lang="en-IN" sz="700" b="0" i="0" u="none" strike="noStrike">
                          <a:solidFill>
                            <a:srgbClr val="000000"/>
                          </a:solidFill>
                          <a:effectLst/>
                          <a:latin typeface="D-DIN" panose="020B0504030202030204" pitchFamily="34" charset="0"/>
                        </a:rPr>
                        <a:t>6</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BATA INDIA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BATAINDIA</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21,213.04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17,592.20</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560967569"/>
                  </a:ext>
                </a:extLst>
              </a:tr>
              <a:tr h="132963">
                <a:tc>
                  <a:txBody>
                    <a:bodyPr/>
                    <a:lstStyle/>
                    <a:p>
                      <a:pPr algn="l" fontAlgn="b"/>
                      <a:r>
                        <a:rPr lang="en-IN" sz="700" b="0" i="0" u="none" strike="noStrike">
                          <a:solidFill>
                            <a:srgbClr val="000000"/>
                          </a:solidFill>
                          <a:effectLst/>
                          <a:latin typeface="D-DIN" panose="020B0504030202030204" pitchFamily="34" charset="0"/>
                        </a:rPr>
                        <a:t>7</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BHARAT DYNAMICS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BDL</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21,145.83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44,728.86</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985960493"/>
                  </a:ext>
                </a:extLst>
              </a:tr>
              <a:tr h="132963">
                <a:tc>
                  <a:txBody>
                    <a:bodyPr/>
                    <a:lstStyle/>
                    <a:p>
                      <a:pPr algn="l" fontAlgn="b"/>
                      <a:r>
                        <a:rPr lang="en-IN" sz="700" b="0" i="0" u="none" strike="noStrike">
                          <a:solidFill>
                            <a:srgbClr val="000000"/>
                          </a:solidFill>
                          <a:effectLst/>
                          <a:latin typeface="D-DIN" panose="020B0504030202030204" pitchFamily="34" charset="0"/>
                        </a:rPr>
                        <a:t>8</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ICICI SECURITIES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ISEC</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20,923.47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23,629.33</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623073794"/>
                  </a:ext>
                </a:extLst>
              </a:tr>
              <a:tr h="132963">
                <a:tc>
                  <a:txBody>
                    <a:bodyPr/>
                    <a:lstStyle/>
                    <a:p>
                      <a:pPr algn="l" fontAlgn="b"/>
                      <a:r>
                        <a:rPr lang="en-IN" sz="700" b="0" i="0" u="none" strike="noStrike">
                          <a:solidFill>
                            <a:srgbClr val="000000"/>
                          </a:solidFill>
                          <a:effectLst/>
                          <a:latin typeface="D-DIN" panose="020B0504030202030204" pitchFamily="34" charset="0"/>
                        </a:rPr>
                        <a:t>9</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GLOBAL HEALTH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MEDANTA</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20,881.85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38,367.02</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839849020"/>
                  </a:ext>
                </a:extLst>
              </a:tr>
              <a:tr h="132963">
                <a:tc>
                  <a:txBody>
                    <a:bodyPr/>
                    <a:lstStyle/>
                    <a:p>
                      <a:pPr algn="l" fontAlgn="b"/>
                      <a:r>
                        <a:rPr lang="en-IN" sz="700" b="0" i="0" u="none" strike="noStrike">
                          <a:solidFill>
                            <a:srgbClr val="000000"/>
                          </a:solidFill>
                          <a:effectLst/>
                          <a:latin typeface="D-DIN" panose="020B0504030202030204" pitchFamily="34" charset="0"/>
                        </a:rPr>
                        <a:t>10</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US" sz="600" b="0" i="0" u="none" strike="noStrike">
                          <a:solidFill>
                            <a:srgbClr val="000000"/>
                          </a:solidFill>
                          <a:effectLst/>
                          <a:latin typeface="D-DIN" panose="020B0504030202030204" pitchFamily="34" charset="0"/>
                        </a:rPr>
                        <a:t>ADITYA BIRLA FASHION AND RETAIL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ABFRL</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20,869.52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26,823.44</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32086002"/>
                  </a:ext>
                </a:extLst>
              </a:tr>
              <a:tr h="132963">
                <a:tc>
                  <a:txBody>
                    <a:bodyPr/>
                    <a:lstStyle/>
                    <a:p>
                      <a:pPr algn="l" fontAlgn="b"/>
                      <a:r>
                        <a:rPr lang="en-IN" sz="700" b="0" i="0" u="none" strike="noStrike">
                          <a:solidFill>
                            <a:srgbClr val="000000"/>
                          </a:solidFill>
                          <a:effectLst/>
                          <a:latin typeface="D-DIN" panose="020B0504030202030204" pitchFamily="34" charset="0"/>
                        </a:rPr>
                        <a:t>11</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LAURUS LABS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LAURUSLABS</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20,568.25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23,868.10</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861802576"/>
                  </a:ext>
                </a:extLst>
              </a:tr>
              <a:tr h="132963">
                <a:tc>
                  <a:txBody>
                    <a:bodyPr/>
                    <a:lstStyle/>
                    <a:p>
                      <a:pPr algn="l" fontAlgn="b"/>
                      <a:r>
                        <a:rPr lang="en-IN" sz="700" b="0" i="0" u="none" strike="noStrike">
                          <a:solidFill>
                            <a:srgbClr val="000000"/>
                          </a:solidFill>
                          <a:effectLst/>
                          <a:latin typeface="D-DIN" panose="020B0504030202030204" pitchFamily="34" charset="0"/>
                        </a:rPr>
                        <a:t>12</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SUMITOMO CHEMICAL INDIA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SUMICHEM</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20,549.28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20,340.18</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384805934"/>
                  </a:ext>
                </a:extLst>
              </a:tr>
              <a:tr h="132963">
                <a:tc>
                  <a:txBody>
                    <a:bodyPr/>
                    <a:lstStyle/>
                    <a:p>
                      <a:pPr algn="l" fontAlgn="b"/>
                      <a:r>
                        <a:rPr lang="en-IN" sz="700" b="0" i="0" u="none" strike="noStrike">
                          <a:solidFill>
                            <a:srgbClr val="000000"/>
                          </a:solidFill>
                          <a:effectLst/>
                          <a:latin typeface="D-DIN" panose="020B0504030202030204" pitchFamily="34" charset="0"/>
                        </a:rPr>
                        <a:t>13</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DR. LAL PATHLABS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LALPATHLAB</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20,359.30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21,227.66</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684959371"/>
                  </a:ext>
                </a:extLst>
              </a:tr>
              <a:tr h="132963">
                <a:tc>
                  <a:txBody>
                    <a:bodyPr/>
                    <a:lstStyle/>
                    <a:p>
                      <a:pPr algn="l" fontAlgn="b"/>
                      <a:r>
                        <a:rPr lang="en-IN" sz="700" b="0" i="0" u="none" strike="noStrike">
                          <a:solidFill>
                            <a:srgbClr val="000000"/>
                          </a:solidFill>
                          <a:effectLst/>
                          <a:latin typeface="D-DIN" panose="020B0504030202030204" pitchFamily="34" charset="0"/>
                        </a:rPr>
                        <a:t>14</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NAVIN FLUORINE INTERNATIONAL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NAVINFLUOR</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20,240.74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17,086.44</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719370068"/>
                  </a:ext>
                </a:extLst>
              </a:tr>
              <a:tr h="132963">
                <a:tc>
                  <a:txBody>
                    <a:bodyPr/>
                    <a:lstStyle/>
                    <a:p>
                      <a:pPr algn="l" fontAlgn="b"/>
                      <a:r>
                        <a:rPr lang="en-IN" sz="700" b="0" i="0" u="none" strike="noStrike">
                          <a:solidFill>
                            <a:srgbClr val="000000"/>
                          </a:solidFill>
                          <a:effectLst/>
                          <a:latin typeface="D-DIN" panose="020B0504030202030204" pitchFamily="34" charset="0"/>
                        </a:rPr>
                        <a:t>15</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ATUL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ATUL</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20,225.78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17,612.20</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823556684"/>
                  </a:ext>
                </a:extLst>
              </a:tr>
              <a:tr h="132963">
                <a:tc>
                  <a:txBody>
                    <a:bodyPr/>
                    <a:lstStyle/>
                    <a:p>
                      <a:pPr algn="l" fontAlgn="b"/>
                      <a:r>
                        <a:rPr lang="en-IN" sz="700" b="0" i="0" u="none" strike="noStrike">
                          <a:solidFill>
                            <a:srgbClr val="000000"/>
                          </a:solidFill>
                          <a:effectLst/>
                          <a:latin typeface="D-DIN" panose="020B0504030202030204" pitchFamily="34" charset="0"/>
                        </a:rPr>
                        <a:t>16</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RATNAMANI METALS &amp; TUBES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RATNAMANI</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20,145.69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22,864.36</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57863501"/>
                  </a:ext>
                </a:extLst>
              </a:tr>
              <a:tr h="132963">
                <a:tc>
                  <a:txBody>
                    <a:bodyPr/>
                    <a:lstStyle/>
                    <a:p>
                      <a:pPr algn="l" fontAlgn="b"/>
                      <a:r>
                        <a:rPr lang="en-IN" sz="700" b="0" i="0" u="none" strike="noStrike">
                          <a:solidFill>
                            <a:srgbClr val="000000"/>
                          </a:solidFill>
                          <a:effectLst/>
                          <a:latin typeface="D-DIN" panose="020B0504030202030204" pitchFamily="34" charset="0"/>
                        </a:rPr>
                        <a:t>17</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NLC INDIA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NLCINDIA</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20,080.32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33,327.80</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680050675"/>
                  </a:ext>
                </a:extLst>
              </a:tr>
              <a:tr h="132963">
                <a:tc>
                  <a:txBody>
                    <a:bodyPr/>
                    <a:lstStyle/>
                    <a:p>
                      <a:pPr algn="l" fontAlgn="b"/>
                      <a:r>
                        <a:rPr lang="en-IN" sz="700" b="0" i="0" u="none" strike="noStrike">
                          <a:solidFill>
                            <a:srgbClr val="000000"/>
                          </a:solidFill>
                          <a:effectLst/>
                          <a:latin typeface="D-DIN" panose="020B0504030202030204" pitchFamily="34" charset="0"/>
                        </a:rPr>
                        <a:t>18</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BSE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BSE</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20,017.63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37,891.83</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282579903"/>
                  </a:ext>
                </a:extLst>
              </a:tr>
              <a:tr h="132963">
                <a:tc>
                  <a:txBody>
                    <a:bodyPr/>
                    <a:lstStyle/>
                    <a:p>
                      <a:pPr algn="l" fontAlgn="b"/>
                      <a:r>
                        <a:rPr lang="en-IN" sz="700" b="0" i="0" u="none" strike="noStrike">
                          <a:solidFill>
                            <a:srgbClr val="000000"/>
                          </a:solidFill>
                          <a:effectLst/>
                          <a:latin typeface="D-DIN" panose="020B0504030202030204" pitchFamily="34" charset="0"/>
                        </a:rPr>
                        <a:t>19</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GODREJ INDUSTRIES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GODREJIND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19,793.88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26,598.56</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707201151"/>
                  </a:ext>
                </a:extLst>
              </a:tr>
              <a:tr h="132963">
                <a:tc>
                  <a:txBody>
                    <a:bodyPr/>
                    <a:lstStyle/>
                    <a:p>
                      <a:pPr algn="l" fontAlgn="b"/>
                      <a:r>
                        <a:rPr lang="en-IN" sz="700" b="0" i="0" u="none" strike="noStrike">
                          <a:solidFill>
                            <a:srgbClr val="000000"/>
                          </a:solidFill>
                          <a:effectLst/>
                          <a:latin typeface="D-DIN" panose="020B0504030202030204" pitchFamily="34" charset="0"/>
                        </a:rPr>
                        <a:t>20</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WHIRLPOOL OF INDIA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WHIRLPOOL</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19,551.60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20,046.38</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596158615"/>
                  </a:ext>
                </a:extLst>
              </a:tr>
              <a:tr h="132963">
                <a:tc>
                  <a:txBody>
                    <a:bodyPr/>
                    <a:lstStyle/>
                    <a:p>
                      <a:pPr algn="l" fontAlgn="b"/>
                      <a:r>
                        <a:rPr lang="en-IN" sz="700" b="0" i="0" u="none" strike="noStrike">
                          <a:solidFill>
                            <a:srgbClr val="000000"/>
                          </a:solidFill>
                          <a:effectLst/>
                          <a:latin typeface="D-DIN" panose="020B0504030202030204" pitchFamily="34" charset="0"/>
                        </a:rPr>
                        <a:t>21</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CHOLAMANDALAM FINANCIAL HOLDINGS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CHOLAHLDNG</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19,432.02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21,218.85</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777341189"/>
                  </a:ext>
                </a:extLst>
              </a:tr>
              <a:tr h="132963">
                <a:tc>
                  <a:txBody>
                    <a:bodyPr/>
                    <a:lstStyle/>
                    <a:p>
                      <a:pPr algn="l" fontAlgn="b"/>
                      <a:r>
                        <a:rPr lang="en-IN" sz="700" b="0" i="0" u="none" strike="noStrike">
                          <a:solidFill>
                            <a:srgbClr val="000000"/>
                          </a:solidFill>
                          <a:effectLst/>
                          <a:latin typeface="D-DIN" panose="020B0504030202030204" pitchFamily="34" charset="0"/>
                        </a:rPr>
                        <a:t>22</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GILLETTE INDIA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GILLETTE</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19,425.10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22,278.51</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228149661"/>
                  </a:ext>
                </a:extLst>
              </a:tr>
              <a:tr h="132963">
                <a:tc>
                  <a:txBody>
                    <a:bodyPr/>
                    <a:lstStyle/>
                    <a:p>
                      <a:pPr algn="l" fontAlgn="b"/>
                      <a:r>
                        <a:rPr lang="en-IN" sz="700" b="0" i="0" u="none" strike="noStrike">
                          <a:solidFill>
                            <a:srgbClr val="000000"/>
                          </a:solidFill>
                          <a:effectLst/>
                          <a:latin typeface="D-DIN" panose="020B0504030202030204" pitchFamily="34" charset="0"/>
                        </a:rPr>
                        <a:t>23</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IRB INFRASTRUCTURE DEVELOPERS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IRB</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19,372.48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41,669.10</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774585134"/>
                  </a:ext>
                </a:extLst>
              </a:tr>
              <a:tr h="132963">
                <a:tc>
                  <a:txBody>
                    <a:bodyPr/>
                    <a:lstStyle/>
                    <a:p>
                      <a:pPr algn="l" fontAlgn="b"/>
                      <a:r>
                        <a:rPr lang="en-IN" sz="700" b="0" i="0" u="none" strike="noStrike">
                          <a:solidFill>
                            <a:srgbClr val="000000"/>
                          </a:solidFill>
                          <a:effectLst/>
                          <a:latin typeface="D-DIN" panose="020B0504030202030204" pitchFamily="34" charset="0"/>
                        </a:rPr>
                        <a:t>24</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360 ONE WAM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360ONE</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19,343.92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28,432.20</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4231373852"/>
                  </a:ext>
                </a:extLst>
              </a:tr>
              <a:tr h="132963">
                <a:tc>
                  <a:txBody>
                    <a:bodyPr/>
                    <a:lstStyle/>
                    <a:p>
                      <a:pPr algn="l" fontAlgn="b"/>
                      <a:r>
                        <a:rPr lang="en-IN" sz="700" b="0" i="0" u="none" strike="noStrike">
                          <a:solidFill>
                            <a:srgbClr val="000000"/>
                          </a:solidFill>
                          <a:effectLst/>
                          <a:latin typeface="D-DIN" panose="020B0504030202030204" pitchFamily="34" charset="0"/>
                        </a:rPr>
                        <a:t>25</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IDFC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IDFC</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19,292.71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18,319.82</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768047861"/>
                  </a:ext>
                </a:extLst>
              </a:tr>
              <a:tr h="132963">
                <a:tc>
                  <a:txBody>
                    <a:bodyPr/>
                    <a:lstStyle/>
                    <a:p>
                      <a:pPr algn="l" fontAlgn="b"/>
                      <a:r>
                        <a:rPr lang="en-IN" sz="700" b="0" i="0" u="none" strike="noStrike">
                          <a:solidFill>
                            <a:srgbClr val="000000"/>
                          </a:solidFill>
                          <a:effectLst/>
                          <a:latin typeface="D-DIN" panose="020B0504030202030204" pitchFamily="34" charset="0"/>
                        </a:rPr>
                        <a:t>26</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ITI LIMITED (INDIAN TELEPH.IND.LTD)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ITI</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19,248.44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30,219.89</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649929611"/>
                  </a:ext>
                </a:extLst>
              </a:tr>
              <a:tr h="132963">
                <a:tc>
                  <a:txBody>
                    <a:bodyPr/>
                    <a:lstStyle/>
                    <a:p>
                      <a:pPr algn="l" fontAlgn="b"/>
                      <a:r>
                        <a:rPr lang="en-IN" sz="700" b="0" i="0" u="none" strike="noStrike">
                          <a:solidFill>
                            <a:srgbClr val="000000"/>
                          </a:solidFill>
                          <a:effectLst/>
                          <a:latin typeface="D-DIN" panose="020B0504030202030204" pitchFamily="34" charset="0"/>
                        </a:rPr>
                        <a:t>27</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CYIENT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CYIENT</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19,020.87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19,566.42</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486140531"/>
                  </a:ext>
                </a:extLst>
              </a:tr>
              <a:tr h="132963">
                <a:tc>
                  <a:txBody>
                    <a:bodyPr/>
                    <a:lstStyle/>
                    <a:p>
                      <a:pPr algn="l" fontAlgn="b"/>
                      <a:r>
                        <a:rPr lang="en-IN" sz="700" b="0" i="0" u="none" strike="noStrike">
                          <a:solidFill>
                            <a:srgbClr val="000000"/>
                          </a:solidFill>
                          <a:effectLst/>
                          <a:latin typeface="D-DIN" panose="020B0504030202030204" pitchFamily="34" charset="0"/>
                        </a:rPr>
                        <a:t>28</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CROMPTON GREAVES CONSUMER ELECTRICALS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CROMPTON</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18,865.49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 26,029.76</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807456493"/>
                  </a:ext>
                </a:extLst>
              </a:tr>
              <a:tr h="153806">
                <a:tc>
                  <a:txBody>
                    <a:bodyPr/>
                    <a:lstStyle/>
                    <a:p>
                      <a:pPr algn="l" fontAlgn="b"/>
                      <a:r>
                        <a:rPr lang="en-IN" sz="700" b="0" i="0" u="none" strike="noStrike">
                          <a:solidFill>
                            <a:srgbClr val="000000"/>
                          </a:solidFill>
                          <a:effectLst/>
                          <a:latin typeface="D-DIN" panose="020B0504030202030204" pitchFamily="34" charset="0"/>
                        </a:rPr>
                        <a:t>29</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HITACHI ENERGY INDIA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POWERINDIA</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18,798.67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48,264.25</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60394739"/>
                  </a:ext>
                </a:extLst>
              </a:tr>
              <a:tr h="153806">
                <a:tc>
                  <a:txBody>
                    <a:bodyPr/>
                    <a:lstStyle/>
                    <a:p>
                      <a:pPr algn="l" fontAlgn="b"/>
                      <a:r>
                        <a:rPr lang="en-IN" sz="700" b="0" i="0" u="none" strike="noStrike">
                          <a:solidFill>
                            <a:srgbClr val="000000"/>
                          </a:solidFill>
                          <a:effectLst/>
                          <a:latin typeface="D-DIN" panose="020B0504030202030204" pitchFamily="34" charset="0"/>
                        </a:rPr>
                        <a:t>30</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APAR INDUSTRIES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APARINDS</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18,778.19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32,620.88</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81903775"/>
                  </a:ext>
                </a:extLst>
              </a:tr>
              <a:tr h="153806">
                <a:tc>
                  <a:txBody>
                    <a:bodyPr/>
                    <a:lstStyle/>
                    <a:p>
                      <a:pPr algn="l" fontAlgn="b"/>
                      <a:r>
                        <a:rPr lang="en-IN" sz="700" b="0" i="0" u="none" strike="noStrike">
                          <a:solidFill>
                            <a:srgbClr val="000000"/>
                          </a:solidFill>
                          <a:effectLst/>
                          <a:latin typeface="D-DIN" panose="020B0504030202030204" pitchFamily="34" charset="0"/>
                        </a:rPr>
                        <a:t>31</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ANGEL ONE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ANGELONE</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18,685.42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24,791.75</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996427141"/>
                  </a:ext>
                </a:extLst>
              </a:tr>
              <a:tr h="153806">
                <a:tc>
                  <a:txBody>
                    <a:bodyPr/>
                    <a:lstStyle/>
                    <a:p>
                      <a:pPr algn="l" fontAlgn="b"/>
                      <a:r>
                        <a:rPr lang="en-IN" sz="700" b="0" i="0" u="none" strike="noStrike">
                          <a:solidFill>
                            <a:srgbClr val="000000"/>
                          </a:solidFill>
                          <a:effectLst/>
                          <a:latin typeface="D-DIN" panose="020B0504030202030204" pitchFamily="34" charset="0"/>
                        </a:rPr>
                        <a:t>32</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CIE AUTOMOTIVE INDIA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CIEINDIA</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18,561.37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 19,074.34</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531845550"/>
                  </a:ext>
                </a:extLst>
              </a:tr>
              <a:tr h="153806">
                <a:tc>
                  <a:txBody>
                    <a:bodyPr/>
                    <a:lstStyle/>
                    <a:p>
                      <a:pPr algn="l" fontAlgn="b"/>
                      <a:r>
                        <a:rPr lang="en-IN" sz="700" b="0" i="0" u="none" strike="noStrike">
                          <a:solidFill>
                            <a:srgbClr val="000000"/>
                          </a:solidFill>
                          <a:effectLst/>
                          <a:latin typeface="D-DIN" panose="020B0504030202030204" pitchFamily="34" charset="0"/>
                        </a:rPr>
                        <a:t>33</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VINATI ORGANICS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VINATIORGA</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18,498.65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17,311.12</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643951036"/>
                  </a:ext>
                </a:extLst>
              </a:tr>
              <a:tr h="153806">
                <a:tc>
                  <a:txBody>
                    <a:bodyPr/>
                    <a:lstStyle/>
                    <a:p>
                      <a:pPr algn="l" fontAlgn="b"/>
                      <a:r>
                        <a:rPr lang="en-IN" sz="700" b="0" i="0" u="none" strike="noStrike">
                          <a:solidFill>
                            <a:srgbClr val="000000"/>
                          </a:solidFill>
                          <a:effectLst/>
                          <a:latin typeface="D-DIN" panose="020B0504030202030204" pitchFamily="34" charset="0"/>
                        </a:rPr>
                        <a:t>34</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TRIDENT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TRIDENT</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18,267.52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20,480.90</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867480275"/>
                  </a:ext>
                </a:extLst>
              </a:tr>
              <a:tr h="153806">
                <a:tc>
                  <a:txBody>
                    <a:bodyPr/>
                    <a:lstStyle/>
                    <a:p>
                      <a:pPr algn="l" fontAlgn="b"/>
                      <a:r>
                        <a:rPr lang="en-IN" sz="700" b="0" i="0" u="none" strike="noStrike">
                          <a:solidFill>
                            <a:srgbClr val="000000"/>
                          </a:solidFill>
                          <a:effectLst/>
                          <a:latin typeface="D-DIN" panose="020B0504030202030204" pitchFamily="34" charset="0"/>
                        </a:rPr>
                        <a:t>35</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PNB HOUSING FINANCE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PNBHOUSING</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18,249.43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19,349.43</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4125647090"/>
                  </a:ext>
                </a:extLst>
              </a:tr>
              <a:tr h="153806">
                <a:tc>
                  <a:txBody>
                    <a:bodyPr/>
                    <a:lstStyle/>
                    <a:p>
                      <a:pPr algn="l" fontAlgn="b"/>
                      <a:r>
                        <a:rPr lang="en-IN" sz="700" b="0" i="0" u="none" strike="noStrike">
                          <a:solidFill>
                            <a:srgbClr val="000000"/>
                          </a:solidFill>
                          <a:effectLst/>
                          <a:latin typeface="D-DIN" panose="020B0504030202030204" pitchFamily="34" charset="0"/>
                        </a:rPr>
                        <a:t>36</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AARTI INDUSTRIES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AARTIIND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18,213.72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22,928.38</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485546682"/>
                  </a:ext>
                </a:extLst>
              </a:tr>
              <a:tr h="153806">
                <a:tc>
                  <a:txBody>
                    <a:bodyPr/>
                    <a:lstStyle/>
                    <a:p>
                      <a:pPr algn="l" fontAlgn="b"/>
                      <a:r>
                        <a:rPr lang="en-IN" sz="700" b="0" i="0" u="none" strike="noStrike">
                          <a:solidFill>
                            <a:srgbClr val="000000"/>
                          </a:solidFill>
                          <a:effectLst/>
                          <a:latin typeface="D-DIN" panose="020B0504030202030204" pitchFamily="34" charset="0"/>
                        </a:rPr>
                        <a:t>37</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RADICO KHAITAN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RADICO</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18,167.28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22,928.83</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790054625"/>
                  </a:ext>
                </a:extLst>
              </a:tr>
              <a:tr h="153806">
                <a:tc>
                  <a:txBody>
                    <a:bodyPr/>
                    <a:lstStyle/>
                    <a:p>
                      <a:pPr algn="l" fontAlgn="b"/>
                      <a:r>
                        <a:rPr lang="en-IN" sz="700" b="0" i="0" u="none" strike="noStrike">
                          <a:solidFill>
                            <a:srgbClr val="000000"/>
                          </a:solidFill>
                          <a:effectLst/>
                          <a:latin typeface="D-DIN" panose="020B0504030202030204" pitchFamily="34" charset="0"/>
                        </a:rPr>
                        <a:t>38</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PFIZER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PFIZER</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18,058.42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20,408.06</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393764101"/>
                  </a:ext>
                </a:extLst>
              </a:tr>
              <a:tr h="153806">
                <a:tc>
                  <a:txBody>
                    <a:bodyPr/>
                    <a:lstStyle/>
                    <a:p>
                      <a:pPr algn="l" fontAlgn="b"/>
                      <a:r>
                        <a:rPr lang="en-IN" sz="700" b="0" i="0" u="none" strike="noStrike">
                          <a:solidFill>
                            <a:srgbClr val="000000"/>
                          </a:solidFill>
                          <a:effectLst/>
                          <a:latin typeface="D-DIN" panose="020B0504030202030204" pitchFamily="34" charset="0"/>
                        </a:rPr>
                        <a:t>39</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MANGALORE REFINERY &amp; PETROCHEMICALS</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MRPL</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17,789.33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37,330.34</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765685735"/>
                  </a:ext>
                </a:extLst>
              </a:tr>
              <a:tr h="153806">
                <a:tc>
                  <a:txBody>
                    <a:bodyPr/>
                    <a:lstStyle/>
                    <a:p>
                      <a:pPr algn="l" fontAlgn="b"/>
                      <a:r>
                        <a:rPr lang="en-IN" sz="700" b="0" i="0" u="none" strike="noStrike">
                          <a:solidFill>
                            <a:srgbClr val="000000"/>
                          </a:solidFill>
                          <a:effectLst/>
                          <a:latin typeface="D-DIN" panose="020B0504030202030204" pitchFamily="34" charset="0"/>
                        </a:rPr>
                        <a:t>40</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NATIONAL ALUMINIUM CO.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NATIONALUM</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17,525.98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 36,466.31</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4061164259"/>
                  </a:ext>
                </a:extLst>
              </a:tr>
            </a:tbl>
          </a:graphicData>
        </a:graphic>
      </p:graphicFrame>
      <p:graphicFrame>
        <p:nvGraphicFramePr>
          <p:cNvPr id="5" name="Table 4">
            <a:extLst>
              <a:ext uri="{FF2B5EF4-FFF2-40B4-BE49-F238E27FC236}">
                <a16:creationId xmlns:a16="http://schemas.microsoft.com/office/drawing/2014/main" id="{C884831F-B263-7993-F120-29BFF1C62FBC}"/>
              </a:ext>
            </a:extLst>
          </p:cNvPr>
          <p:cNvGraphicFramePr>
            <a:graphicFrameLocks noGrp="1"/>
          </p:cNvGraphicFramePr>
          <p:nvPr>
            <p:extLst>
              <p:ext uri="{D42A27DB-BD31-4B8C-83A1-F6EECF244321}">
                <p14:modId xmlns:p14="http://schemas.microsoft.com/office/powerpoint/2010/main" val="258488765"/>
              </p:ext>
            </p:extLst>
          </p:nvPr>
        </p:nvGraphicFramePr>
        <p:xfrm>
          <a:off x="5968386" y="864658"/>
          <a:ext cx="5261588" cy="5827469"/>
        </p:xfrm>
        <a:graphic>
          <a:graphicData uri="http://schemas.openxmlformats.org/drawingml/2006/table">
            <a:tbl>
              <a:tblPr/>
              <a:tblGrid>
                <a:gridCol w="354290">
                  <a:extLst>
                    <a:ext uri="{9D8B030D-6E8A-4147-A177-3AD203B41FA5}">
                      <a16:colId xmlns:a16="http://schemas.microsoft.com/office/drawing/2014/main" val="545541017"/>
                    </a:ext>
                  </a:extLst>
                </a:gridCol>
                <a:gridCol w="2542982">
                  <a:extLst>
                    <a:ext uri="{9D8B030D-6E8A-4147-A177-3AD203B41FA5}">
                      <a16:colId xmlns:a16="http://schemas.microsoft.com/office/drawing/2014/main" val="50735950"/>
                    </a:ext>
                  </a:extLst>
                </a:gridCol>
                <a:gridCol w="859367">
                  <a:extLst>
                    <a:ext uri="{9D8B030D-6E8A-4147-A177-3AD203B41FA5}">
                      <a16:colId xmlns:a16="http://schemas.microsoft.com/office/drawing/2014/main" val="4000201684"/>
                    </a:ext>
                  </a:extLst>
                </a:gridCol>
                <a:gridCol w="714872">
                  <a:extLst>
                    <a:ext uri="{9D8B030D-6E8A-4147-A177-3AD203B41FA5}">
                      <a16:colId xmlns:a16="http://schemas.microsoft.com/office/drawing/2014/main" val="603070411"/>
                    </a:ext>
                  </a:extLst>
                </a:gridCol>
                <a:gridCol w="790077">
                  <a:extLst>
                    <a:ext uri="{9D8B030D-6E8A-4147-A177-3AD203B41FA5}">
                      <a16:colId xmlns:a16="http://schemas.microsoft.com/office/drawing/2014/main" val="3069718541"/>
                    </a:ext>
                  </a:extLst>
                </a:gridCol>
              </a:tblGrid>
              <a:tr h="182589">
                <a:tc>
                  <a:txBody>
                    <a:bodyPr/>
                    <a:lstStyle/>
                    <a:p>
                      <a:pPr algn="l" fontAlgn="b"/>
                      <a:r>
                        <a:rPr lang="en-IN" sz="700" b="1" i="0" u="none" strike="noStrike" dirty="0" err="1">
                          <a:solidFill>
                            <a:srgbClr val="FFFFFF"/>
                          </a:solidFill>
                          <a:effectLst/>
                          <a:highlight>
                            <a:srgbClr val="2F75B5"/>
                          </a:highlight>
                          <a:latin typeface="D-DIN" panose="020B0504030202030204" pitchFamily="34" charset="0"/>
                        </a:rPr>
                        <a:t>S.No</a:t>
                      </a:r>
                      <a:r>
                        <a:rPr lang="en-IN" sz="700" b="1" i="0" u="none" strike="noStrike" dirty="0">
                          <a:solidFill>
                            <a:srgbClr val="FFFFFF"/>
                          </a:solidFill>
                          <a:effectLst/>
                          <a:highlight>
                            <a:srgbClr val="2F75B5"/>
                          </a:highlight>
                          <a:latin typeface="D-DIN" panose="020B0504030202030204" pitchFamily="34" charset="0"/>
                        </a:rPr>
                        <a:t>.</a:t>
                      </a:r>
                    </a:p>
                  </a:txBody>
                  <a:tcPr marL="72000" marR="1400" marT="140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2F75B5"/>
                    </a:solidFill>
                  </a:tcPr>
                </a:tc>
                <a:tc>
                  <a:txBody>
                    <a:bodyPr/>
                    <a:lstStyle/>
                    <a:p>
                      <a:pPr algn="l" fontAlgn="b"/>
                      <a:r>
                        <a:rPr lang="en-IN" sz="600" b="1" i="0" u="none" strike="noStrike" dirty="0">
                          <a:solidFill>
                            <a:srgbClr val="FFFFFF"/>
                          </a:solidFill>
                          <a:effectLst/>
                          <a:highlight>
                            <a:srgbClr val="2F75B5"/>
                          </a:highlight>
                          <a:latin typeface="D-DIN" panose="020B0504030202030204" pitchFamily="34" charset="0"/>
                        </a:rPr>
                        <a:t>Name</a:t>
                      </a:r>
                    </a:p>
                  </a:txBody>
                  <a:tcPr marL="72000" marR="1400" marT="140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2F75B5"/>
                    </a:solidFill>
                  </a:tcPr>
                </a:tc>
                <a:tc>
                  <a:txBody>
                    <a:bodyPr/>
                    <a:lstStyle/>
                    <a:p>
                      <a:pPr algn="l" fontAlgn="b"/>
                      <a:r>
                        <a:rPr lang="en-IN" sz="600" b="1" i="0" u="none" strike="noStrike" dirty="0">
                          <a:solidFill>
                            <a:srgbClr val="FFFFFF"/>
                          </a:solidFill>
                          <a:effectLst/>
                          <a:highlight>
                            <a:srgbClr val="2F75B5"/>
                          </a:highlight>
                          <a:latin typeface="D-DIN" panose="020B0504030202030204" pitchFamily="34" charset="0"/>
                        </a:rPr>
                        <a:t>NSE Symbol</a:t>
                      </a:r>
                    </a:p>
                  </a:txBody>
                  <a:tcPr marL="72000" marR="1400" marT="140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2F75B5"/>
                    </a:solidFill>
                  </a:tcPr>
                </a:tc>
                <a:tc>
                  <a:txBody>
                    <a:bodyPr/>
                    <a:lstStyle/>
                    <a:p>
                      <a:pPr algn="l" fontAlgn="b"/>
                      <a:r>
                        <a:rPr lang="en-IN" sz="600" b="1" i="0" u="none" strike="noStrike" dirty="0">
                          <a:solidFill>
                            <a:srgbClr val="FFFFFF"/>
                          </a:solidFill>
                          <a:effectLst/>
                          <a:highlight>
                            <a:srgbClr val="2F75B5"/>
                          </a:highlight>
                          <a:latin typeface="D-DIN" panose="020B0504030202030204" pitchFamily="34" charset="0"/>
                        </a:rPr>
                        <a:t>31.12.2023</a:t>
                      </a:r>
                    </a:p>
                  </a:txBody>
                  <a:tcPr marL="72000" marR="1400" marT="140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2F75B5"/>
                    </a:solidFill>
                  </a:tcPr>
                </a:tc>
                <a:tc>
                  <a:txBody>
                    <a:bodyPr/>
                    <a:lstStyle/>
                    <a:p>
                      <a:pPr algn="l" fontAlgn="b"/>
                      <a:r>
                        <a:rPr lang="en-IN" sz="600" b="1" i="0" u="none" strike="noStrike" dirty="0">
                          <a:solidFill>
                            <a:srgbClr val="FFFFFF"/>
                          </a:solidFill>
                          <a:effectLst/>
                          <a:highlight>
                            <a:srgbClr val="2F75B5"/>
                          </a:highlight>
                          <a:latin typeface="D-DIN" panose="020B0504030202030204" pitchFamily="34" charset="0"/>
                        </a:rPr>
                        <a:t>17.05.2024</a:t>
                      </a:r>
                    </a:p>
                  </a:txBody>
                  <a:tcPr marL="72000" marR="1400" marT="140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2F75B5"/>
                    </a:solidFill>
                  </a:tcPr>
                </a:tc>
                <a:extLst>
                  <a:ext uri="{0D108BD9-81ED-4DB2-BD59-A6C34878D82A}">
                    <a16:rowId xmlns:a16="http://schemas.microsoft.com/office/drawing/2014/main" val="1682786172"/>
                  </a:ext>
                </a:extLst>
              </a:tr>
              <a:tr h="141122">
                <a:tc>
                  <a:txBody>
                    <a:bodyPr/>
                    <a:lstStyle/>
                    <a:p>
                      <a:pPr algn="l" fontAlgn="b"/>
                      <a:r>
                        <a:rPr lang="en-IN" sz="700" b="0" i="0" u="none" strike="noStrike">
                          <a:solidFill>
                            <a:srgbClr val="000000"/>
                          </a:solidFill>
                          <a:effectLst/>
                          <a:latin typeface="D-DIN" panose="020B0504030202030204" pitchFamily="34" charset="0"/>
                        </a:rPr>
                        <a:t>41</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INDIAMART INTERMESH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INDIAMART</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17,522.57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 15,870.29</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688934448"/>
                  </a:ext>
                </a:extLst>
              </a:tr>
              <a:tr h="141122">
                <a:tc>
                  <a:txBody>
                    <a:bodyPr/>
                    <a:lstStyle/>
                    <a:p>
                      <a:pPr algn="l" fontAlgn="b"/>
                      <a:r>
                        <a:rPr lang="en-IN" sz="700" b="0" i="0" u="none" strike="noStrike">
                          <a:solidFill>
                            <a:srgbClr val="000000"/>
                          </a:solidFill>
                          <a:effectLst/>
                          <a:latin typeface="D-DIN" panose="020B0504030202030204" pitchFamily="34" charset="0"/>
                        </a:rPr>
                        <a:t>42</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KIOCL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KIOCL</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17,362.44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27,835.00</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125016380"/>
                  </a:ext>
                </a:extLst>
              </a:tr>
              <a:tr h="141122">
                <a:tc>
                  <a:txBody>
                    <a:bodyPr/>
                    <a:lstStyle/>
                    <a:p>
                      <a:pPr algn="l" fontAlgn="b"/>
                      <a:r>
                        <a:rPr lang="en-IN" sz="700" b="0" i="0" u="none" strike="noStrike">
                          <a:solidFill>
                            <a:srgbClr val="000000"/>
                          </a:solidFill>
                          <a:effectLst/>
                          <a:latin typeface="D-DIN" panose="020B0504030202030204" pitchFamily="34" charset="0"/>
                        </a:rPr>
                        <a:t>43</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TATA TELESERVICES (MAHARASHTRA)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TTML</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17,236.22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15,219.11</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462783665"/>
                  </a:ext>
                </a:extLst>
              </a:tr>
              <a:tr h="141122">
                <a:tc>
                  <a:txBody>
                    <a:bodyPr/>
                    <a:lstStyle/>
                    <a:p>
                      <a:pPr algn="l" fontAlgn="b"/>
                      <a:r>
                        <a:rPr lang="en-IN" sz="700" b="0" i="0" u="none" strike="noStrike">
                          <a:solidFill>
                            <a:srgbClr val="000000"/>
                          </a:solidFill>
                          <a:effectLst/>
                          <a:latin typeface="D-DIN" panose="020B0504030202030204" pitchFamily="34" charset="0"/>
                        </a:rPr>
                        <a:t>44</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BLUE STAR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BLUESTARCO</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17,152.19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32,930.22</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810453019"/>
                  </a:ext>
                </a:extLst>
              </a:tr>
              <a:tr h="141122">
                <a:tc>
                  <a:txBody>
                    <a:bodyPr/>
                    <a:lstStyle/>
                    <a:p>
                      <a:pPr algn="l" fontAlgn="b"/>
                      <a:r>
                        <a:rPr lang="en-IN" sz="700" b="0" i="0" u="none" strike="noStrike">
                          <a:solidFill>
                            <a:srgbClr val="000000"/>
                          </a:solidFill>
                          <a:effectLst/>
                          <a:latin typeface="D-DIN" panose="020B0504030202030204" pitchFamily="34" charset="0"/>
                        </a:rPr>
                        <a:t>45</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R R KABEL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RRKABEL</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17,103.66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20,111.63</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882518665"/>
                  </a:ext>
                </a:extLst>
              </a:tr>
              <a:tr h="141122">
                <a:tc>
                  <a:txBody>
                    <a:bodyPr/>
                    <a:lstStyle/>
                    <a:p>
                      <a:pPr algn="l" fontAlgn="b"/>
                      <a:r>
                        <a:rPr lang="en-IN" sz="700" b="0" i="0" u="none" strike="noStrike">
                          <a:solidFill>
                            <a:srgbClr val="000000"/>
                          </a:solidFill>
                          <a:effectLst/>
                          <a:latin typeface="D-DIN" panose="020B0504030202030204" pitchFamily="34" charset="0"/>
                        </a:rPr>
                        <a:t>46</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SANOFI INDIA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SANOFI</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17,069.87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20,566.45</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63659992"/>
                  </a:ext>
                </a:extLst>
              </a:tr>
              <a:tr h="141122">
                <a:tc>
                  <a:txBody>
                    <a:bodyPr/>
                    <a:lstStyle/>
                    <a:p>
                      <a:pPr algn="l" fontAlgn="b"/>
                      <a:r>
                        <a:rPr lang="en-IN" sz="700" b="0" i="0" u="none" strike="noStrike">
                          <a:solidFill>
                            <a:srgbClr val="000000"/>
                          </a:solidFill>
                          <a:effectLst/>
                          <a:latin typeface="D-DIN" panose="020B0504030202030204" pitchFamily="34" charset="0"/>
                        </a:rPr>
                        <a:t>47</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ASTER DM HEALTHCARE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ASTERDM</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16,895.22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17,310.05</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871515113"/>
                  </a:ext>
                </a:extLst>
              </a:tr>
              <a:tr h="141122">
                <a:tc>
                  <a:txBody>
                    <a:bodyPr/>
                    <a:lstStyle/>
                    <a:p>
                      <a:pPr algn="l" fontAlgn="b"/>
                      <a:r>
                        <a:rPr lang="en-IN" sz="700" b="0" i="0" u="none" strike="noStrike">
                          <a:solidFill>
                            <a:srgbClr val="000000"/>
                          </a:solidFill>
                          <a:effectLst/>
                          <a:latin typeface="D-DIN" panose="020B0504030202030204" pitchFamily="34" charset="0"/>
                        </a:rPr>
                        <a:t>48</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CELLO WORLD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CELLO</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16,766.94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20,065.38</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066169900"/>
                  </a:ext>
                </a:extLst>
              </a:tr>
              <a:tr h="141122">
                <a:tc>
                  <a:txBody>
                    <a:bodyPr/>
                    <a:lstStyle/>
                    <a:p>
                      <a:pPr algn="l" fontAlgn="b"/>
                      <a:r>
                        <a:rPr lang="en-IN" sz="700" b="0" i="0" u="none" strike="noStrike">
                          <a:solidFill>
                            <a:srgbClr val="000000"/>
                          </a:solidFill>
                          <a:effectLst/>
                          <a:latin typeface="D-DIN" panose="020B0504030202030204" pitchFamily="34" charset="0"/>
                        </a:rPr>
                        <a:t>49</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ELGI EQUIPMENTS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ELGIEQUIP</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16,318.83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19,997.35</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975766067"/>
                  </a:ext>
                </a:extLst>
              </a:tr>
              <a:tr h="141122">
                <a:tc>
                  <a:txBody>
                    <a:bodyPr/>
                    <a:lstStyle/>
                    <a:p>
                      <a:pPr algn="l" fontAlgn="b"/>
                      <a:r>
                        <a:rPr lang="en-IN" sz="700" b="0" i="0" u="none" strike="noStrike">
                          <a:solidFill>
                            <a:srgbClr val="000000"/>
                          </a:solidFill>
                          <a:effectLst/>
                          <a:latin typeface="D-DIN" panose="020B0504030202030204" pitchFamily="34" charset="0"/>
                        </a:rPr>
                        <a:t>50</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SONATA SOFTWARE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SONATSOFTW</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16,315.19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14,915.67</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604161994"/>
                  </a:ext>
                </a:extLst>
              </a:tr>
              <a:tr h="141122">
                <a:tc>
                  <a:txBody>
                    <a:bodyPr/>
                    <a:lstStyle/>
                    <a:p>
                      <a:pPr algn="l" fontAlgn="b"/>
                      <a:r>
                        <a:rPr lang="en-IN" sz="700" b="0" i="0" u="none" strike="noStrike">
                          <a:solidFill>
                            <a:srgbClr val="000000"/>
                          </a:solidFill>
                          <a:effectLst/>
                          <a:latin typeface="D-DIN" panose="020B0504030202030204" pitchFamily="34" charset="0"/>
                        </a:rPr>
                        <a:t>51</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PVR INOX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PVRINOX</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16,274.12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12,978.28</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4142759900"/>
                  </a:ext>
                </a:extLst>
              </a:tr>
              <a:tr h="141122">
                <a:tc>
                  <a:txBody>
                    <a:bodyPr/>
                    <a:lstStyle/>
                    <a:p>
                      <a:pPr algn="l" fontAlgn="b"/>
                      <a:r>
                        <a:rPr lang="en-IN" sz="700" b="0" i="0" u="none" strike="noStrike">
                          <a:solidFill>
                            <a:srgbClr val="000000"/>
                          </a:solidFill>
                          <a:effectLst/>
                          <a:latin typeface="D-DIN" panose="020B0504030202030204" pitchFamily="34" charset="0"/>
                        </a:rPr>
                        <a:t>52</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BLUE DART EXPRESS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BLUEDART</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16,181.96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17,025.26</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616530591"/>
                  </a:ext>
                </a:extLst>
              </a:tr>
              <a:tr h="141122">
                <a:tc>
                  <a:txBody>
                    <a:bodyPr/>
                    <a:lstStyle/>
                    <a:p>
                      <a:pPr algn="l" fontAlgn="b"/>
                      <a:r>
                        <a:rPr lang="en-IN" sz="700" b="0" i="0" u="none" strike="noStrike">
                          <a:solidFill>
                            <a:srgbClr val="000000"/>
                          </a:solidFill>
                          <a:effectLst/>
                          <a:latin typeface="D-DIN" panose="020B0504030202030204" pitchFamily="34" charset="0"/>
                        </a:rPr>
                        <a:t>53</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KEC INTERNATIONAL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KEC</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16,142.66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20,407.67</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41127167"/>
                  </a:ext>
                </a:extLst>
              </a:tr>
              <a:tr h="141122">
                <a:tc>
                  <a:txBody>
                    <a:bodyPr/>
                    <a:lstStyle/>
                    <a:p>
                      <a:pPr algn="l" fontAlgn="b"/>
                      <a:r>
                        <a:rPr lang="en-IN" sz="700" b="0" i="0" u="none" strike="noStrike">
                          <a:solidFill>
                            <a:srgbClr val="000000"/>
                          </a:solidFill>
                          <a:effectLst/>
                          <a:latin typeface="D-DIN" panose="020B0504030202030204" pitchFamily="34" charset="0"/>
                        </a:rPr>
                        <a:t>54</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GUJARAT STATE PETRONET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GSPL</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15,996.85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16,728.87</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667563799"/>
                  </a:ext>
                </a:extLst>
              </a:tr>
              <a:tr h="141122">
                <a:tc>
                  <a:txBody>
                    <a:bodyPr/>
                    <a:lstStyle/>
                    <a:p>
                      <a:pPr algn="l" fontAlgn="b"/>
                      <a:r>
                        <a:rPr lang="en-IN" sz="700" b="0" i="0" u="none" strike="noStrike">
                          <a:solidFill>
                            <a:srgbClr val="000000"/>
                          </a:solidFill>
                          <a:effectLst/>
                          <a:latin typeface="D-DIN" panose="020B0504030202030204" pitchFamily="34" charset="0"/>
                        </a:rPr>
                        <a:t>55</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JBM AUTO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JBMA</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15,986.46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21,706.03</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557456630"/>
                  </a:ext>
                </a:extLst>
              </a:tr>
              <a:tr h="141122">
                <a:tc>
                  <a:txBody>
                    <a:bodyPr/>
                    <a:lstStyle/>
                    <a:p>
                      <a:pPr algn="l" fontAlgn="b"/>
                      <a:r>
                        <a:rPr lang="en-IN" sz="700" b="0" i="0" u="none" strike="noStrike">
                          <a:solidFill>
                            <a:srgbClr val="000000"/>
                          </a:solidFill>
                          <a:effectLst/>
                          <a:latin typeface="D-DIN" panose="020B0504030202030204" pitchFamily="34" charset="0"/>
                        </a:rPr>
                        <a:t>56</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CAPRI GLOBAL CAPITAL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CGCL</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15,960.42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19,031.36</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797526617"/>
                  </a:ext>
                </a:extLst>
              </a:tr>
              <a:tr h="141122">
                <a:tc>
                  <a:txBody>
                    <a:bodyPr/>
                    <a:lstStyle/>
                    <a:p>
                      <a:pPr algn="l" fontAlgn="b"/>
                      <a:r>
                        <a:rPr lang="en-IN" sz="700" b="0" i="0" u="none" strike="noStrike">
                          <a:solidFill>
                            <a:srgbClr val="000000"/>
                          </a:solidFill>
                          <a:effectLst/>
                          <a:latin typeface="D-DIN" panose="020B0504030202030204" pitchFamily="34" charset="0"/>
                        </a:rPr>
                        <a:t>57</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US" sz="600" b="0" i="0" u="none" strike="noStrike">
                          <a:solidFill>
                            <a:srgbClr val="000000"/>
                          </a:solidFill>
                          <a:effectLst/>
                          <a:latin typeface="D-DIN" panose="020B0504030202030204" pitchFamily="34" charset="0"/>
                        </a:rPr>
                        <a:t>HOUSING &amp;URBAN DEVELOPMENT CORPORATION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HUDCO</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15,784.30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49,136.61</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266736880"/>
                  </a:ext>
                </a:extLst>
              </a:tr>
              <a:tr h="141122">
                <a:tc>
                  <a:txBody>
                    <a:bodyPr/>
                    <a:lstStyle/>
                    <a:p>
                      <a:pPr algn="l" fontAlgn="b"/>
                      <a:r>
                        <a:rPr lang="en-IN" sz="700" b="0" i="0" u="none" strike="noStrike">
                          <a:solidFill>
                            <a:srgbClr val="000000"/>
                          </a:solidFill>
                          <a:effectLst/>
                          <a:latin typeface="D-DIN" panose="020B0504030202030204" pitchFamily="34" charset="0"/>
                        </a:rPr>
                        <a:t>58</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TATA INVESTMENT CORPORATION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TATAINVEST</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15,607.37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33,342.30</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650576354"/>
                  </a:ext>
                </a:extLst>
              </a:tr>
              <a:tr h="141122">
                <a:tc>
                  <a:txBody>
                    <a:bodyPr/>
                    <a:lstStyle/>
                    <a:p>
                      <a:pPr algn="l" fontAlgn="b"/>
                      <a:r>
                        <a:rPr lang="en-IN" sz="700" b="0" i="0" u="none" strike="noStrike">
                          <a:solidFill>
                            <a:srgbClr val="000000"/>
                          </a:solidFill>
                          <a:effectLst/>
                          <a:latin typeface="D-DIN" panose="020B0504030202030204" pitchFamily="34" charset="0"/>
                        </a:rPr>
                        <a:t>59</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FINOLEX CABLES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FINCABLES</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15,428.34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16,176.39</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073667070"/>
                  </a:ext>
                </a:extLst>
              </a:tr>
              <a:tr h="141122">
                <a:tc>
                  <a:txBody>
                    <a:bodyPr/>
                    <a:lstStyle/>
                    <a:p>
                      <a:pPr algn="l" fontAlgn="b"/>
                      <a:r>
                        <a:rPr lang="en-IN" sz="700" b="0" i="0" u="none" strike="noStrike">
                          <a:solidFill>
                            <a:srgbClr val="000000"/>
                          </a:solidFill>
                          <a:effectLst/>
                          <a:latin typeface="D-DIN" panose="020B0504030202030204" pitchFamily="34" charset="0"/>
                        </a:rPr>
                        <a:t>60</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US" sz="600" b="0" i="0" u="none" strike="noStrike">
                          <a:solidFill>
                            <a:srgbClr val="000000"/>
                          </a:solidFill>
                          <a:effectLst/>
                          <a:latin typeface="D-DIN" panose="020B0504030202030204" pitchFamily="34" charset="0"/>
                        </a:rPr>
                        <a:t>KRISHNA INSTITUTE OF MEDICAL SCIENCES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KIMS</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15,428.01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15,700.65</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715429870"/>
                  </a:ext>
                </a:extLst>
              </a:tr>
              <a:tr h="141122">
                <a:tc>
                  <a:txBody>
                    <a:bodyPr/>
                    <a:lstStyle/>
                    <a:p>
                      <a:pPr algn="l" fontAlgn="b"/>
                      <a:r>
                        <a:rPr lang="en-IN" sz="700" b="0" i="0" u="none" strike="noStrike">
                          <a:solidFill>
                            <a:srgbClr val="000000"/>
                          </a:solidFill>
                          <a:effectLst/>
                          <a:latin typeface="D-DIN" panose="020B0504030202030204" pitchFamily="34" charset="0"/>
                        </a:rPr>
                        <a:t>61</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BRIGADE ENTERPRISES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BRIGADE</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15,130.58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27,572.50</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145527400"/>
                  </a:ext>
                </a:extLst>
              </a:tr>
              <a:tr h="141122">
                <a:tc>
                  <a:txBody>
                    <a:bodyPr/>
                    <a:lstStyle/>
                    <a:p>
                      <a:pPr algn="l" fontAlgn="b"/>
                      <a:r>
                        <a:rPr lang="en-IN" sz="700" b="0" i="0" u="none" strike="noStrike">
                          <a:solidFill>
                            <a:srgbClr val="000000"/>
                          </a:solidFill>
                          <a:effectLst/>
                          <a:latin typeface="D-DIN" panose="020B0504030202030204" pitchFamily="34" charset="0"/>
                        </a:rPr>
                        <a:t>62</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HINDUSTAN COPPER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HINDCOPPER</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15,126.91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37,230.42</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794234117"/>
                  </a:ext>
                </a:extLst>
              </a:tr>
              <a:tr h="141122">
                <a:tc>
                  <a:txBody>
                    <a:bodyPr/>
                    <a:lstStyle/>
                    <a:p>
                      <a:pPr algn="l" fontAlgn="b"/>
                      <a:r>
                        <a:rPr lang="en-IN" sz="700" b="0" i="0" u="none" strike="noStrike">
                          <a:solidFill>
                            <a:srgbClr val="000000"/>
                          </a:solidFill>
                          <a:effectLst/>
                          <a:latin typeface="D-DIN" panose="020B0504030202030204" pitchFamily="34" charset="0"/>
                        </a:rPr>
                        <a:t>63</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CENTRAL DEPOSITORY SERVICES (INDIA)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CDSL</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14,978.15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22,150.84</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969273350"/>
                  </a:ext>
                </a:extLst>
              </a:tr>
              <a:tr h="141122">
                <a:tc>
                  <a:txBody>
                    <a:bodyPr/>
                    <a:lstStyle/>
                    <a:p>
                      <a:pPr algn="l" fontAlgn="b"/>
                      <a:r>
                        <a:rPr lang="en-IN" sz="700" b="0" i="0" u="none" strike="noStrike">
                          <a:solidFill>
                            <a:srgbClr val="000000"/>
                          </a:solidFill>
                          <a:effectLst/>
                          <a:latin typeface="D-DIN" panose="020B0504030202030204" pitchFamily="34" charset="0"/>
                        </a:rPr>
                        <a:t>64</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DCM SHRIRAM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DCMSHRIRAM</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14,877.72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15,452.76</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4263134203"/>
                  </a:ext>
                </a:extLst>
              </a:tr>
              <a:tr h="141122">
                <a:tc>
                  <a:txBody>
                    <a:bodyPr/>
                    <a:lstStyle/>
                    <a:p>
                      <a:pPr algn="l" fontAlgn="b"/>
                      <a:r>
                        <a:rPr lang="en-IN" sz="700" b="0" i="0" u="none" strike="noStrike">
                          <a:solidFill>
                            <a:srgbClr val="000000"/>
                          </a:solidFill>
                          <a:effectLst/>
                          <a:latin typeface="D-DIN" panose="020B0504030202030204" pitchFamily="34" charset="0"/>
                        </a:rPr>
                        <a:t>65</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CENTURY PLYBOARDS (INDIA)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CENTURYPLY</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14,810.36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15,043.33</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370760198"/>
                  </a:ext>
                </a:extLst>
              </a:tr>
              <a:tr h="141122">
                <a:tc>
                  <a:txBody>
                    <a:bodyPr/>
                    <a:lstStyle/>
                    <a:p>
                      <a:pPr algn="l" fontAlgn="b"/>
                      <a:r>
                        <a:rPr lang="en-IN" sz="700" b="0" i="0" u="none" strike="noStrike">
                          <a:solidFill>
                            <a:srgbClr val="000000"/>
                          </a:solidFill>
                          <a:effectLst/>
                          <a:latin typeface="D-DIN" panose="020B0504030202030204" pitchFamily="34" charset="0"/>
                        </a:rPr>
                        <a:t>66</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US" sz="600" b="0" i="0" u="none" strike="noStrike">
                          <a:solidFill>
                            <a:srgbClr val="000000"/>
                          </a:solidFill>
                          <a:effectLst/>
                          <a:latin typeface="D-DIN" panose="020B0504030202030204" pitchFamily="34" charset="0"/>
                        </a:rPr>
                        <a:t>CLEAN SCIENCE AND TECHNOLOGY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CLEAN</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14,776.26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14,138.42</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665852157"/>
                  </a:ext>
                </a:extLst>
              </a:tr>
              <a:tr h="141122">
                <a:tc>
                  <a:txBody>
                    <a:bodyPr/>
                    <a:lstStyle/>
                    <a:p>
                      <a:pPr algn="l" fontAlgn="b"/>
                      <a:r>
                        <a:rPr lang="en-IN" sz="700" b="0" i="0" u="none" strike="noStrike">
                          <a:solidFill>
                            <a:srgbClr val="000000"/>
                          </a:solidFill>
                          <a:effectLst/>
                          <a:latin typeface="D-DIN" panose="020B0504030202030204" pitchFamily="34" charset="0"/>
                        </a:rPr>
                        <a:t>67</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ALEMBIC PHARMACEUTICALS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APLLTD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14,721.04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18,693.14</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301735394"/>
                  </a:ext>
                </a:extLst>
              </a:tr>
              <a:tr h="141122">
                <a:tc>
                  <a:txBody>
                    <a:bodyPr/>
                    <a:lstStyle/>
                    <a:p>
                      <a:pPr algn="l" fontAlgn="b"/>
                      <a:r>
                        <a:rPr lang="en-IN" sz="700" b="0" i="0" u="none" strike="noStrike">
                          <a:solidFill>
                            <a:srgbClr val="000000"/>
                          </a:solidFill>
                          <a:effectLst/>
                          <a:latin typeface="D-DIN" panose="020B0504030202030204" pitchFamily="34" charset="0"/>
                        </a:rPr>
                        <a:t>68</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LAKSHMI MACHINE WORKS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LAXMIMACH</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14,689.05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18,534.99</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772808830"/>
                  </a:ext>
                </a:extLst>
              </a:tr>
              <a:tr h="141122">
                <a:tc>
                  <a:txBody>
                    <a:bodyPr/>
                    <a:lstStyle/>
                    <a:p>
                      <a:pPr algn="l" fontAlgn="b"/>
                      <a:r>
                        <a:rPr lang="en-IN" sz="700" b="0" i="0" u="none" strike="noStrike">
                          <a:solidFill>
                            <a:srgbClr val="000000"/>
                          </a:solidFill>
                          <a:effectLst/>
                          <a:latin typeface="D-DIN" panose="020B0504030202030204" pitchFamily="34" charset="0"/>
                        </a:rPr>
                        <a:t>69</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AFFLE (INDIA)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AFFLE</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14,679.53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17,022.67</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863859351"/>
                  </a:ext>
                </a:extLst>
              </a:tr>
              <a:tr h="141122">
                <a:tc>
                  <a:txBody>
                    <a:bodyPr/>
                    <a:lstStyle/>
                    <a:p>
                      <a:pPr algn="l" fontAlgn="b"/>
                      <a:r>
                        <a:rPr lang="en-IN" sz="700" b="0" i="0" u="none" strike="noStrike">
                          <a:solidFill>
                            <a:srgbClr val="000000"/>
                          </a:solidFill>
                          <a:effectLst/>
                          <a:latin typeface="D-DIN" panose="020B0504030202030204" pitchFamily="34" charset="0"/>
                        </a:rPr>
                        <a:t>70</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NATCO PHARMA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NATCOPHARM</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14,621.62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17,911.88</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45982918"/>
                  </a:ext>
                </a:extLst>
              </a:tr>
              <a:tr h="141122">
                <a:tc>
                  <a:txBody>
                    <a:bodyPr/>
                    <a:lstStyle/>
                    <a:p>
                      <a:pPr algn="l" fontAlgn="b"/>
                      <a:r>
                        <a:rPr lang="en-IN" sz="700" b="0" i="0" u="none" strike="noStrike">
                          <a:solidFill>
                            <a:srgbClr val="000000"/>
                          </a:solidFill>
                          <a:effectLst/>
                          <a:latin typeface="D-DIN" panose="020B0504030202030204" pitchFamily="34" charset="0"/>
                        </a:rPr>
                        <a:t>71</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RHI MAGNESITA INDIA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RHIM</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14,543.92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13,383.36</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739574073"/>
                  </a:ext>
                </a:extLst>
              </a:tr>
              <a:tr h="141122">
                <a:tc>
                  <a:txBody>
                    <a:bodyPr/>
                    <a:lstStyle/>
                    <a:p>
                      <a:pPr algn="l" fontAlgn="b"/>
                      <a:r>
                        <a:rPr lang="en-IN" sz="700" b="0" i="0" u="none" strike="noStrike">
                          <a:solidFill>
                            <a:srgbClr val="000000"/>
                          </a:solidFill>
                          <a:effectLst/>
                          <a:latin typeface="D-DIN" panose="020B0504030202030204" pitchFamily="34" charset="0"/>
                        </a:rPr>
                        <a:t>72</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BIRLASOFT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BSOFT</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14,472.80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16,947.33</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730846252"/>
                  </a:ext>
                </a:extLst>
              </a:tr>
              <a:tr h="141122">
                <a:tc>
                  <a:txBody>
                    <a:bodyPr/>
                    <a:lstStyle/>
                    <a:p>
                      <a:pPr algn="l" fontAlgn="b"/>
                      <a:r>
                        <a:rPr lang="en-IN" sz="700" b="0" i="0" u="none" strike="noStrike">
                          <a:solidFill>
                            <a:srgbClr val="000000"/>
                          </a:solidFill>
                          <a:effectLst/>
                          <a:latin typeface="D-DIN" panose="020B0504030202030204" pitchFamily="34" charset="0"/>
                        </a:rPr>
                        <a:t>73</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EIH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EIHOTEL</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14,344.13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30,236.36</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409704912"/>
                  </a:ext>
                </a:extLst>
              </a:tr>
              <a:tr h="141122">
                <a:tc>
                  <a:txBody>
                    <a:bodyPr/>
                    <a:lstStyle/>
                    <a:p>
                      <a:pPr algn="l" fontAlgn="b"/>
                      <a:r>
                        <a:rPr lang="en-IN" sz="700" b="0" i="0" u="none" strike="noStrike">
                          <a:solidFill>
                            <a:srgbClr val="000000"/>
                          </a:solidFill>
                          <a:effectLst/>
                          <a:latin typeface="D-DIN" panose="020B0504030202030204" pitchFamily="34" charset="0"/>
                        </a:rPr>
                        <a:t>74</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MOTILAL OSWAL FINANCIAL SERVICES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MOTILALOFS</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14,329.02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35,374.31</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106813949"/>
                  </a:ext>
                </a:extLst>
              </a:tr>
              <a:tr h="141122">
                <a:tc>
                  <a:txBody>
                    <a:bodyPr/>
                    <a:lstStyle/>
                    <a:p>
                      <a:pPr algn="l" fontAlgn="b"/>
                      <a:r>
                        <a:rPr lang="en-IN" sz="700" b="0" i="0" u="none" strike="noStrike">
                          <a:solidFill>
                            <a:srgbClr val="000000"/>
                          </a:solidFill>
                          <a:effectLst/>
                          <a:latin typeface="D-DIN" panose="020B0504030202030204" pitchFamily="34" charset="0"/>
                        </a:rPr>
                        <a:t>75</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SUVEN PHARMACEUTICALS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SUVENPHAR</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14,290.20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16,699.46</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906561879"/>
                  </a:ext>
                </a:extLst>
              </a:tr>
              <a:tr h="141122">
                <a:tc>
                  <a:txBody>
                    <a:bodyPr/>
                    <a:lstStyle/>
                    <a:p>
                      <a:pPr algn="l" fontAlgn="b"/>
                      <a:r>
                        <a:rPr lang="en-IN" sz="700" b="0" i="0" u="none" strike="noStrike">
                          <a:solidFill>
                            <a:srgbClr val="000000"/>
                          </a:solidFill>
                          <a:effectLst/>
                          <a:latin typeface="D-DIN" panose="020B0504030202030204" pitchFamily="34" charset="0"/>
                        </a:rPr>
                        <a:t>76</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FINE ORGANIC INDUSTRIES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FINEORG</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14,226.88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13,429.37</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4105189005"/>
                  </a:ext>
                </a:extLst>
              </a:tr>
              <a:tr h="141122">
                <a:tc>
                  <a:txBody>
                    <a:bodyPr/>
                    <a:lstStyle/>
                    <a:p>
                      <a:pPr algn="l" fontAlgn="b"/>
                      <a:r>
                        <a:rPr lang="en-IN" sz="700" b="0" i="0" u="none" strike="noStrike">
                          <a:solidFill>
                            <a:srgbClr val="000000"/>
                          </a:solidFill>
                          <a:effectLst/>
                          <a:latin typeface="D-DIN" panose="020B0504030202030204" pitchFamily="34" charset="0"/>
                        </a:rPr>
                        <a:t>77</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US" sz="600" b="0" i="0" u="none" strike="noStrike">
                          <a:solidFill>
                            <a:srgbClr val="000000"/>
                          </a:solidFill>
                          <a:effectLst/>
                          <a:latin typeface="D-DIN" panose="020B0504030202030204" pitchFamily="34" charset="0"/>
                        </a:rPr>
                        <a:t>APTUS VALUE HOUSING FINANCE INDIA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APTUS</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14,208.42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15,676.19</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640799304"/>
                  </a:ext>
                </a:extLst>
              </a:tr>
              <a:tr h="141122">
                <a:tc>
                  <a:txBody>
                    <a:bodyPr/>
                    <a:lstStyle/>
                    <a:p>
                      <a:pPr algn="l" fontAlgn="b"/>
                      <a:r>
                        <a:rPr lang="en-IN" sz="700" b="0" i="0" u="none" strike="noStrike">
                          <a:solidFill>
                            <a:srgbClr val="000000"/>
                          </a:solidFill>
                          <a:effectLst/>
                          <a:latin typeface="D-DIN" panose="020B0504030202030204" pitchFamily="34" charset="0"/>
                        </a:rPr>
                        <a:t>78</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TEJAS NETWORKS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TEJASNET</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14,175.74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20,736.46</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924991026"/>
                  </a:ext>
                </a:extLst>
              </a:tr>
              <a:tr h="141122">
                <a:tc>
                  <a:txBody>
                    <a:bodyPr/>
                    <a:lstStyle/>
                    <a:p>
                      <a:pPr algn="l" fontAlgn="b"/>
                      <a:r>
                        <a:rPr lang="en-IN" sz="700" b="0" i="0" u="none" strike="noStrike">
                          <a:solidFill>
                            <a:srgbClr val="000000"/>
                          </a:solidFill>
                          <a:effectLst/>
                          <a:latin typeface="D-DIN" panose="020B0504030202030204" pitchFamily="34" charset="0"/>
                        </a:rPr>
                        <a:t>79</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RBL BANK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RBLBANK</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14,113.05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15,287.37</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720329952"/>
                  </a:ext>
                </a:extLst>
              </a:tr>
              <a:tr h="141122">
                <a:tc>
                  <a:txBody>
                    <a:bodyPr/>
                    <a:lstStyle/>
                    <a:p>
                      <a:pPr algn="l" fontAlgn="b"/>
                      <a:r>
                        <a:rPr lang="en-IN" sz="700" b="0" i="0" u="none" strike="noStrike" dirty="0">
                          <a:solidFill>
                            <a:srgbClr val="000000"/>
                          </a:solidFill>
                          <a:effectLst/>
                          <a:latin typeface="D-DIN" panose="020B0504030202030204" pitchFamily="34" charset="0"/>
                        </a:rPr>
                        <a:t>80</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CASTROL INDIA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CASTROLIND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14,046.98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 19,332.40</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686320314"/>
                  </a:ext>
                </a:extLst>
              </a:tr>
            </a:tbl>
          </a:graphicData>
        </a:graphic>
      </p:graphicFrame>
    </p:spTree>
    <p:extLst>
      <p:ext uri="{BB962C8B-B14F-4D97-AF65-F5344CB8AC3E}">
        <p14:creationId xmlns:p14="http://schemas.microsoft.com/office/powerpoint/2010/main" val="3082626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A295B22-31CA-4C63-827A-2B3CEE489206}"/>
              </a:ext>
            </a:extLst>
          </p:cNvPr>
          <p:cNvSpPr txBox="1">
            <a:spLocks/>
          </p:cNvSpPr>
          <p:nvPr/>
        </p:nvSpPr>
        <p:spPr bwMode="auto">
          <a:xfrm>
            <a:off x="358557" y="277252"/>
            <a:ext cx="8414508"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altLang="en-US" sz="2400" b="1" dirty="0">
                <a:solidFill>
                  <a:srgbClr val="0046AA"/>
                </a:solidFill>
                <a:latin typeface="D-DIN" panose="020B05040302020A0204" pitchFamily="34" charset="0"/>
                <a:cs typeface="Times New Roman" panose="02020603050405020304" pitchFamily="18" charset="0"/>
              </a:rPr>
              <a:t>SMALL CAP COMPANIES WITH MARKET CAP &gt; 10,000 Cr.</a:t>
            </a:r>
            <a:endParaRPr lang="en-IN" sz="2400" b="1" dirty="0">
              <a:solidFill>
                <a:srgbClr val="0046AA"/>
              </a:solidFill>
              <a:latin typeface="D-DIN" panose="020B05040302020A0204" pitchFamily="34" charset="0"/>
              <a:cs typeface="Times New Roman" panose="02020603050405020304" pitchFamily="18" charset="0"/>
            </a:endParaRPr>
          </a:p>
        </p:txBody>
      </p:sp>
      <p:pic>
        <p:nvPicPr>
          <p:cNvPr id="3" name="Picture 13">
            <a:extLst>
              <a:ext uri="{FF2B5EF4-FFF2-40B4-BE49-F238E27FC236}">
                <a16:creationId xmlns:a16="http://schemas.microsoft.com/office/drawing/2014/main" id="{DA041734-4B22-726B-A412-E019F151AE5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Table 4">
            <a:extLst>
              <a:ext uri="{FF2B5EF4-FFF2-40B4-BE49-F238E27FC236}">
                <a16:creationId xmlns:a16="http://schemas.microsoft.com/office/drawing/2014/main" id="{C884831F-B263-7993-F120-29BFF1C62FBC}"/>
              </a:ext>
            </a:extLst>
          </p:cNvPr>
          <p:cNvGraphicFramePr>
            <a:graphicFrameLocks noGrp="1"/>
          </p:cNvGraphicFramePr>
          <p:nvPr>
            <p:extLst>
              <p:ext uri="{D42A27DB-BD31-4B8C-83A1-F6EECF244321}">
                <p14:modId xmlns:p14="http://schemas.microsoft.com/office/powerpoint/2010/main" val="4277273777"/>
              </p:ext>
            </p:extLst>
          </p:nvPr>
        </p:nvGraphicFramePr>
        <p:xfrm>
          <a:off x="5968386" y="864658"/>
          <a:ext cx="5261588" cy="5018295"/>
        </p:xfrm>
        <a:graphic>
          <a:graphicData uri="http://schemas.openxmlformats.org/drawingml/2006/table">
            <a:tbl>
              <a:tblPr/>
              <a:tblGrid>
                <a:gridCol w="354290">
                  <a:extLst>
                    <a:ext uri="{9D8B030D-6E8A-4147-A177-3AD203B41FA5}">
                      <a16:colId xmlns:a16="http://schemas.microsoft.com/office/drawing/2014/main" val="545541017"/>
                    </a:ext>
                  </a:extLst>
                </a:gridCol>
                <a:gridCol w="2542982">
                  <a:extLst>
                    <a:ext uri="{9D8B030D-6E8A-4147-A177-3AD203B41FA5}">
                      <a16:colId xmlns:a16="http://schemas.microsoft.com/office/drawing/2014/main" val="50735950"/>
                    </a:ext>
                  </a:extLst>
                </a:gridCol>
                <a:gridCol w="859367">
                  <a:extLst>
                    <a:ext uri="{9D8B030D-6E8A-4147-A177-3AD203B41FA5}">
                      <a16:colId xmlns:a16="http://schemas.microsoft.com/office/drawing/2014/main" val="4000201684"/>
                    </a:ext>
                  </a:extLst>
                </a:gridCol>
                <a:gridCol w="714872">
                  <a:extLst>
                    <a:ext uri="{9D8B030D-6E8A-4147-A177-3AD203B41FA5}">
                      <a16:colId xmlns:a16="http://schemas.microsoft.com/office/drawing/2014/main" val="603070411"/>
                    </a:ext>
                  </a:extLst>
                </a:gridCol>
                <a:gridCol w="790077">
                  <a:extLst>
                    <a:ext uri="{9D8B030D-6E8A-4147-A177-3AD203B41FA5}">
                      <a16:colId xmlns:a16="http://schemas.microsoft.com/office/drawing/2014/main" val="3069718541"/>
                    </a:ext>
                  </a:extLst>
                </a:gridCol>
              </a:tblGrid>
              <a:tr h="182589">
                <a:tc>
                  <a:txBody>
                    <a:bodyPr/>
                    <a:lstStyle/>
                    <a:p>
                      <a:pPr algn="l" fontAlgn="b"/>
                      <a:r>
                        <a:rPr lang="en-IN" sz="700" b="1" i="0" u="none" strike="noStrike" dirty="0" err="1">
                          <a:solidFill>
                            <a:srgbClr val="FFFFFF"/>
                          </a:solidFill>
                          <a:effectLst/>
                          <a:highlight>
                            <a:srgbClr val="2F75B5"/>
                          </a:highlight>
                          <a:latin typeface="D-DIN" panose="020B0504030202030204" pitchFamily="34" charset="0"/>
                        </a:rPr>
                        <a:t>S.No</a:t>
                      </a:r>
                      <a:r>
                        <a:rPr lang="en-IN" sz="700" b="1" i="0" u="none" strike="noStrike" dirty="0">
                          <a:solidFill>
                            <a:srgbClr val="FFFFFF"/>
                          </a:solidFill>
                          <a:effectLst/>
                          <a:highlight>
                            <a:srgbClr val="2F75B5"/>
                          </a:highlight>
                          <a:latin typeface="D-DIN" panose="020B0504030202030204" pitchFamily="34" charset="0"/>
                        </a:rPr>
                        <a:t>.</a:t>
                      </a:r>
                    </a:p>
                  </a:txBody>
                  <a:tcPr marL="72000" marR="1400" marT="140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2F75B5"/>
                    </a:solidFill>
                  </a:tcPr>
                </a:tc>
                <a:tc>
                  <a:txBody>
                    <a:bodyPr/>
                    <a:lstStyle/>
                    <a:p>
                      <a:pPr algn="l" fontAlgn="b"/>
                      <a:r>
                        <a:rPr lang="en-IN" sz="600" b="1" i="0" u="none" strike="noStrike" dirty="0">
                          <a:solidFill>
                            <a:srgbClr val="FFFFFF"/>
                          </a:solidFill>
                          <a:effectLst/>
                          <a:highlight>
                            <a:srgbClr val="2F75B5"/>
                          </a:highlight>
                          <a:latin typeface="D-DIN" panose="020B0504030202030204" pitchFamily="34" charset="0"/>
                        </a:rPr>
                        <a:t>Name</a:t>
                      </a:r>
                    </a:p>
                  </a:txBody>
                  <a:tcPr marL="72000" marR="1400" marT="140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2F75B5"/>
                    </a:solidFill>
                  </a:tcPr>
                </a:tc>
                <a:tc>
                  <a:txBody>
                    <a:bodyPr/>
                    <a:lstStyle/>
                    <a:p>
                      <a:pPr algn="l" fontAlgn="b"/>
                      <a:r>
                        <a:rPr lang="en-IN" sz="600" b="1" i="0" u="none" strike="noStrike" dirty="0">
                          <a:solidFill>
                            <a:srgbClr val="FFFFFF"/>
                          </a:solidFill>
                          <a:effectLst/>
                          <a:highlight>
                            <a:srgbClr val="2F75B5"/>
                          </a:highlight>
                          <a:latin typeface="D-DIN" panose="020B0504030202030204" pitchFamily="34" charset="0"/>
                        </a:rPr>
                        <a:t>NSE Symbol</a:t>
                      </a:r>
                    </a:p>
                  </a:txBody>
                  <a:tcPr marL="72000" marR="1400" marT="140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2F75B5"/>
                    </a:solidFill>
                  </a:tcPr>
                </a:tc>
                <a:tc>
                  <a:txBody>
                    <a:bodyPr/>
                    <a:lstStyle/>
                    <a:p>
                      <a:pPr algn="l" fontAlgn="b"/>
                      <a:r>
                        <a:rPr lang="en-IN" sz="600" b="1" i="0" u="none" strike="noStrike" dirty="0">
                          <a:solidFill>
                            <a:srgbClr val="FFFFFF"/>
                          </a:solidFill>
                          <a:effectLst/>
                          <a:highlight>
                            <a:srgbClr val="2F75B5"/>
                          </a:highlight>
                          <a:latin typeface="D-DIN" panose="020B0504030202030204" pitchFamily="34" charset="0"/>
                        </a:rPr>
                        <a:t>31.12.2023</a:t>
                      </a:r>
                    </a:p>
                  </a:txBody>
                  <a:tcPr marL="72000" marR="1400" marT="140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2F75B5"/>
                    </a:solidFill>
                  </a:tcPr>
                </a:tc>
                <a:tc>
                  <a:txBody>
                    <a:bodyPr/>
                    <a:lstStyle/>
                    <a:p>
                      <a:pPr algn="l" fontAlgn="b"/>
                      <a:r>
                        <a:rPr lang="en-IN" sz="600" b="1" i="0" u="none" strike="noStrike" dirty="0">
                          <a:solidFill>
                            <a:srgbClr val="FFFFFF"/>
                          </a:solidFill>
                          <a:effectLst/>
                          <a:highlight>
                            <a:srgbClr val="2F75B5"/>
                          </a:highlight>
                          <a:latin typeface="D-DIN" panose="020B0504030202030204" pitchFamily="34" charset="0"/>
                        </a:rPr>
                        <a:t>17.05.2024</a:t>
                      </a:r>
                    </a:p>
                  </a:txBody>
                  <a:tcPr marL="72000" marR="1400" marT="140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2F75B5"/>
                    </a:solidFill>
                  </a:tcPr>
                </a:tc>
                <a:extLst>
                  <a:ext uri="{0D108BD9-81ED-4DB2-BD59-A6C34878D82A}">
                    <a16:rowId xmlns:a16="http://schemas.microsoft.com/office/drawing/2014/main" val="1682786172"/>
                  </a:ext>
                </a:extLst>
              </a:tr>
              <a:tr h="141122">
                <a:tc>
                  <a:txBody>
                    <a:bodyPr/>
                    <a:lstStyle/>
                    <a:p>
                      <a:pPr algn="l" fontAlgn="b"/>
                      <a:r>
                        <a:rPr lang="en-IN" sz="700" b="0" i="0" u="none" strike="noStrike" dirty="0">
                          <a:solidFill>
                            <a:srgbClr val="000000"/>
                          </a:solidFill>
                          <a:effectLst/>
                          <a:latin typeface="D-DIN" panose="020B0504030202030204" pitchFamily="34" charset="0"/>
                        </a:rPr>
                        <a:t>121</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BASF INDIA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BASF</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11,728.33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 20,150.98</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453216157"/>
                  </a:ext>
                </a:extLst>
              </a:tr>
              <a:tr h="141122">
                <a:tc>
                  <a:txBody>
                    <a:bodyPr/>
                    <a:lstStyle/>
                    <a:p>
                      <a:pPr algn="l" fontAlgn="b"/>
                      <a:r>
                        <a:rPr lang="en-IN" sz="700" b="0" i="0" u="none" strike="noStrike">
                          <a:solidFill>
                            <a:srgbClr val="000000"/>
                          </a:solidFill>
                          <a:effectLst/>
                          <a:latin typeface="D-DIN" panose="020B0504030202030204" pitchFamily="34" charset="0"/>
                        </a:rPr>
                        <a:t>122</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TVS HOLDINGS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TVSHLTD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11,714.05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23,818.24</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61693944"/>
                  </a:ext>
                </a:extLst>
              </a:tr>
              <a:tr h="141122">
                <a:tc>
                  <a:txBody>
                    <a:bodyPr/>
                    <a:lstStyle/>
                    <a:p>
                      <a:pPr algn="l" fontAlgn="b"/>
                      <a:r>
                        <a:rPr lang="en-IN" sz="700" b="0" i="0" u="none" strike="noStrike">
                          <a:solidFill>
                            <a:srgbClr val="000000"/>
                          </a:solidFill>
                          <a:effectLst/>
                          <a:latin typeface="D-DIN" panose="020B0504030202030204" pitchFamily="34" charset="0"/>
                        </a:rPr>
                        <a:t>123</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ZENSAR TECHNOLOGIES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ZENSARTECH</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11,573.71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14,143.33</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410941606"/>
                  </a:ext>
                </a:extLst>
              </a:tr>
              <a:tr h="141122">
                <a:tc>
                  <a:txBody>
                    <a:bodyPr/>
                    <a:lstStyle/>
                    <a:p>
                      <a:pPr algn="l" fontAlgn="b"/>
                      <a:r>
                        <a:rPr lang="en-IN" sz="700" b="0" i="0" u="none" strike="noStrike">
                          <a:solidFill>
                            <a:srgbClr val="000000"/>
                          </a:solidFill>
                          <a:effectLst/>
                          <a:latin typeface="D-DIN" panose="020B0504030202030204" pitchFamily="34" charset="0"/>
                        </a:rPr>
                        <a:t>124</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US" sz="600" b="0" i="0" u="none" strike="noStrike">
                          <a:solidFill>
                            <a:srgbClr val="000000"/>
                          </a:solidFill>
                          <a:effectLst/>
                          <a:latin typeface="D-DIN" panose="020B0504030202030204" pitchFamily="34" charset="0"/>
                        </a:rPr>
                        <a:t>SHYAM METALICS AND ENERGY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SHYAMMETL</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11,530.99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17,572.03</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331418799"/>
                  </a:ext>
                </a:extLst>
              </a:tr>
              <a:tr h="141122">
                <a:tc>
                  <a:txBody>
                    <a:bodyPr/>
                    <a:lstStyle/>
                    <a:p>
                      <a:pPr algn="l" fontAlgn="b"/>
                      <a:r>
                        <a:rPr lang="en-IN" sz="700" b="0" i="0" u="none" strike="noStrike">
                          <a:solidFill>
                            <a:srgbClr val="000000"/>
                          </a:solidFill>
                          <a:effectLst/>
                          <a:latin typeface="D-DIN" panose="020B0504030202030204" pitchFamily="34" charset="0"/>
                        </a:rPr>
                        <a:t>125</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DATA PATTERNS (INDIA)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DATAPATTNS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11,423.33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18,418.73</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74202311"/>
                  </a:ext>
                </a:extLst>
              </a:tr>
              <a:tr h="141122">
                <a:tc>
                  <a:txBody>
                    <a:bodyPr/>
                    <a:lstStyle/>
                    <a:p>
                      <a:pPr algn="l" fontAlgn="b"/>
                      <a:r>
                        <a:rPr lang="en-IN" sz="700" b="0" i="0" u="none" strike="noStrike">
                          <a:solidFill>
                            <a:srgbClr val="000000"/>
                          </a:solidFill>
                          <a:effectLst/>
                          <a:latin typeface="D-DIN" panose="020B0504030202030204" pitchFamily="34" charset="0"/>
                        </a:rPr>
                        <a:t>126</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ERIS LIFESCIENCES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ERIS</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11,420.81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12,054.48</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530591594"/>
                  </a:ext>
                </a:extLst>
              </a:tr>
              <a:tr h="141122">
                <a:tc>
                  <a:txBody>
                    <a:bodyPr/>
                    <a:lstStyle/>
                    <a:p>
                      <a:pPr algn="l" fontAlgn="b"/>
                      <a:r>
                        <a:rPr lang="en-IN" sz="700" b="0" i="0" u="none" strike="noStrike">
                          <a:solidFill>
                            <a:srgbClr val="000000"/>
                          </a:solidFill>
                          <a:effectLst/>
                          <a:latin typeface="D-DIN" panose="020B0504030202030204" pitchFamily="34" charset="0"/>
                        </a:rPr>
                        <a:t>127</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AMARA RAJA ENERGY &amp; MOBILITY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ARE&amp;M</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11,332.28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20,746.84</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759248985"/>
                  </a:ext>
                </a:extLst>
              </a:tr>
              <a:tr h="141122">
                <a:tc>
                  <a:txBody>
                    <a:bodyPr/>
                    <a:lstStyle/>
                    <a:p>
                      <a:pPr algn="l" fontAlgn="b"/>
                      <a:r>
                        <a:rPr lang="en-IN" sz="700" b="0" i="0" u="none" strike="noStrike">
                          <a:solidFill>
                            <a:srgbClr val="000000"/>
                          </a:solidFill>
                          <a:effectLst/>
                          <a:latin typeface="D-DIN" panose="020B0504030202030204" pitchFamily="34" charset="0"/>
                        </a:rPr>
                        <a:t>128</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RITES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RITES</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11,319.09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17,254.88</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446947317"/>
                  </a:ext>
                </a:extLst>
              </a:tr>
              <a:tr h="141122">
                <a:tc>
                  <a:txBody>
                    <a:bodyPr/>
                    <a:lstStyle/>
                    <a:p>
                      <a:pPr algn="l" fontAlgn="b"/>
                      <a:r>
                        <a:rPr lang="en-IN" sz="700" b="0" i="0" u="none" strike="noStrike">
                          <a:solidFill>
                            <a:srgbClr val="000000"/>
                          </a:solidFill>
                          <a:effectLst/>
                          <a:latin typeface="D-DIN" panose="020B0504030202030204" pitchFamily="34" charset="0"/>
                        </a:rPr>
                        <a:t>129</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CHALET HOTELS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CHALET</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11,303.01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17,344.42</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41680577"/>
                  </a:ext>
                </a:extLst>
              </a:tr>
              <a:tr h="141122">
                <a:tc>
                  <a:txBody>
                    <a:bodyPr/>
                    <a:lstStyle/>
                    <a:p>
                      <a:pPr algn="l" fontAlgn="b"/>
                      <a:r>
                        <a:rPr lang="en-IN" sz="700" b="0" i="0" u="none" strike="noStrike">
                          <a:solidFill>
                            <a:srgbClr val="000000"/>
                          </a:solidFill>
                          <a:effectLst/>
                          <a:latin typeface="D-DIN" panose="020B0504030202030204" pitchFamily="34" charset="0"/>
                        </a:rPr>
                        <a:t>130</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KARUR VYSYA BANK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KARURVYSYA</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11,139.09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15,903.62</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525768844"/>
                  </a:ext>
                </a:extLst>
              </a:tr>
              <a:tr h="141122">
                <a:tc>
                  <a:txBody>
                    <a:bodyPr/>
                    <a:lstStyle/>
                    <a:p>
                      <a:pPr algn="l" fontAlgn="b"/>
                      <a:r>
                        <a:rPr lang="en-IN" sz="700" b="0" i="0" u="none" strike="noStrike">
                          <a:solidFill>
                            <a:srgbClr val="000000"/>
                          </a:solidFill>
                          <a:effectLst/>
                          <a:latin typeface="D-DIN" panose="020B0504030202030204" pitchFamily="34" charset="0"/>
                        </a:rPr>
                        <a:t>131</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US" sz="600" b="0" i="0" u="none" strike="noStrike">
                          <a:solidFill>
                            <a:srgbClr val="000000"/>
                          </a:solidFill>
                          <a:effectLst/>
                          <a:latin typeface="D-DIN" panose="020B0504030202030204" pitchFamily="34" charset="0"/>
                        </a:rPr>
                        <a:t>MULTI COMMODITY EXCHANGE OF INDIA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MCX</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11,133.68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20,689.96</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856803749"/>
                  </a:ext>
                </a:extLst>
              </a:tr>
              <a:tr h="141122">
                <a:tc>
                  <a:txBody>
                    <a:bodyPr/>
                    <a:lstStyle/>
                    <a:p>
                      <a:pPr algn="l" fontAlgn="b"/>
                      <a:r>
                        <a:rPr lang="en-IN" sz="700" b="0" i="0" u="none" strike="noStrike">
                          <a:solidFill>
                            <a:srgbClr val="000000"/>
                          </a:solidFill>
                          <a:effectLst/>
                          <a:latin typeface="D-DIN" panose="020B0504030202030204" pitchFamily="34" charset="0"/>
                        </a:rPr>
                        <a:t>132</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FIRSTSOURCE SOLUTIONS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FSL</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11,123.55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13,578.73</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543364395"/>
                  </a:ext>
                </a:extLst>
              </a:tr>
              <a:tr h="141122">
                <a:tc>
                  <a:txBody>
                    <a:bodyPr/>
                    <a:lstStyle/>
                    <a:p>
                      <a:pPr algn="l" fontAlgn="b"/>
                      <a:r>
                        <a:rPr lang="en-IN" sz="700" b="0" i="0" u="none" strike="noStrike">
                          <a:solidFill>
                            <a:srgbClr val="000000"/>
                          </a:solidFill>
                          <a:effectLst/>
                          <a:latin typeface="D-DIN" panose="020B0504030202030204" pitchFamily="34" charset="0"/>
                        </a:rPr>
                        <a:t>133</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ASTRAZENECA PHARMA INDIA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ASTRAZEN</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11,023.92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14,497.49</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745078960"/>
                  </a:ext>
                </a:extLst>
              </a:tr>
              <a:tr h="141122">
                <a:tc>
                  <a:txBody>
                    <a:bodyPr/>
                    <a:lstStyle/>
                    <a:p>
                      <a:pPr algn="l" fontAlgn="b"/>
                      <a:r>
                        <a:rPr lang="en-IN" sz="700" b="0" i="0" u="none" strike="noStrike">
                          <a:solidFill>
                            <a:srgbClr val="000000"/>
                          </a:solidFill>
                          <a:effectLst/>
                          <a:latin typeface="D-DIN" panose="020B0504030202030204" pitchFamily="34" charset="0"/>
                        </a:rPr>
                        <a:t>134</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VARDHMAN TEXTILES LIMTED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VTL</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10,925.70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13,417.71</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564638154"/>
                  </a:ext>
                </a:extLst>
              </a:tr>
              <a:tr h="141122">
                <a:tc>
                  <a:txBody>
                    <a:bodyPr/>
                    <a:lstStyle/>
                    <a:p>
                      <a:pPr algn="l" fontAlgn="b"/>
                      <a:r>
                        <a:rPr lang="en-IN" sz="700" b="0" i="0" u="none" strike="noStrike">
                          <a:solidFill>
                            <a:srgbClr val="000000"/>
                          </a:solidFill>
                          <a:effectLst/>
                          <a:latin typeface="D-DIN" panose="020B0504030202030204" pitchFamily="34" charset="0"/>
                        </a:rPr>
                        <a:t>135</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CERA SANITARYWARE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CERA</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10,890.87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9,355.12</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835691926"/>
                  </a:ext>
                </a:extLst>
              </a:tr>
              <a:tr h="141122">
                <a:tc>
                  <a:txBody>
                    <a:bodyPr/>
                    <a:lstStyle/>
                    <a:p>
                      <a:pPr algn="l" fontAlgn="b"/>
                      <a:r>
                        <a:rPr lang="en-IN" sz="700" b="0" i="0" u="none" strike="noStrike">
                          <a:solidFill>
                            <a:srgbClr val="000000"/>
                          </a:solidFill>
                          <a:effectLst/>
                          <a:latin typeface="D-DIN" panose="020B0504030202030204" pitchFamily="34" charset="0"/>
                        </a:rPr>
                        <a:t>136</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RAINBOW CHILDREN'S MEDICARE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RAINBOW</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10,851.54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14,053.93</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223942239"/>
                  </a:ext>
                </a:extLst>
              </a:tr>
              <a:tr h="141122">
                <a:tc>
                  <a:txBody>
                    <a:bodyPr/>
                    <a:lstStyle/>
                    <a:p>
                      <a:pPr algn="l" fontAlgn="b"/>
                      <a:r>
                        <a:rPr lang="en-IN" sz="700" b="0" i="0" u="none" strike="noStrike">
                          <a:solidFill>
                            <a:srgbClr val="000000"/>
                          </a:solidFill>
                          <a:effectLst/>
                          <a:latin typeface="D-DIN" panose="020B0504030202030204" pitchFamily="34" charset="0"/>
                        </a:rPr>
                        <a:t>137</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TTK PRESTIGE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TTKPRESTIG</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10,793.97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10,026.64</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172982332"/>
                  </a:ext>
                </a:extLst>
              </a:tr>
              <a:tr h="141122">
                <a:tc>
                  <a:txBody>
                    <a:bodyPr/>
                    <a:lstStyle/>
                    <a:p>
                      <a:pPr algn="l" fontAlgn="b"/>
                      <a:r>
                        <a:rPr lang="en-IN" sz="700" b="0" i="0" u="none" strike="noStrike">
                          <a:solidFill>
                            <a:srgbClr val="000000"/>
                          </a:solidFill>
                          <a:effectLst/>
                          <a:latin typeface="D-DIN" panose="020B0504030202030204" pitchFamily="34" charset="0"/>
                        </a:rPr>
                        <a:t>138</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BLS INTERNATIONAL SERVICES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BLS</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10,751.78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13,199.79</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184956300"/>
                  </a:ext>
                </a:extLst>
              </a:tr>
              <a:tr h="141122">
                <a:tc>
                  <a:txBody>
                    <a:bodyPr/>
                    <a:lstStyle/>
                    <a:p>
                      <a:pPr algn="l" fontAlgn="b"/>
                      <a:r>
                        <a:rPr lang="en-IN" sz="700" b="0" i="0" u="none" strike="noStrike">
                          <a:solidFill>
                            <a:srgbClr val="000000"/>
                          </a:solidFill>
                          <a:effectLst/>
                          <a:latin typeface="D-DIN" panose="020B0504030202030204" pitchFamily="34" charset="0"/>
                        </a:rPr>
                        <a:t>139</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NBCC (INDIA)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NBCC</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10,709.45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26,100.00</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607003368"/>
                  </a:ext>
                </a:extLst>
              </a:tr>
              <a:tr h="141122">
                <a:tc>
                  <a:txBody>
                    <a:bodyPr/>
                    <a:lstStyle/>
                    <a:p>
                      <a:pPr algn="l" fontAlgn="b"/>
                      <a:r>
                        <a:rPr lang="en-IN" sz="700" b="0" i="0" u="none" strike="noStrike">
                          <a:solidFill>
                            <a:srgbClr val="000000"/>
                          </a:solidFill>
                          <a:effectLst/>
                          <a:latin typeface="D-DIN" panose="020B0504030202030204" pitchFamily="34" charset="0"/>
                        </a:rPr>
                        <a:t>140</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WELSPUN CORP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WELCORP</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10,685.47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16,322.60</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136679835"/>
                  </a:ext>
                </a:extLst>
              </a:tr>
              <a:tr h="141122">
                <a:tc>
                  <a:txBody>
                    <a:bodyPr/>
                    <a:lstStyle/>
                    <a:p>
                      <a:pPr algn="l" fontAlgn="b"/>
                      <a:r>
                        <a:rPr lang="en-IN" sz="700" b="0" i="0" u="none" strike="noStrike">
                          <a:solidFill>
                            <a:srgbClr val="000000"/>
                          </a:solidFill>
                          <a:effectLst/>
                          <a:latin typeface="D-DIN" panose="020B0504030202030204" pitchFamily="34" charset="0"/>
                        </a:rPr>
                        <a:t>141</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RAMKRISHNA FORGINGS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RKFORGE</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10,675.28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13,343.56</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46264143"/>
                  </a:ext>
                </a:extLst>
              </a:tr>
              <a:tr h="141122">
                <a:tc>
                  <a:txBody>
                    <a:bodyPr/>
                    <a:lstStyle/>
                    <a:p>
                      <a:pPr algn="l" fontAlgn="b"/>
                      <a:r>
                        <a:rPr lang="en-IN" sz="700" b="0" i="0" u="none" strike="noStrike">
                          <a:solidFill>
                            <a:srgbClr val="000000"/>
                          </a:solidFill>
                          <a:effectLst/>
                          <a:latin typeface="D-DIN" panose="020B0504030202030204" pitchFamily="34" charset="0"/>
                        </a:rPr>
                        <a:t>142</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GODFREY PHILLIPS INDIA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GODFRYPHLP</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10,671.52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21,577.47</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226373884"/>
                  </a:ext>
                </a:extLst>
              </a:tr>
              <a:tr h="141122">
                <a:tc>
                  <a:txBody>
                    <a:bodyPr/>
                    <a:lstStyle/>
                    <a:p>
                      <a:pPr algn="l" fontAlgn="b"/>
                      <a:r>
                        <a:rPr lang="en-IN" sz="700" b="0" i="0" u="none" strike="noStrike">
                          <a:solidFill>
                            <a:srgbClr val="000000"/>
                          </a:solidFill>
                          <a:effectLst/>
                          <a:latin typeface="D-DIN" panose="020B0504030202030204" pitchFamily="34" charset="0"/>
                        </a:rPr>
                        <a:t>143</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MAHANAGAR GAS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MGL</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10,585.93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13,027.31</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063139032"/>
                  </a:ext>
                </a:extLst>
              </a:tr>
              <a:tr h="141122">
                <a:tc>
                  <a:txBody>
                    <a:bodyPr/>
                    <a:lstStyle/>
                    <a:p>
                      <a:pPr algn="l" fontAlgn="b"/>
                      <a:r>
                        <a:rPr lang="en-IN" sz="700" b="0" i="0" u="none" strike="noStrike">
                          <a:solidFill>
                            <a:srgbClr val="000000"/>
                          </a:solidFill>
                          <a:effectLst/>
                          <a:latin typeface="D-DIN" panose="020B0504030202030204" pitchFamily="34" charset="0"/>
                        </a:rPr>
                        <a:t>144</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US" sz="600" b="0" i="0" u="none" strike="noStrike">
                          <a:solidFill>
                            <a:srgbClr val="000000"/>
                          </a:solidFill>
                          <a:effectLst/>
                          <a:latin typeface="D-DIN" panose="020B0504030202030204" pitchFamily="34" charset="0"/>
                        </a:rPr>
                        <a:t>EQUITAS SMALL FINANCE BANK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EQUITASBNK</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10,449.83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10,783.95</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675367753"/>
                  </a:ext>
                </a:extLst>
              </a:tr>
              <a:tr h="141122">
                <a:tc>
                  <a:txBody>
                    <a:bodyPr/>
                    <a:lstStyle/>
                    <a:p>
                      <a:pPr algn="l" fontAlgn="b"/>
                      <a:r>
                        <a:rPr lang="en-IN" sz="700" b="0" i="0" u="none" strike="noStrike">
                          <a:solidFill>
                            <a:srgbClr val="000000"/>
                          </a:solidFill>
                          <a:effectLst/>
                          <a:latin typeface="D-DIN" panose="020B0504030202030204" pitchFamily="34" charset="0"/>
                        </a:rPr>
                        <a:t>145</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SHREE RENUKA SUGARS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RENUKA</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10,412.60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9,067.36</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440092665"/>
                  </a:ext>
                </a:extLst>
              </a:tr>
              <a:tr h="141122">
                <a:tc>
                  <a:txBody>
                    <a:bodyPr/>
                    <a:lstStyle/>
                    <a:p>
                      <a:pPr algn="l" fontAlgn="b"/>
                      <a:r>
                        <a:rPr lang="en-IN" sz="700" b="0" i="0" u="none" strike="noStrike">
                          <a:solidFill>
                            <a:srgbClr val="000000"/>
                          </a:solidFill>
                          <a:effectLst/>
                          <a:latin typeface="D-DIN" panose="020B0504030202030204" pitchFamily="34" charset="0"/>
                        </a:rPr>
                        <a:t>146</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KALPATARU PROJECTS INTERNATIONAL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KPIL</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10,373.62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19,481.35</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966826493"/>
                  </a:ext>
                </a:extLst>
              </a:tr>
              <a:tr h="141122">
                <a:tc>
                  <a:txBody>
                    <a:bodyPr/>
                    <a:lstStyle/>
                    <a:p>
                      <a:pPr algn="l" fontAlgn="b"/>
                      <a:r>
                        <a:rPr lang="en-IN" sz="700" b="0" i="0" u="none" strike="noStrike">
                          <a:solidFill>
                            <a:srgbClr val="000000"/>
                          </a:solidFill>
                          <a:effectLst/>
                          <a:latin typeface="D-DIN" panose="020B0504030202030204" pitchFamily="34" charset="0"/>
                        </a:rPr>
                        <a:t>147</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ANUPAM RASAYAN INDIA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ANURAS</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10,283.00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8,673.08</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640220760"/>
                  </a:ext>
                </a:extLst>
              </a:tr>
              <a:tr h="141122">
                <a:tc>
                  <a:txBody>
                    <a:bodyPr/>
                    <a:lstStyle/>
                    <a:p>
                      <a:pPr algn="l" fontAlgn="b"/>
                      <a:r>
                        <a:rPr lang="en-IN" sz="700" b="0" i="0" u="none" strike="noStrike">
                          <a:solidFill>
                            <a:srgbClr val="000000"/>
                          </a:solidFill>
                          <a:effectLst/>
                          <a:latin typeface="D-DIN" panose="020B0504030202030204" pitchFamily="34" charset="0"/>
                        </a:rPr>
                        <a:t>148</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NUVAMA WEALTH MANAGEMENT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NUVAMA</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10,269.65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17,534.26</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222708213"/>
                  </a:ext>
                </a:extLst>
              </a:tr>
              <a:tr h="141122">
                <a:tc>
                  <a:txBody>
                    <a:bodyPr/>
                    <a:lstStyle/>
                    <a:p>
                      <a:pPr algn="l" fontAlgn="b"/>
                      <a:r>
                        <a:rPr lang="en-IN" sz="700" b="0" i="0" u="none" strike="noStrike">
                          <a:solidFill>
                            <a:srgbClr val="000000"/>
                          </a:solidFill>
                          <a:effectLst/>
                          <a:latin typeface="D-DIN" panose="020B0504030202030204" pitchFamily="34" charset="0"/>
                        </a:rPr>
                        <a:t>149</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CAN FIN HOMES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CANFINHOME</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10,207.77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10,172.97</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962471339"/>
                  </a:ext>
                </a:extLst>
              </a:tr>
              <a:tr h="141122">
                <a:tc>
                  <a:txBody>
                    <a:bodyPr/>
                    <a:lstStyle/>
                    <a:p>
                      <a:pPr algn="l" fontAlgn="b"/>
                      <a:r>
                        <a:rPr lang="en-IN" sz="700" b="0" i="0" u="none" strike="noStrike">
                          <a:solidFill>
                            <a:srgbClr val="000000"/>
                          </a:solidFill>
                          <a:effectLst/>
                          <a:latin typeface="D-DIN" panose="020B0504030202030204" pitchFamily="34" charset="0"/>
                        </a:rPr>
                        <a:t>150</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US" sz="600" b="0" i="0" u="none" strike="noStrike">
                          <a:solidFill>
                            <a:srgbClr val="000000"/>
                          </a:solidFill>
                          <a:effectLst/>
                          <a:latin typeface="D-DIN" panose="020B0504030202030204" pitchFamily="34" charset="0"/>
                        </a:rPr>
                        <a:t>UJJIVAN SMALL FINANCE BANK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UJJIVANSFB</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10,149.76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10,335.10</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4067698243"/>
                  </a:ext>
                </a:extLst>
              </a:tr>
              <a:tr h="141122">
                <a:tc>
                  <a:txBody>
                    <a:bodyPr/>
                    <a:lstStyle/>
                    <a:p>
                      <a:pPr algn="l" fontAlgn="b"/>
                      <a:r>
                        <a:rPr lang="en-IN" sz="700" b="0" i="0" u="none" strike="noStrike">
                          <a:solidFill>
                            <a:srgbClr val="000000"/>
                          </a:solidFill>
                          <a:effectLst/>
                          <a:latin typeface="D-DIN" panose="020B0504030202030204" pitchFamily="34" charset="0"/>
                        </a:rPr>
                        <a:t>151</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CRAFTSMAN AUTOMATION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CRAFTSMAN</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10,107.30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9,419.42</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717140461"/>
                  </a:ext>
                </a:extLst>
              </a:tr>
              <a:tr h="141122">
                <a:tc>
                  <a:txBody>
                    <a:bodyPr/>
                    <a:lstStyle/>
                    <a:p>
                      <a:pPr algn="l" fontAlgn="b"/>
                      <a:r>
                        <a:rPr lang="en-IN" sz="700" b="0" i="0" u="none" strike="noStrike">
                          <a:solidFill>
                            <a:srgbClr val="000000"/>
                          </a:solidFill>
                          <a:effectLst/>
                          <a:latin typeface="D-DIN" panose="020B0504030202030204" pitchFamily="34" charset="0"/>
                        </a:rPr>
                        <a:t>152</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CITY UNION BANK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CUB</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10,097.77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11,295.24</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812110141"/>
                  </a:ext>
                </a:extLst>
              </a:tr>
              <a:tr h="159901">
                <a:tc>
                  <a:txBody>
                    <a:bodyPr/>
                    <a:lstStyle/>
                    <a:p>
                      <a:pPr algn="l" fontAlgn="b"/>
                      <a:r>
                        <a:rPr lang="en-IN" sz="700" b="0" i="0" u="none" strike="noStrike">
                          <a:solidFill>
                            <a:srgbClr val="000000"/>
                          </a:solidFill>
                          <a:effectLst/>
                          <a:latin typeface="D-DIN" panose="020B0504030202030204" pitchFamily="34" charset="0"/>
                        </a:rPr>
                        <a:t>153</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US" sz="600" b="0" i="0" u="none" strike="noStrike">
                          <a:solidFill>
                            <a:srgbClr val="000000"/>
                          </a:solidFill>
                          <a:effectLst/>
                          <a:latin typeface="D-DIN" panose="020B0504030202030204" pitchFamily="34" charset="0"/>
                        </a:rPr>
                        <a:t>UTI ASSET MANAGEMENT COMPANY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UTIAMC</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10,066.36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11,707.83</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85944671"/>
                  </a:ext>
                </a:extLst>
              </a:tr>
              <a:tr h="159901">
                <a:tc>
                  <a:txBody>
                    <a:bodyPr/>
                    <a:lstStyle/>
                    <a:p>
                      <a:pPr algn="l" fontAlgn="b"/>
                      <a:r>
                        <a:rPr lang="en-IN" sz="700" b="0" i="0" u="none" strike="noStrike" dirty="0">
                          <a:solidFill>
                            <a:srgbClr val="000000"/>
                          </a:solidFill>
                          <a:effectLst/>
                          <a:latin typeface="D-DIN" panose="020B0504030202030204" pitchFamily="34" charset="0"/>
                        </a:rPr>
                        <a:t>154</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EUREKA FORBES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EUREKAFORBE</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10,040.80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 8,683.00</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4183305231"/>
                  </a:ext>
                </a:extLst>
              </a:tr>
            </a:tbl>
          </a:graphicData>
        </a:graphic>
      </p:graphicFrame>
      <p:graphicFrame>
        <p:nvGraphicFramePr>
          <p:cNvPr id="2" name="Table 1">
            <a:extLst>
              <a:ext uri="{FF2B5EF4-FFF2-40B4-BE49-F238E27FC236}">
                <a16:creationId xmlns:a16="http://schemas.microsoft.com/office/drawing/2014/main" id="{1F6F2374-5BF0-B257-E894-4B8BFFBBB249}"/>
              </a:ext>
            </a:extLst>
          </p:cNvPr>
          <p:cNvGraphicFramePr>
            <a:graphicFrameLocks noGrp="1"/>
          </p:cNvGraphicFramePr>
          <p:nvPr>
            <p:extLst>
              <p:ext uri="{D42A27DB-BD31-4B8C-83A1-F6EECF244321}">
                <p14:modId xmlns:p14="http://schemas.microsoft.com/office/powerpoint/2010/main" val="4291207609"/>
              </p:ext>
            </p:extLst>
          </p:nvPr>
        </p:nvGraphicFramePr>
        <p:xfrm>
          <a:off x="532678" y="864658"/>
          <a:ext cx="5261588" cy="5827469"/>
        </p:xfrm>
        <a:graphic>
          <a:graphicData uri="http://schemas.openxmlformats.org/drawingml/2006/table">
            <a:tbl>
              <a:tblPr/>
              <a:tblGrid>
                <a:gridCol w="354290">
                  <a:extLst>
                    <a:ext uri="{9D8B030D-6E8A-4147-A177-3AD203B41FA5}">
                      <a16:colId xmlns:a16="http://schemas.microsoft.com/office/drawing/2014/main" val="545541017"/>
                    </a:ext>
                  </a:extLst>
                </a:gridCol>
                <a:gridCol w="2542982">
                  <a:extLst>
                    <a:ext uri="{9D8B030D-6E8A-4147-A177-3AD203B41FA5}">
                      <a16:colId xmlns:a16="http://schemas.microsoft.com/office/drawing/2014/main" val="50735950"/>
                    </a:ext>
                  </a:extLst>
                </a:gridCol>
                <a:gridCol w="859367">
                  <a:extLst>
                    <a:ext uri="{9D8B030D-6E8A-4147-A177-3AD203B41FA5}">
                      <a16:colId xmlns:a16="http://schemas.microsoft.com/office/drawing/2014/main" val="4000201684"/>
                    </a:ext>
                  </a:extLst>
                </a:gridCol>
                <a:gridCol w="714872">
                  <a:extLst>
                    <a:ext uri="{9D8B030D-6E8A-4147-A177-3AD203B41FA5}">
                      <a16:colId xmlns:a16="http://schemas.microsoft.com/office/drawing/2014/main" val="603070411"/>
                    </a:ext>
                  </a:extLst>
                </a:gridCol>
                <a:gridCol w="790077">
                  <a:extLst>
                    <a:ext uri="{9D8B030D-6E8A-4147-A177-3AD203B41FA5}">
                      <a16:colId xmlns:a16="http://schemas.microsoft.com/office/drawing/2014/main" val="3069718541"/>
                    </a:ext>
                  </a:extLst>
                </a:gridCol>
              </a:tblGrid>
              <a:tr h="182589">
                <a:tc>
                  <a:txBody>
                    <a:bodyPr/>
                    <a:lstStyle/>
                    <a:p>
                      <a:pPr algn="l" fontAlgn="b"/>
                      <a:r>
                        <a:rPr lang="en-IN" sz="700" b="1" i="0" u="none" strike="noStrike" dirty="0" err="1">
                          <a:solidFill>
                            <a:srgbClr val="FFFFFF"/>
                          </a:solidFill>
                          <a:effectLst/>
                          <a:highlight>
                            <a:srgbClr val="2F75B5"/>
                          </a:highlight>
                          <a:latin typeface="D-DIN" panose="020B0504030202030204" pitchFamily="34" charset="0"/>
                        </a:rPr>
                        <a:t>S.No</a:t>
                      </a:r>
                      <a:r>
                        <a:rPr lang="en-IN" sz="700" b="1" i="0" u="none" strike="noStrike" dirty="0">
                          <a:solidFill>
                            <a:srgbClr val="FFFFFF"/>
                          </a:solidFill>
                          <a:effectLst/>
                          <a:highlight>
                            <a:srgbClr val="2F75B5"/>
                          </a:highlight>
                          <a:latin typeface="D-DIN" panose="020B0504030202030204" pitchFamily="34" charset="0"/>
                        </a:rPr>
                        <a:t>.</a:t>
                      </a:r>
                    </a:p>
                  </a:txBody>
                  <a:tcPr marL="72000" marR="1400" marT="140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2F75B5"/>
                    </a:solidFill>
                  </a:tcPr>
                </a:tc>
                <a:tc>
                  <a:txBody>
                    <a:bodyPr/>
                    <a:lstStyle/>
                    <a:p>
                      <a:pPr algn="l" fontAlgn="b"/>
                      <a:r>
                        <a:rPr lang="en-IN" sz="600" b="1" i="0" u="none" strike="noStrike" dirty="0">
                          <a:solidFill>
                            <a:srgbClr val="FFFFFF"/>
                          </a:solidFill>
                          <a:effectLst/>
                          <a:highlight>
                            <a:srgbClr val="2F75B5"/>
                          </a:highlight>
                          <a:latin typeface="D-DIN" panose="020B0504030202030204" pitchFamily="34" charset="0"/>
                        </a:rPr>
                        <a:t>Name</a:t>
                      </a:r>
                    </a:p>
                  </a:txBody>
                  <a:tcPr marL="72000" marR="1400" marT="140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2F75B5"/>
                    </a:solidFill>
                  </a:tcPr>
                </a:tc>
                <a:tc>
                  <a:txBody>
                    <a:bodyPr/>
                    <a:lstStyle/>
                    <a:p>
                      <a:pPr algn="l" fontAlgn="b"/>
                      <a:r>
                        <a:rPr lang="en-IN" sz="600" b="1" i="0" u="none" strike="noStrike" dirty="0">
                          <a:solidFill>
                            <a:srgbClr val="FFFFFF"/>
                          </a:solidFill>
                          <a:effectLst/>
                          <a:highlight>
                            <a:srgbClr val="2F75B5"/>
                          </a:highlight>
                          <a:latin typeface="D-DIN" panose="020B0504030202030204" pitchFamily="34" charset="0"/>
                        </a:rPr>
                        <a:t>NSE Symbol</a:t>
                      </a:r>
                    </a:p>
                  </a:txBody>
                  <a:tcPr marL="72000" marR="1400" marT="140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2F75B5"/>
                    </a:solidFill>
                  </a:tcPr>
                </a:tc>
                <a:tc>
                  <a:txBody>
                    <a:bodyPr/>
                    <a:lstStyle/>
                    <a:p>
                      <a:pPr algn="l" fontAlgn="b"/>
                      <a:r>
                        <a:rPr lang="en-IN" sz="600" b="1" i="0" u="none" strike="noStrike" dirty="0">
                          <a:solidFill>
                            <a:srgbClr val="FFFFFF"/>
                          </a:solidFill>
                          <a:effectLst/>
                          <a:highlight>
                            <a:srgbClr val="2F75B5"/>
                          </a:highlight>
                          <a:latin typeface="D-DIN" panose="020B0504030202030204" pitchFamily="34" charset="0"/>
                        </a:rPr>
                        <a:t>31.12.2023</a:t>
                      </a:r>
                    </a:p>
                  </a:txBody>
                  <a:tcPr marL="72000" marR="1400" marT="140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2F75B5"/>
                    </a:solidFill>
                  </a:tcPr>
                </a:tc>
                <a:tc>
                  <a:txBody>
                    <a:bodyPr/>
                    <a:lstStyle/>
                    <a:p>
                      <a:pPr algn="l" fontAlgn="b"/>
                      <a:r>
                        <a:rPr lang="en-IN" sz="600" b="1" i="0" u="none" strike="noStrike" dirty="0">
                          <a:solidFill>
                            <a:srgbClr val="FFFFFF"/>
                          </a:solidFill>
                          <a:effectLst/>
                          <a:highlight>
                            <a:srgbClr val="2F75B5"/>
                          </a:highlight>
                          <a:latin typeface="D-DIN" panose="020B0504030202030204" pitchFamily="34" charset="0"/>
                        </a:rPr>
                        <a:t>17.05.2024</a:t>
                      </a:r>
                    </a:p>
                  </a:txBody>
                  <a:tcPr marL="72000" marR="1400" marT="140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2F75B5"/>
                    </a:solidFill>
                  </a:tcPr>
                </a:tc>
                <a:extLst>
                  <a:ext uri="{0D108BD9-81ED-4DB2-BD59-A6C34878D82A}">
                    <a16:rowId xmlns:a16="http://schemas.microsoft.com/office/drawing/2014/main" val="1682786172"/>
                  </a:ext>
                </a:extLst>
              </a:tr>
              <a:tr h="141122">
                <a:tc>
                  <a:txBody>
                    <a:bodyPr/>
                    <a:lstStyle/>
                    <a:p>
                      <a:pPr algn="l" fontAlgn="b"/>
                      <a:r>
                        <a:rPr lang="en-IN" sz="700" b="0" i="0" u="none" strike="noStrike">
                          <a:solidFill>
                            <a:srgbClr val="000000"/>
                          </a:solidFill>
                          <a:effectLst/>
                          <a:latin typeface="D-DIN" panose="020B0504030202030204" pitchFamily="34" charset="0"/>
                        </a:rPr>
                        <a:t>81</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NMDC STEEL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NSLNISP</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14,001.70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 19,136.86</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811266739"/>
                  </a:ext>
                </a:extLst>
              </a:tr>
              <a:tr h="141122">
                <a:tc>
                  <a:txBody>
                    <a:bodyPr/>
                    <a:lstStyle/>
                    <a:p>
                      <a:pPr algn="l" fontAlgn="b"/>
                      <a:r>
                        <a:rPr lang="en-IN" sz="700" b="0" i="0" u="none" strike="noStrike">
                          <a:solidFill>
                            <a:srgbClr val="000000"/>
                          </a:solidFill>
                          <a:effectLst/>
                          <a:latin typeface="D-DIN" panose="020B0504030202030204" pitchFamily="34" charset="0"/>
                        </a:rPr>
                        <a:t>82</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WESTLIFE FOODWORLD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WESTLIFE</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13,978.04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13,318.64</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251854640"/>
                  </a:ext>
                </a:extLst>
              </a:tr>
              <a:tr h="141122">
                <a:tc>
                  <a:txBody>
                    <a:bodyPr/>
                    <a:lstStyle/>
                    <a:p>
                      <a:pPr algn="l" fontAlgn="b"/>
                      <a:r>
                        <a:rPr lang="en-IN" sz="700" b="0" i="0" u="none" strike="noStrike">
                          <a:solidFill>
                            <a:srgbClr val="000000"/>
                          </a:solidFill>
                          <a:effectLst/>
                          <a:latin typeface="D-DIN" panose="020B0504030202030204" pitchFamily="34" charset="0"/>
                        </a:rPr>
                        <a:t>83</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PIRAMAL PHARMA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PPLPHARMA</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13,976.03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19,864.00</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697117967"/>
                  </a:ext>
                </a:extLst>
              </a:tr>
              <a:tr h="141122">
                <a:tc>
                  <a:txBody>
                    <a:bodyPr/>
                    <a:lstStyle/>
                    <a:p>
                      <a:pPr algn="l" fontAlgn="b"/>
                      <a:r>
                        <a:rPr lang="en-IN" sz="700" b="0" i="0" u="none" strike="noStrike">
                          <a:solidFill>
                            <a:srgbClr val="000000"/>
                          </a:solidFill>
                          <a:effectLst/>
                          <a:latin typeface="D-DIN" panose="020B0504030202030204" pitchFamily="34" charset="0"/>
                        </a:rPr>
                        <a:t>84</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TANLA PLATFORMS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TANLA</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13,926.10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12,195.50</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97872560"/>
                  </a:ext>
                </a:extLst>
              </a:tr>
              <a:tr h="141122">
                <a:tc>
                  <a:txBody>
                    <a:bodyPr/>
                    <a:lstStyle/>
                    <a:p>
                      <a:pPr algn="l" fontAlgn="b"/>
                      <a:r>
                        <a:rPr lang="en-IN" sz="700" b="0" i="0" u="none" strike="noStrike">
                          <a:solidFill>
                            <a:srgbClr val="000000"/>
                          </a:solidFill>
                          <a:effectLst/>
                          <a:latin typeface="D-DIN" panose="020B0504030202030204" pitchFamily="34" charset="0"/>
                        </a:rPr>
                        <a:t>85</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ASAHI INDIA GLASS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ASAHIINDIA</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13,689.76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14,931.80</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28478322"/>
                  </a:ext>
                </a:extLst>
              </a:tr>
              <a:tr h="141122">
                <a:tc>
                  <a:txBody>
                    <a:bodyPr/>
                    <a:lstStyle/>
                    <a:p>
                      <a:pPr algn="l" fontAlgn="b"/>
                      <a:r>
                        <a:rPr lang="en-IN" sz="700" b="0" i="0" u="none" strike="noStrike">
                          <a:solidFill>
                            <a:srgbClr val="000000"/>
                          </a:solidFill>
                          <a:effectLst/>
                          <a:latin typeface="D-DIN" panose="020B0504030202030204" pitchFamily="34" charset="0"/>
                        </a:rPr>
                        <a:t>86</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RAJESH EXPORTS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RAJESHEXPO</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13,645.52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9,033.48</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090325838"/>
                  </a:ext>
                </a:extLst>
              </a:tr>
              <a:tr h="141122">
                <a:tc>
                  <a:txBody>
                    <a:bodyPr/>
                    <a:lstStyle/>
                    <a:p>
                      <a:pPr algn="l" fontAlgn="b"/>
                      <a:r>
                        <a:rPr lang="en-IN" sz="700" b="0" i="0" u="none" strike="noStrike">
                          <a:solidFill>
                            <a:srgbClr val="000000"/>
                          </a:solidFill>
                          <a:effectLst/>
                          <a:latin typeface="D-DIN" panose="020B0504030202030204" pitchFamily="34" charset="0"/>
                        </a:rPr>
                        <a:t>87</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HAPPIEST MINDS TECHNOLOGIES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HAPPSTMNDS</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13,440.77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12,262.74</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390106663"/>
                  </a:ext>
                </a:extLst>
              </a:tr>
              <a:tr h="141122">
                <a:tc>
                  <a:txBody>
                    <a:bodyPr/>
                    <a:lstStyle/>
                    <a:p>
                      <a:pPr algn="l" fontAlgn="b"/>
                      <a:r>
                        <a:rPr lang="en-IN" sz="700" b="0" i="0" u="none" strike="noStrike">
                          <a:solidFill>
                            <a:srgbClr val="000000"/>
                          </a:solidFill>
                          <a:effectLst/>
                          <a:latin typeface="D-DIN" panose="020B0504030202030204" pitchFamily="34" charset="0"/>
                        </a:rPr>
                        <a:t>88</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JYOTHY LABS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JYOTHYLAB</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13,342.22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16,524.38</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402068274"/>
                  </a:ext>
                </a:extLst>
              </a:tr>
              <a:tr h="141122">
                <a:tc>
                  <a:txBody>
                    <a:bodyPr/>
                    <a:lstStyle/>
                    <a:p>
                      <a:pPr algn="l" fontAlgn="b"/>
                      <a:r>
                        <a:rPr lang="en-IN" sz="700" b="0" i="0" u="none" strike="noStrike">
                          <a:solidFill>
                            <a:srgbClr val="000000"/>
                          </a:solidFill>
                          <a:effectLst/>
                          <a:latin typeface="D-DIN" panose="020B0504030202030204" pitchFamily="34" charset="0"/>
                        </a:rPr>
                        <a:t>89</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POLY MEDICURE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POLYMED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13,337.88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15,758.51</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044717676"/>
                  </a:ext>
                </a:extLst>
              </a:tr>
              <a:tr h="141122">
                <a:tc>
                  <a:txBody>
                    <a:bodyPr/>
                    <a:lstStyle/>
                    <a:p>
                      <a:pPr algn="l" fontAlgn="b"/>
                      <a:r>
                        <a:rPr lang="en-IN" sz="700" b="0" i="0" u="none" strike="noStrike">
                          <a:solidFill>
                            <a:srgbClr val="000000"/>
                          </a:solidFill>
                          <a:effectLst/>
                          <a:latin typeface="D-DIN" panose="020B0504030202030204" pitchFamily="34" charset="0"/>
                        </a:rPr>
                        <a:t>90</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FINOLEX INDUSTRIES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FINOLEXIND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12,914.89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18,195.00</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962139027"/>
                  </a:ext>
                </a:extLst>
              </a:tr>
              <a:tr h="141122">
                <a:tc>
                  <a:txBody>
                    <a:bodyPr/>
                    <a:lstStyle/>
                    <a:p>
                      <a:pPr algn="l" fontAlgn="b"/>
                      <a:r>
                        <a:rPr lang="en-IN" sz="700" b="0" i="0" u="none" strike="noStrike">
                          <a:solidFill>
                            <a:srgbClr val="000000"/>
                          </a:solidFill>
                          <a:effectLst/>
                          <a:latin typeface="D-DIN" panose="020B0504030202030204" pitchFamily="34" charset="0"/>
                        </a:rPr>
                        <a:t>91</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V-GUARD INDUSTRIES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VGUARD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12,883.23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16,117.90</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074882050"/>
                  </a:ext>
                </a:extLst>
              </a:tr>
              <a:tr h="141122">
                <a:tc>
                  <a:txBody>
                    <a:bodyPr/>
                    <a:lstStyle/>
                    <a:p>
                      <a:pPr algn="l" fontAlgn="b"/>
                      <a:r>
                        <a:rPr lang="en-IN" sz="700" b="0" i="0" u="none" strike="noStrike">
                          <a:solidFill>
                            <a:srgbClr val="000000"/>
                          </a:solidFill>
                          <a:effectLst/>
                          <a:latin typeface="D-DIN" panose="020B0504030202030204" pitchFamily="34" charset="0"/>
                        </a:rPr>
                        <a:t>92</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NUVOCO VISTAS CORPORATION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NUVOCO</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12,815.61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11,561.15</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519812413"/>
                  </a:ext>
                </a:extLst>
              </a:tr>
              <a:tr h="141122">
                <a:tc>
                  <a:txBody>
                    <a:bodyPr/>
                    <a:lstStyle/>
                    <a:p>
                      <a:pPr algn="l" fontAlgn="b"/>
                      <a:r>
                        <a:rPr lang="en-IN" sz="700" b="0" i="0" u="none" strike="noStrike">
                          <a:solidFill>
                            <a:srgbClr val="000000"/>
                          </a:solidFill>
                          <a:effectLst/>
                          <a:latin typeface="D-DIN" panose="020B0504030202030204" pitchFamily="34" charset="0"/>
                        </a:rPr>
                        <a:t>93</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REDINGTON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REDINGTON</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12,743.44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16,554.08</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314830162"/>
                  </a:ext>
                </a:extLst>
              </a:tr>
              <a:tr h="141122">
                <a:tc>
                  <a:txBody>
                    <a:bodyPr/>
                    <a:lstStyle/>
                    <a:p>
                      <a:pPr algn="l" fontAlgn="b"/>
                      <a:r>
                        <a:rPr lang="en-IN" sz="700" b="0" i="0" u="none" strike="noStrike">
                          <a:solidFill>
                            <a:srgbClr val="000000"/>
                          </a:solidFill>
                          <a:effectLst/>
                          <a:latin typeface="D-DIN" panose="020B0504030202030204" pitchFamily="34" charset="0"/>
                        </a:rPr>
                        <a:t>94</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KAYNES TECHNOLOGY INDIA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KAYNES</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12,702.31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20,673.34</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664955089"/>
                  </a:ext>
                </a:extLst>
              </a:tr>
              <a:tr h="141122">
                <a:tc>
                  <a:txBody>
                    <a:bodyPr/>
                    <a:lstStyle/>
                    <a:p>
                      <a:pPr algn="l" fontAlgn="b"/>
                      <a:r>
                        <a:rPr lang="en-IN" sz="700" b="0" i="0" u="none" strike="noStrike">
                          <a:solidFill>
                            <a:srgbClr val="000000"/>
                          </a:solidFill>
                          <a:effectLst/>
                          <a:latin typeface="D-DIN" panose="020B0504030202030204" pitchFamily="34" charset="0"/>
                        </a:rPr>
                        <a:t>95</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AETHER INDUSTRIES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AETHER</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12,690.63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11,034.81</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451874473"/>
                  </a:ext>
                </a:extLst>
              </a:tr>
              <a:tr h="141122">
                <a:tc>
                  <a:txBody>
                    <a:bodyPr/>
                    <a:lstStyle/>
                    <a:p>
                      <a:pPr algn="l" fontAlgn="b"/>
                      <a:r>
                        <a:rPr lang="en-IN" sz="700" b="0" i="0" u="none" strike="noStrike">
                          <a:solidFill>
                            <a:srgbClr val="000000"/>
                          </a:solidFill>
                          <a:effectLst/>
                          <a:latin typeface="D-DIN" panose="020B0504030202030204" pitchFamily="34" charset="0"/>
                        </a:rPr>
                        <a:t>96</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COCHIN SHIPYARD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COCHINSHIP</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12,688.07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39,041.18</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491971591"/>
                  </a:ext>
                </a:extLst>
              </a:tr>
              <a:tr h="141122">
                <a:tc>
                  <a:txBody>
                    <a:bodyPr/>
                    <a:lstStyle/>
                    <a:p>
                      <a:pPr algn="l" fontAlgn="b"/>
                      <a:r>
                        <a:rPr lang="en-IN" sz="700" b="0" i="0" u="none" strike="noStrike">
                          <a:solidFill>
                            <a:srgbClr val="000000"/>
                          </a:solidFill>
                          <a:effectLst/>
                          <a:latin typeface="D-DIN" panose="020B0504030202030204" pitchFamily="34" charset="0"/>
                        </a:rPr>
                        <a:t>97</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TRIVENI TURBINE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TRITURBINE</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12,680.53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20,469.68</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4048770076"/>
                  </a:ext>
                </a:extLst>
              </a:tr>
              <a:tr h="141122">
                <a:tc>
                  <a:txBody>
                    <a:bodyPr/>
                    <a:lstStyle/>
                    <a:p>
                      <a:pPr algn="l" fontAlgn="b"/>
                      <a:r>
                        <a:rPr lang="en-IN" sz="700" b="0" i="0" u="none" strike="noStrike">
                          <a:solidFill>
                            <a:srgbClr val="000000"/>
                          </a:solidFill>
                          <a:effectLst/>
                          <a:latin typeface="D-DIN" panose="020B0504030202030204" pitchFamily="34" charset="0"/>
                        </a:rPr>
                        <a:t>98</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WELSPUN LIVING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WELSPUNLIV</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12,651.95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14,074.64</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127511644"/>
                  </a:ext>
                </a:extLst>
              </a:tr>
              <a:tr h="141122">
                <a:tc>
                  <a:txBody>
                    <a:bodyPr/>
                    <a:lstStyle/>
                    <a:p>
                      <a:pPr algn="l" fontAlgn="b"/>
                      <a:r>
                        <a:rPr lang="en-IN" sz="700" b="0" i="0" u="none" strike="noStrike">
                          <a:solidFill>
                            <a:srgbClr val="000000"/>
                          </a:solidFill>
                          <a:effectLst/>
                          <a:latin typeface="D-DIN" panose="020B0504030202030204" pitchFamily="34" charset="0"/>
                        </a:rPr>
                        <a:t>99</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IRCON INTERNATIONAL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IRCON</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12,485.50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25,760.72</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666734552"/>
                  </a:ext>
                </a:extLst>
              </a:tr>
              <a:tr h="141122">
                <a:tc>
                  <a:txBody>
                    <a:bodyPr/>
                    <a:lstStyle/>
                    <a:p>
                      <a:pPr algn="l" fontAlgn="b"/>
                      <a:r>
                        <a:rPr lang="en-IN" sz="700" b="0" i="0" u="none" strike="noStrike">
                          <a:solidFill>
                            <a:srgbClr val="000000"/>
                          </a:solidFill>
                          <a:effectLst/>
                          <a:latin typeface="D-DIN" panose="020B0504030202030204" pitchFamily="34" charset="0"/>
                        </a:rPr>
                        <a:t>100</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HONASA CONSUMER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HONASA</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12,474.86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13,159.44</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908160894"/>
                  </a:ext>
                </a:extLst>
              </a:tr>
              <a:tr h="141122">
                <a:tc>
                  <a:txBody>
                    <a:bodyPr/>
                    <a:lstStyle/>
                    <a:p>
                      <a:pPr algn="l" fontAlgn="b"/>
                      <a:r>
                        <a:rPr lang="en-IN" sz="700" b="0" i="0" u="none" strike="noStrike">
                          <a:solidFill>
                            <a:srgbClr val="000000"/>
                          </a:solidFill>
                          <a:effectLst/>
                          <a:latin typeface="D-DIN" panose="020B0504030202030204" pitchFamily="34" charset="0"/>
                        </a:rPr>
                        <a:t>101</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AAVAS FINANCIERS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AAVAS</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12,438.98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12,606.95</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345024731"/>
                  </a:ext>
                </a:extLst>
              </a:tr>
              <a:tr h="141122">
                <a:tc>
                  <a:txBody>
                    <a:bodyPr/>
                    <a:lstStyle/>
                    <a:p>
                      <a:pPr algn="l" fontAlgn="b"/>
                      <a:r>
                        <a:rPr lang="en-IN" sz="700" b="0" i="0" u="none" strike="noStrike">
                          <a:solidFill>
                            <a:srgbClr val="000000"/>
                          </a:solidFill>
                          <a:effectLst/>
                          <a:latin typeface="D-DIN" panose="020B0504030202030204" pitchFamily="34" charset="0"/>
                        </a:rPr>
                        <a:t>102</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BAJAJ ELECTRICALS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BAJAJELEC</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12,347.49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11,000.65</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445292850"/>
                  </a:ext>
                </a:extLst>
              </a:tr>
              <a:tr h="141122">
                <a:tc>
                  <a:txBody>
                    <a:bodyPr/>
                    <a:lstStyle/>
                    <a:p>
                      <a:pPr algn="l" fontAlgn="b"/>
                      <a:r>
                        <a:rPr lang="en-IN" sz="700" b="0" i="0" u="none" strike="noStrike">
                          <a:solidFill>
                            <a:srgbClr val="000000"/>
                          </a:solidFill>
                          <a:effectLst/>
                          <a:latin typeface="D-DIN" panose="020B0504030202030204" pitchFamily="34" charset="0"/>
                        </a:rPr>
                        <a:t>103</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MANAPPURAM FINANCE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MANAPPURAM</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12,335.10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15,544.78</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007769937"/>
                  </a:ext>
                </a:extLst>
              </a:tr>
              <a:tr h="141122">
                <a:tc>
                  <a:txBody>
                    <a:bodyPr/>
                    <a:lstStyle/>
                    <a:p>
                      <a:pPr algn="l" fontAlgn="b"/>
                      <a:r>
                        <a:rPr lang="en-IN" sz="700" b="0" i="0" u="none" strike="noStrike">
                          <a:solidFill>
                            <a:srgbClr val="000000"/>
                          </a:solidFill>
                          <a:effectLst/>
                          <a:latin typeface="D-DIN" panose="020B0504030202030204" pitchFamily="34" charset="0"/>
                        </a:rPr>
                        <a:t>104</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BIKAJI FOODS INTERNATIONAL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BIKAJI</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12,334.84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13,720.94</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800176894"/>
                  </a:ext>
                </a:extLst>
              </a:tr>
              <a:tr h="141122">
                <a:tc>
                  <a:txBody>
                    <a:bodyPr/>
                    <a:lstStyle/>
                    <a:p>
                      <a:pPr algn="l" fontAlgn="b"/>
                      <a:r>
                        <a:rPr lang="en-IN" sz="700" b="0" i="0" u="none" strike="noStrike">
                          <a:solidFill>
                            <a:srgbClr val="000000"/>
                          </a:solidFill>
                          <a:effectLst/>
                          <a:latin typeface="D-DIN" panose="020B0504030202030204" pitchFamily="34" charset="0"/>
                        </a:rPr>
                        <a:t>105</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CENTURY TEXTILES &amp; INDUSTRIES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CENTURYTEX</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12,269.23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24,211.91</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137841687"/>
                  </a:ext>
                </a:extLst>
              </a:tr>
              <a:tr h="141122">
                <a:tc>
                  <a:txBody>
                    <a:bodyPr/>
                    <a:lstStyle/>
                    <a:p>
                      <a:pPr algn="l" fontAlgn="b"/>
                      <a:r>
                        <a:rPr lang="en-IN" sz="700" b="0" i="0" u="none" strike="noStrike">
                          <a:solidFill>
                            <a:srgbClr val="000000"/>
                          </a:solidFill>
                          <a:effectLst/>
                          <a:latin typeface="D-DIN" panose="020B0504030202030204" pitchFamily="34" charset="0"/>
                        </a:rPr>
                        <a:t>106</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US" sz="600" b="0" i="0" u="none" strike="noStrike">
                          <a:solidFill>
                            <a:srgbClr val="000000"/>
                          </a:solidFill>
                          <a:effectLst/>
                          <a:latin typeface="D-DIN" panose="020B0504030202030204" pitchFamily="34" charset="0"/>
                        </a:rPr>
                        <a:t>ADITYA BIRLA SUN LIFE AMC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ABSLAMC</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12,259.43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15,240.25</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974543265"/>
                  </a:ext>
                </a:extLst>
              </a:tr>
              <a:tr h="141122">
                <a:tc>
                  <a:txBody>
                    <a:bodyPr/>
                    <a:lstStyle/>
                    <a:p>
                      <a:pPr algn="l" fontAlgn="b"/>
                      <a:r>
                        <a:rPr lang="en-IN" sz="700" b="0" i="0" u="none" strike="noStrike">
                          <a:solidFill>
                            <a:srgbClr val="000000"/>
                          </a:solidFill>
                          <a:effectLst/>
                          <a:latin typeface="D-DIN" panose="020B0504030202030204" pitchFamily="34" charset="0"/>
                        </a:rPr>
                        <a:t>107</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CONCORD BIOTECH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CONCORDBIO</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12,258.72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15,326.80</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476445876"/>
                  </a:ext>
                </a:extLst>
              </a:tr>
              <a:tr h="141122">
                <a:tc>
                  <a:txBody>
                    <a:bodyPr/>
                    <a:lstStyle/>
                    <a:p>
                      <a:pPr algn="l" fontAlgn="b"/>
                      <a:r>
                        <a:rPr lang="en-IN" sz="700" b="0" i="0" u="none" strike="noStrike">
                          <a:solidFill>
                            <a:srgbClr val="000000"/>
                          </a:solidFill>
                          <a:effectLst/>
                          <a:latin typeface="D-DIN" panose="020B0504030202030204" pitchFamily="34" charset="0"/>
                        </a:rPr>
                        <a:t>108</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COMPUTER AGE MANAGEMENT SERVICES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CAMS</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12,252.79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16,349.91</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52394339"/>
                  </a:ext>
                </a:extLst>
              </a:tr>
              <a:tr h="141122">
                <a:tc>
                  <a:txBody>
                    <a:bodyPr/>
                    <a:lstStyle/>
                    <a:p>
                      <a:pPr algn="l" fontAlgn="b"/>
                      <a:r>
                        <a:rPr lang="en-IN" sz="700" b="0" i="0" u="none" strike="noStrike">
                          <a:solidFill>
                            <a:srgbClr val="000000"/>
                          </a:solidFill>
                          <a:effectLst/>
                          <a:latin typeface="D-DIN" panose="020B0504030202030204" pitchFamily="34" charset="0"/>
                        </a:rPr>
                        <a:t>109</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CHAMBAL FERTILISERS &amp; CHEMICALS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CHAMBLFERT</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12,186.80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16,306.54</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483227420"/>
                  </a:ext>
                </a:extLst>
              </a:tr>
              <a:tr h="141122">
                <a:tc>
                  <a:txBody>
                    <a:bodyPr/>
                    <a:lstStyle/>
                    <a:p>
                      <a:pPr algn="l" fontAlgn="b"/>
                      <a:r>
                        <a:rPr lang="en-IN" sz="700" b="0" i="0" u="none" strike="noStrike">
                          <a:solidFill>
                            <a:srgbClr val="000000"/>
                          </a:solidFill>
                          <a:effectLst/>
                          <a:latin typeface="D-DIN" panose="020B0504030202030204" pitchFamily="34" charset="0"/>
                        </a:rPr>
                        <a:t>110</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JINDAL SAW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JINDALSAW</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12,175.84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17,645.39</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784492990"/>
                  </a:ext>
                </a:extLst>
              </a:tr>
              <a:tr h="141122">
                <a:tc>
                  <a:txBody>
                    <a:bodyPr/>
                    <a:lstStyle/>
                    <a:p>
                      <a:pPr algn="l" fontAlgn="b"/>
                      <a:r>
                        <a:rPr lang="en-IN" sz="700" b="0" i="0" u="none" strike="noStrike">
                          <a:solidFill>
                            <a:srgbClr val="000000"/>
                          </a:solidFill>
                          <a:effectLst/>
                          <a:latin typeface="D-DIN" panose="020B0504030202030204" pitchFamily="34" charset="0"/>
                        </a:rPr>
                        <a:t>111</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RAYMOND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RAYMOND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12,154.46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14,960.77</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834971080"/>
                  </a:ext>
                </a:extLst>
              </a:tr>
              <a:tr h="141122">
                <a:tc>
                  <a:txBody>
                    <a:bodyPr/>
                    <a:lstStyle/>
                    <a:p>
                      <a:pPr algn="l" fontAlgn="b"/>
                      <a:r>
                        <a:rPr lang="en-IN" sz="700" b="0" i="0" u="none" strike="noStrike">
                          <a:solidFill>
                            <a:srgbClr val="000000"/>
                          </a:solidFill>
                          <a:effectLst/>
                          <a:latin typeface="D-DIN" panose="020B0504030202030204" pitchFamily="34" charset="0"/>
                        </a:rPr>
                        <a:t>112</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AEGIS LOGISTICS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AEGISLOG</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12,107.10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22,150.00</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923715376"/>
                  </a:ext>
                </a:extLst>
              </a:tr>
              <a:tr h="141122">
                <a:tc>
                  <a:txBody>
                    <a:bodyPr/>
                    <a:lstStyle/>
                    <a:p>
                      <a:pPr algn="l" fontAlgn="b"/>
                      <a:r>
                        <a:rPr lang="en-IN" sz="700" b="0" i="0" u="none" strike="noStrike">
                          <a:solidFill>
                            <a:srgbClr val="000000"/>
                          </a:solidFill>
                          <a:effectLst/>
                          <a:latin typeface="D-DIN" panose="020B0504030202030204" pitchFamily="34" charset="0"/>
                        </a:rPr>
                        <a:t>113</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CESC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CESC</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12,009.25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19,618.44</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752224280"/>
                  </a:ext>
                </a:extLst>
              </a:tr>
              <a:tr h="141122">
                <a:tc>
                  <a:txBody>
                    <a:bodyPr/>
                    <a:lstStyle/>
                    <a:p>
                      <a:pPr algn="l" fontAlgn="b"/>
                      <a:r>
                        <a:rPr lang="en-IN" sz="700" b="0" i="0" u="none" strike="noStrike">
                          <a:solidFill>
                            <a:srgbClr val="000000"/>
                          </a:solidFill>
                          <a:effectLst/>
                          <a:latin typeface="D-DIN" panose="020B0504030202030204" pitchFamily="34" charset="0"/>
                        </a:rPr>
                        <a:t>114</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INDIAN ENERGY EXCHANGE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IEX</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11,973.48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13,560.72</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450262624"/>
                  </a:ext>
                </a:extLst>
              </a:tr>
              <a:tr h="141122">
                <a:tc>
                  <a:txBody>
                    <a:bodyPr/>
                    <a:lstStyle/>
                    <a:p>
                      <a:pPr algn="l" fontAlgn="b"/>
                      <a:r>
                        <a:rPr lang="en-IN" sz="700" b="0" i="0" u="none" strike="noStrike">
                          <a:solidFill>
                            <a:srgbClr val="000000"/>
                          </a:solidFill>
                          <a:effectLst/>
                          <a:latin typeface="D-DIN" panose="020B0504030202030204" pitchFamily="34" charset="0"/>
                        </a:rPr>
                        <a:t>115</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ALKYL AMINES CHEMICALS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ALKYLAMINE</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11,936.20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10,326.52</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234711342"/>
                  </a:ext>
                </a:extLst>
              </a:tr>
              <a:tr h="141122">
                <a:tc>
                  <a:txBody>
                    <a:bodyPr/>
                    <a:lstStyle/>
                    <a:p>
                      <a:pPr algn="l" fontAlgn="b"/>
                      <a:r>
                        <a:rPr lang="en-IN" sz="700" b="0" i="0" u="none" strike="noStrike">
                          <a:solidFill>
                            <a:srgbClr val="000000"/>
                          </a:solidFill>
                          <a:effectLst/>
                          <a:latin typeface="D-DIN" panose="020B0504030202030204" pitchFamily="34" charset="0"/>
                        </a:rPr>
                        <a:t>116</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US" sz="600" b="0" i="0" u="none" strike="noStrike">
                          <a:solidFill>
                            <a:srgbClr val="000000"/>
                          </a:solidFill>
                          <a:effectLst/>
                          <a:latin typeface="D-DIN" panose="020B0504030202030204" pitchFamily="34" charset="0"/>
                        </a:rPr>
                        <a:t>GREAT EASTERN SHIPPING CO. LTD.,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GESHIP</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11,827.92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15,276.79</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4160178398"/>
                  </a:ext>
                </a:extLst>
              </a:tr>
              <a:tr h="141122">
                <a:tc>
                  <a:txBody>
                    <a:bodyPr/>
                    <a:lstStyle/>
                    <a:p>
                      <a:pPr algn="l" fontAlgn="b"/>
                      <a:r>
                        <a:rPr lang="en-IN" sz="700" b="0" i="0" u="none" strike="noStrike">
                          <a:solidFill>
                            <a:srgbClr val="000000"/>
                          </a:solidFill>
                          <a:effectLst/>
                          <a:latin typeface="D-DIN" panose="020B0504030202030204" pitchFamily="34" charset="0"/>
                        </a:rPr>
                        <a:t>117</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AKZO NOBEL INDIA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AKZOINDIA</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11,803.33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11,899.00</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038508228"/>
                  </a:ext>
                </a:extLst>
              </a:tr>
              <a:tr h="141122">
                <a:tc>
                  <a:txBody>
                    <a:bodyPr/>
                    <a:lstStyle/>
                    <a:p>
                      <a:pPr algn="l" fontAlgn="b"/>
                      <a:r>
                        <a:rPr lang="en-IN" sz="700" b="0" i="0" u="none" strike="noStrike">
                          <a:solidFill>
                            <a:srgbClr val="000000"/>
                          </a:solidFill>
                          <a:effectLst/>
                          <a:latin typeface="D-DIN" panose="020B0504030202030204" pitchFamily="34" charset="0"/>
                        </a:rPr>
                        <a:t>118</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G R INFRAPROJECTS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GRINFRA</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11,773.02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15,122.65</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457844603"/>
                  </a:ext>
                </a:extLst>
              </a:tr>
              <a:tr h="141122">
                <a:tc>
                  <a:txBody>
                    <a:bodyPr/>
                    <a:lstStyle/>
                    <a:p>
                      <a:pPr algn="l" fontAlgn="b"/>
                      <a:r>
                        <a:rPr lang="en-IN" sz="700" b="0" i="0" u="none" strike="noStrike">
                          <a:solidFill>
                            <a:srgbClr val="000000"/>
                          </a:solidFill>
                          <a:effectLst/>
                          <a:latin typeface="D-DIN" panose="020B0504030202030204" pitchFamily="34" charset="0"/>
                        </a:rPr>
                        <a:t>119</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JUPITER WAGONS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JWL</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11,754.26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 21,156.85</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562444905"/>
                  </a:ext>
                </a:extLst>
              </a:tr>
              <a:tr h="141122">
                <a:tc>
                  <a:txBody>
                    <a:bodyPr/>
                    <a:lstStyle/>
                    <a:p>
                      <a:pPr algn="l" fontAlgn="b"/>
                      <a:r>
                        <a:rPr lang="en-IN" sz="700" b="0" i="0" u="none" strike="noStrike" dirty="0">
                          <a:solidFill>
                            <a:srgbClr val="000000"/>
                          </a:solidFill>
                          <a:effectLst/>
                          <a:latin typeface="D-DIN" panose="020B0504030202030204" pitchFamily="34" charset="0"/>
                        </a:rPr>
                        <a:t>120</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SHEELA FOAM LIMITED</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a:solidFill>
                            <a:srgbClr val="000000"/>
                          </a:solidFill>
                          <a:effectLst/>
                          <a:latin typeface="D-DIN" panose="020B0504030202030204" pitchFamily="34" charset="0"/>
                        </a:rPr>
                        <a:t>SFL</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11,737.11 </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600" b="0" i="0" u="none" strike="noStrike" dirty="0">
                          <a:solidFill>
                            <a:srgbClr val="000000"/>
                          </a:solidFill>
                          <a:effectLst/>
                          <a:latin typeface="D-DIN" panose="020B0504030202030204" pitchFamily="34" charset="0"/>
                        </a:rPr>
                        <a:t>₹ 10,146.89</a:t>
                      </a:r>
                    </a:p>
                  </a:txBody>
                  <a:tcPr marL="72000" marR="1400" marT="14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714793673"/>
                  </a:ext>
                </a:extLst>
              </a:tr>
            </a:tbl>
          </a:graphicData>
        </a:graphic>
      </p:graphicFrame>
    </p:spTree>
    <p:extLst>
      <p:ext uri="{BB962C8B-B14F-4D97-AF65-F5344CB8AC3E}">
        <p14:creationId xmlns:p14="http://schemas.microsoft.com/office/powerpoint/2010/main" val="1816669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1149927" y="1145728"/>
            <a:ext cx="10287474" cy="465651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spcAft>
                <a:spcPts val="601"/>
              </a:spcAft>
            </a:pPr>
            <a:r>
              <a:rPr lang="en-US" altLang="en-US" sz="1800" b="1" dirty="0">
                <a:solidFill>
                  <a:schemeClr val="tx1"/>
                </a:solidFill>
                <a:latin typeface="D-DIN" panose="020B05040302020A0204" pitchFamily="34" charset="0"/>
                <a:ea typeface="+mn-ea"/>
                <a:cs typeface="Calibri" panose="020F0502020204030204" pitchFamily="34" charset="0"/>
              </a:rPr>
              <a:t>Fundamental Analysis helps in making long term investments in companies with strong fundamentals </a:t>
            </a:r>
          </a:p>
          <a:p>
            <a:pPr algn="l" eaLnBrk="1" hangingPunct="1">
              <a:spcAft>
                <a:spcPts val="601"/>
              </a:spcAft>
            </a:pPr>
            <a:r>
              <a:rPr lang="en-US" altLang="en-US" sz="1800" b="1" dirty="0">
                <a:solidFill>
                  <a:schemeClr val="tx1"/>
                </a:solidFill>
                <a:latin typeface="D-DIN" panose="020B05040302020A0204" pitchFamily="34" charset="0"/>
                <a:ea typeface="+mn-ea"/>
                <a:cs typeface="Calibri" panose="020F0502020204030204" pitchFamily="34" charset="0"/>
              </a:rPr>
              <a:t>Fundamental Analysis helps us to separate an investment grade company from a non investment grade company</a:t>
            </a:r>
          </a:p>
          <a:p>
            <a:pPr algn="l" eaLnBrk="1" hangingPunct="1">
              <a:spcAft>
                <a:spcPts val="601"/>
              </a:spcAft>
            </a:pPr>
            <a:r>
              <a:rPr lang="en-US" altLang="en-US" sz="1800" b="1" dirty="0">
                <a:solidFill>
                  <a:schemeClr val="tx1"/>
                </a:solidFill>
                <a:latin typeface="D-DIN" panose="020B05040302020A0204" pitchFamily="34" charset="0"/>
                <a:ea typeface="+mn-ea"/>
                <a:cs typeface="Calibri" panose="020F0502020204030204" pitchFamily="34" charset="0"/>
              </a:rPr>
              <a:t>For Fundamental Analysis one does not require any special skill. Common sense, street smartness, basic mathematics and a bit of business sense is all that is required</a:t>
            </a:r>
          </a:p>
          <a:p>
            <a:pPr algn="l" eaLnBrk="1" hangingPunct="1">
              <a:spcAft>
                <a:spcPts val="601"/>
              </a:spcAft>
            </a:pPr>
            <a:r>
              <a:rPr lang="en-US" altLang="en-US" sz="1800" b="1" dirty="0">
                <a:solidFill>
                  <a:schemeClr val="tx1"/>
                </a:solidFill>
                <a:latin typeface="D-DIN" panose="020B05040302020A0204" pitchFamily="34" charset="0"/>
                <a:ea typeface="+mn-ea"/>
                <a:cs typeface="Calibri" panose="020F0502020204030204" pitchFamily="34" charset="0"/>
              </a:rPr>
              <a:t>There are various tools available for Fundamental Analysis. They are generally very basic and most of them are  available easily and </a:t>
            </a:r>
            <a:r>
              <a:rPr lang="en-US" altLang="en-US" sz="1800" b="1">
                <a:solidFill>
                  <a:schemeClr val="tx1"/>
                </a:solidFill>
                <a:latin typeface="D-DIN" panose="020B05040302020A0204" pitchFamily="34" charset="0"/>
                <a:ea typeface="+mn-ea"/>
                <a:cs typeface="Calibri" panose="020F0502020204030204" pitchFamily="34" charset="0"/>
              </a:rPr>
              <a:t>freely : </a:t>
            </a:r>
            <a:endParaRPr lang="en-US" altLang="en-US" sz="1800" b="1" dirty="0">
              <a:solidFill>
                <a:schemeClr val="tx1"/>
              </a:solidFill>
              <a:latin typeface="D-DIN" panose="020B05040302020A0204" pitchFamily="34" charset="0"/>
              <a:ea typeface="+mn-ea"/>
              <a:cs typeface="Calibri" panose="020F0502020204030204" pitchFamily="34" charset="0"/>
            </a:endParaRPr>
          </a:p>
          <a:p>
            <a:pPr marL="285760" indent="-285760" algn="l" eaLnBrk="1" hangingPunct="1">
              <a:spcAft>
                <a:spcPts val="300"/>
              </a:spcAft>
              <a:buFont typeface="Arial" panose="020B0604020202020204" pitchFamily="34" charset="0"/>
              <a:buChar char="•"/>
            </a:pPr>
            <a:r>
              <a:rPr lang="en-US" altLang="en-US" sz="1800" b="1" dirty="0">
                <a:solidFill>
                  <a:schemeClr val="tx1"/>
                </a:solidFill>
                <a:latin typeface="D-DIN" panose="020B05040302020A0204" pitchFamily="34" charset="0"/>
                <a:ea typeface="+mn-ea"/>
                <a:cs typeface="Calibri" panose="020F0502020204030204" pitchFamily="34" charset="0"/>
              </a:rPr>
              <a:t>Annual report of the company</a:t>
            </a:r>
          </a:p>
          <a:p>
            <a:pPr marL="285760" indent="-285760" algn="l" eaLnBrk="1" hangingPunct="1">
              <a:spcAft>
                <a:spcPts val="300"/>
              </a:spcAft>
              <a:buFont typeface="Arial" panose="020B0604020202020204" pitchFamily="34" charset="0"/>
              <a:buChar char="•"/>
            </a:pPr>
            <a:r>
              <a:rPr lang="en-US" altLang="en-US" sz="1800" b="1" dirty="0">
                <a:solidFill>
                  <a:schemeClr val="tx1"/>
                </a:solidFill>
                <a:latin typeface="D-DIN" panose="020B05040302020A0204" pitchFamily="34" charset="0"/>
                <a:ea typeface="+mn-ea"/>
                <a:cs typeface="Calibri" panose="020F0502020204030204" pitchFamily="34" charset="0"/>
              </a:rPr>
              <a:t>Industry related data</a:t>
            </a:r>
          </a:p>
          <a:p>
            <a:pPr marL="285760" indent="-285760" algn="l" eaLnBrk="1" hangingPunct="1">
              <a:spcAft>
                <a:spcPts val="300"/>
              </a:spcAft>
              <a:buFont typeface="Arial" panose="020B0604020202020204" pitchFamily="34" charset="0"/>
              <a:buChar char="•"/>
            </a:pPr>
            <a:r>
              <a:rPr lang="en-US" altLang="en-US" sz="1800" b="1" dirty="0">
                <a:solidFill>
                  <a:schemeClr val="tx1"/>
                </a:solidFill>
                <a:latin typeface="D-DIN" panose="020B05040302020A0204" pitchFamily="34" charset="0"/>
                <a:ea typeface="+mn-ea"/>
                <a:cs typeface="Calibri" panose="020F0502020204030204" pitchFamily="34" charset="0"/>
              </a:rPr>
              <a:t>Access to news</a:t>
            </a:r>
          </a:p>
          <a:p>
            <a:pPr marL="285760" indent="-285760" algn="l" eaLnBrk="1" hangingPunct="1">
              <a:spcAft>
                <a:spcPts val="300"/>
              </a:spcAft>
              <a:buFont typeface="Arial" panose="020B0604020202020204" pitchFamily="34" charset="0"/>
              <a:buChar char="•"/>
            </a:pPr>
            <a:r>
              <a:rPr lang="en-US" altLang="en-US" sz="1800" b="1" dirty="0">
                <a:solidFill>
                  <a:schemeClr val="tx1"/>
                </a:solidFill>
                <a:latin typeface="D-DIN" panose="020B05040302020A0204" pitchFamily="34" charset="0"/>
                <a:ea typeface="+mn-ea"/>
                <a:cs typeface="Calibri" panose="020F0502020204030204" pitchFamily="34" charset="0"/>
              </a:rPr>
              <a:t>MS Excel / Spreadsheet / Power BI	</a:t>
            </a:r>
          </a:p>
          <a:p>
            <a:pPr marL="285760" indent="-285760" algn="l" eaLnBrk="1" hangingPunct="1">
              <a:spcAft>
                <a:spcPts val="300"/>
              </a:spcAft>
              <a:buFont typeface="Arial" panose="020B0604020202020204" pitchFamily="34" charset="0"/>
              <a:buChar char="•"/>
            </a:pPr>
            <a:r>
              <a:rPr lang="en-US" altLang="en-US" sz="1800" b="1" dirty="0">
                <a:solidFill>
                  <a:schemeClr val="tx1"/>
                </a:solidFill>
                <a:latin typeface="D-DIN" panose="020B05040302020A0204" pitchFamily="34" charset="0"/>
                <a:ea typeface="+mn-ea"/>
                <a:cs typeface="Calibri" panose="020F0502020204030204" pitchFamily="34" charset="0"/>
              </a:rPr>
              <a:t>Various </a:t>
            </a:r>
            <a:r>
              <a:rPr lang="en-US" altLang="en-US" sz="1800" b="1" dirty="0" err="1">
                <a:solidFill>
                  <a:schemeClr val="tx1"/>
                </a:solidFill>
                <a:latin typeface="D-DIN" panose="020B05040302020A0204" pitchFamily="34" charset="0"/>
                <a:ea typeface="+mn-ea"/>
                <a:cs typeface="Calibri" panose="020F0502020204030204" pitchFamily="34" charset="0"/>
              </a:rPr>
              <a:t>softwares</a:t>
            </a:r>
            <a:endParaRPr lang="en-US" altLang="en-US" sz="1800" b="1" dirty="0">
              <a:solidFill>
                <a:schemeClr val="tx1"/>
              </a:solidFill>
              <a:latin typeface="D-DIN" panose="020B05040302020A0204" pitchFamily="34" charset="0"/>
              <a:ea typeface="+mn-ea"/>
              <a:cs typeface="Calibri" panose="020F0502020204030204" pitchFamily="34" charset="0"/>
            </a:endParaRPr>
          </a:p>
          <a:p>
            <a:pPr marL="285760" indent="-285760" algn="l" eaLnBrk="1" hangingPunct="1">
              <a:spcAft>
                <a:spcPts val="300"/>
              </a:spcAft>
              <a:buFont typeface="Arial" panose="020B0604020202020204" pitchFamily="34" charset="0"/>
              <a:buChar char="•"/>
            </a:pPr>
            <a:r>
              <a:rPr lang="en-US" altLang="en-US" sz="1800" b="1" dirty="0">
                <a:solidFill>
                  <a:schemeClr val="tx1"/>
                </a:solidFill>
                <a:latin typeface="D-DIN" panose="020B05040302020A0204" pitchFamily="34" charset="0"/>
                <a:ea typeface="+mn-ea"/>
                <a:cs typeface="Calibri" panose="020F0502020204030204" pitchFamily="34" charset="0"/>
              </a:rPr>
              <a:t>Mobile Apps</a:t>
            </a:r>
          </a:p>
          <a:p>
            <a:pPr algn="l" eaLnBrk="1" hangingPunct="1">
              <a:spcAft>
                <a:spcPts val="601"/>
              </a:spcAft>
            </a:pPr>
            <a:endParaRPr lang="en-US" altLang="en-US" sz="1400" b="1" kern="0" dirty="0">
              <a:solidFill>
                <a:schemeClr val="tx1"/>
              </a:solidFill>
              <a:latin typeface="D-DIN" panose="020B05040302020A0204" pitchFamily="34" charset="0"/>
              <a:cs typeface="Times New Roman" panose="02020603050405020304" pitchFamily="18" charset="0"/>
            </a:endParaRPr>
          </a:p>
          <a:p>
            <a:pPr algn="l" eaLnBrk="1" hangingPunct="1">
              <a:spcAft>
                <a:spcPts val="601"/>
              </a:spcAft>
            </a:pPr>
            <a:endParaRPr lang="en-US" altLang="en-US" sz="1100" b="1" kern="0" dirty="0">
              <a:solidFill>
                <a:schemeClr val="tx1"/>
              </a:solidFill>
              <a:latin typeface="D-DIN" panose="020B05040302020A0204" pitchFamily="34" charset="0"/>
              <a:cs typeface="Times New Roman" panose="02020603050405020304" pitchFamily="18" charset="0"/>
            </a:endParaRPr>
          </a:p>
        </p:txBody>
      </p:sp>
      <p:sp>
        <p:nvSpPr>
          <p:cNvPr id="4" name="Title 1">
            <a:extLst>
              <a:ext uri="{FF2B5EF4-FFF2-40B4-BE49-F238E27FC236}">
                <a16:creationId xmlns:a16="http://schemas.microsoft.com/office/drawing/2014/main" id="{3A295B22-31CA-4C63-827A-2B3CEE489206}"/>
              </a:ext>
            </a:extLst>
          </p:cNvPr>
          <p:cNvSpPr txBox="1">
            <a:spLocks/>
          </p:cNvSpPr>
          <p:nvPr/>
        </p:nvSpPr>
        <p:spPr bwMode="auto">
          <a:xfrm>
            <a:off x="634854" y="443863"/>
            <a:ext cx="5043929"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altLang="en-US" sz="2400" b="1" dirty="0">
                <a:solidFill>
                  <a:srgbClr val="0046AA"/>
                </a:solidFill>
                <a:latin typeface="D-DIN" panose="020B05040302020A0204" pitchFamily="34" charset="0"/>
                <a:cs typeface="Times New Roman" panose="02020603050405020304" pitchFamily="18" charset="0"/>
              </a:rPr>
              <a:t>Fundamental Analysis </a:t>
            </a:r>
            <a:endParaRPr lang="en-IN" sz="2400" b="1" dirty="0">
              <a:solidFill>
                <a:srgbClr val="0046AA"/>
              </a:solidFill>
              <a:latin typeface="D-DIN" panose="020B05040302020A0204" pitchFamily="34" charset="0"/>
              <a:cs typeface="Times New Roman" panose="02020603050405020304" pitchFamily="18" charset="0"/>
            </a:endParaRPr>
          </a:p>
        </p:txBody>
      </p:sp>
      <p:grpSp>
        <p:nvGrpSpPr>
          <p:cNvPr id="5" name="Group 19"/>
          <p:cNvGrpSpPr>
            <a:grpSpLocks/>
          </p:cNvGrpSpPr>
          <p:nvPr/>
        </p:nvGrpSpPr>
        <p:grpSpPr bwMode="auto">
          <a:xfrm>
            <a:off x="754599" y="1309757"/>
            <a:ext cx="215900" cy="71438"/>
            <a:chOff x="641426" y="1647610"/>
            <a:chExt cx="312772" cy="108077"/>
          </a:xfrm>
        </p:grpSpPr>
        <p:sp>
          <p:nvSpPr>
            <p:cNvPr id="8" name="Rectangle 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Rectangle 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0" name="Group 19"/>
          <p:cNvGrpSpPr>
            <a:grpSpLocks/>
          </p:cNvGrpSpPr>
          <p:nvPr/>
        </p:nvGrpSpPr>
        <p:grpSpPr bwMode="auto">
          <a:xfrm>
            <a:off x="754599" y="1960057"/>
            <a:ext cx="215900" cy="71438"/>
            <a:chOff x="641426" y="1647610"/>
            <a:chExt cx="312772" cy="108077"/>
          </a:xfrm>
        </p:grpSpPr>
        <p:sp>
          <p:nvSpPr>
            <p:cNvPr id="11" name="Rectangle 1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Rectangle 1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3" name="Group 19"/>
          <p:cNvGrpSpPr>
            <a:grpSpLocks/>
          </p:cNvGrpSpPr>
          <p:nvPr/>
        </p:nvGrpSpPr>
        <p:grpSpPr bwMode="auto">
          <a:xfrm>
            <a:off x="754599" y="2562732"/>
            <a:ext cx="215900" cy="71438"/>
            <a:chOff x="641426" y="1647610"/>
            <a:chExt cx="312772" cy="108077"/>
          </a:xfrm>
        </p:grpSpPr>
        <p:sp>
          <p:nvSpPr>
            <p:cNvPr id="14" name="Rectangle 1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 name="Rectangle 1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6" name="Group 19"/>
          <p:cNvGrpSpPr>
            <a:grpSpLocks/>
          </p:cNvGrpSpPr>
          <p:nvPr/>
        </p:nvGrpSpPr>
        <p:grpSpPr bwMode="auto">
          <a:xfrm>
            <a:off x="754599" y="3167525"/>
            <a:ext cx="215900" cy="71438"/>
            <a:chOff x="641426" y="1647610"/>
            <a:chExt cx="312772" cy="108077"/>
          </a:xfrm>
        </p:grpSpPr>
        <p:sp>
          <p:nvSpPr>
            <p:cNvPr id="17" name="Rectangle 1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 name="Rectangle 1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pic>
        <p:nvPicPr>
          <p:cNvPr id="19"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8E42C831-17BF-AB5C-DBDC-8A33164C26E0}"/>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2762305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425838296"/>
              </p:ext>
            </p:extLst>
          </p:nvPr>
        </p:nvGraphicFramePr>
        <p:xfrm>
          <a:off x="2095020" y="2235809"/>
          <a:ext cx="4412892" cy="33342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4" name="Diagram 13"/>
          <p:cNvGraphicFramePr/>
          <p:nvPr>
            <p:extLst>
              <p:ext uri="{D42A27DB-BD31-4B8C-83A1-F6EECF244321}">
                <p14:modId xmlns:p14="http://schemas.microsoft.com/office/powerpoint/2010/main" val="1408711563"/>
              </p:ext>
            </p:extLst>
          </p:nvPr>
        </p:nvGraphicFramePr>
        <p:xfrm>
          <a:off x="5560631" y="2244741"/>
          <a:ext cx="4412892" cy="333424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Rectangle 2"/>
          <p:cNvSpPr txBox="1">
            <a:spLocks noChangeArrowheads="1"/>
          </p:cNvSpPr>
          <p:nvPr/>
        </p:nvSpPr>
        <p:spPr bwMode="auto">
          <a:xfrm>
            <a:off x="309227" y="760659"/>
            <a:ext cx="9992963"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400" b="1" kern="0" dirty="0">
                <a:solidFill>
                  <a:srgbClr val="0046AA"/>
                </a:solidFill>
                <a:latin typeface="D-DIN" panose="020B05040302020A0204" pitchFamily="34" charset="0"/>
                <a:cs typeface="Times New Roman" panose="02020603050405020304" pitchFamily="18" charset="0"/>
              </a:rPr>
              <a:t>Top-down and Bottom-up Approaches in Fundamental Analysis</a:t>
            </a:r>
          </a:p>
        </p:txBody>
      </p:sp>
      <p:sp>
        <p:nvSpPr>
          <p:cNvPr id="8" name="Rectangle 2"/>
          <p:cNvSpPr txBox="1">
            <a:spLocks noChangeArrowheads="1"/>
          </p:cNvSpPr>
          <p:nvPr/>
        </p:nvSpPr>
        <p:spPr bwMode="auto">
          <a:xfrm>
            <a:off x="3364946" y="1584745"/>
            <a:ext cx="1681620"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400" b="1" kern="0" dirty="0">
                <a:solidFill>
                  <a:srgbClr val="C00000"/>
                </a:solidFill>
                <a:latin typeface="D-DIN" panose="020B05040302020A0204" pitchFamily="34" charset="0"/>
                <a:cs typeface="Times New Roman" panose="02020603050405020304" pitchFamily="18" charset="0"/>
              </a:rPr>
              <a:t>Top-down</a:t>
            </a:r>
          </a:p>
        </p:txBody>
      </p:sp>
      <p:sp>
        <p:nvSpPr>
          <p:cNvPr id="11" name="Rectangle 2"/>
          <p:cNvSpPr txBox="1">
            <a:spLocks noChangeArrowheads="1"/>
          </p:cNvSpPr>
          <p:nvPr/>
        </p:nvSpPr>
        <p:spPr bwMode="auto">
          <a:xfrm>
            <a:off x="7052845" y="5716907"/>
            <a:ext cx="1713052"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400" b="1" kern="0" dirty="0">
                <a:solidFill>
                  <a:srgbClr val="C00000"/>
                </a:solidFill>
                <a:latin typeface="D-DIN" panose="020B05040302020A0204" pitchFamily="34" charset="0"/>
                <a:cs typeface="Times New Roman" panose="02020603050405020304" pitchFamily="18" charset="0"/>
              </a:rPr>
              <a:t>Bottom-up</a:t>
            </a:r>
          </a:p>
        </p:txBody>
      </p:sp>
      <p:pic>
        <p:nvPicPr>
          <p:cNvPr id="9" name="Picture 13"/>
          <p:cNvPicPr>
            <a:picLocks noChangeAspect="1"/>
          </p:cNvPicPr>
          <p:nvPr/>
        </p:nvPicPr>
        <p:blipFill rotWithShape="1">
          <a:blip r:embed="rId1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B96569A9-9FBF-8BA7-0116-D8F70EAC1B6F}"/>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561391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309231" y="490481"/>
            <a:ext cx="8418085"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400" b="1" kern="0" dirty="0">
                <a:solidFill>
                  <a:srgbClr val="0046AA"/>
                </a:solidFill>
                <a:latin typeface="D-DIN" panose="020B05040302020A0204" pitchFamily="34" charset="0"/>
                <a:cs typeface="Times New Roman" panose="02020603050405020304" pitchFamily="18" charset="0"/>
              </a:rPr>
              <a:t>Identifying &amp; Riding the Right Cycle is very Important</a:t>
            </a:r>
          </a:p>
        </p:txBody>
      </p:sp>
      <p:graphicFrame>
        <p:nvGraphicFramePr>
          <p:cNvPr id="13" name="Diagram 12"/>
          <p:cNvGraphicFramePr/>
          <p:nvPr>
            <p:extLst>
              <p:ext uri="{D42A27DB-BD31-4B8C-83A1-F6EECF244321}">
                <p14:modId xmlns:p14="http://schemas.microsoft.com/office/powerpoint/2010/main" val="638886612"/>
              </p:ext>
            </p:extLst>
          </p:nvPr>
        </p:nvGraphicFramePr>
        <p:xfrm>
          <a:off x="427515" y="1310352"/>
          <a:ext cx="10927255" cy="16436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13"/>
          <p:cNvPicPr>
            <a:picLocks noChangeAspect="1"/>
          </p:cNvPicPr>
          <p:nvPr/>
        </p:nvPicPr>
        <p:blipFill rotWithShape="1">
          <a:blip r:embed="rId8"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3177115E-F510-90B9-38F0-56F2F3E4F82A}"/>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2999105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Rounded Rectangle 15"/>
          <p:cNvSpPr/>
          <p:nvPr/>
        </p:nvSpPr>
        <p:spPr>
          <a:xfrm>
            <a:off x="2117020" y="1866657"/>
            <a:ext cx="3450724" cy="1710958"/>
          </a:xfrm>
          <a:prstGeom prst="roundRect">
            <a:avLst/>
          </a:prstGeom>
          <a:noFill/>
          <a:ln>
            <a:solidFill>
              <a:srgbClr val="0046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Rectangle 2"/>
          <p:cNvSpPr/>
          <p:nvPr/>
        </p:nvSpPr>
        <p:spPr>
          <a:xfrm>
            <a:off x="2269970" y="2128051"/>
            <a:ext cx="3123495" cy="1354217"/>
          </a:xfrm>
          <a:prstGeom prst="rect">
            <a:avLst/>
          </a:prstGeom>
        </p:spPr>
        <p:txBody>
          <a:bodyPr wrap="square">
            <a:spAutoFit/>
          </a:bodyPr>
          <a:lstStyle/>
          <a:p>
            <a:r>
              <a:rPr lang="en-US" sz="1800" b="1" dirty="0">
                <a:solidFill>
                  <a:srgbClr val="C00000"/>
                </a:solidFill>
                <a:latin typeface="D-DIN" panose="020B05040302020A0204" pitchFamily="34" charset="0"/>
                <a:cs typeface="Calibri" panose="020F0502020204030204" pitchFamily="34" charset="0"/>
              </a:rPr>
              <a:t>Qualitative Factors</a:t>
            </a:r>
          </a:p>
          <a:p>
            <a:pPr>
              <a:buFont typeface="Arial" pitchFamily="34" charset="0"/>
              <a:buChar char="•"/>
            </a:pPr>
            <a:r>
              <a:rPr lang="en-IN" sz="1600" b="1" dirty="0">
                <a:latin typeface="D-DIN" panose="020B05040302020A0204" pitchFamily="34" charset="0"/>
                <a:cs typeface="Calibri" panose="020F0502020204030204" pitchFamily="34" charset="0"/>
              </a:rPr>
              <a:t>  Business Model</a:t>
            </a:r>
          </a:p>
          <a:p>
            <a:pPr>
              <a:buFont typeface="Arial" pitchFamily="34" charset="0"/>
              <a:buChar char="•"/>
            </a:pPr>
            <a:r>
              <a:rPr lang="en-IN" sz="1600" b="1" dirty="0">
                <a:latin typeface="D-DIN" panose="020B05040302020A0204" pitchFamily="34" charset="0"/>
                <a:cs typeface="Calibri" panose="020F0502020204030204" pitchFamily="34" charset="0"/>
              </a:rPr>
              <a:t>  Management</a:t>
            </a:r>
          </a:p>
          <a:p>
            <a:pPr>
              <a:buFont typeface="Arial" pitchFamily="34" charset="0"/>
              <a:buChar char="•"/>
            </a:pPr>
            <a:r>
              <a:rPr lang="en-IN" sz="1600" b="1" dirty="0">
                <a:latin typeface="D-DIN" panose="020B05040302020A0204" pitchFamily="34" charset="0"/>
                <a:cs typeface="Calibri" panose="020F0502020204030204" pitchFamily="34" charset="0"/>
              </a:rPr>
              <a:t>  Corporate Governance	</a:t>
            </a:r>
          </a:p>
          <a:p>
            <a:pPr>
              <a:buFont typeface="Arial" pitchFamily="34" charset="0"/>
              <a:buChar char="•"/>
            </a:pPr>
            <a:r>
              <a:rPr lang="en-IN" sz="1600" b="1" dirty="0">
                <a:latin typeface="D-DIN" panose="020B05040302020A0204" pitchFamily="34" charset="0"/>
                <a:cs typeface="Calibri" panose="020F0502020204030204" pitchFamily="34" charset="0"/>
              </a:rPr>
              <a:t>  Corporate Culture</a:t>
            </a:r>
          </a:p>
        </p:txBody>
      </p:sp>
      <p:sp>
        <p:nvSpPr>
          <p:cNvPr id="5" name="Rectangle 2"/>
          <p:cNvSpPr>
            <a:spLocks noGrp="1" noChangeArrowheads="1"/>
          </p:cNvSpPr>
          <p:nvPr>
            <p:ph type="ctrTitle"/>
          </p:nvPr>
        </p:nvSpPr>
        <p:spPr bwMode="auto">
          <a:xfrm>
            <a:off x="4161624" y="322379"/>
            <a:ext cx="3194773" cy="59054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p>
            <a:pPr algn="l" eaLnBrk="1" hangingPunct="1"/>
            <a:r>
              <a:rPr lang="en-US" altLang="en-US" sz="2800" b="1" dirty="0">
                <a:solidFill>
                  <a:srgbClr val="0046AA"/>
                </a:solidFill>
                <a:latin typeface="D-DIN" panose="020B05040302020A0204" pitchFamily="34" charset="0"/>
                <a:cs typeface="Times New Roman" panose="02020603050405020304" pitchFamily="18" charset="0"/>
              </a:rPr>
              <a:t>Company Analysis</a:t>
            </a:r>
          </a:p>
        </p:txBody>
      </p:sp>
      <p:sp>
        <p:nvSpPr>
          <p:cNvPr id="10" name="Rectangle 9"/>
          <p:cNvSpPr/>
          <p:nvPr/>
        </p:nvSpPr>
        <p:spPr>
          <a:xfrm>
            <a:off x="6096000" y="2119000"/>
            <a:ext cx="3083013" cy="1354217"/>
          </a:xfrm>
          <a:prstGeom prst="rect">
            <a:avLst/>
          </a:prstGeom>
        </p:spPr>
        <p:txBody>
          <a:bodyPr wrap="square">
            <a:spAutoFit/>
          </a:bodyPr>
          <a:lstStyle/>
          <a:p>
            <a:pPr>
              <a:spcAft>
                <a:spcPts val="0"/>
              </a:spcAft>
            </a:pPr>
            <a:r>
              <a:rPr lang="en-US" sz="1800" b="1" dirty="0">
                <a:solidFill>
                  <a:srgbClr val="C00000"/>
                </a:solidFill>
                <a:latin typeface="D-DIN" panose="020B05040302020A0204" pitchFamily="34" charset="0"/>
                <a:cs typeface="Calibri" panose="020F0502020204030204" pitchFamily="34" charset="0"/>
              </a:rPr>
              <a:t>Quantitative Factors</a:t>
            </a:r>
          </a:p>
          <a:p>
            <a:pPr>
              <a:spcAft>
                <a:spcPts val="0"/>
              </a:spcAft>
              <a:buFont typeface="Arial" pitchFamily="34" charset="0"/>
              <a:buChar char="•"/>
            </a:pPr>
            <a:r>
              <a:rPr lang="en-IN" sz="1600" b="1" dirty="0">
                <a:latin typeface="D-DIN" panose="020B05040302020A0204" pitchFamily="34" charset="0"/>
                <a:cs typeface="Calibri" panose="020F0502020204030204" pitchFamily="34" charset="0"/>
              </a:rPr>
              <a:t>  Earnings of the company</a:t>
            </a:r>
          </a:p>
          <a:p>
            <a:pPr>
              <a:spcAft>
                <a:spcPts val="0"/>
              </a:spcAft>
              <a:buFont typeface="Arial" pitchFamily="34" charset="0"/>
              <a:buChar char="•"/>
            </a:pPr>
            <a:r>
              <a:rPr lang="en-IN" sz="1600" b="1" dirty="0">
                <a:latin typeface="D-DIN" panose="020B05040302020A0204" pitchFamily="34" charset="0"/>
                <a:cs typeface="Calibri" panose="020F0502020204030204" pitchFamily="34" charset="0"/>
              </a:rPr>
              <a:t>  Financial Leverage</a:t>
            </a:r>
          </a:p>
          <a:p>
            <a:pPr>
              <a:spcAft>
                <a:spcPts val="0"/>
              </a:spcAft>
              <a:buFont typeface="Arial" pitchFamily="34" charset="0"/>
              <a:buChar char="•"/>
            </a:pPr>
            <a:r>
              <a:rPr lang="en-IN" sz="1600" b="1" dirty="0">
                <a:latin typeface="D-DIN" panose="020B05040302020A0204" pitchFamily="34" charset="0"/>
                <a:cs typeface="Calibri" panose="020F0502020204030204" pitchFamily="34" charset="0"/>
              </a:rPr>
              <a:t>  Operating Leverage</a:t>
            </a:r>
          </a:p>
          <a:p>
            <a:pPr>
              <a:spcAft>
                <a:spcPts val="0"/>
              </a:spcAft>
              <a:buFont typeface="Arial" pitchFamily="34" charset="0"/>
              <a:buChar char="•"/>
            </a:pPr>
            <a:r>
              <a:rPr lang="en-IN" sz="1600" b="1" dirty="0">
                <a:latin typeface="D-DIN" panose="020B05040302020A0204" pitchFamily="34" charset="0"/>
                <a:cs typeface="Calibri" panose="020F0502020204030204" pitchFamily="34" charset="0"/>
              </a:rPr>
              <a:t>  Competitive Edge</a:t>
            </a:r>
          </a:p>
        </p:txBody>
      </p:sp>
      <p:sp>
        <p:nvSpPr>
          <p:cNvPr id="11" name="Rectangle 10"/>
          <p:cNvSpPr/>
          <p:nvPr/>
        </p:nvSpPr>
        <p:spPr>
          <a:xfrm>
            <a:off x="1516580" y="4706123"/>
            <a:ext cx="3663950" cy="1108124"/>
          </a:xfrm>
          <a:prstGeom prst="rect">
            <a:avLst/>
          </a:prstGeom>
        </p:spPr>
        <p:txBody>
          <a:bodyPr wrap="square">
            <a:spAutoFit/>
          </a:bodyPr>
          <a:lstStyle/>
          <a:p>
            <a:r>
              <a:rPr lang="en-US" sz="1801" b="1" dirty="0">
                <a:solidFill>
                  <a:srgbClr val="0046AA"/>
                </a:solidFill>
                <a:latin typeface="D-DIN" panose="020B05040302020A0204" pitchFamily="34" charset="0"/>
                <a:cs typeface="Calibri" panose="020F0502020204030204" pitchFamily="34" charset="0"/>
              </a:rPr>
              <a:t>Financial Analysis</a:t>
            </a:r>
          </a:p>
          <a:p>
            <a:pPr marL="228610" indent="-228610">
              <a:buFont typeface="Arial" pitchFamily="34" charset="0"/>
              <a:buChar char="•"/>
            </a:pPr>
            <a:r>
              <a:rPr lang="en-IN" sz="1600" b="1" dirty="0">
                <a:latin typeface="D-DIN" panose="020B05040302020A0204" pitchFamily="34" charset="0"/>
                <a:cs typeface="Calibri" panose="020F0502020204030204" pitchFamily="34" charset="0"/>
              </a:rPr>
              <a:t>Balance Sheet</a:t>
            </a:r>
            <a:endParaRPr lang="en-IN" sz="1600" dirty="0">
              <a:latin typeface="D-DIN" panose="020B05040302020A0204" pitchFamily="34" charset="0"/>
              <a:cs typeface="Calibri" panose="020F0502020204030204" pitchFamily="34" charset="0"/>
            </a:endParaRPr>
          </a:p>
          <a:p>
            <a:pPr marL="228610" indent="-228610">
              <a:buFont typeface="Arial" pitchFamily="34" charset="0"/>
              <a:buChar char="•"/>
            </a:pPr>
            <a:r>
              <a:rPr lang="en-IN" sz="1600" b="1" dirty="0">
                <a:latin typeface="D-DIN" panose="020B05040302020A0204" pitchFamily="34" charset="0"/>
                <a:cs typeface="Calibri" panose="020F0502020204030204" pitchFamily="34" charset="0"/>
              </a:rPr>
              <a:t>Profit and Loss Account</a:t>
            </a:r>
            <a:endParaRPr lang="en-IN" sz="1600" dirty="0">
              <a:latin typeface="D-DIN" panose="020B05040302020A0204" pitchFamily="34" charset="0"/>
              <a:cs typeface="Calibri" panose="020F0502020204030204" pitchFamily="34" charset="0"/>
            </a:endParaRPr>
          </a:p>
          <a:p>
            <a:pPr marL="228610" indent="-228610">
              <a:buFont typeface="Arial" pitchFamily="34" charset="0"/>
              <a:buChar char="•"/>
            </a:pPr>
            <a:r>
              <a:rPr lang="en-US" sz="1600" b="1" dirty="0">
                <a:latin typeface="D-DIN" panose="020B05040302020A0204" pitchFamily="34" charset="0"/>
                <a:cs typeface="Calibri" panose="020F0502020204030204" pitchFamily="34" charset="0"/>
              </a:rPr>
              <a:t>Fund Flow and Cash Flow Statement</a:t>
            </a:r>
            <a:endParaRPr lang="en-IN" sz="1600" b="1" dirty="0">
              <a:latin typeface="D-DIN" panose="020B05040302020A0204" pitchFamily="34" charset="0"/>
              <a:cs typeface="Calibri" panose="020F0502020204030204" pitchFamily="34" charset="0"/>
            </a:endParaRPr>
          </a:p>
        </p:txBody>
      </p:sp>
      <p:sp>
        <p:nvSpPr>
          <p:cNvPr id="13" name="Rectangle 12"/>
          <p:cNvSpPr/>
          <p:nvPr/>
        </p:nvSpPr>
        <p:spPr>
          <a:xfrm>
            <a:off x="5866646" y="4517265"/>
            <a:ext cx="5914816" cy="1600566"/>
          </a:xfrm>
          <a:prstGeom prst="rect">
            <a:avLst/>
          </a:prstGeom>
        </p:spPr>
        <p:txBody>
          <a:bodyPr wrap="square">
            <a:spAutoFit/>
          </a:bodyPr>
          <a:lstStyle/>
          <a:p>
            <a:r>
              <a:rPr lang="en-US" sz="1801" b="1" dirty="0">
                <a:solidFill>
                  <a:srgbClr val="0046AA"/>
                </a:solidFill>
                <a:latin typeface="D-DIN" panose="020B05040302020A0204" pitchFamily="34" charset="0"/>
                <a:cs typeface="Calibri" panose="020F0502020204030204" pitchFamily="34" charset="0"/>
              </a:rPr>
              <a:t>Financial Ratio Analysis</a:t>
            </a:r>
          </a:p>
          <a:p>
            <a:pPr marL="234958" indent="-234958">
              <a:buFont typeface="Arial" pitchFamily="34" charset="0"/>
              <a:buChar char="•"/>
            </a:pPr>
            <a:r>
              <a:rPr lang="en-IN" sz="1600" b="1" dirty="0">
                <a:latin typeface="D-DIN" panose="020B05040302020A0204" pitchFamily="34" charset="0"/>
                <a:cs typeface="Calibri" panose="020F0502020204030204" pitchFamily="34" charset="0"/>
              </a:rPr>
              <a:t>Valuation Ratios</a:t>
            </a:r>
          </a:p>
          <a:p>
            <a:pPr marL="234958" indent="-234958">
              <a:buFont typeface="Arial" pitchFamily="34" charset="0"/>
              <a:buChar char="•"/>
            </a:pPr>
            <a:r>
              <a:rPr lang="en-US" sz="1600" b="1" dirty="0">
                <a:latin typeface="D-DIN" panose="020B05040302020A0204" pitchFamily="34" charset="0"/>
                <a:cs typeface="Calibri" panose="020F0502020204030204" pitchFamily="34" charset="0"/>
              </a:rPr>
              <a:t>Liquidity Ratios(ability to meet financial obligations)</a:t>
            </a:r>
          </a:p>
          <a:p>
            <a:pPr marL="234958" indent="-234958">
              <a:buFont typeface="Arial" pitchFamily="34" charset="0"/>
              <a:buChar char="•"/>
            </a:pPr>
            <a:r>
              <a:rPr lang="en-US" sz="1600" b="1" dirty="0">
                <a:latin typeface="D-DIN" panose="020B05040302020A0204" pitchFamily="34" charset="0"/>
                <a:cs typeface="Calibri" panose="020F0502020204030204" pitchFamily="34" charset="0"/>
              </a:rPr>
              <a:t>Leverage Ratios (use of debt)</a:t>
            </a:r>
          </a:p>
          <a:p>
            <a:pPr marL="234958" indent="-234958">
              <a:buFont typeface="Arial" pitchFamily="34" charset="0"/>
              <a:buChar char="•"/>
            </a:pPr>
            <a:r>
              <a:rPr lang="en-US" sz="1600" b="1" dirty="0">
                <a:latin typeface="D-DIN" panose="020B05040302020A0204" pitchFamily="34" charset="0"/>
                <a:cs typeface="Calibri" panose="020F0502020204030204" pitchFamily="34" charset="0"/>
              </a:rPr>
              <a:t>Turn over Ratios (asset management or efficiency ratios)</a:t>
            </a:r>
          </a:p>
          <a:p>
            <a:pPr marL="234958" indent="-234958">
              <a:buFont typeface="Arial" pitchFamily="34" charset="0"/>
              <a:buChar char="•"/>
            </a:pPr>
            <a:r>
              <a:rPr lang="en-US" sz="1600" b="1" dirty="0">
                <a:latin typeface="D-DIN" panose="020B05040302020A0204" pitchFamily="34" charset="0"/>
                <a:cs typeface="Calibri" panose="020F0502020204030204" pitchFamily="34" charset="0"/>
              </a:rPr>
              <a:t>Profitability Ratios (Reflect profitability)</a:t>
            </a:r>
          </a:p>
        </p:txBody>
      </p:sp>
      <p:sp>
        <p:nvSpPr>
          <p:cNvPr id="18" name="Rounded Rectangle 17"/>
          <p:cNvSpPr/>
          <p:nvPr/>
        </p:nvSpPr>
        <p:spPr>
          <a:xfrm>
            <a:off x="1202619" y="4401322"/>
            <a:ext cx="3977913" cy="1800298"/>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 name="Rounded Rectangle 18"/>
          <p:cNvSpPr/>
          <p:nvPr/>
        </p:nvSpPr>
        <p:spPr>
          <a:xfrm>
            <a:off x="5540730" y="4401322"/>
            <a:ext cx="6367732" cy="1800298"/>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Bent Arrow 11"/>
          <p:cNvSpPr/>
          <p:nvPr/>
        </p:nvSpPr>
        <p:spPr>
          <a:xfrm rot="5400000">
            <a:off x="7561091" y="2876324"/>
            <a:ext cx="403412" cy="2586398"/>
          </a:xfrm>
          <a:prstGeom prst="bentArrow">
            <a:avLst>
              <a:gd name="adj1" fmla="val 15000"/>
              <a:gd name="adj2" fmla="val 25000"/>
              <a:gd name="adj3" fmla="val 25000"/>
              <a:gd name="adj4" fmla="val 43750"/>
            </a:avLst>
          </a:prstGeom>
          <a:solidFill>
            <a:srgbClr val="1E43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14" name="Bent Arrow 13"/>
          <p:cNvSpPr/>
          <p:nvPr/>
        </p:nvSpPr>
        <p:spPr>
          <a:xfrm rot="5400000" flipV="1">
            <a:off x="5434983" y="2540933"/>
            <a:ext cx="403412" cy="3257182"/>
          </a:xfrm>
          <a:prstGeom prst="bentArrow">
            <a:avLst>
              <a:gd name="adj1" fmla="val 15000"/>
              <a:gd name="adj2" fmla="val 25000"/>
              <a:gd name="adj3" fmla="val 25000"/>
              <a:gd name="adj4" fmla="val 43750"/>
            </a:avLst>
          </a:prstGeom>
          <a:solidFill>
            <a:srgbClr val="1E43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20" name="Right Arrow 19"/>
          <p:cNvSpPr/>
          <p:nvPr/>
        </p:nvSpPr>
        <p:spPr>
          <a:xfrm rot="5400000">
            <a:off x="7287990" y="3729518"/>
            <a:ext cx="299172" cy="134471"/>
          </a:xfrm>
          <a:prstGeom prst="rightArrow">
            <a:avLst/>
          </a:prstGeom>
          <a:solidFill>
            <a:srgbClr val="1E43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21"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a:extLst>
              <a:ext uri="{FF2B5EF4-FFF2-40B4-BE49-F238E27FC236}">
                <a16:creationId xmlns:a16="http://schemas.microsoft.com/office/drawing/2014/main" id="{9F99943F-F29A-0D3C-FA0B-E336FFB76D0A}"/>
              </a:ext>
            </a:extLst>
          </p:cNvPr>
          <p:cNvSpPr txBox="1">
            <a:spLocks noChangeArrowheads="1"/>
          </p:cNvSpPr>
          <p:nvPr/>
        </p:nvSpPr>
        <p:spPr bwMode="auto">
          <a:xfrm>
            <a:off x="3398778" y="1556198"/>
            <a:ext cx="887208"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23" algn="ctr" rtl="0" fontAlgn="base">
              <a:spcBef>
                <a:spcPct val="0"/>
              </a:spcBef>
              <a:spcAft>
                <a:spcPct val="0"/>
              </a:spcAft>
              <a:defRPr sz="4400">
                <a:solidFill>
                  <a:schemeClr val="tx2"/>
                </a:solidFill>
                <a:latin typeface="Times New Roman" pitchFamily="18" charset="0"/>
              </a:defRPr>
            </a:lvl6pPr>
            <a:lvl7pPr marL="914445" algn="ctr" rtl="0" fontAlgn="base">
              <a:spcBef>
                <a:spcPct val="0"/>
              </a:spcBef>
              <a:spcAft>
                <a:spcPct val="0"/>
              </a:spcAft>
              <a:defRPr sz="4400">
                <a:solidFill>
                  <a:schemeClr val="tx2"/>
                </a:solidFill>
                <a:latin typeface="Times New Roman" pitchFamily="18" charset="0"/>
              </a:defRPr>
            </a:lvl7pPr>
            <a:lvl8pPr marL="1371669" algn="ctr" rtl="0" fontAlgn="base">
              <a:spcBef>
                <a:spcPct val="0"/>
              </a:spcBef>
              <a:spcAft>
                <a:spcPct val="0"/>
              </a:spcAft>
              <a:defRPr sz="4400">
                <a:solidFill>
                  <a:schemeClr val="tx2"/>
                </a:solidFill>
                <a:latin typeface="Times New Roman" pitchFamily="18" charset="0"/>
              </a:defRPr>
            </a:lvl8pPr>
            <a:lvl9pPr marL="1828891" algn="ctr" rtl="0" fontAlgn="base">
              <a:spcBef>
                <a:spcPct val="0"/>
              </a:spcBef>
              <a:spcAft>
                <a:spcPct val="0"/>
              </a:spcAft>
              <a:defRPr sz="4400">
                <a:solidFill>
                  <a:schemeClr val="tx2"/>
                </a:solidFill>
                <a:latin typeface="Times New Roman" pitchFamily="18" charset="0"/>
              </a:defRPr>
            </a:lvl9pPr>
          </a:lstStyle>
          <a:p>
            <a:pPr algn="l" eaLnBrk="1" hangingPunct="1"/>
            <a:endParaRPr lang="en-US" altLang="en-US" sz="2400" b="1" kern="0" dirty="0">
              <a:solidFill>
                <a:srgbClr val="C00000"/>
              </a:solidFill>
              <a:latin typeface="D-DIN" panose="020B05040302020A0204" pitchFamily="34" charset="0"/>
              <a:cs typeface="Times New Roman" panose="02020603050405020304" pitchFamily="18" charset="0"/>
            </a:endParaRPr>
          </a:p>
        </p:txBody>
      </p:sp>
      <p:sp>
        <p:nvSpPr>
          <p:cNvPr id="7" name="Bent Arrow 11">
            <a:extLst>
              <a:ext uri="{FF2B5EF4-FFF2-40B4-BE49-F238E27FC236}">
                <a16:creationId xmlns:a16="http://schemas.microsoft.com/office/drawing/2014/main" id="{3FABD701-169F-149A-5E14-9844CBD82EE5}"/>
              </a:ext>
            </a:extLst>
          </p:cNvPr>
          <p:cNvSpPr/>
          <p:nvPr/>
        </p:nvSpPr>
        <p:spPr>
          <a:xfrm rot="5400000">
            <a:off x="6138126" y="55858"/>
            <a:ext cx="403412" cy="2586398"/>
          </a:xfrm>
          <a:prstGeom prst="bentArrow">
            <a:avLst>
              <a:gd name="adj1" fmla="val 15000"/>
              <a:gd name="adj2" fmla="val 25000"/>
              <a:gd name="adj3" fmla="val 25000"/>
              <a:gd name="adj4" fmla="val 4375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8" name="Bent Arrow 13">
            <a:extLst>
              <a:ext uri="{FF2B5EF4-FFF2-40B4-BE49-F238E27FC236}">
                <a16:creationId xmlns:a16="http://schemas.microsoft.com/office/drawing/2014/main" id="{3FBCE066-CFB7-C43D-61A9-545B01DA3FE4}"/>
              </a:ext>
            </a:extLst>
          </p:cNvPr>
          <p:cNvSpPr/>
          <p:nvPr/>
        </p:nvSpPr>
        <p:spPr>
          <a:xfrm rot="5400000" flipV="1">
            <a:off x="5154450" y="-279533"/>
            <a:ext cx="403412" cy="3257182"/>
          </a:xfrm>
          <a:prstGeom prst="bentArrow">
            <a:avLst>
              <a:gd name="adj1" fmla="val 15000"/>
              <a:gd name="adj2" fmla="val 25000"/>
              <a:gd name="adj3" fmla="val 25000"/>
              <a:gd name="adj4" fmla="val 4375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9" name="Right Arrow 19">
            <a:extLst>
              <a:ext uri="{FF2B5EF4-FFF2-40B4-BE49-F238E27FC236}">
                <a16:creationId xmlns:a16="http://schemas.microsoft.com/office/drawing/2014/main" id="{55D31CA6-B451-25F7-2B88-6CC34188A68A}"/>
              </a:ext>
            </a:extLst>
          </p:cNvPr>
          <p:cNvSpPr/>
          <p:nvPr/>
        </p:nvSpPr>
        <p:spPr>
          <a:xfrm rot="5400000">
            <a:off x="5569833" y="909052"/>
            <a:ext cx="299172" cy="134471"/>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2" name="Rectangle: Rounded Corners 21">
            <a:extLst>
              <a:ext uri="{FF2B5EF4-FFF2-40B4-BE49-F238E27FC236}">
                <a16:creationId xmlns:a16="http://schemas.microsoft.com/office/drawing/2014/main" id="{F7302200-E5E0-C113-07AD-93AB90DA9BFD}"/>
              </a:ext>
            </a:extLst>
          </p:cNvPr>
          <p:cNvSpPr/>
          <p:nvPr/>
        </p:nvSpPr>
        <p:spPr>
          <a:xfrm>
            <a:off x="3028936" y="1632917"/>
            <a:ext cx="1530035" cy="419777"/>
          </a:xfrm>
          <a:prstGeom prst="roundRect">
            <a:avLst/>
          </a:prstGeom>
          <a:solidFill>
            <a:srgbClr val="0046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2400" b="1" kern="0" dirty="0">
                <a:solidFill>
                  <a:schemeClr val="bg1"/>
                </a:solidFill>
                <a:latin typeface="D-DIN" panose="020B05040302020A0204" pitchFamily="34" charset="0"/>
                <a:cs typeface="Times New Roman" panose="02020603050405020304" pitchFamily="18" charset="0"/>
              </a:rPr>
              <a:t>Art</a:t>
            </a:r>
          </a:p>
        </p:txBody>
      </p:sp>
      <p:sp>
        <p:nvSpPr>
          <p:cNvPr id="23" name="Rounded Rectangle 15">
            <a:extLst>
              <a:ext uri="{FF2B5EF4-FFF2-40B4-BE49-F238E27FC236}">
                <a16:creationId xmlns:a16="http://schemas.microsoft.com/office/drawing/2014/main" id="{55E0F072-2A5C-2CC1-08CC-4242F1696633}"/>
              </a:ext>
            </a:extLst>
          </p:cNvPr>
          <p:cNvSpPr/>
          <p:nvPr/>
        </p:nvSpPr>
        <p:spPr>
          <a:xfrm>
            <a:off x="5907669" y="1866657"/>
            <a:ext cx="3450724" cy="1710958"/>
          </a:xfrm>
          <a:prstGeom prst="roundRect">
            <a:avLst/>
          </a:prstGeom>
          <a:noFill/>
          <a:ln>
            <a:solidFill>
              <a:srgbClr val="0046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4" name="Rectangle: Rounded Corners 23">
            <a:extLst>
              <a:ext uri="{FF2B5EF4-FFF2-40B4-BE49-F238E27FC236}">
                <a16:creationId xmlns:a16="http://schemas.microsoft.com/office/drawing/2014/main" id="{C4364AA7-0741-D544-4BDC-DF42CA52A942}"/>
              </a:ext>
            </a:extLst>
          </p:cNvPr>
          <p:cNvSpPr/>
          <p:nvPr/>
        </p:nvSpPr>
        <p:spPr>
          <a:xfrm>
            <a:off x="6819585" y="1632917"/>
            <a:ext cx="1530035" cy="419777"/>
          </a:xfrm>
          <a:prstGeom prst="roundRect">
            <a:avLst/>
          </a:prstGeom>
          <a:solidFill>
            <a:srgbClr val="0046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2400" b="1" kern="0" dirty="0">
                <a:solidFill>
                  <a:schemeClr val="bg1"/>
                </a:solidFill>
                <a:latin typeface="D-DIN" panose="020B05040302020A0204" pitchFamily="34" charset="0"/>
                <a:cs typeface="Times New Roman" panose="02020603050405020304" pitchFamily="18" charset="0"/>
              </a:rPr>
              <a:t>Science</a:t>
            </a:r>
          </a:p>
        </p:txBody>
      </p:sp>
      <p:sp>
        <p:nvSpPr>
          <p:cNvPr id="6" name="Rectangle 5">
            <a:extLst>
              <a:ext uri="{FF2B5EF4-FFF2-40B4-BE49-F238E27FC236}">
                <a16:creationId xmlns:a16="http://schemas.microsoft.com/office/drawing/2014/main" id="{65460DC2-3109-9F1E-3081-50195B98B285}"/>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2515110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522AAE6-64B4-3975-44BD-35BBE2308657}"/>
              </a:ext>
            </a:extLst>
          </p:cNvPr>
          <p:cNvPicPr>
            <a:picLocks noChangeAspect="1"/>
          </p:cNvPicPr>
          <p:nvPr/>
        </p:nvPicPr>
        <p:blipFill rotWithShape="1">
          <a:blip r:embed="rId2"/>
          <a:srcRect b="5397"/>
          <a:stretch/>
        </p:blipFill>
        <p:spPr>
          <a:xfrm>
            <a:off x="1411143" y="295275"/>
            <a:ext cx="9091757" cy="6295419"/>
          </a:xfrm>
          <a:prstGeom prst="rect">
            <a:avLst/>
          </a:prstGeom>
        </p:spPr>
      </p:pic>
      <p:pic>
        <p:nvPicPr>
          <p:cNvPr id="3" name="Picture 13">
            <a:extLst>
              <a:ext uri="{FF2B5EF4-FFF2-40B4-BE49-F238E27FC236}">
                <a16:creationId xmlns:a16="http://schemas.microsoft.com/office/drawing/2014/main" id="{E422CE0B-0C03-0C6F-2D4D-6FA25675C88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B030E460-4B2A-4DCE-4747-2A9141BD7B33}"/>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4082427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5" name="Rectangle 4"/>
          <p:cNvSpPr>
            <a:spLocks noChangeArrowheads="1"/>
          </p:cNvSpPr>
          <p:nvPr/>
        </p:nvSpPr>
        <p:spPr bwMode="auto">
          <a:xfrm>
            <a:off x="1182693" y="1403801"/>
            <a:ext cx="4572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buClr>
                <a:schemeClr val="tx1"/>
              </a:buClr>
              <a:buSzPct val="80000"/>
            </a:pPr>
            <a:r>
              <a:rPr lang="en-GB" altLang="en-US" b="1" dirty="0">
                <a:solidFill>
                  <a:srgbClr val="C00000"/>
                </a:solidFill>
                <a:latin typeface="D-DIN" panose="020B05040302020A0204" pitchFamily="34" charset="0"/>
                <a:cs typeface="Times New Roman" panose="02020603050405020304" pitchFamily="18" charset="0"/>
              </a:rPr>
              <a:t>Valuation</a:t>
            </a:r>
            <a:endParaRPr lang="en-US" altLang="en-US" b="1" dirty="0">
              <a:solidFill>
                <a:srgbClr val="C00000"/>
              </a:solidFill>
              <a:latin typeface="D-DIN" panose="020B05040302020A0204" pitchFamily="34" charset="0"/>
              <a:cs typeface="Times New Roman" panose="02020603050405020304" pitchFamily="18" charset="0"/>
            </a:endParaRPr>
          </a:p>
        </p:txBody>
      </p:sp>
      <p:sp>
        <p:nvSpPr>
          <p:cNvPr id="66" name="Rectangle 2"/>
          <p:cNvSpPr txBox="1">
            <a:spLocks noChangeArrowheads="1"/>
          </p:cNvSpPr>
          <p:nvPr/>
        </p:nvSpPr>
        <p:spPr bwMode="auto">
          <a:xfrm>
            <a:off x="1709919" y="1951530"/>
            <a:ext cx="10110788"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spcBef>
                <a:spcPts val="300"/>
              </a:spcBef>
            </a:pPr>
            <a:r>
              <a:rPr lang="pt-BR" altLang="en-US" sz="2000" b="1" kern="0" dirty="0">
                <a:solidFill>
                  <a:schemeClr val="tx1"/>
                </a:solidFill>
                <a:latin typeface="D-DIN" panose="020B05040302020A0204" pitchFamily="34" charset="0"/>
                <a:cs typeface="Times New Roman" panose="02020603050405020304" pitchFamily="18" charset="0"/>
              </a:rPr>
              <a:t>P/E</a:t>
            </a:r>
          </a:p>
          <a:p>
            <a:pPr algn="l" eaLnBrk="1" hangingPunct="1">
              <a:spcBef>
                <a:spcPts val="300"/>
              </a:spcBef>
            </a:pPr>
            <a:r>
              <a:rPr lang="pt-BR" altLang="en-US" sz="2000" b="1" kern="0" dirty="0">
                <a:solidFill>
                  <a:schemeClr val="tx1"/>
                </a:solidFill>
                <a:latin typeface="D-DIN" panose="020B05040302020A0204" pitchFamily="34" charset="0"/>
                <a:cs typeface="Times New Roman" panose="02020603050405020304" pitchFamily="18" charset="0"/>
              </a:rPr>
              <a:t>EV/EBITDA</a:t>
            </a:r>
          </a:p>
          <a:p>
            <a:pPr algn="l" eaLnBrk="1" hangingPunct="1">
              <a:spcBef>
                <a:spcPts val="300"/>
              </a:spcBef>
            </a:pPr>
            <a:r>
              <a:rPr lang="pt-BR" altLang="en-US" sz="2000" b="1" kern="0" dirty="0">
                <a:solidFill>
                  <a:schemeClr val="tx1"/>
                </a:solidFill>
                <a:latin typeface="D-DIN" panose="020B05040302020A0204" pitchFamily="34" charset="0"/>
                <a:cs typeface="Times New Roman" panose="02020603050405020304" pitchFamily="18" charset="0"/>
              </a:rPr>
              <a:t>P/BV</a:t>
            </a:r>
          </a:p>
          <a:p>
            <a:pPr algn="l" eaLnBrk="1" hangingPunct="1">
              <a:spcBef>
                <a:spcPts val="300"/>
              </a:spcBef>
            </a:pPr>
            <a:r>
              <a:rPr lang="pt-BR" altLang="en-US" sz="2000" b="1" kern="0" dirty="0">
                <a:solidFill>
                  <a:schemeClr val="tx1"/>
                </a:solidFill>
                <a:latin typeface="D-DIN" panose="020B05040302020A0204" pitchFamily="34" charset="0"/>
                <a:cs typeface="Times New Roman" panose="02020603050405020304" pitchFamily="18" charset="0"/>
              </a:rPr>
              <a:t>PEG Ratio</a:t>
            </a:r>
          </a:p>
        </p:txBody>
      </p:sp>
      <p:grpSp>
        <p:nvGrpSpPr>
          <p:cNvPr id="67" name="Group 19"/>
          <p:cNvGrpSpPr>
            <a:grpSpLocks/>
          </p:cNvGrpSpPr>
          <p:nvPr/>
        </p:nvGrpSpPr>
        <p:grpSpPr bwMode="auto">
          <a:xfrm>
            <a:off x="1326710" y="2124588"/>
            <a:ext cx="215900" cy="71438"/>
            <a:chOff x="641426" y="1647610"/>
            <a:chExt cx="312772" cy="108077"/>
          </a:xfrm>
        </p:grpSpPr>
        <p:sp>
          <p:nvSpPr>
            <p:cNvPr id="68" name="Rectangle 6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9" name="Rectangle 6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0" name="Group 19"/>
          <p:cNvGrpSpPr>
            <a:grpSpLocks/>
          </p:cNvGrpSpPr>
          <p:nvPr/>
        </p:nvGrpSpPr>
        <p:grpSpPr bwMode="auto">
          <a:xfrm>
            <a:off x="1326710" y="2475529"/>
            <a:ext cx="215900" cy="71438"/>
            <a:chOff x="641426" y="1647610"/>
            <a:chExt cx="312772" cy="108077"/>
          </a:xfrm>
        </p:grpSpPr>
        <p:sp>
          <p:nvSpPr>
            <p:cNvPr id="71" name="Rectangle 7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2" name="Rectangle 7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3" name="Group 19"/>
          <p:cNvGrpSpPr>
            <a:grpSpLocks/>
          </p:cNvGrpSpPr>
          <p:nvPr/>
        </p:nvGrpSpPr>
        <p:grpSpPr bwMode="auto">
          <a:xfrm>
            <a:off x="1326710" y="2826415"/>
            <a:ext cx="215900" cy="71438"/>
            <a:chOff x="641426" y="1647610"/>
            <a:chExt cx="312772" cy="108077"/>
          </a:xfrm>
        </p:grpSpPr>
        <p:sp>
          <p:nvSpPr>
            <p:cNvPr id="74" name="Rectangle 7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5" name="Rectangle 7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6" name="Group 19"/>
          <p:cNvGrpSpPr>
            <a:grpSpLocks/>
          </p:cNvGrpSpPr>
          <p:nvPr/>
        </p:nvGrpSpPr>
        <p:grpSpPr bwMode="auto">
          <a:xfrm>
            <a:off x="1326710" y="3192358"/>
            <a:ext cx="215900" cy="71438"/>
            <a:chOff x="641426" y="1647610"/>
            <a:chExt cx="312772" cy="108077"/>
          </a:xfrm>
        </p:grpSpPr>
        <p:sp>
          <p:nvSpPr>
            <p:cNvPr id="77" name="Rectangle 7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8" name="Rectangle 7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79" name="Rectangle 4"/>
          <p:cNvSpPr>
            <a:spLocks noChangeArrowheads="1"/>
          </p:cNvSpPr>
          <p:nvPr/>
        </p:nvSpPr>
        <p:spPr bwMode="auto">
          <a:xfrm>
            <a:off x="1182693" y="3829081"/>
            <a:ext cx="4572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buClr>
                <a:schemeClr val="tx1"/>
              </a:buClr>
              <a:buSzPct val="80000"/>
            </a:pPr>
            <a:r>
              <a:rPr lang="en-GB" altLang="en-US" b="1" dirty="0">
                <a:solidFill>
                  <a:srgbClr val="C00000"/>
                </a:solidFill>
                <a:latin typeface="D-DIN" panose="020B05040302020A0204" pitchFamily="34" charset="0"/>
                <a:cs typeface="Times New Roman" panose="02020603050405020304" pitchFamily="18" charset="0"/>
              </a:rPr>
              <a:t>Price Range</a:t>
            </a:r>
            <a:endParaRPr lang="en-US" altLang="en-US" b="1" dirty="0">
              <a:solidFill>
                <a:srgbClr val="C00000"/>
              </a:solidFill>
              <a:latin typeface="D-DIN" panose="020B05040302020A0204" pitchFamily="34" charset="0"/>
              <a:cs typeface="Times New Roman" panose="02020603050405020304" pitchFamily="18" charset="0"/>
            </a:endParaRPr>
          </a:p>
        </p:txBody>
      </p:sp>
      <p:sp>
        <p:nvSpPr>
          <p:cNvPr id="80" name="Rectangle 2"/>
          <p:cNvSpPr txBox="1">
            <a:spLocks noChangeArrowheads="1"/>
          </p:cNvSpPr>
          <p:nvPr/>
        </p:nvSpPr>
        <p:spPr bwMode="auto">
          <a:xfrm>
            <a:off x="1662416" y="4353059"/>
            <a:ext cx="10110788"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Current Price</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52 weeks High / Low</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5 year High / Low</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Life time High / Low</a:t>
            </a:r>
          </a:p>
        </p:txBody>
      </p:sp>
      <p:grpSp>
        <p:nvGrpSpPr>
          <p:cNvPr id="81" name="Group 19"/>
          <p:cNvGrpSpPr>
            <a:grpSpLocks/>
          </p:cNvGrpSpPr>
          <p:nvPr/>
        </p:nvGrpSpPr>
        <p:grpSpPr bwMode="auto">
          <a:xfrm>
            <a:off x="1326710" y="4537990"/>
            <a:ext cx="215900" cy="71438"/>
            <a:chOff x="641426" y="1647610"/>
            <a:chExt cx="312772" cy="108077"/>
          </a:xfrm>
        </p:grpSpPr>
        <p:sp>
          <p:nvSpPr>
            <p:cNvPr id="82" name="Rectangle 8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3" name="Rectangle 8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84" name="Group 19"/>
          <p:cNvGrpSpPr>
            <a:grpSpLocks/>
          </p:cNvGrpSpPr>
          <p:nvPr/>
        </p:nvGrpSpPr>
        <p:grpSpPr bwMode="auto">
          <a:xfrm>
            <a:off x="1326710" y="4869881"/>
            <a:ext cx="215900" cy="71438"/>
            <a:chOff x="641426" y="1647610"/>
            <a:chExt cx="312772" cy="108077"/>
          </a:xfrm>
        </p:grpSpPr>
        <p:sp>
          <p:nvSpPr>
            <p:cNvPr id="85" name="Rectangle 8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6" name="Rectangle 8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87" name="Group 19"/>
          <p:cNvGrpSpPr>
            <a:grpSpLocks/>
          </p:cNvGrpSpPr>
          <p:nvPr/>
        </p:nvGrpSpPr>
        <p:grpSpPr bwMode="auto">
          <a:xfrm>
            <a:off x="1326710" y="5268392"/>
            <a:ext cx="215900" cy="71438"/>
            <a:chOff x="641426" y="1647610"/>
            <a:chExt cx="312772" cy="108077"/>
          </a:xfrm>
        </p:grpSpPr>
        <p:sp>
          <p:nvSpPr>
            <p:cNvPr id="88" name="Rectangle 8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9" name="Rectangle 8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90" name="Group 19"/>
          <p:cNvGrpSpPr>
            <a:grpSpLocks/>
          </p:cNvGrpSpPr>
          <p:nvPr/>
        </p:nvGrpSpPr>
        <p:grpSpPr bwMode="auto">
          <a:xfrm>
            <a:off x="1326710" y="5596236"/>
            <a:ext cx="215900" cy="71438"/>
            <a:chOff x="641426" y="1647610"/>
            <a:chExt cx="312772" cy="108077"/>
          </a:xfrm>
        </p:grpSpPr>
        <p:sp>
          <p:nvSpPr>
            <p:cNvPr id="91" name="Rectangle 9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2" name="Rectangle 9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124" name="Title 1">
            <a:extLst>
              <a:ext uri="{FF2B5EF4-FFF2-40B4-BE49-F238E27FC236}">
                <a16:creationId xmlns:a16="http://schemas.microsoft.com/office/drawing/2014/main" id="{3A295B22-31CA-4C63-827A-2B3CEE489206}"/>
              </a:ext>
            </a:extLst>
          </p:cNvPr>
          <p:cNvSpPr txBox="1">
            <a:spLocks/>
          </p:cNvSpPr>
          <p:nvPr/>
        </p:nvSpPr>
        <p:spPr bwMode="auto">
          <a:xfrm>
            <a:off x="512936" y="536563"/>
            <a:ext cx="7231244"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GB" altLang="en-US" sz="2400" b="1" dirty="0">
                <a:solidFill>
                  <a:srgbClr val="0046AA"/>
                </a:solidFill>
                <a:latin typeface="D-DIN" panose="020B05040302020A0204" pitchFamily="34" charset="0"/>
                <a:cs typeface="Times New Roman" panose="02020603050405020304" pitchFamily="18" charset="0"/>
              </a:rPr>
              <a:t>Fundamental Indicators</a:t>
            </a:r>
            <a:endParaRPr lang="en-IN" sz="2400" b="1" dirty="0">
              <a:solidFill>
                <a:srgbClr val="0046AA"/>
              </a:solidFill>
              <a:latin typeface="D-DIN" panose="020B05040302020A0204" pitchFamily="34" charset="0"/>
              <a:cs typeface="Times New Roman" panose="02020603050405020304" pitchFamily="18" charset="0"/>
            </a:endParaRPr>
          </a:p>
        </p:txBody>
      </p:sp>
      <p:sp>
        <p:nvSpPr>
          <p:cNvPr id="127" name="Rectangle 4"/>
          <p:cNvSpPr>
            <a:spLocks noChangeArrowheads="1"/>
          </p:cNvSpPr>
          <p:nvPr/>
        </p:nvSpPr>
        <p:spPr bwMode="auto">
          <a:xfrm>
            <a:off x="5598854" y="1403800"/>
            <a:ext cx="4572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buClr>
                <a:schemeClr val="tx1"/>
              </a:buClr>
              <a:buSzPct val="80000"/>
            </a:pPr>
            <a:r>
              <a:rPr lang="en-GB" altLang="en-US" b="1" dirty="0">
                <a:solidFill>
                  <a:srgbClr val="C00000"/>
                </a:solidFill>
                <a:latin typeface="D-DIN" panose="020B05040302020A0204" pitchFamily="34" charset="0"/>
                <a:cs typeface="Times New Roman" panose="02020603050405020304" pitchFamily="18" charset="0"/>
              </a:rPr>
              <a:t>Ratios &amp; Parameters </a:t>
            </a:r>
            <a:endParaRPr lang="en-US" altLang="en-US" b="1" dirty="0">
              <a:solidFill>
                <a:srgbClr val="C00000"/>
              </a:solidFill>
              <a:latin typeface="D-DIN" panose="020B05040302020A0204" pitchFamily="34" charset="0"/>
              <a:cs typeface="Times New Roman" panose="02020603050405020304" pitchFamily="18" charset="0"/>
            </a:endParaRPr>
          </a:p>
        </p:txBody>
      </p:sp>
      <p:sp>
        <p:nvSpPr>
          <p:cNvPr id="128" name="Rectangle 2"/>
          <p:cNvSpPr txBox="1">
            <a:spLocks noChangeArrowheads="1"/>
          </p:cNvSpPr>
          <p:nvPr/>
        </p:nvSpPr>
        <p:spPr bwMode="auto">
          <a:xfrm>
            <a:off x="6157129" y="1915902"/>
            <a:ext cx="5668505" cy="465313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Dividend Yield</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Debt to equity</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Interest Coverage Ratio</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Shareholding pattern </a:t>
            </a:r>
          </a:p>
          <a:p>
            <a:pPr algn="l" eaLnBrk="1" hangingPunct="1">
              <a:spcBef>
                <a:spcPts val="300"/>
              </a:spcBef>
            </a:pPr>
            <a:r>
              <a:rPr lang="en-US" altLang="en-US" sz="1800" b="1" kern="0" dirty="0">
                <a:solidFill>
                  <a:schemeClr val="tx1"/>
                </a:solidFill>
                <a:latin typeface="D-DIN" panose="020B05040302020A0204" pitchFamily="34" charset="0"/>
                <a:cs typeface="Times New Roman" panose="02020603050405020304" pitchFamily="18" charset="0"/>
              </a:rPr>
              <a:t>(Promoters, FIIs, DIIs &amp; Celebrity Investors)</a:t>
            </a:r>
          </a:p>
          <a:p>
            <a:pPr algn="l" eaLnBrk="1" hangingPunct="1">
              <a:spcBef>
                <a:spcPts val="300"/>
              </a:spcBef>
            </a:pPr>
            <a:r>
              <a:rPr lang="en-US" altLang="en-US" sz="1800" b="1" kern="0" dirty="0">
                <a:solidFill>
                  <a:schemeClr val="tx1"/>
                </a:solidFill>
                <a:latin typeface="D-DIN" panose="020B05040302020A0204" pitchFamily="34" charset="0"/>
                <a:cs typeface="Times New Roman" panose="02020603050405020304" pitchFamily="18" charset="0"/>
              </a:rPr>
              <a:t>Pledged percentage</a:t>
            </a:r>
          </a:p>
          <a:p>
            <a:pPr algn="l" eaLnBrk="1" hangingPunct="1">
              <a:spcBef>
                <a:spcPts val="300"/>
              </a:spcBef>
            </a:pPr>
            <a:r>
              <a:rPr lang="en-US" altLang="en-US" sz="1800" b="1" kern="0" dirty="0">
                <a:solidFill>
                  <a:schemeClr val="tx1"/>
                </a:solidFill>
                <a:latin typeface="D-DIN" panose="020B05040302020A0204" pitchFamily="34" charset="0"/>
                <a:cs typeface="Times New Roman" panose="02020603050405020304" pitchFamily="18" charset="0"/>
              </a:rPr>
              <a:t>Market Cap / EBITDA</a:t>
            </a:r>
          </a:p>
          <a:p>
            <a:pPr algn="l" eaLnBrk="1" hangingPunct="1">
              <a:spcBef>
                <a:spcPts val="300"/>
              </a:spcBef>
            </a:pPr>
            <a:r>
              <a:rPr lang="en-US" altLang="en-US" sz="1800" b="1" kern="0" dirty="0">
                <a:solidFill>
                  <a:schemeClr val="tx1"/>
                </a:solidFill>
                <a:latin typeface="D-DIN" panose="020B05040302020A0204" pitchFamily="34" charset="0"/>
                <a:cs typeface="Times New Roman" panose="02020603050405020304" pitchFamily="18" charset="0"/>
              </a:rPr>
              <a:t>Market Cap / Net Profit</a:t>
            </a:r>
          </a:p>
          <a:p>
            <a:pPr algn="l" eaLnBrk="1" hangingPunct="1">
              <a:spcBef>
                <a:spcPts val="300"/>
              </a:spcBef>
            </a:pPr>
            <a:r>
              <a:rPr lang="en-US" altLang="en-US" sz="1800" b="1" kern="0" dirty="0">
                <a:solidFill>
                  <a:schemeClr val="tx1"/>
                </a:solidFill>
                <a:latin typeface="D-DIN" panose="020B05040302020A0204" pitchFamily="34" charset="0"/>
                <a:cs typeface="Times New Roman" panose="02020603050405020304" pitchFamily="18" charset="0"/>
              </a:rPr>
              <a:t>Market Returns</a:t>
            </a:r>
          </a:p>
          <a:p>
            <a:pPr algn="l" eaLnBrk="1" hangingPunct="1">
              <a:spcBef>
                <a:spcPts val="300"/>
              </a:spcBef>
            </a:pPr>
            <a:endParaRPr lang="en-US" altLang="en-US" sz="2400" b="1" kern="0" dirty="0">
              <a:solidFill>
                <a:schemeClr val="tx1"/>
              </a:solidFill>
              <a:latin typeface="D-DIN" panose="020B05040302020A0204" pitchFamily="34" charset="0"/>
              <a:cs typeface="Times New Roman" panose="02020603050405020304" pitchFamily="18" charset="0"/>
            </a:endParaRPr>
          </a:p>
        </p:txBody>
      </p:sp>
      <p:grpSp>
        <p:nvGrpSpPr>
          <p:cNvPr id="129" name="Group 19"/>
          <p:cNvGrpSpPr>
            <a:grpSpLocks/>
          </p:cNvGrpSpPr>
          <p:nvPr/>
        </p:nvGrpSpPr>
        <p:grpSpPr bwMode="auto">
          <a:xfrm>
            <a:off x="5742873" y="2097537"/>
            <a:ext cx="215900" cy="71438"/>
            <a:chOff x="641426" y="1647610"/>
            <a:chExt cx="312772" cy="108077"/>
          </a:xfrm>
        </p:grpSpPr>
        <p:sp>
          <p:nvSpPr>
            <p:cNvPr id="152" name="Rectangle 15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D-DIN" panose="020B05040302020A0204" pitchFamily="34" charset="0"/>
              </a:endParaRPr>
            </a:p>
          </p:txBody>
        </p:sp>
        <p:sp>
          <p:nvSpPr>
            <p:cNvPr id="153" name="Rectangle 15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D-DIN" panose="020B05040302020A0204" pitchFamily="34" charset="0"/>
              </a:endParaRPr>
            </a:p>
          </p:txBody>
        </p:sp>
      </p:grpSp>
      <p:grpSp>
        <p:nvGrpSpPr>
          <p:cNvPr id="130" name="Group 19"/>
          <p:cNvGrpSpPr>
            <a:grpSpLocks/>
          </p:cNvGrpSpPr>
          <p:nvPr/>
        </p:nvGrpSpPr>
        <p:grpSpPr bwMode="auto">
          <a:xfrm>
            <a:off x="5742873" y="2457052"/>
            <a:ext cx="215900" cy="71438"/>
            <a:chOff x="641426" y="1647610"/>
            <a:chExt cx="312772" cy="108077"/>
          </a:xfrm>
        </p:grpSpPr>
        <p:sp>
          <p:nvSpPr>
            <p:cNvPr id="150" name="Rectangle 149"/>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D-DIN" panose="020B05040302020A0204" pitchFamily="34" charset="0"/>
              </a:endParaRPr>
            </a:p>
          </p:txBody>
        </p:sp>
        <p:sp>
          <p:nvSpPr>
            <p:cNvPr id="151" name="Rectangle 150"/>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D-DIN" panose="020B05040302020A0204" pitchFamily="34" charset="0"/>
              </a:endParaRPr>
            </a:p>
          </p:txBody>
        </p:sp>
      </p:grpSp>
      <p:grpSp>
        <p:nvGrpSpPr>
          <p:cNvPr id="131" name="Group 19"/>
          <p:cNvGrpSpPr>
            <a:grpSpLocks/>
          </p:cNvGrpSpPr>
          <p:nvPr/>
        </p:nvGrpSpPr>
        <p:grpSpPr bwMode="auto">
          <a:xfrm>
            <a:off x="5742873" y="2782168"/>
            <a:ext cx="215900" cy="71438"/>
            <a:chOff x="641426" y="1647610"/>
            <a:chExt cx="312772" cy="108077"/>
          </a:xfrm>
        </p:grpSpPr>
        <p:sp>
          <p:nvSpPr>
            <p:cNvPr id="148" name="Rectangle 14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D-DIN" panose="020B05040302020A0204" pitchFamily="34" charset="0"/>
              </a:endParaRPr>
            </a:p>
          </p:txBody>
        </p:sp>
        <p:sp>
          <p:nvSpPr>
            <p:cNvPr id="149" name="Rectangle 14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D-DIN" panose="020B05040302020A0204" pitchFamily="34" charset="0"/>
              </a:endParaRPr>
            </a:p>
          </p:txBody>
        </p:sp>
      </p:grpSp>
      <p:grpSp>
        <p:nvGrpSpPr>
          <p:cNvPr id="132" name="Group 19"/>
          <p:cNvGrpSpPr>
            <a:grpSpLocks/>
          </p:cNvGrpSpPr>
          <p:nvPr/>
        </p:nvGrpSpPr>
        <p:grpSpPr bwMode="auto">
          <a:xfrm>
            <a:off x="5742873" y="3135288"/>
            <a:ext cx="215900" cy="71438"/>
            <a:chOff x="641426" y="1647610"/>
            <a:chExt cx="312772" cy="108077"/>
          </a:xfrm>
        </p:grpSpPr>
        <p:sp>
          <p:nvSpPr>
            <p:cNvPr id="146" name="Rectangle 145"/>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D-DIN" panose="020B05040302020A0204" pitchFamily="34" charset="0"/>
              </a:endParaRPr>
            </a:p>
          </p:txBody>
        </p:sp>
        <p:sp>
          <p:nvSpPr>
            <p:cNvPr id="147" name="Rectangle 146"/>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D-DIN" panose="020B05040302020A0204" pitchFamily="34" charset="0"/>
              </a:endParaRPr>
            </a:p>
          </p:txBody>
        </p:sp>
      </p:grpSp>
      <p:sp>
        <p:nvSpPr>
          <p:cNvPr id="133" name="Rectangle 2"/>
          <p:cNvSpPr txBox="1">
            <a:spLocks noChangeArrowheads="1"/>
          </p:cNvSpPr>
          <p:nvPr/>
        </p:nvSpPr>
        <p:spPr bwMode="auto">
          <a:xfrm>
            <a:off x="6157129" y="3794785"/>
            <a:ext cx="3274384" cy="17796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spcBef>
                <a:spcPts val="300"/>
              </a:spcBef>
            </a:pPr>
            <a:endParaRPr lang="en-US" altLang="en-US" sz="2000" b="1" kern="0" dirty="0">
              <a:solidFill>
                <a:schemeClr val="tx1"/>
              </a:solidFill>
              <a:latin typeface="D-DIN" panose="020B05040302020A0204" pitchFamily="34" charset="0"/>
              <a:cs typeface="Times New Roman" panose="02020603050405020304" pitchFamily="18" charset="0"/>
            </a:endParaRPr>
          </a:p>
        </p:txBody>
      </p:sp>
      <p:pic>
        <p:nvPicPr>
          <p:cNvPr id="62"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19">
            <a:extLst>
              <a:ext uri="{FF2B5EF4-FFF2-40B4-BE49-F238E27FC236}">
                <a16:creationId xmlns:a16="http://schemas.microsoft.com/office/drawing/2014/main" id="{C29958A2-7924-EBA4-A11C-D5D8E54AD398}"/>
              </a:ext>
            </a:extLst>
          </p:cNvPr>
          <p:cNvGrpSpPr>
            <a:grpSpLocks/>
          </p:cNvGrpSpPr>
          <p:nvPr/>
        </p:nvGrpSpPr>
        <p:grpSpPr bwMode="auto">
          <a:xfrm>
            <a:off x="5742873" y="3755835"/>
            <a:ext cx="215900" cy="71438"/>
            <a:chOff x="641426" y="1647610"/>
            <a:chExt cx="312772" cy="108077"/>
          </a:xfrm>
        </p:grpSpPr>
        <p:sp>
          <p:nvSpPr>
            <p:cNvPr id="6" name="Rectangle 5">
              <a:extLst>
                <a:ext uri="{FF2B5EF4-FFF2-40B4-BE49-F238E27FC236}">
                  <a16:creationId xmlns:a16="http://schemas.microsoft.com/office/drawing/2014/main" id="{FDFA5606-54F3-6EF3-649C-E339A60974A0}"/>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D-DIN" panose="020B05040302020A0204" pitchFamily="34" charset="0"/>
              </a:endParaRPr>
            </a:p>
          </p:txBody>
        </p:sp>
        <p:sp>
          <p:nvSpPr>
            <p:cNvPr id="7" name="Rectangle 6">
              <a:extLst>
                <a:ext uri="{FF2B5EF4-FFF2-40B4-BE49-F238E27FC236}">
                  <a16:creationId xmlns:a16="http://schemas.microsoft.com/office/drawing/2014/main" id="{DDC4D64F-82D4-A33C-0790-69F20A6798B5}"/>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D-DIN" panose="020B05040302020A0204" pitchFamily="34" charset="0"/>
              </a:endParaRPr>
            </a:p>
          </p:txBody>
        </p:sp>
      </p:grpSp>
      <p:grpSp>
        <p:nvGrpSpPr>
          <p:cNvPr id="8" name="Group 19">
            <a:extLst>
              <a:ext uri="{FF2B5EF4-FFF2-40B4-BE49-F238E27FC236}">
                <a16:creationId xmlns:a16="http://schemas.microsoft.com/office/drawing/2014/main" id="{376E07CF-54CF-81CE-07F7-6173EFE6E29F}"/>
              </a:ext>
            </a:extLst>
          </p:cNvPr>
          <p:cNvGrpSpPr>
            <a:grpSpLocks/>
          </p:cNvGrpSpPr>
          <p:nvPr/>
        </p:nvGrpSpPr>
        <p:grpSpPr bwMode="auto">
          <a:xfrm>
            <a:off x="5742873" y="4061152"/>
            <a:ext cx="215900" cy="71438"/>
            <a:chOff x="641426" y="1647610"/>
            <a:chExt cx="312772" cy="108077"/>
          </a:xfrm>
        </p:grpSpPr>
        <p:sp>
          <p:nvSpPr>
            <p:cNvPr id="9" name="Rectangle 8">
              <a:extLst>
                <a:ext uri="{FF2B5EF4-FFF2-40B4-BE49-F238E27FC236}">
                  <a16:creationId xmlns:a16="http://schemas.microsoft.com/office/drawing/2014/main" id="{41EF4B50-7022-3F82-27D4-AAF58A6C7323}"/>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D-DIN" panose="020B05040302020A0204" pitchFamily="34" charset="0"/>
              </a:endParaRPr>
            </a:p>
          </p:txBody>
        </p:sp>
        <p:sp>
          <p:nvSpPr>
            <p:cNvPr id="10" name="Rectangle 9">
              <a:extLst>
                <a:ext uri="{FF2B5EF4-FFF2-40B4-BE49-F238E27FC236}">
                  <a16:creationId xmlns:a16="http://schemas.microsoft.com/office/drawing/2014/main" id="{91EC8923-928D-71D5-68AD-CCE50F99B3AF}"/>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D-DIN" panose="020B05040302020A0204" pitchFamily="34" charset="0"/>
              </a:endParaRPr>
            </a:p>
          </p:txBody>
        </p:sp>
      </p:grpSp>
      <p:grpSp>
        <p:nvGrpSpPr>
          <p:cNvPr id="11" name="Group 19">
            <a:extLst>
              <a:ext uri="{FF2B5EF4-FFF2-40B4-BE49-F238E27FC236}">
                <a16:creationId xmlns:a16="http://schemas.microsoft.com/office/drawing/2014/main" id="{02EEE269-087D-E469-2895-330E40C70327}"/>
              </a:ext>
            </a:extLst>
          </p:cNvPr>
          <p:cNvGrpSpPr>
            <a:grpSpLocks/>
          </p:cNvGrpSpPr>
          <p:nvPr/>
        </p:nvGrpSpPr>
        <p:grpSpPr bwMode="auto">
          <a:xfrm>
            <a:off x="5742873" y="4365716"/>
            <a:ext cx="215900" cy="71438"/>
            <a:chOff x="641426" y="1647610"/>
            <a:chExt cx="312772" cy="108077"/>
          </a:xfrm>
        </p:grpSpPr>
        <p:sp>
          <p:nvSpPr>
            <p:cNvPr id="12" name="Rectangle 11">
              <a:extLst>
                <a:ext uri="{FF2B5EF4-FFF2-40B4-BE49-F238E27FC236}">
                  <a16:creationId xmlns:a16="http://schemas.microsoft.com/office/drawing/2014/main" id="{1B5BB490-D892-C70F-BDF7-8BC6DFEB1B8C}"/>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D-DIN" panose="020B05040302020A0204" pitchFamily="34" charset="0"/>
              </a:endParaRPr>
            </a:p>
          </p:txBody>
        </p:sp>
        <p:sp>
          <p:nvSpPr>
            <p:cNvPr id="13" name="Rectangle 12">
              <a:extLst>
                <a:ext uri="{FF2B5EF4-FFF2-40B4-BE49-F238E27FC236}">
                  <a16:creationId xmlns:a16="http://schemas.microsoft.com/office/drawing/2014/main" id="{D71B116E-7873-C341-74B5-9E8F0707A888}"/>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D-DIN" panose="020B05040302020A0204" pitchFamily="34" charset="0"/>
              </a:endParaRPr>
            </a:p>
          </p:txBody>
        </p:sp>
      </p:grpSp>
      <p:grpSp>
        <p:nvGrpSpPr>
          <p:cNvPr id="14" name="Group 19">
            <a:extLst>
              <a:ext uri="{FF2B5EF4-FFF2-40B4-BE49-F238E27FC236}">
                <a16:creationId xmlns:a16="http://schemas.microsoft.com/office/drawing/2014/main" id="{50B5A4DC-4D2C-4447-12BF-DD5C6F9D42A3}"/>
              </a:ext>
            </a:extLst>
          </p:cNvPr>
          <p:cNvGrpSpPr>
            <a:grpSpLocks/>
          </p:cNvGrpSpPr>
          <p:nvPr/>
        </p:nvGrpSpPr>
        <p:grpSpPr bwMode="auto">
          <a:xfrm>
            <a:off x="5742873" y="4676823"/>
            <a:ext cx="215900" cy="71438"/>
            <a:chOff x="641426" y="1647610"/>
            <a:chExt cx="312772" cy="108077"/>
          </a:xfrm>
        </p:grpSpPr>
        <p:sp>
          <p:nvSpPr>
            <p:cNvPr id="15" name="Rectangle 14">
              <a:extLst>
                <a:ext uri="{FF2B5EF4-FFF2-40B4-BE49-F238E27FC236}">
                  <a16:creationId xmlns:a16="http://schemas.microsoft.com/office/drawing/2014/main" id="{05DAA9F4-8F1A-007E-9D72-4DED804F9210}"/>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D-DIN" panose="020B05040302020A0204" pitchFamily="34" charset="0"/>
              </a:endParaRPr>
            </a:p>
          </p:txBody>
        </p:sp>
        <p:sp>
          <p:nvSpPr>
            <p:cNvPr id="16" name="Rectangle 15">
              <a:extLst>
                <a:ext uri="{FF2B5EF4-FFF2-40B4-BE49-F238E27FC236}">
                  <a16:creationId xmlns:a16="http://schemas.microsoft.com/office/drawing/2014/main" id="{AD647523-7770-F49D-CEBF-5AF41274B323}"/>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D-DIN" panose="020B05040302020A0204" pitchFamily="34" charset="0"/>
              </a:endParaRPr>
            </a:p>
          </p:txBody>
        </p:sp>
      </p:grpSp>
      <p:sp>
        <p:nvSpPr>
          <p:cNvPr id="3" name="Rectangle 2">
            <a:extLst>
              <a:ext uri="{FF2B5EF4-FFF2-40B4-BE49-F238E27FC236}">
                <a16:creationId xmlns:a16="http://schemas.microsoft.com/office/drawing/2014/main" id="{F0365139-4D66-88ED-C0A2-DDD419FD41A6}"/>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1027509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2"/>
          <p:cNvSpPr txBox="1">
            <a:spLocks noChangeArrowheads="1"/>
          </p:cNvSpPr>
          <p:nvPr/>
        </p:nvSpPr>
        <p:spPr bwMode="auto">
          <a:xfrm>
            <a:off x="1155700" y="2838450"/>
            <a:ext cx="9855199" cy="5905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eaLnBrk="1" hangingPunct="1"/>
            <a:r>
              <a:rPr lang="en-US" altLang="en-US" sz="4000" b="1" kern="0" dirty="0">
                <a:solidFill>
                  <a:srgbClr val="0046AA"/>
                </a:solidFill>
                <a:latin typeface="Calibri" panose="020F0502020204030204" pitchFamily="34" charset="0"/>
                <a:ea typeface="Calibri" panose="020F0502020204030204" pitchFamily="34" charset="0"/>
                <a:cs typeface="Calibri" panose="020F0502020204030204" pitchFamily="34" charset="0"/>
              </a:rPr>
              <a:t>“Compound interest is the eighth wonder of the world. He who understands it, earns it … he who doesn’t … pays it.”</a:t>
            </a:r>
          </a:p>
        </p:txBody>
      </p:sp>
      <p:sp>
        <p:nvSpPr>
          <p:cNvPr id="2" name="Rectangle 2">
            <a:extLst>
              <a:ext uri="{FF2B5EF4-FFF2-40B4-BE49-F238E27FC236}">
                <a16:creationId xmlns:a16="http://schemas.microsoft.com/office/drawing/2014/main" id="{37005EF7-1A9C-23B2-AE17-E623A9277DA7}"/>
              </a:ext>
            </a:extLst>
          </p:cNvPr>
          <p:cNvSpPr txBox="1">
            <a:spLocks noChangeArrowheads="1"/>
          </p:cNvSpPr>
          <p:nvPr/>
        </p:nvSpPr>
        <p:spPr bwMode="auto">
          <a:xfrm>
            <a:off x="4448363" y="5137150"/>
            <a:ext cx="3596102" cy="5905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eaLnBrk="1" hangingPunct="1"/>
            <a:r>
              <a:rPr lang="en-US" altLang="en-US" sz="3200" b="1" kern="0" dirty="0">
                <a:solidFill>
                  <a:srgbClr val="C00000"/>
                </a:solidFill>
                <a:latin typeface="D-DIN" panose="020B05040302020A0204" pitchFamily="34" charset="0"/>
                <a:cs typeface="Times New Roman" panose="02020603050405020304" pitchFamily="18" charset="0"/>
              </a:rPr>
              <a:t>Who Said It ???</a:t>
            </a:r>
          </a:p>
        </p:txBody>
      </p:sp>
      <p:pic>
        <p:nvPicPr>
          <p:cNvPr id="3" name="Picture 13">
            <a:extLst>
              <a:ext uri="{FF2B5EF4-FFF2-40B4-BE49-F238E27FC236}">
                <a16:creationId xmlns:a16="http://schemas.microsoft.com/office/drawing/2014/main" id="{C388A780-EB31-002A-F5CF-83D21F1DB9E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1D2428A0-A340-7C1D-157A-1AA64A0CB5E0}"/>
              </a:ext>
            </a:extLst>
          </p:cNvPr>
          <p:cNvPicPr>
            <a:picLocks noChangeAspect="1"/>
          </p:cNvPicPr>
          <p:nvPr/>
        </p:nvPicPr>
        <p:blipFill rotWithShape="1">
          <a:blip r:embed="rId4">
            <a:extLst>
              <a:ext uri="{28A0092B-C50C-407E-A947-70E740481C1C}">
                <a14:useLocalDpi xmlns:a14="http://schemas.microsoft.com/office/drawing/2010/main" val="0"/>
              </a:ext>
            </a:extLst>
          </a:blip>
          <a:srcRect l="18773" r="19145"/>
          <a:stretch/>
        </p:blipFill>
        <p:spPr>
          <a:xfrm>
            <a:off x="4927600" y="1045483"/>
            <a:ext cx="2120900" cy="1708150"/>
          </a:xfrm>
          <a:prstGeom prst="rect">
            <a:avLst/>
          </a:prstGeom>
        </p:spPr>
      </p:pic>
      <p:sp>
        <p:nvSpPr>
          <p:cNvPr id="4" name="Rectangle 3">
            <a:extLst>
              <a:ext uri="{FF2B5EF4-FFF2-40B4-BE49-F238E27FC236}">
                <a16:creationId xmlns:a16="http://schemas.microsoft.com/office/drawing/2014/main" id="{FF69B1D3-45D1-F183-0720-A92274040987}"/>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3967099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4" name="Title 1">
            <a:extLst>
              <a:ext uri="{FF2B5EF4-FFF2-40B4-BE49-F238E27FC236}">
                <a16:creationId xmlns:a16="http://schemas.microsoft.com/office/drawing/2014/main" id="{3A295B22-31CA-4C63-827A-2B3CEE489206}"/>
              </a:ext>
            </a:extLst>
          </p:cNvPr>
          <p:cNvSpPr txBox="1">
            <a:spLocks/>
          </p:cNvSpPr>
          <p:nvPr/>
        </p:nvSpPr>
        <p:spPr bwMode="auto">
          <a:xfrm>
            <a:off x="512936" y="558460"/>
            <a:ext cx="7231244"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GB" altLang="en-US" sz="2400" b="1" dirty="0">
                <a:solidFill>
                  <a:srgbClr val="0046AA"/>
                </a:solidFill>
                <a:latin typeface="D-DIN" panose="020B05040302020A0204" pitchFamily="34" charset="0"/>
                <a:cs typeface="Times New Roman" panose="02020603050405020304" pitchFamily="18" charset="0"/>
              </a:rPr>
              <a:t>Fundamental Indicators</a:t>
            </a:r>
            <a:endParaRPr lang="en-IN" sz="2400" b="1" dirty="0">
              <a:solidFill>
                <a:srgbClr val="0046AA"/>
              </a:solidFill>
              <a:latin typeface="D-DIN" panose="020B05040302020A0204" pitchFamily="34" charset="0"/>
              <a:cs typeface="Times New Roman" panose="02020603050405020304" pitchFamily="18" charset="0"/>
            </a:endParaRPr>
          </a:p>
        </p:txBody>
      </p:sp>
      <p:sp>
        <p:nvSpPr>
          <p:cNvPr id="151" name="Rectangle 4"/>
          <p:cNvSpPr>
            <a:spLocks noChangeArrowheads="1"/>
          </p:cNvSpPr>
          <p:nvPr/>
        </p:nvSpPr>
        <p:spPr bwMode="auto">
          <a:xfrm>
            <a:off x="665016" y="1420954"/>
            <a:ext cx="284211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buClr>
                <a:schemeClr val="tx1"/>
              </a:buClr>
              <a:buSzPct val="80000"/>
            </a:pPr>
            <a:r>
              <a:rPr lang="en-GB" altLang="en-US" sz="2000" b="1" dirty="0">
                <a:solidFill>
                  <a:srgbClr val="C00000"/>
                </a:solidFill>
                <a:latin typeface="D-DIN" panose="020B05040302020A0204" pitchFamily="34" charset="0"/>
                <a:cs typeface="Times New Roman" panose="02020603050405020304" pitchFamily="18" charset="0"/>
              </a:rPr>
              <a:t>Margins</a:t>
            </a:r>
            <a:endParaRPr lang="en-US" altLang="en-US" sz="2000" b="1" dirty="0">
              <a:solidFill>
                <a:srgbClr val="C00000"/>
              </a:solidFill>
              <a:latin typeface="D-DIN" panose="020B05040302020A0204" pitchFamily="34" charset="0"/>
              <a:cs typeface="Times New Roman" panose="02020603050405020304" pitchFamily="18" charset="0"/>
            </a:endParaRPr>
          </a:p>
        </p:txBody>
      </p:sp>
      <p:sp>
        <p:nvSpPr>
          <p:cNvPr id="152" name="Rectangle 2"/>
          <p:cNvSpPr txBox="1">
            <a:spLocks noChangeArrowheads="1"/>
          </p:cNvSpPr>
          <p:nvPr/>
        </p:nvSpPr>
        <p:spPr bwMode="auto">
          <a:xfrm>
            <a:off x="1211414" y="1933057"/>
            <a:ext cx="2779415"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spcBef>
                <a:spcPts val="300"/>
              </a:spcBef>
            </a:pPr>
            <a:r>
              <a:rPr lang="pt-BR" altLang="en-US" sz="2000" b="1" kern="0" dirty="0">
                <a:solidFill>
                  <a:schemeClr val="tx1"/>
                </a:solidFill>
                <a:latin typeface="D-DIN" panose="020B05040302020A0204" pitchFamily="34" charset="0"/>
                <a:cs typeface="Times New Roman" panose="02020603050405020304" pitchFamily="18" charset="0"/>
              </a:rPr>
              <a:t>EBITDA Margin</a:t>
            </a:r>
          </a:p>
          <a:p>
            <a:pPr algn="l" eaLnBrk="1" hangingPunct="1">
              <a:spcBef>
                <a:spcPts val="300"/>
              </a:spcBef>
            </a:pPr>
            <a:r>
              <a:rPr lang="pt-BR" altLang="en-US" sz="2000" b="1" kern="0" dirty="0">
                <a:solidFill>
                  <a:schemeClr val="tx1"/>
                </a:solidFill>
                <a:latin typeface="D-DIN" panose="020B05040302020A0204" pitchFamily="34" charset="0"/>
                <a:cs typeface="Times New Roman" panose="02020603050405020304" pitchFamily="18" charset="0"/>
              </a:rPr>
              <a:t>Net Profit Margin</a:t>
            </a:r>
          </a:p>
        </p:txBody>
      </p:sp>
      <p:grpSp>
        <p:nvGrpSpPr>
          <p:cNvPr id="153" name="Group 19"/>
          <p:cNvGrpSpPr>
            <a:grpSpLocks/>
          </p:cNvGrpSpPr>
          <p:nvPr/>
        </p:nvGrpSpPr>
        <p:grpSpPr bwMode="auto">
          <a:xfrm>
            <a:off x="809031" y="2072593"/>
            <a:ext cx="215900" cy="71438"/>
            <a:chOff x="641426" y="1647610"/>
            <a:chExt cx="312772" cy="108077"/>
          </a:xfrm>
        </p:grpSpPr>
        <p:sp>
          <p:nvSpPr>
            <p:cNvPr id="154" name="Rectangle 15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155" name="Rectangle 15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grpSp>
        <p:nvGrpSpPr>
          <p:cNvPr id="156" name="Group 19"/>
          <p:cNvGrpSpPr>
            <a:grpSpLocks/>
          </p:cNvGrpSpPr>
          <p:nvPr/>
        </p:nvGrpSpPr>
        <p:grpSpPr bwMode="auto">
          <a:xfrm>
            <a:off x="809031" y="2442583"/>
            <a:ext cx="215900" cy="71438"/>
            <a:chOff x="641426" y="1647610"/>
            <a:chExt cx="312772" cy="108077"/>
          </a:xfrm>
        </p:grpSpPr>
        <p:sp>
          <p:nvSpPr>
            <p:cNvPr id="157" name="Rectangle 15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158" name="Rectangle 15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sp>
        <p:nvSpPr>
          <p:cNvPr id="159" name="Rectangle 4"/>
          <p:cNvSpPr>
            <a:spLocks noChangeArrowheads="1"/>
          </p:cNvSpPr>
          <p:nvPr/>
        </p:nvSpPr>
        <p:spPr bwMode="auto">
          <a:xfrm>
            <a:off x="665015" y="3009418"/>
            <a:ext cx="4572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buClr>
                <a:schemeClr val="tx1"/>
              </a:buClr>
              <a:buSzPct val="80000"/>
            </a:pPr>
            <a:r>
              <a:rPr lang="en-GB" altLang="en-US" sz="2000" b="1" dirty="0">
                <a:solidFill>
                  <a:srgbClr val="C00000"/>
                </a:solidFill>
                <a:latin typeface="D-DIN" panose="020B05040302020A0204" pitchFamily="34" charset="0"/>
                <a:cs typeface="Times New Roman" panose="02020603050405020304" pitchFamily="18" charset="0"/>
              </a:rPr>
              <a:t>Size</a:t>
            </a:r>
            <a:endParaRPr lang="en-US" altLang="en-US" sz="2000" b="1" dirty="0">
              <a:solidFill>
                <a:srgbClr val="C00000"/>
              </a:solidFill>
              <a:latin typeface="D-DIN" panose="020B05040302020A0204" pitchFamily="34" charset="0"/>
              <a:cs typeface="Times New Roman" panose="02020603050405020304" pitchFamily="18" charset="0"/>
            </a:endParaRPr>
          </a:p>
        </p:txBody>
      </p:sp>
      <p:sp>
        <p:nvSpPr>
          <p:cNvPr id="160" name="Rectangle 2"/>
          <p:cNvSpPr txBox="1">
            <a:spLocks noChangeArrowheads="1"/>
          </p:cNvSpPr>
          <p:nvPr/>
        </p:nvSpPr>
        <p:spPr bwMode="auto">
          <a:xfrm>
            <a:off x="1211413" y="3533395"/>
            <a:ext cx="2266866"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Market Cap</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Book Value</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Equity capital</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Reserves</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Debt</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Face Value</a:t>
            </a:r>
          </a:p>
        </p:txBody>
      </p:sp>
      <p:grpSp>
        <p:nvGrpSpPr>
          <p:cNvPr id="161" name="Group 19"/>
          <p:cNvGrpSpPr>
            <a:grpSpLocks/>
          </p:cNvGrpSpPr>
          <p:nvPr/>
        </p:nvGrpSpPr>
        <p:grpSpPr bwMode="auto">
          <a:xfrm>
            <a:off x="809031" y="3684506"/>
            <a:ext cx="215900" cy="71438"/>
            <a:chOff x="641426" y="1647610"/>
            <a:chExt cx="312772" cy="108077"/>
          </a:xfrm>
        </p:grpSpPr>
        <p:sp>
          <p:nvSpPr>
            <p:cNvPr id="162" name="Rectangle 16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163" name="Rectangle 16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grpSp>
        <p:nvGrpSpPr>
          <p:cNvPr id="164" name="Group 19"/>
          <p:cNvGrpSpPr>
            <a:grpSpLocks/>
          </p:cNvGrpSpPr>
          <p:nvPr/>
        </p:nvGrpSpPr>
        <p:grpSpPr bwMode="auto">
          <a:xfrm>
            <a:off x="809031" y="4054495"/>
            <a:ext cx="215900" cy="71438"/>
            <a:chOff x="641426" y="1647610"/>
            <a:chExt cx="312772" cy="108077"/>
          </a:xfrm>
        </p:grpSpPr>
        <p:sp>
          <p:nvSpPr>
            <p:cNvPr id="165" name="Rectangle 16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166" name="Rectangle 16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grpSp>
        <p:nvGrpSpPr>
          <p:cNvPr id="167" name="Group 19"/>
          <p:cNvGrpSpPr>
            <a:grpSpLocks/>
          </p:cNvGrpSpPr>
          <p:nvPr/>
        </p:nvGrpSpPr>
        <p:grpSpPr bwMode="auto">
          <a:xfrm>
            <a:off x="809031" y="4391036"/>
            <a:ext cx="215900" cy="71438"/>
            <a:chOff x="641426" y="1647610"/>
            <a:chExt cx="312772" cy="108077"/>
          </a:xfrm>
        </p:grpSpPr>
        <p:sp>
          <p:nvSpPr>
            <p:cNvPr id="168" name="Rectangle 16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169" name="Rectangle 16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grpSp>
        <p:nvGrpSpPr>
          <p:cNvPr id="170" name="Group 19"/>
          <p:cNvGrpSpPr>
            <a:grpSpLocks/>
          </p:cNvGrpSpPr>
          <p:nvPr/>
        </p:nvGrpSpPr>
        <p:grpSpPr bwMode="auto">
          <a:xfrm>
            <a:off x="809031" y="4718355"/>
            <a:ext cx="215900" cy="71438"/>
            <a:chOff x="641426" y="1647610"/>
            <a:chExt cx="312772" cy="108077"/>
          </a:xfrm>
        </p:grpSpPr>
        <p:sp>
          <p:nvSpPr>
            <p:cNvPr id="171" name="Rectangle 17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172" name="Rectangle 17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grpSp>
        <p:nvGrpSpPr>
          <p:cNvPr id="173" name="Group 19"/>
          <p:cNvGrpSpPr>
            <a:grpSpLocks/>
          </p:cNvGrpSpPr>
          <p:nvPr/>
        </p:nvGrpSpPr>
        <p:grpSpPr bwMode="auto">
          <a:xfrm>
            <a:off x="809031" y="5078728"/>
            <a:ext cx="215900" cy="71438"/>
            <a:chOff x="641426" y="1647610"/>
            <a:chExt cx="312772" cy="108077"/>
          </a:xfrm>
        </p:grpSpPr>
        <p:sp>
          <p:nvSpPr>
            <p:cNvPr id="174" name="Rectangle 17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175" name="Rectangle 17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grpSp>
        <p:nvGrpSpPr>
          <p:cNvPr id="176" name="Group 19"/>
          <p:cNvGrpSpPr>
            <a:grpSpLocks/>
          </p:cNvGrpSpPr>
          <p:nvPr/>
        </p:nvGrpSpPr>
        <p:grpSpPr bwMode="auto">
          <a:xfrm>
            <a:off x="809031" y="5441018"/>
            <a:ext cx="215900" cy="71438"/>
            <a:chOff x="641426" y="1647610"/>
            <a:chExt cx="312772" cy="108077"/>
          </a:xfrm>
        </p:grpSpPr>
        <p:sp>
          <p:nvSpPr>
            <p:cNvPr id="177" name="Rectangle 17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178" name="Rectangle 17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sp>
        <p:nvSpPr>
          <p:cNvPr id="62" name="Rectangle 2"/>
          <p:cNvSpPr txBox="1">
            <a:spLocks noChangeArrowheads="1"/>
          </p:cNvSpPr>
          <p:nvPr/>
        </p:nvSpPr>
        <p:spPr bwMode="auto">
          <a:xfrm>
            <a:off x="8782505" y="1851784"/>
            <a:ext cx="3684578"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Sales growth 3 Years</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Sales growth 5 Years</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Profit growth 3 Years</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Profit growth 5 Years</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Average ROE 3 Years</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Average ROE 5 Years</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Average ROCE 3 Years</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Average ROCE 5 Years</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Last 5-10 Annual Results</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Last 5 Quarterly Results </a:t>
            </a:r>
          </a:p>
          <a:p>
            <a:pPr algn="l" eaLnBrk="1" hangingPunct="1">
              <a:spcBef>
                <a:spcPts val="300"/>
              </a:spcBef>
            </a:pPr>
            <a:endParaRPr lang="en-US" altLang="en-US" sz="2000" b="1" kern="0" dirty="0">
              <a:solidFill>
                <a:schemeClr val="tx1"/>
              </a:solidFill>
              <a:latin typeface="D-DIN" panose="020B05040302020A0204" pitchFamily="34" charset="0"/>
              <a:cs typeface="Times New Roman" panose="02020603050405020304" pitchFamily="18" charset="0"/>
            </a:endParaRPr>
          </a:p>
        </p:txBody>
      </p:sp>
      <p:grpSp>
        <p:nvGrpSpPr>
          <p:cNvPr id="63" name="Group 19"/>
          <p:cNvGrpSpPr>
            <a:grpSpLocks/>
          </p:cNvGrpSpPr>
          <p:nvPr/>
        </p:nvGrpSpPr>
        <p:grpSpPr bwMode="auto">
          <a:xfrm>
            <a:off x="8392821" y="2049194"/>
            <a:ext cx="215900" cy="71438"/>
            <a:chOff x="641426" y="1647610"/>
            <a:chExt cx="312772" cy="108077"/>
          </a:xfrm>
        </p:grpSpPr>
        <p:sp>
          <p:nvSpPr>
            <p:cNvPr id="92" name="Rectangle 9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93" name="Rectangle 9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grpSp>
        <p:nvGrpSpPr>
          <p:cNvPr id="65" name="Group 19"/>
          <p:cNvGrpSpPr>
            <a:grpSpLocks/>
          </p:cNvGrpSpPr>
          <p:nvPr/>
        </p:nvGrpSpPr>
        <p:grpSpPr bwMode="auto">
          <a:xfrm>
            <a:off x="8392821" y="2396033"/>
            <a:ext cx="215900" cy="71438"/>
            <a:chOff x="641426" y="1647610"/>
            <a:chExt cx="312772" cy="108077"/>
          </a:xfrm>
        </p:grpSpPr>
        <p:sp>
          <p:nvSpPr>
            <p:cNvPr id="90" name="Rectangle 89"/>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91" name="Rectangle 90"/>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grpSp>
        <p:nvGrpSpPr>
          <p:cNvPr id="66" name="Group 19"/>
          <p:cNvGrpSpPr>
            <a:grpSpLocks/>
          </p:cNvGrpSpPr>
          <p:nvPr/>
        </p:nvGrpSpPr>
        <p:grpSpPr bwMode="auto">
          <a:xfrm>
            <a:off x="8392821" y="2697850"/>
            <a:ext cx="215900" cy="71438"/>
            <a:chOff x="641426" y="1647610"/>
            <a:chExt cx="312772" cy="108077"/>
          </a:xfrm>
        </p:grpSpPr>
        <p:sp>
          <p:nvSpPr>
            <p:cNvPr id="88" name="Rectangle 8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89" name="Rectangle 8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grpSp>
        <p:nvGrpSpPr>
          <p:cNvPr id="67" name="Group 19"/>
          <p:cNvGrpSpPr>
            <a:grpSpLocks/>
          </p:cNvGrpSpPr>
          <p:nvPr/>
        </p:nvGrpSpPr>
        <p:grpSpPr bwMode="auto">
          <a:xfrm>
            <a:off x="8392821" y="3072593"/>
            <a:ext cx="215900" cy="71438"/>
            <a:chOff x="641426" y="1647610"/>
            <a:chExt cx="312772" cy="108077"/>
          </a:xfrm>
        </p:grpSpPr>
        <p:sp>
          <p:nvSpPr>
            <p:cNvPr id="86" name="Rectangle 85"/>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87" name="Rectangle 86"/>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grpSp>
        <p:nvGrpSpPr>
          <p:cNvPr id="68" name="Group 19"/>
          <p:cNvGrpSpPr>
            <a:grpSpLocks/>
          </p:cNvGrpSpPr>
          <p:nvPr/>
        </p:nvGrpSpPr>
        <p:grpSpPr bwMode="auto">
          <a:xfrm>
            <a:off x="8392821" y="3420490"/>
            <a:ext cx="215900" cy="71438"/>
            <a:chOff x="641426" y="1647610"/>
            <a:chExt cx="312772" cy="108077"/>
          </a:xfrm>
        </p:grpSpPr>
        <p:sp>
          <p:nvSpPr>
            <p:cNvPr id="84" name="Rectangle 8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85" name="Rectangle 8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grpSp>
        <p:nvGrpSpPr>
          <p:cNvPr id="69" name="Group 19"/>
          <p:cNvGrpSpPr>
            <a:grpSpLocks/>
          </p:cNvGrpSpPr>
          <p:nvPr/>
        </p:nvGrpSpPr>
        <p:grpSpPr bwMode="auto">
          <a:xfrm>
            <a:off x="8392821" y="3748366"/>
            <a:ext cx="215900" cy="71438"/>
            <a:chOff x="641426" y="1647610"/>
            <a:chExt cx="312772" cy="108077"/>
          </a:xfrm>
        </p:grpSpPr>
        <p:sp>
          <p:nvSpPr>
            <p:cNvPr id="82" name="Rectangle 8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83" name="Rectangle 8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grpSp>
        <p:nvGrpSpPr>
          <p:cNvPr id="70" name="Group 19"/>
          <p:cNvGrpSpPr>
            <a:grpSpLocks/>
          </p:cNvGrpSpPr>
          <p:nvPr/>
        </p:nvGrpSpPr>
        <p:grpSpPr bwMode="auto">
          <a:xfrm>
            <a:off x="8392821" y="4085255"/>
            <a:ext cx="215900" cy="71438"/>
            <a:chOff x="641426" y="1647610"/>
            <a:chExt cx="312772" cy="108077"/>
          </a:xfrm>
        </p:grpSpPr>
        <p:sp>
          <p:nvSpPr>
            <p:cNvPr id="80" name="Rectangle 79"/>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81" name="Rectangle 80"/>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grpSp>
        <p:nvGrpSpPr>
          <p:cNvPr id="71" name="Group 19"/>
          <p:cNvGrpSpPr>
            <a:grpSpLocks/>
          </p:cNvGrpSpPr>
          <p:nvPr/>
        </p:nvGrpSpPr>
        <p:grpSpPr bwMode="auto">
          <a:xfrm>
            <a:off x="8392821" y="4459432"/>
            <a:ext cx="215900" cy="71438"/>
            <a:chOff x="641426" y="1647610"/>
            <a:chExt cx="312772" cy="108077"/>
          </a:xfrm>
        </p:grpSpPr>
        <p:sp>
          <p:nvSpPr>
            <p:cNvPr id="78" name="Rectangle 7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79" name="Rectangle 7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grpSp>
        <p:nvGrpSpPr>
          <p:cNvPr id="72" name="Group 19"/>
          <p:cNvGrpSpPr>
            <a:grpSpLocks/>
          </p:cNvGrpSpPr>
          <p:nvPr/>
        </p:nvGrpSpPr>
        <p:grpSpPr bwMode="auto">
          <a:xfrm>
            <a:off x="8392821" y="4796382"/>
            <a:ext cx="215900" cy="71438"/>
            <a:chOff x="641426" y="1647610"/>
            <a:chExt cx="312772" cy="108077"/>
          </a:xfrm>
        </p:grpSpPr>
        <p:sp>
          <p:nvSpPr>
            <p:cNvPr id="76" name="Rectangle 75"/>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77" name="Rectangle 76"/>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grpSp>
        <p:nvGrpSpPr>
          <p:cNvPr id="73" name="Group 19"/>
          <p:cNvGrpSpPr>
            <a:grpSpLocks/>
          </p:cNvGrpSpPr>
          <p:nvPr/>
        </p:nvGrpSpPr>
        <p:grpSpPr bwMode="auto">
          <a:xfrm>
            <a:off x="8392821" y="5133336"/>
            <a:ext cx="215900" cy="71438"/>
            <a:chOff x="641426" y="1647610"/>
            <a:chExt cx="312772" cy="108077"/>
          </a:xfrm>
        </p:grpSpPr>
        <p:sp>
          <p:nvSpPr>
            <p:cNvPr id="74" name="Rectangle 7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75" name="Rectangle 7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sp>
        <p:nvSpPr>
          <p:cNvPr id="95" name="Rectangle 4"/>
          <p:cNvSpPr>
            <a:spLocks noChangeArrowheads="1"/>
          </p:cNvSpPr>
          <p:nvPr/>
        </p:nvSpPr>
        <p:spPr bwMode="auto">
          <a:xfrm>
            <a:off x="3866821" y="1370844"/>
            <a:ext cx="4572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buClr>
                <a:schemeClr val="tx1"/>
              </a:buClr>
              <a:buSzPct val="80000"/>
            </a:pPr>
            <a:r>
              <a:rPr lang="en-GB" altLang="en-US" sz="2000" b="1" dirty="0">
                <a:solidFill>
                  <a:srgbClr val="C00000"/>
                </a:solidFill>
                <a:latin typeface="D-DIN" panose="020B05040302020A0204" pitchFamily="34" charset="0"/>
                <a:cs typeface="Times New Roman" panose="02020603050405020304" pitchFamily="18" charset="0"/>
              </a:rPr>
              <a:t>Management Effectiveness  </a:t>
            </a:r>
            <a:endParaRPr lang="en-US" altLang="en-US" sz="2000" b="1" dirty="0">
              <a:solidFill>
                <a:srgbClr val="C00000"/>
              </a:solidFill>
              <a:latin typeface="D-DIN" panose="020B05040302020A0204" pitchFamily="34" charset="0"/>
              <a:cs typeface="Times New Roman" panose="02020603050405020304" pitchFamily="18" charset="0"/>
            </a:endParaRPr>
          </a:p>
        </p:txBody>
      </p:sp>
      <p:sp>
        <p:nvSpPr>
          <p:cNvPr id="96" name="Rectangle 2"/>
          <p:cNvSpPr txBox="1">
            <a:spLocks noChangeArrowheads="1"/>
          </p:cNvSpPr>
          <p:nvPr/>
        </p:nvSpPr>
        <p:spPr bwMode="auto">
          <a:xfrm>
            <a:off x="4306340" y="1882945"/>
            <a:ext cx="4132482" cy="238107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ROCE</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ROE</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Asset Turnover Ratio</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Inventory Turnover Ratio</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Debtor Turnover Ratio</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Current Ratio</a:t>
            </a:r>
          </a:p>
        </p:txBody>
      </p:sp>
      <p:grpSp>
        <p:nvGrpSpPr>
          <p:cNvPr id="97" name="Group 19"/>
          <p:cNvGrpSpPr>
            <a:grpSpLocks/>
          </p:cNvGrpSpPr>
          <p:nvPr/>
        </p:nvGrpSpPr>
        <p:grpSpPr bwMode="auto">
          <a:xfrm>
            <a:off x="3996128" y="2068780"/>
            <a:ext cx="215900" cy="71438"/>
            <a:chOff x="641426" y="1647610"/>
            <a:chExt cx="312772" cy="108077"/>
          </a:xfrm>
        </p:grpSpPr>
        <p:sp>
          <p:nvSpPr>
            <p:cNvPr id="98" name="Rectangle 9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99" name="Rectangle 9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grpSp>
        <p:nvGrpSpPr>
          <p:cNvPr id="100" name="Group 19"/>
          <p:cNvGrpSpPr>
            <a:grpSpLocks/>
          </p:cNvGrpSpPr>
          <p:nvPr/>
        </p:nvGrpSpPr>
        <p:grpSpPr bwMode="auto">
          <a:xfrm>
            <a:off x="3996128" y="2401390"/>
            <a:ext cx="215900" cy="71438"/>
            <a:chOff x="641426" y="1647610"/>
            <a:chExt cx="312772" cy="108077"/>
          </a:xfrm>
        </p:grpSpPr>
        <p:sp>
          <p:nvSpPr>
            <p:cNvPr id="101" name="Rectangle 10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102" name="Rectangle 10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grpSp>
        <p:nvGrpSpPr>
          <p:cNvPr id="103" name="Group 19"/>
          <p:cNvGrpSpPr>
            <a:grpSpLocks/>
          </p:cNvGrpSpPr>
          <p:nvPr/>
        </p:nvGrpSpPr>
        <p:grpSpPr bwMode="auto">
          <a:xfrm>
            <a:off x="3996128" y="2762565"/>
            <a:ext cx="215900" cy="71438"/>
            <a:chOff x="641426" y="1647610"/>
            <a:chExt cx="312772" cy="108077"/>
          </a:xfrm>
        </p:grpSpPr>
        <p:sp>
          <p:nvSpPr>
            <p:cNvPr id="104" name="Rectangle 10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105" name="Rectangle 10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grpSp>
        <p:nvGrpSpPr>
          <p:cNvPr id="106" name="Group 19"/>
          <p:cNvGrpSpPr>
            <a:grpSpLocks/>
          </p:cNvGrpSpPr>
          <p:nvPr/>
        </p:nvGrpSpPr>
        <p:grpSpPr bwMode="auto">
          <a:xfrm>
            <a:off x="3996128" y="3075022"/>
            <a:ext cx="215900" cy="71438"/>
            <a:chOff x="641426" y="1647610"/>
            <a:chExt cx="312772" cy="108077"/>
          </a:xfrm>
        </p:grpSpPr>
        <p:sp>
          <p:nvSpPr>
            <p:cNvPr id="107" name="Rectangle 10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108" name="Rectangle 10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grpSp>
        <p:nvGrpSpPr>
          <p:cNvPr id="109" name="Group 19"/>
          <p:cNvGrpSpPr>
            <a:grpSpLocks/>
          </p:cNvGrpSpPr>
          <p:nvPr/>
        </p:nvGrpSpPr>
        <p:grpSpPr bwMode="auto">
          <a:xfrm>
            <a:off x="3996128" y="3415393"/>
            <a:ext cx="215900" cy="71438"/>
            <a:chOff x="641426" y="1647610"/>
            <a:chExt cx="312772" cy="108077"/>
          </a:xfrm>
        </p:grpSpPr>
        <p:sp>
          <p:nvSpPr>
            <p:cNvPr id="110" name="Rectangle 109"/>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111" name="Rectangle 110"/>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sp>
        <p:nvSpPr>
          <p:cNvPr id="112" name="Rectangle 4"/>
          <p:cNvSpPr>
            <a:spLocks noChangeArrowheads="1"/>
          </p:cNvSpPr>
          <p:nvPr/>
        </p:nvSpPr>
        <p:spPr bwMode="auto">
          <a:xfrm>
            <a:off x="3866821" y="4493814"/>
            <a:ext cx="4572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buClr>
                <a:schemeClr val="tx1"/>
              </a:buClr>
              <a:buSzPct val="80000"/>
            </a:pPr>
            <a:r>
              <a:rPr lang="en-GB" altLang="en-US" sz="2000" b="1" dirty="0">
                <a:solidFill>
                  <a:srgbClr val="C00000"/>
                </a:solidFill>
                <a:latin typeface="D-DIN" panose="020B05040302020A0204" pitchFamily="34" charset="0"/>
                <a:cs typeface="Times New Roman" panose="02020603050405020304" pitchFamily="18" charset="0"/>
              </a:rPr>
              <a:t>Cash Flow Statement</a:t>
            </a:r>
            <a:endParaRPr lang="en-US" altLang="en-US" sz="2000" b="1" dirty="0">
              <a:solidFill>
                <a:srgbClr val="C00000"/>
              </a:solidFill>
              <a:latin typeface="D-DIN" panose="020B05040302020A0204" pitchFamily="34" charset="0"/>
              <a:cs typeface="Times New Roman" panose="02020603050405020304" pitchFamily="18" charset="0"/>
            </a:endParaRPr>
          </a:p>
        </p:txBody>
      </p:sp>
      <p:sp>
        <p:nvSpPr>
          <p:cNvPr id="113" name="Rectangle 2"/>
          <p:cNvSpPr txBox="1">
            <a:spLocks noChangeArrowheads="1"/>
          </p:cNvSpPr>
          <p:nvPr/>
        </p:nvSpPr>
        <p:spPr bwMode="auto">
          <a:xfrm>
            <a:off x="4306340" y="4917173"/>
            <a:ext cx="4132482"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Cash from Operating Activity</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Cash from Investing Activity</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Cash from Financing Activity</a:t>
            </a:r>
          </a:p>
          <a:p>
            <a:pPr algn="l" eaLnBrk="1" hangingPunct="1">
              <a:spcBef>
                <a:spcPts val="300"/>
              </a:spcBef>
            </a:pPr>
            <a:endParaRPr lang="en-US" altLang="en-US" sz="2000" b="1" kern="0" dirty="0">
              <a:solidFill>
                <a:schemeClr val="tx1"/>
              </a:solidFill>
              <a:latin typeface="D-DIN" panose="020B05040302020A0204" pitchFamily="34" charset="0"/>
              <a:cs typeface="Times New Roman" panose="02020603050405020304" pitchFamily="18" charset="0"/>
            </a:endParaRPr>
          </a:p>
          <a:p>
            <a:pPr algn="l" eaLnBrk="1" hangingPunct="1">
              <a:spcBef>
                <a:spcPts val="300"/>
              </a:spcBef>
            </a:pPr>
            <a:endParaRPr lang="en-US" altLang="en-US" sz="2000" b="1" kern="0" dirty="0">
              <a:solidFill>
                <a:schemeClr val="tx1"/>
              </a:solidFill>
              <a:latin typeface="D-DIN" panose="020B05040302020A0204" pitchFamily="34" charset="0"/>
              <a:cs typeface="Times New Roman" panose="02020603050405020304" pitchFamily="18" charset="0"/>
            </a:endParaRPr>
          </a:p>
        </p:txBody>
      </p:sp>
      <p:grpSp>
        <p:nvGrpSpPr>
          <p:cNvPr id="114" name="Group 19"/>
          <p:cNvGrpSpPr>
            <a:grpSpLocks/>
          </p:cNvGrpSpPr>
          <p:nvPr/>
        </p:nvGrpSpPr>
        <p:grpSpPr bwMode="auto">
          <a:xfrm>
            <a:off x="3996128" y="5114652"/>
            <a:ext cx="215900" cy="71438"/>
            <a:chOff x="641426" y="1647610"/>
            <a:chExt cx="312772" cy="108077"/>
          </a:xfrm>
        </p:grpSpPr>
        <p:sp>
          <p:nvSpPr>
            <p:cNvPr id="115" name="Rectangle 11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116" name="Rectangle 11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grpSp>
        <p:nvGrpSpPr>
          <p:cNvPr id="117" name="Group 19"/>
          <p:cNvGrpSpPr>
            <a:grpSpLocks/>
          </p:cNvGrpSpPr>
          <p:nvPr/>
        </p:nvGrpSpPr>
        <p:grpSpPr bwMode="auto">
          <a:xfrm>
            <a:off x="3996128" y="5442657"/>
            <a:ext cx="215900" cy="71438"/>
            <a:chOff x="641426" y="1647610"/>
            <a:chExt cx="312772" cy="108077"/>
          </a:xfrm>
        </p:grpSpPr>
        <p:sp>
          <p:nvSpPr>
            <p:cNvPr id="118" name="Rectangle 11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119" name="Rectangle 11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grpSp>
        <p:nvGrpSpPr>
          <p:cNvPr id="120" name="Group 19"/>
          <p:cNvGrpSpPr>
            <a:grpSpLocks/>
          </p:cNvGrpSpPr>
          <p:nvPr/>
        </p:nvGrpSpPr>
        <p:grpSpPr bwMode="auto">
          <a:xfrm>
            <a:off x="3996128" y="5759503"/>
            <a:ext cx="215900" cy="71438"/>
            <a:chOff x="641426" y="1647610"/>
            <a:chExt cx="312772" cy="108077"/>
          </a:xfrm>
        </p:grpSpPr>
        <p:sp>
          <p:nvSpPr>
            <p:cNvPr id="121" name="Rectangle 12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122" name="Rectangle 12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grpSp>
        <p:nvGrpSpPr>
          <p:cNvPr id="123" name="Group 19"/>
          <p:cNvGrpSpPr>
            <a:grpSpLocks/>
          </p:cNvGrpSpPr>
          <p:nvPr/>
        </p:nvGrpSpPr>
        <p:grpSpPr bwMode="auto">
          <a:xfrm>
            <a:off x="3996128" y="3776055"/>
            <a:ext cx="215900" cy="71438"/>
            <a:chOff x="641426" y="1647610"/>
            <a:chExt cx="312772" cy="108077"/>
          </a:xfrm>
        </p:grpSpPr>
        <p:sp>
          <p:nvSpPr>
            <p:cNvPr id="125" name="Rectangle 12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126" name="Rectangle 12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sp>
        <p:nvSpPr>
          <p:cNvPr id="127" name="Rectangle 4"/>
          <p:cNvSpPr>
            <a:spLocks noChangeArrowheads="1"/>
          </p:cNvSpPr>
          <p:nvPr/>
        </p:nvSpPr>
        <p:spPr bwMode="auto">
          <a:xfrm>
            <a:off x="8197521" y="1370844"/>
            <a:ext cx="4572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buClr>
                <a:schemeClr val="tx1"/>
              </a:buClr>
              <a:buSzPct val="80000"/>
            </a:pPr>
            <a:r>
              <a:rPr lang="en-GB" altLang="en-US" sz="2000" b="1" dirty="0">
                <a:solidFill>
                  <a:srgbClr val="C00000"/>
                </a:solidFill>
                <a:latin typeface="D-DIN" panose="020B0504030202030204" pitchFamily="34" charset="0"/>
                <a:cs typeface="Times New Roman" panose="02020603050405020304" pitchFamily="18" charset="0"/>
              </a:rPr>
              <a:t>Performance Parameters </a:t>
            </a:r>
            <a:endParaRPr lang="en-US" altLang="en-US" sz="2000" b="1" dirty="0">
              <a:solidFill>
                <a:srgbClr val="C00000"/>
              </a:solidFill>
              <a:latin typeface="D-DIN" panose="020B0504030202030204" pitchFamily="34" charset="0"/>
              <a:cs typeface="Times New Roman" panose="02020603050405020304" pitchFamily="18" charset="0"/>
            </a:endParaRPr>
          </a:p>
        </p:txBody>
      </p:sp>
      <p:pic>
        <p:nvPicPr>
          <p:cNvPr id="130"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AFC7ACCA-F559-BF87-BE92-42B4391DDF62}"/>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3866938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4" name="Title 1">
            <a:extLst>
              <a:ext uri="{FF2B5EF4-FFF2-40B4-BE49-F238E27FC236}">
                <a16:creationId xmlns:a16="http://schemas.microsoft.com/office/drawing/2014/main" id="{3A295B22-31CA-4C63-827A-2B3CEE489206}"/>
              </a:ext>
            </a:extLst>
          </p:cNvPr>
          <p:cNvSpPr txBox="1">
            <a:spLocks/>
          </p:cNvSpPr>
          <p:nvPr/>
        </p:nvSpPr>
        <p:spPr bwMode="auto">
          <a:xfrm>
            <a:off x="512936" y="536563"/>
            <a:ext cx="7231244"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GB" altLang="en-US" sz="2400" b="1" dirty="0">
                <a:solidFill>
                  <a:srgbClr val="0046AA"/>
                </a:solidFill>
                <a:latin typeface="D-DIN" panose="020B05040302020A0204" pitchFamily="34" charset="0"/>
                <a:cs typeface="Times New Roman" panose="02020603050405020304" pitchFamily="18" charset="0"/>
              </a:rPr>
              <a:t>Fundamental Indicators – Valuation</a:t>
            </a:r>
            <a:r>
              <a:rPr lang="en-IN" altLang="en-US" sz="2400" b="1" dirty="0">
                <a:solidFill>
                  <a:srgbClr val="0046AA"/>
                </a:solidFill>
                <a:latin typeface="D-DIN" panose="020B05040302020A0204" pitchFamily="34" charset="0"/>
                <a:cs typeface="Times New Roman" panose="02020603050405020304" pitchFamily="18" charset="0"/>
              </a:rPr>
              <a:t> Ratios</a:t>
            </a:r>
            <a:endParaRPr lang="en-US" altLang="en-US" sz="2400" b="1" dirty="0">
              <a:solidFill>
                <a:srgbClr val="FF0000"/>
              </a:solidFill>
              <a:latin typeface="D-DIN" panose="020B05040302020A0204" pitchFamily="34" charset="0"/>
              <a:cs typeface="Times New Roman" panose="02020603050405020304" pitchFamily="18" charset="0"/>
            </a:endParaRPr>
          </a:p>
        </p:txBody>
      </p:sp>
      <p:sp>
        <p:nvSpPr>
          <p:cNvPr id="62" name="TextBox 61"/>
          <p:cNvSpPr txBox="1"/>
          <p:nvPr/>
        </p:nvSpPr>
        <p:spPr>
          <a:xfrm>
            <a:off x="536852" y="1387868"/>
            <a:ext cx="11155275" cy="4524315"/>
          </a:xfrm>
          <a:prstGeom prst="rect">
            <a:avLst/>
          </a:prstGeom>
          <a:noFill/>
        </p:spPr>
        <p:txBody>
          <a:bodyPr wrap="square" rtlCol="0">
            <a:spAutoFit/>
          </a:bodyPr>
          <a:lstStyle/>
          <a:p>
            <a:r>
              <a:rPr lang="en-IN" sz="1600" b="1" dirty="0">
                <a:solidFill>
                  <a:srgbClr val="C00000"/>
                </a:solidFill>
                <a:latin typeface="D-DIN" panose="020B05040302020A0204" pitchFamily="34" charset="0"/>
                <a:cs typeface="Calibri" panose="020F0502020204030204" pitchFamily="34" charset="0"/>
              </a:rPr>
              <a:t>Price to Earning</a:t>
            </a:r>
          </a:p>
          <a:p>
            <a:r>
              <a:rPr lang="en-IN" sz="1600" b="1" dirty="0">
                <a:latin typeface="D-DIN" panose="020B05040302020A0204" pitchFamily="34" charset="0"/>
                <a:cs typeface="Calibri" panose="020F0502020204030204" pitchFamily="34" charset="0"/>
              </a:rPr>
              <a:t>The price-to-earnings ratio is a metric that represents a company's profit potential. The value paid by equity investors for each stock unit is used to calculate this potential. As a result, it shows whether a stock is cheaper or more expensive than its competitors in the same industry. In order to track the company's growth, the current price-to-earnings ratio can be compared to previous ratios.</a:t>
            </a:r>
          </a:p>
          <a:p>
            <a:r>
              <a:rPr lang="en-IN" sz="1600" b="1" dirty="0">
                <a:latin typeface="D-DIN" panose="020B05040302020A0204" pitchFamily="34" charset="0"/>
                <a:cs typeface="Calibri" panose="020F0502020204030204" pitchFamily="34" charset="0"/>
              </a:rPr>
              <a:t>P/E Ratio = Share Price/Earnings Per Share</a:t>
            </a:r>
          </a:p>
          <a:p>
            <a:endParaRPr lang="en-IN" sz="1600" b="1" dirty="0">
              <a:solidFill>
                <a:srgbClr val="C00000"/>
              </a:solidFill>
              <a:latin typeface="D-DIN" panose="020B05040302020A0204" pitchFamily="34" charset="0"/>
              <a:cs typeface="Calibri" panose="020F0502020204030204" pitchFamily="34" charset="0"/>
            </a:endParaRPr>
          </a:p>
          <a:p>
            <a:r>
              <a:rPr lang="en-IN" sz="1600" b="1" dirty="0">
                <a:solidFill>
                  <a:srgbClr val="C00000"/>
                </a:solidFill>
                <a:latin typeface="D-DIN" panose="020B05040302020A0204" pitchFamily="34" charset="0"/>
                <a:cs typeface="Calibri" panose="020F0502020204030204" pitchFamily="34" charset="0"/>
              </a:rPr>
              <a:t>Price to Sales Ratio</a:t>
            </a:r>
          </a:p>
          <a:p>
            <a:r>
              <a:rPr lang="en-IN" sz="1600" b="1" dirty="0">
                <a:latin typeface="D-DIN" panose="020B05040302020A0204" pitchFamily="34" charset="0"/>
                <a:cs typeface="Calibri" panose="020F0502020204030204" pitchFamily="34" charset="0"/>
              </a:rPr>
              <a:t>The Price-to-Sales Ratio (P/S) compares the value of a company to the total amount of annual sales it generated previously. The P/S ratio, often known as the "sales multiple," is a valuation multiple based on the market value that investors place on a company's revenue.</a:t>
            </a:r>
          </a:p>
          <a:p>
            <a:r>
              <a:rPr lang="en-IN" sz="1600" b="1" dirty="0">
                <a:latin typeface="D-DIN" panose="020B05040302020A0204" pitchFamily="34" charset="0"/>
                <a:cs typeface="Calibri" panose="020F0502020204030204" pitchFamily="34" charset="0"/>
              </a:rPr>
              <a:t>PS Ratio= Market Capitalization/ Annual Revenue</a:t>
            </a:r>
          </a:p>
          <a:p>
            <a:endParaRPr lang="en-IN" sz="1600" b="1" dirty="0">
              <a:latin typeface="D-DIN" panose="020B05040302020A0204" pitchFamily="34" charset="0"/>
              <a:cs typeface="Calibri" panose="020F0502020204030204" pitchFamily="34" charset="0"/>
            </a:endParaRPr>
          </a:p>
          <a:p>
            <a:r>
              <a:rPr lang="en-IN" sz="1600" b="1" dirty="0">
                <a:solidFill>
                  <a:srgbClr val="C00000"/>
                </a:solidFill>
                <a:latin typeface="D-DIN" panose="020B05040302020A0204" pitchFamily="34" charset="0"/>
                <a:cs typeface="Calibri" panose="020F0502020204030204" pitchFamily="34" charset="0"/>
              </a:rPr>
              <a:t>Price to Book Value</a:t>
            </a:r>
          </a:p>
          <a:p>
            <a:r>
              <a:rPr lang="en-IN" sz="1600" b="1" dirty="0">
                <a:latin typeface="D-DIN" panose="020B05040302020A0204" pitchFamily="34" charset="0"/>
                <a:cs typeface="Calibri" panose="020F0502020204030204" pitchFamily="34" charset="0"/>
              </a:rPr>
              <a:t>The Price-to-Book Ratio (P/B Ratio) compares a company's market capitalization to its book value of equity. The P/B ratio, popular among value investors, can be used to find cheap companies in the market.</a:t>
            </a:r>
          </a:p>
          <a:p>
            <a:r>
              <a:rPr lang="en-IN" sz="1600" b="1" i="1" dirty="0">
                <a:latin typeface="D-DIN" panose="020B05040302020A0204" pitchFamily="34" charset="0"/>
                <a:cs typeface="Calibri" panose="020F0502020204030204" pitchFamily="34" charset="0"/>
              </a:rPr>
              <a:t>P/B Raito = Market Capitalization / Book Value of Equity</a:t>
            </a:r>
            <a:endParaRPr lang="en-IN" sz="1600" b="1" dirty="0">
              <a:latin typeface="D-DIN" panose="020B05040302020A0204" pitchFamily="34" charset="0"/>
              <a:cs typeface="Calibri" panose="020F0502020204030204" pitchFamily="34" charset="0"/>
            </a:endParaRPr>
          </a:p>
          <a:p>
            <a:endParaRPr lang="en-IN" sz="1600" b="1" i="1" dirty="0">
              <a:latin typeface="D-DIN" panose="020B05040302020A0204" pitchFamily="34" charset="0"/>
              <a:cs typeface="Calibri" panose="020F0502020204030204" pitchFamily="34" charset="0"/>
            </a:endParaRPr>
          </a:p>
        </p:txBody>
      </p:sp>
      <p:pic>
        <p:nvPicPr>
          <p:cNvPr id="8"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CEE6A1DC-658D-104B-B4B7-FCEB4BC4447A}"/>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1861819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2" name="TextBox 61"/>
          <p:cNvSpPr txBox="1"/>
          <p:nvPr/>
        </p:nvSpPr>
        <p:spPr>
          <a:xfrm>
            <a:off x="536852" y="1387868"/>
            <a:ext cx="11155275" cy="2308324"/>
          </a:xfrm>
          <a:prstGeom prst="rect">
            <a:avLst/>
          </a:prstGeom>
          <a:noFill/>
        </p:spPr>
        <p:txBody>
          <a:bodyPr wrap="square" rtlCol="0">
            <a:spAutoFit/>
          </a:bodyPr>
          <a:lstStyle/>
          <a:p>
            <a:r>
              <a:rPr lang="en-IN" sz="1600" b="1" dirty="0">
                <a:solidFill>
                  <a:srgbClr val="C00000"/>
                </a:solidFill>
                <a:latin typeface="D-DIN" panose="020B05040302020A0204" pitchFamily="34" charset="0"/>
                <a:cs typeface="Calibri" panose="020F0502020204030204" pitchFamily="34" charset="0"/>
              </a:rPr>
              <a:t>EV/EBITDA</a:t>
            </a:r>
          </a:p>
          <a:p>
            <a:r>
              <a:rPr lang="en-US" sz="1600" b="1" dirty="0">
                <a:latin typeface="D-DIN" panose="020B05040302020A0204" pitchFamily="34" charset="0"/>
                <a:cs typeface="Calibri" panose="020F0502020204030204" pitchFamily="34" charset="0"/>
              </a:rPr>
              <a:t>The enterprise value to earnings before interest, taxes, depreciation, and amortization ratio (EV/EBITDA) compares the value of a company—debt included—to the company’s cash earnings less non-cash expenses.</a:t>
            </a:r>
          </a:p>
          <a:p>
            <a:r>
              <a:rPr lang="en-US" sz="1600" b="1" dirty="0">
                <a:latin typeface="D-DIN" panose="020B05040302020A0204" pitchFamily="34" charset="0"/>
                <a:cs typeface="Calibri" panose="020F0502020204030204" pitchFamily="34" charset="0"/>
              </a:rPr>
              <a:t>The EV/EBITDA metric is a popular valuation tool that helps investors compare companies in order to make an investment decision.</a:t>
            </a:r>
          </a:p>
          <a:p>
            <a:r>
              <a:rPr lang="en-US" sz="1600" b="1" dirty="0">
                <a:latin typeface="D-DIN" panose="020B05040302020A0204" pitchFamily="34" charset="0"/>
                <a:cs typeface="Calibri" panose="020F0502020204030204" pitchFamily="34" charset="0"/>
              </a:rPr>
              <a:t>EV calculates a company's total value or assessed worth, while EBITDA measures a company's overall financial performance and profitability.</a:t>
            </a:r>
          </a:p>
          <a:p>
            <a:r>
              <a:rPr lang="en-US" sz="1600" b="1" dirty="0">
                <a:latin typeface="D-DIN" panose="020B05040302020A0204" pitchFamily="34" charset="0"/>
                <a:cs typeface="Calibri" panose="020F0502020204030204" pitchFamily="34" charset="0"/>
              </a:rPr>
              <a:t>Typically, when evaluating a company, an EV/EBITDA value below 10 is seen as healthy.</a:t>
            </a:r>
          </a:p>
          <a:p>
            <a:r>
              <a:rPr lang="en-US" sz="1600" b="1" dirty="0">
                <a:latin typeface="D-DIN" panose="020B05040302020A0204" pitchFamily="34" charset="0"/>
                <a:cs typeface="Calibri" panose="020F0502020204030204" pitchFamily="34" charset="0"/>
              </a:rPr>
              <a:t>It's best to use the EV/EBITDA metric when comparing companies within the same industry or sector.</a:t>
            </a:r>
          </a:p>
        </p:txBody>
      </p:sp>
      <p:sp>
        <p:nvSpPr>
          <p:cNvPr id="6" name="TextBox 5"/>
          <p:cNvSpPr txBox="1"/>
          <p:nvPr/>
        </p:nvSpPr>
        <p:spPr>
          <a:xfrm>
            <a:off x="536852" y="3713870"/>
            <a:ext cx="11155275" cy="1323439"/>
          </a:xfrm>
          <a:prstGeom prst="rect">
            <a:avLst/>
          </a:prstGeom>
          <a:noFill/>
        </p:spPr>
        <p:txBody>
          <a:bodyPr wrap="square" rtlCol="0">
            <a:spAutoFit/>
          </a:bodyPr>
          <a:lstStyle/>
          <a:p>
            <a:r>
              <a:rPr lang="pt-BR" altLang="en-US" sz="1600" b="1" kern="0" dirty="0">
                <a:solidFill>
                  <a:srgbClr val="C00000"/>
                </a:solidFill>
                <a:latin typeface="D-DIN" panose="020B05040302020A0204" pitchFamily="34" charset="0"/>
                <a:cs typeface="Times New Roman" panose="02020603050405020304" pitchFamily="18" charset="0"/>
              </a:rPr>
              <a:t>PEG Ratio</a:t>
            </a:r>
          </a:p>
          <a:p>
            <a:r>
              <a:rPr lang="en-US" sz="1600" b="1" dirty="0">
                <a:latin typeface="D-DIN" panose="020B05040302020A0204" pitchFamily="34" charset="0"/>
                <a:cs typeface="Calibri" panose="020F0502020204030204" pitchFamily="34" charset="0"/>
              </a:rPr>
              <a:t>The PEG ratio was popularized by Peter Lynch. It is calculated </a:t>
            </a:r>
            <a:r>
              <a:rPr lang="en-US" sz="1600" b="1">
                <a:latin typeface="D-DIN" panose="020B05040302020A0204" pitchFamily="34" charset="0"/>
                <a:cs typeface="Calibri" panose="020F0502020204030204" pitchFamily="34" charset="0"/>
              </a:rPr>
              <a:t>as follows: </a:t>
            </a:r>
            <a:endParaRPr lang="en-US" sz="1600" b="1" dirty="0">
              <a:latin typeface="D-DIN" panose="020B05040302020A0204" pitchFamily="34" charset="0"/>
              <a:cs typeface="Calibri" panose="020F0502020204030204" pitchFamily="34" charset="0"/>
            </a:endParaRPr>
          </a:p>
          <a:p>
            <a:r>
              <a:rPr lang="en-US" sz="1600" b="1" dirty="0">
                <a:latin typeface="D-DIN" panose="020B05040302020A0204" pitchFamily="34" charset="0"/>
                <a:cs typeface="Calibri" panose="020F0502020204030204" pitchFamily="34" charset="0"/>
              </a:rPr>
              <a:t>The PEG ratio takes into account growth rate when considering valuation. This is intuitive. A company growing at 10% a year should have a higher price-to-earnings ratio than a company growing at 2% a year. The PEG ratio takes this into account. </a:t>
            </a:r>
          </a:p>
          <a:p>
            <a:r>
              <a:rPr lang="en-US" sz="1600" b="1" dirty="0">
                <a:latin typeface="D-DIN" panose="020B05040302020A0204" pitchFamily="34" charset="0"/>
                <a:cs typeface="Calibri" panose="020F0502020204030204" pitchFamily="34" charset="0"/>
              </a:rPr>
              <a:t>A PEG ratio below one is generally said to be a bargain. </a:t>
            </a:r>
          </a:p>
        </p:txBody>
      </p:sp>
      <p:pic>
        <p:nvPicPr>
          <p:cNvPr id="2" name="Picture 1"/>
          <p:cNvPicPr>
            <a:picLocks noChangeAspect="1"/>
          </p:cNvPicPr>
          <p:nvPr/>
        </p:nvPicPr>
        <p:blipFill>
          <a:blip r:embed="rId3"/>
          <a:stretch>
            <a:fillRect/>
          </a:stretch>
        </p:blipFill>
        <p:spPr>
          <a:xfrm>
            <a:off x="700122" y="5203498"/>
            <a:ext cx="3257100" cy="888891"/>
          </a:xfrm>
          <a:prstGeom prst="rect">
            <a:avLst/>
          </a:prstGeom>
        </p:spPr>
      </p:pic>
      <p:sp>
        <p:nvSpPr>
          <p:cNvPr id="8" name="Title 1">
            <a:extLst>
              <a:ext uri="{FF2B5EF4-FFF2-40B4-BE49-F238E27FC236}">
                <a16:creationId xmlns:a16="http://schemas.microsoft.com/office/drawing/2014/main" id="{3A295B22-31CA-4C63-827A-2B3CEE489206}"/>
              </a:ext>
            </a:extLst>
          </p:cNvPr>
          <p:cNvSpPr txBox="1">
            <a:spLocks/>
          </p:cNvSpPr>
          <p:nvPr/>
        </p:nvSpPr>
        <p:spPr bwMode="auto">
          <a:xfrm>
            <a:off x="512936" y="536563"/>
            <a:ext cx="7231244"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GB" altLang="en-US" sz="2400" b="1" dirty="0">
                <a:solidFill>
                  <a:srgbClr val="0046AA"/>
                </a:solidFill>
                <a:latin typeface="D-DIN" panose="020B05040302020A0204" pitchFamily="34" charset="0"/>
                <a:cs typeface="Times New Roman" panose="02020603050405020304" pitchFamily="18" charset="0"/>
              </a:rPr>
              <a:t>Fundamental Indicators – Valuation</a:t>
            </a:r>
            <a:r>
              <a:rPr lang="en-IN" altLang="en-US" sz="2400" b="1" dirty="0">
                <a:solidFill>
                  <a:srgbClr val="0046AA"/>
                </a:solidFill>
                <a:latin typeface="D-DIN" panose="020B05040302020A0204" pitchFamily="34" charset="0"/>
                <a:cs typeface="Times New Roman" panose="02020603050405020304" pitchFamily="18" charset="0"/>
              </a:rPr>
              <a:t> Ratios</a:t>
            </a:r>
            <a:endParaRPr lang="en-US" altLang="en-US" sz="2400" b="1" dirty="0">
              <a:solidFill>
                <a:srgbClr val="FF0000"/>
              </a:solidFill>
              <a:latin typeface="D-DIN" panose="020B05040302020A0204" pitchFamily="34" charset="0"/>
              <a:cs typeface="Times New Roman" panose="02020603050405020304" pitchFamily="18" charset="0"/>
            </a:endParaRPr>
          </a:p>
        </p:txBody>
      </p:sp>
      <p:pic>
        <p:nvPicPr>
          <p:cNvPr id="9" name="Picture 13"/>
          <p:cNvPicPr>
            <a:picLocks noChangeAspect="1"/>
          </p:cNvPicPr>
          <p:nvPr/>
        </p:nvPicPr>
        <p:blipFill rotWithShape="1">
          <a:blip r:embed="rId4"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DD92C450-76DF-AA14-8289-771D046EF9F8}"/>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2083573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1096716" y="2018168"/>
            <a:ext cx="10765785" cy="3323987"/>
          </a:xfrm>
          <a:prstGeom prst="rect">
            <a:avLst/>
          </a:prstGeom>
        </p:spPr>
        <p:txBody>
          <a:bodyPr wrap="square">
            <a:spAutoFit/>
          </a:bodyPr>
          <a:lstStyle/>
          <a:p>
            <a:pPr>
              <a:spcBef>
                <a:spcPts val="601"/>
              </a:spcBef>
            </a:pPr>
            <a:r>
              <a:rPr lang="en-US" sz="2000" b="1" dirty="0">
                <a:latin typeface="D-DIN" panose="020B05040302020A0204" pitchFamily="34" charset="0"/>
              </a:rPr>
              <a:t>The Cash flow statement provides us a picture of the true cash position of the company</a:t>
            </a:r>
          </a:p>
          <a:p>
            <a:pPr>
              <a:spcBef>
                <a:spcPts val="601"/>
              </a:spcBef>
            </a:pPr>
            <a:r>
              <a:rPr lang="en-US" sz="2000" b="1" dirty="0">
                <a:latin typeface="D-DIN" panose="020B05040302020A0204" pitchFamily="34" charset="0"/>
              </a:rPr>
              <a:t>Each activity either generates or drains money for the company</a:t>
            </a:r>
          </a:p>
          <a:p>
            <a:pPr>
              <a:spcBef>
                <a:spcPts val="601"/>
              </a:spcBef>
            </a:pPr>
            <a:r>
              <a:rPr lang="en-US" sz="2000" b="1" dirty="0">
                <a:latin typeface="D-DIN" panose="020B05040302020A0204" pitchFamily="34" charset="0"/>
              </a:rPr>
              <a:t>Investors should pre-dominantly and specifically look at the </a:t>
            </a:r>
            <a:r>
              <a:rPr lang="en-US" sz="2000" b="1" dirty="0" err="1">
                <a:latin typeface="D-DIN" panose="020B05040302020A0204" pitchFamily="34" charset="0"/>
              </a:rPr>
              <a:t>cashflows</a:t>
            </a:r>
            <a:r>
              <a:rPr lang="en-US" sz="2000" b="1" dirty="0">
                <a:latin typeface="D-DIN" panose="020B05040302020A0204" pitchFamily="34" charset="0"/>
              </a:rPr>
              <a:t> from the operating activities</a:t>
            </a:r>
          </a:p>
          <a:p>
            <a:pPr>
              <a:spcBef>
                <a:spcPts val="601"/>
              </a:spcBef>
            </a:pPr>
            <a:r>
              <a:rPr lang="en-US" sz="2000" b="1" dirty="0">
                <a:latin typeface="D-DIN" panose="020B05040302020A0204" pitchFamily="34" charset="0"/>
              </a:rPr>
              <a:t>When the liabilities increase, cash level increases and vice versa</a:t>
            </a:r>
          </a:p>
          <a:p>
            <a:pPr>
              <a:spcBef>
                <a:spcPts val="601"/>
              </a:spcBef>
            </a:pPr>
            <a:r>
              <a:rPr lang="en-US" sz="2000" b="1" dirty="0">
                <a:latin typeface="D-DIN" panose="020B05040302020A0204" pitchFamily="34" charset="0"/>
              </a:rPr>
              <a:t>When the assets increase, cash level decreases and vice versa</a:t>
            </a:r>
          </a:p>
          <a:p>
            <a:pPr>
              <a:spcBef>
                <a:spcPts val="601"/>
              </a:spcBef>
            </a:pPr>
            <a:r>
              <a:rPr lang="en-US" sz="2000" b="1" dirty="0">
                <a:latin typeface="D-DIN" panose="020B05040302020A0204" pitchFamily="34" charset="0"/>
              </a:rPr>
              <a:t>The net cash flow number for the year is also reflected in the balance sheet</a:t>
            </a:r>
          </a:p>
          <a:p>
            <a:pPr>
              <a:spcBef>
                <a:spcPts val="601"/>
              </a:spcBef>
            </a:pPr>
            <a:r>
              <a:rPr lang="en-US" sz="2000" b="1" dirty="0">
                <a:latin typeface="D-DIN" panose="020B05040302020A0204" pitchFamily="34" charset="0"/>
              </a:rPr>
              <a:t>This Statement is a useful addition to the financial statements of a company because it indicates the company’s performance</a:t>
            </a:r>
            <a:endParaRPr lang="en-IN" sz="2000" b="1" dirty="0">
              <a:latin typeface="D-DIN" panose="020B05040302020A0204" pitchFamily="34" charset="0"/>
            </a:endParaRPr>
          </a:p>
        </p:txBody>
      </p:sp>
      <p:sp>
        <p:nvSpPr>
          <p:cNvPr id="5" name="Rectangle 2"/>
          <p:cNvSpPr>
            <a:spLocks noGrp="1" noChangeArrowheads="1"/>
          </p:cNvSpPr>
          <p:nvPr>
            <p:ph type="ctrTitle"/>
          </p:nvPr>
        </p:nvSpPr>
        <p:spPr bwMode="auto">
          <a:xfrm>
            <a:off x="627926" y="700551"/>
            <a:ext cx="9468574" cy="59054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p>
            <a:pPr algn="l" eaLnBrk="1" hangingPunct="1"/>
            <a:r>
              <a:rPr lang="en-GB" altLang="en-US" sz="2400" b="1" dirty="0">
                <a:solidFill>
                  <a:srgbClr val="0046AA"/>
                </a:solidFill>
                <a:latin typeface="D-DIN" panose="020B05040302020A0204" pitchFamily="34" charset="0"/>
                <a:cs typeface="Times New Roman" panose="02020603050405020304" pitchFamily="18" charset="0"/>
              </a:rPr>
              <a:t>Cash Flow Statement – </a:t>
            </a:r>
            <a:r>
              <a:rPr lang="en-GB" altLang="en-US" sz="2000" b="1" dirty="0" err="1">
                <a:solidFill>
                  <a:srgbClr val="C00000"/>
                </a:solidFill>
                <a:latin typeface="D-DIN" panose="020B05040302020A0204" pitchFamily="34" charset="0"/>
                <a:cs typeface="Times New Roman" panose="02020603050405020304" pitchFamily="18" charset="0"/>
              </a:rPr>
              <a:t>Doodh</a:t>
            </a:r>
            <a:r>
              <a:rPr lang="en-GB" altLang="en-US" sz="2000" b="1" dirty="0">
                <a:solidFill>
                  <a:srgbClr val="C00000"/>
                </a:solidFill>
                <a:latin typeface="D-DIN" panose="020B05040302020A0204" pitchFamily="34" charset="0"/>
                <a:cs typeface="Times New Roman" panose="02020603050405020304" pitchFamily="18" charset="0"/>
              </a:rPr>
              <a:t> </a:t>
            </a:r>
            <a:r>
              <a:rPr lang="en-GB" altLang="en-US" sz="2000" b="1" dirty="0" err="1">
                <a:solidFill>
                  <a:srgbClr val="C00000"/>
                </a:solidFill>
                <a:latin typeface="D-DIN" panose="020B05040302020A0204" pitchFamily="34" charset="0"/>
                <a:cs typeface="Times New Roman" panose="02020603050405020304" pitchFamily="18" charset="0"/>
              </a:rPr>
              <a:t>ka</a:t>
            </a:r>
            <a:r>
              <a:rPr lang="en-GB" altLang="en-US" sz="2000" b="1" dirty="0">
                <a:solidFill>
                  <a:srgbClr val="C00000"/>
                </a:solidFill>
                <a:latin typeface="D-DIN" panose="020B05040302020A0204" pitchFamily="34" charset="0"/>
                <a:cs typeface="Times New Roman" panose="02020603050405020304" pitchFamily="18" charset="0"/>
              </a:rPr>
              <a:t> </a:t>
            </a:r>
            <a:r>
              <a:rPr lang="en-GB" altLang="en-US" sz="2000" b="1" dirty="0" err="1">
                <a:solidFill>
                  <a:srgbClr val="C00000"/>
                </a:solidFill>
                <a:latin typeface="D-DIN" panose="020B05040302020A0204" pitchFamily="34" charset="0"/>
                <a:cs typeface="Times New Roman" panose="02020603050405020304" pitchFamily="18" charset="0"/>
              </a:rPr>
              <a:t>Doodh</a:t>
            </a:r>
            <a:r>
              <a:rPr lang="en-GB" altLang="en-US" sz="2000" b="1" dirty="0">
                <a:solidFill>
                  <a:srgbClr val="C00000"/>
                </a:solidFill>
                <a:latin typeface="D-DIN" panose="020B05040302020A0204" pitchFamily="34" charset="0"/>
                <a:cs typeface="Times New Roman" panose="02020603050405020304" pitchFamily="18" charset="0"/>
              </a:rPr>
              <a:t>, </a:t>
            </a:r>
            <a:r>
              <a:rPr lang="en-GB" altLang="en-US" sz="2000" b="1" dirty="0" err="1">
                <a:solidFill>
                  <a:srgbClr val="C00000"/>
                </a:solidFill>
                <a:latin typeface="D-DIN" panose="020B05040302020A0204" pitchFamily="34" charset="0"/>
                <a:cs typeface="Times New Roman" panose="02020603050405020304" pitchFamily="18" charset="0"/>
              </a:rPr>
              <a:t>Paani</a:t>
            </a:r>
            <a:r>
              <a:rPr lang="en-GB" altLang="en-US" sz="2000" b="1" dirty="0">
                <a:solidFill>
                  <a:srgbClr val="C00000"/>
                </a:solidFill>
                <a:latin typeface="D-DIN" panose="020B05040302020A0204" pitchFamily="34" charset="0"/>
                <a:cs typeface="Times New Roman" panose="02020603050405020304" pitchFamily="18" charset="0"/>
              </a:rPr>
              <a:t> </a:t>
            </a:r>
            <a:r>
              <a:rPr lang="en-GB" altLang="en-US" sz="2000" b="1" dirty="0" err="1">
                <a:solidFill>
                  <a:srgbClr val="C00000"/>
                </a:solidFill>
                <a:latin typeface="D-DIN" panose="020B05040302020A0204" pitchFamily="34" charset="0"/>
                <a:cs typeface="Times New Roman" panose="02020603050405020304" pitchFamily="18" charset="0"/>
              </a:rPr>
              <a:t>ka</a:t>
            </a:r>
            <a:r>
              <a:rPr lang="en-GB" altLang="en-US" sz="2000" b="1" dirty="0">
                <a:solidFill>
                  <a:srgbClr val="C00000"/>
                </a:solidFill>
                <a:latin typeface="D-DIN" panose="020B05040302020A0204" pitchFamily="34" charset="0"/>
                <a:cs typeface="Times New Roman" panose="02020603050405020304" pitchFamily="18" charset="0"/>
              </a:rPr>
              <a:t> </a:t>
            </a:r>
            <a:r>
              <a:rPr lang="en-GB" altLang="en-US" sz="2000" b="1" dirty="0" err="1">
                <a:solidFill>
                  <a:srgbClr val="C00000"/>
                </a:solidFill>
                <a:latin typeface="D-DIN" panose="020B05040302020A0204" pitchFamily="34" charset="0"/>
                <a:cs typeface="Times New Roman" panose="02020603050405020304" pitchFamily="18" charset="0"/>
              </a:rPr>
              <a:t>Paani</a:t>
            </a:r>
            <a:endParaRPr lang="en-US" altLang="en-US" sz="2400" b="1" dirty="0">
              <a:solidFill>
                <a:srgbClr val="C00000"/>
              </a:solidFill>
              <a:latin typeface="D-DIN" panose="020B05040302020A0204" pitchFamily="34" charset="0"/>
              <a:cs typeface="Times New Roman" panose="02020603050405020304" pitchFamily="18" charset="0"/>
            </a:endParaRPr>
          </a:p>
        </p:txBody>
      </p:sp>
      <p:sp>
        <p:nvSpPr>
          <p:cNvPr id="2" name="Rectangle 1"/>
          <p:cNvSpPr/>
          <p:nvPr/>
        </p:nvSpPr>
        <p:spPr>
          <a:xfrm>
            <a:off x="627929" y="1420567"/>
            <a:ext cx="10765785" cy="369332"/>
          </a:xfrm>
          <a:prstGeom prst="rect">
            <a:avLst/>
          </a:prstGeom>
        </p:spPr>
        <p:txBody>
          <a:bodyPr wrap="square">
            <a:spAutoFit/>
          </a:bodyPr>
          <a:lstStyle/>
          <a:p>
            <a:pPr>
              <a:spcBef>
                <a:spcPts val="601"/>
              </a:spcBef>
            </a:pPr>
            <a:r>
              <a:rPr lang="en-US" sz="1800" b="1" dirty="0">
                <a:solidFill>
                  <a:srgbClr val="0046AA"/>
                </a:solidFill>
                <a:latin typeface="D-DIN" panose="020B05040302020A0204" pitchFamily="34" charset="0"/>
              </a:rPr>
              <a:t>Net Cash Flow of a Company =  Operating Activities  + Investing Activities + Financing Activities</a:t>
            </a:r>
          </a:p>
        </p:txBody>
      </p:sp>
      <p:grpSp>
        <p:nvGrpSpPr>
          <p:cNvPr id="6" name="Group 19"/>
          <p:cNvGrpSpPr>
            <a:grpSpLocks/>
          </p:cNvGrpSpPr>
          <p:nvPr/>
        </p:nvGrpSpPr>
        <p:grpSpPr bwMode="auto">
          <a:xfrm>
            <a:off x="780004" y="2174192"/>
            <a:ext cx="215900" cy="71438"/>
            <a:chOff x="641426" y="1647610"/>
            <a:chExt cx="312772" cy="108077"/>
          </a:xfrm>
        </p:grpSpPr>
        <p:sp>
          <p:nvSpPr>
            <p:cNvPr id="7" name="Rectangle 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sp>
          <p:nvSpPr>
            <p:cNvPr id="8" name="Rectangle 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grpSp>
      <p:grpSp>
        <p:nvGrpSpPr>
          <p:cNvPr id="9" name="Group 19"/>
          <p:cNvGrpSpPr>
            <a:grpSpLocks/>
          </p:cNvGrpSpPr>
          <p:nvPr/>
        </p:nvGrpSpPr>
        <p:grpSpPr bwMode="auto">
          <a:xfrm>
            <a:off x="780004" y="2566076"/>
            <a:ext cx="215900" cy="71438"/>
            <a:chOff x="641426" y="1647610"/>
            <a:chExt cx="312772" cy="108077"/>
          </a:xfrm>
        </p:grpSpPr>
        <p:sp>
          <p:nvSpPr>
            <p:cNvPr id="10" name="Rectangle 9"/>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sp>
          <p:nvSpPr>
            <p:cNvPr id="11" name="Rectangle 10"/>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grpSp>
      <p:grpSp>
        <p:nvGrpSpPr>
          <p:cNvPr id="12" name="Group 19"/>
          <p:cNvGrpSpPr>
            <a:grpSpLocks/>
          </p:cNvGrpSpPr>
          <p:nvPr/>
        </p:nvGrpSpPr>
        <p:grpSpPr bwMode="auto">
          <a:xfrm>
            <a:off x="780004" y="2957963"/>
            <a:ext cx="215900" cy="71438"/>
            <a:chOff x="641426" y="1647610"/>
            <a:chExt cx="312772" cy="108077"/>
          </a:xfrm>
        </p:grpSpPr>
        <p:sp>
          <p:nvSpPr>
            <p:cNvPr id="13" name="Rectangle 12"/>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sp>
          <p:nvSpPr>
            <p:cNvPr id="14" name="Rectangle 13"/>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grpSp>
      <p:grpSp>
        <p:nvGrpSpPr>
          <p:cNvPr id="15" name="Group 19"/>
          <p:cNvGrpSpPr>
            <a:grpSpLocks/>
          </p:cNvGrpSpPr>
          <p:nvPr/>
        </p:nvGrpSpPr>
        <p:grpSpPr bwMode="auto">
          <a:xfrm>
            <a:off x="780004" y="3625619"/>
            <a:ext cx="215900" cy="71438"/>
            <a:chOff x="641426" y="1647610"/>
            <a:chExt cx="312772" cy="108077"/>
          </a:xfrm>
        </p:grpSpPr>
        <p:sp>
          <p:nvSpPr>
            <p:cNvPr id="16" name="Rectangle 15"/>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sp>
          <p:nvSpPr>
            <p:cNvPr id="17" name="Rectangle 16"/>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grpSp>
      <p:grpSp>
        <p:nvGrpSpPr>
          <p:cNvPr id="18" name="Group 19"/>
          <p:cNvGrpSpPr>
            <a:grpSpLocks/>
          </p:cNvGrpSpPr>
          <p:nvPr/>
        </p:nvGrpSpPr>
        <p:grpSpPr bwMode="auto">
          <a:xfrm>
            <a:off x="780004" y="4002989"/>
            <a:ext cx="215900" cy="71438"/>
            <a:chOff x="641426" y="1647610"/>
            <a:chExt cx="312772" cy="108077"/>
          </a:xfrm>
        </p:grpSpPr>
        <p:sp>
          <p:nvSpPr>
            <p:cNvPr id="19" name="Rectangle 18"/>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sp>
          <p:nvSpPr>
            <p:cNvPr id="20" name="Rectangle 19"/>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grpSp>
      <p:grpSp>
        <p:nvGrpSpPr>
          <p:cNvPr id="24" name="Group 19"/>
          <p:cNvGrpSpPr>
            <a:grpSpLocks/>
          </p:cNvGrpSpPr>
          <p:nvPr/>
        </p:nvGrpSpPr>
        <p:grpSpPr bwMode="auto">
          <a:xfrm>
            <a:off x="780004" y="4394876"/>
            <a:ext cx="215900" cy="71438"/>
            <a:chOff x="641426" y="1647610"/>
            <a:chExt cx="312772" cy="108077"/>
          </a:xfrm>
        </p:grpSpPr>
        <p:sp>
          <p:nvSpPr>
            <p:cNvPr id="25" name="Rectangle 2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sp>
          <p:nvSpPr>
            <p:cNvPr id="26" name="Rectangle 2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grpSp>
      <p:grpSp>
        <p:nvGrpSpPr>
          <p:cNvPr id="27" name="Group 19"/>
          <p:cNvGrpSpPr>
            <a:grpSpLocks/>
          </p:cNvGrpSpPr>
          <p:nvPr/>
        </p:nvGrpSpPr>
        <p:grpSpPr bwMode="auto">
          <a:xfrm>
            <a:off x="780004" y="4786763"/>
            <a:ext cx="215900" cy="71438"/>
            <a:chOff x="641426" y="1647610"/>
            <a:chExt cx="312772" cy="108077"/>
          </a:xfrm>
        </p:grpSpPr>
        <p:sp>
          <p:nvSpPr>
            <p:cNvPr id="28" name="Rectangle 2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sp>
          <p:nvSpPr>
            <p:cNvPr id="29" name="Rectangle 2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grpSp>
      <p:pic>
        <p:nvPicPr>
          <p:cNvPr id="30"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20">
            <a:extLst>
              <a:ext uri="{FF2B5EF4-FFF2-40B4-BE49-F238E27FC236}">
                <a16:creationId xmlns:a16="http://schemas.microsoft.com/office/drawing/2014/main" id="{4A776DA9-10F7-D6CD-DAFE-1B464EEFB224}"/>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957586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1128034" y="2028619"/>
            <a:ext cx="10120450" cy="3694986"/>
          </a:xfrm>
          <a:prstGeom prst="rect">
            <a:avLst/>
          </a:prstGeom>
        </p:spPr>
        <p:txBody>
          <a:bodyPr wrap="square">
            <a:spAutoFit/>
          </a:bodyPr>
          <a:lstStyle/>
          <a:p>
            <a:r>
              <a:rPr lang="en-US" sz="1801" b="1" dirty="0">
                <a:latin typeface="D-DIN" panose="020B05040302020A0204" pitchFamily="34" charset="0"/>
              </a:rPr>
              <a:t>Operational Activities (</a:t>
            </a:r>
            <a:r>
              <a:rPr lang="en-US" sz="1801" b="1">
                <a:latin typeface="D-DIN" panose="020B05040302020A0204" pitchFamily="34" charset="0"/>
              </a:rPr>
              <a:t>OA): </a:t>
            </a:r>
            <a:r>
              <a:rPr lang="en-US" sz="1801" b="1" dirty="0">
                <a:latin typeface="D-DIN" panose="020B05040302020A0204" pitchFamily="34" charset="0"/>
              </a:rPr>
              <a:t>Activities directly related to the daily core business operations are called operational activities. Typical operating activities include sales, marketing, manufacturing, technology upgrade, resource hiring etc.</a:t>
            </a:r>
          </a:p>
          <a:p>
            <a:endParaRPr lang="en-US" sz="1801" b="1" dirty="0">
              <a:latin typeface="D-DIN" panose="020B05040302020A0204" pitchFamily="34" charset="0"/>
            </a:endParaRPr>
          </a:p>
          <a:p>
            <a:r>
              <a:rPr lang="en-US" sz="1801" b="1" dirty="0">
                <a:latin typeface="D-DIN" panose="020B05040302020A0204" pitchFamily="34" charset="0"/>
              </a:rPr>
              <a:t>Investing Activities (</a:t>
            </a:r>
            <a:r>
              <a:rPr lang="en-US" sz="1801" b="1">
                <a:latin typeface="D-DIN" panose="020B05040302020A0204" pitchFamily="34" charset="0"/>
              </a:rPr>
              <a:t>IA): </a:t>
            </a:r>
            <a:r>
              <a:rPr lang="en-US" sz="1801" b="1" dirty="0">
                <a:latin typeface="D-DIN" panose="020B05040302020A0204" pitchFamily="34" charset="0"/>
              </a:rPr>
              <a:t>Activities pertaining to investments that the company makes with an intention of reaping benefits at a later stage. Examples include parking money in interest bearing instruments, investing in equity shares, investing in land, property, plant and equipment, intangibles and other non current assets </a:t>
            </a:r>
            <a:r>
              <a:rPr lang="en-US" sz="1801" b="1" dirty="0" err="1">
                <a:latin typeface="D-DIN" panose="020B05040302020A0204" pitchFamily="34" charset="0"/>
              </a:rPr>
              <a:t>etc</a:t>
            </a:r>
            <a:endParaRPr lang="en-US" sz="1801" b="1" dirty="0">
              <a:latin typeface="D-DIN" panose="020B05040302020A0204" pitchFamily="34" charset="0"/>
            </a:endParaRPr>
          </a:p>
          <a:p>
            <a:endParaRPr lang="en-US" sz="1801" b="1" dirty="0">
              <a:latin typeface="D-DIN" panose="020B05040302020A0204" pitchFamily="34" charset="0"/>
            </a:endParaRPr>
          </a:p>
          <a:p>
            <a:r>
              <a:rPr lang="en-US" sz="1801" b="1" dirty="0">
                <a:latin typeface="D-DIN" panose="020B05040302020A0204" pitchFamily="34" charset="0"/>
              </a:rPr>
              <a:t>Financing Activities (</a:t>
            </a:r>
            <a:r>
              <a:rPr lang="en-US" sz="1801" b="1">
                <a:latin typeface="D-DIN" panose="020B05040302020A0204" pitchFamily="34" charset="0"/>
              </a:rPr>
              <a:t>FA): </a:t>
            </a:r>
            <a:r>
              <a:rPr lang="en-US" sz="1801" b="1" dirty="0">
                <a:latin typeface="D-DIN" panose="020B05040302020A0204" pitchFamily="34" charset="0"/>
              </a:rPr>
              <a:t>Activities pertaining to all financial transactions of the company such as distributing dividends, paying interest to service debt, raising fresh debt, issuing corporate bonds </a:t>
            </a:r>
            <a:r>
              <a:rPr lang="en-US" sz="1801" b="1" dirty="0" err="1">
                <a:latin typeface="D-DIN" panose="020B05040302020A0204" pitchFamily="34" charset="0"/>
              </a:rPr>
              <a:t>etc</a:t>
            </a:r>
            <a:endParaRPr lang="en-US" sz="1801" b="1" dirty="0">
              <a:latin typeface="D-DIN" panose="020B05040302020A0204" pitchFamily="34" charset="0"/>
            </a:endParaRPr>
          </a:p>
          <a:p>
            <a:endParaRPr lang="en-US" sz="1801" b="1" dirty="0">
              <a:latin typeface="D-DIN" panose="020B05040302020A0204" pitchFamily="34" charset="0"/>
            </a:endParaRPr>
          </a:p>
        </p:txBody>
      </p:sp>
      <p:sp>
        <p:nvSpPr>
          <p:cNvPr id="6" name="Rectangle 2"/>
          <p:cNvSpPr>
            <a:spLocks noGrp="1" noChangeArrowheads="1"/>
          </p:cNvSpPr>
          <p:nvPr>
            <p:ph type="ctrTitle"/>
          </p:nvPr>
        </p:nvSpPr>
        <p:spPr bwMode="auto">
          <a:xfrm>
            <a:off x="627926" y="700551"/>
            <a:ext cx="9468574" cy="59054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p>
            <a:pPr algn="l" eaLnBrk="1" hangingPunct="1"/>
            <a:r>
              <a:rPr lang="en-GB" altLang="en-US" sz="2400" b="1" dirty="0">
                <a:solidFill>
                  <a:srgbClr val="0046AA"/>
                </a:solidFill>
                <a:latin typeface="D-DIN" panose="020B05040302020A0204" pitchFamily="34" charset="0"/>
                <a:cs typeface="Times New Roman" panose="02020603050405020304" pitchFamily="18" charset="0"/>
              </a:rPr>
              <a:t>Cash Flow Statement – </a:t>
            </a:r>
            <a:r>
              <a:rPr lang="en-GB" altLang="en-US" sz="2000" b="1" dirty="0" err="1">
                <a:solidFill>
                  <a:srgbClr val="C00000"/>
                </a:solidFill>
                <a:latin typeface="D-DIN" panose="020B05040302020A0204" pitchFamily="34" charset="0"/>
                <a:cs typeface="Times New Roman" panose="02020603050405020304" pitchFamily="18" charset="0"/>
              </a:rPr>
              <a:t>Doodh</a:t>
            </a:r>
            <a:r>
              <a:rPr lang="en-GB" altLang="en-US" sz="2000" b="1" dirty="0">
                <a:solidFill>
                  <a:srgbClr val="C00000"/>
                </a:solidFill>
                <a:latin typeface="D-DIN" panose="020B05040302020A0204" pitchFamily="34" charset="0"/>
                <a:cs typeface="Times New Roman" panose="02020603050405020304" pitchFamily="18" charset="0"/>
              </a:rPr>
              <a:t> </a:t>
            </a:r>
            <a:r>
              <a:rPr lang="en-GB" altLang="en-US" sz="2000" b="1" dirty="0" err="1">
                <a:solidFill>
                  <a:srgbClr val="C00000"/>
                </a:solidFill>
                <a:latin typeface="D-DIN" panose="020B05040302020A0204" pitchFamily="34" charset="0"/>
                <a:cs typeface="Times New Roman" panose="02020603050405020304" pitchFamily="18" charset="0"/>
              </a:rPr>
              <a:t>ka</a:t>
            </a:r>
            <a:r>
              <a:rPr lang="en-GB" altLang="en-US" sz="2000" b="1" dirty="0">
                <a:solidFill>
                  <a:srgbClr val="C00000"/>
                </a:solidFill>
                <a:latin typeface="D-DIN" panose="020B05040302020A0204" pitchFamily="34" charset="0"/>
                <a:cs typeface="Times New Roman" panose="02020603050405020304" pitchFamily="18" charset="0"/>
              </a:rPr>
              <a:t> </a:t>
            </a:r>
            <a:r>
              <a:rPr lang="en-GB" altLang="en-US" sz="2000" b="1" dirty="0" err="1">
                <a:solidFill>
                  <a:srgbClr val="C00000"/>
                </a:solidFill>
                <a:latin typeface="D-DIN" panose="020B05040302020A0204" pitchFamily="34" charset="0"/>
                <a:cs typeface="Times New Roman" panose="02020603050405020304" pitchFamily="18" charset="0"/>
              </a:rPr>
              <a:t>Doodh</a:t>
            </a:r>
            <a:r>
              <a:rPr lang="en-GB" altLang="en-US" sz="2000" b="1" dirty="0">
                <a:solidFill>
                  <a:srgbClr val="C00000"/>
                </a:solidFill>
                <a:latin typeface="D-DIN" panose="020B05040302020A0204" pitchFamily="34" charset="0"/>
                <a:cs typeface="Times New Roman" panose="02020603050405020304" pitchFamily="18" charset="0"/>
              </a:rPr>
              <a:t>, </a:t>
            </a:r>
            <a:r>
              <a:rPr lang="en-GB" altLang="en-US" sz="2000" b="1" dirty="0" err="1">
                <a:solidFill>
                  <a:srgbClr val="C00000"/>
                </a:solidFill>
                <a:latin typeface="D-DIN" panose="020B05040302020A0204" pitchFamily="34" charset="0"/>
                <a:cs typeface="Times New Roman" panose="02020603050405020304" pitchFamily="18" charset="0"/>
              </a:rPr>
              <a:t>Paani</a:t>
            </a:r>
            <a:r>
              <a:rPr lang="en-GB" altLang="en-US" sz="2000" b="1" dirty="0">
                <a:solidFill>
                  <a:srgbClr val="C00000"/>
                </a:solidFill>
                <a:latin typeface="D-DIN" panose="020B05040302020A0204" pitchFamily="34" charset="0"/>
                <a:cs typeface="Times New Roman" panose="02020603050405020304" pitchFamily="18" charset="0"/>
              </a:rPr>
              <a:t> </a:t>
            </a:r>
            <a:r>
              <a:rPr lang="en-GB" altLang="en-US" sz="2000" b="1" dirty="0" err="1">
                <a:solidFill>
                  <a:srgbClr val="C00000"/>
                </a:solidFill>
                <a:latin typeface="D-DIN" panose="020B05040302020A0204" pitchFamily="34" charset="0"/>
                <a:cs typeface="Times New Roman" panose="02020603050405020304" pitchFamily="18" charset="0"/>
              </a:rPr>
              <a:t>ka</a:t>
            </a:r>
            <a:r>
              <a:rPr lang="en-GB" altLang="en-US" sz="2000" b="1" dirty="0">
                <a:solidFill>
                  <a:srgbClr val="C00000"/>
                </a:solidFill>
                <a:latin typeface="D-DIN" panose="020B05040302020A0204" pitchFamily="34" charset="0"/>
                <a:cs typeface="Times New Roman" panose="02020603050405020304" pitchFamily="18" charset="0"/>
              </a:rPr>
              <a:t> </a:t>
            </a:r>
            <a:r>
              <a:rPr lang="en-GB" altLang="en-US" sz="2000" b="1" dirty="0" err="1">
                <a:solidFill>
                  <a:srgbClr val="C00000"/>
                </a:solidFill>
                <a:latin typeface="D-DIN" panose="020B05040302020A0204" pitchFamily="34" charset="0"/>
                <a:cs typeface="Times New Roman" panose="02020603050405020304" pitchFamily="18" charset="0"/>
              </a:rPr>
              <a:t>Paani</a:t>
            </a:r>
            <a:br>
              <a:rPr lang="en-GB" altLang="en-US" sz="2000" b="1" dirty="0">
                <a:solidFill>
                  <a:srgbClr val="C00000"/>
                </a:solidFill>
                <a:latin typeface="D-DIN" panose="020B05040302020A0204" pitchFamily="34" charset="0"/>
                <a:cs typeface="Times New Roman" panose="02020603050405020304" pitchFamily="18" charset="0"/>
              </a:rPr>
            </a:br>
            <a:endParaRPr lang="en-US" altLang="en-US" sz="2400" b="1" dirty="0">
              <a:solidFill>
                <a:schemeClr val="tx1"/>
              </a:solidFill>
              <a:latin typeface="D-DIN" panose="020B05040302020A0204" pitchFamily="34" charset="0"/>
              <a:cs typeface="Times New Roman" panose="02020603050405020304" pitchFamily="18" charset="0"/>
            </a:endParaRPr>
          </a:p>
        </p:txBody>
      </p:sp>
      <p:sp>
        <p:nvSpPr>
          <p:cNvPr id="4" name="Rectangle 3"/>
          <p:cNvSpPr/>
          <p:nvPr/>
        </p:nvSpPr>
        <p:spPr>
          <a:xfrm>
            <a:off x="627925" y="1349156"/>
            <a:ext cx="4713150" cy="400110"/>
          </a:xfrm>
          <a:prstGeom prst="rect">
            <a:avLst/>
          </a:prstGeom>
        </p:spPr>
        <p:txBody>
          <a:bodyPr wrap="none">
            <a:spAutoFit/>
          </a:bodyPr>
          <a:lstStyle/>
          <a:p>
            <a:r>
              <a:rPr lang="en-GB" altLang="en-US" sz="2000" b="1" dirty="0">
                <a:solidFill>
                  <a:srgbClr val="0046AA"/>
                </a:solidFill>
                <a:latin typeface="D-DIN" panose="020B05040302020A0204" pitchFamily="34" charset="0"/>
                <a:cs typeface="Times New Roman" panose="02020603050405020304" pitchFamily="18" charset="0"/>
              </a:rPr>
              <a:t>Classification of a Company’s Activities </a:t>
            </a:r>
            <a:endParaRPr lang="en-IN" sz="2000" dirty="0">
              <a:solidFill>
                <a:srgbClr val="0046AA"/>
              </a:solidFill>
              <a:latin typeface="D-DIN" panose="020B05040302020A0204" pitchFamily="34" charset="0"/>
            </a:endParaRPr>
          </a:p>
        </p:txBody>
      </p:sp>
      <p:grpSp>
        <p:nvGrpSpPr>
          <p:cNvPr id="5" name="Group 19"/>
          <p:cNvGrpSpPr>
            <a:grpSpLocks/>
          </p:cNvGrpSpPr>
          <p:nvPr/>
        </p:nvGrpSpPr>
        <p:grpSpPr bwMode="auto">
          <a:xfrm>
            <a:off x="780004" y="2212292"/>
            <a:ext cx="215900" cy="71438"/>
            <a:chOff x="641426" y="1647610"/>
            <a:chExt cx="312772" cy="108077"/>
          </a:xfrm>
        </p:grpSpPr>
        <p:sp>
          <p:nvSpPr>
            <p:cNvPr id="7" name="Rectangle 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sp>
          <p:nvSpPr>
            <p:cNvPr id="8" name="Rectangle 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grpSp>
      <p:grpSp>
        <p:nvGrpSpPr>
          <p:cNvPr id="9" name="Group 19"/>
          <p:cNvGrpSpPr>
            <a:grpSpLocks/>
          </p:cNvGrpSpPr>
          <p:nvPr/>
        </p:nvGrpSpPr>
        <p:grpSpPr bwMode="auto">
          <a:xfrm>
            <a:off x="780004" y="3293152"/>
            <a:ext cx="215900" cy="71438"/>
            <a:chOff x="641426" y="1647610"/>
            <a:chExt cx="312772" cy="108077"/>
          </a:xfrm>
        </p:grpSpPr>
        <p:sp>
          <p:nvSpPr>
            <p:cNvPr id="10" name="Rectangle 9"/>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sp>
          <p:nvSpPr>
            <p:cNvPr id="11" name="Rectangle 10"/>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grpSp>
      <p:grpSp>
        <p:nvGrpSpPr>
          <p:cNvPr id="12" name="Group 19"/>
          <p:cNvGrpSpPr>
            <a:grpSpLocks/>
          </p:cNvGrpSpPr>
          <p:nvPr/>
        </p:nvGrpSpPr>
        <p:grpSpPr bwMode="auto">
          <a:xfrm>
            <a:off x="780004" y="4643435"/>
            <a:ext cx="215900" cy="71438"/>
            <a:chOff x="641426" y="1647610"/>
            <a:chExt cx="312772" cy="108077"/>
          </a:xfrm>
        </p:grpSpPr>
        <p:sp>
          <p:nvSpPr>
            <p:cNvPr id="13" name="Rectangle 12"/>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sp>
          <p:nvSpPr>
            <p:cNvPr id="14" name="Rectangle 13"/>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grpSp>
      <p:pic>
        <p:nvPicPr>
          <p:cNvPr id="17"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a:extLst>
              <a:ext uri="{FF2B5EF4-FFF2-40B4-BE49-F238E27FC236}">
                <a16:creationId xmlns:a16="http://schemas.microsoft.com/office/drawing/2014/main" id="{6E4A4DDA-8003-7FA0-78F5-531B148BFD0A}"/>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3211741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2"/>
          <p:cNvSpPr>
            <a:spLocks noGrp="1" noChangeArrowheads="1"/>
          </p:cNvSpPr>
          <p:nvPr>
            <p:ph type="ctrTitle"/>
          </p:nvPr>
        </p:nvSpPr>
        <p:spPr bwMode="auto">
          <a:xfrm>
            <a:off x="627926" y="700551"/>
            <a:ext cx="9525723" cy="59054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p>
            <a:pPr algn="l" eaLnBrk="1" hangingPunct="1"/>
            <a:r>
              <a:rPr lang="en-GB" altLang="en-US" sz="2400" b="1" dirty="0">
                <a:solidFill>
                  <a:srgbClr val="0046AA"/>
                </a:solidFill>
                <a:latin typeface="D-DIN" panose="020B05040302020A0204" pitchFamily="34" charset="0"/>
                <a:cs typeface="Times New Roman" panose="02020603050405020304" pitchFamily="18" charset="0"/>
              </a:rPr>
              <a:t>Correlating and Connecting the Balance Sheet and P&amp;L </a:t>
            </a:r>
            <a:endParaRPr lang="en-US" altLang="en-US" sz="2400" b="1" dirty="0">
              <a:solidFill>
                <a:srgbClr val="0046AA"/>
              </a:solidFill>
              <a:latin typeface="D-DIN" panose="020B05040302020A0204" pitchFamily="34" charset="0"/>
              <a:cs typeface="Times New Roman" panose="02020603050405020304" pitchFamily="18" charset="0"/>
            </a:endParaRPr>
          </a:p>
        </p:txBody>
      </p:sp>
      <p:sp>
        <p:nvSpPr>
          <p:cNvPr id="16" name="Rectangle 2"/>
          <p:cNvSpPr txBox="1">
            <a:spLocks noChangeArrowheads="1"/>
          </p:cNvSpPr>
          <p:nvPr/>
        </p:nvSpPr>
        <p:spPr bwMode="auto">
          <a:xfrm>
            <a:off x="627926" y="1493737"/>
            <a:ext cx="3649954"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spcBef>
                <a:spcPts val="1200"/>
              </a:spcBef>
            </a:pPr>
            <a:r>
              <a:rPr lang="pt-BR" altLang="en-US" sz="2000" b="1" kern="0" dirty="0">
                <a:solidFill>
                  <a:srgbClr val="C00000"/>
                </a:solidFill>
                <a:latin typeface="D-DIN" panose="020B05040302020A0204" pitchFamily="34" charset="0"/>
                <a:cs typeface="Times New Roman" panose="02020603050405020304" pitchFamily="18" charset="0"/>
              </a:rPr>
              <a:t>The P&amp;L Statement</a:t>
            </a:r>
          </a:p>
          <a:p>
            <a:pPr algn="l" eaLnBrk="1" hangingPunct="1">
              <a:spcBef>
                <a:spcPts val="1200"/>
              </a:spcBef>
            </a:pPr>
            <a:r>
              <a:rPr lang="pt-BR" altLang="en-US" sz="2000" b="1" kern="0" dirty="0">
                <a:solidFill>
                  <a:schemeClr val="tx1"/>
                </a:solidFill>
                <a:latin typeface="D-DIN" panose="020B05040302020A0204" pitchFamily="34" charset="0"/>
                <a:cs typeface="Times New Roman" panose="02020603050405020304" pitchFamily="18" charset="0"/>
              </a:rPr>
              <a:t>Sales Revenue</a:t>
            </a:r>
          </a:p>
          <a:p>
            <a:pPr algn="l" eaLnBrk="1" hangingPunct="1">
              <a:spcBef>
                <a:spcPts val="1200"/>
              </a:spcBef>
            </a:pPr>
            <a:r>
              <a:rPr lang="pt-BR" altLang="en-US" sz="2000" b="1" kern="0" dirty="0">
                <a:solidFill>
                  <a:schemeClr val="tx1"/>
                </a:solidFill>
                <a:latin typeface="D-DIN" panose="020B05040302020A0204" pitchFamily="34" charset="0"/>
                <a:cs typeface="Times New Roman" panose="02020603050405020304" pitchFamily="18" charset="0"/>
              </a:rPr>
              <a:t>Operating Expenses</a:t>
            </a:r>
          </a:p>
          <a:p>
            <a:pPr algn="l" eaLnBrk="1" hangingPunct="1">
              <a:spcBef>
                <a:spcPts val="1200"/>
              </a:spcBef>
            </a:pPr>
            <a:r>
              <a:rPr lang="pt-BR" altLang="en-US" sz="2000" b="1" kern="0" dirty="0">
                <a:solidFill>
                  <a:schemeClr val="tx1"/>
                </a:solidFill>
                <a:latin typeface="D-DIN" panose="020B05040302020A0204" pitchFamily="34" charset="0"/>
                <a:cs typeface="Times New Roman" panose="02020603050405020304" pitchFamily="18" charset="0"/>
              </a:rPr>
              <a:t>Depreciation &amp; Amortization</a:t>
            </a:r>
          </a:p>
          <a:p>
            <a:pPr algn="l" eaLnBrk="1" hangingPunct="1">
              <a:spcBef>
                <a:spcPts val="1200"/>
              </a:spcBef>
            </a:pPr>
            <a:r>
              <a:rPr lang="pt-BR" altLang="en-US" sz="2000" b="1" kern="0" dirty="0">
                <a:solidFill>
                  <a:schemeClr val="tx1"/>
                </a:solidFill>
                <a:latin typeface="D-DIN" panose="020B05040302020A0204" pitchFamily="34" charset="0"/>
                <a:cs typeface="Times New Roman" panose="02020603050405020304" pitchFamily="18" charset="0"/>
              </a:rPr>
              <a:t>Finance Cost</a:t>
            </a:r>
          </a:p>
          <a:p>
            <a:pPr algn="l" eaLnBrk="1" hangingPunct="1">
              <a:spcBef>
                <a:spcPts val="1200"/>
              </a:spcBef>
            </a:pPr>
            <a:r>
              <a:rPr lang="pt-BR" altLang="en-US" sz="2000" b="1" kern="0" dirty="0">
                <a:solidFill>
                  <a:schemeClr val="tx1"/>
                </a:solidFill>
                <a:latin typeface="D-DIN" panose="020B05040302020A0204" pitchFamily="34" charset="0"/>
                <a:cs typeface="Times New Roman" panose="02020603050405020304" pitchFamily="18" charset="0"/>
              </a:rPr>
              <a:t>Other Income</a:t>
            </a:r>
          </a:p>
          <a:p>
            <a:pPr algn="l" eaLnBrk="1" hangingPunct="1">
              <a:spcBef>
                <a:spcPts val="1200"/>
              </a:spcBef>
            </a:pPr>
            <a:r>
              <a:rPr lang="pt-BR" altLang="en-US" sz="2000" b="1" kern="0" dirty="0">
                <a:solidFill>
                  <a:schemeClr val="tx1"/>
                </a:solidFill>
                <a:latin typeface="D-DIN" panose="020B05040302020A0204" pitchFamily="34" charset="0"/>
                <a:cs typeface="Times New Roman" panose="02020603050405020304" pitchFamily="18" charset="0"/>
              </a:rPr>
              <a:t>PAT</a:t>
            </a:r>
          </a:p>
        </p:txBody>
      </p:sp>
      <p:sp>
        <p:nvSpPr>
          <p:cNvPr id="18" name="Rectangle 2"/>
          <p:cNvSpPr txBox="1">
            <a:spLocks noChangeArrowheads="1"/>
          </p:cNvSpPr>
          <p:nvPr/>
        </p:nvSpPr>
        <p:spPr bwMode="auto">
          <a:xfrm>
            <a:off x="5273971" y="1493737"/>
            <a:ext cx="3649954"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spcBef>
                <a:spcPts val="1200"/>
              </a:spcBef>
            </a:pPr>
            <a:r>
              <a:rPr lang="pt-BR" altLang="en-US" sz="2000" b="1" kern="0" dirty="0">
                <a:solidFill>
                  <a:srgbClr val="C00000"/>
                </a:solidFill>
                <a:latin typeface="D-DIN" panose="020B05040302020A0204" pitchFamily="34" charset="0"/>
                <a:cs typeface="Times New Roman" panose="02020603050405020304" pitchFamily="18" charset="0"/>
              </a:rPr>
              <a:t>The Balance Sheet Statement</a:t>
            </a:r>
          </a:p>
          <a:p>
            <a:pPr algn="l" eaLnBrk="1" hangingPunct="1">
              <a:spcBef>
                <a:spcPts val="1200"/>
              </a:spcBef>
            </a:pPr>
            <a:r>
              <a:rPr lang="pt-BR" altLang="en-US" sz="2000" b="1" kern="0" dirty="0">
                <a:solidFill>
                  <a:schemeClr val="tx1"/>
                </a:solidFill>
                <a:latin typeface="D-DIN" panose="020B05040302020A0204" pitchFamily="34" charset="0"/>
                <a:cs typeface="Times New Roman" panose="02020603050405020304" pitchFamily="18" charset="0"/>
              </a:rPr>
              <a:t>Receivable and Cash Balance</a:t>
            </a:r>
          </a:p>
          <a:p>
            <a:pPr algn="l" eaLnBrk="1" hangingPunct="1">
              <a:spcBef>
                <a:spcPts val="1200"/>
              </a:spcBef>
            </a:pPr>
            <a:r>
              <a:rPr lang="pt-BR" altLang="en-US" sz="2000" b="1" kern="0" dirty="0">
                <a:solidFill>
                  <a:schemeClr val="tx1"/>
                </a:solidFill>
                <a:latin typeface="D-DIN" panose="020B05040302020A0204" pitchFamily="34" charset="0"/>
                <a:cs typeface="Times New Roman" panose="02020603050405020304" pitchFamily="18" charset="0"/>
              </a:rPr>
              <a:t>Inventory and Trade Payables</a:t>
            </a:r>
          </a:p>
          <a:p>
            <a:pPr algn="l" eaLnBrk="1" hangingPunct="1">
              <a:spcBef>
                <a:spcPts val="1200"/>
              </a:spcBef>
            </a:pPr>
            <a:r>
              <a:rPr lang="pt-BR" altLang="en-US" sz="2000" b="1" kern="0" dirty="0">
                <a:solidFill>
                  <a:schemeClr val="tx1"/>
                </a:solidFill>
                <a:latin typeface="D-DIN" panose="020B05040302020A0204" pitchFamily="34" charset="0"/>
                <a:cs typeface="Times New Roman" panose="02020603050405020304" pitchFamily="18" charset="0"/>
              </a:rPr>
              <a:t>Accumulted Depreciation</a:t>
            </a:r>
          </a:p>
          <a:p>
            <a:pPr algn="l" eaLnBrk="1" hangingPunct="1">
              <a:spcBef>
                <a:spcPts val="1200"/>
              </a:spcBef>
            </a:pPr>
            <a:r>
              <a:rPr lang="pt-BR" altLang="en-US" sz="2000" b="1" kern="0" dirty="0">
                <a:solidFill>
                  <a:schemeClr val="tx1"/>
                </a:solidFill>
                <a:latin typeface="D-DIN" panose="020B05040302020A0204" pitchFamily="34" charset="0"/>
                <a:cs typeface="Times New Roman" panose="02020603050405020304" pitchFamily="18" charset="0"/>
              </a:rPr>
              <a:t>Debt</a:t>
            </a:r>
          </a:p>
          <a:p>
            <a:pPr algn="l" eaLnBrk="1" hangingPunct="1">
              <a:spcBef>
                <a:spcPts val="1200"/>
              </a:spcBef>
            </a:pPr>
            <a:r>
              <a:rPr lang="pt-BR" altLang="en-US" sz="2000" b="1" kern="0" dirty="0">
                <a:solidFill>
                  <a:schemeClr val="tx1"/>
                </a:solidFill>
                <a:latin typeface="D-DIN" panose="020B05040302020A0204" pitchFamily="34" charset="0"/>
                <a:cs typeface="Times New Roman" panose="02020603050405020304" pitchFamily="18" charset="0"/>
              </a:rPr>
              <a:t>Investments</a:t>
            </a:r>
          </a:p>
          <a:p>
            <a:pPr algn="l" eaLnBrk="1" hangingPunct="1">
              <a:spcBef>
                <a:spcPts val="1200"/>
              </a:spcBef>
            </a:pPr>
            <a:r>
              <a:rPr lang="pt-BR" altLang="en-US" sz="2000" b="1" kern="0" dirty="0">
                <a:solidFill>
                  <a:schemeClr val="tx1"/>
                </a:solidFill>
                <a:latin typeface="D-DIN" panose="020B05040302020A0204" pitchFamily="34" charset="0"/>
                <a:cs typeface="Times New Roman" panose="02020603050405020304" pitchFamily="18" charset="0"/>
              </a:rPr>
              <a:t>Shareholders Equity </a:t>
            </a:r>
          </a:p>
          <a:p>
            <a:pPr algn="l" eaLnBrk="1" hangingPunct="1">
              <a:spcBef>
                <a:spcPts val="1200"/>
              </a:spcBef>
            </a:pPr>
            <a:endParaRPr lang="pt-BR" altLang="en-US" sz="2000" b="1" kern="0" dirty="0">
              <a:solidFill>
                <a:schemeClr val="tx1"/>
              </a:solidFill>
              <a:latin typeface="D-DIN" panose="020B05040302020A0204" pitchFamily="34" charset="0"/>
              <a:cs typeface="Times New Roman" panose="02020603050405020304" pitchFamily="18" charset="0"/>
            </a:endParaRPr>
          </a:p>
        </p:txBody>
      </p:sp>
      <p:cxnSp>
        <p:nvCxnSpPr>
          <p:cNvPr id="6" name="Straight Arrow Connector 5"/>
          <p:cNvCxnSpPr/>
          <p:nvPr/>
        </p:nvCxnSpPr>
        <p:spPr>
          <a:xfrm>
            <a:off x="4227379" y="2149268"/>
            <a:ext cx="622300" cy="0"/>
          </a:xfrm>
          <a:prstGeom prst="straightConnector1">
            <a:avLst/>
          </a:prstGeom>
          <a:ln w="28575">
            <a:solidFill>
              <a:srgbClr val="0046AA"/>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4227379" y="2606468"/>
            <a:ext cx="622300" cy="0"/>
          </a:xfrm>
          <a:prstGeom prst="straightConnector1">
            <a:avLst/>
          </a:prstGeom>
          <a:ln w="28575">
            <a:solidFill>
              <a:srgbClr val="0046AA"/>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4227379" y="3076369"/>
            <a:ext cx="622300" cy="0"/>
          </a:xfrm>
          <a:prstGeom prst="straightConnector1">
            <a:avLst/>
          </a:prstGeom>
          <a:ln w="28575">
            <a:solidFill>
              <a:srgbClr val="0046AA"/>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4227379" y="3533569"/>
            <a:ext cx="622300" cy="0"/>
          </a:xfrm>
          <a:prstGeom prst="straightConnector1">
            <a:avLst/>
          </a:prstGeom>
          <a:ln w="28575">
            <a:solidFill>
              <a:srgbClr val="0046AA"/>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4227379" y="3990769"/>
            <a:ext cx="622300" cy="0"/>
          </a:xfrm>
          <a:prstGeom prst="straightConnector1">
            <a:avLst/>
          </a:prstGeom>
          <a:ln w="28575">
            <a:solidFill>
              <a:srgbClr val="0046AA"/>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4227379" y="4435268"/>
            <a:ext cx="622300" cy="0"/>
          </a:xfrm>
          <a:prstGeom prst="straightConnector1">
            <a:avLst/>
          </a:prstGeom>
          <a:ln w="28575">
            <a:solidFill>
              <a:srgbClr val="0046AA"/>
            </a:solidFill>
            <a:tailEnd type="triangle"/>
          </a:ln>
        </p:spPr>
        <p:style>
          <a:lnRef idx="1">
            <a:schemeClr val="accent1"/>
          </a:lnRef>
          <a:fillRef idx="0">
            <a:schemeClr val="accent1"/>
          </a:fillRef>
          <a:effectRef idx="0">
            <a:schemeClr val="accent1"/>
          </a:effectRef>
          <a:fontRef idx="minor">
            <a:schemeClr val="tx1"/>
          </a:fontRef>
        </p:style>
      </p:cxnSp>
      <p:pic>
        <p:nvPicPr>
          <p:cNvPr id="13"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A981920A-C2C4-F697-1AA8-54A3B6501332}"/>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3450567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309228" y="446033"/>
            <a:ext cx="9039829"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400" b="1" kern="0" dirty="0" err="1">
                <a:solidFill>
                  <a:srgbClr val="0046AA"/>
                </a:solidFill>
                <a:latin typeface="D-DIN" panose="020B05040302020A0204" pitchFamily="34" charset="0"/>
                <a:cs typeface="Times New Roman" panose="02020603050405020304" pitchFamily="18" charset="0"/>
              </a:rPr>
              <a:t>Categorisation</a:t>
            </a:r>
            <a:r>
              <a:rPr lang="en-US" altLang="en-US" sz="2400" b="1" kern="0" dirty="0">
                <a:solidFill>
                  <a:srgbClr val="0046AA"/>
                </a:solidFill>
                <a:latin typeface="D-DIN" panose="020B05040302020A0204" pitchFamily="34" charset="0"/>
                <a:cs typeface="Times New Roman" panose="02020603050405020304" pitchFamily="18" charset="0"/>
              </a:rPr>
              <a:t> of Businesses helpful in making </a:t>
            </a:r>
          </a:p>
          <a:p>
            <a:pPr algn="l" eaLnBrk="1" hangingPunct="1"/>
            <a:r>
              <a:rPr lang="en-US" altLang="en-US" sz="2400" b="1" kern="0" dirty="0">
                <a:solidFill>
                  <a:srgbClr val="0046AA"/>
                </a:solidFill>
                <a:latin typeface="D-DIN" panose="020B05040302020A0204" pitchFamily="34" charset="0"/>
                <a:cs typeface="Times New Roman" panose="02020603050405020304" pitchFamily="18" charset="0"/>
              </a:rPr>
              <a:t>Investment Decisions </a:t>
            </a:r>
          </a:p>
        </p:txBody>
      </p:sp>
      <p:sp>
        <p:nvSpPr>
          <p:cNvPr id="41" name="Rounded Rectangle 40"/>
          <p:cNvSpPr/>
          <p:nvPr/>
        </p:nvSpPr>
        <p:spPr>
          <a:xfrm>
            <a:off x="3560066" y="1556557"/>
            <a:ext cx="2454565" cy="2034230"/>
          </a:xfrm>
          <a:prstGeom prst="roundRect">
            <a:avLst/>
          </a:prstGeom>
          <a:noFill/>
          <a:ln>
            <a:solidFill>
              <a:srgbClr val="1E438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eaLnBrk="1" hangingPunct="1">
              <a:tabLst>
                <a:tab pos="358794" algn="l"/>
              </a:tabLst>
            </a:pPr>
            <a:endParaRPr lang="en-US" altLang="en-US" sz="1200" b="1" kern="0" dirty="0">
              <a:solidFill>
                <a:schemeClr val="tx1"/>
              </a:solidFill>
              <a:latin typeface="D-DIN" panose="020B05040302020A0204" pitchFamily="34" charset="0"/>
              <a:cs typeface="Times New Roman" panose="02020603050405020304" pitchFamily="18" charset="0"/>
            </a:endParaRPr>
          </a:p>
          <a:p>
            <a:pPr eaLnBrk="1" hangingPunct="1">
              <a:tabLst>
                <a:tab pos="358794" algn="l"/>
              </a:tabLst>
            </a:pPr>
            <a:r>
              <a:rPr lang="en-US" altLang="en-US" sz="2000" b="1" kern="0" dirty="0">
                <a:solidFill>
                  <a:schemeClr val="tx1"/>
                </a:solidFill>
                <a:latin typeface="D-DIN" panose="020B05040302020A0204" pitchFamily="34" charset="0"/>
                <a:cs typeface="Times New Roman" panose="02020603050405020304" pitchFamily="18" charset="0"/>
              </a:rPr>
              <a:t>Extractors </a:t>
            </a:r>
          </a:p>
          <a:p>
            <a:pPr eaLnBrk="1" hangingPunct="1">
              <a:tabLst>
                <a:tab pos="358794" algn="l"/>
              </a:tabLst>
            </a:pPr>
            <a:r>
              <a:rPr lang="en-US" altLang="en-US" sz="1400" b="1" kern="0" dirty="0">
                <a:solidFill>
                  <a:schemeClr val="tx1"/>
                </a:solidFill>
                <a:latin typeface="D-DIN" panose="020B05040302020A0204" pitchFamily="34" charset="0"/>
                <a:cs typeface="Times New Roman" panose="02020603050405020304" pitchFamily="18" charset="0"/>
              </a:rPr>
              <a:t>A business that grows products or takes raw materials from nature</a:t>
            </a:r>
          </a:p>
        </p:txBody>
      </p:sp>
      <p:sp>
        <p:nvSpPr>
          <p:cNvPr id="42" name="Rounded Rectangle 41"/>
          <p:cNvSpPr/>
          <p:nvPr/>
        </p:nvSpPr>
        <p:spPr>
          <a:xfrm>
            <a:off x="3560065" y="3659614"/>
            <a:ext cx="2454565" cy="2105958"/>
          </a:xfrm>
          <a:prstGeom prst="roundRect">
            <a:avLst/>
          </a:prstGeom>
          <a:noFill/>
          <a:ln>
            <a:solidFill>
              <a:srgbClr val="1E43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hangingPunct="1">
              <a:tabLst>
                <a:tab pos="358794" algn="l"/>
              </a:tabLst>
            </a:pPr>
            <a:endParaRPr lang="en-US" altLang="en-US" sz="1100" b="1" kern="0" dirty="0">
              <a:solidFill>
                <a:schemeClr val="tx1"/>
              </a:solidFill>
              <a:latin typeface="D-DIN" panose="020B05040302020A0204" pitchFamily="34" charset="0"/>
              <a:cs typeface="Times New Roman" panose="02020603050405020304" pitchFamily="18" charset="0"/>
            </a:endParaRPr>
          </a:p>
          <a:p>
            <a:pPr eaLnBrk="1" hangingPunct="1">
              <a:tabLst>
                <a:tab pos="358794" algn="l"/>
              </a:tabLst>
            </a:pPr>
            <a:r>
              <a:rPr lang="en-US" altLang="en-US" sz="2000" b="1" kern="0" dirty="0">
                <a:solidFill>
                  <a:schemeClr val="tx1"/>
                </a:solidFill>
                <a:latin typeface="D-DIN" panose="020B05040302020A0204" pitchFamily="34" charset="0"/>
                <a:cs typeface="Times New Roman" panose="02020603050405020304" pitchFamily="18" charset="0"/>
              </a:rPr>
              <a:t>Manufacturers </a:t>
            </a:r>
          </a:p>
          <a:p>
            <a:pPr eaLnBrk="1" hangingPunct="1">
              <a:tabLst>
                <a:tab pos="358794" algn="l"/>
              </a:tabLst>
            </a:pPr>
            <a:r>
              <a:rPr lang="en-US" altLang="en-US" sz="1400" b="1" kern="0" dirty="0">
                <a:solidFill>
                  <a:schemeClr val="tx1"/>
                </a:solidFill>
                <a:latin typeface="D-DIN" panose="020B05040302020A0204" pitchFamily="34" charset="0"/>
                <a:cs typeface="Times New Roman" panose="02020603050405020304" pitchFamily="18" charset="0"/>
              </a:rPr>
              <a:t>Takes the extractors products or raw materials and changes them into a for that consumers can use</a:t>
            </a:r>
          </a:p>
        </p:txBody>
      </p:sp>
      <p:sp>
        <p:nvSpPr>
          <p:cNvPr id="43" name="Rounded Rectangle 42"/>
          <p:cNvSpPr/>
          <p:nvPr/>
        </p:nvSpPr>
        <p:spPr>
          <a:xfrm>
            <a:off x="6087363" y="1515308"/>
            <a:ext cx="2249094" cy="2034230"/>
          </a:xfrm>
          <a:prstGeom prst="roundRect">
            <a:avLst/>
          </a:prstGeom>
          <a:noFill/>
          <a:ln>
            <a:solidFill>
              <a:srgbClr val="1E438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eaLnBrk="1" hangingPunct="1">
              <a:tabLst>
                <a:tab pos="358794" algn="l"/>
              </a:tabLst>
            </a:pPr>
            <a:endParaRPr lang="en-US" altLang="en-US" sz="1200" b="1" kern="0" dirty="0">
              <a:solidFill>
                <a:schemeClr val="tx1"/>
              </a:solidFill>
              <a:latin typeface="D-DIN" panose="020B05040302020A0204" pitchFamily="34" charset="0"/>
              <a:cs typeface="Times New Roman" panose="02020603050405020304" pitchFamily="18" charset="0"/>
            </a:endParaRPr>
          </a:p>
          <a:p>
            <a:pPr eaLnBrk="1" hangingPunct="1">
              <a:tabLst>
                <a:tab pos="358794" algn="l"/>
              </a:tabLst>
            </a:pPr>
            <a:r>
              <a:rPr lang="en-US" altLang="en-US" sz="2000" b="1" kern="0" dirty="0">
                <a:solidFill>
                  <a:schemeClr val="tx1"/>
                </a:solidFill>
                <a:latin typeface="D-DIN" panose="020B05040302020A0204" pitchFamily="34" charset="0"/>
                <a:cs typeface="Times New Roman" panose="02020603050405020304" pitchFamily="18" charset="0"/>
              </a:rPr>
              <a:t>Marketers </a:t>
            </a:r>
          </a:p>
          <a:p>
            <a:pPr eaLnBrk="1" hangingPunct="1">
              <a:tabLst>
                <a:tab pos="358794" algn="l"/>
              </a:tabLst>
            </a:pPr>
            <a:r>
              <a:rPr lang="en-US" altLang="en-US" sz="1400" b="1" kern="0" dirty="0">
                <a:solidFill>
                  <a:schemeClr val="tx1"/>
                </a:solidFill>
                <a:latin typeface="D-DIN" panose="020B05040302020A0204" pitchFamily="34" charset="0"/>
                <a:cs typeface="Times New Roman" panose="02020603050405020304" pitchFamily="18" charset="0"/>
              </a:rPr>
              <a:t>A type of business involved in moving the goods from producers to consumers </a:t>
            </a:r>
          </a:p>
        </p:txBody>
      </p:sp>
      <p:sp>
        <p:nvSpPr>
          <p:cNvPr id="44" name="Rounded Rectangle 43"/>
          <p:cNvSpPr/>
          <p:nvPr/>
        </p:nvSpPr>
        <p:spPr>
          <a:xfrm>
            <a:off x="6087363" y="3653656"/>
            <a:ext cx="2249094" cy="2105958"/>
          </a:xfrm>
          <a:prstGeom prst="roundRect">
            <a:avLst/>
          </a:prstGeom>
          <a:noFill/>
          <a:ln>
            <a:solidFill>
              <a:srgbClr val="1E43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hangingPunct="1">
              <a:tabLst>
                <a:tab pos="358794" algn="l"/>
              </a:tabLst>
            </a:pPr>
            <a:endParaRPr lang="en-US" altLang="en-US" sz="1200" b="1" kern="0" dirty="0">
              <a:solidFill>
                <a:schemeClr val="tx1"/>
              </a:solidFill>
              <a:latin typeface="D-DIN" panose="020B05040302020A0204" pitchFamily="34" charset="0"/>
              <a:cs typeface="Times New Roman" panose="02020603050405020304" pitchFamily="18" charset="0"/>
            </a:endParaRPr>
          </a:p>
          <a:p>
            <a:pPr eaLnBrk="1" hangingPunct="1">
              <a:tabLst>
                <a:tab pos="358794" algn="l"/>
              </a:tabLst>
            </a:pPr>
            <a:r>
              <a:rPr lang="en-US" altLang="en-US" sz="2000" b="1" kern="0" dirty="0">
                <a:solidFill>
                  <a:schemeClr val="tx1"/>
                </a:solidFill>
                <a:latin typeface="D-DIN" panose="020B05040302020A0204" pitchFamily="34" charset="0"/>
                <a:cs typeface="Times New Roman" panose="02020603050405020304" pitchFamily="18" charset="0"/>
              </a:rPr>
              <a:t>Service Business </a:t>
            </a:r>
          </a:p>
          <a:p>
            <a:pPr eaLnBrk="1" hangingPunct="1">
              <a:tabLst>
                <a:tab pos="358794" algn="l"/>
              </a:tabLst>
            </a:pPr>
            <a:r>
              <a:rPr lang="en-US" altLang="en-US" sz="1400" b="1" kern="0" dirty="0">
                <a:solidFill>
                  <a:schemeClr val="tx1"/>
                </a:solidFill>
                <a:latin typeface="D-DIN" panose="020B05040302020A0204" pitchFamily="34" charset="0"/>
                <a:cs typeface="Times New Roman" panose="02020603050405020304" pitchFamily="18" charset="0"/>
              </a:rPr>
              <a:t>Type of Business providing Services </a:t>
            </a:r>
            <a:r>
              <a:rPr lang="en-US" altLang="en-US" sz="1400" b="1" kern="0" dirty="0" err="1">
                <a:solidFill>
                  <a:schemeClr val="tx1"/>
                </a:solidFill>
                <a:latin typeface="D-DIN" panose="020B05040302020A0204" pitchFamily="34" charset="0"/>
                <a:cs typeface="Times New Roman" panose="02020603050405020304" pitchFamily="18" charset="0"/>
              </a:rPr>
              <a:t>eg.</a:t>
            </a:r>
            <a:r>
              <a:rPr lang="en-US" altLang="en-US" sz="1400" b="1" kern="0" dirty="0">
                <a:solidFill>
                  <a:schemeClr val="tx1"/>
                </a:solidFill>
                <a:latin typeface="D-DIN" panose="020B05040302020A0204" pitchFamily="34" charset="0"/>
                <a:cs typeface="Times New Roman" panose="02020603050405020304" pitchFamily="18" charset="0"/>
              </a:rPr>
              <a:t> IT, Banking, Insurance and others</a:t>
            </a:r>
          </a:p>
        </p:txBody>
      </p:sp>
      <p:sp>
        <p:nvSpPr>
          <p:cNvPr id="40" name="Rounded Rectangle 39"/>
          <p:cNvSpPr/>
          <p:nvPr/>
        </p:nvSpPr>
        <p:spPr>
          <a:xfrm>
            <a:off x="4352544" y="3231260"/>
            <a:ext cx="3060192" cy="707137"/>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latin typeface="Calibri" panose="020F0502020204030204" pitchFamily="34" charset="0"/>
                <a:cs typeface="Calibri" panose="020F0502020204030204" pitchFamily="34" charset="0"/>
              </a:rPr>
              <a:t>Types of Business (Stage) </a:t>
            </a:r>
            <a:endParaRPr lang="en-IN" sz="1800" dirty="0"/>
          </a:p>
        </p:txBody>
      </p:sp>
      <p:pic>
        <p:nvPicPr>
          <p:cNvPr id="12"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55D3D12-C834-B4C6-969D-75BB0FDE3448}"/>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1992454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627927" y="626119"/>
            <a:ext cx="3596566"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6" algn="ctr" rtl="0" fontAlgn="base">
              <a:spcBef>
                <a:spcPct val="0"/>
              </a:spcBef>
              <a:spcAft>
                <a:spcPct val="0"/>
              </a:spcAft>
              <a:defRPr sz="4400">
                <a:solidFill>
                  <a:schemeClr val="tx2"/>
                </a:solidFill>
                <a:latin typeface="Times New Roman" pitchFamily="18" charset="0"/>
              </a:defRPr>
            </a:lvl6pPr>
            <a:lvl7pPr marL="914411" algn="ctr" rtl="0" fontAlgn="base">
              <a:spcBef>
                <a:spcPct val="0"/>
              </a:spcBef>
              <a:spcAft>
                <a:spcPct val="0"/>
              </a:spcAft>
              <a:defRPr sz="4400">
                <a:solidFill>
                  <a:schemeClr val="tx2"/>
                </a:solidFill>
                <a:latin typeface="Times New Roman" pitchFamily="18" charset="0"/>
              </a:defRPr>
            </a:lvl7pPr>
            <a:lvl8pPr marL="1371617" algn="ctr" rtl="0" fontAlgn="base">
              <a:spcBef>
                <a:spcPct val="0"/>
              </a:spcBef>
              <a:spcAft>
                <a:spcPct val="0"/>
              </a:spcAft>
              <a:defRPr sz="4400">
                <a:solidFill>
                  <a:schemeClr val="tx2"/>
                </a:solidFill>
                <a:latin typeface="Times New Roman" pitchFamily="18" charset="0"/>
              </a:defRPr>
            </a:lvl8pPr>
            <a:lvl9pPr marL="1828823"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400" b="1" kern="0" dirty="0">
                <a:solidFill>
                  <a:schemeClr val="tx1"/>
                </a:solidFill>
                <a:latin typeface="D-DIN" panose="020B05040302020A0204" pitchFamily="34" charset="0"/>
                <a:cs typeface="Times New Roman" panose="02020603050405020304" pitchFamily="18" charset="0"/>
              </a:rPr>
              <a:t>Porter’s 5 Forces Model</a:t>
            </a:r>
          </a:p>
        </p:txBody>
      </p:sp>
      <p:pic>
        <p:nvPicPr>
          <p:cNvPr id="7"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val 7">
            <a:extLst>
              <a:ext uri="{FF2B5EF4-FFF2-40B4-BE49-F238E27FC236}">
                <a16:creationId xmlns:a16="http://schemas.microsoft.com/office/drawing/2014/main" id="{9F84DA05-4E7A-7EE1-C23B-D9C997B0B459}"/>
              </a:ext>
            </a:extLst>
          </p:cNvPr>
          <p:cNvSpPr/>
          <p:nvPr/>
        </p:nvSpPr>
        <p:spPr>
          <a:xfrm>
            <a:off x="5040951" y="2405524"/>
            <a:ext cx="2082298" cy="2064190"/>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1800" b="1" dirty="0">
                <a:solidFill>
                  <a:srgbClr val="0046AA"/>
                </a:solidFill>
                <a:latin typeface="Calibri" panose="020F0502020204030204" pitchFamily="34" charset="0"/>
                <a:ea typeface="Calibri" panose="020F0502020204030204" pitchFamily="34" charset="0"/>
                <a:cs typeface="Calibri" panose="020F0502020204030204" pitchFamily="34" charset="0"/>
              </a:rPr>
              <a:t>Industry Competitors Rivalry Among Existing Players</a:t>
            </a:r>
            <a:endParaRPr lang="en-IN" sz="1800" b="1" dirty="0">
              <a:solidFill>
                <a:srgbClr val="0046AA"/>
              </a:solidFill>
              <a:latin typeface="Calibri" panose="020F0502020204030204" pitchFamily="34" charset="0"/>
              <a:ea typeface="Calibri" panose="020F0502020204030204" pitchFamily="34" charset="0"/>
              <a:cs typeface="Calibri" panose="020F0502020204030204" pitchFamily="34" charset="0"/>
            </a:endParaRPr>
          </a:p>
        </p:txBody>
      </p:sp>
      <p:sp>
        <p:nvSpPr>
          <p:cNvPr id="9" name="Oval 8">
            <a:extLst>
              <a:ext uri="{FF2B5EF4-FFF2-40B4-BE49-F238E27FC236}">
                <a16:creationId xmlns:a16="http://schemas.microsoft.com/office/drawing/2014/main" id="{6C0196B1-F709-E835-2C93-FBE645F1E3D9}"/>
              </a:ext>
            </a:extLst>
          </p:cNvPr>
          <p:cNvSpPr/>
          <p:nvPr/>
        </p:nvSpPr>
        <p:spPr>
          <a:xfrm>
            <a:off x="5425723" y="449474"/>
            <a:ext cx="1312753" cy="1235724"/>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1800" b="1" dirty="0">
                <a:solidFill>
                  <a:srgbClr val="0046AA"/>
                </a:solidFill>
                <a:latin typeface="Calibri" panose="020F0502020204030204" pitchFamily="34" charset="0"/>
                <a:ea typeface="Calibri" panose="020F0502020204030204" pitchFamily="34" charset="0"/>
                <a:cs typeface="Calibri" panose="020F0502020204030204" pitchFamily="34" charset="0"/>
              </a:rPr>
              <a:t>Potential </a:t>
            </a:r>
          </a:p>
          <a:p>
            <a:pPr algn="ctr"/>
            <a:r>
              <a:rPr lang="en-US" sz="1800" b="1" dirty="0">
                <a:solidFill>
                  <a:srgbClr val="0046AA"/>
                </a:solidFill>
                <a:latin typeface="Calibri" panose="020F0502020204030204" pitchFamily="34" charset="0"/>
                <a:ea typeface="Calibri" panose="020F0502020204030204" pitchFamily="34" charset="0"/>
                <a:cs typeface="Calibri" panose="020F0502020204030204" pitchFamily="34" charset="0"/>
              </a:rPr>
              <a:t>Entrants</a:t>
            </a:r>
            <a:endParaRPr lang="en-IN" sz="1800" b="1" dirty="0">
              <a:solidFill>
                <a:srgbClr val="0046AA"/>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Oval 9">
            <a:extLst>
              <a:ext uri="{FF2B5EF4-FFF2-40B4-BE49-F238E27FC236}">
                <a16:creationId xmlns:a16="http://schemas.microsoft.com/office/drawing/2014/main" id="{11F35507-23AC-9638-550D-B1610D963563}"/>
              </a:ext>
            </a:extLst>
          </p:cNvPr>
          <p:cNvSpPr/>
          <p:nvPr/>
        </p:nvSpPr>
        <p:spPr>
          <a:xfrm>
            <a:off x="5425722" y="5189610"/>
            <a:ext cx="1312753" cy="1235724"/>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1800" b="1" dirty="0">
                <a:solidFill>
                  <a:srgbClr val="0046AA"/>
                </a:solidFill>
                <a:latin typeface="Calibri" panose="020F0502020204030204" pitchFamily="34" charset="0"/>
                <a:ea typeface="Calibri" panose="020F0502020204030204" pitchFamily="34" charset="0"/>
                <a:cs typeface="Calibri" panose="020F0502020204030204" pitchFamily="34" charset="0"/>
              </a:rPr>
              <a:t>Substitutes</a:t>
            </a:r>
            <a:endParaRPr lang="en-IN" sz="1800" b="1" dirty="0">
              <a:solidFill>
                <a:srgbClr val="0046AA"/>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Oval 11">
            <a:extLst>
              <a:ext uri="{FF2B5EF4-FFF2-40B4-BE49-F238E27FC236}">
                <a16:creationId xmlns:a16="http://schemas.microsoft.com/office/drawing/2014/main" id="{A9884C98-5A52-51FC-07F6-99884B2D6C80}"/>
              </a:ext>
            </a:extLst>
          </p:cNvPr>
          <p:cNvSpPr/>
          <p:nvPr/>
        </p:nvSpPr>
        <p:spPr>
          <a:xfrm>
            <a:off x="2993717" y="2819757"/>
            <a:ext cx="1312753" cy="1235724"/>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1800" b="1" dirty="0">
                <a:solidFill>
                  <a:srgbClr val="0046AA"/>
                </a:solidFill>
                <a:latin typeface="Calibri" panose="020F0502020204030204" pitchFamily="34" charset="0"/>
                <a:ea typeface="Calibri" panose="020F0502020204030204" pitchFamily="34" charset="0"/>
                <a:cs typeface="Calibri" panose="020F0502020204030204" pitchFamily="34" charset="0"/>
              </a:rPr>
              <a:t>Suppliers</a:t>
            </a:r>
            <a:endParaRPr lang="en-IN" sz="1800" b="1" dirty="0">
              <a:solidFill>
                <a:srgbClr val="0046AA"/>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Oval 12">
            <a:extLst>
              <a:ext uri="{FF2B5EF4-FFF2-40B4-BE49-F238E27FC236}">
                <a16:creationId xmlns:a16="http://schemas.microsoft.com/office/drawing/2014/main" id="{3E651E9F-E3AA-1FED-E5B5-BF1F97F0AADA}"/>
              </a:ext>
            </a:extLst>
          </p:cNvPr>
          <p:cNvSpPr/>
          <p:nvPr/>
        </p:nvSpPr>
        <p:spPr>
          <a:xfrm>
            <a:off x="7841841" y="2819757"/>
            <a:ext cx="1312753" cy="1235724"/>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1800" b="1" dirty="0">
                <a:solidFill>
                  <a:srgbClr val="0046AA"/>
                </a:solidFill>
                <a:latin typeface="Calibri" panose="020F0502020204030204" pitchFamily="34" charset="0"/>
                <a:ea typeface="Calibri" panose="020F0502020204030204" pitchFamily="34" charset="0"/>
                <a:cs typeface="Calibri" panose="020F0502020204030204" pitchFamily="34" charset="0"/>
              </a:rPr>
              <a:t>Buyers</a:t>
            </a:r>
            <a:endParaRPr lang="en-IN" sz="1800" b="1" dirty="0">
              <a:solidFill>
                <a:srgbClr val="0046AA"/>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5" name="Straight Arrow Connector 14">
            <a:extLst>
              <a:ext uri="{FF2B5EF4-FFF2-40B4-BE49-F238E27FC236}">
                <a16:creationId xmlns:a16="http://schemas.microsoft.com/office/drawing/2014/main" id="{04F94EE0-F153-05AE-FBE2-4BD532068A81}"/>
              </a:ext>
            </a:extLst>
          </p:cNvPr>
          <p:cNvCxnSpPr>
            <a:stCxn id="9" idx="4"/>
          </p:cNvCxnSpPr>
          <p:nvPr/>
        </p:nvCxnSpPr>
        <p:spPr>
          <a:xfrm flipH="1">
            <a:off x="6082098" y="1685198"/>
            <a:ext cx="2" cy="577030"/>
          </a:xfrm>
          <a:prstGeom prst="straightConnector1">
            <a:avLst/>
          </a:prstGeom>
          <a:ln>
            <a:solidFill>
              <a:srgbClr val="C00000"/>
            </a:solidFill>
            <a:tailEnd type="triangle"/>
          </a:ln>
        </p:spPr>
        <p:style>
          <a:lnRef idx="2">
            <a:schemeClr val="accent4"/>
          </a:lnRef>
          <a:fillRef idx="0">
            <a:schemeClr val="accent4"/>
          </a:fillRef>
          <a:effectRef idx="1">
            <a:schemeClr val="accent4"/>
          </a:effectRef>
          <a:fontRef idx="minor">
            <a:schemeClr val="tx1"/>
          </a:fontRef>
        </p:style>
      </p:cxnSp>
      <p:cxnSp>
        <p:nvCxnSpPr>
          <p:cNvPr id="16" name="Straight Arrow Connector 15">
            <a:extLst>
              <a:ext uri="{FF2B5EF4-FFF2-40B4-BE49-F238E27FC236}">
                <a16:creationId xmlns:a16="http://schemas.microsoft.com/office/drawing/2014/main" id="{92783976-8295-C573-21C1-C8EA8D3F1973}"/>
              </a:ext>
            </a:extLst>
          </p:cNvPr>
          <p:cNvCxnSpPr>
            <a:cxnSpLocks/>
          </p:cNvCxnSpPr>
          <p:nvPr/>
        </p:nvCxnSpPr>
        <p:spPr>
          <a:xfrm flipH="1" flipV="1">
            <a:off x="6082098" y="4599625"/>
            <a:ext cx="2" cy="577030"/>
          </a:xfrm>
          <a:prstGeom prst="straightConnector1">
            <a:avLst/>
          </a:prstGeom>
          <a:ln>
            <a:solidFill>
              <a:srgbClr val="C00000"/>
            </a:solidFill>
            <a:tailEnd type="triangle"/>
          </a:ln>
        </p:spPr>
        <p:style>
          <a:lnRef idx="2">
            <a:schemeClr val="accent4"/>
          </a:lnRef>
          <a:fillRef idx="0">
            <a:schemeClr val="accent4"/>
          </a:fillRef>
          <a:effectRef idx="1">
            <a:schemeClr val="accent4"/>
          </a:effectRef>
          <a:fontRef idx="minor">
            <a:schemeClr val="tx1"/>
          </a:fontRef>
        </p:style>
      </p:cxnSp>
      <p:cxnSp>
        <p:nvCxnSpPr>
          <p:cNvPr id="17" name="Straight Arrow Connector 16">
            <a:extLst>
              <a:ext uri="{FF2B5EF4-FFF2-40B4-BE49-F238E27FC236}">
                <a16:creationId xmlns:a16="http://schemas.microsoft.com/office/drawing/2014/main" id="{32859FB2-9DF6-22DD-7E14-E57B377D28B4}"/>
              </a:ext>
            </a:extLst>
          </p:cNvPr>
          <p:cNvCxnSpPr>
            <a:cxnSpLocks/>
          </p:cNvCxnSpPr>
          <p:nvPr/>
        </p:nvCxnSpPr>
        <p:spPr>
          <a:xfrm rot="5400000" flipH="1">
            <a:off x="7556320" y="3149105"/>
            <a:ext cx="2" cy="577030"/>
          </a:xfrm>
          <a:prstGeom prst="straightConnector1">
            <a:avLst/>
          </a:prstGeom>
          <a:ln>
            <a:solidFill>
              <a:srgbClr val="C00000"/>
            </a:solidFill>
            <a:tailEnd type="triangle"/>
          </a:ln>
        </p:spPr>
        <p:style>
          <a:lnRef idx="2">
            <a:schemeClr val="accent4"/>
          </a:lnRef>
          <a:fillRef idx="0">
            <a:schemeClr val="accent4"/>
          </a:fillRef>
          <a:effectRef idx="1">
            <a:schemeClr val="accent4"/>
          </a:effectRef>
          <a:fontRef idx="minor">
            <a:schemeClr val="tx1"/>
          </a:fontRef>
        </p:style>
      </p:cxnSp>
      <p:cxnSp>
        <p:nvCxnSpPr>
          <p:cNvPr id="18" name="Straight Arrow Connector 17">
            <a:extLst>
              <a:ext uri="{FF2B5EF4-FFF2-40B4-BE49-F238E27FC236}">
                <a16:creationId xmlns:a16="http://schemas.microsoft.com/office/drawing/2014/main" id="{87815ABF-7FF3-6876-A4D6-1451486271A6}"/>
              </a:ext>
            </a:extLst>
          </p:cNvPr>
          <p:cNvCxnSpPr>
            <a:cxnSpLocks/>
          </p:cNvCxnSpPr>
          <p:nvPr/>
        </p:nvCxnSpPr>
        <p:spPr>
          <a:xfrm rot="16200000">
            <a:off x="4596377" y="3149105"/>
            <a:ext cx="2" cy="577030"/>
          </a:xfrm>
          <a:prstGeom prst="straightConnector1">
            <a:avLst/>
          </a:prstGeom>
          <a:ln>
            <a:solidFill>
              <a:srgbClr val="C00000"/>
            </a:solidFill>
            <a:tailEnd type="triangle"/>
          </a:ln>
        </p:spPr>
        <p:style>
          <a:lnRef idx="2">
            <a:schemeClr val="accent4"/>
          </a:lnRef>
          <a:fillRef idx="0">
            <a:schemeClr val="accent4"/>
          </a:fillRef>
          <a:effectRef idx="1">
            <a:schemeClr val="accent4"/>
          </a:effectRef>
          <a:fontRef idx="minor">
            <a:schemeClr val="tx1"/>
          </a:fontRef>
        </p:style>
      </p:cxnSp>
      <p:sp>
        <p:nvSpPr>
          <p:cNvPr id="19" name="Rectangle 2">
            <a:extLst>
              <a:ext uri="{FF2B5EF4-FFF2-40B4-BE49-F238E27FC236}">
                <a16:creationId xmlns:a16="http://schemas.microsoft.com/office/drawing/2014/main" id="{EE6917EB-37D0-A687-2B96-6CBBFACBD757}"/>
              </a:ext>
            </a:extLst>
          </p:cNvPr>
          <p:cNvSpPr txBox="1">
            <a:spLocks noChangeArrowheads="1"/>
          </p:cNvSpPr>
          <p:nvPr/>
        </p:nvSpPr>
        <p:spPr bwMode="auto">
          <a:xfrm>
            <a:off x="6492941" y="1575069"/>
            <a:ext cx="1462883" cy="40887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6" algn="ctr" rtl="0" fontAlgn="base">
              <a:spcBef>
                <a:spcPct val="0"/>
              </a:spcBef>
              <a:spcAft>
                <a:spcPct val="0"/>
              </a:spcAft>
              <a:defRPr sz="4400">
                <a:solidFill>
                  <a:schemeClr val="tx2"/>
                </a:solidFill>
                <a:latin typeface="Times New Roman" pitchFamily="18" charset="0"/>
              </a:defRPr>
            </a:lvl6pPr>
            <a:lvl7pPr marL="914411" algn="ctr" rtl="0" fontAlgn="base">
              <a:spcBef>
                <a:spcPct val="0"/>
              </a:spcBef>
              <a:spcAft>
                <a:spcPct val="0"/>
              </a:spcAft>
              <a:defRPr sz="4400">
                <a:solidFill>
                  <a:schemeClr val="tx2"/>
                </a:solidFill>
                <a:latin typeface="Times New Roman" pitchFamily="18" charset="0"/>
              </a:defRPr>
            </a:lvl7pPr>
            <a:lvl8pPr marL="1371617" algn="ctr" rtl="0" fontAlgn="base">
              <a:spcBef>
                <a:spcPct val="0"/>
              </a:spcBef>
              <a:spcAft>
                <a:spcPct val="0"/>
              </a:spcAft>
              <a:defRPr sz="4400">
                <a:solidFill>
                  <a:schemeClr val="tx2"/>
                </a:solidFill>
                <a:latin typeface="Times New Roman" pitchFamily="18" charset="0"/>
              </a:defRPr>
            </a:lvl8pPr>
            <a:lvl9pPr marL="1828823" algn="ctr" rtl="0" fontAlgn="base">
              <a:spcBef>
                <a:spcPct val="0"/>
              </a:spcBef>
              <a:spcAft>
                <a:spcPct val="0"/>
              </a:spcAft>
              <a:defRPr sz="4400">
                <a:solidFill>
                  <a:schemeClr val="tx2"/>
                </a:solidFill>
                <a:latin typeface="Times New Roman" pitchFamily="18" charset="0"/>
              </a:defRPr>
            </a:lvl9pPr>
          </a:lstStyle>
          <a:p>
            <a:pPr eaLnBrk="1" hangingPunct="1"/>
            <a:r>
              <a:rPr lang="en-US" altLang="en-US" sz="1200" b="1" kern="0" dirty="0">
                <a:solidFill>
                  <a:schemeClr val="tx1"/>
                </a:solidFill>
                <a:latin typeface="D-DIN" panose="020B05040302020A0204" pitchFamily="34" charset="0"/>
                <a:cs typeface="Times New Roman" panose="02020603050405020304" pitchFamily="18" charset="0"/>
              </a:rPr>
              <a:t>Threat of </a:t>
            </a:r>
          </a:p>
          <a:p>
            <a:pPr eaLnBrk="1" hangingPunct="1"/>
            <a:r>
              <a:rPr lang="en-US" altLang="en-US" sz="1200" b="1" kern="0" dirty="0">
                <a:solidFill>
                  <a:schemeClr val="tx1"/>
                </a:solidFill>
                <a:latin typeface="D-DIN" panose="020B05040302020A0204" pitchFamily="34" charset="0"/>
                <a:cs typeface="Times New Roman" panose="02020603050405020304" pitchFamily="18" charset="0"/>
              </a:rPr>
              <a:t>New Entrants</a:t>
            </a:r>
          </a:p>
        </p:txBody>
      </p:sp>
      <p:sp>
        <p:nvSpPr>
          <p:cNvPr id="21" name="Rectangle 2">
            <a:extLst>
              <a:ext uri="{FF2B5EF4-FFF2-40B4-BE49-F238E27FC236}">
                <a16:creationId xmlns:a16="http://schemas.microsoft.com/office/drawing/2014/main" id="{FCFC91E7-CCDA-4B99-75CC-D9AFA5608883}"/>
              </a:ext>
            </a:extLst>
          </p:cNvPr>
          <p:cNvSpPr txBox="1">
            <a:spLocks noChangeArrowheads="1"/>
          </p:cNvSpPr>
          <p:nvPr/>
        </p:nvSpPr>
        <p:spPr bwMode="auto">
          <a:xfrm>
            <a:off x="4242197" y="4894669"/>
            <a:ext cx="1222738" cy="40887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6" algn="ctr" rtl="0" fontAlgn="base">
              <a:spcBef>
                <a:spcPct val="0"/>
              </a:spcBef>
              <a:spcAft>
                <a:spcPct val="0"/>
              </a:spcAft>
              <a:defRPr sz="4400">
                <a:solidFill>
                  <a:schemeClr val="tx2"/>
                </a:solidFill>
                <a:latin typeface="Times New Roman" pitchFamily="18" charset="0"/>
              </a:defRPr>
            </a:lvl6pPr>
            <a:lvl7pPr marL="914411" algn="ctr" rtl="0" fontAlgn="base">
              <a:spcBef>
                <a:spcPct val="0"/>
              </a:spcBef>
              <a:spcAft>
                <a:spcPct val="0"/>
              </a:spcAft>
              <a:defRPr sz="4400">
                <a:solidFill>
                  <a:schemeClr val="tx2"/>
                </a:solidFill>
                <a:latin typeface="Times New Roman" pitchFamily="18" charset="0"/>
              </a:defRPr>
            </a:lvl7pPr>
            <a:lvl8pPr marL="1371617" algn="ctr" rtl="0" fontAlgn="base">
              <a:spcBef>
                <a:spcPct val="0"/>
              </a:spcBef>
              <a:spcAft>
                <a:spcPct val="0"/>
              </a:spcAft>
              <a:defRPr sz="4400">
                <a:solidFill>
                  <a:schemeClr val="tx2"/>
                </a:solidFill>
                <a:latin typeface="Times New Roman" pitchFamily="18" charset="0"/>
              </a:defRPr>
            </a:lvl8pPr>
            <a:lvl9pPr marL="1828823" algn="ctr" rtl="0" fontAlgn="base">
              <a:spcBef>
                <a:spcPct val="0"/>
              </a:spcBef>
              <a:spcAft>
                <a:spcPct val="0"/>
              </a:spcAft>
              <a:defRPr sz="4400">
                <a:solidFill>
                  <a:schemeClr val="tx2"/>
                </a:solidFill>
                <a:latin typeface="Times New Roman" pitchFamily="18" charset="0"/>
              </a:defRPr>
            </a:lvl9pPr>
          </a:lstStyle>
          <a:p>
            <a:pPr eaLnBrk="1" hangingPunct="1"/>
            <a:r>
              <a:rPr lang="en-US" altLang="en-US" sz="1200" b="1" kern="0" dirty="0">
                <a:solidFill>
                  <a:schemeClr val="tx1"/>
                </a:solidFill>
                <a:latin typeface="D-DIN" panose="020B05040302020A0204" pitchFamily="34" charset="0"/>
                <a:cs typeface="Times New Roman" panose="02020603050405020304" pitchFamily="18" charset="0"/>
              </a:rPr>
              <a:t>Threat of </a:t>
            </a:r>
          </a:p>
          <a:p>
            <a:pPr eaLnBrk="1" hangingPunct="1"/>
            <a:r>
              <a:rPr lang="en-US" altLang="en-US" sz="1200" b="1" kern="0" dirty="0">
                <a:solidFill>
                  <a:schemeClr val="tx1"/>
                </a:solidFill>
                <a:latin typeface="D-DIN" panose="020B05040302020A0204" pitchFamily="34" charset="0"/>
                <a:cs typeface="Times New Roman" panose="02020603050405020304" pitchFamily="18" charset="0"/>
              </a:rPr>
              <a:t>Substitutes</a:t>
            </a:r>
          </a:p>
        </p:txBody>
      </p:sp>
      <p:sp>
        <p:nvSpPr>
          <p:cNvPr id="22" name="Rectangle 2">
            <a:extLst>
              <a:ext uri="{FF2B5EF4-FFF2-40B4-BE49-F238E27FC236}">
                <a16:creationId xmlns:a16="http://schemas.microsoft.com/office/drawing/2014/main" id="{5F2CA302-851D-CD83-F77D-243D029ABC9D}"/>
              </a:ext>
            </a:extLst>
          </p:cNvPr>
          <p:cNvSpPr txBox="1">
            <a:spLocks noChangeArrowheads="1"/>
          </p:cNvSpPr>
          <p:nvPr/>
        </p:nvSpPr>
        <p:spPr bwMode="auto">
          <a:xfrm>
            <a:off x="7238708" y="4265278"/>
            <a:ext cx="1312754" cy="40887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6" algn="ctr" rtl="0" fontAlgn="base">
              <a:spcBef>
                <a:spcPct val="0"/>
              </a:spcBef>
              <a:spcAft>
                <a:spcPct val="0"/>
              </a:spcAft>
              <a:defRPr sz="4400">
                <a:solidFill>
                  <a:schemeClr val="tx2"/>
                </a:solidFill>
                <a:latin typeface="Times New Roman" pitchFamily="18" charset="0"/>
              </a:defRPr>
            </a:lvl6pPr>
            <a:lvl7pPr marL="914411" algn="ctr" rtl="0" fontAlgn="base">
              <a:spcBef>
                <a:spcPct val="0"/>
              </a:spcBef>
              <a:spcAft>
                <a:spcPct val="0"/>
              </a:spcAft>
              <a:defRPr sz="4400">
                <a:solidFill>
                  <a:schemeClr val="tx2"/>
                </a:solidFill>
                <a:latin typeface="Times New Roman" pitchFamily="18" charset="0"/>
              </a:defRPr>
            </a:lvl7pPr>
            <a:lvl8pPr marL="1371617" algn="ctr" rtl="0" fontAlgn="base">
              <a:spcBef>
                <a:spcPct val="0"/>
              </a:spcBef>
              <a:spcAft>
                <a:spcPct val="0"/>
              </a:spcAft>
              <a:defRPr sz="4400">
                <a:solidFill>
                  <a:schemeClr val="tx2"/>
                </a:solidFill>
                <a:latin typeface="Times New Roman" pitchFamily="18" charset="0"/>
              </a:defRPr>
            </a:lvl8pPr>
            <a:lvl9pPr marL="1828823" algn="ctr" rtl="0" fontAlgn="base">
              <a:spcBef>
                <a:spcPct val="0"/>
              </a:spcBef>
              <a:spcAft>
                <a:spcPct val="0"/>
              </a:spcAft>
              <a:defRPr sz="4400">
                <a:solidFill>
                  <a:schemeClr val="tx2"/>
                </a:solidFill>
                <a:latin typeface="Times New Roman" pitchFamily="18" charset="0"/>
              </a:defRPr>
            </a:lvl9pPr>
          </a:lstStyle>
          <a:p>
            <a:pPr eaLnBrk="1" hangingPunct="1"/>
            <a:r>
              <a:rPr lang="en-US" altLang="en-US" sz="1200" b="1" kern="0" dirty="0">
                <a:solidFill>
                  <a:schemeClr val="tx1"/>
                </a:solidFill>
                <a:latin typeface="D-DIN" panose="020B05040302020A0204" pitchFamily="34" charset="0"/>
                <a:cs typeface="Times New Roman" panose="02020603050405020304" pitchFamily="18" charset="0"/>
              </a:rPr>
              <a:t>Bargaining Power of Buyers</a:t>
            </a:r>
          </a:p>
        </p:txBody>
      </p:sp>
      <p:sp>
        <p:nvSpPr>
          <p:cNvPr id="23" name="Rectangle 2">
            <a:extLst>
              <a:ext uri="{FF2B5EF4-FFF2-40B4-BE49-F238E27FC236}">
                <a16:creationId xmlns:a16="http://schemas.microsoft.com/office/drawing/2014/main" id="{1C277E53-EC39-ECEC-4FCC-ECD21086B512}"/>
              </a:ext>
            </a:extLst>
          </p:cNvPr>
          <p:cNvSpPr txBox="1">
            <a:spLocks noChangeArrowheads="1"/>
          </p:cNvSpPr>
          <p:nvPr/>
        </p:nvSpPr>
        <p:spPr bwMode="auto">
          <a:xfrm>
            <a:off x="3633727" y="2178281"/>
            <a:ext cx="1453994" cy="40887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6" algn="ctr" rtl="0" fontAlgn="base">
              <a:spcBef>
                <a:spcPct val="0"/>
              </a:spcBef>
              <a:spcAft>
                <a:spcPct val="0"/>
              </a:spcAft>
              <a:defRPr sz="4400">
                <a:solidFill>
                  <a:schemeClr val="tx2"/>
                </a:solidFill>
                <a:latin typeface="Times New Roman" pitchFamily="18" charset="0"/>
              </a:defRPr>
            </a:lvl6pPr>
            <a:lvl7pPr marL="914411" algn="ctr" rtl="0" fontAlgn="base">
              <a:spcBef>
                <a:spcPct val="0"/>
              </a:spcBef>
              <a:spcAft>
                <a:spcPct val="0"/>
              </a:spcAft>
              <a:defRPr sz="4400">
                <a:solidFill>
                  <a:schemeClr val="tx2"/>
                </a:solidFill>
                <a:latin typeface="Times New Roman" pitchFamily="18" charset="0"/>
              </a:defRPr>
            </a:lvl7pPr>
            <a:lvl8pPr marL="1371617" algn="ctr" rtl="0" fontAlgn="base">
              <a:spcBef>
                <a:spcPct val="0"/>
              </a:spcBef>
              <a:spcAft>
                <a:spcPct val="0"/>
              </a:spcAft>
              <a:defRPr sz="4400">
                <a:solidFill>
                  <a:schemeClr val="tx2"/>
                </a:solidFill>
                <a:latin typeface="Times New Roman" pitchFamily="18" charset="0"/>
              </a:defRPr>
            </a:lvl8pPr>
            <a:lvl9pPr marL="1828823" algn="ctr" rtl="0" fontAlgn="base">
              <a:spcBef>
                <a:spcPct val="0"/>
              </a:spcBef>
              <a:spcAft>
                <a:spcPct val="0"/>
              </a:spcAft>
              <a:defRPr sz="4400">
                <a:solidFill>
                  <a:schemeClr val="tx2"/>
                </a:solidFill>
                <a:latin typeface="Times New Roman" pitchFamily="18" charset="0"/>
              </a:defRPr>
            </a:lvl9pPr>
          </a:lstStyle>
          <a:p>
            <a:pPr eaLnBrk="1" hangingPunct="1"/>
            <a:r>
              <a:rPr lang="en-US" altLang="en-US" sz="1200" b="1" kern="0" dirty="0">
                <a:solidFill>
                  <a:schemeClr val="tx1"/>
                </a:solidFill>
                <a:latin typeface="D-DIN" panose="020B05040302020A0204" pitchFamily="34" charset="0"/>
                <a:cs typeface="Times New Roman" panose="02020603050405020304" pitchFamily="18" charset="0"/>
              </a:rPr>
              <a:t>Bargaining Power of Suppliers</a:t>
            </a:r>
          </a:p>
        </p:txBody>
      </p:sp>
      <p:sp>
        <p:nvSpPr>
          <p:cNvPr id="24" name="Oval 23">
            <a:extLst>
              <a:ext uri="{FF2B5EF4-FFF2-40B4-BE49-F238E27FC236}">
                <a16:creationId xmlns:a16="http://schemas.microsoft.com/office/drawing/2014/main" id="{2E810829-8F12-78B2-9829-6792627C39CB}"/>
              </a:ext>
            </a:extLst>
          </p:cNvPr>
          <p:cNvSpPr/>
          <p:nvPr/>
        </p:nvSpPr>
        <p:spPr>
          <a:xfrm>
            <a:off x="4942043" y="2313713"/>
            <a:ext cx="2278138" cy="2247812"/>
          </a:xfrm>
          <a:prstGeom prst="ellipse">
            <a:avLst/>
          </a:prstGeom>
          <a:noFill/>
          <a:ln>
            <a:solidFill>
              <a:srgbClr val="0046AA"/>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IN" sz="1800" b="1" dirty="0">
              <a:solidFill>
                <a:srgbClr val="0046AA"/>
              </a:solidFill>
              <a:latin typeface="Calibri" panose="020F0502020204030204" pitchFamily="34" charset="0"/>
              <a:ea typeface="Calibri" panose="020F0502020204030204" pitchFamily="34" charset="0"/>
              <a:cs typeface="Calibri" panose="020F0502020204030204" pitchFamily="34" charset="0"/>
            </a:endParaRPr>
          </a:p>
        </p:txBody>
      </p:sp>
      <p:sp>
        <p:nvSpPr>
          <p:cNvPr id="25" name="Rectangle 2">
            <a:extLst>
              <a:ext uri="{FF2B5EF4-FFF2-40B4-BE49-F238E27FC236}">
                <a16:creationId xmlns:a16="http://schemas.microsoft.com/office/drawing/2014/main" id="{CE9D126C-6594-98A5-51FE-5D80DA2E8965}"/>
              </a:ext>
            </a:extLst>
          </p:cNvPr>
          <p:cNvSpPr txBox="1">
            <a:spLocks noChangeArrowheads="1"/>
          </p:cNvSpPr>
          <p:nvPr/>
        </p:nvSpPr>
        <p:spPr bwMode="auto">
          <a:xfrm>
            <a:off x="7895085" y="5328671"/>
            <a:ext cx="3596566"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6" algn="ctr" rtl="0" fontAlgn="base">
              <a:spcBef>
                <a:spcPct val="0"/>
              </a:spcBef>
              <a:spcAft>
                <a:spcPct val="0"/>
              </a:spcAft>
              <a:defRPr sz="4400">
                <a:solidFill>
                  <a:schemeClr val="tx2"/>
                </a:solidFill>
                <a:latin typeface="Times New Roman" pitchFamily="18" charset="0"/>
              </a:defRPr>
            </a:lvl6pPr>
            <a:lvl7pPr marL="914411" algn="ctr" rtl="0" fontAlgn="base">
              <a:spcBef>
                <a:spcPct val="0"/>
              </a:spcBef>
              <a:spcAft>
                <a:spcPct val="0"/>
              </a:spcAft>
              <a:defRPr sz="4400">
                <a:solidFill>
                  <a:schemeClr val="tx2"/>
                </a:solidFill>
                <a:latin typeface="Times New Roman" pitchFamily="18" charset="0"/>
              </a:defRPr>
            </a:lvl7pPr>
            <a:lvl8pPr marL="1371617" algn="ctr" rtl="0" fontAlgn="base">
              <a:spcBef>
                <a:spcPct val="0"/>
              </a:spcBef>
              <a:spcAft>
                <a:spcPct val="0"/>
              </a:spcAft>
              <a:defRPr sz="4400">
                <a:solidFill>
                  <a:schemeClr val="tx2"/>
                </a:solidFill>
                <a:latin typeface="Times New Roman" pitchFamily="18" charset="0"/>
              </a:defRPr>
            </a:lvl8pPr>
            <a:lvl9pPr marL="1828823" algn="ctr" rtl="0" fontAlgn="base">
              <a:spcBef>
                <a:spcPct val="0"/>
              </a:spcBef>
              <a:spcAft>
                <a:spcPct val="0"/>
              </a:spcAft>
              <a:defRPr sz="4400">
                <a:solidFill>
                  <a:schemeClr val="tx2"/>
                </a:solidFill>
                <a:latin typeface="Times New Roman" pitchFamily="18" charset="0"/>
              </a:defRPr>
            </a:lvl9pPr>
          </a:lstStyle>
          <a:p>
            <a:pPr eaLnBrk="1" hangingPunct="1"/>
            <a:r>
              <a:rPr lang="en-US" altLang="en-US" sz="2000" b="1" kern="0" dirty="0">
                <a:solidFill>
                  <a:schemeClr val="tx1"/>
                </a:solidFill>
                <a:latin typeface="D-DIN" panose="020B05040302020A0204" pitchFamily="34" charset="0"/>
                <a:cs typeface="Times New Roman" panose="02020603050405020304" pitchFamily="18" charset="0"/>
              </a:rPr>
              <a:t>Five Forces Shaping Competition &amp; Determining Profitability in Industry</a:t>
            </a:r>
          </a:p>
        </p:txBody>
      </p:sp>
      <p:sp>
        <p:nvSpPr>
          <p:cNvPr id="2" name="Rectangle 1">
            <a:extLst>
              <a:ext uri="{FF2B5EF4-FFF2-40B4-BE49-F238E27FC236}">
                <a16:creationId xmlns:a16="http://schemas.microsoft.com/office/drawing/2014/main" id="{691FBB1D-8E98-C17E-4830-20D2CFF39C2F}"/>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3739295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A295B22-31CA-4C63-827A-2B3CEE489206}"/>
              </a:ext>
            </a:extLst>
          </p:cNvPr>
          <p:cNvSpPr txBox="1">
            <a:spLocks/>
          </p:cNvSpPr>
          <p:nvPr/>
        </p:nvSpPr>
        <p:spPr bwMode="auto">
          <a:xfrm>
            <a:off x="874715" y="1089027"/>
            <a:ext cx="3307938"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altLang="en-US" sz="2400" b="1" dirty="0">
                <a:solidFill>
                  <a:srgbClr val="0046AA"/>
                </a:solidFill>
                <a:latin typeface="D-DIN" panose="020B05040302020A0204" pitchFamily="34" charset="0"/>
                <a:cs typeface="Times New Roman" panose="02020603050405020304" pitchFamily="18" charset="0"/>
              </a:rPr>
              <a:t>Warren Buffett </a:t>
            </a:r>
          </a:p>
          <a:p>
            <a:pPr algn="l"/>
            <a:r>
              <a:rPr lang="en-US" altLang="en-US" sz="2400" b="1" dirty="0">
                <a:solidFill>
                  <a:srgbClr val="0046AA"/>
                </a:solidFill>
                <a:latin typeface="D-DIN" panose="020B05040302020A0204" pitchFamily="34" charset="0"/>
                <a:cs typeface="Times New Roman" panose="02020603050405020304" pitchFamily="18" charset="0"/>
              </a:rPr>
              <a:t>in a Nutshell</a:t>
            </a:r>
            <a:endParaRPr lang="en-IN" sz="2400" b="1" dirty="0">
              <a:solidFill>
                <a:srgbClr val="0046AA"/>
              </a:solidFill>
              <a:latin typeface="D-DIN" panose="020B05040302020A0204" pitchFamily="34" charset="0"/>
              <a:cs typeface="Times New Roman" panose="02020603050405020304" pitchFamily="18" charset="0"/>
            </a:endParaRPr>
          </a:p>
        </p:txBody>
      </p:sp>
      <p:pic>
        <p:nvPicPr>
          <p:cNvPr id="7"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4">
            <a:extLst>
              <a:ext uri="{FF2B5EF4-FFF2-40B4-BE49-F238E27FC236}">
                <a16:creationId xmlns:a16="http://schemas.microsoft.com/office/drawing/2014/main" id="{B0AE87B1-E0FF-2570-E8A4-2A410568D548}"/>
              </a:ext>
            </a:extLst>
          </p:cNvPr>
          <p:cNvGrpSpPr/>
          <p:nvPr/>
        </p:nvGrpSpPr>
        <p:grpSpPr>
          <a:xfrm>
            <a:off x="3697706" y="45431"/>
            <a:ext cx="6178320" cy="6555790"/>
            <a:chOff x="3697706" y="45431"/>
            <a:chExt cx="6178320" cy="6555790"/>
          </a:xfrm>
        </p:grpSpPr>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t="10507"/>
            <a:stretch/>
          </p:blipFill>
          <p:spPr>
            <a:xfrm>
              <a:off x="3697706" y="45431"/>
              <a:ext cx="6178320" cy="6555790"/>
            </a:xfrm>
            <a:prstGeom prst="rect">
              <a:avLst/>
            </a:prstGeom>
          </p:spPr>
        </p:pic>
        <p:sp>
          <p:nvSpPr>
            <p:cNvPr id="3" name="Rectangle 2">
              <a:extLst>
                <a:ext uri="{FF2B5EF4-FFF2-40B4-BE49-F238E27FC236}">
                  <a16:creationId xmlns:a16="http://schemas.microsoft.com/office/drawing/2014/main" id="{8181B5FD-FE89-1816-8DE9-53978C679D87}"/>
                </a:ext>
              </a:extLst>
            </p:cNvPr>
            <p:cNvSpPr/>
            <p:nvPr/>
          </p:nvSpPr>
          <p:spPr>
            <a:xfrm>
              <a:off x="8800307" y="3614739"/>
              <a:ext cx="57943" cy="102394"/>
            </a:xfrm>
            <a:prstGeom prst="rect">
              <a:avLst/>
            </a:prstGeom>
            <a:solidFill>
              <a:srgbClr val="01A8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sp>
        <p:nvSpPr>
          <p:cNvPr id="6" name="Rectangle 5">
            <a:extLst>
              <a:ext uri="{FF2B5EF4-FFF2-40B4-BE49-F238E27FC236}">
                <a16:creationId xmlns:a16="http://schemas.microsoft.com/office/drawing/2014/main" id="{8F9E6EF6-8923-46C7-E46D-DD956641B670}"/>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2585736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Rectangle 11"/>
          <p:cNvSpPr>
            <a:spLocks noChangeArrowheads="1"/>
          </p:cNvSpPr>
          <p:nvPr/>
        </p:nvSpPr>
        <p:spPr bwMode="auto">
          <a:xfrm>
            <a:off x="616351" y="568042"/>
            <a:ext cx="10425333" cy="461665"/>
          </a:xfrm>
          <a:prstGeom prst="rect">
            <a:avLst/>
          </a:prstGeom>
          <a:noFill/>
          <a:ln w="9525">
            <a:noFill/>
            <a:miter lim="800000"/>
            <a:headEnd/>
            <a:tailEnd/>
          </a:ln>
        </p:spPr>
        <p:txBody>
          <a:bodyPr wrap="square">
            <a:spAutoFit/>
          </a:bodyPr>
          <a:lstStyle/>
          <a:p>
            <a:r>
              <a:rPr lang="en-US" b="1" dirty="0">
                <a:solidFill>
                  <a:srgbClr val="0046AA"/>
                </a:solidFill>
                <a:latin typeface="D-DIN" panose="020B05040302020A0204" pitchFamily="34" charset="0"/>
                <a:cs typeface="Times New Roman" pitchFamily="18" charset="0"/>
              </a:rPr>
              <a:t>Parameters we look for beyond Fundamentals &amp; </a:t>
            </a:r>
            <a:r>
              <a:rPr lang="en-US" b="1" dirty="0" err="1">
                <a:solidFill>
                  <a:srgbClr val="0046AA"/>
                </a:solidFill>
                <a:latin typeface="D-DIN" panose="020B05040302020A0204" pitchFamily="34" charset="0"/>
                <a:cs typeface="Times New Roman" pitchFamily="18" charset="0"/>
              </a:rPr>
              <a:t>Technicals</a:t>
            </a:r>
            <a:r>
              <a:rPr lang="en-US" b="1" dirty="0">
                <a:solidFill>
                  <a:srgbClr val="0046AA"/>
                </a:solidFill>
                <a:latin typeface="D-DIN" panose="020B05040302020A0204" pitchFamily="34" charset="0"/>
                <a:cs typeface="Times New Roman" pitchFamily="18" charset="0"/>
              </a:rPr>
              <a:t> (Art) </a:t>
            </a:r>
          </a:p>
        </p:txBody>
      </p:sp>
      <p:sp>
        <p:nvSpPr>
          <p:cNvPr id="4" name="Rectangle 11"/>
          <p:cNvSpPr>
            <a:spLocks noChangeArrowheads="1"/>
          </p:cNvSpPr>
          <p:nvPr/>
        </p:nvSpPr>
        <p:spPr bwMode="auto">
          <a:xfrm>
            <a:off x="1072769" y="1323502"/>
            <a:ext cx="10654715" cy="4901342"/>
          </a:xfrm>
          <a:prstGeom prst="rect">
            <a:avLst/>
          </a:prstGeom>
          <a:noFill/>
          <a:ln w="9525">
            <a:noFill/>
            <a:miter lim="800000"/>
            <a:headEnd/>
            <a:tailEnd/>
          </a:ln>
        </p:spPr>
        <p:txBody>
          <a:bodyPr wrap="square">
            <a:spAutoFit/>
          </a:bodyPr>
          <a:lstStyle/>
          <a:p>
            <a:pPr>
              <a:spcBef>
                <a:spcPts val="900"/>
              </a:spcBef>
            </a:pPr>
            <a:r>
              <a:rPr lang="en-US" sz="2000" b="1" dirty="0">
                <a:latin typeface="D-DIN" panose="020B05040302020A0204" pitchFamily="34" charset="0"/>
                <a:cs typeface="Times New Roman" pitchFamily="18" charset="0"/>
              </a:rPr>
              <a:t>High growth non-cyclical lesser regulated companies</a:t>
            </a:r>
          </a:p>
          <a:p>
            <a:pPr>
              <a:spcBef>
                <a:spcPts val="900"/>
              </a:spcBef>
            </a:pPr>
            <a:r>
              <a:rPr lang="en-US" sz="2000" b="1" dirty="0">
                <a:latin typeface="D-DIN" panose="020B05040302020A0204" pitchFamily="34" charset="0"/>
                <a:cs typeface="Times New Roman" pitchFamily="18" charset="0"/>
              </a:rPr>
              <a:t>Companies having promoters with skin in the game</a:t>
            </a:r>
          </a:p>
          <a:p>
            <a:pPr>
              <a:spcBef>
                <a:spcPts val="900"/>
              </a:spcBef>
            </a:pPr>
            <a:r>
              <a:rPr lang="en-US" sz="2000" b="1" dirty="0">
                <a:latin typeface="D-DIN" panose="020B05040302020A0204" pitchFamily="34" charset="0"/>
                <a:cs typeface="Times New Roman" pitchFamily="18" charset="0"/>
              </a:rPr>
              <a:t>Companies with no political connections &amp; Government  dependence   </a:t>
            </a:r>
          </a:p>
          <a:p>
            <a:pPr>
              <a:spcBef>
                <a:spcPts val="900"/>
              </a:spcBef>
            </a:pPr>
            <a:r>
              <a:rPr lang="en-US" sz="2000" b="1" dirty="0">
                <a:solidFill>
                  <a:srgbClr val="FF0000"/>
                </a:solidFill>
                <a:latin typeface="D-DIN" panose="020B05040302020A0204" pitchFamily="34" charset="0"/>
                <a:cs typeface="Times New Roman" pitchFamily="18" charset="0"/>
              </a:rPr>
              <a:t>P</a:t>
            </a:r>
            <a:r>
              <a:rPr lang="en-US" sz="2000" b="1" dirty="0">
                <a:latin typeface="D-DIN" panose="020B05040302020A0204" pitchFamily="34" charset="0"/>
                <a:cs typeface="Times New Roman" pitchFamily="18" charset="0"/>
              </a:rPr>
              <a:t>ledging  - a big NO</a:t>
            </a:r>
          </a:p>
          <a:p>
            <a:pPr>
              <a:spcBef>
                <a:spcPts val="900"/>
              </a:spcBef>
            </a:pPr>
            <a:r>
              <a:rPr lang="en-US" sz="2000" b="1" dirty="0">
                <a:solidFill>
                  <a:srgbClr val="FF0000"/>
                </a:solidFill>
                <a:latin typeface="D-DIN" panose="020B05040302020A0204" pitchFamily="34" charset="0"/>
                <a:cs typeface="Times New Roman" pitchFamily="18" charset="0"/>
              </a:rPr>
              <a:t>D</a:t>
            </a:r>
            <a:r>
              <a:rPr lang="en-US" sz="2000" b="1" dirty="0">
                <a:latin typeface="D-DIN" panose="020B05040302020A0204" pitchFamily="34" charset="0"/>
                <a:cs typeface="Times New Roman" pitchFamily="18" charset="0"/>
              </a:rPr>
              <a:t>ebt -  Net cash companies (zero net debt) -  growth should be funded by internal accruals and not debts </a:t>
            </a:r>
          </a:p>
          <a:p>
            <a:pPr>
              <a:spcBef>
                <a:spcPts val="900"/>
              </a:spcBef>
            </a:pPr>
            <a:r>
              <a:rPr lang="en-US" sz="2000" b="1" dirty="0">
                <a:solidFill>
                  <a:srgbClr val="FF0000"/>
                </a:solidFill>
                <a:latin typeface="D-DIN" panose="020B05040302020A0204" pitchFamily="34" charset="0"/>
                <a:cs typeface="Times New Roman" pitchFamily="18" charset="0"/>
              </a:rPr>
              <a:t>C3 </a:t>
            </a:r>
            <a:r>
              <a:rPr lang="en-US" sz="2000" b="1" dirty="0">
                <a:latin typeface="D-DIN" panose="020B05040302020A0204" pitchFamily="34" charset="0"/>
                <a:cs typeface="Times New Roman" pitchFamily="18" charset="0"/>
              </a:rPr>
              <a:t>Corporate Governance, Credit Reports and Channel Checks (Continuous Interaction with company suppliers, distributors, direct consumers, employees &amp; other stakeholders and last but not the least Domain Experts)</a:t>
            </a:r>
          </a:p>
          <a:p>
            <a:pPr>
              <a:spcBef>
                <a:spcPts val="900"/>
              </a:spcBef>
            </a:pPr>
            <a:r>
              <a:rPr lang="en-US" sz="2000" b="1" dirty="0">
                <a:latin typeface="D-DIN" panose="020B05040302020A0204" pitchFamily="34" charset="0"/>
                <a:cs typeface="Times New Roman" pitchFamily="18" charset="0"/>
              </a:rPr>
              <a:t>Buy-Backs \ Creeping </a:t>
            </a:r>
            <a:r>
              <a:rPr lang="en-US" sz="2000" b="1">
                <a:latin typeface="D-DIN" panose="020B05040302020A0204" pitchFamily="34" charset="0"/>
                <a:cs typeface="Times New Roman" pitchFamily="18" charset="0"/>
              </a:rPr>
              <a:t>Acquisition : </a:t>
            </a:r>
            <a:r>
              <a:rPr lang="en-US" sz="2000" b="1" dirty="0">
                <a:latin typeface="D-DIN" panose="020B05040302020A0204" pitchFamily="34" charset="0"/>
                <a:cs typeface="Times New Roman" pitchFamily="18" charset="0"/>
              </a:rPr>
              <a:t>Companies which have done buy-backs / creeping acquisition in the last 2-3 years.</a:t>
            </a:r>
          </a:p>
          <a:p>
            <a:pPr>
              <a:spcBef>
                <a:spcPts val="900"/>
              </a:spcBef>
            </a:pPr>
            <a:r>
              <a:rPr lang="en-US" sz="2000" b="1" dirty="0">
                <a:latin typeface="D-DIN" panose="020B05040302020A0204" pitchFamily="34" charset="0"/>
                <a:cs typeface="Times New Roman" pitchFamily="18" charset="0"/>
              </a:rPr>
              <a:t>Other than the financials - social, economic, cultural, environmental, general look &amp; feel and other dynamics of a company to be looked for</a:t>
            </a:r>
          </a:p>
        </p:txBody>
      </p:sp>
      <p:grpSp>
        <p:nvGrpSpPr>
          <p:cNvPr id="11" name="Group 19"/>
          <p:cNvGrpSpPr>
            <a:grpSpLocks/>
          </p:cNvGrpSpPr>
          <p:nvPr/>
        </p:nvGrpSpPr>
        <p:grpSpPr bwMode="auto">
          <a:xfrm>
            <a:off x="705169" y="1508429"/>
            <a:ext cx="215900" cy="71438"/>
            <a:chOff x="641426" y="1647610"/>
            <a:chExt cx="312772" cy="108077"/>
          </a:xfrm>
        </p:grpSpPr>
        <p:sp>
          <p:nvSpPr>
            <p:cNvPr id="12" name="Rectangle 1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Rectangle 1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4" name="Group 19"/>
          <p:cNvGrpSpPr>
            <a:grpSpLocks/>
          </p:cNvGrpSpPr>
          <p:nvPr/>
        </p:nvGrpSpPr>
        <p:grpSpPr bwMode="auto">
          <a:xfrm>
            <a:off x="705169" y="1939654"/>
            <a:ext cx="215900" cy="71438"/>
            <a:chOff x="641426" y="1647610"/>
            <a:chExt cx="312772" cy="108077"/>
          </a:xfrm>
        </p:grpSpPr>
        <p:sp>
          <p:nvSpPr>
            <p:cNvPr id="15" name="Rectangle 1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Rectangle 1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7" name="Group 19"/>
          <p:cNvGrpSpPr>
            <a:grpSpLocks/>
          </p:cNvGrpSpPr>
          <p:nvPr/>
        </p:nvGrpSpPr>
        <p:grpSpPr bwMode="auto">
          <a:xfrm>
            <a:off x="705169" y="2337238"/>
            <a:ext cx="215900" cy="71438"/>
            <a:chOff x="641426" y="1647610"/>
            <a:chExt cx="312772" cy="108077"/>
          </a:xfrm>
        </p:grpSpPr>
        <p:sp>
          <p:nvSpPr>
            <p:cNvPr id="18" name="Rectangle 1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Rectangle 1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0" name="Group 19"/>
          <p:cNvGrpSpPr>
            <a:grpSpLocks/>
          </p:cNvGrpSpPr>
          <p:nvPr/>
        </p:nvGrpSpPr>
        <p:grpSpPr bwMode="auto">
          <a:xfrm>
            <a:off x="705169" y="2741639"/>
            <a:ext cx="215900" cy="71438"/>
            <a:chOff x="641426" y="1647610"/>
            <a:chExt cx="312772" cy="108077"/>
          </a:xfrm>
        </p:grpSpPr>
        <p:sp>
          <p:nvSpPr>
            <p:cNvPr id="21" name="Rectangle 2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Rectangle 2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5" name="Group 24"/>
          <p:cNvGrpSpPr>
            <a:grpSpLocks/>
          </p:cNvGrpSpPr>
          <p:nvPr/>
        </p:nvGrpSpPr>
        <p:grpSpPr bwMode="auto">
          <a:xfrm>
            <a:off x="705169" y="3169757"/>
            <a:ext cx="215900" cy="71438"/>
            <a:chOff x="641426" y="1647610"/>
            <a:chExt cx="312772" cy="108077"/>
          </a:xfrm>
        </p:grpSpPr>
        <p:sp>
          <p:nvSpPr>
            <p:cNvPr id="26" name="Rectangle 25"/>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7" name="Rectangle 26"/>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4" name="Group 33"/>
          <p:cNvGrpSpPr>
            <a:grpSpLocks/>
          </p:cNvGrpSpPr>
          <p:nvPr/>
        </p:nvGrpSpPr>
        <p:grpSpPr bwMode="auto">
          <a:xfrm>
            <a:off x="705169" y="3889105"/>
            <a:ext cx="215900" cy="71438"/>
            <a:chOff x="641426" y="1647610"/>
            <a:chExt cx="312772" cy="108077"/>
          </a:xfrm>
        </p:grpSpPr>
        <p:sp>
          <p:nvSpPr>
            <p:cNvPr id="35" name="Rectangle 3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6" name="Rectangle 3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7" name="Group 36"/>
          <p:cNvGrpSpPr>
            <a:grpSpLocks/>
          </p:cNvGrpSpPr>
          <p:nvPr/>
        </p:nvGrpSpPr>
        <p:grpSpPr bwMode="auto">
          <a:xfrm>
            <a:off x="705169" y="4922826"/>
            <a:ext cx="215900" cy="71438"/>
            <a:chOff x="641426" y="1647610"/>
            <a:chExt cx="312772" cy="108077"/>
          </a:xfrm>
        </p:grpSpPr>
        <p:sp>
          <p:nvSpPr>
            <p:cNvPr id="38" name="Rectangle 3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9" name="Rectangle 3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2" name="TextBox 1"/>
          <p:cNvSpPr txBox="1"/>
          <p:nvPr/>
        </p:nvSpPr>
        <p:spPr>
          <a:xfrm>
            <a:off x="9012256" y="1362542"/>
            <a:ext cx="2579873" cy="1200329"/>
          </a:xfrm>
          <a:prstGeom prst="rect">
            <a:avLst/>
          </a:prstGeom>
          <a:noFill/>
        </p:spPr>
        <p:txBody>
          <a:bodyPr wrap="none" rtlCol="0">
            <a:spAutoFit/>
          </a:bodyPr>
          <a:lstStyle/>
          <a:p>
            <a:pPr algn="ctr"/>
            <a:r>
              <a:rPr lang="en-US" sz="3600" b="1" dirty="0">
                <a:solidFill>
                  <a:srgbClr val="C00000"/>
                </a:solidFill>
                <a:latin typeface="D-DIN" panose="020B05040302020A0204" pitchFamily="34" charset="0"/>
                <a:cs typeface="Calibri" panose="020F0502020204030204" pitchFamily="34" charset="0"/>
              </a:rPr>
              <a:t>A BIG NO to </a:t>
            </a:r>
          </a:p>
          <a:p>
            <a:pPr algn="ctr"/>
            <a:r>
              <a:rPr lang="en-US" sz="3600" b="1" dirty="0">
                <a:solidFill>
                  <a:srgbClr val="C00000"/>
                </a:solidFill>
                <a:latin typeface="D-DIN" panose="020B05040302020A0204" pitchFamily="34" charset="0"/>
                <a:cs typeface="Calibri" panose="020F0502020204030204" pitchFamily="34" charset="0"/>
              </a:rPr>
              <a:t>PDC</a:t>
            </a:r>
            <a:endParaRPr lang="en-IN" sz="3600" b="1" dirty="0">
              <a:solidFill>
                <a:srgbClr val="C00000"/>
              </a:solidFill>
              <a:latin typeface="D-DIN" panose="020B05040302020A0204" pitchFamily="34" charset="0"/>
              <a:cs typeface="Calibri" panose="020F0502020204030204" pitchFamily="34" charset="0"/>
            </a:endParaRPr>
          </a:p>
        </p:txBody>
      </p:sp>
      <p:pic>
        <p:nvPicPr>
          <p:cNvPr id="28"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a:extLst>
              <a:ext uri="{FF2B5EF4-FFF2-40B4-BE49-F238E27FC236}">
                <a16:creationId xmlns:a16="http://schemas.microsoft.com/office/drawing/2014/main" id="{54C993DE-72E4-9DA2-BA67-21D98401F93D}"/>
              </a:ext>
            </a:extLst>
          </p:cNvPr>
          <p:cNvGrpSpPr>
            <a:grpSpLocks/>
          </p:cNvGrpSpPr>
          <p:nvPr/>
        </p:nvGrpSpPr>
        <p:grpSpPr bwMode="auto">
          <a:xfrm>
            <a:off x="705169" y="5635187"/>
            <a:ext cx="215900" cy="71438"/>
            <a:chOff x="641426" y="1647610"/>
            <a:chExt cx="312772" cy="108077"/>
          </a:xfrm>
        </p:grpSpPr>
        <p:sp>
          <p:nvSpPr>
            <p:cNvPr id="9" name="Rectangle 8">
              <a:extLst>
                <a:ext uri="{FF2B5EF4-FFF2-40B4-BE49-F238E27FC236}">
                  <a16:creationId xmlns:a16="http://schemas.microsoft.com/office/drawing/2014/main" id="{3E65CDB6-0C0C-F88B-55B3-C48ACEFFF199}"/>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Rectangle 9">
              <a:extLst>
                <a:ext uri="{FF2B5EF4-FFF2-40B4-BE49-F238E27FC236}">
                  <a16:creationId xmlns:a16="http://schemas.microsoft.com/office/drawing/2014/main" id="{87ACBBDD-3275-ED29-5724-A9165BC1155B}"/>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5" name="Rectangle 4">
            <a:extLst>
              <a:ext uri="{FF2B5EF4-FFF2-40B4-BE49-F238E27FC236}">
                <a16:creationId xmlns:a16="http://schemas.microsoft.com/office/drawing/2014/main" id="{3D24ECCB-8D2F-92E0-264E-408F1AADEE00}"/>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442637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2"/>
          <p:cNvSpPr txBox="1">
            <a:spLocks noChangeArrowheads="1"/>
          </p:cNvSpPr>
          <p:nvPr/>
        </p:nvSpPr>
        <p:spPr bwMode="auto">
          <a:xfrm>
            <a:off x="6413500" y="2660650"/>
            <a:ext cx="4027902" cy="5905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b="1" kern="0" dirty="0">
                <a:solidFill>
                  <a:srgbClr val="C00000"/>
                </a:solidFill>
                <a:latin typeface="Calibri" panose="020F0502020204030204" pitchFamily="34" charset="0"/>
                <a:ea typeface="Calibri" panose="020F0502020204030204" pitchFamily="34" charset="0"/>
                <a:cs typeface="Calibri" panose="020F0502020204030204" pitchFamily="34" charset="0"/>
              </a:rPr>
              <a:t>ALBERT </a:t>
            </a:r>
          </a:p>
          <a:p>
            <a:pPr algn="l" eaLnBrk="1" hangingPunct="1"/>
            <a:r>
              <a:rPr lang="en-US" altLang="en-US" b="1" kern="0" dirty="0">
                <a:solidFill>
                  <a:srgbClr val="C00000"/>
                </a:solidFill>
                <a:latin typeface="Calibri" panose="020F0502020204030204" pitchFamily="34" charset="0"/>
                <a:ea typeface="Calibri" panose="020F0502020204030204" pitchFamily="34" charset="0"/>
                <a:cs typeface="Calibri" panose="020F0502020204030204" pitchFamily="34" charset="0"/>
              </a:rPr>
              <a:t>EINSTEIN</a:t>
            </a:r>
          </a:p>
        </p:txBody>
      </p:sp>
      <p:pic>
        <p:nvPicPr>
          <p:cNvPr id="3" name="Picture 2">
            <a:extLst>
              <a:ext uri="{FF2B5EF4-FFF2-40B4-BE49-F238E27FC236}">
                <a16:creationId xmlns:a16="http://schemas.microsoft.com/office/drawing/2014/main" id="{55D67057-080B-426B-22D5-883F94D1485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300" y="0"/>
            <a:ext cx="5270500" cy="6865213"/>
          </a:xfrm>
          <a:prstGeom prst="rect">
            <a:avLst/>
          </a:prstGeom>
        </p:spPr>
      </p:pic>
      <p:pic>
        <p:nvPicPr>
          <p:cNvPr id="2" name="Picture 13">
            <a:extLst>
              <a:ext uri="{FF2B5EF4-FFF2-40B4-BE49-F238E27FC236}">
                <a16:creationId xmlns:a16="http://schemas.microsoft.com/office/drawing/2014/main" id="{478082F5-5A30-A6F0-08AA-CB170EA2CCC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4735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Rounded Corners 2">
            <a:extLst>
              <a:ext uri="{FF2B5EF4-FFF2-40B4-BE49-F238E27FC236}">
                <a16:creationId xmlns:a16="http://schemas.microsoft.com/office/drawing/2014/main" id="{D8E2B08A-A8D9-F288-9C5E-CC986EF52A89}"/>
              </a:ext>
            </a:extLst>
          </p:cNvPr>
          <p:cNvSpPr/>
          <p:nvPr/>
        </p:nvSpPr>
        <p:spPr>
          <a:xfrm>
            <a:off x="2057400" y="1811784"/>
            <a:ext cx="3441700" cy="2921000"/>
          </a:xfrm>
          <a:prstGeom prst="roundRect">
            <a:avLst/>
          </a:prstGeom>
          <a:ln>
            <a:solidFill>
              <a:srgbClr val="0046AA"/>
            </a:solidFill>
          </a:ln>
        </p:spPr>
        <p:style>
          <a:lnRef idx="2">
            <a:schemeClr val="accent4"/>
          </a:lnRef>
          <a:fillRef idx="1">
            <a:schemeClr val="lt1"/>
          </a:fillRef>
          <a:effectRef idx="0">
            <a:schemeClr val="accent4"/>
          </a:effectRef>
          <a:fontRef idx="minor">
            <a:schemeClr val="dk1"/>
          </a:fontRef>
        </p:style>
        <p:txBody>
          <a:bodyPr rtlCol="0" anchor="ctr"/>
          <a:lstStyle/>
          <a:p>
            <a:pPr marL="285750" indent="-285750">
              <a:spcAft>
                <a:spcPts val="600"/>
              </a:spcAft>
              <a:buFont typeface="Arial" panose="020B0604020202020204" pitchFamily="34" charset="0"/>
              <a:buChar char="•"/>
            </a:pPr>
            <a:endParaRPr lang="en-US" sz="1600" dirty="0">
              <a:solidFill>
                <a:schemeClr val="tx1"/>
              </a:solidFill>
              <a:latin typeface="D-DIN" panose="020B0504030202030204" pitchFamily="34" charset="0"/>
            </a:endParaRPr>
          </a:p>
        </p:txBody>
      </p:sp>
      <p:sp>
        <p:nvSpPr>
          <p:cNvPr id="4" name="Rectangle: Rounded Corners 3">
            <a:extLst>
              <a:ext uri="{FF2B5EF4-FFF2-40B4-BE49-F238E27FC236}">
                <a16:creationId xmlns:a16="http://schemas.microsoft.com/office/drawing/2014/main" id="{034B9C3A-8788-E30D-D93C-6C4036B25465}"/>
              </a:ext>
            </a:extLst>
          </p:cNvPr>
          <p:cNvSpPr/>
          <p:nvPr/>
        </p:nvSpPr>
        <p:spPr>
          <a:xfrm>
            <a:off x="828675" y="2959928"/>
            <a:ext cx="1387475" cy="469900"/>
          </a:xfrm>
          <a:prstGeom prst="round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b="1" dirty="0">
                <a:effectLst/>
                <a:latin typeface="D-DIN" panose="020B0504030202030204" pitchFamily="34" charset="0"/>
                <a:ea typeface="Calibri" panose="020F0502020204030204" pitchFamily="34" charset="0"/>
              </a:rPr>
              <a:t>We Avoid</a:t>
            </a:r>
            <a:endParaRPr lang="en-US" sz="2000" dirty="0">
              <a:effectLst/>
              <a:latin typeface="D-DIN" panose="020B0504030202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07785741-3B73-DB8F-8ABF-C266DF35C55B}"/>
              </a:ext>
            </a:extLst>
          </p:cNvPr>
          <p:cNvSpPr txBox="1"/>
          <p:nvPr/>
        </p:nvSpPr>
        <p:spPr>
          <a:xfrm>
            <a:off x="2222500" y="2049229"/>
            <a:ext cx="3098799" cy="2539157"/>
          </a:xfrm>
          <a:prstGeom prst="rect">
            <a:avLst/>
          </a:prstGeom>
          <a:noFill/>
        </p:spPr>
        <p:txBody>
          <a:bodyPr wrap="square" rtlCol="0">
            <a:spAutoFit/>
          </a:bodyPr>
          <a:lstStyle/>
          <a:p>
            <a:pPr marL="285750" indent="-285750">
              <a:spcAft>
                <a:spcPts val="600"/>
              </a:spcAft>
              <a:buClr>
                <a:srgbClr val="0046AA"/>
              </a:buClr>
              <a:buFont typeface="Arial" panose="020B0604020202020204" pitchFamily="34" charset="0"/>
              <a:buChar char="•"/>
            </a:pPr>
            <a:r>
              <a:rPr lang="en-US" sz="1800" b="1" dirty="0">
                <a:solidFill>
                  <a:schemeClr val="tx1"/>
                </a:solidFill>
                <a:effectLst/>
                <a:latin typeface="D-DIN" panose="020B0504030202030204" pitchFamily="34" charset="0"/>
              </a:rPr>
              <a:t>Impulsive decisions</a:t>
            </a:r>
          </a:p>
          <a:p>
            <a:pPr marL="285750" indent="-285750">
              <a:spcAft>
                <a:spcPts val="600"/>
              </a:spcAft>
              <a:buClr>
                <a:srgbClr val="0046AA"/>
              </a:buClr>
              <a:buFont typeface="Arial" panose="020B0604020202020204" pitchFamily="34" charset="0"/>
              <a:buChar char="•"/>
            </a:pPr>
            <a:r>
              <a:rPr lang="en-US" sz="1800" b="1" dirty="0">
                <a:solidFill>
                  <a:schemeClr val="tx1"/>
                </a:solidFill>
                <a:effectLst/>
                <a:latin typeface="D-DIN" panose="020B0504030202030204" pitchFamily="34" charset="0"/>
              </a:rPr>
              <a:t>Being influenced by financial news channels and platforms</a:t>
            </a:r>
          </a:p>
          <a:p>
            <a:pPr marL="285750" indent="-285750">
              <a:spcAft>
                <a:spcPts val="600"/>
              </a:spcAft>
              <a:buClr>
                <a:srgbClr val="0046AA"/>
              </a:buClr>
              <a:buFont typeface="Arial" panose="020B0604020202020204" pitchFamily="34" charset="0"/>
              <a:buChar char="•"/>
            </a:pPr>
            <a:r>
              <a:rPr lang="en-US" sz="1800" b="1" dirty="0">
                <a:solidFill>
                  <a:schemeClr val="tx1"/>
                </a:solidFill>
                <a:effectLst/>
                <a:latin typeface="D-DIN" panose="020B0504030202030204" pitchFamily="34" charset="0"/>
              </a:rPr>
              <a:t>Acting on market movements</a:t>
            </a:r>
          </a:p>
          <a:p>
            <a:pPr marL="285750" indent="-285750">
              <a:spcAft>
                <a:spcPts val="600"/>
              </a:spcAft>
              <a:buClr>
                <a:srgbClr val="0046AA"/>
              </a:buClr>
              <a:buFont typeface="Arial" panose="020B0604020202020204" pitchFamily="34" charset="0"/>
              <a:buChar char="•"/>
            </a:pPr>
            <a:r>
              <a:rPr lang="en-US" sz="1800" b="1" dirty="0">
                <a:solidFill>
                  <a:schemeClr val="tx1"/>
                </a:solidFill>
                <a:effectLst/>
                <a:latin typeface="D-DIN" panose="020B0504030202030204" pitchFamily="34" charset="0"/>
              </a:rPr>
              <a:t>Chasing winners or hot stocks </a:t>
            </a:r>
          </a:p>
        </p:txBody>
      </p:sp>
      <p:sp>
        <p:nvSpPr>
          <p:cNvPr id="2" name="Rectangle: Rounded Corners 1">
            <a:extLst>
              <a:ext uri="{FF2B5EF4-FFF2-40B4-BE49-F238E27FC236}">
                <a16:creationId xmlns:a16="http://schemas.microsoft.com/office/drawing/2014/main" id="{39B95BA2-FB79-8FD4-3828-2D5EB2A21C01}"/>
              </a:ext>
            </a:extLst>
          </p:cNvPr>
          <p:cNvSpPr/>
          <p:nvPr/>
        </p:nvSpPr>
        <p:spPr>
          <a:xfrm>
            <a:off x="7255893" y="1811784"/>
            <a:ext cx="3441700" cy="2921000"/>
          </a:xfrm>
          <a:prstGeom prst="roundRect">
            <a:avLst/>
          </a:prstGeom>
          <a:ln>
            <a:solidFill>
              <a:srgbClr val="0046AA"/>
            </a:solidFill>
          </a:ln>
        </p:spPr>
        <p:style>
          <a:lnRef idx="2">
            <a:schemeClr val="accent4"/>
          </a:lnRef>
          <a:fillRef idx="1">
            <a:schemeClr val="lt1"/>
          </a:fillRef>
          <a:effectRef idx="0">
            <a:schemeClr val="accent4"/>
          </a:effectRef>
          <a:fontRef idx="minor">
            <a:schemeClr val="dk1"/>
          </a:fontRef>
        </p:style>
        <p:txBody>
          <a:bodyPr rtlCol="0" anchor="ctr"/>
          <a:lstStyle/>
          <a:p>
            <a:pPr marL="285750" indent="-285750">
              <a:spcAft>
                <a:spcPts val="600"/>
              </a:spcAft>
              <a:buFont typeface="Arial" panose="020B0604020202020204" pitchFamily="34" charset="0"/>
              <a:buChar char="•"/>
            </a:pPr>
            <a:endParaRPr lang="en-US" sz="1600" dirty="0">
              <a:solidFill>
                <a:schemeClr val="tx1"/>
              </a:solidFill>
              <a:latin typeface="D-DIN" panose="020B0504030202030204" pitchFamily="34" charset="0"/>
            </a:endParaRPr>
          </a:p>
        </p:txBody>
      </p:sp>
      <p:sp>
        <p:nvSpPr>
          <p:cNvPr id="10" name="Rectangle: Rounded Corners 9">
            <a:extLst>
              <a:ext uri="{FF2B5EF4-FFF2-40B4-BE49-F238E27FC236}">
                <a16:creationId xmlns:a16="http://schemas.microsoft.com/office/drawing/2014/main" id="{51A2ABC6-C1ED-796B-3F2B-B3750CACBE25}"/>
              </a:ext>
            </a:extLst>
          </p:cNvPr>
          <p:cNvSpPr/>
          <p:nvPr/>
        </p:nvSpPr>
        <p:spPr>
          <a:xfrm>
            <a:off x="6029325" y="2959928"/>
            <a:ext cx="1460677" cy="469900"/>
          </a:xfrm>
          <a:prstGeom prst="round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b="1" dirty="0">
                <a:effectLst/>
                <a:latin typeface="D-DIN" panose="020B0504030202030204" pitchFamily="34" charset="0"/>
                <a:ea typeface="Calibri" panose="020F0502020204030204" pitchFamily="34" charset="0"/>
              </a:rPr>
              <a:t>Red Flags</a:t>
            </a:r>
            <a:endParaRPr lang="en-US" sz="2000" dirty="0">
              <a:effectLst/>
              <a:latin typeface="D-DIN" panose="020B0504030202030204" pitchFamily="34" charset="0"/>
              <a:ea typeface="Calibri" panose="020F0502020204030204" pitchFamily="34" charset="0"/>
            </a:endParaRPr>
          </a:p>
        </p:txBody>
      </p:sp>
      <p:sp>
        <p:nvSpPr>
          <p:cNvPr id="11" name="TextBox 10">
            <a:extLst>
              <a:ext uri="{FF2B5EF4-FFF2-40B4-BE49-F238E27FC236}">
                <a16:creationId xmlns:a16="http://schemas.microsoft.com/office/drawing/2014/main" id="{1EE34581-093A-3760-AE6B-2F5310627F41}"/>
              </a:ext>
            </a:extLst>
          </p:cNvPr>
          <p:cNvSpPr txBox="1"/>
          <p:nvPr/>
        </p:nvSpPr>
        <p:spPr>
          <a:xfrm>
            <a:off x="7490002" y="2092359"/>
            <a:ext cx="3207591" cy="2416046"/>
          </a:xfrm>
          <a:prstGeom prst="rect">
            <a:avLst/>
          </a:prstGeom>
          <a:noFill/>
        </p:spPr>
        <p:txBody>
          <a:bodyPr wrap="square" rtlCol="0">
            <a:spAutoFit/>
          </a:bodyPr>
          <a:lstStyle/>
          <a:p>
            <a:pPr marL="285750" indent="-285750">
              <a:spcAft>
                <a:spcPts val="600"/>
              </a:spcAft>
              <a:buClr>
                <a:srgbClr val="0046AA"/>
              </a:buClr>
              <a:buFont typeface="Arial" panose="020B0604020202020204" pitchFamily="34" charset="0"/>
              <a:buChar char="•"/>
            </a:pPr>
            <a:r>
              <a:rPr lang="en-US" sz="1800" b="1" dirty="0">
                <a:latin typeface="D-DIN" panose="020B0504030202030204" pitchFamily="34" charset="0"/>
              </a:rPr>
              <a:t>Low promoter holdings</a:t>
            </a:r>
          </a:p>
          <a:p>
            <a:pPr marL="285750" indent="-285750">
              <a:spcAft>
                <a:spcPts val="600"/>
              </a:spcAft>
              <a:buClr>
                <a:srgbClr val="0046AA"/>
              </a:buClr>
              <a:buFont typeface="Arial" panose="020B0604020202020204" pitchFamily="34" charset="0"/>
              <a:buChar char="•"/>
            </a:pPr>
            <a:r>
              <a:rPr lang="en-US" sz="1800" b="1" dirty="0">
                <a:latin typeface="D-DIN" panose="020B0504030202030204" pitchFamily="34" charset="0"/>
              </a:rPr>
              <a:t>Poor corporate governance </a:t>
            </a:r>
          </a:p>
          <a:p>
            <a:pPr marL="285750" indent="-285750">
              <a:spcAft>
                <a:spcPts val="600"/>
              </a:spcAft>
              <a:buClr>
                <a:srgbClr val="0046AA"/>
              </a:buClr>
              <a:buFont typeface="Arial" panose="020B0604020202020204" pitchFamily="34" charset="0"/>
              <a:buChar char="•"/>
            </a:pPr>
            <a:r>
              <a:rPr lang="en-US" sz="1800" b="1" dirty="0">
                <a:latin typeface="D-DIN" panose="020B0504030202030204" pitchFamily="34" charset="0"/>
              </a:rPr>
              <a:t>High institutional ownership</a:t>
            </a:r>
          </a:p>
          <a:p>
            <a:pPr marL="285750" indent="-285750">
              <a:spcAft>
                <a:spcPts val="600"/>
              </a:spcAft>
              <a:buClr>
                <a:srgbClr val="0046AA"/>
              </a:buClr>
              <a:buFont typeface="Arial" panose="020B0604020202020204" pitchFamily="34" charset="0"/>
              <a:buChar char="•"/>
            </a:pPr>
            <a:r>
              <a:rPr lang="en-US" sz="1800" b="1" dirty="0">
                <a:latin typeface="D-DIN" panose="020B0504030202030204" pitchFamily="34" charset="0"/>
              </a:rPr>
              <a:t>Leverage</a:t>
            </a:r>
          </a:p>
          <a:p>
            <a:pPr marL="285750" indent="-285750">
              <a:spcAft>
                <a:spcPts val="600"/>
              </a:spcAft>
              <a:buClr>
                <a:srgbClr val="0046AA"/>
              </a:buClr>
              <a:buFont typeface="Arial" panose="020B0604020202020204" pitchFamily="34" charset="0"/>
              <a:buChar char="•"/>
            </a:pPr>
            <a:r>
              <a:rPr lang="en-US" sz="1800" b="1" dirty="0">
                <a:latin typeface="D-DIN" panose="020B0504030202030204" pitchFamily="34" charset="0"/>
              </a:rPr>
              <a:t>Fad / hot sectors</a:t>
            </a:r>
          </a:p>
          <a:p>
            <a:pPr marL="285750" indent="-285750">
              <a:spcAft>
                <a:spcPts val="600"/>
              </a:spcAft>
              <a:buClr>
                <a:srgbClr val="0046AA"/>
              </a:buClr>
              <a:buFont typeface="Arial" panose="020B0604020202020204" pitchFamily="34" charset="0"/>
              <a:buChar char="•"/>
            </a:pPr>
            <a:r>
              <a:rPr lang="en-US" sz="1800" b="1" dirty="0">
                <a:latin typeface="D-DIN" panose="020B0504030202030204" pitchFamily="34" charset="0"/>
              </a:rPr>
              <a:t>Expensive valuations</a:t>
            </a:r>
          </a:p>
        </p:txBody>
      </p:sp>
      <p:sp>
        <p:nvSpPr>
          <p:cNvPr id="12" name="Rectangle 2">
            <a:extLst>
              <a:ext uri="{FF2B5EF4-FFF2-40B4-BE49-F238E27FC236}">
                <a16:creationId xmlns:a16="http://schemas.microsoft.com/office/drawing/2014/main" id="{671D7AD0-964F-0137-7486-6DAA11AA16EF}"/>
              </a:ext>
            </a:extLst>
          </p:cNvPr>
          <p:cNvSpPr>
            <a:spLocks noGrp="1" noChangeArrowheads="1"/>
          </p:cNvSpPr>
          <p:nvPr>
            <p:ph type="ctrTitle"/>
          </p:nvPr>
        </p:nvSpPr>
        <p:spPr bwMode="auto">
          <a:xfrm>
            <a:off x="616350" y="528152"/>
            <a:ext cx="9228139" cy="59054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p>
            <a:pPr algn="l" eaLnBrk="1" hangingPunct="1"/>
            <a:r>
              <a:rPr lang="en-GB" altLang="en-US" sz="2400" b="1" dirty="0">
                <a:solidFill>
                  <a:srgbClr val="0046AA"/>
                </a:solidFill>
                <a:latin typeface="D-DIN" panose="020B05040302020A0204" pitchFamily="34" charset="0"/>
                <a:cs typeface="Times New Roman" panose="02020603050405020304" pitchFamily="18" charset="0"/>
              </a:rPr>
              <a:t>What we AVOID &amp; </a:t>
            </a:r>
            <a:r>
              <a:rPr lang="en-GB" altLang="en-US" sz="2400" b="1" dirty="0">
                <a:solidFill>
                  <a:srgbClr val="C00000"/>
                </a:solidFill>
                <a:latin typeface="D-DIN" panose="020B05040302020A0204" pitchFamily="34" charset="0"/>
                <a:cs typeface="Times New Roman" panose="02020603050405020304" pitchFamily="18" charset="0"/>
              </a:rPr>
              <a:t>RED FLAGS</a:t>
            </a:r>
            <a:endParaRPr lang="en-US" altLang="en-US" sz="2400" b="1" dirty="0">
              <a:solidFill>
                <a:srgbClr val="C00000"/>
              </a:solidFill>
              <a:latin typeface="D-DIN" panose="020B05040302020A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086B7842-90FC-DE4A-6913-76F22FCB1D0B}"/>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1198627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ounded Rectangle 2"/>
          <p:cNvSpPr/>
          <p:nvPr/>
        </p:nvSpPr>
        <p:spPr>
          <a:xfrm>
            <a:off x="7694385" y="3361885"/>
            <a:ext cx="3822700" cy="2652329"/>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Rectangle 2"/>
          <p:cNvSpPr txBox="1">
            <a:spLocks noChangeArrowheads="1"/>
          </p:cNvSpPr>
          <p:nvPr/>
        </p:nvSpPr>
        <p:spPr bwMode="auto">
          <a:xfrm>
            <a:off x="614027" y="432946"/>
            <a:ext cx="8506827"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400" b="1" kern="0" dirty="0">
                <a:solidFill>
                  <a:srgbClr val="0046AA"/>
                </a:solidFill>
                <a:latin typeface="D-DIN" panose="020B05040302020A0204" pitchFamily="34" charset="0"/>
                <a:cs typeface="Times New Roman" panose="02020603050405020304" pitchFamily="18" charset="0"/>
              </a:rPr>
              <a:t>Trying to identify </a:t>
            </a:r>
            <a:r>
              <a:rPr lang="en-US" altLang="en-US" sz="2400" b="1" kern="0" dirty="0" err="1">
                <a:solidFill>
                  <a:srgbClr val="0046AA"/>
                </a:solidFill>
                <a:latin typeface="D-DIN" panose="020B05040302020A0204" pitchFamily="34" charset="0"/>
                <a:cs typeface="Times New Roman" panose="02020603050405020304" pitchFamily="18" charset="0"/>
              </a:rPr>
              <a:t>Multibaggers</a:t>
            </a:r>
            <a:endParaRPr lang="en-US" altLang="en-US" sz="2400" b="1" kern="0" dirty="0">
              <a:solidFill>
                <a:srgbClr val="0046AA"/>
              </a:solidFill>
              <a:latin typeface="D-DIN" panose="020B05040302020A0204" pitchFamily="34" charset="0"/>
              <a:cs typeface="Times New Roman" panose="02020603050405020304" pitchFamily="18" charset="0"/>
            </a:endParaRPr>
          </a:p>
        </p:txBody>
      </p:sp>
      <p:sp>
        <p:nvSpPr>
          <p:cNvPr id="11" name="Text Box 6"/>
          <p:cNvSpPr txBox="1">
            <a:spLocks noChangeArrowheads="1"/>
          </p:cNvSpPr>
          <p:nvPr/>
        </p:nvSpPr>
        <p:spPr bwMode="auto">
          <a:xfrm>
            <a:off x="622989" y="966219"/>
            <a:ext cx="10969172" cy="400110"/>
          </a:xfrm>
          <a:prstGeom prst="rect">
            <a:avLst/>
          </a:prstGeom>
          <a:noFill/>
          <a:ln w="9525">
            <a:noFill/>
            <a:miter lim="800000"/>
            <a:headEnd/>
            <a:tailEnd/>
          </a:ln>
        </p:spPr>
        <p:txBody>
          <a:bodyPr wrap="square">
            <a:spAutoFit/>
          </a:bodyPr>
          <a:lstStyle/>
          <a:p>
            <a:r>
              <a:rPr lang="en-US" sz="2000" b="1" dirty="0">
                <a:solidFill>
                  <a:srgbClr val="C00000"/>
                </a:solidFill>
                <a:latin typeface="D-DIN" panose="020B05040302020A0204" pitchFamily="34" charset="0"/>
                <a:cs typeface="Calibri" panose="020F0502020204030204" pitchFamily="34" charset="0"/>
              </a:rPr>
              <a:t>Stocks that gives return in multiples of their actual costs are called multi-baggers</a:t>
            </a:r>
            <a:endParaRPr lang="en-US" sz="1200" b="1" dirty="0">
              <a:solidFill>
                <a:srgbClr val="C00000"/>
              </a:solidFill>
              <a:latin typeface="D-DIN" panose="020B05040302020A0204" pitchFamily="34" charset="0"/>
              <a:cs typeface="Calibri" panose="020F0502020204030204" pitchFamily="34" charset="0"/>
            </a:endParaRPr>
          </a:p>
        </p:txBody>
      </p:sp>
      <p:sp>
        <p:nvSpPr>
          <p:cNvPr id="8" name="Text Box 6"/>
          <p:cNvSpPr txBox="1">
            <a:spLocks noChangeArrowheads="1"/>
          </p:cNvSpPr>
          <p:nvPr/>
        </p:nvSpPr>
        <p:spPr bwMode="auto">
          <a:xfrm>
            <a:off x="1009895" y="1385041"/>
            <a:ext cx="6514857" cy="4862870"/>
          </a:xfrm>
          <a:prstGeom prst="rect">
            <a:avLst/>
          </a:prstGeom>
          <a:noFill/>
          <a:ln w="9525">
            <a:noFill/>
            <a:miter lim="800000"/>
            <a:headEnd/>
            <a:tailEnd/>
          </a:ln>
        </p:spPr>
        <p:txBody>
          <a:bodyPr wrap="square">
            <a:spAutoFit/>
          </a:bodyPr>
          <a:lstStyle/>
          <a:p>
            <a:pPr>
              <a:spcBef>
                <a:spcPts val="601"/>
              </a:spcBef>
            </a:pPr>
            <a:r>
              <a:rPr lang="en-US" sz="1600" b="1" dirty="0">
                <a:latin typeface="D-DIN" panose="020B05040302020A0204" pitchFamily="34" charset="0"/>
                <a:cs typeface="Calibri" panose="020F0502020204030204" pitchFamily="34" charset="0"/>
              </a:rPr>
              <a:t>Strong Industry Tailwinds</a:t>
            </a:r>
          </a:p>
          <a:p>
            <a:pPr>
              <a:spcBef>
                <a:spcPts val="601"/>
              </a:spcBef>
            </a:pPr>
            <a:r>
              <a:rPr lang="en-US" sz="1600" b="1" dirty="0">
                <a:latin typeface="D-DIN" panose="020B05040302020A0204" pitchFamily="34" charset="0"/>
                <a:cs typeface="Calibri" panose="020F0502020204030204" pitchFamily="34" charset="0"/>
              </a:rPr>
              <a:t>A Strong MOAT</a:t>
            </a:r>
          </a:p>
          <a:p>
            <a:pPr marL="536602" indent="-342918">
              <a:spcBef>
                <a:spcPts val="601"/>
              </a:spcBef>
              <a:buFont typeface="Arial" panose="020B0604020202020204" pitchFamily="34" charset="0"/>
              <a:buChar char="•"/>
            </a:pPr>
            <a:r>
              <a:rPr lang="en-US" sz="1600" b="1" dirty="0">
                <a:latin typeface="D-DIN" panose="020B05040302020A0204" pitchFamily="34" charset="0"/>
                <a:cs typeface="Calibri" panose="020F0502020204030204" pitchFamily="34" charset="0"/>
              </a:rPr>
              <a:t>High Market Share</a:t>
            </a:r>
          </a:p>
          <a:p>
            <a:pPr marL="536602" indent="-342918">
              <a:spcBef>
                <a:spcPts val="601"/>
              </a:spcBef>
              <a:buFont typeface="Arial" panose="020B0604020202020204" pitchFamily="34" charset="0"/>
              <a:buChar char="•"/>
            </a:pPr>
            <a:r>
              <a:rPr lang="en-US" sz="1600" b="1" dirty="0">
                <a:latin typeface="D-DIN" panose="020B05040302020A0204" pitchFamily="34" charset="0"/>
                <a:cs typeface="Calibri" panose="020F0502020204030204" pitchFamily="34" charset="0"/>
              </a:rPr>
              <a:t>Lowest cost producer / unique resources / Bargaining power</a:t>
            </a:r>
          </a:p>
          <a:p>
            <a:pPr marL="536602" indent="-342918">
              <a:spcBef>
                <a:spcPts val="601"/>
              </a:spcBef>
              <a:buFont typeface="Arial" panose="020B0604020202020204" pitchFamily="34" charset="0"/>
              <a:buChar char="•"/>
            </a:pPr>
            <a:r>
              <a:rPr lang="en-US" sz="1600" b="1" dirty="0">
                <a:latin typeface="D-DIN" panose="020B05040302020A0204" pitchFamily="34" charset="0"/>
                <a:cs typeface="Calibri" panose="020F0502020204030204" pitchFamily="34" charset="0"/>
              </a:rPr>
              <a:t>Pricing Power</a:t>
            </a:r>
          </a:p>
          <a:p>
            <a:pPr marL="536602" indent="-342918">
              <a:spcBef>
                <a:spcPts val="601"/>
              </a:spcBef>
              <a:buFont typeface="Arial" panose="020B0604020202020204" pitchFamily="34" charset="0"/>
              <a:buChar char="•"/>
            </a:pPr>
            <a:r>
              <a:rPr lang="en-US" sz="1600" b="1" dirty="0">
                <a:latin typeface="D-DIN" panose="020B05040302020A0204" pitchFamily="34" charset="0"/>
                <a:cs typeface="Calibri" panose="020F0502020204030204" pitchFamily="34" charset="0"/>
              </a:rPr>
              <a:t>Scale of Operations</a:t>
            </a:r>
          </a:p>
          <a:p>
            <a:pPr marL="536602" indent="-342918">
              <a:spcBef>
                <a:spcPts val="601"/>
              </a:spcBef>
              <a:buFont typeface="Arial" panose="020B0604020202020204" pitchFamily="34" charset="0"/>
              <a:buChar char="•"/>
            </a:pPr>
            <a:r>
              <a:rPr lang="en-US" sz="1600" b="1" dirty="0">
                <a:latin typeface="D-DIN" panose="020B05040302020A0204" pitchFamily="34" charset="0"/>
                <a:cs typeface="Calibri" panose="020F0502020204030204" pitchFamily="34" charset="0"/>
              </a:rPr>
              <a:t>Strong Brand Equity</a:t>
            </a:r>
          </a:p>
          <a:p>
            <a:pPr marL="536602" indent="-342918">
              <a:spcBef>
                <a:spcPts val="601"/>
              </a:spcBef>
              <a:buFont typeface="Arial" panose="020B0604020202020204" pitchFamily="34" charset="0"/>
              <a:buChar char="•"/>
            </a:pPr>
            <a:r>
              <a:rPr lang="en-US" sz="1600" b="1" dirty="0">
                <a:latin typeface="D-DIN" panose="020B05040302020A0204" pitchFamily="34" charset="0"/>
                <a:cs typeface="Calibri" panose="020F0502020204030204" pitchFamily="34" charset="0"/>
              </a:rPr>
              <a:t>Extensive Research &amp; Development Resources and Capability</a:t>
            </a:r>
          </a:p>
          <a:p>
            <a:pPr marL="536602" indent="-342918">
              <a:spcBef>
                <a:spcPts val="601"/>
              </a:spcBef>
              <a:buFont typeface="Arial" panose="020B0604020202020204" pitchFamily="34" charset="0"/>
              <a:buChar char="•"/>
            </a:pPr>
            <a:r>
              <a:rPr lang="en-US" sz="1600" b="1" dirty="0">
                <a:latin typeface="D-DIN" panose="020B05040302020A0204" pitchFamily="34" charset="0"/>
                <a:cs typeface="Calibri" panose="020F0502020204030204" pitchFamily="34" charset="0"/>
              </a:rPr>
              <a:t>Strong Technical Tie-Ups or Intellectual property </a:t>
            </a:r>
          </a:p>
          <a:p>
            <a:pPr marL="536602" indent="-342918">
              <a:spcBef>
                <a:spcPts val="601"/>
              </a:spcBef>
              <a:buFont typeface="Arial" panose="020B0604020202020204" pitchFamily="34" charset="0"/>
              <a:buChar char="•"/>
            </a:pPr>
            <a:r>
              <a:rPr lang="en-US" sz="1600" b="1" dirty="0">
                <a:latin typeface="D-DIN" panose="020B05040302020A0204" pitchFamily="34" charset="0"/>
                <a:cs typeface="Calibri" panose="020F0502020204030204" pitchFamily="34" charset="0"/>
              </a:rPr>
              <a:t>Wide, Strong &amp; Reliable Distribution Network</a:t>
            </a:r>
          </a:p>
          <a:p>
            <a:pPr marL="536602" indent="-342918">
              <a:spcBef>
                <a:spcPts val="601"/>
              </a:spcBef>
              <a:buFont typeface="Arial" panose="020B0604020202020204" pitchFamily="34" charset="0"/>
              <a:buChar char="•"/>
            </a:pPr>
            <a:r>
              <a:rPr lang="en-US" sz="1600" b="1" dirty="0">
                <a:latin typeface="D-DIN" panose="020B05040302020A0204" pitchFamily="34" charset="0"/>
                <a:cs typeface="Calibri" panose="020F0502020204030204" pitchFamily="34" charset="0"/>
              </a:rPr>
              <a:t>Favorable Regulations or Lesser Regulated  </a:t>
            </a:r>
          </a:p>
          <a:p>
            <a:pPr>
              <a:spcBef>
                <a:spcPts val="601"/>
              </a:spcBef>
            </a:pPr>
            <a:r>
              <a:rPr lang="en-US" sz="1600" b="1" dirty="0">
                <a:latin typeface="D-DIN" panose="020B05040302020A0204" pitchFamily="34" charset="0"/>
                <a:cs typeface="Calibri" panose="020F0502020204030204" pitchFamily="34" charset="0"/>
              </a:rPr>
              <a:t>Capable and Reliable Management </a:t>
            </a:r>
          </a:p>
          <a:p>
            <a:pPr>
              <a:spcBef>
                <a:spcPts val="601"/>
              </a:spcBef>
            </a:pPr>
            <a:r>
              <a:rPr lang="en-US" sz="1600" b="1" dirty="0">
                <a:latin typeface="D-DIN" panose="020B05040302020A0204" pitchFamily="34" charset="0"/>
                <a:cs typeface="Calibri" panose="020F0502020204030204" pitchFamily="34" charset="0"/>
              </a:rPr>
              <a:t>Light Balance Sheet</a:t>
            </a:r>
          </a:p>
          <a:p>
            <a:pPr>
              <a:spcBef>
                <a:spcPts val="601"/>
              </a:spcBef>
            </a:pPr>
            <a:r>
              <a:rPr lang="en-US" sz="1600" b="1" dirty="0">
                <a:latin typeface="D-DIN" panose="020B05040302020A0204" pitchFamily="34" charset="0"/>
                <a:cs typeface="Calibri" panose="020F0502020204030204" pitchFamily="34" charset="0"/>
              </a:rPr>
              <a:t>Reasonable Valuations</a:t>
            </a:r>
          </a:p>
          <a:p>
            <a:pPr>
              <a:spcBef>
                <a:spcPts val="601"/>
              </a:spcBef>
            </a:pPr>
            <a:r>
              <a:rPr lang="en-US" sz="1600" b="1" dirty="0">
                <a:latin typeface="D-DIN" panose="020B05040302020A0204" pitchFamily="34" charset="0"/>
                <a:cs typeface="Calibri" panose="020F0502020204030204" pitchFamily="34" charset="0"/>
              </a:rPr>
              <a:t>Last but not the least Patience &amp; Discipline</a:t>
            </a:r>
            <a:endParaRPr lang="en-US" sz="1051" b="1" dirty="0">
              <a:latin typeface="D-DIN" panose="020B05040302020A0204" pitchFamily="34" charset="0"/>
              <a:cs typeface="Calibri" panose="020F0502020204030204" pitchFamily="34" charset="0"/>
            </a:endParaRPr>
          </a:p>
        </p:txBody>
      </p:sp>
      <p:grpSp>
        <p:nvGrpSpPr>
          <p:cNvPr id="13" name="Group 19"/>
          <p:cNvGrpSpPr>
            <a:grpSpLocks/>
          </p:cNvGrpSpPr>
          <p:nvPr/>
        </p:nvGrpSpPr>
        <p:grpSpPr bwMode="auto">
          <a:xfrm>
            <a:off x="740743" y="1522198"/>
            <a:ext cx="215900" cy="71438"/>
            <a:chOff x="641426" y="1647610"/>
            <a:chExt cx="312772" cy="108077"/>
          </a:xfrm>
        </p:grpSpPr>
        <p:sp>
          <p:nvSpPr>
            <p:cNvPr id="14" name="Rectangle 1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 name="Rectangle 1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7" name="Group 19"/>
          <p:cNvGrpSpPr>
            <a:grpSpLocks/>
          </p:cNvGrpSpPr>
          <p:nvPr/>
        </p:nvGrpSpPr>
        <p:grpSpPr bwMode="auto">
          <a:xfrm>
            <a:off x="740743" y="1853302"/>
            <a:ext cx="215900" cy="71438"/>
            <a:chOff x="641426" y="1647610"/>
            <a:chExt cx="312772" cy="108077"/>
          </a:xfrm>
        </p:grpSpPr>
        <p:sp>
          <p:nvSpPr>
            <p:cNvPr id="18" name="Rectangle 1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Rectangle 1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0" name="Group 19"/>
          <p:cNvGrpSpPr>
            <a:grpSpLocks/>
          </p:cNvGrpSpPr>
          <p:nvPr/>
        </p:nvGrpSpPr>
        <p:grpSpPr bwMode="auto">
          <a:xfrm>
            <a:off x="740743" y="5059491"/>
            <a:ext cx="215900" cy="71438"/>
            <a:chOff x="641426" y="1647610"/>
            <a:chExt cx="312772" cy="108077"/>
          </a:xfrm>
        </p:grpSpPr>
        <p:sp>
          <p:nvSpPr>
            <p:cNvPr id="21" name="Rectangle 2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Rectangle 2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3" name="Group 22"/>
          <p:cNvGrpSpPr>
            <a:grpSpLocks/>
          </p:cNvGrpSpPr>
          <p:nvPr/>
        </p:nvGrpSpPr>
        <p:grpSpPr bwMode="auto">
          <a:xfrm>
            <a:off x="740743" y="5383581"/>
            <a:ext cx="215900" cy="71438"/>
            <a:chOff x="641426" y="1647610"/>
            <a:chExt cx="312772" cy="108077"/>
          </a:xfrm>
        </p:grpSpPr>
        <p:sp>
          <p:nvSpPr>
            <p:cNvPr id="24" name="Rectangle 2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5" name="Rectangle 2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6" name="Group 25"/>
          <p:cNvGrpSpPr>
            <a:grpSpLocks/>
          </p:cNvGrpSpPr>
          <p:nvPr/>
        </p:nvGrpSpPr>
        <p:grpSpPr bwMode="auto">
          <a:xfrm>
            <a:off x="740743" y="5691563"/>
            <a:ext cx="215900" cy="71438"/>
            <a:chOff x="641426" y="1647610"/>
            <a:chExt cx="312772" cy="108077"/>
          </a:xfrm>
        </p:grpSpPr>
        <p:sp>
          <p:nvSpPr>
            <p:cNvPr id="27" name="Rectangle 2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 name="Rectangle 2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9" name="Group 28"/>
          <p:cNvGrpSpPr>
            <a:grpSpLocks/>
          </p:cNvGrpSpPr>
          <p:nvPr/>
        </p:nvGrpSpPr>
        <p:grpSpPr bwMode="auto">
          <a:xfrm>
            <a:off x="740743" y="6029702"/>
            <a:ext cx="215900" cy="71438"/>
            <a:chOff x="641426" y="1647610"/>
            <a:chExt cx="312772" cy="108077"/>
          </a:xfrm>
        </p:grpSpPr>
        <p:sp>
          <p:nvSpPr>
            <p:cNvPr id="30" name="Rectangle 29"/>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1" name="Rectangle 30"/>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34" name="Rectangle 2"/>
          <p:cNvSpPr txBox="1">
            <a:spLocks noChangeArrowheads="1"/>
          </p:cNvSpPr>
          <p:nvPr/>
        </p:nvSpPr>
        <p:spPr bwMode="auto">
          <a:xfrm>
            <a:off x="8262054" y="1838994"/>
            <a:ext cx="2674267"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eaLnBrk="1" hangingPunct="1"/>
            <a:r>
              <a:rPr lang="en-US" altLang="en-US" sz="2400" b="1" kern="0" dirty="0" err="1">
                <a:solidFill>
                  <a:srgbClr val="0046AA"/>
                </a:solidFill>
                <a:latin typeface="D-DIN" panose="020B05040302020A0204" pitchFamily="34" charset="0"/>
                <a:cs typeface="Times New Roman" panose="02020603050405020304" pitchFamily="18" charset="0"/>
              </a:rPr>
              <a:t>Multibaggers</a:t>
            </a:r>
            <a:r>
              <a:rPr lang="en-US" altLang="en-US" sz="2400" b="1" kern="0" dirty="0">
                <a:solidFill>
                  <a:srgbClr val="0046AA"/>
                </a:solidFill>
                <a:latin typeface="D-DIN" panose="020B05040302020A0204" pitchFamily="34" charset="0"/>
                <a:cs typeface="Times New Roman" panose="02020603050405020304" pitchFamily="18" charset="0"/>
              </a:rPr>
              <a:t> </a:t>
            </a:r>
          </a:p>
          <a:p>
            <a:pPr eaLnBrk="1" hangingPunct="1"/>
            <a:r>
              <a:rPr lang="en-US" altLang="en-US" sz="2400" b="1" kern="0" dirty="0" err="1">
                <a:solidFill>
                  <a:srgbClr val="0046AA"/>
                </a:solidFill>
                <a:latin typeface="D-DIN" panose="020B05040302020A0204" pitchFamily="34" charset="0"/>
                <a:cs typeface="Times New Roman" panose="02020603050405020304" pitchFamily="18" charset="0"/>
              </a:rPr>
              <a:t>milte</a:t>
            </a:r>
            <a:r>
              <a:rPr lang="en-US" altLang="en-US" sz="2400" b="1" kern="0" dirty="0">
                <a:solidFill>
                  <a:srgbClr val="0046AA"/>
                </a:solidFill>
                <a:latin typeface="D-DIN" panose="020B05040302020A0204" pitchFamily="34" charset="0"/>
                <a:cs typeface="Times New Roman" panose="02020603050405020304" pitchFamily="18" charset="0"/>
              </a:rPr>
              <a:t> </a:t>
            </a:r>
            <a:r>
              <a:rPr lang="en-US" altLang="en-US" sz="2400" b="1" kern="0" dirty="0" err="1">
                <a:solidFill>
                  <a:srgbClr val="0046AA"/>
                </a:solidFill>
                <a:latin typeface="D-DIN" panose="020B05040302020A0204" pitchFamily="34" charset="0"/>
                <a:cs typeface="Times New Roman" panose="02020603050405020304" pitchFamily="18" charset="0"/>
              </a:rPr>
              <a:t>nahi</a:t>
            </a:r>
            <a:r>
              <a:rPr lang="en-US" altLang="en-US" sz="2400" b="1" kern="0" dirty="0">
                <a:solidFill>
                  <a:srgbClr val="0046AA"/>
                </a:solidFill>
                <a:latin typeface="D-DIN" panose="020B05040302020A0204" pitchFamily="34" charset="0"/>
                <a:cs typeface="Times New Roman" panose="02020603050405020304" pitchFamily="18" charset="0"/>
              </a:rPr>
              <a:t> </a:t>
            </a:r>
            <a:r>
              <a:rPr lang="en-US" altLang="en-US" sz="2400" b="1" kern="0" dirty="0" err="1">
                <a:solidFill>
                  <a:srgbClr val="0046AA"/>
                </a:solidFill>
                <a:latin typeface="D-DIN" panose="020B05040302020A0204" pitchFamily="34" charset="0"/>
                <a:cs typeface="Times New Roman" panose="02020603050405020304" pitchFamily="18" charset="0"/>
              </a:rPr>
              <a:t>hai</a:t>
            </a:r>
            <a:r>
              <a:rPr lang="en-US" altLang="en-US" sz="2400" b="1" kern="0" dirty="0">
                <a:solidFill>
                  <a:srgbClr val="0046AA"/>
                </a:solidFill>
                <a:latin typeface="D-DIN" panose="020B05040302020A0204" pitchFamily="34" charset="0"/>
                <a:cs typeface="Times New Roman" panose="02020603050405020304" pitchFamily="18" charset="0"/>
              </a:rPr>
              <a:t>… </a:t>
            </a:r>
          </a:p>
          <a:p>
            <a:pPr eaLnBrk="1" hangingPunct="1"/>
            <a:r>
              <a:rPr lang="en-US" altLang="en-US" sz="2400" b="1" kern="0" dirty="0">
                <a:solidFill>
                  <a:srgbClr val="0046AA"/>
                </a:solidFill>
                <a:latin typeface="D-DIN" panose="020B05040302020A0204" pitchFamily="34" charset="0"/>
                <a:cs typeface="Times New Roman" panose="02020603050405020304" pitchFamily="18" charset="0"/>
              </a:rPr>
              <a:t>banana parte </a:t>
            </a:r>
            <a:r>
              <a:rPr lang="en-US" altLang="en-US" sz="2400" b="1" kern="0" dirty="0" err="1">
                <a:solidFill>
                  <a:srgbClr val="0046AA"/>
                </a:solidFill>
                <a:latin typeface="D-DIN" panose="020B05040302020A0204" pitchFamily="34" charset="0"/>
                <a:cs typeface="Times New Roman" panose="02020603050405020304" pitchFamily="18" charset="0"/>
              </a:rPr>
              <a:t>hai</a:t>
            </a:r>
            <a:r>
              <a:rPr lang="en-US" altLang="en-US" sz="2400" b="1" kern="0" dirty="0">
                <a:solidFill>
                  <a:srgbClr val="0046AA"/>
                </a:solidFill>
                <a:latin typeface="D-DIN" panose="020B05040302020A0204" pitchFamily="34" charset="0"/>
                <a:cs typeface="Times New Roman" panose="02020603050405020304" pitchFamily="18" charset="0"/>
              </a:rPr>
              <a:t>…</a:t>
            </a:r>
          </a:p>
        </p:txBody>
      </p:sp>
      <p:sp>
        <p:nvSpPr>
          <p:cNvPr id="2" name="Rectangle 1"/>
          <p:cNvSpPr/>
          <p:nvPr/>
        </p:nvSpPr>
        <p:spPr>
          <a:xfrm>
            <a:off x="8046161" y="4022428"/>
            <a:ext cx="2697844" cy="1755096"/>
          </a:xfrm>
          <a:prstGeom prst="rect">
            <a:avLst/>
          </a:prstGeom>
        </p:spPr>
        <p:txBody>
          <a:bodyPr wrap="square">
            <a:spAutoFit/>
          </a:bodyPr>
          <a:lstStyle/>
          <a:p>
            <a:pPr marL="285760" indent="-285760">
              <a:buFont typeface="Arial" panose="020B0604020202020204" pitchFamily="34" charset="0"/>
              <a:buChar char="•"/>
            </a:pPr>
            <a:r>
              <a:rPr lang="en-US" sz="1801" b="1" dirty="0">
                <a:latin typeface="D-DIN" panose="020B05040302020A0204" pitchFamily="34" charset="0"/>
                <a:cs typeface="Calibri" panose="020F0502020204030204" pitchFamily="34" charset="0"/>
              </a:rPr>
              <a:t>General Observation</a:t>
            </a:r>
          </a:p>
          <a:p>
            <a:pPr marL="285760" indent="-285760">
              <a:buFont typeface="Arial" panose="020B0604020202020204" pitchFamily="34" charset="0"/>
              <a:buChar char="•"/>
            </a:pPr>
            <a:r>
              <a:rPr lang="en-IN" sz="1801" b="1" dirty="0">
                <a:latin typeface="D-DIN" panose="020B05040302020A0204" pitchFamily="34" charset="0"/>
                <a:cs typeface="Calibri" panose="020F0502020204030204" pitchFamily="34" charset="0"/>
              </a:rPr>
              <a:t>Stock screener</a:t>
            </a:r>
          </a:p>
          <a:p>
            <a:pPr marL="285760" indent="-285760">
              <a:buFont typeface="Arial" panose="020B0604020202020204" pitchFamily="34" charset="0"/>
              <a:buChar char="•"/>
            </a:pPr>
            <a:r>
              <a:rPr lang="en-IN" sz="1801" b="1" dirty="0">
                <a:latin typeface="D-DIN" panose="020B05040302020A0204" pitchFamily="34" charset="0"/>
                <a:cs typeface="Calibri" panose="020F0502020204030204" pitchFamily="34" charset="0"/>
              </a:rPr>
              <a:t>Macro Trends</a:t>
            </a:r>
          </a:p>
          <a:p>
            <a:pPr marL="285760" indent="-285760">
              <a:buFont typeface="Arial" panose="020B0604020202020204" pitchFamily="34" charset="0"/>
              <a:buChar char="•"/>
            </a:pPr>
            <a:r>
              <a:rPr lang="en-IN" sz="1801" b="1" dirty="0">
                <a:latin typeface="D-DIN" panose="020B05040302020A0204" pitchFamily="34" charset="0"/>
                <a:cs typeface="Calibri" panose="020F0502020204030204" pitchFamily="34" charset="0"/>
              </a:rPr>
              <a:t>Sectoral Trends</a:t>
            </a:r>
          </a:p>
          <a:p>
            <a:pPr marL="285760" indent="-285760">
              <a:buFont typeface="Arial" panose="020B0604020202020204" pitchFamily="34" charset="0"/>
              <a:buChar char="•"/>
            </a:pPr>
            <a:r>
              <a:rPr lang="en-IN" sz="1801" b="1" dirty="0">
                <a:latin typeface="D-DIN" panose="020B05040302020A0204" pitchFamily="34" charset="0"/>
                <a:cs typeface="Calibri" panose="020F0502020204030204" pitchFamily="34" charset="0"/>
              </a:rPr>
              <a:t>Special Situation</a:t>
            </a:r>
          </a:p>
          <a:p>
            <a:pPr marL="285760" indent="-285760">
              <a:buFont typeface="Arial" panose="020B0604020202020204" pitchFamily="34" charset="0"/>
              <a:buChar char="•"/>
            </a:pPr>
            <a:r>
              <a:rPr lang="en-IN" sz="1801" b="1" dirty="0">
                <a:latin typeface="D-DIN" panose="020B05040302020A0204" pitchFamily="34" charset="0"/>
                <a:cs typeface="Calibri" panose="020F0502020204030204" pitchFamily="34" charset="0"/>
              </a:rPr>
              <a:t>Circle of Competence</a:t>
            </a:r>
          </a:p>
        </p:txBody>
      </p:sp>
      <p:sp>
        <p:nvSpPr>
          <p:cNvPr id="33" name="Rectangle 2"/>
          <p:cNvSpPr>
            <a:spLocks noGrp="1" noChangeArrowheads="1"/>
          </p:cNvSpPr>
          <p:nvPr>
            <p:ph type="ctrTitle"/>
          </p:nvPr>
        </p:nvSpPr>
        <p:spPr bwMode="auto">
          <a:xfrm>
            <a:off x="7893761" y="3528854"/>
            <a:ext cx="3779355" cy="59054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p>
            <a:pPr algn="l" eaLnBrk="1" hangingPunct="1"/>
            <a:r>
              <a:rPr lang="en-US" altLang="en-US" sz="2400" b="1" dirty="0">
                <a:solidFill>
                  <a:srgbClr val="C00000"/>
                </a:solidFill>
                <a:latin typeface="D-DIN" panose="020B05040302020A0204" pitchFamily="34" charset="0"/>
                <a:cs typeface="Times New Roman" panose="02020603050405020304" pitchFamily="18" charset="0"/>
              </a:rPr>
              <a:t>Generating a Stock Idea</a:t>
            </a:r>
          </a:p>
        </p:txBody>
      </p:sp>
      <p:pic>
        <p:nvPicPr>
          <p:cNvPr id="32"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53941FB0-A0A5-4473-1F00-E38C238CCFF9}"/>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2750103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 name="Rectangle: Rounded Corners 22">
            <a:extLst>
              <a:ext uri="{FF2B5EF4-FFF2-40B4-BE49-F238E27FC236}">
                <a16:creationId xmlns:a16="http://schemas.microsoft.com/office/drawing/2014/main" id="{A7F20B92-5281-9997-7C9D-DB2B160D4B39}"/>
              </a:ext>
            </a:extLst>
          </p:cNvPr>
          <p:cNvSpPr/>
          <p:nvPr/>
        </p:nvSpPr>
        <p:spPr>
          <a:xfrm>
            <a:off x="977900" y="2835212"/>
            <a:ext cx="3213100" cy="2035238"/>
          </a:xfrm>
          <a:prstGeom prst="roundRect">
            <a:avLst>
              <a:gd name="adj" fmla="val 7654"/>
            </a:avLst>
          </a:prstGeom>
          <a:ln/>
        </p:spPr>
        <p:style>
          <a:lnRef idx="2">
            <a:schemeClr val="accent4"/>
          </a:lnRef>
          <a:fillRef idx="1">
            <a:schemeClr val="lt1"/>
          </a:fillRef>
          <a:effectRef idx="0">
            <a:schemeClr val="accent4"/>
          </a:effectRef>
          <a:fontRef idx="minor">
            <a:schemeClr val="dk1"/>
          </a:fontRef>
        </p:style>
        <p:txBody>
          <a:bodyPr rtlCol="0" anchor="ctr"/>
          <a:lstStyle/>
          <a:p>
            <a:pPr algn="ctr"/>
            <a:r>
              <a:rPr lang="en-US" sz="1800" dirty="0">
                <a:latin typeface="D-DIN" panose="020B0504030202030204" pitchFamily="34" charset="0"/>
              </a:rPr>
              <a:t>The company has to be a growth company with above-average growth potential for the next 3-5 years. Markets reward a higher PE multiple for growth companies.</a:t>
            </a:r>
          </a:p>
        </p:txBody>
      </p:sp>
      <p:pic>
        <p:nvPicPr>
          <p:cNvPr id="19"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4CCC6015-A329-520F-3875-B8C57EABBA3E}"/>
              </a:ext>
            </a:extLst>
          </p:cNvPr>
          <p:cNvSpPr txBox="1"/>
          <p:nvPr/>
        </p:nvSpPr>
        <p:spPr>
          <a:xfrm>
            <a:off x="1054100" y="2261407"/>
            <a:ext cx="3213100" cy="461665"/>
          </a:xfrm>
          <a:prstGeom prst="rect">
            <a:avLst/>
          </a:prstGeom>
          <a:noFill/>
        </p:spPr>
        <p:txBody>
          <a:bodyPr wrap="square">
            <a:spAutoFit/>
          </a:bodyPr>
          <a:lstStyle/>
          <a:p>
            <a:pPr marL="0" marR="0" algn="ctr">
              <a:spcBef>
                <a:spcPts val="0"/>
              </a:spcBef>
              <a:spcAft>
                <a:spcPts val="0"/>
              </a:spcAft>
            </a:pPr>
            <a:r>
              <a:rPr lang="en-US" sz="2400" b="1" dirty="0">
                <a:solidFill>
                  <a:srgbClr val="C00000"/>
                </a:solidFill>
                <a:effectLst/>
                <a:latin typeface="D-DIN" panose="020B0504030202030204" pitchFamily="34" charset="0"/>
                <a:ea typeface="Calibri" panose="020F0502020204030204" pitchFamily="34" charset="0"/>
              </a:rPr>
              <a:t>GROWTH</a:t>
            </a:r>
          </a:p>
        </p:txBody>
      </p:sp>
      <p:sp>
        <p:nvSpPr>
          <p:cNvPr id="8" name="Rectangle: Rounded Corners 7">
            <a:extLst>
              <a:ext uri="{FF2B5EF4-FFF2-40B4-BE49-F238E27FC236}">
                <a16:creationId xmlns:a16="http://schemas.microsoft.com/office/drawing/2014/main" id="{E7A2B779-D2BA-28EA-10CA-46DE854D1414}"/>
              </a:ext>
            </a:extLst>
          </p:cNvPr>
          <p:cNvSpPr/>
          <p:nvPr/>
        </p:nvSpPr>
        <p:spPr>
          <a:xfrm>
            <a:off x="4457700" y="2835212"/>
            <a:ext cx="3213100" cy="2035238"/>
          </a:xfrm>
          <a:prstGeom prst="roundRect">
            <a:avLst>
              <a:gd name="adj" fmla="val 7654"/>
            </a:avLst>
          </a:prstGeom>
          <a:ln/>
        </p:spPr>
        <p:style>
          <a:lnRef idx="2">
            <a:schemeClr val="accent4"/>
          </a:lnRef>
          <a:fillRef idx="1">
            <a:schemeClr val="lt1"/>
          </a:fillRef>
          <a:effectRef idx="0">
            <a:schemeClr val="accent4"/>
          </a:effectRef>
          <a:fontRef idx="minor">
            <a:schemeClr val="dk1"/>
          </a:fontRef>
        </p:style>
        <p:txBody>
          <a:bodyPr rtlCol="0" anchor="ctr"/>
          <a:lstStyle/>
          <a:p>
            <a:pPr algn="ctr"/>
            <a:r>
              <a:rPr lang="en-US" sz="1800" dirty="0">
                <a:solidFill>
                  <a:schemeClr val="tx1"/>
                </a:solidFill>
                <a:effectLst/>
                <a:latin typeface="D-DIN" panose="020B0504030202030204" pitchFamily="34" charset="0"/>
              </a:rPr>
              <a:t>Contrarian approach does not mean doing the opposite of others, rather, it means doing things differently. Buying in popular names will not provide </a:t>
            </a:r>
            <a:r>
              <a:rPr lang="en-US" sz="1800" dirty="0" err="1">
                <a:solidFill>
                  <a:schemeClr val="tx1"/>
                </a:solidFill>
                <a:effectLst/>
                <a:latin typeface="D-DIN" panose="020B0504030202030204" pitchFamily="34" charset="0"/>
              </a:rPr>
              <a:t>multibagger</a:t>
            </a:r>
            <a:r>
              <a:rPr lang="en-US" sz="1800" dirty="0">
                <a:solidFill>
                  <a:schemeClr val="tx1"/>
                </a:solidFill>
                <a:effectLst/>
                <a:latin typeface="D-DIN" panose="020B0504030202030204" pitchFamily="34" charset="0"/>
              </a:rPr>
              <a:t> returns.</a:t>
            </a:r>
            <a:endParaRPr lang="en-US" sz="1800" dirty="0"/>
          </a:p>
        </p:txBody>
      </p:sp>
      <p:sp>
        <p:nvSpPr>
          <p:cNvPr id="11" name="Rectangle: Rounded Corners 10">
            <a:extLst>
              <a:ext uri="{FF2B5EF4-FFF2-40B4-BE49-F238E27FC236}">
                <a16:creationId xmlns:a16="http://schemas.microsoft.com/office/drawing/2014/main" id="{444E9CBE-E77E-805D-1E12-CD1714283620}"/>
              </a:ext>
            </a:extLst>
          </p:cNvPr>
          <p:cNvSpPr/>
          <p:nvPr/>
        </p:nvSpPr>
        <p:spPr>
          <a:xfrm>
            <a:off x="7932965" y="2835212"/>
            <a:ext cx="3213100" cy="2035238"/>
          </a:xfrm>
          <a:prstGeom prst="roundRect">
            <a:avLst>
              <a:gd name="adj" fmla="val 7654"/>
            </a:avLst>
          </a:prstGeom>
          <a:ln/>
        </p:spPr>
        <p:style>
          <a:lnRef idx="2">
            <a:schemeClr val="accent4"/>
          </a:lnRef>
          <a:fillRef idx="1">
            <a:schemeClr val="lt1"/>
          </a:fillRef>
          <a:effectRef idx="0">
            <a:schemeClr val="accent4"/>
          </a:effectRef>
          <a:fontRef idx="minor">
            <a:schemeClr val="dk1"/>
          </a:fontRef>
        </p:style>
        <p:txBody>
          <a:bodyPr rtlCol="0" anchor="ctr"/>
          <a:lstStyle/>
          <a:p>
            <a:pPr algn="ctr"/>
            <a:r>
              <a:rPr lang="en-US" sz="1700" dirty="0">
                <a:solidFill>
                  <a:schemeClr val="tx1"/>
                </a:solidFill>
                <a:effectLst/>
                <a:latin typeface="D-DIN" panose="020B0504030202030204" pitchFamily="34" charset="0"/>
              </a:rPr>
              <a:t>The valuation has to be reasonable. This is important because there has to be potential for re-rating. A combination of EPS growth </a:t>
            </a:r>
          </a:p>
          <a:p>
            <a:pPr algn="ctr"/>
            <a:r>
              <a:rPr lang="en-US" sz="1700" dirty="0">
                <a:solidFill>
                  <a:schemeClr val="tx1"/>
                </a:solidFill>
                <a:effectLst/>
                <a:latin typeface="D-DIN" panose="020B0504030202030204" pitchFamily="34" charset="0"/>
              </a:rPr>
              <a:t>and PE re-rating leads to </a:t>
            </a:r>
            <a:r>
              <a:rPr lang="en-US" sz="1700" dirty="0" err="1">
                <a:solidFill>
                  <a:schemeClr val="tx1"/>
                </a:solidFill>
                <a:effectLst/>
                <a:latin typeface="D-DIN" panose="020B0504030202030204" pitchFamily="34" charset="0"/>
              </a:rPr>
              <a:t>multibagger</a:t>
            </a:r>
            <a:r>
              <a:rPr lang="en-US" sz="1700" dirty="0">
                <a:solidFill>
                  <a:schemeClr val="tx1"/>
                </a:solidFill>
                <a:effectLst/>
                <a:latin typeface="D-DIN" panose="020B0504030202030204" pitchFamily="34" charset="0"/>
              </a:rPr>
              <a:t> returns.</a:t>
            </a:r>
            <a:endParaRPr lang="en-US" sz="1700" dirty="0"/>
          </a:p>
        </p:txBody>
      </p:sp>
      <p:sp>
        <p:nvSpPr>
          <p:cNvPr id="15" name="TextBox 14">
            <a:extLst>
              <a:ext uri="{FF2B5EF4-FFF2-40B4-BE49-F238E27FC236}">
                <a16:creationId xmlns:a16="http://schemas.microsoft.com/office/drawing/2014/main" id="{FD5C2F43-AAA2-089F-827D-9F4229BB38E2}"/>
              </a:ext>
            </a:extLst>
          </p:cNvPr>
          <p:cNvSpPr txBox="1"/>
          <p:nvPr/>
        </p:nvSpPr>
        <p:spPr>
          <a:xfrm>
            <a:off x="5391375" y="2211576"/>
            <a:ext cx="1992832" cy="461665"/>
          </a:xfrm>
          <a:prstGeom prst="rect">
            <a:avLst/>
          </a:prstGeom>
          <a:noFill/>
        </p:spPr>
        <p:txBody>
          <a:bodyPr wrap="square">
            <a:spAutoFit/>
          </a:bodyPr>
          <a:lstStyle/>
          <a:p>
            <a:pPr marL="0" marR="0">
              <a:spcBef>
                <a:spcPts val="0"/>
              </a:spcBef>
              <a:spcAft>
                <a:spcPts val="0"/>
              </a:spcAft>
            </a:pPr>
            <a:r>
              <a:rPr lang="en-US" b="1" dirty="0">
                <a:solidFill>
                  <a:srgbClr val="C00000"/>
                </a:solidFill>
                <a:latin typeface="D-DIN" panose="020B0504030202030204" pitchFamily="34" charset="0"/>
              </a:rPr>
              <a:t>CONTRARIAN</a:t>
            </a:r>
          </a:p>
        </p:txBody>
      </p:sp>
      <p:sp>
        <p:nvSpPr>
          <p:cNvPr id="18" name="TextBox 17">
            <a:extLst>
              <a:ext uri="{FF2B5EF4-FFF2-40B4-BE49-F238E27FC236}">
                <a16:creationId xmlns:a16="http://schemas.microsoft.com/office/drawing/2014/main" id="{B5EE0654-5012-A70B-9BB3-AEF70EBF60DC}"/>
              </a:ext>
            </a:extLst>
          </p:cNvPr>
          <p:cNvSpPr txBox="1"/>
          <p:nvPr/>
        </p:nvSpPr>
        <p:spPr>
          <a:xfrm>
            <a:off x="8909552" y="2261408"/>
            <a:ext cx="1850570" cy="461665"/>
          </a:xfrm>
          <a:prstGeom prst="rect">
            <a:avLst/>
          </a:prstGeom>
          <a:noFill/>
        </p:spPr>
        <p:txBody>
          <a:bodyPr wrap="square">
            <a:spAutoFit/>
          </a:bodyPr>
          <a:lstStyle/>
          <a:p>
            <a:pPr marL="0" marR="0" algn="ctr">
              <a:spcBef>
                <a:spcPts val="0"/>
              </a:spcBef>
              <a:spcAft>
                <a:spcPts val="0"/>
              </a:spcAft>
            </a:pPr>
            <a:r>
              <a:rPr lang="en-US" b="1" dirty="0">
                <a:solidFill>
                  <a:srgbClr val="C00000"/>
                </a:solidFill>
                <a:latin typeface="D-DIN" panose="020B0504030202030204" pitchFamily="34" charset="0"/>
              </a:rPr>
              <a:t>VALUE</a:t>
            </a:r>
          </a:p>
        </p:txBody>
      </p:sp>
      <p:pic>
        <p:nvPicPr>
          <p:cNvPr id="9" name="Picture 8">
            <a:extLst>
              <a:ext uri="{FF2B5EF4-FFF2-40B4-BE49-F238E27FC236}">
                <a16:creationId xmlns:a16="http://schemas.microsoft.com/office/drawing/2014/main" id="{BF9C8018-CFC8-28CC-9D60-73EA13D68B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5842" y="2193322"/>
            <a:ext cx="666843" cy="552527"/>
          </a:xfrm>
          <a:prstGeom prst="rect">
            <a:avLst/>
          </a:prstGeom>
        </p:spPr>
      </p:pic>
      <p:pic>
        <p:nvPicPr>
          <p:cNvPr id="12" name="Picture 11">
            <a:extLst>
              <a:ext uri="{FF2B5EF4-FFF2-40B4-BE49-F238E27FC236}">
                <a16:creationId xmlns:a16="http://schemas.microsoft.com/office/drawing/2014/main" id="{B0DCF14D-6334-212F-6511-E00F7C448AE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92143" y="2172845"/>
            <a:ext cx="619211" cy="552527"/>
          </a:xfrm>
          <a:prstGeom prst="rect">
            <a:avLst/>
          </a:prstGeom>
        </p:spPr>
      </p:pic>
      <p:pic>
        <p:nvPicPr>
          <p:cNvPr id="20" name="Picture 19">
            <a:extLst>
              <a:ext uri="{FF2B5EF4-FFF2-40B4-BE49-F238E27FC236}">
                <a16:creationId xmlns:a16="http://schemas.microsoft.com/office/drawing/2014/main" id="{562535CC-3024-3F35-D098-DFE6479D2A4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31878" y="2104608"/>
            <a:ext cx="619210" cy="560794"/>
          </a:xfrm>
          <a:prstGeom prst="rect">
            <a:avLst/>
          </a:prstGeom>
        </p:spPr>
      </p:pic>
      <p:sp>
        <p:nvSpPr>
          <p:cNvPr id="5" name="Rectangle 2">
            <a:extLst>
              <a:ext uri="{FF2B5EF4-FFF2-40B4-BE49-F238E27FC236}">
                <a16:creationId xmlns:a16="http://schemas.microsoft.com/office/drawing/2014/main" id="{3C08A20F-E208-8DBB-48F0-8EE07445D263}"/>
              </a:ext>
            </a:extLst>
          </p:cNvPr>
          <p:cNvSpPr txBox="1">
            <a:spLocks noChangeArrowheads="1"/>
          </p:cNvSpPr>
          <p:nvPr/>
        </p:nvSpPr>
        <p:spPr bwMode="auto">
          <a:xfrm>
            <a:off x="614027" y="432946"/>
            <a:ext cx="8506827"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a:r>
              <a:rPr lang="en-US" altLang="en-US" sz="2400" b="1" dirty="0" err="1">
                <a:solidFill>
                  <a:srgbClr val="0046AA"/>
                </a:solidFill>
                <a:latin typeface="D-DIN" panose="020B05040302020A0204" pitchFamily="34" charset="0"/>
                <a:cs typeface="Times New Roman" panose="02020603050405020304" pitchFamily="18" charset="0"/>
              </a:rPr>
              <a:t>Multibagger</a:t>
            </a:r>
            <a:r>
              <a:rPr lang="en-US" altLang="en-US" sz="2400" b="1" dirty="0">
                <a:solidFill>
                  <a:srgbClr val="0046AA"/>
                </a:solidFill>
                <a:latin typeface="D-DIN" panose="020B05040302020A0204" pitchFamily="34" charset="0"/>
                <a:cs typeface="Times New Roman" panose="02020603050405020304" pitchFamily="18" charset="0"/>
              </a:rPr>
              <a:t> Approach</a:t>
            </a:r>
            <a:endParaRPr lang="en-IN" sz="2400" b="1" dirty="0">
              <a:solidFill>
                <a:srgbClr val="0046AA"/>
              </a:solidFill>
              <a:latin typeface="D-DIN" panose="020B05040302020A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9C6625E8-1F3B-9D3E-BA19-56E8EDEE0EB2}"/>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4271382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 name="Rectangle 2"/>
          <p:cNvSpPr>
            <a:spLocks noGrp="1" noChangeArrowheads="1"/>
          </p:cNvSpPr>
          <p:nvPr>
            <p:ph type="ctrTitle"/>
          </p:nvPr>
        </p:nvSpPr>
        <p:spPr bwMode="auto">
          <a:xfrm>
            <a:off x="627926" y="366722"/>
            <a:ext cx="8443504" cy="59054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p>
            <a:pPr algn="l" eaLnBrk="1" hangingPunct="1"/>
            <a:r>
              <a:rPr lang="en-GB" altLang="en-US" sz="2400" b="1" dirty="0">
                <a:solidFill>
                  <a:srgbClr val="0046AA"/>
                </a:solidFill>
                <a:latin typeface="D-DIN" panose="020B05040302020A0204" pitchFamily="34" charset="0"/>
                <a:cs typeface="Times New Roman" panose="02020603050405020304" pitchFamily="18" charset="0"/>
              </a:rPr>
              <a:t>Understanding Risk</a:t>
            </a:r>
            <a:endParaRPr lang="en-US" altLang="en-US" sz="2400" b="1" dirty="0">
              <a:solidFill>
                <a:srgbClr val="0046AA"/>
              </a:solidFill>
              <a:latin typeface="D-DIN" panose="020B05040302020A0204" pitchFamily="34" charset="0"/>
              <a:cs typeface="Times New Roman" panose="02020603050405020304" pitchFamily="18" charset="0"/>
            </a:endParaRPr>
          </a:p>
        </p:txBody>
      </p:sp>
      <p:pic>
        <p:nvPicPr>
          <p:cNvPr id="10"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33BF1323-15E5-4DCE-889E-D06D2BDD263E}"/>
              </a:ext>
            </a:extLst>
          </p:cNvPr>
          <p:cNvSpPr txBox="1"/>
          <p:nvPr/>
        </p:nvSpPr>
        <p:spPr>
          <a:xfrm>
            <a:off x="2127606" y="1806463"/>
            <a:ext cx="7936789" cy="707886"/>
          </a:xfrm>
          <a:prstGeom prst="rect">
            <a:avLst/>
          </a:prstGeom>
          <a:noFill/>
        </p:spPr>
        <p:txBody>
          <a:bodyPr wrap="none" rtlCol="0">
            <a:spAutoFit/>
          </a:bodyPr>
          <a:lstStyle/>
          <a:p>
            <a:pPr marL="0" marR="0" algn="ctr">
              <a:spcBef>
                <a:spcPts val="0"/>
              </a:spcBef>
              <a:spcAft>
                <a:spcPts val="0"/>
              </a:spcAft>
            </a:pPr>
            <a:r>
              <a:rPr lang="en-US" sz="2000" b="1" dirty="0">
                <a:effectLst/>
                <a:latin typeface="D-DIN" panose="020B0504030202030204" pitchFamily="34" charset="0"/>
                <a:ea typeface="Calibri" panose="020F0502020204030204" pitchFamily="34" charset="0"/>
              </a:rPr>
              <a:t>Risk is not a number, rather, it is a concept or notion.</a:t>
            </a:r>
          </a:p>
          <a:p>
            <a:pPr marL="0" marR="0" algn="ctr">
              <a:spcBef>
                <a:spcPts val="0"/>
              </a:spcBef>
              <a:spcAft>
                <a:spcPts val="0"/>
              </a:spcAft>
            </a:pPr>
            <a:r>
              <a:rPr lang="en-US" sz="2000" b="1" dirty="0">
                <a:effectLst/>
                <a:latin typeface="D-DIN" panose="020B0504030202030204" pitchFamily="34" charset="0"/>
                <a:ea typeface="Calibri" panose="020F0502020204030204" pitchFamily="34" charset="0"/>
              </a:rPr>
              <a:t>Risk equates to what Ben Graham called a “Permanent </a:t>
            </a:r>
            <a:r>
              <a:rPr lang="en-US" sz="2000" b="1" dirty="0">
                <a:latin typeface="D-DIN" panose="020B0504030202030204" pitchFamily="34" charset="0"/>
                <a:ea typeface="Calibri" panose="020F0502020204030204" pitchFamily="34" charset="0"/>
              </a:rPr>
              <a:t>L</a:t>
            </a:r>
            <a:r>
              <a:rPr lang="en-US" sz="2000" b="1" dirty="0">
                <a:effectLst/>
                <a:latin typeface="D-DIN" panose="020B0504030202030204" pitchFamily="34" charset="0"/>
                <a:ea typeface="Calibri" panose="020F0502020204030204" pitchFamily="34" charset="0"/>
              </a:rPr>
              <a:t>oss of Capital".</a:t>
            </a:r>
            <a:endParaRPr lang="en-US" sz="2800" b="1" dirty="0">
              <a:latin typeface="D-DIN" panose="020B0504030202030204" pitchFamily="34" charset="0"/>
            </a:endParaRPr>
          </a:p>
        </p:txBody>
      </p:sp>
      <p:sp>
        <p:nvSpPr>
          <p:cNvPr id="4" name="Rectangle: Rounded Corners 3">
            <a:extLst>
              <a:ext uri="{FF2B5EF4-FFF2-40B4-BE49-F238E27FC236}">
                <a16:creationId xmlns:a16="http://schemas.microsoft.com/office/drawing/2014/main" id="{6FF0521C-0115-0383-C808-4CB6C75BDD2D}"/>
              </a:ext>
            </a:extLst>
          </p:cNvPr>
          <p:cNvSpPr/>
          <p:nvPr/>
        </p:nvSpPr>
        <p:spPr>
          <a:xfrm>
            <a:off x="1209221" y="3540904"/>
            <a:ext cx="3213100" cy="1806718"/>
          </a:xfrm>
          <a:prstGeom prst="roundRect">
            <a:avLst>
              <a:gd name="adj" fmla="val 7654"/>
            </a:avLst>
          </a:prstGeom>
          <a:solidFill>
            <a:srgbClr val="F6F7F7"/>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6F6D4554-3C47-DF63-5137-49A80005D44B}"/>
              </a:ext>
            </a:extLst>
          </p:cNvPr>
          <p:cNvSpPr txBox="1"/>
          <p:nvPr/>
        </p:nvSpPr>
        <p:spPr>
          <a:xfrm>
            <a:off x="1407886" y="3782543"/>
            <a:ext cx="2819399" cy="1323439"/>
          </a:xfrm>
          <a:prstGeom prst="rect">
            <a:avLst/>
          </a:prstGeom>
          <a:noFill/>
        </p:spPr>
        <p:txBody>
          <a:bodyPr wrap="square" rtlCol="0">
            <a:spAutoFit/>
          </a:bodyPr>
          <a:lstStyle/>
          <a:p>
            <a:pPr algn="ctr">
              <a:spcAft>
                <a:spcPts val="600"/>
              </a:spcAft>
            </a:pPr>
            <a:r>
              <a:rPr lang="en-US" sz="1600" dirty="0">
                <a:solidFill>
                  <a:schemeClr val="tx1"/>
                </a:solidFill>
                <a:effectLst/>
                <a:latin typeface="D-DIN" panose="020B0504030202030204" pitchFamily="34" charset="0"/>
              </a:rPr>
              <a:t>Risk of buying stocks dear without adequate margin of safety. Reasonable valuation is the corner stone of all our investment decisions.</a:t>
            </a:r>
            <a:endParaRPr lang="en-US" sz="1600" dirty="0"/>
          </a:p>
        </p:txBody>
      </p:sp>
      <p:sp>
        <p:nvSpPr>
          <p:cNvPr id="6" name="TextBox 5">
            <a:extLst>
              <a:ext uri="{FF2B5EF4-FFF2-40B4-BE49-F238E27FC236}">
                <a16:creationId xmlns:a16="http://schemas.microsoft.com/office/drawing/2014/main" id="{D4D502FB-4B4B-156A-29F7-BD6180EF9D6F}"/>
              </a:ext>
            </a:extLst>
          </p:cNvPr>
          <p:cNvSpPr txBox="1"/>
          <p:nvPr/>
        </p:nvSpPr>
        <p:spPr>
          <a:xfrm>
            <a:off x="1209221" y="2867212"/>
            <a:ext cx="3213100" cy="461665"/>
          </a:xfrm>
          <a:prstGeom prst="rect">
            <a:avLst/>
          </a:prstGeom>
          <a:noFill/>
        </p:spPr>
        <p:txBody>
          <a:bodyPr wrap="square">
            <a:spAutoFit/>
          </a:bodyPr>
          <a:lstStyle/>
          <a:p>
            <a:pPr marL="0" marR="0" algn="ctr">
              <a:spcBef>
                <a:spcPts val="0"/>
              </a:spcBef>
              <a:spcAft>
                <a:spcPts val="0"/>
              </a:spcAft>
            </a:pPr>
            <a:r>
              <a:rPr lang="en-US" sz="2400" b="1" dirty="0">
                <a:solidFill>
                  <a:srgbClr val="C00000"/>
                </a:solidFill>
                <a:effectLst/>
                <a:latin typeface="D-DIN" panose="020B0504030202030204" pitchFamily="34" charset="0"/>
                <a:ea typeface="Calibri" panose="020F0502020204030204" pitchFamily="34" charset="0"/>
              </a:rPr>
              <a:t>Valuation Risk</a:t>
            </a:r>
          </a:p>
        </p:txBody>
      </p:sp>
      <p:sp>
        <p:nvSpPr>
          <p:cNvPr id="7" name="Rectangle: Rounded Corners 6">
            <a:extLst>
              <a:ext uri="{FF2B5EF4-FFF2-40B4-BE49-F238E27FC236}">
                <a16:creationId xmlns:a16="http://schemas.microsoft.com/office/drawing/2014/main" id="{54C858C7-8C0D-235F-A50A-929354818EB7}"/>
              </a:ext>
            </a:extLst>
          </p:cNvPr>
          <p:cNvSpPr/>
          <p:nvPr/>
        </p:nvSpPr>
        <p:spPr>
          <a:xfrm>
            <a:off x="4841421" y="3540904"/>
            <a:ext cx="3213100" cy="1806718"/>
          </a:xfrm>
          <a:prstGeom prst="roundRect">
            <a:avLst>
              <a:gd name="adj" fmla="val 7654"/>
            </a:avLst>
          </a:prstGeom>
          <a:solidFill>
            <a:srgbClr val="F6F7F7"/>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C8C0BD6E-891B-85D9-03E3-A259C9927DB6}"/>
              </a:ext>
            </a:extLst>
          </p:cNvPr>
          <p:cNvSpPr txBox="1"/>
          <p:nvPr/>
        </p:nvSpPr>
        <p:spPr>
          <a:xfrm>
            <a:off x="4841421" y="2867212"/>
            <a:ext cx="3213100" cy="461665"/>
          </a:xfrm>
          <a:prstGeom prst="rect">
            <a:avLst/>
          </a:prstGeom>
          <a:noFill/>
        </p:spPr>
        <p:txBody>
          <a:bodyPr wrap="square">
            <a:spAutoFit/>
          </a:bodyPr>
          <a:lstStyle/>
          <a:p>
            <a:pPr marL="0" marR="0" algn="ctr">
              <a:spcBef>
                <a:spcPts val="0"/>
              </a:spcBef>
              <a:spcAft>
                <a:spcPts val="0"/>
              </a:spcAft>
            </a:pPr>
            <a:r>
              <a:rPr lang="en-US" sz="2400" b="1" dirty="0">
                <a:solidFill>
                  <a:srgbClr val="C00000"/>
                </a:solidFill>
                <a:effectLst/>
                <a:latin typeface="D-DIN" panose="020B0504030202030204" pitchFamily="34" charset="0"/>
                <a:ea typeface="Calibri" panose="020F0502020204030204" pitchFamily="34" charset="0"/>
              </a:rPr>
              <a:t>Earnings Risk</a:t>
            </a:r>
          </a:p>
        </p:txBody>
      </p:sp>
      <p:sp>
        <p:nvSpPr>
          <p:cNvPr id="9" name="TextBox 8">
            <a:extLst>
              <a:ext uri="{FF2B5EF4-FFF2-40B4-BE49-F238E27FC236}">
                <a16:creationId xmlns:a16="http://schemas.microsoft.com/office/drawing/2014/main" id="{CB9EB7EF-68EC-4CED-C043-E2F80E106BBA}"/>
              </a:ext>
            </a:extLst>
          </p:cNvPr>
          <p:cNvSpPr txBox="1"/>
          <p:nvPr/>
        </p:nvSpPr>
        <p:spPr>
          <a:xfrm>
            <a:off x="5038271" y="3782543"/>
            <a:ext cx="2819399" cy="1323439"/>
          </a:xfrm>
          <a:prstGeom prst="rect">
            <a:avLst/>
          </a:prstGeom>
          <a:noFill/>
        </p:spPr>
        <p:txBody>
          <a:bodyPr wrap="square" rtlCol="0">
            <a:spAutoFit/>
          </a:bodyPr>
          <a:lstStyle/>
          <a:p>
            <a:pPr algn="ctr">
              <a:spcAft>
                <a:spcPts val="600"/>
              </a:spcAft>
            </a:pPr>
            <a:r>
              <a:rPr lang="en-US" sz="1600" dirty="0">
                <a:solidFill>
                  <a:schemeClr val="tx1"/>
                </a:solidFill>
                <a:effectLst/>
                <a:latin typeface="D-DIN" panose="020B0504030202030204" pitchFamily="34" charset="0"/>
              </a:rPr>
              <a:t>Risk that current earnings could decline due to technological changes, economic changes or deterioration in management.</a:t>
            </a:r>
            <a:endParaRPr lang="en-US" sz="1600" dirty="0"/>
          </a:p>
        </p:txBody>
      </p:sp>
      <p:sp>
        <p:nvSpPr>
          <p:cNvPr id="11" name="Rectangle: Rounded Corners 10">
            <a:extLst>
              <a:ext uri="{FF2B5EF4-FFF2-40B4-BE49-F238E27FC236}">
                <a16:creationId xmlns:a16="http://schemas.microsoft.com/office/drawing/2014/main" id="{9732276B-D105-DA6B-9BA2-E0F80A098FAD}"/>
              </a:ext>
            </a:extLst>
          </p:cNvPr>
          <p:cNvSpPr/>
          <p:nvPr/>
        </p:nvSpPr>
        <p:spPr>
          <a:xfrm>
            <a:off x="8473621" y="3540904"/>
            <a:ext cx="3213100" cy="1806718"/>
          </a:xfrm>
          <a:prstGeom prst="roundRect">
            <a:avLst>
              <a:gd name="adj" fmla="val 7654"/>
            </a:avLst>
          </a:prstGeom>
          <a:solidFill>
            <a:srgbClr val="F6F7F7"/>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39340CBA-D55D-95F9-23C7-5D8F587AC1C9}"/>
              </a:ext>
            </a:extLst>
          </p:cNvPr>
          <p:cNvSpPr txBox="1"/>
          <p:nvPr/>
        </p:nvSpPr>
        <p:spPr>
          <a:xfrm>
            <a:off x="8473621" y="2867212"/>
            <a:ext cx="3213100" cy="461665"/>
          </a:xfrm>
          <a:prstGeom prst="rect">
            <a:avLst/>
          </a:prstGeom>
          <a:noFill/>
        </p:spPr>
        <p:txBody>
          <a:bodyPr wrap="square">
            <a:spAutoFit/>
          </a:bodyPr>
          <a:lstStyle/>
          <a:p>
            <a:pPr marL="0" marR="0" algn="ctr">
              <a:spcBef>
                <a:spcPts val="0"/>
              </a:spcBef>
              <a:spcAft>
                <a:spcPts val="0"/>
              </a:spcAft>
            </a:pPr>
            <a:r>
              <a:rPr lang="en-US" sz="2400" b="1" dirty="0">
                <a:solidFill>
                  <a:srgbClr val="C00000"/>
                </a:solidFill>
                <a:effectLst/>
                <a:latin typeface="D-DIN" panose="020B0504030202030204" pitchFamily="34" charset="0"/>
                <a:ea typeface="Calibri" panose="020F0502020204030204" pitchFamily="34" charset="0"/>
              </a:rPr>
              <a:t>Balance Sheet Risk </a:t>
            </a:r>
          </a:p>
        </p:txBody>
      </p:sp>
      <p:sp>
        <p:nvSpPr>
          <p:cNvPr id="13" name="TextBox 12">
            <a:extLst>
              <a:ext uri="{FF2B5EF4-FFF2-40B4-BE49-F238E27FC236}">
                <a16:creationId xmlns:a16="http://schemas.microsoft.com/office/drawing/2014/main" id="{5C3C0FC8-FB64-EEEE-F26F-86C2E355C874}"/>
              </a:ext>
            </a:extLst>
          </p:cNvPr>
          <p:cNvSpPr txBox="1"/>
          <p:nvPr/>
        </p:nvSpPr>
        <p:spPr>
          <a:xfrm>
            <a:off x="8670471" y="3782543"/>
            <a:ext cx="2819399" cy="1400383"/>
          </a:xfrm>
          <a:prstGeom prst="rect">
            <a:avLst/>
          </a:prstGeom>
          <a:noFill/>
        </p:spPr>
        <p:txBody>
          <a:bodyPr wrap="square" rtlCol="0">
            <a:spAutoFit/>
          </a:bodyPr>
          <a:lstStyle/>
          <a:p>
            <a:pPr algn="ctr">
              <a:spcAft>
                <a:spcPts val="600"/>
              </a:spcAft>
            </a:pPr>
            <a:r>
              <a:rPr lang="en-US" sz="1600" dirty="0">
                <a:solidFill>
                  <a:schemeClr val="tx1"/>
                </a:solidFill>
                <a:effectLst/>
                <a:latin typeface="D-DIN" panose="020B0504030202030204" pitchFamily="34" charset="0"/>
              </a:rPr>
              <a:t>The risk of an overleveraged balance sheet which is</a:t>
            </a:r>
          </a:p>
          <a:p>
            <a:pPr algn="ctr">
              <a:spcAft>
                <a:spcPts val="600"/>
              </a:spcAft>
            </a:pPr>
            <a:r>
              <a:rPr lang="en-US" sz="1600" dirty="0">
                <a:solidFill>
                  <a:schemeClr val="tx1"/>
                </a:solidFill>
                <a:effectLst/>
                <a:latin typeface="D-DIN" panose="020B0504030202030204" pitchFamily="34" charset="0"/>
              </a:rPr>
              <a:t>ignored during good times in </a:t>
            </a:r>
            <a:r>
              <a:rPr lang="en-US" sz="1600" dirty="0" err="1">
                <a:solidFill>
                  <a:schemeClr val="tx1"/>
                </a:solidFill>
                <a:effectLst/>
                <a:latin typeface="D-DIN" panose="020B0504030202030204" pitchFamily="34" charset="0"/>
              </a:rPr>
              <a:t>favour</a:t>
            </a:r>
            <a:r>
              <a:rPr lang="en-US" sz="1600" dirty="0">
                <a:solidFill>
                  <a:schemeClr val="tx1"/>
                </a:solidFill>
                <a:effectLst/>
                <a:latin typeface="D-DIN" panose="020B0504030202030204" pitchFamily="34" charset="0"/>
              </a:rPr>
              <a:t> of the cyclic high and unsustainable earnings.</a:t>
            </a:r>
          </a:p>
        </p:txBody>
      </p:sp>
      <p:sp>
        <p:nvSpPr>
          <p:cNvPr id="3" name="Rectangle 2">
            <a:extLst>
              <a:ext uri="{FF2B5EF4-FFF2-40B4-BE49-F238E27FC236}">
                <a16:creationId xmlns:a16="http://schemas.microsoft.com/office/drawing/2014/main" id="{5C69AF1E-0269-9364-7F53-23DC7FE0E723}"/>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2423521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3">
            <a:extLst>
              <a:ext uri="{FF2B5EF4-FFF2-40B4-BE49-F238E27FC236}">
                <a16:creationId xmlns:a16="http://schemas.microsoft.com/office/drawing/2014/main" id="{61FEAD8D-EC4E-79ED-1F8D-D57FC1B7E40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a:extLst>
              <a:ext uri="{FF2B5EF4-FFF2-40B4-BE49-F238E27FC236}">
                <a16:creationId xmlns:a16="http://schemas.microsoft.com/office/drawing/2014/main" id="{83C445AF-EB39-8299-C6F4-0F87839831CF}"/>
              </a:ext>
            </a:extLst>
          </p:cNvPr>
          <p:cNvSpPr txBox="1">
            <a:spLocks noChangeArrowheads="1"/>
          </p:cNvSpPr>
          <p:nvPr/>
        </p:nvSpPr>
        <p:spPr bwMode="auto">
          <a:xfrm>
            <a:off x="593975" y="433990"/>
            <a:ext cx="2606425"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23" algn="ctr" rtl="0" fontAlgn="base">
              <a:spcBef>
                <a:spcPct val="0"/>
              </a:spcBef>
              <a:spcAft>
                <a:spcPct val="0"/>
              </a:spcAft>
              <a:defRPr sz="4400">
                <a:solidFill>
                  <a:schemeClr val="tx2"/>
                </a:solidFill>
                <a:latin typeface="Times New Roman" pitchFamily="18" charset="0"/>
              </a:defRPr>
            </a:lvl6pPr>
            <a:lvl7pPr marL="914445" algn="ctr" rtl="0" fontAlgn="base">
              <a:spcBef>
                <a:spcPct val="0"/>
              </a:spcBef>
              <a:spcAft>
                <a:spcPct val="0"/>
              </a:spcAft>
              <a:defRPr sz="4400">
                <a:solidFill>
                  <a:schemeClr val="tx2"/>
                </a:solidFill>
                <a:latin typeface="Times New Roman" pitchFamily="18" charset="0"/>
              </a:defRPr>
            </a:lvl7pPr>
            <a:lvl8pPr marL="1371669" algn="ctr" rtl="0" fontAlgn="base">
              <a:spcBef>
                <a:spcPct val="0"/>
              </a:spcBef>
              <a:spcAft>
                <a:spcPct val="0"/>
              </a:spcAft>
              <a:defRPr sz="4400">
                <a:solidFill>
                  <a:schemeClr val="tx2"/>
                </a:solidFill>
                <a:latin typeface="Times New Roman" pitchFamily="18" charset="0"/>
              </a:defRPr>
            </a:lvl8pPr>
            <a:lvl9pPr marL="1828891" algn="ctr" rtl="0" fontAlgn="base">
              <a:spcBef>
                <a:spcPct val="0"/>
              </a:spcBef>
              <a:spcAft>
                <a:spcPct val="0"/>
              </a:spcAft>
              <a:defRPr sz="4400">
                <a:solidFill>
                  <a:schemeClr val="tx2"/>
                </a:solidFill>
                <a:latin typeface="Times New Roman" pitchFamily="18" charset="0"/>
              </a:defRPr>
            </a:lvl9pPr>
          </a:lstStyle>
          <a:p>
            <a:pPr algn="l" eaLnBrk="1" hangingPunct="1"/>
            <a:r>
              <a:rPr lang="en-GB" altLang="en-US" sz="2400" b="1" kern="0" dirty="0">
                <a:solidFill>
                  <a:srgbClr val="0046AA"/>
                </a:solidFill>
                <a:latin typeface="D-DIN" panose="020B05040302020A0204" pitchFamily="34" charset="0"/>
                <a:cs typeface="Times New Roman" panose="02020603050405020304" pitchFamily="18" charset="0"/>
              </a:rPr>
              <a:t>Risk Management</a:t>
            </a:r>
            <a:endParaRPr lang="en-US" altLang="en-US" sz="2400" b="1" kern="0" dirty="0">
              <a:solidFill>
                <a:srgbClr val="0046AA"/>
              </a:solidFill>
              <a:latin typeface="D-DIN" panose="020B05040302020A0204" pitchFamily="34" charset="0"/>
              <a:cs typeface="Times New Roman" panose="02020603050405020304" pitchFamily="18" charset="0"/>
            </a:endParaRPr>
          </a:p>
        </p:txBody>
      </p:sp>
      <p:sp>
        <p:nvSpPr>
          <p:cNvPr id="6" name="Subtitle 2">
            <a:extLst>
              <a:ext uri="{FF2B5EF4-FFF2-40B4-BE49-F238E27FC236}">
                <a16:creationId xmlns:a16="http://schemas.microsoft.com/office/drawing/2014/main" id="{97C62616-29BD-0FDD-729C-7BE878B29012}"/>
              </a:ext>
            </a:extLst>
          </p:cNvPr>
          <p:cNvSpPr txBox="1">
            <a:spLocks/>
          </p:cNvSpPr>
          <p:nvPr/>
        </p:nvSpPr>
        <p:spPr>
          <a:xfrm>
            <a:off x="1027972" y="1113449"/>
            <a:ext cx="10929077" cy="2381001"/>
          </a:xfrm>
          <a:prstGeom prst="rect">
            <a:avLst/>
          </a:prstGeom>
        </p:spPr>
        <p:txBody>
          <a:bodyPr>
            <a:noAutofit/>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lgn="just">
              <a:spcBef>
                <a:spcPts val="0"/>
              </a:spcBef>
              <a:spcAft>
                <a:spcPts val="0"/>
              </a:spcAft>
              <a:buNone/>
            </a:pPr>
            <a:r>
              <a:rPr lang="en-US" sz="1800" b="1" kern="0" dirty="0">
                <a:latin typeface="D-DIN" panose="020B05040302020A0204" pitchFamily="34" charset="0"/>
                <a:cs typeface="Times New Roman" panose="02020603050405020304" pitchFamily="18" charset="0"/>
              </a:rPr>
              <a:t>Buying Right</a:t>
            </a:r>
          </a:p>
          <a:p>
            <a:pPr algn="just">
              <a:spcBef>
                <a:spcPts val="0"/>
              </a:spcBef>
              <a:spcAft>
                <a:spcPts val="0"/>
              </a:spcAft>
            </a:pPr>
            <a:r>
              <a:rPr lang="en-US" sz="1800" kern="0" dirty="0">
                <a:latin typeface="D-DIN" panose="020B05040302020A0204" pitchFamily="34" charset="0"/>
                <a:cs typeface="Times New Roman" panose="02020603050405020304" pitchFamily="18" charset="0"/>
              </a:rPr>
              <a:t>Don't invest in what we don't understand </a:t>
            </a:r>
          </a:p>
          <a:p>
            <a:pPr algn="just">
              <a:spcBef>
                <a:spcPts val="0"/>
              </a:spcBef>
              <a:spcAft>
                <a:spcPts val="0"/>
              </a:spcAft>
            </a:pPr>
            <a:r>
              <a:rPr lang="en-US" sz="1800" kern="0" dirty="0">
                <a:latin typeface="D-DIN" panose="020B05040302020A0204" pitchFamily="34" charset="0"/>
                <a:cs typeface="Times New Roman" panose="02020603050405020304" pitchFamily="18" charset="0"/>
              </a:rPr>
              <a:t>Avoid complexity and poor governance</a:t>
            </a:r>
          </a:p>
          <a:p>
            <a:pPr algn="just">
              <a:spcBef>
                <a:spcPts val="0"/>
              </a:spcBef>
              <a:spcAft>
                <a:spcPts val="0"/>
              </a:spcAft>
            </a:pPr>
            <a:r>
              <a:rPr lang="en-US" sz="1800" kern="0" dirty="0">
                <a:latin typeface="D-DIN" panose="020B05040302020A0204" pitchFamily="34" charset="0"/>
                <a:cs typeface="Times New Roman" panose="02020603050405020304" pitchFamily="18" charset="0"/>
              </a:rPr>
              <a:t>Use check lists</a:t>
            </a:r>
          </a:p>
          <a:p>
            <a:pPr algn="just">
              <a:spcBef>
                <a:spcPts val="0"/>
              </a:spcBef>
              <a:spcAft>
                <a:spcPts val="0"/>
              </a:spcAft>
            </a:pPr>
            <a:r>
              <a:rPr lang="en-US" sz="1800" kern="0" dirty="0">
                <a:latin typeface="D-DIN" panose="020B05040302020A0204" pitchFamily="34" charset="0"/>
                <a:cs typeface="Times New Roman" panose="02020603050405020304" pitchFamily="18" charset="0"/>
              </a:rPr>
              <a:t>Position sizing - Increase size of bet with conviction and liquidity</a:t>
            </a:r>
          </a:p>
          <a:p>
            <a:pPr marL="0" indent="0" algn="just">
              <a:spcBef>
                <a:spcPts val="0"/>
              </a:spcBef>
              <a:spcAft>
                <a:spcPts val="0"/>
              </a:spcAft>
              <a:buNone/>
            </a:pPr>
            <a:endParaRPr lang="en-US" sz="1800" b="1" kern="0" dirty="0">
              <a:latin typeface="D-DIN" panose="020B05040302020A0204" pitchFamily="34" charset="0"/>
              <a:cs typeface="Times New Roman" panose="02020603050405020304" pitchFamily="18" charset="0"/>
            </a:endParaRPr>
          </a:p>
          <a:p>
            <a:pPr marL="0" indent="0" algn="just">
              <a:spcBef>
                <a:spcPts val="0"/>
              </a:spcBef>
              <a:spcAft>
                <a:spcPts val="0"/>
              </a:spcAft>
              <a:buNone/>
            </a:pPr>
            <a:r>
              <a:rPr lang="en-US" sz="1800" b="1" kern="0" dirty="0">
                <a:latin typeface="D-DIN" panose="020B05040302020A0204" pitchFamily="34" charset="0"/>
                <a:cs typeface="Times New Roman" panose="02020603050405020304" pitchFamily="18" charset="0"/>
              </a:rPr>
              <a:t>Constant Vigil</a:t>
            </a:r>
          </a:p>
          <a:p>
            <a:pPr algn="just">
              <a:spcBef>
                <a:spcPts val="0"/>
              </a:spcBef>
              <a:spcAft>
                <a:spcPts val="0"/>
              </a:spcAft>
            </a:pPr>
            <a:r>
              <a:rPr lang="en-US" sz="1800" kern="0" dirty="0">
                <a:latin typeface="D-DIN" panose="020B05040302020A0204" pitchFamily="34" charset="0"/>
                <a:cs typeface="Times New Roman" panose="02020603050405020304" pitchFamily="18" charset="0"/>
              </a:rPr>
              <a:t>Track progress of Financial and Operating variables</a:t>
            </a:r>
          </a:p>
          <a:p>
            <a:pPr algn="just">
              <a:spcBef>
                <a:spcPts val="0"/>
              </a:spcBef>
              <a:spcAft>
                <a:spcPts val="0"/>
              </a:spcAft>
            </a:pPr>
            <a:r>
              <a:rPr lang="en-US" sz="1800" kern="0" dirty="0">
                <a:latin typeface="D-DIN" panose="020B05040302020A0204" pitchFamily="34" charset="0"/>
                <a:cs typeface="Times New Roman" panose="02020603050405020304" pitchFamily="18" charset="0"/>
              </a:rPr>
              <a:t>Track capital allocation decisions of surplus cash flow </a:t>
            </a:r>
          </a:p>
          <a:p>
            <a:pPr algn="just">
              <a:spcBef>
                <a:spcPts val="0"/>
              </a:spcBef>
              <a:spcAft>
                <a:spcPts val="0"/>
              </a:spcAft>
            </a:pPr>
            <a:r>
              <a:rPr lang="en-US" sz="1800" kern="0" dirty="0">
                <a:latin typeface="D-DIN" panose="020B05040302020A0204" pitchFamily="34" charset="0"/>
                <a:cs typeface="Times New Roman" panose="02020603050405020304" pitchFamily="18" charset="0"/>
              </a:rPr>
              <a:t>Track valuations</a:t>
            </a:r>
          </a:p>
          <a:p>
            <a:pPr marL="0" indent="0" algn="just">
              <a:spcBef>
                <a:spcPts val="0"/>
              </a:spcBef>
              <a:spcAft>
                <a:spcPts val="0"/>
              </a:spcAft>
              <a:buNone/>
            </a:pPr>
            <a:endParaRPr lang="en-US" sz="1800" b="1" kern="0" dirty="0">
              <a:latin typeface="D-DIN" panose="020B05040302020A0204" pitchFamily="34" charset="0"/>
              <a:cs typeface="Times New Roman" panose="02020603050405020304" pitchFamily="18" charset="0"/>
            </a:endParaRPr>
          </a:p>
          <a:p>
            <a:pPr marL="0" indent="0" algn="just">
              <a:spcBef>
                <a:spcPts val="0"/>
              </a:spcBef>
              <a:spcAft>
                <a:spcPts val="0"/>
              </a:spcAft>
              <a:buNone/>
            </a:pPr>
            <a:r>
              <a:rPr lang="en-US" sz="1800" b="1" kern="0" dirty="0">
                <a:latin typeface="D-DIN" panose="020B05040302020A0204" pitchFamily="34" charset="0"/>
                <a:cs typeface="Times New Roman" panose="02020603050405020304" pitchFamily="18" charset="0"/>
              </a:rPr>
              <a:t>Selling Right</a:t>
            </a:r>
          </a:p>
          <a:p>
            <a:pPr marL="0" marR="0">
              <a:spcBef>
                <a:spcPts val="0"/>
              </a:spcBef>
              <a:spcAft>
                <a:spcPts val="0"/>
              </a:spcAft>
            </a:pPr>
            <a:r>
              <a:rPr lang="en-US" sz="1800" kern="0" dirty="0">
                <a:latin typeface="D-DIN" panose="020B05040302020A0204" pitchFamily="34" charset="0"/>
                <a:cs typeface="Times New Roman" panose="02020603050405020304" pitchFamily="18" charset="0"/>
              </a:rPr>
              <a:t>When facts change that requires us to change our views</a:t>
            </a:r>
          </a:p>
          <a:p>
            <a:pPr marL="0" marR="0">
              <a:spcBef>
                <a:spcPts val="0"/>
              </a:spcBef>
              <a:spcAft>
                <a:spcPts val="0"/>
              </a:spcAft>
            </a:pPr>
            <a:r>
              <a:rPr lang="en-US" sz="1800" kern="0" dirty="0">
                <a:latin typeface="D-DIN" panose="020B05040302020A0204" pitchFamily="34" charset="0"/>
                <a:cs typeface="Times New Roman" panose="02020603050405020304" pitchFamily="18" charset="0"/>
              </a:rPr>
              <a:t>When we encounter evidence that our analysis is wrong</a:t>
            </a:r>
          </a:p>
          <a:p>
            <a:pPr marL="0" marR="0">
              <a:spcBef>
                <a:spcPts val="0"/>
              </a:spcBef>
              <a:spcAft>
                <a:spcPts val="0"/>
              </a:spcAft>
            </a:pPr>
            <a:r>
              <a:rPr lang="en-US" sz="1800" kern="0" dirty="0">
                <a:latin typeface="D-DIN" panose="020B05040302020A0204" pitchFamily="34" charset="0"/>
                <a:cs typeface="Times New Roman" panose="02020603050405020304" pitchFamily="18" charset="0"/>
              </a:rPr>
              <a:t>Exit/trim during euphoria - Bull case IRR falls below NIFTY returns estimate</a:t>
            </a:r>
          </a:p>
          <a:p>
            <a:pPr marL="0" marR="0">
              <a:spcBef>
                <a:spcPts val="0"/>
              </a:spcBef>
              <a:spcAft>
                <a:spcPts val="0"/>
              </a:spcAft>
            </a:pPr>
            <a:r>
              <a:rPr lang="en-US" sz="1800" kern="0" dirty="0">
                <a:latin typeface="D-DIN" panose="020B05040302020A0204" pitchFamily="34" charset="0"/>
                <a:cs typeface="Times New Roman" panose="02020603050405020304" pitchFamily="18" charset="0"/>
              </a:rPr>
              <a:t>Ability to re-allocate capital to a significantly better</a:t>
            </a:r>
          </a:p>
          <a:p>
            <a:pPr marL="0" indent="0" algn="just">
              <a:spcBef>
                <a:spcPts val="0"/>
              </a:spcBef>
              <a:spcAft>
                <a:spcPts val="0"/>
              </a:spcAft>
              <a:buNone/>
            </a:pPr>
            <a:endParaRPr lang="en-US" sz="1800" b="1" kern="0" dirty="0">
              <a:latin typeface="D-DIN" panose="020B05040302020A0204" pitchFamily="34" charset="0"/>
              <a:cs typeface="Times New Roman" panose="02020603050405020304" pitchFamily="18" charset="0"/>
            </a:endParaRPr>
          </a:p>
          <a:p>
            <a:pPr marL="0" indent="0" algn="just">
              <a:spcBef>
                <a:spcPts val="0"/>
              </a:spcBef>
              <a:spcAft>
                <a:spcPts val="0"/>
              </a:spcAft>
              <a:buNone/>
            </a:pPr>
            <a:endParaRPr lang="en-US" sz="1800" kern="0" dirty="0">
              <a:latin typeface="D-DIN" panose="020B05040302020A0204" pitchFamily="34" charset="0"/>
              <a:cs typeface="Times New Roman" panose="02020603050405020304" pitchFamily="18" charset="0"/>
            </a:endParaRPr>
          </a:p>
          <a:p>
            <a:pPr marL="0" indent="0" algn="just">
              <a:spcBef>
                <a:spcPts val="0"/>
              </a:spcBef>
              <a:spcAft>
                <a:spcPts val="0"/>
              </a:spcAft>
              <a:buNone/>
            </a:pPr>
            <a:endParaRPr lang="en-US" sz="1800" b="1" kern="0" dirty="0">
              <a:solidFill>
                <a:srgbClr val="C00000"/>
              </a:solidFill>
              <a:latin typeface="D-DIN" panose="020B05040302020A0204" pitchFamily="34" charset="0"/>
              <a:cs typeface="Times New Roman" panose="02020603050405020304" pitchFamily="18" charset="0"/>
            </a:endParaRPr>
          </a:p>
          <a:p>
            <a:pPr marL="0" indent="0" algn="just">
              <a:spcBef>
                <a:spcPts val="0"/>
              </a:spcBef>
              <a:spcAft>
                <a:spcPts val="0"/>
              </a:spcAft>
              <a:buNone/>
            </a:pPr>
            <a:endParaRPr lang="en-US" sz="1800" b="1" kern="0" dirty="0">
              <a:latin typeface="D-DIN" panose="020B05040302020A0204" pitchFamily="34" charset="0"/>
              <a:cs typeface="Times New Roman" panose="02020603050405020304" pitchFamily="18" charset="0"/>
            </a:endParaRPr>
          </a:p>
        </p:txBody>
      </p:sp>
      <p:grpSp>
        <p:nvGrpSpPr>
          <p:cNvPr id="7" name="Group 6">
            <a:extLst>
              <a:ext uri="{FF2B5EF4-FFF2-40B4-BE49-F238E27FC236}">
                <a16:creationId xmlns:a16="http://schemas.microsoft.com/office/drawing/2014/main" id="{1B30EDD0-286D-57B0-0EB6-EBFD1083BC2E}"/>
              </a:ext>
            </a:extLst>
          </p:cNvPr>
          <p:cNvGrpSpPr/>
          <p:nvPr/>
        </p:nvGrpSpPr>
        <p:grpSpPr>
          <a:xfrm>
            <a:off x="746921" y="1273212"/>
            <a:ext cx="195253" cy="67468"/>
            <a:chOff x="451451" y="1574168"/>
            <a:chExt cx="312772" cy="108077"/>
          </a:xfrm>
        </p:grpSpPr>
        <p:sp>
          <p:nvSpPr>
            <p:cNvPr id="8" name="Rectangle 7">
              <a:extLst>
                <a:ext uri="{FF2B5EF4-FFF2-40B4-BE49-F238E27FC236}">
                  <a16:creationId xmlns:a16="http://schemas.microsoft.com/office/drawing/2014/main" id="{F780010A-8B17-9A99-3194-54C17782EB6D}"/>
                </a:ext>
              </a:extLst>
            </p:cNvPr>
            <p:cNvSpPr/>
            <p:nvPr/>
          </p:nvSpPr>
          <p:spPr>
            <a:xfrm>
              <a:off x="451451" y="1574168"/>
              <a:ext cx="193799"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9020430-B422-F185-253C-DAD5B3988DDC}"/>
                </a:ext>
              </a:extLst>
            </p:cNvPr>
            <p:cNvSpPr/>
            <p:nvPr/>
          </p:nvSpPr>
          <p:spPr>
            <a:xfrm>
              <a:off x="688627" y="1574168"/>
              <a:ext cx="75596"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242D0B44-647E-D82E-AB09-DCE03CF04A1C}"/>
              </a:ext>
            </a:extLst>
          </p:cNvPr>
          <p:cNvGrpSpPr/>
          <p:nvPr/>
        </p:nvGrpSpPr>
        <p:grpSpPr>
          <a:xfrm>
            <a:off x="746921" y="2940087"/>
            <a:ext cx="195253" cy="67468"/>
            <a:chOff x="451451" y="1574168"/>
            <a:chExt cx="312772" cy="108077"/>
          </a:xfrm>
        </p:grpSpPr>
        <p:sp>
          <p:nvSpPr>
            <p:cNvPr id="11" name="Rectangle 10">
              <a:extLst>
                <a:ext uri="{FF2B5EF4-FFF2-40B4-BE49-F238E27FC236}">
                  <a16:creationId xmlns:a16="http://schemas.microsoft.com/office/drawing/2014/main" id="{71BECBCE-0A2E-7C17-6E4F-3C4C167A89BB}"/>
                </a:ext>
              </a:extLst>
            </p:cNvPr>
            <p:cNvSpPr/>
            <p:nvPr/>
          </p:nvSpPr>
          <p:spPr>
            <a:xfrm>
              <a:off x="451451" y="1574168"/>
              <a:ext cx="193799"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0118BE0-3854-80B4-C0E6-B3936CFB4779}"/>
                </a:ext>
              </a:extLst>
            </p:cNvPr>
            <p:cNvSpPr/>
            <p:nvPr/>
          </p:nvSpPr>
          <p:spPr>
            <a:xfrm>
              <a:off x="688627" y="1574168"/>
              <a:ext cx="75596"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EAB11DFF-D94D-6F2D-E807-B192CA3C3463}"/>
              </a:ext>
            </a:extLst>
          </p:cNvPr>
          <p:cNvGrpSpPr/>
          <p:nvPr/>
        </p:nvGrpSpPr>
        <p:grpSpPr>
          <a:xfrm>
            <a:off x="746921" y="4318037"/>
            <a:ext cx="195253" cy="67468"/>
            <a:chOff x="451451" y="1574168"/>
            <a:chExt cx="312772" cy="108077"/>
          </a:xfrm>
        </p:grpSpPr>
        <p:sp>
          <p:nvSpPr>
            <p:cNvPr id="14" name="Rectangle 13">
              <a:extLst>
                <a:ext uri="{FF2B5EF4-FFF2-40B4-BE49-F238E27FC236}">
                  <a16:creationId xmlns:a16="http://schemas.microsoft.com/office/drawing/2014/main" id="{D1ACEB38-45AC-6841-E616-57BB9D431FF3}"/>
                </a:ext>
              </a:extLst>
            </p:cNvPr>
            <p:cNvSpPr/>
            <p:nvPr/>
          </p:nvSpPr>
          <p:spPr>
            <a:xfrm>
              <a:off x="451451" y="1574168"/>
              <a:ext cx="193799"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63C261E-5FA3-E260-68C9-DFC2FD98CF41}"/>
                </a:ext>
              </a:extLst>
            </p:cNvPr>
            <p:cNvSpPr/>
            <p:nvPr/>
          </p:nvSpPr>
          <p:spPr>
            <a:xfrm>
              <a:off x="688627" y="1574168"/>
              <a:ext cx="75596"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Rectangle 1">
            <a:extLst>
              <a:ext uri="{FF2B5EF4-FFF2-40B4-BE49-F238E27FC236}">
                <a16:creationId xmlns:a16="http://schemas.microsoft.com/office/drawing/2014/main" id="{6C73A562-5B49-96B0-9938-87C120B95E92}"/>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2253003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p:cNvSpPr txBox="1"/>
          <p:nvPr/>
        </p:nvSpPr>
        <p:spPr>
          <a:xfrm>
            <a:off x="651157" y="510518"/>
            <a:ext cx="5203669" cy="461665"/>
          </a:xfrm>
          <a:prstGeom prst="rect">
            <a:avLst/>
          </a:prstGeom>
          <a:noFill/>
        </p:spPr>
        <p:txBody>
          <a:bodyPr wrap="none" rtlCol="0">
            <a:spAutoFit/>
          </a:bodyPr>
          <a:lstStyle/>
          <a:p>
            <a:r>
              <a:rPr lang="en-US" b="1" kern="0" dirty="0">
                <a:solidFill>
                  <a:srgbClr val="0046AA"/>
                </a:solidFill>
                <a:latin typeface="D-DIN" panose="020B05040302020A0204" pitchFamily="34" charset="0"/>
                <a:ea typeface="+mj-ea"/>
                <a:cs typeface="Times New Roman" panose="02020603050405020304" pitchFamily="18" charset="0"/>
              </a:rPr>
              <a:t>The 10-Minute Test (Initial Screening)</a:t>
            </a:r>
          </a:p>
        </p:txBody>
      </p:sp>
      <p:sp>
        <p:nvSpPr>
          <p:cNvPr id="55" name="TextBox 54"/>
          <p:cNvSpPr txBox="1"/>
          <p:nvPr/>
        </p:nvSpPr>
        <p:spPr>
          <a:xfrm>
            <a:off x="1094680" y="1186991"/>
            <a:ext cx="10236201" cy="4062651"/>
          </a:xfrm>
          <a:prstGeom prst="rect">
            <a:avLst/>
          </a:prstGeom>
          <a:noFill/>
        </p:spPr>
        <p:txBody>
          <a:bodyPr wrap="square" rtlCol="0">
            <a:spAutoFit/>
          </a:bodyPr>
          <a:lstStyle/>
          <a:p>
            <a:pPr>
              <a:spcBef>
                <a:spcPts val="601"/>
              </a:spcBef>
              <a:buClr>
                <a:schemeClr val="tx1"/>
              </a:buClr>
            </a:pPr>
            <a:r>
              <a:rPr lang="en-US" sz="1800" b="1" dirty="0">
                <a:solidFill>
                  <a:schemeClr val="dk1"/>
                </a:solidFill>
                <a:latin typeface="D-DIN" panose="020B05040302020A0204" pitchFamily="34" charset="0"/>
                <a:ea typeface="Bebas Neue"/>
                <a:cs typeface="Bebas Neue"/>
              </a:rPr>
              <a:t>Does the Company Pass the Quality Hurdle? </a:t>
            </a:r>
          </a:p>
          <a:p>
            <a:pPr>
              <a:spcBef>
                <a:spcPts val="601"/>
              </a:spcBef>
              <a:buClr>
                <a:schemeClr val="tx1"/>
              </a:buClr>
            </a:pPr>
            <a:r>
              <a:rPr lang="en-US" sz="1800" b="1" dirty="0">
                <a:solidFill>
                  <a:schemeClr val="dk1"/>
                </a:solidFill>
                <a:latin typeface="D-DIN" panose="020B05040302020A0204" pitchFamily="34" charset="0"/>
                <a:ea typeface="Bebas Neue"/>
                <a:cs typeface="Bebas Neue"/>
              </a:rPr>
              <a:t>Is the Company making Operating Profit? </a:t>
            </a:r>
          </a:p>
          <a:p>
            <a:pPr>
              <a:spcBef>
                <a:spcPts val="601"/>
              </a:spcBef>
              <a:buClr>
                <a:schemeClr val="tx1"/>
              </a:buClr>
            </a:pPr>
            <a:r>
              <a:rPr lang="en-US" sz="1800" b="1" dirty="0">
                <a:solidFill>
                  <a:schemeClr val="dk1"/>
                </a:solidFill>
                <a:latin typeface="D-DIN" panose="020B05040302020A0204" pitchFamily="34" charset="0"/>
                <a:ea typeface="Bebas Neue"/>
                <a:cs typeface="Bebas Neue"/>
              </a:rPr>
              <a:t>Does the Company Generate Consistent Cash Flow from Operations? </a:t>
            </a:r>
          </a:p>
          <a:p>
            <a:pPr>
              <a:spcBef>
                <a:spcPts val="601"/>
              </a:spcBef>
              <a:buClr>
                <a:schemeClr val="tx1"/>
              </a:buClr>
            </a:pPr>
            <a:r>
              <a:rPr lang="en-US" sz="1800" b="1" dirty="0">
                <a:solidFill>
                  <a:schemeClr val="dk1"/>
                </a:solidFill>
                <a:latin typeface="D-DIN" panose="020B05040302020A0204" pitchFamily="34" charset="0"/>
                <a:ea typeface="Bebas Neue"/>
                <a:cs typeface="Bebas Neue"/>
              </a:rPr>
              <a:t>Are ROCE Consistently over 10 Percent, with acceptable Leverage?</a:t>
            </a:r>
          </a:p>
          <a:p>
            <a:pPr>
              <a:spcBef>
                <a:spcPts val="601"/>
              </a:spcBef>
              <a:buClr>
                <a:schemeClr val="tx1"/>
              </a:buClr>
            </a:pPr>
            <a:r>
              <a:rPr lang="en-US" sz="1800" b="1" dirty="0">
                <a:solidFill>
                  <a:schemeClr val="dk1"/>
                </a:solidFill>
                <a:latin typeface="D-DIN" panose="020B05040302020A0204" pitchFamily="34" charset="0"/>
                <a:ea typeface="Bebas Neue"/>
                <a:cs typeface="Bebas Neue"/>
              </a:rPr>
              <a:t>Is Earnings Growth Consistent or Erratic? </a:t>
            </a:r>
          </a:p>
          <a:p>
            <a:pPr>
              <a:spcBef>
                <a:spcPts val="601"/>
              </a:spcBef>
              <a:buClr>
                <a:schemeClr val="tx1"/>
              </a:buClr>
            </a:pPr>
            <a:r>
              <a:rPr lang="en-US" sz="1800" b="1" dirty="0">
                <a:solidFill>
                  <a:schemeClr val="dk1"/>
                </a:solidFill>
                <a:latin typeface="D-DIN" panose="020B05040302020A0204" pitchFamily="34" charset="0"/>
                <a:ea typeface="Bebas Neue"/>
                <a:cs typeface="Bebas Neue"/>
              </a:rPr>
              <a:t>How Clean Is the Balance Sheet?</a:t>
            </a:r>
          </a:p>
          <a:p>
            <a:pPr>
              <a:spcBef>
                <a:spcPts val="601"/>
              </a:spcBef>
              <a:buClr>
                <a:schemeClr val="tx1"/>
              </a:buClr>
            </a:pPr>
            <a:r>
              <a:rPr lang="en-US" sz="1800" b="1" dirty="0">
                <a:solidFill>
                  <a:schemeClr val="dk1"/>
                </a:solidFill>
                <a:latin typeface="D-DIN" panose="020B05040302020A0204" pitchFamily="34" charset="0"/>
                <a:ea typeface="Bebas Neue"/>
                <a:cs typeface="Bebas Neue"/>
              </a:rPr>
              <a:t>Does the Firm Generate Free Cash Flow? </a:t>
            </a:r>
          </a:p>
          <a:p>
            <a:pPr>
              <a:spcBef>
                <a:spcPts val="601"/>
              </a:spcBef>
              <a:buClr>
                <a:schemeClr val="tx1"/>
              </a:buClr>
            </a:pPr>
            <a:r>
              <a:rPr lang="en-IN" sz="1800" b="1" dirty="0">
                <a:solidFill>
                  <a:schemeClr val="dk1"/>
                </a:solidFill>
                <a:latin typeface="D-DIN" panose="020B05040302020A0204" pitchFamily="34" charset="0"/>
                <a:ea typeface="Bebas Neue"/>
                <a:cs typeface="Bebas Neue"/>
              </a:rPr>
              <a:t>How Much "Other" Is There? </a:t>
            </a:r>
          </a:p>
          <a:p>
            <a:pPr>
              <a:spcBef>
                <a:spcPts val="601"/>
              </a:spcBef>
              <a:buClr>
                <a:schemeClr val="tx1"/>
              </a:buClr>
            </a:pPr>
            <a:r>
              <a:rPr lang="en-IN" sz="1800" b="1" dirty="0">
                <a:solidFill>
                  <a:schemeClr val="dk1"/>
                </a:solidFill>
                <a:latin typeface="D-DIN" panose="020B05040302020A0204" pitchFamily="34" charset="0"/>
                <a:ea typeface="Bebas Neue"/>
                <a:cs typeface="Bebas Neue"/>
              </a:rPr>
              <a:t>Has the Number of Shares Outstanding Increased Markedly over the Past Several Years? </a:t>
            </a:r>
          </a:p>
          <a:p>
            <a:pPr>
              <a:spcBef>
                <a:spcPts val="601"/>
              </a:spcBef>
              <a:buClr>
                <a:schemeClr val="tx1"/>
              </a:buClr>
            </a:pPr>
            <a:r>
              <a:rPr lang="en-US" sz="1800" b="1" dirty="0">
                <a:solidFill>
                  <a:schemeClr val="dk1"/>
                </a:solidFill>
                <a:latin typeface="D-DIN" panose="020B05040302020A0204" pitchFamily="34" charset="0"/>
                <a:ea typeface="Bebas Neue"/>
                <a:cs typeface="Bebas Neue"/>
              </a:rPr>
              <a:t>How is the Credit Rating ?</a:t>
            </a:r>
            <a:endParaRPr lang="en-IN" sz="1800" b="1" dirty="0">
              <a:solidFill>
                <a:schemeClr val="dk1"/>
              </a:solidFill>
              <a:latin typeface="D-DIN" panose="020B05040302020A0204" pitchFamily="34" charset="0"/>
              <a:ea typeface="Bebas Neue"/>
              <a:cs typeface="Bebas Neue"/>
            </a:endParaRPr>
          </a:p>
          <a:p>
            <a:pPr>
              <a:spcBef>
                <a:spcPts val="601"/>
              </a:spcBef>
              <a:buClr>
                <a:schemeClr val="tx1"/>
              </a:buClr>
            </a:pPr>
            <a:endParaRPr lang="en-IN" sz="500" b="1" dirty="0">
              <a:solidFill>
                <a:srgbClr val="C00000"/>
              </a:solidFill>
              <a:latin typeface="D-DIN" panose="020B05040302020A0204" pitchFamily="34" charset="0"/>
              <a:ea typeface="Bebas Neue"/>
              <a:cs typeface="Bebas Neue"/>
            </a:endParaRPr>
          </a:p>
          <a:p>
            <a:pPr>
              <a:spcBef>
                <a:spcPts val="601"/>
              </a:spcBef>
              <a:buClr>
                <a:schemeClr val="tx1"/>
              </a:buClr>
            </a:pPr>
            <a:endParaRPr lang="en-US" sz="1800" b="1" dirty="0">
              <a:solidFill>
                <a:schemeClr val="dk1"/>
              </a:solidFill>
              <a:latin typeface="D-DIN" panose="020B05040302020A0204" pitchFamily="34" charset="0"/>
              <a:ea typeface="Bebas Neue"/>
              <a:cs typeface="Bebas Neue"/>
            </a:endParaRPr>
          </a:p>
        </p:txBody>
      </p:sp>
      <p:grpSp>
        <p:nvGrpSpPr>
          <p:cNvPr id="56" name="Group 19"/>
          <p:cNvGrpSpPr>
            <a:grpSpLocks/>
          </p:cNvGrpSpPr>
          <p:nvPr/>
        </p:nvGrpSpPr>
        <p:grpSpPr bwMode="auto">
          <a:xfrm>
            <a:off x="773592" y="1355438"/>
            <a:ext cx="215900" cy="71438"/>
            <a:chOff x="641426" y="1647610"/>
            <a:chExt cx="312772" cy="108077"/>
          </a:xfrm>
        </p:grpSpPr>
        <p:sp>
          <p:nvSpPr>
            <p:cNvPr id="57" name="Rectangle 5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8" name="Rectangle 5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 name="Group 19"/>
          <p:cNvGrpSpPr>
            <a:grpSpLocks/>
          </p:cNvGrpSpPr>
          <p:nvPr/>
        </p:nvGrpSpPr>
        <p:grpSpPr bwMode="auto">
          <a:xfrm>
            <a:off x="773592" y="1716480"/>
            <a:ext cx="215900" cy="71438"/>
            <a:chOff x="641426" y="1647610"/>
            <a:chExt cx="312772" cy="108077"/>
          </a:xfrm>
        </p:grpSpPr>
        <p:sp>
          <p:nvSpPr>
            <p:cNvPr id="8" name="Rectangle 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Rectangle 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1" name="Group 19"/>
          <p:cNvGrpSpPr>
            <a:grpSpLocks/>
          </p:cNvGrpSpPr>
          <p:nvPr/>
        </p:nvGrpSpPr>
        <p:grpSpPr bwMode="auto">
          <a:xfrm>
            <a:off x="773592" y="2056577"/>
            <a:ext cx="215900" cy="71438"/>
            <a:chOff x="641426" y="1647610"/>
            <a:chExt cx="312772" cy="108077"/>
          </a:xfrm>
        </p:grpSpPr>
        <p:sp>
          <p:nvSpPr>
            <p:cNvPr id="12" name="Rectangle 1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Rectangle 1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4" name="Group 19"/>
          <p:cNvGrpSpPr>
            <a:grpSpLocks/>
          </p:cNvGrpSpPr>
          <p:nvPr/>
        </p:nvGrpSpPr>
        <p:grpSpPr bwMode="auto">
          <a:xfrm>
            <a:off x="773592" y="2758627"/>
            <a:ext cx="215900" cy="71438"/>
            <a:chOff x="641426" y="1647610"/>
            <a:chExt cx="312772" cy="108077"/>
          </a:xfrm>
        </p:grpSpPr>
        <p:sp>
          <p:nvSpPr>
            <p:cNvPr id="15" name="Rectangle 1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Rectangle 1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7" name="Group 19"/>
          <p:cNvGrpSpPr>
            <a:grpSpLocks/>
          </p:cNvGrpSpPr>
          <p:nvPr/>
        </p:nvGrpSpPr>
        <p:grpSpPr bwMode="auto">
          <a:xfrm>
            <a:off x="773592" y="2397235"/>
            <a:ext cx="215900" cy="71438"/>
            <a:chOff x="641426" y="1647610"/>
            <a:chExt cx="312772" cy="108077"/>
          </a:xfrm>
        </p:grpSpPr>
        <p:sp>
          <p:nvSpPr>
            <p:cNvPr id="18" name="Rectangle 1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Rectangle 1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0" name="Group 19"/>
          <p:cNvGrpSpPr>
            <a:grpSpLocks/>
          </p:cNvGrpSpPr>
          <p:nvPr/>
        </p:nvGrpSpPr>
        <p:grpSpPr bwMode="auto">
          <a:xfrm>
            <a:off x="773592" y="3093121"/>
            <a:ext cx="215900" cy="71438"/>
            <a:chOff x="641426" y="1647610"/>
            <a:chExt cx="312772" cy="108077"/>
          </a:xfrm>
        </p:grpSpPr>
        <p:sp>
          <p:nvSpPr>
            <p:cNvPr id="21" name="Rectangle 2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Rectangle 2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3" name="Group 22"/>
          <p:cNvGrpSpPr>
            <a:grpSpLocks/>
          </p:cNvGrpSpPr>
          <p:nvPr/>
        </p:nvGrpSpPr>
        <p:grpSpPr bwMode="auto">
          <a:xfrm>
            <a:off x="773592" y="3454511"/>
            <a:ext cx="215900" cy="71438"/>
            <a:chOff x="641426" y="1647610"/>
            <a:chExt cx="312772" cy="108077"/>
          </a:xfrm>
        </p:grpSpPr>
        <p:sp>
          <p:nvSpPr>
            <p:cNvPr id="24" name="Rectangle 2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5" name="Rectangle 2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6" name="Group 25"/>
          <p:cNvGrpSpPr>
            <a:grpSpLocks/>
          </p:cNvGrpSpPr>
          <p:nvPr/>
        </p:nvGrpSpPr>
        <p:grpSpPr bwMode="auto">
          <a:xfrm>
            <a:off x="773592" y="3805963"/>
            <a:ext cx="215900" cy="71438"/>
            <a:chOff x="641426" y="1647610"/>
            <a:chExt cx="312772" cy="108077"/>
          </a:xfrm>
        </p:grpSpPr>
        <p:sp>
          <p:nvSpPr>
            <p:cNvPr id="27" name="Rectangle 2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 name="Rectangle 2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9" name="Group 28"/>
          <p:cNvGrpSpPr>
            <a:grpSpLocks/>
          </p:cNvGrpSpPr>
          <p:nvPr/>
        </p:nvGrpSpPr>
        <p:grpSpPr bwMode="auto">
          <a:xfrm>
            <a:off x="773592" y="4144380"/>
            <a:ext cx="215900" cy="71438"/>
            <a:chOff x="641426" y="1647610"/>
            <a:chExt cx="312772" cy="108077"/>
          </a:xfrm>
        </p:grpSpPr>
        <p:sp>
          <p:nvSpPr>
            <p:cNvPr id="30" name="Rectangle 29"/>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1" name="Rectangle 30"/>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2" name="Group 31"/>
          <p:cNvGrpSpPr>
            <a:grpSpLocks/>
          </p:cNvGrpSpPr>
          <p:nvPr/>
        </p:nvGrpSpPr>
        <p:grpSpPr bwMode="auto">
          <a:xfrm>
            <a:off x="773592" y="4496243"/>
            <a:ext cx="215900" cy="71438"/>
            <a:chOff x="641426" y="1647610"/>
            <a:chExt cx="312772" cy="108077"/>
          </a:xfrm>
        </p:grpSpPr>
        <p:sp>
          <p:nvSpPr>
            <p:cNvPr id="33" name="Rectangle 32"/>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4" name="Rectangle 33"/>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pic>
        <p:nvPicPr>
          <p:cNvPr id="37" name="Picture 13"/>
          <p:cNvPicPr>
            <a:picLocks noChangeAspect="1"/>
          </p:cNvPicPr>
          <p:nvPr/>
        </p:nvPicPr>
        <p:blipFill rotWithShape="1">
          <a:blip r:embed="rId2"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CF1E3F7F-F65D-43E1-CFBB-29181877EC04}"/>
              </a:ext>
            </a:extLst>
          </p:cNvPr>
          <p:cNvSpPr txBox="1"/>
          <p:nvPr/>
        </p:nvSpPr>
        <p:spPr>
          <a:xfrm>
            <a:off x="7255288" y="5114415"/>
            <a:ext cx="1205779" cy="1077218"/>
          </a:xfrm>
          <a:prstGeom prst="rect">
            <a:avLst/>
          </a:prstGeom>
          <a:noFill/>
        </p:spPr>
        <p:txBody>
          <a:bodyPr wrap="none" rtlCol="0">
            <a:spAutoFit/>
          </a:bodyPr>
          <a:lstStyle/>
          <a:p>
            <a:r>
              <a:rPr lang="en-US" sz="3200" b="1" kern="0" dirty="0">
                <a:solidFill>
                  <a:srgbClr val="0B68A4"/>
                </a:solidFill>
                <a:latin typeface="D-DIN" panose="020B05040302020A0204" pitchFamily="34" charset="0"/>
                <a:ea typeface="+mj-ea"/>
                <a:cs typeface="Times New Roman" panose="02020603050405020304" pitchFamily="18" charset="0"/>
              </a:rPr>
              <a:t>Deep </a:t>
            </a:r>
          </a:p>
          <a:p>
            <a:r>
              <a:rPr lang="en-US" sz="3200" b="1" kern="0" dirty="0">
                <a:solidFill>
                  <a:srgbClr val="0B68A4"/>
                </a:solidFill>
                <a:latin typeface="D-DIN" panose="020B05040302020A0204" pitchFamily="34" charset="0"/>
                <a:ea typeface="+mj-ea"/>
                <a:cs typeface="Times New Roman" panose="02020603050405020304" pitchFamily="18" charset="0"/>
              </a:rPr>
              <a:t>Dive</a:t>
            </a:r>
          </a:p>
        </p:txBody>
      </p:sp>
      <p:sp>
        <p:nvSpPr>
          <p:cNvPr id="35" name="TextBox 34">
            <a:extLst>
              <a:ext uri="{FF2B5EF4-FFF2-40B4-BE49-F238E27FC236}">
                <a16:creationId xmlns:a16="http://schemas.microsoft.com/office/drawing/2014/main" id="{189FC143-BE4F-6E31-8AA5-243B23A15AF2}"/>
              </a:ext>
            </a:extLst>
          </p:cNvPr>
          <p:cNvSpPr txBox="1"/>
          <p:nvPr/>
        </p:nvSpPr>
        <p:spPr>
          <a:xfrm>
            <a:off x="1094680" y="4771515"/>
            <a:ext cx="5915720" cy="1477328"/>
          </a:xfrm>
          <a:prstGeom prst="rect">
            <a:avLst/>
          </a:prstGeom>
          <a:noFill/>
        </p:spPr>
        <p:txBody>
          <a:bodyPr wrap="square">
            <a:spAutoFit/>
          </a:bodyPr>
          <a:lstStyle/>
          <a:p>
            <a:pPr>
              <a:spcBef>
                <a:spcPts val="601"/>
              </a:spcBef>
              <a:buClr>
                <a:schemeClr val="tx1"/>
              </a:buClr>
            </a:pPr>
            <a:r>
              <a:rPr lang="en-IN" sz="1800" b="1" dirty="0">
                <a:solidFill>
                  <a:srgbClr val="C00000"/>
                </a:solidFill>
                <a:latin typeface="D-DIN" panose="020B05040302020A0204" pitchFamily="34" charset="0"/>
                <a:ea typeface="Bebas Neue"/>
                <a:cs typeface="Bebas Neue"/>
              </a:rPr>
              <a:t>Beyond the 10 </a:t>
            </a:r>
            <a:r>
              <a:rPr lang="en-IN" sz="1800" b="1">
                <a:solidFill>
                  <a:srgbClr val="C00000"/>
                </a:solidFill>
                <a:latin typeface="D-DIN" panose="020B05040302020A0204" pitchFamily="34" charset="0"/>
                <a:ea typeface="Bebas Neue"/>
                <a:cs typeface="Bebas Neue"/>
              </a:rPr>
              <a:t>Minutes </a:t>
            </a:r>
            <a:r>
              <a:rPr lang="en-IN" sz="1800">
                <a:solidFill>
                  <a:srgbClr val="C00000"/>
                </a:solidFill>
                <a:latin typeface="D-DIN" panose="020B05040302020A0204" pitchFamily="34" charset="0"/>
                <a:ea typeface="Bebas Neue"/>
                <a:cs typeface="Bebas Neue"/>
              </a:rPr>
              <a:t>: </a:t>
            </a:r>
            <a:r>
              <a:rPr lang="en-US" sz="1800" dirty="0">
                <a:solidFill>
                  <a:srgbClr val="C00000"/>
                </a:solidFill>
                <a:latin typeface="D-DIN" panose="020B05040302020A0204" pitchFamily="34" charset="0"/>
                <a:ea typeface="Bebas Neue"/>
                <a:cs typeface="Bebas Neue"/>
              </a:rPr>
              <a:t>If the firm does pass these tests and it looks as through it's worth a detailed examination, then we can proceed with detailed &amp; thorough research which will take much longer than 10 minutes, but it's worth the effort for an idea that passes the initial hurdles</a:t>
            </a:r>
            <a:r>
              <a:rPr lang="en-IN" sz="1800" dirty="0">
                <a:solidFill>
                  <a:srgbClr val="C00000"/>
                </a:solidFill>
                <a:latin typeface="D-DIN" panose="020B05040302020A0204" pitchFamily="34" charset="0"/>
                <a:ea typeface="Bebas Neue"/>
                <a:cs typeface="Bebas Neue"/>
              </a:rPr>
              <a:t> </a:t>
            </a:r>
          </a:p>
        </p:txBody>
      </p:sp>
      <p:pic>
        <p:nvPicPr>
          <p:cNvPr id="42" name="Picture 41">
            <a:extLst>
              <a:ext uri="{FF2B5EF4-FFF2-40B4-BE49-F238E27FC236}">
                <a16:creationId xmlns:a16="http://schemas.microsoft.com/office/drawing/2014/main" id="{D0DC5960-9507-D73B-9B16-28D4A77718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91586" y="3996463"/>
            <a:ext cx="3377622" cy="2440425"/>
          </a:xfrm>
          <a:prstGeom prst="rect">
            <a:avLst/>
          </a:prstGeom>
        </p:spPr>
      </p:pic>
      <p:sp>
        <p:nvSpPr>
          <p:cNvPr id="4" name="Rectangle 3">
            <a:extLst>
              <a:ext uri="{FF2B5EF4-FFF2-40B4-BE49-F238E27FC236}">
                <a16:creationId xmlns:a16="http://schemas.microsoft.com/office/drawing/2014/main" id="{0380921F-9123-5DA6-0298-F7B3A6720575}"/>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4035659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Rectangle 2"/>
          <p:cNvSpPr>
            <a:spLocks noGrp="1" noChangeArrowheads="1"/>
          </p:cNvSpPr>
          <p:nvPr>
            <p:ph type="ctrTitle"/>
          </p:nvPr>
        </p:nvSpPr>
        <p:spPr bwMode="auto">
          <a:xfrm>
            <a:off x="616350" y="680552"/>
            <a:ext cx="9228139" cy="59054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p>
            <a:pPr algn="l" eaLnBrk="1" hangingPunct="1"/>
            <a:r>
              <a:rPr lang="en-GB" altLang="en-US" sz="2400" b="1" dirty="0">
                <a:solidFill>
                  <a:srgbClr val="0046AA"/>
                </a:solidFill>
                <a:latin typeface="D-DIN" panose="020B05040302020A0204" pitchFamily="34" charset="0"/>
                <a:cs typeface="Times New Roman" panose="02020603050405020304" pitchFamily="18" charset="0"/>
              </a:rPr>
              <a:t>Corporate Governance Analysis </a:t>
            </a:r>
            <a:endParaRPr lang="en-US" altLang="en-US" sz="2400" b="1" dirty="0">
              <a:solidFill>
                <a:srgbClr val="0046AA"/>
              </a:solidFill>
              <a:latin typeface="D-DIN" panose="020B05040302020A0204" pitchFamily="34" charset="0"/>
              <a:cs typeface="Times New Roman" panose="02020603050405020304" pitchFamily="18" charset="0"/>
            </a:endParaRPr>
          </a:p>
        </p:txBody>
      </p:sp>
      <p:sp>
        <p:nvSpPr>
          <p:cNvPr id="35" name="Rectangle 2"/>
          <p:cNvSpPr txBox="1">
            <a:spLocks noChangeArrowheads="1"/>
          </p:cNvSpPr>
          <p:nvPr/>
        </p:nvSpPr>
        <p:spPr bwMode="auto">
          <a:xfrm>
            <a:off x="1095277" y="1487855"/>
            <a:ext cx="10110788"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Board Composition and tenure</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Removal of / Resignation by Independent Directors</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Succession Plan, especially if control is in the hands of the Founder</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Management salary and growth of company</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Related Party Transactions</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Ethics Violation</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Transparency, no manipulations</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Management achieve targets / defer targets ? If defer, reason ?</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Quality of Auditors</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Group Companies History and Pedigree</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Rating Agencies (Upgrade and Downgrade)</a:t>
            </a:r>
          </a:p>
        </p:txBody>
      </p:sp>
      <p:grpSp>
        <p:nvGrpSpPr>
          <p:cNvPr id="39" name="Group 19"/>
          <p:cNvGrpSpPr>
            <a:grpSpLocks/>
          </p:cNvGrpSpPr>
          <p:nvPr/>
        </p:nvGrpSpPr>
        <p:grpSpPr bwMode="auto">
          <a:xfrm>
            <a:off x="711945" y="1664066"/>
            <a:ext cx="215900" cy="71438"/>
            <a:chOff x="641426" y="1647610"/>
            <a:chExt cx="312772" cy="108077"/>
          </a:xfrm>
        </p:grpSpPr>
        <p:sp>
          <p:nvSpPr>
            <p:cNvPr id="40" name="Rectangle 39"/>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1" name="Rectangle 40"/>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2" name="Group 19"/>
          <p:cNvGrpSpPr>
            <a:grpSpLocks/>
          </p:cNvGrpSpPr>
          <p:nvPr/>
        </p:nvGrpSpPr>
        <p:grpSpPr bwMode="auto">
          <a:xfrm>
            <a:off x="711945" y="2021207"/>
            <a:ext cx="215900" cy="71438"/>
            <a:chOff x="641426" y="1647610"/>
            <a:chExt cx="312772" cy="108077"/>
          </a:xfrm>
        </p:grpSpPr>
        <p:sp>
          <p:nvSpPr>
            <p:cNvPr id="43" name="Rectangle 42"/>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4" name="Rectangle 43"/>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pic>
        <p:nvPicPr>
          <p:cNvPr id="45"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19">
            <a:extLst>
              <a:ext uri="{FF2B5EF4-FFF2-40B4-BE49-F238E27FC236}">
                <a16:creationId xmlns:a16="http://schemas.microsoft.com/office/drawing/2014/main" id="{228C5B50-286A-45CC-3934-698DFF24BD55}"/>
              </a:ext>
            </a:extLst>
          </p:cNvPr>
          <p:cNvGrpSpPr>
            <a:grpSpLocks/>
          </p:cNvGrpSpPr>
          <p:nvPr/>
        </p:nvGrpSpPr>
        <p:grpSpPr bwMode="auto">
          <a:xfrm>
            <a:off x="711945" y="2345057"/>
            <a:ext cx="215900" cy="71438"/>
            <a:chOff x="641426" y="1647610"/>
            <a:chExt cx="312772" cy="108077"/>
          </a:xfrm>
        </p:grpSpPr>
        <p:sp>
          <p:nvSpPr>
            <p:cNvPr id="5" name="Rectangle 4">
              <a:extLst>
                <a:ext uri="{FF2B5EF4-FFF2-40B4-BE49-F238E27FC236}">
                  <a16:creationId xmlns:a16="http://schemas.microsoft.com/office/drawing/2014/main" id="{25B6D333-8A49-367B-8FFF-254D34984130}"/>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a:extLst>
                <a:ext uri="{FF2B5EF4-FFF2-40B4-BE49-F238E27FC236}">
                  <a16:creationId xmlns:a16="http://schemas.microsoft.com/office/drawing/2014/main" id="{88E6016C-B615-1CC3-F033-0BEDA8B32A28}"/>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 name="Group 19">
            <a:extLst>
              <a:ext uri="{FF2B5EF4-FFF2-40B4-BE49-F238E27FC236}">
                <a16:creationId xmlns:a16="http://schemas.microsoft.com/office/drawing/2014/main" id="{1FD0A695-E47C-08F1-AEA5-6F734FC09EE6}"/>
              </a:ext>
            </a:extLst>
          </p:cNvPr>
          <p:cNvGrpSpPr>
            <a:grpSpLocks/>
          </p:cNvGrpSpPr>
          <p:nvPr/>
        </p:nvGrpSpPr>
        <p:grpSpPr bwMode="auto">
          <a:xfrm>
            <a:off x="711945" y="2697482"/>
            <a:ext cx="215900" cy="71438"/>
            <a:chOff x="641426" y="1647610"/>
            <a:chExt cx="312772" cy="108077"/>
          </a:xfrm>
        </p:grpSpPr>
        <p:sp>
          <p:nvSpPr>
            <p:cNvPr id="8" name="Rectangle 7">
              <a:extLst>
                <a:ext uri="{FF2B5EF4-FFF2-40B4-BE49-F238E27FC236}">
                  <a16:creationId xmlns:a16="http://schemas.microsoft.com/office/drawing/2014/main" id="{3BC7A13B-C541-4B2E-8EDA-1DD49BD1A187}"/>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Rectangle 8">
              <a:extLst>
                <a:ext uri="{FF2B5EF4-FFF2-40B4-BE49-F238E27FC236}">
                  <a16:creationId xmlns:a16="http://schemas.microsoft.com/office/drawing/2014/main" id="{92445D93-C4D0-4BD9-C8DD-1E48C5EFD394}"/>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0" name="Group 19">
            <a:extLst>
              <a:ext uri="{FF2B5EF4-FFF2-40B4-BE49-F238E27FC236}">
                <a16:creationId xmlns:a16="http://schemas.microsoft.com/office/drawing/2014/main" id="{3D5DA654-EA4C-1C72-00C0-99E69CC3EB5F}"/>
              </a:ext>
            </a:extLst>
          </p:cNvPr>
          <p:cNvGrpSpPr>
            <a:grpSpLocks/>
          </p:cNvGrpSpPr>
          <p:nvPr/>
        </p:nvGrpSpPr>
        <p:grpSpPr bwMode="auto">
          <a:xfrm>
            <a:off x="711945" y="3030857"/>
            <a:ext cx="215900" cy="71438"/>
            <a:chOff x="641426" y="1647610"/>
            <a:chExt cx="312772" cy="108077"/>
          </a:xfrm>
        </p:grpSpPr>
        <p:sp>
          <p:nvSpPr>
            <p:cNvPr id="11" name="Rectangle 10">
              <a:extLst>
                <a:ext uri="{FF2B5EF4-FFF2-40B4-BE49-F238E27FC236}">
                  <a16:creationId xmlns:a16="http://schemas.microsoft.com/office/drawing/2014/main" id="{03F6469B-95F6-D39D-4ADF-BC8BF74BDDDA}"/>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Rectangle 11">
              <a:extLst>
                <a:ext uri="{FF2B5EF4-FFF2-40B4-BE49-F238E27FC236}">
                  <a16:creationId xmlns:a16="http://schemas.microsoft.com/office/drawing/2014/main" id="{C675EDBC-F3FD-F89E-4114-0BC452BDEDE6}"/>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3" name="Group 19">
            <a:extLst>
              <a:ext uri="{FF2B5EF4-FFF2-40B4-BE49-F238E27FC236}">
                <a16:creationId xmlns:a16="http://schemas.microsoft.com/office/drawing/2014/main" id="{971B90BF-D37C-FEE1-38C3-F30142009BC4}"/>
              </a:ext>
            </a:extLst>
          </p:cNvPr>
          <p:cNvGrpSpPr>
            <a:grpSpLocks/>
          </p:cNvGrpSpPr>
          <p:nvPr/>
        </p:nvGrpSpPr>
        <p:grpSpPr bwMode="auto">
          <a:xfrm>
            <a:off x="711945" y="3393281"/>
            <a:ext cx="215900" cy="71438"/>
            <a:chOff x="641426" y="1647610"/>
            <a:chExt cx="312772" cy="108077"/>
          </a:xfrm>
        </p:grpSpPr>
        <p:sp>
          <p:nvSpPr>
            <p:cNvPr id="14" name="Rectangle 13">
              <a:extLst>
                <a:ext uri="{FF2B5EF4-FFF2-40B4-BE49-F238E27FC236}">
                  <a16:creationId xmlns:a16="http://schemas.microsoft.com/office/drawing/2014/main" id="{7F505F4E-3317-CF62-FAC5-3B4E5A5FEE08}"/>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 name="Rectangle 14">
              <a:extLst>
                <a:ext uri="{FF2B5EF4-FFF2-40B4-BE49-F238E27FC236}">
                  <a16:creationId xmlns:a16="http://schemas.microsoft.com/office/drawing/2014/main" id="{E77A4764-01F9-84D2-4564-0CC26DCEC203}"/>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6" name="Group 19">
            <a:extLst>
              <a:ext uri="{FF2B5EF4-FFF2-40B4-BE49-F238E27FC236}">
                <a16:creationId xmlns:a16="http://schemas.microsoft.com/office/drawing/2014/main" id="{159291EB-5D65-32E8-7B01-83116DD0A9E1}"/>
              </a:ext>
            </a:extLst>
          </p:cNvPr>
          <p:cNvGrpSpPr>
            <a:grpSpLocks/>
          </p:cNvGrpSpPr>
          <p:nvPr/>
        </p:nvGrpSpPr>
        <p:grpSpPr bwMode="auto">
          <a:xfrm>
            <a:off x="711945" y="3736656"/>
            <a:ext cx="215900" cy="71438"/>
            <a:chOff x="641426" y="1647610"/>
            <a:chExt cx="312772" cy="108077"/>
          </a:xfrm>
        </p:grpSpPr>
        <p:sp>
          <p:nvSpPr>
            <p:cNvPr id="17" name="Rectangle 16">
              <a:extLst>
                <a:ext uri="{FF2B5EF4-FFF2-40B4-BE49-F238E27FC236}">
                  <a16:creationId xmlns:a16="http://schemas.microsoft.com/office/drawing/2014/main" id="{5F3C50C8-8154-AB9F-F3FB-686F40C78588}"/>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 name="Rectangle 17">
              <a:extLst>
                <a:ext uri="{FF2B5EF4-FFF2-40B4-BE49-F238E27FC236}">
                  <a16:creationId xmlns:a16="http://schemas.microsoft.com/office/drawing/2014/main" id="{0A08F1AC-1B6F-AE17-3D04-13301377538A}"/>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9" name="Group 19">
            <a:extLst>
              <a:ext uri="{FF2B5EF4-FFF2-40B4-BE49-F238E27FC236}">
                <a16:creationId xmlns:a16="http://schemas.microsoft.com/office/drawing/2014/main" id="{7EF8BBFF-0C33-6CA4-EA2F-66B08AC7A1B5}"/>
              </a:ext>
            </a:extLst>
          </p:cNvPr>
          <p:cNvGrpSpPr>
            <a:grpSpLocks/>
          </p:cNvGrpSpPr>
          <p:nvPr/>
        </p:nvGrpSpPr>
        <p:grpSpPr bwMode="auto">
          <a:xfrm>
            <a:off x="711945" y="4089081"/>
            <a:ext cx="215900" cy="71438"/>
            <a:chOff x="641426" y="1647610"/>
            <a:chExt cx="312772" cy="108077"/>
          </a:xfrm>
        </p:grpSpPr>
        <p:sp>
          <p:nvSpPr>
            <p:cNvPr id="20" name="Rectangle 19">
              <a:extLst>
                <a:ext uri="{FF2B5EF4-FFF2-40B4-BE49-F238E27FC236}">
                  <a16:creationId xmlns:a16="http://schemas.microsoft.com/office/drawing/2014/main" id="{8751421E-FB0E-B8B7-8907-D795FB98DC60}"/>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 name="Rectangle 20">
              <a:extLst>
                <a:ext uri="{FF2B5EF4-FFF2-40B4-BE49-F238E27FC236}">
                  <a16:creationId xmlns:a16="http://schemas.microsoft.com/office/drawing/2014/main" id="{D40667FF-0392-B2C6-5451-CCBE97E8832C}"/>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2" name="Group 19">
            <a:extLst>
              <a:ext uri="{FF2B5EF4-FFF2-40B4-BE49-F238E27FC236}">
                <a16:creationId xmlns:a16="http://schemas.microsoft.com/office/drawing/2014/main" id="{1DA10530-7106-0EAE-948E-3F4D9B212292}"/>
              </a:ext>
            </a:extLst>
          </p:cNvPr>
          <p:cNvGrpSpPr>
            <a:grpSpLocks/>
          </p:cNvGrpSpPr>
          <p:nvPr/>
        </p:nvGrpSpPr>
        <p:grpSpPr bwMode="auto">
          <a:xfrm>
            <a:off x="711945" y="4432456"/>
            <a:ext cx="215900" cy="71438"/>
            <a:chOff x="641426" y="1647610"/>
            <a:chExt cx="312772" cy="108077"/>
          </a:xfrm>
        </p:grpSpPr>
        <p:sp>
          <p:nvSpPr>
            <p:cNvPr id="23" name="Rectangle 22">
              <a:extLst>
                <a:ext uri="{FF2B5EF4-FFF2-40B4-BE49-F238E27FC236}">
                  <a16:creationId xmlns:a16="http://schemas.microsoft.com/office/drawing/2014/main" id="{D98954B4-E04F-236A-3134-F907F2944F70}"/>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 name="Rectangle 23">
              <a:extLst>
                <a:ext uri="{FF2B5EF4-FFF2-40B4-BE49-F238E27FC236}">
                  <a16:creationId xmlns:a16="http://schemas.microsoft.com/office/drawing/2014/main" id="{75EA78C7-A57A-5CFE-EB57-6CD3B0D55455}"/>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5" name="Group 19">
            <a:extLst>
              <a:ext uri="{FF2B5EF4-FFF2-40B4-BE49-F238E27FC236}">
                <a16:creationId xmlns:a16="http://schemas.microsoft.com/office/drawing/2014/main" id="{B73920C6-97A7-53A1-16CC-5CFBA3478F1F}"/>
              </a:ext>
            </a:extLst>
          </p:cNvPr>
          <p:cNvGrpSpPr>
            <a:grpSpLocks/>
          </p:cNvGrpSpPr>
          <p:nvPr/>
        </p:nvGrpSpPr>
        <p:grpSpPr bwMode="auto">
          <a:xfrm>
            <a:off x="711945" y="4774881"/>
            <a:ext cx="215900" cy="71438"/>
            <a:chOff x="641426" y="1647610"/>
            <a:chExt cx="312772" cy="108077"/>
          </a:xfrm>
        </p:grpSpPr>
        <p:sp>
          <p:nvSpPr>
            <p:cNvPr id="26" name="Rectangle 25">
              <a:extLst>
                <a:ext uri="{FF2B5EF4-FFF2-40B4-BE49-F238E27FC236}">
                  <a16:creationId xmlns:a16="http://schemas.microsoft.com/office/drawing/2014/main" id="{926F4EC6-B840-C97C-0BE4-B1499D8EC432}"/>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7" name="Rectangle 26">
              <a:extLst>
                <a:ext uri="{FF2B5EF4-FFF2-40B4-BE49-F238E27FC236}">
                  <a16:creationId xmlns:a16="http://schemas.microsoft.com/office/drawing/2014/main" id="{241BAE5B-8CB3-C428-8010-E1D38A2E5928}"/>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8" name="Group 19">
            <a:extLst>
              <a:ext uri="{FF2B5EF4-FFF2-40B4-BE49-F238E27FC236}">
                <a16:creationId xmlns:a16="http://schemas.microsoft.com/office/drawing/2014/main" id="{36E55EAC-5965-D889-EE56-BE2B1364EF78}"/>
              </a:ext>
            </a:extLst>
          </p:cNvPr>
          <p:cNvGrpSpPr>
            <a:grpSpLocks/>
          </p:cNvGrpSpPr>
          <p:nvPr/>
        </p:nvGrpSpPr>
        <p:grpSpPr bwMode="auto">
          <a:xfrm>
            <a:off x="711945" y="5122496"/>
            <a:ext cx="215900" cy="71438"/>
            <a:chOff x="641426" y="1647610"/>
            <a:chExt cx="312772" cy="108077"/>
          </a:xfrm>
        </p:grpSpPr>
        <p:sp>
          <p:nvSpPr>
            <p:cNvPr id="29" name="Rectangle 28">
              <a:extLst>
                <a:ext uri="{FF2B5EF4-FFF2-40B4-BE49-F238E27FC236}">
                  <a16:creationId xmlns:a16="http://schemas.microsoft.com/office/drawing/2014/main" id="{274CC347-3F86-323D-74A9-B6737F4D73D4}"/>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0" name="Rectangle 29">
              <a:extLst>
                <a:ext uri="{FF2B5EF4-FFF2-40B4-BE49-F238E27FC236}">
                  <a16:creationId xmlns:a16="http://schemas.microsoft.com/office/drawing/2014/main" id="{5BA21A28-1403-9865-7744-43B6727B566B}"/>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3" name="Rectangle 2">
            <a:extLst>
              <a:ext uri="{FF2B5EF4-FFF2-40B4-BE49-F238E27FC236}">
                <a16:creationId xmlns:a16="http://schemas.microsoft.com/office/drawing/2014/main" id="{72AE345E-9024-8A49-7808-51C7AC04797D}"/>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2142893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Rectangle 2"/>
          <p:cNvSpPr>
            <a:spLocks noGrp="1" noChangeArrowheads="1"/>
          </p:cNvSpPr>
          <p:nvPr>
            <p:ph type="ctrTitle"/>
          </p:nvPr>
        </p:nvSpPr>
        <p:spPr bwMode="auto">
          <a:xfrm>
            <a:off x="542201" y="366722"/>
            <a:ext cx="8443504" cy="59054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p>
            <a:pPr algn="l" eaLnBrk="1" hangingPunct="1"/>
            <a:r>
              <a:rPr lang="en-GB" altLang="en-US" sz="2400" b="1" dirty="0">
                <a:solidFill>
                  <a:srgbClr val="0046AA"/>
                </a:solidFill>
                <a:latin typeface="D-DIN" panose="020B05040302020A0204" pitchFamily="34" charset="0"/>
                <a:cs typeface="Times New Roman" panose="02020603050405020304" pitchFamily="18" charset="0"/>
              </a:rPr>
              <a:t>Important Points &amp; Sources for Analysing a Company</a:t>
            </a:r>
            <a:endParaRPr lang="en-US" altLang="en-US" sz="2400" b="1" dirty="0">
              <a:solidFill>
                <a:srgbClr val="0046AA"/>
              </a:solidFill>
              <a:latin typeface="D-DIN" panose="020B05040302020A0204" pitchFamily="34" charset="0"/>
              <a:cs typeface="Times New Roman" panose="02020603050405020304" pitchFamily="18" charset="0"/>
            </a:endParaRPr>
          </a:p>
        </p:txBody>
      </p:sp>
      <p:sp>
        <p:nvSpPr>
          <p:cNvPr id="45" name="Rectangle 2"/>
          <p:cNvSpPr txBox="1">
            <a:spLocks noChangeArrowheads="1"/>
          </p:cNvSpPr>
          <p:nvPr/>
        </p:nvSpPr>
        <p:spPr bwMode="auto">
          <a:xfrm>
            <a:off x="809625" y="938649"/>
            <a:ext cx="1600200" cy="36833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GB" altLang="en-US" sz="1801" b="1" kern="0" dirty="0">
                <a:solidFill>
                  <a:srgbClr val="C00000"/>
                </a:solidFill>
                <a:latin typeface="D-DIN" panose="020B05040302020A0204" pitchFamily="34" charset="0"/>
                <a:cs typeface="Times New Roman" panose="02020603050405020304" pitchFamily="18" charset="0"/>
              </a:rPr>
              <a:t>Parameter</a:t>
            </a:r>
            <a:endParaRPr lang="en-US" altLang="en-US" sz="1801" b="1" kern="0" dirty="0">
              <a:solidFill>
                <a:srgbClr val="C00000"/>
              </a:solidFill>
              <a:latin typeface="D-DIN" panose="020B05040302020A0204" pitchFamily="34" charset="0"/>
              <a:cs typeface="Times New Roman" panose="02020603050405020304" pitchFamily="18" charset="0"/>
            </a:endParaRPr>
          </a:p>
        </p:txBody>
      </p:sp>
      <p:sp>
        <p:nvSpPr>
          <p:cNvPr id="46" name="Rectangle 2"/>
          <p:cNvSpPr txBox="1">
            <a:spLocks noChangeArrowheads="1"/>
          </p:cNvSpPr>
          <p:nvPr/>
        </p:nvSpPr>
        <p:spPr bwMode="auto">
          <a:xfrm>
            <a:off x="5984609" y="996975"/>
            <a:ext cx="1235001" cy="36833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GB" altLang="en-US" sz="1801" b="1" kern="0" dirty="0">
                <a:solidFill>
                  <a:srgbClr val="C00000"/>
                </a:solidFill>
                <a:latin typeface="D-DIN" panose="020B05040302020A0204" pitchFamily="34" charset="0"/>
                <a:cs typeface="Times New Roman" panose="02020603050405020304" pitchFamily="18" charset="0"/>
              </a:rPr>
              <a:t>Relevance</a:t>
            </a:r>
            <a:endParaRPr lang="en-US" altLang="en-US" sz="1801" b="1" kern="0" dirty="0">
              <a:solidFill>
                <a:srgbClr val="C00000"/>
              </a:solidFill>
              <a:latin typeface="D-DIN" panose="020B05040302020A0204" pitchFamily="34" charset="0"/>
              <a:cs typeface="Times New Roman" panose="02020603050405020304" pitchFamily="18" charset="0"/>
            </a:endParaRPr>
          </a:p>
        </p:txBody>
      </p:sp>
      <p:sp>
        <p:nvSpPr>
          <p:cNvPr id="3" name="TextBox 2"/>
          <p:cNvSpPr txBox="1"/>
          <p:nvPr/>
        </p:nvSpPr>
        <p:spPr>
          <a:xfrm>
            <a:off x="536852" y="1397393"/>
            <a:ext cx="2954655" cy="5001369"/>
          </a:xfrm>
          <a:prstGeom prst="rect">
            <a:avLst/>
          </a:prstGeom>
          <a:noFill/>
        </p:spPr>
        <p:txBody>
          <a:bodyPr wrap="none" rtlCol="0">
            <a:spAutoFit/>
          </a:bodyPr>
          <a:lstStyle/>
          <a:p>
            <a:pPr>
              <a:spcAft>
                <a:spcPts val="601"/>
              </a:spcAft>
            </a:pPr>
            <a:r>
              <a:rPr lang="en-US" sz="1300" b="1" dirty="0">
                <a:latin typeface="D-DIN" panose="020B05040302020A0204" pitchFamily="34" charset="0"/>
              </a:rPr>
              <a:t>Last 10 Years Financials	</a:t>
            </a:r>
          </a:p>
          <a:p>
            <a:pPr>
              <a:spcAft>
                <a:spcPts val="601"/>
              </a:spcAft>
            </a:pPr>
            <a:r>
              <a:rPr lang="en-US" sz="1300" b="1" dirty="0">
                <a:latin typeface="D-DIN" panose="020B05040302020A0204" pitchFamily="34" charset="0"/>
              </a:rPr>
              <a:t>AGM Notice	</a:t>
            </a:r>
          </a:p>
          <a:p>
            <a:pPr>
              <a:spcAft>
                <a:spcPts val="601"/>
              </a:spcAft>
            </a:pPr>
            <a:r>
              <a:rPr lang="en-US" sz="1300" b="1" dirty="0">
                <a:latin typeface="D-DIN" panose="020B05040302020A0204" pitchFamily="34" charset="0"/>
              </a:rPr>
              <a:t>Chairman's Speech	</a:t>
            </a:r>
          </a:p>
          <a:p>
            <a:pPr>
              <a:spcAft>
                <a:spcPts val="601"/>
              </a:spcAft>
            </a:pPr>
            <a:r>
              <a:rPr lang="en-US" sz="1300" b="1" dirty="0">
                <a:latin typeface="D-DIN" panose="020B05040302020A0204" pitchFamily="34" charset="0"/>
              </a:rPr>
              <a:t>Director's report	</a:t>
            </a:r>
          </a:p>
          <a:p>
            <a:pPr>
              <a:spcAft>
                <a:spcPts val="601"/>
              </a:spcAft>
            </a:pPr>
            <a:r>
              <a:rPr lang="en-US" sz="1300" b="1" dirty="0" err="1">
                <a:latin typeface="D-DIN" panose="020B05040302020A0204" pitchFamily="34" charset="0"/>
              </a:rPr>
              <a:t>Mgt</a:t>
            </a:r>
            <a:r>
              <a:rPr lang="en-US" sz="1300" b="1" dirty="0">
                <a:latin typeface="D-DIN" panose="020B05040302020A0204" pitchFamily="34" charset="0"/>
              </a:rPr>
              <a:t> Discussion &amp; Analysis 	</a:t>
            </a:r>
          </a:p>
          <a:p>
            <a:pPr>
              <a:spcAft>
                <a:spcPts val="601"/>
              </a:spcAft>
            </a:pPr>
            <a:r>
              <a:rPr lang="en-US" sz="1300" b="1" dirty="0">
                <a:latin typeface="D-DIN" panose="020B05040302020A0204" pitchFamily="34" charset="0"/>
              </a:rPr>
              <a:t>Shareholding Patterns	</a:t>
            </a:r>
          </a:p>
          <a:p>
            <a:pPr>
              <a:spcAft>
                <a:spcPts val="601"/>
              </a:spcAft>
            </a:pPr>
            <a:r>
              <a:rPr lang="en-US" sz="1300" b="1" dirty="0">
                <a:latin typeface="D-DIN" panose="020B05040302020A0204" pitchFamily="34" charset="0"/>
              </a:rPr>
              <a:t>Notes on Accounts	</a:t>
            </a:r>
          </a:p>
          <a:p>
            <a:pPr>
              <a:spcAft>
                <a:spcPts val="601"/>
              </a:spcAft>
            </a:pPr>
            <a:r>
              <a:rPr lang="en-US" sz="1300" b="1" dirty="0">
                <a:latin typeface="D-DIN" panose="020B05040302020A0204" pitchFamily="34" charset="0"/>
              </a:rPr>
              <a:t>Schedules	</a:t>
            </a:r>
          </a:p>
          <a:p>
            <a:pPr>
              <a:spcAft>
                <a:spcPts val="601"/>
              </a:spcAft>
            </a:pPr>
            <a:r>
              <a:rPr lang="en-US" sz="1300" b="1" dirty="0">
                <a:latin typeface="D-DIN" panose="020B05040302020A0204" pitchFamily="34" charset="0"/>
              </a:rPr>
              <a:t>Cash Flow Statement	</a:t>
            </a:r>
          </a:p>
          <a:p>
            <a:pPr>
              <a:spcAft>
                <a:spcPts val="601"/>
              </a:spcAft>
            </a:pPr>
            <a:r>
              <a:rPr lang="en-US" sz="1300" b="1" dirty="0">
                <a:latin typeface="D-DIN" panose="020B05040302020A0204" pitchFamily="34" charset="0"/>
              </a:rPr>
              <a:t>Continuity	</a:t>
            </a:r>
          </a:p>
          <a:p>
            <a:pPr>
              <a:spcAft>
                <a:spcPts val="601"/>
              </a:spcAft>
            </a:pPr>
            <a:r>
              <a:rPr lang="en-US" sz="1300" b="1" dirty="0">
                <a:latin typeface="D-DIN" panose="020B05040302020A0204" pitchFamily="34" charset="0"/>
              </a:rPr>
              <a:t>Coherence	</a:t>
            </a:r>
          </a:p>
          <a:p>
            <a:pPr>
              <a:spcAft>
                <a:spcPts val="601"/>
              </a:spcAft>
            </a:pPr>
            <a:r>
              <a:rPr lang="en-US" sz="1300" b="1" dirty="0">
                <a:latin typeface="D-DIN" panose="020B05040302020A0204" pitchFamily="34" charset="0"/>
              </a:rPr>
              <a:t>Sales &amp; Debt	</a:t>
            </a:r>
          </a:p>
          <a:p>
            <a:pPr>
              <a:spcAft>
                <a:spcPts val="601"/>
              </a:spcAft>
            </a:pPr>
            <a:r>
              <a:rPr lang="en-US" sz="1300" b="1" dirty="0">
                <a:latin typeface="D-DIN" panose="020B05040302020A0204" pitchFamily="34" charset="0"/>
              </a:rPr>
              <a:t>Depreciation	</a:t>
            </a:r>
          </a:p>
          <a:p>
            <a:pPr>
              <a:spcAft>
                <a:spcPts val="601"/>
              </a:spcAft>
            </a:pPr>
            <a:r>
              <a:rPr lang="en-US" sz="1300" b="1" dirty="0">
                <a:latin typeface="D-DIN" panose="020B05040302020A0204" pitchFamily="34" charset="0"/>
              </a:rPr>
              <a:t>Taking Loss to BS</a:t>
            </a:r>
          </a:p>
          <a:p>
            <a:pPr>
              <a:spcAft>
                <a:spcPts val="600"/>
              </a:spcAft>
            </a:pPr>
            <a:r>
              <a:rPr lang="en-US" sz="1300" b="1" dirty="0">
                <a:latin typeface="D-DIN" panose="020B05040302020A0204" pitchFamily="34" charset="0"/>
              </a:rPr>
              <a:t>Tax Rate	</a:t>
            </a:r>
          </a:p>
          <a:p>
            <a:pPr>
              <a:spcAft>
                <a:spcPts val="600"/>
              </a:spcAft>
            </a:pPr>
            <a:r>
              <a:rPr lang="en-US" sz="1300" b="1" dirty="0">
                <a:latin typeface="D-DIN" panose="020B05040302020A0204" pitchFamily="34" charset="0"/>
              </a:rPr>
              <a:t>Contingent Liability	</a:t>
            </a:r>
          </a:p>
          <a:p>
            <a:pPr>
              <a:spcAft>
                <a:spcPts val="600"/>
              </a:spcAft>
            </a:pPr>
            <a:r>
              <a:rPr lang="en-US" sz="1300" b="1" dirty="0">
                <a:latin typeface="D-DIN" panose="020B05040302020A0204" pitchFamily="34" charset="0"/>
              </a:rPr>
              <a:t>Diluted EPS	</a:t>
            </a:r>
          </a:p>
          <a:p>
            <a:pPr>
              <a:spcAft>
                <a:spcPts val="601"/>
              </a:spcAft>
            </a:pPr>
            <a:r>
              <a:rPr lang="en-US" sz="1300" b="1" dirty="0">
                <a:latin typeface="D-DIN" panose="020B05040302020A0204" pitchFamily="34" charset="0"/>
              </a:rPr>
              <a:t>	</a:t>
            </a:r>
          </a:p>
        </p:txBody>
      </p:sp>
      <p:sp>
        <p:nvSpPr>
          <p:cNvPr id="12" name="TextBox 11"/>
          <p:cNvSpPr txBox="1"/>
          <p:nvPr/>
        </p:nvSpPr>
        <p:spPr>
          <a:xfrm>
            <a:off x="2675887" y="1416443"/>
            <a:ext cx="9155070" cy="4724370"/>
          </a:xfrm>
          <a:prstGeom prst="rect">
            <a:avLst/>
          </a:prstGeom>
          <a:noFill/>
        </p:spPr>
        <p:txBody>
          <a:bodyPr wrap="none" rtlCol="0">
            <a:spAutoFit/>
          </a:bodyPr>
          <a:lstStyle/>
          <a:p>
            <a:pPr>
              <a:spcAft>
                <a:spcPts val="601"/>
              </a:spcAft>
            </a:pPr>
            <a:r>
              <a:rPr lang="en-US" sz="1300" b="1" dirty="0">
                <a:latin typeface="D-DIN" panose="020B05040302020A0204" pitchFamily="34" charset="0"/>
              </a:rPr>
              <a:t>How the company has grown in the past 10 years ? Were there any down years and Why?</a:t>
            </a:r>
          </a:p>
          <a:p>
            <a:pPr>
              <a:spcAft>
                <a:spcPts val="601"/>
              </a:spcAft>
            </a:pPr>
            <a:r>
              <a:rPr lang="en-US" sz="1300" b="1" dirty="0">
                <a:latin typeface="D-DIN" panose="020B05040302020A0204" pitchFamily="34" charset="0"/>
              </a:rPr>
              <a:t>Gives lots of information about agenda and special resolutions</a:t>
            </a:r>
          </a:p>
          <a:p>
            <a:pPr>
              <a:spcAft>
                <a:spcPts val="601"/>
              </a:spcAft>
            </a:pPr>
            <a:r>
              <a:rPr lang="en-US" sz="1300" b="1" dirty="0">
                <a:latin typeface="D-DIN" panose="020B05040302020A0204" pitchFamily="34" charset="0"/>
              </a:rPr>
              <a:t>Vision about the Future</a:t>
            </a:r>
          </a:p>
          <a:p>
            <a:pPr>
              <a:spcAft>
                <a:spcPts val="601"/>
              </a:spcAft>
            </a:pPr>
            <a:r>
              <a:rPr lang="en-US" sz="1300" b="1" dirty="0">
                <a:latin typeface="D-DIN" panose="020B05040302020A0204" pitchFamily="34" charset="0"/>
              </a:rPr>
              <a:t>Current Business Structure - Issues faced and mitigation</a:t>
            </a:r>
          </a:p>
          <a:p>
            <a:pPr>
              <a:spcAft>
                <a:spcPts val="601"/>
              </a:spcAft>
            </a:pPr>
            <a:r>
              <a:rPr lang="en-US" sz="1300" b="1" dirty="0">
                <a:latin typeface="D-DIN" panose="020B05040302020A0204" pitchFamily="34" charset="0"/>
              </a:rPr>
              <a:t>Where the company is headed for the next 3 to 5 years</a:t>
            </a:r>
          </a:p>
          <a:p>
            <a:pPr>
              <a:spcAft>
                <a:spcPts val="601"/>
              </a:spcAft>
            </a:pPr>
            <a:r>
              <a:rPr lang="en-US" sz="1300" b="1" dirty="0">
                <a:latin typeface="D-DIN" panose="020B05040302020A0204" pitchFamily="34" charset="0"/>
              </a:rPr>
              <a:t>Note the Top 10 Non Promoter shareholder, free float and Institutional ownership &amp; shareholders &gt;1% </a:t>
            </a:r>
          </a:p>
          <a:p>
            <a:pPr>
              <a:spcAft>
                <a:spcPts val="601"/>
              </a:spcAft>
            </a:pPr>
            <a:r>
              <a:rPr lang="en-US" sz="1300" b="1" dirty="0">
                <a:latin typeface="D-DIN" panose="020B05040302020A0204" pitchFamily="34" charset="0"/>
              </a:rPr>
              <a:t>Understand all minute details regarding the financials</a:t>
            </a:r>
          </a:p>
          <a:p>
            <a:pPr>
              <a:spcAft>
                <a:spcPts val="601"/>
              </a:spcAft>
            </a:pPr>
            <a:r>
              <a:rPr lang="en-US" sz="1300" b="1" dirty="0">
                <a:latin typeface="D-DIN" panose="020B05040302020A0204" pitchFamily="34" charset="0"/>
              </a:rPr>
              <a:t>Very important, look into borrowing Banks, details of receivables due - entities and timelines</a:t>
            </a:r>
          </a:p>
          <a:p>
            <a:pPr>
              <a:spcAft>
                <a:spcPts val="601"/>
              </a:spcAft>
            </a:pPr>
            <a:r>
              <a:rPr lang="en-US" sz="1300" b="1" dirty="0">
                <a:latin typeface="D-DIN" panose="020B05040302020A0204" pitchFamily="34" charset="0"/>
              </a:rPr>
              <a:t>Check OCF, Capex and FCF trends also OCF to PAT and OCF / Sales trends in last 10y. 5y and 3y rolling</a:t>
            </a:r>
          </a:p>
          <a:p>
            <a:pPr>
              <a:spcAft>
                <a:spcPts val="601"/>
              </a:spcAft>
            </a:pPr>
            <a:r>
              <a:rPr lang="en-US" sz="1300" b="1" dirty="0">
                <a:latin typeface="D-DIN" panose="020B05040302020A0204" pitchFamily="34" charset="0"/>
              </a:rPr>
              <a:t>Compare management commentary from last year to this year</a:t>
            </a:r>
          </a:p>
          <a:p>
            <a:pPr>
              <a:spcAft>
                <a:spcPts val="601"/>
              </a:spcAft>
            </a:pPr>
            <a:r>
              <a:rPr lang="en-US" sz="1300" b="1" dirty="0">
                <a:latin typeface="D-DIN" panose="020B05040302020A0204" pitchFamily="34" charset="0"/>
              </a:rPr>
              <a:t>Numbers at different parts of the Annual report should match, Capacity addition not showing up in Fixed Assets etc.</a:t>
            </a:r>
          </a:p>
          <a:p>
            <a:pPr>
              <a:spcAft>
                <a:spcPts val="601"/>
              </a:spcAft>
            </a:pPr>
            <a:r>
              <a:rPr lang="en-US" sz="1300" b="1" dirty="0">
                <a:latin typeface="D-DIN" panose="020B05040302020A0204" pitchFamily="34" charset="0"/>
              </a:rPr>
              <a:t>Check growth in Sales vs Growth in Receivables, trends of receivables due (30D, 60D 90D and beyond)</a:t>
            </a:r>
          </a:p>
          <a:p>
            <a:pPr>
              <a:spcAft>
                <a:spcPts val="601"/>
              </a:spcAft>
            </a:pPr>
            <a:r>
              <a:rPr lang="en-US" sz="1300" b="1" dirty="0">
                <a:latin typeface="D-DIN" panose="020B05040302020A0204" pitchFamily="34" charset="0"/>
              </a:rPr>
              <a:t>Check Depreciation as %age of Sales over 10 years and see aberrations, R&amp;D should be expensed, not capitalized</a:t>
            </a:r>
          </a:p>
          <a:p>
            <a:pPr>
              <a:spcAft>
                <a:spcPts val="601"/>
              </a:spcAft>
            </a:pPr>
            <a:r>
              <a:rPr lang="en-US" sz="1300" b="1" dirty="0">
                <a:latin typeface="D-DIN" panose="020B05040302020A0204" pitchFamily="34" charset="0"/>
              </a:rPr>
              <a:t>If large expenses are directly debited from the Reserves bypassing the P&amp;L</a:t>
            </a:r>
          </a:p>
          <a:p>
            <a:pPr>
              <a:spcAft>
                <a:spcPts val="600"/>
              </a:spcAft>
            </a:pPr>
            <a:r>
              <a:rPr lang="en-US" sz="1300" b="1" dirty="0">
                <a:latin typeface="D-DIN" panose="020B05040302020A0204" pitchFamily="34" charset="0"/>
              </a:rPr>
              <a:t>If proper tax rate has been paid on the profits, Apply median tax rates to profits and consider final EPS not the reported one</a:t>
            </a:r>
          </a:p>
          <a:p>
            <a:pPr>
              <a:spcAft>
                <a:spcPts val="600"/>
              </a:spcAft>
            </a:pPr>
            <a:r>
              <a:rPr lang="en-US" sz="1300" b="1" dirty="0">
                <a:latin typeface="D-DIN" panose="020B05040302020A0204" pitchFamily="34" charset="0"/>
              </a:rPr>
              <a:t>Whether company has provided adequate cover for the Contingent Liabilities. CL as % of Net Worth</a:t>
            </a:r>
          </a:p>
          <a:p>
            <a:pPr>
              <a:spcAft>
                <a:spcPts val="600"/>
              </a:spcAft>
            </a:pPr>
            <a:r>
              <a:rPr lang="en-US" sz="1300" b="1" dirty="0">
                <a:latin typeface="D-DIN" panose="020B05040302020A0204" pitchFamily="34" charset="0"/>
              </a:rPr>
              <a:t>Consider net profits to company (excluding any MI) and diluted EPS post considering all potential warrant conversion</a:t>
            </a:r>
          </a:p>
        </p:txBody>
      </p:sp>
      <p:pic>
        <p:nvPicPr>
          <p:cNvPr id="10"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3887FB56-E025-18F9-D27E-08530C464C6C}"/>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1528985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TextBox 20"/>
          <p:cNvSpPr txBox="1"/>
          <p:nvPr/>
        </p:nvSpPr>
        <p:spPr>
          <a:xfrm>
            <a:off x="524152" y="5338284"/>
            <a:ext cx="7199791" cy="584775"/>
          </a:xfrm>
          <a:prstGeom prst="rect">
            <a:avLst/>
          </a:prstGeom>
          <a:noFill/>
        </p:spPr>
        <p:txBody>
          <a:bodyPr wrap="none" rtlCol="0">
            <a:spAutoFit/>
          </a:bodyPr>
          <a:lstStyle/>
          <a:p>
            <a:r>
              <a:rPr lang="en-US" sz="3200" b="1" dirty="0">
                <a:solidFill>
                  <a:srgbClr val="2E9400"/>
                </a:solidFill>
                <a:latin typeface="Arial Black" panose="020B0A04020102020204" pitchFamily="34" charset="0"/>
              </a:rPr>
              <a:t>And Above All Channel Check…</a:t>
            </a:r>
          </a:p>
        </p:txBody>
      </p:sp>
      <p:pic>
        <p:nvPicPr>
          <p:cNvPr id="10"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a:extLst>
              <a:ext uri="{FF2B5EF4-FFF2-40B4-BE49-F238E27FC236}">
                <a16:creationId xmlns:a16="http://schemas.microsoft.com/office/drawing/2014/main" id="{915294A7-1014-C91D-76E9-9A12E6E4EA3D}"/>
              </a:ext>
            </a:extLst>
          </p:cNvPr>
          <p:cNvSpPr txBox="1">
            <a:spLocks noChangeArrowheads="1"/>
          </p:cNvSpPr>
          <p:nvPr/>
        </p:nvSpPr>
        <p:spPr bwMode="auto">
          <a:xfrm>
            <a:off x="542201" y="366722"/>
            <a:ext cx="8443504"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23" algn="ctr" rtl="0" fontAlgn="base">
              <a:spcBef>
                <a:spcPct val="0"/>
              </a:spcBef>
              <a:spcAft>
                <a:spcPct val="0"/>
              </a:spcAft>
              <a:defRPr sz="4400">
                <a:solidFill>
                  <a:schemeClr val="tx2"/>
                </a:solidFill>
                <a:latin typeface="Times New Roman" pitchFamily="18" charset="0"/>
              </a:defRPr>
            </a:lvl6pPr>
            <a:lvl7pPr marL="914445" algn="ctr" rtl="0" fontAlgn="base">
              <a:spcBef>
                <a:spcPct val="0"/>
              </a:spcBef>
              <a:spcAft>
                <a:spcPct val="0"/>
              </a:spcAft>
              <a:defRPr sz="4400">
                <a:solidFill>
                  <a:schemeClr val="tx2"/>
                </a:solidFill>
                <a:latin typeface="Times New Roman" pitchFamily="18" charset="0"/>
              </a:defRPr>
            </a:lvl7pPr>
            <a:lvl8pPr marL="1371669" algn="ctr" rtl="0" fontAlgn="base">
              <a:spcBef>
                <a:spcPct val="0"/>
              </a:spcBef>
              <a:spcAft>
                <a:spcPct val="0"/>
              </a:spcAft>
              <a:defRPr sz="4400">
                <a:solidFill>
                  <a:schemeClr val="tx2"/>
                </a:solidFill>
                <a:latin typeface="Times New Roman" pitchFamily="18" charset="0"/>
              </a:defRPr>
            </a:lvl8pPr>
            <a:lvl9pPr marL="1828891" algn="ctr" rtl="0" fontAlgn="base">
              <a:spcBef>
                <a:spcPct val="0"/>
              </a:spcBef>
              <a:spcAft>
                <a:spcPct val="0"/>
              </a:spcAft>
              <a:defRPr sz="4400">
                <a:solidFill>
                  <a:schemeClr val="tx2"/>
                </a:solidFill>
                <a:latin typeface="Times New Roman" pitchFamily="18" charset="0"/>
              </a:defRPr>
            </a:lvl9pPr>
          </a:lstStyle>
          <a:p>
            <a:pPr algn="l" eaLnBrk="1" hangingPunct="1"/>
            <a:r>
              <a:rPr lang="en-GB" altLang="en-US" sz="2400" b="1" kern="0" dirty="0">
                <a:solidFill>
                  <a:srgbClr val="0046AA"/>
                </a:solidFill>
                <a:latin typeface="D-DIN" panose="020B05040302020A0204" pitchFamily="34" charset="0"/>
                <a:cs typeface="Times New Roman" panose="02020603050405020304" pitchFamily="18" charset="0"/>
              </a:rPr>
              <a:t>Important Points &amp; Sources for Analysing a Company</a:t>
            </a:r>
            <a:endParaRPr lang="en-US" altLang="en-US" sz="2400" b="1" kern="0" dirty="0">
              <a:solidFill>
                <a:srgbClr val="0046AA"/>
              </a:solidFill>
              <a:latin typeface="D-DIN" panose="020B05040302020A0204" pitchFamily="34" charset="0"/>
              <a:cs typeface="Times New Roman" panose="02020603050405020304" pitchFamily="18" charset="0"/>
            </a:endParaRPr>
          </a:p>
        </p:txBody>
      </p:sp>
      <p:sp>
        <p:nvSpPr>
          <p:cNvPr id="6" name="Rectangle 2">
            <a:extLst>
              <a:ext uri="{FF2B5EF4-FFF2-40B4-BE49-F238E27FC236}">
                <a16:creationId xmlns:a16="http://schemas.microsoft.com/office/drawing/2014/main" id="{AB11C598-35F7-2479-4098-6DB5399137D7}"/>
              </a:ext>
            </a:extLst>
          </p:cNvPr>
          <p:cNvSpPr txBox="1">
            <a:spLocks noChangeArrowheads="1"/>
          </p:cNvSpPr>
          <p:nvPr/>
        </p:nvSpPr>
        <p:spPr bwMode="auto">
          <a:xfrm>
            <a:off x="809625" y="938649"/>
            <a:ext cx="1600200" cy="36833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GB" altLang="en-US" sz="1801" b="1" kern="0" dirty="0">
                <a:solidFill>
                  <a:srgbClr val="C00000"/>
                </a:solidFill>
                <a:latin typeface="D-DIN" panose="020B05040302020A0204" pitchFamily="34" charset="0"/>
                <a:cs typeface="Times New Roman" panose="02020603050405020304" pitchFamily="18" charset="0"/>
              </a:rPr>
              <a:t>Parameter</a:t>
            </a:r>
            <a:endParaRPr lang="en-US" altLang="en-US" sz="1801" b="1" kern="0" dirty="0">
              <a:solidFill>
                <a:srgbClr val="C00000"/>
              </a:solidFill>
              <a:latin typeface="D-DIN" panose="020B05040302020A0204" pitchFamily="34" charset="0"/>
              <a:cs typeface="Times New Roman" panose="02020603050405020304" pitchFamily="18" charset="0"/>
            </a:endParaRPr>
          </a:p>
        </p:txBody>
      </p:sp>
      <p:sp>
        <p:nvSpPr>
          <p:cNvPr id="7" name="Rectangle 2">
            <a:extLst>
              <a:ext uri="{FF2B5EF4-FFF2-40B4-BE49-F238E27FC236}">
                <a16:creationId xmlns:a16="http://schemas.microsoft.com/office/drawing/2014/main" id="{89B7A7B1-A95F-D92A-F0C1-7CDA59788034}"/>
              </a:ext>
            </a:extLst>
          </p:cNvPr>
          <p:cNvSpPr txBox="1">
            <a:spLocks noChangeArrowheads="1"/>
          </p:cNvSpPr>
          <p:nvPr/>
        </p:nvSpPr>
        <p:spPr bwMode="auto">
          <a:xfrm>
            <a:off x="5984609" y="996975"/>
            <a:ext cx="1235001" cy="36833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GB" altLang="en-US" sz="1801" b="1" kern="0" dirty="0">
                <a:solidFill>
                  <a:srgbClr val="C00000"/>
                </a:solidFill>
                <a:latin typeface="D-DIN" panose="020B05040302020A0204" pitchFamily="34" charset="0"/>
                <a:cs typeface="Times New Roman" panose="02020603050405020304" pitchFamily="18" charset="0"/>
              </a:rPr>
              <a:t>Relevance</a:t>
            </a:r>
            <a:endParaRPr lang="en-US" altLang="en-US" sz="1801" b="1" kern="0" dirty="0">
              <a:solidFill>
                <a:srgbClr val="C00000"/>
              </a:solidFill>
              <a:latin typeface="D-DIN" panose="020B05040302020A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D9A21A20-15CD-902D-9E78-09A34BDF1C0C}"/>
              </a:ext>
            </a:extLst>
          </p:cNvPr>
          <p:cNvSpPr txBox="1"/>
          <p:nvPr/>
        </p:nvSpPr>
        <p:spPr>
          <a:xfrm>
            <a:off x="536852" y="1397393"/>
            <a:ext cx="2954655" cy="3893374"/>
          </a:xfrm>
          <a:prstGeom prst="rect">
            <a:avLst/>
          </a:prstGeom>
          <a:noFill/>
        </p:spPr>
        <p:txBody>
          <a:bodyPr wrap="none" rtlCol="0">
            <a:spAutoFit/>
          </a:bodyPr>
          <a:lstStyle/>
          <a:p>
            <a:pPr>
              <a:spcAft>
                <a:spcPts val="601"/>
              </a:spcAft>
            </a:pPr>
            <a:r>
              <a:rPr lang="en-US" sz="1300" b="1" dirty="0">
                <a:latin typeface="D-DIN" panose="020B05040302020A0204" pitchFamily="34" charset="0"/>
              </a:rPr>
              <a:t>Tax Rate	</a:t>
            </a:r>
          </a:p>
          <a:p>
            <a:pPr>
              <a:spcAft>
                <a:spcPts val="601"/>
              </a:spcAft>
            </a:pPr>
            <a:r>
              <a:rPr lang="en-US" sz="1300" b="1" dirty="0">
                <a:latin typeface="D-DIN" panose="020B05040302020A0204" pitchFamily="34" charset="0"/>
              </a:rPr>
              <a:t>Contingent Liability	</a:t>
            </a:r>
          </a:p>
          <a:p>
            <a:pPr>
              <a:spcAft>
                <a:spcPts val="601"/>
              </a:spcAft>
            </a:pPr>
            <a:r>
              <a:rPr lang="en-US" sz="1300" b="1" dirty="0">
                <a:latin typeface="D-DIN" panose="020B05040302020A0204" pitchFamily="34" charset="0"/>
              </a:rPr>
              <a:t>Diluted EPS	</a:t>
            </a:r>
          </a:p>
          <a:p>
            <a:pPr>
              <a:spcAft>
                <a:spcPts val="601"/>
              </a:spcAft>
            </a:pPr>
            <a:r>
              <a:rPr lang="en-US" sz="1300" b="1" dirty="0">
                <a:latin typeface="D-DIN" panose="020B05040302020A0204" pitchFamily="34" charset="0"/>
              </a:rPr>
              <a:t>Goodwill	</a:t>
            </a:r>
          </a:p>
          <a:p>
            <a:pPr>
              <a:spcAft>
                <a:spcPts val="601"/>
              </a:spcAft>
            </a:pPr>
            <a:r>
              <a:rPr lang="en-US" sz="1300" b="1" dirty="0">
                <a:latin typeface="D-DIN" panose="020B05040302020A0204" pitchFamily="34" charset="0"/>
              </a:rPr>
              <a:t>Related Party Transaction	</a:t>
            </a:r>
          </a:p>
          <a:p>
            <a:pPr>
              <a:spcAft>
                <a:spcPts val="601"/>
              </a:spcAft>
            </a:pPr>
            <a:r>
              <a:rPr lang="en-US" sz="1300" b="1" dirty="0">
                <a:latin typeface="D-DIN" panose="020B05040302020A0204" pitchFamily="34" charset="0"/>
              </a:rPr>
              <a:t>Management Salary	</a:t>
            </a:r>
          </a:p>
          <a:p>
            <a:pPr>
              <a:spcAft>
                <a:spcPts val="601"/>
              </a:spcAft>
            </a:pPr>
            <a:r>
              <a:rPr lang="en-US" sz="1300" b="1" dirty="0">
                <a:latin typeface="D-DIN" panose="020B05040302020A0204" pitchFamily="34" charset="0"/>
              </a:rPr>
              <a:t>Frequent Dilution	</a:t>
            </a:r>
          </a:p>
          <a:p>
            <a:pPr>
              <a:spcAft>
                <a:spcPts val="601"/>
              </a:spcAft>
            </a:pPr>
            <a:r>
              <a:rPr lang="en-US" sz="1300" b="1" dirty="0">
                <a:latin typeface="D-DIN" panose="020B05040302020A0204" pitchFamily="34" charset="0"/>
              </a:rPr>
              <a:t>Warrant Conversion	</a:t>
            </a:r>
          </a:p>
          <a:p>
            <a:pPr>
              <a:spcAft>
                <a:spcPts val="601"/>
              </a:spcAft>
            </a:pPr>
            <a:r>
              <a:rPr lang="en-US" sz="1300" b="1" dirty="0">
                <a:latin typeface="D-DIN" panose="020B05040302020A0204" pitchFamily="34" charset="0"/>
              </a:rPr>
              <a:t>Composition of Board	</a:t>
            </a:r>
          </a:p>
          <a:p>
            <a:pPr>
              <a:spcAft>
                <a:spcPts val="601"/>
              </a:spcAft>
            </a:pPr>
            <a:r>
              <a:rPr lang="en-US" sz="1300" b="1" dirty="0">
                <a:latin typeface="D-DIN" panose="020B05040302020A0204" pitchFamily="34" charset="0"/>
              </a:rPr>
              <a:t>Fees for Audit	</a:t>
            </a:r>
          </a:p>
          <a:p>
            <a:pPr>
              <a:spcAft>
                <a:spcPts val="601"/>
              </a:spcAft>
            </a:pPr>
            <a:r>
              <a:rPr lang="en-US" sz="1300" b="1" dirty="0">
                <a:latin typeface="D-DIN" panose="020B05040302020A0204" pitchFamily="34" charset="0"/>
              </a:rPr>
              <a:t>Auditor Remuneration	</a:t>
            </a:r>
          </a:p>
          <a:p>
            <a:pPr>
              <a:spcAft>
                <a:spcPts val="601"/>
              </a:spcAft>
            </a:pPr>
            <a:r>
              <a:rPr lang="en-US" sz="1300" b="1" dirty="0">
                <a:latin typeface="D-DIN" panose="020B05040302020A0204" pitchFamily="34" charset="0"/>
              </a:rPr>
              <a:t>Auditor Report	</a:t>
            </a:r>
          </a:p>
          <a:p>
            <a:pPr>
              <a:spcAft>
                <a:spcPts val="601"/>
              </a:spcAft>
            </a:pPr>
            <a:r>
              <a:rPr lang="en-US" sz="1300" b="1" dirty="0">
                <a:latin typeface="D-DIN" panose="020B05040302020A0204" pitchFamily="34" charset="0"/>
              </a:rPr>
              <a:t>Cash Yield	</a:t>
            </a:r>
          </a:p>
          <a:p>
            <a:pPr>
              <a:spcAft>
                <a:spcPts val="601"/>
              </a:spcAft>
            </a:pPr>
            <a:endParaRPr lang="en-US" sz="1300" b="1" dirty="0">
              <a:latin typeface="D-DIN" panose="020B05040302020A0204" pitchFamily="34" charset="0"/>
            </a:endParaRPr>
          </a:p>
        </p:txBody>
      </p:sp>
      <p:sp>
        <p:nvSpPr>
          <p:cNvPr id="9" name="TextBox 8">
            <a:extLst>
              <a:ext uri="{FF2B5EF4-FFF2-40B4-BE49-F238E27FC236}">
                <a16:creationId xmlns:a16="http://schemas.microsoft.com/office/drawing/2014/main" id="{320DC5B0-B92E-323A-DD40-715356089E92}"/>
              </a:ext>
            </a:extLst>
          </p:cNvPr>
          <p:cNvSpPr txBox="1"/>
          <p:nvPr/>
        </p:nvSpPr>
        <p:spPr>
          <a:xfrm>
            <a:off x="2675887" y="1416443"/>
            <a:ext cx="9155070" cy="3893374"/>
          </a:xfrm>
          <a:prstGeom prst="rect">
            <a:avLst/>
          </a:prstGeom>
          <a:noFill/>
        </p:spPr>
        <p:txBody>
          <a:bodyPr wrap="none" rtlCol="0">
            <a:spAutoFit/>
          </a:bodyPr>
          <a:lstStyle/>
          <a:p>
            <a:pPr>
              <a:spcAft>
                <a:spcPts val="601"/>
              </a:spcAft>
            </a:pPr>
            <a:r>
              <a:rPr lang="en-US" sz="1300" b="1" dirty="0">
                <a:latin typeface="D-DIN" panose="020B05040302020A0204" pitchFamily="34" charset="0"/>
              </a:rPr>
              <a:t>If proper tax rate has been paid on the profits, Apply median tax rates to profits and consider final EPS not the reported one</a:t>
            </a:r>
          </a:p>
          <a:p>
            <a:pPr>
              <a:spcAft>
                <a:spcPts val="601"/>
              </a:spcAft>
            </a:pPr>
            <a:r>
              <a:rPr lang="en-US" sz="1300" b="1" dirty="0">
                <a:latin typeface="D-DIN" panose="020B05040302020A0204" pitchFamily="34" charset="0"/>
              </a:rPr>
              <a:t>Whether company has provided adequate cover for the Contingent Liabilities. CL as % of Net Worth</a:t>
            </a:r>
          </a:p>
          <a:p>
            <a:pPr>
              <a:spcAft>
                <a:spcPts val="601"/>
              </a:spcAft>
            </a:pPr>
            <a:r>
              <a:rPr lang="en-US" sz="1300" b="1" dirty="0">
                <a:latin typeface="D-DIN" panose="020B05040302020A0204" pitchFamily="34" charset="0"/>
              </a:rPr>
              <a:t>Consider net profits to company (excluding any MI) and diluted EPS post considering all potential warrant conversion</a:t>
            </a:r>
          </a:p>
          <a:p>
            <a:pPr>
              <a:spcAft>
                <a:spcPts val="601"/>
              </a:spcAft>
            </a:pPr>
            <a:r>
              <a:rPr lang="en-US" sz="1300" b="1" dirty="0">
                <a:latin typeface="D-DIN" panose="020B05040302020A0204" pitchFamily="34" charset="0"/>
              </a:rPr>
              <a:t>Investors should remove Revaluation Reserve and Goodwill from </a:t>
            </a:r>
            <a:r>
              <a:rPr lang="en-US" sz="1300" b="1" dirty="0" err="1">
                <a:latin typeface="D-DIN" panose="020B05040302020A0204" pitchFamily="34" charset="0"/>
              </a:rPr>
              <a:t>Networth</a:t>
            </a:r>
            <a:r>
              <a:rPr lang="en-US" sz="1300" b="1" dirty="0">
                <a:latin typeface="D-DIN" panose="020B05040302020A0204" pitchFamily="34" charset="0"/>
              </a:rPr>
              <a:t> for calculations</a:t>
            </a:r>
          </a:p>
          <a:p>
            <a:pPr>
              <a:spcAft>
                <a:spcPts val="601"/>
              </a:spcAft>
            </a:pPr>
            <a:r>
              <a:rPr lang="en-US" sz="1300" b="1" dirty="0">
                <a:latin typeface="D-DIN" panose="020B05040302020A0204" pitchFamily="34" charset="0"/>
              </a:rPr>
              <a:t>Watch out for sales to group entities at low margins. Also consider RPT/Sales trends over years</a:t>
            </a:r>
          </a:p>
          <a:p>
            <a:pPr>
              <a:spcAft>
                <a:spcPts val="601"/>
              </a:spcAft>
            </a:pPr>
            <a:r>
              <a:rPr lang="en-US" sz="1300" b="1" dirty="0">
                <a:latin typeface="D-DIN" panose="020B05040302020A0204" pitchFamily="34" charset="0"/>
              </a:rPr>
              <a:t>As percentage of Profits, 10% of PAY is celling under Companies Act. Approaching &gt;5% should raise a red flag</a:t>
            </a:r>
          </a:p>
          <a:p>
            <a:pPr>
              <a:spcAft>
                <a:spcPts val="601"/>
              </a:spcAft>
            </a:pPr>
            <a:r>
              <a:rPr lang="en-US" sz="1300" b="1" dirty="0">
                <a:latin typeface="D-DIN" panose="020B05040302020A0204" pitchFamily="34" charset="0"/>
              </a:rPr>
              <a:t>Diluting Equity cheaply is a big detractor. See whether equity dilution is absolutely necessary (already high debt etc.)</a:t>
            </a:r>
          </a:p>
          <a:p>
            <a:pPr>
              <a:spcAft>
                <a:spcPts val="601"/>
              </a:spcAft>
            </a:pPr>
            <a:r>
              <a:rPr lang="en-US" sz="1300" b="1" dirty="0">
                <a:latin typeface="D-DIN" panose="020B05040302020A0204" pitchFamily="34" charset="0"/>
              </a:rPr>
              <a:t>Check for outstanding warrants to be converted and resulting dilution from this</a:t>
            </a:r>
          </a:p>
          <a:p>
            <a:pPr>
              <a:spcAft>
                <a:spcPts val="601"/>
              </a:spcAft>
            </a:pPr>
            <a:r>
              <a:rPr lang="en-US" sz="1300" b="1" dirty="0">
                <a:latin typeface="D-DIN" panose="020B05040302020A0204" pitchFamily="34" charset="0"/>
              </a:rPr>
              <a:t>Qualification of Independent Directors on the Board. How many premature early resignations</a:t>
            </a:r>
          </a:p>
          <a:p>
            <a:pPr>
              <a:spcAft>
                <a:spcPts val="601"/>
              </a:spcAft>
            </a:pPr>
            <a:r>
              <a:rPr lang="en-US" sz="1300" b="1" dirty="0">
                <a:latin typeface="D-DIN" panose="020B05040302020A0204" pitchFamily="34" charset="0"/>
              </a:rPr>
              <a:t>Bulk of Auditor expenses should be audit fees and not legal and other charges</a:t>
            </a:r>
          </a:p>
          <a:p>
            <a:pPr>
              <a:spcAft>
                <a:spcPts val="601"/>
              </a:spcAft>
            </a:pPr>
            <a:r>
              <a:rPr lang="en-US" sz="1300" b="1" dirty="0">
                <a:latin typeface="D-DIN" panose="020B05040302020A0204" pitchFamily="34" charset="0"/>
              </a:rPr>
              <a:t>Auditor's salary as part of Sales - 10 year trends and should not see sudden jumps</a:t>
            </a:r>
          </a:p>
          <a:p>
            <a:pPr>
              <a:spcAft>
                <a:spcPts val="601"/>
              </a:spcAft>
            </a:pPr>
            <a:r>
              <a:rPr lang="en-US" sz="1300" b="1" dirty="0">
                <a:latin typeface="D-DIN" panose="020B05040302020A0204" pitchFamily="34" charset="0"/>
              </a:rPr>
              <a:t>Comments and Observations ( debt payments, taxes overdue, PF contribution pending)</a:t>
            </a:r>
          </a:p>
          <a:p>
            <a:pPr>
              <a:spcAft>
                <a:spcPts val="601"/>
              </a:spcAft>
            </a:pPr>
            <a:r>
              <a:rPr lang="en-US" sz="1300" b="1" dirty="0">
                <a:latin typeface="D-DIN" panose="020B05040302020A0204" pitchFamily="34" charset="0"/>
              </a:rPr>
              <a:t>Compare the interest earned on the Cash and Cash equivalents. Too low rate means cash is non existent</a:t>
            </a:r>
          </a:p>
          <a:p>
            <a:pPr>
              <a:spcAft>
                <a:spcPts val="601"/>
              </a:spcAft>
            </a:pPr>
            <a:endParaRPr lang="en-US" sz="1300" b="1" dirty="0">
              <a:latin typeface="D-DIN" panose="020B05040302020A0204" pitchFamily="34" charset="0"/>
            </a:endParaRPr>
          </a:p>
        </p:txBody>
      </p:sp>
      <p:sp>
        <p:nvSpPr>
          <p:cNvPr id="3" name="Rectangle 2">
            <a:extLst>
              <a:ext uri="{FF2B5EF4-FFF2-40B4-BE49-F238E27FC236}">
                <a16:creationId xmlns:a16="http://schemas.microsoft.com/office/drawing/2014/main" id="{935B5970-2CE0-7D5D-7E75-A67C1DE5C994}"/>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pic>
        <p:nvPicPr>
          <p:cNvPr id="13" name="Picture 12">
            <a:extLst>
              <a:ext uri="{FF2B5EF4-FFF2-40B4-BE49-F238E27FC236}">
                <a16:creationId xmlns:a16="http://schemas.microsoft.com/office/drawing/2014/main" id="{5399BEE8-51E4-A38A-3BBD-C3BF57CD7CA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48676" y="5004637"/>
            <a:ext cx="1528704" cy="1528704"/>
          </a:xfrm>
          <a:prstGeom prst="rect">
            <a:avLst/>
          </a:prstGeom>
        </p:spPr>
      </p:pic>
    </p:spTree>
    <p:extLst>
      <p:ext uri="{BB962C8B-B14F-4D97-AF65-F5344CB8AC3E}">
        <p14:creationId xmlns:p14="http://schemas.microsoft.com/office/powerpoint/2010/main" val="2490782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890243049"/>
              </p:ext>
            </p:extLst>
          </p:nvPr>
        </p:nvGraphicFramePr>
        <p:xfrm>
          <a:off x="896303" y="1109653"/>
          <a:ext cx="3332798" cy="5332916"/>
        </p:xfrm>
        <a:graphic>
          <a:graphicData uri="http://schemas.openxmlformats.org/drawingml/2006/table">
            <a:tbl>
              <a:tblPr firstRow="1" firstCol="1" bandRow="1">
                <a:tableStyleId>{5C22544A-7EE6-4342-B048-85BDC9FD1C3A}</a:tableStyleId>
              </a:tblPr>
              <a:tblGrid>
                <a:gridCol w="3332798">
                  <a:extLst>
                    <a:ext uri="{9D8B030D-6E8A-4147-A177-3AD203B41FA5}">
                      <a16:colId xmlns:a16="http://schemas.microsoft.com/office/drawing/2014/main" val="20000"/>
                    </a:ext>
                  </a:extLst>
                </a:gridCol>
              </a:tblGrid>
              <a:tr h="2318738">
                <a:tc>
                  <a:txBody>
                    <a:bodyPr/>
                    <a:lstStyle/>
                    <a:p>
                      <a:pPr marL="0" marR="0">
                        <a:lnSpc>
                          <a:spcPct val="107000"/>
                        </a:lnSpc>
                        <a:spcBef>
                          <a:spcPts val="0"/>
                        </a:spcBef>
                        <a:spcAft>
                          <a:spcPts val="0"/>
                        </a:spcAft>
                      </a:pPr>
                      <a:r>
                        <a:rPr lang="en-US" sz="1400" dirty="0">
                          <a:solidFill>
                            <a:srgbClr val="C00000"/>
                          </a:solidFill>
                          <a:effectLst/>
                          <a:latin typeface="D-DIN" panose="020B05040302020A0204" pitchFamily="34" charset="0"/>
                        </a:rPr>
                        <a:t>Basics (Income Statement)</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Revenue</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Expenses</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Depreciation</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Earnings &amp; Adjusted Earnings</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EPS</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Gross Margin</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Operating Margin</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Net Margin</a:t>
                      </a:r>
                    </a:p>
                    <a:p>
                      <a:pPr marL="0" marR="0" lvl="0" indent="0">
                        <a:lnSpc>
                          <a:spcPct val="107000"/>
                        </a:lnSpc>
                        <a:spcBef>
                          <a:spcPts val="0"/>
                        </a:spcBef>
                        <a:spcAft>
                          <a:spcPts val="0"/>
                        </a:spcAft>
                        <a:buFont typeface="Symbol" panose="05050102010706020507" pitchFamily="18" charset="2"/>
                        <a:buNone/>
                      </a:pPr>
                      <a:endParaRPr lang="en-US" sz="1400" dirty="0">
                        <a:solidFill>
                          <a:schemeClr val="tx1"/>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854809">
                <a:tc>
                  <a:txBody>
                    <a:bodyPr/>
                    <a:lstStyle/>
                    <a:p>
                      <a:pPr marL="0" marR="0">
                        <a:lnSpc>
                          <a:spcPct val="107000"/>
                        </a:lnSpc>
                        <a:spcBef>
                          <a:spcPts val="0"/>
                        </a:spcBef>
                        <a:spcAft>
                          <a:spcPts val="0"/>
                        </a:spcAft>
                      </a:pPr>
                      <a:r>
                        <a:rPr lang="en-US" sz="1400" dirty="0">
                          <a:solidFill>
                            <a:srgbClr val="C00000"/>
                          </a:solidFill>
                          <a:effectLst/>
                          <a:latin typeface="D-DIN" panose="020B05040302020A0204" pitchFamily="34" charset="0"/>
                        </a:rPr>
                        <a:t>Basics (Balance Sheet)</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Assets</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Current Assets</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Liabilities</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Current Liabilities</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Debt</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Equity</a:t>
                      </a:r>
                    </a:p>
                    <a:p>
                      <a:pPr marL="0" marR="0" lvl="0" indent="0">
                        <a:lnSpc>
                          <a:spcPct val="107000"/>
                        </a:lnSpc>
                        <a:spcBef>
                          <a:spcPts val="0"/>
                        </a:spcBef>
                        <a:spcAft>
                          <a:spcPts val="0"/>
                        </a:spcAft>
                        <a:buFont typeface="Symbol" panose="05050102010706020507" pitchFamily="18" charset="2"/>
                        <a:buNone/>
                      </a:pPr>
                      <a:endParaRPr lang="en-US" sz="1400" dirty="0">
                        <a:solidFill>
                          <a:schemeClr val="tx1"/>
                        </a:solidFill>
                        <a:effectLst/>
                        <a:latin typeface="D-DIN" panose="020B05040302020A0204" pitchFamily="34" charset="0"/>
                      </a:endParaRPr>
                    </a:p>
                  </a:txBody>
                  <a:tcPr marL="12217" marR="12217"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927495">
                <a:tc>
                  <a:txBody>
                    <a:bodyPr/>
                    <a:lstStyle/>
                    <a:p>
                      <a:pPr marL="0" marR="0">
                        <a:lnSpc>
                          <a:spcPct val="107000"/>
                        </a:lnSpc>
                        <a:spcBef>
                          <a:spcPts val="0"/>
                        </a:spcBef>
                        <a:spcAft>
                          <a:spcPts val="0"/>
                        </a:spcAft>
                      </a:pPr>
                      <a:r>
                        <a:rPr lang="en-US" sz="1400" dirty="0">
                          <a:solidFill>
                            <a:srgbClr val="C00000"/>
                          </a:solidFill>
                          <a:effectLst/>
                          <a:latin typeface="D-DIN" panose="020B05040302020A0204" pitchFamily="34" charset="0"/>
                        </a:rPr>
                        <a:t>Basics (Cash Flow)</a:t>
                      </a:r>
                    </a:p>
                    <a:p>
                      <a:pPr marL="285750" marR="0" indent="-285750">
                        <a:lnSpc>
                          <a:spcPct val="107000"/>
                        </a:lnSpc>
                        <a:spcBef>
                          <a:spcPts val="0"/>
                        </a:spcBef>
                        <a:spcAft>
                          <a:spcPts val="0"/>
                        </a:spcAft>
                        <a:buFont typeface="Arial" panose="020B0604020202020204" pitchFamily="34" charset="0"/>
                        <a:buChar char="•"/>
                      </a:pPr>
                      <a:r>
                        <a:rPr lang="en-US" sz="1400" dirty="0">
                          <a:solidFill>
                            <a:schemeClr val="tx1"/>
                          </a:solidFill>
                          <a:effectLst/>
                          <a:latin typeface="D-DIN" panose="020B05040302020A0204" pitchFamily="34" charset="0"/>
                        </a:rPr>
                        <a:t>Capital Expenditures</a:t>
                      </a:r>
                    </a:p>
                    <a:p>
                      <a:pPr marL="285750" marR="0" indent="-285750">
                        <a:lnSpc>
                          <a:spcPct val="107000"/>
                        </a:lnSpc>
                        <a:spcBef>
                          <a:spcPts val="0"/>
                        </a:spcBef>
                        <a:spcAft>
                          <a:spcPts val="0"/>
                        </a:spcAft>
                        <a:buFont typeface="Arial" panose="020B0604020202020204" pitchFamily="34" charset="0"/>
                        <a:buChar char="•"/>
                      </a:pPr>
                      <a:r>
                        <a:rPr lang="en-US" sz="1400" dirty="0">
                          <a:solidFill>
                            <a:schemeClr val="tx1"/>
                          </a:solidFill>
                          <a:effectLst/>
                          <a:latin typeface="D-DIN" panose="020B05040302020A0204" pitchFamily="34" charset="0"/>
                        </a:rPr>
                        <a:t>Cash flow from operating activities</a:t>
                      </a:r>
                    </a:p>
                    <a:p>
                      <a:pPr marL="285750" marR="0" indent="-285750">
                        <a:lnSpc>
                          <a:spcPct val="107000"/>
                        </a:lnSpc>
                        <a:spcBef>
                          <a:spcPts val="0"/>
                        </a:spcBef>
                        <a:spcAft>
                          <a:spcPts val="0"/>
                        </a:spcAft>
                        <a:buFont typeface="Arial" panose="020B0604020202020204" pitchFamily="34" charset="0"/>
                        <a:buChar char="•"/>
                      </a:pPr>
                      <a:r>
                        <a:rPr lang="en-US" sz="1400" dirty="0">
                          <a:solidFill>
                            <a:schemeClr val="tx1"/>
                          </a:solidFill>
                          <a:effectLst/>
                          <a:latin typeface="D-DIN" panose="020B05040302020A0204" pitchFamily="34" charset="0"/>
                        </a:rPr>
                        <a:t>Free Cash Flow</a:t>
                      </a:r>
                      <a:endParaRPr lang="en-US" sz="1400" dirty="0">
                        <a:solidFill>
                          <a:schemeClr val="tx1"/>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31874">
                <a:tc>
                  <a:txBody>
                    <a:bodyPr/>
                    <a:lstStyle/>
                    <a:p>
                      <a:pPr marL="0" marR="0">
                        <a:lnSpc>
                          <a:spcPct val="107000"/>
                        </a:lnSpc>
                        <a:spcBef>
                          <a:spcPts val="0"/>
                        </a:spcBef>
                        <a:spcAft>
                          <a:spcPts val="0"/>
                        </a:spcAft>
                      </a:pPr>
                      <a:endParaRPr lang="en-US" sz="1400" dirty="0">
                        <a:solidFill>
                          <a:schemeClr val="tx1"/>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1621581426"/>
              </p:ext>
            </p:extLst>
          </p:nvPr>
        </p:nvGraphicFramePr>
        <p:xfrm>
          <a:off x="4149318" y="1109649"/>
          <a:ext cx="3332798" cy="4173728"/>
        </p:xfrm>
        <a:graphic>
          <a:graphicData uri="http://schemas.openxmlformats.org/drawingml/2006/table">
            <a:tbl>
              <a:tblPr firstRow="1" firstCol="1" bandRow="1">
                <a:tableStyleId>{5C22544A-7EE6-4342-B048-85BDC9FD1C3A}</a:tableStyleId>
              </a:tblPr>
              <a:tblGrid>
                <a:gridCol w="3332798">
                  <a:extLst>
                    <a:ext uri="{9D8B030D-6E8A-4147-A177-3AD203B41FA5}">
                      <a16:colId xmlns:a16="http://schemas.microsoft.com/office/drawing/2014/main" val="20000"/>
                    </a:ext>
                  </a:extLst>
                </a:gridCol>
              </a:tblGrid>
              <a:tr h="1391243">
                <a:tc>
                  <a:txBody>
                    <a:bodyPr/>
                    <a:lstStyle/>
                    <a:p>
                      <a:pPr marL="0" marR="0">
                        <a:lnSpc>
                          <a:spcPct val="107000"/>
                        </a:lnSpc>
                        <a:spcBef>
                          <a:spcPts val="0"/>
                        </a:spcBef>
                        <a:spcAft>
                          <a:spcPts val="0"/>
                        </a:spcAft>
                      </a:pPr>
                      <a:r>
                        <a:rPr lang="en-US" sz="1400" dirty="0">
                          <a:solidFill>
                            <a:srgbClr val="C00000"/>
                          </a:solidFill>
                          <a:effectLst/>
                          <a:latin typeface="D-DIN" panose="020B05040302020A0204" pitchFamily="34" charset="0"/>
                        </a:rPr>
                        <a:t>Basics (Miscellaneous)</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Market Capitalization</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Enterprise Value</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Sector</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Volume</a:t>
                      </a:r>
                    </a:p>
                    <a:p>
                      <a:pPr marL="342900" marR="0" lvl="0" indent="-342900">
                        <a:lnSpc>
                          <a:spcPct val="107000"/>
                        </a:lnSpc>
                        <a:spcBef>
                          <a:spcPts val="0"/>
                        </a:spcBef>
                        <a:spcAft>
                          <a:spcPts val="0"/>
                        </a:spcAft>
                        <a:buFont typeface="Symbol" panose="05050102010706020507" pitchFamily="18" charset="2"/>
                        <a:buChar char=""/>
                      </a:pPr>
                      <a:endParaRPr lang="en-US" sz="1400" dirty="0">
                        <a:solidFill>
                          <a:schemeClr val="tx1"/>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623116">
                <a:tc>
                  <a:txBody>
                    <a:bodyPr/>
                    <a:lstStyle/>
                    <a:p>
                      <a:pPr marL="0" marR="0">
                        <a:lnSpc>
                          <a:spcPct val="107000"/>
                        </a:lnSpc>
                        <a:spcBef>
                          <a:spcPts val="0"/>
                        </a:spcBef>
                        <a:spcAft>
                          <a:spcPts val="0"/>
                        </a:spcAft>
                      </a:pPr>
                      <a:r>
                        <a:rPr lang="en-US" sz="1400" dirty="0">
                          <a:solidFill>
                            <a:srgbClr val="C00000"/>
                          </a:solidFill>
                          <a:effectLst/>
                          <a:latin typeface="D-DIN" panose="020B05040302020A0204" pitchFamily="34" charset="0"/>
                        </a:rPr>
                        <a:t>Profitability Ratio</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ROA</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ROE</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ROCE</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Net Profit Ratio</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Gross profit ratio</a:t>
                      </a:r>
                    </a:p>
                    <a:p>
                      <a:pPr marL="342900" marR="0" lvl="0" indent="-342900">
                        <a:lnSpc>
                          <a:spcPct val="107000"/>
                        </a:lnSpc>
                        <a:spcBef>
                          <a:spcPts val="0"/>
                        </a:spcBef>
                        <a:spcAft>
                          <a:spcPts val="0"/>
                        </a:spcAft>
                        <a:buFont typeface="Symbol" panose="05050102010706020507" pitchFamily="18" charset="2"/>
                        <a:buChar char=""/>
                      </a:pPr>
                      <a:endParaRPr lang="en-US" sz="1400" dirty="0">
                        <a:solidFill>
                          <a:schemeClr val="tx1"/>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159369">
                <a:tc>
                  <a:txBody>
                    <a:bodyPr/>
                    <a:lstStyle/>
                    <a:p>
                      <a:pPr marL="0" marR="0">
                        <a:lnSpc>
                          <a:spcPct val="107000"/>
                        </a:lnSpc>
                        <a:spcBef>
                          <a:spcPts val="0"/>
                        </a:spcBef>
                        <a:spcAft>
                          <a:spcPts val="0"/>
                        </a:spcAft>
                      </a:pPr>
                      <a:r>
                        <a:rPr lang="en-US" sz="1400" dirty="0">
                          <a:solidFill>
                            <a:srgbClr val="C00000"/>
                          </a:solidFill>
                          <a:effectLst/>
                          <a:latin typeface="D-DIN" panose="020B05040302020A0204" pitchFamily="34" charset="0"/>
                        </a:rPr>
                        <a:t>Stock Price Risk Metrics</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Standard Deviation</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Beta</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Maximum Drawdown</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Value at risk</a:t>
                      </a:r>
                    </a:p>
                  </a:txBody>
                  <a:tcPr marL="12217" marR="12217"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3398868984"/>
              </p:ext>
            </p:extLst>
          </p:nvPr>
        </p:nvGraphicFramePr>
        <p:xfrm>
          <a:off x="7502118" y="1109652"/>
          <a:ext cx="3332798" cy="3709980"/>
        </p:xfrm>
        <a:graphic>
          <a:graphicData uri="http://schemas.openxmlformats.org/drawingml/2006/table">
            <a:tbl>
              <a:tblPr firstRow="1" firstCol="1" bandRow="1">
                <a:tableStyleId>{5C22544A-7EE6-4342-B048-85BDC9FD1C3A}</a:tableStyleId>
              </a:tblPr>
              <a:tblGrid>
                <a:gridCol w="3332798">
                  <a:extLst>
                    <a:ext uri="{9D8B030D-6E8A-4147-A177-3AD203B41FA5}">
                      <a16:colId xmlns:a16="http://schemas.microsoft.com/office/drawing/2014/main" val="20000"/>
                    </a:ext>
                  </a:extLst>
                </a:gridCol>
              </a:tblGrid>
              <a:tr h="1623116">
                <a:tc>
                  <a:txBody>
                    <a:bodyPr/>
                    <a:lstStyle/>
                    <a:p>
                      <a:pPr marL="0" marR="0">
                        <a:lnSpc>
                          <a:spcPct val="107000"/>
                        </a:lnSpc>
                        <a:spcBef>
                          <a:spcPts val="0"/>
                        </a:spcBef>
                        <a:spcAft>
                          <a:spcPts val="0"/>
                        </a:spcAft>
                      </a:pPr>
                      <a:r>
                        <a:rPr lang="en-US" sz="1400" dirty="0">
                          <a:solidFill>
                            <a:srgbClr val="C00000"/>
                          </a:solidFill>
                          <a:effectLst/>
                          <a:latin typeface="D-DIN" panose="020B05040302020A0204" pitchFamily="34" charset="0"/>
                        </a:rPr>
                        <a:t>Fundamental Metrics</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Margin of Safety</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Sloan Ratio</a:t>
                      </a:r>
                    </a:p>
                    <a:p>
                      <a:pPr marL="342900" marR="0" lvl="0" indent="-342900">
                        <a:lnSpc>
                          <a:spcPct val="107000"/>
                        </a:lnSpc>
                        <a:spcBef>
                          <a:spcPts val="0"/>
                        </a:spcBef>
                        <a:spcAft>
                          <a:spcPts val="0"/>
                        </a:spcAft>
                        <a:buFont typeface="Symbol" panose="05050102010706020507" pitchFamily="18" charset="2"/>
                        <a:buChar char=""/>
                      </a:pPr>
                      <a:r>
                        <a:rPr lang="en-US" sz="1400" dirty="0" err="1">
                          <a:solidFill>
                            <a:schemeClr val="tx1"/>
                          </a:solidFill>
                          <a:effectLst/>
                          <a:latin typeface="D-DIN" panose="020B05040302020A0204" pitchFamily="34" charset="0"/>
                        </a:rPr>
                        <a:t>Piotroski</a:t>
                      </a:r>
                      <a:r>
                        <a:rPr lang="en-US" sz="1400" dirty="0">
                          <a:solidFill>
                            <a:schemeClr val="tx1"/>
                          </a:solidFill>
                          <a:effectLst/>
                          <a:latin typeface="D-DIN" panose="020B05040302020A0204" pitchFamily="34" charset="0"/>
                        </a:rPr>
                        <a:t> F-Score</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Altman-Z Score</a:t>
                      </a:r>
                    </a:p>
                    <a:p>
                      <a:pPr marL="342900" marR="0" lvl="0" indent="-342900">
                        <a:lnSpc>
                          <a:spcPct val="107000"/>
                        </a:lnSpc>
                        <a:spcBef>
                          <a:spcPts val="0"/>
                        </a:spcBef>
                        <a:spcAft>
                          <a:spcPts val="0"/>
                        </a:spcAft>
                        <a:buFont typeface="Symbol" panose="05050102010706020507" pitchFamily="18" charset="2"/>
                        <a:buChar char=""/>
                      </a:pPr>
                      <a:r>
                        <a:rPr lang="en-US" sz="1400" dirty="0" err="1">
                          <a:solidFill>
                            <a:schemeClr val="tx1"/>
                          </a:solidFill>
                          <a:effectLst/>
                          <a:latin typeface="D-DIN" panose="020B05040302020A0204" pitchFamily="34" charset="0"/>
                        </a:rPr>
                        <a:t>Beneish</a:t>
                      </a:r>
                      <a:r>
                        <a:rPr lang="en-US" sz="1400" dirty="0">
                          <a:solidFill>
                            <a:schemeClr val="tx1"/>
                          </a:solidFill>
                          <a:effectLst/>
                          <a:latin typeface="D-DIN" panose="020B05040302020A0204" pitchFamily="34" charset="0"/>
                        </a:rPr>
                        <a:t>-M Score</a:t>
                      </a:r>
                    </a:p>
                    <a:p>
                      <a:pPr marL="342900" marR="0" lvl="0" indent="-342900">
                        <a:lnSpc>
                          <a:spcPct val="107000"/>
                        </a:lnSpc>
                        <a:spcBef>
                          <a:spcPts val="0"/>
                        </a:spcBef>
                        <a:spcAft>
                          <a:spcPts val="0"/>
                        </a:spcAft>
                        <a:buFont typeface="Symbol" panose="05050102010706020507" pitchFamily="18" charset="2"/>
                        <a:buChar char=""/>
                      </a:pPr>
                      <a:endParaRPr lang="en-US" sz="1400" dirty="0">
                        <a:solidFill>
                          <a:schemeClr val="tx1"/>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086864">
                <a:tc>
                  <a:txBody>
                    <a:bodyPr/>
                    <a:lstStyle/>
                    <a:p>
                      <a:pPr marL="0" marR="0">
                        <a:lnSpc>
                          <a:spcPct val="107000"/>
                        </a:lnSpc>
                        <a:spcBef>
                          <a:spcPts val="0"/>
                        </a:spcBef>
                        <a:spcAft>
                          <a:spcPts val="0"/>
                        </a:spcAft>
                      </a:pPr>
                      <a:r>
                        <a:rPr lang="en-US" sz="1400" dirty="0">
                          <a:solidFill>
                            <a:srgbClr val="C00000"/>
                          </a:solidFill>
                          <a:effectLst/>
                          <a:latin typeface="D-DIN" panose="020B05040302020A0204" pitchFamily="34" charset="0"/>
                        </a:rPr>
                        <a:t>Risk/Return Ratio</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Sharpe Ratio</a:t>
                      </a:r>
                    </a:p>
                    <a:p>
                      <a:pPr marL="342900" marR="0" lvl="0" indent="-342900">
                        <a:lnSpc>
                          <a:spcPct val="107000"/>
                        </a:lnSpc>
                        <a:spcBef>
                          <a:spcPts val="0"/>
                        </a:spcBef>
                        <a:spcAft>
                          <a:spcPts val="0"/>
                        </a:spcAft>
                        <a:buFont typeface="Symbol" panose="05050102010706020507" pitchFamily="18" charset="2"/>
                        <a:buChar char=""/>
                      </a:pPr>
                      <a:r>
                        <a:rPr lang="en-US" sz="1400" dirty="0" err="1">
                          <a:solidFill>
                            <a:schemeClr val="tx1"/>
                          </a:solidFill>
                          <a:effectLst/>
                          <a:latin typeface="D-DIN" panose="020B05040302020A0204" pitchFamily="34" charset="0"/>
                        </a:rPr>
                        <a:t>Treynor</a:t>
                      </a:r>
                      <a:r>
                        <a:rPr lang="en-US" sz="1400" dirty="0">
                          <a:solidFill>
                            <a:schemeClr val="tx1"/>
                          </a:solidFill>
                          <a:effectLst/>
                          <a:latin typeface="D-DIN" panose="020B05040302020A0204" pitchFamily="34" charset="0"/>
                        </a:rPr>
                        <a:t> Ratio</a:t>
                      </a:r>
                    </a:p>
                    <a:p>
                      <a:pPr marL="342900" marR="0" lvl="0" indent="-342900">
                        <a:lnSpc>
                          <a:spcPct val="107000"/>
                        </a:lnSpc>
                        <a:spcBef>
                          <a:spcPts val="0"/>
                        </a:spcBef>
                        <a:spcAft>
                          <a:spcPts val="0"/>
                        </a:spcAft>
                        <a:buFont typeface="Symbol" panose="05050102010706020507" pitchFamily="18" charset="2"/>
                        <a:buChar char=""/>
                      </a:pPr>
                      <a:r>
                        <a:rPr lang="en-US" sz="1400" dirty="0" err="1">
                          <a:solidFill>
                            <a:schemeClr val="tx1"/>
                          </a:solidFill>
                          <a:effectLst/>
                          <a:latin typeface="D-DIN" panose="020B05040302020A0204" pitchFamily="34" charset="0"/>
                        </a:rPr>
                        <a:t>Sortino</a:t>
                      </a:r>
                      <a:r>
                        <a:rPr lang="en-US" sz="1400" dirty="0">
                          <a:solidFill>
                            <a:schemeClr val="tx1"/>
                          </a:solidFill>
                          <a:effectLst/>
                          <a:latin typeface="D-DIN" panose="020B05040302020A0204" pitchFamily="34" charset="0"/>
                        </a:rPr>
                        <a:t> Ratio</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Calmer Ratio &amp; MAR Ratio</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Sterling Ratio</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Omega Ratio</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Information Ratio</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Upside &amp; Downside Ratio</a:t>
                      </a:r>
                      <a:endParaRPr lang="en-US" sz="1400" dirty="0">
                        <a:solidFill>
                          <a:schemeClr val="tx1"/>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pic>
        <p:nvPicPr>
          <p:cNvPr id="5" name="Picture 13">
            <a:extLst>
              <a:ext uri="{FF2B5EF4-FFF2-40B4-BE49-F238E27FC236}">
                <a16:creationId xmlns:a16="http://schemas.microsoft.com/office/drawing/2014/main" id="{9BEC8D9E-03E2-3C21-486B-79D0815C5E9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a:extLst>
              <a:ext uri="{FF2B5EF4-FFF2-40B4-BE49-F238E27FC236}">
                <a16:creationId xmlns:a16="http://schemas.microsoft.com/office/drawing/2014/main" id="{FC3BAC8E-3BE3-4EBE-D085-327A3C027C46}"/>
              </a:ext>
            </a:extLst>
          </p:cNvPr>
          <p:cNvSpPr txBox="1">
            <a:spLocks noChangeArrowheads="1"/>
          </p:cNvSpPr>
          <p:nvPr/>
        </p:nvSpPr>
        <p:spPr bwMode="auto">
          <a:xfrm>
            <a:off x="542201" y="414347"/>
            <a:ext cx="8443504"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23" algn="ctr" rtl="0" fontAlgn="base">
              <a:spcBef>
                <a:spcPct val="0"/>
              </a:spcBef>
              <a:spcAft>
                <a:spcPct val="0"/>
              </a:spcAft>
              <a:defRPr sz="4400">
                <a:solidFill>
                  <a:schemeClr val="tx2"/>
                </a:solidFill>
                <a:latin typeface="Times New Roman" pitchFamily="18" charset="0"/>
              </a:defRPr>
            </a:lvl6pPr>
            <a:lvl7pPr marL="914445" algn="ctr" rtl="0" fontAlgn="base">
              <a:spcBef>
                <a:spcPct val="0"/>
              </a:spcBef>
              <a:spcAft>
                <a:spcPct val="0"/>
              </a:spcAft>
              <a:defRPr sz="4400">
                <a:solidFill>
                  <a:schemeClr val="tx2"/>
                </a:solidFill>
                <a:latin typeface="Times New Roman" pitchFamily="18" charset="0"/>
              </a:defRPr>
            </a:lvl7pPr>
            <a:lvl8pPr marL="1371669" algn="ctr" rtl="0" fontAlgn="base">
              <a:spcBef>
                <a:spcPct val="0"/>
              </a:spcBef>
              <a:spcAft>
                <a:spcPct val="0"/>
              </a:spcAft>
              <a:defRPr sz="4400">
                <a:solidFill>
                  <a:schemeClr val="tx2"/>
                </a:solidFill>
                <a:latin typeface="Times New Roman" pitchFamily="18" charset="0"/>
              </a:defRPr>
            </a:lvl8pPr>
            <a:lvl9pPr marL="1828891" algn="ctr" rtl="0" fontAlgn="base">
              <a:spcBef>
                <a:spcPct val="0"/>
              </a:spcBef>
              <a:spcAft>
                <a:spcPct val="0"/>
              </a:spcAft>
              <a:defRPr sz="4400">
                <a:solidFill>
                  <a:schemeClr val="tx2"/>
                </a:solidFill>
                <a:latin typeface="Times New Roman" pitchFamily="18" charset="0"/>
              </a:defRPr>
            </a:lvl9pPr>
          </a:lstStyle>
          <a:p>
            <a:pPr algn="l" eaLnBrk="1" hangingPunct="1"/>
            <a:r>
              <a:rPr lang="en-GB" altLang="en-US" sz="2000" b="1" dirty="0">
                <a:solidFill>
                  <a:srgbClr val="0046AA"/>
                </a:solidFill>
                <a:latin typeface="D-DIN" panose="020B05040302020A0204" pitchFamily="34" charset="0"/>
                <a:cs typeface="Times New Roman" panose="02020603050405020304" pitchFamily="18" charset="0"/>
              </a:rPr>
              <a:t>Important Financial Ratios &amp; Metrics to Improve Stock Picking Skills</a:t>
            </a:r>
            <a:endParaRPr lang="en-US" altLang="en-US" sz="2000" b="1" kern="0" dirty="0">
              <a:solidFill>
                <a:srgbClr val="0046AA"/>
              </a:solidFill>
              <a:latin typeface="D-DIN" panose="020B05040302020A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FE9DB8C8-82FE-EB7B-758A-75366714A90E}"/>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1093062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3">
            <a:extLst>
              <a:ext uri="{FF2B5EF4-FFF2-40B4-BE49-F238E27FC236}">
                <a16:creationId xmlns:a16="http://schemas.microsoft.com/office/drawing/2014/main" id="{CBA197B8-1BC9-DAFD-F5A8-53BA7CAD8BE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76102A8B-939D-A04A-3779-B3D3E3BC9CAA}"/>
              </a:ext>
            </a:extLst>
          </p:cNvPr>
          <p:cNvSpPr txBox="1"/>
          <p:nvPr/>
        </p:nvSpPr>
        <p:spPr>
          <a:xfrm>
            <a:off x="4070354" y="2056889"/>
            <a:ext cx="1001364" cy="584775"/>
          </a:xfrm>
          <a:prstGeom prst="rect">
            <a:avLst/>
          </a:prstGeom>
          <a:noFill/>
        </p:spPr>
        <p:txBody>
          <a:bodyPr wrap="none" rtlCol="0">
            <a:spAutoFit/>
          </a:bodyPr>
          <a:lstStyle/>
          <a:p>
            <a:r>
              <a:rPr lang="en-US" sz="3200" b="1" dirty="0">
                <a:solidFill>
                  <a:srgbClr val="C00000"/>
                </a:solidFill>
                <a:latin typeface="Calibri" panose="020F0502020204030204" pitchFamily="34" charset="0"/>
                <a:ea typeface="Calibri" panose="020F0502020204030204" pitchFamily="34" charset="0"/>
                <a:cs typeface="Calibri" panose="020F0502020204030204" pitchFamily="34" charset="0"/>
              </a:rPr>
              <a:t>Ego=</a:t>
            </a:r>
            <a:endParaRPr lang="en-IN" sz="3200" b="1" dirty="0">
              <a:solidFill>
                <a:srgbClr val="C0000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B6B383B1-8894-E4BB-4B2E-000389270004}"/>
              </a:ext>
            </a:extLst>
          </p:cNvPr>
          <p:cNvSpPr txBox="1"/>
          <p:nvPr/>
        </p:nvSpPr>
        <p:spPr>
          <a:xfrm>
            <a:off x="5899472" y="1688504"/>
            <a:ext cx="393056" cy="584775"/>
          </a:xfrm>
          <a:prstGeom prst="rect">
            <a:avLst/>
          </a:prstGeom>
          <a:noFill/>
        </p:spPr>
        <p:txBody>
          <a:bodyPr wrap="none" rtlCol="0">
            <a:spAutoFit/>
          </a:bodyPr>
          <a:lstStyle/>
          <a:p>
            <a:r>
              <a:rPr lang="en-US" sz="3200" b="1" dirty="0">
                <a:solidFill>
                  <a:srgbClr val="0046AA"/>
                </a:solidFill>
                <a:latin typeface="Calibri" panose="020F0502020204030204" pitchFamily="34" charset="0"/>
                <a:ea typeface="Calibri" panose="020F0502020204030204" pitchFamily="34" charset="0"/>
                <a:cs typeface="Calibri" panose="020F0502020204030204" pitchFamily="34" charset="0"/>
              </a:rPr>
              <a:t>1</a:t>
            </a:r>
            <a:endParaRPr lang="en-IN" sz="3200" b="1" dirty="0">
              <a:solidFill>
                <a:srgbClr val="0046AA"/>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3770CE9B-32EB-AA10-B5E1-C54B063CCC33}"/>
              </a:ext>
            </a:extLst>
          </p:cNvPr>
          <p:cNvSpPr txBox="1"/>
          <p:nvPr/>
        </p:nvSpPr>
        <p:spPr>
          <a:xfrm>
            <a:off x="5142111" y="2425276"/>
            <a:ext cx="2074542" cy="584775"/>
          </a:xfrm>
          <a:prstGeom prst="rect">
            <a:avLst/>
          </a:prstGeom>
          <a:noFill/>
        </p:spPr>
        <p:txBody>
          <a:bodyPr wrap="none" rtlCol="0">
            <a:spAutoFit/>
          </a:bodyPr>
          <a:lstStyle/>
          <a:p>
            <a:r>
              <a:rPr lang="en-US" sz="3200" b="1" dirty="0">
                <a:solidFill>
                  <a:srgbClr val="0046AA"/>
                </a:solidFill>
                <a:latin typeface="Calibri" panose="020F0502020204030204" pitchFamily="34" charset="0"/>
                <a:ea typeface="Calibri" panose="020F0502020204030204" pitchFamily="34" charset="0"/>
                <a:cs typeface="Calibri" panose="020F0502020204030204" pitchFamily="34" charset="0"/>
              </a:rPr>
              <a:t>Knowledge</a:t>
            </a:r>
            <a:endParaRPr lang="en-IN" sz="3200" b="1" dirty="0">
              <a:solidFill>
                <a:srgbClr val="0046AA"/>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6B2878FC-0F4D-22C7-DA7F-6ADF683333EA}"/>
              </a:ext>
            </a:extLst>
          </p:cNvPr>
          <p:cNvCxnSpPr/>
          <p:nvPr/>
        </p:nvCxnSpPr>
        <p:spPr>
          <a:xfrm>
            <a:off x="5387910" y="2349277"/>
            <a:ext cx="1504782" cy="0"/>
          </a:xfrm>
          <a:prstGeom prst="line">
            <a:avLst/>
          </a:prstGeom>
        </p:spPr>
        <p:style>
          <a:lnRef idx="3">
            <a:schemeClr val="accent4"/>
          </a:lnRef>
          <a:fillRef idx="0">
            <a:schemeClr val="accent4"/>
          </a:fillRef>
          <a:effectRef idx="2">
            <a:schemeClr val="accent4"/>
          </a:effectRef>
          <a:fontRef idx="minor">
            <a:schemeClr val="tx1"/>
          </a:fontRef>
        </p:style>
      </p:cxnSp>
      <p:sp>
        <p:nvSpPr>
          <p:cNvPr id="8" name="TextBox 7">
            <a:extLst>
              <a:ext uri="{FF2B5EF4-FFF2-40B4-BE49-F238E27FC236}">
                <a16:creationId xmlns:a16="http://schemas.microsoft.com/office/drawing/2014/main" id="{7F58E9F4-F65C-0834-F89F-29F971EF514C}"/>
              </a:ext>
            </a:extLst>
          </p:cNvPr>
          <p:cNvSpPr txBox="1"/>
          <p:nvPr/>
        </p:nvSpPr>
        <p:spPr>
          <a:xfrm>
            <a:off x="3337325" y="3198356"/>
            <a:ext cx="5517349" cy="830997"/>
          </a:xfrm>
          <a:prstGeom prst="rect">
            <a:avLst/>
          </a:prstGeom>
          <a:noFill/>
        </p:spPr>
        <p:txBody>
          <a:bodyPr wrap="square" rtlCol="0">
            <a:spAutoFit/>
          </a:bodyPr>
          <a:lstStyle/>
          <a:p>
            <a:pPr algn="ctr"/>
            <a:r>
              <a:rPr lang="en-US" b="1" i="1" dirty="0">
                <a:latin typeface="Calibri" panose="020F0502020204030204" pitchFamily="34" charset="0"/>
                <a:ea typeface="Calibri" panose="020F0502020204030204" pitchFamily="34" charset="0"/>
                <a:cs typeface="Calibri" panose="020F0502020204030204" pitchFamily="34" charset="0"/>
              </a:rPr>
              <a:t>“More the Knowledge Lesser the Ego,</a:t>
            </a:r>
          </a:p>
          <a:p>
            <a:pPr algn="ctr"/>
            <a:r>
              <a:rPr lang="en-US" b="1" i="1" dirty="0">
                <a:latin typeface="Calibri" panose="020F0502020204030204" pitchFamily="34" charset="0"/>
                <a:ea typeface="Calibri" panose="020F0502020204030204" pitchFamily="34" charset="0"/>
                <a:cs typeface="Calibri" panose="020F0502020204030204" pitchFamily="34" charset="0"/>
              </a:rPr>
              <a:t>Lesser the Knowledge More the Ego..”</a:t>
            </a:r>
            <a:endParaRPr lang="en-IN" b="1" i="1" dirty="0">
              <a:latin typeface="Calibri" panose="020F0502020204030204" pitchFamily="34" charset="0"/>
              <a:ea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EDE37C6B-A446-347F-9D91-1A67682D5DDE}"/>
              </a:ext>
            </a:extLst>
          </p:cNvPr>
          <p:cNvSpPr txBox="1"/>
          <p:nvPr/>
        </p:nvSpPr>
        <p:spPr>
          <a:xfrm>
            <a:off x="5142111" y="4217658"/>
            <a:ext cx="1763047" cy="369332"/>
          </a:xfrm>
          <a:prstGeom prst="rect">
            <a:avLst/>
          </a:prstGeom>
          <a:noFill/>
        </p:spPr>
        <p:txBody>
          <a:bodyPr wrap="none" rtlCol="0">
            <a:spAutoFit/>
          </a:bodyPr>
          <a:lstStyle/>
          <a:p>
            <a:r>
              <a:rPr lang="en-US" sz="1800" dirty="0">
                <a:latin typeface="Calibri" panose="020F0502020204030204" pitchFamily="34" charset="0"/>
                <a:ea typeface="Calibri" panose="020F0502020204030204" pitchFamily="34" charset="0"/>
                <a:cs typeface="Calibri" panose="020F0502020204030204" pitchFamily="34" charset="0"/>
              </a:rPr>
              <a:t>- Albert Einstein </a:t>
            </a:r>
            <a:endParaRPr lang="en-IN" sz="1800" dirty="0">
              <a:latin typeface="Calibri" panose="020F0502020204030204" pitchFamily="34" charset="0"/>
              <a:ea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024924D8-7955-1FFF-B282-927CFCD30090}"/>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4266766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5" name="Table 14"/>
          <p:cNvGraphicFramePr>
            <a:graphicFrameLocks noGrp="1"/>
          </p:cNvGraphicFramePr>
          <p:nvPr>
            <p:extLst>
              <p:ext uri="{D42A27DB-BD31-4B8C-83A1-F6EECF244321}">
                <p14:modId xmlns:p14="http://schemas.microsoft.com/office/powerpoint/2010/main" val="355031203"/>
              </p:ext>
            </p:extLst>
          </p:nvPr>
        </p:nvGraphicFramePr>
        <p:xfrm>
          <a:off x="894838" y="1194573"/>
          <a:ext cx="3873932" cy="4405603"/>
        </p:xfrm>
        <a:graphic>
          <a:graphicData uri="http://schemas.openxmlformats.org/drawingml/2006/table">
            <a:tbl>
              <a:tblPr firstRow="1" firstCol="1" bandRow="1">
                <a:tableStyleId>{5C22544A-7EE6-4342-B048-85BDC9FD1C3A}</a:tableStyleId>
              </a:tblPr>
              <a:tblGrid>
                <a:gridCol w="3873932">
                  <a:extLst>
                    <a:ext uri="{9D8B030D-6E8A-4147-A177-3AD203B41FA5}">
                      <a16:colId xmlns:a16="http://schemas.microsoft.com/office/drawing/2014/main" val="20000"/>
                    </a:ext>
                  </a:extLst>
                </a:gridCol>
              </a:tblGrid>
              <a:tr h="1854990">
                <a:tc>
                  <a:txBody>
                    <a:bodyPr/>
                    <a:lstStyle/>
                    <a:p>
                      <a:pPr marL="0" marR="0">
                        <a:lnSpc>
                          <a:spcPct val="107000"/>
                        </a:lnSpc>
                        <a:spcBef>
                          <a:spcPts val="0"/>
                        </a:spcBef>
                        <a:spcAft>
                          <a:spcPts val="0"/>
                        </a:spcAft>
                      </a:pPr>
                      <a:r>
                        <a:rPr lang="en-US" sz="1400" dirty="0">
                          <a:solidFill>
                            <a:srgbClr val="C00000"/>
                          </a:solidFill>
                          <a:effectLst/>
                          <a:latin typeface="D-DIN" panose="020B05040302020A0204" pitchFamily="34" charset="0"/>
                        </a:rPr>
                        <a:t>Dividend Ratio &amp; Metrics</a:t>
                      </a:r>
                    </a:p>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dirty="0">
                          <a:solidFill>
                            <a:schemeClr val="tx1"/>
                          </a:solidFill>
                          <a:effectLst/>
                          <a:latin typeface="D-DIN" panose="020B05040302020A0204" pitchFamily="34" charset="0"/>
                          <a:ea typeface="+mn-ea"/>
                          <a:cs typeface="+mn-cs"/>
                        </a:rPr>
                        <a:t>Dividend Yield</a:t>
                      </a:r>
                    </a:p>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dirty="0">
                          <a:solidFill>
                            <a:schemeClr val="tx1"/>
                          </a:solidFill>
                          <a:effectLst/>
                          <a:latin typeface="D-DIN" panose="020B05040302020A0204" pitchFamily="34" charset="0"/>
                          <a:ea typeface="+mn-ea"/>
                          <a:cs typeface="+mn-cs"/>
                        </a:rPr>
                        <a:t>Dividend Payout Ratio</a:t>
                      </a:r>
                    </a:p>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dirty="0">
                          <a:solidFill>
                            <a:schemeClr val="tx1"/>
                          </a:solidFill>
                          <a:effectLst/>
                          <a:latin typeface="D-DIN" panose="020B05040302020A0204" pitchFamily="34" charset="0"/>
                          <a:ea typeface="+mn-ea"/>
                          <a:cs typeface="+mn-cs"/>
                        </a:rPr>
                        <a:t>Dividend Payback Ratio</a:t>
                      </a:r>
                    </a:p>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dirty="0">
                          <a:solidFill>
                            <a:schemeClr val="tx1"/>
                          </a:solidFill>
                          <a:effectLst/>
                          <a:latin typeface="D-DIN" panose="020B05040302020A0204" pitchFamily="34" charset="0"/>
                          <a:ea typeface="+mn-ea"/>
                          <a:cs typeface="+mn-cs"/>
                        </a:rPr>
                        <a:t>Yield on cost</a:t>
                      </a:r>
                    </a:p>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dirty="0">
                          <a:solidFill>
                            <a:schemeClr val="tx1"/>
                          </a:solidFill>
                          <a:effectLst/>
                          <a:latin typeface="D-DIN" panose="020B05040302020A0204" pitchFamily="34" charset="0"/>
                          <a:ea typeface="+mn-ea"/>
                          <a:cs typeface="+mn-cs"/>
                        </a:rPr>
                        <a:t>Dividend Discount Model</a:t>
                      </a:r>
                    </a:p>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dirty="0">
                          <a:solidFill>
                            <a:schemeClr val="tx1"/>
                          </a:solidFill>
                          <a:effectLst/>
                          <a:latin typeface="D-DIN" panose="020B05040302020A0204" pitchFamily="34" charset="0"/>
                          <a:ea typeface="+mn-ea"/>
                          <a:cs typeface="+mn-cs"/>
                        </a:rPr>
                        <a:t>Dividend History</a:t>
                      </a:r>
                    </a:p>
                    <a:p>
                      <a:pPr marL="0" marR="0" lvl="0" indent="0" algn="l" defTabSz="914400" rtl="0" eaLnBrk="1" latinLnBrk="0" hangingPunct="1">
                        <a:lnSpc>
                          <a:spcPct val="107000"/>
                        </a:lnSpc>
                        <a:spcBef>
                          <a:spcPts val="0"/>
                        </a:spcBef>
                        <a:spcAft>
                          <a:spcPts val="0"/>
                        </a:spcAft>
                        <a:buFont typeface="Symbol" panose="05050102010706020507" pitchFamily="18" charset="2"/>
                        <a:buNone/>
                      </a:pPr>
                      <a:endParaRPr lang="en-US" sz="1400" b="1" kern="1200" dirty="0">
                        <a:solidFill>
                          <a:schemeClr val="tx1"/>
                        </a:solidFill>
                        <a:effectLst/>
                        <a:latin typeface="D-DIN" panose="020B05040302020A0204" pitchFamily="34" charset="0"/>
                        <a:ea typeface="+mn-ea"/>
                        <a:cs typeface="+mn-cs"/>
                      </a:endParaRPr>
                    </a:p>
                  </a:txBody>
                  <a:tcPr marL="12217" marR="12217"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391243">
                <a:tc>
                  <a:txBody>
                    <a:bodyPr/>
                    <a:lstStyle/>
                    <a:p>
                      <a:pPr marL="0" marR="0">
                        <a:lnSpc>
                          <a:spcPct val="107000"/>
                        </a:lnSpc>
                        <a:spcBef>
                          <a:spcPts val="0"/>
                        </a:spcBef>
                        <a:spcAft>
                          <a:spcPts val="0"/>
                        </a:spcAft>
                      </a:pPr>
                      <a:r>
                        <a:rPr lang="en-US" sz="1400" dirty="0">
                          <a:solidFill>
                            <a:srgbClr val="C00000"/>
                          </a:solidFill>
                          <a:effectLst/>
                          <a:latin typeface="D-DIN" panose="020B05040302020A0204" pitchFamily="34" charset="0"/>
                        </a:rPr>
                        <a:t>Growth, Return, Performance Ratio &amp; Metrics</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Arithmetic Growth Ratio</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Geometric  Growth Ratio</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Total Return</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Survivorship bias</a:t>
                      </a:r>
                    </a:p>
                    <a:p>
                      <a:pPr marL="0" marR="0" lvl="0" indent="0">
                        <a:lnSpc>
                          <a:spcPct val="107000"/>
                        </a:lnSpc>
                        <a:spcBef>
                          <a:spcPts val="0"/>
                        </a:spcBef>
                        <a:spcAft>
                          <a:spcPts val="0"/>
                        </a:spcAft>
                        <a:buFont typeface="Symbol" panose="05050102010706020507" pitchFamily="18" charset="2"/>
                        <a:buNone/>
                      </a:pPr>
                      <a:endParaRPr lang="en-US" sz="1400" dirty="0">
                        <a:solidFill>
                          <a:schemeClr val="tx1"/>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31874">
                <a:tc>
                  <a:txBody>
                    <a:bodyPr/>
                    <a:lstStyle/>
                    <a:p>
                      <a:pPr marL="0" marR="0">
                        <a:lnSpc>
                          <a:spcPct val="107000"/>
                        </a:lnSpc>
                        <a:spcBef>
                          <a:spcPts val="0"/>
                        </a:spcBef>
                        <a:spcAft>
                          <a:spcPts val="0"/>
                        </a:spcAft>
                      </a:pPr>
                      <a:r>
                        <a:rPr lang="en-US" sz="1400" dirty="0">
                          <a:solidFill>
                            <a:srgbClr val="C00000"/>
                          </a:solidFill>
                          <a:effectLst/>
                          <a:latin typeface="D-DIN" panose="020B05040302020A0204" pitchFamily="34" charset="0"/>
                        </a:rPr>
                        <a:t>Equity to Assets Ratio</a:t>
                      </a:r>
                      <a:endParaRPr lang="en-US" sz="1400" dirty="0">
                        <a:solidFill>
                          <a:srgbClr val="C00000"/>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31874">
                <a:tc>
                  <a:txBody>
                    <a:bodyPr/>
                    <a:lstStyle/>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a:solidFill>
                            <a:schemeClr val="tx1"/>
                          </a:solidFill>
                          <a:effectLst/>
                          <a:latin typeface="D-DIN" panose="020B05040302020A0204" pitchFamily="34" charset="0"/>
                          <a:ea typeface="+mn-ea"/>
                          <a:cs typeface="+mn-cs"/>
                        </a:rPr>
                        <a:t>Cash Flow to Debt Coverage Ratio</a:t>
                      </a: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31874">
                <a:tc>
                  <a:txBody>
                    <a:bodyPr/>
                    <a:lstStyle/>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a:solidFill>
                            <a:schemeClr val="tx1"/>
                          </a:solidFill>
                          <a:effectLst/>
                          <a:latin typeface="D-DIN" panose="020B05040302020A0204" pitchFamily="34" charset="0"/>
                          <a:ea typeface="+mn-ea"/>
                          <a:cs typeface="+mn-cs"/>
                        </a:rPr>
                        <a:t>Quick Ratio</a:t>
                      </a: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231874">
                <a:tc>
                  <a:txBody>
                    <a:bodyPr/>
                    <a:lstStyle/>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a:solidFill>
                            <a:schemeClr val="tx1"/>
                          </a:solidFill>
                          <a:effectLst/>
                          <a:latin typeface="D-DIN" panose="020B05040302020A0204" pitchFamily="34" charset="0"/>
                          <a:ea typeface="+mn-ea"/>
                          <a:cs typeface="+mn-cs"/>
                        </a:rPr>
                        <a:t>Debt to Equity Ratio</a:t>
                      </a: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231874">
                <a:tc>
                  <a:txBody>
                    <a:bodyPr/>
                    <a:lstStyle/>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dirty="0">
                          <a:solidFill>
                            <a:schemeClr val="tx1"/>
                          </a:solidFill>
                          <a:effectLst/>
                          <a:latin typeface="D-DIN" panose="020B05040302020A0204" pitchFamily="34" charset="0"/>
                          <a:ea typeface="+mn-ea"/>
                          <a:cs typeface="+mn-cs"/>
                        </a:rPr>
                        <a:t>Interest Coverage Ratio</a:t>
                      </a: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1280810392"/>
              </p:ext>
            </p:extLst>
          </p:nvPr>
        </p:nvGraphicFramePr>
        <p:xfrm>
          <a:off x="4641549" y="1194574"/>
          <a:ext cx="3332798" cy="5101228"/>
        </p:xfrm>
        <a:graphic>
          <a:graphicData uri="http://schemas.openxmlformats.org/drawingml/2006/table">
            <a:tbl>
              <a:tblPr firstRow="1" firstCol="1" bandRow="1">
                <a:tableStyleId>{5C22544A-7EE6-4342-B048-85BDC9FD1C3A}</a:tableStyleId>
              </a:tblPr>
              <a:tblGrid>
                <a:gridCol w="3332798">
                  <a:extLst>
                    <a:ext uri="{9D8B030D-6E8A-4147-A177-3AD203B41FA5}">
                      <a16:colId xmlns:a16="http://schemas.microsoft.com/office/drawing/2014/main" val="20000"/>
                    </a:ext>
                  </a:extLst>
                </a:gridCol>
              </a:tblGrid>
              <a:tr h="463748">
                <a:tc>
                  <a:txBody>
                    <a:bodyPr/>
                    <a:lstStyle/>
                    <a:p>
                      <a:pPr marL="0" marR="0">
                        <a:lnSpc>
                          <a:spcPct val="107000"/>
                        </a:lnSpc>
                        <a:spcBef>
                          <a:spcPts val="0"/>
                        </a:spcBef>
                        <a:spcAft>
                          <a:spcPts val="0"/>
                        </a:spcAft>
                      </a:pPr>
                      <a:r>
                        <a:rPr lang="en-US" sz="1400" dirty="0">
                          <a:solidFill>
                            <a:srgbClr val="C00000"/>
                          </a:solidFill>
                          <a:effectLst/>
                          <a:latin typeface="D-DIN" panose="020B05040302020A0204" pitchFamily="34" charset="0"/>
                        </a:rPr>
                        <a:t>Technical &amp; Momentum Ratios and Indicators</a:t>
                      </a:r>
                      <a:endParaRPr lang="en-US" sz="1400" dirty="0">
                        <a:solidFill>
                          <a:srgbClr val="C00000"/>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31874">
                <a:tc>
                  <a:txBody>
                    <a:bodyPr/>
                    <a:lstStyle/>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a:solidFill>
                            <a:schemeClr val="tx1"/>
                          </a:solidFill>
                          <a:effectLst/>
                          <a:latin typeface="D-DIN" panose="020B05040302020A0204" pitchFamily="34" charset="0"/>
                          <a:ea typeface="+mn-ea"/>
                          <a:cs typeface="+mn-cs"/>
                        </a:rPr>
                        <a:t>52 Week Range</a:t>
                      </a: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31874">
                <a:tc>
                  <a:txBody>
                    <a:bodyPr/>
                    <a:lstStyle/>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a:solidFill>
                            <a:schemeClr val="tx1"/>
                          </a:solidFill>
                          <a:effectLst/>
                          <a:latin typeface="D-DIN" panose="020B05040302020A0204" pitchFamily="34" charset="0"/>
                          <a:ea typeface="+mn-ea"/>
                          <a:cs typeface="+mn-cs"/>
                        </a:rPr>
                        <a:t>Momentum</a:t>
                      </a: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31874">
                <a:tc>
                  <a:txBody>
                    <a:bodyPr/>
                    <a:lstStyle/>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a:solidFill>
                            <a:schemeClr val="tx1"/>
                          </a:solidFill>
                          <a:effectLst/>
                          <a:latin typeface="D-DIN" panose="020B05040302020A0204" pitchFamily="34" charset="0"/>
                          <a:ea typeface="+mn-ea"/>
                          <a:cs typeface="+mn-cs"/>
                        </a:rPr>
                        <a:t>Simple Moving Average</a:t>
                      </a: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31874">
                <a:tc>
                  <a:txBody>
                    <a:bodyPr/>
                    <a:lstStyle/>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a:solidFill>
                            <a:schemeClr val="tx1"/>
                          </a:solidFill>
                          <a:effectLst/>
                          <a:latin typeface="D-DIN" panose="020B05040302020A0204" pitchFamily="34" charset="0"/>
                          <a:ea typeface="+mn-ea"/>
                          <a:cs typeface="+mn-cs"/>
                        </a:rPr>
                        <a:t>Relative Strength Index</a:t>
                      </a: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63748">
                <a:tc>
                  <a:txBody>
                    <a:bodyPr/>
                    <a:lstStyle/>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dirty="0">
                          <a:solidFill>
                            <a:schemeClr val="tx1"/>
                          </a:solidFill>
                          <a:effectLst/>
                          <a:latin typeface="D-DIN" panose="020B05040302020A0204" pitchFamily="34" charset="0"/>
                          <a:ea typeface="+mn-ea"/>
                          <a:cs typeface="+mn-cs"/>
                        </a:rPr>
                        <a:t>Average True Range</a:t>
                      </a:r>
                    </a:p>
                    <a:p>
                      <a:pPr marL="0" marR="0" lvl="0" indent="0" algn="l" defTabSz="914400" rtl="0" eaLnBrk="1" latinLnBrk="0" hangingPunct="1">
                        <a:lnSpc>
                          <a:spcPct val="107000"/>
                        </a:lnSpc>
                        <a:spcBef>
                          <a:spcPts val="0"/>
                        </a:spcBef>
                        <a:spcAft>
                          <a:spcPts val="0"/>
                        </a:spcAft>
                        <a:buFont typeface="Symbol" panose="05050102010706020507" pitchFamily="18" charset="2"/>
                        <a:buNone/>
                      </a:pPr>
                      <a:endParaRPr lang="en-US" sz="1400" b="1" kern="1200" dirty="0">
                        <a:solidFill>
                          <a:schemeClr val="tx1"/>
                        </a:solidFill>
                        <a:effectLst/>
                        <a:latin typeface="D-DIN" panose="020B05040302020A0204" pitchFamily="34" charset="0"/>
                        <a:ea typeface="+mn-ea"/>
                        <a:cs typeface="+mn-cs"/>
                      </a:endParaRP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463748">
                <a:tc>
                  <a:txBody>
                    <a:bodyPr/>
                    <a:lstStyle/>
                    <a:p>
                      <a:pPr marL="0" marR="0">
                        <a:lnSpc>
                          <a:spcPct val="107000"/>
                        </a:lnSpc>
                        <a:spcBef>
                          <a:spcPts val="0"/>
                        </a:spcBef>
                        <a:spcAft>
                          <a:spcPts val="0"/>
                        </a:spcAft>
                      </a:pPr>
                      <a:r>
                        <a:rPr lang="en-US" sz="1400" dirty="0">
                          <a:solidFill>
                            <a:srgbClr val="C00000"/>
                          </a:solidFill>
                          <a:effectLst/>
                          <a:latin typeface="D-DIN" panose="020B05040302020A0204" pitchFamily="34" charset="0"/>
                        </a:rPr>
                        <a:t>Capital Asset Pricing Model &amp; Portfolio Ratios &amp; Metrics</a:t>
                      </a:r>
                      <a:endParaRPr lang="en-US" sz="1400" dirty="0">
                        <a:solidFill>
                          <a:srgbClr val="C00000"/>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31874">
                <a:tc>
                  <a:txBody>
                    <a:bodyPr/>
                    <a:lstStyle/>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Alpha</a:t>
                      </a:r>
                      <a:endParaRPr lang="en-US" sz="1400" dirty="0">
                        <a:solidFill>
                          <a:schemeClr val="tx1"/>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231874">
                <a:tc>
                  <a:txBody>
                    <a:bodyPr/>
                    <a:lstStyle/>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Risk Free Rate and Returns</a:t>
                      </a:r>
                      <a:endParaRPr lang="en-US" sz="1400" dirty="0">
                        <a:solidFill>
                          <a:schemeClr val="tx1"/>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231874">
                <a:tc>
                  <a:txBody>
                    <a:bodyPr/>
                    <a:lstStyle/>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WACC</a:t>
                      </a:r>
                      <a:endParaRPr lang="en-US" sz="1400" dirty="0">
                        <a:solidFill>
                          <a:schemeClr val="tx1"/>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231874">
                <a:tc>
                  <a:txBody>
                    <a:bodyPr/>
                    <a:lstStyle/>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R-Squared</a:t>
                      </a:r>
                      <a:endParaRPr lang="en-US" sz="1400" dirty="0">
                        <a:solidFill>
                          <a:schemeClr val="tx1"/>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231874">
                <a:tc>
                  <a:txBody>
                    <a:bodyPr/>
                    <a:lstStyle/>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Active Share</a:t>
                      </a:r>
                      <a:endParaRPr lang="en-US" sz="1400" dirty="0">
                        <a:solidFill>
                          <a:schemeClr val="tx1"/>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r h="231874">
                <a:tc>
                  <a:txBody>
                    <a:bodyPr/>
                    <a:lstStyle/>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Tracking Error</a:t>
                      </a:r>
                      <a:endParaRPr lang="en-US" sz="1400" dirty="0">
                        <a:solidFill>
                          <a:schemeClr val="tx1"/>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r h="463748">
                <a:tc>
                  <a:txBody>
                    <a:bodyPr/>
                    <a:lstStyle/>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Correlation</a:t>
                      </a:r>
                    </a:p>
                    <a:p>
                      <a:pPr marL="0" marR="0" lvl="0" indent="0">
                        <a:lnSpc>
                          <a:spcPct val="107000"/>
                        </a:lnSpc>
                        <a:spcBef>
                          <a:spcPts val="0"/>
                        </a:spcBef>
                        <a:spcAft>
                          <a:spcPts val="0"/>
                        </a:spcAft>
                        <a:buFont typeface="Symbol" panose="05050102010706020507" pitchFamily="18" charset="2"/>
                        <a:buNone/>
                      </a:pPr>
                      <a:endParaRPr lang="en-US" sz="1400" dirty="0">
                        <a:solidFill>
                          <a:schemeClr val="tx1"/>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3"/>
                  </a:ext>
                </a:extLst>
              </a:tr>
              <a:tr h="231874">
                <a:tc>
                  <a:txBody>
                    <a:bodyPr/>
                    <a:lstStyle/>
                    <a:p>
                      <a:pPr marL="0" marR="0">
                        <a:lnSpc>
                          <a:spcPct val="107000"/>
                        </a:lnSpc>
                        <a:spcBef>
                          <a:spcPts val="0"/>
                        </a:spcBef>
                        <a:spcAft>
                          <a:spcPts val="0"/>
                        </a:spcAft>
                      </a:pPr>
                      <a:r>
                        <a:rPr lang="en-US" sz="1400" dirty="0">
                          <a:solidFill>
                            <a:srgbClr val="C00000"/>
                          </a:solidFill>
                          <a:effectLst/>
                          <a:latin typeface="D-DIN" panose="020B05040302020A0204" pitchFamily="34" charset="0"/>
                        </a:rPr>
                        <a:t>Alternative Earnings Metrics</a:t>
                      </a:r>
                      <a:endParaRPr lang="en-US" sz="1400" dirty="0">
                        <a:solidFill>
                          <a:srgbClr val="C00000"/>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4"/>
                  </a:ext>
                </a:extLst>
              </a:tr>
              <a:tr h="231874">
                <a:tc>
                  <a:txBody>
                    <a:bodyPr/>
                    <a:lstStyle/>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a:solidFill>
                            <a:schemeClr val="tx1"/>
                          </a:solidFill>
                          <a:effectLst/>
                          <a:latin typeface="D-DIN" panose="020B05040302020A0204" pitchFamily="34" charset="0"/>
                          <a:ea typeface="+mn-ea"/>
                          <a:cs typeface="+mn-cs"/>
                        </a:rPr>
                        <a:t>Owner's Earnings</a:t>
                      </a: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5"/>
                  </a:ext>
                </a:extLst>
              </a:tr>
              <a:tr h="231874">
                <a:tc>
                  <a:txBody>
                    <a:bodyPr/>
                    <a:lstStyle/>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a:solidFill>
                            <a:schemeClr val="tx1"/>
                          </a:solidFill>
                          <a:effectLst/>
                          <a:latin typeface="D-DIN" panose="020B05040302020A0204" pitchFamily="34" charset="0"/>
                          <a:ea typeface="+mn-ea"/>
                          <a:cs typeface="+mn-cs"/>
                        </a:rPr>
                        <a:t>FFO</a:t>
                      </a: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6"/>
                  </a:ext>
                </a:extLst>
              </a:tr>
              <a:tr h="231874">
                <a:tc>
                  <a:txBody>
                    <a:bodyPr/>
                    <a:lstStyle/>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dirty="0">
                          <a:solidFill>
                            <a:schemeClr val="tx1"/>
                          </a:solidFill>
                          <a:effectLst/>
                          <a:latin typeface="D-DIN" panose="020B05040302020A0204" pitchFamily="34" charset="0"/>
                          <a:ea typeface="+mn-ea"/>
                          <a:cs typeface="+mn-cs"/>
                        </a:rPr>
                        <a:t>AFFO</a:t>
                      </a: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7"/>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2386766858"/>
              </p:ext>
            </p:extLst>
          </p:nvPr>
        </p:nvGraphicFramePr>
        <p:xfrm>
          <a:off x="8184501" y="1194574"/>
          <a:ext cx="3332798" cy="2986288"/>
        </p:xfrm>
        <a:graphic>
          <a:graphicData uri="http://schemas.openxmlformats.org/drawingml/2006/table">
            <a:tbl>
              <a:tblPr firstRow="1" firstCol="1" bandRow="1">
                <a:tableStyleId>{5C22544A-7EE6-4342-B048-85BDC9FD1C3A}</a:tableStyleId>
              </a:tblPr>
              <a:tblGrid>
                <a:gridCol w="3332798">
                  <a:extLst>
                    <a:ext uri="{9D8B030D-6E8A-4147-A177-3AD203B41FA5}">
                      <a16:colId xmlns:a16="http://schemas.microsoft.com/office/drawing/2014/main" val="20000"/>
                    </a:ext>
                  </a:extLst>
                </a:gridCol>
              </a:tblGrid>
              <a:tr h="231874">
                <a:tc>
                  <a:txBody>
                    <a:bodyPr/>
                    <a:lstStyle/>
                    <a:p>
                      <a:pPr marL="0" marR="0">
                        <a:lnSpc>
                          <a:spcPct val="107000"/>
                        </a:lnSpc>
                        <a:spcBef>
                          <a:spcPts val="0"/>
                        </a:spcBef>
                        <a:spcAft>
                          <a:spcPts val="0"/>
                        </a:spcAft>
                      </a:pPr>
                      <a:r>
                        <a:rPr lang="en-US" sz="1400" dirty="0">
                          <a:solidFill>
                            <a:srgbClr val="C00000"/>
                          </a:solidFill>
                          <a:effectLst/>
                          <a:latin typeface="D-DIN" panose="020B05040302020A0204" pitchFamily="34" charset="0"/>
                        </a:rPr>
                        <a:t>Miscellaneous Descriptive Ratios &amp; Metrics</a:t>
                      </a:r>
                      <a:endParaRPr lang="en-US" sz="1400" dirty="0">
                        <a:solidFill>
                          <a:srgbClr val="C00000"/>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31874">
                <a:tc>
                  <a:txBody>
                    <a:bodyPr/>
                    <a:lstStyle/>
                    <a:p>
                      <a:pPr marL="342900" marR="0" lvl="0" indent="-342900">
                        <a:lnSpc>
                          <a:spcPct val="107000"/>
                        </a:lnSpc>
                        <a:spcBef>
                          <a:spcPts val="0"/>
                        </a:spcBef>
                        <a:spcAft>
                          <a:spcPts val="0"/>
                        </a:spcAft>
                        <a:buFont typeface="Symbol" panose="05050102010706020507" pitchFamily="18" charset="2"/>
                        <a:buChar char=""/>
                      </a:pPr>
                      <a:r>
                        <a:rPr lang="en-US" sz="1400">
                          <a:solidFill>
                            <a:schemeClr val="tx1"/>
                          </a:solidFill>
                          <a:effectLst/>
                          <a:latin typeface="D-DIN" panose="020B05040302020A0204" pitchFamily="34" charset="0"/>
                        </a:rPr>
                        <a:t>Short Ratio</a:t>
                      </a:r>
                      <a:endParaRPr lang="en-US" sz="1400">
                        <a:solidFill>
                          <a:schemeClr val="tx1"/>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31874">
                <a:tc>
                  <a:txBody>
                    <a:bodyPr/>
                    <a:lstStyle/>
                    <a:p>
                      <a:pPr marL="342900" marR="0" lvl="0" indent="-342900">
                        <a:lnSpc>
                          <a:spcPct val="107000"/>
                        </a:lnSpc>
                        <a:spcBef>
                          <a:spcPts val="0"/>
                        </a:spcBef>
                        <a:spcAft>
                          <a:spcPts val="0"/>
                        </a:spcAft>
                        <a:buFont typeface="Symbol" panose="05050102010706020507" pitchFamily="18" charset="2"/>
                        <a:buChar char=""/>
                      </a:pPr>
                      <a:r>
                        <a:rPr lang="en-US" sz="1400">
                          <a:solidFill>
                            <a:schemeClr val="tx1"/>
                          </a:solidFill>
                          <a:effectLst/>
                          <a:latin typeface="D-DIN" panose="020B05040302020A0204" pitchFamily="34" charset="0"/>
                        </a:rPr>
                        <a:t>Insider Ownership</a:t>
                      </a:r>
                      <a:endParaRPr lang="en-US" sz="1400">
                        <a:solidFill>
                          <a:schemeClr val="tx1"/>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63748">
                <a:tc>
                  <a:txBody>
                    <a:bodyPr/>
                    <a:lstStyle/>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Institutional Ownership</a:t>
                      </a:r>
                    </a:p>
                    <a:p>
                      <a:pPr marL="0" marR="0" lvl="0" indent="0">
                        <a:lnSpc>
                          <a:spcPct val="107000"/>
                        </a:lnSpc>
                        <a:spcBef>
                          <a:spcPts val="0"/>
                        </a:spcBef>
                        <a:spcAft>
                          <a:spcPts val="0"/>
                        </a:spcAft>
                        <a:buFont typeface="Symbol" panose="05050102010706020507" pitchFamily="18" charset="2"/>
                        <a:buNone/>
                      </a:pPr>
                      <a:endParaRPr lang="en-US" sz="1400" dirty="0">
                        <a:solidFill>
                          <a:schemeClr val="tx1"/>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63748">
                <a:tc>
                  <a:txBody>
                    <a:bodyPr/>
                    <a:lstStyle/>
                    <a:p>
                      <a:pPr marL="0" marR="0">
                        <a:lnSpc>
                          <a:spcPct val="107000"/>
                        </a:lnSpc>
                        <a:spcBef>
                          <a:spcPts val="0"/>
                        </a:spcBef>
                        <a:spcAft>
                          <a:spcPts val="0"/>
                        </a:spcAft>
                      </a:pPr>
                      <a:r>
                        <a:rPr lang="en-US" sz="1400" dirty="0">
                          <a:solidFill>
                            <a:srgbClr val="C00000"/>
                          </a:solidFill>
                          <a:effectLst/>
                          <a:latin typeface="D-DIN" panose="020B05040302020A0204" pitchFamily="34" charset="0"/>
                        </a:rPr>
                        <a:t>Other Business Performance Ratios &amp; Metrics</a:t>
                      </a:r>
                      <a:endParaRPr lang="en-US" sz="1400" dirty="0">
                        <a:solidFill>
                          <a:srgbClr val="C00000"/>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231874">
                <a:tc>
                  <a:txBody>
                    <a:bodyPr/>
                    <a:lstStyle/>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dirty="0">
                          <a:solidFill>
                            <a:schemeClr val="tx1"/>
                          </a:solidFill>
                          <a:effectLst/>
                          <a:latin typeface="D-DIN" panose="020B05040302020A0204" pitchFamily="34" charset="0"/>
                          <a:ea typeface="+mn-ea"/>
                          <a:cs typeface="+mn-cs"/>
                        </a:rPr>
                        <a:t>Cash Conversion Cycle</a:t>
                      </a: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231874">
                <a:tc>
                  <a:txBody>
                    <a:bodyPr/>
                    <a:lstStyle/>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dirty="0">
                          <a:solidFill>
                            <a:schemeClr val="tx1"/>
                          </a:solidFill>
                          <a:effectLst/>
                          <a:latin typeface="D-DIN" panose="020B05040302020A0204" pitchFamily="34" charset="0"/>
                          <a:ea typeface="+mn-ea"/>
                          <a:cs typeface="+mn-cs"/>
                        </a:rPr>
                        <a:t>Days Sales of Inventory</a:t>
                      </a: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31874">
                <a:tc>
                  <a:txBody>
                    <a:bodyPr/>
                    <a:lstStyle/>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dirty="0">
                          <a:solidFill>
                            <a:schemeClr val="tx1"/>
                          </a:solidFill>
                          <a:effectLst/>
                          <a:latin typeface="D-DIN" panose="020B05040302020A0204" pitchFamily="34" charset="0"/>
                          <a:ea typeface="+mn-ea"/>
                          <a:cs typeface="+mn-cs"/>
                        </a:rPr>
                        <a:t>Days Sales Outstanding</a:t>
                      </a: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231874">
                <a:tc>
                  <a:txBody>
                    <a:bodyPr/>
                    <a:lstStyle/>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dirty="0">
                          <a:solidFill>
                            <a:schemeClr val="tx1"/>
                          </a:solidFill>
                          <a:effectLst/>
                          <a:latin typeface="D-DIN" panose="020B05040302020A0204" pitchFamily="34" charset="0"/>
                          <a:ea typeface="+mn-ea"/>
                          <a:cs typeface="+mn-cs"/>
                        </a:rPr>
                        <a:t>Days Payable Outstanding</a:t>
                      </a: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231874">
                <a:tc>
                  <a:txBody>
                    <a:bodyPr/>
                    <a:lstStyle/>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dirty="0">
                          <a:solidFill>
                            <a:schemeClr val="tx1"/>
                          </a:solidFill>
                          <a:effectLst/>
                          <a:latin typeface="D-DIN" panose="020B05040302020A0204" pitchFamily="34" charset="0"/>
                          <a:ea typeface="+mn-ea"/>
                          <a:cs typeface="+mn-cs"/>
                        </a:rPr>
                        <a:t>Inventory Turnover Ratio</a:t>
                      </a: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bl>
          </a:graphicData>
        </a:graphic>
      </p:graphicFrame>
      <p:pic>
        <p:nvPicPr>
          <p:cNvPr id="3" name="Picture 13">
            <a:extLst>
              <a:ext uri="{FF2B5EF4-FFF2-40B4-BE49-F238E27FC236}">
                <a16:creationId xmlns:a16="http://schemas.microsoft.com/office/drawing/2014/main" id="{860282F1-36CA-00C8-B194-31DF028A6A1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a:extLst>
              <a:ext uri="{FF2B5EF4-FFF2-40B4-BE49-F238E27FC236}">
                <a16:creationId xmlns:a16="http://schemas.microsoft.com/office/drawing/2014/main" id="{6E61BAFA-BF2D-9FF5-86ED-52BADABA6B5C}"/>
              </a:ext>
            </a:extLst>
          </p:cNvPr>
          <p:cNvSpPr txBox="1">
            <a:spLocks noChangeArrowheads="1"/>
          </p:cNvSpPr>
          <p:nvPr/>
        </p:nvSpPr>
        <p:spPr bwMode="auto">
          <a:xfrm>
            <a:off x="542201" y="414347"/>
            <a:ext cx="8443504"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23" algn="ctr" rtl="0" fontAlgn="base">
              <a:spcBef>
                <a:spcPct val="0"/>
              </a:spcBef>
              <a:spcAft>
                <a:spcPct val="0"/>
              </a:spcAft>
              <a:defRPr sz="4400">
                <a:solidFill>
                  <a:schemeClr val="tx2"/>
                </a:solidFill>
                <a:latin typeface="Times New Roman" pitchFamily="18" charset="0"/>
              </a:defRPr>
            </a:lvl6pPr>
            <a:lvl7pPr marL="914445" algn="ctr" rtl="0" fontAlgn="base">
              <a:spcBef>
                <a:spcPct val="0"/>
              </a:spcBef>
              <a:spcAft>
                <a:spcPct val="0"/>
              </a:spcAft>
              <a:defRPr sz="4400">
                <a:solidFill>
                  <a:schemeClr val="tx2"/>
                </a:solidFill>
                <a:latin typeface="Times New Roman" pitchFamily="18" charset="0"/>
              </a:defRPr>
            </a:lvl7pPr>
            <a:lvl8pPr marL="1371669" algn="ctr" rtl="0" fontAlgn="base">
              <a:spcBef>
                <a:spcPct val="0"/>
              </a:spcBef>
              <a:spcAft>
                <a:spcPct val="0"/>
              </a:spcAft>
              <a:defRPr sz="4400">
                <a:solidFill>
                  <a:schemeClr val="tx2"/>
                </a:solidFill>
                <a:latin typeface="Times New Roman" pitchFamily="18" charset="0"/>
              </a:defRPr>
            </a:lvl8pPr>
            <a:lvl9pPr marL="1828891" algn="ctr" rtl="0" fontAlgn="base">
              <a:spcBef>
                <a:spcPct val="0"/>
              </a:spcBef>
              <a:spcAft>
                <a:spcPct val="0"/>
              </a:spcAft>
              <a:defRPr sz="4400">
                <a:solidFill>
                  <a:schemeClr val="tx2"/>
                </a:solidFill>
                <a:latin typeface="Times New Roman" pitchFamily="18" charset="0"/>
              </a:defRPr>
            </a:lvl9pPr>
          </a:lstStyle>
          <a:p>
            <a:pPr algn="l" eaLnBrk="1" hangingPunct="1"/>
            <a:r>
              <a:rPr lang="en-GB" altLang="en-US" sz="2000" b="1" dirty="0">
                <a:solidFill>
                  <a:srgbClr val="0046AA"/>
                </a:solidFill>
                <a:latin typeface="D-DIN" panose="020B05040302020A0204" pitchFamily="34" charset="0"/>
                <a:cs typeface="Times New Roman" panose="02020603050405020304" pitchFamily="18" charset="0"/>
              </a:rPr>
              <a:t>Important Financial Ratios &amp; Metrics to Improve Stock Picking Skills</a:t>
            </a:r>
            <a:endParaRPr lang="en-US" altLang="en-US" sz="2000" b="1" kern="0" dirty="0">
              <a:solidFill>
                <a:srgbClr val="0046AA"/>
              </a:solidFill>
              <a:latin typeface="D-DIN" panose="020B05040302020A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712E645F-CAB6-86DF-DDF1-7F31C3480F6B}"/>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3906596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Rectangle 2"/>
          <p:cNvSpPr>
            <a:spLocks noGrp="1" noChangeArrowheads="1"/>
          </p:cNvSpPr>
          <p:nvPr>
            <p:ph type="ctrTitle"/>
          </p:nvPr>
        </p:nvSpPr>
        <p:spPr bwMode="auto">
          <a:xfrm>
            <a:off x="593977" y="376499"/>
            <a:ext cx="10443483" cy="59054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p>
            <a:pPr algn="l" eaLnBrk="1" hangingPunct="1"/>
            <a:r>
              <a:rPr lang="en-GB" altLang="en-US" sz="2400" b="1" dirty="0">
                <a:solidFill>
                  <a:srgbClr val="0046AA"/>
                </a:solidFill>
                <a:latin typeface="D-DIN" panose="020B05040302020A0204" pitchFamily="34" charset="0"/>
                <a:cs typeface="Times New Roman" panose="02020603050405020304" pitchFamily="18" charset="0"/>
              </a:rPr>
              <a:t>Fundamental Metrics</a:t>
            </a:r>
            <a:br>
              <a:rPr lang="en-GB" altLang="en-US" sz="2400" b="1" dirty="0">
                <a:solidFill>
                  <a:srgbClr val="0046AA"/>
                </a:solidFill>
                <a:latin typeface="D-DIN" panose="020B05040302020A0204" pitchFamily="34" charset="0"/>
                <a:cs typeface="Times New Roman" panose="02020603050405020304" pitchFamily="18" charset="0"/>
              </a:rPr>
            </a:br>
            <a:r>
              <a:rPr lang="en-GB" altLang="en-US" sz="2400" b="1" dirty="0" err="1">
                <a:solidFill>
                  <a:srgbClr val="C00000"/>
                </a:solidFill>
                <a:latin typeface="D-DIN" panose="020B05040302020A0204" pitchFamily="34" charset="0"/>
                <a:cs typeface="Times New Roman" panose="02020603050405020304" pitchFamily="18" charset="0"/>
              </a:rPr>
              <a:t>Piotroski</a:t>
            </a:r>
            <a:r>
              <a:rPr lang="en-GB" altLang="en-US" sz="2400" b="1" dirty="0">
                <a:solidFill>
                  <a:srgbClr val="C00000"/>
                </a:solidFill>
                <a:latin typeface="D-DIN" panose="020B05040302020A0204" pitchFamily="34" charset="0"/>
                <a:cs typeface="Times New Roman" panose="02020603050405020304" pitchFamily="18" charset="0"/>
              </a:rPr>
              <a:t> F-Score</a:t>
            </a:r>
          </a:p>
        </p:txBody>
      </p:sp>
      <p:pic>
        <p:nvPicPr>
          <p:cNvPr id="2" name="Picture 1"/>
          <p:cNvPicPr>
            <a:picLocks noChangeAspect="1"/>
          </p:cNvPicPr>
          <p:nvPr/>
        </p:nvPicPr>
        <p:blipFill rotWithShape="1">
          <a:blip r:embed="rId3"/>
          <a:srcRect l="50585" t="11815" r="8369" b="45414"/>
          <a:stretch/>
        </p:blipFill>
        <p:spPr>
          <a:xfrm>
            <a:off x="593974" y="1437649"/>
            <a:ext cx="4634635" cy="3863556"/>
          </a:xfrm>
          <a:prstGeom prst="rect">
            <a:avLst/>
          </a:prstGeom>
        </p:spPr>
      </p:pic>
      <p:pic>
        <p:nvPicPr>
          <p:cNvPr id="4" name="Picture 3"/>
          <p:cNvPicPr>
            <a:picLocks noChangeAspect="1"/>
          </p:cNvPicPr>
          <p:nvPr/>
        </p:nvPicPr>
        <p:blipFill rotWithShape="1">
          <a:blip r:embed="rId4"/>
          <a:srcRect l="50315" t="21603" r="9313" b="56962"/>
          <a:stretch/>
        </p:blipFill>
        <p:spPr>
          <a:xfrm>
            <a:off x="5590578" y="4824284"/>
            <a:ext cx="4634633" cy="1968558"/>
          </a:xfrm>
          <a:prstGeom prst="rect">
            <a:avLst/>
          </a:prstGeom>
        </p:spPr>
      </p:pic>
      <p:pic>
        <p:nvPicPr>
          <p:cNvPr id="11" name="Picture 10"/>
          <p:cNvPicPr>
            <a:picLocks noChangeAspect="1"/>
          </p:cNvPicPr>
          <p:nvPr/>
        </p:nvPicPr>
        <p:blipFill rotWithShape="1">
          <a:blip r:embed="rId3"/>
          <a:srcRect l="50585" t="76154" r="8369" b="7173"/>
          <a:stretch/>
        </p:blipFill>
        <p:spPr>
          <a:xfrm>
            <a:off x="5590575" y="3473340"/>
            <a:ext cx="4634635" cy="1506082"/>
          </a:xfrm>
          <a:prstGeom prst="rect">
            <a:avLst/>
          </a:prstGeom>
        </p:spPr>
      </p:pic>
      <p:pic>
        <p:nvPicPr>
          <p:cNvPr id="12" name="Picture 11"/>
          <p:cNvPicPr>
            <a:picLocks noChangeAspect="1"/>
          </p:cNvPicPr>
          <p:nvPr/>
        </p:nvPicPr>
        <p:blipFill rotWithShape="1">
          <a:blip r:embed="rId3"/>
          <a:srcRect l="50585" t="53561" r="8369" b="22586"/>
          <a:stretch/>
        </p:blipFill>
        <p:spPr>
          <a:xfrm>
            <a:off x="5590573" y="1344885"/>
            <a:ext cx="4634635" cy="2154601"/>
          </a:xfrm>
          <a:prstGeom prst="rect">
            <a:avLst/>
          </a:prstGeom>
        </p:spPr>
      </p:pic>
      <p:pic>
        <p:nvPicPr>
          <p:cNvPr id="5" name="Picture 13">
            <a:extLst>
              <a:ext uri="{FF2B5EF4-FFF2-40B4-BE49-F238E27FC236}">
                <a16:creationId xmlns:a16="http://schemas.microsoft.com/office/drawing/2014/main" id="{3A71E05C-1361-696D-37B9-EA33C99B509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EFDD8AFB-456E-2F0B-727E-8090E3E6FD4A}"/>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1408766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1"/>
          <p:cNvGrpSpPr/>
          <p:nvPr/>
        </p:nvGrpSpPr>
        <p:grpSpPr>
          <a:xfrm>
            <a:off x="2222882" y="1788458"/>
            <a:ext cx="7705725" cy="1640542"/>
            <a:chOff x="2222882" y="1358154"/>
            <a:chExt cx="7705725" cy="1640542"/>
          </a:xfrm>
        </p:grpSpPr>
        <p:sp>
          <p:nvSpPr>
            <p:cNvPr id="7" name="Rectangle 2"/>
            <p:cNvSpPr txBox="1">
              <a:spLocks noChangeArrowheads="1"/>
            </p:cNvSpPr>
            <p:nvPr/>
          </p:nvSpPr>
          <p:spPr bwMode="auto">
            <a:xfrm>
              <a:off x="2222882" y="2408147"/>
              <a:ext cx="7705725"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eaLnBrk="1" hangingPunct="1"/>
              <a:r>
                <a:rPr lang="en-US" altLang="en-US" sz="4800" b="1" kern="0" dirty="0">
                  <a:solidFill>
                    <a:srgbClr val="0046AA"/>
                  </a:solidFill>
                  <a:latin typeface="D-DIN" panose="020B05040302020A0204" pitchFamily="34" charset="0"/>
                  <a:cs typeface="Times New Roman" panose="02020603050405020304" pitchFamily="18" charset="0"/>
                </a:rPr>
                <a:t>Technical </a:t>
              </a:r>
            </a:p>
            <a:p>
              <a:pPr eaLnBrk="1" hangingPunct="1"/>
              <a:r>
                <a:rPr lang="en-US" altLang="en-US" sz="4800" b="1" kern="0" dirty="0">
                  <a:solidFill>
                    <a:srgbClr val="0046AA"/>
                  </a:solidFill>
                  <a:latin typeface="D-DIN" panose="020B05040302020A0204" pitchFamily="34" charset="0"/>
                  <a:cs typeface="Times New Roman" panose="02020603050405020304" pitchFamily="18" charset="0"/>
                </a:rPr>
                <a:t>Analysis </a:t>
              </a: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41371" y="1358154"/>
              <a:ext cx="1068749" cy="1070646"/>
            </a:xfrm>
            <a:prstGeom prst="rect">
              <a:avLst/>
            </a:prstGeom>
          </p:spPr>
        </p:pic>
      </p:grpSp>
      <p:pic>
        <p:nvPicPr>
          <p:cNvPr id="4" name="Picture 13">
            <a:extLst>
              <a:ext uri="{FF2B5EF4-FFF2-40B4-BE49-F238E27FC236}">
                <a16:creationId xmlns:a16="http://schemas.microsoft.com/office/drawing/2014/main" id="{56A0B6E9-88D1-590B-0BD9-81490201330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FDC738B2-54B1-8C56-946E-54D75A785900}"/>
              </a:ext>
            </a:extLst>
          </p:cNvPr>
          <p:cNvSpPr txBox="1"/>
          <p:nvPr/>
        </p:nvSpPr>
        <p:spPr>
          <a:xfrm>
            <a:off x="3505200" y="4421485"/>
            <a:ext cx="5327650" cy="646331"/>
          </a:xfrm>
          <a:prstGeom prst="rect">
            <a:avLst/>
          </a:prstGeom>
          <a:noFill/>
        </p:spPr>
        <p:txBody>
          <a:bodyPr wrap="square">
            <a:spAutoFit/>
          </a:bodyPr>
          <a:lstStyle/>
          <a:p>
            <a:pPr eaLnBrk="1" hangingPunct="1"/>
            <a:r>
              <a:rPr lang="en-US" altLang="en-US" sz="3600" b="1" kern="0" dirty="0">
                <a:solidFill>
                  <a:srgbClr val="C00000"/>
                </a:solidFill>
                <a:latin typeface="D-DIN" panose="020B05040302020A0204" pitchFamily="34" charset="0"/>
                <a:cs typeface="Times New Roman" panose="02020603050405020304" pitchFamily="18" charset="0"/>
              </a:rPr>
              <a:t>The Science of Investing</a:t>
            </a:r>
          </a:p>
        </p:txBody>
      </p:sp>
      <p:sp>
        <p:nvSpPr>
          <p:cNvPr id="5" name="Rectangle 4">
            <a:extLst>
              <a:ext uri="{FF2B5EF4-FFF2-40B4-BE49-F238E27FC236}">
                <a16:creationId xmlns:a16="http://schemas.microsoft.com/office/drawing/2014/main" id="{2BF0F58D-6B78-998A-5BA8-7CB2EDF70615}"/>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1985711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p:cNvSpPr/>
          <p:nvPr/>
        </p:nvSpPr>
        <p:spPr>
          <a:xfrm>
            <a:off x="0" y="2"/>
            <a:ext cx="12192000" cy="6858000"/>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2152375" cy="6858000"/>
          </a:xfrm>
          <a:prstGeom prst="rect">
            <a:avLst/>
          </a:prstGeom>
        </p:spPr>
      </p:pic>
    </p:spTree>
    <p:extLst>
      <p:ext uri="{BB962C8B-B14F-4D97-AF65-F5344CB8AC3E}">
        <p14:creationId xmlns:p14="http://schemas.microsoft.com/office/powerpoint/2010/main" val="1076244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4" name="Title 1">
            <a:extLst>
              <a:ext uri="{FF2B5EF4-FFF2-40B4-BE49-F238E27FC236}">
                <a16:creationId xmlns:a16="http://schemas.microsoft.com/office/drawing/2014/main" id="{3A295B22-31CA-4C63-827A-2B3CEE489206}"/>
              </a:ext>
            </a:extLst>
          </p:cNvPr>
          <p:cNvSpPr txBox="1">
            <a:spLocks/>
          </p:cNvSpPr>
          <p:nvPr/>
        </p:nvSpPr>
        <p:spPr bwMode="auto">
          <a:xfrm>
            <a:off x="512936" y="551035"/>
            <a:ext cx="7231244"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GB" altLang="en-US" sz="2400" b="1" dirty="0">
                <a:solidFill>
                  <a:srgbClr val="0046AA"/>
                </a:solidFill>
                <a:latin typeface="D-DIN" panose="020B05040302020A0204" pitchFamily="34" charset="0"/>
                <a:cs typeface="Times New Roman" panose="02020603050405020304" pitchFamily="18" charset="0"/>
              </a:rPr>
              <a:t>Technical Indicators</a:t>
            </a:r>
            <a:endParaRPr lang="en-IN" sz="2400" b="1" dirty="0">
              <a:solidFill>
                <a:srgbClr val="0046AA"/>
              </a:solidFill>
              <a:latin typeface="D-DIN" panose="020B05040302020A0204" pitchFamily="34" charset="0"/>
              <a:cs typeface="Times New Roman" panose="02020603050405020304" pitchFamily="18" charset="0"/>
            </a:endParaRPr>
          </a:p>
        </p:txBody>
      </p:sp>
      <p:sp>
        <p:nvSpPr>
          <p:cNvPr id="36" name="Rectangle 4"/>
          <p:cNvSpPr>
            <a:spLocks noChangeArrowheads="1"/>
          </p:cNvSpPr>
          <p:nvPr/>
        </p:nvSpPr>
        <p:spPr bwMode="auto">
          <a:xfrm>
            <a:off x="1222602" y="1381037"/>
            <a:ext cx="524487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buClr>
                <a:schemeClr val="tx1"/>
              </a:buClr>
              <a:buSzPct val="80000"/>
            </a:pPr>
            <a:r>
              <a:rPr lang="en-GB" altLang="en-US" sz="2000" b="1" dirty="0">
                <a:solidFill>
                  <a:srgbClr val="C00000"/>
                </a:solidFill>
                <a:latin typeface="D-DIN" panose="020B05040302020A0204" pitchFamily="34" charset="0"/>
                <a:cs typeface="Times New Roman" panose="02020603050405020304" pitchFamily="18" charset="0"/>
              </a:rPr>
              <a:t>Moving Averages </a:t>
            </a:r>
            <a:r>
              <a:rPr lang="en-GB" altLang="en-US" sz="1600" b="1" dirty="0">
                <a:solidFill>
                  <a:srgbClr val="C00000"/>
                </a:solidFill>
                <a:latin typeface="D-DIN" panose="020B05040302020A0204" pitchFamily="34" charset="0"/>
                <a:cs typeface="Times New Roman" panose="02020603050405020304" pitchFamily="18" charset="0"/>
              </a:rPr>
              <a:t>(DEMA , WEMA &amp; MEMA)</a:t>
            </a:r>
            <a:endParaRPr lang="en-US" altLang="en-US" sz="2000" b="1" dirty="0">
              <a:solidFill>
                <a:srgbClr val="C00000"/>
              </a:solidFill>
              <a:latin typeface="D-DIN" panose="020B05040302020A0204" pitchFamily="34" charset="0"/>
              <a:cs typeface="Times New Roman" panose="02020603050405020304" pitchFamily="18" charset="0"/>
            </a:endParaRPr>
          </a:p>
        </p:txBody>
      </p:sp>
      <p:grpSp>
        <p:nvGrpSpPr>
          <p:cNvPr id="37" name="Group 19"/>
          <p:cNvGrpSpPr>
            <a:grpSpLocks/>
          </p:cNvGrpSpPr>
          <p:nvPr/>
        </p:nvGrpSpPr>
        <p:grpSpPr bwMode="auto">
          <a:xfrm>
            <a:off x="1325344" y="1996331"/>
            <a:ext cx="215900" cy="71438"/>
            <a:chOff x="641426" y="1647610"/>
            <a:chExt cx="312772" cy="108077"/>
          </a:xfrm>
        </p:grpSpPr>
        <p:sp>
          <p:nvSpPr>
            <p:cNvPr id="38" name="Rectangle 3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9" name="Rectangle 3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0" name="Group 19"/>
          <p:cNvGrpSpPr>
            <a:grpSpLocks/>
          </p:cNvGrpSpPr>
          <p:nvPr/>
        </p:nvGrpSpPr>
        <p:grpSpPr bwMode="auto">
          <a:xfrm>
            <a:off x="1325344" y="2337748"/>
            <a:ext cx="215900" cy="71438"/>
            <a:chOff x="641426" y="1647610"/>
            <a:chExt cx="312772" cy="108077"/>
          </a:xfrm>
        </p:grpSpPr>
        <p:sp>
          <p:nvSpPr>
            <p:cNvPr id="41" name="Rectangle 4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2" name="Rectangle 4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3" name="Group 19"/>
          <p:cNvGrpSpPr>
            <a:grpSpLocks/>
          </p:cNvGrpSpPr>
          <p:nvPr/>
        </p:nvGrpSpPr>
        <p:grpSpPr bwMode="auto">
          <a:xfrm>
            <a:off x="1325344" y="2698158"/>
            <a:ext cx="215900" cy="71438"/>
            <a:chOff x="641426" y="1647610"/>
            <a:chExt cx="312772" cy="108077"/>
          </a:xfrm>
        </p:grpSpPr>
        <p:sp>
          <p:nvSpPr>
            <p:cNvPr id="44" name="Rectangle 4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5" name="Rectangle 4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6" name="Group 19"/>
          <p:cNvGrpSpPr>
            <a:grpSpLocks/>
          </p:cNvGrpSpPr>
          <p:nvPr/>
        </p:nvGrpSpPr>
        <p:grpSpPr bwMode="auto">
          <a:xfrm>
            <a:off x="1325344" y="3035527"/>
            <a:ext cx="215900" cy="71438"/>
            <a:chOff x="641426" y="1647610"/>
            <a:chExt cx="312772" cy="108077"/>
          </a:xfrm>
        </p:grpSpPr>
        <p:sp>
          <p:nvSpPr>
            <p:cNvPr id="47" name="Rectangle 4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8" name="Rectangle 4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9" name="Group 19"/>
          <p:cNvGrpSpPr>
            <a:grpSpLocks/>
          </p:cNvGrpSpPr>
          <p:nvPr/>
        </p:nvGrpSpPr>
        <p:grpSpPr bwMode="auto">
          <a:xfrm>
            <a:off x="1325344" y="3404522"/>
            <a:ext cx="215900" cy="71438"/>
            <a:chOff x="641426" y="1647610"/>
            <a:chExt cx="312772" cy="108077"/>
          </a:xfrm>
        </p:grpSpPr>
        <p:sp>
          <p:nvSpPr>
            <p:cNvPr id="50" name="Rectangle 49"/>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1" name="Rectangle 50"/>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52" name="Rectangle 4"/>
          <p:cNvSpPr>
            <a:spLocks noChangeArrowheads="1"/>
          </p:cNvSpPr>
          <p:nvPr/>
        </p:nvSpPr>
        <p:spPr bwMode="auto">
          <a:xfrm>
            <a:off x="7015918" y="1397007"/>
            <a:ext cx="123494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buClr>
                <a:schemeClr val="tx1"/>
              </a:buClr>
              <a:buSzPct val="80000"/>
            </a:pPr>
            <a:r>
              <a:rPr lang="en-GB" altLang="en-US" sz="2000" b="1" dirty="0">
                <a:solidFill>
                  <a:srgbClr val="C00000"/>
                </a:solidFill>
                <a:latin typeface="D-DIN" panose="020B05040302020A0204" pitchFamily="34" charset="0"/>
                <a:cs typeface="Times New Roman" panose="02020603050405020304" pitchFamily="18" charset="0"/>
              </a:rPr>
              <a:t>Trend</a:t>
            </a:r>
            <a:endParaRPr lang="en-US" altLang="en-US" sz="2000" b="1" dirty="0">
              <a:solidFill>
                <a:srgbClr val="C00000"/>
              </a:solidFill>
              <a:latin typeface="D-DIN" panose="020B05040302020A0204" pitchFamily="34" charset="0"/>
              <a:cs typeface="Times New Roman" panose="02020603050405020304" pitchFamily="18" charset="0"/>
            </a:endParaRPr>
          </a:p>
        </p:txBody>
      </p:sp>
      <p:sp>
        <p:nvSpPr>
          <p:cNvPr id="53" name="Rectangle 2"/>
          <p:cNvSpPr txBox="1">
            <a:spLocks noChangeArrowheads="1"/>
          </p:cNvSpPr>
          <p:nvPr/>
        </p:nvSpPr>
        <p:spPr bwMode="auto">
          <a:xfrm>
            <a:off x="7633392" y="1852488"/>
            <a:ext cx="2731035"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Short Term</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Medium Term</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Long Term</a:t>
            </a:r>
          </a:p>
          <a:p>
            <a:pPr algn="l" eaLnBrk="1" hangingPunct="1">
              <a:spcBef>
                <a:spcPts val="300"/>
              </a:spcBef>
            </a:pPr>
            <a:r>
              <a:rPr lang="en-US" altLang="en-US" sz="2000" b="1" kern="0" dirty="0" err="1">
                <a:solidFill>
                  <a:schemeClr val="tx1"/>
                </a:solidFill>
                <a:latin typeface="D-DIN" panose="020B05040302020A0204" pitchFamily="34" charset="0"/>
                <a:cs typeface="Times New Roman" panose="02020603050405020304" pitchFamily="18" charset="0"/>
              </a:rPr>
              <a:t>Supertrend</a:t>
            </a:r>
            <a:endParaRPr lang="en-US" altLang="en-US" sz="2000" b="1" kern="0" dirty="0">
              <a:solidFill>
                <a:schemeClr val="tx1"/>
              </a:solidFill>
              <a:latin typeface="D-DIN" panose="020B05040302020A0204" pitchFamily="34" charset="0"/>
              <a:cs typeface="Times New Roman" panose="02020603050405020304" pitchFamily="18" charset="0"/>
            </a:endParaRPr>
          </a:p>
        </p:txBody>
      </p:sp>
      <p:grpSp>
        <p:nvGrpSpPr>
          <p:cNvPr id="54" name="Group 19"/>
          <p:cNvGrpSpPr>
            <a:grpSpLocks/>
          </p:cNvGrpSpPr>
          <p:nvPr/>
        </p:nvGrpSpPr>
        <p:grpSpPr bwMode="auto">
          <a:xfrm>
            <a:off x="7207560" y="2042765"/>
            <a:ext cx="215900" cy="71438"/>
            <a:chOff x="641426" y="1647610"/>
            <a:chExt cx="312772" cy="108077"/>
          </a:xfrm>
        </p:grpSpPr>
        <p:sp>
          <p:nvSpPr>
            <p:cNvPr id="55" name="Rectangle 5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6" name="Rectangle 5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57" name="Group 19"/>
          <p:cNvGrpSpPr>
            <a:grpSpLocks/>
          </p:cNvGrpSpPr>
          <p:nvPr/>
        </p:nvGrpSpPr>
        <p:grpSpPr bwMode="auto">
          <a:xfrm>
            <a:off x="7207560" y="2393707"/>
            <a:ext cx="215900" cy="71438"/>
            <a:chOff x="641426" y="1647610"/>
            <a:chExt cx="312772" cy="108077"/>
          </a:xfrm>
        </p:grpSpPr>
        <p:sp>
          <p:nvSpPr>
            <p:cNvPr id="58" name="Rectangle 5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9" name="Rectangle 5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64" name="Group 19"/>
          <p:cNvGrpSpPr>
            <a:grpSpLocks/>
          </p:cNvGrpSpPr>
          <p:nvPr/>
        </p:nvGrpSpPr>
        <p:grpSpPr bwMode="auto">
          <a:xfrm>
            <a:off x="7207560" y="2735067"/>
            <a:ext cx="215900" cy="71438"/>
            <a:chOff x="641426" y="1647610"/>
            <a:chExt cx="312772" cy="108077"/>
          </a:xfrm>
        </p:grpSpPr>
        <p:sp>
          <p:nvSpPr>
            <p:cNvPr id="92" name="Rectangle 9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3" name="Rectangle 9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94" name="Rectangle 4"/>
          <p:cNvSpPr>
            <a:spLocks noChangeArrowheads="1"/>
          </p:cNvSpPr>
          <p:nvPr/>
        </p:nvSpPr>
        <p:spPr bwMode="auto">
          <a:xfrm>
            <a:off x="1233892" y="3875990"/>
            <a:ext cx="4572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buClr>
                <a:schemeClr val="tx1"/>
              </a:buClr>
              <a:buSzPct val="80000"/>
            </a:pPr>
            <a:r>
              <a:rPr lang="en-GB" altLang="en-US" sz="2000" b="1" dirty="0">
                <a:solidFill>
                  <a:srgbClr val="C00000"/>
                </a:solidFill>
                <a:latin typeface="D-DIN" panose="020B05040302020A0204" pitchFamily="34" charset="0"/>
                <a:cs typeface="Times New Roman" panose="02020603050405020304" pitchFamily="18" charset="0"/>
              </a:rPr>
              <a:t>Momentum</a:t>
            </a:r>
            <a:endParaRPr lang="en-US" altLang="en-US" sz="2000" b="1" dirty="0">
              <a:solidFill>
                <a:srgbClr val="C00000"/>
              </a:solidFill>
              <a:latin typeface="D-DIN" panose="020B05040302020A0204" pitchFamily="34" charset="0"/>
              <a:cs typeface="Times New Roman" panose="02020603050405020304" pitchFamily="18" charset="0"/>
            </a:endParaRPr>
          </a:p>
        </p:txBody>
      </p:sp>
      <p:sp>
        <p:nvSpPr>
          <p:cNvPr id="95" name="Rectangle 2"/>
          <p:cNvSpPr txBox="1">
            <a:spLocks noChangeArrowheads="1"/>
          </p:cNvSpPr>
          <p:nvPr/>
        </p:nvSpPr>
        <p:spPr bwMode="auto">
          <a:xfrm>
            <a:off x="1753125" y="4414193"/>
            <a:ext cx="1418956"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RSI</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MACD</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ADX</a:t>
            </a:r>
          </a:p>
        </p:txBody>
      </p:sp>
      <p:grpSp>
        <p:nvGrpSpPr>
          <p:cNvPr id="102" name="Group 19"/>
          <p:cNvGrpSpPr>
            <a:grpSpLocks/>
          </p:cNvGrpSpPr>
          <p:nvPr/>
        </p:nvGrpSpPr>
        <p:grpSpPr bwMode="auto">
          <a:xfrm>
            <a:off x="7207560" y="3100493"/>
            <a:ext cx="215900" cy="71438"/>
            <a:chOff x="641426" y="1647610"/>
            <a:chExt cx="312772" cy="108077"/>
          </a:xfrm>
        </p:grpSpPr>
        <p:sp>
          <p:nvSpPr>
            <p:cNvPr id="103" name="Rectangle 102"/>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4" name="Rectangle 103"/>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105" name="Rectangle 2"/>
          <p:cNvSpPr txBox="1">
            <a:spLocks noChangeArrowheads="1"/>
          </p:cNvSpPr>
          <p:nvPr/>
        </p:nvSpPr>
        <p:spPr bwMode="auto">
          <a:xfrm>
            <a:off x="1753125" y="1842448"/>
            <a:ext cx="2523602"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20 Days</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50 Days</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100 Days</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200 Days</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1000 Days</a:t>
            </a:r>
          </a:p>
        </p:txBody>
      </p:sp>
      <p:pic>
        <p:nvPicPr>
          <p:cNvPr id="3" name="Picture 13">
            <a:extLst>
              <a:ext uri="{FF2B5EF4-FFF2-40B4-BE49-F238E27FC236}">
                <a16:creationId xmlns:a16="http://schemas.microsoft.com/office/drawing/2014/main" id="{572EEF79-87F3-ECCE-F092-9783EA5150A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19">
            <a:extLst>
              <a:ext uri="{FF2B5EF4-FFF2-40B4-BE49-F238E27FC236}">
                <a16:creationId xmlns:a16="http://schemas.microsoft.com/office/drawing/2014/main" id="{9B72FD81-A0D4-6B22-7EC3-E1D001694B4A}"/>
              </a:ext>
            </a:extLst>
          </p:cNvPr>
          <p:cNvGrpSpPr>
            <a:grpSpLocks/>
          </p:cNvGrpSpPr>
          <p:nvPr/>
        </p:nvGrpSpPr>
        <p:grpSpPr bwMode="auto">
          <a:xfrm>
            <a:off x="1325344" y="4564244"/>
            <a:ext cx="215900" cy="71438"/>
            <a:chOff x="641426" y="1647610"/>
            <a:chExt cx="312772" cy="108077"/>
          </a:xfrm>
        </p:grpSpPr>
        <p:sp>
          <p:nvSpPr>
            <p:cNvPr id="9" name="Rectangle 8">
              <a:extLst>
                <a:ext uri="{FF2B5EF4-FFF2-40B4-BE49-F238E27FC236}">
                  <a16:creationId xmlns:a16="http://schemas.microsoft.com/office/drawing/2014/main" id="{484793A1-3968-6923-7E96-0BDA72C4A570}"/>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Rectangle 9">
              <a:extLst>
                <a:ext uri="{FF2B5EF4-FFF2-40B4-BE49-F238E27FC236}">
                  <a16:creationId xmlns:a16="http://schemas.microsoft.com/office/drawing/2014/main" id="{FC5B7574-7605-471C-4358-C28431CC419C}"/>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1" name="Group 19">
            <a:extLst>
              <a:ext uri="{FF2B5EF4-FFF2-40B4-BE49-F238E27FC236}">
                <a16:creationId xmlns:a16="http://schemas.microsoft.com/office/drawing/2014/main" id="{864E8F9A-18B2-9E2B-B36B-2A1734FAE562}"/>
              </a:ext>
            </a:extLst>
          </p:cNvPr>
          <p:cNvGrpSpPr>
            <a:grpSpLocks/>
          </p:cNvGrpSpPr>
          <p:nvPr/>
        </p:nvGrpSpPr>
        <p:grpSpPr bwMode="auto">
          <a:xfrm>
            <a:off x="1325344" y="4949973"/>
            <a:ext cx="215900" cy="71438"/>
            <a:chOff x="641426" y="1647610"/>
            <a:chExt cx="312772" cy="108077"/>
          </a:xfrm>
        </p:grpSpPr>
        <p:sp>
          <p:nvSpPr>
            <p:cNvPr id="12" name="Rectangle 11">
              <a:extLst>
                <a:ext uri="{FF2B5EF4-FFF2-40B4-BE49-F238E27FC236}">
                  <a16:creationId xmlns:a16="http://schemas.microsoft.com/office/drawing/2014/main" id="{BA5D7620-6F1E-7FE1-38C4-23093931A21F}"/>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Rectangle 12">
              <a:extLst>
                <a:ext uri="{FF2B5EF4-FFF2-40B4-BE49-F238E27FC236}">
                  <a16:creationId xmlns:a16="http://schemas.microsoft.com/office/drawing/2014/main" id="{8ECC4BFA-C929-B93C-4A6E-2FDFDA0D7309}"/>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4" name="Group 19">
            <a:extLst>
              <a:ext uri="{FF2B5EF4-FFF2-40B4-BE49-F238E27FC236}">
                <a16:creationId xmlns:a16="http://schemas.microsoft.com/office/drawing/2014/main" id="{390D04D3-B94C-676A-74C0-858BEC4A9CB1}"/>
              </a:ext>
            </a:extLst>
          </p:cNvPr>
          <p:cNvGrpSpPr>
            <a:grpSpLocks/>
          </p:cNvGrpSpPr>
          <p:nvPr/>
        </p:nvGrpSpPr>
        <p:grpSpPr bwMode="auto">
          <a:xfrm>
            <a:off x="1325344" y="5286062"/>
            <a:ext cx="215900" cy="71438"/>
            <a:chOff x="641426" y="1647610"/>
            <a:chExt cx="312772" cy="108077"/>
          </a:xfrm>
        </p:grpSpPr>
        <p:sp>
          <p:nvSpPr>
            <p:cNvPr id="15" name="Rectangle 14">
              <a:extLst>
                <a:ext uri="{FF2B5EF4-FFF2-40B4-BE49-F238E27FC236}">
                  <a16:creationId xmlns:a16="http://schemas.microsoft.com/office/drawing/2014/main" id="{E637A2C5-6DA2-C771-21EC-F4600EE3D4BC}"/>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Rectangle 15">
              <a:extLst>
                <a:ext uri="{FF2B5EF4-FFF2-40B4-BE49-F238E27FC236}">
                  <a16:creationId xmlns:a16="http://schemas.microsoft.com/office/drawing/2014/main" id="{A54F1301-C06A-A655-F9FA-DA911C4DB61F}"/>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4" name="Rectangle 3">
            <a:extLst>
              <a:ext uri="{FF2B5EF4-FFF2-40B4-BE49-F238E27FC236}">
                <a16:creationId xmlns:a16="http://schemas.microsoft.com/office/drawing/2014/main" id="{03F4BA54-F2CE-D007-2BBD-4DBCEC3F3AE6}"/>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3740287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614025" y="571841"/>
            <a:ext cx="8506827"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400" b="1" kern="0" dirty="0">
                <a:solidFill>
                  <a:srgbClr val="0046AA"/>
                </a:solidFill>
                <a:latin typeface="D-DIN" panose="020B05040302020A0204" pitchFamily="34" charset="0"/>
                <a:cs typeface="Times New Roman" panose="02020603050405020304" pitchFamily="18" charset="0"/>
              </a:rPr>
              <a:t>Timeframes</a:t>
            </a:r>
          </a:p>
        </p:txBody>
      </p:sp>
      <p:sp>
        <p:nvSpPr>
          <p:cNvPr id="11" name="Text Box 6"/>
          <p:cNvSpPr txBox="1">
            <a:spLocks noChangeArrowheads="1"/>
          </p:cNvSpPr>
          <p:nvPr/>
        </p:nvSpPr>
        <p:spPr bwMode="auto">
          <a:xfrm>
            <a:off x="1044618" y="1221551"/>
            <a:ext cx="8302581" cy="1785104"/>
          </a:xfrm>
          <a:prstGeom prst="rect">
            <a:avLst/>
          </a:prstGeom>
          <a:noFill/>
          <a:ln w="9525">
            <a:noFill/>
            <a:miter lim="800000"/>
            <a:headEnd/>
            <a:tailEnd/>
          </a:ln>
        </p:spPr>
        <p:txBody>
          <a:bodyPr wrap="square">
            <a:spAutoFit/>
          </a:bodyPr>
          <a:lstStyle/>
          <a:p>
            <a:pPr>
              <a:spcAft>
                <a:spcPts val="1200"/>
              </a:spcAft>
            </a:pPr>
            <a:r>
              <a:rPr lang="en-US" sz="2000" b="1" dirty="0">
                <a:latin typeface="D-DIN" panose="020B05040302020A0204" pitchFamily="34" charset="0"/>
                <a:cs typeface="Calibri" panose="020F0502020204030204" pitchFamily="34" charset="0"/>
              </a:rPr>
              <a:t>For Weekly Options... 15 Minutes Charts </a:t>
            </a:r>
          </a:p>
          <a:p>
            <a:pPr>
              <a:spcAft>
                <a:spcPts val="1200"/>
              </a:spcAft>
            </a:pPr>
            <a:r>
              <a:rPr lang="en-US" sz="2000" b="1" dirty="0">
                <a:latin typeface="D-DIN" panose="020B05040302020A0204" pitchFamily="34" charset="0"/>
                <a:cs typeface="Calibri" panose="020F0502020204030204" pitchFamily="34" charset="0"/>
              </a:rPr>
              <a:t>For Futures and Short Term Investment...Hourly Chart Better</a:t>
            </a:r>
          </a:p>
          <a:p>
            <a:pPr>
              <a:spcAft>
                <a:spcPts val="1200"/>
              </a:spcAft>
            </a:pPr>
            <a:r>
              <a:rPr lang="en-US" sz="2000" b="1" dirty="0">
                <a:latin typeface="D-DIN" panose="020B05040302020A0204" pitchFamily="34" charset="0"/>
                <a:cs typeface="Calibri" panose="020F0502020204030204" pitchFamily="34" charset="0"/>
              </a:rPr>
              <a:t>For Delivery Based Medium Term Investment...Daily Chart</a:t>
            </a:r>
          </a:p>
          <a:p>
            <a:pPr>
              <a:spcAft>
                <a:spcPts val="1200"/>
              </a:spcAft>
            </a:pPr>
            <a:r>
              <a:rPr lang="en-US" sz="2000" b="1" dirty="0">
                <a:latin typeface="D-DIN" panose="020B05040302020A0204" pitchFamily="34" charset="0"/>
                <a:cs typeface="Calibri" panose="020F0502020204030204" pitchFamily="34" charset="0"/>
              </a:rPr>
              <a:t>For Long Term Investment... Weekly Chart</a:t>
            </a:r>
            <a:endParaRPr lang="en-US" sz="1200" b="1" dirty="0">
              <a:latin typeface="D-DIN" panose="020B05040302020A0204" pitchFamily="34" charset="0"/>
              <a:cs typeface="Calibri" panose="020F0502020204030204" pitchFamily="34" charset="0"/>
            </a:endParaRPr>
          </a:p>
        </p:txBody>
      </p:sp>
      <p:grpSp>
        <p:nvGrpSpPr>
          <p:cNvPr id="8" name="Group 19"/>
          <p:cNvGrpSpPr>
            <a:grpSpLocks/>
          </p:cNvGrpSpPr>
          <p:nvPr/>
        </p:nvGrpSpPr>
        <p:grpSpPr bwMode="auto">
          <a:xfrm>
            <a:off x="740742" y="1390206"/>
            <a:ext cx="215900" cy="71438"/>
            <a:chOff x="641426" y="1647610"/>
            <a:chExt cx="312772" cy="108077"/>
          </a:xfrm>
        </p:grpSpPr>
        <p:sp>
          <p:nvSpPr>
            <p:cNvPr id="12" name="Rectangle 1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Rectangle 1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4" name="Group 19"/>
          <p:cNvGrpSpPr>
            <a:grpSpLocks/>
          </p:cNvGrpSpPr>
          <p:nvPr/>
        </p:nvGrpSpPr>
        <p:grpSpPr bwMode="auto">
          <a:xfrm>
            <a:off x="740742" y="1842269"/>
            <a:ext cx="215900" cy="71438"/>
            <a:chOff x="641426" y="1647610"/>
            <a:chExt cx="312772" cy="108077"/>
          </a:xfrm>
        </p:grpSpPr>
        <p:sp>
          <p:nvSpPr>
            <p:cNvPr id="15" name="Rectangle 1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Rectangle 1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7" name="Group 19"/>
          <p:cNvGrpSpPr>
            <a:grpSpLocks/>
          </p:cNvGrpSpPr>
          <p:nvPr/>
        </p:nvGrpSpPr>
        <p:grpSpPr bwMode="auto">
          <a:xfrm>
            <a:off x="740742" y="2295730"/>
            <a:ext cx="215900" cy="71438"/>
            <a:chOff x="641426" y="1647610"/>
            <a:chExt cx="312772" cy="108077"/>
          </a:xfrm>
        </p:grpSpPr>
        <p:sp>
          <p:nvSpPr>
            <p:cNvPr id="18" name="Rectangle 1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Rectangle 1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0" name="Group 19"/>
          <p:cNvGrpSpPr>
            <a:grpSpLocks/>
          </p:cNvGrpSpPr>
          <p:nvPr/>
        </p:nvGrpSpPr>
        <p:grpSpPr bwMode="auto">
          <a:xfrm>
            <a:off x="740742" y="2760967"/>
            <a:ext cx="215900" cy="71438"/>
            <a:chOff x="641426" y="1647610"/>
            <a:chExt cx="312772" cy="108077"/>
          </a:xfrm>
        </p:grpSpPr>
        <p:sp>
          <p:nvSpPr>
            <p:cNvPr id="21" name="Rectangle 2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Rectangle 2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pic>
        <p:nvPicPr>
          <p:cNvPr id="3" name="Picture 13">
            <a:extLst>
              <a:ext uri="{FF2B5EF4-FFF2-40B4-BE49-F238E27FC236}">
                <a16:creationId xmlns:a16="http://schemas.microsoft.com/office/drawing/2014/main" id="{9BBC4F12-392E-B1AC-084D-378F2FAC0A1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72A82FEE-D995-1C28-1FD6-68197CFABCCF}"/>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966244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614025" y="351923"/>
            <a:ext cx="8506827"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400" b="1" kern="0" dirty="0">
                <a:solidFill>
                  <a:srgbClr val="0046AA"/>
                </a:solidFill>
                <a:latin typeface="D-DIN" panose="020B05040302020A0204" pitchFamily="34" charset="0"/>
                <a:cs typeface="Times New Roman" panose="02020603050405020304" pitchFamily="18" charset="0"/>
              </a:rPr>
              <a:t>Technical Analysis</a:t>
            </a:r>
          </a:p>
        </p:txBody>
      </p:sp>
      <p:sp>
        <p:nvSpPr>
          <p:cNvPr id="11" name="Text Box 6"/>
          <p:cNvSpPr txBox="1">
            <a:spLocks noChangeArrowheads="1"/>
          </p:cNvSpPr>
          <p:nvPr/>
        </p:nvSpPr>
        <p:spPr bwMode="auto">
          <a:xfrm>
            <a:off x="1044618" y="920607"/>
            <a:ext cx="10626681" cy="5727850"/>
          </a:xfrm>
          <a:prstGeom prst="rect">
            <a:avLst/>
          </a:prstGeom>
          <a:noFill/>
          <a:ln w="9525">
            <a:noFill/>
            <a:miter lim="800000"/>
            <a:headEnd/>
            <a:tailEnd/>
          </a:ln>
        </p:spPr>
        <p:txBody>
          <a:bodyPr wrap="square">
            <a:spAutoFit/>
          </a:bodyPr>
          <a:lstStyle/>
          <a:p>
            <a:pPr>
              <a:spcAft>
                <a:spcPts val="0"/>
              </a:spcAft>
            </a:pPr>
            <a:r>
              <a:rPr lang="en-US" sz="1801" b="1" dirty="0">
                <a:latin typeface="D-DIN" panose="020B05040302020A0204" pitchFamily="34" charset="0"/>
                <a:cs typeface="Calibri" panose="020F0502020204030204" pitchFamily="34" charset="0"/>
              </a:rPr>
              <a:t>Exponential </a:t>
            </a:r>
            <a:r>
              <a:rPr lang="en-US" sz="1801" b="1">
                <a:latin typeface="D-DIN" panose="020B05040302020A0204" pitchFamily="34" charset="0"/>
                <a:cs typeface="Calibri" panose="020F0502020204030204" pitchFamily="34" charset="0"/>
              </a:rPr>
              <a:t>Moving Average: </a:t>
            </a:r>
            <a:r>
              <a:rPr lang="en-US" sz="1801" b="1" dirty="0">
                <a:latin typeface="D-DIN" panose="020B05040302020A0204" pitchFamily="34" charset="0"/>
                <a:cs typeface="Calibri" panose="020F0502020204030204" pitchFamily="34" charset="0"/>
              </a:rPr>
              <a:t>- </a:t>
            </a:r>
          </a:p>
          <a:p>
            <a:pPr>
              <a:spcAft>
                <a:spcPts val="0"/>
              </a:spcAft>
            </a:pPr>
            <a:r>
              <a:rPr lang="en-US" sz="1401" b="1" dirty="0">
                <a:latin typeface="D-DIN" panose="020B05040302020A0204" pitchFamily="34" charset="0"/>
                <a:cs typeface="Calibri" panose="020F0502020204030204" pitchFamily="34" charset="0"/>
              </a:rPr>
              <a:t>An exponential moving average (EMA) is a type of moving average (MA) that places a greater weight and significance on the most recent data points. The exponential moving average is also referred to as the exponentially weighted moving average. An exponentially weighted moving average reacts more significantly to recent price changes than a simple moving average (SMA), which applies an equal weight to all observations in the period.</a:t>
            </a:r>
          </a:p>
          <a:p>
            <a:pPr>
              <a:spcAft>
                <a:spcPts val="0"/>
              </a:spcAft>
            </a:pPr>
            <a:endParaRPr lang="en-US" sz="1401" b="1" dirty="0">
              <a:latin typeface="D-DIN" panose="020B05040302020A0204" pitchFamily="34" charset="0"/>
              <a:cs typeface="Calibri" panose="020F0502020204030204" pitchFamily="34" charset="0"/>
            </a:endParaRPr>
          </a:p>
          <a:p>
            <a:pPr>
              <a:spcAft>
                <a:spcPts val="0"/>
              </a:spcAft>
            </a:pPr>
            <a:r>
              <a:rPr lang="en-US" sz="1801" b="1" dirty="0">
                <a:latin typeface="D-DIN" panose="020B05040302020A0204" pitchFamily="34" charset="0"/>
                <a:cs typeface="Calibri" panose="020F0502020204030204" pitchFamily="34" charset="0"/>
              </a:rPr>
              <a:t>MACD Histogram</a:t>
            </a:r>
          </a:p>
          <a:p>
            <a:pPr>
              <a:spcAft>
                <a:spcPts val="0"/>
              </a:spcAft>
            </a:pPr>
            <a:r>
              <a:rPr lang="en-US" sz="1401" b="1" dirty="0">
                <a:latin typeface="D-DIN" panose="020B05040302020A0204" pitchFamily="34" charset="0"/>
                <a:cs typeface="Calibri" panose="020F0502020204030204" pitchFamily="34" charset="0"/>
              </a:rPr>
              <a:t>MACD is often displayed with a histogram (see the chart below) which graphs the distance between the MACD and its signal line. If the MACD is above the signal line, the histogram will be above the MACD’s baseline. If the MACD is below its signal line, the histogram will be below the MACD’s baseline. Traders use the MACD’s histogram to identify when bullish or bearish momentum is high.</a:t>
            </a:r>
          </a:p>
          <a:p>
            <a:pPr>
              <a:spcAft>
                <a:spcPts val="0"/>
              </a:spcAft>
            </a:pPr>
            <a:endParaRPr lang="en-US" sz="1401" b="1" dirty="0">
              <a:latin typeface="D-DIN" panose="020B05040302020A0204" pitchFamily="34" charset="0"/>
              <a:cs typeface="Calibri" panose="020F0502020204030204" pitchFamily="34" charset="0"/>
            </a:endParaRPr>
          </a:p>
          <a:p>
            <a:pPr>
              <a:spcAft>
                <a:spcPts val="0"/>
              </a:spcAft>
            </a:pPr>
            <a:r>
              <a:rPr lang="en-IN" sz="1801" b="1" dirty="0">
                <a:latin typeface="D-DIN" panose="020B05040302020A0204" pitchFamily="34" charset="0"/>
                <a:cs typeface="Calibri" panose="020F0502020204030204" pitchFamily="34" charset="0"/>
              </a:rPr>
              <a:t>Relative Strength Index</a:t>
            </a:r>
          </a:p>
          <a:p>
            <a:pPr>
              <a:spcAft>
                <a:spcPts val="0"/>
              </a:spcAft>
            </a:pPr>
            <a:r>
              <a:rPr lang="en-IN" sz="1401" b="1" dirty="0">
                <a:latin typeface="D-DIN" panose="020B05040302020A0204" pitchFamily="34" charset="0"/>
                <a:cs typeface="Calibri" panose="020F0502020204030204" pitchFamily="34" charset="0"/>
              </a:rPr>
              <a:t>The relative strength index (RSI) is a momentum indicator used in technical analysis that measures the magnitude of recent price changes to evaluate overbought or oversold conditions in the price of a stock or other asset. </a:t>
            </a:r>
          </a:p>
          <a:p>
            <a:pPr>
              <a:spcAft>
                <a:spcPts val="0"/>
              </a:spcAft>
            </a:pPr>
            <a:r>
              <a:rPr lang="en-IN" sz="1401" b="1" dirty="0">
                <a:latin typeface="D-DIN" panose="020B05040302020A0204" pitchFamily="34" charset="0"/>
                <a:cs typeface="Calibri" panose="020F0502020204030204" pitchFamily="34" charset="0"/>
              </a:rPr>
              <a:t>Traditional interpretation and usage of the RSI are that values of 70 or above indicate that a security is becoming overbought or overvalued and may be primed for a trend reversal or corrective pullback in price. An RSI reading of 30 or below indicates an oversold or undervalued condition.</a:t>
            </a:r>
          </a:p>
          <a:p>
            <a:pPr>
              <a:spcAft>
                <a:spcPts val="0"/>
              </a:spcAft>
            </a:pPr>
            <a:endParaRPr lang="en-IN" sz="1401" b="1" dirty="0">
              <a:latin typeface="D-DIN" panose="020B05040302020A0204" pitchFamily="34" charset="0"/>
              <a:cs typeface="Calibri" panose="020F0502020204030204" pitchFamily="34" charset="0"/>
            </a:endParaRPr>
          </a:p>
          <a:p>
            <a:pPr>
              <a:spcAft>
                <a:spcPts val="0"/>
              </a:spcAft>
            </a:pPr>
            <a:r>
              <a:rPr lang="en-IN" sz="1801" b="1" dirty="0">
                <a:latin typeface="D-DIN" panose="020B05040302020A0204" pitchFamily="34" charset="0"/>
                <a:cs typeface="Calibri" panose="020F0502020204030204" pitchFamily="34" charset="0"/>
              </a:rPr>
              <a:t>Super Trend Indicator</a:t>
            </a:r>
          </a:p>
          <a:p>
            <a:pPr>
              <a:spcAft>
                <a:spcPts val="0"/>
              </a:spcAft>
            </a:pPr>
            <a:r>
              <a:rPr lang="en-IN" sz="1401" b="1" dirty="0">
                <a:latin typeface="D-DIN" panose="020B05040302020A0204" pitchFamily="34" charset="0"/>
                <a:cs typeface="Calibri" panose="020F0502020204030204" pitchFamily="34" charset="0"/>
              </a:rPr>
              <a:t>The super-trend indicator relies on two fundamental dynamic values- period and multiplier. But before we get into that, it is important to understand the concept of ATR or Average True Range. ATR is yet another indicator that gives you market volatility value by decompressing the range of prices of a security for a particular time.</a:t>
            </a:r>
          </a:p>
          <a:p>
            <a:pPr>
              <a:spcAft>
                <a:spcPts val="0"/>
              </a:spcAft>
            </a:pPr>
            <a:endParaRPr lang="en-IN" sz="1401" b="1" dirty="0">
              <a:latin typeface="D-DIN" panose="020B05040302020A0204" pitchFamily="34" charset="0"/>
              <a:cs typeface="Calibri" panose="020F0502020204030204" pitchFamily="34" charset="0"/>
            </a:endParaRPr>
          </a:p>
          <a:p>
            <a:pPr>
              <a:spcAft>
                <a:spcPts val="0"/>
              </a:spcAft>
            </a:pPr>
            <a:endParaRPr lang="en-US" sz="1401" b="1" dirty="0">
              <a:latin typeface="D-DIN" panose="020B05040302020A0204" pitchFamily="34" charset="0"/>
              <a:cs typeface="Calibri" panose="020F0502020204030204" pitchFamily="34" charset="0"/>
            </a:endParaRPr>
          </a:p>
        </p:txBody>
      </p:sp>
      <p:grpSp>
        <p:nvGrpSpPr>
          <p:cNvPr id="8" name="Group 19"/>
          <p:cNvGrpSpPr>
            <a:grpSpLocks/>
          </p:cNvGrpSpPr>
          <p:nvPr/>
        </p:nvGrpSpPr>
        <p:grpSpPr bwMode="auto">
          <a:xfrm>
            <a:off x="740742" y="1085162"/>
            <a:ext cx="215900" cy="71438"/>
            <a:chOff x="641426" y="1647610"/>
            <a:chExt cx="312772" cy="108077"/>
          </a:xfrm>
        </p:grpSpPr>
        <p:sp>
          <p:nvSpPr>
            <p:cNvPr id="12" name="Rectangle 1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Rectangle 1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4" name="Group 19"/>
          <p:cNvGrpSpPr>
            <a:grpSpLocks/>
          </p:cNvGrpSpPr>
          <p:nvPr/>
        </p:nvGrpSpPr>
        <p:grpSpPr bwMode="auto">
          <a:xfrm>
            <a:off x="740742" y="2422998"/>
            <a:ext cx="215900" cy="71438"/>
            <a:chOff x="641426" y="1647610"/>
            <a:chExt cx="312772" cy="108077"/>
          </a:xfrm>
        </p:grpSpPr>
        <p:sp>
          <p:nvSpPr>
            <p:cNvPr id="15" name="Rectangle 1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Rectangle 1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7" name="Group 19"/>
          <p:cNvGrpSpPr>
            <a:grpSpLocks/>
          </p:cNvGrpSpPr>
          <p:nvPr/>
        </p:nvGrpSpPr>
        <p:grpSpPr bwMode="auto">
          <a:xfrm>
            <a:off x="740742" y="3763085"/>
            <a:ext cx="215900" cy="71438"/>
            <a:chOff x="641426" y="1647610"/>
            <a:chExt cx="312772" cy="108077"/>
          </a:xfrm>
        </p:grpSpPr>
        <p:sp>
          <p:nvSpPr>
            <p:cNvPr id="18" name="Rectangle 1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Rectangle 1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0" name="Group 19"/>
          <p:cNvGrpSpPr>
            <a:grpSpLocks/>
          </p:cNvGrpSpPr>
          <p:nvPr/>
        </p:nvGrpSpPr>
        <p:grpSpPr bwMode="auto">
          <a:xfrm>
            <a:off x="740742" y="5292611"/>
            <a:ext cx="215900" cy="71438"/>
            <a:chOff x="641426" y="1647610"/>
            <a:chExt cx="312772" cy="108077"/>
          </a:xfrm>
        </p:grpSpPr>
        <p:sp>
          <p:nvSpPr>
            <p:cNvPr id="21" name="Rectangle 2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Rectangle 2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pic>
        <p:nvPicPr>
          <p:cNvPr id="3" name="Picture 13">
            <a:extLst>
              <a:ext uri="{FF2B5EF4-FFF2-40B4-BE49-F238E27FC236}">
                <a16:creationId xmlns:a16="http://schemas.microsoft.com/office/drawing/2014/main" id="{2249329D-FE94-4FCD-2204-F08D5B7B054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2A211E3F-F574-90F9-C4AC-C14062B58FFF}"/>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4266687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957E419-00C1-2B1A-33C3-84BCEAD3748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4275" y="830262"/>
            <a:ext cx="3612462" cy="5415984"/>
          </a:xfrm>
          <a:prstGeom prst="rect">
            <a:avLst/>
          </a:prstGeom>
        </p:spPr>
      </p:pic>
      <p:sp>
        <p:nvSpPr>
          <p:cNvPr id="2" name="TextBox 1"/>
          <p:cNvSpPr txBox="1"/>
          <p:nvPr/>
        </p:nvSpPr>
        <p:spPr>
          <a:xfrm>
            <a:off x="777228" y="918230"/>
            <a:ext cx="5805093" cy="5221942"/>
          </a:xfrm>
          <a:prstGeom prst="rect">
            <a:avLst/>
          </a:prstGeom>
          <a:noFill/>
        </p:spPr>
        <p:txBody>
          <a:bodyPr wrap="square" rtlCol="0">
            <a:spAutoFit/>
          </a:bodyPr>
          <a:lstStyle/>
          <a:p>
            <a:pPr>
              <a:spcAft>
                <a:spcPts val="400"/>
              </a:spcAft>
            </a:pPr>
            <a:r>
              <a:rPr lang="en-US" sz="1350" b="1" dirty="0">
                <a:latin typeface="D-DIN" panose="020B05040302020A0204" pitchFamily="34" charset="0"/>
              </a:rPr>
              <a:t>Jesse Livermore - The Trend-Following Boy Plunger</a:t>
            </a:r>
          </a:p>
          <a:p>
            <a:pPr>
              <a:spcAft>
                <a:spcPts val="400"/>
              </a:spcAft>
            </a:pPr>
            <a:r>
              <a:rPr lang="en-US" sz="1350" b="1" dirty="0">
                <a:latin typeface="D-DIN" panose="020B05040302020A0204" pitchFamily="34" charset="0"/>
              </a:rPr>
              <a:t>David Ricardo - The </a:t>
            </a:r>
            <a:r>
              <a:rPr lang="en-US" sz="1350" b="1" dirty="0" err="1">
                <a:latin typeface="D-DIN" panose="020B05040302020A0204" pitchFamily="34" charset="0"/>
              </a:rPr>
              <a:t>Napolenic</a:t>
            </a:r>
            <a:r>
              <a:rPr lang="en-US" sz="1350" b="1" dirty="0">
                <a:latin typeface="D-DIN" panose="020B05040302020A0204" pitchFamily="34" charset="0"/>
              </a:rPr>
              <a:t> Speculator</a:t>
            </a:r>
          </a:p>
          <a:p>
            <a:pPr>
              <a:spcAft>
                <a:spcPts val="400"/>
              </a:spcAft>
            </a:pPr>
            <a:r>
              <a:rPr lang="en-US" sz="1350" b="1" dirty="0">
                <a:latin typeface="D-DIN" panose="020B05040302020A0204" pitchFamily="34" charset="0"/>
              </a:rPr>
              <a:t>George Soros - The Alchemist Who Broke the Bank of England</a:t>
            </a:r>
          </a:p>
          <a:p>
            <a:pPr>
              <a:spcAft>
                <a:spcPts val="400"/>
              </a:spcAft>
            </a:pPr>
            <a:r>
              <a:rPr lang="en-US" sz="1350" b="1" dirty="0">
                <a:latin typeface="D-DIN" panose="020B05040302020A0204" pitchFamily="34" charset="0"/>
              </a:rPr>
              <a:t>Michael Steinhardt - The Contrarian Hedge Funder</a:t>
            </a:r>
          </a:p>
          <a:p>
            <a:pPr>
              <a:spcAft>
                <a:spcPts val="400"/>
              </a:spcAft>
            </a:pPr>
            <a:r>
              <a:rPr lang="en-US" sz="1350" b="1" dirty="0">
                <a:latin typeface="D-DIN" panose="020B05040302020A0204" pitchFamily="34" charset="0"/>
              </a:rPr>
              <a:t>Benjamin Graham - The Father of Value Investing</a:t>
            </a:r>
          </a:p>
          <a:p>
            <a:pPr>
              <a:spcAft>
                <a:spcPts val="400"/>
              </a:spcAft>
            </a:pPr>
            <a:r>
              <a:rPr lang="en-US" sz="1350" b="1" dirty="0">
                <a:latin typeface="D-DIN" panose="020B05040302020A0204" pitchFamily="34" charset="0"/>
              </a:rPr>
              <a:t>Warren Buffett - The Elder Statesman of Finance</a:t>
            </a:r>
          </a:p>
          <a:p>
            <a:pPr>
              <a:spcAft>
                <a:spcPts val="400"/>
              </a:spcAft>
            </a:pPr>
            <a:r>
              <a:rPr lang="en-US" sz="1350" b="1" dirty="0">
                <a:latin typeface="D-DIN" panose="020B05040302020A0204" pitchFamily="34" charset="0"/>
              </a:rPr>
              <a:t>Anthony Bolton - The British Warren Buffett</a:t>
            </a:r>
          </a:p>
          <a:p>
            <a:pPr>
              <a:spcAft>
                <a:spcPts val="400"/>
              </a:spcAft>
            </a:pPr>
            <a:r>
              <a:rPr lang="en-US" sz="1350" b="1" dirty="0">
                <a:latin typeface="D-DIN" panose="020B05040302020A0204" pitchFamily="34" charset="0"/>
              </a:rPr>
              <a:t>Neil Woodford - The Top Current Value Manager in Britain</a:t>
            </a:r>
          </a:p>
          <a:p>
            <a:pPr>
              <a:spcAft>
                <a:spcPts val="400"/>
              </a:spcAft>
            </a:pPr>
            <a:r>
              <a:rPr lang="en-US" sz="1350" b="1" dirty="0">
                <a:latin typeface="D-DIN" panose="020B05040302020A0204" pitchFamily="34" charset="0"/>
              </a:rPr>
              <a:t>Philip Fisher- The Inventor of Growth Investing</a:t>
            </a:r>
          </a:p>
          <a:p>
            <a:pPr>
              <a:spcAft>
                <a:spcPts val="400"/>
              </a:spcAft>
            </a:pPr>
            <a:r>
              <a:rPr lang="en-US" sz="1350" b="1" dirty="0" err="1">
                <a:latin typeface="D-DIN" panose="020B05040302020A0204" pitchFamily="34" charset="0"/>
              </a:rPr>
              <a:t>T.Rowe</a:t>
            </a:r>
            <a:r>
              <a:rPr lang="en-US" sz="1350" b="1" dirty="0">
                <a:latin typeface="D-DIN" panose="020B05040302020A0204" pitchFamily="34" charset="0"/>
              </a:rPr>
              <a:t> Price - The Pragmatic Growth Investor</a:t>
            </a:r>
          </a:p>
          <a:p>
            <a:pPr>
              <a:spcAft>
                <a:spcPts val="400"/>
              </a:spcAft>
            </a:pPr>
            <a:r>
              <a:rPr lang="en-US" sz="1350" b="1" dirty="0">
                <a:latin typeface="D-DIN" panose="020B05040302020A0204" pitchFamily="34" charset="0"/>
              </a:rPr>
              <a:t>Peter Lynch - The Man who Beat the Street</a:t>
            </a:r>
          </a:p>
          <a:p>
            <a:pPr>
              <a:spcAft>
                <a:spcPts val="400"/>
              </a:spcAft>
            </a:pPr>
            <a:r>
              <a:rPr lang="en-US" sz="1350" b="1" dirty="0">
                <a:latin typeface="D-DIN" panose="020B05040302020A0204" pitchFamily="34" charset="0"/>
              </a:rPr>
              <a:t>Nick Train - The Inactive Optimist</a:t>
            </a:r>
          </a:p>
          <a:p>
            <a:pPr>
              <a:spcAft>
                <a:spcPts val="400"/>
              </a:spcAft>
            </a:pPr>
            <a:r>
              <a:rPr lang="en-US" sz="1350" b="1" dirty="0">
                <a:latin typeface="D-DIN" panose="020B05040302020A0204" pitchFamily="34" charset="0"/>
              </a:rPr>
              <a:t>Georges Doriot - The Venture Capital Pioneer</a:t>
            </a:r>
          </a:p>
          <a:p>
            <a:pPr>
              <a:spcAft>
                <a:spcPts val="400"/>
              </a:spcAft>
            </a:pPr>
            <a:r>
              <a:rPr lang="en-US" sz="1350" b="1" dirty="0">
                <a:latin typeface="D-DIN" panose="020B05040302020A0204" pitchFamily="34" charset="0"/>
              </a:rPr>
              <a:t>Eugene </a:t>
            </a:r>
            <a:r>
              <a:rPr lang="en-US" sz="1350" b="1" dirty="0" err="1">
                <a:latin typeface="D-DIN" panose="020B05040302020A0204" pitchFamily="34" charset="0"/>
              </a:rPr>
              <a:t>Kliener</a:t>
            </a:r>
            <a:r>
              <a:rPr lang="en-US" sz="1350" b="1" dirty="0">
                <a:latin typeface="D-DIN" panose="020B05040302020A0204" pitchFamily="34" charset="0"/>
              </a:rPr>
              <a:t> and Tom Perkins - The VCs of Silicon Valley</a:t>
            </a:r>
          </a:p>
          <a:p>
            <a:pPr>
              <a:spcAft>
                <a:spcPts val="400"/>
              </a:spcAft>
            </a:pPr>
            <a:r>
              <a:rPr lang="en-US" sz="1350" b="1" dirty="0">
                <a:latin typeface="D-DIN" panose="020B05040302020A0204" pitchFamily="34" charset="0"/>
              </a:rPr>
              <a:t>John Templeton- The Global Investor</a:t>
            </a:r>
          </a:p>
          <a:p>
            <a:pPr>
              <a:spcAft>
                <a:spcPts val="400"/>
              </a:spcAft>
            </a:pPr>
            <a:r>
              <a:rPr lang="en-US" sz="1350" b="1" dirty="0">
                <a:latin typeface="D-DIN" panose="020B05040302020A0204" pitchFamily="34" charset="0"/>
              </a:rPr>
              <a:t>Robert W. Wilson - The Short Seller</a:t>
            </a:r>
          </a:p>
          <a:p>
            <a:pPr>
              <a:spcAft>
                <a:spcPts val="400"/>
              </a:spcAft>
            </a:pPr>
            <a:r>
              <a:rPr lang="en-US" sz="1350" b="1" dirty="0">
                <a:latin typeface="D-DIN" panose="020B05040302020A0204" pitchFamily="34" charset="0"/>
              </a:rPr>
              <a:t>Edward O. Thorp - The </a:t>
            </a:r>
            <a:r>
              <a:rPr lang="en-US" sz="1350" b="1" dirty="0" err="1">
                <a:latin typeface="D-DIN" panose="020B05040302020A0204" pitchFamily="34" charset="0"/>
              </a:rPr>
              <a:t>Revange</a:t>
            </a:r>
            <a:r>
              <a:rPr lang="en-US" sz="1350" b="1" dirty="0">
                <a:latin typeface="D-DIN" panose="020B05040302020A0204" pitchFamily="34" charset="0"/>
              </a:rPr>
              <a:t> of the Quants</a:t>
            </a:r>
          </a:p>
          <a:p>
            <a:pPr>
              <a:spcAft>
                <a:spcPts val="400"/>
              </a:spcAft>
            </a:pPr>
            <a:r>
              <a:rPr lang="en-US" sz="1350" b="1" dirty="0">
                <a:latin typeface="D-DIN" panose="020B05040302020A0204" pitchFamily="34" charset="0"/>
              </a:rPr>
              <a:t>John Maynard Keynes - The </a:t>
            </a:r>
            <a:r>
              <a:rPr lang="en-US" sz="1350" b="1" dirty="0" err="1">
                <a:latin typeface="D-DIN" panose="020B05040302020A0204" pitchFamily="34" charset="0"/>
              </a:rPr>
              <a:t>Stockpicking</a:t>
            </a:r>
            <a:r>
              <a:rPr lang="en-US" sz="1350" b="1" dirty="0">
                <a:latin typeface="D-DIN" panose="020B05040302020A0204" pitchFamily="34" charset="0"/>
              </a:rPr>
              <a:t> Economist</a:t>
            </a:r>
          </a:p>
          <a:p>
            <a:pPr>
              <a:spcAft>
                <a:spcPts val="400"/>
              </a:spcAft>
            </a:pPr>
            <a:r>
              <a:rPr lang="en-US" sz="1350" b="1" dirty="0">
                <a:latin typeface="D-DIN" panose="020B05040302020A0204" pitchFamily="34" charset="0"/>
              </a:rPr>
              <a:t>John ‘Jack’ Bogle- The Founder of Index Investing</a:t>
            </a:r>
          </a:p>
          <a:p>
            <a:pPr>
              <a:spcAft>
                <a:spcPts val="400"/>
              </a:spcAft>
            </a:pPr>
            <a:r>
              <a:rPr lang="en-US" sz="1350" b="1" dirty="0">
                <a:latin typeface="D-DIN" panose="020B05040302020A0204" pitchFamily="34" charset="0"/>
              </a:rPr>
              <a:t>Paul Samuelson- The Secret Investor</a:t>
            </a:r>
          </a:p>
        </p:txBody>
      </p:sp>
      <p:sp>
        <p:nvSpPr>
          <p:cNvPr id="6" name="Rectangle 2"/>
          <p:cNvSpPr>
            <a:spLocks noGrp="1" noChangeArrowheads="1"/>
          </p:cNvSpPr>
          <p:nvPr>
            <p:ph type="ctrTitle"/>
          </p:nvPr>
        </p:nvSpPr>
        <p:spPr bwMode="auto">
          <a:xfrm>
            <a:off x="356322" y="309128"/>
            <a:ext cx="10430284" cy="59054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p>
            <a:pPr algn="l" eaLnBrk="1" hangingPunct="1"/>
            <a:r>
              <a:rPr lang="en-GB" altLang="en-US" sz="2400" b="1" dirty="0">
                <a:solidFill>
                  <a:srgbClr val="0046AA"/>
                </a:solidFill>
                <a:latin typeface="D-DIN" panose="020B05040302020A0204" pitchFamily="34" charset="0"/>
                <a:cs typeface="Times New Roman" panose="02020603050405020304" pitchFamily="18" charset="0"/>
              </a:rPr>
              <a:t>The World’s Greatest Investors </a:t>
            </a:r>
            <a:endParaRPr lang="en-US" altLang="en-US" sz="2400" b="1" dirty="0">
              <a:solidFill>
                <a:srgbClr val="0046AA"/>
              </a:solidFill>
              <a:latin typeface="D-DIN" panose="020B05040302020A0204" pitchFamily="34" charset="0"/>
              <a:cs typeface="Times New Roman" panose="02020603050405020304" pitchFamily="18" charset="0"/>
            </a:endParaRPr>
          </a:p>
        </p:txBody>
      </p:sp>
      <p:grpSp>
        <p:nvGrpSpPr>
          <p:cNvPr id="50" name="Group 19"/>
          <p:cNvGrpSpPr>
            <a:grpSpLocks/>
          </p:cNvGrpSpPr>
          <p:nvPr/>
        </p:nvGrpSpPr>
        <p:grpSpPr bwMode="auto">
          <a:xfrm>
            <a:off x="535780" y="1047758"/>
            <a:ext cx="138172" cy="45719"/>
            <a:chOff x="641426" y="1647610"/>
            <a:chExt cx="312772" cy="108077"/>
          </a:xfrm>
        </p:grpSpPr>
        <p:sp>
          <p:nvSpPr>
            <p:cNvPr id="51" name="Rectangle 5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2" name="Rectangle 5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pic>
        <p:nvPicPr>
          <p:cNvPr id="7" name="Picture 13">
            <a:extLst>
              <a:ext uri="{FF2B5EF4-FFF2-40B4-BE49-F238E27FC236}">
                <a16:creationId xmlns:a16="http://schemas.microsoft.com/office/drawing/2014/main" id="{F30C87C1-23CB-2F42-F201-7E27A1172AE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9">
            <a:extLst>
              <a:ext uri="{FF2B5EF4-FFF2-40B4-BE49-F238E27FC236}">
                <a16:creationId xmlns:a16="http://schemas.microsoft.com/office/drawing/2014/main" id="{10A286AC-7BB7-FF14-51A9-7BE937E2EE4E}"/>
              </a:ext>
            </a:extLst>
          </p:cNvPr>
          <p:cNvGrpSpPr>
            <a:grpSpLocks/>
          </p:cNvGrpSpPr>
          <p:nvPr/>
        </p:nvGrpSpPr>
        <p:grpSpPr bwMode="auto">
          <a:xfrm>
            <a:off x="535780" y="1310308"/>
            <a:ext cx="138172" cy="45719"/>
            <a:chOff x="641426" y="1647610"/>
            <a:chExt cx="312772" cy="108077"/>
          </a:xfrm>
        </p:grpSpPr>
        <p:sp>
          <p:nvSpPr>
            <p:cNvPr id="71" name="Rectangle 70">
              <a:extLst>
                <a:ext uri="{FF2B5EF4-FFF2-40B4-BE49-F238E27FC236}">
                  <a16:creationId xmlns:a16="http://schemas.microsoft.com/office/drawing/2014/main" id="{7811DBBD-0615-D799-1284-E12854620EBB}"/>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2" name="Rectangle 71">
              <a:extLst>
                <a:ext uri="{FF2B5EF4-FFF2-40B4-BE49-F238E27FC236}">
                  <a16:creationId xmlns:a16="http://schemas.microsoft.com/office/drawing/2014/main" id="{2DE60693-6B90-D9B9-E595-471A1C7E7620}"/>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3" name="Group 19">
            <a:extLst>
              <a:ext uri="{FF2B5EF4-FFF2-40B4-BE49-F238E27FC236}">
                <a16:creationId xmlns:a16="http://schemas.microsoft.com/office/drawing/2014/main" id="{97BDA9C2-62CC-B72B-F583-788BD5E5A8AC}"/>
              </a:ext>
            </a:extLst>
          </p:cNvPr>
          <p:cNvGrpSpPr>
            <a:grpSpLocks/>
          </p:cNvGrpSpPr>
          <p:nvPr/>
        </p:nvGrpSpPr>
        <p:grpSpPr bwMode="auto">
          <a:xfrm>
            <a:off x="535780" y="1545699"/>
            <a:ext cx="138172" cy="45719"/>
            <a:chOff x="641426" y="1647610"/>
            <a:chExt cx="312772" cy="108077"/>
          </a:xfrm>
        </p:grpSpPr>
        <p:sp>
          <p:nvSpPr>
            <p:cNvPr id="74" name="Rectangle 73">
              <a:extLst>
                <a:ext uri="{FF2B5EF4-FFF2-40B4-BE49-F238E27FC236}">
                  <a16:creationId xmlns:a16="http://schemas.microsoft.com/office/drawing/2014/main" id="{F36A415D-0072-8A0F-658F-ED25DC6C20CC}"/>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5" name="Rectangle 74">
              <a:extLst>
                <a:ext uri="{FF2B5EF4-FFF2-40B4-BE49-F238E27FC236}">
                  <a16:creationId xmlns:a16="http://schemas.microsoft.com/office/drawing/2014/main" id="{B62DA1AD-0CEC-4DB5-78CF-582A0A857A9B}"/>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6" name="Group 19">
            <a:extLst>
              <a:ext uri="{FF2B5EF4-FFF2-40B4-BE49-F238E27FC236}">
                <a16:creationId xmlns:a16="http://schemas.microsoft.com/office/drawing/2014/main" id="{D25283E9-8A22-FB8C-AAE4-AAE804E6B83B}"/>
              </a:ext>
            </a:extLst>
          </p:cNvPr>
          <p:cNvGrpSpPr>
            <a:grpSpLocks/>
          </p:cNvGrpSpPr>
          <p:nvPr/>
        </p:nvGrpSpPr>
        <p:grpSpPr bwMode="auto">
          <a:xfrm>
            <a:off x="535780" y="1808249"/>
            <a:ext cx="138172" cy="45719"/>
            <a:chOff x="641426" y="1647610"/>
            <a:chExt cx="312772" cy="108077"/>
          </a:xfrm>
        </p:grpSpPr>
        <p:sp>
          <p:nvSpPr>
            <p:cNvPr id="77" name="Rectangle 76">
              <a:extLst>
                <a:ext uri="{FF2B5EF4-FFF2-40B4-BE49-F238E27FC236}">
                  <a16:creationId xmlns:a16="http://schemas.microsoft.com/office/drawing/2014/main" id="{CE72220D-F162-F365-3A31-27A6419813CD}"/>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8" name="Rectangle 77">
              <a:extLst>
                <a:ext uri="{FF2B5EF4-FFF2-40B4-BE49-F238E27FC236}">
                  <a16:creationId xmlns:a16="http://schemas.microsoft.com/office/drawing/2014/main" id="{72241A90-87F6-01F2-E6A9-2274578BBE88}"/>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9" name="Group 19">
            <a:extLst>
              <a:ext uri="{FF2B5EF4-FFF2-40B4-BE49-F238E27FC236}">
                <a16:creationId xmlns:a16="http://schemas.microsoft.com/office/drawing/2014/main" id="{E1A78574-C452-8BA0-2330-47ACEF376A26}"/>
              </a:ext>
            </a:extLst>
          </p:cNvPr>
          <p:cNvGrpSpPr>
            <a:grpSpLocks/>
          </p:cNvGrpSpPr>
          <p:nvPr/>
        </p:nvGrpSpPr>
        <p:grpSpPr bwMode="auto">
          <a:xfrm>
            <a:off x="535780" y="2061623"/>
            <a:ext cx="138172" cy="45719"/>
            <a:chOff x="641426" y="1647610"/>
            <a:chExt cx="312772" cy="108077"/>
          </a:xfrm>
        </p:grpSpPr>
        <p:sp>
          <p:nvSpPr>
            <p:cNvPr id="80" name="Rectangle 79">
              <a:extLst>
                <a:ext uri="{FF2B5EF4-FFF2-40B4-BE49-F238E27FC236}">
                  <a16:creationId xmlns:a16="http://schemas.microsoft.com/office/drawing/2014/main" id="{71988546-3550-7223-0AC9-7A008598513E}"/>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1" name="Rectangle 80">
              <a:extLst>
                <a:ext uri="{FF2B5EF4-FFF2-40B4-BE49-F238E27FC236}">
                  <a16:creationId xmlns:a16="http://schemas.microsoft.com/office/drawing/2014/main" id="{3C405028-5EC0-E29A-9A50-E7B24749B398}"/>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82" name="Group 19">
            <a:extLst>
              <a:ext uri="{FF2B5EF4-FFF2-40B4-BE49-F238E27FC236}">
                <a16:creationId xmlns:a16="http://schemas.microsoft.com/office/drawing/2014/main" id="{BE456CBE-C9BF-ED3C-677B-90E714FADD4A}"/>
              </a:ext>
            </a:extLst>
          </p:cNvPr>
          <p:cNvGrpSpPr>
            <a:grpSpLocks/>
          </p:cNvGrpSpPr>
          <p:nvPr/>
        </p:nvGrpSpPr>
        <p:grpSpPr bwMode="auto">
          <a:xfrm>
            <a:off x="535780" y="2324173"/>
            <a:ext cx="138172" cy="45719"/>
            <a:chOff x="641426" y="1647610"/>
            <a:chExt cx="312772" cy="108077"/>
          </a:xfrm>
        </p:grpSpPr>
        <p:sp>
          <p:nvSpPr>
            <p:cNvPr id="83" name="Rectangle 82">
              <a:extLst>
                <a:ext uri="{FF2B5EF4-FFF2-40B4-BE49-F238E27FC236}">
                  <a16:creationId xmlns:a16="http://schemas.microsoft.com/office/drawing/2014/main" id="{735C6CEF-C508-F2E9-8C8D-2AB49379EACA}"/>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4" name="Rectangle 83">
              <a:extLst>
                <a:ext uri="{FF2B5EF4-FFF2-40B4-BE49-F238E27FC236}">
                  <a16:creationId xmlns:a16="http://schemas.microsoft.com/office/drawing/2014/main" id="{834070DA-6C94-1F61-B8CA-1C827F0C31D0}"/>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85" name="Group 19">
            <a:extLst>
              <a:ext uri="{FF2B5EF4-FFF2-40B4-BE49-F238E27FC236}">
                <a16:creationId xmlns:a16="http://schemas.microsoft.com/office/drawing/2014/main" id="{87A2CBA9-E933-A4ED-A249-DCD94A3C8E3A}"/>
              </a:ext>
            </a:extLst>
          </p:cNvPr>
          <p:cNvGrpSpPr>
            <a:grpSpLocks/>
          </p:cNvGrpSpPr>
          <p:nvPr/>
        </p:nvGrpSpPr>
        <p:grpSpPr bwMode="auto">
          <a:xfrm>
            <a:off x="535780" y="2559564"/>
            <a:ext cx="138172" cy="45719"/>
            <a:chOff x="641426" y="1647610"/>
            <a:chExt cx="312772" cy="108077"/>
          </a:xfrm>
        </p:grpSpPr>
        <p:sp>
          <p:nvSpPr>
            <p:cNvPr id="86" name="Rectangle 85">
              <a:extLst>
                <a:ext uri="{FF2B5EF4-FFF2-40B4-BE49-F238E27FC236}">
                  <a16:creationId xmlns:a16="http://schemas.microsoft.com/office/drawing/2014/main" id="{0D355A5B-F52A-E076-19A9-6CF8C4484722}"/>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7" name="Rectangle 86">
              <a:extLst>
                <a:ext uri="{FF2B5EF4-FFF2-40B4-BE49-F238E27FC236}">
                  <a16:creationId xmlns:a16="http://schemas.microsoft.com/office/drawing/2014/main" id="{005D28B9-BE8D-2CE8-B499-146107AC3135}"/>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88" name="Group 19">
            <a:extLst>
              <a:ext uri="{FF2B5EF4-FFF2-40B4-BE49-F238E27FC236}">
                <a16:creationId xmlns:a16="http://schemas.microsoft.com/office/drawing/2014/main" id="{6E0B9945-5BD2-8073-8F92-13850D596B9E}"/>
              </a:ext>
            </a:extLst>
          </p:cNvPr>
          <p:cNvGrpSpPr>
            <a:grpSpLocks/>
          </p:cNvGrpSpPr>
          <p:nvPr/>
        </p:nvGrpSpPr>
        <p:grpSpPr bwMode="auto">
          <a:xfrm>
            <a:off x="535780" y="2822114"/>
            <a:ext cx="138172" cy="45719"/>
            <a:chOff x="641426" y="1647610"/>
            <a:chExt cx="312772" cy="108077"/>
          </a:xfrm>
        </p:grpSpPr>
        <p:sp>
          <p:nvSpPr>
            <p:cNvPr id="89" name="Rectangle 88">
              <a:extLst>
                <a:ext uri="{FF2B5EF4-FFF2-40B4-BE49-F238E27FC236}">
                  <a16:creationId xmlns:a16="http://schemas.microsoft.com/office/drawing/2014/main" id="{BCC0D672-2B57-3BA5-E70A-B7687AD541CD}"/>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0" name="Rectangle 89">
              <a:extLst>
                <a:ext uri="{FF2B5EF4-FFF2-40B4-BE49-F238E27FC236}">
                  <a16:creationId xmlns:a16="http://schemas.microsoft.com/office/drawing/2014/main" id="{196BBE4F-9B2E-8F8C-EDB1-EF9B07B91A54}"/>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91" name="Group 19">
            <a:extLst>
              <a:ext uri="{FF2B5EF4-FFF2-40B4-BE49-F238E27FC236}">
                <a16:creationId xmlns:a16="http://schemas.microsoft.com/office/drawing/2014/main" id="{B777D4F4-4F2F-B032-0F81-40416EE854D4}"/>
              </a:ext>
            </a:extLst>
          </p:cNvPr>
          <p:cNvGrpSpPr>
            <a:grpSpLocks/>
          </p:cNvGrpSpPr>
          <p:nvPr/>
        </p:nvGrpSpPr>
        <p:grpSpPr bwMode="auto">
          <a:xfrm>
            <a:off x="535780" y="3093841"/>
            <a:ext cx="138172" cy="45719"/>
            <a:chOff x="641426" y="1647610"/>
            <a:chExt cx="312772" cy="108077"/>
          </a:xfrm>
        </p:grpSpPr>
        <p:sp>
          <p:nvSpPr>
            <p:cNvPr id="92" name="Rectangle 91">
              <a:extLst>
                <a:ext uri="{FF2B5EF4-FFF2-40B4-BE49-F238E27FC236}">
                  <a16:creationId xmlns:a16="http://schemas.microsoft.com/office/drawing/2014/main" id="{7BC12783-7D7A-206E-D82D-90CCC6B6ADAB}"/>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3" name="Rectangle 92">
              <a:extLst>
                <a:ext uri="{FF2B5EF4-FFF2-40B4-BE49-F238E27FC236}">
                  <a16:creationId xmlns:a16="http://schemas.microsoft.com/office/drawing/2014/main" id="{B237E440-FAF7-4C8E-F598-345B0FA41559}"/>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94" name="Group 19">
            <a:extLst>
              <a:ext uri="{FF2B5EF4-FFF2-40B4-BE49-F238E27FC236}">
                <a16:creationId xmlns:a16="http://schemas.microsoft.com/office/drawing/2014/main" id="{F83227D7-A23A-08FD-6AF9-19D904DD2A25}"/>
              </a:ext>
            </a:extLst>
          </p:cNvPr>
          <p:cNvGrpSpPr>
            <a:grpSpLocks/>
          </p:cNvGrpSpPr>
          <p:nvPr/>
        </p:nvGrpSpPr>
        <p:grpSpPr bwMode="auto">
          <a:xfrm>
            <a:off x="535780" y="3356391"/>
            <a:ext cx="138172" cy="45719"/>
            <a:chOff x="641426" y="1647610"/>
            <a:chExt cx="312772" cy="108077"/>
          </a:xfrm>
        </p:grpSpPr>
        <p:sp>
          <p:nvSpPr>
            <p:cNvPr id="95" name="Rectangle 94">
              <a:extLst>
                <a:ext uri="{FF2B5EF4-FFF2-40B4-BE49-F238E27FC236}">
                  <a16:creationId xmlns:a16="http://schemas.microsoft.com/office/drawing/2014/main" id="{5D2F3322-7850-D519-9D0F-E74DF3D45AA7}"/>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6" name="Rectangle 95">
              <a:extLst>
                <a:ext uri="{FF2B5EF4-FFF2-40B4-BE49-F238E27FC236}">
                  <a16:creationId xmlns:a16="http://schemas.microsoft.com/office/drawing/2014/main" id="{0D7DCE43-239E-0F84-0270-1CF284CFEE59}"/>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97" name="Group 19">
            <a:extLst>
              <a:ext uri="{FF2B5EF4-FFF2-40B4-BE49-F238E27FC236}">
                <a16:creationId xmlns:a16="http://schemas.microsoft.com/office/drawing/2014/main" id="{470F2572-99DF-B8D5-99FD-6923DADF0234}"/>
              </a:ext>
            </a:extLst>
          </p:cNvPr>
          <p:cNvGrpSpPr>
            <a:grpSpLocks/>
          </p:cNvGrpSpPr>
          <p:nvPr/>
        </p:nvGrpSpPr>
        <p:grpSpPr bwMode="auto">
          <a:xfrm>
            <a:off x="535780" y="3591782"/>
            <a:ext cx="138172" cy="45719"/>
            <a:chOff x="641426" y="1647610"/>
            <a:chExt cx="312772" cy="108077"/>
          </a:xfrm>
        </p:grpSpPr>
        <p:sp>
          <p:nvSpPr>
            <p:cNvPr id="98" name="Rectangle 97">
              <a:extLst>
                <a:ext uri="{FF2B5EF4-FFF2-40B4-BE49-F238E27FC236}">
                  <a16:creationId xmlns:a16="http://schemas.microsoft.com/office/drawing/2014/main" id="{38056C3E-7DDD-2063-1DF3-FF8336705213}"/>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9" name="Rectangle 98">
              <a:extLst>
                <a:ext uri="{FF2B5EF4-FFF2-40B4-BE49-F238E27FC236}">
                  <a16:creationId xmlns:a16="http://schemas.microsoft.com/office/drawing/2014/main" id="{55B4224F-9AC6-D636-CB45-EC4340735494}"/>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00" name="Group 19">
            <a:extLst>
              <a:ext uri="{FF2B5EF4-FFF2-40B4-BE49-F238E27FC236}">
                <a16:creationId xmlns:a16="http://schemas.microsoft.com/office/drawing/2014/main" id="{012A8156-EAC1-C510-9456-9E359634F9D4}"/>
              </a:ext>
            </a:extLst>
          </p:cNvPr>
          <p:cNvGrpSpPr>
            <a:grpSpLocks/>
          </p:cNvGrpSpPr>
          <p:nvPr/>
        </p:nvGrpSpPr>
        <p:grpSpPr bwMode="auto">
          <a:xfrm>
            <a:off x="535780" y="3854332"/>
            <a:ext cx="138172" cy="45719"/>
            <a:chOff x="641426" y="1647610"/>
            <a:chExt cx="312772" cy="108077"/>
          </a:xfrm>
        </p:grpSpPr>
        <p:sp>
          <p:nvSpPr>
            <p:cNvPr id="101" name="Rectangle 100">
              <a:extLst>
                <a:ext uri="{FF2B5EF4-FFF2-40B4-BE49-F238E27FC236}">
                  <a16:creationId xmlns:a16="http://schemas.microsoft.com/office/drawing/2014/main" id="{AE0EBFB4-235C-E7F7-011C-5669F547CF07}"/>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2" name="Rectangle 101">
              <a:extLst>
                <a:ext uri="{FF2B5EF4-FFF2-40B4-BE49-F238E27FC236}">
                  <a16:creationId xmlns:a16="http://schemas.microsoft.com/office/drawing/2014/main" id="{C7442B61-ADEB-B32F-70FF-E22B13B73FFE}"/>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03" name="Group 19">
            <a:extLst>
              <a:ext uri="{FF2B5EF4-FFF2-40B4-BE49-F238E27FC236}">
                <a16:creationId xmlns:a16="http://schemas.microsoft.com/office/drawing/2014/main" id="{0C9149C3-070F-59F8-BA4A-B1A5EB60BA41}"/>
              </a:ext>
            </a:extLst>
          </p:cNvPr>
          <p:cNvGrpSpPr>
            <a:grpSpLocks/>
          </p:cNvGrpSpPr>
          <p:nvPr/>
        </p:nvGrpSpPr>
        <p:grpSpPr bwMode="auto">
          <a:xfrm>
            <a:off x="535780" y="4107706"/>
            <a:ext cx="138172" cy="45719"/>
            <a:chOff x="641426" y="1647610"/>
            <a:chExt cx="312772" cy="108077"/>
          </a:xfrm>
        </p:grpSpPr>
        <p:sp>
          <p:nvSpPr>
            <p:cNvPr id="104" name="Rectangle 103">
              <a:extLst>
                <a:ext uri="{FF2B5EF4-FFF2-40B4-BE49-F238E27FC236}">
                  <a16:creationId xmlns:a16="http://schemas.microsoft.com/office/drawing/2014/main" id="{D340EE30-DE17-32E8-2D36-1E0CAF8DD274}"/>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5" name="Rectangle 104">
              <a:extLst>
                <a:ext uri="{FF2B5EF4-FFF2-40B4-BE49-F238E27FC236}">
                  <a16:creationId xmlns:a16="http://schemas.microsoft.com/office/drawing/2014/main" id="{0007982E-7F2E-9940-FC18-577C26DB385F}"/>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06" name="Group 19">
            <a:extLst>
              <a:ext uri="{FF2B5EF4-FFF2-40B4-BE49-F238E27FC236}">
                <a16:creationId xmlns:a16="http://schemas.microsoft.com/office/drawing/2014/main" id="{F25974F5-BC42-B1CB-F54A-0B6D6708FBFA}"/>
              </a:ext>
            </a:extLst>
          </p:cNvPr>
          <p:cNvGrpSpPr>
            <a:grpSpLocks/>
          </p:cNvGrpSpPr>
          <p:nvPr/>
        </p:nvGrpSpPr>
        <p:grpSpPr bwMode="auto">
          <a:xfrm>
            <a:off x="535780" y="4370256"/>
            <a:ext cx="138172" cy="45719"/>
            <a:chOff x="641426" y="1647610"/>
            <a:chExt cx="312772" cy="108077"/>
          </a:xfrm>
        </p:grpSpPr>
        <p:sp>
          <p:nvSpPr>
            <p:cNvPr id="107" name="Rectangle 106">
              <a:extLst>
                <a:ext uri="{FF2B5EF4-FFF2-40B4-BE49-F238E27FC236}">
                  <a16:creationId xmlns:a16="http://schemas.microsoft.com/office/drawing/2014/main" id="{EFF500DB-2019-098E-A8D7-C45BEE57ECCF}"/>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8" name="Rectangle 107">
              <a:extLst>
                <a:ext uri="{FF2B5EF4-FFF2-40B4-BE49-F238E27FC236}">
                  <a16:creationId xmlns:a16="http://schemas.microsoft.com/office/drawing/2014/main" id="{8ADC98C5-2966-793C-1774-F6EC5367728C}"/>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09" name="Group 19">
            <a:extLst>
              <a:ext uri="{FF2B5EF4-FFF2-40B4-BE49-F238E27FC236}">
                <a16:creationId xmlns:a16="http://schemas.microsoft.com/office/drawing/2014/main" id="{ECD2AFB2-2D0B-6317-431B-5660A5256FD1}"/>
              </a:ext>
            </a:extLst>
          </p:cNvPr>
          <p:cNvGrpSpPr>
            <a:grpSpLocks/>
          </p:cNvGrpSpPr>
          <p:nvPr/>
        </p:nvGrpSpPr>
        <p:grpSpPr bwMode="auto">
          <a:xfrm>
            <a:off x="535780" y="4605647"/>
            <a:ext cx="138172" cy="45719"/>
            <a:chOff x="641426" y="1647610"/>
            <a:chExt cx="312772" cy="108077"/>
          </a:xfrm>
        </p:grpSpPr>
        <p:sp>
          <p:nvSpPr>
            <p:cNvPr id="110" name="Rectangle 109">
              <a:extLst>
                <a:ext uri="{FF2B5EF4-FFF2-40B4-BE49-F238E27FC236}">
                  <a16:creationId xmlns:a16="http://schemas.microsoft.com/office/drawing/2014/main" id="{B29858EA-EFF5-03D1-464F-56EE42ED7403}"/>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1" name="Rectangle 110">
              <a:extLst>
                <a:ext uri="{FF2B5EF4-FFF2-40B4-BE49-F238E27FC236}">
                  <a16:creationId xmlns:a16="http://schemas.microsoft.com/office/drawing/2014/main" id="{37ED6FD7-DB21-C329-ED4B-BE6A7B972E1B}"/>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12" name="Group 19">
            <a:extLst>
              <a:ext uri="{FF2B5EF4-FFF2-40B4-BE49-F238E27FC236}">
                <a16:creationId xmlns:a16="http://schemas.microsoft.com/office/drawing/2014/main" id="{F7E2EBB9-7153-A473-B444-AEE1E2E2BB6F}"/>
              </a:ext>
            </a:extLst>
          </p:cNvPr>
          <p:cNvGrpSpPr>
            <a:grpSpLocks/>
          </p:cNvGrpSpPr>
          <p:nvPr/>
        </p:nvGrpSpPr>
        <p:grpSpPr bwMode="auto">
          <a:xfrm>
            <a:off x="535780" y="4868197"/>
            <a:ext cx="138172" cy="45719"/>
            <a:chOff x="641426" y="1647610"/>
            <a:chExt cx="312772" cy="108077"/>
          </a:xfrm>
        </p:grpSpPr>
        <p:sp>
          <p:nvSpPr>
            <p:cNvPr id="113" name="Rectangle 112">
              <a:extLst>
                <a:ext uri="{FF2B5EF4-FFF2-40B4-BE49-F238E27FC236}">
                  <a16:creationId xmlns:a16="http://schemas.microsoft.com/office/drawing/2014/main" id="{0DB9BA24-2701-553B-2FDE-2A5ABF72B269}"/>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4" name="Rectangle 113">
              <a:extLst>
                <a:ext uri="{FF2B5EF4-FFF2-40B4-BE49-F238E27FC236}">
                  <a16:creationId xmlns:a16="http://schemas.microsoft.com/office/drawing/2014/main" id="{9443360E-2131-2BF9-1F83-E5BF988CC6F7}"/>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15" name="Group 19">
            <a:extLst>
              <a:ext uri="{FF2B5EF4-FFF2-40B4-BE49-F238E27FC236}">
                <a16:creationId xmlns:a16="http://schemas.microsoft.com/office/drawing/2014/main" id="{3E79C5A9-E494-A571-13BB-8C548A9F457D}"/>
              </a:ext>
            </a:extLst>
          </p:cNvPr>
          <p:cNvGrpSpPr>
            <a:grpSpLocks/>
          </p:cNvGrpSpPr>
          <p:nvPr/>
        </p:nvGrpSpPr>
        <p:grpSpPr bwMode="auto">
          <a:xfrm>
            <a:off x="535780" y="5174686"/>
            <a:ext cx="138172" cy="45719"/>
            <a:chOff x="641426" y="1647610"/>
            <a:chExt cx="312772" cy="108077"/>
          </a:xfrm>
        </p:grpSpPr>
        <p:sp>
          <p:nvSpPr>
            <p:cNvPr id="116" name="Rectangle 115">
              <a:extLst>
                <a:ext uri="{FF2B5EF4-FFF2-40B4-BE49-F238E27FC236}">
                  <a16:creationId xmlns:a16="http://schemas.microsoft.com/office/drawing/2014/main" id="{F2E0C7C4-792A-8D89-4574-745A5E8DD8A6}"/>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7" name="Rectangle 116">
              <a:extLst>
                <a:ext uri="{FF2B5EF4-FFF2-40B4-BE49-F238E27FC236}">
                  <a16:creationId xmlns:a16="http://schemas.microsoft.com/office/drawing/2014/main" id="{84895632-DAD3-1A44-5ABA-6B6627FA4EC0}"/>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18" name="Group 19">
            <a:extLst>
              <a:ext uri="{FF2B5EF4-FFF2-40B4-BE49-F238E27FC236}">
                <a16:creationId xmlns:a16="http://schemas.microsoft.com/office/drawing/2014/main" id="{1BC86316-5A63-43A4-6969-E53F7E2CAD83}"/>
              </a:ext>
            </a:extLst>
          </p:cNvPr>
          <p:cNvGrpSpPr>
            <a:grpSpLocks/>
          </p:cNvGrpSpPr>
          <p:nvPr/>
        </p:nvGrpSpPr>
        <p:grpSpPr bwMode="auto">
          <a:xfrm>
            <a:off x="535780" y="5410077"/>
            <a:ext cx="138172" cy="45719"/>
            <a:chOff x="641426" y="1647610"/>
            <a:chExt cx="312772" cy="108077"/>
          </a:xfrm>
        </p:grpSpPr>
        <p:sp>
          <p:nvSpPr>
            <p:cNvPr id="119" name="Rectangle 118">
              <a:extLst>
                <a:ext uri="{FF2B5EF4-FFF2-40B4-BE49-F238E27FC236}">
                  <a16:creationId xmlns:a16="http://schemas.microsoft.com/office/drawing/2014/main" id="{0E0753CA-870B-0388-21C2-854302D89ED9}"/>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0" name="Rectangle 119">
              <a:extLst>
                <a:ext uri="{FF2B5EF4-FFF2-40B4-BE49-F238E27FC236}">
                  <a16:creationId xmlns:a16="http://schemas.microsoft.com/office/drawing/2014/main" id="{BFDF3A39-D8FF-314E-07DE-0FA7448DBB4E}"/>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21" name="Group 19">
            <a:extLst>
              <a:ext uri="{FF2B5EF4-FFF2-40B4-BE49-F238E27FC236}">
                <a16:creationId xmlns:a16="http://schemas.microsoft.com/office/drawing/2014/main" id="{702051F9-47F3-1DBA-A1A2-4532AC5DB636}"/>
              </a:ext>
            </a:extLst>
          </p:cNvPr>
          <p:cNvGrpSpPr>
            <a:grpSpLocks/>
          </p:cNvGrpSpPr>
          <p:nvPr/>
        </p:nvGrpSpPr>
        <p:grpSpPr bwMode="auto">
          <a:xfrm>
            <a:off x="535780" y="5672627"/>
            <a:ext cx="138172" cy="45719"/>
            <a:chOff x="641426" y="1647610"/>
            <a:chExt cx="312772" cy="108077"/>
          </a:xfrm>
        </p:grpSpPr>
        <p:sp>
          <p:nvSpPr>
            <p:cNvPr id="122" name="Rectangle 121">
              <a:extLst>
                <a:ext uri="{FF2B5EF4-FFF2-40B4-BE49-F238E27FC236}">
                  <a16:creationId xmlns:a16="http://schemas.microsoft.com/office/drawing/2014/main" id="{D5770093-BC94-92EC-ACFE-2C5FF11EEF50}"/>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3" name="Rectangle 122">
              <a:extLst>
                <a:ext uri="{FF2B5EF4-FFF2-40B4-BE49-F238E27FC236}">
                  <a16:creationId xmlns:a16="http://schemas.microsoft.com/office/drawing/2014/main" id="{B38533C6-6157-1DF3-FAED-B6347EF43F09}"/>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24" name="Group 19">
            <a:extLst>
              <a:ext uri="{FF2B5EF4-FFF2-40B4-BE49-F238E27FC236}">
                <a16:creationId xmlns:a16="http://schemas.microsoft.com/office/drawing/2014/main" id="{685C79BE-7682-CC39-9020-FA3EE300B4ED}"/>
              </a:ext>
            </a:extLst>
          </p:cNvPr>
          <p:cNvGrpSpPr>
            <a:grpSpLocks/>
          </p:cNvGrpSpPr>
          <p:nvPr/>
        </p:nvGrpSpPr>
        <p:grpSpPr bwMode="auto">
          <a:xfrm>
            <a:off x="535780" y="5943275"/>
            <a:ext cx="138172" cy="45719"/>
            <a:chOff x="641426" y="1647610"/>
            <a:chExt cx="312772" cy="108077"/>
          </a:xfrm>
        </p:grpSpPr>
        <p:sp>
          <p:nvSpPr>
            <p:cNvPr id="125" name="Rectangle 124">
              <a:extLst>
                <a:ext uri="{FF2B5EF4-FFF2-40B4-BE49-F238E27FC236}">
                  <a16:creationId xmlns:a16="http://schemas.microsoft.com/office/drawing/2014/main" id="{12062045-9316-2262-C13B-DA7EB0D66B7C}"/>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6" name="Rectangle 125">
              <a:extLst>
                <a:ext uri="{FF2B5EF4-FFF2-40B4-BE49-F238E27FC236}">
                  <a16:creationId xmlns:a16="http://schemas.microsoft.com/office/drawing/2014/main" id="{40BCEF8F-A18F-8580-BCA3-6C4E958A2624}"/>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127" name="Rectangle: Rounded Corners 126">
            <a:extLst>
              <a:ext uri="{FF2B5EF4-FFF2-40B4-BE49-F238E27FC236}">
                <a16:creationId xmlns:a16="http://schemas.microsoft.com/office/drawing/2014/main" id="{E5F0C8D2-2D7B-6740-CE02-BE0F64AD553C}"/>
              </a:ext>
            </a:extLst>
          </p:cNvPr>
          <p:cNvSpPr/>
          <p:nvPr/>
        </p:nvSpPr>
        <p:spPr>
          <a:xfrm>
            <a:off x="6437014" y="5785164"/>
            <a:ext cx="4906527" cy="886071"/>
          </a:xfrm>
          <a:prstGeom prst="roundRect">
            <a:avLst/>
          </a:prstGeom>
          <a:solidFill>
            <a:srgbClr val="0046AA"/>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Rectangle 2"/>
          <p:cNvSpPr txBox="1">
            <a:spLocks noChangeArrowheads="1"/>
          </p:cNvSpPr>
          <p:nvPr/>
        </p:nvSpPr>
        <p:spPr bwMode="auto">
          <a:xfrm>
            <a:off x="6437015" y="5863450"/>
            <a:ext cx="4906526"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eaLnBrk="1" hangingPunct="1"/>
            <a:r>
              <a:rPr lang="en-GB" altLang="en-US" sz="1800" b="1" kern="0" dirty="0">
                <a:solidFill>
                  <a:schemeClr val="bg1"/>
                </a:solidFill>
                <a:latin typeface="D-DIN" panose="020B05040302020A0204" pitchFamily="34" charset="0"/>
                <a:cs typeface="Times New Roman" panose="02020603050405020304" pitchFamily="18" charset="0"/>
              </a:rPr>
              <a:t>Please read the book </a:t>
            </a:r>
          </a:p>
          <a:p>
            <a:pPr eaLnBrk="1" hangingPunct="1"/>
            <a:r>
              <a:rPr lang="en-GB" altLang="en-US" sz="2400" b="1" kern="0" dirty="0">
                <a:solidFill>
                  <a:schemeClr val="bg1"/>
                </a:solidFill>
                <a:latin typeface="D-DIN" panose="020B05040302020A0204" pitchFamily="34" charset="0"/>
                <a:cs typeface="Times New Roman" panose="02020603050405020304" pitchFamily="18" charset="0"/>
              </a:rPr>
              <a:t>“Super Investors” </a:t>
            </a:r>
            <a:r>
              <a:rPr lang="en-GB" altLang="en-US" sz="1800" b="1" kern="0" dirty="0">
                <a:solidFill>
                  <a:schemeClr val="bg1"/>
                </a:solidFill>
                <a:latin typeface="D-DIN" panose="020B05040302020A0204" pitchFamily="34" charset="0"/>
                <a:cs typeface="Times New Roman" panose="02020603050405020304" pitchFamily="18" charset="0"/>
              </a:rPr>
              <a:t>by Matthew Partridge </a:t>
            </a:r>
            <a:endParaRPr lang="en-US" altLang="en-US" sz="1800" b="1" kern="0" dirty="0">
              <a:solidFill>
                <a:schemeClr val="bg1"/>
              </a:solidFill>
              <a:latin typeface="D-DIN" panose="020B05040302020A0204" pitchFamily="34" charset="0"/>
              <a:cs typeface="Times New Roman" panose="02020603050405020304" pitchFamily="18" charset="0"/>
            </a:endParaRPr>
          </a:p>
        </p:txBody>
      </p:sp>
      <p:sp>
        <p:nvSpPr>
          <p:cNvPr id="128" name="Rectangle 127">
            <a:extLst>
              <a:ext uri="{FF2B5EF4-FFF2-40B4-BE49-F238E27FC236}">
                <a16:creationId xmlns:a16="http://schemas.microsoft.com/office/drawing/2014/main" id="{507644F7-5AF9-8BBD-8AE0-6370413D16EE}"/>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3809929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2"/>
          <p:cNvSpPr>
            <a:spLocks noGrp="1" noChangeArrowheads="1"/>
          </p:cNvSpPr>
          <p:nvPr>
            <p:ph type="ctrTitle"/>
          </p:nvPr>
        </p:nvSpPr>
        <p:spPr bwMode="auto">
          <a:xfrm>
            <a:off x="609600" y="555159"/>
            <a:ext cx="10027534" cy="59054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p>
            <a:pPr algn="l" eaLnBrk="1" hangingPunct="1"/>
            <a:r>
              <a:rPr lang="en-US" altLang="en-US" sz="2400" b="1" dirty="0">
                <a:solidFill>
                  <a:srgbClr val="0046AA"/>
                </a:solidFill>
                <a:latin typeface="D-DIN" panose="020B05040302020A0204" pitchFamily="34" charset="0"/>
                <a:cs typeface="Times New Roman" panose="02020603050405020304" pitchFamily="18" charset="0"/>
              </a:rPr>
              <a:t>Stocks Filtered on our Fundamental and Technical Parameters</a:t>
            </a:r>
          </a:p>
        </p:txBody>
      </p:sp>
      <p:graphicFrame>
        <p:nvGraphicFramePr>
          <p:cNvPr id="2" name="Table 1"/>
          <p:cNvGraphicFramePr>
            <a:graphicFrameLocks noGrp="1"/>
          </p:cNvGraphicFramePr>
          <p:nvPr>
            <p:extLst>
              <p:ext uri="{D42A27DB-BD31-4B8C-83A1-F6EECF244321}">
                <p14:modId xmlns:p14="http://schemas.microsoft.com/office/powerpoint/2010/main" val="1330251170"/>
              </p:ext>
            </p:extLst>
          </p:nvPr>
        </p:nvGraphicFramePr>
        <p:xfrm>
          <a:off x="1018575" y="1185411"/>
          <a:ext cx="3692325" cy="4891556"/>
        </p:xfrm>
        <a:graphic>
          <a:graphicData uri="http://schemas.openxmlformats.org/drawingml/2006/table">
            <a:tbl>
              <a:tblPr>
                <a:tableStyleId>{5C22544A-7EE6-4342-B048-85BDC9FD1C3A}</a:tableStyleId>
              </a:tblPr>
              <a:tblGrid>
                <a:gridCol w="740780">
                  <a:extLst>
                    <a:ext uri="{9D8B030D-6E8A-4147-A177-3AD203B41FA5}">
                      <a16:colId xmlns:a16="http://schemas.microsoft.com/office/drawing/2014/main" val="20000"/>
                    </a:ext>
                  </a:extLst>
                </a:gridCol>
                <a:gridCol w="2951545">
                  <a:extLst>
                    <a:ext uri="{9D8B030D-6E8A-4147-A177-3AD203B41FA5}">
                      <a16:colId xmlns:a16="http://schemas.microsoft.com/office/drawing/2014/main" val="20001"/>
                    </a:ext>
                  </a:extLst>
                </a:gridCol>
              </a:tblGrid>
              <a:tr h="277794">
                <a:tc gridSpan="2">
                  <a:txBody>
                    <a:bodyPr/>
                    <a:lstStyle/>
                    <a:p>
                      <a:pPr algn="l" fontAlgn="b"/>
                      <a:r>
                        <a:rPr lang="en-IN" sz="1600" b="1" u="none" strike="noStrike" dirty="0">
                          <a:solidFill>
                            <a:schemeClr val="tx1"/>
                          </a:solidFill>
                          <a:effectLst/>
                          <a:latin typeface="D-DIN" panose="020B05040302020A0204" pitchFamily="34" charset="0"/>
                          <a:cs typeface="Calibri" panose="020F0502020204030204" pitchFamily="34" charset="0"/>
                        </a:rPr>
                        <a:t>Fundamental</a:t>
                      </a:r>
                      <a:r>
                        <a:rPr lang="en-IN" sz="1600" b="1" u="none" strike="noStrike" baseline="0" dirty="0">
                          <a:solidFill>
                            <a:schemeClr val="tx1"/>
                          </a:solidFill>
                          <a:effectLst/>
                          <a:latin typeface="D-DIN" panose="020B05040302020A0204" pitchFamily="34" charset="0"/>
                          <a:cs typeface="Calibri" panose="020F0502020204030204" pitchFamily="34" charset="0"/>
                        </a:rPr>
                        <a:t> </a:t>
                      </a:r>
                      <a:r>
                        <a:rPr lang="en-IN" sz="1600" b="1" u="none" strike="noStrike" dirty="0">
                          <a:solidFill>
                            <a:schemeClr val="tx1"/>
                          </a:solidFill>
                          <a:effectLst/>
                          <a:latin typeface="D-DIN" panose="020B05040302020A0204" pitchFamily="34" charset="0"/>
                          <a:cs typeface="Calibri" panose="020F0502020204030204" pitchFamily="34" charset="0"/>
                        </a:rPr>
                        <a:t>Parameters  </a:t>
                      </a:r>
                      <a:endParaRPr lang="en-IN" sz="1600" b="1" i="0" u="none" strike="noStrike" dirty="0">
                        <a:solidFill>
                          <a:schemeClr val="tx1"/>
                        </a:solidFill>
                        <a:effectLst/>
                        <a:latin typeface="D-DIN" panose="020B05040302020A0204" pitchFamily="34" charset="0"/>
                        <a:cs typeface="Calibri" panose="020F0502020204030204" pitchFamily="34" charset="0"/>
                      </a:endParaRPr>
                    </a:p>
                  </a:txBody>
                  <a:tcPr marL="9525" marR="9525" marT="9525" marB="0" anchor="ctr">
                    <a:noFill/>
                  </a:tcPr>
                </a:tc>
                <a:tc hMerge="1">
                  <a:txBody>
                    <a:bodyPr/>
                    <a:lstStyle/>
                    <a:p>
                      <a:endParaRPr lang="en-IN"/>
                    </a:p>
                  </a:txBody>
                  <a:tcPr/>
                </a:tc>
                <a:extLst>
                  <a:ext uri="{0D108BD9-81ED-4DB2-BD59-A6C34878D82A}">
                    <a16:rowId xmlns:a16="http://schemas.microsoft.com/office/drawing/2014/main" val="10000"/>
                  </a:ext>
                </a:extLst>
              </a:tr>
              <a:tr h="314594">
                <a:tc>
                  <a:txBody>
                    <a:bodyPr/>
                    <a:lstStyle/>
                    <a:p>
                      <a:pPr algn="ctr" fontAlgn="b"/>
                      <a:r>
                        <a:rPr lang="en-IN" sz="1400" b="1" u="none" strike="noStrike" dirty="0" err="1">
                          <a:solidFill>
                            <a:schemeClr val="bg1"/>
                          </a:solidFill>
                          <a:effectLst/>
                          <a:latin typeface="D-DIN" panose="020B05040302020A0204" pitchFamily="34" charset="0"/>
                          <a:cs typeface="Calibri" panose="020F0502020204030204" pitchFamily="34" charset="0"/>
                        </a:rPr>
                        <a:t>S.No</a:t>
                      </a:r>
                      <a:r>
                        <a:rPr lang="en-IN" sz="1400" b="1" u="none" strike="noStrike" dirty="0">
                          <a:solidFill>
                            <a:schemeClr val="bg1"/>
                          </a:solidFill>
                          <a:effectLst/>
                          <a:latin typeface="D-DIN" panose="020B05040302020A0204" pitchFamily="34" charset="0"/>
                          <a:cs typeface="Calibri" panose="020F0502020204030204" pitchFamily="34" charset="0"/>
                        </a:rPr>
                        <a:t>.</a:t>
                      </a:r>
                      <a:endParaRPr lang="en-IN" sz="1400" b="1" i="0" u="none" strike="noStrike" dirty="0">
                        <a:solidFill>
                          <a:schemeClr val="bg1"/>
                        </a:solidFill>
                        <a:effectLst/>
                        <a:latin typeface="D-DIN" panose="020B05040302020A0204" pitchFamily="34" charset="0"/>
                        <a:cs typeface="Calibri" panose="020F0502020204030204" pitchFamily="34" charset="0"/>
                      </a:endParaRPr>
                    </a:p>
                  </a:txBody>
                  <a:tcPr marL="9525" marR="9525" marT="9525" marB="0" anchor="ctr">
                    <a:lnB w="12700" cap="flat" cmpd="sng" algn="ctr">
                      <a:solidFill>
                        <a:schemeClr val="bg1">
                          <a:lumMod val="85000"/>
                        </a:schemeClr>
                      </a:solidFill>
                      <a:prstDash val="solid"/>
                      <a:round/>
                      <a:headEnd type="none" w="med" len="med"/>
                      <a:tailEnd type="none" w="med" len="med"/>
                    </a:lnB>
                    <a:solidFill>
                      <a:srgbClr val="C00000"/>
                    </a:solidFill>
                  </a:tcPr>
                </a:tc>
                <a:tc>
                  <a:txBody>
                    <a:bodyPr/>
                    <a:lstStyle/>
                    <a:p>
                      <a:pPr algn="l" fontAlgn="b"/>
                      <a:r>
                        <a:rPr lang="en-IN" sz="1400" b="1" u="none" strike="noStrike" dirty="0">
                          <a:solidFill>
                            <a:schemeClr val="bg1"/>
                          </a:solidFill>
                          <a:effectLst/>
                          <a:latin typeface="D-DIN" panose="020B05040302020A0204" pitchFamily="34" charset="0"/>
                          <a:cs typeface="Calibri" panose="020F0502020204030204" pitchFamily="34" charset="0"/>
                        </a:rPr>
                        <a:t>Parameter</a:t>
                      </a:r>
                      <a:endParaRPr lang="en-IN" sz="1400" b="1" i="0" u="none" strike="noStrike" dirty="0">
                        <a:solidFill>
                          <a:schemeClr val="bg1"/>
                        </a:solidFill>
                        <a:effectLst/>
                        <a:latin typeface="D-DIN" panose="020B05040302020A0204" pitchFamily="34" charset="0"/>
                        <a:cs typeface="Calibri" panose="020F0502020204030204" pitchFamily="34" charset="0"/>
                      </a:endParaRPr>
                    </a:p>
                  </a:txBody>
                  <a:tcPr marL="72000" marR="0" marT="9525" marB="0" anchor="ctr">
                    <a:lnB w="12700" cap="flat" cmpd="sng" algn="ctr">
                      <a:solidFill>
                        <a:schemeClr val="bg1">
                          <a:lumMod val="85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10001"/>
                  </a:ext>
                </a:extLst>
              </a:tr>
              <a:tr h="226272">
                <a:tc>
                  <a:txBody>
                    <a:bodyPr/>
                    <a:lstStyle/>
                    <a:p>
                      <a:pPr algn="ctr" fontAlgn="b"/>
                      <a:r>
                        <a:rPr lang="en-IN" sz="1400" b="1" u="none" strike="noStrike" dirty="0">
                          <a:effectLst/>
                          <a:latin typeface="D-DIN" panose="020B05040302020A0204" pitchFamily="34" charset="0"/>
                          <a:cs typeface="Calibri" panose="020F0502020204030204" pitchFamily="34" charset="0"/>
                        </a:rPr>
                        <a:t>1</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dirty="0">
                          <a:effectLst/>
                          <a:latin typeface="D-DIN" panose="020B05040302020A0204" pitchFamily="34" charset="0"/>
                          <a:cs typeface="Calibri" panose="020F0502020204030204" pitchFamily="34" charset="0"/>
                        </a:rPr>
                        <a:t>Price to Earning &gt;8 </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72000" marR="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2"/>
                  </a:ext>
                </a:extLst>
              </a:tr>
              <a:tr h="226272">
                <a:tc>
                  <a:txBody>
                    <a:bodyPr/>
                    <a:lstStyle/>
                    <a:p>
                      <a:pPr algn="ctr" fontAlgn="b"/>
                      <a:r>
                        <a:rPr lang="en-IN" sz="1400" b="1" u="none" strike="noStrike" dirty="0">
                          <a:effectLst/>
                          <a:latin typeface="D-DIN" panose="020B05040302020A0204" pitchFamily="34" charset="0"/>
                          <a:cs typeface="Calibri" panose="020F0502020204030204" pitchFamily="34" charset="0"/>
                        </a:rPr>
                        <a:t>2</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US" sz="1400" b="1" u="none" strike="noStrike" dirty="0">
                          <a:effectLst/>
                          <a:latin typeface="D-DIN" panose="020B05040302020A0204" pitchFamily="34" charset="0"/>
                          <a:cs typeface="Calibri" panose="020F0502020204030204" pitchFamily="34" charset="0"/>
                        </a:rPr>
                        <a:t>Price to book value &gt;1</a:t>
                      </a:r>
                      <a:endParaRPr lang="en-US" sz="1400" b="1" i="0" u="none" strike="noStrike" dirty="0">
                        <a:solidFill>
                          <a:srgbClr val="000000"/>
                        </a:solidFill>
                        <a:effectLst/>
                        <a:latin typeface="D-DIN" panose="020B05040302020A0204" pitchFamily="34" charset="0"/>
                        <a:cs typeface="Calibri" panose="020F0502020204030204" pitchFamily="34" charset="0"/>
                      </a:endParaRPr>
                    </a:p>
                  </a:txBody>
                  <a:tcPr marL="72000" marR="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3"/>
                  </a:ext>
                </a:extLst>
              </a:tr>
              <a:tr h="226272">
                <a:tc>
                  <a:txBody>
                    <a:bodyPr/>
                    <a:lstStyle/>
                    <a:p>
                      <a:pPr algn="ctr" fontAlgn="b"/>
                      <a:r>
                        <a:rPr lang="en-IN" sz="1400" b="1" u="none" strike="noStrike" dirty="0">
                          <a:effectLst/>
                          <a:latin typeface="D-DIN" panose="020B05040302020A0204" pitchFamily="34" charset="0"/>
                          <a:cs typeface="Calibri" panose="020F0502020204030204" pitchFamily="34" charset="0"/>
                        </a:rPr>
                        <a:t>3</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dirty="0">
                          <a:effectLst/>
                          <a:latin typeface="D-DIN" panose="020B05040302020A0204" pitchFamily="34" charset="0"/>
                          <a:cs typeface="Calibri" panose="020F0502020204030204" pitchFamily="34" charset="0"/>
                        </a:rPr>
                        <a:t>Profit growth &gt;10</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72000" marR="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4"/>
                  </a:ext>
                </a:extLst>
              </a:tr>
              <a:tr h="226272">
                <a:tc>
                  <a:txBody>
                    <a:bodyPr/>
                    <a:lstStyle/>
                    <a:p>
                      <a:pPr algn="ctr" fontAlgn="b"/>
                      <a:r>
                        <a:rPr lang="en-IN" sz="1400" b="1" u="none" strike="noStrike" dirty="0">
                          <a:effectLst/>
                          <a:latin typeface="D-DIN" panose="020B05040302020A0204" pitchFamily="34" charset="0"/>
                          <a:cs typeface="Calibri" panose="020F0502020204030204" pitchFamily="34" charset="0"/>
                        </a:rPr>
                        <a:t>4</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dirty="0">
                          <a:effectLst/>
                          <a:latin typeface="D-DIN" panose="020B05040302020A0204" pitchFamily="34" charset="0"/>
                          <a:cs typeface="Calibri" panose="020F0502020204030204" pitchFamily="34" charset="0"/>
                        </a:rPr>
                        <a:t>Profit growth 3Years &gt;10</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72000" marR="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5"/>
                  </a:ext>
                </a:extLst>
              </a:tr>
              <a:tr h="226272">
                <a:tc>
                  <a:txBody>
                    <a:bodyPr/>
                    <a:lstStyle/>
                    <a:p>
                      <a:pPr algn="ctr" fontAlgn="b"/>
                      <a:r>
                        <a:rPr lang="en-IN" sz="1400" b="1" u="none" strike="noStrike">
                          <a:effectLst/>
                          <a:latin typeface="D-DIN" panose="020B05040302020A0204" pitchFamily="34" charset="0"/>
                          <a:cs typeface="Calibri" panose="020F0502020204030204" pitchFamily="34" charset="0"/>
                        </a:rPr>
                        <a:t>5</a:t>
                      </a:r>
                      <a:endParaRPr lang="en-IN" sz="1400" b="1" i="0" u="none" strike="noStrike">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dirty="0">
                          <a:effectLst/>
                          <a:latin typeface="D-DIN" panose="020B05040302020A0204" pitchFamily="34" charset="0"/>
                          <a:cs typeface="Calibri" panose="020F0502020204030204" pitchFamily="34" charset="0"/>
                        </a:rPr>
                        <a:t>Sales growth &gt;10</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72000" marR="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6"/>
                  </a:ext>
                </a:extLst>
              </a:tr>
              <a:tr h="226272">
                <a:tc>
                  <a:txBody>
                    <a:bodyPr/>
                    <a:lstStyle/>
                    <a:p>
                      <a:pPr algn="ctr" fontAlgn="b"/>
                      <a:r>
                        <a:rPr lang="en-IN" sz="1400" b="1" u="none" strike="noStrike">
                          <a:effectLst/>
                          <a:latin typeface="D-DIN" panose="020B05040302020A0204" pitchFamily="34" charset="0"/>
                          <a:cs typeface="Calibri" panose="020F0502020204030204" pitchFamily="34" charset="0"/>
                        </a:rPr>
                        <a:t>6</a:t>
                      </a:r>
                      <a:endParaRPr lang="en-IN" sz="1400" b="1" i="0" u="none" strike="noStrike">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dirty="0">
                          <a:effectLst/>
                          <a:latin typeface="D-DIN" panose="020B05040302020A0204" pitchFamily="34" charset="0"/>
                          <a:cs typeface="Calibri" panose="020F0502020204030204" pitchFamily="34" charset="0"/>
                        </a:rPr>
                        <a:t>Sales growth 3Years &gt;10 </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72000" marR="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7"/>
                  </a:ext>
                </a:extLst>
              </a:tr>
              <a:tr h="226272">
                <a:tc>
                  <a:txBody>
                    <a:bodyPr/>
                    <a:lstStyle/>
                    <a:p>
                      <a:pPr algn="ctr" fontAlgn="b"/>
                      <a:r>
                        <a:rPr lang="en-IN" sz="1400" b="1" u="none" strike="noStrike">
                          <a:effectLst/>
                          <a:latin typeface="D-DIN" panose="020B05040302020A0204" pitchFamily="34" charset="0"/>
                          <a:cs typeface="Calibri" panose="020F0502020204030204" pitchFamily="34" charset="0"/>
                        </a:rPr>
                        <a:t>7</a:t>
                      </a:r>
                      <a:endParaRPr lang="en-IN" sz="1400" b="1" i="0" u="none" strike="noStrike">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dirty="0">
                          <a:effectLst/>
                          <a:latin typeface="D-DIN" panose="020B05040302020A0204" pitchFamily="34" charset="0"/>
                          <a:cs typeface="Calibri" panose="020F0502020204030204" pitchFamily="34" charset="0"/>
                        </a:rPr>
                        <a:t>Debt to equity &lt;0.30</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72000" marR="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8"/>
                  </a:ext>
                </a:extLst>
              </a:tr>
              <a:tr h="226272">
                <a:tc>
                  <a:txBody>
                    <a:bodyPr/>
                    <a:lstStyle/>
                    <a:p>
                      <a:pPr algn="ctr" fontAlgn="b"/>
                      <a:r>
                        <a:rPr lang="en-IN" sz="1400" b="1" u="none" strike="noStrike" dirty="0">
                          <a:effectLst/>
                          <a:latin typeface="D-DIN" panose="020B05040302020A0204" pitchFamily="34" charset="0"/>
                          <a:cs typeface="Calibri" panose="020F0502020204030204" pitchFamily="34" charset="0"/>
                        </a:rPr>
                        <a:t>8</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dirty="0">
                          <a:effectLst/>
                          <a:latin typeface="D-DIN" panose="020B05040302020A0204" pitchFamily="34" charset="0"/>
                          <a:cs typeface="Calibri" panose="020F0502020204030204" pitchFamily="34" charset="0"/>
                        </a:rPr>
                        <a:t>Pledged percentage &lt;1 </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72000" marR="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9"/>
                  </a:ext>
                </a:extLst>
              </a:tr>
              <a:tr h="226272">
                <a:tc>
                  <a:txBody>
                    <a:bodyPr/>
                    <a:lstStyle/>
                    <a:p>
                      <a:pPr algn="ctr" fontAlgn="b"/>
                      <a:r>
                        <a:rPr lang="en-IN" sz="1400" b="1" u="none" strike="noStrike" dirty="0">
                          <a:effectLst/>
                          <a:latin typeface="D-DIN" panose="020B05040302020A0204" pitchFamily="34" charset="0"/>
                          <a:cs typeface="Calibri" panose="020F0502020204030204" pitchFamily="34" charset="0"/>
                        </a:rPr>
                        <a:t>9</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US" sz="1400" b="1" u="none" strike="noStrike" dirty="0">
                          <a:effectLst/>
                          <a:latin typeface="D-DIN" panose="020B05040302020A0204" pitchFamily="34" charset="0"/>
                          <a:cs typeface="Calibri" panose="020F0502020204030204" pitchFamily="34" charset="0"/>
                        </a:rPr>
                        <a:t>Return on capital employed &gt;15 </a:t>
                      </a:r>
                      <a:endParaRPr lang="en-US" sz="1400" b="1" i="0" u="none" strike="noStrike" dirty="0">
                        <a:solidFill>
                          <a:srgbClr val="000000"/>
                        </a:solidFill>
                        <a:effectLst/>
                        <a:latin typeface="D-DIN" panose="020B05040302020A0204" pitchFamily="34" charset="0"/>
                        <a:cs typeface="Calibri" panose="020F0502020204030204" pitchFamily="34" charset="0"/>
                      </a:endParaRPr>
                    </a:p>
                  </a:txBody>
                  <a:tcPr marL="72000" marR="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10"/>
                  </a:ext>
                </a:extLst>
              </a:tr>
              <a:tr h="226272">
                <a:tc>
                  <a:txBody>
                    <a:bodyPr/>
                    <a:lstStyle/>
                    <a:p>
                      <a:pPr algn="ctr" fontAlgn="b"/>
                      <a:r>
                        <a:rPr lang="en-IN" sz="1400" b="1" u="none" strike="noStrike" dirty="0">
                          <a:effectLst/>
                          <a:latin typeface="D-DIN" panose="020B05040302020A0204" pitchFamily="34" charset="0"/>
                          <a:cs typeface="Calibri" panose="020F0502020204030204" pitchFamily="34" charset="0"/>
                        </a:rPr>
                        <a:t>10</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dirty="0">
                          <a:effectLst/>
                          <a:latin typeface="D-DIN" panose="020B05040302020A0204" pitchFamily="34" charset="0"/>
                          <a:cs typeface="Calibri" panose="020F0502020204030204" pitchFamily="34" charset="0"/>
                        </a:rPr>
                        <a:t>Return on equity &gt;10 </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72000" marR="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11"/>
                  </a:ext>
                </a:extLst>
              </a:tr>
              <a:tr h="226272">
                <a:tc>
                  <a:txBody>
                    <a:bodyPr/>
                    <a:lstStyle/>
                    <a:p>
                      <a:pPr algn="ctr" fontAlgn="b"/>
                      <a:r>
                        <a:rPr lang="en-IN" sz="1400" b="1" u="none" strike="noStrike" dirty="0">
                          <a:effectLst/>
                          <a:latin typeface="D-DIN" panose="020B05040302020A0204" pitchFamily="34" charset="0"/>
                          <a:cs typeface="Calibri" panose="020F0502020204030204" pitchFamily="34" charset="0"/>
                        </a:rPr>
                        <a:t>11</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dirty="0">
                          <a:effectLst/>
                          <a:latin typeface="D-DIN" panose="020B05040302020A0204" pitchFamily="34" charset="0"/>
                          <a:cs typeface="Calibri" panose="020F0502020204030204" pitchFamily="34" charset="0"/>
                        </a:rPr>
                        <a:t>Market Capitalization &gt;100</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72000" marR="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12"/>
                  </a:ext>
                </a:extLst>
              </a:tr>
              <a:tr h="226272">
                <a:tc>
                  <a:txBody>
                    <a:bodyPr/>
                    <a:lstStyle/>
                    <a:p>
                      <a:pPr algn="ctr" fontAlgn="b"/>
                      <a:r>
                        <a:rPr lang="en-IN" sz="1400" b="1" u="none" strike="noStrike" dirty="0">
                          <a:effectLst/>
                          <a:latin typeface="D-DIN" panose="020B05040302020A0204" pitchFamily="34" charset="0"/>
                          <a:cs typeface="Calibri" panose="020F0502020204030204" pitchFamily="34" charset="0"/>
                        </a:rPr>
                        <a:t>12</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dirty="0">
                          <a:effectLst/>
                          <a:latin typeface="D-DIN" panose="020B05040302020A0204" pitchFamily="34" charset="0"/>
                          <a:cs typeface="Calibri" panose="020F0502020204030204" pitchFamily="34" charset="0"/>
                        </a:rPr>
                        <a:t>Current ratio &gt;1 </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72000" marR="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13"/>
                  </a:ext>
                </a:extLst>
              </a:tr>
              <a:tr h="226272">
                <a:tc>
                  <a:txBody>
                    <a:bodyPr/>
                    <a:lstStyle/>
                    <a:p>
                      <a:pPr algn="ctr" fontAlgn="b"/>
                      <a:r>
                        <a:rPr lang="en-IN" sz="1400" b="1" u="none" strike="noStrike" dirty="0">
                          <a:effectLst/>
                          <a:latin typeface="D-DIN" panose="020B05040302020A0204" pitchFamily="34" charset="0"/>
                          <a:cs typeface="Calibri" panose="020F0502020204030204" pitchFamily="34" charset="0"/>
                        </a:rPr>
                        <a:t>13</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dirty="0">
                          <a:effectLst/>
                          <a:latin typeface="D-DIN" panose="020B05040302020A0204" pitchFamily="34" charset="0"/>
                          <a:cs typeface="Calibri" panose="020F0502020204030204" pitchFamily="34" charset="0"/>
                        </a:rPr>
                        <a:t>EV/EBITDA </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72000" marR="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14"/>
                  </a:ext>
                </a:extLst>
              </a:tr>
              <a:tr h="226272">
                <a:tc>
                  <a:txBody>
                    <a:bodyPr/>
                    <a:lstStyle/>
                    <a:p>
                      <a:pPr algn="ctr" fontAlgn="b"/>
                      <a:r>
                        <a:rPr lang="en-IN" sz="1400" b="1" u="none" strike="noStrike" dirty="0">
                          <a:effectLst/>
                          <a:latin typeface="D-DIN" panose="020B05040302020A0204" pitchFamily="34" charset="0"/>
                          <a:cs typeface="Calibri" panose="020F0502020204030204" pitchFamily="34" charset="0"/>
                        </a:rPr>
                        <a:t>14</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dirty="0">
                          <a:effectLst/>
                          <a:latin typeface="D-DIN" panose="020B05040302020A0204" pitchFamily="34" charset="0"/>
                          <a:cs typeface="Calibri" panose="020F0502020204030204" pitchFamily="34" charset="0"/>
                        </a:rPr>
                        <a:t>PEG Ratio</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72000" marR="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15"/>
                  </a:ext>
                </a:extLst>
              </a:tr>
              <a:tr h="226272">
                <a:tc>
                  <a:txBody>
                    <a:bodyPr/>
                    <a:lstStyle/>
                    <a:p>
                      <a:pPr algn="ctr" fontAlgn="b"/>
                      <a:r>
                        <a:rPr lang="en-IN" sz="1400" b="1" u="none" strike="noStrike" dirty="0">
                          <a:effectLst/>
                          <a:latin typeface="D-DIN" panose="020B05040302020A0204" pitchFamily="34" charset="0"/>
                          <a:cs typeface="Calibri" panose="020F0502020204030204" pitchFamily="34" charset="0"/>
                        </a:rPr>
                        <a:t>15</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dirty="0">
                          <a:effectLst/>
                          <a:latin typeface="D-DIN" panose="020B05040302020A0204" pitchFamily="34" charset="0"/>
                          <a:cs typeface="Calibri" panose="020F0502020204030204" pitchFamily="34" charset="0"/>
                        </a:rPr>
                        <a:t>Promoter holding </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72000" marR="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16"/>
                  </a:ext>
                </a:extLst>
              </a:tr>
              <a:tr h="226272">
                <a:tc>
                  <a:txBody>
                    <a:bodyPr/>
                    <a:lstStyle/>
                    <a:p>
                      <a:pPr algn="ctr" fontAlgn="b"/>
                      <a:r>
                        <a:rPr lang="en-IN" sz="1400" b="1" u="none" strike="noStrike" dirty="0">
                          <a:effectLst/>
                          <a:latin typeface="D-DIN" panose="020B05040302020A0204" pitchFamily="34" charset="0"/>
                          <a:cs typeface="Calibri" panose="020F0502020204030204" pitchFamily="34" charset="0"/>
                        </a:rPr>
                        <a:t>16</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US" sz="1400" b="1" u="none" strike="noStrike" dirty="0">
                          <a:effectLst/>
                          <a:latin typeface="D-DIN" panose="020B05040302020A0204" pitchFamily="34" charset="0"/>
                          <a:cs typeface="Calibri" panose="020F0502020204030204" pitchFamily="34" charset="0"/>
                        </a:rPr>
                        <a:t>YOY Quarterly sales growth &gt;15 </a:t>
                      </a:r>
                      <a:endParaRPr lang="en-US" sz="1400" b="1" i="0" u="none" strike="noStrike" dirty="0">
                        <a:solidFill>
                          <a:srgbClr val="000000"/>
                        </a:solidFill>
                        <a:effectLst/>
                        <a:latin typeface="D-DIN" panose="020B05040302020A0204" pitchFamily="34" charset="0"/>
                        <a:cs typeface="Calibri" panose="020F0502020204030204" pitchFamily="34" charset="0"/>
                      </a:endParaRPr>
                    </a:p>
                  </a:txBody>
                  <a:tcPr marL="72000" marR="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17"/>
                  </a:ext>
                </a:extLst>
              </a:tr>
              <a:tr h="226272">
                <a:tc>
                  <a:txBody>
                    <a:bodyPr/>
                    <a:lstStyle/>
                    <a:p>
                      <a:pPr algn="ctr" fontAlgn="b"/>
                      <a:r>
                        <a:rPr lang="en-IN" sz="1400" b="1" u="none" strike="noStrike" dirty="0">
                          <a:effectLst/>
                          <a:latin typeface="D-DIN" panose="020B05040302020A0204" pitchFamily="34" charset="0"/>
                          <a:cs typeface="Calibri" panose="020F0502020204030204" pitchFamily="34" charset="0"/>
                        </a:rPr>
                        <a:t>17</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dirty="0" err="1">
                          <a:effectLst/>
                          <a:latin typeface="D-DIN" panose="020B05040302020A0204" pitchFamily="34" charset="0"/>
                          <a:cs typeface="Calibri" panose="020F0502020204030204" pitchFamily="34" charset="0"/>
                        </a:rPr>
                        <a:t>Piotroski</a:t>
                      </a:r>
                      <a:r>
                        <a:rPr lang="en-IN" sz="1400" b="1" u="none" strike="noStrike" dirty="0">
                          <a:effectLst/>
                          <a:latin typeface="D-DIN" panose="020B05040302020A0204" pitchFamily="34" charset="0"/>
                          <a:cs typeface="Calibri" panose="020F0502020204030204" pitchFamily="34" charset="0"/>
                        </a:rPr>
                        <a:t> score </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72000" marR="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18"/>
                  </a:ext>
                </a:extLst>
              </a:tr>
              <a:tr h="226272">
                <a:tc>
                  <a:txBody>
                    <a:bodyPr/>
                    <a:lstStyle/>
                    <a:p>
                      <a:pPr algn="ctr" fontAlgn="b"/>
                      <a:r>
                        <a:rPr lang="en-IN" sz="1400" b="1" u="none" strike="noStrike" dirty="0">
                          <a:effectLst/>
                          <a:latin typeface="D-DIN" panose="020B05040302020A0204" pitchFamily="34" charset="0"/>
                          <a:cs typeface="Calibri" panose="020F0502020204030204" pitchFamily="34" charset="0"/>
                        </a:rPr>
                        <a:t>18</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dirty="0">
                          <a:effectLst/>
                          <a:latin typeface="D-DIN" panose="020B05040302020A0204" pitchFamily="34" charset="0"/>
                          <a:cs typeface="Calibri" panose="020F0502020204030204" pitchFamily="34" charset="0"/>
                        </a:rPr>
                        <a:t>Interest Coverage Ratio &gt;4 </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72000" marR="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19"/>
                  </a:ext>
                </a:extLst>
              </a:tr>
              <a:tr h="226272">
                <a:tc>
                  <a:txBody>
                    <a:bodyPr/>
                    <a:lstStyle/>
                    <a:p>
                      <a:pPr algn="ctr" fontAlgn="b"/>
                      <a:r>
                        <a:rPr lang="en-IN" sz="1400" b="1" u="none" strike="noStrike" dirty="0">
                          <a:effectLst/>
                          <a:latin typeface="D-DIN" panose="020B05040302020A0204" pitchFamily="34" charset="0"/>
                          <a:cs typeface="Calibri" panose="020F0502020204030204" pitchFamily="34" charset="0"/>
                        </a:rPr>
                        <a:t>19</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dirty="0">
                          <a:effectLst/>
                          <a:latin typeface="D-DIN" panose="020B05040302020A0204" pitchFamily="34" charset="0"/>
                          <a:cs typeface="Calibri" panose="020F0502020204030204" pitchFamily="34" charset="0"/>
                        </a:rPr>
                        <a:t>OPM &gt; 10%</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72000" marR="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20"/>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3196950729"/>
              </p:ext>
            </p:extLst>
          </p:nvPr>
        </p:nvGraphicFramePr>
        <p:xfrm>
          <a:off x="5361637" y="1185411"/>
          <a:ext cx="5726912" cy="2176292"/>
        </p:xfrm>
        <a:graphic>
          <a:graphicData uri="http://schemas.openxmlformats.org/drawingml/2006/table">
            <a:tbl>
              <a:tblPr>
                <a:tableStyleId>{5C22544A-7EE6-4342-B048-85BDC9FD1C3A}</a:tableStyleId>
              </a:tblPr>
              <a:tblGrid>
                <a:gridCol w="529877">
                  <a:extLst>
                    <a:ext uri="{9D8B030D-6E8A-4147-A177-3AD203B41FA5}">
                      <a16:colId xmlns:a16="http://schemas.microsoft.com/office/drawing/2014/main" val="20000"/>
                    </a:ext>
                  </a:extLst>
                </a:gridCol>
                <a:gridCol w="1122745">
                  <a:extLst>
                    <a:ext uri="{9D8B030D-6E8A-4147-A177-3AD203B41FA5}">
                      <a16:colId xmlns:a16="http://schemas.microsoft.com/office/drawing/2014/main" val="20001"/>
                    </a:ext>
                  </a:extLst>
                </a:gridCol>
                <a:gridCol w="4074290">
                  <a:extLst>
                    <a:ext uri="{9D8B030D-6E8A-4147-A177-3AD203B41FA5}">
                      <a16:colId xmlns:a16="http://schemas.microsoft.com/office/drawing/2014/main" val="20002"/>
                    </a:ext>
                  </a:extLst>
                </a:gridCol>
              </a:tblGrid>
              <a:tr h="277794">
                <a:tc gridSpan="3">
                  <a:txBody>
                    <a:bodyPr/>
                    <a:lstStyle/>
                    <a:p>
                      <a:pPr algn="l" fontAlgn="b"/>
                      <a:r>
                        <a:rPr lang="en-IN" sz="1600" b="1" u="none" strike="noStrike" dirty="0">
                          <a:solidFill>
                            <a:schemeClr val="tx1"/>
                          </a:solidFill>
                          <a:effectLst/>
                          <a:latin typeface="D-DIN" panose="020B05040302020A0204" pitchFamily="34" charset="0"/>
                          <a:cs typeface="Calibri" panose="020F0502020204030204" pitchFamily="34" charset="0"/>
                        </a:rPr>
                        <a:t>Technical Parameters </a:t>
                      </a:r>
                    </a:p>
                  </a:txBody>
                  <a:tcPr marL="9525" marR="9525" marT="9525" marB="0" anchor="ctr">
                    <a:noFill/>
                  </a:tcPr>
                </a:tc>
                <a:tc hMerge="1">
                  <a:txBody>
                    <a:bodyPr/>
                    <a:lstStyle/>
                    <a:p>
                      <a:endParaRPr lang="en-IN"/>
                    </a:p>
                  </a:txBody>
                  <a:tcPr/>
                </a:tc>
                <a:tc hMerge="1">
                  <a:txBody>
                    <a:bodyPr/>
                    <a:lstStyle/>
                    <a:p>
                      <a:pPr algn="l" fontAlgn="b"/>
                      <a:endParaRPr lang="en-IN" sz="1600" b="1"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ctr">
                    <a:noFill/>
                  </a:tcPr>
                </a:tc>
                <a:extLst>
                  <a:ext uri="{0D108BD9-81ED-4DB2-BD59-A6C34878D82A}">
                    <a16:rowId xmlns:a16="http://schemas.microsoft.com/office/drawing/2014/main" val="10000"/>
                  </a:ext>
                </a:extLst>
              </a:tr>
              <a:tr h="314594">
                <a:tc>
                  <a:txBody>
                    <a:bodyPr/>
                    <a:lstStyle/>
                    <a:p>
                      <a:pPr algn="ctr" fontAlgn="b"/>
                      <a:r>
                        <a:rPr lang="en-IN" sz="1400" b="1" u="none" strike="noStrike" dirty="0" err="1">
                          <a:solidFill>
                            <a:schemeClr val="bg1"/>
                          </a:solidFill>
                          <a:effectLst/>
                          <a:latin typeface="D-DIN" panose="020B05040302020A0204" pitchFamily="34" charset="0"/>
                          <a:cs typeface="Calibri" panose="020F0502020204030204" pitchFamily="34" charset="0"/>
                        </a:rPr>
                        <a:t>S.No</a:t>
                      </a:r>
                      <a:r>
                        <a:rPr lang="en-IN" sz="1400" b="1" u="none" strike="noStrike" dirty="0">
                          <a:solidFill>
                            <a:schemeClr val="bg1"/>
                          </a:solidFill>
                          <a:effectLst/>
                          <a:latin typeface="D-DIN" panose="020B05040302020A0204" pitchFamily="34" charset="0"/>
                          <a:cs typeface="Calibri" panose="020F0502020204030204" pitchFamily="34" charset="0"/>
                        </a:rPr>
                        <a:t>.</a:t>
                      </a:r>
                      <a:endParaRPr lang="en-IN" sz="1400" b="1" i="0" u="none" strike="noStrike" dirty="0">
                        <a:solidFill>
                          <a:schemeClr val="bg1"/>
                        </a:solidFill>
                        <a:effectLst/>
                        <a:latin typeface="D-DIN" panose="020B05040302020A0204" pitchFamily="34" charset="0"/>
                        <a:cs typeface="Calibri" panose="020F0502020204030204" pitchFamily="34" charset="0"/>
                      </a:endParaRPr>
                    </a:p>
                  </a:txBody>
                  <a:tcPr marL="9525" marR="9525" marT="9525" marB="0" anchor="ctr">
                    <a:lnB w="12700" cap="flat" cmpd="sng" algn="ctr">
                      <a:solidFill>
                        <a:schemeClr val="bg1">
                          <a:lumMod val="85000"/>
                        </a:schemeClr>
                      </a:solidFill>
                      <a:prstDash val="solid"/>
                      <a:round/>
                      <a:headEnd type="none" w="med" len="med"/>
                      <a:tailEnd type="none" w="med" len="med"/>
                    </a:lnB>
                    <a:solidFill>
                      <a:srgbClr val="C00000"/>
                    </a:solidFill>
                  </a:tcPr>
                </a:tc>
                <a:tc>
                  <a:txBody>
                    <a:bodyPr/>
                    <a:lstStyle/>
                    <a:p>
                      <a:pPr algn="l" fontAlgn="b"/>
                      <a:r>
                        <a:rPr lang="en-IN" sz="1400" b="1" u="none" strike="noStrike" dirty="0">
                          <a:solidFill>
                            <a:schemeClr val="bg1"/>
                          </a:solidFill>
                          <a:effectLst/>
                          <a:latin typeface="D-DIN" panose="020B05040302020A0204" pitchFamily="34" charset="0"/>
                          <a:cs typeface="Calibri" panose="020F0502020204030204" pitchFamily="34" charset="0"/>
                        </a:rPr>
                        <a:t>Parameter</a:t>
                      </a:r>
                      <a:endParaRPr lang="en-IN" sz="1400" b="1" i="0" u="none" strike="noStrike" dirty="0">
                        <a:solidFill>
                          <a:schemeClr val="bg1"/>
                        </a:solidFill>
                        <a:effectLst/>
                        <a:latin typeface="D-DIN" panose="020B05040302020A0204" pitchFamily="34" charset="0"/>
                        <a:cs typeface="Calibri" panose="020F0502020204030204" pitchFamily="34" charset="0"/>
                      </a:endParaRPr>
                    </a:p>
                  </a:txBody>
                  <a:tcPr marL="72000" marR="0" marT="9525" marB="0" anchor="ctr">
                    <a:lnB w="12700" cap="flat" cmpd="sng" algn="ctr">
                      <a:solidFill>
                        <a:schemeClr val="bg1">
                          <a:lumMod val="85000"/>
                        </a:schemeClr>
                      </a:solidFill>
                      <a:prstDash val="solid"/>
                      <a:round/>
                      <a:headEnd type="none" w="med" len="med"/>
                      <a:tailEnd type="none" w="med" len="med"/>
                    </a:lnB>
                    <a:solidFill>
                      <a:srgbClr val="C00000"/>
                    </a:solidFill>
                  </a:tcPr>
                </a:tc>
                <a:tc>
                  <a:txBody>
                    <a:bodyPr/>
                    <a:lstStyle/>
                    <a:p>
                      <a:pPr algn="l" fontAlgn="b"/>
                      <a:endParaRPr lang="en-IN" sz="1400" b="1" i="0" u="none" strike="noStrike" dirty="0">
                        <a:solidFill>
                          <a:schemeClr val="bg1"/>
                        </a:solidFill>
                        <a:effectLst/>
                        <a:latin typeface="D-DIN" panose="020B05040302020A0204" pitchFamily="34" charset="0"/>
                        <a:cs typeface="Calibri" panose="020F0502020204030204" pitchFamily="34" charset="0"/>
                      </a:endParaRPr>
                    </a:p>
                  </a:txBody>
                  <a:tcPr marL="72000" marR="0" marT="9525" marB="0" anchor="ctr">
                    <a:lnB w="12700" cap="flat" cmpd="sng" algn="ctr">
                      <a:solidFill>
                        <a:schemeClr val="bg1">
                          <a:lumMod val="85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10001"/>
                  </a:ext>
                </a:extLst>
              </a:tr>
              <a:tr h="226272">
                <a:tc>
                  <a:txBody>
                    <a:bodyPr/>
                    <a:lstStyle/>
                    <a:p>
                      <a:pPr algn="ctr" fontAlgn="b"/>
                      <a:r>
                        <a:rPr lang="en-IN" sz="1400" b="1" u="none" strike="noStrike" dirty="0">
                          <a:effectLst/>
                          <a:latin typeface="D-DIN" panose="020B05040302020A0204" pitchFamily="34" charset="0"/>
                          <a:cs typeface="Calibri" panose="020F0502020204030204" pitchFamily="34" charset="0"/>
                        </a:rPr>
                        <a:t>1</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kern="1200" dirty="0">
                          <a:solidFill>
                            <a:schemeClr val="dk1"/>
                          </a:solidFill>
                          <a:effectLst/>
                          <a:latin typeface="D-DIN" panose="020B05040302020A0204" pitchFamily="34" charset="0"/>
                          <a:ea typeface="+mn-ea"/>
                          <a:cs typeface="Calibri" panose="020F0502020204030204" pitchFamily="34" charset="0"/>
                        </a:rPr>
                        <a:t>20 DEMA</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kern="1200" dirty="0">
                          <a:solidFill>
                            <a:schemeClr val="dk1"/>
                          </a:solidFill>
                          <a:effectLst/>
                          <a:latin typeface="D-DIN" panose="020B05040302020A0204" pitchFamily="34" charset="0"/>
                          <a:ea typeface="+mn-ea"/>
                          <a:cs typeface="Calibri" panose="020F0502020204030204" pitchFamily="34" charset="0"/>
                        </a:rPr>
                        <a:t>Y(Above) &amp; N(Below)</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2"/>
                  </a:ext>
                </a:extLst>
              </a:tr>
              <a:tr h="226272">
                <a:tc>
                  <a:txBody>
                    <a:bodyPr/>
                    <a:lstStyle/>
                    <a:p>
                      <a:pPr algn="ctr" fontAlgn="b"/>
                      <a:r>
                        <a:rPr lang="en-IN" sz="1400" b="1" u="none" strike="noStrike" dirty="0">
                          <a:effectLst/>
                          <a:latin typeface="D-DIN" panose="020B05040302020A0204" pitchFamily="34" charset="0"/>
                          <a:cs typeface="Calibri" panose="020F0502020204030204" pitchFamily="34" charset="0"/>
                        </a:rPr>
                        <a:t>2</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kern="1200" dirty="0">
                          <a:solidFill>
                            <a:schemeClr val="dk1"/>
                          </a:solidFill>
                          <a:effectLst/>
                          <a:latin typeface="D-DIN" panose="020B05040302020A0204" pitchFamily="34" charset="0"/>
                          <a:ea typeface="+mn-ea"/>
                          <a:cs typeface="Calibri" panose="020F0502020204030204" pitchFamily="34" charset="0"/>
                        </a:rPr>
                        <a:t>50 DEMA</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kern="1200" dirty="0">
                          <a:solidFill>
                            <a:schemeClr val="dk1"/>
                          </a:solidFill>
                          <a:effectLst/>
                          <a:latin typeface="D-DIN" panose="020B05040302020A0204" pitchFamily="34" charset="0"/>
                          <a:ea typeface="+mn-ea"/>
                          <a:cs typeface="Calibri" panose="020F0502020204030204" pitchFamily="34" charset="0"/>
                        </a:rPr>
                        <a:t>Y(Above) &amp; N(Below)</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3"/>
                  </a:ext>
                </a:extLst>
              </a:tr>
              <a:tr h="226272">
                <a:tc>
                  <a:txBody>
                    <a:bodyPr/>
                    <a:lstStyle/>
                    <a:p>
                      <a:pPr algn="ctr" fontAlgn="b"/>
                      <a:r>
                        <a:rPr lang="en-IN" sz="1400" b="1" u="none" strike="noStrike" dirty="0">
                          <a:effectLst/>
                          <a:latin typeface="D-DIN" panose="020B05040302020A0204" pitchFamily="34" charset="0"/>
                          <a:cs typeface="Calibri" panose="020F0502020204030204" pitchFamily="34" charset="0"/>
                        </a:rPr>
                        <a:t>3</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kern="1200" dirty="0">
                          <a:solidFill>
                            <a:schemeClr val="dk1"/>
                          </a:solidFill>
                          <a:effectLst/>
                          <a:latin typeface="D-DIN" panose="020B05040302020A0204" pitchFamily="34" charset="0"/>
                          <a:ea typeface="+mn-ea"/>
                          <a:cs typeface="Calibri" panose="020F0502020204030204" pitchFamily="34" charset="0"/>
                        </a:rPr>
                        <a:t>100 DEMA</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kern="1200" dirty="0">
                          <a:solidFill>
                            <a:schemeClr val="dk1"/>
                          </a:solidFill>
                          <a:effectLst/>
                          <a:latin typeface="D-DIN" panose="020B05040302020A0204" pitchFamily="34" charset="0"/>
                          <a:ea typeface="+mn-ea"/>
                          <a:cs typeface="Calibri" panose="020F0502020204030204" pitchFamily="34" charset="0"/>
                        </a:rPr>
                        <a:t>Y(Above) &amp; N(Below)</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4"/>
                  </a:ext>
                </a:extLst>
              </a:tr>
              <a:tr h="226272">
                <a:tc>
                  <a:txBody>
                    <a:bodyPr/>
                    <a:lstStyle/>
                    <a:p>
                      <a:pPr algn="ctr" fontAlgn="b"/>
                      <a:r>
                        <a:rPr lang="en-IN" sz="1400" b="1" u="none" strike="noStrike" dirty="0">
                          <a:effectLst/>
                          <a:latin typeface="D-DIN" panose="020B05040302020A0204" pitchFamily="34" charset="0"/>
                          <a:cs typeface="Calibri" panose="020F0502020204030204" pitchFamily="34" charset="0"/>
                        </a:rPr>
                        <a:t>4</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kern="1200" dirty="0">
                          <a:solidFill>
                            <a:schemeClr val="dk1"/>
                          </a:solidFill>
                          <a:effectLst/>
                          <a:latin typeface="D-DIN" panose="020B05040302020A0204" pitchFamily="34" charset="0"/>
                          <a:ea typeface="+mn-ea"/>
                          <a:cs typeface="Calibri" panose="020F0502020204030204" pitchFamily="34" charset="0"/>
                        </a:rPr>
                        <a:t>200 DEMA</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kern="1200" dirty="0">
                          <a:solidFill>
                            <a:schemeClr val="dk1"/>
                          </a:solidFill>
                          <a:effectLst/>
                          <a:latin typeface="D-DIN" panose="020B05040302020A0204" pitchFamily="34" charset="0"/>
                          <a:ea typeface="+mn-ea"/>
                          <a:cs typeface="Calibri" panose="020F0502020204030204" pitchFamily="34" charset="0"/>
                        </a:rPr>
                        <a:t>Y(Above) &amp; N(Below)</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5"/>
                  </a:ext>
                </a:extLst>
              </a:tr>
              <a:tr h="226272">
                <a:tc>
                  <a:txBody>
                    <a:bodyPr/>
                    <a:lstStyle/>
                    <a:p>
                      <a:pPr algn="ctr" fontAlgn="b"/>
                      <a:r>
                        <a:rPr lang="en-IN" sz="1400" b="1" u="none" strike="noStrike">
                          <a:effectLst/>
                          <a:latin typeface="D-DIN" panose="020B05040302020A0204" pitchFamily="34" charset="0"/>
                          <a:cs typeface="Calibri" panose="020F0502020204030204" pitchFamily="34" charset="0"/>
                        </a:rPr>
                        <a:t>5</a:t>
                      </a:r>
                      <a:endParaRPr lang="en-IN" sz="1400" b="1" i="0" u="none" strike="noStrike">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kern="1200" dirty="0">
                          <a:solidFill>
                            <a:schemeClr val="dk1"/>
                          </a:solidFill>
                          <a:effectLst/>
                          <a:latin typeface="D-DIN" panose="020B05040302020A0204" pitchFamily="34" charset="0"/>
                          <a:ea typeface="+mn-ea"/>
                          <a:cs typeface="Calibri" panose="020F0502020204030204" pitchFamily="34" charset="0"/>
                        </a:rPr>
                        <a:t>MACD</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kern="1200" dirty="0">
                          <a:solidFill>
                            <a:schemeClr val="dk1"/>
                          </a:solidFill>
                          <a:effectLst/>
                          <a:latin typeface="D-DIN" panose="020B05040302020A0204" pitchFamily="34" charset="0"/>
                          <a:ea typeface="+mn-ea"/>
                          <a:cs typeface="Calibri" panose="020F0502020204030204" pitchFamily="34" charset="0"/>
                        </a:rPr>
                        <a:t>P(Positive Divergence &amp; N(Negative Divergence)</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6"/>
                  </a:ext>
                </a:extLst>
              </a:tr>
              <a:tr h="226272">
                <a:tc>
                  <a:txBody>
                    <a:bodyPr/>
                    <a:lstStyle/>
                    <a:p>
                      <a:pPr algn="ctr" fontAlgn="b"/>
                      <a:r>
                        <a:rPr lang="en-IN" sz="1400" b="1" u="none" strike="noStrike">
                          <a:effectLst/>
                          <a:latin typeface="D-DIN" panose="020B05040302020A0204" pitchFamily="34" charset="0"/>
                          <a:cs typeface="Calibri" panose="020F0502020204030204" pitchFamily="34" charset="0"/>
                        </a:rPr>
                        <a:t>6</a:t>
                      </a:r>
                      <a:endParaRPr lang="en-IN" sz="1400" b="1" i="0" u="none" strike="noStrike">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kern="1200" dirty="0">
                          <a:solidFill>
                            <a:schemeClr val="dk1"/>
                          </a:solidFill>
                          <a:effectLst/>
                          <a:latin typeface="D-DIN" panose="020B05040302020A0204" pitchFamily="34" charset="0"/>
                          <a:ea typeface="+mn-ea"/>
                          <a:cs typeface="Calibri" panose="020F0502020204030204" pitchFamily="34" charset="0"/>
                        </a:rPr>
                        <a:t>RSI</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kern="1200" dirty="0">
                          <a:solidFill>
                            <a:schemeClr val="dk1"/>
                          </a:solidFill>
                          <a:effectLst/>
                          <a:latin typeface="D-DIN" panose="020B05040302020A0204" pitchFamily="34" charset="0"/>
                          <a:ea typeface="+mn-ea"/>
                          <a:cs typeface="Calibri" panose="020F0502020204030204" pitchFamily="34" charset="0"/>
                        </a:rPr>
                        <a:t>P(Positive Divergence &amp; N(Negative Divergence)</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7"/>
                  </a:ext>
                </a:extLst>
              </a:tr>
              <a:tr h="226272">
                <a:tc>
                  <a:txBody>
                    <a:bodyPr/>
                    <a:lstStyle/>
                    <a:p>
                      <a:pPr algn="ctr" fontAlgn="b"/>
                      <a:r>
                        <a:rPr lang="en-IN" sz="1400" b="1" u="none" strike="noStrike">
                          <a:effectLst/>
                          <a:latin typeface="D-DIN" panose="020B05040302020A0204" pitchFamily="34" charset="0"/>
                          <a:cs typeface="Calibri" panose="020F0502020204030204" pitchFamily="34" charset="0"/>
                        </a:rPr>
                        <a:t>7</a:t>
                      </a:r>
                      <a:endParaRPr lang="en-IN" sz="1400" b="1" i="0" u="none" strike="noStrike">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kern="1200">
                          <a:solidFill>
                            <a:schemeClr val="dk1"/>
                          </a:solidFill>
                          <a:effectLst/>
                          <a:latin typeface="D-DIN" panose="020B05040302020A0204" pitchFamily="34" charset="0"/>
                          <a:ea typeface="+mn-ea"/>
                          <a:cs typeface="Calibri" panose="020F0502020204030204" pitchFamily="34" charset="0"/>
                        </a:rPr>
                        <a:t>Super Trend</a:t>
                      </a:r>
                      <a:endParaRPr lang="en-IN" sz="1400" b="1" u="none" strike="noStrike" kern="1200" dirty="0">
                        <a:solidFill>
                          <a:schemeClr val="dk1"/>
                        </a:solidFill>
                        <a:effectLst/>
                        <a:latin typeface="D-DIN" panose="020B05040302020A0204" pitchFamily="34" charset="0"/>
                        <a:ea typeface="+mn-ea"/>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kern="1200" dirty="0">
                          <a:solidFill>
                            <a:schemeClr val="dk1"/>
                          </a:solidFill>
                          <a:effectLst/>
                          <a:latin typeface="D-DIN" panose="020B05040302020A0204" pitchFamily="34" charset="0"/>
                          <a:ea typeface="+mn-ea"/>
                          <a:cs typeface="Calibri" panose="020F0502020204030204" pitchFamily="34" charset="0"/>
                        </a:rPr>
                        <a:t>P(Positive) &amp; N(Negative)</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p:pic>
        <p:nvPicPr>
          <p:cNvPr id="4" name="Picture 13">
            <a:extLst>
              <a:ext uri="{FF2B5EF4-FFF2-40B4-BE49-F238E27FC236}">
                <a16:creationId xmlns:a16="http://schemas.microsoft.com/office/drawing/2014/main" id="{5C58EF18-CF9A-0782-ADCD-8E3C70E99E5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6895BFA0-A881-0896-E859-E09BF3D50D87}"/>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2044957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3588274" y="1888566"/>
            <a:ext cx="3313652"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eaLnBrk="1" hangingPunct="1"/>
            <a:r>
              <a:rPr lang="en-US" altLang="en-US" b="1" kern="0" dirty="0">
                <a:solidFill>
                  <a:srgbClr val="0046AA"/>
                </a:solidFill>
                <a:latin typeface="D-DIN" panose="020B05040302020A0204" pitchFamily="34" charset="0"/>
                <a:cs typeface="Times New Roman" panose="02020603050405020304" pitchFamily="18" charset="0"/>
              </a:rPr>
              <a:t>Exit </a:t>
            </a:r>
          </a:p>
          <a:p>
            <a:pPr eaLnBrk="1" hangingPunct="1"/>
            <a:r>
              <a:rPr lang="en-US" altLang="en-US" b="1" kern="0" dirty="0">
                <a:solidFill>
                  <a:srgbClr val="0046AA"/>
                </a:solidFill>
                <a:latin typeface="D-DIN" panose="020B05040302020A0204" pitchFamily="34" charset="0"/>
                <a:cs typeface="Times New Roman" panose="02020603050405020304" pitchFamily="18" charset="0"/>
              </a:rPr>
              <a:t>Strategy </a:t>
            </a:r>
          </a:p>
        </p:txBody>
      </p:sp>
      <p:sp>
        <p:nvSpPr>
          <p:cNvPr id="10" name="Rectangle 2"/>
          <p:cNvSpPr txBox="1">
            <a:spLocks noChangeArrowheads="1"/>
          </p:cNvSpPr>
          <p:nvPr/>
        </p:nvSpPr>
        <p:spPr bwMode="auto">
          <a:xfrm>
            <a:off x="1019175" y="3751731"/>
            <a:ext cx="7445375"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r" eaLnBrk="1" hangingPunct="1"/>
            <a:r>
              <a:rPr lang="en-US" altLang="en-US" sz="3200" b="1" kern="0" dirty="0">
                <a:solidFill>
                  <a:srgbClr val="C00000"/>
                </a:solidFill>
                <a:latin typeface="D-DIN" panose="020B05040302020A0204" pitchFamily="34" charset="0"/>
                <a:cs typeface="Times New Roman" panose="02020603050405020304" pitchFamily="18" charset="0"/>
              </a:rPr>
              <a:t>How to Exit &amp; Why Exit is Important ?</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1369" y="508000"/>
            <a:ext cx="3854153" cy="5517816"/>
          </a:xfrm>
          <a:prstGeom prst="rect">
            <a:avLst/>
          </a:prstGeom>
        </p:spPr>
      </p:pic>
      <p:pic>
        <p:nvPicPr>
          <p:cNvPr id="4" name="Picture 13">
            <a:extLst>
              <a:ext uri="{FF2B5EF4-FFF2-40B4-BE49-F238E27FC236}">
                <a16:creationId xmlns:a16="http://schemas.microsoft.com/office/drawing/2014/main" id="{657AA459-5F95-B16D-1C1B-F138795B977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164CBAF2-DC8B-2588-ED95-0A42F191635E}"/>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2046408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Process 3">
            <a:extLst>
              <a:ext uri="{FF2B5EF4-FFF2-40B4-BE49-F238E27FC236}">
                <a16:creationId xmlns:a16="http://schemas.microsoft.com/office/drawing/2014/main" id="{C8254E7E-FCD8-01DD-3899-162B13EB1BC1}"/>
              </a:ext>
            </a:extLst>
          </p:cNvPr>
          <p:cNvSpPr/>
          <p:nvPr/>
        </p:nvSpPr>
        <p:spPr>
          <a:xfrm>
            <a:off x="0" y="6338235"/>
            <a:ext cx="12192000" cy="369332"/>
          </a:xfrm>
          <a:prstGeom prst="flowChartProcess">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extBox 11"/>
          <p:cNvSpPr txBox="1"/>
          <p:nvPr/>
        </p:nvSpPr>
        <p:spPr>
          <a:xfrm>
            <a:off x="419100" y="6339177"/>
            <a:ext cx="10668000" cy="338554"/>
          </a:xfrm>
          <a:prstGeom prst="rect">
            <a:avLst/>
          </a:prstGeom>
          <a:noFill/>
        </p:spPr>
        <p:txBody>
          <a:bodyPr wrap="square" rtlCol="0">
            <a:spAutoFit/>
          </a:bodyPr>
          <a:lstStyle/>
          <a:p>
            <a:pPr algn="ctr"/>
            <a:r>
              <a:rPr lang="en-US" sz="1600" b="1" dirty="0">
                <a:solidFill>
                  <a:schemeClr val="bg1"/>
                </a:solidFill>
                <a:latin typeface="D-DIN" panose="020B05040302020A0204" pitchFamily="34" charset="0"/>
                <a:cs typeface="Calibri" panose="020F0502020204030204" pitchFamily="34" charset="0"/>
              </a:rPr>
              <a:t>Magic of 26% CAGR = 10 times in 10 years, 100 times in 20 years and 1000 times in 30 years </a:t>
            </a:r>
            <a:endParaRPr lang="en-IN" sz="1600" b="1" dirty="0">
              <a:solidFill>
                <a:schemeClr val="bg1"/>
              </a:solidFill>
              <a:latin typeface="D-DIN" panose="020B05040302020A0204" pitchFamily="34" charset="0"/>
              <a:cs typeface="Calibri" panose="020F0502020204030204" pitchFamily="34" charset="0"/>
            </a:endParaRPr>
          </a:p>
        </p:txBody>
      </p:sp>
      <p:graphicFrame>
        <p:nvGraphicFramePr>
          <p:cNvPr id="9" name="Diagram 8"/>
          <p:cNvGraphicFramePr/>
          <p:nvPr/>
        </p:nvGraphicFramePr>
        <p:xfrm>
          <a:off x="150313" y="-1967"/>
          <a:ext cx="11634322" cy="58004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p:cNvSpPr txBox="1"/>
          <p:nvPr/>
        </p:nvSpPr>
        <p:spPr>
          <a:xfrm>
            <a:off x="188412" y="5440563"/>
            <a:ext cx="11832137" cy="830997"/>
          </a:xfrm>
          <a:prstGeom prst="rect">
            <a:avLst/>
          </a:prstGeom>
          <a:noFill/>
        </p:spPr>
        <p:txBody>
          <a:bodyPr wrap="square" rtlCol="0">
            <a:spAutoFit/>
          </a:bodyPr>
          <a:lstStyle/>
          <a:p>
            <a:pPr algn="ctr"/>
            <a:r>
              <a:rPr lang="en-US" sz="1200" b="1" dirty="0">
                <a:latin typeface="D-DIN" panose="020B05040302020A0204" pitchFamily="34" charset="0"/>
                <a:cs typeface="Calibri" panose="020F0502020204030204" pitchFamily="34" charset="0"/>
              </a:rPr>
              <a:t>If you go into a cricket match with 11 specialist batsmen and bat first, at the end of the first innings it may appear that you are doing phenomenally well in the match. But when your team walks in to bowl in the next innings, you will most likely be exposed. Likewise when you invest everything in equity, at the peak of a bull run you will feel like a superstar but when the tide turns...P</a:t>
            </a:r>
            <a:r>
              <a:rPr lang="en-US" sz="1200" b="1">
                <a:latin typeface="D-DIN" panose="020B05040302020A0204" pitchFamily="34" charset="0"/>
                <a:cs typeface="Calibri" panose="020F0502020204030204" pitchFamily="34" charset="0"/>
              </a:rPr>
              <a:t>.S: </a:t>
            </a:r>
            <a:r>
              <a:rPr lang="en-US" sz="1200" b="1" dirty="0">
                <a:latin typeface="D-DIN" panose="020B05040302020A0204" pitchFamily="34" charset="0"/>
                <a:cs typeface="Calibri" panose="020F0502020204030204" pitchFamily="34" charset="0"/>
              </a:rPr>
              <a:t>if you are only into FDs / fixed income, Remember you can’t win cricket matches with 11 bowlers either. A judicious blend of Equities, Commodities, Currencies, Rent Yielding Real Estate and Debts Instruments is advisable.  </a:t>
            </a:r>
            <a:endParaRPr lang="en-IN" sz="1200" b="1" dirty="0">
              <a:latin typeface="D-DIN" panose="020B05040302020A0204" pitchFamily="34" charset="0"/>
              <a:cs typeface="Calibri" panose="020F0502020204030204" pitchFamily="34" charset="0"/>
            </a:endParaRPr>
          </a:p>
        </p:txBody>
      </p:sp>
      <p:pic>
        <p:nvPicPr>
          <p:cNvPr id="5" name="Picture 13">
            <a:extLst>
              <a:ext uri="{FF2B5EF4-FFF2-40B4-BE49-F238E27FC236}">
                <a16:creationId xmlns:a16="http://schemas.microsoft.com/office/drawing/2014/main" id="{50A94B1E-2451-4B38-BAB0-4FED89013933}"/>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7802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614025" y="571841"/>
            <a:ext cx="8506827"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400" b="1" kern="0" dirty="0">
                <a:solidFill>
                  <a:srgbClr val="0046AA"/>
                </a:solidFill>
                <a:latin typeface="D-DIN" panose="020B05040302020A0204" pitchFamily="34" charset="0"/>
                <a:cs typeface="Times New Roman" panose="02020603050405020304" pitchFamily="18" charset="0"/>
              </a:rPr>
              <a:t>How to Exit &amp; Why Exit is Important ?</a:t>
            </a:r>
          </a:p>
        </p:txBody>
      </p:sp>
      <p:sp>
        <p:nvSpPr>
          <p:cNvPr id="11" name="Text Box 6"/>
          <p:cNvSpPr txBox="1">
            <a:spLocks noChangeArrowheads="1"/>
          </p:cNvSpPr>
          <p:nvPr/>
        </p:nvSpPr>
        <p:spPr bwMode="auto">
          <a:xfrm>
            <a:off x="1056190" y="1265479"/>
            <a:ext cx="4620710" cy="3016210"/>
          </a:xfrm>
          <a:prstGeom prst="rect">
            <a:avLst/>
          </a:prstGeom>
          <a:noFill/>
          <a:ln w="9525">
            <a:noFill/>
            <a:miter lim="800000"/>
            <a:headEnd/>
            <a:tailEnd/>
          </a:ln>
        </p:spPr>
        <p:txBody>
          <a:bodyPr wrap="square">
            <a:spAutoFit/>
          </a:bodyPr>
          <a:lstStyle/>
          <a:p>
            <a:pPr>
              <a:spcAft>
                <a:spcPts val="1200"/>
              </a:spcAft>
            </a:pPr>
            <a:r>
              <a:rPr lang="en-US" sz="2000" b="1" dirty="0">
                <a:latin typeface="D-DIN" panose="020B05040302020A0204" pitchFamily="34" charset="0"/>
                <a:cs typeface="Calibri" panose="020F0502020204030204" pitchFamily="34" charset="0"/>
              </a:rPr>
              <a:t>If stock down 50%, you need it to double to come back to cost </a:t>
            </a:r>
          </a:p>
          <a:p>
            <a:pPr>
              <a:spcAft>
                <a:spcPts val="1200"/>
              </a:spcAft>
            </a:pPr>
            <a:r>
              <a:rPr lang="en-US" sz="2000" b="1" dirty="0">
                <a:latin typeface="D-DIN" panose="020B05040302020A0204" pitchFamily="34" charset="0"/>
                <a:cs typeface="Calibri" panose="020F0502020204030204" pitchFamily="34" charset="0"/>
              </a:rPr>
              <a:t>If stock down 70%, you need it to more than triple to come back to cost </a:t>
            </a:r>
          </a:p>
          <a:p>
            <a:pPr>
              <a:spcAft>
                <a:spcPts val="1200"/>
              </a:spcAft>
            </a:pPr>
            <a:r>
              <a:rPr lang="en-US" sz="2000" b="1" dirty="0">
                <a:latin typeface="D-DIN" panose="020B05040302020A0204" pitchFamily="34" charset="0"/>
                <a:cs typeface="Calibri" panose="020F0502020204030204" pitchFamily="34" charset="0"/>
              </a:rPr>
              <a:t>If stock down 75%, you need it to rise 4x to come back to cost</a:t>
            </a:r>
          </a:p>
          <a:p>
            <a:pPr>
              <a:spcAft>
                <a:spcPts val="1200"/>
              </a:spcAft>
            </a:pPr>
            <a:r>
              <a:rPr lang="en-US" sz="2000" b="1" dirty="0">
                <a:latin typeface="D-DIN" panose="020B05040302020A0204" pitchFamily="34" charset="0"/>
                <a:cs typeface="Calibri" panose="020F0502020204030204" pitchFamily="34" charset="0"/>
              </a:rPr>
              <a:t>If stock down 90%, you need it to rise 10x to come back to cost</a:t>
            </a:r>
          </a:p>
        </p:txBody>
      </p:sp>
      <p:grpSp>
        <p:nvGrpSpPr>
          <p:cNvPr id="8" name="Group 19"/>
          <p:cNvGrpSpPr>
            <a:grpSpLocks/>
          </p:cNvGrpSpPr>
          <p:nvPr/>
        </p:nvGrpSpPr>
        <p:grpSpPr bwMode="auto">
          <a:xfrm>
            <a:off x="740742" y="1441607"/>
            <a:ext cx="215900" cy="71438"/>
            <a:chOff x="641426" y="1647610"/>
            <a:chExt cx="312772" cy="108077"/>
          </a:xfrm>
        </p:grpSpPr>
        <p:sp>
          <p:nvSpPr>
            <p:cNvPr id="12" name="Rectangle 1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Rectangle 1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4" name="Group 19"/>
          <p:cNvGrpSpPr>
            <a:grpSpLocks/>
          </p:cNvGrpSpPr>
          <p:nvPr/>
        </p:nvGrpSpPr>
        <p:grpSpPr bwMode="auto">
          <a:xfrm>
            <a:off x="740742" y="2196128"/>
            <a:ext cx="215900" cy="71438"/>
            <a:chOff x="641426" y="1647610"/>
            <a:chExt cx="312772" cy="108077"/>
          </a:xfrm>
        </p:grpSpPr>
        <p:sp>
          <p:nvSpPr>
            <p:cNvPr id="15" name="Rectangle 1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Rectangle 1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7" name="Group 19"/>
          <p:cNvGrpSpPr>
            <a:grpSpLocks/>
          </p:cNvGrpSpPr>
          <p:nvPr/>
        </p:nvGrpSpPr>
        <p:grpSpPr bwMode="auto">
          <a:xfrm>
            <a:off x="740742" y="2961196"/>
            <a:ext cx="215900" cy="71438"/>
            <a:chOff x="641426" y="1647610"/>
            <a:chExt cx="312772" cy="108077"/>
          </a:xfrm>
        </p:grpSpPr>
        <p:sp>
          <p:nvSpPr>
            <p:cNvPr id="18" name="Rectangle 1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Rectangle 1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0" name="Group 19"/>
          <p:cNvGrpSpPr>
            <a:grpSpLocks/>
          </p:cNvGrpSpPr>
          <p:nvPr/>
        </p:nvGrpSpPr>
        <p:grpSpPr bwMode="auto">
          <a:xfrm>
            <a:off x="740742" y="3731928"/>
            <a:ext cx="215900" cy="71438"/>
            <a:chOff x="641426" y="1647610"/>
            <a:chExt cx="312772" cy="108077"/>
          </a:xfrm>
        </p:grpSpPr>
        <p:sp>
          <p:nvSpPr>
            <p:cNvPr id="21" name="Rectangle 2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Rectangle 2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pic>
        <p:nvPicPr>
          <p:cNvPr id="3" name="Picture 13">
            <a:extLst>
              <a:ext uri="{FF2B5EF4-FFF2-40B4-BE49-F238E27FC236}">
                <a16:creationId xmlns:a16="http://schemas.microsoft.com/office/drawing/2014/main" id="{D36A66ED-0E27-F604-5825-1E66ACC5ABA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a:extLst>
              <a:ext uri="{FF2B5EF4-FFF2-40B4-BE49-F238E27FC236}">
                <a16:creationId xmlns:a16="http://schemas.microsoft.com/office/drawing/2014/main" id="{0FCE1A50-300B-44F6-7DD1-41C53C3DFEC3}"/>
              </a:ext>
            </a:extLst>
          </p:cNvPr>
          <p:cNvSpPr txBox="1">
            <a:spLocks noChangeArrowheads="1"/>
          </p:cNvSpPr>
          <p:nvPr/>
        </p:nvSpPr>
        <p:spPr bwMode="auto">
          <a:xfrm>
            <a:off x="7253492" y="1856609"/>
            <a:ext cx="2719725"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eaLnBrk="1" hangingPunct="1"/>
            <a:r>
              <a:rPr lang="en-US" altLang="en-US" sz="3600" b="1" kern="0" dirty="0">
                <a:solidFill>
                  <a:srgbClr val="C00000"/>
                </a:solidFill>
                <a:latin typeface="D-DIN" panose="020B05040302020A0204" pitchFamily="34" charset="0"/>
                <a:cs typeface="Times New Roman" panose="02020603050405020304" pitchFamily="18" charset="0"/>
              </a:rPr>
              <a:t>Why to </a:t>
            </a:r>
          </a:p>
          <a:p>
            <a:pPr eaLnBrk="1" hangingPunct="1"/>
            <a:r>
              <a:rPr lang="en-US" altLang="en-US" sz="3600" b="1" kern="0" dirty="0">
                <a:solidFill>
                  <a:srgbClr val="C00000"/>
                </a:solidFill>
                <a:latin typeface="D-DIN" panose="020B05040302020A0204" pitchFamily="34" charset="0"/>
                <a:cs typeface="Times New Roman" panose="02020603050405020304" pitchFamily="18" charset="0"/>
              </a:rPr>
              <a:t>love </a:t>
            </a:r>
          </a:p>
          <a:p>
            <a:pPr eaLnBrk="1" hangingPunct="1"/>
            <a:r>
              <a:rPr lang="en-US" altLang="en-US" sz="3600" b="1" kern="0" dirty="0">
                <a:solidFill>
                  <a:srgbClr val="C00000"/>
                </a:solidFill>
                <a:latin typeface="D-DIN" panose="020B05040302020A0204" pitchFamily="34" charset="0"/>
                <a:cs typeface="Times New Roman" panose="02020603050405020304" pitchFamily="18" charset="0"/>
              </a:rPr>
              <a:t>small </a:t>
            </a:r>
          </a:p>
          <a:p>
            <a:pPr eaLnBrk="1" hangingPunct="1"/>
            <a:r>
              <a:rPr lang="en-US" altLang="en-US" sz="3600" b="1" kern="0" dirty="0">
                <a:solidFill>
                  <a:srgbClr val="C00000"/>
                </a:solidFill>
                <a:latin typeface="D-DIN" panose="020B05040302020A0204" pitchFamily="34" charset="0"/>
                <a:cs typeface="Times New Roman" panose="02020603050405020304" pitchFamily="18" charset="0"/>
              </a:rPr>
              <a:t>losses</a:t>
            </a:r>
          </a:p>
        </p:txBody>
      </p:sp>
      <p:sp>
        <p:nvSpPr>
          <p:cNvPr id="4" name="Rectangle 3">
            <a:extLst>
              <a:ext uri="{FF2B5EF4-FFF2-40B4-BE49-F238E27FC236}">
                <a16:creationId xmlns:a16="http://schemas.microsoft.com/office/drawing/2014/main" id="{94946939-BD3A-15A1-2941-306FDE697148}"/>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2702912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1733968" y="1035911"/>
            <a:ext cx="5455350"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eaLnBrk="1" hangingPunct="1"/>
            <a:r>
              <a:rPr lang="en-US" altLang="en-US" sz="3600" b="1" kern="0" dirty="0">
                <a:solidFill>
                  <a:srgbClr val="0046AA"/>
                </a:solidFill>
                <a:latin typeface="D-DIN" panose="020B05040302020A0204" pitchFamily="34" charset="0"/>
                <a:cs typeface="Times New Roman" panose="02020603050405020304" pitchFamily="18" charset="0"/>
              </a:rPr>
              <a:t>Its very tough to </a:t>
            </a:r>
          </a:p>
          <a:p>
            <a:pPr eaLnBrk="1" hangingPunct="1"/>
            <a:r>
              <a:rPr lang="en-US" altLang="en-US" sz="3600" b="1" kern="0" dirty="0">
                <a:solidFill>
                  <a:srgbClr val="0046AA"/>
                </a:solidFill>
                <a:latin typeface="D-DIN" panose="020B05040302020A0204" pitchFamily="34" charset="0"/>
                <a:cs typeface="Times New Roman" panose="02020603050405020304" pitchFamily="18" charset="0"/>
              </a:rPr>
              <a:t>make </a:t>
            </a:r>
            <a:r>
              <a:rPr lang="en-US" altLang="en-US" sz="3600" b="1" kern="0" dirty="0">
                <a:solidFill>
                  <a:srgbClr val="C00000"/>
                </a:solidFill>
                <a:latin typeface="D-DIN" panose="020B05040302020A0204" pitchFamily="34" charset="0"/>
                <a:cs typeface="Times New Roman" panose="02020603050405020304" pitchFamily="18" charset="0"/>
              </a:rPr>
              <a:t>EXIT</a:t>
            </a:r>
            <a:r>
              <a:rPr lang="en-US" altLang="en-US" sz="3600" b="1" kern="0" dirty="0">
                <a:solidFill>
                  <a:srgbClr val="0046AA"/>
                </a:solidFill>
                <a:latin typeface="D-DIN" panose="020B05040302020A0204" pitchFamily="34" charset="0"/>
                <a:cs typeface="Times New Roman" panose="02020603050405020304" pitchFamily="18" charset="0"/>
              </a:rPr>
              <a:t> decisions</a:t>
            </a:r>
          </a:p>
          <a:p>
            <a:pPr eaLnBrk="1" hangingPunct="1"/>
            <a:r>
              <a:rPr lang="en-US" altLang="en-US" sz="3600" b="1" kern="0" dirty="0">
                <a:solidFill>
                  <a:srgbClr val="0046AA"/>
                </a:solidFill>
                <a:latin typeface="D-DIN" panose="020B05040302020A0204" pitchFamily="34" charset="0"/>
                <a:cs typeface="Times New Roman" panose="02020603050405020304" pitchFamily="18" charset="0"/>
              </a:rPr>
              <a:t> </a:t>
            </a:r>
          </a:p>
        </p:txBody>
      </p:sp>
      <p:sp>
        <p:nvSpPr>
          <p:cNvPr id="3" name="Rectangle 2"/>
          <p:cNvSpPr/>
          <p:nvPr/>
        </p:nvSpPr>
        <p:spPr>
          <a:xfrm>
            <a:off x="1400045" y="3381829"/>
            <a:ext cx="1968386" cy="590309"/>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latin typeface="D-DIN" panose="020B05040302020A0204" pitchFamily="34" charset="0"/>
                <a:cs typeface="Calibri" panose="020F0502020204030204" pitchFamily="34" charset="0"/>
              </a:rPr>
              <a:t>Technicals</a:t>
            </a:r>
            <a:endParaRPr lang="en-IN" sz="2800" b="1" dirty="0">
              <a:latin typeface="D-DIN" panose="020B05040302020A0204" pitchFamily="34" charset="0"/>
              <a:cs typeface="Calibri" panose="020F0502020204030204" pitchFamily="34" charset="0"/>
            </a:endParaRPr>
          </a:p>
        </p:txBody>
      </p:sp>
      <p:sp>
        <p:nvSpPr>
          <p:cNvPr id="23" name="Rectangle 22"/>
          <p:cNvSpPr/>
          <p:nvPr/>
        </p:nvSpPr>
        <p:spPr>
          <a:xfrm>
            <a:off x="4951975" y="3381829"/>
            <a:ext cx="2489884" cy="590309"/>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D-DIN" panose="020B05040302020A0204" pitchFamily="34" charset="0"/>
                <a:cs typeface="Calibri" panose="020F0502020204030204" pitchFamily="34" charset="0"/>
              </a:rPr>
              <a:t>Fundamentals</a:t>
            </a:r>
            <a:endParaRPr lang="en-IN" sz="2800" b="1" dirty="0">
              <a:latin typeface="D-DIN" panose="020B05040302020A0204" pitchFamily="34" charset="0"/>
              <a:cs typeface="Calibri" panose="020F0502020204030204" pitchFamily="34" charset="0"/>
            </a:endParaRPr>
          </a:p>
        </p:txBody>
      </p:sp>
      <p:cxnSp>
        <p:nvCxnSpPr>
          <p:cNvPr id="11" name="Straight Connector 10"/>
          <p:cNvCxnSpPr/>
          <p:nvPr/>
        </p:nvCxnSpPr>
        <p:spPr>
          <a:xfrm>
            <a:off x="2203370" y="2599419"/>
            <a:ext cx="4108537"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2203370" y="2599419"/>
            <a:ext cx="0" cy="626301"/>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6311907" y="2599419"/>
            <a:ext cx="0" cy="626301"/>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4293483" y="2298794"/>
            <a:ext cx="0" cy="300625"/>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2"/>
          <p:cNvSpPr txBox="1">
            <a:spLocks noChangeArrowheads="1"/>
          </p:cNvSpPr>
          <p:nvPr/>
        </p:nvSpPr>
        <p:spPr bwMode="auto">
          <a:xfrm>
            <a:off x="1733968" y="4192190"/>
            <a:ext cx="6158464"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3200" b="1" kern="0" dirty="0" err="1">
                <a:solidFill>
                  <a:srgbClr val="C00000"/>
                </a:solidFill>
                <a:latin typeface="D-DIN" panose="020B05040302020A0204" pitchFamily="34" charset="0"/>
                <a:cs typeface="Times New Roman" panose="02020603050405020304" pitchFamily="18" charset="0"/>
              </a:rPr>
              <a:t>Multibaggers</a:t>
            </a:r>
            <a:r>
              <a:rPr lang="en-US" altLang="en-US" sz="3200" b="1" kern="0" dirty="0">
                <a:solidFill>
                  <a:srgbClr val="C00000"/>
                </a:solidFill>
                <a:latin typeface="D-DIN" panose="020B05040302020A0204" pitchFamily="34" charset="0"/>
                <a:cs typeface="Times New Roman" panose="02020603050405020304" pitchFamily="18" charset="0"/>
              </a:rPr>
              <a:t> or </a:t>
            </a:r>
            <a:r>
              <a:rPr lang="en-US" altLang="en-US" sz="3200" b="1" kern="0" dirty="0" err="1">
                <a:solidFill>
                  <a:srgbClr val="C00000"/>
                </a:solidFill>
                <a:latin typeface="D-DIN" panose="020B05040302020A0204" pitchFamily="34" charset="0"/>
                <a:cs typeface="Times New Roman" panose="02020603050405020304" pitchFamily="18" charset="0"/>
              </a:rPr>
              <a:t>Multibeggars</a:t>
            </a:r>
            <a:r>
              <a:rPr lang="en-US" altLang="en-US" sz="3200" b="1" kern="0" dirty="0">
                <a:solidFill>
                  <a:srgbClr val="C00000"/>
                </a:solidFill>
                <a:latin typeface="D-DIN" panose="020B05040302020A0204" pitchFamily="34" charset="0"/>
                <a:cs typeface="Times New Roman" panose="02020603050405020304" pitchFamily="18" charset="0"/>
              </a:rPr>
              <a:t>  </a:t>
            </a:r>
          </a:p>
        </p:txBody>
      </p:sp>
      <p:pic>
        <p:nvPicPr>
          <p:cNvPr id="4" name="Picture 13">
            <a:extLst>
              <a:ext uri="{FF2B5EF4-FFF2-40B4-BE49-F238E27FC236}">
                <a16:creationId xmlns:a16="http://schemas.microsoft.com/office/drawing/2014/main" id="{2458E9F8-CA1E-EE8E-C68C-5EB02DCB82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a:extLst>
              <a:ext uri="{FF2B5EF4-FFF2-40B4-BE49-F238E27FC236}">
                <a16:creationId xmlns:a16="http://schemas.microsoft.com/office/drawing/2014/main" id="{DD5ED147-ADF8-5D72-D4FA-80A97AC9A186}"/>
              </a:ext>
            </a:extLst>
          </p:cNvPr>
          <p:cNvSpPr txBox="1">
            <a:spLocks noChangeArrowheads="1"/>
          </p:cNvSpPr>
          <p:nvPr/>
        </p:nvSpPr>
        <p:spPr bwMode="auto">
          <a:xfrm>
            <a:off x="6334682" y="5420169"/>
            <a:ext cx="6158464"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eaLnBrk="1" hangingPunct="1"/>
            <a:r>
              <a:rPr lang="en-US" altLang="en-US" sz="3200" b="1" kern="0" dirty="0">
                <a:solidFill>
                  <a:schemeClr val="tx1"/>
                </a:solidFill>
                <a:latin typeface="D-DIN" panose="020B05040302020A0204" pitchFamily="34" charset="0"/>
                <a:cs typeface="Times New Roman" panose="02020603050405020304" pitchFamily="18" charset="0"/>
              </a:rPr>
              <a:t>You have to apply Art,</a:t>
            </a:r>
          </a:p>
          <a:p>
            <a:pPr eaLnBrk="1" hangingPunct="1"/>
            <a:r>
              <a:rPr lang="en-US" altLang="en-US" sz="3200" b="1" kern="0" dirty="0">
                <a:solidFill>
                  <a:schemeClr val="tx1"/>
                </a:solidFill>
                <a:latin typeface="D-DIN" panose="020B05040302020A0204" pitchFamily="34" charset="0"/>
                <a:cs typeface="Times New Roman" panose="02020603050405020304" pitchFamily="18" charset="0"/>
              </a:rPr>
              <a:t> Science and what not… </a:t>
            </a:r>
          </a:p>
        </p:txBody>
      </p:sp>
      <p:pic>
        <p:nvPicPr>
          <p:cNvPr id="9" name="Picture 8">
            <a:extLst>
              <a:ext uri="{FF2B5EF4-FFF2-40B4-BE49-F238E27FC236}">
                <a16:creationId xmlns:a16="http://schemas.microsoft.com/office/drawing/2014/main" id="{8FC60B19-662F-3432-EE0A-BC2DB51DF9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12737" y="3270662"/>
            <a:ext cx="3358731" cy="2369771"/>
          </a:xfrm>
          <a:prstGeom prst="rect">
            <a:avLst/>
          </a:prstGeom>
        </p:spPr>
      </p:pic>
      <p:sp>
        <p:nvSpPr>
          <p:cNvPr id="6" name="Rectangle 5">
            <a:extLst>
              <a:ext uri="{FF2B5EF4-FFF2-40B4-BE49-F238E27FC236}">
                <a16:creationId xmlns:a16="http://schemas.microsoft.com/office/drawing/2014/main" id="{6D705830-D894-79E2-B4D9-C364EB6E1604}"/>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2937833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
          <p:cNvSpPr txBox="1">
            <a:spLocks noChangeArrowheads="1"/>
          </p:cNvSpPr>
          <p:nvPr/>
        </p:nvSpPr>
        <p:spPr bwMode="auto">
          <a:xfrm>
            <a:off x="1075080" y="2038138"/>
            <a:ext cx="10499956" cy="39689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spcAft>
                <a:spcPts val="800"/>
              </a:spcAft>
            </a:pPr>
            <a:r>
              <a:rPr lang="en-US" altLang="en-US" sz="1600" b="1" kern="0" dirty="0">
                <a:solidFill>
                  <a:schemeClr val="tx1"/>
                </a:solidFill>
                <a:latin typeface="D-DIN" panose="020B05040302020A0204" pitchFamily="34" charset="0"/>
                <a:cs typeface="Times New Roman" panose="02020603050405020304" pitchFamily="18" charset="0"/>
              </a:rPr>
              <a:t>Targets  </a:t>
            </a:r>
          </a:p>
          <a:p>
            <a:pPr algn="l" eaLnBrk="1" hangingPunct="1">
              <a:spcAft>
                <a:spcPts val="800"/>
              </a:spcAft>
            </a:pPr>
            <a:r>
              <a:rPr lang="en-US" altLang="en-US" sz="1600" b="1" kern="0" dirty="0">
                <a:solidFill>
                  <a:schemeClr val="tx1"/>
                </a:solidFill>
                <a:latin typeface="D-DIN" panose="020B05040302020A0204" pitchFamily="34" charset="0"/>
                <a:cs typeface="Times New Roman" panose="02020603050405020304" pitchFamily="18" charset="0"/>
              </a:rPr>
              <a:t>Stop Losses - ? </a:t>
            </a:r>
          </a:p>
          <a:p>
            <a:pPr algn="l" eaLnBrk="1" hangingPunct="1">
              <a:spcAft>
                <a:spcPts val="800"/>
              </a:spcAft>
            </a:pPr>
            <a:r>
              <a:rPr lang="en-US" altLang="en-US" sz="1600" b="1" kern="0" dirty="0">
                <a:solidFill>
                  <a:schemeClr val="tx1"/>
                </a:solidFill>
                <a:latin typeface="D-DIN" panose="020B05040302020A0204" pitchFamily="34" charset="0"/>
                <a:cs typeface="Times New Roman" panose="02020603050405020304" pitchFamily="18" charset="0"/>
              </a:rPr>
              <a:t>Trailing Stop losses </a:t>
            </a:r>
          </a:p>
          <a:p>
            <a:pPr algn="l" eaLnBrk="1" hangingPunct="1">
              <a:spcAft>
                <a:spcPts val="800"/>
              </a:spcAft>
            </a:pPr>
            <a:r>
              <a:rPr lang="en-US" altLang="en-US" sz="1600" b="1" kern="0" dirty="0">
                <a:solidFill>
                  <a:schemeClr val="tx1"/>
                </a:solidFill>
                <a:latin typeface="D-DIN" panose="020B05040302020A0204" pitchFamily="34" charset="0"/>
                <a:cs typeface="Times New Roman" panose="02020603050405020304" pitchFamily="18" charset="0"/>
              </a:rPr>
              <a:t>Better Opportunity or need of funds </a:t>
            </a:r>
          </a:p>
          <a:p>
            <a:pPr algn="l" eaLnBrk="1" hangingPunct="1">
              <a:spcAft>
                <a:spcPts val="800"/>
              </a:spcAft>
            </a:pPr>
            <a:r>
              <a:rPr lang="en-US" altLang="en-US" sz="1600" b="1" kern="0" dirty="0">
                <a:solidFill>
                  <a:schemeClr val="tx1"/>
                </a:solidFill>
                <a:latin typeface="D-DIN" panose="020B05040302020A0204" pitchFamily="34" charset="0"/>
                <a:cs typeface="Times New Roman" panose="02020603050405020304" pitchFamily="18" charset="0"/>
              </a:rPr>
              <a:t>Change in Fundamentals  </a:t>
            </a:r>
          </a:p>
          <a:p>
            <a:pPr algn="l" eaLnBrk="1" hangingPunct="1">
              <a:spcAft>
                <a:spcPts val="800"/>
              </a:spcAft>
            </a:pPr>
            <a:r>
              <a:rPr lang="en-US" altLang="en-US" sz="1600" b="1" kern="0" dirty="0">
                <a:solidFill>
                  <a:schemeClr val="tx1"/>
                </a:solidFill>
                <a:latin typeface="D-DIN" panose="020B05040302020A0204" pitchFamily="34" charset="0"/>
                <a:cs typeface="Times New Roman" panose="02020603050405020304" pitchFamily="18" charset="0"/>
              </a:rPr>
              <a:t>Change in Management &amp; other Parameters </a:t>
            </a:r>
          </a:p>
          <a:p>
            <a:pPr algn="l" eaLnBrk="1" hangingPunct="1">
              <a:spcAft>
                <a:spcPts val="800"/>
              </a:spcAft>
            </a:pPr>
            <a:r>
              <a:rPr lang="en-US" altLang="en-US" sz="1600" b="1" kern="0" dirty="0">
                <a:solidFill>
                  <a:schemeClr val="tx1"/>
                </a:solidFill>
                <a:latin typeface="D-DIN" panose="020B05040302020A0204" pitchFamily="34" charset="0"/>
                <a:cs typeface="Times New Roman" panose="02020603050405020304" pitchFamily="18" charset="0"/>
              </a:rPr>
              <a:t>Corporate Governance Issues </a:t>
            </a:r>
          </a:p>
          <a:p>
            <a:pPr algn="l" eaLnBrk="1" hangingPunct="1">
              <a:spcAft>
                <a:spcPts val="800"/>
              </a:spcAft>
            </a:pPr>
            <a:r>
              <a:rPr lang="en-US" altLang="en-US" sz="1600" b="1" kern="0" dirty="0">
                <a:solidFill>
                  <a:schemeClr val="tx1"/>
                </a:solidFill>
                <a:latin typeface="D-DIN" panose="020B05040302020A0204" pitchFamily="34" charset="0"/>
                <a:cs typeface="Times New Roman" panose="02020603050405020304" pitchFamily="18" charset="0"/>
              </a:rPr>
              <a:t>Change in broader market trends &amp; valuations (Market PE, P/BV, Dividend Yield) </a:t>
            </a:r>
          </a:p>
          <a:p>
            <a:pPr algn="l" eaLnBrk="1" hangingPunct="1">
              <a:spcAft>
                <a:spcPts val="800"/>
              </a:spcAft>
            </a:pPr>
            <a:r>
              <a:rPr lang="en-US" altLang="en-US" sz="1600" b="1" kern="0" dirty="0">
                <a:solidFill>
                  <a:schemeClr val="tx1"/>
                </a:solidFill>
                <a:latin typeface="D-DIN" panose="020B05040302020A0204" pitchFamily="34" charset="0"/>
                <a:cs typeface="Times New Roman" panose="02020603050405020304" pitchFamily="18" charset="0"/>
              </a:rPr>
              <a:t>Price has gone up too much too fast </a:t>
            </a:r>
          </a:p>
          <a:p>
            <a:pPr algn="l" eaLnBrk="1" hangingPunct="1">
              <a:spcAft>
                <a:spcPts val="800"/>
              </a:spcAft>
            </a:pPr>
            <a:r>
              <a:rPr lang="en-US" altLang="en-US" sz="1600" b="1" kern="0" dirty="0">
                <a:solidFill>
                  <a:schemeClr val="tx1"/>
                </a:solidFill>
                <a:latin typeface="D-DIN" panose="020B05040302020A0204" pitchFamily="34" charset="0"/>
                <a:cs typeface="Times New Roman" panose="02020603050405020304" pitchFamily="18" charset="0"/>
              </a:rPr>
              <a:t>If buying the stock was a mistake </a:t>
            </a:r>
          </a:p>
          <a:p>
            <a:pPr algn="l" eaLnBrk="1" hangingPunct="1">
              <a:spcAft>
                <a:spcPts val="800"/>
              </a:spcAft>
            </a:pPr>
            <a:r>
              <a:rPr lang="en-US" altLang="en-US" sz="1600" b="1" kern="0" dirty="0">
                <a:solidFill>
                  <a:schemeClr val="tx1"/>
                </a:solidFill>
                <a:latin typeface="D-DIN" panose="020B05040302020A0204" pitchFamily="34" charset="0"/>
                <a:cs typeface="Times New Roman" panose="02020603050405020304" pitchFamily="18" charset="0"/>
              </a:rPr>
              <a:t>The stock price has reached unsustainable levels</a:t>
            </a:r>
          </a:p>
        </p:txBody>
      </p:sp>
      <p:sp>
        <p:nvSpPr>
          <p:cNvPr id="8" name="Text Box 6"/>
          <p:cNvSpPr txBox="1">
            <a:spLocks noChangeArrowheads="1"/>
          </p:cNvSpPr>
          <p:nvPr/>
        </p:nvSpPr>
        <p:spPr bwMode="auto">
          <a:xfrm>
            <a:off x="618051" y="426863"/>
            <a:ext cx="6456517" cy="461665"/>
          </a:xfrm>
          <a:prstGeom prst="rect">
            <a:avLst/>
          </a:prstGeom>
          <a:noFill/>
          <a:ln w="9525">
            <a:noFill/>
            <a:miter lim="800000"/>
            <a:headEnd/>
            <a:tailEnd/>
          </a:ln>
        </p:spPr>
        <p:txBody>
          <a:bodyPr wrap="square">
            <a:spAutoFit/>
          </a:bodyPr>
          <a:lstStyle/>
          <a:p>
            <a:r>
              <a:rPr lang="en-US" b="1" dirty="0">
                <a:solidFill>
                  <a:srgbClr val="C00000"/>
                </a:solidFill>
                <a:latin typeface="D-DIN" panose="020B05040302020A0204" pitchFamily="34" charset="0"/>
                <a:cs typeface="Arial" charset="0"/>
              </a:rPr>
              <a:t>Exit</a:t>
            </a:r>
            <a:r>
              <a:rPr lang="en-US" b="1" dirty="0">
                <a:solidFill>
                  <a:srgbClr val="0046AA"/>
                </a:solidFill>
                <a:latin typeface="D-DIN" panose="020B05040302020A0204" pitchFamily="34" charset="0"/>
                <a:cs typeface="Arial" charset="0"/>
              </a:rPr>
              <a:t> </a:t>
            </a:r>
            <a:r>
              <a:rPr lang="en-US" altLang="en-US" b="1" kern="0" dirty="0">
                <a:solidFill>
                  <a:srgbClr val="0046AA"/>
                </a:solidFill>
                <a:latin typeface="D-DIN" panose="020B05040302020A0204" pitchFamily="34" charset="0"/>
                <a:cs typeface="Times New Roman" panose="02020603050405020304" pitchFamily="18" charset="0"/>
              </a:rPr>
              <a:t>Decisions Tracking </a:t>
            </a:r>
            <a:r>
              <a:rPr lang="en-US" b="1" dirty="0">
                <a:solidFill>
                  <a:srgbClr val="0046AA"/>
                </a:solidFill>
                <a:latin typeface="D-DIN" panose="020B05040302020A0204" pitchFamily="34" charset="0"/>
                <a:cs typeface="Arial" charset="0"/>
              </a:rPr>
              <a:t>Fundamentals</a:t>
            </a:r>
          </a:p>
        </p:txBody>
      </p:sp>
      <p:grpSp>
        <p:nvGrpSpPr>
          <p:cNvPr id="19" name="Group 19"/>
          <p:cNvGrpSpPr>
            <a:grpSpLocks/>
          </p:cNvGrpSpPr>
          <p:nvPr/>
        </p:nvGrpSpPr>
        <p:grpSpPr bwMode="auto">
          <a:xfrm>
            <a:off x="740742" y="2187118"/>
            <a:ext cx="215900" cy="71438"/>
            <a:chOff x="641426" y="1647610"/>
            <a:chExt cx="312772" cy="108077"/>
          </a:xfrm>
        </p:grpSpPr>
        <p:sp>
          <p:nvSpPr>
            <p:cNvPr id="20" name="Rectangle 19"/>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 name="Rectangle 20"/>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2" name="Group 19"/>
          <p:cNvGrpSpPr>
            <a:grpSpLocks/>
          </p:cNvGrpSpPr>
          <p:nvPr/>
        </p:nvGrpSpPr>
        <p:grpSpPr bwMode="auto">
          <a:xfrm>
            <a:off x="740742" y="2539838"/>
            <a:ext cx="215900" cy="71438"/>
            <a:chOff x="641426" y="1647610"/>
            <a:chExt cx="312772" cy="108077"/>
          </a:xfrm>
        </p:grpSpPr>
        <p:sp>
          <p:nvSpPr>
            <p:cNvPr id="23" name="Rectangle 22"/>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 name="Rectangle 23"/>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5" name="Group 19"/>
          <p:cNvGrpSpPr>
            <a:grpSpLocks/>
          </p:cNvGrpSpPr>
          <p:nvPr/>
        </p:nvGrpSpPr>
        <p:grpSpPr bwMode="auto">
          <a:xfrm>
            <a:off x="740742" y="2904736"/>
            <a:ext cx="215900" cy="71438"/>
            <a:chOff x="641426" y="1647610"/>
            <a:chExt cx="312772" cy="108077"/>
          </a:xfrm>
        </p:grpSpPr>
        <p:sp>
          <p:nvSpPr>
            <p:cNvPr id="27" name="Rectangle 2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 name="Rectangle 2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2" name="Group 19"/>
          <p:cNvGrpSpPr>
            <a:grpSpLocks/>
          </p:cNvGrpSpPr>
          <p:nvPr/>
        </p:nvGrpSpPr>
        <p:grpSpPr bwMode="auto">
          <a:xfrm>
            <a:off x="740742" y="3256496"/>
            <a:ext cx="215900" cy="71438"/>
            <a:chOff x="641426" y="1647610"/>
            <a:chExt cx="312772" cy="108077"/>
          </a:xfrm>
        </p:grpSpPr>
        <p:sp>
          <p:nvSpPr>
            <p:cNvPr id="33" name="Rectangle 32"/>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4" name="Rectangle 33"/>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5" name="Group 19"/>
          <p:cNvGrpSpPr>
            <a:grpSpLocks/>
          </p:cNvGrpSpPr>
          <p:nvPr/>
        </p:nvGrpSpPr>
        <p:grpSpPr bwMode="auto">
          <a:xfrm>
            <a:off x="740742" y="3568747"/>
            <a:ext cx="215900" cy="71438"/>
            <a:chOff x="641426" y="1647610"/>
            <a:chExt cx="312772" cy="108077"/>
          </a:xfrm>
        </p:grpSpPr>
        <p:sp>
          <p:nvSpPr>
            <p:cNvPr id="36" name="Rectangle 35"/>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7" name="Rectangle 36"/>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9" name="Group 19"/>
          <p:cNvGrpSpPr>
            <a:grpSpLocks/>
          </p:cNvGrpSpPr>
          <p:nvPr/>
        </p:nvGrpSpPr>
        <p:grpSpPr bwMode="auto">
          <a:xfrm>
            <a:off x="740742" y="3941625"/>
            <a:ext cx="215900" cy="71438"/>
            <a:chOff x="641426" y="1647610"/>
            <a:chExt cx="312772" cy="108077"/>
          </a:xfrm>
        </p:grpSpPr>
        <p:sp>
          <p:nvSpPr>
            <p:cNvPr id="40" name="Rectangle 39"/>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1" name="Rectangle 40"/>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2" name="Group 19"/>
          <p:cNvGrpSpPr>
            <a:grpSpLocks/>
          </p:cNvGrpSpPr>
          <p:nvPr/>
        </p:nvGrpSpPr>
        <p:grpSpPr bwMode="auto">
          <a:xfrm>
            <a:off x="740742" y="4279908"/>
            <a:ext cx="215900" cy="71438"/>
            <a:chOff x="641426" y="1647610"/>
            <a:chExt cx="312772" cy="108077"/>
          </a:xfrm>
        </p:grpSpPr>
        <p:sp>
          <p:nvSpPr>
            <p:cNvPr id="43" name="Rectangle 42"/>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4" name="Rectangle 43"/>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5" name="Group 19"/>
          <p:cNvGrpSpPr>
            <a:grpSpLocks/>
          </p:cNvGrpSpPr>
          <p:nvPr/>
        </p:nvGrpSpPr>
        <p:grpSpPr bwMode="auto">
          <a:xfrm>
            <a:off x="740742" y="4633684"/>
            <a:ext cx="215900" cy="71438"/>
            <a:chOff x="641426" y="1647610"/>
            <a:chExt cx="312772" cy="108077"/>
          </a:xfrm>
        </p:grpSpPr>
        <p:sp>
          <p:nvSpPr>
            <p:cNvPr id="46" name="Rectangle 45"/>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7" name="Rectangle 46"/>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8" name="Group 19"/>
          <p:cNvGrpSpPr>
            <a:grpSpLocks/>
          </p:cNvGrpSpPr>
          <p:nvPr/>
        </p:nvGrpSpPr>
        <p:grpSpPr bwMode="auto">
          <a:xfrm>
            <a:off x="740742" y="4959073"/>
            <a:ext cx="215900" cy="71438"/>
            <a:chOff x="641426" y="1647610"/>
            <a:chExt cx="312772" cy="108077"/>
          </a:xfrm>
        </p:grpSpPr>
        <p:sp>
          <p:nvSpPr>
            <p:cNvPr id="49" name="Rectangle 48"/>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0" name="Rectangle 49"/>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51" name="Group 19"/>
          <p:cNvGrpSpPr>
            <a:grpSpLocks/>
          </p:cNvGrpSpPr>
          <p:nvPr/>
        </p:nvGrpSpPr>
        <p:grpSpPr bwMode="auto">
          <a:xfrm>
            <a:off x="740742" y="5300558"/>
            <a:ext cx="215900" cy="71438"/>
            <a:chOff x="641426" y="1647610"/>
            <a:chExt cx="312772" cy="108077"/>
          </a:xfrm>
        </p:grpSpPr>
        <p:sp>
          <p:nvSpPr>
            <p:cNvPr id="52" name="Rectangle 5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3" name="Rectangle 5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57" name="Group 19"/>
          <p:cNvGrpSpPr>
            <a:grpSpLocks/>
          </p:cNvGrpSpPr>
          <p:nvPr/>
        </p:nvGrpSpPr>
        <p:grpSpPr bwMode="auto">
          <a:xfrm>
            <a:off x="740742" y="5651232"/>
            <a:ext cx="215900" cy="71438"/>
            <a:chOff x="641426" y="1647610"/>
            <a:chExt cx="312772" cy="108077"/>
          </a:xfrm>
        </p:grpSpPr>
        <p:sp>
          <p:nvSpPr>
            <p:cNvPr id="58" name="Rectangle 5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9" name="Rectangle 5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pic>
        <p:nvPicPr>
          <p:cNvPr id="3" name="Picture 13">
            <a:extLst>
              <a:ext uri="{FF2B5EF4-FFF2-40B4-BE49-F238E27FC236}">
                <a16:creationId xmlns:a16="http://schemas.microsoft.com/office/drawing/2014/main" id="{7C86EB1C-B662-D70F-C9A3-03A5A74EACB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a:extLst>
              <a:ext uri="{FF2B5EF4-FFF2-40B4-BE49-F238E27FC236}">
                <a16:creationId xmlns:a16="http://schemas.microsoft.com/office/drawing/2014/main" id="{C4FD5665-72C8-6F8A-0903-176FF2F050BC}"/>
              </a:ext>
            </a:extLst>
          </p:cNvPr>
          <p:cNvSpPr txBox="1">
            <a:spLocks noChangeArrowheads="1"/>
          </p:cNvSpPr>
          <p:nvPr/>
        </p:nvSpPr>
        <p:spPr bwMode="auto">
          <a:xfrm>
            <a:off x="616964" y="955525"/>
            <a:ext cx="10499956" cy="113845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spcAft>
                <a:spcPts val="800"/>
              </a:spcAft>
            </a:pPr>
            <a:r>
              <a:rPr lang="en-US" sz="1600" b="1" kern="0" dirty="0">
                <a:solidFill>
                  <a:schemeClr val="tx1"/>
                </a:solidFill>
                <a:latin typeface="D-DIN" panose="020B05040302020A0204" pitchFamily="34" charset="0"/>
                <a:cs typeface="Times New Roman" panose="02020603050405020304" pitchFamily="18" charset="0"/>
              </a:rPr>
              <a:t>Fundamental analysis is a continuous process, and it's essential to stay updated with the company's performance and industry trends. These exit strategies are not rigid rules but rather guidelines to help you make informed decisions based on changing fundamentals. Always conduct thorough research and consider seeking advice from financial experts before making any investment decisions.</a:t>
            </a:r>
          </a:p>
        </p:txBody>
      </p:sp>
      <p:sp>
        <p:nvSpPr>
          <p:cNvPr id="4" name="Rectangle 3">
            <a:extLst>
              <a:ext uri="{FF2B5EF4-FFF2-40B4-BE49-F238E27FC236}">
                <a16:creationId xmlns:a16="http://schemas.microsoft.com/office/drawing/2014/main" id="{1D151EBA-B45D-1239-03DF-906E99DA34C8}"/>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3849565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3">
            <a:extLst>
              <a:ext uri="{FF2B5EF4-FFF2-40B4-BE49-F238E27FC236}">
                <a16:creationId xmlns:a16="http://schemas.microsoft.com/office/drawing/2014/main" id="{9018DC83-D595-1FD3-478C-7C2D1AEC28C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a:extLst>
              <a:ext uri="{FF2B5EF4-FFF2-40B4-BE49-F238E27FC236}">
                <a16:creationId xmlns:a16="http://schemas.microsoft.com/office/drawing/2014/main" id="{B7E22C09-9AE5-A3DA-CE52-4BB3B5D40504}"/>
              </a:ext>
            </a:extLst>
          </p:cNvPr>
          <p:cNvSpPr txBox="1">
            <a:spLocks noChangeArrowheads="1"/>
          </p:cNvSpPr>
          <p:nvPr/>
        </p:nvSpPr>
        <p:spPr bwMode="auto">
          <a:xfrm>
            <a:off x="618051" y="426863"/>
            <a:ext cx="6456517" cy="461665"/>
          </a:xfrm>
          <a:prstGeom prst="rect">
            <a:avLst/>
          </a:prstGeom>
          <a:noFill/>
          <a:ln w="9525">
            <a:noFill/>
            <a:miter lim="800000"/>
            <a:headEnd/>
            <a:tailEnd/>
          </a:ln>
        </p:spPr>
        <p:txBody>
          <a:bodyPr wrap="square">
            <a:spAutoFit/>
          </a:bodyPr>
          <a:lstStyle/>
          <a:p>
            <a:r>
              <a:rPr lang="en-US" b="1" dirty="0">
                <a:solidFill>
                  <a:srgbClr val="C00000"/>
                </a:solidFill>
                <a:latin typeface="D-DIN" panose="020B05040302020A0204" pitchFamily="34" charset="0"/>
                <a:cs typeface="Arial" charset="0"/>
              </a:rPr>
              <a:t>Exit</a:t>
            </a:r>
            <a:r>
              <a:rPr lang="en-US" b="1" dirty="0">
                <a:solidFill>
                  <a:srgbClr val="0046AA"/>
                </a:solidFill>
                <a:latin typeface="D-DIN" panose="020B05040302020A0204" pitchFamily="34" charset="0"/>
                <a:cs typeface="Arial" charset="0"/>
              </a:rPr>
              <a:t> </a:t>
            </a:r>
            <a:r>
              <a:rPr lang="en-US" altLang="en-US" b="1" kern="0" dirty="0">
                <a:solidFill>
                  <a:srgbClr val="0046AA"/>
                </a:solidFill>
                <a:latin typeface="D-DIN" panose="020B05040302020A0204" pitchFamily="34" charset="0"/>
                <a:cs typeface="Times New Roman" panose="02020603050405020304" pitchFamily="18" charset="0"/>
              </a:rPr>
              <a:t>Decisions Tracking </a:t>
            </a:r>
            <a:r>
              <a:rPr lang="en-US" b="1" dirty="0">
                <a:solidFill>
                  <a:srgbClr val="0046AA"/>
                </a:solidFill>
                <a:latin typeface="D-DIN" panose="020B05040302020A0204" pitchFamily="34" charset="0"/>
                <a:cs typeface="Arial" charset="0"/>
              </a:rPr>
              <a:t>Fundamentals</a:t>
            </a:r>
          </a:p>
        </p:txBody>
      </p:sp>
      <p:sp>
        <p:nvSpPr>
          <p:cNvPr id="25" name="Rectangle 2">
            <a:extLst>
              <a:ext uri="{FF2B5EF4-FFF2-40B4-BE49-F238E27FC236}">
                <a16:creationId xmlns:a16="http://schemas.microsoft.com/office/drawing/2014/main" id="{13D6D0A9-D87A-6FD0-B515-5E3B523C242E}"/>
              </a:ext>
            </a:extLst>
          </p:cNvPr>
          <p:cNvSpPr txBox="1">
            <a:spLocks noChangeArrowheads="1"/>
          </p:cNvSpPr>
          <p:nvPr/>
        </p:nvSpPr>
        <p:spPr bwMode="auto">
          <a:xfrm>
            <a:off x="1075080" y="1088875"/>
            <a:ext cx="10499956" cy="39689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spcAft>
                <a:spcPts val="800"/>
              </a:spcAft>
            </a:pPr>
            <a:r>
              <a:rPr lang="en-US" altLang="en-US" sz="1600" b="1" kern="0" dirty="0">
                <a:solidFill>
                  <a:schemeClr val="tx1"/>
                </a:solidFill>
                <a:latin typeface="D-DIN" panose="020B05040302020A0204" pitchFamily="34" charset="0"/>
                <a:cs typeface="Times New Roman" panose="02020603050405020304" pitchFamily="18" charset="0"/>
              </a:rPr>
              <a:t>Stagnancy in Growth Stocks</a:t>
            </a:r>
          </a:p>
          <a:p>
            <a:pPr algn="l" eaLnBrk="1" hangingPunct="1">
              <a:spcAft>
                <a:spcPts val="800"/>
              </a:spcAft>
            </a:pPr>
            <a:r>
              <a:rPr lang="en-US" altLang="en-US" sz="1600" b="1" kern="0" dirty="0">
                <a:solidFill>
                  <a:schemeClr val="tx1"/>
                </a:solidFill>
                <a:latin typeface="D-DIN" panose="020B05040302020A0204" pitchFamily="34" charset="0"/>
                <a:cs typeface="Times New Roman" panose="02020603050405020304" pitchFamily="18" charset="0"/>
              </a:rPr>
              <a:t>Look Out for Media Hype</a:t>
            </a:r>
          </a:p>
          <a:p>
            <a:pPr algn="l" eaLnBrk="1" hangingPunct="1">
              <a:spcAft>
                <a:spcPts val="800"/>
              </a:spcAft>
            </a:pPr>
            <a:r>
              <a:rPr lang="en-US" altLang="en-US" sz="1600" b="1" kern="0" dirty="0">
                <a:solidFill>
                  <a:schemeClr val="tx1"/>
                </a:solidFill>
                <a:latin typeface="D-DIN" panose="020B05040302020A0204" pitchFamily="34" charset="0"/>
                <a:cs typeface="Times New Roman" panose="02020603050405020304" pitchFamily="18" charset="0"/>
              </a:rPr>
              <a:t>Reduced Dividends</a:t>
            </a:r>
          </a:p>
          <a:p>
            <a:pPr algn="l" eaLnBrk="1" hangingPunct="1">
              <a:spcAft>
                <a:spcPts val="800"/>
              </a:spcAft>
            </a:pPr>
            <a:r>
              <a:rPr lang="en-US" altLang="en-US" sz="1600" b="1" kern="0" dirty="0">
                <a:solidFill>
                  <a:schemeClr val="tx1"/>
                </a:solidFill>
                <a:latin typeface="D-DIN" panose="020B05040302020A0204" pitchFamily="34" charset="0"/>
                <a:cs typeface="Times New Roman" panose="02020603050405020304" pitchFamily="18" charset="0"/>
              </a:rPr>
              <a:t>Continuously under performing or bad 4 to 5 quarters ( see quarterly result tracker)</a:t>
            </a:r>
          </a:p>
          <a:p>
            <a:pPr marL="0" marR="0" algn="l">
              <a:spcBef>
                <a:spcPts val="0"/>
              </a:spcBef>
              <a:spcAft>
                <a:spcPts val="800"/>
              </a:spcAft>
            </a:pPr>
            <a:r>
              <a:rPr lang="en-US" sz="1600" b="1" kern="0">
                <a:solidFill>
                  <a:schemeClr val="tx1"/>
                </a:solidFill>
                <a:latin typeface="D-DIN" panose="020B05040302020A0204" pitchFamily="34" charset="0"/>
                <a:cs typeface="Times New Roman" panose="02020603050405020304" pitchFamily="18" charset="0"/>
              </a:rPr>
              <a:t>Competitive Threats: </a:t>
            </a:r>
            <a:r>
              <a:rPr lang="en-US" sz="1600" b="1" kern="0" dirty="0">
                <a:solidFill>
                  <a:schemeClr val="tx1"/>
                </a:solidFill>
                <a:latin typeface="D-DIN" panose="020B05040302020A0204" pitchFamily="34" charset="0"/>
                <a:cs typeface="Times New Roman" panose="02020603050405020304" pitchFamily="18" charset="0"/>
              </a:rPr>
              <a:t>Exit if new competitors or disruptive technologies emerge that could potentially erode the company's market share and profitability</a:t>
            </a:r>
            <a:r>
              <a:rPr lang="en-US" sz="1600" b="1" kern="0">
                <a:solidFill>
                  <a:schemeClr val="tx1"/>
                </a:solidFill>
                <a:latin typeface="D-DIN" panose="020B05040302020A0204" pitchFamily="34" charset="0"/>
                <a:cs typeface="Times New Roman" panose="02020603050405020304" pitchFamily="18" charset="0"/>
              </a:rPr>
              <a:t>. Example: </a:t>
            </a:r>
            <a:r>
              <a:rPr lang="en-US" sz="1600" b="1" kern="0" dirty="0">
                <a:solidFill>
                  <a:schemeClr val="tx1"/>
                </a:solidFill>
                <a:latin typeface="D-DIN" panose="020B05040302020A0204" pitchFamily="34" charset="0"/>
                <a:cs typeface="Times New Roman" panose="02020603050405020304" pitchFamily="18" charset="0"/>
              </a:rPr>
              <a:t>Nokia lost its dominance in the mobile phone market due to the rise of smartphones from competitors like Apple and Samsung. </a:t>
            </a:r>
          </a:p>
          <a:p>
            <a:pPr marL="0" marR="0" algn="l">
              <a:spcBef>
                <a:spcPts val="0"/>
              </a:spcBef>
              <a:spcAft>
                <a:spcPts val="800"/>
              </a:spcAft>
            </a:pPr>
            <a:r>
              <a:rPr lang="en-US" sz="1600" b="1" kern="0" dirty="0">
                <a:solidFill>
                  <a:schemeClr val="tx1"/>
                </a:solidFill>
                <a:latin typeface="D-DIN" panose="020B05040302020A0204" pitchFamily="34" charset="0"/>
                <a:cs typeface="Times New Roman" panose="02020603050405020304" pitchFamily="18" charset="0"/>
              </a:rPr>
              <a:t>Industry or </a:t>
            </a:r>
            <a:r>
              <a:rPr lang="en-US" sz="1600" b="1" kern="0">
                <a:solidFill>
                  <a:schemeClr val="tx1"/>
                </a:solidFill>
                <a:latin typeface="D-DIN" panose="020B05040302020A0204" pitchFamily="34" charset="0"/>
                <a:cs typeface="Times New Roman" panose="02020603050405020304" pitchFamily="18" charset="0"/>
              </a:rPr>
              <a:t>Regulatory Changes: </a:t>
            </a:r>
            <a:r>
              <a:rPr lang="en-US" sz="1600" b="1" kern="0" dirty="0">
                <a:solidFill>
                  <a:schemeClr val="tx1"/>
                </a:solidFill>
                <a:latin typeface="D-DIN" panose="020B05040302020A0204" pitchFamily="34" charset="0"/>
                <a:cs typeface="Times New Roman" panose="02020603050405020304" pitchFamily="18" charset="0"/>
              </a:rPr>
              <a:t>Exit if there are major shifts in the industry landscape or unfavorable regulatory changes that could impact the company's operations and growth prospects</a:t>
            </a:r>
            <a:r>
              <a:rPr lang="en-US" sz="1600" b="1" kern="0">
                <a:solidFill>
                  <a:schemeClr val="tx1"/>
                </a:solidFill>
                <a:latin typeface="D-DIN" panose="020B05040302020A0204" pitchFamily="34" charset="0"/>
                <a:cs typeface="Times New Roman" panose="02020603050405020304" pitchFamily="18" charset="0"/>
              </a:rPr>
              <a:t>. Example: </a:t>
            </a:r>
            <a:r>
              <a:rPr lang="en-US" sz="1600" b="1" kern="0" dirty="0">
                <a:solidFill>
                  <a:schemeClr val="tx1"/>
                </a:solidFill>
                <a:latin typeface="D-DIN" panose="020B05040302020A0204" pitchFamily="34" charset="0"/>
                <a:cs typeface="Times New Roman" panose="02020603050405020304" pitchFamily="18" charset="0"/>
              </a:rPr>
              <a:t>The ban on mining activities in Goa had a significant negative impact on mining companies like Sesa Sterlite (now Vedanta Limited).</a:t>
            </a:r>
          </a:p>
          <a:p>
            <a:pPr marL="0" marR="0" algn="l">
              <a:spcBef>
                <a:spcPts val="0"/>
              </a:spcBef>
              <a:spcAft>
                <a:spcPts val="800"/>
              </a:spcAft>
            </a:pPr>
            <a:r>
              <a:rPr lang="en-US" sz="1600" b="1" kern="0" dirty="0">
                <a:solidFill>
                  <a:schemeClr val="tx1"/>
                </a:solidFill>
                <a:latin typeface="D-DIN" panose="020B05040302020A0204" pitchFamily="34" charset="0"/>
                <a:cs typeface="Times New Roman" panose="02020603050405020304" pitchFamily="18" charset="0"/>
              </a:rPr>
              <a:t>Erosion of </a:t>
            </a:r>
            <a:r>
              <a:rPr lang="en-US" sz="1600" b="1" kern="0">
                <a:solidFill>
                  <a:schemeClr val="tx1"/>
                </a:solidFill>
                <a:latin typeface="D-DIN" panose="020B05040302020A0204" pitchFamily="34" charset="0"/>
                <a:cs typeface="Times New Roman" panose="02020603050405020304" pitchFamily="18" charset="0"/>
              </a:rPr>
              <a:t>Competitive Advantage: </a:t>
            </a:r>
            <a:r>
              <a:rPr lang="en-US" sz="1600" b="1" kern="0" dirty="0">
                <a:solidFill>
                  <a:schemeClr val="tx1"/>
                </a:solidFill>
                <a:latin typeface="D-DIN" panose="020B05040302020A0204" pitchFamily="34" charset="0"/>
                <a:cs typeface="Times New Roman" panose="02020603050405020304" pitchFamily="18" charset="0"/>
              </a:rPr>
              <a:t>Exit if the company's competitive advantage weakens, leading to a loss of market share or pricing power</a:t>
            </a:r>
            <a:r>
              <a:rPr lang="en-US" sz="1600" b="1" kern="0">
                <a:solidFill>
                  <a:schemeClr val="tx1"/>
                </a:solidFill>
                <a:latin typeface="D-DIN" panose="020B05040302020A0204" pitchFamily="34" charset="0"/>
                <a:cs typeface="Times New Roman" panose="02020603050405020304" pitchFamily="18" charset="0"/>
              </a:rPr>
              <a:t>. Example: </a:t>
            </a:r>
            <a:r>
              <a:rPr lang="en-US" sz="1600" b="1" kern="0" dirty="0">
                <a:solidFill>
                  <a:schemeClr val="tx1"/>
                </a:solidFill>
                <a:latin typeface="D-DIN" panose="020B05040302020A0204" pitchFamily="34" charset="0"/>
                <a:cs typeface="Times New Roman" panose="02020603050405020304" pitchFamily="18" charset="0"/>
              </a:rPr>
              <a:t>Kingfisher Airlines lost its competitive advantage and struggled to maintain profitability in the aviation sector.</a:t>
            </a:r>
          </a:p>
          <a:p>
            <a:pPr marL="0" marR="0" algn="l">
              <a:spcBef>
                <a:spcPts val="0"/>
              </a:spcBef>
              <a:spcAft>
                <a:spcPts val="800"/>
              </a:spcAft>
            </a:pPr>
            <a:r>
              <a:rPr lang="en-US" sz="1600" b="1" kern="0" dirty="0">
                <a:solidFill>
                  <a:schemeClr val="tx1"/>
                </a:solidFill>
                <a:latin typeface="D-DIN" panose="020B05040302020A0204" pitchFamily="34" charset="0"/>
                <a:cs typeface="Times New Roman" panose="02020603050405020304" pitchFamily="18" charset="0"/>
              </a:rPr>
              <a:t>Mergers </a:t>
            </a:r>
            <a:r>
              <a:rPr lang="en-US" sz="1600" b="1" kern="0">
                <a:solidFill>
                  <a:schemeClr val="tx1"/>
                </a:solidFill>
                <a:latin typeface="D-DIN" panose="020B05040302020A0204" pitchFamily="34" charset="0"/>
                <a:cs typeface="Times New Roman" panose="02020603050405020304" pitchFamily="18" charset="0"/>
              </a:rPr>
              <a:t>and Acquisitions: </a:t>
            </a:r>
            <a:r>
              <a:rPr lang="en-US" sz="1600" b="1" kern="0" dirty="0">
                <a:solidFill>
                  <a:schemeClr val="tx1"/>
                </a:solidFill>
                <a:latin typeface="D-DIN" panose="020B05040302020A0204" pitchFamily="34" charset="0"/>
                <a:cs typeface="Times New Roman" panose="02020603050405020304" pitchFamily="18" charset="0"/>
              </a:rPr>
              <a:t>Exit if the company undergoes a merger or acquisition that might negatively impact its business or financials</a:t>
            </a:r>
            <a:r>
              <a:rPr lang="en-US" sz="1600" b="1" kern="0">
                <a:solidFill>
                  <a:schemeClr val="tx1"/>
                </a:solidFill>
                <a:latin typeface="D-DIN" panose="020B05040302020A0204" pitchFamily="34" charset="0"/>
                <a:cs typeface="Times New Roman" panose="02020603050405020304" pitchFamily="18" charset="0"/>
              </a:rPr>
              <a:t>. Example: </a:t>
            </a:r>
            <a:r>
              <a:rPr lang="en-US" sz="1600" b="1" kern="0" dirty="0">
                <a:solidFill>
                  <a:schemeClr val="tx1"/>
                </a:solidFill>
                <a:latin typeface="D-DIN" panose="020B05040302020A0204" pitchFamily="34" charset="0"/>
                <a:cs typeface="Times New Roman" panose="02020603050405020304" pitchFamily="18" charset="0"/>
              </a:rPr>
              <a:t>Tata Steel's acquisition of Corus led to increased debt and financial strain on the company.</a:t>
            </a:r>
          </a:p>
          <a:p>
            <a:pPr marL="0" marR="0" algn="l">
              <a:spcBef>
                <a:spcPts val="0"/>
              </a:spcBef>
              <a:spcAft>
                <a:spcPts val="800"/>
              </a:spcAft>
            </a:pPr>
            <a:endParaRPr lang="en-US" sz="1600" b="1" kern="0" dirty="0">
              <a:solidFill>
                <a:schemeClr val="tx1"/>
              </a:solidFill>
              <a:latin typeface="D-DIN" panose="020B05040302020A0204" pitchFamily="34" charset="0"/>
              <a:cs typeface="Times New Roman" panose="02020603050405020304" pitchFamily="18" charset="0"/>
            </a:endParaRPr>
          </a:p>
          <a:p>
            <a:pPr marL="0" marR="0" algn="l">
              <a:spcBef>
                <a:spcPts val="0"/>
              </a:spcBef>
              <a:spcAft>
                <a:spcPts val="800"/>
              </a:spcAft>
            </a:pPr>
            <a:endParaRPr lang="en-US" sz="1600" b="1" kern="0" dirty="0">
              <a:solidFill>
                <a:schemeClr val="tx1"/>
              </a:solidFill>
              <a:latin typeface="D-DIN" panose="020B05040302020A0204" pitchFamily="34" charset="0"/>
              <a:cs typeface="Times New Roman" panose="02020603050405020304" pitchFamily="18" charset="0"/>
            </a:endParaRPr>
          </a:p>
          <a:p>
            <a:pPr algn="l" eaLnBrk="1" hangingPunct="1">
              <a:spcAft>
                <a:spcPts val="800"/>
              </a:spcAft>
            </a:pPr>
            <a:endParaRPr lang="en-US" altLang="en-US" sz="1100" b="1" kern="0" dirty="0">
              <a:solidFill>
                <a:schemeClr val="tx1"/>
              </a:solidFill>
              <a:latin typeface="D-DIN" panose="020B05040302020A0204" pitchFamily="34" charset="0"/>
              <a:cs typeface="Times New Roman" panose="02020603050405020304" pitchFamily="18" charset="0"/>
            </a:endParaRPr>
          </a:p>
        </p:txBody>
      </p:sp>
      <p:grpSp>
        <p:nvGrpSpPr>
          <p:cNvPr id="27" name="Group 19">
            <a:extLst>
              <a:ext uri="{FF2B5EF4-FFF2-40B4-BE49-F238E27FC236}">
                <a16:creationId xmlns:a16="http://schemas.microsoft.com/office/drawing/2014/main" id="{B2380529-055E-0758-EE08-82A48963E3D6}"/>
              </a:ext>
            </a:extLst>
          </p:cNvPr>
          <p:cNvGrpSpPr>
            <a:grpSpLocks/>
          </p:cNvGrpSpPr>
          <p:nvPr/>
        </p:nvGrpSpPr>
        <p:grpSpPr bwMode="auto">
          <a:xfrm>
            <a:off x="740742" y="1237855"/>
            <a:ext cx="215900" cy="71438"/>
            <a:chOff x="641426" y="1647610"/>
            <a:chExt cx="312772" cy="108077"/>
          </a:xfrm>
        </p:grpSpPr>
        <p:sp>
          <p:nvSpPr>
            <p:cNvPr id="28" name="Rectangle 27">
              <a:extLst>
                <a:ext uri="{FF2B5EF4-FFF2-40B4-BE49-F238E27FC236}">
                  <a16:creationId xmlns:a16="http://schemas.microsoft.com/office/drawing/2014/main" id="{6FC534DA-DBA9-D2F8-336A-0C4DC16D17D9}"/>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9" name="Rectangle 28">
              <a:extLst>
                <a:ext uri="{FF2B5EF4-FFF2-40B4-BE49-F238E27FC236}">
                  <a16:creationId xmlns:a16="http://schemas.microsoft.com/office/drawing/2014/main" id="{8347DD0F-7BC0-89BD-07A3-485A0010FADF}"/>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0" name="Group 19">
            <a:extLst>
              <a:ext uri="{FF2B5EF4-FFF2-40B4-BE49-F238E27FC236}">
                <a16:creationId xmlns:a16="http://schemas.microsoft.com/office/drawing/2014/main" id="{5C3DBD19-BBE3-B66B-0D57-D1A59FB2C717}"/>
              </a:ext>
            </a:extLst>
          </p:cNvPr>
          <p:cNvGrpSpPr>
            <a:grpSpLocks/>
          </p:cNvGrpSpPr>
          <p:nvPr/>
        </p:nvGrpSpPr>
        <p:grpSpPr bwMode="auto">
          <a:xfrm>
            <a:off x="740742" y="1571230"/>
            <a:ext cx="215900" cy="71438"/>
            <a:chOff x="641426" y="1647610"/>
            <a:chExt cx="312772" cy="108077"/>
          </a:xfrm>
        </p:grpSpPr>
        <p:sp>
          <p:nvSpPr>
            <p:cNvPr id="31" name="Rectangle 30">
              <a:extLst>
                <a:ext uri="{FF2B5EF4-FFF2-40B4-BE49-F238E27FC236}">
                  <a16:creationId xmlns:a16="http://schemas.microsoft.com/office/drawing/2014/main" id="{30DB6161-978A-F662-4E99-7D3FF186486D}"/>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2" name="Rectangle 31">
              <a:extLst>
                <a:ext uri="{FF2B5EF4-FFF2-40B4-BE49-F238E27FC236}">
                  <a16:creationId xmlns:a16="http://schemas.microsoft.com/office/drawing/2014/main" id="{9DF1C3AB-719F-E55A-86E4-18B749387130}"/>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3" name="Group 19">
            <a:extLst>
              <a:ext uri="{FF2B5EF4-FFF2-40B4-BE49-F238E27FC236}">
                <a16:creationId xmlns:a16="http://schemas.microsoft.com/office/drawing/2014/main" id="{FD188BA7-1FBD-66C5-8AAE-B2B0AF04F3AF}"/>
              </a:ext>
            </a:extLst>
          </p:cNvPr>
          <p:cNvGrpSpPr>
            <a:grpSpLocks/>
          </p:cNvGrpSpPr>
          <p:nvPr/>
        </p:nvGrpSpPr>
        <p:grpSpPr bwMode="auto">
          <a:xfrm>
            <a:off x="740742" y="1942705"/>
            <a:ext cx="215900" cy="71438"/>
            <a:chOff x="641426" y="1647610"/>
            <a:chExt cx="312772" cy="108077"/>
          </a:xfrm>
        </p:grpSpPr>
        <p:sp>
          <p:nvSpPr>
            <p:cNvPr id="34" name="Rectangle 33">
              <a:extLst>
                <a:ext uri="{FF2B5EF4-FFF2-40B4-BE49-F238E27FC236}">
                  <a16:creationId xmlns:a16="http://schemas.microsoft.com/office/drawing/2014/main" id="{027D6382-65C0-2424-E78C-0A217E66189F}"/>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8" name="Rectangle 37">
              <a:extLst>
                <a:ext uri="{FF2B5EF4-FFF2-40B4-BE49-F238E27FC236}">
                  <a16:creationId xmlns:a16="http://schemas.microsoft.com/office/drawing/2014/main" id="{02941BBB-1EB4-831E-23B9-CB80300376AA}"/>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9" name="Group 19">
            <a:extLst>
              <a:ext uri="{FF2B5EF4-FFF2-40B4-BE49-F238E27FC236}">
                <a16:creationId xmlns:a16="http://schemas.microsoft.com/office/drawing/2014/main" id="{DC3639C7-6D38-451A-5AD8-47B6B8A5A04F}"/>
              </a:ext>
            </a:extLst>
          </p:cNvPr>
          <p:cNvGrpSpPr>
            <a:grpSpLocks/>
          </p:cNvGrpSpPr>
          <p:nvPr/>
        </p:nvGrpSpPr>
        <p:grpSpPr bwMode="auto">
          <a:xfrm>
            <a:off x="740742" y="2269654"/>
            <a:ext cx="215900" cy="71438"/>
            <a:chOff x="641426" y="1647610"/>
            <a:chExt cx="312772" cy="108077"/>
          </a:xfrm>
        </p:grpSpPr>
        <p:sp>
          <p:nvSpPr>
            <p:cNvPr id="40" name="Rectangle 39">
              <a:extLst>
                <a:ext uri="{FF2B5EF4-FFF2-40B4-BE49-F238E27FC236}">
                  <a16:creationId xmlns:a16="http://schemas.microsoft.com/office/drawing/2014/main" id="{81EEDDF4-B582-AC6F-6357-AD6E161B06B5}"/>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1" name="Rectangle 40">
              <a:extLst>
                <a:ext uri="{FF2B5EF4-FFF2-40B4-BE49-F238E27FC236}">
                  <a16:creationId xmlns:a16="http://schemas.microsoft.com/office/drawing/2014/main" id="{C54C3CCD-EEB8-E935-C048-81F24E4393DE}"/>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2" name="Group 19">
            <a:extLst>
              <a:ext uri="{FF2B5EF4-FFF2-40B4-BE49-F238E27FC236}">
                <a16:creationId xmlns:a16="http://schemas.microsoft.com/office/drawing/2014/main" id="{E4F6656B-8B59-79E9-E653-2578C44512D1}"/>
              </a:ext>
            </a:extLst>
          </p:cNvPr>
          <p:cNvGrpSpPr>
            <a:grpSpLocks/>
          </p:cNvGrpSpPr>
          <p:nvPr/>
        </p:nvGrpSpPr>
        <p:grpSpPr bwMode="auto">
          <a:xfrm>
            <a:off x="740742" y="2590011"/>
            <a:ext cx="215900" cy="71438"/>
            <a:chOff x="641426" y="1647610"/>
            <a:chExt cx="312772" cy="108077"/>
          </a:xfrm>
        </p:grpSpPr>
        <p:sp>
          <p:nvSpPr>
            <p:cNvPr id="43" name="Rectangle 42">
              <a:extLst>
                <a:ext uri="{FF2B5EF4-FFF2-40B4-BE49-F238E27FC236}">
                  <a16:creationId xmlns:a16="http://schemas.microsoft.com/office/drawing/2014/main" id="{000A1C65-C615-2016-7C8F-0D8F713094A3}"/>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4" name="Rectangle 43">
              <a:extLst>
                <a:ext uri="{FF2B5EF4-FFF2-40B4-BE49-F238E27FC236}">
                  <a16:creationId xmlns:a16="http://schemas.microsoft.com/office/drawing/2014/main" id="{CBA74BAC-F702-8848-3E4B-4559340EAC51}"/>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8" name="Group 19">
            <a:extLst>
              <a:ext uri="{FF2B5EF4-FFF2-40B4-BE49-F238E27FC236}">
                <a16:creationId xmlns:a16="http://schemas.microsoft.com/office/drawing/2014/main" id="{9957D9C6-B366-9124-3D1F-0953CBF0B439}"/>
              </a:ext>
            </a:extLst>
          </p:cNvPr>
          <p:cNvGrpSpPr>
            <a:grpSpLocks/>
          </p:cNvGrpSpPr>
          <p:nvPr/>
        </p:nvGrpSpPr>
        <p:grpSpPr bwMode="auto">
          <a:xfrm>
            <a:off x="740742" y="3429000"/>
            <a:ext cx="215900" cy="71438"/>
            <a:chOff x="641426" y="1647610"/>
            <a:chExt cx="312772" cy="108077"/>
          </a:xfrm>
        </p:grpSpPr>
        <p:sp>
          <p:nvSpPr>
            <p:cNvPr id="49" name="Rectangle 48">
              <a:extLst>
                <a:ext uri="{FF2B5EF4-FFF2-40B4-BE49-F238E27FC236}">
                  <a16:creationId xmlns:a16="http://schemas.microsoft.com/office/drawing/2014/main" id="{4EA2BF98-8A0D-7100-0943-E498E7BF405E}"/>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0" name="Rectangle 49">
              <a:extLst>
                <a:ext uri="{FF2B5EF4-FFF2-40B4-BE49-F238E27FC236}">
                  <a16:creationId xmlns:a16="http://schemas.microsoft.com/office/drawing/2014/main" id="{F7D8D3BA-A948-0F0B-368E-077845C730DE}"/>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51" name="Group 19">
            <a:extLst>
              <a:ext uri="{FF2B5EF4-FFF2-40B4-BE49-F238E27FC236}">
                <a16:creationId xmlns:a16="http://schemas.microsoft.com/office/drawing/2014/main" id="{24F33CB3-E49C-F75F-A90B-B4243CE67B2B}"/>
              </a:ext>
            </a:extLst>
          </p:cNvPr>
          <p:cNvGrpSpPr>
            <a:grpSpLocks/>
          </p:cNvGrpSpPr>
          <p:nvPr/>
        </p:nvGrpSpPr>
        <p:grpSpPr bwMode="auto">
          <a:xfrm>
            <a:off x="740742" y="4254265"/>
            <a:ext cx="215900" cy="71438"/>
            <a:chOff x="641426" y="1647610"/>
            <a:chExt cx="312772" cy="108077"/>
          </a:xfrm>
        </p:grpSpPr>
        <p:sp>
          <p:nvSpPr>
            <p:cNvPr id="52" name="Rectangle 51">
              <a:extLst>
                <a:ext uri="{FF2B5EF4-FFF2-40B4-BE49-F238E27FC236}">
                  <a16:creationId xmlns:a16="http://schemas.microsoft.com/office/drawing/2014/main" id="{0E8CB19E-D1FD-FFB7-C077-BD42FD74E34D}"/>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3" name="Rectangle 52">
              <a:extLst>
                <a:ext uri="{FF2B5EF4-FFF2-40B4-BE49-F238E27FC236}">
                  <a16:creationId xmlns:a16="http://schemas.microsoft.com/office/drawing/2014/main" id="{29857FA5-D695-E103-7905-66440E2678F5}"/>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54" name="Group 19">
            <a:extLst>
              <a:ext uri="{FF2B5EF4-FFF2-40B4-BE49-F238E27FC236}">
                <a16:creationId xmlns:a16="http://schemas.microsoft.com/office/drawing/2014/main" id="{2350A407-99C5-55BA-2A78-D0C88B3B71AF}"/>
              </a:ext>
            </a:extLst>
          </p:cNvPr>
          <p:cNvGrpSpPr>
            <a:grpSpLocks/>
          </p:cNvGrpSpPr>
          <p:nvPr/>
        </p:nvGrpSpPr>
        <p:grpSpPr bwMode="auto">
          <a:xfrm>
            <a:off x="740742" y="5104131"/>
            <a:ext cx="215900" cy="71438"/>
            <a:chOff x="641426" y="1647610"/>
            <a:chExt cx="312772" cy="108077"/>
          </a:xfrm>
        </p:grpSpPr>
        <p:sp>
          <p:nvSpPr>
            <p:cNvPr id="55" name="Rectangle 54">
              <a:extLst>
                <a:ext uri="{FF2B5EF4-FFF2-40B4-BE49-F238E27FC236}">
                  <a16:creationId xmlns:a16="http://schemas.microsoft.com/office/drawing/2014/main" id="{35CF09B9-0481-57A1-8442-74FAE267B0B1}"/>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6" name="Rectangle 55">
              <a:extLst>
                <a:ext uri="{FF2B5EF4-FFF2-40B4-BE49-F238E27FC236}">
                  <a16:creationId xmlns:a16="http://schemas.microsoft.com/office/drawing/2014/main" id="{96938F44-1FE0-E5C4-91E2-089DA059B289}"/>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4" name="Rectangle 3">
            <a:extLst>
              <a:ext uri="{FF2B5EF4-FFF2-40B4-BE49-F238E27FC236}">
                <a16:creationId xmlns:a16="http://schemas.microsoft.com/office/drawing/2014/main" id="{CAB4ABBB-B3B7-9559-D9C4-B3EF3EC483DA}"/>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1039734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
          <p:cNvSpPr txBox="1">
            <a:spLocks noChangeArrowheads="1"/>
          </p:cNvSpPr>
          <p:nvPr/>
        </p:nvSpPr>
        <p:spPr bwMode="auto">
          <a:xfrm>
            <a:off x="1135153" y="1186020"/>
            <a:ext cx="10391683" cy="509450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spcBef>
                <a:spcPts val="0"/>
              </a:spcBef>
              <a:spcAft>
                <a:spcPts val="800"/>
              </a:spcAft>
            </a:pPr>
            <a:r>
              <a:rPr lang="en-US" sz="1550" b="1" kern="0" dirty="0">
                <a:solidFill>
                  <a:schemeClr val="tx1"/>
                </a:solidFill>
                <a:latin typeface="D-DIN" panose="020B05040302020A0204" pitchFamily="34" charset="0"/>
                <a:cs typeface="Times New Roman" panose="02020603050405020304" pitchFamily="18" charset="0"/>
              </a:rPr>
              <a:t>Technical analysis provides insights into short-term price movements, and exit decisions should be aligned with your trading or investment goals. Combine technical analysis with fundamental analysis for a well-rounded approach to decision-making. Regularly reassess your positions and adapt your exit strategies based on changing technical conditions. As always, seek guidance from financial experts or professionals before making critical decisions.</a:t>
            </a:r>
            <a:endParaRPr lang="en-US" altLang="en-US" sz="1550" b="1" kern="0" dirty="0">
              <a:solidFill>
                <a:schemeClr val="tx1"/>
              </a:solidFill>
              <a:latin typeface="D-DIN" panose="020B05040302020A0204" pitchFamily="34" charset="0"/>
              <a:cs typeface="Times New Roman" panose="02020603050405020304" pitchFamily="18" charset="0"/>
            </a:endParaRPr>
          </a:p>
          <a:p>
            <a:pPr algn="l" eaLnBrk="1" hangingPunct="1">
              <a:spcBef>
                <a:spcPts val="0"/>
              </a:spcBef>
              <a:spcAft>
                <a:spcPts val="800"/>
              </a:spcAft>
            </a:pPr>
            <a:r>
              <a:rPr lang="en-US" altLang="en-US" sz="1550" b="1" kern="0" dirty="0">
                <a:solidFill>
                  <a:schemeClr val="tx1"/>
                </a:solidFill>
                <a:latin typeface="D-DIN" panose="020B05040302020A0204" pitchFamily="34" charset="0"/>
                <a:cs typeface="Times New Roman" panose="02020603050405020304" pitchFamily="18" charset="0"/>
              </a:rPr>
              <a:t>Stop Losses </a:t>
            </a:r>
          </a:p>
          <a:p>
            <a:pPr algn="l" eaLnBrk="1" hangingPunct="1">
              <a:spcBef>
                <a:spcPts val="0"/>
              </a:spcBef>
              <a:spcAft>
                <a:spcPts val="800"/>
              </a:spcAft>
            </a:pPr>
            <a:r>
              <a:rPr lang="en-US" altLang="en-US" sz="1550" b="1" kern="0" dirty="0">
                <a:solidFill>
                  <a:schemeClr val="tx1"/>
                </a:solidFill>
                <a:latin typeface="D-DIN" panose="020B05040302020A0204" pitchFamily="34" charset="0"/>
                <a:cs typeface="Times New Roman" panose="02020603050405020304" pitchFamily="18" charset="0"/>
              </a:rPr>
              <a:t>Trailing Stop losses </a:t>
            </a:r>
          </a:p>
          <a:p>
            <a:pPr algn="l" eaLnBrk="1" hangingPunct="1">
              <a:spcBef>
                <a:spcPts val="0"/>
              </a:spcBef>
              <a:spcAft>
                <a:spcPts val="800"/>
              </a:spcAft>
            </a:pPr>
            <a:r>
              <a:rPr lang="en-US" altLang="en-US" sz="1550" b="1" kern="0" dirty="0">
                <a:solidFill>
                  <a:schemeClr val="tx1"/>
                </a:solidFill>
                <a:latin typeface="D-DIN" panose="020B05040302020A0204" pitchFamily="34" charset="0"/>
                <a:cs typeface="Times New Roman" panose="02020603050405020304" pitchFamily="18" charset="0"/>
              </a:rPr>
              <a:t>Targets </a:t>
            </a:r>
          </a:p>
          <a:p>
            <a:pPr algn="l" eaLnBrk="1" hangingPunct="1">
              <a:spcBef>
                <a:spcPts val="0"/>
              </a:spcBef>
              <a:spcAft>
                <a:spcPts val="800"/>
              </a:spcAft>
            </a:pPr>
            <a:r>
              <a:rPr lang="en-US" altLang="en-US" sz="1550" b="1" kern="0" dirty="0">
                <a:solidFill>
                  <a:schemeClr val="tx1"/>
                </a:solidFill>
                <a:latin typeface="D-DIN" panose="020B05040302020A0204" pitchFamily="34" charset="0"/>
                <a:cs typeface="Times New Roman" panose="02020603050405020304" pitchFamily="18" charset="0"/>
              </a:rPr>
              <a:t>Timeframe</a:t>
            </a:r>
          </a:p>
          <a:p>
            <a:pPr algn="l" eaLnBrk="1" hangingPunct="1">
              <a:spcBef>
                <a:spcPts val="0"/>
              </a:spcBef>
              <a:spcAft>
                <a:spcPts val="800"/>
              </a:spcAft>
            </a:pPr>
            <a:r>
              <a:rPr lang="en-US" sz="1550" b="1" kern="0">
                <a:solidFill>
                  <a:schemeClr val="tx1"/>
                </a:solidFill>
                <a:latin typeface="D-DIN" panose="020B05040302020A0204" pitchFamily="34" charset="0"/>
                <a:cs typeface="Times New Roman" panose="02020603050405020304" pitchFamily="18" charset="0"/>
              </a:rPr>
              <a:t>Resistance Levels: </a:t>
            </a:r>
            <a:r>
              <a:rPr lang="en-US" sz="1550" b="1" kern="0" dirty="0">
                <a:solidFill>
                  <a:schemeClr val="tx1"/>
                </a:solidFill>
                <a:latin typeface="D-DIN" panose="020B05040302020A0204" pitchFamily="34" charset="0"/>
                <a:cs typeface="Times New Roman" panose="02020603050405020304" pitchFamily="18" charset="0"/>
              </a:rPr>
              <a:t>Exit when the stock price approaches a significant resistance level, which may act as a barrier preventing further price increases</a:t>
            </a:r>
            <a:r>
              <a:rPr lang="en-US" sz="1550" b="1" kern="0">
                <a:solidFill>
                  <a:schemeClr val="tx1"/>
                </a:solidFill>
                <a:latin typeface="D-DIN" panose="020B05040302020A0204" pitchFamily="34" charset="0"/>
                <a:cs typeface="Times New Roman" panose="02020603050405020304" pitchFamily="18" charset="0"/>
              </a:rPr>
              <a:t>. Example: </a:t>
            </a:r>
            <a:r>
              <a:rPr lang="en-US" sz="1550" b="1" kern="0" dirty="0">
                <a:solidFill>
                  <a:schemeClr val="tx1"/>
                </a:solidFill>
                <a:latin typeface="D-DIN" panose="020B05040302020A0204" pitchFamily="34" charset="0"/>
                <a:cs typeface="Times New Roman" panose="02020603050405020304" pitchFamily="18" charset="0"/>
              </a:rPr>
              <a:t>Tata Motors faced strong resistance around the ₹450 level in 2018, leading to a reversal and subsequent decline.</a:t>
            </a:r>
          </a:p>
          <a:p>
            <a:pPr marL="0" marR="0" algn="l">
              <a:spcBef>
                <a:spcPts val="0"/>
              </a:spcBef>
              <a:spcAft>
                <a:spcPts val="800"/>
              </a:spcAft>
            </a:pPr>
            <a:r>
              <a:rPr lang="en-US" sz="1550" b="1" kern="0">
                <a:solidFill>
                  <a:schemeClr val="tx1"/>
                </a:solidFill>
                <a:latin typeface="D-DIN" panose="020B05040302020A0204" pitchFamily="34" charset="0"/>
                <a:cs typeface="Times New Roman" panose="02020603050405020304" pitchFamily="18" charset="0"/>
              </a:rPr>
              <a:t>Overbought Conditions: </a:t>
            </a:r>
            <a:r>
              <a:rPr lang="en-US" sz="1550" b="1" kern="0" dirty="0">
                <a:solidFill>
                  <a:schemeClr val="tx1"/>
                </a:solidFill>
                <a:latin typeface="D-DIN" panose="020B05040302020A0204" pitchFamily="34" charset="0"/>
                <a:cs typeface="Times New Roman" panose="02020603050405020304" pitchFamily="18" charset="0"/>
              </a:rPr>
              <a:t>Exit when technical indicators like Relative Strength Index (RSI) show the stock is overbought, indicating a potential reversal or correction</a:t>
            </a:r>
            <a:r>
              <a:rPr lang="en-US" sz="1550" b="1" kern="0">
                <a:solidFill>
                  <a:schemeClr val="tx1"/>
                </a:solidFill>
                <a:latin typeface="D-DIN" panose="020B05040302020A0204" pitchFamily="34" charset="0"/>
                <a:cs typeface="Times New Roman" panose="02020603050405020304" pitchFamily="18" charset="0"/>
              </a:rPr>
              <a:t>. Example: </a:t>
            </a:r>
            <a:r>
              <a:rPr lang="en-US" sz="1550" b="1" kern="0" dirty="0">
                <a:solidFill>
                  <a:schemeClr val="tx1"/>
                </a:solidFill>
                <a:latin typeface="D-DIN" panose="020B05040302020A0204" pitchFamily="34" charset="0"/>
                <a:cs typeface="Times New Roman" panose="02020603050405020304" pitchFamily="18" charset="0"/>
              </a:rPr>
              <a:t>In 2020, HDFC Bank reached overbought levels on the RSI, followed by a pullback.</a:t>
            </a:r>
          </a:p>
          <a:p>
            <a:pPr marL="0" marR="0" algn="l">
              <a:spcBef>
                <a:spcPts val="0"/>
              </a:spcBef>
              <a:spcAft>
                <a:spcPts val="800"/>
              </a:spcAft>
            </a:pPr>
            <a:r>
              <a:rPr lang="en-US" sz="1550" b="1" kern="0" dirty="0">
                <a:solidFill>
                  <a:schemeClr val="tx1"/>
                </a:solidFill>
                <a:latin typeface="D-DIN" panose="020B05040302020A0204" pitchFamily="34" charset="0"/>
                <a:cs typeface="Times New Roman" panose="02020603050405020304" pitchFamily="18" charset="0"/>
              </a:rPr>
              <a:t>Bearish </a:t>
            </a:r>
            <a:r>
              <a:rPr lang="en-US" sz="1550" b="1" kern="0">
                <a:solidFill>
                  <a:schemeClr val="tx1"/>
                </a:solidFill>
                <a:latin typeface="D-DIN" panose="020B05040302020A0204" pitchFamily="34" charset="0"/>
                <a:cs typeface="Times New Roman" panose="02020603050405020304" pitchFamily="18" charset="0"/>
              </a:rPr>
              <a:t>Reversal Patterns: </a:t>
            </a:r>
            <a:r>
              <a:rPr lang="en-US" sz="1550" b="1" kern="0" dirty="0">
                <a:solidFill>
                  <a:schemeClr val="tx1"/>
                </a:solidFill>
                <a:latin typeface="D-DIN" panose="020B05040302020A0204" pitchFamily="34" charset="0"/>
                <a:cs typeface="Times New Roman" panose="02020603050405020304" pitchFamily="18" charset="0"/>
              </a:rPr>
              <a:t>Exit when bearish chart patterns like Head and Shoulders or Double Tops emerge, signaling a potential trend reversal</a:t>
            </a:r>
            <a:r>
              <a:rPr lang="en-US" sz="1550" b="1" kern="0">
                <a:solidFill>
                  <a:schemeClr val="tx1"/>
                </a:solidFill>
                <a:latin typeface="D-DIN" panose="020B05040302020A0204" pitchFamily="34" charset="0"/>
                <a:cs typeface="Times New Roman" panose="02020603050405020304" pitchFamily="18" charset="0"/>
              </a:rPr>
              <a:t>. Example: </a:t>
            </a:r>
            <a:r>
              <a:rPr lang="en-US" sz="1550" b="1" kern="0" dirty="0">
                <a:solidFill>
                  <a:schemeClr val="tx1"/>
                </a:solidFill>
                <a:latin typeface="D-DIN" panose="020B05040302020A0204" pitchFamily="34" charset="0"/>
                <a:cs typeface="Times New Roman" panose="02020603050405020304" pitchFamily="18" charset="0"/>
              </a:rPr>
              <a:t>Hindustan Unilever displayed a Head and Shoulders pattern in 2019 before a significant decline.</a:t>
            </a:r>
          </a:p>
        </p:txBody>
      </p:sp>
      <p:sp>
        <p:nvSpPr>
          <p:cNvPr id="14" name="Text Box 6"/>
          <p:cNvSpPr txBox="1">
            <a:spLocks noChangeArrowheads="1"/>
          </p:cNvSpPr>
          <p:nvPr/>
        </p:nvSpPr>
        <p:spPr bwMode="auto">
          <a:xfrm>
            <a:off x="618051" y="522113"/>
            <a:ext cx="6456517" cy="523220"/>
          </a:xfrm>
          <a:prstGeom prst="rect">
            <a:avLst/>
          </a:prstGeom>
          <a:noFill/>
          <a:ln w="9525">
            <a:noFill/>
            <a:miter lim="800000"/>
            <a:headEnd/>
            <a:tailEnd/>
          </a:ln>
        </p:spPr>
        <p:txBody>
          <a:bodyPr wrap="square">
            <a:spAutoFit/>
          </a:bodyPr>
          <a:lstStyle/>
          <a:p>
            <a:r>
              <a:rPr lang="en-US" sz="2800" b="1" dirty="0">
                <a:solidFill>
                  <a:srgbClr val="C00000"/>
                </a:solidFill>
                <a:latin typeface="D-DIN" panose="020B05040302020A0204" pitchFamily="34" charset="0"/>
                <a:cs typeface="Arial" charset="0"/>
              </a:rPr>
              <a:t>Exit</a:t>
            </a:r>
            <a:r>
              <a:rPr lang="en-US" sz="2800" b="1" dirty="0">
                <a:solidFill>
                  <a:srgbClr val="0046AA"/>
                </a:solidFill>
                <a:latin typeface="D-DIN" panose="020B05040302020A0204" pitchFamily="34" charset="0"/>
                <a:cs typeface="Arial" charset="0"/>
              </a:rPr>
              <a:t> </a:t>
            </a:r>
            <a:r>
              <a:rPr lang="en-US" altLang="en-US" sz="2800" b="1" kern="0" dirty="0">
                <a:solidFill>
                  <a:srgbClr val="0046AA"/>
                </a:solidFill>
                <a:latin typeface="D-DIN" panose="020B05040302020A0204" pitchFamily="34" charset="0"/>
                <a:cs typeface="Times New Roman" panose="02020603050405020304" pitchFamily="18" charset="0"/>
              </a:rPr>
              <a:t>Decisions using </a:t>
            </a:r>
            <a:r>
              <a:rPr lang="en-US" sz="2800" b="1" dirty="0" err="1">
                <a:solidFill>
                  <a:srgbClr val="0046AA"/>
                </a:solidFill>
                <a:latin typeface="D-DIN" panose="020B05040302020A0204" pitchFamily="34" charset="0"/>
                <a:cs typeface="Arial" charset="0"/>
              </a:rPr>
              <a:t>Technicals</a:t>
            </a:r>
            <a:endParaRPr lang="en-US" sz="2800" b="1" dirty="0">
              <a:solidFill>
                <a:srgbClr val="0046AA"/>
              </a:solidFill>
              <a:latin typeface="D-DIN" panose="020B05040302020A0204" pitchFamily="34" charset="0"/>
              <a:cs typeface="Arial" charset="0"/>
            </a:endParaRPr>
          </a:p>
        </p:txBody>
      </p:sp>
      <p:grpSp>
        <p:nvGrpSpPr>
          <p:cNvPr id="24" name="Group 19"/>
          <p:cNvGrpSpPr>
            <a:grpSpLocks/>
          </p:cNvGrpSpPr>
          <p:nvPr/>
        </p:nvGrpSpPr>
        <p:grpSpPr bwMode="auto">
          <a:xfrm>
            <a:off x="740742" y="1371190"/>
            <a:ext cx="215900" cy="71438"/>
            <a:chOff x="641426" y="1647610"/>
            <a:chExt cx="312772" cy="108077"/>
          </a:xfrm>
        </p:grpSpPr>
        <p:sp>
          <p:nvSpPr>
            <p:cNvPr id="27" name="Rectangle 2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 name="Rectangle 2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1" name="Group 19"/>
          <p:cNvGrpSpPr>
            <a:grpSpLocks/>
          </p:cNvGrpSpPr>
          <p:nvPr/>
        </p:nvGrpSpPr>
        <p:grpSpPr bwMode="auto">
          <a:xfrm>
            <a:off x="740742" y="2373173"/>
            <a:ext cx="215900" cy="71438"/>
            <a:chOff x="641426" y="1647610"/>
            <a:chExt cx="312772" cy="108077"/>
          </a:xfrm>
        </p:grpSpPr>
        <p:sp>
          <p:nvSpPr>
            <p:cNvPr id="32" name="Rectangle 3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3" name="Rectangle 3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4" name="Group 19"/>
          <p:cNvGrpSpPr>
            <a:grpSpLocks/>
          </p:cNvGrpSpPr>
          <p:nvPr/>
        </p:nvGrpSpPr>
        <p:grpSpPr bwMode="auto">
          <a:xfrm>
            <a:off x="740742" y="2701785"/>
            <a:ext cx="215900" cy="71438"/>
            <a:chOff x="641426" y="1647610"/>
            <a:chExt cx="312772" cy="108077"/>
          </a:xfrm>
        </p:grpSpPr>
        <p:sp>
          <p:nvSpPr>
            <p:cNvPr id="35" name="Rectangle 3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6" name="Rectangle 3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 name="Group 19">
            <a:extLst>
              <a:ext uri="{FF2B5EF4-FFF2-40B4-BE49-F238E27FC236}">
                <a16:creationId xmlns:a16="http://schemas.microsoft.com/office/drawing/2014/main" id="{A17E6399-CFDC-1406-48DD-E4732ADAEABE}"/>
              </a:ext>
            </a:extLst>
          </p:cNvPr>
          <p:cNvGrpSpPr>
            <a:grpSpLocks/>
          </p:cNvGrpSpPr>
          <p:nvPr/>
        </p:nvGrpSpPr>
        <p:grpSpPr bwMode="auto">
          <a:xfrm>
            <a:off x="740742" y="3027195"/>
            <a:ext cx="215900" cy="71438"/>
            <a:chOff x="641426" y="1647610"/>
            <a:chExt cx="312772" cy="108077"/>
          </a:xfrm>
        </p:grpSpPr>
        <p:sp>
          <p:nvSpPr>
            <p:cNvPr id="3" name="Rectangle 2">
              <a:extLst>
                <a:ext uri="{FF2B5EF4-FFF2-40B4-BE49-F238E27FC236}">
                  <a16:creationId xmlns:a16="http://schemas.microsoft.com/office/drawing/2014/main" id="{C2CA529B-C798-DD80-88A4-5AFBDC8EE2BC}"/>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Rectangle 3">
              <a:extLst>
                <a:ext uri="{FF2B5EF4-FFF2-40B4-BE49-F238E27FC236}">
                  <a16:creationId xmlns:a16="http://schemas.microsoft.com/office/drawing/2014/main" id="{9BD1BAAA-18BF-EF51-6F4A-630754C8BE1D}"/>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5" name="Group 19">
            <a:extLst>
              <a:ext uri="{FF2B5EF4-FFF2-40B4-BE49-F238E27FC236}">
                <a16:creationId xmlns:a16="http://schemas.microsoft.com/office/drawing/2014/main" id="{0F884529-C71C-FE23-783B-5292C51088DE}"/>
              </a:ext>
            </a:extLst>
          </p:cNvPr>
          <p:cNvGrpSpPr>
            <a:grpSpLocks/>
          </p:cNvGrpSpPr>
          <p:nvPr/>
        </p:nvGrpSpPr>
        <p:grpSpPr bwMode="auto">
          <a:xfrm>
            <a:off x="740742" y="3388097"/>
            <a:ext cx="215900" cy="71438"/>
            <a:chOff x="641426" y="1647610"/>
            <a:chExt cx="312772" cy="108077"/>
          </a:xfrm>
        </p:grpSpPr>
        <p:sp>
          <p:nvSpPr>
            <p:cNvPr id="6" name="Rectangle 5">
              <a:extLst>
                <a:ext uri="{FF2B5EF4-FFF2-40B4-BE49-F238E27FC236}">
                  <a16:creationId xmlns:a16="http://schemas.microsoft.com/office/drawing/2014/main" id="{45DCB841-D001-C622-2A12-06C38CAE2CB7}"/>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ectangle 6">
              <a:extLst>
                <a:ext uri="{FF2B5EF4-FFF2-40B4-BE49-F238E27FC236}">
                  <a16:creationId xmlns:a16="http://schemas.microsoft.com/office/drawing/2014/main" id="{29589F0A-D3FA-D476-1F2C-B6F940B150B6}"/>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8" name="Group 19">
            <a:extLst>
              <a:ext uri="{FF2B5EF4-FFF2-40B4-BE49-F238E27FC236}">
                <a16:creationId xmlns:a16="http://schemas.microsoft.com/office/drawing/2014/main" id="{10A133D5-FCEC-5F0A-7716-5ABE80C06E0F}"/>
              </a:ext>
            </a:extLst>
          </p:cNvPr>
          <p:cNvGrpSpPr>
            <a:grpSpLocks/>
          </p:cNvGrpSpPr>
          <p:nvPr/>
        </p:nvGrpSpPr>
        <p:grpSpPr bwMode="auto">
          <a:xfrm>
            <a:off x="740742" y="4541892"/>
            <a:ext cx="215900" cy="71438"/>
            <a:chOff x="641426" y="1647610"/>
            <a:chExt cx="312772" cy="108077"/>
          </a:xfrm>
        </p:grpSpPr>
        <p:sp>
          <p:nvSpPr>
            <p:cNvPr id="9" name="Rectangle 8">
              <a:extLst>
                <a:ext uri="{FF2B5EF4-FFF2-40B4-BE49-F238E27FC236}">
                  <a16:creationId xmlns:a16="http://schemas.microsoft.com/office/drawing/2014/main" id="{F2023B9E-3555-4B43-EF98-038E6ECEEE24}"/>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Rectangle 9">
              <a:extLst>
                <a:ext uri="{FF2B5EF4-FFF2-40B4-BE49-F238E27FC236}">
                  <a16:creationId xmlns:a16="http://schemas.microsoft.com/office/drawing/2014/main" id="{6342E55A-8260-D342-5DDC-67AD2624170C}"/>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1" name="Group 19">
            <a:extLst>
              <a:ext uri="{FF2B5EF4-FFF2-40B4-BE49-F238E27FC236}">
                <a16:creationId xmlns:a16="http://schemas.microsoft.com/office/drawing/2014/main" id="{1D2163CE-D56D-287E-B2DE-5795DC07D2F6}"/>
              </a:ext>
            </a:extLst>
          </p:cNvPr>
          <p:cNvGrpSpPr>
            <a:grpSpLocks/>
          </p:cNvGrpSpPr>
          <p:nvPr/>
        </p:nvGrpSpPr>
        <p:grpSpPr bwMode="auto">
          <a:xfrm>
            <a:off x="740742" y="5361042"/>
            <a:ext cx="215900" cy="71438"/>
            <a:chOff x="641426" y="1647610"/>
            <a:chExt cx="312772" cy="108077"/>
          </a:xfrm>
        </p:grpSpPr>
        <p:sp>
          <p:nvSpPr>
            <p:cNvPr id="12" name="Rectangle 11">
              <a:extLst>
                <a:ext uri="{FF2B5EF4-FFF2-40B4-BE49-F238E27FC236}">
                  <a16:creationId xmlns:a16="http://schemas.microsoft.com/office/drawing/2014/main" id="{DD7FEC2B-155B-BD51-5CC5-EA9F0835D56B}"/>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Rectangle 12">
              <a:extLst>
                <a:ext uri="{FF2B5EF4-FFF2-40B4-BE49-F238E27FC236}">
                  <a16:creationId xmlns:a16="http://schemas.microsoft.com/office/drawing/2014/main" id="{2AE3437C-3937-FBEF-74A1-345FC8745153}"/>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pic>
        <p:nvPicPr>
          <p:cNvPr id="20" name="Picture 13">
            <a:extLst>
              <a:ext uri="{FF2B5EF4-FFF2-40B4-BE49-F238E27FC236}">
                <a16:creationId xmlns:a16="http://schemas.microsoft.com/office/drawing/2014/main" id="{84AC62AD-1E5F-4609-9B54-9ACA5D60C7E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 name="Group 19">
            <a:extLst>
              <a:ext uri="{FF2B5EF4-FFF2-40B4-BE49-F238E27FC236}">
                <a16:creationId xmlns:a16="http://schemas.microsoft.com/office/drawing/2014/main" id="{EA5B0E45-B45E-F0CC-DD32-F4621A2CD7BC}"/>
              </a:ext>
            </a:extLst>
          </p:cNvPr>
          <p:cNvGrpSpPr>
            <a:grpSpLocks/>
          </p:cNvGrpSpPr>
          <p:nvPr/>
        </p:nvGrpSpPr>
        <p:grpSpPr bwMode="auto">
          <a:xfrm>
            <a:off x="740742" y="3711238"/>
            <a:ext cx="215900" cy="71438"/>
            <a:chOff x="641426" y="1647610"/>
            <a:chExt cx="312772" cy="108077"/>
          </a:xfrm>
        </p:grpSpPr>
        <p:sp>
          <p:nvSpPr>
            <p:cNvPr id="17" name="Rectangle 16">
              <a:extLst>
                <a:ext uri="{FF2B5EF4-FFF2-40B4-BE49-F238E27FC236}">
                  <a16:creationId xmlns:a16="http://schemas.microsoft.com/office/drawing/2014/main" id="{51C91AA6-43BF-F6A8-5673-A73EBA448F91}"/>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 name="Rectangle 17">
              <a:extLst>
                <a:ext uri="{FF2B5EF4-FFF2-40B4-BE49-F238E27FC236}">
                  <a16:creationId xmlns:a16="http://schemas.microsoft.com/office/drawing/2014/main" id="{31F51677-6938-04BB-B8CC-007C5E59D516}"/>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16" name="Rectangle 15">
            <a:extLst>
              <a:ext uri="{FF2B5EF4-FFF2-40B4-BE49-F238E27FC236}">
                <a16:creationId xmlns:a16="http://schemas.microsoft.com/office/drawing/2014/main" id="{3088F935-617B-EAEE-A7A9-1F5AE1B874DF}"/>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2582311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
          <p:cNvSpPr txBox="1">
            <a:spLocks noChangeArrowheads="1"/>
          </p:cNvSpPr>
          <p:nvPr/>
        </p:nvSpPr>
        <p:spPr bwMode="auto">
          <a:xfrm>
            <a:off x="1135153" y="1160620"/>
            <a:ext cx="10664733" cy="509450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marL="0" marR="0" algn="l">
              <a:spcBef>
                <a:spcPts val="0"/>
              </a:spcBef>
              <a:spcAft>
                <a:spcPts val="800"/>
              </a:spcAft>
            </a:pPr>
            <a:r>
              <a:rPr lang="en-US" sz="1600" b="1" kern="0" dirty="0">
                <a:solidFill>
                  <a:schemeClr val="tx1"/>
                </a:solidFill>
                <a:latin typeface="D-DIN" panose="020B05040302020A0204" pitchFamily="34" charset="0"/>
                <a:cs typeface="Times New Roman" panose="02020603050405020304" pitchFamily="18" charset="0"/>
              </a:rPr>
              <a:t>Moving Average Crossovers: Exit when a shorter-term moving average crosses below a longer-term moving average, indicating a potential shift from a bullish to a bearish trend.  </a:t>
            </a:r>
          </a:p>
          <a:p>
            <a:pPr marL="0" marR="0" algn="l">
              <a:spcBef>
                <a:spcPts val="0"/>
              </a:spcBef>
              <a:spcAft>
                <a:spcPts val="800"/>
              </a:spcAft>
            </a:pPr>
            <a:r>
              <a:rPr lang="en-US" sz="1600" b="1" kern="0" dirty="0">
                <a:solidFill>
                  <a:schemeClr val="tx1"/>
                </a:solidFill>
                <a:latin typeface="D-DIN" panose="020B05040302020A0204" pitchFamily="34" charset="0"/>
                <a:cs typeface="Times New Roman" panose="02020603050405020304" pitchFamily="18" charset="0"/>
              </a:rPr>
              <a:t>Example: Tech Mahindra experienced a death cross (50-day moving average crossing below the 200-day moving average) in 2019.</a:t>
            </a:r>
          </a:p>
          <a:p>
            <a:pPr marL="0" marR="0" algn="l">
              <a:spcBef>
                <a:spcPts val="0"/>
              </a:spcBef>
              <a:spcAft>
                <a:spcPts val="800"/>
              </a:spcAft>
            </a:pPr>
            <a:r>
              <a:rPr lang="en-US" sz="1600" b="1" kern="0" dirty="0">
                <a:solidFill>
                  <a:schemeClr val="tx1"/>
                </a:solidFill>
                <a:latin typeface="D-DIN" panose="020B05040302020A0204" pitchFamily="34" charset="0"/>
                <a:cs typeface="Times New Roman" panose="02020603050405020304" pitchFamily="18" charset="0"/>
              </a:rPr>
              <a:t>Breakdown from Support: Exit when the stock price breaks below a key support level, signaling a potential continuation of the downtrend. Example: Reliance Communications broke down from a long-term support level in 2017, leading to a sustained decline.</a:t>
            </a:r>
          </a:p>
          <a:p>
            <a:pPr marL="0" marR="0" algn="l">
              <a:spcBef>
                <a:spcPts val="0"/>
              </a:spcBef>
              <a:spcAft>
                <a:spcPts val="800"/>
              </a:spcAft>
            </a:pPr>
            <a:r>
              <a:rPr lang="en-US" sz="1600" b="1" kern="0" dirty="0">
                <a:solidFill>
                  <a:schemeClr val="tx1"/>
                </a:solidFill>
                <a:latin typeface="D-DIN" panose="020B05040302020A0204" pitchFamily="34" charset="0"/>
                <a:cs typeface="Times New Roman" panose="02020603050405020304" pitchFamily="18" charset="0"/>
              </a:rPr>
              <a:t>Divergence in Indicators: Exit when there's a divergence between the stock price and technical indicators like MACD or Stochastic, suggesting a weakening trend. Example: ONGC exhibited a bearish divergence between price and RSI in 2020, followed by a decline.</a:t>
            </a:r>
          </a:p>
          <a:p>
            <a:pPr marL="0" marR="0" algn="l">
              <a:spcBef>
                <a:spcPts val="0"/>
              </a:spcBef>
              <a:spcAft>
                <a:spcPts val="800"/>
              </a:spcAft>
            </a:pPr>
            <a:r>
              <a:rPr lang="en-US" sz="1600" b="1" kern="0" dirty="0">
                <a:solidFill>
                  <a:schemeClr val="tx1"/>
                </a:solidFill>
                <a:latin typeface="D-DIN" panose="020B05040302020A0204" pitchFamily="34" charset="0"/>
                <a:cs typeface="Times New Roman" panose="02020603050405020304" pitchFamily="18" charset="0"/>
              </a:rPr>
              <a:t>Volatility and ATR: Exit if the Average True Range (ATR) indicates heightened volatility, which could lead to unpredictable price swings.</a:t>
            </a:r>
          </a:p>
          <a:p>
            <a:pPr marL="0" marR="0" algn="l">
              <a:spcBef>
                <a:spcPts val="0"/>
              </a:spcBef>
              <a:spcAft>
                <a:spcPts val="800"/>
              </a:spcAft>
            </a:pPr>
            <a:r>
              <a:rPr lang="en-US" sz="1600" b="1" kern="0" dirty="0">
                <a:solidFill>
                  <a:schemeClr val="tx1"/>
                </a:solidFill>
                <a:latin typeface="D-DIN" panose="020B05040302020A0204" pitchFamily="34" charset="0"/>
                <a:cs typeface="Times New Roman" panose="02020603050405020304" pitchFamily="18" charset="0"/>
              </a:rPr>
              <a:t>Example: Vodafone Idea displayed increased volatility during its significant price fluctuations.</a:t>
            </a:r>
          </a:p>
          <a:p>
            <a:pPr marL="0" marR="0" algn="l">
              <a:spcBef>
                <a:spcPts val="0"/>
              </a:spcBef>
              <a:spcAft>
                <a:spcPts val="800"/>
              </a:spcAft>
            </a:pPr>
            <a:r>
              <a:rPr lang="en-US" sz="1600" b="1" kern="0" dirty="0">
                <a:solidFill>
                  <a:schemeClr val="tx1"/>
                </a:solidFill>
                <a:latin typeface="D-DIN" panose="020B05040302020A0204" pitchFamily="34" charset="0"/>
                <a:cs typeface="Times New Roman" panose="02020603050405020304" pitchFamily="18" charset="0"/>
              </a:rPr>
              <a:t>News and Event-driven Moves: Exit if the stock experiences a sudden price spike due to news or events, as such moves may be short-lived. </a:t>
            </a:r>
          </a:p>
          <a:p>
            <a:pPr marL="0" marR="0" algn="l">
              <a:spcBef>
                <a:spcPts val="0"/>
              </a:spcBef>
              <a:spcAft>
                <a:spcPts val="800"/>
              </a:spcAft>
            </a:pPr>
            <a:r>
              <a:rPr lang="en-US" sz="1600" b="1" kern="0" dirty="0">
                <a:solidFill>
                  <a:schemeClr val="tx1"/>
                </a:solidFill>
                <a:latin typeface="D-DIN" panose="020B05040302020A0204" pitchFamily="34" charset="0"/>
                <a:cs typeface="Times New Roman" panose="02020603050405020304" pitchFamily="18" charset="0"/>
              </a:rPr>
              <a:t>Example: Yes Bank witnessed sharp intraday movements in response to news and events related to its financial health.</a:t>
            </a:r>
          </a:p>
          <a:p>
            <a:pPr marL="0" marR="0" algn="l">
              <a:spcBef>
                <a:spcPts val="0"/>
              </a:spcBef>
              <a:spcAft>
                <a:spcPts val="800"/>
              </a:spcAft>
            </a:pPr>
            <a:endParaRPr lang="en-US" sz="1600" b="1" kern="0" dirty="0">
              <a:solidFill>
                <a:schemeClr val="tx1"/>
              </a:solidFill>
              <a:latin typeface="D-DIN" panose="020B05040302020A0204" pitchFamily="34" charset="0"/>
              <a:cs typeface="Times New Roman" panose="02020603050405020304" pitchFamily="18" charset="0"/>
            </a:endParaRPr>
          </a:p>
          <a:p>
            <a:pPr algn="l" eaLnBrk="1" hangingPunct="1">
              <a:spcBef>
                <a:spcPts val="0"/>
              </a:spcBef>
              <a:spcAft>
                <a:spcPts val="800"/>
              </a:spcAft>
            </a:pPr>
            <a:endParaRPr lang="en-US" altLang="en-US" sz="1600" b="1" kern="0" dirty="0">
              <a:solidFill>
                <a:schemeClr val="tx1"/>
              </a:solidFill>
              <a:latin typeface="D-DIN" panose="020B05040302020A0204" pitchFamily="34" charset="0"/>
              <a:cs typeface="Times New Roman" panose="02020603050405020304" pitchFamily="18" charset="0"/>
            </a:endParaRPr>
          </a:p>
        </p:txBody>
      </p:sp>
      <p:sp>
        <p:nvSpPr>
          <p:cNvPr id="14" name="Text Box 6"/>
          <p:cNvSpPr txBox="1">
            <a:spLocks noChangeArrowheads="1"/>
          </p:cNvSpPr>
          <p:nvPr/>
        </p:nvSpPr>
        <p:spPr bwMode="auto">
          <a:xfrm>
            <a:off x="618051" y="522113"/>
            <a:ext cx="6456517" cy="523220"/>
          </a:xfrm>
          <a:prstGeom prst="rect">
            <a:avLst/>
          </a:prstGeom>
          <a:noFill/>
          <a:ln w="9525">
            <a:noFill/>
            <a:miter lim="800000"/>
            <a:headEnd/>
            <a:tailEnd/>
          </a:ln>
        </p:spPr>
        <p:txBody>
          <a:bodyPr wrap="square">
            <a:spAutoFit/>
          </a:bodyPr>
          <a:lstStyle/>
          <a:p>
            <a:r>
              <a:rPr lang="en-US" sz="2800" b="1" dirty="0">
                <a:solidFill>
                  <a:srgbClr val="C00000"/>
                </a:solidFill>
                <a:latin typeface="D-DIN" panose="020B05040302020A0204" pitchFamily="34" charset="0"/>
                <a:cs typeface="Arial" charset="0"/>
              </a:rPr>
              <a:t>Exit</a:t>
            </a:r>
            <a:r>
              <a:rPr lang="en-US" sz="2800" b="1" dirty="0">
                <a:solidFill>
                  <a:srgbClr val="0046AA"/>
                </a:solidFill>
                <a:latin typeface="D-DIN" panose="020B05040302020A0204" pitchFamily="34" charset="0"/>
                <a:cs typeface="Arial" charset="0"/>
              </a:rPr>
              <a:t> </a:t>
            </a:r>
            <a:r>
              <a:rPr lang="en-US" altLang="en-US" sz="2800" b="1" kern="0" dirty="0">
                <a:solidFill>
                  <a:srgbClr val="0046AA"/>
                </a:solidFill>
                <a:latin typeface="D-DIN" panose="020B05040302020A0204" pitchFamily="34" charset="0"/>
                <a:cs typeface="Times New Roman" panose="02020603050405020304" pitchFamily="18" charset="0"/>
              </a:rPr>
              <a:t>Decisions using </a:t>
            </a:r>
            <a:r>
              <a:rPr lang="en-US" sz="2800" b="1" dirty="0" err="1">
                <a:solidFill>
                  <a:srgbClr val="0046AA"/>
                </a:solidFill>
                <a:latin typeface="D-DIN" panose="020B05040302020A0204" pitchFamily="34" charset="0"/>
                <a:cs typeface="Arial" charset="0"/>
              </a:rPr>
              <a:t>Technicals</a:t>
            </a:r>
            <a:endParaRPr lang="en-US" sz="2800" b="1" dirty="0">
              <a:solidFill>
                <a:srgbClr val="0046AA"/>
              </a:solidFill>
              <a:latin typeface="D-DIN" panose="020B05040302020A0204" pitchFamily="34" charset="0"/>
              <a:cs typeface="Arial" charset="0"/>
            </a:endParaRPr>
          </a:p>
        </p:txBody>
      </p:sp>
      <p:grpSp>
        <p:nvGrpSpPr>
          <p:cNvPr id="16" name="Group 19"/>
          <p:cNvGrpSpPr>
            <a:grpSpLocks/>
          </p:cNvGrpSpPr>
          <p:nvPr/>
        </p:nvGrpSpPr>
        <p:grpSpPr bwMode="auto">
          <a:xfrm>
            <a:off x="740742" y="1320957"/>
            <a:ext cx="215900" cy="71438"/>
            <a:chOff x="641426" y="1647610"/>
            <a:chExt cx="312772" cy="108077"/>
          </a:xfrm>
        </p:grpSpPr>
        <p:sp>
          <p:nvSpPr>
            <p:cNvPr id="17" name="Rectangle 1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Rectangle 1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1" name="Group 19"/>
          <p:cNvGrpSpPr>
            <a:grpSpLocks/>
          </p:cNvGrpSpPr>
          <p:nvPr/>
        </p:nvGrpSpPr>
        <p:grpSpPr bwMode="auto">
          <a:xfrm>
            <a:off x="740742" y="2488606"/>
            <a:ext cx="215900" cy="71438"/>
            <a:chOff x="641426" y="1647610"/>
            <a:chExt cx="312772" cy="108077"/>
          </a:xfrm>
        </p:grpSpPr>
        <p:sp>
          <p:nvSpPr>
            <p:cNvPr id="32" name="Rectangle 3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3" name="Rectangle 3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4" name="Group 19"/>
          <p:cNvGrpSpPr>
            <a:grpSpLocks/>
          </p:cNvGrpSpPr>
          <p:nvPr/>
        </p:nvGrpSpPr>
        <p:grpSpPr bwMode="auto">
          <a:xfrm>
            <a:off x="740742" y="3305035"/>
            <a:ext cx="215900" cy="71438"/>
            <a:chOff x="641426" y="1647610"/>
            <a:chExt cx="312772" cy="108077"/>
          </a:xfrm>
        </p:grpSpPr>
        <p:sp>
          <p:nvSpPr>
            <p:cNvPr id="35" name="Rectangle 3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6" name="Rectangle 3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 name="Group 19">
            <a:extLst>
              <a:ext uri="{FF2B5EF4-FFF2-40B4-BE49-F238E27FC236}">
                <a16:creationId xmlns:a16="http://schemas.microsoft.com/office/drawing/2014/main" id="{1E5A7645-BE47-283A-1AA5-EA695697736A}"/>
              </a:ext>
            </a:extLst>
          </p:cNvPr>
          <p:cNvGrpSpPr>
            <a:grpSpLocks/>
          </p:cNvGrpSpPr>
          <p:nvPr/>
        </p:nvGrpSpPr>
        <p:grpSpPr bwMode="auto">
          <a:xfrm>
            <a:off x="740742" y="4166054"/>
            <a:ext cx="215900" cy="71438"/>
            <a:chOff x="641426" y="1647610"/>
            <a:chExt cx="312772" cy="108077"/>
          </a:xfrm>
        </p:grpSpPr>
        <p:sp>
          <p:nvSpPr>
            <p:cNvPr id="3" name="Rectangle 2">
              <a:extLst>
                <a:ext uri="{FF2B5EF4-FFF2-40B4-BE49-F238E27FC236}">
                  <a16:creationId xmlns:a16="http://schemas.microsoft.com/office/drawing/2014/main" id="{AD00F722-6F95-7DE4-FC7D-3407C7F342FC}"/>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Rectangle 3">
              <a:extLst>
                <a:ext uri="{FF2B5EF4-FFF2-40B4-BE49-F238E27FC236}">
                  <a16:creationId xmlns:a16="http://schemas.microsoft.com/office/drawing/2014/main" id="{9DA8BCBA-32C8-2F20-F106-F469C875B886}"/>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8" name="Group 19">
            <a:extLst>
              <a:ext uri="{FF2B5EF4-FFF2-40B4-BE49-F238E27FC236}">
                <a16:creationId xmlns:a16="http://schemas.microsoft.com/office/drawing/2014/main" id="{F819CFD2-1637-2330-0871-C220B87D7137}"/>
              </a:ext>
            </a:extLst>
          </p:cNvPr>
          <p:cNvGrpSpPr>
            <a:grpSpLocks/>
          </p:cNvGrpSpPr>
          <p:nvPr/>
        </p:nvGrpSpPr>
        <p:grpSpPr bwMode="auto">
          <a:xfrm>
            <a:off x="740742" y="5080454"/>
            <a:ext cx="215900" cy="71438"/>
            <a:chOff x="641426" y="1647610"/>
            <a:chExt cx="312772" cy="108077"/>
          </a:xfrm>
        </p:grpSpPr>
        <p:sp>
          <p:nvSpPr>
            <p:cNvPr id="9" name="Rectangle 8">
              <a:extLst>
                <a:ext uri="{FF2B5EF4-FFF2-40B4-BE49-F238E27FC236}">
                  <a16:creationId xmlns:a16="http://schemas.microsoft.com/office/drawing/2014/main" id="{E9141032-16AC-1AF6-349B-7976001940B3}"/>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Rectangle 9">
              <a:extLst>
                <a:ext uri="{FF2B5EF4-FFF2-40B4-BE49-F238E27FC236}">
                  <a16:creationId xmlns:a16="http://schemas.microsoft.com/office/drawing/2014/main" id="{E627853D-939E-0381-E662-AF177DF5E7AE}"/>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pic>
        <p:nvPicPr>
          <p:cNvPr id="12" name="Picture 13">
            <a:extLst>
              <a:ext uri="{FF2B5EF4-FFF2-40B4-BE49-F238E27FC236}">
                <a16:creationId xmlns:a16="http://schemas.microsoft.com/office/drawing/2014/main" id="{CC74176F-5E8C-C3E6-0E97-059FFE76DC2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04E4C2FD-6B1D-C1D5-FC76-19E19F72623B}"/>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81365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3">
            <a:extLst>
              <a:ext uri="{FF2B5EF4-FFF2-40B4-BE49-F238E27FC236}">
                <a16:creationId xmlns:a16="http://schemas.microsoft.com/office/drawing/2014/main" id="{CBA197B8-1BC9-DAFD-F5A8-53BA7CAD8BE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a:extLst>
              <a:ext uri="{FF2B5EF4-FFF2-40B4-BE49-F238E27FC236}">
                <a16:creationId xmlns:a16="http://schemas.microsoft.com/office/drawing/2014/main" id="{EDEC8D18-8603-B66A-2913-4468D20D5C53}"/>
              </a:ext>
            </a:extLst>
          </p:cNvPr>
          <p:cNvSpPr txBox="1">
            <a:spLocks noChangeArrowheads="1"/>
          </p:cNvSpPr>
          <p:nvPr/>
        </p:nvSpPr>
        <p:spPr bwMode="auto">
          <a:xfrm>
            <a:off x="865252" y="1437253"/>
            <a:ext cx="4022659"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400" b="1" kern="0" dirty="0">
                <a:solidFill>
                  <a:schemeClr val="tx1"/>
                </a:solidFill>
                <a:latin typeface="D-DIN" panose="020B05040302020A0204" pitchFamily="34" charset="0"/>
                <a:cs typeface="Times New Roman" panose="02020603050405020304" pitchFamily="18" charset="0"/>
              </a:rPr>
              <a:t>Momentum Investing</a:t>
            </a:r>
          </a:p>
          <a:p>
            <a:pPr algn="l" eaLnBrk="1" hangingPunct="1"/>
            <a:r>
              <a:rPr lang="en-US" altLang="en-US" sz="2400" b="1" kern="0" dirty="0">
                <a:solidFill>
                  <a:schemeClr val="tx1"/>
                </a:solidFill>
                <a:latin typeface="D-DIN" panose="020B05040302020A0204" pitchFamily="34" charset="0"/>
                <a:cs typeface="Times New Roman" panose="02020603050405020304" pitchFamily="18" charset="0"/>
              </a:rPr>
              <a:t>Momentum Trading</a:t>
            </a:r>
          </a:p>
          <a:p>
            <a:pPr algn="l" eaLnBrk="1" hangingPunct="1"/>
            <a:r>
              <a:rPr lang="en-US" altLang="en-US" sz="2400" b="1" kern="0" dirty="0">
                <a:solidFill>
                  <a:schemeClr val="tx1"/>
                </a:solidFill>
                <a:latin typeface="D-DIN" panose="020B05040302020A0204" pitchFamily="34" charset="0"/>
                <a:cs typeface="Times New Roman" panose="02020603050405020304" pitchFamily="18" charset="0"/>
              </a:rPr>
              <a:t>Swing Trading</a:t>
            </a:r>
          </a:p>
          <a:p>
            <a:pPr algn="l" eaLnBrk="1" hangingPunct="1"/>
            <a:r>
              <a:rPr lang="en-US" altLang="en-US" sz="2400" b="1" kern="0" dirty="0" err="1">
                <a:solidFill>
                  <a:schemeClr val="tx1"/>
                </a:solidFill>
                <a:latin typeface="D-DIN" panose="020B05040302020A0204" pitchFamily="34" charset="0"/>
                <a:cs typeface="Times New Roman" panose="02020603050405020304" pitchFamily="18" charset="0"/>
              </a:rPr>
              <a:t>Swingtum</a:t>
            </a:r>
            <a:r>
              <a:rPr lang="en-US" altLang="en-US" sz="2400" b="1" kern="0" dirty="0">
                <a:solidFill>
                  <a:schemeClr val="tx1"/>
                </a:solidFill>
                <a:latin typeface="D-DIN" panose="020B05040302020A0204" pitchFamily="34" charset="0"/>
                <a:cs typeface="Times New Roman" panose="02020603050405020304" pitchFamily="18" charset="0"/>
              </a:rPr>
              <a:t> Trading</a:t>
            </a:r>
          </a:p>
        </p:txBody>
      </p:sp>
      <p:grpSp>
        <p:nvGrpSpPr>
          <p:cNvPr id="4" name="Group 19">
            <a:extLst>
              <a:ext uri="{FF2B5EF4-FFF2-40B4-BE49-F238E27FC236}">
                <a16:creationId xmlns:a16="http://schemas.microsoft.com/office/drawing/2014/main" id="{BC86FB20-D1CF-A584-8472-28CFD8293EDA}"/>
              </a:ext>
            </a:extLst>
          </p:cNvPr>
          <p:cNvGrpSpPr>
            <a:grpSpLocks/>
          </p:cNvGrpSpPr>
          <p:nvPr/>
        </p:nvGrpSpPr>
        <p:grpSpPr bwMode="auto">
          <a:xfrm>
            <a:off x="541566" y="1992083"/>
            <a:ext cx="215900" cy="71438"/>
            <a:chOff x="641426" y="1647610"/>
            <a:chExt cx="312772" cy="108077"/>
          </a:xfrm>
        </p:grpSpPr>
        <p:sp>
          <p:nvSpPr>
            <p:cNvPr id="5" name="Rectangle 4">
              <a:extLst>
                <a:ext uri="{FF2B5EF4-FFF2-40B4-BE49-F238E27FC236}">
                  <a16:creationId xmlns:a16="http://schemas.microsoft.com/office/drawing/2014/main" id="{908C1DCF-4F6A-61F0-3728-3FCFEF307954}"/>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a:extLst>
                <a:ext uri="{FF2B5EF4-FFF2-40B4-BE49-F238E27FC236}">
                  <a16:creationId xmlns:a16="http://schemas.microsoft.com/office/drawing/2014/main" id="{FA0B5BA5-F4B6-54B1-CA9B-565C15D36D35}"/>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 name="Group 19">
            <a:extLst>
              <a:ext uri="{FF2B5EF4-FFF2-40B4-BE49-F238E27FC236}">
                <a16:creationId xmlns:a16="http://schemas.microsoft.com/office/drawing/2014/main" id="{D413B1BD-F016-D633-9BF2-1ED17CFA37FF}"/>
              </a:ext>
            </a:extLst>
          </p:cNvPr>
          <p:cNvGrpSpPr>
            <a:grpSpLocks/>
          </p:cNvGrpSpPr>
          <p:nvPr/>
        </p:nvGrpSpPr>
        <p:grpSpPr bwMode="auto">
          <a:xfrm>
            <a:off x="541566" y="2363275"/>
            <a:ext cx="215900" cy="71438"/>
            <a:chOff x="641426" y="1647610"/>
            <a:chExt cx="312772" cy="108077"/>
          </a:xfrm>
        </p:grpSpPr>
        <p:sp>
          <p:nvSpPr>
            <p:cNvPr id="9" name="Rectangle 8">
              <a:extLst>
                <a:ext uri="{FF2B5EF4-FFF2-40B4-BE49-F238E27FC236}">
                  <a16:creationId xmlns:a16="http://schemas.microsoft.com/office/drawing/2014/main" id="{964EB748-66C7-05F4-1B0C-4CC3C0026759}"/>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Rectangle 9">
              <a:extLst>
                <a:ext uri="{FF2B5EF4-FFF2-40B4-BE49-F238E27FC236}">
                  <a16:creationId xmlns:a16="http://schemas.microsoft.com/office/drawing/2014/main" id="{F2925123-FCE7-35FC-F59C-AAD1205B0421}"/>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1" name="Group 19">
            <a:extLst>
              <a:ext uri="{FF2B5EF4-FFF2-40B4-BE49-F238E27FC236}">
                <a16:creationId xmlns:a16="http://schemas.microsoft.com/office/drawing/2014/main" id="{7E5AB299-FEE9-8128-0AA9-732514EC20BE}"/>
              </a:ext>
            </a:extLst>
          </p:cNvPr>
          <p:cNvGrpSpPr>
            <a:grpSpLocks/>
          </p:cNvGrpSpPr>
          <p:nvPr/>
        </p:nvGrpSpPr>
        <p:grpSpPr bwMode="auto">
          <a:xfrm>
            <a:off x="541566" y="2761628"/>
            <a:ext cx="215900" cy="71438"/>
            <a:chOff x="641426" y="1647610"/>
            <a:chExt cx="312772" cy="108077"/>
          </a:xfrm>
        </p:grpSpPr>
        <p:sp>
          <p:nvSpPr>
            <p:cNvPr id="12" name="Rectangle 11">
              <a:extLst>
                <a:ext uri="{FF2B5EF4-FFF2-40B4-BE49-F238E27FC236}">
                  <a16:creationId xmlns:a16="http://schemas.microsoft.com/office/drawing/2014/main" id="{A7E3DF1F-A97D-B3F4-51C4-FD0FFAAA5A55}"/>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Rectangle 12">
              <a:extLst>
                <a:ext uri="{FF2B5EF4-FFF2-40B4-BE49-F238E27FC236}">
                  <a16:creationId xmlns:a16="http://schemas.microsoft.com/office/drawing/2014/main" id="{FBAD6BD5-DB59-50F5-278C-6645716F6368}"/>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4" name="Group 19">
            <a:extLst>
              <a:ext uri="{FF2B5EF4-FFF2-40B4-BE49-F238E27FC236}">
                <a16:creationId xmlns:a16="http://schemas.microsoft.com/office/drawing/2014/main" id="{2A17DCFE-7AED-E245-B242-F22FCD76573F}"/>
              </a:ext>
            </a:extLst>
          </p:cNvPr>
          <p:cNvGrpSpPr>
            <a:grpSpLocks/>
          </p:cNvGrpSpPr>
          <p:nvPr/>
        </p:nvGrpSpPr>
        <p:grpSpPr bwMode="auto">
          <a:xfrm>
            <a:off x="541566" y="1652355"/>
            <a:ext cx="215900" cy="71438"/>
            <a:chOff x="641426" y="1647610"/>
            <a:chExt cx="312772" cy="108077"/>
          </a:xfrm>
        </p:grpSpPr>
        <p:sp>
          <p:nvSpPr>
            <p:cNvPr id="15" name="Rectangle 14">
              <a:extLst>
                <a:ext uri="{FF2B5EF4-FFF2-40B4-BE49-F238E27FC236}">
                  <a16:creationId xmlns:a16="http://schemas.microsoft.com/office/drawing/2014/main" id="{C280399D-1EDB-846D-4D86-71B45FCDEA5C}"/>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Rectangle 15">
              <a:extLst>
                <a:ext uri="{FF2B5EF4-FFF2-40B4-BE49-F238E27FC236}">
                  <a16:creationId xmlns:a16="http://schemas.microsoft.com/office/drawing/2014/main" id="{8397308F-065B-03E7-6159-E5AE668DBAF5}"/>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17" name="Text Box 6">
            <a:extLst>
              <a:ext uri="{FF2B5EF4-FFF2-40B4-BE49-F238E27FC236}">
                <a16:creationId xmlns:a16="http://schemas.microsoft.com/office/drawing/2014/main" id="{C8427B68-AAE3-8410-99DE-94BB3F5F9ECB}"/>
              </a:ext>
            </a:extLst>
          </p:cNvPr>
          <p:cNvSpPr txBox="1">
            <a:spLocks noChangeArrowheads="1"/>
          </p:cNvSpPr>
          <p:nvPr/>
        </p:nvSpPr>
        <p:spPr bwMode="auto">
          <a:xfrm>
            <a:off x="382661" y="497121"/>
            <a:ext cx="6456517" cy="523220"/>
          </a:xfrm>
          <a:prstGeom prst="rect">
            <a:avLst/>
          </a:prstGeom>
          <a:noFill/>
          <a:ln w="9525">
            <a:noFill/>
            <a:miter lim="800000"/>
            <a:headEnd/>
            <a:tailEnd/>
          </a:ln>
        </p:spPr>
        <p:txBody>
          <a:bodyPr wrap="square">
            <a:spAutoFit/>
          </a:bodyPr>
          <a:lstStyle/>
          <a:p>
            <a:r>
              <a:rPr lang="en-US" sz="2800" b="1" kern="0" dirty="0">
                <a:solidFill>
                  <a:srgbClr val="0046AA"/>
                </a:solidFill>
                <a:latin typeface="D-DIN" panose="020B05040302020A0204" pitchFamily="34" charset="0"/>
                <a:cs typeface="Times New Roman" panose="02020603050405020304" pitchFamily="18" charset="0"/>
              </a:rPr>
              <a:t>Different Trading Styles</a:t>
            </a:r>
          </a:p>
        </p:txBody>
      </p:sp>
      <p:sp>
        <p:nvSpPr>
          <p:cNvPr id="18" name="Rectangle 17">
            <a:extLst>
              <a:ext uri="{FF2B5EF4-FFF2-40B4-BE49-F238E27FC236}">
                <a16:creationId xmlns:a16="http://schemas.microsoft.com/office/drawing/2014/main" id="{53282E84-96CD-A454-6938-014B76BC6139}"/>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2812086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3">
            <a:extLst>
              <a:ext uri="{FF2B5EF4-FFF2-40B4-BE49-F238E27FC236}">
                <a16:creationId xmlns:a16="http://schemas.microsoft.com/office/drawing/2014/main" id="{CBA197B8-1BC9-DAFD-F5A8-53BA7CAD8BE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a:extLst>
              <a:ext uri="{FF2B5EF4-FFF2-40B4-BE49-F238E27FC236}">
                <a16:creationId xmlns:a16="http://schemas.microsoft.com/office/drawing/2014/main" id="{4285DA79-43E9-FF03-9D96-DD96FD813F1B}"/>
              </a:ext>
            </a:extLst>
          </p:cNvPr>
          <p:cNvSpPr txBox="1">
            <a:spLocks noChangeArrowheads="1"/>
          </p:cNvSpPr>
          <p:nvPr/>
        </p:nvSpPr>
        <p:spPr bwMode="auto">
          <a:xfrm>
            <a:off x="436178" y="636864"/>
            <a:ext cx="10624457"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800" b="1" kern="0" dirty="0">
                <a:solidFill>
                  <a:srgbClr val="0046AA"/>
                </a:solidFill>
                <a:latin typeface="D-DIN" panose="020B05040302020A0204" pitchFamily="34" charset="0"/>
                <a:ea typeface="+mn-ea"/>
                <a:cs typeface="Times New Roman" panose="02020603050405020304" pitchFamily="18" charset="0"/>
              </a:rPr>
              <a:t>Momentum Investing</a:t>
            </a:r>
          </a:p>
        </p:txBody>
      </p:sp>
      <p:sp>
        <p:nvSpPr>
          <p:cNvPr id="6" name="Rectangle 2">
            <a:extLst>
              <a:ext uri="{FF2B5EF4-FFF2-40B4-BE49-F238E27FC236}">
                <a16:creationId xmlns:a16="http://schemas.microsoft.com/office/drawing/2014/main" id="{2BF550C9-FA05-4F52-E680-52E1D9A992E5}"/>
              </a:ext>
            </a:extLst>
          </p:cNvPr>
          <p:cNvSpPr txBox="1">
            <a:spLocks noChangeArrowheads="1"/>
          </p:cNvSpPr>
          <p:nvPr/>
        </p:nvSpPr>
        <p:spPr bwMode="auto">
          <a:xfrm>
            <a:off x="541566" y="1225954"/>
            <a:ext cx="11022587" cy="113256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just" eaLnBrk="1" hangingPunct="1">
              <a:spcBef>
                <a:spcPts val="600"/>
              </a:spcBef>
            </a:pPr>
            <a:r>
              <a:rPr lang="en-US" altLang="en-US" sz="1600" b="1" kern="0" dirty="0">
                <a:solidFill>
                  <a:schemeClr val="tx1"/>
                </a:solidFill>
                <a:latin typeface="D-DIN" panose="020B0504030202030204" pitchFamily="34" charset="0"/>
                <a:cs typeface="Times New Roman" panose="02020603050405020304" pitchFamily="18" charset="0"/>
              </a:rPr>
              <a:t>Momentum investing is a strategy that involves buying securities that have shown an upward price trend and selling those that have shown a downward trend. The underlying principle is that securities that have performed well in the past will continue to do well in the future, and those that have performed poorly will continue to underperform.</a:t>
            </a:r>
          </a:p>
        </p:txBody>
      </p:sp>
      <p:sp>
        <p:nvSpPr>
          <p:cNvPr id="7" name="Rectangle 2">
            <a:extLst>
              <a:ext uri="{FF2B5EF4-FFF2-40B4-BE49-F238E27FC236}">
                <a16:creationId xmlns:a16="http://schemas.microsoft.com/office/drawing/2014/main" id="{F659A201-C2AA-974D-3306-94C55C5144E4}"/>
              </a:ext>
            </a:extLst>
          </p:cNvPr>
          <p:cNvSpPr txBox="1">
            <a:spLocks noChangeArrowheads="1"/>
          </p:cNvSpPr>
          <p:nvPr/>
        </p:nvSpPr>
        <p:spPr bwMode="auto">
          <a:xfrm>
            <a:off x="410778" y="2341075"/>
            <a:ext cx="11178775" cy="43928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just" eaLnBrk="1" hangingPunct="1">
              <a:spcBef>
                <a:spcPts val="600"/>
              </a:spcBef>
            </a:pPr>
            <a:r>
              <a:rPr lang="en-US" altLang="en-US" sz="2400" b="1" kern="0" dirty="0">
                <a:solidFill>
                  <a:srgbClr val="0046AA"/>
                </a:solidFill>
                <a:latin typeface="D-DIN" panose="020B05040302020A0204" pitchFamily="34" charset="0"/>
                <a:ea typeface="+mn-ea"/>
                <a:cs typeface="Times New Roman" panose="02020603050405020304" pitchFamily="18" charset="0"/>
              </a:rPr>
              <a:t>Key Concepts in Momentum Investing</a:t>
            </a:r>
          </a:p>
        </p:txBody>
      </p:sp>
      <p:sp>
        <p:nvSpPr>
          <p:cNvPr id="8" name="Rectangle 2">
            <a:extLst>
              <a:ext uri="{FF2B5EF4-FFF2-40B4-BE49-F238E27FC236}">
                <a16:creationId xmlns:a16="http://schemas.microsoft.com/office/drawing/2014/main" id="{91972F05-ECFA-6E22-9DBA-2AF82830098B}"/>
              </a:ext>
            </a:extLst>
          </p:cNvPr>
          <p:cNvSpPr txBox="1">
            <a:spLocks noChangeArrowheads="1"/>
          </p:cNvSpPr>
          <p:nvPr/>
        </p:nvSpPr>
        <p:spPr bwMode="auto">
          <a:xfrm>
            <a:off x="892404" y="2928156"/>
            <a:ext cx="10883271" cy="69328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just" eaLnBrk="1" hangingPunct="1">
              <a:spcBef>
                <a:spcPts val="600"/>
              </a:spcBef>
            </a:pPr>
            <a:r>
              <a:rPr lang="en-US" altLang="en-US" sz="1600" b="1" kern="0" dirty="0">
                <a:solidFill>
                  <a:schemeClr val="tx1"/>
                </a:solidFill>
                <a:latin typeface="D-DIN" panose="020B0504030202030204" pitchFamily="34" charset="0"/>
                <a:cs typeface="Times New Roman" panose="02020603050405020304" pitchFamily="18" charset="0"/>
              </a:rPr>
              <a:t>Trend Following: Momentum investors look for stocks or other assets that are on an upward trajectory and continue to invest in them as long as the upward trend persists.</a:t>
            </a:r>
          </a:p>
          <a:p>
            <a:pPr algn="just" eaLnBrk="1" hangingPunct="1">
              <a:spcBef>
                <a:spcPts val="600"/>
              </a:spcBef>
            </a:pPr>
            <a:r>
              <a:rPr lang="en-US" altLang="en-US" sz="1600" b="1" kern="0" dirty="0">
                <a:solidFill>
                  <a:schemeClr val="tx1"/>
                </a:solidFill>
                <a:latin typeface="D-DIN" panose="020B0504030202030204" pitchFamily="34" charset="0"/>
                <a:cs typeface="Times New Roman" panose="02020603050405020304" pitchFamily="18" charset="0"/>
              </a:rPr>
              <a:t>Relative Strength: This is a common metric used to identify momentum stocks. It compares the performance of a stock to the overall market or a specific sector.</a:t>
            </a:r>
          </a:p>
          <a:p>
            <a:pPr algn="just" eaLnBrk="1" hangingPunct="1">
              <a:spcBef>
                <a:spcPts val="600"/>
              </a:spcBef>
            </a:pPr>
            <a:r>
              <a:rPr lang="en-US" altLang="en-US" sz="1600" b="1" kern="0" dirty="0">
                <a:solidFill>
                  <a:schemeClr val="tx1"/>
                </a:solidFill>
                <a:latin typeface="D-DIN" panose="020B0504030202030204" pitchFamily="34" charset="0"/>
                <a:cs typeface="Times New Roman" panose="02020603050405020304" pitchFamily="18" charset="0"/>
              </a:rPr>
              <a:t>Time Horizons: Momentum investing can be applied over different time frames, ranging from short-term (weeks or months) to longer-term (a year or more).</a:t>
            </a:r>
          </a:p>
          <a:p>
            <a:pPr algn="just" eaLnBrk="1" hangingPunct="1">
              <a:spcBef>
                <a:spcPts val="600"/>
              </a:spcBef>
            </a:pPr>
            <a:r>
              <a:rPr lang="en-US" altLang="en-US" sz="1600" b="1" kern="0" dirty="0">
                <a:solidFill>
                  <a:schemeClr val="tx1"/>
                </a:solidFill>
                <a:latin typeface="D-DIN" panose="020B0504030202030204" pitchFamily="34" charset="0"/>
                <a:cs typeface="Times New Roman" panose="02020603050405020304" pitchFamily="18" charset="0"/>
              </a:rPr>
              <a:t>Quantitative Analysis: Many momentum investors rely on quantitative models and technical indicators to identify trends and make investment decisions. Popular indicators include moving averages, Relative Strength Index (RSI), and price momentum indicators.</a:t>
            </a:r>
          </a:p>
          <a:p>
            <a:pPr algn="l" eaLnBrk="1" hangingPunct="1">
              <a:spcBef>
                <a:spcPts val="600"/>
              </a:spcBef>
            </a:pPr>
            <a:r>
              <a:rPr lang="en-US" altLang="en-US" sz="1600" b="1" kern="0" dirty="0" err="1">
                <a:solidFill>
                  <a:schemeClr val="tx1"/>
                </a:solidFill>
                <a:latin typeface="D-DIN" panose="020B0504030202030204" pitchFamily="34" charset="0"/>
                <a:cs typeface="Times New Roman" panose="02020603050405020304" pitchFamily="18" charset="0"/>
              </a:rPr>
              <a:t>Behavioural</a:t>
            </a:r>
            <a:r>
              <a:rPr lang="en-US" altLang="en-US" sz="1600" b="1" kern="0" dirty="0">
                <a:solidFill>
                  <a:schemeClr val="tx1"/>
                </a:solidFill>
                <a:latin typeface="D-DIN" panose="020B0504030202030204" pitchFamily="34" charset="0"/>
                <a:cs typeface="Times New Roman" panose="02020603050405020304" pitchFamily="18" charset="0"/>
              </a:rPr>
              <a:t> Finance: The strategy leverages </a:t>
            </a:r>
            <a:r>
              <a:rPr lang="en-US" altLang="en-US" sz="1600" b="1" kern="0" dirty="0" err="1">
                <a:solidFill>
                  <a:schemeClr val="tx1"/>
                </a:solidFill>
                <a:latin typeface="D-DIN" panose="020B0504030202030204" pitchFamily="34" charset="0"/>
                <a:cs typeface="Times New Roman" panose="02020603050405020304" pitchFamily="18" charset="0"/>
              </a:rPr>
              <a:t>behavioural</a:t>
            </a:r>
            <a:r>
              <a:rPr lang="en-US" altLang="en-US" sz="1600" b="1" kern="0" dirty="0">
                <a:solidFill>
                  <a:schemeClr val="tx1"/>
                </a:solidFill>
                <a:latin typeface="D-DIN" panose="020B0504030202030204" pitchFamily="34" charset="0"/>
                <a:cs typeface="Times New Roman" panose="02020603050405020304" pitchFamily="18" charset="0"/>
              </a:rPr>
              <a:t> biases in the market, such as herd </a:t>
            </a:r>
            <a:r>
              <a:rPr lang="en-US" altLang="en-US" sz="1600" b="1" kern="0" dirty="0" err="1">
                <a:solidFill>
                  <a:schemeClr val="tx1"/>
                </a:solidFill>
                <a:latin typeface="D-DIN" panose="020B0504030202030204" pitchFamily="34" charset="0"/>
                <a:cs typeface="Times New Roman" panose="02020603050405020304" pitchFamily="18" charset="0"/>
              </a:rPr>
              <a:t>behaviour</a:t>
            </a:r>
            <a:r>
              <a:rPr lang="en-US" altLang="en-US" sz="1600" b="1" kern="0" dirty="0">
                <a:solidFill>
                  <a:schemeClr val="tx1"/>
                </a:solidFill>
                <a:latin typeface="D-DIN" panose="020B0504030202030204" pitchFamily="34" charset="0"/>
                <a:cs typeface="Times New Roman" panose="02020603050405020304" pitchFamily="18" charset="0"/>
              </a:rPr>
              <a:t> and the tendency of investors to overreact to news.</a:t>
            </a:r>
          </a:p>
        </p:txBody>
      </p:sp>
      <p:sp>
        <p:nvSpPr>
          <p:cNvPr id="4" name="Rectangle 3">
            <a:extLst>
              <a:ext uri="{FF2B5EF4-FFF2-40B4-BE49-F238E27FC236}">
                <a16:creationId xmlns:a16="http://schemas.microsoft.com/office/drawing/2014/main" id="{A92221D0-2C5F-8C6E-EF10-C8C64A8FC36E}"/>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grpSp>
        <p:nvGrpSpPr>
          <p:cNvPr id="15" name="Group 19">
            <a:extLst>
              <a:ext uri="{FF2B5EF4-FFF2-40B4-BE49-F238E27FC236}">
                <a16:creationId xmlns:a16="http://schemas.microsoft.com/office/drawing/2014/main" id="{74EE52B9-AC87-7B27-E93B-5E78A9B98826}"/>
              </a:ext>
            </a:extLst>
          </p:cNvPr>
          <p:cNvGrpSpPr>
            <a:grpSpLocks/>
          </p:cNvGrpSpPr>
          <p:nvPr/>
        </p:nvGrpSpPr>
        <p:grpSpPr bwMode="auto">
          <a:xfrm>
            <a:off x="541566" y="3076359"/>
            <a:ext cx="215900" cy="71438"/>
            <a:chOff x="641426" y="1647610"/>
            <a:chExt cx="312772" cy="108077"/>
          </a:xfrm>
        </p:grpSpPr>
        <p:sp>
          <p:nvSpPr>
            <p:cNvPr id="16" name="Rectangle 15">
              <a:extLst>
                <a:ext uri="{FF2B5EF4-FFF2-40B4-BE49-F238E27FC236}">
                  <a16:creationId xmlns:a16="http://schemas.microsoft.com/office/drawing/2014/main" id="{EEA2E43C-B1B0-E951-4016-AD58F3F83200}"/>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 name="Rectangle 16">
              <a:extLst>
                <a:ext uri="{FF2B5EF4-FFF2-40B4-BE49-F238E27FC236}">
                  <a16:creationId xmlns:a16="http://schemas.microsoft.com/office/drawing/2014/main" id="{1FFF186F-D6CF-F189-4121-DE7AC2763BCC}"/>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8" name="Group 19">
            <a:extLst>
              <a:ext uri="{FF2B5EF4-FFF2-40B4-BE49-F238E27FC236}">
                <a16:creationId xmlns:a16="http://schemas.microsoft.com/office/drawing/2014/main" id="{C6AD5587-0F62-A86C-752F-21AEC7EBDDB8}"/>
              </a:ext>
            </a:extLst>
          </p:cNvPr>
          <p:cNvGrpSpPr>
            <a:grpSpLocks/>
          </p:cNvGrpSpPr>
          <p:nvPr/>
        </p:nvGrpSpPr>
        <p:grpSpPr bwMode="auto">
          <a:xfrm>
            <a:off x="541566" y="3674620"/>
            <a:ext cx="215900" cy="71438"/>
            <a:chOff x="641426" y="1647610"/>
            <a:chExt cx="312772" cy="108077"/>
          </a:xfrm>
        </p:grpSpPr>
        <p:sp>
          <p:nvSpPr>
            <p:cNvPr id="19" name="Rectangle 18">
              <a:extLst>
                <a:ext uri="{FF2B5EF4-FFF2-40B4-BE49-F238E27FC236}">
                  <a16:creationId xmlns:a16="http://schemas.microsoft.com/office/drawing/2014/main" id="{A4C21156-625D-9333-830F-5BB8AEB0756A}"/>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 name="Rectangle 19">
              <a:extLst>
                <a:ext uri="{FF2B5EF4-FFF2-40B4-BE49-F238E27FC236}">
                  <a16:creationId xmlns:a16="http://schemas.microsoft.com/office/drawing/2014/main" id="{12CF8A01-12FD-A8A0-D4BE-A9032756BA23}"/>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1" name="Group 19">
            <a:extLst>
              <a:ext uri="{FF2B5EF4-FFF2-40B4-BE49-F238E27FC236}">
                <a16:creationId xmlns:a16="http://schemas.microsoft.com/office/drawing/2014/main" id="{787FA7D8-C6A6-F8E7-C573-33874DD9DEA3}"/>
              </a:ext>
            </a:extLst>
          </p:cNvPr>
          <p:cNvGrpSpPr>
            <a:grpSpLocks/>
          </p:cNvGrpSpPr>
          <p:nvPr/>
        </p:nvGrpSpPr>
        <p:grpSpPr bwMode="auto">
          <a:xfrm>
            <a:off x="541566" y="4231777"/>
            <a:ext cx="215900" cy="71438"/>
            <a:chOff x="641426" y="1647610"/>
            <a:chExt cx="312772" cy="108077"/>
          </a:xfrm>
        </p:grpSpPr>
        <p:sp>
          <p:nvSpPr>
            <p:cNvPr id="22" name="Rectangle 21">
              <a:extLst>
                <a:ext uri="{FF2B5EF4-FFF2-40B4-BE49-F238E27FC236}">
                  <a16:creationId xmlns:a16="http://schemas.microsoft.com/office/drawing/2014/main" id="{6CD8A7B2-D942-A80F-61BC-39947A39D71B}"/>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 name="Rectangle 22">
              <a:extLst>
                <a:ext uri="{FF2B5EF4-FFF2-40B4-BE49-F238E27FC236}">
                  <a16:creationId xmlns:a16="http://schemas.microsoft.com/office/drawing/2014/main" id="{483C60A1-93D9-8960-BAC6-4868EC4F6D98}"/>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4" name="Group 19">
            <a:extLst>
              <a:ext uri="{FF2B5EF4-FFF2-40B4-BE49-F238E27FC236}">
                <a16:creationId xmlns:a16="http://schemas.microsoft.com/office/drawing/2014/main" id="{9C746315-9928-5F59-ADF5-6FD82C40892F}"/>
              </a:ext>
            </a:extLst>
          </p:cNvPr>
          <p:cNvGrpSpPr>
            <a:grpSpLocks/>
          </p:cNvGrpSpPr>
          <p:nvPr/>
        </p:nvGrpSpPr>
        <p:grpSpPr bwMode="auto">
          <a:xfrm>
            <a:off x="541566" y="4783460"/>
            <a:ext cx="215900" cy="71438"/>
            <a:chOff x="641426" y="1647610"/>
            <a:chExt cx="312772" cy="108077"/>
          </a:xfrm>
        </p:grpSpPr>
        <p:sp>
          <p:nvSpPr>
            <p:cNvPr id="25" name="Rectangle 24">
              <a:extLst>
                <a:ext uri="{FF2B5EF4-FFF2-40B4-BE49-F238E27FC236}">
                  <a16:creationId xmlns:a16="http://schemas.microsoft.com/office/drawing/2014/main" id="{E06921CD-7249-A2BC-6C1C-ED7DC3C7389D}"/>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 name="Rectangle 25">
              <a:extLst>
                <a:ext uri="{FF2B5EF4-FFF2-40B4-BE49-F238E27FC236}">
                  <a16:creationId xmlns:a16="http://schemas.microsoft.com/office/drawing/2014/main" id="{1CAE0369-9775-E626-EF90-80A34AB7FC13}"/>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7" name="Group 19">
            <a:extLst>
              <a:ext uri="{FF2B5EF4-FFF2-40B4-BE49-F238E27FC236}">
                <a16:creationId xmlns:a16="http://schemas.microsoft.com/office/drawing/2014/main" id="{AFA7C1B5-6887-E77E-4928-7ED3FB5F6514}"/>
              </a:ext>
            </a:extLst>
          </p:cNvPr>
          <p:cNvGrpSpPr>
            <a:grpSpLocks/>
          </p:cNvGrpSpPr>
          <p:nvPr/>
        </p:nvGrpSpPr>
        <p:grpSpPr bwMode="auto">
          <a:xfrm>
            <a:off x="541566" y="5572003"/>
            <a:ext cx="215900" cy="71438"/>
            <a:chOff x="641426" y="1647610"/>
            <a:chExt cx="312772" cy="108077"/>
          </a:xfrm>
        </p:grpSpPr>
        <p:sp>
          <p:nvSpPr>
            <p:cNvPr id="28" name="Rectangle 27">
              <a:extLst>
                <a:ext uri="{FF2B5EF4-FFF2-40B4-BE49-F238E27FC236}">
                  <a16:creationId xmlns:a16="http://schemas.microsoft.com/office/drawing/2014/main" id="{FF610D96-5281-60BF-77AC-7C145B9E6C7F}"/>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9" name="Rectangle 28">
              <a:extLst>
                <a:ext uri="{FF2B5EF4-FFF2-40B4-BE49-F238E27FC236}">
                  <a16:creationId xmlns:a16="http://schemas.microsoft.com/office/drawing/2014/main" id="{77E36314-BD15-5A14-98C9-9F5501127367}"/>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Tree>
    <p:extLst>
      <p:ext uri="{BB962C8B-B14F-4D97-AF65-F5344CB8AC3E}">
        <p14:creationId xmlns:p14="http://schemas.microsoft.com/office/powerpoint/2010/main" val="683276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3">
            <a:extLst>
              <a:ext uri="{FF2B5EF4-FFF2-40B4-BE49-F238E27FC236}">
                <a16:creationId xmlns:a16="http://schemas.microsoft.com/office/drawing/2014/main" id="{CBA197B8-1BC9-DAFD-F5A8-53BA7CAD8BE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a:extLst>
              <a:ext uri="{FF2B5EF4-FFF2-40B4-BE49-F238E27FC236}">
                <a16:creationId xmlns:a16="http://schemas.microsoft.com/office/drawing/2014/main" id="{4285DA79-43E9-FF03-9D96-DD96FD813F1B}"/>
              </a:ext>
            </a:extLst>
          </p:cNvPr>
          <p:cNvSpPr txBox="1">
            <a:spLocks noChangeArrowheads="1"/>
          </p:cNvSpPr>
          <p:nvPr/>
        </p:nvSpPr>
        <p:spPr bwMode="auto">
          <a:xfrm>
            <a:off x="436178" y="560664"/>
            <a:ext cx="10624457"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400" b="1" kern="0" dirty="0">
                <a:solidFill>
                  <a:srgbClr val="0046AA"/>
                </a:solidFill>
                <a:latin typeface="D-DIN" panose="020B05040302020A0204" pitchFamily="34" charset="0"/>
                <a:ea typeface="+mn-ea"/>
                <a:cs typeface="Times New Roman" panose="02020603050405020304" pitchFamily="18" charset="0"/>
              </a:rPr>
              <a:t>Advantages of Momentum Investing</a:t>
            </a:r>
          </a:p>
        </p:txBody>
      </p:sp>
      <p:sp>
        <p:nvSpPr>
          <p:cNvPr id="6" name="Rectangle 2">
            <a:extLst>
              <a:ext uri="{FF2B5EF4-FFF2-40B4-BE49-F238E27FC236}">
                <a16:creationId xmlns:a16="http://schemas.microsoft.com/office/drawing/2014/main" id="{2BF550C9-FA05-4F52-E680-52E1D9A992E5}"/>
              </a:ext>
            </a:extLst>
          </p:cNvPr>
          <p:cNvSpPr txBox="1">
            <a:spLocks noChangeArrowheads="1"/>
          </p:cNvSpPr>
          <p:nvPr/>
        </p:nvSpPr>
        <p:spPr bwMode="auto">
          <a:xfrm>
            <a:off x="892404" y="1148882"/>
            <a:ext cx="10671748" cy="113256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just" eaLnBrk="1" hangingPunct="1">
              <a:spcBef>
                <a:spcPts val="600"/>
              </a:spcBef>
            </a:pPr>
            <a:r>
              <a:rPr lang="en-US" altLang="en-US" sz="1600" b="1" kern="0" dirty="0">
                <a:solidFill>
                  <a:schemeClr val="tx1"/>
                </a:solidFill>
                <a:latin typeface="D-DIN" panose="020B0504030202030204" pitchFamily="34" charset="0"/>
                <a:cs typeface="Times New Roman" panose="02020603050405020304" pitchFamily="18" charset="0"/>
              </a:rPr>
              <a:t>Potential for High Returns: By riding on the price trends, investors can potentially achieve higher returns compared to traditional buy-and-hold strategies</a:t>
            </a:r>
          </a:p>
          <a:p>
            <a:pPr algn="just" eaLnBrk="1" hangingPunct="1">
              <a:spcBef>
                <a:spcPts val="600"/>
              </a:spcBef>
            </a:pPr>
            <a:r>
              <a:rPr lang="en-US" altLang="en-US" sz="1600" b="1" kern="0" dirty="0">
                <a:solidFill>
                  <a:schemeClr val="tx1"/>
                </a:solidFill>
                <a:latin typeface="D-DIN" panose="020B0504030202030204" pitchFamily="34" charset="0"/>
                <a:cs typeface="Times New Roman" panose="02020603050405020304" pitchFamily="18" charset="0"/>
              </a:rPr>
              <a:t>Systematic Approach: The use of quantitative models and indicators can create a disciplined and systematic approach to investing.</a:t>
            </a:r>
          </a:p>
        </p:txBody>
      </p:sp>
      <p:sp>
        <p:nvSpPr>
          <p:cNvPr id="7" name="Rectangle 2">
            <a:extLst>
              <a:ext uri="{FF2B5EF4-FFF2-40B4-BE49-F238E27FC236}">
                <a16:creationId xmlns:a16="http://schemas.microsoft.com/office/drawing/2014/main" id="{F659A201-C2AA-974D-3306-94C55C5144E4}"/>
              </a:ext>
            </a:extLst>
          </p:cNvPr>
          <p:cNvSpPr txBox="1">
            <a:spLocks noChangeArrowheads="1"/>
          </p:cNvSpPr>
          <p:nvPr/>
        </p:nvSpPr>
        <p:spPr bwMode="auto">
          <a:xfrm>
            <a:off x="410778" y="2468075"/>
            <a:ext cx="11178775" cy="43928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just" eaLnBrk="1" hangingPunct="1">
              <a:spcBef>
                <a:spcPts val="600"/>
              </a:spcBef>
            </a:pPr>
            <a:r>
              <a:rPr lang="en-US" altLang="en-US" sz="2400" b="1" kern="0" dirty="0">
                <a:solidFill>
                  <a:srgbClr val="0046AA"/>
                </a:solidFill>
                <a:latin typeface="D-DIN" panose="020B05040302020A0204" pitchFamily="34" charset="0"/>
                <a:ea typeface="+mn-ea"/>
                <a:cs typeface="Times New Roman" panose="02020603050405020304" pitchFamily="18" charset="0"/>
              </a:rPr>
              <a:t>Implementation</a:t>
            </a:r>
          </a:p>
        </p:txBody>
      </p:sp>
      <p:sp>
        <p:nvSpPr>
          <p:cNvPr id="8" name="Rectangle 2">
            <a:extLst>
              <a:ext uri="{FF2B5EF4-FFF2-40B4-BE49-F238E27FC236}">
                <a16:creationId xmlns:a16="http://schemas.microsoft.com/office/drawing/2014/main" id="{91972F05-ECFA-6E22-9DBA-2AF82830098B}"/>
              </a:ext>
            </a:extLst>
          </p:cNvPr>
          <p:cNvSpPr txBox="1">
            <a:spLocks noChangeArrowheads="1"/>
          </p:cNvSpPr>
          <p:nvPr/>
        </p:nvSpPr>
        <p:spPr bwMode="auto">
          <a:xfrm>
            <a:off x="892404" y="4179244"/>
            <a:ext cx="10883271" cy="69328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just" eaLnBrk="1" hangingPunct="1">
              <a:spcBef>
                <a:spcPts val="600"/>
              </a:spcBef>
            </a:pPr>
            <a:endParaRPr lang="en-US" altLang="en-US" sz="1400" b="1" kern="0" dirty="0">
              <a:solidFill>
                <a:schemeClr val="tx1"/>
              </a:solidFill>
              <a:latin typeface="D-DIN" panose="020B0504030202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A92221D0-2C5F-8C6E-EF10-C8C64A8FC36E}"/>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
        <p:nvSpPr>
          <p:cNvPr id="2" name="Rectangle 2">
            <a:extLst>
              <a:ext uri="{FF2B5EF4-FFF2-40B4-BE49-F238E27FC236}">
                <a16:creationId xmlns:a16="http://schemas.microsoft.com/office/drawing/2014/main" id="{8662283A-C5C6-B1D7-05B6-CD89FE94306D}"/>
              </a:ext>
            </a:extLst>
          </p:cNvPr>
          <p:cNvSpPr txBox="1">
            <a:spLocks noChangeArrowheads="1"/>
          </p:cNvSpPr>
          <p:nvPr/>
        </p:nvSpPr>
        <p:spPr bwMode="auto">
          <a:xfrm>
            <a:off x="892404" y="3046679"/>
            <a:ext cx="10671748" cy="113256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just" eaLnBrk="1" hangingPunct="1">
              <a:spcBef>
                <a:spcPts val="600"/>
              </a:spcBef>
            </a:pPr>
            <a:r>
              <a:rPr lang="en-US" altLang="en-US" sz="1600" b="1" kern="0" dirty="0">
                <a:solidFill>
                  <a:schemeClr val="tx1"/>
                </a:solidFill>
                <a:latin typeface="D-DIN" panose="020B0504030202030204" pitchFamily="34" charset="0"/>
                <a:cs typeface="Times New Roman" panose="02020603050405020304" pitchFamily="18" charset="0"/>
              </a:rPr>
              <a:t>Momentum investing can be implemented in various asset classes, including stocks, commodities, and currencies. It is often used in conjunction with other investment strategies to diversify risk and enhance returns.</a:t>
            </a:r>
          </a:p>
        </p:txBody>
      </p:sp>
      <p:sp>
        <p:nvSpPr>
          <p:cNvPr id="9" name="Rectangle 2">
            <a:extLst>
              <a:ext uri="{FF2B5EF4-FFF2-40B4-BE49-F238E27FC236}">
                <a16:creationId xmlns:a16="http://schemas.microsoft.com/office/drawing/2014/main" id="{B854074F-FAEE-598B-C39D-4A5B98CDF27A}"/>
              </a:ext>
            </a:extLst>
          </p:cNvPr>
          <p:cNvSpPr txBox="1">
            <a:spLocks noChangeArrowheads="1"/>
          </p:cNvSpPr>
          <p:nvPr/>
        </p:nvSpPr>
        <p:spPr bwMode="auto">
          <a:xfrm>
            <a:off x="410778" y="3708401"/>
            <a:ext cx="11178775" cy="43928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just" eaLnBrk="1" hangingPunct="1">
              <a:spcBef>
                <a:spcPts val="600"/>
              </a:spcBef>
            </a:pPr>
            <a:r>
              <a:rPr lang="en-US" altLang="en-US" sz="2400" b="1" kern="0" dirty="0">
                <a:solidFill>
                  <a:srgbClr val="0046AA"/>
                </a:solidFill>
                <a:latin typeface="D-DIN" panose="020B05040302020A0204" pitchFamily="34" charset="0"/>
                <a:ea typeface="+mn-ea"/>
                <a:cs typeface="Times New Roman" panose="02020603050405020304" pitchFamily="18" charset="0"/>
              </a:rPr>
              <a:t>Conclusion</a:t>
            </a:r>
          </a:p>
        </p:txBody>
      </p:sp>
      <p:sp>
        <p:nvSpPr>
          <p:cNvPr id="10" name="Rectangle 2">
            <a:extLst>
              <a:ext uri="{FF2B5EF4-FFF2-40B4-BE49-F238E27FC236}">
                <a16:creationId xmlns:a16="http://schemas.microsoft.com/office/drawing/2014/main" id="{1A2F5740-8EAE-A724-8581-34A58DD45ECA}"/>
              </a:ext>
            </a:extLst>
          </p:cNvPr>
          <p:cNvSpPr txBox="1">
            <a:spLocks noChangeArrowheads="1"/>
          </p:cNvSpPr>
          <p:nvPr/>
        </p:nvSpPr>
        <p:spPr bwMode="auto">
          <a:xfrm>
            <a:off x="892404" y="4248905"/>
            <a:ext cx="10671748" cy="6079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just" eaLnBrk="1" hangingPunct="1">
              <a:spcBef>
                <a:spcPts val="600"/>
              </a:spcBef>
            </a:pPr>
            <a:r>
              <a:rPr lang="en-US" altLang="en-US" sz="1600" b="1" kern="0" dirty="0">
                <a:solidFill>
                  <a:schemeClr val="tx1"/>
                </a:solidFill>
                <a:latin typeface="D-DIN" panose="020B0504030202030204" pitchFamily="34" charset="0"/>
                <a:cs typeface="Times New Roman" panose="02020603050405020304" pitchFamily="18" charset="0"/>
              </a:rPr>
              <a:t>Momentum investing is a strategy that can yield substantial returns by capitalizing on existing market trends.</a:t>
            </a:r>
          </a:p>
        </p:txBody>
      </p:sp>
      <p:grpSp>
        <p:nvGrpSpPr>
          <p:cNvPr id="11" name="Group 19">
            <a:extLst>
              <a:ext uri="{FF2B5EF4-FFF2-40B4-BE49-F238E27FC236}">
                <a16:creationId xmlns:a16="http://schemas.microsoft.com/office/drawing/2014/main" id="{55AB5B44-8A5F-D15B-D947-8702D85EA574}"/>
              </a:ext>
            </a:extLst>
          </p:cNvPr>
          <p:cNvGrpSpPr>
            <a:grpSpLocks/>
          </p:cNvGrpSpPr>
          <p:nvPr/>
        </p:nvGrpSpPr>
        <p:grpSpPr bwMode="auto">
          <a:xfrm>
            <a:off x="541566" y="3181134"/>
            <a:ext cx="215900" cy="71438"/>
            <a:chOff x="641426" y="1647610"/>
            <a:chExt cx="312772" cy="108077"/>
          </a:xfrm>
        </p:grpSpPr>
        <p:sp>
          <p:nvSpPr>
            <p:cNvPr id="12" name="Rectangle 11">
              <a:extLst>
                <a:ext uri="{FF2B5EF4-FFF2-40B4-BE49-F238E27FC236}">
                  <a16:creationId xmlns:a16="http://schemas.microsoft.com/office/drawing/2014/main" id="{D2AFC5B9-63E0-E1DE-2C0A-03B9D7C99515}"/>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Rectangle 12">
              <a:extLst>
                <a:ext uri="{FF2B5EF4-FFF2-40B4-BE49-F238E27FC236}">
                  <a16:creationId xmlns:a16="http://schemas.microsoft.com/office/drawing/2014/main" id="{65F51B18-CDC2-1DC1-AFDA-B05008856BA5}"/>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4" name="Group 19">
            <a:extLst>
              <a:ext uri="{FF2B5EF4-FFF2-40B4-BE49-F238E27FC236}">
                <a16:creationId xmlns:a16="http://schemas.microsoft.com/office/drawing/2014/main" id="{10BA59D0-4F64-3CAA-71B8-B82D4B81B624}"/>
              </a:ext>
            </a:extLst>
          </p:cNvPr>
          <p:cNvGrpSpPr>
            <a:grpSpLocks/>
          </p:cNvGrpSpPr>
          <p:nvPr/>
        </p:nvGrpSpPr>
        <p:grpSpPr bwMode="auto">
          <a:xfrm>
            <a:off x="541566" y="4383243"/>
            <a:ext cx="215900" cy="71438"/>
            <a:chOff x="641426" y="1647610"/>
            <a:chExt cx="312772" cy="108077"/>
          </a:xfrm>
        </p:grpSpPr>
        <p:sp>
          <p:nvSpPr>
            <p:cNvPr id="15" name="Rectangle 14">
              <a:extLst>
                <a:ext uri="{FF2B5EF4-FFF2-40B4-BE49-F238E27FC236}">
                  <a16:creationId xmlns:a16="http://schemas.microsoft.com/office/drawing/2014/main" id="{70237FC8-50E9-A3A7-2ADA-A2630F5CE557}"/>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Rectangle 15">
              <a:extLst>
                <a:ext uri="{FF2B5EF4-FFF2-40B4-BE49-F238E27FC236}">
                  <a16:creationId xmlns:a16="http://schemas.microsoft.com/office/drawing/2014/main" id="{0101D07F-8A3A-3F21-A664-8A00D734B202}"/>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7" name="Group 19">
            <a:extLst>
              <a:ext uri="{FF2B5EF4-FFF2-40B4-BE49-F238E27FC236}">
                <a16:creationId xmlns:a16="http://schemas.microsoft.com/office/drawing/2014/main" id="{1D4514BA-4DC6-9CB7-CD39-6389392A1A50}"/>
              </a:ext>
            </a:extLst>
          </p:cNvPr>
          <p:cNvGrpSpPr>
            <a:grpSpLocks/>
          </p:cNvGrpSpPr>
          <p:nvPr/>
        </p:nvGrpSpPr>
        <p:grpSpPr bwMode="auto">
          <a:xfrm>
            <a:off x="541566" y="1267697"/>
            <a:ext cx="215900" cy="71438"/>
            <a:chOff x="641426" y="1647610"/>
            <a:chExt cx="312772" cy="108077"/>
          </a:xfrm>
        </p:grpSpPr>
        <p:sp>
          <p:nvSpPr>
            <p:cNvPr id="18" name="Rectangle 17">
              <a:extLst>
                <a:ext uri="{FF2B5EF4-FFF2-40B4-BE49-F238E27FC236}">
                  <a16:creationId xmlns:a16="http://schemas.microsoft.com/office/drawing/2014/main" id="{09BF7BE4-AFE8-215A-3DDF-1582107A5520}"/>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Rectangle 18">
              <a:extLst>
                <a:ext uri="{FF2B5EF4-FFF2-40B4-BE49-F238E27FC236}">
                  <a16:creationId xmlns:a16="http://schemas.microsoft.com/office/drawing/2014/main" id="{1234BB11-6237-F057-B8D0-F918DEB330EA}"/>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0" name="Group 19">
            <a:extLst>
              <a:ext uri="{FF2B5EF4-FFF2-40B4-BE49-F238E27FC236}">
                <a16:creationId xmlns:a16="http://schemas.microsoft.com/office/drawing/2014/main" id="{B50DE56F-2AB6-96F4-AB2C-5F5D41D737FF}"/>
              </a:ext>
            </a:extLst>
          </p:cNvPr>
          <p:cNvGrpSpPr>
            <a:grpSpLocks/>
          </p:cNvGrpSpPr>
          <p:nvPr/>
        </p:nvGrpSpPr>
        <p:grpSpPr bwMode="auto">
          <a:xfrm>
            <a:off x="541566" y="1833091"/>
            <a:ext cx="215900" cy="71438"/>
            <a:chOff x="641426" y="1647610"/>
            <a:chExt cx="312772" cy="108077"/>
          </a:xfrm>
        </p:grpSpPr>
        <p:sp>
          <p:nvSpPr>
            <p:cNvPr id="21" name="Rectangle 20">
              <a:extLst>
                <a:ext uri="{FF2B5EF4-FFF2-40B4-BE49-F238E27FC236}">
                  <a16:creationId xmlns:a16="http://schemas.microsoft.com/office/drawing/2014/main" id="{1E6F5FD5-137E-7029-BF5B-0483EAD36BC5}"/>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Rectangle 21">
              <a:extLst>
                <a:ext uri="{FF2B5EF4-FFF2-40B4-BE49-F238E27FC236}">
                  <a16:creationId xmlns:a16="http://schemas.microsoft.com/office/drawing/2014/main" id="{AB28C758-58D2-001C-10FB-60453DA26808}"/>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Tree>
    <p:extLst>
      <p:ext uri="{BB962C8B-B14F-4D97-AF65-F5344CB8AC3E}">
        <p14:creationId xmlns:p14="http://schemas.microsoft.com/office/powerpoint/2010/main" val="3850200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6"/>
          <p:cNvSpPr txBox="1">
            <a:spLocks noChangeArrowheads="1"/>
          </p:cNvSpPr>
          <p:nvPr/>
        </p:nvSpPr>
        <p:spPr bwMode="auto">
          <a:xfrm>
            <a:off x="1131948" y="1082336"/>
            <a:ext cx="8227950" cy="5093702"/>
          </a:xfrm>
          <a:prstGeom prst="rect">
            <a:avLst/>
          </a:prstGeom>
          <a:noFill/>
          <a:ln w="9525">
            <a:noFill/>
            <a:miter lim="800000"/>
            <a:headEnd/>
            <a:tailEnd/>
          </a:ln>
        </p:spPr>
        <p:txBody>
          <a:bodyPr wrap="square">
            <a:spAutoFit/>
          </a:bodyPr>
          <a:lstStyle/>
          <a:p>
            <a:pPr>
              <a:spcAft>
                <a:spcPts val="1200"/>
              </a:spcAft>
            </a:pPr>
            <a:r>
              <a:rPr lang="en-US" sz="1500" b="1" dirty="0">
                <a:latin typeface="D-DIN" panose="020B05040302020A0204" pitchFamily="34" charset="0"/>
                <a:cs typeface="Calibri" panose="020F0502020204030204" pitchFamily="34" charset="0"/>
              </a:rPr>
              <a:t>Investing legend, Richard </a:t>
            </a:r>
            <a:r>
              <a:rPr lang="en-US" sz="1500" b="1" dirty="0" err="1">
                <a:latin typeface="D-DIN" panose="020B05040302020A0204" pitchFamily="34" charset="0"/>
                <a:cs typeface="Calibri" panose="020F0502020204030204" pitchFamily="34" charset="0"/>
              </a:rPr>
              <a:t>Driehaus</a:t>
            </a:r>
            <a:r>
              <a:rPr lang="en-US" sz="1500" b="1" dirty="0">
                <a:latin typeface="D-DIN" panose="020B05040302020A0204" pitchFamily="34" charset="0"/>
                <a:cs typeface="Calibri" panose="020F0502020204030204" pitchFamily="34" charset="0"/>
              </a:rPr>
              <a:t> is called the Father of Momentum Investing </a:t>
            </a:r>
          </a:p>
          <a:p>
            <a:pPr>
              <a:spcAft>
                <a:spcPts val="1200"/>
              </a:spcAft>
            </a:pPr>
            <a:r>
              <a:rPr lang="en-US" sz="1500" b="1" dirty="0">
                <a:latin typeface="D-DIN" panose="020B05040302020A0204" pitchFamily="34" charset="0"/>
                <a:cs typeface="Calibri" panose="020F0502020204030204" pitchFamily="34" charset="0"/>
              </a:rPr>
              <a:t>Investors frequently have to challenge conventional wisdom, as opportunities for truly attractive investments are often not obvious.</a:t>
            </a:r>
          </a:p>
          <a:p>
            <a:pPr>
              <a:spcAft>
                <a:spcPts val="1200"/>
              </a:spcAft>
            </a:pPr>
            <a:r>
              <a:rPr lang="en-US" sz="1500" b="1" dirty="0">
                <a:latin typeface="D-DIN" panose="020B05040302020A0204" pitchFamily="34" charset="0"/>
                <a:cs typeface="Calibri" panose="020F0502020204030204" pitchFamily="34" charset="0"/>
              </a:rPr>
              <a:t>Right brain Investing (Intuition, or gut feeling, leads me to an investment decision different from that reached through traditional, analytical research or ‘Left Brain’ investing) </a:t>
            </a:r>
          </a:p>
          <a:p>
            <a:pPr>
              <a:spcAft>
                <a:spcPts val="1200"/>
              </a:spcAft>
            </a:pPr>
            <a:r>
              <a:rPr lang="en-US" sz="1500" b="1" dirty="0" err="1">
                <a:latin typeface="D-DIN" panose="020B05040302020A0204" pitchFamily="34" charset="0"/>
                <a:cs typeface="Calibri" panose="020F0502020204030204" pitchFamily="34" charset="0"/>
              </a:rPr>
              <a:t>Driehaus</a:t>
            </a:r>
            <a:r>
              <a:rPr lang="en-US" sz="1500" b="1" dirty="0">
                <a:latin typeface="D-DIN" panose="020B05040302020A0204" pitchFamily="34" charset="0"/>
                <a:cs typeface="Calibri" panose="020F0502020204030204" pitchFamily="34" charset="0"/>
              </a:rPr>
              <a:t> was not as popular as the likes of Warren Buffett and George Soros but his performance as a fund manager was truly phenomenal and he was well respected in the investing circle. </a:t>
            </a:r>
          </a:p>
          <a:p>
            <a:pPr>
              <a:spcAft>
                <a:spcPts val="1200"/>
              </a:spcAft>
            </a:pPr>
            <a:r>
              <a:rPr lang="en-US" sz="1500" b="1" dirty="0">
                <a:latin typeface="D-DIN" panose="020B05040302020A0204" pitchFamily="34" charset="0"/>
                <a:cs typeface="Calibri" panose="020F0502020204030204" pitchFamily="34" charset="0"/>
              </a:rPr>
              <a:t>His extraordinary success can be attributed to his expertise in “aggressive growth” style of investing, for which he is also known as the ‘Father of Momentum Investing’. </a:t>
            </a:r>
          </a:p>
          <a:p>
            <a:pPr>
              <a:spcAft>
                <a:spcPts val="1200"/>
              </a:spcAft>
            </a:pPr>
            <a:r>
              <a:rPr lang="en-US" sz="1500" b="1" dirty="0" err="1">
                <a:latin typeface="D-DIN" panose="020B05040302020A0204" pitchFamily="34" charset="0"/>
                <a:cs typeface="Calibri" panose="020F0502020204030204" pitchFamily="34" charset="0"/>
              </a:rPr>
              <a:t>Driehaus</a:t>
            </a:r>
            <a:r>
              <a:rPr lang="en-US" sz="1500" b="1" dirty="0">
                <a:latin typeface="D-DIN" panose="020B05040302020A0204" pitchFamily="34" charset="0"/>
                <a:cs typeface="Calibri" panose="020F0502020204030204" pitchFamily="34" charset="0"/>
              </a:rPr>
              <a:t> identified and bought stocks when they are in a strong upward price movement and stayed with them as long as the upward move continued.</a:t>
            </a:r>
          </a:p>
          <a:p>
            <a:pPr>
              <a:spcAft>
                <a:spcPts val="1200"/>
              </a:spcAft>
            </a:pPr>
            <a:r>
              <a:rPr lang="en-US" sz="1500" b="1" dirty="0">
                <a:latin typeface="D-DIN" panose="020B05040302020A0204" pitchFamily="34" charset="0"/>
                <a:cs typeface="Calibri" panose="020F0502020204030204" pitchFamily="34" charset="0"/>
              </a:rPr>
              <a:t>The basic concept of momentum investing is that short-term performance is repeated with winners continuing to be winners and losers continuing to be losers in the short</a:t>
            </a:r>
          </a:p>
          <a:p>
            <a:pPr>
              <a:spcAft>
                <a:spcPts val="1200"/>
              </a:spcAft>
            </a:pPr>
            <a:r>
              <a:rPr lang="en-US" sz="1500" b="1" dirty="0" err="1">
                <a:latin typeface="D-DIN" panose="020B05040302020A0204" pitchFamily="34" charset="0"/>
                <a:cs typeface="Calibri" panose="020F0502020204030204" pitchFamily="34" charset="0"/>
              </a:rPr>
              <a:t>Driehaus</a:t>
            </a:r>
            <a:r>
              <a:rPr lang="en-US" sz="1500" b="1" dirty="0">
                <a:latin typeface="D-DIN" panose="020B05040302020A0204" pitchFamily="34" charset="0"/>
                <a:cs typeface="Calibri" panose="020F0502020204030204" pitchFamily="34" charset="0"/>
              </a:rPr>
              <a:t> founded </a:t>
            </a:r>
            <a:r>
              <a:rPr lang="en-US" sz="1500" b="1" dirty="0" err="1">
                <a:latin typeface="D-DIN" panose="020B05040302020A0204" pitchFamily="34" charset="0"/>
                <a:cs typeface="Calibri" panose="020F0502020204030204" pitchFamily="34" charset="0"/>
              </a:rPr>
              <a:t>Driehaus</a:t>
            </a:r>
            <a:r>
              <a:rPr lang="en-US" sz="1500" b="1" dirty="0">
                <a:latin typeface="D-DIN" panose="020B05040302020A0204" pitchFamily="34" charset="0"/>
                <a:cs typeface="Calibri" panose="020F0502020204030204" pitchFamily="34" charset="0"/>
              </a:rPr>
              <a:t> Capital Management in 1982, which now manages over $13.2 billion through its mutual funds and other accounts. It produced a compounded annual return in excess of 30% over 12 years.</a:t>
            </a:r>
          </a:p>
        </p:txBody>
      </p:sp>
      <p:grpSp>
        <p:nvGrpSpPr>
          <p:cNvPr id="8" name="Group 19"/>
          <p:cNvGrpSpPr>
            <a:grpSpLocks/>
          </p:cNvGrpSpPr>
          <p:nvPr/>
        </p:nvGrpSpPr>
        <p:grpSpPr bwMode="auto">
          <a:xfrm>
            <a:off x="740742" y="1231257"/>
            <a:ext cx="215900" cy="71438"/>
            <a:chOff x="641426" y="1647610"/>
            <a:chExt cx="312772" cy="108077"/>
          </a:xfrm>
        </p:grpSpPr>
        <p:sp>
          <p:nvSpPr>
            <p:cNvPr id="12" name="Rectangle 1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Rectangle 1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4" name="Group 19"/>
          <p:cNvGrpSpPr>
            <a:grpSpLocks/>
          </p:cNvGrpSpPr>
          <p:nvPr/>
        </p:nvGrpSpPr>
        <p:grpSpPr bwMode="auto">
          <a:xfrm>
            <a:off x="740742" y="1635978"/>
            <a:ext cx="215900" cy="71438"/>
            <a:chOff x="641426" y="1647610"/>
            <a:chExt cx="312772" cy="108077"/>
          </a:xfrm>
        </p:grpSpPr>
        <p:sp>
          <p:nvSpPr>
            <p:cNvPr id="15" name="Rectangle 1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Rectangle 1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7" name="Group 19"/>
          <p:cNvGrpSpPr>
            <a:grpSpLocks/>
          </p:cNvGrpSpPr>
          <p:nvPr/>
        </p:nvGrpSpPr>
        <p:grpSpPr bwMode="auto">
          <a:xfrm>
            <a:off x="740742" y="2205782"/>
            <a:ext cx="215900" cy="71438"/>
            <a:chOff x="641426" y="1647610"/>
            <a:chExt cx="312772" cy="108077"/>
          </a:xfrm>
        </p:grpSpPr>
        <p:sp>
          <p:nvSpPr>
            <p:cNvPr id="18" name="Rectangle 1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Rectangle 1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2" name="Group 19"/>
          <p:cNvGrpSpPr>
            <a:grpSpLocks/>
          </p:cNvGrpSpPr>
          <p:nvPr/>
        </p:nvGrpSpPr>
        <p:grpSpPr bwMode="auto">
          <a:xfrm>
            <a:off x="740742" y="3675483"/>
            <a:ext cx="215900" cy="71438"/>
            <a:chOff x="641426" y="1647610"/>
            <a:chExt cx="312772" cy="108077"/>
          </a:xfrm>
        </p:grpSpPr>
        <p:sp>
          <p:nvSpPr>
            <p:cNvPr id="23" name="Rectangle 22"/>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 name="Rectangle 23"/>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9" name="Group 28"/>
          <p:cNvGrpSpPr>
            <a:grpSpLocks/>
          </p:cNvGrpSpPr>
          <p:nvPr/>
        </p:nvGrpSpPr>
        <p:grpSpPr bwMode="auto">
          <a:xfrm>
            <a:off x="740742" y="4265812"/>
            <a:ext cx="215900" cy="71438"/>
            <a:chOff x="641426" y="1647610"/>
            <a:chExt cx="312772" cy="108077"/>
          </a:xfrm>
        </p:grpSpPr>
        <p:sp>
          <p:nvSpPr>
            <p:cNvPr id="31" name="Rectangle 3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2" name="Rectangle 3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3" name="Group 32"/>
          <p:cNvGrpSpPr>
            <a:grpSpLocks/>
          </p:cNvGrpSpPr>
          <p:nvPr/>
        </p:nvGrpSpPr>
        <p:grpSpPr bwMode="auto">
          <a:xfrm>
            <a:off x="740742" y="4882242"/>
            <a:ext cx="215900" cy="71438"/>
            <a:chOff x="641426" y="1647610"/>
            <a:chExt cx="312772" cy="108077"/>
          </a:xfrm>
        </p:grpSpPr>
        <p:sp>
          <p:nvSpPr>
            <p:cNvPr id="34" name="Rectangle 3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5" name="Rectangle 3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39" name="Rectangle 2"/>
          <p:cNvSpPr txBox="1">
            <a:spLocks noChangeArrowheads="1"/>
          </p:cNvSpPr>
          <p:nvPr/>
        </p:nvSpPr>
        <p:spPr bwMode="auto">
          <a:xfrm>
            <a:off x="614025" y="414255"/>
            <a:ext cx="8506827"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endParaRPr lang="en-US" altLang="en-US" sz="2800" b="1" kern="0" dirty="0">
              <a:solidFill>
                <a:srgbClr val="0046AA"/>
              </a:solidFill>
              <a:latin typeface="D-DIN" panose="020B05040302020A0204" pitchFamily="34" charset="0"/>
              <a:cs typeface="Times New Roman" panose="02020603050405020304" pitchFamily="18" charset="0"/>
            </a:endParaRPr>
          </a:p>
        </p:txBody>
      </p:sp>
      <p:grpSp>
        <p:nvGrpSpPr>
          <p:cNvPr id="40" name="Group 39"/>
          <p:cNvGrpSpPr>
            <a:grpSpLocks/>
          </p:cNvGrpSpPr>
          <p:nvPr/>
        </p:nvGrpSpPr>
        <p:grpSpPr bwMode="auto">
          <a:xfrm>
            <a:off x="740742" y="5515135"/>
            <a:ext cx="215900" cy="71438"/>
            <a:chOff x="641426" y="1647610"/>
            <a:chExt cx="312772" cy="108077"/>
          </a:xfrm>
        </p:grpSpPr>
        <p:sp>
          <p:nvSpPr>
            <p:cNvPr id="41" name="Rectangle 4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2" name="Rectangle 4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3" name="Group 19"/>
          <p:cNvGrpSpPr>
            <a:grpSpLocks/>
          </p:cNvGrpSpPr>
          <p:nvPr/>
        </p:nvGrpSpPr>
        <p:grpSpPr bwMode="auto">
          <a:xfrm>
            <a:off x="740742" y="2809944"/>
            <a:ext cx="215900" cy="71438"/>
            <a:chOff x="641426" y="1647610"/>
            <a:chExt cx="312772" cy="108077"/>
          </a:xfrm>
        </p:grpSpPr>
        <p:sp>
          <p:nvSpPr>
            <p:cNvPr id="44" name="Rectangle 4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5" name="Rectangle 4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92107" y="1540700"/>
            <a:ext cx="2890343" cy="4593301"/>
          </a:xfrm>
          <a:prstGeom prst="rect">
            <a:avLst/>
          </a:prstGeom>
        </p:spPr>
      </p:pic>
      <p:sp>
        <p:nvSpPr>
          <p:cNvPr id="4" name="TextBox 3"/>
          <p:cNvSpPr txBox="1"/>
          <p:nvPr/>
        </p:nvSpPr>
        <p:spPr>
          <a:xfrm>
            <a:off x="9480306" y="5813507"/>
            <a:ext cx="2113943" cy="400110"/>
          </a:xfrm>
          <a:prstGeom prst="rect">
            <a:avLst/>
          </a:prstGeom>
          <a:solidFill>
            <a:schemeClr val="bg1"/>
          </a:solidFill>
        </p:spPr>
        <p:txBody>
          <a:bodyPr wrap="square" rtlCol="0">
            <a:spAutoFit/>
          </a:bodyPr>
          <a:lstStyle/>
          <a:p>
            <a:pPr algn="ctr"/>
            <a:r>
              <a:rPr lang="en-US" sz="2000" b="1" dirty="0">
                <a:solidFill>
                  <a:srgbClr val="C00000"/>
                </a:solidFill>
                <a:latin typeface="Calibri" panose="020F0502020204030204" pitchFamily="34" charset="0"/>
                <a:cs typeface="Calibri" panose="020F0502020204030204" pitchFamily="34" charset="0"/>
              </a:rPr>
              <a:t>Richard </a:t>
            </a:r>
            <a:r>
              <a:rPr lang="en-US" sz="2000" b="1" dirty="0" err="1">
                <a:solidFill>
                  <a:srgbClr val="C00000"/>
                </a:solidFill>
                <a:latin typeface="Calibri" panose="020F0502020204030204" pitchFamily="34" charset="0"/>
                <a:cs typeface="Calibri" panose="020F0502020204030204" pitchFamily="34" charset="0"/>
              </a:rPr>
              <a:t>Driehaus</a:t>
            </a:r>
            <a:endParaRPr lang="en-IN" sz="2000" dirty="0">
              <a:solidFill>
                <a:srgbClr val="C00000"/>
              </a:solidFill>
            </a:endParaRPr>
          </a:p>
        </p:txBody>
      </p:sp>
      <p:sp>
        <p:nvSpPr>
          <p:cNvPr id="2" name="Rectangle 1">
            <a:extLst>
              <a:ext uri="{FF2B5EF4-FFF2-40B4-BE49-F238E27FC236}">
                <a16:creationId xmlns:a16="http://schemas.microsoft.com/office/drawing/2014/main" id="{410FE060-913D-34AF-15CF-36D3AD59DD1D}"/>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
        <p:nvSpPr>
          <p:cNvPr id="5" name="Rectangle 2">
            <a:extLst>
              <a:ext uri="{FF2B5EF4-FFF2-40B4-BE49-F238E27FC236}">
                <a16:creationId xmlns:a16="http://schemas.microsoft.com/office/drawing/2014/main" id="{67F22882-D47E-4E2F-12ED-46D6DDC85743}"/>
              </a:ext>
            </a:extLst>
          </p:cNvPr>
          <p:cNvSpPr txBox="1">
            <a:spLocks noChangeArrowheads="1"/>
          </p:cNvSpPr>
          <p:nvPr/>
        </p:nvSpPr>
        <p:spPr bwMode="auto">
          <a:xfrm>
            <a:off x="436178" y="456680"/>
            <a:ext cx="10624457"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800" b="1" kern="0" dirty="0">
                <a:solidFill>
                  <a:srgbClr val="0046AA"/>
                </a:solidFill>
                <a:latin typeface="D-DIN" panose="020B05040302020A0204" pitchFamily="34" charset="0"/>
                <a:cs typeface="Times New Roman" panose="02020603050405020304" pitchFamily="18" charset="0"/>
              </a:rPr>
              <a:t>Momentum Investing - </a:t>
            </a:r>
            <a:r>
              <a:rPr lang="en-US" sz="2800" b="1" dirty="0">
                <a:solidFill>
                  <a:srgbClr val="C00000"/>
                </a:solidFill>
                <a:latin typeface="Calibri" panose="020F0502020204030204" pitchFamily="34" charset="0"/>
                <a:cs typeface="Calibri" panose="020F0502020204030204" pitchFamily="34" charset="0"/>
              </a:rPr>
              <a:t>Richard Driehaus</a:t>
            </a:r>
            <a:endParaRPr lang="en-IN" sz="2800" dirty="0">
              <a:solidFill>
                <a:srgbClr val="C00000"/>
              </a:solidFill>
            </a:endParaRPr>
          </a:p>
          <a:p>
            <a:pPr algn="l" eaLnBrk="1" hangingPunct="1"/>
            <a:endParaRPr lang="en-US" altLang="en-US" sz="2800" b="1" kern="0" dirty="0">
              <a:solidFill>
                <a:srgbClr val="0046AA"/>
              </a:solidFill>
              <a:latin typeface="D-DIN" panose="020B05040302020A0204" pitchFamily="34" charset="0"/>
              <a:cs typeface="Times New Roman" panose="02020603050405020304" pitchFamily="18" charset="0"/>
            </a:endParaRPr>
          </a:p>
        </p:txBody>
      </p:sp>
      <p:pic>
        <p:nvPicPr>
          <p:cNvPr id="6" name="Picture 13">
            <a:extLst>
              <a:ext uri="{FF2B5EF4-FFF2-40B4-BE49-F238E27FC236}">
                <a16:creationId xmlns:a16="http://schemas.microsoft.com/office/drawing/2014/main" id="{F4BDA73D-66FD-4FA4-AB73-C662EBDCAAE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5845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614025" y="571841"/>
            <a:ext cx="8506827"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800" b="1" kern="0" dirty="0">
                <a:solidFill>
                  <a:srgbClr val="0046AA"/>
                </a:solidFill>
                <a:latin typeface="D-DIN" panose="020B05040302020A0204" pitchFamily="34" charset="0"/>
                <a:cs typeface="Times New Roman" panose="02020603050405020304" pitchFamily="18" charset="0"/>
              </a:rPr>
              <a:t>In stock markets, these 4 conditions are permanent</a:t>
            </a:r>
          </a:p>
        </p:txBody>
      </p:sp>
      <p:sp>
        <p:nvSpPr>
          <p:cNvPr id="11" name="Text Box 6"/>
          <p:cNvSpPr txBox="1">
            <a:spLocks noChangeArrowheads="1"/>
          </p:cNvSpPr>
          <p:nvPr/>
        </p:nvSpPr>
        <p:spPr bwMode="auto">
          <a:xfrm>
            <a:off x="1018575" y="1221552"/>
            <a:ext cx="9903425" cy="2554545"/>
          </a:xfrm>
          <a:prstGeom prst="rect">
            <a:avLst/>
          </a:prstGeom>
          <a:noFill/>
          <a:ln w="9525">
            <a:noFill/>
            <a:miter lim="800000"/>
            <a:headEnd/>
            <a:tailEnd/>
          </a:ln>
        </p:spPr>
        <p:txBody>
          <a:bodyPr wrap="square">
            <a:spAutoFit/>
          </a:bodyPr>
          <a:lstStyle/>
          <a:p>
            <a:pPr>
              <a:spcAft>
                <a:spcPts val="1200"/>
              </a:spcAft>
            </a:pPr>
            <a:r>
              <a:rPr lang="en-US" sz="2000" b="1" dirty="0">
                <a:latin typeface="D-DIN" panose="020B05040302020A0204" pitchFamily="34" charset="0"/>
                <a:cs typeface="Calibri" panose="020F0502020204030204" pitchFamily="34" charset="0"/>
              </a:rPr>
              <a:t>Everyday fluctuations</a:t>
            </a:r>
          </a:p>
          <a:p>
            <a:pPr>
              <a:spcAft>
                <a:spcPts val="1200"/>
              </a:spcAft>
            </a:pPr>
            <a:r>
              <a:rPr lang="en-US" sz="2000" b="1" dirty="0">
                <a:latin typeface="D-DIN" panose="020B05040302020A0204" pitchFamily="34" charset="0"/>
                <a:cs typeface="Calibri" panose="020F0502020204030204" pitchFamily="34" charset="0"/>
              </a:rPr>
              <a:t>Short-term corrections </a:t>
            </a:r>
          </a:p>
          <a:p>
            <a:pPr>
              <a:spcAft>
                <a:spcPts val="1200"/>
              </a:spcAft>
            </a:pPr>
            <a:r>
              <a:rPr lang="en-US" sz="2000" b="1" dirty="0">
                <a:latin typeface="D-DIN" panose="020B05040302020A0204" pitchFamily="34" charset="0"/>
                <a:cs typeface="Calibri" panose="020F0502020204030204" pitchFamily="34" charset="0"/>
              </a:rPr>
              <a:t>Medium-term crashes</a:t>
            </a:r>
          </a:p>
          <a:p>
            <a:pPr>
              <a:spcAft>
                <a:spcPts val="1200"/>
              </a:spcAft>
            </a:pPr>
            <a:r>
              <a:rPr lang="en-US" sz="2000" b="1" dirty="0">
                <a:latin typeface="D-DIN" panose="020B05040302020A0204" pitchFamily="34" charset="0"/>
                <a:cs typeface="Calibri" panose="020F0502020204030204" pitchFamily="34" charset="0"/>
              </a:rPr>
              <a:t>Long-term recovery and compounding</a:t>
            </a:r>
          </a:p>
          <a:p>
            <a:pPr>
              <a:spcAft>
                <a:spcPts val="1200"/>
              </a:spcAft>
            </a:pPr>
            <a:r>
              <a:rPr lang="en-US" sz="2000" b="1" dirty="0">
                <a:latin typeface="D-DIN" panose="020B05040302020A0204" pitchFamily="34" charset="0"/>
                <a:cs typeface="Calibri" panose="020F0502020204030204" pitchFamily="34" charset="0"/>
              </a:rPr>
              <a:t>The investor who stays the course through conditions one t(w)o three reaps the best rewards</a:t>
            </a:r>
          </a:p>
        </p:txBody>
      </p:sp>
      <p:grpSp>
        <p:nvGrpSpPr>
          <p:cNvPr id="8" name="Group 19"/>
          <p:cNvGrpSpPr>
            <a:grpSpLocks/>
          </p:cNvGrpSpPr>
          <p:nvPr/>
        </p:nvGrpSpPr>
        <p:grpSpPr bwMode="auto">
          <a:xfrm>
            <a:off x="740742" y="1411306"/>
            <a:ext cx="215900" cy="71438"/>
            <a:chOff x="641426" y="1647610"/>
            <a:chExt cx="312772" cy="108077"/>
          </a:xfrm>
        </p:grpSpPr>
        <p:sp>
          <p:nvSpPr>
            <p:cNvPr id="12" name="Rectangle 1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Rectangle 1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7" name="Group 19"/>
          <p:cNvGrpSpPr>
            <a:grpSpLocks/>
          </p:cNvGrpSpPr>
          <p:nvPr/>
        </p:nvGrpSpPr>
        <p:grpSpPr bwMode="auto">
          <a:xfrm>
            <a:off x="740742" y="1861203"/>
            <a:ext cx="215900" cy="71438"/>
            <a:chOff x="641426" y="1647610"/>
            <a:chExt cx="312772" cy="108077"/>
          </a:xfrm>
        </p:grpSpPr>
        <p:sp>
          <p:nvSpPr>
            <p:cNvPr id="18" name="Rectangle 1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Rectangle 1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0" name="Group 19"/>
          <p:cNvGrpSpPr>
            <a:grpSpLocks/>
          </p:cNvGrpSpPr>
          <p:nvPr/>
        </p:nvGrpSpPr>
        <p:grpSpPr bwMode="auto">
          <a:xfrm>
            <a:off x="740742" y="2311100"/>
            <a:ext cx="215900" cy="71438"/>
            <a:chOff x="641426" y="1647610"/>
            <a:chExt cx="312772" cy="108077"/>
          </a:xfrm>
        </p:grpSpPr>
        <p:sp>
          <p:nvSpPr>
            <p:cNvPr id="21" name="Rectangle 2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Rectangle 2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3" name="Group 22"/>
          <p:cNvGrpSpPr>
            <a:grpSpLocks/>
          </p:cNvGrpSpPr>
          <p:nvPr/>
        </p:nvGrpSpPr>
        <p:grpSpPr bwMode="auto">
          <a:xfrm>
            <a:off x="740742" y="2773087"/>
            <a:ext cx="215900" cy="71438"/>
            <a:chOff x="641426" y="1647610"/>
            <a:chExt cx="312772" cy="108077"/>
          </a:xfrm>
        </p:grpSpPr>
        <p:sp>
          <p:nvSpPr>
            <p:cNvPr id="24" name="Rectangle 2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5" name="Rectangle 2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29" name="Rectangle 2"/>
          <p:cNvSpPr txBox="1">
            <a:spLocks noChangeArrowheads="1"/>
          </p:cNvSpPr>
          <p:nvPr/>
        </p:nvSpPr>
        <p:spPr bwMode="auto">
          <a:xfrm>
            <a:off x="614025" y="3988279"/>
            <a:ext cx="8506827"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800" b="1" kern="0" dirty="0" err="1">
                <a:solidFill>
                  <a:srgbClr val="0046AA"/>
                </a:solidFill>
                <a:latin typeface="D-DIN" panose="020B05040302020A0204" pitchFamily="34" charset="0"/>
                <a:cs typeface="Times New Roman" panose="02020603050405020304" pitchFamily="18" charset="0"/>
              </a:rPr>
              <a:t>Saare</a:t>
            </a:r>
            <a:r>
              <a:rPr lang="en-US" altLang="en-US" sz="2800" b="1" kern="0" dirty="0">
                <a:solidFill>
                  <a:srgbClr val="0046AA"/>
                </a:solidFill>
                <a:latin typeface="D-DIN" panose="020B05040302020A0204" pitchFamily="34" charset="0"/>
                <a:cs typeface="Times New Roman" panose="02020603050405020304" pitchFamily="18" charset="0"/>
              </a:rPr>
              <a:t> conditions </a:t>
            </a:r>
            <a:r>
              <a:rPr lang="en-US" altLang="en-US" sz="2800" b="1" kern="0" dirty="0" err="1">
                <a:solidFill>
                  <a:srgbClr val="0046AA"/>
                </a:solidFill>
                <a:latin typeface="D-DIN" panose="020B05040302020A0204" pitchFamily="34" charset="0"/>
                <a:cs typeface="Times New Roman" panose="02020603050405020304" pitchFamily="18" charset="0"/>
              </a:rPr>
              <a:t>ki</a:t>
            </a:r>
            <a:r>
              <a:rPr lang="en-US" altLang="en-US" sz="2800" b="1" kern="0" dirty="0">
                <a:solidFill>
                  <a:srgbClr val="0046AA"/>
                </a:solidFill>
                <a:latin typeface="D-DIN" panose="020B05040302020A0204" pitchFamily="34" charset="0"/>
                <a:cs typeface="Times New Roman" panose="02020603050405020304" pitchFamily="18" charset="0"/>
              </a:rPr>
              <a:t> </a:t>
            </a:r>
            <a:r>
              <a:rPr lang="en-US" altLang="en-US" sz="2800" b="1" kern="0" dirty="0" err="1">
                <a:solidFill>
                  <a:srgbClr val="0046AA"/>
                </a:solidFill>
                <a:latin typeface="D-DIN" panose="020B05040302020A0204" pitchFamily="34" charset="0"/>
                <a:cs typeface="Times New Roman" panose="02020603050405020304" pitchFamily="18" charset="0"/>
              </a:rPr>
              <a:t>dawaa</a:t>
            </a:r>
            <a:r>
              <a:rPr lang="en-US" altLang="en-US" sz="2800" b="1" kern="0" dirty="0">
                <a:solidFill>
                  <a:srgbClr val="0046AA"/>
                </a:solidFill>
                <a:latin typeface="D-DIN" panose="020B05040302020A0204" pitchFamily="34" charset="0"/>
                <a:cs typeface="Times New Roman" panose="02020603050405020304" pitchFamily="18" charset="0"/>
              </a:rPr>
              <a:t> </a:t>
            </a:r>
            <a:r>
              <a:rPr lang="en-US" altLang="en-US" sz="2800" b="1" kern="0" dirty="0" err="1">
                <a:solidFill>
                  <a:srgbClr val="0046AA"/>
                </a:solidFill>
                <a:latin typeface="D-DIN" panose="020B05040302020A0204" pitchFamily="34" charset="0"/>
                <a:cs typeface="Times New Roman" panose="02020603050405020304" pitchFamily="18" charset="0"/>
              </a:rPr>
              <a:t>hai</a:t>
            </a:r>
            <a:r>
              <a:rPr lang="en-US" altLang="en-US" sz="2800" b="1" kern="0" dirty="0">
                <a:solidFill>
                  <a:srgbClr val="0046AA"/>
                </a:solidFill>
                <a:latin typeface="D-DIN" panose="020B05040302020A0204" pitchFamily="34" charset="0"/>
                <a:cs typeface="Times New Roman" panose="02020603050405020304" pitchFamily="18" charset="0"/>
              </a:rPr>
              <a:t> – </a:t>
            </a:r>
            <a:r>
              <a:rPr lang="en-US" altLang="en-US" sz="2800" b="1" kern="0" dirty="0">
                <a:solidFill>
                  <a:srgbClr val="C00000"/>
                </a:solidFill>
                <a:latin typeface="D-DIN" panose="020B05040302020A0204" pitchFamily="34" charset="0"/>
                <a:cs typeface="Times New Roman" panose="02020603050405020304" pitchFamily="18" charset="0"/>
              </a:rPr>
              <a:t>RRR</a:t>
            </a:r>
          </a:p>
          <a:p>
            <a:pPr algn="l" eaLnBrk="1" hangingPunct="1"/>
            <a:r>
              <a:rPr lang="en-US" altLang="en-US" sz="2800" b="1" kern="0" dirty="0">
                <a:solidFill>
                  <a:srgbClr val="C00000"/>
                </a:solidFill>
                <a:latin typeface="D-DIN" panose="020B05040302020A0204" pitchFamily="34" charset="0"/>
                <a:cs typeface="Times New Roman" panose="02020603050405020304" pitchFamily="18" charset="0"/>
              </a:rPr>
              <a:t>R – </a:t>
            </a:r>
            <a:r>
              <a:rPr lang="en-US" altLang="en-US" sz="2800" b="1" kern="0" dirty="0">
                <a:solidFill>
                  <a:srgbClr val="0046AA"/>
                </a:solidFill>
                <a:latin typeface="D-DIN" panose="020B05040302020A0204" pitchFamily="34" charset="0"/>
                <a:cs typeface="Times New Roman" panose="02020603050405020304" pitchFamily="18" charset="0"/>
              </a:rPr>
              <a:t>Research</a:t>
            </a:r>
          </a:p>
          <a:p>
            <a:pPr algn="l" eaLnBrk="1" hangingPunct="1"/>
            <a:r>
              <a:rPr lang="en-US" altLang="en-US" sz="2800" b="1" kern="0" dirty="0">
                <a:solidFill>
                  <a:srgbClr val="C00000"/>
                </a:solidFill>
                <a:latin typeface="D-DIN" panose="020B05040302020A0204" pitchFamily="34" charset="0"/>
                <a:cs typeface="Times New Roman" panose="02020603050405020304" pitchFamily="18" charset="0"/>
              </a:rPr>
              <a:t>R – </a:t>
            </a:r>
            <a:r>
              <a:rPr lang="en-US" altLang="en-US" sz="2800" b="1" kern="0" dirty="0">
                <a:solidFill>
                  <a:srgbClr val="0046AA"/>
                </a:solidFill>
                <a:latin typeface="D-DIN" panose="020B05040302020A0204" pitchFamily="34" charset="0"/>
                <a:cs typeface="Times New Roman" panose="02020603050405020304" pitchFamily="18" charset="0"/>
              </a:rPr>
              <a:t>Risk Management </a:t>
            </a:r>
          </a:p>
          <a:p>
            <a:pPr algn="l" eaLnBrk="1" hangingPunct="1"/>
            <a:r>
              <a:rPr lang="en-US" altLang="en-US" sz="2800" b="1" kern="0" dirty="0">
                <a:solidFill>
                  <a:srgbClr val="C00000"/>
                </a:solidFill>
                <a:latin typeface="D-DIN" panose="020B05040302020A0204" pitchFamily="34" charset="0"/>
                <a:cs typeface="Times New Roman" panose="02020603050405020304" pitchFamily="18" charset="0"/>
              </a:rPr>
              <a:t>R – </a:t>
            </a:r>
            <a:r>
              <a:rPr lang="en-US" altLang="en-US" sz="2800" b="1" kern="0" dirty="0">
                <a:solidFill>
                  <a:srgbClr val="0046AA"/>
                </a:solidFill>
                <a:latin typeface="D-DIN" panose="020B05040302020A0204" pitchFamily="34" charset="0"/>
                <a:cs typeface="Times New Roman" panose="02020603050405020304" pitchFamily="18" charset="0"/>
              </a:rPr>
              <a:t>Right Position Sizing</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7109" y="4539078"/>
            <a:ext cx="3038796" cy="1685519"/>
          </a:xfrm>
          <a:prstGeom prst="rect">
            <a:avLst/>
          </a:prstGeom>
        </p:spPr>
      </p:pic>
      <p:pic>
        <p:nvPicPr>
          <p:cNvPr id="26" name="Picture 13"/>
          <p:cNvPicPr>
            <a:picLocks noChangeAspect="1"/>
          </p:cNvPicPr>
          <p:nvPr/>
        </p:nvPicPr>
        <p:blipFill rotWithShape="1">
          <a:blip r:embed="rId4"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3749C07F-01B8-0A85-6BA5-F6742CB3FCDA}"/>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2670829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6"/>
          <p:cNvSpPr txBox="1">
            <a:spLocks noChangeArrowheads="1"/>
          </p:cNvSpPr>
          <p:nvPr/>
        </p:nvSpPr>
        <p:spPr bwMode="auto">
          <a:xfrm>
            <a:off x="1077289" y="1162390"/>
            <a:ext cx="10867965" cy="4678204"/>
          </a:xfrm>
          <a:prstGeom prst="rect">
            <a:avLst/>
          </a:prstGeom>
          <a:noFill/>
          <a:ln w="9525">
            <a:noFill/>
            <a:miter lim="800000"/>
            <a:headEnd/>
            <a:tailEnd/>
          </a:ln>
        </p:spPr>
        <p:txBody>
          <a:bodyPr wrap="square">
            <a:spAutoFit/>
          </a:bodyPr>
          <a:lstStyle/>
          <a:p>
            <a:pPr>
              <a:spcAft>
                <a:spcPts val="1200"/>
              </a:spcAft>
            </a:pPr>
            <a:r>
              <a:rPr lang="en-US" sz="1600" b="1" dirty="0">
                <a:latin typeface="D-DIN" panose="020B05040302020A0204" pitchFamily="34" charset="0"/>
                <a:cs typeface="Calibri" panose="020F0502020204030204" pitchFamily="34" charset="0"/>
              </a:rPr>
              <a:t>Investors’ expectations of a firm’s earnings growth was the main driver of its stock price</a:t>
            </a:r>
          </a:p>
          <a:p>
            <a:pPr>
              <a:spcAft>
                <a:spcPts val="1200"/>
              </a:spcAft>
            </a:pPr>
            <a:r>
              <a:rPr lang="en-US" sz="1600" b="1" dirty="0">
                <a:latin typeface="D-DIN" panose="020B05040302020A0204" pitchFamily="34" charset="0"/>
                <a:cs typeface="Calibri" panose="020F0502020204030204" pitchFamily="34" charset="0"/>
              </a:rPr>
              <a:t>Companies that have a record of strong and consistent earnings growth have been the most successful ones</a:t>
            </a:r>
          </a:p>
          <a:p>
            <a:pPr>
              <a:spcAft>
                <a:spcPts val="1200"/>
              </a:spcAft>
            </a:pPr>
            <a:r>
              <a:rPr lang="en-US" sz="1600" b="1" dirty="0">
                <a:latin typeface="D-DIN" panose="020B05040302020A0204" pitchFamily="34" charset="0"/>
                <a:cs typeface="Calibri" panose="020F0502020204030204" pitchFamily="34" charset="0"/>
              </a:rPr>
              <a:t>the key to extraordinary performance in the stock market is picking companies with the greatest earnings growth potential</a:t>
            </a:r>
          </a:p>
          <a:p>
            <a:pPr>
              <a:spcAft>
                <a:spcPts val="1200"/>
              </a:spcAft>
            </a:pPr>
            <a:r>
              <a:rPr lang="en-US" sz="1600" b="1" dirty="0">
                <a:latin typeface="D-DIN" panose="020B05040302020A0204" pitchFamily="34" charset="0"/>
                <a:cs typeface="Calibri" panose="020F0502020204030204" pitchFamily="34" charset="0"/>
              </a:rPr>
              <a:t>He focused on picking </a:t>
            </a:r>
            <a:r>
              <a:rPr lang="en-US" sz="1600" b="1" dirty="0" err="1">
                <a:latin typeface="D-DIN" panose="020B05040302020A0204" pitchFamily="34" charset="0"/>
                <a:cs typeface="Calibri" panose="020F0502020204030204" pitchFamily="34" charset="0"/>
              </a:rPr>
              <a:t>smallcap</a:t>
            </a:r>
            <a:r>
              <a:rPr lang="en-US" sz="1600" b="1" dirty="0">
                <a:latin typeface="D-DIN" panose="020B05040302020A0204" pitchFamily="34" charset="0"/>
                <a:cs typeface="Calibri" panose="020F0502020204030204" pitchFamily="34" charset="0"/>
              </a:rPr>
              <a:t> stocks, instead of </a:t>
            </a:r>
            <a:r>
              <a:rPr lang="en-US" sz="1600" b="1" dirty="0" err="1">
                <a:latin typeface="D-DIN" panose="020B05040302020A0204" pitchFamily="34" charset="0"/>
                <a:cs typeface="Calibri" panose="020F0502020204030204" pitchFamily="34" charset="0"/>
              </a:rPr>
              <a:t>largecaps</a:t>
            </a:r>
            <a:r>
              <a:rPr lang="en-US" sz="1600" b="1" dirty="0">
                <a:latin typeface="D-DIN" panose="020B05040302020A0204" pitchFamily="34" charset="0"/>
                <a:cs typeface="Calibri" panose="020F0502020204030204" pitchFamily="34" charset="0"/>
              </a:rPr>
              <a:t>. His approach for picking stocks was in sharp contrast to the more conservative approach that most investors used called ‘value investing’ whereby an investor tried to find undervalued stocks having relatively low valuations evident by their low P/E ratios</a:t>
            </a:r>
            <a:endParaRPr lang="en-IN" sz="1600" b="1" dirty="0">
              <a:latin typeface="D-DIN" panose="020B05040302020A0204" pitchFamily="34" charset="0"/>
              <a:cs typeface="Calibri" panose="020F0502020204030204" pitchFamily="34" charset="0"/>
            </a:endParaRPr>
          </a:p>
          <a:p>
            <a:pPr>
              <a:spcAft>
                <a:spcPts val="1200"/>
              </a:spcAft>
            </a:pPr>
            <a:r>
              <a:rPr lang="en-US" sz="1600" b="1" dirty="0" err="1">
                <a:latin typeface="D-DIN" panose="020B05040302020A0204" pitchFamily="34" charset="0"/>
                <a:cs typeface="Calibri" panose="020F0502020204030204" pitchFamily="34" charset="0"/>
              </a:rPr>
              <a:t>Driehaus</a:t>
            </a:r>
            <a:r>
              <a:rPr lang="en-US" sz="1600" b="1" dirty="0">
                <a:latin typeface="D-DIN" panose="020B05040302020A0204" pitchFamily="34" charset="0"/>
                <a:cs typeface="Calibri" panose="020F0502020204030204" pitchFamily="34" charset="0"/>
              </a:rPr>
              <a:t> invested mainly based on fundamentals. But to improve his entries and exit timings and to confirm his stock selection, he considered technical analysis as a helpful tool</a:t>
            </a:r>
          </a:p>
          <a:p>
            <a:pPr>
              <a:spcAft>
                <a:spcPts val="1200"/>
              </a:spcAft>
            </a:pPr>
            <a:r>
              <a:rPr lang="en-US" sz="1600" b="1" dirty="0">
                <a:latin typeface="D-DIN" panose="020B05040302020A0204" pitchFamily="34" charset="0"/>
                <a:cs typeface="Calibri" panose="020F0502020204030204" pitchFamily="34" charset="0"/>
              </a:rPr>
              <a:t>Investors should avoid the following common pitfalls that lead them to mediocre performance</a:t>
            </a:r>
          </a:p>
          <a:p>
            <a:pPr marL="285750" indent="-285750">
              <a:spcAft>
                <a:spcPts val="1200"/>
              </a:spcAft>
              <a:buFont typeface="Arial" panose="020B0604020202020204" pitchFamily="34" charset="0"/>
              <a:buChar char="•"/>
            </a:pPr>
            <a:r>
              <a:rPr lang="en-US" sz="1600" b="1" dirty="0">
                <a:latin typeface="D-DIN" panose="020B05040302020A0204" pitchFamily="34" charset="0"/>
                <a:cs typeface="Calibri" panose="020F0502020204030204" pitchFamily="34" charset="0"/>
              </a:rPr>
              <a:t>Stock prices heavily influenced by market dynamics</a:t>
            </a:r>
          </a:p>
          <a:p>
            <a:pPr marL="285750" indent="-285750">
              <a:spcAft>
                <a:spcPts val="1200"/>
              </a:spcAft>
              <a:buFont typeface="Arial" panose="020B0604020202020204" pitchFamily="34" charset="0"/>
              <a:buChar char="•"/>
            </a:pPr>
            <a:r>
              <a:rPr lang="en-US" sz="1600" b="1" dirty="0">
                <a:latin typeface="D-DIN" panose="020B05040302020A0204" pitchFamily="34" charset="0"/>
                <a:cs typeface="Calibri" panose="020F0502020204030204" pitchFamily="34" charset="0"/>
              </a:rPr>
              <a:t>Don't hold stocks for the sake of diversification</a:t>
            </a:r>
          </a:p>
          <a:p>
            <a:pPr marL="285750" indent="-285750">
              <a:spcAft>
                <a:spcPts val="1200"/>
              </a:spcAft>
              <a:buFont typeface="Arial" panose="020B0604020202020204" pitchFamily="34" charset="0"/>
              <a:buChar char="•"/>
            </a:pPr>
            <a:r>
              <a:rPr lang="en-US" sz="1600" b="1" dirty="0">
                <a:latin typeface="D-DIN" panose="020B05040302020A0204" pitchFamily="34" charset="0"/>
                <a:cs typeface="Calibri" panose="020F0502020204030204" pitchFamily="34" charset="0"/>
              </a:rPr>
              <a:t>Adjust to new ideas</a:t>
            </a:r>
          </a:p>
          <a:p>
            <a:pPr>
              <a:spcAft>
                <a:spcPts val="1200"/>
              </a:spcAft>
            </a:pPr>
            <a:endParaRPr lang="en-US" sz="1600" b="1" dirty="0">
              <a:latin typeface="D-DIN" panose="020B05040302020A0204" pitchFamily="34" charset="0"/>
              <a:cs typeface="Calibri" panose="020F0502020204030204" pitchFamily="34" charset="0"/>
            </a:endParaRPr>
          </a:p>
        </p:txBody>
      </p:sp>
      <p:grpSp>
        <p:nvGrpSpPr>
          <p:cNvPr id="8" name="Group 19"/>
          <p:cNvGrpSpPr>
            <a:grpSpLocks/>
          </p:cNvGrpSpPr>
          <p:nvPr/>
        </p:nvGrpSpPr>
        <p:grpSpPr bwMode="auto">
          <a:xfrm>
            <a:off x="740742" y="1303827"/>
            <a:ext cx="215900" cy="71438"/>
            <a:chOff x="641426" y="1647610"/>
            <a:chExt cx="312772" cy="108077"/>
          </a:xfrm>
        </p:grpSpPr>
        <p:sp>
          <p:nvSpPr>
            <p:cNvPr id="12" name="Rectangle 1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Rectangle 1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4" name="Group 19"/>
          <p:cNvGrpSpPr>
            <a:grpSpLocks/>
          </p:cNvGrpSpPr>
          <p:nvPr/>
        </p:nvGrpSpPr>
        <p:grpSpPr bwMode="auto">
          <a:xfrm>
            <a:off x="740742" y="1694034"/>
            <a:ext cx="215900" cy="71438"/>
            <a:chOff x="641426" y="1647610"/>
            <a:chExt cx="312772" cy="108077"/>
          </a:xfrm>
        </p:grpSpPr>
        <p:sp>
          <p:nvSpPr>
            <p:cNvPr id="15" name="Rectangle 1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Rectangle 1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7" name="Group 19"/>
          <p:cNvGrpSpPr>
            <a:grpSpLocks/>
          </p:cNvGrpSpPr>
          <p:nvPr/>
        </p:nvGrpSpPr>
        <p:grpSpPr bwMode="auto">
          <a:xfrm>
            <a:off x="740742" y="2109620"/>
            <a:ext cx="215900" cy="71438"/>
            <a:chOff x="641426" y="1647610"/>
            <a:chExt cx="312772" cy="108077"/>
          </a:xfrm>
        </p:grpSpPr>
        <p:sp>
          <p:nvSpPr>
            <p:cNvPr id="18" name="Rectangle 1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Rectangle 1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2" name="Group 19"/>
          <p:cNvGrpSpPr>
            <a:grpSpLocks/>
          </p:cNvGrpSpPr>
          <p:nvPr/>
        </p:nvGrpSpPr>
        <p:grpSpPr bwMode="auto">
          <a:xfrm>
            <a:off x="740742" y="2741338"/>
            <a:ext cx="215900" cy="71438"/>
            <a:chOff x="641426" y="1647610"/>
            <a:chExt cx="312772" cy="108077"/>
          </a:xfrm>
        </p:grpSpPr>
        <p:sp>
          <p:nvSpPr>
            <p:cNvPr id="23" name="Rectangle 22"/>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 name="Rectangle 23"/>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0" name="Group 19"/>
          <p:cNvGrpSpPr>
            <a:grpSpLocks/>
          </p:cNvGrpSpPr>
          <p:nvPr/>
        </p:nvGrpSpPr>
        <p:grpSpPr bwMode="auto">
          <a:xfrm>
            <a:off x="740742" y="3598351"/>
            <a:ext cx="215900" cy="71438"/>
            <a:chOff x="641426" y="1647610"/>
            <a:chExt cx="312772" cy="108077"/>
          </a:xfrm>
        </p:grpSpPr>
        <p:sp>
          <p:nvSpPr>
            <p:cNvPr id="21" name="Rectangle 2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5" name="Rectangle 2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6" name="Group 25"/>
          <p:cNvGrpSpPr>
            <a:grpSpLocks/>
          </p:cNvGrpSpPr>
          <p:nvPr/>
        </p:nvGrpSpPr>
        <p:grpSpPr bwMode="auto">
          <a:xfrm>
            <a:off x="740742" y="4242749"/>
            <a:ext cx="215900" cy="71438"/>
            <a:chOff x="641426" y="1647610"/>
            <a:chExt cx="312772" cy="108077"/>
          </a:xfrm>
        </p:grpSpPr>
        <p:sp>
          <p:nvSpPr>
            <p:cNvPr id="27" name="Rectangle 2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 name="Rectangle 2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3" name="Rectangle 2">
            <a:extLst>
              <a:ext uri="{FF2B5EF4-FFF2-40B4-BE49-F238E27FC236}">
                <a16:creationId xmlns:a16="http://schemas.microsoft.com/office/drawing/2014/main" id="{A7EB977F-268C-CDF3-FB59-D91E0117BC01}"/>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pic>
        <p:nvPicPr>
          <p:cNvPr id="4" name="Picture 13">
            <a:extLst>
              <a:ext uri="{FF2B5EF4-FFF2-40B4-BE49-F238E27FC236}">
                <a16:creationId xmlns:a16="http://schemas.microsoft.com/office/drawing/2014/main" id="{60580186-EBAD-D50B-78F1-AC596C17ABC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a:extLst>
              <a:ext uri="{FF2B5EF4-FFF2-40B4-BE49-F238E27FC236}">
                <a16:creationId xmlns:a16="http://schemas.microsoft.com/office/drawing/2014/main" id="{972B2D8A-C181-B973-C951-2B1EE716433C}"/>
              </a:ext>
            </a:extLst>
          </p:cNvPr>
          <p:cNvSpPr txBox="1">
            <a:spLocks noChangeArrowheads="1"/>
          </p:cNvSpPr>
          <p:nvPr/>
        </p:nvSpPr>
        <p:spPr bwMode="auto">
          <a:xfrm>
            <a:off x="436178" y="456680"/>
            <a:ext cx="10624457"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800" b="1" kern="0" dirty="0">
                <a:solidFill>
                  <a:srgbClr val="0046AA"/>
                </a:solidFill>
                <a:latin typeface="D-DIN" panose="020B05040302020A0204" pitchFamily="34" charset="0"/>
                <a:cs typeface="Times New Roman" panose="02020603050405020304" pitchFamily="18" charset="0"/>
              </a:rPr>
              <a:t>Momentum Investing - </a:t>
            </a:r>
            <a:r>
              <a:rPr lang="en-US" sz="2800" b="1" dirty="0">
                <a:solidFill>
                  <a:srgbClr val="C00000"/>
                </a:solidFill>
                <a:latin typeface="Calibri" panose="020F0502020204030204" pitchFamily="34" charset="0"/>
                <a:cs typeface="Calibri" panose="020F0502020204030204" pitchFamily="34" charset="0"/>
              </a:rPr>
              <a:t>Richard Driehaus</a:t>
            </a:r>
            <a:endParaRPr lang="en-IN" sz="2800" dirty="0">
              <a:solidFill>
                <a:srgbClr val="C00000"/>
              </a:solidFill>
            </a:endParaRPr>
          </a:p>
          <a:p>
            <a:pPr algn="l" eaLnBrk="1" hangingPunct="1"/>
            <a:endParaRPr lang="en-US" altLang="en-US" sz="2800" b="1" kern="0" dirty="0">
              <a:solidFill>
                <a:srgbClr val="0046AA"/>
              </a:solidFill>
              <a:latin typeface="D-DIN" panose="020B05040302020A0204" pitchFamily="34" charset="0"/>
              <a:cs typeface="Times New Roman" panose="02020603050405020304" pitchFamily="18" charset="0"/>
            </a:endParaRPr>
          </a:p>
        </p:txBody>
      </p:sp>
    </p:spTree>
    <p:extLst>
      <p:ext uri="{BB962C8B-B14F-4D97-AF65-F5344CB8AC3E}">
        <p14:creationId xmlns:p14="http://schemas.microsoft.com/office/powerpoint/2010/main" val="657171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6"/>
          <p:cNvSpPr txBox="1">
            <a:spLocks noChangeArrowheads="1"/>
          </p:cNvSpPr>
          <p:nvPr/>
        </p:nvSpPr>
        <p:spPr bwMode="auto">
          <a:xfrm>
            <a:off x="613677" y="1153550"/>
            <a:ext cx="10914684" cy="4539704"/>
          </a:xfrm>
          <a:prstGeom prst="rect">
            <a:avLst/>
          </a:prstGeom>
          <a:noFill/>
          <a:ln w="9525">
            <a:noFill/>
            <a:miter lim="800000"/>
            <a:headEnd/>
            <a:tailEnd/>
          </a:ln>
        </p:spPr>
        <p:txBody>
          <a:bodyPr wrap="square">
            <a:spAutoFit/>
          </a:bodyPr>
          <a:lstStyle/>
          <a:p>
            <a:pPr>
              <a:spcAft>
                <a:spcPts val="1200"/>
              </a:spcAft>
            </a:pPr>
            <a:r>
              <a:rPr lang="en-US" sz="1800" b="1" dirty="0">
                <a:latin typeface="D-DIN" panose="020B05040302020A0204" pitchFamily="34" charset="0"/>
                <a:cs typeface="Calibri" panose="020F0502020204030204" pitchFamily="34" charset="0"/>
              </a:rPr>
              <a:t>The legendary investor says there were some conventional wisdoms or investment paradigms worth avoiding as they were now almost outdated and were really no longer true. He says investors make the mistake of holding on to these beliefs and often search for clues to support them and reject information that conflict with the paradigm.</a:t>
            </a:r>
          </a:p>
          <a:p>
            <a:pPr>
              <a:spcAft>
                <a:spcPts val="1200"/>
              </a:spcAft>
            </a:pPr>
            <a:r>
              <a:rPr lang="en-US" sz="1800" b="1" dirty="0">
                <a:solidFill>
                  <a:srgbClr val="C00000"/>
                </a:solidFill>
                <a:latin typeface="D-DIN" panose="020B05040302020A0204" pitchFamily="34" charset="0"/>
                <a:cs typeface="Calibri" panose="020F0502020204030204" pitchFamily="34" charset="0"/>
              </a:rPr>
              <a:t>Some of these paradigms he felt should be avoided by investors-</a:t>
            </a:r>
          </a:p>
          <a:p>
            <a:pPr marL="450850">
              <a:spcAft>
                <a:spcPts val="600"/>
              </a:spcAft>
            </a:pPr>
            <a:r>
              <a:rPr lang="en-US" sz="1800" b="1" dirty="0">
                <a:latin typeface="D-DIN" panose="020B05040302020A0204" pitchFamily="34" charset="0"/>
                <a:cs typeface="Calibri" panose="020F0502020204030204" pitchFamily="34" charset="0"/>
              </a:rPr>
              <a:t>Buy low and sell high</a:t>
            </a:r>
          </a:p>
          <a:p>
            <a:pPr marL="450850">
              <a:spcAft>
                <a:spcPts val="600"/>
              </a:spcAft>
            </a:pPr>
            <a:r>
              <a:rPr lang="en-US" sz="1800" b="1" dirty="0">
                <a:latin typeface="D-DIN" panose="020B05040302020A0204" pitchFamily="34" charset="0"/>
                <a:cs typeface="Calibri" panose="020F0502020204030204" pitchFamily="34" charset="0"/>
              </a:rPr>
              <a:t>Don’t try to hit home runs. You make the most money by hitting a lot of singles</a:t>
            </a:r>
          </a:p>
          <a:p>
            <a:pPr marL="450850">
              <a:spcAft>
                <a:spcPts val="600"/>
              </a:spcAft>
            </a:pPr>
            <a:r>
              <a:rPr lang="en-US" sz="1800" b="1" dirty="0">
                <a:latin typeface="D-DIN" panose="020B05040302020A0204" pitchFamily="34" charset="0"/>
                <a:cs typeface="Calibri" panose="020F0502020204030204" pitchFamily="34" charset="0"/>
              </a:rPr>
              <a:t>A high turnover strategy is risky</a:t>
            </a:r>
          </a:p>
          <a:p>
            <a:pPr marL="450850">
              <a:spcAft>
                <a:spcPts val="600"/>
              </a:spcAft>
            </a:pPr>
            <a:r>
              <a:rPr lang="en-US" sz="1800" b="1" dirty="0">
                <a:latin typeface="D-DIN" panose="020B05040302020A0204" pitchFamily="34" charset="0"/>
                <a:cs typeface="Calibri" panose="020F0502020204030204" pitchFamily="34" charset="0"/>
              </a:rPr>
              <a:t>An investment process needs to be very systematic</a:t>
            </a:r>
          </a:p>
          <a:p>
            <a:pPr marL="450850">
              <a:spcAft>
                <a:spcPts val="600"/>
              </a:spcAft>
            </a:pPr>
            <a:r>
              <a:rPr lang="en-US" sz="1800" b="1" dirty="0">
                <a:latin typeface="D-DIN" panose="020B05040302020A0204" pitchFamily="34" charset="0"/>
                <a:cs typeface="Calibri" panose="020F0502020204030204" pitchFamily="34" charset="0"/>
              </a:rPr>
              <a:t>You must have a value-based process</a:t>
            </a:r>
          </a:p>
          <a:p>
            <a:pPr marL="450850">
              <a:spcAft>
                <a:spcPts val="600"/>
              </a:spcAft>
            </a:pPr>
            <a:r>
              <a:rPr lang="en-US" sz="1800" b="1" dirty="0">
                <a:latin typeface="D-DIN" panose="020B05040302020A0204" pitchFamily="34" charset="0"/>
                <a:cs typeface="Calibri" panose="020F0502020204030204" pitchFamily="34" charset="0"/>
              </a:rPr>
              <a:t>You need to buy good Street research and have contact with the best analysts</a:t>
            </a:r>
          </a:p>
          <a:p>
            <a:pPr marL="450850">
              <a:spcAft>
                <a:spcPts val="600"/>
              </a:spcAft>
            </a:pPr>
            <a:r>
              <a:rPr lang="en-US" sz="1800" b="1" dirty="0">
                <a:latin typeface="D-DIN" panose="020B05040302020A0204" pitchFamily="34" charset="0"/>
                <a:cs typeface="Calibri" panose="020F0502020204030204" pitchFamily="34" charset="0"/>
              </a:rPr>
              <a:t>The best measure of investment risk is the standard deviation of return</a:t>
            </a:r>
          </a:p>
          <a:p>
            <a:pPr marL="450850">
              <a:spcAft>
                <a:spcPts val="600"/>
              </a:spcAft>
            </a:pPr>
            <a:r>
              <a:rPr lang="en-US" sz="1800" b="1" dirty="0">
                <a:latin typeface="D-DIN" panose="020B05040302020A0204" pitchFamily="34" charset="0"/>
                <a:cs typeface="Calibri" panose="020F0502020204030204" pitchFamily="34" charset="0"/>
              </a:rPr>
              <a:t>It’s Risky to place your money with a ‘Star System’ manager</a:t>
            </a:r>
          </a:p>
        </p:txBody>
      </p:sp>
      <p:grpSp>
        <p:nvGrpSpPr>
          <p:cNvPr id="20" name="Group 19"/>
          <p:cNvGrpSpPr>
            <a:grpSpLocks/>
          </p:cNvGrpSpPr>
          <p:nvPr/>
        </p:nvGrpSpPr>
        <p:grpSpPr bwMode="auto">
          <a:xfrm>
            <a:off x="715342" y="2997994"/>
            <a:ext cx="215900" cy="71438"/>
            <a:chOff x="641426" y="1647610"/>
            <a:chExt cx="312772" cy="108077"/>
          </a:xfrm>
        </p:grpSpPr>
        <p:sp>
          <p:nvSpPr>
            <p:cNvPr id="21" name="Rectangle 2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5" name="Rectangle 2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36" name="Rectangle 2"/>
          <p:cNvSpPr txBox="1">
            <a:spLocks noChangeArrowheads="1"/>
          </p:cNvSpPr>
          <p:nvPr/>
        </p:nvSpPr>
        <p:spPr bwMode="auto">
          <a:xfrm>
            <a:off x="614025" y="-837859"/>
            <a:ext cx="8506827"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endParaRPr lang="en-US" altLang="en-US" sz="2400" b="1" kern="0" dirty="0">
              <a:solidFill>
                <a:srgbClr val="0046AA"/>
              </a:solidFill>
              <a:latin typeface="D-DIN" panose="020B05040302020A0204" pitchFamily="34" charset="0"/>
              <a:cs typeface="Times New Roman" panose="02020603050405020304" pitchFamily="18" charset="0"/>
            </a:endParaRPr>
          </a:p>
        </p:txBody>
      </p:sp>
      <p:grpSp>
        <p:nvGrpSpPr>
          <p:cNvPr id="38" name="Group 37"/>
          <p:cNvGrpSpPr>
            <a:grpSpLocks/>
          </p:cNvGrpSpPr>
          <p:nvPr/>
        </p:nvGrpSpPr>
        <p:grpSpPr bwMode="auto">
          <a:xfrm>
            <a:off x="715342" y="3343752"/>
            <a:ext cx="215900" cy="71438"/>
            <a:chOff x="641426" y="1647610"/>
            <a:chExt cx="312772" cy="108077"/>
          </a:xfrm>
        </p:grpSpPr>
        <p:sp>
          <p:nvSpPr>
            <p:cNvPr id="39" name="Rectangle 38"/>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0" name="Rectangle 39"/>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1" name="Group 40"/>
          <p:cNvGrpSpPr>
            <a:grpSpLocks/>
          </p:cNvGrpSpPr>
          <p:nvPr/>
        </p:nvGrpSpPr>
        <p:grpSpPr bwMode="auto">
          <a:xfrm>
            <a:off x="715342" y="3706013"/>
            <a:ext cx="215900" cy="71438"/>
            <a:chOff x="641426" y="1647610"/>
            <a:chExt cx="312772" cy="108077"/>
          </a:xfrm>
        </p:grpSpPr>
        <p:sp>
          <p:nvSpPr>
            <p:cNvPr id="42" name="Rectangle 4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3" name="Rectangle 4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4" name="Group 43"/>
          <p:cNvGrpSpPr>
            <a:grpSpLocks/>
          </p:cNvGrpSpPr>
          <p:nvPr/>
        </p:nvGrpSpPr>
        <p:grpSpPr bwMode="auto">
          <a:xfrm>
            <a:off x="715342" y="4056140"/>
            <a:ext cx="215900" cy="71438"/>
            <a:chOff x="641426" y="1647610"/>
            <a:chExt cx="312772" cy="108077"/>
          </a:xfrm>
        </p:grpSpPr>
        <p:sp>
          <p:nvSpPr>
            <p:cNvPr id="45" name="Rectangle 4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6" name="Rectangle 4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7" name="Group 46"/>
          <p:cNvGrpSpPr>
            <a:grpSpLocks/>
          </p:cNvGrpSpPr>
          <p:nvPr/>
        </p:nvGrpSpPr>
        <p:grpSpPr bwMode="auto">
          <a:xfrm>
            <a:off x="715342" y="4400081"/>
            <a:ext cx="215900" cy="71438"/>
            <a:chOff x="641426" y="1647610"/>
            <a:chExt cx="312772" cy="108077"/>
          </a:xfrm>
        </p:grpSpPr>
        <p:sp>
          <p:nvSpPr>
            <p:cNvPr id="48" name="Rectangle 4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9" name="Rectangle 4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50" name="Group 49"/>
          <p:cNvGrpSpPr>
            <a:grpSpLocks/>
          </p:cNvGrpSpPr>
          <p:nvPr/>
        </p:nvGrpSpPr>
        <p:grpSpPr bwMode="auto">
          <a:xfrm>
            <a:off x="715342" y="4728611"/>
            <a:ext cx="215900" cy="71438"/>
            <a:chOff x="641426" y="1647610"/>
            <a:chExt cx="312772" cy="108077"/>
          </a:xfrm>
        </p:grpSpPr>
        <p:sp>
          <p:nvSpPr>
            <p:cNvPr id="51" name="Rectangle 5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2" name="Rectangle 5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53" name="Group 52"/>
          <p:cNvGrpSpPr>
            <a:grpSpLocks/>
          </p:cNvGrpSpPr>
          <p:nvPr/>
        </p:nvGrpSpPr>
        <p:grpSpPr bwMode="auto">
          <a:xfrm>
            <a:off x="715342" y="5085911"/>
            <a:ext cx="215900" cy="71438"/>
            <a:chOff x="641426" y="1647610"/>
            <a:chExt cx="312772" cy="108077"/>
          </a:xfrm>
        </p:grpSpPr>
        <p:sp>
          <p:nvSpPr>
            <p:cNvPr id="54" name="Rectangle 5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5" name="Rectangle 5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56" name="Group 55"/>
          <p:cNvGrpSpPr>
            <a:grpSpLocks/>
          </p:cNvGrpSpPr>
          <p:nvPr/>
        </p:nvGrpSpPr>
        <p:grpSpPr bwMode="auto">
          <a:xfrm>
            <a:off x="715342" y="5436914"/>
            <a:ext cx="215900" cy="71438"/>
            <a:chOff x="641426" y="1647610"/>
            <a:chExt cx="312772" cy="108077"/>
          </a:xfrm>
        </p:grpSpPr>
        <p:sp>
          <p:nvSpPr>
            <p:cNvPr id="57" name="Rectangle 5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8" name="Rectangle 5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2" name="Rectangle 1">
            <a:extLst>
              <a:ext uri="{FF2B5EF4-FFF2-40B4-BE49-F238E27FC236}">
                <a16:creationId xmlns:a16="http://schemas.microsoft.com/office/drawing/2014/main" id="{F3168FF1-6ACE-026E-6B9B-53314E3C17C9}"/>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pic>
        <p:nvPicPr>
          <p:cNvPr id="3" name="Picture 13">
            <a:extLst>
              <a:ext uri="{FF2B5EF4-FFF2-40B4-BE49-F238E27FC236}">
                <a16:creationId xmlns:a16="http://schemas.microsoft.com/office/drawing/2014/main" id="{CE04F64C-E93D-C5A0-3931-412187E8E49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a:extLst>
              <a:ext uri="{FF2B5EF4-FFF2-40B4-BE49-F238E27FC236}">
                <a16:creationId xmlns:a16="http://schemas.microsoft.com/office/drawing/2014/main" id="{B88C8214-4387-708E-031B-CF0E7CEF0785}"/>
              </a:ext>
            </a:extLst>
          </p:cNvPr>
          <p:cNvSpPr txBox="1">
            <a:spLocks noChangeArrowheads="1"/>
          </p:cNvSpPr>
          <p:nvPr/>
        </p:nvSpPr>
        <p:spPr bwMode="auto">
          <a:xfrm>
            <a:off x="436178" y="456680"/>
            <a:ext cx="10624457"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800" b="1" kern="0" dirty="0">
                <a:solidFill>
                  <a:srgbClr val="0046AA"/>
                </a:solidFill>
                <a:latin typeface="D-DIN" panose="020B05040302020A0204" pitchFamily="34" charset="0"/>
                <a:cs typeface="Times New Roman" panose="02020603050405020304" pitchFamily="18" charset="0"/>
              </a:rPr>
              <a:t>Momentum Investing – Some Paradigms to be avoided </a:t>
            </a:r>
          </a:p>
          <a:p>
            <a:pPr algn="l" eaLnBrk="1" hangingPunct="1"/>
            <a:endParaRPr lang="en-US" altLang="en-US" sz="2800" b="1" kern="0" dirty="0">
              <a:solidFill>
                <a:srgbClr val="0046AA"/>
              </a:solidFill>
              <a:latin typeface="D-DIN" panose="020B05040302020A0204" pitchFamily="34" charset="0"/>
              <a:cs typeface="Times New Roman" panose="02020603050405020304" pitchFamily="18" charset="0"/>
            </a:endParaRPr>
          </a:p>
        </p:txBody>
      </p:sp>
    </p:spTree>
    <p:extLst>
      <p:ext uri="{BB962C8B-B14F-4D97-AF65-F5344CB8AC3E}">
        <p14:creationId xmlns:p14="http://schemas.microsoft.com/office/powerpoint/2010/main" val="4199247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3">
            <a:extLst>
              <a:ext uri="{FF2B5EF4-FFF2-40B4-BE49-F238E27FC236}">
                <a16:creationId xmlns:a16="http://schemas.microsoft.com/office/drawing/2014/main" id="{CBA197B8-1BC9-DAFD-F5A8-53BA7CAD8BE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a:extLst>
              <a:ext uri="{FF2B5EF4-FFF2-40B4-BE49-F238E27FC236}">
                <a16:creationId xmlns:a16="http://schemas.microsoft.com/office/drawing/2014/main" id="{EDEC8D18-8603-B66A-2913-4468D20D5C53}"/>
              </a:ext>
            </a:extLst>
          </p:cNvPr>
          <p:cNvSpPr txBox="1">
            <a:spLocks noChangeArrowheads="1"/>
          </p:cNvSpPr>
          <p:nvPr/>
        </p:nvSpPr>
        <p:spPr bwMode="auto">
          <a:xfrm>
            <a:off x="347278" y="373179"/>
            <a:ext cx="10624457"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400" b="1" kern="0" dirty="0">
                <a:solidFill>
                  <a:srgbClr val="0046AA"/>
                </a:solidFill>
                <a:latin typeface="D-DIN" panose="020B05040302020A0204" pitchFamily="34" charset="0"/>
                <a:cs typeface="Times New Roman" panose="02020603050405020304" pitchFamily="18" charset="0"/>
              </a:rPr>
              <a:t>Investing Parameters</a:t>
            </a:r>
          </a:p>
        </p:txBody>
      </p:sp>
      <p:graphicFrame>
        <p:nvGraphicFramePr>
          <p:cNvPr id="24" name="Table 23">
            <a:extLst>
              <a:ext uri="{FF2B5EF4-FFF2-40B4-BE49-F238E27FC236}">
                <a16:creationId xmlns:a16="http://schemas.microsoft.com/office/drawing/2014/main" id="{B3386427-2292-31EF-2CA6-127B19E106D1}"/>
              </a:ext>
            </a:extLst>
          </p:cNvPr>
          <p:cNvGraphicFramePr>
            <a:graphicFrameLocks noGrp="1"/>
          </p:cNvGraphicFramePr>
          <p:nvPr>
            <p:extLst>
              <p:ext uri="{D42A27DB-BD31-4B8C-83A1-F6EECF244321}">
                <p14:modId xmlns:p14="http://schemas.microsoft.com/office/powerpoint/2010/main" val="402543765"/>
              </p:ext>
            </p:extLst>
          </p:nvPr>
        </p:nvGraphicFramePr>
        <p:xfrm>
          <a:off x="497003" y="1499942"/>
          <a:ext cx="11079746" cy="4787999"/>
        </p:xfrm>
        <a:graphic>
          <a:graphicData uri="http://schemas.openxmlformats.org/drawingml/2006/table">
            <a:tbl>
              <a:tblPr bandRow="1"/>
              <a:tblGrid>
                <a:gridCol w="1623897">
                  <a:extLst>
                    <a:ext uri="{9D8B030D-6E8A-4147-A177-3AD203B41FA5}">
                      <a16:colId xmlns:a16="http://schemas.microsoft.com/office/drawing/2014/main" val="2724393166"/>
                    </a:ext>
                  </a:extLst>
                </a:gridCol>
                <a:gridCol w="4774494">
                  <a:extLst>
                    <a:ext uri="{9D8B030D-6E8A-4147-A177-3AD203B41FA5}">
                      <a16:colId xmlns:a16="http://schemas.microsoft.com/office/drawing/2014/main" val="705647622"/>
                    </a:ext>
                  </a:extLst>
                </a:gridCol>
                <a:gridCol w="4681355">
                  <a:extLst>
                    <a:ext uri="{9D8B030D-6E8A-4147-A177-3AD203B41FA5}">
                      <a16:colId xmlns:a16="http://schemas.microsoft.com/office/drawing/2014/main" val="631255425"/>
                    </a:ext>
                  </a:extLst>
                </a:gridCol>
              </a:tblGrid>
              <a:tr h="244119">
                <a:tc>
                  <a:txBody>
                    <a:bodyPr/>
                    <a:lstStyle/>
                    <a:p>
                      <a:pPr algn="l">
                        <a:lnSpc>
                          <a:spcPct val="107000"/>
                        </a:lnSpc>
                        <a:spcAft>
                          <a:spcPts val="800"/>
                        </a:spcAft>
                      </a:pPr>
                      <a:r>
                        <a:rPr lang="en-IN" sz="1100" dirty="0">
                          <a:solidFill>
                            <a:schemeClr val="bg1"/>
                          </a:solidFill>
                          <a:effectLst/>
                          <a:latin typeface="D-DIN" panose="020B0504030202030204" pitchFamily="34" charset="0"/>
                          <a:ea typeface="Calibri" panose="020F0502020204030204" pitchFamily="34" charset="0"/>
                        </a:rPr>
                        <a:t> </a:t>
                      </a:r>
                    </a:p>
                  </a:txBody>
                  <a:tcPr marL="41250" marR="41250" marT="0" marB="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0046AA"/>
                    </a:solidFill>
                  </a:tcPr>
                </a:tc>
                <a:tc>
                  <a:txBody>
                    <a:bodyPr/>
                    <a:lstStyle/>
                    <a:p>
                      <a:pPr algn="l">
                        <a:lnSpc>
                          <a:spcPct val="107000"/>
                        </a:lnSpc>
                        <a:spcAft>
                          <a:spcPts val="800"/>
                        </a:spcAft>
                      </a:pPr>
                      <a:r>
                        <a:rPr lang="en-IN" sz="1100" b="1" dirty="0">
                          <a:solidFill>
                            <a:schemeClr val="bg1"/>
                          </a:solidFill>
                          <a:effectLst/>
                          <a:latin typeface="D-DIN" panose="020B0504030202030204" pitchFamily="34" charset="0"/>
                          <a:ea typeface="Calibri" panose="020F0502020204030204" pitchFamily="34" charset="0"/>
                        </a:rPr>
                        <a:t>CORE INVESTING</a:t>
                      </a:r>
                      <a:endParaRPr lang="en-IN" sz="1100" dirty="0">
                        <a:solidFill>
                          <a:schemeClr val="bg1"/>
                        </a:solidFill>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0046AA"/>
                    </a:solidFill>
                  </a:tcPr>
                </a:tc>
                <a:tc>
                  <a:txBody>
                    <a:bodyPr/>
                    <a:lstStyle/>
                    <a:p>
                      <a:pPr algn="l">
                        <a:lnSpc>
                          <a:spcPct val="107000"/>
                        </a:lnSpc>
                        <a:spcAft>
                          <a:spcPts val="800"/>
                        </a:spcAft>
                      </a:pPr>
                      <a:r>
                        <a:rPr lang="en-IN" sz="1100" b="1" dirty="0">
                          <a:solidFill>
                            <a:schemeClr val="bg1"/>
                          </a:solidFill>
                          <a:effectLst/>
                          <a:latin typeface="D-DIN" panose="020B0504030202030204" pitchFamily="34" charset="0"/>
                          <a:ea typeface="Calibri" panose="020F0502020204030204" pitchFamily="34" charset="0"/>
                        </a:rPr>
                        <a:t>SATELLITE INVESTING </a:t>
                      </a:r>
                      <a:endParaRPr lang="en-IN" sz="1100" dirty="0">
                        <a:solidFill>
                          <a:schemeClr val="bg1"/>
                        </a:solidFill>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0046AA"/>
                    </a:solidFill>
                  </a:tcPr>
                </a:tc>
                <a:extLst>
                  <a:ext uri="{0D108BD9-81ED-4DB2-BD59-A6C34878D82A}">
                    <a16:rowId xmlns:a16="http://schemas.microsoft.com/office/drawing/2014/main" val="4183159459"/>
                  </a:ext>
                </a:extLst>
              </a:tr>
              <a:tr h="224386">
                <a:tc>
                  <a:txBody>
                    <a:bodyPr/>
                    <a:lstStyle/>
                    <a:p>
                      <a:pPr algn="l">
                        <a:lnSpc>
                          <a:spcPct val="107000"/>
                        </a:lnSpc>
                        <a:spcAft>
                          <a:spcPts val="800"/>
                        </a:spcAft>
                      </a:pPr>
                      <a:r>
                        <a:rPr lang="en-IN" sz="1100" b="1" dirty="0">
                          <a:solidFill>
                            <a:srgbClr val="000000"/>
                          </a:solidFill>
                          <a:effectLst/>
                          <a:latin typeface="D-DIN" panose="020B0504030202030204" pitchFamily="34" charset="0"/>
                          <a:ea typeface="Calibri" panose="020F0502020204030204" pitchFamily="34" charset="0"/>
                        </a:rPr>
                        <a:t>Outlook For Investment</a:t>
                      </a:r>
                      <a:endParaRPr lang="en-IN" sz="1100" dirty="0">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2F2F2"/>
                    </a:solidFill>
                  </a:tcPr>
                </a:tc>
                <a:tc>
                  <a:txBody>
                    <a:bodyPr/>
                    <a:lstStyle/>
                    <a:p>
                      <a:pPr algn="l">
                        <a:lnSpc>
                          <a:spcPct val="107000"/>
                        </a:lnSpc>
                        <a:spcAft>
                          <a:spcPts val="800"/>
                        </a:spcAft>
                      </a:pPr>
                      <a:r>
                        <a:rPr lang="en-IN" sz="1100" b="1" dirty="0">
                          <a:solidFill>
                            <a:srgbClr val="000000"/>
                          </a:solidFill>
                          <a:effectLst/>
                          <a:latin typeface="D-DIN" panose="020B0504030202030204" pitchFamily="34" charset="0"/>
                          <a:ea typeface="Calibri" panose="020F0502020204030204" pitchFamily="34" charset="0"/>
                        </a:rPr>
                        <a:t>Sector based Future Growth Outlook</a:t>
                      </a:r>
                      <a:endParaRPr lang="en-IN" sz="1100" dirty="0">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2F2F2"/>
                    </a:solidFill>
                  </a:tcPr>
                </a:tc>
                <a:tc>
                  <a:txBody>
                    <a:bodyPr/>
                    <a:lstStyle/>
                    <a:p>
                      <a:pPr algn="l">
                        <a:lnSpc>
                          <a:spcPct val="107000"/>
                        </a:lnSpc>
                        <a:spcAft>
                          <a:spcPts val="800"/>
                        </a:spcAft>
                      </a:pPr>
                      <a:r>
                        <a:rPr lang="en-IN" sz="1100" b="1">
                          <a:solidFill>
                            <a:srgbClr val="000000"/>
                          </a:solidFill>
                          <a:effectLst/>
                          <a:latin typeface="D-DIN" panose="020B0504030202030204" pitchFamily="34" charset="0"/>
                          <a:ea typeface="Calibri" panose="020F0502020204030204" pitchFamily="34" charset="0"/>
                        </a:rPr>
                        <a:t>No Specific Sector</a:t>
                      </a:r>
                      <a:endParaRPr lang="en-IN" sz="1100">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2F2F2"/>
                    </a:solidFill>
                  </a:tcPr>
                </a:tc>
                <a:extLst>
                  <a:ext uri="{0D108BD9-81ED-4DB2-BD59-A6C34878D82A}">
                    <a16:rowId xmlns:a16="http://schemas.microsoft.com/office/drawing/2014/main" val="2361594336"/>
                  </a:ext>
                </a:extLst>
              </a:tr>
              <a:tr h="167614">
                <a:tc>
                  <a:txBody>
                    <a:bodyPr/>
                    <a:lstStyle/>
                    <a:p>
                      <a:pPr algn="l">
                        <a:lnSpc>
                          <a:spcPct val="107000"/>
                        </a:lnSpc>
                        <a:spcAft>
                          <a:spcPts val="800"/>
                        </a:spcAft>
                      </a:pPr>
                      <a:r>
                        <a:rPr lang="en-IN" sz="1100" b="1">
                          <a:solidFill>
                            <a:srgbClr val="000000"/>
                          </a:solidFill>
                          <a:effectLst/>
                          <a:latin typeface="D-DIN" panose="020B0504030202030204" pitchFamily="34" charset="0"/>
                          <a:ea typeface="Calibri" panose="020F0502020204030204" pitchFamily="34" charset="0"/>
                        </a:rPr>
                        <a:t>Strategy</a:t>
                      </a:r>
                      <a:endParaRPr lang="en-IN" sz="1100">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2F2F2"/>
                    </a:solidFill>
                  </a:tcPr>
                </a:tc>
                <a:tc>
                  <a:txBody>
                    <a:bodyPr/>
                    <a:lstStyle/>
                    <a:p>
                      <a:pPr algn="l">
                        <a:lnSpc>
                          <a:spcPct val="107000"/>
                        </a:lnSpc>
                        <a:spcAft>
                          <a:spcPts val="800"/>
                        </a:spcAft>
                      </a:pPr>
                      <a:r>
                        <a:rPr lang="en-IN" sz="1100" b="1">
                          <a:solidFill>
                            <a:srgbClr val="000000"/>
                          </a:solidFill>
                          <a:effectLst/>
                          <a:latin typeface="D-DIN" panose="020B0504030202030204" pitchFamily="34" charset="0"/>
                          <a:ea typeface="Calibri" panose="020F0502020204030204" pitchFamily="34" charset="0"/>
                        </a:rPr>
                        <a:t>Fundamentals (75%) + Technical (25%)</a:t>
                      </a:r>
                      <a:endParaRPr lang="en-IN" sz="1100">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2F2F2"/>
                    </a:solidFill>
                  </a:tcPr>
                </a:tc>
                <a:tc>
                  <a:txBody>
                    <a:bodyPr/>
                    <a:lstStyle/>
                    <a:p>
                      <a:pPr algn="l">
                        <a:lnSpc>
                          <a:spcPct val="107000"/>
                        </a:lnSpc>
                        <a:spcAft>
                          <a:spcPts val="800"/>
                        </a:spcAft>
                      </a:pPr>
                      <a:r>
                        <a:rPr lang="en-IN" sz="1100" b="1">
                          <a:solidFill>
                            <a:srgbClr val="000000"/>
                          </a:solidFill>
                          <a:effectLst/>
                          <a:latin typeface="D-DIN" panose="020B0504030202030204" pitchFamily="34" charset="0"/>
                          <a:ea typeface="Calibri" panose="020F0502020204030204" pitchFamily="34" charset="0"/>
                        </a:rPr>
                        <a:t>Technical (75%) + Fundamentals (25%)</a:t>
                      </a:r>
                      <a:endParaRPr lang="en-IN" sz="1100">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2F2F2"/>
                    </a:solidFill>
                  </a:tcPr>
                </a:tc>
                <a:extLst>
                  <a:ext uri="{0D108BD9-81ED-4DB2-BD59-A6C34878D82A}">
                    <a16:rowId xmlns:a16="http://schemas.microsoft.com/office/drawing/2014/main" val="557964635"/>
                  </a:ext>
                </a:extLst>
              </a:tr>
              <a:tr h="224386">
                <a:tc>
                  <a:txBody>
                    <a:bodyPr/>
                    <a:lstStyle/>
                    <a:p>
                      <a:pPr algn="l">
                        <a:lnSpc>
                          <a:spcPct val="107000"/>
                        </a:lnSpc>
                        <a:spcAft>
                          <a:spcPts val="800"/>
                        </a:spcAft>
                      </a:pPr>
                      <a:r>
                        <a:rPr lang="en-IN" sz="1100" b="1">
                          <a:solidFill>
                            <a:srgbClr val="000000"/>
                          </a:solidFill>
                          <a:effectLst/>
                          <a:latin typeface="D-DIN" panose="020B0504030202030204" pitchFamily="34" charset="0"/>
                          <a:ea typeface="Calibri" panose="020F0502020204030204" pitchFamily="34" charset="0"/>
                        </a:rPr>
                        <a:t>Average Holding period</a:t>
                      </a:r>
                      <a:endParaRPr lang="en-IN" sz="1100">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a:txBody>
                    <a:bodyPr/>
                    <a:lstStyle/>
                    <a:p>
                      <a:pPr algn="l">
                        <a:lnSpc>
                          <a:spcPct val="107000"/>
                        </a:lnSpc>
                        <a:spcAft>
                          <a:spcPts val="800"/>
                        </a:spcAft>
                      </a:pPr>
                      <a:r>
                        <a:rPr lang="en-IN" sz="1100" dirty="0">
                          <a:solidFill>
                            <a:srgbClr val="000000"/>
                          </a:solidFill>
                          <a:effectLst/>
                          <a:latin typeface="D-DIN" panose="020B0504030202030204" pitchFamily="34" charset="0"/>
                          <a:ea typeface="Calibri" panose="020F0502020204030204" pitchFamily="34" charset="0"/>
                        </a:rPr>
                        <a:t>2-5 Yrs.</a:t>
                      </a:r>
                      <a:endParaRPr lang="en-IN" sz="1100" dirty="0">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a:txBody>
                    <a:bodyPr/>
                    <a:lstStyle/>
                    <a:p>
                      <a:pPr algn="l">
                        <a:lnSpc>
                          <a:spcPct val="107000"/>
                        </a:lnSpc>
                        <a:spcAft>
                          <a:spcPts val="800"/>
                        </a:spcAft>
                      </a:pPr>
                      <a:r>
                        <a:rPr lang="en-IN" sz="1100">
                          <a:effectLst/>
                          <a:latin typeface="D-DIN" panose="020B0504030202030204" pitchFamily="34" charset="0"/>
                          <a:ea typeface="Calibri" panose="020F0502020204030204" pitchFamily="34" charset="0"/>
                        </a:rPr>
                        <a:t>Upto</a:t>
                      </a:r>
                      <a:r>
                        <a:rPr lang="en-IN" sz="1100">
                          <a:solidFill>
                            <a:srgbClr val="000000"/>
                          </a:solidFill>
                          <a:effectLst/>
                          <a:latin typeface="D-DIN" panose="020B0504030202030204" pitchFamily="34" charset="0"/>
                          <a:ea typeface="Calibri" panose="020F0502020204030204" pitchFamily="34" charset="0"/>
                        </a:rPr>
                        <a:t> 1 yr.</a:t>
                      </a:r>
                      <a:endParaRPr lang="en-IN" sz="1100">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extLst>
                  <a:ext uri="{0D108BD9-81ED-4DB2-BD59-A6C34878D82A}">
                    <a16:rowId xmlns:a16="http://schemas.microsoft.com/office/drawing/2014/main" val="2110452002"/>
                  </a:ext>
                </a:extLst>
              </a:tr>
              <a:tr h="224386">
                <a:tc>
                  <a:txBody>
                    <a:bodyPr/>
                    <a:lstStyle/>
                    <a:p>
                      <a:pPr algn="l">
                        <a:lnSpc>
                          <a:spcPct val="107000"/>
                        </a:lnSpc>
                        <a:spcAft>
                          <a:spcPts val="800"/>
                        </a:spcAft>
                      </a:pPr>
                      <a:r>
                        <a:rPr lang="en-IN" sz="1100" b="1">
                          <a:solidFill>
                            <a:srgbClr val="000000"/>
                          </a:solidFill>
                          <a:effectLst/>
                          <a:latin typeface="D-DIN" panose="020B0504030202030204" pitchFamily="34" charset="0"/>
                          <a:ea typeface="Calibri" panose="020F0502020204030204" pitchFamily="34" charset="0"/>
                        </a:rPr>
                        <a:t>No. of Stocks</a:t>
                      </a:r>
                      <a:endParaRPr lang="en-IN" sz="1100">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a:txBody>
                    <a:bodyPr/>
                    <a:lstStyle/>
                    <a:p>
                      <a:pPr algn="l">
                        <a:lnSpc>
                          <a:spcPct val="107000"/>
                        </a:lnSpc>
                        <a:spcAft>
                          <a:spcPts val="800"/>
                        </a:spcAft>
                      </a:pPr>
                      <a:r>
                        <a:rPr lang="en-IN" sz="1100" dirty="0">
                          <a:solidFill>
                            <a:srgbClr val="000000"/>
                          </a:solidFill>
                          <a:effectLst/>
                          <a:latin typeface="D-DIN" panose="020B0504030202030204" pitchFamily="34" charset="0"/>
                          <a:ea typeface="Calibri" panose="020F0502020204030204" pitchFamily="34" charset="0"/>
                        </a:rPr>
                        <a:t>No Number Specified</a:t>
                      </a:r>
                      <a:endParaRPr lang="en-IN" sz="1100" dirty="0">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a:txBody>
                    <a:bodyPr/>
                    <a:lstStyle/>
                    <a:p>
                      <a:pPr algn="l">
                        <a:lnSpc>
                          <a:spcPct val="107000"/>
                        </a:lnSpc>
                        <a:spcAft>
                          <a:spcPts val="800"/>
                        </a:spcAft>
                      </a:pPr>
                      <a:r>
                        <a:rPr lang="en-IN" sz="1100">
                          <a:solidFill>
                            <a:srgbClr val="000000"/>
                          </a:solidFill>
                          <a:effectLst/>
                          <a:latin typeface="D-DIN" panose="020B0504030202030204" pitchFamily="34" charset="0"/>
                          <a:ea typeface="Calibri" panose="020F0502020204030204" pitchFamily="34" charset="0"/>
                        </a:rPr>
                        <a:t>Being Opportunistic &amp; Grab every Opportunity</a:t>
                      </a:r>
                      <a:endParaRPr lang="en-IN" sz="1100">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extLst>
                  <a:ext uri="{0D108BD9-81ED-4DB2-BD59-A6C34878D82A}">
                    <a16:rowId xmlns:a16="http://schemas.microsoft.com/office/drawing/2014/main" val="4275233558"/>
                  </a:ext>
                </a:extLst>
              </a:tr>
              <a:tr h="224386">
                <a:tc>
                  <a:txBody>
                    <a:bodyPr/>
                    <a:lstStyle/>
                    <a:p>
                      <a:pPr algn="l">
                        <a:lnSpc>
                          <a:spcPct val="107000"/>
                        </a:lnSpc>
                        <a:spcAft>
                          <a:spcPts val="800"/>
                        </a:spcAft>
                      </a:pPr>
                      <a:r>
                        <a:rPr lang="en-IN" sz="1100" dirty="0">
                          <a:solidFill>
                            <a:srgbClr val="006100"/>
                          </a:solidFill>
                          <a:effectLst/>
                          <a:latin typeface="D-DIN" panose="020B0504030202030204" pitchFamily="34" charset="0"/>
                          <a:ea typeface="Calibri" panose="020F0502020204030204" pitchFamily="34" charset="0"/>
                        </a:rPr>
                        <a:t>Portfolio Allocation</a:t>
                      </a:r>
                      <a:endParaRPr lang="en-IN" sz="1100" dirty="0">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C6EFCE"/>
                    </a:solidFill>
                  </a:tcPr>
                </a:tc>
                <a:tc>
                  <a:txBody>
                    <a:bodyPr/>
                    <a:lstStyle/>
                    <a:p>
                      <a:pPr algn="l">
                        <a:lnSpc>
                          <a:spcPct val="107000"/>
                        </a:lnSpc>
                        <a:spcAft>
                          <a:spcPts val="800"/>
                        </a:spcAft>
                      </a:pPr>
                      <a:r>
                        <a:rPr lang="en-IN" sz="1100" dirty="0">
                          <a:solidFill>
                            <a:srgbClr val="006100"/>
                          </a:solidFill>
                          <a:effectLst/>
                          <a:latin typeface="D-DIN" panose="020B0504030202030204" pitchFamily="34" charset="0"/>
                          <a:ea typeface="Calibri" panose="020F0502020204030204" pitchFamily="34" charset="0"/>
                        </a:rPr>
                        <a:t>70-75%</a:t>
                      </a:r>
                      <a:endParaRPr lang="en-IN" sz="1100" dirty="0">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C6EFCE"/>
                    </a:solidFill>
                  </a:tcPr>
                </a:tc>
                <a:tc>
                  <a:txBody>
                    <a:bodyPr/>
                    <a:lstStyle/>
                    <a:p>
                      <a:pPr algn="l">
                        <a:lnSpc>
                          <a:spcPct val="107000"/>
                        </a:lnSpc>
                        <a:spcAft>
                          <a:spcPts val="800"/>
                        </a:spcAft>
                      </a:pPr>
                      <a:r>
                        <a:rPr lang="en-IN" sz="1100" dirty="0">
                          <a:solidFill>
                            <a:srgbClr val="006100"/>
                          </a:solidFill>
                          <a:effectLst/>
                          <a:latin typeface="D-DIN" panose="020B0504030202030204" pitchFamily="34" charset="0"/>
                          <a:ea typeface="Calibri" panose="020F0502020204030204" pitchFamily="34" charset="0"/>
                        </a:rPr>
                        <a:t>20-25%</a:t>
                      </a:r>
                      <a:endParaRPr lang="en-IN" sz="1100" dirty="0">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C6EFCE"/>
                    </a:solidFill>
                  </a:tcPr>
                </a:tc>
                <a:extLst>
                  <a:ext uri="{0D108BD9-81ED-4DB2-BD59-A6C34878D82A}">
                    <a16:rowId xmlns:a16="http://schemas.microsoft.com/office/drawing/2014/main" val="1163980237"/>
                  </a:ext>
                </a:extLst>
              </a:tr>
              <a:tr h="214473">
                <a:tc>
                  <a:txBody>
                    <a:bodyPr/>
                    <a:lstStyle/>
                    <a:p>
                      <a:pPr algn="l">
                        <a:lnSpc>
                          <a:spcPct val="107000"/>
                        </a:lnSpc>
                        <a:spcAft>
                          <a:spcPts val="800"/>
                        </a:spcAft>
                      </a:pPr>
                      <a:r>
                        <a:rPr lang="en-IN" sz="1100" b="1">
                          <a:solidFill>
                            <a:srgbClr val="000000"/>
                          </a:solidFill>
                          <a:effectLst/>
                          <a:latin typeface="D-DIN" panose="020B0504030202030204" pitchFamily="34" charset="0"/>
                          <a:ea typeface="Calibri" panose="020F0502020204030204" pitchFamily="34" charset="0"/>
                        </a:rPr>
                        <a:t>Returns</a:t>
                      </a:r>
                      <a:endParaRPr lang="en-IN" sz="1100">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a:txBody>
                    <a:bodyPr/>
                    <a:lstStyle/>
                    <a:p>
                      <a:pPr algn="l">
                        <a:lnSpc>
                          <a:spcPct val="107000"/>
                        </a:lnSpc>
                        <a:spcAft>
                          <a:spcPts val="800"/>
                        </a:spcAft>
                      </a:pPr>
                      <a:r>
                        <a:rPr lang="en-IN" sz="1100">
                          <a:solidFill>
                            <a:srgbClr val="000000"/>
                          </a:solidFill>
                          <a:effectLst/>
                          <a:latin typeface="D-DIN" panose="020B0504030202030204" pitchFamily="34" charset="0"/>
                          <a:ea typeface="Calibri" panose="020F0502020204030204" pitchFamily="34" charset="0"/>
                        </a:rPr>
                        <a:t>Consistent Returns</a:t>
                      </a:r>
                      <a:endParaRPr lang="en-IN" sz="1100">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a:txBody>
                    <a:bodyPr/>
                    <a:lstStyle/>
                    <a:p>
                      <a:pPr algn="l">
                        <a:lnSpc>
                          <a:spcPct val="107000"/>
                        </a:lnSpc>
                        <a:spcAft>
                          <a:spcPts val="800"/>
                        </a:spcAft>
                      </a:pPr>
                      <a:r>
                        <a:rPr lang="en-IN" sz="1100">
                          <a:solidFill>
                            <a:srgbClr val="000000"/>
                          </a:solidFill>
                          <a:effectLst/>
                          <a:latin typeface="D-DIN" panose="020B0504030202030204" pitchFamily="34" charset="0"/>
                          <a:ea typeface="Calibri" panose="020F0502020204030204" pitchFamily="34" charset="0"/>
                        </a:rPr>
                        <a:t>Slightly Higher Returns</a:t>
                      </a:r>
                      <a:endParaRPr lang="en-IN" sz="1100">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extLst>
                  <a:ext uri="{0D108BD9-81ED-4DB2-BD59-A6C34878D82A}">
                    <a16:rowId xmlns:a16="http://schemas.microsoft.com/office/drawing/2014/main" val="3257851356"/>
                  </a:ext>
                </a:extLst>
              </a:tr>
              <a:tr h="271135">
                <a:tc>
                  <a:txBody>
                    <a:bodyPr/>
                    <a:lstStyle/>
                    <a:p>
                      <a:pPr algn="l">
                        <a:lnSpc>
                          <a:spcPct val="107000"/>
                        </a:lnSpc>
                        <a:spcAft>
                          <a:spcPts val="800"/>
                        </a:spcAft>
                      </a:pPr>
                      <a:r>
                        <a:rPr lang="en-IN" sz="1100" b="1">
                          <a:solidFill>
                            <a:srgbClr val="000000"/>
                          </a:solidFill>
                          <a:effectLst/>
                          <a:latin typeface="D-DIN" panose="020B0504030202030204" pitchFamily="34" charset="0"/>
                          <a:ea typeface="Calibri" panose="020F0502020204030204" pitchFamily="34" charset="0"/>
                        </a:rPr>
                        <a:t>Churn Rate</a:t>
                      </a:r>
                      <a:endParaRPr lang="en-IN" sz="1100">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a:txBody>
                    <a:bodyPr/>
                    <a:lstStyle/>
                    <a:p>
                      <a:pPr algn="l">
                        <a:lnSpc>
                          <a:spcPct val="107000"/>
                        </a:lnSpc>
                        <a:spcAft>
                          <a:spcPts val="800"/>
                        </a:spcAft>
                      </a:pPr>
                      <a:r>
                        <a:rPr lang="en-IN" sz="1100" dirty="0">
                          <a:solidFill>
                            <a:srgbClr val="000000"/>
                          </a:solidFill>
                          <a:effectLst/>
                          <a:latin typeface="D-DIN" panose="020B0504030202030204" pitchFamily="34" charset="0"/>
                          <a:ea typeface="Calibri" panose="020F0502020204030204" pitchFamily="34" charset="0"/>
                        </a:rPr>
                        <a:t>Low</a:t>
                      </a:r>
                      <a:endParaRPr lang="en-IN" sz="1100" dirty="0">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a:txBody>
                    <a:bodyPr/>
                    <a:lstStyle/>
                    <a:p>
                      <a:pPr algn="l">
                        <a:lnSpc>
                          <a:spcPct val="107000"/>
                        </a:lnSpc>
                        <a:spcAft>
                          <a:spcPts val="800"/>
                        </a:spcAft>
                      </a:pPr>
                      <a:r>
                        <a:rPr lang="en-IN" sz="1100">
                          <a:solidFill>
                            <a:srgbClr val="000000"/>
                          </a:solidFill>
                          <a:effectLst/>
                          <a:latin typeface="D-DIN" panose="020B0504030202030204" pitchFamily="34" charset="0"/>
                          <a:ea typeface="Calibri" panose="020F0502020204030204" pitchFamily="34" charset="0"/>
                        </a:rPr>
                        <a:t>High</a:t>
                      </a:r>
                      <a:endParaRPr lang="en-IN" sz="1100">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extLst>
                  <a:ext uri="{0D108BD9-81ED-4DB2-BD59-A6C34878D82A}">
                    <a16:rowId xmlns:a16="http://schemas.microsoft.com/office/drawing/2014/main" val="37035325"/>
                  </a:ext>
                </a:extLst>
              </a:tr>
              <a:tr h="472200">
                <a:tc>
                  <a:txBody>
                    <a:bodyPr/>
                    <a:lstStyle/>
                    <a:p>
                      <a:pPr algn="l">
                        <a:lnSpc>
                          <a:spcPct val="107000"/>
                        </a:lnSpc>
                        <a:spcAft>
                          <a:spcPts val="800"/>
                        </a:spcAft>
                      </a:pPr>
                      <a:r>
                        <a:rPr lang="en-IN" sz="1100" b="1" dirty="0">
                          <a:solidFill>
                            <a:srgbClr val="000000"/>
                          </a:solidFill>
                          <a:effectLst/>
                          <a:latin typeface="D-DIN" panose="020B0504030202030204" pitchFamily="34" charset="0"/>
                          <a:ea typeface="Calibri" panose="020F0502020204030204" pitchFamily="34" charset="0"/>
                        </a:rPr>
                        <a:t>Stock Screening</a:t>
                      </a:r>
                      <a:endParaRPr lang="en-IN" sz="1100" dirty="0">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a:txBody>
                    <a:bodyPr/>
                    <a:lstStyle/>
                    <a:p>
                      <a:pPr algn="l">
                        <a:lnSpc>
                          <a:spcPct val="107000"/>
                        </a:lnSpc>
                        <a:spcAft>
                          <a:spcPts val="800"/>
                        </a:spcAft>
                      </a:pPr>
                      <a:r>
                        <a:rPr lang="en-IN" sz="1100" dirty="0">
                          <a:solidFill>
                            <a:srgbClr val="000000"/>
                          </a:solidFill>
                          <a:effectLst/>
                          <a:latin typeface="D-DIN" panose="020B0504030202030204" pitchFamily="34" charset="0"/>
                          <a:ea typeface="Calibri" panose="020F0502020204030204" pitchFamily="34" charset="0"/>
                        </a:rPr>
                        <a:t>Predominantly invests to capture underlying value of the business which gets "Unlocked" Over a Period of Time.</a:t>
                      </a:r>
                      <a:endParaRPr lang="en-IN" sz="1100" dirty="0">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a:txBody>
                    <a:bodyPr/>
                    <a:lstStyle/>
                    <a:p>
                      <a:pPr algn="l">
                        <a:lnSpc>
                          <a:spcPct val="107000"/>
                        </a:lnSpc>
                        <a:spcAft>
                          <a:spcPts val="800"/>
                        </a:spcAft>
                      </a:pPr>
                      <a:r>
                        <a:rPr lang="en-IN" sz="1100" dirty="0">
                          <a:solidFill>
                            <a:srgbClr val="000000"/>
                          </a:solidFill>
                          <a:effectLst/>
                          <a:latin typeface="D-DIN" panose="020B0504030202030204" pitchFamily="34" charset="0"/>
                          <a:ea typeface="Calibri" panose="020F0502020204030204" pitchFamily="34" charset="0"/>
                        </a:rPr>
                        <a:t>Is Tactically managed aiming to take advantage of Market Trends</a:t>
                      </a:r>
                      <a:endParaRPr lang="en-IN" sz="1100" dirty="0">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extLst>
                  <a:ext uri="{0D108BD9-81ED-4DB2-BD59-A6C34878D82A}">
                    <a16:rowId xmlns:a16="http://schemas.microsoft.com/office/drawing/2014/main" val="1672684632"/>
                  </a:ext>
                </a:extLst>
              </a:tr>
              <a:tr h="304187">
                <a:tc>
                  <a:txBody>
                    <a:bodyPr/>
                    <a:lstStyle/>
                    <a:p>
                      <a:pPr algn="l">
                        <a:lnSpc>
                          <a:spcPct val="107000"/>
                        </a:lnSpc>
                        <a:spcAft>
                          <a:spcPts val="800"/>
                        </a:spcAft>
                      </a:pPr>
                      <a:r>
                        <a:rPr lang="en-IN" sz="1100" b="1" dirty="0">
                          <a:solidFill>
                            <a:srgbClr val="000000"/>
                          </a:solidFill>
                          <a:effectLst/>
                          <a:latin typeface="D-DIN" panose="020B0504030202030204" pitchFamily="34" charset="0"/>
                          <a:ea typeface="Calibri" panose="020F0502020204030204" pitchFamily="34" charset="0"/>
                        </a:rPr>
                        <a:t>Timeframe</a:t>
                      </a:r>
                      <a:endParaRPr lang="en-IN" sz="1100" dirty="0">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a:txBody>
                    <a:bodyPr/>
                    <a:lstStyle/>
                    <a:p>
                      <a:pPr algn="l">
                        <a:lnSpc>
                          <a:spcPct val="107000"/>
                        </a:lnSpc>
                        <a:spcAft>
                          <a:spcPts val="800"/>
                        </a:spcAft>
                      </a:pPr>
                      <a:r>
                        <a:rPr lang="en-IN" sz="1100" dirty="0">
                          <a:solidFill>
                            <a:srgbClr val="000000"/>
                          </a:solidFill>
                          <a:effectLst/>
                          <a:latin typeface="D-DIN" panose="020B0504030202030204" pitchFamily="34" charset="0"/>
                          <a:ea typeface="Calibri" panose="020F0502020204030204" pitchFamily="34" charset="0"/>
                        </a:rPr>
                        <a:t>Weekly Or Monthly</a:t>
                      </a: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a:txBody>
                    <a:bodyPr/>
                    <a:lstStyle/>
                    <a:p>
                      <a:pPr algn="l">
                        <a:lnSpc>
                          <a:spcPct val="107000"/>
                        </a:lnSpc>
                        <a:spcAft>
                          <a:spcPts val="800"/>
                        </a:spcAft>
                      </a:pPr>
                      <a:r>
                        <a:rPr lang="en-IN" sz="1100" dirty="0">
                          <a:solidFill>
                            <a:srgbClr val="000000"/>
                          </a:solidFill>
                          <a:effectLst/>
                          <a:latin typeface="D-DIN" panose="020B0504030202030204" pitchFamily="34" charset="0"/>
                          <a:ea typeface="Calibri" panose="020F0502020204030204" pitchFamily="34" charset="0"/>
                        </a:rPr>
                        <a:t>Weekly Or daily</a:t>
                      </a:r>
                      <a:endParaRPr lang="en-IN" sz="1100" dirty="0">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extLst>
                  <a:ext uri="{0D108BD9-81ED-4DB2-BD59-A6C34878D82A}">
                    <a16:rowId xmlns:a16="http://schemas.microsoft.com/office/drawing/2014/main" val="1266320447"/>
                  </a:ext>
                </a:extLst>
              </a:tr>
              <a:tr h="300359">
                <a:tc>
                  <a:txBody>
                    <a:bodyPr/>
                    <a:lstStyle/>
                    <a:p>
                      <a:pPr algn="l">
                        <a:lnSpc>
                          <a:spcPct val="107000"/>
                        </a:lnSpc>
                        <a:spcAft>
                          <a:spcPts val="800"/>
                        </a:spcAft>
                      </a:pPr>
                      <a:r>
                        <a:rPr lang="en-IN" sz="1100" b="1">
                          <a:solidFill>
                            <a:srgbClr val="000000"/>
                          </a:solidFill>
                          <a:effectLst/>
                          <a:latin typeface="D-DIN" panose="020B0504030202030204" pitchFamily="34" charset="0"/>
                          <a:ea typeface="Calibri" panose="020F0502020204030204" pitchFamily="34" charset="0"/>
                        </a:rPr>
                        <a:t>Risk</a:t>
                      </a:r>
                      <a:endParaRPr lang="en-IN" sz="1100">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a:txBody>
                    <a:bodyPr/>
                    <a:lstStyle/>
                    <a:p>
                      <a:pPr algn="l">
                        <a:lnSpc>
                          <a:spcPct val="107000"/>
                        </a:lnSpc>
                        <a:spcAft>
                          <a:spcPts val="800"/>
                        </a:spcAft>
                      </a:pPr>
                      <a:r>
                        <a:rPr lang="en-IN" sz="1100" dirty="0">
                          <a:solidFill>
                            <a:srgbClr val="000000"/>
                          </a:solidFill>
                          <a:effectLst/>
                          <a:latin typeface="D-DIN" panose="020B0504030202030204" pitchFamily="34" charset="0"/>
                          <a:ea typeface="Calibri" panose="020F0502020204030204" pitchFamily="34" charset="0"/>
                        </a:rPr>
                        <a:t>Low - Moderate</a:t>
                      </a:r>
                      <a:endParaRPr lang="en-IN" sz="1100" dirty="0">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a:txBody>
                    <a:bodyPr/>
                    <a:lstStyle/>
                    <a:p>
                      <a:pPr algn="l">
                        <a:lnSpc>
                          <a:spcPct val="107000"/>
                        </a:lnSpc>
                        <a:spcAft>
                          <a:spcPts val="800"/>
                        </a:spcAft>
                      </a:pPr>
                      <a:r>
                        <a:rPr lang="en-IN" sz="1100" dirty="0">
                          <a:solidFill>
                            <a:srgbClr val="000000"/>
                          </a:solidFill>
                          <a:effectLst/>
                          <a:latin typeface="D-DIN" panose="020B0504030202030204" pitchFamily="34" charset="0"/>
                          <a:ea typeface="Calibri" panose="020F0502020204030204" pitchFamily="34" charset="0"/>
                        </a:rPr>
                        <a:t>High</a:t>
                      </a:r>
                      <a:endParaRPr lang="en-IN" sz="1100" dirty="0">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extLst>
                  <a:ext uri="{0D108BD9-81ED-4DB2-BD59-A6C34878D82A}">
                    <a16:rowId xmlns:a16="http://schemas.microsoft.com/office/drawing/2014/main" val="2760009353"/>
                  </a:ext>
                </a:extLst>
              </a:tr>
              <a:tr h="813269">
                <a:tc>
                  <a:txBody>
                    <a:bodyPr/>
                    <a:lstStyle/>
                    <a:p>
                      <a:pPr algn="l">
                        <a:lnSpc>
                          <a:spcPct val="107000"/>
                        </a:lnSpc>
                        <a:spcAft>
                          <a:spcPts val="800"/>
                        </a:spcAft>
                      </a:pPr>
                      <a:r>
                        <a:rPr lang="en-IN" sz="1100" b="1">
                          <a:solidFill>
                            <a:srgbClr val="000000"/>
                          </a:solidFill>
                          <a:effectLst/>
                          <a:latin typeface="D-DIN" panose="020B0504030202030204" pitchFamily="34" charset="0"/>
                          <a:ea typeface="Calibri" panose="020F0502020204030204" pitchFamily="34" charset="0"/>
                        </a:rPr>
                        <a:t>Entry</a:t>
                      </a:r>
                      <a:endParaRPr lang="en-IN" sz="1100">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CC99"/>
                    </a:solidFill>
                  </a:tcPr>
                </a:tc>
                <a:tc>
                  <a:txBody>
                    <a:bodyPr/>
                    <a:lstStyle/>
                    <a:p>
                      <a:pPr marL="342900" lvl="0" indent="-342900" algn="l">
                        <a:lnSpc>
                          <a:spcPct val="107000"/>
                        </a:lnSpc>
                        <a:spcAft>
                          <a:spcPts val="800"/>
                        </a:spcAft>
                        <a:buFont typeface="+mj-lt"/>
                        <a:buAutoNum type="arabicPeriod"/>
                      </a:pPr>
                      <a:r>
                        <a:rPr lang="en-IN" sz="1100" b="1" u="none" strike="noStrike" dirty="0">
                          <a:solidFill>
                            <a:srgbClr val="000000"/>
                          </a:solidFill>
                          <a:effectLst/>
                          <a:latin typeface="D-DIN" panose="020B0504030202030204" pitchFamily="34" charset="0"/>
                          <a:ea typeface="Calibri" panose="020F0502020204030204" pitchFamily="34" charset="0"/>
                        </a:rPr>
                        <a:t>Strong Support of any Moving Average (100/200) with volume.</a:t>
                      </a:r>
                      <a:endParaRPr lang="en-IN" sz="1100" u="none" strike="noStrike" dirty="0">
                        <a:effectLst/>
                        <a:latin typeface="D-DIN" panose="020B0504030202030204" pitchFamily="34" charset="0"/>
                        <a:ea typeface="Calibri" panose="020F0502020204030204" pitchFamily="34" charset="0"/>
                      </a:endParaRPr>
                    </a:p>
                    <a:p>
                      <a:pPr marL="342900" lvl="0" indent="-342900" algn="l">
                        <a:lnSpc>
                          <a:spcPct val="107000"/>
                        </a:lnSpc>
                        <a:spcAft>
                          <a:spcPts val="800"/>
                        </a:spcAft>
                        <a:buFont typeface="+mj-lt"/>
                        <a:buAutoNum type="arabicPeriod"/>
                      </a:pPr>
                      <a:r>
                        <a:rPr lang="en-IN" sz="1100" b="1" u="none" strike="noStrike" dirty="0">
                          <a:solidFill>
                            <a:srgbClr val="000000"/>
                          </a:solidFill>
                          <a:effectLst/>
                          <a:latin typeface="D-DIN" panose="020B0504030202030204" pitchFamily="34" charset="0"/>
                          <a:ea typeface="Calibri" panose="020F0502020204030204" pitchFamily="34" charset="0"/>
                        </a:rPr>
                        <a:t>Near Support or Giving Breakout on Weekly or Monthly Time Frame with Volumes.</a:t>
                      </a: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CC99"/>
                    </a:solidFill>
                  </a:tcPr>
                </a:tc>
                <a:tc>
                  <a:txBody>
                    <a:bodyPr/>
                    <a:lstStyle/>
                    <a:p>
                      <a:pPr marL="342900" lvl="0" indent="-342900" algn="l">
                        <a:lnSpc>
                          <a:spcPct val="107000"/>
                        </a:lnSpc>
                        <a:spcAft>
                          <a:spcPts val="800"/>
                        </a:spcAft>
                        <a:buFont typeface="+mj-lt"/>
                        <a:buAutoNum type="arabicPeriod"/>
                      </a:pPr>
                      <a:r>
                        <a:rPr lang="en-IN" sz="1100" b="1" u="none" strike="noStrike" dirty="0">
                          <a:solidFill>
                            <a:srgbClr val="000000"/>
                          </a:solidFill>
                          <a:effectLst/>
                          <a:latin typeface="D-DIN" panose="020B0504030202030204" pitchFamily="34" charset="0"/>
                          <a:ea typeface="Calibri" panose="020F0502020204030204" pitchFamily="34" charset="0"/>
                        </a:rPr>
                        <a:t>Strong support previously followed by any Moving Average with volumes or </a:t>
                      </a:r>
                      <a:endParaRPr lang="en-IN" sz="1100" u="none" strike="noStrike" dirty="0">
                        <a:solidFill>
                          <a:srgbClr val="000000"/>
                        </a:solidFill>
                        <a:effectLst/>
                        <a:latin typeface="D-DIN" panose="020B0504030202030204" pitchFamily="34" charset="0"/>
                        <a:ea typeface="Calibri" panose="020F0502020204030204" pitchFamily="34" charset="0"/>
                      </a:endParaRPr>
                    </a:p>
                    <a:p>
                      <a:pPr marL="342900" lvl="0" indent="-342900" algn="l">
                        <a:lnSpc>
                          <a:spcPct val="107000"/>
                        </a:lnSpc>
                        <a:spcAft>
                          <a:spcPts val="800"/>
                        </a:spcAft>
                        <a:buFont typeface="+mj-lt"/>
                        <a:buAutoNum type="arabicPeriod"/>
                      </a:pPr>
                      <a:r>
                        <a:rPr lang="en-IN" sz="1100" b="1" u="none" strike="noStrike" dirty="0">
                          <a:solidFill>
                            <a:srgbClr val="000000"/>
                          </a:solidFill>
                          <a:effectLst/>
                          <a:latin typeface="D-DIN" panose="020B0504030202030204" pitchFamily="34" charset="0"/>
                          <a:ea typeface="Calibri" panose="020F0502020204030204" pitchFamily="34" charset="0"/>
                        </a:rPr>
                        <a:t> Reversal from support with Volumes.</a:t>
                      </a:r>
                      <a:endParaRPr lang="en-IN" sz="1100" u="none" strike="noStrike" dirty="0">
                        <a:solidFill>
                          <a:srgbClr val="000000"/>
                        </a:solidFill>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CC99"/>
                    </a:solidFill>
                  </a:tcPr>
                </a:tc>
                <a:extLst>
                  <a:ext uri="{0D108BD9-81ED-4DB2-BD59-A6C34878D82A}">
                    <a16:rowId xmlns:a16="http://schemas.microsoft.com/office/drawing/2014/main" val="1442733703"/>
                  </a:ext>
                </a:extLst>
              </a:tr>
              <a:tr h="248836">
                <a:tc>
                  <a:txBody>
                    <a:bodyPr/>
                    <a:lstStyle/>
                    <a:p>
                      <a:pPr algn="l">
                        <a:lnSpc>
                          <a:spcPct val="107000"/>
                        </a:lnSpc>
                        <a:spcAft>
                          <a:spcPts val="800"/>
                        </a:spcAft>
                      </a:pPr>
                      <a:r>
                        <a:rPr lang="en-IN" sz="1100" b="1" dirty="0">
                          <a:solidFill>
                            <a:srgbClr val="000000"/>
                          </a:solidFill>
                          <a:effectLst/>
                          <a:latin typeface="D-DIN" panose="020B0504030202030204" pitchFamily="34" charset="0"/>
                          <a:ea typeface="Calibri" panose="020F0502020204030204" pitchFamily="34" charset="0"/>
                        </a:rPr>
                        <a:t>Stoploss</a:t>
                      </a:r>
                      <a:endParaRPr lang="en-IN" sz="1100" dirty="0">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CC99"/>
                    </a:solidFill>
                  </a:tcPr>
                </a:tc>
                <a:tc>
                  <a:txBody>
                    <a:bodyPr/>
                    <a:lstStyle/>
                    <a:p>
                      <a:pPr algn="l">
                        <a:lnSpc>
                          <a:spcPct val="107000"/>
                        </a:lnSpc>
                        <a:spcAft>
                          <a:spcPts val="800"/>
                        </a:spcAft>
                      </a:pPr>
                      <a:r>
                        <a:rPr lang="en-IN" sz="1100" b="1" dirty="0">
                          <a:solidFill>
                            <a:srgbClr val="000000"/>
                          </a:solidFill>
                          <a:effectLst/>
                          <a:latin typeface="D-DIN" panose="020B0504030202030204" pitchFamily="34" charset="0"/>
                          <a:ea typeface="Calibri" panose="020F0502020204030204" pitchFamily="34" charset="0"/>
                        </a:rPr>
                        <a:t>No Specific Stop Loss</a:t>
                      </a:r>
                      <a:endParaRPr lang="en-IN" sz="1100" dirty="0">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CC99"/>
                    </a:solidFill>
                  </a:tcPr>
                </a:tc>
                <a:tc>
                  <a:txBody>
                    <a:bodyPr/>
                    <a:lstStyle/>
                    <a:p>
                      <a:pPr algn="l">
                        <a:lnSpc>
                          <a:spcPct val="107000"/>
                        </a:lnSpc>
                        <a:spcAft>
                          <a:spcPts val="800"/>
                        </a:spcAft>
                      </a:pPr>
                      <a:r>
                        <a:rPr lang="en-IN" sz="1100" b="1" dirty="0">
                          <a:solidFill>
                            <a:srgbClr val="000000"/>
                          </a:solidFill>
                          <a:effectLst/>
                          <a:latin typeface="D-DIN" panose="020B0504030202030204" pitchFamily="34" charset="0"/>
                          <a:ea typeface="Calibri" panose="020F0502020204030204" pitchFamily="34" charset="0"/>
                        </a:rPr>
                        <a:t>Churning based on Opportunity.</a:t>
                      </a:r>
                      <a:endParaRPr lang="en-IN" sz="1100" dirty="0">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CC99"/>
                    </a:solidFill>
                  </a:tcPr>
                </a:tc>
                <a:extLst>
                  <a:ext uri="{0D108BD9-81ED-4DB2-BD59-A6C34878D82A}">
                    <a16:rowId xmlns:a16="http://schemas.microsoft.com/office/drawing/2014/main" val="1179962910"/>
                  </a:ext>
                </a:extLst>
              </a:tr>
              <a:tr h="382664">
                <a:tc>
                  <a:txBody>
                    <a:bodyPr/>
                    <a:lstStyle/>
                    <a:p>
                      <a:pPr algn="l">
                        <a:lnSpc>
                          <a:spcPct val="107000"/>
                        </a:lnSpc>
                        <a:spcAft>
                          <a:spcPts val="800"/>
                        </a:spcAft>
                      </a:pPr>
                      <a:r>
                        <a:rPr lang="en-IN" sz="1100" b="1">
                          <a:solidFill>
                            <a:srgbClr val="000000"/>
                          </a:solidFill>
                          <a:effectLst/>
                          <a:latin typeface="D-DIN" panose="020B0504030202030204" pitchFamily="34" charset="0"/>
                          <a:ea typeface="Calibri" panose="020F0502020204030204" pitchFamily="34" charset="0"/>
                        </a:rPr>
                        <a:t>Exit</a:t>
                      </a:r>
                      <a:endParaRPr lang="en-IN" sz="1100">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CC99"/>
                    </a:solidFill>
                  </a:tcPr>
                </a:tc>
                <a:tc>
                  <a:txBody>
                    <a:bodyPr/>
                    <a:lstStyle/>
                    <a:p>
                      <a:pPr algn="l">
                        <a:lnSpc>
                          <a:spcPct val="107000"/>
                        </a:lnSpc>
                        <a:spcAft>
                          <a:spcPts val="800"/>
                        </a:spcAft>
                      </a:pPr>
                      <a:r>
                        <a:rPr lang="en-IN" sz="1100" b="1" dirty="0">
                          <a:solidFill>
                            <a:srgbClr val="000000"/>
                          </a:solidFill>
                          <a:effectLst/>
                          <a:latin typeface="D-DIN" panose="020B0504030202030204" pitchFamily="34" charset="0"/>
                          <a:ea typeface="Calibri" panose="020F0502020204030204" pitchFamily="34" charset="0"/>
                        </a:rPr>
                        <a:t>It depends on Market Sentiments &amp; Company Fundamentals.</a:t>
                      </a:r>
                      <a:endParaRPr lang="en-IN" sz="1100" dirty="0">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CC99"/>
                    </a:solidFill>
                  </a:tcPr>
                </a:tc>
                <a:tc>
                  <a:txBody>
                    <a:bodyPr/>
                    <a:lstStyle/>
                    <a:p>
                      <a:pPr algn="l">
                        <a:lnSpc>
                          <a:spcPct val="107000"/>
                        </a:lnSpc>
                        <a:spcAft>
                          <a:spcPts val="800"/>
                        </a:spcAft>
                      </a:pPr>
                      <a:r>
                        <a:rPr lang="en-IN" sz="1100" b="1" dirty="0">
                          <a:solidFill>
                            <a:srgbClr val="000000"/>
                          </a:solidFill>
                          <a:effectLst/>
                          <a:latin typeface="D-DIN" panose="020B0504030202030204" pitchFamily="34" charset="0"/>
                          <a:ea typeface="Calibri" panose="020F0502020204030204" pitchFamily="34" charset="0"/>
                        </a:rPr>
                        <a:t>Near resistance, Any Moving Average Resistance OR On achieving the Target. </a:t>
                      </a:r>
                      <a:endParaRPr lang="en-IN" sz="1100" dirty="0">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CC99"/>
                    </a:solidFill>
                  </a:tcPr>
                </a:tc>
                <a:extLst>
                  <a:ext uri="{0D108BD9-81ED-4DB2-BD59-A6C34878D82A}">
                    <a16:rowId xmlns:a16="http://schemas.microsoft.com/office/drawing/2014/main" val="4029877306"/>
                  </a:ext>
                </a:extLst>
              </a:tr>
              <a:tr h="247778">
                <a:tc>
                  <a:txBody>
                    <a:bodyPr/>
                    <a:lstStyle/>
                    <a:p>
                      <a:pPr algn="l">
                        <a:lnSpc>
                          <a:spcPct val="107000"/>
                        </a:lnSpc>
                        <a:spcAft>
                          <a:spcPts val="800"/>
                        </a:spcAft>
                      </a:pPr>
                      <a:r>
                        <a:rPr lang="en-IN" sz="1100" b="1">
                          <a:solidFill>
                            <a:srgbClr val="000000"/>
                          </a:solidFill>
                          <a:effectLst/>
                          <a:latin typeface="D-DIN" panose="020B0504030202030204" pitchFamily="34" charset="0"/>
                          <a:ea typeface="Calibri" panose="020F0502020204030204" pitchFamily="34" charset="0"/>
                        </a:rPr>
                        <a:t>Target</a:t>
                      </a:r>
                      <a:endParaRPr lang="en-IN" sz="1100">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CC99"/>
                    </a:solidFill>
                  </a:tcPr>
                </a:tc>
                <a:tc>
                  <a:txBody>
                    <a:bodyPr/>
                    <a:lstStyle/>
                    <a:p>
                      <a:pPr algn="l">
                        <a:lnSpc>
                          <a:spcPct val="107000"/>
                        </a:lnSpc>
                        <a:spcAft>
                          <a:spcPts val="800"/>
                        </a:spcAft>
                      </a:pPr>
                      <a:r>
                        <a:rPr lang="en-IN" sz="1100" b="1" dirty="0">
                          <a:solidFill>
                            <a:srgbClr val="000000"/>
                          </a:solidFill>
                          <a:effectLst/>
                          <a:latin typeface="D-DIN" panose="020B0504030202030204" pitchFamily="34" charset="0"/>
                          <a:ea typeface="Calibri" panose="020F0502020204030204" pitchFamily="34" charset="0"/>
                        </a:rPr>
                        <a:t>No Specific Return or Target</a:t>
                      </a:r>
                      <a:endParaRPr lang="en-IN" sz="1100" dirty="0">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CC99"/>
                    </a:solidFill>
                  </a:tcPr>
                </a:tc>
                <a:tc>
                  <a:txBody>
                    <a:bodyPr/>
                    <a:lstStyle/>
                    <a:p>
                      <a:pPr algn="l">
                        <a:lnSpc>
                          <a:spcPct val="107000"/>
                        </a:lnSpc>
                        <a:spcAft>
                          <a:spcPts val="800"/>
                        </a:spcAft>
                      </a:pPr>
                      <a:r>
                        <a:rPr lang="en-IN" sz="1100" b="1" dirty="0">
                          <a:solidFill>
                            <a:srgbClr val="000000"/>
                          </a:solidFill>
                          <a:effectLst/>
                          <a:latin typeface="D-DIN" panose="020B0504030202030204" pitchFamily="34" charset="0"/>
                          <a:ea typeface="Calibri" panose="020F0502020204030204" pitchFamily="34" charset="0"/>
                        </a:rPr>
                        <a:t>Avg. 20-25%</a:t>
                      </a:r>
                      <a:endParaRPr lang="en-IN" sz="1100" dirty="0">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FCC99"/>
                    </a:solidFill>
                  </a:tcPr>
                </a:tc>
                <a:extLst>
                  <a:ext uri="{0D108BD9-81ED-4DB2-BD59-A6C34878D82A}">
                    <a16:rowId xmlns:a16="http://schemas.microsoft.com/office/drawing/2014/main" val="170909669"/>
                  </a:ext>
                </a:extLst>
              </a:tr>
              <a:tr h="223821">
                <a:tc>
                  <a:txBody>
                    <a:bodyPr/>
                    <a:lstStyle/>
                    <a:p>
                      <a:pPr algn="l">
                        <a:lnSpc>
                          <a:spcPct val="107000"/>
                        </a:lnSpc>
                        <a:spcAft>
                          <a:spcPts val="800"/>
                        </a:spcAft>
                      </a:pPr>
                      <a:r>
                        <a:rPr lang="en-IN" sz="1100" b="1">
                          <a:solidFill>
                            <a:srgbClr val="000000"/>
                          </a:solidFill>
                          <a:effectLst/>
                          <a:latin typeface="D-DIN" panose="020B0504030202030204" pitchFamily="34" charset="0"/>
                          <a:ea typeface="Calibri" panose="020F0502020204030204" pitchFamily="34" charset="0"/>
                        </a:rPr>
                        <a:t>Average Win/Loss Rate</a:t>
                      </a:r>
                      <a:endParaRPr lang="en-IN" sz="1100">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a:txBody>
                    <a:bodyPr/>
                    <a:lstStyle/>
                    <a:p>
                      <a:pPr algn="l">
                        <a:lnSpc>
                          <a:spcPct val="107000"/>
                        </a:lnSpc>
                        <a:spcAft>
                          <a:spcPts val="800"/>
                        </a:spcAft>
                      </a:pPr>
                      <a:r>
                        <a:rPr lang="en-IN" sz="1100" dirty="0">
                          <a:solidFill>
                            <a:srgbClr val="000000"/>
                          </a:solidFill>
                          <a:effectLst/>
                          <a:latin typeface="D-DIN" panose="020B0504030202030204" pitchFamily="34" charset="0"/>
                          <a:ea typeface="Calibri" panose="020F0502020204030204" pitchFamily="34" charset="0"/>
                        </a:rPr>
                        <a:t>No Average win or Loss Rate</a:t>
                      </a:r>
                      <a:endParaRPr lang="en-IN" sz="1100" dirty="0">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a:txBody>
                    <a:bodyPr/>
                    <a:lstStyle/>
                    <a:p>
                      <a:pPr algn="l">
                        <a:lnSpc>
                          <a:spcPct val="107000"/>
                        </a:lnSpc>
                        <a:spcAft>
                          <a:spcPts val="800"/>
                        </a:spcAft>
                      </a:pPr>
                      <a:r>
                        <a:rPr lang="en-IN" sz="1100" dirty="0">
                          <a:solidFill>
                            <a:srgbClr val="000000"/>
                          </a:solidFill>
                          <a:effectLst/>
                          <a:latin typeface="D-DIN" panose="020B0504030202030204" pitchFamily="34" charset="0"/>
                          <a:ea typeface="Calibri" panose="020F0502020204030204" pitchFamily="34" charset="0"/>
                        </a:rPr>
                        <a:t> Being Opportunistic</a:t>
                      </a:r>
                      <a:endParaRPr lang="en-IN" sz="1100" dirty="0">
                        <a:effectLst/>
                        <a:latin typeface="D-DIN" panose="020B0504030202030204" pitchFamily="34" charset="0"/>
                        <a:ea typeface="Calibri" panose="020F0502020204030204" pitchFamily="34" charset="0"/>
                      </a:endParaRPr>
                    </a:p>
                  </a:txBody>
                  <a:tcPr marL="41250" marR="4125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extLst>
                  <a:ext uri="{0D108BD9-81ED-4DB2-BD59-A6C34878D82A}">
                    <a16:rowId xmlns:a16="http://schemas.microsoft.com/office/drawing/2014/main" val="2882234169"/>
                  </a:ext>
                </a:extLst>
              </a:tr>
            </a:tbl>
          </a:graphicData>
        </a:graphic>
      </p:graphicFrame>
      <p:sp>
        <p:nvSpPr>
          <p:cNvPr id="4" name="Rectangle 2">
            <a:extLst>
              <a:ext uri="{FF2B5EF4-FFF2-40B4-BE49-F238E27FC236}">
                <a16:creationId xmlns:a16="http://schemas.microsoft.com/office/drawing/2014/main" id="{FC8E28E9-0BA5-FCBE-CB2A-395A36C70C1F}"/>
              </a:ext>
            </a:extLst>
          </p:cNvPr>
          <p:cNvSpPr txBox="1">
            <a:spLocks noChangeArrowheads="1"/>
          </p:cNvSpPr>
          <p:nvPr/>
        </p:nvSpPr>
        <p:spPr bwMode="auto">
          <a:xfrm>
            <a:off x="397976" y="797500"/>
            <a:ext cx="11178775" cy="69328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just" eaLnBrk="1" hangingPunct="1">
              <a:spcBef>
                <a:spcPts val="600"/>
              </a:spcBef>
            </a:pPr>
            <a:r>
              <a:rPr lang="en-US" altLang="en-US" sz="1200" b="1" kern="0" dirty="0">
                <a:solidFill>
                  <a:schemeClr val="tx1"/>
                </a:solidFill>
                <a:latin typeface="D-DIN" panose="020B0504030202030204" pitchFamily="34" charset="0"/>
                <a:cs typeface="Times New Roman" panose="02020603050405020304" pitchFamily="18" charset="0"/>
              </a:rPr>
              <a:t>Investing parameters refer to the specific criteria or guidelines used by investors to evaluate and select investment opportunities. These parameters are essential for constructing an investment strategy that aligns with an investor's financial goals, risk tolerance, and investment horizon. They provide a framework for decision-making and help ensure a disciplined and systematic approach to investing.</a:t>
            </a:r>
          </a:p>
        </p:txBody>
      </p:sp>
      <p:sp>
        <p:nvSpPr>
          <p:cNvPr id="5" name="Rectangle 4">
            <a:extLst>
              <a:ext uri="{FF2B5EF4-FFF2-40B4-BE49-F238E27FC236}">
                <a16:creationId xmlns:a16="http://schemas.microsoft.com/office/drawing/2014/main" id="{23A9946A-23A5-C5B4-545A-D08714E684AE}"/>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337264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3">
            <a:extLst>
              <a:ext uri="{FF2B5EF4-FFF2-40B4-BE49-F238E27FC236}">
                <a16:creationId xmlns:a16="http://schemas.microsoft.com/office/drawing/2014/main" id="{CBA197B8-1BC9-DAFD-F5A8-53BA7CAD8BE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2.png">
            <a:extLst>
              <a:ext uri="{FF2B5EF4-FFF2-40B4-BE49-F238E27FC236}">
                <a16:creationId xmlns:a16="http://schemas.microsoft.com/office/drawing/2014/main" id="{AA195F74-4940-DBA9-9700-B78215449809}"/>
              </a:ext>
            </a:extLst>
          </p:cNvPr>
          <p:cNvPicPr/>
          <p:nvPr/>
        </p:nvPicPr>
        <p:blipFill>
          <a:blip r:embed="rId4"/>
          <a:srcRect/>
          <a:stretch>
            <a:fillRect/>
          </a:stretch>
        </p:blipFill>
        <p:spPr>
          <a:xfrm>
            <a:off x="571500" y="1310109"/>
            <a:ext cx="11392680" cy="4369598"/>
          </a:xfrm>
          <a:prstGeom prst="rect">
            <a:avLst/>
          </a:prstGeom>
          <a:ln/>
        </p:spPr>
      </p:pic>
      <p:sp>
        <p:nvSpPr>
          <p:cNvPr id="7" name="TextBox 6">
            <a:extLst>
              <a:ext uri="{FF2B5EF4-FFF2-40B4-BE49-F238E27FC236}">
                <a16:creationId xmlns:a16="http://schemas.microsoft.com/office/drawing/2014/main" id="{B516FF53-FE16-5D17-78AC-603162ED3795}"/>
              </a:ext>
            </a:extLst>
          </p:cNvPr>
          <p:cNvSpPr txBox="1"/>
          <p:nvPr/>
        </p:nvSpPr>
        <p:spPr>
          <a:xfrm>
            <a:off x="824840" y="5908843"/>
            <a:ext cx="10935360" cy="670440"/>
          </a:xfrm>
          <a:prstGeom prst="rect">
            <a:avLst/>
          </a:prstGeom>
          <a:noFill/>
        </p:spPr>
        <p:txBody>
          <a:bodyPr wrap="square">
            <a:spAutoFit/>
          </a:bodyPr>
          <a:lstStyle/>
          <a:p>
            <a:pPr algn="ctr">
              <a:lnSpc>
                <a:spcPct val="107000"/>
              </a:lnSpc>
              <a:spcAft>
                <a:spcPts val="800"/>
              </a:spcAft>
            </a:pPr>
            <a:r>
              <a:rPr lang="en-IN" sz="1800" b="1" i="1" dirty="0">
                <a:effectLst/>
                <a:latin typeface="Times New Roman" panose="02020603050405020304" pitchFamily="18" charset="0"/>
                <a:ea typeface="Times New Roman" panose="02020603050405020304" pitchFamily="18" charset="0"/>
              </a:rPr>
              <a:t>In this case, the stock is taking support from 200 DMA with volumes forming a “bullish hammer” and rallied from 265-365 in approx. 5 weeks</a:t>
            </a:r>
            <a:r>
              <a:rPr lang="en-IN" sz="1800" dirty="0">
                <a:effectLst/>
                <a:latin typeface="Times New Roman" panose="02020603050405020304" pitchFamily="18" charset="0"/>
                <a:ea typeface="Times New Roman" panose="02020603050405020304" pitchFamily="18" charset="0"/>
              </a:rPr>
              <a:t>.</a:t>
            </a:r>
            <a:endParaRPr lang="en-IN" sz="1800" dirty="0">
              <a:effectLst/>
              <a:latin typeface="Calibri" panose="020F0502020204030204" pitchFamily="34" charset="0"/>
              <a:ea typeface="Calibri" panose="020F0502020204030204" pitchFamily="34" charset="0"/>
            </a:endParaRPr>
          </a:p>
        </p:txBody>
      </p:sp>
      <p:sp>
        <p:nvSpPr>
          <p:cNvPr id="5" name="Rectangle 4">
            <a:extLst>
              <a:ext uri="{FF2B5EF4-FFF2-40B4-BE49-F238E27FC236}">
                <a16:creationId xmlns:a16="http://schemas.microsoft.com/office/drawing/2014/main" id="{0E6CE109-CD93-BA66-18EE-1EF6FE4C08A3}"/>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
        <p:nvSpPr>
          <p:cNvPr id="6" name="Rectangle 2">
            <a:extLst>
              <a:ext uri="{FF2B5EF4-FFF2-40B4-BE49-F238E27FC236}">
                <a16:creationId xmlns:a16="http://schemas.microsoft.com/office/drawing/2014/main" id="{E94563D1-492F-A1BF-75BF-928BF68795EC}"/>
              </a:ext>
            </a:extLst>
          </p:cNvPr>
          <p:cNvSpPr txBox="1">
            <a:spLocks noChangeArrowheads="1"/>
          </p:cNvSpPr>
          <p:nvPr/>
        </p:nvSpPr>
        <p:spPr bwMode="auto">
          <a:xfrm>
            <a:off x="492463" y="490424"/>
            <a:ext cx="10624457"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400" b="1" kern="0" dirty="0">
                <a:solidFill>
                  <a:srgbClr val="0046AA"/>
                </a:solidFill>
                <a:latin typeface="D-DIN" panose="020B05040302020A0204" pitchFamily="34" charset="0"/>
                <a:cs typeface="Times New Roman" panose="02020603050405020304" pitchFamily="18" charset="0"/>
              </a:rPr>
              <a:t>Stock Taking Support of 200DMA with Volumes</a:t>
            </a:r>
          </a:p>
        </p:txBody>
      </p:sp>
    </p:spTree>
    <p:extLst>
      <p:ext uri="{BB962C8B-B14F-4D97-AF65-F5344CB8AC3E}">
        <p14:creationId xmlns:p14="http://schemas.microsoft.com/office/powerpoint/2010/main" val="756794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3">
            <a:extLst>
              <a:ext uri="{FF2B5EF4-FFF2-40B4-BE49-F238E27FC236}">
                <a16:creationId xmlns:a16="http://schemas.microsoft.com/office/drawing/2014/main" id="{CBA197B8-1BC9-DAFD-F5A8-53BA7CAD8BE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a:extLst>
              <a:ext uri="{FF2B5EF4-FFF2-40B4-BE49-F238E27FC236}">
                <a16:creationId xmlns:a16="http://schemas.microsoft.com/office/drawing/2014/main" id="{EDEC8D18-8603-B66A-2913-4468D20D5C53}"/>
              </a:ext>
            </a:extLst>
          </p:cNvPr>
          <p:cNvSpPr txBox="1">
            <a:spLocks noChangeArrowheads="1"/>
          </p:cNvSpPr>
          <p:nvPr/>
        </p:nvSpPr>
        <p:spPr bwMode="auto">
          <a:xfrm>
            <a:off x="492463" y="490424"/>
            <a:ext cx="10624457"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400" b="1" kern="0" dirty="0">
                <a:solidFill>
                  <a:srgbClr val="0046AA"/>
                </a:solidFill>
                <a:latin typeface="D-DIN" panose="020B05040302020A0204" pitchFamily="34" charset="0"/>
                <a:cs typeface="Times New Roman" panose="02020603050405020304" pitchFamily="18" charset="0"/>
              </a:rPr>
              <a:t>Stock Taking Support of 50DMA with Volumes</a:t>
            </a:r>
          </a:p>
        </p:txBody>
      </p:sp>
      <p:pic>
        <p:nvPicPr>
          <p:cNvPr id="5" name="image1.png">
            <a:extLst>
              <a:ext uri="{FF2B5EF4-FFF2-40B4-BE49-F238E27FC236}">
                <a16:creationId xmlns:a16="http://schemas.microsoft.com/office/drawing/2014/main" id="{ABFB1350-2428-B963-67D8-C932AA9D73CB}"/>
              </a:ext>
            </a:extLst>
          </p:cNvPr>
          <p:cNvPicPr/>
          <p:nvPr/>
        </p:nvPicPr>
        <p:blipFill rotWithShape="1">
          <a:blip r:embed="rId4"/>
          <a:srcRect t="4008"/>
          <a:stretch/>
        </p:blipFill>
        <p:spPr>
          <a:xfrm>
            <a:off x="492464" y="1267485"/>
            <a:ext cx="10624456" cy="4466969"/>
          </a:xfrm>
          <a:prstGeom prst="rect">
            <a:avLst/>
          </a:prstGeom>
          <a:ln/>
        </p:spPr>
      </p:pic>
      <p:sp>
        <p:nvSpPr>
          <p:cNvPr id="7" name="TextBox 6">
            <a:extLst>
              <a:ext uri="{FF2B5EF4-FFF2-40B4-BE49-F238E27FC236}">
                <a16:creationId xmlns:a16="http://schemas.microsoft.com/office/drawing/2014/main" id="{3C41DB62-BFDC-C0FE-0786-514E1D12BE34}"/>
              </a:ext>
            </a:extLst>
          </p:cNvPr>
          <p:cNvSpPr txBox="1"/>
          <p:nvPr/>
        </p:nvSpPr>
        <p:spPr>
          <a:xfrm>
            <a:off x="1904340" y="5654563"/>
            <a:ext cx="9212580" cy="670440"/>
          </a:xfrm>
          <a:prstGeom prst="rect">
            <a:avLst/>
          </a:prstGeom>
          <a:noFill/>
        </p:spPr>
        <p:txBody>
          <a:bodyPr wrap="square">
            <a:spAutoFit/>
          </a:bodyPr>
          <a:lstStyle/>
          <a:p>
            <a:pPr>
              <a:lnSpc>
                <a:spcPct val="107000"/>
              </a:lnSpc>
              <a:spcAft>
                <a:spcPts val="800"/>
              </a:spcAft>
            </a:pPr>
            <a:r>
              <a:rPr lang="en-IN" sz="1800" b="1" i="1" dirty="0">
                <a:effectLst/>
                <a:latin typeface="Times New Roman" panose="02020603050405020304" pitchFamily="18" charset="0"/>
                <a:ea typeface="Times New Roman" panose="02020603050405020304" pitchFamily="18" charset="0"/>
              </a:rPr>
              <a:t>In this case, the stock has taken support from 50 DMA with volumes forming a “bullish hammer” and rallied from 1180-1350 in approx. 15 Days.</a:t>
            </a:r>
            <a:endParaRPr lang="en-IN" sz="1800" dirty="0">
              <a:effectLst/>
              <a:latin typeface="Calibri" panose="020F0502020204030204" pitchFamily="34" charset="0"/>
              <a:ea typeface="Calibri" panose="020F0502020204030204" pitchFamily="34" charset="0"/>
            </a:endParaRPr>
          </a:p>
        </p:txBody>
      </p:sp>
      <p:sp>
        <p:nvSpPr>
          <p:cNvPr id="4" name="Rectangle 3">
            <a:extLst>
              <a:ext uri="{FF2B5EF4-FFF2-40B4-BE49-F238E27FC236}">
                <a16:creationId xmlns:a16="http://schemas.microsoft.com/office/drawing/2014/main" id="{0FA6DF4B-7C7C-DD42-9586-A91D7A6F649B}"/>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4276600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3">
            <a:extLst>
              <a:ext uri="{FF2B5EF4-FFF2-40B4-BE49-F238E27FC236}">
                <a16:creationId xmlns:a16="http://schemas.microsoft.com/office/drawing/2014/main" id="{CBA197B8-1BC9-DAFD-F5A8-53BA7CAD8BE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a:extLst>
              <a:ext uri="{FF2B5EF4-FFF2-40B4-BE49-F238E27FC236}">
                <a16:creationId xmlns:a16="http://schemas.microsoft.com/office/drawing/2014/main" id="{EDEC8D18-8603-B66A-2913-4468D20D5C53}"/>
              </a:ext>
            </a:extLst>
          </p:cNvPr>
          <p:cNvSpPr txBox="1">
            <a:spLocks noChangeArrowheads="1"/>
          </p:cNvSpPr>
          <p:nvPr/>
        </p:nvSpPr>
        <p:spPr bwMode="auto">
          <a:xfrm>
            <a:off x="553242" y="530629"/>
            <a:ext cx="10624457"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400" b="1" kern="0" dirty="0">
                <a:solidFill>
                  <a:srgbClr val="0046AA"/>
                </a:solidFill>
                <a:latin typeface="D-DIN" panose="020B05040302020A0204" pitchFamily="34" charset="0"/>
                <a:cs typeface="Times New Roman" panose="02020603050405020304" pitchFamily="18" charset="0"/>
              </a:rPr>
              <a:t>Momentum Trading vs Swing Trading </a:t>
            </a:r>
          </a:p>
          <a:p>
            <a:pPr algn="l" eaLnBrk="1" hangingPunct="1"/>
            <a:endParaRPr lang="en-US" altLang="en-US" sz="2400" b="1" kern="0" dirty="0">
              <a:solidFill>
                <a:srgbClr val="0046AA"/>
              </a:solidFill>
              <a:latin typeface="D-DIN" panose="020B05040302020A0204" pitchFamily="34" charset="0"/>
              <a:cs typeface="Times New Roman" panose="02020603050405020304" pitchFamily="18" charset="0"/>
            </a:endParaRPr>
          </a:p>
        </p:txBody>
      </p:sp>
      <p:graphicFrame>
        <p:nvGraphicFramePr>
          <p:cNvPr id="4" name="Table 3">
            <a:extLst>
              <a:ext uri="{FF2B5EF4-FFF2-40B4-BE49-F238E27FC236}">
                <a16:creationId xmlns:a16="http://schemas.microsoft.com/office/drawing/2014/main" id="{278327CE-9C6A-5A74-CF84-E02041AC8BB4}"/>
              </a:ext>
            </a:extLst>
          </p:cNvPr>
          <p:cNvGraphicFramePr>
            <a:graphicFrameLocks noGrp="1"/>
          </p:cNvGraphicFramePr>
          <p:nvPr>
            <p:extLst>
              <p:ext uri="{D42A27DB-BD31-4B8C-83A1-F6EECF244321}">
                <p14:modId xmlns:p14="http://schemas.microsoft.com/office/powerpoint/2010/main" val="3490621746"/>
              </p:ext>
            </p:extLst>
          </p:nvPr>
        </p:nvGraphicFramePr>
        <p:xfrm>
          <a:off x="605742" y="1247555"/>
          <a:ext cx="10519458" cy="4611218"/>
        </p:xfrm>
        <a:graphic>
          <a:graphicData uri="http://schemas.openxmlformats.org/drawingml/2006/table">
            <a:tbl>
              <a:tblPr/>
              <a:tblGrid>
                <a:gridCol w="3223683">
                  <a:extLst>
                    <a:ext uri="{9D8B030D-6E8A-4147-A177-3AD203B41FA5}">
                      <a16:colId xmlns:a16="http://schemas.microsoft.com/office/drawing/2014/main" val="1457660461"/>
                    </a:ext>
                  </a:extLst>
                </a:gridCol>
                <a:gridCol w="3650875">
                  <a:extLst>
                    <a:ext uri="{9D8B030D-6E8A-4147-A177-3AD203B41FA5}">
                      <a16:colId xmlns:a16="http://schemas.microsoft.com/office/drawing/2014/main" val="2241996375"/>
                    </a:ext>
                  </a:extLst>
                </a:gridCol>
                <a:gridCol w="3644900">
                  <a:extLst>
                    <a:ext uri="{9D8B030D-6E8A-4147-A177-3AD203B41FA5}">
                      <a16:colId xmlns:a16="http://schemas.microsoft.com/office/drawing/2014/main" val="1630312148"/>
                    </a:ext>
                  </a:extLst>
                </a:gridCol>
              </a:tblGrid>
              <a:tr h="472120">
                <a:tc>
                  <a:txBody>
                    <a:bodyPr/>
                    <a:lstStyle/>
                    <a:p>
                      <a:pPr algn="l"/>
                      <a:r>
                        <a:rPr lang="en-IN" sz="1400" dirty="0">
                          <a:solidFill>
                            <a:srgbClr val="FFFFFF"/>
                          </a:solidFill>
                          <a:effectLst/>
                          <a:latin typeface="D-DIN" panose="020B0504030202030204" pitchFamily="34" charset="0"/>
                        </a:rPr>
                        <a:t>Key differences</a:t>
                      </a:r>
                    </a:p>
                  </a:txBody>
                  <a:tcPr marL="108000" marR="53042" marT="26521" marB="26521" anchor="ctr">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15496"/>
                    </a:solidFill>
                  </a:tcPr>
                </a:tc>
                <a:tc>
                  <a:txBody>
                    <a:bodyPr/>
                    <a:lstStyle/>
                    <a:p>
                      <a:pPr algn="l"/>
                      <a:r>
                        <a:rPr lang="en-IN" sz="1400" b="1" dirty="0">
                          <a:solidFill>
                            <a:srgbClr val="FFFFFF"/>
                          </a:solidFill>
                          <a:effectLst/>
                          <a:latin typeface="D-DIN" panose="020B0504030202030204" pitchFamily="34" charset="0"/>
                        </a:rPr>
                        <a:t>Momentum trading</a:t>
                      </a:r>
                      <a:endParaRPr lang="en-IN" sz="1400" dirty="0">
                        <a:solidFill>
                          <a:srgbClr val="FFFFFF"/>
                        </a:solidFill>
                        <a:effectLst/>
                        <a:latin typeface="D-DIN" panose="020B0504030202030204" pitchFamily="34" charset="0"/>
                      </a:endParaRPr>
                    </a:p>
                  </a:txBody>
                  <a:tcPr marL="108000" marR="53042" marT="26521" marB="26521" anchor="ctr">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15496"/>
                    </a:solidFill>
                  </a:tcPr>
                </a:tc>
                <a:tc>
                  <a:txBody>
                    <a:bodyPr/>
                    <a:lstStyle/>
                    <a:p>
                      <a:pPr algn="l"/>
                      <a:r>
                        <a:rPr lang="en-IN" sz="1400" b="1" dirty="0">
                          <a:solidFill>
                            <a:srgbClr val="FFFFFF"/>
                          </a:solidFill>
                          <a:effectLst/>
                          <a:latin typeface="D-DIN" panose="020B0504030202030204" pitchFamily="34" charset="0"/>
                        </a:rPr>
                        <a:t>Swing trading </a:t>
                      </a:r>
                      <a:r>
                        <a:rPr lang="en-IN" sz="1400" dirty="0">
                          <a:solidFill>
                            <a:srgbClr val="FFFFFF"/>
                          </a:solidFill>
                          <a:effectLst/>
                          <a:latin typeface="D-DIN" panose="020B0504030202030204" pitchFamily="34" charset="0"/>
                        </a:rPr>
                        <a:t> </a:t>
                      </a:r>
                    </a:p>
                  </a:txBody>
                  <a:tcPr marL="108000" marR="53042" marT="26521" marB="26521" anchor="ctr">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15496"/>
                    </a:solidFill>
                  </a:tcPr>
                </a:tc>
                <a:extLst>
                  <a:ext uri="{0D108BD9-81ED-4DB2-BD59-A6C34878D82A}">
                    <a16:rowId xmlns:a16="http://schemas.microsoft.com/office/drawing/2014/main" val="3734846132"/>
                  </a:ext>
                </a:extLst>
              </a:tr>
              <a:tr h="1326633">
                <a:tc>
                  <a:txBody>
                    <a:bodyPr/>
                    <a:lstStyle/>
                    <a:p>
                      <a:r>
                        <a:rPr lang="en-IN" sz="1400" dirty="0">
                          <a:effectLst/>
                          <a:latin typeface="D-DIN" panose="020B0504030202030204" pitchFamily="34" charset="0"/>
                        </a:rPr>
                        <a:t>Meaning</a:t>
                      </a:r>
                    </a:p>
                  </a:txBody>
                  <a:tcPr marL="108000" marR="53042" marT="108000" marB="265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9C9"/>
                    </a:solidFill>
                  </a:tcPr>
                </a:tc>
                <a:tc>
                  <a:txBody>
                    <a:bodyPr/>
                    <a:lstStyle/>
                    <a:p>
                      <a:pPr algn="just"/>
                      <a:r>
                        <a:rPr lang="en-US" sz="1400" dirty="0">
                          <a:effectLst/>
                          <a:latin typeface="D-DIN" panose="020B0504030202030204" pitchFamily="34" charset="0"/>
                        </a:rPr>
                        <a:t>Momentum traders aims  and tries to enter during an uptrend and exit before the start of a downtrend by monitoring overall price patterns. These trades can last for a few weeks and months. </a:t>
                      </a:r>
                    </a:p>
                  </a:txBody>
                  <a:tcPr marL="108000" marR="108000" marT="108000" marB="26521">
                    <a:lnL w="12700" cap="flat" cmpd="sng" algn="ctr">
                      <a:solidFill>
                        <a:schemeClr val="bg1"/>
                      </a:solidFill>
                      <a:prstDash val="solid"/>
                      <a:round/>
                      <a:headEnd type="none" w="med" len="med"/>
                      <a:tailEnd type="none" w="med" len="med"/>
                    </a:lnL>
                    <a:lnR w="12700" cap="flat" cmpd="sng" algn="ctr">
                      <a:solidFill>
                        <a:srgbClr val="FFC9C9"/>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FFC9C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r>
                        <a:rPr lang="en-US" sz="1400" dirty="0">
                          <a:effectLst/>
                          <a:latin typeface="D-DIN" panose="020B0504030202030204" pitchFamily="34" charset="0"/>
                        </a:rPr>
                        <a:t>Swing trading only sometimes adheres to the broad price trend of a stock. Traders may get engaged in swing trading if there are significant fluctuations.</a:t>
                      </a:r>
                    </a:p>
                  </a:txBody>
                  <a:tcPr marL="108000" marR="108000" marT="108000" marB="26521">
                    <a:lnL w="12700" cap="flat" cmpd="sng" algn="ctr">
                      <a:solidFill>
                        <a:srgbClr val="FFC9C9"/>
                      </a:solidFill>
                      <a:prstDash val="solid"/>
                      <a:round/>
                      <a:headEnd type="none" w="med" len="med"/>
                      <a:tailEnd type="none" w="med" len="med"/>
                    </a:lnL>
                    <a:lnR w="12700" cap="flat" cmpd="sng" algn="ctr">
                      <a:solidFill>
                        <a:srgbClr val="FFC9C9"/>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FFC9C9"/>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32061376"/>
                  </a:ext>
                </a:extLst>
              </a:tr>
              <a:tr h="1167434">
                <a:tc>
                  <a:txBody>
                    <a:bodyPr/>
                    <a:lstStyle/>
                    <a:p>
                      <a:r>
                        <a:rPr lang="en-IN" sz="1400" dirty="0">
                          <a:effectLst/>
                          <a:latin typeface="D-DIN" panose="020B0504030202030204" pitchFamily="34" charset="0"/>
                        </a:rPr>
                        <a:t>Frequency of trade </a:t>
                      </a:r>
                    </a:p>
                  </a:txBody>
                  <a:tcPr marL="108000" marR="53042" marT="108000" marB="265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9C9"/>
                    </a:solidFill>
                  </a:tcPr>
                </a:tc>
                <a:tc>
                  <a:txBody>
                    <a:bodyPr/>
                    <a:lstStyle/>
                    <a:p>
                      <a:pPr algn="just"/>
                      <a:r>
                        <a:rPr lang="en-US" sz="1400" dirty="0">
                          <a:effectLst/>
                          <a:latin typeface="D-DIN" panose="020B0504030202030204" pitchFamily="34" charset="0"/>
                        </a:rPr>
                        <a:t>Momentum followers trade lesser  frequently since their trades may result in greater profits. </a:t>
                      </a:r>
                    </a:p>
                  </a:txBody>
                  <a:tcPr marL="108000" marR="108000" marT="108000" marB="26521">
                    <a:lnL w="12700" cap="flat" cmpd="sng" algn="ctr">
                      <a:solidFill>
                        <a:schemeClr val="bg1"/>
                      </a:solidFill>
                      <a:prstDash val="solid"/>
                      <a:round/>
                      <a:headEnd type="none" w="med" len="med"/>
                      <a:tailEnd type="none" w="med" len="med"/>
                    </a:lnL>
                    <a:lnR w="12700" cap="flat" cmpd="sng" algn="ctr">
                      <a:solidFill>
                        <a:srgbClr val="FFC9C9"/>
                      </a:solidFill>
                      <a:prstDash val="solid"/>
                      <a:round/>
                      <a:headEnd type="none" w="med" len="med"/>
                      <a:tailEnd type="none" w="med" len="med"/>
                    </a:lnR>
                    <a:lnT w="12700" cap="flat" cmpd="sng" algn="ctr">
                      <a:solidFill>
                        <a:srgbClr val="FFC9C9"/>
                      </a:solidFill>
                      <a:prstDash val="solid"/>
                      <a:round/>
                      <a:headEnd type="none" w="med" len="med"/>
                      <a:tailEnd type="none" w="med" len="med"/>
                    </a:lnT>
                    <a:lnB w="12700" cap="flat" cmpd="sng" algn="ctr">
                      <a:solidFill>
                        <a:srgbClr val="FFC9C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r>
                        <a:rPr lang="en-US" sz="1400" dirty="0">
                          <a:effectLst/>
                          <a:latin typeface="D-DIN" panose="020B0504030202030204" pitchFamily="34" charset="0"/>
                        </a:rPr>
                        <a:t>The objective of a swing trader is to profit from short fluctuations in the price of a stock. This implies that they quickly enter and exit their </a:t>
                      </a:r>
                      <a:r>
                        <a:rPr lang="en-US" sz="1400" dirty="0" err="1">
                          <a:effectLst/>
                          <a:latin typeface="D-DIN" panose="020B0504030202030204" pitchFamily="34" charset="0"/>
                        </a:rPr>
                        <a:t>positons</a:t>
                      </a:r>
                      <a:r>
                        <a:rPr lang="en-US" sz="1400" dirty="0">
                          <a:effectLst/>
                          <a:latin typeface="D-DIN" panose="020B0504030202030204" pitchFamily="34" charset="0"/>
                        </a:rPr>
                        <a:t>.</a:t>
                      </a:r>
                    </a:p>
                  </a:txBody>
                  <a:tcPr marL="108000" marR="108000" marT="108000" marB="26521">
                    <a:lnL w="12700" cap="flat" cmpd="sng" algn="ctr">
                      <a:solidFill>
                        <a:srgbClr val="FFC9C9"/>
                      </a:solidFill>
                      <a:prstDash val="solid"/>
                      <a:round/>
                      <a:headEnd type="none" w="med" len="med"/>
                      <a:tailEnd type="none" w="med" len="med"/>
                    </a:lnL>
                    <a:lnR w="12700" cap="flat" cmpd="sng" algn="ctr">
                      <a:solidFill>
                        <a:srgbClr val="FFC9C9"/>
                      </a:solidFill>
                      <a:prstDash val="solid"/>
                      <a:round/>
                      <a:headEnd type="none" w="med" len="med"/>
                      <a:tailEnd type="none" w="med" len="med"/>
                    </a:lnR>
                    <a:lnT w="12700" cap="flat" cmpd="sng" algn="ctr">
                      <a:solidFill>
                        <a:srgbClr val="FFC9C9"/>
                      </a:solidFill>
                      <a:prstDash val="solid"/>
                      <a:round/>
                      <a:headEnd type="none" w="med" len="med"/>
                      <a:tailEnd type="none" w="med" len="med"/>
                    </a:lnT>
                    <a:lnB w="12700" cap="flat" cmpd="sng" algn="ctr">
                      <a:solidFill>
                        <a:srgbClr val="FFC9C9"/>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1108669"/>
                  </a:ext>
                </a:extLst>
              </a:tr>
              <a:tr h="1645031">
                <a:tc>
                  <a:txBody>
                    <a:bodyPr/>
                    <a:lstStyle/>
                    <a:p>
                      <a:r>
                        <a:rPr lang="en-IN" sz="1400" dirty="0">
                          <a:effectLst/>
                          <a:latin typeface="D-DIN" panose="020B0504030202030204" pitchFamily="34" charset="0"/>
                        </a:rPr>
                        <a:t>Market Timing </a:t>
                      </a:r>
                    </a:p>
                  </a:txBody>
                  <a:tcPr marL="108000" marR="53042" marT="108000" marB="265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9C9"/>
                    </a:solidFill>
                  </a:tcPr>
                </a:tc>
                <a:tc>
                  <a:txBody>
                    <a:bodyPr/>
                    <a:lstStyle/>
                    <a:p>
                      <a:pPr algn="just"/>
                      <a:r>
                        <a:rPr lang="en-US" sz="1400" dirty="0">
                          <a:effectLst/>
                          <a:latin typeface="D-DIN" panose="020B0504030202030204" pitchFamily="34" charset="0"/>
                        </a:rPr>
                        <a:t>They can invest early and with lesser risk because they follow the larger general trend of a stock’s price movement. They wait for a trend to be confirmed or watch for a countertrend. </a:t>
                      </a:r>
                    </a:p>
                  </a:txBody>
                  <a:tcPr marL="108000" marR="108000" marT="108000" marB="26521">
                    <a:lnL w="12700" cap="flat" cmpd="sng" algn="ctr">
                      <a:solidFill>
                        <a:schemeClr val="bg1"/>
                      </a:solidFill>
                      <a:prstDash val="solid"/>
                      <a:round/>
                      <a:headEnd type="none" w="med" len="med"/>
                      <a:tailEnd type="none" w="med" len="med"/>
                    </a:lnL>
                    <a:lnR w="12700" cap="flat" cmpd="sng" algn="ctr">
                      <a:solidFill>
                        <a:srgbClr val="FFC9C9"/>
                      </a:solidFill>
                      <a:prstDash val="solid"/>
                      <a:round/>
                      <a:headEnd type="none" w="med" len="med"/>
                      <a:tailEnd type="none" w="med" len="med"/>
                    </a:lnR>
                    <a:lnT w="12700" cap="flat" cmpd="sng" algn="ctr">
                      <a:solidFill>
                        <a:srgbClr val="FFC9C9"/>
                      </a:solidFill>
                      <a:prstDash val="solid"/>
                      <a:round/>
                      <a:headEnd type="none" w="med" len="med"/>
                      <a:tailEnd type="none" w="med" len="med"/>
                    </a:lnT>
                    <a:lnB w="12700" cap="flat" cmpd="sng" algn="ctr">
                      <a:solidFill>
                        <a:srgbClr val="FFC9C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r>
                        <a:rPr lang="en-US" sz="1400" dirty="0">
                          <a:effectLst/>
                          <a:latin typeface="D-DIN" panose="020B0504030202030204" pitchFamily="34" charset="0"/>
                        </a:rPr>
                        <a:t>Alternatively, swing traders will run to seize the opportunity when volumes and momentum indicators reveal a positive price trend. Since swing traders are just riding a short-term movement, timing is extremely important.</a:t>
                      </a:r>
                    </a:p>
                  </a:txBody>
                  <a:tcPr marL="108000" marR="108000" marT="108000" marB="26521">
                    <a:lnL w="12700" cap="flat" cmpd="sng" algn="ctr">
                      <a:solidFill>
                        <a:srgbClr val="FFC9C9"/>
                      </a:solidFill>
                      <a:prstDash val="solid"/>
                      <a:round/>
                      <a:headEnd type="none" w="med" len="med"/>
                      <a:tailEnd type="none" w="med" len="med"/>
                    </a:lnL>
                    <a:lnR w="12700" cap="flat" cmpd="sng" algn="ctr">
                      <a:solidFill>
                        <a:srgbClr val="FFC9C9"/>
                      </a:solidFill>
                      <a:prstDash val="solid"/>
                      <a:round/>
                      <a:headEnd type="none" w="med" len="med"/>
                      <a:tailEnd type="none" w="med" len="med"/>
                    </a:lnR>
                    <a:lnT w="12700" cap="flat" cmpd="sng" algn="ctr">
                      <a:solidFill>
                        <a:srgbClr val="FFC9C9"/>
                      </a:solidFill>
                      <a:prstDash val="solid"/>
                      <a:round/>
                      <a:headEnd type="none" w="med" len="med"/>
                      <a:tailEnd type="none" w="med" len="med"/>
                    </a:lnT>
                    <a:lnB w="12700" cap="flat" cmpd="sng" algn="ctr">
                      <a:solidFill>
                        <a:srgbClr val="FFC9C9"/>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72456146"/>
                  </a:ext>
                </a:extLst>
              </a:tr>
            </a:tbl>
          </a:graphicData>
        </a:graphic>
      </p:graphicFrame>
      <p:sp>
        <p:nvSpPr>
          <p:cNvPr id="5" name="Rectangle 4">
            <a:extLst>
              <a:ext uri="{FF2B5EF4-FFF2-40B4-BE49-F238E27FC236}">
                <a16:creationId xmlns:a16="http://schemas.microsoft.com/office/drawing/2014/main" id="{C6749224-5638-4814-012E-359456E79C13}"/>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2641437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3">
            <a:extLst>
              <a:ext uri="{FF2B5EF4-FFF2-40B4-BE49-F238E27FC236}">
                <a16:creationId xmlns:a16="http://schemas.microsoft.com/office/drawing/2014/main" id="{CBA197B8-1BC9-DAFD-F5A8-53BA7CAD8BE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a:extLst>
              <a:ext uri="{FF2B5EF4-FFF2-40B4-BE49-F238E27FC236}">
                <a16:creationId xmlns:a16="http://schemas.microsoft.com/office/drawing/2014/main" id="{EDEC8D18-8603-B66A-2913-4468D20D5C53}"/>
              </a:ext>
            </a:extLst>
          </p:cNvPr>
          <p:cNvSpPr txBox="1">
            <a:spLocks noChangeArrowheads="1"/>
          </p:cNvSpPr>
          <p:nvPr/>
        </p:nvSpPr>
        <p:spPr bwMode="auto">
          <a:xfrm>
            <a:off x="486978" y="750774"/>
            <a:ext cx="10624457"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a:r>
              <a:rPr lang="en-US" sz="2400" b="1" kern="0" dirty="0" err="1">
                <a:solidFill>
                  <a:srgbClr val="0046AA"/>
                </a:solidFill>
                <a:latin typeface="D-DIN" panose="020B05040302020A0204" pitchFamily="34" charset="0"/>
                <a:cs typeface="Times New Roman" panose="02020603050405020304" pitchFamily="18" charset="0"/>
              </a:rPr>
              <a:t>Swingtum</a:t>
            </a:r>
            <a:r>
              <a:rPr lang="en-US" sz="2400" b="1" kern="0" dirty="0">
                <a:solidFill>
                  <a:srgbClr val="0046AA"/>
                </a:solidFill>
                <a:latin typeface="D-DIN" panose="020B05040302020A0204" pitchFamily="34" charset="0"/>
                <a:cs typeface="Times New Roman" panose="02020603050405020304" pitchFamily="18" charset="0"/>
              </a:rPr>
              <a:t> Trading (Swing + Momentum Trading)</a:t>
            </a:r>
          </a:p>
        </p:txBody>
      </p:sp>
      <p:sp>
        <p:nvSpPr>
          <p:cNvPr id="4" name="Rectangle 2">
            <a:extLst>
              <a:ext uri="{FF2B5EF4-FFF2-40B4-BE49-F238E27FC236}">
                <a16:creationId xmlns:a16="http://schemas.microsoft.com/office/drawing/2014/main" id="{6733F7EE-E7BA-5340-4C78-E2F838AB8BA8}"/>
              </a:ext>
            </a:extLst>
          </p:cNvPr>
          <p:cNvSpPr txBox="1">
            <a:spLocks noChangeArrowheads="1"/>
          </p:cNvSpPr>
          <p:nvPr/>
        </p:nvSpPr>
        <p:spPr bwMode="auto">
          <a:xfrm>
            <a:off x="492463" y="1392570"/>
            <a:ext cx="10624457"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just"/>
            <a:r>
              <a:rPr lang="en-US" sz="1800" b="1" dirty="0">
                <a:solidFill>
                  <a:schemeClr val="tx1"/>
                </a:solidFill>
                <a:latin typeface="D-DIN" panose="020B05040302020A0204" pitchFamily="34" charset="0"/>
                <a:ea typeface="+mn-ea"/>
                <a:cs typeface="Calibri" panose="020F0502020204030204" pitchFamily="34" charset="0"/>
              </a:rPr>
              <a:t>As the name suggests, </a:t>
            </a:r>
            <a:r>
              <a:rPr lang="en-US" sz="1800" b="1" dirty="0" err="1">
                <a:solidFill>
                  <a:schemeClr val="tx1"/>
                </a:solidFill>
                <a:latin typeface="D-DIN" panose="020B05040302020A0204" pitchFamily="34" charset="0"/>
                <a:ea typeface="+mn-ea"/>
                <a:cs typeface="Calibri" panose="020F0502020204030204" pitchFamily="34" charset="0"/>
              </a:rPr>
              <a:t>Swingtum</a:t>
            </a:r>
            <a:r>
              <a:rPr lang="en-US" sz="1800" b="1" dirty="0">
                <a:solidFill>
                  <a:schemeClr val="tx1"/>
                </a:solidFill>
                <a:latin typeface="D-DIN" panose="020B05040302020A0204" pitchFamily="34" charset="0"/>
                <a:ea typeface="+mn-ea"/>
                <a:cs typeface="Calibri" panose="020F0502020204030204" pitchFamily="34" charset="0"/>
              </a:rPr>
              <a:t> stands for Swing and Momentum. </a:t>
            </a:r>
            <a:r>
              <a:rPr lang="en-US" sz="1800" b="1" dirty="0" err="1">
                <a:solidFill>
                  <a:schemeClr val="tx1"/>
                </a:solidFill>
                <a:latin typeface="D-DIN" panose="020B05040302020A0204" pitchFamily="34" charset="0"/>
                <a:ea typeface="+mn-ea"/>
                <a:cs typeface="Calibri" panose="020F0502020204030204" pitchFamily="34" charset="0"/>
              </a:rPr>
              <a:t>Swingtum</a:t>
            </a:r>
            <a:r>
              <a:rPr lang="en-US" sz="1800" b="1" dirty="0">
                <a:solidFill>
                  <a:schemeClr val="tx1"/>
                </a:solidFill>
                <a:latin typeface="D-DIN" panose="020B05040302020A0204" pitchFamily="34" charset="0"/>
                <a:ea typeface="+mn-ea"/>
                <a:cs typeface="Calibri" panose="020F0502020204030204" pitchFamily="34" charset="0"/>
              </a:rPr>
              <a:t> Theory is presented here in order to provide a scientiﬁc and engineering foundation to professional swing trading and momentum trading . The origins of </a:t>
            </a:r>
            <a:r>
              <a:rPr lang="en-US" sz="1800" b="1" dirty="0" err="1">
                <a:solidFill>
                  <a:schemeClr val="tx1"/>
                </a:solidFill>
                <a:latin typeface="D-DIN" panose="020B05040302020A0204" pitchFamily="34" charset="0"/>
                <a:ea typeface="+mn-ea"/>
                <a:cs typeface="Calibri" panose="020F0502020204030204" pitchFamily="34" charset="0"/>
              </a:rPr>
              <a:t>Swingtum</a:t>
            </a:r>
            <a:r>
              <a:rPr lang="en-US" sz="1800" b="1" dirty="0">
                <a:solidFill>
                  <a:schemeClr val="tx1"/>
                </a:solidFill>
                <a:latin typeface="D-DIN" panose="020B05040302020A0204" pitchFamily="34" charset="0"/>
                <a:ea typeface="+mn-ea"/>
                <a:cs typeface="Calibri" panose="020F0502020204030204" pitchFamily="34" charset="0"/>
              </a:rPr>
              <a:t> theory naturally go deep into the empirical professional technical analysis, fundamental analysis and strategic analysis, and academic quantitative analysis including ﬁnancial mathematics, </a:t>
            </a:r>
            <a:r>
              <a:rPr lang="en-US" sz="1800" b="1" dirty="0" err="1">
                <a:solidFill>
                  <a:schemeClr val="tx1"/>
                </a:solidFill>
                <a:latin typeface="D-DIN" panose="020B05040302020A0204" pitchFamily="34" charset="0"/>
                <a:ea typeface="+mn-ea"/>
                <a:cs typeface="Calibri" panose="020F0502020204030204" pitchFamily="34" charset="0"/>
              </a:rPr>
              <a:t>econophysics</a:t>
            </a:r>
            <a:r>
              <a:rPr lang="en-US" sz="1800" b="1" dirty="0">
                <a:solidFill>
                  <a:schemeClr val="tx1"/>
                </a:solidFill>
                <a:latin typeface="D-DIN" panose="020B05040302020A0204" pitchFamily="34" charset="0"/>
                <a:ea typeface="+mn-ea"/>
                <a:cs typeface="Calibri" panose="020F0502020204030204" pitchFamily="34" charset="0"/>
              </a:rPr>
              <a:t> and computational intelligence. The central perspective of </a:t>
            </a:r>
            <a:r>
              <a:rPr lang="en-US" sz="1800" b="1" dirty="0" err="1">
                <a:solidFill>
                  <a:schemeClr val="tx1"/>
                </a:solidFill>
                <a:latin typeface="D-DIN" panose="020B05040302020A0204" pitchFamily="34" charset="0"/>
                <a:ea typeface="+mn-ea"/>
                <a:cs typeface="Calibri" panose="020F0502020204030204" pitchFamily="34" charset="0"/>
              </a:rPr>
              <a:t>Swingtum</a:t>
            </a:r>
            <a:r>
              <a:rPr lang="en-US" sz="1800" b="1" dirty="0">
                <a:solidFill>
                  <a:schemeClr val="tx1"/>
                </a:solidFill>
                <a:latin typeface="D-DIN" panose="020B05040302020A0204" pitchFamily="34" charset="0"/>
                <a:ea typeface="+mn-ea"/>
                <a:cs typeface="Calibri" panose="020F0502020204030204" pitchFamily="34" charset="0"/>
              </a:rPr>
              <a:t> theory is the pervasive existence of multi-level swings and abrupt momentum moves in the market prices, business fundamentals, mass psychology and even the news ﬂows. </a:t>
            </a:r>
          </a:p>
        </p:txBody>
      </p:sp>
      <p:sp>
        <p:nvSpPr>
          <p:cNvPr id="5" name="Rectangle 4">
            <a:extLst>
              <a:ext uri="{FF2B5EF4-FFF2-40B4-BE49-F238E27FC236}">
                <a16:creationId xmlns:a16="http://schemas.microsoft.com/office/drawing/2014/main" id="{53621D51-F973-B13F-8235-089CCD71BF06}"/>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spTree>
    <p:extLst>
      <p:ext uri="{BB962C8B-B14F-4D97-AF65-F5344CB8AC3E}">
        <p14:creationId xmlns:p14="http://schemas.microsoft.com/office/powerpoint/2010/main" val="2238081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txBox="1">
            <a:spLocks noChangeArrowheads="1"/>
          </p:cNvSpPr>
          <p:nvPr/>
        </p:nvSpPr>
        <p:spPr bwMode="auto">
          <a:xfrm>
            <a:off x="810592" y="1382216"/>
            <a:ext cx="9627220" cy="113256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just" eaLnBrk="1" hangingPunct="1">
              <a:spcBef>
                <a:spcPts val="600"/>
              </a:spcBef>
            </a:pPr>
            <a:r>
              <a:rPr lang="en-US" altLang="en-US" sz="1600" b="1" kern="0" dirty="0">
                <a:solidFill>
                  <a:schemeClr val="tx1"/>
                </a:solidFill>
                <a:latin typeface="D-DIN Exp" panose="020B0504020202030204" pitchFamily="34" charset="0"/>
                <a:cs typeface="Times New Roman" panose="02020603050405020304" pitchFamily="18" charset="0"/>
              </a:rPr>
              <a:t>How to select stocks for momentum trading?</a:t>
            </a:r>
          </a:p>
          <a:p>
            <a:pPr algn="just" eaLnBrk="1" hangingPunct="1">
              <a:spcBef>
                <a:spcPts val="600"/>
              </a:spcBef>
            </a:pPr>
            <a:r>
              <a:rPr lang="en-US" altLang="en-US" sz="1600" b="1" kern="0" dirty="0">
                <a:solidFill>
                  <a:schemeClr val="tx1"/>
                </a:solidFill>
                <a:latin typeface="D-DIN Exp" panose="020B0504020202030204" pitchFamily="34" charset="0"/>
                <a:cs typeface="Times New Roman" panose="02020603050405020304" pitchFamily="18" charset="0"/>
              </a:rPr>
              <a:t>One element traders must consider before picking a stock is the time frame. The period within which the investor wants to profit is important, along with the reason behind the volatility, whether it is short-lived or not, and whether it can be profitable, among other things.</a:t>
            </a:r>
          </a:p>
          <a:p>
            <a:pPr algn="just" eaLnBrk="1" hangingPunct="1">
              <a:spcBef>
                <a:spcPts val="600"/>
              </a:spcBef>
            </a:pPr>
            <a:endParaRPr lang="en-US" altLang="en-US" sz="1600" b="1" kern="0" dirty="0">
              <a:solidFill>
                <a:schemeClr val="tx1"/>
              </a:solidFill>
              <a:latin typeface="D-DIN Exp" panose="020B0504020202030204" pitchFamily="34" charset="0"/>
              <a:cs typeface="Times New Roman" panose="02020603050405020304" pitchFamily="18" charset="0"/>
            </a:endParaRPr>
          </a:p>
          <a:p>
            <a:pPr algn="just" eaLnBrk="1" hangingPunct="1">
              <a:spcBef>
                <a:spcPts val="600"/>
              </a:spcBef>
            </a:pPr>
            <a:r>
              <a:rPr lang="en-US" altLang="en-US" sz="1600" b="1" kern="0" dirty="0">
                <a:solidFill>
                  <a:schemeClr val="tx1"/>
                </a:solidFill>
                <a:latin typeface="D-DIN Exp" panose="020B0504020202030204" pitchFamily="34" charset="0"/>
                <a:cs typeface="Times New Roman" panose="02020603050405020304" pitchFamily="18" charset="0"/>
              </a:rPr>
              <a:t>How to calculate momentum trading?</a:t>
            </a:r>
          </a:p>
          <a:p>
            <a:pPr algn="just" eaLnBrk="1" hangingPunct="1">
              <a:spcBef>
                <a:spcPts val="600"/>
              </a:spcBef>
            </a:pPr>
            <a:r>
              <a:rPr lang="en-US" altLang="en-US" sz="1600" b="1" kern="0" dirty="0">
                <a:solidFill>
                  <a:schemeClr val="tx1"/>
                </a:solidFill>
                <a:latin typeface="D-DIN Exp" panose="020B0504020202030204" pitchFamily="34" charset="0"/>
                <a:cs typeface="Times New Roman" panose="02020603050405020304" pitchFamily="18" charset="0"/>
              </a:rPr>
              <a:t>The value of momentum indicators is calculated by dividing the current closing price by the price from a previous period and multiplying the quotient by 100. Therefore it can be represented as an (asset’s current closing price ÷ closing price from the previous period) x 100.</a:t>
            </a:r>
          </a:p>
          <a:p>
            <a:pPr algn="just" eaLnBrk="1" hangingPunct="1">
              <a:spcBef>
                <a:spcPts val="600"/>
              </a:spcBef>
            </a:pPr>
            <a:endParaRPr lang="en-US" altLang="en-US" sz="1600" b="1" kern="0" dirty="0">
              <a:solidFill>
                <a:schemeClr val="tx1"/>
              </a:solidFill>
              <a:latin typeface="D-DIN Exp" panose="020B0504020202030204" pitchFamily="34" charset="0"/>
              <a:cs typeface="Times New Roman" panose="02020603050405020304" pitchFamily="18" charset="0"/>
            </a:endParaRPr>
          </a:p>
          <a:p>
            <a:pPr algn="just" eaLnBrk="1" hangingPunct="1">
              <a:spcBef>
                <a:spcPts val="600"/>
              </a:spcBef>
            </a:pPr>
            <a:r>
              <a:rPr lang="en-US" altLang="en-US" sz="1600" b="1" kern="0" dirty="0">
                <a:solidFill>
                  <a:schemeClr val="tx1"/>
                </a:solidFill>
                <a:latin typeface="D-DIN Exp" panose="020B0504020202030204" pitchFamily="34" charset="0"/>
                <a:cs typeface="Times New Roman" panose="02020603050405020304" pitchFamily="18" charset="0"/>
              </a:rPr>
              <a:t>Is momentum trading profitable?</a:t>
            </a:r>
          </a:p>
          <a:p>
            <a:pPr algn="just" eaLnBrk="1" hangingPunct="1">
              <a:spcBef>
                <a:spcPts val="600"/>
              </a:spcBef>
            </a:pPr>
            <a:r>
              <a:rPr lang="en-US" altLang="en-US" sz="1600" b="1" kern="0" dirty="0">
                <a:solidFill>
                  <a:schemeClr val="tx1"/>
                </a:solidFill>
                <a:latin typeface="D-DIN Exp" panose="020B0504020202030204" pitchFamily="34" charset="0"/>
                <a:cs typeface="Times New Roman" panose="02020603050405020304" pitchFamily="18" charset="0"/>
              </a:rPr>
              <a:t>It can be profitable. It is time intensive and often works on “buying high and selling higher.” This may work best in a bull market and have a high fee. Therefore it depends on the trader and timing.</a:t>
            </a:r>
          </a:p>
        </p:txBody>
      </p:sp>
      <p:pic>
        <p:nvPicPr>
          <p:cNvPr id="3" name="Picture 13">
            <a:extLst>
              <a:ext uri="{FF2B5EF4-FFF2-40B4-BE49-F238E27FC236}">
                <a16:creationId xmlns:a16="http://schemas.microsoft.com/office/drawing/2014/main" id="{CBA197B8-1BC9-DAFD-F5A8-53BA7CAD8BE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a:extLst>
              <a:ext uri="{FF2B5EF4-FFF2-40B4-BE49-F238E27FC236}">
                <a16:creationId xmlns:a16="http://schemas.microsoft.com/office/drawing/2014/main" id="{EDEC8D18-8603-B66A-2913-4468D20D5C53}"/>
              </a:ext>
            </a:extLst>
          </p:cNvPr>
          <p:cNvSpPr txBox="1">
            <a:spLocks noChangeArrowheads="1"/>
          </p:cNvSpPr>
          <p:nvPr/>
        </p:nvSpPr>
        <p:spPr bwMode="auto">
          <a:xfrm>
            <a:off x="347278" y="649601"/>
            <a:ext cx="10624457"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400" b="1" kern="0" dirty="0">
                <a:solidFill>
                  <a:srgbClr val="0046AA"/>
                </a:solidFill>
                <a:latin typeface="D-DIN" panose="020B05040302020A0204" pitchFamily="34" charset="0"/>
                <a:cs typeface="Times New Roman" panose="02020603050405020304" pitchFamily="18" charset="0"/>
              </a:rPr>
              <a:t>Frequently Asked Questions (FAQs)</a:t>
            </a:r>
          </a:p>
        </p:txBody>
      </p:sp>
      <p:sp>
        <p:nvSpPr>
          <p:cNvPr id="7" name="Rectangle 6">
            <a:extLst>
              <a:ext uri="{FF2B5EF4-FFF2-40B4-BE49-F238E27FC236}">
                <a16:creationId xmlns:a16="http://schemas.microsoft.com/office/drawing/2014/main" id="{7E179C20-4929-4445-B599-8137B462F28D}"/>
              </a:ext>
            </a:extLst>
          </p:cNvPr>
          <p:cNvSpPr/>
          <p:nvPr/>
        </p:nvSpPr>
        <p:spPr>
          <a:xfrm>
            <a:off x="2" y="6438901"/>
            <a:ext cx="4737098" cy="3175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Dynamic Gems – The Art and Science behind Identifying Stocks</a:t>
            </a:r>
          </a:p>
        </p:txBody>
      </p:sp>
      <p:grpSp>
        <p:nvGrpSpPr>
          <p:cNvPr id="9" name="Group 8">
            <a:extLst>
              <a:ext uri="{FF2B5EF4-FFF2-40B4-BE49-F238E27FC236}">
                <a16:creationId xmlns:a16="http://schemas.microsoft.com/office/drawing/2014/main" id="{55CAEB2E-D68B-2F68-F1B7-F7456AD1A649}"/>
              </a:ext>
            </a:extLst>
          </p:cNvPr>
          <p:cNvGrpSpPr>
            <a:grpSpLocks/>
          </p:cNvGrpSpPr>
          <p:nvPr/>
        </p:nvGrpSpPr>
        <p:grpSpPr bwMode="auto">
          <a:xfrm>
            <a:off x="512142" y="1510899"/>
            <a:ext cx="215900" cy="71438"/>
            <a:chOff x="641426" y="1647610"/>
            <a:chExt cx="312772" cy="108077"/>
          </a:xfrm>
        </p:grpSpPr>
        <p:sp>
          <p:nvSpPr>
            <p:cNvPr id="10" name="Rectangle 9">
              <a:extLst>
                <a:ext uri="{FF2B5EF4-FFF2-40B4-BE49-F238E27FC236}">
                  <a16:creationId xmlns:a16="http://schemas.microsoft.com/office/drawing/2014/main" id="{240528D5-BE89-7369-06B4-3419C9592E88}"/>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Rectangle 10">
              <a:extLst>
                <a:ext uri="{FF2B5EF4-FFF2-40B4-BE49-F238E27FC236}">
                  <a16:creationId xmlns:a16="http://schemas.microsoft.com/office/drawing/2014/main" id="{D03E0B24-8D87-9E97-3C15-2FBE1BBE46FE}"/>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2" name="Group 11">
            <a:extLst>
              <a:ext uri="{FF2B5EF4-FFF2-40B4-BE49-F238E27FC236}">
                <a16:creationId xmlns:a16="http://schemas.microsoft.com/office/drawing/2014/main" id="{FD5103CF-2C00-33E2-A6BB-830BEB1E23EF}"/>
              </a:ext>
            </a:extLst>
          </p:cNvPr>
          <p:cNvGrpSpPr>
            <a:grpSpLocks/>
          </p:cNvGrpSpPr>
          <p:nvPr/>
        </p:nvGrpSpPr>
        <p:grpSpPr bwMode="auto">
          <a:xfrm>
            <a:off x="512142" y="2984099"/>
            <a:ext cx="215900" cy="71438"/>
            <a:chOff x="641426" y="1647610"/>
            <a:chExt cx="312772" cy="108077"/>
          </a:xfrm>
        </p:grpSpPr>
        <p:sp>
          <p:nvSpPr>
            <p:cNvPr id="13" name="Rectangle 12">
              <a:extLst>
                <a:ext uri="{FF2B5EF4-FFF2-40B4-BE49-F238E27FC236}">
                  <a16:creationId xmlns:a16="http://schemas.microsoft.com/office/drawing/2014/main" id="{1CBE65D3-A507-CC4D-92FA-977B5B67E306}"/>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Rectangle 13">
              <a:extLst>
                <a:ext uri="{FF2B5EF4-FFF2-40B4-BE49-F238E27FC236}">
                  <a16:creationId xmlns:a16="http://schemas.microsoft.com/office/drawing/2014/main" id="{F0D9C4EA-8002-100F-61DA-58891F241A55}"/>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5" name="Group 14">
            <a:extLst>
              <a:ext uri="{FF2B5EF4-FFF2-40B4-BE49-F238E27FC236}">
                <a16:creationId xmlns:a16="http://schemas.microsoft.com/office/drawing/2014/main" id="{F8404D81-9DC4-1D19-0893-D8AC77AEF088}"/>
              </a:ext>
            </a:extLst>
          </p:cNvPr>
          <p:cNvGrpSpPr>
            <a:grpSpLocks/>
          </p:cNvGrpSpPr>
          <p:nvPr/>
        </p:nvGrpSpPr>
        <p:grpSpPr bwMode="auto">
          <a:xfrm>
            <a:off x="512142" y="4395084"/>
            <a:ext cx="215900" cy="71438"/>
            <a:chOff x="641426" y="1647610"/>
            <a:chExt cx="312772" cy="108077"/>
          </a:xfrm>
        </p:grpSpPr>
        <p:sp>
          <p:nvSpPr>
            <p:cNvPr id="16" name="Rectangle 15">
              <a:extLst>
                <a:ext uri="{FF2B5EF4-FFF2-40B4-BE49-F238E27FC236}">
                  <a16:creationId xmlns:a16="http://schemas.microsoft.com/office/drawing/2014/main" id="{702DF78A-B9CB-BC97-E8DE-894183B93407}"/>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 name="Rectangle 16">
              <a:extLst>
                <a:ext uri="{FF2B5EF4-FFF2-40B4-BE49-F238E27FC236}">
                  <a16:creationId xmlns:a16="http://schemas.microsoft.com/office/drawing/2014/main" id="{EC55A1D4-60EF-05C1-4058-22852FFEFD4E}"/>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Tree>
    <p:extLst>
      <p:ext uri="{BB962C8B-B14F-4D97-AF65-F5344CB8AC3E}">
        <p14:creationId xmlns:p14="http://schemas.microsoft.com/office/powerpoint/2010/main" val="1916837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03A6AAA-7971-88D0-5529-00416CD4274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575" t="3615" r="47701" b="83367"/>
          <a:stretch/>
        </p:blipFill>
        <p:spPr>
          <a:xfrm>
            <a:off x="0" y="1"/>
            <a:ext cx="12192000" cy="4476750"/>
          </a:xfrm>
          <a:prstGeom prst="rect">
            <a:avLst/>
          </a:prstGeom>
        </p:spPr>
      </p:pic>
      <p:pic>
        <p:nvPicPr>
          <p:cNvPr id="10" name="Picture 9">
            <a:extLst>
              <a:ext uri="{FF2B5EF4-FFF2-40B4-BE49-F238E27FC236}">
                <a16:creationId xmlns:a16="http://schemas.microsoft.com/office/drawing/2014/main" id="{E51E25D4-06CA-7277-9F25-2731A0879E9A}"/>
              </a:ext>
            </a:extLst>
          </p:cNvPr>
          <p:cNvPicPr>
            <a:picLocks noChangeAspect="1"/>
          </p:cNvPicPr>
          <p:nvPr/>
        </p:nvPicPr>
        <p:blipFill rotWithShape="1">
          <a:blip r:embed="rId4">
            <a:extLst>
              <a:ext uri="{28A0092B-C50C-407E-A947-70E740481C1C}">
                <a14:useLocalDpi xmlns:a14="http://schemas.microsoft.com/office/drawing/2010/main" val="0"/>
              </a:ext>
            </a:extLst>
          </a:blip>
          <a:srcRect l="6989" t="21809" r="6129" b="19905"/>
          <a:stretch/>
        </p:blipFill>
        <p:spPr>
          <a:xfrm>
            <a:off x="3644900" y="4762499"/>
            <a:ext cx="5130800" cy="1943101"/>
          </a:xfrm>
          <a:prstGeom prst="rect">
            <a:avLst/>
          </a:prstGeom>
        </p:spPr>
      </p:pic>
    </p:spTree>
    <p:extLst>
      <p:ext uri="{BB962C8B-B14F-4D97-AF65-F5344CB8AC3E}">
        <p14:creationId xmlns:p14="http://schemas.microsoft.com/office/powerpoint/2010/main" val="1274373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6525639-FD66-A6DA-E9C1-B5B6C15DCFC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231" t="57812" r="34575" b="8563"/>
          <a:stretch/>
        </p:blipFill>
        <p:spPr>
          <a:xfrm>
            <a:off x="5711801" y="1776531"/>
            <a:ext cx="6015879" cy="4422141"/>
          </a:xfrm>
          <a:prstGeom prst="rect">
            <a:avLst/>
          </a:prstGeom>
        </p:spPr>
      </p:pic>
      <p:sp>
        <p:nvSpPr>
          <p:cNvPr id="6" name="Title 1">
            <a:extLst>
              <a:ext uri="{FF2B5EF4-FFF2-40B4-BE49-F238E27FC236}">
                <a16:creationId xmlns:a16="http://schemas.microsoft.com/office/drawing/2014/main" id="{6C75935D-1CB1-1E4F-861B-4A77DE36B8AA}"/>
              </a:ext>
            </a:extLst>
          </p:cNvPr>
          <p:cNvSpPr txBox="1">
            <a:spLocks/>
          </p:cNvSpPr>
          <p:nvPr/>
        </p:nvSpPr>
        <p:spPr bwMode="auto">
          <a:xfrm>
            <a:off x="4762206" y="585518"/>
            <a:ext cx="4838994"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altLang="en-US" sz="3200" b="1" dirty="0">
                <a:solidFill>
                  <a:srgbClr val="C00000"/>
                </a:solidFill>
                <a:latin typeface="D-DIN" panose="020B05040302020A0204" pitchFamily="34" charset="0"/>
                <a:cs typeface="Times New Roman" panose="02020603050405020304" pitchFamily="18" charset="0"/>
              </a:rPr>
              <a:t>#JAINSAABKEGEMS</a:t>
            </a:r>
          </a:p>
          <a:p>
            <a:pPr algn="l"/>
            <a:r>
              <a:rPr lang="en-US" sz="2400" b="1" dirty="0">
                <a:solidFill>
                  <a:srgbClr val="1E438B"/>
                </a:solidFill>
                <a:latin typeface="D-DIN" panose="020B05040302020A0204" pitchFamily="34" charset="0"/>
                <a:cs typeface="Times New Roman" panose="02020603050405020304" pitchFamily="18" charset="0"/>
              </a:rPr>
              <a:t>1</a:t>
            </a:r>
            <a:r>
              <a:rPr lang="en-US" sz="2400" b="1" baseline="30000" dirty="0">
                <a:solidFill>
                  <a:srgbClr val="1E438B"/>
                </a:solidFill>
                <a:latin typeface="D-DIN" panose="020B05040302020A0204" pitchFamily="34" charset="0"/>
                <a:cs typeface="Times New Roman" panose="02020603050405020304" pitchFamily="18" charset="0"/>
              </a:rPr>
              <a:t>st</a:t>
            </a:r>
            <a:r>
              <a:rPr lang="en-US" sz="2400" b="1" dirty="0">
                <a:solidFill>
                  <a:srgbClr val="1E438B"/>
                </a:solidFill>
                <a:latin typeface="D-DIN" panose="020B05040302020A0204" pitchFamily="34" charset="0"/>
                <a:cs typeface="Times New Roman" panose="02020603050405020304" pitchFamily="18" charset="0"/>
              </a:rPr>
              <a:t> YEAR ANALYSIS</a:t>
            </a:r>
            <a:endParaRPr lang="en-IN" sz="2400" b="1" dirty="0">
              <a:solidFill>
                <a:srgbClr val="1E438B"/>
              </a:solidFill>
              <a:latin typeface="D-DIN" panose="020B05040302020A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135C6485-E387-B213-8F4D-5EB0969DE82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31" t="2723" r="47125" b="82778"/>
          <a:stretch/>
        </p:blipFill>
        <p:spPr>
          <a:xfrm>
            <a:off x="107513" y="54142"/>
            <a:ext cx="4384414" cy="1722389"/>
          </a:xfrm>
          <a:prstGeom prst="rect">
            <a:avLst/>
          </a:prstGeom>
        </p:spPr>
      </p:pic>
      <p:grpSp>
        <p:nvGrpSpPr>
          <p:cNvPr id="14" name="Group 13">
            <a:extLst>
              <a:ext uri="{FF2B5EF4-FFF2-40B4-BE49-F238E27FC236}">
                <a16:creationId xmlns:a16="http://schemas.microsoft.com/office/drawing/2014/main" id="{510EAEBF-B3D3-AAC6-EA39-BE990B634D74}"/>
              </a:ext>
            </a:extLst>
          </p:cNvPr>
          <p:cNvGrpSpPr/>
          <p:nvPr/>
        </p:nvGrpSpPr>
        <p:grpSpPr>
          <a:xfrm>
            <a:off x="107513" y="1671908"/>
            <a:ext cx="5121688" cy="5117265"/>
            <a:chOff x="107513" y="1671908"/>
            <a:chExt cx="5121688" cy="5117265"/>
          </a:xfrm>
        </p:grpSpPr>
        <p:grpSp>
          <p:nvGrpSpPr>
            <p:cNvPr id="10" name="Group 9">
              <a:extLst>
                <a:ext uri="{FF2B5EF4-FFF2-40B4-BE49-F238E27FC236}">
                  <a16:creationId xmlns:a16="http://schemas.microsoft.com/office/drawing/2014/main" id="{53B1FB29-00DB-23F0-9714-B0C8ECF30963}"/>
                </a:ext>
              </a:extLst>
            </p:cNvPr>
            <p:cNvGrpSpPr/>
            <p:nvPr/>
          </p:nvGrpSpPr>
          <p:grpSpPr>
            <a:xfrm>
              <a:off x="107513" y="1671908"/>
              <a:ext cx="5121688" cy="5117265"/>
              <a:chOff x="107513" y="1671908"/>
              <a:chExt cx="5121688" cy="5117265"/>
            </a:xfrm>
          </p:grpSpPr>
          <p:grpSp>
            <p:nvGrpSpPr>
              <p:cNvPr id="4" name="Group 3">
                <a:extLst>
                  <a:ext uri="{FF2B5EF4-FFF2-40B4-BE49-F238E27FC236}">
                    <a16:creationId xmlns:a16="http://schemas.microsoft.com/office/drawing/2014/main" id="{5F39B763-05BE-83BB-B98B-507878EA43DD}"/>
                  </a:ext>
                </a:extLst>
              </p:cNvPr>
              <p:cNvGrpSpPr/>
              <p:nvPr/>
            </p:nvGrpSpPr>
            <p:grpSpPr>
              <a:xfrm>
                <a:off x="107513" y="1671908"/>
                <a:ext cx="5121688" cy="5117265"/>
                <a:chOff x="107513" y="1671908"/>
                <a:chExt cx="5121688" cy="5117265"/>
              </a:xfrm>
            </p:grpSpPr>
            <p:pic>
              <p:nvPicPr>
                <p:cNvPr id="3" name="Picture 2">
                  <a:extLst>
                    <a:ext uri="{FF2B5EF4-FFF2-40B4-BE49-F238E27FC236}">
                      <a16:creationId xmlns:a16="http://schemas.microsoft.com/office/drawing/2014/main" id="{50DE0F5A-7402-37BA-52AC-3DAD5009D90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231" t="11481" r="34575" b="42818"/>
                <a:stretch/>
              </p:blipFill>
              <p:spPr>
                <a:xfrm>
                  <a:off x="107513" y="1671908"/>
                  <a:ext cx="5121688" cy="5117265"/>
                </a:xfrm>
                <a:prstGeom prst="rect">
                  <a:avLst/>
                </a:prstGeom>
              </p:spPr>
            </p:pic>
            <p:sp>
              <p:nvSpPr>
                <p:cNvPr id="2" name="Rectangle 1">
                  <a:extLst>
                    <a:ext uri="{FF2B5EF4-FFF2-40B4-BE49-F238E27FC236}">
                      <a16:creationId xmlns:a16="http://schemas.microsoft.com/office/drawing/2014/main" id="{347CBDBA-E1EE-2FDF-D371-86A049BD3890}"/>
                    </a:ext>
                  </a:extLst>
                </p:cNvPr>
                <p:cNvSpPr/>
                <p:nvPr/>
              </p:nvSpPr>
              <p:spPr>
                <a:xfrm>
                  <a:off x="4552950" y="1857375"/>
                  <a:ext cx="209256" cy="102394"/>
                </a:xfrm>
                <a:prstGeom prst="rect">
                  <a:avLst/>
                </a:prstGeom>
                <a:solidFill>
                  <a:srgbClr val="3154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sp>
            <p:nvSpPr>
              <p:cNvPr id="5" name="Rectangle 4">
                <a:extLst>
                  <a:ext uri="{FF2B5EF4-FFF2-40B4-BE49-F238E27FC236}">
                    <a16:creationId xmlns:a16="http://schemas.microsoft.com/office/drawing/2014/main" id="{2E927FB6-123D-D467-4648-CB2B5BD8D374}"/>
                  </a:ext>
                </a:extLst>
              </p:cNvPr>
              <p:cNvSpPr/>
              <p:nvPr/>
            </p:nvSpPr>
            <p:spPr>
              <a:xfrm>
                <a:off x="4491927" y="2021681"/>
                <a:ext cx="318198" cy="11906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Rectangle 8">
                <a:extLst>
                  <a:ext uri="{FF2B5EF4-FFF2-40B4-BE49-F238E27FC236}">
                    <a16:creationId xmlns:a16="http://schemas.microsoft.com/office/drawing/2014/main" id="{17D71571-EAC1-8BF7-5258-F784BFCD138F}"/>
                  </a:ext>
                </a:extLst>
              </p:cNvPr>
              <p:cNvSpPr/>
              <p:nvPr/>
            </p:nvSpPr>
            <p:spPr>
              <a:xfrm>
                <a:off x="4491927" y="2195515"/>
                <a:ext cx="318198" cy="11906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sp>
          <p:nvSpPr>
            <p:cNvPr id="11" name="TextBox 10">
              <a:extLst>
                <a:ext uri="{FF2B5EF4-FFF2-40B4-BE49-F238E27FC236}">
                  <a16:creationId xmlns:a16="http://schemas.microsoft.com/office/drawing/2014/main" id="{94C5B8CB-0684-01F5-AF0F-218D6E183B42}"/>
                </a:ext>
              </a:extLst>
            </p:cNvPr>
            <p:cNvSpPr txBox="1"/>
            <p:nvPr/>
          </p:nvSpPr>
          <p:spPr>
            <a:xfrm>
              <a:off x="4456883" y="1776531"/>
              <a:ext cx="401072" cy="261610"/>
            </a:xfrm>
            <a:prstGeom prst="rect">
              <a:avLst/>
            </a:prstGeom>
            <a:noFill/>
          </p:spPr>
          <p:txBody>
            <a:bodyPr wrap="none" rtlCol="0">
              <a:spAutoFit/>
            </a:bodyPr>
            <a:lstStyle/>
            <a:p>
              <a:r>
                <a:rPr lang="en-IN" sz="1100" b="1" dirty="0">
                  <a:solidFill>
                    <a:schemeClr val="bg1"/>
                  </a:solidFill>
                  <a:latin typeface="Calibri" panose="020F0502020204030204" pitchFamily="34" charset="0"/>
                  <a:ea typeface="Calibri" panose="020F0502020204030204" pitchFamily="34" charset="0"/>
                  <a:cs typeface="Calibri" panose="020F0502020204030204" pitchFamily="34" charset="0"/>
                </a:rPr>
                <a:t>249</a:t>
              </a:r>
            </a:p>
          </p:txBody>
        </p:sp>
        <p:sp>
          <p:nvSpPr>
            <p:cNvPr id="12" name="TextBox 11">
              <a:extLst>
                <a:ext uri="{FF2B5EF4-FFF2-40B4-BE49-F238E27FC236}">
                  <a16:creationId xmlns:a16="http://schemas.microsoft.com/office/drawing/2014/main" id="{565810B5-83B3-C8EC-B52C-95FC8E7C1413}"/>
                </a:ext>
              </a:extLst>
            </p:cNvPr>
            <p:cNvSpPr txBox="1"/>
            <p:nvPr/>
          </p:nvSpPr>
          <p:spPr>
            <a:xfrm>
              <a:off x="4456883" y="1952580"/>
              <a:ext cx="401072" cy="261610"/>
            </a:xfrm>
            <a:prstGeom prst="rect">
              <a:avLst/>
            </a:prstGeom>
            <a:noFill/>
          </p:spPr>
          <p:txBody>
            <a:bodyPr wrap="none" rtlCol="0">
              <a:spAutoFit/>
            </a:bodyPr>
            <a:lstStyle/>
            <a:p>
              <a:r>
                <a:rPr lang="en-IN" sz="1100" b="1" dirty="0">
                  <a:latin typeface="Calibri" panose="020F0502020204030204" pitchFamily="34" charset="0"/>
                  <a:ea typeface="Calibri" panose="020F0502020204030204" pitchFamily="34" charset="0"/>
                  <a:cs typeface="Calibri" panose="020F0502020204030204" pitchFamily="34" charset="0"/>
                </a:rPr>
                <a:t>232</a:t>
              </a:r>
            </a:p>
          </p:txBody>
        </p:sp>
        <p:sp>
          <p:nvSpPr>
            <p:cNvPr id="13" name="TextBox 12">
              <a:extLst>
                <a:ext uri="{FF2B5EF4-FFF2-40B4-BE49-F238E27FC236}">
                  <a16:creationId xmlns:a16="http://schemas.microsoft.com/office/drawing/2014/main" id="{4C3B5B32-4D95-965C-B7EA-5DB3754CAA74}"/>
                </a:ext>
              </a:extLst>
            </p:cNvPr>
            <p:cNvSpPr txBox="1"/>
            <p:nvPr/>
          </p:nvSpPr>
          <p:spPr>
            <a:xfrm>
              <a:off x="4456883" y="2123375"/>
              <a:ext cx="431528" cy="261610"/>
            </a:xfrm>
            <a:prstGeom prst="rect">
              <a:avLst/>
            </a:prstGeom>
            <a:noFill/>
          </p:spPr>
          <p:txBody>
            <a:bodyPr wrap="none" rtlCol="0">
              <a:spAutoFit/>
            </a:bodyPr>
            <a:lstStyle/>
            <a:p>
              <a:r>
                <a:rPr lang="en-IN" sz="1100" b="1" dirty="0">
                  <a:latin typeface="Calibri" panose="020F0502020204030204" pitchFamily="34" charset="0"/>
                  <a:ea typeface="Calibri" panose="020F0502020204030204" pitchFamily="34" charset="0"/>
                  <a:cs typeface="Calibri" panose="020F0502020204030204" pitchFamily="34" charset="0"/>
                </a:rPr>
                <a:t>93%</a:t>
              </a:r>
            </a:p>
          </p:txBody>
        </p:sp>
      </p:grpSp>
    </p:spTree>
    <p:extLst>
      <p:ext uri="{BB962C8B-B14F-4D97-AF65-F5344CB8AC3E}">
        <p14:creationId xmlns:p14="http://schemas.microsoft.com/office/powerpoint/2010/main" val="2962236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10788</TotalTime>
  <Words>13054</Words>
  <Application>Microsoft Office PowerPoint</Application>
  <PresentationFormat>Widescreen</PresentationFormat>
  <Paragraphs>2598</Paragraphs>
  <Slides>116</Slides>
  <Notes>110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116</vt:i4>
      </vt:variant>
    </vt:vector>
  </HeadingPairs>
  <TitlesOfParts>
    <vt:vector size="124" baseType="lpstr">
      <vt:lpstr>Arial</vt:lpstr>
      <vt:lpstr>Arial Black</vt:lpstr>
      <vt:lpstr>Calibri</vt:lpstr>
      <vt:lpstr>D-DIN</vt:lpstr>
      <vt:lpstr>D-DIN Exp</vt:lpstr>
      <vt:lpstr>Symbol</vt:lpstr>
      <vt:lpstr>Times New Roman</vt:lpstr>
      <vt:lpstr>Default Design</vt:lpstr>
      <vt:lpstr>Dynamic Gems – The Art and Science behind Identifying Stocks</vt:lpstr>
      <vt:lpstr>About Tradeswift</vt:lpstr>
      <vt:lpstr>PowerPoint Presentation</vt:lpstr>
      <vt:lpstr>India’s Capital Market Journey So Far…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Challenges involved in Investing &amp; Trading directly in Capital Markets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Company Analysis</vt:lpstr>
      <vt:lpstr>PowerPoint Presentation</vt:lpstr>
      <vt:lpstr>PowerPoint Presentation</vt:lpstr>
      <vt:lpstr>PowerPoint Presentation</vt:lpstr>
      <vt:lpstr>PowerPoint Presentation</vt:lpstr>
      <vt:lpstr>PowerPoint Presentation</vt:lpstr>
      <vt:lpstr>Cash Flow Statement – Doodh ka Doodh, Paani ka Paani</vt:lpstr>
      <vt:lpstr>Cash Flow Statement – Doodh ka Doodh, Paani ka Paani </vt:lpstr>
      <vt:lpstr>Correlating and Connecting the Balance Sheet and P&amp;L </vt:lpstr>
      <vt:lpstr>PowerPoint Presentation</vt:lpstr>
      <vt:lpstr>PowerPoint Presentation</vt:lpstr>
      <vt:lpstr>PowerPoint Presentation</vt:lpstr>
      <vt:lpstr>PowerPoint Presentation</vt:lpstr>
      <vt:lpstr>What we AVOID &amp; RED FLAGS</vt:lpstr>
      <vt:lpstr>Generating a Stock Idea</vt:lpstr>
      <vt:lpstr>PowerPoint Presentation</vt:lpstr>
      <vt:lpstr>Understanding Risk</vt:lpstr>
      <vt:lpstr>PowerPoint Presentation</vt:lpstr>
      <vt:lpstr>PowerPoint Presentation</vt:lpstr>
      <vt:lpstr>Corporate Governance Analysis </vt:lpstr>
      <vt:lpstr>Important Points &amp; Sources for Analysing a Company</vt:lpstr>
      <vt:lpstr>PowerPoint Presentation</vt:lpstr>
      <vt:lpstr>PowerPoint Presentation</vt:lpstr>
      <vt:lpstr>PowerPoint Presentation</vt:lpstr>
      <vt:lpstr>Fundamental Metrics Piotroski F-Score</vt:lpstr>
      <vt:lpstr>PowerPoint Presentation</vt:lpstr>
      <vt:lpstr>PowerPoint Presentation</vt:lpstr>
      <vt:lpstr>PowerPoint Presentation</vt:lpstr>
      <vt:lpstr>PowerPoint Presentation</vt:lpstr>
      <vt:lpstr>PowerPoint Presentation</vt:lpstr>
      <vt:lpstr>The World’s Greatest Investors </vt:lpstr>
      <vt:lpstr>Stocks Filtered on our Fundamental and Technical Parameters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Success Mantra in Markets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Why Mutual Fund?</dc:title>
  <dc:creator>abc</dc:creator>
  <cp:lastModifiedBy>YOGESH</cp:lastModifiedBy>
  <cp:revision>3642</cp:revision>
  <cp:lastPrinted>2024-01-19T14:08:43Z</cp:lastPrinted>
  <dcterms:created xsi:type="dcterms:W3CDTF">2010-04-08T05:32:28Z</dcterms:created>
  <dcterms:modified xsi:type="dcterms:W3CDTF">2024-05-18T09:03:26Z</dcterms:modified>
</cp:coreProperties>
</file>