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4484" r:id="rId2"/>
    <p:sldId id="5071" r:id="rId3"/>
    <p:sldId id="5069" r:id="rId4"/>
    <p:sldId id="5074" r:id="rId5"/>
    <p:sldId id="5088" r:id="rId6"/>
    <p:sldId id="5092" r:id="rId7"/>
    <p:sldId id="5036" r:id="rId8"/>
    <p:sldId id="5093" r:id="rId9"/>
    <p:sldId id="5091" r:id="rId10"/>
    <p:sldId id="4728" r:id="rId11"/>
    <p:sldId id="5082" r:id="rId12"/>
    <p:sldId id="5084" r:id="rId13"/>
    <p:sldId id="5073" r:id="rId14"/>
    <p:sldId id="5085" r:id="rId15"/>
    <p:sldId id="5090" r:id="rId16"/>
    <p:sldId id="5083" r:id="rId17"/>
    <p:sldId id="4882" r:id="rId18"/>
    <p:sldId id="4883" r:id="rId19"/>
    <p:sldId id="5087" r:id="rId20"/>
    <p:sldId id="5055" r:id="rId21"/>
    <p:sldId id="5081" r:id="rId22"/>
    <p:sldId id="5086" r:id="rId23"/>
    <p:sldId id="4857" r:id="rId24"/>
    <p:sldId id="5045" r:id="rId25"/>
    <p:sldId id="5049" r:id="rId26"/>
    <p:sldId id="4791" r:id="rId27"/>
    <p:sldId id="5062" r:id="rId28"/>
    <p:sldId id="5050" r:id="rId29"/>
    <p:sldId id="5063" r:id="rId30"/>
    <p:sldId id="836" r:id="rId31"/>
    <p:sldId id="4840" r:id="rId32"/>
    <p:sldId id="835" r:id="rId33"/>
    <p:sldId id="5079" r:id="rId34"/>
    <p:sldId id="5076" r:id="rId35"/>
    <p:sldId id="5077" r:id="rId36"/>
    <p:sldId id="5080" r:id="rId37"/>
    <p:sldId id="5075" r:id="rId38"/>
    <p:sldId id="4860" r:id="rId39"/>
  </p:sldIdLst>
  <p:sldSz cx="7559675" cy="532765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2" userDrawn="1">
          <p15:clr>
            <a:srgbClr val="A4A3A4"/>
          </p15:clr>
        </p15:guide>
        <p15:guide id="2" pos="2809" userDrawn="1">
          <p15:clr>
            <a:srgbClr val="A4A3A4"/>
          </p15:clr>
        </p15:guide>
        <p15:guide id="3" pos="2470" userDrawn="1">
          <p15:clr>
            <a:srgbClr val="A4A3A4"/>
          </p15:clr>
        </p15:guide>
        <p15:guide id="4" orient="horz" pos="1079" userDrawn="1">
          <p15:clr>
            <a:srgbClr val="A4A3A4"/>
          </p15:clr>
        </p15:guide>
        <p15:guide id="5" pos="435" userDrawn="1">
          <p15:clr>
            <a:srgbClr val="A4A3A4"/>
          </p15:clr>
        </p15:guide>
        <p15:guide id="7" orient="horz" pos="497" userDrawn="1">
          <p15:clr>
            <a:srgbClr val="A4A3A4"/>
          </p15:clr>
        </p15:guide>
        <p15:guide id="8" orient="horz" pos="2559" userDrawn="1">
          <p15:clr>
            <a:srgbClr val="A4A3A4"/>
          </p15:clr>
        </p15:guide>
        <p15:guide id="9" pos="3809" userDrawn="1">
          <p15:clr>
            <a:srgbClr val="A4A3A4"/>
          </p15:clr>
        </p15:guide>
        <p15:guide id="10" pos="1560" userDrawn="1">
          <p15:clr>
            <a:srgbClr val="A4A3A4"/>
          </p15:clr>
        </p15:guide>
        <p15:guide id="11" pos="756" userDrawn="1">
          <p15:clr>
            <a:srgbClr val="A4A3A4"/>
          </p15:clr>
        </p15:guide>
        <p15:guide id="13" orient="horz" pos="1238" userDrawn="1">
          <p15:clr>
            <a:srgbClr val="A4A3A4"/>
          </p15:clr>
        </p15:guide>
        <p15:guide id="14" pos="738" userDrawn="1">
          <p15:clr>
            <a:srgbClr val="A4A3A4"/>
          </p15:clr>
        </p15:guide>
        <p15:guide id="15" pos="649" userDrawn="1">
          <p15:clr>
            <a:srgbClr val="A4A3A4"/>
          </p15:clr>
        </p15:guide>
        <p15:guide id="16" pos="1167" userDrawn="1">
          <p15:clr>
            <a:srgbClr val="A4A3A4"/>
          </p15:clr>
        </p15:guide>
        <p15:guide id="17" pos="2363" userDrawn="1">
          <p15:clr>
            <a:srgbClr val="A4A3A4"/>
          </p15:clr>
        </p15:guide>
        <p15:guide id="18" orient="horz" pos="656" userDrawn="1">
          <p15:clr>
            <a:srgbClr val="A4A3A4"/>
          </p15:clr>
        </p15:guide>
        <p15:guide id="19" pos="3738" userDrawn="1">
          <p15:clr>
            <a:srgbClr val="A4A3A4"/>
          </p15:clr>
        </p15:guide>
        <p15:guide id="20" orient="horz" pos="850" userDrawn="1">
          <p15:clr>
            <a:srgbClr val="A4A3A4"/>
          </p15:clr>
        </p15:guide>
        <p15:guide id="21" orient="horz" pos="11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eep Saraf" initials="SS" lastIdx="1" clrIdx="0">
    <p:extLst>
      <p:ext uri="{19B8F6BF-5375-455C-9EA6-DF929625EA0E}">
        <p15:presenceInfo xmlns:p15="http://schemas.microsoft.com/office/powerpoint/2012/main" userId="S::sandeep.saraf@whiteoakindia.com::26326f4c-b4ce-42b2-b668-77448f011e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8C00"/>
    <a:srgbClr val="AB4E52"/>
    <a:srgbClr val="203864"/>
    <a:srgbClr val="E9EBF5"/>
    <a:srgbClr val="AFABAB"/>
    <a:srgbClr val="C5E0B4"/>
    <a:srgbClr val="B4C7E7"/>
    <a:srgbClr val="FFA500"/>
    <a:srgbClr val="D6DC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7" autoAdjust="0"/>
    <p:restoredTop sz="93792" autoAdjust="0"/>
  </p:normalViewPr>
  <p:slideViewPr>
    <p:cSldViewPr snapToGrid="0">
      <p:cViewPr varScale="1">
        <p:scale>
          <a:sx n="116" d="100"/>
          <a:sy n="116" d="100"/>
        </p:scale>
        <p:origin x="504" y="54"/>
      </p:cViewPr>
      <p:guideLst>
        <p:guide orient="horz" pos="1132"/>
        <p:guide pos="2809"/>
        <p:guide pos="2470"/>
        <p:guide orient="horz" pos="1079"/>
        <p:guide pos="435"/>
        <p:guide orient="horz" pos="497"/>
        <p:guide orient="horz" pos="2559"/>
        <p:guide pos="3809"/>
        <p:guide pos="1560"/>
        <p:guide pos="756"/>
        <p:guide orient="horz" pos="1238"/>
        <p:guide pos="738"/>
        <p:guide pos="649"/>
        <p:guide pos="1167"/>
        <p:guide pos="2363"/>
        <p:guide orient="horz" pos="656"/>
        <p:guide pos="3738"/>
        <p:guide orient="horz" pos="850"/>
        <p:guide orient="horz" pos="1157"/>
      </p:guideLst>
    </p:cSldViewPr>
  </p:slideViewPr>
  <p:outlineViewPr>
    <p:cViewPr>
      <p:scale>
        <a:sx n="33" d="100"/>
        <a:sy n="33" d="100"/>
      </p:scale>
      <p:origin x="42" y="384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940" y="66"/>
      </p:cViewPr>
      <p:guideLst/>
    </p:cSldViewPr>
  </p:notesViewPr>
  <p:gridSpacing cx="719999" cy="71999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shish Somaiyaa" userId="0a6bcd8d-8ad5-4f65-bacf-6c184bf95df5" providerId="ADAL" clId="{78D7DEC1-7AFF-4FAF-8745-9C2EF3B83497}"/>
    <pc:docChg chg="undo custSel delSld modSld">
      <pc:chgData name="Aashish Somaiyaa" userId="0a6bcd8d-8ad5-4f65-bacf-6c184bf95df5" providerId="ADAL" clId="{78D7DEC1-7AFF-4FAF-8745-9C2EF3B83497}" dt="2024-05-17T11:20:14.243" v="195" actId="1037"/>
      <pc:docMkLst>
        <pc:docMk/>
      </pc:docMkLst>
      <pc:sldChg chg="addSp delSp modSp mod">
        <pc:chgData name="Aashish Somaiyaa" userId="0a6bcd8d-8ad5-4f65-bacf-6c184bf95df5" providerId="ADAL" clId="{78D7DEC1-7AFF-4FAF-8745-9C2EF3B83497}" dt="2024-05-17T10:42:59.945" v="32" actId="1035"/>
        <pc:sldMkLst>
          <pc:docMk/>
          <pc:sldMk cId="756398089" sldId="5069"/>
        </pc:sldMkLst>
        <pc:picChg chg="del">
          <ac:chgData name="Aashish Somaiyaa" userId="0a6bcd8d-8ad5-4f65-bacf-6c184bf95df5" providerId="ADAL" clId="{78D7DEC1-7AFF-4FAF-8745-9C2EF3B83497}" dt="2024-05-17T10:42:10.840" v="1" actId="478"/>
          <ac:picMkLst>
            <pc:docMk/>
            <pc:sldMk cId="756398089" sldId="5069"/>
            <ac:picMk id="3" creationId="{93205A11-24E9-3B3E-F888-1A62C0317C7C}"/>
          </ac:picMkLst>
        </pc:picChg>
        <pc:picChg chg="add mod modCrop">
          <ac:chgData name="Aashish Somaiyaa" userId="0a6bcd8d-8ad5-4f65-bacf-6c184bf95df5" providerId="ADAL" clId="{78D7DEC1-7AFF-4FAF-8745-9C2EF3B83497}" dt="2024-05-17T10:42:59.945" v="32" actId="1035"/>
          <ac:picMkLst>
            <pc:docMk/>
            <pc:sldMk cId="756398089" sldId="5069"/>
            <ac:picMk id="6" creationId="{506F6087-0803-E701-C60D-52967CB8F113}"/>
          </ac:picMkLst>
        </pc:picChg>
      </pc:sldChg>
      <pc:sldChg chg="addSp delSp modSp mod">
        <pc:chgData name="Aashish Somaiyaa" userId="0a6bcd8d-8ad5-4f65-bacf-6c184bf95df5" providerId="ADAL" clId="{78D7DEC1-7AFF-4FAF-8745-9C2EF3B83497}" dt="2024-05-17T11:18:58.899" v="155" actId="1037"/>
        <pc:sldMkLst>
          <pc:docMk/>
          <pc:sldMk cId="170505640" sldId="5082"/>
        </pc:sldMkLst>
        <pc:picChg chg="del">
          <ac:chgData name="Aashish Somaiyaa" userId="0a6bcd8d-8ad5-4f65-bacf-6c184bf95df5" providerId="ADAL" clId="{78D7DEC1-7AFF-4FAF-8745-9C2EF3B83497}" dt="2024-05-17T11:17:23.492" v="45" actId="478"/>
          <ac:picMkLst>
            <pc:docMk/>
            <pc:sldMk cId="170505640" sldId="5082"/>
            <ac:picMk id="5" creationId="{038621A3-78A6-A990-8141-B91658299FF0}"/>
          </ac:picMkLst>
        </pc:picChg>
        <pc:picChg chg="add mod modCrop">
          <ac:chgData name="Aashish Somaiyaa" userId="0a6bcd8d-8ad5-4f65-bacf-6c184bf95df5" providerId="ADAL" clId="{78D7DEC1-7AFF-4FAF-8745-9C2EF3B83497}" dt="2024-05-17T11:18:58.899" v="155" actId="1037"/>
          <ac:picMkLst>
            <pc:docMk/>
            <pc:sldMk cId="170505640" sldId="5082"/>
            <ac:picMk id="6" creationId="{494015DC-0C70-9457-4AFC-08F7FF2123C3}"/>
          </ac:picMkLst>
        </pc:picChg>
      </pc:sldChg>
      <pc:sldChg chg="modSp mod">
        <pc:chgData name="Aashish Somaiyaa" userId="0a6bcd8d-8ad5-4f65-bacf-6c184bf95df5" providerId="ADAL" clId="{78D7DEC1-7AFF-4FAF-8745-9C2EF3B83497}" dt="2024-05-17T11:19:59.367" v="157" actId="14100"/>
        <pc:sldMkLst>
          <pc:docMk/>
          <pc:sldMk cId="547118384" sldId="5085"/>
        </pc:sldMkLst>
        <pc:picChg chg="mod">
          <ac:chgData name="Aashish Somaiyaa" userId="0a6bcd8d-8ad5-4f65-bacf-6c184bf95df5" providerId="ADAL" clId="{78D7DEC1-7AFF-4FAF-8745-9C2EF3B83497}" dt="2024-05-17T11:19:59.367" v="157" actId="14100"/>
          <ac:picMkLst>
            <pc:docMk/>
            <pc:sldMk cId="547118384" sldId="5085"/>
            <ac:picMk id="5" creationId="{F0DB3230-FA6A-4925-2820-F583A39A7201}"/>
          </ac:picMkLst>
        </pc:picChg>
      </pc:sldChg>
      <pc:sldChg chg="addSp delSp modSp mod">
        <pc:chgData name="Aashish Somaiyaa" userId="0a6bcd8d-8ad5-4f65-bacf-6c184bf95df5" providerId="ADAL" clId="{78D7DEC1-7AFF-4FAF-8745-9C2EF3B83497}" dt="2024-05-17T10:44:25.879" v="43" actId="14100"/>
        <pc:sldMkLst>
          <pc:docMk/>
          <pc:sldMk cId="2007714985" sldId="5088"/>
        </pc:sldMkLst>
        <pc:spChg chg="mod">
          <ac:chgData name="Aashish Somaiyaa" userId="0a6bcd8d-8ad5-4f65-bacf-6c184bf95df5" providerId="ADAL" clId="{78D7DEC1-7AFF-4FAF-8745-9C2EF3B83497}" dt="2024-05-17T10:44:17.773" v="41" actId="1076"/>
          <ac:spMkLst>
            <pc:docMk/>
            <pc:sldMk cId="2007714985" sldId="5088"/>
            <ac:spMk id="3" creationId="{C4A2A24F-4A7C-2764-8359-912057C9F909}"/>
          </ac:spMkLst>
        </pc:spChg>
        <pc:spChg chg="mod">
          <ac:chgData name="Aashish Somaiyaa" userId="0a6bcd8d-8ad5-4f65-bacf-6c184bf95df5" providerId="ADAL" clId="{78D7DEC1-7AFF-4FAF-8745-9C2EF3B83497}" dt="2024-05-17T10:44:25.879" v="43" actId="14100"/>
          <ac:spMkLst>
            <pc:docMk/>
            <pc:sldMk cId="2007714985" sldId="5088"/>
            <ac:spMk id="6" creationId="{4A607173-B780-76AE-63E9-FD90C02533D3}"/>
          </ac:spMkLst>
        </pc:spChg>
        <pc:picChg chg="del">
          <ac:chgData name="Aashish Somaiyaa" userId="0a6bcd8d-8ad5-4f65-bacf-6c184bf95df5" providerId="ADAL" clId="{78D7DEC1-7AFF-4FAF-8745-9C2EF3B83497}" dt="2024-05-17T10:41:03.967" v="0" actId="478"/>
          <ac:picMkLst>
            <pc:docMk/>
            <pc:sldMk cId="2007714985" sldId="5088"/>
            <ac:picMk id="4" creationId="{513EC6F2-EAC6-B628-6029-BA8ECC1C3E3D}"/>
          </ac:picMkLst>
        </pc:picChg>
        <pc:picChg chg="add mod ord modCrop">
          <ac:chgData name="Aashish Somaiyaa" userId="0a6bcd8d-8ad5-4f65-bacf-6c184bf95df5" providerId="ADAL" clId="{78D7DEC1-7AFF-4FAF-8745-9C2EF3B83497}" dt="2024-05-17T10:44:13.894" v="40" actId="167"/>
          <ac:picMkLst>
            <pc:docMk/>
            <pc:sldMk cId="2007714985" sldId="5088"/>
            <ac:picMk id="8" creationId="{9F472B3E-1BBB-2661-6768-6B235D38876B}"/>
          </ac:picMkLst>
        </pc:picChg>
      </pc:sldChg>
      <pc:sldChg chg="del">
        <pc:chgData name="Aashish Somaiyaa" userId="0a6bcd8d-8ad5-4f65-bacf-6c184bf95df5" providerId="ADAL" clId="{78D7DEC1-7AFF-4FAF-8745-9C2EF3B83497}" dt="2024-05-17T10:44:47.260" v="44" actId="47"/>
        <pc:sldMkLst>
          <pc:docMk/>
          <pc:sldMk cId="1284300631" sldId="5089"/>
        </pc:sldMkLst>
      </pc:sldChg>
      <pc:sldChg chg="modSp mod">
        <pc:chgData name="Aashish Somaiyaa" userId="0a6bcd8d-8ad5-4f65-bacf-6c184bf95df5" providerId="ADAL" clId="{78D7DEC1-7AFF-4FAF-8745-9C2EF3B83497}" dt="2024-05-17T11:20:14.243" v="195" actId="1037"/>
        <pc:sldMkLst>
          <pc:docMk/>
          <pc:sldMk cId="1250342529" sldId="5090"/>
        </pc:sldMkLst>
        <pc:picChg chg="mod">
          <ac:chgData name="Aashish Somaiyaa" userId="0a6bcd8d-8ad5-4f65-bacf-6c184bf95df5" providerId="ADAL" clId="{78D7DEC1-7AFF-4FAF-8745-9C2EF3B83497}" dt="2024-05-17T11:20:14.243" v="195" actId="1037"/>
          <ac:picMkLst>
            <pc:docMk/>
            <pc:sldMk cId="1250342529" sldId="5090"/>
            <ac:picMk id="7" creationId="{09FE7484-D8D1-EECA-9F9D-C4308F8A0B0B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o050\AppData\Local\Microsoft\Windows\INetCache\Content.Outlook\52N1193Z\Corporate%20Profit%20to%20GDP%20-%20Jul%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0.183\oak-common\Investment\Dipojjal\Macro%20deck\Most%20and%20least%20democratic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0.183\oak-common\Investment\Dipojjal\Macro%20deck\MSCI%20EM%20PE%20Data%20SO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o050\Downloads\WEO_Data%20(32)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4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189070641136279E-3"/>
          <c:y val="6.1646399925234782E-2"/>
          <c:w val="0.99668106692511504"/>
          <c:h val="0.77866851485918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Sensex EPS (INR)</c:v>
                </c:pt>
              </c:strCache>
            </c:strRef>
          </c:tx>
          <c:spPr>
            <a:solidFill>
              <a:srgbClr val="8FAADC"/>
            </a:solidFill>
            <a:ln>
              <a:noFill/>
            </a:ln>
          </c:spPr>
          <c:invertIfNegative val="0"/>
          <c:dPt>
            <c:idx val="2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356-4E9C-99D2-220063253A09}"/>
              </c:ext>
            </c:extLst>
          </c:dPt>
          <c:dPt>
            <c:idx val="2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356-4E9C-99D2-220063253A09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DAE2-44B3-B918-D20F0137C274}"/>
              </c:ext>
            </c:extLst>
          </c:dPt>
          <c:cat>
            <c:strRef>
              <c:f>Sheet1!$A$2:$A$32</c:f>
              <c:strCache>
                <c:ptCount val="31"/>
                <c:pt idx="0">
                  <c:v>FY93</c:v>
                </c:pt>
                <c:pt idx="1">
                  <c:v>FY94</c:v>
                </c:pt>
                <c:pt idx="2">
                  <c:v>FY95</c:v>
                </c:pt>
                <c:pt idx="3">
                  <c:v>FY96</c:v>
                </c:pt>
                <c:pt idx="4">
                  <c:v>FY97</c:v>
                </c:pt>
                <c:pt idx="5">
                  <c:v>FY98</c:v>
                </c:pt>
                <c:pt idx="6">
                  <c:v>FY99</c:v>
                </c:pt>
                <c:pt idx="7">
                  <c:v>FY00</c:v>
                </c:pt>
                <c:pt idx="8">
                  <c:v>FY01</c:v>
                </c:pt>
                <c:pt idx="9">
                  <c:v>FY02</c:v>
                </c:pt>
                <c:pt idx="10">
                  <c:v>FY03</c:v>
                </c:pt>
                <c:pt idx="11">
                  <c:v>FY04</c:v>
                </c:pt>
                <c:pt idx="12">
                  <c:v>FY05</c:v>
                </c:pt>
                <c:pt idx="13">
                  <c:v>FY06</c:v>
                </c:pt>
                <c:pt idx="14">
                  <c:v>FY07</c:v>
                </c:pt>
                <c:pt idx="15">
                  <c:v>FY08</c:v>
                </c:pt>
                <c:pt idx="16">
                  <c:v>FY09</c:v>
                </c:pt>
                <c:pt idx="17">
                  <c:v>FY10</c:v>
                </c:pt>
                <c:pt idx="18">
                  <c:v>FY11</c:v>
                </c:pt>
                <c:pt idx="19">
                  <c:v>FY12</c:v>
                </c:pt>
                <c:pt idx="20">
                  <c:v>FY13</c:v>
                </c:pt>
                <c:pt idx="21">
                  <c:v>FY14</c:v>
                </c:pt>
                <c:pt idx="22">
                  <c:v>FY15</c:v>
                </c:pt>
                <c:pt idx="23">
                  <c:v>FY16</c:v>
                </c:pt>
                <c:pt idx="24">
                  <c:v>FY17</c:v>
                </c:pt>
                <c:pt idx="25">
                  <c:v>FY18</c:v>
                </c:pt>
                <c:pt idx="26">
                  <c:v>FY19</c:v>
                </c:pt>
                <c:pt idx="27">
                  <c:v>FY20</c:v>
                </c:pt>
                <c:pt idx="28">
                  <c:v>FY21</c:v>
                </c:pt>
                <c:pt idx="29">
                  <c:v>FY22</c:v>
                </c:pt>
                <c:pt idx="30">
                  <c:v>FY23</c:v>
                </c:pt>
              </c:strCache>
            </c:str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81</c:v>
                </c:pt>
                <c:pt idx="1">
                  <c:v>129</c:v>
                </c:pt>
                <c:pt idx="2">
                  <c:v>181</c:v>
                </c:pt>
                <c:pt idx="3">
                  <c:v>250</c:v>
                </c:pt>
                <c:pt idx="4">
                  <c:v>266</c:v>
                </c:pt>
                <c:pt idx="5">
                  <c:v>291</c:v>
                </c:pt>
                <c:pt idx="6">
                  <c:v>278</c:v>
                </c:pt>
                <c:pt idx="7">
                  <c:v>280</c:v>
                </c:pt>
                <c:pt idx="8">
                  <c:v>216</c:v>
                </c:pt>
                <c:pt idx="9">
                  <c:v>236</c:v>
                </c:pt>
                <c:pt idx="10">
                  <c:v>272</c:v>
                </c:pt>
                <c:pt idx="11">
                  <c:v>361</c:v>
                </c:pt>
                <c:pt idx="12">
                  <c:v>446</c:v>
                </c:pt>
                <c:pt idx="13">
                  <c:v>540</c:v>
                </c:pt>
                <c:pt idx="14">
                  <c:v>720</c:v>
                </c:pt>
                <c:pt idx="15">
                  <c:v>833</c:v>
                </c:pt>
                <c:pt idx="16">
                  <c:v>820</c:v>
                </c:pt>
                <c:pt idx="17">
                  <c:v>834</c:v>
                </c:pt>
                <c:pt idx="18">
                  <c:v>1024</c:v>
                </c:pt>
                <c:pt idx="19">
                  <c:v>1111</c:v>
                </c:pt>
                <c:pt idx="20">
                  <c:v>1180</c:v>
                </c:pt>
                <c:pt idx="21">
                  <c:v>1330</c:v>
                </c:pt>
                <c:pt idx="22">
                  <c:v>1351</c:v>
                </c:pt>
                <c:pt idx="23">
                  <c:v>1332</c:v>
                </c:pt>
                <c:pt idx="24">
                  <c:v>1349</c:v>
                </c:pt>
                <c:pt idx="25">
                  <c:v>1377</c:v>
                </c:pt>
                <c:pt idx="26" formatCode="0">
                  <c:v>1478</c:v>
                </c:pt>
                <c:pt idx="27" formatCode="0">
                  <c:v>1513</c:v>
                </c:pt>
                <c:pt idx="28" formatCode="0">
                  <c:v>1701.9541918943041</c:v>
                </c:pt>
                <c:pt idx="29" formatCode="0">
                  <c:v>2314.1185677632866</c:v>
                </c:pt>
                <c:pt idx="30" formatCode="0">
                  <c:v>2602.8109740727946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56-4E9C-99D2-220063253A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764064"/>
        <c:axId val="244764624"/>
      </c:barChart>
      <c:catAx>
        <c:axId val="244764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41E42"/>
            </a:solidFill>
          </a:ln>
        </c:spPr>
        <c:txPr>
          <a:bodyPr rot="-5400000" vert="horz"/>
          <a:lstStyle/>
          <a:p>
            <a:pPr>
              <a:defRPr sz="600"/>
            </a:pPr>
            <a:endParaRPr lang="en-US"/>
          </a:p>
        </c:txPr>
        <c:crossAx val="244764624"/>
        <c:crosses val="autoZero"/>
        <c:auto val="1"/>
        <c:lblAlgn val="ctr"/>
        <c:lblOffset val="100"/>
        <c:noMultiLvlLbl val="0"/>
      </c:catAx>
      <c:valAx>
        <c:axId val="2447646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447640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800" b="0" i="0">
          <a:solidFill>
            <a:schemeClr val="tx1"/>
          </a:solidFill>
          <a:latin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12324837250363E-2"/>
          <c:y val="5.8957109597485374E-2"/>
          <c:w val="0.89828037073816613"/>
          <c:h val="0.684155794203504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Sheet1!$F$2</c:f>
              <c:strCache>
                <c:ptCount val="1"/>
                <c:pt idx="0">
                  <c:v>Corporate profit to GDP (%)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3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47F-43BA-8A7D-1F42CEC001D5}"/>
              </c:ext>
            </c:extLst>
          </c:dPt>
          <c:dPt>
            <c:idx val="3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47F-43BA-8A7D-1F42CEC001D5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7F-43BA-8A7D-1F42CEC001D5}"/>
                </c:ext>
              </c:extLst>
            </c:dLbl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7F-43BA-8A7D-1F42CEC001D5}"/>
                </c:ext>
              </c:extLst>
            </c:dLbl>
            <c:dLbl>
              <c:idx val="30"/>
              <c:layout>
                <c:manualLayout>
                  <c:x val="-4.1536863966770508E-3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7F-43BA-8A7D-1F42CEC001D5}"/>
                </c:ext>
              </c:extLst>
            </c:dLbl>
            <c:dLbl>
              <c:idx val="3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7F-43BA-8A7D-1F42CEC001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Sheet1!$E$3:$E$34</c:f>
              <c:strCache>
                <c:ptCount val="32"/>
                <c:pt idx="0">
                  <c:v>FY91</c:v>
                </c:pt>
                <c:pt idx="1">
                  <c:v>FY92</c:v>
                </c:pt>
                <c:pt idx="2">
                  <c:v>FY93</c:v>
                </c:pt>
                <c:pt idx="3">
                  <c:v>FY94</c:v>
                </c:pt>
                <c:pt idx="4">
                  <c:v>FY95</c:v>
                </c:pt>
                <c:pt idx="5">
                  <c:v>FY96</c:v>
                </c:pt>
                <c:pt idx="6">
                  <c:v>FY97</c:v>
                </c:pt>
                <c:pt idx="7">
                  <c:v>FY98</c:v>
                </c:pt>
                <c:pt idx="8">
                  <c:v>FY99</c:v>
                </c:pt>
                <c:pt idx="9">
                  <c:v>FY00</c:v>
                </c:pt>
                <c:pt idx="10">
                  <c:v>FY01</c:v>
                </c:pt>
                <c:pt idx="11">
                  <c:v>FY02</c:v>
                </c:pt>
                <c:pt idx="12">
                  <c:v>FY03</c:v>
                </c:pt>
                <c:pt idx="13">
                  <c:v>FY04</c:v>
                </c:pt>
                <c:pt idx="14">
                  <c:v>FY05</c:v>
                </c:pt>
                <c:pt idx="15">
                  <c:v>FY06</c:v>
                </c:pt>
                <c:pt idx="16">
                  <c:v>FY07</c:v>
                </c:pt>
                <c:pt idx="17">
                  <c:v>FY08</c:v>
                </c:pt>
                <c:pt idx="18">
                  <c:v>FY09</c:v>
                </c:pt>
                <c:pt idx="19">
                  <c:v>FY10</c:v>
                </c:pt>
                <c:pt idx="20">
                  <c:v>FY11</c:v>
                </c:pt>
                <c:pt idx="21">
                  <c:v>FY12</c:v>
                </c:pt>
                <c:pt idx="22">
                  <c:v>FY13</c:v>
                </c:pt>
                <c:pt idx="23">
                  <c:v>FY14</c:v>
                </c:pt>
                <c:pt idx="24">
                  <c:v>FY15</c:v>
                </c:pt>
                <c:pt idx="25">
                  <c:v>FY16</c:v>
                </c:pt>
                <c:pt idx="26">
                  <c:v>FY17</c:v>
                </c:pt>
                <c:pt idx="27">
                  <c:v>FY18</c:v>
                </c:pt>
                <c:pt idx="28">
                  <c:v>FY19</c:v>
                </c:pt>
                <c:pt idx="29">
                  <c:v>FY20</c:v>
                </c:pt>
                <c:pt idx="30">
                  <c:v>FY21</c:v>
                </c:pt>
                <c:pt idx="31">
                  <c:v>FY22</c:v>
                </c:pt>
              </c:strCache>
            </c:strRef>
          </c:cat>
          <c:val>
            <c:numRef>
              <c:f>Sheet1!$F$3:$F$34</c:f>
              <c:numCache>
                <c:formatCode>0.0%</c:formatCode>
                <c:ptCount val="32"/>
                <c:pt idx="0">
                  <c:v>1.3934649754584803E-2</c:v>
                </c:pt>
                <c:pt idx="1">
                  <c:v>1.5168895396425384E-2</c:v>
                </c:pt>
                <c:pt idx="2">
                  <c:v>1.4529925264798722E-2</c:v>
                </c:pt>
                <c:pt idx="3">
                  <c:v>2.1506087785971819E-2</c:v>
                </c:pt>
                <c:pt idx="4">
                  <c:v>3.713859670056615E-2</c:v>
                </c:pt>
                <c:pt idx="5">
                  <c:v>3.4335654310764845E-2</c:v>
                </c:pt>
                <c:pt idx="6">
                  <c:v>2.5949143583448481E-2</c:v>
                </c:pt>
                <c:pt idx="7">
                  <c:v>2.4438756012919678E-2</c:v>
                </c:pt>
                <c:pt idx="8">
                  <c:v>1.7655313862841106E-2</c:v>
                </c:pt>
                <c:pt idx="9">
                  <c:v>1.9524865605793019E-2</c:v>
                </c:pt>
                <c:pt idx="10">
                  <c:v>1.748400868504282E-2</c:v>
                </c:pt>
                <c:pt idx="11">
                  <c:v>2.0243909977672499E-2</c:v>
                </c:pt>
                <c:pt idx="12">
                  <c:v>2.8938654854305024E-2</c:v>
                </c:pt>
                <c:pt idx="13">
                  <c:v>4.5267217755817206E-2</c:v>
                </c:pt>
                <c:pt idx="14">
                  <c:v>5.3975007662662923E-2</c:v>
                </c:pt>
                <c:pt idx="15">
                  <c:v>5.6797505391644659E-2</c:v>
                </c:pt>
                <c:pt idx="16">
                  <c:v>6.8760902799010717E-2</c:v>
                </c:pt>
                <c:pt idx="17">
                  <c:v>7.2537926829047986E-2</c:v>
                </c:pt>
                <c:pt idx="18">
                  <c:v>5.1203195034175218E-2</c:v>
                </c:pt>
                <c:pt idx="19">
                  <c:v>5.632349860951931E-2</c:v>
                </c:pt>
                <c:pt idx="20">
                  <c:v>5.3176133785038417E-2</c:v>
                </c:pt>
                <c:pt idx="21">
                  <c:v>3.9940399626420355E-2</c:v>
                </c:pt>
                <c:pt idx="22">
                  <c:v>3.7472051383800088E-2</c:v>
                </c:pt>
                <c:pt idx="23">
                  <c:v>3.4941328602893985E-2</c:v>
                </c:pt>
                <c:pt idx="24">
                  <c:v>3.2945211831521638E-2</c:v>
                </c:pt>
                <c:pt idx="25">
                  <c:v>2.6215662674219917E-2</c:v>
                </c:pt>
                <c:pt idx="26">
                  <c:v>2.7100799113917988E-2</c:v>
                </c:pt>
                <c:pt idx="27">
                  <c:v>1.3417819871619429E-2</c:v>
                </c:pt>
                <c:pt idx="28">
                  <c:v>2.0013917234000967E-2</c:v>
                </c:pt>
                <c:pt idx="29">
                  <c:v>1.6E-2</c:v>
                </c:pt>
                <c:pt idx="30">
                  <c:v>2.8000000000000001E-2</c:v>
                </c:pt>
                <c:pt idx="31">
                  <c:v>3.5999999999999997E-2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47F-43BA-8A7D-1F42CEC00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-27"/>
        <c:axId val="1230483472"/>
        <c:axId val="1230475600"/>
      </c:barChart>
      <c:lineChart>
        <c:grouping val="standard"/>
        <c:varyColors val="0"/>
        <c:ser>
          <c:idx val="1"/>
          <c:order val="1"/>
          <c:tx>
            <c:strRef>
              <c:f>Sheet1!$G$2</c:f>
              <c:strCache>
                <c:ptCount val="1"/>
                <c:pt idx="0">
                  <c:v>Average </c:v>
                </c:pt>
              </c:strCache>
            </c:strRef>
          </c:tx>
          <c:spPr>
            <a:ln w="6350" cap="rnd">
              <a:solidFill>
                <a:schemeClr val="bg2">
                  <a:lumMod val="1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6"/>
              <c:layout>
                <c:manualLayout>
                  <c:x val="-3.2959426777709966E-2"/>
                  <c:y val="-4.2510112423068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7F-43BA-8A7D-1F42CEC001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Sheet1!$E$3:$E$34</c:f>
              <c:strCache>
                <c:ptCount val="32"/>
                <c:pt idx="0">
                  <c:v>FY91</c:v>
                </c:pt>
                <c:pt idx="1">
                  <c:v>FY92</c:v>
                </c:pt>
                <c:pt idx="2">
                  <c:v>FY93</c:v>
                </c:pt>
                <c:pt idx="3">
                  <c:v>FY94</c:v>
                </c:pt>
                <c:pt idx="4">
                  <c:v>FY95</c:v>
                </c:pt>
                <c:pt idx="5">
                  <c:v>FY96</c:v>
                </c:pt>
                <c:pt idx="6">
                  <c:v>FY97</c:v>
                </c:pt>
                <c:pt idx="7">
                  <c:v>FY98</c:v>
                </c:pt>
                <c:pt idx="8">
                  <c:v>FY99</c:v>
                </c:pt>
                <c:pt idx="9">
                  <c:v>FY00</c:v>
                </c:pt>
                <c:pt idx="10">
                  <c:v>FY01</c:v>
                </c:pt>
                <c:pt idx="11">
                  <c:v>FY02</c:v>
                </c:pt>
                <c:pt idx="12">
                  <c:v>FY03</c:v>
                </c:pt>
                <c:pt idx="13">
                  <c:v>FY04</c:v>
                </c:pt>
                <c:pt idx="14">
                  <c:v>FY05</c:v>
                </c:pt>
                <c:pt idx="15">
                  <c:v>FY06</c:v>
                </c:pt>
                <c:pt idx="16">
                  <c:v>FY07</c:v>
                </c:pt>
                <c:pt idx="17">
                  <c:v>FY08</c:v>
                </c:pt>
                <c:pt idx="18">
                  <c:v>FY09</c:v>
                </c:pt>
                <c:pt idx="19">
                  <c:v>FY10</c:v>
                </c:pt>
                <c:pt idx="20">
                  <c:v>FY11</c:v>
                </c:pt>
                <c:pt idx="21">
                  <c:v>FY12</c:v>
                </c:pt>
                <c:pt idx="22">
                  <c:v>FY13</c:v>
                </c:pt>
                <c:pt idx="23">
                  <c:v>FY14</c:v>
                </c:pt>
                <c:pt idx="24">
                  <c:v>FY15</c:v>
                </c:pt>
                <c:pt idx="25">
                  <c:v>FY16</c:v>
                </c:pt>
                <c:pt idx="26">
                  <c:v>FY17</c:v>
                </c:pt>
                <c:pt idx="27">
                  <c:v>FY18</c:v>
                </c:pt>
                <c:pt idx="28">
                  <c:v>FY19</c:v>
                </c:pt>
                <c:pt idx="29">
                  <c:v>FY20</c:v>
                </c:pt>
                <c:pt idx="30">
                  <c:v>FY21</c:v>
                </c:pt>
                <c:pt idx="31">
                  <c:v>FY22</c:v>
                </c:pt>
              </c:strCache>
            </c:strRef>
          </c:cat>
          <c:val>
            <c:numRef>
              <c:f>Sheet1!$G$3:$G$34</c:f>
              <c:numCache>
                <c:formatCode>0.0%</c:formatCode>
                <c:ptCount val="32"/>
                <c:pt idx="0">
                  <c:v>3.6999999999999998E-2</c:v>
                </c:pt>
                <c:pt idx="1">
                  <c:v>3.6999999999999998E-2</c:v>
                </c:pt>
                <c:pt idx="2">
                  <c:v>3.6999999999999998E-2</c:v>
                </c:pt>
                <c:pt idx="3">
                  <c:v>3.6999999999999998E-2</c:v>
                </c:pt>
                <c:pt idx="4">
                  <c:v>3.6999999999999998E-2</c:v>
                </c:pt>
                <c:pt idx="5">
                  <c:v>3.6999999999999998E-2</c:v>
                </c:pt>
                <c:pt idx="6">
                  <c:v>3.6999999999999998E-2</c:v>
                </c:pt>
                <c:pt idx="7">
                  <c:v>3.6999999999999998E-2</c:v>
                </c:pt>
                <c:pt idx="8">
                  <c:v>3.6999999999999998E-2</c:v>
                </c:pt>
                <c:pt idx="9">
                  <c:v>3.6999999999999998E-2</c:v>
                </c:pt>
                <c:pt idx="10">
                  <c:v>3.6999999999999998E-2</c:v>
                </c:pt>
                <c:pt idx="11">
                  <c:v>3.6999999999999998E-2</c:v>
                </c:pt>
                <c:pt idx="12">
                  <c:v>3.6999999999999998E-2</c:v>
                </c:pt>
                <c:pt idx="13">
                  <c:v>3.6999999999999998E-2</c:v>
                </c:pt>
                <c:pt idx="14">
                  <c:v>3.6999999999999998E-2</c:v>
                </c:pt>
                <c:pt idx="15">
                  <c:v>3.6999999999999998E-2</c:v>
                </c:pt>
                <c:pt idx="16">
                  <c:v>3.6999999999999998E-2</c:v>
                </c:pt>
                <c:pt idx="17">
                  <c:v>3.6999999999999998E-2</c:v>
                </c:pt>
                <c:pt idx="18">
                  <c:v>3.6999999999999998E-2</c:v>
                </c:pt>
                <c:pt idx="19">
                  <c:v>3.6999999999999998E-2</c:v>
                </c:pt>
                <c:pt idx="20">
                  <c:v>3.6999999999999998E-2</c:v>
                </c:pt>
                <c:pt idx="21">
                  <c:v>3.6999999999999998E-2</c:v>
                </c:pt>
                <c:pt idx="22">
                  <c:v>3.6999999999999998E-2</c:v>
                </c:pt>
                <c:pt idx="23">
                  <c:v>3.6999999999999998E-2</c:v>
                </c:pt>
                <c:pt idx="24">
                  <c:v>3.6999999999999998E-2</c:v>
                </c:pt>
                <c:pt idx="25">
                  <c:v>3.6999999999999998E-2</c:v>
                </c:pt>
                <c:pt idx="26">
                  <c:v>3.6999999999999998E-2</c:v>
                </c:pt>
                <c:pt idx="27">
                  <c:v>3.6999999999999998E-2</c:v>
                </c:pt>
                <c:pt idx="28">
                  <c:v>3.6999999999999998E-2</c:v>
                </c:pt>
                <c:pt idx="29">
                  <c:v>3.6999999999999998E-2</c:v>
                </c:pt>
                <c:pt idx="30">
                  <c:v>3.6999999999999998E-2</c:v>
                </c:pt>
                <c:pt idx="31">
                  <c:v>3.6999999999999998E-2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47F-43BA-8A7D-1F42CEC00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0177232"/>
        <c:axId val="1220185760"/>
      </c:lineChart>
      <c:catAx>
        <c:axId val="1230483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0475600"/>
        <c:crosses val="autoZero"/>
        <c:auto val="1"/>
        <c:lblAlgn val="ctr"/>
        <c:lblOffset val="100"/>
        <c:tickLblSkip val="1"/>
        <c:noMultiLvlLbl val="0"/>
      </c:catAx>
      <c:valAx>
        <c:axId val="1230475600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0483472"/>
        <c:crosses val="autoZero"/>
        <c:crossBetween val="between"/>
      </c:valAx>
      <c:valAx>
        <c:axId val="1220185760"/>
        <c:scaling>
          <c:orientation val="minMax"/>
        </c:scaling>
        <c:delete val="1"/>
        <c:axPos val="r"/>
        <c:numFmt formatCode="0.0%" sourceLinked="1"/>
        <c:majorTickMark val="out"/>
        <c:minorTickMark val="none"/>
        <c:tickLblPos val="nextTo"/>
        <c:crossAx val="1220177232"/>
        <c:crosses val="max"/>
        <c:crossBetween val="between"/>
      </c:valAx>
      <c:catAx>
        <c:axId val="12201772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01857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140516385302877"/>
          <c:y val="0.87997712418300655"/>
          <c:w val="0.63718967229394241"/>
          <c:h val="0.120022875816993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Most democratic economies</c:v>
          </c:tx>
          <c:spPr>
            <a:ln w="1905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'Chart 2'!$E$5:$E$29</c:f>
              <c:numCache>
                <c:formatCode>General</c:formatCod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numCache>
            </c:numRef>
          </c:cat>
          <c:val>
            <c:numRef>
              <c:f>'Chart 2'!$F$5:$F$29</c:f>
              <c:numCache>
                <c:formatCode>#,##0.0_);\(#,##0.0\);#,##0.0_);@_)</c:formatCode>
                <c:ptCount val="25"/>
                <c:pt idx="0">
                  <c:v>15.1459007633587</c:v>
                </c:pt>
                <c:pt idx="1">
                  <c:v>20.068442748091648</c:v>
                </c:pt>
                <c:pt idx="2">
                  <c:v>18.062394636015402</c:v>
                </c:pt>
                <c:pt idx="3">
                  <c:v>13.80805152671755</c:v>
                </c:pt>
                <c:pt idx="4">
                  <c:v>13.787942748091599</c:v>
                </c:pt>
                <c:pt idx="5">
                  <c:v>12.99073091603055</c:v>
                </c:pt>
                <c:pt idx="6">
                  <c:v>16.363939163498099</c:v>
                </c:pt>
                <c:pt idx="7">
                  <c:v>14.7926360153257</c:v>
                </c:pt>
                <c:pt idx="8">
                  <c:v>15.858101532567101</c:v>
                </c:pt>
                <c:pt idx="9">
                  <c:v>16.869790076335899</c:v>
                </c:pt>
                <c:pt idx="10">
                  <c:v>13.4354980988593</c:v>
                </c:pt>
                <c:pt idx="11">
                  <c:v>12.5508358778626</c:v>
                </c:pt>
                <c:pt idx="12">
                  <c:v>16.7905534351145</c:v>
                </c:pt>
                <c:pt idx="13">
                  <c:v>14.9876513409962</c:v>
                </c:pt>
                <c:pt idx="14">
                  <c:v>13.890328244274802</c:v>
                </c:pt>
                <c:pt idx="15">
                  <c:v>13.7201946564885</c:v>
                </c:pt>
                <c:pt idx="16">
                  <c:v>15.404423664122149</c:v>
                </c:pt>
                <c:pt idx="17">
                  <c:v>16.434812977099199</c:v>
                </c:pt>
                <c:pt idx="18">
                  <c:v>18.558717557251899</c:v>
                </c:pt>
                <c:pt idx="19">
                  <c:v>18.124936781609151</c:v>
                </c:pt>
                <c:pt idx="20">
                  <c:v>17.470832061068698</c:v>
                </c:pt>
                <c:pt idx="21">
                  <c:v>16.234349236641251</c:v>
                </c:pt>
                <c:pt idx="22">
                  <c:v>15.29530988593155</c:v>
                </c:pt>
                <c:pt idx="23">
                  <c:v>20.863584183673453</c:v>
                </c:pt>
                <c:pt idx="24">
                  <c:v>17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17C-4650-B06A-416C5DDF9D8A}"/>
            </c:ext>
          </c:extLst>
        </c:ser>
        <c:ser>
          <c:idx val="1"/>
          <c:order val="1"/>
          <c:tx>
            <c:v>Least democratic economies</c:v>
          </c:tx>
          <c:spPr>
            <a:ln w="19050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'Chart 2'!$E$5:$E$29</c:f>
              <c:numCache>
                <c:formatCode>General</c:formatCod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numCache>
            </c:numRef>
          </c:cat>
          <c:val>
            <c:numRef>
              <c:f>'Chart 2'!$G$5:$G$29</c:f>
              <c:numCache>
                <c:formatCode>#,##0.0_);\(#,##0.0\);#,##0.0_);@_)</c:formatCode>
                <c:ptCount val="25"/>
                <c:pt idx="0">
                  <c:v>6.1896755725190502</c:v>
                </c:pt>
                <c:pt idx="1">
                  <c:v>11.228564885496199</c:v>
                </c:pt>
                <c:pt idx="2">
                  <c:v>13.402180076628349</c:v>
                </c:pt>
                <c:pt idx="3">
                  <c:v>7.7694770992366502</c:v>
                </c:pt>
                <c:pt idx="4">
                  <c:v>5.7555152671755696</c:v>
                </c:pt>
                <c:pt idx="5">
                  <c:v>7.8453206106870201</c:v>
                </c:pt>
                <c:pt idx="6">
                  <c:v>9.1029353612166801</c:v>
                </c:pt>
                <c:pt idx="7">
                  <c:v>11.0255057471265</c:v>
                </c:pt>
                <c:pt idx="8">
                  <c:v>15.39506896551725</c:v>
                </c:pt>
                <c:pt idx="9">
                  <c:v>13.260606870228999</c:v>
                </c:pt>
                <c:pt idx="10">
                  <c:v>11.691876425855501</c:v>
                </c:pt>
                <c:pt idx="11">
                  <c:v>9.5937786259542204</c:v>
                </c:pt>
                <c:pt idx="12">
                  <c:v>15.8354007633588</c:v>
                </c:pt>
                <c:pt idx="13">
                  <c:v>10.308712643678099</c:v>
                </c:pt>
                <c:pt idx="14">
                  <c:v>9.8103664122137246</c:v>
                </c:pt>
                <c:pt idx="15">
                  <c:v>10.3575305343512</c:v>
                </c:pt>
                <c:pt idx="16">
                  <c:v>10.3159541984733</c:v>
                </c:pt>
                <c:pt idx="17">
                  <c:v>12.6013606870229</c:v>
                </c:pt>
                <c:pt idx="18">
                  <c:v>13.1866335877863</c:v>
                </c:pt>
                <c:pt idx="19">
                  <c:v>14.6604731800766</c:v>
                </c:pt>
                <c:pt idx="20">
                  <c:v>13.66287022900765</c:v>
                </c:pt>
                <c:pt idx="21">
                  <c:v>12.91215839694655</c:v>
                </c:pt>
                <c:pt idx="22">
                  <c:v>12.87785361216735</c:v>
                </c:pt>
                <c:pt idx="23">
                  <c:v>15.314982142857151</c:v>
                </c:pt>
                <c:pt idx="24">
                  <c:v>13.8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17C-4650-B06A-416C5DDF9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81044591"/>
        <c:axId val="1681045839"/>
      </c:lineChart>
      <c:catAx>
        <c:axId val="1681044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1045839"/>
        <c:crosses val="autoZero"/>
        <c:auto val="1"/>
        <c:lblAlgn val="ctr"/>
        <c:lblOffset val="100"/>
        <c:noMultiLvlLbl val="0"/>
      </c:catAx>
      <c:valAx>
        <c:axId val="1681045839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1044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Non-SOE</c:v>
          </c:tx>
          <c:spPr>
            <a:ln w="2222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Sheet2!$S$3:$AG$3</c:f>
              <c:numCache>
                <c:formatCode>d\-mmm\-yy</c:formatCode>
                <c:ptCount val="15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  <c:pt idx="7">
                  <c:v>43100</c:v>
                </c:pt>
                <c:pt idx="8">
                  <c:v>43465</c:v>
                </c:pt>
                <c:pt idx="9">
                  <c:v>43830</c:v>
                </c:pt>
                <c:pt idx="10">
                  <c:v>44196</c:v>
                </c:pt>
                <c:pt idx="11">
                  <c:v>44377</c:v>
                </c:pt>
                <c:pt idx="12">
                  <c:v>44561</c:v>
                </c:pt>
                <c:pt idx="13">
                  <c:v>44742</c:v>
                </c:pt>
                <c:pt idx="14">
                  <c:v>44926</c:v>
                </c:pt>
              </c:numCache>
            </c:numRef>
          </c:cat>
          <c:val>
            <c:numRef>
              <c:f>Sheet2!$S$1437:$AG$1437</c:f>
              <c:numCache>
                <c:formatCode>#,##0.0_);\(#,##0.0\);#,##0.0_);@_)</c:formatCode>
                <c:ptCount val="15"/>
                <c:pt idx="0">
                  <c:v>14.036269133206099</c:v>
                </c:pt>
                <c:pt idx="1">
                  <c:v>13.115261218390801</c:v>
                </c:pt>
                <c:pt idx="2">
                  <c:v>12.6375353206107</c:v>
                </c:pt>
                <c:pt idx="3">
                  <c:v>13.873453171755701</c:v>
                </c:pt>
                <c:pt idx="4">
                  <c:v>15.289387778626001</c:v>
                </c:pt>
                <c:pt idx="5">
                  <c:v>16.807677335877901</c:v>
                </c:pt>
                <c:pt idx="6">
                  <c:v>16.605120538167998</c:v>
                </c:pt>
                <c:pt idx="7">
                  <c:v>19.5586315555556</c:v>
                </c:pt>
                <c:pt idx="8">
                  <c:v>18.520653816793899</c:v>
                </c:pt>
                <c:pt idx="9">
                  <c:v>19.137112620229001</c:v>
                </c:pt>
                <c:pt idx="10">
                  <c:v>23.180880485551299</c:v>
                </c:pt>
                <c:pt idx="11">
                  <c:v>23.762020061224501</c:v>
                </c:pt>
                <c:pt idx="12">
                  <c:v>21.3572625413534</c:v>
                </c:pt>
                <c:pt idx="13">
                  <c:v>18.048959538461553</c:v>
                </c:pt>
                <c:pt idx="14">
                  <c:v>16.655602205378798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4BF-4143-96DF-EE6D35182F17}"/>
            </c:ext>
          </c:extLst>
        </c:ser>
        <c:ser>
          <c:idx val="1"/>
          <c:order val="1"/>
          <c:tx>
            <c:v>SOE</c:v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Sheet2!$S$3:$AG$3</c:f>
              <c:numCache>
                <c:formatCode>d\-mmm\-yy</c:formatCode>
                <c:ptCount val="15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  <c:pt idx="7">
                  <c:v>43100</c:v>
                </c:pt>
                <c:pt idx="8">
                  <c:v>43465</c:v>
                </c:pt>
                <c:pt idx="9">
                  <c:v>43830</c:v>
                </c:pt>
                <c:pt idx="10">
                  <c:v>44196</c:v>
                </c:pt>
                <c:pt idx="11">
                  <c:v>44377</c:v>
                </c:pt>
                <c:pt idx="12">
                  <c:v>44561</c:v>
                </c:pt>
                <c:pt idx="13">
                  <c:v>44742</c:v>
                </c:pt>
                <c:pt idx="14">
                  <c:v>44926</c:v>
                </c:pt>
              </c:numCache>
            </c:numRef>
          </c:cat>
          <c:val>
            <c:numRef>
              <c:f>Sheet2!$S$1438:$AG$1438</c:f>
              <c:numCache>
                <c:formatCode>#,##0.0_);\(#,##0.0\);#,##0.0_);@_)</c:formatCode>
                <c:ptCount val="15"/>
                <c:pt idx="0">
                  <c:v>17.0767044057798</c:v>
                </c:pt>
                <c:pt idx="1">
                  <c:v>13.638342063218399</c:v>
                </c:pt>
                <c:pt idx="2">
                  <c:v>11.64097442652675</c:v>
                </c:pt>
                <c:pt idx="3">
                  <c:v>12.182590256679401</c:v>
                </c:pt>
                <c:pt idx="4">
                  <c:v>12.744068998091651</c:v>
                </c:pt>
                <c:pt idx="5">
                  <c:v>16.356865198900501</c:v>
                </c:pt>
                <c:pt idx="6">
                  <c:v>15.13673797900765</c:v>
                </c:pt>
                <c:pt idx="7">
                  <c:v>16.178728212643648</c:v>
                </c:pt>
                <c:pt idx="8">
                  <c:v>15.71100690935115</c:v>
                </c:pt>
                <c:pt idx="9">
                  <c:v>13.54772934064885</c:v>
                </c:pt>
                <c:pt idx="10">
                  <c:v>14.179572871863151</c:v>
                </c:pt>
                <c:pt idx="11">
                  <c:v>15.646458071428601</c:v>
                </c:pt>
                <c:pt idx="12">
                  <c:v>13.7840456898496</c:v>
                </c:pt>
                <c:pt idx="13">
                  <c:v>12.103358338461501</c:v>
                </c:pt>
                <c:pt idx="14">
                  <c:v>11.4088550208333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4BF-4143-96DF-EE6D35182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308831"/>
        <c:axId val="812302175"/>
      </c:lineChart>
      <c:dateAx>
        <c:axId val="812308831"/>
        <c:scaling>
          <c:orientation val="minMax"/>
          <c:max val="44926"/>
          <c:min val="40543"/>
        </c:scaling>
        <c:delete val="0"/>
        <c:axPos val="b"/>
        <c:numFmt formatCode="[$-409]mmm/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302175"/>
        <c:crosses val="autoZero"/>
        <c:auto val="0"/>
        <c:lblOffset val="100"/>
        <c:baseTimeUnit val="months"/>
        <c:majorUnit val="12"/>
        <c:majorTimeUnit val="months"/>
      </c:dateAx>
      <c:valAx>
        <c:axId val="812302175"/>
        <c:scaling>
          <c:orientation val="minMax"/>
          <c:min val="7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308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'2020'!$B$2</c:f>
              <c:strCache>
                <c:ptCount val="1"/>
                <c:pt idx="0">
                  <c:v>Protecting Minority Investors rank</c:v>
                </c:pt>
              </c:strCache>
            </c:strRef>
          </c:tx>
          <c:spPr>
            <a:solidFill>
              <a:srgbClr val="8FAADC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8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72-448B-B424-C42CDC9D2992}"/>
              </c:ext>
            </c:extLst>
          </c:dPt>
          <c:dPt>
            <c:idx val="5"/>
            <c:invertIfNegative val="0"/>
            <c:bubble3D val="0"/>
            <c:spPr>
              <a:solidFill>
                <a:srgbClr val="AB4E52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F80-4DF5-86B8-9A131A4A75B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'2020'!$A$3:$A$12</c:f>
              <c:strCache>
                <c:ptCount val="10"/>
                <c:pt idx="0">
                  <c:v>Malaysia</c:v>
                </c:pt>
                <c:pt idx="1">
                  <c:v>Thailand</c:v>
                </c:pt>
                <c:pt idx="2">
                  <c:v>India</c:v>
                </c:pt>
                <c:pt idx="3">
                  <c:v>South Africa</c:v>
                </c:pt>
                <c:pt idx="4">
                  <c:v>Korea</c:v>
                </c:pt>
                <c:pt idx="5">
                  <c:v>China</c:v>
                </c:pt>
                <c:pt idx="6">
                  <c:v>Indonesia</c:v>
                </c:pt>
                <c:pt idx="7">
                  <c:v>Brazil</c:v>
                </c:pt>
                <c:pt idx="8">
                  <c:v>Mexico</c:v>
                </c:pt>
                <c:pt idx="9">
                  <c:v>Russia</c:v>
                </c:pt>
              </c:strCache>
            </c:strRef>
          </c:cat>
          <c:val>
            <c:numRef>
              <c:f>'2020'!$B$3:$B$12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13</c:v>
                </c:pt>
                <c:pt idx="3">
                  <c:v>13</c:v>
                </c:pt>
                <c:pt idx="4">
                  <c:v>25</c:v>
                </c:pt>
                <c:pt idx="5">
                  <c:v>28</c:v>
                </c:pt>
                <c:pt idx="6">
                  <c:v>37</c:v>
                </c:pt>
                <c:pt idx="7">
                  <c:v>61</c:v>
                </c:pt>
                <c:pt idx="8">
                  <c:v>61</c:v>
                </c:pt>
                <c:pt idx="9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72-448B-B424-C42CDC9D29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06803663"/>
        <c:axId val="2106799919"/>
      </c:barChart>
      <c:catAx>
        <c:axId val="21068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6799919"/>
        <c:crosses val="autoZero"/>
        <c:auto val="1"/>
        <c:lblAlgn val="ctr"/>
        <c:lblOffset val="100"/>
        <c:noMultiLvlLbl val="0"/>
      </c:catAx>
      <c:valAx>
        <c:axId val="2106799919"/>
        <c:scaling>
          <c:orientation val="minMax"/>
          <c:max val="8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68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6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8FAADC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8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1A9-41A4-A590-9B430C1FA321}"/>
              </c:ext>
            </c:extLst>
          </c:dPt>
          <c:dPt>
            <c:idx val="12"/>
            <c:invertIfNegative val="0"/>
            <c:bubble3D val="0"/>
            <c:spPr>
              <a:solidFill>
                <a:srgbClr val="AB4E52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D70-4CDC-B7A3-7BEA6FF1B23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Sheet1!$F$20:$F$32</c:f>
              <c:strCache>
                <c:ptCount val="13"/>
                <c:pt idx="0">
                  <c:v>Taiwan</c:v>
                </c:pt>
                <c:pt idx="1">
                  <c:v>India</c:v>
                </c:pt>
                <c:pt idx="2">
                  <c:v>South Africa</c:v>
                </c:pt>
                <c:pt idx="3">
                  <c:v>Indonesia</c:v>
                </c:pt>
                <c:pt idx="4">
                  <c:v>Korea</c:v>
                </c:pt>
                <c:pt idx="5">
                  <c:v>Brazil</c:v>
                </c:pt>
                <c:pt idx="6">
                  <c:v>Mexico</c:v>
                </c:pt>
                <c:pt idx="7">
                  <c:v>Malaysia</c:v>
                </c:pt>
                <c:pt idx="8">
                  <c:v>Russia</c:v>
                </c:pt>
                <c:pt idx="9">
                  <c:v>Thailand</c:v>
                </c:pt>
                <c:pt idx="10">
                  <c:v>Turkey</c:v>
                </c:pt>
                <c:pt idx="11">
                  <c:v>Vietnam</c:v>
                </c:pt>
                <c:pt idx="12">
                  <c:v>China</c:v>
                </c:pt>
              </c:strCache>
            </c:strRef>
          </c:cat>
          <c:val>
            <c:numRef>
              <c:f>Sheet1!$G$20:$G$32</c:f>
              <c:numCache>
                <c:formatCode>General</c:formatCode>
                <c:ptCount val="13"/>
                <c:pt idx="0">
                  <c:v>10</c:v>
                </c:pt>
                <c:pt idx="1">
                  <c:v>9</c:v>
                </c:pt>
                <c:pt idx="2">
                  <c:v>9</c:v>
                </c:pt>
                <c:pt idx="3">
                  <c:v>9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7</c:v>
                </c:pt>
                <c:pt idx="8">
                  <c:v>4</c:v>
                </c:pt>
                <c:pt idx="9">
                  <c:v>-3</c:v>
                </c:pt>
                <c:pt idx="10">
                  <c:v>-4</c:v>
                </c:pt>
                <c:pt idx="11">
                  <c:v>-7</c:v>
                </c:pt>
                <c:pt idx="12">
                  <c:v>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70-4CDC-B7A3-7BEA6FF1B2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7672623"/>
        <c:axId val="1267675119"/>
      </c:barChart>
      <c:catAx>
        <c:axId val="126767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7675119"/>
        <c:crosses val="autoZero"/>
        <c:auto val="1"/>
        <c:lblAlgn val="ctr"/>
        <c:lblOffset val="100"/>
        <c:noMultiLvlLbl val="0"/>
      </c:catAx>
      <c:valAx>
        <c:axId val="1267675119"/>
        <c:scaling>
          <c:orientation val="minMax"/>
          <c:max val="10"/>
          <c:min val="-1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7672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050464831341884E-2"/>
          <c:y val="0.1453827894219139"/>
          <c:w val="0.95808897737104781"/>
          <c:h val="0.81150017947425612"/>
        </c:manualLayout>
      </c:layout>
      <c:lineChart>
        <c:grouping val="standard"/>
        <c:varyColors val="0"/>
        <c:ser>
          <c:idx val="0"/>
          <c:order val="0"/>
          <c:spPr>
            <a:ln w="158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'Per capita GDP'!$D$18:$D$34</c:f>
              <c:numCache>
                <c:formatCode>#,##0.0</c:formatCode>
                <c:ptCount val="17"/>
                <c:pt idx="0">
                  <c:v>-0.98078528040323054</c:v>
                </c:pt>
                <c:pt idx="1">
                  <c:v>-1</c:v>
                </c:pt>
                <c:pt idx="2">
                  <c:v>-0.98078528040323021</c:v>
                </c:pt>
                <c:pt idx="3">
                  <c:v>-0.92387953251128629</c:v>
                </c:pt>
                <c:pt idx="4">
                  <c:v>-0.83146961230254446</c:v>
                </c:pt>
                <c:pt idx="5">
                  <c:v>-0.70710678118654635</c:v>
                </c:pt>
                <c:pt idx="6">
                  <c:v>-0.55557023301960073</c:v>
                </c:pt>
                <c:pt idx="7">
                  <c:v>-0.38268343236508789</c:v>
                </c:pt>
                <c:pt idx="8">
                  <c:v>-0.19509032201612606</c:v>
                </c:pt>
                <c:pt idx="9">
                  <c:v>2.4807629908640827E-15</c:v>
                </c:pt>
                <c:pt idx="10">
                  <c:v>0.19509032201613091</c:v>
                </c:pt>
                <c:pt idx="11">
                  <c:v>0.38268343236509245</c:v>
                </c:pt>
                <c:pt idx="12">
                  <c:v>0.55557023301960484</c:v>
                </c:pt>
                <c:pt idx="13">
                  <c:v>0.7071067811865499</c:v>
                </c:pt>
                <c:pt idx="14">
                  <c:v>0.83146961230254723</c:v>
                </c:pt>
                <c:pt idx="15">
                  <c:v>0.92387953251128818</c:v>
                </c:pt>
                <c:pt idx="16">
                  <c:v>0.98078528040323121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F9-4D92-B75B-468CE625B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8537519"/>
        <c:axId val="1088539599"/>
      </c:lineChart>
      <c:catAx>
        <c:axId val="1088537519"/>
        <c:scaling>
          <c:orientation val="minMax"/>
        </c:scaling>
        <c:delete val="1"/>
        <c:axPos val="b"/>
        <c:majorTickMark val="none"/>
        <c:minorTickMark val="none"/>
        <c:tickLblPos val="nextTo"/>
        <c:crossAx val="1088539599"/>
        <c:crosses val="autoZero"/>
        <c:auto val="1"/>
        <c:lblAlgn val="ctr"/>
        <c:lblOffset val="100"/>
        <c:noMultiLvlLbl val="0"/>
      </c:catAx>
      <c:valAx>
        <c:axId val="1088539599"/>
        <c:scaling>
          <c:orientation val="minMax"/>
          <c:max val="1"/>
          <c:min val="-1"/>
        </c:scaling>
        <c:delete val="1"/>
        <c:axPos val="l"/>
        <c:numFmt formatCode="#,##0.0" sourceLinked="1"/>
        <c:majorTickMark val="none"/>
        <c:minorTickMark val="none"/>
        <c:tickLblPos val="nextTo"/>
        <c:crossAx val="1088537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50" b="1"/>
              <a:t>Number of consumer discertionary companies</a:t>
            </a:r>
            <a:r>
              <a:rPr lang="en-IN" sz="1050" b="1" baseline="0"/>
              <a:t> in BSE 500</a:t>
            </a:r>
            <a:endParaRPr lang="en-IN" sz="105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Sheet2!$B$9</c:f>
              <c:strCache>
                <c:ptCount val="1"/>
                <c:pt idx="0">
                  <c:v>Autos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Sheet2!$C$8:$F$8</c:f>
              <c:strCache>
                <c:ptCount val="4"/>
                <c:pt idx="0">
                  <c:v>Sep 12</c:v>
                </c:pt>
                <c:pt idx="1">
                  <c:v>Sep 17</c:v>
                </c:pt>
                <c:pt idx="3">
                  <c:v>Sep 22</c:v>
                </c:pt>
              </c:strCache>
            </c:strRef>
          </c:cat>
          <c:val>
            <c:numRef>
              <c:f>Sheet2!$C$9:$F$9</c:f>
              <c:numCache>
                <c:formatCode>General</c:formatCode>
                <c:ptCount val="4"/>
                <c:pt idx="0">
                  <c:v>17</c:v>
                </c:pt>
                <c:pt idx="1">
                  <c:v>22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59-4561-959C-F336AD2E67B7}"/>
            </c:ext>
          </c:extLst>
        </c:ser>
        <c:ser>
          <c:idx val="1"/>
          <c:order val="1"/>
          <c:tx>
            <c:strRef>
              <c:f>Sheet2!$B$10</c:f>
              <c:strCache>
                <c:ptCount val="1"/>
                <c:pt idx="0">
                  <c:v>Ex Autos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Sheet2!$C$8:$F$8</c:f>
              <c:strCache>
                <c:ptCount val="4"/>
                <c:pt idx="0">
                  <c:v>Sep 12</c:v>
                </c:pt>
                <c:pt idx="1">
                  <c:v>Sep 17</c:v>
                </c:pt>
                <c:pt idx="3">
                  <c:v>Sep 22</c:v>
                </c:pt>
              </c:strCache>
            </c:strRef>
          </c:cat>
          <c:val>
            <c:numRef>
              <c:f>Sheet2!$C$10:$F$10</c:f>
              <c:numCache>
                <c:formatCode>General</c:formatCode>
                <c:ptCount val="4"/>
                <c:pt idx="0">
                  <c:v>18</c:v>
                </c:pt>
                <c:pt idx="1">
                  <c:v>28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59-4561-959C-F336AD2E67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96797776"/>
        <c:axId val="2096792784"/>
      </c:barChart>
      <c:catAx>
        <c:axId val="209679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792784"/>
        <c:crosses val="autoZero"/>
        <c:auto val="1"/>
        <c:lblAlgn val="ctr"/>
        <c:lblOffset val="100"/>
        <c:noMultiLvlLbl val="0"/>
      </c:catAx>
      <c:valAx>
        <c:axId val="209679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79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8EBBBE-19EC-4F3E-A39D-4F1285F52956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8C6E8E67-B969-43DF-ADEB-39BCB6187B73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IN" sz="900">
              <a:solidFill>
                <a:schemeClr val="tx1"/>
              </a:solidFill>
            </a:rPr>
            <a:t>Population</a:t>
          </a:r>
        </a:p>
      </dgm:t>
    </dgm:pt>
    <dgm:pt modelId="{299219FE-0710-4858-B3D1-A75639B6ECCD}" type="parTrans" cxnId="{737D68B6-7869-4B4D-9F05-75BB87F881EB}">
      <dgm:prSet/>
      <dgm:spPr/>
      <dgm:t>
        <a:bodyPr/>
        <a:lstStyle/>
        <a:p>
          <a:endParaRPr lang="en-IN" sz="900"/>
        </a:p>
      </dgm:t>
    </dgm:pt>
    <dgm:pt modelId="{776E0593-F737-4757-8FA2-B64652AB3EF9}" type="sibTrans" cxnId="{737D68B6-7869-4B4D-9F05-75BB87F881EB}">
      <dgm:prSet/>
      <dgm:spPr/>
      <dgm:t>
        <a:bodyPr/>
        <a:lstStyle/>
        <a:p>
          <a:endParaRPr lang="en-IN" sz="900"/>
        </a:p>
      </dgm:t>
    </dgm:pt>
    <dgm:pt modelId="{E4965716-0C98-4E64-A003-C20BBA0B3BC5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IN" sz="900" dirty="0"/>
            <a:t>4G connections</a:t>
          </a:r>
        </a:p>
      </dgm:t>
    </dgm:pt>
    <dgm:pt modelId="{B2E514E9-461F-46D9-A8AF-F50398E9FE40}" type="parTrans" cxnId="{F2D5DDCA-61B2-48F6-90A4-169A0B2D4F8B}">
      <dgm:prSet/>
      <dgm:spPr/>
      <dgm:t>
        <a:bodyPr/>
        <a:lstStyle/>
        <a:p>
          <a:endParaRPr lang="en-IN" sz="900"/>
        </a:p>
      </dgm:t>
    </dgm:pt>
    <dgm:pt modelId="{25C8CA12-BCA6-4265-BF17-F0BB8393243B}" type="sibTrans" cxnId="{F2D5DDCA-61B2-48F6-90A4-169A0B2D4F8B}">
      <dgm:prSet/>
      <dgm:spPr/>
      <dgm:t>
        <a:bodyPr/>
        <a:lstStyle/>
        <a:p>
          <a:endParaRPr lang="en-IN" sz="900"/>
        </a:p>
      </dgm:t>
    </dgm:pt>
    <dgm:pt modelId="{B4AD1349-A997-4FB1-9491-7ED64D5A7CF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IN" sz="900" b="1" dirty="0"/>
            <a:t>Digital payment penetration</a:t>
          </a:r>
        </a:p>
      </dgm:t>
    </dgm:pt>
    <dgm:pt modelId="{1E645795-B7F1-445B-811D-D8927A91ACEA}" type="parTrans" cxnId="{3F80A966-02AA-49EC-912E-31A8E3CC25E5}">
      <dgm:prSet/>
      <dgm:spPr/>
      <dgm:t>
        <a:bodyPr/>
        <a:lstStyle/>
        <a:p>
          <a:endParaRPr lang="en-IN" sz="900"/>
        </a:p>
      </dgm:t>
    </dgm:pt>
    <dgm:pt modelId="{388A4172-06D2-496D-8FB0-448C7ED9D2DF}" type="sibTrans" cxnId="{3F80A966-02AA-49EC-912E-31A8E3CC25E5}">
      <dgm:prSet/>
      <dgm:spPr/>
      <dgm:t>
        <a:bodyPr/>
        <a:lstStyle/>
        <a:p>
          <a:endParaRPr lang="en-IN" sz="900"/>
        </a:p>
      </dgm:t>
    </dgm:pt>
    <dgm:pt modelId="{8E69E148-1D47-462C-89F2-7DA23697DB35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IN" sz="900" dirty="0"/>
            <a:t>OTT Users</a:t>
          </a:r>
        </a:p>
      </dgm:t>
    </dgm:pt>
    <dgm:pt modelId="{49695339-D829-4E5A-83E5-E4CC6BA47611}" type="parTrans" cxnId="{3B1F37E6-EB98-4574-A4C6-672FAC1CB2BA}">
      <dgm:prSet/>
      <dgm:spPr/>
      <dgm:t>
        <a:bodyPr/>
        <a:lstStyle/>
        <a:p>
          <a:endParaRPr lang="en-IN" sz="900"/>
        </a:p>
      </dgm:t>
    </dgm:pt>
    <dgm:pt modelId="{CD9A8DD5-3A59-49F3-A969-5D7284962944}" type="sibTrans" cxnId="{3B1F37E6-EB98-4574-A4C6-672FAC1CB2BA}">
      <dgm:prSet/>
      <dgm:spPr/>
      <dgm:t>
        <a:bodyPr/>
        <a:lstStyle/>
        <a:p>
          <a:endParaRPr lang="en-IN" sz="900"/>
        </a:p>
      </dgm:t>
    </dgm:pt>
    <dgm:pt modelId="{8B9C2F4D-262A-4CBC-8D69-0594B139F9A5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IN" sz="900" b="1" dirty="0"/>
            <a:t>Online Transactors</a:t>
          </a:r>
        </a:p>
      </dgm:t>
    </dgm:pt>
    <dgm:pt modelId="{BACF165F-F6B4-43F8-B4B3-3B840CADEE1B}" type="parTrans" cxnId="{2ED1FAED-0339-48D0-9B32-DD256FE167ED}">
      <dgm:prSet/>
      <dgm:spPr/>
      <dgm:t>
        <a:bodyPr/>
        <a:lstStyle/>
        <a:p>
          <a:endParaRPr lang="en-IN" sz="900"/>
        </a:p>
      </dgm:t>
    </dgm:pt>
    <dgm:pt modelId="{11CEB89B-9880-458F-9404-99D2EF9D3E36}" type="sibTrans" cxnId="{2ED1FAED-0339-48D0-9B32-DD256FE167ED}">
      <dgm:prSet/>
      <dgm:spPr/>
      <dgm:t>
        <a:bodyPr/>
        <a:lstStyle/>
        <a:p>
          <a:endParaRPr lang="en-IN" sz="900"/>
        </a:p>
      </dgm:t>
    </dgm:pt>
    <dgm:pt modelId="{EAFB2372-661D-4947-B2D2-9A3E7D52C4CC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IN" sz="900" b="1" dirty="0"/>
            <a:t>Online Buyers</a:t>
          </a:r>
        </a:p>
      </dgm:t>
    </dgm:pt>
    <dgm:pt modelId="{64831F50-1E7A-4F1F-903C-A9115D4F75D4}" type="parTrans" cxnId="{F33B7C39-175C-4286-A953-A1A4678F5E3E}">
      <dgm:prSet/>
      <dgm:spPr/>
      <dgm:t>
        <a:bodyPr/>
        <a:lstStyle/>
        <a:p>
          <a:endParaRPr lang="en-IN" sz="900"/>
        </a:p>
      </dgm:t>
    </dgm:pt>
    <dgm:pt modelId="{5FAB4603-321F-48EC-8F06-CED70F631281}" type="sibTrans" cxnId="{F33B7C39-175C-4286-A953-A1A4678F5E3E}">
      <dgm:prSet/>
      <dgm:spPr/>
      <dgm:t>
        <a:bodyPr/>
        <a:lstStyle/>
        <a:p>
          <a:endParaRPr lang="en-IN" sz="900"/>
        </a:p>
      </dgm:t>
    </dgm:pt>
    <dgm:pt modelId="{ECC87641-5C09-4306-A761-1EE2C9DC1142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IN" sz="900" dirty="0"/>
            <a:t>ROD/OFD Users</a:t>
          </a:r>
        </a:p>
      </dgm:t>
    </dgm:pt>
    <dgm:pt modelId="{149C7CDB-A41B-4259-A43A-B2E725EDDFA4}" type="parTrans" cxnId="{DDFC07C3-8CEC-4C43-8148-DB9BA8F66E67}">
      <dgm:prSet/>
      <dgm:spPr/>
      <dgm:t>
        <a:bodyPr/>
        <a:lstStyle/>
        <a:p>
          <a:endParaRPr lang="en-IN" sz="900"/>
        </a:p>
      </dgm:t>
    </dgm:pt>
    <dgm:pt modelId="{0E70DF4C-B658-43CF-ABDC-0918984D0D8B}" type="sibTrans" cxnId="{DDFC07C3-8CEC-4C43-8148-DB9BA8F66E67}">
      <dgm:prSet/>
      <dgm:spPr/>
      <dgm:t>
        <a:bodyPr/>
        <a:lstStyle/>
        <a:p>
          <a:endParaRPr lang="en-IN" sz="900"/>
        </a:p>
      </dgm:t>
    </dgm:pt>
    <dgm:pt modelId="{946F3916-9C2C-4C08-B9C4-6CDC0A474CB0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IN" sz="900" dirty="0">
              <a:solidFill>
                <a:schemeClr val="tx1"/>
              </a:solidFill>
            </a:rPr>
            <a:t>Online AST</a:t>
          </a:r>
        </a:p>
      </dgm:t>
    </dgm:pt>
    <dgm:pt modelId="{3AFCF6A8-8D6A-49C3-8242-98F61F8D29C8}" type="parTrans" cxnId="{0CE33B8E-D8D6-4E94-A5B5-1913418EB936}">
      <dgm:prSet/>
      <dgm:spPr/>
      <dgm:t>
        <a:bodyPr/>
        <a:lstStyle/>
        <a:p>
          <a:endParaRPr lang="en-IN" sz="900"/>
        </a:p>
      </dgm:t>
    </dgm:pt>
    <dgm:pt modelId="{5FE1F85F-04EF-41B6-9159-DDAB08EDE26E}" type="sibTrans" cxnId="{0CE33B8E-D8D6-4E94-A5B5-1913418EB936}">
      <dgm:prSet/>
      <dgm:spPr/>
      <dgm:t>
        <a:bodyPr/>
        <a:lstStyle/>
        <a:p>
          <a:endParaRPr lang="en-IN" sz="900"/>
        </a:p>
      </dgm:t>
    </dgm:pt>
    <dgm:pt modelId="{340F07CB-4482-4FDD-99A4-B0C80EA6B95A}" type="pres">
      <dgm:prSet presAssocID="{F98EBBBE-19EC-4F3E-A39D-4F1285F52956}" presName="Name0" presStyleCnt="0">
        <dgm:presLayoutVars>
          <dgm:dir/>
          <dgm:animLvl val="lvl"/>
          <dgm:resizeHandles val="exact"/>
        </dgm:presLayoutVars>
      </dgm:prSet>
      <dgm:spPr/>
    </dgm:pt>
    <dgm:pt modelId="{F5D30107-CC43-406A-8212-45E93888152C}" type="pres">
      <dgm:prSet presAssocID="{8C6E8E67-B969-43DF-ADEB-39BCB6187B73}" presName="Name8" presStyleCnt="0"/>
      <dgm:spPr/>
    </dgm:pt>
    <dgm:pt modelId="{0D0AE455-33C1-4C96-B9A1-BDC8B7F808B4}" type="pres">
      <dgm:prSet presAssocID="{8C6E8E67-B969-43DF-ADEB-39BCB6187B73}" presName="level" presStyleLbl="node1" presStyleIdx="0" presStyleCnt="8">
        <dgm:presLayoutVars>
          <dgm:chMax val="1"/>
          <dgm:bulletEnabled val="1"/>
        </dgm:presLayoutVars>
      </dgm:prSet>
      <dgm:spPr/>
    </dgm:pt>
    <dgm:pt modelId="{A991824A-3669-43AF-ADC3-D9914E15BDFB}" type="pres">
      <dgm:prSet presAssocID="{8C6E8E67-B969-43DF-ADEB-39BCB6187B7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7EE8695-A996-4CD2-9BD8-BAAAAC30B74C}" type="pres">
      <dgm:prSet presAssocID="{E4965716-0C98-4E64-A003-C20BBA0B3BC5}" presName="Name8" presStyleCnt="0"/>
      <dgm:spPr/>
    </dgm:pt>
    <dgm:pt modelId="{3C4425B1-2BAF-4963-9D40-3AD8F9EC5A15}" type="pres">
      <dgm:prSet presAssocID="{E4965716-0C98-4E64-A003-C20BBA0B3BC5}" presName="level" presStyleLbl="node1" presStyleIdx="1" presStyleCnt="8">
        <dgm:presLayoutVars>
          <dgm:chMax val="1"/>
          <dgm:bulletEnabled val="1"/>
        </dgm:presLayoutVars>
      </dgm:prSet>
      <dgm:spPr/>
    </dgm:pt>
    <dgm:pt modelId="{2C0D06AF-AE80-4341-99A4-1CF3D6216770}" type="pres">
      <dgm:prSet presAssocID="{E4965716-0C98-4E64-A003-C20BBA0B3BC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4A4CB74-FCA4-47FC-AE1A-D752631678DE}" type="pres">
      <dgm:prSet presAssocID="{B4AD1349-A997-4FB1-9491-7ED64D5A7CFF}" presName="Name8" presStyleCnt="0"/>
      <dgm:spPr/>
    </dgm:pt>
    <dgm:pt modelId="{205CB436-A4A0-4EAB-9202-25FE23420C74}" type="pres">
      <dgm:prSet presAssocID="{B4AD1349-A997-4FB1-9491-7ED64D5A7CFF}" presName="level" presStyleLbl="node1" presStyleIdx="2" presStyleCnt="8">
        <dgm:presLayoutVars>
          <dgm:chMax val="1"/>
          <dgm:bulletEnabled val="1"/>
        </dgm:presLayoutVars>
      </dgm:prSet>
      <dgm:spPr/>
    </dgm:pt>
    <dgm:pt modelId="{C111FFB7-46B1-4FCE-98BA-FFDA2C61EF03}" type="pres">
      <dgm:prSet presAssocID="{B4AD1349-A997-4FB1-9491-7ED64D5A7CF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388DA9-5268-457A-AC94-D69580971CFF}" type="pres">
      <dgm:prSet presAssocID="{8E69E148-1D47-462C-89F2-7DA23697DB35}" presName="Name8" presStyleCnt="0"/>
      <dgm:spPr/>
    </dgm:pt>
    <dgm:pt modelId="{82319A29-A2D9-4D87-A181-CA5199E094BF}" type="pres">
      <dgm:prSet presAssocID="{8E69E148-1D47-462C-89F2-7DA23697DB35}" presName="level" presStyleLbl="node1" presStyleIdx="3" presStyleCnt="8">
        <dgm:presLayoutVars>
          <dgm:chMax val="1"/>
          <dgm:bulletEnabled val="1"/>
        </dgm:presLayoutVars>
      </dgm:prSet>
      <dgm:spPr/>
    </dgm:pt>
    <dgm:pt modelId="{6979A383-0CB5-47F5-8274-73C106A935C5}" type="pres">
      <dgm:prSet presAssocID="{8E69E148-1D47-462C-89F2-7DA23697DB3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32CAFD-4702-4653-82AD-0426224C8367}" type="pres">
      <dgm:prSet presAssocID="{8B9C2F4D-262A-4CBC-8D69-0594B139F9A5}" presName="Name8" presStyleCnt="0"/>
      <dgm:spPr/>
    </dgm:pt>
    <dgm:pt modelId="{A99DBB94-D533-4D7D-BB03-CFC09E88A65E}" type="pres">
      <dgm:prSet presAssocID="{8B9C2F4D-262A-4CBC-8D69-0594B139F9A5}" presName="level" presStyleLbl="node1" presStyleIdx="4" presStyleCnt="8">
        <dgm:presLayoutVars>
          <dgm:chMax val="1"/>
          <dgm:bulletEnabled val="1"/>
        </dgm:presLayoutVars>
      </dgm:prSet>
      <dgm:spPr/>
    </dgm:pt>
    <dgm:pt modelId="{C72488CA-32BE-434D-AC1B-DB7D13A896D1}" type="pres">
      <dgm:prSet presAssocID="{8B9C2F4D-262A-4CBC-8D69-0594B139F9A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B40C02F-6978-41CC-BC41-EFD11BDCBE5B}" type="pres">
      <dgm:prSet presAssocID="{EAFB2372-661D-4947-B2D2-9A3E7D52C4CC}" presName="Name8" presStyleCnt="0"/>
      <dgm:spPr/>
    </dgm:pt>
    <dgm:pt modelId="{0049ABFC-CFFB-41C0-9C26-88ED7F915B64}" type="pres">
      <dgm:prSet presAssocID="{EAFB2372-661D-4947-B2D2-9A3E7D52C4CC}" presName="level" presStyleLbl="node1" presStyleIdx="5" presStyleCnt="8" custLinFactNeighborX="934" custLinFactNeighborY="-660">
        <dgm:presLayoutVars>
          <dgm:chMax val="1"/>
          <dgm:bulletEnabled val="1"/>
        </dgm:presLayoutVars>
      </dgm:prSet>
      <dgm:spPr/>
    </dgm:pt>
    <dgm:pt modelId="{57F636AE-671E-4843-9060-17DB1B094064}" type="pres">
      <dgm:prSet presAssocID="{EAFB2372-661D-4947-B2D2-9A3E7D52C4C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DB6EB67-C9E1-414E-998E-20067B4354FB}" type="pres">
      <dgm:prSet presAssocID="{ECC87641-5C09-4306-A761-1EE2C9DC1142}" presName="Name8" presStyleCnt="0"/>
      <dgm:spPr/>
    </dgm:pt>
    <dgm:pt modelId="{B835623F-E567-460D-810E-561726895D4D}" type="pres">
      <dgm:prSet presAssocID="{ECC87641-5C09-4306-A761-1EE2C9DC1142}" presName="level" presStyleLbl="node1" presStyleIdx="6" presStyleCnt="8">
        <dgm:presLayoutVars>
          <dgm:chMax val="1"/>
          <dgm:bulletEnabled val="1"/>
        </dgm:presLayoutVars>
      </dgm:prSet>
      <dgm:spPr/>
    </dgm:pt>
    <dgm:pt modelId="{2C31427C-203C-49BB-8A56-745FEB1D0421}" type="pres">
      <dgm:prSet presAssocID="{ECC87641-5C09-4306-A761-1EE2C9DC114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63CAA1C-757E-4CCD-AAAC-55930E8BEFA1}" type="pres">
      <dgm:prSet presAssocID="{946F3916-9C2C-4C08-B9C4-6CDC0A474CB0}" presName="Name8" presStyleCnt="0"/>
      <dgm:spPr/>
    </dgm:pt>
    <dgm:pt modelId="{0518BC62-A281-410A-AF66-19791BF599AD}" type="pres">
      <dgm:prSet presAssocID="{946F3916-9C2C-4C08-B9C4-6CDC0A474CB0}" presName="level" presStyleLbl="node1" presStyleIdx="7" presStyleCnt="8">
        <dgm:presLayoutVars>
          <dgm:chMax val="1"/>
          <dgm:bulletEnabled val="1"/>
        </dgm:presLayoutVars>
      </dgm:prSet>
      <dgm:spPr/>
    </dgm:pt>
    <dgm:pt modelId="{FB743113-8A0D-48E7-8BDD-DDE693E10C61}" type="pres">
      <dgm:prSet presAssocID="{946F3916-9C2C-4C08-B9C4-6CDC0A474CB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A7CC3703-526D-4805-8850-92C0E7AE1568}" type="presOf" srcId="{8C6E8E67-B969-43DF-ADEB-39BCB6187B73}" destId="{A991824A-3669-43AF-ADC3-D9914E15BDFB}" srcOrd="1" destOrd="0" presId="urn:microsoft.com/office/officeart/2005/8/layout/pyramid3"/>
    <dgm:cxn modelId="{73ED7710-4EF5-44A4-B837-FFF8468D38A2}" type="presOf" srcId="{ECC87641-5C09-4306-A761-1EE2C9DC1142}" destId="{B835623F-E567-460D-810E-561726895D4D}" srcOrd="0" destOrd="0" presId="urn:microsoft.com/office/officeart/2005/8/layout/pyramid3"/>
    <dgm:cxn modelId="{9CA0C111-6D3B-455B-9322-E7B7A3BED0DF}" type="presOf" srcId="{E4965716-0C98-4E64-A003-C20BBA0B3BC5}" destId="{3C4425B1-2BAF-4963-9D40-3AD8F9EC5A15}" srcOrd="0" destOrd="0" presId="urn:microsoft.com/office/officeart/2005/8/layout/pyramid3"/>
    <dgm:cxn modelId="{28CA2915-157E-461D-BF77-37F510CE8EF5}" type="presOf" srcId="{B4AD1349-A997-4FB1-9491-7ED64D5A7CFF}" destId="{C111FFB7-46B1-4FCE-98BA-FFDA2C61EF03}" srcOrd="1" destOrd="0" presId="urn:microsoft.com/office/officeart/2005/8/layout/pyramid3"/>
    <dgm:cxn modelId="{FF84DD1B-7CBE-44BC-9C72-CB226A472EF0}" type="presOf" srcId="{EAFB2372-661D-4947-B2D2-9A3E7D52C4CC}" destId="{57F636AE-671E-4843-9060-17DB1B094064}" srcOrd="1" destOrd="0" presId="urn:microsoft.com/office/officeart/2005/8/layout/pyramid3"/>
    <dgm:cxn modelId="{4E3CEF34-FC7A-43BC-AFFC-7E9BDD2D8B17}" type="presOf" srcId="{946F3916-9C2C-4C08-B9C4-6CDC0A474CB0}" destId="{0518BC62-A281-410A-AF66-19791BF599AD}" srcOrd="0" destOrd="0" presId="urn:microsoft.com/office/officeart/2005/8/layout/pyramid3"/>
    <dgm:cxn modelId="{1E726238-0980-494F-8648-C97FC8E969B2}" type="presOf" srcId="{8E69E148-1D47-462C-89F2-7DA23697DB35}" destId="{82319A29-A2D9-4D87-A181-CA5199E094BF}" srcOrd="0" destOrd="0" presId="urn:microsoft.com/office/officeart/2005/8/layout/pyramid3"/>
    <dgm:cxn modelId="{F33B7C39-175C-4286-A953-A1A4678F5E3E}" srcId="{F98EBBBE-19EC-4F3E-A39D-4F1285F52956}" destId="{EAFB2372-661D-4947-B2D2-9A3E7D52C4CC}" srcOrd="5" destOrd="0" parTransId="{64831F50-1E7A-4F1F-903C-A9115D4F75D4}" sibTransId="{5FAB4603-321F-48EC-8F06-CED70F631281}"/>
    <dgm:cxn modelId="{3F80A966-02AA-49EC-912E-31A8E3CC25E5}" srcId="{F98EBBBE-19EC-4F3E-A39D-4F1285F52956}" destId="{B4AD1349-A997-4FB1-9491-7ED64D5A7CFF}" srcOrd="2" destOrd="0" parTransId="{1E645795-B7F1-445B-811D-D8927A91ACEA}" sibTransId="{388A4172-06D2-496D-8FB0-448C7ED9D2DF}"/>
    <dgm:cxn modelId="{34D8E44B-80C6-402C-B542-8414C96C6891}" type="presOf" srcId="{8B9C2F4D-262A-4CBC-8D69-0594B139F9A5}" destId="{C72488CA-32BE-434D-AC1B-DB7D13A896D1}" srcOrd="1" destOrd="0" presId="urn:microsoft.com/office/officeart/2005/8/layout/pyramid3"/>
    <dgm:cxn modelId="{64EE444E-21CC-47EE-94AF-4F3DA3ECC8F6}" type="presOf" srcId="{8C6E8E67-B969-43DF-ADEB-39BCB6187B73}" destId="{0D0AE455-33C1-4C96-B9A1-BDC8B7F808B4}" srcOrd="0" destOrd="0" presId="urn:microsoft.com/office/officeart/2005/8/layout/pyramid3"/>
    <dgm:cxn modelId="{623F4B73-B877-4358-A292-3A034AA2929E}" type="presOf" srcId="{946F3916-9C2C-4C08-B9C4-6CDC0A474CB0}" destId="{FB743113-8A0D-48E7-8BDD-DDE693E10C61}" srcOrd="1" destOrd="0" presId="urn:microsoft.com/office/officeart/2005/8/layout/pyramid3"/>
    <dgm:cxn modelId="{012EBC74-56FB-4087-AAE9-2CB92D0CB61E}" type="presOf" srcId="{E4965716-0C98-4E64-A003-C20BBA0B3BC5}" destId="{2C0D06AF-AE80-4341-99A4-1CF3D6216770}" srcOrd="1" destOrd="0" presId="urn:microsoft.com/office/officeart/2005/8/layout/pyramid3"/>
    <dgm:cxn modelId="{E70A5080-3313-4F54-BF49-357AE7F109D8}" type="presOf" srcId="{EAFB2372-661D-4947-B2D2-9A3E7D52C4CC}" destId="{0049ABFC-CFFB-41C0-9C26-88ED7F915B64}" srcOrd="0" destOrd="0" presId="urn:microsoft.com/office/officeart/2005/8/layout/pyramid3"/>
    <dgm:cxn modelId="{0CE33B8E-D8D6-4E94-A5B5-1913418EB936}" srcId="{F98EBBBE-19EC-4F3E-A39D-4F1285F52956}" destId="{946F3916-9C2C-4C08-B9C4-6CDC0A474CB0}" srcOrd="7" destOrd="0" parTransId="{3AFCF6A8-8D6A-49C3-8242-98F61F8D29C8}" sibTransId="{5FE1F85F-04EF-41B6-9159-DDAB08EDE26E}"/>
    <dgm:cxn modelId="{6087C78F-BD8D-4417-A6A3-3DEFB71DF378}" type="presOf" srcId="{8E69E148-1D47-462C-89F2-7DA23697DB35}" destId="{6979A383-0CB5-47F5-8274-73C106A935C5}" srcOrd="1" destOrd="0" presId="urn:microsoft.com/office/officeart/2005/8/layout/pyramid3"/>
    <dgm:cxn modelId="{A61EA299-3A6D-411F-A13A-FD1251D5EB97}" type="presOf" srcId="{ECC87641-5C09-4306-A761-1EE2C9DC1142}" destId="{2C31427C-203C-49BB-8A56-745FEB1D0421}" srcOrd="1" destOrd="0" presId="urn:microsoft.com/office/officeart/2005/8/layout/pyramid3"/>
    <dgm:cxn modelId="{737D68B6-7869-4B4D-9F05-75BB87F881EB}" srcId="{F98EBBBE-19EC-4F3E-A39D-4F1285F52956}" destId="{8C6E8E67-B969-43DF-ADEB-39BCB6187B73}" srcOrd="0" destOrd="0" parTransId="{299219FE-0710-4858-B3D1-A75639B6ECCD}" sibTransId="{776E0593-F737-4757-8FA2-B64652AB3EF9}"/>
    <dgm:cxn modelId="{DDFC07C3-8CEC-4C43-8148-DB9BA8F66E67}" srcId="{F98EBBBE-19EC-4F3E-A39D-4F1285F52956}" destId="{ECC87641-5C09-4306-A761-1EE2C9DC1142}" srcOrd="6" destOrd="0" parTransId="{149C7CDB-A41B-4259-A43A-B2E725EDDFA4}" sibTransId="{0E70DF4C-B658-43CF-ABDC-0918984D0D8B}"/>
    <dgm:cxn modelId="{F2D5DDCA-61B2-48F6-90A4-169A0B2D4F8B}" srcId="{F98EBBBE-19EC-4F3E-A39D-4F1285F52956}" destId="{E4965716-0C98-4E64-A003-C20BBA0B3BC5}" srcOrd="1" destOrd="0" parTransId="{B2E514E9-461F-46D9-A8AF-F50398E9FE40}" sibTransId="{25C8CA12-BCA6-4265-BF17-F0BB8393243B}"/>
    <dgm:cxn modelId="{E49727E3-422F-462E-B279-23DF329F2B68}" type="presOf" srcId="{F98EBBBE-19EC-4F3E-A39D-4F1285F52956}" destId="{340F07CB-4482-4FDD-99A4-B0C80EA6B95A}" srcOrd="0" destOrd="0" presId="urn:microsoft.com/office/officeart/2005/8/layout/pyramid3"/>
    <dgm:cxn modelId="{B0D72DE4-AEFB-4739-87A5-CEC953A5BEE4}" type="presOf" srcId="{8B9C2F4D-262A-4CBC-8D69-0594B139F9A5}" destId="{A99DBB94-D533-4D7D-BB03-CFC09E88A65E}" srcOrd="0" destOrd="0" presId="urn:microsoft.com/office/officeart/2005/8/layout/pyramid3"/>
    <dgm:cxn modelId="{3B1F37E6-EB98-4574-A4C6-672FAC1CB2BA}" srcId="{F98EBBBE-19EC-4F3E-A39D-4F1285F52956}" destId="{8E69E148-1D47-462C-89F2-7DA23697DB35}" srcOrd="3" destOrd="0" parTransId="{49695339-D829-4E5A-83E5-E4CC6BA47611}" sibTransId="{CD9A8DD5-3A59-49F3-A969-5D7284962944}"/>
    <dgm:cxn modelId="{7EAE3FEC-F62B-473A-9B6A-BB0C2B5943C1}" type="presOf" srcId="{B4AD1349-A997-4FB1-9491-7ED64D5A7CFF}" destId="{205CB436-A4A0-4EAB-9202-25FE23420C74}" srcOrd="0" destOrd="0" presId="urn:microsoft.com/office/officeart/2005/8/layout/pyramid3"/>
    <dgm:cxn modelId="{2ED1FAED-0339-48D0-9B32-DD256FE167ED}" srcId="{F98EBBBE-19EC-4F3E-A39D-4F1285F52956}" destId="{8B9C2F4D-262A-4CBC-8D69-0594B139F9A5}" srcOrd="4" destOrd="0" parTransId="{BACF165F-F6B4-43F8-B4B3-3B840CADEE1B}" sibTransId="{11CEB89B-9880-458F-9404-99D2EF9D3E36}"/>
    <dgm:cxn modelId="{2F58E47A-B1EE-4ACE-9220-210A01B2A751}" type="presParOf" srcId="{340F07CB-4482-4FDD-99A4-B0C80EA6B95A}" destId="{F5D30107-CC43-406A-8212-45E93888152C}" srcOrd="0" destOrd="0" presId="urn:microsoft.com/office/officeart/2005/8/layout/pyramid3"/>
    <dgm:cxn modelId="{B0D8ED45-B26E-4034-8E55-9E05E6E84AC0}" type="presParOf" srcId="{F5D30107-CC43-406A-8212-45E93888152C}" destId="{0D0AE455-33C1-4C96-B9A1-BDC8B7F808B4}" srcOrd="0" destOrd="0" presId="urn:microsoft.com/office/officeart/2005/8/layout/pyramid3"/>
    <dgm:cxn modelId="{F75D1EF4-03AE-4F5E-8FB5-12F92896A53E}" type="presParOf" srcId="{F5D30107-CC43-406A-8212-45E93888152C}" destId="{A991824A-3669-43AF-ADC3-D9914E15BDFB}" srcOrd="1" destOrd="0" presId="urn:microsoft.com/office/officeart/2005/8/layout/pyramid3"/>
    <dgm:cxn modelId="{2C332903-28C3-4E50-B023-DC128A40F4A3}" type="presParOf" srcId="{340F07CB-4482-4FDD-99A4-B0C80EA6B95A}" destId="{A7EE8695-A996-4CD2-9BD8-BAAAAC30B74C}" srcOrd="1" destOrd="0" presId="urn:microsoft.com/office/officeart/2005/8/layout/pyramid3"/>
    <dgm:cxn modelId="{B685C820-01F0-4FE8-A14E-4C25E11F6791}" type="presParOf" srcId="{A7EE8695-A996-4CD2-9BD8-BAAAAC30B74C}" destId="{3C4425B1-2BAF-4963-9D40-3AD8F9EC5A15}" srcOrd="0" destOrd="0" presId="urn:microsoft.com/office/officeart/2005/8/layout/pyramid3"/>
    <dgm:cxn modelId="{00A7504F-ECE5-42FA-BD4C-B2700BCFCD99}" type="presParOf" srcId="{A7EE8695-A996-4CD2-9BD8-BAAAAC30B74C}" destId="{2C0D06AF-AE80-4341-99A4-1CF3D6216770}" srcOrd="1" destOrd="0" presId="urn:microsoft.com/office/officeart/2005/8/layout/pyramid3"/>
    <dgm:cxn modelId="{CAE1943C-0540-4C02-B06F-C40CB2FDE204}" type="presParOf" srcId="{340F07CB-4482-4FDD-99A4-B0C80EA6B95A}" destId="{84A4CB74-FCA4-47FC-AE1A-D752631678DE}" srcOrd="2" destOrd="0" presId="urn:microsoft.com/office/officeart/2005/8/layout/pyramid3"/>
    <dgm:cxn modelId="{D2F6948A-17CD-4A07-8086-FCEBA291E100}" type="presParOf" srcId="{84A4CB74-FCA4-47FC-AE1A-D752631678DE}" destId="{205CB436-A4A0-4EAB-9202-25FE23420C74}" srcOrd="0" destOrd="0" presId="urn:microsoft.com/office/officeart/2005/8/layout/pyramid3"/>
    <dgm:cxn modelId="{17D0F120-15F2-46FE-A9FC-9837587CA6AB}" type="presParOf" srcId="{84A4CB74-FCA4-47FC-AE1A-D752631678DE}" destId="{C111FFB7-46B1-4FCE-98BA-FFDA2C61EF03}" srcOrd="1" destOrd="0" presId="urn:microsoft.com/office/officeart/2005/8/layout/pyramid3"/>
    <dgm:cxn modelId="{C647665F-B55C-483D-A104-D2CD0D05775F}" type="presParOf" srcId="{340F07CB-4482-4FDD-99A4-B0C80EA6B95A}" destId="{BF388DA9-5268-457A-AC94-D69580971CFF}" srcOrd="3" destOrd="0" presId="urn:microsoft.com/office/officeart/2005/8/layout/pyramid3"/>
    <dgm:cxn modelId="{5D7AD784-9840-4A6E-9091-4729DB80CA65}" type="presParOf" srcId="{BF388DA9-5268-457A-AC94-D69580971CFF}" destId="{82319A29-A2D9-4D87-A181-CA5199E094BF}" srcOrd="0" destOrd="0" presId="urn:microsoft.com/office/officeart/2005/8/layout/pyramid3"/>
    <dgm:cxn modelId="{AA4DC1F8-6738-4CBF-B0E5-A95C5DD0897B}" type="presParOf" srcId="{BF388DA9-5268-457A-AC94-D69580971CFF}" destId="{6979A383-0CB5-47F5-8274-73C106A935C5}" srcOrd="1" destOrd="0" presId="urn:microsoft.com/office/officeart/2005/8/layout/pyramid3"/>
    <dgm:cxn modelId="{AE24F767-CC64-4334-80C7-A7376ED47ABD}" type="presParOf" srcId="{340F07CB-4482-4FDD-99A4-B0C80EA6B95A}" destId="{7C32CAFD-4702-4653-82AD-0426224C8367}" srcOrd="4" destOrd="0" presId="urn:microsoft.com/office/officeart/2005/8/layout/pyramid3"/>
    <dgm:cxn modelId="{C2D29A0A-CFB4-417B-9F77-E98E726ED741}" type="presParOf" srcId="{7C32CAFD-4702-4653-82AD-0426224C8367}" destId="{A99DBB94-D533-4D7D-BB03-CFC09E88A65E}" srcOrd="0" destOrd="0" presId="urn:microsoft.com/office/officeart/2005/8/layout/pyramid3"/>
    <dgm:cxn modelId="{9A214528-F847-4548-ADE1-93D13687118F}" type="presParOf" srcId="{7C32CAFD-4702-4653-82AD-0426224C8367}" destId="{C72488CA-32BE-434D-AC1B-DB7D13A896D1}" srcOrd="1" destOrd="0" presId="urn:microsoft.com/office/officeart/2005/8/layout/pyramid3"/>
    <dgm:cxn modelId="{A9A29D56-C2EB-4F32-8D09-DB82927CF3AD}" type="presParOf" srcId="{340F07CB-4482-4FDD-99A4-B0C80EA6B95A}" destId="{4B40C02F-6978-41CC-BC41-EFD11BDCBE5B}" srcOrd="5" destOrd="0" presId="urn:microsoft.com/office/officeart/2005/8/layout/pyramid3"/>
    <dgm:cxn modelId="{24CC8F68-E746-4AE0-93CA-3837EED38807}" type="presParOf" srcId="{4B40C02F-6978-41CC-BC41-EFD11BDCBE5B}" destId="{0049ABFC-CFFB-41C0-9C26-88ED7F915B64}" srcOrd="0" destOrd="0" presId="urn:microsoft.com/office/officeart/2005/8/layout/pyramid3"/>
    <dgm:cxn modelId="{FC3F1DFD-16D8-4F8C-A8F3-683D9B60EA88}" type="presParOf" srcId="{4B40C02F-6978-41CC-BC41-EFD11BDCBE5B}" destId="{57F636AE-671E-4843-9060-17DB1B094064}" srcOrd="1" destOrd="0" presId="urn:microsoft.com/office/officeart/2005/8/layout/pyramid3"/>
    <dgm:cxn modelId="{033E2A94-59CB-4E9E-BC04-74B4B90C61BE}" type="presParOf" srcId="{340F07CB-4482-4FDD-99A4-B0C80EA6B95A}" destId="{0DB6EB67-C9E1-414E-998E-20067B4354FB}" srcOrd="6" destOrd="0" presId="urn:microsoft.com/office/officeart/2005/8/layout/pyramid3"/>
    <dgm:cxn modelId="{A1774EC7-F252-41BC-8A56-EA1487822E33}" type="presParOf" srcId="{0DB6EB67-C9E1-414E-998E-20067B4354FB}" destId="{B835623F-E567-460D-810E-561726895D4D}" srcOrd="0" destOrd="0" presId="urn:microsoft.com/office/officeart/2005/8/layout/pyramid3"/>
    <dgm:cxn modelId="{DA02DE7B-F7E0-4F00-B109-E64B53858AC9}" type="presParOf" srcId="{0DB6EB67-C9E1-414E-998E-20067B4354FB}" destId="{2C31427C-203C-49BB-8A56-745FEB1D0421}" srcOrd="1" destOrd="0" presId="urn:microsoft.com/office/officeart/2005/8/layout/pyramid3"/>
    <dgm:cxn modelId="{052EBBD9-3B48-43C7-95BC-99B5646941C5}" type="presParOf" srcId="{340F07CB-4482-4FDD-99A4-B0C80EA6B95A}" destId="{A63CAA1C-757E-4CCD-AAAC-55930E8BEFA1}" srcOrd="7" destOrd="0" presId="urn:microsoft.com/office/officeart/2005/8/layout/pyramid3"/>
    <dgm:cxn modelId="{186393B5-8827-469E-84A5-5A75F79B8724}" type="presParOf" srcId="{A63CAA1C-757E-4CCD-AAAC-55930E8BEFA1}" destId="{0518BC62-A281-410A-AF66-19791BF599AD}" srcOrd="0" destOrd="0" presId="urn:microsoft.com/office/officeart/2005/8/layout/pyramid3"/>
    <dgm:cxn modelId="{93086C75-B83E-4533-A19C-720118BE4F4A}" type="presParOf" srcId="{A63CAA1C-757E-4CCD-AAAC-55930E8BEFA1}" destId="{FB743113-8A0D-48E7-8BDD-DDE693E10C61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2D79CD-4047-4183-8B4A-9184B94CE0E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0F977BE-C41C-4903-8B98-838AAF59471E}">
      <dgm:prSet phldrT="[Text]" custT="1"/>
      <dgm:spPr>
        <a:solidFill>
          <a:schemeClr val="accent1">
            <a:lumMod val="20000"/>
            <a:lumOff val="80000"/>
          </a:schemeClr>
        </a:solidFill>
        <a:ln w="12700"/>
      </dgm:spPr>
      <dgm:t>
        <a:bodyPr/>
        <a:lstStyle/>
        <a:p>
          <a:r>
            <a:rPr lang="en-US" sz="1000" b="1" dirty="0">
              <a:solidFill>
                <a:schemeClr val="tx1"/>
              </a:solidFill>
            </a:rPr>
            <a:t>E – Commerce</a:t>
          </a:r>
          <a:endParaRPr lang="en-IN" sz="1000" b="1" dirty="0">
            <a:solidFill>
              <a:schemeClr val="tx1"/>
            </a:solidFill>
          </a:endParaRPr>
        </a:p>
      </dgm:t>
    </dgm:pt>
    <dgm:pt modelId="{C7483545-BEA1-43BA-9546-6266C5C75A03}" type="parTrans" cxnId="{3A603C3B-3231-4D4F-A561-21E4EEE9F0FA}">
      <dgm:prSet/>
      <dgm:spPr/>
      <dgm:t>
        <a:bodyPr/>
        <a:lstStyle/>
        <a:p>
          <a:endParaRPr lang="en-IN"/>
        </a:p>
      </dgm:t>
    </dgm:pt>
    <dgm:pt modelId="{D24DE121-139D-4A97-B646-A985999C9E71}" type="sibTrans" cxnId="{3A603C3B-3231-4D4F-A561-21E4EEE9F0FA}">
      <dgm:prSet/>
      <dgm:spPr/>
      <dgm:t>
        <a:bodyPr/>
        <a:lstStyle/>
        <a:p>
          <a:endParaRPr lang="en-IN"/>
        </a:p>
      </dgm:t>
    </dgm:pt>
    <dgm:pt modelId="{E8EA4C05-60F8-4365-8706-1D0FE5DB278A}">
      <dgm:prSet phldrT="[Text]" custT="1"/>
      <dgm:spPr>
        <a:solidFill>
          <a:schemeClr val="accent1">
            <a:lumMod val="20000"/>
            <a:lumOff val="8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en-US" sz="1000" b="1" dirty="0">
              <a:solidFill>
                <a:schemeClr val="tx1"/>
              </a:solidFill>
            </a:rPr>
            <a:t>Food Tech</a:t>
          </a:r>
          <a:endParaRPr lang="en-IN" sz="1000" b="1" dirty="0">
            <a:solidFill>
              <a:schemeClr val="tx1"/>
            </a:solidFill>
          </a:endParaRPr>
        </a:p>
      </dgm:t>
    </dgm:pt>
    <dgm:pt modelId="{FFB18862-E0E4-44D3-BFBE-BE3884928543}" type="parTrans" cxnId="{DEE1E0AA-B782-4AFD-8371-04D6AF0D9F6A}">
      <dgm:prSet/>
      <dgm:spPr/>
      <dgm:t>
        <a:bodyPr/>
        <a:lstStyle/>
        <a:p>
          <a:endParaRPr lang="en-IN"/>
        </a:p>
      </dgm:t>
    </dgm:pt>
    <dgm:pt modelId="{26325E7D-CD7B-419D-A7AF-D6F3369A7531}" type="sibTrans" cxnId="{DEE1E0AA-B782-4AFD-8371-04D6AF0D9F6A}">
      <dgm:prSet/>
      <dgm:spPr/>
      <dgm:t>
        <a:bodyPr/>
        <a:lstStyle/>
        <a:p>
          <a:endParaRPr lang="en-IN"/>
        </a:p>
      </dgm:t>
    </dgm:pt>
    <dgm:pt modelId="{0118F8ED-8DB9-4452-B8E5-5FDE7B60DB3A}">
      <dgm:prSet phldrT="[Text]" custT="1"/>
      <dgm:spPr>
        <a:solidFill>
          <a:schemeClr val="accent1">
            <a:lumMod val="20000"/>
            <a:lumOff val="8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en-US" sz="1000" b="1" dirty="0">
              <a:solidFill>
                <a:schemeClr val="tx1"/>
              </a:solidFill>
            </a:rPr>
            <a:t>Fintech</a:t>
          </a:r>
          <a:endParaRPr lang="en-IN" sz="1000" b="1" dirty="0">
            <a:solidFill>
              <a:schemeClr val="tx1"/>
            </a:solidFill>
          </a:endParaRPr>
        </a:p>
      </dgm:t>
    </dgm:pt>
    <dgm:pt modelId="{88C5B869-3289-4363-836D-93516E97FE76}" type="parTrans" cxnId="{0CAB13F0-1777-41EC-8855-BD09AC9A684D}">
      <dgm:prSet/>
      <dgm:spPr/>
      <dgm:t>
        <a:bodyPr/>
        <a:lstStyle/>
        <a:p>
          <a:endParaRPr lang="en-IN"/>
        </a:p>
      </dgm:t>
    </dgm:pt>
    <dgm:pt modelId="{B26AB953-5E45-4304-87F4-0E397702A1FF}" type="sibTrans" cxnId="{0CAB13F0-1777-41EC-8855-BD09AC9A684D}">
      <dgm:prSet/>
      <dgm:spPr/>
      <dgm:t>
        <a:bodyPr/>
        <a:lstStyle/>
        <a:p>
          <a:endParaRPr lang="en-IN"/>
        </a:p>
      </dgm:t>
    </dgm:pt>
    <dgm:pt modelId="{F7D2F747-3903-4F1E-8504-437D7EC02E48}">
      <dgm:prSet phldrT="[Text]" custT="1"/>
      <dgm:spPr>
        <a:solidFill>
          <a:schemeClr val="accent1">
            <a:lumMod val="20000"/>
            <a:lumOff val="8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en-US" sz="1000" b="1" dirty="0">
              <a:solidFill>
                <a:schemeClr val="tx1"/>
              </a:solidFill>
            </a:rPr>
            <a:t>Health-Tech</a:t>
          </a:r>
          <a:endParaRPr lang="en-IN" sz="1000" b="1" dirty="0">
            <a:solidFill>
              <a:schemeClr val="tx1"/>
            </a:solidFill>
          </a:endParaRPr>
        </a:p>
      </dgm:t>
    </dgm:pt>
    <dgm:pt modelId="{8BC611CE-2390-4640-B1FC-FB09FC8D0A57}" type="parTrans" cxnId="{051D6D35-B3B5-4741-A455-281D959E0AE6}">
      <dgm:prSet/>
      <dgm:spPr/>
      <dgm:t>
        <a:bodyPr/>
        <a:lstStyle/>
        <a:p>
          <a:endParaRPr lang="en-IN"/>
        </a:p>
      </dgm:t>
    </dgm:pt>
    <dgm:pt modelId="{1D048B34-1F4E-4008-AB16-D5D6E83FA787}" type="sibTrans" cxnId="{051D6D35-B3B5-4741-A455-281D959E0AE6}">
      <dgm:prSet/>
      <dgm:spPr/>
      <dgm:t>
        <a:bodyPr/>
        <a:lstStyle/>
        <a:p>
          <a:endParaRPr lang="en-IN"/>
        </a:p>
      </dgm:t>
    </dgm:pt>
    <dgm:pt modelId="{A274F162-7857-4836-B1AD-21F466ABB9E0}">
      <dgm:prSet phldrT="[Text]" custT="1"/>
      <dgm:spPr>
        <a:solidFill>
          <a:schemeClr val="accent1">
            <a:lumMod val="20000"/>
            <a:lumOff val="8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en-US" sz="1000" b="1" dirty="0">
              <a:solidFill>
                <a:schemeClr val="tx1"/>
              </a:solidFill>
            </a:rPr>
            <a:t>OTT / Gaming/Ent</a:t>
          </a:r>
          <a:endParaRPr lang="en-IN" sz="1000" b="1" dirty="0">
            <a:solidFill>
              <a:schemeClr val="tx1"/>
            </a:solidFill>
          </a:endParaRPr>
        </a:p>
      </dgm:t>
    </dgm:pt>
    <dgm:pt modelId="{489FA099-18C2-4B9C-8C6F-13B6C928F6CB}" type="parTrans" cxnId="{61AF2122-9121-4971-863D-D6503173987A}">
      <dgm:prSet/>
      <dgm:spPr/>
      <dgm:t>
        <a:bodyPr/>
        <a:lstStyle/>
        <a:p>
          <a:endParaRPr lang="en-IN"/>
        </a:p>
      </dgm:t>
    </dgm:pt>
    <dgm:pt modelId="{1D5E2AF5-EF5C-4064-98E4-75E1D4789761}" type="sibTrans" cxnId="{61AF2122-9121-4971-863D-D6503173987A}">
      <dgm:prSet/>
      <dgm:spPr/>
      <dgm:t>
        <a:bodyPr/>
        <a:lstStyle/>
        <a:p>
          <a:endParaRPr lang="en-IN"/>
        </a:p>
      </dgm:t>
    </dgm:pt>
    <dgm:pt modelId="{C3E3F634-A56F-46D9-9335-B4FFEE8A9344}">
      <dgm:prSet phldrT="[Text]" custT="1"/>
      <dgm:spPr>
        <a:solidFill>
          <a:schemeClr val="accent1">
            <a:lumMod val="20000"/>
            <a:lumOff val="8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en-US" sz="1000" b="1" dirty="0">
              <a:solidFill>
                <a:schemeClr val="tx1"/>
              </a:solidFill>
            </a:rPr>
            <a:t>Ed-Tech</a:t>
          </a:r>
          <a:endParaRPr lang="en-IN" sz="1000" b="1" dirty="0">
            <a:solidFill>
              <a:schemeClr val="tx1"/>
            </a:solidFill>
          </a:endParaRPr>
        </a:p>
      </dgm:t>
    </dgm:pt>
    <dgm:pt modelId="{B63A63F8-55C5-48F1-B7B0-779C6E6332B2}" type="parTrans" cxnId="{E644930E-1EED-4816-B160-57C4B59C17F5}">
      <dgm:prSet/>
      <dgm:spPr/>
      <dgm:t>
        <a:bodyPr/>
        <a:lstStyle/>
        <a:p>
          <a:endParaRPr lang="en-IN"/>
        </a:p>
      </dgm:t>
    </dgm:pt>
    <dgm:pt modelId="{C55B7AA5-F518-40F4-B6DA-99CBE8F0E7EB}" type="sibTrans" cxnId="{E644930E-1EED-4816-B160-57C4B59C17F5}">
      <dgm:prSet/>
      <dgm:spPr/>
      <dgm:t>
        <a:bodyPr/>
        <a:lstStyle/>
        <a:p>
          <a:endParaRPr lang="en-IN"/>
        </a:p>
      </dgm:t>
    </dgm:pt>
    <dgm:pt modelId="{C492DE68-C7A5-4EBF-BCC9-C996C16C3BAD}" type="pres">
      <dgm:prSet presAssocID="{BC2D79CD-4047-4183-8B4A-9184B94CE0E6}" presName="diagram" presStyleCnt="0">
        <dgm:presLayoutVars>
          <dgm:dir/>
          <dgm:resizeHandles val="exact"/>
        </dgm:presLayoutVars>
      </dgm:prSet>
      <dgm:spPr/>
    </dgm:pt>
    <dgm:pt modelId="{77BCD240-8E01-4B16-99BF-3031FFE31FB7}" type="pres">
      <dgm:prSet presAssocID="{E0F977BE-C41C-4903-8B98-838AAF59471E}" presName="node" presStyleLbl="node1" presStyleIdx="0" presStyleCnt="6" custScaleX="132971" custScaleY="100008" custLinFactNeighborX="-20897" custLinFactNeighborY="-2">
        <dgm:presLayoutVars>
          <dgm:bulletEnabled val="1"/>
        </dgm:presLayoutVars>
      </dgm:prSet>
      <dgm:spPr/>
    </dgm:pt>
    <dgm:pt modelId="{50A13E9D-DF42-423C-AA27-CA677C064110}" type="pres">
      <dgm:prSet presAssocID="{D24DE121-139D-4A97-B646-A985999C9E71}" presName="sibTrans" presStyleCnt="0"/>
      <dgm:spPr/>
    </dgm:pt>
    <dgm:pt modelId="{4FAB5213-92FF-4137-9118-58E578BF96C5}" type="pres">
      <dgm:prSet presAssocID="{E8EA4C05-60F8-4365-8706-1D0FE5DB278A}" presName="node" presStyleLbl="node1" presStyleIdx="1" presStyleCnt="6" custScaleX="111142" custScaleY="100008" custLinFactNeighborX="-16763" custLinFactNeighborY="-28">
        <dgm:presLayoutVars>
          <dgm:bulletEnabled val="1"/>
        </dgm:presLayoutVars>
      </dgm:prSet>
      <dgm:spPr/>
    </dgm:pt>
    <dgm:pt modelId="{540C62A0-F19C-4C60-A9A5-31FAB918434C}" type="pres">
      <dgm:prSet presAssocID="{26325E7D-CD7B-419D-A7AF-D6F3369A7531}" presName="sibTrans" presStyleCnt="0"/>
      <dgm:spPr/>
    </dgm:pt>
    <dgm:pt modelId="{7EB637CA-A2CB-4820-9C4E-D2D70680474B}" type="pres">
      <dgm:prSet presAssocID="{0118F8ED-8DB9-4452-B8E5-5FDE7B60DB3A}" presName="node" presStyleLbl="node1" presStyleIdx="2" presStyleCnt="6" custScaleX="111142" custScaleY="100008" custLinFactNeighborX="-4314" custLinFactNeighborY="-28">
        <dgm:presLayoutVars>
          <dgm:bulletEnabled val="1"/>
        </dgm:presLayoutVars>
      </dgm:prSet>
      <dgm:spPr/>
    </dgm:pt>
    <dgm:pt modelId="{4F0F5E64-B685-43B3-914B-7F9916CBA06A}" type="pres">
      <dgm:prSet presAssocID="{B26AB953-5E45-4304-87F4-0E397702A1FF}" presName="sibTrans" presStyleCnt="0"/>
      <dgm:spPr/>
    </dgm:pt>
    <dgm:pt modelId="{360970AA-FCAA-4A2B-8B27-2BC41AFCDE50}" type="pres">
      <dgm:prSet presAssocID="{F7D2F747-3903-4F1E-8504-437D7EC02E48}" presName="node" presStyleLbl="node1" presStyleIdx="3" presStyleCnt="6" custScaleX="111142" custScaleY="100008" custLinFactNeighborX="8628">
        <dgm:presLayoutVars>
          <dgm:bulletEnabled val="1"/>
        </dgm:presLayoutVars>
      </dgm:prSet>
      <dgm:spPr/>
    </dgm:pt>
    <dgm:pt modelId="{8035655B-DAC0-4F3A-B24E-FEFE53FE2F7B}" type="pres">
      <dgm:prSet presAssocID="{1D048B34-1F4E-4008-AB16-D5D6E83FA787}" presName="sibTrans" presStyleCnt="0"/>
      <dgm:spPr/>
    </dgm:pt>
    <dgm:pt modelId="{1CB014DF-EB4F-42A7-83FD-E34857EE5F99}" type="pres">
      <dgm:prSet presAssocID="{A274F162-7857-4836-B1AD-21F466ABB9E0}" presName="node" presStyleLbl="node1" presStyleIdx="4" presStyleCnt="6" custScaleX="111142" custScaleY="92988" custLinFactNeighborX="30274" custLinFactNeighborY="104">
        <dgm:presLayoutVars>
          <dgm:bulletEnabled val="1"/>
        </dgm:presLayoutVars>
      </dgm:prSet>
      <dgm:spPr/>
    </dgm:pt>
    <dgm:pt modelId="{943CF954-F1AC-4152-9EAF-2C41F045A41A}" type="pres">
      <dgm:prSet presAssocID="{1D5E2AF5-EF5C-4064-98E4-75E1D4789761}" presName="sibTrans" presStyleCnt="0"/>
      <dgm:spPr/>
    </dgm:pt>
    <dgm:pt modelId="{72FE5EF1-5BB6-4763-86E1-9C557355B41E}" type="pres">
      <dgm:prSet presAssocID="{C3E3F634-A56F-46D9-9335-B4FFEE8A9344}" presName="node" presStyleLbl="node1" presStyleIdx="5" presStyleCnt="6" custScaleX="105787" custLinFactX="33582" custLinFactNeighborX="100000" custLinFactNeighborY="1219">
        <dgm:presLayoutVars>
          <dgm:bulletEnabled val="1"/>
        </dgm:presLayoutVars>
      </dgm:prSet>
      <dgm:spPr/>
    </dgm:pt>
  </dgm:ptLst>
  <dgm:cxnLst>
    <dgm:cxn modelId="{4CD39900-7D58-4F1A-8C0E-57A3799E1FEF}" type="presOf" srcId="{0118F8ED-8DB9-4452-B8E5-5FDE7B60DB3A}" destId="{7EB637CA-A2CB-4820-9C4E-D2D70680474B}" srcOrd="0" destOrd="0" presId="urn:microsoft.com/office/officeart/2005/8/layout/default"/>
    <dgm:cxn modelId="{E644930E-1EED-4816-B160-57C4B59C17F5}" srcId="{BC2D79CD-4047-4183-8B4A-9184B94CE0E6}" destId="{C3E3F634-A56F-46D9-9335-B4FFEE8A9344}" srcOrd="5" destOrd="0" parTransId="{B63A63F8-55C5-48F1-B7B0-779C6E6332B2}" sibTransId="{C55B7AA5-F518-40F4-B6DA-99CBE8F0E7EB}"/>
    <dgm:cxn modelId="{61AF2122-9121-4971-863D-D6503173987A}" srcId="{BC2D79CD-4047-4183-8B4A-9184B94CE0E6}" destId="{A274F162-7857-4836-B1AD-21F466ABB9E0}" srcOrd="4" destOrd="0" parTransId="{489FA099-18C2-4B9C-8C6F-13B6C928F6CB}" sibTransId="{1D5E2AF5-EF5C-4064-98E4-75E1D4789761}"/>
    <dgm:cxn modelId="{051D6D35-B3B5-4741-A455-281D959E0AE6}" srcId="{BC2D79CD-4047-4183-8B4A-9184B94CE0E6}" destId="{F7D2F747-3903-4F1E-8504-437D7EC02E48}" srcOrd="3" destOrd="0" parTransId="{8BC611CE-2390-4640-B1FC-FB09FC8D0A57}" sibTransId="{1D048B34-1F4E-4008-AB16-D5D6E83FA787}"/>
    <dgm:cxn modelId="{3A603C3B-3231-4D4F-A561-21E4EEE9F0FA}" srcId="{BC2D79CD-4047-4183-8B4A-9184B94CE0E6}" destId="{E0F977BE-C41C-4903-8B98-838AAF59471E}" srcOrd="0" destOrd="0" parTransId="{C7483545-BEA1-43BA-9546-6266C5C75A03}" sibTransId="{D24DE121-139D-4A97-B646-A985999C9E71}"/>
    <dgm:cxn modelId="{4A81833C-A246-4CBB-BF6C-0334DBA9D224}" type="presOf" srcId="{BC2D79CD-4047-4183-8B4A-9184B94CE0E6}" destId="{C492DE68-C7A5-4EBF-BCC9-C996C16C3BAD}" srcOrd="0" destOrd="0" presId="urn:microsoft.com/office/officeart/2005/8/layout/default"/>
    <dgm:cxn modelId="{E442744B-AA7A-4482-BFAE-2CE075E38A50}" type="presOf" srcId="{F7D2F747-3903-4F1E-8504-437D7EC02E48}" destId="{360970AA-FCAA-4A2B-8B27-2BC41AFCDE50}" srcOrd="0" destOrd="0" presId="urn:microsoft.com/office/officeart/2005/8/layout/default"/>
    <dgm:cxn modelId="{2D6F6A4F-FD14-42AB-9BAA-454439BC81EB}" type="presOf" srcId="{E8EA4C05-60F8-4365-8706-1D0FE5DB278A}" destId="{4FAB5213-92FF-4137-9118-58E578BF96C5}" srcOrd="0" destOrd="0" presId="urn:microsoft.com/office/officeart/2005/8/layout/default"/>
    <dgm:cxn modelId="{6C1F53A9-A591-4FDD-850B-35A288EB0B32}" type="presOf" srcId="{E0F977BE-C41C-4903-8B98-838AAF59471E}" destId="{77BCD240-8E01-4B16-99BF-3031FFE31FB7}" srcOrd="0" destOrd="0" presId="urn:microsoft.com/office/officeart/2005/8/layout/default"/>
    <dgm:cxn modelId="{DEE1E0AA-B782-4AFD-8371-04D6AF0D9F6A}" srcId="{BC2D79CD-4047-4183-8B4A-9184B94CE0E6}" destId="{E8EA4C05-60F8-4365-8706-1D0FE5DB278A}" srcOrd="1" destOrd="0" parTransId="{FFB18862-E0E4-44D3-BFBE-BE3884928543}" sibTransId="{26325E7D-CD7B-419D-A7AF-D6F3369A7531}"/>
    <dgm:cxn modelId="{9B2CB8B5-A408-41A2-8966-AD6030C1DEF8}" type="presOf" srcId="{C3E3F634-A56F-46D9-9335-B4FFEE8A9344}" destId="{72FE5EF1-5BB6-4763-86E1-9C557355B41E}" srcOrd="0" destOrd="0" presId="urn:microsoft.com/office/officeart/2005/8/layout/default"/>
    <dgm:cxn modelId="{0CAB13F0-1777-41EC-8855-BD09AC9A684D}" srcId="{BC2D79CD-4047-4183-8B4A-9184B94CE0E6}" destId="{0118F8ED-8DB9-4452-B8E5-5FDE7B60DB3A}" srcOrd="2" destOrd="0" parTransId="{88C5B869-3289-4363-836D-93516E97FE76}" sibTransId="{B26AB953-5E45-4304-87F4-0E397702A1FF}"/>
    <dgm:cxn modelId="{1090F5F6-2900-435F-AFB7-684BC697AA16}" type="presOf" srcId="{A274F162-7857-4836-B1AD-21F466ABB9E0}" destId="{1CB014DF-EB4F-42A7-83FD-E34857EE5F99}" srcOrd="0" destOrd="0" presId="urn:microsoft.com/office/officeart/2005/8/layout/default"/>
    <dgm:cxn modelId="{E4C9AB76-29FC-4043-A07C-0BBEDCDB7B0D}" type="presParOf" srcId="{C492DE68-C7A5-4EBF-BCC9-C996C16C3BAD}" destId="{77BCD240-8E01-4B16-99BF-3031FFE31FB7}" srcOrd="0" destOrd="0" presId="urn:microsoft.com/office/officeart/2005/8/layout/default"/>
    <dgm:cxn modelId="{DF78F252-8E29-4C2F-8A0C-1BBE44766E4C}" type="presParOf" srcId="{C492DE68-C7A5-4EBF-BCC9-C996C16C3BAD}" destId="{50A13E9D-DF42-423C-AA27-CA677C064110}" srcOrd="1" destOrd="0" presId="urn:microsoft.com/office/officeart/2005/8/layout/default"/>
    <dgm:cxn modelId="{5D22960C-BB27-4C9C-BD63-3E8120A32B0F}" type="presParOf" srcId="{C492DE68-C7A5-4EBF-BCC9-C996C16C3BAD}" destId="{4FAB5213-92FF-4137-9118-58E578BF96C5}" srcOrd="2" destOrd="0" presId="urn:microsoft.com/office/officeart/2005/8/layout/default"/>
    <dgm:cxn modelId="{B06FB525-9A54-4E2D-AE98-2EE8C1BE3C39}" type="presParOf" srcId="{C492DE68-C7A5-4EBF-BCC9-C996C16C3BAD}" destId="{540C62A0-F19C-4C60-A9A5-31FAB918434C}" srcOrd="3" destOrd="0" presId="urn:microsoft.com/office/officeart/2005/8/layout/default"/>
    <dgm:cxn modelId="{DE452CEA-D556-4F8D-AF89-76435D1CFC19}" type="presParOf" srcId="{C492DE68-C7A5-4EBF-BCC9-C996C16C3BAD}" destId="{7EB637CA-A2CB-4820-9C4E-D2D70680474B}" srcOrd="4" destOrd="0" presId="urn:microsoft.com/office/officeart/2005/8/layout/default"/>
    <dgm:cxn modelId="{5D478C45-8F43-43E7-B273-71EAB48FAC28}" type="presParOf" srcId="{C492DE68-C7A5-4EBF-BCC9-C996C16C3BAD}" destId="{4F0F5E64-B685-43B3-914B-7F9916CBA06A}" srcOrd="5" destOrd="0" presId="urn:microsoft.com/office/officeart/2005/8/layout/default"/>
    <dgm:cxn modelId="{77C887F4-6238-4C62-9D07-22181B3C967B}" type="presParOf" srcId="{C492DE68-C7A5-4EBF-BCC9-C996C16C3BAD}" destId="{360970AA-FCAA-4A2B-8B27-2BC41AFCDE50}" srcOrd="6" destOrd="0" presId="urn:microsoft.com/office/officeart/2005/8/layout/default"/>
    <dgm:cxn modelId="{F329E077-5BDB-4E78-B507-954A4D781F3A}" type="presParOf" srcId="{C492DE68-C7A5-4EBF-BCC9-C996C16C3BAD}" destId="{8035655B-DAC0-4F3A-B24E-FEFE53FE2F7B}" srcOrd="7" destOrd="0" presId="urn:microsoft.com/office/officeart/2005/8/layout/default"/>
    <dgm:cxn modelId="{7A205D5C-2D13-4D92-AD00-4712B0D36A9A}" type="presParOf" srcId="{C492DE68-C7A5-4EBF-BCC9-C996C16C3BAD}" destId="{1CB014DF-EB4F-42A7-83FD-E34857EE5F99}" srcOrd="8" destOrd="0" presId="urn:microsoft.com/office/officeart/2005/8/layout/default"/>
    <dgm:cxn modelId="{6FB5184A-CFC6-4079-8AB9-9546DA670833}" type="presParOf" srcId="{C492DE68-C7A5-4EBF-BCC9-C996C16C3BAD}" destId="{943CF954-F1AC-4152-9EAF-2C41F045A41A}" srcOrd="9" destOrd="0" presId="urn:microsoft.com/office/officeart/2005/8/layout/default"/>
    <dgm:cxn modelId="{99FF24A9-286A-4907-AA28-163B57A35688}" type="presParOf" srcId="{C492DE68-C7A5-4EBF-BCC9-C996C16C3BAD}" destId="{72FE5EF1-5BB6-4763-86E1-9C557355B41E}" srcOrd="1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0AE455-33C1-4C96-B9A1-BDC8B7F808B4}">
      <dsp:nvSpPr>
        <dsp:cNvPr id="0" name=""/>
        <dsp:cNvSpPr/>
      </dsp:nvSpPr>
      <dsp:spPr>
        <a:xfrm rot="10800000">
          <a:off x="0" y="0"/>
          <a:ext cx="3001411" cy="427424"/>
        </a:xfrm>
        <a:prstGeom prst="trapezoid">
          <a:avLst>
            <a:gd name="adj" fmla="val 43888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>
              <a:solidFill>
                <a:schemeClr val="tx1"/>
              </a:solidFill>
            </a:rPr>
            <a:t>Population</a:t>
          </a:r>
        </a:p>
      </dsp:txBody>
      <dsp:txXfrm rot="-10800000">
        <a:off x="525246" y="0"/>
        <a:ext cx="1950917" cy="427424"/>
      </dsp:txXfrm>
    </dsp:sp>
    <dsp:sp modelId="{3C4425B1-2BAF-4963-9D40-3AD8F9EC5A15}">
      <dsp:nvSpPr>
        <dsp:cNvPr id="0" name=""/>
        <dsp:cNvSpPr/>
      </dsp:nvSpPr>
      <dsp:spPr>
        <a:xfrm rot="10800000">
          <a:off x="187588" y="427424"/>
          <a:ext cx="2626234" cy="427424"/>
        </a:xfrm>
        <a:prstGeom prst="trapezoid">
          <a:avLst>
            <a:gd name="adj" fmla="val 43888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4G connections</a:t>
          </a:r>
        </a:p>
      </dsp:txBody>
      <dsp:txXfrm rot="-10800000">
        <a:off x="647179" y="427424"/>
        <a:ext cx="1707052" cy="427424"/>
      </dsp:txXfrm>
    </dsp:sp>
    <dsp:sp modelId="{205CB436-A4A0-4EAB-9202-25FE23420C74}">
      <dsp:nvSpPr>
        <dsp:cNvPr id="0" name=""/>
        <dsp:cNvSpPr/>
      </dsp:nvSpPr>
      <dsp:spPr>
        <a:xfrm rot="10800000">
          <a:off x="375176" y="854848"/>
          <a:ext cx="2251058" cy="427424"/>
        </a:xfrm>
        <a:prstGeom prst="trapezoid">
          <a:avLst>
            <a:gd name="adj" fmla="val 43888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b="1" kern="1200" dirty="0"/>
            <a:t>Digital payment penetration</a:t>
          </a:r>
        </a:p>
      </dsp:txBody>
      <dsp:txXfrm rot="-10800000">
        <a:off x="769111" y="854848"/>
        <a:ext cx="1463187" cy="427424"/>
      </dsp:txXfrm>
    </dsp:sp>
    <dsp:sp modelId="{82319A29-A2D9-4D87-A181-CA5199E094BF}">
      <dsp:nvSpPr>
        <dsp:cNvPr id="0" name=""/>
        <dsp:cNvSpPr/>
      </dsp:nvSpPr>
      <dsp:spPr>
        <a:xfrm rot="10800000">
          <a:off x="562764" y="1282273"/>
          <a:ext cx="1875881" cy="427424"/>
        </a:xfrm>
        <a:prstGeom prst="trapezoid">
          <a:avLst>
            <a:gd name="adj" fmla="val 43888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OTT Users</a:t>
          </a:r>
        </a:p>
      </dsp:txBody>
      <dsp:txXfrm rot="-10800000">
        <a:off x="891043" y="1282273"/>
        <a:ext cx="1219323" cy="427424"/>
      </dsp:txXfrm>
    </dsp:sp>
    <dsp:sp modelId="{A99DBB94-D533-4D7D-BB03-CFC09E88A65E}">
      <dsp:nvSpPr>
        <dsp:cNvPr id="0" name=""/>
        <dsp:cNvSpPr/>
      </dsp:nvSpPr>
      <dsp:spPr>
        <a:xfrm rot="10800000">
          <a:off x="750352" y="1709697"/>
          <a:ext cx="1500705" cy="427424"/>
        </a:xfrm>
        <a:prstGeom prst="trapezoid">
          <a:avLst>
            <a:gd name="adj" fmla="val 43888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b="1" kern="1200" dirty="0"/>
            <a:t>Online Transactors</a:t>
          </a:r>
        </a:p>
      </dsp:txBody>
      <dsp:txXfrm rot="-10800000">
        <a:off x="1012976" y="1709697"/>
        <a:ext cx="975458" cy="427424"/>
      </dsp:txXfrm>
    </dsp:sp>
    <dsp:sp modelId="{0049ABFC-CFFB-41C0-9C26-88ED7F915B64}">
      <dsp:nvSpPr>
        <dsp:cNvPr id="0" name=""/>
        <dsp:cNvSpPr/>
      </dsp:nvSpPr>
      <dsp:spPr>
        <a:xfrm rot="10800000">
          <a:off x="948453" y="2134300"/>
          <a:ext cx="1125529" cy="427424"/>
        </a:xfrm>
        <a:prstGeom prst="trapezoid">
          <a:avLst>
            <a:gd name="adj" fmla="val 43888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b="1" kern="1200" dirty="0"/>
            <a:t>Online Buyers</a:t>
          </a:r>
        </a:p>
      </dsp:txBody>
      <dsp:txXfrm rot="-10800000">
        <a:off x="1145420" y="2134300"/>
        <a:ext cx="731593" cy="427424"/>
      </dsp:txXfrm>
    </dsp:sp>
    <dsp:sp modelId="{B835623F-E567-460D-810E-561726895D4D}">
      <dsp:nvSpPr>
        <dsp:cNvPr id="0" name=""/>
        <dsp:cNvSpPr/>
      </dsp:nvSpPr>
      <dsp:spPr>
        <a:xfrm rot="10800000">
          <a:off x="1125529" y="2564546"/>
          <a:ext cx="750352" cy="427424"/>
        </a:xfrm>
        <a:prstGeom prst="trapezoid">
          <a:avLst>
            <a:gd name="adj" fmla="val 43888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ROD/OFD Users</a:t>
          </a:r>
        </a:p>
      </dsp:txBody>
      <dsp:txXfrm rot="-10800000">
        <a:off x="1256840" y="2564546"/>
        <a:ext cx="487729" cy="427424"/>
      </dsp:txXfrm>
    </dsp:sp>
    <dsp:sp modelId="{0518BC62-A281-410A-AF66-19791BF599AD}">
      <dsp:nvSpPr>
        <dsp:cNvPr id="0" name=""/>
        <dsp:cNvSpPr/>
      </dsp:nvSpPr>
      <dsp:spPr>
        <a:xfrm rot="10800000">
          <a:off x="1313117" y="2991970"/>
          <a:ext cx="375176" cy="427424"/>
        </a:xfrm>
        <a:prstGeom prst="trapezoid">
          <a:avLst>
            <a:gd name="adj" fmla="val 5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>
              <a:solidFill>
                <a:schemeClr val="tx1"/>
              </a:solidFill>
            </a:rPr>
            <a:t>Online AST</a:t>
          </a:r>
        </a:p>
      </dsp:txBody>
      <dsp:txXfrm rot="-10800000">
        <a:off x="1313117" y="2991970"/>
        <a:ext cx="375176" cy="427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CD240-8E01-4B16-99BF-3031FFE31FB7}">
      <dsp:nvSpPr>
        <dsp:cNvPr id="0" name=""/>
        <dsp:cNvSpPr/>
      </dsp:nvSpPr>
      <dsp:spPr>
        <a:xfrm>
          <a:off x="218633" y="211"/>
          <a:ext cx="956339" cy="43155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</a:rPr>
            <a:t>E – Commerce</a:t>
          </a:r>
          <a:endParaRPr lang="en-IN" sz="1000" b="1" kern="1200" dirty="0">
            <a:solidFill>
              <a:schemeClr val="tx1"/>
            </a:solidFill>
          </a:endParaRPr>
        </a:p>
      </dsp:txBody>
      <dsp:txXfrm>
        <a:off x="218633" y="211"/>
        <a:ext cx="956339" cy="431559"/>
      </dsp:txXfrm>
    </dsp:sp>
    <dsp:sp modelId="{4FAB5213-92FF-4137-9118-58E578BF96C5}">
      <dsp:nvSpPr>
        <dsp:cNvPr id="0" name=""/>
        <dsp:cNvSpPr/>
      </dsp:nvSpPr>
      <dsp:spPr>
        <a:xfrm>
          <a:off x="1276626" y="99"/>
          <a:ext cx="799343" cy="43155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</a:rPr>
            <a:t>Food Tech</a:t>
          </a:r>
          <a:endParaRPr lang="en-IN" sz="1000" b="1" kern="1200" dirty="0">
            <a:solidFill>
              <a:schemeClr val="tx1"/>
            </a:solidFill>
          </a:endParaRPr>
        </a:p>
      </dsp:txBody>
      <dsp:txXfrm>
        <a:off x="1276626" y="99"/>
        <a:ext cx="799343" cy="431559"/>
      </dsp:txXfrm>
    </dsp:sp>
    <dsp:sp modelId="{7EB637CA-A2CB-4820-9C4E-D2D70680474B}">
      <dsp:nvSpPr>
        <dsp:cNvPr id="0" name=""/>
        <dsp:cNvSpPr/>
      </dsp:nvSpPr>
      <dsp:spPr>
        <a:xfrm>
          <a:off x="2237424" y="99"/>
          <a:ext cx="799343" cy="43155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</a:rPr>
            <a:t>Fintech</a:t>
          </a:r>
          <a:endParaRPr lang="en-IN" sz="1000" b="1" kern="1200" dirty="0">
            <a:solidFill>
              <a:schemeClr val="tx1"/>
            </a:solidFill>
          </a:endParaRPr>
        </a:p>
      </dsp:txBody>
      <dsp:txXfrm>
        <a:off x="2237424" y="99"/>
        <a:ext cx="799343" cy="431559"/>
      </dsp:txXfrm>
    </dsp:sp>
    <dsp:sp modelId="{360970AA-FCAA-4A2B-8B27-2BC41AFCDE50}">
      <dsp:nvSpPr>
        <dsp:cNvPr id="0" name=""/>
        <dsp:cNvSpPr/>
      </dsp:nvSpPr>
      <dsp:spPr>
        <a:xfrm>
          <a:off x="3201768" y="220"/>
          <a:ext cx="799343" cy="43155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</a:rPr>
            <a:t>Health-Tech</a:t>
          </a:r>
          <a:endParaRPr lang="en-IN" sz="1000" b="1" kern="1200" dirty="0">
            <a:solidFill>
              <a:schemeClr val="tx1"/>
            </a:solidFill>
          </a:endParaRPr>
        </a:p>
      </dsp:txBody>
      <dsp:txXfrm>
        <a:off x="3201768" y="220"/>
        <a:ext cx="799343" cy="431559"/>
      </dsp:txXfrm>
    </dsp:sp>
    <dsp:sp modelId="{1CB014DF-EB4F-42A7-83FD-E34857EE5F99}">
      <dsp:nvSpPr>
        <dsp:cNvPr id="0" name=""/>
        <dsp:cNvSpPr/>
      </dsp:nvSpPr>
      <dsp:spPr>
        <a:xfrm>
          <a:off x="4228712" y="15815"/>
          <a:ext cx="799343" cy="40126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</a:rPr>
            <a:t>OTT / Gaming/Ent</a:t>
          </a:r>
          <a:endParaRPr lang="en-IN" sz="1000" b="1" kern="1200" dirty="0">
            <a:solidFill>
              <a:schemeClr val="tx1"/>
            </a:solidFill>
          </a:endParaRPr>
        </a:p>
      </dsp:txBody>
      <dsp:txXfrm>
        <a:off x="4228712" y="15815"/>
        <a:ext cx="799343" cy="401266"/>
      </dsp:txXfrm>
    </dsp:sp>
    <dsp:sp modelId="{72FE5EF1-5BB6-4763-86E1-9C557355B41E}">
      <dsp:nvSpPr>
        <dsp:cNvPr id="0" name=""/>
        <dsp:cNvSpPr/>
      </dsp:nvSpPr>
      <dsp:spPr>
        <a:xfrm>
          <a:off x="5251170" y="474"/>
          <a:ext cx="760829" cy="43152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</a:rPr>
            <a:t>Ed-Tech</a:t>
          </a:r>
          <a:endParaRPr lang="en-IN" sz="1000" b="1" kern="1200" dirty="0">
            <a:solidFill>
              <a:schemeClr val="tx1"/>
            </a:solidFill>
          </a:endParaRPr>
        </a:p>
      </dsp:txBody>
      <dsp:txXfrm>
        <a:off x="5251170" y="474"/>
        <a:ext cx="760829" cy="431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0.06446</cdr:x>
      <cdr:y>0.3743</cdr:y>
    </cdr:from>
    <cdr:to>
      <cdr:x>0.26364</cdr:x>
      <cdr:y>0.47826</cdr:y>
    </cdr:to>
    <cdr:sp macro="" textlink="">
      <cdr:nvSpPr>
        <cdr:cNvPr id="2" name="TextBox 35">
          <a:extLst xmlns:a="http://schemas.openxmlformats.org/drawingml/2006/main">
            <a:ext uri="{FF2B5EF4-FFF2-40B4-BE49-F238E27FC236}">
              <a16:creationId xmlns:a16="http://schemas.microsoft.com/office/drawing/2014/main" id="{146360D0-AA75-4EE8-8813-1DAED4CDF4CE}"/>
            </a:ext>
          </a:extLst>
        </cdr:cNvPr>
        <cdr:cNvSpPr txBox="1"/>
      </cdr:nvSpPr>
      <cdr:spPr>
        <a:xfrm xmlns:a="http://schemas.openxmlformats.org/drawingml/2006/main" rot="21128130">
          <a:off x="437093" y="664836"/>
          <a:ext cx="1350670" cy="18465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600" b="1" dirty="0">
              <a:solidFill>
                <a:schemeClr val="tx1"/>
              </a:solidFill>
            </a:rPr>
            <a:t>Sensex EPS Growth (%)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0.08542</cdr:x>
      <cdr:y>0.02778</cdr:y>
    </cdr:from>
    <cdr:to>
      <cdr:x>0.50903</cdr:x>
      <cdr:y>0.15278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43A7D99-F2D5-4067-887E-B96B651F7B36}"/>
            </a:ext>
          </a:extLst>
        </cdr:cNvPr>
        <cdr:cNvSpPr txBox="1"/>
      </cdr:nvSpPr>
      <cdr:spPr>
        <a:xfrm xmlns:a="http://schemas.openxmlformats.org/drawingml/2006/main">
          <a:off x="390525" y="76200"/>
          <a:ext cx="1936750" cy="342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800" i="1"/>
            <a:t>Median PE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/>
          <a:lstStyle>
            <a:lvl1pPr algn="l">
              <a:defRPr sz="1200"/>
            </a:lvl1pPr>
          </a:lstStyle>
          <a:p>
            <a:r>
              <a:rPr lang="en-SG" dirty="0"/>
              <a:t>Philosophy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354" y="6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/>
          <a:lstStyle>
            <a:lvl1pPr algn="r">
              <a:defRPr sz="1200"/>
            </a:lvl1pPr>
          </a:lstStyle>
          <a:p>
            <a:fld id="{F7D1661F-C0EB-4CBA-A27A-853A4DCB75BF}" type="datetimeFigureOut">
              <a:rPr lang="en-SG" smtClean="0"/>
              <a:pPr/>
              <a:t>17/5/2024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41714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354" y="8841714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 anchor="b"/>
          <a:lstStyle>
            <a:lvl1pPr algn="r">
              <a:defRPr sz="1200"/>
            </a:lvl1pPr>
          </a:lstStyle>
          <a:p>
            <a:fld id="{CD854A86-5C19-439E-B736-1AA43B1753F9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0083986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/>
          <a:lstStyle>
            <a:lvl1pPr algn="l">
              <a:defRPr sz="1200"/>
            </a:lvl1pPr>
          </a:lstStyle>
          <a:p>
            <a:r>
              <a:rPr lang="en-SG" dirty="0"/>
              <a:t>Philosophy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354" y="6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/>
          <a:lstStyle>
            <a:lvl1pPr algn="r">
              <a:defRPr sz="1200"/>
            </a:lvl1pPr>
          </a:lstStyle>
          <a:p>
            <a:fld id="{0682B1DF-8436-4DE3-AE80-A434A5C75688}" type="datetimeFigureOut">
              <a:rPr lang="en-SG" smtClean="0"/>
              <a:pPr/>
              <a:t>17/5/2024</a:t>
            </a:fld>
            <a:endParaRPr lang="en-S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4288" y="1163638"/>
            <a:ext cx="4454525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60" tIns="46831" rIns="93660" bIns="46831" rtlCol="0" anchor="ctr"/>
          <a:lstStyle/>
          <a:p>
            <a:endParaRPr lang="en-S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85" y="4480399"/>
            <a:ext cx="5619135" cy="3664695"/>
          </a:xfrm>
          <a:prstGeom prst="rect">
            <a:avLst/>
          </a:prstGeom>
        </p:spPr>
        <p:txBody>
          <a:bodyPr vert="horz" lIns="93660" tIns="46831" rIns="93660" bIns="468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41714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354" y="8841714"/>
            <a:ext cx="3044110" cy="467390"/>
          </a:xfrm>
          <a:prstGeom prst="rect">
            <a:avLst/>
          </a:prstGeom>
        </p:spPr>
        <p:txBody>
          <a:bodyPr vert="horz" lIns="93660" tIns="46831" rIns="93660" bIns="46831" rtlCol="0" anchor="b"/>
          <a:lstStyle>
            <a:lvl1pPr algn="r">
              <a:defRPr sz="1200"/>
            </a:lvl1pPr>
          </a:lstStyle>
          <a:p>
            <a:fld id="{483A14D2-7FCA-4E37-B1C7-1EAE93362DB0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4712346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942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884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826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768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709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651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593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535" algn="l" defTabSz="715884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1163638"/>
            <a:ext cx="4454525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 dirty="0"/>
              <a:t>Philosophy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731559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802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SG"/>
              <a:t>Philosophy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31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53076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39838" y="1143000"/>
            <a:ext cx="4378325" cy="30845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/>
              <a:t>Philosophy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32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94262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1163638"/>
            <a:ext cx="4454525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 dirty="0"/>
              <a:t>Philosophy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38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45837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1163638"/>
            <a:ext cx="4454525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 dirty="0"/>
              <a:t>Philosophy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4863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1163638"/>
            <a:ext cx="4454525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 dirty="0"/>
              <a:t>Philosophy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23259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1163638"/>
            <a:ext cx="4454525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 dirty="0"/>
              <a:t>Philosophy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54737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6700" y="1090613"/>
            <a:ext cx="4173538" cy="29416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/>
              <a:t>Philosophy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10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50352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6700" y="1090613"/>
            <a:ext cx="4173538" cy="29416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Median PE  - Y Axis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/>
              <a:t>Philosophy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17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3829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1163638"/>
            <a:ext cx="4454525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 dirty="0"/>
              <a:t>Philosophy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19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10174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98563"/>
            <a:ext cx="4587875" cy="3233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/>
              <a:t>Philosophy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24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97337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98563"/>
            <a:ext cx="4587875" cy="3233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SG"/>
              <a:t>Philosophy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A14D2-7FCA-4E37-B1C7-1EAE93362DB0}" type="slidenum">
              <a:rPr lang="en-SG" smtClean="0"/>
              <a:pPr/>
              <a:t>26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9077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871910"/>
            <a:ext cx="6425724" cy="1854811"/>
          </a:xfrm>
        </p:spPr>
        <p:txBody>
          <a:bodyPr anchor="b"/>
          <a:lstStyle>
            <a:lvl1pPr algn="ctr">
              <a:defRPr sz="46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2798250"/>
            <a:ext cx="5669756" cy="1286282"/>
          </a:xfrm>
        </p:spPr>
        <p:txBody>
          <a:bodyPr/>
          <a:lstStyle>
            <a:lvl1pPr marL="0" indent="0" algn="ctr">
              <a:buNone/>
              <a:defRPr sz="1865"/>
            </a:lvl1pPr>
            <a:lvl2pPr marL="355199" indent="0" algn="ctr">
              <a:buNone/>
              <a:defRPr sz="1554"/>
            </a:lvl2pPr>
            <a:lvl3pPr marL="710397" indent="0" algn="ctr">
              <a:buNone/>
              <a:defRPr sz="1398"/>
            </a:lvl3pPr>
            <a:lvl4pPr marL="1065596" indent="0" algn="ctr">
              <a:buNone/>
              <a:defRPr sz="1243"/>
            </a:lvl4pPr>
            <a:lvl5pPr marL="1420795" indent="0" algn="ctr">
              <a:buNone/>
              <a:defRPr sz="1243"/>
            </a:lvl5pPr>
            <a:lvl6pPr marL="1775993" indent="0" algn="ctr">
              <a:buNone/>
              <a:defRPr sz="1243"/>
            </a:lvl6pPr>
            <a:lvl7pPr marL="2131192" indent="0" algn="ctr">
              <a:buNone/>
              <a:defRPr sz="1243"/>
            </a:lvl7pPr>
            <a:lvl8pPr marL="2486391" indent="0" algn="ctr">
              <a:buNone/>
              <a:defRPr sz="1243"/>
            </a:lvl8pPr>
            <a:lvl9pPr marL="2841589" indent="0" algn="ctr">
              <a:buNone/>
              <a:defRPr sz="124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63675" y="4796119"/>
            <a:ext cx="1700927" cy="283648"/>
          </a:xfrm>
        </p:spPr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E5FD31-A76A-420C-8A7A-FE08583EF062}"/>
              </a:ext>
            </a:extLst>
          </p:cNvPr>
          <p:cNvCxnSpPr>
            <a:cxnSpLocks/>
          </p:cNvCxnSpPr>
          <p:nvPr userDrawn="1"/>
        </p:nvCxnSpPr>
        <p:spPr>
          <a:xfrm>
            <a:off x="368488" y="783318"/>
            <a:ext cx="68028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857A8E2B-6A98-457A-8115-45D1B3149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63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78" userDrawn="1">
          <p15:clr>
            <a:srgbClr val="FBAE40"/>
          </p15:clr>
        </p15:guide>
        <p15:guide id="2" pos="2381" userDrawn="1">
          <p15:clr>
            <a:srgbClr val="FBAE40"/>
          </p15:clr>
        </p15:guide>
        <p15:guide id="3" orient="horz" pos="32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69C2E45-CB1C-4066-B0F8-A11F09FB76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00" y="118611"/>
            <a:ext cx="1624404" cy="42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9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3648"/>
            <a:ext cx="1630055" cy="4514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3648"/>
            <a:ext cx="4795669" cy="451493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EC60DC9D-C56E-40FB-840B-520FDC5E4F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202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B18606-95FE-4D29-AA0B-188A211B42B5}"/>
              </a:ext>
            </a:extLst>
          </p:cNvPr>
          <p:cNvCxnSpPr>
            <a:cxnSpLocks/>
          </p:cNvCxnSpPr>
          <p:nvPr userDrawn="1"/>
        </p:nvCxnSpPr>
        <p:spPr>
          <a:xfrm>
            <a:off x="368488" y="783318"/>
            <a:ext cx="68028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4ABA65AB-0D28-4A39-BB41-A14D15C2DF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9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28214"/>
            <a:ext cx="6520220" cy="2216154"/>
          </a:xfrm>
        </p:spPr>
        <p:txBody>
          <a:bodyPr anchor="b"/>
          <a:lstStyle>
            <a:lvl1pPr>
              <a:defRPr sz="46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565334"/>
            <a:ext cx="6520220" cy="1165423"/>
          </a:xfrm>
        </p:spPr>
        <p:txBody>
          <a:bodyPr/>
          <a:lstStyle>
            <a:lvl1pPr marL="0" indent="0">
              <a:buNone/>
              <a:defRPr sz="1865">
                <a:solidFill>
                  <a:schemeClr val="tx1"/>
                </a:solidFill>
              </a:defRPr>
            </a:lvl1pPr>
            <a:lvl2pPr marL="355199" indent="0">
              <a:buNone/>
              <a:defRPr sz="1554">
                <a:solidFill>
                  <a:schemeClr val="tx1">
                    <a:tint val="75000"/>
                  </a:schemeClr>
                </a:solidFill>
              </a:defRPr>
            </a:lvl2pPr>
            <a:lvl3pPr marL="710397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5596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4pPr>
            <a:lvl5pPr marL="1420795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5pPr>
            <a:lvl6pPr marL="1775993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6pPr>
            <a:lvl7pPr marL="2131192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7pPr>
            <a:lvl8pPr marL="2486391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8pPr>
            <a:lvl9pPr marL="2841589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DC9F20-1B41-4F36-9579-E9D842EA4C02}"/>
              </a:ext>
            </a:extLst>
          </p:cNvPr>
          <p:cNvCxnSpPr>
            <a:cxnSpLocks/>
          </p:cNvCxnSpPr>
          <p:nvPr userDrawn="1"/>
        </p:nvCxnSpPr>
        <p:spPr>
          <a:xfrm>
            <a:off x="368488" y="783067"/>
            <a:ext cx="69082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B9F9E5C6-20D7-4F48-A3F9-2D938E5CDA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24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18240"/>
            <a:ext cx="3212862" cy="33803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18240"/>
            <a:ext cx="3212862" cy="33803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634C3ED2-00E3-4AFE-87DB-2196225750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4096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3649"/>
            <a:ext cx="6520220" cy="10297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06014"/>
            <a:ext cx="3198096" cy="640058"/>
          </a:xfr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46072"/>
            <a:ext cx="3198096" cy="2862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06014"/>
            <a:ext cx="3213847" cy="640058"/>
          </a:xfr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46072"/>
            <a:ext cx="3213847" cy="2862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E69C414D-A80A-4D7F-B8E3-0E0EAB4604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3867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792E04-2309-4D4C-9B07-7C637AB11731}"/>
              </a:ext>
            </a:extLst>
          </p:cNvPr>
          <p:cNvCxnSpPr>
            <a:cxnSpLocks/>
          </p:cNvCxnSpPr>
          <p:nvPr userDrawn="1"/>
        </p:nvCxnSpPr>
        <p:spPr>
          <a:xfrm>
            <a:off x="368488" y="783318"/>
            <a:ext cx="68028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B58F4401-A399-4096-A3E4-1B7BF9347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48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070563-7482-43BC-B2BE-1BDEA4BD5426}"/>
              </a:ext>
            </a:extLst>
          </p:cNvPr>
          <p:cNvCxnSpPr>
            <a:cxnSpLocks/>
          </p:cNvCxnSpPr>
          <p:nvPr userDrawn="1"/>
        </p:nvCxnSpPr>
        <p:spPr>
          <a:xfrm>
            <a:off x="368488" y="783067"/>
            <a:ext cx="68028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B4450463-F9BA-403B-B13E-AADAA379C1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9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</p:spPr>
        <p:txBody>
          <a:bodyPr anchor="b"/>
          <a:lstStyle>
            <a:lvl1pPr>
              <a:defRPr sz="24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67084"/>
            <a:ext cx="3827085" cy="3786085"/>
          </a:xfrm>
        </p:spPr>
        <p:txBody>
          <a:bodyPr/>
          <a:lstStyle>
            <a:lvl1pPr>
              <a:defRPr sz="2486"/>
            </a:lvl1pPr>
            <a:lvl2pPr>
              <a:defRPr sz="2175"/>
            </a:lvl2pPr>
            <a:lvl3pPr>
              <a:defRPr sz="1865"/>
            </a:lvl3pPr>
            <a:lvl4pPr>
              <a:defRPr sz="1554"/>
            </a:lvl4pPr>
            <a:lvl5pPr>
              <a:defRPr sz="1554"/>
            </a:lvl5pPr>
            <a:lvl6pPr>
              <a:defRPr sz="1554"/>
            </a:lvl6pPr>
            <a:lvl7pPr>
              <a:defRPr sz="1554"/>
            </a:lvl7pPr>
            <a:lvl8pPr>
              <a:defRPr sz="1554"/>
            </a:lvl8pPr>
            <a:lvl9pPr>
              <a:defRPr sz="155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CDB34ADC-4807-4B46-9E77-7BD6ED634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5615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</p:spPr>
        <p:txBody>
          <a:bodyPr anchor="b"/>
          <a:lstStyle>
            <a:lvl1pPr>
              <a:defRPr sz="24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67084"/>
            <a:ext cx="3827085" cy="3786085"/>
          </a:xfrm>
        </p:spPr>
        <p:txBody>
          <a:bodyPr anchor="t"/>
          <a:lstStyle>
            <a:lvl1pPr marL="0" indent="0">
              <a:buNone/>
              <a:defRPr sz="2486"/>
            </a:lvl1pPr>
            <a:lvl2pPr marL="355199" indent="0">
              <a:buNone/>
              <a:defRPr sz="2175"/>
            </a:lvl2pPr>
            <a:lvl3pPr marL="710397" indent="0">
              <a:buNone/>
              <a:defRPr sz="1865"/>
            </a:lvl3pPr>
            <a:lvl4pPr marL="1065596" indent="0">
              <a:buNone/>
              <a:defRPr sz="1554"/>
            </a:lvl4pPr>
            <a:lvl5pPr marL="1420795" indent="0">
              <a:buNone/>
              <a:defRPr sz="1554"/>
            </a:lvl5pPr>
            <a:lvl6pPr marL="1775993" indent="0">
              <a:buNone/>
              <a:defRPr sz="1554"/>
            </a:lvl6pPr>
            <a:lvl7pPr marL="2131192" indent="0">
              <a:buNone/>
              <a:defRPr sz="1554"/>
            </a:lvl7pPr>
            <a:lvl8pPr marL="2486391" indent="0">
              <a:buNone/>
              <a:defRPr sz="1554"/>
            </a:lvl8pPr>
            <a:lvl9pPr marL="2841589" indent="0">
              <a:buNone/>
              <a:defRPr sz="155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1929AAFD-4797-4519-BB3B-89FCB07827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56" y="178824"/>
            <a:ext cx="751089" cy="5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9520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418240"/>
            <a:ext cx="6520220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50326" y="4925391"/>
            <a:ext cx="1700927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B9793D08-B51B-4967-B1D1-924174438E0D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4A491B6-675D-414B-A555-B6F4A1F7D681}"/>
              </a:ext>
            </a:extLst>
          </p:cNvPr>
          <p:cNvSpPr txBox="1">
            <a:spLocks/>
          </p:cNvSpPr>
          <p:nvPr userDrawn="1"/>
        </p:nvSpPr>
        <p:spPr>
          <a:xfrm>
            <a:off x="222060" y="4907569"/>
            <a:ext cx="3864615" cy="283648"/>
          </a:xfrm>
          <a:prstGeom prst="rect">
            <a:avLst/>
          </a:prstGeom>
        </p:spPr>
        <p:txBody>
          <a:bodyPr vert="horz" lIns="71035" tIns="35518" rIns="71035" bIns="35518" rtlCol="0" anchor="ctr"/>
          <a:lstStyle>
            <a:defPPr>
              <a:defRPr lang="en-US"/>
            </a:defPPr>
            <a:lvl1pPr marL="0" algn="ct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Eurostile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855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A9FF3E-7666-4557-A9BC-9183E9783C9D}"/>
              </a:ext>
            </a:extLst>
          </p:cNvPr>
          <p:cNvCxnSpPr>
            <a:cxnSpLocks/>
          </p:cNvCxnSpPr>
          <p:nvPr userDrawn="1"/>
        </p:nvCxnSpPr>
        <p:spPr>
          <a:xfrm>
            <a:off x="368488" y="4907569"/>
            <a:ext cx="68028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6400030-EEAC-4C41-AA51-E8D2802A96B1}"/>
              </a:ext>
            </a:extLst>
          </p:cNvPr>
          <p:cNvSpPr txBox="1">
            <a:spLocks/>
          </p:cNvSpPr>
          <p:nvPr userDrawn="1"/>
        </p:nvSpPr>
        <p:spPr>
          <a:xfrm>
            <a:off x="384413" y="4940715"/>
            <a:ext cx="3434322" cy="28364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622" baseline="0" dirty="0">
                <a:solidFill>
                  <a:schemeClr val="tx1"/>
                </a:solidFill>
                <a:latin typeface="+mn-lt"/>
              </a:rPr>
              <a:t>STRICTLY PRIVATE AND CONFIDENTIAL - DO NOT REPRODUCE OR DISTRIBUTE </a:t>
            </a:r>
          </a:p>
        </p:txBody>
      </p:sp>
    </p:spTree>
    <p:extLst>
      <p:ext uri="{BB962C8B-B14F-4D97-AF65-F5344CB8AC3E}">
        <p14:creationId xmlns:p14="http://schemas.microsoft.com/office/powerpoint/2010/main" val="354106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710397" rtl="0" eaLnBrk="1" latinLnBrk="0" hangingPunct="1">
        <a:lnSpc>
          <a:spcPct val="90000"/>
        </a:lnSpc>
        <a:spcBef>
          <a:spcPct val="0"/>
        </a:spcBef>
        <a:buNone/>
        <a:defRPr sz="3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599" indent="-177599" algn="l" defTabSz="710397" rtl="0" eaLnBrk="1" latinLnBrk="0" hangingPunct="1">
        <a:lnSpc>
          <a:spcPct val="90000"/>
        </a:lnSpc>
        <a:spcBef>
          <a:spcPts val="777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32798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887997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4" kern="1200">
          <a:solidFill>
            <a:schemeClr val="tx1"/>
          </a:solidFill>
          <a:latin typeface="+mn-lt"/>
          <a:ea typeface="+mn-ea"/>
          <a:cs typeface="+mn-cs"/>
        </a:defRPr>
      </a:lvl3pPr>
      <a:lvl4pPr marL="1243195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8394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3593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8791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3990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9189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519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10397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5596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20795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5993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31192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6391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4158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chart" Target="../charts/chart8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" Type="http://schemas.openxmlformats.org/officeDocument/2006/relationships/diagramData" Target="../diagrams/data2.xml"/><Relationship Id="rId21" Type="http://schemas.openxmlformats.org/officeDocument/2006/relationships/image" Target="../media/image47.png"/><Relationship Id="rId7" Type="http://schemas.microsoft.com/office/2007/relationships/diagramDrawing" Target="../diagrams/drawing2.xml"/><Relationship Id="rId12" Type="http://schemas.openxmlformats.org/officeDocument/2006/relationships/image" Target="../media/image39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38.png"/><Relationship Id="rId24" Type="http://schemas.openxmlformats.org/officeDocument/2006/relationships/image" Target="../media/image50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10" Type="http://schemas.openxmlformats.org/officeDocument/2006/relationships/image" Target="../media/image37.png"/><Relationship Id="rId19" Type="http://schemas.openxmlformats.org/officeDocument/2006/relationships/image" Target="../media/image4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6.png"/><Relationship Id="rId14" Type="http://schemas.openxmlformats.org/officeDocument/2006/relationships/image" Target="../media/image25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7371" y="4322233"/>
            <a:ext cx="4396981" cy="235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32" dirty="0">
                <a:solidFill>
                  <a:srgbClr val="002060"/>
                </a:solidFill>
              </a:rPr>
              <a:t>CONFIDENTIAL- DO NOT REPRODUCE OR DISTRIBUTE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1721" y="4537421"/>
            <a:ext cx="6815941" cy="307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699" dirty="0">
                <a:solidFill>
                  <a:srgbClr val="002060"/>
                </a:solidFill>
              </a:rPr>
              <a:t>These materials are provided solely on the basis of request received from the recipient and it should not be construed as an investment advice and form a primary basis for any person’s or investor’s investment decisions. </a:t>
            </a:r>
            <a:r>
              <a:rPr lang="en-US" sz="699" dirty="0">
                <a:solidFill>
                  <a:srgbClr val="002060"/>
                </a:solidFill>
              </a:rPr>
              <a:t>See the important disclaimer at the end of this presentation.</a:t>
            </a:r>
            <a:r>
              <a:rPr lang="en-IN" sz="699" dirty="0">
                <a:solidFill>
                  <a:srgbClr val="002060"/>
                </a:solidFill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151055B-415E-48B1-8CBE-988AC59F0091}"/>
              </a:ext>
            </a:extLst>
          </p:cNvPr>
          <p:cNvCxnSpPr>
            <a:cxnSpLocks/>
          </p:cNvCxnSpPr>
          <p:nvPr/>
        </p:nvCxnSpPr>
        <p:spPr>
          <a:xfrm>
            <a:off x="414049" y="4537421"/>
            <a:ext cx="6712000" cy="0"/>
          </a:xfrm>
          <a:prstGeom prst="line">
            <a:avLst/>
          </a:prstGeom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96168" y="3394591"/>
            <a:ext cx="6223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Aashish P Somaiyaa</a:t>
            </a:r>
          </a:p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Executive Director &amp; CEO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0E632A-D518-43D1-A86A-82588AA98C79}"/>
              </a:ext>
            </a:extLst>
          </p:cNvPr>
          <p:cNvSpPr/>
          <p:nvPr/>
        </p:nvSpPr>
        <p:spPr>
          <a:xfrm>
            <a:off x="1" y="1948819"/>
            <a:ext cx="7559674" cy="522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97" dirty="0">
                <a:solidFill>
                  <a:srgbClr val="002060"/>
                </a:solidFill>
                <a:cs typeface="Arial" panose="020B0604020202020204" pitchFamily="34" charset="0"/>
              </a:rPr>
              <a:t>Investing in Current Times</a:t>
            </a:r>
            <a:endParaRPr lang="en-US" sz="2797" i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14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/>
          <p:nvPr/>
        </p:nvGraphicFramePr>
        <p:xfrm>
          <a:off x="352425" y="1271051"/>
          <a:ext cx="6781148" cy="1776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2" name="Straight Connector 21"/>
          <p:cNvCxnSpPr>
            <a:cxnSpLocks/>
          </p:cNvCxnSpPr>
          <p:nvPr/>
        </p:nvCxnSpPr>
        <p:spPr>
          <a:xfrm>
            <a:off x="1236259" y="2167291"/>
            <a:ext cx="0" cy="620743"/>
          </a:xfrm>
          <a:prstGeom prst="line">
            <a:avLst/>
          </a:prstGeom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2768514" y="1958080"/>
            <a:ext cx="0" cy="800616"/>
          </a:xfrm>
          <a:prstGeom prst="line">
            <a:avLst/>
          </a:prstGeom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</p:cNvCxnSpPr>
          <p:nvPr/>
        </p:nvCxnSpPr>
        <p:spPr>
          <a:xfrm flipV="1">
            <a:off x="505635" y="1110297"/>
            <a:ext cx="6243395" cy="857895"/>
          </a:xfrm>
          <a:prstGeom prst="straightConnector1">
            <a:avLst/>
          </a:prstGeom>
          <a:ln w="15875" cmpd="sng">
            <a:solidFill>
              <a:srgbClr val="8FAADC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cxnSpLocks/>
          </p:cNvCxnSpPr>
          <p:nvPr/>
        </p:nvCxnSpPr>
        <p:spPr>
          <a:xfrm flipV="1">
            <a:off x="505635" y="1348608"/>
            <a:ext cx="6598892" cy="890838"/>
          </a:xfrm>
          <a:prstGeom prst="straightConnector1">
            <a:avLst/>
          </a:prstGeom>
          <a:ln w="15875">
            <a:solidFill>
              <a:srgbClr val="8FAAD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05635" y="2298671"/>
            <a:ext cx="8252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FY 93-96: 45% CAGR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83209" y="2147900"/>
            <a:ext cx="1350686" cy="188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/>
              <a:t>FY 96-03: 1% CAGR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66506" y="1982625"/>
            <a:ext cx="855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FY 03-08: 25% CAGR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09520" y="1720192"/>
            <a:ext cx="9408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FY 08-20: 5% CAGR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3868285" y="1855037"/>
            <a:ext cx="0" cy="932997"/>
          </a:xfrm>
          <a:prstGeom prst="line">
            <a:avLst/>
          </a:prstGeom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 rot="21093104">
            <a:off x="826862" y="1675196"/>
            <a:ext cx="13506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/>
              <a:t>Nominal GDP Growth (%)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41729" y="832760"/>
            <a:ext cx="3732291" cy="217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16" b="1" dirty="0">
                <a:latin typeface="Calibri"/>
                <a:cs typeface="Calibri"/>
              </a:rPr>
              <a:t>Historical growth and returns: Compounded Annual Growth Rates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AED24F7-661D-4E10-A39E-54B7AFE3DC8A}"/>
              </a:ext>
            </a:extLst>
          </p:cNvPr>
          <p:cNvSpPr txBox="1"/>
          <p:nvPr/>
        </p:nvSpPr>
        <p:spPr>
          <a:xfrm>
            <a:off x="862886" y="2991685"/>
            <a:ext cx="2384748" cy="217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16" b="1" dirty="0">
                <a:latin typeface="Calibri"/>
                <a:cs typeface="Calibri"/>
              </a:rPr>
              <a:t>Corporate Profits as a Percentage of GDP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F8BCFE8-8366-47F9-A65D-8B1DBB924AED}"/>
              </a:ext>
            </a:extLst>
          </p:cNvPr>
          <p:cNvSpPr txBox="1"/>
          <p:nvPr/>
        </p:nvSpPr>
        <p:spPr>
          <a:xfrm>
            <a:off x="3951063" y="2995978"/>
            <a:ext cx="3194564" cy="217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"/>
                <a:cs typeface="Arial"/>
              </a:defRPr>
            </a:lvl1pPr>
          </a:lstStyle>
          <a:p>
            <a:pPr algn="ctr"/>
            <a:r>
              <a:rPr lang="en-US" sz="816" b="1" dirty="0">
                <a:latin typeface="Calibri"/>
                <a:cs typeface="Calibri"/>
              </a:rPr>
              <a:t>Average Return on Equity from 2002-2022</a:t>
            </a:r>
          </a:p>
        </p:txBody>
      </p: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0ED85D54-3622-4ADC-94E1-524DF648DFFD}"/>
              </a:ext>
            </a:extLst>
          </p:cNvPr>
          <p:cNvGraphicFramePr>
            <a:graphicFrameLocks noGrp="1"/>
          </p:cNvGraphicFramePr>
          <p:nvPr/>
        </p:nvGraphicFramePr>
        <p:xfrm>
          <a:off x="4210689" y="3247023"/>
          <a:ext cx="2690111" cy="135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9899">
                  <a:extLst>
                    <a:ext uri="{9D8B030D-6E8A-4147-A177-3AD203B41FA5}">
                      <a16:colId xmlns:a16="http://schemas.microsoft.com/office/drawing/2014/main" val="2148811937"/>
                    </a:ext>
                  </a:extLst>
                </a:gridCol>
                <a:gridCol w="720212">
                  <a:extLst>
                    <a:ext uri="{9D8B030D-6E8A-4147-A177-3AD203B41FA5}">
                      <a16:colId xmlns:a16="http://schemas.microsoft.com/office/drawing/2014/main" val="4164755472"/>
                    </a:ext>
                  </a:extLst>
                </a:gridCol>
              </a:tblGrid>
              <a:tr h="339009">
                <a:tc>
                  <a:txBody>
                    <a:bodyPr/>
                    <a:lstStyle/>
                    <a:p>
                      <a:pPr algn="l"/>
                      <a:r>
                        <a:rPr lang="en-IN" sz="800" b="1" dirty="0">
                          <a:solidFill>
                            <a:schemeClr val="tx1"/>
                          </a:solidFill>
                        </a:rPr>
                        <a:t>India 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800" b="1" dirty="0">
                          <a:solidFill>
                            <a:schemeClr val="tx1"/>
                          </a:solidFill>
                        </a:rPr>
                        <a:t>16.5%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430451"/>
                  </a:ext>
                </a:extLst>
              </a:tr>
              <a:tr h="339009">
                <a:tc>
                  <a:txBody>
                    <a:bodyPr/>
                    <a:lstStyle/>
                    <a:p>
                      <a:pPr algn="l"/>
                      <a:r>
                        <a:rPr lang="en-IN" sz="800" dirty="0">
                          <a:solidFill>
                            <a:schemeClr val="tx1"/>
                          </a:solidFill>
                        </a:rPr>
                        <a:t>Asia Pacific ex-Japan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800" dirty="0">
                          <a:solidFill>
                            <a:schemeClr val="tx1"/>
                          </a:solidFill>
                        </a:rPr>
                        <a:t>12.0%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693667"/>
                  </a:ext>
                </a:extLst>
              </a:tr>
              <a:tr h="339009">
                <a:tc>
                  <a:txBody>
                    <a:bodyPr/>
                    <a:lstStyle/>
                    <a:p>
                      <a:pPr algn="l"/>
                      <a:r>
                        <a:rPr lang="en-IN" sz="800" dirty="0">
                          <a:solidFill>
                            <a:schemeClr val="tx1"/>
                          </a:solidFill>
                        </a:rPr>
                        <a:t>Emerging Markets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800" dirty="0">
                          <a:solidFill>
                            <a:schemeClr val="tx1"/>
                          </a:solidFill>
                        </a:rPr>
                        <a:t>12.5%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583483"/>
                  </a:ext>
                </a:extLst>
              </a:tr>
              <a:tr h="339009">
                <a:tc>
                  <a:txBody>
                    <a:bodyPr/>
                    <a:lstStyle/>
                    <a:p>
                      <a:pPr algn="l"/>
                      <a:r>
                        <a:rPr lang="en-IN" sz="800" dirty="0">
                          <a:solidFill>
                            <a:schemeClr val="tx1"/>
                          </a:solidFill>
                        </a:rPr>
                        <a:t>World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800" dirty="0">
                          <a:solidFill>
                            <a:schemeClr val="tx1"/>
                          </a:solidFill>
                        </a:rPr>
                        <a:t>11.2%</a:t>
                      </a:r>
                    </a:p>
                  </a:txBody>
                  <a:tcPr marL="71035" marR="71035" marT="35518" marB="355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212598"/>
                  </a:ext>
                </a:extLst>
              </a:tr>
            </a:tbl>
          </a:graphicData>
        </a:graphic>
      </p:graphicFrame>
      <p:sp>
        <p:nvSpPr>
          <p:cNvPr id="33" name="Title 1">
            <a:extLst>
              <a:ext uri="{FF2B5EF4-FFF2-40B4-BE49-F238E27FC236}">
                <a16:creationId xmlns:a16="http://schemas.microsoft.com/office/drawing/2014/main" id="{4C03A31D-9FDA-4A23-B19D-EB32AF5CB3C6}"/>
              </a:ext>
            </a:extLst>
          </p:cNvPr>
          <p:cNvSpPr txBox="1">
            <a:spLocks/>
          </p:cNvSpPr>
          <p:nvPr/>
        </p:nvSpPr>
        <p:spPr>
          <a:xfrm>
            <a:off x="414048" y="462210"/>
            <a:ext cx="5990871" cy="2558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</a:lstStyle>
          <a:p>
            <a:r>
              <a:rPr lang="en-US" dirty="0"/>
              <a:t>What we take for granted…</a:t>
            </a:r>
          </a:p>
        </p:txBody>
      </p:sp>
      <p:sp>
        <p:nvSpPr>
          <p:cNvPr id="30" name="Oval 29"/>
          <p:cNvSpPr/>
          <p:nvPr/>
        </p:nvSpPr>
        <p:spPr>
          <a:xfrm>
            <a:off x="3499853" y="1613915"/>
            <a:ext cx="861398" cy="288581"/>
          </a:xfrm>
          <a:prstGeom prst="ellipse">
            <a:avLst/>
          </a:prstGeom>
          <a:solidFill>
            <a:srgbClr val="B4C7E7"/>
          </a:solidFill>
          <a:ln w="3175">
            <a:solidFill>
              <a:srgbClr val="04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b="1" dirty="0">
                <a:solidFill>
                  <a:schemeClr val="tx1"/>
                </a:solidFill>
              </a:rPr>
              <a:t>FY93-FY23: 12.3% CAGR</a:t>
            </a:r>
          </a:p>
        </p:txBody>
      </p:sp>
      <p:sp>
        <p:nvSpPr>
          <p:cNvPr id="29" name="Oval 28"/>
          <p:cNvSpPr/>
          <p:nvPr/>
        </p:nvSpPr>
        <p:spPr>
          <a:xfrm>
            <a:off x="2228509" y="1516007"/>
            <a:ext cx="915847" cy="288581"/>
          </a:xfrm>
          <a:prstGeom prst="ellipse">
            <a:avLst/>
          </a:prstGeom>
          <a:solidFill>
            <a:srgbClr val="B4C7E7"/>
          </a:solidFill>
          <a:ln w="3175">
            <a:solidFill>
              <a:srgbClr val="04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b="1" dirty="0">
                <a:solidFill>
                  <a:schemeClr val="tx1"/>
                </a:solidFill>
              </a:rPr>
              <a:t>FY93-FY22: 12.6% CAGR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9F2D363-AA4E-47F0-8AB1-E124E0C8E256}"/>
              </a:ext>
            </a:extLst>
          </p:cNvPr>
          <p:cNvCxnSpPr>
            <a:cxnSpLocks/>
          </p:cNvCxnSpPr>
          <p:nvPr/>
        </p:nvCxnSpPr>
        <p:spPr>
          <a:xfrm flipV="1">
            <a:off x="426678" y="883152"/>
            <a:ext cx="6290834" cy="869716"/>
          </a:xfrm>
          <a:prstGeom prst="straightConnector1">
            <a:avLst/>
          </a:prstGeom>
          <a:ln w="15875">
            <a:solidFill>
              <a:srgbClr val="8FAAD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BDF70E9C-7171-4320-AFD1-D8AAC162B122}"/>
              </a:ext>
            </a:extLst>
          </p:cNvPr>
          <p:cNvSpPr/>
          <p:nvPr/>
        </p:nvSpPr>
        <p:spPr>
          <a:xfrm>
            <a:off x="3013267" y="1160388"/>
            <a:ext cx="817291" cy="288581"/>
          </a:xfrm>
          <a:prstGeom prst="ellipse">
            <a:avLst/>
          </a:prstGeom>
          <a:solidFill>
            <a:srgbClr val="B4C7E7"/>
          </a:solidFill>
          <a:ln w="3175">
            <a:solidFill>
              <a:srgbClr val="04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b="1" dirty="0">
                <a:solidFill>
                  <a:schemeClr val="tx1"/>
                </a:solidFill>
              </a:rPr>
              <a:t>FY93-FY23: 11.7% CAGR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16CBE1-F641-4227-A148-D2F4B69A9C91}"/>
              </a:ext>
            </a:extLst>
          </p:cNvPr>
          <p:cNvSpPr txBox="1"/>
          <p:nvPr/>
        </p:nvSpPr>
        <p:spPr>
          <a:xfrm rot="21093104">
            <a:off x="779422" y="1429120"/>
            <a:ext cx="13506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Sensex Return (%)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82DDB36-7524-4707-8FE6-7E4A522845CB}"/>
              </a:ext>
            </a:extLst>
          </p:cNvPr>
          <p:cNvCxnSpPr>
            <a:cxnSpLocks/>
          </p:cNvCxnSpPr>
          <p:nvPr/>
        </p:nvCxnSpPr>
        <p:spPr>
          <a:xfrm>
            <a:off x="6483428" y="1425461"/>
            <a:ext cx="0" cy="1333235"/>
          </a:xfrm>
          <a:prstGeom prst="line">
            <a:avLst/>
          </a:prstGeom>
          <a:ln>
            <a:solidFill>
              <a:srgbClr val="041E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DE0D602-0FA6-4521-9274-D8A0FD53CE73}"/>
              </a:ext>
            </a:extLst>
          </p:cNvPr>
          <p:cNvSpPr txBox="1"/>
          <p:nvPr/>
        </p:nvSpPr>
        <p:spPr>
          <a:xfrm>
            <a:off x="6616778" y="1369768"/>
            <a:ext cx="694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FY 20-23: 20% CAGR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C5FC87B5-65F3-A30D-13B9-685BD6E00FC7}"/>
              </a:ext>
            </a:extLst>
          </p:cNvPr>
          <p:cNvGraphicFramePr>
            <a:graphicFrameLocks/>
          </p:cNvGraphicFramePr>
          <p:nvPr/>
        </p:nvGraphicFramePr>
        <p:xfrm>
          <a:off x="292349" y="3178680"/>
          <a:ext cx="3625200" cy="1570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Slide Number Placeholder 2">
            <a:extLst>
              <a:ext uri="{FF2B5EF4-FFF2-40B4-BE49-F238E27FC236}">
                <a16:creationId xmlns:a16="http://schemas.microsoft.com/office/drawing/2014/main" id="{DF84E8A6-7E7F-46EE-9325-3F99CBEE0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39240" y="4937943"/>
            <a:ext cx="1700927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793D08-B51B-4967-B1D1-924174438E0D}" type="slidenum">
              <a:rPr lang="en-IN" smtClean="0"/>
              <a:pPr/>
              <a:t>10</a:t>
            </a:fld>
            <a:endParaRPr lang="en-IN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C05834-26C0-4FF4-BB68-3CE0CB3A50E4}"/>
              </a:ext>
            </a:extLst>
          </p:cNvPr>
          <p:cNvSpPr txBox="1"/>
          <p:nvPr/>
        </p:nvSpPr>
        <p:spPr>
          <a:xfrm>
            <a:off x="387286" y="4749734"/>
            <a:ext cx="678114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500" dirty="0">
                <a:cs typeface="Open Sans"/>
              </a:rPr>
              <a:t>Source: Motilal </a:t>
            </a:r>
            <a:r>
              <a:rPr lang="en-SG" sz="500" dirty="0" err="1">
                <a:cs typeface="Open Sans"/>
              </a:rPr>
              <a:t>Oswal</a:t>
            </a:r>
            <a:r>
              <a:rPr lang="en-SG" sz="500" dirty="0">
                <a:cs typeface="Open Sans"/>
              </a:rPr>
              <a:t> Institutional Research, Spark, Bloomberg, White Oak Research; As at March 2023; CAGR refers to Compounded Annual growth Rate, EPS= Earnings per share, FY=Fiscal Year (ending March). </a:t>
            </a:r>
            <a:r>
              <a:rPr lang="en-US" sz="500" dirty="0">
                <a:cs typeface="Open Sans"/>
              </a:rPr>
              <a:t>GDP = Gross Domestic Product, FY23 GDP estimate as per the CSO (Central Statistical Office, Government of India).</a:t>
            </a:r>
            <a:endParaRPr lang="en-SG" sz="500" dirty="0"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37625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511D-A208-429C-CD4E-79B072CB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158" y="102413"/>
            <a:ext cx="5782220" cy="478351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Returns across emerging markets…does all growth result in profits?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161A8A-C107-8503-4F58-5E1F4CBC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11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4015DC-0C70-9457-4AFC-08F7FF2123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75" t="22349" r="11238" b="10666"/>
          <a:stretch/>
        </p:blipFill>
        <p:spPr>
          <a:xfrm>
            <a:off x="383384" y="868849"/>
            <a:ext cx="6843617" cy="399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5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AC5CE-9BBB-8307-169D-7F843CCF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158" y="477242"/>
            <a:ext cx="6520220" cy="433043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Hence… India’s weight in Emerging Markets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69AB15-02EC-C9D2-1BB1-90995F106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12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F973EB-39E0-4EA9-D367-53B7488A5A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80" t="29183" r="34999" b="19656"/>
          <a:stretch/>
        </p:blipFill>
        <p:spPr>
          <a:xfrm>
            <a:off x="675504" y="972065"/>
            <a:ext cx="5968312" cy="370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80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B126F3-DF26-051A-7815-BC3D009B2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13</a:t>
            </a:fld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013A56-C814-3B85-C5F4-C1A8A16550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95" t="27890" r="34456" b="21344"/>
          <a:stretch/>
        </p:blipFill>
        <p:spPr>
          <a:xfrm>
            <a:off x="820435" y="1024238"/>
            <a:ext cx="5986391" cy="360199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18B97D2-57B5-E039-5A7B-A7F1B9C5EF59}"/>
              </a:ext>
            </a:extLst>
          </p:cNvPr>
          <p:cNvSpPr txBox="1">
            <a:spLocks/>
          </p:cNvSpPr>
          <p:nvPr/>
        </p:nvSpPr>
        <p:spPr>
          <a:xfrm>
            <a:off x="396158" y="160080"/>
            <a:ext cx="5769864" cy="4330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</a:lstStyle>
          <a:p>
            <a:r>
              <a:rPr lang="en-GB" dirty="0"/>
              <a:t>Reducing correlation and volatility vis-à-vis Emerging Markets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60425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5048B-B936-C847-F70E-0B8D5B3FB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77" y="427814"/>
            <a:ext cx="6520220" cy="354781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Long way to go…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1EE0EA-8CBB-BD8A-BEC5-C8B5DE2D4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14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DB3230-FA6A-4925-2820-F583A39A72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71" t="24196" r="16473" b="29627"/>
          <a:stretch/>
        </p:blipFill>
        <p:spPr>
          <a:xfrm>
            <a:off x="362453" y="1062142"/>
            <a:ext cx="6792037" cy="284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18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5048B-B936-C847-F70E-0B8D5B3FB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158" y="201274"/>
            <a:ext cx="6037593" cy="1029766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Long way to go for rising contribution to get recognised and future to be discounted…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1EE0EA-8CBB-BD8A-BEC5-C8B5DE2D4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15</a:t>
            </a:fld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FE7484-D8D1-EECA-9F9D-C4308F8A0B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8" t="29508" r="34999" b="21210"/>
          <a:stretch/>
        </p:blipFill>
        <p:spPr>
          <a:xfrm>
            <a:off x="601365" y="935737"/>
            <a:ext cx="6371969" cy="37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42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E780-4F9B-4158-C72C-469647F85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02" y="510193"/>
            <a:ext cx="6520220" cy="1029766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Diversity and richness of investment opportunities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E293CA-A0A7-C8B3-8D9A-99BF33A53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16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E93DD6-9FE1-C46C-AC35-DEEE116D8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25" t="29999" r="36252" b="35266"/>
          <a:stretch/>
        </p:blipFill>
        <p:spPr>
          <a:xfrm>
            <a:off x="345988" y="913284"/>
            <a:ext cx="6739491" cy="290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44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1DC93D8B-3266-48F0-8869-C6C17A7F1A50}"/>
              </a:ext>
            </a:extLst>
          </p:cNvPr>
          <p:cNvSpPr txBox="1"/>
          <p:nvPr/>
        </p:nvSpPr>
        <p:spPr>
          <a:xfrm>
            <a:off x="394314" y="4751975"/>
            <a:ext cx="654419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600" dirty="0">
                <a:cs typeface="Open Sans"/>
              </a:rPr>
              <a:t>Source: Polity Project Database, </a:t>
            </a:r>
            <a:r>
              <a:rPr lang="en-SG" sz="600" dirty="0" err="1">
                <a:cs typeface="Open Sans"/>
              </a:rPr>
              <a:t>Factset</a:t>
            </a:r>
            <a:r>
              <a:rPr lang="en-SG" sz="600" dirty="0">
                <a:cs typeface="Open Sans"/>
              </a:rPr>
              <a:t>, data updated till Dec 2022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72BB0A9-639B-4A18-B8B3-9E8E4F15063C}"/>
              </a:ext>
            </a:extLst>
          </p:cNvPr>
          <p:cNvSpPr txBox="1"/>
          <p:nvPr/>
        </p:nvSpPr>
        <p:spPr>
          <a:xfrm>
            <a:off x="495425" y="1089800"/>
            <a:ext cx="3194564" cy="2239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"/>
                <a:cs typeface="Arial"/>
              </a:defRPr>
            </a:lvl1pPr>
          </a:lstStyle>
          <a:p>
            <a:pPr algn="ctr"/>
            <a:r>
              <a:rPr lang="en-IN" sz="855" b="1" dirty="0">
                <a:latin typeface="Calibri"/>
                <a:cs typeface="Calibri"/>
              </a:rPr>
              <a:t>PE differential – Most and Least Democratic countries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0E61D84-7AC5-4374-9F5A-F691F1F3850C}"/>
              </a:ext>
            </a:extLst>
          </p:cNvPr>
          <p:cNvSpPr txBox="1">
            <a:spLocks/>
          </p:cNvSpPr>
          <p:nvPr/>
        </p:nvSpPr>
        <p:spPr>
          <a:xfrm>
            <a:off x="379704" y="447591"/>
            <a:ext cx="6823342" cy="3594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41E42"/>
                </a:solidFill>
                <a:latin typeface="Open Sans"/>
                <a:cs typeface="Open Sans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41E42"/>
                </a:solidFill>
                <a:latin typeface="Open Sans"/>
                <a:cs typeface="Open Sans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Democracy and SOE composition impact PE multiples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A94DD7C-4215-417E-8499-AE9ABD3AF05D}"/>
              </a:ext>
            </a:extLst>
          </p:cNvPr>
          <p:cNvGraphicFramePr>
            <a:graphicFrameLocks noGrp="1"/>
          </p:cNvGraphicFramePr>
          <p:nvPr/>
        </p:nvGraphicFramePr>
        <p:xfrm>
          <a:off x="510542" y="3735391"/>
          <a:ext cx="338400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000">
                  <a:extLst>
                    <a:ext uri="{9D8B030D-6E8A-4147-A177-3AD203B41FA5}">
                      <a16:colId xmlns:a16="http://schemas.microsoft.com/office/drawing/2014/main" val="2988414698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35876347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sz="800" b="0" dirty="0">
                          <a:solidFill>
                            <a:schemeClr val="tx1"/>
                          </a:solidFill>
                        </a:rPr>
                        <a:t>Sample list of countries that are most democratic (Net Democracy score &gt;= 8)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800" b="0" dirty="0">
                          <a:solidFill>
                            <a:schemeClr val="tx1"/>
                          </a:solidFill>
                        </a:rPr>
                        <a:t>India, Taiwan, Indonesia, South Africa, Poland, Brazil, Chile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55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71039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dirty="0">
                          <a:solidFill>
                            <a:schemeClr val="tx1"/>
                          </a:solidFill>
                        </a:rPr>
                        <a:t>Sample list of least democratic economies (Net Democracy score &lt; 5)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800" b="0" dirty="0">
                          <a:solidFill>
                            <a:schemeClr val="tx1"/>
                          </a:solidFill>
                        </a:rPr>
                        <a:t>China, Egypt, Ukraine, Russia, Saudi Arabia, Turkey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07325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BC7D655-70B8-4E5B-9013-98B27B656BE5}"/>
              </a:ext>
            </a:extLst>
          </p:cNvPr>
          <p:cNvSpPr txBox="1"/>
          <p:nvPr/>
        </p:nvSpPr>
        <p:spPr>
          <a:xfrm>
            <a:off x="4106955" y="1089800"/>
            <a:ext cx="3194564" cy="2239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"/>
                <a:cs typeface="Arial"/>
              </a:defRPr>
            </a:lvl1pPr>
          </a:lstStyle>
          <a:p>
            <a:pPr algn="ctr"/>
            <a:r>
              <a:rPr lang="en-IN" sz="855" b="1" dirty="0">
                <a:latin typeface="Calibri"/>
                <a:cs typeface="Calibri"/>
              </a:rPr>
              <a:t>PE differential among EM universe – SOE vs non SOE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475A9F-2DC3-40B4-955F-5DADF97A7D85}"/>
              </a:ext>
            </a:extLst>
          </p:cNvPr>
          <p:cNvSpPr txBox="1"/>
          <p:nvPr/>
        </p:nvSpPr>
        <p:spPr>
          <a:xfrm>
            <a:off x="4038754" y="1347948"/>
            <a:ext cx="665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Median PE</a:t>
            </a:r>
            <a:endParaRPr lang="en-IN" sz="800" dirty="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3D914FE-8AC1-4258-894E-6DEDCB11842E}"/>
              </a:ext>
            </a:extLst>
          </p:cNvPr>
          <p:cNvGraphicFramePr>
            <a:graphicFrameLocks/>
          </p:cNvGraphicFramePr>
          <p:nvPr/>
        </p:nvGraphicFramePr>
        <p:xfrm>
          <a:off x="414048" y="1347948"/>
          <a:ext cx="33660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B672385C-2414-4843-B18E-86ADE33F907A}"/>
              </a:ext>
            </a:extLst>
          </p:cNvPr>
          <p:cNvGraphicFramePr>
            <a:graphicFrameLocks/>
          </p:cNvGraphicFramePr>
          <p:nvPr/>
        </p:nvGraphicFramePr>
        <p:xfrm>
          <a:off x="4106955" y="1391573"/>
          <a:ext cx="3255542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84809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C555697-6BCF-4862-9161-04F4BF99FD59}"/>
              </a:ext>
            </a:extLst>
          </p:cNvPr>
          <p:cNvSpPr txBox="1">
            <a:spLocks/>
          </p:cNvSpPr>
          <p:nvPr/>
        </p:nvSpPr>
        <p:spPr>
          <a:xfrm>
            <a:off x="375964" y="170286"/>
            <a:ext cx="6003371" cy="5741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41E42"/>
                </a:solidFill>
                <a:latin typeface="Open Sans"/>
                <a:cs typeface="Open Sans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41E42"/>
                </a:solidFill>
                <a:latin typeface="Open Sans"/>
                <a:cs typeface="Open Sans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Democratic Institutions and Minority Investor Protection - India vs EM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B7D19E-1886-4BE3-BCC1-0551CF3B05D5}"/>
              </a:ext>
            </a:extLst>
          </p:cNvPr>
          <p:cNvSpPr txBox="1"/>
          <p:nvPr/>
        </p:nvSpPr>
        <p:spPr>
          <a:xfrm>
            <a:off x="4357111" y="1125627"/>
            <a:ext cx="2652419" cy="2357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32" b="1" dirty="0">
                <a:latin typeface="Calibri"/>
                <a:cs typeface="Calibri"/>
              </a:rPr>
              <a:t>Minority Investor Protection Rank – India vs EMs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0FAF76-7B74-49F5-AD5E-9CC924958F1B}"/>
              </a:ext>
            </a:extLst>
          </p:cNvPr>
          <p:cNvSpPr txBox="1"/>
          <p:nvPr/>
        </p:nvSpPr>
        <p:spPr>
          <a:xfrm>
            <a:off x="454256" y="4663349"/>
            <a:ext cx="65441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cs typeface="Open Sans"/>
              </a:rPr>
              <a:t>Source: World Bank Doing Business Report 2020, </a:t>
            </a:r>
            <a:r>
              <a:rPr lang="en-US" sz="600" dirty="0">
                <a:latin typeface="Calibri" panose="020F0502020204030204" pitchFamily="34" charset="0"/>
                <a:ea typeface="Calibri" panose="020F0502020204030204" pitchFamily="34" charset="0"/>
              </a:rPr>
              <a:t>Polity 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Project database</a:t>
            </a:r>
            <a:endParaRPr lang="en-US" sz="600" dirty="0">
              <a:cs typeface="Open Sans"/>
            </a:endParaRPr>
          </a:p>
          <a:p>
            <a:r>
              <a:rPr lang="en-US" sz="600" dirty="0">
                <a:cs typeface="Open Sans"/>
              </a:rPr>
              <a:t>.* N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 Democracy Score = Polity score obtained by deducting autocracy score from democracy score. In the Polity database, countries are rated between -10 (full autocracy) to +10 (full democracy).</a:t>
            </a:r>
            <a:endParaRPr lang="en-SG" sz="600" dirty="0">
              <a:cs typeface="Open Sans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34A5C36-EBB7-4357-ACC9-D2F5A77FE1DB}"/>
              </a:ext>
            </a:extLst>
          </p:cNvPr>
          <p:cNvGraphicFramePr>
            <a:graphicFrameLocks/>
          </p:cNvGraphicFramePr>
          <p:nvPr/>
        </p:nvGraphicFramePr>
        <p:xfrm>
          <a:off x="4007408" y="1437142"/>
          <a:ext cx="3236400" cy="247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19A2148-D016-4AEC-AC03-1B8AE135ACB0}"/>
              </a:ext>
            </a:extLst>
          </p:cNvPr>
          <p:cNvSpPr txBox="1"/>
          <p:nvPr/>
        </p:nvSpPr>
        <p:spPr>
          <a:xfrm>
            <a:off x="454256" y="1121747"/>
            <a:ext cx="2652419" cy="2357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32" b="1" dirty="0">
                <a:latin typeface="Calibri"/>
                <a:cs typeface="Calibri"/>
              </a:rPr>
              <a:t>Net Democracy Score- India vs EMs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F56F110-AF5D-407D-A90D-48414EFCA009}"/>
              </a:ext>
            </a:extLst>
          </p:cNvPr>
          <p:cNvGraphicFramePr>
            <a:graphicFrameLocks/>
          </p:cNvGraphicFramePr>
          <p:nvPr/>
        </p:nvGraphicFramePr>
        <p:xfrm>
          <a:off x="385911" y="1437142"/>
          <a:ext cx="3236400" cy="247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9603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0E632A-D518-43D1-A86A-82588AA98C79}"/>
              </a:ext>
            </a:extLst>
          </p:cNvPr>
          <p:cNvSpPr/>
          <p:nvPr/>
        </p:nvSpPr>
        <p:spPr>
          <a:xfrm>
            <a:off x="354543" y="2262670"/>
            <a:ext cx="6625806" cy="522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97" dirty="0">
                <a:solidFill>
                  <a:srgbClr val="002060"/>
                </a:solidFill>
                <a:cs typeface="Arial" panose="020B0604020202020204" pitchFamily="34" charset="0"/>
              </a:rPr>
              <a:t>The best is yet to come..</a:t>
            </a:r>
          </a:p>
        </p:txBody>
      </p:sp>
    </p:spTree>
    <p:extLst>
      <p:ext uri="{BB962C8B-B14F-4D97-AF65-F5344CB8AC3E}">
        <p14:creationId xmlns:p14="http://schemas.microsoft.com/office/powerpoint/2010/main" val="366131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0E632A-D518-43D1-A86A-82588AA98C79}"/>
              </a:ext>
            </a:extLst>
          </p:cNvPr>
          <p:cNvSpPr/>
          <p:nvPr/>
        </p:nvSpPr>
        <p:spPr>
          <a:xfrm>
            <a:off x="354543" y="2262670"/>
            <a:ext cx="6625806" cy="953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97" dirty="0">
                <a:solidFill>
                  <a:srgbClr val="002060"/>
                </a:solidFill>
                <a:cs typeface="Arial" panose="020B0604020202020204" pitchFamily="34" charset="0"/>
              </a:rPr>
              <a:t>Has the market gone up too much?</a:t>
            </a:r>
          </a:p>
          <a:p>
            <a:pPr algn="ctr"/>
            <a:r>
              <a:rPr lang="en-US" sz="2797" dirty="0">
                <a:solidFill>
                  <a:srgbClr val="002060"/>
                </a:solidFill>
                <a:cs typeface="Arial" panose="020B0604020202020204" pitchFamily="34" charset="0"/>
              </a:rPr>
              <a:t>Is Indian equity market too expensive?</a:t>
            </a:r>
          </a:p>
        </p:txBody>
      </p:sp>
    </p:spTree>
    <p:extLst>
      <p:ext uri="{BB962C8B-B14F-4D97-AF65-F5344CB8AC3E}">
        <p14:creationId xmlns:p14="http://schemas.microsoft.com/office/powerpoint/2010/main" val="3909869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D200A1-8EFB-22C0-607E-B27BBC92A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20</a:t>
            </a:fld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AF00B2-D625-FA21-0E9C-AAB78693BA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75" t="9812" r="27044" b="35267"/>
          <a:stretch/>
        </p:blipFill>
        <p:spPr>
          <a:xfrm>
            <a:off x="930879" y="811427"/>
            <a:ext cx="5601730" cy="40872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54DBBD-ADC2-AA3C-487E-D7E0DA16FC16}"/>
              </a:ext>
            </a:extLst>
          </p:cNvPr>
          <p:cNvSpPr txBox="1"/>
          <p:nvPr/>
        </p:nvSpPr>
        <p:spPr>
          <a:xfrm>
            <a:off x="402144" y="393563"/>
            <a:ext cx="5620528" cy="4219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41E42"/>
                </a:solidFill>
                <a:latin typeface="Open Sans"/>
                <a:cs typeface="Open Sans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41E42"/>
                </a:solidFill>
                <a:latin typeface="Open Sans"/>
                <a:cs typeface="Open Sans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Demography</a:t>
            </a:r>
          </a:p>
        </p:txBody>
      </p:sp>
    </p:spTree>
    <p:extLst>
      <p:ext uri="{BB962C8B-B14F-4D97-AF65-F5344CB8AC3E}">
        <p14:creationId xmlns:p14="http://schemas.microsoft.com/office/powerpoint/2010/main" val="1771694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58A8F-D68D-F653-A590-AED827EA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087" y="337196"/>
            <a:ext cx="6520220" cy="383616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Demography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4A350A-E863-26AF-2896-C240B29DA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21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929B13-CD19-884B-B1FD-368DF7D07C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30" t="32622" r="34278" b="20092"/>
          <a:stretch/>
        </p:blipFill>
        <p:spPr>
          <a:xfrm>
            <a:off x="76960" y="852615"/>
            <a:ext cx="3858287" cy="2187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3BB7EE-4469-F877-7937-1C6EF91809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30" t="23369" r="34277" b="26079"/>
          <a:stretch/>
        </p:blipFill>
        <p:spPr>
          <a:xfrm>
            <a:off x="3751139" y="2573867"/>
            <a:ext cx="3801412" cy="230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44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CE387-B0E6-8DFC-DAAB-4E11DE175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206" y="382505"/>
            <a:ext cx="6520220" cy="416027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Economic growth prospects…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C08E4-FD13-BE50-0D89-66503653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22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6D8578-86FF-B856-ABF0-F6F0473A7F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3" t="25105" r="34457" b="27063"/>
          <a:stretch/>
        </p:blipFill>
        <p:spPr>
          <a:xfrm>
            <a:off x="73307" y="798532"/>
            <a:ext cx="4234168" cy="24105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D50A10-2D97-3252-0F5A-94A168F219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1" t="35862" r="34695" b="26886"/>
          <a:stretch/>
        </p:blipFill>
        <p:spPr>
          <a:xfrm>
            <a:off x="3297245" y="3019166"/>
            <a:ext cx="4189123" cy="1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074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82D9C-9415-F037-5F21-092BB6892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352" y="369509"/>
            <a:ext cx="6520220" cy="398931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IN" sz="24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Facts about investments and returns..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69231-C7D7-EDDF-7E5C-B967A2B3A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01" y="851564"/>
            <a:ext cx="6868454" cy="3656042"/>
          </a:xfrm>
        </p:spPr>
        <p:txBody>
          <a:bodyPr>
            <a:noAutofit/>
          </a:bodyPr>
          <a:lstStyle/>
          <a:p>
            <a:r>
              <a:rPr lang="en-IN" sz="1800" dirty="0">
                <a:solidFill>
                  <a:srgbClr val="203864"/>
                </a:solidFill>
              </a:rPr>
              <a:t>Returns are made on growth…investments will always chase growth</a:t>
            </a:r>
          </a:p>
          <a:p>
            <a:r>
              <a:rPr lang="en-IN" sz="1800" dirty="0">
                <a:solidFill>
                  <a:srgbClr val="203864"/>
                </a:solidFill>
              </a:rPr>
              <a:t>Growth is a function of population and productivity of population</a:t>
            </a:r>
          </a:p>
          <a:p>
            <a:r>
              <a:rPr lang="en-IN" sz="1800" dirty="0">
                <a:solidFill>
                  <a:srgbClr val="203864"/>
                </a:solidFill>
              </a:rPr>
              <a:t>Growth is relevant only at scale; there are no economies with $4tn GDP growing at 7%+</a:t>
            </a:r>
          </a:p>
          <a:p>
            <a:r>
              <a:rPr lang="en-IN" sz="1800" dirty="0">
                <a:solidFill>
                  <a:srgbClr val="203864"/>
                </a:solidFill>
              </a:rPr>
              <a:t>India will be the biggest consumer market, labour market and highest growth investment destination for the foreseeable future</a:t>
            </a:r>
          </a:p>
          <a:p>
            <a:r>
              <a:rPr lang="en-IN" sz="1800" dirty="0">
                <a:solidFill>
                  <a:srgbClr val="203864"/>
                </a:solidFill>
              </a:rPr>
              <a:t>India will be the amongst the largest contributors to the world’s growth</a:t>
            </a:r>
          </a:p>
        </p:txBody>
      </p:sp>
    </p:spTree>
    <p:extLst>
      <p:ext uri="{BB962C8B-B14F-4D97-AF65-F5344CB8AC3E}">
        <p14:creationId xmlns:p14="http://schemas.microsoft.com/office/powerpoint/2010/main" val="2257393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DA5908-8720-4DC9-97EB-574CA2374367}"/>
              </a:ext>
            </a:extLst>
          </p:cNvPr>
          <p:cNvSpPr/>
          <p:nvPr/>
        </p:nvSpPr>
        <p:spPr>
          <a:xfrm>
            <a:off x="380534" y="395889"/>
            <a:ext cx="5787403" cy="4247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3399"/>
                </a:solidFill>
                <a:ea typeface="+mj-ea"/>
                <a:cs typeface="Times New Roman" pitchFamily="18" charset="0"/>
              </a:rPr>
              <a:t>Projected Per Capita Income…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5F42BC-C2B8-C274-0C97-D8EC39D75B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99"/>
          <a:stretch/>
        </p:blipFill>
        <p:spPr>
          <a:xfrm>
            <a:off x="371233" y="983087"/>
            <a:ext cx="6768260" cy="32884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FD3705-5F28-EF05-E16A-AFC8223D75D9}"/>
              </a:ext>
            </a:extLst>
          </p:cNvPr>
          <p:cNvSpPr txBox="1"/>
          <p:nvPr/>
        </p:nvSpPr>
        <p:spPr>
          <a:xfrm>
            <a:off x="359929" y="4723336"/>
            <a:ext cx="630647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SG" sz="600" dirty="0">
              <a:cs typeface="Open Sans"/>
            </a:endParaRPr>
          </a:p>
          <a:p>
            <a:r>
              <a:rPr lang="en-SG" sz="600" dirty="0">
                <a:cs typeface="Open Sans"/>
              </a:rPr>
              <a:t>Source: EY  India @ 100</a:t>
            </a:r>
          </a:p>
        </p:txBody>
      </p:sp>
    </p:spTree>
    <p:extLst>
      <p:ext uri="{BB962C8B-B14F-4D97-AF65-F5344CB8AC3E}">
        <p14:creationId xmlns:p14="http://schemas.microsoft.com/office/powerpoint/2010/main" val="1806232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DAE34C-4491-1BDD-CEC5-E1E376C6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25</a:t>
            </a:fld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31421D-9690-E3B8-25C3-870D3F0F7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48" t="27891" r="20217" b="31353"/>
          <a:stretch/>
        </p:blipFill>
        <p:spPr>
          <a:xfrm>
            <a:off x="923408" y="1103584"/>
            <a:ext cx="5793839" cy="338283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89667E6-3BF3-1E8D-B6E5-58DFF7D2DAC8}"/>
              </a:ext>
            </a:extLst>
          </p:cNvPr>
          <p:cNvSpPr/>
          <p:nvPr/>
        </p:nvSpPr>
        <p:spPr>
          <a:xfrm>
            <a:off x="376415" y="395889"/>
            <a:ext cx="5787403" cy="4247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3399"/>
                </a:solidFill>
                <a:ea typeface="+mj-ea"/>
                <a:cs typeface="Times New Roman" pitchFamily="18" charset="0"/>
              </a:rPr>
              <a:t>Growing fast …</a:t>
            </a:r>
          </a:p>
        </p:txBody>
      </p:sp>
    </p:spTree>
    <p:extLst>
      <p:ext uri="{BB962C8B-B14F-4D97-AF65-F5344CB8AC3E}">
        <p14:creationId xmlns:p14="http://schemas.microsoft.com/office/powerpoint/2010/main" val="1912815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DA5908-8720-4DC9-97EB-574CA2374367}"/>
              </a:ext>
            </a:extLst>
          </p:cNvPr>
          <p:cNvSpPr/>
          <p:nvPr/>
        </p:nvSpPr>
        <p:spPr>
          <a:xfrm>
            <a:off x="394458" y="389565"/>
            <a:ext cx="6856796" cy="3693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3399"/>
                </a:solidFill>
                <a:ea typeface="+mj-ea"/>
                <a:cs typeface="Times New Roman" pitchFamily="18" charset="0"/>
              </a:rPr>
              <a:t>Effect of Rising Per Capita Incomes…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88E303-BFA2-4A91-9CAF-064DF9B8E5C1}"/>
              </a:ext>
            </a:extLst>
          </p:cNvPr>
          <p:cNvSpPr txBox="1"/>
          <p:nvPr/>
        </p:nvSpPr>
        <p:spPr>
          <a:xfrm>
            <a:off x="359929" y="4723336"/>
            <a:ext cx="630647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SG" sz="600" dirty="0">
              <a:cs typeface="Open Sans"/>
            </a:endParaRPr>
          </a:p>
          <a:p>
            <a:r>
              <a:rPr lang="en-SG" sz="600" dirty="0">
                <a:cs typeface="Open Sans"/>
              </a:rPr>
              <a:t>Source: Bain, IMF, White Oak, * includes ancillary segments like building products and home improvement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2F43C76-D056-4836-8751-3CF270AF951D}"/>
              </a:ext>
            </a:extLst>
          </p:cNvPr>
          <p:cNvGraphicFramePr>
            <a:graphicFrameLocks/>
          </p:cNvGraphicFramePr>
          <p:nvPr/>
        </p:nvGraphicFramePr>
        <p:xfrm>
          <a:off x="227617" y="938118"/>
          <a:ext cx="6666504" cy="3240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F91B2D2-1E3A-4517-BC5B-5F2234FDE68B}"/>
              </a:ext>
            </a:extLst>
          </p:cNvPr>
          <p:cNvSpPr txBox="1"/>
          <p:nvPr/>
        </p:nvSpPr>
        <p:spPr>
          <a:xfrm>
            <a:off x="1887119" y="2882252"/>
            <a:ext cx="841508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Retail</a:t>
            </a:r>
            <a:endParaRPr lang="en-IN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66F0A6-B18E-463D-9EA4-57BF6E7191D9}"/>
              </a:ext>
            </a:extLst>
          </p:cNvPr>
          <p:cNvSpPr txBox="1"/>
          <p:nvPr/>
        </p:nvSpPr>
        <p:spPr>
          <a:xfrm>
            <a:off x="1887119" y="2543699"/>
            <a:ext cx="828000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Credit</a:t>
            </a:r>
            <a:endParaRPr lang="en-IN" sz="1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8BA1BD-7A03-44C2-B0BD-132326A70774}"/>
              </a:ext>
            </a:extLst>
          </p:cNvPr>
          <p:cNvSpPr txBox="1"/>
          <p:nvPr/>
        </p:nvSpPr>
        <p:spPr>
          <a:xfrm>
            <a:off x="3236275" y="3850945"/>
            <a:ext cx="841508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Real-estate</a:t>
            </a:r>
            <a:endParaRPr lang="en-IN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8E8F3E-A14D-4885-AA47-18BE51D59AC0}"/>
              </a:ext>
            </a:extLst>
          </p:cNvPr>
          <p:cNvSpPr txBox="1"/>
          <p:nvPr/>
        </p:nvSpPr>
        <p:spPr>
          <a:xfrm>
            <a:off x="3249783" y="4164428"/>
            <a:ext cx="828000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Credit</a:t>
            </a:r>
            <a:endParaRPr lang="en-IN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FEE47D-5BAD-4944-B189-BBB3C6DF1CB2}"/>
              </a:ext>
            </a:extLst>
          </p:cNvPr>
          <p:cNvSpPr txBox="1"/>
          <p:nvPr/>
        </p:nvSpPr>
        <p:spPr>
          <a:xfrm>
            <a:off x="3236275" y="3537462"/>
            <a:ext cx="841508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Mobility</a:t>
            </a:r>
            <a:endParaRPr lang="en-IN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C19C61-A0AA-417C-A52F-7F424139A842}"/>
              </a:ext>
            </a:extLst>
          </p:cNvPr>
          <p:cNvSpPr txBox="1"/>
          <p:nvPr/>
        </p:nvSpPr>
        <p:spPr>
          <a:xfrm>
            <a:off x="3394853" y="1395476"/>
            <a:ext cx="841508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Real estate</a:t>
            </a:r>
            <a:endParaRPr lang="en-IN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B29C88-3403-4FA6-89C1-9C6B9CDAD092}"/>
              </a:ext>
            </a:extLst>
          </p:cNvPr>
          <p:cNvSpPr txBox="1"/>
          <p:nvPr/>
        </p:nvSpPr>
        <p:spPr>
          <a:xfrm>
            <a:off x="3394853" y="1104324"/>
            <a:ext cx="828000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Credit</a:t>
            </a:r>
            <a:endParaRPr lang="en-IN" sz="1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8DEA80-6B6F-4C7E-8C88-04BD39A4F9E7}"/>
              </a:ext>
            </a:extLst>
          </p:cNvPr>
          <p:cNvSpPr txBox="1"/>
          <p:nvPr/>
        </p:nvSpPr>
        <p:spPr>
          <a:xfrm>
            <a:off x="3404131" y="1686627"/>
            <a:ext cx="841508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Mobility</a:t>
            </a:r>
            <a:endParaRPr lang="en-IN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4E0CD-F0AA-4977-B799-0BC5182F1A8E}"/>
              </a:ext>
            </a:extLst>
          </p:cNvPr>
          <p:cNvSpPr txBox="1"/>
          <p:nvPr/>
        </p:nvSpPr>
        <p:spPr>
          <a:xfrm>
            <a:off x="3404131" y="1977780"/>
            <a:ext cx="841508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Durables</a:t>
            </a:r>
            <a:endParaRPr lang="en-IN" sz="1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B3F67F-597C-4DE5-B126-97B355134518}"/>
              </a:ext>
            </a:extLst>
          </p:cNvPr>
          <p:cNvSpPr txBox="1"/>
          <p:nvPr/>
        </p:nvSpPr>
        <p:spPr>
          <a:xfrm>
            <a:off x="5169905" y="3684628"/>
            <a:ext cx="828000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Real estate</a:t>
            </a:r>
            <a:endParaRPr lang="en-IN" sz="1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5AF14C-15F4-4DBF-B186-307070C77D2A}"/>
              </a:ext>
            </a:extLst>
          </p:cNvPr>
          <p:cNvSpPr txBox="1"/>
          <p:nvPr/>
        </p:nvSpPr>
        <p:spPr>
          <a:xfrm>
            <a:off x="5162615" y="4012784"/>
            <a:ext cx="828000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Credit</a:t>
            </a:r>
            <a:endParaRPr lang="en-IN" sz="1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237B7A-3313-4BDE-8377-0FF1B4D081F7}"/>
              </a:ext>
            </a:extLst>
          </p:cNvPr>
          <p:cNvSpPr txBox="1"/>
          <p:nvPr/>
        </p:nvSpPr>
        <p:spPr>
          <a:xfrm>
            <a:off x="5162615" y="3356472"/>
            <a:ext cx="828000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Mobility</a:t>
            </a:r>
            <a:endParaRPr lang="en-IN" sz="1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162E9A-6314-4C5E-81EB-1AA4FC21983B}"/>
              </a:ext>
            </a:extLst>
          </p:cNvPr>
          <p:cNvSpPr txBox="1"/>
          <p:nvPr/>
        </p:nvSpPr>
        <p:spPr>
          <a:xfrm>
            <a:off x="5163151" y="3028316"/>
            <a:ext cx="828000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Durables</a:t>
            </a:r>
            <a:endParaRPr lang="en-IN" sz="1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EE0944-33AB-4290-B144-DB05B227DB39}"/>
              </a:ext>
            </a:extLst>
          </p:cNvPr>
          <p:cNvSpPr txBox="1"/>
          <p:nvPr/>
        </p:nvSpPr>
        <p:spPr>
          <a:xfrm>
            <a:off x="1887119" y="2223569"/>
            <a:ext cx="841508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Real-estate*</a:t>
            </a:r>
            <a:endParaRPr lang="en-IN" sz="1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285E34-0BE7-40EA-9978-3562B9ABA3CD}"/>
              </a:ext>
            </a:extLst>
          </p:cNvPr>
          <p:cNvSpPr txBox="1"/>
          <p:nvPr/>
        </p:nvSpPr>
        <p:spPr>
          <a:xfrm>
            <a:off x="3240269" y="4477912"/>
            <a:ext cx="841508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Retail</a:t>
            </a:r>
            <a:endParaRPr lang="en-IN" sz="1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64BA32-0FE9-460E-A178-FAC517EC1174}"/>
              </a:ext>
            </a:extLst>
          </p:cNvPr>
          <p:cNvSpPr txBox="1"/>
          <p:nvPr/>
        </p:nvSpPr>
        <p:spPr>
          <a:xfrm>
            <a:off x="3396172" y="813172"/>
            <a:ext cx="841508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Retail</a:t>
            </a:r>
            <a:endParaRPr lang="en-IN" sz="1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A43BDE-8FD5-420C-B552-2F700493FE0C}"/>
              </a:ext>
            </a:extLst>
          </p:cNvPr>
          <p:cNvSpPr txBox="1"/>
          <p:nvPr/>
        </p:nvSpPr>
        <p:spPr>
          <a:xfrm>
            <a:off x="5169905" y="4340940"/>
            <a:ext cx="828000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Retail</a:t>
            </a:r>
            <a:endParaRPr lang="en-IN" sz="1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28673B-8A17-4E7D-8138-C027DC8B85CF}"/>
              </a:ext>
            </a:extLst>
          </p:cNvPr>
          <p:cNvSpPr txBox="1"/>
          <p:nvPr/>
        </p:nvSpPr>
        <p:spPr>
          <a:xfrm>
            <a:off x="5164480" y="2372004"/>
            <a:ext cx="828000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High street</a:t>
            </a:r>
            <a:endParaRPr lang="en-IN" sz="1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5F4DD0-4655-4F16-B90F-A97FBC4729C2}"/>
              </a:ext>
            </a:extLst>
          </p:cNvPr>
          <p:cNvSpPr txBox="1"/>
          <p:nvPr/>
        </p:nvSpPr>
        <p:spPr>
          <a:xfrm>
            <a:off x="1887119" y="3190859"/>
            <a:ext cx="767296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/>
              <a:t>US$ 3,000</a:t>
            </a:r>
            <a:endParaRPr lang="en-IN" sz="10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201125-6592-4FC4-A56E-08AFD9B6F0BD}"/>
              </a:ext>
            </a:extLst>
          </p:cNvPr>
          <p:cNvSpPr txBox="1"/>
          <p:nvPr/>
        </p:nvSpPr>
        <p:spPr>
          <a:xfrm>
            <a:off x="3200273" y="3206437"/>
            <a:ext cx="767296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/>
              <a:t>US$ 5,000</a:t>
            </a:r>
            <a:endParaRPr lang="en-IN" sz="10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57AB0C-71EE-46FF-8262-8990BC1F08F5}"/>
              </a:ext>
            </a:extLst>
          </p:cNvPr>
          <p:cNvSpPr txBox="1"/>
          <p:nvPr/>
        </p:nvSpPr>
        <p:spPr>
          <a:xfrm>
            <a:off x="3583921" y="2554849"/>
            <a:ext cx="767296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/>
              <a:t>US$ 6,500</a:t>
            </a:r>
            <a:endParaRPr lang="en-IN" sz="10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5ABAAA-ACF8-43BA-AC51-A80AB6F6B413}"/>
              </a:ext>
            </a:extLst>
          </p:cNvPr>
          <p:cNvSpPr txBox="1"/>
          <p:nvPr/>
        </p:nvSpPr>
        <p:spPr>
          <a:xfrm>
            <a:off x="5203033" y="2034160"/>
            <a:ext cx="767296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/>
              <a:t>US$ 8,500</a:t>
            </a:r>
            <a:endParaRPr lang="en-IN" sz="10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DA8C70-905D-4ED7-A748-F09AF248E854}"/>
              </a:ext>
            </a:extLst>
          </p:cNvPr>
          <p:cNvSpPr txBox="1"/>
          <p:nvPr/>
        </p:nvSpPr>
        <p:spPr>
          <a:xfrm>
            <a:off x="6170225" y="1028132"/>
            <a:ext cx="1081028" cy="8617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/>
              <a:t>Inflection points of consumer goods at various per capita GDP levels</a:t>
            </a:r>
            <a:endParaRPr lang="en-IN" sz="10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0EB44A-9361-43C0-AFC7-8E1C8982E2C1}"/>
              </a:ext>
            </a:extLst>
          </p:cNvPr>
          <p:cNvSpPr txBox="1"/>
          <p:nvPr/>
        </p:nvSpPr>
        <p:spPr>
          <a:xfrm>
            <a:off x="676925" y="3498684"/>
            <a:ext cx="84150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India</a:t>
            </a:r>
          </a:p>
          <a:p>
            <a:r>
              <a:rPr lang="en-US" sz="1000" b="1" dirty="0"/>
              <a:t>US$ 2,500</a:t>
            </a:r>
            <a:endParaRPr lang="en-IN" sz="1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EB8D22-AB3B-4B6B-A184-EA45F4AB4806}"/>
              </a:ext>
            </a:extLst>
          </p:cNvPr>
          <p:cNvSpPr txBox="1"/>
          <p:nvPr/>
        </p:nvSpPr>
        <p:spPr>
          <a:xfrm>
            <a:off x="676925" y="4477110"/>
            <a:ext cx="233661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Years of economic progress</a:t>
            </a:r>
            <a:endParaRPr lang="en-IN" sz="800" b="1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25F1AB1-5475-4CE2-9414-F8604AEF9570}"/>
              </a:ext>
            </a:extLst>
          </p:cNvPr>
          <p:cNvCxnSpPr/>
          <p:nvPr/>
        </p:nvCxnSpPr>
        <p:spPr>
          <a:xfrm>
            <a:off x="1963972" y="4584832"/>
            <a:ext cx="970059" cy="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28E1028-F79C-498B-AEE4-1CE900B93C8A}"/>
              </a:ext>
            </a:extLst>
          </p:cNvPr>
          <p:cNvSpPr txBox="1"/>
          <p:nvPr/>
        </p:nvSpPr>
        <p:spPr>
          <a:xfrm>
            <a:off x="347963" y="1411991"/>
            <a:ext cx="621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Per capita GDP, US$</a:t>
            </a:r>
            <a:endParaRPr lang="en-IN" sz="800" b="1" dirty="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85486B7-B40A-40FA-920E-5570A497BD70}"/>
              </a:ext>
            </a:extLst>
          </p:cNvPr>
          <p:cNvCxnSpPr/>
          <p:nvPr/>
        </p:nvCxnSpPr>
        <p:spPr>
          <a:xfrm flipV="1">
            <a:off x="477078" y="1895113"/>
            <a:ext cx="0" cy="145316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FA44CD8-673C-4ACA-9EA5-AF44D2660524}"/>
              </a:ext>
            </a:extLst>
          </p:cNvPr>
          <p:cNvSpPr txBox="1"/>
          <p:nvPr/>
        </p:nvSpPr>
        <p:spPr>
          <a:xfrm>
            <a:off x="3394853" y="2268933"/>
            <a:ext cx="841508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Recreation</a:t>
            </a:r>
            <a:endParaRPr lang="en-IN" sz="1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20EF40-7C87-4897-A09F-0A62E7A99090}"/>
              </a:ext>
            </a:extLst>
          </p:cNvPr>
          <p:cNvSpPr txBox="1"/>
          <p:nvPr/>
        </p:nvSpPr>
        <p:spPr>
          <a:xfrm>
            <a:off x="5169905" y="2700160"/>
            <a:ext cx="828000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Recreation</a:t>
            </a:r>
            <a:endParaRPr lang="en-IN" sz="1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A86BC29-CC62-47C8-B233-DA2454AA0F54}"/>
              </a:ext>
            </a:extLst>
          </p:cNvPr>
          <p:cNvSpPr txBox="1"/>
          <p:nvPr/>
        </p:nvSpPr>
        <p:spPr>
          <a:xfrm>
            <a:off x="6395686" y="3956297"/>
            <a:ext cx="972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Lower scope for value add</a:t>
            </a:r>
            <a:endParaRPr lang="en-IN" sz="1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56E64D-CB93-43C5-8363-55EAE457553A}"/>
              </a:ext>
            </a:extLst>
          </p:cNvPr>
          <p:cNvSpPr txBox="1"/>
          <p:nvPr/>
        </p:nvSpPr>
        <p:spPr>
          <a:xfrm>
            <a:off x="6380491" y="3477066"/>
            <a:ext cx="972000" cy="396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Higher scope for value add</a:t>
            </a:r>
            <a:endParaRPr lang="en-IN" sz="1000" dirty="0"/>
          </a:p>
        </p:txBody>
      </p:sp>
    </p:spTree>
    <p:extLst>
      <p:ext uri="{BB962C8B-B14F-4D97-AF65-F5344CB8AC3E}">
        <p14:creationId xmlns:p14="http://schemas.microsoft.com/office/powerpoint/2010/main" val="3810228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53B6D2-5043-3658-DF76-F0D7B3503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27</a:t>
            </a:fld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49E143-542C-6016-1DCC-D1953FBBE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85" t="46946" r="52735" b="17452"/>
          <a:stretch/>
        </p:blipFill>
        <p:spPr>
          <a:xfrm>
            <a:off x="1692876" y="1172633"/>
            <a:ext cx="4079447" cy="28411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2998CC-0B32-F583-DCAF-FB9A03FB085E}"/>
              </a:ext>
            </a:extLst>
          </p:cNvPr>
          <p:cNvSpPr txBox="1"/>
          <p:nvPr/>
        </p:nvSpPr>
        <p:spPr>
          <a:xfrm>
            <a:off x="403653" y="4146416"/>
            <a:ext cx="6522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solidFill>
                  <a:srgbClr val="002060"/>
                </a:solidFill>
              </a:rPr>
              <a:t>$2000 + signifies rising share of discretionary spending; the number of households with earnings &gt;$35K is likely to rise 5x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78D601-F08B-8C1F-F87A-95629018474F}"/>
              </a:ext>
            </a:extLst>
          </p:cNvPr>
          <p:cNvSpPr/>
          <p:nvPr/>
        </p:nvSpPr>
        <p:spPr>
          <a:xfrm>
            <a:off x="376415" y="354699"/>
            <a:ext cx="5787403" cy="4247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3399"/>
                </a:solidFill>
                <a:ea typeface="+mj-ea"/>
                <a:cs typeface="Times New Roman" pitchFamily="18" charset="0"/>
              </a:rPr>
              <a:t>Impact…</a:t>
            </a:r>
          </a:p>
        </p:txBody>
      </p:sp>
    </p:spTree>
    <p:extLst>
      <p:ext uri="{BB962C8B-B14F-4D97-AF65-F5344CB8AC3E}">
        <p14:creationId xmlns:p14="http://schemas.microsoft.com/office/powerpoint/2010/main" val="3146162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DAE34C-4491-1BDD-CEC5-E1E376C6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28</a:t>
            </a:fld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F4E1AA-F001-7CFF-695F-35B08BF4A8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00" t="21176" r="22361" b="47099"/>
          <a:stretch/>
        </p:blipFill>
        <p:spPr>
          <a:xfrm>
            <a:off x="435762" y="1134519"/>
            <a:ext cx="6407792" cy="31414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0ABB4A-9C06-957B-3CAC-740640B85AE0}"/>
              </a:ext>
            </a:extLst>
          </p:cNvPr>
          <p:cNvSpPr/>
          <p:nvPr/>
        </p:nvSpPr>
        <p:spPr>
          <a:xfrm>
            <a:off x="384653" y="408246"/>
            <a:ext cx="5787403" cy="4247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3399"/>
                </a:solidFill>
                <a:ea typeface="+mj-ea"/>
                <a:cs typeface="Times New Roman" pitchFamily="18" charset="0"/>
              </a:rPr>
              <a:t>Impact…</a:t>
            </a:r>
          </a:p>
        </p:txBody>
      </p:sp>
    </p:spTree>
    <p:extLst>
      <p:ext uri="{BB962C8B-B14F-4D97-AF65-F5344CB8AC3E}">
        <p14:creationId xmlns:p14="http://schemas.microsoft.com/office/powerpoint/2010/main" val="41723378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A76F59-665E-8D69-A293-345FD2906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29</a:t>
            </a:fld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131101-B500-BE99-C35F-8A4B820855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91" t="32614" r="18272" b="22845"/>
          <a:stretch/>
        </p:blipFill>
        <p:spPr>
          <a:xfrm>
            <a:off x="378939" y="881449"/>
            <a:ext cx="6833287" cy="4137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B6E0A3-5BF1-E81E-6128-A974F8413039}"/>
              </a:ext>
            </a:extLst>
          </p:cNvPr>
          <p:cNvSpPr/>
          <p:nvPr/>
        </p:nvSpPr>
        <p:spPr>
          <a:xfrm>
            <a:off x="368177" y="342342"/>
            <a:ext cx="5787403" cy="4247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3399"/>
                </a:solidFill>
                <a:ea typeface="+mj-ea"/>
                <a:cs typeface="Times New Roman" pitchFamily="18" charset="0"/>
              </a:rPr>
              <a:t>Impact…</a:t>
            </a:r>
          </a:p>
        </p:txBody>
      </p:sp>
    </p:spTree>
    <p:extLst>
      <p:ext uri="{BB962C8B-B14F-4D97-AF65-F5344CB8AC3E}">
        <p14:creationId xmlns:p14="http://schemas.microsoft.com/office/powerpoint/2010/main" val="496186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03BFA0-AF13-DAD0-D75B-9BEE295FA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3</a:t>
            </a:fld>
            <a:endParaRPr lang="en-IN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A84DBF-84E0-FFB4-A29E-E5F817AA44C7}"/>
              </a:ext>
            </a:extLst>
          </p:cNvPr>
          <p:cNvSpPr txBox="1">
            <a:spLocks/>
          </p:cNvSpPr>
          <p:nvPr/>
        </p:nvSpPr>
        <p:spPr>
          <a:xfrm>
            <a:off x="416753" y="337196"/>
            <a:ext cx="5585497" cy="446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1039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1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The story so far…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6F6087-0803-E701-C60D-52967CB8F1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86" t="27532" r="6570" b="9724"/>
          <a:stretch/>
        </p:blipFill>
        <p:spPr>
          <a:xfrm>
            <a:off x="129202" y="1013500"/>
            <a:ext cx="7313364" cy="345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980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AEC4BF-B576-403A-88D4-4D30EAEEE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>
                <a:solidFill>
                  <a:schemeClr val="tx1"/>
                </a:solidFill>
              </a:rPr>
              <a:pPr/>
              <a:t>30</a:t>
            </a:fld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DA4CD9C-EF58-4AFC-A3C1-51239A0CF5C6}"/>
              </a:ext>
            </a:extLst>
          </p:cNvPr>
          <p:cNvSpPr txBox="1">
            <a:spLocks/>
          </p:cNvSpPr>
          <p:nvPr/>
        </p:nvSpPr>
        <p:spPr>
          <a:xfrm>
            <a:off x="414048" y="161523"/>
            <a:ext cx="6081487" cy="4021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</a:lstStyle>
          <a:p>
            <a:r>
              <a:rPr lang="en-US" dirty="0"/>
              <a:t>The India Opportunity Funnel: From internet user to buyer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91EC9B-F848-423D-BE26-D279FED53F5A}"/>
              </a:ext>
            </a:extLst>
          </p:cNvPr>
          <p:cNvSpPr/>
          <p:nvPr/>
        </p:nvSpPr>
        <p:spPr>
          <a:xfrm>
            <a:off x="414048" y="4737792"/>
            <a:ext cx="455284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00" dirty="0">
                <a:solidFill>
                  <a:srgbClr val="666666"/>
                </a:solidFill>
              </a:rPr>
              <a:t>ROD: Ride on Demand, OFD: Online Food Delivery, AST: After School Tutoring (Ed-Tech), Source: UBS, Jefferies estimates</a:t>
            </a:r>
            <a:endParaRPr lang="en-IN" sz="7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97F4D02-EACF-43F0-99F3-B6D07A7CB0C3}"/>
              </a:ext>
            </a:extLst>
          </p:cNvPr>
          <p:cNvGraphicFramePr/>
          <p:nvPr/>
        </p:nvGraphicFramePr>
        <p:xfrm>
          <a:off x="929563" y="1248063"/>
          <a:ext cx="3001411" cy="3419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4B08419-4DBE-406C-8D63-73E06EDDBB29}"/>
              </a:ext>
            </a:extLst>
          </p:cNvPr>
          <p:cNvSpPr txBox="1"/>
          <p:nvPr/>
        </p:nvSpPr>
        <p:spPr>
          <a:xfrm>
            <a:off x="472407" y="956238"/>
            <a:ext cx="8654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2023 (</a:t>
            </a:r>
            <a:r>
              <a:rPr lang="en-IN" sz="1100" b="1" dirty="0" err="1"/>
              <a:t>mn</a:t>
            </a:r>
            <a:r>
              <a:rPr lang="en-IN" sz="1100" b="1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4396B8-58AE-42F8-8619-D9411D0AF703}"/>
              </a:ext>
            </a:extLst>
          </p:cNvPr>
          <p:cNvSpPr txBox="1"/>
          <p:nvPr/>
        </p:nvSpPr>
        <p:spPr>
          <a:xfrm>
            <a:off x="579699" y="1358903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1,420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958758-ECE0-4E90-9047-892454ADF9F3}"/>
              </a:ext>
            </a:extLst>
          </p:cNvPr>
          <p:cNvSpPr txBox="1"/>
          <p:nvPr/>
        </p:nvSpPr>
        <p:spPr>
          <a:xfrm>
            <a:off x="579699" y="1829709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800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80E541-BC11-41D4-846A-BD8E75F87FDE}"/>
              </a:ext>
            </a:extLst>
          </p:cNvPr>
          <p:cNvSpPr txBox="1"/>
          <p:nvPr/>
        </p:nvSpPr>
        <p:spPr>
          <a:xfrm>
            <a:off x="579699" y="2228720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40%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5F2A1B-270A-4A2B-A047-90E3CE422F19}"/>
              </a:ext>
            </a:extLst>
          </p:cNvPr>
          <p:cNvSpPr txBox="1"/>
          <p:nvPr/>
        </p:nvSpPr>
        <p:spPr>
          <a:xfrm>
            <a:off x="584844" y="2589844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480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A3878F-D663-4BDE-8B0E-064A8D83C787}"/>
              </a:ext>
            </a:extLst>
          </p:cNvPr>
          <p:cNvSpPr txBox="1"/>
          <p:nvPr/>
        </p:nvSpPr>
        <p:spPr>
          <a:xfrm>
            <a:off x="579699" y="3059321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380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41B864-A4FD-439E-9DF4-DCA9B30EC56A}"/>
              </a:ext>
            </a:extLst>
          </p:cNvPr>
          <p:cNvSpPr txBox="1"/>
          <p:nvPr/>
        </p:nvSpPr>
        <p:spPr>
          <a:xfrm>
            <a:off x="579699" y="3857211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80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5C2108-61A9-4E29-B8AC-807F683AE0D1}"/>
              </a:ext>
            </a:extLst>
          </p:cNvPr>
          <p:cNvSpPr txBox="1"/>
          <p:nvPr/>
        </p:nvSpPr>
        <p:spPr>
          <a:xfrm>
            <a:off x="579699" y="4238209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15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6743C7-6CE5-4569-9976-5F1D469B5257}"/>
              </a:ext>
            </a:extLst>
          </p:cNvPr>
          <p:cNvSpPr txBox="1"/>
          <p:nvPr/>
        </p:nvSpPr>
        <p:spPr>
          <a:xfrm>
            <a:off x="3911615" y="1348653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1,500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00CD4-7F59-4E66-82FE-4A156235669F}"/>
              </a:ext>
            </a:extLst>
          </p:cNvPr>
          <p:cNvSpPr txBox="1"/>
          <p:nvPr/>
        </p:nvSpPr>
        <p:spPr>
          <a:xfrm>
            <a:off x="3911615" y="1821940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1,110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31B21D-3057-40E7-9C06-0993322107F9}"/>
              </a:ext>
            </a:extLst>
          </p:cNvPr>
          <p:cNvSpPr txBox="1"/>
          <p:nvPr/>
        </p:nvSpPr>
        <p:spPr>
          <a:xfrm>
            <a:off x="3911615" y="2220951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75%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B3C0AE-622F-4A1D-8056-4D593F23DD62}"/>
              </a:ext>
            </a:extLst>
          </p:cNvPr>
          <p:cNvSpPr txBox="1"/>
          <p:nvPr/>
        </p:nvSpPr>
        <p:spPr>
          <a:xfrm>
            <a:off x="3906173" y="2589844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780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CDB8E0-4624-42FC-AF55-D7BC1E9CB9F0}"/>
              </a:ext>
            </a:extLst>
          </p:cNvPr>
          <p:cNvSpPr txBox="1"/>
          <p:nvPr/>
        </p:nvSpPr>
        <p:spPr>
          <a:xfrm>
            <a:off x="3911615" y="3052919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750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FBCF35-2503-4245-AB78-8B2D1FD11DEA}"/>
              </a:ext>
            </a:extLst>
          </p:cNvPr>
          <p:cNvSpPr txBox="1"/>
          <p:nvPr/>
        </p:nvSpPr>
        <p:spPr>
          <a:xfrm>
            <a:off x="3911615" y="3848755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150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02B461-7164-4D16-9C85-AAF62DCE08A9}"/>
              </a:ext>
            </a:extLst>
          </p:cNvPr>
          <p:cNvSpPr txBox="1"/>
          <p:nvPr/>
        </p:nvSpPr>
        <p:spPr>
          <a:xfrm>
            <a:off x="3950176" y="4239632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60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B157A0-37BB-4DA2-94EF-EF33C22814FD}"/>
              </a:ext>
            </a:extLst>
          </p:cNvPr>
          <p:cNvSpPr txBox="1"/>
          <p:nvPr/>
        </p:nvSpPr>
        <p:spPr>
          <a:xfrm>
            <a:off x="3796159" y="950888"/>
            <a:ext cx="8654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2028 (</a:t>
            </a:r>
            <a:r>
              <a:rPr lang="en-IN" sz="1100" b="1" dirty="0" err="1"/>
              <a:t>mn</a:t>
            </a:r>
            <a:r>
              <a:rPr lang="en-IN" sz="1100" b="1" dirty="0"/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E791AD-3871-42D3-A0AC-FDE2B480B64F}"/>
              </a:ext>
            </a:extLst>
          </p:cNvPr>
          <p:cNvSpPr txBox="1"/>
          <p:nvPr/>
        </p:nvSpPr>
        <p:spPr>
          <a:xfrm flipH="1">
            <a:off x="4931109" y="1643431"/>
            <a:ext cx="2234319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1200" b="1" dirty="0"/>
              <a:t>Large unmet demand</a:t>
            </a:r>
            <a:endParaRPr lang="en-IN" sz="1200" dirty="0"/>
          </a:p>
          <a:p>
            <a:pPr algn="just"/>
            <a:endParaRPr lang="en-IN" sz="1200" dirty="0"/>
          </a:p>
          <a:p>
            <a:pPr algn="ctr"/>
            <a:r>
              <a:rPr lang="en-GB" sz="1200" i="1" dirty="0"/>
              <a:t>&lt; 160mn MF folios </a:t>
            </a:r>
          </a:p>
          <a:p>
            <a:pPr algn="ctr"/>
            <a:endParaRPr lang="en-GB" sz="1200" i="1" dirty="0"/>
          </a:p>
          <a:p>
            <a:pPr algn="ctr"/>
            <a:r>
              <a:rPr lang="en-GB" sz="1200" i="1" dirty="0"/>
              <a:t>&lt; 33mn NSE active </a:t>
            </a:r>
            <a:r>
              <a:rPr lang="en-GB" sz="1200" i="1" dirty="0" err="1"/>
              <a:t>demat</a:t>
            </a:r>
            <a:r>
              <a:rPr lang="en-GB" sz="1200" i="1" dirty="0"/>
              <a:t> accounts</a:t>
            </a:r>
          </a:p>
          <a:p>
            <a:pPr algn="ctr"/>
            <a:endParaRPr lang="en-GB" sz="1200" i="1" dirty="0"/>
          </a:p>
          <a:p>
            <a:pPr algn="ctr"/>
            <a:r>
              <a:rPr lang="en-GB" sz="1200" i="1" dirty="0"/>
              <a:t>&lt; 100mn credit cards</a:t>
            </a:r>
          </a:p>
          <a:p>
            <a:pPr algn="ctr"/>
            <a:endParaRPr lang="en-GB" sz="1200" i="1" dirty="0"/>
          </a:p>
          <a:p>
            <a:pPr algn="ctr"/>
            <a:r>
              <a:rPr lang="en-GB" sz="1200" i="1" dirty="0"/>
              <a:t>&lt; 60mn retail health insurance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5A511E-A7EF-494C-914D-3A3E22F25893}"/>
              </a:ext>
            </a:extLst>
          </p:cNvPr>
          <p:cNvSpPr txBox="1"/>
          <p:nvPr/>
        </p:nvSpPr>
        <p:spPr>
          <a:xfrm>
            <a:off x="590209" y="3512480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220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E759F8-5098-4048-9632-8EDD6E6AF886}"/>
              </a:ext>
            </a:extLst>
          </p:cNvPr>
          <p:cNvSpPr txBox="1"/>
          <p:nvPr/>
        </p:nvSpPr>
        <p:spPr>
          <a:xfrm>
            <a:off x="3921389" y="3467584"/>
            <a:ext cx="7554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3171404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8B07CA2-7143-4FE5-A755-AA456C2086E2}"/>
              </a:ext>
            </a:extLst>
          </p:cNvPr>
          <p:cNvSpPr txBox="1">
            <a:spLocks/>
          </p:cNvSpPr>
          <p:nvPr/>
        </p:nvSpPr>
        <p:spPr>
          <a:xfrm>
            <a:off x="386369" y="404823"/>
            <a:ext cx="5981559" cy="4589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41E42"/>
                </a:solidFill>
                <a:latin typeface="Open Sans"/>
                <a:cs typeface="Open Sans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41E42"/>
                </a:solidFill>
                <a:latin typeface="Open Sans"/>
                <a:cs typeface="Open Sans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41E42"/>
                </a:solidFill>
                <a:latin typeface="Open Sans"/>
                <a:cs typeface="Open San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Investible universe evolving and expanding…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BA09F8-7AD3-4A96-AFD8-37D05918B68F}"/>
              </a:ext>
            </a:extLst>
          </p:cNvPr>
          <p:cNvSpPr txBox="1"/>
          <p:nvPr/>
        </p:nvSpPr>
        <p:spPr>
          <a:xfrm>
            <a:off x="454256" y="4789802"/>
            <a:ext cx="654419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600" dirty="0">
                <a:cs typeface="Open Sans"/>
              </a:rPr>
              <a:t>Source: </a:t>
            </a:r>
            <a:r>
              <a:rPr lang="en-SG" sz="600" dirty="0" err="1">
                <a:cs typeface="Open Sans"/>
              </a:rPr>
              <a:t>Factset</a:t>
            </a:r>
            <a:r>
              <a:rPr lang="en-SG" sz="600" dirty="0">
                <a:cs typeface="Open Sans"/>
              </a:rPr>
              <a:t>, </a:t>
            </a:r>
            <a:r>
              <a:rPr lang="en-SG" sz="600" dirty="0" err="1">
                <a:cs typeface="Open Sans"/>
              </a:rPr>
              <a:t>Nuvama</a:t>
            </a:r>
            <a:r>
              <a:rPr lang="en-SG" sz="600" dirty="0">
                <a:cs typeface="Open Sans"/>
              </a:rPr>
              <a:t> Research, White Oak, * for representation purposes and indicative list only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2BD5892-FE84-4669-AB55-D1883A25170A}"/>
              </a:ext>
            </a:extLst>
          </p:cNvPr>
          <p:cNvGraphicFramePr>
            <a:graphicFrameLocks/>
          </p:cNvGraphicFramePr>
          <p:nvPr/>
        </p:nvGraphicFramePr>
        <p:xfrm>
          <a:off x="318974" y="946205"/>
          <a:ext cx="6945628" cy="2711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8EDF51B-3E95-477E-930C-353FB59E5D11}"/>
              </a:ext>
            </a:extLst>
          </p:cNvPr>
          <p:cNvCxnSpPr>
            <a:cxnSpLocks/>
          </p:cNvCxnSpPr>
          <p:nvPr/>
        </p:nvCxnSpPr>
        <p:spPr>
          <a:xfrm>
            <a:off x="3069203" y="3601941"/>
            <a:ext cx="0" cy="24179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21F52-97E7-44E3-B155-89457DF43F69}"/>
              </a:ext>
            </a:extLst>
          </p:cNvPr>
          <p:cNvCxnSpPr>
            <a:cxnSpLocks/>
          </p:cNvCxnSpPr>
          <p:nvPr/>
        </p:nvCxnSpPr>
        <p:spPr>
          <a:xfrm>
            <a:off x="6346463" y="3603267"/>
            <a:ext cx="0" cy="24179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7984A20-191A-45B8-8207-5087CEBCDA31}"/>
              </a:ext>
            </a:extLst>
          </p:cNvPr>
          <p:cNvCxnSpPr/>
          <p:nvPr/>
        </p:nvCxnSpPr>
        <p:spPr>
          <a:xfrm>
            <a:off x="3093056" y="3843738"/>
            <a:ext cx="324413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99ABE96-1310-468D-95AF-1260C25CD586}"/>
              </a:ext>
            </a:extLst>
          </p:cNvPr>
          <p:cNvSpPr txBox="1"/>
          <p:nvPr/>
        </p:nvSpPr>
        <p:spPr>
          <a:xfrm>
            <a:off x="3387257" y="3584339"/>
            <a:ext cx="2546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/>
              <a:t>Spate of IPOs in niche segments*</a:t>
            </a:r>
          </a:p>
        </p:txBody>
      </p:sp>
      <p:sp>
        <p:nvSpPr>
          <p:cNvPr id="2" name="AutoShape 6" descr="Sapphire Foods Logo Icon">
            <a:extLst>
              <a:ext uri="{FF2B5EF4-FFF2-40B4-BE49-F238E27FC236}">
                <a16:creationId xmlns:a16="http://schemas.microsoft.com/office/drawing/2014/main" id="{F1D06CA0-F996-47DB-A10B-4D336423EA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7438" y="2511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" name="AutoShape 8" descr="Sapphire Foods Logo Icon">
            <a:extLst>
              <a:ext uri="{FF2B5EF4-FFF2-40B4-BE49-F238E27FC236}">
                <a16:creationId xmlns:a16="http://schemas.microsoft.com/office/drawing/2014/main" id="{10E0459F-95BF-4C8E-A8A6-E4B3409471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79838" y="26638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6FDBE920-CED8-4E9C-82B5-F6F77DE8E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908" y="3905329"/>
            <a:ext cx="465592" cy="46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94E27BE-3936-4596-B0D3-7DFDB7842283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064191" y="4526382"/>
            <a:ext cx="871200" cy="280800"/>
          </a:xfrm>
          <a:prstGeom prst="rect">
            <a:avLst/>
          </a:prstGeom>
        </p:spPr>
      </p:pic>
      <p:pic>
        <p:nvPicPr>
          <p:cNvPr id="2068" name="Picture 20" descr="Vedant Fashions IPO - Check Issue Date, Price, Lot Size &amp; Details">
            <a:extLst>
              <a:ext uri="{FF2B5EF4-FFF2-40B4-BE49-F238E27FC236}">
                <a16:creationId xmlns:a16="http://schemas.microsoft.com/office/drawing/2014/main" id="{AAB0520D-B237-41E9-8AB0-5D500E3FE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050" y="3856353"/>
            <a:ext cx="468000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mpus Activewear - Company Analysis - Business Model, Financials :  FinShiksha">
            <a:extLst>
              <a:ext uri="{FF2B5EF4-FFF2-40B4-BE49-F238E27FC236}">
                <a16:creationId xmlns:a16="http://schemas.microsoft.com/office/drawing/2014/main" id="{260ACFFF-4D3C-4720-97F4-7EED14227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572" y="4395315"/>
            <a:ext cx="727683" cy="35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C6224F2-D31B-4722-8C62-FE3493F76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239" y="3926765"/>
            <a:ext cx="375980" cy="37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est Restaurants in India - Zomato">
            <a:extLst>
              <a:ext uri="{FF2B5EF4-FFF2-40B4-BE49-F238E27FC236}">
                <a16:creationId xmlns:a16="http://schemas.microsoft.com/office/drawing/2014/main" id="{CDEF7049-BB8D-4722-B056-5F6FD431C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716" y="4590898"/>
            <a:ext cx="620641" cy="13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59314AD-DF5A-4D37-A34C-C42E66D38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80" y="4288028"/>
            <a:ext cx="538930" cy="53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tro Shoes Footwear Discounts and allowances Shoe Shop, shaadi, text,  trademark, logo png | PNGWing">
            <a:extLst>
              <a:ext uri="{FF2B5EF4-FFF2-40B4-BE49-F238E27FC236}">
                <a16:creationId xmlns:a16="http://schemas.microsoft.com/office/drawing/2014/main" id="{B94604AD-49F0-4FAD-8FBD-A12697E1A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41" y="3970997"/>
            <a:ext cx="743925" cy="20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9450DA16-CE28-4219-871F-5187F15BC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775" y="3904565"/>
            <a:ext cx="372793" cy="35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FFAFE8-30C1-4205-8A5E-CCECE7BD21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8355" y="4008305"/>
            <a:ext cx="855724" cy="222894"/>
          </a:xfrm>
          <a:prstGeom prst="rect">
            <a:avLst/>
          </a:prstGeom>
        </p:spPr>
      </p:pic>
      <p:pic>
        <p:nvPicPr>
          <p:cNvPr id="5" name="Picture 2" descr="Go Fashion (India) IPO available from November 17-22: Everything you need  to know">
            <a:extLst>
              <a:ext uri="{FF2B5EF4-FFF2-40B4-BE49-F238E27FC236}">
                <a16:creationId xmlns:a16="http://schemas.microsoft.com/office/drawing/2014/main" id="{37813F22-9B01-BCCD-C394-275B311FB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218" y="4302935"/>
            <a:ext cx="803969" cy="44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2284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8188A4-537E-43EA-BA46-E1CEE3C2D3F8}"/>
              </a:ext>
            </a:extLst>
          </p:cNvPr>
          <p:cNvSpPr txBox="1">
            <a:spLocks/>
          </p:cNvSpPr>
          <p:nvPr/>
        </p:nvSpPr>
        <p:spPr>
          <a:xfrm>
            <a:off x="414048" y="453972"/>
            <a:ext cx="6823342" cy="2733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</a:lstStyle>
          <a:p>
            <a:r>
              <a:rPr lang="en-US" dirty="0"/>
              <a:t>Tech disrupting across industries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35DBA9-F0CD-4D14-9732-90B01F82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32</a:t>
            </a:fld>
            <a:endParaRPr lang="en-IN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98FEE48-7305-4B61-80B2-6D1DB4A4EC6D}"/>
              </a:ext>
            </a:extLst>
          </p:cNvPr>
          <p:cNvGraphicFramePr/>
          <p:nvPr/>
        </p:nvGraphicFramePr>
        <p:xfrm>
          <a:off x="1182952" y="850299"/>
          <a:ext cx="6012000" cy="4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83A44ECA-AC11-4FF0-9666-23690B5B46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4178" y="1430415"/>
            <a:ext cx="869393" cy="2793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7B0547-7C2F-47EC-8B8B-7599E8C000E8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2413274" y="1738819"/>
            <a:ext cx="871200" cy="27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782A7F-42AC-401C-97CE-AF7F0F674BD1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4463912" y="1409926"/>
            <a:ext cx="871200" cy="280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8B35460-0D1F-4FF0-A963-A305BAEDBA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0076" y="3760895"/>
            <a:ext cx="796585" cy="15914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FDF6FD4-6A35-469B-ADB6-E5B395D2375C}"/>
              </a:ext>
            </a:extLst>
          </p:cNvPr>
          <p:cNvSpPr/>
          <p:nvPr/>
        </p:nvSpPr>
        <p:spPr>
          <a:xfrm>
            <a:off x="266985" y="1887625"/>
            <a:ext cx="98456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Illustrative list</a:t>
            </a:r>
            <a:endParaRPr lang="en-IN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9DEB390-EC35-4812-BFB1-3ADB3FC81316}"/>
              </a:ext>
            </a:extLst>
          </p:cNvPr>
          <p:cNvSpPr/>
          <p:nvPr/>
        </p:nvSpPr>
        <p:spPr>
          <a:xfrm>
            <a:off x="323435" y="2776940"/>
            <a:ext cx="125626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Next 5 </a:t>
            </a:r>
            <a:r>
              <a:rPr lang="en-US" sz="1050" b="1" dirty="0" err="1">
                <a:solidFill>
                  <a:schemeClr val="accent1">
                    <a:lumMod val="75000"/>
                  </a:schemeClr>
                </a:solidFill>
              </a:rPr>
              <a:t>yr</a:t>
            </a:r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 CAGR</a:t>
            </a:r>
            <a:endParaRPr lang="en-IN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268C2B-790A-4ECE-A38B-43B10A541B4F}"/>
              </a:ext>
            </a:extLst>
          </p:cNvPr>
          <p:cNvSpPr/>
          <p:nvPr/>
        </p:nvSpPr>
        <p:spPr>
          <a:xfrm>
            <a:off x="342951" y="3556629"/>
            <a:ext cx="108730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Ancillary Segments/Key enablers</a:t>
            </a:r>
            <a:endParaRPr lang="en-IN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E20F33-BEE3-4E10-B8ED-D4667D6E892B}"/>
              </a:ext>
            </a:extLst>
          </p:cNvPr>
          <p:cNvSpPr/>
          <p:nvPr/>
        </p:nvSpPr>
        <p:spPr>
          <a:xfrm>
            <a:off x="371856" y="4124578"/>
            <a:ext cx="108730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Key drivers</a:t>
            </a:r>
            <a:endParaRPr lang="en-IN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B61342-8EFF-45F0-B10E-E43A0CD98FCB}"/>
              </a:ext>
            </a:extLst>
          </p:cNvPr>
          <p:cNvSpPr/>
          <p:nvPr/>
        </p:nvSpPr>
        <p:spPr>
          <a:xfrm>
            <a:off x="1653209" y="4129939"/>
            <a:ext cx="555251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Demographics, Internet penetration, Simple yet robust financial eco-system, customer behavior </a:t>
            </a:r>
            <a:endParaRPr lang="en-IN" sz="105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47C679-2F1C-4480-B92C-37EBADA4CABA}"/>
              </a:ext>
            </a:extLst>
          </p:cNvPr>
          <p:cNvSpPr/>
          <p:nvPr/>
        </p:nvSpPr>
        <p:spPr>
          <a:xfrm>
            <a:off x="1558051" y="2770828"/>
            <a:ext cx="62869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 22-27%</a:t>
            </a:r>
            <a:endParaRPr lang="en-IN" sz="105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17F9F4A-6238-4B6D-8C1D-BCB99AE5D87E}"/>
              </a:ext>
            </a:extLst>
          </p:cNvPr>
          <p:cNvSpPr/>
          <p:nvPr/>
        </p:nvSpPr>
        <p:spPr>
          <a:xfrm>
            <a:off x="2613281" y="2770828"/>
            <a:ext cx="59824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20-25%</a:t>
            </a:r>
            <a:endParaRPr lang="en-IN" sz="105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692D5F-B5FC-4FE2-AB93-2A3539DF942D}"/>
              </a:ext>
            </a:extLst>
          </p:cNvPr>
          <p:cNvSpPr/>
          <p:nvPr/>
        </p:nvSpPr>
        <p:spPr>
          <a:xfrm>
            <a:off x="4655351" y="2770828"/>
            <a:ext cx="59824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40-45%</a:t>
            </a:r>
            <a:endParaRPr lang="en-IN" sz="10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8542427-DA03-4928-A00E-14B02AADF6EF}"/>
              </a:ext>
            </a:extLst>
          </p:cNvPr>
          <p:cNvSpPr/>
          <p:nvPr/>
        </p:nvSpPr>
        <p:spPr>
          <a:xfrm>
            <a:off x="6690944" y="2770736"/>
            <a:ext cx="59824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25-30%</a:t>
            </a:r>
            <a:endParaRPr lang="en-IN" sz="105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A28BBF2-45DC-4ED6-96D4-0BC2CA12BBA6}"/>
              </a:ext>
            </a:extLst>
          </p:cNvPr>
          <p:cNvSpPr/>
          <p:nvPr/>
        </p:nvSpPr>
        <p:spPr>
          <a:xfrm>
            <a:off x="5729335" y="2738113"/>
            <a:ext cx="59824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25-30%</a:t>
            </a:r>
            <a:endParaRPr lang="en-IN" sz="105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B14D60F-D28A-4571-AEB2-06A8B93D0C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33450" y="1374199"/>
            <a:ext cx="943487" cy="3029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DC6B79-3DEC-4D6B-BBC7-61D0E8A5D3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2128" y="2093827"/>
            <a:ext cx="910737" cy="252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0AE7AC-CE76-4F73-AFFC-90726DC6E60E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1469593" y="1707704"/>
            <a:ext cx="871200" cy="280800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00D614B-91D6-4DDC-92CC-38B0018C25B6}"/>
              </a:ext>
            </a:extLst>
          </p:cNvPr>
          <p:cNvCxnSpPr>
            <a:cxnSpLocks/>
          </p:cNvCxnSpPr>
          <p:nvPr/>
        </p:nvCxnSpPr>
        <p:spPr>
          <a:xfrm>
            <a:off x="6712146" y="3834082"/>
            <a:ext cx="543413" cy="2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C0AB8304-3FB5-4858-94AB-B16FD227AC93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6504755" y="1436183"/>
            <a:ext cx="871200" cy="26848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692B3B3-4958-48F9-92A1-1094668228A3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6504755" y="1758248"/>
            <a:ext cx="871200" cy="25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74EAB6-8799-4F07-9CE6-730A070FEB91}"/>
              </a:ext>
            </a:extLst>
          </p:cNvPr>
          <p:cNvPicPr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3847051" y="3746271"/>
            <a:ext cx="964120" cy="1800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868C293B-CE90-44FD-8A58-17C83DC50D6E}"/>
              </a:ext>
            </a:extLst>
          </p:cNvPr>
          <p:cNvSpPr/>
          <p:nvPr/>
        </p:nvSpPr>
        <p:spPr>
          <a:xfrm>
            <a:off x="315589" y="2474998"/>
            <a:ext cx="125626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Size (</a:t>
            </a:r>
            <a:r>
              <a:rPr lang="en-US" sz="1050" b="1" dirty="0" err="1">
                <a:solidFill>
                  <a:schemeClr val="accent1">
                    <a:lumMod val="75000"/>
                  </a:schemeClr>
                </a:solidFill>
              </a:rPr>
              <a:t>US$bn</a:t>
            </a:r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n-IN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26BD137-42ED-4CEC-AC88-C1F632BFB09C}"/>
              </a:ext>
            </a:extLst>
          </p:cNvPr>
          <p:cNvSpPr/>
          <p:nvPr/>
        </p:nvSpPr>
        <p:spPr>
          <a:xfrm>
            <a:off x="1691833" y="2479592"/>
            <a:ext cx="4251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60.0</a:t>
            </a:r>
            <a:endParaRPr lang="en-IN" sz="10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D29F42D-604B-42BB-B54E-E0F804C4E43A}"/>
              </a:ext>
            </a:extLst>
          </p:cNvPr>
          <p:cNvSpPr/>
          <p:nvPr/>
        </p:nvSpPr>
        <p:spPr>
          <a:xfrm>
            <a:off x="2642547" y="2479592"/>
            <a:ext cx="35618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6.5</a:t>
            </a:r>
            <a:endParaRPr lang="en-IN" sz="105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4FAD69E-8911-4384-8B03-2D6BEFC27FAE}"/>
              </a:ext>
            </a:extLst>
          </p:cNvPr>
          <p:cNvSpPr/>
          <p:nvPr/>
        </p:nvSpPr>
        <p:spPr>
          <a:xfrm>
            <a:off x="4737787" y="2478872"/>
            <a:ext cx="35618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1.0</a:t>
            </a:r>
            <a:endParaRPr lang="en-IN" sz="105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AC65A57-D77A-491B-9BBE-B9BB03E60756}"/>
              </a:ext>
            </a:extLst>
          </p:cNvPr>
          <p:cNvSpPr/>
          <p:nvPr/>
        </p:nvSpPr>
        <p:spPr>
          <a:xfrm>
            <a:off x="6761460" y="2485854"/>
            <a:ext cx="35618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4.0</a:t>
            </a:r>
            <a:endParaRPr lang="en-IN" sz="105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92DE8CD-ACF0-44C7-AF59-0CD03A84BF7B}"/>
              </a:ext>
            </a:extLst>
          </p:cNvPr>
          <p:cNvSpPr/>
          <p:nvPr/>
        </p:nvSpPr>
        <p:spPr>
          <a:xfrm>
            <a:off x="5758601" y="2445380"/>
            <a:ext cx="35618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4.5</a:t>
            </a:r>
            <a:endParaRPr lang="en-IN" sz="105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A366978-9594-4623-B5BA-359966035076}"/>
              </a:ext>
            </a:extLst>
          </p:cNvPr>
          <p:cNvSpPr/>
          <p:nvPr/>
        </p:nvSpPr>
        <p:spPr>
          <a:xfrm>
            <a:off x="315589" y="3101318"/>
            <a:ext cx="125626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75000"/>
                  </a:schemeClr>
                </a:solidFill>
              </a:rPr>
              <a:t>Who is getting disrupted?</a:t>
            </a:r>
            <a:endParaRPr lang="en-IN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A0C637A-2FCD-48F7-8D1A-D432FA58759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63996" y="2102702"/>
            <a:ext cx="871033" cy="2425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FAC632-EAA6-40EA-9770-1B8A3CB09AA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01520" y="1449262"/>
            <a:ext cx="726420" cy="1624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02E9F4-E00B-4E45-A76F-5C48D41F4F33}"/>
              </a:ext>
            </a:extLst>
          </p:cNvPr>
          <p:cNvPicPr>
            <a:picLocks/>
          </p:cNvPicPr>
          <p:nvPr/>
        </p:nvPicPr>
        <p:blipFill>
          <a:blip r:embed="rId20"/>
          <a:stretch>
            <a:fillRect/>
          </a:stretch>
        </p:blipFill>
        <p:spPr>
          <a:xfrm>
            <a:off x="3594730" y="1976434"/>
            <a:ext cx="540000" cy="324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9CCB13-B1A8-46EA-BFBC-6C0CC22DA3A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76031" y="3730584"/>
            <a:ext cx="1025028" cy="1943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E1304DB-80EB-4223-8AF9-9E7CBB55E55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92987" y="1726972"/>
            <a:ext cx="943487" cy="20003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B21254DC-B140-4327-8CEC-68BECE0FEBB3}"/>
              </a:ext>
            </a:extLst>
          </p:cNvPr>
          <p:cNvSpPr/>
          <p:nvPr/>
        </p:nvSpPr>
        <p:spPr>
          <a:xfrm>
            <a:off x="1484176" y="3101318"/>
            <a:ext cx="84203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Traditional Retail</a:t>
            </a:r>
            <a:endParaRPr lang="en-IN" sz="105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B77996-BCFA-4F24-9CB5-6A8596E406C4}"/>
              </a:ext>
            </a:extLst>
          </p:cNvPr>
          <p:cNvSpPr/>
          <p:nvPr/>
        </p:nvSpPr>
        <p:spPr>
          <a:xfrm>
            <a:off x="2400425" y="3101318"/>
            <a:ext cx="84203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Restaurant Chains</a:t>
            </a:r>
            <a:endParaRPr lang="en-IN" sz="105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6544556-E681-40BE-B677-E27C8CA21555}"/>
              </a:ext>
            </a:extLst>
          </p:cNvPr>
          <p:cNvSpPr/>
          <p:nvPr/>
        </p:nvSpPr>
        <p:spPr>
          <a:xfrm>
            <a:off x="4497454" y="3101318"/>
            <a:ext cx="80411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Pharmacy Stores</a:t>
            </a:r>
            <a:endParaRPr lang="en-IN" sz="105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256439D-077C-4AFF-934A-29D2C06182EE}"/>
              </a:ext>
            </a:extLst>
          </p:cNvPr>
          <p:cNvSpPr/>
          <p:nvPr/>
        </p:nvSpPr>
        <p:spPr>
          <a:xfrm>
            <a:off x="6538297" y="3101226"/>
            <a:ext cx="80411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Coaching Institutes</a:t>
            </a:r>
            <a:endParaRPr lang="en-IN" sz="105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2B73049-BD5D-4E6F-B5F2-C762765F2F7D}"/>
              </a:ext>
            </a:extLst>
          </p:cNvPr>
          <p:cNvSpPr/>
          <p:nvPr/>
        </p:nvSpPr>
        <p:spPr>
          <a:xfrm>
            <a:off x="5451544" y="2986483"/>
            <a:ext cx="97190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Traditional Media / Multiplexes</a:t>
            </a:r>
            <a:endParaRPr lang="en-IN" sz="105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133C4F-F744-4997-8862-0EB2619F1F0F}"/>
              </a:ext>
            </a:extLst>
          </p:cNvPr>
          <p:cNvCxnSpPr/>
          <p:nvPr/>
        </p:nvCxnSpPr>
        <p:spPr>
          <a:xfrm>
            <a:off x="342951" y="2464872"/>
            <a:ext cx="6894439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73280EF4-CCD0-4028-BB11-DE7776C33F0C}"/>
              </a:ext>
            </a:extLst>
          </p:cNvPr>
          <p:cNvSpPr/>
          <p:nvPr/>
        </p:nvSpPr>
        <p:spPr>
          <a:xfrm>
            <a:off x="3378778" y="3075154"/>
            <a:ext cx="97190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Traditional Banks</a:t>
            </a:r>
            <a:endParaRPr lang="en-IN" sz="105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7426D06-D42B-43CE-A10D-E5D6082F9B82}"/>
              </a:ext>
            </a:extLst>
          </p:cNvPr>
          <p:cNvSpPr/>
          <p:nvPr/>
        </p:nvSpPr>
        <p:spPr>
          <a:xfrm>
            <a:off x="3379873" y="2451931"/>
            <a:ext cx="104547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$1tn (</a:t>
            </a:r>
            <a:r>
              <a:rPr lang="en-US" sz="1050" dirty="0" err="1"/>
              <a:t>txn</a:t>
            </a:r>
            <a:r>
              <a:rPr lang="en-US" sz="1050" dirty="0"/>
              <a:t> value)</a:t>
            </a:r>
            <a:endParaRPr lang="en-IN" sz="105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6E3B2CD-78A2-45CD-88CA-CF2752C3F00E}"/>
              </a:ext>
            </a:extLst>
          </p:cNvPr>
          <p:cNvSpPr/>
          <p:nvPr/>
        </p:nvSpPr>
        <p:spPr>
          <a:xfrm>
            <a:off x="3610210" y="2744664"/>
            <a:ext cx="59824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25-30%</a:t>
            </a:r>
            <a:endParaRPr lang="en-IN" sz="105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46E272C-6091-4B2C-8315-C42C6F5F5D43}"/>
              </a:ext>
            </a:extLst>
          </p:cNvPr>
          <p:cNvCxnSpPr/>
          <p:nvPr/>
        </p:nvCxnSpPr>
        <p:spPr>
          <a:xfrm>
            <a:off x="373003" y="2719451"/>
            <a:ext cx="6894439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34D4024-B319-42C1-818E-E7D8EFFAD04D}"/>
              </a:ext>
            </a:extLst>
          </p:cNvPr>
          <p:cNvCxnSpPr/>
          <p:nvPr/>
        </p:nvCxnSpPr>
        <p:spPr>
          <a:xfrm>
            <a:off x="342951" y="3051853"/>
            <a:ext cx="6894439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3A2E0156-8BF4-418C-A9C5-D8E31D4E05DF}"/>
              </a:ext>
            </a:extLst>
          </p:cNvPr>
          <p:cNvCxnSpPr/>
          <p:nvPr/>
        </p:nvCxnSpPr>
        <p:spPr>
          <a:xfrm>
            <a:off x="373003" y="3557077"/>
            <a:ext cx="6894439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B29715D-A933-45A7-BF4E-5946D2805EA7}"/>
              </a:ext>
            </a:extLst>
          </p:cNvPr>
          <p:cNvCxnSpPr/>
          <p:nvPr/>
        </p:nvCxnSpPr>
        <p:spPr>
          <a:xfrm>
            <a:off x="373003" y="4091920"/>
            <a:ext cx="6894439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311B855A-CD80-4B05-BC2A-F34FB4C0F866}"/>
              </a:ext>
            </a:extLst>
          </p:cNvPr>
          <p:cNvPicPr>
            <a:picLocks/>
          </p:cNvPicPr>
          <p:nvPr/>
        </p:nvPicPr>
        <p:blipFill>
          <a:blip r:embed="rId23"/>
          <a:stretch>
            <a:fillRect/>
          </a:stretch>
        </p:blipFill>
        <p:spPr>
          <a:xfrm>
            <a:off x="1524193" y="2030329"/>
            <a:ext cx="762000" cy="33647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46AD167-4043-48E7-92E3-D3D98E77BDB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430290" y="1407841"/>
            <a:ext cx="1014413" cy="23812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E05FBDA-B23B-4E2D-B03B-488C2D78451A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4463912" y="1779945"/>
            <a:ext cx="871200" cy="241200"/>
          </a:xfrm>
          <a:prstGeom prst="rect">
            <a:avLst/>
          </a:prstGeom>
        </p:spPr>
      </p:pic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CE15B8-4671-4071-9EE2-81B575700A88}"/>
              </a:ext>
            </a:extLst>
          </p:cNvPr>
          <p:cNvCxnSpPr>
            <a:cxnSpLocks/>
          </p:cNvCxnSpPr>
          <p:nvPr/>
        </p:nvCxnSpPr>
        <p:spPr>
          <a:xfrm flipH="1" flipV="1">
            <a:off x="1411071" y="3829155"/>
            <a:ext cx="543600" cy="33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0A201E6F-BF11-415D-BCA9-6F6F86A8686A}"/>
              </a:ext>
            </a:extLst>
          </p:cNvPr>
          <p:cNvSpPr txBox="1"/>
          <p:nvPr/>
        </p:nvSpPr>
        <p:spPr>
          <a:xfrm rot="10800000" flipH="1" flipV="1">
            <a:off x="460110" y="4452007"/>
            <a:ext cx="6837205" cy="27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1200" i="1" dirty="0"/>
              <a:t>Leveraging technology/internet to serve a consumer need at scale</a:t>
            </a:r>
          </a:p>
        </p:txBody>
      </p:sp>
      <p:sp>
        <p:nvSpPr>
          <p:cNvPr id="75" name="Text Box 11">
            <a:extLst>
              <a:ext uri="{FF2B5EF4-FFF2-40B4-BE49-F238E27FC236}">
                <a16:creationId xmlns:a16="http://schemas.microsoft.com/office/drawing/2014/main" id="{92B98E21-36A0-4902-9C49-5C7F65291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653" y="4753905"/>
            <a:ext cx="6478406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A83B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>
            <a:spAutoFit/>
          </a:bodyPr>
          <a:lstStyle>
            <a:defPPr>
              <a:defRPr lang="en-US"/>
            </a:defPPr>
            <a:lvl1pPr marL="266700" indent="-266700" eaLnBrk="1" hangingPunct="1">
              <a:spcBef>
                <a:spcPct val="0"/>
              </a:spcBef>
              <a:buClrTx/>
              <a:buSzTx/>
              <a:defRPr sz="800" b="0" baseline="0">
                <a:latin typeface="Frutiger LT 45 Ligh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399C6"/>
              </a:buClr>
              <a:buSzPct val="140000"/>
              <a:defRPr>
                <a:latin typeface="Frutiger LT 45 Ligh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1272D"/>
              </a:buClr>
              <a:buSzPct val="120000"/>
              <a:buChar char="•"/>
              <a:defRPr>
                <a:latin typeface="Frutiger LT 45 Ligh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1272D"/>
              </a:buClr>
              <a:buSzPct val="140000"/>
              <a:defRPr>
                <a:latin typeface="Frutiger LT 45 Ligh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1272D"/>
              </a:buClr>
              <a:buSzPct val="120000"/>
              <a:buChar char="•"/>
              <a:defRPr>
                <a:latin typeface="Frutiger LT 45 Ligh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1272D"/>
              </a:buClr>
              <a:buSzPct val="120000"/>
              <a:buChar char="•"/>
              <a:defRPr>
                <a:latin typeface="Frutiger LT 45 Ligh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1272D"/>
              </a:buClr>
              <a:buSzPct val="120000"/>
              <a:buChar char="•"/>
              <a:defRPr>
                <a:latin typeface="Frutiger LT 45 Ligh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1272D"/>
              </a:buClr>
              <a:buSzPct val="120000"/>
              <a:buChar char="•"/>
              <a:defRPr>
                <a:latin typeface="Frutiger LT 45 Ligh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1272D"/>
              </a:buClr>
              <a:buSzPct val="120000"/>
              <a:buChar char="•"/>
              <a:defRPr>
                <a:latin typeface="Frutiger LT 45 Light" pitchFamily="34" charset="0"/>
              </a:defRPr>
            </a:lvl9pPr>
          </a:lstStyle>
          <a:p>
            <a:r>
              <a:rPr lang="en-US" altLang="en-US" sz="700" dirty="0">
                <a:latin typeface="+mj-lt"/>
              </a:rPr>
              <a:t>Source: Company, </a:t>
            </a:r>
            <a:r>
              <a:rPr lang="en-US" altLang="en-US" sz="700" dirty="0" err="1">
                <a:latin typeface="+mj-lt"/>
              </a:rPr>
              <a:t>BofA</a:t>
            </a:r>
            <a:r>
              <a:rPr lang="en-US" altLang="en-US" sz="700" dirty="0">
                <a:latin typeface="+mj-lt"/>
              </a:rPr>
              <a:t> Global Research, Citi Research, White Oak Research, Jefferies estimates, Note: Size refers to GMV or Gross Merchandise Value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39A5D9-5A28-48C6-983D-EC5446D7D52F}"/>
              </a:ext>
            </a:extLst>
          </p:cNvPr>
          <p:cNvPicPr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2416874" y="2077933"/>
            <a:ext cx="864000" cy="252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4637D5B-5CD5-4250-AFA9-997743F88B7D}"/>
              </a:ext>
            </a:extLst>
          </p:cNvPr>
          <p:cNvPicPr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6504755" y="2092934"/>
            <a:ext cx="871200" cy="2340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A3A1843-7445-4343-8D14-4AE6246E0747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71118" y="1704664"/>
            <a:ext cx="756000" cy="2929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C7282C7-89ED-4469-8AA3-3B2F09BB8B3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873174" y="3729602"/>
            <a:ext cx="918000" cy="21362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F3152F8-335F-46E3-90AE-8557A8CA624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894603" y="3722482"/>
            <a:ext cx="925200" cy="20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768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62D15-95B3-9E36-4664-30794ECCA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492" y="390743"/>
            <a:ext cx="6520220" cy="449776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Evolving manufacturing…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57FFAE-AF29-73B1-A6D3-FD56F3D7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33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609B4D-CC3D-28D4-3295-1E90D9269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94" t="37021" r="43394" b="14193"/>
          <a:stretch/>
        </p:blipFill>
        <p:spPr>
          <a:xfrm>
            <a:off x="195761" y="881449"/>
            <a:ext cx="3553998" cy="2458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E2596B-7EB1-0F3F-BFA4-406E59125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7" t="33076" r="33861" b="18930"/>
          <a:stretch/>
        </p:blipFill>
        <p:spPr>
          <a:xfrm>
            <a:off x="3509162" y="2628328"/>
            <a:ext cx="4014471" cy="22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35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1B996-008B-CCE1-E238-6BA7862C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77" y="283649"/>
            <a:ext cx="6520220" cy="445400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Government driving capital investment…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A504EB-1A53-A0EE-36EC-A19D9E590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34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6F7543-6ED4-04AA-419C-D67C806A34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96" t="19309" r="33563" b="24471"/>
          <a:stretch/>
        </p:blipFill>
        <p:spPr>
          <a:xfrm>
            <a:off x="764220" y="945961"/>
            <a:ext cx="5945499" cy="389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67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A504EB-1A53-A0EE-36EC-A19D9E590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35</a:t>
            </a:fld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A1B954-FF78-8B27-972B-5937F6ED76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14" t="21186" r="14674" b="11691"/>
          <a:stretch/>
        </p:blipFill>
        <p:spPr>
          <a:xfrm>
            <a:off x="806293" y="1146289"/>
            <a:ext cx="5738650" cy="338282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506F257-51A4-031C-EB45-7BEE5639BE31}"/>
              </a:ext>
            </a:extLst>
          </p:cNvPr>
          <p:cNvSpPr txBox="1">
            <a:spLocks/>
          </p:cNvSpPr>
          <p:nvPr/>
        </p:nvSpPr>
        <p:spPr>
          <a:xfrm>
            <a:off x="383060" y="398936"/>
            <a:ext cx="5922994" cy="3899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1039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1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Government driving infrastructure spending…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7712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58318E-1F74-6718-563A-EE102404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36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DF7532-1D40-C9C3-0A88-05DDA735B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3" t="31287" r="34218" b="17232"/>
          <a:stretch/>
        </p:blipFill>
        <p:spPr>
          <a:xfrm>
            <a:off x="720709" y="1720695"/>
            <a:ext cx="4252186" cy="2594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04360FB-2E8E-59A3-FA9E-B70B5770E8BF}"/>
              </a:ext>
            </a:extLst>
          </p:cNvPr>
          <p:cNvSpPr txBox="1">
            <a:spLocks/>
          </p:cNvSpPr>
          <p:nvPr/>
        </p:nvSpPr>
        <p:spPr>
          <a:xfrm>
            <a:off x="400277" y="361910"/>
            <a:ext cx="6520220" cy="445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1039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1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Attracting FDI…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2957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21C6D-172A-9364-067E-9162A1E18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03" y="378341"/>
            <a:ext cx="5922994" cy="389941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Housing growth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87F121-C980-1061-6FC2-32ED5E85E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37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EF6F8-76A6-D221-3390-AB6E4B735F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97" t="32716" r="34516" b="11512"/>
          <a:stretch/>
        </p:blipFill>
        <p:spPr>
          <a:xfrm>
            <a:off x="0" y="798532"/>
            <a:ext cx="3822426" cy="25160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230CDB-3235-A867-07E5-E9BF866BC3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97" t="32716" r="35112" b="9993"/>
          <a:stretch/>
        </p:blipFill>
        <p:spPr>
          <a:xfrm>
            <a:off x="3741796" y="2277762"/>
            <a:ext cx="3822426" cy="261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546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40904" y="3219273"/>
            <a:ext cx="62238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aashishps@whiteoakamc.com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0E632A-D518-43D1-A86A-82588AA98C79}"/>
              </a:ext>
            </a:extLst>
          </p:cNvPr>
          <p:cNvSpPr/>
          <p:nvPr/>
        </p:nvSpPr>
        <p:spPr>
          <a:xfrm>
            <a:off x="238632" y="1991749"/>
            <a:ext cx="6995001" cy="953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97" dirty="0">
                <a:solidFill>
                  <a:srgbClr val="002060"/>
                </a:solidFill>
                <a:cs typeface="Arial" panose="020B0604020202020204" pitchFamily="34" charset="0"/>
              </a:rPr>
              <a:t>Thank You…</a:t>
            </a:r>
          </a:p>
          <a:p>
            <a:pPr algn="ctr"/>
            <a:r>
              <a:rPr lang="en-US" sz="2797" dirty="0">
                <a:solidFill>
                  <a:srgbClr val="002060"/>
                </a:solidFill>
                <a:cs typeface="Arial" panose="020B0604020202020204" pitchFamily="34" charset="0"/>
              </a:rPr>
              <a:t>Right Place, Right Time… Do the Right Things</a:t>
            </a:r>
          </a:p>
        </p:txBody>
      </p:sp>
    </p:spTree>
    <p:extLst>
      <p:ext uri="{BB962C8B-B14F-4D97-AF65-F5344CB8AC3E}">
        <p14:creationId xmlns:p14="http://schemas.microsoft.com/office/powerpoint/2010/main" val="588559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D639-41EE-0B26-11D9-943BD38EB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634" y="366029"/>
            <a:ext cx="5585497" cy="446102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914400"/>
            <a:r>
              <a:rPr lang="en-GB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Nifty Earnings Growth Trend</a:t>
            </a:r>
            <a:endParaRPr lang="en-IN" sz="2400" dirty="0">
              <a:solidFill>
                <a:srgbClr val="0033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CF5EE5-B5B4-DA9B-50D7-A278CDD0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4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3A481-60B7-9843-AA60-BCCF5F5956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55" t="28878" r="34635" b="23936"/>
          <a:stretch/>
        </p:blipFill>
        <p:spPr>
          <a:xfrm>
            <a:off x="766479" y="1087738"/>
            <a:ext cx="6091518" cy="342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2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472B3E-1BBB-2661-6768-6B235D388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8" t="21373" r="4863" b="9814"/>
          <a:stretch/>
        </p:blipFill>
        <p:spPr>
          <a:xfrm>
            <a:off x="-1" y="830998"/>
            <a:ext cx="7519941" cy="382208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C25397-F342-F089-0399-62AC8BDE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5</a:t>
            </a:fld>
            <a:endParaRPr lang="en-IN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42E978B-D30D-9AFA-3854-8F787558F774}"/>
              </a:ext>
            </a:extLst>
          </p:cNvPr>
          <p:cNvSpPr txBox="1">
            <a:spLocks/>
          </p:cNvSpPr>
          <p:nvPr/>
        </p:nvSpPr>
        <p:spPr>
          <a:xfrm>
            <a:off x="368739" y="433377"/>
            <a:ext cx="6823342" cy="2627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</a:lstStyle>
          <a:p>
            <a:r>
              <a:rPr lang="en-US" dirty="0"/>
              <a:t>Key Sectoral and Market Cap Indices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4A2A24F-4A7C-2764-8359-912057C9F909}"/>
              </a:ext>
            </a:extLst>
          </p:cNvPr>
          <p:cNvSpPr/>
          <p:nvPr/>
        </p:nvSpPr>
        <p:spPr>
          <a:xfrm>
            <a:off x="6091882" y="1064658"/>
            <a:ext cx="551935" cy="407773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607173-B780-76AE-63E9-FD90C02533D3}"/>
              </a:ext>
            </a:extLst>
          </p:cNvPr>
          <p:cNvSpPr/>
          <p:nvPr/>
        </p:nvSpPr>
        <p:spPr>
          <a:xfrm>
            <a:off x="6091882" y="2761218"/>
            <a:ext cx="551935" cy="1387365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771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5AB863-F6C7-D85F-D43D-F7813F4BD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6</a:t>
            </a:fld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1A490-F730-9F58-0529-7D4826D79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999" y="797284"/>
            <a:ext cx="2910154" cy="412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65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0E632A-D518-43D1-A86A-82588AA98C79}"/>
              </a:ext>
            </a:extLst>
          </p:cNvPr>
          <p:cNvSpPr/>
          <p:nvPr/>
        </p:nvSpPr>
        <p:spPr>
          <a:xfrm>
            <a:off x="70021" y="882836"/>
            <a:ext cx="74387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When macroeconomic parameters change, the best performing style, sector and market cap will change</a:t>
            </a:r>
          </a:p>
          <a:p>
            <a:pPr algn="ctr"/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Alpha comes from Active Weights</a:t>
            </a:r>
          </a:p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Active Weights result in Active Risk</a:t>
            </a:r>
          </a:p>
          <a:p>
            <a:pPr algn="ctr"/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Please understand what drives performance</a:t>
            </a:r>
          </a:p>
          <a:p>
            <a:pPr algn="ctr"/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Don’t chase past alpha</a:t>
            </a:r>
          </a:p>
          <a:p>
            <a:pPr algn="ctr"/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You’ve got to shoot where the rabbit will be, not where the rabbit was</a:t>
            </a:r>
          </a:p>
          <a:p>
            <a:pPr algn="ctr"/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473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AF1910-5566-5E82-A119-4B75B3E39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3D08-B51B-4967-B1D1-924174438E0D}" type="slidenum">
              <a:rPr lang="en-IN" smtClean="0"/>
              <a:pPr/>
              <a:t>8</a:t>
            </a:fld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610F95-DFF4-8350-66DE-1EFA74A53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60" b="8519"/>
          <a:stretch/>
        </p:blipFill>
        <p:spPr>
          <a:xfrm>
            <a:off x="216594" y="817346"/>
            <a:ext cx="7126485" cy="427921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13301BA-6F27-0259-F6A1-FEF4CC603D36}"/>
              </a:ext>
            </a:extLst>
          </p:cNvPr>
          <p:cNvSpPr txBox="1">
            <a:spLocks/>
          </p:cNvSpPr>
          <p:nvPr/>
        </p:nvSpPr>
        <p:spPr>
          <a:xfrm>
            <a:off x="286891" y="333127"/>
            <a:ext cx="6823342" cy="2627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3399"/>
                </a:solidFill>
                <a:ea typeface="+mj-ea"/>
                <a:cs typeface="Times New Roman" pitchFamily="18" charset="0"/>
              </a:defRPr>
            </a:lvl1pPr>
          </a:lstStyle>
          <a:p>
            <a:r>
              <a:rPr lang="en-US" dirty="0"/>
              <a:t>Chasing performance leads to accidents…</a:t>
            </a:r>
          </a:p>
        </p:txBody>
      </p:sp>
    </p:spTree>
    <p:extLst>
      <p:ext uri="{BB962C8B-B14F-4D97-AF65-F5344CB8AC3E}">
        <p14:creationId xmlns:p14="http://schemas.microsoft.com/office/powerpoint/2010/main" val="2747096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0E632A-D518-43D1-A86A-82588AA98C79}"/>
              </a:ext>
            </a:extLst>
          </p:cNvPr>
          <p:cNvSpPr/>
          <p:nvPr/>
        </p:nvSpPr>
        <p:spPr>
          <a:xfrm>
            <a:off x="354543" y="2476858"/>
            <a:ext cx="66258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97" dirty="0">
                <a:solidFill>
                  <a:srgbClr val="002060"/>
                </a:solidFill>
                <a:cs typeface="Arial" panose="020B0604020202020204" pitchFamily="34" charset="0"/>
              </a:rPr>
              <a:t>India as a global investment destination</a:t>
            </a:r>
          </a:p>
        </p:txBody>
      </p:sp>
    </p:spTree>
    <p:extLst>
      <p:ext uri="{BB962C8B-B14F-4D97-AF65-F5344CB8AC3E}">
        <p14:creationId xmlns:p14="http://schemas.microsoft.com/office/powerpoint/2010/main" val="3606913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11253</TotalTime>
  <Words>1142</Words>
  <Application>Microsoft Office PowerPoint</Application>
  <PresentationFormat>Custom</PresentationFormat>
  <Paragraphs>258</Paragraphs>
  <Slides>38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Open Sans</vt:lpstr>
      <vt:lpstr>Trebuchet MS</vt:lpstr>
      <vt:lpstr>Office Theme</vt:lpstr>
      <vt:lpstr>PowerPoint Presentation</vt:lpstr>
      <vt:lpstr>PowerPoint Presentation</vt:lpstr>
      <vt:lpstr>PowerPoint Presentation</vt:lpstr>
      <vt:lpstr>Nifty Earnings Growth Trend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Returns across emerging markets…does all growth result in profits?</vt:lpstr>
      <vt:lpstr>Hence… India’s weight in Emerging Markets</vt:lpstr>
      <vt:lpstr>PowerPoint Presentation</vt:lpstr>
      <vt:lpstr>Long way to go…</vt:lpstr>
      <vt:lpstr>Long way to go for rising contribution to get recognised and future to be discounted…</vt:lpstr>
      <vt:lpstr>Diversity and richness of investment opportunities</vt:lpstr>
      <vt:lpstr>PowerPoint Presentation</vt:lpstr>
      <vt:lpstr>PowerPoint Presentation</vt:lpstr>
      <vt:lpstr>PowerPoint Presentation</vt:lpstr>
      <vt:lpstr>PowerPoint Presentation</vt:lpstr>
      <vt:lpstr>Demography</vt:lpstr>
      <vt:lpstr>Economic growth prospects…</vt:lpstr>
      <vt:lpstr>Facts about investments and returns..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Evolving manufacturing…</vt:lpstr>
      <vt:lpstr>Government driving capital investment…</vt:lpstr>
      <vt:lpstr>PowerPoint Presentation</vt:lpstr>
      <vt:lpstr>PowerPoint Presentation</vt:lpstr>
      <vt:lpstr>Housing growth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 Fund</dc:title>
  <dc:creator>ritu khemka</dc:creator>
  <cp:lastModifiedBy>Aashish Somaiyaa</cp:lastModifiedBy>
  <cp:revision>2759</cp:revision>
  <cp:lastPrinted>2022-06-15T03:32:49Z</cp:lastPrinted>
  <dcterms:created xsi:type="dcterms:W3CDTF">2017-04-29T05:19:13Z</dcterms:created>
  <dcterms:modified xsi:type="dcterms:W3CDTF">2024-05-17T11:20:14Z</dcterms:modified>
</cp:coreProperties>
</file>