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5" r:id="rId1"/>
  </p:sldMasterIdLst>
  <p:notesMasterIdLst>
    <p:notesMasterId r:id="rId34"/>
  </p:notesMasterIdLst>
  <p:handoutMasterIdLst>
    <p:handoutMasterId r:id="rId35"/>
  </p:handoutMasterIdLst>
  <p:sldIdLst>
    <p:sldId id="256" r:id="rId2"/>
    <p:sldId id="257" r:id="rId3"/>
    <p:sldId id="284" r:id="rId4"/>
    <p:sldId id="258" r:id="rId5"/>
    <p:sldId id="283" r:id="rId6"/>
    <p:sldId id="259" r:id="rId7"/>
    <p:sldId id="260" r:id="rId8"/>
    <p:sldId id="261" r:id="rId9"/>
    <p:sldId id="262" r:id="rId10"/>
    <p:sldId id="263" r:id="rId11"/>
    <p:sldId id="264" r:id="rId12"/>
    <p:sldId id="269" r:id="rId13"/>
    <p:sldId id="267" r:id="rId14"/>
    <p:sldId id="268" r:id="rId15"/>
    <p:sldId id="276" r:id="rId16"/>
    <p:sldId id="277" r:id="rId17"/>
    <p:sldId id="273" r:id="rId18"/>
    <p:sldId id="270" r:id="rId19"/>
    <p:sldId id="271" r:id="rId20"/>
    <p:sldId id="272" r:id="rId21"/>
    <p:sldId id="291" r:id="rId22"/>
    <p:sldId id="290" r:id="rId23"/>
    <p:sldId id="275" r:id="rId24"/>
    <p:sldId id="278" r:id="rId25"/>
    <p:sldId id="279" r:id="rId26"/>
    <p:sldId id="280" r:id="rId27"/>
    <p:sldId id="282" r:id="rId28"/>
    <p:sldId id="286" r:id="rId29"/>
    <p:sldId id="287" r:id="rId30"/>
    <p:sldId id="281" r:id="rId31"/>
    <p:sldId id="288" r:id="rId32"/>
    <p:sldId id="289" r:id="rId33"/>
  </p:sldIdLst>
  <p:sldSz cx="9906000" cy="6858000" type="A4"/>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urav Sand" initials="SS" lastIdx="1" clrIdx="0">
    <p:extLst>
      <p:ext uri="{19B8F6BF-5375-455C-9EA6-DF929625EA0E}">
        <p15:presenceInfo xmlns:p15="http://schemas.microsoft.com/office/powerpoint/2012/main" xmlns="" userId="Sourav San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7" autoAdjust="0"/>
    <p:restoredTop sz="83563" autoAdjust="0"/>
  </p:normalViewPr>
  <p:slideViewPr>
    <p:cSldViewPr snapToGrid="0">
      <p:cViewPr>
        <p:scale>
          <a:sx n="78" d="100"/>
          <a:sy n="78" d="100"/>
        </p:scale>
        <p:origin x="-2128" y="-544"/>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handoutMaster" Target="handoutMasters/handoutMaster1.xml"/><Relationship Id="rId36"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commentAuthors" Target="commentAuthors.xml"/><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953AFA-B570-414B-A73F-E92CF35AB19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27D77D55-013F-4625-8FF5-90BC8E8CE045}">
      <dgm:prSet phldrT="[Text]"/>
      <dgm:spPr/>
      <dgm:t>
        <a:bodyPr/>
        <a:lstStyle/>
        <a:p>
          <a:r>
            <a:rPr lang="en-US" dirty="0" smtClean="0"/>
            <a:t>Rule 21A</a:t>
          </a:r>
          <a:endParaRPr lang="en-IN" dirty="0"/>
        </a:p>
      </dgm:t>
    </dgm:pt>
    <dgm:pt modelId="{A24D9EDF-A1A3-4CA8-9B8E-0EFCA49E858F}" type="parTrans" cxnId="{18FCA0FC-62E8-41E6-A10F-D9E653DD63D8}">
      <dgm:prSet/>
      <dgm:spPr/>
      <dgm:t>
        <a:bodyPr/>
        <a:lstStyle/>
        <a:p>
          <a:endParaRPr lang="en-IN"/>
        </a:p>
      </dgm:t>
    </dgm:pt>
    <dgm:pt modelId="{99C33F51-D375-4540-9680-B8D9C6E01B81}" type="sibTrans" cxnId="{18FCA0FC-62E8-41E6-A10F-D9E653DD63D8}">
      <dgm:prSet/>
      <dgm:spPr/>
      <dgm:t>
        <a:bodyPr/>
        <a:lstStyle/>
        <a:p>
          <a:endParaRPr lang="en-IN"/>
        </a:p>
      </dgm:t>
    </dgm:pt>
    <dgm:pt modelId="{C8274A9A-4E6C-469B-A7D8-1A275E859F19}">
      <dgm:prSet phldrT="[Text]"/>
      <dgm:spPr/>
      <dgm:t>
        <a:bodyPr/>
        <a:lstStyle/>
        <a:p>
          <a:r>
            <a:rPr lang="en-US" dirty="0" smtClean="0"/>
            <a:t>Rule 36(4)</a:t>
          </a:r>
          <a:endParaRPr lang="en-IN" dirty="0"/>
        </a:p>
      </dgm:t>
    </dgm:pt>
    <dgm:pt modelId="{123E6DA3-C01A-4768-BF03-04A6A4E975AC}" type="parTrans" cxnId="{D9329649-D509-46AD-AAD8-B7A5E6CCC879}">
      <dgm:prSet/>
      <dgm:spPr/>
      <dgm:t>
        <a:bodyPr/>
        <a:lstStyle/>
        <a:p>
          <a:endParaRPr lang="en-IN"/>
        </a:p>
      </dgm:t>
    </dgm:pt>
    <dgm:pt modelId="{163EF271-E4E0-4772-B598-70F9C8BF8AE1}" type="sibTrans" cxnId="{D9329649-D509-46AD-AAD8-B7A5E6CCC879}">
      <dgm:prSet/>
      <dgm:spPr/>
      <dgm:t>
        <a:bodyPr/>
        <a:lstStyle/>
        <a:p>
          <a:endParaRPr lang="en-IN"/>
        </a:p>
      </dgm:t>
    </dgm:pt>
    <dgm:pt modelId="{9B796CA6-00BE-4E08-8B72-128C95604713}">
      <dgm:prSet phldrT="[Text]"/>
      <dgm:spPr/>
      <dgm:t>
        <a:bodyPr/>
        <a:lstStyle/>
        <a:p>
          <a:r>
            <a:rPr lang="en-US" dirty="0" smtClean="0"/>
            <a:t>Rule 61(5)</a:t>
          </a:r>
          <a:endParaRPr lang="en-IN" dirty="0"/>
        </a:p>
      </dgm:t>
    </dgm:pt>
    <dgm:pt modelId="{3748F20C-0366-42C1-B2B5-44FF30AAAE27}" type="parTrans" cxnId="{007B6CBE-6D8C-452F-9170-4C2CA65C248D}">
      <dgm:prSet/>
      <dgm:spPr/>
      <dgm:t>
        <a:bodyPr/>
        <a:lstStyle/>
        <a:p>
          <a:endParaRPr lang="en-IN"/>
        </a:p>
      </dgm:t>
    </dgm:pt>
    <dgm:pt modelId="{E7E6BDB8-4215-4C99-B277-E61E315D7A01}" type="sibTrans" cxnId="{007B6CBE-6D8C-452F-9170-4C2CA65C248D}">
      <dgm:prSet/>
      <dgm:spPr/>
      <dgm:t>
        <a:bodyPr/>
        <a:lstStyle/>
        <a:p>
          <a:endParaRPr lang="en-IN"/>
        </a:p>
      </dgm:t>
    </dgm:pt>
    <dgm:pt modelId="{3988595C-2140-43B1-A81D-80E464AC2231}">
      <dgm:prSet phldrT="[Text]"/>
      <dgm:spPr/>
      <dgm:t>
        <a:bodyPr/>
        <a:lstStyle/>
        <a:p>
          <a:r>
            <a:rPr lang="en-US" dirty="0" smtClean="0"/>
            <a:t>Rule 83A(6)</a:t>
          </a:r>
          <a:endParaRPr lang="en-IN" dirty="0"/>
        </a:p>
      </dgm:t>
    </dgm:pt>
    <dgm:pt modelId="{3141BD22-686D-4E65-9556-9705F01E22C0}" type="parTrans" cxnId="{EE18B52B-8303-4563-AE67-94A222ED20CB}">
      <dgm:prSet/>
      <dgm:spPr/>
      <dgm:t>
        <a:bodyPr/>
        <a:lstStyle/>
        <a:p>
          <a:endParaRPr lang="en-IN"/>
        </a:p>
      </dgm:t>
    </dgm:pt>
    <dgm:pt modelId="{D0A29F43-1753-4BED-B863-325A80E7D275}" type="sibTrans" cxnId="{EE18B52B-8303-4563-AE67-94A222ED20CB}">
      <dgm:prSet/>
      <dgm:spPr/>
      <dgm:t>
        <a:bodyPr/>
        <a:lstStyle/>
        <a:p>
          <a:endParaRPr lang="en-IN"/>
        </a:p>
      </dgm:t>
    </dgm:pt>
    <dgm:pt modelId="{8648C1A7-0A0F-408C-82E9-98B9A0B3E0DD}">
      <dgm:prSet phldrT="[Text]"/>
      <dgm:spPr/>
      <dgm:t>
        <a:bodyPr/>
        <a:lstStyle/>
        <a:p>
          <a:r>
            <a:rPr lang="en-US" dirty="0" smtClean="0"/>
            <a:t>Rule 91</a:t>
          </a:r>
          <a:endParaRPr lang="en-IN" dirty="0"/>
        </a:p>
      </dgm:t>
    </dgm:pt>
    <dgm:pt modelId="{DC0DEAFA-572F-44BA-809B-E317708E8DB6}" type="parTrans" cxnId="{D0C13A5E-D775-4F9B-A12B-8640C37D87F1}">
      <dgm:prSet/>
      <dgm:spPr/>
      <dgm:t>
        <a:bodyPr/>
        <a:lstStyle/>
        <a:p>
          <a:endParaRPr lang="en-IN"/>
        </a:p>
      </dgm:t>
    </dgm:pt>
    <dgm:pt modelId="{CDE06BCC-AF75-4BF2-8AE9-419243F6BDC8}" type="sibTrans" cxnId="{D0C13A5E-D775-4F9B-A12B-8640C37D87F1}">
      <dgm:prSet/>
      <dgm:spPr/>
      <dgm:t>
        <a:bodyPr/>
        <a:lstStyle/>
        <a:p>
          <a:endParaRPr lang="en-IN"/>
        </a:p>
      </dgm:t>
    </dgm:pt>
    <dgm:pt modelId="{AC059008-7396-40D1-A5E8-4B2F72682695}">
      <dgm:prSet phldrT="[Text]"/>
      <dgm:spPr/>
      <dgm:t>
        <a:bodyPr/>
        <a:lstStyle/>
        <a:p>
          <a:r>
            <a:rPr lang="en-US" dirty="0" smtClean="0"/>
            <a:t>Rule 97</a:t>
          </a:r>
          <a:endParaRPr lang="en-IN" dirty="0"/>
        </a:p>
      </dgm:t>
    </dgm:pt>
    <dgm:pt modelId="{D015B4FE-76E1-45F6-B7E5-36DADCBBB2A6}" type="parTrans" cxnId="{F028FD22-FAF9-4021-9218-67DB4CEAA41C}">
      <dgm:prSet/>
      <dgm:spPr/>
      <dgm:t>
        <a:bodyPr/>
        <a:lstStyle/>
        <a:p>
          <a:endParaRPr lang="en-IN"/>
        </a:p>
      </dgm:t>
    </dgm:pt>
    <dgm:pt modelId="{C74C5712-2DE2-45DF-B454-C624E5492542}" type="sibTrans" cxnId="{F028FD22-FAF9-4021-9218-67DB4CEAA41C}">
      <dgm:prSet/>
      <dgm:spPr/>
      <dgm:t>
        <a:bodyPr/>
        <a:lstStyle/>
        <a:p>
          <a:endParaRPr lang="en-IN"/>
        </a:p>
      </dgm:t>
    </dgm:pt>
    <dgm:pt modelId="{35BEE69F-108D-4DEA-A69A-F3F2FF984A36}">
      <dgm:prSet phldrT="[Text]"/>
      <dgm:spPr/>
      <dgm:t>
        <a:bodyPr/>
        <a:lstStyle/>
        <a:p>
          <a:r>
            <a:rPr lang="en-US" dirty="0" smtClean="0"/>
            <a:t>Rule 117</a:t>
          </a:r>
          <a:endParaRPr lang="en-IN" dirty="0"/>
        </a:p>
      </dgm:t>
    </dgm:pt>
    <dgm:pt modelId="{7277E64E-79F0-4D5B-A7A5-7107E7DF92C6}" type="parTrans" cxnId="{44EA2DBC-84F7-49D9-87AD-89ED86A95C20}">
      <dgm:prSet/>
      <dgm:spPr/>
      <dgm:t>
        <a:bodyPr/>
        <a:lstStyle/>
        <a:p>
          <a:endParaRPr lang="en-IN"/>
        </a:p>
      </dgm:t>
    </dgm:pt>
    <dgm:pt modelId="{DAC6A7A3-9ED3-4E95-98B4-72F449EB1E98}" type="sibTrans" cxnId="{44EA2DBC-84F7-49D9-87AD-89ED86A95C20}">
      <dgm:prSet/>
      <dgm:spPr/>
      <dgm:t>
        <a:bodyPr/>
        <a:lstStyle/>
        <a:p>
          <a:endParaRPr lang="en-IN"/>
        </a:p>
      </dgm:t>
    </dgm:pt>
    <dgm:pt modelId="{A3273380-E13C-417A-A1ED-EAC1028B6F47}">
      <dgm:prSet phldrT="[Text]" custT="1"/>
      <dgm:spPr/>
      <dgm:t>
        <a:bodyPr/>
        <a:lstStyle/>
        <a:p>
          <a:r>
            <a:rPr lang="en-US" sz="2800" dirty="0" smtClean="0"/>
            <a:t>Rule 142</a:t>
          </a:r>
        </a:p>
      </dgm:t>
    </dgm:pt>
    <dgm:pt modelId="{D9E5EBFA-1F38-462B-B1AD-FA98388D04F2}" type="parTrans" cxnId="{DCC212EC-2CDC-45FF-8898-CDBB656AEEC1}">
      <dgm:prSet/>
      <dgm:spPr/>
      <dgm:t>
        <a:bodyPr/>
        <a:lstStyle/>
        <a:p>
          <a:endParaRPr lang="en-IN"/>
        </a:p>
      </dgm:t>
    </dgm:pt>
    <dgm:pt modelId="{E7FDF1B1-012D-4362-A5A9-7F6BB18B4BE7}" type="sibTrans" cxnId="{DCC212EC-2CDC-45FF-8898-CDBB656AEEC1}">
      <dgm:prSet/>
      <dgm:spPr/>
      <dgm:t>
        <a:bodyPr/>
        <a:lstStyle/>
        <a:p>
          <a:endParaRPr lang="en-IN"/>
        </a:p>
      </dgm:t>
    </dgm:pt>
    <dgm:pt modelId="{1DDBC3BD-60F4-4C7F-B702-A78879F7DD35}" type="pres">
      <dgm:prSet presAssocID="{7E953AFA-B570-414B-A73F-E92CF35AB191}" presName="diagram" presStyleCnt="0">
        <dgm:presLayoutVars>
          <dgm:dir/>
          <dgm:resizeHandles val="exact"/>
        </dgm:presLayoutVars>
      </dgm:prSet>
      <dgm:spPr/>
      <dgm:t>
        <a:bodyPr/>
        <a:lstStyle/>
        <a:p>
          <a:endParaRPr lang="en-IN"/>
        </a:p>
      </dgm:t>
    </dgm:pt>
    <dgm:pt modelId="{3641F1CB-78DB-4FF0-9B18-A31FBBEDA84D}" type="pres">
      <dgm:prSet presAssocID="{27D77D55-013F-4625-8FF5-90BC8E8CE045}" presName="node" presStyleLbl="node1" presStyleIdx="0" presStyleCnt="8">
        <dgm:presLayoutVars>
          <dgm:bulletEnabled val="1"/>
        </dgm:presLayoutVars>
      </dgm:prSet>
      <dgm:spPr/>
      <dgm:t>
        <a:bodyPr/>
        <a:lstStyle/>
        <a:p>
          <a:endParaRPr lang="en-IN"/>
        </a:p>
      </dgm:t>
    </dgm:pt>
    <dgm:pt modelId="{17C76EE4-A87B-4D76-9E2C-1764F626377E}" type="pres">
      <dgm:prSet presAssocID="{99C33F51-D375-4540-9680-B8D9C6E01B81}" presName="sibTrans" presStyleCnt="0"/>
      <dgm:spPr/>
    </dgm:pt>
    <dgm:pt modelId="{E827DCFA-6BC0-4595-BFA5-9CC692E74CAF}" type="pres">
      <dgm:prSet presAssocID="{C8274A9A-4E6C-469B-A7D8-1A275E859F19}" presName="node" presStyleLbl="node1" presStyleIdx="1" presStyleCnt="8">
        <dgm:presLayoutVars>
          <dgm:bulletEnabled val="1"/>
        </dgm:presLayoutVars>
      </dgm:prSet>
      <dgm:spPr/>
      <dgm:t>
        <a:bodyPr/>
        <a:lstStyle/>
        <a:p>
          <a:endParaRPr lang="en-IN"/>
        </a:p>
      </dgm:t>
    </dgm:pt>
    <dgm:pt modelId="{559BADAC-9944-4161-A0D8-9EDAFB35FDC5}" type="pres">
      <dgm:prSet presAssocID="{163EF271-E4E0-4772-B598-70F9C8BF8AE1}" presName="sibTrans" presStyleCnt="0"/>
      <dgm:spPr/>
    </dgm:pt>
    <dgm:pt modelId="{5D5C0E0F-92F4-4D70-919D-ACAF664801C2}" type="pres">
      <dgm:prSet presAssocID="{9B796CA6-00BE-4E08-8B72-128C95604713}" presName="node" presStyleLbl="node1" presStyleIdx="2" presStyleCnt="8">
        <dgm:presLayoutVars>
          <dgm:bulletEnabled val="1"/>
        </dgm:presLayoutVars>
      </dgm:prSet>
      <dgm:spPr/>
      <dgm:t>
        <a:bodyPr/>
        <a:lstStyle/>
        <a:p>
          <a:endParaRPr lang="en-IN"/>
        </a:p>
      </dgm:t>
    </dgm:pt>
    <dgm:pt modelId="{13BB8901-748D-4FCA-834F-7FDF9BA9B262}" type="pres">
      <dgm:prSet presAssocID="{E7E6BDB8-4215-4C99-B277-E61E315D7A01}" presName="sibTrans" presStyleCnt="0"/>
      <dgm:spPr/>
    </dgm:pt>
    <dgm:pt modelId="{7C0B96B6-6FC8-42A1-A5DD-0A640799D3D1}" type="pres">
      <dgm:prSet presAssocID="{3988595C-2140-43B1-A81D-80E464AC2231}" presName="node" presStyleLbl="node1" presStyleIdx="3" presStyleCnt="8">
        <dgm:presLayoutVars>
          <dgm:bulletEnabled val="1"/>
        </dgm:presLayoutVars>
      </dgm:prSet>
      <dgm:spPr/>
      <dgm:t>
        <a:bodyPr/>
        <a:lstStyle/>
        <a:p>
          <a:endParaRPr lang="en-IN"/>
        </a:p>
      </dgm:t>
    </dgm:pt>
    <dgm:pt modelId="{634C0669-3375-4304-86BD-FFDEC8F1A0F1}" type="pres">
      <dgm:prSet presAssocID="{D0A29F43-1753-4BED-B863-325A80E7D275}" presName="sibTrans" presStyleCnt="0"/>
      <dgm:spPr/>
    </dgm:pt>
    <dgm:pt modelId="{F8064D53-6C4A-4209-812D-621763CFA601}" type="pres">
      <dgm:prSet presAssocID="{8648C1A7-0A0F-408C-82E9-98B9A0B3E0DD}" presName="node" presStyleLbl="node1" presStyleIdx="4" presStyleCnt="8">
        <dgm:presLayoutVars>
          <dgm:bulletEnabled val="1"/>
        </dgm:presLayoutVars>
      </dgm:prSet>
      <dgm:spPr/>
      <dgm:t>
        <a:bodyPr/>
        <a:lstStyle/>
        <a:p>
          <a:endParaRPr lang="en-IN"/>
        </a:p>
      </dgm:t>
    </dgm:pt>
    <dgm:pt modelId="{DB1C3EF8-7D6C-4B9C-BF2A-80BE34E58151}" type="pres">
      <dgm:prSet presAssocID="{CDE06BCC-AF75-4BF2-8AE9-419243F6BDC8}" presName="sibTrans" presStyleCnt="0"/>
      <dgm:spPr/>
    </dgm:pt>
    <dgm:pt modelId="{FC8D2A1D-8F00-4F1E-8453-E5B79518A7E3}" type="pres">
      <dgm:prSet presAssocID="{AC059008-7396-40D1-A5E8-4B2F72682695}" presName="node" presStyleLbl="node1" presStyleIdx="5" presStyleCnt="8">
        <dgm:presLayoutVars>
          <dgm:bulletEnabled val="1"/>
        </dgm:presLayoutVars>
      </dgm:prSet>
      <dgm:spPr/>
      <dgm:t>
        <a:bodyPr/>
        <a:lstStyle/>
        <a:p>
          <a:endParaRPr lang="en-IN"/>
        </a:p>
      </dgm:t>
    </dgm:pt>
    <dgm:pt modelId="{2AFF85D6-61A9-4507-BB06-F644F98B94C3}" type="pres">
      <dgm:prSet presAssocID="{C74C5712-2DE2-45DF-B454-C624E5492542}" presName="sibTrans" presStyleCnt="0"/>
      <dgm:spPr/>
    </dgm:pt>
    <dgm:pt modelId="{92B25E39-4086-4A5B-9BE7-684FCEFBC2C6}" type="pres">
      <dgm:prSet presAssocID="{35BEE69F-108D-4DEA-A69A-F3F2FF984A36}" presName="node" presStyleLbl="node1" presStyleIdx="6" presStyleCnt="8">
        <dgm:presLayoutVars>
          <dgm:bulletEnabled val="1"/>
        </dgm:presLayoutVars>
      </dgm:prSet>
      <dgm:spPr/>
      <dgm:t>
        <a:bodyPr/>
        <a:lstStyle/>
        <a:p>
          <a:endParaRPr lang="en-IN"/>
        </a:p>
      </dgm:t>
    </dgm:pt>
    <dgm:pt modelId="{492B1498-2940-437D-85B4-7F8F9C30BF1C}" type="pres">
      <dgm:prSet presAssocID="{DAC6A7A3-9ED3-4E95-98B4-72F449EB1E98}" presName="sibTrans" presStyleCnt="0"/>
      <dgm:spPr/>
    </dgm:pt>
    <dgm:pt modelId="{26AD5721-96B4-4B3D-ADAE-7FA05A9A0175}" type="pres">
      <dgm:prSet presAssocID="{A3273380-E13C-417A-A1ED-EAC1028B6F47}" presName="node" presStyleLbl="node1" presStyleIdx="7" presStyleCnt="8">
        <dgm:presLayoutVars>
          <dgm:bulletEnabled val="1"/>
        </dgm:presLayoutVars>
      </dgm:prSet>
      <dgm:spPr/>
      <dgm:t>
        <a:bodyPr/>
        <a:lstStyle/>
        <a:p>
          <a:endParaRPr lang="en-IN"/>
        </a:p>
      </dgm:t>
    </dgm:pt>
  </dgm:ptLst>
  <dgm:cxnLst>
    <dgm:cxn modelId="{D9329649-D509-46AD-AAD8-B7A5E6CCC879}" srcId="{7E953AFA-B570-414B-A73F-E92CF35AB191}" destId="{C8274A9A-4E6C-469B-A7D8-1A275E859F19}" srcOrd="1" destOrd="0" parTransId="{123E6DA3-C01A-4768-BF03-04A6A4E975AC}" sibTransId="{163EF271-E4E0-4772-B598-70F9C8BF8AE1}"/>
    <dgm:cxn modelId="{F028FD22-FAF9-4021-9218-67DB4CEAA41C}" srcId="{7E953AFA-B570-414B-A73F-E92CF35AB191}" destId="{AC059008-7396-40D1-A5E8-4B2F72682695}" srcOrd="5" destOrd="0" parTransId="{D015B4FE-76E1-45F6-B7E5-36DADCBBB2A6}" sibTransId="{C74C5712-2DE2-45DF-B454-C624E5492542}"/>
    <dgm:cxn modelId="{49AB70DF-1C16-4BBC-A86B-36173A8F0101}" type="presOf" srcId="{8648C1A7-0A0F-408C-82E9-98B9A0B3E0DD}" destId="{F8064D53-6C4A-4209-812D-621763CFA601}" srcOrd="0" destOrd="0" presId="urn:microsoft.com/office/officeart/2005/8/layout/default"/>
    <dgm:cxn modelId="{44EA2DBC-84F7-49D9-87AD-89ED86A95C20}" srcId="{7E953AFA-B570-414B-A73F-E92CF35AB191}" destId="{35BEE69F-108D-4DEA-A69A-F3F2FF984A36}" srcOrd="6" destOrd="0" parTransId="{7277E64E-79F0-4D5B-A7A5-7107E7DF92C6}" sibTransId="{DAC6A7A3-9ED3-4E95-98B4-72F449EB1E98}"/>
    <dgm:cxn modelId="{18FCA0FC-62E8-41E6-A10F-D9E653DD63D8}" srcId="{7E953AFA-B570-414B-A73F-E92CF35AB191}" destId="{27D77D55-013F-4625-8FF5-90BC8E8CE045}" srcOrd="0" destOrd="0" parTransId="{A24D9EDF-A1A3-4CA8-9B8E-0EFCA49E858F}" sibTransId="{99C33F51-D375-4540-9680-B8D9C6E01B81}"/>
    <dgm:cxn modelId="{EE18B52B-8303-4563-AE67-94A222ED20CB}" srcId="{7E953AFA-B570-414B-A73F-E92CF35AB191}" destId="{3988595C-2140-43B1-A81D-80E464AC2231}" srcOrd="3" destOrd="0" parTransId="{3141BD22-686D-4E65-9556-9705F01E22C0}" sibTransId="{D0A29F43-1753-4BED-B863-325A80E7D275}"/>
    <dgm:cxn modelId="{3C52952C-1C36-4ADF-94B4-66C502A11DAC}" type="presOf" srcId="{3988595C-2140-43B1-A81D-80E464AC2231}" destId="{7C0B96B6-6FC8-42A1-A5DD-0A640799D3D1}" srcOrd="0" destOrd="0" presId="urn:microsoft.com/office/officeart/2005/8/layout/default"/>
    <dgm:cxn modelId="{C12B1366-A93E-4C76-9706-A352189913F1}" type="presOf" srcId="{C8274A9A-4E6C-469B-A7D8-1A275E859F19}" destId="{E827DCFA-6BC0-4595-BFA5-9CC692E74CAF}" srcOrd="0" destOrd="0" presId="urn:microsoft.com/office/officeart/2005/8/layout/default"/>
    <dgm:cxn modelId="{F6D9EBB1-9278-4C4F-9E1B-7AC3B67F08C8}" type="presOf" srcId="{35BEE69F-108D-4DEA-A69A-F3F2FF984A36}" destId="{92B25E39-4086-4A5B-9BE7-684FCEFBC2C6}" srcOrd="0" destOrd="0" presId="urn:microsoft.com/office/officeart/2005/8/layout/default"/>
    <dgm:cxn modelId="{5608498F-95C3-4434-95AD-71284011661E}" type="presOf" srcId="{AC059008-7396-40D1-A5E8-4B2F72682695}" destId="{FC8D2A1D-8F00-4F1E-8453-E5B79518A7E3}" srcOrd="0" destOrd="0" presId="urn:microsoft.com/office/officeart/2005/8/layout/default"/>
    <dgm:cxn modelId="{D0C13A5E-D775-4F9B-A12B-8640C37D87F1}" srcId="{7E953AFA-B570-414B-A73F-E92CF35AB191}" destId="{8648C1A7-0A0F-408C-82E9-98B9A0B3E0DD}" srcOrd="4" destOrd="0" parTransId="{DC0DEAFA-572F-44BA-809B-E317708E8DB6}" sibTransId="{CDE06BCC-AF75-4BF2-8AE9-419243F6BDC8}"/>
    <dgm:cxn modelId="{DCC212EC-2CDC-45FF-8898-CDBB656AEEC1}" srcId="{7E953AFA-B570-414B-A73F-E92CF35AB191}" destId="{A3273380-E13C-417A-A1ED-EAC1028B6F47}" srcOrd="7" destOrd="0" parTransId="{D9E5EBFA-1F38-462B-B1AD-FA98388D04F2}" sibTransId="{E7FDF1B1-012D-4362-A5A9-7F6BB18B4BE7}"/>
    <dgm:cxn modelId="{BB7763DB-DE47-4965-B1D4-AA000C7A4E24}" type="presOf" srcId="{7E953AFA-B570-414B-A73F-E92CF35AB191}" destId="{1DDBC3BD-60F4-4C7F-B702-A78879F7DD35}" srcOrd="0" destOrd="0" presId="urn:microsoft.com/office/officeart/2005/8/layout/default"/>
    <dgm:cxn modelId="{AB1ADF9B-61FA-4C26-B189-8D5038435536}" type="presOf" srcId="{9B796CA6-00BE-4E08-8B72-128C95604713}" destId="{5D5C0E0F-92F4-4D70-919D-ACAF664801C2}" srcOrd="0" destOrd="0" presId="urn:microsoft.com/office/officeart/2005/8/layout/default"/>
    <dgm:cxn modelId="{007B6CBE-6D8C-452F-9170-4C2CA65C248D}" srcId="{7E953AFA-B570-414B-A73F-E92CF35AB191}" destId="{9B796CA6-00BE-4E08-8B72-128C95604713}" srcOrd="2" destOrd="0" parTransId="{3748F20C-0366-42C1-B2B5-44FF30AAAE27}" sibTransId="{E7E6BDB8-4215-4C99-B277-E61E315D7A01}"/>
    <dgm:cxn modelId="{28E88D0B-B75D-4FC8-B8BA-59BFD77661D8}" type="presOf" srcId="{27D77D55-013F-4625-8FF5-90BC8E8CE045}" destId="{3641F1CB-78DB-4FF0-9B18-A31FBBEDA84D}" srcOrd="0" destOrd="0" presId="urn:microsoft.com/office/officeart/2005/8/layout/default"/>
    <dgm:cxn modelId="{84C5ED85-84F0-43A1-AF55-0DBEDF393F31}" type="presOf" srcId="{A3273380-E13C-417A-A1ED-EAC1028B6F47}" destId="{26AD5721-96B4-4B3D-ADAE-7FA05A9A0175}" srcOrd="0" destOrd="0" presId="urn:microsoft.com/office/officeart/2005/8/layout/default"/>
    <dgm:cxn modelId="{98124B84-4303-4F28-91C0-9FE826F16722}" type="presParOf" srcId="{1DDBC3BD-60F4-4C7F-B702-A78879F7DD35}" destId="{3641F1CB-78DB-4FF0-9B18-A31FBBEDA84D}" srcOrd="0" destOrd="0" presId="urn:microsoft.com/office/officeart/2005/8/layout/default"/>
    <dgm:cxn modelId="{9B44F1E9-637B-44C7-BD8D-091814F84995}" type="presParOf" srcId="{1DDBC3BD-60F4-4C7F-B702-A78879F7DD35}" destId="{17C76EE4-A87B-4D76-9E2C-1764F626377E}" srcOrd="1" destOrd="0" presId="urn:microsoft.com/office/officeart/2005/8/layout/default"/>
    <dgm:cxn modelId="{34549CBD-C83F-4AC7-9325-1EC704FC18E4}" type="presParOf" srcId="{1DDBC3BD-60F4-4C7F-B702-A78879F7DD35}" destId="{E827DCFA-6BC0-4595-BFA5-9CC692E74CAF}" srcOrd="2" destOrd="0" presId="urn:microsoft.com/office/officeart/2005/8/layout/default"/>
    <dgm:cxn modelId="{BC423AAA-E18D-4990-AF49-7E5692C6AF9F}" type="presParOf" srcId="{1DDBC3BD-60F4-4C7F-B702-A78879F7DD35}" destId="{559BADAC-9944-4161-A0D8-9EDAFB35FDC5}" srcOrd="3" destOrd="0" presId="urn:microsoft.com/office/officeart/2005/8/layout/default"/>
    <dgm:cxn modelId="{2AA378F9-8EAE-4E78-8542-F548BB929745}" type="presParOf" srcId="{1DDBC3BD-60F4-4C7F-B702-A78879F7DD35}" destId="{5D5C0E0F-92F4-4D70-919D-ACAF664801C2}" srcOrd="4" destOrd="0" presId="urn:microsoft.com/office/officeart/2005/8/layout/default"/>
    <dgm:cxn modelId="{BF804158-4BDF-4636-8C10-6101EDB197AF}" type="presParOf" srcId="{1DDBC3BD-60F4-4C7F-B702-A78879F7DD35}" destId="{13BB8901-748D-4FCA-834F-7FDF9BA9B262}" srcOrd="5" destOrd="0" presId="urn:microsoft.com/office/officeart/2005/8/layout/default"/>
    <dgm:cxn modelId="{248CF3CC-123A-49C8-811D-7A7B89594E1F}" type="presParOf" srcId="{1DDBC3BD-60F4-4C7F-B702-A78879F7DD35}" destId="{7C0B96B6-6FC8-42A1-A5DD-0A640799D3D1}" srcOrd="6" destOrd="0" presId="urn:microsoft.com/office/officeart/2005/8/layout/default"/>
    <dgm:cxn modelId="{9BEB3612-9303-4AB8-A319-2BB1C9584B57}" type="presParOf" srcId="{1DDBC3BD-60F4-4C7F-B702-A78879F7DD35}" destId="{634C0669-3375-4304-86BD-FFDEC8F1A0F1}" srcOrd="7" destOrd="0" presId="urn:microsoft.com/office/officeart/2005/8/layout/default"/>
    <dgm:cxn modelId="{3F8DDF4E-3DBE-4D0A-8F34-407BC87D351C}" type="presParOf" srcId="{1DDBC3BD-60F4-4C7F-B702-A78879F7DD35}" destId="{F8064D53-6C4A-4209-812D-621763CFA601}" srcOrd="8" destOrd="0" presId="urn:microsoft.com/office/officeart/2005/8/layout/default"/>
    <dgm:cxn modelId="{2C30A679-D2AD-4323-B818-907BC7D7AB6C}" type="presParOf" srcId="{1DDBC3BD-60F4-4C7F-B702-A78879F7DD35}" destId="{DB1C3EF8-7D6C-4B9C-BF2A-80BE34E58151}" srcOrd="9" destOrd="0" presId="urn:microsoft.com/office/officeart/2005/8/layout/default"/>
    <dgm:cxn modelId="{30DA32CC-D4B2-433B-A045-E00C3A54A32A}" type="presParOf" srcId="{1DDBC3BD-60F4-4C7F-B702-A78879F7DD35}" destId="{FC8D2A1D-8F00-4F1E-8453-E5B79518A7E3}" srcOrd="10" destOrd="0" presId="urn:microsoft.com/office/officeart/2005/8/layout/default"/>
    <dgm:cxn modelId="{EA97F4EB-FE5A-4438-8BDD-A055E8A498F3}" type="presParOf" srcId="{1DDBC3BD-60F4-4C7F-B702-A78879F7DD35}" destId="{2AFF85D6-61A9-4507-BB06-F644F98B94C3}" srcOrd="11" destOrd="0" presId="urn:microsoft.com/office/officeart/2005/8/layout/default"/>
    <dgm:cxn modelId="{F6F87F16-FB87-455A-B533-864E7D8AFE4D}" type="presParOf" srcId="{1DDBC3BD-60F4-4C7F-B702-A78879F7DD35}" destId="{92B25E39-4086-4A5B-9BE7-684FCEFBC2C6}" srcOrd="12" destOrd="0" presId="urn:microsoft.com/office/officeart/2005/8/layout/default"/>
    <dgm:cxn modelId="{385A5925-6CF6-485A-96C4-E7FAAC08C623}" type="presParOf" srcId="{1DDBC3BD-60F4-4C7F-B702-A78879F7DD35}" destId="{492B1498-2940-437D-85B4-7F8F9C30BF1C}" srcOrd="13" destOrd="0" presId="urn:microsoft.com/office/officeart/2005/8/layout/default"/>
    <dgm:cxn modelId="{0B41BD66-2D81-4456-B2B8-D7872F61BBEA}" type="presParOf" srcId="{1DDBC3BD-60F4-4C7F-B702-A78879F7DD35}" destId="{26AD5721-96B4-4B3D-ADAE-7FA05A9A0175}"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068A137-86F2-475D-B272-6DD4747B61B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C5E20717-F724-4BB8-8265-439FB1EC7372}">
      <dgm:prSet phldrT="[Text]"/>
      <dgm:spPr/>
      <dgm:t>
        <a:bodyPr/>
        <a:lstStyle/>
        <a:p>
          <a:pPr algn="just"/>
          <a:r>
            <a:rPr lang="en-US" b="1" i="0" dirty="0" smtClean="0"/>
            <a:t>Discount without any obligation on the part of dealer</a:t>
          </a:r>
          <a:endParaRPr lang="en-IN" dirty="0"/>
        </a:p>
      </dgm:t>
    </dgm:pt>
    <dgm:pt modelId="{EE828D2D-BCC5-4556-B311-CF8C67F97B6D}" type="parTrans" cxnId="{0D022CE6-6DF6-4120-99FA-288C3BCC8ADF}">
      <dgm:prSet/>
      <dgm:spPr/>
      <dgm:t>
        <a:bodyPr/>
        <a:lstStyle/>
        <a:p>
          <a:endParaRPr lang="en-IN"/>
        </a:p>
      </dgm:t>
    </dgm:pt>
    <dgm:pt modelId="{62167D41-761F-4F39-BB9B-E37194DFB8D2}" type="sibTrans" cxnId="{0D022CE6-6DF6-4120-99FA-288C3BCC8ADF}">
      <dgm:prSet/>
      <dgm:spPr/>
      <dgm:t>
        <a:bodyPr/>
        <a:lstStyle/>
        <a:p>
          <a:endParaRPr lang="en-IN"/>
        </a:p>
      </dgm:t>
    </dgm:pt>
    <dgm:pt modelId="{9E01D86F-7E35-42EC-8DE9-2C876A82850A}">
      <dgm:prSet phldrT="[Text]"/>
      <dgm:spPr/>
      <dgm:t>
        <a:bodyPr/>
        <a:lstStyle/>
        <a:p>
          <a:r>
            <a:rPr lang="en-US" b="0" i="0" dirty="0" smtClean="0"/>
            <a:t>Supplier in such case issue CN with GST and dealer is required to reverse the ITC</a:t>
          </a:r>
          <a:endParaRPr lang="en-IN" dirty="0"/>
        </a:p>
      </dgm:t>
    </dgm:pt>
    <dgm:pt modelId="{386B5A35-70C6-4E4D-925E-565DFA74438F}" type="parTrans" cxnId="{25A8090E-A38E-4E0C-847E-8BD74913F90D}">
      <dgm:prSet/>
      <dgm:spPr/>
      <dgm:t>
        <a:bodyPr/>
        <a:lstStyle/>
        <a:p>
          <a:endParaRPr lang="en-IN"/>
        </a:p>
      </dgm:t>
    </dgm:pt>
    <dgm:pt modelId="{C1F33BC9-59F2-475C-B211-C349E4300E09}" type="sibTrans" cxnId="{25A8090E-A38E-4E0C-847E-8BD74913F90D}">
      <dgm:prSet/>
      <dgm:spPr/>
      <dgm:t>
        <a:bodyPr/>
        <a:lstStyle/>
        <a:p>
          <a:endParaRPr lang="en-IN"/>
        </a:p>
      </dgm:t>
    </dgm:pt>
    <dgm:pt modelId="{EAF72DE5-324A-44BD-B71D-D129690A9570}">
      <dgm:prSet phldrT="[Text]"/>
      <dgm:spPr/>
      <dgm:t>
        <a:bodyPr/>
        <a:lstStyle/>
        <a:p>
          <a:r>
            <a:rPr lang="en-US" dirty="0" smtClean="0"/>
            <a:t>In case of issuance of FCN,the dealer will be eligible to claim ITC on original amount not be required to reverse proportionate ITC</a:t>
          </a:r>
          <a:endParaRPr lang="en-IN" dirty="0"/>
        </a:p>
      </dgm:t>
    </dgm:pt>
    <dgm:pt modelId="{3268B25F-0B47-4BA0-A7D2-740B38AFDAC3}" type="parTrans" cxnId="{90D8DEE4-3A59-4329-B251-656C145D3D84}">
      <dgm:prSet/>
      <dgm:spPr/>
      <dgm:t>
        <a:bodyPr/>
        <a:lstStyle/>
        <a:p>
          <a:endParaRPr lang="en-IN"/>
        </a:p>
      </dgm:t>
    </dgm:pt>
    <dgm:pt modelId="{4E976DEC-35E6-4761-9C57-B7479488747B}" type="sibTrans" cxnId="{90D8DEE4-3A59-4329-B251-656C145D3D84}">
      <dgm:prSet/>
      <dgm:spPr/>
      <dgm:t>
        <a:bodyPr/>
        <a:lstStyle/>
        <a:p>
          <a:endParaRPr lang="en-IN"/>
        </a:p>
      </dgm:t>
    </dgm:pt>
    <dgm:pt modelId="{28EA967C-70C0-4E93-BD46-BD9EDF3AFC55}">
      <dgm:prSet phldrT="[Text]"/>
      <dgm:spPr/>
      <dgm:t>
        <a:bodyPr/>
        <a:lstStyle/>
        <a:p>
          <a:pPr algn="just"/>
          <a:r>
            <a:rPr lang="en-US" b="1" i="0" dirty="0" smtClean="0"/>
            <a:t>Discount with some obligation on the part of dealer</a:t>
          </a:r>
          <a:endParaRPr lang="en-IN" dirty="0"/>
        </a:p>
      </dgm:t>
    </dgm:pt>
    <dgm:pt modelId="{2C31F32B-A678-4929-9ABC-21F4AEF31398}" type="parTrans" cxnId="{6C367539-7E52-4318-94D3-52215314808A}">
      <dgm:prSet/>
      <dgm:spPr/>
      <dgm:t>
        <a:bodyPr/>
        <a:lstStyle/>
        <a:p>
          <a:endParaRPr lang="en-IN"/>
        </a:p>
      </dgm:t>
    </dgm:pt>
    <dgm:pt modelId="{C30BA314-7E15-4A33-90A2-2AA9E03E518D}" type="sibTrans" cxnId="{6C367539-7E52-4318-94D3-52215314808A}">
      <dgm:prSet/>
      <dgm:spPr/>
      <dgm:t>
        <a:bodyPr/>
        <a:lstStyle/>
        <a:p>
          <a:endParaRPr lang="en-IN"/>
        </a:p>
      </dgm:t>
    </dgm:pt>
    <dgm:pt modelId="{7140F197-526C-43D6-97D6-403B3444F37A}">
      <dgm:prSet phldrT="[Text]"/>
      <dgm:spPr/>
      <dgm:t>
        <a:bodyPr/>
        <a:lstStyle/>
        <a:p>
          <a:r>
            <a:rPr lang="en-US" dirty="0" smtClean="0"/>
            <a:t>In such case </a:t>
          </a:r>
          <a:r>
            <a:rPr lang="en-US" b="1" dirty="0" smtClean="0"/>
            <a:t>Dealer</a:t>
          </a:r>
          <a:r>
            <a:rPr lang="en-US" dirty="0" smtClean="0"/>
            <a:t> would be required to charge GST and supplier of Goods shall be eligible to claim Itc on the same.</a:t>
          </a:r>
          <a:endParaRPr lang="en-IN" dirty="0"/>
        </a:p>
      </dgm:t>
    </dgm:pt>
    <dgm:pt modelId="{1A96EDAC-1F0C-4D66-9300-4BB6EF73956B}" type="parTrans" cxnId="{F282D754-866B-407C-BDAA-E8F1FB920B0C}">
      <dgm:prSet/>
      <dgm:spPr/>
      <dgm:t>
        <a:bodyPr/>
        <a:lstStyle/>
        <a:p>
          <a:endParaRPr lang="en-IN"/>
        </a:p>
      </dgm:t>
    </dgm:pt>
    <dgm:pt modelId="{F467A897-2171-4131-B4F9-ABBAA7D0C699}" type="sibTrans" cxnId="{F282D754-866B-407C-BDAA-E8F1FB920B0C}">
      <dgm:prSet/>
      <dgm:spPr/>
      <dgm:t>
        <a:bodyPr/>
        <a:lstStyle/>
        <a:p>
          <a:endParaRPr lang="en-IN"/>
        </a:p>
      </dgm:t>
    </dgm:pt>
    <dgm:pt modelId="{83B3A588-2D20-4C5C-BA32-3240CF2ED3EE}">
      <dgm:prSet phldrT="[Text]"/>
      <dgm:spPr/>
      <dgm:t>
        <a:bodyPr/>
        <a:lstStyle/>
        <a:p>
          <a:pPr algn="just"/>
          <a:r>
            <a:rPr lang="en-US" b="1" i="0" dirty="0" smtClean="0"/>
            <a:t>Discount by supplier to offer price reduction by dealer to customer</a:t>
          </a:r>
          <a:endParaRPr lang="en-IN" dirty="0"/>
        </a:p>
      </dgm:t>
    </dgm:pt>
    <dgm:pt modelId="{BEBFAD47-CADB-4A2C-940B-180A82D1C5BA}" type="parTrans" cxnId="{2AA90255-7C55-40FE-9D52-9ADC589A1B81}">
      <dgm:prSet/>
      <dgm:spPr/>
      <dgm:t>
        <a:bodyPr/>
        <a:lstStyle/>
        <a:p>
          <a:endParaRPr lang="en-IN"/>
        </a:p>
      </dgm:t>
    </dgm:pt>
    <dgm:pt modelId="{890CDD26-7143-45CF-925B-5B2D84E4A22A}" type="sibTrans" cxnId="{2AA90255-7C55-40FE-9D52-9ADC589A1B81}">
      <dgm:prSet/>
      <dgm:spPr/>
      <dgm:t>
        <a:bodyPr/>
        <a:lstStyle/>
        <a:p>
          <a:endParaRPr lang="en-IN"/>
        </a:p>
      </dgm:t>
    </dgm:pt>
    <dgm:pt modelId="{02D0F988-B0C1-4796-9CE0-ED26D1461735}">
      <dgm:prSet phldrT="[Text]"/>
      <dgm:spPr/>
      <dgm:t>
        <a:bodyPr/>
        <a:lstStyle/>
        <a:p>
          <a:r>
            <a:rPr lang="en-US" b="0" i="0" dirty="0" smtClean="0"/>
            <a:t>The customer if registered would be eligible to claim ITC of the tax charged by the dealer only to the extent of the tax paid by the said customer to the dealer as per second proviso to Sec 16(2) of CGST Act 2017</a:t>
          </a:r>
          <a:endParaRPr lang="en-IN" dirty="0"/>
        </a:p>
      </dgm:t>
    </dgm:pt>
    <dgm:pt modelId="{B027112D-CCD3-4F23-9107-A06707F90539}" type="parTrans" cxnId="{A59F5B76-D175-4451-A3E4-BFF34F4250A3}">
      <dgm:prSet/>
      <dgm:spPr/>
      <dgm:t>
        <a:bodyPr/>
        <a:lstStyle/>
        <a:p>
          <a:endParaRPr lang="en-IN"/>
        </a:p>
      </dgm:t>
    </dgm:pt>
    <dgm:pt modelId="{745D17FF-7406-44A4-B1BB-FF4244A1ED5D}" type="sibTrans" cxnId="{A59F5B76-D175-4451-A3E4-BFF34F4250A3}">
      <dgm:prSet/>
      <dgm:spPr/>
      <dgm:t>
        <a:bodyPr/>
        <a:lstStyle/>
        <a:p>
          <a:endParaRPr lang="en-IN"/>
        </a:p>
      </dgm:t>
    </dgm:pt>
    <dgm:pt modelId="{61B6A22F-B136-45C7-AE66-FD16013BAE42}">
      <dgm:prSet phldrT="[Text]"/>
      <dgm:spPr/>
      <dgm:t>
        <a:bodyPr/>
        <a:lstStyle/>
        <a:p>
          <a:endParaRPr lang="en-IN" dirty="0"/>
        </a:p>
      </dgm:t>
    </dgm:pt>
    <dgm:pt modelId="{B2182867-8FD4-4278-8DC8-305D09BFD891}" type="parTrans" cxnId="{BB158580-531E-4E33-A2FE-8BC2EA29E5A9}">
      <dgm:prSet/>
      <dgm:spPr/>
      <dgm:t>
        <a:bodyPr/>
        <a:lstStyle/>
        <a:p>
          <a:endParaRPr lang="en-IN"/>
        </a:p>
      </dgm:t>
    </dgm:pt>
    <dgm:pt modelId="{6EA1FC27-9830-4F0E-A166-0B5ADBC662DD}" type="sibTrans" cxnId="{BB158580-531E-4E33-A2FE-8BC2EA29E5A9}">
      <dgm:prSet/>
      <dgm:spPr/>
      <dgm:t>
        <a:bodyPr/>
        <a:lstStyle/>
        <a:p>
          <a:endParaRPr lang="en-IN"/>
        </a:p>
      </dgm:t>
    </dgm:pt>
    <dgm:pt modelId="{122458F4-3117-4679-B2C1-0454D9288306}" type="pres">
      <dgm:prSet presAssocID="{B068A137-86F2-475D-B272-6DD4747B61B3}" presName="Name0" presStyleCnt="0">
        <dgm:presLayoutVars>
          <dgm:dir/>
          <dgm:animLvl val="lvl"/>
          <dgm:resizeHandles val="exact"/>
        </dgm:presLayoutVars>
      </dgm:prSet>
      <dgm:spPr/>
      <dgm:t>
        <a:bodyPr/>
        <a:lstStyle/>
        <a:p>
          <a:endParaRPr lang="en-IN"/>
        </a:p>
      </dgm:t>
    </dgm:pt>
    <dgm:pt modelId="{83B92EC4-F09E-4703-95A6-BF10CD6CA6DB}" type="pres">
      <dgm:prSet presAssocID="{C5E20717-F724-4BB8-8265-439FB1EC7372}" presName="linNode" presStyleCnt="0"/>
      <dgm:spPr/>
    </dgm:pt>
    <dgm:pt modelId="{32AC7353-E422-469C-B394-2C2E3602F4FB}" type="pres">
      <dgm:prSet presAssocID="{C5E20717-F724-4BB8-8265-439FB1EC7372}" presName="parentText" presStyleLbl="node1" presStyleIdx="0" presStyleCnt="3">
        <dgm:presLayoutVars>
          <dgm:chMax val="1"/>
          <dgm:bulletEnabled val="1"/>
        </dgm:presLayoutVars>
      </dgm:prSet>
      <dgm:spPr/>
      <dgm:t>
        <a:bodyPr/>
        <a:lstStyle/>
        <a:p>
          <a:endParaRPr lang="en-IN"/>
        </a:p>
      </dgm:t>
    </dgm:pt>
    <dgm:pt modelId="{F7ED9882-75C2-441C-A94B-D8139337600C}" type="pres">
      <dgm:prSet presAssocID="{C5E20717-F724-4BB8-8265-439FB1EC7372}" presName="descendantText" presStyleLbl="alignAccFollowNode1" presStyleIdx="0" presStyleCnt="3">
        <dgm:presLayoutVars>
          <dgm:bulletEnabled val="1"/>
        </dgm:presLayoutVars>
      </dgm:prSet>
      <dgm:spPr/>
      <dgm:t>
        <a:bodyPr/>
        <a:lstStyle/>
        <a:p>
          <a:endParaRPr lang="en-IN"/>
        </a:p>
      </dgm:t>
    </dgm:pt>
    <dgm:pt modelId="{65003325-DD6B-4B69-B982-33F0EB1181F9}" type="pres">
      <dgm:prSet presAssocID="{62167D41-761F-4F39-BB9B-E37194DFB8D2}" presName="sp" presStyleCnt="0"/>
      <dgm:spPr/>
    </dgm:pt>
    <dgm:pt modelId="{BA424DF7-09A5-4320-B643-F33B21FE49FE}" type="pres">
      <dgm:prSet presAssocID="{28EA967C-70C0-4E93-BD46-BD9EDF3AFC55}" presName="linNode" presStyleCnt="0"/>
      <dgm:spPr/>
    </dgm:pt>
    <dgm:pt modelId="{A6B41D96-A00E-4FDE-A908-F85AF49EC22E}" type="pres">
      <dgm:prSet presAssocID="{28EA967C-70C0-4E93-BD46-BD9EDF3AFC55}" presName="parentText" presStyleLbl="node1" presStyleIdx="1" presStyleCnt="3">
        <dgm:presLayoutVars>
          <dgm:chMax val="1"/>
          <dgm:bulletEnabled val="1"/>
        </dgm:presLayoutVars>
      </dgm:prSet>
      <dgm:spPr/>
      <dgm:t>
        <a:bodyPr/>
        <a:lstStyle/>
        <a:p>
          <a:endParaRPr lang="en-IN"/>
        </a:p>
      </dgm:t>
    </dgm:pt>
    <dgm:pt modelId="{18D82B43-4705-48E2-B086-4C6A75C6F180}" type="pres">
      <dgm:prSet presAssocID="{28EA967C-70C0-4E93-BD46-BD9EDF3AFC55}" presName="descendantText" presStyleLbl="alignAccFollowNode1" presStyleIdx="1" presStyleCnt="3">
        <dgm:presLayoutVars>
          <dgm:bulletEnabled val="1"/>
        </dgm:presLayoutVars>
      </dgm:prSet>
      <dgm:spPr/>
      <dgm:t>
        <a:bodyPr/>
        <a:lstStyle/>
        <a:p>
          <a:endParaRPr lang="en-IN"/>
        </a:p>
      </dgm:t>
    </dgm:pt>
    <dgm:pt modelId="{945E2C66-361E-422D-A35E-86A037211A2B}" type="pres">
      <dgm:prSet presAssocID="{C30BA314-7E15-4A33-90A2-2AA9E03E518D}" presName="sp" presStyleCnt="0"/>
      <dgm:spPr/>
    </dgm:pt>
    <dgm:pt modelId="{9675748C-3E55-4C02-8E07-EF481E6F6B24}" type="pres">
      <dgm:prSet presAssocID="{83B3A588-2D20-4C5C-BA32-3240CF2ED3EE}" presName="linNode" presStyleCnt="0"/>
      <dgm:spPr/>
    </dgm:pt>
    <dgm:pt modelId="{514B7330-8265-45DF-884A-A63BEE4DED1E}" type="pres">
      <dgm:prSet presAssocID="{83B3A588-2D20-4C5C-BA32-3240CF2ED3EE}" presName="parentText" presStyleLbl="node1" presStyleIdx="2" presStyleCnt="3" custLinFactNeighborX="-1641" custLinFactNeighborY="698">
        <dgm:presLayoutVars>
          <dgm:chMax val="1"/>
          <dgm:bulletEnabled val="1"/>
        </dgm:presLayoutVars>
      </dgm:prSet>
      <dgm:spPr/>
      <dgm:t>
        <a:bodyPr/>
        <a:lstStyle/>
        <a:p>
          <a:endParaRPr lang="en-IN"/>
        </a:p>
      </dgm:t>
    </dgm:pt>
    <dgm:pt modelId="{6EFCD475-2539-4040-BA03-63A56D2753C6}" type="pres">
      <dgm:prSet presAssocID="{83B3A588-2D20-4C5C-BA32-3240CF2ED3EE}" presName="descendantText" presStyleLbl="alignAccFollowNode1" presStyleIdx="2" presStyleCnt="3">
        <dgm:presLayoutVars>
          <dgm:bulletEnabled val="1"/>
        </dgm:presLayoutVars>
      </dgm:prSet>
      <dgm:spPr/>
      <dgm:t>
        <a:bodyPr/>
        <a:lstStyle/>
        <a:p>
          <a:endParaRPr lang="en-IN"/>
        </a:p>
      </dgm:t>
    </dgm:pt>
  </dgm:ptLst>
  <dgm:cxnLst>
    <dgm:cxn modelId="{F282D754-866B-407C-BDAA-E8F1FB920B0C}" srcId="{28EA967C-70C0-4E93-BD46-BD9EDF3AFC55}" destId="{7140F197-526C-43D6-97D6-403B3444F37A}" srcOrd="0" destOrd="0" parTransId="{1A96EDAC-1F0C-4D66-9300-4BB6EF73956B}" sibTransId="{F467A897-2171-4131-B4F9-ABBAA7D0C699}"/>
    <dgm:cxn modelId="{0D022CE6-6DF6-4120-99FA-288C3BCC8ADF}" srcId="{B068A137-86F2-475D-B272-6DD4747B61B3}" destId="{C5E20717-F724-4BB8-8265-439FB1EC7372}" srcOrd="0" destOrd="0" parTransId="{EE828D2D-BCC5-4556-B311-CF8C67F97B6D}" sibTransId="{62167D41-761F-4F39-BB9B-E37194DFB8D2}"/>
    <dgm:cxn modelId="{63CDCC2D-0E36-48AB-8D2D-5E3BB06525ED}" type="presOf" srcId="{9E01D86F-7E35-42EC-8DE9-2C876A82850A}" destId="{F7ED9882-75C2-441C-A94B-D8139337600C}" srcOrd="0" destOrd="0" presId="urn:microsoft.com/office/officeart/2005/8/layout/vList5"/>
    <dgm:cxn modelId="{90D8DEE4-3A59-4329-B251-656C145D3D84}" srcId="{C5E20717-F724-4BB8-8265-439FB1EC7372}" destId="{EAF72DE5-324A-44BD-B71D-D129690A9570}" srcOrd="1" destOrd="0" parTransId="{3268B25F-0B47-4BA0-A7D2-740B38AFDAC3}" sibTransId="{4E976DEC-35E6-4761-9C57-B7479488747B}"/>
    <dgm:cxn modelId="{3E11583E-B3CC-4B9A-9DAB-45ACBB37A8FB}" type="presOf" srcId="{7140F197-526C-43D6-97D6-403B3444F37A}" destId="{18D82B43-4705-48E2-B086-4C6A75C6F180}" srcOrd="0" destOrd="0" presId="urn:microsoft.com/office/officeart/2005/8/layout/vList5"/>
    <dgm:cxn modelId="{3B3FAB41-A680-4131-9DB0-4D65BC4DDE61}" type="presOf" srcId="{C5E20717-F724-4BB8-8265-439FB1EC7372}" destId="{32AC7353-E422-469C-B394-2C2E3602F4FB}" srcOrd="0" destOrd="0" presId="urn:microsoft.com/office/officeart/2005/8/layout/vList5"/>
    <dgm:cxn modelId="{2C817E44-2559-49F7-A859-1919EC96988B}" type="presOf" srcId="{02D0F988-B0C1-4796-9CE0-ED26D1461735}" destId="{6EFCD475-2539-4040-BA03-63A56D2753C6}" srcOrd="0" destOrd="0" presId="urn:microsoft.com/office/officeart/2005/8/layout/vList5"/>
    <dgm:cxn modelId="{627B367A-EC46-4FEA-9EF9-98FCD7F82BA2}" type="presOf" srcId="{B068A137-86F2-475D-B272-6DD4747B61B3}" destId="{122458F4-3117-4679-B2C1-0454D9288306}" srcOrd="0" destOrd="0" presId="urn:microsoft.com/office/officeart/2005/8/layout/vList5"/>
    <dgm:cxn modelId="{A59F5B76-D175-4451-A3E4-BFF34F4250A3}" srcId="{83B3A588-2D20-4C5C-BA32-3240CF2ED3EE}" destId="{02D0F988-B0C1-4796-9CE0-ED26D1461735}" srcOrd="0" destOrd="0" parTransId="{B027112D-CCD3-4F23-9107-A06707F90539}" sibTransId="{745D17FF-7406-44A4-B1BB-FF4244A1ED5D}"/>
    <dgm:cxn modelId="{0E53599C-BA82-41FE-BCBB-AFF805234D31}" type="presOf" srcId="{28EA967C-70C0-4E93-BD46-BD9EDF3AFC55}" destId="{A6B41D96-A00E-4FDE-A908-F85AF49EC22E}" srcOrd="0" destOrd="0" presId="urn:microsoft.com/office/officeart/2005/8/layout/vList5"/>
    <dgm:cxn modelId="{25A8090E-A38E-4E0C-847E-8BD74913F90D}" srcId="{C5E20717-F724-4BB8-8265-439FB1EC7372}" destId="{9E01D86F-7E35-42EC-8DE9-2C876A82850A}" srcOrd="0" destOrd="0" parTransId="{386B5A35-70C6-4E4D-925E-565DFA74438F}" sibTransId="{C1F33BC9-59F2-475C-B211-C349E4300E09}"/>
    <dgm:cxn modelId="{AF2EADD6-DE9A-43E9-82CB-D211F61F0C53}" type="presOf" srcId="{61B6A22F-B136-45C7-AE66-FD16013BAE42}" destId="{6EFCD475-2539-4040-BA03-63A56D2753C6}" srcOrd="0" destOrd="1" presId="urn:microsoft.com/office/officeart/2005/8/layout/vList5"/>
    <dgm:cxn modelId="{70598669-DE35-4E07-9447-3484DE67D9BE}" type="presOf" srcId="{EAF72DE5-324A-44BD-B71D-D129690A9570}" destId="{F7ED9882-75C2-441C-A94B-D8139337600C}" srcOrd="0" destOrd="1" presId="urn:microsoft.com/office/officeart/2005/8/layout/vList5"/>
    <dgm:cxn modelId="{2AA90255-7C55-40FE-9D52-9ADC589A1B81}" srcId="{B068A137-86F2-475D-B272-6DD4747B61B3}" destId="{83B3A588-2D20-4C5C-BA32-3240CF2ED3EE}" srcOrd="2" destOrd="0" parTransId="{BEBFAD47-CADB-4A2C-940B-180A82D1C5BA}" sibTransId="{890CDD26-7143-45CF-925B-5B2D84E4A22A}"/>
    <dgm:cxn modelId="{6C367539-7E52-4318-94D3-52215314808A}" srcId="{B068A137-86F2-475D-B272-6DD4747B61B3}" destId="{28EA967C-70C0-4E93-BD46-BD9EDF3AFC55}" srcOrd="1" destOrd="0" parTransId="{2C31F32B-A678-4929-9ABC-21F4AEF31398}" sibTransId="{C30BA314-7E15-4A33-90A2-2AA9E03E518D}"/>
    <dgm:cxn modelId="{BB158580-531E-4E33-A2FE-8BC2EA29E5A9}" srcId="{83B3A588-2D20-4C5C-BA32-3240CF2ED3EE}" destId="{61B6A22F-B136-45C7-AE66-FD16013BAE42}" srcOrd="1" destOrd="0" parTransId="{B2182867-8FD4-4278-8DC8-305D09BFD891}" sibTransId="{6EA1FC27-9830-4F0E-A166-0B5ADBC662DD}"/>
    <dgm:cxn modelId="{1CFF43EF-0E30-487F-BAD9-B84BBDEA7F17}" type="presOf" srcId="{83B3A588-2D20-4C5C-BA32-3240CF2ED3EE}" destId="{514B7330-8265-45DF-884A-A63BEE4DED1E}" srcOrd="0" destOrd="0" presId="urn:microsoft.com/office/officeart/2005/8/layout/vList5"/>
    <dgm:cxn modelId="{BC42E864-9479-4B37-ADC2-0F2A1B7E7F65}" type="presParOf" srcId="{122458F4-3117-4679-B2C1-0454D9288306}" destId="{83B92EC4-F09E-4703-95A6-BF10CD6CA6DB}" srcOrd="0" destOrd="0" presId="urn:microsoft.com/office/officeart/2005/8/layout/vList5"/>
    <dgm:cxn modelId="{E14A64C9-13D9-4CCC-A5DF-E920D581C411}" type="presParOf" srcId="{83B92EC4-F09E-4703-95A6-BF10CD6CA6DB}" destId="{32AC7353-E422-469C-B394-2C2E3602F4FB}" srcOrd="0" destOrd="0" presId="urn:microsoft.com/office/officeart/2005/8/layout/vList5"/>
    <dgm:cxn modelId="{D2BFAEC3-A310-41C7-B293-127D2DF60901}" type="presParOf" srcId="{83B92EC4-F09E-4703-95A6-BF10CD6CA6DB}" destId="{F7ED9882-75C2-441C-A94B-D8139337600C}" srcOrd="1" destOrd="0" presId="urn:microsoft.com/office/officeart/2005/8/layout/vList5"/>
    <dgm:cxn modelId="{4957705B-DF39-42EF-A05D-EE99D7B56DBD}" type="presParOf" srcId="{122458F4-3117-4679-B2C1-0454D9288306}" destId="{65003325-DD6B-4B69-B982-33F0EB1181F9}" srcOrd="1" destOrd="0" presId="urn:microsoft.com/office/officeart/2005/8/layout/vList5"/>
    <dgm:cxn modelId="{EBC78EE6-E341-4399-ADA8-EC689B4D87A2}" type="presParOf" srcId="{122458F4-3117-4679-B2C1-0454D9288306}" destId="{BA424DF7-09A5-4320-B643-F33B21FE49FE}" srcOrd="2" destOrd="0" presId="urn:microsoft.com/office/officeart/2005/8/layout/vList5"/>
    <dgm:cxn modelId="{ED641522-ABDC-42F0-93CC-C5F768F84993}" type="presParOf" srcId="{BA424DF7-09A5-4320-B643-F33B21FE49FE}" destId="{A6B41D96-A00E-4FDE-A908-F85AF49EC22E}" srcOrd="0" destOrd="0" presId="urn:microsoft.com/office/officeart/2005/8/layout/vList5"/>
    <dgm:cxn modelId="{0E4A66B0-181E-4F4E-9F1C-710F8C698BB0}" type="presParOf" srcId="{BA424DF7-09A5-4320-B643-F33B21FE49FE}" destId="{18D82B43-4705-48E2-B086-4C6A75C6F180}" srcOrd="1" destOrd="0" presId="urn:microsoft.com/office/officeart/2005/8/layout/vList5"/>
    <dgm:cxn modelId="{D91F3B39-AF69-43DA-A1ED-7BF488AE8AB4}" type="presParOf" srcId="{122458F4-3117-4679-B2C1-0454D9288306}" destId="{945E2C66-361E-422D-A35E-86A037211A2B}" srcOrd="3" destOrd="0" presId="urn:microsoft.com/office/officeart/2005/8/layout/vList5"/>
    <dgm:cxn modelId="{6C034F3C-485E-4FEF-81A7-DDBCD1B0885D}" type="presParOf" srcId="{122458F4-3117-4679-B2C1-0454D9288306}" destId="{9675748C-3E55-4C02-8E07-EF481E6F6B24}" srcOrd="4" destOrd="0" presId="urn:microsoft.com/office/officeart/2005/8/layout/vList5"/>
    <dgm:cxn modelId="{E3FF50B4-0561-493C-BDAC-4FC735A1146D}" type="presParOf" srcId="{9675748C-3E55-4C02-8E07-EF481E6F6B24}" destId="{514B7330-8265-45DF-884A-A63BEE4DED1E}" srcOrd="0" destOrd="0" presId="urn:microsoft.com/office/officeart/2005/8/layout/vList5"/>
    <dgm:cxn modelId="{B83D6DBB-FD96-4AC9-A561-A74B567B76CA}" type="presParOf" srcId="{9675748C-3E55-4C02-8E07-EF481E6F6B24}" destId="{6EFCD475-2539-4040-BA03-63A56D2753C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E8B890-0E96-435F-98E2-B77F6F92C991}"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IN"/>
        </a:p>
      </dgm:t>
    </dgm:pt>
    <dgm:pt modelId="{FA736667-0359-40F8-8A63-534FD69C66B9}">
      <dgm:prSet phldrT="[Text]"/>
      <dgm:spPr/>
      <dgm:t>
        <a:bodyPr/>
        <a:lstStyle/>
        <a:p>
          <a:pPr algn="just"/>
          <a:r>
            <a:rPr lang="en-US" dirty="0" smtClean="0"/>
            <a:t>Invoices or debit notes uploaded by supplier u/s 37(1)i.e. invoices or debit notes reflected in GSTR 2A</a:t>
          </a:r>
        </a:p>
      </dgm:t>
    </dgm:pt>
    <dgm:pt modelId="{B61D2531-0D0B-4910-89DC-E0582D3F0D05}" type="parTrans" cxnId="{A9E11D5E-FDF0-4D49-A54E-72E0FD3E4E6D}">
      <dgm:prSet/>
      <dgm:spPr/>
      <dgm:t>
        <a:bodyPr/>
        <a:lstStyle/>
        <a:p>
          <a:endParaRPr lang="en-IN"/>
        </a:p>
      </dgm:t>
    </dgm:pt>
    <dgm:pt modelId="{38F59B6D-A3D0-4470-9E9E-859C929317CB}" type="sibTrans" cxnId="{A9E11D5E-FDF0-4D49-A54E-72E0FD3E4E6D}">
      <dgm:prSet/>
      <dgm:spPr/>
      <dgm:t>
        <a:bodyPr/>
        <a:lstStyle/>
        <a:p>
          <a:endParaRPr lang="en-IN"/>
        </a:p>
      </dgm:t>
    </dgm:pt>
    <dgm:pt modelId="{60F53AD8-651F-4BAC-BE24-3BEB737ED6AE}">
      <dgm:prSet phldrT="[Text]"/>
      <dgm:spPr/>
      <dgm:t>
        <a:bodyPr/>
        <a:lstStyle/>
        <a:p>
          <a:pPr algn="just"/>
          <a:r>
            <a:rPr lang="en-US" dirty="0" smtClean="0"/>
            <a:t>Full amount of ITC can be claimed by the supplier subject to conditions specified u/s 16 of CGST Act,2017</a:t>
          </a:r>
          <a:endParaRPr lang="en-IN" dirty="0"/>
        </a:p>
      </dgm:t>
    </dgm:pt>
    <dgm:pt modelId="{1E2340E4-AD48-4677-B70C-ED5D5BCC0244}" type="parTrans" cxnId="{F163F407-0446-4ECA-8BB3-CB47777309D8}">
      <dgm:prSet/>
      <dgm:spPr/>
      <dgm:t>
        <a:bodyPr/>
        <a:lstStyle/>
        <a:p>
          <a:endParaRPr lang="en-IN"/>
        </a:p>
      </dgm:t>
    </dgm:pt>
    <dgm:pt modelId="{77D88A8E-B430-4C65-8CAD-05DA6AFB6755}" type="sibTrans" cxnId="{F163F407-0446-4ECA-8BB3-CB47777309D8}">
      <dgm:prSet/>
      <dgm:spPr/>
      <dgm:t>
        <a:bodyPr/>
        <a:lstStyle/>
        <a:p>
          <a:endParaRPr lang="en-IN"/>
        </a:p>
      </dgm:t>
    </dgm:pt>
    <dgm:pt modelId="{DFB612E4-976E-46BF-AC66-7B965D642CBE}">
      <dgm:prSet phldrT="[Text]"/>
      <dgm:spPr/>
      <dgm:t>
        <a:bodyPr/>
        <a:lstStyle/>
        <a:p>
          <a:pPr algn="just"/>
          <a:r>
            <a:rPr lang="en-US" dirty="0" smtClean="0"/>
            <a:t>Invoices or debit notes </a:t>
          </a:r>
          <a:r>
            <a:rPr lang="en-US" b="1" dirty="0" smtClean="0"/>
            <a:t>NOT </a:t>
          </a:r>
          <a:r>
            <a:rPr lang="en-US" dirty="0" smtClean="0"/>
            <a:t>uploaded by supplier u/s 37(1)i.e. not reflected in GSTR 2A</a:t>
          </a:r>
        </a:p>
      </dgm:t>
    </dgm:pt>
    <dgm:pt modelId="{4A79A0C4-4927-4C8E-ACB5-A81DF3B26E6A}" type="parTrans" cxnId="{F81AAB80-B47C-4370-B855-0528B44E2755}">
      <dgm:prSet/>
      <dgm:spPr/>
      <dgm:t>
        <a:bodyPr/>
        <a:lstStyle/>
        <a:p>
          <a:endParaRPr lang="en-IN"/>
        </a:p>
      </dgm:t>
    </dgm:pt>
    <dgm:pt modelId="{7BEC4AB3-872B-405C-9FC6-FA7334E6DC4C}" type="sibTrans" cxnId="{F81AAB80-B47C-4370-B855-0528B44E2755}">
      <dgm:prSet/>
      <dgm:spPr/>
      <dgm:t>
        <a:bodyPr/>
        <a:lstStyle/>
        <a:p>
          <a:endParaRPr lang="en-IN"/>
        </a:p>
      </dgm:t>
    </dgm:pt>
    <dgm:pt modelId="{301B6794-F791-4E9D-9F0A-7481E4EC966D}">
      <dgm:prSet phldrT="[Text]"/>
      <dgm:spPr/>
      <dgm:t>
        <a:bodyPr/>
        <a:lstStyle/>
        <a:p>
          <a:pPr algn="just"/>
          <a:r>
            <a:rPr lang="en-US" dirty="0" smtClean="0"/>
            <a:t>ITC shall be available only to the extent of 20%of </a:t>
          </a:r>
          <a:r>
            <a:rPr lang="en-US" b="1" dirty="0" smtClean="0"/>
            <a:t>eligible ITC available</a:t>
          </a:r>
          <a:r>
            <a:rPr lang="en-US" dirty="0" smtClean="0"/>
            <a:t> above.</a:t>
          </a:r>
          <a:endParaRPr lang="en-IN" dirty="0"/>
        </a:p>
      </dgm:t>
    </dgm:pt>
    <dgm:pt modelId="{70FFBD62-51D9-4EDC-9CA4-B1949B44BB87}" type="parTrans" cxnId="{6A85D9A5-CB5E-4628-8D05-F7C677C523E6}">
      <dgm:prSet/>
      <dgm:spPr/>
      <dgm:t>
        <a:bodyPr/>
        <a:lstStyle/>
        <a:p>
          <a:endParaRPr lang="en-IN"/>
        </a:p>
      </dgm:t>
    </dgm:pt>
    <dgm:pt modelId="{5DC058E1-CDD8-49DE-9BD5-EFF7123187EB}" type="sibTrans" cxnId="{6A85D9A5-CB5E-4628-8D05-F7C677C523E6}">
      <dgm:prSet/>
      <dgm:spPr/>
      <dgm:t>
        <a:bodyPr/>
        <a:lstStyle/>
        <a:p>
          <a:endParaRPr lang="en-IN"/>
        </a:p>
      </dgm:t>
    </dgm:pt>
    <dgm:pt modelId="{1299BEC0-0907-449F-8088-4A40E47DADF5}" type="pres">
      <dgm:prSet presAssocID="{D1E8B890-0E96-435F-98E2-B77F6F92C991}" presName="Name0" presStyleCnt="0">
        <dgm:presLayoutVars>
          <dgm:dir/>
          <dgm:animLvl val="lvl"/>
          <dgm:resizeHandles/>
        </dgm:presLayoutVars>
      </dgm:prSet>
      <dgm:spPr/>
      <dgm:t>
        <a:bodyPr/>
        <a:lstStyle/>
        <a:p>
          <a:endParaRPr lang="en-IN"/>
        </a:p>
      </dgm:t>
    </dgm:pt>
    <dgm:pt modelId="{C6ED451A-E9FE-4201-853B-E70C21C64A53}" type="pres">
      <dgm:prSet presAssocID="{FA736667-0359-40F8-8A63-534FD69C66B9}" presName="linNode" presStyleCnt="0"/>
      <dgm:spPr/>
    </dgm:pt>
    <dgm:pt modelId="{1D6F4575-B260-4B8B-A4ED-C22C82DC9BBF}" type="pres">
      <dgm:prSet presAssocID="{FA736667-0359-40F8-8A63-534FD69C66B9}" presName="parentShp" presStyleLbl="node1" presStyleIdx="0" presStyleCnt="2" custLinFactNeighborX="-408" custLinFactNeighborY="1051">
        <dgm:presLayoutVars>
          <dgm:bulletEnabled val="1"/>
        </dgm:presLayoutVars>
      </dgm:prSet>
      <dgm:spPr/>
      <dgm:t>
        <a:bodyPr/>
        <a:lstStyle/>
        <a:p>
          <a:endParaRPr lang="en-IN"/>
        </a:p>
      </dgm:t>
    </dgm:pt>
    <dgm:pt modelId="{03F09F2B-7F3D-49E4-B315-7D45CAD530B4}" type="pres">
      <dgm:prSet presAssocID="{FA736667-0359-40F8-8A63-534FD69C66B9}" presName="childShp" presStyleLbl="bgAccFollowNode1" presStyleIdx="0" presStyleCnt="2">
        <dgm:presLayoutVars>
          <dgm:bulletEnabled val="1"/>
        </dgm:presLayoutVars>
      </dgm:prSet>
      <dgm:spPr/>
      <dgm:t>
        <a:bodyPr/>
        <a:lstStyle/>
        <a:p>
          <a:endParaRPr lang="en-IN"/>
        </a:p>
      </dgm:t>
    </dgm:pt>
    <dgm:pt modelId="{B6A16812-C458-42AE-88F5-84A710958FFF}" type="pres">
      <dgm:prSet presAssocID="{38F59B6D-A3D0-4470-9E9E-859C929317CB}" presName="spacing" presStyleCnt="0"/>
      <dgm:spPr/>
    </dgm:pt>
    <dgm:pt modelId="{60BB4048-9A3C-4204-9898-01EA01A289EA}" type="pres">
      <dgm:prSet presAssocID="{DFB612E4-976E-46BF-AC66-7B965D642CBE}" presName="linNode" presStyleCnt="0"/>
      <dgm:spPr/>
    </dgm:pt>
    <dgm:pt modelId="{529A8C92-FDA4-4CF4-A4C7-0804CB225697}" type="pres">
      <dgm:prSet presAssocID="{DFB612E4-976E-46BF-AC66-7B965D642CBE}" presName="parentShp" presStyleLbl="node1" presStyleIdx="1" presStyleCnt="2">
        <dgm:presLayoutVars>
          <dgm:bulletEnabled val="1"/>
        </dgm:presLayoutVars>
      </dgm:prSet>
      <dgm:spPr/>
      <dgm:t>
        <a:bodyPr/>
        <a:lstStyle/>
        <a:p>
          <a:endParaRPr lang="en-IN"/>
        </a:p>
      </dgm:t>
    </dgm:pt>
    <dgm:pt modelId="{87249B3D-3568-47EF-8247-D509CD5917DF}" type="pres">
      <dgm:prSet presAssocID="{DFB612E4-976E-46BF-AC66-7B965D642CBE}" presName="childShp" presStyleLbl="bgAccFollowNode1" presStyleIdx="1" presStyleCnt="2">
        <dgm:presLayoutVars>
          <dgm:bulletEnabled val="1"/>
        </dgm:presLayoutVars>
      </dgm:prSet>
      <dgm:spPr/>
      <dgm:t>
        <a:bodyPr/>
        <a:lstStyle/>
        <a:p>
          <a:endParaRPr lang="en-IN"/>
        </a:p>
      </dgm:t>
    </dgm:pt>
  </dgm:ptLst>
  <dgm:cxnLst>
    <dgm:cxn modelId="{EB97A9E5-3FB3-4AD9-BBD0-5AF1F1DA050E}" type="presOf" srcId="{60F53AD8-651F-4BAC-BE24-3BEB737ED6AE}" destId="{03F09F2B-7F3D-49E4-B315-7D45CAD530B4}" srcOrd="0" destOrd="0" presId="urn:microsoft.com/office/officeart/2005/8/layout/vList6"/>
    <dgm:cxn modelId="{6A85D9A5-CB5E-4628-8D05-F7C677C523E6}" srcId="{DFB612E4-976E-46BF-AC66-7B965D642CBE}" destId="{301B6794-F791-4E9D-9F0A-7481E4EC966D}" srcOrd="0" destOrd="0" parTransId="{70FFBD62-51D9-4EDC-9CA4-B1949B44BB87}" sibTransId="{5DC058E1-CDD8-49DE-9BD5-EFF7123187EB}"/>
    <dgm:cxn modelId="{58D84392-C3D1-41E0-AA0E-323341131258}" type="presOf" srcId="{DFB612E4-976E-46BF-AC66-7B965D642CBE}" destId="{529A8C92-FDA4-4CF4-A4C7-0804CB225697}" srcOrd="0" destOrd="0" presId="urn:microsoft.com/office/officeart/2005/8/layout/vList6"/>
    <dgm:cxn modelId="{F81AAB80-B47C-4370-B855-0528B44E2755}" srcId="{D1E8B890-0E96-435F-98E2-B77F6F92C991}" destId="{DFB612E4-976E-46BF-AC66-7B965D642CBE}" srcOrd="1" destOrd="0" parTransId="{4A79A0C4-4927-4C8E-ACB5-A81DF3B26E6A}" sibTransId="{7BEC4AB3-872B-405C-9FC6-FA7334E6DC4C}"/>
    <dgm:cxn modelId="{3F42BE1A-CC7F-415C-8ACF-6AEFD1080A50}" type="presOf" srcId="{FA736667-0359-40F8-8A63-534FD69C66B9}" destId="{1D6F4575-B260-4B8B-A4ED-C22C82DC9BBF}" srcOrd="0" destOrd="0" presId="urn:microsoft.com/office/officeart/2005/8/layout/vList6"/>
    <dgm:cxn modelId="{48C1246D-BF19-462C-8E7D-2566A856343C}" type="presOf" srcId="{301B6794-F791-4E9D-9F0A-7481E4EC966D}" destId="{87249B3D-3568-47EF-8247-D509CD5917DF}" srcOrd="0" destOrd="0" presId="urn:microsoft.com/office/officeart/2005/8/layout/vList6"/>
    <dgm:cxn modelId="{F163F407-0446-4ECA-8BB3-CB47777309D8}" srcId="{FA736667-0359-40F8-8A63-534FD69C66B9}" destId="{60F53AD8-651F-4BAC-BE24-3BEB737ED6AE}" srcOrd="0" destOrd="0" parTransId="{1E2340E4-AD48-4677-B70C-ED5D5BCC0244}" sibTransId="{77D88A8E-B430-4C65-8CAD-05DA6AFB6755}"/>
    <dgm:cxn modelId="{A9E11D5E-FDF0-4D49-A54E-72E0FD3E4E6D}" srcId="{D1E8B890-0E96-435F-98E2-B77F6F92C991}" destId="{FA736667-0359-40F8-8A63-534FD69C66B9}" srcOrd="0" destOrd="0" parTransId="{B61D2531-0D0B-4910-89DC-E0582D3F0D05}" sibTransId="{38F59B6D-A3D0-4470-9E9E-859C929317CB}"/>
    <dgm:cxn modelId="{A414ABCA-B578-42DC-B388-E74BB1202348}" type="presOf" srcId="{D1E8B890-0E96-435F-98E2-B77F6F92C991}" destId="{1299BEC0-0907-449F-8088-4A40E47DADF5}" srcOrd="0" destOrd="0" presId="urn:microsoft.com/office/officeart/2005/8/layout/vList6"/>
    <dgm:cxn modelId="{CAF51EF3-2CA0-4300-80C0-9478592A5A89}" type="presParOf" srcId="{1299BEC0-0907-449F-8088-4A40E47DADF5}" destId="{C6ED451A-E9FE-4201-853B-E70C21C64A53}" srcOrd="0" destOrd="0" presId="urn:microsoft.com/office/officeart/2005/8/layout/vList6"/>
    <dgm:cxn modelId="{4FE05937-475E-4754-BF64-8D78F1407E42}" type="presParOf" srcId="{C6ED451A-E9FE-4201-853B-E70C21C64A53}" destId="{1D6F4575-B260-4B8B-A4ED-C22C82DC9BBF}" srcOrd="0" destOrd="0" presId="urn:microsoft.com/office/officeart/2005/8/layout/vList6"/>
    <dgm:cxn modelId="{1F66A948-F5B3-45C8-8187-77282D6A5B39}" type="presParOf" srcId="{C6ED451A-E9FE-4201-853B-E70C21C64A53}" destId="{03F09F2B-7F3D-49E4-B315-7D45CAD530B4}" srcOrd="1" destOrd="0" presId="urn:microsoft.com/office/officeart/2005/8/layout/vList6"/>
    <dgm:cxn modelId="{F2297F90-2D54-4DFE-84D1-E99BD1F66B84}" type="presParOf" srcId="{1299BEC0-0907-449F-8088-4A40E47DADF5}" destId="{B6A16812-C458-42AE-88F5-84A710958FFF}" srcOrd="1" destOrd="0" presId="urn:microsoft.com/office/officeart/2005/8/layout/vList6"/>
    <dgm:cxn modelId="{AC9CFD90-0F25-43C0-A907-3CD2D175D62E}" type="presParOf" srcId="{1299BEC0-0907-449F-8088-4A40E47DADF5}" destId="{60BB4048-9A3C-4204-9898-01EA01A289EA}" srcOrd="2" destOrd="0" presId="urn:microsoft.com/office/officeart/2005/8/layout/vList6"/>
    <dgm:cxn modelId="{A57776DC-4BA3-469C-8B71-2CC875107195}" type="presParOf" srcId="{60BB4048-9A3C-4204-9898-01EA01A289EA}" destId="{529A8C92-FDA4-4CF4-A4C7-0804CB225697}" srcOrd="0" destOrd="0" presId="urn:microsoft.com/office/officeart/2005/8/layout/vList6"/>
    <dgm:cxn modelId="{27D00911-3258-4861-93FC-613D627F6061}" type="presParOf" srcId="{60BB4048-9A3C-4204-9898-01EA01A289EA}" destId="{87249B3D-3568-47EF-8247-D509CD5917DF}"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489E8D-08EF-474D-8CAD-BABCBC26C061}" type="doc">
      <dgm:prSet loTypeId="urn:microsoft.com/office/officeart/2005/8/layout/process1" loCatId="process" qsTypeId="urn:microsoft.com/office/officeart/2005/8/quickstyle/simple1" qsCatId="simple" csTypeId="urn:microsoft.com/office/officeart/2005/8/colors/accent1_2" csCatId="accent1" phldr="1"/>
      <dgm:spPr/>
    </dgm:pt>
    <dgm:pt modelId="{B7E0306E-A4EC-4BE1-977E-CB5AA14BE272}">
      <dgm:prSet phldrT="[Text]"/>
      <dgm:spPr/>
      <dgm:t>
        <a:bodyPr/>
        <a:lstStyle/>
        <a:p>
          <a:r>
            <a:rPr lang="en-US" dirty="0" smtClean="0"/>
            <a:t>TRAN 1</a:t>
          </a:r>
          <a:endParaRPr lang="en-IN" dirty="0"/>
        </a:p>
      </dgm:t>
    </dgm:pt>
    <dgm:pt modelId="{1832E53C-89F2-4029-86A2-FC94057D360E}" type="parTrans" cxnId="{9E8CF7DF-381D-45F8-A660-92E900BFA7F9}">
      <dgm:prSet/>
      <dgm:spPr/>
      <dgm:t>
        <a:bodyPr/>
        <a:lstStyle/>
        <a:p>
          <a:endParaRPr lang="en-IN"/>
        </a:p>
      </dgm:t>
    </dgm:pt>
    <dgm:pt modelId="{17A1B1C9-7F3B-4C78-8A53-623CEB0D7F87}" type="sibTrans" cxnId="{9E8CF7DF-381D-45F8-A660-92E900BFA7F9}">
      <dgm:prSet/>
      <dgm:spPr/>
      <dgm:t>
        <a:bodyPr/>
        <a:lstStyle/>
        <a:p>
          <a:endParaRPr lang="en-IN"/>
        </a:p>
      </dgm:t>
    </dgm:pt>
    <dgm:pt modelId="{98C0DBD5-2A6C-44EA-BE65-B60EB2357E32}">
      <dgm:prSet phldrT="[Text]"/>
      <dgm:spPr/>
      <dgm:t>
        <a:bodyPr/>
        <a:lstStyle/>
        <a:p>
          <a:r>
            <a:rPr lang="en-US" dirty="0" smtClean="0"/>
            <a:t>31.03.2019</a:t>
          </a:r>
          <a:endParaRPr lang="en-IN" dirty="0"/>
        </a:p>
      </dgm:t>
    </dgm:pt>
    <dgm:pt modelId="{42529A50-1749-4969-BA0F-BB9BA9CBEE6D}" type="parTrans" cxnId="{5C8619D5-E317-483A-8254-F4759DC53C89}">
      <dgm:prSet/>
      <dgm:spPr/>
      <dgm:t>
        <a:bodyPr/>
        <a:lstStyle/>
        <a:p>
          <a:endParaRPr lang="en-IN"/>
        </a:p>
      </dgm:t>
    </dgm:pt>
    <dgm:pt modelId="{5BAD2C3B-0311-4118-B8E0-A5E628BB3D33}" type="sibTrans" cxnId="{5C8619D5-E317-483A-8254-F4759DC53C89}">
      <dgm:prSet/>
      <dgm:spPr/>
      <dgm:t>
        <a:bodyPr/>
        <a:lstStyle/>
        <a:p>
          <a:endParaRPr lang="en-IN"/>
        </a:p>
      </dgm:t>
    </dgm:pt>
    <dgm:pt modelId="{5B1CC1D5-B25C-4175-898C-F98F557B1ED1}">
      <dgm:prSet phldrT="[Text]"/>
      <dgm:spPr/>
      <dgm:t>
        <a:bodyPr/>
        <a:lstStyle/>
        <a:p>
          <a:r>
            <a:rPr lang="en-US" dirty="0" smtClean="0"/>
            <a:t>31.12.2019</a:t>
          </a:r>
          <a:endParaRPr lang="en-IN" dirty="0"/>
        </a:p>
      </dgm:t>
    </dgm:pt>
    <dgm:pt modelId="{1C1AA193-07DB-40B8-B0E8-5FE1857D6277}" type="sibTrans" cxnId="{DC222645-18A1-4F9A-B45E-9E66B3FECCF3}">
      <dgm:prSet/>
      <dgm:spPr/>
      <dgm:t>
        <a:bodyPr/>
        <a:lstStyle/>
        <a:p>
          <a:endParaRPr lang="en-IN"/>
        </a:p>
      </dgm:t>
    </dgm:pt>
    <dgm:pt modelId="{F0D94803-088D-40A2-8870-693C97364918}" type="parTrans" cxnId="{DC222645-18A1-4F9A-B45E-9E66B3FECCF3}">
      <dgm:prSet/>
      <dgm:spPr/>
      <dgm:t>
        <a:bodyPr/>
        <a:lstStyle/>
        <a:p>
          <a:endParaRPr lang="en-IN"/>
        </a:p>
      </dgm:t>
    </dgm:pt>
    <dgm:pt modelId="{136B5115-13A1-4A8F-803A-67BC73B9533F}" type="pres">
      <dgm:prSet presAssocID="{95489E8D-08EF-474D-8CAD-BABCBC26C061}" presName="Name0" presStyleCnt="0">
        <dgm:presLayoutVars>
          <dgm:dir/>
          <dgm:resizeHandles val="exact"/>
        </dgm:presLayoutVars>
      </dgm:prSet>
      <dgm:spPr/>
    </dgm:pt>
    <dgm:pt modelId="{4A987919-85A4-40DA-8617-6A485CFAD85D}" type="pres">
      <dgm:prSet presAssocID="{B7E0306E-A4EC-4BE1-977E-CB5AA14BE272}" presName="node" presStyleLbl="node1" presStyleIdx="0" presStyleCnt="3">
        <dgm:presLayoutVars>
          <dgm:bulletEnabled val="1"/>
        </dgm:presLayoutVars>
      </dgm:prSet>
      <dgm:spPr/>
      <dgm:t>
        <a:bodyPr/>
        <a:lstStyle/>
        <a:p>
          <a:endParaRPr lang="en-IN"/>
        </a:p>
      </dgm:t>
    </dgm:pt>
    <dgm:pt modelId="{003BA265-C3EB-4E35-B3C0-549BBAD77F36}" type="pres">
      <dgm:prSet presAssocID="{17A1B1C9-7F3B-4C78-8A53-623CEB0D7F87}" presName="sibTrans" presStyleLbl="sibTrans2D1" presStyleIdx="0" presStyleCnt="2"/>
      <dgm:spPr/>
      <dgm:t>
        <a:bodyPr/>
        <a:lstStyle/>
        <a:p>
          <a:endParaRPr lang="en-IN"/>
        </a:p>
      </dgm:t>
    </dgm:pt>
    <dgm:pt modelId="{5BF9968B-1772-4003-ADA0-4DF8F14C07E4}" type="pres">
      <dgm:prSet presAssocID="{17A1B1C9-7F3B-4C78-8A53-623CEB0D7F87}" presName="connectorText" presStyleLbl="sibTrans2D1" presStyleIdx="0" presStyleCnt="2"/>
      <dgm:spPr/>
      <dgm:t>
        <a:bodyPr/>
        <a:lstStyle/>
        <a:p>
          <a:endParaRPr lang="en-IN"/>
        </a:p>
      </dgm:t>
    </dgm:pt>
    <dgm:pt modelId="{CAA7AA9A-3AF0-4B5D-8C22-033126A69290}" type="pres">
      <dgm:prSet presAssocID="{98C0DBD5-2A6C-44EA-BE65-B60EB2357E32}" presName="node" presStyleLbl="node1" presStyleIdx="1" presStyleCnt="3">
        <dgm:presLayoutVars>
          <dgm:bulletEnabled val="1"/>
        </dgm:presLayoutVars>
      </dgm:prSet>
      <dgm:spPr/>
      <dgm:t>
        <a:bodyPr/>
        <a:lstStyle/>
        <a:p>
          <a:endParaRPr lang="en-IN"/>
        </a:p>
      </dgm:t>
    </dgm:pt>
    <dgm:pt modelId="{EBDE1E27-795F-4244-80EE-17DEEB977786}" type="pres">
      <dgm:prSet presAssocID="{5BAD2C3B-0311-4118-B8E0-A5E628BB3D33}" presName="sibTrans" presStyleLbl="sibTrans2D1" presStyleIdx="1" presStyleCnt="2"/>
      <dgm:spPr/>
      <dgm:t>
        <a:bodyPr/>
        <a:lstStyle/>
        <a:p>
          <a:endParaRPr lang="en-IN"/>
        </a:p>
      </dgm:t>
    </dgm:pt>
    <dgm:pt modelId="{061019E7-8972-492E-9F04-6089A877FE7E}" type="pres">
      <dgm:prSet presAssocID="{5BAD2C3B-0311-4118-B8E0-A5E628BB3D33}" presName="connectorText" presStyleLbl="sibTrans2D1" presStyleIdx="1" presStyleCnt="2"/>
      <dgm:spPr/>
      <dgm:t>
        <a:bodyPr/>
        <a:lstStyle/>
        <a:p>
          <a:endParaRPr lang="en-IN"/>
        </a:p>
      </dgm:t>
    </dgm:pt>
    <dgm:pt modelId="{38BA36D6-2C5E-46DF-9140-28C0FA0A0639}" type="pres">
      <dgm:prSet presAssocID="{5B1CC1D5-B25C-4175-898C-F98F557B1ED1}" presName="node" presStyleLbl="node1" presStyleIdx="2" presStyleCnt="3">
        <dgm:presLayoutVars>
          <dgm:bulletEnabled val="1"/>
        </dgm:presLayoutVars>
      </dgm:prSet>
      <dgm:spPr/>
      <dgm:t>
        <a:bodyPr/>
        <a:lstStyle/>
        <a:p>
          <a:endParaRPr lang="en-IN"/>
        </a:p>
      </dgm:t>
    </dgm:pt>
  </dgm:ptLst>
  <dgm:cxnLst>
    <dgm:cxn modelId="{DC222645-18A1-4F9A-B45E-9E66B3FECCF3}" srcId="{95489E8D-08EF-474D-8CAD-BABCBC26C061}" destId="{5B1CC1D5-B25C-4175-898C-F98F557B1ED1}" srcOrd="2" destOrd="0" parTransId="{F0D94803-088D-40A2-8870-693C97364918}" sibTransId="{1C1AA193-07DB-40B8-B0E8-5FE1857D6277}"/>
    <dgm:cxn modelId="{5C8619D5-E317-483A-8254-F4759DC53C89}" srcId="{95489E8D-08EF-474D-8CAD-BABCBC26C061}" destId="{98C0DBD5-2A6C-44EA-BE65-B60EB2357E32}" srcOrd="1" destOrd="0" parTransId="{42529A50-1749-4969-BA0F-BB9BA9CBEE6D}" sibTransId="{5BAD2C3B-0311-4118-B8E0-A5E628BB3D33}"/>
    <dgm:cxn modelId="{5A39717C-CF7B-4872-9393-D9BA7CE7B04B}" type="presOf" srcId="{17A1B1C9-7F3B-4C78-8A53-623CEB0D7F87}" destId="{003BA265-C3EB-4E35-B3C0-549BBAD77F36}" srcOrd="0" destOrd="0" presId="urn:microsoft.com/office/officeart/2005/8/layout/process1"/>
    <dgm:cxn modelId="{1C72ED7A-0CAE-4400-A565-7899B40A93BF}" type="presOf" srcId="{B7E0306E-A4EC-4BE1-977E-CB5AA14BE272}" destId="{4A987919-85A4-40DA-8617-6A485CFAD85D}" srcOrd="0" destOrd="0" presId="urn:microsoft.com/office/officeart/2005/8/layout/process1"/>
    <dgm:cxn modelId="{9E8CF7DF-381D-45F8-A660-92E900BFA7F9}" srcId="{95489E8D-08EF-474D-8CAD-BABCBC26C061}" destId="{B7E0306E-A4EC-4BE1-977E-CB5AA14BE272}" srcOrd="0" destOrd="0" parTransId="{1832E53C-89F2-4029-86A2-FC94057D360E}" sibTransId="{17A1B1C9-7F3B-4C78-8A53-623CEB0D7F87}"/>
    <dgm:cxn modelId="{547B8A55-0F69-4FAF-B624-28881FECFAAD}" type="presOf" srcId="{95489E8D-08EF-474D-8CAD-BABCBC26C061}" destId="{136B5115-13A1-4A8F-803A-67BC73B9533F}" srcOrd="0" destOrd="0" presId="urn:microsoft.com/office/officeart/2005/8/layout/process1"/>
    <dgm:cxn modelId="{A68A2A68-ECFD-4F55-B834-F2FBDA4AF633}" type="presOf" srcId="{5B1CC1D5-B25C-4175-898C-F98F557B1ED1}" destId="{38BA36D6-2C5E-46DF-9140-28C0FA0A0639}" srcOrd="0" destOrd="0" presId="urn:microsoft.com/office/officeart/2005/8/layout/process1"/>
    <dgm:cxn modelId="{E97421F0-6B44-4273-B7EE-D3229F41F4AA}" type="presOf" srcId="{5BAD2C3B-0311-4118-B8E0-A5E628BB3D33}" destId="{EBDE1E27-795F-4244-80EE-17DEEB977786}" srcOrd="0" destOrd="0" presId="urn:microsoft.com/office/officeart/2005/8/layout/process1"/>
    <dgm:cxn modelId="{84C8DFA7-DF88-4D06-9F48-40C1A1E6476C}" type="presOf" srcId="{5BAD2C3B-0311-4118-B8E0-A5E628BB3D33}" destId="{061019E7-8972-492E-9F04-6089A877FE7E}" srcOrd="1" destOrd="0" presId="urn:microsoft.com/office/officeart/2005/8/layout/process1"/>
    <dgm:cxn modelId="{B267140F-DBFD-4B3D-BE9D-ADA670AB4669}" type="presOf" srcId="{17A1B1C9-7F3B-4C78-8A53-623CEB0D7F87}" destId="{5BF9968B-1772-4003-ADA0-4DF8F14C07E4}" srcOrd="1" destOrd="0" presId="urn:microsoft.com/office/officeart/2005/8/layout/process1"/>
    <dgm:cxn modelId="{C8B8DC61-14E8-4327-B031-750B7AB0E7DE}" type="presOf" srcId="{98C0DBD5-2A6C-44EA-BE65-B60EB2357E32}" destId="{CAA7AA9A-3AF0-4B5D-8C22-033126A69290}" srcOrd="0" destOrd="0" presId="urn:microsoft.com/office/officeart/2005/8/layout/process1"/>
    <dgm:cxn modelId="{D4B085CF-D8B8-4E0E-B884-DCCCB8069A47}" type="presParOf" srcId="{136B5115-13A1-4A8F-803A-67BC73B9533F}" destId="{4A987919-85A4-40DA-8617-6A485CFAD85D}" srcOrd="0" destOrd="0" presId="urn:microsoft.com/office/officeart/2005/8/layout/process1"/>
    <dgm:cxn modelId="{43FF5CD3-EC3B-49B1-A98E-AAA86AD1869E}" type="presParOf" srcId="{136B5115-13A1-4A8F-803A-67BC73B9533F}" destId="{003BA265-C3EB-4E35-B3C0-549BBAD77F36}" srcOrd="1" destOrd="0" presId="urn:microsoft.com/office/officeart/2005/8/layout/process1"/>
    <dgm:cxn modelId="{073B2D73-7358-4499-9D03-7B4B465B5815}" type="presParOf" srcId="{003BA265-C3EB-4E35-B3C0-549BBAD77F36}" destId="{5BF9968B-1772-4003-ADA0-4DF8F14C07E4}" srcOrd="0" destOrd="0" presId="urn:microsoft.com/office/officeart/2005/8/layout/process1"/>
    <dgm:cxn modelId="{E2980672-2E7A-46EC-B8DF-CEA866B6FE6C}" type="presParOf" srcId="{136B5115-13A1-4A8F-803A-67BC73B9533F}" destId="{CAA7AA9A-3AF0-4B5D-8C22-033126A69290}" srcOrd="2" destOrd="0" presId="urn:microsoft.com/office/officeart/2005/8/layout/process1"/>
    <dgm:cxn modelId="{A4098581-C1AE-4222-B795-C9BD5DF5C562}" type="presParOf" srcId="{136B5115-13A1-4A8F-803A-67BC73B9533F}" destId="{EBDE1E27-795F-4244-80EE-17DEEB977786}" srcOrd="3" destOrd="0" presId="urn:microsoft.com/office/officeart/2005/8/layout/process1"/>
    <dgm:cxn modelId="{C53A1667-8106-4CF8-A45D-67D912B3EF7D}" type="presParOf" srcId="{EBDE1E27-795F-4244-80EE-17DEEB977786}" destId="{061019E7-8972-492E-9F04-6089A877FE7E}" srcOrd="0" destOrd="0" presId="urn:microsoft.com/office/officeart/2005/8/layout/process1"/>
    <dgm:cxn modelId="{B68C9DD0-E36F-40D3-86EF-17B7C7182813}" type="presParOf" srcId="{136B5115-13A1-4A8F-803A-67BC73B9533F}" destId="{38BA36D6-2C5E-46DF-9140-28C0FA0A0639}"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B8BABEF-0992-4BAF-B49C-2DBA7FF7D17C}" type="doc">
      <dgm:prSet loTypeId="urn:microsoft.com/office/officeart/2005/8/layout/process1" loCatId="process" qsTypeId="urn:microsoft.com/office/officeart/2005/8/quickstyle/simple1" qsCatId="simple" csTypeId="urn:microsoft.com/office/officeart/2005/8/colors/accent1_2" csCatId="accent1" phldr="1"/>
      <dgm:spPr/>
    </dgm:pt>
    <dgm:pt modelId="{E0C0D943-15F4-4B56-94EE-BF0954E79EA1}">
      <dgm:prSet phldrT="[Text]"/>
      <dgm:spPr/>
      <dgm:t>
        <a:bodyPr/>
        <a:lstStyle/>
        <a:p>
          <a:r>
            <a:rPr lang="en-US" dirty="0" smtClean="0"/>
            <a:t>TRAN 2</a:t>
          </a:r>
          <a:endParaRPr lang="en-IN" dirty="0"/>
        </a:p>
      </dgm:t>
    </dgm:pt>
    <dgm:pt modelId="{B27CBE99-83CE-47F2-A2C4-0A9EC6B3B6A4}" type="parTrans" cxnId="{958FFDBC-24BA-406F-9D71-0297D62DDB94}">
      <dgm:prSet/>
      <dgm:spPr/>
      <dgm:t>
        <a:bodyPr/>
        <a:lstStyle/>
        <a:p>
          <a:endParaRPr lang="en-IN"/>
        </a:p>
      </dgm:t>
    </dgm:pt>
    <dgm:pt modelId="{F8CAA452-D176-4D25-B12D-9AA49C97B889}" type="sibTrans" cxnId="{958FFDBC-24BA-406F-9D71-0297D62DDB94}">
      <dgm:prSet/>
      <dgm:spPr/>
      <dgm:t>
        <a:bodyPr/>
        <a:lstStyle/>
        <a:p>
          <a:endParaRPr lang="en-IN"/>
        </a:p>
      </dgm:t>
    </dgm:pt>
    <dgm:pt modelId="{D497C02D-3822-4071-B805-850447B35EDF}">
      <dgm:prSet phldrT="[Text]"/>
      <dgm:spPr/>
      <dgm:t>
        <a:bodyPr/>
        <a:lstStyle/>
        <a:p>
          <a:r>
            <a:rPr lang="en-US" dirty="0" smtClean="0"/>
            <a:t>30.04.2019</a:t>
          </a:r>
          <a:endParaRPr lang="en-IN" dirty="0"/>
        </a:p>
      </dgm:t>
    </dgm:pt>
    <dgm:pt modelId="{7624ACB0-4F0F-4028-BFD2-054DB0378898}" type="parTrans" cxnId="{4A74AC14-C150-46B9-BFBC-8A97C0893B55}">
      <dgm:prSet/>
      <dgm:spPr/>
      <dgm:t>
        <a:bodyPr/>
        <a:lstStyle/>
        <a:p>
          <a:endParaRPr lang="en-IN"/>
        </a:p>
      </dgm:t>
    </dgm:pt>
    <dgm:pt modelId="{805EE072-0C92-4187-9047-A815FC2949C4}" type="sibTrans" cxnId="{4A74AC14-C150-46B9-BFBC-8A97C0893B55}">
      <dgm:prSet/>
      <dgm:spPr/>
      <dgm:t>
        <a:bodyPr/>
        <a:lstStyle/>
        <a:p>
          <a:endParaRPr lang="en-IN"/>
        </a:p>
      </dgm:t>
    </dgm:pt>
    <dgm:pt modelId="{ADD6CC78-8007-4B15-881A-CF7D9EA43841}">
      <dgm:prSet phldrT="[Text]"/>
      <dgm:spPr/>
      <dgm:t>
        <a:bodyPr/>
        <a:lstStyle/>
        <a:p>
          <a:r>
            <a:rPr lang="en-US" dirty="0" smtClean="0"/>
            <a:t>31.01.2020</a:t>
          </a:r>
          <a:endParaRPr lang="en-IN" dirty="0"/>
        </a:p>
      </dgm:t>
    </dgm:pt>
    <dgm:pt modelId="{7B654690-0683-4B93-8D8C-DF955E3C38ED}" type="parTrans" cxnId="{3B3DA852-2759-4396-A701-5E5735CC6A6F}">
      <dgm:prSet/>
      <dgm:spPr/>
      <dgm:t>
        <a:bodyPr/>
        <a:lstStyle/>
        <a:p>
          <a:endParaRPr lang="en-IN"/>
        </a:p>
      </dgm:t>
    </dgm:pt>
    <dgm:pt modelId="{0ED866C2-85AE-4805-BD85-5828249C7E37}" type="sibTrans" cxnId="{3B3DA852-2759-4396-A701-5E5735CC6A6F}">
      <dgm:prSet/>
      <dgm:spPr/>
      <dgm:t>
        <a:bodyPr/>
        <a:lstStyle/>
        <a:p>
          <a:endParaRPr lang="en-IN"/>
        </a:p>
      </dgm:t>
    </dgm:pt>
    <dgm:pt modelId="{50B25103-28B2-4BD3-A813-2917A91C107E}" type="pres">
      <dgm:prSet presAssocID="{2B8BABEF-0992-4BAF-B49C-2DBA7FF7D17C}" presName="Name0" presStyleCnt="0">
        <dgm:presLayoutVars>
          <dgm:dir/>
          <dgm:resizeHandles val="exact"/>
        </dgm:presLayoutVars>
      </dgm:prSet>
      <dgm:spPr/>
    </dgm:pt>
    <dgm:pt modelId="{035AA5F2-9A26-4DAE-A066-A9395B847519}" type="pres">
      <dgm:prSet presAssocID="{E0C0D943-15F4-4B56-94EE-BF0954E79EA1}" presName="node" presStyleLbl="node1" presStyleIdx="0" presStyleCnt="3">
        <dgm:presLayoutVars>
          <dgm:bulletEnabled val="1"/>
        </dgm:presLayoutVars>
      </dgm:prSet>
      <dgm:spPr/>
      <dgm:t>
        <a:bodyPr/>
        <a:lstStyle/>
        <a:p>
          <a:endParaRPr lang="en-IN"/>
        </a:p>
      </dgm:t>
    </dgm:pt>
    <dgm:pt modelId="{CD89F177-5ED6-4409-8AEE-910D9850D6E0}" type="pres">
      <dgm:prSet presAssocID="{F8CAA452-D176-4D25-B12D-9AA49C97B889}" presName="sibTrans" presStyleLbl="sibTrans2D1" presStyleIdx="0" presStyleCnt="2"/>
      <dgm:spPr/>
      <dgm:t>
        <a:bodyPr/>
        <a:lstStyle/>
        <a:p>
          <a:endParaRPr lang="en-IN"/>
        </a:p>
      </dgm:t>
    </dgm:pt>
    <dgm:pt modelId="{D206FB52-0C03-4C7B-BDB8-05CA8065FEE8}" type="pres">
      <dgm:prSet presAssocID="{F8CAA452-D176-4D25-B12D-9AA49C97B889}" presName="connectorText" presStyleLbl="sibTrans2D1" presStyleIdx="0" presStyleCnt="2"/>
      <dgm:spPr/>
      <dgm:t>
        <a:bodyPr/>
        <a:lstStyle/>
        <a:p>
          <a:endParaRPr lang="en-IN"/>
        </a:p>
      </dgm:t>
    </dgm:pt>
    <dgm:pt modelId="{11224780-5D14-4BFF-B933-4509E6DC6D47}" type="pres">
      <dgm:prSet presAssocID="{D497C02D-3822-4071-B805-850447B35EDF}" presName="node" presStyleLbl="node1" presStyleIdx="1" presStyleCnt="3">
        <dgm:presLayoutVars>
          <dgm:bulletEnabled val="1"/>
        </dgm:presLayoutVars>
      </dgm:prSet>
      <dgm:spPr/>
      <dgm:t>
        <a:bodyPr/>
        <a:lstStyle/>
        <a:p>
          <a:endParaRPr lang="en-IN"/>
        </a:p>
      </dgm:t>
    </dgm:pt>
    <dgm:pt modelId="{29DD02C8-9303-4B88-9A37-DC2CD9542842}" type="pres">
      <dgm:prSet presAssocID="{805EE072-0C92-4187-9047-A815FC2949C4}" presName="sibTrans" presStyleLbl="sibTrans2D1" presStyleIdx="1" presStyleCnt="2"/>
      <dgm:spPr/>
      <dgm:t>
        <a:bodyPr/>
        <a:lstStyle/>
        <a:p>
          <a:endParaRPr lang="en-IN"/>
        </a:p>
      </dgm:t>
    </dgm:pt>
    <dgm:pt modelId="{A9374AC4-57FA-4B95-AED0-9BEE41809E7C}" type="pres">
      <dgm:prSet presAssocID="{805EE072-0C92-4187-9047-A815FC2949C4}" presName="connectorText" presStyleLbl="sibTrans2D1" presStyleIdx="1" presStyleCnt="2"/>
      <dgm:spPr/>
      <dgm:t>
        <a:bodyPr/>
        <a:lstStyle/>
        <a:p>
          <a:endParaRPr lang="en-IN"/>
        </a:p>
      </dgm:t>
    </dgm:pt>
    <dgm:pt modelId="{56571D7D-FA1B-455F-8E6A-CC41D314B647}" type="pres">
      <dgm:prSet presAssocID="{ADD6CC78-8007-4B15-881A-CF7D9EA43841}" presName="node" presStyleLbl="node1" presStyleIdx="2" presStyleCnt="3" custLinFactNeighborY="1346">
        <dgm:presLayoutVars>
          <dgm:bulletEnabled val="1"/>
        </dgm:presLayoutVars>
      </dgm:prSet>
      <dgm:spPr/>
      <dgm:t>
        <a:bodyPr/>
        <a:lstStyle/>
        <a:p>
          <a:endParaRPr lang="en-IN"/>
        </a:p>
      </dgm:t>
    </dgm:pt>
  </dgm:ptLst>
  <dgm:cxnLst>
    <dgm:cxn modelId="{D94E4005-32A6-4848-BF2F-CA112FE38B27}" type="presOf" srcId="{F8CAA452-D176-4D25-B12D-9AA49C97B889}" destId="{CD89F177-5ED6-4409-8AEE-910D9850D6E0}" srcOrd="0" destOrd="0" presId="urn:microsoft.com/office/officeart/2005/8/layout/process1"/>
    <dgm:cxn modelId="{7A4024C5-B674-4B4C-A531-A6CE511B99E4}" type="presOf" srcId="{D497C02D-3822-4071-B805-850447B35EDF}" destId="{11224780-5D14-4BFF-B933-4509E6DC6D47}" srcOrd="0" destOrd="0" presId="urn:microsoft.com/office/officeart/2005/8/layout/process1"/>
    <dgm:cxn modelId="{958FFDBC-24BA-406F-9D71-0297D62DDB94}" srcId="{2B8BABEF-0992-4BAF-B49C-2DBA7FF7D17C}" destId="{E0C0D943-15F4-4B56-94EE-BF0954E79EA1}" srcOrd="0" destOrd="0" parTransId="{B27CBE99-83CE-47F2-A2C4-0A9EC6B3B6A4}" sibTransId="{F8CAA452-D176-4D25-B12D-9AA49C97B889}"/>
    <dgm:cxn modelId="{35765C67-1993-438E-B000-B2F65642EC2B}" type="presOf" srcId="{2B8BABEF-0992-4BAF-B49C-2DBA7FF7D17C}" destId="{50B25103-28B2-4BD3-A813-2917A91C107E}" srcOrd="0" destOrd="0" presId="urn:microsoft.com/office/officeart/2005/8/layout/process1"/>
    <dgm:cxn modelId="{4CB10911-D1BF-41D4-A5B9-607120F6DE99}" type="presOf" srcId="{F8CAA452-D176-4D25-B12D-9AA49C97B889}" destId="{D206FB52-0C03-4C7B-BDB8-05CA8065FEE8}" srcOrd="1" destOrd="0" presId="urn:microsoft.com/office/officeart/2005/8/layout/process1"/>
    <dgm:cxn modelId="{87BA1D9A-4470-4FFF-B5B2-D9F2A4865AB6}" type="presOf" srcId="{ADD6CC78-8007-4B15-881A-CF7D9EA43841}" destId="{56571D7D-FA1B-455F-8E6A-CC41D314B647}" srcOrd="0" destOrd="0" presId="urn:microsoft.com/office/officeart/2005/8/layout/process1"/>
    <dgm:cxn modelId="{4A74AC14-C150-46B9-BFBC-8A97C0893B55}" srcId="{2B8BABEF-0992-4BAF-B49C-2DBA7FF7D17C}" destId="{D497C02D-3822-4071-B805-850447B35EDF}" srcOrd="1" destOrd="0" parTransId="{7624ACB0-4F0F-4028-BFD2-054DB0378898}" sibTransId="{805EE072-0C92-4187-9047-A815FC2949C4}"/>
    <dgm:cxn modelId="{30495D86-752D-474B-A44D-6FFC958748EB}" type="presOf" srcId="{805EE072-0C92-4187-9047-A815FC2949C4}" destId="{29DD02C8-9303-4B88-9A37-DC2CD9542842}" srcOrd="0" destOrd="0" presId="urn:microsoft.com/office/officeart/2005/8/layout/process1"/>
    <dgm:cxn modelId="{F57A51C9-02CB-4BD7-9A95-B295B98A55B0}" type="presOf" srcId="{805EE072-0C92-4187-9047-A815FC2949C4}" destId="{A9374AC4-57FA-4B95-AED0-9BEE41809E7C}" srcOrd="1" destOrd="0" presId="urn:microsoft.com/office/officeart/2005/8/layout/process1"/>
    <dgm:cxn modelId="{3B3DA852-2759-4396-A701-5E5735CC6A6F}" srcId="{2B8BABEF-0992-4BAF-B49C-2DBA7FF7D17C}" destId="{ADD6CC78-8007-4B15-881A-CF7D9EA43841}" srcOrd="2" destOrd="0" parTransId="{7B654690-0683-4B93-8D8C-DF955E3C38ED}" sibTransId="{0ED866C2-85AE-4805-BD85-5828249C7E37}"/>
    <dgm:cxn modelId="{CA559A73-6E17-42FF-B049-769A8450DA62}" type="presOf" srcId="{E0C0D943-15F4-4B56-94EE-BF0954E79EA1}" destId="{035AA5F2-9A26-4DAE-A066-A9395B847519}" srcOrd="0" destOrd="0" presId="urn:microsoft.com/office/officeart/2005/8/layout/process1"/>
    <dgm:cxn modelId="{1EE5140B-25ED-4664-90BE-43CDFAC5E501}" type="presParOf" srcId="{50B25103-28B2-4BD3-A813-2917A91C107E}" destId="{035AA5F2-9A26-4DAE-A066-A9395B847519}" srcOrd="0" destOrd="0" presId="urn:microsoft.com/office/officeart/2005/8/layout/process1"/>
    <dgm:cxn modelId="{C30E20A8-44A3-454B-880C-04FBE8AFC4EE}" type="presParOf" srcId="{50B25103-28B2-4BD3-A813-2917A91C107E}" destId="{CD89F177-5ED6-4409-8AEE-910D9850D6E0}" srcOrd="1" destOrd="0" presId="urn:microsoft.com/office/officeart/2005/8/layout/process1"/>
    <dgm:cxn modelId="{88066BD4-A370-4619-9EDF-CAC069C5FE98}" type="presParOf" srcId="{CD89F177-5ED6-4409-8AEE-910D9850D6E0}" destId="{D206FB52-0C03-4C7B-BDB8-05CA8065FEE8}" srcOrd="0" destOrd="0" presId="urn:microsoft.com/office/officeart/2005/8/layout/process1"/>
    <dgm:cxn modelId="{0475E7A3-F492-42A7-9056-4F170B099A8A}" type="presParOf" srcId="{50B25103-28B2-4BD3-A813-2917A91C107E}" destId="{11224780-5D14-4BFF-B933-4509E6DC6D47}" srcOrd="2" destOrd="0" presId="urn:microsoft.com/office/officeart/2005/8/layout/process1"/>
    <dgm:cxn modelId="{199A2AD1-C791-4234-A1FE-A81B69F70DAE}" type="presParOf" srcId="{50B25103-28B2-4BD3-A813-2917A91C107E}" destId="{29DD02C8-9303-4B88-9A37-DC2CD9542842}" srcOrd="3" destOrd="0" presId="urn:microsoft.com/office/officeart/2005/8/layout/process1"/>
    <dgm:cxn modelId="{28EA4F06-BA75-4574-8E73-573B5AB80053}" type="presParOf" srcId="{29DD02C8-9303-4B88-9A37-DC2CD9542842}" destId="{A9374AC4-57FA-4B95-AED0-9BEE41809E7C}" srcOrd="0" destOrd="0" presId="urn:microsoft.com/office/officeart/2005/8/layout/process1"/>
    <dgm:cxn modelId="{ACFCC198-6791-486E-BD8A-3774783B2599}" type="presParOf" srcId="{50B25103-28B2-4BD3-A813-2917A91C107E}" destId="{56571D7D-FA1B-455F-8E6A-CC41D314B647}"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44BCC5A-57B3-47E4-AEDA-532C092D10DB}"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IN"/>
        </a:p>
      </dgm:t>
    </dgm:pt>
    <dgm:pt modelId="{337D5F06-6D0A-4316-AE50-E953C7241E06}">
      <dgm:prSet phldrT="[Text]" phldr="1"/>
      <dgm:spPr/>
      <dgm:t>
        <a:bodyPr/>
        <a:lstStyle/>
        <a:p>
          <a:endParaRPr lang="en-IN" dirty="0"/>
        </a:p>
      </dgm:t>
    </dgm:pt>
    <dgm:pt modelId="{D1BDDC0C-5298-41AE-BED1-B7077A037B19}" type="parTrans" cxnId="{36EFBDAF-5D9E-4659-9796-8B066BF7023F}">
      <dgm:prSet/>
      <dgm:spPr/>
      <dgm:t>
        <a:bodyPr/>
        <a:lstStyle/>
        <a:p>
          <a:endParaRPr lang="en-IN"/>
        </a:p>
      </dgm:t>
    </dgm:pt>
    <dgm:pt modelId="{39A312C4-9E6D-45BC-AFE7-016BE00F6A5E}" type="sibTrans" cxnId="{36EFBDAF-5D9E-4659-9796-8B066BF7023F}">
      <dgm:prSet/>
      <dgm:spPr/>
      <dgm:t>
        <a:bodyPr/>
        <a:lstStyle/>
        <a:p>
          <a:endParaRPr lang="en-IN"/>
        </a:p>
      </dgm:t>
    </dgm:pt>
    <dgm:pt modelId="{D7AA03C9-9E65-4BCA-81FB-C9B8667DAE1F}">
      <dgm:prSet phldrT="[Text]"/>
      <dgm:spPr/>
      <dgm:t>
        <a:bodyPr/>
        <a:lstStyle/>
        <a:p>
          <a:pPr algn="just"/>
          <a:r>
            <a:rPr lang="en-US" dirty="0" smtClean="0"/>
            <a:t>The proper officer shall, before service of notice to the person chargeable with tax, interest and penalty, u/s 73 or 74, as the case may be, shall communicate the details of any tax, interest and penalty as ascertained by the said officer, in Part A of FORM GST DRC-01A.</a:t>
          </a:r>
          <a:endParaRPr lang="en-IN" dirty="0"/>
        </a:p>
      </dgm:t>
    </dgm:pt>
    <dgm:pt modelId="{95C05B3C-2031-4111-91D4-C941FD8656E0}" type="parTrans" cxnId="{227F2701-7DF5-4B68-A1D1-35B85CDB7FB5}">
      <dgm:prSet/>
      <dgm:spPr/>
      <dgm:t>
        <a:bodyPr/>
        <a:lstStyle/>
        <a:p>
          <a:endParaRPr lang="en-IN"/>
        </a:p>
      </dgm:t>
    </dgm:pt>
    <dgm:pt modelId="{F0F3D5F3-1A3E-464F-896F-BEDD6A4889C0}" type="sibTrans" cxnId="{227F2701-7DF5-4B68-A1D1-35B85CDB7FB5}">
      <dgm:prSet/>
      <dgm:spPr/>
      <dgm:t>
        <a:bodyPr/>
        <a:lstStyle/>
        <a:p>
          <a:endParaRPr lang="en-IN"/>
        </a:p>
      </dgm:t>
    </dgm:pt>
    <dgm:pt modelId="{B263F907-B7C6-443D-B30E-57D5C6286F47}">
      <dgm:prSet phldrT="[Text]" phldr="1"/>
      <dgm:spPr/>
      <dgm:t>
        <a:bodyPr/>
        <a:lstStyle/>
        <a:p>
          <a:endParaRPr lang="en-IN" dirty="0"/>
        </a:p>
      </dgm:t>
    </dgm:pt>
    <dgm:pt modelId="{A5CE0B8A-F78B-4788-9D83-9AEC7D933233}" type="parTrans" cxnId="{C09CDB51-3D6C-43F5-A5F3-D777EAD02451}">
      <dgm:prSet/>
      <dgm:spPr/>
      <dgm:t>
        <a:bodyPr/>
        <a:lstStyle/>
        <a:p>
          <a:endParaRPr lang="en-IN"/>
        </a:p>
      </dgm:t>
    </dgm:pt>
    <dgm:pt modelId="{4CE40D11-1B45-4E77-9EBB-258A87A25D2F}" type="sibTrans" cxnId="{C09CDB51-3D6C-43F5-A5F3-D777EAD02451}">
      <dgm:prSet/>
      <dgm:spPr/>
      <dgm:t>
        <a:bodyPr/>
        <a:lstStyle/>
        <a:p>
          <a:endParaRPr lang="en-IN"/>
        </a:p>
      </dgm:t>
    </dgm:pt>
    <dgm:pt modelId="{54A20093-017C-4D22-A494-869C73FB066C}">
      <dgm:prSet phldrT="[Text]"/>
      <dgm:spPr/>
      <dgm:t>
        <a:bodyPr/>
        <a:lstStyle/>
        <a:p>
          <a:pPr algn="just"/>
          <a:r>
            <a:rPr lang="en-US" dirty="0" smtClean="0"/>
            <a:t>The assesse may file any submissions against the proposed liability, he may make such submission in Part B of FORM GST DRC-01A.</a:t>
          </a:r>
          <a:endParaRPr lang="en-IN" dirty="0"/>
        </a:p>
      </dgm:t>
    </dgm:pt>
    <dgm:pt modelId="{6642D6E4-10C7-45EE-ABD0-3EC4723823DE}" type="parTrans" cxnId="{5852C899-A2E4-42C3-B4C2-042FE638D6BD}">
      <dgm:prSet/>
      <dgm:spPr/>
      <dgm:t>
        <a:bodyPr/>
        <a:lstStyle/>
        <a:p>
          <a:endParaRPr lang="en-IN"/>
        </a:p>
      </dgm:t>
    </dgm:pt>
    <dgm:pt modelId="{95BFF528-4684-4824-9BC5-E2F9BE322D40}" type="sibTrans" cxnId="{5852C899-A2E4-42C3-B4C2-042FE638D6BD}">
      <dgm:prSet/>
      <dgm:spPr/>
      <dgm:t>
        <a:bodyPr/>
        <a:lstStyle/>
        <a:p>
          <a:endParaRPr lang="en-IN"/>
        </a:p>
      </dgm:t>
    </dgm:pt>
    <dgm:pt modelId="{7DF7C032-DEBD-4C0F-8C23-B5DAB16B9CF5}">
      <dgm:prSet/>
      <dgm:spPr/>
      <dgm:t>
        <a:bodyPr/>
        <a:lstStyle/>
        <a:p>
          <a:r>
            <a:rPr lang="en-US" dirty="0" smtClean="0"/>
            <a:t>Failing which Show Cause Notice will be issued u/s 73 or 74</a:t>
          </a:r>
          <a:endParaRPr lang="en-IN" dirty="0"/>
        </a:p>
      </dgm:t>
    </dgm:pt>
    <dgm:pt modelId="{60B97FF0-91FC-40B5-8056-CB2753C4C911}" type="parTrans" cxnId="{EDC317BC-1D9C-4683-A1A6-4926559C601C}">
      <dgm:prSet/>
      <dgm:spPr/>
      <dgm:t>
        <a:bodyPr/>
        <a:lstStyle/>
        <a:p>
          <a:endParaRPr lang="en-IN"/>
        </a:p>
      </dgm:t>
    </dgm:pt>
    <dgm:pt modelId="{3E6DA677-2A03-47EC-AA34-FDF018E69A7F}" type="sibTrans" cxnId="{EDC317BC-1D9C-4683-A1A6-4926559C601C}">
      <dgm:prSet/>
      <dgm:spPr/>
      <dgm:t>
        <a:bodyPr/>
        <a:lstStyle/>
        <a:p>
          <a:endParaRPr lang="en-IN"/>
        </a:p>
      </dgm:t>
    </dgm:pt>
    <dgm:pt modelId="{4D3AF07B-816E-485F-ACBE-C17A2D2F234D}" type="pres">
      <dgm:prSet presAssocID="{844BCC5A-57B3-47E4-AEDA-532C092D10DB}" presName="Name0" presStyleCnt="0">
        <dgm:presLayoutVars>
          <dgm:dir/>
          <dgm:animLvl val="lvl"/>
          <dgm:resizeHandles val="exact"/>
        </dgm:presLayoutVars>
      </dgm:prSet>
      <dgm:spPr/>
      <dgm:t>
        <a:bodyPr/>
        <a:lstStyle/>
        <a:p>
          <a:endParaRPr lang="en-IN"/>
        </a:p>
      </dgm:t>
    </dgm:pt>
    <dgm:pt modelId="{1ABFAF30-86FF-45ED-863A-958DB09B72FF}" type="pres">
      <dgm:prSet presAssocID="{337D5F06-6D0A-4316-AE50-E953C7241E06}" presName="compositeNode" presStyleCnt="0">
        <dgm:presLayoutVars>
          <dgm:bulletEnabled val="1"/>
        </dgm:presLayoutVars>
      </dgm:prSet>
      <dgm:spPr/>
    </dgm:pt>
    <dgm:pt modelId="{521EFCB2-3745-4939-BC99-F0CE2BA939B0}" type="pres">
      <dgm:prSet presAssocID="{337D5F06-6D0A-4316-AE50-E953C7241E06}" presName="bgRect" presStyleLbl="node1" presStyleIdx="0" presStyleCnt="2"/>
      <dgm:spPr/>
      <dgm:t>
        <a:bodyPr/>
        <a:lstStyle/>
        <a:p>
          <a:endParaRPr lang="en-IN"/>
        </a:p>
      </dgm:t>
    </dgm:pt>
    <dgm:pt modelId="{AF3161AC-BEA3-4DE1-8F54-A2BF476663C6}" type="pres">
      <dgm:prSet presAssocID="{337D5F06-6D0A-4316-AE50-E953C7241E06}" presName="parentNode" presStyleLbl="node1" presStyleIdx="0" presStyleCnt="2">
        <dgm:presLayoutVars>
          <dgm:chMax val="0"/>
          <dgm:bulletEnabled val="1"/>
        </dgm:presLayoutVars>
      </dgm:prSet>
      <dgm:spPr/>
      <dgm:t>
        <a:bodyPr/>
        <a:lstStyle/>
        <a:p>
          <a:endParaRPr lang="en-IN"/>
        </a:p>
      </dgm:t>
    </dgm:pt>
    <dgm:pt modelId="{9DC84ABD-239D-42A9-80B7-60492FC203C8}" type="pres">
      <dgm:prSet presAssocID="{337D5F06-6D0A-4316-AE50-E953C7241E06}" presName="childNode" presStyleLbl="node1" presStyleIdx="0" presStyleCnt="2">
        <dgm:presLayoutVars>
          <dgm:bulletEnabled val="1"/>
        </dgm:presLayoutVars>
      </dgm:prSet>
      <dgm:spPr/>
      <dgm:t>
        <a:bodyPr/>
        <a:lstStyle/>
        <a:p>
          <a:endParaRPr lang="en-IN"/>
        </a:p>
      </dgm:t>
    </dgm:pt>
    <dgm:pt modelId="{DB952D3C-1D77-46FE-97FA-F170C7D36532}" type="pres">
      <dgm:prSet presAssocID="{39A312C4-9E6D-45BC-AFE7-016BE00F6A5E}" presName="hSp" presStyleCnt="0"/>
      <dgm:spPr/>
    </dgm:pt>
    <dgm:pt modelId="{F1FDF749-19A1-4303-9DFF-A3C4FF687EA6}" type="pres">
      <dgm:prSet presAssocID="{39A312C4-9E6D-45BC-AFE7-016BE00F6A5E}" presName="vProcSp" presStyleCnt="0"/>
      <dgm:spPr/>
    </dgm:pt>
    <dgm:pt modelId="{69DD9099-D700-4317-A44B-78CCF98EECB4}" type="pres">
      <dgm:prSet presAssocID="{39A312C4-9E6D-45BC-AFE7-016BE00F6A5E}" presName="vSp1" presStyleCnt="0"/>
      <dgm:spPr/>
    </dgm:pt>
    <dgm:pt modelId="{0ABD661A-500E-4C0A-AC51-80BE7134B204}" type="pres">
      <dgm:prSet presAssocID="{39A312C4-9E6D-45BC-AFE7-016BE00F6A5E}" presName="simulatedConn" presStyleLbl="solidFgAcc1" presStyleIdx="0" presStyleCnt="1" custLinFactY="-166852" custLinFactNeighborX="16733" custLinFactNeighborY="-200000"/>
      <dgm:spPr/>
    </dgm:pt>
    <dgm:pt modelId="{8F2E4848-6341-44FF-81CE-9EAACFCD3D59}" type="pres">
      <dgm:prSet presAssocID="{39A312C4-9E6D-45BC-AFE7-016BE00F6A5E}" presName="vSp2" presStyleCnt="0"/>
      <dgm:spPr/>
    </dgm:pt>
    <dgm:pt modelId="{C200418C-F4DF-4510-8FFF-01A43EFD9FCA}" type="pres">
      <dgm:prSet presAssocID="{39A312C4-9E6D-45BC-AFE7-016BE00F6A5E}" presName="sibTrans" presStyleCnt="0"/>
      <dgm:spPr/>
    </dgm:pt>
    <dgm:pt modelId="{CD6700E7-FD00-4B80-873E-01285037284C}" type="pres">
      <dgm:prSet presAssocID="{B263F907-B7C6-443D-B30E-57D5C6286F47}" presName="compositeNode" presStyleCnt="0">
        <dgm:presLayoutVars>
          <dgm:bulletEnabled val="1"/>
        </dgm:presLayoutVars>
      </dgm:prSet>
      <dgm:spPr/>
    </dgm:pt>
    <dgm:pt modelId="{E6EB7D21-8FA8-4B84-AE37-6057843D13AC}" type="pres">
      <dgm:prSet presAssocID="{B263F907-B7C6-443D-B30E-57D5C6286F47}" presName="bgRect" presStyleLbl="node1" presStyleIdx="1" presStyleCnt="2" custLinFactNeighborX="544"/>
      <dgm:spPr/>
      <dgm:t>
        <a:bodyPr/>
        <a:lstStyle/>
        <a:p>
          <a:endParaRPr lang="en-IN"/>
        </a:p>
      </dgm:t>
    </dgm:pt>
    <dgm:pt modelId="{667A75D0-2A9D-4237-A042-3FBE99DF07A3}" type="pres">
      <dgm:prSet presAssocID="{B263F907-B7C6-443D-B30E-57D5C6286F47}" presName="parentNode" presStyleLbl="node1" presStyleIdx="1" presStyleCnt="2">
        <dgm:presLayoutVars>
          <dgm:chMax val="0"/>
          <dgm:bulletEnabled val="1"/>
        </dgm:presLayoutVars>
      </dgm:prSet>
      <dgm:spPr/>
      <dgm:t>
        <a:bodyPr/>
        <a:lstStyle/>
        <a:p>
          <a:endParaRPr lang="en-IN"/>
        </a:p>
      </dgm:t>
    </dgm:pt>
    <dgm:pt modelId="{9E6563C0-703B-44CA-8AE8-DA36A038E06E}" type="pres">
      <dgm:prSet presAssocID="{B263F907-B7C6-443D-B30E-57D5C6286F47}" presName="childNode" presStyleLbl="node1" presStyleIdx="1" presStyleCnt="2">
        <dgm:presLayoutVars>
          <dgm:bulletEnabled val="1"/>
        </dgm:presLayoutVars>
      </dgm:prSet>
      <dgm:spPr/>
      <dgm:t>
        <a:bodyPr/>
        <a:lstStyle/>
        <a:p>
          <a:endParaRPr lang="en-IN"/>
        </a:p>
      </dgm:t>
    </dgm:pt>
  </dgm:ptLst>
  <dgm:cxnLst>
    <dgm:cxn modelId="{01FAC002-8176-4831-AAF7-4DE64164EA65}" type="presOf" srcId="{844BCC5A-57B3-47E4-AEDA-532C092D10DB}" destId="{4D3AF07B-816E-485F-ACBE-C17A2D2F234D}" srcOrd="0" destOrd="0" presId="urn:microsoft.com/office/officeart/2005/8/layout/hProcess7"/>
    <dgm:cxn modelId="{4C6A7A5F-FD55-4296-B98C-A2FFFC62C2C3}" type="presOf" srcId="{7DF7C032-DEBD-4C0F-8C23-B5DAB16B9CF5}" destId="{9E6563C0-703B-44CA-8AE8-DA36A038E06E}" srcOrd="0" destOrd="1" presId="urn:microsoft.com/office/officeart/2005/8/layout/hProcess7"/>
    <dgm:cxn modelId="{0D0784B4-22D2-48BC-9A24-E3F6CAA9FBC4}" type="presOf" srcId="{54A20093-017C-4D22-A494-869C73FB066C}" destId="{9E6563C0-703B-44CA-8AE8-DA36A038E06E}" srcOrd="0" destOrd="0" presId="urn:microsoft.com/office/officeart/2005/8/layout/hProcess7"/>
    <dgm:cxn modelId="{EDC317BC-1D9C-4683-A1A6-4926559C601C}" srcId="{B263F907-B7C6-443D-B30E-57D5C6286F47}" destId="{7DF7C032-DEBD-4C0F-8C23-B5DAB16B9CF5}" srcOrd="1" destOrd="0" parTransId="{60B97FF0-91FC-40B5-8056-CB2753C4C911}" sibTransId="{3E6DA677-2A03-47EC-AA34-FDF018E69A7F}"/>
    <dgm:cxn modelId="{36EFBDAF-5D9E-4659-9796-8B066BF7023F}" srcId="{844BCC5A-57B3-47E4-AEDA-532C092D10DB}" destId="{337D5F06-6D0A-4316-AE50-E953C7241E06}" srcOrd="0" destOrd="0" parTransId="{D1BDDC0C-5298-41AE-BED1-B7077A037B19}" sibTransId="{39A312C4-9E6D-45BC-AFE7-016BE00F6A5E}"/>
    <dgm:cxn modelId="{C09CDB51-3D6C-43F5-A5F3-D777EAD02451}" srcId="{844BCC5A-57B3-47E4-AEDA-532C092D10DB}" destId="{B263F907-B7C6-443D-B30E-57D5C6286F47}" srcOrd="1" destOrd="0" parTransId="{A5CE0B8A-F78B-4788-9D83-9AEC7D933233}" sibTransId="{4CE40D11-1B45-4E77-9EBB-258A87A25D2F}"/>
    <dgm:cxn modelId="{5852C899-A2E4-42C3-B4C2-042FE638D6BD}" srcId="{B263F907-B7C6-443D-B30E-57D5C6286F47}" destId="{54A20093-017C-4D22-A494-869C73FB066C}" srcOrd="0" destOrd="0" parTransId="{6642D6E4-10C7-45EE-ABD0-3EC4723823DE}" sibTransId="{95BFF528-4684-4824-9BC5-E2F9BE322D40}"/>
    <dgm:cxn modelId="{AF836545-1479-4B1B-BF18-46B15B59E8FF}" type="presOf" srcId="{337D5F06-6D0A-4316-AE50-E953C7241E06}" destId="{AF3161AC-BEA3-4DE1-8F54-A2BF476663C6}" srcOrd="1" destOrd="0" presId="urn:microsoft.com/office/officeart/2005/8/layout/hProcess7"/>
    <dgm:cxn modelId="{7F72A208-4CE0-4265-B0B7-48B1B04F2457}" type="presOf" srcId="{337D5F06-6D0A-4316-AE50-E953C7241E06}" destId="{521EFCB2-3745-4939-BC99-F0CE2BA939B0}" srcOrd="0" destOrd="0" presId="urn:microsoft.com/office/officeart/2005/8/layout/hProcess7"/>
    <dgm:cxn modelId="{DC80B5B2-6EB7-486C-988E-F91615F78A42}" type="presOf" srcId="{D7AA03C9-9E65-4BCA-81FB-C9B8667DAE1F}" destId="{9DC84ABD-239D-42A9-80B7-60492FC203C8}" srcOrd="0" destOrd="0" presId="urn:microsoft.com/office/officeart/2005/8/layout/hProcess7"/>
    <dgm:cxn modelId="{227F2701-7DF5-4B68-A1D1-35B85CDB7FB5}" srcId="{337D5F06-6D0A-4316-AE50-E953C7241E06}" destId="{D7AA03C9-9E65-4BCA-81FB-C9B8667DAE1F}" srcOrd="0" destOrd="0" parTransId="{95C05B3C-2031-4111-91D4-C941FD8656E0}" sibTransId="{F0F3D5F3-1A3E-464F-896F-BEDD6A4889C0}"/>
    <dgm:cxn modelId="{50B122F9-E8EF-4623-89B7-35385BF2DBE1}" type="presOf" srcId="{B263F907-B7C6-443D-B30E-57D5C6286F47}" destId="{667A75D0-2A9D-4237-A042-3FBE99DF07A3}" srcOrd="1" destOrd="0" presId="urn:microsoft.com/office/officeart/2005/8/layout/hProcess7"/>
    <dgm:cxn modelId="{1C5F05EF-D490-4238-A8E4-F6D507781050}" type="presOf" srcId="{B263F907-B7C6-443D-B30E-57D5C6286F47}" destId="{E6EB7D21-8FA8-4B84-AE37-6057843D13AC}" srcOrd="0" destOrd="0" presId="urn:microsoft.com/office/officeart/2005/8/layout/hProcess7"/>
    <dgm:cxn modelId="{DB219F78-7BE2-4E42-A1AB-340E9FCA404A}" type="presParOf" srcId="{4D3AF07B-816E-485F-ACBE-C17A2D2F234D}" destId="{1ABFAF30-86FF-45ED-863A-958DB09B72FF}" srcOrd="0" destOrd="0" presId="urn:microsoft.com/office/officeart/2005/8/layout/hProcess7"/>
    <dgm:cxn modelId="{38F68244-F470-4717-9DE6-603663C2F821}" type="presParOf" srcId="{1ABFAF30-86FF-45ED-863A-958DB09B72FF}" destId="{521EFCB2-3745-4939-BC99-F0CE2BA939B0}" srcOrd="0" destOrd="0" presId="urn:microsoft.com/office/officeart/2005/8/layout/hProcess7"/>
    <dgm:cxn modelId="{14BC47EA-D2DC-4C36-A231-825773ED9DB7}" type="presParOf" srcId="{1ABFAF30-86FF-45ED-863A-958DB09B72FF}" destId="{AF3161AC-BEA3-4DE1-8F54-A2BF476663C6}" srcOrd="1" destOrd="0" presId="urn:microsoft.com/office/officeart/2005/8/layout/hProcess7"/>
    <dgm:cxn modelId="{ADD2C292-2D67-4DF3-B5AF-869917FB29F5}" type="presParOf" srcId="{1ABFAF30-86FF-45ED-863A-958DB09B72FF}" destId="{9DC84ABD-239D-42A9-80B7-60492FC203C8}" srcOrd="2" destOrd="0" presId="urn:microsoft.com/office/officeart/2005/8/layout/hProcess7"/>
    <dgm:cxn modelId="{B21CEA9E-6774-4BE4-B76E-376AEDAF5B6C}" type="presParOf" srcId="{4D3AF07B-816E-485F-ACBE-C17A2D2F234D}" destId="{DB952D3C-1D77-46FE-97FA-F170C7D36532}" srcOrd="1" destOrd="0" presId="urn:microsoft.com/office/officeart/2005/8/layout/hProcess7"/>
    <dgm:cxn modelId="{A7AA0E73-0EF1-4E1D-9941-DE900F2A05D0}" type="presParOf" srcId="{4D3AF07B-816E-485F-ACBE-C17A2D2F234D}" destId="{F1FDF749-19A1-4303-9DFF-A3C4FF687EA6}" srcOrd="2" destOrd="0" presId="urn:microsoft.com/office/officeart/2005/8/layout/hProcess7"/>
    <dgm:cxn modelId="{CFF559A5-2C02-4B43-8D2D-67FF65E10F5F}" type="presParOf" srcId="{F1FDF749-19A1-4303-9DFF-A3C4FF687EA6}" destId="{69DD9099-D700-4317-A44B-78CCF98EECB4}" srcOrd="0" destOrd="0" presId="urn:microsoft.com/office/officeart/2005/8/layout/hProcess7"/>
    <dgm:cxn modelId="{1D0C7EC4-1C78-4D17-8A54-B08A6FCF631D}" type="presParOf" srcId="{F1FDF749-19A1-4303-9DFF-A3C4FF687EA6}" destId="{0ABD661A-500E-4C0A-AC51-80BE7134B204}" srcOrd="1" destOrd="0" presId="urn:microsoft.com/office/officeart/2005/8/layout/hProcess7"/>
    <dgm:cxn modelId="{E28D6DE7-EEE1-43A3-9BE5-5FAB180F57F9}" type="presParOf" srcId="{F1FDF749-19A1-4303-9DFF-A3C4FF687EA6}" destId="{8F2E4848-6341-44FF-81CE-9EAACFCD3D59}" srcOrd="2" destOrd="0" presId="urn:microsoft.com/office/officeart/2005/8/layout/hProcess7"/>
    <dgm:cxn modelId="{297E641E-0FCC-43C0-9E4B-C4EE73245DF7}" type="presParOf" srcId="{4D3AF07B-816E-485F-ACBE-C17A2D2F234D}" destId="{C200418C-F4DF-4510-8FFF-01A43EFD9FCA}" srcOrd="3" destOrd="0" presId="urn:microsoft.com/office/officeart/2005/8/layout/hProcess7"/>
    <dgm:cxn modelId="{A0E6236E-14D5-4D52-A284-5AD23545F537}" type="presParOf" srcId="{4D3AF07B-816E-485F-ACBE-C17A2D2F234D}" destId="{CD6700E7-FD00-4B80-873E-01285037284C}" srcOrd="4" destOrd="0" presId="urn:microsoft.com/office/officeart/2005/8/layout/hProcess7"/>
    <dgm:cxn modelId="{6BAA1CCB-27DD-4328-B89A-BE9F01AB4414}" type="presParOf" srcId="{CD6700E7-FD00-4B80-873E-01285037284C}" destId="{E6EB7D21-8FA8-4B84-AE37-6057843D13AC}" srcOrd="0" destOrd="0" presId="urn:microsoft.com/office/officeart/2005/8/layout/hProcess7"/>
    <dgm:cxn modelId="{47EDFE69-2387-4053-9DC3-8EC32AA79FA9}" type="presParOf" srcId="{CD6700E7-FD00-4B80-873E-01285037284C}" destId="{667A75D0-2A9D-4237-A042-3FBE99DF07A3}" srcOrd="1" destOrd="0" presId="urn:microsoft.com/office/officeart/2005/8/layout/hProcess7"/>
    <dgm:cxn modelId="{5D3DD154-99D3-42DE-8846-EB9A608027A0}" type="presParOf" srcId="{CD6700E7-FD00-4B80-873E-01285037284C}" destId="{9E6563C0-703B-44CA-8AE8-DA36A038E06E}"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E27BD2E-1107-49FF-A638-81AEDF813845}"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IN"/>
        </a:p>
      </dgm:t>
    </dgm:pt>
    <dgm:pt modelId="{A12B108B-9844-4A99-AF84-04B2917ADDF8}">
      <dgm:prSet phldrT="[Text]"/>
      <dgm:spPr/>
      <dgm:t>
        <a:bodyPr/>
        <a:lstStyle/>
        <a:p>
          <a:r>
            <a:rPr lang="en-US" dirty="0" smtClean="0"/>
            <a:t>Notification No 47/2019</a:t>
          </a:r>
          <a:endParaRPr lang="en-IN" dirty="0"/>
        </a:p>
      </dgm:t>
    </dgm:pt>
    <dgm:pt modelId="{6B36BC06-1000-4227-AF55-D9EBDEB81A1D}" type="parTrans" cxnId="{8171B55A-24B2-492A-BDE8-71B247E4636B}">
      <dgm:prSet/>
      <dgm:spPr/>
      <dgm:t>
        <a:bodyPr/>
        <a:lstStyle/>
        <a:p>
          <a:endParaRPr lang="en-IN"/>
        </a:p>
      </dgm:t>
    </dgm:pt>
    <dgm:pt modelId="{30E45CC5-14A0-44FF-B193-A36E9F18A8FF}" type="sibTrans" cxnId="{8171B55A-24B2-492A-BDE8-71B247E4636B}">
      <dgm:prSet/>
      <dgm:spPr/>
      <dgm:t>
        <a:bodyPr/>
        <a:lstStyle/>
        <a:p>
          <a:endParaRPr lang="en-IN"/>
        </a:p>
      </dgm:t>
    </dgm:pt>
    <dgm:pt modelId="{5848B990-91D4-4367-80F2-9389ED7FB48A}">
      <dgm:prSet phldrT="[Text]"/>
      <dgm:spPr/>
      <dgm:t>
        <a:bodyPr/>
        <a:lstStyle/>
        <a:p>
          <a:r>
            <a:rPr lang="en-US" dirty="0" smtClean="0"/>
            <a:t>Annual Return for FY 2017-18 and 2018-19 u/s 44(1)</a:t>
          </a:r>
          <a:endParaRPr lang="en-IN" dirty="0"/>
        </a:p>
      </dgm:t>
    </dgm:pt>
    <dgm:pt modelId="{E72E01CB-1CC6-48A7-AFB5-F4349F21911C}" type="parTrans" cxnId="{581F61D3-E3CE-4C7A-8F68-2B84E1598C65}">
      <dgm:prSet/>
      <dgm:spPr/>
      <dgm:t>
        <a:bodyPr/>
        <a:lstStyle/>
        <a:p>
          <a:endParaRPr lang="en-IN"/>
        </a:p>
      </dgm:t>
    </dgm:pt>
    <dgm:pt modelId="{8C61CAAF-6C39-4055-9D52-1BED4D8A1863}" type="sibTrans" cxnId="{581F61D3-E3CE-4C7A-8F68-2B84E1598C65}">
      <dgm:prSet/>
      <dgm:spPr/>
      <dgm:t>
        <a:bodyPr/>
        <a:lstStyle/>
        <a:p>
          <a:endParaRPr lang="en-IN"/>
        </a:p>
      </dgm:t>
    </dgm:pt>
    <dgm:pt modelId="{E32697D3-B42D-4B2B-856C-BBE919B669DB}">
      <dgm:prSet phldrT="[Text]" phldr="1"/>
      <dgm:spPr/>
      <dgm:t>
        <a:bodyPr/>
        <a:lstStyle/>
        <a:p>
          <a:endParaRPr lang="en-IN"/>
        </a:p>
      </dgm:t>
    </dgm:pt>
    <dgm:pt modelId="{4FFB507E-DDEF-4D99-A73B-A167B6014D6B}" type="parTrans" cxnId="{6522D571-635A-4DFD-8123-38B81E9856C5}">
      <dgm:prSet/>
      <dgm:spPr/>
      <dgm:t>
        <a:bodyPr/>
        <a:lstStyle/>
        <a:p>
          <a:endParaRPr lang="en-IN"/>
        </a:p>
      </dgm:t>
    </dgm:pt>
    <dgm:pt modelId="{845D5162-9D2B-4E6C-8EA9-502A2EFF1E02}" type="sibTrans" cxnId="{6522D571-635A-4DFD-8123-38B81E9856C5}">
      <dgm:prSet/>
      <dgm:spPr/>
      <dgm:t>
        <a:bodyPr/>
        <a:lstStyle/>
        <a:p>
          <a:endParaRPr lang="en-IN"/>
        </a:p>
      </dgm:t>
    </dgm:pt>
    <dgm:pt modelId="{C7BBF845-F5C2-4281-9189-9D2C7FDBF50B}">
      <dgm:prSet phldrT="[Text]"/>
      <dgm:spPr/>
      <dgm:t>
        <a:bodyPr/>
        <a:lstStyle/>
        <a:p>
          <a:r>
            <a:rPr lang="en-US" b="0" i="0" dirty="0" smtClean="0"/>
            <a:t>Registered persons whose aggregate turnover in a FY is upto 2Cr</a:t>
          </a:r>
        </a:p>
        <a:p>
          <a:endParaRPr lang="en-US" b="0" i="0" dirty="0" smtClean="0"/>
        </a:p>
        <a:p>
          <a:r>
            <a:rPr lang="en-US" strike="sngStrike" dirty="0" smtClean="0"/>
            <a:t>Mandatory</a:t>
          </a:r>
        </a:p>
        <a:p>
          <a:r>
            <a:rPr lang="en-US" strike="noStrike" dirty="0" smtClean="0"/>
            <a:t>Optional</a:t>
          </a:r>
          <a:endParaRPr lang="en-IN" dirty="0"/>
        </a:p>
      </dgm:t>
    </dgm:pt>
    <dgm:pt modelId="{FFDEF3A8-0B22-4361-A336-BE6F8D6743F4}" type="parTrans" cxnId="{E60ED4D6-884E-4BBD-A99C-8B248CA1272A}">
      <dgm:prSet/>
      <dgm:spPr/>
      <dgm:t>
        <a:bodyPr/>
        <a:lstStyle/>
        <a:p>
          <a:endParaRPr lang="en-IN"/>
        </a:p>
      </dgm:t>
    </dgm:pt>
    <dgm:pt modelId="{93E2B951-D1AD-4833-8E4D-E9DFEEE2AA99}" type="sibTrans" cxnId="{E60ED4D6-884E-4BBD-A99C-8B248CA1272A}">
      <dgm:prSet/>
      <dgm:spPr/>
      <dgm:t>
        <a:bodyPr/>
        <a:lstStyle/>
        <a:p>
          <a:endParaRPr lang="en-IN"/>
        </a:p>
      </dgm:t>
    </dgm:pt>
    <dgm:pt modelId="{021EE252-52BC-4D48-835C-9B69F2B97B24}">
      <dgm:prSet phldrT="[Text]" phldr="1"/>
      <dgm:spPr/>
      <dgm:t>
        <a:bodyPr/>
        <a:lstStyle/>
        <a:p>
          <a:endParaRPr lang="en-IN"/>
        </a:p>
      </dgm:t>
    </dgm:pt>
    <dgm:pt modelId="{11FA755A-BAA7-4BD2-8B93-0EFE96E64F48}" type="parTrans" cxnId="{091D8A44-5D21-40E8-ABAA-BB14C0551674}">
      <dgm:prSet/>
      <dgm:spPr/>
      <dgm:t>
        <a:bodyPr/>
        <a:lstStyle/>
        <a:p>
          <a:endParaRPr lang="en-IN"/>
        </a:p>
      </dgm:t>
    </dgm:pt>
    <dgm:pt modelId="{DE72EF98-C8E9-4522-A768-D6E071BE72E8}" type="sibTrans" cxnId="{091D8A44-5D21-40E8-ABAA-BB14C0551674}">
      <dgm:prSet/>
      <dgm:spPr/>
      <dgm:t>
        <a:bodyPr/>
        <a:lstStyle/>
        <a:p>
          <a:endParaRPr lang="en-IN"/>
        </a:p>
      </dgm:t>
    </dgm:pt>
    <dgm:pt modelId="{84EB0DA7-57C6-40AF-A7D2-25A4EDC6ED8D}">
      <dgm:prSet phldrT="[Text]"/>
      <dgm:spPr/>
      <dgm:t>
        <a:bodyPr/>
        <a:lstStyle/>
        <a:p>
          <a:r>
            <a:rPr lang="en-US" strike="noStrike" dirty="0" smtClean="0"/>
            <a:t>Annual Return shall be deemed to be furnished on the due date if not furnished</a:t>
          </a:r>
        </a:p>
      </dgm:t>
    </dgm:pt>
    <dgm:pt modelId="{D71C3E0A-F56F-4220-A3EA-6BADC61D2A92}" type="parTrans" cxnId="{33203D3B-778C-4F9B-9E80-768F1601709E}">
      <dgm:prSet/>
      <dgm:spPr/>
      <dgm:t>
        <a:bodyPr/>
        <a:lstStyle/>
        <a:p>
          <a:endParaRPr lang="en-IN"/>
        </a:p>
      </dgm:t>
    </dgm:pt>
    <dgm:pt modelId="{3ED379DE-09A3-4569-951A-6D27F20D3B98}" type="sibTrans" cxnId="{33203D3B-778C-4F9B-9E80-768F1601709E}">
      <dgm:prSet/>
      <dgm:spPr/>
      <dgm:t>
        <a:bodyPr/>
        <a:lstStyle/>
        <a:p>
          <a:endParaRPr lang="en-IN"/>
        </a:p>
      </dgm:t>
    </dgm:pt>
    <dgm:pt modelId="{91D4B0DB-AD03-4870-B4A8-855F36A9EEB7}">
      <dgm:prSet phldrT="[Text]"/>
      <dgm:spPr/>
      <dgm:t>
        <a:bodyPr/>
        <a:lstStyle/>
        <a:p>
          <a:endParaRPr lang="en-US" b="0" i="0" dirty="0" smtClean="0"/>
        </a:p>
      </dgm:t>
    </dgm:pt>
    <dgm:pt modelId="{1966569F-1E11-4204-BEAB-E3D121DA386B}" type="parTrans" cxnId="{47DD2AFC-8634-4BF1-9414-AFC8548C09CB}">
      <dgm:prSet/>
      <dgm:spPr/>
    </dgm:pt>
    <dgm:pt modelId="{B41D0202-C253-40E7-8163-384BADEB8CEC}" type="sibTrans" cxnId="{47DD2AFC-8634-4BF1-9414-AFC8548C09CB}">
      <dgm:prSet/>
      <dgm:spPr/>
    </dgm:pt>
    <dgm:pt modelId="{56549B5A-BA4A-4999-B3D2-37027605A646}" type="pres">
      <dgm:prSet presAssocID="{8E27BD2E-1107-49FF-A638-81AEDF813845}" presName="Name0" presStyleCnt="0">
        <dgm:presLayoutVars>
          <dgm:dir/>
          <dgm:animLvl val="lvl"/>
          <dgm:resizeHandles val="exact"/>
        </dgm:presLayoutVars>
      </dgm:prSet>
      <dgm:spPr/>
      <dgm:t>
        <a:bodyPr/>
        <a:lstStyle/>
        <a:p>
          <a:endParaRPr lang="en-IN"/>
        </a:p>
      </dgm:t>
    </dgm:pt>
    <dgm:pt modelId="{BDD970C2-B30A-471A-88AF-6FDDE58BAC79}" type="pres">
      <dgm:prSet presAssocID="{A12B108B-9844-4A99-AF84-04B2917ADDF8}" presName="compositeNode" presStyleCnt="0">
        <dgm:presLayoutVars>
          <dgm:bulletEnabled val="1"/>
        </dgm:presLayoutVars>
      </dgm:prSet>
      <dgm:spPr/>
    </dgm:pt>
    <dgm:pt modelId="{7D650C53-2F9C-4DA5-95CE-96B84D1B334C}" type="pres">
      <dgm:prSet presAssocID="{A12B108B-9844-4A99-AF84-04B2917ADDF8}" presName="bgRect" presStyleLbl="node1" presStyleIdx="0" presStyleCnt="3"/>
      <dgm:spPr/>
      <dgm:t>
        <a:bodyPr/>
        <a:lstStyle/>
        <a:p>
          <a:endParaRPr lang="en-IN"/>
        </a:p>
      </dgm:t>
    </dgm:pt>
    <dgm:pt modelId="{B582B772-039F-4CBF-B969-7EF9C8ED2057}" type="pres">
      <dgm:prSet presAssocID="{A12B108B-9844-4A99-AF84-04B2917ADDF8}" presName="parentNode" presStyleLbl="node1" presStyleIdx="0" presStyleCnt="3">
        <dgm:presLayoutVars>
          <dgm:chMax val="0"/>
          <dgm:bulletEnabled val="1"/>
        </dgm:presLayoutVars>
      </dgm:prSet>
      <dgm:spPr/>
      <dgm:t>
        <a:bodyPr/>
        <a:lstStyle/>
        <a:p>
          <a:endParaRPr lang="en-IN"/>
        </a:p>
      </dgm:t>
    </dgm:pt>
    <dgm:pt modelId="{CAD8D56A-3202-4E8E-A276-2B0C39E8A3EB}" type="pres">
      <dgm:prSet presAssocID="{A12B108B-9844-4A99-AF84-04B2917ADDF8}" presName="childNode" presStyleLbl="node1" presStyleIdx="0" presStyleCnt="3">
        <dgm:presLayoutVars>
          <dgm:bulletEnabled val="1"/>
        </dgm:presLayoutVars>
      </dgm:prSet>
      <dgm:spPr/>
      <dgm:t>
        <a:bodyPr/>
        <a:lstStyle/>
        <a:p>
          <a:endParaRPr lang="en-IN"/>
        </a:p>
      </dgm:t>
    </dgm:pt>
    <dgm:pt modelId="{BF096263-57EA-4799-9E98-06C02ED209E2}" type="pres">
      <dgm:prSet presAssocID="{30E45CC5-14A0-44FF-B193-A36E9F18A8FF}" presName="hSp" presStyleCnt="0"/>
      <dgm:spPr/>
    </dgm:pt>
    <dgm:pt modelId="{DECDE49D-CE54-4A2A-96ED-B260344AC850}" type="pres">
      <dgm:prSet presAssocID="{30E45CC5-14A0-44FF-B193-A36E9F18A8FF}" presName="vProcSp" presStyleCnt="0"/>
      <dgm:spPr/>
    </dgm:pt>
    <dgm:pt modelId="{FE7E7CBC-D60C-4982-87F5-896B0AB50F6C}" type="pres">
      <dgm:prSet presAssocID="{30E45CC5-14A0-44FF-B193-A36E9F18A8FF}" presName="vSp1" presStyleCnt="0"/>
      <dgm:spPr/>
    </dgm:pt>
    <dgm:pt modelId="{4B1054B8-36AD-4F32-B072-26B08378108E}" type="pres">
      <dgm:prSet presAssocID="{30E45CC5-14A0-44FF-B193-A36E9F18A8FF}" presName="simulatedConn" presStyleLbl="solidFgAcc1" presStyleIdx="0" presStyleCnt="2"/>
      <dgm:spPr/>
    </dgm:pt>
    <dgm:pt modelId="{AEF75CCD-8FBC-48FA-A98B-010B45D4A15D}" type="pres">
      <dgm:prSet presAssocID="{30E45CC5-14A0-44FF-B193-A36E9F18A8FF}" presName="vSp2" presStyleCnt="0"/>
      <dgm:spPr/>
    </dgm:pt>
    <dgm:pt modelId="{C598F384-159E-41EE-A742-DDB21854A240}" type="pres">
      <dgm:prSet presAssocID="{30E45CC5-14A0-44FF-B193-A36E9F18A8FF}" presName="sibTrans" presStyleCnt="0"/>
      <dgm:spPr/>
    </dgm:pt>
    <dgm:pt modelId="{B59C63A5-1A84-42AE-8116-0531EA106D34}" type="pres">
      <dgm:prSet presAssocID="{E32697D3-B42D-4B2B-856C-BBE919B669DB}" presName="compositeNode" presStyleCnt="0">
        <dgm:presLayoutVars>
          <dgm:bulletEnabled val="1"/>
        </dgm:presLayoutVars>
      </dgm:prSet>
      <dgm:spPr/>
    </dgm:pt>
    <dgm:pt modelId="{7861BA38-E9D7-4407-A33C-B8EC6E1FA6D4}" type="pres">
      <dgm:prSet presAssocID="{E32697D3-B42D-4B2B-856C-BBE919B669DB}" presName="bgRect" presStyleLbl="node1" presStyleIdx="1" presStyleCnt="3"/>
      <dgm:spPr/>
      <dgm:t>
        <a:bodyPr/>
        <a:lstStyle/>
        <a:p>
          <a:endParaRPr lang="en-IN"/>
        </a:p>
      </dgm:t>
    </dgm:pt>
    <dgm:pt modelId="{41D76C59-540F-464B-8762-9E3944F4CF3B}" type="pres">
      <dgm:prSet presAssocID="{E32697D3-B42D-4B2B-856C-BBE919B669DB}" presName="parentNode" presStyleLbl="node1" presStyleIdx="1" presStyleCnt="3">
        <dgm:presLayoutVars>
          <dgm:chMax val="0"/>
          <dgm:bulletEnabled val="1"/>
        </dgm:presLayoutVars>
      </dgm:prSet>
      <dgm:spPr/>
      <dgm:t>
        <a:bodyPr/>
        <a:lstStyle/>
        <a:p>
          <a:endParaRPr lang="en-IN"/>
        </a:p>
      </dgm:t>
    </dgm:pt>
    <dgm:pt modelId="{8F65E89D-F630-4E08-97CC-02ACFB0FAA50}" type="pres">
      <dgm:prSet presAssocID="{E32697D3-B42D-4B2B-856C-BBE919B669DB}" presName="childNode" presStyleLbl="node1" presStyleIdx="1" presStyleCnt="3">
        <dgm:presLayoutVars>
          <dgm:bulletEnabled val="1"/>
        </dgm:presLayoutVars>
      </dgm:prSet>
      <dgm:spPr/>
      <dgm:t>
        <a:bodyPr/>
        <a:lstStyle/>
        <a:p>
          <a:endParaRPr lang="en-IN"/>
        </a:p>
      </dgm:t>
    </dgm:pt>
    <dgm:pt modelId="{68AA72C7-A549-49B9-BC82-61F4D73C2DDF}" type="pres">
      <dgm:prSet presAssocID="{845D5162-9D2B-4E6C-8EA9-502A2EFF1E02}" presName="hSp" presStyleCnt="0"/>
      <dgm:spPr/>
    </dgm:pt>
    <dgm:pt modelId="{75ECEF2F-12E2-4C36-874D-EDA217C4F9A3}" type="pres">
      <dgm:prSet presAssocID="{845D5162-9D2B-4E6C-8EA9-502A2EFF1E02}" presName="vProcSp" presStyleCnt="0"/>
      <dgm:spPr/>
    </dgm:pt>
    <dgm:pt modelId="{FEE1E108-49D5-4918-A552-DEBF40BE7F47}" type="pres">
      <dgm:prSet presAssocID="{845D5162-9D2B-4E6C-8EA9-502A2EFF1E02}" presName="vSp1" presStyleCnt="0"/>
      <dgm:spPr/>
    </dgm:pt>
    <dgm:pt modelId="{F049FA70-31A9-4D31-8BB3-1204C02ACFAF}" type="pres">
      <dgm:prSet presAssocID="{845D5162-9D2B-4E6C-8EA9-502A2EFF1E02}" presName="simulatedConn" presStyleLbl="solidFgAcc1" presStyleIdx="1" presStyleCnt="2"/>
      <dgm:spPr/>
    </dgm:pt>
    <dgm:pt modelId="{89E5D1B8-A65E-4DED-A2DA-6382B3B28956}" type="pres">
      <dgm:prSet presAssocID="{845D5162-9D2B-4E6C-8EA9-502A2EFF1E02}" presName="vSp2" presStyleCnt="0"/>
      <dgm:spPr/>
    </dgm:pt>
    <dgm:pt modelId="{2833D25E-7027-438B-AD43-06E55B70FDBC}" type="pres">
      <dgm:prSet presAssocID="{845D5162-9D2B-4E6C-8EA9-502A2EFF1E02}" presName="sibTrans" presStyleCnt="0"/>
      <dgm:spPr/>
    </dgm:pt>
    <dgm:pt modelId="{A7F6FEF8-6328-45CA-8B1B-5EA97BF173AF}" type="pres">
      <dgm:prSet presAssocID="{021EE252-52BC-4D48-835C-9B69F2B97B24}" presName="compositeNode" presStyleCnt="0">
        <dgm:presLayoutVars>
          <dgm:bulletEnabled val="1"/>
        </dgm:presLayoutVars>
      </dgm:prSet>
      <dgm:spPr/>
    </dgm:pt>
    <dgm:pt modelId="{F247F8DE-606A-44AA-BF36-1E623855A326}" type="pres">
      <dgm:prSet presAssocID="{021EE252-52BC-4D48-835C-9B69F2B97B24}" presName="bgRect" presStyleLbl="node1" presStyleIdx="2" presStyleCnt="3"/>
      <dgm:spPr/>
      <dgm:t>
        <a:bodyPr/>
        <a:lstStyle/>
        <a:p>
          <a:endParaRPr lang="en-IN"/>
        </a:p>
      </dgm:t>
    </dgm:pt>
    <dgm:pt modelId="{EAD01B33-86D0-472E-840C-2A10349B8332}" type="pres">
      <dgm:prSet presAssocID="{021EE252-52BC-4D48-835C-9B69F2B97B24}" presName="parentNode" presStyleLbl="node1" presStyleIdx="2" presStyleCnt="3">
        <dgm:presLayoutVars>
          <dgm:chMax val="0"/>
          <dgm:bulletEnabled val="1"/>
        </dgm:presLayoutVars>
      </dgm:prSet>
      <dgm:spPr/>
      <dgm:t>
        <a:bodyPr/>
        <a:lstStyle/>
        <a:p>
          <a:endParaRPr lang="en-IN"/>
        </a:p>
      </dgm:t>
    </dgm:pt>
    <dgm:pt modelId="{609CE048-2ED6-4035-8E3F-E13BF50F85DD}" type="pres">
      <dgm:prSet presAssocID="{021EE252-52BC-4D48-835C-9B69F2B97B24}" presName="childNode" presStyleLbl="node1" presStyleIdx="2" presStyleCnt="3">
        <dgm:presLayoutVars>
          <dgm:bulletEnabled val="1"/>
        </dgm:presLayoutVars>
      </dgm:prSet>
      <dgm:spPr/>
      <dgm:t>
        <a:bodyPr/>
        <a:lstStyle/>
        <a:p>
          <a:endParaRPr lang="en-IN"/>
        </a:p>
      </dgm:t>
    </dgm:pt>
  </dgm:ptLst>
  <dgm:cxnLst>
    <dgm:cxn modelId="{33203D3B-778C-4F9B-9E80-768F1601709E}" srcId="{021EE252-52BC-4D48-835C-9B69F2B97B24}" destId="{84EB0DA7-57C6-40AF-A7D2-25A4EDC6ED8D}" srcOrd="0" destOrd="0" parTransId="{D71C3E0A-F56F-4220-A3EA-6BADC61D2A92}" sibTransId="{3ED379DE-09A3-4569-951A-6D27F20D3B98}"/>
    <dgm:cxn modelId="{6A9A2A68-68BF-4DED-9E3C-0B49FC2AD92A}" type="presOf" srcId="{E32697D3-B42D-4B2B-856C-BBE919B669DB}" destId="{41D76C59-540F-464B-8762-9E3944F4CF3B}" srcOrd="1" destOrd="0" presId="urn:microsoft.com/office/officeart/2005/8/layout/hProcess7"/>
    <dgm:cxn modelId="{175CF283-36F0-4ED5-BF12-F1E1CC0F7250}" type="presOf" srcId="{8E27BD2E-1107-49FF-A638-81AEDF813845}" destId="{56549B5A-BA4A-4999-B3D2-37027605A646}" srcOrd="0" destOrd="0" presId="urn:microsoft.com/office/officeart/2005/8/layout/hProcess7"/>
    <dgm:cxn modelId="{6522D571-635A-4DFD-8123-38B81E9856C5}" srcId="{8E27BD2E-1107-49FF-A638-81AEDF813845}" destId="{E32697D3-B42D-4B2B-856C-BBE919B669DB}" srcOrd="1" destOrd="0" parTransId="{4FFB507E-DDEF-4D99-A73B-A167B6014D6B}" sibTransId="{845D5162-9D2B-4E6C-8EA9-502A2EFF1E02}"/>
    <dgm:cxn modelId="{D6631371-A2E0-4872-8F0A-0F9F3C5A96B7}" type="presOf" srcId="{84EB0DA7-57C6-40AF-A7D2-25A4EDC6ED8D}" destId="{609CE048-2ED6-4035-8E3F-E13BF50F85DD}" srcOrd="0" destOrd="0" presId="urn:microsoft.com/office/officeart/2005/8/layout/hProcess7"/>
    <dgm:cxn modelId="{8171B55A-24B2-492A-BDE8-71B247E4636B}" srcId="{8E27BD2E-1107-49FF-A638-81AEDF813845}" destId="{A12B108B-9844-4A99-AF84-04B2917ADDF8}" srcOrd="0" destOrd="0" parTransId="{6B36BC06-1000-4227-AF55-D9EBDEB81A1D}" sibTransId="{30E45CC5-14A0-44FF-B193-A36E9F18A8FF}"/>
    <dgm:cxn modelId="{091D8A44-5D21-40E8-ABAA-BB14C0551674}" srcId="{8E27BD2E-1107-49FF-A638-81AEDF813845}" destId="{021EE252-52BC-4D48-835C-9B69F2B97B24}" srcOrd="2" destOrd="0" parTransId="{11FA755A-BAA7-4BD2-8B93-0EFE96E64F48}" sibTransId="{DE72EF98-C8E9-4522-A768-D6E071BE72E8}"/>
    <dgm:cxn modelId="{3FD7ED56-A3A8-4B00-AA38-D77C2D4FA121}" type="presOf" srcId="{A12B108B-9844-4A99-AF84-04B2917ADDF8}" destId="{B582B772-039F-4CBF-B969-7EF9C8ED2057}" srcOrd="1" destOrd="0" presId="urn:microsoft.com/office/officeart/2005/8/layout/hProcess7"/>
    <dgm:cxn modelId="{47DD2AFC-8634-4BF1-9414-AFC8548C09CB}" srcId="{E32697D3-B42D-4B2B-856C-BBE919B669DB}" destId="{91D4B0DB-AD03-4870-B4A8-855F36A9EEB7}" srcOrd="1" destOrd="0" parTransId="{1966569F-1E11-4204-BEAB-E3D121DA386B}" sibTransId="{B41D0202-C253-40E7-8163-384BADEB8CEC}"/>
    <dgm:cxn modelId="{B8FBD708-9798-4BFE-A47F-C76F00B62943}" type="presOf" srcId="{021EE252-52BC-4D48-835C-9B69F2B97B24}" destId="{F247F8DE-606A-44AA-BF36-1E623855A326}" srcOrd="0" destOrd="0" presId="urn:microsoft.com/office/officeart/2005/8/layout/hProcess7"/>
    <dgm:cxn modelId="{00267057-D0D5-4B6C-B9E8-7EC2DCCE6D4D}" type="presOf" srcId="{5848B990-91D4-4367-80F2-9389ED7FB48A}" destId="{CAD8D56A-3202-4E8E-A276-2B0C39E8A3EB}" srcOrd="0" destOrd="0" presId="urn:microsoft.com/office/officeart/2005/8/layout/hProcess7"/>
    <dgm:cxn modelId="{15ED10DD-5EF7-4912-8C50-E5BFC07C5E3C}" type="presOf" srcId="{91D4B0DB-AD03-4870-B4A8-855F36A9EEB7}" destId="{8F65E89D-F630-4E08-97CC-02ACFB0FAA50}" srcOrd="0" destOrd="1" presId="urn:microsoft.com/office/officeart/2005/8/layout/hProcess7"/>
    <dgm:cxn modelId="{18F5A9B0-74DD-4FD3-8665-959300C1C07D}" type="presOf" srcId="{C7BBF845-F5C2-4281-9189-9D2C7FDBF50B}" destId="{8F65E89D-F630-4E08-97CC-02ACFB0FAA50}" srcOrd="0" destOrd="0" presId="urn:microsoft.com/office/officeart/2005/8/layout/hProcess7"/>
    <dgm:cxn modelId="{E60ED4D6-884E-4BBD-A99C-8B248CA1272A}" srcId="{E32697D3-B42D-4B2B-856C-BBE919B669DB}" destId="{C7BBF845-F5C2-4281-9189-9D2C7FDBF50B}" srcOrd="0" destOrd="0" parTransId="{FFDEF3A8-0B22-4361-A336-BE6F8D6743F4}" sibTransId="{93E2B951-D1AD-4833-8E4D-E9DFEEE2AA99}"/>
    <dgm:cxn modelId="{EB5528BF-06CB-4827-BAD7-DA93A8F5DE82}" type="presOf" srcId="{021EE252-52BC-4D48-835C-9B69F2B97B24}" destId="{EAD01B33-86D0-472E-840C-2A10349B8332}" srcOrd="1" destOrd="0" presId="urn:microsoft.com/office/officeart/2005/8/layout/hProcess7"/>
    <dgm:cxn modelId="{B1DA1109-DD76-4065-BB91-9CE0FFEB52AA}" type="presOf" srcId="{E32697D3-B42D-4B2B-856C-BBE919B669DB}" destId="{7861BA38-E9D7-4407-A33C-B8EC6E1FA6D4}" srcOrd="0" destOrd="0" presId="urn:microsoft.com/office/officeart/2005/8/layout/hProcess7"/>
    <dgm:cxn modelId="{581F61D3-E3CE-4C7A-8F68-2B84E1598C65}" srcId="{A12B108B-9844-4A99-AF84-04B2917ADDF8}" destId="{5848B990-91D4-4367-80F2-9389ED7FB48A}" srcOrd="0" destOrd="0" parTransId="{E72E01CB-1CC6-48A7-AFB5-F4349F21911C}" sibTransId="{8C61CAAF-6C39-4055-9D52-1BED4D8A1863}"/>
    <dgm:cxn modelId="{885A363B-FC13-4922-BF58-2C8F3FC6D0DD}" type="presOf" srcId="{A12B108B-9844-4A99-AF84-04B2917ADDF8}" destId="{7D650C53-2F9C-4DA5-95CE-96B84D1B334C}" srcOrd="0" destOrd="0" presId="urn:microsoft.com/office/officeart/2005/8/layout/hProcess7"/>
    <dgm:cxn modelId="{CD5327AE-DAF0-4D0A-BD95-0EBE89C05E9C}" type="presParOf" srcId="{56549B5A-BA4A-4999-B3D2-37027605A646}" destId="{BDD970C2-B30A-471A-88AF-6FDDE58BAC79}" srcOrd="0" destOrd="0" presId="urn:microsoft.com/office/officeart/2005/8/layout/hProcess7"/>
    <dgm:cxn modelId="{E1D16F9A-1DB8-48E1-9A91-AB41F51BF621}" type="presParOf" srcId="{BDD970C2-B30A-471A-88AF-6FDDE58BAC79}" destId="{7D650C53-2F9C-4DA5-95CE-96B84D1B334C}" srcOrd="0" destOrd="0" presId="urn:microsoft.com/office/officeart/2005/8/layout/hProcess7"/>
    <dgm:cxn modelId="{123C2C89-6C98-41F9-BC0C-E51E39F9C349}" type="presParOf" srcId="{BDD970C2-B30A-471A-88AF-6FDDE58BAC79}" destId="{B582B772-039F-4CBF-B969-7EF9C8ED2057}" srcOrd="1" destOrd="0" presId="urn:microsoft.com/office/officeart/2005/8/layout/hProcess7"/>
    <dgm:cxn modelId="{630AE524-F844-4E34-9D7A-FD0F1B1A3DEE}" type="presParOf" srcId="{BDD970C2-B30A-471A-88AF-6FDDE58BAC79}" destId="{CAD8D56A-3202-4E8E-A276-2B0C39E8A3EB}" srcOrd="2" destOrd="0" presId="urn:microsoft.com/office/officeart/2005/8/layout/hProcess7"/>
    <dgm:cxn modelId="{EBC2C31E-0AA5-4119-87F1-86D3B1804F94}" type="presParOf" srcId="{56549B5A-BA4A-4999-B3D2-37027605A646}" destId="{BF096263-57EA-4799-9E98-06C02ED209E2}" srcOrd="1" destOrd="0" presId="urn:microsoft.com/office/officeart/2005/8/layout/hProcess7"/>
    <dgm:cxn modelId="{B5E51C9D-D5A1-4F06-B72E-66B4D96D94AB}" type="presParOf" srcId="{56549B5A-BA4A-4999-B3D2-37027605A646}" destId="{DECDE49D-CE54-4A2A-96ED-B260344AC850}" srcOrd="2" destOrd="0" presId="urn:microsoft.com/office/officeart/2005/8/layout/hProcess7"/>
    <dgm:cxn modelId="{01C8157F-AEA1-47A9-A41B-4C1BB865478E}" type="presParOf" srcId="{DECDE49D-CE54-4A2A-96ED-B260344AC850}" destId="{FE7E7CBC-D60C-4982-87F5-896B0AB50F6C}" srcOrd="0" destOrd="0" presId="urn:microsoft.com/office/officeart/2005/8/layout/hProcess7"/>
    <dgm:cxn modelId="{480CC533-8DFC-42A9-96A4-C59F421D311A}" type="presParOf" srcId="{DECDE49D-CE54-4A2A-96ED-B260344AC850}" destId="{4B1054B8-36AD-4F32-B072-26B08378108E}" srcOrd="1" destOrd="0" presId="urn:microsoft.com/office/officeart/2005/8/layout/hProcess7"/>
    <dgm:cxn modelId="{97F24F66-3A6D-4B43-84B9-2477B2F1FC4D}" type="presParOf" srcId="{DECDE49D-CE54-4A2A-96ED-B260344AC850}" destId="{AEF75CCD-8FBC-48FA-A98B-010B45D4A15D}" srcOrd="2" destOrd="0" presId="urn:microsoft.com/office/officeart/2005/8/layout/hProcess7"/>
    <dgm:cxn modelId="{1A558CF7-0C3F-44A0-813F-44D68B3C80C7}" type="presParOf" srcId="{56549B5A-BA4A-4999-B3D2-37027605A646}" destId="{C598F384-159E-41EE-A742-DDB21854A240}" srcOrd="3" destOrd="0" presId="urn:microsoft.com/office/officeart/2005/8/layout/hProcess7"/>
    <dgm:cxn modelId="{9E6D98E1-5997-41F1-9198-75D1887681B4}" type="presParOf" srcId="{56549B5A-BA4A-4999-B3D2-37027605A646}" destId="{B59C63A5-1A84-42AE-8116-0531EA106D34}" srcOrd="4" destOrd="0" presId="urn:microsoft.com/office/officeart/2005/8/layout/hProcess7"/>
    <dgm:cxn modelId="{AE45B5C2-384E-4A99-A8EF-153077998003}" type="presParOf" srcId="{B59C63A5-1A84-42AE-8116-0531EA106D34}" destId="{7861BA38-E9D7-4407-A33C-B8EC6E1FA6D4}" srcOrd="0" destOrd="0" presId="urn:microsoft.com/office/officeart/2005/8/layout/hProcess7"/>
    <dgm:cxn modelId="{49EB7CE2-729C-4D01-997C-C84115EE846D}" type="presParOf" srcId="{B59C63A5-1A84-42AE-8116-0531EA106D34}" destId="{41D76C59-540F-464B-8762-9E3944F4CF3B}" srcOrd="1" destOrd="0" presId="urn:microsoft.com/office/officeart/2005/8/layout/hProcess7"/>
    <dgm:cxn modelId="{8E2EF06D-4A29-4A06-AA6E-E3D9EBC6595D}" type="presParOf" srcId="{B59C63A5-1A84-42AE-8116-0531EA106D34}" destId="{8F65E89D-F630-4E08-97CC-02ACFB0FAA50}" srcOrd="2" destOrd="0" presId="urn:microsoft.com/office/officeart/2005/8/layout/hProcess7"/>
    <dgm:cxn modelId="{A6354F5E-96B2-4486-8B96-C6AC00DE244B}" type="presParOf" srcId="{56549B5A-BA4A-4999-B3D2-37027605A646}" destId="{68AA72C7-A549-49B9-BC82-61F4D73C2DDF}" srcOrd="5" destOrd="0" presId="urn:microsoft.com/office/officeart/2005/8/layout/hProcess7"/>
    <dgm:cxn modelId="{BBE2833C-B47B-4FBF-B7E9-DA744CA8BAFC}" type="presParOf" srcId="{56549B5A-BA4A-4999-B3D2-37027605A646}" destId="{75ECEF2F-12E2-4C36-874D-EDA217C4F9A3}" srcOrd="6" destOrd="0" presId="urn:microsoft.com/office/officeart/2005/8/layout/hProcess7"/>
    <dgm:cxn modelId="{DE7A51F2-AA9F-4C93-AEE4-3FC882CF6444}" type="presParOf" srcId="{75ECEF2F-12E2-4C36-874D-EDA217C4F9A3}" destId="{FEE1E108-49D5-4918-A552-DEBF40BE7F47}" srcOrd="0" destOrd="0" presId="urn:microsoft.com/office/officeart/2005/8/layout/hProcess7"/>
    <dgm:cxn modelId="{94B08CC6-A306-4D83-9EA7-E968A8D3EDD2}" type="presParOf" srcId="{75ECEF2F-12E2-4C36-874D-EDA217C4F9A3}" destId="{F049FA70-31A9-4D31-8BB3-1204C02ACFAF}" srcOrd="1" destOrd="0" presId="urn:microsoft.com/office/officeart/2005/8/layout/hProcess7"/>
    <dgm:cxn modelId="{457D1E59-49DA-40DD-9943-6E37A0BA7300}" type="presParOf" srcId="{75ECEF2F-12E2-4C36-874D-EDA217C4F9A3}" destId="{89E5D1B8-A65E-4DED-A2DA-6382B3B28956}" srcOrd="2" destOrd="0" presId="urn:microsoft.com/office/officeart/2005/8/layout/hProcess7"/>
    <dgm:cxn modelId="{88B7C072-FC0C-4BCD-97E1-A9CB8C59C44C}" type="presParOf" srcId="{56549B5A-BA4A-4999-B3D2-37027605A646}" destId="{2833D25E-7027-438B-AD43-06E55B70FDBC}" srcOrd="7" destOrd="0" presId="urn:microsoft.com/office/officeart/2005/8/layout/hProcess7"/>
    <dgm:cxn modelId="{B775A138-E12D-4180-A3B9-0931D89FF30C}" type="presParOf" srcId="{56549B5A-BA4A-4999-B3D2-37027605A646}" destId="{A7F6FEF8-6328-45CA-8B1B-5EA97BF173AF}" srcOrd="8" destOrd="0" presId="urn:microsoft.com/office/officeart/2005/8/layout/hProcess7"/>
    <dgm:cxn modelId="{9B09973E-6208-498B-B5CA-C017A98FE7C9}" type="presParOf" srcId="{A7F6FEF8-6328-45CA-8B1B-5EA97BF173AF}" destId="{F247F8DE-606A-44AA-BF36-1E623855A326}" srcOrd="0" destOrd="0" presId="urn:microsoft.com/office/officeart/2005/8/layout/hProcess7"/>
    <dgm:cxn modelId="{6097FDFB-17E4-4484-9BCE-33DCA2D152AE}" type="presParOf" srcId="{A7F6FEF8-6328-45CA-8B1B-5EA97BF173AF}" destId="{EAD01B33-86D0-472E-840C-2A10349B8332}" srcOrd="1" destOrd="0" presId="urn:microsoft.com/office/officeart/2005/8/layout/hProcess7"/>
    <dgm:cxn modelId="{40779683-0BFF-4A8B-8101-278E067CFCB9}" type="presParOf" srcId="{A7F6FEF8-6328-45CA-8B1B-5EA97BF173AF}" destId="{609CE048-2ED6-4035-8E3F-E13BF50F85DD}" srcOrd="2"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05413B1-B238-4305-9339-33ABCCA83CE0}" type="doc">
      <dgm:prSet loTypeId="urn:microsoft.com/office/officeart/2005/8/layout/process1" loCatId="process" qsTypeId="urn:microsoft.com/office/officeart/2005/8/quickstyle/simple1" qsCatId="simple" csTypeId="urn:microsoft.com/office/officeart/2005/8/colors/accent1_2" csCatId="accent1" phldr="1"/>
      <dgm:spPr/>
    </dgm:pt>
    <dgm:pt modelId="{F0191E68-CD47-426E-B93D-305D4277C321}">
      <dgm:prSet phldrT="[Text]"/>
      <dgm:spPr/>
      <dgm:t>
        <a:bodyPr/>
        <a:lstStyle/>
        <a:p>
          <a:r>
            <a:rPr lang="en-US" dirty="0" smtClean="0"/>
            <a:t>Blocking of E-way Bill:</a:t>
          </a:r>
        </a:p>
        <a:p>
          <a:r>
            <a:rPr lang="en-US" dirty="0" smtClean="0"/>
            <a:t>Implementation date</a:t>
          </a:r>
          <a:endParaRPr lang="en-IN" dirty="0"/>
        </a:p>
      </dgm:t>
    </dgm:pt>
    <dgm:pt modelId="{B38E6AE6-939E-4EA3-8A94-1AA01017FE79}" type="parTrans" cxnId="{49703AB8-CF8B-4BB0-A25F-0FF3BC52A7D3}">
      <dgm:prSet/>
      <dgm:spPr/>
      <dgm:t>
        <a:bodyPr/>
        <a:lstStyle/>
        <a:p>
          <a:endParaRPr lang="en-IN"/>
        </a:p>
      </dgm:t>
    </dgm:pt>
    <dgm:pt modelId="{A4083C28-106B-4ADE-AF08-97F633DFD625}" type="sibTrans" cxnId="{49703AB8-CF8B-4BB0-A25F-0FF3BC52A7D3}">
      <dgm:prSet/>
      <dgm:spPr/>
      <dgm:t>
        <a:bodyPr/>
        <a:lstStyle/>
        <a:p>
          <a:endParaRPr lang="en-IN"/>
        </a:p>
      </dgm:t>
    </dgm:pt>
    <dgm:pt modelId="{8195EAC3-1DC2-4E1C-A54D-71CAF63E1C14}">
      <dgm:prSet phldrT="[Text]"/>
      <dgm:spPr/>
      <dgm:t>
        <a:bodyPr/>
        <a:lstStyle/>
        <a:p>
          <a:r>
            <a:rPr lang="en-US" dirty="0" smtClean="0"/>
            <a:t>Old Date:21.08.2019</a:t>
          </a:r>
          <a:endParaRPr lang="en-IN" dirty="0"/>
        </a:p>
      </dgm:t>
    </dgm:pt>
    <dgm:pt modelId="{57815EF3-403A-4682-AAF8-15B164C4AF57}" type="parTrans" cxnId="{83215154-F1E3-4FFC-8406-9DE6D7D5826E}">
      <dgm:prSet/>
      <dgm:spPr/>
      <dgm:t>
        <a:bodyPr/>
        <a:lstStyle/>
        <a:p>
          <a:endParaRPr lang="en-IN"/>
        </a:p>
      </dgm:t>
    </dgm:pt>
    <dgm:pt modelId="{944E8917-A621-4A76-9ECD-40A1E69A6062}" type="sibTrans" cxnId="{83215154-F1E3-4FFC-8406-9DE6D7D5826E}">
      <dgm:prSet/>
      <dgm:spPr/>
      <dgm:t>
        <a:bodyPr/>
        <a:lstStyle/>
        <a:p>
          <a:endParaRPr lang="en-IN"/>
        </a:p>
      </dgm:t>
    </dgm:pt>
    <dgm:pt modelId="{C8E2BBE1-483A-40B2-9913-D8CA420C6CFF}">
      <dgm:prSet phldrT="[Text]"/>
      <dgm:spPr/>
      <dgm:t>
        <a:bodyPr/>
        <a:lstStyle/>
        <a:p>
          <a:r>
            <a:rPr lang="en-US" dirty="0" smtClean="0"/>
            <a:t>New Effective Date:21.11.2019</a:t>
          </a:r>
          <a:endParaRPr lang="en-IN" dirty="0"/>
        </a:p>
      </dgm:t>
    </dgm:pt>
    <dgm:pt modelId="{3484144E-3B4F-47EE-AFFE-9843AE3615A5}" type="parTrans" cxnId="{73FEE5BD-6930-4EF7-BCCA-5FD6A60DE8AA}">
      <dgm:prSet/>
      <dgm:spPr/>
      <dgm:t>
        <a:bodyPr/>
        <a:lstStyle/>
        <a:p>
          <a:endParaRPr lang="en-IN"/>
        </a:p>
      </dgm:t>
    </dgm:pt>
    <dgm:pt modelId="{2209A5DD-051A-4222-8A61-D83E96FC6056}" type="sibTrans" cxnId="{73FEE5BD-6930-4EF7-BCCA-5FD6A60DE8AA}">
      <dgm:prSet/>
      <dgm:spPr/>
      <dgm:t>
        <a:bodyPr/>
        <a:lstStyle/>
        <a:p>
          <a:endParaRPr lang="en-IN"/>
        </a:p>
      </dgm:t>
    </dgm:pt>
    <dgm:pt modelId="{60833893-3767-44A2-9C74-DC8468C678A8}">
      <dgm:prSet phldrT="[Text]"/>
      <dgm:spPr/>
      <dgm:t>
        <a:bodyPr/>
        <a:lstStyle/>
        <a:p>
          <a:r>
            <a:rPr lang="en-US" dirty="0" smtClean="0"/>
            <a:t>Old Date:21.06.2019</a:t>
          </a:r>
          <a:endParaRPr lang="en-IN" dirty="0"/>
        </a:p>
      </dgm:t>
    </dgm:pt>
    <dgm:pt modelId="{FC96CD5D-85E7-4F80-9E63-1B0526983D4C}" type="parTrans" cxnId="{1623A146-CFE1-4119-920E-93F57455188F}">
      <dgm:prSet/>
      <dgm:spPr/>
      <dgm:t>
        <a:bodyPr/>
        <a:lstStyle/>
        <a:p>
          <a:endParaRPr lang="en-IN"/>
        </a:p>
      </dgm:t>
    </dgm:pt>
    <dgm:pt modelId="{290CABCA-E799-4B5D-AC80-DEDD59FA31EE}" type="sibTrans" cxnId="{1623A146-CFE1-4119-920E-93F57455188F}">
      <dgm:prSet/>
      <dgm:spPr/>
      <dgm:t>
        <a:bodyPr/>
        <a:lstStyle/>
        <a:p>
          <a:endParaRPr lang="en-IN"/>
        </a:p>
      </dgm:t>
    </dgm:pt>
    <dgm:pt modelId="{6D16EDD4-52DB-4866-A328-13E67B8700F5}" type="pres">
      <dgm:prSet presAssocID="{905413B1-B238-4305-9339-33ABCCA83CE0}" presName="Name0" presStyleCnt="0">
        <dgm:presLayoutVars>
          <dgm:dir/>
          <dgm:resizeHandles val="exact"/>
        </dgm:presLayoutVars>
      </dgm:prSet>
      <dgm:spPr/>
    </dgm:pt>
    <dgm:pt modelId="{4FBB7353-B0B9-4F3A-A500-14DE61815047}" type="pres">
      <dgm:prSet presAssocID="{F0191E68-CD47-426E-B93D-305D4277C321}" presName="node" presStyleLbl="node1" presStyleIdx="0" presStyleCnt="4">
        <dgm:presLayoutVars>
          <dgm:bulletEnabled val="1"/>
        </dgm:presLayoutVars>
      </dgm:prSet>
      <dgm:spPr/>
      <dgm:t>
        <a:bodyPr/>
        <a:lstStyle/>
        <a:p>
          <a:endParaRPr lang="en-IN"/>
        </a:p>
      </dgm:t>
    </dgm:pt>
    <dgm:pt modelId="{A631CC89-690B-4FA6-9EDF-2632D33612F8}" type="pres">
      <dgm:prSet presAssocID="{A4083C28-106B-4ADE-AF08-97F633DFD625}" presName="sibTrans" presStyleLbl="sibTrans2D1" presStyleIdx="0" presStyleCnt="3"/>
      <dgm:spPr/>
      <dgm:t>
        <a:bodyPr/>
        <a:lstStyle/>
        <a:p>
          <a:endParaRPr lang="en-IN"/>
        </a:p>
      </dgm:t>
    </dgm:pt>
    <dgm:pt modelId="{F130C740-D6D6-4B02-A0A3-8D885356F554}" type="pres">
      <dgm:prSet presAssocID="{A4083C28-106B-4ADE-AF08-97F633DFD625}" presName="connectorText" presStyleLbl="sibTrans2D1" presStyleIdx="0" presStyleCnt="3"/>
      <dgm:spPr/>
      <dgm:t>
        <a:bodyPr/>
        <a:lstStyle/>
        <a:p>
          <a:endParaRPr lang="en-IN"/>
        </a:p>
      </dgm:t>
    </dgm:pt>
    <dgm:pt modelId="{ED6D9C75-65C9-42E3-8D39-67927DA3A831}" type="pres">
      <dgm:prSet presAssocID="{60833893-3767-44A2-9C74-DC8468C678A8}" presName="node" presStyleLbl="node1" presStyleIdx="1" presStyleCnt="4">
        <dgm:presLayoutVars>
          <dgm:bulletEnabled val="1"/>
        </dgm:presLayoutVars>
      </dgm:prSet>
      <dgm:spPr/>
      <dgm:t>
        <a:bodyPr/>
        <a:lstStyle/>
        <a:p>
          <a:endParaRPr lang="en-IN"/>
        </a:p>
      </dgm:t>
    </dgm:pt>
    <dgm:pt modelId="{96780A0D-FF60-4FE8-A219-5A5057C59BE0}" type="pres">
      <dgm:prSet presAssocID="{290CABCA-E799-4B5D-AC80-DEDD59FA31EE}" presName="sibTrans" presStyleLbl="sibTrans2D1" presStyleIdx="1" presStyleCnt="3"/>
      <dgm:spPr/>
      <dgm:t>
        <a:bodyPr/>
        <a:lstStyle/>
        <a:p>
          <a:endParaRPr lang="en-IN"/>
        </a:p>
      </dgm:t>
    </dgm:pt>
    <dgm:pt modelId="{22945924-320B-4941-BD52-AD9768BB21BB}" type="pres">
      <dgm:prSet presAssocID="{290CABCA-E799-4B5D-AC80-DEDD59FA31EE}" presName="connectorText" presStyleLbl="sibTrans2D1" presStyleIdx="1" presStyleCnt="3"/>
      <dgm:spPr/>
      <dgm:t>
        <a:bodyPr/>
        <a:lstStyle/>
        <a:p>
          <a:endParaRPr lang="en-IN"/>
        </a:p>
      </dgm:t>
    </dgm:pt>
    <dgm:pt modelId="{0E13DE6C-044C-4E28-828A-B21A1E8E8F20}" type="pres">
      <dgm:prSet presAssocID="{8195EAC3-1DC2-4E1C-A54D-71CAF63E1C14}" presName="node" presStyleLbl="node1" presStyleIdx="2" presStyleCnt="4">
        <dgm:presLayoutVars>
          <dgm:bulletEnabled val="1"/>
        </dgm:presLayoutVars>
      </dgm:prSet>
      <dgm:spPr/>
      <dgm:t>
        <a:bodyPr/>
        <a:lstStyle/>
        <a:p>
          <a:endParaRPr lang="en-IN"/>
        </a:p>
      </dgm:t>
    </dgm:pt>
    <dgm:pt modelId="{04F6E98B-7B6D-4C41-8596-A196A00C6B53}" type="pres">
      <dgm:prSet presAssocID="{944E8917-A621-4A76-9ECD-40A1E69A6062}" presName="sibTrans" presStyleLbl="sibTrans2D1" presStyleIdx="2" presStyleCnt="3"/>
      <dgm:spPr/>
      <dgm:t>
        <a:bodyPr/>
        <a:lstStyle/>
        <a:p>
          <a:endParaRPr lang="en-IN"/>
        </a:p>
      </dgm:t>
    </dgm:pt>
    <dgm:pt modelId="{5A33428F-3784-4D35-A81F-8123E54A58E9}" type="pres">
      <dgm:prSet presAssocID="{944E8917-A621-4A76-9ECD-40A1E69A6062}" presName="connectorText" presStyleLbl="sibTrans2D1" presStyleIdx="2" presStyleCnt="3"/>
      <dgm:spPr/>
      <dgm:t>
        <a:bodyPr/>
        <a:lstStyle/>
        <a:p>
          <a:endParaRPr lang="en-IN"/>
        </a:p>
      </dgm:t>
    </dgm:pt>
    <dgm:pt modelId="{7CB92E0A-8D28-4745-82FD-F2B857F90DE1}" type="pres">
      <dgm:prSet presAssocID="{C8E2BBE1-483A-40B2-9913-D8CA420C6CFF}" presName="node" presStyleLbl="node1" presStyleIdx="3" presStyleCnt="4">
        <dgm:presLayoutVars>
          <dgm:bulletEnabled val="1"/>
        </dgm:presLayoutVars>
      </dgm:prSet>
      <dgm:spPr/>
      <dgm:t>
        <a:bodyPr/>
        <a:lstStyle/>
        <a:p>
          <a:endParaRPr lang="en-IN"/>
        </a:p>
      </dgm:t>
    </dgm:pt>
  </dgm:ptLst>
  <dgm:cxnLst>
    <dgm:cxn modelId="{2001D8FF-A6E0-4AC6-8AD9-CC700645DECC}" type="presOf" srcId="{944E8917-A621-4A76-9ECD-40A1E69A6062}" destId="{04F6E98B-7B6D-4C41-8596-A196A00C6B53}" srcOrd="0" destOrd="0" presId="urn:microsoft.com/office/officeart/2005/8/layout/process1"/>
    <dgm:cxn modelId="{1623A146-CFE1-4119-920E-93F57455188F}" srcId="{905413B1-B238-4305-9339-33ABCCA83CE0}" destId="{60833893-3767-44A2-9C74-DC8468C678A8}" srcOrd="1" destOrd="0" parTransId="{FC96CD5D-85E7-4F80-9E63-1B0526983D4C}" sibTransId="{290CABCA-E799-4B5D-AC80-DEDD59FA31EE}"/>
    <dgm:cxn modelId="{323B3F58-DF2D-45ED-8B00-B4A9CCB88DB7}" type="presOf" srcId="{C8E2BBE1-483A-40B2-9913-D8CA420C6CFF}" destId="{7CB92E0A-8D28-4745-82FD-F2B857F90DE1}" srcOrd="0" destOrd="0" presId="urn:microsoft.com/office/officeart/2005/8/layout/process1"/>
    <dgm:cxn modelId="{B6717A3D-5436-46D0-ADCA-D6695FF34960}" type="presOf" srcId="{A4083C28-106B-4ADE-AF08-97F633DFD625}" destId="{F130C740-D6D6-4B02-A0A3-8D885356F554}" srcOrd="1" destOrd="0" presId="urn:microsoft.com/office/officeart/2005/8/layout/process1"/>
    <dgm:cxn modelId="{49703AB8-CF8B-4BB0-A25F-0FF3BC52A7D3}" srcId="{905413B1-B238-4305-9339-33ABCCA83CE0}" destId="{F0191E68-CD47-426E-B93D-305D4277C321}" srcOrd="0" destOrd="0" parTransId="{B38E6AE6-939E-4EA3-8A94-1AA01017FE79}" sibTransId="{A4083C28-106B-4ADE-AF08-97F633DFD625}"/>
    <dgm:cxn modelId="{765EE25C-2942-4F5F-8B53-573DAEFA8B5E}" type="presOf" srcId="{60833893-3767-44A2-9C74-DC8468C678A8}" destId="{ED6D9C75-65C9-42E3-8D39-67927DA3A831}" srcOrd="0" destOrd="0" presId="urn:microsoft.com/office/officeart/2005/8/layout/process1"/>
    <dgm:cxn modelId="{1C65F9D0-F59E-4C10-B287-1416E53ECBB6}" type="presOf" srcId="{944E8917-A621-4A76-9ECD-40A1E69A6062}" destId="{5A33428F-3784-4D35-A81F-8123E54A58E9}" srcOrd="1" destOrd="0" presId="urn:microsoft.com/office/officeart/2005/8/layout/process1"/>
    <dgm:cxn modelId="{AF887B31-A3E6-4171-9DBB-2CAD595D6D14}" type="presOf" srcId="{F0191E68-CD47-426E-B93D-305D4277C321}" destId="{4FBB7353-B0B9-4F3A-A500-14DE61815047}" srcOrd="0" destOrd="0" presId="urn:microsoft.com/office/officeart/2005/8/layout/process1"/>
    <dgm:cxn modelId="{5CBAEC3B-EC1A-4483-A4C6-8933DB599BBB}" type="presOf" srcId="{A4083C28-106B-4ADE-AF08-97F633DFD625}" destId="{A631CC89-690B-4FA6-9EDF-2632D33612F8}" srcOrd="0" destOrd="0" presId="urn:microsoft.com/office/officeart/2005/8/layout/process1"/>
    <dgm:cxn modelId="{E7FCAAB0-0D93-46BC-A77C-C1B2F27E6654}" type="presOf" srcId="{290CABCA-E799-4B5D-AC80-DEDD59FA31EE}" destId="{96780A0D-FF60-4FE8-A219-5A5057C59BE0}" srcOrd="0" destOrd="0" presId="urn:microsoft.com/office/officeart/2005/8/layout/process1"/>
    <dgm:cxn modelId="{70730E72-0B81-48D0-91A1-EA6C2580FBEE}" type="presOf" srcId="{8195EAC3-1DC2-4E1C-A54D-71CAF63E1C14}" destId="{0E13DE6C-044C-4E28-828A-B21A1E8E8F20}" srcOrd="0" destOrd="0" presId="urn:microsoft.com/office/officeart/2005/8/layout/process1"/>
    <dgm:cxn modelId="{83215154-F1E3-4FFC-8406-9DE6D7D5826E}" srcId="{905413B1-B238-4305-9339-33ABCCA83CE0}" destId="{8195EAC3-1DC2-4E1C-A54D-71CAF63E1C14}" srcOrd="2" destOrd="0" parTransId="{57815EF3-403A-4682-AAF8-15B164C4AF57}" sibTransId="{944E8917-A621-4A76-9ECD-40A1E69A6062}"/>
    <dgm:cxn modelId="{8F0A215B-4990-404A-8760-7B0A6397AE87}" type="presOf" srcId="{905413B1-B238-4305-9339-33ABCCA83CE0}" destId="{6D16EDD4-52DB-4866-A328-13E67B8700F5}" srcOrd="0" destOrd="0" presId="urn:microsoft.com/office/officeart/2005/8/layout/process1"/>
    <dgm:cxn modelId="{73FEE5BD-6930-4EF7-BCCA-5FD6A60DE8AA}" srcId="{905413B1-B238-4305-9339-33ABCCA83CE0}" destId="{C8E2BBE1-483A-40B2-9913-D8CA420C6CFF}" srcOrd="3" destOrd="0" parTransId="{3484144E-3B4F-47EE-AFFE-9843AE3615A5}" sibTransId="{2209A5DD-051A-4222-8A61-D83E96FC6056}"/>
    <dgm:cxn modelId="{D6B42521-AE95-47DE-B130-03D9E537C8F3}" type="presOf" srcId="{290CABCA-E799-4B5D-AC80-DEDD59FA31EE}" destId="{22945924-320B-4941-BD52-AD9768BB21BB}" srcOrd="1" destOrd="0" presId="urn:microsoft.com/office/officeart/2005/8/layout/process1"/>
    <dgm:cxn modelId="{DBBD5C8D-0417-49BF-90FF-7B3983F7E303}" type="presParOf" srcId="{6D16EDD4-52DB-4866-A328-13E67B8700F5}" destId="{4FBB7353-B0B9-4F3A-A500-14DE61815047}" srcOrd="0" destOrd="0" presId="urn:microsoft.com/office/officeart/2005/8/layout/process1"/>
    <dgm:cxn modelId="{7F5FFF4A-2E0C-4FE6-A5AB-DAB960994945}" type="presParOf" srcId="{6D16EDD4-52DB-4866-A328-13E67B8700F5}" destId="{A631CC89-690B-4FA6-9EDF-2632D33612F8}" srcOrd="1" destOrd="0" presId="urn:microsoft.com/office/officeart/2005/8/layout/process1"/>
    <dgm:cxn modelId="{5D1B22F3-AA16-4964-B755-E44B17DC1F5E}" type="presParOf" srcId="{A631CC89-690B-4FA6-9EDF-2632D33612F8}" destId="{F130C740-D6D6-4B02-A0A3-8D885356F554}" srcOrd="0" destOrd="0" presId="urn:microsoft.com/office/officeart/2005/8/layout/process1"/>
    <dgm:cxn modelId="{86FEA48B-7333-4A5B-85B9-652471897BCB}" type="presParOf" srcId="{6D16EDD4-52DB-4866-A328-13E67B8700F5}" destId="{ED6D9C75-65C9-42E3-8D39-67927DA3A831}" srcOrd="2" destOrd="0" presId="urn:microsoft.com/office/officeart/2005/8/layout/process1"/>
    <dgm:cxn modelId="{B5831FA0-09D2-447D-AEBA-71E87AFC45AA}" type="presParOf" srcId="{6D16EDD4-52DB-4866-A328-13E67B8700F5}" destId="{96780A0D-FF60-4FE8-A219-5A5057C59BE0}" srcOrd="3" destOrd="0" presId="urn:microsoft.com/office/officeart/2005/8/layout/process1"/>
    <dgm:cxn modelId="{6FBA2A6B-8392-495B-BCA1-7E2772800F10}" type="presParOf" srcId="{96780A0D-FF60-4FE8-A219-5A5057C59BE0}" destId="{22945924-320B-4941-BD52-AD9768BB21BB}" srcOrd="0" destOrd="0" presId="urn:microsoft.com/office/officeart/2005/8/layout/process1"/>
    <dgm:cxn modelId="{B444A01F-1E93-4B43-A30D-670E86E16B8F}" type="presParOf" srcId="{6D16EDD4-52DB-4866-A328-13E67B8700F5}" destId="{0E13DE6C-044C-4E28-828A-B21A1E8E8F20}" srcOrd="4" destOrd="0" presId="urn:microsoft.com/office/officeart/2005/8/layout/process1"/>
    <dgm:cxn modelId="{776244AA-E343-4C2D-BA61-F17942184EBB}" type="presParOf" srcId="{6D16EDD4-52DB-4866-A328-13E67B8700F5}" destId="{04F6E98B-7B6D-4C41-8596-A196A00C6B53}" srcOrd="5" destOrd="0" presId="urn:microsoft.com/office/officeart/2005/8/layout/process1"/>
    <dgm:cxn modelId="{F5CD9EBA-A7EC-431B-B9E9-DA4A6A54EB32}" type="presParOf" srcId="{04F6E98B-7B6D-4C41-8596-A196A00C6B53}" destId="{5A33428F-3784-4D35-A81F-8123E54A58E9}" srcOrd="0" destOrd="0" presId="urn:microsoft.com/office/officeart/2005/8/layout/process1"/>
    <dgm:cxn modelId="{B3B7A401-BAAB-4F23-9188-857F0C1BC6E0}" type="presParOf" srcId="{6D16EDD4-52DB-4866-A328-13E67B8700F5}" destId="{7CB92E0A-8D28-4745-82FD-F2B857F90DE1}"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6348851-AFBF-452F-A940-9D098726934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IN"/>
        </a:p>
      </dgm:t>
    </dgm:pt>
    <dgm:pt modelId="{CFBC725B-ECDF-4505-9B52-72A0D15F688E}">
      <dgm:prSet phldrT="[Text]"/>
      <dgm:spPr/>
      <dgm:t>
        <a:bodyPr/>
        <a:lstStyle/>
        <a:p>
          <a:r>
            <a:rPr lang="en-IN" b="1" u="sng" dirty="0" smtClean="0"/>
            <a:t>Warehousing</a:t>
          </a:r>
          <a:endParaRPr lang="en-IN" dirty="0"/>
        </a:p>
      </dgm:t>
    </dgm:pt>
    <dgm:pt modelId="{3834DADB-A2B6-4EAD-8457-9092910ABB74}" type="parTrans" cxnId="{079CCDBE-7FBD-4FD7-9515-F461647AB614}">
      <dgm:prSet/>
      <dgm:spPr/>
      <dgm:t>
        <a:bodyPr/>
        <a:lstStyle/>
        <a:p>
          <a:endParaRPr lang="en-IN"/>
        </a:p>
      </dgm:t>
    </dgm:pt>
    <dgm:pt modelId="{39E621E4-280B-4801-9FC2-A8261AC37FCD}" type="sibTrans" cxnId="{079CCDBE-7FBD-4FD7-9515-F461647AB614}">
      <dgm:prSet/>
      <dgm:spPr/>
      <dgm:t>
        <a:bodyPr/>
        <a:lstStyle/>
        <a:p>
          <a:endParaRPr lang="en-IN"/>
        </a:p>
      </dgm:t>
    </dgm:pt>
    <dgm:pt modelId="{396A68E8-84CD-4CA1-A470-71DF4E2954AE}">
      <dgm:prSet phldrT="[Text]"/>
      <dgm:spPr/>
      <dgm:t>
        <a:bodyPr/>
        <a:lstStyle/>
        <a:p>
          <a:r>
            <a:rPr lang="en-IN" dirty="0" smtClean="0"/>
            <a:t>Services by way of storage or warehousing of cereals, pulses, fruits, nuts and vegetables, spices, copra, sugarcane, </a:t>
          </a:r>
          <a:r>
            <a:rPr lang="en-IN" dirty="0" err="1" smtClean="0"/>
            <a:t>jaggery</a:t>
          </a:r>
          <a:r>
            <a:rPr lang="en-IN" dirty="0" smtClean="0"/>
            <a:t>, raw vegetable fibres such as cotton, flax, jute etc., indigo, unmanufactured tobacco, betel leaves, </a:t>
          </a:r>
          <a:r>
            <a:rPr lang="en-IN" dirty="0" err="1" smtClean="0"/>
            <a:t>tendu</a:t>
          </a:r>
          <a:r>
            <a:rPr lang="en-IN" dirty="0" smtClean="0"/>
            <a:t> leaves, rice, coffee and tea</a:t>
          </a:r>
          <a:endParaRPr lang="en-IN" dirty="0"/>
        </a:p>
      </dgm:t>
    </dgm:pt>
    <dgm:pt modelId="{6F7682E6-27EF-449B-A618-055366B1FCB1}" type="parTrans" cxnId="{04B55361-1999-423A-A346-E291811E2BB8}">
      <dgm:prSet/>
      <dgm:spPr/>
      <dgm:t>
        <a:bodyPr/>
        <a:lstStyle/>
        <a:p>
          <a:endParaRPr lang="en-IN"/>
        </a:p>
      </dgm:t>
    </dgm:pt>
    <dgm:pt modelId="{A147C47C-2E6B-4D39-82FE-412E6E1B7254}" type="sibTrans" cxnId="{04B55361-1999-423A-A346-E291811E2BB8}">
      <dgm:prSet/>
      <dgm:spPr/>
      <dgm:t>
        <a:bodyPr/>
        <a:lstStyle/>
        <a:p>
          <a:endParaRPr lang="en-IN"/>
        </a:p>
      </dgm:t>
    </dgm:pt>
    <dgm:pt modelId="{CE788CCC-5C6E-409A-9DAF-D691EA10BF00}">
      <dgm:prSet phldrT="[Text]"/>
      <dgm:spPr/>
      <dgm:t>
        <a:bodyPr/>
        <a:lstStyle/>
        <a:p>
          <a:r>
            <a:rPr lang="en-IN" b="1" u="sng" dirty="0" smtClean="0"/>
            <a:t>Transportation</a:t>
          </a:r>
          <a:endParaRPr lang="en-IN" dirty="0"/>
        </a:p>
      </dgm:t>
    </dgm:pt>
    <dgm:pt modelId="{5840EF44-C480-4A32-B74D-7E96D1FB5275}" type="parTrans" cxnId="{02CEFBEF-A300-4B11-ACE3-2942BDACC6DC}">
      <dgm:prSet/>
      <dgm:spPr/>
      <dgm:t>
        <a:bodyPr/>
        <a:lstStyle/>
        <a:p>
          <a:endParaRPr lang="en-IN"/>
        </a:p>
      </dgm:t>
    </dgm:pt>
    <dgm:pt modelId="{2F932710-D37B-422B-AFDC-6F6AB669A13F}" type="sibTrans" cxnId="{02CEFBEF-A300-4B11-ACE3-2942BDACC6DC}">
      <dgm:prSet/>
      <dgm:spPr/>
      <dgm:t>
        <a:bodyPr/>
        <a:lstStyle/>
        <a:p>
          <a:endParaRPr lang="en-IN"/>
        </a:p>
      </dgm:t>
    </dgm:pt>
    <dgm:pt modelId="{A2E51AAB-559B-4407-9C5A-9DDA16E7CEC2}">
      <dgm:prSet phldrT="[Text]"/>
      <dgm:spPr/>
      <dgm:t>
        <a:bodyPr/>
        <a:lstStyle/>
        <a:p>
          <a:r>
            <a:rPr lang="en-IN" dirty="0" smtClean="0"/>
            <a:t>The validity of conditional exemption of GST on export freight by air or sea increased by another year, i.e. till 30.09.2020</a:t>
          </a:r>
          <a:endParaRPr lang="en-IN" dirty="0"/>
        </a:p>
      </dgm:t>
    </dgm:pt>
    <dgm:pt modelId="{8A7504A7-C203-420B-9331-43A1CBF8960B}" type="parTrans" cxnId="{40A0878E-0C60-4658-8250-3C4677EA0294}">
      <dgm:prSet/>
      <dgm:spPr/>
      <dgm:t>
        <a:bodyPr/>
        <a:lstStyle/>
        <a:p>
          <a:endParaRPr lang="en-IN"/>
        </a:p>
      </dgm:t>
    </dgm:pt>
    <dgm:pt modelId="{5750F73B-129E-4600-8A3E-852BCF3E1907}" type="sibTrans" cxnId="{40A0878E-0C60-4658-8250-3C4677EA0294}">
      <dgm:prSet/>
      <dgm:spPr/>
      <dgm:t>
        <a:bodyPr/>
        <a:lstStyle/>
        <a:p>
          <a:endParaRPr lang="en-IN"/>
        </a:p>
      </dgm:t>
    </dgm:pt>
    <dgm:pt modelId="{EDCD89C5-82D5-4245-B637-E38B7ECDB22F}">
      <dgm:prSet phldrT="[Text]"/>
      <dgm:spPr/>
      <dgm:t>
        <a:bodyPr/>
        <a:lstStyle/>
        <a:p>
          <a:r>
            <a:rPr lang="en-IN" b="1" u="sng" dirty="0" smtClean="0"/>
            <a:t>Export promotion</a:t>
          </a:r>
          <a:endParaRPr lang="en-IN" dirty="0"/>
        </a:p>
      </dgm:t>
    </dgm:pt>
    <dgm:pt modelId="{94B0BB2D-CEAB-4319-9635-0ABDD4284E0C}" type="parTrans" cxnId="{F38262CA-491B-44FD-8F5C-034CF177B79A}">
      <dgm:prSet/>
      <dgm:spPr/>
      <dgm:t>
        <a:bodyPr/>
        <a:lstStyle/>
        <a:p>
          <a:endParaRPr lang="en-IN"/>
        </a:p>
      </dgm:t>
    </dgm:pt>
    <dgm:pt modelId="{84E5A8C3-A4E9-4BAB-8911-516130FA8829}" type="sibTrans" cxnId="{F38262CA-491B-44FD-8F5C-034CF177B79A}">
      <dgm:prSet/>
      <dgm:spPr/>
      <dgm:t>
        <a:bodyPr/>
        <a:lstStyle/>
        <a:p>
          <a:endParaRPr lang="en-IN"/>
        </a:p>
      </dgm:t>
    </dgm:pt>
    <dgm:pt modelId="{CF19BAA3-1DCC-4BC0-A7C4-CC73761C439E}">
      <dgm:prSet phldrT="[Text]"/>
      <dgm:spPr/>
      <dgm:t>
        <a:bodyPr/>
        <a:lstStyle/>
        <a:p>
          <a:r>
            <a:rPr lang="en-IN" dirty="0" smtClean="0"/>
            <a:t>Services provided by an intermediary to a supplier of goods or recipient of goods when both the supplier and recipient are located outside the taxable territory is now exempted</a:t>
          </a:r>
          <a:endParaRPr lang="en-IN" dirty="0"/>
        </a:p>
      </dgm:t>
    </dgm:pt>
    <dgm:pt modelId="{5AF2C900-B9E0-4D92-A18E-D6C2F9FDE21D}" type="parTrans" cxnId="{D11C90A1-E275-4AE4-B1A4-F846CF79B9FC}">
      <dgm:prSet/>
      <dgm:spPr/>
      <dgm:t>
        <a:bodyPr/>
        <a:lstStyle/>
        <a:p>
          <a:endParaRPr lang="en-IN"/>
        </a:p>
      </dgm:t>
    </dgm:pt>
    <dgm:pt modelId="{AB397A3A-B7C2-488E-B49A-6C18347B4299}" type="sibTrans" cxnId="{D11C90A1-E275-4AE4-B1A4-F846CF79B9FC}">
      <dgm:prSet/>
      <dgm:spPr/>
      <dgm:t>
        <a:bodyPr/>
        <a:lstStyle/>
        <a:p>
          <a:endParaRPr lang="en-IN"/>
        </a:p>
      </dgm:t>
    </dgm:pt>
    <dgm:pt modelId="{04F14B04-2E2E-4C63-A30C-EBDB5FF9871C}">
      <dgm:prSet phldrT="[Text]"/>
      <dgm:spPr/>
      <dgm:t>
        <a:bodyPr/>
        <a:lstStyle/>
        <a:p>
          <a:r>
            <a:rPr lang="en-US" dirty="0" smtClean="0"/>
            <a:t>Specified documents to be maintained for 5 years.</a:t>
          </a:r>
          <a:endParaRPr lang="en-IN" dirty="0"/>
        </a:p>
      </dgm:t>
    </dgm:pt>
    <dgm:pt modelId="{CB75785F-ABF3-4B5C-B700-D3BA5B4A8E29}" type="parTrans" cxnId="{FD5CF81B-88D7-426A-A26C-97641A3E381C}">
      <dgm:prSet/>
      <dgm:spPr/>
      <dgm:t>
        <a:bodyPr/>
        <a:lstStyle/>
        <a:p>
          <a:endParaRPr lang="en-IN"/>
        </a:p>
      </dgm:t>
    </dgm:pt>
    <dgm:pt modelId="{16B45AEE-4630-4C34-86A3-6E4CECE93F19}" type="sibTrans" cxnId="{FD5CF81B-88D7-426A-A26C-97641A3E381C}">
      <dgm:prSet/>
      <dgm:spPr/>
      <dgm:t>
        <a:bodyPr/>
        <a:lstStyle/>
        <a:p>
          <a:endParaRPr lang="en-IN"/>
        </a:p>
      </dgm:t>
    </dgm:pt>
    <dgm:pt modelId="{C60C0BEC-8A06-4E0B-BAF9-B7E24DB5E090}">
      <dgm:prSet phldrT="[Text]"/>
      <dgm:spPr/>
      <dgm:t>
        <a:bodyPr/>
        <a:lstStyle/>
        <a:p>
          <a:r>
            <a:rPr lang="en-US" b="1" u="sng" dirty="0" smtClean="0"/>
            <a:t>Government Services</a:t>
          </a:r>
          <a:endParaRPr lang="en-IN" b="1" u="sng" dirty="0"/>
        </a:p>
      </dgm:t>
    </dgm:pt>
    <dgm:pt modelId="{D48A3162-9C68-4146-A751-DEE19A55EEC2}" type="parTrans" cxnId="{0E913F06-82BA-4629-97AF-006B0D3EEBD8}">
      <dgm:prSet/>
      <dgm:spPr/>
      <dgm:t>
        <a:bodyPr/>
        <a:lstStyle/>
        <a:p>
          <a:endParaRPr lang="en-IN"/>
        </a:p>
      </dgm:t>
    </dgm:pt>
    <dgm:pt modelId="{0DE1BE64-F6DB-4895-9616-35DC264D26CA}" type="sibTrans" cxnId="{0E913F06-82BA-4629-97AF-006B0D3EEBD8}">
      <dgm:prSet/>
      <dgm:spPr/>
      <dgm:t>
        <a:bodyPr/>
        <a:lstStyle/>
        <a:p>
          <a:endParaRPr lang="en-IN"/>
        </a:p>
      </dgm:t>
    </dgm:pt>
    <dgm:pt modelId="{D695BB77-25D7-418C-8899-EB057C72CC3E}">
      <dgm:prSet/>
      <dgm:spPr/>
      <dgm:t>
        <a:bodyPr/>
        <a:lstStyle/>
        <a:p>
          <a:r>
            <a:rPr lang="en-US" dirty="0" smtClean="0"/>
            <a:t>Service received from government exempt for business entities with aggregate turnover upto the limit for which registration is not required.</a:t>
          </a:r>
          <a:endParaRPr lang="en-IN" dirty="0"/>
        </a:p>
      </dgm:t>
    </dgm:pt>
    <dgm:pt modelId="{EE76565F-EDEF-4804-BE7C-01358505FAC9}" type="parTrans" cxnId="{1806930B-80CD-41C0-BC4F-F21473A45840}">
      <dgm:prSet/>
      <dgm:spPr/>
      <dgm:t>
        <a:bodyPr/>
        <a:lstStyle/>
        <a:p>
          <a:endParaRPr lang="en-IN"/>
        </a:p>
      </dgm:t>
    </dgm:pt>
    <dgm:pt modelId="{9ADC971D-D565-417E-9974-27A59F8CDCB9}" type="sibTrans" cxnId="{1806930B-80CD-41C0-BC4F-F21473A45840}">
      <dgm:prSet/>
      <dgm:spPr/>
      <dgm:t>
        <a:bodyPr/>
        <a:lstStyle/>
        <a:p>
          <a:endParaRPr lang="en-IN"/>
        </a:p>
      </dgm:t>
    </dgm:pt>
    <dgm:pt modelId="{38ED7620-7168-40EA-8E34-98F44A94E139}" type="pres">
      <dgm:prSet presAssocID="{16348851-AFBF-452F-A940-9D098726934D}" presName="Name0" presStyleCnt="0">
        <dgm:presLayoutVars>
          <dgm:dir/>
          <dgm:animLvl val="lvl"/>
          <dgm:resizeHandles val="exact"/>
        </dgm:presLayoutVars>
      </dgm:prSet>
      <dgm:spPr/>
      <dgm:t>
        <a:bodyPr/>
        <a:lstStyle/>
        <a:p>
          <a:endParaRPr lang="en-IN"/>
        </a:p>
      </dgm:t>
    </dgm:pt>
    <dgm:pt modelId="{C2E73DE6-1158-4771-AB1A-249CA9165E34}" type="pres">
      <dgm:prSet presAssocID="{CFBC725B-ECDF-4505-9B52-72A0D15F688E}" presName="composite" presStyleCnt="0"/>
      <dgm:spPr/>
    </dgm:pt>
    <dgm:pt modelId="{3B7EFA69-A292-41BF-881D-5D0FC576BD0F}" type="pres">
      <dgm:prSet presAssocID="{CFBC725B-ECDF-4505-9B52-72A0D15F688E}" presName="parTx" presStyleLbl="alignNode1" presStyleIdx="0" presStyleCnt="4">
        <dgm:presLayoutVars>
          <dgm:chMax val="0"/>
          <dgm:chPref val="0"/>
          <dgm:bulletEnabled val="1"/>
        </dgm:presLayoutVars>
      </dgm:prSet>
      <dgm:spPr/>
      <dgm:t>
        <a:bodyPr/>
        <a:lstStyle/>
        <a:p>
          <a:endParaRPr lang="en-IN"/>
        </a:p>
      </dgm:t>
    </dgm:pt>
    <dgm:pt modelId="{080E3BCE-C3AC-47D3-B46E-A2820809A3D3}" type="pres">
      <dgm:prSet presAssocID="{CFBC725B-ECDF-4505-9B52-72A0D15F688E}" presName="desTx" presStyleLbl="alignAccFollowNode1" presStyleIdx="0" presStyleCnt="4" custLinFactNeighborX="-10270">
        <dgm:presLayoutVars>
          <dgm:bulletEnabled val="1"/>
        </dgm:presLayoutVars>
      </dgm:prSet>
      <dgm:spPr/>
      <dgm:t>
        <a:bodyPr/>
        <a:lstStyle/>
        <a:p>
          <a:endParaRPr lang="en-IN"/>
        </a:p>
      </dgm:t>
    </dgm:pt>
    <dgm:pt modelId="{E2A6AB63-ECCE-4B7F-8743-FCC9177D11C6}" type="pres">
      <dgm:prSet presAssocID="{39E621E4-280B-4801-9FC2-A8261AC37FCD}" presName="space" presStyleCnt="0"/>
      <dgm:spPr/>
    </dgm:pt>
    <dgm:pt modelId="{384DDCD9-329B-4FA9-ABBC-4C70675FE421}" type="pres">
      <dgm:prSet presAssocID="{CE788CCC-5C6E-409A-9DAF-D691EA10BF00}" presName="composite" presStyleCnt="0"/>
      <dgm:spPr/>
    </dgm:pt>
    <dgm:pt modelId="{391C2ADB-5914-41D1-884F-F8687D030C80}" type="pres">
      <dgm:prSet presAssocID="{CE788CCC-5C6E-409A-9DAF-D691EA10BF00}" presName="parTx" presStyleLbl="alignNode1" presStyleIdx="1" presStyleCnt="4">
        <dgm:presLayoutVars>
          <dgm:chMax val="0"/>
          <dgm:chPref val="0"/>
          <dgm:bulletEnabled val="1"/>
        </dgm:presLayoutVars>
      </dgm:prSet>
      <dgm:spPr/>
      <dgm:t>
        <a:bodyPr/>
        <a:lstStyle/>
        <a:p>
          <a:endParaRPr lang="en-IN"/>
        </a:p>
      </dgm:t>
    </dgm:pt>
    <dgm:pt modelId="{4573C6A7-7BBB-4192-9859-E8694A376C62}" type="pres">
      <dgm:prSet presAssocID="{CE788CCC-5C6E-409A-9DAF-D691EA10BF00}" presName="desTx" presStyleLbl="alignAccFollowNode1" presStyleIdx="1" presStyleCnt="4">
        <dgm:presLayoutVars>
          <dgm:bulletEnabled val="1"/>
        </dgm:presLayoutVars>
      </dgm:prSet>
      <dgm:spPr/>
      <dgm:t>
        <a:bodyPr/>
        <a:lstStyle/>
        <a:p>
          <a:endParaRPr lang="en-IN"/>
        </a:p>
      </dgm:t>
    </dgm:pt>
    <dgm:pt modelId="{305F9075-4D91-4567-ABD9-B1169CD035E2}" type="pres">
      <dgm:prSet presAssocID="{2F932710-D37B-422B-AFDC-6F6AB669A13F}" presName="space" presStyleCnt="0"/>
      <dgm:spPr/>
    </dgm:pt>
    <dgm:pt modelId="{F9FBD896-C6DA-4E6B-AAD1-CFF3075F45C8}" type="pres">
      <dgm:prSet presAssocID="{EDCD89C5-82D5-4245-B637-E38B7ECDB22F}" presName="composite" presStyleCnt="0"/>
      <dgm:spPr/>
    </dgm:pt>
    <dgm:pt modelId="{F92A9A96-BE5A-456F-9052-F6BA37150D54}" type="pres">
      <dgm:prSet presAssocID="{EDCD89C5-82D5-4245-B637-E38B7ECDB22F}" presName="parTx" presStyleLbl="alignNode1" presStyleIdx="2" presStyleCnt="4">
        <dgm:presLayoutVars>
          <dgm:chMax val="0"/>
          <dgm:chPref val="0"/>
          <dgm:bulletEnabled val="1"/>
        </dgm:presLayoutVars>
      </dgm:prSet>
      <dgm:spPr/>
      <dgm:t>
        <a:bodyPr/>
        <a:lstStyle/>
        <a:p>
          <a:endParaRPr lang="en-IN"/>
        </a:p>
      </dgm:t>
    </dgm:pt>
    <dgm:pt modelId="{6E86FED2-A1AE-40D1-B7CF-5B4A221E26C8}" type="pres">
      <dgm:prSet presAssocID="{EDCD89C5-82D5-4245-B637-E38B7ECDB22F}" presName="desTx" presStyleLbl="alignAccFollowNode1" presStyleIdx="2" presStyleCnt="4">
        <dgm:presLayoutVars>
          <dgm:bulletEnabled val="1"/>
        </dgm:presLayoutVars>
      </dgm:prSet>
      <dgm:spPr/>
      <dgm:t>
        <a:bodyPr/>
        <a:lstStyle/>
        <a:p>
          <a:endParaRPr lang="en-IN"/>
        </a:p>
      </dgm:t>
    </dgm:pt>
    <dgm:pt modelId="{F1BA10E2-0F09-4CCE-A11A-2C27B6521FDB}" type="pres">
      <dgm:prSet presAssocID="{84E5A8C3-A4E9-4BAB-8911-516130FA8829}" presName="space" presStyleCnt="0"/>
      <dgm:spPr/>
    </dgm:pt>
    <dgm:pt modelId="{6D3E6006-E789-4EF2-B675-05B4418F9E3C}" type="pres">
      <dgm:prSet presAssocID="{C60C0BEC-8A06-4E0B-BAF9-B7E24DB5E090}" presName="composite" presStyleCnt="0"/>
      <dgm:spPr/>
    </dgm:pt>
    <dgm:pt modelId="{D14A8E97-24A1-4AAE-8BE3-B2BC2CB3B685}" type="pres">
      <dgm:prSet presAssocID="{C60C0BEC-8A06-4E0B-BAF9-B7E24DB5E090}" presName="parTx" presStyleLbl="alignNode1" presStyleIdx="3" presStyleCnt="4">
        <dgm:presLayoutVars>
          <dgm:chMax val="0"/>
          <dgm:chPref val="0"/>
          <dgm:bulletEnabled val="1"/>
        </dgm:presLayoutVars>
      </dgm:prSet>
      <dgm:spPr/>
      <dgm:t>
        <a:bodyPr/>
        <a:lstStyle/>
        <a:p>
          <a:endParaRPr lang="en-IN"/>
        </a:p>
      </dgm:t>
    </dgm:pt>
    <dgm:pt modelId="{B72F5082-CFDD-4524-8026-28F491DAB314}" type="pres">
      <dgm:prSet presAssocID="{C60C0BEC-8A06-4E0B-BAF9-B7E24DB5E090}" presName="desTx" presStyleLbl="alignAccFollowNode1" presStyleIdx="3" presStyleCnt="4" custLinFactNeighborX="-663" custLinFactNeighborY="1114">
        <dgm:presLayoutVars>
          <dgm:bulletEnabled val="1"/>
        </dgm:presLayoutVars>
      </dgm:prSet>
      <dgm:spPr/>
      <dgm:t>
        <a:bodyPr/>
        <a:lstStyle/>
        <a:p>
          <a:endParaRPr lang="en-IN"/>
        </a:p>
      </dgm:t>
    </dgm:pt>
  </dgm:ptLst>
  <dgm:cxnLst>
    <dgm:cxn modelId="{40A0878E-0C60-4658-8250-3C4677EA0294}" srcId="{CE788CCC-5C6E-409A-9DAF-D691EA10BF00}" destId="{A2E51AAB-559B-4407-9C5A-9DDA16E7CEC2}" srcOrd="0" destOrd="0" parTransId="{8A7504A7-C203-420B-9331-43A1CBF8960B}" sibTransId="{5750F73B-129E-4600-8A3E-852BCF3E1907}"/>
    <dgm:cxn modelId="{F38262CA-491B-44FD-8F5C-034CF177B79A}" srcId="{16348851-AFBF-452F-A940-9D098726934D}" destId="{EDCD89C5-82D5-4245-B637-E38B7ECDB22F}" srcOrd="2" destOrd="0" parTransId="{94B0BB2D-CEAB-4319-9635-0ABDD4284E0C}" sibTransId="{84E5A8C3-A4E9-4BAB-8911-516130FA8829}"/>
    <dgm:cxn modelId="{9E15E45A-F9C0-4BF0-A25E-DC1FC34973E8}" type="presOf" srcId="{CE788CCC-5C6E-409A-9DAF-D691EA10BF00}" destId="{391C2ADB-5914-41D1-884F-F8687D030C80}" srcOrd="0" destOrd="0" presId="urn:microsoft.com/office/officeart/2005/8/layout/hList1"/>
    <dgm:cxn modelId="{0E913F06-82BA-4629-97AF-006B0D3EEBD8}" srcId="{16348851-AFBF-452F-A940-9D098726934D}" destId="{C60C0BEC-8A06-4E0B-BAF9-B7E24DB5E090}" srcOrd="3" destOrd="0" parTransId="{D48A3162-9C68-4146-A751-DEE19A55EEC2}" sibTransId="{0DE1BE64-F6DB-4895-9616-35DC264D26CA}"/>
    <dgm:cxn modelId="{079CCDBE-7FBD-4FD7-9515-F461647AB614}" srcId="{16348851-AFBF-452F-A940-9D098726934D}" destId="{CFBC725B-ECDF-4505-9B52-72A0D15F688E}" srcOrd="0" destOrd="0" parTransId="{3834DADB-A2B6-4EAD-8457-9092910ABB74}" sibTransId="{39E621E4-280B-4801-9FC2-A8261AC37FCD}"/>
    <dgm:cxn modelId="{F11F2A59-9B42-47B0-BED8-9567AF99177B}" type="presOf" srcId="{04F14B04-2E2E-4C63-A30C-EBDB5FF9871C}" destId="{6E86FED2-A1AE-40D1-B7CF-5B4A221E26C8}" srcOrd="0" destOrd="1" presId="urn:microsoft.com/office/officeart/2005/8/layout/hList1"/>
    <dgm:cxn modelId="{5D90E7FD-C7B3-4CCD-B71B-F4FCC2ACF48E}" type="presOf" srcId="{A2E51AAB-559B-4407-9C5A-9DDA16E7CEC2}" destId="{4573C6A7-7BBB-4192-9859-E8694A376C62}" srcOrd="0" destOrd="0" presId="urn:microsoft.com/office/officeart/2005/8/layout/hList1"/>
    <dgm:cxn modelId="{534C1AAB-6301-4B80-BAA0-5E9636D8A0E1}" type="presOf" srcId="{D695BB77-25D7-418C-8899-EB057C72CC3E}" destId="{B72F5082-CFDD-4524-8026-28F491DAB314}" srcOrd="0" destOrd="0" presId="urn:microsoft.com/office/officeart/2005/8/layout/hList1"/>
    <dgm:cxn modelId="{2936E9A5-E98C-4074-A8EE-EBE749AF315C}" type="presOf" srcId="{CFBC725B-ECDF-4505-9B52-72A0D15F688E}" destId="{3B7EFA69-A292-41BF-881D-5D0FC576BD0F}" srcOrd="0" destOrd="0" presId="urn:microsoft.com/office/officeart/2005/8/layout/hList1"/>
    <dgm:cxn modelId="{FDE3DECB-069B-4277-989E-7E0FD9C8FE2F}" type="presOf" srcId="{396A68E8-84CD-4CA1-A470-71DF4E2954AE}" destId="{080E3BCE-C3AC-47D3-B46E-A2820809A3D3}" srcOrd="0" destOrd="0" presId="urn:microsoft.com/office/officeart/2005/8/layout/hList1"/>
    <dgm:cxn modelId="{6BFA2A59-DA86-4047-B08C-8B16EB4BDCA1}" type="presOf" srcId="{C60C0BEC-8A06-4E0B-BAF9-B7E24DB5E090}" destId="{D14A8E97-24A1-4AAE-8BE3-B2BC2CB3B685}" srcOrd="0" destOrd="0" presId="urn:microsoft.com/office/officeart/2005/8/layout/hList1"/>
    <dgm:cxn modelId="{E6AAA0A8-D344-4F3D-9182-A62CEA12F6CD}" type="presOf" srcId="{16348851-AFBF-452F-A940-9D098726934D}" destId="{38ED7620-7168-40EA-8E34-98F44A94E139}" srcOrd="0" destOrd="0" presId="urn:microsoft.com/office/officeart/2005/8/layout/hList1"/>
    <dgm:cxn modelId="{04B55361-1999-423A-A346-E291811E2BB8}" srcId="{CFBC725B-ECDF-4505-9B52-72A0D15F688E}" destId="{396A68E8-84CD-4CA1-A470-71DF4E2954AE}" srcOrd="0" destOrd="0" parTransId="{6F7682E6-27EF-449B-A618-055366B1FCB1}" sibTransId="{A147C47C-2E6B-4D39-82FE-412E6E1B7254}"/>
    <dgm:cxn modelId="{1806930B-80CD-41C0-BC4F-F21473A45840}" srcId="{C60C0BEC-8A06-4E0B-BAF9-B7E24DB5E090}" destId="{D695BB77-25D7-418C-8899-EB057C72CC3E}" srcOrd="0" destOrd="0" parTransId="{EE76565F-EDEF-4804-BE7C-01358505FAC9}" sibTransId="{9ADC971D-D565-417E-9974-27A59F8CDCB9}"/>
    <dgm:cxn modelId="{FD5CF81B-88D7-426A-A26C-97641A3E381C}" srcId="{EDCD89C5-82D5-4245-B637-E38B7ECDB22F}" destId="{04F14B04-2E2E-4C63-A30C-EBDB5FF9871C}" srcOrd="1" destOrd="0" parTransId="{CB75785F-ABF3-4B5C-B700-D3BA5B4A8E29}" sibTransId="{16B45AEE-4630-4C34-86A3-6E4CECE93F19}"/>
    <dgm:cxn modelId="{02CEFBEF-A300-4B11-ACE3-2942BDACC6DC}" srcId="{16348851-AFBF-452F-A940-9D098726934D}" destId="{CE788CCC-5C6E-409A-9DAF-D691EA10BF00}" srcOrd="1" destOrd="0" parTransId="{5840EF44-C480-4A32-B74D-7E96D1FB5275}" sibTransId="{2F932710-D37B-422B-AFDC-6F6AB669A13F}"/>
    <dgm:cxn modelId="{D11C90A1-E275-4AE4-B1A4-F846CF79B9FC}" srcId="{EDCD89C5-82D5-4245-B637-E38B7ECDB22F}" destId="{CF19BAA3-1DCC-4BC0-A7C4-CC73761C439E}" srcOrd="0" destOrd="0" parTransId="{5AF2C900-B9E0-4D92-A18E-D6C2F9FDE21D}" sibTransId="{AB397A3A-B7C2-488E-B49A-6C18347B4299}"/>
    <dgm:cxn modelId="{B32393C9-1A62-48A1-A43E-29A050C3B491}" type="presOf" srcId="{EDCD89C5-82D5-4245-B637-E38B7ECDB22F}" destId="{F92A9A96-BE5A-456F-9052-F6BA37150D54}" srcOrd="0" destOrd="0" presId="urn:microsoft.com/office/officeart/2005/8/layout/hList1"/>
    <dgm:cxn modelId="{442DCC78-4EB2-4A86-87AC-9122A6A2ADBD}" type="presOf" srcId="{CF19BAA3-1DCC-4BC0-A7C4-CC73761C439E}" destId="{6E86FED2-A1AE-40D1-B7CF-5B4A221E26C8}" srcOrd="0" destOrd="0" presId="urn:microsoft.com/office/officeart/2005/8/layout/hList1"/>
    <dgm:cxn modelId="{9A33865D-3121-4406-A855-2E5AF5288B4D}" type="presParOf" srcId="{38ED7620-7168-40EA-8E34-98F44A94E139}" destId="{C2E73DE6-1158-4771-AB1A-249CA9165E34}" srcOrd="0" destOrd="0" presId="urn:microsoft.com/office/officeart/2005/8/layout/hList1"/>
    <dgm:cxn modelId="{4A97481B-6C2D-47EB-AB5F-0B315844534B}" type="presParOf" srcId="{C2E73DE6-1158-4771-AB1A-249CA9165E34}" destId="{3B7EFA69-A292-41BF-881D-5D0FC576BD0F}" srcOrd="0" destOrd="0" presId="urn:microsoft.com/office/officeart/2005/8/layout/hList1"/>
    <dgm:cxn modelId="{9C5C2610-5303-4DB5-BE6B-773D66074357}" type="presParOf" srcId="{C2E73DE6-1158-4771-AB1A-249CA9165E34}" destId="{080E3BCE-C3AC-47D3-B46E-A2820809A3D3}" srcOrd="1" destOrd="0" presId="urn:microsoft.com/office/officeart/2005/8/layout/hList1"/>
    <dgm:cxn modelId="{EF02C102-8954-4102-AF01-207610A7D979}" type="presParOf" srcId="{38ED7620-7168-40EA-8E34-98F44A94E139}" destId="{E2A6AB63-ECCE-4B7F-8743-FCC9177D11C6}" srcOrd="1" destOrd="0" presId="urn:microsoft.com/office/officeart/2005/8/layout/hList1"/>
    <dgm:cxn modelId="{5E71E64C-EC51-4D5E-BDD3-4649BBC0FB64}" type="presParOf" srcId="{38ED7620-7168-40EA-8E34-98F44A94E139}" destId="{384DDCD9-329B-4FA9-ABBC-4C70675FE421}" srcOrd="2" destOrd="0" presId="urn:microsoft.com/office/officeart/2005/8/layout/hList1"/>
    <dgm:cxn modelId="{D027BF39-3CAC-4ADD-9AC2-3656A7C2B130}" type="presParOf" srcId="{384DDCD9-329B-4FA9-ABBC-4C70675FE421}" destId="{391C2ADB-5914-41D1-884F-F8687D030C80}" srcOrd="0" destOrd="0" presId="urn:microsoft.com/office/officeart/2005/8/layout/hList1"/>
    <dgm:cxn modelId="{0E90F8D0-30AB-4BCB-BA7C-9901AF22137F}" type="presParOf" srcId="{384DDCD9-329B-4FA9-ABBC-4C70675FE421}" destId="{4573C6A7-7BBB-4192-9859-E8694A376C62}" srcOrd="1" destOrd="0" presId="urn:microsoft.com/office/officeart/2005/8/layout/hList1"/>
    <dgm:cxn modelId="{9CADEEF1-5BD7-4436-AC7A-A0BF79CB558F}" type="presParOf" srcId="{38ED7620-7168-40EA-8E34-98F44A94E139}" destId="{305F9075-4D91-4567-ABD9-B1169CD035E2}" srcOrd="3" destOrd="0" presId="urn:microsoft.com/office/officeart/2005/8/layout/hList1"/>
    <dgm:cxn modelId="{8B25A81F-B741-4D0B-A95F-4800F47D3B8C}" type="presParOf" srcId="{38ED7620-7168-40EA-8E34-98F44A94E139}" destId="{F9FBD896-C6DA-4E6B-AAD1-CFF3075F45C8}" srcOrd="4" destOrd="0" presId="urn:microsoft.com/office/officeart/2005/8/layout/hList1"/>
    <dgm:cxn modelId="{8531706E-D00B-4179-A2C2-08C8B562AAFD}" type="presParOf" srcId="{F9FBD896-C6DA-4E6B-AAD1-CFF3075F45C8}" destId="{F92A9A96-BE5A-456F-9052-F6BA37150D54}" srcOrd="0" destOrd="0" presId="urn:microsoft.com/office/officeart/2005/8/layout/hList1"/>
    <dgm:cxn modelId="{83C7499C-058D-4D45-B89B-99389E6450C8}" type="presParOf" srcId="{F9FBD896-C6DA-4E6B-AAD1-CFF3075F45C8}" destId="{6E86FED2-A1AE-40D1-B7CF-5B4A221E26C8}" srcOrd="1" destOrd="0" presId="urn:microsoft.com/office/officeart/2005/8/layout/hList1"/>
    <dgm:cxn modelId="{C05B543F-9241-4F33-A04C-8C58686F6CF2}" type="presParOf" srcId="{38ED7620-7168-40EA-8E34-98F44A94E139}" destId="{F1BA10E2-0F09-4CCE-A11A-2C27B6521FDB}" srcOrd="5" destOrd="0" presId="urn:microsoft.com/office/officeart/2005/8/layout/hList1"/>
    <dgm:cxn modelId="{986C9A32-92BD-4755-8149-F586D1465AD7}" type="presParOf" srcId="{38ED7620-7168-40EA-8E34-98F44A94E139}" destId="{6D3E6006-E789-4EF2-B675-05B4418F9E3C}" srcOrd="6" destOrd="0" presId="urn:microsoft.com/office/officeart/2005/8/layout/hList1"/>
    <dgm:cxn modelId="{103ABC56-BAFE-4ECD-B987-A3D635D0DD31}" type="presParOf" srcId="{6D3E6006-E789-4EF2-B675-05B4418F9E3C}" destId="{D14A8E97-24A1-4AAE-8BE3-B2BC2CB3B685}" srcOrd="0" destOrd="0" presId="urn:microsoft.com/office/officeart/2005/8/layout/hList1"/>
    <dgm:cxn modelId="{94EDD46A-7811-4152-B14B-85DCA5DBBBFC}" type="presParOf" srcId="{6D3E6006-E789-4EF2-B675-05B4418F9E3C}" destId="{B72F5082-CFDD-4524-8026-28F491DAB31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F978653-1CE5-413F-A41E-90E89B1B5B46}"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IN"/>
        </a:p>
      </dgm:t>
    </dgm:pt>
    <dgm:pt modelId="{211541CB-9CFA-403B-9700-5CB7C7D129B9}">
      <dgm:prSet phldrT="[Text]" custT="1"/>
      <dgm:spPr/>
      <dgm:t>
        <a:bodyPr/>
        <a:lstStyle/>
        <a:p>
          <a:pPr algn="just"/>
          <a:r>
            <a:rPr lang="en-US" sz="1400" dirty="0" smtClean="0"/>
            <a:t>Individual Donor gives </a:t>
          </a:r>
        </a:p>
        <a:p>
          <a:pPr algn="just"/>
          <a:r>
            <a:rPr lang="en-US" sz="1400" dirty="0" smtClean="0"/>
            <a:t>Gift or  donations to ..</a:t>
          </a:r>
          <a:endParaRPr lang="en-IN" sz="1400" dirty="0"/>
        </a:p>
      </dgm:t>
    </dgm:pt>
    <dgm:pt modelId="{DF84AFAE-FA96-42AF-A94F-DB8F3F72C800}" type="parTrans" cxnId="{9EEDB46C-43DA-44EF-94C6-6611BD029C09}">
      <dgm:prSet/>
      <dgm:spPr/>
      <dgm:t>
        <a:bodyPr/>
        <a:lstStyle/>
        <a:p>
          <a:endParaRPr lang="en-IN"/>
        </a:p>
      </dgm:t>
    </dgm:pt>
    <dgm:pt modelId="{C0A0FAAC-8693-4A46-A300-6C333D9181DA}" type="sibTrans" cxnId="{9EEDB46C-43DA-44EF-94C6-6611BD029C09}">
      <dgm:prSet custT="1"/>
      <dgm:spPr/>
      <dgm:t>
        <a:bodyPr/>
        <a:lstStyle/>
        <a:p>
          <a:endParaRPr lang="en-IN" sz="1200"/>
        </a:p>
      </dgm:t>
    </dgm:pt>
    <dgm:pt modelId="{0CCF144E-4B41-4488-BE81-8243F929BE05}">
      <dgm:prSet phldrT="[Text]" custT="1"/>
      <dgm:spPr/>
      <dgm:t>
        <a:bodyPr/>
        <a:lstStyle/>
        <a:p>
          <a:pPr algn="just"/>
          <a:r>
            <a:rPr lang="en-IN" sz="1400" dirty="0" smtClean="0"/>
            <a:t>Charitable organisations involved </a:t>
          </a:r>
          <a:r>
            <a:rPr lang="en-US" sz="1400" dirty="0" smtClean="0"/>
            <a:t>in advancement of religion, spirituality or yoga..</a:t>
          </a:r>
          <a:endParaRPr lang="en-IN" sz="1400" dirty="0"/>
        </a:p>
      </dgm:t>
    </dgm:pt>
    <dgm:pt modelId="{13D0F83C-76C2-4EF9-942A-92EA567BA49E}" type="parTrans" cxnId="{57A7DD9E-9EDA-47B6-B3BB-C001583A3DC9}">
      <dgm:prSet/>
      <dgm:spPr/>
      <dgm:t>
        <a:bodyPr/>
        <a:lstStyle/>
        <a:p>
          <a:endParaRPr lang="en-IN"/>
        </a:p>
      </dgm:t>
    </dgm:pt>
    <dgm:pt modelId="{52110B21-6E65-48E7-8CEF-57A8EF9B30FA}" type="sibTrans" cxnId="{57A7DD9E-9EDA-47B6-B3BB-C001583A3DC9}">
      <dgm:prSet custT="1"/>
      <dgm:spPr/>
      <dgm:t>
        <a:bodyPr/>
        <a:lstStyle/>
        <a:p>
          <a:endParaRPr lang="en-IN" sz="1200"/>
        </a:p>
      </dgm:t>
    </dgm:pt>
    <dgm:pt modelId="{6147C65C-DEA5-430F-BE4A-19B9646D6146}">
      <dgm:prSet phldrT="[Text]" custT="1"/>
      <dgm:spPr/>
      <dgm:t>
        <a:bodyPr/>
        <a:lstStyle/>
        <a:p>
          <a:pPr algn="just"/>
          <a:r>
            <a:rPr lang="en-US" sz="1400" dirty="0" smtClean="0"/>
            <a:t>Acknowledgment of receipt of donation is done by </a:t>
          </a:r>
          <a:r>
            <a:rPr lang="en-IN" sz="1400" dirty="0" smtClean="0"/>
            <a:t>by placing </a:t>
          </a:r>
          <a:r>
            <a:rPr lang="en-US" sz="1400" dirty="0" smtClean="0"/>
            <a:t>name plates in the name of the individual donor</a:t>
          </a:r>
          <a:r>
            <a:rPr lang="en-US" sz="1200" dirty="0" smtClean="0"/>
            <a:t>.</a:t>
          </a:r>
          <a:endParaRPr lang="en-IN" sz="1200" dirty="0"/>
        </a:p>
      </dgm:t>
    </dgm:pt>
    <dgm:pt modelId="{43A9A553-F78F-4311-8F3A-316BD5E777B5}" type="parTrans" cxnId="{47EAB991-8D55-4CE1-9562-DFFEC5F3BA35}">
      <dgm:prSet/>
      <dgm:spPr/>
      <dgm:t>
        <a:bodyPr/>
        <a:lstStyle/>
        <a:p>
          <a:endParaRPr lang="en-IN"/>
        </a:p>
      </dgm:t>
    </dgm:pt>
    <dgm:pt modelId="{55018A0B-426E-4184-B0A4-28EC761590E8}" type="sibTrans" cxnId="{47EAB991-8D55-4CE1-9562-DFFEC5F3BA35}">
      <dgm:prSet custT="1"/>
      <dgm:spPr/>
      <dgm:t>
        <a:bodyPr/>
        <a:lstStyle/>
        <a:p>
          <a:endParaRPr lang="en-IN" sz="1200"/>
        </a:p>
      </dgm:t>
    </dgm:pt>
    <dgm:pt modelId="{326BC33F-1E5F-40A8-AD4F-D6465110FC35}">
      <dgm:prSet phldrT="[Text]" custT="1"/>
      <dgm:spPr/>
      <dgm:t>
        <a:bodyPr/>
        <a:lstStyle/>
        <a:p>
          <a:pPr algn="just"/>
          <a:r>
            <a:rPr lang="en-US" sz="1400" dirty="0" smtClean="0"/>
            <a:t>Whether GST shall be applicable on receipt of such donation</a:t>
          </a:r>
          <a:r>
            <a:rPr lang="en-US" sz="1200" dirty="0" smtClean="0"/>
            <a:t>?</a:t>
          </a:r>
          <a:endParaRPr lang="en-IN" sz="1200" dirty="0"/>
        </a:p>
      </dgm:t>
    </dgm:pt>
    <dgm:pt modelId="{CA6807EA-E396-4353-BA37-358EB721EC16}" type="parTrans" cxnId="{86D9CC32-9986-4F1E-A204-2314C4AE127B}">
      <dgm:prSet/>
      <dgm:spPr/>
      <dgm:t>
        <a:bodyPr/>
        <a:lstStyle/>
        <a:p>
          <a:endParaRPr lang="en-IN"/>
        </a:p>
      </dgm:t>
    </dgm:pt>
    <dgm:pt modelId="{A828CCB1-D638-49F7-B17C-9084C4CF5A97}" type="sibTrans" cxnId="{86D9CC32-9986-4F1E-A204-2314C4AE127B}">
      <dgm:prSet custT="1"/>
      <dgm:spPr/>
      <dgm:t>
        <a:bodyPr/>
        <a:lstStyle/>
        <a:p>
          <a:endParaRPr lang="en-IN" sz="1200"/>
        </a:p>
      </dgm:t>
    </dgm:pt>
    <dgm:pt modelId="{EA351723-FE59-4AB8-AECB-60E884B2AEDB}">
      <dgm:prSet phldrT="[Text]" custT="1"/>
      <dgm:spPr/>
      <dgm:t>
        <a:bodyPr/>
        <a:lstStyle/>
        <a:p>
          <a:pPr algn="just"/>
          <a:r>
            <a:rPr lang="en-US" sz="1400" dirty="0" err="1" smtClean="0"/>
            <a:t>No,if</a:t>
          </a:r>
          <a:r>
            <a:rPr lang="en-US" sz="1400" dirty="0" smtClean="0"/>
            <a:t> adjacent three conditions are satisfied</a:t>
          </a:r>
          <a:r>
            <a:rPr lang="en-US" sz="1200" dirty="0" smtClean="0"/>
            <a:t>:</a:t>
          </a:r>
          <a:endParaRPr lang="en-IN" sz="1200" dirty="0"/>
        </a:p>
      </dgm:t>
    </dgm:pt>
    <dgm:pt modelId="{52FC38EE-E985-429D-AC33-5B6B6766DC79}" type="parTrans" cxnId="{09B69E2F-79DC-4AE4-8ADF-DA958095C6E6}">
      <dgm:prSet/>
      <dgm:spPr/>
      <dgm:t>
        <a:bodyPr/>
        <a:lstStyle/>
        <a:p>
          <a:endParaRPr lang="en-IN"/>
        </a:p>
      </dgm:t>
    </dgm:pt>
    <dgm:pt modelId="{81108855-9E28-4903-8903-78912C27D5FF}" type="sibTrans" cxnId="{09B69E2F-79DC-4AE4-8ADF-DA958095C6E6}">
      <dgm:prSet custT="1"/>
      <dgm:spPr/>
      <dgm:t>
        <a:bodyPr/>
        <a:lstStyle/>
        <a:p>
          <a:endParaRPr lang="en-IN" sz="1200"/>
        </a:p>
      </dgm:t>
    </dgm:pt>
    <dgm:pt modelId="{21D4A909-678A-46C2-8130-712D0CB4BE9D}">
      <dgm:prSet phldrT="[Text]" custT="1"/>
      <dgm:spPr/>
      <dgm:t>
        <a:bodyPr/>
        <a:lstStyle/>
        <a:p>
          <a:pPr algn="just"/>
          <a:r>
            <a:rPr lang="en-US" sz="1400" dirty="0" smtClean="0"/>
            <a:t>The gift or donation is made to a charitable organization, </a:t>
          </a:r>
          <a:endParaRPr lang="en-IN" sz="1400" dirty="0"/>
        </a:p>
      </dgm:t>
    </dgm:pt>
    <dgm:pt modelId="{73AE487A-E6F2-468F-A494-44935A2B1F04}" type="parTrans" cxnId="{A3760361-6CB7-49B4-8DAF-0A525E8C1A35}">
      <dgm:prSet/>
      <dgm:spPr/>
      <dgm:t>
        <a:bodyPr/>
        <a:lstStyle/>
        <a:p>
          <a:endParaRPr lang="en-IN"/>
        </a:p>
      </dgm:t>
    </dgm:pt>
    <dgm:pt modelId="{AB061734-3DC7-4FC9-93BF-019CE033305D}" type="sibTrans" cxnId="{A3760361-6CB7-49B4-8DAF-0A525E8C1A35}">
      <dgm:prSet custT="1"/>
      <dgm:spPr/>
      <dgm:t>
        <a:bodyPr/>
        <a:lstStyle/>
        <a:p>
          <a:endParaRPr lang="en-IN" sz="1200"/>
        </a:p>
      </dgm:t>
    </dgm:pt>
    <dgm:pt modelId="{93B3D477-6054-493F-82A0-BBF819290AFE}">
      <dgm:prSet custT="1"/>
      <dgm:spPr/>
      <dgm:t>
        <a:bodyPr/>
        <a:lstStyle/>
        <a:p>
          <a:pPr algn="just"/>
          <a:r>
            <a:rPr lang="en-US" sz="1400" dirty="0" smtClean="0"/>
            <a:t>The payment has the character of gift or donation</a:t>
          </a:r>
          <a:endParaRPr lang="en-IN" sz="1400" dirty="0"/>
        </a:p>
      </dgm:t>
    </dgm:pt>
    <dgm:pt modelId="{110AADB3-FD92-4244-BEAD-EB5865898254}" type="parTrans" cxnId="{BF1F20FA-FE34-4845-92C2-A77B5FD75CC1}">
      <dgm:prSet/>
      <dgm:spPr/>
      <dgm:t>
        <a:bodyPr/>
        <a:lstStyle/>
        <a:p>
          <a:endParaRPr lang="en-IN"/>
        </a:p>
      </dgm:t>
    </dgm:pt>
    <dgm:pt modelId="{73F91E7A-32DA-4ECE-9889-4461D6DFB132}" type="sibTrans" cxnId="{BF1F20FA-FE34-4845-92C2-A77B5FD75CC1}">
      <dgm:prSet custT="1"/>
      <dgm:spPr/>
      <dgm:t>
        <a:bodyPr/>
        <a:lstStyle/>
        <a:p>
          <a:endParaRPr lang="en-IN" sz="1200"/>
        </a:p>
      </dgm:t>
    </dgm:pt>
    <dgm:pt modelId="{4465A577-DE17-4875-9B38-F892A822B948}">
      <dgm:prSet custT="1"/>
      <dgm:spPr/>
      <dgm:t>
        <a:bodyPr/>
        <a:lstStyle/>
        <a:p>
          <a:pPr algn="just"/>
          <a:r>
            <a:rPr lang="en-US" sz="1400" dirty="0" smtClean="0"/>
            <a:t>The purpose is </a:t>
          </a:r>
          <a:r>
            <a:rPr lang="en-US" sz="1400" b="1" dirty="0" smtClean="0"/>
            <a:t>philanthropic</a:t>
          </a:r>
          <a:r>
            <a:rPr lang="en-US" sz="1400" dirty="0" smtClean="0"/>
            <a:t> (i.e. it leads to no commercial gain) and not advertisement,</a:t>
          </a:r>
          <a:endParaRPr lang="en-IN" sz="1400" dirty="0"/>
        </a:p>
      </dgm:t>
    </dgm:pt>
    <dgm:pt modelId="{E72ED30D-1BCA-4347-AE10-85C0379EA834}" type="parTrans" cxnId="{1F120161-D150-4182-85D2-EBBC35F03336}">
      <dgm:prSet/>
      <dgm:spPr/>
      <dgm:t>
        <a:bodyPr/>
        <a:lstStyle/>
        <a:p>
          <a:endParaRPr lang="en-IN"/>
        </a:p>
      </dgm:t>
    </dgm:pt>
    <dgm:pt modelId="{11C15494-80A9-4393-8E66-2D16D5BC74B0}" type="sibTrans" cxnId="{1F120161-D150-4182-85D2-EBBC35F03336}">
      <dgm:prSet/>
      <dgm:spPr/>
      <dgm:t>
        <a:bodyPr/>
        <a:lstStyle/>
        <a:p>
          <a:endParaRPr lang="en-IN"/>
        </a:p>
      </dgm:t>
    </dgm:pt>
    <dgm:pt modelId="{E3E12ED7-30F3-460C-81CB-4887A1F97E21}" type="pres">
      <dgm:prSet presAssocID="{AF978653-1CE5-413F-A41E-90E89B1B5B46}" presName="diagram" presStyleCnt="0">
        <dgm:presLayoutVars>
          <dgm:dir/>
          <dgm:resizeHandles val="exact"/>
        </dgm:presLayoutVars>
      </dgm:prSet>
      <dgm:spPr/>
      <dgm:t>
        <a:bodyPr/>
        <a:lstStyle/>
        <a:p>
          <a:endParaRPr lang="en-IN"/>
        </a:p>
      </dgm:t>
    </dgm:pt>
    <dgm:pt modelId="{E4E2DB4B-9FB0-4F78-A3EC-FD147F8B3488}" type="pres">
      <dgm:prSet presAssocID="{211541CB-9CFA-403B-9700-5CB7C7D129B9}" presName="node" presStyleLbl="node1" presStyleIdx="0" presStyleCnt="8">
        <dgm:presLayoutVars>
          <dgm:bulletEnabled val="1"/>
        </dgm:presLayoutVars>
      </dgm:prSet>
      <dgm:spPr/>
      <dgm:t>
        <a:bodyPr/>
        <a:lstStyle/>
        <a:p>
          <a:endParaRPr lang="en-IN"/>
        </a:p>
      </dgm:t>
    </dgm:pt>
    <dgm:pt modelId="{864E61EA-E159-4981-911A-1AAE7E19ED5D}" type="pres">
      <dgm:prSet presAssocID="{C0A0FAAC-8693-4A46-A300-6C333D9181DA}" presName="sibTrans" presStyleLbl="sibTrans2D1" presStyleIdx="0" presStyleCnt="7"/>
      <dgm:spPr/>
      <dgm:t>
        <a:bodyPr/>
        <a:lstStyle/>
        <a:p>
          <a:endParaRPr lang="en-IN"/>
        </a:p>
      </dgm:t>
    </dgm:pt>
    <dgm:pt modelId="{7050D54A-B1CC-4C64-9CCE-2B301E462576}" type="pres">
      <dgm:prSet presAssocID="{C0A0FAAC-8693-4A46-A300-6C333D9181DA}" presName="connectorText" presStyleLbl="sibTrans2D1" presStyleIdx="0" presStyleCnt="7"/>
      <dgm:spPr/>
      <dgm:t>
        <a:bodyPr/>
        <a:lstStyle/>
        <a:p>
          <a:endParaRPr lang="en-IN"/>
        </a:p>
      </dgm:t>
    </dgm:pt>
    <dgm:pt modelId="{2CA11FA9-3B8A-4A90-A438-F30B8B8E452F}" type="pres">
      <dgm:prSet presAssocID="{0CCF144E-4B41-4488-BE81-8243F929BE05}" presName="node" presStyleLbl="node1" presStyleIdx="1" presStyleCnt="8">
        <dgm:presLayoutVars>
          <dgm:bulletEnabled val="1"/>
        </dgm:presLayoutVars>
      </dgm:prSet>
      <dgm:spPr/>
      <dgm:t>
        <a:bodyPr/>
        <a:lstStyle/>
        <a:p>
          <a:endParaRPr lang="en-IN"/>
        </a:p>
      </dgm:t>
    </dgm:pt>
    <dgm:pt modelId="{D55D17FF-CF8B-4DE7-BFCC-4476D5454A0D}" type="pres">
      <dgm:prSet presAssocID="{52110B21-6E65-48E7-8CEF-57A8EF9B30FA}" presName="sibTrans" presStyleLbl="sibTrans2D1" presStyleIdx="1" presStyleCnt="7"/>
      <dgm:spPr/>
      <dgm:t>
        <a:bodyPr/>
        <a:lstStyle/>
        <a:p>
          <a:endParaRPr lang="en-IN"/>
        </a:p>
      </dgm:t>
    </dgm:pt>
    <dgm:pt modelId="{556A6B86-4811-4753-BD77-980FF5171F7C}" type="pres">
      <dgm:prSet presAssocID="{52110B21-6E65-48E7-8CEF-57A8EF9B30FA}" presName="connectorText" presStyleLbl="sibTrans2D1" presStyleIdx="1" presStyleCnt="7"/>
      <dgm:spPr/>
      <dgm:t>
        <a:bodyPr/>
        <a:lstStyle/>
        <a:p>
          <a:endParaRPr lang="en-IN"/>
        </a:p>
      </dgm:t>
    </dgm:pt>
    <dgm:pt modelId="{B70F0282-D02B-473B-BF88-2C01132A882A}" type="pres">
      <dgm:prSet presAssocID="{6147C65C-DEA5-430F-BE4A-19B9646D6146}" presName="node" presStyleLbl="node1" presStyleIdx="2" presStyleCnt="8">
        <dgm:presLayoutVars>
          <dgm:bulletEnabled val="1"/>
        </dgm:presLayoutVars>
      </dgm:prSet>
      <dgm:spPr/>
      <dgm:t>
        <a:bodyPr/>
        <a:lstStyle/>
        <a:p>
          <a:endParaRPr lang="en-IN"/>
        </a:p>
      </dgm:t>
    </dgm:pt>
    <dgm:pt modelId="{0A2BA0D6-E57A-4C43-B3F1-2F5D7A22F703}" type="pres">
      <dgm:prSet presAssocID="{55018A0B-426E-4184-B0A4-28EC761590E8}" presName="sibTrans" presStyleLbl="sibTrans2D1" presStyleIdx="2" presStyleCnt="7"/>
      <dgm:spPr/>
      <dgm:t>
        <a:bodyPr/>
        <a:lstStyle/>
        <a:p>
          <a:endParaRPr lang="en-IN"/>
        </a:p>
      </dgm:t>
    </dgm:pt>
    <dgm:pt modelId="{BF02202E-1D7E-439E-8833-E55C18419C70}" type="pres">
      <dgm:prSet presAssocID="{55018A0B-426E-4184-B0A4-28EC761590E8}" presName="connectorText" presStyleLbl="sibTrans2D1" presStyleIdx="2" presStyleCnt="7"/>
      <dgm:spPr/>
      <dgm:t>
        <a:bodyPr/>
        <a:lstStyle/>
        <a:p>
          <a:endParaRPr lang="en-IN"/>
        </a:p>
      </dgm:t>
    </dgm:pt>
    <dgm:pt modelId="{98307AF6-69E0-4FAA-9172-142C183CD703}" type="pres">
      <dgm:prSet presAssocID="{326BC33F-1E5F-40A8-AD4F-D6465110FC35}" presName="node" presStyleLbl="node1" presStyleIdx="3" presStyleCnt="8">
        <dgm:presLayoutVars>
          <dgm:bulletEnabled val="1"/>
        </dgm:presLayoutVars>
      </dgm:prSet>
      <dgm:spPr/>
      <dgm:t>
        <a:bodyPr/>
        <a:lstStyle/>
        <a:p>
          <a:endParaRPr lang="en-IN"/>
        </a:p>
      </dgm:t>
    </dgm:pt>
    <dgm:pt modelId="{6595A138-6F4F-4151-9A2D-6A3D02C63292}" type="pres">
      <dgm:prSet presAssocID="{A828CCB1-D638-49F7-B17C-9084C4CF5A97}" presName="sibTrans" presStyleLbl="sibTrans2D1" presStyleIdx="3" presStyleCnt="7"/>
      <dgm:spPr/>
      <dgm:t>
        <a:bodyPr/>
        <a:lstStyle/>
        <a:p>
          <a:endParaRPr lang="en-IN"/>
        </a:p>
      </dgm:t>
    </dgm:pt>
    <dgm:pt modelId="{F0B6B1BF-CF51-48C2-85EC-CC34D7B86355}" type="pres">
      <dgm:prSet presAssocID="{A828CCB1-D638-49F7-B17C-9084C4CF5A97}" presName="connectorText" presStyleLbl="sibTrans2D1" presStyleIdx="3" presStyleCnt="7"/>
      <dgm:spPr/>
      <dgm:t>
        <a:bodyPr/>
        <a:lstStyle/>
        <a:p>
          <a:endParaRPr lang="en-IN"/>
        </a:p>
      </dgm:t>
    </dgm:pt>
    <dgm:pt modelId="{6B582A21-D8B6-4BB0-950F-C3C70DE8D05A}" type="pres">
      <dgm:prSet presAssocID="{EA351723-FE59-4AB8-AECB-60E884B2AEDB}" presName="node" presStyleLbl="node1" presStyleIdx="4" presStyleCnt="8">
        <dgm:presLayoutVars>
          <dgm:bulletEnabled val="1"/>
        </dgm:presLayoutVars>
      </dgm:prSet>
      <dgm:spPr/>
      <dgm:t>
        <a:bodyPr/>
        <a:lstStyle/>
        <a:p>
          <a:endParaRPr lang="en-IN"/>
        </a:p>
      </dgm:t>
    </dgm:pt>
    <dgm:pt modelId="{E0B14BD9-0A29-4F53-BFD8-035976780BEC}" type="pres">
      <dgm:prSet presAssocID="{81108855-9E28-4903-8903-78912C27D5FF}" presName="sibTrans" presStyleLbl="sibTrans2D1" presStyleIdx="4" presStyleCnt="7"/>
      <dgm:spPr/>
      <dgm:t>
        <a:bodyPr/>
        <a:lstStyle/>
        <a:p>
          <a:endParaRPr lang="en-IN"/>
        </a:p>
      </dgm:t>
    </dgm:pt>
    <dgm:pt modelId="{064E17E6-14C6-4B38-82E4-878407EBE26B}" type="pres">
      <dgm:prSet presAssocID="{81108855-9E28-4903-8903-78912C27D5FF}" presName="connectorText" presStyleLbl="sibTrans2D1" presStyleIdx="4" presStyleCnt="7"/>
      <dgm:spPr/>
      <dgm:t>
        <a:bodyPr/>
        <a:lstStyle/>
        <a:p>
          <a:endParaRPr lang="en-IN"/>
        </a:p>
      </dgm:t>
    </dgm:pt>
    <dgm:pt modelId="{13338B6B-EB91-4A54-BD90-50D35EF7E999}" type="pres">
      <dgm:prSet presAssocID="{21D4A909-678A-46C2-8130-712D0CB4BE9D}" presName="node" presStyleLbl="node1" presStyleIdx="5" presStyleCnt="8">
        <dgm:presLayoutVars>
          <dgm:bulletEnabled val="1"/>
        </dgm:presLayoutVars>
      </dgm:prSet>
      <dgm:spPr/>
      <dgm:t>
        <a:bodyPr/>
        <a:lstStyle/>
        <a:p>
          <a:endParaRPr lang="en-IN"/>
        </a:p>
      </dgm:t>
    </dgm:pt>
    <dgm:pt modelId="{99BAF3E0-B3AD-49D6-8FE4-557DE289B381}" type="pres">
      <dgm:prSet presAssocID="{AB061734-3DC7-4FC9-93BF-019CE033305D}" presName="sibTrans" presStyleLbl="sibTrans2D1" presStyleIdx="5" presStyleCnt="7"/>
      <dgm:spPr/>
      <dgm:t>
        <a:bodyPr/>
        <a:lstStyle/>
        <a:p>
          <a:endParaRPr lang="en-IN"/>
        </a:p>
      </dgm:t>
    </dgm:pt>
    <dgm:pt modelId="{9E1A189A-A9AA-4E91-8768-2F30D9C0CE83}" type="pres">
      <dgm:prSet presAssocID="{AB061734-3DC7-4FC9-93BF-019CE033305D}" presName="connectorText" presStyleLbl="sibTrans2D1" presStyleIdx="5" presStyleCnt="7"/>
      <dgm:spPr/>
      <dgm:t>
        <a:bodyPr/>
        <a:lstStyle/>
        <a:p>
          <a:endParaRPr lang="en-IN"/>
        </a:p>
      </dgm:t>
    </dgm:pt>
    <dgm:pt modelId="{FB654B81-7E8F-426C-93D0-435C3820AC07}" type="pres">
      <dgm:prSet presAssocID="{93B3D477-6054-493F-82A0-BBF819290AFE}" presName="node" presStyleLbl="node1" presStyleIdx="6" presStyleCnt="8">
        <dgm:presLayoutVars>
          <dgm:bulletEnabled val="1"/>
        </dgm:presLayoutVars>
      </dgm:prSet>
      <dgm:spPr/>
      <dgm:t>
        <a:bodyPr/>
        <a:lstStyle/>
        <a:p>
          <a:endParaRPr lang="en-IN"/>
        </a:p>
      </dgm:t>
    </dgm:pt>
    <dgm:pt modelId="{16F7EB3D-3074-4DA4-A9D5-9412F26B126E}" type="pres">
      <dgm:prSet presAssocID="{73F91E7A-32DA-4ECE-9889-4461D6DFB132}" presName="sibTrans" presStyleLbl="sibTrans2D1" presStyleIdx="6" presStyleCnt="7"/>
      <dgm:spPr/>
      <dgm:t>
        <a:bodyPr/>
        <a:lstStyle/>
        <a:p>
          <a:endParaRPr lang="en-IN"/>
        </a:p>
      </dgm:t>
    </dgm:pt>
    <dgm:pt modelId="{1621DFF4-9AAF-41F8-BAFD-DDB92CE5F408}" type="pres">
      <dgm:prSet presAssocID="{73F91E7A-32DA-4ECE-9889-4461D6DFB132}" presName="connectorText" presStyleLbl="sibTrans2D1" presStyleIdx="6" presStyleCnt="7"/>
      <dgm:spPr/>
      <dgm:t>
        <a:bodyPr/>
        <a:lstStyle/>
        <a:p>
          <a:endParaRPr lang="en-IN"/>
        </a:p>
      </dgm:t>
    </dgm:pt>
    <dgm:pt modelId="{AD3716C8-5695-4B66-A834-6EBF35D9014B}" type="pres">
      <dgm:prSet presAssocID="{4465A577-DE17-4875-9B38-F892A822B948}" presName="node" presStyleLbl="node1" presStyleIdx="7" presStyleCnt="8">
        <dgm:presLayoutVars>
          <dgm:bulletEnabled val="1"/>
        </dgm:presLayoutVars>
      </dgm:prSet>
      <dgm:spPr/>
      <dgm:t>
        <a:bodyPr/>
        <a:lstStyle/>
        <a:p>
          <a:endParaRPr lang="en-IN"/>
        </a:p>
      </dgm:t>
    </dgm:pt>
  </dgm:ptLst>
  <dgm:cxnLst>
    <dgm:cxn modelId="{47EAB991-8D55-4CE1-9562-DFFEC5F3BA35}" srcId="{AF978653-1CE5-413F-A41E-90E89B1B5B46}" destId="{6147C65C-DEA5-430F-BE4A-19B9646D6146}" srcOrd="2" destOrd="0" parTransId="{43A9A553-F78F-4311-8F3A-316BD5E777B5}" sibTransId="{55018A0B-426E-4184-B0A4-28EC761590E8}"/>
    <dgm:cxn modelId="{1C686578-1980-4EEF-8C17-BFEA1467567A}" type="presOf" srcId="{81108855-9E28-4903-8903-78912C27D5FF}" destId="{E0B14BD9-0A29-4F53-BFD8-035976780BEC}" srcOrd="0" destOrd="0" presId="urn:microsoft.com/office/officeart/2005/8/layout/process5"/>
    <dgm:cxn modelId="{E73DE4C3-6035-4F0F-8311-DE3713E22DB6}" type="presOf" srcId="{6147C65C-DEA5-430F-BE4A-19B9646D6146}" destId="{B70F0282-D02B-473B-BF88-2C01132A882A}" srcOrd="0" destOrd="0" presId="urn:microsoft.com/office/officeart/2005/8/layout/process5"/>
    <dgm:cxn modelId="{C81D11EA-ECA1-4AA9-BC2D-2EE1CF07E9BD}" type="presOf" srcId="{55018A0B-426E-4184-B0A4-28EC761590E8}" destId="{0A2BA0D6-E57A-4C43-B3F1-2F5D7A22F703}" srcOrd="0" destOrd="0" presId="urn:microsoft.com/office/officeart/2005/8/layout/process5"/>
    <dgm:cxn modelId="{AD2F8AE4-3037-4098-BB00-D0A40364893C}" type="presOf" srcId="{C0A0FAAC-8693-4A46-A300-6C333D9181DA}" destId="{864E61EA-E159-4981-911A-1AAE7E19ED5D}" srcOrd="0" destOrd="0" presId="urn:microsoft.com/office/officeart/2005/8/layout/process5"/>
    <dgm:cxn modelId="{1F120161-D150-4182-85D2-EBBC35F03336}" srcId="{AF978653-1CE5-413F-A41E-90E89B1B5B46}" destId="{4465A577-DE17-4875-9B38-F892A822B948}" srcOrd="7" destOrd="0" parTransId="{E72ED30D-1BCA-4347-AE10-85C0379EA834}" sibTransId="{11C15494-80A9-4393-8E66-2D16D5BC74B0}"/>
    <dgm:cxn modelId="{A3760361-6CB7-49B4-8DAF-0A525E8C1A35}" srcId="{AF978653-1CE5-413F-A41E-90E89B1B5B46}" destId="{21D4A909-678A-46C2-8130-712D0CB4BE9D}" srcOrd="5" destOrd="0" parTransId="{73AE487A-E6F2-468F-A494-44935A2B1F04}" sibTransId="{AB061734-3DC7-4FC9-93BF-019CE033305D}"/>
    <dgm:cxn modelId="{9B7EB2FC-130B-45E7-B1F1-832F19ED6656}" type="presOf" srcId="{AB061734-3DC7-4FC9-93BF-019CE033305D}" destId="{9E1A189A-A9AA-4E91-8768-2F30D9C0CE83}" srcOrd="1" destOrd="0" presId="urn:microsoft.com/office/officeart/2005/8/layout/process5"/>
    <dgm:cxn modelId="{9C55BC69-642D-48FC-8D65-9073BC45A61F}" type="presOf" srcId="{55018A0B-426E-4184-B0A4-28EC761590E8}" destId="{BF02202E-1D7E-439E-8833-E55C18419C70}" srcOrd="1" destOrd="0" presId="urn:microsoft.com/office/officeart/2005/8/layout/process5"/>
    <dgm:cxn modelId="{7EB64971-04FE-4FAB-B2C7-3745D6E1A8CF}" type="presOf" srcId="{52110B21-6E65-48E7-8CEF-57A8EF9B30FA}" destId="{D55D17FF-CF8B-4DE7-BFCC-4476D5454A0D}" srcOrd="0" destOrd="0" presId="urn:microsoft.com/office/officeart/2005/8/layout/process5"/>
    <dgm:cxn modelId="{AC1EE21F-C571-4E63-859E-4F6ECE809110}" type="presOf" srcId="{A828CCB1-D638-49F7-B17C-9084C4CF5A97}" destId="{6595A138-6F4F-4151-9A2D-6A3D02C63292}" srcOrd="0" destOrd="0" presId="urn:microsoft.com/office/officeart/2005/8/layout/process5"/>
    <dgm:cxn modelId="{EEB47996-49A5-476C-8BC7-5CCB77E26770}" type="presOf" srcId="{73F91E7A-32DA-4ECE-9889-4461D6DFB132}" destId="{16F7EB3D-3074-4DA4-A9D5-9412F26B126E}" srcOrd="0" destOrd="0" presId="urn:microsoft.com/office/officeart/2005/8/layout/process5"/>
    <dgm:cxn modelId="{C0B4C439-7F78-4713-B6EC-7F399539308F}" type="presOf" srcId="{81108855-9E28-4903-8903-78912C27D5FF}" destId="{064E17E6-14C6-4B38-82E4-878407EBE26B}" srcOrd="1" destOrd="0" presId="urn:microsoft.com/office/officeart/2005/8/layout/process5"/>
    <dgm:cxn modelId="{AE1564FD-0446-4859-B316-17D00BBDEACB}" type="presOf" srcId="{C0A0FAAC-8693-4A46-A300-6C333D9181DA}" destId="{7050D54A-B1CC-4C64-9CCE-2B301E462576}" srcOrd="1" destOrd="0" presId="urn:microsoft.com/office/officeart/2005/8/layout/process5"/>
    <dgm:cxn modelId="{2EE3B223-A76A-42C8-BA3D-2D25BCDB50AE}" type="presOf" srcId="{A828CCB1-D638-49F7-B17C-9084C4CF5A97}" destId="{F0B6B1BF-CF51-48C2-85EC-CC34D7B86355}" srcOrd="1" destOrd="0" presId="urn:microsoft.com/office/officeart/2005/8/layout/process5"/>
    <dgm:cxn modelId="{C1A2064B-0146-4C00-8242-8B41C7FDB778}" type="presOf" srcId="{EA351723-FE59-4AB8-AECB-60E884B2AEDB}" destId="{6B582A21-D8B6-4BB0-950F-C3C70DE8D05A}" srcOrd="0" destOrd="0" presId="urn:microsoft.com/office/officeart/2005/8/layout/process5"/>
    <dgm:cxn modelId="{6FE0E79E-CCEF-45D3-9ECA-CB4EFF6E2FF5}" type="presOf" srcId="{4465A577-DE17-4875-9B38-F892A822B948}" destId="{AD3716C8-5695-4B66-A834-6EBF35D9014B}" srcOrd="0" destOrd="0" presId="urn:microsoft.com/office/officeart/2005/8/layout/process5"/>
    <dgm:cxn modelId="{A36D7735-EF08-4CBF-9F7F-1E0C605CDD39}" type="presOf" srcId="{AB061734-3DC7-4FC9-93BF-019CE033305D}" destId="{99BAF3E0-B3AD-49D6-8FE4-557DE289B381}" srcOrd="0" destOrd="0" presId="urn:microsoft.com/office/officeart/2005/8/layout/process5"/>
    <dgm:cxn modelId="{00E2F4F6-7308-4B24-B9BE-93B317A3C0E3}" type="presOf" srcId="{211541CB-9CFA-403B-9700-5CB7C7D129B9}" destId="{E4E2DB4B-9FB0-4F78-A3EC-FD147F8B3488}" srcOrd="0" destOrd="0" presId="urn:microsoft.com/office/officeart/2005/8/layout/process5"/>
    <dgm:cxn modelId="{86D9CC32-9986-4F1E-A204-2314C4AE127B}" srcId="{AF978653-1CE5-413F-A41E-90E89B1B5B46}" destId="{326BC33F-1E5F-40A8-AD4F-D6465110FC35}" srcOrd="3" destOrd="0" parTransId="{CA6807EA-E396-4353-BA37-358EB721EC16}" sibTransId="{A828CCB1-D638-49F7-B17C-9084C4CF5A97}"/>
    <dgm:cxn modelId="{4AB13B3A-908A-4933-A411-E81D0328B21F}" type="presOf" srcId="{52110B21-6E65-48E7-8CEF-57A8EF9B30FA}" destId="{556A6B86-4811-4753-BD77-980FF5171F7C}" srcOrd="1" destOrd="0" presId="urn:microsoft.com/office/officeart/2005/8/layout/process5"/>
    <dgm:cxn modelId="{9EEDB46C-43DA-44EF-94C6-6611BD029C09}" srcId="{AF978653-1CE5-413F-A41E-90E89B1B5B46}" destId="{211541CB-9CFA-403B-9700-5CB7C7D129B9}" srcOrd="0" destOrd="0" parTransId="{DF84AFAE-FA96-42AF-A94F-DB8F3F72C800}" sibTransId="{C0A0FAAC-8693-4A46-A300-6C333D9181DA}"/>
    <dgm:cxn modelId="{09B69E2F-79DC-4AE4-8ADF-DA958095C6E6}" srcId="{AF978653-1CE5-413F-A41E-90E89B1B5B46}" destId="{EA351723-FE59-4AB8-AECB-60E884B2AEDB}" srcOrd="4" destOrd="0" parTransId="{52FC38EE-E985-429D-AC33-5B6B6766DC79}" sibTransId="{81108855-9E28-4903-8903-78912C27D5FF}"/>
    <dgm:cxn modelId="{BF1F20FA-FE34-4845-92C2-A77B5FD75CC1}" srcId="{AF978653-1CE5-413F-A41E-90E89B1B5B46}" destId="{93B3D477-6054-493F-82A0-BBF819290AFE}" srcOrd="6" destOrd="0" parTransId="{110AADB3-FD92-4244-BEAD-EB5865898254}" sibTransId="{73F91E7A-32DA-4ECE-9889-4461D6DFB132}"/>
    <dgm:cxn modelId="{72F3C90B-8720-4A87-8A27-7BB64A30C0CD}" type="presOf" srcId="{73F91E7A-32DA-4ECE-9889-4461D6DFB132}" destId="{1621DFF4-9AAF-41F8-BAFD-DDB92CE5F408}" srcOrd="1" destOrd="0" presId="urn:microsoft.com/office/officeart/2005/8/layout/process5"/>
    <dgm:cxn modelId="{54E608D4-272F-4E2B-9C32-138FE56442FA}" type="presOf" srcId="{326BC33F-1E5F-40A8-AD4F-D6465110FC35}" destId="{98307AF6-69E0-4FAA-9172-142C183CD703}" srcOrd="0" destOrd="0" presId="urn:microsoft.com/office/officeart/2005/8/layout/process5"/>
    <dgm:cxn modelId="{C5452B50-BED4-46C4-9C1F-5CF06EB1F2F1}" type="presOf" srcId="{0CCF144E-4B41-4488-BE81-8243F929BE05}" destId="{2CA11FA9-3B8A-4A90-A438-F30B8B8E452F}" srcOrd="0" destOrd="0" presId="urn:microsoft.com/office/officeart/2005/8/layout/process5"/>
    <dgm:cxn modelId="{57A7DD9E-9EDA-47B6-B3BB-C001583A3DC9}" srcId="{AF978653-1CE5-413F-A41E-90E89B1B5B46}" destId="{0CCF144E-4B41-4488-BE81-8243F929BE05}" srcOrd="1" destOrd="0" parTransId="{13D0F83C-76C2-4EF9-942A-92EA567BA49E}" sibTransId="{52110B21-6E65-48E7-8CEF-57A8EF9B30FA}"/>
    <dgm:cxn modelId="{BD004718-0575-4F00-B09A-E4D39DEA7FB5}" type="presOf" srcId="{AF978653-1CE5-413F-A41E-90E89B1B5B46}" destId="{E3E12ED7-30F3-460C-81CB-4887A1F97E21}" srcOrd="0" destOrd="0" presId="urn:microsoft.com/office/officeart/2005/8/layout/process5"/>
    <dgm:cxn modelId="{9E07F239-907A-48E4-9822-8A2E6EB32F61}" type="presOf" srcId="{21D4A909-678A-46C2-8130-712D0CB4BE9D}" destId="{13338B6B-EB91-4A54-BD90-50D35EF7E999}" srcOrd="0" destOrd="0" presId="urn:microsoft.com/office/officeart/2005/8/layout/process5"/>
    <dgm:cxn modelId="{E27BCA1B-E059-4AD4-8427-FC79A29BFDF6}" type="presOf" srcId="{93B3D477-6054-493F-82A0-BBF819290AFE}" destId="{FB654B81-7E8F-426C-93D0-435C3820AC07}" srcOrd="0" destOrd="0" presId="urn:microsoft.com/office/officeart/2005/8/layout/process5"/>
    <dgm:cxn modelId="{D18F863A-F330-4181-A7DB-11EB3908E3F5}" type="presParOf" srcId="{E3E12ED7-30F3-460C-81CB-4887A1F97E21}" destId="{E4E2DB4B-9FB0-4F78-A3EC-FD147F8B3488}" srcOrd="0" destOrd="0" presId="urn:microsoft.com/office/officeart/2005/8/layout/process5"/>
    <dgm:cxn modelId="{C3176F77-2504-4E56-A4DF-B8D28AD93F52}" type="presParOf" srcId="{E3E12ED7-30F3-460C-81CB-4887A1F97E21}" destId="{864E61EA-E159-4981-911A-1AAE7E19ED5D}" srcOrd="1" destOrd="0" presId="urn:microsoft.com/office/officeart/2005/8/layout/process5"/>
    <dgm:cxn modelId="{D59C2202-F14D-4378-A5FB-7153E2354E05}" type="presParOf" srcId="{864E61EA-E159-4981-911A-1AAE7E19ED5D}" destId="{7050D54A-B1CC-4C64-9CCE-2B301E462576}" srcOrd="0" destOrd="0" presId="urn:microsoft.com/office/officeart/2005/8/layout/process5"/>
    <dgm:cxn modelId="{C19E8567-DD40-4865-8A10-583A53AAF0CB}" type="presParOf" srcId="{E3E12ED7-30F3-460C-81CB-4887A1F97E21}" destId="{2CA11FA9-3B8A-4A90-A438-F30B8B8E452F}" srcOrd="2" destOrd="0" presId="urn:microsoft.com/office/officeart/2005/8/layout/process5"/>
    <dgm:cxn modelId="{0530FA28-2EE1-415D-9242-D4E9AB63D46A}" type="presParOf" srcId="{E3E12ED7-30F3-460C-81CB-4887A1F97E21}" destId="{D55D17FF-CF8B-4DE7-BFCC-4476D5454A0D}" srcOrd="3" destOrd="0" presId="urn:microsoft.com/office/officeart/2005/8/layout/process5"/>
    <dgm:cxn modelId="{FECAA1C7-CEB3-42DC-8DC9-FFC9523B8234}" type="presParOf" srcId="{D55D17FF-CF8B-4DE7-BFCC-4476D5454A0D}" destId="{556A6B86-4811-4753-BD77-980FF5171F7C}" srcOrd="0" destOrd="0" presId="urn:microsoft.com/office/officeart/2005/8/layout/process5"/>
    <dgm:cxn modelId="{33EF03F3-BA2C-4D9A-9283-9E5F46FFFC8A}" type="presParOf" srcId="{E3E12ED7-30F3-460C-81CB-4887A1F97E21}" destId="{B70F0282-D02B-473B-BF88-2C01132A882A}" srcOrd="4" destOrd="0" presId="urn:microsoft.com/office/officeart/2005/8/layout/process5"/>
    <dgm:cxn modelId="{E3AC3AC1-5EDE-4F2E-B539-50210E7D6C11}" type="presParOf" srcId="{E3E12ED7-30F3-460C-81CB-4887A1F97E21}" destId="{0A2BA0D6-E57A-4C43-B3F1-2F5D7A22F703}" srcOrd="5" destOrd="0" presId="urn:microsoft.com/office/officeart/2005/8/layout/process5"/>
    <dgm:cxn modelId="{EA6FB0FD-0E66-4D5F-B76A-D63CB3FB9726}" type="presParOf" srcId="{0A2BA0D6-E57A-4C43-B3F1-2F5D7A22F703}" destId="{BF02202E-1D7E-439E-8833-E55C18419C70}" srcOrd="0" destOrd="0" presId="urn:microsoft.com/office/officeart/2005/8/layout/process5"/>
    <dgm:cxn modelId="{E61170A7-1B85-4886-9E55-474CE4369248}" type="presParOf" srcId="{E3E12ED7-30F3-460C-81CB-4887A1F97E21}" destId="{98307AF6-69E0-4FAA-9172-142C183CD703}" srcOrd="6" destOrd="0" presId="urn:microsoft.com/office/officeart/2005/8/layout/process5"/>
    <dgm:cxn modelId="{D87DF837-42CE-4C0C-A5ED-8EB6971938BF}" type="presParOf" srcId="{E3E12ED7-30F3-460C-81CB-4887A1F97E21}" destId="{6595A138-6F4F-4151-9A2D-6A3D02C63292}" srcOrd="7" destOrd="0" presId="urn:microsoft.com/office/officeart/2005/8/layout/process5"/>
    <dgm:cxn modelId="{867BFD99-92EB-439D-A35A-06E65457750C}" type="presParOf" srcId="{6595A138-6F4F-4151-9A2D-6A3D02C63292}" destId="{F0B6B1BF-CF51-48C2-85EC-CC34D7B86355}" srcOrd="0" destOrd="0" presId="urn:microsoft.com/office/officeart/2005/8/layout/process5"/>
    <dgm:cxn modelId="{BF2FC186-3BDE-4C3B-ADF4-FE6E76CC5B62}" type="presParOf" srcId="{E3E12ED7-30F3-460C-81CB-4887A1F97E21}" destId="{6B582A21-D8B6-4BB0-950F-C3C70DE8D05A}" srcOrd="8" destOrd="0" presId="urn:microsoft.com/office/officeart/2005/8/layout/process5"/>
    <dgm:cxn modelId="{8F8C3D40-53F3-40B1-A4AE-8F88D808946E}" type="presParOf" srcId="{E3E12ED7-30F3-460C-81CB-4887A1F97E21}" destId="{E0B14BD9-0A29-4F53-BFD8-035976780BEC}" srcOrd="9" destOrd="0" presId="urn:microsoft.com/office/officeart/2005/8/layout/process5"/>
    <dgm:cxn modelId="{C1702449-06FE-4FBF-8CA4-7D2B15F2F7EB}" type="presParOf" srcId="{E0B14BD9-0A29-4F53-BFD8-035976780BEC}" destId="{064E17E6-14C6-4B38-82E4-878407EBE26B}" srcOrd="0" destOrd="0" presId="urn:microsoft.com/office/officeart/2005/8/layout/process5"/>
    <dgm:cxn modelId="{E0657AE7-A7F8-4477-8ACA-27B752856EF5}" type="presParOf" srcId="{E3E12ED7-30F3-460C-81CB-4887A1F97E21}" destId="{13338B6B-EB91-4A54-BD90-50D35EF7E999}" srcOrd="10" destOrd="0" presId="urn:microsoft.com/office/officeart/2005/8/layout/process5"/>
    <dgm:cxn modelId="{8BC44F8D-AE7D-4B02-B1D7-158C78C9AE3C}" type="presParOf" srcId="{E3E12ED7-30F3-460C-81CB-4887A1F97E21}" destId="{99BAF3E0-B3AD-49D6-8FE4-557DE289B381}" srcOrd="11" destOrd="0" presId="urn:microsoft.com/office/officeart/2005/8/layout/process5"/>
    <dgm:cxn modelId="{7F61B1BC-98AD-4942-8647-C58DC3AC246E}" type="presParOf" srcId="{99BAF3E0-B3AD-49D6-8FE4-557DE289B381}" destId="{9E1A189A-A9AA-4E91-8768-2F30D9C0CE83}" srcOrd="0" destOrd="0" presId="urn:microsoft.com/office/officeart/2005/8/layout/process5"/>
    <dgm:cxn modelId="{DCAD2731-037C-47AD-8C9F-1F82E165C03B}" type="presParOf" srcId="{E3E12ED7-30F3-460C-81CB-4887A1F97E21}" destId="{FB654B81-7E8F-426C-93D0-435C3820AC07}" srcOrd="12" destOrd="0" presId="urn:microsoft.com/office/officeart/2005/8/layout/process5"/>
    <dgm:cxn modelId="{6C53F1D9-FB0B-4C48-B927-26D363226E0E}" type="presParOf" srcId="{E3E12ED7-30F3-460C-81CB-4887A1F97E21}" destId="{16F7EB3D-3074-4DA4-A9D5-9412F26B126E}" srcOrd="13" destOrd="0" presId="urn:microsoft.com/office/officeart/2005/8/layout/process5"/>
    <dgm:cxn modelId="{1A18671C-D00E-4053-A2AF-DACBC5D6E8EA}" type="presParOf" srcId="{16F7EB3D-3074-4DA4-A9D5-9412F26B126E}" destId="{1621DFF4-9AAF-41F8-BAFD-DDB92CE5F408}" srcOrd="0" destOrd="0" presId="urn:microsoft.com/office/officeart/2005/8/layout/process5"/>
    <dgm:cxn modelId="{7408C552-AB2F-4B4D-834F-E0AE73C0F0A3}" type="presParOf" srcId="{E3E12ED7-30F3-460C-81CB-4887A1F97E21}" destId="{AD3716C8-5695-4B66-A834-6EBF35D9014B}" srcOrd="14"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41F1CB-78DB-4FF0-9B18-A31FBBEDA84D}">
      <dsp:nvSpPr>
        <dsp:cNvPr id="0" name=""/>
        <dsp:cNvSpPr/>
      </dsp:nvSpPr>
      <dsp:spPr>
        <a:xfrm>
          <a:off x="1958" y="337050"/>
          <a:ext cx="1554100" cy="9324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Rule 21A</a:t>
          </a:r>
          <a:endParaRPr lang="en-IN" sz="2600" kern="1200" dirty="0"/>
        </a:p>
      </dsp:txBody>
      <dsp:txXfrm>
        <a:off x="1958" y="337050"/>
        <a:ext cx="1554100" cy="932460"/>
      </dsp:txXfrm>
    </dsp:sp>
    <dsp:sp modelId="{E827DCFA-6BC0-4595-BFA5-9CC692E74CAF}">
      <dsp:nvSpPr>
        <dsp:cNvPr id="0" name=""/>
        <dsp:cNvSpPr/>
      </dsp:nvSpPr>
      <dsp:spPr>
        <a:xfrm>
          <a:off x="1711469" y="337050"/>
          <a:ext cx="1554100" cy="9324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Rule 36(4)</a:t>
          </a:r>
          <a:endParaRPr lang="en-IN" sz="2600" kern="1200" dirty="0"/>
        </a:p>
      </dsp:txBody>
      <dsp:txXfrm>
        <a:off x="1711469" y="337050"/>
        <a:ext cx="1554100" cy="932460"/>
      </dsp:txXfrm>
    </dsp:sp>
    <dsp:sp modelId="{5D5C0E0F-92F4-4D70-919D-ACAF664801C2}">
      <dsp:nvSpPr>
        <dsp:cNvPr id="0" name=""/>
        <dsp:cNvSpPr/>
      </dsp:nvSpPr>
      <dsp:spPr>
        <a:xfrm>
          <a:off x="3420980" y="337050"/>
          <a:ext cx="1554100" cy="9324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Rule 61(5)</a:t>
          </a:r>
          <a:endParaRPr lang="en-IN" sz="2600" kern="1200" dirty="0"/>
        </a:p>
      </dsp:txBody>
      <dsp:txXfrm>
        <a:off x="3420980" y="337050"/>
        <a:ext cx="1554100" cy="932460"/>
      </dsp:txXfrm>
    </dsp:sp>
    <dsp:sp modelId="{7C0B96B6-6FC8-42A1-A5DD-0A640799D3D1}">
      <dsp:nvSpPr>
        <dsp:cNvPr id="0" name=""/>
        <dsp:cNvSpPr/>
      </dsp:nvSpPr>
      <dsp:spPr>
        <a:xfrm>
          <a:off x="5130490" y="337050"/>
          <a:ext cx="1554100" cy="9324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Rule 83A(6)</a:t>
          </a:r>
          <a:endParaRPr lang="en-IN" sz="2600" kern="1200" dirty="0"/>
        </a:p>
      </dsp:txBody>
      <dsp:txXfrm>
        <a:off x="5130490" y="337050"/>
        <a:ext cx="1554100" cy="932460"/>
      </dsp:txXfrm>
    </dsp:sp>
    <dsp:sp modelId="{F8064D53-6C4A-4209-812D-621763CFA601}">
      <dsp:nvSpPr>
        <dsp:cNvPr id="0" name=""/>
        <dsp:cNvSpPr/>
      </dsp:nvSpPr>
      <dsp:spPr>
        <a:xfrm>
          <a:off x="1958" y="1424921"/>
          <a:ext cx="1554100" cy="9324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Rule 91</a:t>
          </a:r>
          <a:endParaRPr lang="en-IN" sz="2600" kern="1200" dirty="0"/>
        </a:p>
      </dsp:txBody>
      <dsp:txXfrm>
        <a:off x="1958" y="1424921"/>
        <a:ext cx="1554100" cy="932460"/>
      </dsp:txXfrm>
    </dsp:sp>
    <dsp:sp modelId="{FC8D2A1D-8F00-4F1E-8453-E5B79518A7E3}">
      <dsp:nvSpPr>
        <dsp:cNvPr id="0" name=""/>
        <dsp:cNvSpPr/>
      </dsp:nvSpPr>
      <dsp:spPr>
        <a:xfrm>
          <a:off x="1711469" y="1424921"/>
          <a:ext cx="1554100" cy="9324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Rule 97</a:t>
          </a:r>
          <a:endParaRPr lang="en-IN" sz="2600" kern="1200" dirty="0"/>
        </a:p>
      </dsp:txBody>
      <dsp:txXfrm>
        <a:off x="1711469" y="1424921"/>
        <a:ext cx="1554100" cy="932460"/>
      </dsp:txXfrm>
    </dsp:sp>
    <dsp:sp modelId="{92B25E39-4086-4A5B-9BE7-684FCEFBC2C6}">
      <dsp:nvSpPr>
        <dsp:cNvPr id="0" name=""/>
        <dsp:cNvSpPr/>
      </dsp:nvSpPr>
      <dsp:spPr>
        <a:xfrm>
          <a:off x="3420980" y="1424921"/>
          <a:ext cx="1554100" cy="9324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Rule 117</a:t>
          </a:r>
          <a:endParaRPr lang="en-IN" sz="2600" kern="1200" dirty="0"/>
        </a:p>
      </dsp:txBody>
      <dsp:txXfrm>
        <a:off x="3420980" y="1424921"/>
        <a:ext cx="1554100" cy="932460"/>
      </dsp:txXfrm>
    </dsp:sp>
    <dsp:sp modelId="{26AD5721-96B4-4B3D-ADAE-7FA05A9A0175}">
      <dsp:nvSpPr>
        <dsp:cNvPr id="0" name=""/>
        <dsp:cNvSpPr/>
      </dsp:nvSpPr>
      <dsp:spPr>
        <a:xfrm>
          <a:off x="5130490" y="1424921"/>
          <a:ext cx="1554100" cy="9324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Rule 142</a:t>
          </a:r>
        </a:p>
      </dsp:txBody>
      <dsp:txXfrm>
        <a:off x="5130490" y="1424921"/>
        <a:ext cx="1554100" cy="93246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F09F2B-7F3D-49E4-B315-7D45CAD530B4}">
      <dsp:nvSpPr>
        <dsp:cNvPr id="0" name=""/>
        <dsp:cNvSpPr/>
      </dsp:nvSpPr>
      <dsp:spPr>
        <a:xfrm>
          <a:off x="3235959" y="594"/>
          <a:ext cx="4853940" cy="232020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just" defTabSz="1066800">
            <a:lnSpc>
              <a:spcPct val="90000"/>
            </a:lnSpc>
            <a:spcBef>
              <a:spcPct val="0"/>
            </a:spcBef>
            <a:spcAft>
              <a:spcPct val="15000"/>
            </a:spcAft>
            <a:buChar char="••"/>
          </a:pPr>
          <a:r>
            <a:rPr lang="en-US" sz="2400" kern="1200" dirty="0" smtClean="0"/>
            <a:t>Full amount of ITC can be claimed by the supplier subject to conditions specified u/s 16 of CGST Act,2017</a:t>
          </a:r>
          <a:endParaRPr lang="en-IN" sz="2400" kern="1200" dirty="0"/>
        </a:p>
      </dsp:txBody>
      <dsp:txXfrm>
        <a:off x="3235959" y="290620"/>
        <a:ext cx="3983862" cy="1740155"/>
      </dsp:txXfrm>
    </dsp:sp>
    <dsp:sp modelId="{1D6F4575-B260-4B8B-A4ED-C22C82DC9BBF}">
      <dsp:nvSpPr>
        <dsp:cNvPr id="0" name=""/>
        <dsp:cNvSpPr/>
      </dsp:nvSpPr>
      <dsp:spPr>
        <a:xfrm>
          <a:off x="0" y="24980"/>
          <a:ext cx="3235960" cy="23202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just" defTabSz="1022350">
            <a:lnSpc>
              <a:spcPct val="90000"/>
            </a:lnSpc>
            <a:spcBef>
              <a:spcPct val="0"/>
            </a:spcBef>
            <a:spcAft>
              <a:spcPct val="35000"/>
            </a:spcAft>
          </a:pPr>
          <a:r>
            <a:rPr lang="en-US" sz="2300" kern="1200" dirty="0" smtClean="0"/>
            <a:t>Invoices or debit notes uploaded by supplier u/s 37(1)i.e. invoices or debit notes reflected in GSTR 2A</a:t>
          </a:r>
        </a:p>
      </dsp:txBody>
      <dsp:txXfrm>
        <a:off x="113263" y="138243"/>
        <a:ext cx="3009434" cy="2093681"/>
      </dsp:txXfrm>
    </dsp:sp>
    <dsp:sp modelId="{87249B3D-3568-47EF-8247-D509CD5917DF}">
      <dsp:nvSpPr>
        <dsp:cNvPr id="0" name=""/>
        <dsp:cNvSpPr/>
      </dsp:nvSpPr>
      <dsp:spPr>
        <a:xfrm>
          <a:off x="3235959" y="2552822"/>
          <a:ext cx="4853940" cy="232020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just" defTabSz="1066800">
            <a:lnSpc>
              <a:spcPct val="90000"/>
            </a:lnSpc>
            <a:spcBef>
              <a:spcPct val="0"/>
            </a:spcBef>
            <a:spcAft>
              <a:spcPct val="15000"/>
            </a:spcAft>
            <a:buChar char="••"/>
          </a:pPr>
          <a:r>
            <a:rPr lang="en-US" sz="2400" kern="1200" dirty="0" smtClean="0"/>
            <a:t>ITC shall be available only to the extent of 20%of </a:t>
          </a:r>
          <a:r>
            <a:rPr lang="en-US" sz="2400" b="1" kern="1200" dirty="0" smtClean="0"/>
            <a:t>eligible ITC available</a:t>
          </a:r>
          <a:r>
            <a:rPr lang="en-US" sz="2400" kern="1200" dirty="0" smtClean="0"/>
            <a:t> above.</a:t>
          </a:r>
          <a:endParaRPr lang="en-IN" sz="2400" kern="1200" dirty="0"/>
        </a:p>
      </dsp:txBody>
      <dsp:txXfrm>
        <a:off x="3235959" y="2842848"/>
        <a:ext cx="3983862" cy="1740155"/>
      </dsp:txXfrm>
    </dsp:sp>
    <dsp:sp modelId="{529A8C92-FDA4-4CF4-A4C7-0804CB225697}">
      <dsp:nvSpPr>
        <dsp:cNvPr id="0" name=""/>
        <dsp:cNvSpPr/>
      </dsp:nvSpPr>
      <dsp:spPr>
        <a:xfrm>
          <a:off x="0" y="2552822"/>
          <a:ext cx="3235960" cy="23202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just" defTabSz="1022350">
            <a:lnSpc>
              <a:spcPct val="90000"/>
            </a:lnSpc>
            <a:spcBef>
              <a:spcPct val="0"/>
            </a:spcBef>
            <a:spcAft>
              <a:spcPct val="35000"/>
            </a:spcAft>
          </a:pPr>
          <a:r>
            <a:rPr lang="en-US" sz="2300" kern="1200" dirty="0" smtClean="0"/>
            <a:t>Invoices or debit notes </a:t>
          </a:r>
          <a:r>
            <a:rPr lang="en-US" sz="2300" b="1" kern="1200" dirty="0" smtClean="0"/>
            <a:t>NOT </a:t>
          </a:r>
          <a:r>
            <a:rPr lang="en-US" sz="2300" kern="1200" dirty="0" smtClean="0"/>
            <a:t>uploaded by supplier u/s 37(1)i.e. not reflected in GSTR 2A</a:t>
          </a:r>
        </a:p>
      </dsp:txBody>
      <dsp:txXfrm>
        <a:off x="113263" y="2666085"/>
        <a:ext cx="3009434" cy="20936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987919-85A4-40DA-8617-6A485CFAD85D}">
      <dsp:nvSpPr>
        <dsp:cNvPr id="0" name=""/>
        <dsp:cNvSpPr/>
      </dsp:nvSpPr>
      <dsp:spPr>
        <a:xfrm>
          <a:off x="6039" y="1946077"/>
          <a:ext cx="1805281" cy="108316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TRAN 1</a:t>
          </a:r>
          <a:endParaRPr lang="en-IN" sz="2400" kern="1200" dirty="0"/>
        </a:p>
      </dsp:txBody>
      <dsp:txXfrm>
        <a:off x="37764" y="1977802"/>
        <a:ext cx="1741831" cy="1019718"/>
      </dsp:txXfrm>
    </dsp:sp>
    <dsp:sp modelId="{003BA265-C3EB-4E35-B3C0-549BBAD77F36}">
      <dsp:nvSpPr>
        <dsp:cNvPr id="0" name=""/>
        <dsp:cNvSpPr/>
      </dsp:nvSpPr>
      <dsp:spPr>
        <a:xfrm>
          <a:off x="1991849" y="2263806"/>
          <a:ext cx="382719" cy="4477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IN" sz="1900" kern="1200"/>
        </a:p>
      </dsp:txBody>
      <dsp:txXfrm>
        <a:off x="1991849" y="2353348"/>
        <a:ext cx="267903" cy="268625"/>
      </dsp:txXfrm>
    </dsp:sp>
    <dsp:sp modelId="{CAA7AA9A-3AF0-4B5D-8C22-033126A69290}">
      <dsp:nvSpPr>
        <dsp:cNvPr id="0" name=""/>
        <dsp:cNvSpPr/>
      </dsp:nvSpPr>
      <dsp:spPr>
        <a:xfrm>
          <a:off x="2533433" y="1946077"/>
          <a:ext cx="1805281" cy="108316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31.03.2019</a:t>
          </a:r>
          <a:endParaRPr lang="en-IN" sz="2400" kern="1200" dirty="0"/>
        </a:p>
      </dsp:txBody>
      <dsp:txXfrm>
        <a:off x="2565158" y="1977802"/>
        <a:ext cx="1741831" cy="1019718"/>
      </dsp:txXfrm>
    </dsp:sp>
    <dsp:sp modelId="{EBDE1E27-795F-4244-80EE-17DEEB977786}">
      <dsp:nvSpPr>
        <dsp:cNvPr id="0" name=""/>
        <dsp:cNvSpPr/>
      </dsp:nvSpPr>
      <dsp:spPr>
        <a:xfrm>
          <a:off x="4519243" y="2263806"/>
          <a:ext cx="382719" cy="4477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IN" sz="1900" kern="1200"/>
        </a:p>
      </dsp:txBody>
      <dsp:txXfrm>
        <a:off x="4519243" y="2353348"/>
        <a:ext cx="267903" cy="268625"/>
      </dsp:txXfrm>
    </dsp:sp>
    <dsp:sp modelId="{38BA36D6-2C5E-46DF-9140-28C0FA0A0639}">
      <dsp:nvSpPr>
        <dsp:cNvPr id="0" name=""/>
        <dsp:cNvSpPr/>
      </dsp:nvSpPr>
      <dsp:spPr>
        <a:xfrm>
          <a:off x="5060827" y="1946077"/>
          <a:ext cx="1805281" cy="108316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31.12.2019</a:t>
          </a:r>
          <a:endParaRPr lang="en-IN" sz="2400" kern="1200" dirty="0"/>
        </a:p>
      </dsp:txBody>
      <dsp:txXfrm>
        <a:off x="5092552" y="1977802"/>
        <a:ext cx="1741831" cy="10197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5AA5F2-9A26-4DAE-A066-A9395B847519}">
      <dsp:nvSpPr>
        <dsp:cNvPr id="0" name=""/>
        <dsp:cNvSpPr/>
      </dsp:nvSpPr>
      <dsp:spPr>
        <a:xfrm>
          <a:off x="6039" y="183487"/>
          <a:ext cx="1805281" cy="108316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TRAN 2</a:t>
          </a:r>
          <a:endParaRPr lang="en-IN" sz="2400" kern="1200" dirty="0"/>
        </a:p>
      </dsp:txBody>
      <dsp:txXfrm>
        <a:off x="37764" y="215212"/>
        <a:ext cx="1741831" cy="1019718"/>
      </dsp:txXfrm>
    </dsp:sp>
    <dsp:sp modelId="{CD89F177-5ED6-4409-8AEE-910D9850D6E0}">
      <dsp:nvSpPr>
        <dsp:cNvPr id="0" name=""/>
        <dsp:cNvSpPr/>
      </dsp:nvSpPr>
      <dsp:spPr>
        <a:xfrm>
          <a:off x="1991849" y="501217"/>
          <a:ext cx="382719" cy="4477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IN" sz="1900" kern="1200"/>
        </a:p>
      </dsp:txBody>
      <dsp:txXfrm>
        <a:off x="1991849" y="590759"/>
        <a:ext cx="267903" cy="268625"/>
      </dsp:txXfrm>
    </dsp:sp>
    <dsp:sp modelId="{11224780-5D14-4BFF-B933-4509E6DC6D47}">
      <dsp:nvSpPr>
        <dsp:cNvPr id="0" name=""/>
        <dsp:cNvSpPr/>
      </dsp:nvSpPr>
      <dsp:spPr>
        <a:xfrm>
          <a:off x="2533433" y="183487"/>
          <a:ext cx="1805281" cy="108316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30.04.2019</a:t>
          </a:r>
          <a:endParaRPr lang="en-IN" sz="2400" kern="1200" dirty="0"/>
        </a:p>
      </dsp:txBody>
      <dsp:txXfrm>
        <a:off x="2565158" y="215212"/>
        <a:ext cx="1741831" cy="1019718"/>
      </dsp:txXfrm>
    </dsp:sp>
    <dsp:sp modelId="{29DD02C8-9303-4B88-9A37-DC2CD9542842}">
      <dsp:nvSpPr>
        <dsp:cNvPr id="0" name=""/>
        <dsp:cNvSpPr/>
      </dsp:nvSpPr>
      <dsp:spPr>
        <a:xfrm rot="19831">
          <a:off x="4519240" y="508569"/>
          <a:ext cx="382726" cy="4477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IN" sz="1900" kern="1200"/>
        </a:p>
      </dsp:txBody>
      <dsp:txXfrm>
        <a:off x="4519241" y="597780"/>
        <a:ext cx="267908" cy="268625"/>
      </dsp:txXfrm>
    </dsp:sp>
    <dsp:sp modelId="{56571D7D-FA1B-455F-8E6A-CC41D314B647}">
      <dsp:nvSpPr>
        <dsp:cNvPr id="0" name=""/>
        <dsp:cNvSpPr/>
      </dsp:nvSpPr>
      <dsp:spPr>
        <a:xfrm>
          <a:off x="5060827" y="198067"/>
          <a:ext cx="1805281" cy="108316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31.01.2020</a:t>
          </a:r>
          <a:endParaRPr lang="en-IN" sz="2400" kern="1200" dirty="0"/>
        </a:p>
      </dsp:txBody>
      <dsp:txXfrm>
        <a:off x="5092552" y="229792"/>
        <a:ext cx="1741831" cy="10197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1EFCB2-3745-4939-BC99-F0CE2BA939B0}">
      <dsp:nvSpPr>
        <dsp:cNvPr id="0" name=""/>
        <dsp:cNvSpPr/>
      </dsp:nvSpPr>
      <dsp:spPr>
        <a:xfrm>
          <a:off x="1178" y="7684729"/>
          <a:ext cx="3001188" cy="3601425"/>
        </a:xfrm>
        <a:prstGeom prst="roundRect">
          <a:avLst>
            <a:gd name="adj" fmla="val 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6586" rIns="151130" bIns="0" numCol="1" spcCol="1270" anchor="t" anchorCtr="0">
          <a:noAutofit/>
        </a:bodyPr>
        <a:lstStyle/>
        <a:p>
          <a:pPr lvl="0" algn="r" defTabSz="1511300">
            <a:lnSpc>
              <a:spcPct val="90000"/>
            </a:lnSpc>
            <a:spcBef>
              <a:spcPct val="0"/>
            </a:spcBef>
            <a:spcAft>
              <a:spcPct val="35000"/>
            </a:spcAft>
          </a:pPr>
          <a:endParaRPr lang="en-IN" sz="3400" kern="1200" dirty="0"/>
        </a:p>
      </dsp:txBody>
      <dsp:txXfrm rot="16200000">
        <a:off x="-1175287" y="8861195"/>
        <a:ext cx="2953169" cy="600237"/>
      </dsp:txXfrm>
    </dsp:sp>
    <dsp:sp modelId="{9DC84ABD-239D-42A9-80B7-60492FC203C8}">
      <dsp:nvSpPr>
        <dsp:cNvPr id="0" name=""/>
        <dsp:cNvSpPr/>
      </dsp:nvSpPr>
      <dsp:spPr>
        <a:xfrm>
          <a:off x="601416" y="7684729"/>
          <a:ext cx="2235885" cy="360142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8293" rIns="0" bIns="0" numCol="1" spcCol="1270" anchor="t" anchorCtr="0">
          <a:noAutofit/>
        </a:bodyPr>
        <a:lstStyle/>
        <a:p>
          <a:pPr lvl="0" algn="just" defTabSz="755650">
            <a:lnSpc>
              <a:spcPct val="90000"/>
            </a:lnSpc>
            <a:spcBef>
              <a:spcPct val="0"/>
            </a:spcBef>
            <a:spcAft>
              <a:spcPct val="35000"/>
            </a:spcAft>
          </a:pPr>
          <a:r>
            <a:rPr lang="en-US" sz="1700" kern="1200" dirty="0" smtClean="0"/>
            <a:t>The proper officer shall, before service of notice to the person chargeable with tax, interest and penalty, u/s 73 or 74, as the case may be, shall communicate the details of any tax, interest and penalty as ascertained by the said officer, in Part A of FORM GST DRC-01A.</a:t>
          </a:r>
          <a:endParaRPr lang="en-IN" sz="1700" kern="1200" dirty="0"/>
        </a:p>
      </dsp:txBody>
      <dsp:txXfrm>
        <a:off x="601416" y="7684729"/>
        <a:ext cx="2235885" cy="3601425"/>
      </dsp:txXfrm>
    </dsp:sp>
    <dsp:sp modelId="{E6EB7D21-8FA8-4B84-AE37-6057843D13AC}">
      <dsp:nvSpPr>
        <dsp:cNvPr id="0" name=""/>
        <dsp:cNvSpPr/>
      </dsp:nvSpPr>
      <dsp:spPr>
        <a:xfrm>
          <a:off x="3108586" y="7684729"/>
          <a:ext cx="3001188" cy="3601425"/>
        </a:xfrm>
        <a:prstGeom prst="roundRect">
          <a:avLst>
            <a:gd name="adj" fmla="val 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6586" rIns="151130" bIns="0" numCol="1" spcCol="1270" anchor="t" anchorCtr="0">
          <a:noAutofit/>
        </a:bodyPr>
        <a:lstStyle/>
        <a:p>
          <a:pPr lvl="0" algn="r" defTabSz="1511300">
            <a:lnSpc>
              <a:spcPct val="90000"/>
            </a:lnSpc>
            <a:spcBef>
              <a:spcPct val="0"/>
            </a:spcBef>
            <a:spcAft>
              <a:spcPct val="35000"/>
            </a:spcAft>
          </a:pPr>
          <a:endParaRPr lang="en-IN" sz="3400" kern="1200" dirty="0"/>
        </a:p>
      </dsp:txBody>
      <dsp:txXfrm rot="16200000">
        <a:off x="1932120" y="8861195"/>
        <a:ext cx="2953169" cy="600237"/>
      </dsp:txXfrm>
    </dsp:sp>
    <dsp:sp modelId="{0ABD661A-500E-4C0A-AC51-80BE7134B204}">
      <dsp:nvSpPr>
        <dsp:cNvPr id="0" name=""/>
        <dsp:cNvSpPr/>
      </dsp:nvSpPr>
      <dsp:spPr>
        <a:xfrm rot="5400000">
          <a:off x="2933274" y="9168889"/>
          <a:ext cx="528937" cy="450178"/>
        </a:xfrm>
        <a:prstGeom prst="flowChartExtra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6563C0-703B-44CA-8AE8-DA36A038E06E}">
      <dsp:nvSpPr>
        <dsp:cNvPr id="0" name=""/>
        <dsp:cNvSpPr/>
      </dsp:nvSpPr>
      <dsp:spPr>
        <a:xfrm>
          <a:off x="3708824" y="7684729"/>
          <a:ext cx="2235885" cy="360142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8293" rIns="0" bIns="0" numCol="1" spcCol="1270" anchor="t" anchorCtr="0">
          <a:noAutofit/>
        </a:bodyPr>
        <a:lstStyle/>
        <a:p>
          <a:pPr lvl="0" algn="just" defTabSz="755650">
            <a:lnSpc>
              <a:spcPct val="90000"/>
            </a:lnSpc>
            <a:spcBef>
              <a:spcPct val="0"/>
            </a:spcBef>
            <a:spcAft>
              <a:spcPct val="35000"/>
            </a:spcAft>
          </a:pPr>
          <a:r>
            <a:rPr lang="en-US" sz="1700" kern="1200" dirty="0" smtClean="0"/>
            <a:t>The assesse may file any submissions against the proposed liability, he may make such submission in Part B of FORM GST DRC-01A.</a:t>
          </a:r>
          <a:endParaRPr lang="en-IN" sz="1700" kern="1200" dirty="0"/>
        </a:p>
        <a:p>
          <a:pPr lvl="0" algn="l" defTabSz="755650">
            <a:lnSpc>
              <a:spcPct val="90000"/>
            </a:lnSpc>
            <a:spcBef>
              <a:spcPct val="0"/>
            </a:spcBef>
            <a:spcAft>
              <a:spcPct val="35000"/>
            </a:spcAft>
          </a:pPr>
          <a:r>
            <a:rPr lang="en-US" sz="1700" kern="1200" dirty="0" smtClean="0"/>
            <a:t>Failing which Show Cause Notice will be issued u/s 73 or 74</a:t>
          </a:r>
          <a:endParaRPr lang="en-IN" sz="1700" kern="1200" dirty="0"/>
        </a:p>
      </dsp:txBody>
      <dsp:txXfrm>
        <a:off x="3708824" y="7684729"/>
        <a:ext cx="2235885" cy="360142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650C53-2F9C-4DA5-95CE-96B84D1B334C}">
      <dsp:nvSpPr>
        <dsp:cNvPr id="0" name=""/>
        <dsp:cNvSpPr/>
      </dsp:nvSpPr>
      <dsp:spPr>
        <a:xfrm>
          <a:off x="612" y="855963"/>
          <a:ext cx="2634747" cy="3161697"/>
        </a:xfrm>
        <a:prstGeom prst="roundRect">
          <a:avLst>
            <a:gd name="adj" fmla="val 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lvl="0" algn="r" defTabSz="800100">
            <a:lnSpc>
              <a:spcPct val="90000"/>
            </a:lnSpc>
            <a:spcBef>
              <a:spcPct val="0"/>
            </a:spcBef>
            <a:spcAft>
              <a:spcPct val="35000"/>
            </a:spcAft>
          </a:pPr>
          <a:r>
            <a:rPr lang="en-US" sz="1800" kern="1200" dirty="0" smtClean="0"/>
            <a:t>Notification No 47/2019</a:t>
          </a:r>
          <a:endParaRPr lang="en-IN" sz="1800" kern="1200" dirty="0"/>
        </a:p>
      </dsp:txBody>
      <dsp:txXfrm rot="16200000">
        <a:off x="-1032208" y="1888784"/>
        <a:ext cx="2592591" cy="526949"/>
      </dsp:txXfrm>
    </dsp:sp>
    <dsp:sp modelId="{CAD8D56A-3202-4E8E-A276-2B0C39E8A3EB}">
      <dsp:nvSpPr>
        <dsp:cNvPr id="0" name=""/>
        <dsp:cNvSpPr/>
      </dsp:nvSpPr>
      <dsp:spPr>
        <a:xfrm>
          <a:off x="527561" y="855963"/>
          <a:ext cx="1962887" cy="316169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2009" rIns="0" bIns="0" numCol="1" spcCol="1270" anchor="t" anchorCtr="0">
          <a:noAutofit/>
        </a:bodyPr>
        <a:lstStyle/>
        <a:p>
          <a:pPr lvl="0" algn="l" defTabSz="933450">
            <a:lnSpc>
              <a:spcPct val="90000"/>
            </a:lnSpc>
            <a:spcBef>
              <a:spcPct val="0"/>
            </a:spcBef>
            <a:spcAft>
              <a:spcPct val="35000"/>
            </a:spcAft>
          </a:pPr>
          <a:r>
            <a:rPr lang="en-US" sz="2100" kern="1200" dirty="0" smtClean="0"/>
            <a:t>Annual Return for FY 2017-18 and 2018-19 u/s 44(1)</a:t>
          </a:r>
          <a:endParaRPr lang="en-IN" sz="2100" kern="1200" dirty="0"/>
        </a:p>
      </dsp:txBody>
      <dsp:txXfrm>
        <a:off x="527561" y="855963"/>
        <a:ext cx="1962887" cy="3161697"/>
      </dsp:txXfrm>
    </dsp:sp>
    <dsp:sp modelId="{7861BA38-E9D7-4407-A33C-B8EC6E1FA6D4}">
      <dsp:nvSpPr>
        <dsp:cNvPr id="0" name=""/>
        <dsp:cNvSpPr/>
      </dsp:nvSpPr>
      <dsp:spPr>
        <a:xfrm>
          <a:off x="2727576" y="855963"/>
          <a:ext cx="2634747" cy="3161697"/>
        </a:xfrm>
        <a:prstGeom prst="roundRect">
          <a:avLst>
            <a:gd name="adj" fmla="val 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lvl="0" algn="r" defTabSz="800100">
            <a:lnSpc>
              <a:spcPct val="90000"/>
            </a:lnSpc>
            <a:spcBef>
              <a:spcPct val="0"/>
            </a:spcBef>
            <a:spcAft>
              <a:spcPct val="35000"/>
            </a:spcAft>
          </a:pPr>
          <a:endParaRPr lang="en-IN" sz="1800" kern="1200"/>
        </a:p>
      </dsp:txBody>
      <dsp:txXfrm rot="16200000">
        <a:off x="1694755" y="1888784"/>
        <a:ext cx="2592591" cy="526949"/>
      </dsp:txXfrm>
    </dsp:sp>
    <dsp:sp modelId="{4B1054B8-36AD-4F32-B072-26B08378108E}">
      <dsp:nvSpPr>
        <dsp:cNvPr id="0" name=""/>
        <dsp:cNvSpPr/>
      </dsp:nvSpPr>
      <dsp:spPr>
        <a:xfrm rot="5400000">
          <a:off x="2508335" y="3369859"/>
          <a:ext cx="464828" cy="395212"/>
        </a:xfrm>
        <a:prstGeom prst="flowChartExtra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65E89D-F630-4E08-97CC-02ACFB0FAA50}">
      <dsp:nvSpPr>
        <dsp:cNvPr id="0" name=""/>
        <dsp:cNvSpPr/>
      </dsp:nvSpPr>
      <dsp:spPr>
        <a:xfrm>
          <a:off x="3254525" y="855963"/>
          <a:ext cx="1962887" cy="316169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2009" rIns="0" bIns="0" numCol="1" spcCol="1270" anchor="t" anchorCtr="0">
          <a:noAutofit/>
        </a:bodyPr>
        <a:lstStyle/>
        <a:p>
          <a:pPr lvl="0" algn="l" defTabSz="933450">
            <a:lnSpc>
              <a:spcPct val="90000"/>
            </a:lnSpc>
            <a:spcBef>
              <a:spcPct val="0"/>
            </a:spcBef>
            <a:spcAft>
              <a:spcPct val="35000"/>
            </a:spcAft>
          </a:pPr>
          <a:r>
            <a:rPr lang="en-US" sz="2100" b="0" i="0" kern="1200" dirty="0" smtClean="0"/>
            <a:t>Registered persons whose aggregate turnover in a FY is upto 2Cr</a:t>
          </a:r>
        </a:p>
        <a:p>
          <a:pPr lvl="0" algn="l" defTabSz="933450">
            <a:lnSpc>
              <a:spcPct val="90000"/>
            </a:lnSpc>
            <a:spcBef>
              <a:spcPct val="0"/>
            </a:spcBef>
            <a:spcAft>
              <a:spcPct val="35000"/>
            </a:spcAft>
          </a:pPr>
          <a:endParaRPr lang="en-US" sz="2100" b="0" i="0" kern="1200" dirty="0" smtClean="0"/>
        </a:p>
        <a:p>
          <a:pPr lvl="0" algn="l" defTabSz="933450">
            <a:lnSpc>
              <a:spcPct val="90000"/>
            </a:lnSpc>
            <a:spcBef>
              <a:spcPct val="0"/>
            </a:spcBef>
            <a:spcAft>
              <a:spcPct val="35000"/>
            </a:spcAft>
          </a:pPr>
          <a:r>
            <a:rPr lang="en-US" sz="2100" strike="sngStrike" kern="1200" dirty="0" smtClean="0"/>
            <a:t>Mandatory</a:t>
          </a:r>
        </a:p>
        <a:p>
          <a:pPr lvl="0" algn="l" defTabSz="933450">
            <a:lnSpc>
              <a:spcPct val="90000"/>
            </a:lnSpc>
            <a:spcBef>
              <a:spcPct val="0"/>
            </a:spcBef>
            <a:spcAft>
              <a:spcPct val="35000"/>
            </a:spcAft>
          </a:pPr>
          <a:r>
            <a:rPr lang="en-US" sz="2100" strike="noStrike" kern="1200" dirty="0" smtClean="0"/>
            <a:t>Optional</a:t>
          </a:r>
          <a:endParaRPr lang="en-IN" sz="2100" kern="1200" dirty="0"/>
        </a:p>
        <a:p>
          <a:pPr lvl="0" algn="l" defTabSz="933450">
            <a:lnSpc>
              <a:spcPct val="90000"/>
            </a:lnSpc>
            <a:spcBef>
              <a:spcPct val="0"/>
            </a:spcBef>
            <a:spcAft>
              <a:spcPct val="35000"/>
            </a:spcAft>
          </a:pPr>
          <a:endParaRPr lang="en-US" sz="2100" b="0" i="0" kern="1200" dirty="0" smtClean="0"/>
        </a:p>
      </dsp:txBody>
      <dsp:txXfrm>
        <a:off x="3254525" y="855963"/>
        <a:ext cx="1962887" cy="3161697"/>
      </dsp:txXfrm>
    </dsp:sp>
    <dsp:sp modelId="{F247F8DE-606A-44AA-BF36-1E623855A326}">
      <dsp:nvSpPr>
        <dsp:cNvPr id="0" name=""/>
        <dsp:cNvSpPr/>
      </dsp:nvSpPr>
      <dsp:spPr>
        <a:xfrm>
          <a:off x="5454540" y="855963"/>
          <a:ext cx="2634747" cy="3161697"/>
        </a:xfrm>
        <a:prstGeom prst="roundRect">
          <a:avLst>
            <a:gd name="adj" fmla="val 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lvl="0" algn="r" defTabSz="800100">
            <a:lnSpc>
              <a:spcPct val="90000"/>
            </a:lnSpc>
            <a:spcBef>
              <a:spcPct val="0"/>
            </a:spcBef>
            <a:spcAft>
              <a:spcPct val="35000"/>
            </a:spcAft>
          </a:pPr>
          <a:endParaRPr lang="en-IN" sz="1800" kern="1200"/>
        </a:p>
      </dsp:txBody>
      <dsp:txXfrm rot="16200000">
        <a:off x="4421718" y="1888784"/>
        <a:ext cx="2592591" cy="526949"/>
      </dsp:txXfrm>
    </dsp:sp>
    <dsp:sp modelId="{F049FA70-31A9-4D31-8BB3-1204C02ACFAF}">
      <dsp:nvSpPr>
        <dsp:cNvPr id="0" name=""/>
        <dsp:cNvSpPr/>
      </dsp:nvSpPr>
      <dsp:spPr>
        <a:xfrm rot="5400000">
          <a:off x="5235299" y="3369859"/>
          <a:ext cx="464828" cy="395212"/>
        </a:xfrm>
        <a:prstGeom prst="flowChartExtra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09CE048-2ED6-4035-8E3F-E13BF50F85DD}">
      <dsp:nvSpPr>
        <dsp:cNvPr id="0" name=""/>
        <dsp:cNvSpPr/>
      </dsp:nvSpPr>
      <dsp:spPr>
        <a:xfrm>
          <a:off x="5981489" y="855963"/>
          <a:ext cx="1962887" cy="316169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2009" rIns="0" bIns="0" numCol="1" spcCol="1270" anchor="t" anchorCtr="0">
          <a:noAutofit/>
        </a:bodyPr>
        <a:lstStyle/>
        <a:p>
          <a:pPr lvl="0" algn="l" defTabSz="933450">
            <a:lnSpc>
              <a:spcPct val="90000"/>
            </a:lnSpc>
            <a:spcBef>
              <a:spcPct val="0"/>
            </a:spcBef>
            <a:spcAft>
              <a:spcPct val="35000"/>
            </a:spcAft>
          </a:pPr>
          <a:r>
            <a:rPr lang="en-US" sz="2100" strike="noStrike" kern="1200" dirty="0" smtClean="0"/>
            <a:t>Annual Return shall be deemed to be furnished on the due date if not furnished</a:t>
          </a:r>
        </a:p>
      </dsp:txBody>
      <dsp:txXfrm>
        <a:off x="5981489" y="855963"/>
        <a:ext cx="1962887" cy="316169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BB7353-B0B9-4F3A-A500-14DE61815047}">
      <dsp:nvSpPr>
        <dsp:cNvPr id="0" name=""/>
        <dsp:cNvSpPr/>
      </dsp:nvSpPr>
      <dsp:spPr>
        <a:xfrm>
          <a:off x="3590" y="573166"/>
          <a:ext cx="1569941" cy="10302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Blocking of E-way Bill:</a:t>
          </a:r>
        </a:p>
        <a:p>
          <a:pPr lvl="0" algn="ctr" defTabSz="622300">
            <a:lnSpc>
              <a:spcPct val="90000"/>
            </a:lnSpc>
            <a:spcBef>
              <a:spcPct val="0"/>
            </a:spcBef>
            <a:spcAft>
              <a:spcPct val="35000"/>
            </a:spcAft>
          </a:pPr>
          <a:r>
            <a:rPr lang="en-US" sz="1400" kern="1200" dirty="0" smtClean="0"/>
            <a:t>Implementation date</a:t>
          </a:r>
          <a:endParaRPr lang="en-IN" sz="1400" kern="1200" dirty="0"/>
        </a:p>
      </dsp:txBody>
      <dsp:txXfrm>
        <a:off x="33766" y="603342"/>
        <a:ext cx="1509589" cy="969921"/>
      </dsp:txXfrm>
    </dsp:sp>
    <dsp:sp modelId="{A631CC89-690B-4FA6-9EDF-2632D33612F8}">
      <dsp:nvSpPr>
        <dsp:cNvPr id="0" name=""/>
        <dsp:cNvSpPr/>
      </dsp:nvSpPr>
      <dsp:spPr>
        <a:xfrm>
          <a:off x="1730525" y="893630"/>
          <a:ext cx="332827" cy="3893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IN" sz="1100" kern="1200"/>
        </a:p>
      </dsp:txBody>
      <dsp:txXfrm>
        <a:off x="1730525" y="971499"/>
        <a:ext cx="232979" cy="233607"/>
      </dsp:txXfrm>
    </dsp:sp>
    <dsp:sp modelId="{ED6D9C75-65C9-42E3-8D39-67927DA3A831}">
      <dsp:nvSpPr>
        <dsp:cNvPr id="0" name=""/>
        <dsp:cNvSpPr/>
      </dsp:nvSpPr>
      <dsp:spPr>
        <a:xfrm>
          <a:off x="2201508" y="573166"/>
          <a:ext cx="1569941" cy="10302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Old Date:21.06.2019</a:t>
          </a:r>
          <a:endParaRPr lang="en-IN" sz="1400" kern="1200" dirty="0"/>
        </a:p>
      </dsp:txBody>
      <dsp:txXfrm>
        <a:off x="2231684" y="603342"/>
        <a:ext cx="1509589" cy="969921"/>
      </dsp:txXfrm>
    </dsp:sp>
    <dsp:sp modelId="{96780A0D-FF60-4FE8-A219-5A5057C59BE0}">
      <dsp:nvSpPr>
        <dsp:cNvPr id="0" name=""/>
        <dsp:cNvSpPr/>
      </dsp:nvSpPr>
      <dsp:spPr>
        <a:xfrm>
          <a:off x="3928443" y="893630"/>
          <a:ext cx="332827" cy="3893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IN" sz="1100" kern="1200"/>
        </a:p>
      </dsp:txBody>
      <dsp:txXfrm>
        <a:off x="3928443" y="971499"/>
        <a:ext cx="232979" cy="233607"/>
      </dsp:txXfrm>
    </dsp:sp>
    <dsp:sp modelId="{0E13DE6C-044C-4E28-828A-B21A1E8E8F20}">
      <dsp:nvSpPr>
        <dsp:cNvPr id="0" name=""/>
        <dsp:cNvSpPr/>
      </dsp:nvSpPr>
      <dsp:spPr>
        <a:xfrm>
          <a:off x="4399425" y="573166"/>
          <a:ext cx="1569941" cy="10302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Old Date:21.08.2019</a:t>
          </a:r>
          <a:endParaRPr lang="en-IN" sz="1400" kern="1200" dirty="0"/>
        </a:p>
      </dsp:txBody>
      <dsp:txXfrm>
        <a:off x="4429601" y="603342"/>
        <a:ext cx="1509589" cy="969921"/>
      </dsp:txXfrm>
    </dsp:sp>
    <dsp:sp modelId="{04F6E98B-7B6D-4C41-8596-A196A00C6B53}">
      <dsp:nvSpPr>
        <dsp:cNvPr id="0" name=""/>
        <dsp:cNvSpPr/>
      </dsp:nvSpPr>
      <dsp:spPr>
        <a:xfrm>
          <a:off x="6126360" y="893630"/>
          <a:ext cx="332827" cy="3893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IN" sz="1100" kern="1200"/>
        </a:p>
      </dsp:txBody>
      <dsp:txXfrm>
        <a:off x="6126360" y="971499"/>
        <a:ext cx="232979" cy="233607"/>
      </dsp:txXfrm>
    </dsp:sp>
    <dsp:sp modelId="{7CB92E0A-8D28-4745-82FD-F2B857F90DE1}">
      <dsp:nvSpPr>
        <dsp:cNvPr id="0" name=""/>
        <dsp:cNvSpPr/>
      </dsp:nvSpPr>
      <dsp:spPr>
        <a:xfrm>
          <a:off x="6597343" y="573166"/>
          <a:ext cx="1569941" cy="10302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New Effective Date:21.11.2019</a:t>
          </a:r>
          <a:endParaRPr lang="en-IN" sz="1400" kern="1200" dirty="0"/>
        </a:p>
      </dsp:txBody>
      <dsp:txXfrm>
        <a:off x="6627519" y="603342"/>
        <a:ext cx="1509589" cy="96992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7EFA69-A292-41BF-881D-5D0FC576BD0F}">
      <dsp:nvSpPr>
        <dsp:cNvPr id="0" name=""/>
        <dsp:cNvSpPr/>
      </dsp:nvSpPr>
      <dsp:spPr>
        <a:xfrm>
          <a:off x="3098" y="17501"/>
          <a:ext cx="1863256" cy="510107"/>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IN" sz="1400" b="1" u="sng" kern="1200" dirty="0" smtClean="0"/>
            <a:t>Warehousing</a:t>
          </a:r>
          <a:endParaRPr lang="en-IN" sz="1400" kern="1200" dirty="0"/>
        </a:p>
      </dsp:txBody>
      <dsp:txXfrm>
        <a:off x="3098" y="17501"/>
        <a:ext cx="1863256" cy="510107"/>
      </dsp:txXfrm>
    </dsp:sp>
    <dsp:sp modelId="{080E3BCE-C3AC-47D3-B46E-A2820809A3D3}">
      <dsp:nvSpPr>
        <dsp:cNvPr id="0" name=""/>
        <dsp:cNvSpPr/>
      </dsp:nvSpPr>
      <dsp:spPr>
        <a:xfrm>
          <a:off x="0" y="527609"/>
          <a:ext cx="1863256" cy="345869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IN" sz="1400" kern="1200" dirty="0" smtClean="0"/>
            <a:t>Services by way of storage or warehousing of cereals, pulses, fruits, nuts and vegetables, spices, copra, sugarcane, </a:t>
          </a:r>
          <a:r>
            <a:rPr lang="en-IN" sz="1400" kern="1200" dirty="0" err="1" smtClean="0"/>
            <a:t>jaggery</a:t>
          </a:r>
          <a:r>
            <a:rPr lang="en-IN" sz="1400" kern="1200" dirty="0" smtClean="0"/>
            <a:t>, raw vegetable fibres such as cotton, flax, jute etc., indigo, unmanufactured tobacco, betel leaves, </a:t>
          </a:r>
          <a:r>
            <a:rPr lang="en-IN" sz="1400" kern="1200" dirty="0" err="1" smtClean="0"/>
            <a:t>tendu</a:t>
          </a:r>
          <a:r>
            <a:rPr lang="en-IN" sz="1400" kern="1200" dirty="0" smtClean="0"/>
            <a:t> leaves, rice, coffee and tea</a:t>
          </a:r>
          <a:endParaRPr lang="en-IN" sz="1400" kern="1200" dirty="0"/>
        </a:p>
      </dsp:txBody>
      <dsp:txXfrm>
        <a:off x="0" y="527609"/>
        <a:ext cx="1863256" cy="3458699"/>
      </dsp:txXfrm>
    </dsp:sp>
    <dsp:sp modelId="{391C2ADB-5914-41D1-884F-F8687D030C80}">
      <dsp:nvSpPr>
        <dsp:cNvPr id="0" name=""/>
        <dsp:cNvSpPr/>
      </dsp:nvSpPr>
      <dsp:spPr>
        <a:xfrm>
          <a:off x="2127211" y="17501"/>
          <a:ext cx="1863256" cy="510107"/>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IN" sz="1400" b="1" u="sng" kern="1200" dirty="0" smtClean="0"/>
            <a:t>Transportation</a:t>
          </a:r>
          <a:endParaRPr lang="en-IN" sz="1400" kern="1200" dirty="0"/>
        </a:p>
      </dsp:txBody>
      <dsp:txXfrm>
        <a:off x="2127211" y="17501"/>
        <a:ext cx="1863256" cy="510107"/>
      </dsp:txXfrm>
    </dsp:sp>
    <dsp:sp modelId="{4573C6A7-7BBB-4192-9859-E8694A376C62}">
      <dsp:nvSpPr>
        <dsp:cNvPr id="0" name=""/>
        <dsp:cNvSpPr/>
      </dsp:nvSpPr>
      <dsp:spPr>
        <a:xfrm>
          <a:off x="2127211" y="527609"/>
          <a:ext cx="1863256" cy="345869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IN" sz="1400" kern="1200" dirty="0" smtClean="0"/>
            <a:t>The validity of conditional exemption of GST on export freight by air or sea increased by another year, i.e. till 30.09.2020</a:t>
          </a:r>
          <a:endParaRPr lang="en-IN" sz="1400" kern="1200" dirty="0"/>
        </a:p>
      </dsp:txBody>
      <dsp:txXfrm>
        <a:off x="2127211" y="527609"/>
        <a:ext cx="1863256" cy="3458699"/>
      </dsp:txXfrm>
    </dsp:sp>
    <dsp:sp modelId="{F92A9A96-BE5A-456F-9052-F6BA37150D54}">
      <dsp:nvSpPr>
        <dsp:cNvPr id="0" name=""/>
        <dsp:cNvSpPr/>
      </dsp:nvSpPr>
      <dsp:spPr>
        <a:xfrm>
          <a:off x="4251323" y="17501"/>
          <a:ext cx="1863256" cy="510107"/>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IN" sz="1400" b="1" u="sng" kern="1200" dirty="0" smtClean="0"/>
            <a:t>Export promotion</a:t>
          </a:r>
          <a:endParaRPr lang="en-IN" sz="1400" kern="1200" dirty="0"/>
        </a:p>
      </dsp:txBody>
      <dsp:txXfrm>
        <a:off x="4251323" y="17501"/>
        <a:ext cx="1863256" cy="510107"/>
      </dsp:txXfrm>
    </dsp:sp>
    <dsp:sp modelId="{6E86FED2-A1AE-40D1-B7CF-5B4A221E26C8}">
      <dsp:nvSpPr>
        <dsp:cNvPr id="0" name=""/>
        <dsp:cNvSpPr/>
      </dsp:nvSpPr>
      <dsp:spPr>
        <a:xfrm>
          <a:off x="4251323" y="527609"/>
          <a:ext cx="1863256" cy="345869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IN" sz="1400" kern="1200" dirty="0" smtClean="0"/>
            <a:t>Services provided by an intermediary to a supplier of goods or recipient of goods when both the supplier and recipient are located outside the taxable territory is now exempted</a:t>
          </a:r>
          <a:endParaRPr lang="en-IN" sz="1400" kern="1200" dirty="0"/>
        </a:p>
        <a:p>
          <a:pPr marL="114300" lvl="1" indent="-114300" algn="l" defTabSz="622300">
            <a:lnSpc>
              <a:spcPct val="90000"/>
            </a:lnSpc>
            <a:spcBef>
              <a:spcPct val="0"/>
            </a:spcBef>
            <a:spcAft>
              <a:spcPct val="15000"/>
            </a:spcAft>
            <a:buChar char="••"/>
          </a:pPr>
          <a:r>
            <a:rPr lang="en-US" sz="1400" kern="1200" dirty="0" smtClean="0"/>
            <a:t>Specified documents to be maintained for 5 years.</a:t>
          </a:r>
          <a:endParaRPr lang="en-IN" sz="1400" kern="1200" dirty="0"/>
        </a:p>
      </dsp:txBody>
      <dsp:txXfrm>
        <a:off x="4251323" y="527609"/>
        <a:ext cx="1863256" cy="3458699"/>
      </dsp:txXfrm>
    </dsp:sp>
    <dsp:sp modelId="{D14A8E97-24A1-4AAE-8BE3-B2BC2CB3B685}">
      <dsp:nvSpPr>
        <dsp:cNvPr id="0" name=""/>
        <dsp:cNvSpPr/>
      </dsp:nvSpPr>
      <dsp:spPr>
        <a:xfrm>
          <a:off x="6375436" y="17501"/>
          <a:ext cx="1863256" cy="510107"/>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US" sz="1400" b="1" u="sng" kern="1200" dirty="0" smtClean="0"/>
            <a:t>Government Services</a:t>
          </a:r>
          <a:endParaRPr lang="en-IN" sz="1400" b="1" u="sng" kern="1200" dirty="0"/>
        </a:p>
      </dsp:txBody>
      <dsp:txXfrm>
        <a:off x="6375436" y="17501"/>
        <a:ext cx="1863256" cy="510107"/>
      </dsp:txXfrm>
    </dsp:sp>
    <dsp:sp modelId="{B72F5082-CFDD-4524-8026-28F491DAB314}">
      <dsp:nvSpPr>
        <dsp:cNvPr id="0" name=""/>
        <dsp:cNvSpPr/>
      </dsp:nvSpPr>
      <dsp:spPr>
        <a:xfrm>
          <a:off x="6363083" y="545111"/>
          <a:ext cx="1863256" cy="345869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Service received from government exempt for business entities with aggregate turnover upto the limit for which registration is not required.</a:t>
          </a:r>
          <a:endParaRPr lang="en-IN" sz="1400" kern="1200" dirty="0"/>
        </a:p>
      </dsp:txBody>
      <dsp:txXfrm>
        <a:off x="6363083" y="545111"/>
        <a:ext cx="1863256" cy="345869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B08BBBB9-63FE-4C19-86AF-6A5CF39FEC5B}" type="datetimeFigureOut">
              <a:rPr lang="en-IN" smtClean="0"/>
              <a:t>15/10/19</a:t>
            </a:fld>
            <a:endParaRPr lang="en-IN"/>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3B7B40C0-6BC6-4B24-AF6D-13C7C7F09FFC}" type="slidenum">
              <a:rPr lang="en-IN" smtClean="0"/>
              <a:t>‹#›</a:t>
            </a:fld>
            <a:endParaRPr lang="en-IN"/>
          </a:p>
        </p:txBody>
      </p:sp>
    </p:spTree>
    <p:extLst>
      <p:ext uri="{BB962C8B-B14F-4D97-AF65-F5344CB8AC3E}">
        <p14:creationId xmlns:p14="http://schemas.microsoft.com/office/powerpoint/2010/main" val="23236110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B08EDEA7-7BC2-45F9-87F5-5771F553EF19}" type="datetimeFigureOut">
              <a:rPr lang="en-IN" smtClean="0"/>
              <a:t>15/10/19</a:t>
            </a:fld>
            <a:endParaRPr lang="en-IN"/>
          </a:p>
        </p:txBody>
      </p:sp>
      <p:sp>
        <p:nvSpPr>
          <p:cNvPr id="4" name="Slide Image Placeholder 3"/>
          <p:cNvSpPr>
            <a:spLocks noGrp="1" noRot="1" noChangeAspect="1"/>
          </p:cNvSpPr>
          <p:nvPr>
            <p:ph type="sldImg" idx="2"/>
          </p:nvPr>
        </p:nvSpPr>
        <p:spPr>
          <a:xfrm>
            <a:off x="2900363" y="857250"/>
            <a:ext cx="3343275" cy="2314575"/>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357898F8-884E-4996-B911-462EAD4D6B63}" type="slidenum">
              <a:rPr lang="en-IN" smtClean="0"/>
              <a:t>‹#›</a:t>
            </a:fld>
            <a:endParaRPr lang="en-IN"/>
          </a:p>
        </p:txBody>
      </p:sp>
    </p:spTree>
    <p:extLst>
      <p:ext uri="{BB962C8B-B14F-4D97-AF65-F5344CB8AC3E}">
        <p14:creationId xmlns:p14="http://schemas.microsoft.com/office/powerpoint/2010/main" val="3408356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r>
              <a:rPr lang="en-US" dirty="0" smtClean="0"/>
              <a:t>CTR</a:t>
            </a:r>
            <a:r>
              <a:rPr lang="en-US" baseline="0" dirty="0" smtClean="0"/>
              <a:t> - </a:t>
            </a:r>
            <a:r>
              <a:rPr lang="en-US" dirty="0" smtClean="0"/>
              <a:t>102</a:t>
            </a:r>
            <a:endParaRPr lang="en-US" b="1" dirty="0" smtClean="0"/>
          </a:p>
          <a:p>
            <a:r>
              <a:rPr lang="en-US" dirty="0" smtClean="0"/>
              <a:t>CT</a:t>
            </a:r>
            <a:r>
              <a:rPr lang="en-US" baseline="0" dirty="0" smtClean="0"/>
              <a:t> </a:t>
            </a:r>
            <a:r>
              <a:rPr lang="en-US" dirty="0" smtClean="0"/>
              <a:t>203</a:t>
            </a:r>
            <a:endParaRPr lang="en-US" dirty="0" smtClean="0"/>
          </a:p>
          <a:p>
            <a:r>
              <a:rPr lang="en-US" smtClean="0"/>
              <a:t>C</a:t>
            </a:r>
            <a:r>
              <a:rPr lang="en-US" baseline="0" smtClean="0"/>
              <a:t> </a:t>
            </a:r>
            <a:r>
              <a:rPr lang="en-US" smtClean="0"/>
              <a:t>228</a:t>
            </a:r>
            <a:endParaRPr lang="en-IN" dirty="0"/>
          </a:p>
        </p:txBody>
      </p:sp>
      <p:sp>
        <p:nvSpPr>
          <p:cNvPr id="4" name="Slide Number Placeholder 3"/>
          <p:cNvSpPr>
            <a:spLocks noGrp="1"/>
          </p:cNvSpPr>
          <p:nvPr>
            <p:ph type="sldNum" sz="quarter" idx="10"/>
          </p:nvPr>
        </p:nvSpPr>
        <p:spPr/>
        <p:txBody>
          <a:bodyPr/>
          <a:lstStyle/>
          <a:p>
            <a:fld id="{357898F8-884E-4996-B911-462EAD4D6B63}" type="slidenum">
              <a:rPr lang="en-IN" smtClean="0"/>
              <a:t>1</a:t>
            </a:fld>
            <a:endParaRPr lang="en-IN"/>
          </a:p>
        </p:txBody>
      </p:sp>
    </p:spTree>
    <p:extLst>
      <p:ext uri="{BB962C8B-B14F-4D97-AF65-F5344CB8AC3E}">
        <p14:creationId xmlns:p14="http://schemas.microsoft.com/office/powerpoint/2010/main" val="16374078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Vide Notifications </a:t>
            </a:r>
            <a:r>
              <a:rPr lang="en-IN" dirty="0" smtClean="0"/>
              <a:t>No. 46,45,44/2019 – Central Tax</a:t>
            </a:r>
            <a:r>
              <a:rPr lang="en-US" dirty="0" smtClean="0"/>
              <a:t> CBIC Notifies Due Date Of GSTR 3B And GSTR 1 for Oct’19 to March’20</a:t>
            </a:r>
            <a:endParaRPr lang="en-IN" dirty="0" smtClean="0"/>
          </a:p>
          <a:p>
            <a:endParaRPr lang="en-IN" dirty="0"/>
          </a:p>
        </p:txBody>
      </p:sp>
      <p:sp>
        <p:nvSpPr>
          <p:cNvPr id="4" name="Slide Number Placeholder 3"/>
          <p:cNvSpPr>
            <a:spLocks noGrp="1"/>
          </p:cNvSpPr>
          <p:nvPr>
            <p:ph type="sldNum" sz="quarter" idx="10"/>
          </p:nvPr>
        </p:nvSpPr>
        <p:spPr/>
        <p:txBody>
          <a:bodyPr/>
          <a:lstStyle/>
          <a:p>
            <a:fld id="{357898F8-884E-4996-B911-462EAD4D6B63}" type="slidenum">
              <a:rPr lang="en-IN" smtClean="0"/>
              <a:t>11</a:t>
            </a:fld>
            <a:endParaRPr lang="en-IN"/>
          </a:p>
        </p:txBody>
      </p:sp>
    </p:spTree>
    <p:extLst>
      <p:ext uri="{BB962C8B-B14F-4D97-AF65-F5344CB8AC3E}">
        <p14:creationId xmlns:p14="http://schemas.microsoft.com/office/powerpoint/2010/main" val="2265230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r>
              <a:rPr lang="en-US" dirty="0" smtClean="0"/>
              <a:t>Last Due Date: 31</a:t>
            </a:r>
            <a:r>
              <a:rPr lang="en-US" baseline="30000" dirty="0" smtClean="0"/>
              <a:t>st</a:t>
            </a:r>
            <a:r>
              <a:rPr lang="en-US" dirty="0" smtClean="0"/>
              <a:t> August 2019</a:t>
            </a:r>
            <a:endParaRPr lang="en-IN" dirty="0"/>
          </a:p>
        </p:txBody>
      </p:sp>
      <p:sp>
        <p:nvSpPr>
          <p:cNvPr id="4" name="Slide Number Placeholder 3"/>
          <p:cNvSpPr>
            <a:spLocks noGrp="1"/>
          </p:cNvSpPr>
          <p:nvPr>
            <p:ph type="sldNum" sz="quarter" idx="10"/>
          </p:nvPr>
        </p:nvSpPr>
        <p:spPr/>
        <p:txBody>
          <a:bodyPr/>
          <a:lstStyle/>
          <a:p>
            <a:fld id="{357898F8-884E-4996-B911-462EAD4D6B63}" type="slidenum">
              <a:rPr lang="en-IN" smtClean="0"/>
              <a:t>13</a:t>
            </a:fld>
            <a:endParaRPr lang="en-IN"/>
          </a:p>
        </p:txBody>
      </p:sp>
    </p:spTree>
    <p:extLst>
      <p:ext uri="{BB962C8B-B14F-4D97-AF65-F5344CB8AC3E}">
        <p14:creationId xmlns:p14="http://schemas.microsoft.com/office/powerpoint/2010/main" val="16657810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Anomaly</a:t>
            </a:r>
            <a:r>
              <a:rPr lang="en-US" baseline="0" dirty="0" smtClean="0"/>
              <a:t> removed</a:t>
            </a:r>
            <a:endParaRPr lang="en-US" dirty="0" smtClean="0"/>
          </a:p>
          <a:p>
            <a:endParaRPr lang="en-IN" dirty="0"/>
          </a:p>
        </p:txBody>
      </p:sp>
      <p:sp>
        <p:nvSpPr>
          <p:cNvPr id="4" name="Slide Number Placeholder 3"/>
          <p:cNvSpPr>
            <a:spLocks noGrp="1"/>
          </p:cNvSpPr>
          <p:nvPr>
            <p:ph type="sldNum" sz="quarter" idx="10"/>
          </p:nvPr>
        </p:nvSpPr>
        <p:spPr/>
        <p:txBody>
          <a:bodyPr/>
          <a:lstStyle/>
          <a:p>
            <a:fld id="{357898F8-884E-4996-B911-462EAD4D6B63}" type="slidenum">
              <a:rPr lang="en-IN" smtClean="0"/>
              <a:t>15</a:t>
            </a:fld>
            <a:endParaRPr lang="en-IN"/>
          </a:p>
        </p:txBody>
      </p:sp>
    </p:spTree>
    <p:extLst>
      <p:ext uri="{BB962C8B-B14F-4D97-AF65-F5344CB8AC3E}">
        <p14:creationId xmlns:p14="http://schemas.microsoft.com/office/powerpoint/2010/main" val="42894313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LLP </a:t>
            </a:r>
            <a:r>
              <a:rPr lang="mr-IN" dirty="0" smtClean="0"/>
              <a:t>–</a:t>
            </a:r>
            <a:r>
              <a:rPr lang="en-US" dirty="0" smtClean="0"/>
              <a:t> body</a:t>
            </a:r>
            <a:r>
              <a:rPr lang="en-US" baseline="0" dirty="0" smtClean="0"/>
              <a:t> corporate or firm - Notification no.13/2017 </a:t>
            </a:r>
          </a:p>
          <a:p>
            <a:endParaRPr lang="en-IN" dirty="0"/>
          </a:p>
        </p:txBody>
      </p:sp>
      <p:sp>
        <p:nvSpPr>
          <p:cNvPr id="4" name="Slide Number Placeholder 3"/>
          <p:cNvSpPr>
            <a:spLocks noGrp="1"/>
          </p:cNvSpPr>
          <p:nvPr>
            <p:ph type="sldNum" sz="quarter" idx="10"/>
          </p:nvPr>
        </p:nvSpPr>
        <p:spPr/>
        <p:txBody>
          <a:bodyPr/>
          <a:lstStyle/>
          <a:p>
            <a:fld id="{357898F8-884E-4996-B911-462EAD4D6B63}" type="slidenum">
              <a:rPr lang="en-IN" smtClean="0"/>
              <a:t>16</a:t>
            </a:fld>
            <a:endParaRPr lang="en-IN"/>
          </a:p>
        </p:txBody>
      </p:sp>
    </p:spTree>
    <p:extLst>
      <p:ext uri="{BB962C8B-B14F-4D97-AF65-F5344CB8AC3E}">
        <p14:creationId xmlns:p14="http://schemas.microsoft.com/office/powerpoint/2010/main" val="39387268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Earlier storage of</a:t>
            </a:r>
            <a:r>
              <a:rPr lang="en-US" baseline="0" dirty="0" smtClean="0"/>
              <a:t> agricultural produce exempted</a:t>
            </a:r>
            <a:endParaRPr lang="en-US" dirty="0" smtClean="0"/>
          </a:p>
          <a:p>
            <a:endParaRPr lang="en-IN" dirty="0"/>
          </a:p>
        </p:txBody>
      </p:sp>
      <p:sp>
        <p:nvSpPr>
          <p:cNvPr id="4" name="Slide Number Placeholder 3"/>
          <p:cNvSpPr>
            <a:spLocks noGrp="1"/>
          </p:cNvSpPr>
          <p:nvPr>
            <p:ph type="sldNum" sz="quarter" idx="10"/>
          </p:nvPr>
        </p:nvSpPr>
        <p:spPr/>
        <p:txBody>
          <a:bodyPr/>
          <a:lstStyle/>
          <a:p>
            <a:fld id="{357898F8-884E-4996-B911-462EAD4D6B63}" type="slidenum">
              <a:rPr lang="en-IN" smtClean="0"/>
              <a:t>17</a:t>
            </a:fld>
            <a:endParaRPr lang="en-IN"/>
          </a:p>
        </p:txBody>
      </p:sp>
    </p:spTree>
    <p:extLst>
      <p:ext uri="{BB962C8B-B14F-4D97-AF65-F5344CB8AC3E}">
        <p14:creationId xmlns:p14="http://schemas.microsoft.com/office/powerpoint/2010/main" val="685097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r>
              <a:rPr lang="en-US" baseline="0" dirty="0" smtClean="0"/>
              <a:t>Declared Tariff: Without any discount</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For common ITC reversal such services with ITC restriction deemed to be exempt supplies</a:t>
            </a:r>
            <a:endParaRPr lang="en-US" dirty="0" smtClean="0"/>
          </a:p>
          <a:p>
            <a:endParaRPr lang="en-IN" dirty="0"/>
          </a:p>
        </p:txBody>
      </p:sp>
      <p:sp>
        <p:nvSpPr>
          <p:cNvPr id="4" name="Slide Number Placeholder 3"/>
          <p:cNvSpPr>
            <a:spLocks noGrp="1"/>
          </p:cNvSpPr>
          <p:nvPr>
            <p:ph type="sldNum" sz="quarter" idx="10"/>
          </p:nvPr>
        </p:nvSpPr>
        <p:spPr/>
        <p:txBody>
          <a:bodyPr/>
          <a:lstStyle/>
          <a:p>
            <a:fld id="{357898F8-884E-4996-B911-462EAD4D6B63}" type="slidenum">
              <a:rPr lang="en-IN" smtClean="0"/>
              <a:t>18</a:t>
            </a:fld>
            <a:endParaRPr lang="en-IN"/>
          </a:p>
        </p:txBody>
      </p:sp>
    </p:spTree>
    <p:extLst>
      <p:ext uri="{BB962C8B-B14F-4D97-AF65-F5344CB8AC3E}">
        <p14:creationId xmlns:p14="http://schemas.microsoft.com/office/powerpoint/2010/main" val="1919625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7898F8-884E-4996-B911-462EAD4D6B63}" type="slidenum">
              <a:rPr lang="en-IN" smtClean="0"/>
              <a:t>19</a:t>
            </a:fld>
            <a:endParaRPr lang="en-IN"/>
          </a:p>
        </p:txBody>
      </p:sp>
    </p:spTree>
    <p:extLst>
      <p:ext uri="{BB962C8B-B14F-4D97-AF65-F5344CB8AC3E}">
        <p14:creationId xmlns:p14="http://schemas.microsoft.com/office/powerpoint/2010/main" val="24006981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smtClean="0"/>
              <a:t>Press release 20</a:t>
            </a:r>
            <a:r>
              <a:rPr lang="en-IN" baseline="30000" dirty="0" smtClean="0"/>
              <a:t>th</a:t>
            </a:r>
            <a:r>
              <a:rPr lang="en-IN" dirty="0" smtClean="0"/>
              <a:t> Sep - Rate of GST reduced from 18% to 12% on supply of machine job work such as in engineering industry</a:t>
            </a:r>
            <a:endParaRPr lang="en-US" dirty="0" smtClean="0"/>
          </a:p>
          <a:p>
            <a:endParaRPr lang="en-US" dirty="0" smtClean="0"/>
          </a:p>
          <a:p>
            <a:r>
              <a:rPr lang="en-US" dirty="0" smtClean="0"/>
              <a:t>Confusion in entry id and iv </a:t>
            </a:r>
            <a:r>
              <a:rPr lang="mr-IN" dirty="0" smtClean="0"/>
              <a:t>–</a:t>
            </a:r>
            <a:r>
              <a:rPr lang="en-US" dirty="0" smtClean="0"/>
              <a:t> whether job work wise or nature of activity wise</a:t>
            </a:r>
          </a:p>
          <a:p>
            <a:endParaRPr lang="en-IN" dirty="0" smtClean="0"/>
          </a:p>
          <a:p>
            <a:r>
              <a:rPr lang="en-IN" dirty="0" smtClean="0"/>
              <a:t>job work means any treatment or process undertaken by a person on goods belonging to another registered person.</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manufacture” means processing of raw material or inputs in any manner that results in emergence of a new product having a distinct name, character and use and the term “manufacturer” shall be construed accordingly.</a:t>
            </a:r>
          </a:p>
        </p:txBody>
      </p:sp>
      <p:sp>
        <p:nvSpPr>
          <p:cNvPr id="4" name="Slide Number Placeholder 3"/>
          <p:cNvSpPr>
            <a:spLocks noGrp="1"/>
          </p:cNvSpPr>
          <p:nvPr>
            <p:ph type="sldNum" sz="quarter" idx="10"/>
          </p:nvPr>
        </p:nvSpPr>
        <p:spPr/>
        <p:txBody>
          <a:bodyPr/>
          <a:lstStyle/>
          <a:p>
            <a:fld id="{357898F8-884E-4996-B911-462EAD4D6B63}" type="slidenum">
              <a:rPr lang="en-IN" smtClean="0"/>
              <a:t>20</a:t>
            </a:fld>
            <a:endParaRPr lang="en-IN"/>
          </a:p>
        </p:txBody>
      </p:sp>
    </p:spTree>
    <p:extLst>
      <p:ext uri="{BB962C8B-B14F-4D97-AF65-F5344CB8AC3E}">
        <p14:creationId xmlns:p14="http://schemas.microsoft.com/office/powerpoint/2010/main" val="3572689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DRC-03 </a:t>
            </a:r>
            <a:r>
              <a:rPr lang="mr-IN" b="1" dirty="0" smtClean="0"/>
              <a:t>–</a:t>
            </a:r>
            <a:r>
              <a:rPr lang="en-US" b="1" dirty="0" smtClean="0"/>
              <a:t> Corrigendum</a:t>
            </a:r>
            <a:r>
              <a:rPr lang="en-US" b="1" baseline="0" dirty="0" smtClean="0"/>
              <a:t> </a:t>
            </a:r>
            <a:r>
              <a:rPr lang="en-US" b="1" baseline="0" dirty="0" err="1" smtClean="0"/>
              <a:t>dtd</a:t>
            </a:r>
            <a:r>
              <a:rPr lang="en-US" b="1" baseline="0" dirty="0" smtClean="0"/>
              <a:t> 30/8/2019</a:t>
            </a:r>
            <a:endParaRPr lang="en-US" b="1" dirty="0" smtClean="0"/>
          </a:p>
          <a:p>
            <a:endParaRPr lang="en-IN" dirty="0"/>
          </a:p>
        </p:txBody>
      </p:sp>
      <p:sp>
        <p:nvSpPr>
          <p:cNvPr id="4" name="Slide Number Placeholder 3"/>
          <p:cNvSpPr>
            <a:spLocks noGrp="1"/>
          </p:cNvSpPr>
          <p:nvPr>
            <p:ph type="sldNum" sz="quarter" idx="10"/>
          </p:nvPr>
        </p:nvSpPr>
        <p:spPr/>
        <p:txBody>
          <a:bodyPr/>
          <a:lstStyle/>
          <a:p>
            <a:fld id="{357898F8-884E-4996-B911-462EAD4D6B63}" type="slidenum">
              <a:rPr lang="en-IN" smtClean="0"/>
              <a:t>21</a:t>
            </a:fld>
            <a:endParaRPr lang="en-IN"/>
          </a:p>
        </p:txBody>
      </p:sp>
    </p:spTree>
    <p:extLst>
      <p:ext uri="{BB962C8B-B14F-4D97-AF65-F5344CB8AC3E}">
        <p14:creationId xmlns:p14="http://schemas.microsoft.com/office/powerpoint/2010/main" val="38737633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7898F8-884E-4996-B911-462EAD4D6B63}" type="slidenum">
              <a:rPr lang="en-IN" smtClean="0"/>
              <a:t>23</a:t>
            </a:fld>
            <a:endParaRPr lang="en-IN"/>
          </a:p>
        </p:txBody>
      </p:sp>
    </p:spTree>
    <p:extLst>
      <p:ext uri="{BB962C8B-B14F-4D97-AF65-F5344CB8AC3E}">
        <p14:creationId xmlns:p14="http://schemas.microsoft.com/office/powerpoint/2010/main" val="4268353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r>
              <a:rPr lang="en-US" dirty="0" smtClean="0"/>
              <a:t>6</a:t>
            </a:r>
            <a:r>
              <a:rPr lang="en-US" baseline="30000" dirty="0" smtClean="0"/>
              <a:t>th</a:t>
            </a:r>
            <a:r>
              <a:rPr lang="en-US" dirty="0" smtClean="0"/>
              <a:t> amendment in rules</a:t>
            </a:r>
          </a:p>
          <a:p>
            <a:r>
              <a:rPr lang="en-US" b="0" dirty="0" smtClean="0"/>
              <a:t>Issued</a:t>
            </a:r>
            <a:r>
              <a:rPr lang="en-US" b="0" baseline="0" dirty="0" smtClean="0"/>
              <a:t> on </a:t>
            </a:r>
            <a:r>
              <a:rPr lang="en-US" b="1" dirty="0" smtClean="0"/>
              <a:t>9</a:t>
            </a:r>
            <a:r>
              <a:rPr lang="en-US" b="1" baseline="30000" dirty="0" smtClean="0"/>
              <a:t>th</a:t>
            </a:r>
            <a:r>
              <a:rPr lang="en-US" b="1" dirty="0" smtClean="0"/>
              <a:t> October,2019</a:t>
            </a:r>
          </a:p>
          <a:p>
            <a:endParaRPr lang="en-US" dirty="0"/>
          </a:p>
        </p:txBody>
      </p:sp>
      <p:sp>
        <p:nvSpPr>
          <p:cNvPr id="4" name="Slide Number Placeholder 3"/>
          <p:cNvSpPr>
            <a:spLocks noGrp="1"/>
          </p:cNvSpPr>
          <p:nvPr>
            <p:ph type="sldNum" sz="quarter" idx="10"/>
          </p:nvPr>
        </p:nvSpPr>
        <p:spPr/>
        <p:txBody>
          <a:bodyPr/>
          <a:lstStyle/>
          <a:p>
            <a:fld id="{357898F8-884E-4996-B911-462EAD4D6B63}" type="slidenum">
              <a:rPr lang="en-IN" smtClean="0"/>
              <a:t>2</a:t>
            </a:fld>
            <a:endParaRPr lang="en-IN"/>
          </a:p>
        </p:txBody>
      </p:sp>
    </p:spTree>
    <p:extLst>
      <p:ext uri="{BB962C8B-B14F-4D97-AF65-F5344CB8AC3E}">
        <p14:creationId xmlns:p14="http://schemas.microsoft.com/office/powerpoint/2010/main" val="4925055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r>
              <a:rPr lang="en-US" dirty="0" smtClean="0"/>
              <a:t>Registered persons satisfying the above conditions may file the refund claim under “Any Other” category instead of the category under which the NIL refund claim has already been filed.</a:t>
            </a:r>
            <a:endParaRPr lang="en-IN" dirty="0"/>
          </a:p>
        </p:txBody>
      </p:sp>
      <p:sp>
        <p:nvSpPr>
          <p:cNvPr id="4" name="Slide Number Placeholder 3"/>
          <p:cNvSpPr>
            <a:spLocks noGrp="1"/>
          </p:cNvSpPr>
          <p:nvPr>
            <p:ph type="sldNum" sz="quarter" idx="10"/>
          </p:nvPr>
        </p:nvSpPr>
        <p:spPr/>
        <p:txBody>
          <a:bodyPr/>
          <a:lstStyle/>
          <a:p>
            <a:fld id="{357898F8-884E-4996-B911-462EAD4D6B63}" type="slidenum">
              <a:rPr lang="en-IN" smtClean="0"/>
              <a:t>24</a:t>
            </a:fld>
            <a:endParaRPr lang="en-IN"/>
          </a:p>
        </p:txBody>
      </p:sp>
    </p:spTree>
    <p:extLst>
      <p:ext uri="{BB962C8B-B14F-4D97-AF65-F5344CB8AC3E}">
        <p14:creationId xmlns:p14="http://schemas.microsoft.com/office/powerpoint/2010/main" val="42152374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Integrated refund system with disbursal by single authority to be introduced from 24</a:t>
            </a:r>
            <a:r>
              <a:rPr lang="en-US" sz="1200" kern="1200" baseline="30000" dirty="0"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September, 2019</a:t>
            </a:r>
          </a:p>
          <a:p>
            <a:endParaRPr lang="en-IN" dirty="0"/>
          </a:p>
        </p:txBody>
      </p:sp>
      <p:sp>
        <p:nvSpPr>
          <p:cNvPr id="4" name="Slide Number Placeholder 3"/>
          <p:cNvSpPr>
            <a:spLocks noGrp="1"/>
          </p:cNvSpPr>
          <p:nvPr>
            <p:ph type="sldNum" sz="quarter" idx="10"/>
          </p:nvPr>
        </p:nvSpPr>
        <p:spPr/>
        <p:txBody>
          <a:bodyPr/>
          <a:lstStyle/>
          <a:p>
            <a:fld id="{357898F8-884E-4996-B911-462EAD4D6B63}" type="slidenum">
              <a:rPr lang="en-IN" smtClean="0"/>
              <a:t>25</a:t>
            </a:fld>
            <a:endParaRPr lang="en-IN"/>
          </a:p>
        </p:txBody>
      </p:sp>
    </p:spTree>
    <p:extLst>
      <p:ext uri="{BB962C8B-B14F-4D97-AF65-F5344CB8AC3E}">
        <p14:creationId xmlns:p14="http://schemas.microsoft.com/office/powerpoint/2010/main" val="19425702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r>
              <a:rPr lang="en-US" dirty="0" smtClean="0"/>
              <a:t>Circular</a:t>
            </a:r>
            <a:r>
              <a:rPr lang="en-US" baseline="0" dirty="0" smtClean="0"/>
              <a:t> 109</a:t>
            </a:r>
            <a:endParaRPr lang="en-IN" dirty="0"/>
          </a:p>
        </p:txBody>
      </p:sp>
      <p:sp>
        <p:nvSpPr>
          <p:cNvPr id="4" name="Slide Number Placeholder 3"/>
          <p:cNvSpPr>
            <a:spLocks noGrp="1"/>
          </p:cNvSpPr>
          <p:nvPr>
            <p:ph type="sldNum" sz="quarter" idx="10"/>
          </p:nvPr>
        </p:nvSpPr>
        <p:spPr/>
        <p:txBody>
          <a:bodyPr/>
          <a:lstStyle/>
          <a:p>
            <a:fld id="{357898F8-884E-4996-B911-462EAD4D6B63}" type="slidenum">
              <a:rPr lang="en-IN" smtClean="0"/>
              <a:t>26</a:t>
            </a:fld>
            <a:endParaRPr lang="en-IN"/>
          </a:p>
        </p:txBody>
      </p:sp>
    </p:spTree>
    <p:extLst>
      <p:ext uri="{BB962C8B-B14F-4D97-AF65-F5344CB8AC3E}">
        <p14:creationId xmlns:p14="http://schemas.microsoft.com/office/powerpoint/2010/main" val="41665179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r>
              <a:rPr lang="en-US" b="1" dirty="0" smtClean="0"/>
              <a:t>Finance No. 2</a:t>
            </a:r>
            <a:r>
              <a:rPr lang="en-US" b="1" baseline="0" dirty="0" smtClean="0"/>
              <a:t> Act  - 1</a:t>
            </a:r>
            <a:r>
              <a:rPr lang="en-US" b="1" baseline="30000" dirty="0" smtClean="0"/>
              <a:t>st</a:t>
            </a:r>
            <a:r>
              <a:rPr lang="en-US" b="1" baseline="0" dirty="0" smtClean="0"/>
              <a:t> Aug 2019</a:t>
            </a:r>
            <a:endParaRPr lang="en-US" b="1" dirty="0" smtClean="0"/>
          </a:p>
          <a:p>
            <a:r>
              <a:rPr lang="en-US" dirty="0" smtClean="0"/>
              <a:t>Move towards end </a:t>
            </a:r>
            <a:r>
              <a:rPr lang="mr-IN" dirty="0" smtClean="0"/>
              <a:t>–</a:t>
            </a:r>
            <a:r>
              <a:rPr lang="en-US" dirty="0" smtClean="0"/>
              <a:t> since not a recent amendment</a:t>
            </a:r>
          </a:p>
          <a:p>
            <a:r>
              <a:rPr lang="en-US" dirty="0" smtClean="0"/>
              <a:t>Effective date yet to be notified</a:t>
            </a:r>
          </a:p>
          <a:p>
            <a:r>
              <a:rPr lang="en-US" dirty="0" smtClean="0"/>
              <a:t>What about prior period? </a:t>
            </a:r>
            <a:r>
              <a:rPr lang="mr-IN" dirty="0" smtClean="0"/>
              <a:t>–</a:t>
            </a:r>
            <a:r>
              <a:rPr lang="en-US" dirty="0" smtClean="0"/>
              <a:t> mails </a:t>
            </a:r>
            <a:r>
              <a:rPr lang="en-US" dirty="0" err="1" smtClean="0"/>
              <a:t>recd</a:t>
            </a:r>
            <a:endParaRPr lang="en-US" dirty="0" smtClean="0"/>
          </a:p>
          <a:p>
            <a:r>
              <a:rPr lang="en-US" dirty="0" smtClean="0"/>
              <a:t>Status of interest already paid</a:t>
            </a:r>
          </a:p>
          <a:p>
            <a:r>
              <a:rPr lang="en-US" dirty="0" smtClean="0"/>
              <a:t>Press Release</a:t>
            </a:r>
            <a:r>
              <a:rPr lang="en-US" baseline="0" dirty="0" smtClean="0"/>
              <a:t> 22/12/2018</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case returns are filed subsequent to initiation of any proceedings under GST Act, the interest shall be levied on the Gross tax liability”.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r>
              <a:rPr lang="en-US" sz="1200" kern="1200" dirty="0" err="1" smtClean="0">
                <a:solidFill>
                  <a:schemeClr val="tx1"/>
                </a:solidFill>
                <a:effectLst/>
                <a:latin typeface="+mn-lt"/>
                <a:ea typeface="+mn-ea"/>
                <a:cs typeface="+mn-cs"/>
              </a:rPr>
              <a:t>Telangana</a:t>
            </a:r>
            <a:r>
              <a:rPr lang="en-US" sz="1200" kern="1200" dirty="0" smtClean="0">
                <a:solidFill>
                  <a:schemeClr val="tx1"/>
                </a:solidFill>
                <a:effectLst/>
                <a:latin typeface="+mn-lt"/>
                <a:ea typeface="+mn-ea"/>
                <a:cs typeface="+mn-cs"/>
              </a:rPr>
              <a:t> High Court, then in case of </a:t>
            </a:r>
            <a:r>
              <a:rPr lang="en-US" sz="1200" kern="1200" dirty="0" err="1" smtClean="0">
                <a:solidFill>
                  <a:schemeClr val="tx1"/>
                </a:solidFill>
                <a:effectLst/>
                <a:latin typeface="+mn-lt"/>
                <a:ea typeface="+mn-ea"/>
                <a:cs typeface="+mn-cs"/>
              </a:rPr>
              <a:t>Megha</a:t>
            </a:r>
            <a:r>
              <a:rPr lang="en-US" sz="1200" kern="1200" dirty="0" smtClean="0">
                <a:solidFill>
                  <a:schemeClr val="tx1"/>
                </a:solidFill>
                <a:effectLst/>
                <a:latin typeface="+mn-lt"/>
                <a:ea typeface="+mn-ea"/>
                <a:cs typeface="+mn-cs"/>
              </a:rPr>
              <a:t> Engineering &amp; Infrastructures Ltd.  – Gross</a:t>
            </a:r>
          </a:p>
          <a:p>
            <a:r>
              <a:rPr lang="en-US" sz="1200"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Delhi High Court, then in the case of Landmark Lifestyle v. Union of India [2019], accepted the contention of assessee – stay granted </a:t>
            </a:r>
            <a:r>
              <a:rPr lang="mr-IN"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matter pending</a:t>
            </a:r>
          </a:p>
          <a:p>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baseline="0" dirty="0" smtClean="0"/>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357898F8-884E-4996-B911-462EAD4D6B63}" type="slidenum">
              <a:rPr lang="en-IN" smtClean="0"/>
              <a:t>30</a:t>
            </a:fld>
            <a:endParaRPr lang="en-IN"/>
          </a:p>
        </p:txBody>
      </p:sp>
    </p:spTree>
    <p:extLst>
      <p:ext uri="{BB962C8B-B14F-4D97-AF65-F5344CB8AC3E}">
        <p14:creationId xmlns:p14="http://schemas.microsoft.com/office/powerpoint/2010/main" val="746927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Press Release - In order to tackle the menace of fake invoices and fraudulent refunds, in principle decision to prescribe reasonable restrictions on passing of credit by risky taxpayers including risky new taxpayers.</a:t>
            </a:r>
          </a:p>
          <a:p>
            <a:endParaRPr lang="en-IN" dirty="0"/>
          </a:p>
        </p:txBody>
      </p:sp>
      <p:sp>
        <p:nvSpPr>
          <p:cNvPr id="4" name="Slide Number Placeholder 3"/>
          <p:cNvSpPr>
            <a:spLocks noGrp="1"/>
          </p:cNvSpPr>
          <p:nvPr>
            <p:ph type="sldNum" sz="quarter" idx="10"/>
          </p:nvPr>
        </p:nvSpPr>
        <p:spPr/>
        <p:txBody>
          <a:bodyPr/>
          <a:lstStyle/>
          <a:p>
            <a:fld id="{357898F8-884E-4996-B911-462EAD4D6B63}" type="slidenum">
              <a:rPr lang="en-IN" smtClean="0"/>
              <a:t>31</a:t>
            </a:fld>
            <a:endParaRPr lang="en-IN"/>
          </a:p>
        </p:txBody>
      </p:sp>
    </p:spTree>
    <p:extLst>
      <p:ext uri="{BB962C8B-B14F-4D97-AF65-F5344CB8AC3E}">
        <p14:creationId xmlns:p14="http://schemas.microsoft.com/office/powerpoint/2010/main" val="1281111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r>
              <a:rPr lang="en-US" dirty="0" smtClean="0"/>
              <a:t>Issues:</a:t>
            </a:r>
          </a:p>
          <a:p>
            <a:pPr marL="171450" indent="-171450">
              <a:buFont typeface="Arial" pitchFamily="34" charset="0"/>
              <a:buChar char="•"/>
            </a:pPr>
            <a:r>
              <a:rPr lang="en-US" dirty="0" smtClean="0"/>
              <a:t>Section 16 </a:t>
            </a:r>
            <a:r>
              <a:rPr lang="mr-IN" dirty="0" smtClean="0"/>
              <a:t>–</a:t>
            </a:r>
            <a:r>
              <a:rPr lang="en-US" dirty="0" smtClean="0"/>
              <a:t> Every </a:t>
            </a:r>
            <a:r>
              <a:rPr lang="en-US" dirty="0" err="1" smtClean="0"/>
              <a:t>regd</a:t>
            </a:r>
            <a:r>
              <a:rPr lang="en-US" dirty="0" smtClean="0"/>
              <a:t> person subject</a:t>
            </a:r>
            <a:r>
              <a:rPr lang="en-US" baseline="0" dirty="0" smtClean="0"/>
              <a:t> to such conditions and restrictions as prescribed and in the manner specified in Sec 49</a:t>
            </a:r>
          </a:p>
          <a:p>
            <a:pPr marL="171450" indent="-171450">
              <a:buFont typeface="Arial" pitchFamily="34" charset="0"/>
              <a:buChar char="•"/>
            </a:pPr>
            <a:r>
              <a:rPr lang="en-US" baseline="0" dirty="0" smtClean="0"/>
              <a:t>Rule 36 prescribes restriction</a:t>
            </a:r>
          </a:p>
          <a:p>
            <a:pPr marL="171450" indent="-171450">
              <a:buFont typeface="Arial" pitchFamily="34" charset="0"/>
              <a:buChar char="•"/>
            </a:pPr>
            <a:r>
              <a:rPr lang="en-US" baseline="0" dirty="0" smtClean="0"/>
              <a:t> Sec 49 </a:t>
            </a:r>
            <a:r>
              <a:rPr lang="mr-IN" baseline="0" dirty="0" smtClean="0"/>
              <a:t>–</a:t>
            </a:r>
            <a:r>
              <a:rPr lang="en-US" baseline="0" dirty="0" smtClean="0"/>
              <a:t> ITC to be credited in </a:t>
            </a:r>
            <a:r>
              <a:rPr lang="en-US" baseline="0" dirty="0" err="1" smtClean="0"/>
              <a:t>acc</a:t>
            </a:r>
            <a:r>
              <a:rPr lang="en-US" baseline="0" dirty="0" smtClean="0"/>
              <a:t> with Sec 41 or 43A</a:t>
            </a:r>
          </a:p>
          <a:p>
            <a:pPr marL="171450" indent="-171450">
              <a:buFont typeface="Arial" pitchFamily="34" charset="0"/>
              <a:buChar char="•"/>
            </a:pPr>
            <a:r>
              <a:rPr lang="en-US" baseline="0" dirty="0" smtClean="0"/>
              <a:t>Sec 41 </a:t>
            </a:r>
            <a:r>
              <a:rPr lang="mr-IN" baseline="0" dirty="0" smtClean="0"/>
              <a:t>–</a:t>
            </a:r>
            <a:r>
              <a:rPr lang="en-US" baseline="0" dirty="0" smtClean="0"/>
              <a:t> Every regd. person subject to Rule 69 shall be </a:t>
            </a:r>
            <a:r>
              <a:rPr lang="en-US" baseline="0" dirty="0" err="1" smtClean="0"/>
              <a:t>entitiled</a:t>
            </a:r>
            <a:r>
              <a:rPr lang="en-US" baseline="0" dirty="0" smtClean="0"/>
              <a:t> to take credit</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Rule 69 - </a:t>
            </a:r>
            <a:r>
              <a:rPr lang="en-US" dirty="0" smtClean="0"/>
              <a:t>Matching of credit - still refers to GSTR 3</a:t>
            </a:r>
          </a:p>
          <a:p>
            <a:pPr marL="171450" indent="-171450">
              <a:buFont typeface="Arial" pitchFamily="34" charset="0"/>
              <a:buChar char="•"/>
            </a:pPr>
            <a:endParaRPr lang="en-US" dirty="0" smtClean="0"/>
          </a:p>
          <a:p>
            <a:pPr marL="171450" indent="-171450">
              <a:buFont typeface="Arial" pitchFamily="34" charset="0"/>
              <a:buChar char="•"/>
            </a:pPr>
            <a:r>
              <a:rPr lang="en-US" dirty="0" smtClean="0"/>
              <a:t>Similar provisions are included in section </a:t>
            </a:r>
            <a:r>
              <a:rPr lang="en-US" b="1" dirty="0" smtClean="0"/>
              <a:t>43A </a:t>
            </a:r>
            <a:r>
              <a:rPr lang="en-US" dirty="0" smtClean="0"/>
              <a:t>of CGST Act,2017, however</a:t>
            </a:r>
            <a:r>
              <a:rPr lang="en-US" baseline="0" dirty="0" smtClean="0"/>
              <a:t> the said section is </a:t>
            </a:r>
            <a:r>
              <a:rPr lang="en-US" b="1" baseline="0" dirty="0" smtClean="0"/>
              <a:t>still not made effective</a:t>
            </a:r>
            <a:r>
              <a:rPr lang="en-US" baseline="0" dirty="0" smtClean="0"/>
              <a:t>.</a:t>
            </a:r>
          </a:p>
          <a:p>
            <a:pPr marL="171450" indent="-171450">
              <a:buFont typeface="Arial" pitchFamily="34" charset="0"/>
              <a:buChar char="•"/>
            </a:pPr>
            <a:r>
              <a:rPr lang="en-US" baseline="0" dirty="0" smtClean="0"/>
              <a:t>Press Release - In order to nudge taxpayers to file their GSTR1 timely</a:t>
            </a:r>
          </a:p>
          <a:p>
            <a:pPr marL="171450" indent="-171450">
              <a:buFont typeface="Arial" pitchFamily="34" charset="0"/>
              <a:buChar char="•"/>
            </a:pPr>
            <a:endParaRPr lang="en-US" baseline="0" dirty="0" smtClean="0"/>
          </a:p>
        </p:txBody>
      </p:sp>
      <p:sp>
        <p:nvSpPr>
          <p:cNvPr id="4" name="Slide Number Placeholder 3"/>
          <p:cNvSpPr>
            <a:spLocks noGrp="1"/>
          </p:cNvSpPr>
          <p:nvPr>
            <p:ph type="sldNum" sz="quarter" idx="10"/>
          </p:nvPr>
        </p:nvSpPr>
        <p:spPr/>
        <p:txBody>
          <a:bodyPr/>
          <a:lstStyle/>
          <a:p>
            <a:fld id="{357898F8-884E-4996-B911-462EAD4D6B63}" type="slidenum">
              <a:rPr lang="en-IN" smtClean="0"/>
              <a:t>3</a:t>
            </a:fld>
            <a:endParaRPr lang="en-IN"/>
          </a:p>
        </p:txBody>
      </p:sp>
    </p:spTree>
    <p:extLst>
      <p:ext uri="{BB962C8B-B14F-4D97-AF65-F5344CB8AC3E}">
        <p14:creationId xmlns:p14="http://schemas.microsoft.com/office/powerpoint/2010/main" val="841535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ITC Restriction is based on Invoices detail reflected in 2A which is </a:t>
            </a:r>
            <a:r>
              <a:rPr lang="en-US" b="1" baseline="0" dirty="0" smtClean="0"/>
              <a:t>dynamic</a:t>
            </a:r>
            <a:r>
              <a:rPr lang="en-US" baseline="0" dirty="0" smtClean="0"/>
              <a:t>.</a:t>
            </a:r>
          </a:p>
          <a:p>
            <a:pPr marL="171450" indent="-171450">
              <a:buFont typeface="Arial" pitchFamily="34" charset="0"/>
              <a:buChar char="•"/>
            </a:pPr>
            <a:r>
              <a:rPr lang="en-US" baseline="0" dirty="0" smtClean="0"/>
              <a:t>Delay in reflection of invoices in 2A for </a:t>
            </a:r>
            <a:r>
              <a:rPr lang="en-US" b="1" baseline="0" dirty="0" smtClean="0"/>
              <a:t>GSTR-1 filed quarterly </a:t>
            </a:r>
            <a:r>
              <a:rPr lang="en-US" baseline="0" dirty="0" smtClean="0"/>
              <a:t>by the supplier.</a:t>
            </a:r>
          </a:p>
          <a:p>
            <a:pPr marL="171450" indent="-171450">
              <a:buFont typeface="Arial" pitchFamily="34" charset="0"/>
              <a:buChar char="•"/>
            </a:pPr>
            <a:r>
              <a:rPr lang="en-US" baseline="0" dirty="0" smtClean="0"/>
              <a:t>How the balance amount will be claimed?</a:t>
            </a:r>
          </a:p>
          <a:p>
            <a:pPr marL="171450" indent="-171450">
              <a:buFont typeface="Arial" pitchFamily="34" charset="0"/>
              <a:buChar char="•"/>
            </a:pPr>
            <a:r>
              <a:rPr lang="en-US" baseline="0" dirty="0" smtClean="0"/>
              <a:t>Periodicity of such calculation?</a:t>
            </a:r>
          </a:p>
          <a:p>
            <a:endParaRPr lang="en-IN" dirty="0"/>
          </a:p>
        </p:txBody>
      </p:sp>
      <p:sp>
        <p:nvSpPr>
          <p:cNvPr id="4" name="Slide Number Placeholder 3"/>
          <p:cNvSpPr>
            <a:spLocks noGrp="1"/>
          </p:cNvSpPr>
          <p:nvPr>
            <p:ph type="sldNum" sz="quarter" idx="10"/>
          </p:nvPr>
        </p:nvSpPr>
        <p:spPr/>
        <p:txBody>
          <a:bodyPr/>
          <a:lstStyle/>
          <a:p>
            <a:fld id="{357898F8-884E-4996-B911-462EAD4D6B63}" type="slidenum">
              <a:rPr lang="en-IN" smtClean="0"/>
              <a:t>4</a:t>
            </a:fld>
            <a:endParaRPr lang="en-IN"/>
          </a:p>
        </p:txBody>
      </p:sp>
    </p:spTree>
    <p:extLst>
      <p:ext uri="{BB962C8B-B14F-4D97-AF65-F5344CB8AC3E}">
        <p14:creationId xmlns:p14="http://schemas.microsoft.com/office/powerpoint/2010/main" val="735674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pPr marL="171450" indent="-171450">
              <a:buFont typeface="Arial" pitchFamily="34" charset="0"/>
              <a:buChar char="•"/>
            </a:pPr>
            <a:r>
              <a:rPr lang="en-US" baseline="0" dirty="0" smtClean="0"/>
              <a:t>ITC Restriction is based on Invoices detail reflected in 2A which is </a:t>
            </a:r>
            <a:r>
              <a:rPr lang="en-US" b="1" baseline="0" dirty="0" smtClean="0"/>
              <a:t>dynamic</a:t>
            </a:r>
            <a:r>
              <a:rPr lang="en-US" baseline="0" dirty="0" smtClean="0"/>
              <a:t>.</a:t>
            </a:r>
          </a:p>
          <a:p>
            <a:pPr marL="171450" indent="-171450">
              <a:buFont typeface="Arial" pitchFamily="34" charset="0"/>
              <a:buChar char="•"/>
            </a:pPr>
            <a:r>
              <a:rPr lang="en-US" baseline="0" dirty="0" smtClean="0"/>
              <a:t>Delay in reflection of invoices in 2A for </a:t>
            </a:r>
            <a:r>
              <a:rPr lang="en-US" b="1" baseline="0" dirty="0" smtClean="0"/>
              <a:t>GSTR-1 filed quarterly </a:t>
            </a:r>
            <a:r>
              <a:rPr lang="en-US" baseline="0" dirty="0" smtClean="0"/>
              <a:t>by the supplier.</a:t>
            </a:r>
          </a:p>
          <a:p>
            <a:pPr marL="171450" indent="-171450">
              <a:buFont typeface="Arial" pitchFamily="34" charset="0"/>
              <a:buChar char="•"/>
            </a:pPr>
            <a:r>
              <a:rPr lang="en-US" baseline="0" dirty="0" smtClean="0"/>
              <a:t>How will the balance amount will be claimed?</a:t>
            </a:r>
          </a:p>
          <a:p>
            <a:pPr marL="171450" indent="-171450">
              <a:buFont typeface="Arial" pitchFamily="34" charset="0"/>
              <a:buChar char="•"/>
            </a:pPr>
            <a:r>
              <a:rPr lang="en-US" baseline="0" dirty="0" smtClean="0"/>
              <a:t>Periodicity of such calculation?</a:t>
            </a:r>
          </a:p>
          <a:p>
            <a:endParaRPr lang="en-IN" dirty="0"/>
          </a:p>
        </p:txBody>
      </p:sp>
      <p:sp>
        <p:nvSpPr>
          <p:cNvPr id="4" name="Slide Number Placeholder 3"/>
          <p:cNvSpPr>
            <a:spLocks noGrp="1"/>
          </p:cNvSpPr>
          <p:nvPr>
            <p:ph type="sldNum" sz="quarter" idx="10"/>
          </p:nvPr>
        </p:nvSpPr>
        <p:spPr/>
        <p:txBody>
          <a:bodyPr/>
          <a:lstStyle/>
          <a:p>
            <a:fld id="{357898F8-884E-4996-B911-462EAD4D6B63}" type="slidenum">
              <a:rPr lang="en-IN" smtClean="0"/>
              <a:t>5</a:t>
            </a:fld>
            <a:endParaRPr lang="en-IN"/>
          </a:p>
        </p:txBody>
      </p:sp>
    </p:spTree>
    <p:extLst>
      <p:ext uri="{BB962C8B-B14F-4D97-AF65-F5344CB8AC3E}">
        <p14:creationId xmlns:p14="http://schemas.microsoft.com/office/powerpoint/2010/main" val="1132039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r>
              <a:rPr lang="en-US" baseline="0" dirty="0" smtClean="0"/>
              <a:t>GSTR 1 &amp; GSTR 2</a:t>
            </a:r>
          </a:p>
          <a:p>
            <a:r>
              <a:rPr lang="en-US" baseline="0" dirty="0" smtClean="0"/>
              <a:t>New rule </a:t>
            </a:r>
            <a:r>
              <a:rPr lang="mr-IN" baseline="0" dirty="0" smtClean="0"/>
              <a:t>–</a:t>
            </a:r>
            <a:r>
              <a:rPr lang="en-US" baseline="0" dirty="0" smtClean="0"/>
              <a:t> OR</a:t>
            </a:r>
          </a:p>
          <a:p>
            <a:r>
              <a:rPr lang="en-US" baseline="0" dirty="0" smtClean="0"/>
              <a:t>All amendments </a:t>
            </a:r>
            <a:r>
              <a:rPr lang="en-US" baseline="0" dirty="0" err="1" smtClean="0"/>
              <a:t>Wref</a:t>
            </a:r>
            <a:r>
              <a:rPr lang="en-US" baseline="0" dirty="0" smtClean="0"/>
              <a:t> 1</a:t>
            </a:r>
            <a:r>
              <a:rPr lang="en-US" baseline="30000" dirty="0" smtClean="0"/>
              <a:t>st</a:t>
            </a:r>
            <a:r>
              <a:rPr lang="en-US" baseline="0" dirty="0" smtClean="0"/>
              <a:t> July 2017</a:t>
            </a:r>
          </a:p>
          <a:p>
            <a:endParaRPr lang="en-IN" dirty="0"/>
          </a:p>
        </p:txBody>
      </p:sp>
      <p:sp>
        <p:nvSpPr>
          <p:cNvPr id="4" name="Slide Number Placeholder 3"/>
          <p:cNvSpPr>
            <a:spLocks noGrp="1"/>
          </p:cNvSpPr>
          <p:nvPr>
            <p:ph type="sldNum" sz="quarter" idx="10"/>
          </p:nvPr>
        </p:nvSpPr>
        <p:spPr/>
        <p:txBody>
          <a:bodyPr/>
          <a:lstStyle/>
          <a:p>
            <a:fld id="{357898F8-884E-4996-B911-462EAD4D6B63}" type="slidenum">
              <a:rPr lang="en-IN" smtClean="0"/>
              <a:t>6</a:t>
            </a:fld>
            <a:endParaRPr lang="en-IN"/>
          </a:p>
        </p:txBody>
      </p:sp>
    </p:spTree>
    <p:extLst>
      <p:ext uri="{BB962C8B-B14F-4D97-AF65-F5344CB8AC3E}">
        <p14:creationId xmlns:p14="http://schemas.microsoft.com/office/powerpoint/2010/main" val="1130231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r>
              <a:rPr lang="en-US" dirty="0" smtClean="0"/>
              <a:t>Rule 6 omitted </a:t>
            </a:r>
            <a:r>
              <a:rPr lang="mr-IN" dirty="0" smtClean="0"/>
              <a:t>–</a:t>
            </a:r>
            <a:r>
              <a:rPr lang="en-US" dirty="0" smtClean="0"/>
              <a:t> reference to GSTR 3 &amp; 3B removed</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amendment is to circumvent the Gujarat High court ruling in case of AAP &amp; Co vs. UOI which held the that GSTR 3B is not a return under section 39.</a:t>
            </a:r>
            <a:endParaRPr lang="en-IN" dirty="0" smtClean="0"/>
          </a:p>
          <a:p>
            <a:endParaRPr lang="en-IN" dirty="0"/>
          </a:p>
        </p:txBody>
      </p:sp>
      <p:sp>
        <p:nvSpPr>
          <p:cNvPr id="4" name="Slide Number Placeholder 3"/>
          <p:cNvSpPr>
            <a:spLocks noGrp="1"/>
          </p:cNvSpPr>
          <p:nvPr>
            <p:ph type="sldNum" sz="quarter" idx="10"/>
          </p:nvPr>
        </p:nvSpPr>
        <p:spPr/>
        <p:txBody>
          <a:bodyPr/>
          <a:lstStyle/>
          <a:p>
            <a:fld id="{357898F8-884E-4996-B911-462EAD4D6B63}" type="slidenum">
              <a:rPr lang="en-IN" smtClean="0"/>
              <a:t>7</a:t>
            </a:fld>
            <a:endParaRPr lang="en-IN"/>
          </a:p>
        </p:txBody>
      </p:sp>
    </p:spTree>
    <p:extLst>
      <p:ext uri="{BB962C8B-B14F-4D97-AF65-F5344CB8AC3E}">
        <p14:creationId xmlns:p14="http://schemas.microsoft.com/office/powerpoint/2010/main" val="3381390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r>
              <a:rPr lang="en-US" sz="1200" b="0" dirty="0" smtClean="0"/>
              <a:t>Rule 117 - Tax or duty credit carried forward under any existing law or on goods held in stock on the appointed day</a:t>
            </a:r>
            <a:r>
              <a:rPr lang="en-US" sz="1200" b="1" dirty="0" smtClean="0"/>
              <a:t/>
            </a:r>
            <a:br>
              <a:rPr lang="en-US" sz="1200" b="1" dirty="0" smtClean="0"/>
            </a:br>
            <a:endParaRPr lang="en-IN" dirty="0"/>
          </a:p>
        </p:txBody>
      </p:sp>
      <p:sp>
        <p:nvSpPr>
          <p:cNvPr id="4" name="Slide Number Placeholder 3"/>
          <p:cNvSpPr>
            <a:spLocks noGrp="1"/>
          </p:cNvSpPr>
          <p:nvPr>
            <p:ph type="sldNum" sz="quarter" idx="10"/>
          </p:nvPr>
        </p:nvSpPr>
        <p:spPr/>
        <p:txBody>
          <a:bodyPr/>
          <a:lstStyle/>
          <a:p>
            <a:fld id="{357898F8-884E-4996-B911-462EAD4D6B63}" type="slidenum">
              <a:rPr lang="en-IN" smtClean="0"/>
              <a:t>8</a:t>
            </a:fld>
            <a:endParaRPr lang="en-IN"/>
          </a:p>
        </p:txBody>
      </p:sp>
    </p:spTree>
    <p:extLst>
      <p:ext uri="{BB962C8B-B14F-4D97-AF65-F5344CB8AC3E}">
        <p14:creationId xmlns:p14="http://schemas.microsoft.com/office/powerpoint/2010/main" val="24349404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0363" y="857250"/>
            <a:ext cx="3343275" cy="231457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Deeming provision </a:t>
            </a:r>
            <a:r>
              <a:rPr lang="mr-IN" dirty="0" smtClean="0"/>
              <a:t>–</a:t>
            </a:r>
            <a:r>
              <a:rPr lang="en-US" dirty="0" smtClean="0"/>
              <a:t> time</a:t>
            </a:r>
            <a:r>
              <a:rPr lang="en-US" baseline="0" dirty="0" smtClean="0"/>
              <a:t> limit for claiming of credit - </a:t>
            </a:r>
            <a:r>
              <a:rPr lang="en-US" strike="noStrike" dirty="0" smtClean="0"/>
              <a:t>16(4)</a:t>
            </a:r>
            <a:endParaRPr lang="en-IN" strike="noStrike" dirty="0" smtClean="0"/>
          </a:p>
          <a:p>
            <a:endParaRPr lang="en-IN" dirty="0"/>
          </a:p>
        </p:txBody>
      </p:sp>
      <p:sp>
        <p:nvSpPr>
          <p:cNvPr id="4" name="Slide Number Placeholder 3"/>
          <p:cNvSpPr>
            <a:spLocks noGrp="1"/>
          </p:cNvSpPr>
          <p:nvPr>
            <p:ph type="sldNum" sz="quarter" idx="10"/>
          </p:nvPr>
        </p:nvSpPr>
        <p:spPr/>
        <p:txBody>
          <a:bodyPr/>
          <a:lstStyle/>
          <a:p>
            <a:fld id="{357898F8-884E-4996-B911-462EAD4D6B63}" type="slidenum">
              <a:rPr lang="en-IN" smtClean="0"/>
              <a:t>10</a:t>
            </a:fld>
            <a:endParaRPr lang="en-IN"/>
          </a:p>
        </p:txBody>
      </p:sp>
    </p:spTree>
    <p:extLst>
      <p:ext uri="{BB962C8B-B14F-4D97-AF65-F5344CB8AC3E}">
        <p14:creationId xmlns:p14="http://schemas.microsoft.com/office/powerpoint/2010/main" val="8093578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476500" y="3124200"/>
            <a:ext cx="668655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476500" y="5003322"/>
            <a:ext cx="668655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8506923" y="1158222"/>
            <a:ext cx="2286000" cy="412750"/>
          </a:xfrm>
        </p:spPr>
        <p:txBody>
          <a:bodyPr/>
          <a:lstStyle/>
          <a:p>
            <a:fld id="{4AAD347D-5ACD-4C99-B74B-A9C85AD731AF}" type="datetimeFigureOut">
              <a:rPr lang="en-US" smtClean="0"/>
              <a:t>15/10/19</a:t>
            </a:fld>
            <a:endParaRPr lang="en-US" dirty="0"/>
          </a:p>
        </p:txBody>
      </p:sp>
      <p:sp>
        <p:nvSpPr>
          <p:cNvPr id="17" name="Footer Placeholder 16"/>
          <p:cNvSpPr>
            <a:spLocks noGrp="1"/>
          </p:cNvSpPr>
          <p:nvPr>
            <p:ph type="ftr" sz="quarter" idx="11"/>
          </p:nvPr>
        </p:nvSpPr>
        <p:spPr bwMode="auto">
          <a:xfrm rot="5400000">
            <a:off x="7819442" y="4165667"/>
            <a:ext cx="3657600" cy="416052"/>
          </a:xfrm>
        </p:spPr>
        <p:txBody>
          <a:bodyPr/>
          <a:lstStyle/>
          <a:p>
            <a:endParaRPr lang="en-US" dirty="0"/>
          </a:p>
        </p:txBody>
      </p:sp>
      <p:sp>
        <p:nvSpPr>
          <p:cNvPr id="10" name="Rectangle 9"/>
          <p:cNvSpPr/>
          <p:nvPr/>
        </p:nvSpPr>
        <p:spPr bwMode="auto">
          <a:xfrm>
            <a:off x="412750" y="0"/>
            <a:ext cx="6604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99364" y="0"/>
            <a:ext cx="113386"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1073150" y="0"/>
            <a:ext cx="197028"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236430" y="0"/>
            <a:ext cx="24947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15206"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906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925288"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87052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1557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8733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320800" y="0"/>
            <a:ext cx="8255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60400" y="3429000"/>
            <a:ext cx="140335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418768" y="4866752"/>
            <a:ext cx="694876"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182003" y="5500632"/>
            <a:ext cx="14859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802892" y="5788152"/>
            <a:ext cx="29718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2063750" y="4495800"/>
            <a:ext cx="39624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436006" y="4928702"/>
            <a:ext cx="660400" cy="517524"/>
          </a:xfrm>
        </p:spPr>
        <p:txBody>
          <a:bodyPr/>
          <a:lstStyle/>
          <a:p>
            <a:fld id="{D57F1E4F-1CFF-5643-939E-02111984F565}"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509A250-FF31-4206-8172-F9D3106AACB1}" type="datetimeFigureOut">
              <a:rPr lang="en-US" smtClean="0"/>
              <a:t>15/10/19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41"/>
            <a:ext cx="18161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95300" y="274640"/>
            <a:ext cx="652145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509A250-FF31-4206-8172-F9D3106AACB1}" type="datetimeFigureOut">
              <a:rPr lang="en-US" smtClean="0"/>
              <a:t>15/10/19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95300" y="1600200"/>
            <a:ext cx="80899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4509A250-FF31-4206-8172-F9D3106AACB1}" type="datetimeFigureOut">
              <a:rPr lang="en-US" smtClean="0"/>
              <a:t>15/10/19</a:t>
            </a:fld>
            <a:endParaRPr lang="en-US" dirty="0"/>
          </a:p>
        </p:txBody>
      </p:sp>
      <p:sp>
        <p:nvSpPr>
          <p:cNvPr id="9" name="Slide Number Placeholder 8"/>
          <p:cNvSpPr>
            <a:spLocks noGrp="1"/>
          </p:cNvSpPr>
          <p:nvPr>
            <p:ph type="sldNum" sz="quarter" idx="15"/>
          </p:nvPr>
        </p:nvSpPr>
        <p:spPr/>
        <p:txBody>
          <a:bodyPr rtlCol="0"/>
          <a:lstStyle/>
          <a:p>
            <a:fld id="{D57F1E4F-1CFF-5643-939E-02111984F565}" type="slidenum">
              <a:rPr lang="en-US" smtClean="0"/>
              <a:t>‹#›</a:t>
            </a:fld>
            <a:endParaRPr lang="en-US" dirty="0"/>
          </a:p>
        </p:txBody>
      </p:sp>
      <p:sp>
        <p:nvSpPr>
          <p:cNvPr id="10" name="Footer Placeholder 9"/>
          <p:cNvSpPr>
            <a:spLocks noGrp="1"/>
          </p:cNvSpPr>
          <p:nvPr>
            <p:ph type="ftr" sz="quarter" idx="16"/>
          </p:nvPr>
        </p:nvSpPr>
        <p:spPr/>
        <p:txBody>
          <a:bodyPr rtlCol="0"/>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76500" y="2895600"/>
            <a:ext cx="668655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476500" y="5010150"/>
            <a:ext cx="668655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8505444" y="1154557"/>
            <a:ext cx="2286000" cy="412750"/>
          </a:xfrm>
        </p:spPr>
        <p:txBody>
          <a:bodyPr/>
          <a:lstStyle/>
          <a:p>
            <a:fld id="{9796027F-7875-4030-9381-8BD8C4F21935}" type="datetimeFigureOut">
              <a:rPr lang="en-US" smtClean="0"/>
              <a:t>15/10/19</a:t>
            </a:fld>
            <a:endParaRPr lang="en-US" dirty="0"/>
          </a:p>
        </p:txBody>
      </p:sp>
      <p:sp>
        <p:nvSpPr>
          <p:cNvPr id="5" name="Footer Placeholder 4"/>
          <p:cNvSpPr>
            <a:spLocks noGrp="1"/>
          </p:cNvSpPr>
          <p:nvPr>
            <p:ph type="ftr" sz="quarter" idx="11"/>
          </p:nvPr>
        </p:nvSpPr>
        <p:spPr bwMode="auto">
          <a:xfrm rot="5400000">
            <a:off x="7819644" y="4162806"/>
            <a:ext cx="3657600" cy="416052"/>
          </a:xfrm>
        </p:spPr>
        <p:txBody>
          <a:bodyPr/>
          <a:lstStyle/>
          <a:p>
            <a:endParaRPr lang="en-US" dirty="0"/>
          </a:p>
        </p:txBody>
      </p:sp>
      <p:sp>
        <p:nvSpPr>
          <p:cNvPr id="9" name="Rectangle 8"/>
          <p:cNvSpPr/>
          <p:nvPr/>
        </p:nvSpPr>
        <p:spPr bwMode="auto">
          <a:xfrm>
            <a:off x="412750" y="0"/>
            <a:ext cx="6604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99364" y="0"/>
            <a:ext cx="113386"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1073150" y="0"/>
            <a:ext cx="197028"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236430" y="0"/>
            <a:ext cx="24947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15206"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906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925288"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87052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1557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320800" y="0"/>
            <a:ext cx="8255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60400" y="3429000"/>
            <a:ext cx="140335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435096" y="4866752"/>
            <a:ext cx="694876"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182003" y="5500632"/>
            <a:ext cx="14859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802892" y="5791200"/>
            <a:ext cx="29718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2035627" y="4479888"/>
            <a:ext cx="39624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85610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452334" y="4928702"/>
            <a:ext cx="660400" cy="517524"/>
          </a:xfrm>
        </p:spPr>
        <p:txBody>
          <a:bodyPr/>
          <a:lstStyle/>
          <a:p>
            <a:fld id="{D57F1E4F-1CFF-5643-939E-02111984F565}" type="slidenum">
              <a:rPr lang="en-US" smtClean="0"/>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9796027F-7875-4030-9381-8BD8C4F21935}" type="datetimeFigureOut">
              <a:rPr lang="en-US" smtClean="0"/>
              <a:t>15/10/19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
        <p:nvSpPr>
          <p:cNvPr id="9" name="Content Placeholder 8"/>
          <p:cNvSpPr>
            <a:spLocks noGrp="1"/>
          </p:cNvSpPr>
          <p:nvPr>
            <p:ph sz="quarter" idx="1"/>
          </p:nvPr>
        </p:nvSpPr>
        <p:spPr>
          <a:xfrm>
            <a:off x="495300" y="1600200"/>
            <a:ext cx="39624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26102" y="1600200"/>
            <a:ext cx="39624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817245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9796027F-7875-4030-9381-8BD8C4F21935}" type="datetimeFigureOut">
              <a:rPr lang="en-US" smtClean="0"/>
              <a:t>15/10/19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
        <p:nvSpPr>
          <p:cNvPr id="11" name="Content Placeholder 10"/>
          <p:cNvSpPr>
            <a:spLocks noGrp="1"/>
          </p:cNvSpPr>
          <p:nvPr>
            <p:ph sz="quarter" idx="2"/>
          </p:nvPr>
        </p:nvSpPr>
        <p:spPr>
          <a:xfrm>
            <a:off x="495300" y="2362200"/>
            <a:ext cx="39624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736306" y="2362200"/>
            <a:ext cx="39624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95300" y="1569720"/>
            <a:ext cx="39624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705350" y="1569720"/>
            <a:ext cx="39624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4509A250-FF31-4206-8172-F9D3106AACB1}" type="datetimeFigureOut">
              <a:rPr lang="en-US" smtClean="0"/>
              <a:t>15/10/19</a:t>
            </a:fld>
            <a:endParaRPr lang="en-US" dirty="0"/>
          </a:p>
        </p:txBody>
      </p:sp>
      <p:sp>
        <p:nvSpPr>
          <p:cNvPr id="7" name="Slide Number Placeholder 6"/>
          <p:cNvSpPr>
            <a:spLocks noGrp="1"/>
          </p:cNvSpPr>
          <p:nvPr>
            <p:ph type="sldNum" sz="quarter" idx="11"/>
          </p:nvPr>
        </p:nvSpPr>
        <p:spPr/>
        <p:txBody>
          <a:bodyPr rtlCol="0"/>
          <a:lstStyle/>
          <a:p>
            <a:fld id="{D57F1E4F-1CFF-5643-939E-02111984F565}" type="slidenum">
              <a:rPr lang="en-US" smtClean="0"/>
              <a:t>‹#›</a:t>
            </a:fld>
            <a:endParaRPr lang="en-US" dirty="0"/>
          </a:p>
        </p:txBody>
      </p:sp>
      <p:sp>
        <p:nvSpPr>
          <p:cNvPr id="8" name="Footer Placeholder 7"/>
          <p:cNvSpPr>
            <a:spLocks noGrp="1"/>
          </p:cNvSpPr>
          <p:nvPr>
            <p:ph type="ftr" sz="quarter" idx="12"/>
          </p:nvPr>
        </p:nvSpPr>
        <p:spPr/>
        <p:txBody>
          <a:bodyPr rtlCol="0"/>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09A250-FF31-4206-8172-F9D3106AACB1}" type="datetimeFigureOut">
              <a:rPr lang="en-US" smtClean="0"/>
              <a:t>15/10/19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949325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915728" y="3181350"/>
            <a:ext cx="6309360" cy="4953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7379970" y="274320"/>
            <a:ext cx="1654302"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7691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708321"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97409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9575800" y="0"/>
            <a:ext cx="3302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965835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836152" y="5715000"/>
            <a:ext cx="59436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30200" y="274320"/>
            <a:ext cx="61087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4509A250-FF31-4206-8172-F9D3106AACB1}" type="datetimeFigureOut">
              <a:rPr lang="en-US" smtClean="0"/>
              <a:t>15/10/19</a:t>
            </a:fld>
            <a:endParaRPr lang="en-US" dirty="0"/>
          </a:p>
        </p:txBody>
      </p:sp>
      <p:sp>
        <p:nvSpPr>
          <p:cNvPr id="22" name="Slide Number Placeholder 21"/>
          <p:cNvSpPr>
            <a:spLocks noGrp="1"/>
          </p:cNvSpPr>
          <p:nvPr>
            <p:ph type="sldNum" sz="quarter" idx="15"/>
          </p:nvPr>
        </p:nvSpPr>
        <p:spPr/>
        <p:txBody>
          <a:bodyPr rtlCol="0"/>
          <a:lstStyle/>
          <a:p>
            <a:fld id="{D57F1E4F-1CFF-5643-939E-02111984F565}" type="slidenum">
              <a:rPr lang="en-US" smtClean="0"/>
              <a:t>‹#›</a:t>
            </a:fld>
            <a:endParaRPr lang="en-US" dirty="0"/>
          </a:p>
        </p:txBody>
      </p:sp>
      <p:sp>
        <p:nvSpPr>
          <p:cNvPr id="23" name="Footer Placeholder 22"/>
          <p:cNvSpPr>
            <a:spLocks noGrp="1"/>
          </p:cNvSpPr>
          <p:nvPr>
            <p:ph type="ftr" sz="quarter" idx="16"/>
          </p:nvPr>
        </p:nvSpPr>
        <p:spPr/>
        <p:txBody>
          <a:bodyPr rtlCol="0"/>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949325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836152" y="5715000"/>
            <a:ext cx="59436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892201" y="3181350"/>
            <a:ext cx="6309360" cy="4953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68655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7329615" y="264795"/>
            <a:ext cx="1651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97409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9575800" y="0"/>
            <a:ext cx="3302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965835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7691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708321"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4509A250-FF31-4206-8172-F9D3106AACB1}" type="datetimeFigureOut">
              <a:rPr lang="en-US" smtClean="0"/>
              <a:t>15/10/19</a:t>
            </a:fld>
            <a:endParaRPr lang="en-US" dirty="0"/>
          </a:p>
        </p:txBody>
      </p:sp>
      <p:sp>
        <p:nvSpPr>
          <p:cNvPr id="18" name="Slide Number Placeholder 17"/>
          <p:cNvSpPr>
            <a:spLocks noGrp="1"/>
          </p:cNvSpPr>
          <p:nvPr>
            <p:ph type="sldNum" sz="quarter" idx="11"/>
          </p:nvPr>
        </p:nvSpPr>
        <p:spPr/>
        <p:txBody>
          <a:bodyPr rtlCol="0"/>
          <a:lstStyle/>
          <a:p>
            <a:fld id="{D57F1E4F-1CFF-5643-939E-02111984F565}" type="slidenum">
              <a:rPr lang="en-US" smtClean="0"/>
              <a:t>‹#›</a:t>
            </a:fld>
            <a:endParaRPr lang="en-US" dirty="0"/>
          </a:p>
        </p:txBody>
      </p:sp>
      <p:sp>
        <p:nvSpPr>
          <p:cNvPr id="21" name="Footer Placeholder 20"/>
          <p:cNvSpPr>
            <a:spLocks noGrp="1"/>
          </p:cNvSpPr>
          <p:nvPr>
            <p:ph type="ftr" sz="quarter" idx="12"/>
          </p:nvPr>
        </p:nvSpPr>
        <p:spPr/>
        <p:txBody>
          <a:bodyPr rtlCol="0"/>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949325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95300" y="274638"/>
            <a:ext cx="80899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95300" y="1600200"/>
            <a:ext cx="80899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8305800" y="1065849"/>
            <a:ext cx="2011680" cy="416052"/>
          </a:xfrm>
          <a:prstGeom prst="rect">
            <a:avLst/>
          </a:prstGeom>
        </p:spPr>
        <p:txBody>
          <a:bodyPr vert="horz" anchor="ctr" anchorCtr="0"/>
          <a:lstStyle>
            <a:lvl1pPr algn="r" eaLnBrk="1" latinLnBrk="0" hangingPunct="1">
              <a:defRPr kumimoji="0" sz="1200">
                <a:solidFill>
                  <a:schemeClr val="tx2"/>
                </a:solidFill>
              </a:defRPr>
            </a:lvl1pPr>
          </a:lstStyle>
          <a:p>
            <a:fld id="{4AAD347D-5ACD-4C99-B74B-A9C85AD731AF}" type="datetimeFigureOut">
              <a:rPr lang="en-US" smtClean="0"/>
              <a:t>15/10/19</a:t>
            </a:fld>
            <a:endParaRPr lang="en-US" dirty="0"/>
          </a:p>
        </p:txBody>
      </p:sp>
      <p:sp>
        <p:nvSpPr>
          <p:cNvPr id="3" name="Footer Placeholder 2"/>
          <p:cNvSpPr>
            <a:spLocks noGrp="1"/>
          </p:cNvSpPr>
          <p:nvPr>
            <p:ph type="ftr" sz="quarter" idx="3"/>
          </p:nvPr>
        </p:nvSpPr>
        <p:spPr>
          <a:xfrm rot="5400000">
            <a:off x="7706052" y="3722000"/>
            <a:ext cx="3200400" cy="396240"/>
          </a:xfrm>
          <a:prstGeom prst="rect">
            <a:avLst/>
          </a:prstGeom>
        </p:spPr>
        <p:txBody>
          <a:bodyPr vert="horz" anchor="ctr" anchorCtr="0"/>
          <a:lstStyle>
            <a:lvl1pPr algn="l" eaLnBrk="1" latinLnBrk="0" hangingPunct="1">
              <a:defRPr kumimoji="0" sz="1200">
                <a:solidFill>
                  <a:schemeClr val="tx2"/>
                </a:solidFill>
              </a:defRPr>
            </a:lvl1pPr>
          </a:lstStyle>
          <a:p>
            <a:endParaRPr lang="en-US" dirty="0"/>
          </a:p>
        </p:txBody>
      </p:sp>
      <p:sp>
        <p:nvSpPr>
          <p:cNvPr id="7" name="Straight Connector 6"/>
          <p:cNvSpPr>
            <a:spLocks noChangeShapeType="1"/>
          </p:cNvSpPr>
          <p:nvPr/>
        </p:nvSpPr>
        <p:spPr bwMode="auto">
          <a:xfrm>
            <a:off x="8255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97409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9575800" y="0"/>
            <a:ext cx="3302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965835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836152" y="5715000"/>
            <a:ext cx="59436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806434" y="5734050"/>
            <a:ext cx="660400" cy="521208"/>
          </a:xfrm>
          <a:prstGeom prst="rect">
            <a:avLst/>
          </a:prstGeom>
        </p:spPr>
        <p:txBody>
          <a:bodyPr vert="horz" anchor="ctr"/>
          <a:lstStyle>
            <a:lvl1pPr algn="ctr" eaLnBrk="1" latinLnBrk="0" hangingPunct="1">
              <a:defRPr kumimoji="0" sz="1400" b="1">
                <a:solidFill>
                  <a:srgbClr val="FFFFFF"/>
                </a:solidFill>
              </a:defRPr>
            </a:lvl1pPr>
          </a:lstStyle>
          <a:p>
            <a:fld id="{D57F1E4F-1CFF-5643-939E-02111984F565}"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hf sldNum="0"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4" Type="http://schemas.openxmlformats.org/officeDocument/2006/relationships/diagramLayout" Target="../diagrams/layout6.xml"/><Relationship Id="rId5" Type="http://schemas.openxmlformats.org/officeDocument/2006/relationships/diagramQuickStyle" Target="../diagrams/quickStyle6.xml"/><Relationship Id="rId6" Type="http://schemas.openxmlformats.org/officeDocument/2006/relationships/diagramColors" Target="../diagrams/colors6.xml"/><Relationship Id="rId7" Type="http://schemas.microsoft.com/office/2007/relationships/diagramDrawing" Target="../diagrams/drawing6.xml"/><Relationship Id="rId8"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4" Type="http://schemas.openxmlformats.org/officeDocument/2006/relationships/diagramQuickStyle" Target="../diagrams/quickStyle7.xml"/><Relationship Id="rId5" Type="http://schemas.openxmlformats.org/officeDocument/2006/relationships/diagramColors" Target="../diagrams/colors7.xml"/><Relationship Id="rId6" Type="http://schemas.microsoft.com/office/2007/relationships/diagramDrawing" Target="../diagrams/drawing7.xml"/><Relationship Id="rId7"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diagramData" Target="../diagrams/data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4" Type="http://schemas.openxmlformats.org/officeDocument/2006/relationships/diagramLayout" Target="../diagrams/layout8.xml"/><Relationship Id="rId5" Type="http://schemas.openxmlformats.org/officeDocument/2006/relationships/diagramQuickStyle" Target="../diagrams/quickStyle8.xml"/><Relationship Id="rId6" Type="http://schemas.openxmlformats.org/officeDocument/2006/relationships/diagramColors" Target="../diagrams/colors8.xml"/><Relationship Id="rId7" Type="http://schemas.microsoft.com/office/2007/relationships/diagramDrawing" Target="../diagrams/drawing8.xml"/><Relationship Id="rId8"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4" Type="http://schemas.openxmlformats.org/officeDocument/2006/relationships/diagramLayout" Target="../diagrams/layout9.xml"/><Relationship Id="rId5" Type="http://schemas.openxmlformats.org/officeDocument/2006/relationships/diagramQuickStyle" Target="../diagrams/quickStyle9.xml"/><Relationship Id="rId6" Type="http://schemas.openxmlformats.org/officeDocument/2006/relationships/diagramColors" Target="../diagrams/colors9.xml"/><Relationship Id="rId7" Type="http://schemas.microsoft.com/office/2007/relationships/diagramDrawing" Target="../diagrams/drawing9.xml"/><Relationship Id="rId8"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0.xml"/><Relationship Id="rId4" Type="http://schemas.openxmlformats.org/officeDocument/2006/relationships/diagramQuickStyle" Target="../diagrams/quickStyle10.xml"/><Relationship Id="rId5" Type="http://schemas.openxmlformats.org/officeDocument/2006/relationships/diagramColors" Target="../diagrams/colors10.xml"/><Relationship Id="rId6" Type="http://schemas.microsoft.com/office/2007/relationships/diagramDrawing" Target="../diagrams/drawing10.xml"/><Relationship Id="rId7"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diagramData" Target="../diagrams/data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hyperlink" Target="mailto:info@garvca.com" TargetMode="External"/><Relationship Id="rId4" Type="http://schemas.openxmlformats.org/officeDocument/2006/relationships/hyperlink" Target="http://www.garvca.com/" TargetMode="External"/><Relationship Id="rId1" Type="http://schemas.openxmlformats.org/officeDocument/2006/relationships/slideLayout" Target="../slideLayouts/slideLayout7.xml"/><Relationship Id="rId2"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hyperlink" Target="https://taxguru.in/goods-and-service-tax/cgst-rule-364-itc-available-only-20-more-invoices-uploaded-supplier.html" TargetMode="Externa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jpeg"/></Relationships>
</file>

<file path=ppt/slides/_rels/slide8.xml.rels><?xml version="1.0" encoding="UTF-8" standalone="yes"?>
<Relationships xmlns="http://schemas.openxmlformats.org/package/2006/relationships"><Relationship Id="rId11" Type="http://schemas.openxmlformats.org/officeDocument/2006/relationships/diagramColors" Target="../diagrams/colors4.xml"/><Relationship Id="rId12" Type="http://schemas.microsoft.com/office/2007/relationships/diagramDrawing" Target="../diagrams/drawing4.xml"/><Relationship Id="rId13"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8" Type="http://schemas.openxmlformats.org/officeDocument/2006/relationships/diagramData" Target="../diagrams/data4.xml"/><Relationship Id="rId9" Type="http://schemas.openxmlformats.org/officeDocument/2006/relationships/diagramLayout" Target="../diagrams/layout4.xml"/><Relationship Id="rId10"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7"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diagramData" Target="../diagrams/data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6073" y="396846"/>
            <a:ext cx="4331204" cy="3105912"/>
          </a:xfrm>
        </p:spPr>
        <p:txBody>
          <a:bodyPr>
            <a:normAutofit/>
          </a:bodyPr>
          <a:lstStyle/>
          <a:p>
            <a:r>
              <a:rPr lang="en-US" sz="4400" dirty="0" smtClean="0"/>
              <a:t>GST</a:t>
            </a:r>
            <a:br>
              <a:rPr lang="en-US" sz="4400" dirty="0" smtClean="0"/>
            </a:br>
            <a:r>
              <a:rPr lang="en-US" sz="4400" dirty="0" smtClean="0"/>
              <a:t>Recent Amendments</a:t>
            </a:r>
            <a:endParaRPr lang="en-IN" sz="4400" dirty="0"/>
          </a:p>
        </p:txBody>
      </p:sp>
      <p:sp>
        <p:nvSpPr>
          <p:cNvPr id="5" name="Subtitle 4"/>
          <p:cNvSpPr>
            <a:spLocks noGrp="1"/>
          </p:cNvSpPr>
          <p:nvPr>
            <p:ph type="subTitle" idx="1"/>
          </p:nvPr>
        </p:nvSpPr>
        <p:spPr/>
        <p:txBody>
          <a:bodyPr/>
          <a:lstStyle/>
          <a:p>
            <a:endParaRPr lang="en-IN" dirty="0"/>
          </a:p>
        </p:txBody>
      </p:sp>
      <p:pic>
        <p:nvPicPr>
          <p:cNvPr id="4" name="Picture 3" descr="LO.JPG"/>
          <p:cNvPicPr/>
          <p:nvPr/>
        </p:nvPicPr>
        <p:blipFill>
          <a:blip r:embed="rId3"/>
          <a:srcRect/>
          <a:stretch>
            <a:fillRect/>
          </a:stretch>
        </p:blipFill>
        <p:spPr bwMode="auto">
          <a:xfrm>
            <a:off x="2466594" y="4974336"/>
            <a:ext cx="7439406" cy="1883664"/>
          </a:xfrm>
          <a:prstGeom prst="rect">
            <a:avLst/>
          </a:prstGeom>
          <a:noFill/>
          <a:ln w="9525">
            <a:noFill/>
            <a:miter lim="800000"/>
            <a:headEnd/>
            <a:tailEnd/>
          </a:ln>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b="8088"/>
          <a:stretch/>
        </p:blipFill>
        <p:spPr>
          <a:xfrm>
            <a:off x="5359146" y="2"/>
            <a:ext cx="4546854" cy="4974335"/>
          </a:xfrm>
          <a:prstGeom prst="rect">
            <a:avLst/>
          </a:prstGeom>
        </p:spPr>
      </p:pic>
    </p:spTree>
    <p:extLst>
      <p:ext uri="{BB962C8B-B14F-4D97-AF65-F5344CB8AC3E}">
        <p14:creationId xmlns:p14="http://schemas.microsoft.com/office/powerpoint/2010/main" val="224059393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Filing of Annual Return Made voluntary</a:t>
            </a:r>
            <a:endParaRPr lang="en-IN"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710297279"/>
              </p:ext>
            </p:extLst>
          </p:nvPr>
        </p:nvGraphicFramePr>
        <p:xfrm>
          <a:off x="495300" y="1600201"/>
          <a:ext cx="808990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LO.JPG"/>
          <p:cNvPicPr/>
          <p:nvPr/>
        </p:nvPicPr>
        <p:blipFill>
          <a:blip r:embed="rId8"/>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118010907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089900" cy="810450"/>
          </a:xfrm>
        </p:spPr>
        <p:txBody>
          <a:bodyPr/>
          <a:lstStyle/>
          <a:p>
            <a:r>
              <a:rPr lang="en-IN" dirty="0" smtClean="0"/>
              <a:t>Due Date of GSTR 3B and 1 notified</a:t>
            </a:r>
            <a:endParaRPr lang="en-IN" dirty="0"/>
          </a:p>
        </p:txBody>
      </p:sp>
      <p:pic>
        <p:nvPicPr>
          <p:cNvPr id="7" name="Picture 6" descr="LO.JPG"/>
          <p:cNvPicPr/>
          <p:nvPr/>
        </p:nvPicPr>
        <p:blipFill>
          <a:blip r:embed="rId3"/>
          <a:srcRect/>
          <a:stretch>
            <a:fillRect/>
          </a:stretch>
        </p:blipFill>
        <p:spPr bwMode="auto">
          <a:xfrm>
            <a:off x="8133754" y="5953126"/>
            <a:ext cx="1772245" cy="904875"/>
          </a:xfrm>
          <a:prstGeom prst="rect">
            <a:avLst/>
          </a:prstGeom>
          <a:noFill/>
          <a:ln w="9525">
            <a:noFill/>
            <a:miter lim="800000"/>
            <a:headEnd/>
            <a:tailEnd/>
          </a:ln>
        </p:spPr>
      </p:pic>
      <p:sp>
        <p:nvSpPr>
          <p:cNvPr id="6" name="Content Placeholder 5"/>
          <p:cNvSpPr>
            <a:spLocks noGrp="1"/>
          </p:cNvSpPr>
          <p:nvPr>
            <p:ph sz="quarter" idx="1"/>
          </p:nvPr>
        </p:nvSpPr>
        <p:spPr>
          <a:xfrm>
            <a:off x="495300" y="1600200"/>
            <a:ext cx="8776716" cy="4873752"/>
          </a:xfrm>
        </p:spPr>
        <p:txBody>
          <a:bodyPr/>
          <a:lstStyle/>
          <a:p>
            <a:pPr algn="just"/>
            <a:r>
              <a:rPr lang="en-US" dirty="0"/>
              <a:t>New return system now to be introduced from April, 2020 (earlier proposed from October, 2019), in order to give ample opportunity to taxpayers as well as the system to adapt and accordingly specifying the due date for furnishing of return in FORM GSTR-3B and details of outward supplies in FORM GSTR-1 for the period October, 2019 - March, 2020</a:t>
            </a:r>
          </a:p>
          <a:p>
            <a:endParaRPr lang="en-IN" dirty="0"/>
          </a:p>
        </p:txBody>
      </p:sp>
    </p:spTree>
    <p:extLst>
      <p:ext uri="{BB962C8B-B14F-4D97-AF65-F5344CB8AC3E}">
        <p14:creationId xmlns:p14="http://schemas.microsoft.com/office/powerpoint/2010/main" val="220577101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 Scheme: Amended Provisions</a:t>
            </a:r>
            <a:endParaRPr lang="en-IN" dirty="0"/>
          </a:p>
        </p:txBody>
      </p:sp>
      <p:sp>
        <p:nvSpPr>
          <p:cNvPr id="3" name="Content Placeholder 2"/>
          <p:cNvSpPr>
            <a:spLocks noGrp="1"/>
          </p:cNvSpPr>
          <p:nvPr>
            <p:ph sz="quarter" idx="1"/>
          </p:nvPr>
        </p:nvSpPr>
        <p:spPr>
          <a:xfrm>
            <a:off x="495300" y="1600200"/>
            <a:ext cx="8524577" cy="4873752"/>
          </a:xfrm>
        </p:spPr>
        <p:txBody>
          <a:bodyPr/>
          <a:lstStyle/>
          <a:p>
            <a:pPr algn="just"/>
            <a:r>
              <a:rPr lang="en-US" dirty="0"/>
              <a:t>Notification No 43/2019 specifies that manufacturers of aerated waters shall not be eligible to opt for Composition Levy from 1st October, 2019.</a:t>
            </a:r>
          </a:p>
          <a:p>
            <a:pPr marL="0" indent="0" algn="just">
              <a:buNone/>
            </a:pPr>
            <a:endParaRPr lang="en-US" dirty="0" smtClean="0"/>
          </a:p>
          <a:p>
            <a:pPr marL="0" indent="0">
              <a:buNone/>
            </a:pPr>
            <a:endParaRPr lang="en-US" dirty="0" smtClean="0"/>
          </a:p>
          <a:p>
            <a:endParaRPr lang="en-IN" dirty="0"/>
          </a:p>
        </p:txBody>
      </p:sp>
      <p:pic>
        <p:nvPicPr>
          <p:cNvPr id="6" name="Picture 5" descr="LO.JPG"/>
          <p:cNvPicPr/>
          <p:nvPr/>
        </p:nvPicPr>
        <p:blipFill>
          <a:blip r:embed="rId2"/>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149991304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582" y="91758"/>
            <a:ext cx="8089900" cy="798258"/>
          </a:xfrm>
        </p:spPr>
        <p:txBody>
          <a:bodyPr/>
          <a:lstStyle/>
          <a:p>
            <a:r>
              <a:rPr lang="en-US" dirty="0" smtClean="0"/>
              <a:t>ITC-04 Waived Off</a:t>
            </a:r>
            <a:endParaRPr lang="en-IN" dirty="0"/>
          </a:p>
        </p:txBody>
      </p:sp>
      <p:sp>
        <p:nvSpPr>
          <p:cNvPr id="3" name="Content Placeholder 2"/>
          <p:cNvSpPr>
            <a:spLocks noGrp="1"/>
          </p:cNvSpPr>
          <p:nvPr>
            <p:ph sz="quarter" idx="1"/>
          </p:nvPr>
        </p:nvSpPr>
        <p:spPr>
          <a:xfrm>
            <a:off x="534924" y="1231393"/>
            <a:ext cx="8667750" cy="5017007"/>
          </a:xfrm>
        </p:spPr>
        <p:txBody>
          <a:bodyPr>
            <a:normAutofit fontScale="92500" lnSpcReduction="10000"/>
          </a:bodyPr>
          <a:lstStyle/>
          <a:p>
            <a:pPr algn="just"/>
            <a:r>
              <a:rPr lang="en-US" dirty="0"/>
              <a:t>CBIC vide Notification No. 38/2019 – Central Tax notifies the registered persons required to furnish the details of challans in FORM ITC-04 u/s 143 read with Rule 45(3) shall not be required to furnish FORM ITC-04 for the period July, 2017 to March, 2019</a:t>
            </a:r>
            <a:r>
              <a:rPr lang="en-US" dirty="0" smtClean="0"/>
              <a:t>.</a:t>
            </a:r>
          </a:p>
          <a:p>
            <a:pPr marL="0" indent="0" algn="just">
              <a:buNone/>
            </a:pPr>
            <a:endParaRPr lang="en-US" dirty="0" smtClean="0"/>
          </a:p>
          <a:p>
            <a:pPr algn="just"/>
            <a:r>
              <a:rPr lang="en-US" dirty="0" smtClean="0"/>
              <a:t>The </a:t>
            </a:r>
            <a:r>
              <a:rPr lang="en-US" dirty="0"/>
              <a:t>said amendment was ought to come as the portal had several technical glitches and many </a:t>
            </a:r>
            <a:r>
              <a:rPr lang="en-US" dirty="0" smtClean="0"/>
              <a:t>taxpayers </a:t>
            </a:r>
            <a:r>
              <a:rPr lang="en-US" dirty="0"/>
              <a:t>faced difficulty in filing ITC-04</a:t>
            </a:r>
            <a:r>
              <a:rPr lang="en-US" dirty="0" smtClean="0"/>
              <a:t>.</a:t>
            </a:r>
          </a:p>
          <a:p>
            <a:pPr marL="0" indent="0" algn="just">
              <a:buNone/>
            </a:pPr>
            <a:endParaRPr lang="en-US" dirty="0"/>
          </a:p>
          <a:p>
            <a:pPr algn="just"/>
            <a:r>
              <a:rPr lang="en-US" dirty="0"/>
              <a:t>However goods dispatched to a job worker in the period July, 2017 to March, 2019 but not received from a job worker or not supplied from the place of business of the job worker as on the 31st March, 2019,  has to be furnished in FORM ITC-04 for the quarter April-June, 2019.</a:t>
            </a:r>
            <a:endParaRPr lang="en-IN" dirty="0"/>
          </a:p>
        </p:txBody>
      </p:sp>
      <p:pic>
        <p:nvPicPr>
          <p:cNvPr id="6" name="Picture 5" descr="LO.JPG"/>
          <p:cNvPicPr/>
          <p:nvPr/>
        </p:nvPicPr>
        <p:blipFill>
          <a:blip r:embed="rId3"/>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82195497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089900" cy="871410"/>
          </a:xfrm>
        </p:spPr>
        <p:txBody>
          <a:bodyPr>
            <a:normAutofit fontScale="90000"/>
          </a:bodyPr>
          <a:lstStyle/>
          <a:p>
            <a:r>
              <a:rPr lang="en-US" dirty="0" smtClean="0"/>
              <a:t>Rule 138E:Blocking of E-Way bill-Date Extended</a:t>
            </a:r>
            <a:endParaRPr lang="en-IN" dirty="0"/>
          </a:p>
        </p:txBody>
      </p:sp>
      <p:sp>
        <p:nvSpPr>
          <p:cNvPr id="3" name="Content Placeholder 2"/>
          <p:cNvSpPr>
            <a:spLocks noGrp="1"/>
          </p:cNvSpPr>
          <p:nvPr>
            <p:ph sz="quarter" idx="1"/>
          </p:nvPr>
        </p:nvSpPr>
        <p:spPr>
          <a:xfrm>
            <a:off x="495300" y="1600200"/>
            <a:ext cx="8524577" cy="4873752"/>
          </a:xfrm>
        </p:spPr>
        <p:txBody>
          <a:bodyPr>
            <a:normAutofit lnSpcReduction="10000"/>
          </a:bodyPr>
          <a:lstStyle/>
          <a:p>
            <a:pPr algn="just"/>
            <a:r>
              <a:rPr lang="en-US" dirty="0" smtClean="0"/>
              <a:t>The </a:t>
            </a:r>
            <a:r>
              <a:rPr lang="en-US" dirty="0"/>
              <a:t>Central Board of Indirect Taxes and Customs (CBIC) has extended the date from which the non-filers of GST returns would be blocked from generating E-Way Bill vide Notification </a:t>
            </a:r>
            <a:r>
              <a:rPr lang="en-US" dirty="0" smtClean="0"/>
              <a:t>No.36/2019-Central Tax till 21</a:t>
            </a:r>
            <a:r>
              <a:rPr lang="en-US" baseline="30000" dirty="0" smtClean="0"/>
              <a:t>st</a:t>
            </a:r>
            <a:r>
              <a:rPr lang="en-US" dirty="0" smtClean="0"/>
              <a:t> November,2019.</a:t>
            </a:r>
          </a:p>
          <a:p>
            <a:pPr marL="0" indent="0" algn="just">
              <a:buNone/>
            </a:pPr>
            <a:endParaRPr lang="en-US" dirty="0" smtClean="0"/>
          </a:p>
          <a:p>
            <a:pPr algn="just"/>
            <a:r>
              <a:rPr lang="en-US" dirty="0" smtClean="0"/>
              <a:t>Taxpayers will not be able to generate e-way bill when they default </a:t>
            </a:r>
            <a:r>
              <a:rPr lang="en-US" dirty="0"/>
              <a:t>in filing of GST Returns for </a:t>
            </a:r>
            <a:r>
              <a:rPr lang="en-US" b="1" dirty="0" smtClean="0"/>
              <a:t>two periods consecutively</a:t>
            </a:r>
            <a:r>
              <a:rPr lang="en-US" dirty="0" smtClean="0"/>
              <a:t>.</a:t>
            </a:r>
            <a:r>
              <a:rPr lang="en-US" dirty="0"/>
              <a:t/>
            </a:r>
            <a:br>
              <a:rPr lang="en-US" dirty="0"/>
            </a:br>
            <a:r>
              <a:rPr lang="en-US" dirty="0"/>
              <a:t/>
            </a:r>
            <a:br>
              <a:rPr lang="en-US" dirty="0"/>
            </a:br>
            <a:r>
              <a:rPr lang="en-US" dirty="0"/>
              <a:t/>
            </a:r>
            <a:br>
              <a:rPr lang="en-US" dirty="0"/>
            </a:br>
            <a:r>
              <a:rPr lang="en-US" dirty="0"/>
              <a:t/>
            </a:r>
            <a:br>
              <a:rPr lang="en-US" dirty="0"/>
            </a:br>
            <a:endParaRPr lang="en-IN" dirty="0"/>
          </a:p>
        </p:txBody>
      </p:sp>
      <p:graphicFrame>
        <p:nvGraphicFramePr>
          <p:cNvPr id="5" name="Diagram 4"/>
          <p:cNvGraphicFramePr/>
          <p:nvPr>
            <p:extLst>
              <p:ext uri="{D42A27DB-BD31-4B8C-83A1-F6EECF244321}">
                <p14:modId xmlns:p14="http://schemas.microsoft.com/office/powerpoint/2010/main" val="2522117134"/>
              </p:ext>
            </p:extLst>
          </p:nvPr>
        </p:nvGraphicFramePr>
        <p:xfrm>
          <a:off x="621164" y="4058268"/>
          <a:ext cx="8170875" cy="21766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LO.JPG"/>
          <p:cNvPicPr/>
          <p:nvPr/>
        </p:nvPicPr>
        <p:blipFill>
          <a:blip r:embed="rId7"/>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93710911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089900" cy="603186"/>
          </a:xfrm>
        </p:spPr>
        <p:txBody>
          <a:bodyPr/>
          <a:lstStyle/>
          <a:p>
            <a:r>
              <a:rPr lang="en-US" dirty="0" smtClean="0"/>
              <a:t>Reverse Charge Mechanism U/s 9(4)</a:t>
            </a:r>
            <a:endParaRPr lang="en-IN" dirty="0"/>
          </a:p>
        </p:txBody>
      </p:sp>
      <p:sp>
        <p:nvSpPr>
          <p:cNvPr id="3" name="Content Placeholder 2"/>
          <p:cNvSpPr>
            <a:spLocks noGrp="1"/>
          </p:cNvSpPr>
          <p:nvPr>
            <p:ph sz="quarter" idx="1"/>
          </p:nvPr>
        </p:nvSpPr>
        <p:spPr>
          <a:xfrm>
            <a:off x="495300" y="1600200"/>
            <a:ext cx="8628126" cy="4873752"/>
          </a:xfrm>
        </p:spPr>
        <p:txBody>
          <a:bodyPr>
            <a:normAutofit fontScale="92500" lnSpcReduction="10000"/>
          </a:bodyPr>
          <a:lstStyle/>
          <a:p>
            <a:pPr algn="just"/>
            <a:r>
              <a:rPr lang="en-IN" dirty="0"/>
              <a:t>Notification No. 24/2019- (CT Rate) issued amending the entry related to cement on which GST is leviable under Reverse Charge mechanism</a:t>
            </a:r>
            <a:r>
              <a:rPr lang="en-IN" dirty="0" smtClean="0"/>
              <a:t>.</a:t>
            </a:r>
          </a:p>
          <a:p>
            <a:pPr marL="0" indent="0" algn="just">
              <a:buNone/>
            </a:pPr>
            <a:endParaRPr lang="en-IN" dirty="0"/>
          </a:p>
          <a:p>
            <a:pPr algn="just"/>
            <a:r>
              <a:rPr lang="en-IN" dirty="0"/>
              <a:t>The condition of minimum purchase from registered dealer now removed in case of cement</a:t>
            </a:r>
            <a:r>
              <a:rPr lang="en-IN" dirty="0" smtClean="0"/>
              <a:t>.</a:t>
            </a:r>
          </a:p>
          <a:p>
            <a:pPr marL="0" indent="0" algn="just">
              <a:buNone/>
            </a:pPr>
            <a:endParaRPr lang="en-IN" dirty="0"/>
          </a:p>
          <a:p>
            <a:pPr algn="just"/>
            <a:r>
              <a:rPr lang="en-US" dirty="0"/>
              <a:t>Hence on purchase of cement from unregistered person GST under RCM shall be paid by the promoter irrespective of shortfall</a:t>
            </a:r>
            <a:r>
              <a:rPr lang="en-US" dirty="0" smtClean="0"/>
              <a:t>.</a:t>
            </a:r>
          </a:p>
          <a:p>
            <a:pPr marL="0" indent="0" algn="just">
              <a:buNone/>
            </a:pPr>
            <a:endParaRPr lang="en-US" dirty="0"/>
          </a:p>
          <a:p>
            <a:pPr algn="just"/>
            <a:r>
              <a:rPr lang="en-US" dirty="0"/>
              <a:t>RCM shall be applicable in all the cases-whether opting for 1%/5% or 12%-earlier it was applicable only on projects with GST rate of 1%/5</a:t>
            </a:r>
            <a:r>
              <a:rPr lang="en-US" dirty="0" smtClean="0"/>
              <a:t>%.</a:t>
            </a:r>
            <a:endParaRPr lang="en-US" dirty="0"/>
          </a:p>
          <a:p>
            <a:pPr marL="0" indent="0" algn="just">
              <a:buNone/>
            </a:pPr>
            <a:endParaRPr lang="en-IN" dirty="0"/>
          </a:p>
        </p:txBody>
      </p:sp>
      <p:pic>
        <p:nvPicPr>
          <p:cNvPr id="6" name="Picture 5" descr="LO.JPG"/>
          <p:cNvPicPr/>
          <p:nvPr/>
        </p:nvPicPr>
        <p:blipFill>
          <a:blip r:embed="rId3"/>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14637276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966" y="452718"/>
            <a:ext cx="7641337" cy="753230"/>
          </a:xfrm>
        </p:spPr>
        <p:txBody>
          <a:bodyPr>
            <a:normAutofit fontScale="90000"/>
          </a:bodyPr>
          <a:lstStyle/>
          <a:p>
            <a:r>
              <a:rPr lang="en-IN" dirty="0"/>
              <a:t> </a:t>
            </a:r>
            <a:r>
              <a:rPr lang="en-IN" b="1" dirty="0" smtClean="0"/>
              <a:t>Reverse </a:t>
            </a:r>
            <a:r>
              <a:rPr lang="en-IN" b="1" dirty="0"/>
              <a:t>charge Mechanism</a:t>
            </a:r>
            <a:r>
              <a:rPr lang="en-IN" dirty="0"/>
              <a:t/>
            </a:r>
            <a:br>
              <a:rPr lang="en-IN" dirty="0"/>
            </a:br>
            <a:endParaRPr lang="en-IN" dirty="0"/>
          </a:p>
        </p:txBody>
      </p:sp>
      <p:sp>
        <p:nvSpPr>
          <p:cNvPr id="3" name="Content Placeholder 2"/>
          <p:cNvSpPr>
            <a:spLocks noGrp="1"/>
          </p:cNvSpPr>
          <p:nvPr>
            <p:ph sz="quarter" idx="1"/>
          </p:nvPr>
        </p:nvSpPr>
        <p:spPr>
          <a:xfrm>
            <a:off x="495300" y="1298714"/>
            <a:ext cx="8836152" cy="4949686"/>
          </a:xfrm>
        </p:spPr>
        <p:txBody>
          <a:bodyPr>
            <a:normAutofit fontScale="92500" lnSpcReduction="10000"/>
          </a:bodyPr>
          <a:lstStyle/>
          <a:p>
            <a:pPr algn="just"/>
            <a:r>
              <a:rPr lang="en-IN" dirty="0"/>
              <a:t>CBIC notifies certain services under Reverse Charge Method u/s 9(3):</a:t>
            </a:r>
          </a:p>
          <a:p>
            <a:pPr algn="just"/>
            <a:endParaRPr lang="en-IN" dirty="0"/>
          </a:p>
          <a:p>
            <a:pPr algn="just">
              <a:buFont typeface="Wingdings" pitchFamily="2" charset="2"/>
              <a:buChar char="Ø"/>
            </a:pPr>
            <a:r>
              <a:rPr lang="en-IN" dirty="0"/>
              <a:t>Supply of services by authors, music composers, artists by way of transfer or permitting the use or enjoyment of a copyright  - RCM on producer, publisher, etc</a:t>
            </a:r>
            <a:r>
              <a:rPr lang="en-IN" dirty="0" smtClean="0"/>
              <a:t>.</a:t>
            </a:r>
          </a:p>
          <a:p>
            <a:pPr algn="just">
              <a:buFont typeface="Wingdings" pitchFamily="2" charset="2"/>
              <a:buChar char="Ø"/>
            </a:pPr>
            <a:endParaRPr lang="en-IN" dirty="0"/>
          </a:p>
          <a:p>
            <a:pPr lvl="0" algn="just">
              <a:buFont typeface="Wingdings" pitchFamily="2" charset="2"/>
              <a:buChar char="Ø"/>
            </a:pPr>
            <a:r>
              <a:rPr lang="en-IN" dirty="0"/>
              <a:t>Services provided by suppliers paying GST @ 5% by way of renting of a motor vehicle by a non corporate to a body corporate </a:t>
            </a:r>
            <a:r>
              <a:rPr lang="mr-IN" dirty="0"/>
              <a:t>–</a:t>
            </a:r>
            <a:r>
              <a:rPr lang="en-IN" dirty="0"/>
              <a:t> RCM on body </a:t>
            </a:r>
            <a:r>
              <a:rPr lang="en-IN" dirty="0" smtClean="0"/>
              <a:t>corporate.</a:t>
            </a:r>
            <a:r>
              <a:rPr lang="en-US" dirty="0" smtClean="0"/>
              <a:t>{</a:t>
            </a:r>
            <a:r>
              <a:rPr lang="en-US" dirty="0"/>
              <a:t>If supplier charges 12% with ITC then no RCM</a:t>
            </a:r>
            <a:r>
              <a:rPr lang="en-US" dirty="0" smtClean="0"/>
              <a:t>}</a:t>
            </a:r>
          </a:p>
          <a:p>
            <a:pPr lvl="0" algn="just">
              <a:buFont typeface="Wingdings" pitchFamily="2" charset="2"/>
              <a:buChar char="Ø"/>
            </a:pPr>
            <a:endParaRPr lang="en-IN" dirty="0"/>
          </a:p>
          <a:p>
            <a:pPr algn="just">
              <a:buFont typeface="Wingdings" pitchFamily="2" charset="2"/>
              <a:buChar char="Ø"/>
            </a:pPr>
            <a:r>
              <a:rPr lang="en-IN" dirty="0"/>
              <a:t>Services of lending of securities under Securities Lending Scheme, 1997 ("Scheme") of SEBI </a:t>
            </a:r>
            <a:r>
              <a:rPr lang="mr-IN" dirty="0"/>
              <a:t>–</a:t>
            </a:r>
            <a:r>
              <a:rPr lang="en-IN" dirty="0"/>
              <a:t> RCM on borrower</a:t>
            </a:r>
          </a:p>
        </p:txBody>
      </p:sp>
      <p:pic>
        <p:nvPicPr>
          <p:cNvPr id="6" name="Picture 5" descr="LO.JPG"/>
          <p:cNvPicPr/>
          <p:nvPr/>
        </p:nvPicPr>
        <p:blipFill>
          <a:blip r:embed="rId3"/>
          <a:srcRect/>
          <a:stretch>
            <a:fillRect/>
          </a:stretch>
        </p:blipFill>
        <p:spPr bwMode="auto">
          <a:xfrm>
            <a:off x="8133755" y="5870829"/>
            <a:ext cx="1772245" cy="904875"/>
          </a:xfrm>
          <a:prstGeom prst="rect">
            <a:avLst/>
          </a:prstGeom>
          <a:noFill/>
          <a:ln w="9525">
            <a:noFill/>
            <a:miter lim="800000"/>
            <a:headEnd/>
            <a:tailEnd/>
          </a:ln>
        </p:spPr>
      </p:pic>
    </p:spTree>
    <p:extLst>
      <p:ext uri="{BB962C8B-B14F-4D97-AF65-F5344CB8AC3E}">
        <p14:creationId xmlns:p14="http://schemas.microsoft.com/office/powerpoint/2010/main" val="67259592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089900" cy="639762"/>
          </a:xfrm>
        </p:spPr>
        <p:txBody>
          <a:bodyPr/>
          <a:lstStyle/>
          <a:p>
            <a:r>
              <a:rPr lang="en-US" dirty="0" smtClean="0"/>
              <a:t>Exemption to certain services</a:t>
            </a:r>
            <a:endParaRPr lang="en-IN" dirty="0"/>
          </a:p>
        </p:txBody>
      </p:sp>
      <p:sp>
        <p:nvSpPr>
          <p:cNvPr id="3" name="Content Placeholder 2"/>
          <p:cNvSpPr>
            <a:spLocks noGrp="1"/>
          </p:cNvSpPr>
          <p:nvPr>
            <p:ph sz="quarter" idx="1"/>
          </p:nvPr>
        </p:nvSpPr>
        <p:spPr>
          <a:xfrm>
            <a:off x="666880" y="1025610"/>
            <a:ext cx="8486264" cy="4195481"/>
          </a:xfrm>
        </p:spPr>
        <p:txBody>
          <a:bodyPr/>
          <a:lstStyle/>
          <a:p>
            <a:pPr algn="just"/>
            <a:r>
              <a:rPr lang="en-IN" dirty="0" smtClean="0"/>
              <a:t>CBIC vide </a:t>
            </a:r>
            <a:r>
              <a:rPr lang="en-IN" dirty="0"/>
              <a:t>Notification No. 21/2019-Central Tax (</a:t>
            </a:r>
            <a:r>
              <a:rPr lang="en-IN" dirty="0" smtClean="0"/>
              <a:t>Rate) </a:t>
            </a:r>
            <a:r>
              <a:rPr lang="en-IN" dirty="0"/>
              <a:t>and Notification No. </a:t>
            </a:r>
            <a:r>
              <a:rPr lang="en-IN" dirty="0" smtClean="0"/>
              <a:t>20/2019-IntegratedTax </a:t>
            </a:r>
            <a:r>
              <a:rPr lang="en-IN" dirty="0"/>
              <a:t>(Rate) exempted </a:t>
            </a:r>
            <a:r>
              <a:rPr lang="en-IN" dirty="0" smtClean="0"/>
              <a:t>following services from GST:</a:t>
            </a:r>
          </a:p>
          <a:p>
            <a:endParaRPr lang="en-IN" dirty="0"/>
          </a:p>
        </p:txBody>
      </p:sp>
      <p:graphicFrame>
        <p:nvGraphicFramePr>
          <p:cNvPr id="6" name="Diagram 5"/>
          <p:cNvGraphicFramePr/>
          <p:nvPr>
            <p:extLst>
              <p:ext uri="{D42A27DB-BD31-4B8C-83A1-F6EECF244321}">
                <p14:modId xmlns:p14="http://schemas.microsoft.com/office/powerpoint/2010/main" val="1741255339"/>
              </p:ext>
            </p:extLst>
          </p:nvPr>
        </p:nvGraphicFramePr>
        <p:xfrm>
          <a:off x="683514" y="2499360"/>
          <a:ext cx="8241792" cy="40038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LO.JPG"/>
          <p:cNvPicPr/>
          <p:nvPr/>
        </p:nvPicPr>
        <p:blipFill>
          <a:blip r:embed="rId8"/>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30582622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089900" cy="786066"/>
          </a:xfrm>
        </p:spPr>
        <p:txBody>
          <a:bodyPr>
            <a:normAutofit fontScale="90000"/>
          </a:bodyPr>
          <a:lstStyle/>
          <a:p>
            <a:r>
              <a:rPr lang="en-US" dirty="0" smtClean="0"/>
              <a:t>Rate Changes: Hotel &amp; Restaurant Services. </a:t>
            </a:r>
            <a:endParaRPr lang="en-IN"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93998610"/>
              </p:ext>
            </p:extLst>
          </p:nvPr>
        </p:nvGraphicFramePr>
        <p:xfrm>
          <a:off x="604266" y="1267967"/>
          <a:ext cx="8647939" cy="3834387"/>
        </p:xfrm>
        <a:graphic>
          <a:graphicData uri="http://schemas.openxmlformats.org/drawingml/2006/table">
            <a:tbl>
              <a:tblPr firstRow="1" bandRow="1">
                <a:tableStyleId>{5C22544A-7EE6-4342-B048-85BDC9FD1C3A}</a:tableStyleId>
              </a:tblPr>
              <a:tblGrid>
                <a:gridCol w="5478018"/>
                <a:gridCol w="1664208"/>
                <a:gridCol w="1505713"/>
              </a:tblGrid>
              <a:tr h="466255">
                <a:tc>
                  <a:txBody>
                    <a:bodyPr/>
                    <a:lstStyle/>
                    <a:p>
                      <a:pPr marL="0" algn="l" defTabSz="457200" rtl="0" eaLnBrk="1" fontAlgn="t" latinLnBrk="0" hangingPunct="1">
                        <a:spcAft>
                          <a:spcPts val="0"/>
                        </a:spcAft>
                      </a:pPr>
                      <a:r>
                        <a:rPr lang="en-US" sz="1400" kern="1200" dirty="0" smtClean="0">
                          <a:solidFill>
                            <a:schemeClr val="dk1"/>
                          </a:solidFill>
                          <a:effectLst/>
                          <a:latin typeface="+mn-lt"/>
                          <a:ea typeface="+mn-ea"/>
                          <a:cs typeface="+mn-cs"/>
                        </a:rPr>
                        <a:t>Services</a:t>
                      </a:r>
                      <a:endParaRPr lang="en-IN" sz="1400" kern="1200" dirty="0">
                        <a:solidFill>
                          <a:schemeClr val="dk1"/>
                        </a:solidFill>
                        <a:effectLst/>
                        <a:latin typeface="+mn-lt"/>
                        <a:ea typeface="+mn-ea"/>
                        <a:cs typeface="+mn-cs"/>
                      </a:endParaRPr>
                    </a:p>
                  </a:txBody>
                  <a:tcPr marL="0" marR="0" marT="0" marB="0" anchor="b"/>
                </a:tc>
                <a:tc>
                  <a:txBody>
                    <a:bodyPr/>
                    <a:lstStyle/>
                    <a:p>
                      <a:pPr marL="0" algn="l" defTabSz="457200" rtl="0" eaLnBrk="1" fontAlgn="t" latinLnBrk="0" hangingPunct="1">
                        <a:spcAft>
                          <a:spcPts val="0"/>
                        </a:spcAft>
                      </a:pPr>
                      <a:r>
                        <a:rPr lang="en-IN" sz="1400" kern="1200" dirty="0">
                          <a:solidFill>
                            <a:schemeClr val="dk1"/>
                          </a:solidFill>
                          <a:effectLst/>
                          <a:latin typeface="+mn-lt"/>
                          <a:ea typeface="+mn-ea"/>
                          <a:cs typeface="+mn-cs"/>
                        </a:rPr>
                        <a:t>GST </a:t>
                      </a:r>
                      <a:r>
                        <a:rPr lang="en-IN" sz="1400" kern="1200" dirty="0" smtClean="0">
                          <a:solidFill>
                            <a:schemeClr val="dk1"/>
                          </a:solidFill>
                          <a:effectLst/>
                          <a:latin typeface="+mn-lt"/>
                          <a:ea typeface="+mn-ea"/>
                          <a:cs typeface="+mn-cs"/>
                        </a:rPr>
                        <a:t>New Rates</a:t>
                      </a:r>
                      <a:endParaRPr lang="en-IN" sz="1400" kern="1200" dirty="0">
                        <a:solidFill>
                          <a:schemeClr val="dk1"/>
                        </a:solidFill>
                        <a:effectLst/>
                        <a:latin typeface="+mn-lt"/>
                        <a:ea typeface="+mn-ea"/>
                        <a:cs typeface="+mn-cs"/>
                      </a:endParaRPr>
                    </a:p>
                  </a:txBody>
                  <a:tcPr marL="0" marR="0" marT="0" marB="0" anchor="b"/>
                </a:tc>
                <a:tc>
                  <a:txBody>
                    <a:bodyPr/>
                    <a:lstStyle/>
                    <a:p>
                      <a:pPr marL="0" algn="l" defTabSz="457200" rtl="0" eaLnBrk="1" fontAlgn="t" latinLnBrk="0" hangingPunct="1">
                        <a:spcAft>
                          <a:spcPts val="0"/>
                        </a:spcAft>
                      </a:pPr>
                      <a:r>
                        <a:rPr lang="en-US" sz="1400" kern="1200" dirty="0" smtClean="0">
                          <a:solidFill>
                            <a:schemeClr val="dk1"/>
                          </a:solidFill>
                          <a:effectLst/>
                          <a:latin typeface="+mn-lt"/>
                          <a:ea typeface="+mn-ea"/>
                          <a:cs typeface="+mn-cs"/>
                        </a:rPr>
                        <a:t>GST Old Rates</a:t>
                      </a:r>
                      <a:endParaRPr lang="en-IN" sz="1400" kern="1200" dirty="0">
                        <a:solidFill>
                          <a:schemeClr val="dk1"/>
                        </a:solidFill>
                        <a:effectLst/>
                        <a:latin typeface="+mn-lt"/>
                        <a:ea typeface="+mn-ea"/>
                        <a:cs typeface="+mn-cs"/>
                      </a:endParaRPr>
                    </a:p>
                  </a:txBody>
                  <a:tcPr marL="0" marR="0" marT="0" marB="0" anchor="b"/>
                </a:tc>
              </a:tr>
              <a:tr h="570602">
                <a:tc>
                  <a:txBody>
                    <a:bodyPr/>
                    <a:lstStyle/>
                    <a:p>
                      <a:pPr marL="0" algn="l" defTabSz="457200" rtl="0" eaLnBrk="1" fontAlgn="t" latinLnBrk="0" hangingPunct="1">
                        <a:lnSpc>
                          <a:spcPts val="1320"/>
                        </a:lnSpc>
                        <a:spcAft>
                          <a:spcPts val="0"/>
                        </a:spcAft>
                      </a:pPr>
                      <a:r>
                        <a:rPr lang="en-IN" sz="1400" kern="1200" dirty="0" smtClean="0">
                          <a:solidFill>
                            <a:schemeClr val="dk1"/>
                          </a:solidFill>
                          <a:effectLst/>
                          <a:latin typeface="+mn-lt"/>
                          <a:ea typeface="+mn-ea"/>
                          <a:cs typeface="+mn-cs"/>
                        </a:rPr>
                        <a:t>Hotel Accommodation Transaction </a:t>
                      </a:r>
                      <a:r>
                        <a:rPr lang="en-IN" sz="1400" kern="1200" dirty="0">
                          <a:solidFill>
                            <a:schemeClr val="dk1"/>
                          </a:solidFill>
                          <a:effectLst/>
                          <a:latin typeface="+mn-lt"/>
                          <a:ea typeface="+mn-ea"/>
                          <a:cs typeface="+mn-cs"/>
                        </a:rPr>
                        <a:t>Value per Unit (Rs) per </a:t>
                      </a:r>
                      <a:r>
                        <a:rPr lang="en-IN" sz="1400" kern="1200" dirty="0" smtClean="0">
                          <a:solidFill>
                            <a:schemeClr val="dk1"/>
                          </a:solidFill>
                          <a:effectLst/>
                          <a:latin typeface="+mn-lt"/>
                          <a:ea typeface="+mn-ea"/>
                          <a:cs typeface="+mn-cs"/>
                        </a:rPr>
                        <a:t>day &lt; </a:t>
                      </a:r>
                      <a:r>
                        <a:rPr lang="en-IN" sz="1400" kern="1200" dirty="0">
                          <a:solidFill>
                            <a:schemeClr val="dk1"/>
                          </a:solidFill>
                          <a:effectLst/>
                          <a:latin typeface="+mn-lt"/>
                          <a:ea typeface="+mn-ea"/>
                          <a:cs typeface="+mn-cs"/>
                        </a:rPr>
                        <a:t>Rs </a:t>
                      </a:r>
                      <a:r>
                        <a:rPr lang="en-IN" sz="1400" kern="1200" dirty="0" smtClean="0">
                          <a:solidFill>
                            <a:schemeClr val="dk1"/>
                          </a:solidFill>
                          <a:effectLst/>
                          <a:latin typeface="+mn-lt"/>
                          <a:ea typeface="+mn-ea"/>
                          <a:cs typeface="+mn-cs"/>
                        </a:rPr>
                        <a:t>1000</a:t>
                      </a:r>
                      <a:endParaRPr lang="en-IN" sz="1400" kern="1200" dirty="0">
                        <a:solidFill>
                          <a:schemeClr val="dk1"/>
                        </a:solidFill>
                        <a:effectLst/>
                        <a:latin typeface="+mn-lt"/>
                        <a:ea typeface="+mn-ea"/>
                        <a:cs typeface="+mn-cs"/>
                      </a:endParaRPr>
                    </a:p>
                  </a:txBody>
                  <a:tcPr marL="0" marR="0" marT="0" marB="0" anchor="b"/>
                </a:tc>
                <a:tc>
                  <a:txBody>
                    <a:bodyPr/>
                    <a:lstStyle/>
                    <a:p>
                      <a:pPr marL="0" algn="l" defTabSz="457200" rtl="0" eaLnBrk="1" fontAlgn="t" latinLnBrk="0" hangingPunct="1">
                        <a:lnSpc>
                          <a:spcPts val="1320"/>
                        </a:lnSpc>
                        <a:spcAft>
                          <a:spcPts val="0"/>
                        </a:spcAft>
                      </a:pPr>
                      <a:r>
                        <a:rPr lang="en-IN" sz="1400" kern="1200" dirty="0">
                          <a:solidFill>
                            <a:schemeClr val="dk1"/>
                          </a:solidFill>
                          <a:effectLst/>
                          <a:latin typeface="+mn-lt"/>
                          <a:ea typeface="+mn-ea"/>
                          <a:cs typeface="+mn-cs"/>
                        </a:rPr>
                        <a:t>Nil</a:t>
                      </a:r>
                    </a:p>
                  </a:txBody>
                  <a:tcPr marL="0" marR="0" marT="0" marB="0" anchor="b"/>
                </a:tc>
                <a:tc>
                  <a:txBody>
                    <a:bodyPr/>
                    <a:lstStyle/>
                    <a:p>
                      <a:pPr marL="0" algn="l" defTabSz="457200" rtl="0" eaLnBrk="1" fontAlgn="t" latinLnBrk="0" hangingPunct="1">
                        <a:lnSpc>
                          <a:spcPts val="1320"/>
                        </a:lnSpc>
                        <a:spcAft>
                          <a:spcPts val="0"/>
                        </a:spcAft>
                      </a:pPr>
                      <a:r>
                        <a:rPr lang="en-IN" sz="1400" kern="1200" dirty="0">
                          <a:solidFill>
                            <a:schemeClr val="tx1"/>
                          </a:solidFill>
                          <a:effectLst/>
                          <a:latin typeface="+mn-lt"/>
                          <a:ea typeface="+mn-ea"/>
                          <a:cs typeface="+mn-cs"/>
                        </a:rPr>
                        <a:t>Nil</a:t>
                      </a:r>
                    </a:p>
                  </a:txBody>
                  <a:tcPr marL="0" marR="0" marT="0" marB="0" anchor="b"/>
                </a:tc>
              </a:tr>
              <a:tr h="466255">
                <a:tc>
                  <a:txBody>
                    <a:bodyPr/>
                    <a:lstStyle/>
                    <a:p>
                      <a:pPr marL="0" algn="l" defTabSz="457200" rtl="0" eaLnBrk="1" fontAlgn="t" latinLnBrk="0" hangingPunct="1">
                        <a:lnSpc>
                          <a:spcPts val="1320"/>
                        </a:lnSpc>
                        <a:spcAft>
                          <a:spcPts val="0"/>
                        </a:spcAft>
                      </a:pPr>
                      <a:r>
                        <a:rPr lang="en-IN" sz="1400" kern="1200" dirty="0" smtClean="0">
                          <a:solidFill>
                            <a:schemeClr val="dk1"/>
                          </a:solidFill>
                          <a:effectLst/>
                          <a:latin typeface="+mn-lt"/>
                          <a:ea typeface="+mn-ea"/>
                          <a:cs typeface="+mn-cs"/>
                        </a:rPr>
                        <a:t>Hotel Accommodation Transaction </a:t>
                      </a:r>
                      <a:r>
                        <a:rPr lang="en-IN" sz="1400" kern="1200" dirty="0">
                          <a:solidFill>
                            <a:schemeClr val="dk1"/>
                          </a:solidFill>
                          <a:effectLst/>
                          <a:latin typeface="+mn-lt"/>
                          <a:ea typeface="+mn-ea"/>
                          <a:cs typeface="+mn-cs"/>
                        </a:rPr>
                        <a:t>Value per Unit (Rs) per day Rs 1001 to Rs </a:t>
                      </a:r>
                      <a:r>
                        <a:rPr lang="en-IN" sz="1400" kern="1200" dirty="0" smtClean="0">
                          <a:solidFill>
                            <a:schemeClr val="dk1"/>
                          </a:solidFill>
                          <a:effectLst/>
                          <a:latin typeface="+mn-lt"/>
                          <a:ea typeface="+mn-ea"/>
                          <a:cs typeface="+mn-cs"/>
                        </a:rPr>
                        <a:t>7500</a:t>
                      </a:r>
                      <a:endParaRPr lang="en-IN" sz="1400" kern="1200" dirty="0">
                        <a:solidFill>
                          <a:schemeClr val="dk1"/>
                        </a:solidFill>
                        <a:effectLst/>
                        <a:latin typeface="+mn-lt"/>
                        <a:ea typeface="+mn-ea"/>
                        <a:cs typeface="+mn-cs"/>
                      </a:endParaRPr>
                    </a:p>
                  </a:txBody>
                  <a:tcPr marL="0" marR="0" marT="0" marB="0" anchor="b"/>
                </a:tc>
                <a:tc>
                  <a:txBody>
                    <a:bodyPr/>
                    <a:lstStyle/>
                    <a:p>
                      <a:pPr marL="0" algn="l" defTabSz="457200" rtl="0" eaLnBrk="1" fontAlgn="t" latinLnBrk="0" hangingPunct="1">
                        <a:lnSpc>
                          <a:spcPts val="1320"/>
                        </a:lnSpc>
                        <a:spcAft>
                          <a:spcPts val="0"/>
                        </a:spcAft>
                      </a:pPr>
                      <a:r>
                        <a:rPr lang="en-IN" sz="1400" kern="1200" dirty="0">
                          <a:solidFill>
                            <a:schemeClr val="dk1"/>
                          </a:solidFill>
                          <a:effectLst/>
                          <a:latin typeface="+mn-lt"/>
                          <a:ea typeface="+mn-ea"/>
                          <a:cs typeface="+mn-cs"/>
                        </a:rPr>
                        <a:t>12%</a:t>
                      </a:r>
                    </a:p>
                  </a:txBody>
                  <a:tcPr marL="0" marR="0" marT="0" marB="0" anchor="b"/>
                </a:tc>
                <a:tc>
                  <a:txBody>
                    <a:bodyPr/>
                    <a:lstStyle/>
                    <a:p>
                      <a:pPr marL="0" algn="l" defTabSz="457200" rtl="0" eaLnBrk="1" fontAlgn="t" latinLnBrk="0" hangingPunct="1">
                        <a:lnSpc>
                          <a:spcPts val="1320"/>
                        </a:lnSpc>
                        <a:spcAft>
                          <a:spcPts val="0"/>
                        </a:spcAft>
                      </a:pPr>
                      <a:r>
                        <a:rPr lang="en-IN" sz="1400" kern="1200" dirty="0">
                          <a:solidFill>
                            <a:schemeClr val="tx1"/>
                          </a:solidFill>
                          <a:effectLst/>
                          <a:latin typeface="+mn-lt"/>
                          <a:ea typeface="+mn-ea"/>
                          <a:cs typeface="+mn-cs"/>
                        </a:rPr>
                        <a:t>12</a:t>
                      </a:r>
                      <a:r>
                        <a:rPr lang="en-IN" sz="1400" kern="1200" dirty="0" smtClean="0">
                          <a:solidFill>
                            <a:schemeClr val="tx1"/>
                          </a:solidFill>
                          <a:effectLst/>
                          <a:latin typeface="+mn-lt"/>
                          <a:ea typeface="+mn-ea"/>
                          <a:cs typeface="+mn-cs"/>
                        </a:rPr>
                        <a:t>% upto 2499</a:t>
                      </a:r>
                    </a:p>
                    <a:p>
                      <a:pPr marL="0" algn="l" defTabSz="457200" rtl="0" eaLnBrk="1" fontAlgn="t" latinLnBrk="0" hangingPunct="1">
                        <a:lnSpc>
                          <a:spcPts val="1320"/>
                        </a:lnSpc>
                        <a:spcAft>
                          <a:spcPts val="0"/>
                        </a:spcAft>
                      </a:pPr>
                      <a:r>
                        <a:rPr lang="en-US" sz="1400" kern="1200" dirty="0" smtClean="0">
                          <a:solidFill>
                            <a:schemeClr val="tx1"/>
                          </a:solidFill>
                          <a:effectLst/>
                          <a:latin typeface="+mn-lt"/>
                          <a:ea typeface="+mn-ea"/>
                          <a:cs typeface="+mn-cs"/>
                        </a:rPr>
                        <a:t>18% on 2500-7500</a:t>
                      </a:r>
                      <a:endParaRPr lang="en-IN" sz="1400" kern="1200" dirty="0">
                        <a:solidFill>
                          <a:schemeClr val="tx1"/>
                        </a:solidFill>
                        <a:effectLst/>
                        <a:latin typeface="+mn-lt"/>
                        <a:ea typeface="+mn-ea"/>
                        <a:cs typeface="+mn-cs"/>
                      </a:endParaRPr>
                    </a:p>
                  </a:txBody>
                  <a:tcPr marL="0" marR="0" marT="0" marB="0" anchor="b"/>
                </a:tc>
              </a:tr>
              <a:tr h="466255">
                <a:tc>
                  <a:txBody>
                    <a:bodyPr/>
                    <a:lstStyle/>
                    <a:p>
                      <a:pPr marL="0" algn="l" defTabSz="457200" rtl="0" eaLnBrk="1" fontAlgn="t" latinLnBrk="0" hangingPunct="1">
                        <a:lnSpc>
                          <a:spcPts val="1320"/>
                        </a:lnSpc>
                        <a:spcAft>
                          <a:spcPts val="0"/>
                        </a:spcAft>
                      </a:pPr>
                      <a:r>
                        <a:rPr lang="en-IN" sz="1400" kern="1200" dirty="0" smtClean="0">
                          <a:solidFill>
                            <a:schemeClr val="dk1"/>
                          </a:solidFill>
                          <a:effectLst/>
                          <a:latin typeface="+mn-lt"/>
                          <a:ea typeface="+mn-ea"/>
                          <a:cs typeface="+mn-cs"/>
                        </a:rPr>
                        <a:t>Hotel Accommodation Transaction </a:t>
                      </a:r>
                      <a:r>
                        <a:rPr lang="en-IN" sz="1400" kern="1200" dirty="0">
                          <a:solidFill>
                            <a:schemeClr val="dk1"/>
                          </a:solidFill>
                          <a:effectLst/>
                          <a:latin typeface="+mn-lt"/>
                          <a:ea typeface="+mn-ea"/>
                          <a:cs typeface="+mn-cs"/>
                        </a:rPr>
                        <a:t>Value per Unit (Rs) per day Rs 7501 and more</a:t>
                      </a:r>
                    </a:p>
                  </a:txBody>
                  <a:tcPr marL="0" marR="0" marT="0" marB="0" anchor="b"/>
                </a:tc>
                <a:tc>
                  <a:txBody>
                    <a:bodyPr/>
                    <a:lstStyle/>
                    <a:p>
                      <a:pPr marL="0" algn="l" defTabSz="457200" rtl="0" eaLnBrk="1" fontAlgn="t" latinLnBrk="0" hangingPunct="1">
                        <a:lnSpc>
                          <a:spcPts val="1320"/>
                        </a:lnSpc>
                        <a:spcAft>
                          <a:spcPts val="0"/>
                        </a:spcAft>
                      </a:pPr>
                      <a:r>
                        <a:rPr lang="en-IN" sz="1400" kern="1200" dirty="0">
                          <a:solidFill>
                            <a:schemeClr val="dk1"/>
                          </a:solidFill>
                          <a:effectLst/>
                          <a:latin typeface="+mn-lt"/>
                          <a:ea typeface="+mn-ea"/>
                          <a:cs typeface="+mn-cs"/>
                        </a:rPr>
                        <a:t>18%</a:t>
                      </a:r>
                    </a:p>
                  </a:txBody>
                  <a:tcPr marL="0" marR="0" marT="0" marB="0" anchor="b"/>
                </a:tc>
                <a:tc>
                  <a:txBody>
                    <a:bodyPr/>
                    <a:lstStyle/>
                    <a:p>
                      <a:pPr marL="0" algn="l" defTabSz="457200" rtl="0" eaLnBrk="1" fontAlgn="t" latinLnBrk="0" hangingPunct="1">
                        <a:lnSpc>
                          <a:spcPts val="1320"/>
                        </a:lnSpc>
                        <a:spcAft>
                          <a:spcPts val="0"/>
                        </a:spcAft>
                      </a:pPr>
                      <a:r>
                        <a:rPr lang="en-US" sz="1400" kern="1200" dirty="0" smtClean="0">
                          <a:solidFill>
                            <a:schemeClr val="tx1"/>
                          </a:solidFill>
                          <a:effectLst/>
                          <a:latin typeface="+mn-lt"/>
                          <a:ea typeface="+mn-ea"/>
                          <a:cs typeface="+mn-cs"/>
                        </a:rPr>
                        <a:t>28%</a:t>
                      </a:r>
                      <a:endParaRPr lang="en-IN" sz="1400" kern="1200" dirty="0">
                        <a:solidFill>
                          <a:schemeClr val="tx1"/>
                        </a:solidFill>
                        <a:effectLst/>
                        <a:latin typeface="+mn-lt"/>
                        <a:ea typeface="+mn-ea"/>
                        <a:cs typeface="+mn-cs"/>
                      </a:endParaRPr>
                    </a:p>
                  </a:txBody>
                  <a:tcPr marL="0" marR="0" marT="0" marB="0" anchor="b"/>
                </a:tc>
              </a:tr>
              <a:tr h="466255">
                <a:tc>
                  <a:txBody>
                    <a:bodyPr/>
                    <a:lstStyle/>
                    <a:p>
                      <a:pPr marL="0" algn="l" defTabSz="457200" rtl="0" eaLnBrk="1" fontAlgn="t" latinLnBrk="0" hangingPunct="1">
                        <a:lnSpc>
                          <a:spcPts val="1320"/>
                        </a:lnSpc>
                        <a:spcAft>
                          <a:spcPts val="0"/>
                        </a:spcAft>
                      </a:pPr>
                      <a:r>
                        <a:rPr lang="en-IN" sz="1400" kern="1200" dirty="0">
                          <a:solidFill>
                            <a:schemeClr val="dk1"/>
                          </a:solidFill>
                          <a:effectLst/>
                          <a:latin typeface="+mn-lt"/>
                          <a:ea typeface="+mn-ea"/>
                          <a:cs typeface="+mn-cs"/>
                        </a:rPr>
                        <a:t>Outdoor catering services other than at “Specified Premise”</a:t>
                      </a:r>
                    </a:p>
                  </a:txBody>
                  <a:tcPr marL="0" marR="0" marT="0" marB="0" anchor="b"/>
                </a:tc>
                <a:tc>
                  <a:txBody>
                    <a:bodyPr/>
                    <a:lstStyle/>
                    <a:p>
                      <a:pPr marL="0" algn="l" defTabSz="457200" rtl="0" eaLnBrk="1" fontAlgn="t" latinLnBrk="0" hangingPunct="1">
                        <a:lnSpc>
                          <a:spcPts val="1320"/>
                        </a:lnSpc>
                        <a:spcAft>
                          <a:spcPts val="0"/>
                        </a:spcAft>
                      </a:pPr>
                      <a:r>
                        <a:rPr lang="en-IN" sz="1400" kern="1200" dirty="0">
                          <a:solidFill>
                            <a:schemeClr val="dk1"/>
                          </a:solidFill>
                          <a:effectLst/>
                          <a:latin typeface="+mn-lt"/>
                          <a:ea typeface="+mn-ea"/>
                          <a:cs typeface="+mn-cs"/>
                        </a:rPr>
                        <a:t>5% without ITC</a:t>
                      </a:r>
                    </a:p>
                  </a:txBody>
                  <a:tcPr marL="0" marR="0" marT="0" marB="0" anchor="b"/>
                </a:tc>
                <a:tc>
                  <a:txBody>
                    <a:bodyPr/>
                    <a:lstStyle/>
                    <a:p>
                      <a:pPr marL="0" algn="l" defTabSz="457200" rtl="0" eaLnBrk="1" fontAlgn="t" latinLnBrk="0" hangingPunct="1">
                        <a:lnSpc>
                          <a:spcPts val="1320"/>
                        </a:lnSpc>
                        <a:spcAft>
                          <a:spcPts val="0"/>
                        </a:spcAft>
                      </a:pPr>
                      <a:r>
                        <a:rPr lang="en-IN" sz="1400" kern="1200" dirty="0" smtClean="0">
                          <a:solidFill>
                            <a:schemeClr val="tx1"/>
                          </a:solidFill>
                          <a:effectLst/>
                          <a:latin typeface="+mn-lt"/>
                          <a:ea typeface="+mn-ea"/>
                          <a:cs typeface="+mn-cs"/>
                        </a:rPr>
                        <a:t>18% </a:t>
                      </a:r>
                      <a:r>
                        <a:rPr lang="en-IN" sz="1400" kern="1200" dirty="0">
                          <a:solidFill>
                            <a:schemeClr val="tx1"/>
                          </a:solidFill>
                          <a:effectLst/>
                          <a:latin typeface="+mn-lt"/>
                          <a:ea typeface="+mn-ea"/>
                          <a:cs typeface="+mn-cs"/>
                        </a:rPr>
                        <a:t>without ITC</a:t>
                      </a:r>
                    </a:p>
                  </a:txBody>
                  <a:tcPr marL="0" marR="0" marT="0" marB="0" anchor="b"/>
                </a:tc>
              </a:tr>
              <a:tr h="466255">
                <a:tc>
                  <a:txBody>
                    <a:bodyPr/>
                    <a:lstStyle/>
                    <a:p>
                      <a:pPr marL="0" algn="l" defTabSz="457200" rtl="0" eaLnBrk="1" fontAlgn="t" latinLnBrk="0" hangingPunct="1">
                        <a:lnSpc>
                          <a:spcPts val="1320"/>
                        </a:lnSpc>
                        <a:spcAft>
                          <a:spcPts val="0"/>
                        </a:spcAft>
                      </a:pPr>
                      <a:r>
                        <a:rPr lang="en-IN" sz="1400" kern="1200" dirty="0">
                          <a:solidFill>
                            <a:schemeClr val="dk1"/>
                          </a:solidFill>
                          <a:effectLst/>
                          <a:latin typeface="+mn-lt"/>
                          <a:ea typeface="+mn-ea"/>
                          <a:cs typeface="+mn-cs"/>
                        </a:rPr>
                        <a:t>Outdoor catering services in “Specified Premises </a:t>
                      </a:r>
                    </a:p>
                  </a:txBody>
                  <a:tcPr marL="0" marR="0" marT="0" marB="0" anchor="b"/>
                </a:tc>
                <a:tc>
                  <a:txBody>
                    <a:bodyPr/>
                    <a:lstStyle/>
                    <a:p>
                      <a:pPr marL="0" algn="l" defTabSz="457200" rtl="0" eaLnBrk="1" fontAlgn="t" latinLnBrk="0" hangingPunct="1">
                        <a:lnSpc>
                          <a:spcPts val="1320"/>
                        </a:lnSpc>
                        <a:spcAft>
                          <a:spcPts val="0"/>
                        </a:spcAft>
                      </a:pPr>
                      <a:r>
                        <a:rPr lang="en-IN" sz="1400" kern="1200" dirty="0">
                          <a:solidFill>
                            <a:schemeClr val="dk1"/>
                          </a:solidFill>
                          <a:effectLst/>
                          <a:latin typeface="+mn-lt"/>
                          <a:ea typeface="+mn-ea"/>
                          <a:cs typeface="+mn-cs"/>
                        </a:rPr>
                        <a:t>18% with ITC</a:t>
                      </a:r>
                    </a:p>
                  </a:txBody>
                  <a:tcPr marL="0" marR="0" marT="0" marB="0" anchor="b"/>
                </a:tc>
                <a:tc>
                  <a:txBody>
                    <a:bodyPr/>
                    <a:lstStyle/>
                    <a:p>
                      <a:pPr marL="0" algn="l" defTabSz="457200" rtl="0" eaLnBrk="1" fontAlgn="t" latinLnBrk="0" hangingPunct="1">
                        <a:lnSpc>
                          <a:spcPts val="1320"/>
                        </a:lnSpc>
                        <a:spcAft>
                          <a:spcPts val="0"/>
                        </a:spcAft>
                      </a:pPr>
                      <a:r>
                        <a:rPr lang="en-IN" sz="1400" kern="1200" dirty="0">
                          <a:solidFill>
                            <a:schemeClr val="tx1"/>
                          </a:solidFill>
                          <a:effectLst/>
                          <a:latin typeface="+mn-lt"/>
                          <a:ea typeface="+mn-ea"/>
                          <a:cs typeface="+mn-cs"/>
                        </a:rPr>
                        <a:t>18% with ITC</a:t>
                      </a:r>
                    </a:p>
                  </a:txBody>
                  <a:tcPr marL="0" marR="0" marT="0" marB="0" anchor="b"/>
                </a:tc>
              </a:tr>
              <a:tr h="466255">
                <a:tc>
                  <a:txBody>
                    <a:bodyPr/>
                    <a:lstStyle/>
                    <a:p>
                      <a:pPr marL="0" algn="l" defTabSz="457200" rtl="0" eaLnBrk="1" fontAlgn="t" latinLnBrk="0" hangingPunct="1">
                        <a:lnSpc>
                          <a:spcPts val="1320"/>
                        </a:lnSpc>
                        <a:spcAft>
                          <a:spcPts val="0"/>
                        </a:spcAft>
                      </a:pPr>
                      <a:r>
                        <a:rPr lang="en-IN" sz="1400" kern="1200" dirty="0">
                          <a:solidFill>
                            <a:schemeClr val="dk1"/>
                          </a:solidFill>
                          <a:effectLst/>
                          <a:latin typeface="+mn-lt"/>
                          <a:ea typeface="+mn-ea"/>
                          <a:cs typeface="+mn-cs"/>
                        </a:rPr>
                        <a:t>Restaurant Service other than at “Specified Premise”</a:t>
                      </a:r>
                    </a:p>
                  </a:txBody>
                  <a:tcPr marL="0" marR="0" marT="0" marB="0" anchor="b"/>
                </a:tc>
                <a:tc>
                  <a:txBody>
                    <a:bodyPr/>
                    <a:lstStyle/>
                    <a:p>
                      <a:pPr marL="0" algn="l" defTabSz="457200" rtl="0" eaLnBrk="1" fontAlgn="t" latinLnBrk="0" hangingPunct="1">
                        <a:lnSpc>
                          <a:spcPts val="1320"/>
                        </a:lnSpc>
                        <a:spcAft>
                          <a:spcPts val="0"/>
                        </a:spcAft>
                      </a:pPr>
                      <a:r>
                        <a:rPr lang="en-IN" sz="1400" kern="1200" dirty="0">
                          <a:solidFill>
                            <a:schemeClr val="dk1"/>
                          </a:solidFill>
                          <a:effectLst/>
                          <a:latin typeface="+mn-lt"/>
                          <a:ea typeface="+mn-ea"/>
                          <a:cs typeface="+mn-cs"/>
                        </a:rPr>
                        <a:t>5% without ITC</a:t>
                      </a:r>
                    </a:p>
                  </a:txBody>
                  <a:tcPr marL="0" marR="0" marT="0" marB="0" anchor="b"/>
                </a:tc>
                <a:tc>
                  <a:txBody>
                    <a:bodyPr/>
                    <a:lstStyle/>
                    <a:p>
                      <a:pPr marL="0" algn="l" defTabSz="457200" rtl="0" eaLnBrk="1" fontAlgn="t" latinLnBrk="0" hangingPunct="1">
                        <a:lnSpc>
                          <a:spcPts val="1320"/>
                        </a:lnSpc>
                        <a:spcAft>
                          <a:spcPts val="0"/>
                        </a:spcAft>
                      </a:pPr>
                      <a:r>
                        <a:rPr lang="en-IN" sz="1400" kern="1200" dirty="0">
                          <a:solidFill>
                            <a:schemeClr val="tx1"/>
                          </a:solidFill>
                          <a:effectLst/>
                          <a:latin typeface="+mn-lt"/>
                          <a:ea typeface="+mn-ea"/>
                          <a:cs typeface="+mn-cs"/>
                        </a:rPr>
                        <a:t>5% without ITC</a:t>
                      </a:r>
                    </a:p>
                  </a:txBody>
                  <a:tcPr marL="0" marR="0" marT="0" marB="0" anchor="b"/>
                </a:tc>
              </a:tr>
              <a:tr h="466255">
                <a:tc>
                  <a:txBody>
                    <a:bodyPr/>
                    <a:lstStyle/>
                    <a:p>
                      <a:pPr marL="0" algn="l" defTabSz="457200" rtl="0" eaLnBrk="1" fontAlgn="t" latinLnBrk="0" hangingPunct="1">
                        <a:lnSpc>
                          <a:spcPts val="1320"/>
                        </a:lnSpc>
                        <a:spcAft>
                          <a:spcPts val="0"/>
                        </a:spcAft>
                      </a:pPr>
                      <a:r>
                        <a:rPr lang="en-IN" sz="1400" kern="1200" dirty="0">
                          <a:solidFill>
                            <a:schemeClr val="dk1"/>
                          </a:solidFill>
                          <a:effectLst/>
                          <a:latin typeface="+mn-lt"/>
                          <a:ea typeface="+mn-ea"/>
                          <a:cs typeface="+mn-cs"/>
                        </a:rPr>
                        <a:t>Restaurant Service at “Specified Premise</a:t>
                      </a:r>
                    </a:p>
                  </a:txBody>
                  <a:tcPr marL="0" marR="0" marT="0" marB="0" anchor="b"/>
                </a:tc>
                <a:tc>
                  <a:txBody>
                    <a:bodyPr/>
                    <a:lstStyle/>
                    <a:p>
                      <a:pPr marL="0" algn="l" defTabSz="457200" rtl="0" eaLnBrk="1" fontAlgn="t" latinLnBrk="0" hangingPunct="1">
                        <a:lnSpc>
                          <a:spcPts val="1320"/>
                        </a:lnSpc>
                        <a:spcAft>
                          <a:spcPts val="0"/>
                        </a:spcAft>
                      </a:pPr>
                      <a:r>
                        <a:rPr lang="en-IN" sz="1400" kern="1200" dirty="0">
                          <a:solidFill>
                            <a:schemeClr val="dk1"/>
                          </a:solidFill>
                          <a:effectLst/>
                          <a:latin typeface="+mn-lt"/>
                          <a:ea typeface="+mn-ea"/>
                          <a:cs typeface="+mn-cs"/>
                        </a:rPr>
                        <a:t>18% with ITC</a:t>
                      </a:r>
                    </a:p>
                  </a:txBody>
                  <a:tcPr marL="0" marR="0" marT="0" marB="0" anchor="b"/>
                </a:tc>
                <a:tc>
                  <a:txBody>
                    <a:bodyPr/>
                    <a:lstStyle/>
                    <a:p>
                      <a:pPr marL="0" algn="l" defTabSz="457200" rtl="0" eaLnBrk="1" fontAlgn="t" latinLnBrk="0" hangingPunct="1">
                        <a:lnSpc>
                          <a:spcPts val="1320"/>
                        </a:lnSpc>
                        <a:spcAft>
                          <a:spcPts val="0"/>
                        </a:spcAft>
                      </a:pPr>
                      <a:r>
                        <a:rPr lang="en-IN" sz="1400" kern="1200" dirty="0">
                          <a:solidFill>
                            <a:schemeClr val="tx1"/>
                          </a:solidFill>
                          <a:effectLst/>
                          <a:latin typeface="+mn-lt"/>
                          <a:ea typeface="+mn-ea"/>
                          <a:cs typeface="+mn-cs"/>
                        </a:rPr>
                        <a:t>18% with ITC</a:t>
                      </a:r>
                    </a:p>
                  </a:txBody>
                  <a:tcPr marL="0" marR="0" marT="0" marB="0" anchor="b"/>
                </a:tc>
              </a:tr>
            </a:tbl>
          </a:graphicData>
        </a:graphic>
      </p:graphicFrame>
      <p:sp>
        <p:nvSpPr>
          <p:cNvPr id="5" name="TextBox 4"/>
          <p:cNvSpPr txBox="1"/>
          <p:nvPr/>
        </p:nvSpPr>
        <p:spPr>
          <a:xfrm>
            <a:off x="574548" y="5327375"/>
            <a:ext cx="8093202" cy="923330"/>
          </a:xfrm>
          <a:prstGeom prst="rect">
            <a:avLst/>
          </a:prstGeom>
          <a:noFill/>
        </p:spPr>
        <p:txBody>
          <a:bodyPr wrap="square" rtlCol="0">
            <a:spAutoFit/>
          </a:bodyPr>
          <a:lstStyle/>
          <a:p>
            <a:pPr algn="just"/>
            <a:r>
              <a:rPr lang="en-IN" dirty="0"/>
              <a:t>Note: “Specified Premise” means premise providing hotel accommodation service having declared tariff of any unit of accommodation above Rs 7500 per unit per day or equivalent</a:t>
            </a:r>
            <a:r>
              <a:rPr lang="en-IN" dirty="0" smtClean="0"/>
              <a:t>.</a:t>
            </a:r>
            <a:endParaRPr lang="en-IN" dirty="0"/>
          </a:p>
        </p:txBody>
      </p:sp>
      <p:pic>
        <p:nvPicPr>
          <p:cNvPr id="7" name="Picture 6" descr="LO.JPG"/>
          <p:cNvPicPr/>
          <p:nvPr/>
        </p:nvPicPr>
        <p:blipFill>
          <a:blip r:embed="rId3"/>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54428469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IN" b="1" u="sng" dirty="0"/>
              <a:t>Job work service:</a:t>
            </a:r>
            <a:r>
              <a:rPr lang="en-IN" dirty="0"/>
              <a:t/>
            </a:r>
            <a:br>
              <a:rPr lang="en-IN" dirty="0"/>
            </a:br>
            <a:endParaRPr lang="en-IN" dirty="0"/>
          </a:p>
        </p:txBody>
      </p:sp>
      <p:sp>
        <p:nvSpPr>
          <p:cNvPr id="3" name="Content Placeholder 2"/>
          <p:cNvSpPr>
            <a:spLocks noGrp="1"/>
          </p:cNvSpPr>
          <p:nvPr>
            <p:ph sz="quarter" idx="1"/>
          </p:nvPr>
        </p:nvSpPr>
        <p:spPr>
          <a:xfrm>
            <a:off x="624078" y="1378226"/>
            <a:ext cx="8509254" cy="4870173"/>
          </a:xfrm>
        </p:spPr>
        <p:txBody>
          <a:bodyPr>
            <a:normAutofit fontScale="92500" lnSpcReduction="10000"/>
          </a:bodyPr>
          <a:lstStyle/>
          <a:p>
            <a:pPr lvl="0" algn="just"/>
            <a:r>
              <a:rPr lang="en-IN" dirty="0"/>
              <a:t>Rate of GST reduced from 5% to 1.5% on supply of job work services in relation to diamonds reduced (Entry no 26(</a:t>
            </a:r>
            <a:r>
              <a:rPr lang="en-IN" dirty="0" err="1"/>
              <a:t>ib</a:t>
            </a:r>
            <a:r>
              <a:rPr lang="en-IN" dirty="0"/>
              <a:t>))</a:t>
            </a:r>
          </a:p>
          <a:p>
            <a:pPr lvl="0" algn="just"/>
            <a:endParaRPr lang="en-IN" dirty="0"/>
          </a:p>
          <a:p>
            <a:pPr lvl="0" algn="just"/>
            <a:r>
              <a:rPr lang="en-IN" dirty="0"/>
              <a:t>Job work in relation to bus body building would remain at 18% (Entry no. 26(</a:t>
            </a:r>
            <a:r>
              <a:rPr lang="en-IN" dirty="0" err="1"/>
              <a:t>ic</a:t>
            </a:r>
            <a:r>
              <a:rPr lang="en-IN" dirty="0"/>
              <a:t>)</a:t>
            </a:r>
          </a:p>
          <a:p>
            <a:pPr lvl="0" algn="just"/>
            <a:endParaRPr lang="en-IN" dirty="0"/>
          </a:p>
          <a:p>
            <a:pPr algn="just"/>
            <a:r>
              <a:rPr lang="en-US" dirty="0"/>
              <a:t>Services by way of job work other than (</a:t>
            </a:r>
            <a:r>
              <a:rPr lang="en-US" dirty="0" err="1"/>
              <a:t>i</a:t>
            </a:r>
            <a:r>
              <a:rPr lang="en-US" dirty="0"/>
              <a:t>), (</a:t>
            </a:r>
            <a:r>
              <a:rPr lang="en-US" dirty="0" err="1"/>
              <a:t>ia</a:t>
            </a:r>
            <a:r>
              <a:rPr lang="en-US" dirty="0"/>
              <a:t>), (</a:t>
            </a:r>
            <a:r>
              <a:rPr lang="en-US" dirty="0" err="1"/>
              <a:t>ib</a:t>
            </a:r>
            <a:r>
              <a:rPr lang="en-US" dirty="0"/>
              <a:t>) and (</a:t>
            </a:r>
            <a:r>
              <a:rPr lang="en-US" dirty="0" err="1"/>
              <a:t>ic</a:t>
            </a:r>
            <a:r>
              <a:rPr lang="en-US" dirty="0"/>
              <a:t>) taxable at 12% (Entry no. 26(id))</a:t>
            </a:r>
          </a:p>
          <a:p>
            <a:pPr algn="just"/>
            <a:endParaRPr lang="en-US" dirty="0"/>
          </a:p>
          <a:p>
            <a:pPr algn="just"/>
            <a:r>
              <a:rPr lang="en-US" dirty="0"/>
              <a:t>Existing entry no. 26(iv)</a:t>
            </a:r>
          </a:p>
          <a:p>
            <a:pPr marL="365760" lvl="1" indent="0" algn="just">
              <a:buNone/>
            </a:pPr>
            <a:r>
              <a:rPr lang="en-US" sz="2400" dirty="0"/>
              <a:t>Manufacturing services on physical inputs (goods) owned by others, other than (</a:t>
            </a:r>
            <a:r>
              <a:rPr lang="en-US" sz="2400" dirty="0" err="1"/>
              <a:t>i</a:t>
            </a:r>
            <a:r>
              <a:rPr lang="en-US" sz="2400" dirty="0"/>
              <a:t>), (</a:t>
            </a:r>
            <a:r>
              <a:rPr lang="en-US" sz="2400" dirty="0" err="1"/>
              <a:t>ia</a:t>
            </a:r>
            <a:r>
              <a:rPr lang="en-US" sz="2400" dirty="0"/>
              <a:t>), (</a:t>
            </a:r>
            <a:r>
              <a:rPr lang="en-US" sz="2400" dirty="0" err="1"/>
              <a:t>ib</a:t>
            </a:r>
            <a:r>
              <a:rPr lang="en-US" sz="2400" dirty="0"/>
              <a:t>), (</a:t>
            </a:r>
            <a:r>
              <a:rPr lang="en-US" sz="2400" dirty="0" err="1"/>
              <a:t>ic</a:t>
            </a:r>
            <a:r>
              <a:rPr lang="en-US" sz="2400" dirty="0"/>
              <a:t>), (id), (ii), (</a:t>
            </a:r>
            <a:r>
              <a:rPr lang="en-US" sz="2400" dirty="0" err="1"/>
              <a:t>iia</a:t>
            </a:r>
            <a:r>
              <a:rPr lang="en-US" sz="2400" dirty="0"/>
              <a:t>) and (iii) above </a:t>
            </a:r>
            <a:r>
              <a:rPr lang="mr-IN" sz="2400" dirty="0"/>
              <a:t>–</a:t>
            </a:r>
            <a:r>
              <a:rPr lang="en-US" sz="2400" dirty="0"/>
              <a:t> taxable at 18%</a:t>
            </a:r>
          </a:p>
          <a:p>
            <a:pPr algn="just"/>
            <a:endParaRPr lang="en-IN" dirty="0"/>
          </a:p>
        </p:txBody>
      </p:sp>
      <p:pic>
        <p:nvPicPr>
          <p:cNvPr id="6" name="Picture 5" descr="LO.JPG"/>
          <p:cNvPicPr/>
          <p:nvPr/>
        </p:nvPicPr>
        <p:blipFill>
          <a:blip r:embed="rId3"/>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269246282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a:t>Notification No. 49/2019 – Central </a:t>
            </a:r>
            <a:r>
              <a:rPr lang="en-IN" dirty="0" smtClean="0"/>
              <a:t>Tax </a:t>
            </a:r>
            <a:r>
              <a:rPr lang="mr-IN" dirty="0" smtClean="0"/>
              <a:t>–</a:t>
            </a:r>
            <a:r>
              <a:rPr lang="en-IN" dirty="0" smtClean="0"/>
              <a:t> Amendment of CGST Rules</a:t>
            </a:r>
            <a:endParaRPr lang="en-IN" dirty="0"/>
          </a:p>
        </p:txBody>
      </p:sp>
      <p:sp>
        <p:nvSpPr>
          <p:cNvPr id="3" name="Content Placeholder 2"/>
          <p:cNvSpPr>
            <a:spLocks noGrp="1"/>
          </p:cNvSpPr>
          <p:nvPr>
            <p:ph sz="quarter" idx="1"/>
          </p:nvPr>
        </p:nvSpPr>
        <p:spPr/>
        <p:txBody>
          <a:bodyPr/>
          <a:lstStyle/>
          <a:p>
            <a:r>
              <a:rPr lang="en-US" dirty="0" smtClean="0"/>
              <a:t>The aforesaid notification shall be effective from </a:t>
            </a:r>
            <a:r>
              <a:rPr lang="en-US" b="1" dirty="0" smtClean="0"/>
              <a:t>9</a:t>
            </a:r>
            <a:r>
              <a:rPr lang="en-US" b="1" baseline="30000" dirty="0" smtClean="0"/>
              <a:t>th</a:t>
            </a:r>
            <a:r>
              <a:rPr lang="en-US" b="1" dirty="0" smtClean="0"/>
              <a:t> October,2019.</a:t>
            </a:r>
          </a:p>
        </p:txBody>
      </p:sp>
      <p:graphicFrame>
        <p:nvGraphicFramePr>
          <p:cNvPr id="6" name="Diagram 5"/>
          <p:cNvGraphicFramePr/>
          <p:nvPr>
            <p:extLst>
              <p:ext uri="{D42A27DB-BD31-4B8C-83A1-F6EECF244321}">
                <p14:modId xmlns:p14="http://schemas.microsoft.com/office/powerpoint/2010/main" val="3375003888"/>
              </p:ext>
            </p:extLst>
          </p:nvPr>
        </p:nvGraphicFramePr>
        <p:xfrm>
          <a:off x="1162062" y="3249439"/>
          <a:ext cx="6686550" cy="2694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LO.JPG"/>
          <p:cNvPicPr/>
          <p:nvPr/>
        </p:nvPicPr>
        <p:blipFill>
          <a:blip r:embed="rId8"/>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59798897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089900" cy="615378"/>
          </a:xfrm>
        </p:spPr>
        <p:txBody>
          <a:bodyPr/>
          <a:lstStyle/>
          <a:p>
            <a:r>
              <a:rPr lang="en-IN" b="1" u="sng" dirty="0"/>
              <a:t>Job work </a:t>
            </a:r>
            <a:r>
              <a:rPr lang="en-IN" b="1" u="sng" dirty="0" smtClean="0"/>
              <a:t>service</a:t>
            </a:r>
            <a:endParaRPr lang="en-IN" dirty="0"/>
          </a:p>
        </p:txBody>
      </p:sp>
      <p:sp>
        <p:nvSpPr>
          <p:cNvPr id="3" name="Content Placeholder 2"/>
          <p:cNvSpPr>
            <a:spLocks noGrp="1"/>
          </p:cNvSpPr>
          <p:nvPr>
            <p:ph sz="quarter" idx="1"/>
          </p:nvPr>
        </p:nvSpPr>
        <p:spPr>
          <a:xfrm>
            <a:off x="505206" y="1245705"/>
            <a:ext cx="8514671" cy="5002695"/>
          </a:xfrm>
        </p:spPr>
        <p:txBody>
          <a:bodyPr>
            <a:normAutofit/>
          </a:bodyPr>
          <a:lstStyle/>
          <a:p>
            <a:pPr algn="just"/>
            <a:r>
              <a:rPr lang="en-IN" dirty="0"/>
              <a:t>A new a residuary provision (id) to entry no 26 has been inserted which states that GST at 12% shall be charged on  services by way of job work other than (</a:t>
            </a:r>
            <a:r>
              <a:rPr lang="en-IN" dirty="0" err="1"/>
              <a:t>i</a:t>
            </a:r>
            <a:r>
              <a:rPr lang="en-IN" dirty="0"/>
              <a:t>),(</a:t>
            </a:r>
            <a:r>
              <a:rPr lang="en-IN" dirty="0" err="1"/>
              <a:t>ia</a:t>
            </a:r>
            <a:r>
              <a:rPr lang="en-IN" dirty="0"/>
              <a:t>),(</a:t>
            </a:r>
            <a:r>
              <a:rPr lang="en-IN" dirty="0" err="1"/>
              <a:t>ib</a:t>
            </a:r>
            <a:r>
              <a:rPr lang="en-IN" dirty="0"/>
              <a:t>),(</a:t>
            </a:r>
            <a:r>
              <a:rPr lang="en-IN" dirty="0" err="1"/>
              <a:t>ic</a:t>
            </a:r>
            <a:r>
              <a:rPr lang="en-IN" dirty="0"/>
              <a:t>) above</a:t>
            </a:r>
            <a:r>
              <a:rPr lang="en-IN" dirty="0" smtClean="0"/>
              <a:t>.</a:t>
            </a:r>
          </a:p>
          <a:p>
            <a:pPr marL="0" indent="0" algn="just">
              <a:buNone/>
            </a:pPr>
            <a:endParaRPr lang="en-IN" dirty="0"/>
          </a:p>
          <a:p>
            <a:pPr algn="just"/>
            <a:r>
              <a:rPr lang="en-IN" dirty="0"/>
              <a:t>It is to be noted that GST rate of Entry No 26 (iv) remains unchanged at 18% i.e. GST on Manufacturing services on physical inputs (goods) owned by others shall be 18%.</a:t>
            </a:r>
          </a:p>
          <a:p>
            <a:endParaRPr lang="en-IN" dirty="0"/>
          </a:p>
        </p:txBody>
      </p:sp>
      <p:pic>
        <p:nvPicPr>
          <p:cNvPr id="6" name="Picture 5" descr="LO.JPG"/>
          <p:cNvPicPr/>
          <p:nvPr/>
        </p:nvPicPr>
        <p:blipFill>
          <a:blip r:embed="rId3"/>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277798907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089900" cy="895794"/>
          </a:xfrm>
        </p:spPr>
        <p:txBody>
          <a:bodyPr>
            <a:normAutofit fontScale="90000"/>
          </a:bodyPr>
          <a:lstStyle/>
          <a:p>
            <a:r>
              <a:rPr lang="en-US" dirty="0"/>
              <a:t>ITC REVERSAL FOR ONGOING PROJECTS</a:t>
            </a:r>
            <a:endParaRPr lang="en-IN" dirty="0"/>
          </a:p>
        </p:txBody>
      </p:sp>
      <p:sp>
        <p:nvSpPr>
          <p:cNvPr id="3" name="Content Placeholder 2"/>
          <p:cNvSpPr>
            <a:spLocks noGrp="1"/>
          </p:cNvSpPr>
          <p:nvPr>
            <p:ph sz="quarter" idx="1"/>
          </p:nvPr>
        </p:nvSpPr>
        <p:spPr>
          <a:xfrm>
            <a:off x="402822" y="1404839"/>
            <a:ext cx="8746998" cy="4873752"/>
          </a:xfrm>
        </p:spPr>
        <p:txBody>
          <a:bodyPr>
            <a:normAutofit fontScale="92500" lnSpcReduction="20000"/>
          </a:bodyPr>
          <a:lstStyle/>
          <a:p>
            <a:pPr lvl="0" algn="just"/>
            <a:r>
              <a:rPr lang="en-US" dirty="0"/>
              <a:t>In case of ongoing residential projects (not opting to pay tax at existing rates) ITC attributable to apartments having time of supply on or after 1</a:t>
            </a:r>
            <a:r>
              <a:rPr lang="en-US" baseline="30000" dirty="0"/>
              <a:t>st</a:t>
            </a:r>
            <a:r>
              <a:rPr lang="en-US" dirty="0"/>
              <a:t>April, 2019 shall be calculated</a:t>
            </a:r>
          </a:p>
          <a:p>
            <a:pPr lvl="0" algn="just"/>
            <a:endParaRPr lang="en-US" dirty="0"/>
          </a:p>
          <a:p>
            <a:pPr lvl="0" algn="just"/>
            <a:r>
              <a:rPr lang="en-US" dirty="0"/>
              <a:t>Computation has to be done separately for each project.</a:t>
            </a:r>
          </a:p>
          <a:p>
            <a:pPr algn="just"/>
            <a:endParaRPr lang="en-US" dirty="0"/>
          </a:p>
          <a:p>
            <a:pPr algn="just"/>
            <a:r>
              <a:rPr lang="en-US" dirty="0"/>
              <a:t>Any excess/shortfall in ITC claimed will be reversed/paid or availed as the case may be.</a:t>
            </a:r>
          </a:p>
          <a:p>
            <a:pPr algn="just"/>
            <a:endParaRPr lang="en-US" dirty="0"/>
          </a:p>
          <a:p>
            <a:pPr algn="just"/>
            <a:r>
              <a:rPr lang="en-US" dirty="0"/>
              <a:t> Any shortfall shall be paid by debit in the electronic credit ledger or electronic cash ledger and Form </a:t>
            </a:r>
            <a:r>
              <a:rPr lang="en-US" dirty="0" smtClean="0"/>
              <a:t>DRC-</a:t>
            </a:r>
            <a:r>
              <a:rPr lang="en-US" dirty="0"/>
              <a:t>03 to be filed on or before the filing of return for Sep 2019</a:t>
            </a:r>
          </a:p>
          <a:p>
            <a:pPr algn="just"/>
            <a:r>
              <a:rPr lang="en-US" dirty="0"/>
              <a:t> </a:t>
            </a:r>
          </a:p>
          <a:p>
            <a:pPr lvl="0" algn="just"/>
            <a:r>
              <a:rPr lang="en-US" dirty="0"/>
              <a:t>An application may be filed in FORM GST DRC- 20, seeking extension of time for the payment of taxes in installments</a:t>
            </a:r>
            <a:r>
              <a:rPr lang="en-US" dirty="0" smtClean="0"/>
              <a:t>.	</a:t>
            </a:r>
            <a:endParaRPr lang="en-US" dirty="0"/>
          </a:p>
          <a:p>
            <a:pPr lvl="0"/>
            <a:endParaRPr lang="en-US" dirty="0"/>
          </a:p>
          <a:p>
            <a:endParaRPr lang="en-US" dirty="0"/>
          </a:p>
          <a:p>
            <a:endParaRPr lang="en-IN" dirty="0"/>
          </a:p>
        </p:txBody>
      </p:sp>
      <p:pic>
        <p:nvPicPr>
          <p:cNvPr id="4" name="Picture 3" descr="LO.JPG"/>
          <p:cNvPicPr/>
          <p:nvPr/>
        </p:nvPicPr>
        <p:blipFill>
          <a:blip r:embed="rId3"/>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258583612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smtClean="0"/>
              <a:t>Clarifications</a:t>
            </a:r>
            <a:endParaRPr lang="en-IN" sz="6000" dirty="0"/>
          </a:p>
        </p:txBody>
      </p:sp>
    </p:spTree>
    <p:extLst>
      <p:ext uri="{BB962C8B-B14F-4D97-AF65-F5344CB8AC3E}">
        <p14:creationId xmlns:p14="http://schemas.microsoft.com/office/powerpoint/2010/main" val="306864411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524577" cy="1143000"/>
          </a:xfrm>
        </p:spPr>
        <p:txBody>
          <a:bodyPr>
            <a:normAutofit/>
          </a:bodyPr>
          <a:lstStyle/>
          <a:p>
            <a:r>
              <a:rPr lang="en-US" dirty="0" smtClean="0"/>
              <a:t>GST on service of display of donor ‘s </a:t>
            </a:r>
            <a:r>
              <a:rPr lang="en-US" dirty="0"/>
              <a:t>name.-Circular No. </a:t>
            </a:r>
            <a:r>
              <a:rPr lang="en-US" dirty="0" smtClean="0"/>
              <a:t>116/35/2019</a:t>
            </a:r>
            <a:endParaRPr lang="en-IN" dirty="0"/>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312631024"/>
              </p:ext>
            </p:extLst>
          </p:nvPr>
        </p:nvGraphicFramePr>
        <p:xfrm>
          <a:off x="260569" y="1548385"/>
          <a:ext cx="9230413" cy="47156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LO.JPG"/>
          <p:cNvPicPr/>
          <p:nvPr/>
        </p:nvPicPr>
        <p:blipFill>
          <a:blip r:embed="rId8"/>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67061157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524576" cy="1143000"/>
          </a:xfrm>
        </p:spPr>
        <p:txBody>
          <a:bodyPr>
            <a:normAutofit/>
          </a:bodyPr>
          <a:lstStyle/>
          <a:p>
            <a:r>
              <a:rPr lang="en-US" dirty="0" smtClean="0"/>
              <a:t>Clarification on Refund application </a:t>
            </a:r>
            <a:r>
              <a:rPr lang="en-US" dirty="0"/>
              <a:t>under GST-Circular No. 110/29/2019</a:t>
            </a:r>
            <a:endParaRPr lang="en-IN" dirty="0"/>
          </a:p>
        </p:txBody>
      </p:sp>
      <p:sp>
        <p:nvSpPr>
          <p:cNvPr id="3" name="Content Placeholder 2"/>
          <p:cNvSpPr>
            <a:spLocks noGrp="1"/>
          </p:cNvSpPr>
          <p:nvPr>
            <p:ph sz="quarter" idx="1"/>
          </p:nvPr>
        </p:nvSpPr>
        <p:spPr>
          <a:xfrm>
            <a:off x="757758" y="1670304"/>
            <a:ext cx="8329921" cy="4454778"/>
          </a:xfrm>
        </p:spPr>
        <p:txBody>
          <a:bodyPr/>
          <a:lstStyle/>
          <a:p>
            <a:pPr algn="just"/>
            <a:r>
              <a:rPr lang="en-US" dirty="0" smtClean="0"/>
              <a:t>Assesse can now re-claim the refund if he has already filed nil refund application if he satisfies following two conditions:</a:t>
            </a:r>
            <a:endParaRPr lang="en-IN" dirty="0"/>
          </a:p>
        </p:txBody>
      </p:sp>
      <p:sp>
        <p:nvSpPr>
          <p:cNvPr id="8" name="TextBox 7"/>
          <p:cNvSpPr txBox="1"/>
          <p:nvPr/>
        </p:nvSpPr>
        <p:spPr>
          <a:xfrm>
            <a:off x="896441" y="3047111"/>
            <a:ext cx="2721402" cy="1200329"/>
          </a:xfrm>
          <a:prstGeom prst="rect">
            <a:avLst/>
          </a:prstGeom>
          <a:solidFill>
            <a:schemeClr val="accent1">
              <a:lumMod val="60000"/>
              <a:lumOff val="40000"/>
            </a:schemeClr>
          </a:solidFill>
        </p:spPr>
        <p:txBody>
          <a:bodyPr wrap="square" rtlCol="0">
            <a:spAutoFit/>
          </a:bodyPr>
          <a:lstStyle/>
          <a:p>
            <a:pPr algn="just"/>
            <a:r>
              <a:rPr lang="en-US" dirty="0" smtClean="0"/>
              <a:t>(a)NIL refund application has already been filed for a certain period</a:t>
            </a:r>
            <a:endParaRPr lang="en-IN" dirty="0"/>
          </a:p>
        </p:txBody>
      </p:sp>
      <p:sp>
        <p:nvSpPr>
          <p:cNvPr id="9" name="TextBox 8"/>
          <p:cNvSpPr txBox="1"/>
          <p:nvPr/>
        </p:nvSpPr>
        <p:spPr>
          <a:xfrm>
            <a:off x="896441" y="4370756"/>
            <a:ext cx="2796775" cy="2031325"/>
          </a:xfrm>
          <a:prstGeom prst="rect">
            <a:avLst/>
          </a:prstGeom>
          <a:solidFill>
            <a:schemeClr val="accent1">
              <a:lumMod val="60000"/>
              <a:lumOff val="40000"/>
            </a:schemeClr>
          </a:solidFill>
        </p:spPr>
        <p:txBody>
          <a:bodyPr wrap="square" rtlCol="0">
            <a:spAutoFit/>
          </a:bodyPr>
          <a:lstStyle/>
          <a:p>
            <a:pPr algn="just"/>
            <a:r>
              <a:rPr lang="en-US" dirty="0" smtClean="0"/>
              <a:t>(b)No </a:t>
            </a:r>
            <a:r>
              <a:rPr lang="en-US" dirty="0"/>
              <a:t>refund claims in FORM GST RFD-01A/RFD-01 must have been filed by the </a:t>
            </a:r>
            <a:r>
              <a:rPr lang="en-US" dirty="0" smtClean="0"/>
              <a:t>registered person </a:t>
            </a:r>
            <a:r>
              <a:rPr lang="en-US" dirty="0"/>
              <a:t>under the same category for any subsequent period.</a:t>
            </a:r>
            <a:endParaRPr lang="en-IN" dirty="0"/>
          </a:p>
        </p:txBody>
      </p:sp>
      <p:sp>
        <p:nvSpPr>
          <p:cNvPr id="10" name="TextBox 9"/>
          <p:cNvSpPr txBox="1"/>
          <p:nvPr/>
        </p:nvSpPr>
        <p:spPr>
          <a:xfrm>
            <a:off x="4274654" y="3066872"/>
            <a:ext cx="4813024" cy="3416320"/>
          </a:xfrm>
          <a:prstGeom prst="rect">
            <a:avLst/>
          </a:prstGeom>
          <a:solidFill>
            <a:schemeClr val="accent1">
              <a:lumMod val="60000"/>
              <a:lumOff val="40000"/>
            </a:schemeClr>
          </a:solidFill>
        </p:spPr>
        <p:txBody>
          <a:bodyPr wrap="square" rtlCol="0">
            <a:spAutoFit/>
          </a:bodyPr>
          <a:lstStyle/>
          <a:p>
            <a:pPr algn="just"/>
            <a:r>
              <a:rPr lang="en-US" dirty="0" smtClean="0"/>
              <a:t>Condition </a:t>
            </a:r>
            <a:r>
              <a:rPr lang="en-US" dirty="0"/>
              <a:t>(b) shall apply only for refund claims falling under the following</a:t>
            </a:r>
          </a:p>
          <a:p>
            <a:pPr algn="just"/>
            <a:r>
              <a:rPr lang="en-US" dirty="0"/>
              <a:t>categories:</a:t>
            </a:r>
          </a:p>
          <a:p>
            <a:pPr algn="just"/>
            <a:r>
              <a:rPr lang="en-US" dirty="0" err="1"/>
              <a:t>i</a:t>
            </a:r>
            <a:r>
              <a:rPr lang="en-US" dirty="0"/>
              <a:t>. Refund of unutilized input tax credit (ITC) on account of exports without payment of tax;</a:t>
            </a:r>
          </a:p>
          <a:p>
            <a:pPr algn="just"/>
            <a:r>
              <a:rPr lang="en-US" dirty="0"/>
              <a:t>ii. Refund of unutilized ITC on account of supplies made to SEZ Unit/SEZ Developer without</a:t>
            </a:r>
          </a:p>
          <a:p>
            <a:pPr algn="just"/>
            <a:r>
              <a:rPr lang="en-US" dirty="0"/>
              <a:t>payment of tax;</a:t>
            </a:r>
          </a:p>
          <a:p>
            <a:pPr algn="just"/>
            <a:r>
              <a:rPr lang="en-US" dirty="0"/>
              <a:t>iii. Refund of unutilized ITC on account of accumulation due to inverted tax structure;</a:t>
            </a:r>
            <a:endParaRPr lang="en-IN" dirty="0"/>
          </a:p>
        </p:txBody>
      </p:sp>
      <p:sp>
        <p:nvSpPr>
          <p:cNvPr id="11" name="Right Arrow 10"/>
          <p:cNvSpPr/>
          <p:nvPr/>
        </p:nvSpPr>
        <p:spPr>
          <a:xfrm>
            <a:off x="3811657" y="4982818"/>
            <a:ext cx="366091" cy="4770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2" name="Picture 11" descr="LO.JPG"/>
          <p:cNvPicPr/>
          <p:nvPr/>
        </p:nvPicPr>
        <p:blipFill>
          <a:blip r:embed="rId3"/>
          <a:srcRect/>
          <a:stretch>
            <a:fillRect/>
          </a:stretch>
        </p:blipFill>
        <p:spPr bwMode="auto">
          <a:xfrm>
            <a:off x="8133754" y="5962798"/>
            <a:ext cx="1772245" cy="904875"/>
          </a:xfrm>
          <a:prstGeom prst="rect">
            <a:avLst/>
          </a:prstGeom>
          <a:noFill/>
          <a:ln w="9525">
            <a:noFill/>
            <a:miter lim="800000"/>
            <a:headEnd/>
            <a:tailEnd/>
          </a:ln>
        </p:spPr>
      </p:pic>
    </p:spTree>
    <p:extLst>
      <p:ext uri="{BB962C8B-B14F-4D97-AF65-F5344CB8AC3E}">
        <p14:creationId xmlns:p14="http://schemas.microsoft.com/office/powerpoint/2010/main" val="68481583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Clarification on Refund application under GST-Circular No. </a:t>
            </a:r>
            <a:r>
              <a:rPr lang="en-US" dirty="0" smtClean="0"/>
              <a:t>111/29/2019</a:t>
            </a:r>
            <a:endParaRPr lang="en-IN" dirty="0"/>
          </a:p>
        </p:txBody>
      </p:sp>
      <p:sp>
        <p:nvSpPr>
          <p:cNvPr id="3" name="Content Placeholder 2"/>
          <p:cNvSpPr>
            <a:spLocks noGrp="1"/>
          </p:cNvSpPr>
          <p:nvPr>
            <p:ph sz="quarter" idx="1"/>
          </p:nvPr>
        </p:nvSpPr>
        <p:spPr>
          <a:xfrm>
            <a:off x="495300" y="1600200"/>
            <a:ext cx="8628126" cy="4873752"/>
          </a:xfrm>
        </p:spPr>
        <p:txBody>
          <a:bodyPr/>
          <a:lstStyle/>
          <a:p>
            <a:pPr algn="just"/>
            <a:r>
              <a:rPr lang="en-US" dirty="0" smtClean="0"/>
              <a:t>The assesse can now file fresh refund application in case a favorable order has been received by registered person in appeal or in another forum under the category "Refund on account of assessment/provisional assessment/appeal/any other order.</a:t>
            </a:r>
            <a:endParaRPr lang="en-IN" dirty="0"/>
          </a:p>
        </p:txBody>
      </p:sp>
      <p:pic>
        <p:nvPicPr>
          <p:cNvPr id="6" name="Picture 5" descr="LO.JPG"/>
          <p:cNvPicPr/>
          <p:nvPr/>
        </p:nvPicPr>
        <p:blipFill>
          <a:blip r:embed="rId3"/>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1314417512"/>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251698" cy="1143000"/>
          </a:xfrm>
        </p:spPr>
        <p:txBody>
          <a:bodyPr>
            <a:normAutofit/>
          </a:bodyPr>
          <a:lstStyle/>
          <a:p>
            <a:pPr algn="just"/>
            <a:r>
              <a:rPr lang="en-US" dirty="0" smtClean="0"/>
              <a:t>GST on </a:t>
            </a:r>
            <a:r>
              <a:rPr lang="en-US" dirty="0"/>
              <a:t>contribution charged by a Residential Welfare Association</a:t>
            </a:r>
            <a:endParaRPr lang="en-IN" dirty="0"/>
          </a:p>
        </p:txBody>
      </p:sp>
      <p:sp>
        <p:nvSpPr>
          <p:cNvPr id="3" name="Content Placeholder 2"/>
          <p:cNvSpPr>
            <a:spLocks noGrp="1"/>
          </p:cNvSpPr>
          <p:nvPr>
            <p:ph sz="quarter" idx="1"/>
          </p:nvPr>
        </p:nvSpPr>
        <p:spPr>
          <a:xfrm>
            <a:off x="495300" y="1548384"/>
            <a:ext cx="8544388" cy="4925568"/>
          </a:xfrm>
        </p:spPr>
        <p:txBody>
          <a:bodyPr/>
          <a:lstStyle/>
          <a:p>
            <a:pPr algn="just"/>
            <a:r>
              <a:rPr lang="en-US" dirty="0"/>
              <a:t>Supply of service by RWA to its own members by way </a:t>
            </a:r>
            <a:r>
              <a:rPr lang="en-US" dirty="0" smtClean="0"/>
              <a:t>of reimbursement </a:t>
            </a:r>
            <a:r>
              <a:rPr lang="en-US" dirty="0"/>
              <a:t>of charges or share </a:t>
            </a:r>
            <a:r>
              <a:rPr lang="en-US" dirty="0" smtClean="0"/>
              <a:t>of contribution </a:t>
            </a:r>
            <a:r>
              <a:rPr lang="en-US" dirty="0"/>
              <a:t>up to an amount of Rs. 7500 </a:t>
            </a:r>
            <a:r>
              <a:rPr lang="en-US" dirty="0" smtClean="0"/>
              <a:t>per month </a:t>
            </a:r>
            <a:r>
              <a:rPr lang="en-US" dirty="0"/>
              <a:t>per </a:t>
            </a:r>
            <a:r>
              <a:rPr lang="en-US" dirty="0" smtClean="0"/>
              <a:t>member per residential unit is exempt.</a:t>
            </a:r>
          </a:p>
          <a:p>
            <a:pPr marL="0" indent="0" algn="just">
              <a:buNone/>
            </a:pPr>
            <a:endParaRPr lang="en-US" dirty="0" smtClean="0"/>
          </a:p>
          <a:p>
            <a:pPr algn="just"/>
            <a:r>
              <a:rPr lang="en-US" dirty="0"/>
              <a:t>In case </a:t>
            </a:r>
            <a:r>
              <a:rPr lang="en-US" dirty="0" smtClean="0"/>
              <a:t>the charges </a:t>
            </a:r>
            <a:r>
              <a:rPr lang="en-US" dirty="0"/>
              <a:t>exceed Rs. 7500/- per month </a:t>
            </a:r>
            <a:r>
              <a:rPr lang="en-US" dirty="0" smtClean="0"/>
              <a:t>per member</a:t>
            </a:r>
            <a:r>
              <a:rPr lang="en-US" dirty="0"/>
              <a:t>, the </a:t>
            </a:r>
            <a:r>
              <a:rPr lang="en-US" b="1" dirty="0"/>
              <a:t>entire amount </a:t>
            </a:r>
            <a:r>
              <a:rPr lang="en-US" dirty="0"/>
              <a:t>is taxable</a:t>
            </a:r>
            <a:r>
              <a:rPr lang="en-US" dirty="0" smtClean="0"/>
              <a:t>.</a:t>
            </a:r>
          </a:p>
          <a:p>
            <a:endParaRPr lang="en-IN" dirty="0"/>
          </a:p>
        </p:txBody>
      </p:sp>
      <p:graphicFrame>
        <p:nvGraphicFramePr>
          <p:cNvPr id="5" name="Table 4"/>
          <p:cNvGraphicFramePr>
            <a:graphicFrameLocks noGrp="1"/>
          </p:cNvGraphicFramePr>
          <p:nvPr>
            <p:extLst>
              <p:ext uri="{D42A27DB-BD31-4B8C-83A1-F6EECF244321}">
                <p14:modId xmlns:p14="http://schemas.microsoft.com/office/powerpoint/2010/main" val="3541809327"/>
              </p:ext>
            </p:extLst>
          </p:nvPr>
        </p:nvGraphicFramePr>
        <p:xfrm>
          <a:off x="1305144" y="4098041"/>
          <a:ext cx="6603999" cy="2424678"/>
        </p:xfrm>
        <a:graphic>
          <a:graphicData uri="http://schemas.openxmlformats.org/drawingml/2006/table">
            <a:tbl>
              <a:tblPr firstRow="1" bandRow="1">
                <a:tableStyleId>{5C22544A-7EE6-4342-B048-85BDC9FD1C3A}</a:tableStyleId>
              </a:tblPr>
              <a:tblGrid>
                <a:gridCol w="2201333"/>
                <a:gridCol w="2201333"/>
                <a:gridCol w="2201333"/>
              </a:tblGrid>
              <a:tr h="370840">
                <a:tc>
                  <a:txBody>
                    <a:bodyPr/>
                    <a:lstStyle/>
                    <a:p>
                      <a:r>
                        <a:rPr lang="en-US" dirty="0" smtClean="0"/>
                        <a:t>Annual TO of RWA</a:t>
                      </a:r>
                      <a:endParaRPr lang="en-IN" dirty="0"/>
                    </a:p>
                  </a:txBody>
                  <a:tcPr marL="74295" marR="74295"/>
                </a:tc>
                <a:tc>
                  <a:txBody>
                    <a:bodyPr/>
                    <a:lstStyle/>
                    <a:p>
                      <a:r>
                        <a:rPr lang="en-US" dirty="0" smtClean="0"/>
                        <a:t>Monthly Maintenance Chg.</a:t>
                      </a:r>
                      <a:endParaRPr lang="en-IN" dirty="0"/>
                    </a:p>
                  </a:txBody>
                  <a:tcPr marL="74295" marR="74295"/>
                </a:tc>
                <a:tc>
                  <a:txBody>
                    <a:bodyPr/>
                    <a:lstStyle/>
                    <a:p>
                      <a:r>
                        <a:rPr lang="en-US" dirty="0" smtClean="0"/>
                        <a:t>Whether Exempt?</a:t>
                      </a:r>
                      <a:endParaRPr lang="en-IN" dirty="0"/>
                    </a:p>
                  </a:txBody>
                  <a:tcPr marL="74295" marR="74295"/>
                </a:tc>
              </a:tr>
              <a:tr h="370840">
                <a:tc rowSpan="2">
                  <a:txBody>
                    <a:bodyPr/>
                    <a:lstStyle/>
                    <a:p>
                      <a:r>
                        <a:rPr lang="en-US" dirty="0" smtClean="0"/>
                        <a:t>More than Rs. 20 lakhs</a:t>
                      </a:r>
                      <a:endParaRPr lang="en-IN" dirty="0"/>
                    </a:p>
                  </a:txBody>
                  <a:tcPr marL="74295" marR="74295"/>
                </a:tc>
                <a:tc>
                  <a:txBody>
                    <a:bodyPr/>
                    <a:lstStyle/>
                    <a:p>
                      <a:r>
                        <a:rPr lang="en-US" dirty="0" smtClean="0"/>
                        <a:t>More</a:t>
                      </a:r>
                      <a:r>
                        <a:rPr lang="en-US" baseline="0" dirty="0" smtClean="0"/>
                        <a:t> than Rs 7500</a:t>
                      </a:r>
                      <a:endParaRPr lang="en-IN" dirty="0"/>
                    </a:p>
                  </a:txBody>
                  <a:tcPr marL="74295" marR="74295"/>
                </a:tc>
                <a:tc>
                  <a:txBody>
                    <a:bodyPr/>
                    <a:lstStyle/>
                    <a:p>
                      <a:r>
                        <a:rPr lang="en-US" dirty="0" smtClean="0"/>
                        <a:t>No</a:t>
                      </a:r>
                      <a:endParaRPr lang="en-IN" dirty="0"/>
                    </a:p>
                  </a:txBody>
                  <a:tcPr marL="74295" marR="74295"/>
                </a:tc>
              </a:tr>
              <a:tr h="397759">
                <a:tc vMerge="1">
                  <a:txBody>
                    <a:bodyPr/>
                    <a:lstStyle/>
                    <a:p>
                      <a:endParaRPr lang="en-IN" dirty="0"/>
                    </a:p>
                  </a:txBody>
                  <a:tcPr/>
                </a:tc>
                <a:tc>
                  <a:txBody>
                    <a:bodyPr/>
                    <a:lstStyle/>
                    <a:p>
                      <a:r>
                        <a:rPr lang="en-US" dirty="0" smtClean="0"/>
                        <a:t>Rs 7500 or Less</a:t>
                      </a:r>
                      <a:endParaRPr lang="en-IN" dirty="0"/>
                    </a:p>
                  </a:txBody>
                  <a:tcPr marL="74295" marR="74295"/>
                </a:tc>
                <a:tc>
                  <a:txBody>
                    <a:bodyPr/>
                    <a:lstStyle/>
                    <a:p>
                      <a:r>
                        <a:rPr lang="en-US" dirty="0" smtClean="0"/>
                        <a:t>Yes</a:t>
                      </a:r>
                      <a:endParaRPr lang="en-IN" dirty="0"/>
                    </a:p>
                  </a:txBody>
                  <a:tcPr marL="74295" marR="74295"/>
                </a:tc>
              </a:tr>
              <a:tr h="370840">
                <a:tc rowSpan="2">
                  <a:txBody>
                    <a:bodyPr/>
                    <a:lstStyle/>
                    <a:p>
                      <a:r>
                        <a:rPr lang="en-US" dirty="0" smtClean="0"/>
                        <a:t>Rs 20 Lakhs or less</a:t>
                      </a:r>
                      <a:endParaRPr lang="en-IN" dirty="0"/>
                    </a:p>
                  </a:txBody>
                  <a:tcPr marL="74295" marR="74295"/>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More</a:t>
                      </a:r>
                      <a:r>
                        <a:rPr lang="en-US" baseline="0" dirty="0" smtClean="0"/>
                        <a:t> than Rs 7500</a:t>
                      </a:r>
                      <a:endParaRPr lang="en-IN" dirty="0" smtClean="0"/>
                    </a:p>
                  </a:txBody>
                  <a:tcPr marL="74295" marR="74295"/>
                </a:tc>
                <a:tc>
                  <a:txBody>
                    <a:bodyPr/>
                    <a:lstStyle/>
                    <a:p>
                      <a:r>
                        <a:rPr lang="en-US" smtClean="0"/>
                        <a:t>Yes</a:t>
                      </a:r>
                      <a:endParaRPr lang="en-IN" dirty="0"/>
                    </a:p>
                  </a:txBody>
                  <a:tcPr marL="74295" marR="74295"/>
                </a:tc>
              </a:tr>
              <a:tr h="370840">
                <a:tc vMerge="1">
                  <a:txBody>
                    <a:bodyPr/>
                    <a:lstStyle/>
                    <a:p>
                      <a:endParaRPr lang="en-IN"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Rs 7500 or Less</a:t>
                      </a:r>
                      <a:endParaRPr lang="en-IN" dirty="0" smtClean="0"/>
                    </a:p>
                  </a:txBody>
                  <a:tcPr marL="74295" marR="74295"/>
                </a:tc>
                <a:tc>
                  <a:txBody>
                    <a:bodyPr/>
                    <a:lstStyle/>
                    <a:p>
                      <a:r>
                        <a:rPr lang="en-US" dirty="0" smtClean="0"/>
                        <a:t>Yes</a:t>
                      </a:r>
                      <a:endParaRPr lang="en-IN" dirty="0"/>
                    </a:p>
                  </a:txBody>
                  <a:tcPr marL="74295" marR="74295"/>
                </a:tc>
              </a:tr>
            </a:tbl>
          </a:graphicData>
        </a:graphic>
      </p:graphicFrame>
      <p:pic>
        <p:nvPicPr>
          <p:cNvPr id="7" name="Picture 6" descr="LO.JPG"/>
          <p:cNvPicPr/>
          <p:nvPr/>
        </p:nvPicPr>
        <p:blipFill>
          <a:blip r:embed="rId3"/>
          <a:srcRect/>
          <a:stretch>
            <a:fillRect/>
          </a:stretch>
        </p:blipFill>
        <p:spPr bwMode="auto">
          <a:xfrm>
            <a:off x="8153566"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327697532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089900" cy="664146"/>
          </a:xfrm>
        </p:spPr>
        <p:txBody>
          <a:bodyPr>
            <a:normAutofit fontScale="90000"/>
          </a:bodyPr>
          <a:lstStyle/>
          <a:p>
            <a:r>
              <a:rPr lang="en-US" dirty="0" smtClean="0"/>
              <a:t>Circular on Post sales discount withdrawn</a:t>
            </a:r>
            <a:endParaRPr lang="en-IN" dirty="0"/>
          </a:p>
        </p:txBody>
      </p:sp>
      <p:sp>
        <p:nvSpPr>
          <p:cNvPr id="3" name="Content Placeholder 2"/>
          <p:cNvSpPr>
            <a:spLocks noGrp="1"/>
          </p:cNvSpPr>
          <p:nvPr>
            <p:ph sz="quarter" idx="1"/>
          </p:nvPr>
        </p:nvSpPr>
        <p:spPr>
          <a:xfrm>
            <a:off x="495300" y="1207008"/>
            <a:ext cx="8089900" cy="5266944"/>
          </a:xfrm>
        </p:spPr>
        <p:txBody>
          <a:bodyPr/>
          <a:lstStyle/>
          <a:p>
            <a:pPr algn="just"/>
            <a:r>
              <a:rPr lang="en-US" dirty="0" smtClean="0"/>
              <a:t>CBIC </a:t>
            </a:r>
            <a:r>
              <a:rPr lang="en-IN" dirty="0"/>
              <a:t>vide Circular No. </a:t>
            </a:r>
            <a:r>
              <a:rPr lang="en-IN" dirty="0" smtClean="0"/>
              <a:t>112 withdrew Circular </a:t>
            </a:r>
            <a:r>
              <a:rPr lang="en-IN" dirty="0"/>
              <a:t>No. </a:t>
            </a:r>
            <a:r>
              <a:rPr lang="en-IN" dirty="0" smtClean="0"/>
              <a:t>105 issuing clarification on GST applicability on post sales.</a:t>
            </a:r>
          </a:p>
          <a:p>
            <a:pPr algn="just"/>
            <a:r>
              <a:rPr lang="en-US" dirty="0" smtClean="0"/>
              <a:t>The said circular had clarified:</a:t>
            </a:r>
          </a:p>
          <a:p>
            <a:endParaRPr lang="en-IN" dirty="0"/>
          </a:p>
        </p:txBody>
      </p:sp>
      <p:graphicFrame>
        <p:nvGraphicFramePr>
          <p:cNvPr id="6" name="Diagram 5"/>
          <p:cNvGraphicFramePr/>
          <p:nvPr>
            <p:extLst>
              <p:ext uri="{D42A27DB-BD31-4B8C-83A1-F6EECF244321}">
                <p14:modId xmlns:p14="http://schemas.microsoft.com/office/powerpoint/2010/main" val="1017865391"/>
              </p:ext>
            </p:extLst>
          </p:nvPr>
        </p:nvGraphicFramePr>
        <p:xfrm>
          <a:off x="630682" y="2718816"/>
          <a:ext cx="8542275" cy="38039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LO.JPG"/>
          <p:cNvPicPr/>
          <p:nvPr/>
        </p:nvPicPr>
        <p:blipFill>
          <a:blip r:embed="rId7"/>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35799748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524577" cy="1143000"/>
          </a:xfrm>
        </p:spPr>
        <p:txBody>
          <a:bodyPr>
            <a:normAutofit fontScale="90000"/>
          </a:bodyPr>
          <a:lstStyle/>
          <a:p>
            <a:pPr algn="just"/>
            <a:r>
              <a:rPr lang="en-US" sz="3200" dirty="0" smtClean="0"/>
              <a:t>Clarification on </a:t>
            </a:r>
            <a:r>
              <a:rPr lang="en-US" sz="3200" dirty="0"/>
              <a:t>goods taken out of India for exhibition or on consignment basis for export </a:t>
            </a:r>
            <a:r>
              <a:rPr lang="en-US" sz="3200" dirty="0" smtClean="0"/>
              <a:t>promotion</a:t>
            </a:r>
            <a:endParaRPr lang="en-IN" dirty="0"/>
          </a:p>
        </p:txBody>
      </p:sp>
      <p:sp>
        <p:nvSpPr>
          <p:cNvPr id="3" name="Content Placeholder 2"/>
          <p:cNvSpPr>
            <a:spLocks noGrp="1"/>
          </p:cNvSpPr>
          <p:nvPr>
            <p:ph sz="quarter" idx="1"/>
          </p:nvPr>
        </p:nvSpPr>
        <p:spPr>
          <a:xfrm>
            <a:off x="435864" y="1438656"/>
            <a:ext cx="8855964" cy="5096256"/>
          </a:xfrm>
        </p:spPr>
        <p:txBody>
          <a:bodyPr>
            <a:normAutofit fontScale="77500" lnSpcReduction="20000"/>
          </a:bodyPr>
          <a:lstStyle/>
          <a:p>
            <a:pPr algn="just"/>
            <a:r>
              <a:rPr lang="en-US" dirty="0"/>
              <a:t>The activity of taking goods out of India on consignment basis for exhibition </a:t>
            </a:r>
            <a:r>
              <a:rPr lang="en-US" b="1" dirty="0"/>
              <a:t>would not in itself constitute a supply </a:t>
            </a:r>
            <a:r>
              <a:rPr lang="en-US" dirty="0"/>
              <a:t>under GST since there is no consideration received at this time</a:t>
            </a:r>
            <a:r>
              <a:rPr lang="en-US" dirty="0" smtClean="0"/>
              <a:t>.</a:t>
            </a:r>
          </a:p>
          <a:p>
            <a:pPr marL="0" indent="0" algn="just">
              <a:buNone/>
            </a:pPr>
            <a:endParaRPr lang="en-US" dirty="0"/>
          </a:p>
          <a:p>
            <a:pPr algn="just"/>
            <a:r>
              <a:rPr lang="en-US" dirty="0"/>
              <a:t>The movement of these goods out of India shall be </a:t>
            </a:r>
            <a:r>
              <a:rPr lang="en-US" b="1" dirty="0"/>
              <a:t>accompanied by a delivery challan</a:t>
            </a:r>
            <a:r>
              <a:rPr lang="en-US" dirty="0"/>
              <a:t> issued in accordance with the provisions contained in rule 55 of the CGST Rules</a:t>
            </a:r>
            <a:r>
              <a:rPr lang="en-US" dirty="0" smtClean="0"/>
              <a:t>.</a:t>
            </a:r>
          </a:p>
          <a:p>
            <a:pPr marL="0" indent="0" algn="just">
              <a:buNone/>
            </a:pPr>
            <a:endParaRPr lang="en-US" dirty="0"/>
          </a:p>
          <a:p>
            <a:pPr algn="just"/>
            <a:r>
              <a:rPr lang="en-US" dirty="0"/>
              <a:t>Since taking such goods out of India is not a supply, it necessarily follows that it is also </a:t>
            </a:r>
            <a:r>
              <a:rPr lang="en-US" b="1" dirty="0"/>
              <a:t>not a zero-rated supply</a:t>
            </a:r>
            <a:r>
              <a:rPr lang="en-US" dirty="0"/>
              <a:t>. Therefore, execution of a bond or LUT, as required under section 16 of the IGST Act, is not required</a:t>
            </a:r>
            <a:r>
              <a:rPr lang="en-US" dirty="0" smtClean="0"/>
              <a:t>.</a:t>
            </a:r>
          </a:p>
          <a:p>
            <a:pPr marL="0" indent="0" algn="just">
              <a:buNone/>
            </a:pPr>
            <a:endParaRPr lang="en-US" dirty="0"/>
          </a:p>
          <a:p>
            <a:pPr algn="just"/>
            <a:r>
              <a:rPr lang="en-US" dirty="0"/>
              <a:t>The goods taken out of India in this manner are required to be either sold or brought back within a period of </a:t>
            </a:r>
            <a:r>
              <a:rPr lang="en-US" b="1" dirty="0"/>
              <a:t>six months </a:t>
            </a:r>
            <a:r>
              <a:rPr lang="en-US" dirty="0"/>
              <a:t>from the date of removal</a:t>
            </a:r>
            <a:r>
              <a:rPr lang="en-US" dirty="0" smtClean="0"/>
              <a:t>.</a:t>
            </a:r>
          </a:p>
          <a:p>
            <a:pPr marL="0" indent="0" algn="just">
              <a:buNone/>
            </a:pPr>
            <a:endParaRPr lang="en-US" dirty="0"/>
          </a:p>
          <a:p>
            <a:pPr algn="just"/>
            <a:r>
              <a:rPr lang="en-US" b="1" dirty="0"/>
              <a:t>No tax invoice is required </a:t>
            </a:r>
            <a:r>
              <a:rPr lang="en-US" dirty="0"/>
              <a:t>to be issued in respect of goods which are brought back to India within the period of six months</a:t>
            </a:r>
            <a:endParaRPr lang="en-IN" dirty="0"/>
          </a:p>
        </p:txBody>
      </p:sp>
      <p:pic>
        <p:nvPicPr>
          <p:cNvPr id="6" name="Picture 5" descr="LO.JPG"/>
          <p:cNvPicPr/>
          <p:nvPr/>
        </p:nvPicPr>
        <p:blipFill>
          <a:blip r:embed="rId2"/>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2658308500"/>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608314" cy="1143000"/>
          </a:xfrm>
        </p:spPr>
        <p:txBody>
          <a:bodyPr>
            <a:normAutofit fontScale="90000"/>
          </a:bodyPr>
          <a:lstStyle/>
          <a:p>
            <a:pPr algn="just"/>
            <a:r>
              <a:rPr lang="en-US" sz="3600" dirty="0"/>
              <a:t>Clarification on supply of IT enabled services as intermediary services under GST</a:t>
            </a:r>
            <a:endParaRPr lang="en-IN" sz="3600" dirty="0"/>
          </a:p>
        </p:txBody>
      </p:sp>
      <p:sp>
        <p:nvSpPr>
          <p:cNvPr id="3" name="Content Placeholder 2"/>
          <p:cNvSpPr>
            <a:spLocks noGrp="1"/>
          </p:cNvSpPr>
          <p:nvPr>
            <p:ph sz="quarter" idx="1"/>
          </p:nvPr>
        </p:nvSpPr>
        <p:spPr>
          <a:xfrm>
            <a:off x="297180" y="1600200"/>
            <a:ext cx="9044178" cy="4959096"/>
          </a:xfrm>
        </p:spPr>
        <p:txBody>
          <a:bodyPr>
            <a:normAutofit fontScale="92500" lnSpcReduction="20000"/>
          </a:bodyPr>
          <a:lstStyle/>
          <a:p>
            <a:pPr algn="just"/>
            <a:r>
              <a:rPr lang="en-US" dirty="0"/>
              <a:t>Scenario - I: Supply on own account Services in the form of back-end services to the client on its own account or even the client’s customer, have been clarified to not qualify as an “</a:t>
            </a:r>
            <a:r>
              <a:rPr lang="en-US" dirty="0" smtClean="0"/>
              <a:t>intermediary .”</a:t>
            </a:r>
          </a:p>
          <a:p>
            <a:pPr marL="0" indent="0" algn="just">
              <a:buNone/>
            </a:pPr>
            <a:endParaRPr lang="en-US" dirty="0" smtClean="0"/>
          </a:p>
          <a:p>
            <a:pPr algn="just"/>
            <a:r>
              <a:rPr lang="en-US" dirty="0" smtClean="0"/>
              <a:t>Scenario </a:t>
            </a:r>
            <a:r>
              <a:rPr lang="en-US" dirty="0"/>
              <a:t>- II: When the supplier arranges or facilitates the supply of goods or services between two or more persons </a:t>
            </a:r>
            <a:r>
              <a:rPr lang="en-US" dirty="0" smtClean="0"/>
              <a:t>e.g. back-end </a:t>
            </a:r>
            <a:r>
              <a:rPr lang="en-US" dirty="0"/>
              <a:t>support services in the nature of pre-delivery, delivery and post-delivery , such services will be considered as intermediary services under section 2(13) of the IGST </a:t>
            </a:r>
            <a:r>
              <a:rPr lang="en-US" dirty="0" smtClean="0"/>
              <a:t>Act.</a:t>
            </a:r>
          </a:p>
          <a:p>
            <a:pPr marL="0" indent="0" algn="just">
              <a:buNone/>
            </a:pPr>
            <a:endParaRPr lang="en-US" dirty="0" smtClean="0"/>
          </a:p>
          <a:p>
            <a:pPr algn="just"/>
            <a:r>
              <a:rPr lang="en-IN" dirty="0"/>
              <a:t>Scenario - III</a:t>
            </a:r>
            <a:r>
              <a:rPr lang="en-IN" dirty="0" smtClean="0"/>
              <a:t>:</a:t>
            </a:r>
            <a:r>
              <a:rPr lang="en-US" dirty="0"/>
              <a:t> The supplier is providing a combination of services described in Scenarios I &amp; II, i.e., two sets of services, namely, services on its own account and other back-end facilitation services. In this case, the circular prescribes that the supplier of such services may fall under the purview of intermediary services depending on the facts and circumstances of each case, and the set of services determined as the principal/ main supply.</a:t>
            </a:r>
            <a:endParaRPr lang="en-IN" dirty="0"/>
          </a:p>
        </p:txBody>
      </p:sp>
      <p:pic>
        <p:nvPicPr>
          <p:cNvPr id="6" name="Picture 5" descr="LO.JPG"/>
          <p:cNvPicPr/>
          <p:nvPr/>
        </p:nvPicPr>
        <p:blipFill>
          <a:blip r:embed="rId2"/>
          <a:srcRect/>
          <a:stretch>
            <a:fillRect/>
          </a:stretch>
        </p:blipFill>
        <p:spPr bwMode="auto">
          <a:xfrm>
            <a:off x="8133755" y="5943981"/>
            <a:ext cx="1772245" cy="904875"/>
          </a:xfrm>
          <a:prstGeom prst="rect">
            <a:avLst/>
          </a:prstGeom>
          <a:noFill/>
          <a:ln w="9525">
            <a:noFill/>
            <a:miter lim="800000"/>
            <a:headEnd/>
            <a:tailEnd/>
          </a:ln>
        </p:spPr>
      </p:pic>
    </p:spTree>
    <p:extLst>
      <p:ext uri="{BB962C8B-B14F-4D97-AF65-F5344CB8AC3E}">
        <p14:creationId xmlns:p14="http://schemas.microsoft.com/office/powerpoint/2010/main" val="856666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a:t>Restriction on ITC-New sub rule (4) inserted to Rule 36</a:t>
            </a:r>
            <a:endParaRPr lang="en-IN" dirty="0"/>
          </a:p>
        </p:txBody>
      </p:sp>
      <p:sp>
        <p:nvSpPr>
          <p:cNvPr id="3" name="Content Placeholder 2"/>
          <p:cNvSpPr>
            <a:spLocks noGrp="1"/>
          </p:cNvSpPr>
          <p:nvPr>
            <p:ph sz="quarter" idx="1"/>
          </p:nvPr>
        </p:nvSpPr>
        <p:spPr/>
        <p:txBody>
          <a:bodyPr/>
          <a:lstStyle/>
          <a:p>
            <a:pPr marL="400050" lvl="1" indent="0">
              <a:buNone/>
            </a:pPr>
            <a:endParaRPr lang="en-US" i="1" dirty="0" smtClean="0"/>
          </a:p>
          <a:p>
            <a:pPr marL="400050" lvl="1" indent="0" algn="just">
              <a:buNone/>
            </a:pPr>
            <a:r>
              <a:rPr lang="en-US" i="1" dirty="0" smtClean="0"/>
              <a:t>“Input </a:t>
            </a:r>
            <a:r>
              <a:rPr lang="en-US" i="1" dirty="0"/>
              <a:t>tax credit to be availed by a registered person in respect of invoices or debit notes, </a:t>
            </a:r>
            <a:r>
              <a:rPr lang="en-US" i="1" dirty="0" smtClean="0"/>
              <a:t>the details </a:t>
            </a:r>
            <a:r>
              <a:rPr lang="en-US" i="1" dirty="0"/>
              <a:t>of which have not been uploaded by the suppliers under sub-section (1) of section </a:t>
            </a:r>
            <a:r>
              <a:rPr lang="en-US" i="1" dirty="0" smtClean="0"/>
              <a:t>37, shall </a:t>
            </a:r>
            <a:r>
              <a:rPr lang="en-US" i="1" dirty="0"/>
              <a:t>not exceed 20 per </a:t>
            </a:r>
            <a:r>
              <a:rPr lang="en-US" i="1" dirty="0" smtClean="0"/>
              <a:t>cent of </a:t>
            </a:r>
            <a:r>
              <a:rPr lang="en-US" i="1" dirty="0"/>
              <a:t>the eligible credit available in respect of invoices or debit </a:t>
            </a:r>
            <a:r>
              <a:rPr lang="en-US" i="1" dirty="0" smtClean="0"/>
              <a:t>notes the </a:t>
            </a:r>
            <a:r>
              <a:rPr lang="en-US" i="1" dirty="0"/>
              <a:t>details of which have been uploaded by the suppliers under sub-section (1) of section 37</a:t>
            </a:r>
            <a:r>
              <a:rPr lang="en-US" i="1" dirty="0" smtClean="0"/>
              <a:t>.”</a:t>
            </a:r>
            <a:endParaRPr lang="en-IN" i="1" dirty="0"/>
          </a:p>
        </p:txBody>
      </p:sp>
      <p:pic>
        <p:nvPicPr>
          <p:cNvPr id="6" name="Picture 5" descr="LO.JPG"/>
          <p:cNvPicPr/>
          <p:nvPr/>
        </p:nvPicPr>
        <p:blipFill>
          <a:blip r:embed="rId3"/>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2568859222"/>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Interest on Net Cash </a:t>
            </a:r>
            <a:r>
              <a:rPr lang="en-US" dirty="0" smtClean="0"/>
              <a:t>Liability</a:t>
            </a:r>
            <a:r>
              <a:rPr lang="en-IN" dirty="0"/>
              <a:t/>
            </a:r>
            <a:br>
              <a:rPr lang="en-IN" dirty="0"/>
            </a:br>
            <a:endParaRPr lang="en-IN" dirty="0"/>
          </a:p>
        </p:txBody>
      </p:sp>
      <p:sp>
        <p:nvSpPr>
          <p:cNvPr id="3" name="Content Placeholder 2"/>
          <p:cNvSpPr>
            <a:spLocks noGrp="1"/>
          </p:cNvSpPr>
          <p:nvPr>
            <p:ph sz="quarter" idx="1"/>
          </p:nvPr>
        </p:nvSpPr>
        <p:spPr>
          <a:xfrm>
            <a:off x="495300" y="1219200"/>
            <a:ext cx="8544388" cy="5029199"/>
          </a:xfrm>
        </p:spPr>
        <p:txBody>
          <a:bodyPr>
            <a:normAutofit/>
          </a:bodyPr>
          <a:lstStyle/>
          <a:p>
            <a:pPr lvl="0" algn="just"/>
            <a:r>
              <a:rPr lang="en-US" dirty="0"/>
              <a:t>Under existing law, every person who is liable to pay tax under GST fails to pay the tax or any part thereof to the Government within the due date then he shall pay on his own, interest on outstanding tax liability</a:t>
            </a:r>
            <a:r>
              <a:rPr lang="en-US" dirty="0" smtClean="0"/>
              <a:t>.</a:t>
            </a:r>
          </a:p>
          <a:p>
            <a:pPr marL="0" lvl="0" indent="0" algn="just">
              <a:buNone/>
            </a:pPr>
            <a:endParaRPr lang="en-IN" dirty="0"/>
          </a:p>
          <a:p>
            <a:pPr lvl="0" algn="just"/>
            <a:r>
              <a:rPr lang="en-US" dirty="0"/>
              <a:t>However, the section was silent as to whether interest is to be paid on gross output liability or on net liability after setting off Input Tax </a:t>
            </a:r>
            <a:r>
              <a:rPr lang="en-US" dirty="0" smtClean="0"/>
              <a:t>Credit</a:t>
            </a:r>
          </a:p>
          <a:p>
            <a:pPr marL="0" lvl="0" indent="0" algn="just">
              <a:buNone/>
            </a:pPr>
            <a:endParaRPr lang="en-IN" dirty="0"/>
          </a:p>
          <a:p>
            <a:pPr lvl="0" algn="just"/>
            <a:r>
              <a:rPr lang="en-US" dirty="0"/>
              <a:t>The government now has amended the section 50(1) of CGST act so as to clarify that interest shall be charged on the net cash tax liability.</a:t>
            </a:r>
            <a:endParaRPr lang="en-IN" dirty="0"/>
          </a:p>
          <a:p>
            <a:pPr marL="0" indent="0">
              <a:buNone/>
            </a:pPr>
            <a:endParaRPr lang="en-IN" dirty="0"/>
          </a:p>
          <a:p>
            <a:pPr marL="0" indent="0">
              <a:buNone/>
            </a:pPr>
            <a:endParaRPr lang="en-IN" dirty="0"/>
          </a:p>
        </p:txBody>
      </p:sp>
      <p:pic>
        <p:nvPicPr>
          <p:cNvPr id="6" name="Picture 5" descr="LO.JPG"/>
          <p:cNvPicPr/>
          <p:nvPr/>
        </p:nvPicPr>
        <p:blipFill>
          <a:blip r:embed="rId3"/>
          <a:srcRect/>
          <a:stretch>
            <a:fillRect/>
          </a:stretch>
        </p:blipFill>
        <p:spPr bwMode="auto">
          <a:xfrm>
            <a:off x="8153566"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3588376703"/>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Other amendments</a:t>
            </a:r>
            <a:br>
              <a:rPr lang="en-US" dirty="0" smtClean="0"/>
            </a:br>
            <a:endParaRPr lang="en-IN" dirty="0"/>
          </a:p>
        </p:txBody>
      </p:sp>
      <p:sp>
        <p:nvSpPr>
          <p:cNvPr id="3" name="Content Placeholder 2"/>
          <p:cNvSpPr>
            <a:spLocks noGrp="1"/>
          </p:cNvSpPr>
          <p:nvPr>
            <p:ph sz="quarter" idx="1"/>
          </p:nvPr>
        </p:nvSpPr>
        <p:spPr>
          <a:xfrm>
            <a:off x="495300" y="1600200"/>
            <a:ext cx="8766810" cy="4873752"/>
          </a:xfrm>
        </p:spPr>
        <p:txBody>
          <a:bodyPr/>
          <a:lstStyle/>
          <a:p>
            <a:pPr algn="just"/>
            <a:r>
              <a:rPr lang="en-US" dirty="0" smtClean="0"/>
              <a:t>Notification No 33/2019 CT: Tenure of National Anti Profiteering Authority under rule 137 extended to 4 years.</a:t>
            </a:r>
          </a:p>
          <a:p>
            <a:pPr marL="0" indent="0" algn="just">
              <a:buNone/>
            </a:pPr>
            <a:endParaRPr lang="en-US" dirty="0" smtClean="0"/>
          </a:p>
          <a:p>
            <a:pPr algn="just"/>
            <a:r>
              <a:rPr lang="en-US" dirty="0"/>
              <a:t>Notification No </a:t>
            </a:r>
            <a:r>
              <a:rPr lang="en-US" dirty="0" smtClean="0"/>
              <a:t>25/2019 CT(Rate):Granting of Alcoholic Liquor License by State </a:t>
            </a:r>
            <a:r>
              <a:rPr lang="en-US" dirty="0" err="1" smtClean="0"/>
              <a:t>Govt</a:t>
            </a:r>
            <a:r>
              <a:rPr lang="en-US" dirty="0" smtClean="0"/>
              <a:t> specified in Schedule III.</a:t>
            </a:r>
          </a:p>
          <a:p>
            <a:endParaRPr lang="en-US" dirty="0" smtClean="0"/>
          </a:p>
          <a:p>
            <a:endParaRPr lang="en-IN" dirty="0"/>
          </a:p>
        </p:txBody>
      </p:sp>
      <p:pic>
        <p:nvPicPr>
          <p:cNvPr id="7" name="Picture 6" descr="LO.JPG"/>
          <p:cNvPicPr/>
          <p:nvPr/>
        </p:nvPicPr>
        <p:blipFill>
          <a:blip r:embed="rId3"/>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1650035055"/>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download.jpeg"/>
          <p:cNvPicPr>
            <a:picLocks noChangeAspect="1"/>
          </p:cNvPicPr>
          <p:nvPr/>
        </p:nvPicPr>
        <p:blipFill>
          <a:blip r:embed="rId2"/>
          <a:srcRect/>
          <a:stretch>
            <a:fillRect/>
          </a:stretch>
        </p:blipFill>
        <p:spPr bwMode="auto">
          <a:xfrm>
            <a:off x="3265321" y="553637"/>
            <a:ext cx="3041795" cy="2511857"/>
          </a:xfrm>
          <a:prstGeom prst="rect">
            <a:avLst/>
          </a:prstGeom>
          <a:noFill/>
          <a:ln w="9525">
            <a:noFill/>
            <a:miter lim="800000"/>
            <a:headEnd/>
            <a:tailEnd/>
          </a:ln>
        </p:spPr>
      </p:pic>
      <p:sp>
        <p:nvSpPr>
          <p:cNvPr id="5" name="TextBox 4"/>
          <p:cNvSpPr txBox="1"/>
          <p:nvPr/>
        </p:nvSpPr>
        <p:spPr>
          <a:xfrm>
            <a:off x="2735497" y="3540811"/>
            <a:ext cx="4416415" cy="591636"/>
          </a:xfrm>
          <a:prstGeom prst="rect">
            <a:avLst/>
          </a:prstGeom>
          <a:noFill/>
        </p:spPr>
        <p:txBody>
          <a:bodyPr wrap="square" lIns="98234" tIns="49117" rIns="98234" bIns="49117" rtlCol="0">
            <a:spAutoFit/>
          </a:bodyPr>
          <a:lstStyle/>
          <a:p>
            <a:r>
              <a:rPr lang="en-US" sz="3000" b="1" i="1" dirty="0" smtClean="0">
                <a:latin typeface="+mj-lt"/>
              </a:rPr>
              <a:t>  </a:t>
            </a:r>
            <a:r>
              <a:rPr lang="en-US" sz="3200" b="1" i="1" dirty="0" smtClean="0">
                <a:latin typeface="+mj-lt"/>
              </a:rPr>
              <a:t>CA</a:t>
            </a:r>
            <a:r>
              <a:rPr lang="en-US" sz="3200" i="1" dirty="0" smtClean="0">
                <a:latin typeface="+mj-lt"/>
              </a:rPr>
              <a:t> </a:t>
            </a:r>
            <a:r>
              <a:rPr lang="en-US" sz="3200" b="1" i="1" dirty="0" smtClean="0">
                <a:latin typeface="+mj-lt"/>
              </a:rPr>
              <a:t>Vikash Parakh</a:t>
            </a:r>
          </a:p>
        </p:txBody>
      </p:sp>
      <p:sp>
        <p:nvSpPr>
          <p:cNvPr id="6" name="TextBox 5"/>
          <p:cNvSpPr txBox="1"/>
          <p:nvPr/>
        </p:nvSpPr>
        <p:spPr>
          <a:xfrm>
            <a:off x="153427" y="4422795"/>
            <a:ext cx="3549132" cy="2315185"/>
          </a:xfrm>
          <a:prstGeom prst="rect">
            <a:avLst/>
          </a:prstGeom>
          <a:noFill/>
        </p:spPr>
        <p:txBody>
          <a:bodyPr wrap="square" lIns="98234" tIns="49117" rIns="98234" bIns="49117" rtlCol="0">
            <a:spAutoFit/>
          </a:bodyPr>
          <a:lstStyle/>
          <a:p>
            <a:pPr algn="just"/>
            <a:r>
              <a:rPr lang="en-US" sz="2400" i="1" dirty="0" smtClean="0">
                <a:latin typeface="+mj-lt"/>
              </a:rPr>
              <a:t>GARV &amp; Affiliates</a:t>
            </a:r>
          </a:p>
          <a:p>
            <a:pPr algn="just"/>
            <a:r>
              <a:rPr lang="en-US" sz="2400" i="1" dirty="0" smtClean="0">
                <a:latin typeface="+mj-lt"/>
              </a:rPr>
              <a:t>Chartered Accountants</a:t>
            </a:r>
          </a:p>
          <a:p>
            <a:pPr algn="just"/>
            <a:r>
              <a:rPr lang="en-US" sz="2400" i="1" dirty="0" smtClean="0">
                <a:latin typeface="+mj-lt"/>
              </a:rPr>
              <a:t>403, Shantiniketan Building</a:t>
            </a:r>
          </a:p>
          <a:p>
            <a:pPr algn="just"/>
            <a:r>
              <a:rPr lang="en-US" sz="2400" i="1" dirty="0" smtClean="0">
                <a:latin typeface="+mj-lt"/>
              </a:rPr>
              <a:t>8 Camac Street</a:t>
            </a:r>
          </a:p>
          <a:p>
            <a:pPr algn="just"/>
            <a:r>
              <a:rPr lang="en-US" sz="2400" i="1" dirty="0" smtClean="0">
                <a:solidFill>
                  <a:srgbClr val="002060"/>
                </a:solidFill>
                <a:latin typeface="+mj-lt"/>
              </a:rPr>
              <a:t>Kolkata – 700 017</a:t>
            </a:r>
            <a:endParaRPr lang="en-US" sz="2400" i="1" dirty="0">
              <a:solidFill>
                <a:srgbClr val="002060"/>
              </a:solidFill>
              <a:latin typeface="+mj-lt"/>
            </a:endParaRPr>
          </a:p>
        </p:txBody>
      </p:sp>
      <p:sp>
        <p:nvSpPr>
          <p:cNvPr id="7" name="Rectangle 6"/>
          <p:cNvSpPr/>
          <p:nvPr/>
        </p:nvSpPr>
        <p:spPr>
          <a:xfrm>
            <a:off x="6183352" y="4467815"/>
            <a:ext cx="3496412" cy="2274148"/>
          </a:xfrm>
          <a:prstGeom prst="rect">
            <a:avLst/>
          </a:prstGeom>
        </p:spPr>
        <p:txBody>
          <a:bodyPr wrap="square" lIns="98234" tIns="49117" rIns="98234" bIns="49117">
            <a:spAutoFit/>
          </a:bodyPr>
          <a:lstStyle/>
          <a:p>
            <a:pPr algn="ctr">
              <a:spcAft>
                <a:spcPts val="967"/>
              </a:spcAft>
            </a:pPr>
            <a:r>
              <a:rPr lang="en-US" dirty="0" smtClean="0">
                <a:solidFill>
                  <a:srgbClr val="002060"/>
                </a:solidFill>
                <a:latin typeface="Corbel" panose="020B0503020204020204" pitchFamily="34" charset="0"/>
                <a:ea typeface="Corbel" panose="020B0503020204020204" pitchFamily="34" charset="0"/>
                <a:cs typeface="Times New Roman" panose="02020603050405020304" pitchFamily="18" charset="0"/>
              </a:rPr>
              <a:t> </a:t>
            </a:r>
            <a:endParaRPr lang="en-IN" sz="1300" dirty="0" smtClean="0">
              <a:solidFill>
                <a:srgbClr val="002060"/>
              </a:solidFill>
              <a:latin typeface="Corbel" panose="020B0503020204020204" pitchFamily="34" charset="0"/>
              <a:ea typeface="Corbel" panose="020B0503020204020204" pitchFamily="34" charset="0"/>
              <a:cs typeface="Times New Roman" panose="02020603050405020304" pitchFamily="18" charset="0"/>
            </a:endParaRPr>
          </a:p>
          <a:p>
            <a:pPr algn="ctr">
              <a:spcAft>
                <a:spcPts val="967"/>
              </a:spcAft>
            </a:pPr>
            <a:r>
              <a:rPr lang="en-US" dirty="0" smtClean="0">
                <a:ea typeface="Corbel" panose="020B0503020204020204" pitchFamily="34" charset="0"/>
                <a:cs typeface="Times New Roman" panose="02020603050405020304" pitchFamily="18" charset="0"/>
              </a:rPr>
              <a:t>19, R. N. Mukherjee Road, Eastern Building, 1</a:t>
            </a:r>
            <a:r>
              <a:rPr lang="en-US" baseline="30000" dirty="0" smtClean="0">
                <a:ea typeface="Corbel" panose="020B0503020204020204" pitchFamily="34" charset="0"/>
                <a:cs typeface="Times New Roman" panose="02020603050405020304" pitchFamily="18" charset="0"/>
              </a:rPr>
              <a:t>st</a:t>
            </a:r>
            <a:r>
              <a:rPr lang="en-US" dirty="0" smtClean="0">
                <a:ea typeface="Corbel" panose="020B0503020204020204" pitchFamily="34" charset="0"/>
                <a:cs typeface="Times New Roman" panose="02020603050405020304" pitchFamily="18" charset="0"/>
              </a:rPr>
              <a:t> Floor</a:t>
            </a:r>
            <a:endParaRPr lang="en-IN" sz="1300" dirty="0" smtClean="0">
              <a:ea typeface="Corbel" panose="020B0503020204020204" pitchFamily="34" charset="0"/>
              <a:cs typeface="Times New Roman" panose="02020603050405020304" pitchFamily="18" charset="0"/>
            </a:endParaRPr>
          </a:p>
          <a:p>
            <a:pPr algn="ctr">
              <a:spcAft>
                <a:spcPts val="967"/>
              </a:spcAft>
            </a:pPr>
            <a:r>
              <a:rPr lang="en-US" dirty="0" smtClean="0">
                <a:ea typeface="Corbel" panose="020B0503020204020204" pitchFamily="34" charset="0"/>
                <a:cs typeface="Times New Roman" panose="02020603050405020304" pitchFamily="18" charset="0"/>
              </a:rPr>
              <a:t>Kolkata - 700001 </a:t>
            </a:r>
            <a:endParaRPr lang="en-IN" sz="1300" dirty="0" smtClean="0">
              <a:ea typeface="Corbel" panose="020B0503020204020204" pitchFamily="34" charset="0"/>
              <a:cs typeface="Times New Roman" panose="02020603050405020304" pitchFamily="18" charset="0"/>
            </a:endParaRPr>
          </a:p>
          <a:p>
            <a:pPr algn="ctr">
              <a:spcAft>
                <a:spcPts val="967"/>
              </a:spcAft>
            </a:pPr>
            <a:r>
              <a:rPr lang="en-US" b="1" dirty="0" smtClean="0">
                <a:latin typeface="Corbel" panose="020B0503020204020204" pitchFamily="34" charset="0"/>
                <a:ea typeface="Corbel" panose="020B0503020204020204" pitchFamily="34" charset="0"/>
                <a:cs typeface="Times New Roman" panose="02020603050405020304" pitchFamily="18" charset="0"/>
              </a:rPr>
              <a:t>Email: </a:t>
            </a:r>
            <a:r>
              <a:rPr lang="en-US" b="1" dirty="0" smtClean="0">
                <a:latin typeface="Corbel" panose="020B0503020204020204" pitchFamily="34" charset="0"/>
                <a:ea typeface="Corbel" panose="020B0503020204020204" pitchFamily="34" charset="0"/>
                <a:cs typeface="Times New Roman" panose="02020603050405020304" pitchFamily="18" charset="0"/>
                <a:hlinkClick r:id="rId3"/>
              </a:rPr>
              <a:t>info@garvca.com</a:t>
            </a:r>
            <a:r>
              <a:rPr lang="en-US" b="1" dirty="0" smtClean="0">
                <a:latin typeface="Corbel" panose="020B0503020204020204" pitchFamily="34" charset="0"/>
                <a:ea typeface="Corbel" panose="020B0503020204020204" pitchFamily="34" charset="0"/>
                <a:cs typeface="Times New Roman" panose="02020603050405020304" pitchFamily="18" charset="0"/>
              </a:rPr>
              <a:t>  </a:t>
            </a:r>
          </a:p>
          <a:p>
            <a:pPr algn="ctr">
              <a:spcAft>
                <a:spcPts val="967"/>
              </a:spcAft>
            </a:pPr>
            <a:r>
              <a:rPr lang="en-US" b="1" dirty="0" smtClean="0">
                <a:latin typeface="Corbel" panose="020B0503020204020204" pitchFamily="34" charset="0"/>
                <a:ea typeface="Corbel" panose="020B0503020204020204" pitchFamily="34" charset="0"/>
                <a:cs typeface="Times New Roman" panose="02020603050405020304" pitchFamily="18" charset="0"/>
              </a:rPr>
              <a:t>Website: </a:t>
            </a:r>
            <a:r>
              <a:rPr lang="en-US" b="1" dirty="0" smtClean="0">
                <a:latin typeface="Corbel" panose="020B0503020204020204" pitchFamily="34" charset="0"/>
                <a:ea typeface="Corbel" panose="020B0503020204020204" pitchFamily="34" charset="0"/>
                <a:cs typeface="Times New Roman" panose="02020603050405020304" pitchFamily="18" charset="0"/>
                <a:hlinkClick r:id="rId4"/>
              </a:rPr>
              <a:t>www.garvca.com</a:t>
            </a:r>
            <a:endParaRPr lang="en-IN" b="1" dirty="0">
              <a:latin typeface="Corbel" panose="020B0503020204020204" pitchFamily="34" charset="0"/>
              <a:ea typeface="Corbel" panose="020B0503020204020204" pitchFamily="34" charset="0"/>
              <a:cs typeface="Times New Roman" panose="02020603050405020304" pitchFamily="18" charset="0"/>
            </a:endParaRPr>
          </a:p>
        </p:txBody>
      </p:sp>
    </p:spTree>
    <p:extLst>
      <p:ext uri="{BB962C8B-B14F-4D97-AF65-F5344CB8AC3E}">
        <p14:creationId xmlns:p14="http://schemas.microsoft.com/office/powerpoint/2010/main" val="48016229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Restriction on ITC-New sub rule (4) inserted to Rule 36</a:t>
            </a:r>
            <a:endParaRPr lang="en-IN" sz="4000" dirty="0"/>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737535256"/>
              </p:ext>
            </p:extLst>
          </p:nvPr>
        </p:nvGraphicFramePr>
        <p:xfrm>
          <a:off x="495300" y="1600201"/>
          <a:ext cx="808990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LO.JPG"/>
          <p:cNvPicPr/>
          <p:nvPr/>
        </p:nvPicPr>
        <p:blipFill>
          <a:blip r:embed="rId8"/>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12126780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O.JPG"/>
          <p:cNvPicPr/>
          <p:nvPr/>
        </p:nvPicPr>
        <p:blipFill>
          <a:blip r:embed="rId3"/>
          <a:srcRect/>
          <a:stretch>
            <a:fillRect/>
          </a:stretch>
        </p:blipFill>
        <p:spPr bwMode="auto">
          <a:xfrm>
            <a:off x="8133755" y="5953126"/>
            <a:ext cx="1772245" cy="904875"/>
          </a:xfrm>
          <a:prstGeom prst="rect">
            <a:avLst/>
          </a:prstGeom>
          <a:noFill/>
          <a:ln w="9525">
            <a:noFill/>
            <a:miter lim="800000"/>
            <a:headEnd/>
            <a:tailEnd/>
          </a:ln>
        </p:spPr>
      </p:pic>
      <p:sp>
        <p:nvSpPr>
          <p:cNvPr id="2" name="Title 1"/>
          <p:cNvSpPr>
            <a:spLocks noGrp="1"/>
          </p:cNvSpPr>
          <p:nvPr>
            <p:ph type="title"/>
          </p:nvPr>
        </p:nvSpPr>
        <p:spPr/>
        <p:txBody>
          <a:bodyPr>
            <a:normAutofit/>
          </a:bodyPr>
          <a:lstStyle/>
          <a:p>
            <a:r>
              <a:rPr lang="en-US" dirty="0" smtClean="0"/>
              <a:t>Example-</a:t>
            </a:r>
            <a:r>
              <a:rPr lang="en-IN" dirty="0">
                <a:hlinkClick r:id="rId4" tooltip="CGST Rule 36(4): ITC available only 20% more of Invoices uploaded by Supplier"/>
              </a:rPr>
              <a:t>CGST Rule 36(4)</a:t>
            </a:r>
            <a:r>
              <a:rPr lang="en-IN" b="1" dirty="0"/>
              <a:t/>
            </a:r>
            <a:br>
              <a:rPr lang="en-IN" b="1" dirty="0"/>
            </a:br>
            <a:endParaRPr lang="en-IN"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595199638"/>
              </p:ext>
            </p:extLst>
          </p:nvPr>
        </p:nvGraphicFramePr>
        <p:xfrm>
          <a:off x="629496" y="1036320"/>
          <a:ext cx="8390381" cy="5173045"/>
        </p:xfrm>
        <a:graphic>
          <a:graphicData uri="http://schemas.openxmlformats.org/drawingml/2006/table">
            <a:tbl>
              <a:tblPr firstRow="1" bandRow="1">
                <a:tableStyleId>{5C22544A-7EE6-4342-B048-85BDC9FD1C3A}</a:tableStyleId>
              </a:tblPr>
              <a:tblGrid>
                <a:gridCol w="5105032"/>
                <a:gridCol w="1646396"/>
                <a:gridCol w="1638953"/>
              </a:tblGrid>
              <a:tr h="611027">
                <a:tc>
                  <a:txBody>
                    <a:bodyPr/>
                    <a:lstStyle/>
                    <a:p>
                      <a:pPr marL="0" algn="l" defTabSz="457200" rtl="0" eaLnBrk="1" fontAlgn="t" latinLnBrk="0" hangingPunct="1"/>
                      <a:r>
                        <a:rPr lang="en-IN" sz="1800" kern="1200" dirty="0">
                          <a:solidFill>
                            <a:schemeClr val="dk1"/>
                          </a:solidFill>
                          <a:effectLst/>
                          <a:latin typeface="+mn-lt"/>
                          <a:ea typeface="+mn-ea"/>
                          <a:cs typeface="+mn-cs"/>
                        </a:rPr>
                        <a:t>Particulars</a:t>
                      </a:r>
                    </a:p>
                  </a:txBody>
                  <a:tcPr marL="7739" marR="7739" marT="9525" marB="0" anchor="b"/>
                </a:tc>
                <a:tc>
                  <a:txBody>
                    <a:bodyPr/>
                    <a:lstStyle/>
                    <a:p>
                      <a:pPr marL="0" algn="ctr" defTabSz="457200" rtl="0" eaLnBrk="1" fontAlgn="t" latinLnBrk="0" hangingPunct="1"/>
                      <a:r>
                        <a:rPr lang="en-IN" sz="1800" kern="1200" dirty="0">
                          <a:solidFill>
                            <a:schemeClr val="dk1"/>
                          </a:solidFill>
                          <a:effectLst/>
                          <a:latin typeface="+mn-lt"/>
                          <a:ea typeface="+mn-ea"/>
                          <a:cs typeface="+mn-cs"/>
                        </a:rPr>
                        <a:t>Case 1</a:t>
                      </a:r>
                    </a:p>
                  </a:txBody>
                  <a:tcPr marL="7739" marR="7739" marT="9525" marB="0" anchor="b"/>
                </a:tc>
                <a:tc>
                  <a:txBody>
                    <a:bodyPr/>
                    <a:lstStyle/>
                    <a:p>
                      <a:pPr marL="0" algn="ctr" defTabSz="457200" rtl="0" eaLnBrk="1" fontAlgn="t" latinLnBrk="0" hangingPunct="1"/>
                      <a:r>
                        <a:rPr lang="en-IN" sz="1800" kern="1200" dirty="0">
                          <a:solidFill>
                            <a:schemeClr val="dk1"/>
                          </a:solidFill>
                          <a:effectLst/>
                          <a:latin typeface="+mn-lt"/>
                          <a:ea typeface="+mn-ea"/>
                          <a:cs typeface="+mn-cs"/>
                        </a:rPr>
                        <a:t>Case 2</a:t>
                      </a:r>
                    </a:p>
                  </a:txBody>
                  <a:tcPr marL="7739" marR="7739" marT="9525" marB="0" anchor="b"/>
                </a:tc>
              </a:tr>
              <a:tr h="611027">
                <a:tc>
                  <a:txBody>
                    <a:bodyPr/>
                    <a:lstStyle/>
                    <a:p>
                      <a:pPr marL="0" algn="l" defTabSz="457200" rtl="0" eaLnBrk="1" fontAlgn="t" latinLnBrk="0" hangingPunct="1"/>
                      <a:r>
                        <a:rPr lang="en-US" sz="1800" kern="1200" dirty="0">
                          <a:solidFill>
                            <a:schemeClr val="dk1"/>
                          </a:solidFill>
                          <a:effectLst/>
                          <a:latin typeface="+mn-lt"/>
                          <a:ea typeface="+mn-ea"/>
                          <a:cs typeface="+mn-cs"/>
                        </a:rPr>
                        <a:t>Total ITC to be availed as per books</a:t>
                      </a:r>
                    </a:p>
                  </a:txBody>
                  <a:tcPr marL="7739" marR="7739" marT="9525" marB="0" anchor="b"/>
                </a:tc>
                <a:tc>
                  <a:txBody>
                    <a:bodyPr/>
                    <a:lstStyle/>
                    <a:p>
                      <a:pPr marL="0" algn="l" defTabSz="457200" rtl="0" eaLnBrk="1" fontAlgn="t" latinLnBrk="0" hangingPunct="1"/>
                      <a:r>
                        <a:rPr lang="en-IN" sz="1800" kern="1200">
                          <a:solidFill>
                            <a:schemeClr val="dk1"/>
                          </a:solidFill>
                          <a:effectLst/>
                          <a:latin typeface="+mn-lt"/>
                          <a:ea typeface="+mn-ea"/>
                          <a:cs typeface="+mn-cs"/>
                        </a:rPr>
                        <a:t>          1,00,000 </a:t>
                      </a:r>
                    </a:p>
                  </a:txBody>
                  <a:tcPr marL="7739" marR="7739" marT="9525" marB="0" anchor="b"/>
                </a:tc>
                <a:tc>
                  <a:txBody>
                    <a:bodyPr/>
                    <a:lstStyle/>
                    <a:p>
                      <a:pPr marL="0" algn="l" defTabSz="457200" rtl="0" eaLnBrk="1" fontAlgn="t" latinLnBrk="0" hangingPunct="1"/>
                      <a:r>
                        <a:rPr lang="en-IN" sz="1800" kern="1200">
                          <a:solidFill>
                            <a:schemeClr val="dk1"/>
                          </a:solidFill>
                          <a:effectLst/>
                          <a:latin typeface="+mn-lt"/>
                          <a:ea typeface="+mn-ea"/>
                          <a:cs typeface="+mn-cs"/>
                        </a:rPr>
                        <a:t>          1,00,000 </a:t>
                      </a:r>
                    </a:p>
                  </a:txBody>
                  <a:tcPr marL="7739" marR="7739" marT="9525" marB="0" anchor="b"/>
                </a:tc>
              </a:tr>
              <a:tr h="611027">
                <a:tc>
                  <a:txBody>
                    <a:bodyPr/>
                    <a:lstStyle/>
                    <a:p>
                      <a:pPr marL="0" algn="l" defTabSz="457200" rtl="0" eaLnBrk="1" fontAlgn="t" latinLnBrk="0" hangingPunct="1"/>
                      <a:r>
                        <a:rPr lang="en-IN" sz="1800" kern="1200" dirty="0">
                          <a:solidFill>
                            <a:schemeClr val="dk1"/>
                          </a:solidFill>
                          <a:effectLst/>
                          <a:latin typeface="+mn-lt"/>
                          <a:ea typeface="+mn-ea"/>
                          <a:cs typeface="+mn-cs"/>
                        </a:rPr>
                        <a:t>Invoice Reflected in 2A</a:t>
                      </a:r>
                    </a:p>
                  </a:txBody>
                  <a:tcPr marL="7739" marR="7739" marT="9525" marB="0" anchor="b"/>
                </a:tc>
                <a:tc>
                  <a:txBody>
                    <a:bodyPr/>
                    <a:lstStyle/>
                    <a:p>
                      <a:pPr marL="0" algn="l" defTabSz="457200" rtl="0" eaLnBrk="1" fontAlgn="t" latinLnBrk="0" hangingPunct="1"/>
                      <a:r>
                        <a:rPr lang="en-IN" sz="1800" kern="1200" dirty="0">
                          <a:solidFill>
                            <a:schemeClr val="dk1"/>
                          </a:solidFill>
                          <a:effectLst/>
                          <a:latin typeface="+mn-lt"/>
                          <a:ea typeface="+mn-ea"/>
                          <a:cs typeface="+mn-cs"/>
                        </a:rPr>
                        <a:t>             60,000 </a:t>
                      </a:r>
                    </a:p>
                  </a:txBody>
                  <a:tcPr marL="7739" marR="7739" marT="9525" marB="0" anchor="b"/>
                </a:tc>
                <a:tc>
                  <a:txBody>
                    <a:bodyPr/>
                    <a:lstStyle/>
                    <a:p>
                      <a:pPr marL="0" algn="l" defTabSz="457200" rtl="0" eaLnBrk="1" fontAlgn="t" latinLnBrk="0" hangingPunct="1"/>
                      <a:r>
                        <a:rPr lang="en-IN" sz="1800" kern="1200">
                          <a:solidFill>
                            <a:schemeClr val="dk1"/>
                          </a:solidFill>
                          <a:effectLst/>
                          <a:latin typeface="+mn-lt"/>
                          <a:ea typeface="+mn-ea"/>
                          <a:cs typeface="+mn-cs"/>
                        </a:rPr>
                        <a:t>             90,000 </a:t>
                      </a:r>
                    </a:p>
                  </a:txBody>
                  <a:tcPr marL="7739" marR="7739" marT="9525" marB="0" anchor="b"/>
                </a:tc>
              </a:tr>
              <a:tr h="611027">
                <a:tc>
                  <a:txBody>
                    <a:bodyPr/>
                    <a:lstStyle/>
                    <a:p>
                      <a:pPr marL="0" algn="l" defTabSz="457200" rtl="0" eaLnBrk="1" fontAlgn="t" latinLnBrk="0" hangingPunct="1"/>
                      <a:r>
                        <a:rPr lang="en-US" sz="1800" kern="1200">
                          <a:solidFill>
                            <a:schemeClr val="dk1"/>
                          </a:solidFill>
                          <a:effectLst/>
                          <a:latin typeface="+mn-lt"/>
                          <a:ea typeface="+mn-ea"/>
                          <a:cs typeface="+mn-cs"/>
                        </a:rPr>
                        <a:t>Invoice Not Reflected in 2A</a:t>
                      </a:r>
                    </a:p>
                  </a:txBody>
                  <a:tcPr marL="7739" marR="7739" marT="9525" marB="0" anchor="b"/>
                </a:tc>
                <a:tc>
                  <a:txBody>
                    <a:bodyPr/>
                    <a:lstStyle/>
                    <a:p>
                      <a:pPr marL="0" algn="l" defTabSz="457200" rtl="0" eaLnBrk="1" fontAlgn="t" latinLnBrk="0" hangingPunct="1"/>
                      <a:r>
                        <a:rPr lang="en-IN" sz="1800" kern="1200" dirty="0">
                          <a:solidFill>
                            <a:schemeClr val="dk1"/>
                          </a:solidFill>
                          <a:effectLst/>
                          <a:latin typeface="+mn-lt"/>
                          <a:ea typeface="+mn-ea"/>
                          <a:cs typeface="+mn-cs"/>
                        </a:rPr>
                        <a:t>             40,000 </a:t>
                      </a:r>
                    </a:p>
                  </a:txBody>
                  <a:tcPr marL="7739" marR="7739" marT="9525" marB="0" anchor="b"/>
                </a:tc>
                <a:tc>
                  <a:txBody>
                    <a:bodyPr/>
                    <a:lstStyle/>
                    <a:p>
                      <a:pPr marL="0" algn="l" defTabSz="457200" rtl="0" eaLnBrk="1" fontAlgn="t" latinLnBrk="0" hangingPunct="1"/>
                      <a:r>
                        <a:rPr lang="en-IN" sz="1800" kern="1200">
                          <a:solidFill>
                            <a:schemeClr val="dk1"/>
                          </a:solidFill>
                          <a:effectLst/>
                          <a:latin typeface="+mn-lt"/>
                          <a:ea typeface="+mn-ea"/>
                          <a:cs typeface="+mn-cs"/>
                        </a:rPr>
                        <a:t>             10,000 </a:t>
                      </a:r>
                    </a:p>
                  </a:txBody>
                  <a:tcPr marL="7739" marR="7739" marT="9525" marB="0" anchor="b"/>
                </a:tc>
              </a:tr>
              <a:tr h="611027">
                <a:tc>
                  <a:txBody>
                    <a:bodyPr/>
                    <a:lstStyle/>
                    <a:p>
                      <a:pPr marL="0" algn="l" defTabSz="457200" rtl="0" eaLnBrk="1" fontAlgn="t" latinLnBrk="0" hangingPunct="1"/>
                      <a:r>
                        <a:rPr lang="en-US" sz="1800" kern="1200">
                          <a:solidFill>
                            <a:schemeClr val="dk1"/>
                          </a:solidFill>
                          <a:effectLst/>
                          <a:latin typeface="+mn-lt"/>
                          <a:ea typeface="+mn-ea"/>
                          <a:cs typeface="+mn-cs"/>
                        </a:rPr>
                        <a:t>ITC Available w.r.t invoices reflected in 2A</a:t>
                      </a:r>
                    </a:p>
                  </a:txBody>
                  <a:tcPr marL="7739" marR="7739" marT="9525" marB="0" anchor="b"/>
                </a:tc>
                <a:tc>
                  <a:txBody>
                    <a:bodyPr/>
                    <a:lstStyle/>
                    <a:p>
                      <a:pPr marL="0" algn="l" defTabSz="457200" rtl="0" eaLnBrk="1" fontAlgn="t" latinLnBrk="0" hangingPunct="1"/>
                      <a:r>
                        <a:rPr lang="en-IN" sz="1800" kern="1200" dirty="0">
                          <a:solidFill>
                            <a:schemeClr val="dk1"/>
                          </a:solidFill>
                          <a:effectLst/>
                          <a:latin typeface="+mn-lt"/>
                          <a:ea typeface="+mn-ea"/>
                          <a:cs typeface="+mn-cs"/>
                        </a:rPr>
                        <a:t>             60,000 </a:t>
                      </a:r>
                    </a:p>
                  </a:txBody>
                  <a:tcPr marL="7739" marR="7739" marT="9525" marB="0" anchor="b"/>
                </a:tc>
                <a:tc>
                  <a:txBody>
                    <a:bodyPr/>
                    <a:lstStyle/>
                    <a:p>
                      <a:pPr marL="0" algn="l" defTabSz="457200" rtl="0" eaLnBrk="1" fontAlgn="t" latinLnBrk="0" hangingPunct="1"/>
                      <a:r>
                        <a:rPr lang="en-IN" sz="1800" kern="1200">
                          <a:solidFill>
                            <a:schemeClr val="dk1"/>
                          </a:solidFill>
                          <a:effectLst/>
                          <a:latin typeface="+mn-lt"/>
                          <a:ea typeface="+mn-ea"/>
                          <a:cs typeface="+mn-cs"/>
                        </a:rPr>
                        <a:t>             90,000 </a:t>
                      </a:r>
                    </a:p>
                  </a:txBody>
                  <a:tcPr marL="7739" marR="7739" marT="9525" marB="0" anchor="b"/>
                </a:tc>
              </a:tr>
              <a:tr h="919680">
                <a:tc>
                  <a:txBody>
                    <a:bodyPr/>
                    <a:lstStyle/>
                    <a:p>
                      <a:pPr marL="0" algn="l" defTabSz="457200" rtl="0" eaLnBrk="1" fontAlgn="t" latinLnBrk="0" hangingPunct="1"/>
                      <a:r>
                        <a:rPr lang="en-US" sz="1800" kern="1200">
                          <a:solidFill>
                            <a:schemeClr val="dk1"/>
                          </a:solidFill>
                          <a:effectLst/>
                          <a:latin typeface="+mn-lt"/>
                          <a:ea typeface="+mn-ea"/>
                          <a:cs typeface="+mn-cs"/>
                        </a:rPr>
                        <a:t>ITC available w.r.t invoices not reflected in 2A</a:t>
                      </a:r>
                      <a:br>
                        <a:rPr lang="en-US" sz="1800" kern="1200">
                          <a:solidFill>
                            <a:schemeClr val="dk1"/>
                          </a:solidFill>
                          <a:effectLst/>
                          <a:latin typeface="+mn-lt"/>
                          <a:ea typeface="+mn-ea"/>
                          <a:cs typeface="+mn-cs"/>
                        </a:rPr>
                      </a:br>
                      <a:r>
                        <a:rPr lang="en-US" sz="1800" kern="1200">
                          <a:solidFill>
                            <a:schemeClr val="dk1"/>
                          </a:solidFill>
                          <a:effectLst/>
                          <a:latin typeface="+mn-lt"/>
                          <a:ea typeface="+mn-ea"/>
                          <a:cs typeface="+mn-cs"/>
                        </a:rPr>
                        <a:t>20% of Eligible ITC i.e Rs 60,000 </a:t>
                      </a:r>
                    </a:p>
                  </a:txBody>
                  <a:tcPr marL="7739" marR="7739" marT="9525" marB="0" anchor="b"/>
                </a:tc>
                <a:tc>
                  <a:txBody>
                    <a:bodyPr/>
                    <a:lstStyle/>
                    <a:p>
                      <a:pPr marL="0" algn="l" defTabSz="457200" rtl="0" eaLnBrk="1" fontAlgn="t" latinLnBrk="0" hangingPunct="1"/>
                      <a:r>
                        <a:rPr lang="en-IN" sz="1800" kern="1200" dirty="0">
                          <a:solidFill>
                            <a:schemeClr val="dk1"/>
                          </a:solidFill>
                          <a:effectLst/>
                          <a:latin typeface="+mn-lt"/>
                          <a:ea typeface="+mn-ea"/>
                          <a:cs typeface="+mn-cs"/>
                        </a:rPr>
                        <a:t>             12,000 </a:t>
                      </a:r>
                    </a:p>
                  </a:txBody>
                  <a:tcPr marL="7739" marR="7739" marT="9525" marB="0" anchor="ctr"/>
                </a:tc>
                <a:tc>
                  <a:txBody>
                    <a:bodyPr/>
                    <a:lstStyle/>
                    <a:p>
                      <a:pPr marL="0" algn="l" defTabSz="457200" rtl="0" eaLnBrk="1" fontAlgn="t" latinLnBrk="0" hangingPunct="1"/>
                      <a:r>
                        <a:rPr lang="en-IN" sz="1800" kern="1200">
                          <a:solidFill>
                            <a:schemeClr val="dk1"/>
                          </a:solidFill>
                          <a:effectLst/>
                          <a:latin typeface="+mn-lt"/>
                          <a:ea typeface="+mn-ea"/>
                          <a:cs typeface="+mn-cs"/>
                        </a:rPr>
                        <a:t>             10,000 </a:t>
                      </a:r>
                    </a:p>
                  </a:txBody>
                  <a:tcPr marL="7739" marR="7739" marT="9525" marB="0" anchor="ctr"/>
                </a:tc>
              </a:tr>
              <a:tr h="587203">
                <a:tc>
                  <a:txBody>
                    <a:bodyPr/>
                    <a:lstStyle/>
                    <a:p>
                      <a:pPr marL="0" marR="0" indent="0" algn="l" defTabSz="457200" rtl="0" eaLnBrk="1" fontAlgn="t" latinLnBrk="0" hangingPunct="1">
                        <a:lnSpc>
                          <a:spcPct val="100000"/>
                        </a:lnSpc>
                        <a:spcBef>
                          <a:spcPts val="0"/>
                        </a:spcBef>
                        <a:spcAft>
                          <a:spcPts val="0"/>
                        </a:spcAft>
                        <a:buClrTx/>
                        <a:buSzTx/>
                        <a:buFontTx/>
                        <a:buNone/>
                        <a:tabLst/>
                        <a:defRPr/>
                      </a:pPr>
                      <a:r>
                        <a:rPr lang="en-IN" sz="1800" kern="1200" dirty="0" smtClean="0">
                          <a:solidFill>
                            <a:schemeClr val="dk1"/>
                          </a:solidFill>
                          <a:effectLst/>
                          <a:latin typeface="+mn-lt"/>
                          <a:ea typeface="+mn-ea"/>
                          <a:cs typeface="+mn-cs"/>
                        </a:rPr>
                        <a:t>Total ITC Available</a:t>
                      </a:r>
                    </a:p>
                  </a:txBody>
                  <a:tcPr marL="7739" marR="7739" marT="9525" marB="0" anchor="b"/>
                </a:tc>
                <a:tc>
                  <a:txBody>
                    <a:bodyPr/>
                    <a:lstStyle/>
                    <a:p>
                      <a:pPr marL="0" algn="ctr" defTabSz="457200" rtl="0" eaLnBrk="1" fontAlgn="t" latinLnBrk="0" hangingPunct="1"/>
                      <a:r>
                        <a:rPr lang="en-US" sz="1800" kern="1200" dirty="0" smtClean="0">
                          <a:solidFill>
                            <a:schemeClr val="dk1"/>
                          </a:solidFill>
                          <a:effectLst/>
                          <a:latin typeface="+mn-lt"/>
                          <a:ea typeface="+mn-ea"/>
                          <a:cs typeface="+mn-cs"/>
                        </a:rPr>
                        <a:t>      72,000</a:t>
                      </a:r>
                      <a:endParaRPr lang="en-IN" sz="1800" kern="1200" dirty="0">
                        <a:solidFill>
                          <a:schemeClr val="dk1"/>
                        </a:solidFill>
                        <a:effectLst/>
                        <a:latin typeface="+mn-lt"/>
                        <a:ea typeface="+mn-ea"/>
                        <a:cs typeface="+mn-cs"/>
                      </a:endParaRPr>
                    </a:p>
                  </a:txBody>
                  <a:tcPr marL="7739" marR="7739" marT="9525" marB="0" anchor="b"/>
                </a:tc>
                <a:tc>
                  <a:txBody>
                    <a:bodyPr/>
                    <a:lstStyle/>
                    <a:p>
                      <a:pPr marL="0" algn="ctr" defTabSz="457200" rtl="0" eaLnBrk="1" fontAlgn="t" latinLnBrk="0" hangingPunct="1"/>
                      <a:r>
                        <a:rPr lang="en-US" sz="1800" kern="1200" dirty="0" smtClean="0">
                          <a:solidFill>
                            <a:schemeClr val="dk1"/>
                          </a:solidFill>
                          <a:effectLst/>
                          <a:latin typeface="+mn-lt"/>
                          <a:ea typeface="+mn-ea"/>
                          <a:cs typeface="+mn-cs"/>
                        </a:rPr>
                        <a:t>    100,000</a:t>
                      </a:r>
                      <a:endParaRPr lang="en-IN" sz="1800" kern="1200" dirty="0">
                        <a:solidFill>
                          <a:schemeClr val="dk1"/>
                        </a:solidFill>
                        <a:effectLst/>
                        <a:latin typeface="+mn-lt"/>
                        <a:ea typeface="+mn-ea"/>
                        <a:cs typeface="+mn-cs"/>
                      </a:endParaRPr>
                    </a:p>
                  </a:txBody>
                  <a:tcPr marL="7739" marR="7739" marT="9525" marB="0" anchor="b"/>
                </a:tc>
              </a:tr>
              <a:tr h="611027">
                <a:tc>
                  <a:txBody>
                    <a:bodyPr/>
                    <a:lstStyle/>
                    <a:p>
                      <a:pPr marL="0" algn="l" defTabSz="457200" rtl="0" eaLnBrk="1" fontAlgn="t" latinLnBrk="0" hangingPunct="1"/>
                      <a:r>
                        <a:rPr lang="en-IN" sz="1800" kern="1200" dirty="0">
                          <a:solidFill>
                            <a:schemeClr val="dk1"/>
                          </a:solidFill>
                          <a:effectLst/>
                          <a:latin typeface="+mn-lt"/>
                          <a:ea typeface="+mn-ea"/>
                          <a:cs typeface="+mn-cs"/>
                        </a:rPr>
                        <a:t>ITC Restricted</a:t>
                      </a:r>
                    </a:p>
                  </a:txBody>
                  <a:tcPr marL="7739" marR="7739" marT="9525" marB="0" anchor="b"/>
                </a:tc>
                <a:tc>
                  <a:txBody>
                    <a:bodyPr/>
                    <a:lstStyle/>
                    <a:p>
                      <a:pPr marL="0" algn="l" defTabSz="457200" rtl="0" eaLnBrk="1" fontAlgn="t" latinLnBrk="0" hangingPunct="1"/>
                      <a:r>
                        <a:rPr lang="en-IN" sz="1800" kern="1200" dirty="0">
                          <a:solidFill>
                            <a:schemeClr val="dk1"/>
                          </a:solidFill>
                          <a:effectLst/>
                          <a:latin typeface="+mn-lt"/>
                          <a:ea typeface="+mn-ea"/>
                          <a:cs typeface="+mn-cs"/>
                        </a:rPr>
                        <a:t>             28,000 </a:t>
                      </a:r>
                    </a:p>
                  </a:txBody>
                  <a:tcPr marL="7739" marR="7739" marT="9525" marB="0" anchor="b"/>
                </a:tc>
                <a:tc>
                  <a:txBody>
                    <a:bodyPr/>
                    <a:lstStyle/>
                    <a:p>
                      <a:pPr marL="0" algn="l" defTabSz="457200" rtl="0" eaLnBrk="1" fontAlgn="t" latinLnBrk="0" hangingPunct="1"/>
                      <a:r>
                        <a:rPr lang="en-IN" sz="1800" kern="1200" dirty="0">
                          <a:solidFill>
                            <a:schemeClr val="dk1"/>
                          </a:solidFill>
                          <a:effectLst/>
                          <a:latin typeface="+mn-lt"/>
                          <a:ea typeface="+mn-ea"/>
                          <a:cs typeface="+mn-cs"/>
                        </a:rPr>
                        <a:t>                       -   </a:t>
                      </a:r>
                    </a:p>
                  </a:txBody>
                  <a:tcPr marL="7739" marR="7739" marT="9525" marB="0" anchor="b"/>
                </a:tc>
              </a:tr>
            </a:tbl>
          </a:graphicData>
        </a:graphic>
      </p:graphicFrame>
    </p:spTree>
    <p:extLst>
      <p:ext uri="{BB962C8B-B14F-4D97-AF65-F5344CB8AC3E}">
        <p14:creationId xmlns:p14="http://schemas.microsoft.com/office/powerpoint/2010/main" val="397038528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966" y="452719"/>
            <a:ext cx="7641337" cy="572929"/>
          </a:xfrm>
        </p:spPr>
        <p:txBody>
          <a:bodyPr>
            <a:normAutofit fontScale="90000"/>
          </a:bodyPr>
          <a:lstStyle/>
          <a:p>
            <a:r>
              <a:rPr lang="en-US" sz="3200" dirty="0" smtClean="0"/>
              <a:t>Status of 3B:GSTR 3B is a return u/s 39</a:t>
            </a:r>
            <a:endParaRPr lang="en-IN" sz="3200" dirty="0"/>
          </a:p>
        </p:txBody>
      </p:sp>
      <p:sp>
        <p:nvSpPr>
          <p:cNvPr id="3" name="Content Placeholder 2"/>
          <p:cNvSpPr>
            <a:spLocks noGrp="1"/>
          </p:cNvSpPr>
          <p:nvPr>
            <p:ph sz="quarter" idx="1"/>
          </p:nvPr>
        </p:nvSpPr>
        <p:spPr>
          <a:xfrm>
            <a:off x="635276" y="1207008"/>
            <a:ext cx="8771290" cy="5041392"/>
          </a:xfrm>
        </p:spPr>
        <p:txBody>
          <a:bodyPr>
            <a:normAutofit fontScale="92500"/>
          </a:bodyPr>
          <a:lstStyle/>
          <a:p>
            <a:pPr algn="just"/>
            <a:r>
              <a:rPr lang="en-US" dirty="0" smtClean="0"/>
              <a:t>Original Rule 61(5):</a:t>
            </a:r>
            <a:r>
              <a:rPr lang="en-US" dirty="0"/>
              <a:t>Where the time limit for furnishing of details in </a:t>
            </a:r>
            <a:r>
              <a:rPr lang="en-US" b="1" dirty="0"/>
              <a:t>FORM GSTR-1</a:t>
            </a:r>
            <a:r>
              <a:rPr lang="en-US" dirty="0"/>
              <a:t> under section 37 and in </a:t>
            </a:r>
            <a:r>
              <a:rPr lang="en-US" b="1" dirty="0"/>
              <a:t>FORM GSTR-2</a:t>
            </a:r>
            <a:r>
              <a:rPr lang="en-US" dirty="0"/>
              <a:t> under section 38 has been extended and the circumstances so warrant, return in </a:t>
            </a:r>
            <a:r>
              <a:rPr lang="en-US" b="1" dirty="0"/>
              <a:t>FORM GSTR-3B</a:t>
            </a:r>
            <a:r>
              <a:rPr lang="en-US" dirty="0"/>
              <a:t>, </a:t>
            </a:r>
            <a:r>
              <a:rPr lang="en-US" dirty="0" smtClean="0"/>
              <a:t>[in </a:t>
            </a:r>
            <a:r>
              <a:rPr lang="en-US" dirty="0"/>
              <a:t>lieu of </a:t>
            </a:r>
            <a:r>
              <a:rPr lang="en-US" b="1" dirty="0"/>
              <a:t>FORM </a:t>
            </a:r>
            <a:r>
              <a:rPr lang="en-US" b="1" dirty="0" smtClean="0"/>
              <a:t>GSTR-3</a:t>
            </a:r>
            <a:r>
              <a:rPr lang="en-US" dirty="0" smtClean="0"/>
              <a:t>]</a:t>
            </a:r>
            <a:r>
              <a:rPr lang="en-US" b="1" baseline="30000" dirty="0" smtClean="0"/>
              <a:t>1</a:t>
            </a:r>
            <a:r>
              <a:rPr lang="en-US" dirty="0" smtClean="0"/>
              <a:t>, </a:t>
            </a:r>
            <a:r>
              <a:rPr lang="en-US" dirty="0"/>
              <a:t>may be furnished in such manner and subject to such conditions as may be notified by the Commissioner."</a:t>
            </a:r>
            <a:endParaRPr lang="en-US" dirty="0" smtClean="0"/>
          </a:p>
          <a:p>
            <a:pPr algn="just"/>
            <a:r>
              <a:rPr lang="en-IN" b="1" dirty="0" smtClean="0"/>
              <a:t>1</a:t>
            </a:r>
            <a:r>
              <a:rPr lang="en-IN" b="1" baseline="30000" dirty="0" smtClean="0"/>
              <a:t>st</a:t>
            </a:r>
            <a:r>
              <a:rPr lang="en-IN" b="1" dirty="0" smtClean="0"/>
              <a:t> amendment : NOTIFICATION </a:t>
            </a:r>
            <a:r>
              <a:rPr lang="en-IN" b="1" dirty="0"/>
              <a:t>No. </a:t>
            </a:r>
            <a:r>
              <a:rPr lang="en-IN" b="1" dirty="0" smtClean="0"/>
              <a:t>17/2017</a:t>
            </a:r>
          </a:p>
          <a:p>
            <a:pPr marL="400050" lvl="1" indent="0" algn="just">
              <a:buNone/>
            </a:pPr>
            <a:r>
              <a:rPr lang="en-US" dirty="0" smtClean="0"/>
              <a:t>Words –in </a:t>
            </a:r>
            <a:r>
              <a:rPr lang="en-US" b="1" dirty="0" smtClean="0"/>
              <a:t>lieu of GSTR-3 </a:t>
            </a:r>
            <a:r>
              <a:rPr lang="en-US" dirty="0" smtClean="0"/>
              <a:t>removed</a:t>
            </a:r>
          </a:p>
          <a:p>
            <a:pPr algn="just"/>
            <a:r>
              <a:rPr lang="en-IN" b="1" dirty="0" smtClean="0"/>
              <a:t>2</a:t>
            </a:r>
            <a:r>
              <a:rPr lang="en-IN" b="1" baseline="30000" dirty="0" smtClean="0"/>
              <a:t>nd </a:t>
            </a:r>
            <a:r>
              <a:rPr lang="en-IN" b="1" dirty="0" smtClean="0"/>
              <a:t>amendment </a:t>
            </a:r>
            <a:r>
              <a:rPr lang="en-IN" b="1" dirty="0"/>
              <a:t>: NOTIFICATION No. </a:t>
            </a:r>
            <a:r>
              <a:rPr lang="en-IN" b="1" dirty="0" smtClean="0"/>
              <a:t>22/2017</a:t>
            </a:r>
          </a:p>
          <a:p>
            <a:pPr marL="400050" lvl="1" indent="0" algn="just">
              <a:buNone/>
            </a:pPr>
            <a:r>
              <a:rPr lang="en-US" dirty="0"/>
              <a:t>F</a:t>
            </a:r>
            <a:r>
              <a:rPr lang="en-US" dirty="0" smtClean="0"/>
              <a:t>or </a:t>
            </a:r>
            <a:r>
              <a:rPr lang="en-US" dirty="0"/>
              <a:t>the words “specify that”, the words “specify the manner and conditions subject to which the” shall be </a:t>
            </a:r>
            <a:r>
              <a:rPr lang="en-US" dirty="0" smtClean="0"/>
              <a:t>substituted</a:t>
            </a:r>
          </a:p>
          <a:p>
            <a:pPr algn="just"/>
            <a:r>
              <a:rPr lang="en-IN" b="1" dirty="0" smtClean="0"/>
              <a:t>3</a:t>
            </a:r>
            <a:r>
              <a:rPr lang="en-IN" b="1" baseline="30000" dirty="0" smtClean="0"/>
              <a:t>rd</a:t>
            </a:r>
            <a:r>
              <a:rPr lang="en-IN" b="1" dirty="0"/>
              <a:t> </a:t>
            </a:r>
            <a:r>
              <a:rPr lang="en-IN" b="1" dirty="0" smtClean="0"/>
              <a:t>amendment </a:t>
            </a:r>
            <a:r>
              <a:rPr lang="en-IN" b="1" dirty="0"/>
              <a:t>: NOTIFICATION No. </a:t>
            </a:r>
            <a:r>
              <a:rPr lang="en-IN" b="1" dirty="0" smtClean="0"/>
              <a:t>49/2019</a:t>
            </a:r>
          </a:p>
          <a:p>
            <a:pPr marL="400050" lvl="1" indent="0" algn="just">
              <a:buNone/>
            </a:pPr>
            <a:r>
              <a:rPr lang="en-US" dirty="0" smtClean="0"/>
              <a:t>Words-</a:t>
            </a:r>
            <a:r>
              <a:rPr lang="en-US" b="1" dirty="0" smtClean="0"/>
              <a:t>t</a:t>
            </a:r>
            <a:r>
              <a:rPr lang="en-US" dirty="0" smtClean="0"/>
              <a:t>he </a:t>
            </a:r>
            <a:r>
              <a:rPr lang="en-US" dirty="0"/>
              <a:t>return specified in </a:t>
            </a:r>
            <a:r>
              <a:rPr lang="en-US" b="1" dirty="0"/>
              <a:t>sub-section (1) of section </a:t>
            </a:r>
            <a:r>
              <a:rPr lang="en-US" b="1" dirty="0" smtClean="0"/>
              <a:t>39 </a:t>
            </a:r>
            <a:r>
              <a:rPr lang="en-US" dirty="0" smtClean="0"/>
              <a:t>added</a:t>
            </a:r>
            <a:endParaRPr lang="en-US" dirty="0"/>
          </a:p>
        </p:txBody>
      </p:sp>
      <p:pic>
        <p:nvPicPr>
          <p:cNvPr id="6" name="Picture 5" descr="LO.JPG"/>
          <p:cNvPicPr/>
          <p:nvPr/>
        </p:nvPicPr>
        <p:blipFill>
          <a:blip r:embed="rId3"/>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358104574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a:t>Status of 3B:GSTR 3B is a return u/s 39</a:t>
            </a:r>
            <a:endParaRPr lang="en-IN" dirty="0"/>
          </a:p>
        </p:txBody>
      </p:sp>
      <p:sp>
        <p:nvSpPr>
          <p:cNvPr id="3" name="Content Placeholder 2"/>
          <p:cNvSpPr>
            <a:spLocks noGrp="1"/>
          </p:cNvSpPr>
          <p:nvPr>
            <p:ph sz="quarter" idx="1"/>
          </p:nvPr>
        </p:nvSpPr>
        <p:spPr/>
        <p:txBody>
          <a:bodyPr>
            <a:normAutofit fontScale="70000" lnSpcReduction="20000"/>
          </a:bodyPr>
          <a:lstStyle/>
          <a:p>
            <a:pPr algn="just"/>
            <a:r>
              <a:rPr lang="en-US" dirty="0" smtClean="0"/>
              <a:t>Rule61(5):-Where </a:t>
            </a:r>
            <a:r>
              <a:rPr lang="en-US" dirty="0"/>
              <a:t>the time limit for furnishing of details in </a:t>
            </a:r>
            <a:r>
              <a:rPr lang="en-US" b="1" dirty="0"/>
              <a:t>FORM GSTR-1 </a:t>
            </a:r>
            <a:r>
              <a:rPr lang="en-US" dirty="0"/>
              <a:t>under section 37 or in </a:t>
            </a:r>
            <a:r>
              <a:rPr lang="en-US" b="1" dirty="0"/>
              <a:t>FORM GSTR-2 </a:t>
            </a:r>
            <a:r>
              <a:rPr lang="en-US" dirty="0"/>
              <a:t>under section 38 has been extended, the return specified in sub-section (1) of section 39 shall, in such manner and subject to such conditions as the Commissioner may, by notification, specify, be furnished in </a:t>
            </a:r>
            <a:r>
              <a:rPr lang="en-US" b="1" dirty="0"/>
              <a:t>FORM GSTR-3B </a:t>
            </a:r>
            <a:r>
              <a:rPr lang="en-US" dirty="0"/>
              <a:t>electronically through the common portal, either directly or through a Facilitation Centre notified by the </a:t>
            </a:r>
            <a:r>
              <a:rPr lang="en-US" dirty="0" smtClean="0"/>
              <a:t>Commissioner</a:t>
            </a:r>
          </a:p>
          <a:p>
            <a:pPr algn="just"/>
            <a:endParaRPr lang="en-US" dirty="0" smtClean="0"/>
          </a:p>
          <a:p>
            <a:pPr algn="just"/>
            <a:r>
              <a:rPr lang="en-US" dirty="0" smtClean="0"/>
              <a:t>Further </a:t>
            </a:r>
            <a:r>
              <a:rPr lang="en-US" dirty="0"/>
              <a:t>a proviso has been inserted that where a return in FORM GSTR-3B is required to be furnished by a person referred to in sub-rule (1) then such person shall not be required to furnish the return in FORM GSTR-3</a:t>
            </a:r>
            <a:r>
              <a:rPr lang="en-US" dirty="0" smtClean="0"/>
              <a:t>.</a:t>
            </a:r>
          </a:p>
          <a:p>
            <a:pPr algn="just"/>
            <a:endParaRPr lang="en-US" dirty="0" smtClean="0"/>
          </a:p>
          <a:p>
            <a:pPr algn="just"/>
            <a:r>
              <a:rPr lang="en-US" dirty="0" smtClean="0"/>
              <a:t>Hence, the government has now changed status GSTR-3B by referring GSTR-3B as return u/s 39.</a:t>
            </a:r>
          </a:p>
          <a:p>
            <a:pPr algn="just"/>
            <a:endParaRPr lang="en-US" dirty="0" smtClean="0"/>
          </a:p>
          <a:p>
            <a:pPr algn="just"/>
            <a:r>
              <a:rPr lang="en-US" dirty="0" smtClean="0"/>
              <a:t>Sub Rule 6 of the rule 61 shall now be omitted retrospectively w.e.f</a:t>
            </a:r>
            <a:r>
              <a:rPr lang="en-US" dirty="0"/>
              <a:t> </a:t>
            </a:r>
            <a:r>
              <a:rPr lang="en-US" b="1" dirty="0" smtClean="0"/>
              <a:t>1st July, 2017</a:t>
            </a:r>
            <a:r>
              <a:rPr lang="en-US" dirty="0" smtClean="0"/>
              <a:t>.The said rule talked about manner and procedure of Filling up of GSTR Form 3.</a:t>
            </a:r>
          </a:p>
          <a:p>
            <a:pPr algn="just"/>
            <a:endParaRPr lang="en-US" dirty="0" smtClean="0"/>
          </a:p>
        </p:txBody>
      </p:sp>
      <p:pic>
        <p:nvPicPr>
          <p:cNvPr id="6" name="Picture 5" descr="LO.JPG"/>
          <p:cNvPicPr/>
          <p:nvPr/>
        </p:nvPicPr>
        <p:blipFill>
          <a:blip r:embed="rId3"/>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332373913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965" y="452718"/>
            <a:ext cx="8494912" cy="790866"/>
          </a:xfrm>
        </p:spPr>
        <p:txBody>
          <a:bodyPr>
            <a:normAutofit fontScale="90000"/>
          </a:bodyPr>
          <a:lstStyle/>
          <a:p>
            <a:pPr algn="just"/>
            <a:r>
              <a:rPr lang="en-US" sz="3200" dirty="0" smtClean="0"/>
              <a:t>TRAN I AND TRAN II Date Extended-Rule 117</a:t>
            </a:r>
            <a:endParaRPr lang="en-IN" sz="3200" dirty="0"/>
          </a:p>
        </p:txBody>
      </p:sp>
      <p:sp>
        <p:nvSpPr>
          <p:cNvPr id="3" name="Content Placeholder 2"/>
          <p:cNvSpPr>
            <a:spLocks noGrp="1"/>
          </p:cNvSpPr>
          <p:nvPr>
            <p:ph sz="quarter" idx="1"/>
          </p:nvPr>
        </p:nvSpPr>
        <p:spPr>
          <a:xfrm>
            <a:off x="435864" y="1757644"/>
            <a:ext cx="8727186" cy="4460276"/>
          </a:xfrm>
        </p:spPr>
        <p:txBody>
          <a:bodyPr/>
          <a:lstStyle/>
          <a:p>
            <a:pPr algn="just"/>
            <a:r>
              <a:rPr lang="en-US" dirty="0" smtClean="0"/>
              <a:t>Due date of filing TRAN 1 and TRAN 2 in respect of registered person  who could not submit </a:t>
            </a:r>
            <a:r>
              <a:rPr lang="en-US" dirty="0"/>
              <a:t>the said declaration by the due date on account of technical difficulties on the common portal </a:t>
            </a:r>
            <a:r>
              <a:rPr lang="en-US" dirty="0" smtClean="0"/>
              <a:t> extended:	</a:t>
            </a:r>
            <a:endParaRPr lang="en-IN" dirty="0"/>
          </a:p>
        </p:txBody>
      </p:sp>
      <p:graphicFrame>
        <p:nvGraphicFramePr>
          <p:cNvPr id="4" name="Diagram 3"/>
          <p:cNvGraphicFramePr/>
          <p:nvPr>
            <p:extLst>
              <p:ext uri="{D42A27DB-BD31-4B8C-83A1-F6EECF244321}">
                <p14:modId xmlns:p14="http://schemas.microsoft.com/office/powerpoint/2010/main" val="2875003071"/>
              </p:ext>
            </p:extLst>
          </p:nvPr>
        </p:nvGraphicFramePr>
        <p:xfrm>
          <a:off x="1110780" y="1550938"/>
          <a:ext cx="6872149" cy="4975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extLst>
              <p:ext uri="{D42A27DB-BD31-4B8C-83A1-F6EECF244321}">
                <p14:modId xmlns:p14="http://schemas.microsoft.com/office/powerpoint/2010/main" val="1945638147"/>
              </p:ext>
            </p:extLst>
          </p:nvPr>
        </p:nvGraphicFramePr>
        <p:xfrm>
          <a:off x="1120686" y="4668562"/>
          <a:ext cx="6872149" cy="145014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8" name="Picture 7" descr="LO.JPG"/>
          <p:cNvPicPr/>
          <p:nvPr/>
        </p:nvPicPr>
        <p:blipFill>
          <a:blip r:embed="rId13"/>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224948251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582" y="621792"/>
            <a:ext cx="8013954" cy="1064070"/>
          </a:xfrm>
        </p:spPr>
        <p:txBody>
          <a:bodyPr>
            <a:normAutofit fontScale="90000"/>
          </a:bodyPr>
          <a:lstStyle/>
          <a:p>
            <a:pPr algn="just"/>
            <a:r>
              <a:rPr lang="en-US" sz="3600" dirty="0" smtClean="0"/>
              <a:t>Rule 142:</a:t>
            </a:r>
            <a:r>
              <a:rPr lang="en-US" sz="3600" dirty="0"/>
              <a:t>Notice and order for demand of amounts payable under the Act</a:t>
            </a:r>
            <a:br>
              <a:rPr lang="en-US" sz="3600" dirty="0"/>
            </a:br>
            <a:endParaRPr lang="en-IN" sz="3600" dirty="0"/>
          </a:p>
        </p:txBody>
      </p:sp>
      <p:sp>
        <p:nvSpPr>
          <p:cNvPr id="3" name="Content Placeholder 2"/>
          <p:cNvSpPr>
            <a:spLocks noGrp="1"/>
          </p:cNvSpPr>
          <p:nvPr>
            <p:ph sz="quarter" idx="1"/>
          </p:nvPr>
        </p:nvSpPr>
        <p:spPr/>
        <p:txBody>
          <a:bodyPr/>
          <a:lstStyle/>
          <a:p>
            <a:r>
              <a:rPr lang="en-US" dirty="0" smtClean="0"/>
              <a:t>New Sub Rule </a:t>
            </a:r>
            <a:r>
              <a:rPr lang="en-US" smtClean="0"/>
              <a:t>1A inserted </a:t>
            </a:r>
            <a:endParaRPr lang="en-IN" dirty="0"/>
          </a:p>
        </p:txBody>
      </p:sp>
      <p:graphicFrame>
        <p:nvGraphicFramePr>
          <p:cNvPr id="5" name="Diagram 4"/>
          <p:cNvGraphicFramePr/>
          <p:nvPr>
            <p:extLst>
              <p:ext uri="{D42A27DB-BD31-4B8C-83A1-F6EECF244321}">
                <p14:modId xmlns:p14="http://schemas.microsoft.com/office/powerpoint/2010/main" val="2913932867"/>
              </p:ext>
            </p:extLst>
          </p:nvPr>
        </p:nvGraphicFramePr>
        <p:xfrm>
          <a:off x="1452941" y="-4914741"/>
          <a:ext cx="6109775" cy="189708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LO.JPG"/>
          <p:cNvPicPr/>
          <p:nvPr/>
        </p:nvPicPr>
        <p:blipFill>
          <a:blip r:embed="rId7"/>
          <a:srcRect/>
          <a:stretch>
            <a:fillRect/>
          </a:stretch>
        </p:blipFill>
        <p:spPr bwMode="auto">
          <a:xfrm>
            <a:off x="8133755" y="5953126"/>
            <a:ext cx="1772245" cy="904875"/>
          </a:xfrm>
          <a:prstGeom prst="rect">
            <a:avLst/>
          </a:prstGeom>
          <a:noFill/>
          <a:ln w="9525">
            <a:noFill/>
            <a:miter lim="800000"/>
            <a:headEnd/>
            <a:tailEnd/>
          </a:ln>
        </p:spPr>
      </p:pic>
    </p:spTree>
    <p:extLst>
      <p:ext uri="{BB962C8B-B14F-4D97-AF65-F5344CB8AC3E}">
        <p14:creationId xmlns:p14="http://schemas.microsoft.com/office/powerpoint/2010/main" val="4269458660"/>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776</TotalTime>
  <Words>3575</Words>
  <Application>Microsoft Macintosh PowerPoint</Application>
  <PresentationFormat>A4 Paper (210x297 mm)</PresentationFormat>
  <Paragraphs>358</Paragraphs>
  <Slides>32</Slides>
  <Notes>24</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Oriel</vt:lpstr>
      <vt:lpstr>GST Recent Amendments</vt:lpstr>
      <vt:lpstr>Notification No. 49/2019 – Central Tax – Amendment of CGST Rules</vt:lpstr>
      <vt:lpstr>Restriction on ITC-New sub rule (4) inserted to Rule 36</vt:lpstr>
      <vt:lpstr>Restriction on ITC-New sub rule (4) inserted to Rule 36</vt:lpstr>
      <vt:lpstr>Example-CGST Rule 36(4) </vt:lpstr>
      <vt:lpstr>Status of 3B:GSTR 3B is a return u/s 39</vt:lpstr>
      <vt:lpstr>Status of 3B:GSTR 3B is a return u/s 39</vt:lpstr>
      <vt:lpstr>TRAN I AND TRAN II Date Extended-Rule 117</vt:lpstr>
      <vt:lpstr>Rule 142:Notice and order for demand of amounts payable under the Act </vt:lpstr>
      <vt:lpstr>Filing of Annual Return Made voluntary</vt:lpstr>
      <vt:lpstr>Due Date of GSTR 3B and 1 notified</vt:lpstr>
      <vt:lpstr>Composition Scheme: Amended Provisions</vt:lpstr>
      <vt:lpstr>ITC-04 Waived Off</vt:lpstr>
      <vt:lpstr>Rule 138E:Blocking of E-Way bill-Date Extended</vt:lpstr>
      <vt:lpstr>Reverse Charge Mechanism U/s 9(4)</vt:lpstr>
      <vt:lpstr> Reverse charge Mechanism </vt:lpstr>
      <vt:lpstr>Exemption to certain services</vt:lpstr>
      <vt:lpstr>Rate Changes: Hotel &amp; Restaurant Services. </vt:lpstr>
      <vt:lpstr>Job work service: </vt:lpstr>
      <vt:lpstr>Job work service</vt:lpstr>
      <vt:lpstr>ITC REVERSAL FOR ONGOING PROJECTS</vt:lpstr>
      <vt:lpstr>Clarifications</vt:lpstr>
      <vt:lpstr>GST on service of display of donor ‘s name.-Circular No. 116/35/2019</vt:lpstr>
      <vt:lpstr>Clarification on Refund application under GST-Circular No. 110/29/2019</vt:lpstr>
      <vt:lpstr>Clarification on Refund application under GST-Circular No. 111/29/2019</vt:lpstr>
      <vt:lpstr>GST on contribution charged by a Residential Welfare Association</vt:lpstr>
      <vt:lpstr>Circular on Post sales discount withdrawn</vt:lpstr>
      <vt:lpstr>Clarification on goods taken out of India for exhibition or on consignment basis for export promotion</vt:lpstr>
      <vt:lpstr>Clarification on supply of IT enabled services as intermediary services under GST</vt:lpstr>
      <vt:lpstr>Interest on Net Cash Liability </vt:lpstr>
      <vt:lpstr>Other amendments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Sourav Sand</dc:creator>
  <cp:lastModifiedBy>Vikash Parakh</cp:lastModifiedBy>
  <cp:revision>82</cp:revision>
  <cp:lastPrinted>2019-10-15T07:18:49Z</cp:lastPrinted>
  <dcterms:created xsi:type="dcterms:W3CDTF">2019-10-13T06:27:11Z</dcterms:created>
  <dcterms:modified xsi:type="dcterms:W3CDTF">2019-10-15T08:20:02Z</dcterms:modified>
</cp:coreProperties>
</file>