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92" r:id="rId4"/>
    <p:sldId id="293" r:id="rId5"/>
    <p:sldId id="294" r:id="rId6"/>
    <p:sldId id="258" r:id="rId7"/>
    <p:sldId id="259" r:id="rId8"/>
    <p:sldId id="260" r:id="rId9"/>
    <p:sldId id="296" r:id="rId10"/>
    <p:sldId id="297" r:id="rId11"/>
    <p:sldId id="300" r:id="rId12"/>
    <p:sldId id="295" r:id="rId13"/>
    <p:sldId id="305" r:id="rId14"/>
    <p:sldId id="306" r:id="rId15"/>
    <p:sldId id="307" r:id="rId16"/>
    <p:sldId id="308" r:id="rId17"/>
    <p:sldId id="309" r:id="rId18"/>
    <p:sldId id="310" r:id="rId19"/>
    <p:sldId id="311" r:id="rId20"/>
    <p:sldId id="312" r:id="rId21"/>
    <p:sldId id="313" r:id="rId22"/>
    <p:sldId id="314" r:id="rId23"/>
    <p:sldId id="316" r:id="rId24"/>
    <p:sldId id="317" r:id="rId25"/>
    <p:sldId id="318" r:id="rId26"/>
    <p:sldId id="319" r:id="rId27"/>
    <p:sldId id="320" r:id="rId28"/>
    <p:sldId id="321" r:id="rId29"/>
    <p:sldId id="322" r:id="rId30"/>
    <p:sldId id="323" r:id="rId31"/>
    <p:sldId id="324" r:id="rId32"/>
    <p:sldId id="31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2719CC-4419-4614-AD9A-60446958CC39}" type="datetimeFigureOut">
              <a:rPr lang="en-US" smtClean="0"/>
              <a:pPr/>
              <a:t>3/4/2021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15F339-3052-439C-8FCA-793FCFFAAF70}"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B015F339-3052-439C-8FCA-793FCFFAAF70}" type="slidenum">
              <a:rPr lang="en-IN" smtClean="0"/>
              <a:pPr/>
              <a:t>4</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B015F339-3052-439C-8FCA-793FCFFAAF70}"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B0DD212D-E3FC-4E44-A5EE-1F64C211D87B}" type="datetimeFigureOut">
              <a:rPr lang="en-US" smtClean="0"/>
              <a:pPr/>
              <a:t>3/4/2021</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0FEDFAC-E3DF-4822-ADBC-E7E92E12B51C}"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transition>
    <p:dissolve/>
    <p:sndAc>
      <p:stSnd>
        <p:snd r:embed="rId1" name="arrow.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DD212D-E3FC-4E44-A5EE-1F64C211D87B}" type="datetimeFigureOut">
              <a:rPr lang="en-US" smtClean="0"/>
              <a:pPr/>
              <a:t>3/4/2021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0FEDFAC-E3DF-4822-ADBC-E7E92E12B51C}" type="slidenum">
              <a:rPr lang="en-IN" smtClean="0"/>
              <a:pPr/>
              <a:t>‹#›</a:t>
            </a:fld>
            <a:endParaRPr lang="en-IN"/>
          </a:p>
        </p:txBody>
      </p:sp>
    </p:spTree>
  </p:cSld>
  <p:clrMapOvr>
    <a:masterClrMapping/>
  </p:clrMapOvr>
  <p:transition>
    <p:dissolve/>
    <p:sndAc>
      <p:stSnd>
        <p:snd r:embed="rId1" name="arrow.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DD212D-E3FC-4E44-A5EE-1F64C211D87B}" type="datetimeFigureOut">
              <a:rPr lang="en-US" smtClean="0"/>
              <a:pPr/>
              <a:t>3/4/2021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0FEDFAC-E3DF-4822-ADBC-E7E92E12B51C}" type="slidenum">
              <a:rPr lang="en-IN" smtClean="0"/>
              <a:pPr/>
              <a:t>‹#›</a:t>
            </a:fld>
            <a:endParaRPr lang="en-IN"/>
          </a:p>
        </p:txBody>
      </p:sp>
    </p:spTree>
  </p:cSld>
  <p:clrMapOvr>
    <a:masterClrMapping/>
  </p:clrMapOvr>
  <p:transition>
    <p:dissolve/>
    <p:sndAc>
      <p:stSnd>
        <p:snd r:embed="rId1" name="arrow.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B0DD212D-E3FC-4E44-A5EE-1F64C211D87B}" type="datetimeFigureOut">
              <a:rPr lang="en-US" smtClean="0"/>
              <a:pPr/>
              <a:t>3/4/2021</a:t>
            </a:fld>
            <a:endParaRPr lang="en-IN"/>
          </a:p>
        </p:txBody>
      </p:sp>
      <p:sp>
        <p:nvSpPr>
          <p:cNvPr id="9" name="Slide Number Placeholder 8"/>
          <p:cNvSpPr>
            <a:spLocks noGrp="1"/>
          </p:cNvSpPr>
          <p:nvPr>
            <p:ph type="sldNum" sz="quarter" idx="15"/>
          </p:nvPr>
        </p:nvSpPr>
        <p:spPr/>
        <p:txBody>
          <a:bodyPr rtlCol="0"/>
          <a:lstStyle/>
          <a:p>
            <a:fld id="{10FEDFAC-E3DF-4822-ADBC-E7E92E12B51C}"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transition>
    <p:dissolve/>
    <p:sndAc>
      <p:stSnd>
        <p:snd r:embed="rId1" name="arrow.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0DD212D-E3FC-4E44-A5EE-1F64C211D87B}" type="datetimeFigureOut">
              <a:rPr lang="en-US" smtClean="0"/>
              <a:pPr/>
              <a:t>3/4/2021</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0FEDFAC-E3DF-4822-ADBC-E7E92E12B51C}"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transition>
    <p:dissolve/>
    <p:sndAc>
      <p:stSnd>
        <p:snd r:embed="rId1" name="arrow.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B0DD212D-E3FC-4E44-A5EE-1F64C211D87B}" type="datetimeFigureOut">
              <a:rPr lang="en-US" smtClean="0"/>
              <a:pPr/>
              <a:t>3/4/2021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0FEDFAC-E3DF-4822-ADBC-E7E92E12B51C}"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dissolve/>
    <p:sndAc>
      <p:stSnd>
        <p:snd r:embed="rId1" name="arrow.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B0DD212D-E3FC-4E44-A5EE-1F64C211D87B}" type="datetimeFigureOut">
              <a:rPr lang="en-US" smtClean="0"/>
              <a:pPr/>
              <a:t>3/4/2021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0FEDFAC-E3DF-4822-ADBC-E7E92E12B51C}"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transition>
    <p:dissolve/>
    <p:sndAc>
      <p:stSnd>
        <p:snd r:embed="rId1" name="arrow.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B0DD212D-E3FC-4E44-A5EE-1F64C211D87B}" type="datetimeFigureOut">
              <a:rPr lang="en-US" smtClean="0"/>
              <a:pPr/>
              <a:t>3/4/2021</a:t>
            </a:fld>
            <a:endParaRPr lang="en-IN"/>
          </a:p>
        </p:txBody>
      </p:sp>
      <p:sp>
        <p:nvSpPr>
          <p:cNvPr id="7" name="Slide Number Placeholder 6"/>
          <p:cNvSpPr>
            <a:spLocks noGrp="1"/>
          </p:cNvSpPr>
          <p:nvPr>
            <p:ph type="sldNum" sz="quarter" idx="11"/>
          </p:nvPr>
        </p:nvSpPr>
        <p:spPr/>
        <p:txBody>
          <a:bodyPr rtlCol="0"/>
          <a:lstStyle/>
          <a:p>
            <a:fld id="{10FEDFAC-E3DF-4822-ADBC-E7E92E12B51C}"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transition>
    <p:dissolve/>
    <p:sndAc>
      <p:stSnd>
        <p:snd r:embed="rId1" name="arrow.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D212D-E3FC-4E44-A5EE-1F64C211D87B}" type="datetimeFigureOut">
              <a:rPr lang="en-US" smtClean="0"/>
              <a:pPr/>
              <a:t>3/4/2021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0FEDFAC-E3DF-4822-ADBC-E7E92E12B51C}" type="slidenum">
              <a:rPr lang="en-IN" smtClean="0"/>
              <a:pPr/>
              <a:t>‹#›</a:t>
            </a:fld>
            <a:endParaRPr lang="en-IN"/>
          </a:p>
        </p:txBody>
      </p:sp>
    </p:spTree>
  </p:cSld>
  <p:clrMapOvr>
    <a:masterClrMapping/>
  </p:clrMapOvr>
  <p:transition>
    <p:dissolve/>
    <p:sndAc>
      <p:stSnd>
        <p:snd r:embed="rId1" name="arrow.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B0DD212D-E3FC-4E44-A5EE-1F64C211D87B}" type="datetimeFigureOut">
              <a:rPr lang="en-US" smtClean="0"/>
              <a:pPr/>
              <a:t>3/4/2021</a:t>
            </a:fld>
            <a:endParaRPr lang="en-IN"/>
          </a:p>
        </p:txBody>
      </p:sp>
      <p:sp>
        <p:nvSpPr>
          <p:cNvPr id="22" name="Slide Number Placeholder 21"/>
          <p:cNvSpPr>
            <a:spLocks noGrp="1"/>
          </p:cNvSpPr>
          <p:nvPr>
            <p:ph type="sldNum" sz="quarter" idx="15"/>
          </p:nvPr>
        </p:nvSpPr>
        <p:spPr/>
        <p:txBody>
          <a:bodyPr rtlCol="0"/>
          <a:lstStyle/>
          <a:p>
            <a:fld id="{10FEDFAC-E3DF-4822-ADBC-E7E92E12B51C}"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transition>
    <p:dissolve/>
    <p:sndAc>
      <p:stSnd>
        <p:snd r:embed="rId1" name="arrow.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0DD212D-E3FC-4E44-A5EE-1F64C211D87B}" type="datetimeFigureOut">
              <a:rPr lang="en-US" smtClean="0"/>
              <a:pPr/>
              <a:t>3/4/2021</a:t>
            </a:fld>
            <a:endParaRPr lang="en-IN"/>
          </a:p>
        </p:txBody>
      </p:sp>
      <p:sp>
        <p:nvSpPr>
          <p:cNvPr id="18" name="Slide Number Placeholder 17"/>
          <p:cNvSpPr>
            <a:spLocks noGrp="1"/>
          </p:cNvSpPr>
          <p:nvPr>
            <p:ph type="sldNum" sz="quarter" idx="11"/>
          </p:nvPr>
        </p:nvSpPr>
        <p:spPr/>
        <p:txBody>
          <a:bodyPr rtlCol="0"/>
          <a:lstStyle/>
          <a:p>
            <a:fld id="{10FEDFAC-E3DF-4822-ADBC-E7E92E12B51C}"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transition>
    <p:dissolve/>
    <p:sndAc>
      <p:stSnd>
        <p:snd r:embed="rId1" name="arrow.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0DD212D-E3FC-4E44-A5EE-1F64C211D87B}" type="datetimeFigureOut">
              <a:rPr lang="en-US" smtClean="0"/>
              <a:pPr/>
              <a:t>3/4/2021</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0FEDFAC-E3DF-4822-ADBC-E7E92E12B51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sndAc>
      <p:stSnd>
        <p:snd r:embed="rId13" name="arrow.wav"/>
      </p:stSnd>
    </p:sndAc>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xml"/><Relationship Id="rId1" Type="http://schemas.openxmlformats.org/officeDocument/2006/relationships/video" Target="file:///C:\Users\Sushma\Dropbox\PPTS\BENAMI%20TRANSACTIONS\VID-20161122-WA0046.3gp" TargetMode="Externa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hyperlink" Target="http://www.scconline.com/DocumentLink/OT6Lw0LL" TargetMode="External"/><Relationship Id="rId4" Type="http://schemas.openxmlformats.org/officeDocument/2006/relationships/hyperlink" Target="http://www.scconline.com/DocumentLink/Scbul8Ub"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hyperlink" Target="http://www.scconline.com/DocumentLink/4kmS7ELh" TargetMode="External"/><Relationship Id="rId4" Type="http://schemas.openxmlformats.org/officeDocument/2006/relationships/hyperlink" Target="http://www.scconline.com/DocumentLink/rO475N6N"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hyperlink" Target="http://www.scconline.com/DocumentLink/41C8b6d1" TargetMode="External"/><Relationship Id="rId4" Type="http://schemas.openxmlformats.org/officeDocument/2006/relationships/hyperlink" Target="https://www.scconline.com/blog/post/2021/01/21/retrospective-operation-of-the-benami-laws-the-confusion-remains/#_ftnref6"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hyperlink" Target="http://www.scconline.com/DocumentLink/3sZFV4Gd" TargetMode="External"/><Relationship Id="rId4" Type="http://schemas.openxmlformats.org/officeDocument/2006/relationships/hyperlink" Target="http://www.scconline.com/DocumentLink/98Hjz71c"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hyperlink" Target="http://www.scconline.com/DocumentLink/iwVq3Cnz"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hyperlink" Target="http://www.scconline.com/DocumentLink/s5yHh2iH" TargetMode="Externa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0" y="0"/>
            <a:ext cx="9144000" cy="1077218"/>
          </a:xfrm>
          <a:prstGeom prst="rect">
            <a:avLst/>
          </a:prstGeom>
          <a:ln>
            <a:solidFill>
              <a:schemeClr val="bg2">
                <a:lumMod val="50000"/>
              </a:schemeClr>
            </a:solidFill>
            <a:headEnd/>
            <a:tailEnd/>
          </a:ln>
        </p:spPr>
        <p:style>
          <a:lnRef idx="0">
            <a:schemeClr val="accent3"/>
          </a:lnRef>
          <a:fillRef idx="3">
            <a:schemeClr val="accent3"/>
          </a:fillRef>
          <a:effectRef idx="3">
            <a:schemeClr val="accent3"/>
          </a:effectRef>
          <a:fontRef idx="minor">
            <a:schemeClr val="lt1"/>
          </a:fontRef>
        </p:style>
        <p:txBody>
          <a:bodyPr>
            <a:spAutoFit/>
          </a:bodyPr>
          <a:lstStyle/>
          <a:p>
            <a:pPr algn="ctr"/>
            <a:r>
              <a:rPr lang="en-IN" sz="3200" b="1" dirty="0"/>
              <a:t>Prohibition of Benami Property Transaction Act, 1988</a:t>
            </a:r>
            <a:endParaRPr lang="en-IN" sz="3200" dirty="0"/>
          </a:p>
        </p:txBody>
      </p:sp>
      <p:sp>
        <p:nvSpPr>
          <p:cNvPr id="8" name="TextBox 11"/>
          <p:cNvSpPr txBox="1">
            <a:spLocks noChangeArrowheads="1"/>
          </p:cNvSpPr>
          <p:nvPr/>
        </p:nvSpPr>
        <p:spPr bwMode="auto">
          <a:xfrm>
            <a:off x="1071538" y="6334780"/>
            <a:ext cx="6858000" cy="52322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p>
            <a:pPr algn="ctr" eaLnBrk="1" hangingPunct="1">
              <a:defRPr/>
            </a:pPr>
            <a:r>
              <a:rPr lang="en-US" sz="2800" b="1" dirty="0">
                <a:solidFill>
                  <a:schemeClr val="tx1"/>
                </a:solidFill>
                <a:latin typeface="Times New Roman" pitchFamily="18" charset="0"/>
                <a:cs typeface="Times New Roman" pitchFamily="18" charset="0"/>
              </a:rPr>
              <a:t>Presented by Subash Agarwal, Advocate</a:t>
            </a:r>
            <a:endParaRPr lang="en-US" sz="2800" b="1" u="sng" dirty="0">
              <a:solidFill>
                <a:schemeClr val="tx1"/>
              </a:solidFill>
            </a:endParaRPr>
          </a:p>
        </p:txBody>
      </p:sp>
      <p:pic>
        <p:nvPicPr>
          <p:cNvPr id="10" name="Picture 9" descr="C:\Users\Sushma\Desktop\IMG-20161122-WA0045.jpg"/>
          <p:cNvPicPr/>
          <p:nvPr/>
        </p:nvPicPr>
        <p:blipFill>
          <a:blip r:embed="rId4" cstate="print"/>
          <a:srcRect/>
          <a:stretch>
            <a:fillRect/>
          </a:stretch>
        </p:blipFill>
        <p:spPr bwMode="auto">
          <a:xfrm>
            <a:off x="3214678" y="1785926"/>
            <a:ext cx="3357586" cy="3286148"/>
          </a:xfrm>
          <a:prstGeom prst="rect">
            <a:avLst/>
          </a:prstGeom>
          <a:noFill/>
          <a:ln w="9525">
            <a:noFill/>
            <a:miter lim="800000"/>
            <a:headEnd/>
            <a:tailEnd/>
          </a:ln>
        </p:spPr>
      </p:pic>
      <p:pic>
        <p:nvPicPr>
          <p:cNvPr id="5" name="VID-20161122-WA0046.3gp">
            <a:hlinkClick r:id="" action="ppaction://media"/>
          </p:cNvPr>
          <p:cNvPicPr>
            <a:picLocks noRot="1" noChangeAspect="1"/>
          </p:cNvPicPr>
          <p:nvPr>
            <a:videoFile r:link="rId1"/>
          </p:nvPr>
        </p:nvPicPr>
        <p:blipFill>
          <a:blip r:embed="rId5"/>
          <a:stretch>
            <a:fillRect/>
          </a:stretch>
        </p:blipFill>
        <p:spPr>
          <a:xfrm>
            <a:off x="4000496" y="5572140"/>
            <a:ext cx="1714491" cy="571488"/>
          </a:xfrm>
          <a:prstGeom prst="rect">
            <a:avLst/>
          </a:prstGeom>
        </p:spPr>
      </p:pic>
    </p:spTree>
  </p:cSld>
  <p:clrMapOvr>
    <a:masterClrMapping/>
  </p:clrMapOvr>
  <p:transition>
    <p:dissolve/>
    <p:sndAc>
      <p:stSnd>
        <p:snd r:embed="rId3" name="arrow.wav"/>
      </p:stSnd>
    </p:sndAc>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repeatCount="indefinite"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57422" y="2000240"/>
            <a:ext cx="6500858" cy="369332"/>
          </a:xfrm>
          <a:prstGeom prst="rect">
            <a:avLst/>
          </a:prstGeom>
          <a:noFill/>
        </p:spPr>
        <p:txBody>
          <a:bodyPr wrap="square" rtlCol="0">
            <a:spAutoFit/>
          </a:bodyPr>
          <a:lstStyle/>
          <a:p>
            <a:endParaRPr lang="en-IN" dirty="0"/>
          </a:p>
        </p:txBody>
      </p:sp>
      <p:sp>
        <p:nvSpPr>
          <p:cNvPr id="33793" name="Rectangle 1"/>
          <p:cNvSpPr>
            <a:spLocks noChangeArrowheads="1"/>
          </p:cNvSpPr>
          <p:nvPr/>
        </p:nvSpPr>
        <p:spPr bwMode="auto">
          <a:xfrm>
            <a:off x="0" y="0"/>
            <a:ext cx="9188734" cy="483209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ea typeface="Calibri"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en-US"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a:latin typeface="Times New Roman" pitchFamily="18" charset="0"/>
              <a:ea typeface="Calibri" pitchFamily="34" charset="0"/>
              <a:cs typeface="Times New Roman" pitchFamily="18" charset="0"/>
            </a:endParaRPr>
          </a:p>
          <a:p>
            <a:r>
              <a:rPr kumimoji="0" lang="en-US"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lang="en-IN" sz="2800" dirty="0"/>
              <a:t> “Beneficial owner” [as per section2( 12)]</a:t>
            </a:r>
          </a:p>
          <a:p>
            <a:endParaRPr lang="en-IN" sz="2800" dirty="0"/>
          </a:p>
          <a:p>
            <a:pPr algn="just"/>
            <a:r>
              <a:rPr lang="en-IN" sz="2800" dirty="0"/>
              <a:t>		 “Beneficial owner “ means a person , </a:t>
            </a:r>
          </a:p>
          <a:p>
            <a:pPr algn="just"/>
            <a:r>
              <a:rPr lang="en-IN" sz="2800" dirty="0"/>
              <a:t>		  whether his identity is known or not for</a:t>
            </a:r>
          </a:p>
          <a:p>
            <a:pPr algn="just"/>
            <a:r>
              <a:rPr lang="en-IN" sz="2800" dirty="0"/>
              <a:t>		 whose benefit the </a:t>
            </a:r>
            <a:r>
              <a:rPr lang="en-IN" sz="2800" i="1" dirty="0" err="1"/>
              <a:t>benami</a:t>
            </a:r>
            <a:r>
              <a:rPr lang="en-IN" sz="2800" i="1" dirty="0"/>
              <a:t> </a:t>
            </a:r>
            <a:r>
              <a:rPr lang="en-IN" sz="2800" dirty="0"/>
              <a:t>property is held </a:t>
            </a:r>
          </a:p>
          <a:p>
            <a:pPr algn="just"/>
            <a:r>
              <a:rPr lang="en-IN" sz="2800" dirty="0"/>
              <a:t>		  by a </a:t>
            </a:r>
            <a:r>
              <a:rPr lang="en-IN" sz="2800" dirty="0" err="1"/>
              <a:t>benamidar</a:t>
            </a:r>
            <a:r>
              <a:rPr lang="en-IN" sz="2800" dirty="0"/>
              <a:t>;</a:t>
            </a:r>
          </a:p>
        </p:txBody>
      </p:sp>
      <p:pic>
        <p:nvPicPr>
          <p:cNvPr id="2050" name="Picture 2" descr="C:\Users\admin\Desktop\images (2).jpg"/>
          <p:cNvPicPr>
            <a:picLocks noChangeAspect="1" noChangeArrowheads="1"/>
          </p:cNvPicPr>
          <p:nvPr/>
        </p:nvPicPr>
        <p:blipFill>
          <a:blip r:embed="rId3"/>
          <a:srcRect/>
          <a:stretch>
            <a:fillRect/>
          </a:stretch>
        </p:blipFill>
        <p:spPr bwMode="auto">
          <a:xfrm>
            <a:off x="4929190" y="4857760"/>
            <a:ext cx="2466975" cy="1847850"/>
          </a:xfrm>
          <a:prstGeom prst="rect">
            <a:avLst/>
          </a:prstGeom>
          <a:noFill/>
        </p:spPr>
      </p:pic>
      <p:sp>
        <p:nvSpPr>
          <p:cNvPr id="6" name="TextBox 11">
            <a:extLst>
              <a:ext uri="{FF2B5EF4-FFF2-40B4-BE49-F238E27FC236}">
                <a16:creationId xmlns:a16="http://schemas.microsoft.com/office/drawing/2014/main" id="{B3CFA141-100A-4553-8107-857D101B75FB}"/>
              </a:ext>
            </a:extLst>
          </p:cNvPr>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spTree>
  </p:cSld>
  <p:clrMapOvr>
    <a:masterClrMapping/>
  </p:clrMapOvr>
  <p:transition>
    <p:dissolve/>
    <p:sndAc>
      <p:stSnd>
        <p:snd r:embed="rId2" name="arrow.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214414" y="1714488"/>
            <a:ext cx="7715304"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4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pPr>
            <a:endParaRPr lang="en-US" sz="4800" dirty="0">
              <a:latin typeface="Times New Roman" pitchFamily="18" charset="0"/>
              <a:ea typeface="Calibri" pitchFamily="34" charset="0"/>
              <a:cs typeface="Times New Roman" pitchFamily="18" charset="0"/>
            </a:endParaRPr>
          </a:p>
          <a:p>
            <a:pPr lvl="0"/>
            <a:r>
              <a:rPr lang="en-IN" dirty="0"/>
              <a:t>	</a:t>
            </a:r>
            <a:r>
              <a:rPr lang="en-IN" sz="4400" dirty="0">
                <a:latin typeface="Times New Roman" pitchFamily="18" charset="0"/>
                <a:cs typeface="Times New Roman" pitchFamily="18" charset="0"/>
              </a:rPr>
              <a:t>Meaning of “Property”</a:t>
            </a:r>
          </a:p>
        </p:txBody>
      </p:sp>
      <p:pic>
        <p:nvPicPr>
          <p:cNvPr id="1026" name="Picture 2" descr="C:\Users\admin\Desktop\Benami-Property-Bill.png"/>
          <p:cNvPicPr>
            <a:picLocks noChangeAspect="1" noChangeArrowheads="1"/>
          </p:cNvPicPr>
          <p:nvPr/>
        </p:nvPicPr>
        <p:blipFill>
          <a:blip r:embed="rId3"/>
          <a:srcRect/>
          <a:stretch>
            <a:fillRect/>
          </a:stretch>
        </p:blipFill>
        <p:spPr bwMode="auto">
          <a:xfrm>
            <a:off x="2428860" y="4071942"/>
            <a:ext cx="5086355" cy="2558167"/>
          </a:xfrm>
          <a:prstGeom prst="rect">
            <a:avLst/>
          </a:prstGeom>
          <a:noFill/>
        </p:spPr>
      </p:pic>
      <p:sp>
        <p:nvSpPr>
          <p:cNvPr id="5" name="TextBox 11">
            <a:extLst>
              <a:ext uri="{FF2B5EF4-FFF2-40B4-BE49-F238E27FC236}">
                <a16:creationId xmlns:a16="http://schemas.microsoft.com/office/drawing/2014/main" id="{1857B9D8-F1A4-46A8-93A3-FCDE826B66C2}"/>
              </a:ext>
            </a:extLst>
          </p:cNvPr>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spTree>
  </p:cSld>
  <p:clrMapOvr>
    <a:masterClrMapping/>
  </p:clrMapOvr>
  <p:transition>
    <p:dissolve/>
    <p:sndAc>
      <p:stSnd>
        <p:snd r:embed="rId2" name="arrow.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262979"/>
          </a:xfrm>
          <a:prstGeom prst="rect">
            <a:avLst/>
          </a:prstGeom>
          <a:noFill/>
        </p:spPr>
        <p:txBody>
          <a:bodyPr wrap="square" rtlCol="0">
            <a:spAutoFit/>
          </a:bodyPr>
          <a:lstStyle/>
          <a:p>
            <a:pPr lvl="0" algn="just"/>
            <a:endParaRPr lang="en-IN" sz="2400" dirty="0">
              <a:latin typeface="Times New Roman" pitchFamily="18" charset="0"/>
              <a:cs typeface="Times New Roman" pitchFamily="18" charset="0"/>
            </a:endParaRPr>
          </a:p>
          <a:p>
            <a:pPr lvl="0" algn="just"/>
            <a:endParaRPr lang="en-IN" sz="2400" dirty="0">
              <a:latin typeface="Times New Roman" pitchFamily="18" charset="0"/>
              <a:cs typeface="Times New Roman" pitchFamily="18" charset="0"/>
            </a:endParaRPr>
          </a:p>
          <a:p>
            <a:r>
              <a:rPr lang="en-IN" sz="2400" dirty="0"/>
              <a:t>“Property”</a:t>
            </a:r>
          </a:p>
          <a:p>
            <a:endParaRPr lang="en-IN" sz="2400" dirty="0"/>
          </a:p>
          <a:p>
            <a:r>
              <a:rPr lang="en-IN" sz="2400" dirty="0"/>
              <a:t>It means assets of any kind –</a:t>
            </a:r>
          </a:p>
          <a:p>
            <a:endParaRPr lang="en-IN" sz="2400" dirty="0"/>
          </a:p>
          <a:p>
            <a:pPr lvl="0">
              <a:buFont typeface="Wingdings" pitchFamily="2" charset="2"/>
              <a:buChar char="v"/>
            </a:pPr>
            <a:r>
              <a:rPr lang="en-IN" sz="2400" dirty="0"/>
              <a:t> Movable or immovable</a:t>
            </a:r>
          </a:p>
          <a:p>
            <a:pPr lvl="0">
              <a:buFont typeface="Wingdings" pitchFamily="2" charset="2"/>
              <a:buChar char="v"/>
            </a:pPr>
            <a:r>
              <a:rPr lang="en-US" sz="2400" dirty="0"/>
              <a:t> </a:t>
            </a:r>
            <a:r>
              <a:rPr lang="en-IN" sz="2400" dirty="0"/>
              <a:t>Tangible or intangible.</a:t>
            </a:r>
          </a:p>
          <a:p>
            <a:pPr lvl="0">
              <a:buFont typeface="Wingdings" pitchFamily="2" charset="2"/>
              <a:buChar char="v"/>
            </a:pPr>
            <a:r>
              <a:rPr lang="en-US" sz="2400" dirty="0"/>
              <a:t> </a:t>
            </a:r>
            <a:r>
              <a:rPr lang="en-IN" sz="2400" dirty="0"/>
              <a:t>Corporeal or incorporeal.</a:t>
            </a:r>
          </a:p>
          <a:p>
            <a:pPr lvl="0">
              <a:buFont typeface="Wingdings" pitchFamily="2" charset="2"/>
              <a:buChar char="v"/>
            </a:pPr>
            <a:r>
              <a:rPr lang="en-US" sz="2400" dirty="0"/>
              <a:t> </a:t>
            </a:r>
            <a:r>
              <a:rPr lang="en-IN" sz="2400" dirty="0"/>
              <a:t>Right or interest.</a:t>
            </a:r>
          </a:p>
          <a:p>
            <a:pPr lvl="0">
              <a:buFont typeface="Wingdings" pitchFamily="2" charset="2"/>
              <a:buChar char="v"/>
            </a:pPr>
            <a:r>
              <a:rPr lang="en-US" sz="2400" dirty="0"/>
              <a:t> </a:t>
            </a:r>
            <a:r>
              <a:rPr lang="en-IN" sz="2400" dirty="0"/>
              <a:t>Documents evidencing title or interest in property.</a:t>
            </a:r>
          </a:p>
          <a:p>
            <a:pPr lvl="0">
              <a:buFont typeface="Wingdings" pitchFamily="2" charset="2"/>
              <a:buChar char="v"/>
            </a:pPr>
            <a:r>
              <a:rPr lang="en-US" sz="2400" dirty="0"/>
              <a:t> </a:t>
            </a:r>
            <a:r>
              <a:rPr lang="en-IN" sz="2400" dirty="0"/>
              <a:t>Where a property is capable of conversion into some other  </a:t>
            </a:r>
          </a:p>
          <a:p>
            <a:pPr lvl="0"/>
            <a:r>
              <a:rPr lang="en-IN" sz="2400" dirty="0"/>
              <a:t>    form,  then the converted form.</a:t>
            </a:r>
          </a:p>
          <a:p>
            <a:pPr lvl="0">
              <a:buFont typeface="Wingdings" pitchFamily="2" charset="2"/>
              <a:buChar char="v"/>
            </a:pPr>
            <a:r>
              <a:rPr lang="en-IN" sz="2400" dirty="0"/>
              <a:t> Proceeds from the property. </a:t>
            </a:r>
          </a:p>
        </p:txBody>
      </p:sp>
      <p:pic>
        <p:nvPicPr>
          <p:cNvPr id="3074" name="Picture 2" descr="C:\Users\admin\Desktop\images (9).jpg"/>
          <p:cNvPicPr>
            <a:picLocks noChangeAspect="1" noChangeArrowheads="1"/>
          </p:cNvPicPr>
          <p:nvPr/>
        </p:nvPicPr>
        <p:blipFill>
          <a:blip r:embed="rId3"/>
          <a:srcRect/>
          <a:stretch>
            <a:fillRect/>
          </a:stretch>
        </p:blipFill>
        <p:spPr bwMode="auto">
          <a:xfrm>
            <a:off x="5500694" y="1285860"/>
            <a:ext cx="3426185" cy="2428892"/>
          </a:xfrm>
          <a:prstGeom prst="rect">
            <a:avLst/>
          </a:prstGeom>
          <a:noFill/>
        </p:spPr>
      </p:pic>
      <p:sp>
        <p:nvSpPr>
          <p:cNvPr id="7" name="TextBox 11">
            <a:extLst>
              <a:ext uri="{FF2B5EF4-FFF2-40B4-BE49-F238E27FC236}">
                <a16:creationId xmlns:a16="http://schemas.microsoft.com/office/drawing/2014/main" id="{F6FF7BC7-B61A-4FB5-A1F7-1FEB38C53EBF}"/>
              </a:ext>
            </a:extLst>
          </p:cNvPr>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spTree>
  </p:cSld>
  <p:clrMapOvr>
    <a:masterClrMapping/>
  </p:clrMapOvr>
  <p:transition>
    <p:dissolve/>
    <p:sndAc>
      <p:stSnd>
        <p:snd r:embed="rId2" name="arrow.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dmin\Desktop\images (6).jpg"/>
          <p:cNvPicPr>
            <a:picLocks noChangeAspect="1" noChangeArrowheads="1"/>
          </p:cNvPicPr>
          <p:nvPr/>
        </p:nvPicPr>
        <p:blipFill>
          <a:blip r:embed="rId3"/>
          <a:srcRect/>
          <a:stretch>
            <a:fillRect/>
          </a:stretch>
        </p:blipFill>
        <p:spPr bwMode="auto">
          <a:xfrm>
            <a:off x="3000364" y="0"/>
            <a:ext cx="3449069" cy="1857364"/>
          </a:xfrm>
          <a:prstGeom prst="rect">
            <a:avLst/>
          </a:prstGeom>
          <a:noFill/>
        </p:spPr>
      </p:pic>
      <p:sp>
        <p:nvSpPr>
          <p:cNvPr id="31745" name="Rectangle 1"/>
          <p:cNvSpPr>
            <a:spLocks noChangeArrowheads="1"/>
          </p:cNvSpPr>
          <p:nvPr/>
        </p:nvSpPr>
        <p:spPr bwMode="auto">
          <a:xfrm>
            <a:off x="1" y="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endParaRPr kumimoji="0" lang="en-US" sz="1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Low" defTabSz="914400" rtl="0" eaLnBrk="1" fontAlgn="base" latinLnBrk="0" hangingPunct="1">
              <a:lnSpc>
                <a:spcPct val="100000"/>
              </a:lnSpc>
              <a:spcBef>
                <a:spcPct val="0"/>
              </a:spcBef>
              <a:spcAft>
                <a:spcPct val="0"/>
              </a:spcAft>
              <a:buClrTx/>
              <a:buSzTx/>
              <a:tabLst/>
            </a:pPr>
            <a:endParaRPr lang="en-US" sz="1400" dirty="0">
              <a:latin typeface="Calibri" pitchFamily="34" charset="0"/>
              <a:ea typeface="Calibri" pitchFamily="34" charset="0"/>
              <a:cs typeface="Arial" pitchFamily="34" charset="0"/>
            </a:endParaRPr>
          </a:p>
          <a:p>
            <a:pPr marL="0" marR="0" lvl="0" indent="0" algn="justLow" defTabSz="914400" rtl="0" eaLnBrk="1" fontAlgn="base" latinLnBrk="0" hangingPunct="1">
              <a:lnSpc>
                <a:spcPct val="100000"/>
              </a:lnSpc>
              <a:spcBef>
                <a:spcPct val="0"/>
              </a:spcBef>
              <a:spcAft>
                <a:spcPct val="0"/>
              </a:spcAft>
              <a:buClrTx/>
              <a:buSzTx/>
              <a:buFontTx/>
              <a:buChar char="•"/>
              <a:tabLst/>
            </a:pPr>
            <a:endPar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lvl="3" algn="justLow" fontAlgn="base">
              <a:spcBef>
                <a:spcPct val="0"/>
              </a:spcBef>
              <a:spcAft>
                <a:spcPct val="0"/>
              </a:spcAft>
              <a:buFontTx/>
              <a:buChar char="•"/>
            </a:pP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When a person can be said to be </a:t>
            </a:r>
            <a:r>
              <a:rPr kumimoji="0" lang="en-US" sz="2800" b="0" i="0" u="sng" strike="noStrike" cap="none" normalizeH="0" baseline="0" dirty="0">
                <a:ln>
                  <a:noFill/>
                </a:ln>
                <a:solidFill>
                  <a:schemeClr val="tx1"/>
                </a:solidFill>
                <a:effectLst/>
                <a:latin typeface="Times New Roman" pitchFamily="18" charset="0"/>
                <a:ea typeface="Calibri" pitchFamily="34" charset="0"/>
                <a:cs typeface="Times New Roman" pitchFamily="18" charset="0"/>
              </a:rPr>
              <a:t>guilty of the </a:t>
            </a:r>
            <a:r>
              <a:rPr kumimoji="0" lang="en-US" sz="2800" b="0" i="0" u="sng" strike="noStrike" cap="none" normalizeH="0" dirty="0">
                <a:ln>
                  <a:noFill/>
                </a:ln>
                <a:solidFill>
                  <a:schemeClr val="tx1"/>
                </a:solidFill>
                <a:effectLst/>
                <a:latin typeface="Times New Roman" pitchFamily="18" charset="0"/>
                <a:ea typeface="Calibri" pitchFamily="34" charset="0"/>
                <a:cs typeface="Times New Roman" pitchFamily="18" charset="0"/>
              </a:rPr>
              <a:t> </a:t>
            </a:r>
            <a:r>
              <a:rPr kumimoji="0" lang="en-US" sz="2800" b="0" i="0" u="sng" strike="noStrike" cap="none" normalizeH="0" baseline="0" dirty="0">
                <a:ln>
                  <a:noFill/>
                </a:ln>
                <a:solidFill>
                  <a:schemeClr val="tx1"/>
                </a:solidFill>
                <a:effectLst/>
                <a:latin typeface="Times New Roman" pitchFamily="18" charset="0"/>
                <a:ea typeface="Calibri" pitchFamily="34" charset="0"/>
                <a:cs typeface="Times New Roman" pitchFamily="18" charset="0"/>
              </a:rPr>
              <a:t>offence of </a:t>
            </a:r>
            <a:r>
              <a:rPr kumimoji="0" lang="en-US" sz="2800" b="0" i="0" u="sng"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benami</a:t>
            </a:r>
            <a:r>
              <a:rPr kumimoji="0" lang="en-US" sz="2800" b="0" i="0" u="sng" strike="noStrike" cap="none" normalizeH="0" baseline="0" dirty="0">
                <a:ln>
                  <a:noFill/>
                </a:ln>
                <a:solidFill>
                  <a:schemeClr val="tx1"/>
                </a:solidFill>
                <a:effectLst/>
                <a:latin typeface="Times New Roman" pitchFamily="18" charset="0"/>
                <a:ea typeface="Calibri" pitchFamily="34" charset="0"/>
                <a:cs typeface="Times New Roman" pitchFamily="18" charset="0"/>
              </a:rPr>
              <a:t> transaction- </a:t>
            </a:r>
          </a:p>
          <a:p>
            <a:pPr lvl="3" algn="justLow" fontAlgn="base">
              <a:spcBef>
                <a:spcPct val="0"/>
              </a:spcBef>
              <a:spcAft>
                <a:spcPct val="0"/>
              </a:spcAft>
            </a:pP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800" b="0" i="0"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sz="2800" b="0" i="0" u="sng" strike="noStrike" cap="none" normalizeH="0" baseline="0" dirty="0">
                <a:ln>
                  <a:noFill/>
                </a:ln>
                <a:solidFill>
                  <a:schemeClr val="tx1"/>
                </a:solidFill>
                <a:effectLst/>
                <a:latin typeface="Times New Roman" pitchFamily="18" charset="0"/>
                <a:ea typeface="Calibri" pitchFamily="34" charset="0"/>
                <a:cs typeface="Times New Roman" pitchFamily="18" charset="0"/>
              </a:rPr>
              <a:t>Sec 53(1)</a:t>
            </a: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Where a person enters into a </a:t>
            </a:r>
            <a:r>
              <a:rPr kumimoji="0" lang="en-US" sz="28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benami</a:t>
            </a: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transaction </a:t>
            </a:r>
          </a:p>
          <a:p>
            <a:pPr marL="0" marR="0" lvl="0" indent="0" algn="justLow" defTabSz="914400" rtl="0" eaLnBrk="0" fontAlgn="base" latinLnBrk="0" hangingPunct="0">
              <a:lnSpc>
                <a:spcPct val="100000"/>
              </a:lnSpc>
              <a:spcBef>
                <a:spcPct val="0"/>
              </a:spcBef>
              <a:spcAft>
                <a:spcPct val="0"/>
              </a:spcAft>
              <a:buClrTx/>
              <a:buSzTx/>
              <a:buFontTx/>
              <a:buNone/>
              <a:tabLst/>
            </a:pPr>
            <a:r>
              <a:rPr lang="en-US" sz="2800" dirty="0">
                <a:latin typeface="Times New Roman" pitchFamily="18" charset="0"/>
                <a:ea typeface="Calibri" pitchFamily="34" charset="0"/>
                <a:cs typeface="Times New Roman" pitchFamily="18" charset="0"/>
              </a:rPr>
              <a:t>		</a:t>
            </a: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in order to </a:t>
            </a: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p>
            <a:pPr lvl="4" algn="justLow" eaLnBrk="0" fontAlgn="base" hangingPunct="0">
              <a:spcBef>
                <a:spcPct val="0"/>
              </a:spcBef>
              <a:spcAft>
                <a:spcPct val="0"/>
              </a:spcAft>
              <a:buFontTx/>
              <a:buChar char="•"/>
            </a:pP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Defeat the provision of any law or</a:t>
            </a:r>
          </a:p>
          <a:p>
            <a:pPr lvl="4" algn="justLow" eaLnBrk="0" fontAlgn="base" hangingPunct="0">
              <a:spcBef>
                <a:spcPct val="0"/>
              </a:spcBef>
              <a:spcAft>
                <a:spcPct val="0"/>
              </a:spcAft>
              <a:buFontTx/>
              <a:buChar char="•"/>
            </a:pP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p>
            <a:pPr lvl="4" algn="justLow" eaLnBrk="0" fontAlgn="base" hangingPunct="0">
              <a:spcBef>
                <a:spcPct val="0"/>
              </a:spcBef>
              <a:spcAft>
                <a:spcPct val="0"/>
              </a:spcAft>
              <a:buFontTx/>
              <a:buChar char="•"/>
            </a:pP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Avoid payment of statutory dues or</a:t>
            </a:r>
          </a:p>
          <a:p>
            <a:pPr lvl="4" algn="justLow" eaLnBrk="0" fontAlgn="base" hangingPunct="0">
              <a:spcBef>
                <a:spcPct val="0"/>
              </a:spcBef>
              <a:spcAft>
                <a:spcPct val="0"/>
              </a:spcAft>
            </a:pP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p>
            <a:pPr lvl="4" algn="justLow" eaLnBrk="0" fontAlgn="base" hangingPunct="0">
              <a:spcBef>
                <a:spcPct val="0"/>
              </a:spcBef>
              <a:spcAft>
                <a:spcPct val="0"/>
              </a:spcAft>
              <a:buFont typeface="Arial" pitchFamily="34" charset="0"/>
              <a:buChar char="•"/>
            </a:pP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Avoid payment to creditors </a:t>
            </a: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transition>
    <p:dissolve/>
    <p:sndAc>
      <p:stSnd>
        <p:snd r:embed="rId2" name="arrow.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1714488"/>
            <a:ext cx="8929718" cy="29238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4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pPr>
            <a:endParaRPr lang="en-US" sz="4800" dirty="0">
              <a:latin typeface="Times New Roman" pitchFamily="18" charset="0"/>
              <a:ea typeface="Calibri" pitchFamily="34" charset="0"/>
              <a:cs typeface="Times New Roman" pitchFamily="18" charset="0"/>
            </a:endParaRPr>
          </a:p>
          <a:p>
            <a:pPr lvl="0" algn="just"/>
            <a:r>
              <a:rPr lang="en-IN" sz="4400" dirty="0"/>
              <a:t>Who can be held to be guilty of </a:t>
            </a:r>
            <a:r>
              <a:rPr lang="en-IN" sz="4400" dirty="0" err="1"/>
              <a:t>benami</a:t>
            </a:r>
            <a:r>
              <a:rPr lang="en-IN" sz="4400" dirty="0"/>
              <a:t> transaction?</a:t>
            </a:r>
          </a:p>
        </p:txBody>
      </p:sp>
      <p:pic>
        <p:nvPicPr>
          <p:cNvPr id="5122" name="Picture 2" descr="C:\Users\admin\Desktop\images (10).jpg"/>
          <p:cNvPicPr>
            <a:picLocks noChangeAspect="1" noChangeArrowheads="1"/>
          </p:cNvPicPr>
          <p:nvPr/>
        </p:nvPicPr>
        <p:blipFill>
          <a:blip r:embed="rId3"/>
          <a:srcRect/>
          <a:stretch>
            <a:fillRect/>
          </a:stretch>
        </p:blipFill>
        <p:spPr bwMode="auto">
          <a:xfrm>
            <a:off x="5715008" y="4000504"/>
            <a:ext cx="2857520" cy="2424208"/>
          </a:xfrm>
          <a:prstGeom prst="rect">
            <a:avLst/>
          </a:prstGeom>
          <a:noFill/>
        </p:spPr>
      </p:pic>
      <p:sp>
        <p:nvSpPr>
          <p:cNvPr id="5" name="TextBox 11">
            <a:extLst>
              <a:ext uri="{FF2B5EF4-FFF2-40B4-BE49-F238E27FC236}">
                <a16:creationId xmlns:a16="http://schemas.microsoft.com/office/drawing/2014/main" id="{6B52A694-661B-43AF-87B1-57F28638C244}"/>
              </a:ext>
            </a:extLst>
          </p:cNvPr>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spTree>
  </p:cSld>
  <p:clrMapOvr>
    <a:masterClrMapping/>
  </p:clrMapOvr>
  <p:transition>
    <p:dissolve/>
    <p:sndAc>
      <p:stSnd>
        <p:snd r:embed="rId2" name="arrow.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57422" y="2000240"/>
            <a:ext cx="6500858" cy="369332"/>
          </a:xfrm>
          <a:prstGeom prst="rect">
            <a:avLst/>
          </a:prstGeom>
          <a:noFill/>
        </p:spPr>
        <p:txBody>
          <a:bodyPr wrap="square" rtlCol="0">
            <a:spAutoFit/>
          </a:bodyPr>
          <a:lstStyle/>
          <a:p>
            <a:endParaRPr lang="en-IN" dirty="0"/>
          </a:p>
        </p:txBody>
      </p:sp>
      <p:sp>
        <p:nvSpPr>
          <p:cNvPr id="33793" name="Rectangle 1"/>
          <p:cNvSpPr>
            <a:spLocks noChangeArrowheads="1"/>
          </p:cNvSpPr>
          <p:nvPr/>
        </p:nvSpPr>
        <p:spPr bwMode="auto">
          <a:xfrm>
            <a:off x="0" y="0"/>
            <a:ext cx="9144000" cy="60324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ea typeface="Calibri"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en-US"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a:latin typeface="Times New Roman" pitchFamily="18" charset="0"/>
              <a:ea typeface="Calibri" pitchFamily="34" charset="0"/>
              <a:cs typeface="Times New Roman" pitchFamily="18" charset="0"/>
            </a:endParaRPr>
          </a:p>
          <a:p>
            <a:r>
              <a:rPr kumimoji="0" lang="en-US"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lang="en-IN" sz="2800" dirty="0"/>
              <a:t> Persons who can be held to guilty of </a:t>
            </a:r>
          </a:p>
          <a:p>
            <a:r>
              <a:rPr lang="en-IN" sz="2800" dirty="0"/>
              <a:t>		 </a:t>
            </a:r>
            <a:r>
              <a:rPr lang="en-IN" sz="2800" dirty="0" err="1"/>
              <a:t>benami</a:t>
            </a:r>
            <a:r>
              <a:rPr lang="en-IN" sz="2800" dirty="0"/>
              <a:t> transaction –</a:t>
            </a:r>
          </a:p>
          <a:p>
            <a:endParaRPr lang="en-IN" sz="2800" dirty="0"/>
          </a:p>
          <a:p>
            <a:pPr lvl="4">
              <a:buFont typeface="Wingdings" pitchFamily="2" charset="2"/>
              <a:buChar char="Ø"/>
            </a:pPr>
            <a:r>
              <a:rPr lang="en-IN" sz="2700" dirty="0"/>
              <a:t>The beneficial owner .</a:t>
            </a:r>
          </a:p>
          <a:p>
            <a:pPr lvl="4"/>
            <a:endParaRPr lang="en-IN" sz="2700" dirty="0"/>
          </a:p>
          <a:p>
            <a:pPr lvl="4">
              <a:buFont typeface="Wingdings" pitchFamily="2" charset="2"/>
              <a:buChar char="Ø"/>
            </a:pPr>
            <a:r>
              <a:rPr lang="en-US" sz="2700" dirty="0"/>
              <a:t> </a:t>
            </a:r>
            <a:r>
              <a:rPr lang="en-IN" sz="2700" dirty="0" err="1"/>
              <a:t>Benamidar</a:t>
            </a:r>
            <a:r>
              <a:rPr lang="en-IN" sz="2700" dirty="0"/>
              <a:t>.</a:t>
            </a:r>
          </a:p>
          <a:p>
            <a:pPr lvl="4"/>
            <a:endParaRPr lang="en-IN" sz="2700" dirty="0"/>
          </a:p>
          <a:p>
            <a:pPr lvl="4" algn="just">
              <a:buFont typeface="Wingdings" pitchFamily="2" charset="2"/>
              <a:buChar char="Ø"/>
            </a:pPr>
            <a:r>
              <a:rPr lang="en-US" sz="2700" dirty="0"/>
              <a:t> </a:t>
            </a:r>
            <a:r>
              <a:rPr lang="en-IN" sz="2700" dirty="0"/>
              <a:t>Any person who abets or introduces any </a:t>
            </a:r>
          </a:p>
          <a:p>
            <a:pPr lvl="0" algn="just"/>
            <a:r>
              <a:rPr lang="en-IN" sz="2700" dirty="0"/>
              <a:t>		    person to enter into the </a:t>
            </a:r>
            <a:r>
              <a:rPr lang="en-IN" sz="2700" dirty="0" err="1"/>
              <a:t>benami</a:t>
            </a:r>
            <a:r>
              <a:rPr lang="en-IN" sz="2700" dirty="0"/>
              <a:t>  transaction.</a:t>
            </a:r>
          </a:p>
        </p:txBody>
      </p:sp>
      <p:pic>
        <p:nvPicPr>
          <p:cNvPr id="6146" name="Picture 2" descr="C:\Users\admin\Desktop\images.png"/>
          <p:cNvPicPr>
            <a:picLocks noChangeAspect="1" noChangeArrowheads="1"/>
          </p:cNvPicPr>
          <p:nvPr/>
        </p:nvPicPr>
        <p:blipFill>
          <a:blip r:embed="rId3"/>
          <a:srcRect/>
          <a:stretch>
            <a:fillRect/>
          </a:stretch>
        </p:blipFill>
        <p:spPr bwMode="auto">
          <a:xfrm>
            <a:off x="214282" y="1142984"/>
            <a:ext cx="1524000" cy="2071702"/>
          </a:xfrm>
          <a:prstGeom prst="rect">
            <a:avLst/>
          </a:prstGeom>
          <a:noFill/>
        </p:spPr>
      </p:pic>
      <p:sp>
        <p:nvSpPr>
          <p:cNvPr id="6" name="TextBox 11">
            <a:extLst>
              <a:ext uri="{FF2B5EF4-FFF2-40B4-BE49-F238E27FC236}">
                <a16:creationId xmlns:a16="http://schemas.microsoft.com/office/drawing/2014/main" id="{C4D76374-0F02-47D8-B3FA-237CC907BAD2}"/>
              </a:ext>
            </a:extLst>
          </p:cNvPr>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spTree>
  </p:cSld>
  <p:clrMapOvr>
    <a:masterClrMapping/>
  </p:clrMapOvr>
  <p:transition>
    <p:dissolve/>
    <p:sndAc>
      <p:stSnd>
        <p:snd r:embed="rId2" name="arrow.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6740307"/>
          </a:xfrm>
          <a:prstGeom prst="rect">
            <a:avLst/>
          </a:prstGeom>
          <a:noFill/>
        </p:spPr>
        <p:txBody>
          <a:bodyPr wrap="square" rtlCol="0">
            <a:spAutoFit/>
          </a:bodyPr>
          <a:lstStyle/>
          <a:p>
            <a:pPr lvl="0" algn="just"/>
            <a:endParaRPr lang="en-IN" sz="2400" dirty="0">
              <a:latin typeface="Times New Roman" pitchFamily="18" charset="0"/>
              <a:cs typeface="Times New Roman" pitchFamily="18" charset="0"/>
            </a:endParaRPr>
          </a:p>
          <a:p>
            <a:pPr lvl="0" algn="just"/>
            <a:endParaRPr lang="en-IN" sz="2400" dirty="0">
              <a:latin typeface="Times New Roman" pitchFamily="18" charset="0"/>
              <a:cs typeface="Times New Roman" pitchFamily="18" charset="0"/>
            </a:endParaRPr>
          </a:p>
          <a:p>
            <a:pPr lvl="0"/>
            <a:r>
              <a:rPr lang="en-IN" sz="2400" b="1" dirty="0"/>
              <a:t>Consequences</a:t>
            </a:r>
            <a:r>
              <a:rPr lang="en-IN" sz="2400" dirty="0"/>
              <a:t> of “Benami’ transaction ( sec 3) </a:t>
            </a:r>
          </a:p>
          <a:p>
            <a:pPr lvl="0"/>
            <a:endParaRPr lang="en-IN" sz="2400" dirty="0"/>
          </a:p>
          <a:p>
            <a:pPr lvl="0"/>
            <a:r>
              <a:rPr lang="en-IN" sz="2400" dirty="0"/>
              <a:t>(A)	</a:t>
            </a:r>
            <a:r>
              <a:rPr lang="en-IN" sz="2400" dirty="0" err="1"/>
              <a:t>Benami</a:t>
            </a:r>
            <a:r>
              <a:rPr lang="en-IN" sz="2400" dirty="0"/>
              <a:t> property is liable to be confiscated by Central 	Government.</a:t>
            </a:r>
          </a:p>
          <a:p>
            <a:pPr lvl="0"/>
            <a:endParaRPr lang="en-IN" sz="2400" dirty="0"/>
          </a:p>
          <a:p>
            <a:pPr lvl="0"/>
            <a:r>
              <a:rPr lang="en-IN" sz="2400" dirty="0"/>
              <a:t>(B)	</a:t>
            </a:r>
            <a:r>
              <a:rPr lang="en-IN" sz="2400" u="sng" dirty="0"/>
              <a:t>Punishment</a:t>
            </a:r>
          </a:p>
          <a:p>
            <a:pPr lvl="0"/>
            <a:endParaRPr lang="en-IN" sz="2400" dirty="0"/>
          </a:p>
          <a:p>
            <a:pPr lvl="0"/>
            <a:r>
              <a:rPr lang="en-IN" sz="2400" dirty="0"/>
              <a:t>	1. </a:t>
            </a:r>
            <a:r>
              <a:rPr lang="en-IN" sz="2400" u="sng" dirty="0"/>
              <a:t>Transaction prior to 1.11.2016</a:t>
            </a:r>
            <a:endParaRPr lang="en-IN" sz="2400" dirty="0"/>
          </a:p>
          <a:p>
            <a:pPr lvl="3">
              <a:buFont typeface="Arial" pitchFamily="34" charset="0"/>
              <a:buChar char="•"/>
            </a:pPr>
            <a:r>
              <a:rPr lang="en-IN" sz="2400" dirty="0"/>
              <a:t>Imprisonment </a:t>
            </a:r>
            <a:r>
              <a:rPr lang="en-IN" sz="2400" dirty="0" err="1"/>
              <a:t>upto</a:t>
            </a:r>
            <a:r>
              <a:rPr lang="en-IN" sz="2400" dirty="0"/>
              <a:t> 3 years.</a:t>
            </a:r>
          </a:p>
          <a:p>
            <a:pPr lvl="3">
              <a:buFont typeface="Arial" pitchFamily="34" charset="0"/>
              <a:buChar char="•"/>
            </a:pPr>
            <a:r>
              <a:rPr lang="en-IN" sz="2400" dirty="0"/>
              <a:t>Fine</a:t>
            </a:r>
          </a:p>
          <a:p>
            <a:pPr lvl="3">
              <a:buFont typeface="Arial" pitchFamily="34" charset="0"/>
              <a:buChar char="•"/>
            </a:pPr>
            <a:r>
              <a:rPr lang="en-IN" sz="2400" dirty="0"/>
              <a:t>Both</a:t>
            </a:r>
          </a:p>
          <a:p>
            <a:pPr lvl="0"/>
            <a:endParaRPr lang="en-IN" sz="2400" dirty="0"/>
          </a:p>
          <a:p>
            <a:pPr lvl="0"/>
            <a:r>
              <a:rPr lang="en-IN" sz="2400" dirty="0"/>
              <a:t>	2. </a:t>
            </a:r>
            <a:r>
              <a:rPr lang="en-IN" sz="2400" u="sng" dirty="0"/>
              <a:t>Transaction on or after 1.11.2016</a:t>
            </a:r>
            <a:endParaRPr lang="en-IN" sz="2400" dirty="0"/>
          </a:p>
          <a:p>
            <a:pPr lvl="3">
              <a:buFont typeface="Arial" pitchFamily="34" charset="0"/>
              <a:buChar char="•"/>
            </a:pPr>
            <a:r>
              <a:rPr lang="en-IN" sz="2400" dirty="0"/>
              <a:t>Rigorous imprisonment – 1 year to 7 years</a:t>
            </a:r>
          </a:p>
          <a:p>
            <a:r>
              <a:rPr lang="en-IN" sz="2400" dirty="0"/>
              <a:t>				Plus</a:t>
            </a:r>
          </a:p>
          <a:p>
            <a:pPr lvl="3">
              <a:buFont typeface="Arial" pitchFamily="34" charset="0"/>
              <a:buChar char="•"/>
            </a:pPr>
            <a:r>
              <a:rPr lang="en-IN" sz="2400" dirty="0"/>
              <a:t>Fine </a:t>
            </a:r>
            <a:r>
              <a:rPr lang="en-IN" sz="2400" dirty="0" err="1"/>
              <a:t>upto</a:t>
            </a:r>
            <a:r>
              <a:rPr lang="en-IN" sz="2400" dirty="0"/>
              <a:t> 25% of FMV of property.</a:t>
            </a:r>
          </a:p>
        </p:txBody>
      </p:sp>
      <p:pic>
        <p:nvPicPr>
          <p:cNvPr id="7171" name="Picture 3" descr="C:\Users\admin\Desktop\images (12).jpg"/>
          <p:cNvPicPr>
            <a:picLocks noChangeAspect="1" noChangeArrowheads="1"/>
          </p:cNvPicPr>
          <p:nvPr/>
        </p:nvPicPr>
        <p:blipFill>
          <a:blip r:embed="rId3"/>
          <a:srcRect/>
          <a:stretch>
            <a:fillRect/>
          </a:stretch>
        </p:blipFill>
        <p:spPr bwMode="auto">
          <a:xfrm>
            <a:off x="5929322" y="3286124"/>
            <a:ext cx="2857500" cy="1600200"/>
          </a:xfrm>
          <a:prstGeom prst="rect">
            <a:avLst/>
          </a:prstGeom>
          <a:noFill/>
        </p:spPr>
      </p:pic>
      <p:sp>
        <p:nvSpPr>
          <p:cNvPr id="7" name="TextBox 11">
            <a:extLst>
              <a:ext uri="{FF2B5EF4-FFF2-40B4-BE49-F238E27FC236}">
                <a16:creationId xmlns:a16="http://schemas.microsoft.com/office/drawing/2014/main" id="{ECE340DF-FC34-42D6-9B2A-1436780E6B90}"/>
              </a:ext>
            </a:extLst>
          </p:cNvPr>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spTree>
  </p:cSld>
  <p:clrMapOvr>
    <a:masterClrMapping/>
  </p:clrMapOvr>
  <p:transition>
    <p:dissolve/>
    <p:sndAc>
      <p:stSnd>
        <p:snd r:embed="rId2" name="arrow.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dmin\Desktop\download (2).jpg"/>
          <p:cNvPicPr>
            <a:picLocks noChangeAspect="1" noChangeArrowheads="1"/>
          </p:cNvPicPr>
          <p:nvPr/>
        </p:nvPicPr>
        <p:blipFill>
          <a:blip r:embed="rId3"/>
          <a:srcRect/>
          <a:stretch>
            <a:fillRect/>
          </a:stretch>
        </p:blipFill>
        <p:spPr bwMode="auto">
          <a:xfrm>
            <a:off x="2424874" y="1142984"/>
            <a:ext cx="6504843" cy="5262586"/>
          </a:xfrm>
          <a:prstGeom prst="rect">
            <a:avLst/>
          </a:prstGeom>
          <a:noFill/>
        </p:spPr>
      </p:pic>
      <p:sp>
        <p:nvSpPr>
          <p:cNvPr id="4" name="TextBox 3"/>
          <p:cNvSpPr txBox="1"/>
          <p:nvPr/>
        </p:nvSpPr>
        <p:spPr>
          <a:xfrm>
            <a:off x="2357422" y="2000240"/>
            <a:ext cx="6500858" cy="369332"/>
          </a:xfrm>
          <a:prstGeom prst="rect">
            <a:avLst/>
          </a:prstGeom>
          <a:noFill/>
        </p:spPr>
        <p:txBody>
          <a:bodyPr wrap="square" rtlCol="0">
            <a:spAutoFit/>
          </a:bodyPr>
          <a:lstStyle/>
          <a:p>
            <a:endParaRPr lang="en-IN" dirty="0"/>
          </a:p>
        </p:txBody>
      </p:sp>
      <p:sp>
        <p:nvSpPr>
          <p:cNvPr id="33793" name="Rectangle 1"/>
          <p:cNvSpPr>
            <a:spLocks noChangeArrowheads="1"/>
          </p:cNvSpPr>
          <p:nvPr/>
        </p:nvSpPr>
        <p:spPr bwMode="auto">
          <a:xfrm>
            <a:off x="0" y="500042"/>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IN" sz="2800" dirty="0">
                <a:latin typeface="Times New Roman" pitchFamily="18" charset="0"/>
                <a:cs typeface="Times New Roman" pitchFamily="18" charset="0"/>
              </a:rPr>
              <a:t>Prohibition to re – transfer (sec 6)</a:t>
            </a:r>
          </a:p>
          <a:p>
            <a:pPr marL="0" marR="0" lvl="0" indent="0" algn="just" defTabSz="914400" rtl="0" eaLnBrk="1" fontAlgn="base" latinLnBrk="0" hangingPunct="1">
              <a:lnSpc>
                <a:spcPct val="100000"/>
              </a:lnSpc>
              <a:spcBef>
                <a:spcPct val="0"/>
              </a:spcBef>
              <a:spcAft>
                <a:spcPct val="0"/>
              </a:spcAft>
              <a:buClrTx/>
              <a:buSzTx/>
              <a:buFontTx/>
              <a:buNone/>
              <a:tabLst/>
            </a:pPr>
            <a:endParaRPr lang="en-IN" sz="2800" dirty="0">
              <a:latin typeface="Times New Roman" pitchFamily="18" charset="0"/>
              <a:cs typeface="Times New Roman" pitchFamily="18" charset="0"/>
            </a:endParaRPr>
          </a:p>
          <a:p>
            <a:pPr lvl="0" algn="just"/>
            <a:r>
              <a:rPr lang="en-IN" sz="2800" dirty="0">
                <a:latin typeface="Times New Roman" pitchFamily="18" charset="0"/>
                <a:cs typeface="Times New Roman" pitchFamily="18" charset="0"/>
              </a:rPr>
              <a:t>1.	No person, being a </a:t>
            </a:r>
            <a:r>
              <a:rPr lang="en-IN" sz="2800" i="1" dirty="0" err="1">
                <a:latin typeface="Times New Roman" pitchFamily="18" charset="0"/>
                <a:cs typeface="Times New Roman" pitchFamily="18" charset="0"/>
              </a:rPr>
              <a:t>benamidar</a:t>
            </a:r>
            <a:r>
              <a:rPr lang="en-IN" sz="2800" i="1" dirty="0">
                <a:latin typeface="Times New Roman" pitchFamily="18" charset="0"/>
                <a:cs typeface="Times New Roman" pitchFamily="18" charset="0"/>
              </a:rPr>
              <a:t> </a:t>
            </a:r>
            <a:r>
              <a:rPr lang="en-IN" sz="2800" dirty="0">
                <a:latin typeface="Times New Roman" pitchFamily="18" charset="0"/>
                <a:cs typeface="Times New Roman" pitchFamily="18" charset="0"/>
              </a:rPr>
              <a:t>shall re – transfer the 	</a:t>
            </a:r>
            <a:r>
              <a:rPr lang="en-IN" sz="2800" i="1" dirty="0" err="1">
                <a:latin typeface="Times New Roman" pitchFamily="18" charset="0"/>
                <a:cs typeface="Times New Roman" pitchFamily="18" charset="0"/>
              </a:rPr>
              <a:t>benami</a:t>
            </a:r>
            <a:r>
              <a:rPr lang="en-IN" sz="2800" i="1" dirty="0">
                <a:latin typeface="Times New Roman" pitchFamily="18" charset="0"/>
                <a:cs typeface="Times New Roman" pitchFamily="18" charset="0"/>
              </a:rPr>
              <a:t> </a:t>
            </a:r>
            <a:r>
              <a:rPr lang="en-IN" sz="2800" dirty="0">
                <a:latin typeface="Times New Roman" pitchFamily="18" charset="0"/>
                <a:cs typeface="Times New Roman" pitchFamily="18" charset="0"/>
              </a:rPr>
              <a:t>property held by him to the beneficial owner or 	any other person acting on his behalf.</a:t>
            </a:r>
          </a:p>
          <a:p>
            <a:pPr lvl="0" algn="just"/>
            <a:endParaRPr lang="en-IN" sz="2800" dirty="0">
              <a:latin typeface="Times New Roman" pitchFamily="18" charset="0"/>
              <a:cs typeface="Times New Roman" pitchFamily="18" charset="0"/>
            </a:endParaRPr>
          </a:p>
          <a:p>
            <a:pPr lvl="0" algn="just"/>
            <a:r>
              <a:rPr lang="en-IN" sz="2800" dirty="0">
                <a:latin typeface="Times New Roman" pitchFamily="18" charset="0"/>
                <a:cs typeface="Times New Roman" pitchFamily="18" charset="0"/>
              </a:rPr>
              <a:t>2.	Where any property is re- transferred in contravention 	of the provisions of sub- section (1), the transaction of 	such property shall be deemed to be null and void.</a:t>
            </a:r>
          </a:p>
          <a:p>
            <a:pPr lvl="0" algn="just"/>
            <a:endParaRPr lang="en-IN" sz="2800" dirty="0">
              <a:latin typeface="Times New Roman" pitchFamily="18" charset="0"/>
              <a:cs typeface="Times New Roman" pitchFamily="18" charset="0"/>
            </a:endParaRPr>
          </a:p>
          <a:p>
            <a:pPr lvl="0" algn="just"/>
            <a:r>
              <a:rPr lang="en-IN" sz="2800" dirty="0">
                <a:latin typeface="Times New Roman" pitchFamily="18" charset="0"/>
                <a:cs typeface="Times New Roman" pitchFamily="18" charset="0"/>
              </a:rPr>
              <a:t>3.	The provisions of sub- section (1) and (2) shall not 	apply to a transfer made in accordance with the  	provisions of section 190 of the Finance Act, 2016. </a:t>
            </a:r>
          </a:p>
          <a:p>
            <a:pPr lvl="0"/>
            <a:endParaRPr lang="en-IN" sz="2800" dirty="0"/>
          </a:p>
        </p:txBody>
      </p:sp>
      <p:sp>
        <p:nvSpPr>
          <p:cNvPr id="6" name="TextBox 11">
            <a:extLst>
              <a:ext uri="{FF2B5EF4-FFF2-40B4-BE49-F238E27FC236}">
                <a16:creationId xmlns:a16="http://schemas.microsoft.com/office/drawing/2014/main" id="{503DD558-D7E2-4784-AAB3-8B31DF616A56}"/>
              </a:ext>
            </a:extLst>
          </p:cNvPr>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spTree>
  </p:cSld>
  <p:clrMapOvr>
    <a:masterClrMapping/>
  </p:clrMapOvr>
  <p:transition>
    <p:dissolve/>
    <p:sndAc>
      <p:stSnd>
        <p:snd r:embed="rId2" name="arrow.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Users\hp\Desktop\New folder\images (9).jpg"/>
          <p:cNvPicPr/>
          <p:nvPr/>
        </p:nvPicPr>
        <p:blipFill>
          <a:blip r:embed="rId3"/>
          <a:srcRect/>
          <a:stretch>
            <a:fillRect/>
          </a:stretch>
        </p:blipFill>
        <p:spPr bwMode="auto">
          <a:xfrm>
            <a:off x="6783705" y="4929198"/>
            <a:ext cx="2360295" cy="1775460"/>
          </a:xfrm>
          <a:prstGeom prst="rect">
            <a:avLst/>
          </a:prstGeom>
          <a:noFill/>
          <a:ln w="9525">
            <a:noFill/>
            <a:miter lim="800000"/>
            <a:headEnd/>
            <a:tailEnd/>
          </a:ln>
        </p:spPr>
      </p:pic>
      <p:sp>
        <p:nvSpPr>
          <p:cNvPr id="4" name="TextBox 3"/>
          <p:cNvSpPr txBox="1"/>
          <p:nvPr/>
        </p:nvSpPr>
        <p:spPr>
          <a:xfrm>
            <a:off x="2357422" y="2000240"/>
            <a:ext cx="6500858" cy="369332"/>
          </a:xfrm>
          <a:prstGeom prst="rect">
            <a:avLst/>
          </a:prstGeom>
          <a:noFill/>
        </p:spPr>
        <p:txBody>
          <a:bodyPr wrap="square" rtlCol="0">
            <a:spAutoFit/>
          </a:bodyPr>
          <a:lstStyle/>
          <a:p>
            <a:endParaRPr lang="en-IN" dirty="0"/>
          </a:p>
        </p:txBody>
      </p:sp>
      <p:sp>
        <p:nvSpPr>
          <p:cNvPr id="33793"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a:latin typeface="Calibri" pitchFamily="34" charset="0"/>
              <a:ea typeface="Calibri" pitchFamily="34" charset="0"/>
              <a:cs typeface="Arial" pitchFamily="34" charset="0"/>
            </a:endParaRPr>
          </a:p>
          <a:p>
            <a:pPr lvl="0"/>
            <a:endParaRPr lang="en-IN" sz="2800" b="1" dirty="0"/>
          </a:p>
          <a:p>
            <a:pPr lvl="0"/>
            <a:endParaRPr lang="en-IN" sz="2400" b="1" dirty="0"/>
          </a:p>
          <a:p>
            <a:pPr lvl="0"/>
            <a:r>
              <a:rPr lang="en-IN" sz="2400" b="1" dirty="0"/>
              <a:t>(A) </a:t>
            </a:r>
            <a:r>
              <a:rPr lang="en-IN" sz="2400" b="1" u="sng" dirty="0"/>
              <a:t>Notice</a:t>
            </a:r>
            <a:endParaRPr lang="en-IN" sz="2400" b="1" dirty="0"/>
          </a:p>
          <a:p>
            <a:pPr lvl="1">
              <a:buFont typeface="Wingdings" pitchFamily="2" charset="2"/>
              <a:buChar char="q"/>
            </a:pPr>
            <a:r>
              <a:rPr lang="en-IN" sz="2800" u="sng" dirty="0"/>
              <a:t>By whom </a:t>
            </a:r>
            <a:r>
              <a:rPr lang="en-IN" sz="2800" dirty="0"/>
              <a:t>– </a:t>
            </a:r>
          </a:p>
          <a:p>
            <a:pPr lvl="1"/>
            <a:r>
              <a:rPr lang="en-IN" sz="2800" dirty="0"/>
              <a:t>    By the Initiating Officer (I.O), being ACIT/DCIT.</a:t>
            </a:r>
          </a:p>
          <a:p>
            <a:pPr lvl="1">
              <a:buFont typeface="Wingdings" pitchFamily="2" charset="2"/>
              <a:buChar char="q"/>
            </a:pPr>
            <a:r>
              <a:rPr lang="en-IN" sz="2800" u="sng" dirty="0"/>
              <a:t>When to issue notice?</a:t>
            </a:r>
          </a:p>
          <a:p>
            <a:pPr lvl="1"/>
            <a:endParaRPr lang="en-IN" sz="2800" dirty="0"/>
          </a:p>
          <a:p>
            <a:pPr lvl="2">
              <a:buFont typeface="Wingdings" pitchFamily="2" charset="2"/>
              <a:buChar char="ü"/>
            </a:pPr>
            <a:r>
              <a:rPr lang="en-IN" sz="2400" dirty="0"/>
              <a:t>When the I.O has material in his possession </a:t>
            </a:r>
          </a:p>
          <a:p>
            <a:r>
              <a:rPr lang="en-IN" sz="2400" dirty="0"/>
              <a:t>			&amp;</a:t>
            </a:r>
          </a:p>
          <a:p>
            <a:pPr lvl="2">
              <a:buFont typeface="Wingdings" pitchFamily="2" charset="2"/>
              <a:buChar char="ü"/>
            </a:pPr>
            <a:r>
              <a:rPr lang="en-US" sz="2400" dirty="0"/>
              <a:t> </a:t>
            </a:r>
            <a:r>
              <a:rPr lang="en-IN" sz="2400" dirty="0"/>
              <a:t>“reasons to believe”</a:t>
            </a:r>
          </a:p>
          <a:p>
            <a:r>
              <a:rPr lang="en-IN" sz="2400" dirty="0"/>
              <a:t>			that</a:t>
            </a:r>
          </a:p>
          <a:p>
            <a:r>
              <a:rPr lang="en-IN" sz="2400" dirty="0"/>
              <a:t>	“any person is a </a:t>
            </a:r>
            <a:r>
              <a:rPr lang="en-IN" sz="2400" dirty="0" err="1"/>
              <a:t>benamidar</a:t>
            </a:r>
            <a:r>
              <a:rPr lang="en-IN" sz="2400" dirty="0"/>
              <a:t> in respect of a property”</a:t>
            </a:r>
          </a:p>
          <a:p>
            <a:pPr lvl="1">
              <a:buFont typeface="Wingdings" pitchFamily="2" charset="2"/>
              <a:buChar char="q"/>
            </a:pPr>
            <a:r>
              <a:rPr lang="en-IN" sz="2800" u="sng" dirty="0"/>
              <a:t>Methodology</a:t>
            </a:r>
          </a:p>
          <a:p>
            <a:pPr lvl="2">
              <a:buFont typeface="Wingdings" pitchFamily="2" charset="2"/>
              <a:buChar char="ü"/>
            </a:pPr>
            <a:r>
              <a:rPr lang="en-IN" sz="2800" dirty="0"/>
              <a:t> Records reasons in writing.</a:t>
            </a:r>
          </a:p>
          <a:p>
            <a:pPr lvl="2">
              <a:buFont typeface="Wingdings" pitchFamily="2" charset="2"/>
              <a:buChar char="ü"/>
            </a:pPr>
            <a:r>
              <a:rPr lang="en-US" sz="2800" dirty="0"/>
              <a:t> I</a:t>
            </a:r>
            <a:r>
              <a:rPr lang="en-IN" sz="2800" dirty="0" err="1"/>
              <a:t>ssues</a:t>
            </a:r>
            <a:r>
              <a:rPr lang="en-IN" sz="2800" dirty="0"/>
              <a:t> show- cause notice.</a:t>
            </a:r>
          </a:p>
          <a:p>
            <a:pPr lvl="2">
              <a:buFont typeface="Wingdings" pitchFamily="2" charset="2"/>
              <a:buChar char="ü"/>
            </a:pPr>
            <a:r>
              <a:rPr lang="en-US" sz="2800" dirty="0"/>
              <a:t> </a:t>
            </a:r>
            <a:r>
              <a:rPr lang="en-IN" sz="2800" dirty="0"/>
              <a:t>A copy of notice to “beneficial owner”.</a:t>
            </a:r>
          </a:p>
        </p:txBody>
      </p:sp>
      <p:sp>
        <p:nvSpPr>
          <p:cNvPr id="8" name="Rectangle 7"/>
          <p:cNvSpPr/>
          <p:nvPr/>
        </p:nvSpPr>
        <p:spPr>
          <a:xfrm>
            <a:off x="0" y="642918"/>
            <a:ext cx="5214942" cy="369332"/>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r>
              <a:rPr lang="en-IN" b="1" u="sng" dirty="0">
                <a:solidFill>
                  <a:schemeClr val="tx1"/>
                </a:solidFill>
              </a:rPr>
              <a:t>Attachment , Adjudication &amp; Confiscation</a:t>
            </a:r>
          </a:p>
        </p:txBody>
      </p:sp>
      <p:sp>
        <p:nvSpPr>
          <p:cNvPr id="9" name="TextBox 11">
            <a:extLst>
              <a:ext uri="{FF2B5EF4-FFF2-40B4-BE49-F238E27FC236}">
                <a16:creationId xmlns:a16="http://schemas.microsoft.com/office/drawing/2014/main" id="{E47B0C9C-366E-4518-89A5-9EECEEFAC881}"/>
              </a:ext>
            </a:extLst>
          </p:cNvPr>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spTree>
  </p:cSld>
  <p:clrMapOvr>
    <a:masterClrMapping/>
  </p:clrMapOvr>
  <p:transition>
    <p:dissolve/>
    <p:sndAc>
      <p:stSnd>
        <p:snd r:embed="rId2" name="arrow.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57422" y="2000240"/>
            <a:ext cx="6500858" cy="369332"/>
          </a:xfrm>
          <a:prstGeom prst="rect">
            <a:avLst/>
          </a:prstGeom>
          <a:noFill/>
        </p:spPr>
        <p:txBody>
          <a:bodyPr wrap="square" rtlCol="0">
            <a:spAutoFit/>
          </a:bodyPr>
          <a:lstStyle/>
          <a:p>
            <a:endParaRPr lang="en-IN" dirty="0"/>
          </a:p>
        </p:txBody>
      </p:sp>
      <p:sp>
        <p:nvSpPr>
          <p:cNvPr id="33793" name="Rectangle 1"/>
          <p:cNvSpPr>
            <a:spLocks noChangeArrowheads="1"/>
          </p:cNvSpPr>
          <p:nvPr/>
        </p:nvSpPr>
        <p:spPr bwMode="auto">
          <a:xfrm>
            <a:off x="0" y="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ea typeface="Calibri"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a:latin typeface="Calibri" pitchFamily="34" charset="0"/>
              <a:ea typeface="Calibri" pitchFamily="34" charset="0"/>
              <a:cs typeface="Arial" pitchFamily="34" charset="0"/>
            </a:endParaRPr>
          </a:p>
          <a:p>
            <a:pPr lvl="0"/>
            <a:endParaRPr lang="en-IN" sz="2800" u="sng" dirty="0"/>
          </a:p>
          <a:p>
            <a:pPr lvl="0"/>
            <a:endParaRPr lang="en-IN" sz="2800" b="1" dirty="0"/>
          </a:p>
          <a:p>
            <a:pPr lvl="0"/>
            <a:r>
              <a:rPr lang="en-IN" sz="2800" b="1" dirty="0"/>
              <a:t>(B) </a:t>
            </a:r>
            <a:r>
              <a:rPr lang="en-IN" sz="2800" b="1" u="sng" dirty="0"/>
              <a:t>Attachment by I.O. – Provisional</a:t>
            </a:r>
            <a:endParaRPr lang="en-IN" sz="2800" b="1" dirty="0"/>
          </a:p>
          <a:p>
            <a:pPr lvl="0"/>
            <a:endParaRPr lang="en-IN" sz="2800" u="sng" dirty="0"/>
          </a:p>
          <a:p>
            <a:pPr lvl="1">
              <a:buFont typeface="Wingdings" pitchFamily="2" charset="2"/>
              <a:buChar char="q"/>
            </a:pPr>
            <a:r>
              <a:rPr lang="en-IN" sz="2800" u="sng" dirty="0"/>
              <a:t>Provisional Attachment</a:t>
            </a:r>
          </a:p>
          <a:p>
            <a:pPr algn="just"/>
            <a:r>
              <a:rPr lang="en-IN" sz="2800" dirty="0"/>
              <a:t>	If I.O is of the opinion that the person in 	possession of the </a:t>
            </a:r>
            <a:r>
              <a:rPr lang="en-IN" sz="2800" dirty="0" err="1"/>
              <a:t>benami</a:t>
            </a:r>
            <a:r>
              <a:rPr lang="en-IN" sz="2800" dirty="0"/>
              <a:t> property </a:t>
            </a:r>
            <a:r>
              <a:rPr lang="en-IN" sz="2800" u="sng" dirty="0"/>
              <a:t>may alienate </a:t>
            </a:r>
            <a:r>
              <a:rPr lang="en-IN" sz="2800" dirty="0"/>
              <a:t>	the property, he may make provisional 	attachment.</a:t>
            </a:r>
          </a:p>
          <a:p>
            <a:endParaRPr lang="en-IN" sz="2800" dirty="0"/>
          </a:p>
          <a:p>
            <a:pPr lvl="1">
              <a:buFont typeface="Wingdings" pitchFamily="2" charset="2"/>
              <a:buChar char="q"/>
            </a:pPr>
            <a:r>
              <a:rPr lang="en-IN" sz="2800" dirty="0"/>
              <a:t>Previous Approval required from “Approving 	Authority” (i.e., Addl. CIT or Jt. CIT) - AA</a:t>
            </a:r>
          </a:p>
          <a:p>
            <a:pPr lvl="0"/>
            <a:endParaRPr lang="en-IN" sz="2800" dirty="0"/>
          </a:p>
          <a:p>
            <a:pPr lvl="1">
              <a:buFont typeface="Wingdings" pitchFamily="2" charset="2"/>
              <a:buChar char="q"/>
            </a:pPr>
            <a:r>
              <a:rPr lang="en-IN" sz="2800" dirty="0"/>
              <a:t>Provisional attachment can be made for max. 90   </a:t>
            </a:r>
          </a:p>
          <a:p>
            <a:pPr lvl="1"/>
            <a:r>
              <a:rPr lang="en-IN" sz="2800" dirty="0"/>
              <a:t>   days from the date of issue of show cause notice.</a:t>
            </a:r>
          </a:p>
        </p:txBody>
      </p:sp>
      <p:pic>
        <p:nvPicPr>
          <p:cNvPr id="9218" name="Picture 2" descr="C:\Users\admin\Desktop\download (3).jpg"/>
          <p:cNvPicPr>
            <a:picLocks noChangeAspect="1" noChangeArrowheads="1"/>
          </p:cNvPicPr>
          <p:nvPr/>
        </p:nvPicPr>
        <p:blipFill>
          <a:blip r:embed="rId3"/>
          <a:srcRect/>
          <a:stretch>
            <a:fillRect/>
          </a:stretch>
        </p:blipFill>
        <p:spPr bwMode="auto">
          <a:xfrm>
            <a:off x="6858016" y="1142984"/>
            <a:ext cx="2082614" cy="1385885"/>
          </a:xfrm>
          <a:prstGeom prst="rect">
            <a:avLst/>
          </a:prstGeom>
          <a:noFill/>
        </p:spPr>
      </p:pic>
      <p:sp>
        <p:nvSpPr>
          <p:cNvPr id="7" name="Rectangle 6"/>
          <p:cNvSpPr/>
          <p:nvPr/>
        </p:nvSpPr>
        <p:spPr>
          <a:xfrm>
            <a:off x="0" y="642918"/>
            <a:ext cx="5000628" cy="369332"/>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r>
              <a:rPr lang="en-IN" b="1" u="sng" dirty="0">
                <a:solidFill>
                  <a:schemeClr val="tx1"/>
                </a:solidFill>
              </a:rPr>
              <a:t>Attachment , Adjudication &amp; Confiscation</a:t>
            </a:r>
          </a:p>
        </p:txBody>
      </p:sp>
      <p:sp>
        <p:nvSpPr>
          <p:cNvPr id="8" name="TextBox 11">
            <a:extLst>
              <a:ext uri="{FF2B5EF4-FFF2-40B4-BE49-F238E27FC236}">
                <a16:creationId xmlns:a16="http://schemas.microsoft.com/office/drawing/2014/main" id="{BA348017-CA2F-4376-932F-46CCEC5F049B}"/>
              </a:ext>
            </a:extLst>
          </p:cNvPr>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spTree>
  </p:cSld>
  <p:clrMapOvr>
    <a:masterClrMapping/>
  </p:clrMapOvr>
  <p:transition>
    <p:dissolve/>
    <p:sndAc>
      <p:stSnd>
        <p:snd r:embed="rId2" name="arrow.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1133356"/>
            <a:ext cx="9129932" cy="57246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Comes into force </a:t>
            </a:r>
            <a:r>
              <a:rPr kumimoji="0" lang="en-US" sz="32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w.e.f</a:t>
            </a:r>
            <a:r>
              <a:rPr kumimoji="0" lang="en-US"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1.11.2016.</a:t>
            </a:r>
          </a:p>
          <a:p>
            <a:pPr marL="0" marR="0" lvl="0" indent="0" algn="just" defTabSz="914400" rtl="0" eaLnBrk="0" fontAlgn="base" latinLnBrk="0" hangingPunct="0">
              <a:lnSpc>
                <a:spcPct val="100000"/>
              </a:lnSpc>
              <a:spcBef>
                <a:spcPct val="0"/>
              </a:spcBef>
              <a:spcAft>
                <a:spcPct val="0"/>
              </a:spcAft>
              <a:buClrTx/>
              <a:buSzTx/>
              <a:tabLst/>
            </a:pPr>
            <a:endParaRPr kumimoji="0" lang="en-US" sz="3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Objective is to curb black money in the economy.</a:t>
            </a:r>
          </a:p>
          <a:p>
            <a:pPr marL="0" marR="0" lvl="0" indent="0" algn="just" defTabSz="914400" rtl="0" eaLnBrk="0" fontAlgn="base" latinLnBrk="0" hangingPunct="0">
              <a:lnSpc>
                <a:spcPct val="100000"/>
              </a:lnSpc>
              <a:spcBef>
                <a:spcPct val="0"/>
              </a:spcBef>
              <a:spcAft>
                <a:spcPct val="0"/>
              </a:spcAft>
              <a:buClrTx/>
              <a:buSzTx/>
              <a:tabLst/>
            </a:pPr>
            <a:endParaRPr kumimoji="0" lang="en-US" sz="3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Effects widespread amendment in the old </a:t>
            </a:r>
            <a:r>
              <a:rPr kumimoji="0" lang="en-US" sz="32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Benami</a:t>
            </a:r>
            <a:r>
              <a:rPr kumimoji="0" lang="en-US"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transaction (Prohibition) Act, 1988.</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3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Old Act was one of the smallest Acts in the country (only 9 sections).</a:t>
            </a:r>
          </a:p>
          <a:p>
            <a:pPr marL="0" marR="0" lvl="0" indent="0" algn="just" defTabSz="914400" rtl="0" eaLnBrk="0" fontAlgn="base" latinLnBrk="0" hangingPunct="0">
              <a:lnSpc>
                <a:spcPct val="100000"/>
              </a:lnSpc>
              <a:spcBef>
                <a:spcPct val="0"/>
              </a:spcBef>
              <a:spcAft>
                <a:spcPct val="0"/>
              </a:spcAft>
              <a:buClrTx/>
              <a:buSzTx/>
              <a:tabLst/>
            </a:pPr>
            <a:endParaRPr kumimoji="0" lang="en-US" sz="32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Now, as many as 71 amendments effected.</a:t>
            </a:r>
            <a:endParaRPr kumimoji="0" lang="en-US" sz="32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10" name="TextBox 11"/>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2400" dirty="0"/>
          </a:p>
        </p:txBody>
      </p:sp>
      <p:pic>
        <p:nvPicPr>
          <p:cNvPr id="5" name="Picture 2" descr="C:\Users\admin\Desktop\images (11).jpg"/>
          <p:cNvPicPr>
            <a:picLocks noChangeAspect="1" noChangeArrowheads="1"/>
          </p:cNvPicPr>
          <p:nvPr/>
        </p:nvPicPr>
        <p:blipFill>
          <a:blip r:embed="rId3"/>
          <a:srcRect/>
          <a:stretch>
            <a:fillRect/>
          </a:stretch>
        </p:blipFill>
        <p:spPr bwMode="auto">
          <a:xfrm>
            <a:off x="6429388" y="642918"/>
            <a:ext cx="2476500" cy="1847850"/>
          </a:xfrm>
          <a:prstGeom prst="rect">
            <a:avLst/>
          </a:prstGeom>
          <a:noFill/>
        </p:spPr>
      </p:pic>
    </p:spTree>
  </p:cSld>
  <p:clrMapOvr>
    <a:masterClrMapping/>
  </p:clrMapOvr>
  <p:transition>
    <p:dissolve/>
    <p:sndAc>
      <p:stSnd>
        <p:snd r:embed="rId2" name="arrow.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57422" y="2000240"/>
            <a:ext cx="6500858" cy="369332"/>
          </a:xfrm>
          <a:prstGeom prst="rect">
            <a:avLst/>
          </a:prstGeom>
          <a:noFill/>
        </p:spPr>
        <p:txBody>
          <a:bodyPr wrap="square" rtlCol="0">
            <a:spAutoFit/>
          </a:bodyPr>
          <a:lstStyle/>
          <a:p>
            <a:endParaRPr lang="en-IN" dirty="0"/>
          </a:p>
        </p:txBody>
      </p:sp>
      <p:sp>
        <p:nvSpPr>
          <p:cNvPr id="33793" name="Rectangle 1"/>
          <p:cNvSpPr>
            <a:spLocks noChangeArrowheads="1"/>
          </p:cNvSpPr>
          <p:nvPr/>
        </p:nvSpPr>
        <p:spPr bwMode="auto">
          <a:xfrm>
            <a:off x="0" y="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ea typeface="Calibri"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a:latin typeface="Calibri" pitchFamily="34" charset="0"/>
              <a:ea typeface="Calibri" pitchFamily="34" charset="0"/>
              <a:cs typeface="Arial" pitchFamily="34" charset="0"/>
            </a:endParaRPr>
          </a:p>
          <a:p>
            <a:endParaRPr lang="en-IN" sz="2800" b="1" u="sng" dirty="0"/>
          </a:p>
          <a:p>
            <a:endParaRPr lang="en-IN" sz="2800" dirty="0"/>
          </a:p>
          <a:p>
            <a:pPr lvl="0"/>
            <a:r>
              <a:rPr lang="en-IN" sz="2800" b="1" dirty="0"/>
              <a:t>(C)	</a:t>
            </a:r>
            <a:r>
              <a:rPr lang="en-IN" sz="2800" b="1" u="sng" dirty="0"/>
              <a:t>Continuation of provisional </a:t>
            </a:r>
            <a:r>
              <a:rPr lang="en-IN" sz="2800" b="1" u="sng" dirty="0" err="1"/>
              <a:t>attachement</a:t>
            </a:r>
            <a:endParaRPr lang="en-IN" sz="2800" b="1" u="sng" dirty="0"/>
          </a:p>
          <a:p>
            <a:pPr lvl="0"/>
            <a:endParaRPr lang="en-IN" sz="2800" dirty="0"/>
          </a:p>
          <a:p>
            <a:pPr lvl="1" algn="just">
              <a:buFont typeface="Wingdings" pitchFamily="2" charset="2"/>
              <a:buChar char="q"/>
            </a:pPr>
            <a:r>
              <a:rPr lang="en-IN" sz="2800" dirty="0"/>
              <a:t>I.O may pass an order </a:t>
            </a:r>
            <a:r>
              <a:rPr lang="en-IN" sz="2800" b="1" u="sng" dirty="0"/>
              <a:t>continuing the provisional</a:t>
            </a:r>
            <a:r>
              <a:rPr lang="en-IN" sz="2800" dirty="0"/>
              <a:t> attachment with the prior approval of AA.</a:t>
            </a:r>
          </a:p>
          <a:p>
            <a:pPr lvl="0" algn="just"/>
            <a:endParaRPr lang="en-IN" sz="2800" dirty="0"/>
          </a:p>
          <a:p>
            <a:pPr lvl="1" algn="just">
              <a:buFont typeface="Wingdings" pitchFamily="2" charset="2"/>
              <a:buChar char="q"/>
            </a:pPr>
            <a:r>
              <a:rPr lang="en-IN" sz="2800" dirty="0"/>
              <a:t>Within 15 days from the date of attachment , he has to draw up a statement of the case and refer to the Adjudicating Authority (Adj. A)</a:t>
            </a:r>
          </a:p>
          <a:p>
            <a:pPr lvl="0"/>
            <a:r>
              <a:rPr lang="en-IN" sz="2800" dirty="0"/>
              <a:t>.</a:t>
            </a:r>
          </a:p>
        </p:txBody>
      </p:sp>
      <p:pic>
        <p:nvPicPr>
          <p:cNvPr id="10242" name="Picture 2" descr="C:\Users\admin\Desktop\download (4).jpg"/>
          <p:cNvPicPr>
            <a:picLocks noChangeAspect="1" noChangeArrowheads="1"/>
          </p:cNvPicPr>
          <p:nvPr/>
        </p:nvPicPr>
        <p:blipFill>
          <a:blip r:embed="rId3"/>
          <a:srcRect/>
          <a:stretch>
            <a:fillRect/>
          </a:stretch>
        </p:blipFill>
        <p:spPr bwMode="auto">
          <a:xfrm>
            <a:off x="5929322" y="4953000"/>
            <a:ext cx="1905000" cy="1905000"/>
          </a:xfrm>
          <a:prstGeom prst="rect">
            <a:avLst/>
          </a:prstGeom>
          <a:noFill/>
        </p:spPr>
      </p:pic>
      <p:sp>
        <p:nvSpPr>
          <p:cNvPr id="7" name="Rectangle 6"/>
          <p:cNvSpPr/>
          <p:nvPr/>
        </p:nvSpPr>
        <p:spPr>
          <a:xfrm>
            <a:off x="0" y="642918"/>
            <a:ext cx="4714876" cy="369332"/>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r>
              <a:rPr lang="en-IN" b="1" u="sng" dirty="0">
                <a:solidFill>
                  <a:schemeClr val="tx1"/>
                </a:solidFill>
              </a:rPr>
              <a:t>Attachment , Adjudication &amp; Confiscation</a:t>
            </a:r>
          </a:p>
        </p:txBody>
      </p:sp>
      <p:sp>
        <p:nvSpPr>
          <p:cNvPr id="8" name="TextBox 11">
            <a:extLst>
              <a:ext uri="{FF2B5EF4-FFF2-40B4-BE49-F238E27FC236}">
                <a16:creationId xmlns:a16="http://schemas.microsoft.com/office/drawing/2014/main" id="{0044C073-95C4-451E-AA2E-A4147D1FAAA4}"/>
              </a:ext>
            </a:extLst>
          </p:cNvPr>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spTree>
  </p:cSld>
  <p:clrMapOvr>
    <a:masterClrMapping/>
  </p:clrMapOvr>
  <p:transition>
    <p:dissolve/>
    <p:sndAc>
      <p:stSnd>
        <p:snd r:embed="rId2" name="arrow.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dmin\Desktop\download (5).jpg"/>
          <p:cNvPicPr>
            <a:picLocks noChangeAspect="1" noChangeArrowheads="1"/>
          </p:cNvPicPr>
          <p:nvPr/>
        </p:nvPicPr>
        <p:blipFill>
          <a:blip r:embed="rId3"/>
          <a:srcRect/>
          <a:stretch>
            <a:fillRect/>
          </a:stretch>
        </p:blipFill>
        <p:spPr bwMode="auto">
          <a:xfrm>
            <a:off x="5286380" y="571480"/>
            <a:ext cx="2619375" cy="1743075"/>
          </a:xfrm>
          <a:prstGeom prst="rect">
            <a:avLst/>
          </a:prstGeom>
          <a:noFill/>
        </p:spPr>
      </p:pic>
      <p:sp>
        <p:nvSpPr>
          <p:cNvPr id="4" name="TextBox 3"/>
          <p:cNvSpPr txBox="1"/>
          <p:nvPr/>
        </p:nvSpPr>
        <p:spPr>
          <a:xfrm>
            <a:off x="2357422" y="2000240"/>
            <a:ext cx="6500858" cy="369332"/>
          </a:xfrm>
          <a:prstGeom prst="rect">
            <a:avLst/>
          </a:prstGeom>
          <a:noFill/>
        </p:spPr>
        <p:txBody>
          <a:bodyPr wrap="square" rtlCol="0">
            <a:spAutoFit/>
          </a:bodyPr>
          <a:lstStyle/>
          <a:p>
            <a:endParaRPr lang="en-IN" dirty="0"/>
          </a:p>
        </p:txBody>
      </p:sp>
      <p:sp>
        <p:nvSpPr>
          <p:cNvPr id="33793" name="Rectangle 1"/>
          <p:cNvSpPr>
            <a:spLocks noChangeArrowheads="1"/>
          </p:cNvSpPr>
          <p:nvPr/>
        </p:nvSpPr>
        <p:spPr bwMode="auto">
          <a:xfrm>
            <a:off x="0" y="230832"/>
            <a:ext cx="9144000"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endParaRPr lang="en-IN" u="sng" dirty="0"/>
          </a:p>
          <a:p>
            <a:pPr lvl="0"/>
            <a:endParaRPr lang="en-IN" sz="2200" u="sng" dirty="0">
              <a:latin typeface="Times New Roman" pitchFamily="18" charset="0"/>
              <a:cs typeface="Times New Roman" pitchFamily="18" charset="0"/>
            </a:endParaRPr>
          </a:p>
          <a:p>
            <a:pPr lvl="0"/>
            <a:endParaRPr lang="en-IN" sz="2200" b="1" u="sng" dirty="0">
              <a:latin typeface="Times New Roman" pitchFamily="18" charset="0"/>
              <a:cs typeface="Times New Roman" pitchFamily="18" charset="0"/>
            </a:endParaRPr>
          </a:p>
          <a:p>
            <a:pPr lvl="0"/>
            <a:r>
              <a:rPr lang="en-IN" sz="2200" b="1" dirty="0">
                <a:latin typeface="Times New Roman" pitchFamily="18" charset="0"/>
                <a:cs typeface="Times New Roman" pitchFamily="18" charset="0"/>
              </a:rPr>
              <a:t>(D) </a:t>
            </a:r>
            <a:r>
              <a:rPr lang="en-IN" sz="2200" b="1" u="sng" dirty="0">
                <a:latin typeface="Times New Roman" pitchFamily="18" charset="0"/>
                <a:cs typeface="Times New Roman" pitchFamily="18" charset="0"/>
              </a:rPr>
              <a:t>Adjudication by Adj. A</a:t>
            </a:r>
          </a:p>
          <a:p>
            <a:pPr lvl="1">
              <a:buFont typeface="Wingdings" pitchFamily="2" charset="2"/>
              <a:buChar char="q"/>
            </a:pPr>
            <a:r>
              <a:rPr lang="en-IN" sz="2200" b="1" dirty="0">
                <a:latin typeface="Times New Roman" pitchFamily="18" charset="0"/>
                <a:cs typeface="Times New Roman" pitchFamily="18" charset="0"/>
              </a:rPr>
              <a:t>Notice to the following persons to furnish documents &amp; evidences –</a:t>
            </a:r>
          </a:p>
          <a:p>
            <a:pPr lvl="2">
              <a:buFont typeface="Wingdings" pitchFamily="2" charset="2"/>
              <a:buChar char="v"/>
            </a:pPr>
            <a:r>
              <a:rPr lang="en-IN" sz="2200" dirty="0" err="1">
                <a:latin typeface="Times New Roman" pitchFamily="18" charset="0"/>
                <a:cs typeface="Times New Roman" pitchFamily="18" charset="0"/>
              </a:rPr>
              <a:t>Benamidar</a:t>
            </a:r>
            <a:r>
              <a:rPr lang="en-IN" sz="2200" dirty="0">
                <a:latin typeface="Times New Roman" pitchFamily="18" charset="0"/>
                <a:cs typeface="Times New Roman" pitchFamily="18" charset="0"/>
              </a:rPr>
              <a:t>.</a:t>
            </a:r>
          </a:p>
          <a:p>
            <a:pPr lvl="2">
              <a:buFont typeface="Wingdings" pitchFamily="2" charset="2"/>
              <a:buChar char="v"/>
            </a:pPr>
            <a:r>
              <a:rPr lang="en-IN" sz="2200" dirty="0">
                <a:latin typeface="Times New Roman" pitchFamily="18" charset="0"/>
                <a:cs typeface="Times New Roman" pitchFamily="18" charset="0"/>
              </a:rPr>
              <a:t>Beneficial owner.</a:t>
            </a:r>
          </a:p>
          <a:p>
            <a:pPr lvl="2">
              <a:buFont typeface="Wingdings" pitchFamily="2" charset="2"/>
              <a:buChar char="v"/>
            </a:pPr>
            <a:r>
              <a:rPr lang="en-US" sz="2200" dirty="0">
                <a:latin typeface="Times New Roman" pitchFamily="18" charset="0"/>
                <a:cs typeface="Times New Roman" pitchFamily="18" charset="0"/>
              </a:rPr>
              <a:t> A</a:t>
            </a:r>
            <a:r>
              <a:rPr lang="en-IN" sz="2200" dirty="0" err="1">
                <a:latin typeface="Times New Roman" pitchFamily="18" charset="0"/>
                <a:cs typeface="Times New Roman" pitchFamily="18" charset="0"/>
              </a:rPr>
              <a:t>ny</a:t>
            </a:r>
            <a:r>
              <a:rPr lang="en-IN" sz="2200" dirty="0">
                <a:latin typeface="Times New Roman" pitchFamily="18" charset="0"/>
                <a:cs typeface="Times New Roman" pitchFamily="18" charset="0"/>
              </a:rPr>
              <a:t> interested party (e.g. bank).</a:t>
            </a:r>
          </a:p>
          <a:p>
            <a:pPr lvl="2">
              <a:buFont typeface="Wingdings" pitchFamily="2" charset="2"/>
              <a:buChar char="v"/>
            </a:pPr>
            <a:r>
              <a:rPr lang="en-US" sz="2200" dirty="0">
                <a:latin typeface="Times New Roman" pitchFamily="18" charset="0"/>
                <a:cs typeface="Times New Roman" pitchFamily="18" charset="0"/>
              </a:rPr>
              <a:t> </a:t>
            </a:r>
            <a:r>
              <a:rPr lang="en-IN" sz="2200" dirty="0">
                <a:latin typeface="Times New Roman" pitchFamily="18" charset="0"/>
                <a:cs typeface="Times New Roman" pitchFamily="18" charset="0"/>
              </a:rPr>
              <a:t>Person making claim in respect of the property. </a:t>
            </a:r>
          </a:p>
          <a:p>
            <a:pPr lvl="2"/>
            <a:endParaRPr lang="en-IN" sz="2200" dirty="0">
              <a:latin typeface="Times New Roman" pitchFamily="18" charset="0"/>
              <a:cs typeface="Times New Roman" pitchFamily="18" charset="0"/>
            </a:endParaRPr>
          </a:p>
          <a:p>
            <a:pPr lvl="1">
              <a:buFont typeface="Wingdings" pitchFamily="2" charset="2"/>
              <a:buChar char="q"/>
            </a:pPr>
            <a:r>
              <a:rPr lang="en-IN" sz="2200" dirty="0">
                <a:latin typeface="Times New Roman" pitchFamily="18" charset="0"/>
                <a:cs typeface="Times New Roman" pitchFamily="18" charset="0"/>
              </a:rPr>
              <a:t>Notice to be issued within 30 days from the date of receipt of reference.</a:t>
            </a:r>
          </a:p>
          <a:p>
            <a:pPr lvl="1"/>
            <a:endParaRPr lang="en-IN" sz="2200" dirty="0">
              <a:latin typeface="Times New Roman" pitchFamily="18" charset="0"/>
              <a:cs typeface="Times New Roman" pitchFamily="18" charset="0"/>
            </a:endParaRPr>
          </a:p>
          <a:p>
            <a:pPr lvl="1">
              <a:buFont typeface="Wingdings" pitchFamily="2" charset="2"/>
              <a:buChar char="q"/>
            </a:pPr>
            <a:r>
              <a:rPr lang="en-US" sz="2200" dirty="0">
                <a:latin typeface="Times New Roman" pitchFamily="18" charset="0"/>
                <a:cs typeface="Times New Roman" pitchFamily="18" charset="0"/>
              </a:rPr>
              <a:t> A</a:t>
            </a:r>
            <a:r>
              <a:rPr lang="en-IN" sz="2200" dirty="0" err="1">
                <a:latin typeface="Times New Roman" pitchFamily="18" charset="0"/>
                <a:cs typeface="Times New Roman" pitchFamily="18" charset="0"/>
              </a:rPr>
              <a:t>dj</a:t>
            </a:r>
            <a:r>
              <a:rPr lang="en-IN" sz="2200" dirty="0">
                <a:latin typeface="Times New Roman" pitchFamily="18" charset="0"/>
                <a:cs typeface="Times New Roman" pitchFamily="18" charset="0"/>
              </a:rPr>
              <a:t>. A shall also provide opportunity of being heard to the concerned parties.</a:t>
            </a:r>
          </a:p>
          <a:p>
            <a:pPr lvl="1">
              <a:buFont typeface="Wingdings" pitchFamily="2" charset="2"/>
              <a:buChar char="q"/>
            </a:pPr>
            <a:r>
              <a:rPr lang="en-US" sz="2200" dirty="0">
                <a:latin typeface="Times New Roman" pitchFamily="18" charset="0"/>
                <a:cs typeface="Times New Roman" pitchFamily="18" charset="0"/>
              </a:rPr>
              <a:t> </a:t>
            </a:r>
            <a:r>
              <a:rPr lang="en-IN" sz="2200" dirty="0">
                <a:latin typeface="Times New Roman" pitchFamily="18" charset="0"/>
                <a:cs typeface="Times New Roman" pitchFamily="18" charset="0"/>
              </a:rPr>
              <a:t>Appearance by the concerned persons-</a:t>
            </a:r>
          </a:p>
          <a:p>
            <a:pPr lvl="2">
              <a:buFont typeface="Wingdings" pitchFamily="2" charset="2"/>
              <a:buChar char="§"/>
            </a:pPr>
            <a:r>
              <a:rPr lang="en-IN" sz="2200" dirty="0">
                <a:latin typeface="Times New Roman" pitchFamily="18" charset="0"/>
                <a:cs typeface="Times New Roman" pitchFamily="18" charset="0"/>
              </a:rPr>
              <a:t> Either in person or</a:t>
            </a:r>
          </a:p>
          <a:p>
            <a:pPr lvl="2">
              <a:buFont typeface="Wingdings" pitchFamily="2" charset="2"/>
              <a:buChar char="§"/>
            </a:pPr>
            <a:r>
              <a:rPr lang="en-US" sz="2200" dirty="0">
                <a:latin typeface="Times New Roman" pitchFamily="18" charset="0"/>
                <a:cs typeface="Times New Roman" pitchFamily="18" charset="0"/>
              </a:rPr>
              <a:t> T</a:t>
            </a:r>
            <a:r>
              <a:rPr lang="en-IN" sz="2200" dirty="0" err="1">
                <a:latin typeface="Times New Roman" pitchFamily="18" charset="0"/>
                <a:cs typeface="Times New Roman" pitchFamily="18" charset="0"/>
              </a:rPr>
              <a:t>hrough</a:t>
            </a:r>
            <a:r>
              <a:rPr lang="en-IN" sz="2200" dirty="0">
                <a:latin typeface="Times New Roman" pitchFamily="18" charset="0"/>
                <a:cs typeface="Times New Roman" pitchFamily="18" charset="0"/>
              </a:rPr>
              <a:t> A/Rs.</a:t>
            </a:r>
          </a:p>
        </p:txBody>
      </p:sp>
      <p:sp>
        <p:nvSpPr>
          <p:cNvPr id="8" name="Rectangle 7"/>
          <p:cNvSpPr/>
          <p:nvPr/>
        </p:nvSpPr>
        <p:spPr>
          <a:xfrm>
            <a:off x="0" y="461665"/>
            <a:ext cx="4714876" cy="646331"/>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r>
              <a:rPr lang="en-IN" b="1" u="sng" dirty="0">
                <a:solidFill>
                  <a:schemeClr val="tx1"/>
                </a:solidFill>
              </a:rPr>
              <a:t>Attachment , Adjudication &amp; Confiscation</a:t>
            </a:r>
          </a:p>
        </p:txBody>
      </p:sp>
      <p:sp>
        <p:nvSpPr>
          <p:cNvPr id="7" name="TextBox 11">
            <a:extLst>
              <a:ext uri="{FF2B5EF4-FFF2-40B4-BE49-F238E27FC236}">
                <a16:creationId xmlns:a16="http://schemas.microsoft.com/office/drawing/2014/main" id="{6D3CA7E2-8C4E-4556-A8B5-DB5FA7DBAE57}"/>
              </a:ext>
            </a:extLst>
          </p:cNvPr>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spTree>
  </p:cSld>
  <p:clrMapOvr>
    <a:masterClrMapping/>
  </p:clrMapOvr>
  <p:transition>
    <p:dissolve/>
    <p:sndAc>
      <p:stSnd>
        <p:snd r:embed="rId2" name="arrow.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dmin\Desktop\images (13).jpg"/>
          <p:cNvPicPr>
            <a:picLocks noChangeAspect="1" noChangeArrowheads="1"/>
          </p:cNvPicPr>
          <p:nvPr/>
        </p:nvPicPr>
        <p:blipFill>
          <a:blip r:embed="rId3"/>
          <a:srcRect/>
          <a:stretch>
            <a:fillRect/>
          </a:stretch>
        </p:blipFill>
        <p:spPr bwMode="auto">
          <a:xfrm>
            <a:off x="2357422" y="928670"/>
            <a:ext cx="6000792" cy="5429273"/>
          </a:xfrm>
          <a:prstGeom prst="rect">
            <a:avLst/>
          </a:prstGeom>
          <a:noFill/>
        </p:spPr>
      </p:pic>
      <p:sp>
        <p:nvSpPr>
          <p:cNvPr id="4" name="TextBox 3"/>
          <p:cNvSpPr txBox="1"/>
          <p:nvPr/>
        </p:nvSpPr>
        <p:spPr>
          <a:xfrm>
            <a:off x="2357422" y="2000240"/>
            <a:ext cx="6500858" cy="369332"/>
          </a:xfrm>
          <a:prstGeom prst="rect">
            <a:avLst/>
          </a:prstGeom>
          <a:noFill/>
        </p:spPr>
        <p:txBody>
          <a:bodyPr wrap="square" rtlCol="0">
            <a:spAutoFit/>
          </a:bodyPr>
          <a:lstStyle/>
          <a:p>
            <a:endParaRPr lang="en-IN" dirty="0"/>
          </a:p>
        </p:txBody>
      </p:sp>
      <p:sp>
        <p:nvSpPr>
          <p:cNvPr id="33793" name="Rectangle 1"/>
          <p:cNvSpPr>
            <a:spLocks noChangeArrowheads="1"/>
          </p:cNvSpPr>
          <p:nvPr/>
        </p:nvSpPr>
        <p:spPr bwMode="auto">
          <a:xfrm>
            <a:off x="0" y="500042"/>
            <a:ext cx="9144000" cy="61555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endParaRPr lang="en-IN" u="sng" dirty="0"/>
          </a:p>
          <a:p>
            <a:pPr lvl="1">
              <a:buFont typeface="Wingdings" pitchFamily="2" charset="2"/>
              <a:buChar char="q"/>
            </a:pPr>
            <a:r>
              <a:rPr lang="en-IN" sz="2200" dirty="0">
                <a:latin typeface="Times New Roman" pitchFamily="18" charset="0"/>
                <a:cs typeface="Times New Roman" pitchFamily="18" charset="0"/>
              </a:rPr>
              <a:t>  Adj. A will pass order-</a:t>
            </a:r>
          </a:p>
          <a:p>
            <a:pPr lvl="0"/>
            <a:r>
              <a:rPr lang="en-IN" sz="2200" dirty="0">
                <a:latin typeface="Times New Roman" pitchFamily="18" charset="0"/>
                <a:cs typeface="Times New Roman" pitchFamily="18" charset="0"/>
              </a:rPr>
              <a:t>	(a)	Holding the property not to be </a:t>
            </a:r>
            <a:r>
              <a:rPr lang="en-IN" sz="2200" dirty="0" err="1">
                <a:latin typeface="Times New Roman" pitchFamily="18" charset="0"/>
                <a:cs typeface="Times New Roman" pitchFamily="18" charset="0"/>
              </a:rPr>
              <a:t>benami</a:t>
            </a:r>
            <a:r>
              <a:rPr lang="en-IN" sz="2200" dirty="0">
                <a:latin typeface="Times New Roman" pitchFamily="18" charset="0"/>
                <a:cs typeface="Times New Roman" pitchFamily="18" charset="0"/>
              </a:rPr>
              <a:t> revoking 	the attachment 		only.</a:t>
            </a:r>
          </a:p>
          <a:p>
            <a:pPr lvl="0"/>
            <a:r>
              <a:rPr lang="en-US" sz="2200" dirty="0">
                <a:latin typeface="Times New Roman" pitchFamily="18" charset="0"/>
                <a:cs typeface="Times New Roman" pitchFamily="18" charset="0"/>
              </a:rPr>
              <a:t>	(b)	</a:t>
            </a:r>
            <a:r>
              <a:rPr lang="en-IN" sz="2200" dirty="0">
                <a:latin typeface="Times New Roman" pitchFamily="18" charset="0"/>
                <a:cs typeface="Times New Roman" pitchFamily="18" charset="0"/>
              </a:rPr>
              <a:t>Holding the property to be </a:t>
            </a:r>
            <a:r>
              <a:rPr lang="en-IN" sz="2200" dirty="0" err="1">
                <a:latin typeface="Times New Roman" pitchFamily="18" charset="0"/>
                <a:cs typeface="Times New Roman" pitchFamily="18" charset="0"/>
              </a:rPr>
              <a:t>benami</a:t>
            </a:r>
            <a:r>
              <a:rPr lang="en-IN" sz="2200" dirty="0">
                <a:latin typeface="Times New Roman" pitchFamily="18" charset="0"/>
                <a:cs typeface="Times New Roman" pitchFamily="18" charset="0"/>
              </a:rPr>
              <a:t> property and 	confirming 		the attachment order.</a:t>
            </a:r>
            <a:endParaRPr lang="en-IN" sz="2800" dirty="0"/>
          </a:p>
          <a:p>
            <a:pPr lvl="1" algn="just">
              <a:buFont typeface="Wingdings" pitchFamily="2" charset="2"/>
              <a:buChar char="q"/>
            </a:pPr>
            <a:r>
              <a:rPr lang="en-IN" sz="2400" dirty="0"/>
              <a:t>  </a:t>
            </a:r>
            <a:r>
              <a:rPr lang="en-IN" sz="2200" dirty="0">
                <a:latin typeface="Times New Roman" pitchFamily="18" charset="0"/>
                <a:ea typeface="Tahoma" pitchFamily="34" charset="0"/>
                <a:cs typeface="Times New Roman" pitchFamily="18" charset="0"/>
              </a:rPr>
              <a:t>In case (b) above –</a:t>
            </a:r>
          </a:p>
          <a:p>
            <a:pPr lvl="0" algn="just"/>
            <a:endParaRPr lang="en-IN" sz="2200" dirty="0">
              <a:latin typeface="Times New Roman" pitchFamily="18" charset="0"/>
              <a:ea typeface="Tahoma" pitchFamily="34" charset="0"/>
              <a:cs typeface="Times New Roman" pitchFamily="18" charset="0"/>
            </a:endParaRPr>
          </a:p>
          <a:p>
            <a:pPr algn="just"/>
            <a:r>
              <a:rPr lang="en-IN" sz="2200" dirty="0">
                <a:latin typeface="Times New Roman" pitchFamily="18" charset="0"/>
                <a:ea typeface="Tahoma" pitchFamily="34" charset="0"/>
                <a:cs typeface="Times New Roman" pitchFamily="18" charset="0"/>
              </a:rPr>
              <a:t>	Further pass an order confiscating the property held to be a </a:t>
            </a:r>
            <a:r>
              <a:rPr lang="en-IN" sz="2200" dirty="0" err="1">
                <a:latin typeface="Times New Roman" pitchFamily="18" charset="0"/>
                <a:ea typeface="Tahoma" pitchFamily="34" charset="0"/>
                <a:cs typeface="Times New Roman" pitchFamily="18" charset="0"/>
              </a:rPr>
              <a:t>benami</a:t>
            </a:r>
            <a:r>
              <a:rPr lang="en-IN" sz="2200" dirty="0">
                <a:latin typeface="Times New Roman" pitchFamily="18" charset="0"/>
                <a:ea typeface="Tahoma" pitchFamily="34" charset="0"/>
                <a:cs typeface="Times New Roman" pitchFamily="18" charset="0"/>
              </a:rPr>
              <a:t> 	property.</a:t>
            </a:r>
          </a:p>
          <a:p>
            <a:pPr algn="just"/>
            <a:endParaRPr lang="en-IN" sz="2200" dirty="0">
              <a:latin typeface="Times New Roman" pitchFamily="18" charset="0"/>
              <a:ea typeface="Tahoma" pitchFamily="34" charset="0"/>
              <a:cs typeface="Times New Roman" pitchFamily="18" charset="0"/>
            </a:endParaRPr>
          </a:p>
          <a:p>
            <a:pPr lvl="1" algn="just">
              <a:buFont typeface="Wingdings" pitchFamily="2" charset="2"/>
              <a:buChar char="q"/>
            </a:pPr>
            <a:r>
              <a:rPr lang="en-US" sz="2200" dirty="0">
                <a:latin typeface="Times New Roman" pitchFamily="18" charset="0"/>
                <a:ea typeface="Tahoma" pitchFamily="34" charset="0"/>
                <a:cs typeface="Times New Roman" pitchFamily="18" charset="0"/>
              </a:rPr>
              <a:t>   </a:t>
            </a:r>
            <a:r>
              <a:rPr lang="en-IN" sz="2200" dirty="0">
                <a:latin typeface="Times New Roman" pitchFamily="18" charset="0"/>
                <a:ea typeface="Tahoma" pitchFamily="34" charset="0"/>
                <a:cs typeface="Times New Roman" pitchFamily="18" charset="0"/>
              </a:rPr>
              <a:t>On passing of the order of confiscation the Administrator (i.e., ITO) 	shall have the power to receive and manage the property.</a:t>
            </a:r>
          </a:p>
          <a:p>
            <a:pPr lvl="0" algn="just"/>
            <a:endParaRPr lang="en-IN" sz="2200" dirty="0">
              <a:latin typeface="Times New Roman" pitchFamily="18" charset="0"/>
              <a:ea typeface="Tahoma" pitchFamily="34" charset="0"/>
              <a:cs typeface="Times New Roman" pitchFamily="18" charset="0"/>
            </a:endParaRPr>
          </a:p>
          <a:p>
            <a:pPr lvl="1" algn="just">
              <a:buFont typeface="Wingdings" pitchFamily="2" charset="2"/>
              <a:buChar char="q"/>
            </a:pPr>
            <a:r>
              <a:rPr lang="en-IN" sz="2200" dirty="0">
                <a:latin typeface="Times New Roman" pitchFamily="18" charset="0"/>
                <a:ea typeface="Tahoma" pitchFamily="34" charset="0"/>
                <a:cs typeface="Times New Roman" pitchFamily="18" charset="0"/>
              </a:rPr>
              <a:t>   Against the order passed by the Adj. A, Appeal lies before the 	Appellate Tribunal.</a:t>
            </a:r>
          </a:p>
          <a:p>
            <a:pPr lvl="1" algn="just"/>
            <a:endParaRPr lang="en-IN" sz="2200" dirty="0">
              <a:latin typeface="Times New Roman" pitchFamily="18" charset="0"/>
              <a:ea typeface="Tahoma" pitchFamily="34" charset="0"/>
              <a:cs typeface="Times New Roman" pitchFamily="18" charset="0"/>
            </a:endParaRPr>
          </a:p>
          <a:p>
            <a:pPr lvl="1" algn="just">
              <a:buFont typeface="Wingdings" pitchFamily="2" charset="2"/>
              <a:buChar char="q"/>
            </a:pPr>
            <a:r>
              <a:rPr lang="en-US" sz="2200" dirty="0">
                <a:latin typeface="Times New Roman" pitchFamily="18" charset="0"/>
                <a:ea typeface="Tahoma" pitchFamily="34" charset="0"/>
                <a:cs typeface="Times New Roman" pitchFamily="18" charset="0"/>
              </a:rPr>
              <a:t>   </a:t>
            </a:r>
            <a:r>
              <a:rPr lang="en-IN" sz="2200" dirty="0">
                <a:latin typeface="Times New Roman" pitchFamily="18" charset="0"/>
                <a:ea typeface="Tahoma" pitchFamily="34" charset="0"/>
                <a:cs typeface="Times New Roman" pitchFamily="18" charset="0"/>
              </a:rPr>
              <a:t>On SQL, further appeal to High court and then to Supreme Court.</a:t>
            </a:r>
            <a:endParaRPr lang="en-IN" sz="2200" dirty="0"/>
          </a:p>
        </p:txBody>
      </p:sp>
      <p:sp>
        <p:nvSpPr>
          <p:cNvPr id="6" name="TextBox 11">
            <a:extLst>
              <a:ext uri="{FF2B5EF4-FFF2-40B4-BE49-F238E27FC236}">
                <a16:creationId xmlns:a16="http://schemas.microsoft.com/office/drawing/2014/main" id="{9BAF505A-43B6-41E2-9122-821E1EF92F9A}"/>
              </a:ext>
            </a:extLst>
          </p:cNvPr>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spTree>
  </p:cSld>
  <p:clrMapOvr>
    <a:masterClrMapping/>
  </p:clrMapOvr>
  <p:transition>
    <p:dissolve/>
    <p:sndAc>
      <p:stSnd>
        <p:snd r:embed="rId2" name="arrow.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dmin\Desktop\images (13).jpg"/>
          <p:cNvPicPr>
            <a:picLocks noChangeAspect="1" noChangeArrowheads="1"/>
          </p:cNvPicPr>
          <p:nvPr/>
        </p:nvPicPr>
        <p:blipFill>
          <a:blip r:embed="rId3"/>
          <a:srcRect/>
          <a:stretch>
            <a:fillRect/>
          </a:stretch>
        </p:blipFill>
        <p:spPr bwMode="auto">
          <a:xfrm>
            <a:off x="2072716" y="650257"/>
            <a:ext cx="6000792" cy="5429273"/>
          </a:xfrm>
          <a:prstGeom prst="rect">
            <a:avLst/>
          </a:prstGeom>
          <a:noFill/>
        </p:spPr>
      </p:pic>
      <p:sp>
        <p:nvSpPr>
          <p:cNvPr id="4" name="TextBox 3"/>
          <p:cNvSpPr txBox="1"/>
          <p:nvPr/>
        </p:nvSpPr>
        <p:spPr>
          <a:xfrm>
            <a:off x="2357422" y="2000240"/>
            <a:ext cx="6500858" cy="369332"/>
          </a:xfrm>
          <a:prstGeom prst="rect">
            <a:avLst/>
          </a:prstGeom>
          <a:noFill/>
        </p:spPr>
        <p:txBody>
          <a:bodyPr wrap="square" rtlCol="0">
            <a:spAutoFit/>
          </a:bodyPr>
          <a:lstStyle/>
          <a:p>
            <a:endParaRPr lang="en-IN" dirty="0"/>
          </a:p>
        </p:txBody>
      </p:sp>
      <p:sp>
        <p:nvSpPr>
          <p:cNvPr id="33793" name="Rectangle 1"/>
          <p:cNvSpPr>
            <a:spLocks noChangeArrowheads="1"/>
          </p:cNvSpPr>
          <p:nvPr/>
        </p:nvSpPr>
        <p:spPr bwMode="auto">
          <a:xfrm>
            <a:off x="0" y="418118"/>
            <a:ext cx="9144000" cy="61851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endParaRPr lang="en-IN" u="sng" dirty="0"/>
          </a:p>
          <a:p>
            <a:pPr>
              <a:lnSpc>
                <a:spcPct val="107000"/>
              </a:lnSpc>
              <a:spcAft>
                <a:spcPts val="800"/>
              </a:spcAft>
            </a:pPr>
            <a:r>
              <a:rPr lang="en-IN" sz="1800" b="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Whether Prohibition of Benami Property Transactions Act, 1988 (New Act)</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is retrospective in operation ?</a:t>
            </a:r>
          </a:p>
          <a:p>
            <a:pPr>
              <a:lnSpc>
                <a:spcPct val="107000"/>
              </a:lnSpc>
              <a:spcAft>
                <a:spcPts val="800"/>
              </a:spcAft>
            </a:pPr>
            <a:endPar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lnSpc>
                <a:spcPts val="1950"/>
              </a:lnSpc>
              <a:spcAft>
                <a:spcPts val="800"/>
              </a:spcAft>
            </a:pPr>
            <a:r>
              <a:rPr lang="en-IN"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Section 1(3) Remains Untouched</a:t>
            </a:r>
          </a:p>
          <a:p>
            <a:pPr algn="just" fontAlgn="base">
              <a:lnSpc>
                <a:spcPts val="195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ts val="1950"/>
              </a:lnSpc>
              <a:spcAft>
                <a:spcPts val="800"/>
              </a:spcAft>
            </a:pPr>
            <a:r>
              <a:rPr lang="en-IN"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New Act keeps </a:t>
            </a:r>
            <a:r>
              <a:rPr lang="en-IN" sz="1800" b="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Section 1(3) of the Original Act</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untouched, which provided that: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buFont typeface="open-sans-reg"/>
              <a:buChar char="-"/>
            </a:pPr>
            <a:r>
              <a:rPr lang="en-IN" sz="1800"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Sec 1(3):   The provisions of Sections 3, 5 and 8 shall come into force at once, and the remaining provisions of this Act shall be deemed to have come into force on the 19th day of May, 1988.</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spcAft>
                <a:spcPts val="375"/>
              </a:spcAft>
              <a:buFont typeface="open-sans-reg"/>
              <a:buChar char="-"/>
            </a:pP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The aforesaid date of </a:t>
            </a:r>
            <a:r>
              <a:rPr lang="en-IN" sz="1800" b="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19-5-1988</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relates to the coming into force of the Presidential Ordinance whereas the date of </a:t>
            </a:r>
            <a:r>
              <a:rPr lang="en-IN" sz="1800" b="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5-9-1988</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relates to the date when the Original Act was brought into force. It is for this reason that Section 1(3) reads that Sections 3, 5 and 8 shall come into force at once.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spcAft>
                <a:spcPts val="375"/>
              </a:spcAft>
              <a:buFont typeface="open-sans-reg"/>
              <a:buChar char="-"/>
            </a:pP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In the New Act, </a:t>
            </a:r>
            <a:r>
              <a:rPr lang="en-IN" sz="1800" b="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Section 1(3) has been retained in its original form </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even though there are substantial amendments to Sections 3, 5 and 8.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spcAft>
                <a:spcPts val="375"/>
              </a:spcAft>
              <a:buFont typeface="open-sans-reg"/>
              <a:buChar char="-"/>
            </a:pP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A literal reading of the words “shall come into force at once” lends credence to the interpretation that the amendments to the said section shall be effective only post 1-11-2016, thus making the provision prospective in its operation.</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11">
            <a:extLst>
              <a:ext uri="{FF2B5EF4-FFF2-40B4-BE49-F238E27FC236}">
                <a16:creationId xmlns:a16="http://schemas.microsoft.com/office/drawing/2014/main" id="{951ECB8E-BD29-4F74-8DAA-B19B5210B3CA}"/>
              </a:ext>
            </a:extLst>
          </p:cNvPr>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spTree>
    <p:extLst>
      <p:ext uri="{BB962C8B-B14F-4D97-AF65-F5344CB8AC3E}">
        <p14:creationId xmlns:p14="http://schemas.microsoft.com/office/powerpoint/2010/main" val="2349007749"/>
      </p:ext>
    </p:extLst>
  </p:cSld>
  <p:clrMapOvr>
    <a:masterClrMapping/>
  </p:clrMapOvr>
  <p:transition>
    <p:dissolve/>
    <p:sndAc>
      <p:stSnd>
        <p:snd r:embed="rId2" name="arrow.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dmin\Desktop\images (13).jpg"/>
          <p:cNvPicPr>
            <a:picLocks noChangeAspect="1" noChangeArrowheads="1"/>
          </p:cNvPicPr>
          <p:nvPr/>
        </p:nvPicPr>
        <p:blipFill>
          <a:blip r:embed="rId3"/>
          <a:srcRect/>
          <a:stretch>
            <a:fillRect/>
          </a:stretch>
        </p:blipFill>
        <p:spPr bwMode="auto">
          <a:xfrm>
            <a:off x="2357422" y="928670"/>
            <a:ext cx="6000792" cy="5429273"/>
          </a:xfrm>
          <a:prstGeom prst="rect">
            <a:avLst/>
          </a:prstGeom>
          <a:noFill/>
        </p:spPr>
      </p:pic>
      <p:sp>
        <p:nvSpPr>
          <p:cNvPr id="4" name="TextBox 3"/>
          <p:cNvSpPr txBox="1"/>
          <p:nvPr/>
        </p:nvSpPr>
        <p:spPr>
          <a:xfrm>
            <a:off x="2357422" y="2000240"/>
            <a:ext cx="6500858" cy="369332"/>
          </a:xfrm>
          <a:prstGeom prst="rect">
            <a:avLst/>
          </a:prstGeom>
          <a:noFill/>
        </p:spPr>
        <p:txBody>
          <a:bodyPr wrap="square" rtlCol="0">
            <a:spAutoFit/>
          </a:bodyPr>
          <a:lstStyle/>
          <a:p>
            <a:endParaRPr lang="en-IN" dirty="0"/>
          </a:p>
        </p:txBody>
      </p:sp>
      <p:sp>
        <p:nvSpPr>
          <p:cNvPr id="33793" name="Rectangle 1"/>
          <p:cNvSpPr>
            <a:spLocks noChangeArrowheads="1"/>
          </p:cNvSpPr>
          <p:nvPr/>
        </p:nvSpPr>
        <p:spPr bwMode="auto">
          <a:xfrm>
            <a:off x="0" y="655807"/>
            <a:ext cx="9144000" cy="61883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lnSpc>
                <a:spcPts val="1950"/>
              </a:lnSpc>
              <a:spcAft>
                <a:spcPts val="800"/>
              </a:spcAft>
            </a:pPr>
            <a:r>
              <a:rPr lang="en-IN"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Substantive Amendments in the New Act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952500" algn="just" fontAlgn="base">
              <a:lnSpc>
                <a:spcPct val="107000"/>
              </a:lnSpc>
              <a:spcAft>
                <a:spcPts val="800"/>
              </a:spcAft>
            </a:pP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952500" algn="just" fontAlgn="base">
              <a:lnSpc>
                <a:spcPct val="107000"/>
              </a:lnSpc>
              <a:spcAft>
                <a:spcPts val="800"/>
              </a:spcAft>
            </a:pP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spcAft>
                <a:spcPts val="800"/>
              </a:spcAft>
              <a:buSzPts val="1000"/>
              <a:buFont typeface="Symbol" panose="05050102010706020507" pitchFamily="18" charset="2"/>
              <a:buChar char=""/>
              <a:tabLst>
                <a:tab pos="457200" algn="l"/>
              </a:tabLst>
            </a:pPr>
            <a:r>
              <a:rPr lang="en-IN" sz="1800" b="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Section 2(9)</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of the New Act expands the definition of “benami transaction” and brings within its fold certain transactions, which were hitherto not considered benami. This certainly qualifies as a substantive change of the scope and operation of the New Act.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952500" algn="just" fontAlgn="base">
              <a:lnSpc>
                <a:spcPct val="107000"/>
              </a:lnSpc>
              <a:spcAft>
                <a:spcPts val="800"/>
              </a:spcAft>
            </a:pP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spcAft>
                <a:spcPts val="800"/>
              </a:spcAft>
              <a:buSzPts val="1000"/>
              <a:buFont typeface="Symbol" panose="05050102010706020507" pitchFamily="18" charset="2"/>
              <a:buChar char=""/>
              <a:tabLst>
                <a:tab pos="457200" algn="l"/>
              </a:tabLst>
            </a:pPr>
            <a:r>
              <a:rPr lang="en-IN" sz="1800" b="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Section 3</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of the New Act seeks to make a distinction between transactions entered into prior to the New Act, by </a:t>
            </a:r>
            <a:r>
              <a:rPr lang="en-IN" sz="1800" b="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providing for a lesser punishment under Section 3(2) for past acts</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and a higher punishment under Chapter VII of the New Act for acts done after 1-11-2016. Such cases are covered by Section 3(3) of the New Act.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spcAft>
                <a:spcPts val="800"/>
              </a:spcAft>
              <a:buSzPts val="1000"/>
              <a:buFont typeface="Symbol" panose="05050102010706020507" pitchFamily="18" charset="2"/>
              <a:buChar char=""/>
              <a:tabLst>
                <a:tab pos="457200" algn="l"/>
              </a:tabLst>
            </a:pPr>
            <a:r>
              <a:rPr lang="en-IN" sz="1800" b="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Section 5 read with Chapter IV</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of the New Act provide for </a:t>
            </a:r>
            <a:r>
              <a:rPr lang="en-IN" sz="1800" b="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attachment, adjudication and confiscation</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of the properties under the New Act. Under the Original Act, though the provision for confiscation was present, however, the same was to be undertaken in terms of the procedure and rules prescribed. </a:t>
            </a:r>
            <a:r>
              <a:rPr lang="en-IN" sz="1800" b="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No rules were ever framed or brought into force for the said purpose.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en-IN" u="sng" dirty="0"/>
          </a:p>
        </p:txBody>
      </p:sp>
      <p:sp>
        <p:nvSpPr>
          <p:cNvPr id="6" name="TextBox 11">
            <a:extLst>
              <a:ext uri="{FF2B5EF4-FFF2-40B4-BE49-F238E27FC236}">
                <a16:creationId xmlns:a16="http://schemas.microsoft.com/office/drawing/2014/main" id="{68C913A5-3F4D-4D9D-9348-B5E030B87335}"/>
              </a:ext>
            </a:extLst>
          </p:cNvPr>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spTree>
    <p:extLst>
      <p:ext uri="{BB962C8B-B14F-4D97-AF65-F5344CB8AC3E}">
        <p14:creationId xmlns:p14="http://schemas.microsoft.com/office/powerpoint/2010/main" val="1950254474"/>
      </p:ext>
    </p:extLst>
  </p:cSld>
  <p:clrMapOvr>
    <a:masterClrMapping/>
  </p:clrMapOvr>
  <p:transition>
    <p:dissolve/>
    <p:sndAc>
      <p:stSnd>
        <p:snd r:embed="rId2" name="arrow.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dmin\Desktop\images (13).jpg"/>
          <p:cNvPicPr>
            <a:picLocks noChangeAspect="1" noChangeArrowheads="1"/>
          </p:cNvPicPr>
          <p:nvPr/>
        </p:nvPicPr>
        <p:blipFill>
          <a:blip r:embed="rId3"/>
          <a:srcRect/>
          <a:stretch>
            <a:fillRect/>
          </a:stretch>
        </p:blipFill>
        <p:spPr bwMode="auto">
          <a:xfrm>
            <a:off x="2357422" y="928670"/>
            <a:ext cx="6000792" cy="5429273"/>
          </a:xfrm>
          <a:prstGeom prst="rect">
            <a:avLst/>
          </a:prstGeom>
          <a:noFill/>
        </p:spPr>
      </p:pic>
      <p:sp>
        <p:nvSpPr>
          <p:cNvPr id="4" name="TextBox 3"/>
          <p:cNvSpPr txBox="1"/>
          <p:nvPr/>
        </p:nvSpPr>
        <p:spPr>
          <a:xfrm>
            <a:off x="2357422" y="2000240"/>
            <a:ext cx="6500858" cy="369332"/>
          </a:xfrm>
          <a:prstGeom prst="rect">
            <a:avLst/>
          </a:prstGeom>
          <a:noFill/>
        </p:spPr>
        <p:txBody>
          <a:bodyPr wrap="square" rtlCol="0">
            <a:spAutoFit/>
          </a:bodyPr>
          <a:lstStyle/>
          <a:p>
            <a:endParaRPr lang="en-IN" dirty="0"/>
          </a:p>
        </p:txBody>
      </p:sp>
      <p:sp>
        <p:nvSpPr>
          <p:cNvPr id="33793" name="Rectangle 1"/>
          <p:cNvSpPr>
            <a:spLocks noChangeArrowheads="1"/>
          </p:cNvSpPr>
          <p:nvPr/>
        </p:nvSpPr>
        <p:spPr bwMode="auto">
          <a:xfrm>
            <a:off x="0" y="471456"/>
            <a:ext cx="9144000" cy="66011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endParaRPr lang="en-IN" u="sng" dirty="0"/>
          </a:p>
          <a:p>
            <a:pPr marL="342900" lvl="0" indent="-342900" algn="just" fontAlgn="base">
              <a:lnSpc>
                <a:spcPct val="107000"/>
              </a:lnSpc>
              <a:spcAft>
                <a:spcPts val="800"/>
              </a:spcAft>
              <a:buSzPts val="1000"/>
              <a:buFont typeface="Symbol" panose="05050102010706020507" pitchFamily="18" charset="2"/>
              <a:buChar char=""/>
              <a:tabLst>
                <a:tab pos="457200" algn="l"/>
              </a:tabLst>
            </a:pP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Thus, even though the substantive provision for confiscation was present under the Original Act, </a:t>
            </a:r>
            <a:r>
              <a:rPr lang="en-IN" sz="1800" b="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the absence of rules framed thereunder</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would certainly militate against the prescription of the detailed procedure now laid down (and rules framed) under the New Act. </a:t>
            </a:r>
            <a:r>
              <a:rPr lang="en-IN" sz="1800" b="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This, some may argue, is directly contrary to Article 20 of the Constitution of India as Section 5 (without rules) of the Original Act was the “law in force”</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for transactions prior to 1-11-2016.</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spcAft>
                <a:spcPts val="800"/>
              </a:spcAft>
              <a:buSzPts val="1000"/>
              <a:buFont typeface="Symbol" panose="05050102010706020507" pitchFamily="18" charset="2"/>
              <a:buChar char=""/>
              <a:tabLst>
                <a:tab pos="457200" algn="l"/>
              </a:tabLst>
            </a:pP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Even </a:t>
            </a:r>
            <a:r>
              <a:rPr lang="en-IN" sz="1800" b="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Chapter IV</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of the New Act tends to disturb various vested rights of persons, as it gives the Initiating Officer under the New Act the </a:t>
            </a:r>
            <a:r>
              <a:rPr lang="en-IN" sz="1800" b="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power to provisionally attach properties</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even before adjudication proceedings.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952500" algn="just" fontAlgn="base">
              <a:lnSpc>
                <a:spcPct val="107000"/>
              </a:lnSpc>
              <a:spcAft>
                <a:spcPts val="800"/>
              </a:spcAft>
            </a:pP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spcAft>
                <a:spcPts val="800"/>
              </a:spcAft>
              <a:buSzPts val="1000"/>
              <a:buFont typeface="Symbol" panose="05050102010706020507" pitchFamily="18" charset="2"/>
              <a:buChar char=""/>
              <a:tabLst>
                <a:tab pos="457200" algn="l"/>
              </a:tabLst>
            </a:pPr>
            <a:r>
              <a:rPr lang="en-IN" sz="1800" b="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Various levels of the adjudication have been introduced under the New Act,</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which never existed earlier. Though these changes may be termed as “procedural”, the fact remains that creating layers of appeals, which were non-existent earlier, certainly represents substantive amendment affecting vested rights of parties.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spcAft>
                <a:spcPts val="800"/>
              </a:spcAft>
              <a:buSzPts val="1000"/>
              <a:buFont typeface="Symbol" panose="05050102010706020507" pitchFamily="18" charset="2"/>
              <a:buChar char=""/>
              <a:tabLst>
                <a:tab pos="457200" algn="l"/>
              </a:tabLst>
            </a:pPr>
            <a:r>
              <a:rPr lang="en-IN" sz="1800" b="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Chapter VII</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of the New Act prescribes penalties, which were non-existent under the Original Act. These penalties be applied retrospectively, and any such misadventure would fall foul of Article 20 of the Constitution of India, 1950.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11">
            <a:extLst>
              <a:ext uri="{FF2B5EF4-FFF2-40B4-BE49-F238E27FC236}">
                <a16:creationId xmlns:a16="http://schemas.microsoft.com/office/drawing/2014/main" id="{34D8D677-E4EE-4E00-A50E-BA37FE709B54}"/>
              </a:ext>
            </a:extLst>
          </p:cNvPr>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spTree>
    <p:extLst>
      <p:ext uri="{BB962C8B-B14F-4D97-AF65-F5344CB8AC3E}">
        <p14:creationId xmlns:p14="http://schemas.microsoft.com/office/powerpoint/2010/main" val="2317288157"/>
      </p:ext>
    </p:extLst>
  </p:cSld>
  <p:clrMapOvr>
    <a:masterClrMapping/>
  </p:clrMapOvr>
  <p:transition>
    <p:dissolve/>
    <p:sndAc>
      <p:stSnd>
        <p:snd r:embed="rId2" name="arrow.wav"/>
      </p:st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dmin\Desktop\images (13).jpg"/>
          <p:cNvPicPr>
            <a:picLocks noChangeAspect="1" noChangeArrowheads="1"/>
          </p:cNvPicPr>
          <p:nvPr/>
        </p:nvPicPr>
        <p:blipFill>
          <a:blip r:embed="rId3"/>
          <a:srcRect/>
          <a:stretch>
            <a:fillRect/>
          </a:stretch>
        </p:blipFill>
        <p:spPr bwMode="auto">
          <a:xfrm>
            <a:off x="2357422" y="928670"/>
            <a:ext cx="6000792" cy="5429273"/>
          </a:xfrm>
          <a:prstGeom prst="rect">
            <a:avLst/>
          </a:prstGeom>
          <a:noFill/>
        </p:spPr>
      </p:pic>
      <p:sp>
        <p:nvSpPr>
          <p:cNvPr id="4" name="TextBox 3"/>
          <p:cNvSpPr txBox="1"/>
          <p:nvPr/>
        </p:nvSpPr>
        <p:spPr>
          <a:xfrm>
            <a:off x="2357422" y="2000240"/>
            <a:ext cx="6500858" cy="369332"/>
          </a:xfrm>
          <a:prstGeom prst="rect">
            <a:avLst/>
          </a:prstGeom>
          <a:noFill/>
        </p:spPr>
        <p:txBody>
          <a:bodyPr wrap="square" rtlCol="0">
            <a:spAutoFit/>
          </a:bodyPr>
          <a:lstStyle/>
          <a:p>
            <a:endParaRPr lang="en-IN" dirty="0"/>
          </a:p>
        </p:txBody>
      </p:sp>
      <p:sp>
        <p:nvSpPr>
          <p:cNvPr id="33793" name="Rectangle 1"/>
          <p:cNvSpPr>
            <a:spLocks noChangeArrowheads="1"/>
          </p:cNvSpPr>
          <p:nvPr/>
        </p:nvSpPr>
        <p:spPr bwMode="auto">
          <a:xfrm>
            <a:off x="0" y="524803"/>
            <a:ext cx="9144000" cy="65131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07000"/>
              </a:lnSpc>
              <a:spcAft>
                <a:spcPts val="800"/>
              </a:spcAft>
            </a:pPr>
            <a:r>
              <a:rPr lang="en-IN" sz="1800" b="1" dirty="0">
                <a:effectLst/>
                <a:latin typeface="Times New Roman" panose="02020603050405020304" pitchFamily="18" charset="0"/>
                <a:ea typeface="Times New Roman" panose="02020603050405020304" pitchFamily="18" charset="0"/>
                <a:cs typeface="Times New Roman" panose="02020603050405020304" pitchFamily="18" charset="0"/>
              </a:rPr>
              <a:t>Court Decisions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b="1" dirty="0">
                <a:effectLst/>
                <a:latin typeface="Times New Roman" panose="02020603050405020304" pitchFamily="18" charset="0"/>
                <a:ea typeface="Times New Roman" panose="02020603050405020304" pitchFamily="18" charset="0"/>
                <a:cs typeface="Times New Roman" panose="02020603050405020304" pitchFamily="18" charset="0"/>
              </a:rPr>
              <a:t>Joseph </a:t>
            </a:r>
            <a:r>
              <a:rPr lang="en-IN" sz="1800" b="1" dirty="0" err="1">
                <a:effectLst/>
                <a:latin typeface="Times New Roman" panose="02020603050405020304" pitchFamily="18" charset="0"/>
                <a:ea typeface="Times New Roman" panose="02020603050405020304" pitchFamily="18" charset="0"/>
                <a:cs typeface="Times New Roman" panose="02020603050405020304" pitchFamily="18" charset="0"/>
              </a:rPr>
              <a:t>Isharat</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b="1" dirty="0">
                <a:effectLst/>
                <a:latin typeface="Times New Roman" panose="02020603050405020304" pitchFamily="18" charset="0"/>
                <a:ea typeface="Times New Roman" panose="02020603050405020304" pitchFamily="18" charset="0"/>
                <a:cs typeface="Times New Roman" panose="02020603050405020304" pitchFamily="18" charset="0"/>
              </a:rPr>
              <a:t>v.</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b="1" dirty="0" err="1">
                <a:effectLst/>
                <a:latin typeface="Times New Roman" panose="02020603050405020304" pitchFamily="18" charset="0"/>
                <a:ea typeface="Times New Roman" panose="02020603050405020304" pitchFamily="18" charset="0"/>
                <a:cs typeface="Times New Roman" panose="02020603050405020304" pitchFamily="18" charset="0"/>
              </a:rPr>
              <a:t>Rozy</a:t>
            </a:r>
            <a:r>
              <a:rPr lang="en-IN"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b="1" dirty="0" err="1">
                <a:effectLst/>
                <a:latin typeface="Times New Roman" panose="02020603050405020304" pitchFamily="18" charset="0"/>
                <a:ea typeface="Times New Roman" panose="02020603050405020304" pitchFamily="18" charset="0"/>
                <a:cs typeface="Times New Roman" panose="02020603050405020304" pitchFamily="18" charset="0"/>
              </a:rPr>
              <a:t>Nishikant</a:t>
            </a:r>
            <a:r>
              <a:rPr lang="en-IN" sz="1800" b="1" dirty="0">
                <a:effectLst/>
                <a:latin typeface="Times New Roman" panose="02020603050405020304" pitchFamily="18" charset="0"/>
                <a:ea typeface="Times New Roman" panose="02020603050405020304" pitchFamily="18" charset="0"/>
                <a:cs typeface="Times New Roman" panose="02020603050405020304" pitchFamily="18" charset="0"/>
              </a:rPr>
              <a:t> Gaikwad  </a:t>
            </a:r>
            <a:r>
              <a:rPr lang="en-IN" sz="1800" u="sng" dirty="0">
                <a:effectLst/>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2017 SCC </a:t>
            </a:r>
            <a:r>
              <a:rPr lang="en-IN" sz="1800" u="sng" dirty="0" err="1">
                <a:effectLst/>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OnLine</a:t>
            </a:r>
            <a:r>
              <a:rPr lang="en-IN" sz="1800" u="sng" dirty="0">
                <a:effectLst/>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 Bom 10006</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Bombay High Court held-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buFont typeface="Symbol" panose="05050102010706020507" pitchFamily="18" charset="2"/>
              <a:buChar char=""/>
            </a:pPr>
            <a:r>
              <a:rPr lang="en-IN" sz="1800"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What is crucial here is, in the first place</a:t>
            </a:r>
            <a:r>
              <a:rPr lang="en-IN" sz="1800" b="1"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whether the change effected by the legislature in the Benami Act is a matter of procedure or is it a matter of substantial rights between the parties.</a:t>
            </a:r>
            <a:r>
              <a:rPr lang="en-IN" sz="1800"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If it is merely a procedural law, then, of course, procedure applicable as on the date of hearing may be relevant. If, on the other hand, it is a matter of substantive rights, then prima facie it will only have a prospective application unless the amended law speaks in a language “which expressly or by clear intention, takes in even pending matters”. Short of such intendment, the law shall be applied prospectively and not retrospectively.</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1181100" algn="just" fontAlgn="base">
              <a:lnSpc>
                <a:spcPct val="107000"/>
              </a:lnSpc>
            </a:pP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spcAft>
                <a:spcPts val="800"/>
              </a:spcAft>
              <a:buFont typeface="Symbol" panose="05050102010706020507" pitchFamily="18" charset="2"/>
              <a:buChar char=""/>
            </a:pPr>
            <a:r>
              <a:rPr lang="en-I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 held by the Supreme Court in </a:t>
            </a:r>
            <a:r>
              <a:rPr lang="en-IN"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 Rajagopal Reddy v. Padmini Chandrasekharan </a:t>
            </a:r>
            <a:r>
              <a:rPr lang="en-IN"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(1995) 2 SCC 630</a:t>
            </a:r>
            <a:r>
              <a:rPr lang="en-IN"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Section 4 of the Benami Act, or for that matter, the Benami Act as a whole, creates substantive rights in favour of </a:t>
            </a:r>
            <a:r>
              <a:rPr lang="en-IN"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benamidars</a:t>
            </a:r>
            <a:r>
              <a:rPr lang="en-I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destroys substantive rights of real owners who are parties to such transaction and for whom new liabilities are created.…These observations clearly hold the field even as regards the present amendment to the Benami Act. </a:t>
            </a:r>
            <a:r>
              <a:rPr lang="en-IN"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amendments introduced by the legislature affect substantive rights of the parties and must be applied prospectively.</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p>
            <a:pPr lvl="0"/>
            <a:endParaRPr lang="en-IN" u="sng" dirty="0"/>
          </a:p>
        </p:txBody>
      </p:sp>
      <p:sp>
        <p:nvSpPr>
          <p:cNvPr id="6" name="TextBox 11">
            <a:extLst>
              <a:ext uri="{FF2B5EF4-FFF2-40B4-BE49-F238E27FC236}">
                <a16:creationId xmlns:a16="http://schemas.microsoft.com/office/drawing/2014/main" id="{11A6C6CB-9D96-4887-81ED-080FE60ABC8E}"/>
              </a:ext>
            </a:extLst>
          </p:cNvPr>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spTree>
    <p:extLst>
      <p:ext uri="{BB962C8B-B14F-4D97-AF65-F5344CB8AC3E}">
        <p14:creationId xmlns:p14="http://schemas.microsoft.com/office/powerpoint/2010/main" val="2420724514"/>
      </p:ext>
    </p:extLst>
  </p:cSld>
  <p:clrMapOvr>
    <a:masterClrMapping/>
  </p:clrMapOvr>
  <p:transition>
    <p:dissolve/>
    <p:sndAc>
      <p:stSnd>
        <p:snd r:embed="rId2" name="arrow.wav"/>
      </p:stSnd>
    </p:sndAc>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dmin\Desktop\images (13).jpg"/>
          <p:cNvPicPr>
            <a:picLocks noChangeAspect="1" noChangeArrowheads="1"/>
          </p:cNvPicPr>
          <p:nvPr/>
        </p:nvPicPr>
        <p:blipFill>
          <a:blip r:embed="rId3"/>
          <a:srcRect/>
          <a:stretch>
            <a:fillRect/>
          </a:stretch>
        </p:blipFill>
        <p:spPr bwMode="auto">
          <a:xfrm>
            <a:off x="2357422" y="928670"/>
            <a:ext cx="6000792" cy="5429273"/>
          </a:xfrm>
          <a:prstGeom prst="rect">
            <a:avLst/>
          </a:prstGeom>
          <a:noFill/>
        </p:spPr>
      </p:pic>
      <p:sp>
        <p:nvSpPr>
          <p:cNvPr id="4" name="TextBox 3"/>
          <p:cNvSpPr txBox="1"/>
          <p:nvPr/>
        </p:nvSpPr>
        <p:spPr>
          <a:xfrm>
            <a:off x="2357422" y="2000240"/>
            <a:ext cx="6500858" cy="369332"/>
          </a:xfrm>
          <a:prstGeom prst="rect">
            <a:avLst/>
          </a:prstGeom>
          <a:noFill/>
        </p:spPr>
        <p:txBody>
          <a:bodyPr wrap="square" rtlCol="0">
            <a:spAutoFit/>
          </a:bodyPr>
          <a:lstStyle/>
          <a:p>
            <a:endParaRPr lang="en-IN" dirty="0"/>
          </a:p>
        </p:txBody>
      </p:sp>
      <p:sp>
        <p:nvSpPr>
          <p:cNvPr id="33793" name="Rectangle 1"/>
          <p:cNvSpPr>
            <a:spLocks noChangeArrowheads="1"/>
          </p:cNvSpPr>
          <p:nvPr/>
        </p:nvSpPr>
        <p:spPr bwMode="auto">
          <a:xfrm>
            <a:off x="0" y="3393141"/>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endParaRPr lang="en-IN" u="sng" dirty="0"/>
          </a:p>
        </p:txBody>
      </p:sp>
      <p:sp>
        <p:nvSpPr>
          <p:cNvPr id="7" name="TextBox 6">
            <a:extLst>
              <a:ext uri="{FF2B5EF4-FFF2-40B4-BE49-F238E27FC236}">
                <a16:creationId xmlns:a16="http://schemas.microsoft.com/office/drawing/2014/main" id="{0D130C0B-1FFD-4D82-80E4-7A0CB4F0C5EE}"/>
              </a:ext>
            </a:extLst>
          </p:cNvPr>
          <p:cNvSpPr txBox="1"/>
          <p:nvPr/>
        </p:nvSpPr>
        <p:spPr>
          <a:xfrm>
            <a:off x="0" y="764704"/>
            <a:ext cx="9144000" cy="4637167"/>
          </a:xfrm>
          <a:prstGeom prst="rect">
            <a:avLst/>
          </a:prstGeom>
          <a:noFill/>
        </p:spPr>
        <p:txBody>
          <a:bodyPr wrap="square">
            <a:spAutoFit/>
          </a:bodyPr>
          <a:lstStyle/>
          <a:p>
            <a:pPr algn="just" fontAlgn="base">
              <a:lnSpc>
                <a:spcPct val="107000"/>
              </a:lnSpc>
              <a:spcAft>
                <a:spcPts val="800"/>
              </a:spcAft>
            </a:pPr>
            <a:r>
              <a:rPr lang="en-IN"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Mangathai</a:t>
            </a:r>
            <a:r>
              <a:rPr lang="en-IN"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Ammal</a:t>
            </a:r>
            <a:r>
              <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t>
            </a:r>
            <a:r>
              <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Rajeshwari</a:t>
            </a:r>
            <a:r>
              <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2019 SCC </a:t>
            </a:r>
            <a:r>
              <a:rPr lang="en-I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OnLine</a:t>
            </a:r>
            <a:r>
              <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 SC 717</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b="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Supreme Court observed as follows:</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spcAft>
                <a:spcPts val="800"/>
              </a:spcAft>
              <a:buFont typeface="Symbol" panose="05050102010706020507" pitchFamily="18" charset="2"/>
              <a:buChar char=""/>
            </a:pPr>
            <a:r>
              <a:rPr lang="en-IN" sz="1800"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It is required to be noted that the benami transaction came to be amended in the year 2016. As per </a:t>
            </a:r>
            <a:r>
              <a:rPr lang="en-IN" sz="1800" b="1"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Section 3 of the Benami Transaction (Prohibition) Act, 1988, there was a presumption that the transaction made in the name of the wife and children is for their benefit. By Benami Amendment Act, 2016, Section 3(2) of the Benami Transaction Act, 1988 the statutory presumption, which was rebuttable, has been omitted</a:t>
            </a:r>
            <a:r>
              <a:rPr lang="en-IN" sz="1800"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It is the case on behalf of the respondents that therefore in view of omission of Section 3(2) of the Benami Transaction Act, the plea of statutory transaction that the purchase made in the name of wife or children is for their benefit would not be available in the present case. Aforesaid cannot be accepted. As held by this Court in </a:t>
            </a:r>
            <a:r>
              <a:rPr lang="en-IN" sz="1800" b="1" i="1" dirty="0" err="1">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Binapani</a:t>
            </a:r>
            <a:r>
              <a:rPr lang="en-IN" sz="1800" b="1"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Paul Pratima </a:t>
            </a:r>
            <a:r>
              <a:rPr lang="en-IN"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Ghosh</a:t>
            </a:r>
            <a:r>
              <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(2007) 6 SCC 100</a:t>
            </a:r>
            <a:r>
              <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IN" sz="1800"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the Benami Transaction Act would not be applicable retrospectively.</a:t>
            </a:r>
            <a:endParaRPr lang="en-IN"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TextBox 11">
            <a:extLst>
              <a:ext uri="{FF2B5EF4-FFF2-40B4-BE49-F238E27FC236}">
                <a16:creationId xmlns:a16="http://schemas.microsoft.com/office/drawing/2014/main" id="{022E98AF-1921-4313-9072-1E27ADFC48C8}"/>
              </a:ext>
            </a:extLst>
          </p:cNvPr>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spTree>
    <p:extLst>
      <p:ext uri="{BB962C8B-B14F-4D97-AF65-F5344CB8AC3E}">
        <p14:creationId xmlns:p14="http://schemas.microsoft.com/office/powerpoint/2010/main" val="1931520674"/>
      </p:ext>
    </p:extLst>
  </p:cSld>
  <p:clrMapOvr>
    <a:masterClrMapping/>
  </p:clrMapOvr>
  <p:transition>
    <p:dissolve/>
    <p:sndAc>
      <p:stSnd>
        <p:snd r:embed="rId2" name="arrow.wav"/>
      </p:st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dmin\Desktop\images (13).jpg"/>
          <p:cNvPicPr>
            <a:picLocks noChangeAspect="1" noChangeArrowheads="1"/>
          </p:cNvPicPr>
          <p:nvPr/>
        </p:nvPicPr>
        <p:blipFill>
          <a:blip r:embed="rId3"/>
          <a:srcRect/>
          <a:stretch>
            <a:fillRect/>
          </a:stretch>
        </p:blipFill>
        <p:spPr bwMode="auto">
          <a:xfrm>
            <a:off x="2357422" y="928670"/>
            <a:ext cx="6000792" cy="5429273"/>
          </a:xfrm>
          <a:prstGeom prst="rect">
            <a:avLst/>
          </a:prstGeom>
          <a:noFill/>
        </p:spPr>
      </p:pic>
      <p:sp>
        <p:nvSpPr>
          <p:cNvPr id="4" name="TextBox 3"/>
          <p:cNvSpPr txBox="1"/>
          <p:nvPr/>
        </p:nvSpPr>
        <p:spPr>
          <a:xfrm>
            <a:off x="2357422" y="2000240"/>
            <a:ext cx="6500858" cy="369332"/>
          </a:xfrm>
          <a:prstGeom prst="rect">
            <a:avLst/>
          </a:prstGeom>
          <a:noFill/>
        </p:spPr>
        <p:txBody>
          <a:bodyPr wrap="square" rtlCol="0">
            <a:spAutoFit/>
          </a:bodyPr>
          <a:lstStyle/>
          <a:p>
            <a:endParaRPr lang="en-IN" dirty="0"/>
          </a:p>
        </p:txBody>
      </p:sp>
      <p:sp>
        <p:nvSpPr>
          <p:cNvPr id="33793" name="Rectangle 1"/>
          <p:cNvSpPr>
            <a:spLocks noChangeArrowheads="1"/>
          </p:cNvSpPr>
          <p:nvPr/>
        </p:nvSpPr>
        <p:spPr bwMode="auto">
          <a:xfrm>
            <a:off x="-35700" y="958354"/>
            <a:ext cx="9144000" cy="4970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endParaRPr lang="en-IN" u="sng" dirty="0"/>
          </a:p>
          <a:p>
            <a:pPr algn="just" fontAlgn="base">
              <a:lnSpc>
                <a:spcPct val="107000"/>
              </a:lnSpc>
              <a:spcAft>
                <a:spcPts val="800"/>
              </a:spcAft>
            </a:pPr>
            <a:r>
              <a:rPr lang="en-IN"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Niharika Jain</a:t>
            </a:r>
            <a:r>
              <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t>
            </a:r>
            <a:r>
              <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Union of India </a:t>
            </a:r>
            <a:r>
              <a:rPr lang="en-IN" sz="1800" u="sng" dirty="0">
                <a:effectLst/>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[5]</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u="sng" dirty="0">
                <a:effectLst/>
                <a:latin typeface="Times New Roman" panose="020206030504050203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2019 SCC </a:t>
            </a:r>
            <a:r>
              <a:rPr lang="en-IN" sz="1800" u="sng" dirty="0" err="1">
                <a:effectLst/>
                <a:latin typeface="Times New Roman" panose="020206030504050203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OnLine</a:t>
            </a:r>
            <a:r>
              <a:rPr lang="en-IN" sz="1800" u="sng" dirty="0">
                <a:effectLst/>
                <a:latin typeface="Times New Roman" panose="020206030504050203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 Raj 1640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Rajasthan High Court observed:</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buFont typeface="Symbol" panose="05050102010706020507" pitchFamily="18" charset="2"/>
              <a:buChar char=""/>
            </a:pPr>
            <a:r>
              <a:rPr lang="en-IN" sz="1800"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93. this Court has no hesitation to hold that the Benami Amendment Act, 2016, amending the Principal Benami Act, 1988, enacted w.e.f. 1-11-2016 i.e. the date determined by the Central Government in its wisdom for its enforcement; cannot have retrospective effect.</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1181100" algn="just" fontAlgn="base">
              <a:lnSpc>
                <a:spcPct val="107000"/>
              </a:lnSpc>
            </a:pP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spcAft>
                <a:spcPts val="800"/>
              </a:spcAft>
              <a:buFont typeface="Symbol" panose="05050102010706020507" pitchFamily="18" charset="2"/>
              <a:buChar char=""/>
            </a:pPr>
            <a:r>
              <a:rPr lang="en-IN" sz="1800"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94. It is made clear that this Court has neither examined nor commented upon merits of the writ applications but has considered only the larger question of retrospective applicability of the Benami Amendment Act, 2016 amending the original Benami Act of 1988. Thus, the authority concerned would examine each case on its own merits keeping in view the fact that amended provisions introduced and the amendments enacted and made enforceable w.e.f. 1-11-2016; would be prospective and not retrospective.</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p>
            <a:pPr lvl="1"/>
            <a:endParaRPr lang="en-IN" sz="2200" dirty="0"/>
          </a:p>
        </p:txBody>
      </p:sp>
      <p:sp>
        <p:nvSpPr>
          <p:cNvPr id="6" name="TextBox 11">
            <a:extLst>
              <a:ext uri="{FF2B5EF4-FFF2-40B4-BE49-F238E27FC236}">
                <a16:creationId xmlns:a16="http://schemas.microsoft.com/office/drawing/2014/main" id="{47C203AD-8206-4F1D-BA0D-33473C9D07D5}"/>
              </a:ext>
            </a:extLst>
          </p:cNvPr>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spTree>
    <p:extLst>
      <p:ext uri="{BB962C8B-B14F-4D97-AF65-F5344CB8AC3E}">
        <p14:creationId xmlns:p14="http://schemas.microsoft.com/office/powerpoint/2010/main" val="3735690789"/>
      </p:ext>
    </p:extLst>
  </p:cSld>
  <p:clrMapOvr>
    <a:masterClrMapping/>
  </p:clrMapOvr>
  <p:transition>
    <p:dissolve/>
    <p:sndAc>
      <p:stSnd>
        <p:snd r:embed="rId2" name="arrow.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dmin\Desktop\images (13).jpg"/>
          <p:cNvPicPr>
            <a:picLocks noChangeAspect="1" noChangeArrowheads="1"/>
          </p:cNvPicPr>
          <p:nvPr/>
        </p:nvPicPr>
        <p:blipFill>
          <a:blip r:embed="rId3"/>
          <a:srcRect/>
          <a:stretch>
            <a:fillRect/>
          </a:stretch>
        </p:blipFill>
        <p:spPr bwMode="auto">
          <a:xfrm>
            <a:off x="2357422" y="928670"/>
            <a:ext cx="6000792" cy="5429273"/>
          </a:xfrm>
          <a:prstGeom prst="rect">
            <a:avLst/>
          </a:prstGeom>
          <a:noFill/>
        </p:spPr>
      </p:pic>
      <p:sp>
        <p:nvSpPr>
          <p:cNvPr id="4" name="TextBox 3"/>
          <p:cNvSpPr txBox="1"/>
          <p:nvPr/>
        </p:nvSpPr>
        <p:spPr>
          <a:xfrm>
            <a:off x="2357422" y="2000240"/>
            <a:ext cx="6500858" cy="369332"/>
          </a:xfrm>
          <a:prstGeom prst="rect">
            <a:avLst/>
          </a:prstGeom>
          <a:noFill/>
        </p:spPr>
        <p:txBody>
          <a:bodyPr wrap="square" rtlCol="0">
            <a:spAutoFit/>
          </a:bodyPr>
          <a:lstStyle/>
          <a:p>
            <a:endParaRPr lang="en-IN" dirty="0"/>
          </a:p>
        </p:txBody>
      </p:sp>
      <p:sp>
        <p:nvSpPr>
          <p:cNvPr id="33793" name="Rectangle 1"/>
          <p:cNvSpPr>
            <a:spLocks noChangeArrowheads="1"/>
          </p:cNvSpPr>
          <p:nvPr/>
        </p:nvSpPr>
        <p:spPr bwMode="auto">
          <a:xfrm>
            <a:off x="253832" y="731611"/>
            <a:ext cx="8890168" cy="72392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endParaRPr lang="en-IN" u="sng" dirty="0"/>
          </a:p>
          <a:p>
            <a:pPr algn="just" fontAlgn="base">
              <a:lnSpc>
                <a:spcPct val="107000"/>
              </a:lnSpc>
              <a:spcAft>
                <a:spcPts val="800"/>
              </a:spcAft>
            </a:pPr>
            <a:r>
              <a:rPr lang="en-IN" sz="1800" b="1"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Ganpati </a:t>
            </a:r>
            <a:r>
              <a:rPr lang="en-IN" sz="1800" b="1" i="1" dirty="0" err="1">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Delcom</a:t>
            </a:r>
            <a:r>
              <a:rPr lang="en-IN" sz="1800" b="1"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(P) Ltd.</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b="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v.</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b="1"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Union of India</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2019 SCC </a:t>
            </a:r>
            <a:r>
              <a:rPr lang="en-IN" sz="1800" u="sng"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OnLine</a:t>
            </a:r>
            <a:r>
              <a:rPr lang="en-IN"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 Cal 8679 : 421 ITR 483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Calcutta High Court held as under: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spcAft>
                <a:spcPts val="800"/>
              </a:spcAft>
              <a:buFont typeface="Symbol" panose="05050102010706020507" pitchFamily="18" charset="2"/>
              <a:buChar char=""/>
            </a:pPr>
            <a:r>
              <a:rPr lang="en-I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a:t>
            </a:r>
            <a:r>
              <a:rPr lang="en-IN" sz="18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Canbank</a:t>
            </a:r>
            <a:r>
              <a:rPr lang="en-IN"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Financial Services Ltd. v. Custodian </a:t>
            </a:r>
            <a:r>
              <a:rPr lang="en-IN"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rPr>
              <a:t>(2004) 8 SCC 355</a:t>
            </a:r>
            <a:r>
              <a:rPr lang="en-IN" sz="1800"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the Supreme Court specifically held in para 67 </a:t>
            </a:r>
            <a:r>
              <a:rPr lang="en-IN" sz="1800" b="1"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that the said Act of 1988 had not been made workable as no rules under Section 8 of the said Act for acquisition of benami property had been framed.</a:t>
            </a:r>
            <a:r>
              <a:rPr lang="en-IN" sz="1800"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These two cases were also cited by Mr </a:t>
            </a:r>
            <a:r>
              <a:rPr lang="en-IN" sz="1800" i="1" dirty="0" err="1">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Khaitan</a:t>
            </a:r>
            <a:r>
              <a:rPr lang="en-IN" sz="1800"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Section 6(c) of the General Clauses Act, 1897 is most important. It lays down that repeal of an enactment, which necessarily includes an amendment, would not affect “any right, privilege, obligation or liability acquired, accrued or incurred under any enactment so repealed”, unless a different intention is expressed by the legislature. Without question, </a:t>
            </a:r>
            <a:r>
              <a:rPr lang="en-IN" sz="1800" b="1"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the omission on the part of the Government to frame rules under Section 8 of the 1988 Act rendered it a dead letter and wholly inoperative</a:t>
            </a:r>
            <a:r>
              <a:rPr lang="en-IN" sz="1800"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Assuming that the appellant had entered into a benami transaction in 2011, no action could be taken by the Central Government, in the absence of enabling procedural rules. It is well within the right of the appellant to contend that the Central Government had waived its rights. It could also contend that no criminal action could be initiated on the ground of limitation. </a:t>
            </a:r>
            <a:r>
              <a:rPr lang="en-IN" sz="1800" b="1"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Now, these rights which had accrued to the appellant could not, in the absence of an express provision be extinguished by the amending Act of 2016.</a:t>
            </a:r>
            <a:r>
              <a:rPr lang="en-IN" sz="1800"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In other words, applying the definition of benami property and benami transaction, the Central Government could not, on the basis of the 2016 Amendment allege contravention and start the prosecution in respect of a transaction in 2011.</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p>
            <a:pPr lvl="1"/>
            <a:endParaRPr lang="en-IN" sz="2200" dirty="0"/>
          </a:p>
        </p:txBody>
      </p:sp>
      <p:sp>
        <p:nvSpPr>
          <p:cNvPr id="6" name="TextBox 11">
            <a:extLst>
              <a:ext uri="{FF2B5EF4-FFF2-40B4-BE49-F238E27FC236}">
                <a16:creationId xmlns:a16="http://schemas.microsoft.com/office/drawing/2014/main" id="{78C63651-CCE6-4F29-9E12-CF982B4EA780}"/>
              </a:ext>
            </a:extLst>
          </p:cNvPr>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spTree>
    <p:extLst>
      <p:ext uri="{BB962C8B-B14F-4D97-AF65-F5344CB8AC3E}">
        <p14:creationId xmlns:p14="http://schemas.microsoft.com/office/powerpoint/2010/main" val="1668227827"/>
      </p:ext>
    </p:extLst>
  </p:cSld>
  <p:clrMapOvr>
    <a:masterClrMapping/>
  </p:clrMapOvr>
  <p:transition>
    <p:dissolve/>
    <p:sndAc>
      <p:stSnd>
        <p:snd r:embed="rId2" name="arrow.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admin\Desktop\images (1).jpg"/>
          <p:cNvPicPr>
            <a:picLocks noChangeAspect="1" noChangeArrowheads="1"/>
          </p:cNvPicPr>
          <p:nvPr/>
        </p:nvPicPr>
        <p:blipFill>
          <a:blip r:embed="rId3"/>
          <a:srcRect/>
          <a:stretch>
            <a:fillRect/>
          </a:stretch>
        </p:blipFill>
        <p:spPr bwMode="auto">
          <a:xfrm>
            <a:off x="2357422" y="571480"/>
            <a:ext cx="5781375" cy="4259959"/>
          </a:xfrm>
          <a:prstGeom prst="rect">
            <a:avLst/>
          </a:prstGeom>
          <a:noFill/>
        </p:spPr>
      </p:pic>
      <p:sp>
        <p:nvSpPr>
          <p:cNvPr id="36866" name="Rectangle 2"/>
          <p:cNvSpPr>
            <a:spLocks noChangeArrowheads="1"/>
          </p:cNvSpPr>
          <p:nvPr/>
        </p:nvSpPr>
        <p:spPr bwMode="auto">
          <a:xfrm>
            <a:off x="642910" y="4786322"/>
            <a:ext cx="8501090"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lvl="0"/>
            <a:r>
              <a:rPr lang="en-IN" sz="4400" b="1" dirty="0"/>
              <a:t>What is </a:t>
            </a:r>
            <a:r>
              <a:rPr lang="en-IN" sz="4400" b="1" dirty="0" err="1"/>
              <a:t>Benami</a:t>
            </a:r>
            <a:r>
              <a:rPr lang="en-IN" sz="4400" b="1" dirty="0"/>
              <a:t> Transaction?</a:t>
            </a:r>
          </a:p>
        </p:txBody>
      </p:sp>
      <p:sp>
        <p:nvSpPr>
          <p:cNvPr id="10" name="TextBox 11"/>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2800" dirty="0"/>
          </a:p>
        </p:txBody>
      </p:sp>
    </p:spTree>
  </p:cSld>
  <p:clrMapOvr>
    <a:masterClrMapping/>
  </p:clrMapOvr>
  <p:transition>
    <p:dissolve/>
    <p:sndAc>
      <p:stSnd>
        <p:snd r:embed="rId2" name="arrow.wav"/>
      </p:stSnd>
    </p:sndAc>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dmin\Desktop\images (13).jpg"/>
          <p:cNvPicPr>
            <a:picLocks noChangeAspect="1" noChangeArrowheads="1"/>
          </p:cNvPicPr>
          <p:nvPr/>
        </p:nvPicPr>
        <p:blipFill>
          <a:blip r:embed="rId3"/>
          <a:srcRect/>
          <a:stretch>
            <a:fillRect/>
          </a:stretch>
        </p:blipFill>
        <p:spPr bwMode="auto">
          <a:xfrm>
            <a:off x="2357422" y="928670"/>
            <a:ext cx="6000792" cy="5429273"/>
          </a:xfrm>
          <a:prstGeom prst="rect">
            <a:avLst/>
          </a:prstGeom>
          <a:noFill/>
        </p:spPr>
      </p:pic>
      <p:sp>
        <p:nvSpPr>
          <p:cNvPr id="4" name="TextBox 3"/>
          <p:cNvSpPr txBox="1"/>
          <p:nvPr/>
        </p:nvSpPr>
        <p:spPr>
          <a:xfrm>
            <a:off x="2357422" y="2000240"/>
            <a:ext cx="6500858" cy="369332"/>
          </a:xfrm>
          <a:prstGeom prst="rect">
            <a:avLst/>
          </a:prstGeom>
          <a:noFill/>
        </p:spPr>
        <p:txBody>
          <a:bodyPr wrap="square" rtlCol="0">
            <a:spAutoFit/>
          </a:bodyPr>
          <a:lstStyle/>
          <a:p>
            <a:endParaRPr lang="en-IN" dirty="0"/>
          </a:p>
        </p:txBody>
      </p:sp>
      <p:sp>
        <p:nvSpPr>
          <p:cNvPr id="33793" name="Rectangle 1"/>
          <p:cNvSpPr>
            <a:spLocks noChangeArrowheads="1"/>
          </p:cNvSpPr>
          <p:nvPr/>
        </p:nvSpPr>
        <p:spPr bwMode="auto">
          <a:xfrm>
            <a:off x="0" y="980045"/>
            <a:ext cx="9144000" cy="51955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lnSpc>
                <a:spcPct val="107000"/>
              </a:lnSpc>
              <a:spcAft>
                <a:spcPts val="800"/>
              </a:spcAft>
            </a:pPr>
            <a:r>
              <a:rPr lang="en-IN" sz="1800" b="1"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Tulsiram</a:t>
            </a:r>
            <a:r>
              <a:rPr lang="en-IN"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 </a:t>
            </a:r>
            <a:r>
              <a:rPr lang="en-IN" sz="1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ACIT</a:t>
            </a:r>
            <a:r>
              <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2019 SCC </a:t>
            </a:r>
            <a:r>
              <a:rPr lang="en-IN" sz="1800" u="sng"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OnLine</a:t>
            </a:r>
            <a:r>
              <a:rPr lang="en-IN"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 </a:t>
            </a:r>
            <a:r>
              <a:rPr lang="en-IN" sz="1800" u="sng"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Chh</a:t>
            </a:r>
            <a:r>
              <a:rPr lang="en-IN"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 140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1181100" algn="just" fontAlgn="base">
              <a:lnSpc>
                <a:spcPct val="107000"/>
              </a:lnSpc>
              <a:spcAft>
                <a:spcPts val="800"/>
              </a:spcAft>
            </a:pP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266700" indent="457200" algn="just" fontAlgn="base">
              <a:lnSpc>
                <a:spcPct val="107000"/>
              </a:lnSpc>
              <a:spcAft>
                <a:spcPts val="800"/>
              </a:spcAft>
            </a:pPr>
            <a:r>
              <a:rPr lang="en-IN" sz="1800"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However, taking a contrary view, Chhattisgarh High Court </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held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266700" indent="457200" algn="just" fontAlgn="base">
              <a:lnSpc>
                <a:spcPct val="107000"/>
              </a:lnSpc>
              <a:spcAft>
                <a:spcPts val="800"/>
              </a:spcAft>
            </a:pP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spcAft>
                <a:spcPts val="800"/>
              </a:spcAft>
              <a:buFont typeface="Symbol" panose="05050102010706020507" pitchFamily="18" charset="2"/>
              <a:buChar char=""/>
            </a:pPr>
            <a:r>
              <a:rPr lang="en-IN" sz="1800"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20. … It can also not to be said that provisions of the Amended Act of 2016 could not have been made applicable in respect of properties, which were acquired prior to 1-11-2016. The whole Act of 1988 as it stands today inclusive of the amended provisions brought into force from 1-11-2016 onwards applies irrespective of the period of purchase of the alleged benami property. Amended Act of 2016 does not have an existence by itself. </a:t>
            </a:r>
            <a:r>
              <a:rPr lang="en-IN" sz="1800" b="1"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Without the provisions of the Act of 1988, the amended provisions of 2016 has no relevance and the amended provisions are only laying down the proceedings to be adopted in a proceeding drawn under the Act of 1988</a:t>
            </a:r>
            <a:r>
              <a:rPr lang="en-IN" sz="1800"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and the penalties to be imposed in each of the cases taking into consideration the period of purchase of benami property.</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a:p>
            <a:pPr lvl="0"/>
            <a:endParaRPr lang="en-IN" sz="2200" dirty="0"/>
          </a:p>
        </p:txBody>
      </p:sp>
      <p:sp>
        <p:nvSpPr>
          <p:cNvPr id="6" name="TextBox 11">
            <a:extLst>
              <a:ext uri="{FF2B5EF4-FFF2-40B4-BE49-F238E27FC236}">
                <a16:creationId xmlns:a16="http://schemas.microsoft.com/office/drawing/2014/main" id="{BCE526A1-BE96-4292-B522-9A026428A340}"/>
              </a:ext>
            </a:extLst>
          </p:cNvPr>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spTree>
    <p:extLst>
      <p:ext uri="{BB962C8B-B14F-4D97-AF65-F5344CB8AC3E}">
        <p14:creationId xmlns:p14="http://schemas.microsoft.com/office/powerpoint/2010/main" val="2854086244"/>
      </p:ext>
    </p:extLst>
  </p:cSld>
  <p:clrMapOvr>
    <a:masterClrMapping/>
  </p:clrMapOvr>
  <p:transition>
    <p:dissolve/>
    <p:sndAc>
      <p:stSnd>
        <p:snd r:embed="rId2" name="arrow.wav"/>
      </p:stSnd>
    </p:sndAc>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dmin\Desktop\images (13).jpg"/>
          <p:cNvPicPr>
            <a:picLocks noChangeAspect="1" noChangeArrowheads="1"/>
          </p:cNvPicPr>
          <p:nvPr/>
        </p:nvPicPr>
        <p:blipFill>
          <a:blip r:embed="rId3"/>
          <a:srcRect/>
          <a:stretch>
            <a:fillRect/>
          </a:stretch>
        </p:blipFill>
        <p:spPr bwMode="auto">
          <a:xfrm>
            <a:off x="2357422" y="928670"/>
            <a:ext cx="6000792" cy="5429273"/>
          </a:xfrm>
          <a:prstGeom prst="rect">
            <a:avLst/>
          </a:prstGeom>
          <a:noFill/>
        </p:spPr>
      </p:pic>
      <p:sp>
        <p:nvSpPr>
          <p:cNvPr id="3" name="TextBox 11"/>
          <p:cNvSpPr txBox="1">
            <a:spLocks noChangeArrowheads="1"/>
          </p:cNvSpPr>
          <p:nvPr/>
        </p:nvSpPr>
        <p:spPr bwMode="auto">
          <a:xfrm>
            <a:off x="0" y="0"/>
            <a:ext cx="9144000" cy="52322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lvl="0" algn="ctr" fontAlgn="base">
              <a:spcBef>
                <a:spcPct val="0"/>
              </a:spcBef>
              <a:spcAft>
                <a:spcPct val="0"/>
              </a:spcAft>
            </a:pPr>
            <a:r>
              <a:rPr kumimoji="0" lang="en-US" sz="2800" b="1" i="0" u="none" strike="noStrike" cap="none" normalizeH="0" baseline="0" dirty="0" err="1">
                <a:ln>
                  <a:noFill/>
                </a:ln>
                <a:solidFill>
                  <a:schemeClr val="tx1"/>
                </a:solidFill>
                <a:effectLst/>
                <a:latin typeface="Calibri" pitchFamily="34" charset="0"/>
                <a:ea typeface="Calibri" pitchFamily="34" charset="0"/>
                <a:cs typeface="Arial" pitchFamily="34" charset="0"/>
              </a:rPr>
              <a:t>enami</a:t>
            </a:r>
            <a:r>
              <a:rPr kumimoji="0" lang="en-US" sz="2800" b="1" i="0" u="none" strike="noStrike" cap="none" normalizeH="0" baseline="0" dirty="0">
                <a:ln>
                  <a:noFill/>
                </a:ln>
                <a:solidFill>
                  <a:schemeClr val="tx1"/>
                </a:solidFill>
                <a:effectLst/>
                <a:latin typeface="Calibri" pitchFamily="34" charset="0"/>
                <a:ea typeface="Calibri" pitchFamily="34" charset="0"/>
                <a:cs typeface="Arial" pitchFamily="34" charset="0"/>
              </a:rPr>
              <a:t> Transactions (Prohibition) Amendment Act, 2016</a:t>
            </a:r>
            <a:endParaRPr kumimoji="0" lang="en-US" sz="1200" b="0" i="0" u="none" strike="noStrike" cap="none" normalizeH="0" baseline="0" dirty="0">
              <a:ln>
                <a:noFill/>
              </a:ln>
              <a:solidFill>
                <a:schemeClr val="tx1"/>
              </a:solidFill>
              <a:effectLst/>
              <a:latin typeface="Arial" pitchFamily="34" charset="0"/>
              <a:cs typeface="Arial" pitchFamily="34" charset="0"/>
            </a:endParaRPr>
          </a:p>
        </p:txBody>
      </p:sp>
      <p:sp>
        <p:nvSpPr>
          <p:cNvPr id="4" name="TextBox 3"/>
          <p:cNvSpPr txBox="1"/>
          <p:nvPr/>
        </p:nvSpPr>
        <p:spPr>
          <a:xfrm>
            <a:off x="2357422" y="2000240"/>
            <a:ext cx="6500858" cy="369332"/>
          </a:xfrm>
          <a:prstGeom prst="rect">
            <a:avLst/>
          </a:prstGeom>
          <a:noFill/>
        </p:spPr>
        <p:txBody>
          <a:bodyPr wrap="square" rtlCol="0">
            <a:spAutoFit/>
          </a:bodyPr>
          <a:lstStyle/>
          <a:p>
            <a:endParaRPr lang="en-IN" dirty="0"/>
          </a:p>
        </p:txBody>
      </p:sp>
      <p:sp>
        <p:nvSpPr>
          <p:cNvPr id="33793" name="Rectangle 1"/>
          <p:cNvSpPr>
            <a:spLocks noChangeArrowheads="1"/>
          </p:cNvSpPr>
          <p:nvPr/>
        </p:nvSpPr>
        <p:spPr bwMode="auto">
          <a:xfrm>
            <a:off x="0" y="1652472"/>
            <a:ext cx="9144000" cy="38506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lnSpc>
                <a:spcPct val="107000"/>
              </a:lnSpc>
              <a:spcAft>
                <a:spcPts val="800"/>
              </a:spcAft>
            </a:pPr>
            <a:r>
              <a:rPr lang="en-IN" sz="1800" b="1"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CIT</a:t>
            </a:r>
            <a:r>
              <a:rPr lang="en-IN" sz="1800" b="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v. </a:t>
            </a:r>
            <a:r>
              <a:rPr lang="en-IN" sz="1800" b="1" i="1" dirty="0" err="1">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Vatika</a:t>
            </a:r>
            <a:r>
              <a:rPr lang="en-IN" sz="1800" b="1" i="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Township (P) Ltd.</a:t>
            </a:r>
            <a:r>
              <a:rPr lang="en-IN" sz="1800" b="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IN"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(2015) 1 SCC 1</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b="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Supreme Court held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07000"/>
              </a:lnSpc>
              <a:spcAft>
                <a:spcPts val="800"/>
              </a:spcAft>
              <a:buFont typeface="Symbol" panose="05050102010706020507" pitchFamily="18" charset="2"/>
              <a:buChar char=""/>
            </a:pP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“The idea behind the rule is that a </a:t>
            </a:r>
            <a:r>
              <a:rPr lang="en-IN" sz="1800" b="1"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current law should govern current activities. Law passed today cannot apply to the events of the past</a:t>
            </a:r>
            <a:r>
              <a:rPr lang="en-IN" sz="1800" dirty="0">
                <a:solidFill>
                  <a:srgbClr val="171617"/>
                </a:solidFill>
                <a:effectLst/>
                <a:latin typeface="Times New Roman" panose="02020603050405020304" pitchFamily="18" charset="0"/>
                <a:ea typeface="Times New Roman" panose="02020603050405020304" pitchFamily="18" charset="0"/>
                <a:cs typeface="Times New Roman" panose="02020603050405020304" pitchFamily="18" charset="0"/>
              </a:rPr>
              <a:t>. If we do something today, we do it keeping in view the law of the day in force and not tomorrow’s backward adjustment of it. Our belief in the nature of the law is founded on the bedrock that every human being is entitled to arrange his affairs by relying on the existing law and should not find that his plans have been retrospectively upset”.</a:t>
            </a:r>
            <a:endParaRPr lang="en-IN"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extBox 11">
            <a:extLst>
              <a:ext uri="{FF2B5EF4-FFF2-40B4-BE49-F238E27FC236}">
                <a16:creationId xmlns:a16="http://schemas.microsoft.com/office/drawing/2014/main" id="{296F3143-2534-498B-976F-A0D3C4EFEC14}"/>
              </a:ext>
            </a:extLst>
          </p:cNvPr>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spTree>
    <p:extLst>
      <p:ext uri="{BB962C8B-B14F-4D97-AF65-F5344CB8AC3E}">
        <p14:creationId xmlns:p14="http://schemas.microsoft.com/office/powerpoint/2010/main" val="1343776164"/>
      </p:ext>
    </p:extLst>
  </p:cSld>
  <p:clrMapOvr>
    <a:masterClrMapping/>
  </p:clrMapOvr>
  <p:transition>
    <p:dissolve/>
    <p:sndAc>
      <p:stSnd>
        <p:snd r:embed="rId2" name="arrow.wav"/>
      </p:stSnd>
    </p:sndAc>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Box 2"/>
          <p:cNvSpPr txBox="1">
            <a:spLocks noChangeArrowheads="1"/>
          </p:cNvSpPr>
          <p:nvPr/>
        </p:nvSpPr>
        <p:spPr bwMode="auto">
          <a:xfrm>
            <a:off x="0" y="0"/>
            <a:ext cx="9144000" cy="800100"/>
          </a:xfrm>
          <a:prstGeom prst="rect">
            <a:avLst/>
          </a:prstGeom>
          <a:noFill/>
          <a:ln w="9525">
            <a:noFill/>
            <a:miter lim="800000"/>
            <a:headEnd/>
            <a:tailEnd/>
          </a:ln>
        </p:spPr>
        <p:txBody>
          <a:bodyPr>
            <a:spAutoFit/>
          </a:bodyPr>
          <a:lstStyle/>
          <a:p>
            <a:pPr marL="342900" indent="-342900" algn="ctr" eaLnBrk="1" hangingPunct="1"/>
            <a:endParaRPr lang="en-US" sz="2800" b="1" u="sng">
              <a:latin typeface="Times New Roman" pitchFamily="18" charset="0"/>
              <a:cs typeface="Times New Roman" pitchFamily="18" charset="0"/>
            </a:endParaRPr>
          </a:p>
          <a:p>
            <a:pPr marL="342900" indent="-342900" algn="ctr" eaLnBrk="1" hangingPunct="1"/>
            <a:endParaRPr lang="en-US" b="1">
              <a:latin typeface="Times New Roman" pitchFamily="18" charset="0"/>
              <a:cs typeface="Times New Roman" pitchFamily="18" charset="0"/>
            </a:endParaRPr>
          </a:p>
        </p:txBody>
      </p:sp>
      <p:sp>
        <p:nvSpPr>
          <p:cNvPr id="68611" name="Rectangle 6"/>
          <p:cNvSpPr>
            <a:spLocks noChangeArrowheads="1"/>
          </p:cNvSpPr>
          <p:nvPr/>
        </p:nvSpPr>
        <p:spPr bwMode="auto">
          <a:xfrm>
            <a:off x="0" y="0"/>
            <a:ext cx="9144000" cy="4339650"/>
          </a:xfrm>
          <a:prstGeom prst="rect">
            <a:avLst/>
          </a:prstGeom>
          <a:noFill/>
          <a:ln w="9525">
            <a:noFill/>
            <a:miter lim="800000"/>
            <a:headEnd/>
            <a:tailEnd/>
          </a:ln>
        </p:spPr>
        <p:txBody>
          <a:bodyPr>
            <a:spAutoFit/>
          </a:bodyPr>
          <a:lstStyle/>
          <a:p>
            <a:pPr marL="273050" indent="-273050" algn="ctr" eaLnBrk="1" hangingPunct="1"/>
            <a:r>
              <a:rPr lang="en-US" sz="6000" b="1" dirty="0">
                <a:latin typeface="Times New Roman" pitchFamily="18" charset="0"/>
                <a:cs typeface="Times New Roman" pitchFamily="18" charset="0"/>
              </a:rPr>
              <a:t>Thanks!!!</a:t>
            </a:r>
          </a:p>
          <a:p>
            <a:pPr marL="273050" indent="-273050" algn="ctr" eaLnBrk="1" hangingPunct="1"/>
            <a:r>
              <a:rPr lang="en-US" sz="6000" b="1" dirty="0">
                <a:latin typeface="Times New Roman" pitchFamily="18" charset="0"/>
                <a:cs typeface="Times New Roman" pitchFamily="18" charset="0"/>
              </a:rPr>
              <a:t>Namaskar!!!</a:t>
            </a:r>
          </a:p>
          <a:p>
            <a:pPr marL="273050" indent="-273050" algn="ctr" eaLnBrk="1" hangingPunct="1"/>
            <a:r>
              <a:rPr lang="en-US" sz="6000" b="1" dirty="0">
                <a:latin typeface="Times New Roman" pitchFamily="18" charset="0"/>
                <a:cs typeface="Times New Roman" pitchFamily="18" charset="0"/>
              </a:rPr>
              <a:t>You can contact me at-</a:t>
            </a:r>
          </a:p>
          <a:p>
            <a:pPr marL="273050" indent="-273050" algn="ctr" eaLnBrk="1" hangingPunct="1"/>
            <a:r>
              <a:rPr lang="en-US" sz="4800" b="1" dirty="0">
                <a:latin typeface="Times New Roman" pitchFamily="18" charset="0"/>
                <a:cs typeface="Times New Roman" pitchFamily="18" charset="0"/>
              </a:rPr>
              <a:t>subash_sushma@yahoo.in</a:t>
            </a:r>
          </a:p>
          <a:p>
            <a:pPr marL="273050" indent="-273050" algn="ctr" eaLnBrk="1" hangingPunct="1"/>
            <a:endParaRPr lang="en-US" sz="4800" b="1" dirty="0">
              <a:latin typeface="Times New Roman" pitchFamily="18" charset="0"/>
              <a:cs typeface="Times New Roman" pitchFamily="18" charset="0"/>
            </a:endParaRPr>
          </a:p>
        </p:txBody>
      </p:sp>
    </p:spTree>
  </p:cSld>
  <p:clrMapOvr>
    <a:masterClrMapping/>
  </p:clrMapOvr>
  <p:transition>
    <p:dissolve/>
    <p:sndAc>
      <p:stSnd>
        <p:snd r:embed="rId2" name="arrow.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1000108"/>
            <a:ext cx="9129932"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Calibri" pitchFamily="34" charset="0"/>
              <a:ea typeface="Calibri" pitchFamily="34" charset="0"/>
              <a:cs typeface="Arial" pitchFamily="34" charset="0"/>
            </a:endParaRPr>
          </a:p>
          <a:p>
            <a:r>
              <a:rPr lang="en-IN" sz="2800" dirty="0" err="1">
                <a:latin typeface="Times New Roman" pitchFamily="18" charset="0"/>
                <a:cs typeface="Times New Roman" pitchFamily="18" charset="0"/>
              </a:rPr>
              <a:t>Ans</a:t>
            </a:r>
            <a:r>
              <a:rPr lang="en-IN" sz="2800" dirty="0">
                <a:latin typeface="Times New Roman" pitchFamily="18" charset="0"/>
                <a:cs typeface="Times New Roman" pitchFamily="18" charset="0"/>
              </a:rPr>
              <a:t> :- </a:t>
            </a:r>
          </a:p>
          <a:p>
            <a:pPr algn="just"/>
            <a:r>
              <a:rPr lang="en-IN" sz="2800" dirty="0">
                <a:latin typeface="Times New Roman" pitchFamily="18" charset="0"/>
                <a:cs typeface="Times New Roman" pitchFamily="18" charset="0"/>
              </a:rPr>
              <a:t>Sec- 2(9) – Meaning of </a:t>
            </a:r>
            <a:r>
              <a:rPr lang="en-IN" sz="2800" dirty="0" err="1">
                <a:latin typeface="Times New Roman" pitchFamily="18" charset="0"/>
                <a:cs typeface="Times New Roman" pitchFamily="18" charset="0"/>
              </a:rPr>
              <a:t>Benami</a:t>
            </a:r>
            <a:r>
              <a:rPr lang="en-IN" sz="2800" dirty="0">
                <a:latin typeface="Times New Roman" pitchFamily="18" charset="0"/>
                <a:cs typeface="Times New Roman" pitchFamily="18" charset="0"/>
              </a:rPr>
              <a:t> Transaction</a:t>
            </a:r>
          </a:p>
          <a:p>
            <a:pPr lvl="0" algn="just"/>
            <a:r>
              <a:rPr lang="en-IN" sz="2800" dirty="0">
                <a:latin typeface="Times New Roman" pitchFamily="18" charset="0"/>
                <a:cs typeface="Times New Roman" pitchFamily="18" charset="0"/>
              </a:rPr>
              <a:t>A. </a:t>
            </a:r>
            <a:r>
              <a:rPr lang="en-IN" sz="2800">
                <a:latin typeface="Times New Roman" pitchFamily="18" charset="0"/>
                <a:cs typeface="Times New Roman" pitchFamily="18" charset="0"/>
              </a:rPr>
              <a:t>A transaction/arrangement </a:t>
            </a:r>
            <a:r>
              <a:rPr lang="en-IN" sz="2800" dirty="0">
                <a:latin typeface="Times New Roman" pitchFamily="18" charset="0"/>
                <a:cs typeface="Times New Roman" pitchFamily="18" charset="0"/>
              </a:rPr>
              <a:t>–</a:t>
            </a:r>
          </a:p>
          <a:p>
            <a:pPr lvl="0" algn="just"/>
            <a:endParaRPr lang="en-IN" sz="2800" dirty="0">
              <a:latin typeface="Times New Roman" pitchFamily="18" charset="0"/>
              <a:cs typeface="Times New Roman" pitchFamily="18" charset="0"/>
            </a:endParaRPr>
          </a:p>
          <a:p>
            <a:pPr lvl="0" algn="just"/>
            <a:r>
              <a:rPr lang="en-IN" sz="2800" dirty="0">
                <a:latin typeface="Times New Roman" pitchFamily="18" charset="0"/>
                <a:cs typeface="Times New Roman" pitchFamily="18" charset="0"/>
              </a:rPr>
              <a:t>	a) Where a property is transferred to/held by ‘A’ but 	consideration is provided by ‘B’; and </a:t>
            </a:r>
          </a:p>
          <a:p>
            <a:pPr lvl="0" algn="just"/>
            <a:r>
              <a:rPr lang="en-IN" sz="2800" dirty="0">
                <a:latin typeface="Times New Roman" pitchFamily="18" charset="0"/>
                <a:cs typeface="Times New Roman" pitchFamily="18" charset="0"/>
              </a:rPr>
              <a:t>	b) The property is held for the immediate or future 	benefit of ‘B’.</a:t>
            </a:r>
          </a:p>
          <a:p>
            <a:pPr lvl="0" algn="just"/>
            <a:r>
              <a:rPr lang="en-IN" sz="2800" dirty="0">
                <a:latin typeface="Times New Roman" pitchFamily="18" charset="0"/>
                <a:cs typeface="Times New Roman" pitchFamily="18" charset="0"/>
              </a:rPr>
              <a:t>B. Transaction is carried out in a fictitious name.</a:t>
            </a:r>
          </a:p>
          <a:p>
            <a:pPr lvl="0" algn="just"/>
            <a:r>
              <a:rPr lang="en-IN" sz="2800" dirty="0">
                <a:latin typeface="Times New Roman" pitchFamily="18" charset="0"/>
                <a:cs typeface="Times New Roman" pitchFamily="18" charset="0"/>
              </a:rPr>
              <a:t>C. Where person providing the consideration is not traceable or is fictitious.</a:t>
            </a:r>
          </a:p>
          <a:p>
            <a:pPr lvl="0" algn="just"/>
            <a:r>
              <a:rPr lang="en-IN" sz="2800" dirty="0">
                <a:latin typeface="Times New Roman" pitchFamily="18" charset="0"/>
                <a:cs typeface="Times New Roman" pitchFamily="18" charset="0"/>
              </a:rPr>
              <a:t>D. Where owner is not aware of or denies knowledge of, such ownership.</a:t>
            </a:r>
          </a:p>
        </p:txBody>
      </p:sp>
      <p:sp>
        <p:nvSpPr>
          <p:cNvPr id="10" name="TextBox 11"/>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pic>
        <p:nvPicPr>
          <p:cNvPr id="2050" name="Picture 2" descr="C:\Users\admin\Desktop\03bus-pf.jpg"/>
          <p:cNvPicPr>
            <a:picLocks noChangeAspect="1" noChangeArrowheads="1"/>
          </p:cNvPicPr>
          <p:nvPr/>
        </p:nvPicPr>
        <p:blipFill>
          <a:blip r:embed="rId4"/>
          <a:srcRect/>
          <a:stretch>
            <a:fillRect/>
          </a:stretch>
        </p:blipFill>
        <p:spPr bwMode="auto">
          <a:xfrm>
            <a:off x="6715140" y="642918"/>
            <a:ext cx="2428860" cy="2071702"/>
          </a:xfrm>
          <a:prstGeom prst="rect">
            <a:avLst/>
          </a:prstGeom>
          <a:noFill/>
        </p:spPr>
      </p:pic>
    </p:spTree>
  </p:cSld>
  <p:clrMapOvr>
    <a:masterClrMapping/>
  </p:clrMapOvr>
  <p:transition>
    <p:dissolve/>
    <p:sndAc>
      <p:stSnd>
        <p:snd r:embed="rId3" name="arrow.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1000108"/>
            <a:ext cx="912993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IN" sz="2800" u="sng" dirty="0">
                <a:latin typeface="Times New Roman" pitchFamily="18" charset="0"/>
                <a:cs typeface="Times New Roman" pitchFamily="18" charset="0"/>
              </a:rPr>
              <a:t>Exceptions to “</a:t>
            </a:r>
            <a:r>
              <a:rPr lang="en-IN" sz="2800" u="sng" dirty="0" err="1">
                <a:latin typeface="Times New Roman" pitchFamily="18" charset="0"/>
                <a:cs typeface="Times New Roman" pitchFamily="18" charset="0"/>
              </a:rPr>
              <a:t>Benami</a:t>
            </a:r>
            <a:r>
              <a:rPr lang="en-IN" sz="2800" u="sng" dirty="0">
                <a:latin typeface="Times New Roman" pitchFamily="18" charset="0"/>
                <a:cs typeface="Times New Roman" pitchFamily="18" charset="0"/>
              </a:rPr>
              <a:t>” transaction-</a:t>
            </a:r>
          </a:p>
          <a:p>
            <a:endParaRPr lang="en-IN" sz="2800" dirty="0">
              <a:latin typeface="Times New Roman" pitchFamily="18" charset="0"/>
              <a:cs typeface="Times New Roman" pitchFamily="18" charset="0"/>
            </a:endParaRPr>
          </a:p>
          <a:p>
            <a:pPr lvl="0" algn="just"/>
            <a:r>
              <a:rPr lang="en-IN" sz="2800" dirty="0">
                <a:latin typeface="Times New Roman" pitchFamily="18" charset="0"/>
                <a:cs typeface="Times New Roman" pitchFamily="18" charset="0"/>
              </a:rPr>
              <a:t>1.	Property held in the name of Karta or a member of HUF 	for the benefit of member of HUF (Consideration 	provided by the known sources of HUF)</a:t>
            </a:r>
          </a:p>
          <a:p>
            <a:pPr lvl="0" algn="just"/>
            <a:endParaRPr lang="en-IN" sz="2800" dirty="0">
              <a:latin typeface="Times New Roman" pitchFamily="18" charset="0"/>
              <a:cs typeface="Times New Roman" pitchFamily="18" charset="0"/>
            </a:endParaRPr>
          </a:p>
          <a:p>
            <a:pPr lvl="0" algn="just"/>
            <a:r>
              <a:rPr lang="en-IN" sz="2800" dirty="0">
                <a:latin typeface="Times New Roman" pitchFamily="18" charset="0"/>
                <a:cs typeface="Times New Roman" pitchFamily="18" charset="0"/>
              </a:rPr>
              <a:t>2.	Property held by a person standing in a </a:t>
            </a:r>
            <a:r>
              <a:rPr lang="en-IN" sz="2800" u="sng" dirty="0">
                <a:latin typeface="Times New Roman" pitchFamily="18" charset="0"/>
                <a:cs typeface="Times New Roman" pitchFamily="18" charset="0"/>
              </a:rPr>
              <a:t>fiduciary</a:t>
            </a:r>
            <a:r>
              <a:rPr lang="en-IN" sz="2800" dirty="0">
                <a:latin typeface="Times New Roman" pitchFamily="18" charset="0"/>
                <a:cs typeface="Times New Roman" pitchFamily="18" charset="0"/>
              </a:rPr>
              <a:t> 	capacity.</a:t>
            </a:r>
          </a:p>
          <a:p>
            <a:pPr lvl="0" algn="just"/>
            <a:endParaRPr lang="en-IN" sz="2800" dirty="0">
              <a:latin typeface="Times New Roman" pitchFamily="18" charset="0"/>
              <a:cs typeface="Times New Roman" pitchFamily="18" charset="0"/>
            </a:endParaRPr>
          </a:p>
          <a:p>
            <a:pPr lvl="0" algn="just"/>
            <a:r>
              <a:rPr lang="en-IN" sz="2800" dirty="0">
                <a:latin typeface="Times New Roman" pitchFamily="18" charset="0"/>
                <a:cs typeface="Times New Roman" pitchFamily="18" charset="0"/>
              </a:rPr>
              <a:t>3.	Held in the name of spouse or child but consideration 	has been provided out of known source of individual.</a:t>
            </a:r>
          </a:p>
          <a:p>
            <a:pPr lvl="0"/>
            <a:endParaRPr lang="en-IN" sz="2800" dirty="0"/>
          </a:p>
        </p:txBody>
      </p:sp>
      <p:sp>
        <p:nvSpPr>
          <p:cNvPr id="10" name="TextBox 11"/>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pic>
        <p:nvPicPr>
          <p:cNvPr id="4098" name="Picture 2" descr="C:\Users\admin\Desktop\download.jpg"/>
          <p:cNvPicPr>
            <a:picLocks noChangeAspect="1" noChangeArrowheads="1"/>
          </p:cNvPicPr>
          <p:nvPr/>
        </p:nvPicPr>
        <p:blipFill>
          <a:blip r:embed="rId4"/>
          <a:srcRect/>
          <a:stretch>
            <a:fillRect/>
          </a:stretch>
        </p:blipFill>
        <p:spPr bwMode="auto">
          <a:xfrm>
            <a:off x="5648325" y="571480"/>
            <a:ext cx="3495675" cy="1304925"/>
          </a:xfrm>
          <a:prstGeom prst="rect">
            <a:avLst/>
          </a:prstGeom>
          <a:noFill/>
        </p:spPr>
      </p:pic>
    </p:spTree>
  </p:cSld>
  <p:clrMapOvr>
    <a:masterClrMapping/>
  </p:clrMapOvr>
  <p:transition>
    <p:dissolve/>
    <p:sndAc>
      <p:stSnd>
        <p:snd r:embed="rId3" name="arrow.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C:\Documents and Settings\Administrator\Desktop\Charitable Trusts\Pictures folder\about.jpg"/>
          <p:cNvPicPr>
            <a:picLocks noChangeAspect="1" noChangeArrowheads="1"/>
          </p:cNvPicPr>
          <p:nvPr/>
        </p:nvPicPr>
        <p:blipFill>
          <a:blip r:embed="rId3"/>
          <a:srcRect/>
          <a:stretch>
            <a:fillRect/>
          </a:stretch>
        </p:blipFill>
        <p:spPr bwMode="auto">
          <a:xfrm>
            <a:off x="3786182" y="4500570"/>
            <a:ext cx="2143140" cy="2182229"/>
          </a:xfrm>
          <a:prstGeom prst="rect">
            <a:avLst/>
          </a:prstGeom>
          <a:noFill/>
          <a:ln w="9525">
            <a:noFill/>
            <a:miter lim="800000"/>
            <a:headEnd/>
            <a:tailEnd/>
          </a:ln>
        </p:spPr>
      </p:pic>
      <p:sp>
        <p:nvSpPr>
          <p:cNvPr id="5" name="TextBox 4"/>
          <p:cNvSpPr txBox="1"/>
          <p:nvPr/>
        </p:nvSpPr>
        <p:spPr>
          <a:xfrm>
            <a:off x="0" y="0"/>
            <a:ext cx="9144000" cy="6740307"/>
          </a:xfrm>
          <a:prstGeom prst="rect">
            <a:avLst/>
          </a:prstGeom>
          <a:noFill/>
        </p:spPr>
        <p:txBody>
          <a:bodyPr wrap="square" rtlCol="0">
            <a:spAutoFit/>
          </a:bodyPr>
          <a:lstStyle/>
          <a:p>
            <a:pPr lvl="0" algn="just"/>
            <a:endParaRPr lang="en-IN" sz="2400" dirty="0">
              <a:latin typeface="Times New Roman" pitchFamily="18" charset="0"/>
              <a:cs typeface="Times New Roman" pitchFamily="18" charset="0"/>
            </a:endParaRPr>
          </a:p>
          <a:p>
            <a:pPr lvl="0" algn="just"/>
            <a:endParaRPr lang="en-IN" sz="2400" dirty="0">
              <a:latin typeface="Times New Roman" pitchFamily="18" charset="0"/>
              <a:cs typeface="Times New Roman" pitchFamily="18" charset="0"/>
            </a:endParaRPr>
          </a:p>
          <a:p>
            <a:pPr lvl="0" algn="just"/>
            <a:r>
              <a:rPr lang="en-IN" sz="2400" dirty="0">
                <a:latin typeface="Times New Roman" pitchFamily="18" charset="0"/>
                <a:cs typeface="Times New Roman" pitchFamily="18" charset="0"/>
              </a:rPr>
              <a:t>4.	Held in the joint name of brother (sister), lineal ascendant or 	descendant but the consideration has been provided out of known 	sources of individual.</a:t>
            </a:r>
          </a:p>
          <a:p>
            <a:pPr lvl="0" algn="just"/>
            <a:endParaRPr lang="en-IN" sz="2400" dirty="0">
              <a:latin typeface="Times New Roman" pitchFamily="18" charset="0"/>
              <a:cs typeface="Times New Roman" pitchFamily="18" charset="0"/>
            </a:endParaRPr>
          </a:p>
          <a:p>
            <a:pPr lvl="0" algn="just"/>
            <a:r>
              <a:rPr lang="en-IN" sz="2400" dirty="0">
                <a:latin typeface="Times New Roman" pitchFamily="18" charset="0"/>
                <a:cs typeface="Times New Roman" pitchFamily="18" charset="0"/>
              </a:rPr>
              <a:t>5.	Any transaction involving the allowing of possession of any 	property to be taken in part performance of a contract as per Sec. 	53A of the Transfer of Property Act, 1882 where –</a:t>
            </a:r>
          </a:p>
          <a:p>
            <a:pPr lvl="0" algn="just"/>
            <a:endParaRPr lang="en-IN" sz="2400" dirty="0">
              <a:latin typeface="Times New Roman" pitchFamily="18" charset="0"/>
              <a:cs typeface="Times New Roman" pitchFamily="18" charset="0"/>
            </a:endParaRPr>
          </a:p>
          <a:p>
            <a:pPr lvl="0" algn="just"/>
            <a:r>
              <a:rPr lang="en-IN" sz="2400" dirty="0">
                <a:latin typeface="Times New Roman" pitchFamily="18" charset="0"/>
                <a:cs typeface="Times New Roman" pitchFamily="18" charset="0"/>
              </a:rPr>
              <a:t>	(</a:t>
            </a:r>
            <a:r>
              <a:rPr lang="en-IN" sz="2400" dirty="0" err="1">
                <a:latin typeface="Times New Roman" pitchFamily="18" charset="0"/>
                <a:cs typeface="Times New Roman" pitchFamily="18" charset="0"/>
              </a:rPr>
              <a:t>i</a:t>
            </a:r>
            <a:r>
              <a:rPr lang="en-IN" sz="2400" dirty="0">
                <a:latin typeface="Times New Roman" pitchFamily="18" charset="0"/>
                <a:cs typeface="Times New Roman" pitchFamily="18" charset="0"/>
              </a:rPr>
              <a:t>)	Consideration for such property has been provided by the 		person 	to whom possession of property has been allowed 		but the 	person 	who has granted possession thereof 			continues to hold ownership 	of such property;</a:t>
            </a:r>
          </a:p>
          <a:p>
            <a:pPr lvl="0" algn="just"/>
            <a:endParaRPr lang="en-IN" sz="2400" dirty="0">
              <a:latin typeface="Times New Roman" pitchFamily="18" charset="0"/>
              <a:cs typeface="Times New Roman" pitchFamily="18" charset="0"/>
            </a:endParaRPr>
          </a:p>
          <a:p>
            <a:pPr lvl="0" algn="just"/>
            <a:r>
              <a:rPr lang="en-IN" sz="2400" dirty="0">
                <a:latin typeface="Times New Roman" pitchFamily="18" charset="0"/>
                <a:cs typeface="Times New Roman" pitchFamily="18" charset="0"/>
              </a:rPr>
              <a:t>	(ii)	Stamp duty on such transaction or arrangement has been 		paid ; and </a:t>
            </a:r>
          </a:p>
          <a:p>
            <a:pPr lvl="0" algn="just"/>
            <a:r>
              <a:rPr lang="en-IN" sz="2400" dirty="0">
                <a:latin typeface="Times New Roman" pitchFamily="18" charset="0"/>
                <a:cs typeface="Times New Roman" pitchFamily="18" charset="0"/>
              </a:rPr>
              <a:t>	(iii)	the contract has been registered.</a:t>
            </a:r>
          </a:p>
        </p:txBody>
      </p:sp>
      <p:sp>
        <p:nvSpPr>
          <p:cNvPr id="6" name="TextBox 11"/>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2800" dirty="0"/>
          </a:p>
        </p:txBody>
      </p:sp>
    </p:spTree>
  </p:cSld>
  <p:clrMapOvr>
    <a:masterClrMapping/>
  </p:clrMapOvr>
  <p:transition>
    <p:dissolve/>
    <p:sndAc>
      <p:stSnd>
        <p:snd r:embed="rId2" name="arrow.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214414" y="1714488"/>
            <a:ext cx="771530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4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pPr>
            <a:endParaRPr lang="en-US" sz="4800" dirty="0">
              <a:latin typeface="Times New Roman" pitchFamily="18" charset="0"/>
              <a:ea typeface="Calibri" pitchFamily="34" charset="0"/>
              <a:cs typeface="Times New Roman" pitchFamily="18" charset="0"/>
            </a:endParaRPr>
          </a:p>
          <a:p>
            <a:pPr lvl="1" fontAlgn="base">
              <a:spcBef>
                <a:spcPct val="0"/>
              </a:spcBef>
              <a:spcAft>
                <a:spcPct val="0"/>
              </a:spcAft>
              <a:buFontTx/>
              <a:buChar char="•"/>
            </a:pPr>
            <a:r>
              <a:rPr kumimoji="0" lang="en-US" sz="4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Meaning of “</a:t>
            </a:r>
            <a:r>
              <a:rPr kumimoji="0" lang="en-US" sz="48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Benamidar</a:t>
            </a:r>
            <a:r>
              <a:rPr kumimoji="0" lang="en-US" sz="4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en-US" sz="48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6" name="TextBox 11"/>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pic>
        <p:nvPicPr>
          <p:cNvPr id="3074" name="Picture 2" descr="C:\Users\admin\Desktop\images (4).jpg"/>
          <p:cNvPicPr>
            <a:picLocks noChangeAspect="1" noChangeArrowheads="1"/>
          </p:cNvPicPr>
          <p:nvPr/>
        </p:nvPicPr>
        <p:blipFill>
          <a:blip r:embed="rId3"/>
          <a:srcRect/>
          <a:stretch>
            <a:fillRect/>
          </a:stretch>
        </p:blipFill>
        <p:spPr bwMode="auto">
          <a:xfrm>
            <a:off x="2714612" y="1142984"/>
            <a:ext cx="3690821" cy="1928826"/>
          </a:xfrm>
          <a:prstGeom prst="rect">
            <a:avLst/>
          </a:prstGeom>
          <a:noFill/>
        </p:spPr>
      </p:pic>
    </p:spTree>
  </p:cSld>
  <p:clrMapOvr>
    <a:masterClrMapping/>
  </p:clrMapOvr>
  <p:transition>
    <p:dissolve/>
    <p:sndAc>
      <p:stSnd>
        <p:snd r:embed="rId2" name="arrow.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57422" y="2000240"/>
            <a:ext cx="6500858" cy="369332"/>
          </a:xfrm>
          <a:prstGeom prst="rect">
            <a:avLst/>
          </a:prstGeom>
          <a:noFill/>
        </p:spPr>
        <p:txBody>
          <a:bodyPr wrap="square" rtlCol="0">
            <a:spAutoFit/>
          </a:bodyPr>
          <a:lstStyle/>
          <a:p>
            <a:endParaRPr lang="en-IN" dirty="0"/>
          </a:p>
        </p:txBody>
      </p:sp>
      <p:sp>
        <p:nvSpPr>
          <p:cNvPr id="33793" name="Rectangle 1"/>
          <p:cNvSpPr>
            <a:spLocks noChangeArrowheads="1"/>
          </p:cNvSpPr>
          <p:nvPr/>
        </p:nvSpPr>
        <p:spPr bwMode="auto">
          <a:xfrm>
            <a:off x="0" y="0"/>
            <a:ext cx="9291326" cy="483209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en-US"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Benamidar</a:t>
            </a: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[as per sec 2(10)]</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 </a:t>
            </a:r>
            <a:r>
              <a:rPr kumimoji="0" lang="en-US" sz="2800" b="0"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Benamidar</a:t>
            </a: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means a person or fictitious person ,</a:t>
            </a:r>
          </a:p>
          <a:p>
            <a:pPr marL="0" marR="0" lvl="0" indent="0" algn="just" defTabSz="914400" rtl="0" eaLnBrk="0" fontAlgn="base" latinLnBrk="0" hangingPunct="0">
              <a:lnSpc>
                <a:spcPct val="100000"/>
              </a:lnSpc>
              <a:spcBef>
                <a:spcPct val="0"/>
              </a:spcBef>
              <a:spcAft>
                <a:spcPct val="0"/>
              </a:spcAft>
              <a:buClrTx/>
              <a:buSzTx/>
              <a:buFontTx/>
              <a:buNone/>
              <a:tabLst/>
            </a:pPr>
            <a:r>
              <a:rPr lang="en-US" sz="2800" dirty="0">
                <a:latin typeface="Times New Roman" pitchFamily="18" charset="0"/>
                <a:ea typeface="Calibri" pitchFamily="34" charset="0"/>
                <a:cs typeface="Times New Roman" pitchFamily="18" charset="0"/>
              </a:rPr>
              <a:t>		</a:t>
            </a: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as the case may be , in whose name the </a:t>
            </a:r>
            <a:r>
              <a:rPr kumimoji="0" lang="en-US" sz="2800" b="0" i="1"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benami</a:t>
            </a:r>
            <a:r>
              <a:rPr kumimoji="0" lang="en-US" sz="2800" b="0"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lang="en-US" sz="2800" i="1" dirty="0">
                <a:latin typeface="Times New Roman" pitchFamily="18" charset="0"/>
                <a:ea typeface="Calibri" pitchFamily="34" charset="0"/>
                <a:cs typeface="Times New Roman" pitchFamily="18" charset="0"/>
              </a:rPr>
              <a:t>		</a:t>
            </a: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property is transferred or held and includes a </a:t>
            </a:r>
          </a:p>
          <a:p>
            <a:pPr marL="0" marR="0" lvl="0" indent="0" algn="just" defTabSz="914400" rtl="0" eaLnBrk="0" fontAlgn="base" latinLnBrk="0" hangingPunct="0">
              <a:lnSpc>
                <a:spcPct val="100000"/>
              </a:lnSpc>
              <a:spcBef>
                <a:spcPct val="0"/>
              </a:spcBef>
              <a:spcAft>
                <a:spcPct val="0"/>
              </a:spcAft>
              <a:buClrTx/>
              <a:buSzTx/>
              <a:buFontTx/>
              <a:buNone/>
              <a:tabLst/>
            </a:pPr>
            <a:r>
              <a:rPr lang="en-US" sz="2800" dirty="0">
                <a:latin typeface="Times New Roman" pitchFamily="18" charset="0"/>
                <a:ea typeface="Calibri" pitchFamily="34" charset="0"/>
                <a:cs typeface="Times New Roman" pitchFamily="18" charset="0"/>
              </a:rPr>
              <a:t>		</a:t>
            </a:r>
            <a:r>
              <a:rPr kumimoji="0" lang="en-US" sz="2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person who lends his name.</a:t>
            </a:r>
            <a:endParaRPr kumimoji="0" lang="en-US" sz="2800" b="0" i="0" u="none" strike="noStrike" cap="none" normalizeH="0" baseline="0" dirty="0">
              <a:ln>
                <a:noFill/>
              </a:ln>
              <a:solidFill>
                <a:schemeClr val="tx1"/>
              </a:solidFill>
              <a:effectLst/>
              <a:latin typeface="Times New Roman" pitchFamily="18" charset="0"/>
              <a:cs typeface="Times New Roman" pitchFamily="18" charset="0"/>
            </a:endParaRPr>
          </a:p>
        </p:txBody>
      </p:sp>
      <p:pic>
        <p:nvPicPr>
          <p:cNvPr id="5122" name="Picture 2" descr="C:\Users\admin\Desktop\images (7).jpg"/>
          <p:cNvPicPr>
            <a:picLocks noChangeAspect="1" noChangeArrowheads="1"/>
          </p:cNvPicPr>
          <p:nvPr/>
        </p:nvPicPr>
        <p:blipFill>
          <a:blip r:embed="rId3"/>
          <a:srcRect/>
          <a:stretch>
            <a:fillRect/>
          </a:stretch>
        </p:blipFill>
        <p:spPr bwMode="auto">
          <a:xfrm>
            <a:off x="2643173" y="857232"/>
            <a:ext cx="4135403" cy="1285884"/>
          </a:xfrm>
          <a:prstGeom prst="rect">
            <a:avLst/>
          </a:prstGeom>
          <a:noFill/>
        </p:spPr>
      </p:pic>
      <p:sp>
        <p:nvSpPr>
          <p:cNvPr id="6" name="TextBox 11">
            <a:extLst>
              <a:ext uri="{FF2B5EF4-FFF2-40B4-BE49-F238E27FC236}">
                <a16:creationId xmlns:a16="http://schemas.microsoft.com/office/drawing/2014/main" id="{FE9EB60E-8922-47E1-8B5F-52382CBD8820}"/>
              </a:ext>
            </a:extLst>
          </p:cNvPr>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spTree>
  </p:cSld>
  <p:clrMapOvr>
    <a:masterClrMapping/>
  </p:clrMapOvr>
  <p:transition>
    <p:dissolve/>
    <p:sndAc>
      <p:stSnd>
        <p:snd r:embed="rId2" name="arrow.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235743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4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pPr>
            <a:endParaRPr lang="en-US" sz="4800" dirty="0">
              <a:latin typeface="Times New Roman" pitchFamily="18" charset="0"/>
              <a:ea typeface="Calibri" pitchFamily="34" charset="0"/>
              <a:cs typeface="Times New Roman" pitchFamily="18" charset="0"/>
            </a:endParaRPr>
          </a:p>
          <a:p>
            <a:pPr lvl="1" fontAlgn="base">
              <a:spcBef>
                <a:spcPct val="0"/>
              </a:spcBef>
              <a:spcAft>
                <a:spcPct val="0"/>
              </a:spcAft>
              <a:buFontTx/>
              <a:buChar char="•"/>
            </a:pPr>
            <a:r>
              <a:rPr kumimoji="0" lang="en-US" sz="48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Meaning of “beneficial	owner”</a:t>
            </a:r>
            <a:endParaRPr kumimoji="0" lang="en-US" sz="4800" b="0" i="0" u="none" strike="noStrike" cap="none" normalizeH="0" baseline="0" dirty="0">
              <a:ln>
                <a:noFill/>
              </a:ln>
              <a:solidFill>
                <a:schemeClr val="tx1"/>
              </a:solidFill>
              <a:effectLst/>
              <a:latin typeface="Times New Roman" pitchFamily="18" charset="0"/>
              <a:cs typeface="Times New Roman" pitchFamily="18" charset="0"/>
            </a:endParaRPr>
          </a:p>
        </p:txBody>
      </p:sp>
      <p:pic>
        <p:nvPicPr>
          <p:cNvPr id="6146" name="Picture 2" descr="C:\Users\admin\Desktop\03bus-pf.jpg"/>
          <p:cNvPicPr>
            <a:picLocks noChangeAspect="1" noChangeArrowheads="1"/>
          </p:cNvPicPr>
          <p:nvPr/>
        </p:nvPicPr>
        <p:blipFill>
          <a:blip r:embed="rId3"/>
          <a:srcRect/>
          <a:stretch>
            <a:fillRect/>
          </a:stretch>
        </p:blipFill>
        <p:spPr bwMode="auto">
          <a:xfrm>
            <a:off x="3000364" y="714356"/>
            <a:ext cx="3199627" cy="2428867"/>
          </a:xfrm>
          <a:prstGeom prst="rect">
            <a:avLst/>
          </a:prstGeom>
          <a:noFill/>
        </p:spPr>
      </p:pic>
      <p:sp>
        <p:nvSpPr>
          <p:cNvPr id="5" name="TextBox 11">
            <a:extLst>
              <a:ext uri="{FF2B5EF4-FFF2-40B4-BE49-F238E27FC236}">
                <a16:creationId xmlns:a16="http://schemas.microsoft.com/office/drawing/2014/main" id="{EFBE6870-605B-43BC-A91D-B9D3431EAA9C}"/>
              </a:ext>
            </a:extLst>
          </p:cNvPr>
          <p:cNvSpPr txBox="1">
            <a:spLocks noChangeArrowheads="1"/>
          </p:cNvSpPr>
          <p:nvPr/>
        </p:nvSpPr>
        <p:spPr bwMode="auto">
          <a:xfrm>
            <a:off x="0" y="0"/>
            <a:ext cx="9144000" cy="46166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p>
            <a:pPr algn="ctr"/>
            <a:r>
              <a:rPr lang="en-IN" sz="2400" b="1" dirty="0"/>
              <a:t>Prohibition of Benami Property Transaction Act, 1988</a:t>
            </a:r>
            <a:endParaRPr lang="en-IN" sz="3200" dirty="0"/>
          </a:p>
        </p:txBody>
      </p:sp>
    </p:spTree>
  </p:cSld>
  <p:clrMapOvr>
    <a:masterClrMapping/>
  </p:clrMapOvr>
  <p:transition>
    <p:dissolve/>
    <p:sndAc>
      <p:stSnd>
        <p:snd r:embed="rId2" name="arrow.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308</TotalTime>
  <Words>3528</Words>
  <Application>Microsoft Office PowerPoint</Application>
  <PresentationFormat>On-screen Show (4:3)</PresentationFormat>
  <Paragraphs>326</Paragraphs>
  <Slides>32</Slides>
  <Notes>2</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vt:lpstr>
      <vt:lpstr>Calibri</vt:lpstr>
      <vt:lpstr>Century Schoolbook</vt:lpstr>
      <vt:lpstr>open-sans-reg</vt:lpstr>
      <vt:lpstr>Symbol</vt:lpstr>
      <vt:lpstr>Times New Roman</vt:lpstr>
      <vt:lpstr>Wingdings</vt:lpstr>
      <vt:lpstr>Wingdings 2</vt:lpstr>
      <vt:lpstr>Oriel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Sushma</dc:creator>
  <cp:lastModifiedBy>brijesh singh</cp:lastModifiedBy>
  <cp:revision>56</cp:revision>
  <dcterms:created xsi:type="dcterms:W3CDTF">2016-11-22T05:41:37Z</dcterms:created>
  <dcterms:modified xsi:type="dcterms:W3CDTF">2021-03-04T10:59:01Z</dcterms:modified>
</cp:coreProperties>
</file>