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2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87" r:id="rId10"/>
    <p:sldId id="288" r:id="rId11"/>
    <p:sldId id="257" r:id="rId12"/>
    <p:sldId id="258" r:id="rId13"/>
    <p:sldId id="273" r:id="rId14"/>
    <p:sldId id="259" r:id="rId15"/>
    <p:sldId id="260" r:id="rId16"/>
    <p:sldId id="261" r:id="rId17"/>
    <p:sldId id="262" r:id="rId18"/>
    <p:sldId id="274" r:id="rId19"/>
    <p:sldId id="276" r:id="rId20"/>
    <p:sldId id="277" r:id="rId21"/>
    <p:sldId id="275" r:id="rId22"/>
    <p:sldId id="264" r:id="rId23"/>
    <p:sldId id="268" r:id="rId24"/>
    <p:sldId id="269" r:id="rId25"/>
    <p:sldId id="2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C3C01-5102-46B1-AAD8-62E8E572B1DC}" type="datetimeFigureOut">
              <a:rPr lang="en-IN" smtClean="0"/>
              <a:t>3/15/2019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6E9CA-70C2-4540-94DD-C22BF1D695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03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8A2676-94E0-4A1C-B208-50AE062CF85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179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DCE52E-3FCF-4939-BDEE-65480ED4E34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618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946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9467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0594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356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3563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446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765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9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41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6483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76650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151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515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80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2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70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2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4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7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5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4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1BC6E-1087-4E39-8FE3-E1420FB9F97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A000D1-E1C8-407D-B52C-811438A5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909" y="1737360"/>
            <a:ext cx="8046094" cy="231347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Planning, Sampling and Documentation in </a:t>
            </a:r>
            <a:b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Bank Branch Audit 2019</a:t>
            </a:r>
            <a:b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1200" b="1" dirty="0" smtClean="0">
                <a:solidFill>
                  <a:schemeClr val="accent1">
                    <a:lumMod val="50000"/>
                  </a:schemeClr>
                </a:solidFill>
              </a:rPr>
              <a:t>Abhijit Bandyopadhyay</a:t>
            </a:r>
          </a:p>
          <a:p>
            <a:r>
              <a:rPr lang="en-US" sz="9600" dirty="0" smtClean="0">
                <a:solidFill>
                  <a:schemeClr val="accent1"/>
                </a:solidFill>
              </a:rPr>
              <a:t>ACAE</a:t>
            </a:r>
          </a:p>
          <a:p>
            <a:r>
              <a:rPr lang="en-US" sz="6400" dirty="0" smtClean="0"/>
              <a:t>15</a:t>
            </a:r>
            <a:r>
              <a:rPr lang="en-US" sz="6400" baseline="30000" dirty="0" smtClean="0"/>
              <a:t>th</a:t>
            </a:r>
            <a:r>
              <a:rPr lang="en-US" sz="6400" dirty="0" smtClean="0"/>
              <a:t> March 2019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339180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1032211"/>
            <a:ext cx="9144000" cy="5390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On Receipt of Appointment Letter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4254"/>
            <a:ext cx="9144000" cy="4636394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Write </a:t>
            </a:r>
            <a:r>
              <a:rPr lang="en-US" dirty="0">
                <a:solidFill>
                  <a:schemeClr val="tx1"/>
                </a:solidFill>
              </a:rPr>
              <a:t>a communication to the immediate previous auditors – it is </a:t>
            </a:r>
            <a:r>
              <a:rPr lang="en-US" dirty="0" smtClean="0">
                <a:solidFill>
                  <a:schemeClr val="tx1"/>
                </a:solidFill>
              </a:rPr>
              <a:t>necessary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Acceptance Letter along with Statement of Fidelity, Confidentiality etc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Contact </a:t>
            </a:r>
            <a:r>
              <a:rPr lang="en-US" dirty="0">
                <a:solidFill>
                  <a:schemeClr val="tx1"/>
                </a:solidFill>
              </a:rPr>
              <a:t>the respective Branch Manager – ask about location / stay arrangement i.e. a few question about the branch / STATUTORY REPORT – LFAR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7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carry with you during your visit to Branches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551837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Authorisation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Letter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Guidelines for annual closing of accounts for the respective Bank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ICAI Guidance Notes for Statutory Audit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Various formats – LFAR &amp; Tax Audit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Letter head of your Firm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Round Stamp / Partners’ Stamp / Stationeries / Calculator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Ticket and Money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8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-2788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4000" b="1" dirty="0"/>
              <a:t>Planning: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Audit </a:t>
            </a:r>
            <a:r>
              <a:rPr lang="en-US" sz="2800" b="1" dirty="0" err="1"/>
              <a:t>Programme</a:t>
            </a:r>
            <a:r>
              <a:rPr lang="en-US" sz="2800" b="1" dirty="0"/>
              <a:t> / </a:t>
            </a:r>
            <a:r>
              <a:rPr lang="en-US" sz="2800" b="1" dirty="0" smtClean="0"/>
              <a:t>Training </a:t>
            </a:r>
            <a:r>
              <a:rPr lang="en-US" sz="2800" b="1" dirty="0"/>
              <a:t>of </a:t>
            </a:r>
            <a:r>
              <a:rPr lang="en-US" sz="2800" b="1" dirty="0" smtClean="0"/>
              <a:t>Staff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1284712"/>
            <a:ext cx="10515600" cy="529639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200" dirty="0" smtClean="0"/>
              <a:t>Physical </a:t>
            </a:r>
            <a:r>
              <a:rPr lang="en-US" sz="2200" dirty="0"/>
              <a:t>Verification of Cash and Stamps / stamped documents / stationery</a:t>
            </a:r>
          </a:p>
          <a:p>
            <a:pPr lvl="1"/>
            <a:r>
              <a:rPr lang="en-US" sz="2200" dirty="0"/>
              <a:t>Bank Balance – RBI / Other Banks and its Reconciliation</a:t>
            </a:r>
          </a:p>
          <a:p>
            <a:pPr lvl="1"/>
            <a:r>
              <a:rPr lang="en-US" sz="2200" dirty="0"/>
              <a:t>Deposits and Borrowings – FD / RD / SBCA / TOD / COD /Annuity / Staff Deposit / Cash Certificates </a:t>
            </a:r>
            <a:r>
              <a:rPr lang="en-US" sz="2200" dirty="0" err="1"/>
              <a:t>etc</a:t>
            </a:r>
            <a:endParaRPr lang="en-US" sz="2200" dirty="0"/>
          </a:p>
          <a:p>
            <a:pPr lvl="1"/>
            <a:r>
              <a:rPr lang="en-US" sz="2200" dirty="0"/>
              <a:t>Advances – Term Loan and Demand Loan</a:t>
            </a:r>
          </a:p>
          <a:p>
            <a:pPr lvl="2"/>
            <a:r>
              <a:rPr lang="en-US" sz="2200" dirty="0"/>
              <a:t>Cash Credit and Overdraft</a:t>
            </a:r>
          </a:p>
          <a:p>
            <a:pPr lvl="2"/>
            <a:r>
              <a:rPr lang="en-US" sz="2200" dirty="0"/>
              <a:t>Bills Payable and Bills Discounted</a:t>
            </a:r>
          </a:p>
          <a:p>
            <a:pPr lvl="2"/>
            <a:r>
              <a:rPr lang="en-US" sz="2200" dirty="0"/>
              <a:t>Agricultural Loan –</a:t>
            </a:r>
          </a:p>
          <a:p>
            <a:pPr lvl="3"/>
            <a:r>
              <a:rPr lang="en-US" sz="2200" dirty="0"/>
              <a:t>Short duration crop</a:t>
            </a:r>
          </a:p>
          <a:p>
            <a:pPr lvl="3"/>
            <a:r>
              <a:rPr lang="en-US" sz="2200" dirty="0"/>
              <a:t>Long Duration crop</a:t>
            </a:r>
          </a:p>
          <a:p>
            <a:pPr lvl="2"/>
            <a:r>
              <a:rPr lang="en-US" sz="2200" dirty="0"/>
              <a:t>Consortium Loans / House Building Loan / Educational Loan</a:t>
            </a:r>
          </a:p>
          <a:p>
            <a:pPr lvl="2"/>
            <a:r>
              <a:rPr lang="en-US" sz="2200" dirty="0"/>
              <a:t>Government Guaranteed Loan (Central &amp; State)</a:t>
            </a:r>
          </a:p>
          <a:p>
            <a:pPr lvl="2"/>
            <a:r>
              <a:rPr lang="en-US" sz="2200" dirty="0"/>
              <a:t>Devolved LC </a:t>
            </a:r>
          </a:p>
          <a:p>
            <a:pPr lvl="2"/>
            <a:r>
              <a:rPr lang="en-US" sz="2200" dirty="0"/>
              <a:t>Invocation of Bank Guarantee</a:t>
            </a:r>
          </a:p>
          <a:p>
            <a:pPr lvl="2"/>
            <a:r>
              <a:rPr lang="en-US" sz="2200" dirty="0" err="1" smtClean="0"/>
              <a:t>Overdrawal</a:t>
            </a:r>
            <a:r>
              <a:rPr lang="en-US" sz="2200" dirty="0" smtClean="0"/>
              <a:t> </a:t>
            </a:r>
            <a:r>
              <a:rPr lang="en-US" sz="2200" dirty="0"/>
              <a:t>in deposit accounts</a:t>
            </a:r>
          </a:p>
          <a:p>
            <a:pPr lvl="2"/>
            <a:r>
              <a:rPr lang="en-US" sz="2200" dirty="0"/>
              <a:t>Debit balance in Saving Bank Accounts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3" y="1166843"/>
            <a:ext cx="10515600" cy="495254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166843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Foreign Exchange – Deposits and Advances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 Branch Adjustment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Housekeeping – Maintenance of Books and Records – GL / SL Returns – Daily / Weekly / Fortnightly / Monthly / Quarterly / Yearly (wherever applicable as per existing Bank Norms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Income – Interest / Commission / Service on Draft etc. Loan processing charges / Investment Income (Comparative study and its various analysis)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Expenditure – Interest – Operational Expenses – Salary and Administrative Expenditure (Comparative study and its various analysis)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Contingent Liability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Frauds and its Present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Previous Reports (Major discrepancies and its status)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Effect of Previous years’ MOC’s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22345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0" y="1532967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9099" y="2150772"/>
            <a:ext cx="94402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Branch Managers’ Office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– 20 minutes introduction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 – first impression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FAQ’s about the Branch: size of the branch / Total Advance – Fund based / Non Fund based / Deposits Profile / NP A – number. of accounts and percentage / CD ratio / Whether CBS. About the Bank: Profile of the Bank / Market share / Standing NPA % / Investment Portfolio / Capital Adequacy Ratio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30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3037"/>
            <a:ext cx="8596668" cy="5088325"/>
          </a:xfrm>
        </p:spPr>
        <p:txBody>
          <a:bodyPr>
            <a:noAutofit/>
          </a:bodyPr>
          <a:lstStyle/>
          <a:p>
            <a:r>
              <a:rPr lang="en-US" sz="1600" dirty="0" smtClean="0"/>
              <a:t>Requisition</a:t>
            </a:r>
            <a:endParaRPr lang="en-US" sz="1600" dirty="0"/>
          </a:p>
          <a:p>
            <a:pPr lvl="1"/>
            <a:r>
              <a:rPr lang="en-US" dirty="0"/>
              <a:t>Last years’ Balance Sheet and Schedule file </a:t>
            </a:r>
          </a:p>
          <a:p>
            <a:pPr lvl="1"/>
            <a:r>
              <a:rPr lang="en-US" dirty="0"/>
              <a:t>Last years’ closing returns</a:t>
            </a:r>
          </a:p>
          <a:p>
            <a:pPr lvl="1"/>
            <a:r>
              <a:rPr lang="en-US" dirty="0"/>
              <a:t>Last years’ LFAR and Tax Audit Report</a:t>
            </a:r>
          </a:p>
          <a:p>
            <a:pPr lvl="1"/>
            <a:r>
              <a:rPr lang="en-US" dirty="0"/>
              <a:t>Concurrent Audit report, if any</a:t>
            </a:r>
          </a:p>
          <a:p>
            <a:pPr lvl="1"/>
            <a:r>
              <a:rPr lang="en-US" dirty="0"/>
              <a:t>Revenue and Inspection Report, if any</a:t>
            </a:r>
          </a:p>
          <a:p>
            <a:pPr lvl="1"/>
            <a:r>
              <a:rPr lang="en-US" dirty="0"/>
              <a:t>RBI Inspection Report – Divergence</a:t>
            </a:r>
          </a:p>
          <a:p>
            <a:pPr lvl="1"/>
            <a:r>
              <a:rPr lang="en-US" dirty="0"/>
              <a:t>H.O. Inspection Report</a:t>
            </a:r>
          </a:p>
          <a:p>
            <a:pPr lvl="1"/>
            <a:r>
              <a:rPr lang="en-US" dirty="0"/>
              <a:t>All large advances accounts – Files and Status reports of documentation / stock verification / Audited Balance Sheet</a:t>
            </a:r>
          </a:p>
          <a:p>
            <a:pPr lvl="1"/>
            <a:r>
              <a:rPr lang="en-US" dirty="0"/>
              <a:t>Stock Audit Report</a:t>
            </a:r>
          </a:p>
          <a:p>
            <a:pPr lvl="1"/>
            <a:r>
              <a:rPr lang="en-US" dirty="0"/>
              <a:t>Systems Audit Report / exception report – if computerized</a:t>
            </a:r>
          </a:p>
          <a:p>
            <a:pPr lvl="1"/>
            <a:r>
              <a:rPr lang="en-US" dirty="0"/>
              <a:t>H.O. / RBI Circular file</a:t>
            </a:r>
          </a:p>
          <a:p>
            <a:pPr lvl="1"/>
            <a:r>
              <a:rPr lang="en-US" dirty="0"/>
              <a:t>File of reply by the bank to the various Audit / Inspection Report</a:t>
            </a:r>
          </a:p>
          <a:p>
            <a:pPr lvl="1"/>
            <a:r>
              <a:rPr lang="en-US" dirty="0"/>
              <a:t>Circular for change in the interest rate during the year</a:t>
            </a:r>
          </a:p>
        </p:txBody>
      </p:sp>
    </p:spTree>
    <p:extLst>
      <p:ext uri="{BB962C8B-B14F-4D97-AF65-F5344CB8AC3E}">
        <p14:creationId xmlns:p14="http://schemas.microsoft.com/office/powerpoint/2010/main" val="238259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32079" y="-572424"/>
            <a:ext cx="1012172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Study of Reports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weak areas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weak advance accounts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Revenue Leakage if any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RBI adverse comments if any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Resultant Provisioning requirement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Advance accounts checking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Statements – Borrowers’ classification </a:t>
            </a:r>
            <a:r>
              <a:rPr lang="en-US" dirty="0" err="1" smtClean="0"/>
              <a:t>accountwise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Summary presentation of Advance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LFAR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Tax Audit report preparation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Closing Returns checking – Balance Sheet, Profit &amp; Loss Accounts i.e. the final accounts scrutiny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Provisioning of Income and Expenditure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Foreign Exchange Transaction – including NOSTRO / VOSTRO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Asset Liability Management – Residual Maturity Statements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Movement of NPA’s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Ghosh and </a:t>
            </a:r>
            <a:r>
              <a:rPr lang="en-US" dirty="0" err="1" smtClean="0"/>
              <a:t>Jilani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 / Internal control and checking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Committee Recommendations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70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64910" cy="48713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1" y="-756761"/>
            <a:ext cx="1071414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en-US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en-US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Physical Verification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Cash / Petty cash – Cash scroll / Day book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Security papers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Tokens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Printing and Stationery items particularly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Cheque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Books, Drafts and Bankers’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Cheque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 papers, if any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Bills purchase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currency, if any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Fixed Asset Register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Numbering of each Fixed Assets of the Branch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House Keeping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 to SL in all Deposits and Advances Accounts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Reconciliation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of Books and Records – List of Books and records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Calendar of Returns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Obtain balance confirmation certificates from SBI / RBI and other Banks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Reconciliation Statement of accounts with the Banks 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Profit and Loss Account Vouching and Income and Expenditure checking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 Checking – proper accounting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 leakage – Accuracy and Documentation inclusive of Penal interest applicable areas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Expenditure checking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Proper Accounting	Propriety</a:t>
            </a:r>
          </a:p>
          <a:p>
            <a:pPr marL="1600200" lvl="3" indent="-2286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Statutory Compliance	Documentation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Authority</a:t>
            </a:r>
          </a:p>
        </p:txBody>
      </p:sp>
    </p:spTree>
    <p:extLst>
      <p:ext uri="{BB962C8B-B14F-4D97-AF65-F5344CB8AC3E}">
        <p14:creationId xmlns:p14="http://schemas.microsoft.com/office/powerpoint/2010/main" val="2913422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Closing Returns – Figure checking as on the Balance sheet date if not computerized, if computerized, system checking in a selective way may be adopted </a:t>
            </a:r>
          </a:p>
          <a:p>
            <a:r>
              <a:rPr lang="en-US" sz="2200" dirty="0" smtClean="0"/>
              <a:t>Inter Branch Adjustment Account – Full provision for Net Debit of transactions which are more than 90 days old</a:t>
            </a:r>
          </a:p>
          <a:p>
            <a:r>
              <a:rPr lang="en-US" sz="2200" dirty="0" smtClean="0"/>
              <a:t>Sundry Assets / Receivables</a:t>
            </a:r>
          </a:p>
          <a:p>
            <a:r>
              <a:rPr lang="en-US" sz="2200" dirty="0" smtClean="0"/>
              <a:t>Suspense Account</a:t>
            </a:r>
          </a:p>
          <a:p>
            <a:r>
              <a:rPr lang="en-US" sz="2200" dirty="0" smtClean="0"/>
              <a:t>Sundry Liabilities / Payable </a:t>
            </a:r>
          </a:p>
          <a:p>
            <a:r>
              <a:rPr lang="en-US" sz="2200" dirty="0" smtClean="0"/>
              <a:t>Contingent Liabilities </a:t>
            </a:r>
          </a:p>
          <a:p>
            <a:r>
              <a:rPr lang="en-US" sz="2200" dirty="0" smtClean="0"/>
              <a:t>Premises and other Fixed Assets (also rent agreement and renewal)</a:t>
            </a:r>
          </a:p>
          <a:p>
            <a:r>
              <a:rPr lang="en-US" sz="2200" dirty="0" smtClean="0"/>
              <a:t>(For all points vi. to ix. above, please obtain a list of pending entries as on 31st March and scrutinize whether it includes any unusual entry i.e. entry with heavy amount and / or very old entry)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8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Advances::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638148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A.  	Term Loan -Repayment of Installment due for more than 90 days</a:t>
            </a:r>
          </a:p>
          <a:p>
            <a:pPr marL="0" indent="0">
              <a:buNone/>
            </a:pPr>
            <a:r>
              <a:rPr lang="en-US" sz="1600" dirty="0" smtClean="0"/>
              <a:t>B.	Cash Credit / Overdraft -Interest not paid for a period of more than 90 days or outstanding balance is in excess of limit/DP, whichever is less, for more than 90 days --even if one or two credit/s during last two months and credit not sufficient to cover the interest debited</a:t>
            </a:r>
          </a:p>
          <a:p>
            <a:pPr marL="0" indent="0">
              <a:buNone/>
            </a:pPr>
            <a:r>
              <a:rPr lang="en-US" sz="1600" dirty="0" smtClean="0"/>
              <a:t>C.	Bills payable--bills payable overdue for more than 90 days</a:t>
            </a:r>
          </a:p>
          <a:p>
            <a:pPr marL="0" indent="0">
              <a:buNone/>
            </a:pPr>
            <a:r>
              <a:rPr lang="en-US" sz="1600" dirty="0" smtClean="0"/>
              <a:t>D.	Agricultural loan</a:t>
            </a:r>
          </a:p>
          <a:p>
            <a:pPr marL="0" indent="0">
              <a:buNone/>
            </a:pPr>
            <a:r>
              <a:rPr lang="en-US" sz="1600" dirty="0" smtClean="0"/>
              <a:t>I.	Short duration crop – two harvest season</a:t>
            </a:r>
          </a:p>
          <a:p>
            <a:pPr marL="0" indent="0">
              <a:buNone/>
            </a:pPr>
            <a:r>
              <a:rPr lang="en-US" sz="1600" dirty="0" smtClean="0"/>
              <a:t>II.	Long duration crop – one harvest season  </a:t>
            </a:r>
          </a:p>
          <a:p>
            <a:pPr marL="0" indent="0">
              <a:buNone/>
            </a:pPr>
            <a:r>
              <a:rPr lang="en-US" sz="1600" dirty="0" smtClean="0"/>
              <a:t>E.	Consortium Advance--Banks independently to judge the status</a:t>
            </a:r>
          </a:p>
          <a:p>
            <a:pPr marL="0" indent="0">
              <a:buNone/>
            </a:pPr>
            <a:r>
              <a:rPr lang="en-US" sz="1600" dirty="0" smtClean="0"/>
              <a:t>F.	Apportioned Loan– per Main Branch </a:t>
            </a:r>
          </a:p>
          <a:p>
            <a:pPr marL="0" indent="0">
              <a:buNone/>
            </a:pPr>
            <a:r>
              <a:rPr lang="en-US" sz="1600" dirty="0" smtClean="0"/>
              <a:t>G.	Government Sponsored Schemes--Substandard / doubtful but not loss</a:t>
            </a:r>
          </a:p>
          <a:p>
            <a:pPr marL="0" indent="0">
              <a:buNone/>
            </a:pPr>
            <a:r>
              <a:rPr lang="en-US" sz="1600" dirty="0" smtClean="0"/>
              <a:t>H.	Upgradation / Down gradation of NPA List</a:t>
            </a:r>
          </a:p>
          <a:p>
            <a:pPr marL="0" indent="0">
              <a:buNone/>
            </a:pPr>
            <a:r>
              <a:rPr lang="en-US" sz="1600" dirty="0" smtClean="0"/>
              <a:t>I.	List of fresh NPA classified during the year</a:t>
            </a:r>
          </a:p>
          <a:p>
            <a:pPr marL="0" indent="0">
              <a:buNone/>
            </a:pPr>
            <a:r>
              <a:rPr lang="en-US" sz="1600" dirty="0" smtClean="0"/>
              <a:t>J.	Devolved Letter of Credit/ Guarantee --- Due Immediately &gt; 90 Days</a:t>
            </a:r>
          </a:p>
          <a:p>
            <a:pPr marL="0" indent="0">
              <a:buNone/>
            </a:pPr>
            <a:r>
              <a:rPr lang="en-US" sz="1600" dirty="0" smtClean="0"/>
              <a:t>K.	Government Guaranteed accounts</a:t>
            </a:r>
          </a:p>
          <a:p>
            <a:pPr marL="0" indent="0">
              <a:buNone/>
            </a:pPr>
            <a:r>
              <a:rPr lang="en-US" sz="1600" dirty="0" smtClean="0"/>
              <a:t>I.	Central Government- Standard unless it is invoked and repudiated</a:t>
            </a:r>
          </a:p>
          <a:p>
            <a:pPr marL="0" indent="0">
              <a:buNone/>
            </a:pPr>
            <a:r>
              <a:rPr lang="en-US" sz="1600" dirty="0" smtClean="0"/>
              <a:t>II.	State Government- Normal Classification norms will apply.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98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895D5-010B-49AF-8B2F-02DBC26C592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7543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400" u="sng" dirty="0" smtClean="0"/>
              <a:t>Planning SA 300</a:t>
            </a:r>
            <a:br>
              <a:rPr lang="en-US" altLang="en-US" sz="4400" u="sng" dirty="0" smtClean="0"/>
            </a:br>
            <a:r>
              <a:rPr lang="en-US" altLang="en-US" sz="4400" u="sng" dirty="0" smtClean="0"/>
              <a:t/>
            </a:r>
            <a:br>
              <a:rPr lang="en-US" altLang="en-US" sz="4400" u="sng" dirty="0" smtClean="0"/>
            </a:br>
            <a:r>
              <a:rPr lang="en-US" altLang="en-US" sz="4000" u="sng" dirty="0" smtClean="0"/>
              <a:t>Objective</a:t>
            </a:r>
            <a:endParaRPr lang="en-US" altLang="en-US" sz="4000" u="sng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752600"/>
            <a:ext cx="7315200" cy="2362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latin typeface="Calisto MT" pitchFamily="18" charset="0"/>
              </a:rPr>
              <a:t>	</a:t>
            </a:r>
            <a:endParaRPr lang="en-US" altLang="en-US" sz="3600" dirty="0" smtClean="0">
              <a:latin typeface="Calisto MT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latin typeface="Calisto MT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 smtClean="0">
                <a:latin typeface="Calisto MT" pitchFamily="18" charset="0"/>
              </a:rPr>
              <a:t>Plan </a:t>
            </a:r>
            <a:r>
              <a:rPr lang="en-US" altLang="en-US" sz="3600" dirty="0">
                <a:latin typeface="Calisto MT" pitchFamily="18" charset="0"/>
              </a:rPr>
              <a:t>an audit so that engagement is performed in an effective manner.</a:t>
            </a:r>
          </a:p>
        </p:txBody>
      </p:sp>
    </p:spTree>
    <p:extLst>
      <p:ext uri="{BB962C8B-B14F-4D97-AF65-F5344CB8AC3E}">
        <p14:creationId xmlns:p14="http://schemas.microsoft.com/office/powerpoint/2010/main" val="1310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37596"/>
          </a:xfrm>
        </p:spPr>
        <p:txBody>
          <a:bodyPr>
            <a:normAutofit/>
          </a:bodyPr>
          <a:lstStyle/>
          <a:p>
            <a:r>
              <a:rPr lang="en-US" dirty="0" smtClean="0"/>
              <a:t>Stock statement older than 3 months- irregular; NPA&gt; 90 Days</a:t>
            </a:r>
          </a:p>
          <a:p>
            <a:r>
              <a:rPr lang="en-US" dirty="0" smtClean="0"/>
              <a:t>Review- NPA when due for more than 90 days</a:t>
            </a:r>
          </a:p>
          <a:p>
            <a:endParaRPr lang="en-US" dirty="0" smtClean="0"/>
          </a:p>
          <a:p>
            <a:r>
              <a:rPr lang="en-US" dirty="0" smtClean="0"/>
              <a:t>A solitary or a few credits- See inherent weakness in the account operation  NPA</a:t>
            </a:r>
          </a:p>
          <a:p>
            <a:r>
              <a:rPr lang="en-US" dirty="0" smtClean="0"/>
              <a:t>Consortium advance                      recovery in Pool account unless they get Share of recovery/ expenses consent from the lead bank                     NPA</a:t>
            </a:r>
          </a:p>
          <a:p>
            <a:r>
              <a:rPr lang="en-US" dirty="0" smtClean="0"/>
              <a:t>Straightaway to Doubtful --in case erosion in value of security is such that the reduced value is below 50% of the value assured by Bank/ RBI at the time of last inspection</a:t>
            </a:r>
          </a:p>
          <a:p>
            <a:r>
              <a:rPr lang="en-US" dirty="0" smtClean="0"/>
              <a:t>Straightaway loss --Value of Security is less than 10% of outstanding balance</a:t>
            </a:r>
          </a:p>
          <a:p>
            <a:endParaRPr lang="en-US" dirty="0" smtClean="0"/>
          </a:p>
          <a:p>
            <a:r>
              <a:rPr lang="en-US" dirty="0" smtClean="0"/>
              <a:t>Devolved Letter of Credit or Invoked Letter of Guarantee paid- to add to borrower’s principal operating account for application of Prudential Norms</a:t>
            </a:r>
          </a:p>
          <a:p>
            <a:r>
              <a:rPr lang="en-US" dirty="0" smtClean="0"/>
              <a:t>In case of NPA with balance of </a:t>
            </a:r>
            <a:r>
              <a:rPr lang="en-US" dirty="0" err="1" smtClean="0"/>
              <a:t>Rs</a:t>
            </a:r>
            <a:r>
              <a:rPr lang="en-US" dirty="0" smtClean="0"/>
              <a:t>. 5.00 crore and above                    Current  </a:t>
            </a:r>
          </a:p>
          <a:p>
            <a:r>
              <a:rPr lang="en-US" dirty="0" smtClean="0"/>
              <a:t>Assets / Stock Audit at annual intervals </a:t>
            </a:r>
          </a:p>
          <a:p>
            <a:r>
              <a:rPr lang="en-US" dirty="0" smtClean="0"/>
              <a:t> Collaterals Valuation of immovable properties---once in 3 years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10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fontScale="25000" lnSpcReduction="20000"/>
          </a:bodyPr>
          <a:lstStyle/>
          <a:p>
            <a:r>
              <a:rPr lang="en-US" dirty="0" err="1" smtClean="0"/>
              <a:t>i.</a:t>
            </a:r>
            <a:r>
              <a:rPr lang="en-US" sz="6400" dirty="0" err="1" smtClean="0"/>
              <a:t>The</a:t>
            </a:r>
            <a:r>
              <a:rPr lang="en-US" sz="6400" dirty="0" smtClean="0"/>
              <a:t> documents normally we expect in the files:</a:t>
            </a:r>
          </a:p>
          <a:p>
            <a:r>
              <a:rPr lang="en-US" sz="6400" dirty="0" smtClean="0"/>
              <a:t>A.	Loan Application form</a:t>
            </a:r>
          </a:p>
          <a:p>
            <a:r>
              <a:rPr lang="en-US" sz="6400" dirty="0" smtClean="0"/>
              <a:t>B.	DPN </a:t>
            </a:r>
          </a:p>
          <a:p>
            <a:r>
              <a:rPr lang="en-US" sz="6400" dirty="0" smtClean="0"/>
              <a:t>C.	Sanction Letter </a:t>
            </a:r>
          </a:p>
          <a:p>
            <a:r>
              <a:rPr lang="en-US" sz="6400" dirty="0" smtClean="0"/>
              <a:t>D.	Appraisal of Project</a:t>
            </a:r>
          </a:p>
          <a:p>
            <a:r>
              <a:rPr lang="en-US" sz="6400" dirty="0" smtClean="0"/>
              <a:t>E.	Letter of Hypothecation</a:t>
            </a:r>
          </a:p>
          <a:p>
            <a:r>
              <a:rPr lang="en-US" sz="6400" dirty="0" smtClean="0"/>
              <a:t>F.	Agreement for Loan</a:t>
            </a:r>
          </a:p>
          <a:p>
            <a:r>
              <a:rPr lang="en-US" sz="6400" dirty="0" smtClean="0"/>
              <a:t>G.	Letter of guarantee / Counter guarantee</a:t>
            </a:r>
          </a:p>
          <a:p>
            <a:r>
              <a:rPr lang="en-US" sz="6400" dirty="0" smtClean="0"/>
              <a:t>H.	Legal Opinion about non encumbrance status of securities</a:t>
            </a:r>
          </a:p>
          <a:p>
            <a:r>
              <a:rPr lang="en-US" sz="6400" dirty="0" smtClean="0"/>
              <a:t>I.	Non encumbrance certificate</a:t>
            </a:r>
          </a:p>
          <a:p>
            <a:r>
              <a:rPr lang="en-US" sz="6400" dirty="0" smtClean="0"/>
              <a:t>J.	Pre-disbursement Audit Report</a:t>
            </a:r>
          </a:p>
          <a:p>
            <a:r>
              <a:rPr lang="en-US" sz="6400" dirty="0" smtClean="0"/>
              <a:t>K.	Registration of charges in case of a Company</a:t>
            </a:r>
          </a:p>
          <a:p>
            <a:r>
              <a:rPr lang="en-US" sz="6400" dirty="0" smtClean="0"/>
              <a:t>L.	Completion of Mortgaged Properties</a:t>
            </a:r>
          </a:p>
          <a:p>
            <a:r>
              <a:rPr lang="en-US" sz="6400" dirty="0" smtClean="0"/>
              <a:t>M.	Security pledged and recording its lien</a:t>
            </a:r>
          </a:p>
          <a:p>
            <a:r>
              <a:rPr lang="en-US" sz="6400" dirty="0" smtClean="0"/>
              <a:t>N.	Insurance on the charged securities</a:t>
            </a:r>
          </a:p>
          <a:p>
            <a:r>
              <a:rPr lang="en-US" sz="6400" dirty="0" smtClean="0"/>
              <a:t>O.	AOD (Accounts Overdue)</a:t>
            </a:r>
          </a:p>
          <a:p>
            <a:r>
              <a:rPr lang="en-US" sz="6400" dirty="0" smtClean="0"/>
              <a:t>P.	Stock Statement (only paid stocks)non moving stocks are to be excluded</a:t>
            </a:r>
          </a:p>
          <a:p>
            <a:r>
              <a:rPr lang="en-US" sz="6400" dirty="0" smtClean="0"/>
              <a:t>Q.	DP and Inspection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78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199" y="720566"/>
            <a:ext cx="106497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 Compliance and irregularities that usually we see: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Documents not in file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Documents are there but not executed properly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Incase of a Company – charge not recorded with ROC within stipulated period 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Blank / Incomplete documents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Resolution regarding power and authority to borrower –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FDR pledged –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FDR pledged – not endorsed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Latest Financial Statement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Accounts Overdue (AOD)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Insurance Papers –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Insurance expired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Guarantee / Counter Guarantee – expired and deletion from register within reasonable period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Valuation report of Immovable Property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Inspection Report –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Review Removal Report – not on record</a:t>
            </a:r>
          </a:p>
          <a:p>
            <a:pPr marL="3429000" marR="0" lvl="7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charging of penal interest (see conditions from the sanction letter)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4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2434" y="889844"/>
            <a:ext cx="93886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Suggested Mechanism of checking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Loss – nothing to be seen except proper accounting – 100 % provision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Doubtful:</a:t>
            </a:r>
          </a:p>
          <a:p>
            <a:r>
              <a:rPr lang="en-US" dirty="0" smtClean="0"/>
              <a:t>	For Doubtful – 1, Unsecured part Full provision and Secured part – 20 %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	For Doubtful – 2, Unsecured part – 100% and Secured part – 30 %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	For Doubtful – 3, Both part – 100 % </a:t>
            </a:r>
          </a:p>
          <a:p>
            <a:r>
              <a:rPr lang="en-US" dirty="0" smtClean="0"/>
              <a:t>	--Deficit to be verified and for that Security Valuation 	to be seen whether proper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S/Std.- Date of becoming NPA – if more than 12 months</a:t>
            </a:r>
          </a:p>
          <a:p>
            <a:r>
              <a:rPr lang="en-US" dirty="0" smtClean="0"/>
              <a:t>                      Doubtful otherwise 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D. Standard-each and every account – recovery – in light of Prudential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67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Preparation of Audit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	</a:t>
            </a:r>
            <a:r>
              <a:rPr lang="en-US" sz="6400" dirty="0"/>
              <a:t>	</a:t>
            </a:r>
            <a:r>
              <a:rPr lang="en-US" sz="6400" dirty="0" smtClean="0"/>
              <a:t>Accumulate all observations </a:t>
            </a:r>
          </a:p>
          <a:p>
            <a:pPr marL="0" indent="0">
              <a:buNone/>
            </a:pPr>
            <a:r>
              <a:rPr lang="en-US" sz="6400" dirty="0" smtClean="0"/>
              <a:t>ii.	In case of any change, pass MOC and DO NOT change the accounts at Branch level</a:t>
            </a:r>
          </a:p>
          <a:p>
            <a:pPr marL="0" indent="0">
              <a:buNone/>
            </a:pPr>
            <a:r>
              <a:rPr lang="en-US" sz="6400" dirty="0" smtClean="0"/>
              <a:t>iii.	Prepare LFAR – please fill in all the  columns, But avoid “yes”, “no” “NA” or “NIL”. Give your opinion clearly and 	with examples</a:t>
            </a:r>
          </a:p>
          <a:p>
            <a:pPr marL="0" indent="0">
              <a:buNone/>
            </a:pPr>
            <a:r>
              <a:rPr lang="en-US" sz="6400" dirty="0" smtClean="0"/>
              <a:t>iv.	Prepare TAR (Tax Audit Report) </a:t>
            </a:r>
          </a:p>
          <a:p>
            <a:pPr marL="0" indent="0">
              <a:buNone/>
            </a:pPr>
            <a:r>
              <a:rPr lang="en-US" sz="6400" dirty="0" smtClean="0"/>
              <a:t>v.	Any observation on the financial statements, issue special report and attach with the main report</a:t>
            </a:r>
          </a:p>
          <a:p>
            <a:pPr marL="0" indent="0">
              <a:buNone/>
            </a:pPr>
            <a:r>
              <a:rPr lang="en-US" sz="6400" dirty="0" smtClean="0"/>
              <a:t>vi.	Discuss observations </a:t>
            </a:r>
          </a:p>
          <a:p>
            <a:pPr marL="0" indent="0">
              <a:buNone/>
            </a:pPr>
            <a:r>
              <a:rPr lang="en-US" sz="6400" dirty="0" smtClean="0"/>
              <a:t>vii.	Main Report must be on the Firm’s Letter head </a:t>
            </a:r>
          </a:p>
          <a:p>
            <a:pPr marL="0" indent="0">
              <a:buNone/>
            </a:pPr>
            <a:r>
              <a:rPr lang="en-US" sz="6400" dirty="0" smtClean="0"/>
              <a:t>viii.	In case of any serious lapse, report separately to the top management </a:t>
            </a:r>
          </a:p>
          <a:p>
            <a:pPr marL="0" indent="0">
              <a:buNone/>
            </a:pPr>
            <a:r>
              <a:rPr lang="en-US" sz="6400" dirty="0" smtClean="0"/>
              <a:t>ix.	Stamping and initialing – properly done</a:t>
            </a:r>
          </a:p>
          <a:p>
            <a:pPr marL="0" indent="0">
              <a:buNone/>
            </a:pPr>
            <a:r>
              <a:rPr lang="en-US" sz="6400" dirty="0" smtClean="0"/>
              <a:t>x.	Signature by both Auditor and Management of the branch</a:t>
            </a:r>
          </a:p>
          <a:p>
            <a:pPr marL="0" indent="0">
              <a:buNone/>
            </a:pPr>
            <a:r>
              <a:rPr lang="en-US" sz="6400" dirty="0" smtClean="0"/>
              <a:t>xi.	Follow Distribution Chart </a:t>
            </a:r>
          </a:p>
          <a:p>
            <a:pPr marL="0" indent="0">
              <a:buNone/>
            </a:pPr>
            <a:r>
              <a:rPr lang="en-US" sz="6400" dirty="0" smtClean="0"/>
              <a:t>xii.	Take back with you </a:t>
            </a:r>
          </a:p>
          <a:p>
            <a:r>
              <a:rPr lang="en-US" sz="6400" dirty="0" smtClean="0"/>
              <a:t>	One full set of report and main accounts</a:t>
            </a:r>
          </a:p>
          <a:p>
            <a:r>
              <a:rPr lang="en-US" sz="6400" dirty="0" smtClean="0"/>
              <a:t>	Stay Certificate</a:t>
            </a:r>
          </a:p>
          <a:p>
            <a:r>
              <a:rPr lang="en-US" sz="6400" dirty="0" smtClean="0"/>
              <a:t>	Working papers and files duly initialed by the manager wherever  required   ---  Other papers carried by you</a:t>
            </a:r>
          </a:p>
          <a:p>
            <a:r>
              <a:rPr lang="en-US" sz="6400" dirty="0" smtClean="0"/>
              <a:t>	Office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2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endParaRPr lang="en-US" sz="28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657600" lvl="8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Any Questions ?</a:t>
            </a:r>
          </a:p>
          <a:p>
            <a:pPr lvl="1"/>
            <a:endParaRPr lang="en-US" sz="28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endParaRPr lang="en-US" dirty="0" smtClean="0"/>
          </a:p>
          <a:p>
            <a:pPr marL="3657600" lvl="8" indent="0"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Bauhaus 93" panose="04030905020B02020C02" pitchFamily="82" charset="0"/>
              </a:rPr>
              <a:t>  Thank you </a:t>
            </a:r>
            <a:endParaRPr lang="en-US" sz="2800" b="1" i="1" dirty="0">
              <a:solidFill>
                <a:srgbClr val="00206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D773A-175F-44A6-9A6E-8C5DC913B15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u="sng" dirty="0"/>
              <a:t>Requirements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447800"/>
            <a:ext cx="7620000" cy="5029200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mtClean="0">
                <a:latin typeface="Calisto MT" pitchFamily="18" charset="0"/>
              </a:rPr>
              <a:t>Involvement of key engagement team members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mtClean="0">
                <a:latin typeface="Calisto MT" pitchFamily="18" charset="0"/>
              </a:rPr>
              <a:t>Preliminary engagement activities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mtClean="0">
                <a:latin typeface="Calisto MT" pitchFamily="18" charset="0"/>
              </a:rPr>
              <a:t>Planning activities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mtClean="0">
                <a:latin typeface="Calisto MT" pitchFamily="18" charset="0"/>
              </a:rPr>
              <a:t>Documentation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mtClean="0">
                <a:latin typeface="Calisto MT" pitchFamily="18" charset="0"/>
              </a:rPr>
              <a:t>Additional considerations in initial audit engagement</a:t>
            </a:r>
          </a:p>
        </p:txBody>
      </p:sp>
    </p:spTree>
    <p:extLst>
      <p:ext uri="{BB962C8B-B14F-4D97-AF65-F5344CB8AC3E}">
        <p14:creationId xmlns:p14="http://schemas.microsoft.com/office/powerpoint/2010/main" val="34774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1922418" y="334963"/>
            <a:ext cx="7772400" cy="1167266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 dirty="0"/>
              <a:t>          </a:t>
            </a:r>
            <a:r>
              <a:rPr lang="en-US" altLang="en-US" sz="4400" dirty="0" smtClean="0"/>
              <a:t>Audit Sampling SA 530  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dirty="0"/>
              <a:t>          </a:t>
            </a:r>
            <a:r>
              <a:rPr lang="en-US" altLang="en-US" sz="4000" dirty="0" smtClean="0"/>
              <a:t>Plans</a:t>
            </a:r>
            <a:endParaRPr lang="en-US" altLang="en-US" sz="4000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3200400" y="1676400"/>
            <a:ext cx="7162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US" altLang="en-US" dirty="0" smtClean="0"/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When planning the sample consider: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The relationship of the sample to the relevant audit objective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Materiality or the maximum tolerable misstatement or deviation rate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Allowable sampling risk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Characteristics of the population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Select sample items in such a manner that they can be expected to be representative of the population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Sample results should be projected to the population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Items that cannot be audited should be treated as misstatements or deviations in evaluating the sample results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dirty="0" smtClean="0"/>
              <a:t>Nature and cause of misstatements or deviations should be evaluated</a:t>
            </a:r>
          </a:p>
        </p:txBody>
      </p:sp>
      <p:pic>
        <p:nvPicPr>
          <p:cNvPr id="18440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676400"/>
            <a:ext cx="2270125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175000" y="-1588"/>
            <a:ext cx="203200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83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852488"/>
            <a:ext cx="7772400" cy="3810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/>
              <a:t>Audit Sampling for Tests of Controls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idx="1"/>
          </p:nvPr>
        </p:nvSpPr>
        <p:spPr>
          <a:xfrm>
            <a:off x="3048000" y="1752600"/>
            <a:ext cx="7162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Determine the objective of the test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Define the attributes and deviation conditions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Define the population to be sampled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Choose an audit sampling technique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Specify: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The risk of assessing control risk too low</a:t>
            </a:r>
          </a:p>
          <a:p>
            <a:pPr marL="742962" lvl="1" indent="-285755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The tolerable deviation rate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Estimate the population deviation rate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Determine the sample size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Select the sample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Test the sample items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Evaluate the sample results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mtClean="0"/>
              <a:t>Document the sampling procedure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2870200" y="-1588"/>
            <a:ext cx="203200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58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2452688" y="361950"/>
            <a:ext cx="7162800" cy="70485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/>
              <a:t>Audit Sampling for Substantive Tests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idx="1"/>
          </p:nvPr>
        </p:nvSpPr>
        <p:spPr>
          <a:xfrm>
            <a:off x="3429000" y="2057400"/>
            <a:ext cx="6400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Determine the objective of the test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Define the population and sampling unit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Choose an audit sampling technique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Determine the sample size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Select the sample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Test the sample items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Evaluate the sample results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altLang="en-US" sz="2400" b="1"/>
              <a:t>Document the sampling procedure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3175000" y="-1588"/>
            <a:ext cx="203200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6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274319"/>
            <a:ext cx="7772400" cy="1789611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Documentation</a:t>
            </a:r>
            <a:r>
              <a:rPr lang="en-US" altLang="en-US" dirty="0" smtClean="0"/>
              <a:t> SA 230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Objective</a:t>
            </a:r>
            <a:endParaRPr lang="en-US" alt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772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endParaRPr lang="en-US" altLang="en-US" dirty="0" smtClean="0">
              <a:latin typeface="Century Gothic (Headings)"/>
            </a:endParaRPr>
          </a:p>
          <a:p>
            <a:endParaRPr lang="en-US" altLang="en-US" dirty="0">
              <a:latin typeface="Century Gothic (Headings)"/>
            </a:endParaRPr>
          </a:p>
          <a:p>
            <a:endParaRPr lang="en-US" altLang="en-US" dirty="0" smtClean="0">
              <a:latin typeface="Century Gothic (Headings)"/>
            </a:endParaRPr>
          </a:p>
          <a:p>
            <a:pPr lvl="1">
              <a:spcBef>
                <a:spcPts val="1800"/>
              </a:spcBef>
            </a:pPr>
            <a:r>
              <a:rPr lang="en-US" altLang="en-US" sz="2000" dirty="0" smtClean="0">
                <a:latin typeface="Century Gothic (Headings)"/>
              </a:rPr>
              <a:t>Sufficient </a:t>
            </a:r>
            <a:r>
              <a:rPr lang="en-US" altLang="en-US" sz="2000" dirty="0">
                <a:latin typeface="Century Gothic (Headings)"/>
              </a:rPr>
              <a:t>appropriate record of the basis for auditor’s report </a:t>
            </a:r>
          </a:p>
          <a:p>
            <a:pPr lvl="1">
              <a:spcBef>
                <a:spcPts val="1800"/>
              </a:spcBef>
            </a:pPr>
            <a:r>
              <a:rPr lang="en-US" altLang="en-US" sz="2000" dirty="0">
                <a:latin typeface="Century Gothic (Headings)"/>
              </a:rPr>
              <a:t>Evidence that audit planned and performed in accordance with ISAs</a:t>
            </a:r>
            <a:endParaRPr lang="en-US" altLang="en-US" dirty="0" smtClean="0">
              <a:latin typeface="Century Gothic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733773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876300"/>
            <a:ext cx="7772400" cy="685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/>
              <a:t>Factors determining form of working papers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mtClean="0"/>
              <a:t>Size &amp; complexity of the entity </a:t>
            </a:r>
          </a:p>
          <a:p>
            <a:pPr eaLnBrk="1" hangingPunct="1"/>
            <a:r>
              <a:rPr lang="en-US" altLang="en-US" smtClean="0"/>
              <a:t>Conclusion &amp; its need to document. </a:t>
            </a:r>
          </a:p>
          <a:p>
            <a:pPr eaLnBrk="1" hangingPunct="1"/>
            <a:r>
              <a:rPr lang="en-US" altLang="en-US" smtClean="0"/>
              <a:t>Audit methodology &amp; tools used. </a:t>
            </a:r>
          </a:p>
          <a:p>
            <a:pPr eaLnBrk="1" hangingPunct="1"/>
            <a:r>
              <a:rPr lang="en-US" altLang="en-US" smtClean="0"/>
              <a:t>Nature of the audit procedures. </a:t>
            </a:r>
          </a:p>
          <a:p>
            <a:pPr eaLnBrk="1" hangingPunct="1"/>
            <a:r>
              <a:rPr lang="en-US" altLang="en-US" smtClean="0"/>
              <a:t>Significance of the audit evidence. </a:t>
            </a:r>
          </a:p>
          <a:p>
            <a:pPr eaLnBrk="1" hangingPunct="1"/>
            <a:r>
              <a:rPr lang="en-US" altLang="en-US" smtClean="0"/>
              <a:t>Identified risks of material misstatement. </a:t>
            </a:r>
          </a:p>
          <a:p>
            <a:pPr eaLnBrk="1" hangingPunct="1"/>
            <a:r>
              <a:rPr lang="en-US" altLang="en-US" smtClean="0"/>
              <a:t>Nature &amp; extent of exceptions identified.</a:t>
            </a:r>
          </a:p>
        </p:txBody>
      </p:sp>
    </p:spTree>
    <p:extLst>
      <p:ext uri="{BB962C8B-B14F-4D97-AF65-F5344CB8AC3E}">
        <p14:creationId xmlns:p14="http://schemas.microsoft.com/office/powerpoint/2010/main" val="230631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b">
            <a:normAutofit fontScale="90000"/>
          </a:bodyPr>
          <a:lstStyle/>
          <a:p>
            <a:pPr eaLnBrk="1" hangingPunct="1"/>
            <a:r>
              <a:rPr lang="en-US" altLang="en-US"/>
              <a:t>Contents - Permanent and Current Audit file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2438400" y="1625600"/>
            <a:ext cx="7848600" cy="45720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Autofit/>
          </a:bodyPr>
          <a:lstStyle/>
          <a:p>
            <a:pPr marL="0" indent="0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/>
              <a:t>There are two types- </a:t>
            </a:r>
          </a:p>
          <a:p>
            <a:pPr marL="457200" indent="-457200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AutoNum type="alphaLcParenBoth"/>
              <a:defRPr/>
            </a:pPr>
            <a:r>
              <a:rPr lang="en-US" dirty="0"/>
              <a:t>Permanent Audit File </a:t>
            </a:r>
          </a:p>
          <a:p>
            <a:pPr marL="457200" indent="-457200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AutoNum type="alphaLcParenBoth"/>
              <a:defRPr/>
            </a:pPr>
            <a:r>
              <a:rPr lang="en-US" dirty="0"/>
              <a:t>Current Audit File 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US" altLang="en-US" dirty="0"/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/>
              <a:t>Permanent Audit File </a:t>
            </a:r>
          </a:p>
          <a:p>
            <a:pPr marL="0" indent="0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/>
              <a:t>(a) Legal &amp; organizational structure of the entity (</a:t>
            </a:r>
            <a:r>
              <a:rPr lang="en-US" dirty="0" err="1"/>
              <a:t>MoA</a:t>
            </a:r>
            <a:r>
              <a:rPr lang="en-US" dirty="0"/>
              <a:t>, </a:t>
            </a:r>
            <a:r>
              <a:rPr lang="en-US" dirty="0" err="1"/>
              <a:t>AoA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 (b) Copies of important legal documents, agreements &amp; minutes. (c) Study and evaluation of internal controls. (d) Copies of the audited financial statements for previous years and significant observations, (e) Communication with retiring auditor.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/>
              <a:t>Current Audit File </a:t>
            </a:r>
          </a:p>
          <a:p>
            <a:pPr marL="0" indent="0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/>
              <a:t>(a) Letters on re-appointment (b) Board/General meeting minutes (c) Audit plan &amp; </a:t>
            </a:r>
            <a:r>
              <a:rPr lang="en-US" dirty="0" err="1"/>
              <a:t>programme</a:t>
            </a:r>
            <a:r>
              <a:rPr lang="en-US" dirty="0"/>
              <a:t> and results (d) Supervision and review documents. (e) Letters with other auditors, exporters etc. (f) Copies of the financial statements. </a:t>
            </a:r>
            <a:endParaRPr lang="en-US" altLang="en-US" dirty="0"/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US" dirty="0"/>
          </a:p>
        </p:txBody>
      </p:sp>
      <p:pic>
        <p:nvPicPr>
          <p:cNvPr id="20488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1066800"/>
            <a:ext cx="2270125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175000" y="-1588"/>
            <a:ext cx="203200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70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1429</Words>
  <Application>Microsoft Office PowerPoint</Application>
  <PresentationFormat>Widescreen</PresentationFormat>
  <Paragraphs>325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Aharoni</vt:lpstr>
      <vt:lpstr>Arial</vt:lpstr>
      <vt:lpstr>Bauhaus 93</vt:lpstr>
      <vt:lpstr>Calibri</vt:lpstr>
      <vt:lpstr>Calisto MT</vt:lpstr>
      <vt:lpstr>Century Gothic (Headings)</vt:lpstr>
      <vt:lpstr>Times New Roman</vt:lpstr>
      <vt:lpstr>Trebuchet MS</vt:lpstr>
      <vt:lpstr>Wingdings</vt:lpstr>
      <vt:lpstr>Wingdings 3</vt:lpstr>
      <vt:lpstr>Facet</vt:lpstr>
      <vt:lpstr>Planning, Sampling and Documentation in  Bank Branch Audit 2019  </vt:lpstr>
      <vt:lpstr>Planning SA 300  Objective</vt:lpstr>
      <vt:lpstr>Requirements</vt:lpstr>
      <vt:lpstr>          Audit Sampling SA 530             Plans</vt:lpstr>
      <vt:lpstr>Audit Sampling for Tests of Controls</vt:lpstr>
      <vt:lpstr>Audit Sampling for Substantive Tests</vt:lpstr>
      <vt:lpstr>    Documentation SA 230  Objective</vt:lpstr>
      <vt:lpstr>Factors determining form of working papers</vt:lpstr>
      <vt:lpstr>Contents - Permanent and Current Audit file</vt:lpstr>
      <vt:lpstr>On Receipt of Appointment Letter </vt:lpstr>
      <vt:lpstr>To carry with you during your visit to Branches </vt:lpstr>
      <vt:lpstr> Planning: Audit Programme / Training of Staff   </vt:lpstr>
      <vt:lpstr>Planning …contd.</vt:lpstr>
      <vt:lpstr> </vt:lpstr>
      <vt:lpstr>PowerPoint Presentation</vt:lpstr>
      <vt:lpstr>PowerPoint Presentation</vt:lpstr>
      <vt:lpstr>PowerPoint Presentation</vt:lpstr>
      <vt:lpstr>PowerPoint Presentation</vt:lpstr>
      <vt:lpstr>Advances::</vt:lpstr>
      <vt:lpstr>PowerPoint Presentation</vt:lpstr>
      <vt:lpstr>Advances </vt:lpstr>
      <vt:lpstr>PowerPoint Presentation</vt:lpstr>
      <vt:lpstr>PowerPoint Presentation</vt:lpstr>
      <vt:lpstr> Preparation of Audit Report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Bandyopadhyay, Abhijit  (IN - Kolkata)</dc:creator>
  <cp:lastModifiedBy>Bandyopadhyay, Abhijit  (IN - Kolkata)</cp:lastModifiedBy>
  <cp:revision>14</cp:revision>
  <dcterms:created xsi:type="dcterms:W3CDTF">2017-03-25T07:06:09Z</dcterms:created>
  <dcterms:modified xsi:type="dcterms:W3CDTF">2019-03-15T10:43:57Z</dcterms:modified>
</cp:coreProperties>
</file>