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 id="2147483687" r:id="rId2"/>
    <p:sldMasterId id="2147484318" r:id="rId3"/>
    <p:sldMasterId id="2147484331" r:id="rId4"/>
    <p:sldMasterId id="2147484344" r:id="rId5"/>
    <p:sldMasterId id="2147484357" r:id="rId6"/>
    <p:sldMasterId id="2147484370" r:id="rId7"/>
  </p:sldMasterIdLst>
  <p:notesMasterIdLst>
    <p:notesMasterId r:id="rId52"/>
  </p:notesMasterIdLst>
  <p:handoutMasterIdLst>
    <p:handoutMasterId r:id="rId53"/>
  </p:handoutMasterIdLst>
  <p:sldIdLst>
    <p:sldId id="505" r:id="rId8"/>
    <p:sldId id="506" r:id="rId9"/>
    <p:sldId id="528" r:id="rId10"/>
    <p:sldId id="507" r:id="rId11"/>
    <p:sldId id="508" r:id="rId12"/>
    <p:sldId id="517" r:id="rId13"/>
    <p:sldId id="518" r:id="rId14"/>
    <p:sldId id="519" r:id="rId15"/>
    <p:sldId id="522" r:id="rId16"/>
    <p:sldId id="520" r:id="rId17"/>
    <p:sldId id="510" r:id="rId18"/>
    <p:sldId id="511" r:id="rId19"/>
    <p:sldId id="512" r:id="rId20"/>
    <p:sldId id="526" r:id="rId21"/>
    <p:sldId id="521" r:id="rId22"/>
    <p:sldId id="477" r:id="rId23"/>
    <p:sldId id="478" r:id="rId24"/>
    <p:sldId id="480" r:id="rId25"/>
    <p:sldId id="481" r:id="rId26"/>
    <p:sldId id="482" r:id="rId27"/>
    <p:sldId id="483" r:id="rId28"/>
    <p:sldId id="484" r:id="rId29"/>
    <p:sldId id="485" r:id="rId30"/>
    <p:sldId id="486" r:id="rId31"/>
    <p:sldId id="487" r:id="rId32"/>
    <p:sldId id="488" r:id="rId33"/>
    <p:sldId id="529" r:id="rId34"/>
    <p:sldId id="489" r:id="rId35"/>
    <p:sldId id="490" r:id="rId36"/>
    <p:sldId id="491" r:id="rId37"/>
    <p:sldId id="492" r:id="rId38"/>
    <p:sldId id="494" r:id="rId39"/>
    <p:sldId id="493" r:id="rId40"/>
    <p:sldId id="495" r:id="rId41"/>
    <p:sldId id="496" r:id="rId42"/>
    <p:sldId id="497" r:id="rId43"/>
    <p:sldId id="498" r:id="rId44"/>
    <p:sldId id="499" r:id="rId45"/>
    <p:sldId id="533" r:id="rId46"/>
    <p:sldId id="523" r:id="rId47"/>
    <p:sldId id="531" r:id="rId48"/>
    <p:sldId id="532" r:id="rId49"/>
    <p:sldId id="525" r:id="rId50"/>
    <p:sldId id="515" r:id="rId51"/>
  </p:sldIdLst>
  <p:sldSz cx="9144000" cy="6858000" type="screen4x3"/>
  <p:notesSz cx="6797675" cy="987425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Tahoma" pitchFamily="34" charset="0"/>
        <a:ea typeface="+mn-ea"/>
        <a:cs typeface="Times New Roman" pitchFamily="18" charset="0"/>
      </a:defRPr>
    </a:lvl5pPr>
    <a:lvl6pPr marL="2286000" algn="l" defTabSz="914400" rtl="0" eaLnBrk="1" latinLnBrk="0" hangingPunct="1">
      <a:defRPr sz="2400" kern="1200">
        <a:solidFill>
          <a:schemeClr val="tx1"/>
        </a:solidFill>
        <a:latin typeface="Tahoma" pitchFamily="34" charset="0"/>
        <a:ea typeface="+mn-ea"/>
        <a:cs typeface="Times New Roman" pitchFamily="18" charset="0"/>
      </a:defRPr>
    </a:lvl6pPr>
    <a:lvl7pPr marL="2743200" algn="l" defTabSz="914400" rtl="0" eaLnBrk="1" latinLnBrk="0" hangingPunct="1">
      <a:defRPr sz="2400" kern="1200">
        <a:solidFill>
          <a:schemeClr val="tx1"/>
        </a:solidFill>
        <a:latin typeface="Tahoma" pitchFamily="34" charset="0"/>
        <a:ea typeface="+mn-ea"/>
        <a:cs typeface="Times New Roman" pitchFamily="18" charset="0"/>
      </a:defRPr>
    </a:lvl7pPr>
    <a:lvl8pPr marL="3200400" algn="l" defTabSz="914400" rtl="0" eaLnBrk="1" latinLnBrk="0" hangingPunct="1">
      <a:defRPr sz="2400" kern="1200">
        <a:solidFill>
          <a:schemeClr val="tx1"/>
        </a:solidFill>
        <a:latin typeface="Tahoma" pitchFamily="34" charset="0"/>
        <a:ea typeface="+mn-ea"/>
        <a:cs typeface="Times New Roman" pitchFamily="18" charset="0"/>
      </a:defRPr>
    </a:lvl8pPr>
    <a:lvl9pPr marL="3657600" algn="l" defTabSz="914400" rtl="0" eaLnBrk="1" latinLnBrk="0" hangingPunct="1">
      <a:defRPr sz="2400"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uri, V.Rohit Kumar" initials="AVK" lastIdx="4" clrIdx="0">
    <p:extLst>
      <p:ext uri="{19B8F6BF-5375-455C-9EA6-DF929625EA0E}">
        <p15:presenceInfo xmlns:p15="http://schemas.microsoft.com/office/powerpoint/2012/main" userId="Alluri, V.Rohit Kum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4BC"/>
    <a:srgbClr val="996633"/>
    <a:srgbClr val="3399FF"/>
    <a:srgbClr val="0066FF"/>
    <a:srgbClr val="FBFB2F"/>
    <a:srgbClr val="33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8566" autoAdjust="0"/>
  </p:normalViewPr>
  <p:slideViewPr>
    <p:cSldViewPr>
      <p:cViewPr varScale="1">
        <p:scale>
          <a:sx n="74" d="100"/>
          <a:sy n="74" d="100"/>
        </p:scale>
        <p:origin x="1284" y="72"/>
      </p:cViewPr>
      <p:guideLst>
        <p:guide orient="horz" pos="2160"/>
        <p:guide pos="2880"/>
      </p:guideLst>
    </p:cSldViewPr>
  </p:slideViewPr>
  <p:outlineViewPr>
    <p:cViewPr>
      <p:scale>
        <a:sx n="33" d="100"/>
        <a:sy n="33" d="100"/>
      </p:scale>
      <p:origin x="0" y="1890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6" d="100"/>
          <a:sy n="46" d="100"/>
        </p:scale>
        <p:origin x="-2814" y="-11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0"/>
            <a:ext cx="2944813" cy="492607"/>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cs typeface="Times New Roman" charset="0"/>
              </a:defRPr>
            </a:lvl1pPr>
          </a:lstStyle>
          <a:p>
            <a:pPr>
              <a:defRPr/>
            </a:pPr>
            <a:endParaRPr lang="en-US"/>
          </a:p>
        </p:txBody>
      </p:sp>
      <p:sp>
        <p:nvSpPr>
          <p:cNvPr id="47107" name="Rectangle 3"/>
          <p:cNvSpPr>
            <a:spLocks noGrp="1" noChangeArrowheads="1"/>
          </p:cNvSpPr>
          <p:nvPr>
            <p:ph type="dt" sz="quarter" idx="1"/>
          </p:nvPr>
        </p:nvSpPr>
        <p:spPr bwMode="auto">
          <a:xfrm>
            <a:off x="3852863" y="0"/>
            <a:ext cx="2944812" cy="492607"/>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cs typeface="Times New Roman" charset="0"/>
              </a:defRPr>
            </a:lvl1pPr>
          </a:lstStyle>
          <a:p>
            <a:pPr>
              <a:defRPr/>
            </a:pPr>
            <a:endParaRPr lang="en-US"/>
          </a:p>
        </p:txBody>
      </p:sp>
      <p:sp>
        <p:nvSpPr>
          <p:cNvPr id="47108" name="Rectangle 4"/>
          <p:cNvSpPr>
            <a:spLocks noGrp="1" noChangeArrowheads="1"/>
          </p:cNvSpPr>
          <p:nvPr>
            <p:ph type="ftr" sz="quarter" idx="2"/>
          </p:nvPr>
        </p:nvSpPr>
        <p:spPr bwMode="auto">
          <a:xfrm>
            <a:off x="1" y="9381643"/>
            <a:ext cx="2944813" cy="49260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cs typeface="Times New Roman" charset="0"/>
              </a:defRPr>
            </a:lvl1pPr>
          </a:lstStyle>
          <a:p>
            <a:pPr>
              <a:defRPr/>
            </a:pPr>
            <a:endParaRPr lang="en-US"/>
          </a:p>
        </p:txBody>
      </p:sp>
      <p:sp>
        <p:nvSpPr>
          <p:cNvPr id="47109" name="Rectangle 5"/>
          <p:cNvSpPr>
            <a:spLocks noGrp="1" noChangeArrowheads="1"/>
          </p:cNvSpPr>
          <p:nvPr>
            <p:ph type="sldNum" sz="quarter" idx="3"/>
          </p:nvPr>
        </p:nvSpPr>
        <p:spPr bwMode="auto">
          <a:xfrm>
            <a:off x="3852863" y="9381643"/>
            <a:ext cx="2944812" cy="49260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cs typeface="Times New Roman" charset="0"/>
              </a:defRPr>
            </a:lvl1pPr>
          </a:lstStyle>
          <a:p>
            <a:pPr>
              <a:defRPr/>
            </a:pPr>
            <a:fld id="{16BA88AA-1271-4615-9EED-1C3D38E0E273}" type="slidenum">
              <a:rPr lang="en-US"/>
              <a:pPr>
                <a:defRPr/>
              </a:pPr>
              <a:t>‹#›</a:t>
            </a:fld>
            <a:endParaRPr lang="en-US"/>
          </a:p>
        </p:txBody>
      </p:sp>
    </p:spTree>
    <p:extLst>
      <p:ext uri="{BB962C8B-B14F-4D97-AF65-F5344CB8AC3E}">
        <p14:creationId xmlns:p14="http://schemas.microsoft.com/office/powerpoint/2010/main" val="334729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7"/>
          </a:xfrm>
          <a:prstGeom prst="rect">
            <a:avLst/>
          </a:prstGeom>
        </p:spPr>
        <p:txBody>
          <a:bodyPr vert="horz" lIns="91440" tIns="45720" rIns="91440" bIns="45720" rtlCol="0"/>
          <a:lstStyle>
            <a:lvl1pPr algn="l">
              <a:defRPr sz="1200">
                <a:cs typeface="Times New Roman" charset="0"/>
              </a:defRPr>
            </a:lvl1pPr>
          </a:lstStyle>
          <a:p>
            <a:pPr>
              <a:defRPr/>
            </a:pPr>
            <a:endParaRPr lang="en-US"/>
          </a:p>
        </p:txBody>
      </p:sp>
      <p:sp>
        <p:nvSpPr>
          <p:cNvPr id="3" name="Date Placeholder 2"/>
          <p:cNvSpPr>
            <a:spLocks noGrp="1"/>
          </p:cNvSpPr>
          <p:nvPr>
            <p:ph type="dt" idx="1"/>
          </p:nvPr>
        </p:nvSpPr>
        <p:spPr>
          <a:xfrm>
            <a:off x="3849688" y="0"/>
            <a:ext cx="2946400" cy="494187"/>
          </a:xfrm>
          <a:prstGeom prst="rect">
            <a:avLst/>
          </a:prstGeom>
        </p:spPr>
        <p:txBody>
          <a:bodyPr vert="horz" lIns="91440" tIns="45720" rIns="91440" bIns="45720" rtlCol="0"/>
          <a:lstStyle>
            <a:lvl1pPr algn="r">
              <a:defRPr sz="1200">
                <a:cs typeface="Times New Roman" charset="0"/>
              </a:defRPr>
            </a:lvl1pPr>
          </a:lstStyle>
          <a:p>
            <a:pPr>
              <a:defRPr/>
            </a:pPr>
            <a:fld id="{97784F79-335E-40D1-83E4-66182D462EC7}" type="datetimeFigureOut">
              <a:rPr lang="en-US"/>
              <a:pPr>
                <a:defRPr/>
              </a:pPr>
              <a:t>11/27/2020</a:t>
            </a:fld>
            <a:endParaRPr 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1038" y="4690822"/>
            <a:ext cx="5435600" cy="4442939"/>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8485"/>
            <a:ext cx="2946400" cy="494187"/>
          </a:xfrm>
          <a:prstGeom prst="rect">
            <a:avLst/>
          </a:prstGeom>
        </p:spPr>
        <p:txBody>
          <a:bodyPr vert="horz" lIns="91440" tIns="45720" rIns="91440" bIns="45720" rtlCol="0" anchor="b"/>
          <a:lstStyle>
            <a:lvl1pPr algn="l">
              <a:defRPr sz="1200">
                <a:cs typeface="Times New Roman" charset="0"/>
              </a:defRPr>
            </a:lvl1pPr>
          </a:lstStyle>
          <a:p>
            <a:pPr>
              <a:defRPr/>
            </a:pPr>
            <a:endParaRPr lang="en-US"/>
          </a:p>
        </p:txBody>
      </p:sp>
      <p:sp>
        <p:nvSpPr>
          <p:cNvPr id="7" name="Slide Number Placeholder 6"/>
          <p:cNvSpPr>
            <a:spLocks noGrp="1"/>
          </p:cNvSpPr>
          <p:nvPr>
            <p:ph type="sldNum" sz="quarter" idx="5"/>
          </p:nvPr>
        </p:nvSpPr>
        <p:spPr>
          <a:xfrm>
            <a:off x="3849688" y="9378485"/>
            <a:ext cx="2946400" cy="494187"/>
          </a:xfrm>
          <a:prstGeom prst="rect">
            <a:avLst/>
          </a:prstGeom>
        </p:spPr>
        <p:txBody>
          <a:bodyPr vert="horz" lIns="91440" tIns="45720" rIns="91440" bIns="45720" rtlCol="0" anchor="b"/>
          <a:lstStyle>
            <a:lvl1pPr algn="r">
              <a:defRPr sz="1200">
                <a:cs typeface="Times New Roman" charset="0"/>
              </a:defRPr>
            </a:lvl1pPr>
          </a:lstStyle>
          <a:p>
            <a:pPr>
              <a:defRPr/>
            </a:pPr>
            <a:fld id="{5E44635B-1505-4DB1-A487-5DEA578FBE70}" type="slidenum">
              <a:rPr lang="en-US"/>
              <a:pPr>
                <a:defRPr/>
              </a:pPr>
              <a:t>‹#›</a:t>
            </a:fld>
            <a:endParaRPr lang="en-US"/>
          </a:p>
        </p:txBody>
      </p:sp>
    </p:spTree>
    <p:extLst>
      <p:ext uri="{BB962C8B-B14F-4D97-AF65-F5344CB8AC3E}">
        <p14:creationId xmlns:p14="http://schemas.microsoft.com/office/powerpoint/2010/main" val="2749367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C2BF4BD-2BF8-4297-91BD-F9CA5F9964B1}" type="slidenum">
              <a:rPr lang="en-IN" altLang="en-US" smtClean="0">
                <a:solidFill>
                  <a:srgbClr val="000000"/>
                </a:solidFill>
              </a:rPr>
              <a:pPr/>
              <a:t>1</a:t>
            </a:fld>
            <a:endParaRPr lang="en-IN" altLang="en-US">
              <a:solidFill>
                <a:srgbClr val="000000"/>
              </a:solidFill>
            </a:endParaRPr>
          </a:p>
        </p:txBody>
      </p:sp>
    </p:spTree>
    <p:extLst>
      <p:ext uri="{BB962C8B-B14F-4D97-AF65-F5344CB8AC3E}">
        <p14:creationId xmlns:p14="http://schemas.microsoft.com/office/powerpoint/2010/main" val="3841343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a:buChar char="•"/>
              <a:defRPr/>
            </a:pPr>
            <a:r>
              <a:rPr lang="en-GB" u="sng" dirty="0">
                <a:latin typeface="Calibri" pitchFamily="34" charset="0"/>
                <a:cs typeface="Calibri" pitchFamily="34" charset="0"/>
              </a:rPr>
              <a:t>What XBRL do:-</a:t>
            </a:r>
            <a:r>
              <a:rPr lang="en-GB" u="sng" baseline="0" dirty="0">
                <a:latin typeface="Calibri" pitchFamily="34" charset="0"/>
                <a:cs typeface="Calibri" pitchFamily="34" charset="0"/>
              </a:rPr>
              <a:t> </a:t>
            </a:r>
            <a:endParaRPr lang="en-GB" u="sng" dirty="0">
              <a:latin typeface="Calibri" pitchFamily="34" charset="0"/>
              <a:cs typeface="Calibri" pitchFamily="34" charset="0"/>
            </a:endParaRPr>
          </a:p>
          <a:p>
            <a:pPr marL="342900" indent="-342900">
              <a:buFont typeface="Arial"/>
              <a:buChar char="•"/>
              <a:defRPr/>
            </a:pPr>
            <a:r>
              <a:rPr lang="en-GB" dirty="0">
                <a:latin typeface="Calibri" pitchFamily="34" charset="0"/>
                <a:cs typeface="Calibri" pitchFamily="34" charset="0"/>
              </a:rPr>
              <a:t>It enables tags to be applied to items of financial data that uniquely identify each fact to a computer. These are more than simple identifiers. </a:t>
            </a:r>
            <a:r>
              <a:rPr lang="en-SG" dirty="0">
                <a:latin typeface="Calibri" pitchFamily="34" charset="0"/>
              </a:rPr>
              <a:t>They provide a range of information about the item that computers need to understand it</a:t>
            </a:r>
            <a:endParaRPr lang="en-GB" dirty="0">
              <a:latin typeface="Calibri" pitchFamily="34" charset="0"/>
              <a:cs typeface="Calibri" pitchFamily="34" charset="0"/>
            </a:endParaRPr>
          </a:p>
          <a:p>
            <a:pPr marL="342900" indent="-342900">
              <a:buFont typeface="Arial"/>
              <a:buChar char="•"/>
              <a:defRPr/>
            </a:pPr>
            <a:endParaRPr lang="en-GB" dirty="0">
              <a:latin typeface="Calibri" pitchFamily="34" charset="0"/>
              <a:cs typeface="Calibri" pitchFamily="34" charset="0"/>
            </a:endParaRPr>
          </a:p>
          <a:p>
            <a:pPr marL="342900" indent="-342900">
              <a:buFont typeface="Arial"/>
              <a:buChar char="•"/>
              <a:defRPr/>
            </a:pPr>
            <a:r>
              <a:rPr lang="en-GB" dirty="0">
                <a:latin typeface="Calibri" pitchFamily="34" charset="0"/>
                <a:cs typeface="Calibri" pitchFamily="34" charset="0"/>
              </a:rPr>
              <a:t>It attaches large amounts of human readable information to each fact so that it is uniquely identified to a non-technical person.  This additional information about each item can be made available in different languages</a:t>
            </a:r>
          </a:p>
          <a:p>
            <a:pPr marL="342900" indent="-342900">
              <a:buFont typeface="Arial"/>
              <a:buChar char="•"/>
              <a:defRPr/>
            </a:pPr>
            <a:endParaRPr lang="en-GB" dirty="0">
              <a:latin typeface="Calibri" pitchFamily="34" charset="0"/>
              <a:cs typeface="Calibri" pitchFamily="34" charset="0"/>
            </a:endParaRPr>
          </a:p>
          <a:p>
            <a:pPr marL="342900" indent="-342900">
              <a:buFont typeface="Arial"/>
              <a:buChar char="•"/>
              <a:defRPr/>
            </a:pPr>
            <a:r>
              <a:rPr lang="en-SG" dirty="0">
                <a:latin typeface="Calibri" pitchFamily="34" charset="0"/>
              </a:rPr>
              <a:t>XBRL can show how items are related to one another in a classification system (e.g. financial statement) and also mathematically</a:t>
            </a:r>
          </a:p>
          <a:p>
            <a:pPr marL="342900" indent="-342900">
              <a:buFont typeface="Arial"/>
              <a:buChar char="•"/>
              <a:defRPr/>
            </a:pPr>
            <a:endParaRPr lang="en-SG" dirty="0">
              <a:latin typeface="Calibri" pitchFamily="34" charset="0"/>
            </a:endParaRPr>
          </a:p>
          <a:p>
            <a:pPr marL="342900" indent="-342900">
              <a:buFont typeface="Arial"/>
              <a:buChar char="•"/>
              <a:defRPr/>
            </a:pPr>
            <a:r>
              <a:rPr lang="en-SG" dirty="0">
                <a:latin typeface="Calibri" pitchFamily="34" charset="0"/>
              </a:rPr>
              <a:t>The XML tagging means that the information in a business report is computer readable and can be more easily extracted, searched and analysed by users of that information</a:t>
            </a:r>
            <a:endParaRPr lang="en-GB" dirty="0">
              <a:latin typeface="Calibri" pitchFamily="34" charset="0"/>
            </a:endParaRPr>
          </a:p>
          <a:p>
            <a:pPr marL="342900" indent="-342900">
              <a:buFont typeface="Arial"/>
              <a:buChar char="•"/>
              <a:defRPr/>
            </a:pPr>
            <a:endParaRPr lang="en-GB" dirty="0">
              <a:latin typeface="Calibri" pitchFamily="34" charset="0"/>
            </a:endParaRPr>
          </a:p>
          <a:p>
            <a:pPr marL="342900" indent="-342900">
              <a:buFont typeface="Arial"/>
              <a:buChar char="•"/>
              <a:defRPr/>
            </a:pPr>
            <a:r>
              <a:rPr lang="en-GB" dirty="0">
                <a:latin typeface="Calibri" pitchFamily="34" charset="0"/>
                <a:cs typeface="Calibri" pitchFamily="34" charset="0"/>
              </a:rPr>
              <a:t>It represents an agreement between many countries and organisations on how this should be achieved</a:t>
            </a:r>
          </a:p>
          <a:p>
            <a:endParaRPr lang="en-IN" dirty="0"/>
          </a:p>
        </p:txBody>
      </p:sp>
      <p:sp>
        <p:nvSpPr>
          <p:cNvPr id="4" name="Slide Number Placeholder 3"/>
          <p:cNvSpPr>
            <a:spLocks noGrp="1"/>
          </p:cNvSpPr>
          <p:nvPr>
            <p:ph type="sldNum" sz="quarter" idx="10"/>
          </p:nvPr>
        </p:nvSpPr>
        <p:spPr/>
        <p:txBody>
          <a:bodyPr/>
          <a:lstStyle/>
          <a:p>
            <a:fld id="{2B4EE39F-9179-44BC-ABEC-1CE11441DD13}" type="slidenum">
              <a:rPr lang="en-IN" smtClean="0">
                <a:solidFill>
                  <a:prstClr val="black"/>
                </a:solidFill>
              </a:rPr>
              <a:pPr/>
              <a:t>13</a:t>
            </a:fld>
            <a:endParaRPr lang="en-IN" dirty="0">
              <a:solidFill>
                <a:prstClr val="black"/>
              </a:solidFill>
            </a:endParaRPr>
          </a:p>
        </p:txBody>
      </p:sp>
    </p:spTree>
    <p:extLst>
      <p:ext uri="{BB962C8B-B14F-4D97-AF65-F5344CB8AC3E}">
        <p14:creationId xmlns:p14="http://schemas.microsoft.com/office/powerpoint/2010/main" val="313490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5E44635B-1505-4DB1-A487-5DEA578FBE70}"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992019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5E44635B-1505-4DB1-A487-5DEA578FBE70}"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604230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5E44635B-1505-4DB1-A487-5DEA578FBE70}"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1589777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2C9F46-13D1-4E5D-8379-226C04A9FFCD}" type="slidenum">
              <a:rPr lang="en-US" smtClean="0">
                <a:cs typeface="Times New Roman" pitchFamily="18" charset="0"/>
              </a:rPr>
              <a:pPr/>
              <a:t>44</a:t>
            </a:fld>
            <a:endParaRPr lang="en-US">
              <a:cs typeface="Times New Roman" pitchFamily="18" charset="0"/>
            </a:endParaRPr>
          </a:p>
        </p:txBody>
      </p:sp>
    </p:spTree>
    <p:extLst>
      <p:ext uri="{BB962C8B-B14F-4D97-AF65-F5344CB8AC3E}">
        <p14:creationId xmlns:p14="http://schemas.microsoft.com/office/powerpoint/2010/main" val="213836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C87C6D-DAED-481E-91B4-753C3E0D43D0}" type="slidenum">
              <a:rPr lang="en-US" altLang="en-US">
                <a:solidFill>
                  <a:prstClr val="black"/>
                </a:solidFill>
                <a:latin typeface="Calibri" panose="020F0502020204030204" pitchFamily="34" charset="0"/>
              </a:rPr>
              <a:pPr eaLnBrk="1" hangingPunct="1"/>
              <a:t>4</a:t>
            </a:fld>
            <a:endParaRPr lang="en-US" altLang="en-US">
              <a:solidFill>
                <a:prstClr val="black"/>
              </a:solidFill>
              <a:latin typeface="Calibri" panose="020F0502020204030204" pitchFamily="34" charset="0"/>
            </a:endParaRPr>
          </a:p>
        </p:txBody>
      </p:sp>
      <p:sp>
        <p:nvSpPr>
          <p:cNvPr id="17411" name="Rectangle 7"/>
          <p:cNvSpPr txBox="1">
            <a:spLocks noGrp="1" noChangeArrowheads="1"/>
          </p:cNvSpPr>
          <p:nvPr/>
        </p:nvSpPr>
        <p:spPr bwMode="auto">
          <a:xfrm>
            <a:off x="3884613" y="8637996"/>
            <a:ext cx="2971800" cy="45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0A2F582-D6F1-4860-A1BA-AC889CC3BBB8}" type="slidenum">
              <a:rPr lang="en-US" altLang="en-US">
                <a:solidFill>
                  <a:prstClr val="black"/>
                </a:solidFill>
              </a:rPr>
              <a:pPr algn="r" eaLnBrk="1" hangingPunct="1"/>
              <a:t>4</a:t>
            </a:fld>
            <a:endParaRPr lang="en-US" altLang="en-US">
              <a:solidFill>
                <a:prstClr val="black"/>
              </a:solidFill>
            </a:endParaRPr>
          </a:p>
        </p:txBody>
      </p:sp>
      <p:sp>
        <p:nvSpPr>
          <p:cNvPr id="17412" name="Rectangle 2"/>
          <p:cNvSpPr>
            <a:spLocks noGrp="1" noRot="1" noChangeAspect="1" noChangeArrowheads="1" noTextEdit="1"/>
          </p:cNvSpPr>
          <p:nvPr>
            <p:ph type="sldImg"/>
          </p:nvPr>
        </p:nvSpPr>
        <p:spPr bwMode="auto">
          <a:xfrm>
            <a:off x="1157288" y="682625"/>
            <a:ext cx="4546600" cy="3409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3"/>
          <p:cNvSpPr>
            <a:spLocks noGrp="1" noChangeArrowheads="1"/>
          </p:cNvSpPr>
          <p:nvPr>
            <p:ph type="body" idx="1"/>
          </p:nvPr>
        </p:nvSpPr>
        <p:spPr bwMode="auto">
          <a:xfrm>
            <a:off x="914400" y="4319787"/>
            <a:ext cx="5029200" cy="40924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Elaborate</a:t>
            </a:r>
          </a:p>
        </p:txBody>
      </p:sp>
    </p:spTree>
    <p:extLst>
      <p:ext uri="{BB962C8B-B14F-4D97-AF65-F5344CB8AC3E}">
        <p14:creationId xmlns:p14="http://schemas.microsoft.com/office/powerpoint/2010/main" val="65857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5E44635B-1505-4DB1-A487-5DEA578FBE70}"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8299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5E44635B-1505-4DB1-A487-5DEA578FBE70}"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68329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5E44635B-1505-4DB1-A487-5DEA578FBE70}"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170733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5E44635B-1505-4DB1-A487-5DEA578FBE70}"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68940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5E44635B-1505-4DB1-A487-5DEA578FBE70}"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521893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a:buChar char="•"/>
              <a:defRPr/>
            </a:pPr>
            <a:r>
              <a:rPr lang="en-GB" u="sng" dirty="0">
                <a:latin typeface="Calibri" pitchFamily="34" charset="0"/>
                <a:cs typeface="Calibri" pitchFamily="34" charset="0"/>
              </a:rPr>
              <a:t>What XBRL do:-</a:t>
            </a:r>
            <a:r>
              <a:rPr lang="en-GB" u="sng" baseline="0" dirty="0">
                <a:latin typeface="Calibri" pitchFamily="34" charset="0"/>
                <a:cs typeface="Calibri" pitchFamily="34" charset="0"/>
              </a:rPr>
              <a:t> </a:t>
            </a:r>
            <a:endParaRPr lang="en-GB" u="sng" dirty="0">
              <a:latin typeface="Calibri" pitchFamily="34" charset="0"/>
              <a:cs typeface="Calibri" pitchFamily="34" charset="0"/>
            </a:endParaRPr>
          </a:p>
          <a:p>
            <a:pPr marL="342900" indent="-342900">
              <a:buFont typeface="Arial"/>
              <a:buChar char="•"/>
              <a:defRPr/>
            </a:pPr>
            <a:r>
              <a:rPr lang="en-GB" dirty="0">
                <a:latin typeface="Calibri" pitchFamily="34" charset="0"/>
                <a:cs typeface="Calibri" pitchFamily="34" charset="0"/>
              </a:rPr>
              <a:t>It enables tags to be applied to items of financial data that uniquely identify each fact to a computer. These are more than simple identifiers. </a:t>
            </a:r>
            <a:r>
              <a:rPr lang="en-SG" dirty="0">
                <a:latin typeface="Calibri" pitchFamily="34" charset="0"/>
              </a:rPr>
              <a:t>They provide a range of information about the item that computers need to understand it</a:t>
            </a:r>
            <a:endParaRPr lang="en-GB" dirty="0">
              <a:latin typeface="Calibri" pitchFamily="34" charset="0"/>
              <a:cs typeface="Calibri" pitchFamily="34" charset="0"/>
            </a:endParaRPr>
          </a:p>
          <a:p>
            <a:pPr marL="342900" indent="-342900">
              <a:buFont typeface="Arial"/>
              <a:buChar char="•"/>
              <a:defRPr/>
            </a:pPr>
            <a:endParaRPr lang="en-GB" dirty="0">
              <a:latin typeface="Calibri" pitchFamily="34" charset="0"/>
              <a:cs typeface="Calibri" pitchFamily="34" charset="0"/>
            </a:endParaRPr>
          </a:p>
          <a:p>
            <a:pPr marL="342900" indent="-342900">
              <a:buFont typeface="Arial"/>
              <a:buChar char="•"/>
              <a:defRPr/>
            </a:pPr>
            <a:r>
              <a:rPr lang="en-GB" dirty="0">
                <a:latin typeface="Calibri" pitchFamily="34" charset="0"/>
                <a:cs typeface="Calibri" pitchFamily="34" charset="0"/>
              </a:rPr>
              <a:t>It attaches large amounts of human readable information to each fact so that it is uniquely identified to a non-technical person.  This additional information about each item can be made available in different languages</a:t>
            </a:r>
          </a:p>
          <a:p>
            <a:pPr marL="342900" indent="-342900">
              <a:buFont typeface="Arial"/>
              <a:buChar char="•"/>
              <a:defRPr/>
            </a:pPr>
            <a:endParaRPr lang="en-GB" dirty="0">
              <a:latin typeface="Calibri" pitchFamily="34" charset="0"/>
              <a:cs typeface="Calibri" pitchFamily="34" charset="0"/>
            </a:endParaRPr>
          </a:p>
          <a:p>
            <a:pPr marL="342900" indent="-342900">
              <a:buFont typeface="Arial"/>
              <a:buChar char="•"/>
              <a:defRPr/>
            </a:pPr>
            <a:r>
              <a:rPr lang="en-SG" dirty="0">
                <a:latin typeface="Calibri" pitchFamily="34" charset="0"/>
              </a:rPr>
              <a:t>XBRL can show how items are related to one another in a classification system (e.g. financial statement) and also mathematically</a:t>
            </a:r>
          </a:p>
          <a:p>
            <a:pPr marL="342900" indent="-342900">
              <a:buFont typeface="Arial"/>
              <a:buChar char="•"/>
              <a:defRPr/>
            </a:pPr>
            <a:endParaRPr lang="en-SG" dirty="0">
              <a:latin typeface="Calibri" pitchFamily="34" charset="0"/>
            </a:endParaRPr>
          </a:p>
          <a:p>
            <a:pPr marL="342900" indent="-342900">
              <a:buFont typeface="Arial"/>
              <a:buChar char="•"/>
              <a:defRPr/>
            </a:pPr>
            <a:r>
              <a:rPr lang="en-SG" dirty="0">
                <a:latin typeface="Calibri" pitchFamily="34" charset="0"/>
              </a:rPr>
              <a:t>The XML tagging means that the information in a business report is computer readable and can be more easily extracted, searched and analysed by users of that information</a:t>
            </a:r>
            <a:endParaRPr lang="en-GB" dirty="0">
              <a:latin typeface="Calibri" pitchFamily="34" charset="0"/>
            </a:endParaRPr>
          </a:p>
          <a:p>
            <a:pPr marL="342900" indent="-342900">
              <a:buFont typeface="Arial"/>
              <a:buChar char="•"/>
              <a:defRPr/>
            </a:pPr>
            <a:endParaRPr lang="en-GB" dirty="0">
              <a:latin typeface="Calibri" pitchFamily="34" charset="0"/>
            </a:endParaRPr>
          </a:p>
          <a:p>
            <a:pPr marL="342900" indent="-342900">
              <a:buFont typeface="Arial"/>
              <a:buChar char="•"/>
              <a:defRPr/>
            </a:pPr>
            <a:r>
              <a:rPr lang="en-GB" dirty="0">
                <a:latin typeface="Calibri" pitchFamily="34" charset="0"/>
                <a:cs typeface="Calibri" pitchFamily="34" charset="0"/>
              </a:rPr>
              <a:t>It represents an agreement between many countries and organisations on how this should be achieved</a:t>
            </a:r>
          </a:p>
          <a:p>
            <a:endParaRPr lang="en-IN" dirty="0"/>
          </a:p>
        </p:txBody>
      </p:sp>
      <p:sp>
        <p:nvSpPr>
          <p:cNvPr id="4" name="Slide Number Placeholder 3"/>
          <p:cNvSpPr>
            <a:spLocks noGrp="1"/>
          </p:cNvSpPr>
          <p:nvPr>
            <p:ph type="sldNum" sz="quarter" idx="10"/>
          </p:nvPr>
        </p:nvSpPr>
        <p:spPr/>
        <p:txBody>
          <a:bodyPr/>
          <a:lstStyle/>
          <a:p>
            <a:fld id="{2B4EE39F-9179-44BC-ABEC-1CE11441DD13}" type="slidenum">
              <a:rPr lang="en-IN" smtClean="0">
                <a:solidFill>
                  <a:prstClr val="black"/>
                </a:solidFill>
              </a:rPr>
              <a:pPr/>
              <a:t>11</a:t>
            </a:fld>
            <a:endParaRPr lang="en-IN" dirty="0">
              <a:solidFill>
                <a:prstClr val="black"/>
              </a:solidFill>
            </a:endParaRPr>
          </a:p>
        </p:txBody>
      </p:sp>
    </p:spTree>
    <p:extLst>
      <p:ext uri="{BB962C8B-B14F-4D97-AF65-F5344CB8AC3E}">
        <p14:creationId xmlns:p14="http://schemas.microsoft.com/office/powerpoint/2010/main" val="2703294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5E44635B-1505-4DB1-A487-5DEA578FBE70}"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780984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990600" y="304800"/>
            <a:ext cx="7467600" cy="228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IN"/>
          </a:p>
        </p:txBody>
      </p:sp>
      <p:sp>
        <p:nvSpPr>
          <p:cNvPr id="5" name="Line 8"/>
          <p:cNvSpPr>
            <a:spLocks noChangeShapeType="1"/>
          </p:cNvSpPr>
          <p:nvPr/>
        </p:nvSpPr>
        <p:spPr bwMode="auto">
          <a:xfrm>
            <a:off x="685800" y="6324600"/>
            <a:ext cx="7807325" cy="0"/>
          </a:xfrm>
          <a:prstGeom prst="line">
            <a:avLst/>
          </a:prstGeom>
          <a:noFill/>
          <a:ln w="19050">
            <a:solidFill>
              <a:schemeClr val="accent1"/>
            </a:solidFill>
            <a:round/>
            <a:headEnd/>
            <a:tailEnd/>
          </a:ln>
        </p:spPr>
        <p:txBody>
          <a:bodyPr/>
          <a:lstStyle/>
          <a:p>
            <a:pPr>
              <a:defRPr/>
            </a:pPr>
            <a:endParaRPr lang="en-IN"/>
          </a:p>
        </p:txBody>
      </p:sp>
      <p:sp>
        <p:nvSpPr>
          <p:cNvPr id="6" name="Rectangle 5"/>
          <p:cNvSpPr>
            <a:spLocks noChangeArrowheads="1"/>
          </p:cNvSpPr>
          <p:nvPr/>
        </p:nvSpPr>
        <p:spPr bwMode="auto">
          <a:xfrm>
            <a:off x="0" y="6581775"/>
            <a:ext cx="9144000" cy="276225"/>
          </a:xfrm>
          <a:prstGeom prst="rect">
            <a:avLst/>
          </a:prstGeom>
          <a:solidFill>
            <a:srgbClr val="699F4B"/>
          </a:solidFill>
          <a:ln w="9525">
            <a:noFill/>
            <a:miter lim="800000"/>
            <a:headEnd/>
            <a:tailEnd/>
          </a:ln>
        </p:spPr>
        <p:txBody>
          <a:bodyPr>
            <a:spAutoFit/>
          </a:bodyPr>
          <a:lstStyle/>
          <a:p>
            <a:pPr algn="ctr">
              <a:defRPr/>
            </a:pPr>
            <a:r>
              <a:rPr lang="en-US" sz="1200" b="1">
                <a:solidFill>
                  <a:schemeClr val="bg1"/>
                </a:solidFill>
              </a:rPr>
              <a:t>		                                                               Department of Statistics and Information Management  </a:t>
            </a:r>
            <a:endParaRPr lang="fr-FR" sz="1200" b="1">
              <a:solidFill>
                <a:schemeClr val="bg1"/>
              </a:solidFill>
            </a:endParaRPr>
          </a:p>
        </p:txBody>
      </p:sp>
      <p:pic>
        <p:nvPicPr>
          <p:cNvPr id="7" name="Picture 6" descr="rbi"/>
          <p:cNvPicPr>
            <a:picLocks noChangeAspect="1" noChangeArrowheads="1"/>
          </p:cNvPicPr>
          <p:nvPr/>
        </p:nvPicPr>
        <p:blipFill>
          <a:blip r:embed="rId2" cstate="print">
            <a:lum contrast="36000"/>
          </a:blip>
          <a:srcRect/>
          <a:stretch>
            <a:fillRect/>
          </a:stretch>
        </p:blipFill>
        <p:spPr bwMode="auto">
          <a:xfrm>
            <a:off x="457200" y="228600"/>
            <a:ext cx="990600" cy="914400"/>
          </a:xfrm>
          <a:prstGeom prst="rect">
            <a:avLst/>
          </a:prstGeom>
          <a:gradFill rotWithShape="0">
            <a:gsLst>
              <a:gs pos="0">
                <a:schemeClr val="hlink"/>
              </a:gs>
              <a:gs pos="100000">
                <a:schemeClr val="hlink">
                  <a:gamma/>
                  <a:shade val="46275"/>
                  <a:invGamma/>
                </a:schemeClr>
              </a:gs>
            </a:gsLst>
            <a:lin ang="5400000" scaled="1"/>
          </a:gradFill>
        </p:spPr>
      </p:pic>
      <p:sp>
        <p:nvSpPr>
          <p:cNvPr id="44034" name="Rectangle 2"/>
          <p:cNvSpPr>
            <a:spLocks noGrp="1" noChangeArrowheads="1"/>
          </p:cNvSpPr>
          <p:nvPr>
            <p:ph type="ctrTitle"/>
          </p:nvPr>
        </p:nvSpPr>
        <p:spPr>
          <a:xfrm>
            <a:off x="914400" y="1524000"/>
            <a:ext cx="7623175" cy="1752600"/>
          </a:xfrm>
        </p:spPr>
        <p:txBody>
          <a:bodyPr/>
          <a:lstStyle>
            <a:lvl1pPr>
              <a:defRPr sz="4400"/>
            </a:lvl1pPr>
          </a:lstStyle>
          <a:p>
            <a:r>
              <a:rPr lang="en-US" altLang="en-US"/>
              <a:t>Click to edit Master title style</a:t>
            </a:r>
            <a:endParaRPr lang="en-US" altLang="en-US" dirty="0"/>
          </a:p>
        </p:txBody>
      </p:sp>
      <p:sp>
        <p:nvSpPr>
          <p:cNvPr id="440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C4837BB4-B4BD-482F-A98D-B92DF46C5A9E}" type="slidenum">
              <a:rPr lang="en-IN"/>
              <a:pPr>
                <a:defRPr/>
              </a:pPr>
              <a:t>‹#›</a:t>
            </a:fld>
            <a:endParaRPr lang="en-IN"/>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400847EF-4490-40A2-8DFC-1632CDA22C9B}" type="slidenum">
              <a:rPr lang="en-IN"/>
              <a:pPr>
                <a:defRPr/>
              </a:pPr>
              <a:t>‹#›</a:t>
            </a:fld>
            <a:endParaRPr lang="en-IN"/>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7813"/>
            <a:ext cx="75438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F628F58A-98D2-4D1E-AEA3-AFC8EF495633}" type="slidenum">
              <a:rPr lang="en-IN"/>
              <a:pPr>
                <a:defRPr/>
              </a:pPr>
              <a:t>‹#›</a:t>
            </a:fld>
            <a:endParaRPr lang="en-IN"/>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7C7390-398F-4623-92B1-DF995B72DC40}" type="slidenum">
              <a:rPr lang="en-US"/>
              <a:pPr>
                <a:defRPr/>
              </a:pPr>
              <a:t>‹#›</a:t>
            </a:fld>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53EF5D-CD2B-401B-9685-3845D94EDAC0}" type="slidenum">
              <a:rPr lang="en-US"/>
              <a:pPr>
                <a:defRPr/>
              </a:pPr>
              <a:t>‹#›</a:t>
            </a:fld>
            <a:endParaRPr lang="en-U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ACA0B3-B480-4FFA-A644-90DF78AA2A32}" type="slidenum">
              <a:rPr lang="en-US"/>
              <a:pPr>
                <a:defRPr/>
              </a:pPr>
              <a:t>‹#›</a:t>
            </a:fld>
            <a:endParaRPr lang="en-US"/>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8753A4-A1D8-436A-BCF3-6E9CA7349430}" type="slidenum">
              <a:rPr lang="en-US"/>
              <a:pPr>
                <a:defRPr/>
              </a:pPr>
              <a:t>‹#›</a:t>
            </a:fld>
            <a:endParaRPr lang="en-US"/>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6E02F35-B3E7-40E5-8C14-458673934877}" type="slidenum">
              <a:rPr lang="en-US"/>
              <a:pPr>
                <a:defRPr/>
              </a:pPr>
              <a:t>‹#›</a:t>
            </a:fld>
            <a:endParaRPr lang="en-US"/>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480F99D-FDD6-44E5-96C2-EADD79F7377D}" type="slidenum">
              <a:rPr lang="en-US"/>
              <a:pPr>
                <a:defRPr/>
              </a:pPr>
              <a:t>‹#›</a:t>
            </a:fld>
            <a:endParaRPr lang="en-US"/>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2BDA28-12D9-4BCF-BFFC-F54CB1C5EAF9}"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0"/>
            <a:ext cx="2133600" cy="457200"/>
          </a:xfrm>
          <a:prstGeom prst="rect">
            <a:avLst/>
          </a:prstGeom>
        </p:spPr>
        <p:txBody>
          <a:bodyPr/>
          <a:lstStyle>
            <a:lvl1pPr>
              <a:defRPr/>
            </a:lvl1pPr>
          </a:lstStyle>
          <a:p>
            <a:pPr>
              <a:defRPr/>
            </a:pPr>
            <a:endParaRPr lang="en-IN"/>
          </a:p>
        </p:txBody>
      </p:sp>
      <p:sp>
        <p:nvSpPr>
          <p:cNvPr id="5" name="Footer Placeholder 4"/>
          <p:cNvSpPr>
            <a:spLocks noGrp="1"/>
          </p:cNvSpPr>
          <p:nvPr>
            <p:ph type="ftr" sz="quarter" idx="11"/>
          </p:nvPr>
        </p:nvSpPr>
        <p:spPr>
          <a:xfrm>
            <a:off x="3124200" y="6172200"/>
            <a:ext cx="2895600" cy="457200"/>
          </a:xfrm>
          <a:prstGeom prst="rect">
            <a:avLst/>
          </a:prstGeom>
        </p:spPr>
        <p:txBody>
          <a:bodyPr/>
          <a:lstStyle>
            <a:lvl1pPr>
              <a:defRPr/>
            </a:lvl1pPr>
          </a:lstStyle>
          <a:p>
            <a:pPr>
              <a:defRPr/>
            </a:pPr>
            <a:endParaRPr lang="en-IN"/>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6A609D-FD3D-4081-8BCD-62CB6A80A9BD}" type="slidenum">
              <a:rPr lang="en-US"/>
              <a:pPr>
                <a:defRPr/>
              </a:pPr>
              <a:t>‹#›</a:t>
            </a:fld>
            <a:endParaRPr lang="en-US"/>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1228E5-19E2-41B7-B335-B8DCA5A401ED}" type="slidenum">
              <a:rPr lang="en-US"/>
              <a:pPr>
                <a:defRPr/>
              </a:pPr>
              <a:t>‹#›</a:t>
            </a:fld>
            <a:endParaRPr lang="en-US"/>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A23F5B-EB69-4CE2-878A-F797F6A073DD}" type="slidenum">
              <a:rPr lang="en-US"/>
              <a:pPr>
                <a:defRPr/>
              </a:pPr>
              <a:t>‹#›</a:t>
            </a:fld>
            <a:endParaRPr lang="en-US"/>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D1AB6E-5E61-44C3-912E-913887BB1A75}" type="slidenum">
              <a:rPr lang="en-US"/>
              <a:pPr>
                <a:defRPr/>
              </a:pPr>
              <a:t>‹#›</a:t>
            </a:fld>
            <a:endParaRPr lang="en-US"/>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990600" y="304800"/>
            <a:ext cx="7467600" cy="228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IN">
              <a:solidFill>
                <a:srgbClr val="000000"/>
              </a:solidFill>
            </a:endParaRPr>
          </a:p>
        </p:txBody>
      </p:sp>
      <p:sp>
        <p:nvSpPr>
          <p:cNvPr id="5" name="Line 8"/>
          <p:cNvSpPr>
            <a:spLocks noChangeShapeType="1"/>
          </p:cNvSpPr>
          <p:nvPr/>
        </p:nvSpPr>
        <p:spPr bwMode="auto">
          <a:xfrm>
            <a:off x="685800" y="6324600"/>
            <a:ext cx="7807325" cy="0"/>
          </a:xfrm>
          <a:prstGeom prst="line">
            <a:avLst/>
          </a:prstGeom>
          <a:noFill/>
          <a:ln w="19050">
            <a:solidFill>
              <a:schemeClr val="accent1"/>
            </a:solidFill>
            <a:round/>
            <a:headEnd/>
            <a:tailEnd/>
          </a:ln>
        </p:spPr>
        <p:txBody>
          <a:bodyPr/>
          <a:lstStyle/>
          <a:p>
            <a:pPr>
              <a:defRPr/>
            </a:pPr>
            <a:endParaRPr lang="en-IN">
              <a:solidFill>
                <a:srgbClr val="000000"/>
              </a:solidFill>
            </a:endParaRPr>
          </a:p>
        </p:txBody>
      </p:sp>
      <p:sp>
        <p:nvSpPr>
          <p:cNvPr id="6" name="Rectangle 5"/>
          <p:cNvSpPr>
            <a:spLocks noChangeArrowheads="1"/>
          </p:cNvSpPr>
          <p:nvPr/>
        </p:nvSpPr>
        <p:spPr bwMode="auto">
          <a:xfrm>
            <a:off x="0" y="6581775"/>
            <a:ext cx="9144000" cy="276225"/>
          </a:xfrm>
          <a:prstGeom prst="rect">
            <a:avLst/>
          </a:prstGeom>
          <a:solidFill>
            <a:srgbClr val="699F4B"/>
          </a:solidFill>
          <a:ln w="9525">
            <a:noFill/>
            <a:miter lim="800000"/>
            <a:headEnd/>
            <a:tailEnd/>
          </a:ln>
        </p:spPr>
        <p:txBody>
          <a:bodyPr>
            <a:spAutoFit/>
          </a:bodyPr>
          <a:lstStyle/>
          <a:p>
            <a:pPr algn="ctr">
              <a:defRPr/>
            </a:pPr>
            <a:r>
              <a:rPr lang="en-US" sz="1200" b="1">
                <a:solidFill>
                  <a:srgbClr val="FFFFFF"/>
                </a:solidFill>
              </a:rPr>
              <a:t>		                                                               Department of Statistics and Information Management  </a:t>
            </a:r>
            <a:endParaRPr lang="fr-FR" sz="1200" b="1">
              <a:solidFill>
                <a:srgbClr val="FFFFFF"/>
              </a:solidFill>
            </a:endParaRPr>
          </a:p>
        </p:txBody>
      </p:sp>
      <p:pic>
        <p:nvPicPr>
          <p:cNvPr id="7" name="Picture 6" descr="rbi"/>
          <p:cNvPicPr>
            <a:picLocks noChangeAspect="1" noChangeArrowheads="1"/>
          </p:cNvPicPr>
          <p:nvPr/>
        </p:nvPicPr>
        <p:blipFill>
          <a:blip r:embed="rId2" cstate="print">
            <a:lum contrast="36000"/>
          </a:blip>
          <a:srcRect/>
          <a:stretch>
            <a:fillRect/>
          </a:stretch>
        </p:blipFill>
        <p:spPr bwMode="auto">
          <a:xfrm>
            <a:off x="457200" y="228600"/>
            <a:ext cx="990600" cy="914400"/>
          </a:xfrm>
          <a:prstGeom prst="rect">
            <a:avLst/>
          </a:prstGeom>
          <a:gradFill rotWithShape="0">
            <a:gsLst>
              <a:gs pos="0">
                <a:schemeClr val="hlink"/>
              </a:gs>
              <a:gs pos="100000">
                <a:schemeClr val="hlink">
                  <a:gamma/>
                  <a:shade val="46275"/>
                  <a:invGamma/>
                </a:schemeClr>
              </a:gs>
            </a:gsLst>
            <a:lin ang="5400000" scaled="1"/>
          </a:gradFill>
        </p:spPr>
      </p:pic>
      <p:sp>
        <p:nvSpPr>
          <p:cNvPr id="44034" name="Rectangle 2"/>
          <p:cNvSpPr>
            <a:spLocks noGrp="1" noChangeArrowheads="1"/>
          </p:cNvSpPr>
          <p:nvPr>
            <p:ph type="ctrTitle"/>
          </p:nvPr>
        </p:nvSpPr>
        <p:spPr>
          <a:xfrm>
            <a:off x="914400" y="1524000"/>
            <a:ext cx="7623175" cy="1752600"/>
          </a:xfrm>
        </p:spPr>
        <p:txBody>
          <a:bodyPr/>
          <a:lstStyle>
            <a:lvl1pPr>
              <a:defRPr sz="4400"/>
            </a:lvl1pPr>
          </a:lstStyle>
          <a:p>
            <a:r>
              <a:rPr lang="en-US" altLang="en-US"/>
              <a:t>Click to edit Master title style</a:t>
            </a:r>
            <a:endParaRPr lang="en-US" altLang="en-US" dirty="0"/>
          </a:p>
        </p:txBody>
      </p:sp>
      <p:sp>
        <p:nvSpPr>
          <p:cNvPr id="440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Tree>
    <p:extLst>
      <p:ext uri="{BB962C8B-B14F-4D97-AF65-F5344CB8AC3E}">
        <p14:creationId xmlns:p14="http://schemas.microsoft.com/office/powerpoint/2010/main" val="2011871339"/>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0"/>
            <a:ext cx="2133600" cy="457200"/>
          </a:xfrm>
          <a:prstGeom prst="rect">
            <a:avLst/>
          </a:prstGeom>
        </p:spPr>
        <p:txBody>
          <a:bodyPr/>
          <a:lstStyle>
            <a:lvl1pPr>
              <a:defRPr/>
            </a:lvl1pPr>
          </a:lstStyle>
          <a:p>
            <a:pPr>
              <a:defRPr/>
            </a:pPr>
            <a:endParaRPr lang="en-IN">
              <a:solidFill>
                <a:srgbClr val="000000"/>
              </a:solidFill>
            </a:endParaRPr>
          </a:p>
        </p:txBody>
      </p:sp>
      <p:sp>
        <p:nvSpPr>
          <p:cNvPr id="5" name="Footer Placeholder 4"/>
          <p:cNvSpPr>
            <a:spLocks noGrp="1"/>
          </p:cNvSpPr>
          <p:nvPr>
            <p:ph type="ftr" sz="quarter" idx="11"/>
          </p:nvPr>
        </p:nvSpPr>
        <p:spPr>
          <a:xfrm>
            <a:off x="3124200" y="6172200"/>
            <a:ext cx="2895600" cy="457200"/>
          </a:xfrm>
          <a:prstGeom prst="rect">
            <a:avLst/>
          </a:prstGeom>
        </p:spPr>
        <p:txBody>
          <a:bodyPr/>
          <a:lstStyle>
            <a:lvl1pPr>
              <a:defRPr/>
            </a:lvl1pPr>
          </a:lstStyle>
          <a:p>
            <a:pPr>
              <a:defRPr/>
            </a:pPr>
            <a:endParaRPr lang="en-IN">
              <a:solidFill>
                <a:srgbClr val="000000"/>
              </a:solidFill>
            </a:endParaRPr>
          </a:p>
        </p:txBody>
      </p:sp>
    </p:spTree>
    <p:extLst>
      <p:ext uri="{BB962C8B-B14F-4D97-AF65-F5344CB8AC3E}">
        <p14:creationId xmlns:p14="http://schemas.microsoft.com/office/powerpoint/2010/main" val="1918261713"/>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DB440E04-BF20-462C-9075-C8F805561C0A}"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3838706673"/>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2D75741F-B480-4F57-AA13-C304760CE0C5}"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3139317963"/>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324AB3D7-4093-4CC5-910A-EBC80A568041}"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263813018"/>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5"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79FFFB00-9C77-43E3-915D-08CDEFCCE195}"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340596030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DB440E04-BF20-462C-9075-C8F805561C0A}" type="slidenum">
              <a:rPr lang="en-IN"/>
              <a:pPr>
                <a:defRPr/>
              </a:pPr>
              <a:t>‹#›</a:t>
            </a:fld>
            <a:endParaRPr lang="en-IN"/>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4"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04DDDDB1-E02F-462E-8DE1-C4E14797A77E}"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2873462192"/>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9A4410F5-1D51-4DDA-A127-CF56F60B0885}"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1064854633"/>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CCB7F3E2-8A52-4CB9-987D-8FDCA1B73AF1}"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890801246"/>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C4837BB4-B4BD-482F-A98D-B92DF46C5A9E}"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267034953"/>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400847EF-4490-40A2-8DFC-1632CDA22C9B}"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1021786323"/>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7813"/>
            <a:ext cx="75438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F628F58A-98D2-4D1E-AEA3-AFC8EF495633}"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4045930580"/>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990600" y="304800"/>
            <a:ext cx="7467600" cy="228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IN">
              <a:solidFill>
                <a:srgbClr val="000000"/>
              </a:solidFill>
            </a:endParaRPr>
          </a:p>
        </p:txBody>
      </p:sp>
      <p:sp>
        <p:nvSpPr>
          <p:cNvPr id="5" name="Line 8"/>
          <p:cNvSpPr>
            <a:spLocks noChangeShapeType="1"/>
          </p:cNvSpPr>
          <p:nvPr/>
        </p:nvSpPr>
        <p:spPr bwMode="auto">
          <a:xfrm>
            <a:off x="685800" y="6324600"/>
            <a:ext cx="7807325" cy="0"/>
          </a:xfrm>
          <a:prstGeom prst="line">
            <a:avLst/>
          </a:prstGeom>
          <a:noFill/>
          <a:ln w="19050">
            <a:solidFill>
              <a:schemeClr val="accent1"/>
            </a:solidFill>
            <a:round/>
            <a:headEnd/>
            <a:tailEnd/>
          </a:ln>
        </p:spPr>
        <p:txBody>
          <a:bodyPr/>
          <a:lstStyle/>
          <a:p>
            <a:pPr>
              <a:defRPr/>
            </a:pPr>
            <a:endParaRPr lang="en-IN">
              <a:solidFill>
                <a:srgbClr val="000000"/>
              </a:solidFill>
            </a:endParaRPr>
          </a:p>
        </p:txBody>
      </p:sp>
      <p:sp>
        <p:nvSpPr>
          <p:cNvPr id="6" name="Rectangle 5"/>
          <p:cNvSpPr>
            <a:spLocks noChangeArrowheads="1"/>
          </p:cNvSpPr>
          <p:nvPr/>
        </p:nvSpPr>
        <p:spPr bwMode="auto">
          <a:xfrm>
            <a:off x="0" y="6581775"/>
            <a:ext cx="9144000" cy="276225"/>
          </a:xfrm>
          <a:prstGeom prst="rect">
            <a:avLst/>
          </a:prstGeom>
          <a:solidFill>
            <a:srgbClr val="699F4B"/>
          </a:solidFill>
          <a:ln w="9525">
            <a:noFill/>
            <a:miter lim="800000"/>
            <a:headEnd/>
            <a:tailEnd/>
          </a:ln>
        </p:spPr>
        <p:txBody>
          <a:bodyPr>
            <a:spAutoFit/>
          </a:bodyPr>
          <a:lstStyle/>
          <a:p>
            <a:pPr algn="ctr">
              <a:defRPr/>
            </a:pPr>
            <a:r>
              <a:rPr lang="en-US" sz="1200" b="1">
                <a:solidFill>
                  <a:srgbClr val="FFFFFF"/>
                </a:solidFill>
              </a:rPr>
              <a:t>		                                                               Department of Statistics and Information Management  </a:t>
            </a:r>
            <a:endParaRPr lang="fr-FR" sz="1200" b="1">
              <a:solidFill>
                <a:srgbClr val="FFFFFF"/>
              </a:solidFill>
            </a:endParaRPr>
          </a:p>
        </p:txBody>
      </p:sp>
      <p:pic>
        <p:nvPicPr>
          <p:cNvPr id="7" name="Picture 6" descr="rbi"/>
          <p:cNvPicPr>
            <a:picLocks noChangeAspect="1" noChangeArrowheads="1"/>
          </p:cNvPicPr>
          <p:nvPr/>
        </p:nvPicPr>
        <p:blipFill>
          <a:blip r:embed="rId2" cstate="print">
            <a:lum contrast="36000"/>
          </a:blip>
          <a:srcRect/>
          <a:stretch>
            <a:fillRect/>
          </a:stretch>
        </p:blipFill>
        <p:spPr bwMode="auto">
          <a:xfrm>
            <a:off x="457200" y="228600"/>
            <a:ext cx="990600" cy="914400"/>
          </a:xfrm>
          <a:prstGeom prst="rect">
            <a:avLst/>
          </a:prstGeom>
          <a:gradFill rotWithShape="0">
            <a:gsLst>
              <a:gs pos="0">
                <a:schemeClr val="hlink"/>
              </a:gs>
              <a:gs pos="100000">
                <a:schemeClr val="hlink">
                  <a:gamma/>
                  <a:shade val="46275"/>
                  <a:invGamma/>
                </a:schemeClr>
              </a:gs>
            </a:gsLst>
            <a:lin ang="5400000" scaled="1"/>
          </a:gradFill>
        </p:spPr>
      </p:pic>
      <p:sp>
        <p:nvSpPr>
          <p:cNvPr id="44034" name="Rectangle 2"/>
          <p:cNvSpPr>
            <a:spLocks noGrp="1" noChangeArrowheads="1"/>
          </p:cNvSpPr>
          <p:nvPr>
            <p:ph type="ctrTitle"/>
          </p:nvPr>
        </p:nvSpPr>
        <p:spPr>
          <a:xfrm>
            <a:off x="914400" y="1524000"/>
            <a:ext cx="7623175" cy="1752600"/>
          </a:xfrm>
        </p:spPr>
        <p:txBody>
          <a:bodyPr/>
          <a:lstStyle>
            <a:lvl1pPr>
              <a:defRPr sz="4400"/>
            </a:lvl1pPr>
          </a:lstStyle>
          <a:p>
            <a:r>
              <a:rPr lang="en-US" altLang="en-US"/>
              <a:t>Click to edit Master title style</a:t>
            </a:r>
            <a:endParaRPr lang="en-US" altLang="en-US" dirty="0"/>
          </a:p>
        </p:txBody>
      </p:sp>
      <p:sp>
        <p:nvSpPr>
          <p:cNvPr id="440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Tree>
    <p:extLst>
      <p:ext uri="{BB962C8B-B14F-4D97-AF65-F5344CB8AC3E}">
        <p14:creationId xmlns:p14="http://schemas.microsoft.com/office/powerpoint/2010/main" val="3804394348"/>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0"/>
            <a:ext cx="2133600" cy="457200"/>
          </a:xfrm>
          <a:prstGeom prst="rect">
            <a:avLst/>
          </a:prstGeom>
        </p:spPr>
        <p:txBody>
          <a:bodyPr/>
          <a:lstStyle>
            <a:lvl1pPr>
              <a:defRPr/>
            </a:lvl1pPr>
          </a:lstStyle>
          <a:p>
            <a:pPr>
              <a:defRPr/>
            </a:pPr>
            <a:endParaRPr lang="en-IN">
              <a:solidFill>
                <a:srgbClr val="000000"/>
              </a:solidFill>
            </a:endParaRPr>
          </a:p>
        </p:txBody>
      </p:sp>
      <p:sp>
        <p:nvSpPr>
          <p:cNvPr id="5" name="Footer Placeholder 4"/>
          <p:cNvSpPr>
            <a:spLocks noGrp="1"/>
          </p:cNvSpPr>
          <p:nvPr>
            <p:ph type="ftr" sz="quarter" idx="11"/>
          </p:nvPr>
        </p:nvSpPr>
        <p:spPr>
          <a:xfrm>
            <a:off x="3124200" y="6172200"/>
            <a:ext cx="2895600" cy="457200"/>
          </a:xfrm>
          <a:prstGeom prst="rect">
            <a:avLst/>
          </a:prstGeom>
        </p:spPr>
        <p:txBody>
          <a:bodyPr/>
          <a:lstStyle>
            <a:lvl1pPr>
              <a:defRPr/>
            </a:lvl1pPr>
          </a:lstStyle>
          <a:p>
            <a:pPr>
              <a:defRPr/>
            </a:pPr>
            <a:endParaRPr lang="en-IN">
              <a:solidFill>
                <a:srgbClr val="000000"/>
              </a:solidFill>
            </a:endParaRPr>
          </a:p>
        </p:txBody>
      </p:sp>
    </p:spTree>
    <p:extLst>
      <p:ext uri="{BB962C8B-B14F-4D97-AF65-F5344CB8AC3E}">
        <p14:creationId xmlns:p14="http://schemas.microsoft.com/office/powerpoint/2010/main" val="1308334734"/>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DB440E04-BF20-462C-9075-C8F805561C0A}"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2624596020"/>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2D75741F-B480-4F57-AA13-C304760CE0C5}"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34278959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2D75741F-B480-4F57-AA13-C304760CE0C5}" type="slidenum">
              <a:rPr lang="en-IN"/>
              <a:pPr>
                <a:defRPr/>
              </a:pPr>
              <a:t>‹#›</a:t>
            </a:fld>
            <a:endParaRPr lang="en-IN"/>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324AB3D7-4093-4CC5-910A-EBC80A568041}"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754221007"/>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5"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79FFFB00-9C77-43E3-915D-08CDEFCCE195}"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2502218102"/>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4"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04DDDDB1-E02F-462E-8DE1-C4E14797A77E}"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2584716891"/>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9A4410F5-1D51-4DDA-A127-CF56F60B0885}"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859501333"/>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CCB7F3E2-8A52-4CB9-987D-8FDCA1B73AF1}"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4235908457"/>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C4837BB4-B4BD-482F-A98D-B92DF46C5A9E}"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1231916192"/>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400847EF-4490-40A2-8DFC-1632CDA22C9B}"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4229164602"/>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7813"/>
            <a:ext cx="75438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F628F58A-98D2-4D1E-AEA3-AFC8EF495633}"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3792676663"/>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990600" y="304800"/>
            <a:ext cx="7467600" cy="228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IN">
              <a:solidFill>
                <a:srgbClr val="000000"/>
              </a:solidFill>
            </a:endParaRPr>
          </a:p>
        </p:txBody>
      </p:sp>
      <p:sp>
        <p:nvSpPr>
          <p:cNvPr id="5" name="Line 8"/>
          <p:cNvSpPr>
            <a:spLocks noChangeShapeType="1"/>
          </p:cNvSpPr>
          <p:nvPr/>
        </p:nvSpPr>
        <p:spPr bwMode="auto">
          <a:xfrm>
            <a:off x="685800" y="6324600"/>
            <a:ext cx="7807325" cy="0"/>
          </a:xfrm>
          <a:prstGeom prst="line">
            <a:avLst/>
          </a:prstGeom>
          <a:noFill/>
          <a:ln w="19050">
            <a:solidFill>
              <a:schemeClr val="accent1"/>
            </a:solidFill>
            <a:round/>
            <a:headEnd/>
            <a:tailEnd/>
          </a:ln>
        </p:spPr>
        <p:txBody>
          <a:bodyPr/>
          <a:lstStyle/>
          <a:p>
            <a:pPr>
              <a:defRPr/>
            </a:pPr>
            <a:endParaRPr lang="en-IN">
              <a:solidFill>
                <a:srgbClr val="000000"/>
              </a:solidFill>
            </a:endParaRPr>
          </a:p>
        </p:txBody>
      </p:sp>
      <p:sp>
        <p:nvSpPr>
          <p:cNvPr id="6" name="Rectangle 5"/>
          <p:cNvSpPr>
            <a:spLocks noChangeArrowheads="1"/>
          </p:cNvSpPr>
          <p:nvPr/>
        </p:nvSpPr>
        <p:spPr bwMode="auto">
          <a:xfrm>
            <a:off x="0" y="6581775"/>
            <a:ext cx="9144000" cy="276225"/>
          </a:xfrm>
          <a:prstGeom prst="rect">
            <a:avLst/>
          </a:prstGeom>
          <a:solidFill>
            <a:srgbClr val="699F4B"/>
          </a:solidFill>
          <a:ln w="9525">
            <a:noFill/>
            <a:miter lim="800000"/>
            <a:headEnd/>
            <a:tailEnd/>
          </a:ln>
        </p:spPr>
        <p:txBody>
          <a:bodyPr>
            <a:spAutoFit/>
          </a:bodyPr>
          <a:lstStyle/>
          <a:p>
            <a:pPr algn="ctr">
              <a:defRPr/>
            </a:pPr>
            <a:r>
              <a:rPr lang="en-US" sz="1200" b="1">
                <a:solidFill>
                  <a:srgbClr val="FFFFFF"/>
                </a:solidFill>
              </a:rPr>
              <a:t>		                                                               Department of Statistics and Information Management  </a:t>
            </a:r>
            <a:endParaRPr lang="fr-FR" sz="1200" b="1">
              <a:solidFill>
                <a:srgbClr val="FFFFFF"/>
              </a:solidFill>
            </a:endParaRPr>
          </a:p>
        </p:txBody>
      </p:sp>
      <p:pic>
        <p:nvPicPr>
          <p:cNvPr id="7" name="Picture 6" descr="rbi"/>
          <p:cNvPicPr>
            <a:picLocks noChangeAspect="1" noChangeArrowheads="1"/>
          </p:cNvPicPr>
          <p:nvPr/>
        </p:nvPicPr>
        <p:blipFill>
          <a:blip r:embed="rId2" cstate="print">
            <a:lum contrast="36000"/>
          </a:blip>
          <a:srcRect/>
          <a:stretch>
            <a:fillRect/>
          </a:stretch>
        </p:blipFill>
        <p:spPr bwMode="auto">
          <a:xfrm>
            <a:off x="457200" y="228600"/>
            <a:ext cx="990600" cy="914400"/>
          </a:xfrm>
          <a:prstGeom prst="rect">
            <a:avLst/>
          </a:prstGeom>
          <a:gradFill rotWithShape="0">
            <a:gsLst>
              <a:gs pos="0">
                <a:schemeClr val="hlink"/>
              </a:gs>
              <a:gs pos="100000">
                <a:schemeClr val="hlink">
                  <a:gamma/>
                  <a:shade val="46275"/>
                  <a:invGamma/>
                </a:schemeClr>
              </a:gs>
            </a:gsLst>
            <a:lin ang="5400000" scaled="1"/>
          </a:gradFill>
        </p:spPr>
      </p:pic>
      <p:sp>
        <p:nvSpPr>
          <p:cNvPr id="44034" name="Rectangle 2"/>
          <p:cNvSpPr>
            <a:spLocks noGrp="1" noChangeArrowheads="1"/>
          </p:cNvSpPr>
          <p:nvPr>
            <p:ph type="ctrTitle"/>
          </p:nvPr>
        </p:nvSpPr>
        <p:spPr>
          <a:xfrm>
            <a:off x="914400" y="1524000"/>
            <a:ext cx="7623175" cy="1752600"/>
          </a:xfrm>
        </p:spPr>
        <p:txBody>
          <a:bodyPr/>
          <a:lstStyle>
            <a:lvl1pPr>
              <a:defRPr sz="4400"/>
            </a:lvl1pPr>
          </a:lstStyle>
          <a:p>
            <a:r>
              <a:rPr lang="en-US" altLang="en-US"/>
              <a:t>Click to edit Master title style</a:t>
            </a:r>
            <a:endParaRPr lang="en-US" altLang="en-US" dirty="0"/>
          </a:p>
        </p:txBody>
      </p:sp>
      <p:sp>
        <p:nvSpPr>
          <p:cNvPr id="440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Tree>
    <p:extLst>
      <p:ext uri="{BB962C8B-B14F-4D97-AF65-F5344CB8AC3E}">
        <p14:creationId xmlns:p14="http://schemas.microsoft.com/office/powerpoint/2010/main" val="3379076353"/>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0"/>
            <a:ext cx="2133600" cy="457200"/>
          </a:xfrm>
          <a:prstGeom prst="rect">
            <a:avLst/>
          </a:prstGeom>
        </p:spPr>
        <p:txBody>
          <a:bodyPr/>
          <a:lstStyle>
            <a:lvl1pPr>
              <a:defRPr/>
            </a:lvl1pPr>
          </a:lstStyle>
          <a:p>
            <a:pPr>
              <a:defRPr/>
            </a:pPr>
            <a:endParaRPr lang="en-IN">
              <a:solidFill>
                <a:srgbClr val="000000"/>
              </a:solidFill>
            </a:endParaRPr>
          </a:p>
        </p:txBody>
      </p:sp>
      <p:sp>
        <p:nvSpPr>
          <p:cNvPr id="5" name="Footer Placeholder 4"/>
          <p:cNvSpPr>
            <a:spLocks noGrp="1"/>
          </p:cNvSpPr>
          <p:nvPr>
            <p:ph type="ftr" sz="quarter" idx="11"/>
          </p:nvPr>
        </p:nvSpPr>
        <p:spPr>
          <a:xfrm>
            <a:off x="3124200" y="6172200"/>
            <a:ext cx="2895600" cy="457200"/>
          </a:xfrm>
          <a:prstGeom prst="rect">
            <a:avLst/>
          </a:prstGeom>
        </p:spPr>
        <p:txBody>
          <a:bodyPr/>
          <a:lstStyle>
            <a:lvl1pPr>
              <a:defRPr/>
            </a:lvl1pPr>
          </a:lstStyle>
          <a:p>
            <a:pPr>
              <a:defRPr/>
            </a:pPr>
            <a:endParaRPr lang="en-IN">
              <a:solidFill>
                <a:srgbClr val="000000"/>
              </a:solidFill>
            </a:endParaRPr>
          </a:p>
        </p:txBody>
      </p:sp>
    </p:spTree>
    <p:extLst>
      <p:ext uri="{BB962C8B-B14F-4D97-AF65-F5344CB8AC3E}">
        <p14:creationId xmlns:p14="http://schemas.microsoft.com/office/powerpoint/2010/main" val="110479703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324AB3D7-4093-4CC5-910A-EBC80A568041}" type="slidenum">
              <a:rPr lang="en-IN"/>
              <a:pPr>
                <a:defRPr/>
              </a:pPr>
              <a:t>‹#›</a:t>
            </a:fld>
            <a:endParaRPr lang="en-IN"/>
          </a:p>
        </p:txBody>
      </p:sp>
    </p:spTree>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DB440E04-BF20-462C-9075-C8F805561C0A}"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2919587374"/>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2D75741F-B480-4F57-AA13-C304760CE0C5}"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287670430"/>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324AB3D7-4093-4CC5-910A-EBC80A568041}"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355926192"/>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5"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79FFFB00-9C77-43E3-915D-08CDEFCCE195}"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1772932817"/>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4"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04DDDDB1-E02F-462E-8DE1-C4E14797A77E}"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2697531784"/>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9A4410F5-1D51-4DDA-A127-CF56F60B0885}"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1815023712"/>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CCB7F3E2-8A52-4CB9-987D-8FDCA1B73AF1}"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946422805"/>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C4837BB4-B4BD-482F-A98D-B92DF46C5A9E}"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190748807"/>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400847EF-4490-40A2-8DFC-1632CDA22C9B}"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1382240131"/>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7813"/>
            <a:ext cx="75438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F628F58A-98D2-4D1E-AEA3-AFC8EF495633}"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257621471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p>
        </p:txBody>
      </p:sp>
      <p:sp>
        <p:nvSpPr>
          <p:cNvPr id="5"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79FFFB00-9C77-43E3-915D-08CDEFCCE195}" type="slidenum">
              <a:rPr lang="en-IN"/>
              <a:pPr>
                <a:defRPr/>
              </a:pPr>
              <a:t>‹#›</a:t>
            </a:fld>
            <a:endParaRPr lang="en-IN"/>
          </a:p>
        </p:txBody>
      </p:sp>
    </p:spTree>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990600" y="304800"/>
            <a:ext cx="7467600" cy="228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IN">
              <a:solidFill>
                <a:srgbClr val="000000"/>
              </a:solidFill>
            </a:endParaRPr>
          </a:p>
        </p:txBody>
      </p:sp>
      <p:sp>
        <p:nvSpPr>
          <p:cNvPr id="5" name="Line 8"/>
          <p:cNvSpPr>
            <a:spLocks noChangeShapeType="1"/>
          </p:cNvSpPr>
          <p:nvPr/>
        </p:nvSpPr>
        <p:spPr bwMode="auto">
          <a:xfrm>
            <a:off x="685800" y="6324600"/>
            <a:ext cx="7807325" cy="0"/>
          </a:xfrm>
          <a:prstGeom prst="line">
            <a:avLst/>
          </a:prstGeom>
          <a:noFill/>
          <a:ln w="19050">
            <a:solidFill>
              <a:schemeClr val="accent1"/>
            </a:solidFill>
            <a:round/>
            <a:headEnd/>
            <a:tailEnd/>
          </a:ln>
        </p:spPr>
        <p:txBody>
          <a:bodyPr/>
          <a:lstStyle/>
          <a:p>
            <a:pPr>
              <a:defRPr/>
            </a:pPr>
            <a:endParaRPr lang="en-IN">
              <a:solidFill>
                <a:srgbClr val="000000"/>
              </a:solidFill>
            </a:endParaRPr>
          </a:p>
        </p:txBody>
      </p:sp>
      <p:sp>
        <p:nvSpPr>
          <p:cNvPr id="6" name="Rectangle 5"/>
          <p:cNvSpPr>
            <a:spLocks noChangeArrowheads="1"/>
          </p:cNvSpPr>
          <p:nvPr/>
        </p:nvSpPr>
        <p:spPr bwMode="auto">
          <a:xfrm>
            <a:off x="0" y="6581775"/>
            <a:ext cx="9144000" cy="276225"/>
          </a:xfrm>
          <a:prstGeom prst="rect">
            <a:avLst/>
          </a:prstGeom>
          <a:solidFill>
            <a:srgbClr val="699F4B"/>
          </a:solidFill>
          <a:ln w="9525">
            <a:noFill/>
            <a:miter lim="800000"/>
            <a:headEnd/>
            <a:tailEnd/>
          </a:ln>
        </p:spPr>
        <p:txBody>
          <a:bodyPr>
            <a:spAutoFit/>
          </a:bodyPr>
          <a:lstStyle/>
          <a:p>
            <a:pPr algn="ctr">
              <a:defRPr/>
            </a:pPr>
            <a:r>
              <a:rPr lang="en-US" sz="1200" b="1">
                <a:solidFill>
                  <a:srgbClr val="FFFFFF"/>
                </a:solidFill>
              </a:rPr>
              <a:t>		                                                               Department of Statistics and Information Management  </a:t>
            </a:r>
            <a:endParaRPr lang="fr-FR" sz="1200" b="1">
              <a:solidFill>
                <a:srgbClr val="FFFFFF"/>
              </a:solidFill>
            </a:endParaRPr>
          </a:p>
        </p:txBody>
      </p:sp>
      <p:pic>
        <p:nvPicPr>
          <p:cNvPr id="7" name="Picture 6" descr="rbi"/>
          <p:cNvPicPr>
            <a:picLocks noChangeAspect="1" noChangeArrowheads="1"/>
          </p:cNvPicPr>
          <p:nvPr/>
        </p:nvPicPr>
        <p:blipFill>
          <a:blip r:embed="rId2" cstate="print">
            <a:lum contrast="36000"/>
          </a:blip>
          <a:srcRect/>
          <a:stretch>
            <a:fillRect/>
          </a:stretch>
        </p:blipFill>
        <p:spPr bwMode="auto">
          <a:xfrm>
            <a:off x="457200" y="228600"/>
            <a:ext cx="990600" cy="914400"/>
          </a:xfrm>
          <a:prstGeom prst="rect">
            <a:avLst/>
          </a:prstGeom>
          <a:gradFill rotWithShape="0">
            <a:gsLst>
              <a:gs pos="0">
                <a:schemeClr val="hlink"/>
              </a:gs>
              <a:gs pos="100000">
                <a:schemeClr val="hlink">
                  <a:gamma/>
                  <a:shade val="46275"/>
                  <a:invGamma/>
                </a:schemeClr>
              </a:gs>
            </a:gsLst>
            <a:lin ang="5400000" scaled="1"/>
          </a:gradFill>
        </p:spPr>
      </p:pic>
      <p:sp>
        <p:nvSpPr>
          <p:cNvPr id="44034" name="Rectangle 2"/>
          <p:cNvSpPr>
            <a:spLocks noGrp="1" noChangeArrowheads="1"/>
          </p:cNvSpPr>
          <p:nvPr>
            <p:ph type="ctrTitle"/>
          </p:nvPr>
        </p:nvSpPr>
        <p:spPr>
          <a:xfrm>
            <a:off x="914400" y="1524000"/>
            <a:ext cx="7623175" cy="1752600"/>
          </a:xfrm>
        </p:spPr>
        <p:txBody>
          <a:bodyPr/>
          <a:lstStyle>
            <a:lvl1pPr>
              <a:defRPr sz="4400"/>
            </a:lvl1pPr>
          </a:lstStyle>
          <a:p>
            <a:r>
              <a:rPr lang="en-US" altLang="en-US"/>
              <a:t>Click to edit Master title style</a:t>
            </a:r>
            <a:endParaRPr lang="en-US" altLang="en-US" dirty="0"/>
          </a:p>
        </p:txBody>
      </p:sp>
      <p:sp>
        <p:nvSpPr>
          <p:cNvPr id="440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Tree>
    <p:extLst>
      <p:ext uri="{BB962C8B-B14F-4D97-AF65-F5344CB8AC3E}">
        <p14:creationId xmlns:p14="http://schemas.microsoft.com/office/powerpoint/2010/main" val="399878430"/>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0"/>
            <a:ext cx="2133600" cy="457200"/>
          </a:xfrm>
          <a:prstGeom prst="rect">
            <a:avLst/>
          </a:prstGeom>
        </p:spPr>
        <p:txBody>
          <a:bodyPr/>
          <a:lstStyle>
            <a:lvl1pPr>
              <a:defRPr/>
            </a:lvl1pPr>
          </a:lstStyle>
          <a:p>
            <a:pPr>
              <a:defRPr/>
            </a:pPr>
            <a:endParaRPr lang="en-IN">
              <a:solidFill>
                <a:srgbClr val="000000"/>
              </a:solidFill>
            </a:endParaRPr>
          </a:p>
        </p:txBody>
      </p:sp>
      <p:sp>
        <p:nvSpPr>
          <p:cNvPr id="5" name="Footer Placeholder 4"/>
          <p:cNvSpPr>
            <a:spLocks noGrp="1"/>
          </p:cNvSpPr>
          <p:nvPr>
            <p:ph type="ftr" sz="quarter" idx="11"/>
          </p:nvPr>
        </p:nvSpPr>
        <p:spPr>
          <a:xfrm>
            <a:off x="3124200" y="6172200"/>
            <a:ext cx="2895600" cy="457200"/>
          </a:xfrm>
          <a:prstGeom prst="rect">
            <a:avLst/>
          </a:prstGeom>
        </p:spPr>
        <p:txBody>
          <a:bodyPr/>
          <a:lstStyle>
            <a:lvl1pPr>
              <a:defRPr/>
            </a:lvl1pPr>
          </a:lstStyle>
          <a:p>
            <a:pPr>
              <a:defRPr/>
            </a:pPr>
            <a:endParaRPr lang="en-IN">
              <a:solidFill>
                <a:srgbClr val="000000"/>
              </a:solidFill>
            </a:endParaRPr>
          </a:p>
        </p:txBody>
      </p:sp>
    </p:spTree>
    <p:extLst>
      <p:ext uri="{BB962C8B-B14F-4D97-AF65-F5344CB8AC3E}">
        <p14:creationId xmlns:p14="http://schemas.microsoft.com/office/powerpoint/2010/main" val="2223529405"/>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DB440E04-BF20-462C-9075-C8F805561C0A}"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420002849"/>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2D75741F-B480-4F57-AA13-C304760CE0C5}"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3689773577"/>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324AB3D7-4093-4CC5-910A-EBC80A568041}"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1039444441"/>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5"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79FFFB00-9C77-43E3-915D-08CDEFCCE195}"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1391484542"/>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4"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04DDDDB1-E02F-462E-8DE1-C4E14797A77E}"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3210276888"/>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9A4410F5-1D51-4DDA-A127-CF56F60B0885}"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2517403776"/>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CCB7F3E2-8A52-4CB9-987D-8FDCA1B73AF1}"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1560732"/>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C4837BB4-B4BD-482F-A98D-B92DF46C5A9E}"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202995284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p>
        </p:txBody>
      </p:sp>
      <p:sp>
        <p:nvSpPr>
          <p:cNvPr id="4"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04DDDDB1-E02F-462E-8DE1-C4E14797A77E}" type="slidenum">
              <a:rPr lang="en-IN"/>
              <a:pPr>
                <a:defRPr/>
              </a:pPr>
              <a:t>‹#›</a:t>
            </a:fld>
            <a:endParaRPr lang="en-IN"/>
          </a:p>
        </p:txBody>
      </p:sp>
    </p:spTree>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400847EF-4490-40A2-8DFC-1632CDA22C9B}"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4234828393"/>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7813"/>
            <a:ext cx="75438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F628F58A-98D2-4D1E-AEA3-AFC8EF495633}"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429114729"/>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990600" y="304800"/>
            <a:ext cx="7467600" cy="228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IN">
              <a:solidFill>
                <a:srgbClr val="000000"/>
              </a:solidFill>
            </a:endParaRPr>
          </a:p>
        </p:txBody>
      </p:sp>
      <p:sp>
        <p:nvSpPr>
          <p:cNvPr id="5" name="Line 8"/>
          <p:cNvSpPr>
            <a:spLocks noChangeShapeType="1"/>
          </p:cNvSpPr>
          <p:nvPr/>
        </p:nvSpPr>
        <p:spPr bwMode="auto">
          <a:xfrm>
            <a:off x="685800" y="6324600"/>
            <a:ext cx="7807325" cy="0"/>
          </a:xfrm>
          <a:prstGeom prst="line">
            <a:avLst/>
          </a:prstGeom>
          <a:noFill/>
          <a:ln w="19050">
            <a:solidFill>
              <a:schemeClr val="accent1"/>
            </a:solidFill>
            <a:round/>
            <a:headEnd/>
            <a:tailEnd/>
          </a:ln>
        </p:spPr>
        <p:txBody>
          <a:bodyPr/>
          <a:lstStyle/>
          <a:p>
            <a:pPr>
              <a:defRPr/>
            </a:pPr>
            <a:endParaRPr lang="en-IN">
              <a:solidFill>
                <a:srgbClr val="000000"/>
              </a:solidFill>
            </a:endParaRPr>
          </a:p>
        </p:txBody>
      </p:sp>
      <p:sp>
        <p:nvSpPr>
          <p:cNvPr id="6" name="Rectangle 5"/>
          <p:cNvSpPr>
            <a:spLocks noChangeArrowheads="1"/>
          </p:cNvSpPr>
          <p:nvPr/>
        </p:nvSpPr>
        <p:spPr bwMode="auto">
          <a:xfrm>
            <a:off x="0" y="6581775"/>
            <a:ext cx="9144000" cy="276225"/>
          </a:xfrm>
          <a:prstGeom prst="rect">
            <a:avLst/>
          </a:prstGeom>
          <a:solidFill>
            <a:srgbClr val="699F4B"/>
          </a:solidFill>
          <a:ln w="9525">
            <a:noFill/>
            <a:miter lim="800000"/>
            <a:headEnd/>
            <a:tailEnd/>
          </a:ln>
        </p:spPr>
        <p:txBody>
          <a:bodyPr>
            <a:spAutoFit/>
          </a:bodyPr>
          <a:lstStyle/>
          <a:p>
            <a:pPr algn="ctr">
              <a:defRPr/>
            </a:pPr>
            <a:r>
              <a:rPr lang="en-US" sz="1200" b="1">
                <a:solidFill>
                  <a:srgbClr val="FFFFFF"/>
                </a:solidFill>
              </a:rPr>
              <a:t>		                                                               Department of Statistics and Information Management  </a:t>
            </a:r>
            <a:endParaRPr lang="fr-FR" sz="1200" b="1">
              <a:solidFill>
                <a:srgbClr val="FFFFFF"/>
              </a:solidFill>
            </a:endParaRPr>
          </a:p>
        </p:txBody>
      </p:sp>
      <p:pic>
        <p:nvPicPr>
          <p:cNvPr id="7" name="Picture 6" descr="rbi"/>
          <p:cNvPicPr>
            <a:picLocks noChangeAspect="1" noChangeArrowheads="1"/>
          </p:cNvPicPr>
          <p:nvPr/>
        </p:nvPicPr>
        <p:blipFill>
          <a:blip r:embed="rId2" cstate="print">
            <a:lum contrast="36000"/>
          </a:blip>
          <a:srcRect/>
          <a:stretch>
            <a:fillRect/>
          </a:stretch>
        </p:blipFill>
        <p:spPr bwMode="auto">
          <a:xfrm>
            <a:off x="457200" y="228600"/>
            <a:ext cx="990600" cy="914400"/>
          </a:xfrm>
          <a:prstGeom prst="rect">
            <a:avLst/>
          </a:prstGeom>
          <a:gradFill rotWithShape="0">
            <a:gsLst>
              <a:gs pos="0">
                <a:schemeClr val="hlink"/>
              </a:gs>
              <a:gs pos="100000">
                <a:schemeClr val="hlink">
                  <a:gamma/>
                  <a:shade val="46275"/>
                  <a:invGamma/>
                </a:schemeClr>
              </a:gs>
            </a:gsLst>
            <a:lin ang="5400000" scaled="1"/>
          </a:gradFill>
        </p:spPr>
      </p:pic>
      <p:sp>
        <p:nvSpPr>
          <p:cNvPr id="44034" name="Rectangle 2"/>
          <p:cNvSpPr>
            <a:spLocks noGrp="1" noChangeArrowheads="1"/>
          </p:cNvSpPr>
          <p:nvPr>
            <p:ph type="ctrTitle"/>
          </p:nvPr>
        </p:nvSpPr>
        <p:spPr>
          <a:xfrm>
            <a:off x="914400" y="1524000"/>
            <a:ext cx="7623175" cy="1752600"/>
          </a:xfrm>
        </p:spPr>
        <p:txBody>
          <a:bodyPr/>
          <a:lstStyle>
            <a:lvl1pPr>
              <a:defRPr sz="4400"/>
            </a:lvl1pPr>
          </a:lstStyle>
          <a:p>
            <a:r>
              <a:rPr lang="en-US" altLang="en-US"/>
              <a:t>Click to edit Master title style</a:t>
            </a:r>
            <a:endParaRPr lang="en-US" altLang="en-US" dirty="0"/>
          </a:p>
        </p:txBody>
      </p:sp>
      <p:sp>
        <p:nvSpPr>
          <p:cNvPr id="440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Tree>
    <p:extLst>
      <p:ext uri="{BB962C8B-B14F-4D97-AF65-F5344CB8AC3E}">
        <p14:creationId xmlns:p14="http://schemas.microsoft.com/office/powerpoint/2010/main" val="2293506479"/>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0"/>
            <a:ext cx="2133600" cy="457200"/>
          </a:xfrm>
          <a:prstGeom prst="rect">
            <a:avLst/>
          </a:prstGeom>
        </p:spPr>
        <p:txBody>
          <a:bodyPr/>
          <a:lstStyle>
            <a:lvl1pPr>
              <a:defRPr/>
            </a:lvl1pPr>
          </a:lstStyle>
          <a:p>
            <a:pPr>
              <a:defRPr/>
            </a:pPr>
            <a:fld id="{0F2BA5B6-EA6B-4B6B-9B7F-144F8A6767FC}" type="datetime1">
              <a:rPr lang="en-US">
                <a:solidFill>
                  <a:srgbClr val="000000"/>
                </a:solidFill>
              </a:rPr>
              <a:pPr>
                <a:defRPr/>
              </a:pPr>
              <a:t>11/27/2020</a:t>
            </a:fld>
            <a:endParaRPr lang="en-IN">
              <a:solidFill>
                <a:srgbClr val="000000"/>
              </a:solidFill>
            </a:endParaRPr>
          </a:p>
        </p:txBody>
      </p:sp>
      <p:sp>
        <p:nvSpPr>
          <p:cNvPr id="5" name="Footer Placeholder 4"/>
          <p:cNvSpPr>
            <a:spLocks noGrp="1"/>
          </p:cNvSpPr>
          <p:nvPr>
            <p:ph type="ftr" sz="quarter" idx="11"/>
          </p:nvPr>
        </p:nvSpPr>
        <p:spPr>
          <a:xfrm>
            <a:off x="3124200" y="6172200"/>
            <a:ext cx="2895600" cy="457200"/>
          </a:xfrm>
          <a:prstGeom prst="rect">
            <a:avLst/>
          </a:prstGeom>
        </p:spPr>
        <p:txBody>
          <a:bodyPr/>
          <a:lstStyle>
            <a:lvl1pPr>
              <a:defRPr/>
            </a:lvl1pPr>
          </a:lstStyle>
          <a:p>
            <a:pPr>
              <a:defRPr/>
            </a:pPr>
            <a:endParaRPr lang="en-IN">
              <a:solidFill>
                <a:srgbClr val="000000"/>
              </a:solidFill>
            </a:endParaRPr>
          </a:p>
        </p:txBody>
      </p:sp>
    </p:spTree>
    <p:extLst>
      <p:ext uri="{BB962C8B-B14F-4D97-AF65-F5344CB8AC3E}">
        <p14:creationId xmlns:p14="http://schemas.microsoft.com/office/powerpoint/2010/main" val="865539538"/>
      </p:ext>
    </p:extLst>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fld id="{6B7D1321-1807-498C-8925-76029BA34C7A}" type="datetime1">
              <a:rPr lang="en-US">
                <a:solidFill>
                  <a:srgbClr val="000000"/>
                </a:solidFill>
              </a:rPr>
              <a:pPr>
                <a:defRPr/>
              </a:pPr>
              <a:t>11/27/2020</a:t>
            </a:fld>
            <a:endParaRPr lang="en-IN">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DB440E04-BF20-462C-9075-C8F805561C0A}"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386546466"/>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fld id="{7726839E-F3B2-42AD-8949-A11AC22A9051}" type="datetime1">
              <a:rPr lang="en-US">
                <a:solidFill>
                  <a:srgbClr val="000000"/>
                </a:solidFill>
              </a:rPr>
              <a:pPr>
                <a:defRPr/>
              </a:pPr>
              <a:t>11/27/2020</a:t>
            </a:fld>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2D75741F-B480-4F57-AA13-C304760CE0C5}"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4050120664"/>
      </p:ext>
    </p:extLst>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fld id="{E230492F-D3AE-4A84-9F13-11F160D36F71}" type="datetime1">
              <a:rPr lang="en-US">
                <a:solidFill>
                  <a:srgbClr val="000000"/>
                </a:solidFill>
              </a:rPr>
              <a:pPr>
                <a:defRPr/>
              </a:pPr>
              <a:t>11/27/2020</a:t>
            </a:fld>
            <a:endParaRPr lang="en-IN">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324AB3D7-4093-4CC5-910A-EBC80A568041}"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2582192128"/>
      </p:ext>
    </p:extLst>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fld id="{B5F23251-A7CB-470D-BE9E-B04B420AF08B}" type="datetime1">
              <a:rPr lang="en-US">
                <a:solidFill>
                  <a:srgbClr val="000000"/>
                </a:solidFill>
              </a:rPr>
              <a:pPr>
                <a:defRPr/>
              </a:pPr>
              <a:t>11/27/2020</a:t>
            </a:fld>
            <a:endParaRPr lang="en-IN">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5"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79FFFB00-9C77-43E3-915D-08CDEFCCE195}"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378827656"/>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fld id="{AB428C3D-F1F6-4C1F-A117-F930F1995F9E}" type="datetime1">
              <a:rPr lang="en-US">
                <a:solidFill>
                  <a:srgbClr val="000000"/>
                </a:solidFill>
              </a:rPr>
              <a:pPr>
                <a:defRPr/>
              </a:pPr>
              <a:t>11/27/2020</a:t>
            </a:fld>
            <a:endParaRPr lang="en-IN">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4"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04DDDDB1-E02F-462E-8DE1-C4E14797A77E}"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192705093"/>
      </p:ext>
    </p:extLst>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fld id="{4E887E61-997C-41BE-AB80-71CB3BBCB46A}" type="datetime1">
              <a:rPr lang="en-US">
                <a:solidFill>
                  <a:srgbClr val="000000"/>
                </a:solidFill>
              </a:rPr>
              <a:pPr>
                <a:defRPr/>
              </a:pPr>
              <a:t>11/27/2020</a:t>
            </a:fld>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9A4410F5-1D51-4DDA-A127-CF56F60B0885}"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346606983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9A4410F5-1D51-4DDA-A127-CF56F60B0885}" type="slidenum">
              <a:rPr lang="en-IN"/>
              <a:pPr>
                <a:defRPr/>
              </a:pPr>
              <a:t>‹#›</a:t>
            </a:fld>
            <a:endParaRPr lang="en-IN"/>
          </a:p>
        </p:txBody>
      </p:sp>
    </p:spTree>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fld id="{4440A714-A841-4189-83E0-2DF8B84B689F}" type="datetime1">
              <a:rPr lang="en-US">
                <a:solidFill>
                  <a:srgbClr val="000000"/>
                </a:solidFill>
              </a:rPr>
              <a:pPr>
                <a:defRPr/>
              </a:pPr>
              <a:t>11/27/2020</a:t>
            </a:fld>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CCB7F3E2-8A52-4CB9-987D-8FDCA1B73AF1}"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1618893681"/>
      </p:ext>
    </p:extLst>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fld id="{4CAEC57E-7C3C-4F6B-827F-1372538E9467}" type="datetime1">
              <a:rPr lang="en-US">
                <a:solidFill>
                  <a:srgbClr val="000000"/>
                </a:solidFill>
              </a:rPr>
              <a:pPr>
                <a:defRPr/>
              </a:pPr>
              <a:t>11/27/2020</a:t>
            </a:fld>
            <a:endParaRPr lang="en-IN">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C4837BB4-B4BD-482F-A98D-B92DF46C5A9E}"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2456405578"/>
      </p:ext>
    </p:extLst>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fld id="{1EBD80F9-81CE-4B6F-85E4-0FEFD44E26FE}" type="datetime1">
              <a:rPr lang="en-US">
                <a:solidFill>
                  <a:srgbClr val="000000"/>
                </a:solidFill>
              </a:rPr>
              <a:pPr>
                <a:defRPr/>
              </a:pPr>
              <a:t>11/27/2020</a:t>
            </a:fld>
            <a:endParaRPr lang="en-IN">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400847EF-4490-40A2-8DFC-1632CDA22C9B}"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3363775856"/>
      </p:ext>
    </p:extLst>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7813"/>
            <a:ext cx="75438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fld id="{EE854C5A-4F39-4059-8757-E487518774FF}" type="datetime1">
              <a:rPr lang="en-US">
                <a:solidFill>
                  <a:srgbClr val="000000"/>
                </a:solidFill>
              </a:rPr>
              <a:pPr>
                <a:defRPr/>
              </a:pPr>
              <a:t>11/27/2020</a:t>
            </a:fld>
            <a:endParaRPr lang="en-IN">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solidFill>
                <a:srgbClr val="000000"/>
              </a:solidFill>
            </a:endParaRPr>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F628F58A-98D2-4D1E-AEA3-AFC8EF495633}" type="slidenum">
              <a:rPr lang="en-IN">
                <a:solidFill>
                  <a:srgbClr val="000000"/>
                </a:solidFill>
              </a:rPr>
              <a:pPr>
                <a:defRPr/>
              </a:pPr>
              <a:t>‹#›</a:t>
            </a:fld>
            <a:endParaRPr lang="en-IN">
              <a:solidFill>
                <a:srgbClr val="000000"/>
              </a:solidFill>
            </a:endParaRPr>
          </a:p>
        </p:txBody>
      </p:sp>
    </p:spTree>
    <p:extLst>
      <p:ext uri="{BB962C8B-B14F-4D97-AF65-F5344CB8AC3E}">
        <p14:creationId xmlns:p14="http://schemas.microsoft.com/office/powerpoint/2010/main" val="1714213368"/>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I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IN"/>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CCB7F3E2-8A52-4CB9-987D-8FDCA1B73AF1}" type="slidenum">
              <a:rPr lang="en-IN"/>
              <a:pPr>
                <a:defRPr/>
              </a:pPr>
              <a:t>‹#›</a:t>
            </a:fld>
            <a:endParaRPr lang="en-IN"/>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277813"/>
            <a:ext cx="75438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IN"/>
          </a:p>
        </p:txBody>
      </p:sp>
      <p:sp>
        <p:nvSpPr>
          <p:cNvPr id="1029"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a:defRPr/>
            </a:pPr>
            <a:endParaRPr lang="en-IN"/>
          </a:p>
        </p:txBody>
      </p:sp>
      <p:sp>
        <p:nvSpPr>
          <p:cNvPr id="1030" name="Rectangle 9"/>
          <p:cNvSpPr>
            <a:spLocks noChangeArrowheads="1"/>
          </p:cNvSpPr>
          <p:nvPr/>
        </p:nvSpPr>
        <p:spPr bwMode="auto">
          <a:xfrm>
            <a:off x="0" y="6581775"/>
            <a:ext cx="9144000" cy="276225"/>
          </a:xfrm>
          <a:prstGeom prst="rect">
            <a:avLst/>
          </a:prstGeom>
          <a:solidFill>
            <a:srgbClr val="699F4B"/>
          </a:solidFill>
          <a:ln w="9525">
            <a:noFill/>
            <a:miter lim="800000"/>
            <a:headEnd/>
            <a:tailEnd/>
          </a:ln>
        </p:spPr>
        <p:txBody>
          <a:bodyPr>
            <a:spAutoFit/>
          </a:bodyPr>
          <a:lstStyle/>
          <a:p>
            <a:pPr algn="ctr">
              <a:defRPr/>
            </a:pPr>
            <a:r>
              <a:rPr lang="en-US" sz="1200" b="1">
                <a:solidFill>
                  <a:schemeClr val="bg1"/>
                </a:solidFill>
              </a:rPr>
              <a:t>Department of Statistics and Information Management, Reserve Bank of India</a:t>
            </a:r>
            <a:endParaRPr lang="fr-FR" sz="1200" b="1">
              <a:solidFill>
                <a:schemeClr val="bg1"/>
              </a:solidFill>
            </a:endParaRPr>
          </a:p>
        </p:txBody>
      </p:sp>
      <p:pic>
        <p:nvPicPr>
          <p:cNvPr id="43021" name="Picture 13" descr="rbi"/>
          <p:cNvPicPr>
            <a:picLocks noChangeAspect="1" noChangeArrowheads="1"/>
          </p:cNvPicPr>
          <p:nvPr/>
        </p:nvPicPr>
        <p:blipFill>
          <a:blip r:embed="rId14" cstate="print">
            <a:lum contrast="36000"/>
          </a:blip>
          <a:srcRect/>
          <a:stretch>
            <a:fillRect/>
          </a:stretch>
        </p:blipFill>
        <p:spPr bwMode="auto">
          <a:xfrm>
            <a:off x="152400" y="228600"/>
            <a:ext cx="914400" cy="844550"/>
          </a:xfrm>
          <a:prstGeom prst="rect">
            <a:avLst/>
          </a:prstGeom>
          <a:gradFill rotWithShape="0">
            <a:gsLst>
              <a:gs pos="0">
                <a:schemeClr val="hlink"/>
              </a:gs>
              <a:gs pos="100000">
                <a:schemeClr val="hlink">
                  <a:gamma/>
                  <a:shade val="46275"/>
                  <a:invGamma/>
                </a:schemeClr>
              </a:gs>
            </a:gsLst>
            <a:lin ang="5400000" scaled="1"/>
          </a:gradFill>
        </p:spPr>
      </p:pic>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Lst>
  <p:transition spd="slow"/>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eaLnBrk="1" fontAlgn="base" hangingPunct="1">
        <a:spcBef>
          <a:spcPct val="0"/>
        </a:spcBef>
        <a:spcAft>
          <a:spcPct val="0"/>
        </a:spcAft>
        <a:defRPr sz="4200">
          <a:solidFill>
            <a:schemeClr val="tx2"/>
          </a:solidFill>
          <a:latin typeface="Arial" charset="0"/>
          <a:cs typeface="Arial" charset="0"/>
        </a:defRPr>
      </a:lvl6pPr>
      <a:lvl7pPr marL="914400" algn="l" rtl="0" eaLnBrk="1" fontAlgn="base" hangingPunct="1">
        <a:spcBef>
          <a:spcPct val="0"/>
        </a:spcBef>
        <a:spcAft>
          <a:spcPct val="0"/>
        </a:spcAft>
        <a:defRPr sz="4200">
          <a:solidFill>
            <a:schemeClr val="tx2"/>
          </a:solidFill>
          <a:latin typeface="Arial" charset="0"/>
          <a:cs typeface="Arial" charset="0"/>
        </a:defRPr>
      </a:lvl7pPr>
      <a:lvl8pPr marL="1371600" algn="l" rtl="0" eaLnBrk="1" fontAlgn="base" hangingPunct="1">
        <a:spcBef>
          <a:spcPct val="0"/>
        </a:spcBef>
        <a:spcAft>
          <a:spcPct val="0"/>
        </a:spcAft>
        <a:defRPr sz="4200">
          <a:solidFill>
            <a:schemeClr val="tx2"/>
          </a:solidFill>
          <a:latin typeface="Arial" charset="0"/>
          <a:cs typeface="Arial" charset="0"/>
        </a:defRPr>
      </a:lvl8pPr>
      <a:lvl9pPr marL="1828800" algn="l" rtl="0" eaLnBrk="1" fontAlgn="base" hangingPunct="1">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1FF50A0-E723-4A28-A1A7-76FCC4AE0B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Lst>
  <p:transition spd="slow"/>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277813"/>
            <a:ext cx="75438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IN">
              <a:solidFill>
                <a:srgbClr val="000000"/>
              </a:solidFill>
            </a:endParaRPr>
          </a:p>
        </p:txBody>
      </p:sp>
      <p:sp>
        <p:nvSpPr>
          <p:cNvPr id="1029"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a:defRPr/>
            </a:pPr>
            <a:endParaRPr lang="en-IN">
              <a:solidFill>
                <a:srgbClr val="000000"/>
              </a:solidFill>
            </a:endParaRPr>
          </a:p>
        </p:txBody>
      </p:sp>
      <p:sp>
        <p:nvSpPr>
          <p:cNvPr id="1030" name="Rectangle 9"/>
          <p:cNvSpPr>
            <a:spLocks noChangeArrowheads="1"/>
          </p:cNvSpPr>
          <p:nvPr/>
        </p:nvSpPr>
        <p:spPr bwMode="auto">
          <a:xfrm>
            <a:off x="0" y="6581775"/>
            <a:ext cx="9144000" cy="276225"/>
          </a:xfrm>
          <a:prstGeom prst="rect">
            <a:avLst/>
          </a:prstGeom>
          <a:solidFill>
            <a:srgbClr val="699F4B"/>
          </a:solidFill>
          <a:ln w="9525">
            <a:noFill/>
            <a:miter lim="800000"/>
            <a:headEnd/>
            <a:tailEnd/>
          </a:ln>
        </p:spPr>
        <p:txBody>
          <a:bodyPr>
            <a:spAutoFit/>
          </a:bodyPr>
          <a:lstStyle/>
          <a:p>
            <a:pPr algn="ctr">
              <a:defRPr/>
            </a:pPr>
            <a:r>
              <a:rPr lang="en-US" sz="1200" b="1">
                <a:solidFill>
                  <a:srgbClr val="FFFFFF"/>
                </a:solidFill>
              </a:rPr>
              <a:t>Department of Statistics and Information Management, Reserve Bank of India</a:t>
            </a:r>
            <a:endParaRPr lang="fr-FR" sz="1200" b="1">
              <a:solidFill>
                <a:srgbClr val="FFFFFF"/>
              </a:solidFill>
            </a:endParaRPr>
          </a:p>
        </p:txBody>
      </p:sp>
      <p:pic>
        <p:nvPicPr>
          <p:cNvPr id="43021" name="Picture 13" descr="rbi"/>
          <p:cNvPicPr>
            <a:picLocks noChangeAspect="1" noChangeArrowheads="1"/>
          </p:cNvPicPr>
          <p:nvPr/>
        </p:nvPicPr>
        <p:blipFill>
          <a:blip r:embed="rId14" cstate="print">
            <a:lum contrast="36000"/>
          </a:blip>
          <a:srcRect/>
          <a:stretch>
            <a:fillRect/>
          </a:stretch>
        </p:blipFill>
        <p:spPr bwMode="auto">
          <a:xfrm>
            <a:off x="152400" y="228600"/>
            <a:ext cx="914400" cy="844550"/>
          </a:xfrm>
          <a:prstGeom prst="rect">
            <a:avLst/>
          </a:prstGeom>
          <a:gradFill rotWithShape="0">
            <a:gsLst>
              <a:gs pos="0">
                <a:schemeClr val="hlink"/>
              </a:gs>
              <a:gs pos="100000">
                <a:schemeClr val="hlink">
                  <a:gamma/>
                  <a:shade val="46275"/>
                  <a:invGamma/>
                </a:schemeClr>
              </a:gs>
            </a:gsLst>
            <a:lin ang="5400000" scaled="1"/>
          </a:gradFill>
        </p:spPr>
      </p:pic>
    </p:spTree>
    <p:extLst>
      <p:ext uri="{BB962C8B-B14F-4D97-AF65-F5344CB8AC3E}">
        <p14:creationId xmlns:p14="http://schemas.microsoft.com/office/powerpoint/2010/main" val="300338054"/>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Lst>
  <p:transition spd="slow"/>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eaLnBrk="1" fontAlgn="base" hangingPunct="1">
        <a:spcBef>
          <a:spcPct val="0"/>
        </a:spcBef>
        <a:spcAft>
          <a:spcPct val="0"/>
        </a:spcAft>
        <a:defRPr sz="4200">
          <a:solidFill>
            <a:schemeClr val="tx2"/>
          </a:solidFill>
          <a:latin typeface="Arial" charset="0"/>
          <a:cs typeface="Arial" charset="0"/>
        </a:defRPr>
      </a:lvl6pPr>
      <a:lvl7pPr marL="914400" algn="l" rtl="0" eaLnBrk="1" fontAlgn="base" hangingPunct="1">
        <a:spcBef>
          <a:spcPct val="0"/>
        </a:spcBef>
        <a:spcAft>
          <a:spcPct val="0"/>
        </a:spcAft>
        <a:defRPr sz="4200">
          <a:solidFill>
            <a:schemeClr val="tx2"/>
          </a:solidFill>
          <a:latin typeface="Arial" charset="0"/>
          <a:cs typeface="Arial" charset="0"/>
        </a:defRPr>
      </a:lvl7pPr>
      <a:lvl8pPr marL="1371600" algn="l" rtl="0" eaLnBrk="1" fontAlgn="base" hangingPunct="1">
        <a:spcBef>
          <a:spcPct val="0"/>
        </a:spcBef>
        <a:spcAft>
          <a:spcPct val="0"/>
        </a:spcAft>
        <a:defRPr sz="4200">
          <a:solidFill>
            <a:schemeClr val="tx2"/>
          </a:solidFill>
          <a:latin typeface="Arial" charset="0"/>
          <a:cs typeface="Arial" charset="0"/>
        </a:defRPr>
      </a:lvl8pPr>
      <a:lvl9pPr marL="1828800" algn="l" rtl="0" eaLnBrk="1" fontAlgn="base" hangingPunct="1">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277813"/>
            <a:ext cx="75438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IN">
              <a:solidFill>
                <a:srgbClr val="000000"/>
              </a:solidFill>
            </a:endParaRPr>
          </a:p>
        </p:txBody>
      </p:sp>
      <p:sp>
        <p:nvSpPr>
          <p:cNvPr id="1029"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a:defRPr/>
            </a:pPr>
            <a:endParaRPr lang="en-IN">
              <a:solidFill>
                <a:srgbClr val="000000"/>
              </a:solidFill>
            </a:endParaRPr>
          </a:p>
        </p:txBody>
      </p:sp>
      <p:sp>
        <p:nvSpPr>
          <p:cNvPr id="1030" name="Rectangle 9"/>
          <p:cNvSpPr>
            <a:spLocks noChangeArrowheads="1"/>
          </p:cNvSpPr>
          <p:nvPr/>
        </p:nvSpPr>
        <p:spPr bwMode="auto">
          <a:xfrm>
            <a:off x="0" y="6581775"/>
            <a:ext cx="9144000" cy="276225"/>
          </a:xfrm>
          <a:prstGeom prst="rect">
            <a:avLst/>
          </a:prstGeom>
          <a:solidFill>
            <a:srgbClr val="699F4B"/>
          </a:solidFill>
          <a:ln w="9525">
            <a:noFill/>
            <a:miter lim="800000"/>
            <a:headEnd/>
            <a:tailEnd/>
          </a:ln>
        </p:spPr>
        <p:txBody>
          <a:bodyPr>
            <a:spAutoFit/>
          </a:bodyPr>
          <a:lstStyle/>
          <a:p>
            <a:pPr algn="ctr">
              <a:defRPr/>
            </a:pPr>
            <a:r>
              <a:rPr lang="en-US" sz="1200" b="1">
                <a:solidFill>
                  <a:srgbClr val="FFFFFF"/>
                </a:solidFill>
              </a:rPr>
              <a:t>Department of Statistics and Information Management, Reserve Bank of India</a:t>
            </a:r>
            <a:endParaRPr lang="fr-FR" sz="1200" b="1">
              <a:solidFill>
                <a:srgbClr val="FFFFFF"/>
              </a:solidFill>
            </a:endParaRPr>
          </a:p>
        </p:txBody>
      </p:sp>
      <p:pic>
        <p:nvPicPr>
          <p:cNvPr id="43021" name="Picture 13" descr="rbi"/>
          <p:cNvPicPr>
            <a:picLocks noChangeAspect="1" noChangeArrowheads="1"/>
          </p:cNvPicPr>
          <p:nvPr/>
        </p:nvPicPr>
        <p:blipFill>
          <a:blip r:embed="rId14" cstate="print">
            <a:lum contrast="36000"/>
          </a:blip>
          <a:srcRect/>
          <a:stretch>
            <a:fillRect/>
          </a:stretch>
        </p:blipFill>
        <p:spPr bwMode="auto">
          <a:xfrm>
            <a:off x="152400" y="228600"/>
            <a:ext cx="914400" cy="844550"/>
          </a:xfrm>
          <a:prstGeom prst="rect">
            <a:avLst/>
          </a:prstGeom>
          <a:gradFill rotWithShape="0">
            <a:gsLst>
              <a:gs pos="0">
                <a:schemeClr val="hlink"/>
              </a:gs>
              <a:gs pos="100000">
                <a:schemeClr val="hlink">
                  <a:gamma/>
                  <a:shade val="46275"/>
                  <a:invGamma/>
                </a:schemeClr>
              </a:gs>
            </a:gsLst>
            <a:lin ang="5400000" scaled="1"/>
          </a:gradFill>
        </p:spPr>
      </p:pic>
    </p:spTree>
    <p:extLst>
      <p:ext uri="{BB962C8B-B14F-4D97-AF65-F5344CB8AC3E}">
        <p14:creationId xmlns:p14="http://schemas.microsoft.com/office/powerpoint/2010/main" val="3647648497"/>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Lst>
  <p:transition spd="slow"/>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eaLnBrk="1" fontAlgn="base" hangingPunct="1">
        <a:spcBef>
          <a:spcPct val="0"/>
        </a:spcBef>
        <a:spcAft>
          <a:spcPct val="0"/>
        </a:spcAft>
        <a:defRPr sz="4200">
          <a:solidFill>
            <a:schemeClr val="tx2"/>
          </a:solidFill>
          <a:latin typeface="Arial" charset="0"/>
          <a:cs typeface="Arial" charset="0"/>
        </a:defRPr>
      </a:lvl6pPr>
      <a:lvl7pPr marL="914400" algn="l" rtl="0" eaLnBrk="1" fontAlgn="base" hangingPunct="1">
        <a:spcBef>
          <a:spcPct val="0"/>
        </a:spcBef>
        <a:spcAft>
          <a:spcPct val="0"/>
        </a:spcAft>
        <a:defRPr sz="4200">
          <a:solidFill>
            <a:schemeClr val="tx2"/>
          </a:solidFill>
          <a:latin typeface="Arial" charset="0"/>
          <a:cs typeface="Arial" charset="0"/>
        </a:defRPr>
      </a:lvl7pPr>
      <a:lvl8pPr marL="1371600" algn="l" rtl="0" eaLnBrk="1" fontAlgn="base" hangingPunct="1">
        <a:spcBef>
          <a:spcPct val="0"/>
        </a:spcBef>
        <a:spcAft>
          <a:spcPct val="0"/>
        </a:spcAft>
        <a:defRPr sz="4200">
          <a:solidFill>
            <a:schemeClr val="tx2"/>
          </a:solidFill>
          <a:latin typeface="Arial" charset="0"/>
          <a:cs typeface="Arial" charset="0"/>
        </a:defRPr>
      </a:lvl8pPr>
      <a:lvl9pPr marL="1828800" algn="l" rtl="0" eaLnBrk="1" fontAlgn="base" hangingPunct="1">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277813"/>
            <a:ext cx="75438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IN">
              <a:solidFill>
                <a:srgbClr val="000000"/>
              </a:solidFill>
            </a:endParaRPr>
          </a:p>
        </p:txBody>
      </p:sp>
      <p:sp>
        <p:nvSpPr>
          <p:cNvPr id="1029"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a:defRPr/>
            </a:pPr>
            <a:endParaRPr lang="en-IN">
              <a:solidFill>
                <a:srgbClr val="000000"/>
              </a:solidFill>
            </a:endParaRPr>
          </a:p>
        </p:txBody>
      </p:sp>
      <p:sp>
        <p:nvSpPr>
          <p:cNvPr id="1030" name="Rectangle 9"/>
          <p:cNvSpPr>
            <a:spLocks noChangeArrowheads="1"/>
          </p:cNvSpPr>
          <p:nvPr/>
        </p:nvSpPr>
        <p:spPr bwMode="auto">
          <a:xfrm>
            <a:off x="0" y="6581775"/>
            <a:ext cx="9144000" cy="276225"/>
          </a:xfrm>
          <a:prstGeom prst="rect">
            <a:avLst/>
          </a:prstGeom>
          <a:solidFill>
            <a:srgbClr val="699F4B"/>
          </a:solidFill>
          <a:ln w="9525">
            <a:noFill/>
            <a:miter lim="800000"/>
            <a:headEnd/>
            <a:tailEnd/>
          </a:ln>
        </p:spPr>
        <p:txBody>
          <a:bodyPr>
            <a:spAutoFit/>
          </a:bodyPr>
          <a:lstStyle/>
          <a:p>
            <a:pPr algn="ctr">
              <a:defRPr/>
            </a:pPr>
            <a:r>
              <a:rPr lang="en-US" sz="1200" b="1">
                <a:solidFill>
                  <a:srgbClr val="FFFFFF"/>
                </a:solidFill>
              </a:rPr>
              <a:t>Department of Statistics and Information Management, Reserve Bank of India</a:t>
            </a:r>
            <a:endParaRPr lang="fr-FR" sz="1200" b="1">
              <a:solidFill>
                <a:srgbClr val="FFFFFF"/>
              </a:solidFill>
            </a:endParaRPr>
          </a:p>
        </p:txBody>
      </p:sp>
      <p:pic>
        <p:nvPicPr>
          <p:cNvPr id="43021" name="Picture 13" descr="rbi"/>
          <p:cNvPicPr>
            <a:picLocks noChangeAspect="1" noChangeArrowheads="1"/>
          </p:cNvPicPr>
          <p:nvPr/>
        </p:nvPicPr>
        <p:blipFill>
          <a:blip r:embed="rId14" cstate="print">
            <a:lum contrast="36000"/>
          </a:blip>
          <a:srcRect/>
          <a:stretch>
            <a:fillRect/>
          </a:stretch>
        </p:blipFill>
        <p:spPr bwMode="auto">
          <a:xfrm>
            <a:off x="152400" y="228600"/>
            <a:ext cx="914400" cy="844550"/>
          </a:xfrm>
          <a:prstGeom prst="rect">
            <a:avLst/>
          </a:prstGeom>
          <a:gradFill rotWithShape="0">
            <a:gsLst>
              <a:gs pos="0">
                <a:schemeClr val="hlink"/>
              </a:gs>
              <a:gs pos="100000">
                <a:schemeClr val="hlink">
                  <a:gamma/>
                  <a:shade val="46275"/>
                  <a:invGamma/>
                </a:schemeClr>
              </a:gs>
            </a:gsLst>
            <a:lin ang="5400000" scaled="1"/>
          </a:gradFill>
        </p:spPr>
      </p:pic>
    </p:spTree>
    <p:extLst>
      <p:ext uri="{BB962C8B-B14F-4D97-AF65-F5344CB8AC3E}">
        <p14:creationId xmlns:p14="http://schemas.microsoft.com/office/powerpoint/2010/main" val="1011263181"/>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Lst>
  <p:transition spd="slow"/>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eaLnBrk="1" fontAlgn="base" hangingPunct="1">
        <a:spcBef>
          <a:spcPct val="0"/>
        </a:spcBef>
        <a:spcAft>
          <a:spcPct val="0"/>
        </a:spcAft>
        <a:defRPr sz="4200">
          <a:solidFill>
            <a:schemeClr val="tx2"/>
          </a:solidFill>
          <a:latin typeface="Arial" charset="0"/>
          <a:cs typeface="Arial" charset="0"/>
        </a:defRPr>
      </a:lvl6pPr>
      <a:lvl7pPr marL="914400" algn="l" rtl="0" eaLnBrk="1" fontAlgn="base" hangingPunct="1">
        <a:spcBef>
          <a:spcPct val="0"/>
        </a:spcBef>
        <a:spcAft>
          <a:spcPct val="0"/>
        </a:spcAft>
        <a:defRPr sz="4200">
          <a:solidFill>
            <a:schemeClr val="tx2"/>
          </a:solidFill>
          <a:latin typeface="Arial" charset="0"/>
          <a:cs typeface="Arial" charset="0"/>
        </a:defRPr>
      </a:lvl7pPr>
      <a:lvl8pPr marL="1371600" algn="l" rtl="0" eaLnBrk="1" fontAlgn="base" hangingPunct="1">
        <a:spcBef>
          <a:spcPct val="0"/>
        </a:spcBef>
        <a:spcAft>
          <a:spcPct val="0"/>
        </a:spcAft>
        <a:defRPr sz="4200">
          <a:solidFill>
            <a:schemeClr val="tx2"/>
          </a:solidFill>
          <a:latin typeface="Arial" charset="0"/>
          <a:cs typeface="Arial" charset="0"/>
        </a:defRPr>
      </a:lvl8pPr>
      <a:lvl9pPr marL="1828800" algn="l" rtl="0" eaLnBrk="1" fontAlgn="base" hangingPunct="1">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277813"/>
            <a:ext cx="75438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IN">
              <a:solidFill>
                <a:srgbClr val="000000"/>
              </a:solidFill>
            </a:endParaRPr>
          </a:p>
        </p:txBody>
      </p:sp>
      <p:sp>
        <p:nvSpPr>
          <p:cNvPr id="1029"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a:defRPr/>
            </a:pPr>
            <a:endParaRPr lang="en-IN">
              <a:solidFill>
                <a:srgbClr val="000000"/>
              </a:solidFill>
            </a:endParaRPr>
          </a:p>
        </p:txBody>
      </p:sp>
      <p:sp>
        <p:nvSpPr>
          <p:cNvPr id="1030" name="Rectangle 9"/>
          <p:cNvSpPr>
            <a:spLocks noChangeArrowheads="1"/>
          </p:cNvSpPr>
          <p:nvPr/>
        </p:nvSpPr>
        <p:spPr bwMode="auto">
          <a:xfrm>
            <a:off x="0" y="6581775"/>
            <a:ext cx="9144000" cy="276225"/>
          </a:xfrm>
          <a:prstGeom prst="rect">
            <a:avLst/>
          </a:prstGeom>
          <a:solidFill>
            <a:srgbClr val="699F4B"/>
          </a:solidFill>
          <a:ln w="9525">
            <a:noFill/>
            <a:miter lim="800000"/>
            <a:headEnd/>
            <a:tailEnd/>
          </a:ln>
        </p:spPr>
        <p:txBody>
          <a:bodyPr>
            <a:spAutoFit/>
          </a:bodyPr>
          <a:lstStyle/>
          <a:p>
            <a:pPr algn="ctr">
              <a:defRPr/>
            </a:pPr>
            <a:r>
              <a:rPr lang="en-US" sz="1200" b="1">
                <a:solidFill>
                  <a:srgbClr val="FFFFFF"/>
                </a:solidFill>
              </a:rPr>
              <a:t>Department of Statistics and Information Management, Reserve Bank of India</a:t>
            </a:r>
            <a:endParaRPr lang="fr-FR" sz="1200" b="1">
              <a:solidFill>
                <a:srgbClr val="FFFFFF"/>
              </a:solidFill>
            </a:endParaRPr>
          </a:p>
        </p:txBody>
      </p:sp>
      <p:pic>
        <p:nvPicPr>
          <p:cNvPr id="43021" name="Picture 13" descr="rbi"/>
          <p:cNvPicPr>
            <a:picLocks noChangeAspect="1" noChangeArrowheads="1"/>
          </p:cNvPicPr>
          <p:nvPr/>
        </p:nvPicPr>
        <p:blipFill>
          <a:blip r:embed="rId14" cstate="print">
            <a:lum contrast="36000"/>
          </a:blip>
          <a:srcRect/>
          <a:stretch>
            <a:fillRect/>
          </a:stretch>
        </p:blipFill>
        <p:spPr bwMode="auto">
          <a:xfrm>
            <a:off x="152400" y="228600"/>
            <a:ext cx="914400" cy="844550"/>
          </a:xfrm>
          <a:prstGeom prst="rect">
            <a:avLst/>
          </a:prstGeom>
          <a:gradFill rotWithShape="0">
            <a:gsLst>
              <a:gs pos="0">
                <a:schemeClr val="hlink"/>
              </a:gs>
              <a:gs pos="100000">
                <a:schemeClr val="hlink">
                  <a:gamma/>
                  <a:shade val="46275"/>
                  <a:invGamma/>
                </a:schemeClr>
              </a:gs>
            </a:gsLst>
            <a:lin ang="5400000" scaled="1"/>
          </a:gradFill>
        </p:spPr>
      </p:pic>
    </p:spTree>
    <p:extLst>
      <p:ext uri="{BB962C8B-B14F-4D97-AF65-F5344CB8AC3E}">
        <p14:creationId xmlns:p14="http://schemas.microsoft.com/office/powerpoint/2010/main" val="290892732"/>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Lst>
  <p:transition spd="slow"/>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eaLnBrk="1" fontAlgn="base" hangingPunct="1">
        <a:spcBef>
          <a:spcPct val="0"/>
        </a:spcBef>
        <a:spcAft>
          <a:spcPct val="0"/>
        </a:spcAft>
        <a:defRPr sz="4200">
          <a:solidFill>
            <a:schemeClr val="tx2"/>
          </a:solidFill>
          <a:latin typeface="Arial" charset="0"/>
          <a:cs typeface="Arial" charset="0"/>
        </a:defRPr>
      </a:lvl6pPr>
      <a:lvl7pPr marL="914400" algn="l" rtl="0" eaLnBrk="1" fontAlgn="base" hangingPunct="1">
        <a:spcBef>
          <a:spcPct val="0"/>
        </a:spcBef>
        <a:spcAft>
          <a:spcPct val="0"/>
        </a:spcAft>
        <a:defRPr sz="4200">
          <a:solidFill>
            <a:schemeClr val="tx2"/>
          </a:solidFill>
          <a:latin typeface="Arial" charset="0"/>
          <a:cs typeface="Arial" charset="0"/>
        </a:defRPr>
      </a:lvl7pPr>
      <a:lvl8pPr marL="1371600" algn="l" rtl="0" eaLnBrk="1" fontAlgn="base" hangingPunct="1">
        <a:spcBef>
          <a:spcPct val="0"/>
        </a:spcBef>
        <a:spcAft>
          <a:spcPct val="0"/>
        </a:spcAft>
        <a:defRPr sz="4200">
          <a:solidFill>
            <a:schemeClr val="tx2"/>
          </a:solidFill>
          <a:latin typeface="Arial" charset="0"/>
          <a:cs typeface="Arial" charset="0"/>
        </a:defRPr>
      </a:lvl8pPr>
      <a:lvl9pPr marL="1828800" algn="l" rtl="0" eaLnBrk="1" fontAlgn="base" hangingPunct="1">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277813"/>
            <a:ext cx="75438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IN">
              <a:solidFill>
                <a:srgbClr val="000000"/>
              </a:solidFill>
            </a:endParaRPr>
          </a:p>
        </p:txBody>
      </p:sp>
      <p:sp>
        <p:nvSpPr>
          <p:cNvPr id="1029"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a:defRPr/>
            </a:pPr>
            <a:endParaRPr lang="en-IN">
              <a:solidFill>
                <a:srgbClr val="000000"/>
              </a:solidFill>
            </a:endParaRPr>
          </a:p>
        </p:txBody>
      </p:sp>
      <p:sp>
        <p:nvSpPr>
          <p:cNvPr id="1030" name="Rectangle 9"/>
          <p:cNvSpPr>
            <a:spLocks noChangeArrowheads="1"/>
          </p:cNvSpPr>
          <p:nvPr/>
        </p:nvSpPr>
        <p:spPr bwMode="auto">
          <a:xfrm>
            <a:off x="0" y="6581775"/>
            <a:ext cx="9144000" cy="276225"/>
          </a:xfrm>
          <a:prstGeom prst="rect">
            <a:avLst/>
          </a:prstGeom>
          <a:solidFill>
            <a:srgbClr val="699F4B"/>
          </a:solidFill>
          <a:ln w="9525">
            <a:noFill/>
            <a:miter lim="800000"/>
            <a:headEnd/>
            <a:tailEnd/>
          </a:ln>
        </p:spPr>
        <p:txBody>
          <a:bodyPr>
            <a:spAutoFit/>
          </a:bodyPr>
          <a:lstStyle/>
          <a:p>
            <a:pPr algn="ctr">
              <a:defRPr/>
            </a:pPr>
            <a:r>
              <a:rPr lang="en-US" sz="1200" b="1">
                <a:solidFill>
                  <a:srgbClr val="FFFFFF"/>
                </a:solidFill>
              </a:rPr>
              <a:t>Department of Statistics and Information Management, Reserve Bank of India</a:t>
            </a:r>
            <a:endParaRPr lang="fr-FR" sz="1200" b="1">
              <a:solidFill>
                <a:srgbClr val="FFFFFF"/>
              </a:solidFill>
            </a:endParaRPr>
          </a:p>
        </p:txBody>
      </p:sp>
      <p:pic>
        <p:nvPicPr>
          <p:cNvPr id="43021" name="Picture 13" descr="rbi"/>
          <p:cNvPicPr>
            <a:picLocks noChangeAspect="1" noChangeArrowheads="1"/>
          </p:cNvPicPr>
          <p:nvPr/>
        </p:nvPicPr>
        <p:blipFill>
          <a:blip r:embed="rId14" cstate="print">
            <a:lum contrast="36000"/>
          </a:blip>
          <a:srcRect/>
          <a:stretch>
            <a:fillRect/>
          </a:stretch>
        </p:blipFill>
        <p:spPr bwMode="auto">
          <a:xfrm>
            <a:off x="152400" y="228600"/>
            <a:ext cx="914400" cy="844550"/>
          </a:xfrm>
          <a:prstGeom prst="rect">
            <a:avLst/>
          </a:prstGeom>
          <a:gradFill rotWithShape="0">
            <a:gsLst>
              <a:gs pos="0">
                <a:schemeClr val="hlink"/>
              </a:gs>
              <a:gs pos="100000">
                <a:schemeClr val="hlink">
                  <a:gamma/>
                  <a:shade val="46275"/>
                  <a:invGamma/>
                </a:schemeClr>
              </a:gs>
            </a:gsLst>
            <a:lin ang="5400000" scaled="1"/>
          </a:gradFill>
        </p:spPr>
      </p:pic>
    </p:spTree>
    <p:extLst>
      <p:ext uri="{BB962C8B-B14F-4D97-AF65-F5344CB8AC3E}">
        <p14:creationId xmlns:p14="http://schemas.microsoft.com/office/powerpoint/2010/main" val="7905397"/>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 id="2147484382" r:id="rId12"/>
  </p:sldLayoutIdLst>
  <p:transition spd="slow"/>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eaLnBrk="1" fontAlgn="base" hangingPunct="1">
        <a:spcBef>
          <a:spcPct val="0"/>
        </a:spcBef>
        <a:spcAft>
          <a:spcPct val="0"/>
        </a:spcAft>
        <a:defRPr sz="4200">
          <a:solidFill>
            <a:schemeClr val="tx2"/>
          </a:solidFill>
          <a:latin typeface="Arial" charset="0"/>
          <a:cs typeface="Arial" charset="0"/>
        </a:defRPr>
      </a:lvl6pPr>
      <a:lvl7pPr marL="914400" algn="l" rtl="0" eaLnBrk="1" fontAlgn="base" hangingPunct="1">
        <a:spcBef>
          <a:spcPct val="0"/>
        </a:spcBef>
        <a:spcAft>
          <a:spcPct val="0"/>
        </a:spcAft>
        <a:defRPr sz="4200">
          <a:solidFill>
            <a:schemeClr val="tx2"/>
          </a:solidFill>
          <a:latin typeface="Arial" charset="0"/>
          <a:cs typeface="Arial" charset="0"/>
        </a:defRPr>
      </a:lvl7pPr>
      <a:lvl8pPr marL="1371600" algn="l" rtl="0" eaLnBrk="1" fontAlgn="base" hangingPunct="1">
        <a:spcBef>
          <a:spcPct val="0"/>
        </a:spcBef>
        <a:spcAft>
          <a:spcPct val="0"/>
        </a:spcAft>
        <a:defRPr sz="4200">
          <a:solidFill>
            <a:schemeClr val="tx2"/>
          </a:solidFill>
          <a:latin typeface="Arial" charset="0"/>
          <a:cs typeface="Arial" charset="0"/>
        </a:defRPr>
      </a:lvl8pPr>
      <a:lvl9pPr marL="1828800" algn="l" rtl="0" eaLnBrk="1" fontAlgn="base" hangingPunct="1">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xbrl.rbi.org.i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ecweb.rbi.org.in/orfsxbr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ecweb.rbi.org.in/orfsxbr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xbrltest.rbi.org.in/"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xbrltest.rbi.org.in/"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rbixbrlsupport@irisbusiness.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cosmosdnbskolkata@rbi.org.in"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osmos.rbi.org.i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5" descr="Log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677" y="260648"/>
            <a:ext cx="1320403"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noChangeArrowheads="1"/>
          </p:cNvSpPr>
          <p:nvPr>
            <p:ph type="ctrTitle"/>
          </p:nvPr>
        </p:nvSpPr>
        <p:spPr>
          <a:xfrm>
            <a:off x="745678" y="3237780"/>
            <a:ext cx="7772400" cy="1102519"/>
          </a:xfrm>
        </p:spPr>
        <p:txBody>
          <a:bodyPr/>
          <a:lstStyle/>
          <a:p>
            <a:pPr algn="ctr" eaLnBrk="1" hangingPunct="1"/>
            <a:r>
              <a:rPr lang="en-IN" altLang="en-US" sz="2200" dirty="0">
                <a:solidFill>
                  <a:srgbClr val="0000CC"/>
                </a:solidFill>
              </a:rPr>
              <a:t/>
            </a:r>
            <a:br>
              <a:rPr lang="en-IN" altLang="en-US" sz="2200" dirty="0">
                <a:solidFill>
                  <a:srgbClr val="0000CC"/>
                </a:solidFill>
              </a:rPr>
            </a:br>
            <a:r>
              <a:rPr lang="en-IN" altLang="en-US" sz="2200" dirty="0">
                <a:solidFill>
                  <a:srgbClr val="0000CC"/>
                </a:solidFill>
              </a:rPr>
              <a:t> </a:t>
            </a:r>
            <a:br>
              <a:rPr lang="en-IN" altLang="en-US" sz="2200" dirty="0">
                <a:solidFill>
                  <a:srgbClr val="0000CC"/>
                </a:solidFill>
              </a:rPr>
            </a:br>
            <a:r>
              <a:rPr lang="en-IN" altLang="en-US" sz="2200" dirty="0">
                <a:solidFill>
                  <a:srgbClr val="0000CC"/>
                </a:solidFill>
              </a:rPr>
              <a:t>Reserve Bank of India</a:t>
            </a:r>
            <a:br>
              <a:rPr lang="en-IN" altLang="en-US" sz="2200" dirty="0">
                <a:solidFill>
                  <a:srgbClr val="0000CC"/>
                </a:solidFill>
              </a:rPr>
            </a:br>
            <a:r>
              <a:rPr lang="en-IN" altLang="en-US" sz="2200" dirty="0">
                <a:solidFill>
                  <a:srgbClr val="0000CC"/>
                </a:solidFill>
              </a:rPr>
              <a:t>Department of </a:t>
            </a:r>
            <a:r>
              <a:rPr lang="en-IN" altLang="en-US" sz="2200" dirty="0" smtClean="0">
                <a:solidFill>
                  <a:srgbClr val="0000CC"/>
                </a:solidFill>
              </a:rPr>
              <a:t>Supervision (NBFCs)</a:t>
            </a:r>
            <a:r>
              <a:rPr lang="en-IN" altLang="en-US" sz="2200" dirty="0">
                <a:solidFill>
                  <a:srgbClr val="0000CC"/>
                </a:solidFill>
              </a:rPr>
              <a:t/>
            </a:r>
            <a:br>
              <a:rPr lang="en-IN" altLang="en-US" sz="2200" dirty="0">
                <a:solidFill>
                  <a:srgbClr val="0000CC"/>
                </a:solidFill>
              </a:rPr>
            </a:br>
            <a:r>
              <a:rPr lang="en-IN" altLang="en-US" sz="2200" dirty="0" smtClean="0">
                <a:solidFill>
                  <a:srgbClr val="0000CC"/>
                </a:solidFill>
              </a:rPr>
              <a:t>Kolkata</a:t>
            </a:r>
            <a:endParaRPr lang="en-IN" altLang="en-US" sz="2200" dirty="0">
              <a:solidFill>
                <a:srgbClr val="0000CC"/>
              </a:solidFill>
            </a:endParaRPr>
          </a:p>
        </p:txBody>
      </p:sp>
      <p:sp>
        <p:nvSpPr>
          <p:cNvPr id="3" name="Rectangle 2"/>
          <p:cNvSpPr/>
          <p:nvPr/>
        </p:nvSpPr>
        <p:spPr>
          <a:xfrm>
            <a:off x="899592" y="1938898"/>
            <a:ext cx="7776864" cy="1107996"/>
          </a:xfrm>
          <a:prstGeom prst="rect">
            <a:avLst/>
          </a:prstGeom>
        </p:spPr>
        <p:txBody>
          <a:bodyPr wrap="square">
            <a:spAutoFit/>
          </a:bodyPr>
          <a:lstStyle/>
          <a:p>
            <a:pPr algn="ctr"/>
            <a:endParaRPr lang="en-IN" sz="2200" b="1" kern="0" dirty="0">
              <a:solidFill>
                <a:srgbClr val="1A04BC"/>
              </a:solidFill>
            </a:endParaRPr>
          </a:p>
          <a:p>
            <a:pPr algn="ctr"/>
            <a:r>
              <a:rPr lang="en-IN" sz="2200" b="1" kern="0" dirty="0">
                <a:solidFill>
                  <a:srgbClr val="1A04BC"/>
                </a:solidFill>
              </a:rPr>
              <a:t>Features of New XBRL Reporting System to file the revised supervisory returns by NBFCs</a:t>
            </a:r>
          </a:p>
        </p:txBody>
      </p:sp>
    </p:spTree>
    <p:extLst>
      <p:ext uri="{BB962C8B-B14F-4D97-AF65-F5344CB8AC3E}">
        <p14:creationId xmlns:p14="http://schemas.microsoft.com/office/powerpoint/2010/main" val="1059555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116632"/>
            <a:ext cx="8047856" cy="713929"/>
          </a:xfrm>
        </p:spPr>
        <p:txBody>
          <a:bodyPr/>
          <a:lstStyle/>
          <a:p>
            <a:pPr algn="ctr"/>
            <a:r>
              <a:rPr lang="en-IN" sz="1800" b="1" dirty="0"/>
              <a:t>List of Supervisory Returns submitted by NBFCs </a:t>
            </a:r>
            <a:endParaRPr lang="en-IN" sz="1800" dirty="0"/>
          </a:p>
        </p:txBody>
      </p:sp>
      <p:sp>
        <p:nvSpPr>
          <p:cNvPr id="6" name="Rectangle 1"/>
          <p:cNvSpPr>
            <a:spLocks noChangeArrowheads="1"/>
          </p:cNvSpPr>
          <p:nvPr/>
        </p:nvSpPr>
        <p:spPr bwMode="auto">
          <a:xfrm>
            <a:off x="2166938" y="3416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13945397"/>
              </p:ext>
            </p:extLst>
          </p:nvPr>
        </p:nvGraphicFramePr>
        <p:xfrm>
          <a:off x="248012" y="466222"/>
          <a:ext cx="8483411" cy="5628128"/>
        </p:xfrm>
        <a:graphic>
          <a:graphicData uri="http://schemas.openxmlformats.org/drawingml/2006/table">
            <a:tbl>
              <a:tblPr>
                <a:tableStyleId>{69C7853C-536D-4A76-A0AE-DD22124D55A5}</a:tableStyleId>
              </a:tblPr>
              <a:tblGrid>
                <a:gridCol w="704926">
                  <a:extLst>
                    <a:ext uri="{9D8B030D-6E8A-4147-A177-3AD203B41FA5}">
                      <a16:colId xmlns:a16="http://schemas.microsoft.com/office/drawing/2014/main" xmlns="" val="20000"/>
                    </a:ext>
                  </a:extLst>
                </a:gridCol>
                <a:gridCol w="1072075">
                  <a:extLst>
                    <a:ext uri="{9D8B030D-6E8A-4147-A177-3AD203B41FA5}">
                      <a16:colId xmlns:a16="http://schemas.microsoft.com/office/drawing/2014/main" xmlns="" val="20001"/>
                    </a:ext>
                  </a:extLst>
                </a:gridCol>
                <a:gridCol w="1478208">
                  <a:extLst>
                    <a:ext uri="{9D8B030D-6E8A-4147-A177-3AD203B41FA5}">
                      <a16:colId xmlns:a16="http://schemas.microsoft.com/office/drawing/2014/main" xmlns="" val="20002"/>
                    </a:ext>
                  </a:extLst>
                </a:gridCol>
                <a:gridCol w="2090848">
                  <a:extLst>
                    <a:ext uri="{9D8B030D-6E8A-4147-A177-3AD203B41FA5}">
                      <a16:colId xmlns:a16="http://schemas.microsoft.com/office/drawing/2014/main" xmlns="" val="20003"/>
                    </a:ext>
                  </a:extLst>
                </a:gridCol>
                <a:gridCol w="3137354">
                  <a:extLst>
                    <a:ext uri="{9D8B030D-6E8A-4147-A177-3AD203B41FA5}">
                      <a16:colId xmlns:a16="http://schemas.microsoft.com/office/drawing/2014/main" xmlns="" val="20004"/>
                    </a:ext>
                  </a:extLst>
                </a:gridCol>
              </a:tblGrid>
              <a:tr h="589608">
                <a:tc>
                  <a:txBody>
                    <a:bodyPr/>
                    <a:lstStyle/>
                    <a:p>
                      <a:pPr algn="ctr" fontAlgn="b"/>
                      <a:r>
                        <a:rPr lang="en-IN" sz="1100" b="1" u="none" strike="noStrike" dirty="0" err="1">
                          <a:effectLst/>
                          <a:latin typeface="+mj-lt"/>
                        </a:rPr>
                        <a:t>S.No</a:t>
                      </a:r>
                      <a:endParaRPr lang="en-IN" sz="1100" b="1" i="0" u="none" strike="noStrike" dirty="0">
                        <a:solidFill>
                          <a:srgbClr val="000000"/>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IN" sz="1100" b="1" u="none" strike="noStrike">
                          <a:effectLst/>
                          <a:latin typeface="+mj-lt"/>
                        </a:rPr>
                        <a:t>Type of NBFC</a:t>
                      </a:r>
                      <a:endParaRPr lang="en-IN" sz="1100" b="1" i="0" u="none" strike="noStrike">
                        <a:solidFill>
                          <a:srgbClr val="000000"/>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IN" sz="1100" b="1" u="none" strike="noStrike">
                          <a:effectLst/>
                          <a:latin typeface="+mj-lt"/>
                        </a:rPr>
                        <a:t>Returns to be submitted in COSMOS</a:t>
                      </a:r>
                      <a:endParaRPr lang="en-IN" sz="1100" b="1" i="0" u="none" strike="noStrike">
                        <a:solidFill>
                          <a:srgbClr val="000000"/>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IN" sz="1100" b="1" u="none" strike="noStrike" dirty="0">
                          <a:effectLst/>
                          <a:latin typeface="+mj-lt"/>
                        </a:rPr>
                        <a:t>Returns to be submitted in XBRL</a:t>
                      </a:r>
                      <a:endParaRPr lang="en-IN" sz="1100" b="1" i="0" u="none" strike="noStrike" dirty="0">
                        <a:solidFill>
                          <a:srgbClr val="000000"/>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IN" sz="1100" b="1" u="none" strike="noStrike" dirty="0">
                          <a:effectLst/>
                          <a:latin typeface="+mj-lt"/>
                        </a:rPr>
                        <a:t>Fraud Monitoring Returns</a:t>
                      </a:r>
                      <a:r>
                        <a:rPr lang="en-IN" sz="1100" b="1" u="none" strike="noStrike" baseline="0" dirty="0">
                          <a:effectLst/>
                          <a:latin typeface="+mj-lt"/>
                        </a:rPr>
                        <a:t> to be Submitted in XBRL system</a:t>
                      </a:r>
                      <a:endParaRPr lang="en-IN" sz="1100" b="1" i="0" u="none" strike="noStrike" dirty="0">
                        <a:solidFill>
                          <a:srgbClr val="000000"/>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1437066">
                <a:tc>
                  <a:txBody>
                    <a:bodyPr/>
                    <a:lstStyle/>
                    <a:p>
                      <a:pPr algn="ctr" fontAlgn="ctr"/>
                      <a:r>
                        <a:rPr lang="en-IN" sz="1100" u="none" strike="noStrike" dirty="0">
                          <a:effectLst/>
                          <a:latin typeface="+mj-lt"/>
                        </a:rPr>
                        <a:t>1</a:t>
                      </a:r>
                      <a:endParaRPr lang="en-IN" sz="11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a:effectLst/>
                          <a:latin typeface="+mj-lt"/>
                        </a:rPr>
                        <a:t>NBFC D</a:t>
                      </a:r>
                      <a:endParaRPr lang="en-IN" sz="1100" b="0" i="0" u="none" strike="noStrike">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latin typeface="+mj-lt"/>
                        </a:rPr>
                        <a:t>NBS-1</a:t>
                      </a:r>
                      <a:br>
                        <a:rPr lang="en-IN" sz="1100" u="none" strike="noStrike" dirty="0">
                          <a:effectLst/>
                          <a:latin typeface="+mj-lt"/>
                        </a:rPr>
                      </a:br>
                      <a:r>
                        <a:rPr lang="en-IN" sz="1100" u="none" strike="noStrike" dirty="0">
                          <a:effectLst/>
                          <a:latin typeface="+mj-lt"/>
                        </a:rPr>
                        <a:t>NBS-2</a:t>
                      </a:r>
                      <a:br>
                        <a:rPr lang="en-IN" sz="1100" u="none" strike="noStrike" dirty="0">
                          <a:effectLst/>
                          <a:latin typeface="+mj-lt"/>
                        </a:rPr>
                      </a:br>
                      <a:r>
                        <a:rPr lang="en-IN" sz="1100" u="none" strike="noStrike" dirty="0">
                          <a:effectLst/>
                          <a:latin typeface="+mj-lt"/>
                        </a:rPr>
                        <a:t>NBS-3</a:t>
                      </a:r>
                      <a:br>
                        <a:rPr lang="en-IN" sz="1100" u="none" strike="noStrike" dirty="0">
                          <a:effectLst/>
                          <a:latin typeface="+mj-lt"/>
                        </a:rPr>
                      </a:br>
                      <a:r>
                        <a:rPr lang="en-IN" sz="1100" u="none" strike="noStrike" dirty="0">
                          <a:effectLst/>
                          <a:latin typeface="+mj-lt"/>
                        </a:rPr>
                        <a:t>ALM</a:t>
                      </a:r>
                      <a:br>
                        <a:rPr lang="en-IN" sz="1100" u="none" strike="noStrike" dirty="0">
                          <a:effectLst/>
                          <a:latin typeface="+mj-lt"/>
                        </a:rPr>
                      </a:br>
                      <a:r>
                        <a:rPr lang="en-IN" sz="1100" u="none" strike="noStrike" dirty="0">
                          <a:effectLst/>
                          <a:latin typeface="+mj-lt"/>
                        </a:rPr>
                        <a:t>SAC</a:t>
                      </a:r>
                      <a:br>
                        <a:rPr lang="en-IN" sz="1100" u="none" strike="noStrike" dirty="0">
                          <a:effectLst/>
                          <a:latin typeface="+mj-lt"/>
                        </a:rPr>
                      </a:br>
                      <a:r>
                        <a:rPr lang="en-IN" sz="1100" u="none" strike="noStrike" dirty="0">
                          <a:effectLst/>
                          <a:latin typeface="+mj-lt"/>
                        </a:rPr>
                        <a:t>CRILC</a:t>
                      </a:r>
                      <a:br>
                        <a:rPr lang="en-IN" sz="1100" u="none" strike="noStrike" dirty="0">
                          <a:effectLst/>
                          <a:latin typeface="+mj-lt"/>
                        </a:rPr>
                      </a:br>
                      <a:r>
                        <a:rPr lang="en-IN" sz="1100" u="none" strike="noStrike" dirty="0">
                          <a:effectLst/>
                          <a:latin typeface="+mj-lt"/>
                        </a:rPr>
                        <a:t>SMA 2</a:t>
                      </a:r>
                      <a:endParaRPr lang="en-IN" sz="1100" b="1"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latin typeface="+mj-lt"/>
                        </a:rPr>
                        <a:t>DNBS01</a:t>
                      </a:r>
                      <a:br>
                        <a:rPr lang="en-IN" sz="1100" u="none" strike="noStrike" dirty="0">
                          <a:effectLst/>
                          <a:latin typeface="+mj-lt"/>
                        </a:rPr>
                      </a:br>
                      <a:r>
                        <a:rPr lang="en-IN" sz="1100" u="none" strike="noStrike" dirty="0">
                          <a:effectLst/>
                          <a:latin typeface="+mj-lt"/>
                        </a:rPr>
                        <a:t>DNBS03</a:t>
                      </a:r>
                      <a:br>
                        <a:rPr lang="en-IN" sz="1100" u="none" strike="noStrike" dirty="0">
                          <a:effectLst/>
                          <a:latin typeface="+mj-lt"/>
                        </a:rPr>
                      </a:br>
                      <a:r>
                        <a:rPr lang="en-IN" sz="1100" u="none" strike="noStrike" dirty="0">
                          <a:effectLst/>
                          <a:latin typeface="+mj-lt"/>
                        </a:rPr>
                        <a:t>DNBS04A</a:t>
                      </a:r>
                      <a:br>
                        <a:rPr lang="en-IN" sz="1100" u="none" strike="noStrike" dirty="0">
                          <a:effectLst/>
                          <a:latin typeface="+mj-lt"/>
                        </a:rPr>
                      </a:br>
                      <a:r>
                        <a:rPr lang="en-IN" sz="1100" u="none" strike="noStrike" dirty="0">
                          <a:effectLst/>
                          <a:latin typeface="+mj-lt"/>
                        </a:rPr>
                        <a:t>DNBS04B</a:t>
                      </a:r>
                      <a:br>
                        <a:rPr lang="en-IN" sz="1100" u="none" strike="noStrike" dirty="0">
                          <a:effectLst/>
                          <a:latin typeface="+mj-lt"/>
                        </a:rPr>
                      </a:br>
                      <a:r>
                        <a:rPr lang="en-IN" sz="1100" u="none" strike="noStrike" dirty="0" smtClean="0">
                          <a:effectLst/>
                          <a:latin typeface="+mj-lt"/>
                        </a:rPr>
                        <a:t>DNBS08 – CRILC Return</a:t>
                      </a:r>
                    </a:p>
                    <a:p>
                      <a:pPr algn="ctr" fontAlgn="ctr"/>
                      <a:r>
                        <a:rPr lang="en-IN" sz="1100" u="none" strike="noStrike" dirty="0" smtClean="0">
                          <a:effectLst/>
                          <a:latin typeface="+mj-lt"/>
                        </a:rPr>
                        <a:t>DNBS09 – CRILC Return</a:t>
                      </a:r>
                      <a:r>
                        <a:rPr lang="en-IN" sz="1100" u="none" strike="noStrike" dirty="0">
                          <a:effectLst/>
                          <a:latin typeface="+mj-lt"/>
                        </a:rPr>
                        <a:t/>
                      </a:r>
                      <a:br>
                        <a:rPr lang="en-IN" sz="1100" u="none" strike="noStrike" dirty="0">
                          <a:effectLst/>
                          <a:latin typeface="+mj-lt"/>
                        </a:rPr>
                      </a:br>
                      <a:r>
                        <a:rPr lang="en-IN" sz="1100" u="none" strike="noStrike" dirty="0">
                          <a:effectLst/>
                          <a:latin typeface="+mj-lt"/>
                        </a:rPr>
                        <a:t>DNBS10</a:t>
                      </a:r>
                      <a:br>
                        <a:rPr lang="en-IN" sz="1100" u="none" strike="noStrike" dirty="0">
                          <a:effectLst/>
                          <a:latin typeface="+mj-lt"/>
                        </a:rPr>
                      </a:br>
                      <a:r>
                        <a:rPr lang="en-IN" sz="1100" u="none" strike="noStrike" dirty="0">
                          <a:effectLst/>
                          <a:latin typeface="+mj-lt"/>
                        </a:rPr>
                        <a:t>DNBS13</a:t>
                      </a:r>
                      <a:endParaRPr lang="en-IN" sz="1100" b="1"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1" i="0" u="none" strike="noStrike" dirty="0">
                          <a:solidFill>
                            <a:srgbClr val="000000"/>
                          </a:solidFill>
                          <a:effectLst/>
                          <a:latin typeface="+mj-lt"/>
                        </a:rPr>
                        <a:t>DNBS15 (FMR1)</a:t>
                      </a:r>
                    </a:p>
                    <a:p>
                      <a:pPr algn="ctr" fontAlgn="ctr"/>
                      <a:r>
                        <a:rPr lang="en-IN" sz="1100" b="1" i="0" u="none" strike="noStrike" dirty="0">
                          <a:solidFill>
                            <a:srgbClr val="000000"/>
                          </a:solidFill>
                          <a:effectLst/>
                          <a:latin typeface="+mj-lt"/>
                        </a:rPr>
                        <a:t>DNBS16 (FMR2)</a:t>
                      </a:r>
                    </a:p>
                    <a:p>
                      <a:pPr algn="ctr" fontAlgn="ctr"/>
                      <a:r>
                        <a:rPr lang="en-IN" sz="1100" b="1" i="0" u="none" strike="noStrike" dirty="0">
                          <a:solidFill>
                            <a:srgbClr val="000000"/>
                          </a:solidFill>
                          <a:effectLst/>
                          <a:latin typeface="+mj-lt"/>
                        </a:rPr>
                        <a:t>DNBS17 (FMR3)</a:t>
                      </a:r>
                    </a:p>
                    <a:p>
                      <a:pPr algn="ctr" fontAlgn="ctr"/>
                      <a:r>
                        <a:rPr lang="en-IN" sz="1100" b="1" i="0" u="none" strike="noStrike" dirty="0">
                          <a:solidFill>
                            <a:srgbClr val="000000"/>
                          </a:solidFill>
                          <a:effectLst/>
                          <a:latin typeface="+mj-lt"/>
                        </a:rPr>
                        <a:t>DNBS18 (FMR4)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512168">
                <a:tc>
                  <a:txBody>
                    <a:bodyPr/>
                    <a:lstStyle/>
                    <a:p>
                      <a:pPr algn="ctr" fontAlgn="ctr"/>
                      <a:r>
                        <a:rPr lang="en-IN" sz="1100" u="none" strike="noStrike">
                          <a:effectLst/>
                          <a:latin typeface="+mj-lt"/>
                        </a:rPr>
                        <a:t>2</a:t>
                      </a:r>
                      <a:endParaRPr lang="en-IN" sz="1100" b="0" i="0" u="none" strike="noStrike">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a:effectLst/>
                          <a:latin typeface="+mj-lt"/>
                        </a:rPr>
                        <a:t>NDSI</a:t>
                      </a:r>
                      <a:endParaRPr lang="en-IN" sz="1100" b="0" i="0" u="none" strike="noStrike">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100" u="none" strike="noStrike" dirty="0">
                          <a:effectLst/>
                          <a:latin typeface="+mj-lt"/>
                        </a:rPr>
                        <a:t>NDSI_500cr</a:t>
                      </a:r>
                      <a:br>
                        <a:rPr lang="en-IN" sz="1100" u="none" strike="noStrike" dirty="0">
                          <a:effectLst/>
                          <a:latin typeface="+mj-lt"/>
                        </a:rPr>
                      </a:br>
                      <a:r>
                        <a:rPr lang="en-IN" sz="1100" u="none" strike="noStrike" dirty="0">
                          <a:effectLst/>
                          <a:latin typeface="+mj-lt"/>
                        </a:rPr>
                        <a:t>NBS7</a:t>
                      </a:r>
                      <a:br>
                        <a:rPr lang="en-IN" sz="1100" u="none" strike="noStrike" dirty="0">
                          <a:effectLst/>
                          <a:latin typeface="+mj-lt"/>
                        </a:rPr>
                      </a:br>
                      <a:r>
                        <a:rPr lang="en-IN" sz="1100" u="none" strike="noStrike" dirty="0">
                          <a:effectLst/>
                          <a:latin typeface="+mj-lt"/>
                        </a:rPr>
                        <a:t>ALM-STDL</a:t>
                      </a:r>
                      <a:br>
                        <a:rPr lang="en-IN" sz="1100" u="none" strike="noStrike" dirty="0">
                          <a:effectLst/>
                          <a:latin typeface="+mj-lt"/>
                        </a:rPr>
                      </a:br>
                      <a:r>
                        <a:rPr lang="en-IN" sz="1100" u="none" strike="noStrike" dirty="0">
                          <a:effectLst/>
                          <a:latin typeface="+mj-lt"/>
                        </a:rPr>
                        <a:t>ALM-IRS</a:t>
                      </a:r>
                      <a:br>
                        <a:rPr lang="en-IN" sz="1100" u="none" strike="noStrike" dirty="0">
                          <a:effectLst/>
                          <a:latin typeface="+mj-lt"/>
                        </a:rPr>
                      </a:br>
                      <a:r>
                        <a:rPr lang="en-IN" sz="1100" u="none" strike="noStrike" dirty="0">
                          <a:effectLst/>
                          <a:latin typeface="+mj-lt"/>
                        </a:rPr>
                        <a:t>ALM-SL</a:t>
                      </a:r>
                      <a:br>
                        <a:rPr lang="en-IN" sz="1100" u="none" strike="noStrike" dirty="0">
                          <a:effectLst/>
                          <a:latin typeface="+mj-lt"/>
                        </a:rPr>
                      </a:br>
                      <a:r>
                        <a:rPr lang="en-IN" sz="1100" u="none" strike="noStrike" dirty="0">
                          <a:effectLst/>
                          <a:latin typeface="+mj-lt"/>
                        </a:rPr>
                        <a:t>SAC</a:t>
                      </a:r>
                      <a:br>
                        <a:rPr lang="en-IN" sz="1100" u="none" strike="noStrike" dirty="0">
                          <a:effectLst/>
                          <a:latin typeface="+mj-lt"/>
                        </a:rPr>
                      </a:br>
                      <a:r>
                        <a:rPr lang="en-IN" sz="1100" u="none" strike="noStrike" dirty="0">
                          <a:effectLst/>
                          <a:latin typeface="+mj-lt"/>
                        </a:rPr>
                        <a:t>CRILC</a:t>
                      </a:r>
                      <a:br>
                        <a:rPr lang="en-IN" sz="1100" u="none" strike="noStrike" dirty="0">
                          <a:effectLst/>
                          <a:latin typeface="+mj-lt"/>
                        </a:rPr>
                      </a:br>
                      <a:r>
                        <a:rPr lang="en-IN" sz="1100" u="none" strike="noStrike" dirty="0">
                          <a:effectLst/>
                          <a:latin typeface="+mj-lt"/>
                        </a:rPr>
                        <a:t>SMA-2</a:t>
                      </a:r>
                      <a:endParaRPr lang="en-IN" sz="1100" b="1" i="0" u="none" strike="noStrike" dirty="0">
                        <a:solidFill>
                          <a:srgbClr val="000000"/>
                        </a:solidFill>
                        <a:effectLst/>
                        <a:latin typeface="+mj-lt"/>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latin typeface="+mj-lt"/>
                        </a:rPr>
                        <a:t>DNBS01</a:t>
                      </a:r>
                      <a:br>
                        <a:rPr lang="en-IN" sz="1100" u="none" strike="noStrike" dirty="0">
                          <a:effectLst/>
                          <a:latin typeface="+mj-lt"/>
                        </a:rPr>
                      </a:br>
                      <a:r>
                        <a:rPr lang="en-IN" sz="1100" u="none" strike="noStrike" dirty="0">
                          <a:effectLst/>
                          <a:latin typeface="+mj-lt"/>
                        </a:rPr>
                        <a:t>DNBS03</a:t>
                      </a:r>
                      <a:br>
                        <a:rPr lang="en-IN" sz="1100" u="none" strike="noStrike" dirty="0">
                          <a:effectLst/>
                          <a:latin typeface="+mj-lt"/>
                        </a:rPr>
                      </a:br>
                      <a:r>
                        <a:rPr lang="en-IN" sz="1100" u="none" strike="noStrike" dirty="0">
                          <a:effectLst/>
                          <a:latin typeface="+mj-lt"/>
                        </a:rPr>
                        <a:t>DNBS04A</a:t>
                      </a:r>
                    </a:p>
                    <a:p>
                      <a:pPr algn="ctr" fontAlgn="ctr"/>
                      <a:r>
                        <a:rPr lang="en-IN" sz="1100" u="none" strike="noStrike" dirty="0">
                          <a:effectLst/>
                          <a:latin typeface="+mj-lt"/>
                        </a:rPr>
                        <a:t>DNBS04B</a:t>
                      </a:r>
                      <a:br>
                        <a:rPr lang="en-IN" sz="1100" u="none" strike="noStrike" dirty="0">
                          <a:effectLst/>
                          <a:latin typeface="+mj-lt"/>
                        </a:rPr>
                      </a:br>
                      <a:r>
                        <a:rPr lang="en-IN" sz="1100" u="none" strike="noStrike" dirty="0" smtClean="0">
                          <a:effectLst/>
                          <a:latin typeface="+mj-lt"/>
                        </a:rPr>
                        <a:t>DNBS08 – CRILC Return</a:t>
                      </a:r>
                      <a:r>
                        <a:rPr lang="en-IN" sz="1100" u="none" strike="noStrike" dirty="0">
                          <a:effectLst/>
                          <a:latin typeface="+mj-lt"/>
                        </a:rPr>
                        <a:t/>
                      </a:r>
                      <a:br>
                        <a:rPr lang="en-IN" sz="1100" u="none" strike="noStrike" dirty="0">
                          <a:effectLst/>
                          <a:latin typeface="+mj-lt"/>
                        </a:rPr>
                      </a:br>
                      <a:r>
                        <a:rPr lang="en-IN" sz="1100" u="none" strike="noStrike" dirty="0" smtClean="0">
                          <a:effectLst/>
                          <a:latin typeface="+mj-lt"/>
                        </a:rPr>
                        <a:t>DNBS09 – CRILC Return</a:t>
                      </a:r>
                      <a:r>
                        <a:rPr lang="en-IN" sz="1100" u="none" strike="noStrike" dirty="0">
                          <a:effectLst/>
                          <a:latin typeface="+mj-lt"/>
                        </a:rPr>
                        <a:t/>
                      </a:r>
                      <a:br>
                        <a:rPr lang="en-IN" sz="1100" u="none" strike="noStrike" dirty="0">
                          <a:effectLst/>
                          <a:latin typeface="+mj-lt"/>
                        </a:rPr>
                      </a:br>
                      <a:r>
                        <a:rPr lang="en-IN" sz="1100" u="none" strike="noStrike" dirty="0">
                          <a:effectLst/>
                          <a:latin typeface="+mj-lt"/>
                        </a:rPr>
                        <a:t>DNBS10</a:t>
                      </a:r>
                      <a:br>
                        <a:rPr lang="en-IN" sz="1100" u="none" strike="noStrike" dirty="0">
                          <a:effectLst/>
                          <a:latin typeface="+mj-lt"/>
                        </a:rPr>
                      </a:br>
                      <a:r>
                        <a:rPr lang="en-IN" sz="1100" u="none" strike="noStrike" dirty="0">
                          <a:effectLst/>
                          <a:latin typeface="+mj-lt"/>
                        </a:rPr>
                        <a:t>DNBS13</a:t>
                      </a:r>
                      <a:endParaRPr lang="en-IN" sz="1100" b="1"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1" i="0" u="none" strike="noStrike" kern="1200" dirty="0">
                          <a:solidFill>
                            <a:srgbClr val="000000"/>
                          </a:solidFill>
                          <a:effectLst/>
                          <a:latin typeface="+mn-lt"/>
                          <a:ea typeface="+mn-ea"/>
                          <a:cs typeface="+mn-cs"/>
                        </a:rPr>
                        <a:t>DNBS15 (FMR1)</a:t>
                      </a:r>
                    </a:p>
                    <a:p>
                      <a:pPr algn="ctr" fontAlgn="ctr"/>
                      <a:r>
                        <a:rPr lang="en-IN" sz="1100" b="1" i="0" u="none" strike="noStrike" kern="1200" dirty="0">
                          <a:solidFill>
                            <a:srgbClr val="000000"/>
                          </a:solidFill>
                          <a:effectLst/>
                          <a:latin typeface="+mn-lt"/>
                          <a:ea typeface="+mn-ea"/>
                          <a:cs typeface="+mn-cs"/>
                        </a:rPr>
                        <a:t>DNBS16 (FMR2)</a:t>
                      </a:r>
                    </a:p>
                    <a:p>
                      <a:pPr algn="ctr" fontAlgn="ctr"/>
                      <a:r>
                        <a:rPr lang="en-IN" sz="1100" b="1" i="0" u="none" strike="noStrike" kern="1200" dirty="0">
                          <a:solidFill>
                            <a:srgbClr val="000000"/>
                          </a:solidFill>
                          <a:effectLst/>
                          <a:latin typeface="+mn-lt"/>
                          <a:ea typeface="+mn-ea"/>
                          <a:cs typeface="+mn-cs"/>
                        </a:rPr>
                        <a:t>DNBS17 (FMR3)</a:t>
                      </a:r>
                    </a:p>
                    <a:p>
                      <a:pPr algn="ctr" fontAlgn="ctr"/>
                      <a:r>
                        <a:rPr lang="en-IN" sz="1100" b="1" i="0" u="none" strike="noStrike" kern="1200" dirty="0">
                          <a:solidFill>
                            <a:srgbClr val="000000"/>
                          </a:solidFill>
                          <a:effectLst/>
                          <a:latin typeface="+mn-lt"/>
                          <a:ea typeface="+mn-ea"/>
                          <a:cs typeface="+mn-cs"/>
                        </a:rPr>
                        <a:t>DNBS18 (FMR4)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73010">
                <a:tc>
                  <a:txBody>
                    <a:bodyPr/>
                    <a:lstStyle/>
                    <a:p>
                      <a:pPr algn="ctr" fontAlgn="ctr"/>
                      <a:r>
                        <a:rPr lang="en-IN" sz="1100" u="none" strike="noStrike">
                          <a:effectLst/>
                          <a:latin typeface="+mj-lt"/>
                        </a:rPr>
                        <a:t>3</a:t>
                      </a:r>
                      <a:endParaRPr lang="en-IN" sz="1100" b="0" i="0" u="none" strike="noStrike">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a:effectLst/>
                          <a:latin typeface="+mj-lt"/>
                        </a:rPr>
                        <a:t>Non NDSI and non deposit taking</a:t>
                      </a:r>
                      <a:endParaRPr lang="en-IN" sz="1100" b="0" i="0" u="none" strike="noStrike">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latin typeface="+mj-lt"/>
                        </a:rPr>
                        <a:t>NBS-8</a:t>
                      </a:r>
                      <a:br>
                        <a:rPr lang="en-IN" sz="1100" u="none" strike="noStrike" dirty="0">
                          <a:effectLst/>
                          <a:latin typeface="+mj-lt"/>
                        </a:rPr>
                      </a:br>
                      <a:r>
                        <a:rPr lang="en-IN" sz="1100" u="none" strike="noStrike" dirty="0">
                          <a:effectLst/>
                          <a:latin typeface="+mj-lt"/>
                        </a:rPr>
                        <a:t>NBS-9</a:t>
                      </a:r>
                      <a:br>
                        <a:rPr lang="en-IN" sz="1100" u="none" strike="noStrike" dirty="0">
                          <a:effectLst/>
                          <a:latin typeface="+mj-lt"/>
                        </a:rPr>
                      </a:br>
                      <a:r>
                        <a:rPr lang="en-IN" sz="1100" u="none" strike="noStrike" dirty="0">
                          <a:effectLst/>
                          <a:latin typeface="+mj-lt"/>
                        </a:rPr>
                        <a:t>SAC</a:t>
                      </a:r>
                      <a:endParaRPr lang="en-IN" sz="1100" b="1"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latin typeface="+mj-lt"/>
                        </a:rPr>
                        <a:t>DNBS02</a:t>
                      </a:r>
                      <a:br>
                        <a:rPr lang="en-IN" sz="1100" u="none" strike="noStrike" dirty="0">
                          <a:effectLst/>
                          <a:latin typeface="+mj-lt"/>
                        </a:rPr>
                      </a:br>
                      <a:r>
                        <a:rPr lang="en-IN" sz="1100" u="none" strike="noStrike" dirty="0">
                          <a:effectLst/>
                          <a:latin typeface="+mj-lt"/>
                        </a:rPr>
                        <a:t>DNBS10</a:t>
                      </a:r>
                      <a:br>
                        <a:rPr lang="en-IN" sz="1100" u="none" strike="noStrike" dirty="0">
                          <a:effectLst/>
                          <a:latin typeface="+mj-lt"/>
                        </a:rPr>
                      </a:br>
                      <a:r>
                        <a:rPr lang="en-IN" sz="1100" u="none" strike="noStrike" dirty="0">
                          <a:effectLst/>
                          <a:latin typeface="+mj-lt"/>
                        </a:rPr>
                        <a:t>DNBS13</a:t>
                      </a:r>
                      <a:endParaRPr lang="en-IN" sz="1100" b="1"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1" i="0" u="none" strike="noStrike" dirty="0">
                          <a:solidFill>
                            <a:srgbClr val="000000"/>
                          </a:solidFill>
                          <a:effectLst/>
                          <a:latin typeface="+mj-lt"/>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736684">
                <a:tc>
                  <a:txBody>
                    <a:bodyPr/>
                    <a:lstStyle/>
                    <a:p>
                      <a:pPr algn="ctr" fontAlgn="ctr"/>
                      <a:r>
                        <a:rPr lang="en-IN" sz="1100" u="none" strike="noStrike" dirty="0">
                          <a:effectLst/>
                          <a:latin typeface="+mj-lt"/>
                        </a:rPr>
                        <a:t>4</a:t>
                      </a:r>
                      <a:endParaRPr lang="en-IN" sz="11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latin typeface="+mj-lt"/>
                        </a:rPr>
                        <a:t>ARCs</a:t>
                      </a:r>
                      <a:endParaRPr lang="en-IN" sz="11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latin typeface="+mj-lt"/>
                        </a:rPr>
                        <a:t>SCRC</a:t>
                      </a:r>
                      <a:br>
                        <a:rPr lang="en-IN" sz="1100" u="none" strike="noStrike" dirty="0">
                          <a:effectLst/>
                          <a:latin typeface="+mj-lt"/>
                        </a:rPr>
                      </a:br>
                      <a:endParaRPr lang="en-IN" sz="1100" b="1"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latin typeface="+mj-lt"/>
                        </a:rPr>
                        <a:t>DNBS07</a:t>
                      </a:r>
                    </a:p>
                    <a:p>
                      <a:pPr algn="ctr" fontAlgn="ctr"/>
                      <a:r>
                        <a:rPr lang="en-IN" sz="1100" u="none" strike="noStrike" dirty="0">
                          <a:effectLst/>
                          <a:latin typeface="+mj-lt"/>
                        </a:rPr>
                        <a:t>DNBS10</a:t>
                      </a:r>
                    </a:p>
                    <a:p>
                      <a:pPr algn="ctr" fontAlgn="ctr"/>
                      <a:r>
                        <a:rPr lang="en-IN" sz="1100" u="none" strike="noStrike" dirty="0">
                          <a:effectLst/>
                          <a:latin typeface="+mj-lt"/>
                        </a:rPr>
                        <a:t>DNBS13</a:t>
                      </a:r>
                      <a:br>
                        <a:rPr lang="en-IN" sz="1100" u="none" strike="noStrike" dirty="0">
                          <a:effectLst/>
                          <a:latin typeface="+mj-lt"/>
                        </a:rPr>
                      </a:br>
                      <a:endParaRPr lang="en-IN" sz="1100" b="1"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1" i="0" u="none" strike="noStrike" dirty="0">
                          <a:solidFill>
                            <a:srgbClr val="000000"/>
                          </a:solidFill>
                          <a:effectLst/>
                          <a:latin typeface="+mj-lt"/>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37962">
                <a:tc>
                  <a:txBody>
                    <a:bodyPr/>
                    <a:lstStyle/>
                    <a:p>
                      <a:pPr algn="ctr" fontAlgn="ctr"/>
                      <a:r>
                        <a:rPr lang="en-IN" sz="1100" b="0" i="0" u="none" strike="noStrike" dirty="0">
                          <a:solidFill>
                            <a:srgbClr val="000000"/>
                          </a:solidFill>
                          <a:effectLst/>
                          <a:latin typeface="+mj-lt"/>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mj-lt"/>
                        </a:rPr>
                        <a:t>RNBCs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100" b="1"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1" i="0" u="none" strike="noStrike" dirty="0">
                          <a:solidFill>
                            <a:srgbClr val="000000"/>
                          </a:solidFill>
                          <a:effectLst/>
                          <a:latin typeface="+mj-lt"/>
                        </a:rPr>
                        <a:t>DNBS05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1" i="0" u="none" strike="noStrike" dirty="0">
                          <a:solidFill>
                            <a:srgbClr val="000000"/>
                          </a:solidFill>
                          <a:effectLst/>
                          <a:latin typeface="+mj-lt"/>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37962">
                <a:tc>
                  <a:txBody>
                    <a:bodyPr/>
                    <a:lstStyle/>
                    <a:p>
                      <a:pPr algn="ctr" fontAlgn="ctr"/>
                      <a:r>
                        <a:rPr lang="en-IN" sz="1100" b="0" i="0" u="none" strike="noStrike" dirty="0">
                          <a:solidFill>
                            <a:srgbClr val="000000"/>
                          </a:solidFill>
                          <a:effectLst/>
                          <a:latin typeface="+mj-lt"/>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mj-lt"/>
                        </a:rPr>
                        <a:t>Rejected Companies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100" b="1"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1" i="0" u="none" strike="noStrike" dirty="0">
                          <a:solidFill>
                            <a:srgbClr val="000000"/>
                          </a:solidFill>
                          <a:effectLst/>
                          <a:latin typeface="+mj-lt"/>
                        </a:rPr>
                        <a:t>DNBS06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1" i="0" u="none" strike="noStrike" dirty="0">
                          <a:solidFill>
                            <a:srgbClr val="000000"/>
                          </a:solidFill>
                          <a:effectLst/>
                          <a:latin typeface="+mj-lt"/>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76001351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3985" y="68723"/>
            <a:ext cx="5598695" cy="400110"/>
          </a:xfrm>
          <a:prstGeom prst="rect">
            <a:avLst/>
          </a:prstGeom>
          <a:noFill/>
        </p:spPr>
        <p:txBody>
          <a:bodyPr wrap="square" rtlCol="0">
            <a:spAutoFit/>
          </a:bodyPr>
          <a:lstStyle/>
          <a:p>
            <a:r>
              <a:rPr lang="en-IN" sz="2000" b="1" dirty="0">
                <a:solidFill>
                  <a:srgbClr val="000000"/>
                </a:solidFill>
              </a:rPr>
              <a:t>     Issues with current reporting</a:t>
            </a:r>
          </a:p>
        </p:txBody>
      </p:sp>
      <p:grpSp>
        <p:nvGrpSpPr>
          <p:cNvPr id="5" name="Group 4"/>
          <p:cNvGrpSpPr/>
          <p:nvPr/>
        </p:nvGrpSpPr>
        <p:grpSpPr>
          <a:xfrm>
            <a:off x="351858" y="489240"/>
            <a:ext cx="8382000" cy="2838575"/>
            <a:chOff x="609600" y="3276600"/>
            <a:chExt cx="4343400" cy="2590800"/>
          </a:xfrm>
        </p:grpSpPr>
        <p:cxnSp>
          <p:nvCxnSpPr>
            <p:cNvPr id="6" name="Straight Connector 5"/>
            <p:cNvCxnSpPr/>
            <p:nvPr/>
          </p:nvCxnSpPr>
          <p:spPr>
            <a:xfrm>
              <a:off x="685800" y="3886200"/>
              <a:ext cx="4267200" cy="0"/>
            </a:xfrm>
            <a:prstGeom prst="line">
              <a:avLst/>
            </a:prstGeom>
            <a:ln/>
          </p:spPr>
          <p:style>
            <a:lnRef idx="1">
              <a:schemeClr val="accent6"/>
            </a:lnRef>
            <a:fillRef idx="2">
              <a:schemeClr val="accent6"/>
            </a:fillRef>
            <a:effectRef idx="1">
              <a:schemeClr val="accent6"/>
            </a:effectRef>
            <a:fontRef idx="minor">
              <a:schemeClr val="dk1"/>
            </a:fontRef>
          </p:style>
        </p:cxnSp>
        <p:sp>
          <p:nvSpPr>
            <p:cNvPr id="7" name="TextBox 6"/>
            <p:cNvSpPr txBox="1"/>
            <p:nvPr/>
          </p:nvSpPr>
          <p:spPr>
            <a:xfrm>
              <a:off x="609600" y="3352800"/>
              <a:ext cx="762000" cy="2557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IN" sz="1600" b="1" dirty="0">
                  <a:solidFill>
                    <a:srgbClr val="002060"/>
                  </a:solidFill>
                </a:rPr>
                <a:t>Sources</a:t>
              </a:r>
            </a:p>
          </p:txBody>
        </p:sp>
        <p:sp>
          <p:nvSpPr>
            <p:cNvPr id="8" name="Rectangle 7"/>
            <p:cNvSpPr/>
            <p:nvPr/>
          </p:nvSpPr>
          <p:spPr>
            <a:xfrm>
              <a:off x="1447800" y="3276600"/>
              <a:ext cx="990600" cy="533400"/>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b="1" dirty="0">
                  <a:solidFill>
                    <a:srgbClr val="000000"/>
                  </a:solidFill>
                </a:rPr>
                <a:t>Financial</a:t>
              </a:r>
            </a:p>
            <a:p>
              <a:pPr algn="ctr">
                <a:defRPr/>
              </a:pPr>
              <a:r>
                <a:rPr lang="en-US" sz="1600" b="1" dirty="0">
                  <a:solidFill>
                    <a:srgbClr val="000000"/>
                  </a:solidFill>
                </a:rPr>
                <a:t>systems</a:t>
              </a:r>
              <a:endParaRPr lang="en-US" sz="1400" b="1" dirty="0">
                <a:solidFill>
                  <a:srgbClr val="000000"/>
                </a:solidFill>
              </a:endParaRPr>
            </a:p>
          </p:txBody>
        </p:sp>
        <p:sp>
          <p:nvSpPr>
            <p:cNvPr id="9" name="Rectangle 8"/>
            <p:cNvSpPr/>
            <p:nvPr/>
          </p:nvSpPr>
          <p:spPr>
            <a:xfrm>
              <a:off x="2590800" y="3276600"/>
              <a:ext cx="1066800" cy="533400"/>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b="1" dirty="0">
                  <a:solidFill>
                    <a:srgbClr val="000000"/>
                  </a:solidFill>
                </a:rPr>
                <a:t>Explanatory Disclosure</a:t>
              </a:r>
            </a:p>
          </p:txBody>
        </p:sp>
        <p:sp>
          <p:nvSpPr>
            <p:cNvPr id="10" name="Rectangle 9"/>
            <p:cNvSpPr/>
            <p:nvPr/>
          </p:nvSpPr>
          <p:spPr>
            <a:xfrm>
              <a:off x="3810000" y="3276600"/>
              <a:ext cx="1066800" cy="533400"/>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b="1" dirty="0">
                  <a:solidFill>
                    <a:srgbClr val="000000"/>
                  </a:solidFill>
                </a:rPr>
                <a:t>Other information</a:t>
              </a:r>
            </a:p>
          </p:txBody>
        </p:sp>
        <p:sp>
          <p:nvSpPr>
            <p:cNvPr id="11" name="TextBox 10"/>
            <p:cNvSpPr txBox="1"/>
            <p:nvPr/>
          </p:nvSpPr>
          <p:spPr>
            <a:xfrm>
              <a:off x="609600" y="4191000"/>
              <a:ext cx="914400" cy="2557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IN" sz="1600" b="1" dirty="0">
                  <a:solidFill>
                    <a:srgbClr val="002060"/>
                  </a:solidFill>
                </a:rPr>
                <a:t>Formats</a:t>
              </a:r>
              <a:endParaRPr lang="en-IN" sz="1400" b="1" dirty="0">
                <a:solidFill>
                  <a:srgbClr val="002060"/>
                </a:solidFill>
              </a:endParaRPr>
            </a:p>
          </p:txBody>
        </p:sp>
        <p:sp>
          <p:nvSpPr>
            <p:cNvPr id="12" name="Cloud 11"/>
            <p:cNvSpPr/>
            <p:nvPr/>
          </p:nvSpPr>
          <p:spPr>
            <a:xfrm>
              <a:off x="1582615" y="4343400"/>
              <a:ext cx="1219200" cy="470647"/>
            </a:xfrm>
            <a:prstGeom prst="cloud">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100" dirty="0">
                  <a:solidFill>
                    <a:srgbClr val="000000"/>
                  </a:solidFill>
                </a:rPr>
                <a:t>PDF</a:t>
              </a:r>
            </a:p>
          </p:txBody>
        </p:sp>
        <p:sp>
          <p:nvSpPr>
            <p:cNvPr id="13" name="Cloud 12"/>
            <p:cNvSpPr/>
            <p:nvPr/>
          </p:nvSpPr>
          <p:spPr>
            <a:xfrm>
              <a:off x="2133600" y="4083424"/>
              <a:ext cx="1219200" cy="336176"/>
            </a:xfrm>
            <a:prstGeom prst="cloud">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100" dirty="0">
                  <a:solidFill>
                    <a:srgbClr val="000000"/>
                  </a:solidFill>
                </a:rPr>
                <a:t>XLS</a:t>
              </a:r>
            </a:p>
          </p:txBody>
        </p:sp>
        <p:sp>
          <p:nvSpPr>
            <p:cNvPr id="14" name="Cloud 13"/>
            <p:cNvSpPr/>
            <p:nvPr/>
          </p:nvSpPr>
          <p:spPr>
            <a:xfrm>
              <a:off x="2438400" y="4343400"/>
              <a:ext cx="1219200" cy="381000"/>
            </a:xfrm>
            <a:prstGeom prst="cloud">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100" dirty="0">
                  <a:solidFill>
                    <a:srgbClr val="000000"/>
                  </a:solidFill>
                </a:rPr>
                <a:t>Paper format</a:t>
              </a:r>
            </a:p>
          </p:txBody>
        </p:sp>
        <p:sp>
          <p:nvSpPr>
            <p:cNvPr id="15" name="Cloud 14"/>
            <p:cNvSpPr/>
            <p:nvPr/>
          </p:nvSpPr>
          <p:spPr>
            <a:xfrm>
              <a:off x="3030415" y="4038600"/>
              <a:ext cx="1219200" cy="381000"/>
            </a:xfrm>
            <a:prstGeom prst="cloud">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100" dirty="0">
                  <a:solidFill>
                    <a:srgbClr val="000000"/>
                  </a:solidFill>
                </a:rPr>
                <a:t>Doc</a:t>
              </a:r>
            </a:p>
          </p:txBody>
        </p:sp>
        <p:sp>
          <p:nvSpPr>
            <p:cNvPr id="16" name="Cloud 15"/>
            <p:cNvSpPr/>
            <p:nvPr/>
          </p:nvSpPr>
          <p:spPr>
            <a:xfrm>
              <a:off x="3487615" y="4343400"/>
              <a:ext cx="1312985" cy="358588"/>
            </a:xfrm>
            <a:prstGeom prst="cloud">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100" dirty="0">
                  <a:solidFill>
                    <a:srgbClr val="000000"/>
                  </a:solidFill>
                </a:rPr>
                <a:t>Proprietary methods</a:t>
              </a:r>
            </a:p>
          </p:txBody>
        </p:sp>
        <p:cxnSp>
          <p:nvCxnSpPr>
            <p:cNvPr id="17" name="Straight Connector 16"/>
            <p:cNvCxnSpPr/>
            <p:nvPr/>
          </p:nvCxnSpPr>
          <p:spPr>
            <a:xfrm>
              <a:off x="685800" y="4953000"/>
              <a:ext cx="4267200" cy="0"/>
            </a:xfrm>
            <a:prstGeom prst="line">
              <a:avLst/>
            </a:prstGeom>
            <a:ln/>
          </p:spPr>
          <p:style>
            <a:lnRef idx="1">
              <a:schemeClr val="accent6"/>
            </a:lnRef>
            <a:fillRef idx="2">
              <a:schemeClr val="accent6"/>
            </a:fillRef>
            <a:effectRef idx="1">
              <a:schemeClr val="accent6"/>
            </a:effectRef>
            <a:fontRef idx="minor">
              <a:schemeClr val="dk1"/>
            </a:fontRef>
          </p:style>
        </p:cxnSp>
        <p:sp>
          <p:nvSpPr>
            <p:cNvPr id="18" name="TextBox 17"/>
            <p:cNvSpPr txBox="1"/>
            <p:nvPr/>
          </p:nvSpPr>
          <p:spPr>
            <a:xfrm>
              <a:off x="609600" y="4953000"/>
              <a:ext cx="914400" cy="2557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IN" sz="1600" b="1" dirty="0">
                  <a:solidFill>
                    <a:srgbClr val="002060"/>
                  </a:solidFill>
                </a:rPr>
                <a:t>Receivers</a:t>
              </a:r>
              <a:endParaRPr lang="en-IN" sz="1400" b="1" dirty="0">
                <a:solidFill>
                  <a:srgbClr val="002060"/>
                </a:solidFill>
              </a:endParaRPr>
            </a:p>
          </p:txBody>
        </p:sp>
        <p:sp>
          <p:nvSpPr>
            <p:cNvPr id="19" name="Rounded Rectangle 18"/>
            <p:cNvSpPr/>
            <p:nvPr/>
          </p:nvSpPr>
          <p:spPr>
            <a:xfrm>
              <a:off x="685800" y="5334000"/>
              <a:ext cx="914400" cy="53340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b="1" dirty="0">
                  <a:solidFill>
                    <a:srgbClr val="000000"/>
                  </a:solidFill>
                </a:rPr>
                <a:t>Investors</a:t>
              </a:r>
              <a:endParaRPr lang="en-US" sz="1100" b="1" dirty="0">
                <a:solidFill>
                  <a:srgbClr val="000000"/>
                </a:solidFill>
              </a:endParaRPr>
            </a:p>
          </p:txBody>
        </p:sp>
        <p:sp>
          <p:nvSpPr>
            <p:cNvPr id="20" name="Rounded Rectangle 19"/>
            <p:cNvSpPr/>
            <p:nvPr/>
          </p:nvSpPr>
          <p:spPr>
            <a:xfrm>
              <a:off x="1752600" y="5334000"/>
              <a:ext cx="914400" cy="53340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b="1" dirty="0">
                  <a:solidFill>
                    <a:srgbClr val="000000"/>
                  </a:solidFill>
                </a:rPr>
                <a:t>Analysts</a:t>
              </a:r>
            </a:p>
          </p:txBody>
        </p:sp>
        <p:sp>
          <p:nvSpPr>
            <p:cNvPr id="21" name="Rounded Rectangle 20"/>
            <p:cNvSpPr/>
            <p:nvPr/>
          </p:nvSpPr>
          <p:spPr>
            <a:xfrm>
              <a:off x="3962400" y="5334000"/>
              <a:ext cx="914400" cy="53340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b="1" dirty="0">
                  <a:solidFill>
                    <a:srgbClr val="000000"/>
                  </a:solidFill>
                </a:rPr>
                <a:t>Regulators</a:t>
              </a:r>
              <a:endParaRPr lang="en-US" sz="1100" b="1" dirty="0">
                <a:solidFill>
                  <a:srgbClr val="000000"/>
                </a:solidFill>
              </a:endParaRPr>
            </a:p>
          </p:txBody>
        </p:sp>
        <p:sp>
          <p:nvSpPr>
            <p:cNvPr id="22" name="Rounded Rectangle 21"/>
            <p:cNvSpPr/>
            <p:nvPr/>
          </p:nvSpPr>
          <p:spPr>
            <a:xfrm>
              <a:off x="2819400" y="5334000"/>
              <a:ext cx="990600" cy="53340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b="1" dirty="0">
                  <a:solidFill>
                    <a:srgbClr val="000000"/>
                  </a:solidFill>
                </a:rPr>
                <a:t>Lenders</a:t>
              </a:r>
            </a:p>
          </p:txBody>
        </p:sp>
      </p:grpSp>
      <p:cxnSp>
        <p:nvCxnSpPr>
          <p:cNvPr id="41" name="Straight Connector 40"/>
          <p:cNvCxnSpPr>
            <a:cxnSpLocks noChangeShapeType="1"/>
          </p:cNvCxnSpPr>
          <p:nvPr/>
        </p:nvCxnSpPr>
        <p:spPr bwMode="auto">
          <a:xfrm>
            <a:off x="4427984" y="4005064"/>
            <a:ext cx="1141" cy="2548136"/>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grpSp>
        <p:nvGrpSpPr>
          <p:cNvPr id="42" name="Group 41"/>
          <p:cNvGrpSpPr>
            <a:grpSpLocks/>
          </p:cNvGrpSpPr>
          <p:nvPr/>
        </p:nvGrpSpPr>
        <p:grpSpPr bwMode="auto">
          <a:xfrm>
            <a:off x="498911" y="3973543"/>
            <a:ext cx="3143250" cy="1226425"/>
            <a:chOff x="428596" y="2000240"/>
            <a:chExt cx="3143272" cy="2071702"/>
          </a:xfrm>
        </p:grpSpPr>
        <p:sp>
          <p:nvSpPr>
            <p:cNvPr id="43" name="Rectangle 42"/>
            <p:cNvSpPr/>
            <p:nvPr/>
          </p:nvSpPr>
          <p:spPr bwMode="auto">
            <a:xfrm>
              <a:off x="428596" y="2000240"/>
              <a:ext cx="928694" cy="357190"/>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hangingPunct="0">
                <a:defRPr/>
              </a:pPr>
              <a:r>
                <a:rPr lang="en-US" sz="1400" dirty="0">
                  <a:solidFill>
                    <a:srgbClr val="000000"/>
                  </a:solidFill>
                </a:rPr>
                <a:t>Entity A</a:t>
              </a:r>
              <a:endParaRPr lang="en-SG" sz="1400" dirty="0">
                <a:solidFill>
                  <a:srgbClr val="000000"/>
                </a:solidFill>
              </a:endParaRPr>
            </a:p>
          </p:txBody>
        </p:sp>
        <p:sp>
          <p:nvSpPr>
            <p:cNvPr id="44" name="Rectangle 43"/>
            <p:cNvSpPr/>
            <p:nvPr/>
          </p:nvSpPr>
          <p:spPr bwMode="auto">
            <a:xfrm>
              <a:off x="428596" y="2571744"/>
              <a:ext cx="928694" cy="357190"/>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hangingPunct="0">
                <a:defRPr/>
              </a:pPr>
              <a:r>
                <a:rPr lang="en-US" sz="1400" dirty="0">
                  <a:solidFill>
                    <a:srgbClr val="000000"/>
                  </a:solidFill>
                </a:rPr>
                <a:t>Entity B</a:t>
              </a:r>
              <a:endParaRPr lang="en-SG" sz="1400" dirty="0">
                <a:solidFill>
                  <a:srgbClr val="000000"/>
                </a:solidFill>
              </a:endParaRPr>
            </a:p>
          </p:txBody>
        </p:sp>
        <p:sp>
          <p:nvSpPr>
            <p:cNvPr id="45" name="Rectangle 44"/>
            <p:cNvSpPr/>
            <p:nvPr/>
          </p:nvSpPr>
          <p:spPr bwMode="auto">
            <a:xfrm>
              <a:off x="428596" y="3143248"/>
              <a:ext cx="928694" cy="357190"/>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hangingPunct="0">
                <a:defRPr/>
              </a:pPr>
              <a:r>
                <a:rPr lang="en-US" sz="1400" dirty="0">
                  <a:solidFill>
                    <a:srgbClr val="000000"/>
                  </a:solidFill>
                </a:rPr>
                <a:t>Entity C</a:t>
              </a:r>
              <a:endParaRPr lang="en-SG" sz="1400" dirty="0">
                <a:solidFill>
                  <a:srgbClr val="000000"/>
                </a:solidFill>
              </a:endParaRPr>
            </a:p>
          </p:txBody>
        </p:sp>
        <p:sp>
          <p:nvSpPr>
            <p:cNvPr id="46" name="Rectangle 45"/>
            <p:cNvSpPr/>
            <p:nvPr/>
          </p:nvSpPr>
          <p:spPr bwMode="auto">
            <a:xfrm>
              <a:off x="428596" y="3714752"/>
              <a:ext cx="928694" cy="357190"/>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hangingPunct="0">
                <a:defRPr/>
              </a:pPr>
              <a:r>
                <a:rPr lang="en-US" sz="1400" dirty="0">
                  <a:solidFill>
                    <a:srgbClr val="000000"/>
                  </a:solidFill>
                </a:rPr>
                <a:t>Entity D</a:t>
              </a:r>
              <a:endParaRPr lang="en-SG" sz="1400" dirty="0">
                <a:solidFill>
                  <a:srgbClr val="000000"/>
                </a:solidFill>
              </a:endParaRPr>
            </a:p>
          </p:txBody>
        </p:sp>
        <p:sp>
          <p:nvSpPr>
            <p:cNvPr id="47" name="Rectangle 46"/>
            <p:cNvSpPr/>
            <p:nvPr/>
          </p:nvSpPr>
          <p:spPr bwMode="auto">
            <a:xfrm>
              <a:off x="2643174" y="2000240"/>
              <a:ext cx="928694" cy="357190"/>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hangingPunct="0">
                <a:defRPr/>
              </a:pPr>
              <a:r>
                <a:rPr lang="en-US" sz="1400" dirty="0">
                  <a:solidFill>
                    <a:srgbClr val="000000"/>
                  </a:solidFill>
                </a:rPr>
                <a:t>Entity Z</a:t>
              </a:r>
              <a:endParaRPr lang="en-SG" sz="1400" dirty="0">
                <a:solidFill>
                  <a:srgbClr val="000000"/>
                </a:solidFill>
              </a:endParaRPr>
            </a:p>
          </p:txBody>
        </p:sp>
        <p:sp>
          <p:nvSpPr>
            <p:cNvPr id="48" name="Rectangle 47"/>
            <p:cNvSpPr/>
            <p:nvPr/>
          </p:nvSpPr>
          <p:spPr bwMode="auto">
            <a:xfrm>
              <a:off x="2643174" y="2571744"/>
              <a:ext cx="928694" cy="357190"/>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hangingPunct="0">
                <a:defRPr/>
              </a:pPr>
              <a:r>
                <a:rPr lang="en-US" sz="1400" dirty="0">
                  <a:solidFill>
                    <a:srgbClr val="000000"/>
                  </a:solidFill>
                </a:rPr>
                <a:t>Entity E</a:t>
              </a:r>
              <a:endParaRPr lang="en-SG" sz="1400" dirty="0">
                <a:solidFill>
                  <a:srgbClr val="000000"/>
                </a:solidFill>
              </a:endParaRPr>
            </a:p>
          </p:txBody>
        </p:sp>
        <p:sp>
          <p:nvSpPr>
            <p:cNvPr id="49" name="Rectangle 48"/>
            <p:cNvSpPr/>
            <p:nvPr/>
          </p:nvSpPr>
          <p:spPr bwMode="auto">
            <a:xfrm>
              <a:off x="2643174" y="3143248"/>
              <a:ext cx="928694" cy="357190"/>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hangingPunct="0">
                <a:defRPr/>
              </a:pPr>
              <a:r>
                <a:rPr lang="en-US" sz="1400" dirty="0">
                  <a:solidFill>
                    <a:srgbClr val="000000"/>
                  </a:solidFill>
                </a:rPr>
                <a:t>Entity F</a:t>
              </a:r>
              <a:endParaRPr lang="en-SG" sz="1400" dirty="0">
                <a:solidFill>
                  <a:srgbClr val="000000"/>
                </a:solidFill>
              </a:endParaRPr>
            </a:p>
          </p:txBody>
        </p:sp>
        <p:sp>
          <p:nvSpPr>
            <p:cNvPr id="50" name="Rectangle 49"/>
            <p:cNvSpPr/>
            <p:nvPr/>
          </p:nvSpPr>
          <p:spPr bwMode="auto">
            <a:xfrm>
              <a:off x="2643174" y="3714752"/>
              <a:ext cx="928694" cy="357190"/>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hangingPunct="0">
                <a:defRPr/>
              </a:pPr>
              <a:r>
                <a:rPr lang="en-US" sz="1400" dirty="0">
                  <a:solidFill>
                    <a:srgbClr val="000000"/>
                  </a:solidFill>
                </a:rPr>
                <a:t>Entity G</a:t>
              </a:r>
              <a:endParaRPr lang="en-SG" sz="1400" dirty="0">
                <a:solidFill>
                  <a:srgbClr val="000000"/>
                </a:solidFill>
              </a:endParaRPr>
            </a:p>
          </p:txBody>
        </p:sp>
      </p:grpSp>
      <p:grpSp>
        <p:nvGrpSpPr>
          <p:cNvPr id="51" name="Group 50"/>
          <p:cNvGrpSpPr>
            <a:grpSpLocks/>
          </p:cNvGrpSpPr>
          <p:nvPr/>
        </p:nvGrpSpPr>
        <p:grpSpPr bwMode="auto">
          <a:xfrm>
            <a:off x="1427600" y="4005064"/>
            <a:ext cx="1285873" cy="1194904"/>
            <a:chOff x="1285852" y="2250843"/>
            <a:chExt cx="1285884" cy="1714512"/>
          </a:xfrm>
        </p:grpSpPr>
        <p:cxnSp>
          <p:nvCxnSpPr>
            <p:cNvPr id="52" name="Straight Connector 51"/>
            <p:cNvCxnSpPr>
              <a:cxnSpLocks noChangeShapeType="1"/>
            </p:cNvCxnSpPr>
            <p:nvPr/>
          </p:nvCxnSpPr>
          <p:spPr bwMode="auto">
            <a:xfrm>
              <a:off x="1285852" y="2250843"/>
              <a:ext cx="128588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2"/>
            <p:cNvCxnSpPr>
              <a:cxnSpLocks noChangeShapeType="1"/>
            </p:cNvCxnSpPr>
            <p:nvPr/>
          </p:nvCxnSpPr>
          <p:spPr bwMode="auto">
            <a:xfrm>
              <a:off x="1285852" y="2250843"/>
              <a:ext cx="1285884" cy="57150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a:off x="1285852" y="2250843"/>
              <a:ext cx="1285884" cy="114300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a:off x="1285852" y="2250843"/>
              <a:ext cx="1285884" cy="17145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6" name="Straight Connector 55"/>
            <p:cNvCxnSpPr>
              <a:cxnSpLocks noChangeShapeType="1"/>
            </p:cNvCxnSpPr>
            <p:nvPr/>
          </p:nvCxnSpPr>
          <p:spPr bwMode="auto">
            <a:xfrm flipV="1">
              <a:off x="1285852" y="2250843"/>
              <a:ext cx="1285884" cy="57150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7" name="Straight Connector 56"/>
            <p:cNvCxnSpPr>
              <a:cxnSpLocks noChangeShapeType="1"/>
            </p:cNvCxnSpPr>
            <p:nvPr/>
          </p:nvCxnSpPr>
          <p:spPr bwMode="auto">
            <a:xfrm>
              <a:off x="1285852" y="2822347"/>
              <a:ext cx="128588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a:off x="1285852" y="2822347"/>
              <a:ext cx="1285884" cy="57150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1285852" y="2822347"/>
              <a:ext cx="1285884" cy="114300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0" name="Straight Connector 59"/>
            <p:cNvCxnSpPr>
              <a:cxnSpLocks noChangeShapeType="1"/>
            </p:cNvCxnSpPr>
            <p:nvPr/>
          </p:nvCxnSpPr>
          <p:spPr bwMode="auto">
            <a:xfrm flipV="1">
              <a:off x="1285852" y="2250843"/>
              <a:ext cx="1285884" cy="114300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flipV="1">
              <a:off x="1285852" y="2822347"/>
              <a:ext cx="1285884" cy="57150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1285852" y="3393851"/>
              <a:ext cx="128588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3" name="Straight Connector 62"/>
            <p:cNvCxnSpPr>
              <a:cxnSpLocks noChangeShapeType="1"/>
            </p:cNvCxnSpPr>
            <p:nvPr/>
          </p:nvCxnSpPr>
          <p:spPr bwMode="auto">
            <a:xfrm>
              <a:off x="1285852" y="3393851"/>
              <a:ext cx="1285884" cy="57150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flipV="1">
              <a:off x="1285852" y="2250843"/>
              <a:ext cx="1285884" cy="17145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flipV="1">
              <a:off x="1285852" y="2822347"/>
              <a:ext cx="1285884" cy="114300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flipV="1">
              <a:off x="1285852" y="3393851"/>
              <a:ext cx="1285884" cy="57150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66"/>
            <p:cNvCxnSpPr>
              <a:cxnSpLocks noChangeShapeType="1"/>
            </p:cNvCxnSpPr>
            <p:nvPr/>
          </p:nvCxnSpPr>
          <p:spPr bwMode="auto">
            <a:xfrm>
              <a:off x="1285852" y="3965355"/>
              <a:ext cx="128588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68" name="Group 67"/>
          <p:cNvGrpSpPr>
            <a:grpSpLocks/>
          </p:cNvGrpSpPr>
          <p:nvPr/>
        </p:nvGrpSpPr>
        <p:grpSpPr bwMode="auto">
          <a:xfrm>
            <a:off x="5091767" y="4005064"/>
            <a:ext cx="3143250" cy="1226425"/>
            <a:chOff x="428596" y="2000240"/>
            <a:chExt cx="3143272" cy="2071702"/>
          </a:xfrm>
        </p:grpSpPr>
        <p:sp>
          <p:nvSpPr>
            <p:cNvPr id="69" name="Rectangle 68"/>
            <p:cNvSpPr/>
            <p:nvPr/>
          </p:nvSpPr>
          <p:spPr bwMode="auto">
            <a:xfrm>
              <a:off x="428596" y="2000240"/>
              <a:ext cx="928694" cy="357190"/>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hangingPunct="0">
                <a:defRPr/>
              </a:pPr>
              <a:r>
                <a:rPr lang="en-US" sz="1400" dirty="0">
                  <a:solidFill>
                    <a:srgbClr val="000000"/>
                  </a:solidFill>
                </a:rPr>
                <a:t>Entity A</a:t>
              </a:r>
              <a:endParaRPr lang="en-SG" sz="1400" dirty="0">
                <a:solidFill>
                  <a:srgbClr val="000000"/>
                </a:solidFill>
              </a:endParaRPr>
            </a:p>
          </p:txBody>
        </p:sp>
        <p:sp>
          <p:nvSpPr>
            <p:cNvPr id="70" name="Rectangle 69"/>
            <p:cNvSpPr/>
            <p:nvPr/>
          </p:nvSpPr>
          <p:spPr bwMode="auto">
            <a:xfrm>
              <a:off x="428596" y="2571744"/>
              <a:ext cx="928694" cy="357190"/>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hangingPunct="0">
                <a:defRPr/>
              </a:pPr>
              <a:r>
                <a:rPr lang="en-US" sz="1400" dirty="0">
                  <a:solidFill>
                    <a:srgbClr val="000000"/>
                  </a:solidFill>
                </a:rPr>
                <a:t>Entity B</a:t>
              </a:r>
              <a:endParaRPr lang="en-SG" sz="1400" dirty="0">
                <a:solidFill>
                  <a:srgbClr val="000000"/>
                </a:solidFill>
              </a:endParaRPr>
            </a:p>
          </p:txBody>
        </p:sp>
        <p:sp>
          <p:nvSpPr>
            <p:cNvPr id="71" name="Rectangle 70"/>
            <p:cNvSpPr/>
            <p:nvPr/>
          </p:nvSpPr>
          <p:spPr bwMode="auto">
            <a:xfrm>
              <a:off x="428596" y="3143248"/>
              <a:ext cx="928694" cy="357190"/>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hangingPunct="0">
                <a:defRPr/>
              </a:pPr>
              <a:r>
                <a:rPr lang="en-US" sz="1400" dirty="0">
                  <a:solidFill>
                    <a:srgbClr val="000000"/>
                  </a:solidFill>
                </a:rPr>
                <a:t>Entity C</a:t>
              </a:r>
              <a:endParaRPr lang="en-SG" sz="1400" dirty="0">
                <a:solidFill>
                  <a:srgbClr val="000000"/>
                </a:solidFill>
              </a:endParaRPr>
            </a:p>
          </p:txBody>
        </p:sp>
        <p:sp>
          <p:nvSpPr>
            <p:cNvPr id="72" name="Rectangle 71"/>
            <p:cNvSpPr/>
            <p:nvPr/>
          </p:nvSpPr>
          <p:spPr bwMode="auto">
            <a:xfrm>
              <a:off x="428596" y="3714752"/>
              <a:ext cx="928694" cy="357190"/>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hangingPunct="0">
                <a:defRPr/>
              </a:pPr>
              <a:r>
                <a:rPr lang="en-US" sz="1400" dirty="0">
                  <a:solidFill>
                    <a:srgbClr val="000000"/>
                  </a:solidFill>
                </a:rPr>
                <a:t>Entity D</a:t>
              </a:r>
              <a:endParaRPr lang="en-SG" sz="1400" dirty="0">
                <a:solidFill>
                  <a:srgbClr val="000000"/>
                </a:solidFill>
              </a:endParaRPr>
            </a:p>
          </p:txBody>
        </p:sp>
        <p:sp>
          <p:nvSpPr>
            <p:cNvPr id="73" name="Rectangle 72"/>
            <p:cNvSpPr/>
            <p:nvPr/>
          </p:nvSpPr>
          <p:spPr bwMode="auto">
            <a:xfrm>
              <a:off x="2643174" y="2000240"/>
              <a:ext cx="928694" cy="357190"/>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hangingPunct="0">
                <a:defRPr/>
              </a:pPr>
              <a:r>
                <a:rPr lang="en-US" sz="1400" dirty="0">
                  <a:solidFill>
                    <a:srgbClr val="000000"/>
                  </a:solidFill>
                </a:rPr>
                <a:t>Entity Z</a:t>
              </a:r>
              <a:endParaRPr lang="en-SG" sz="1400" dirty="0">
                <a:solidFill>
                  <a:srgbClr val="000000"/>
                </a:solidFill>
              </a:endParaRPr>
            </a:p>
          </p:txBody>
        </p:sp>
        <p:sp>
          <p:nvSpPr>
            <p:cNvPr id="74" name="Rectangle 73"/>
            <p:cNvSpPr/>
            <p:nvPr/>
          </p:nvSpPr>
          <p:spPr bwMode="auto">
            <a:xfrm>
              <a:off x="2643174" y="2571744"/>
              <a:ext cx="928694" cy="357190"/>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hangingPunct="0">
                <a:defRPr/>
              </a:pPr>
              <a:r>
                <a:rPr lang="en-US" sz="1400" dirty="0">
                  <a:solidFill>
                    <a:srgbClr val="000000"/>
                  </a:solidFill>
                </a:rPr>
                <a:t>Entity E</a:t>
              </a:r>
              <a:endParaRPr lang="en-SG" sz="1400" dirty="0">
                <a:solidFill>
                  <a:srgbClr val="000000"/>
                </a:solidFill>
              </a:endParaRPr>
            </a:p>
          </p:txBody>
        </p:sp>
        <p:sp>
          <p:nvSpPr>
            <p:cNvPr id="75" name="Rectangle 74"/>
            <p:cNvSpPr/>
            <p:nvPr/>
          </p:nvSpPr>
          <p:spPr bwMode="auto">
            <a:xfrm>
              <a:off x="2643174" y="3143248"/>
              <a:ext cx="928694" cy="357190"/>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hangingPunct="0">
                <a:defRPr/>
              </a:pPr>
              <a:r>
                <a:rPr lang="en-US" sz="1400" dirty="0">
                  <a:solidFill>
                    <a:srgbClr val="000000"/>
                  </a:solidFill>
                </a:rPr>
                <a:t>Entity F</a:t>
              </a:r>
              <a:endParaRPr lang="en-SG" sz="1400" dirty="0">
                <a:solidFill>
                  <a:srgbClr val="000000"/>
                </a:solidFill>
              </a:endParaRPr>
            </a:p>
          </p:txBody>
        </p:sp>
        <p:sp>
          <p:nvSpPr>
            <p:cNvPr id="76" name="Rectangle 75"/>
            <p:cNvSpPr/>
            <p:nvPr/>
          </p:nvSpPr>
          <p:spPr bwMode="auto">
            <a:xfrm>
              <a:off x="2643174" y="3714752"/>
              <a:ext cx="928694" cy="357190"/>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hangingPunct="0">
                <a:defRPr/>
              </a:pPr>
              <a:r>
                <a:rPr lang="en-US" sz="1400" dirty="0">
                  <a:solidFill>
                    <a:srgbClr val="000000"/>
                  </a:solidFill>
                </a:rPr>
                <a:t>Entity G</a:t>
              </a:r>
              <a:endParaRPr lang="en-SG" sz="1400" dirty="0">
                <a:solidFill>
                  <a:srgbClr val="000000"/>
                </a:solidFill>
              </a:endParaRPr>
            </a:p>
          </p:txBody>
        </p:sp>
      </p:grpSp>
      <p:grpSp>
        <p:nvGrpSpPr>
          <p:cNvPr id="77" name="Group 76"/>
          <p:cNvGrpSpPr>
            <a:grpSpLocks/>
          </p:cNvGrpSpPr>
          <p:nvPr/>
        </p:nvGrpSpPr>
        <p:grpSpPr bwMode="auto">
          <a:xfrm>
            <a:off x="6167851" y="4005064"/>
            <a:ext cx="1162694" cy="1226425"/>
            <a:chOff x="6143636" y="1357298"/>
            <a:chExt cx="1357322" cy="2500330"/>
          </a:xfrm>
          <a:solidFill>
            <a:srgbClr val="00686A"/>
          </a:solidFill>
        </p:grpSpPr>
        <p:sp>
          <p:nvSpPr>
            <p:cNvPr id="78" name="Rectangle 77"/>
            <p:cNvSpPr/>
            <p:nvPr/>
          </p:nvSpPr>
          <p:spPr bwMode="auto">
            <a:xfrm>
              <a:off x="6643702" y="1357298"/>
              <a:ext cx="428628" cy="2500330"/>
            </a:xfrm>
            <a:prstGeom prst="rect">
              <a:avLst/>
            </a:prstGeom>
            <a:grpFill/>
            <a:ln w="9525" cap="flat" cmpd="sng" algn="ctr">
              <a:noFill/>
              <a:prstDash val="solid"/>
              <a:round/>
              <a:headEnd type="none" w="med" len="med"/>
              <a:tailEnd type="none" w="med" len="med"/>
            </a:ln>
            <a:effectLst/>
          </p:spPr>
          <p:txBody>
            <a:bodyPr vert="vert270" anchor="ctr" anchorCtr="1"/>
            <a:lstStyle/>
            <a:p>
              <a:pPr eaLnBrk="0" hangingPunct="0">
                <a:defRPr/>
              </a:pPr>
              <a:r>
                <a:rPr lang="en-US" sz="2000" dirty="0">
                  <a:solidFill>
                    <a:srgbClr val="5F5F5F">
                      <a:lumMod val="50000"/>
                      <a:lumOff val="50000"/>
                    </a:srgbClr>
                  </a:solidFill>
                  <a:effectLst>
                    <a:outerShdw blurRad="38100" dist="38100" dir="2700000" algn="tl">
                      <a:srgbClr val="000000">
                        <a:alpha val="43137"/>
                      </a:srgbClr>
                    </a:outerShdw>
                  </a:effectLst>
                </a:rPr>
                <a:t>XBRL</a:t>
              </a:r>
              <a:endParaRPr lang="en-SG" sz="2000" dirty="0">
                <a:solidFill>
                  <a:srgbClr val="5F5F5F">
                    <a:lumMod val="50000"/>
                    <a:lumOff val="50000"/>
                  </a:srgbClr>
                </a:solidFill>
                <a:effectLst>
                  <a:outerShdw blurRad="38100" dist="38100" dir="2700000" algn="tl">
                    <a:srgbClr val="000000">
                      <a:alpha val="43137"/>
                    </a:srgbClr>
                  </a:outerShdw>
                </a:effectLst>
              </a:endParaRPr>
            </a:p>
          </p:txBody>
        </p:sp>
        <p:grpSp>
          <p:nvGrpSpPr>
            <p:cNvPr id="79" name="Group 78"/>
            <p:cNvGrpSpPr>
              <a:grpSpLocks/>
            </p:cNvGrpSpPr>
            <p:nvPr/>
          </p:nvGrpSpPr>
          <p:grpSpPr bwMode="auto">
            <a:xfrm>
              <a:off x="6143636" y="1750207"/>
              <a:ext cx="500066" cy="1714512"/>
              <a:chOff x="6286512" y="2178835"/>
              <a:chExt cx="500066" cy="1714512"/>
            </a:xfrm>
            <a:grpFill/>
          </p:grpSpPr>
          <p:cxnSp>
            <p:nvCxnSpPr>
              <p:cNvPr id="88" name="Straight Connector 87"/>
              <p:cNvCxnSpPr>
                <a:cxnSpLocks noChangeShapeType="1"/>
                <a:endCxn id="78" idx="1"/>
              </p:cNvCxnSpPr>
              <p:nvPr/>
            </p:nvCxnSpPr>
            <p:spPr bwMode="auto">
              <a:xfrm>
                <a:off x="6286512" y="2178835"/>
                <a:ext cx="500066" cy="857256"/>
              </a:xfrm>
              <a:prstGeom prst="line">
                <a:avLst/>
              </a:prstGeom>
              <a:grpFill/>
              <a:ln w="9525" algn="ctr">
                <a:solidFill>
                  <a:schemeClr val="tx1"/>
                </a:solidFill>
                <a:round/>
                <a:headEnd/>
                <a:tailEnd/>
              </a:ln>
              <a:extLst/>
            </p:spPr>
          </p:cxnSp>
          <p:cxnSp>
            <p:nvCxnSpPr>
              <p:cNvPr id="89" name="Straight Connector 88"/>
              <p:cNvCxnSpPr>
                <a:cxnSpLocks noChangeShapeType="1"/>
                <a:endCxn id="78" idx="1"/>
              </p:cNvCxnSpPr>
              <p:nvPr/>
            </p:nvCxnSpPr>
            <p:spPr bwMode="auto">
              <a:xfrm>
                <a:off x="6286512" y="2750339"/>
                <a:ext cx="500066" cy="285752"/>
              </a:xfrm>
              <a:prstGeom prst="line">
                <a:avLst/>
              </a:prstGeom>
              <a:grpFill/>
              <a:ln w="9525" algn="ctr">
                <a:solidFill>
                  <a:schemeClr val="tx1"/>
                </a:solidFill>
                <a:round/>
                <a:headEnd/>
                <a:tailEnd/>
              </a:ln>
              <a:extLst/>
            </p:spPr>
          </p:cxnSp>
          <p:cxnSp>
            <p:nvCxnSpPr>
              <p:cNvPr id="90" name="Straight Connector 89"/>
              <p:cNvCxnSpPr>
                <a:cxnSpLocks noChangeShapeType="1"/>
                <a:endCxn id="78" idx="1"/>
              </p:cNvCxnSpPr>
              <p:nvPr/>
            </p:nvCxnSpPr>
            <p:spPr bwMode="auto">
              <a:xfrm flipV="1">
                <a:off x="6286512" y="3036091"/>
                <a:ext cx="500066" cy="285752"/>
              </a:xfrm>
              <a:prstGeom prst="line">
                <a:avLst/>
              </a:prstGeom>
              <a:grpFill/>
              <a:ln w="9525" algn="ctr">
                <a:solidFill>
                  <a:schemeClr val="tx1"/>
                </a:solidFill>
                <a:round/>
                <a:headEnd/>
                <a:tailEnd/>
              </a:ln>
              <a:extLst/>
            </p:spPr>
          </p:cxnSp>
          <p:cxnSp>
            <p:nvCxnSpPr>
              <p:cNvPr id="91" name="Straight Connector 90"/>
              <p:cNvCxnSpPr>
                <a:cxnSpLocks noChangeShapeType="1"/>
                <a:endCxn id="78" idx="1"/>
              </p:cNvCxnSpPr>
              <p:nvPr/>
            </p:nvCxnSpPr>
            <p:spPr bwMode="auto">
              <a:xfrm flipV="1">
                <a:off x="6286512" y="3036091"/>
                <a:ext cx="500066" cy="857256"/>
              </a:xfrm>
              <a:prstGeom prst="line">
                <a:avLst/>
              </a:prstGeom>
              <a:grpFill/>
              <a:ln w="9525" algn="ctr">
                <a:solidFill>
                  <a:schemeClr val="tx1"/>
                </a:solidFill>
                <a:round/>
                <a:headEnd/>
                <a:tailEnd/>
              </a:ln>
              <a:extLst/>
            </p:spPr>
          </p:cxnSp>
        </p:grpSp>
        <p:grpSp>
          <p:nvGrpSpPr>
            <p:cNvPr id="82" name="Group 81"/>
            <p:cNvGrpSpPr>
              <a:grpSpLocks/>
            </p:cNvGrpSpPr>
            <p:nvPr/>
          </p:nvGrpSpPr>
          <p:grpSpPr bwMode="auto">
            <a:xfrm>
              <a:off x="7072330" y="1750207"/>
              <a:ext cx="428628" cy="1714512"/>
              <a:chOff x="7072330" y="1750207"/>
              <a:chExt cx="428628" cy="1714512"/>
            </a:xfrm>
            <a:grpFill/>
          </p:grpSpPr>
          <p:cxnSp>
            <p:nvCxnSpPr>
              <p:cNvPr id="83" name="Straight Connector 82"/>
              <p:cNvCxnSpPr>
                <a:cxnSpLocks noChangeShapeType="1"/>
                <a:endCxn id="78" idx="3"/>
              </p:cNvCxnSpPr>
              <p:nvPr/>
            </p:nvCxnSpPr>
            <p:spPr bwMode="auto">
              <a:xfrm rot="10800000" flipV="1">
                <a:off x="7072330" y="1750207"/>
                <a:ext cx="428628" cy="857256"/>
              </a:xfrm>
              <a:prstGeom prst="line">
                <a:avLst/>
              </a:prstGeom>
              <a:grpFill/>
              <a:ln w="9525" algn="ctr">
                <a:solidFill>
                  <a:schemeClr val="tx1"/>
                </a:solidFill>
                <a:round/>
                <a:headEnd/>
                <a:tailEnd/>
              </a:ln>
              <a:extLst/>
            </p:spPr>
          </p:cxnSp>
          <p:cxnSp>
            <p:nvCxnSpPr>
              <p:cNvPr id="85" name="Straight Connector 84"/>
              <p:cNvCxnSpPr>
                <a:cxnSpLocks noChangeShapeType="1"/>
                <a:endCxn id="78" idx="3"/>
              </p:cNvCxnSpPr>
              <p:nvPr/>
            </p:nvCxnSpPr>
            <p:spPr bwMode="auto">
              <a:xfrm rot="10800000" flipV="1">
                <a:off x="7072330" y="2321711"/>
                <a:ext cx="428628" cy="285752"/>
              </a:xfrm>
              <a:prstGeom prst="line">
                <a:avLst/>
              </a:prstGeom>
              <a:grpFill/>
              <a:ln w="9525" algn="ctr">
                <a:solidFill>
                  <a:schemeClr val="tx1"/>
                </a:solidFill>
                <a:round/>
                <a:headEnd/>
                <a:tailEnd/>
              </a:ln>
              <a:extLst/>
            </p:spPr>
          </p:cxnSp>
          <p:cxnSp>
            <p:nvCxnSpPr>
              <p:cNvPr id="86" name="Straight Connector 85"/>
              <p:cNvCxnSpPr>
                <a:cxnSpLocks noChangeShapeType="1"/>
                <a:stCxn id="78" idx="3"/>
              </p:cNvCxnSpPr>
              <p:nvPr/>
            </p:nvCxnSpPr>
            <p:spPr bwMode="auto">
              <a:xfrm>
                <a:off x="7072330" y="2607463"/>
                <a:ext cx="428628" cy="285752"/>
              </a:xfrm>
              <a:prstGeom prst="line">
                <a:avLst/>
              </a:prstGeom>
              <a:grpFill/>
              <a:ln w="9525" algn="ctr">
                <a:solidFill>
                  <a:schemeClr val="tx1"/>
                </a:solidFill>
                <a:round/>
                <a:headEnd/>
                <a:tailEnd/>
              </a:ln>
              <a:extLst/>
            </p:spPr>
          </p:cxnSp>
          <p:cxnSp>
            <p:nvCxnSpPr>
              <p:cNvPr id="87" name="Straight Connector 86"/>
              <p:cNvCxnSpPr>
                <a:cxnSpLocks noChangeShapeType="1"/>
                <a:stCxn id="78" idx="3"/>
              </p:cNvCxnSpPr>
              <p:nvPr/>
            </p:nvCxnSpPr>
            <p:spPr bwMode="auto">
              <a:xfrm>
                <a:off x="7072330" y="2607463"/>
                <a:ext cx="428628" cy="857256"/>
              </a:xfrm>
              <a:prstGeom prst="line">
                <a:avLst/>
              </a:prstGeom>
              <a:grpFill/>
              <a:ln w="9525" algn="ctr">
                <a:solidFill>
                  <a:schemeClr val="tx1"/>
                </a:solidFill>
                <a:round/>
                <a:headEnd/>
                <a:tailEnd/>
              </a:ln>
              <a:extLst/>
            </p:spPr>
          </p:cxnSp>
        </p:grpSp>
      </p:grpSp>
      <p:sp>
        <p:nvSpPr>
          <p:cNvPr id="92" name="TextBox 91"/>
          <p:cNvSpPr txBox="1">
            <a:spLocks noChangeArrowheads="1"/>
          </p:cNvSpPr>
          <p:nvPr/>
        </p:nvSpPr>
        <p:spPr bwMode="auto">
          <a:xfrm>
            <a:off x="392018" y="5259944"/>
            <a:ext cx="3786187"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 typeface="Arial" charset="0"/>
              <a:buChar char="•"/>
            </a:pPr>
            <a:r>
              <a:rPr lang="en-US" sz="1300" dirty="0">
                <a:solidFill>
                  <a:srgbClr val="000000"/>
                </a:solidFill>
                <a:latin typeface="Arial"/>
              </a:rPr>
              <a:t>Multiple formats and specifications of data which is difficult to communicate</a:t>
            </a:r>
          </a:p>
          <a:p>
            <a:pPr eaLnBrk="1" hangingPunct="1">
              <a:spcBef>
                <a:spcPts val="600"/>
              </a:spcBef>
              <a:buFont typeface="Arial" charset="0"/>
              <a:buChar char="•"/>
            </a:pPr>
            <a:r>
              <a:rPr lang="en-US" sz="1300" dirty="0">
                <a:solidFill>
                  <a:srgbClr val="000000"/>
                </a:solidFill>
                <a:latin typeface="Arial"/>
              </a:rPr>
              <a:t>Manual effort required to extract, process and make it comparable</a:t>
            </a:r>
          </a:p>
          <a:p>
            <a:pPr eaLnBrk="1" hangingPunct="1">
              <a:spcBef>
                <a:spcPts val="600"/>
              </a:spcBef>
              <a:buFont typeface="Arial" charset="0"/>
              <a:buChar char="•"/>
            </a:pPr>
            <a:r>
              <a:rPr lang="en-US" sz="1300" dirty="0">
                <a:solidFill>
                  <a:srgbClr val="000000"/>
                </a:solidFill>
                <a:latin typeface="Arial"/>
              </a:rPr>
              <a:t>Lack of standardization</a:t>
            </a:r>
          </a:p>
          <a:p>
            <a:pPr eaLnBrk="1" hangingPunct="1">
              <a:spcBef>
                <a:spcPts val="600"/>
              </a:spcBef>
              <a:buFont typeface="Arial" charset="0"/>
              <a:buChar char="•"/>
            </a:pPr>
            <a:r>
              <a:rPr lang="en-US" sz="1300" dirty="0">
                <a:solidFill>
                  <a:srgbClr val="000000"/>
                </a:solidFill>
                <a:latin typeface="Arial"/>
              </a:rPr>
              <a:t>Significant effort to validate</a:t>
            </a:r>
            <a:endParaRPr lang="en-SG" sz="1300" dirty="0">
              <a:solidFill>
                <a:srgbClr val="000000"/>
              </a:solidFill>
              <a:latin typeface="Arial"/>
            </a:endParaRPr>
          </a:p>
        </p:txBody>
      </p:sp>
      <p:sp>
        <p:nvSpPr>
          <p:cNvPr id="93" name="TextBox 92"/>
          <p:cNvSpPr txBox="1">
            <a:spLocks noChangeArrowheads="1"/>
          </p:cNvSpPr>
          <p:nvPr/>
        </p:nvSpPr>
        <p:spPr bwMode="auto">
          <a:xfrm>
            <a:off x="4661364" y="5265647"/>
            <a:ext cx="432162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indent="-1778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 typeface="Arial" charset="0"/>
              <a:buChar char="•"/>
            </a:pPr>
            <a:r>
              <a:rPr lang="en-US" sz="1300" dirty="0">
                <a:solidFill>
                  <a:srgbClr val="000000"/>
                </a:solidFill>
                <a:latin typeface="Arial"/>
              </a:rPr>
              <a:t>Integration of business and financial data entities</a:t>
            </a:r>
          </a:p>
          <a:p>
            <a:pPr eaLnBrk="1" hangingPunct="1">
              <a:spcBef>
                <a:spcPts val="600"/>
              </a:spcBef>
              <a:buFont typeface="Arial" charset="0"/>
              <a:buChar char="•"/>
            </a:pPr>
            <a:r>
              <a:rPr lang="en-US" sz="1300" dirty="0">
                <a:solidFill>
                  <a:srgbClr val="000000"/>
                </a:solidFill>
                <a:latin typeface="Arial"/>
              </a:rPr>
              <a:t>Automated exchange of data</a:t>
            </a:r>
          </a:p>
          <a:p>
            <a:pPr eaLnBrk="1" hangingPunct="1">
              <a:spcBef>
                <a:spcPts val="600"/>
              </a:spcBef>
              <a:buFont typeface="Arial" charset="0"/>
              <a:buChar char="•"/>
            </a:pPr>
            <a:r>
              <a:rPr lang="en-US" sz="1300" dirty="0">
                <a:solidFill>
                  <a:srgbClr val="000000"/>
                </a:solidFill>
                <a:latin typeface="Arial"/>
              </a:rPr>
              <a:t>Capability for business rules and standardization</a:t>
            </a:r>
          </a:p>
          <a:p>
            <a:pPr eaLnBrk="1" hangingPunct="1">
              <a:spcBef>
                <a:spcPts val="600"/>
              </a:spcBef>
              <a:buFont typeface="Arial" charset="0"/>
              <a:buChar char="•"/>
            </a:pPr>
            <a:r>
              <a:rPr lang="en-US" sz="1300" dirty="0">
                <a:solidFill>
                  <a:srgbClr val="000000"/>
                </a:solidFill>
                <a:latin typeface="Arial"/>
              </a:rPr>
              <a:t>Data validation at source</a:t>
            </a:r>
          </a:p>
          <a:p>
            <a:pPr eaLnBrk="1" hangingPunct="1">
              <a:spcBef>
                <a:spcPts val="600"/>
              </a:spcBef>
              <a:buFont typeface="Arial" charset="0"/>
              <a:buChar char="•"/>
            </a:pPr>
            <a:r>
              <a:rPr lang="en-US" sz="1300" dirty="0">
                <a:solidFill>
                  <a:srgbClr val="000000"/>
                </a:solidFill>
                <a:latin typeface="Arial"/>
              </a:rPr>
              <a:t>Ability to adapt to business    changes without re-writing code`</a:t>
            </a:r>
            <a:endParaRPr lang="en-SG" sz="1300" dirty="0">
              <a:solidFill>
                <a:srgbClr val="000000"/>
              </a:solidFill>
              <a:latin typeface="Arial"/>
            </a:endParaRPr>
          </a:p>
        </p:txBody>
      </p:sp>
      <p:sp>
        <p:nvSpPr>
          <p:cNvPr id="94" name="TextBox 93"/>
          <p:cNvSpPr txBox="1"/>
          <p:nvPr/>
        </p:nvSpPr>
        <p:spPr>
          <a:xfrm>
            <a:off x="-35768" y="3696543"/>
            <a:ext cx="1029577" cy="276999"/>
          </a:xfrm>
          <a:prstGeom prst="rect">
            <a:avLst/>
          </a:prstGeom>
          <a:noFill/>
        </p:spPr>
        <p:txBody>
          <a:bodyPr wrap="none">
            <a:spAutoFit/>
          </a:bodyPr>
          <a:lstStyle/>
          <a:p>
            <a:pPr>
              <a:defRPr/>
            </a:pPr>
            <a:r>
              <a:rPr lang="en-US" sz="1200" b="1" u="sng" dirty="0">
                <a:solidFill>
                  <a:srgbClr val="000000"/>
                </a:solidFill>
                <a:latin typeface="Arial"/>
              </a:rPr>
              <a:t>Current State</a:t>
            </a:r>
            <a:endParaRPr lang="en-SG" sz="1200" b="1" u="sng" dirty="0">
              <a:solidFill>
                <a:srgbClr val="000000"/>
              </a:solidFill>
              <a:latin typeface="Arial"/>
            </a:endParaRPr>
          </a:p>
        </p:txBody>
      </p:sp>
      <p:sp>
        <p:nvSpPr>
          <p:cNvPr id="95" name="TextBox 94"/>
          <p:cNvSpPr txBox="1"/>
          <p:nvPr/>
        </p:nvSpPr>
        <p:spPr>
          <a:xfrm>
            <a:off x="4362363" y="3726117"/>
            <a:ext cx="1082348" cy="276999"/>
          </a:xfrm>
          <a:prstGeom prst="rect">
            <a:avLst/>
          </a:prstGeom>
          <a:noFill/>
        </p:spPr>
        <p:txBody>
          <a:bodyPr wrap="none">
            <a:spAutoFit/>
          </a:bodyPr>
          <a:lstStyle/>
          <a:p>
            <a:pPr>
              <a:defRPr/>
            </a:pPr>
            <a:r>
              <a:rPr lang="en-US" sz="1200" b="1" u="sng" dirty="0">
                <a:solidFill>
                  <a:srgbClr val="000000"/>
                </a:solidFill>
                <a:latin typeface="Arial"/>
              </a:rPr>
              <a:t>Future State</a:t>
            </a:r>
            <a:endParaRPr lang="en-SG" sz="1200" b="1" u="sng" dirty="0">
              <a:solidFill>
                <a:srgbClr val="000000"/>
              </a:solidFill>
              <a:latin typeface="Arial"/>
            </a:endParaRPr>
          </a:p>
        </p:txBody>
      </p:sp>
    </p:spTree>
    <p:extLst>
      <p:ext uri="{BB962C8B-B14F-4D97-AF65-F5344CB8AC3E}">
        <p14:creationId xmlns:p14="http://schemas.microsoft.com/office/powerpoint/2010/main" val="2167881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395536" y="4808424"/>
            <a:ext cx="8496943" cy="306109"/>
          </a:xfrm>
          <a:prstGeom prst="rect">
            <a:avLst/>
          </a:prstGeom>
        </p:spPr>
        <p:txBody>
          <a:bodyPr wrap="square">
            <a:spAutoFit/>
          </a:bodyPr>
          <a:lstStyle/>
          <a:p>
            <a:pPr algn="ctr">
              <a:lnSpc>
                <a:spcPct val="107000"/>
              </a:lnSpc>
              <a:spcAft>
                <a:spcPts val="0"/>
              </a:spcAft>
            </a:pPr>
            <a:r>
              <a:rPr lang="en-IN" sz="1400" b="1" dirty="0">
                <a:solidFill>
                  <a:srgbClr val="000000"/>
                </a:solidFill>
                <a:latin typeface="Arial"/>
                <a:ea typeface="Calibri" panose="020F0502020204030204" pitchFamily="34" charset="0"/>
              </a:rPr>
              <a:t>       </a:t>
            </a:r>
          </a:p>
        </p:txBody>
      </p:sp>
      <p:sp>
        <p:nvSpPr>
          <p:cNvPr id="4" name="Oval 3"/>
          <p:cNvSpPr/>
          <p:nvPr/>
        </p:nvSpPr>
        <p:spPr>
          <a:xfrm>
            <a:off x="827583" y="1412776"/>
            <a:ext cx="7632848" cy="3273276"/>
          </a:xfrm>
          <a:prstGeom prst="ellipse">
            <a:avLst/>
          </a:prstGeom>
          <a:solidFill>
            <a:srgbClr val="0070C0"/>
          </a:solidFill>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3200" b="1" dirty="0">
                <a:solidFill>
                  <a:srgbClr val="FFFFFF"/>
                </a:solidFill>
                <a:ea typeface="Calibri" panose="020F0502020204030204" pitchFamily="34" charset="0"/>
                <a:cs typeface="Times New Roman" panose="02020603050405020304" pitchFamily="18" charset="0"/>
              </a:rPr>
              <a:t>Need of Better System &amp; Better Platform</a:t>
            </a:r>
          </a:p>
        </p:txBody>
      </p:sp>
    </p:spTree>
    <p:extLst>
      <p:ext uri="{BB962C8B-B14F-4D97-AF65-F5344CB8AC3E}">
        <p14:creationId xmlns:p14="http://schemas.microsoft.com/office/powerpoint/2010/main" val="339064597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0844" y="3046046"/>
            <a:ext cx="5598695" cy="400110"/>
          </a:xfrm>
          <a:prstGeom prst="rect">
            <a:avLst/>
          </a:prstGeom>
          <a:noFill/>
        </p:spPr>
        <p:txBody>
          <a:bodyPr wrap="square" rtlCol="0">
            <a:spAutoFit/>
          </a:bodyPr>
          <a:lstStyle/>
          <a:p>
            <a:r>
              <a:rPr lang="en-IN" sz="2000" b="1" dirty="0">
                <a:solidFill>
                  <a:srgbClr val="000000"/>
                </a:solidFill>
              </a:rPr>
              <a:t>Features of XBRL System</a:t>
            </a:r>
          </a:p>
        </p:txBody>
      </p:sp>
      <p:sp>
        <p:nvSpPr>
          <p:cNvPr id="24" name="Title 3"/>
          <p:cNvSpPr>
            <a:spLocks noGrp="1"/>
          </p:cNvSpPr>
          <p:nvPr>
            <p:ph type="title"/>
          </p:nvPr>
        </p:nvSpPr>
        <p:spPr>
          <a:xfrm>
            <a:off x="467182" y="81894"/>
            <a:ext cx="8153400" cy="334982"/>
          </a:xfrm>
        </p:spPr>
        <p:txBody>
          <a:bodyPr>
            <a:noAutofit/>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XBRL - The Business Reporting Standard</a:t>
            </a:r>
          </a:p>
        </p:txBody>
      </p:sp>
      <p:sp>
        <p:nvSpPr>
          <p:cNvPr id="2" name="Rectangle 1"/>
          <p:cNvSpPr/>
          <p:nvPr/>
        </p:nvSpPr>
        <p:spPr>
          <a:xfrm>
            <a:off x="3144086" y="395029"/>
            <a:ext cx="2423227" cy="338554"/>
          </a:xfrm>
          <a:prstGeom prst="rect">
            <a:avLst/>
          </a:prstGeom>
        </p:spPr>
        <p:txBody>
          <a:bodyPr wrap="none">
            <a:spAutoFit/>
          </a:bodyPr>
          <a:lstStyle/>
          <a:p>
            <a:pPr marL="342900" indent="-342900" algn="ctr" fontAlgn="auto">
              <a:spcBef>
                <a:spcPct val="20000"/>
              </a:spcBef>
              <a:spcAft>
                <a:spcPts val="0"/>
              </a:spcAft>
              <a:defRPr/>
            </a:pPr>
            <a:r>
              <a:rPr lang="en-IN" sz="1600" dirty="0">
                <a:solidFill>
                  <a:srgbClr val="C00000"/>
                </a:solidFill>
              </a:rPr>
              <a:t>An Information Standard</a:t>
            </a:r>
          </a:p>
        </p:txBody>
      </p:sp>
      <p:sp>
        <p:nvSpPr>
          <p:cNvPr id="26" name="Rectangle 25"/>
          <p:cNvSpPr/>
          <p:nvPr/>
        </p:nvSpPr>
        <p:spPr>
          <a:xfrm>
            <a:off x="919381" y="735986"/>
            <a:ext cx="1540289"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kern="0" dirty="0">
                <a:solidFill>
                  <a:srgbClr val="1F497D"/>
                </a:solidFill>
                <a:latin typeface="Berlin Sans FB" pitchFamily="34" charset="0"/>
              </a:rPr>
              <a:t>e</a:t>
            </a:r>
            <a:r>
              <a:rPr lang="en-US" sz="2000" b="1" kern="0" dirty="0">
                <a:solidFill>
                  <a:srgbClr val="FF0000"/>
                </a:solidFill>
                <a:latin typeface="Berlin Sans FB" pitchFamily="34" charset="0"/>
              </a:rPr>
              <a:t>X</a:t>
            </a:r>
            <a:r>
              <a:rPr lang="en-US" sz="2000" kern="0" dirty="0">
                <a:solidFill>
                  <a:srgbClr val="1F497D"/>
                </a:solidFill>
                <a:latin typeface="Berlin Sans FB" pitchFamily="34" charset="0"/>
              </a:rPr>
              <a:t>tensible</a:t>
            </a:r>
            <a:endParaRPr lang="en-US" sz="2000" dirty="0">
              <a:solidFill>
                <a:srgbClr val="000000"/>
              </a:solidFill>
              <a:latin typeface="Berlin Sans FB" pitchFamily="34" charset="0"/>
            </a:endParaRPr>
          </a:p>
        </p:txBody>
      </p:sp>
      <p:sp>
        <p:nvSpPr>
          <p:cNvPr id="27" name="Rectangle 26"/>
          <p:cNvSpPr/>
          <p:nvPr/>
        </p:nvSpPr>
        <p:spPr>
          <a:xfrm>
            <a:off x="2999336" y="738466"/>
            <a:ext cx="261700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kern="0" dirty="0">
                <a:solidFill>
                  <a:srgbClr val="FF0000"/>
                </a:solidFill>
                <a:latin typeface="Berlin Sans FB" pitchFamily="34" charset="0"/>
              </a:rPr>
              <a:t>B</a:t>
            </a:r>
            <a:r>
              <a:rPr lang="en-US" sz="2000" kern="0" dirty="0">
                <a:solidFill>
                  <a:srgbClr val="1F497D"/>
                </a:solidFill>
                <a:latin typeface="Berlin Sans FB" pitchFamily="34" charset="0"/>
              </a:rPr>
              <a:t>usiness </a:t>
            </a:r>
            <a:r>
              <a:rPr lang="en-US" sz="2000" b="1" kern="0" dirty="0">
                <a:solidFill>
                  <a:srgbClr val="FF0000"/>
                </a:solidFill>
                <a:latin typeface="Berlin Sans FB" pitchFamily="34" charset="0"/>
              </a:rPr>
              <a:t>R</a:t>
            </a:r>
            <a:r>
              <a:rPr lang="en-US" sz="2000" kern="0" dirty="0">
                <a:solidFill>
                  <a:srgbClr val="1F497D"/>
                </a:solidFill>
                <a:latin typeface="Berlin Sans FB" pitchFamily="34" charset="0"/>
              </a:rPr>
              <a:t>eporting </a:t>
            </a:r>
            <a:endParaRPr lang="en-US" sz="2000" dirty="0">
              <a:solidFill>
                <a:srgbClr val="000000"/>
              </a:solidFill>
              <a:latin typeface="Berlin Sans FB" pitchFamily="34" charset="0"/>
            </a:endParaRPr>
          </a:p>
        </p:txBody>
      </p:sp>
      <p:sp>
        <p:nvSpPr>
          <p:cNvPr id="28" name="Rectangle 27"/>
          <p:cNvSpPr/>
          <p:nvPr/>
        </p:nvSpPr>
        <p:spPr>
          <a:xfrm>
            <a:off x="6976551" y="753117"/>
            <a:ext cx="1295400"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000" b="1" kern="0" dirty="0">
                <a:solidFill>
                  <a:srgbClr val="FF0000"/>
                </a:solidFill>
                <a:latin typeface="Berlin Sans FB" pitchFamily="34" charset="0"/>
              </a:rPr>
              <a:t>L</a:t>
            </a:r>
            <a:r>
              <a:rPr lang="en-US" sz="2000" kern="0" dirty="0">
                <a:solidFill>
                  <a:srgbClr val="1F497D"/>
                </a:solidFill>
                <a:latin typeface="Berlin Sans FB" pitchFamily="34" charset="0"/>
              </a:rPr>
              <a:t>anguage</a:t>
            </a:r>
          </a:p>
        </p:txBody>
      </p:sp>
      <p:sp>
        <p:nvSpPr>
          <p:cNvPr id="31" name="TextBox 22"/>
          <p:cNvSpPr txBox="1">
            <a:spLocks noChangeArrowheads="1"/>
          </p:cNvSpPr>
          <p:nvPr/>
        </p:nvSpPr>
        <p:spPr bwMode="auto">
          <a:xfrm>
            <a:off x="585812" y="1347976"/>
            <a:ext cx="1752591" cy="646331"/>
          </a:xfrm>
          <a:prstGeom prst="rect">
            <a:avLst/>
          </a:prstGeom>
          <a:noFill/>
          <a:ln w="9525">
            <a:noFill/>
            <a:miter lim="800000"/>
            <a:headEnd/>
            <a:tailEnd/>
          </a:ln>
        </p:spPr>
        <p:txBody>
          <a:bodyPr wrap="square">
            <a:spAutoFit/>
          </a:bodyPr>
          <a:lstStyle/>
          <a:p>
            <a:pPr algn="ctr">
              <a:defRPr/>
            </a:pPr>
            <a:r>
              <a:rPr lang="en-US" sz="1800" dirty="0">
                <a:solidFill>
                  <a:srgbClr val="000000"/>
                </a:solidFill>
                <a:latin typeface="Berlin Sans FB" pitchFamily="34" charset="0"/>
              </a:rPr>
              <a:t>Allows customization</a:t>
            </a:r>
          </a:p>
        </p:txBody>
      </p:sp>
      <p:sp>
        <p:nvSpPr>
          <p:cNvPr id="32" name="TextBox 26"/>
          <p:cNvSpPr txBox="1">
            <a:spLocks noChangeArrowheads="1"/>
          </p:cNvSpPr>
          <p:nvPr/>
        </p:nvSpPr>
        <p:spPr bwMode="auto">
          <a:xfrm>
            <a:off x="2998465" y="1344601"/>
            <a:ext cx="2682145" cy="369332"/>
          </a:xfrm>
          <a:prstGeom prst="rect">
            <a:avLst/>
          </a:prstGeom>
          <a:noFill/>
          <a:ln w="9525">
            <a:noFill/>
            <a:miter lim="800000"/>
            <a:headEnd/>
            <a:tailEnd/>
          </a:ln>
        </p:spPr>
        <p:txBody>
          <a:bodyPr wrap="none">
            <a:spAutoFit/>
          </a:bodyPr>
          <a:lstStyle/>
          <a:p>
            <a:pPr>
              <a:defRPr/>
            </a:pPr>
            <a:r>
              <a:rPr lang="en-US" sz="1800" dirty="0">
                <a:solidFill>
                  <a:srgbClr val="000000"/>
                </a:solidFill>
                <a:latin typeface="Berlin Sans FB" pitchFamily="34" charset="0"/>
              </a:rPr>
              <a:t>Uniquely defined concepts</a:t>
            </a:r>
          </a:p>
        </p:txBody>
      </p:sp>
      <p:cxnSp>
        <p:nvCxnSpPr>
          <p:cNvPr id="33" name="Straight Arrow Connector 32"/>
          <p:cNvCxnSpPr/>
          <p:nvPr/>
        </p:nvCxnSpPr>
        <p:spPr>
          <a:xfrm>
            <a:off x="4307839" y="1136096"/>
            <a:ext cx="0" cy="29242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28"/>
          <p:cNvSpPr txBox="1">
            <a:spLocks noChangeArrowheads="1"/>
          </p:cNvSpPr>
          <p:nvPr/>
        </p:nvSpPr>
        <p:spPr bwMode="auto">
          <a:xfrm>
            <a:off x="6734250" y="1254173"/>
            <a:ext cx="1905000" cy="923330"/>
          </a:xfrm>
          <a:prstGeom prst="rect">
            <a:avLst/>
          </a:prstGeom>
          <a:noFill/>
          <a:ln w="9525">
            <a:noFill/>
            <a:miter lim="800000"/>
            <a:headEnd/>
            <a:tailEnd/>
          </a:ln>
        </p:spPr>
        <p:txBody>
          <a:bodyPr wrap="square">
            <a:spAutoFit/>
          </a:bodyPr>
          <a:lstStyle/>
          <a:p>
            <a:pPr algn="ctr">
              <a:defRPr/>
            </a:pPr>
            <a:r>
              <a:rPr lang="en-US" sz="1800" dirty="0">
                <a:solidFill>
                  <a:srgbClr val="000000"/>
                </a:solidFill>
                <a:latin typeface="Berlin Sans FB" pitchFamily="34" charset="0"/>
              </a:rPr>
              <a:t>Computer understandable language</a:t>
            </a:r>
          </a:p>
        </p:txBody>
      </p:sp>
      <p:cxnSp>
        <p:nvCxnSpPr>
          <p:cNvPr id="38" name="Straight Arrow Connector 37"/>
          <p:cNvCxnSpPr/>
          <p:nvPr/>
        </p:nvCxnSpPr>
        <p:spPr>
          <a:xfrm>
            <a:off x="7617040" y="1181542"/>
            <a:ext cx="7211" cy="24697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948763" y="1913148"/>
            <a:ext cx="5656644" cy="338554"/>
          </a:xfrm>
          <a:prstGeom prst="rect">
            <a:avLst/>
          </a:prstGeom>
        </p:spPr>
        <p:txBody>
          <a:bodyPr wrap="square">
            <a:spAutoFit/>
          </a:bodyPr>
          <a:lstStyle/>
          <a:p>
            <a:pPr marL="533400" lvl="1" indent="-533400" algn="ctr">
              <a:lnSpc>
                <a:spcPct val="80000"/>
              </a:lnSpc>
              <a:spcBef>
                <a:spcPct val="20000"/>
              </a:spcBef>
              <a:defRPr/>
            </a:pPr>
            <a:r>
              <a:rPr lang="en-US" sz="2000" dirty="0">
                <a:solidFill>
                  <a:srgbClr val="FF0000"/>
                </a:solidFill>
                <a:latin typeface="Berlin Sans FB" pitchFamily="34" charset="0"/>
              </a:rPr>
              <a:t>XBRL - The “Bar Code” for Business Reporting</a:t>
            </a:r>
            <a:endParaRPr lang="en-US" sz="2000" dirty="0">
              <a:solidFill>
                <a:srgbClr val="FFFFFF">
                  <a:lumMod val="50000"/>
                </a:srgbClr>
              </a:solidFill>
              <a:latin typeface="Berlin Sans FB" pitchFamily="34" charset="0"/>
            </a:endParaRPr>
          </a:p>
        </p:txBody>
      </p:sp>
      <p:pic>
        <p:nvPicPr>
          <p:cNvPr id="40" name="Picture 5" descr="Barcode"/>
          <p:cNvPicPr>
            <a:picLocks noChangeAspect="1" noChangeArrowheads="1"/>
          </p:cNvPicPr>
          <p:nvPr/>
        </p:nvPicPr>
        <p:blipFill>
          <a:blip r:embed="rId3" cstate="print"/>
          <a:srcRect/>
          <a:stretch>
            <a:fillRect/>
          </a:stretch>
        </p:blipFill>
        <p:spPr bwMode="auto">
          <a:xfrm>
            <a:off x="3796384" y="2230147"/>
            <a:ext cx="1294063" cy="367693"/>
          </a:xfrm>
          <a:prstGeom prst="rect">
            <a:avLst/>
          </a:prstGeom>
          <a:noFill/>
          <a:ln w="9525">
            <a:noFill/>
            <a:miter lim="800000"/>
            <a:headEnd/>
            <a:tailEnd/>
          </a:ln>
        </p:spPr>
      </p:pic>
      <p:cxnSp>
        <p:nvCxnSpPr>
          <p:cNvPr id="41" name="Straight Arrow Connector 40"/>
          <p:cNvCxnSpPr/>
          <p:nvPr/>
        </p:nvCxnSpPr>
        <p:spPr>
          <a:xfrm>
            <a:off x="1475656" y="1153227"/>
            <a:ext cx="0" cy="29242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67545" y="3423148"/>
            <a:ext cx="7790156" cy="2585323"/>
          </a:xfrm>
          <a:prstGeom prst="rect">
            <a:avLst/>
          </a:prstGeom>
        </p:spPr>
        <p:txBody>
          <a:bodyPr wrap="square">
            <a:spAutoFit/>
          </a:bodyPr>
          <a:lstStyle/>
          <a:p>
            <a:r>
              <a:rPr lang="en-IN" sz="1800" dirty="0">
                <a:solidFill>
                  <a:srgbClr val="000000"/>
                </a:solidFill>
                <a:latin typeface="Arial" panose="020B0604020202020204" pitchFamily="34" charset="0"/>
                <a:ea typeface="Calibri" panose="020F0502020204030204" pitchFamily="34" charset="0"/>
              </a:rPr>
              <a:t>Standardization of Definitions (Taxonomy</a:t>
            </a:r>
            <a:r>
              <a:rPr lang="en-IN" sz="1800" dirty="0" smtClean="0">
                <a:solidFill>
                  <a:srgbClr val="000000"/>
                </a:solidFill>
                <a:latin typeface="Arial" panose="020B0604020202020204" pitchFamily="34" charset="0"/>
                <a:ea typeface="Calibri" panose="020F0502020204030204" pitchFamily="34" charset="0"/>
              </a:rPr>
              <a:t>) </a:t>
            </a:r>
            <a:endParaRPr lang="en-IN" sz="1800" dirty="0">
              <a:solidFill>
                <a:srgbClr val="000000"/>
              </a:solidFill>
              <a:latin typeface="Arial" panose="020B0604020202020204" pitchFamily="34" charset="0"/>
              <a:ea typeface="Calibri" panose="020F0502020204030204" pitchFamily="34" charset="0"/>
            </a:endParaRPr>
          </a:p>
          <a:p>
            <a:r>
              <a:rPr lang="en-IN" sz="1800" dirty="0">
                <a:solidFill>
                  <a:srgbClr val="000000"/>
                </a:solidFill>
                <a:latin typeface="Arial" panose="020B0604020202020204" pitchFamily="34" charset="0"/>
                <a:ea typeface="Calibri" panose="020F0502020204030204" pitchFamily="34" charset="0"/>
              </a:rPr>
              <a:t>Smart Tagging (Mapping) of Data </a:t>
            </a:r>
            <a:r>
              <a:rPr lang="en-IN" sz="1800" dirty="0" smtClean="0">
                <a:solidFill>
                  <a:srgbClr val="000000"/>
                </a:solidFill>
                <a:latin typeface="Arial" panose="020B0604020202020204" pitchFamily="34" charset="0"/>
                <a:ea typeface="Calibri" panose="020F0502020204030204" pitchFamily="34" charset="0"/>
              </a:rPr>
              <a:t>Elements – Re-Usable</a:t>
            </a:r>
            <a:endParaRPr lang="en-IN" sz="1800" dirty="0">
              <a:solidFill>
                <a:srgbClr val="000000"/>
              </a:solidFill>
              <a:latin typeface="Arial" panose="020B0604020202020204" pitchFamily="34" charset="0"/>
              <a:ea typeface="Calibri" panose="020F0502020204030204" pitchFamily="34" charset="0"/>
            </a:endParaRPr>
          </a:p>
          <a:p>
            <a:r>
              <a:rPr lang="en-IN" sz="1800" dirty="0" smtClean="0">
                <a:solidFill>
                  <a:srgbClr val="000000"/>
                </a:solidFill>
              </a:rPr>
              <a:t>Complex Data Management - Easy </a:t>
            </a:r>
            <a:r>
              <a:rPr lang="en-IN" sz="1800" dirty="0">
                <a:solidFill>
                  <a:srgbClr val="000000"/>
                </a:solidFill>
              </a:rPr>
              <a:t>integration of source data </a:t>
            </a:r>
          </a:p>
          <a:p>
            <a:r>
              <a:rPr lang="en-IN" sz="1800" dirty="0">
                <a:solidFill>
                  <a:srgbClr val="000000"/>
                </a:solidFill>
                <a:latin typeface="Arial" panose="020B0604020202020204" pitchFamily="34" charset="0"/>
                <a:ea typeface="Calibri" panose="020F0502020204030204" pitchFamily="34" charset="0"/>
              </a:rPr>
              <a:t>Validations </a:t>
            </a:r>
          </a:p>
          <a:p>
            <a:r>
              <a:rPr lang="en-IN" sz="1800" dirty="0" smtClean="0">
                <a:solidFill>
                  <a:srgbClr val="000000"/>
                </a:solidFill>
              </a:rPr>
              <a:t>Platform </a:t>
            </a:r>
            <a:r>
              <a:rPr lang="en-IN" sz="1800" dirty="0">
                <a:solidFill>
                  <a:srgbClr val="000000"/>
                </a:solidFill>
              </a:rPr>
              <a:t>Independent &amp; </a:t>
            </a:r>
            <a:r>
              <a:rPr lang="en-IN" sz="1800" dirty="0">
                <a:solidFill>
                  <a:srgbClr val="000000"/>
                </a:solidFill>
                <a:latin typeface="Arial" panose="020B0604020202020204" pitchFamily="34" charset="0"/>
                <a:ea typeface="Calibri" panose="020F0502020204030204" pitchFamily="34" charset="0"/>
              </a:rPr>
              <a:t>Economical</a:t>
            </a:r>
          </a:p>
          <a:p>
            <a:r>
              <a:rPr lang="en-IN" sz="1800" dirty="0">
                <a:solidFill>
                  <a:srgbClr val="000000"/>
                </a:solidFill>
                <a:latin typeface="Arial" panose="020B0604020202020204" pitchFamily="34" charset="0"/>
              </a:rPr>
              <a:t>Tested and Operational in more than 50 Countries</a:t>
            </a:r>
            <a:endParaRPr lang="en-IN" sz="1800" dirty="0">
              <a:solidFill>
                <a:srgbClr val="000000"/>
              </a:solidFill>
            </a:endParaRPr>
          </a:p>
          <a:p>
            <a:endParaRPr lang="en-IN" sz="1800" dirty="0">
              <a:solidFill>
                <a:srgbClr val="000000"/>
              </a:solidFill>
            </a:endParaRPr>
          </a:p>
          <a:p>
            <a:endParaRPr lang="en-IN" sz="1800" dirty="0">
              <a:solidFill>
                <a:srgbClr val="000000"/>
              </a:solidFill>
            </a:endParaRPr>
          </a:p>
          <a:p>
            <a:endParaRPr lang="en-IN" sz="1800" dirty="0">
              <a:solidFill>
                <a:srgbClr val="000000"/>
              </a:solidFill>
            </a:endParaRPr>
          </a:p>
        </p:txBody>
      </p:sp>
      <p:sp>
        <p:nvSpPr>
          <p:cNvPr id="23" name="Rectangle 22"/>
          <p:cNvSpPr/>
          <p:nvPr/>
        </p:nvSpPr>
        <p:spPr>
          <a:xfrm>
            <a:off x="467544" y="4839543"/>
            <a:ext cx="7019595" cy="461665"/>
          </a:xfrm>
          <a:prstGeom prst="rect">
            <a:avLst/>
          </a:prstGeom>
        </p:spPr>
        <p:txBody>
          <a:bodyPr wrap="square">
            <a:spAutoFit/>
          </a:bodyPr>
          <a:lstStyle/>
          <a:p>
            <a:r>
              <a:rPr lang="en-IN" b="1" dirty="0">
                <a:solidFill>
                  <a:srgbClr val="000000"/>
                </a:solidFill>
                <a:latin typeface="Arial" panose="020B0604020202020204" pitchFamily="34" charset="0"/>
                <a:ea typeface="Calibri" panose="020F0502020204030204" pitchFamily="34" charset="0"/>
              </a:rPr>
              <a:t> </a:t>
            </a:r>
          </a:p>
        </p:txBody>
      </p:sp>
    </p:spTree>
    <p:extLst>
      <p:ext uri="{BB962C8B-B14F-4D97-AF65-F5344CB8AC3E}">
        <p14:creationId xmlns:p14="http://schemas.microsoft.com/office/powerpoint/2010/main" val="4153226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4808424"/>
            <a:ext cx="8496943" cy="306109"/>
          </a:xfrm>
          <a:prstGeom prst="rect">
            <a:avLst/>
          </a:prstGeom>
        </p:spPr>
        <p:txBody>
          <a:bodyPr wrap="square">
            <a:spAutoFit/>
          </a:bodyPr>
          <a:lstStyle/>
          <a:p>
            <a:pPr algn="ctr">
              <a:lnSpc>
                <a:spcPct val="107000"/>
              </a:lnSpc>
              <a:spcAft>
                <a:spcPts val="0"/>
              </a:spcAft>
            </a:pPr>
            <a:r>
              <a:rPr lang="en-IN" sz="1400" b="1" dirty="0">
                <a:solidFill>
                  <a:srgbClr val="000000"/>
                </a:solidFill>
                <a:latin typeface="Arial"/>
                <a:ea typeface="Calibri" panose="020F0502020204030204" pitchFamily="34" charset="0"/>
              </a:rPr>
              <a:t>       </a:t>
            </a:r>
          </a:p>
        </p:txBody>
      </p:sp>
      <p:sp>
        <p:nvSpPr>
          <p:cNvPr id="4" name="Oval 3"/>
          <p:cNvSpPr/>
          <p:nvPr/>
        </p:nvSpPr>
        <p:spPr>
          <a:xfrm>
            <a:off x="827583" y="1412776"/>
            <a:ext cx="7632848" cy="3273276"/>
          </a:xfrm>
          <a:prstGeom prst="ellipse">
            <a:avLst/>
          </a:prstGeom>
          <a:solidFill>
            <a:srgbClr val="0070C0"/>
          </a:solidFill>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2600" b="1" dirty="0" smtClean="0">
                <a:solidFill>
                  <a:srgbClr val="FFFFFF"/>
                </a:solidFill>
                <a:ea typeface="Calibri" panose="020F0502020204030204" pitchFamily="34" charset="0"/>
                <a:cs typeface="Times New Roman" panose="02020603050405020304" pitchFamily="18" charset="0"/>
              </a:rPr>
              <a:t>Steps to Install the XBRL Return Installer to access the return formats in the XBRL system</a:t>
            </a:r>
            <a:endParaRPr lang="en-IN" sz="2600" b="1" dirty="0">
              <a:solidFill>
                <a:srgbClr val="FFFFF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966079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IN" sz="2000" b="1" dirty="0">
                <a:solidFill>
                  <a:schemeClr val="tx1"/>
                </a:solidFill>
              </a:rPr>
              <a:t>Steps </a:t>
            </a:r>
            <a:r>
              <a:rPr lang="en-IN" sz="2000" b="1" dirty="0" smtClean="0">
                <a:solidFill>
                  <a:schemeClr val="tx1"/>
                </a:solidFill>
              </a:rPr>
              <a:t>to be followed by NBFCs to </a:t>
            </a:r>
            <a:r>
              <a:rPr lang="en-IN" sz="2000" b="1" dirty="0">
                <a:solidFill>
                  <a:schemeClr val="tx1"/>
                </a:solidFill>
              </a:rPr>
              <a:t>Install </a:t>
            </a:r>
            <a:r>
              <a:rPr lang="en-IN" sz="2000" b="1" dirty="0" smtClean="0">
                <a:solidFill>
                  <a:srgbClr val="FF0000"/>
                </a:solidFill>
              </a:rPr>
              <a:t>RBI </a:t>
            </a:r>
            <a:r>
              <a:rPr lang="en-IN" sz="2000" b="1" dirty="0" err="1" smtClean="0">
                <a:solidFill>
                  <a:srgbClr val="FF0000"/>
                </a:solidFill>
              </a:rPr>
              <a:t>i</a:t>
            </a:r>
            <a:r>
              <a:rPr lang="en-IN" sz="2000" b="1" dirty="0" smtClean="0">
                <a:solidFill>
                  <a:srgbClr val="FF0000"/>
                </a:solidFill>
              </a:rPr>
              <a:t>-File Return Installer</a:t>
            </a:r>
            <a:endParaRPr lang="en-IN" sz="2000" b="1" dirty="0">
              <a:solidFill>
                <a:srgbClr val="FF0000"/>
              </a:solidFill>
            </a:endParaRPr>
          </a:p>
        </p:txBody>
      </p:sp>
      <p:sp>
        <p:nvSpPr>
          <p:cNvPr id="4" name="Rectangle 3"/>
          <p:cNvSpPr/>
          <p:nvPr/>
        </p:nvSpPr>
        <p:spPr>
          <a:xfrm>
            <a:off x="432115" y="980945"/>
            <a:ext cx="8229600" cy="1578894"/>
          </a:xfrm>
          <a:prstGeom prst="rect">
            <a:avLst/>
          </a:prstGeom>
        </p:spPr>
        <p:txBody>
          <a:bodyPr wrap="square">
            <a:spAutoFit/>
          </a:bodyPr>
          <a:lstStyle/>
          <a:p>
            <a:pPr marL="800100" lvl="1" indent="-342900">
              <a:lnSpc>
                <a:spcPct val="115000"/>
              </a:lnSpc>
              <a:spcAft>
                <a:spcPts val="0"/>
              </a:spcAft>
              <a:buAutoNum type="arabicPeriod"/>
            </a:pPr>
            <a:r>
              <a:rPr lang="en-US" sz="1400" dirty="0" smtClean="0">
                <a:solidFill>
                  <a:srgbClr val="000000"/>
                </a:solidFill>
              </a:rPr>
              <a:t>Once you get the NBFC SUPER USERID From RBI team, please login to the XBRL system (</a:t>
            </a:r>
            <a:r>
              <a:rPr lang="en-US" sz="1400" dirty="0" smtClean="0">
                <a:solidFill>
                  <a:srgbClr val="000000"/>
                </a:solidFill>
                <a:hlinkClick r:id="rId2"/>
              </a:rPr>
              <a:t>https://xbrl.rbi.org.in</a:t>
            </a:r>
            <a:r>
              <a:rPr lang="en-US" sz="1400" dirty="0" smtClean="0">
                <a:solidFill>
                  <a:srgbClr val="000000"/>
                </a:solidFill>
              </a:rPr>
              <a:t>)  and create the Maker &amp; Checker User Ids for the officials identified in your company</a:t>
            </a:r>
          </a:p>
          <a:p>
            <a:pPr marL="800100" lvl="1" indent="-342900">
              <a:lnSpc>
                <a:spcPct val="115000"/>
              </a:lnSpc>
              <a:spcAft>
                <a:spcPts val="0"/>
              </a:spcAft>
              <a:buAutoNum type="arabicPeriod"/>
            </a:pPr>
            <a:r>
              <a:rPr lang="en-US" sz="1400" dirty="0" smtClean="0">
                <a:solidFill>
                  <a:srgbClr val="000000"/>
                </a:solidFill>
              </a:rPr>
              <a:t>After that, login </a:t>
            </a:r>
            <a:r>
              <a:rPr lang="en-US" sz="1400" dirty="0">
                <a:solidFill>
                  <a:srgbClr val="000000"/>
                </a:solidFill>
              </a:rPr>
              <a:t>with your user name, password and NBFC code. Kindly use </a:t>
            </a:r>
            <a:r>
              <a:rPr lang="en-US" sz="1400" b="1" dirty="0" err="1" smtClean="0">
                <a:solidFill>
                  <a:srgbClr val="000000"/>
                </a:solidFill>
              </a:rPr>
              <a:t>Superuser</a:t>
            </a:r>
            <a:r>
              <a:rPr lang="en-US" sz="1400" dirty="0" smtClean="0">
                <a:solidFill>
                  <a:srgbClr val="000000"/>
                </a:solidFill>
              </a:rPr>
              <a:t> </a:t>
            </a:r>
            <a:r>
              <a:rPr lang="en-US" sz="1400" dirty="0">
                <a:solidFill>
                  <a:srgbClr val="000000"/>
                </a:solidFill>
              </a:rPr>
              <a:t>user name and </a:t>
            </a:r>
            <a:r>
              <a:rPr lang="en-US" sz="1400" dirty="0" smtClean="0">
                <a:solidFill>
                  <a:srgbClr val="000000"/>
                </a:solidFill>
              </a:rPr>
              <a:t>password </a:t>
            </a:r>
          </a:p>
          <a:p>
            <a:pPr marL="800100" lvl="1" indent="-342900">
              <a:lnSpc>
                <a:spcPct val="115000"/>
              </a:lnSpc>
              <a:spcAft>
                <a:spcPts val="0"/>
              </a:spcAft>
              <a:buAutoNum type="arabicPeriod"/>
            </a:pPr>
            <a:endParaRPr lang="en-IN" sz="1400" dirty="0">
              <a:solidFill>
                <a:srgbClr val="000000"/>
              </a:solidFill>
              <a:latin typeface="Arial"/>
              <a:ea typeface="Calibri" panose="020F0502020204030204" pitchFamily="34" charset="0"/>
              <a:cs typeface="Calibri" panose="020F0502020204030204" pitchFamily="34" charset="0"/>
            </a:endParaRPr>
          </a:p>
        </p:txBody>
      </p:sp>
      <p:sp>
        <p:nvSpPr>
          <p:cNvPr id="3" name="TextBox 2"/>
          <p:cNvSpPr txBox="1"/>
          <p:nvPr/>
        </p:nvSpPr>
        <p:spPr>
          <a:xfrm>
            <a:off x="971600" y="4494550"/>
            <a:ext cx="7715200" cy="1384995"/>
          </a:xfrm>
          <a:prstGeom prst="rect">
            <a:avLst/>
          </a:prstGeom>
          <a:noFill/>
        </p:spPr>
        <p:txBody>
          <a:bodyPr wrap="square" rtlCol="0">
            <a:spAutoFit/>
          </a:bodyPr>
          <a:lstStyle/>
          <a:p>
            <a:endParaRPr lang="en-US" sz="1400" dirty="0" smtClean="0">
              <a:solidFill>
                <a:srgbClr val="000000"/>
              </a:solidFill>
            </a:endParaRPr>
          </a:p>
          <a:p>
            <a:endParaRPr lang="en-US" sz="1400" dirty="0" smtClean="0">
              <a:solidFill>
                <a:srgbClr val="000000"/>
              </a:solidFill>
            </a:endParaRPr>
          </a:p>
          <a:p>
            <a:endParaRPr lang="en-US" sz="1400" dirty="0">
              <a:solidFill>
                <a:srgbClr val="000000"/>
              </a:solidFill>
            </a:endParaRPr>
          </a:p>
          <a:p>
            <a:pPr algn="just"/>
            <a:r>
              <a:rPr lang="en-US" sz="1400" dirty="0" smtClean="0">
                <a:solidFill>
                  <a:srgbClr val="000000"/>
                </a:solidFill>
              </a:rPr>
              <a:t>At </a:t>
            </a:r>
            <a:r>
              <a:rPr lang="en-US" sz="1400" dirty="0">
                <a:solidFill>
                  <a:srgbClr val="000000"/>
                </a:solidFill>
              </a:rPr>
              <a:t>time of first login, user will be asked to change password. New password must have minimum 8 characters and contain a combination of uppercase and lowercase letter, number and special character.</a:t>
            </a:r>
            <a:endParaRPr lang="en-IN" sz="1400" dirty="0">
              <a:solidFill>
                <a:srgbClr val="000000"/>
              </a:solidFill>
              <a:latin typeface="Arial"/>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724025" y="2204021"/>
            <a:ext cx="5695950" cy="2733675"/>
          </a:xfrm>
          <a:prstGeom prst="rect">
            <a:avLst/>
          </a:prstGeom>
          <a:noFill/>
          <a:ln>
            <a:noFill/>
          </a:ln>
        </p:spPr>
      </p:pic>
    </p:spTree>
    <p:extLst>
      <p:ext uri="{BB962C8B-B14F-4D97-AF65-F5344CB8AC3E}">
        <p14:creationId xmlns:p14="http://schemas.microsoft.com/office/powerpoint/2010/main" val="58738439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IN" sz="2000" dirty="0">
                <a:solidFill>
                  <a:schemeClr val="tx1"/>
                </a:solidFill>
              </a:rPr>
              <a:t>Creating Maker and Checker Login </a:t>
            </a:r>
          </a:p>
        </p:txBody>
      </p:sp>
      <p:sp>
        <p:nvSpPr>
          <p:cNvPr id="4" name="Rectangle 3"/>
          <p:cNvSpPr/>
          <p:nvPr/>
        </p:nvSpPr>
        <p:spPr>
          <a:xfrm>
            <a:off x="457200" y="707509"/>
            <a:ext cx="8229600" cy="587853"/>
          </a:xfrm>
          <a:prstGeom prst="rect">
            <a:avLst/>
          </a:prstGeom>
        </p:spPr>
        <p:txBody>
          <a:bodyPr wrap="square">
            <a:spAutoFit/>
          </a:bodyPr>
          <a:lstStyle/>
          <a:p>
            <a:pPr lvl="1">
              <a:lnSpc>
                <a:spcPct val="115000"/>
              </a:lnSpc>
              <a:spcAft>
                <a:spcPts val="0"/>
              </a:spcAft>
            </a:pPr>
            <a:r>
              <a:rPr lang="en-US" sz="1400" dirty="0">
                <a:latin typeface="+mj-lt"/>
                <a:ea typeface="Calibri" panose="020F0502020204030204" pitchFamily="34" charset="0"/>
                <a:cs typeface="Calibri" panose="020F0502020204030204" pitchFamily="34" charset="0"/>
              </a:rPr>
              <a:t>Go to </a:t>
            </a:r>
            <a:r>
              <a:rPr lang="en-US" sz="1400" dirty="0" err="1">
                <a:latin typeface="+mj-lt"/>
                <a:ea typeface="Calibri" panose="020F0502020204030204" pitchFamily="34" charset="0"/>
                <a:cs typeface="Calibri" panose="020F0502020204030204" pitchFamily="34" charset="0"/>
              </a:rPr>
              <a:t>url</a:t>
            </a:r>
            <a:r>
              <a:rPr lang="en-US" sz="1400" dirty="0">
                <a:latin typeface="+mj-lt"/>
                <a:ea typeface="Calibri" panose="020F0502020204030204" pitchFamily="34" charset="0"/>
                <a:cs typeface="Calibri" panose="020F0502020204030204" pitchFamily="34" charset="0"/>
              </a:rPr>
              <a:t> </a:t>
            </a:r>
            <a:r>
              <a:rPr lang="en-US" sz="1400" u="sng" dirty="0">
                <a:solidFill>
                  <a:srgbClr val="0000FF"/>
                </a:solidFill>
                <a:latin typeface="+mj-lt"/>
                <a:ea typeface="Calibri" panose="020F0502020204030204" pitchFamily="34" charset="0"/>
                <a:cs typeface="Calibri" panose="020F0502020204030204" pitchFamily="34" charset="0"/>
                <a:hlinkClick r:id="rId2"/>
              </a:rPr>
              <a:t>https</a:t>
            </a:r>
            <a:r>
              <a:rPr lang="en-US" sz="1400" u="sng" dirty="0" smtClean="0">
                <a:solidFill>
                  <a:srgbClr val="0000FF"/>
                </a:solidFill>
                <a:latin typeface="+mj-lt"/>
                <a:ea typeface="Calibri" panose="020F0502020204030204" pitchFamily="34" charset="0"/>
                <a:cs typeface="Calibri" panose="020F0502020204030204" pitchFamily="34" charset="0"/>
                <a:hlinkClick r:id="rId2"/>
              </a:rPr>
              <a:t>://xbrl.rbi.org.in/orfsxbrl</a:t>
            </a:r>
            <a:r>
              <a:rPr lang="en-US" sz="1400" u="sng" dirty="0">
                <a:solidFill>
                  <a:srgbClr val="0000FF"/>
                </a:solidFill>
                <a:latin typeface="+mj-lt"/>
                <a:ea typeface="Calibri" panose="020F0502020204030204" pitchFamily="34" charset="0"/>
                <a:cs typeface="Calibri" panose="020F0502020204030204" pitchFamily="34" charset="0"/>
                <a:hlinkClick r:id="rId2"/>
              </a:rPr>
              <a:t>/</a:t>
            </a:r>
            <a:r>
              <a:rPr lang="en-US" sz="1400" dirty="0">
                <a:latin typeface="+mj-lt"/>
                <a:ea typeface="Calibri" panose="020F0502020204030204" pitchFamily="34" charset="0"/>
                <a:cs typeface="Calibri" panose="020F0502020204030204" pitchFamily="34" charset="0"/>
              </a:rPr>
              <a:t>.</a:t>
            </a:r>
          </a:p>
          <a:p>
            <a:pPr lvl="1">
              <a:lnSpc>
                <a:spcPct val="115000"/>
              </a:lnSpc>
              <a:spcAft>
                <a:spcPts val="1000"/>
              </a:spcAft>
            </a:pPr>
            <a:endParaRPr lang="en-IN" sz="1400" dirty="0">
              <a:effectLst/>
              <a:latin typeface="+mj-lt"/>
              <a:ea typeface="Calibri" panose="020F0502020204030204" pitchFamily="34" charset="0"/>
              <a:cs typeface="Calibri" panose="020F050202020403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295362"/>
            <a:ext cx="4877916" cy="2763565"/>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2123728" y="4337653"/>
            <a:ext cx="4663440" cy="2358968"/>
          </a:xfrm>
          <a:prstGeom prst="rect">
            <a:avLst/>
          </a:prstGeom>
          <a:noFill/>
          <a:ln>
            <a:noFill/>
          </a:ln>
        </p:spPr>
      </p:pic>
      <p:sp>
        <p:nvSpPr>
          <p:cNvPr id="3" name="TextBox 2"/>
          <p:cNvSpPr txBox="1"/>
          <p:nvPr/>
        </p:nvSpPr>
        <p:spPr>
          <a:xfrm>
            <a:off x="971600" y="3933056"/>
            <a:ext cx="7715200" cy="307777"/>
          </a:xfrm>
          <a:prstGeom prst="rect">
            <a:avLst/>
          </a:prstGeom>
          <a:noFill/>
        </p:spPr>
        <p:txBody>
          <a:bodyPr wrap="square" rtlCol="0">
            <a:spAutoFit/>
          </a:bodyPr>
          <a:lstStyle/>
          <a:p>
            <a:r>
              <a:rPr lang="en-US" sz="1400" dirty="0">
                <a:latin typeface="+mj-lt"/>
              </a:rPr>
              <a:t>Click on “Add User” in “User Management” under “XBRL Admin”.</a:t>
            </a:r>
            <a:endParaRPr lang="en-IN" sz="1400" dirty="0">
              <a:latin typeface="+mj-lt"/>
            </a:endParaRPr>
          </a:p>
        </p:txBody>
      </p:sp>
      <p:cxnSp>
        <p:nvCxnSpPr>
          <p:cNvPr id="8" name="Straight Arrow Connector 7"/>
          <p:cNvCxnSpPr/>
          <p:nvPr/>
        </p:nvCxnSpPr>
        <p:spPr>
          <a:xfrm flipV="1">
            <a:off x="2339752" y="5301208"/>
            <a:ext cx="576064" cy="576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32941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IN" sz="2000" dirty="0">
                <a:solidFill>
                  <a:schemeClr val="tx1"/>
                </a:solidFill>
              </a:rPr>
              <a:t>Creating Maker and Checker Login </a:t>
            </a:r>
          </a:p>
        </p:txBody>
      </p:sp>
      <p:sp>
        <p:nvSpPr>
          <p:cNvPr id="4" name="Rectangle 3"/>
          <p:cNvSpPr/>
          <p:nvPr/>
        </p:nvSpPr>
        <p:spPr>
          <a:xfrm>
            <a:off x="457200" y="707509"/>
            <a:ext cx="8229600" cy="565989"/>
          </a:xfrm>
          <a:prstGeom prst="rect">
            <a:avLst/>
          </a:prstGeom>
        </p:spPr>
        <p:txBody>
          <a:bodyPr wrap="square">
            <a:spAutoFit/>
          </a:bodyPr>
          <a:lstStyle/>
          <a:p>
            <a:pPr lvl="1">
              <a:lnSpc>
                <a:spcPct val="115000"/>
              </a:lnSpc>
              <a:spcAft>
                <a:spcPts val="0"/>
              </a:spcAft>
            </a:pPr>
            <a:r>
              <a:rPr lang="en-US" sz="1400" dirty="0"/>
              <a:t>Select Maker / Checker from dropdown menu under Role. Click on applicable returns for that particular user. Enter username, first name, last name and email id. Click on “Submit” button.</a:t>
            </a:r>
            <a:endParaRPr lang="en-IN" sz="1400" dirty="0">
              <a:effectLst/>
              <a:latin typeface="+mj-lt"/>
              <a:ea typeface="Calibri" panose="020F0502020204030204" pitchFamily="34" charset="0"/>
              <a:cs typeface="Calibri" panose="020F0502020204030204" pitchFamily="34" charset="0"/>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96752"/>
            <a:ext cx="6552728" cy="3342961"/>
          </a:xfrm>
          <a:prstGeom prst="rect">
            <a:avLst/>
          </a:prstGeom>
          <a:noFill/>
          <a:ln>
            <a:noFill/>
          </a:ln>
        </p:spPr>
      </p:pic>
      <p:sp>
        <p:nvSpPr>
          <p:cNvPr id="10" name="TextBox 9"/>
          <p:cNvSpPr txBox="1"/>
          <p:nvPr/>
        </p:nvSpPr>
        <p:spPr>
          <a:xfrm>
            <a:off x="971600" y="4803236"/>
            <a:ext cx="7715200" cy="523220"/>
          </a:xfrm>
          <a:prstGeom prst="rect">
            <a:avLst/>
          </a:prstGeom>
          <a:noFill/>
        </p:spPr>
        <p:txBody>
          <a:bodyPr wrap="square" rtlCol="0">
            <a:spAutoFit/>
          </a:bodyPr>
          <a:lstStyle/>
          <a:p>
            <a:r>
              <a:rPr lang="en-US" sz="1400" dirty="0"/>
              <a:t>Below screen will appear on successful creation of user. An email will be sent on email id provided. Email will give login credentials to user created.</a:t>
            </a:r>
            <a:endParaRPr lang="en-IN" sz="1400" dirty="0">
              <a:latin typeface="+mj-lt"/>
            </a:endParaRPr>
          </a:p>
        </p:txBody>
      </p:sp>
      <p:pic>
        <p:nvPicPr>
          <p:cNvPr id="7" name="Picture 6"/>
          <p:cNvPicPr>
            <a:picLocks noChangeAspect="1"/>
          </p:cNvPicPr>
          <p:nvPr/>
        </p:nvPicPr>
        <p:blipFill>
          <a:blip r:embed="rId3"/>
          <a:stretch>
            <a:fillRect/>
          </a:stretch>
        </p:blipFill>
        <p:spPr>
          <a:xfrm>
            <a:off x="1259632" y="5295242"/>
            <a:ext cx="5334000" cy="1409700"/>
          </a:xfrm>
          <a:prstGeom prst="rect">
            <a:avLst/>
          </a:prstGeom>
        </p:spPr>
      </p:pic>
    </p:spTree>
    <p:extLst>
      <p:ext uri="{BB962C8B-B14F-4D97-AF65-F5344CB8AC3E}">
        <p14:creationId xmlns:p14="http://schemas.microsoft.com/office/powerpoint/2010/main" val="393872339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IN" sz="2000" dirty="0">
                <a:solidFill>
                  <a:schemeClr val="tx1"/>
                </a:solidFill>
              </a:rPr>
              <a:t>Steps to Install </a:t>
            </a:r>
            <a:r>
              <a:rPr lang="en-IN" sz="2000" dirty="0" err="1">
                <a:solidFill>
                  <a:schemeClr val="tx1"/>
                </a:solidFill>
              </a:rPr>
              <a:t>i</a:t>
            </a:r>
            <a:r>
              <a:rPr lang="en-IN" sz="2000" dirty="0">
                <a:solidFill>
                  <a:schemeClr val="tx1"/>
                </a:solidFill>
              </a:rPr>
              <a:t>-File</a:t>
            </a:r>
          </a:p>
        </p:txBody>
      </p:sp>
      <p:sp>
        <p:nvSpPr>
          <p:cNvPr id="4" name="Rectangle 3"/>
          <p:cNvSpPr/>
          <p:nvPr/>
        </p:nvSpPr>
        <p:spPr>
          <a:xfrm>
            <a:off x="457200" y="707509"/>
            <a:ext cx="8229600" cy="307777"/>
          </a:xfrm>
          <a:prstGeom prst="rect">
            <a:avLst/>
          </a:prstGeom>
        </p:spPr>
        <p:txBody>
          <a:bodyPr wrap="square">
            <a:spAutoFit/>
          </a:bodyPr>
          <a:lstStyle/>
          <a:p>
            <a:pPr lvl="1"/>
            <a:r>
              <a:rPr lang="en-US" sz="1400" dirty="0"/>
              <a:t>Click on “Download Returns Package” on left hand side panel. </a:t>
            </a:r>
            <a:endParaRPr lang="en-IN" sz="1400" dirty="0"/>
          </a:p>
        </p:txBody>
      </p:sp>
      <p:sp>
        <p:nvSpPr>
          <p:cNvPr id="3" name="TextBox 2"/>
          <p:cNvSpPr txBox="1"/>
          <p:nvPr/>
        </p:nvSpPr>
        <p:spPr>
          <a:xfrm>
            <a:off x="939934" y="3376558"/>
            <a:ext cx="7715200" cy="738664"/>
          </a:xfrm>
          <a:prstGeom prst="rect">
            <a:avLst/>
          </a:prstGeom>
          <a:noFill/>
        </p:spPr>
        <p:txBody>
          <a:bodyPr wrap="square" rtlCol="0">
            <a:spAutoFit/>
          </a:bodyPr>
          <a:lstStyle/>
          <a:p>
            <a:r>
              <a:rPr lang="en-US" sz="1400" dirty="0"/>
              <a:t>Select the applicable return from drop down menu and click Submit button. It may be noted that there will be no need to download returns package separately for each return and once downloaded it can be used to file all applicable returns.</a:t>
            </a:r>
            <a:endParaRPr lang="en-IN" sz="1400" dirty="0">
              <a:latin typeface="+mj-lt"/>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30099"/>
            <a:ext cx="5286375" cy="2346459"/>
          </a:xfrm>
          <a:prstGeom prst="rect">
            <a:avLst/>
          </a:prstGeom>
          <a:noFill/>
          <a:ln>
            <a:noFill/>
          </a:ln>
        </p:spPr>
      </p:pic>
      <p:sp>
        <p:nvSpPr>
          <p:cNvPr id="7" name="Rectangle 6"/>
          <p:cNvSpPr/>
          <p:nvPr/>
        </p:nvSpPr>
        <p:spPr>
          <a:xfrm>
            <a:off x="1043608" y="4142049"/>
            <a:ext cx="7272808" cy="657225"/>
          </a:xfrm>
          <a:prstGeom prst="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IN" sz="1100" dirty="0">
                <a:effectLst/>
                <a:ea typeface="Calibri" panose="020F0502020204030204" pitchFamily="34" charset="0"/>
                <a:cs typeface="Mangal"/>
              </a:rPr>
              <a:t>Note – </a:t>
            </a:r>
            <a:r>
              <a:rPr lang="en-US" sz="1100" dirty="0">
                <a:effectLst/>
                <a:ea typeface="Calibri" panose="020F0502020204030204" pitchFamily="34" charset="0"/>
                <a:cs typeface="Calibri" panose="020F0502020204030204" pitchFamily="34" charset="0"/>
              </a:rPr>
              <a:t>It may be noted that this is a one time process and there will be no need to download returns package separately for each return and once downloaded it can be used to file all applicable returns. However, in case of an updated version of returns being released, same will </a:t>
            </a:r>
            <a:r>
              <a:rPr lang="en-US" sz="1100" dirty="0" smtClean="0">
                <a:effectLst/>
                <a:ea typeface="Calibri" panose="020F0502020204030204" pitchFamily="34" charset="0"/>
                <a:cs typeface="Calibri" panose="020F0502020204030204" pitchFamily="34" charset="0"/>
              </a:rPr>
              <a:t>need </a:t>
            </a:r>
            <a:r>
              <a:rPr lang="en-US" sz="1100" dirty="0">
                <a:effectLst/>
                <a:ea typeface="Calibri" panose="020F0502020204030204" pitchFamily="34" charset="0"/>
                <a:cs typeface="Calibri" panose="020F0502020204030204" pitchFamily="34" charset="0"/>
              </a:rPr>
              <a:t>to be downloaded again.</a:t>
            </a:r>
            <a:endParaRPr lang="en-IN" sz="1100" dirty="0">
              <a:effectLst/>
              <a:ea typeface="Calibri" panose="020F0502020204030204" pitchFamily="34" charset="0"/>
              <a:cs typeface="Mangal"/>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1689900" y="4941168"/>
            <a:ext cx="5638800" cy="1295400"/>
          </a:xfrm>
          <a:prstGeom prst="rect">
            <a:avLst/>
          </a:prstGeom>
          <a:noFill/>
          <a:ln>
            <a:noFill/>
          </a:ln>
        </p:spPr>
      </p:pic>
      <p:cxnSp>
        <p:nvCxnSpPr>
          <p:cNvPr id="8" name="Straight Arrow Connector 7"/>
          <p:cNvCxnSpPr/>
          <p:nvPr/>
        </p:nvCxnSpPr>
        <p:spPr>
          <a:xfrm flipV="1">
            <a:off x="1401868" y="2349862"/>
            <a:ext cx="576064" cy="576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275856" y="5449798"/>
            <a:ext cx="576064" cy="576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6211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IN" sz="2000" dirty="0">
                <a:solidFill>
                  <a:schemeClr val="tx1"/>
                </a:solidFill>
              </a:rPr>
              <a:t>Steps to Install </a:t>
            </a:r>
            <a:r>
              <a:rPr lang="en-IN" sz="2000" dirty="0" err="1">
                <a:solidFill>
                  <a:schemeClr val="tx1"/>
                </a:solidFill>
              </a:rPr>
              <a:t>i</a:t>
            </a:r>
            <a:r>
              <a:rPr lang="en-IN" sz="2000" dirty="0">
                <a:solidFill>
                  <a:schemeClr val="tx1"/>
                </a:solidFill>
              </a:rPr>
              <a:t>-File</a:t>
            </a:r>
          </a:p>
        </p:txBody>
      </p:sp>
      <p:sp>
        <p:nvSpPr>
          <p:cNvPr id="4" name="Rectangle 3"/>
          <p:cNvSpPr/>
          <p:nvPr/>
        </p:nvSpPr>
        <p:spPr>
          <a:xfrm>
            <a:off x="457200" y="707509"/>
            <a:ext cx="8229600" cy="307777"/>
          </a:xfrm>
          <a:prstGeom prst="rect">
            <a:avLst/>
          </a:prstGeom>
        </p:spPr>
        <p:txBody>
          <a:bodyPr wrap="square">
            <a:spAutoFit/>
          </a:bodyPr>
          <a:lstStyle/>
          <a:p>
            <a:pPr lvl="1"/>
            <a:r>
              <a:rPr lang="en-US" sz="1400" dirty="0"/>
              <a:t>Click on Download now.</a:t>
            </a:r>
            <a:endParaRPr lang="en-IN" sz="1400" dirty="0"/>
          </a:p>
        </p:txBody>
      </p:sp>
      <p:sp>
        <p:nvSpPr>
          <p:cNvPr id="3" name="TextBox 2"/>
          <p:cNvSpPr txBox="1"/>
          <p:nvPr/>
        </p:nvSpPr>
        <p:spPr>
          <a:xfrm>
            <a:off x="929329" y="3220719"/>
            <a:ext cx="7715200" cy="307777"/>
          </a:xfrm>
          <a:prstGeom prst="rect">
            <a:avLst/>
          </a:prstGeom>
          <a:noFill/>
        </p:spPr>
        <p:txBody>
          <a:bodyPr wrap="square" rtlCol="0">
            <a:spAutoFit/>
          </a:bodyPr>
          <a:lstStyle/>
          <a:p>
            <a:r>
              <a:rPr lang="en-US" sz="1400" dirty="0"/>
              <a:t>A zip file of installer package will be downloaded. Unzip the file to generate an .exe file.</a:t>
            </a:r>
            <a:endParaRPr lang="en-IN" sz="1400" dirty="0">
              <a:latin typeface="+mj-lt"/>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015286"/>
            <a:ext cx="5648325" cy="2028825"/>
          </a:xfrm>
          <a:prstGeom prst="rect">
            <a:avLst/>
          </a:prstGeom>
          <a:noFill/>
          <a:ln>
            <a:noFill/>
          </a:ln>
        </p:spPr>
      </p:pic>
      <p:cxnSp>
        <p:nvCxnSpPr>
          <p:cNvPr id="9" name="Straight Arrow Connector 8"/>
          <p:cNvCxnSpPr/>
          <p:nvPr/>
        </p:nvCxnSpPr>
        <p:spPr>
          <a:xfrm flipV="1">
            <a:off x="5508104" y="2708920"/>
            <a:ext cx="648072" cy="144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29329" y="3851086"/>
            <a:ext cx="7715200" cy="307777"/>
          </a:xfrm>
          <a:prstGeom prst="rect">
            <a:avLst/>
          </a:prstGeom>
          <a:noFill/>
        </p:spPr>
        <p:txBody>
          <a:bodyPr wrap="square" rtlCol="0">
            <a:spAutoFit/>
          </a:bodyPr>
          <a:lstStyle/>
          <a:p>
            <a:r>
              <a:rPr lang="en-US" sz="1400" dirty="0"/>
              <a:t>Run the .exe file. This will require </a:t>
            </a:r>
            <a:r>
              <a:rPr lang="en-US" sz="1400" b="1" dirty="0">
                <a:solidFill>
                  <a:srgbClr val="FF0000"/>
                </a:solidFill>
              </a:rPr>
              <a:t>Administrator</a:t>
            </a:r>
            <a:r>
              <a:rPr lang="en-US" sz="1400" dirty="0"/>
              <a:t> rights. </a:t>
            </a:r>
            <a:endParaRPr lang="en-IN" sz="1400" dirty="0">
              <a:latin typeface="+mj-lt"/>
            </a:endParaRPr>
          </a:p>
        </p:txBody>
      </p:sp>
      <p:sp>
        <p:nvSpPr>
          <p:cNvPr id="12" name="TextBox 11"/>
          <p:cNvSpPr txBox="1"/>
          <p:nvPr/>
        </p:nvSpPr>
        <p:spPr>
          <a:xfrm>
            <a:off x="905770" y="4312751"/>
            <a:ext cx="7715200" cy="307777"/>
          </a:xfrm>
          <a:prstGeom prst="rect">
            <a:avLst/>
          </a:prstGeom>
          <a:noFill/>
        </p:spPr>
        <p:txBody>
          <a:bodyPr wrap="square" rtlCol="0">
            <a:spAutoFit/>
          </a:bodyPr>
          <a:lstStyle/>
          <a:p>
            <a:r>
              <a:rPr lang="en-US" sz="1400" dirty="0"/>
              <a:t>Installation will start </a:t>
            </a:r>
            <a:r>
              <a:rPr lang="en-US" sz="1400" dirty="0" smtClean="0"/>
              <a:t>and will </a:t>
            </a:r>
            <a:r>
              <a:rPr lang="en-US" sz="1400" dirty="0"/>
              <a:t>take some time.</a:t>
            </a:r>
            <a:endParaRPr lang="en-IN" sz="1400" dirty="0">
              <a:latin typeface="+mj-lt"/>
            </a:endParaRPr>
          </a:p>
        </p:txBody>
      </p:sp>
      <p:sp>
        <p:nvSpPr>
          <p:cNvPr id="13" name="TextBox 12"/>
          <p:cNvSpPr txBox="1"/>
          <p:nvPr/>
        </p:nvSpPr>
        <p:spPr>
          <a:xfrm>
            <a:off x="914596" y="4656819"/>
            <a:ext cx="7715200" cy="307777"/>
          </a:xfrm>
          <a:prstGeom prst="rect">
            <a:avLst/>
          </a:prstGeom>
          <a:noFill/>
        </p:spPr>
        <p:txBody>
          <a:bodyPr wrap="square" rtlCol="0">
            <a:spAutoFit/>
          </a:bodyPr>
          <a:lstStyle/>
          <a:p>
            <a:r>
              <a:rPr lang="en-US" sz="1400" dirty="0"/>
              <a:t>After successful installation “</a:t>
            </a:r>
            <a:r>
              <a:rPr lang="en-US" sz="1400" dirty="0" err="1"/>
              <a:t>RBIiFile</a:t>
            </a:r>
            <a:r>
              <a:rPr lang="en-US" sz="1400" dirty="0"/>
              <a:t>” shortcut will be created on desktop as shown below.</a:t>
            </a:r>
            <a:endParaRPr lang="en-IN" sz="1400" dirty="0">
              <a:latin typeface="+mj-lt"/>
            </a:endParaRPr>
          </a:p>
        </p:txBody>
      </p:sp>
      <p:pic>
        <p:nvPicPr>
          <p:cNvPr id="15" name="Picture 14"/>
          <p:cNvPicPr>
            <a:picLocks noChangeAspect="1"/>
          </p:cNvPicPr>
          <p:nvPr/>
        </p:nvPicPr>
        <p:blipFill>
          <a:blip r:embed="rId3"/>
          <a:stretch>
            <a:fillRect/>
          </a:stretch>
        </p:blipFill>
        <p:spPr>
          <a:xfrm>
            <a:off x="2123728" y="5267204"/>
            <a:ext cx="2232248" cy="933450"/>
          </a:xfrm>
          <a:prstGeom prst="rect">
            <a:avLst/>
          </a:prstGeom>
        </p:spPr>
      </p:pic>
      <p:cxnSp>
        <p:nvCxnSpPr>
          <p:cNvPr id="14" name="Straight Arrow Connector 13"/>
          <p:cNvCxnSpPr/>
          <p:nvPr/>
        </p:nvCxnSpPr>
        <p:spPr>
          <a:xfrm flipV="1">
            <a:off x="2267744" y="5661248"/>
            <a:ext cx="576064" cy="576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84315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3568" y="1124744"/>
            <a:ext cx="8047856" cy="5033392"/>
          </a:xfrm>
        </p:spPr>
        <p:style>
          <a:lnRef idx="2">
            <a:schemeClr val="dk1"/>
          </a:lnRef>
          <a:fillRef idx="1">
            <a:schemeClr val="lt1"/>
          </a:fillRef>
          <a:effectRef idx="0">
            <a:schemeClr val="dk1"/>
          </a:effectRef>
          <a:fontRef idx="minor">
            <a:schemeClr val="dk1"/>
          </a:fontRef>
        </p:style>
        <p:txBody>
          <a:bodyPr/>
          <a:lstStyle/>
          <a:p>
            <a:pPr marL="0" indent="0">
              <a:buNone/>
            </a:pPr>
            <a:endParaRPr lang="en-IN" sz="1800" b="1" dirty="0">
              <a:solidFill>
                <a:schemeClr val="tx1"/>
              </a:solidFill>
            </a:endParaRPr>
          </a:p>
          <a:p>
            <a:pPr>
              <a:buFont typeface="Wingdings" panose="05000000000000000000" pitchFamily="2" charset="2"/>
              <a:buChar char="Ø"/>
            </a:pPr>
            <a:r>
              <a:rPr lang="en-IN" sz="1800" dirty="0">
                <a:solidFill>
                  <a:srgbClr val="0000FF"/>
                </a:solidFill>
              </a:rPr>
              <a:t>Introduction</a:t>
            </a:r>
          </a:p>
          <a:p>
            <a:endParaRPr lang="en-IN" sz="1800" dirty="0">
              <a:solidFill>
                <a:srgbClr val="0000FF"/>
              </a:solidFill>
            </a:endParaRPr>
          </a:p>
          <a:p>
            <a:pPr algn="just">
              <a:buFont typeface="Wingdings" panose="05000000000000000000" pitchFamily="2" charset="2"/>
              <a:buChar char="Ø"/>
            </a:pPr>
            <a:r>
              <a:rPr lang="en-IN" sz="1800" dirty="0">
                <a:solidFill>
                  <a:srgbClr val="0000FF"/>
                </a:solidFill>
              </a:rPr>
              <a:t>Present system of reporting of returns by NBFCs</a:t>
            </a:r>
          </a:p>
          <a:p>
            <a:pPr algn="just">
              <a:buFont typeface="Wingdings" panose="05000000000000000000" pitchFamily="2" charset="2"/>
              <a:buChar char="Ø"/>
            </a:pPr>
            <a:endParaRPr lang="en-IN" sz="1800" dirty="0">
              <a:solidFill>
                <a:srgbClr val="0000FF"/>
              </a:solidFill>
            </a:endParaRPr>
          </a:p>
          <a:p>
            <a:pPr algn="just">
              <a:buFont typeface="Wingdings" panose="05000000000000000000" pitchFamily="2" charset="2"/>
              <a:buChar char="Ø"/>
            </a:pPr>
            <a:r>
              <a:rPr lang="en-IN" sz="1800" dirty="0">
                <a:solidFill>
                  <a:srgbClr val="0000FF"/>
                </a:solidFill>
              </a:rPr>
              <a:t>New Reporting Platform for Returns Submission &amp; Its Features</a:t>
            </a:r>
          </a:p>
          <a:p>
            <a:pPr algn="just">
              <a:buFont typeface="Wingdings" panose="05000000000000000000" pitchFamily="2" charset="2"/>
              <a:buChar char="Ø"/>
            </a:pPr>
            <a:endParaRPr lang="en-IN" sz="1800" dirty="0">
              <a:solidFill>
                <a:srgbClr val="0000FF"/>
              </a:solidFill>
            </a:endParaRPr>
          </a:p>
          <a:p>
            <a:pPr algn="just">
              <a:buFont typeface="Wingdings" panose="05000000000000000000" pitchFamily="2" charset="2"/>
              <a:buChar char="Ø"/>
            </a:pPr>
            <a:r>
              <a:rPr lang="en-IN" sz="1800" dirty="0">
                <a:solidFill>
                  <a:srgbClr val="0000FF"/>
                </a:solidFill>
              </a:rPr>
              <a:t>Procedures for populating the data and uploading the returns to XBRL system</a:t>
            </a:r>
          </a:p>
          <a:p>
            <a:pPr algn="just">
              <a:buFont typeface="Wingdings" panose="05000000000000000000" pitchFamily="2" charset="2"/>
              <a:buChar char="Ø"/>
            </a:pPr>
            <a:endParaRPr lang="en-IN" sz="1800" dirty="0">
              <a:solidFill>
                <a:srgbClr val="0000FF"/>
              </a:solidFill>
            </a:endParaRPr>
          </a:p>
          <a:p>
            <a:pPr algn="just">
              <a:buFont typeface="Wingdings" panose="05000000000000000000" pitchFamily="2" charset="2"/>
              <a:buChar char="Ø"/>
            </a:pPr>
            <a:r>
              <a:rPr lang="en-IN" sz="1800" dirty="0">
                <a:solidFill>
                  <a:srgbClr val="0000FF"/>
                </a:solidFill>
              </a:rPr>
              <a:t>Conclusion</a:t>
            </a:r>
          </a:p>
          <a:p>
            <a:pPr algn="just"/>
            <a:endParaRPr lang="en-IN" sz="1800" dirty="0"/>
          </a:p>
          <a:p>
            <a:endParaRPr lang="en-IN" sz="1800" dirty="0"/>
          </a:p>
        </p:txBody>
      </p:sp>
      <p:sp>
        <p:nvSpPr>
          <p:cNvPr id="2" name="Rectangle 1"/>
          <p:cNvSpPr/>
          <p:nvPr/>
        </p:nvSpPr>
        <p:spPr>
          <a:xfrm>
            <a:off x="683568" y="332656"/>
            <a:ext cx="8047856" cy="830997"/>
          </a:xfrm>
          <a:prstGeom prst="rect">
            <a:avLst/>
          </a:prstGeom>
        </p:spPr>
        <p:txBody>
          <a:bodyPr wrap="square">
            <a:spAutoFit/>
          </a:bodyPr>
          <a:lstStyle/>
          <a:p>
            <a:pPr algn="ctr"/>
            <a:r>
              <a:rPr lang="en-IN" b="1" dirty="0">
                <a:solidFill>
                  <a:srgbClr val="1A04BC"/>
                </a:solidFill>
                <a:latin typeface="Arial"/>
              </a:rPr>
              <a:t>Outline</a:t>
            </a:r>
            <a:br>
              <a:rPr lang="en-IN" b="1" dirty="0">
                <a:solidFill>
                  <a:srgbClr val="1A04BC"/>
                </a:solidFill>
                <a:latin typeface="Arial"/>
              </a:rPr>
            </a:br>
            <a:endParaRPr lang="en-IN" dirty="0">
              <a:solidFill>
                <a:srgbClr val="000000"/>
              </a:solidFill>
              <a:latin typeface="Arial"/>
            </a:endParaRPr>
          </a:p>
        </p:txBody>
      </p:sp>
    </p:spTree>
    <p:extLst>
      <p:ext uri="{BB962C8B-B14F-4D97-AF65-F5344CB8AC3E}">
        <p14:creationId xmlns:p14="http://schemas.microsoft.com/office/powerpoint/2010/main" val="248178128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IN" sz="2000" dirty="0">
                <a:solidFill>
                  <a:schemeClr val="tx1"/>
                </a:solidFill>
              </a:rPr>
              <a:t>Procedure for Filling </a:t>
            </a:r>
            <a:r>
              <a:rPr lang="en-IN" sz="2000" dirty="0" smtClean="0">
                <a:solidFill>
                  <a:schemeClr val="tx1"/>
                </a:solidFill>
              </a:rPr>
              <a:t>of Returns</a:t>
            </a:r>
            <a:endParaRPr lang="en-IN" sz="2000" dirty="0">
              <a:solidFill>
                <a:schemeClr val="tx1"/>
              </a:solidFill>
            </a:endParaRPr>
          </a:p>
        </p:txBody>
      </p:sp>
      <p:sp>
        <p:nvSpPr>
          <p:cNvPr id="4" name="Rectangle 3"/>
          <p:cNvSpPr/>
          <p:nvPr/>
        </p:nvSpPr>
        <p:spPr>
          <a:xfrm>
            <a:off x="457200" y="707509"/>
            <a:ext cx="8229600" cy="307777"/>
          </a:xfrm>
          <a:prstGeom prst="rect">
            <a:avLst/>
          </a:prstGeom>
        </p:spPr>
        <p:txBody>
          <a:bodyPr wrap="square">
            <a:spAutoFit/>
          </a:bodyPr>
          <a:lstStyle/>
          <a:p>
            <a:pPr lvl="1"/>
            <a:r>
              <a:rPr lang="en-US" sz="1400" dirty="0"/>
              <a:t>Double click the RBI </a:t>
            </a:r>
            <a:r>
              <a:rPr lang="en-US" sz="1400" dirty="0" err="1"/>
              <a:t>iFile</a:t>
            </a:r>
            <a:r>
              <a:rPr lang="en-US" sz="1400" dirty="0"/>
              <a:t> desktop icon. It will open a screen to fill company particulars.</a:t>
            </a:r>
            <a:endParaRPr lang="en-IN" sz="1400" dirty="0"/>
          </a:p>
        </p:txBody>
      </p:sp>
      <p:sp>
        <p:nvSpPr>
          <p:cNvPr id="3" name="TextBox 2"/>
          <p:cNvSpPr txBox="1"/>
          <p:nvPr/>
        </p:nvSpPr>
        <p:spPr>
          <a:xfrm>
            <a:off x="971600" y="4807024"/>
            <a:ext cx="7715200" cy="738664"/>
          </a:xfrm>
          <a:prstGeom prst="rect">
            <a:avLst/>
          </a:prstGeom>
          <a:noFill/>
        </p:spPr>
        <p:txBody>
          <a:bodyPr wrap="square" rtlCol="0">
            <a:spAutoFit/>
          </a:bodyPr>
          <a:lstStyle/>
          <a:p>
            <a:r>
              <a:rPr lang="en-US" sz="1400" dirty="0"/>
              <a:t>Select appropriate Return name as asked in first question of above screen. This will auto populate Returns Code, for example DNBS01 Returns Code shall be populated on selecting Important Financial Parameter – Quarterly in Returns name.</a:t>
            </a:r>
            <a:endParaRPr lang="en-IN" sz="1400" dirty="0">
              <a:latin typeface="+mj-lt"/>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61128"/>
            <a:ext cx="7128792" cy="3592008"/>
          </a:xfrm>
          <a:prstGeom prst="rect">
            <a:avLst/>
          </a:prstGeom>
          <a:noFill/>
          <a:ln>
            <a:noFill/>
          </a:ln>
        </p:spPr>
      </p:pic>
      <p:sp>
        <p:nvSpPr>
          <p:cNvPr id="9" name="TextBox 8"/>
          <p:cNvSpPr txBox="1"/>
          <p:nvPr/>
        </p:nvSpPr>
        <p:spPr>
          <a:xfrm>
            <a:off x="971600" y="5545688"/>
            <a:ext cx="7715200" cy="523220"/>
          </a:xfrm>
          <a:prstGeom prst="rect">
            <a:avLst/>
          </a:prstGeom>
          <a:noFill/>
        </p:spPr>
        <p:txBody>
          <a:bodyPr wrap="square" rtlCol="0">
            <a:spAutoFit/>
          </a:bodyPr>
          <a:lstStyle/>
          <a:p>
            <a:r>
              <a:rPr lang="en-US" sz="1400" dirty="0"/>
              <a:t>Enter </a:t>
            </a:r>
            <a:r>
              <a:rPr lang="en-US" sz="1400" dirty="0" smtClean="0"/>
              <a:t>“NBFC </a:t>
            </a:r>
            <a:r>
              <a:rPr lang="en-US" sz="1400" dirty="0"/>
              <a:t>Code” in above screen and click “Get” link. It will auto-populate all details except “Reporting period start date” and “Reporting period end date.</a:t>
            </a:r>
            <a:endParaRPr lang="en-IN" sz="1400" dirty="0">
              <a:latin typeface="+mj-lt"/>
            </a:endParaRPr>
          </a:p>
        </p:txBody>
      </p:sp>
      <p:sp>
        <p:nvSpPr>
          <p:cNvPr id="11" name="TextBox 10"/>
          <p:cNvSpPr txBox="1"/>
          <p:nvPr/>
        </p:nvSpPr>
        <p:spPr>
          <a:xfrm>
            <a:off x="971600" y="6058988"/>
            <a:ext cx="7715200" cy="738664"/>
          </a:xfrm>
          <a:prstGeom prst="rect">
            <a:avLst/>
          </a:prstGeom>
          <a:noFill/>
        </p:spPr>
        <p:txBody>
          <a:bodyPr wrap="square" rtlCol="0">
            <a:spAutoFit/>
          </a:bodyPr>
          <a:lstStyle/>
          <a:p>
            <a:r>
              <a:rPr lang="en-US" sz="1400" dirty="0"/>
              <a:t>Appropriate “Returning period end date” should be selected, for example 30-09-2018 should be entered to fill second quarter return of 2018. “Returning period start date” will be auto populated.</a:t>
            </a:r>
            <a:endParaRPr lang="en-IN" sz="1400" dirty="0">
              <a:latin typeface="+mj-lt"/>
            </a:endParaRPr>
          </a:p>
        </p:txBody>
      </p:sp>
      <p:cxnSp>
        <p:nvCxnSpPr>
          <p:cNvPr id="10" name="Straight Arrow Connector 9"/>
          <p:cNvCxnSpPr/>
          <p:nvPr/>
        </p:nvCxnSpPr>
        <p:spPr>
          <a:xfrm flipH="1" flipV="1">
            <a:off x="7380312" y="2276872"/>
            <a:ext cx="360040" cy="3600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059058" y="1900651"/>
            <a:ext cx="501274" cy="1732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808421" y="2914607"/>
            <a:ext cx="501274" cy="1732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58409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IN" sz="2000" dirty="0">
                <a:solidFill>
                  <a:schemeClr val="tx1"/>
                </a:solidFill>
              </a:rPr>
              <a:t>Procedure for Filling </a:t>
            </a:r>
            <a:r>
              <a:rPr lang="en-IN" sz="2000" dirty="0" smtClean="0">
                <a:solidFill>
                  <a:schemeClr val="tx1"/>
                </a:solidFill>
              </a:rPr>
              <a:t>of Returns</a:t>
            </a:r>
            <a:endParaRPr lang="en-IN" sz="2000" dirty="0">
              <a:solidFill>
                <a:schemeClr val="tx1"/>
              </a:solidFill>
            </a:endParaRPr>
          </a:p>
        </p:txBody>
      </p:sp>
      <p:sp>
        <p:nvSpPr>
          <p:cNvPr id="4" name="Rectangle 3"/>
          <p:cNvSpPr/>
          <p:nvPr/>
        </p:nvSpPr>
        <p:spPr>
          <a:xfrm>
            <a:off x="457200" y="707509"/>
            <a:ext cx="8229600" cy="738664"/>
          </a:xfrm>
          <a:prstGeom prst="rect">
            <a:avLst/>
          </a:prstGeom>
        </p:spPr>
        <p:txBody>
          <a:bodyPr wrap="square">
            <a:spAutoFit/>
          </a:bodyPr>
          <a:lstStyle/>
          <a:p>
            <a:pPr lvl="1"/>
            <a:r>
              <a:rPr lang="en-US" sz="1400" dirty="0"/>
              <a:t>Click “Submit” button after filling all the details. This will open corresponding excel file to fill details and user will be asked to choose answers to few scoping questions from a dropdown menu.</a:t>
            </a:r>
            <a:endParaRPr lang="en-IN" sz="1400" dirty="0"/>
          </a:p>
        </p:txBody>
      </p:sp>
      <p:sp>
        <p:nvSpPr>
          <p:cNvPr id="3" name="TextBox 2"/>
          <p:cNvSpPr txBox="1"/>
          <p:nvPr/>
        </p:nvSpPr>
        <p:spPr>
          <a:xfrm>
            <a:off x="827584" y="3789531"/>
            <a:ext cx="3312368" cy="2677656"/>
          </a:xfrm>
          <a:prstGeom prst="rect">
            <a:avLst/>
          </a:prstGeom>
          <a:noFill/>
        </p:spPr>
        <p:txBody>
          <a:bodyPr wrap="square" rtlCol="0">
            <a:spAutoFit/>
          </a:bodyPr>
          <a:lstStyle/>
          <a:p>
            <a:r>
              <a:rPr lang="en-US" sz="1400" dirty="0"/>
              <a:t>Now Returns excel file will open and ready to be filled with requisite returns data. </a:t>
            </a:r>
            <a:br>
              <a:rPr lang="en-US" sz="1400" dirty="0"/>
            </a:br>
            <a:r>
              <a:rPr lang="en-US" sz="1400" dirty="0"/>
              <a:t>(</a:t>
            </a:r>
            <a:r>
              <a:rPr lang="en-US" sz="1400" dirty="0" err="1"/>
              <a:t>i</a:t>
            </a:r>
            <a:r>
              <a:rPr lang="en-US" sz="1400" dirty="0"/>
              <a:t>) After filling all the sheets of excel file, an instance file needs to be generated which shall be uploaded to XBRL platform. </a:t>
            </a:r>
            <a:br>
              <a:rPr lang="en-US" sz="1400" dirty="0"/>
            </a:br>
            <a:r>
              <a:rPr lang="en-US" sz="1400" dirty="0"/>
              <a:t>(ii) To generate instance file, click on “Generate XBRL Instance” on the Tool Box available at right hand side of the Return excel file. Processing may take 5-10 minutes.</a:t>
            </a:r>
            <a:endParaRPr lang="en-IN" sz="1400" dirty="0">
              <a:latin typeface="+mj-lt"/>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676378" y="1473865"/>
            <a:ext cx="5934075" cy="2257425"/>
          </a:xfrm>
          <a:prstGeom prst="rect">
            <a:avLst/>
          </a:prstGeom>
          <a:noFill/>
          <a:ln>
            <a:noFill/>
          </a:ln>
        </p:spPr>
      </p:pic>
      <p:pic>
        <p:nvPicPr>
          <p:cNvPr id="5" name="Picture 4"/>
          <p:cNvPicPr>
            <a:picLocks noChangeAspect="1"/>
          </p:cNvPicPr>
          <p:nvPr/>
        </p:nvPicPr>
        <p:blipFill>
          <a:blip r:embed="rId3"/>
          <a:stretch>
            <a:fillRect/>
          </a:stretch>
        </p:blipFill>
        <p:spPr>
          <a:xfrm>
            <a:off x="4082430" y="3718411"/>
            <a:ext cx="4604370" cy="3022956"/>
          </a:xfrm>
          <a:prstGeom prst="rect">
            <a:avLst/>
          </a:prstGeom>
        </p:spPr>
      </p:pic>
      <p:cxnSp>
        <p:nvCxnSpPr>
          <p:cNvPr id="7" name="Straight Arrow Connector 6"/>
          <p:cNvCxnSpPr/>
          <p:nvPr/>
        </p:nvCxnSpPr>
        <p:spPr>
          <a:xfrm flipV="1">
            <a:off x="4427984" y="5373216"/>
            <a:ext cx="215431" cy="4320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92342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IN" sz="2000" dirty="0">
                <a:solidFill>
                  <a:schemeClr val="tx1"/>
                </a:solidFill>
              </a:rPr>
              <a:t>Procedure for </a:t>
            </a:r>
            <a:r>
              <a:rPr lang="en-IN" sz="2000" dirty="0" smtClean="0">
                <a:solidFill>
                  <a:schemeClr val="tx1"/>
                </a:solidFill>
              </a:rPr>
              <a:t>Filling of Returns</a:t>
            </a:r>
            <a:endParaRPr lang="en-IN" sz="2000" dirty="0">
              <a:solidFill>
                <a:schemeClr val="tx1"/>
              </a:solidFill>
            </a:endParaRPr>
          </a:p>
        </p:txBody>
      </p:sp>
      <p:sp>
        <p:nvSpPr>
          <p:cNvPr id="4" name="Rectangle 3"/>
          <p:cNvSpPr/>
          <p:nvPr/>
        </p:nvSpPr>
        <p:spPr>
          <a:xfrm>
            <a:off x="457200" y="707509"/>
            <a:ext cx="8229600" cy="523220"/>
          </a:xfrm>
          <a:prstGeom prst="rect">
            <a:avLst/>
          </a:prstGeom>
        </p:spPr>
        <p:txBody>
          <a:bodyPr wrap="square">
            <a:spAutoFit/>
          </a:bodyPr>
          <a:lstStyle/>
          <a:p>
            <a:pPr lvl="1"/>
            <a:r>
              <a:rPr lang="en-US" sz="1400" dirty="0"/>
              <a:t>This will run all the validation checks before generation of instance. If any validation errors are found, it will be visible in the tool box.</a:t>
            </a:r>
            <a:endParaRPr lang="en-IN" sz="1400" dirty="0"/>
          </a:p>
        </p:txBody>
      </p:sp>
      <p:sp>
        <p:nvSpPr>
          <p:cNvPr id="3" name="TextBox 2"/>
          <p:cNvSpPr txBox="1"/>
          <p:nvPr/>
        </p:nvSpPr>
        <p:spPr>
          <a:xfrm>
            <a:off x="971600" y="4653136"/>
            <a:ext cx="7715200" cy="523220"/>
          </a:xfrm>
          <a:prstGeom prst="rect">
            <a:avLst/>
          </a:prstGeom>
          <a:noFill/>
        </p:spPr>
        <p:txBody>
          <a:bodyPr wrap="square" rtlCol="0">
            <a:spAutoFit/>
          </a:bodyPr>
          <a:lstStyle/>
          <a:p>
            <a:r>
              <a:rPr lang="en-US" sz="1400" dirty="0"/>
              <a:t>These validation errors can be exported to excel for better understanding, by clicking on “Export Excel” button in Tool Box.</a:t>
            </a:r>
            <a:endParaRPr lang="en-IN" sz="1400" dirty="0">
              <a:latin typeface="+mj-lt"/>
            </a:endParaRPr>
          </a:p>
        </p:txBody>
      </p:sp>
      <p:pic>
        <p:nvPicPr>
          <p:cNvPr id="9" name="Picture 8" descr="C:\Users\ashutosh\Desktop\XBRL\DOCs\Pics\Validation Error.pn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80989"/>
            <a:ext cx="5943600" cy="3341370"/>
          </a:xfrm>
          <a:prstGeom prst="rect">
            <a:avLst/>
          </a:prstGeom>
          <a:noFill/>
          <a:ln>
            <a:noFill/>
          </a:ln>
        </p:spPr>
      </p:pic>
      <p:sp>
        <p:nvSpPr>
          <p:cNvPr id="11" name="TextBox 10"/>
          <p:cNvSpPr txBox="1"/>
          <p:nvPr/>
        </p:nvSpPr>
        <p:spPr>
          <a:xfrm>
            <a:off x="971600" y="5176356"/>
            <a:ext cx="7715200" cy="307777"/>
          </a:xfrm>
          <a:prstGeom prst="rect">
            <a:avLst/>
          </a:prstGeom>
          <a:noFill/>
        </p:spPr>
        <p:txBody>
          <a:bodyPr wrap="square" rtlCol="0">
            <a:spAutoFit/>
          </a:bodyPr>
          <a:lstStyle/>
          <a:p>
            <a:r>
              <a:rPr lang="en-US" sz="1400" dirty="0"/>
              <a:t>Rectify all these validation errors and generate instance file.</a:t>
            </a:r>
            <a:endParaRPr lang="en-IN" sz="1400" dirty="0">
              <a:latin typeface="+mj-lt"/>
            </a:endParaRPr>
          </a:p>
        </p:txBody>
      </p:sp>
      <p:sp>
        <p:nvSpPr>
          <p:cNvPr id="12" name="TextBox 11"/>
          <p:cNvSpPr txBox="1"/>
          <p:nvPr/>
        </p:nvSpPr>
        <p:spPr>
          <a:xfrm>
            <a:off x="986753" y="5545687"/>
            <a:ext cx="7715200" cy="523220"/>
          </a:xfrm>
          <a:prstGeom prst="rect">
            <a:avLst/>
          </a:prstGeom>
          <a:noFill/>
        </p:spPr>
        <p:txBody>
          <a:bodyPr wrap="square" rtlCol="0">
            <a:spAutoFit/>
          </a:bodyPr>
          <a:lstStyle/>
          <a:p>
            <a:r>
              <a:rPr lang="en-US" sz="1400" dirty="0"/>
              <a:t>On successful validation, an encrypted instance file shall be generated. Click ‘Ok’ to save generated instance file, which can be uploaded on </a:t>
            </a:r>
            <a:r>
              <a:rPr lang="en-US" sz="1400" dirty="0" err="1"/>
              <a:t>Xbrl</a:t>
            </a:r>
            <a:r>
              <a:rPr lang="en-US" sz="1400" dirty="0"/>
              <a:t> platform as explained in next section.</a:t>
            </a:r>
            <a:endParaRPr lang="en-IN" sz="1400" dirty="0">
              <a:latin typeface="+mj-lt"/>
            </a:endParaRPr>
          </a:p>
        </p:txBody>
      </p:sp>
      <p:cxnSp>
        <p:nvCxnSpPr>
          <p:cNvPr id="8" name="Straight Arrow Connector 7"/>
          <p:cNvCxnSpPr/>
          <p:nvPr/>
        </p:nvCxnSpPr>
        <p:spPr>
          <a:xfrm flipV="1">
            <a:off x="5580112" y="2472362"/>
            <a:ext cx="542842" cy="3762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32239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934"/>
            <a:ext cx="8229600" cy="414883"/>
          </a:xfrm>
        </p:spPr>
        <p:txBody>
          <a:bodyPr/>
          <a:lstStyle/>
          <a:p>
            <a:pPr algn="ctr"/>
            <a:r>
              <a:rPr lang="en-IN" sz="2000" dirty="0">
                <a:solidFill>
                  <a:schemeClr val="tx1"/>
                </a:solidFill>
              </a:rPr>
              <a:t>Steps to Upload Returns to the XBRL Portal</a:t>
            </a:r>
          </a:p>
        </p:txBody>
      </p:sp>
      <p:sp>
        <p:nvSpPr>
          <p:cNvPr id="4" name="Rectangle 3"/>
          <p:cNvSpPr/>
          <p:nvPr/>
        </p:nvSpPr>
        <p:spPr>
          <a:xfrm>
            <a:off x="457200" y="707509"/>
            <a:ext cx="8229600" cy="307777"/>
          </a:xfrm>
          <a:prstGeom prst="rect">
            <a:avLst/>
          </a:prstGeom>
        </p:spPr>
        <p:txBody>
          <a:bodyPr wrap="square">
            <a:spAutoFit/>
          </a:bodyPr>
          <a:lstStyle/>
          <a:p>
            <a:pPr lvl="1"/>
            <a:r>
              <a:rPr lang="pl-PL" sz="1400" dirty="0"/>
              <a:t>Go to url </a:t>
            </a:r>
            <a:r>
              <a:rPr lang="pl-PL" sz="1400" dirty="0">
                <a:hlinkClick r:id="rId2"/>
              </a:rPr>
              <a:t>https</a:t>
            </a:r>
            <a:r>
              <a:rPr lang="pl-PL" sz="1400" dirty="0" smtClean="0">
                <a:hlinkClick r:id="rId2"/>
              </a:rPr>
              <a:t>://</a:t>
            </a:r>
            <a:r>
              <a:rPr lang="en-IN" sz="1400" dirty="0" err="1" smtClean="0">
                <a:hlinkClick r:id="rId2"/>
              </a:rPr>
              <a:t>xbrl</a:t>
            </a:r>
            <a:r>
              <a:rPr lang="pl-PL" sz="1400" dirty="0" smtClean="0">
                <a:hlinkClick r:id="rId2"/>
              </a:rPr>
              <a:t>.rbi.org.in/orfsxbrl/</a:t>
            </a:r>
            <a:r>
              <a:rPr lang="pl-PL" sz="1400" dirty="0" smtClean="0"/>
              <a:t>.</a:t>
            </a:r>
            <a:endParaRPr lang="en-IN" sz="1400" dirty="0"/>
          </a:p>
        </p:txBody>
      </p:sp>
      <p:sp>
        <p:nvSpPr>
          <p:cNvPr id="11" name="TextBox 10"/>
          <p:cNvSpPr txBox="1"/>
          <p:nvPr/>
        </p:nvSpPr>
        <p:spPr>
          <a:xfrm>
            <a:off x="971600" y="5176356"/>
            <a:ext cx="7715200" cy="1169551"/>
          </a:xfrm>
          <a:prstGeom prst="rect">
            <a:avLst/>
          </a:prstGeom>
          <a:noFill/>
        </p:spPr>
        <p:txBody>
          <a:bodyPr wrap="square" rtlCol="0">
            <a:spAutoFit/>
          </a:bodyPr>
          <a:lstStyle/>
          <a:p>
            <a:r>
              <a:rPr lang="en-US" sz="1400" b="1" dirty="0" smtClean="0">
                <a:solidFill>
                  <a:srgbClr val="FF0000"/>
                </a:solidFill>
              </a:rPr>
              <a:t>Ensure that “Profile” of NBFC has been updated at least once for the quarter for which return is to be uploaded.</a:t>
            </a:r>
            <a:endParaRPr lang="en-IN" sz="1400" b="1" dirty="0" smtClean="0">
              <a:solidFill>
                <a:srgbClr val="FF0000"/>
              </a:solidFill>
            </a:endParaRPr>
          </a:p>
          <a:p>
            <a:endParaRPr lang="en-IN" sz="1400" dirty="0"/>
          </a:p>
          <a:p>
            <a:r>
              <a:rPr lang="en-IN" sz="1400" dirty="0" smtClean="0"/>
              <a:t>Select </a:t>
            </a:r>
            <a:r>
              <a:rPr lang="en-IN" sz="1400" dirty="0"/>
              <a:t>“Upload Return provision” from main menu from the left side of the main screen and click on it.</a:t>
            </a:r>
            <a:endParaRPr lang="en-IN" sz="1400" dirty="0">
              <a:latin typeface="+mj-lt"/>
            </a:endParaRPr>
          </a:p>
        </p:txBody>
      </p:sp>
      <p:sp>
        <p:nvSpPr>
          <p:cNvPr id="13" name="Rectangle 12"/>
          <p:cNvSpPr/>
          <p:nvPr/>
        </p:nvSpPr>
        <p:spPr>
          <a:xfrm>
            <a:off x="504438" y="1292283"/>
            <a:ext cx="8229600" cy="523220"/>
          </a:xfrm>
          <a:prstGeom prst="rect">
            <a:avLst/>
          </a:prstGeom>
        </p:spPr>
        <p:txBody>
          <a:bodyPr wrap="square">
            <a:spAutoFit/>
          </a:bodyPr>
          <a:lstStyle/>
          <a:p>
            <a:pPr lvl="1"/>
            <a:r>
              <a:rPr lang="en-US" sz="1400" dirty="0"/>
              <a:t>Login with </a:t>
            </a:r>
            <a:r>
              <a:rPr lang="en-US" sz="1400" b="1" dirty="0">
                <a:solidFill>
                  <a:srgbClr val="FF0000"/>
                </a:solidFill>
              </a:rPr>
              <a:t>Checker</a:t>
            </a:r>
            <a:r>
              <a:rPr lang="en-US" sz="1400" dirty="0">
                <a:solidFill>
                  <a:srgbClr val="FF0000"/>
                </a:solidFill>
              </a:rPr>
              <a:t> </a:t>
            </a:r>
            <a:r>
              <a:rPr lang="en-US" sz="1400" dirty="0"/>
              <a:t>User Name and Password. NBFC code is common for maker and checker login.</a:t>
            </a:r>
            <a:endParaRPr lang="en-IN" sz="1400" dirty="0"/>
          </a:p>
        </p:txBody>
      </p:sp>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1652587" y="1584650"/>
            <a:ext cx="5838825" cy="3376263"/>
          </a:xfrm>
          <a:prstGeom prst="rect">
            <a:avLst/>
          </a:prstGeom>
          <a:noFill/>
          <a:ln>
            <a:noFill/>
          </a:ln>
        </p:spPr>
      </p:pic>
    </p:spTree>
    <p:extLst>
      <p:ext uri="{BB962C8B-B14F-4D97-AF65-F5344CB8AC3E}">
        <p14:creationId xmlns:p14="http://schemas.microsoft.com/office/powerpoint/2010/main" val="380364468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IN" sz="2000" dirty="0">
                <a:solidFill>
                  <a:schemeClr val="tx1"/>
                </a:solidFill>
              </a:rPr>
              <a:t>Steps to Upload Returns to the XBRL Portal</a:t>
            </a:r>
          </a:p>
        </p:txBody>
      </p:sp>
      <p:sp>
        <p:nvSpPr>
          <p:cNvPr id="11" name="TextBox 10"/>
          <p:cNvSpPr txBox="1"/>
          <p:nvPr/>
        </p:nvSpPr>
        <p:spPr>
          <a:xfrm>
            <a:off x="1124000" y="798929"/>
            <a:ext cx="7715200" cy="307777"/>
          </a:xfrm>
          <a:prstGeom prst="rect">
            <a:avLst/>
          </a:prstGeom>
          <a:noFill/>
        </p:spPr>
        <p:txBody>
          <a:bodyPr wrap="square" rtlCol="0">
            <a:spAutoFit/>
          </a:bodyPr>
          <a:lstStyle/>
          <a:p>
            <a:r>
              <a:rPr lang="en-IN" sz="1400" dirty="0"/>
              <a:t>Select </a:t>
            </a:r>
            <a:r>
              <a:rPr lang="en-IN" sz="1400" b="1" dirty="0"/>
              <a:t>Upload Return</a:t>
            </a:r>
            <a:r>
              <a:rPr lang="en-IN" sz="1400" dirty="0"/>
              <a:t> from main menu from the left side of the main screen and click on it.</a:t>
            </a:r>
            <a:endParaRPr lang="en-IN" sz="1400" dirty="0">
              <a:latin typeface="+mj-lt"/>
            </a:endParaRPr>
          </a:p>
        </p:txBody>
      </p:sp>
      <p:sp>
        <p:nvSpPr>
          <p:cNvPr id="7" name="TextBox 6"/>
          <p:cNvSpPr txBox="1"/>
          <p:nvPr/>
        </p:nvSpPr>
        <p:spPr>
          <a:xfrm>
            <a:off x="1124000" y="3043318"/>
            <a:ext cx="7715200" cy="307777"/>
          </a:xfrm>
          <a:prstGeom prst="rect">
            <a:avLst/>
          </a:prstGeom>
          <a:noFill/>
        </p:spPr>
        <p:txBody>
          <a:bodyPr wrap="square" rtlCol="0">
            <a:spAutoFit/>
          </a:bodyPr>
          <a:lstStyle/>
          <a:p>
            <a:r>
              <a:rPr lang="en-IN" sz="1400" dirty="0"/>
              <a:t>Select return to be uploaded from drop down menu </a:t>
            </a:r>
            <a:r>
              <a:rPr lang="en-IN" sz="1400" b="1" dirty="0"/>
              <a:t>Select Return.</a:t>
            </a:r>
            <a:endParaRPr lang="en-IN" sz="1400" dirty="0">
              <a:latin typeface="+mj-lt"/>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943225" y="1126886"/>
            <a:ext cx="3257550" cy="1942074"/>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976462" y="3351095"/>
            <a:ext cx="5705475" cy="3318266"/>
          </a:xfrm>
          <a:prstGeom prst="rect">
            <a:avLst/>
          </a:prstGeom>
          <a:noFill/>
          <a:ln>
            <a:noFill/>
          </a:ln>
        </p:spPr>
      </p:pic>
      <p:cxnSp>
        <p:nvCxnSpPr>
          <p:cNvPr id="10" name="Straight Arrow Connector 9"/>
          <p:cNvCxnSpPr/>
          <p:nvPr/>
        </p:nvCxnSpPr>
        <p:spPr>
          <a:xfrm flipV="1">
            <a:off x="2699792" y="2305144"/>
            <a:ext cx="406842" cy="3241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635896" y="4077072"/>
            <a:ext cx="457254" cy="720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63940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IN" sz="2000" dirty="0">
                <a:solidFill>
                  <a:schemeClr val="tx1"/>
                </a:solidFill>
              </a:rPr>
              <a:t>Steps to Upload Returns to the XBRL Portal</a:t>
            </a:r>
          </a:p>
        </p:txBody>
      </p:sp>
      <p:sp>
        <p:nvSpPr>
          <p:cNvPr id="11" name="TextBox 10"/>
          <p:cNvSpPr txBox="1"/>
          <p:nvPr/>
        </p:nvSpPr>
        <p:spPr>
          <a:xfrm>
            <a:off x="1124000" y="798929"/>
            <a:ext cx="7715200" cy="523220"/>
          </a:xfrm>
          <a:prstGeom prst="rect">
            <a:avLst/>
          </a:prstGeom>
          <a:noFill/>
        </p:spPr>
        <p:txBody>
          <a:bodyPr wrap="square" rtlCol="0">
            <a:spAutoFit/>
          </a:bodyPr>
          <a:lstStyle/>
          <a:p>
            <a:r>
              <a:rPr lang="en-IN" sz="1400" dirty="0"/>
              <a:t>Enter reporting period end date under Reporting Date. For example, for a quarterly return for Q2</a:t>
            </a:r>
            <a:r>
              <a:rPr lang="en-IN" sz="1400" b="1" dirty="0"/>
              <a:t>, reporting period end date</a:t>
            </a:r>
            <a:r>
              <a:rPr lang="en-IN" sz="1400" dirty="0"/>
              <a:t> shall be 30-09-2018.</a:t>
            </a: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6912768" cy="3816424"/>
          </a:xfrm>
          <a:prstGeom prst="rect">
            <a:avLst/>
          </a:prstGeom>
          <a:noFill/>
          <a:ln>
            <a:noFill/>
          </a:ln>
        </p:spPr>
      </p:pic>
      <p:cxnSp>
        <p:nvCxnSpPr>
          <p:cNvPr id="5" name="Straight Arrow Connector 4"/>
          <p:cNvCxnSpPr/>
          <p:nvPr/>
        </p:nvCxnSpPr>
        <p:spPr>
          <a:xfrm flipH="1" flipV="1">
            <a:off x="3347864" y="2348880"/>
            <a:ext cx="601270" cy="2597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779912" y="2996952"/>
            <a:ext cx="601270" cy="2597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627784" y="3319463"/>
            <a:ext cx="601270" cy="2597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237794"/>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IN" sz="2000" dirty="0">
                <a:solidFill>
                  <a:schemeClr val="tx1"/>
                </a:solidFill>
              </a:rPr>
              <a:t>Steps to Upload Returns to the XBRL Portal</a:t>
            </a:r>
          </a:p>
        </p:txBody>
      </p:sp>
      <p:sp>
        <p:nvSpPr>
          <p:cNvPr id="11" name="TextBox 10"/>
          <p:cNvSpPr txBox="1"/>
          <p:nvPr/>
        </p:nvSpPr>
        <p:spPr>
          <a:xfrm>
            <a:off x="1124000" y="798929"/>
            <a:ext cx="7715200" cy="523220"/>
          </a:xfrm>
          <a:prstGeom prst="rect">
            <a:avLst/>
          </a:prstGeom>
          <a:noFill/>
        </p:spPr>
        <p:txBody>
          <a:bodyPr wrap="square" rtlCol="0">
            <a:spAutoFit/>
          </a:bodyPr>
          <a:lstStyle/>
          <a:p>
            <a:r>
              <a:rPr lang="en-IN" sz="1400" dirty="0"/>
              <a:t>Select </a:t>
            </a:r>
            <a:r>
              <a:rPr lang="en-IN" sz="1400" b="1" dirty="0"/>
              <a:t>encrypted (XBRL) instance document</a:t>
            </a:r>
            <a:r>
              <a:rPr lang="en-IN" sz="1400" dirty="0"/>
              <a:t>. Under </a:t>
            </a:r>
            <a:r>
              <a:rPr lang="en-IN" sz="1400" b="1" dirty="0"/>
              <a:t>Signed Using</a:t>
            </a:r>
            <a:r>
              <a:rPr lang="en-IN" sz="1400" dirty="0"/>
              <a:t>, click on </a:t>
            </a:r>
            <a:r>
              <a:rPr lang="en-IN" sz="1400" b="1" dirty="0"/>
              <a:t>Symmetric Encryption</a:t>
            </a:r>
            <a:r>
              <a:rPr lang="en-IN" sz="1400" dirty="0"/>
              <a:t>. Click on </a:t>
            </a:r>
            <a:r>
              <a:rPr lang="en-IN" sz="1400" b="1" dirty="0"/>
              <a:t>Upload</a:t>
            </a:r>
            <a:r>
              <a:rPr lang="en-IN" sz="1400" dirty="0"/>
              <a:t>.</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22149"/>
            <a:ext cx="6041281" cy="5370528"/>
          </a:xfrm>
          <a:prstGeom prst="rect">
            <a:avLst/>
          </a:prstGeom>
          <a:noFill/>
          <a:ln>
            <a:noFill/>
          </a:ln>
        </p:spPr>
      </p:pic>
      <p:cxnSp>
        <p:nvCxnSpPr>
          <p:cNvPr id="4" name="Straight Arrow Connector 3"/>
          <p:cNvCxnSpPr/>
          <p:nvPr/>
        </p:nvCxnSpPr>
        <p:spPr>
          <a:xfrm flipH="1" flipV="1">
            <a:off x="3635896" y="2132856"/>
            <a:ext cx="792088" cy="144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031940" y="2684574"/>
            <a:ext cx="792088" cy="144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987824" y="2943563"/>
            <a:ext cx="792088" cy="144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012160" y="5229200"/>
            <a:ext cx="792088" cy="144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355976" y="5805264"/>
            <a:ext cx="625625"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03380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a:solidFill>
            <a:schemeClr val="accent1">
              <a:lumMod val="20000"/>
              <a:lumOff val="80000"/>
            </a:schemeClr>
          </a:solidFill>
        </p:spPr>
        <p:txBody>
          <a:bodyPr/>
          <a:lstStyle/>
          <a:p>
            <a:pPr algn="ctr"/>
            <a:r>
              <a:rPr lang="en-US" sz="2000" b="1" dirty="0" smtClean="0">
                <a:solidFill>
                  <a:schemeClr val="tx1"/>
                </a:solidFill>
              </a:rPr>
              <a:t>View </a:t>
            </a:r>
            <a:r>
              <a:rPr lang="en-US" sz="2000" b="1" dirty="0">
                <a:solidFill>
                  <a:schemeClr val="tx1"/>
                </a:solidFill>
              </a:rPr>
              <a:t>s</a:t>
            </a:r>
            <a:r>
              <a:rPr lang="en-US" sz="2000" b="1" dirty="0" smtClean="0">
                <a:solidFill>
                  <a:schemeClr val="tx1"/>
                </a:solidFill>
              </a:rPr>
              <a:t>tatus of the </a:t>
            </a:r>
            <a:r>
              <a:rPr lang="en-US" sz="2000" b="1" dirty="0">
                <a:solidFill>
                  <a:schemeClr val="tx1"/>
                </a:solidFill>
              </a:rPr>
              <a:t>f</a:t>
            </a:r>
            <a:r>
              <a:rPr lang="en-US" sz="2000" b="1" dirty="0" smtClean="0">
                <a:solidFill>
                  <a:schemeClr val="tx1"/>
                </a:solidFill>
              </a:rPr>
              <a:t>iled </a:t>
            </a:r>
            <a:r>
              <a:rPr lang="en-US" sz="2000" b="1" dirty="0">
                <a:solidFill>
                  <a:schemeClr val="tx1"/>
                </a:solidFill>
              </a:rPr>
              <a:t>r</a:t>
            </a:r>
            <a:r>
              <a:rPr lang="en-US" sz="2000" b="1" dirty="0" smtClean="0">
                <a:solidFill>
                  <a:schemeClr val="tx1"/>
                </a:solidFill>
              </a:rPr>
              <a:t>eturn before digitally signing it</a:t>
            </a:r>
            <a:endParaRPr lang="en-IN" sz="2000" b="1" dirty="0">
              <a:solidFill>
                <a:schemeClr val="tx1"/>
              </a:solidFill>
            </a:endParaRPr>
          </a:p>
        </p:txBody>
      </p:sp>
      <p:sp>
        <p:nvSpPr>
          <p:cNvPr id="11" name="TextBox 10"/>
          <p:cNvSpPr txBox="1"/>
          <p:nvPr/>
        </p:nvSpPr>
        <p:spPr>
          <a:xfrm>
            <a:off x="1124000" y="616739"/>
            <a:ext cx="7715200" cy="307777"/>
          </a:xfrm>
          <a:prstGeom prst="rect">
            <a:avLst/>
          </a:prstGeom>
          <a:noFill/>
        </p:spPr>
        <p:txBody>
          <a:bodyPr wrap="square" rtlCol="0">
            <a:spAutoFit/>
          </a:bodyPr>
          <a:lstStyle/>
          <a:p>
            <a:r>
              <a:rPr lang="en-IN" sz="1400" dirty="0"/>
              <a:t>Go to </a:t>
            </a:r>
            <a:r>
              <a:rPr lang="en-IN" sz="1400" b="1" dirty="0"/>
              <a:t>Publish Filings </a:t>
            </a:r>
            <a:r>
              <a:rPr lang="en-IN" sz="1400" dirty="0"/>
              <a:t>Menu on </a:t>
            </a:r>
            <a:r>
              <a:rPr lang="en-IN" sz="1400" dirty="0" err="1"/>
              <a:t>url</a:t>
            </a:r>
            <a:r>
              <a:rPr lang="en-IN" sz="1400" dirty="0"/>
              <a:t> </a:t>
            </a:r>
            <a:r>
              <a:rPr lang="en-US" sz="1400" u="sng" dirty="0">
                <a:hlinkClick r:id="rId2"/>
              </a:rPr>
              <a:t>https://</a:t>
            </a:r>
            <a:r>
              <a:rPr lang="en-US" sz="1400" u="sng" dirty="0" smtClean="0">
                <a:hlinkClick r:id="rId2"/>
              </a:rPr>
              <a:t>xbrl.rbi.org.in</a:t>
            </a:r>
            <a:r>
              <a:rPr lang="en-IN" sz="1400" dirty="0"/>
              <a:t>.</a:t>
            </a:r>
          </a:p>
        </p:txBody>
      </p:sp>
      <p:sp>
        <p:nvSpPr>
          <p:cNvPr id="13" name="TextBox 12"/>
          <p:cNvSpPr txBox="1"/>
          <p:nvPr/>
        </p:nvSpPr>
        <p:spPr>
          <a:xfrm>
            <a:off x="971600" y="3184178"/>
            <a:ext cx="7715200" cy="523220"/>
          </a:xfrm>
          <a:prstGeom prst="rect">
            <a:avLst/>
          </a:prstGeom>
          <a:noFill/>
        </p:spPr>
        <p:txBody>
          <a:bodyPr wrap="square" rtlCol="0">
            <a:spAutoFit/>
          </a:bodyPr>
          <a:lstStyle/>
          <a:p>
            <a:r>
              <a:rPr lang="en-IN" sz="1400" dirty="0"/>
              <a:t>Select </a:t>
            </a:r>
            <a:r>
              <a:rPr lang="en-IN" sz="1400" b="1" dirty="0"/>
              <a:t>Return</a:t>
            </a:r>
            <a:r>
              <a:rPr lang="en-IN" sz="1400" dirty="0"/>
              <a:t>, </a:t>
            </a:r>
            <a:r>
              <a:rPr lang="en-IN" sz="1400" b="1" dirty="0"/>
              <a:t>Bank</a:t>
            </a:r>
            <a:r>
              <a:rPr lang="en-IN" sz="1400" dirty="0"/>
              <a:t>, </a:t>
            </a:r>
            <a:r>
              <a:rPr lang="en-IN" sz="1400" b="1" dirty="0"/>
              <a:t>From Date</a:t>
            </a:r>
            <a:r>
              <a:rPr lang="en-IN" sz="1400" dirty="0"/>
              <a:t> and </a:t>
            </a:r>
            <a:r>
              <a:rPr lang="en-IN" sz="1400" b="1" dirty="0"/>
              <a:t>To Date</a:t>
            </a:r>
            <a:r>
              <a:rPr lang="en-IN" sz="1400" dirty="0"/>
              <a:t> and press </a:t>
            </a:r>
            <a:r>
              <a:rPr lang="en-IN" sz="1400" b="1" dirty="0"/>
              <a:t>Submit. </a:t>
            </a:r>
            <a:r>
              <a:rPr lang="en-IN" sz="1400" dirty="0"/>
              <a:t>It may be noted that selection of ‘’Bank’’ and “To Date” are not a mandatory field.</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086125" y="838785"/>
            <a:ext cx="3790950" cy="2390775"/>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707398"/>
            <a:ext cx="6696744" cy="3033969"/>
          </a:xfrm>
          <a:prstGeom prst="rect">
            <a:avLst/>
          </a:prstGeom>
          <a:noFill/>
          <a:ln>
            <a:noFill/>
          </a:ln>
        </p:spPr>
      </p:pic>
      <p:cxnSp>
        <p:nvCxnSpPr>
          <p:cNvPr id="8" name="Straight Arrow Connector 7"/>
          <p:cNvCxnSpPr/>
          <p:nvPr/>
        </p:nvCxnSpPr>
        <p:spPr>
          <a:xfrm flipV="1">
            <a:off x="2699792" y="2418308"/>
            <a:ext cx="53035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210481" y="4253091"/>
            <a:ext cx="53035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162254" y="4877367"/>
            <a:ext cx="53035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08136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US" sz="2000" dirty="0">
                <a:solidFill>
                  <a:schemeClr val="tx1"/>
                </a:solidFill>
              </a:rPr>
              <a:t>Steps for Digitally Signing Returns</a:t>
            </a:r>
            <a:endParaRPr lang="en-IN" sz="2000" dirty="0">
              <a:solidFill>
                <a:schemeClr val="tx1"/>
              </a:solidFill>
            </a:endParaRPr>
          </a:p>
        </p:txBody>
      </p:sp>
      <p:sp>
        <p:nvSpPr>
          <p:cNvPr id="11" name="TextBox 10"/>
          <p:cNvSpPr txBox="1"/>
          <p:nvPr/>
        </p:nvSpPr>
        <p:spPr>
          <a:xfrm>
            <a:off x="1124000" y="798929"/>
            <a:ext cx="7715200" cy="523220"/>
          </a:xfrm>
          <a:prstGeom prst="rect">
            <a:avLst/>
          </a:prstGeom>
          <a:noFill/>
        </p:spPr>
        <p:txBody>
          <a:bodyPr wrap="square" rtlCol="0">
            <a:spAutoFit/>
          </a:bodyPr>
          <a:lstStyle/>
          <a:p>
            <a:r>
              <a:rPr lang="en-US" sz="1400" dirty="0"/>
              <a:t>Download the Digital Signature application. This is a one-time process. Select the option Verify/ Register DSC from the main menu. Enter the details in the screen and submit. </a:t>
            </a:r>
            <a:endParaRPr lang="en-IN" sz="1400"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338248"/>
            <a:ext cx="5786120" cy="3138805"/>
          </a:xfrm>
          <a:prstGeom prst="rect">
            <a:avLst/>
          </a:prstGeom>
          <a:noFill/>
          <a:ln>
            <a:noFill/>
          </a:ln>
        </p:spPr>
      </p:pic>
      <p:sp>
        <p:nvSpPr>
          <p:cNvPr id="14" name="TextBox 13"/>
          <p:cNvSpPr txBox="1"/>
          <p:nvPr/>
        </p:nvSpPr>
        <p:spPr>
          <a:xfrm>
            <a:off x="1124000" y="3969932"/>
            <a:ext cx="7715200" cy="523220"/>
          </a:xfrm>
          <a:prstGeom prst="rect">
            <a:avLst/>
          </a:prstGeom>
          <a:noFill/>
        </p:spPr>
        <p:txBody>
          <a:bodyPr wrap="square" rtlCol="0">
            <a:spAutoFit/>
          </a:bodyPr>
          <a:lstStyle/>
          <a:p>
            <a:r>
              <a:rPr lang="en-US" sz="1400" dirty="0"/>
              <a:t>Click on the download Digital Sign Utility. Click on &lt;&lt;Save as&gt;&gt; and save the file to the desktop.</a:t>
            </a:r>
            <a:endParaRPr lang="en-IN" sz="1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824" y="4477053"/>
            <a:ext cx="6000000" cy="1971429"/>
          </a:xfrm>
          <a:prstGeom prst="rect">
            <a:avLst/>
          </a:prstGeom>
        </p:spPr>
      </p:pic>
    </p:spTree>
    <p:extLst>
      <p:ext uri="{BB962C8B-B14F-4D97-AF65-F5344CB8AC3E}">
        <p14:creationId xmlns:p14="http://schemas.microsoft.com/office/powerpoint/2010/main" val="53500570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US" sz="2000" dirty="0">
                <a:solidFill>
                  <a:schemeClr val="tx1"/>
                </a:solidFill>
              </a:rPr>
              <a:t>Steps for Digitally Signing Returns</a:t>
            </a:r>
            <a:endParaRPr lang="en-IN" sz="2000" dirty="0">
              <a:solidFill>
                <a:schemeClr val="tx1"/>
              </a:solidFill>
            </a:endParaRPr>
          </a:p>
        </p:txBody>
      </p:sp>
      <p:sp>
        <p:nvSpPr>
          <p:cNvPr id="11" name="TextBox 10"/>
          <p:cNvSpPr txBox="1"/>
          <p:nvPr/>
        </p:nvSpPr>
        <p:spPr>
          <a:xfrm>
            <a:off x="1124000" y="798929"/>
            <a:ext cx="7715200" cy="738664"/>
          </a:xfrm>
          <a:prstGeom prst="rect">
            <a:avLst/>
          </a:prstGeom>
          <a:noFill/>
        </p:spPr>
        <p:txBody>
          <a:bodyPr wrap="square" rtlCol="0">
            <a:spAutoFit/>
          </a:bodyPr>
          <a:lstStyle/>
          <a:p>
            <a:r>
              <a:rPr lang="en-US" sz="1400" dirty="0"/>
              <a:t>The saved folder would be a zipped file. Unzip/extract the folder using WinRAR (ensure that WINRAR software is loaded on the system). Right Click on the folder and click on “Extract to Digital Signing” as shown below.</a:t>
            </a:r>
            <a:endParaRPr lang="en-IN" sz="1400" dirty="0"/>
          </a:p>
        </p:txBody>
      </p:sp>
      <p:sp>
        <p:nvSpPr>
          <p:cNvPr id="14" name="TextBox 13"/>
          <p:cNvSpPr txBox="1"/>
          <p:nvPr/>
        </p:nvSpPr>
        <p:spPr>
          <a:xfrm>
            <a:off x="1124000" y="3969932"/>
            <a:ext cx="7715200" cy="307777"/>
          </a:xfrm>
          <a:prstGeom prst="rect">
            <a:avLst/>
          </a:prstGeom>
          <a:noFill/>
        </p:spPr>
        <p:txBody>
          <a:bodyPr wrap="square" rtlCol="0">
            <a:spAutoFit/>
          </a:bodyPr>
          <a:lstStyle/>
          <a:p>
            <a:r>
              <a:rPr lang="en-US" sz="1400" dirty="0"/>
              <a:t>The digital signature application as shown below will appear in the folder. </a:t>
            </a:r>
            <a:endParaRPr lang="en-IN" sz="14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024655" y="1322617"/>
            <a:ext cx="1913890" cy="2538431"/>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581128"/>
            <a:ext cx="5943600" cy="1447800"/>
          </a:xfrm>
          <a:prstGeom prst="rect">
            <a:avLst/>
          </a:prstGeom>
          <a:noFill/>
          <a:ln>
            <a:noFill/>
          </a:ln>
        </p:spPr>
      </p:pic>
    </p:spTree>
    <p:extLst>
      <p:ext uri="{BB962C8B-B14F-4D97-AF65-F5344CB8AC3E}">
        <p14:creationId xmlns:p14="http://schemas.microsoft.com/office/powerpoint/2010/main" val="51963139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3568" y="404664"/>
            <a:ext cx="8047856" cy="5753472"/>
          </a:xfrm>
        </p:spPr>
        <p:style>
          <a:lnRef idx="2">
            <a:schemeClr val="dk1"/>
          </a:lnRef>
          <a:fillRef idx="1">
            <a:schemeClr val="lt1"/>
          </a:fillRef>
          <a:effectRef idx="0">
            <a:schemeClr val="dk1"/>
          </a:effectRef>
          <a:fontRef idx="minor">
            <a:schemeClr val="dk1"/>
          </a:fontRef>
        </p:style>
        <p:txBody>
          <a:bodyPr/>
          <a:lstStyle/>
          <a:p>
            <a:pPr marL="0" indent="0">
              <a:buNone/>
            </a:pPr>
            <a:endParaRPr lang="en-IN" sz="3200" b="1" dirty="0" smtClean="0">
              <a:solidFill>
                <a:schemeClr val="tx1"/>
              </a:solidFill>
            </a:endParaRPr>
          </a:p>
          <a:p>
            <a:pPr marL="0" indent="0">
              <a:buNone/>
            </a:pPr>
            <a:endParaRPr lang="en-IN" sz="3200" b="1" dirty="0">
              <a:solidFill>
                <a:schemeClr val="tx1"/>
              </a:solidFill>
            </a:endParaRPr>
          </a:p>
          <a:p>
            <a:pPr marL="0" indent="0">
              <a:buNone/>
            </a:pPr>
            <a:endParaRPr lang="en-IN" sz="3200" b="1" dirty="0" smtClean="0">
              <a:solidFill>
                <a:schemeClr val="tx1"/>
              </a:solidFill>
            </a:endParaRPr>
          </a:p>
          <a:p>
            <a:pPr marL="0" indent="0" algn="ctr">
              <a:buNone/>
            </a:pPr>
            <a:r>
              <a:rPr lang="en-IN" sz="3200" b="1" dirty="0" smtClean="0">
                <a:solidFill>
                  <a:schemeClr val="tx1"/>
                </a:solidFill>
              </a:rPr>
              <a:t>Introduction to new reporting platform (XBRL) to file the returns by NBFCs</a:t>
            </a:r>
          </a:p>
          <a:p>
            <a:pPr marL="0" indent="0">
              <a:buNone/>
            </a:pPr>
            <a:endParaRPr lang="en-IN" sz="3200" dirty="0">
              <a:solidFill>
                <a:srgbClr val="0000FF"/>
              </a:solidFill>
            </a:endParaRPr>
          </a:p>
          <a:p>
            <a:endParaRPr lang="en-IN" sz="1800" dirty="0">
              <a:solidFill>
                <a:srgbClr val="0000FF"/>
              </a:solidFill>
            </a:endParaRPr>
          </a:p>
        </p:txBody>
      </p:sp>
    </p:spTree>
    <p:extLst>
      <p:ext uri="{BB962C8B-B14F-4D97-AF65-F5344CB8AC3E}">
        <p14:creationId xmlns:p14="http://schemas.microsoft.com/office/powerpoint/2010/main" val="642855188"/>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US" sz="2000" dirty="0">
                <a:solidFill>
                  <a:schemeClr val="tx1"/>
                </a:solidFill>
              </a:rPr>
              <a:t>Steps for Digitally Signing Returns</a:t>
            </a:r>
            <a:endParaRPr lang="en-IN" sz="2000" dirty="0">
              <a:solidFill>
                <a:schemeClr val="tx1"/>
              </a:solidFill>
            </a:endParaRPr>
          </a:p>
        </p:txBody>
      </p:sp>
      <p:sp>
        <p:nvSpPr>
          <p:cNvPr id="11" name="TextBox 10"/>
          <p:cNvSpPr txBox="1"/>
          <p:nvPr/>
        </p:nvSpPr>
        <p:spPr>
          <a:xfrm>
            <a:off x="1124000" y="798929"/>
            <a:ext cx="7715200" cy="523220"/>
          </a:xfrm>
          <a:prstGeom prst="rect">
            <a:avLst/>
          </a:prstGeom>
          <a:noFill/>
        </p:spPr>
        <p:txBody>
          <a:bodyPr wrap="square" rtlCol="0">
            <a:spAutoFit/>
          </a:bodyPr>
          <a:lstStyle/>
          <a:p>
            <a:r>
              <a:rPr lang="en-US" sz="1400" dirty="0"/>
              <a:t>Double click on &lt;&lt;</a:t>
            </a:r>
            <a:r>
              <a:rPr lang="en-US" sz="1400" dirty="0" err="1"/>
              <a:t>DigitalSigning</a:t>
            </a:r>
            <a:r>
              <a:rPr lang="en-US" sz="1400" dirty="0"/>
              <a:t>&gt;&gt; application which is saved in the Digital Signing folder as shown above.</a:t>
            </a:r>
            <a:endParaRPr lang="en-IN" sz="1400" dirty="0"/>
          </a:p>
        </p:txBody>
      </p:sp>
      <p:sp>
        <p:nvSpPr>
          <p:cNvPr id="14" name="TextBox 13"/>
          <p:cNvSpPr txBox="1"/>
          <p:nvPr/>
        </p:nvSpPr>
        <p:spPr>
          <a:xfrm>
            <a:off x="967472" y="2863954"/>
            <a:ext cx="7715200" cy="307777"/>
          </a:xfrm>
          <a:prstGeom prst="rect">
            <a:avLst/>
          </a:prstGeom>
          <a:noFill/>
        </p:spPr>
        <p:txBody>
          <a:bodyPr wrap="square" rtlCol="0">
            <a:spAutoFit/>
          </a:bodyPr>
          <a:lstStyle/>
          <a:p>
            <a:r>
              <a:rPr lang="en-US" sz="1400" dirty="0"/>
              <a:t>Once you double click the application, following screen will pop-up.</a:t>
            </a:r>
            <a:endParaRPr lang="en-IN" sz="1400"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18723"/>
            <a:ext cx="5943600" cy="1295400"/>
          </a:xfrm>
          <a:prstGeom prst="rect">
            <a:avLst/>
          </a:prstGeom>
          <a:noFill/>
          <a:ln>
            <a:noFill/>
          </a:ln>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237343"/>
            <a:ext cx="3111500" cy="1160264"/>
          </a:xfrm>
          <a:prstGeom prst="rect">
            <a:avLst/>
          </a:prstGeom>
          <a:noFill/>
          <a:ln>
            <a:noFill/>
          </a:ln>
        </p:spPr>
      </p:pic>
      <p:sp>
        <p:nvSpPr>
          <p:cNvPr id="12" name="TextBox 11"/>
          <p:cNvSpPr txBox="1"/>
          <p:nvPr/>
        </p:nvSpPr>
        <p:spPr>
          <a:xfrm>
            <a:off x="967472" y="4443722"/>
            <a:ext cx="7715200" cy="523220"/>
          </a:xfrm>
          <a:prstGeom prst="rect">
            <a:avLst/>
          </a:prstGeom>
          <a:noFill/>
        </p:spPr>
        <p:txBody>
          <a:bodyPr wrap="square" rtlCol="0">
            <a:spAutoFit/>
          </a:bodyPr>
          <a:lstStyle/>
          <a:p>
            <a:r>
              <a:rPr lang="en-US" sz="1400" dirty="0"/>
              <a:t>Click on Generate Token. Enter the Username, </a:t>
            </a:r>
            <a:r>
              <a:rPr lang="en-US" sz="1400" b="1" u="sng" dirty="0"/>
              <a:t>which should be same as that of the username used for logging in to XBRL system</a:t>
            </a:r>
            <a:r>
              <a:rPr lang="en-US" sz="1400" dirty="0"/>
              <a:t>. </a:t>
            </a:r>
            <a:endParaRPr lang="en-IN" sz="1400" dirty="0"/>
          </a:p>
        </p:txBody>
      </p:sp>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3446755" y="5049950"/>
            <a:ext cx="2577465" cy="1547402"/>
          </a:xfrm>
          <a:prstGeom prst="rect">
            <a:avLst/>
          </a:prstGeom>
          <a:noFill/>
          <a:ln>
            <a:noFill/>
          </a:ln>
        </p:spPr>
      </p:pic>
    </p:spTree>
    <p:extLst>
      <p:ext uri="{BB962C8B-B14F-4D97-AF65-F5344CB8AC3E}">
        <p14:creationId xmlns:p14="http://schemas.microsoft.com/office/powerpoint/2010/main" val="112179849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US" sz="2000" dirty="0">
                <a:solidFill>
                  <a:schemeClr val="tx1"/>
                </a:solidFill>
              </a:rPr>
              <a:t>Steps for Digitally Signing Returns</a:t>
            </a:r>
            <a:endParaRPr lang="en-IN" sz="2000" dirty="0">
              <a:solidFill>
                <a:schemeClr val="tx1"/>
              </a:solidFill>
            </a:endParaRPr>
          </a:p>
        </p:txBody>
      </p:sp>
      <p:sp>
        <p:nvSpPr>
          <p:cNvPr id="11" name="TextBox 10"/>
          <p:cNvSpPr txBox="1"/>
          <p:nvPr/>
        </p:nvSpPr>
        <p:spPr>
          <a:xfrm>
            <a:off x="1124000" y="798929"/>
            <a:ext cx="7715200" cy="523220"/>
          </a:xfrm>
          <a:prstGeom prst="rect">
            <a:avLst/>
          </a:prstGeom>
          <a:noFill/>
        </p:spPr>
        <p:txBody>
          <a:bodyPr wrap="square" rtlCol="0">
            <a:spAutoFit/>
          </a:bodyPr>
          <a:lstStyle/>
          <a:p>
            <a:r>
              <a:rPr lang="en-US" sz="1400" dirty="0"/>
              <a:t>Click on &lt;&lt;Browse&gt;&gt; button and the certificate is shown, thereafter select the certificate and click on Generate Signature File. </a:t>
            </a:r>
            <a:endParaRPr lang="en-IN" sz="1400" dirty="0"/>
          </a:p>
        </p:txBody>
      </p:sp>
      <p:sp>
        <p:nvSpPr>
          <p:cNvPr id="14" name="TextBox 13"/>
          <p:cNvSpPr txBox="1"/>
          <p:nvPr/>
        </p:nvSpPr>
        <p:spPr>
          <a:xfrm>
            <a:off x="1020951" y="3389838"/>
            <a:ext cx="7715200" cy="307777"/>
          </a:xfrm>
          <a:prstGeom prst="rect">
            <a:avLst/>
          </a:prstGeom>
          <a:noFill/>
        </p:spPr>
        <p:txBody>
          <a:bodyPr wrap="square" rtlCol="0">
            <a:spAutoFit/>
          </a:bodyPr>
          <a:lstStyle/>
          <a:p>
            <a:r>
              <a:rPr lang="en-US" sz="1400" dirty="0"/>
              <a:t>Enter your password in the pop-up authentication window.</a:t>
            </a:r>
            <a:endParaRPr lang="en-IN" sz="1400"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392965"/>
            <a:ext cx="5941695" cy="1758950"/>
          </a:xfrm>
          <a:prstGeom prst="rect">
            <a:avLst/>
          </a:prstGeom>
          <a:noFill/>
          <a:ln>
            <a:noFill/>
          </a:ln>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697615"/>
            <a:ext cx="5253990" cy="2827729"/>
          </a:xfrm>
          <a:prstGeom prst="rect">
            <a:avLst/>
          </a:prstGeom>
          <a:noFill/>
          <a:ln>
            <a:noFill/>
          </a:ln>
        </p:spPr>
      </p:pic>
    </p:spTree>
    <p:extLst>
      <p:ext uri="{BB962C8B-B14F-4D97-AF65-F5344CB8AC3E}">
        <p14:creationId xmlns:p14="http://schemas.microsoft.com/office/powerpoint/2010/main" val="1300199691"/>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US" sz="2000" dirty="0">
                <a:solidFill>
                  <a:schemeClr val="tx1"/>
                </a:solidFill>
              </a:rPr>
              <a:t>Steps for Digitally Signing Returns</a:t>
            </a:r>
            <a:endParaRPr lang="en-IN" sz="2000" dirty="0">
              <a:solidFill>
                <a:schemeClr val="tx1"/>
              </a:solidFill>
            </a:endParaRPr>
          </a:p>
        </p:txBody>
      </p:sp>
      <p:sp>
        <p:nvSpPr>
          <p:cNvPr id="11" name="TextBox 10"/>
          <p:cNvSpPr txBox="1"/>
          <p:nvPr/>
        </p:nvSpPr>
        <p:spPr>
          <a:xfrm>
            <a:off x="1124000" y="798929"/>
            <a:ext cx="7715200" cy="307777"/>
          </a:xfrm>
          <a:prstGeom prst="rect">
            <a:avLst/>
          </a:prstGeom>
          <a:noFill/>
        </p:spPr>
        <p:txBody>
          <a:bodyPr wrap="square" rtlCol="0">
            <a:spAutoFit/>
          </a:bodyPr>
          <a:lstStyle/>
          <a:p>
            <a:r>
              <a:rPr lang="en-US" sz="1400" dirty="0"/>
              <a:t>Save the digital token containing the digital signature of authorized official  thus  generated.</a:t>
            </a:r>
            <a:endParaRPr lang="en-IN" sz="1400" dirty="0"/>
          </a:p>
        </p:txBody>
      </p:sp>
      <p:sp>
        <p:nvSpPr>
          <p:cNvPr id="14" name="TextBox 13"/>
          <p:cNvSpPr txBox="1"/>
          <p:nvPr/>
        </p:nvSpPr>
        <p:spPr>
          <a:xfrm>
            <a:off x="971600" y="3603840"/>
            <a:ext cx="7715200" cy="307777"/>
          </a:xfrm>
          <a:prstGeom prst="rect">
            <a:avLst/>
          </a:prstGeom>
          <a:noFill/>
        </p:spPr>
        <p:txBody>
          <a:bodyPr wrap="square" rtlCol="0">
            <a:spAutoFit/>
          </a:bodyPr>
          <a:lstStyle/>
          <a:p>
            <a:r>
              <a:rPr lang="en-US" sz="1400" dirty="0"/>
              <a:t>The digital sign token be saved on the desktop as shown below:</a:t>
            </a:r>
            <a:endParaRPr lang="en-IN" sz="14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23373"/>
            <a:ext cx="5943600" cy="2463800"/>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039214"/>
            <a:ext cx="774700" cy="1009650"/>
          </a:xfrm>
          <a:prstGeom prst="rect">
            <a:avLst/>
          </a:prstGeom>
          <a:noFill/>
          <a:ln>
            <a:noFill/>
          </a:ln>
        </p:spPr>
      </p:pic>
    </p:spTree>
    <p:extLst>
      <p:ext uri="{BB962C8B-B14F-4D97-AF65-F5344CB8AC3E}">
        <p14:creationId xmlns:p14="http://schemas.microsoft.com/office/powerpoint/2010/main" val="110111520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US" sz="2000" dirty="0">
                <a:solidFill>
                  <a:schemeClr val="tx1"/>
                </a:solidFill>
              </a:rPr>
              <a:t>Steps for Digitally Signing Returns</a:t>
            </a:r>
            <a:endParaRPr lang="en-IN" sz="2000" dirty="0">
              <a:solidFill>
                <a:schemeClr val="tx1"/>
              </a:solidFill>
            </a:endParaRPr>
          </a:p>
        </p:txBody>
      </p:sp>
      <p:sp>
        <p:nvSpPr>
          <p:cNvPr id="11" name="TextBox 10"/>
          <p:cNvSpPr txBox="1"/>
          <p:nvPr/>
        </p:nvSpPr>
        <p:spPr>
          <a:xfrm>
            <a:off x="1124000" y="798929"/>
            <a:ext cx="7715200" cy="1600438"/>
          </a:xfrm>
          <a:prstGeom prst="rect">
            <a:avLst/>
          </a:prstGeom>
          <a:noFill/>
        </p:spPr>
        <p:txBody>
          <a:bodyPr wrap="square" rtlCol="0">
            <a:spAutoFit/>
          </a:bodyPr>
          <a:lstStyle/>
          <a:p>
            <a:r>
              <a:rPr lang="en-US" sz="1400" b="1" dirty="0"/>
              <a:t>Affix Digital signature on the return</a:t>
            </a:r>
            <a:endParaRPr lang="en-IN" sz="1400" dirty="0"/>
          </a:p>
          <a:p>
            <a:r>
              <a:rPr lang="en-US" sz="1400" dirty="0"/>
              <a:t>The return needs to be digitally signed by </a:t>
            </a:r>
            <a:r>
              <a:rPr lang="en-US" sz="1400" dirty="0" smtClean="0"/>
              <a:t>one </a:t>
            </a:r>
            <a:r>
              <a:rPr lang="en-US" sz="1400" dirty="0"/>
              <a:t>authorized </a:t>
            </a:r>
            <a:r>
              <a:rPr lang="en-US" sz="1400" dirty="0" smtClean="0"/>
              <a:t>official(Checker Login). </a:t>
            </a:r>
            <a:r>
              <a:rPr lang="en-US" sz="1400" dirty="0"/>
              <a:t>Login into the XBRL system using the user-id &amp; password issued for the particular return. </a:t>
            </a:r>
            <a:endParaRPr lang="en-IN" sz="1400" dirty="0"/>
          </a:p>
          <a:p>
            <a:endParaRPr lang="en-US" sz="1400" dirty="0"/>
          </a:p>
          <a:p>
            <a:r>
              <a:rPr lang="en-US" sz="1400" dirty="0"/>
              <a:t>Once the processing status changes to “Pending for Digital Signature 1” from “uploaded” under menu Verify/ Register DSC, the authorized official should use his digital signature token to affix his digital signature on the return. </a:t>
            </a:r>
            <a:endParaRPr lang="en-IN" sz="1400" dirty="0"/>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452687"/>
            <a:ext cx="5943600" cy="1952625"/>
          </a:xfrm>
          <a:prstGeom prst="rect">
            <a:avLst/>
          </a:prstGeom>
          <a:noFill/>
          <a:ln>
            <a:noFill/>
          </a:ln>
        </p:spPr>
      </p:pic>
      <p:sp>
        <p:nvSpPr>
          <p:cNvPr id="13" name="TextBox 12"/>
          <p:cNvSpPr txBox="1"/>
          <p:nvPr/>
        </p:nvSpPr>
        <p:spPr>
          <a:xfrm>
            <a:off x="964480" y="4420125"/>
            <a:ext cx="7715200" cy="738664"/>
          </a:xfrm>
          <a:prstGeom prst="rect">
            <a:avLst/>
          </a:prstGeom>
          <a:noFill/>
        </p:spPr>
        <p:txBody>
          <a:bodyPr wrap="square" rtlCol="0">
            <a:spAutoFit/>
          </a:bodyPr>
          <a:lstStyle/>
          <a:p>
            <a:r>
              <a:rPr lang="en-US" sz="1400" dirty="0"/>
              <a:t>Once the digital token  is generated, upload the same in XBRL system. Click on the tab “Sign with Digital Signature” under menu Verify/ Register DSC. The following pop –up will appear. Browse and select the file saved at step 5.2.8 (e) to upload. </a:t>
            </a:r>
            <a:endParaRPr lang="en-IN" sz="1400" dirty="0"/>
          </a:p>
        </p:txBody>
      </p:sp>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2123728" y="5373216"/>
            <a:ext cx="5934075" cy="1352550"/>
          </a:xfrm>
          <a:prstGeom prst="rect">
            <a:avLst/>
          </a:prstGeom>
          <a:noFill/>
          <a:ln>
            <a:noFill/>
          </a:ln>
        </p:spPr>
      </p:pic>
    </p:spTree>
    <p:extLst>
      <p:ext uri="{BB962C8B-B14F-4D97-AF65-F5344CB8AC3E}">
        <p14:creationId xmlns:p14="http://schemas.microsoft.com/office/powerpoint/2010/main" val="265169102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US" sz="2000" dirty="0">
                <a:solidFill>
                  <a:schemeClr val="tx1"/>
                </a:solidFill>
              </a:rPr>
              <a:t>Steps for Digitally Signing Returns</a:t>
            </a:r>
            <a:endParaRPr lang="en-IN" sz="2000" dirty="0">
              <a:solidFill>
                <a:schemeClr val="tx1"/>
              </a:solidFill>
            </a:endParaRPr>
          </a:p>
        </p:txBody>
      </p:sp>
      <p:sp>
        <p:nvSpPr>
          <p:cNvPr id="11" name="TextBox 10"/>
          <p:cNvSpPr txBox="1"/>
          <p:nvPr/>
        </p:nvSpPr>
        <p:spPr>
          <a:xfrm>
            <a:off x="1124000" y="798929"/>
            <a:ext cx="7715200" cy="523220"/>
          </a:xfrm>
          <a:prstGeom prst="rect">
            <a:avLst/>
          </a:prstGeom>
          <a:noFill/>
        </p:spPr>
        <p:txBody>
          <a:bodyPr wrap="square" rtlCol="0">
            <a:spAutoFit/>
          </a:bodyPr>
          <a:lstStyle/>
          <a:p>
            <a:r>
              <a:rPr lang="en-US" sz="1400" dirty="0"/>
              <a:t>After the digital signature of the first authorized official is uploaded, the following message will pop-up.</a:t>
            </a:r>
            <a:endParaRPr lang="en-IN" sz="14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850280" y="1172387"/>
            <a:ext cx="5943600" cy="2718699"/>
          </a:xfrm>
          <a:prstGeom prst="rect">
            <a:avLst/>
          </a:prstGeom>
          <a:noFill/>
          <a:ln>
            <a:noFill/>
          </a:ln>
        </p:spPr>
      </p:pic>
      <p:sp>
        <p:nvSpPr>
          <p:cNvPr id="9" name="TextBox 8"/>
          <p:cNvSpPr txBox="1"/>
          <p:nvPr/>
        </p:nvSpPr>
        <p:spPr>
          <a:xfrm>
            <a:off x="899592" y="4002934"/>
            <a:ext cx="7715200" cy="523220"/>
          </a:xfrm>
          <a:prstGeom prst="rect">
            <a:avLst/>
          </a:prstGeom>
          <a:noFill/>
        </p:spPr>
        <p:txBody>
          <a:bodyPr wrap="square" rtlCol="0">
            <a:spAutoFit/>
          </a:bodyPr>
          <a:lstStyle/>
          <a:p>
            <a:r>
              <a:rPr lang="en-US" sz="1400" dirty="0"/>
              <a:t>After </a:t>
            </a:r>
            <a:r>
              <a:rPr lang="en-US" sz="1400" dirty="0" smtClean="0"/>
              <a:t>signs the return digitally successfully in the XBRL portal, the </a:t>
            </a:r>
            <a:r>
              <a:rPr lang="en-US" sz="1400" dirty="0"/>
              <a:t>status </a:t>
            </a:r>
            <a:r>
              <a:rPr lang="en-US" sz="1400" dirty="0" smtClean="0"/>
              <a:t>of return submission will </a:t>
            </a:r>
            <a:r>
              <a:rPr lang="en-US" sz="1400" dirty="0"/>
              <a:t>change to </a:t>
            </a:r>
            <a:r>
              <a:rPr lang="en-US" sz="1400" b="1" dirty="0"/>
              <a:t>“Completed”</a:t>
            </a:r>
            <a:r>
              <a:rPr lang="en-US" sz="1400" dirty="0"/>
              <a:t> and the return would move to XBRL server.</a:t>
            </a:r>
            <a:endParaRPr lang="en-IN" sz="1400"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1595437" y="4600196"/>
            <a:ext cx="5953125" cy="1971675"/>
          </a:xfrm>
          <a:prstGeom prst="rect">
            <a:avLst/>
          </a:prstGeom>
          <a:noFill/>
          <a:ln>
            <a:noFill/>
          </a:ln>
        </p:spPr>
      </p:pic>
    </p:spTree>
    <p:extLst>
      <p:ext uri="{BB962C8B-B14F-4D97-AF65-F5344CB8AC3E}">
        <p14:creationId xmlns:p14="http://schemas.microsoft.com/office/powerpoint/2010/main" val="658221341"/>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US" sz="2000" dirty="0">
                <a:solidFill>
                  <a:schemeClr val="tx1"/>
                </a:solidFill>
              </a:rPr>
              <a:t>Steps for Digitally Signing Returns</a:t>
            </a:r>
            <a:endParaRPr lang="en-IN" sz="2000" dirty="0">
              <a:solidFill>
                <a:schemeClr val="tx1"/>
              </a:solidFill>
            </a:endParaRPr>
          </a:p>
        </p:txBody>
      </p:sp>
      <p:sp>
        <p:nvSpPr>
          <p:cNvPr id="13" name="TextBox 12"/>
          <p:cNvSpPr txBox="1"/>
          <p:nvPr/>
        </p:nvSpPr>
        <p:spPr>
          <a:xfrm>
            <a:off x="1043608" y="836712"/>
            <a:ext cx="7715200" cy="2569934"/>
          </a:xfrm>
          <a:prstGeom prst="rect">
            <a:avLst/>
          </a:prstGeom>
          <a:noFill/>
        </p:spPr>
        <p:txBody>
          <a:bodyPr wrap="square" rtlCol="0">
            <a:spAutoFit/>
          </a:bodyPr>
          <a:lstStyle/>
          <a:p>
            <a:r>
              <a:rPr lang="en-US" sz="1400" b="1" dirty="0">
                <a:latin typeface="+mj-lt"/>
              </a:rPr>
              <a:t>Please take note of the following points: </a:t>
            </a:r>
          </a:p>
          <a:p>
            <a:endParaRPr lang="en-IN" sz="1400" b="1" dirty="0">
              <a:latin typeface="+mj-lt"/>
            </a:endParaRPr>
          </a:p>
          <a:p>
            <a:pPr marL="285750" lvl="0" indent="-285750">
              <a:buFont typeface="Wingdings" panose="05000000000000000000" pitchFamily="2" charset="2"/>
              <a:buChar char="ü"/>
            </a:pPr>
            <a:r>
              <a:rPr lang="en-US" sz="1400" dirty="0">
                <a:latin typeface="+mj-lt"/>
              </a:rPr>
              <a:t>The XBRL user-id attaches a particular e-token that has been used for signing the return for the first time. From the next time onwards, XBRL system identifies </a:t>
            </a:r>
            <a:r>
              <a:rPr lang="en-US" sz="1400" dirty="0" smtClean="0">
                <a:latin typeface="+mj-lt"/>
              </a:rPr>
              <a:t>the same </a:t>
            </a:r>
            <a:r>
              <a:rPr lang="en-US" sz="1400" dirty="0">
                <a:latin typeface="+mj-lt"/>
              </a:rPr>
              <a:t>XBRL user-id with a particular e-token. Thus the same person can only digitally sign the return in future for the same login Id. When the authorized person is on leave/transferred, a new user Id will have to be created for the new authorized official and the authorized official will have to use his/her e-token.</a:t>
            </a:r>
            <a:endParaRPr lang="en-IN" sz="1400" dirty="0">
              <a:latin typeface="+mj-lt"/>
            </a:endParaRPr>
          </a:p>
          <a:p>
            <a:pPr>
              <a:lnSpc>
                <a:spcPct val="150000"/>
              </a:lnSpc>
            </a:pPr>
            <a:r>
              <a:rPr lang="en-US" sz="1400" dirty="0">
                <a:latin typeface="+mj-lt"/>
              </a:rPr>
              <a:t> </a:t>
            </a:r>
            <a:endParaRPr lang="en-IN" sz="1400" dirty="0">
              <a:latin typeface="+mj-lt"/>
            </a:endParaRPr>
          </a:p>
          <a:p>
            <a:pPr marL="285750" lvl="0" indent="-285750">
              <a:buFont typeface="Wingdings" panose="05000000000000000000" pitchFamily="2" charset="2"/>
              <a:buChar char="ü"/>
            </a:pPr>
            <a:r>
              <a:rPr lang="en-US" sz="1400" dirty="0">
                <a:latin typeface="+mj-lt"/>
              </a:rPr>
              <a:t>The digital signature token once used for signing the return cannot be used again. Therefore the official will have to follow the steps at 5.2.6 &amp; 5.2.8 every time a return.</a:t>
            </a:r>
            <a:endParaRPr lang="en-IN" sz="1400" dirty="0">
              <a:latin typeface="+mj-lt"/>
            </a:endParaRPr>
          </a:p>
        </p:txBody>
      </p:sp>
    </p:spTree>
    <p:extLst>
      <p:ext uri="{BB962C8B-B14F-4D97-AF65-F5344CB8AC3E}">
        <p14:creationId xmlns:p14="http://schemas.microsoft.com/office/powerpoint/2010/main" val="112381226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US" sz="2000" dirty="0">
                <a:solidFill>
                  <a:schemeClr val="tx1"/>
                </a:solidFill>
              </a:rPr>
              <a:t>Steps to View the Filed Return</a:t>
            </a:r>
            <a:endParaRPr lang="en-IN" sz="2000" dirty="0">
              <a:solidFill>
                <a:schemeClr val="tx1"/>
              </a:solidFill>
            </a:endParaRPr>
          </a:p>
        </p:txBody>
      </p:sp>
      <p:sp>
        <p:nvSpPr>
          <p:cNvPr id="11" name="TextBox 10"/>
          <p:cNvSpPr txBox="1"/>
          <p:nvPr/>
        </p:nvSpPr>
        <p:spPr>
          <a:xfrm>
            <a:off x="1124000" y="616739"/>
            <a:ext cx="7715200" cy="307777"/>
          </a:xfrm>
          <a:prstGeom prst="rect">
            <a:avLst/>
          </a:prstGeom>
          <a:noFill/>
        </p:spPr>
        <p:txBody>
          <a:bodyPr wrap="square" rtlCol="0">
            <a:spAutoFit/>
          </a:bodyPr>
          <a:lstStyle/>
          <a:p>
            <a:r>
              <a:rPr lang="en-IN" sz="1400" dirty="0"/>
              <a:t>Go to </a:t>
            </a:r>
            <a:r>
              <a:rPr lang="en-IN" sz="1400" b="1" dirty="0"/>
              <a:t>Publish Filings </a:t>
            </a:r>
            <a:r>
              <a:rPr lang="en-IN" sz="1400" dirty="0"/>
              <a:t>Menu on </a:t>
            </a:r>
            <a:r>
              <a:rPr lang="en-IN" sz="1400" dirty="0" err="1"/>
              <a:t>url</a:t>
            </a:r>
            <a:r>
              <a:rPr lang="en-IN" sz="1400" dirty="0"/>
              <a:t> </a:t>
            </a:r>
            <a:r>
              <a:rPr lang="en-US" sz="1400" u="sng" dirty="0">
                <a:hlinkClick r:id="rId2"/>
              </a:rPr>
              <a:t>https://</a:t>
            </a:r>
            <a:r>
              <a:rPr lang="en-US" sz="1400" u="sng" dirty="0" smtClean="0">
                <a:hlinkClick r:id="rId2"/>
              </a:rPr>
              <a:t>xbrl.rbi.org.in</a:t>
            </a:r>
            <a:r>
              <a:rPr lang="en-IN" sz="1400" dirty="0"/>
              <a:t>.</a:t>
            </a:r>
          </a:p>
        </p:txBody>
      </p:sp>
      <p:sp>
        <p:nvSpPr>
          <p:cNvPr id="13" name="TextBox 12"/>
          <p:cNvSpPr txBox="1"/>
          <p:nvPr/>
        </p:nvSpPr>
        <p:spPr>
          <a:xfrm>
            <a:off x="971600" y="3184178"/>
            <a:ext cx="7715200" cy="523220"/>
          </a:xfrm>
          <a:prstGeom prst="rect">
            <a:avLst/>
          </a:prstGeom>
          <a:noFill/>
        </p:spPr>
        <p:txBody>
          <a:bodyPr wrap="square" rtlCol="0">
            <a:spAutoFit/>
          </a:bodyPr>
          <a:lstStyle/>
          <a:p>
            <a:r>
              <a:rPr lang="en-IN" sz="1400" dirty="0"/>
              <a:t>Select </a:t>
            </a:r>
            <a:r>
              <a:rPr lang="en-IN" sz="1400" b="1" dirty="0"/>
              <a:t>Return</a:t>
            </a:r>
            <a:r>
              <a:rPr lang="en-IN" sz="1400" dirty="0"/>
              <a:t>, </a:t>
            </a:r>
            <a:r>
              <a:rPr lang="en-IN" sz="1400" b="1" dirty="0"/>
              <a:t>Bank</a:t>
            </a:r>
            <a:r>
              <a:rPr lang="en-IN" sz="1400" dirty="0"/>
              <a:t>, </a:t>
            </a:r>
            <a:r>
              <a:rPr lang="en-IN" sz="1400" b="1" dirty="0"/>
              <a:t>From Date</a:t>
            </a:r>
            <a:r>
              <a:rPr lang="en-IN" sz="1400" dirty="0"/>
              <a:t> and </a:t>
            </a:r>
            <a:r>
              <a:rPr lang="en-IN" sz="1400" b="1" dirty="0"/>
              <a:t>To Date</a:t>
            </a:r>
            <a:r>
              <a:rPr lang="en-IN" sz="1400" dirty="0"/>
              <a:t> and press </a:t>
            </a:r>
            <a:r>
              <a:rPr lang="en-IN" sz="1400" b="1" dirty="0"/>
              <a:t>Submit. </a:t>
            </a:r>
            <a:r>
              <a:rPr lang="en-IN" sz="1400" dirty="0"/>
              <a:t>It may be noted that selection of ‘’Bank’’ and “To Date” are not a mandatory field.</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086125" y="838785"/>
            <a:ext cx="3790950" cy="2390775"/>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707398"/>
            <a:ext cx="6696744" cy="3033969"/>
          </a:xfrm>
          <a:prstGeom prst="rect">
            <a:avLst/>
          </a:prstGeom>
          <a:noFill/>
          <a:ln>
            <a:noFill/>
          </a:ln>
        </p:spPr>
      </p:pic>
      <p:cxnSp>
        <p:nvCxnSpPr>
          <p:cNvPr id="8" name="Straight Arrow Connector 7"/>
          <p:cNvCxnSpPr/>
          <p:nvPr/>
        </p:nvCxnSpPr>
        <p:spPr>
          <a:xfrm flipV="1">
            <a:off x="2699792" y="2418308"/>
            <a:ext cx="53035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210481" y="4253091"/>
            <a:ext cx="53035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162254" y="4877367"/>
            <a:ext cx="53035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702271"/>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US" sz="2000" dirty="0">
                <a:solidFill>
                  <a:schemeClr val="tx1"/>
                </a:solidFill>
              </a:rPr>
              <a:t>Steps to View the Filed Return</a:t>
            </a:r>
            <a:endParaRPr lang="en-IN" sz="2000" dirty="0">
              <a:solidFill>
                <a:schemeClr val="tx1"/>
              </a:solidFill>
            </a:endParaRPr>
          </a:p>
        </p:txBody>
      </p:sp>
      <p:sp>
        <p:nvSpPr>
          <p:cNvPr id="11" name="TextBox 10"/>
          <p:cNvSpPr txBox="1"/>
          <p:nvPr/>
        </p:nvSpPr>
        <p:spPr>
          <a:xfrm>
            <a:off x="1124000" y="616739"/>
            <a:ext cx="7715200" cy="307777"/>
          </a:xfrm>
          <a:prstGeom prst="rect">
            <a:avLst/>
          </a:prstGeom>
          <a:noFill/>
        </p:spPr>
        <p:txBody>
          <a:bodyPr wrap="square" rtlCol="0">
            <a:spAutoFit/>
          </a:bodyPr>
          <a:lstStyle/>
          <a:p>
            <a:r>
              <a:rPr lang="en-IN" sz="1400" dirty="0"/>
              <a:t>Click on ‘’Download’’ to publish respective returns.</a:t>
            </a:r>
          </a:p>
        </p:txBody>
      </p:sp>
      <p:sp>
        <p:nvSpPr>
          <p:cNvPr id="13" name="TextBox 12"/>
          <p:cNvSpPr txBox="1"/>
          <p:nvPr/>
        </p:nvSpPr>
        <p:spPr>
          <a:xfrm>
            <a:off x="971600" y="3184178"/>
            <a:ext cx="7715200" cy="307777"/>
          </a:xfrm>
          <a:prstGeom prst="rect">
            <a:avLst/>
          </a:prstGeom>
          <a:noFill/>
        </p:spPr>
        <p:txBody>
          <a:bodyPr wrap="square" rtlCol="0">
            <a:spAutoFit/>
          </a:bodyPr>
          <a:lstStyle/>
          <a:p>
            <a:r>
              <a:rPr lang="en-IN" sz="1400" dirty="0"/>
              <a:t>Click on particular ‘’Uploaded Return’’ for viewing data submitted.</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914525" y="1246169"/>
            <a:ext cx="5314950" cy="1866900"/>
          </a:xfrm>
          <a:prstGeom prst="rect">
            <a:avLst/>
          </a:prstGeom>
          <a:noFill/>
          <a:ln>
            <a:noFill/>
          </a:ln>
        </p:spPr>
      </p:pic>
      <p:cxnSp>
        <p:nvCxnSpPr>
          <p:cNvPr id="9" name="Straight Arrow Connector 8"/>
          <p:cNvCxnSpPr/>
          <p:nvPr/>
        </p:nvCxnSpPr>
        <p:spPr>
          <a:xfrm flipV="1">
            <a:off x="6228184" y="2590408"/>
            <a:ext cx="304800" cy="3619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1885950" y="3563367"/>
            <a:ext cx="5372100" cy="2990850"/>
          </a:xfrm>
          <a:prstGeom prst="rect">
            <a:avLst/>
          </a:prstGeom>
          <a:noFill/>
          <a:ln>
            <a:noFill/>
          </a:ln>
        </p:spPr>
      </p:pic>
      <p:cxnSp>
        <p:nvCxnSpPr>
          <p:cNvPr id="12" name="Straight Arrow Connector 11"/>
          <p:cNvCxnSpPr/>
          <p:nvPr/>
        </p:nvCxnSpPr>
        <p:spPr>
          <a:xfrm flipV="1">
            <a:off x="1885950" y="5058792"/>
            <a:ext cx="53035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33499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14883"/>
          </a:xfrm>
        </p:spPr>
        <p:txBody>
          <a:bodyPr/>
          <a:lstStyle/>
          <a:p>
            <a:pPr algn="ctr"/>
            <a:r>
              <a:rPr lang="en-US" sz="2000" dirty="0">
                <a:solidFill>
                  <a:schemeClr val="tx1"/>
                </a:solidFill>
              </a:rPr>
              <a:t>Steps to View the Filed Return</a:t>
            </a:r>
            <a:endParaRPr lang="en-IN" sz="2000" dirty="0">
              <a:solidFill>
                <a:schemeClr val="tx1"/>
              </a:solidFill>
            </a:endParaRPr>
          </a:p>
        </p:txBody>
      </p:sp>
      <p:sp>
        <p:nvSpPr>
          <p:cNvPr id="11" name="TextBox 10"/>
          <p:cNvSpPr txBox="1"/>
          <p:nvPr/>
        </p:nvSpPr>
        <p:spPr>
          <a:xfrm>
            <a:off x="1124000" y="616739"/>
            <a:ext cx="7715200" cy="307777"/>
          </a:xfrm>
          <a:prstGeom prst="rect">
            <a:avLst/>
          </a:prstGeom>
          <a:noFill/>
        </p:spPr>
        <p:txBody>
          <a:bodyPr wrap="square" rtlCol="0">
            <a:spAutoFit/>
          </a:bodyPr>
          <a:lstStyle/>
          <a:p>
            <a:r>
              <a:rPr lang="en-IN" sz="1400" dirty="0"/>
              <a:t>Click on arrow on top to select sub-sections for viewing.</a:t>
            </a:r>
          </a:p>
        </p:txBody>
      </p:sp>
      <p:sp>
        <p:nvSpPr>
          <p:cNvPr id="13" name="TextBox 12"/>
          <p:cNvSpPr txBox="1"/>
          <p:nvPr/>
        </p:nvSpPr>
        <p:spPr>
          <a:xfrm>
            <a:off x="971600" y="3184178"/>
            <a:ext cx="7715200" cy="523220"/>
          </a:xfrm>
          <a:prstGeom prst="rect">
            <a:avLst/>
          </a:prstGeom>
          <a:noFill/>
        </p:spPr>
        <p:txBody>
          <a:bodyPr wrap="square" rtlCol="0">
            <a:spAutoFit/>
          </a:bodyPr>
          <a:lstStyle/>
          <a:p>
            <a:r>
              <a:rPr lang="en-IN" sz="1400" dirty="0"/>
              <a:t>Select sections which are to be viewed. Click “Submit”. All sections can be selected together by clicking “All”.</a:t>
            </a:r>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19704"/>
            <a:ext cx="5934075" cy="1352550"/>
          </a:xfrm>
          <a:prstGeom prst="rect">
            <a:avLst/>
          </a:prstGeom>
          <a:noFill/>
          <a:ln>
            <a:noFill/>
          </a:ln>
        </p:spPr>
      </p:pic>
      <p:cxnSp>
        <p:nvCxnSpPr>
          <p:cNvPr id="4" name="Straight Arrow Connector 3"/>
          <p:cNvCxnSpPr/>
          <p:nvPr/>
        </p:nvCxnSpPr>
        <p:spPr>
          <a:xfrm flipV="1">
            <a:off x="4427984" y="2095979"/>
            <a:ext cx="792088" cy="252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67" y="4119322"/>
            <a:ext cx="8312432" cy="1867161"/>
          </a:xfrm>
          <a:prstGeom prst="rect">
            <a:avLst/>
          </a:prstGeom>
        </p:spPr>
      </p:pic>
    </p:spTree>
    <p:extLst>
      <p:ext uri="{BB962C8B-B14F-4D97-AF65-F5344CB8AC3E}">
        <p14:creationId xmlns:p14="http://schemas.microsoft.com/office/powerpoint/2010/main" val="348834730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836712"/>
            <a:ext cx="8352928" cy="5373965"/>
          </a:xfrm>
        </p:spPr>
      </p:pic>
    </p:spTree>
    <p:extLst>
      <p:ext uri="{BB962C8B-B14F-4D97-AF65-F5344CB8AC3E}">
        <p14:creationId xmlns:p14="http://schemas.microsoft.com/office/powerpoint/2010/main" val="131718148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4" name="Cloud"/>
          <p:cNvSpPr>
            <a:spLocks noChangeAspect="1" noEditPoints="1" noChangeArrowheads="1"/>
          </p:cNvSpPr>
          <p:nvPr/>
        </p:nvSpPr>
        <p:spPr bwMode="auto">
          <a:xfrm>
            <a:off x="3286125" y="1928813"/>
            <a:ext cx="2027238" cy="2500312"/>
          </a:xfrm>
          <a:custGeom>
            <a:avLst/>
            <a:gdLst>
              <a:gd name="T0" fmla="*/ 9061 w 21600"/>
              <a:gd name="T1" fmla="*/ 1800225 h 21600"/>
              <a:gd name="T2" fmla="*/ 1460500 w 21600"/>
              <a:gd name="T3" fmla="*/ 3596616 h 21600"/>
              <a:gd name="T4" fmla="*/ 2918566 w 21600"/>
              <a:gd name="T5" fmla="*/ 1800225 h 21600"/>
              <a:gd name="T6" fmla="*/ 1460500 w 21600"/>
              <a:gd name="T7" fmla="*/ 20585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C99"/>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sz="2000" dirty="0">
              <a:solidFill>
                <a:srgbClr val="000000"/>
              </a:solidFill>
              <a:latin typeface="Arial" charset="0"/>
              <a:cs typeface="Arial"/>
            </a:endParaRPr>
          </a:p>
        </p:txBody>
      </p:sp>
      <p:sp>
        <p:nvSpPr>
          <p:cNvPr id="5123" name="laptop"/>
          <p:cNvSpPr>
            <a:spLocks noEditPoints="1" noChangeArrowheads="1"/>
          </p:cNvSpPr>
          <p:nvPr/>
        </p:nvSpPr>
        <p:spPr bwMode="auto">
          <a:xfrm>
            <a:off x="500063" y="714375"/>
            <a:ext cx="1009650" cy="668338"/>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B9B9FF">
              <a:alpha val="96077"/>
            </a:srgbClr>
          </a:solidFill>
          <a:ln w="9525">
            <a:solidFill>
              <a:schemeClr val="tx1"/>
            </a:solidFill>
            <a:miter lim="800000"/>
            <a:headEnd/>
            <a:tailEnd/>
          </a:ln>
        </p:spPr>
        <p:txBody>
          <a:bodyPr>
            <a:spAutoFit/>
          </a:bodyPr>
          <a:lstStyle/>
          <a:p>
            <a:endParaRPr lang="en-IN">
              <a:solidFill>
                <a:srgbClr val="000000"/>
              </a:solidFill>
            </a:endParaRPr>
          </a:p>
        </p:txBody>
      </p:sp>
      <p:sp>
        <p:nvSpPr>
          <p:cNvPr id="5124" name="Oval 137"/>
          <p:cNvSpPr>
            <a:spLocks noChangeArrowheads="1"/>
          </p:cNvSpPr>
          <p:nvPr/>
        </p:nvSpPr>
        <p:spPr bwMode="auto">
          <a:xfrm>
            <a:off x="6964362" y="1981200"/>
            <a:ext cx="1951037" cy="2209800"/>
          </a:xfrm>
          <a:prstGeom prst="ellipse">
            <a:avLst/>
          </a:prstGeom>
          <a:solidFill>
            <a:srgbClr val="CCFF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5125" name="AutoShape 138"/>
          <p:cNvSpPr>
            <a:spLocks noChangeArrowheads="1"/>
          </p:cNvSpPr>
          <p:nvPr/>
        </p:nvSpPr>
        <p:spPr bwMode="auto">
          <a:xfrm>
            <a:off x="7740650" y="2060575"/>
            <a:ext cx="719138" cy="793750"/>
          </a:xfrm>
          <a:prstGeom prst="can">
            <a:avLst>
              <a:gd name="adj" fmla="val 27594"/>
            </a:avLst>
          </a:prstGeom>
          <a:gradFill rotWithShape="0">
            <a:gsLst>
              <a:gs pos="0">
                <a:srgbClr val="E8E8E8"/>
              </a:gs>
              <a:gs pos="100000">
                <a:srgbClr val="747474"/>
              </a:gs>
            </a:gsLst>
            <a:path path="rect">
              <a:fillToRect l="100000" t="10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5126" name="AutoShape 139"/>
          <p:cNvSpPr>
            <a:spLocks noChangeArrowheads="1"/>
          </p:cNvSpPr>
          <p:nvPr/>
        </p:nvSpPr>
        <p:spPr bwMode="auto">
          <a:xfrm>
            <a:off x="6248400" y="2438400"/>
            <a:ext cx="719138" cy="1079500"/>
          </a:xfrm>
          <a:prstGeom prst="can">
            <a:avLst>
              <a:gd name="adj" fmla="val 37528"/>
            </a:avLst>
          </a:prstGeom>
          <a:gradFill rotWithShape="0">
            <a:gsLst>
              <a:gs pos="0">
                <a:srgbClr val="E8E8E8"/>
              </a:gs>
              <a:gs pos="100000">
                <a:srgbClr val="6B6B6B"/>
              </a:gs>
            </a:gsLst>
            <a:lin ang="18900000" scaled="1"/>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5127" name="AutoShape 140"/>
          <p:cNvSpPr>
            <a:spLocks noChangeArrowheads="1"/>
          </p:cNvSpPr>
          <p:nvPr/>
        </p:nvSpPr>
        <p:spPr bwMode="auto">
          <a:xfrm>
            <a:off x="7740724" y="3429000"/>
            <a:ext cx="647700" cy="719138"/>
          </a:xfrm>
          <a:prstGeom prst="can">
            <a:avLst>
              <a:gd name="adj" fmla="val 27757"/>
            </a:avLst>
          </a:prstGeom>
          <a:gradFill rotWithShape="0">
            <a:gsLst>
              <a:gs pos="0">
                <a:srgbClr val="E8E8E8"/>
              </a:gs>
              <a:gs pos="100000">
                <a:srgbClr val="747474"/>
              </a:gs>
            </a:gsLst>
            <a:path path="rect">
              <a:fillToRect l="100000" t="10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5128" name="laptop"/>
          <p:cNvSpPr>
            <a:spLocks noEditPoints="1" noChangeArrowheads="1"/>
          </p:cNvSpPr>
          <p:nvPr/>
        </p:nvSpPr>
        <p:spPr bwMode="auto">
          <a:xfrm>
            <a:off x="1643063" y="5000625"/>
            <a:ext cx="1009650" cy="668338"/>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9797FF"/>
          </a:solidFill>
          <a:ln w="9525">
            <a:solidFill>
              <a:schemeClr val="tx1"/>
            </a:solidFill>
            <a:miter lim="800000"/>
            <a:headEnd/>
            <a:tailEnd/>
          </a:ln>
        </p:spPr>
        <p:txBody>
          <a:bodyPr>
            <a:spAutoFit/>
          </a:bodyPr>
          <a:lstStyle/>
          <a:p>
            <a:endParaRPr lang="en-IN">
              <a:solidFill>
                <a:srgbClr val="000000"/>
              </a:solidFill>
            </a:endParaRPr>
          </a:p>
        </p:txBody>
      </p:sp>
      <p:sp>
        <p:nvSpPr>
          <p:cNvPr id="5129" name="Rectangle 63"/>
          <p:cNvSpPr>
            <a:spLocks noChangeArrowheads="1"/>
          </p:cNvSpPr>
          <p:nvPr/>
        </p:nvSpPr>
        <p:spPr bwMode="auto">
          <a:xfrm>
            <a:off x="685800" y="1524000"/>
            <a:ext cx="1905000" cy="6905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solidFill>
                  <a:srgbClr val="000000"/>
                </a:solidFill>
              </a:rPr>
              <a:t>Down Load Return</a:t>
            </a:r>
          </a:p>
          <a:p>
            <a:pPr algn="ctr" eaLnBrk="1" hangingPunct="1"/>
            <a:r>
              <a:rPr lang="en-US" altLang="en-US" sz="1400" b="1" dirty="0">
                <a:solidFill>
                  <a:srgbClr val="000000"/>
                </a:solidFill>
              </a:rPr>
              <a:t>&amp; Upload Return</a:t>
            </a:r>
          </a:p>
        </p:txBody>
      </p:sp>
      <p:cxnSp>
        <p:nvCxnSpPr>
          <p:cNvPr id="5130" name="AutoShape 67"/>
          <p:cNvCxnSpPr>
            <a:cxnSpLocks noChangeShapeType="1"/>
          </p:cNvCxnSpPr>
          <p:nvPr/>
        </p:nvCxnSpPr>
        <p:spPr bwMode="auto">
          <a:xfrm rot="16200000" flipH="1">
            <a:off x="2399506" y="1334294"/>
            <a:ext cx="142875" cy="189388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131" name="Line 69"/>
          <p:cNvSpPr>
            <a:spLocks noChangeShapeType="1"/>
          </p:cNvSpPr>
          <p:nvPr/>
        </p:nvSpPr>
        <p:spPr bwMode="auto">
          <a:xfrm>
            <a:off x="2743200" y="1981200"/>
            <a:ext cx="82867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solidFill>
                <a:srgbClr val="000000"/>
              </a:solidFill>
            </a:endParaRPr>
          </a:p>
        </p:txBody>
      </p:sp>
      <p:sp>
        <p:nvSpPr>
          <p:cNvPr id="5132" name="Rectangle 70"/>
          <p:cNvSpPr>
            <a:spLocks noChangeArrowheads="1"/>
          </p:cNvSpPr>
          <p:nvPr/>
        </p:nvSpPr>
        <p:spPr bwMode="auto">
          <a:xfrm>
            <a:off x="1547813" y="2060575"/>
            <a:ext cx="10080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000000"/>
              </a:solidFill>
            </a:endParaRPr>
          </a:p>
        </p:txBody>
      </p:sp>
      <p:sp>
        <p:nvSpPr>
          <p:cNvPr id="5133" name="Rectangle 71"/>
          <p:cNvSpPr>
            <a:spLocks noChangeArrowheads="1"/>
          </p:cNvSpPr>
          <p:nvPr/>
        </p:nvSpPr>
        <p:spPr bwMode="auto">
          <a:xfrm>
            <a:off x="2590800" y="762000"/>
            <a:ext cx="12049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0000FF"/>
                </a:solidFill>
                <a:ea typeface="Arial Unicode MS" panose="020B0604020202020204" pitchFamily="34" charset="-128"/>
                <a:cs typeface="Arial Unicode MS" panose="020B0604020202020204" pitchFamily="34" charset="-128"/>
              </a:rPr>
              <a:t>E-mail</a:t>
            </a:r>
          </a:p>
          <a:p>
            <a:pPr algn="ctr" eaLnBrk="1" hangingPunct="1"/>
            <a:r>
              <a:rPr lang="en-US" altLang="en-US" sz="2000" b="1">
                <a:solidFill>
                  <a:srgbClr val="0000FF"/>
                </a:solidFill>
                <a:ea typeface="Arial Unicode MS" panose="020B0604020202020204" pitchFamily="34" charset="-128"/>
                <a:cs typeface="Arial Unicode MS" panose="020B0604020202020204" pitchFamily="34" charset="-128"/>
              </a:rPr>
              <a:t>Acknowledgement</a:t>
            </a:r>
          </a:p>
        </p:txBody>
      </p:sp>
      <p:sp>
        <p:nvSpPr>
          <p:cNvPr id="5134" name="Rectangle 72"/>
          <p:cNvSpPr>
            <a:spLocks noChangeArrowheads="1"/>
          </p:cNvSpPr>
          <p:nvPr/>
        </p:nvSpPr>
        <p:spPr bwMode="auto">
          <a:xfrm>
            <a:off x="762000" y="3886200"/>
            <a:ext cx="152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solidFill>
                  <a:srgbClr val="0000FF"/>
                </a:solidFill>
                <a:ea typeface="Arial Unicode MS" panose="020B0604020202020204" pitchFamily="34" charset="-128"/>
                <a:cs typeface="Arial Unicode MS" panose="020B0604020202020204" pitchFamily="34" charset="-128"/>
              </a:rPr>
              <a:t>Off-line</a:t>
            </a:r>
          </a:p>
          <a:p>
            <a:pPr algn="ctr" eaLnBrk="1" hangingPunct="1"/>
            <a:r>
              <a:rPr lang="en-US" altLang="en-US" sz="1400" b="1" dirty="0">
                <a:solidFill>
                  <a:srgbClr val="0000FF"/>
                </a:solidFill>
                <a:ea typeface="Arial Unicode MS" panose="020B0604020202020204" pitchFamily="34" charset="-128"/>
                <a:cs typeface="Arial Unicode MS" panose="020B0604020202020204" pitchFamily="34" charset="-128"/>
              </a:rPr>
              <a:t>Web sub-</a:t>
            </a:r>
          </a:p>
          <a:p>
            <a:pPr algn="ctr" eaLnBrk="1" hangingPunct="1"/>
            <a:r>
              <a:rPr lang="en-US" altLang="en-US" sz="1400" b="1" dirty="0">
                <a:solidFill>
                  <a:srgbClr val="0000FF"/>
                </a:solidFill>
                <a:ea typeface="Arial Unicode MS" panose="020B0604020202020204" pitchFamily="34" charset="-128"/>
                <a:cs typeface="Arial Unicode MS" panose="020B0604020202020204" pitchFamily="34" charset="-128"/>
              </a:rPr>
              <a:t>mission</a:t>
            </a:r>
          </a:p>
        </p:txBody>
      </p:sp>
      <p:cxnSp>
        <p:nvCxnSpPr>
          <p:cNvPr id="5135" name="AutoShape 77"/>
          <p:cNvCxnSpPr>
            <a:cxnSpLocks noChangeShapeType="1"/>
            <a:stCxn id="5123" idx="0"/>
            <a:endCxn id="5123" idx="0"/>
          </p:cNvCxnSpPr>
          <p:nvPr/>
        </p:nvCxnSpPr>
        <p:spPr bwMode="auto">
          <a:xfrm>
            <a:off x="2147483647" y="714375"/>
            <a:ext cx="1588" cy="1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136" name="Line 84"/>
          <p:cNvSpPr>
            <a:spLocks noChangeShapeType="1"/>
          </p:cNvSpPr>
          <p:nvPr/>
        </p:nvSpPr>
        <p:spPr bwMode="auto">
          <a:xfrm>
            <a:off x="571500" y="1428750"/>
            <a:ext cx="0" cy="3887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solidFill>
                <a:srgbClr val="000000"/>
              </a:solidFill>
            </a:endParaRPr>
          </a:p>
        </p:txBody>
      </p:sp>
      <p:sp>
        <p:nvSpPr>
          <p:cNvPr id="5137" name="Line 85"/>
          <p:cNvSpPr>
            <a:spLocks noChangeShapeType="1"/>
          </p:cNvSpPr>
          <p:nvPr/>
        </p:nvSpPr>
        <p:spPr bwMode="auto">
          <a:xfrm>
            <a:off x="571500" y="5286375"/>
            <a:ext cx="12239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solidFill>
                <a:srgbClr val="000000"/>
              </a:solidFill>
            </a:endParaRPr>
          </a:p>
        </p:txBody>
      </p:sp>
      <p:sp>
        <p:nvSpPr>
          <p:cNvPr id="5138" name="Rectangle 86"/>
          <p:cNvSpPr>
            <a:spLocks noChangeArrowheads="1"/>
          </p:cNvSpPr>
          <p:nvPr/>
        </p:nvSpPr>
        <p:spPr bwMode="auto">
          <a:xfrm>
            <a:off x="152400" y="1900237"/>
            <a:ext cx="4572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b="1" dirty="0">
                <a:solidFill>
                  <a:srgbClr val="0000FF"/>
                </a:solidFill>
                <a:ea typeface="Arial Unicode MS" panose="020B0604020202020204" pitchFamily="34" charset="-128"/>
                <a:cs typeface="Arial Unicode MS" panose="020B0604020202020204" pitchFamily="34" charset="-128"/>
              </a:rPr>
              <a:t>H</a:t>
            </a:r>
          </a:p>
          <a:p>
            <a:pPr algn="ctr" eaLnBrk="1" hangingPunct="1"/>
            <a:r>
              <a:rPr lang="en-US" altLang="en-US" sz="1800" b="1" dirty="0">
                <a:solidFill>
                  <a:srgbClr val="0000FF"/>
                </a:solidFill>
                <a:ea typeface="Arial Unicode MS" panose="020B0604020202020204" pitchFamily="34" charset="-128"/>
                <a:cs typeface="Arial Unicode MS" panose="020B0604020202020204" pitchFamily="34" charset="-128"/>
              </a:rPr>
              <a:t>A</a:t>
            </a:r>
          </a:p>
          <a:p>
            <a:pPr algn="ctr" eaLnBrk="1" hangingPunct="1"/>
            <a:r>
              <a:rPr lang="en-US" altLang="en-US" sz="1800" b="1" dirty="0">
                <a:solidFill>
                  <a:srgbClr val="0000FF"/>
                </a:solidFill>
                <a:ea typeface="Arial Unicode MS" panose="020B0604020202020204" pitchFamily="34" charset="-128"/>
                <a:cs typeface="Arial Unicode MS" panose="020B0604020202020204" pitchFamily="34" charset="-128"/>
              </a:rPr>
              <a:t>R</a:t>
            </a:r>
          </a:p>
          <a:p>
            <a:pPr algn="ctr" eaLnBrk="1" hangingPunct="1"/>
            <a:r>
              <a:rPr lang="en-US" altLang="en-US" sz="1800" b="1" dirty="0">
                <a:solidFill>
                  <a:srgbClr val="0000FF"/>
                </a:solidFill>
                <a:ea typeface="Arial Unicode MS" panose="020B0604020202020204" pitchFamily="34" charset="-128"/>
                <a:cs typeface="Arial Unicode MS" panose="020B0604020202020204" pitchFamily="34" charset="-128"/>
              </a:rPr>
              <a:t>D</a:t>
            </a:r>
          </a:p>
          <a:p>
            <a:pPr algn="ctr" eaLnBrk="1" hangingPunct="1"/>
            <a:r>
              <a:rPr lang="en-US" altLang="en-US" sz="1800" b="1" dirty="0">
                <a:solidFill>
                  <a:srgbClr val="0000FF"/>
                </a:solidFill>
                <a:ea typeface="Arial Unicode MS" panose="020B0604020202020204" pitchFamily="34" charset="-128"/>
                <a:cs typeface="Arial Unicode MS" panose="020B0604020202020204" pitchFamily="34" charset="-128"/>
              </a:rPr>
              <a:t>C</a:t>
            </a:r>
          </a:p>
          <a:p>
            <a:pPr algn="ctr" eaLnBrk="1" hangingPunct="1"/>
            <a:r>
              <a:rPr lang="en-US" altLang="en-US" sz="1800" b="1" dirty="0">
                <a:solidFill>
                  <a:srgbClr val="0000FF"/>
                </a:solidFill>
                <a:ea typeface="Arial Unicode MS" panose="020B0604020202020204" pitchFamily="34" charset="-128"/>
                <a:cs typeface="Arial Unicode MS" panose="020B0604020202020204" pitchFamily="34" charset="-128"/>
              </a:rPr>
              <a:t>O</a:t>
            </a:r>
          </a:p>
          <a:p>
            <a:pPr algn="ctr" eaLnBrk="1" hangingPunct="1"/>
            <a:r>
              <a:rPr lang="en-US" altLang="en-US" sz="1800" b="1" dirty="0">
                <a:solidFill>
                  <a:srgbClr val="0000FF"/>
                </a:solidFill>
                <a:ea typeface="Arial Unicode MS" panose="020B0604020202020204" pitchFamily="34" charset="-128"/>
                <a:cs typeface="Arial Unicode MS" panose="020B0604020202020204" pitchFamily="34" charset="-128"/>
              </a:rPr>
              <a:t>P</a:t>
            </a:r>
          </a:p>
          <a:p>
            <a:pPr algn="ctr" eaLnBrk="1" hangingPunct="1"/>
            <a:r>
              <a:rPr lang="en-US" altLang="en-US" sz="1800" b="1" dirty="0">
                <a:solidFill>
                  <a:srgbClr val="0000FF"/>
                </a:solidFill>
              </a:rPr>
              <a:t>Y</a:t>
            </a:r>
          </a:p>
        </p:txBody>
      </p:sp>
      <p:sp>
        <p:nvSpPr>
          <p:cNvPr id="5139" name="Rectangle 87"/>
          <p:cNvSpPr>
            <a:spLocks noChangeArrowheads="1"/>
          </p:cNvSpPr>
          <p:nvPr/>
        </p:nvSpPr>
        <p:spPr bwMode="auto">
          <a:xfrm>
            <a:off x="357188" y="620713"/>
            <a:ext cx="150018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000000"/>
              </a:solidFill>
            </a:endParaRPr>
          </a:p>
        </p:txBody>
      </p:sp>
      <p:sp>
        <p:nvSpPr>
          <p:cNvPr id="5140" name="Line 88"/>
          <p:cNvSpPr>
            <a:spLocks noChangeShapeType="1"/>
          </p:cNvSpPr>
          <p:nvPr/>
        </p:nvSpPr>
        <p:spPr bwMode="auto">
          <a:xfrm>
            <a:off x="1331913" y="1196975"/>
            <a:ext cx="96837" cy="517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solidFill>
                <a:srgbClr val="000000"/>
              </a:solidFill>
            </a:endParaRPr>
          </a:p>
        </p:txBody>
      </p:sp>
      <p:sp>
        <p:nvSpPr>
          <p:cNvPr id="5141" name="Line 89"/>
          <p:cNvSpPr>
            <a:spLocks noChangeShapeType="1"/>
          </p:cNvSpPr>
          <p:nvPr/>
        </p:nvSpPr>
        <p:spPr bwMode="auto">
          <a:xfrm flipH="1" flipV="1">
            <a:off x="1828800" y="914400"/>
            <a:ext cx="25146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solidFill>
                <a:srgbClr val="000000"/>
              </a:solidFill>
            </a:endParaRPr>
          </a:p>
        </p:txBody>
      </p:sp>
      <p:sp>
        <p:nvSpPr>
          <p:cNvPr id="5142" name="Rectangle 90"/>
          <p:cNvSpPr>
            <a:spLocks noChangeArrowheads="1"/>
          </p:cNvSpPr>
          <p:nvPr/>
        </p:nvSpPr>
        <p:spPr bwMode="auto">
          <a:xfrm>
            <a:off x="685800" y="2286000"/>
            <a:ext cx="18716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0000FF"/>
                </a:solidFill>
                <a:ea typeface="Arial Unicode MS" panose="020B0604020202020204" pitchFamily="34" charset="-128"/>
                <a:cs typeface="Arial Unicode MS" panose="020B0604020202020204" pitchFamily="34" charset="-128"/>
              </a:rPr>
              <a:t>Off Line Entry</a:t>
            </a:r>
          </a:p>
        </p:txBody>
      </p:sp>
      <p:sp>
        <p:nvSpPr>
          <p:cNvPr id="5143" name="Rectangle 92"/>
          <p:cNvSpPr>
            <a:spLocks noChangeArrowheads="1"/>
          </p:cNvSpPr>
          <p:nvPr/>
        </p:nvSpPr>
        <p:spPr bwMode="auto">
          <a:xfrm>
            <a:off x="304800" y="152400"/>
            <a:ext cx="15113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00000"/>
                </a:solidFill>
              </a:rPr>
              <a:t>NBFCs</a:t>
            </a:r>
          </a:p>
        </p:txBody>
      </p:sp>
      <p:sp>
        <p:nvSpPr>
          <p:cNvPr id="5144" name="Rectangle 95"/>
          <p:cNvSpPr>
            <a:spLocks noChangeArrowheads="1"/>
          </p:cNvSpPr>
          <p:nvPr/>
        </p:nvSpPr>
        <p:spPr bwMode="auto">
          <a:xfrm flipH="1">
            <a:off x="1524000" y="6019800"/>
            <a:ext cx="150018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dirty="0">
                <a:solidFill>
                  <a:srgbClr val="000000"/>
                </a:solidFill>
              </a:rPr>
              <a:t>No Local DB</a:t>
            </a:r>
          </a:p>
        </p:txBody>
      </p:sp>
      <p:sp>
        <p:nvSpPr>
          <p:cNvPr id="5145" name="Rectangle 96"/>
          <p:cNvSpPr>
            <a:spLocks noChangeArrowheads="1"/>
          </p:cNvSpPr>
          <p:nvPr/>
        </p:nvSpPr>
        <p:spPr bwMode="auto">
          <a:xfrm>
            <a:off x="1476375" y="5643563"/>
            <a:ext cx="17383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000000"/>
                </a:solidFill>
              </a:rPr>
              <a:t>Regional Offices</a:t>
            </a:r>
          </a:p>
        </p:txBody>
      </p:sp>
      <p:sp>
        <p:nvSpPr>
          <p:cNvPr id="5146" name="WordArt 98"/>
          <p:cNvSpPr>
            <a:spLocks noChangeArrowheads="1" noChangeShapeType="1" noTextEdit="1"/>
          </p:cNvSpPr>
          <p:nvPr/>
        </p:nvSpPr>
        <p:spPr bwMode="auto">
          <a:xfrm>
            <a:off x="3635375" y="2500312"/>
            <a:ext cx="1358900" cy="928687"/>
          </a:xfrm>
          <a:prstGeom prst="rect">
            <a:avLst/>
          </a:prstGeom>
        </p:spPr>
        <p:txBody>
          <a:bodyPr spcFirstLastPara="1" wrap="none" fromWordArt="1">
            <a:prstTxWarp prst="textArchUp">
              <a:avLst>
                <a:gd name="adj" fmla="val 10800004"/>
              </a:avLst>
            </a:prstTxWarp>
          </a:bodyPr>
          <a:lstStyle/>
          <a:p>
            <a:pPr algn="ctr"/>
            <a:endParaRPr lang="en-IN" sz="1200" kern="10" dirty="0">
              <a:ln w="9525">
                <a:solidFill>
                  <a:srgbClr val="000000"/>
                </a:solidFill>
                <a:round/>
                <a:headEnd/>
                <a:tailEnd/>
              </a:ln>
              <a:solidFill>
                <a:srgbClr val="000000"/>
              </a:solidFill>
              <a:latin typeface="Andalus"/>
            </a:endParaRPr>
          </a:p>
          <a:p>
            <a:pPr algn="ctr"/>
            <a:endParaRPr lang="en-IN" sz="1200" kern="10" dirty="0">
              <a:ln w="9525">
                <a:solidFill>
                  <a:srgbClr val="000000"/>
                </a:solidFill>
                <a:round/>
                <a:headEnd/>
                <a:tailEnd/>
              </a:ln>
              <a:solidFill>
                <a:srgbClr val="000000"/>
              </a:solidFill>
              <a:latin typeface="Andalus"/>
            </a:endParaRPr>
          </a:p>
          <a:p>
            <a:pPr algn="ctr"/>
            <a:endParaRPr lang="en-IN" sz="1200" kern="10" dirty="0">
              <a:ln w="9525">
                <a:solidFill>
                  <a:srgbClr val="000000"/>
                </a:solidFill>
                <a:round/>
                <a:headEnd/>
                <a:tailEnd/>
              </a:ln>
              <a:solidFill>
                <a:srgbClr val="000000"/>
              </a:solidFill>
              <a:latin typeface="Andalus"/>
            </a:endParaRPr>
          </a:p>
          <a:p>
            <a:pPr algn="ctr"/>
            <a:endParaRPr lang="en-IN" sz="1200" kern="10" dirty="0">
              <a:ln w="9525">
                <a:solidFill>
                  <a:srgbClr val="000000"/>
                </a:solidFill>
                <a:round/>
                <a:headEnd/>
                <a:tailEnd/>
              </a:ln>
              <a:solidFill>
                <a:srgbClr val="000000"/>
              </a:solidFill>
              <a:latin typeface="Andalus"/>
            </a:endParaRPr>
          </a:p>
          <a:p>
            <a:pPr algn="ctr"/>
            <a:endParaRPr lang="en-IN" sz="1200" kern="10" dirty="0">
              <a:ln w="9525">
                <a:solidFill>
                  <a:srgbClr val="000000"/>
                </a:solidFill>
                <a:round/>
                <a:headEnd/>
                <a:tailEnd/>
              </a:ln>
              <a:solidFill>
                <a:srgbClr val="000000"/>
              </a:solidFill>
              <a:latin typeface="Andalus"/>
            </a:endParaRPr>
          </a:p>
          <a:p>
            <a:pPr algn="ctr"/>
            <a:r>
              <a:rPr lang="en-IN" sz="1200" kern="10" dirty="0">
                <a:ln w="9525">
                  <a:solidFill>
                    <a:srgbClr val="000000"/>
                  </a:solidFill>
                  <a:round/>
                  <a:headEnd/>
                  <a:tailEnd/>
                </a:ln>
                <a:solidFill>
                  <a:srgbClr val="000000"/>
                </a:solidFill>
                <a:latin typeface="Andalus"/>
              </a:rPr>
              <a:t>INTERNET</a:t>
            </a:r>
          </a:p>
        </p:txBody>
      </p:sp>
      <p:sp>
        <p:nvSpPr>
          <p:cNvPr id="5147" name="Line 99"/>
          <p:cNvSpPr>
            <a:spLocks noChangeShapeType="1"/>
          </p:cNvSpPr>
          <p:nvPr/>
        </p:nvSpPr>
        <p:spPr bwMode="auto">
          <a:xfrm flipV="1">
            <a:off x="2428875" y="3929063"/>
            <a:ext cx="1000125" cy="1009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solidFill>
                <a:srgbClr val="000000"/>
              </a:solidFill>
            </a:endParaRPr>
          </a:p>
        </p:txBody>
      </p:sp>
      <p:sp>
        <p:nvSpPr>
          <p:cNvPr id="5148" name="Line 101"/>
          <p:cNvSpPr>
            <a:spLocks noChangeShapeType="1"/>
          </p:cNvSpPr>
          <p:nvPr/>
        </p:nvSpPr>
        <p:spPr bwMode="auto">
          <a:xfrm>
            <a:off x="2500313" y="5143500"/>
            <a:ext cx="4679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solidFill>
                <a:srgbClr val="000000"/>
              </a:solidFill>
            </a:endParaRPr>
          </a:p>
        </p:txBody>
      </p:sp>
      <p:sp>
        <p:nvSpPr>
          <p:cNvPr id="5149" name="Line 105"/>
          <p:cNvSpPr>
            <a:spLocks noChangeShapeType="1"/>
          </p:cNvSpPr>
          <p:nvPr/>
        </p:nvSpPr>
        <p:spPr bwMode="auto">
          <a:xfrm flipH="1" flipV="1">
            <a:off x="7143750" y="4000500"/>
            <a:ext cx="19050" cy="1181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solidFill>
                <a:srgbClr val="000000"/>
              </a:solidFill>
            </a:endParaRPr>
          </a:p>
        </p:txBody>
      </p:sp>
      <p:sp>
        <p:nvSpPr>
          <p:cNvPr id="5150" name="Rectangle 106"/>
          <p:cNvSpPr>
            <a:spLocks noChangeArrowheads="1"/>
          </p:cNvSpPr>
          <p:nvPr/>
        </p:nvSpPr>
        <p:spPr bwMode="auto">
          <a:xfrm>
            <a:off x="5410200" y="4648200"/>
            <a:ext cx="16557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b="1" dirty="0">
                <a:solidFill>
                  <a:srgbClr val="0000FF"/>
                </a:solidFill>
                <a:ea typeface="Arial Unicode MS" panose="020B0604020202020204" pitchFamily="34" charset="-128"/>
                <a:cs typeface="Arial Unicode MS" panose="020B0604020202020204" pitchFamily="34" charset="-128"/>
              </a:rPr>
              <a:t>WAN / INTRANET</a:t>
            </a:r>
          </a:p>
        </p:txBody>
      </p:sp>
      <p:sp>
        <p:nvSpPr>
          <p:cNvPr id="5151" name="AutoShape 107"/>
          <p:cNvSpPr>
            <a:spLocks noChangeArrowheads="1"/>
          </p:cNvSpPr>
          <p:nvPr/>
        </p:nvSpPr>
        <p:spPr bwMode="auto">
          <a:xfrm>
            <a:off x="5410200" y="2819400"/>
            <a:ext cx="792163" cy="215900"/>
          </a:xfrm>
          <a:prstGeom prst="leftRightArrow">
            <a:avLst>
              <a:gd name="adj1" fmla="val 50000"/>
              <a:gd name="adj2" fmla="val 73382"/>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5152" name="Rectangle 108"/>
          <p:cNvSpPr>
            <a:spLocks noChangeArrowheads="1"/>
          </p:cNvSpPr>
          <p:nvPr/>
        </p:nvSpPr>
        <p:spPr bwMode="auto">
          <a:xfrm>
            <a:off x="6172200" y="2743200"/>
            <a:ext cx="863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dirty="0">
                <a:solidFill>
                  <a:srgbClr val="0000FF"/>
                </a:solidFill>
                <a:ea typeface="Arial Unicode MS" panose="020B0604020202020204" pitchFamily="34" charset="-128"/>
                <a:cs typeface="Arial Unicode MS" panose="020B0604020202020204" pitchFamily="34" charset="-128"/>
              </a:rPr>
              <a:t>Web </a:t>
            </a:r>
          </a:p>
          <a:p>
            <a:pPr algn="ctr" eaLnBrk="1" hangingPunct="1"/>
            <a:r>
              <a:rPr lang="en-US" altLang="en-US" sz="1600" b="1" dirty="0">
                <a:solidFill>
                  <a:srgbClr val="0000FF"/>
                </a:solidFill>
                <a:ea typeface="Arial Unicode MS" panose="020B0604020202020204" pitchFamily="34" charset="-128"/>
                <a:cs typeface="Arial Unicode MS" panose="020B0604020202020204" pitchFamily="34" charset="-128"/>
              </a:rPr>
              <a:t>Server</a:t>
            </a:r>
          </a:p>
        </p:txBody>
      </p:sp>
      <p:sp>
        <p:nvSpPr>
          <p:cNvPr id="5153" name="Rectangle 109"/>
          <p:cNvSpPr>
            <a:spLocks noChangeArrowheads="1"/>
          </p:cNvSpPr>
          <p:nvPr/>
        </p:nvSpPr>
        <p:spPr bwMode="auto">
          <a:xfrm>
            <a:off x="7700961" y="2132708"/>
            <a:ext cx="963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solidFill>
                  <a:srgbClr val="0000FF"/>
                </a:solidFill>
                <a:ea typeface="Arial Unicode MS" panose="020B0604020202020204" pitchFamily="34" charset="-128"/>
                <a:cs typeface="Arial Unicode MS" panose="020B0604020202020204" pitchFamily="34" charset="-128"/>
              </a:rPr>
              <a:t>Oracle Database</a:t>
            </a:r>
          </a:p>
          <a:p>
            <a:pPr algn="ctr" eaLnBrk="1" hangingPunct="1"/>
            <a:r>
              <a:rPr lang="en-US" altLang="en-US" sz="1400" b="1" dirty="0">
                <a:solidFill>
                  <a:srgbClr val="0000FF"/>
                </a:solidFill>
                <a:ea typeface="Arial Unicode MS" panose="020B0604020202020204" pitchFamily="34" charset="-128"/>
                <a:cs typeface="Arial Unicode MS" panose="020B0604020202020204" pitchFamily="34" charset="-128"/>
              </a:rPr>
              <a:t>Server</a:t>
            </a:r>
          </a:p>
        </p:txBody>
      </p:sp>
      <p:sp>
        <p:nvSpPr>
          <p:cNvPr id="5154" name="AutoShape 110"/>
          <p:cNvSpPr>
            <a:spLocks noChangeArrowheads="1"/>
          </p:cNvSpPr>
          <p:nvPr/>
        </p:nvSpPr>
        <p:spPr bwMode="auto">
          <a:xfrm>
            <a:off x="6324600" y="2514600"/>
            <a:ext cx="960438" cy="193675"/>
          </a:xfrm>
          <a:prstGeom prst="leftRightArrow">
            <a:avLst>
              <a:gd name="adj1" fmla="val 50000"/>
              <a:gd name="adj2" fmla="val 99180"/>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5155" name="AutoShape 111"/>
          <p:cNvSpPr>
            <a:spLocks noChangeArrowheads="1"/>
          </p:cNvSpPr>
          <p:nvPr/>
        </p:nvSpPr>
        <p:spPr bwMode="auto">
          <a:xfrm>
            <a:off x="7956376" y="2924745"/>
            <a:ext cx="215900" cy="576263"/>
          </a:xfrm>
          <a:prstGeom prst="upDownArrow">
            <a:avLst>
              <a:gd name="adj1" fmla="val 50000"/>
              <a:gd name="adj2" fmla="val 53382"/>
            </a:avLst>
          </a:prstGeom>
          <a:solidFill>
            <a:srgbClr val="0000FF"/>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5156" name="AutoShape 113"/>
          <p:cNvSpPr>
            <a:spLocks noChangeArrowheads="1"/>
          </p:cNvSpPr>
          <p:nvPr/>
        </p:nvSpPr>
        <p:spPr bwMode="auto">
          <a:xfrm>
            <a:off x="6659563" y="3284538"/>
            <a:ext cx="1008062" cy="215900"/>
          </a:xfrm>
          <a:prstGeom prst="leftRightArrow">
            <a:avLst>
              <a:gd name="adj1" fmla="val 50000"/>
              <a:gd name="adj2" fmla="val 93382"/>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5157" name="Text Box 46"/>
          <p:cNvSpPr txBox="1">
            <a:spLocks noChangeArrowheads="1"/>
          </p:cNvSpPr>
          <p:nvPr/>
        </p:nvSpPr>
        <p:spPr bwMode="auto">
          <a:xfrm>
            <a:off x="7285038" y="1409700"/>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121E"/>
                </a:solidFill>
              </a:rPr>
              <a:t>Data Centre</a:t>
            </a:r>
            <a:endParaRPr lang="en-US" altLang="en-US" sz="1600" b="1" dirty="0">
              <a:solidFill>
                <a:srgbClr val="00121E"/>
              </a:solidFill>
            </a:endParaRPr>
          </a:p>
        </p:txBody>
      </p:sp>
      <p:sp>
        <p:nvSpPr>
          <p:cNvPr id="5158" name="Text Box 47"/>
          <p:cNvSpPr txBox="1">
            <a:spLocks noChangeArrowheads="1"/>
          </p:cNvSpPr>
          <p:nvPr/>
        </p:nvSpPr>
        <p:spPr bwMode="auto">
          <a:xfrm>
            <a:off x="7543800" y="4837113"/>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latin typeface="Calibri" panose="020F0502020204030204" pitchFamily="34" charset="0"/>
            </a:endParaRPr>
          </a:p>
        </p:txBody>
      </p:sp>
      <p:sp>
        <p:nvSpPr>
          <p:cNvPr id="5159" name="laptop"/>
          <p:cNvSpPr>
            <a:spLocks noEditPoints="1" noChangeArrowheads="1"/>
          </p:cNvSpPr>
          <p:nvPr/>
        </p:nvSpPr>
        <p:spPr bwMode="auto">
          <a:xfrm>
            <a:off x="7450782" y="5352950"/>
            <a:ext cx="1009650" cy="668338"/>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9797FF"/>
          </a:solidFill>
          <a:ln w="9525">
            <a:solidFill>
              <a:schemeClr val="tx1"/>
            </a:solidFill>
            <a:miter lim="800000"/>
            <a:headEnd/>
            <a:tailEnd/>
          </a:ln>
        </p:spPr>
        <p:txBody>
          <a:bodyPr>
            <a:spAutoFit/>
          </a:bodyPr>
          <a:lstStyle/>
          <a:p>
            <a:endParaRPr lang="en-IN">
              <a:solidFill>
                <a:srgbClr val="000000"/>
              </a:solidFill>
            </a:endParaRPr>
          </a:p>
        </p:txBody>
      </p:sp>
      <p:sp>
        <p:nvSpPr>
          <p:cNvPr id="5160" name="Line 105"/>
          <p:cNvSpPr>
            <a:spLocks noChangeShapeType="1"/>
          </p:cNvSpPr>
          <p:nvPr/>
        </p:nvSpPr>
        <p:spPr bwMode="auto">
          <a:xfrm flipH="1" flipV="1">
            <a:off x="7924800" y="4191000"/>
            <a:ext cx="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solidFill>
                <a:srgbClr val="000000"/>
              </a:solidFill>
            </a:endParaRPr>
          </a:p>
        </p:txBody>
      </p:sp>
      <p:sp>
        <p:nvSpPr>
          <p:cNvPr id="5161" name="Rectangle 51"/>
          <p:cNvSpPr>
            <a:spLocks noChangeArrowheads="1"/>
          </p:cNvSpPr>
          <p:nvPr/>
        </p:nvSpPr>
        <p:spPr bwMode="auto">
          <a:xfrm>
            <a:off x="7010400" y="5994400"/>
            <a:ext cx="1863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121E"/>
                </a:solidFill>
              </a:rPr>
              <a:t>Central Office</a:t>
            </a:r>
          </a:p>
        </p:txBody>
      </p:sp>
      <p:sp>
        <p:nvSpPr>
          <p:cNvPr id="5162" name="Text Box 52"/>
          <p:cNvSpPr txBox="1">
            <a:spLocks noChangeArrowheads="1"/>
          </p:cNvSpPr>
          <p:nvPr/>
        </p:nvSpPr>
        <p:spPr bwMode="auto">
          <a:xfrm>
            <a:off x="7065963" y="4191000"/>
            <a:ext cx="2028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1400" dirty="0">
                <a:solidFill>
                  <a:srgbClr val="0000FF"/>
                </a:solidFill>
                <a:latin typeface="Arial Black" panose="020B0A04020102020204" pitchFamily="34" charset="0"/>
              </a:rPr>
              <a:t>Application Server</a:t>
            </a:r>
          </a:p>
        </p:txBody>
      </p:sp>
      <p:sp>
        <p:nvSpPr>
          <p:cNvPr id="5163" name="TextBox 45"/>
          <p:cNvSpPr txBox="1">
            <a:spLocks noChangeArrowheads="1"/>
          </p:cNvSpPr>
          <p:nvPr/>
        </p:nvSpPr>
        <p:spPr bwMode="auto">
          <a:xfrm>
            <a:off x="1643063" y="0"/>
            <a:ext cx="7043737" cy="58420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FF0000"/>
                </a:solidFill>
                <a:latin typeface="Calibri" panose="020F0502020204030204" pitchFamily="34" charset="0"/>
              </a:rPr>
              <a:t>Present System </a:t>
            </a:r>
            <a:r>
              <a:rPr lang="en-US" altLang="en-US" sz="3200" dirty="0">
                <a:solidFill>
                  <a:srgbClr val="000000"/>
                </a:solidFill>
                <a:latin typeface="Calibri" panose="020F0502020204030204" pitchFamily="34" charset="0"/>
              </a:rPr>
              <a:t>– Based on Oracle</a:t>
            </a:r>
            <a:endParaRPr lang="en-IN" altLang="en-US" sz="3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7021439"/>
      </p:ext>
    </p:extLst>
  </p:cSld>
  <p:clrMapOvr>
    <a:masterClrMapping/>
  </p:clrMapOvr>
  <p:transition spd="slow" advClick="0"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B8FEA69-6227-40AA-9FBD-135A1563433F}"/>
              </a:ext>
            </a:extLst>
          </p:cNvPr>
          <p:cNvSpPr/>
          <p:nvPr/>
        </p:nvSpPr>
        <p:spPr>
          <a:xfrm>
            <a:off x="467544" y="692696"/>
            <a:ext cx="8280920" cy="59669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1">
              <a:lnSpc>
                <a:spcPct val="115000"/>
              </a:lnSpc>
              <a:spcAft>
                <a:spcPts val="0"/>
              </a:spcAft>
            </a:pPr>
            <a:endParaRPr lang="en-IN" sz="1400" dirty="0" smtClean="0">
              <a:solidFill>
                <a:srgbClr val="000000"/>
              </a:solidFill>
            </a:endParaRPr>
          </a:p>
          <a:p>
            <a:pPr lvl="1">
              <a:lnSpc>
                <a:spcPct val="115000"/>
              </a:lnSpc>
              <a:spcAft>
                <a:spcPts val="0"/>
              </a:spcAft>
            </a:pPr>
            <a:endParaRPr lang="en-IN" sz="1400" dirty="0">
              <a:solidFill>
                <a:srgbClr val="000000"/>
              </a:solidFill>
            </a:endParaRPr>
          </a:p>
          <a:p>
            <a:pPr lvl="1">
              <a:lnSpc>
                <a:spcPct val="115000"/>
              </a:lnSpc>
              <a:spcAft>
                <a:spcPts val="0"/>
              </a:spcAft>
            </a:pPr>
            <a:endParaRPr lang="en-IN" sz="1400" dirty="0" smtClean="0">
              <a:solidFill>
                <a:srgbClr val="000000"/>
              </a:solidFill>
            </a:endParaRPr>
          </a:p>
          <a:p>
            <a:pPr marL="742950" lvl="1" indent="-285750">
              <a:lnSpc>
                <a:spcPct val="115000"/>
              </a:lnSpc>
              <a:spcAft>
                <a:spcPts val="0"/>
              </a:spcAft>
              <a:buFont typeface="Wingdings" panose="05000000000000000000" pitchFamily="2" charset="2"/>
              <a:buChar char="§"/>
            </a:pPr>
            <a:r>
              <a:rPr lang="en-IN" sz="1400" dirty="0" smtClean="0">
                <a:solidFill>
                  <a:srgbClr val="000000"/>
                </a:solidFill>
              </a:rPr>
              <a:t>Installer </a:t>
            </a:r>
            <a:r>
              <a:rPr lang="en-IN" sz="1400" dirty="0">
                <a:solidFill>
                  <a:srgbClr val="000000"/>
                </a:solidFill>
              </a:rPr>
              <a:t>needs to be installed only </a:t>
            </a:r>
            <a:r>
              <a:rPr lang="en-IN" sz="1400" dirty="0" smtClean="0">
                <a:solidFill>
                  <a:srgbClr val="000000"/>
                </a:solidFill>
              </a:rPr>
              <a:t>once, for </a:t>
            </a:r>
            <a:r>
              <a:rPr lang="en-IN" sz="1400" dirty="0">
                <a:solidFill>
                  <a:srgbClr val="000000"/>
                </a:solidFill>
              </a:rPr>
              <a:t>filing of returns but in case of any update of installer, new installer should be downloaded and </a:t>
            </a:r>
            <a:r>
              <a:rPr lang="en-IN" sz="1400" dirty="0" smtClean="0">
                <a:solidFill>
                  <a:srgbClr val="000000"/>
                </a:solidFill>
              </a:rPr>
              <a:t>has to be installed </a:t>
            </a:r>
            <a:r>
              <a:rPr lang="en-IN" sz="1400" dirty="0">
                <a:solidFill>
                  <a:srgbClr val="000000"/>
                </a:solidFill>
              </a:rPr>
              <a:t>from </a:t>
            </a:r>
            <a:r>
              <a:rPr lang="en-IN" sz="1400" dirty="0" smtClean="0">
                <a:solidFill>
                  <a:srgbClr val="000000"/>
                </a:solidFill>
              </a:rPr>
              <a:t>the portal</a:t>
            </a:r>
            <a:r>
              <a:rPr lang="en-IN" sz="1400" dirty="0">
                <a:solidFill>
                  <a:srgbClr val="000000"/>
                </a:solidFill>
              </a:rPr>
              <a:t>.</a:t>
            </a:r>
          </a:p>
          <a:p>
            <a:endParaRPr lang="en-IN" sz="1600" dirty="0">
              <a:solidFill>
                <a:srgbClr val="000000"/>
              </a:solidFill>
            </a:endParaRPr>
          </a:p>
          <a:p>
            <a:endParaRPr lang="en-IN" sz="1600" dirty="0">
              <a:solidFill>
                <a:srgbClr val="000000"/>
              </a:solidFill>
            </a:endParaRPr>
          </a:p>
          <a:p>
            <a:endParaRPr lang="en-IN" sz="1800" b="1" dirty="0">
              <a:solidFill>
                <a:srgbClr val="000000"/>
              </a:solidFill>
            </a:endParaRPr>
          </a:p>
          <a:p>
            <a:endParaRPr lang="en-IN" sz="1800" b="1" dirty="0">
              <a:solidFill>
                <a:srgbClr val="000000"/>
              </a:solidFill>
            </a:endParaRPr>
          </a:p>
          <a:p>
            <a:endParaRPr lang="en-IN" sz="1800" b="1" dirty="0">
              <a:solidFill>
                <a:srgbClr val="000000"/>
              </a:solidFill>
            </a:endParaRPr>
          </a:p>
          <a:p>
            <a:endParaRPr lang="en-IN" sz="1800" b="1" dirty="0">
              <a:solidFill>
                <a:srgbClr val="000000"/>
              </a:solidFill>
            </a:endParaRPr>
          </a:p>
          <a:p>
            <a:endParaRPr lang="en-IN" sz="1800" b="1" dirty="0">
              <a:solidFill>
                <a:srgbClr val="000000"/>
              </a:solidFill>
            </a:endParaRPr>
          </a:p>
          <a:p>
            <a:endParaRPr lang="en-IN" sz="1800" b="1" dirty="0">
              <a:solidFill>
                <a:srgbClr val="000000"/>
              </a:solidFill>
            </a:endParaRPr>
          </a:p>
          <a:p>
            <a:endParaRPr lang="en-IN" sz="1800" dirty="0" smtClean="0">
              <a:solidFill>
                <a:srgbClr val="000000"/>
              </a:solidFill>
            </a:endParaRPr>
          </a:p>
          <a:p>
            <a:endParaRPr lang="en-IN" sz="1800" dirty="0">
              <a:solidFill>
                <a:srgbClr val="000000"/>
              </a:solidFill>
            </a:endParaRPr>
          </a:p>
          <a:p>
            <a:endParaRPr lang="en-IN" sz="1800" dirty="0" smtClean="0">
              <a:solidFill>
                <a:srgbClr val="000000"/>
              </a:solidFill>
            </a:endParaRPr>
          </a:p>
          <a:p>
            <a:endParaRPr lang="en-IN" sz="1800" dirty="0" smtClean="0">
              <a:solidFill>
                <a:srgbClr val="000000"/>
              </a:solidFill>
            </a:endParaRPr>
          </a:p>
          <a:p>
            <a:pPr marL="742950" lvl="1" indent="-285750">
              <a:buFont typeface="Wingdings" panose="05000000000000000000" pitchFamily="2" charset="2"/>
              <a:buChar char="§"/>
            </a:pPr>
            <a:r>
              <a:rPr lang="en-IN" sz="1400" dirty="0" smtClean="0">
                <a:solidFill>
                  <a:srgbClr val="000000"/>
                </a:solidFill>
              </a:rPr>
              <a:t>Before </a:t>
            </a:r>
            <a:r>
              <a:rPr lang="en-IN" sz="1400" dirty="0">
                <a:solidFill>
                  <a:srgbClr val="000000"/>
                </a:solidFill>
              </a:rPr>
              <a:t>installing new version, uninstall the older version of return installer </a:t>
            </a:r>
            <a:r>
              <a:rPr lang="en-IN" sz="1400" dirty="0" smtClean="0">
                <a:solidFill>
                  <a:srgbClr val="000000"/>
                </a:solidFill>
              </a:rPr>
              <a:t>from system </a:t>
            </a:r>
            <a:r>
              <a:rPr lang="en-IN" sz="1400" dirty="0">
                <a:solidFill>
                  <a:srgbClr val="000000"/>
                </a:solidFill>
              </a:rPr>
              <a:t>from the Control Panel and delete </a:t>
            </a:r>
            <a:r>
              <a:rPr lang="en-IN" sz="1400" b="1" dirty="0">
                <a:solidFill>
                  <a:srgbClr val="FF0000"/>
                </a:solidFill>
              </a:rPr>
              <a:t>“RBI </a:t>
            </a:r>
            <a:r>
              <a:rPr lang="en-IN" sz="1400" b="1" dirty="0" err="1">
                <a:solidFill>
                  <a:srgbClr val="FF0000"/>
                </a:solidFill>
              </a:rPr>
              <a:t>iFile</a:t>
            </a:r>
            <a:r>
              <a:rPr lang="en-IN" sz="1400" b="1" dirty="0">
                <a:solidFill>
                  <a:srgbClr val="FF0000"/>
                </a:solidFill>
              </a:rPr>
              <a:t>”</a:t>
            </a:r>
            <a:r>
              <a:rPr lang="en-IN" sz="1400" dirty="0">
                <a:solidFill>
                  <a:srgbClr val="000000"/>
                </a:solidFill>
              </a:rPr>
              <a:t> folder from C drive.</a:t>
            </a:r>
          </a:p>
          <a:p>
            <a:endParaRPr lang="en-IN" sz="1800" b="1" dirty="0">
              <a:solidFill>
                <a:srgbClr val="000000"/>
              </a:solidFill>
            </a:endParaRPr>
          </a:p>
          <a:p>
            <a:endParaRPr lang="en-IN" sz="1800" b="1" dirty="0">
              <a:solidFill>
                <a:srgbClr val="000000"/>
              </a:solidFill>
            </a:endParaRPr>
          </a:p>
          <a:p>
            <a:endParaRPr lang="en-IN" sz="1800" b="1" dirty="0">
              <a:solidFill>
                <a:srgbClr val="000000"/>
              </a:solidFill>
            </a:endParaRPr>
          </a:p>
          <a:p>
            <a:endParaRPr lang="en-IN" sz="1800" b="1" dirty="0">
              <a:solidFill>
                <a:srgbClr val="000000"/>
              </a:solidFill>
            </a:endParaRPr>
          </a:p>
          <a:p>
            <a:endParaRPr lang="en-IN" sz="1800" b="1" dirty="0">
              <a:solidFill>
                <a:srgbClr val="000000"/>
              </a:solidFill>
            </a:endParaRPr>
          </a:p>
          <a:p>
            <a:endParaRPr lang="en-IN" sz="1800" b="1" dirty="0">
              <a:solidFill>
                <a:srgbClr val="000000"/>
              </a:solidFill>
            </a:endParaRPr>
          </a:p>
        </p:txBody>
      </p:sp>
      <p:sp>
        <p:nvSpPr>
          <p:cNvPr id="6" name="Rectangle 5"/>
          <p:cNvSpPr/>
          <p:nvPr/>
        </p:nvSpPr>
        <p:spPr>
          <a:xfrm>
            <a:off x="3275856" y="205995"/>
            <a:ext cx="2319866" cy="461665"/>
          </a:xfrm>
          <a:prstGeom prst="rect">
            <a:avLst/>
          </a:prstGeom>
        </p:spPr>
        <p:txBody>
          <a:bodyPr wrap="none">
            <a:spAutoFit/>
          </a:bodyPr>
          <a:lstStyle/>
          <a:p>
            <a:r>
              <a:rPr lang="en-IN" b="1" dirty="0" smtClean="0">
                <a:solidFill>
                  <a:srgbClr val="FF0000"/>
                </a:solidFill>
                <a:latin typeface="Arial" panose="020B0604020202020204" pitchFamily="34" charset="0"/>
                <a:cs typeface="Arial" panose="020B0604020202020204" pitchFamily="34" charset="0"/>
              </a:rPr>
              <a:t>Notable points</a:t>
            </a:r>
            <a:endParaRPr lang="en-IN" dirty="0">
              <a:solidFill>
                <a:srgbClr val="FF0000"/>
              </a:solidFill>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988840"/>
            <a:ext cx="5648325" cy="2664296"/>
          </a:xfrm>
          <a:prstGeom prst="rect">
            <a:avLst/>
          </a:prstGeom>
          <a:noFill/>
          <a:ln>
            <a:noFill/>
          </a:ln>
        </p:spPr>
      </p:pic>
    </p:spTree>
    <p:extLst>
      <p:ext uri="{BB962C8B-B14F-4D97-AF65-F5344CB8AC3E}">
        <p14:creationId xmlns:p14="http://schemas.microsoft.com/office/powerpoint/2010/main" val="184009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5616624"/>
          </a:xfrm>
        </p:spPr>
        <p:txBody>
          <a:bodyPr/>
          <a:lstStyle/>
          <a:p>
            <a:r>
              <a:rPr lang="en-IN" sz="2400" dirty="0" smtClean="0"/>
              <a:t>Timeliness of submission.</a:t>
            </a:r>
          </a:p>
          <a:p>
            <a:pPr lvl="1"/>
            <a:r>
              <a:rPr lang="en-IN" sz="1400" dirty="0"/>
              <a:t>E-mail alerts – 5, 10, 15</a:t>
            </a:r>
            <a:r>
              <a:rPr lang="en-IN" sz="1400" baseline="30000" dirty="0"/>
              <a:t>th</a:t>
            </a:r>
            <a:r>
              <a:rPr lang="en-IN" sz="1400" dirty="0"/>
              <a:t>- to CEO.</a:t>
            </a:r>
          </a:p>
          <a:p>
            <a:pPr lvl="1"/>
            <a:r>
              <a:rPr lang="en-IN" sz="1400" dirty="0"/>
              <a:t>Penalty </a:t>
            </a:r>
            <a:r>
              <a:rPr lang="en-IN" sz="1400" dirty="0" smtClean="0"/>
              <a:t>provision</a:t>
            </a:r>
          </a:p>
          <a:p>
            <a:pPr lvl="1"/>
            <a:r>
              <a:rPr lang="en-IN" sz="1400" dirty="0" smtClean="0"/>
              <a:t>Fixed window of submission – Contact RO for revision.</a:t>
            </a:r>
          </a:p>
          <a:p>
            <a:pPr marL="344487" lvl="1" indent="0">
              <a:buNone/>
            </a:pPr>
            <a:endParaRPr lang="en-IN" sz="2000" dirty="0"/>
          </a:p>
          <a:p>
            <a:r>
              <a:rPr lang="en-IN" sz="2400" dirty="0" smtClean="0"/>
              <a:t>Accountability </a:t>
            </a:r>
          </a:p>
          <a:p>
            <a:pPr lvl="1"/>
            <a:r>
              <a:rPr lang="en-IN" sz="1400" dirty="0" smtClean="0"/>
              <a:t>Maker Checker</a:t>
            </a:r>
          </a:p>
          <a:p>
            <a:pPr lvl="1"/>
            <a:r>
              <a:rPr lang="en-IN" sz="1400" dirty="0" smtClean="0"/>
              <a:t>Digital Signature.</a:t>
            </a:r>
          </a:p>
          <a:p>
            <a:pPr marL="344487" lvl="1" indent="0">
              <a:buNone/>
            </a:pPr>
            <a:endParaRPr lang="en-IN" sz="2000" dirty="0" smtClean="0"/>
          </a:p>
          <a:p>
            <a:r>
              <a:rPr lang="en-IN" sz="2400" dirty="0" smtClean="0"/>
              <a:t>Authentic data</a:t>
            </a:r>
          </a:p>
          <a:p>
            <a:pPr marL="0" indent="0">
              <a:buNone/>
            </a:pPr>
            <a:endParaRPr lang="en-IN" sz="2400" dirty="0" smtClean="0"/>
          </a:p>
          <a:p>
            <a:r>
              <a:rPr lang="en-IN" sz="2400" dirty="0" smtClean="0"/>
              <a:t>Data validation checks</a:t>
            </a:r>
          </a:p>
          <a:p>
            <a:pPr lvl="1"/>
            <a:r>
              <a:rPr lang="en-IN" sz="1400" dirty="0" smtClean="0"/>
              <a:t>Intra sheet</a:t>
            </a:r>
          </a:p>
          <a:p>
            <a:pPr lvl="1"/>
            <a:r>
              <a:rPr lang="en-IN" sz="1400" dirty="0" smtClean="0"/>
              <a:t>Inter sheet</a:t>
            </a:r>
          </a:p>
          <a:p>
            <a:pPr lvl="1"/>
            <a:r>
              <a:rPr lang="en-IN" sz="1400" dirty="0" smtClean="0"/>
              <a:t>Inter return</a:t>
            </a:r>
          </a:p>
          <a:p>
            <a:pPr marL="344487" lvl="1" indent="0">
              <a:buNone/>
            </a:pPr>
            <a:endParaRPr lang="en-IN" sz="2000" dirty="0" smtClean="0"/>
          </a:p>
        </p:txBody>
      </p:sp>
    </p:spTree>
    <p:extLst>
      <p:ext uri="{BB962C8B-B14F-4D97-AF65-F5344CB8AC3E}">
        <p14:creationId xmlns:p14="http://schemas.microsoft.com/office/powerpoint/2010/main" val="1447390964"/>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5805264"/>
          </a:xfrm>
        </p:spPr>
        <p:txBody>
          <a:bodyPr/>
          <a:lstStyle/>
          <a:p>
            <a:pPr marL="0" indent="0">
              <a:buNone/>
            </a:pPr>
            <a:endParaRPr lang="en-IN" sz="2400" dirty="0" smtClean="0"/>
          </a:p>
          <a:p>
            <a:r>
              <a:rPr lang="en-IN" sz="2400" dirty="0" smtClean="0"/>
              <a:t>New Returns –</a:t>
            </a:r>
          </a:p>
          <a:p>
            <a:pPr lvl="1"/>
            <a:r>
              <a:rPr lang="en-IN" sz="1400" dirty="0" smtClean="0"/>
              <a:t>DNBS10</a:t>
            </a:r>
          </a:p>
          <a:p>
            <a:pPr lvl="1"/>
            <a:r>
              <a:rPr lang="en-IN" sz="1400" dirty="0" smtClean="0"/>
              <a:t>ALM</a:t>
            </a:r>
          </a:p>
          <a:p>
            <a:pPr lvl="1"/>
            <a:r>
              <a:rPr lang="en-IN" sz="1400" dirty="0" smtClean="0"/>
              <a:t>CIC and P2P</a:t>
            </a:r>
          </a:p>
          <a:p>
            <a:pPr lvl="1"/>
            <a:r>
              <a:rPr lang="en-IN" sz="1400" dirty="0" smtClean="0"/>
              <a:t>AA</a:t>
            </a:r>
          </a:p>
          <a:p>
            <a:pPr lvl="1"/>
            <a:endParaRPr lang="en-IN" sz="2000" dirty="0" smtClean="0"/>
          </a:p>
          <a:p>
            <a:r>
              <a:rPr lang="en-IN" sz="2400" dirty="0" smtClean="0"/>
              <a:t>Profile update</a:t>
            </a:r>
          </a:p>
          <a:p>
            <a:endParaRPr lang="en-IN" sz="2400" dirty="0"/>
          </a:p>
          <a:p>
            <a:r>
              <a:rPr lang="en-IN" sz="2400" dirty="0"/>
              <a:t>Will be sole platform – dispensing with hardcopies etc.</a:t>
            </a:r>
          </a:p>
          <a:p>
            <a:pPr marL="344487" lvl="1" indent="0">
              <a:buNone/>
            </a:pPr>
            <a:endParaRPr lang="en-IN" sz="2000" dirty="0" smtClean="0"/>
          </a:p>
        </p:txBody>
      </p:sp>
    </p:spTree>
    <p:extLst>
      <p:ext uri="{BB962C8B-B14F-4D97-AF65-F5344CB8AC3E}">
        <p14:creationId xmlns:p14="http://schemas.microsoft.com/office/powerpoint/2010/main" val="3826631574"/>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B8FEA69-6227-40AA-9FBD-135A1563433F}"/>
              </a:ext>
            </a:extLst>
          </p:cNvPr>
          <p:cNvSpPr/>
          <p:nvPr/>
        </p:nvSpPr>
        <p:spPr>
          <a:xfrm>
            <a:off x="464234" y="702409"/>
            <a:ext cx="8356238" cy="603895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lnSpc>
                <a:spcPct val="114000"/>
              </a:lnSpc>
            </a:pPr>
            <a:endParaRPr lang="en-IN" sz="1400" dirty="0" smtClean="0">
              <a:solidFill>
                <a:srgbClr val="000000"/>
              </a:solidFill>
            </a:endParaRPr>
          </a:p>
          <a:p>
            <a:pPr algn="ctr">
              <a:lnSpc>
                <a:spcPct val="114000"/>
              </a:lnSpc>
            </a:pPr>
            <a:endParaRPr lang="en-IN" sz="1400" b="1" dirty="0" smtClean="0">
              <a:solidFill>
                <a:srgbClr val="000000"/>
              </a:solidFill>
            </a:endParaRPr>
          </a:p>
          <a:p>
            <a:pPr algn="ctr">
              <a:lnSpc>
                <a:spcPct val="114000"/>
              </a:lnSpc>
            </a:pPr>
            <a:endParaRPr lang="en-IN" sz="1400" b="1" dirty="0">
              <a:solidFill>
                <a:srgbClr val="000000"/>
              </a:solidFill>
            </a:endParaRPr>
          </a:p>
          <a:p>
            <a:pPr algn="ctr">
              <a:lnSpc>
                <a:spcPct val="114000"/>
              </a:lnSpc>
            </a:pPr>
            <a:endParaRPr lang="en-IN" sz="1400" b="1" dirty="0" smtClean="0">
              <a:solidFill>
                <a:srgbClr val="000000"/>
              </a:solidFill>
            </a:endParaRPr>
          </a:p>
          <a:p>
            <a:pPr algn="ctr">
              <a:lnSpc>
                <a:spcPct val="114000"/>
              </a:lnSpc>
            </a:pPr>
            <a:r>
              <a:rPr lang="en-IN" sz="1900" b="1" dirty="0" smtClean="0">
                <a:solidFill>
                  <a:srgbClr val="000000"/>
                </a:solidFill>
              </a:rPr>
              <a:t>For any kind of support for smooth filing of returns in the XRBL system, please contact us on the following e-mail </a:t>
            </a:r>
            <a:r>
              <a:rPr lang="en-IN" sz="1900" b="1" dirty="0" smtClean="0">
                <a:solidFill>
                  <a:srgbClr val="000000"/>
                </a:solidFill>
              </a:rPr>
              <a:t>ID:</a:t>
            </a:r>
            <a:endParaRPr lang="en-IN" sz="1900" b="1" dirty="0" smtClean="0">
              <a:solidFill>
                <a:srgbClr val="000000"/>
              </a:solidFill>
            </a:endParaRPr>
          </a:p>
          <a:p>
            <a:pPr algn="ctr">
              <a:lnSpc>
                <a:spcPct val="114000"/>
              </a:lnSpc>
            </a:pPr>
            <a:endParaRPr lang="en-IN" sz="1900" b="1" dirty="0" smtClean="0">
              <a:solidFill>
                <a:srgbClr val="000000"/>
              </a:solidFill>
            </a:endParaRPr>
          </a:p>
          <a:p>
            <a:pPr algn="ctr">
              <a:lnSpc>
                <a:spcPct val="114000"/>
              </a:lnSpc>
            </a:pPr>
            <a:r>
              <a:rPr lang="en-IN" sz="2000" dirty="0" smtClean="0">
                <a:hlinkClick r:id="rId3"/>
              </a:rPr>
              <a:t>rbixbrlsupport@irisbusiness.com</a:t>
            </a:r>
            <a:endParaRPr lang="en-IN" sz="2000" dirty="0" smtClean="0"/>
          </a:p>
          <a:p>
            <a:pPr algn="ctr">
              <a:lnSpc>
                <a:spcPct val="114000"/>
              </a:lnSpc>
            </a:pPr>
            <a:r>
              <a:rPr lang="en-IN" sz="2000" dirty="0" smtClean="0">
                <a:solidFill>
                  <a:srgbClr val="000000"/>
                </a:solidFill>
                <a:hlinkClick r:id="rId4"/>
              </a:rPr>
              <a:t>cosmosdnbskolkata@rbi.org.in</a:t>
            </a:r>
            <a:r>
              <a:rPr lang="en-IN" sz="2000" dirty="0" smtClean="0">
                <a:solidFill>
                  <a:srgbClr val="000000"/>
                </a:solidFill>
              </a:rPr>
              <a:t>  </a:t>
            </a:r>
            <a:endParaRPr lang="en-IN" sz="2000" dirty="0" smtClean="0">
              <a:solidFill>
                <a:srgbClr val="000000"/>
              </a:solidFill>
            </a:endParaRPr>
          </a:p>
          <a:p>
            <a:pPr algn="ctr">
              <a:lnSpc>
                <a:spcPct val="114000"/>
              </a:lnSpc>
            </a:pPr>
            <a:endParaRPr lang="en-IN" sz="2000" dirty="0">
              <a:solidFill>
                <a:srgbClr val="000000"/>
              </a:solidFill>
            </a:endParaRPr>
          </a:p>
          <a:p>
            <a:pPr algn="just">
              <a:lnSpc>
                <a:spcPct val="114000"/>
              </a:lnSpc>
            </a:pPr>
            <a:r>
              <a:rPr lang="en-IN" b="1" dirty="0" smtClean="0">
                <a:solidFill>
                  <a:srgbClr val="000000"/>
                </a:solidFill>
              </a:rPr>
              <a:t>Help Lines: </a:t>
            </a:r>
            <a:r>
              <a:rPr lang="en-IN" b="1" dirty="0" smtClean="0">
                <a:solidFill>
                  <a:srgbClr val="000000"/>
                </a:solidFill>
              </a:rPr>
              <a:t>033-2231 0201</a:t>
            </a:r>
            <a:endParaRPr lang="en-IN" sz="1400" dirty="0" smtClean="0">
              <a:solidFill>
                <a:srgbClr val="000000"/>
              </a:solidFill>
            </a:endParaRPr>
          </a:p>
          <a:p>
            <a:pPr algn="just">
              <a:lnSpc>
                <a:spcPct val="114000"/>
              </a:lnSpc>
            </a:pPr>
            <a:endParaRPr lang="en-IN" sz="1400" dirty="0">
              <a:solidFill>
                <a:srgbClr val="000000"/>
              </a:solidFill>
            </a:endParaRPr>
          </a:p>
          <a:p>
            <a:pPr algn="just">
              <a:lnSpc>
                <a:spcPct val="114000"/>
              </a:lnSpc>
            </a:pPr>
            <a:endParaRPr lang="en-IN" sz="1400" dirty="0" smtClean="0">
              <a:solidFill>
                <a:srgbClr val="000000"/>
              </a:solidFill>
            </a:endParaRPr>
          </a:p>
          <a:p>
            <a:pPr algn="just">
              <a:lnSpc>
                <a:spcPct val="114000"/>
              </a:lnSpc>
            </a:pPr>
            <a:endParaRPr lang="en-IN" sz="1400" dirty="0">
              <a:solidFill>
                <a:srgbClr val="000000"/>
              </a:solidFill>
            </a:endParaRPr>
          </a:p>
          <a:p>
            <a:pPr algn="just">
              <a:lnSpc>
                <a:spcPct val="114000"/>
              </a:lnSpc>
            </a:pPr>
            <a:endParaRPr lang="en-IN" sz="1400" dirty="0" smtClean="0">
              <a:solidFill>
                <a:srgbClr val="000000"/>
              </a:solidFill>
            </a:endParaRPr>
          </a:p>
          <a:p>
            <a:pPr algn="just"/>
            <a:endParaRPr lang="en-IN" sz="1400" b="1" dirty="0">
              <a:solidFill>
                <a:srgbClr val="000000"/>
              </a:solidFill>
            </a:endParaRPr>
          </a:p>
          <a:p>
            <a:pPr algn="just"/>
            <a:endParaRPr lang="en-IN" sz="1400" b="1" dirty="0">
              <a:solidFill>
                <a:srgbClr val="0000FF"/>
              </a:solidFill>
            </a:endParaRPr>
          </a:p>
        </p:txBody>
      </p:sp>
      <p:sp>
        <p:nvSpPr>
          <p:cNvPr id="2" name="Rectangle 1"/>
          <p:cNvSpPr/>
          <p:nvPr/>
        </p:nvSpPr>
        <p:spPr>
          <a:xfrm>
            <a:off x="2195736" y="116632"/>
            <a:ext cx="5257401" cy="461665"/>
          </a:xfrm>
          <a:prstGeom prst="rect">
            <a:avLst/>
          </a:prstGeom>
        </p:spPr>
        <p:txBody>
          <a:bodyPr wrap="none">
            <a:spAutoFit/>
          </a:bodyPr>
          <a:lstStyle/>
          <a:p>
            <a:r>
              <a:rPr lang="en-IN" b="1" dirty="0" smtClean="0">
                <a:latin typeface="Arial" panose="020B0604020202020204" pitchFamily="34" charset="0"/>
                <a:cs typeface="Arial" panose="020B0604020202020204" pitchFamily="34" charset="0"/>
              </a:rPr>
              <a:t>XBRL Help Desk Support Contacts</a:t>
            </a:r>
            <a:endParaRPr lang="en-IN" dirty="0"/>
          </a:p>
        </p:txBody>
      </p:sp>
    </p:spTree>
    <p:extLst>
      <p:ext uri="{BB962C8B-B14F-4D97-AF65-F5344CB8AC3E}">
        <p14:creationId xmlns:p14="http://schemas.microsoft.com/office/powerpoint/2010/main" val="10566093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609600" y="2209800"/>
            <a:ext cx="8001000" cy="2057400"/>
          </a:xfrm>
        </p:spPr>
        <p:txBody>
          <a:bodyPr/>
          <a:lstStyle/>
          <a:p>
            <a:pPr marL="85725" indent="0" algn="ctr" eaLnBrk="1" hangingPunct="1">
              <a:buFont typeface="Wingdings" pitchFamily="2" charset="2"/>
              <a:buNone/>
              <a:defRPr/>
            </a:pPr>
            <a:r>
              <a:rPr lang="en-US" sz="8800" i="1" dirty="0">
                <a:solidFill>
                  <a:srgbClr val="1A04BC"/>
                </a:solidFill>
              </a:rPr>
              <a:t>Thank You</a:t>
            </a:r>
          </a:p>
        </p:txBody>
      </p:sp>
    </p:spTree>
    <p:extLst>
      <p:ext uri="{BB962C8B-B14F-4D97-AF65-F5344CB8AC3E}">
        <p14:creationId xmlns:p14="http://schemas.microsoft.com/office/powerpoint/2010/main" val="121151362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61256" y="277813"/>
            <a:ext cx="7543800" cy="630907"/>
          </a:xfrm>
        </p:spPr>
        <p:txBody>
          <a:bodyPr/>
          <a:lstStyle/>
          <a:p>
            <a:pPr algn="ctr" eaLnBrk="1" hangingPunct="1"/>
            <a:r>
              <a:rPr lang="en-US" altLang="en-US" sz="2200" b="1" dirty="0"/>
              <a:t>Present </a:t>
            </a:r>
            <a:r>
              <a:rPr lang="en-US" altLang="en-US" sz="2200" b="1" dirty="0" smtClean="0"/>
              <a:t>System </a:t>
            </a:r>
            <a:r>
              <a:rPr lang="en-US" altLang="en-US" sz="2200" b="1" dirty="0"/>
              <a:t>of </a:t>
            </a:r>
            <a:r>
              <a:rPr lang="en-US" altLang="en-US" sz="2200" b="1" dirty="0" smtClean="0"/>
              <a:t>Reporting in COSMOS Application </a:t>
            </a:r>
            <a:endParaRPr lang="en-US" altLang="en-US" sz="2200" b="1" dirty="0"/>
          </a:p>
        </p:txBody>
      </p:sp>
      <p:sp>
        <p:nvSpPr>
          <p:cNvPr id="6147" name="Rectangle 3"/>
          <p:cNvSpPr>
            <a:spLocks noGrp="1" noChangeArrowheads="1"/>
          </p:cNvSpPr>
          <p:nvPr>
            <p:ph type="body" idx="1"/>
          </p:nvPr>
        </p:nvSpPr>
        <p:spPr>
          <a:xfrm>
            <a:off x="179512" y="908720"/>
            <a:ext cx="8507288" cy="5832648"/>
          </a:xfrm>
        </p:spPr>
        <p:style>
          <a:lnRef idx="2">
            <a:schemeClr val="accent2"/>
          </a:lnRef>
          <a:fillRef idx="1">
            <a:schemeClr val="lt1"/>
          </a:fillRef>
          <a:effectRef idx="0">
            <a:schemeClr val="accent2"/>
          </a:effectRef>
          <a:fontRef idx="minor">
            <a:schemeClr val="dk1"/>
          </a:fontRef>
        </p:style>
        <p:txBody>
          <a:bodyPr/>
          <a:lstStyle/>
          <a:p>
            <a:pPr marL="0" indent="0" algn="just" eaLnBrk="1" hangingPunct="1">
              <a:buNone/>
            </a:pPr>
            <a:r>
              <a:rPr lang="en-US" altLang="en-US" sz="1200" b="1" dirty="0">
                <a:solidFill>
                  <a:srgbClr val="1A04BC"/>
                </a:solidFill>
              </a:rPr>
              <a:t>Features of COSMOS application</a:t>
            </a:r>
          </a:p>
          <a:p>
            <a:pPr marL="0" indent="0" algn="just" eaLnBrk="1" hangingPunct="1">
              <a:buNone/>
            </a:pPr>
            <a:r>
              <a:rPr lang="en-US" altLang="en-US" sz="1200" b="1" dirty="0">
                <a:solidFill>
                  <a:schemeClr val="tx1"/>
                </a:solidFill>
              </a:rPr>
              <a:t>(</a:t>
            </a:r>
            <a:r>
              <a:rPr lang="en-US" altLang="en-US" sz="1200" b="1" dirty="0" err="1">
                <a:solidFill>
                  <a:schemeClr val="tx1"/>
                </a:solidFill>
              </a:rPr>
              <a:t>i</a:t>
            </a:r>
            <a:r>
              <a:rPr lang="en-US" altLang="en-US" sz="1200" b="1" dirty="0">
                <a:solidFill>
                  <a:schemeClr val="tx1"/>
                </a:solidFill>
              </a:rPr>
              <a:t>) Front End Login: Web based Application (</a:t>
            </a:r>
            <a:r>
              <a:rPr lang="en-US" altLang="en-US" sz="1200" b="1" dirty="0">
                <a:solidFill>
                  <a:schemeClr val="tx1"/>
                </a:solidFill>
                <a:hlinkClick r:id="rId2"/>
              </a:rPr>
              <a:t>https://cosmos.rbi.org.in</a:t>
            </a:r>
            <a:r>
              <a:rPr lang="en-US" altLang="en-US" sz="1200" b="1" dirty="0">
                <a:solidFill>
                  <a:schemeClr val="tx1"/>
                </a:solidFill>
              </a:rPr>
              <a:t>)</a:t>
            </a:r>
          </a:p>
          <a:p>
            <a:pPr marL="1795463" lvl="5" indent="0" algn="just">
              <a:buNone/>
            </a:pPr>
            <a:r>
              <a:rPr lang="en-US" altLang="en-US" sz="1200" b="1" dirty="0">
                <a:solidFill>
                  <a:schemeClr val="tx1"/>
                </a:solidFill>
              </a:rPr>
              <a:t>User Id: </a:t>
            </a:r>
          </a:p>
          <a:p>
            <a:pPr marL="1795463" lvl="5" indent="0" algn="just">
              <a:buNone/>
            </a:pPr>
            <a:r>
              <a:rPr lang="en-US" altLang="en-US" sz="1200" b="1" dirty="0">
                <a:solidFill>
                  <a:schemeClr val="tx1"/>
                </a:solidFill>
              </a:rPr>
              <a:t>Password:</a:t>
            </a:r>
          </a:p>
          <a:p>
            <a:pPr marL="0" indent="0" algn="just" eaLnBrk="1" hangingPunct="1">
              <a:buNone/>
            </a:pPr>
            <a:r>
              <a:rPr lang="en-US" altLang="en-US" sz="1200" b="1" dirty="0">
                <a:solidFill>
                  <a:schemeClr val="tx1"/>
                </a:solidFill>
              </a:rPr>
              <a:t>(ii) Back End Database</a:t>
            </a:r>
            <a:r>
              <a:rPr lang="en-US" altLang="en-US" sz="1200" b="1" dirty="0" smtClean="0">
                <a:solidFill>
                  <a:schemeClr val="tx1"/>
                </a:solidFill>
              </a:rPr>
              <a:t>:</a:t>
            </a:r>
            <a:r>
              <a:rPr lang="en-US" altLang="en-US" sz="1200" b="1" dirty="0" smtClean="0">
                <a:solidFill>
                  <a:srgbClr val="1A04BC"/>
                </a:solidFill>
              </a:rPr>
              <a:t> </a:t>
            </a:r>
            <a:r>
              <a:rPr lang="en-US" altLang="en-US" sz="1200" dirty="0" smtClean="0"/>
              <a:t>Present </a:t>
            </a:r>
            <a:r>
              <a:rPr lang="en-US" altLang="en-US" sz="1200" dirty="0"/>
              <a:t>COSMOS Returns data is stored in Oracle </a:t>
            </a:r>
            <a:r>
              <a:rPr lang="en-US" altLang="en-US" sz="1200" dirty="0" smtClean="0"/>
              <a:t>Database</a:t>
            </a:r>
            <a:endParaRPr lang="en-US" altLang="en-US" sz="1200" dirty="0"/>
          </a:p>
          <a:p>
            <a:pPr algn="just" eaLnBrk="1" hangingPunct="1">
              <a:spcBef>
                <a:spcPts val="0"/>
              </a:spcBef>
              <a:buFont typeface="Wingdings" panose="05000000000000000000" pitchFamily="2" charset="2"/>
              <a:buChar char="Ø"/>
            </a:pPr>
            <a:endParaRPr lang="en-US" altLang="en-US" sz="1200" dirty="0">
              <a:solidFill>
                <a:schemeClr val="tx1"/>
              </a:solidFill>
            </a:endParaRPr>
          </a:p>
          <a:p>
            <a:pPr marL="0" indent="0" algn="just" eaLnBrk="1" hangingPunct="1">
              <a:buNone/>
            </a:pPr>
            <a:r>
              <a:rPr lang="en-US" altLang="en-US" sz="1200" b="1" dirty="0">
                <a:solidFill>
                  <a:schemeClr val="tx1"/>
                </a:solidFill>
              </a:rPr>
              <a:t>(iii) Filling of Off-line Returns in COSMOS Application</a:t>
            </a:r>
            <a:endParaRPr lang="en-US" altLang="en-US" sz="1200" dirty="0">
              <a:solidFill>
                <a:schemeClr val="tx1"/>
              </a:solidFill>
            </a:endParaRPr>
          </a:p>
          <a:p>
            <a:pPr lvl="1" algn="just" eaLnBrk="1" hangingPunct="1">
              <a:buFont typeface="Wingdings" panose="05000000000000000000" pitchFamily="2" charset="2"/>
              <a:buChar char="Ø"/>
            </a:pPr>
            <a:r>
              <a:rPr lang="en-US" altLang="en-US" sz="1200" dirty="0"/>
              <a:t>NBFCs maker can download Returns (Excel sheet) and fill Returns Offline</a:t>
            </a:r>
          </a:p>
          <a:p>
            <a:pPr lvl="1" algn="just" eaLnBrk="1" hangingPunct="1">
              <a:buFont typeface="Wingdings" panose="05000000000000000000" pitchFamily="2" charset="2"/>
              <a:buChar char="Ø"/>
            </a:pPr>
            <a:r>
              <a:rPr lang="en-US" altLang="en-US" sz="1200" dirty="0"/>
              <a:t>NBFC Verifier will verify and go online and upload the return</a:t>
            </a:r>
          </a:p>
          <a:p>
            <a:pPr lvl="1" algn="just" eaLnBrk="1" hangingPunct="1">
              <a:buFont typeface="Wingdings" panose="05000000000000000000" pitchFamily="2" charset="2"/>
              <a:buChar char="Ø"/>
            </a:pPr>
            <a:r>
              <a:rPr lang="en-US" altLang="en-US" sz="1200" dirty="0"/>
              <a:t>For NBFCs filing only hard copies to ROs concerned the same procedure will have to followed by RBI user and verifier</a:t>
            </a:r>
          </a:p>
          <a:p>
            <a:pPr marL="0" indent="0" algn="just" eaLnBrk="1" hangingPunct="1">
              <a:buNone/>
            </a:pPr>
            <a:r>
              <a:rPr lang="en-US" altLang="en-US" sz="1200" b="1" dirty="0">
                <a:solidFill>
                  <a:schemeClr val="tx1"/>
                </a:solidFill>
              </a:rPr>
              <a:t>(iv) Ease of User </a:t>
            </a:r>
            <a:r>
              <a:rPr lang="en-US" altLang="en-US" sz="1200" b="1" dirty="0" smtClean="0">
                <a:solidFill>
                  <a:schemeClr val="tx1"/>
                </a:solidFill>
              </a:rPr>
              <a:t>Administration </a:t>
            </a:r>
            <a:r>
              <a:rPr lang="en-US" altLang="en-US" sz="1200" b="1" dirty="0">
                <a:solidFill>
                  <a:schemeClr val="tx1"/>
                </a:solidFill>
              </a:rPr>
              <a:t>on COSMOS system</a:t>
            </a:r>
          </a:p>
          <a:p>
            <a:pPr lvl="1" algn="just" eaLnBrk="1" hangingPunct="1">
              <a:buFont typeface="Wingdings" panose="05000000000000000000" pitchFamily="2" charset="2"/>
              <a:buChar char="Ø"/>
            </a:pPr>
            <a:r>
              <a:rPr lang="en-US" altLang="en-US" sz="1200" dirty="0"/>
              <a:t>Easy creation of User-id /Password for company vise in each RO</a:t>
            </a:r>
          </a:p>
          <a:p>
            <a:pPr lvl="1" algn="just" eaLnBrk="1" hangingPunct="1">
              <a:buFont typeface="Wingdings" panose="05000000000000000000" pitchFamily="2" charset="2"/>
              <a:buChar char="Ø"/>
            </a:pPr>
            <a:r>
              <a:rPr lang="en-US" altLang="en-US" sz="1200" dirty="0"/>
              <a:t>Controlling of Company profiles through localized RO administrator viz., RBI user, Power user, Administrator.</a:t>
            </a:r>
          </a:p>
          <a:p>
            <a:pPr>
              <a:buFont typeface="Wingdings" panose="05000000000000000000" pitchFamily="2" charset="2"/>
              <a:buChar char="Ø"/>
            </a:pPr>
            <a:endParaRPr lang="en-IN" sz="1200" dirty="0" smtClean="0">
              <a:solidFill>
                <a:srgbClr val="3333FF"/>
              </a:solidFill>
            </a:endParaRPr>
          </a:p>
          <a:p>
            <a:pPr marL="0" indent="0">
              <a:buNone/>
            </a:pPr>
            <a:r>
              <a:rPr lang="en-IN" sz="1600" b="1" dirty="0" smtClean="0">
                <a:solidFill>
                  <a:srgbClr val="3333FF"/>
                </a:solidFill>
              </a:rPr>
              <a:t>Features of XBRL system </a:t>
            </a:r>
          </a:p>
          <a:p>
            <a:pPr marL="400050" indent="-400050">
              <a:buAutoNum type="romanLcParenBoth"/>
            </a:pPr>
            <a:r>
              <a:rPr lang="en-IN" sz="1300" b="1" dirty="0" smtClean="0">
                <a:solidFill>
                  <a:schemeClr val="tx1"/>
                </a:solidFill>
              </a:rPr>
              <a:t>XBRL is also web-based return filing reporting platform</a:t>
            </a:r>
          </a:p>
          <a:p>
            <a:pPr marL="400050" indent="-400050">
              <a:buAutoNum type="romanLcParenBoth"/>
            </a:pPr>
            <a:r>
              <a:rPr lang="en-IN" sz="1300" b="1" dirty="0" smtClean="0">
                <a:solidFill>
                  <a:schemeClr val="tx1"/>
                </a:solidFill>
              </a:rPr>
              <a:t>Users can login to the XBRL portal with given USERID &amp; Password</a:t>
            </a:r>
          </a:p>
          <a:p>
            <a:pPr algn="just">
              <a:buFont typeface="Wingdings" panose="05000000000000000000" pitchFamily="2" charset="2"/>
              <a:buChar char="Ø"/>
            </a:pPr>
            <a:r>
              <a:rPr lang="en-IN" sz="1300" b="1" dirty="0" smtClean="0">
                <a:solidFill>
                  <a:schemeClr val="tx1"/>
                </a:solidFill>
              </a:rPr>
              <a:t>Types </a:t>
            </a:r>
            <a:r>
              <a:rPr lang="en-IN" sz="1300" b="1" dirty="0">
                <a:solidFill>
                  <a:schemeClr val="tx1"/>
                </a:solidFill>
              </a:rPr>
              <a:t>of Users in the XBRL </a:t>
            </a:r>
            <a:r>
              <a:rPr lang="en-IN" sz="1300" b="1" dirty="0" smtClean="0">
                <a:solidFill>
                  <a:schemeClr val="tx1"/>
                </a:solidFill>
              </a:rPr>
              <a:t>system</a:t>
            </a:r>
            <a:endParaRPr lang="en-IN" sz="1300" b="1" dirty="0">
              <a:solidFill>
                <a:schemeClr val="tx1"/>
              </a:solidFill>
            </a:endParaRPr>
          </a:p>
          <a:p>
            <a:pPr lvl="1" algn="just">
              <a:buFont typeface="Wingdings" panose="05000000000000000000" pitchFamily="2" charset="2"/>
              <a:buChar char="§"/>
            </a:pPr>
            <a:r>
              <a:rPr lang="en-IN" sz="1200" b="1" dirty="0">
                <a:solidFill>
                  <a:srgbClr val="FF0000"/>
                </a:solidFill>
              </a:rPr>
              <a:t>XBRL Admin</a:t>
            </a:r>
          </a:p>
          <a:p>
            <a:pPr lvl="1" algn="just">
              <a:buFont typeface="Wingdings" panose="05000000000000000000" pitchFamily="2" charset="2"/>
              <a:buChar char="§"/>
            </a:pPr>
            <a:r>
              <a:rPr lang="en-IN" sz="1200" b="1" dirty="0">
                <a:solidFill>
                  <a:srgbClr val="FF0000"/>
                </a:solidFill>
              </a:rPr>
              <a:t>Regional Analyst</a:t>
            </a:r>
          </a:p>
          <a:p>
            <a:pPr lvl="1" algn="just">
              <a:buFont typeface="Wingdings" panose="05000000000000000000" pitchFamily="2" charset="2"/>
              <a:buChar char="§"/>
            </a:pPr>
            <a:r>
              <a:rPr lang="en-IN" sz="1200" b="1" dirty="0">
                <a:solidFill>
                  <a:srgbClr val="FF0000"/>
                </a:solidFill>
              </a:rPr>
              <a:t>NBFC Super User &amp; Makers and Checkers</a:t>
            </a:r>
          </a:p>
          <a:p>
            <a:pPr lvl="1" algn="just">
              <a:buFont typeface="Wingdings" panose="05000000000000000000" pitchFamily="2" charset="2"/>
              <a:buChar char="§"/>
            </a:pPr>
            <a:r>
              <a:rPr lang="en-IN" sz="1200" b="1" dirty="0">
                <a:solidFill>
                  <a:srgbClr val="FF0000"/>
                </a:solidFill>
              </a:rPr>
              <a:t>Statutory Auditor User ID </a:t>
            </a:r>
          </a:p>
          <a:p>
            <a:pPr marL="0" indent="0" eaLnBrk="1" hangingPunct="1">
              <a:buNone/>
            </a:pPr>
            <a:endParaRPr lang="en-US" altLang="en-US" sz="1200" dirty="0"/>
          </a:p>
        </p:txBody>
      </p:sp>
    </p:spTree>
    <p:extLst>
      <p:ext uri="{BB962C8B-B14F-4D97-AF65-F5344CB8AC3E}">
        <p14:creationId xmlns:p14="http://schemas.microsoft.com/office/powerpoint/2010/main" val="3587906695"/>
      </p:ext>
    </p:extLst>
  </p:cSld>
  <p:clrMapOvr>
    <a:masterClrMapping/>
  </p:clrMapOvr>
  <p:transition spd="slow" advClick="0"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792088"/>
            <a:ext cx="8856984" cy="6165304"/>
          </a:xfrm>
        </p:spPr>
        <p:style>
          <a:lnRef idx="2">
            <a:schemeClr val="accent2"/>
          </a:lnRef>
          <a:fillRef idx="1">
            <a:schemeClr val="lt1"/>
          </a:fillRef>
          <a:effectRef idx="0">
            <a:schemeClr val="accent2"/>
          </a:effectRef>
          <a:fontRef idx="minor">
            <a:schemeClr val="dk1"/>
          </a:fontRef>
        </p:style>
        <p:txBody>
          <a:bodyPr/>
          <a:lstStyle/>
          <a:p>
            <a:pPr marL="0" indent="0" algn="just">
              <a:buNone/>
            </a:pPr>
            <a:r>
              <a:rPr lang="en-IN" sz="1400" dirty="0"/>
              <a:t>All the existing Offsite COSMOS Return formats are rationalized and in the process of migration to XBRL platform with accurate, encryption and granular data to aid in improve the off-site monitoring system of NBFCs.</a:t>
            </a:r>
          </a:p>
          <a:p>
            <a:pPr marL="612775" lvl="1" indent="-285750" algn="just">
              <a:buFontTx/>
              <a:buChar char="-"/>
            </a:pPr>
            <a:endParaRPr lang="en-IN" sz="1600" b="1"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2855159100"/>
              </p:ext>
            </p:extLst>
          </p:nvPr>
        </p:nvGraphicFramePr>
        <p:xfrm>
          <a:off x="1932994" y="1340768"/>
          <a:ext cx="4655230" cy="762000"/>
        </p:xfrm>
        <a:graphic>
          <a:graphicData uri="http://schemas.openxmlformats.org/drawingml/2006/table">
            <a:tbl>
              <a:tblPr firstRow="1" bandRow="1">
                <a:tableStyleId>{72833802-FEF1-4C79-8D5D-14CF1EAF98D9}</a:tableStyleId>
              </a:tblPr>
              <a:tblGrid>
                <a:gridCol w="2278966">
                  <a:extLst>
                    <a:ext uri="{9D8B030D-6E8A-4147-A177-3AD203B41FA5}">
                      <a16:colId xmlns:a16="http://schemas.microsoft.com/office/drawing/2014/main" xmlns="" val="20000"/>
                    </a:ext>
                  </a:extLst>
                </a:gridCol>
                <a:gridCol w="2376264">
                  <a:extLst>
                    <a:ext uri="{9D8B030D-6E8A-4147-A177-3AD203B41FA5}">
                      <a16:colId xmlns:a16="http://schemas.microsoft.com/office/drawing/2014/main" xmlns="" val="20001"/>
                    </a:ext>
                  </a:extLst>
                </a:gridCol>
              </a:tblGrid>
              <a:tr h="343254">
                <a:tc>
                  <a:txBody>
                    <a:bodyPr/>
                    <a:lstStyle/>
                    <a:p>
                      <a:r>
                        <a:rPr lang="en-IN" sz="1100" dirty="0"/>
                        <a:t>Total No  </a:t>
                      </a:r>
                      <a:r>
                        <a:rPr lang="en-IN" sz="1100" baseline="0" dirty="0"/>
                        <a:t>of Returns in old format</a:t>
                      </a:r>
                      <a:endParaRPr lang="en-IN"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100" dirty="0"/>
                        <a:t>Total No of </a:t>
                      </a:r>
                      <a:r>
                        <a:rPr lang="en-IN" sz="1100" baseline="0" dirty="0"/>
                        <a:t>Returns in New format</a:t>
                      </a:r>
                      <a:endParaRPr lang="en-IN"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69700">
                <a:tc>
                  <a:txBody>
                    <a:bodyPr/>
                    <a:lstStyle/>
                    <a:p>
                      <a:pPr algn="ctr"/>
                      <a:r>
                        <a:rPr lang="en-IN" sz="1600" dirty="0" smtClean="0"/>
                        <a:t>23</a:t>
                      </a:r>
                      <a:endParaRPr lang="en-IN" sz="16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600" dirty="0"/>
                        <a:t>19</a:t>
                      </a:r>
                      <a:endParaRPr lang="en-IN" sz="16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7" name="Title 2"/>
          <p:cNvSpPr txBox="1">
            <a:spLocks/>
          </p:cNvSpPr>
          <p:nvPr/>
        </p:nvSpPr>
        <p:spPr bwMode="auto">
          <a:xfrm>
            <a:off x="1403648" y="260648"/>
            <a:ext cx="6480721" cy="36954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eaLnBrk="1" fontAlgn="base" hangingPunct="1">
              <a:spcBef>
                <a:spcPct val="0"/>
              </a:spcBef>
              <a:spcAft>
                <a:spcPct val="0"/>
              </a:spcAft>
              <a:defRPr sz="4200">
                <a:solidFill>
                  <a:schemeClr val="tx2"/>
                </a:solidFill>
                <a:latin typeface="Arial" charset="0"/>
                <a:cs typeface="Arial" charset="0"/>
              </a:defRPr>
            </a:lvl6pPr>
            <a:lvl7pPr marL="914400" algn="l" rtl="0" eaLnBrk="1" fontAlgn="base" hangingPunct="1">
              <a:spcBef>
                <a:spcPct val="0"/>
              </a:spcBef>
              <a:spcAft>
                <a:spcPct val="0"/>
              </a:spcAft>
              <a:defRPr sz="4200">
                <a:solidFill>
                  <a:schemeClr val="tx2"/>
                </a:solidFill>
                <a:latin typeface="Arial" charset="0"/>
                <a:cs typeface="Arial" charset="0"/>
              </a:defRPr>
            </a:lvl7pPr>
            <a:lvl8pPr marL="1371600" algn="l" rtl="0" eaLnBrk="1" fontAlgn="base" hangingPunct="1">
              <a:spcBef>
                <a:spcPct val="0"/>
              </a:spcBef>
              <a:spcAft>
                <a:spcPct val="0"/>
              </a:spcAft>
              <a:defRPr sz="4200">
                <a:solidFill>
                  <a:schemeClr val="tx2"/>
                </a:solidFill>
                <a:latin typeface="Arial" charset="0"/>
                <a:cs typeface="Arial" charset="0"/>
              </a:defRPr>
            </a:lvl8pPr>
            <a:lvl9pPr marL="1828800" algn="l" rtl="0" eaLnBrk="1" fontAlgn="base" hangingPunct="1">
              <a:spcBef>
                <a:spcPct val="0"/>
              </a:spcBef>
              <a:spcAft>
                <a:spcPct val="0"/>
              </a:spcAft>
              <a:defRPr sz="4200">
                <a:solidFill>
                  <a:schemeClr val="tx2"/>
                </a:solidFill>
                <a:latin typeface="Arial" charset="0"/>
                <a:cs typeface="Arial" charset="0"/>
              </a:defRPr>
            </a:lvl9pPr>
          </a:lstStyle>
          <a:p>
            <a:pPr algn="ctr"/>
            <a:r>
              <a:rPr lang="en-IN" sz="1600" b="1" kern="0" dirty="0">
                <a:solidFill>
                  <a:srgbClr val="1A04BC"/>
                </a:solidFill>
              </a:rPr>
              <a:t>Migration of COSMOS Returns to XBRL system</a:t>
            </a:r>
          </a:p>
        </p:txBody>
      </p:sp>
      <p:sp>
        <p:nvSpPr>
          <p:cNvPr id="8" name="Rounded Rectangle 7"/>
          <p:cNvSpPr/>
          <p:nvPr/>
        </p:nvSpPr>
        <p:spPr>
          <a:xfrm>
            <a:off x="374108" y="2185262"/>
            <a:ext cx="2253676" cy="384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200" b="1" dirty="0">
                <a:solidFill>
                  <a:srgbClr val="000000"/>
                </a:solidFill>
              </a:rPr>
              <a:t>Existing COSMOS Returns </a:t>
            </a:r>
          </a:p>
        </p:txBody>
      </p:sp>
      <p:sp>
        <p:nvSpPr>
          <p:cNvPr id="9" name="Rounded Rectangle 8"/>
          <p:cNvSpPr/>
          <p:nvPr/>
        </p:nvSpPr>
        <p:spPr>
          <a:xfrm>
            <a:off x="5364088" y="2276872"/>
            <a:ext cx="2808312" cy="2931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1200" b="1" dirty="0">
                <a:solidFill>
                  <a:srgbClr val="000000"/>
                </a:solidFill>
              </a:rPr>
              <a:t>DNBS XBRL project Under Phase III</a:t>
            </a:r>
          </a:p>
        </p:txBody>
      </p:sp>
      <p:sp>
        <p:nvSpPr>
          <p:cNvPr id="10" name="Rounded Rectangle 9"/>
          <p:cNvSpPr/>
          <p:nvPr/>
        </p:nvSpPr>
        <p:spPr>
          <a:xfrm>
            <a:off x="323528" y="2686414"/>
            <a:ext cx="2232248" cy="4157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100" dirty="0" smtClean="0">
              <a:solidFill>
                <a:srgbClr val="000000"/>
              </a:solidFill>
            </a:endParaRPr>
          </a:p>
          <a:p>
            <a:pPr algn="ctr"/>
            <a:r>
              <a:rPr lang="en-IN" sz="1100" dirty="0" smtClean="0">
                <a:solidFill>
                  <a:srgbClr val="000000"/>
                </a:solidFill>
              </a:rPr>
              <a:t>NBS01</a:t>
            </a:r>
            <a:endParaRPr lang="en-IN" sz="1100" dirty="0">
              <a:solidFill>
                <a:srgbClr val="000000"/>
              </a:solidFill>
            </a:endParaRPr>
          </a:p>
          <a:p>
            <a:pPr algn="ctr"/>
            <a:r>
              <a:rPr lang="en-IN" sz="1100" dirty="0">
                <a:solidFill>
                  <a:srgbClr val="000000"/>
                </a:solidFill>
              </a:rPr>
              <a:t>NBS1A</a:t>
            </a:r>
          </a:p>
          <a:p>
            <a:pPr algn="ctr"/>
            <a:r>
              <a:rPr lang="en-IN" sz="1100" dirty="0">
                <a:solidFill>
                  <a:srgbClr val="000000"/>
                </a:solidFill>
              </a:rPr>
              <a:t>NBS02</a:t>
            </a:r>
          </a:p>
          <a:p>
            <a:pPr algn="ctr"/>
            <a:r>
              <a:rPr lang="en-IN" sz="1100" dirty="0">
                <a:solidFill>
                  <a:srgbClr val="000000"/>
                </a:solidFill>
              </a:rPr>
              <a:t>NBS03</a:t>
            </a:r>
          </a:p>
          <a:p>
            <a:pPr algn="ctr"/>
            <a:r>
              <a:rPr lang="en-IN" sz="1100" dirty="0">
                <a:solidFill>
                  <a:srgbClr val="000000"/>
                </a:solidFill>
              </a:rPr>
              <a:t>NBS3A</a:t>
            </a:r>
          </a:p>
          <a:p>
            <a:pPr algn="ctr"/>
            <a:r>
              <a:rPr lang="en-IN" sz="1100" dirty="0">
                <a:solidFill>
                  <a:srgbClr val="000000"/>
                </a:solidFill>
              </a:rPr>
              <a:t>NBS04</a:t>
            </a:r>
          </a:p>
          <a:p>
            <a:pPr algn="ctr"/>
            <a:r>
              <a:rPr lang="en-IN" sz="1100" dirty="0">
                <a:solidFill>
                  <a:srgbClr val="000000"/>
                </a:solidFill>
              </a:rPr>
              <a:t>CRILC return</a:t>
            </a:r>
          </a:p>
          <a:p>
            <a:pPr algn="ctr"/>
            <a:r>
              <a:rPr lang="en-IN" sz="1100" dirty="0">
                <a:solidFill>
                  <a:srgbClr val="000000"/>
                </a:solidFill>
              </a:rPr>
              <a:t>SMA2 return</a:t>
            </a:r>
          </a:p>
          <a:p>
            <a:pPr algn="ctr"/>
            <a:r>
              <a:rPr lang="en-IN" sz="1100" dirty="0">
                <a:solidFill>
                  <a:srgbClr val="000000"/>
                </a:solidFill>
              </a:rPr>
              <a:t>NBS06</a:t>
            </a:r>
          </a:p>
          <a:p>
            <a:pPr algn="ctr"/>
            <a:r>
              <a:rPr lang="en-IN" sz="1100" dirty="0">
                <a:solidFill>
                  <a:srgbClr val="000000"/>
                </a:solidFill>
              </a:rPr>
              <a:t>NBS07</a:t>
            </a:r>
          </a:p>
          <a:p>
            <a:pPr algn="ctr"/>
            <a:r>
              <a:rPr lang="en-IN" sz="1100" dirty="0">
                <a:solidFill>
                  <a:srgbClr val="000000"/>
                </a:solidFill>
              </a:rPr>
              <a:t>NBS08</a:t>
            </a:r>
          </a:p>
          <a:p>
            <a:pPr algn="ctr"/>
            <a:r>
              <a:rPr lang="en-IN" sz="1100" dirty="0">
                <a:solidFill>
                  <a:srgbClr val="000000"/>
                </a:solidFill>
              </a:rPr>
              <a:t>NBS09</a:t>
            </a:r>
          </a:p>
          <a:p>
            <a:pPr algn="ctr"/>
            <a:r>
              <a:rPr lang="en-IN" sz="1100" dirty="0">
                <a:solidFill>
                  <a:srgbClr val="000000"/>
                </a:solidFill>
              </a:rPr>
              <a:t>NDSI 500 crore</a:t>
            </a:r>
          </a:p>
          <a:p>
            <a:pPr algn="ctr"/>
            <a:r>
              <a:rPr lang="en-IN" sz="1100" dirty="0">
                <a:solidFill>
                  <a:srgbClr val="000000"/>
                </a:solidFill>
              </a:rPr>
              <a:t>SCRC_Rev</a:t>
            </a:r>
          </a:p>
          <a:p>
            <a:pPr algn="ctr"/>
            <a:r>
              <a:rPr lang="en-IN" sz="1100" dirty="0">
                <a:solidFill>
                  <a:srgbClr val="000000"/>
                </a:solidFill>
              </a:rPr>
              <a:t>ALM-STDL</a:t>
            </a:r>
          </a:p>
          <a:p>
            <a:pPr algn="ctr"/>
            <a:r>
              <a:rPr lang="en-IN" sz="1100" dirty="0">
                <a:solidFill>
                  <a:srgbClr val="000000"/>
                </a:solidFill>
              </a:rPr>
              <a:t>ALM-IRS</a:t>
            </a:r>
          </a:p>
          <a:p>
            <a:pPr algn="ctr"/>
            <a:r>
              <a:rPr lang="en-IN" sz="1100" dirty="0">
                <a:solidFill>
                  <a:srgbClr val="000000"/>
                </a:solidFill>
              </a:rPr>
              <a:t>ALM-SL</a:t>
            </a:r>
          </a:p>
          <a:p>
            <a:pPr algn="ctr"/>
            <a:r>
              <a:rPr lang="en-IN" sz="1100" dirty="0">
                <a:solidFill>
                  <a:srgbClr val="000000"/>
                </a:solidFill>
              </a:rPr>
              <a:t>ALM</a:t>
            </a:r>
          </a:p>
          <a:p>
            <a:pPr algn="ctr"/>
            <a:r>
              <a:rPr lang="en-IN" sz="1100" dirty="0">
                <a:solidFill>
                  <a:srgbClr val="000000"/>
                </a:solidFill>
              </a:rPr>
              <a:t>FMR01</a:t>
            </a:r>
          </a:p>
          <a:p>
            <a:pPr algn="ctr"/>
            <a:r>
              <a:rPr lang="en-IN" sz="1100" dirty="0">
                <a:solidFill>
                  <a:srgbClr val="000000"/>
                </a:solidFill>
              </a:rPr>
              <a:t>FMR02</a:t>
            </a:r>
          </a:p>
          <a:p>
            <a:pPr algn="ctr"/>
            <a:r>
              <a:rPr lang="en-IN" sz="1100" dirty="0" smtClean="0">
                <a:solidFill>
                  <a:srgbClr val="000000"/>
                </a:solidFill>
              </a:rPr>
              <a:t>FMR03</a:t>
            </a:r>
          </a:p>
          <a:p>
            <a:pPr algn="ctr"/>
            <a:r>
              <a:rPr lang="en-IN" sz="1100" dirty="0" smtClean="0">
                <a:solidFill>
                  <a:srgbClr val="000000"/>
                </a:solidFill>
              </a:rPr>
              <a:t>Overseas Return</a:t>
            </a:r>
          </a:p>
          <a:p>
            <a:pPr algn="ctr"/>
            <a:r>
              <a:rPr lang="en-IN" sz="1100" dirty="0" smtClean="0">
                <a:solidFill>
                  <a:srgbClr val="000000"/>
                </a:solidFill>
              </a:rPr>
              <a:t>Statutory Auditor Certificate</a:t>
            </a:r>
          </a:p>
          <a:p>
            <a:pPr algn="ctr"/>
            <a:endParaRPr lang="en-IN" sz="1100" dirty="0">
              <a:solidFill>
                <a:srgbClr val="000000"/>
              </a:solidFill>
            </a:endParaRPr>
          </a:p>
        </p:txBody>
      </p:sp>
      <p:sp>
        <p:nvSpPr>
          <p:cNvPr id="11" name="Rounded Rectangle 10"/>
          <p:cNvSpPr/>
          <p:nvPr/>
        </p:nvSpPr>
        <p:spPr>
          <a:xfrm>
            <a:off x="5321092" y="2636912"/>
            <a:ext cx="3067332" cy="42065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1200" dirty="0" smtClean="0">
                <a:solidFill>
                  <a:srgbClr val="000000"/>
                </a:solidFill>
              </a:rPr>
              <a:t>Migration </a:t>
            </a:r>
            <a:r>
              <a:rPr lang="en-IN" sz="1200" dirty="0">
                <a:solidFill>
                  <a:srgbClr val="000000"/>
                </a:solidFill>
              </a:rPr>
              <a:t>of DNBS returns to XBRL system under phase III of Bank’s XBRL project.</a:t>
            </a:r>
          </a:p>
          <a:p>
            <a:pPr algn="ctr"/>
            <a:r>
              <a:rPr lang="en-IN" sz="1200" dirty="0">
                <a:solidFill>
                  <a:srgbClr val="000000"/>
                </a:solidFill>
              </a:rPr>
              <a:t>DNBS01</a:t>
            </a:r>
          </a:p>
          <a:p>
            <a:pPr algn="ctr"/>
            <a:r>
              <a:rPr lang="en-IN" sz="1200" dirty="0">
                <a:solidFill>
                  <a:srgbClr val="000000"/>
                </a:solidFill>
              </a:rPr>
              <a:t>DNBS02</a:t>
            </a:r>
          </a:p>
          <a:p>
            <a:pPr algn="ctr"/>
            <a:r>
              <a:rPr lang="en-IN" sz="1200" dirty="0">
                <a:solidFill>
                  <a:srgbClr val="000000"/>
                </a:solidFill>
              </a:rPr>
              <a:t>DNBS03</a:t>
            </a:r>
          </a:p>
          <a:p>
            <a:pPr algn="ctr"/>
            <a:r>
              <a:rPr lang="en-IN" sz="1200" dirty="0" smtClean="0">
                <a:solidFill>
                  <a:srgbClr val="000000"/>
                </a:solidFill>
              </a:rPr>
              <a:t>                       DNBS04A &amp; DNBS04B</a:t>
            </a:r>
            <a:endParaRPr lang="en-IN" sz="1200" dirty="0">
              <a:solidFill>
                <a:srgbClr val="000000"/>
              </a:solidFill>
            </a:endParaRPr>
          </a:p>
          <a:p>
            <a:pPr algn="ctr"/>
            <a:r>
              <a:rPr lang="en-IN" sz="1200" dirty="0" smtClean="0">
                <a:solidFill>
                  <a:srgbClr val="000000"/>
                </a:solidFill>
              </a:rPr>
              <a:t>DNBS05</a:t>
            </a:r>
            <a:endParaRPr lang="en-IN" sz="1200" dirty="0">
              <a:solidFill>
                <a:srgbClr val="000000"/>
              </a:solidFill>
            </a:endParaRPr>
          </a:p>
          <a:p>
            <a:pPr algn="ctr"/>
            <a:r>
              <a:rPr lang="en-IN" sz="1200" dirty="0">
                <a:solidFill>
                  <a:srgbClr val="000000"/>
                </a:solidFill>
              </a:rPr>
              <a:t>DNBS06</a:t>
            </a:r>
          </a:p>
          <a:p>
            <a:pPr algn="ctr"/>
            <a:r>
              <a:rPr lang="en-IN" sz="1200" dirty="0">
                <a:solidFill>
                  <a:srgbClr val="000000"/>
                </a:solidFill>
              </a:rPr>
              <a:t>DNBS07</a:t>
            </a:r>
          </a:p>
          <a:p>
            <a:pPr algn="ctr"/>
            <a:r>
              <a:rPr lang="en-IN" sz="1200" dirty="0">
                <a:solidFill>
                  <a:srgbClr val="000000"/>
                </a:solidFill>
              </a:rPr>
              <a:t>DNBS08</a:t>
            </a:r>
          </a:p>
          <a:p>
            <a:pPr algn="ctr"/>
            <a:r>
              <a:rPr lang="en-IN" sz="1200" dirty="0">
                <a:solidFill>
                  <a:srgbClr val="000000"/>
                </a:solidFill>
              </a:rPr>
              <a:t>DNBS09</a:t>
            </a:r>
          </a:p>
          <a:p>
            <a:pPr algn="ctr"/>
            <a:r>
              <a:rPr lang="en-IN" sz="1200" dirty="0">
                <a:solidFill>
                  <a:srgbClr val="000000"/>
                </a:solidFill>
              </a:rPr>
              <a:t>DNBS10</a:t>
            </a:r>
          </a:p>
          <a:p>
            <a:pPr algn="ctr"/>
            <a:r>
              <a:rPr lang="en-IN" sz="1200" dirty="0">
                <a:solidFill>
                  <a:srgbClr val="000000"/>
                </a:solidFill>
              </a:rPr>
              <a:t>DNBS11</a:t>
            </a:r>
          </a:p>
          <a:p>
            <a:pPr algn="ctr"/>
            <a:r>
              <a:rPr lang="en-IN" sz="1200" dirty="0">
                <a:solidFill>
                  <a:srgbClr val="000000"/>
                </a:solidFill>
              </a:rPr>
              <a:t>DNBS12</a:t>
            </a:r>
          </a:p>
          <a:p>
            <a:pPr algn="ctr"/>
            <a:r>
              <a:rPr lang="en-IN" sz="1200" dirty="0">
                <a:solidFill>
                  <a:srgbClr val="000000"/>
                </a:solidFill>
              </a:rPr>
              <a:t>DNBS13</a:t>
            </a:r>
          </a:p>
          <a:p>
            <a:pPr algn="ctr"/>
            <a:r>
              <a:rPr lang="en-IN" sz="1200" dirty="0">
                <a:solidFill>
                  <a:srgbClr val="000000"/>
                </a:solidFill>
              </a:rPr>
              <a:t>DNBS14</a:t>
            </a:r>
          </a:p>
          <a:p>
            <a:pPr algn="ctr"/>
            <a:r>
              <a:rPr lang="en-IN" sz="1200" dirty="0">
                <a:solidFill>
                  <a:srgbClr val="000000"/>
                </a:solidFill>
              </a:rPr>
              <a:t>DNBS15</a:t>
            </a:r>
          </a:p>
          <a:p>
            <a:pPr algn="ctr"/>
            <a:r>
              <a:rPr lang="en-IN" sz="1200" dirty="0">
                <a:solidFill>
                  <a:srgbClr val="000000"/>
                </a:solidFill>
              </a:rPr>
              <a:t>DNBS16</a:t>
            </a:r>
          </a:p>
          <a:p>
            <a:pPr algn="ctr"/>
            <a:r>
              <a:rPr lang="en-IN" sz="1200" dirty="0">
                <a:solidFill>
                  <a:srgbClr val="000000"/>
                </a:solidFill>
              </a:rPr>
              <a:t>DNBS17</a:t>
            </a:r>
          </a:p>
          <a:p>
            <a:pPr algn="ctr"/>
            <a:r>
              <a:rPr lang="en-IN" sz="1200" dirty="0">
                <a:solidFill>
                  <a:srgbClr val="000000"/>
                </a:solidFill>
              </a:rPr>
              <a:t>DNBS18</a:t>
            </a:r>
          </a:p>
        </p:txBody>
      </p:sp>
      <p:sp>
        <p:nvSpPr>
          <p:cNvPr id="12" name="Notched Right Arrow 11"/>
          <p:cNvSpPr/>
          <p:nvPr/>
        </p:nvSpPr>
        <p:spPr>
          <a:xfrm>
            <a:off x="3088844" y="4077072"/>
            <a:ext cx="1771188" cy="648072"/>
          </a:xfrm>
          <a:prstGeom prst="notch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IN">
              <a:solidFill>
                <a:srgbClr val="FFFFFF"/>
              </a:solidFill>
            </a:endParaRPr>
          </a:p>
        </p:txBody>
      </p:sp>
    </p:spTree>
    <p:extLst>
      <p:ext uri="{BB962C8B-B14F-4D97-AF65-F5344CB8AC3E}">
        <p14:creationId xmlns:p14="http://schemas.microsoft.com/office/powerpoint/2010/main" val="100504937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7276"/>
            <a:ext cx="8784976" cy="375381"/>
          </a:xfrm>
        </p:spPr>
        <p:txBody>
          <a:bodyPr>
            <a:normAutofit fontScale="90000"/>
          </a:bodyPr>
          <a:lstStyle/>
          <a:p>
            <a:pPr algn="ctr"/>
            <a:r>
              <a:rPr lang="en-US" sz="2000" b="1" dirty="0" smtClean="0">
                <a:solidFill>
                  <a:srgbClr val="0000CC"/>
                </a:solidFill>
              </a:rPr>
              <a:t>Rationalization &amp; Migration of COSMOS </a:t>
            </a:r>
            <a:r>
              <a:rPr lang="en-US" sz="2000" b="1" dirty="0">
                <a:solidFill>
                  <a:srgbClr val="0000CC"/>
                </a:solidFill>
              </a:rPr>
              <a:t>returns to XBRL system</a:t>
            </a:r>
          </a:p>
        </p:txBody>
      </p:sp>
      <p:sp>
        <p:nvSpPr>
          <p:cNvPr id="5" name="Rounded Rectangle 4"/>
          <p:cNvSpPr/>
          <p:nvPr/>
        </p:nvSpPr>
        <p:spPr>
          <a:xfrm>
            <a:off x="980155" y="698276"/>
            <a:ext cx="1739280" cy="282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rgbClr val="000000"/>
                </a:solidFill>
              </a:rPr>
              <a:t>COSMOS Returns</a:t>
            </a:r>
          </a:p>
        </p:txBody>
      </p:sp>
      <p:sp>
        <p:nvSpPr>
          <p:cNvPr id="21" name="Rounded Rectangle 20"/>
          <p:cNvSpPr/>
          <p:nvPr/>
        </p:nvSpPr>
        <p:spPr>
          <a:xfrm>
            <a:off x="6025049" y="672153"/>
            <a:ext cx="2708526" cy="308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rgbClr val="000000"/>
                </a:solidFill>
              </a:rPr>
              <a:t>To be submitted by:</a:t>
            </a:r>
          </a:p>
        </p:txBody>
      </p:sp>
      <p:sp>
        <p:nvSpPr>
          <p:cNvPr id="22" name="Rounded Rectangle 21"/>
          <p:cNvSpPr/>
          <p:nvPr/>
        </p:nvSpPr>
        <p:spPr>
          <a:xfrm>
            <a:off x="5978943" y="1309402"/>
            <a:ext cx="2782408" cy="3914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300" b="1" dirty="0">
                <a:solidFill>
                  <a:srgbClr val="000000"/>
                </a:solidFill>
              </a:rPr>
              <a:t>NBFCs-D and NBFCs-NDSI</a:t>
            </a:r>
          </a:p>
        </p:txBody>
      </p:sp>
      <p:sp>
        <p:nvSpPr>
          <p:cNvPr id="23" name="Rounded Rectangle 22"/>
          <p:cNvSpPr/>
          <p:nvPr/>
        </p:nvSpPr>
        <p:spPr>
          <a:xfrm>
            <a:off x="3787181" y="1262266"/>
            <a:ext cx="1739280" cy="438542"/>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DNBS01</a:t>
            </a:r>
          </a:p>
        </p:txBody>
      </p:sp>
      <p:cxnSp>
        <p:nvCxnSpPr>
          <p:cNvPr id="25" name="Straight Arrow Connector 24"/>
          <p:cNvCxnSpPr>
            <a:stCxn id="120" idx="3"/>
            <a:endCxn id="23" idx="1"/>
          </p:cNvCxnSpPr>
          <p:nvPr/>
        </p:nvCxnSpPr>
        <p:spPr>
          <a:xfrm>
            <a:off x="2468081" y="1384117"/>
            <a:ext cx="1319100" cy="974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stCxn id="121" idx="3"/>
            <a:endCxn id="23" idx="1"/>
          </p:cNvCxnSpPr>
          <p:nvPr/>
        </p:nvCxnSpPr>
        <p:spPr>
          <a:xfrm flipV="1">
            <a:off x="2578731" y="1481537"/>
            <a:ext cx="1208450" cy="332219"/>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8" name="Rounded Rectangle 37"/>
          <p:cNvSpPr/>
          <p:nvPr/>
        </p:nvSpPr>
        <p:spPr>
          <a:xfrm>
            <a:off x="1275319" y="2679541"/>
            <a:ext cx="1208449" cy="23071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NBS-9_Rev</a:t>
            </a:r>
          </a:p>
        </p:txBody>
      </p:sp>
      <p:sp>
        <p:nvSpPr>
          <p:cNvPr id="39" name="Rounded Rectangle 38"/>
          <p:cNvSpPr/>
          <p:nvPr/>
        </p:nvSpPr>
        <p:spPr>
          <a:xfrm>
            <a:off x="3787181" y="2420888"/>
            <a:ext cx="1739280" cy="376143"/>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DNBS02</a:t>
            </a:r>
          </a:p>
        </p:txBody>
      </p:sp>
      <p:cxnSp>
        <p:nvCxnSpPr>
          <p:cNvPr id="40" name="Straight Arrow Connector 39"/>
          <p:cNvCxnSpPr>
            <a:stCxn id="119" idx="3"/>
            <a:endCxn id="39" idx="1"/>
          </p:cNvCxnSpPr>
          <p:nvPr/>
        </p:nvCxnSpPr>
        <p:spPr>
          <a:xfrm>
            <a:off x="2468081" y="2464237"/>
            <a:ext cx="1319100" cy="14472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1" name="Straight Arrow Connector 40"/>
          <p:cNvCxnSpPr>
            <a:stCxn id="38" idx="3"/>
            <a:endCxn id="39" idx="1"/>
          </p:cNvCxnSpPr>
          <p:nvPr/>
        </p:nvCxnSpPr>
        <p:spPr>
          <a:xfrm flipV="1">
            <a:off x="2483768" y="2608960"/>
            <a:ext cx="1303413" cy="18593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43" name="Rounded Rectangle 42"/>
          <p:cNvSpPr/>
          <p:nvPr/>
        </p:nvSpPr>
        <p:spPr>
          <a:xfrm>
            <a:off x="6012162" y="2397927"/>
            <a:ext cx="2736302" cy="3830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300" b="1" dirty="0">
                <a:solidFill>
                  <a:srgbClr val="000000"/>
                </a:solidFill>
              </a:rPr>
              <a:t>Non-NDSI-non-deposit-taking</a:t>
            </a:r>
          </a:p>
        </p:txBody>
      </p:sp>
      <p:sp>
        <p:nvSpPr>
          <p:cNvPr id="47" name="Rounded Rectangle 46"/>
          <p:cNvSpPr/>
          <p:nvPr/>
        </p:nvSpPr>
        <p:spPr>
          <a:xfrm>
            <a:off x="3775434" y="3288520"/>
            <a:ext cx="1739280" cy="644536"/>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DNBS03</a:t>
            </a:r>
          </a:p>
        </p:txBody>
      </p:sp>
      <p:sp>
        <p:nvSpPr>
          <p:cNvPr id="48" name="Rounded Rectangle 47"/>
          <p:cNvSpPr/>
          <p:nvPr/>
        </p:nvSpPr>
        <p:spPr>
          <a:xfrm>
            <a:off x="6025049" y="3245593"/>
            <a:ext cx="2736302" cy="6874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300" b="1" dirty="0">
                <a:solidFill>
                  <a:srgbClr val="000000"/>
                </a:solidFill>
              </a:rPr>
              <a:t>NBFCs-D and NBFCs-NDSI</a:t>
            </a:r>
          </a:p>
        </p:txBody>
      </p:sp>
      <p:cxnSp>
        <p:nvCxnSpPr>
          <p:cNvPr id="49" name="Straight Arrow Connector 48"/>
          <p:cNvCxnSpPr>
            <a:stCxn id="124" idx="3"/>
            <a:endCxn id="47" idx="1"/>
          </p:cNvCxnSpPr>
          <p:nvPr/>
        </p:nvCxnSpPr>
        <p:spPr>
          <a:xfrm flipV="1">
            <a:off x="2468081" y="3610788"/>
            <a:ext cx="1307353" cy="35092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0" name="Straight Arrow Connector 49"/>
          <p:cNvCxnSpPr>
            <a:stCxn id="122" idx="3"/>
            <a:endCxn id="47" idx="1"/>
          </p:cNvCxnSpPr>
          <p:nvPr/>
        </p:nvCxnSpPr>
        <p:spPr>
          <a:xfrm>
            <a:off x="2483768" y="3241636"/>
            <a:ext cx="1291666" cy="36915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2" name="Straight Arrow Connector 51"/>
          <p:cNvCxnSpPr>
            <a:endCxn id="47" idx="1"/>
          </p:cNvCxnSpPr>
          <p:nvPr/>
        </p:nvCxnSpPr>
        <p:spPr>
          <a:xfrm>
            <a:off x="2468081" y="3587658"/>
            <a:ext cx="1307353" cy="2313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55" name="Rounded Rectangle 54"/>
          <p:cNvSpPr/>
          <p:nvPr/>
        </p:nvSpPr>
        <p:spPr>
          <a:xfrm>
            <a:off x="1259631" y="4479742"/>
            <a:ext cx="1224137" cy="2537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ALM - Annual</a:t>
            </a:r>
          </a:p>
        </p:txBody>
      </p:sp>
      <p:sp>
        <p:nvSpPr>
          <p:cNvPr id="56" name="Rounded Rectangle 55"/>
          <p:cNvSpPr/>
          <p:nvPr/>
        </p:nvSpPr>
        <p:spPr>
          <a:xfrm>
            <a:off x="1259631" y="4839782"/>
            <a:ext cx="1224137" cy="24058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ALM-STDL</a:t>
            </a:r>
          </a:p>
        </p:txBody>
      </p:sp>
      <p:sp>
        <p:nvSpPr>
          <p:cNvPr id="57" name="Rounded Rectangle 56"/>
          <p:cNvSpPr/>
          <p:nvPr/>
        </p:nvSpPr>
        <p:spPr>
          <a:xfrm>
            <a:off x="1259631" y="5199822"/>
            <a:ext cx="1208450" cy="24468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ALM-SL</a:t>
            </a:r>
          </a:p>
        </p:txBody>
      </p:sp>
      <p:sp>
        <p:nvSpPr>
          <p:cNvPr id="58" name="Rounded Rectangle 57"/>
          <p:cNvSpPr/>
          <p:nvPr/>
        </p:nvSpPr>
        <p:spPr>
          <a:xfrm>
            <a:off x="1275319" y="5559861"/>
            <a:ext cx="1192762" cy="30200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ALM-IRS</a:t>
            </a:r>
          </a:p>
        </p:txBody>
      </p:sp>
      <p:sp>
        <p:nvSpPr>
          <p:cNvPr id="59" name="Rounded Rectangle 58"/>
          <p:cNvSpPr/>
          <p:nvPr/>
        </p:nvSpPr>
        <p:spPr>
          <a:xfrm>
            <a:off x="3775434" y="4732021"/>
            <a:ext cx="1739280" cy="857219"/>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DNBS04A</a:t>
            </a:r>
          </a:p>
          <a:p>
            <a:pPr algn="ctr"/>
            <a:r>
              <a:rPr lang="en-IN" sz="1300" b="1" dirty="0">
                <a:solidFill>
                  <a:srgbClr val="000000"/>
                </a:solidFill>
              </a:rPr>
              <a:t>DNBS04B</a:t>
            </a:r>
          </a:p>
        </p:txBody>
      </p:sp>
      <p:cxnSp>
        <p:nvCxnSpPr>
          <p:cNvPr id="60" name="Straight Arrow Connector 59"/>
          <p:cNvCxnSpPr>
            <a:stCxn id="55" idx="3"/>
            <a:endCxn id="59" idx="1"/>
          </p:cNvCxnSpPr>
          <p:nvPr/>
        </p:nvCxnSpPr>
        <p:spPr>
          <a:xfrm>
            <a:off x="2483768" y="4606640"/>
            <a:ext cx="1291666" cy="55399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62" name="Straight Arrow Connector 61"/>
          <p:cNvCxnSpPr>
            <a:stCxn id="56" idx="3"/>
            <a:endCxn id="59" idx="1"/>
          </p:cNvCxnSpPr>
          <p:nvPr/>
        </p:nvCxnSpPr>
        <p:spPr>
          <a:xfrm>
            <a:off x="2483768" y="4960074"/>
            <a:ext cx="1291666" cy="20055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65" name="Straight Arrow Connector 64"/>
          <p:cNvCxnSpPr>
            <a:stCxn id="57" idx="3"/>
            <a:endCxn id="59" idx="1"/>
          </p:cNvCxnSpPr>
          <p:nvPr/>
        </p:nvCxnSpPr>
        <p:spPr>
          <a:xfrm flipV="1">
            <a:off x="2468081" y="5160631"/>
            <a:ext cx="1307353" cy="16153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68" name="Straight Arrow Connector 67"/>
          <p:cNvCxnSpPr>
            <a:stCxn id="58" idx="3"/>
            <a:endCxn id="59" idx="1"/>
          </p:cNvCxnSpPr>
          <p:nvPr/>
        </p:nvCxnSpPr>
        <p:spPr>
          <a:xfrm flipV="1">
            <a:off x="2468081" y="5160631"/>
            <a:ext cx="1307353" cy="55023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73" name="Rounded Rectangle 72"/>
          <p:cNvSpPr/>
          <p:nvPr/>
        </p:nvSpPr>
        <p:spPr>
          <a:xfrm>
            <a:off x="5995705" y="4730947"/>
            <a:ext cx="2752758" cy="85829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1300" b="1" dirty="0">
                <a:solidFill>
                  <a:srgbClr val="000000"/>
                </a:solidFill>
              </a:rPr>
              <a:t>NBFCs-D and NBFCs-NDSI</a:t>
            </a:r>
          </a:p>
        </p:txBody>
      </p:sp>
      <p:cxnSp>
        <p:nvCxnSpPr>
          <p:cNvPr id="54" name="Straight Connector 53"/>
          <p:cNvCxnSpPr/>
          <p:nvPr/>
        </p:nvCxnSpPr>
        <p:spPr>
          <a:xfrm flipV="1">
            <a:off x="5537515" y="1479966"/>
            <a:ext cx="441428" cy="48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5508104" y="2560086"/>
            <a:ext cx="441428" cy="48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570732" y="3568198"/>
            <a:ext cx="441428" cy="48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5537515" y="5152374"/>
            <a:ext cx="441428" cy="48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3696816" y="698276"/>
            <a:ext cx="1739280" cy="282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rgbClr val="000000"/>
                </a:solidFill>
              </a:rPr>
              <a:t>XBRL Returns</a:t>
            </a:r>
          </a:p>
        </p:txBody>
      </p:sp>
      <p:sp>
        <p:nvSpPr>
          <p:cNvPr id="79" name="Rounded Rectangle 78"/>
          <p:cNvSpPr/>
          <p:nvPr/>
        </p:nvSpPr>
        <p:spPr>
          <a:xfrm>
            <a:off x="111290" y="1268760"/>
            <a:ext cx="893484"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rgbClr val="000000"/>
                </a:solidFill>
              </a:rPr>
              <a:t>NBFCs – D</a:t>
            </a:r>
          </a:p>
        </p:txBody>
      </p:sp>
      <p:sp>
        <p:nvSpPr>
          <p:cNvPr id="86" name="Rounded Rectangle 85"/>
          <p:cNvSpPr/>
          <p:nvPr/>
        </p:nvSpPr>
        <p:spPr>
          <a:xfrm>
            <a:off x="102117" y="2297141"/>
            <a:ext cx="793690" cy="3118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rgbClr val="000000"/>
                </a:solidFill>
              </a:rPr>
              <a:t>Non-NDSI </a:t>
            </a:r>
          </a:p>
        </p:txBody>
      </p:sp>
      <p:sp>
        <p:nvSpPr>
          <p:cNvPr id="119" name="Rounded Rectangle 118"/>
          <p:cNvSpPr/>
          <p:nvPr/>
        </p:nvSpPr>
        <p:spPr>
          <a:xfrm>
            <a:off x="1259632" y="2348880"/>
            <a:ext cx="1208449" cy="23071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NBS-8 _Rev</a:t>
            </a:r>
          </a:p>
        </p:txBody>
      </p:sp>
      <p:sp>
        <p:nvSpPr>
          <p:cNvPr id="120" name="Rounded Rectangle 119"/>
          <p:cNvSpPr/>
          <p:nvPr/>
        </p:nvSpPr>
        <p:spPr>
          <a:xfrm>
            <a:off x="1259632" y="1268760"/>
            <a:ext cx="1208449" cy="23071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NBS1_Rev</a:t>
            </a:r>
          </a:p>
        </p:txBody>
      </p:sp>
      <p:sp>
        <p:nvSpPr>
          <p:cNvPr id="121" name="Rounded Rectangle 120"/>
          <p:cNvSpPr/>
          <p:nvPr/>
        </p:nvSpPr>
        <p:spPr>
          <a:xfrm>
            <a:off x="1259632" y="1700808"/>
            <a:ext cx="1319099" cy="2258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solidFill>
                  <a:srgbClr val="000000"/>
                </a:solidFill>
              </a:rPr>
              <a:t>NDSI_500_Rev2 </a:t>
            </a:r>
          </a:p>
        </p:txBody>
      </p:sp>
      <p:sp>
        <p:nvSpPr>
          <p:cNvPr id="122" name="Rounded Rectangle 121"/>
          <p:cNvSpPr/>
          <p:nvPr/>
        </p:nvSpPr>
        <p:spPr>
          <a:xfrm>
            <a:off x="1275319" y="3126279"/>
            <a:ext cx="1208449" cy="23071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NBS-2_Rev</a:t>
            </a:r>
          </a:p>
        </p:txBody>
      </p:sp>
      <p:sp>
        <p:nvSpPr>
          <p:cNvPr id="123" name="Rounded Rectangle 122"/>
          <p:cNvSpPr/>
          <p:nvPr/>
        </p:nvSpPr>
        <p:spPr>
          <a:xfrm>
            <a:off x="1259632" y="3486319"/>
            <a:ext cx="1208449" cy="23071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NBS- 3</a:t>
            </a:r>
          </a:p>
        </p:txBody>
      </p:sp>
      <p:sp>
        <p:nvSpPr>
          <p:cNvPr id="124" name="Rounded Rectangle 123"/>
          <p:cNvSpPr/>
          <p:nvPr/>
        </p:nvSpPr>
        <p:spPr>
          <a:xfrm>
            <a:off x="1259632" y="3846359"/>
            <a:ext cx="1208449" cy="23071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NBS-7_Rev</a:t>
            </a:r>
          </a:p>
        </p:txBody>
      </p:sp>
      <p:sp>
        <p:nvSpPr>
          <p:cNvPr id="125" name="Rounded Rectangle 124"/>
          <p:cNvSpPr/>
          <p:nvPr/>
        </p:nvSpPr>
        <p:spPr>
          <a:xfrm>
            <a:off x="107504" y="3161237"/>
            <a:ext cx="788303" cy="3397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rgbClr val="000000"/>
                </a:solidFill>
              </a:rPr>
              <a:t>NBFCs-D</a:t>
            </a:r>
          </a:p>
        </p:txBody>
      </p:sp>
      <p:sp>
        <p:nvSpPr>
          <p:cNvPr id="127" name="Rounded Rectangle 126"/>
          <p:cNvSpPr/>
          <p:nvPr/>
        </p:nvSpPr>
        <p:spPr>
          <a:xfrm>
            <a:off x="86617" y="5199822"/>
            <a:ext cx="788303" cy="2726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rgbClr val="000000"/>
                </a:solidFill>
              </a:rPr>
              <a:t>NDSI</a:t>
            </a:r>
          </a:p>
        </p:txBody>
      </p:sp>
      <p:sp>
        <p:nvSpPr>
          <p:cNvPr id="128" name="Rounded Rectangle 127"/>
          <p:cNvSpPr/>
          <p:nvPr/>
        </p:nvSpPr>
        <p:spPr>
          <a:xfrm>
            <a:off x="51182" y="1689940"/>
            <a:ext cx="1064434" cy="36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900" b="1" dirty="0">
                <a:solidFill>
                  <a:srgbClr val="000000"/>
                </a:solidFill>
              </a:rPr>
              <a:t>NBFCs- NDSI</a:t>
            </a:r>
          </a:p>
        </p:txBody>
      </p:sp>
      <p:sp>
        <p:nvSpPr>
          <p:cNvPr id="129" name="Rounded Rectangle 128"/>
          <p:cNvSpPr/>
          <p:nvPr/>
        </p:nvSpPr>
        <p:spPr>
          <a:xfrm>
            <a:off x="107504" y="4437112"/>
            <a:ext cx="893484"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rgbClr val="000000"/>
                </a:solidFill>
              </a:rPr>
              <a:t>NBFCs – D</a:t>
            </a:r>
          </a:p>
        </p:txBody>
      </p:sp>
      <p:sp>
        <p:nvSpPr>
          <p:cNvPr id="30" name="Minus 29"/>
          <p:cNvSpPr/>
          <p:nvPr/>
        </p:nvSpPr>
        <p:spPr>
          <a:xfrm>
            <a:off x="1000988" y="1309402"/>
            <a:ext cx="258643" cy="170564"/>
          </a:xfrm>
          <a:prstGeom prst="mathMin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solidFill>
                <a:srgbClr val="FFFFFF"/>
              </a:solidFill>
            </a:endParaRPr>
          </a:p>
        </p:txBody>
      </p:sp>
      <p:sp>
        <p:nvSpPr>
          <p:cNvPr id="131" name="Minus 130"/>
          <p:cNvSpPr/>
          <p:nvPr/>
        </p:nvSpPr>
        <p:spPr>
          <a:xfrm>
            <a:off x="1115616" y="1746268"/>
            <a:ext cx="144015" cy="155874"/>
          </a:xfrm>
          <a:prstGeom prst="mathMin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solidFill>
                <a:srgbClr val="FFFFFF"/>
              </a:solidFill>
            </a:endParaRPr>
          </a:p>
        </p:txBody>
      </p:sp>
      <p:sp>
        <p:nvSpPr>
          <p:cNvPr id="133" name="Rounded Rectangle 132"/>
          <p:cNvSpPr/>
          <p:nvPr/>
        </p:nvSpPr>
        <p:spPr>
          <a:xfrm>
            <a:off x="107504" y="3789040"/>
            <a:ext cx="788303" cy="3397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rgbClr val="000000"/>
                </a:solidFill>
              </a:rPr>
              <a:t>NDSI</a:t>
            </a:r>
          </a:p>
        </p:txBody>
      </p:sp>
      <p:cxnSp>
        <p:nvCxnSpPr>
          <p:cNvPr id="4" name="Straight Arrow Connector 3"/>
          <p:cNvCxnSpPr>
            <a:stCxn id="125" idx="3"/>
            <a:endCxn id="123" idx="1"/>
          </p:cNvCxnSpPr>
          <p:nvPr/>
        </p:nvCxnSpPr>
        <p:spPr>
          <a:xfrm>
            <a:off x="895807" y="3331123"/>
            <a:ext cx="363825" cy="27055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7" name="Straight Arrow Connector 6"/>
          <p:cNvCxnSpPr>
            <a:stCxn id="125" idx="3"/>
            <a:endCxn id="122" idx="1"/>
          </p:cNvCxnSpPr>
          <p:nvPr/>
        </p:nvCxnSpPr>
        <p:spPr>
          <a:xfrm flipV="1">
            <a:off x="895807" y="3241636"/>
            <a:ext cx="379512" cy="8948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a:stCxn id="133" idx="3"/>
            <a:endCxn id="124" idx="1"/>
          </p:cNvCxnSpPr>
          <p:nvPr/>
        </p:nvCxnSpPr>
        <p:spPr>
          <a:xfrm>
            <a:off x="895807" y="3958926"/>
            <a:ext cx="363825" cy="279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a:stCxn id="127" idx="3"/>
            <a:endCxn id="56" idx="1"/>
          </p:cNvCxnSpPr>
          <p:nvPr/>
        </p:nvCxnSpPr>
        <p:spPr>
          <a:xfrm flipV="1">
            <a:off x="874920" y="4960074"/>
            <a:ext cx="384711" cy="37606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a:off x="980155" y="4570530"/>
            <a:ext cx="258643" cy="2551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a:stCxn id="127" idx="3"/>
            <a:endCxn id="57" idx="1"/>
          </p:cNvCxnSpPr>
          <p:nvPr/>
        </p:nvCxnSpPr>
        <p:spPr>
          <a:xfrm flipV="1">
            <a:off x="874920" y="5322164"/>
            <a:ext cx="384711" cy="1397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a:stCxn id="127" idx="3"/>
            <a:endCxn id="58" idx="1"/>
          </p:cNvCxnSpPr>
          <p:nvPr/>
        </p:nvCxnSpPr>
        <p:spPr>
          <a:xfrm>
            <a:off x="874920" y="5336134"/>
            <a:ext cx="400399" cy="37472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4" name="Straight Arrow Connector 23"/>
          <p:cNvCxnSpPr>
            <a:stCxn id="86" idx="3"/>
            <a:endCxn id="119" idx="1"/>
          </p:cNvCxnSpPr>
          <p:nvPr/>
        </p:nvCxnSpPr>
        <p:spPr>
          <a:xfrm>
            <a:off x="895807" y="2453051"/>
            <a:ext cx="363825" cy="1118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7" name="Straight Arrow Connector 26"/>
          <p:cNvCxnSpPr>
            <a:stCxn id="86" idx="3"/>
            <a:endCxn id="38" idx="1"/>
          </p:cNvCxnSpPr>
          <p:nvPr/>
        </p:nvCxnSpPr>
        <p:spPr>
          <a:xfrm>
            <a:off x="895807" y="2453051"/>
            <a:ext cx="379512" cy="34184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673821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80155" y="548680"/>
            <a:ext cx="1739280" cy="282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rgbClr val="000000"/>
                </a:solidFill>
              </a:rPr>
              <a:t>COSMOS Returns</a:t>
            </a:r>
          </a:p>
        </p:txBody>
      </p:sp>
      <p:sp>
        <p:nvSpPr>
          <p:cNvPr id="21" name="Rounded Rectangle 20"/>
          <p:cNvSpPr/>
          <p:nvPr/>
        </p:nvSpPr>
        <p:spPr>
          <a:xfrm>
            <a:off x="6025049" y="476672"/>
            <a:ext cx="2708526" cy="308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rgbClr val="000000"/>
                </a:solidFill>
              </a:rPr>
              <a:t>To be submitted by:</a:t>
            </a:r>
          </a:p>
        </p:txBody>
      </p:sp>
      <p:sp>
        <p:nvSpPr>
          <p:cNvPr id="75" name="Rounded Rectangle 74"/>
          <p:cNvSpPr/>
          <p:nvPr/>
        </p:nvSpPr>
        <p:spPr>
          <a:xfrm>
            <a:off x="1619671" y="1268760"/>
            <a:ext cx="1071635" cy="282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NBS-4</a:t>
            </a:r>
          </a:p>
        </p:txBody>
      </p:sp>
      <p:sp>
        <p:nvSpPr>
          <p:cNvPr id="76" name="Rounded Rectangle 75"/>
          <p:cNvSpPr/>
          <p:nvPr/>
        </p:nvSpPr>
        <p:spPr>
          <a:xfrm>
            <a:off x="3696816" y="1268760"/>
            <a:ext cx="1739280" cy="282265"/>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DNBS05</a:t>
            </a:r>
          </a:p>
        </p:txBody>
      </p:sp>
      <p:sp>
        <p:nvSpPr>
          <p:cNvPr id="77" name="Rounded Rectangle 76"/>
          <p:cNvSpPr/>
          <p:nvPr/>
        </p:nvSpPr>
        <p:spPr>
          <a:xfrm>
            <a:off x="6156176" y="1268759"/>
            <a:ext cx="2577400" cy="28226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sz="1300" b="1" dirty="0">
                <a:solidFill>
                  <a:srgbClr val="000000"/>
                </a:solidFill>
              </a:rPr>
              <a:t>Rejected NBFCs</a:t>
            </a:r>
          </a:p>
        </p:txBody>
      </p:sp>
      <p:sp>
        <p:nvSpPr>
          <p:cNvPr id="80" name="Rounded Rectangle 79"/>
          <p:cNvSpPr/>
          <p:nvPr/>
        </p:nvSpPr>
        <p:spPr>
          <a:xfrm>
            <a:off x="1619671" y="1772815"/>
            <a:ext cx="1071635" cy="25838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NBS-1A</a:t>
            </a:r>
          </a:p>
        </p:txBody>
      </p:sp>
      <p:sp>
        <p:nvSpPr>
          <p:cNvPr id="81" name="Rounded Rectangle 80"/>
          <p:cNvSpPr/>
          <p:nvPr/>
        </p:nvSpPr>
        <p:spPr>
          <a:xfrm>
            <a:off x="1619671" y="2204863"/>
            <a:ext cx="1084252" cy="25522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NBS-3A</a:t>
            </a:r>
          </a:p>
        </p:txBody>
      </p:sp>
      <p:sp>
        <p:nvSpPr>
          <p:cNvPr id="82" name="Rounded Rectangle 81"/>
          <p:cNvSpPr/>
          <p:nvPr/>
        </p:nvSpPr>
        <p:spPr>
          <a:xfrm>
            <a:off x="3707904" y="1916832"/>
            <a:ext cx="1739280" cy="380743"/>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DNBS06</a:t>
            </a:r>
          </a:p>
        </p:txBody>
      </p:sp>
      <p:sp>
        <p:nvSpPr>
          <p:cNvPr id="84" name="Rounded Rectangle 83"/>
          <p:cNvSpPr/>
          <p:nvPr/>
        </p:nvSpPr>
        <p:spPr>
          <a:xfrm>
            <a:off x="6156175" y="1886294"/>
            <a:ext cx="2609719" cy="39057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sz="1300" b="1" dirty="0">
                <a:solidFill>
                  <a:srgbClr val="000000"/>
                </a:solidFill>
              </a:rPr>
              <a:t>RNBCs</a:t>
            </a:r>
          </a:p>
        </p:txBody>
      </p:sp>
      <p:cxnSp>
        <p:nvCxnSpPr>
          <p:cNvPr id="85" name="Straight Arrow Connector 84"/>
          <p:cNvCxnSpPr>
            <a:stCxn id="75" idx="3"/>
            <a:endCxn id="76" idx="1"/>
          </p:cNvCxnSpPr>
          <p:nvPr/>
        </p:nvCxnSpPr>
        <p:spPr>
          <a:xfrm>
            <a:off x="2691306" y="1409893"/>
            <a:ext cx="1005510"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89" name="Straight Arrow Connector 88"/>
          <p:cNvCxnSpPr>
            <a:stCxn id="81" idx="3"/>
            <a:endCxn id="82" idx="1"/>
          </p:cNvCxnSpPr>
          <p:nvPr/>
        </p:nvCxnSpPr>
        <p:spPr>
          <a:xfrm flipV="1">
            <a:off x="2703923" y="2107204"/>
            <a:ext cx="1003981" cy="22527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91" name="Straight Arrow Connector 90"/>
          <p:cNvCxnSpPr>
            <a:stCxn id="80" idx="3"/>
            <a:endCxn id="82" idx="1"/>
          </p:cNvCxnSpPr>
          <p:nvPr/>
        </p:nvCxnSpPr>
        <p:spPr>
          <a:xfrm>
            <a:off x="2691306" y="1902009"/>
            <a:ext cx="1016598" cy="20519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94" name="Rounded Rectangle 93"/>
          <p:cNvSpPr/>
          <p:nvPr/>
        </p:nvSpPr>
        <p:spPr>
          <a:xfrm>
            <a:off x="1619671" y="2852935"/>
            <a:ext cx="1050793" cy="2604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SCRC</a:t>
            </a:r>
          </a:p>
        </p:txBody>
      </p:sp>
      <p:sp>
        <p:nvSpPr>
          <p:cNvPr id="95" name="Rounded Rectangle 94"/>
          <p:cNvSpPr/>
          <p:nvPr/>
        </p:nvSpPr>
        <p:spPr>
          <a:xfrm>
            <a:off x="3787181" y="2924943"/>
            <a:ext cx="1648915" cy="229574"/>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DNBS07</a:t>
            </a:r>
          </a:p>
        </p:txBody>
      </p:sp>
      <p:sp>
        <p:nvSpPr>
          <p:cNvPr id="96" name="Rounded Rectangle 95"/>
          <p:cNvSpPr/>
          <p:nvPr/>
        </p:nvSpPr>
        <p:spPr>
          <a:xfrm>
            <a:off x="6156175" y="2911395"/>
            <a:ext cx="2577400" cy="22957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sz="1300" b="1" dirty="0">
                <a:solidFill>
                  <a:srgbClr val="000000"/>
                </a:solidFill>
              </a:rPr>
              <a:t>ARCs</a:t>
            </a:r>
          </a:p>
        </p:txBody>
      </p:sp>
      <p:sp>
        <p:nvSpPr>
          <p:cNvPr id="97" name="Rounded Rectangle 96"/>
          <p:cNvSpPr/>
          <p:nvPr/>
        </p:nvSpPr>
        <p:spPr>
          <a:xfrm>
            <a:off x="1619670" y="3356992"/>
            <a:ext cx="1088755" cy="3360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rgbClr val="000000"/>
                </a:solidFill>
              </a:rPr>
              <a:t>CRILC XBRL return</a:t>
            </a:r>
          </a:p>
        </p:txBody>
      </p:sp>
      <p:sp>
        <p:nvSpPr>
          <p:cNvPr id="98" name="Rounded Rectangle 97"/>
          <p:cNvSpPr/>
          <p:nvPr/>
        </p:nvSpPr>
        <p:spPr>
          <a:xfrm>
            <a:off x="3808539" y="3412985"/>
            <a:ext cx="1739280" cy="232039"/>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DNBS08. Live</a:t>
            </a:r>
          </a:p>
        </p:txBody>
      </p:sp>
      <p:sp>
        <p:nvSpPr>
          <p:cNvPr id="99" name="Rounded Rectangle 98"/>
          <p:cNvSpPr/>
          <p:nvPr/>
        </p:nvSpPr>
        <p:spPr>
          <a:xfrm>
            <a:off x="5997273" y="3429000"/>
            <a:ext cx="2736302" cy="22990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sz="1300" b="1" dirty="0">
                <a:solidFill>
                  <a:srgbClr val="000000"/>
                </a:solidFill>
              </a:rPr>
              <a:t>NBFCs-D and NBFCs-NDSI</a:t>
            </a:r>
          </a:p>
        </p:txBody>
      </p:sp>
      <p:sp>
        <p:nvSpPr>
          <p:cNvPr id="100" name="Rounded Rectangle 99"/>
          <p:cNvSpPr/>
          <p:nvPr/>
        </p:nvSpPr>
        <p:spPr>
          <a:xfrm>
            <a:off x="1619669" y="4005064"/>
            <a:ext cx="1117415" cy="3915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SMA XBRL return</a:t>
            </a:r>
          </a:p>
        </p:txBody>
      </p:sp>
      <p:sp>
        <p:nvSpPr>
          <p:cNvPr id="101" name="Rounded Rectangle 100"/>
          <p:cNvSpPr/>
          <p:nvPr/>
        </p:nvSpPr>
        <p:spPr>
          <a:xfrm>
            <a:off x="3808539" y="4125538"/>
            <a:ext cx="1739280" cy="167558"/>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DNBS09. Live</a:t>
            </a:r>
          </a:p>
        </p:txBody>
      </p:sp>
      <p:sp>
        <p:nvSpPr>
          <p:cNvPr id="102" name="Rounded Rectangle 101"/>
          <p:cNvSpPr/>
          <p:nvPr/>
        </p:nvSpPr>
        <p:spPr>
          <a:xfrm>
            <a:off x="6012161" y="4077072"/>
            <a:ext cx="2736302" cy="24520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sz="1300" b="1" dirty="0">
                <a:solidFill>
                  <a:srgbClr val="000000"/>
                </a:solidFill>
              </a:rPr>
              <a:t>NBFCs-D and NBFCs-NDSI</a:t>
            </a:r>
          </a:p>
        </p:txBody>
      </p:sp>
      <p:sp>
        <p:nvSpPr>
          <p:cNvPr id="103" name="Rounded Rectangle 102"/>
          <p:cNvSpPr/>
          <p:nvPr/>
        </p:nvSpPr>
        <p:spPr>
          <a:xfrm>
            <a:off x="1619668" y="4797152"/>
            <a:ext cx="1084255" cy="40798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SAC hard copy</a:t>
            </a:r>
          </a:p>
        </p:txBody>
      </p:sp>
      <p:sp>
        <p:nvSpPr>
          <p:cNvPr id="104" name="Rounded Rectangle 103"/>
          <p:cNvSpPr/>
          <p:nvPr/>
        </p:nvSpPr>
        <p:spPr>
          <a:xfrm>
            <a:off x="3814997" y="4869159"/>
            <a:ext cx="1739280" cy="272679"/>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DNBS10</a:t>
            </a:r>
          </a:p>
        </p:txBody>
      </p:sp>
      <p:sp>
        <p:nvSpPr>
          <p:cNvPr id="105" name="Rounded Rectangle 104"/>
          <p:cNvSpPr/>
          <p:nvPr/>
        </p:nvSpPr>
        <p:spPr>
          <a:xfrm>
            <a:off x="5997273" y="4868232"/>
            <a:ext cx="2736302" cy="22533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sz="1300" b="1" dirty="0">
                <a:solidFill>
                  <a:srgbClr val="000000"/>
                </a:solidFill>
              </a:rPr>
              <a:t>All NBFCs</a:t>
            </a:r>
          </a:p>
        </p:txBody>
      </p:sp>
      <p:sp>
        <p:nvSpPr>
          <p:cNvPr id="106" name="Rounded Rectangle 105"/>
          <p:cNvSpPr/>
          <p:nvPr/>
        </p:nvSpPr>
        <p:spPr>
          <a:xfrm>
            <a:off x="1338915" y="5390106"/>
            <a:ext cx="1612304" cy="6650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Overseas investment in hard copy</a:t>
            </a:r>
          </a:p>
        </p:txBody>
      </p:sp>
      <p:sp>
        <p:nvSpPr>
          <p:cNvPr id="107" name="Rounded Rectangle 106"/>
          <p:cNvSpPr/>
          <p:nvPr/>
        </p:nvSpPr>
        <p:spPr>
          <a:xfrm>
            <a:off x="3844341" y="5415243"/>
            <a:ext cx="1739280" cy="439783"/>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DNBS13</a:t>
            </a:r>
          </a:p>
        </p:txBody>
      </p:sp>
      <p:sp>
        <p:nvSpPr>
          <p:cNvPr id="108" name="Rounded Rectangle 107"/>
          <p:cNvSpPr/>
          <p:nvPr/>
        </p:nvSpPr>
        <p:spPr>
          <a:xfrm>
            <a:off x="6025049" y="5445394"/>
            <a:ext cx="2736302" cy="3678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sz="1300" b="1" dirty="0">
                <a:solidFill>
                  <a:srgbClr val="000000"/>
                </a:solidFill>
              </a:rPr>
              <a:t>All NBFCs</a:t>
            </a:r>
          </a:p>
        </p:txBody>
      </p:sp>
      <p:cxnSp>
        <p:nvCxnSpPr>
          <p:cNvPr id="87" name="Straight Arrow Connector 86"/>
          <p:cNvCxnSpPr>
            <a:endCxn id="95" idx="1"/>
          </p:cNvCxnSpPr>
          <p:nvPr/>
        </p:nvCxnSpPr>
        <p:spPr>
          <a:xfrm>
            <a:off x="2691307" y="3012699"/>
            <a:ext cx="1095874" cy="2703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88" name="Straight Arrow Connector 87"/>
          <p:cNvCxnSpPr/>
          <p:nvPr/>
        </p:nvCxnSpPr>
        <p:spPr>
          <a:xfrm>
            <a:off x="2721196" y="3501008"/>
            <a:ext cx="1087343" cy="887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90" name="Straight Arrow Connector 89"/>
          <p:cNvCxnSpPr/>
          <p:nvPr/>
        </p:nvCxnSpPr>
        <p:spPr>
          <a:xfrm>
            <a:off x="2737085" y="4221088"/>
            <a:ext cx="1087343" cy="887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92" name="Straight Arrow Connector 91"/>
          <p:cNvCxnSpPr/>
          <p:nvPr/>
        </p:nvCxnSpPr>
        <p:spPr>
          <a:xfrm>
            <a:off x="2737085" y="5013176"/>
            <a:ext cx="1087343" cy="887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93" name="Straight Arrow Connector 92"/>
          <p:cNvCxnSpPr>
            <a:cxnSpLocks/>
          </p:cNvCxnSpPr>
          <p:nvPr/>
        </p:nvCxnSpPr>
        <p:spPr>
          <a:xfrm>
            <a:off x="3079956" y="5582293"/>
            <a:ext cx="757440" cy="148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12" name="Straight Connector 111"/>
          <p:cNvCxnSpPr>
            <a:endCxn id="77" idx="1"/>
          </p:cNvCxnSpPr>
          <p:nvPr/>
        </p:nvCxnSpPr>
        <p:spPr>
          <a:xfrm flipV="1">
            <a:off x="5436096" y="1409892"/>
            <a:ext cx="720080" cy="28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82" idx="3"/>
            <a:endCxn id="84" idx="1"/>
          </p:cNvCxnSpPr>
          <p:nvPr/>
        </p:nvCxnSpPr>
        <p:spPr>
          <a:xfrm flipV="1">
            <a:off x="5447184" y="2081583"/>
            <a:ext cx="708991" cy="25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95" idx="3"/>
            <a:endCxn id="96" idx="1"/>
          </p:cNvCxnSpPr>
          <p:nvPr/>
        </p:nvCxnSpPr>
        <p:spPr>
          <a:xfrm flipV="1">
            <a:off x="5436096" y="3026182"/>
            <a:ext cx="720079" cy="13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endCxn id="102" idx="1"/>
          </p:cNvCxnSpPr>
          <p:nvPr/>
        </p:nvCxnSpPr>
        <p:spPr>
          <a:xfrm flipV="1">
            <a:off x="5537515" y="4199677"/>
            <a:ext cx="474646" cy="2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04" idx="3"/>
            <a:endCxn id="105" idx="1"/>
          </p:cNvCxnSpPr>
          <p:nvPr/>
        </p:nvCxnSpPr>
        <p:spPr>
          <a:xfrm flipV="1">
            <a:off x="5554277" y="4980900"/>
            <a:ext cx="442996" cy="245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5570733" y="5609239"/>
            <a:ext cx="441428" cy="48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3624808" y="554260"/>
            <a:ext cx="1739280" cy="282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rgbClr val="000000"/>
                </a:solidFill>
              </a:rPr>
              <a:t>XBRL Returns</a:t>
            </a:r>
          </a:p>
        </p:txBody>
      </p:sp>
      <p:cxnSp>
        <p:nvCxnSpPr>
          <p:cNvPr id="119" name="Straight Connector 118"/>
          <p:cNvCxnSpPr>
            <a:stCxn id="98" idx="3"/>
            <a:endCxn id="99" idx="1"/>
          </p:cNvCxnSpPr>
          <p:nvPr/>
        </p:nvCxnSpPr>
        <p:spPr>
          <a:xfrm>
            <a:off x="5547819" y="3529005"/>
            <a:ext cx="449454" cy="149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itle 1"/>
          <p:cNvSpPr txBox="1">
            <a:spLocks/>
          </p:cNvSpPr>
          <p:nvPr/>
        </p:nvSpPr>
        <p:spPr bwMode="auto">
          <a:xfrm>
            <a:off x="219150" y="21787"/>
            <a:ext cx="8784976" cy="375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7500" lnSpcReduction="10000"/>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eaLnBrk="1" fontAlgn="base" hangingPunct="1">
              <a:spcBef>
                <a:spcPct val="0"/>
              </a:spcBef>
              <a:spcAft>
                <a:spcPct val="0"/>
              </a:spcAft>
              <a:defRPr sz="4200">
                <a:solidFill>
                  <a:schemeClr val="tx2"/>
                </a:solidFill>
                <a:latin typeface="Arial" charset="0"/>
                <a:cs typeface="Arial" charset="0"/>
              </a:defRPr>
            </a:lvl6pPr>
            <a:lvl7pPr marL="914400" algn="l" rtl="0" eaLnBrk="1" fontAlgn="base" hangingPunct="1">
              <a:spcBef>
                <a:spcPct val="0"/>
              </a:spcBef>
              <a:spcAft>
                <a:spcPct val="0"/>
              </a:spcAft>
              <a:defRPr sz="4200">
                <a:solidFill>
                  <a:schemeClr val="tx2"/>
                </a:solidFill>
                <a:latin typeface="Arial" charset="0"/>
                <a:cs typeface="Arial" charset="0"/>
              </a:defRPr>
            </a:lvl7pPr>
            <a:lvl8pPr marL="1371600" algn="l" rtl="0" eaLnBrk="1" fontAlgn="base" hangingPunct="1">
              <a:spcBef>
                <a:spcPct val="0"/>
              </a:spcBef>
              <a:spcAft>
                <a:spcPct val="0"/>
              </a:spcAft>
              <a:defRPr sz="4200">
                <a:solidFill>
                  <a:schemeClr val="tx2"/>
                </a:solidFill>
                <a:latin typeface="Arial" charset="0"/>
                <a:cs typeface="Arial" charset="0"/>
              </a:defRPr>
            </a:lvl8pPr>
            <a:lvl9pPr marL="1828800" algn="l" rtl="0" eaLnBrk="1" fontAlgn="base" hangingPunct="1">
              <a:spcBef>
                <a:spcPct val="0"/>
              </a:spcBef>
              <a:spcAft>
                <a:spcPct val="0"/>
              </a:spcAft>
              <a:defRPr sz="4200">
                <a:solidFill>
                  <a:schemeClr val="tx2"/>
                </a:solidFill>
                <a:latin typeface="Arial" charset="0"/>
                <a:cs typeface="Arial" charset="0"/>
              </a:defRPr>
            </a:lvl9pPr>
          </a:lstStyle>
          <a:p>
            <a:pPr algn="ctr"/>
            <a:r>
              <a:rPr lang="en-US" sz="2000" b="1" kern="0" dirty="0" smtClean="0">
                <a:solidFill>
                  <a:srgbClr val="0000CC"/>
                </a:solidFill>
              </a:rPr>
              <a:t>Rationalization &amp; Migration of COSMOS returns to XBRL system</a:t>
            </a:r>
            <a:endParaRPr lang="en-US" sz="2000" b="1" kern="0" dirty="0">
              <a:solidFill>
                <a:srgbClr val="0000CC"/>
              </a:solidFill>
            </a:endParaRPr>
          </a:p>
        </p:txBody>
      </p:sp>
    </p:spTree>
    <p:extLst>
      <p:ext uri="{BB962C8B-B14F-4D97-AF65-F5344CB8AC3E}">
        <p14:creationId xmlns:p14="http://schemas.microsoft.com/office/powerpoint/2010/main" val="1492226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80155" y="548680"/>
            <a:ext cx="1739280" cy="282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rgbClr val="000000"/>
                </a:solidFill>
              </a:rPr>
              <a:t>COSMOS Returns</a:t>
            </a:r>
          </a:p>
        </p:txBody>
      </p:sp>
      <p:sp>
        <p:nvSpPr>
          <p:cNvPr id="21" name="Rounded Rectangle 20"/>
          <p:cNvSpPr/>
          <p:nvPr/>
        </p:nvSpPr>
        <p:spPr>
          <a:xfrm>
            <a:off x="6025049" y="476672"/>
            <a:ext cx="2708526" cy="308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rgbClr val="000000"/>
                </a:solidFill>
              </a:rPr>
              <a:t>To be submitted by:</a:t>
            </a:r>
          </a:p>
        </p:txBody>
      </p:sp>
      <p:sp>
        <p:nvSpPr>
          <p:cNvPr id="75" name="Rounded Rectangle 74"/>
          <p:cNvSpPr/>
          <p:nvPr/>
        </p:nvSpPr>
        <p:spPr>
          <a:xfrm>
            <a:off x="1619671" y="1268760"/>
            <a:ext cx="1071635" cy="282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FMR1</a:t>
            </a:r>
          </a:p>
        </p:txBody>
      </p:sp>
      <p:sp>
        <p:nvSpPr>
          <p:cNvPr id="76" name="Rounded Rectangle 75"/>
          <p:cNvSpPr/>
          <p:nvPr/>
        </p:nvSpPr>
        <p:spPr>
          <a:xfrm>
            <a:off x="3696816" y="1268760"/>
            <a:ext cx="1739280" cy="282265"/>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DNBS15</a:t>
            </a:r>
          </a:p>
        </p:txBody>
      </p:sp>
      <p:sp>
        <p:nvSpPr>
          <p:cNvPr id="80" name="Rounded Rectangle 79"/>
          <p:cNvSpPr/>
          <p:nvPr/>
        </p:nvSpPr>
        <p:spPr>
          <a:xfrm>
            <a:off x="1619671" y="1772815"/>
            <a:ext cx="1071635" cy="25838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FMR2</a:t>
            </a:r>
          </a:p>
        </p:txBody>
      </p:sp>
      <p:sp>
        <p:nvSpPr>
          <p:cNvPr id="81" name="Rounded Rectangle 80"/>
          <p:cNvSpPr/>
          <p:nvPr/>
        </p:nvSpPr>
        <p:spPr>
          <a:xfrm>
            <a:off x="1619671" y="2204863"/>
            <a:ext cx="1084252" cy="25522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dirty="0">
                <a:solidFill>
                  <a:srgbClr val="000000"/>
                </a:solidFill>
              </a:rPr>
              <a:t>FMR3</a:t>
            </a:r>
          </a:p>
        </p:txBody>
      </p:sp>
      <p:sp>
        <p:nvSpPr>
          <p:cNvPr id="82" name="Rounded Rectangle 81"/>
          <p:cNvSpPr/>
          <p:nvPr/>
        </p:nvSpPr>
        <p:spPr>
          <a:xfrm>
            <a:off x="3707904" y="1749973"/>
            <a:ext cx="1739280" cy="310875"/>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DNBS16</a:t>
            </a:r>
          </a:p>
        </p:txBody>
      </p:sp>
      <p:cxnSp>
        <p:nvCxnSpPr>
          <p:cNvPr id="85" name="Straight Arrow Connector 84"/>
          <p:cNvCxnSpPr>
            <a:stCxn id="75" idx="3"/>
            <a:endCxn id="76" idx="1"/>
          </p:cNvCxnSpPr>
          <p:nvPr/>
        </p:nvCxnSpPr>
        <p:spPr>
          <a:xfrm>
            <a:off x="2691306" y="1409893"/>
            <a:ext cx="1005510"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94" name="Rounded Rectangle 93"/>
          <p:cNvSpPr/>
          <p:nvPr/>
        </p:nvSpPr>
        <p:spPr>
          <a:xfrm>
            <a:off x="1619671" y="2714109"/>
            <a:ext cx="1050793" cy="2604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300" dirty="0">
                <a:solidFill>
                  <a:srgbClr val="000000"/>
                </a:solidFill>
              </a:rPr>
              <a:t>FMR4</a:t>
            </a:r>
          </a:p>
        </p:txBody>
      </p:sp>
      <p:sp>
        <p:nvSpPr>
          <p:cNvPr id="95" name="Rounded Rectangle 94"/>
          <p:cNvSpPr/>
          <p:nvPr/>
        </p:nvSpPr>
        <p:spPr>
          <a:xfrm>
            <a:off x="3747542" y="2752560"/>
            <a:ext cx="1648915" cy="229574"/>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DNBS18</a:t>
            </a:r>
          </a:p>
        </p:txBody>
      </p:sp>
      <p:cxnSp>
        <p:nvCxnSpPr>
          <p:cNvPr id="87" name="Straight Arrow Connector 86"/>
          <p:cNvCxnSpPr>
            <a:endCxn id="95" idx="1"/>
          </p:cNvCxnSpPr>
          <p:nvPr/>
        </p:nvCxnSpPr>
        <p:spPr>
          <a:xfrm>
            <a:off x="2651668" y="2840316"/>
            <a:ext cx="1095874" cy="2703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12" name="Straight Connector 111"/>
          <p:cNvCxnSpPr>
            <a:cxnSpLocks/>
            <a:stCxn id="76" idx="3"/>
            <a:endCxn id="49" idx="1"/>
          </p:cNvCxnSpPr>
          <p:nvPr/>
        </p:nvCxnSpPr>
        <p:spPr>
          <a:xfrm>
            <a:off x="5436096" y="1409893"/>
            <a:ext cx="687760" cy="671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cxnSpLocks/>
            <a:stCxn id="82" idx="3"/>
            <a:endCxn id="49" idx="1"/>
          </p:cNvCxnSpPr>
          <p:nvPr/>
        </p:nvCxnSpPr>
        <p:spPr>
          <a:xfrm>
            <a:off x="5447184" y="1905411"/>
            <a:ext cx="676672" cy="176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cxnSpLocks/>
            <a:stCxn id="95" idx="3"/>
            <a:endCxn id="49" idx="1"/>
          </p:cNvCxnSpPr>
          <p:nvPr/>
        </p:nvCxnSpPr>
        <p:spPr>
          <a:xfrm flipV="1">
            <a:off x="5396457" y="2081560"/>
            <a:ext cx="727399" cy="7857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3624808" y="554260"/>
            <a:ext cx="1739280" cy="282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rgbClr val="000000"/>
                </a:solidFill>
              </a:rPr>
              <a:t>XBRL Returns</a:t>
            </a:r>
          </a:p>
        </p:txBody>
      </p:sp>
      <p:sp>
        <p:nvSpPr>
          <p:cNvPr id="45" name="Rounded Rectangle 44"/>
          <p:cNvSpPr/>
          <p:nvPr/>
        </p:nvSpPr>
        <p:spPr>
          <a:xfrm>
            <a:off x="3707904" y="2204864"/>
            <a:ext cx="1739280" cy="253597"/>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DNBS17</a:t>
            </a:r>
          </a:p>
        </p:txBody>
      </p:sp>
      <p:cxnSp>
        <p:nvCxnSpPr>
          <p:cNvPr id="46" name="Straight Arrow Connector 45"/>
          <p:cNvCxnSpPr/>
          <p:nvPr/>
        </p:nvCxnSpPr>
        <p:spPr>
          <a:xfrm>
            <a:off x="2699792" y="1916832"/>
            <a:ext cx="1005510"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7" name="Straight Arrow Connector 46"/>
          <p:cNvCxnSpPr/>
          <p:nvPr/>
        </p:nvCxnSpPr>
        <p:spPr>
          <a:xfrm>
            <a:off x="2699792" y="2348880"/>
            <a:ext cx="1005510"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49" name="Rounded Rectangle 48"/>
          <p:cNvSpPr/>
          <p:nvPr/>
        </p:nvSpPr>
        <p:spPr>
          <a:xfrm>
            <a:off x="6123856" y="1936872"/>
            <a:ext cx="2609719" cy="28937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sz="1300" b="1" dirty="0">
                <a:solidFill>
                  <a:srgbClr val="000000"/>
                </a:solidFill>
              </a:rPr>
              <a:t>NBFCs-D and NBFCs-NDSI</a:t>
            </a:r>
          </a:p>
        </p:txBody>
      </p:sp>
      <p:sp>
        <p:nvSpPr>
          <p:cNvPr id="50" name="Rounded Rectangle 49"/>
          <p:cNvSpPr/>
          <p:nvPr/>
        </p:nvSpPr>
        <p:spPr>
          <a:xfrm>
            <a:off x="1576991" y="4176625"/>
            <a:ext cx="1142444" cy="5883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300" dirty="0">
                <a:solidFill>
                  <a:srgbClr val="000000"/>
                </a:solidFill>
              </a:rPr>
              <a:t>New Return for P2Ps</a:t>
            </a:r>
          </a:p>
        </p:txBody>
      </p:sp>
      <p:sp>
        <p:nvSpPr>
          <p:cNvPr id="51" name="Rounded Rectangle 50"/>
          <p:cNvSpPr/>
          <p:nvPr/>
        </p:nvSpPr>
        <p:spPr>
          <a:xfrm>
            <a:off x="3779912" y="4303010"/>
            <a:ext cx="1648915" cy="422134"/>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DNBS14</a:t>
            </a:r>
          </a:p>
        </p:txBody>
      </p:sp>
      <p:sp>
        <p:nvSpPr>
          <p:cNvPr id="52" name="Rounded Rectangle 51"/>
          <p:cNvSpPr/>
          <p:nvPr/>
        </p:nvSpPr>
        <p:spPr>
          <a:xfrm>
            <a:off x="6156176" y="4423563"/>
            <a:ext cx="2577400" cy="22957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sz="1300" b="1" dirty="0">
                <a:solidFill>
                  <a:srgbClr val="000000"/>
                </a:solidFill>
              </a:rPr>
              <a:t>NBFCs-P2P platforms</a:t>
            </a:r>
          </a:p>
        </p:txBody>
      </p:sp>
      <p:sp>
        <p:nvSpPr>
          <p:cNvPr id="53" name="Rounded Rectangle 52"/>
          <p:cNvSpPr/>
          <p:nvPr/>
        </p:nvSpPr>
        <p:spPr>
          <a:xfrm>
            <a:off x="1547664" y="5000860"/>
            <a:ext cx="1142444" cy="5883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300" dirty="0">
                <a:solidFill>
                  <a:srgbClr val="000000"/>
                </a:solidFill>
              </a:rPr>
              <a:t>New Return for CICs</a:t>
            </a:r>
          </a:p>
        </p:txBody>
      </p:sp>
      <p:sp>
        <p:nvSpPr>
          <p:cNvPr id="54" name="Rounded Rectangle 53"/>
          <p:cNvSpPr/>
          <p:nvPr/>
        </p:nvSpPr>
        <p:spPr>
          <a:xfrm>
            <a:off x="3779912" y="5095098"/>
            <a:ext cx="1648915" cy="422134"/>
          </a:xfrm>
          <a:prstGeom prst="roundRect">
            <a:avLst/>
          </a:prstGeom>
          <a:solidFill>
            <a:srgbClr val="F0E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000000"/>
                </a:solidFill>
              </a:rPr>
              <a:t>DNBS11 and DNBS12</a:t>
            </a:r>
          </a:p>
        </p:txBody>
      </p:sp>
      <p:sp>
        <p:nvSpPr>
          <p:cNvPr id="55" name="Rounded Rectangle 54"/>
          <p:cNvSpPr/>
          <p:nvPr/>
        </p:nvSpPr>
        <p:spPr>
          <a:xfrm>
            <a:off x="6156176" y="5143643"/>
            <a:ext cx="2577400" cy="22957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sz="1300" b="1" dirty="0">
                <a:solidFill>
                  <a:srgbClr val="000000"/>
                </a:solidFill>
              </a:rPr>
              <a:t>NBFCs-CICs </a:t>
            </a:r>
          </a:p>
        </p:txBody>
      </p:sp>
      <p:cxnSp>
        <p:nvCxnSpPr>
          <p:cNvPr id="38" name="Straight Connector 37">
            <a:extLst>
              <a:ext uri="{FF2B5EF4-FFF2-40B4-BE49-F238E27FC236}">
                <a16:creationId xmlns:a16="http://schemas.microsoft.com/office/drawing/2014/main" xmlns="" id="{A37ABAE8-D434-4277-9B0E-EDC79646DEA2}"/>
              </a:ext>
            </a:extLst>
          </p:cNvPr>
          <p:cNvCxnSpPr>
            <a:cxnSpLocks/>
            <a:endCxn id="49" idx="1"/>
          </p:cNvCxnSpPr>
          <p:nvPr/>
        </p:nvCxnSpPr>
        <p:spPr>
          <a:xfrm flipV="1">
            <a:off x="5447184" y="2081560"/>
            <a:ext cx="676672" cy="2059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419752" y="6074283"/>
            <a:ext cx="7313823" cy="370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a:solidFill>
                  <a:srgbClr val="FF0000"/>
                </a:solidFill>
              </a:rPr>
              <a:t>New returns introduced for  - &gt; For </a:t>
            </a:r>
            <a:r>
              <a:rPr lang="en-IN" sz="1200" b="1" dirty="0" smtClean="0">
                <a:solidFill>
                  <a:srgbClr val="FF0000"/>
                </a:solidFill>
              </a:rPr>
              <a:t>CICs (DNBS11 &amp; DNBS12) and P2P </a:t>
            </a:r>
            <a:r>
              <a:rPr lang="en-IN" sz="1200" b="1" dirty="0">
                <a:solidFill>
                  <a:srgbClr val="FF0000"/>
                </a:solidFill>
              </a:rPr>
              <a:t>Platforms(DNBS14</a:t>
            </a:r>
            <a:r>
              <a:rPr lang="en-IN" sz="1200" b="1" dirty="0" smtClean="0">
                <a:solidFill>
                  <a:srgbClr val="FF0000"/>
                </a:solidFill>
              </a:rPr>
              <a:t>)</a:t>
            </a:r>
            <a:endParaRPr lang="en-IN" sz="1200" b="1" dirty="0">
              <a:solidFill>
                <a:srgbClr val="FF0000"/>
              </a:solidFill>
            </a:endParaRPr>
          </a:p>
        </p:txBody>
      </p:sp>
      <p:sp>
        <p:nvSpPr>
          <p:cNvPr id="31" name="Title 1"/>
          <p:cNvSpPr>
            <a:spLocks noGrp="1"/>
          </p:cNvSpPr>
          <p:nvPr>
            <p:ph type="title"/>
          </p:nvPr>
        </p:nvSpPr>
        <p:spPr>
          <a:xfrm>
            <a:off x="211881" y="67668"/>
            <a:ext cx="8784976" cy="375381"/>
          </a:xfrm>
        </p:spPr>
        <p:txBody>
          <a:bodyPr>
            <a:normAutofit fontScale="90000"/>
          </a:bodyPr>
          <a:lstStyle/>
          <a:p>
            <a:pPr algn="ctr"/>
            <a:r>
              <a:rPr lang="en-US" sz="2000" b="1" dirty="0" smtClean="0">
                <a:solidFill>
                  <a:srgbClr val="0000CC"/>
                </a:solidFill>
              </a:rPr>
              <a:t>Rationalization &amp; Migration of COSMOS </a:t>
            </a:r>
            <a:r>
              <a:rPr lang="en-US" sz="2000" b="1" dirty="0">
                <a:solidFill>
                  <a:srgbClr val="0000CC"/>
                </a:solidFill>
              </a:rPr>
              <a:t>returns to XBRL system</a:t>
            </a:r>
          </a:p>
        </p:txBody>
      </p:sp>
    </p:spTree>
    <p:extLst>
      <p:ext uri="{BB962C8B-B14F-4D97-AF65-F5344CB8AC3E}">
        <p14:creationId xmlns:p14="http://schemas.microsoft.com/office/powerpoint/2010/main" val="452088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 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resentation 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resentation 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resentation 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resentation 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PowerPointTempplate</Template>
  <TotalTime>13733</TotalTime>
  <Words>2773</Words>
  <Application>Microsoft Office PowerPoint</Application>
  <PresentationFormat>On-screen Show (4:3)</PresentationFormat>
  <Paragraphs>505</Paragraphs>
  <Slides>44</Slides>
  <Notes>14</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44</vt:i4>
      </vt:variant>
    </vt:vector>
  </HeadingPairs>
  <TitlesOfParts>
    <vt:vector size="61" baseType="lpstr">
      <vt:lpstr>Arial Unicode MS</vt:lpstr>
      <vt:lpstr>Andalus</vt:lpstr>
      <vt:lpstr>Arial</vt:lpstr>
      <vt:lpstr>Arial Black</vt:lpstr>
      <vt:lpstr>Berlin Sans FB</vt:lpstr>
      <vt:lpstr>Calibri</vt:lpstr>
      <vt:lpstr>Mangal</vt:lpstr>
      <vt:lpstr>Tahoma</vt:lpstr>
      <vt:lpstr>Times New Roman</vt:lpstr>
      <vt:lpstr>Wingdings</vt:lpstr>
      <vt:lpstr>Presentation template</vt:lpstr>
      <vt:lpstr>Custom Design</vt:lpstr>
      <vt:lpstr>1_Presentation template</vt:lpstr>
      <vt:lpstr>2_Presentation template</vt:lpstr>
      <vt:lpstr>3_Presentation template</vt:lpstr>
      <vt:lpstr>4_Presentation template</vt:lpstr>
      <vt:lpstr>5_Presentation template</vt:lpstr>
      <vt:lpstr>   Reserve Bank of India Department of Supervision (NBFCs) Kolkata</vt:lpstr>
      <vt:lpstr>PowerPoint Presentation</vt:lpstr>
      <vt:lpstr>PowerPoint Presentation</vt:lpstr>
      <vt:lpstr>PowerPoint Presentation</vt:lpstr>
      <vt:lpstr>Present System of Reporting in COSMOS Application </vt:lpstr>
      <vt:lpstr>PowerPoint Presentation</vt:lpstr>
      <vt:lpstr>Rationalization &amp; Migration of COSMOS returns to XBRL system</vt:lpstr>
      <vt:lpstr>PowerPoint Presentation</vt:lpstr>
      <vt:lpstr>Rationalization &amp; Migration of COSMOS returns to XBRL system</vt:lpstr>
      <vt:lpstr>List of Supervisory Returns submitted by NBFCs </vt:lpstr>
      <vt:lpstr>PowerPoint Presentation</vt:lpstr>
      <vt:lpstr>PowerPoint Presentation</vt:lpstr>
      <vt:lpstr>XBRL - The Business Reporting Standard</vt:lpstr>
      <vt:lpstr>PowerPoint Presentation</vt:lpstr>
      <vt:lpstr>Steps to be followed by NBFCs to Install RBI i-File Return Installer</vt:lpstr>
      <vt:lpstr>Creating Maker and Checker Login </vt:lpstr>
      <vt:lpstr>Creating Maker and Checker Login </vt:lpstr>
      <vt:lpstr>Steps to Install i-File</vt:lpstr>
      <vt:lpstr>Steps to Install i-File</vt:lpstr>
      <vt:lpstr>Procedure for Filling of Returns</vt:lpstr>
      <vt:lpstr>Procedure for Filling of Returns</vt:lpstr>
      <vt:lpstr>Procedure for Filling of Returns</vt:lpstr>
      <vt:lpstr>Steps to Upload Returns to the XBRL Portal</vt:lpstr>
      <vt:lpstr>Steps to Upload Returns to the XBRL Portal</vt:lpstr>
      <vt:lpstr>Steps to Upload Returns to the XBRL Portal</vt:lpstr>
      <vt:lpstr>Steps to Upload Returns to the XBRL Portal</vt:lpstr>
      <vt:lpstr>View status of the filed return before digitally signing it</vt:lpstr>
      <vt:lpstr>Steps for Digitally Signing Returns</vt:lpstr>
      <vt:lpstr>Steps for Digitally Signing Returns</vt:lpstr>
      <vt:lpstr>Steps for Digitally Signing Returns</vt:lpstr>
      <vt:lpstr>Steps for Digitally Signing Returns</vt:lpstr>
      <vt:lpstr>Steps for Digitally Signing Returns</vt:lpstr>
      <vt:lpstr>Steps for Digitally Signing Returns</vt:lpstr>
      <vt:lpstr>Steps for Digitally Signing Returns</vt:lpstr>
      <vt:lpstr>Steps for Digitally Signing Returns</vt:lpstr>
      <vt:lpstr>Steps to View the Filed Return</vt:lpstr>
      <vt:lpstr>Steps to View the Filed Return</vt:lpstr>
      <vt:lpstr>Steps to View the Filed Return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FINANCES</dc:title>
  <dc:subject>Meeting with NIBM</dc:subject>
  <dc:creator>ARCHANA DILIP</dc:creator>
  <cp:keywords>CFD</cp:keywords>
  <dc:description>presented on 210505</dc:description>
  <cp:lastModifiedBy>Basu, Anirban</cp:lastModifiedBy>
  <cp:revision>968</cp:revision>
  <cp:lastPrinted>2019-05-31T13:01:30Z</cp:lastPrinted>
  <dcterms:created xsi:type="dcterms:W3CDTF">2005-05-13T06:00:29Z</dcterms:created>
  <dcterms:modified xsi:type="dcterms:W3CDTF">2020-11-27T11:30:31Z</dcterms:modified>
  <cp:category>CFD</cp:category>
</cp:coreProperties>
</file>