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C9E54-0C10-4BB8-D0FB-BEE295750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EC22B-4DC7-6857-8F3F-54F91D8D7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95E6B-8E15-5F5D-3E93-C60AD973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FB857-AE8C-2309-C22E-E08B89D6C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77ECC-556C-10A2-CED1-84A353AE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659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28FB5-89C1-84D3-88B8-04C76425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3F4C4-0376-D03A-B2FF-28FC8EBAD5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69AC6-8110-BD06-C9F9-70AC9182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A1946-51B6-95D9-62AF-EF99A342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3985C-1D93-26AC-98E5-9E97F7E13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818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E1DD5-79FD-C528-EF52-DF8883A00C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C6417-A366-C5AB-08C9-2DBAF10C8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58349-D2B2-3428-B300-0BD36004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A942C-6D63-04EE-C69C-2314D3215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4D225-9F37-2FD9-5F0E-923B8467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340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46FD8-6045-5A2C-9EDB-290786AB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4C4F9-486A-5D30-296E-9C11A0D8D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E8134-7E33-143C-675B-286F3150B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E2A98-8CDF-8994-F6C3-032943FD3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889F7-18EC-F561-52C4-C2C8100A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930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D0D5E-D803-338A-0859-1576FAA64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45110-1B79-2ED4-B2D7-2770B6CA77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A5EF1-DDCF-6723-8E14-0791E0DA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2C53E-5514-ABBE-4855-89C3F26EE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FDE37-8053-AB0A-9A90-2BF44FA6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43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F3AD2-9D4D-57CD-2DB2-4CED4458D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421D1-CCFE-0FE1-BEFF-B64C6EB5F0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D5EC-C00E-35B6-7877-F1843A4B2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EFA5E-9124-D33D-94F1-0DE6F311F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23567C-57C8-0155-C8DC-237CADF1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10F13-5C15-4A42-93B3-BC1A15F0D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808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B906-C9DD-6F4B-F282-5770CD72B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55163-E15A-4DDE-ACEA-5B742D7A8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DBC1C-F6D0-81D8-BA53-28FBE99959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20DA37-2DB5-58C7-7A67-F83B71850E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FB297F-4248-F58E-9850-BCDC2FB190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3B8065-D33C-7BDE-7022-3D72026E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91EC62-7A03-AB2F-F656-2028387FF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80DAF9-1705-F383-0500-04C33987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71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D35D-0E6C-DB87-2DC4-0C4F8E5B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05AF75-802E-77D5-AC13-268BFD23C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E25379-A986-02ED-0F61-3E012EFFF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53E351-2B67-9B12-AC8C-DCF165451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677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E9FC1-3E4D-412C-A352-9514504C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6CE030-FAA4-71CB-B9DE-B102C9C2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21E175-40E5-7D02-A959-92E8F2E91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93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AAD55-333C-7361-3798-1A361573F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0D4D6-B42E-E7F5-E26F-96672C84F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5AC88-86B4-F33C-AE9E-C99241188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5341AC-78FC-AC98-A545-3CAB76BA5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DD90FF-1397-D92C-AA9B-98914E5F1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6F169-1028-8013-9BFC-C61319C30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093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9ABAE-F29D-C612-3A0B-09FF399A7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88E4F5-772A-1C5C-D2D3-AEF7869BBE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6E1BB6-92A0-D6AA-D92B-535B38BAF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DFCE7-1BD7-C8B7-CE97-9134A081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5F4F21-65C5-1441-3BE6-48239B88A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EF2B4-4A3E-23B9-46EB-D7F2CA12C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449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0293CC-19E5-DB65-667A-805C75EA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352CBE-0F15-9D9C-FC4A-FCF99046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EBE73C-AD13-0413-8394-9910E51AA0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BB4C-379F-4563-A53E-8C7ECE085CDF}" type="datetimeFigureOut">
              <a:rPr lang="en-IN" smtClean="0"/>
              <a:t>16-07-2022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D777C-985E-94D7-3299-27BBD0E02D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9E165-33FA-23B4-CBFC-197490368D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72262-38B6-482F-B497-B653D0DE248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06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8A82B-B3E8-2767-AA47-8DEC9E0C5C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5 years of GST – Hits and Misses</a:t>
            </a:r>
            <a:endParaRPr lang="en-IN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9EE007-7166-3A13-3C4E-1A6474EA6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Virtual GST Conclave</a:t>
            </a:r>
          </a:p>
          <a:p>
            <a:endParaRPr lang="en-US" dirty="0"/>
          </a:p>
          <a:p>
            <a:endParaRPr lang="en-US" dirty="0"/>
          </a:p>
          <a:p>
            <a:pPr algn="r"/>
            <a:r>
              <a:rPr lang="en-US" dirty="0"/>
              <a:t>Pramod Gupta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6304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51344-AA50-7127-E3AD-BEBDEF00B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0045" y="78658"/>
            <a:ext cx="10515600" cy="678426"/>
          </a:xfrm>
        </p:spPr>
        <p:txBody>
          <a:bodyPr>
            <a:normAutofit fontScale="90000"/>
          </a:bodyPr>
          <a:lstStyle/>
          <a:p>
            <a:r>
              <a:rPr lang="en-US" dirty="0"/>
              <a:t>Hits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B05CB-D874-E768-BCC9-ABC4E45EA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045" y="757084"/>
            <a:ext cx="10515600" cy="584036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Uniformity in Tax Laws Achieved</a:t>
            </a:r>
          </a:p>
          <a:p>
            <a:pPr lvl="1"/>
            <a:r>
              <a:rPr lang="en-US" dirty="0"/>
              <a:t>State-level VAT laws, Entry Taxes, Octroi</a:t>
            </a:r>
          </a:p>
          <a:p>
            <a:pPr lvl="1"/>
            <a:r>
              <a:rPr lang="en-IN" dirty="0"/>
              <a:t>Destination based consumption-based taxation – No cascading effect</a:t>
            </a:r>
          </a:p>
          <a:p>
            <a:pPr lvl="1"/>
            <a:r>
              <a:rPr lang="en-IN" dirty="0"/>
              <a:t>Phase-out of distortions caused by state level VAT based exemptions</a:t>
            </a:r>
          </a:p>
          <a:p>
            <a:r>
              <a:rPr lang="en-IN" dirty="0"/>
              <a:t>National Market integration – Ease of Doing business</a:t>
            </a:r>
          </a:p>
          <a:p>
            <a:r>
              <a:rPr lang="en-IN" dirty="0"/>
              <a:t>Single compliance/process/date</a:t>
            </a:r>
          </a:p>
          <a:p>
            <a:r>
              <a:rPr lang="en-IN" dirty="0"/>
              <a:t>Traceability of fraudulent transactions </a:t>
            </a:r>
            <a:r>
              <a:rPr lang="en-IN" dirty="0">
                <a:sym typeface="Wingdings" panose="05000000000000000000" pitchFamily="2" charset="2"/>
              </a:rPr>
              <a:t> Leakage, tax </a:t>
            </a:r>
            <a:r>
              <a:rPr lang="en-IN" dirty="0" err="1">
                <a:sym typeface="Wingdings" panose="05000000000000000000" pitchFamily="2" charset="2"/>
              </a:rPr>
              <a:t>boyancy</a:t>
            </a:r>
            <a:endParaRPr lang="en-IN" dirty="0"/>
          </a:p>
          <a:p>
            <a:pPr lvl="1"/>
            <a:r>
              <a:rPr lang="en-IN" dirty="0"/>
              <a:t>E-invoicing and e-way bills</a:t>
            </a:r>
          </a:p>
          <a:p>
            <a:pPr lvl="1"/>
            <a:r>
              <a:rPr lang="en-IN" dirty="0"/>
              <a:t>Matching of input credit with vendor filing</a:t>
            </a:r>
          </a:p>
          <a:p>
            <a:pPr lvl="1"/>
            <a:r>
              <a:rPr lang="en-IN" dirty="0"/>
              <a:t>Significantly higher levels of data analytics</a:t>
            </a:r>
          </a:p>
          <a:p>
            <a:pPr lvl="1"/>
            <a:r>
              <a:rPr lang="en-IN" dirty="0">
                <a:solidFill>
                  <a:srgbClr val="FF0000"/>
                </a:solidFill>
              </a:rPr>
              <a:t>But also issues that need to be solved in this</a:t>
            </a:r>
          </a:p>
          <a:p>
            <a:r>
              <a:rPr lang="en-IN" dirty="0"/>
              <a:t>Use of technology in tax administration and compliance</a:t>
            </a:r>
          </a:p>
          <a:p>
            <a:pPr lvl="1"/>
            <a:r>
              <a:rPr lang="en-IN" dirty="0">
                <a:solidFill>
                  <a:srgbClr val="FF0000"/>
                </a:solidFill>
              </a:rPr>
              <a:t>Goal of complete automation yet to materialize though</a:t>
            </a:r>
            <a:endParaRPr lang="en-IN" dirty="0"/>
          </a:p>
          <a:p>
            <a:r>
              <a:rPr lang="en-IN" dirty="0"/>
              <a:t>Functioning of GST Council </a:t>
            </a:r>
            <a:r>
              <a:rPr lang="en-IN" dirty="0">
                <a:sym typeface="Wingdings" panose="05000000000000000000" pitchFamily="2" charset="2"/>
              </a:rPr>
              <a:t> Some creases, but overall great example of federalism</a:t>
            </a:r>
          </a:p>
        </p:txBody>
      </p:sp>
    </p:spTree>
    <p:extLst>
      <p:ext uri="{BB962C8B-B14F-4D97-AF65-F5344CB8AC3E}">
        <p14:creationId xmlns:p14="http://schemas.microsoft.com/office/powerpoint/2010/main" val="291539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A5081-E66D-AA7E-99CC-E1914A11E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646"/>
            <a:ext cx="10515600" cy="471488"/>
          </a:xfrm>
        </p:spPr>
        <p:txBody>
          <a:bodyPr>
            <a:normAutofit fontScale="90000"/>
          </a:bodyPr>
          <a:lstStyle/>
          <a:p>
            <a:r>
              <a:rPr lang="en-US" dirty="0"/>
              <a:t>Misses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A0378-E3C1-861F-87FB-A09A1324D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071"/>
            <a:ext cx="10515600" cy="5715716"/>
          </a:xfrm>
        </p:spPr>
        <p:txBody>
          <a:bodyPr>
            <a:normAutofit fontScale="92500"/>
          </a:bodyPr>
          <a:lstStyle/>
          <a:p>
            <a:r>
              <a:rPr lang="en-US" dirty="0"/>
              <a:t>Input credit still restricted</a:t>
            </a:r>
          </a:p>
          <a:p>
            <a:pPr lvl="1"/>
            <a:r>
              <a:rPr lang="en-US" dirty="0"/>
              <a:t>E.g., employee insurance, canteen, telecom towers, Pipeline outside factory,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Dispute resolution/appellate mechanism</a:t>
            </a:r>
          </a:p>
          <a:p>
            <a:pPr lvl="1"/>
            <a:r>
              <a:rPr lang="en-US" dirty="0"/>
              <a:t>Need for clarifications/resolution in a time sensitive and trusting manner</a:t>
            </a:r>
          </a:p>
          <a:p>
            <a:pPr lvl="1"/>
            <a:r>
              <a:rPr lang="en-US" dirty="0"/>
              <a:t>Advance Rulings are typically pro-revenue without application of mind and not helpful – lack of appellate mechanism leading to burdening the HC</a:t>
            </a:r>
          </a:p>
          <a:p>
            <a:pPr lvl="1"/>
            <a:r>
              <a:rPr lang="en-US" dirty="0"/>
              <a:t>GST Appellate Tribunals yet to be set up – though some progress made</a:t>
            </a:r>
          </a:p>
          <a:p>
            <a:pPr lvl="1"/>
            <a:r>
              <a:rPr lang="en-US" dirty="0"/>
              <a:t>Consider reconstituting sectoral committees to consider sectoral issues</a:t>
            </a:r>
          </a:p>
          <a:p>
            <a:r>
              <a:rPr lang="en-US" dirty="0"/>
              <a:t>Transitional challenges yet to be resolved after 5 years</a:t>
            </a:r>
          </a:p>
          <a:p>
            <a:r>
              <a:rPr lang="en-US" dirty="0"/>
              <a:t>Taxpayer friendly administration</a:t>
            </a:r>
          </a:p>
          <a:p>
            <a:pPr lvl="1"/>
            <a:r>
              <a:rPr lang="en-US" dirty="0"/>
              <a:t>Aggressive methods, ex-</a:t>
            </a:r>
            <a:r>
              <a:rPr lang="en-US" dirty="0" err="1"/>
              <a:t>parte</a:t>
            </a:r>
            <a:r>
              <a:rPr lang="en-US" dirty="0"/>
              <a:t> orders, insistence of payment without issuing notices, denial of genuine refunds, unreasonable and unsubstantiated allegations, credit blocks, etc..</a:t>
            </a:r>
          </a:p>
          <a:p>
            <a:pPr lvl="1"/>
            <a:r>
              <a:rPr lang="en-US" dirty="0"/>
              <a:t>Divergence in approaches across jurisdictions leading to confusion in pan-India players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1311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60878-57E2-A7CD-ED8E-4573D465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7316"/>
            <a:ext cx="10515600" cy="523721"/>
          </a:xfrm>
        </p:spPr>
        <p:txBody>
          <a:bodyPr>
            <a:normAutofit fontScale="90000"/>
          </a:bodyPr>
          <a:lstStyle/>
          <a:p>
            <a:r>
              <a:rPr lang="en-US" dirty="0"/>
              <a:t>Expectations of Industry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81AA-0956-CF9E-387E-3E3865AD3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6"/>
            <a:ext cx="10515600" cy="5788589"/>
          </a:xfrm>
        </p:spPr>
        <p:txBody>
          <a:bodyPr/>
          <a:lstStyle/>
          <a:p>
            <a:r>
              <a:rPr lang="en-US" dirty="0"/>
              <a:t>Fungibility of input tax credit across states – at least for IGST and CGST</a:t>
            </a:r>
          </a:p>
          <a:p>
            <a:r>
              <a:rPr lang="en-US" dirty="0"/>
              <a:t>Utilization of input tax credit for payment of reverse charge GST</a:t>
            </a:r>
          </a:p>
          <a:p>
            <a:pPr lvl="1"/>
            <a:r>
              <a:rPr lang="en-US" dirty="0"/>
              <a:t>Cash flow impact on the tax-payers</a:t>
            </a:r>
          </a:p>
          <a:p>
            <a:pPr lvl="1"/>
            <a:r>
              <a:rPr lang="en-US" dirty="0"/>
              <a:t>In any case revenue neutral as input credit is allowed</a:t>
            </a:r>
          </a:p>
          <a:p>
            <a:r>
              <a:rPr lang="en-US" dirty="0"/>
              <a:t>Reduction in slab rates</a:t>
            </a:r>
          </a:p>
          <a:p>
            <a:pPr lvl="1"/>
            <a:r>
              <a:rPr lang="en-US" dirty="0"/>
              <a:t>Multiplicity of rates causing confusion and litigation</a:t>
            </a:r>
          </a:p>
          <a:p>
            <a:r>
              <a:rPr lang="en-US" dirty="0"/>
              <a:t>Frequent changes in rates impacting tax certainty</a:t>
            </a:r>
          </a:p>
          <a:p>
            <a:r>
              <a:rPr lang="en-US" dirty="0"/>
              <a:t>Petro-products need to be brought under GST</a:t>
            </a:r>
          </a:p>
          <a:p>
            <a:pPr lvl="1"/>
            <a:r>
              <a:rPr lang="en-US" dirty="0"/>
              <a:t>Need a clear roadmap – even if done in a phased manner</a:t>
            </a:r>
          </a:p>
          <a:p>
            <a:r>
              <a:rPr lang="en-IN" dirty="0"/>
              <a:t>Taxation of Virtual Digital Assets</a:t>
            </a:r>
          </a:p>
          <a:p>
            <a:pPr lvl="1"/>
            <a:r>
              <a:rPr lang="en-IN" dirty="0"/>
              <a:t>Classification of NFTs still remains a mystery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01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</Words>
  <Application>Microsoft Office PowerPoint</Application>
  <PresentationFormat>Widescreen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5 years of GST – Hits and Misses</vt:lpstr>
      <vt:lpstr>Hits</vt:lpstr>
      <vt:lpstr>Misses</vt:lpstr>
      <vt:lpstr>Expectations of Industry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years of GST – Hits and Misses</dc:title>
  <dc:creator>Pramod Gupta</dc:creator>
  <cp:lastModifiedBy>Pramod Gupta</cp:lastModifiedBy>
  <cp:revision>1</cp:revision>
  <dcterms:created xsi:type="dcterms:W3CDTF">2022-07-16T09:02:39Z</dcterms:created>
  <dcterms:modified xsi:type="dcterms:W3CDTF">2022-07-16T09:02:57Z</dcterms:modified>
</cp:coreProperties>
</file>