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90" r:id="rId3"/>
    <p:sldId id="887" r:id="rId4"/>
    <p:sldId id="1543" r:id="rId5"/>
    <p:sldId id="1544" r:id="rId6"/>
    <p:sldId id="875" r:id="rId7"/>
    <p:sldId id="859" r:id="rId8"/>
    <p:sldId id="323" r:id="rId9"/>
    <p:sldId id="1546" r:id="rId10"/>
    <p:sldId id="1547" r:id="rId11"/>
    <p:sldId id="1548" r:id="rId12"/>
    <p:sldId id="781" r:id="rId13"/>
    <p:sldId id="1549" r:id="rId14"/>
    <p:sldId id="263" r:id="rId15"/>
    <p:sldId id="457" r:id="rId16"/>
    <p:sldId id="870" r:id="rId17"/>
    <p:sldId id="871" r:id="rId18"/>
    <p:sldId id="869" r:id="rId19"/>
    <p:sldId id="864" r:id="rId20"/>
    <p:sldId id="863" r:id="rId21"/>
    <p:sldId id="862" r:id="rId22"/>
    <p:sldId id="861" r:id="rId23"/>
    <p:sldId id="868" r:id="rId24"/>
    <p:sldId id="877" r:id="rId25"/>
    <p:sldId id="1448942231" r:id="rId26"/>
    <p:sldId id="1545" r:id="rId27"/>
    <p:sldId id="276" r:id="rId28"/>
    <p:sldId id="1557" r:id="rId29"/>
    <p:sldId id="1448942228" r:id="rId30"/>
    <p:sldId id="1448942230" r:id="rId31"/>
    <p:sldId id="649" r:id="rId32"/>
    <p:sldId id="483" r:id="rId33"/>
    <p:sldId id="1551" r:id="rId34"/>
    <p:sldId id="1552" r:id="rId35"/>
    <p:sldId id="1556" r:id="rId36"/>
    <p:sldId id="1555" r:id="rId37"/>
    <p:sldId id="336" r:id="rId38"/>
    <p:sldId id="1539" r:id="rId39"/>
    <p:sldId id="618" r:id="rId40"/>
    <p:sldId id="1541" r:id="rId41"/>
    <p:sldId id="856" r:id="rId42"/>
    <p:sldId id="266" r:id="rId43"/>
    <p:sldId id="617"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2F8F"/>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05" y="38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 1</c:v>
                </c:pt>
              </c:strCache>
            </c:strRef>
          </c:tx>
          <c:spPr>
            <a:ln>
              <a:solidFill>
                <a:schemeClr val="lt1"/>
              </a:solidFill>
            </a:ln>
          </c:spPr>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E2-4DF9-AFB5-4A5B842EB77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E2-4DF9-AFB5-4A5B842EB77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E2-4DF9-AFB5-4A5B842EB77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E2-4DF9-AFB5-4A5B842EB77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8E2-4DF9-AFB5-4A5B842EB77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8E2-4DF9-AFB5-4A5B842EB77B}"/>
              </c:ext>
            </c:extLst>
          </c:dPt>
          <c:dPt>
            <c:idx val="6"/>
            <c:bubble3D val="0"/>
            <c:explosion val="2"/>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8E2-4DF9-AFB5-4A5B842EB77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8E2-4DF9-AFB5-4A5B842EB77B}"/>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8E2-4DF9-AFB5-4A5B842EB77B}"/>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8E2-4DF9-AFB5-4A5B842EB77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8E2-4DF9-AFB5-4A5B842EB77B}"/>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F8E2-4DF9-AFB5-4A5B842EB77B}"/>
              </c:ext>
            </c:extLst>
          </c:dPt>
          <c:dLbls>
            <c:dLbl>
              <c:idx val="0"/>
              <c:layout>
                <c:manualLayout>
                  <c:x val="4.7894436272389027E-2"/>
                  <c:y val="4.761904761904762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E2-4DF9-AFB5-4A5B842EB77B}"/>
                </c:ext>
              </c:extLst>
            </c:dLbl>
            <c:dLbl>
              <c:idx val="1"/>
              <c:layout>
                <c:manualLayout>
                  <c:x val="0.11597854114389537"/>
                  <c:y val="-2.23198885853554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8E2-4DF9-AFB5-4A5B842EB77B}"/>
                </c:ext>
              </c:extLst>
            </c:dLbl>
            <c:dLbl>
              <c:idx val="2"/>
              <c:layout>
                <c:manualLayout>
                  <c:x val="5.8673242767730956E-2"/>
                  <c:y val="-1.64633885050083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8E2-4DF9-AFB5-4A5B842EB77B}"/>
                </c:ext>
              </c:extLst>
            </c:dLbl>
            <c:dLbl>
              <c:idx val="3"/>
              <c:layout>
                <c:manualLayout>
                  <c:x val="0.17670618095814947"/>
                  <c:y val="8.2686539182602173E-2"/>
                </c:manualLayout>
              </c:layout>
              <c:tx>
                <c:rich>
                  <a:bodyPr/>
                  <a:lstStyle/>
                  <a:p>
                    <a:fld id="{945A95F1-D954-4963-B78E-B7ADFBB4AB57}" type="CATEGORYNAME">
                      <a:rPr lang="en-US"/>
                      <a:pPr/>
                      <a:t>[CATEGORY NAME]</a:t>
                    </a:fld>
                    <a:r>
                      <a:rPr lang="en-US" baseline="0" dirty="0"/>
                      <a:t>
0.37%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8E2-4DF9-AFB5-4A5B842EB77B}"/>
                </c:ext>
              </c:extLst>
            </c:dLbl>
            <c:dLbl>
              <c:idx val="4"/>
              <c:layout>
                <c:manualLayout>
                  <c:x val="5.0332785324911311E-2"/>
                  <c:y val="0.44088837109647011"/>
                </c:manualLayout>
              </c:layout>
              <c:tx>
                <c:rich>
                  <a:bodyPr/>
                  <a:lstStyle/>
                  <a:p>
                    <a:fld id="{C4D112E2-E66C-4690-BE99-E269746AE6C1}" type="CATEGORYNAME">
                      <a:rPr lang="en-US"/>
                      <a:pPr/>
                      <a:t>[CATEGORY NAME]</a:t>
                    </a:fld>
                    <a:r>
                      <a:rPr lang="en-US" baseline="0" dirty="0"/>
                      <a:t>
0.67%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8E2-4DF9-AFB5-4A5B842EB77B}"/>
                </c:ext>
              </c:extLst>
            </c:dLbl>
            <c:dLbl>
              <c:idx val="5"/>
              <c:layout>
                <c:manualLayout>
                  <c:x val="0.16394173805197426"/>
                  <c:y val="0.24595827307300874"/>
                </c:manualLayout>
              </c:layout>
              <c:tx>
                <c:rich>
                  <a:bodyPr/>
                  <a:lstStyle/>
                  <a:p>
                    <a:fld id="{D7A8F8EA-BD92-410E-BF12-8A82DB03DE23}" type="CATEGORYNAME">
                      <a:rPr lang="en-US"/>
                      <a:pPr/>
                      <a:t>[CATEGORY NAME]</a:t>
                    </a:fld>
                    <a:r>
                      <a:rPr lang="en-US" baseline="0" dirty="0"/>
                      <a:t>
0.48%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E2-4DF9-AFB5-4A5B842EB77B}"/>
                </c:ext>
              </c:extLst>
            </c:dLbl>
            <c:dLbl>
              <c:idx val="6"/>
              <c:layout>
                <c:manualLayout>
                  <c:x val="5.7979637160739526E-2"/>
                  <c:y val="-5.20118913707215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8E2-4DF9-AFB5-4A5B842EB77B}"/>
                </c:ext>
              </c:extLst>
            </c:dLbl>
            <c:dLbl>
              <c:idx val="7"/>
              <c:layout>
                <c:manualLayout>
                  <c:x val="-3.3808197052291537E-2"/>
                  <c:y val="0.122900262467191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8E2-4DF9-AFB5-4A5B842EB77B}"/>
                </c:ext>
              </c:extLst>
            </c:dLbl>
            <c:dLbl>
              <c:idx val="8"/>
              <c:layout>
                <c:manualLayout>
                  <c:x val="-6.3989962793112393E-2"/>
                  <c:y val="0.149329905190422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8E2-4DF9-AFB5-4A5B842EB77B}"/>
                </c:ext>
              </c:extLst>
            </c:dLbl>
            <c:dLbl>
              <c:idx val="9"/>
              <c:layout>
                <c:manualLayout>
                  <c:x val="-0.14238735542672551"/>
                  <c:y val="0.102122234720659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8E2-4DF9-AFB5-4A5B842EB77B}"/>
                </c:ext>
              </c:extLst>
            </c:dLbl>
            <c:dLbl>
              <c:idx val="10"/>
              <c:layout>
                <c:manualLayout>
                  <c:x val="0.24618949554382624"/>
                  <c:y val="0.358503401360544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fld id="{689F3768-5165-4F22-AD2F-267A284CBD55}" type="CATEGORYNAME">
                      <a:rPr lang="en-US"/>
                      <a:pPr>
                        <a:defRPr sz="1100" b="1">
                          <a:solidFill>
                            <a:sysClr val="windowText" lastClr="000000"/>
                          </a:solidFill>
                          <a:latin typeface="Times New Roman" panose="02020603050405020304" pitchFamily="18" charset="0"/>
                          <a:cs typeface="Times New Roman" panose="02020603050405020304" pitchFamily="18" charset="0"/>
                        </a:defRPr>
                      </a:pPr>
                      <a:t>[CATEGORY NAME]</a:t>
                    </a:fld>
                    <a:r>
                      <a:rPr lang="en-US" baseline="0" dirty="0"/>
                      <a:t>
0.29%</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5884"/>
                        <a:gd name="adj2" fmla="val -173668"/>
                      </a:avLst>
                    </a:prstGeom>
                    <a:noFill/>
                    <a:ln>
                      <a:noFill/>
                    </a:ln>
                  </c15:spPr>
                  <c15:dlblFieldTable/>
                  <c15:showDataLabelsRange val="0"/>
                </c:ext>
                <c:ext xmlns:c16="http://schemas.microsoft.com/office/drawing/2014/chart" uri="{C3380CC4-5D6E-409C-BE32-E72D297353CC}">
                  <c16:uniqueId val="{00000015-F8E2-4DF9-AFB5-4A5B842EB77B}"/>
                </c:ext>
              </c:extLst>
            </c:dLbl>
            <c:dLbl>
              <c:idx val="11"/>
              <c:layout>
                <c:manualLayout>
                  <c:x val="-0.15908995990885755"/>
                  <c:y val="1.07142857142857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F8E2-4DF9-AFB5-4A5B842EB77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Sheet1!$A$2:$A$13</c:f>
              <c:strCache>
                <c:ptCount val="12"/>
                <c:pt idx="0">
                  <c:v>Working Capital</c:v>
                </c:pt>
                <c:pt idx="1">
                  <c:v>Term Loan</c:v>
                </c:pt>
                <c:pt idx="2">
                  <c:v>Cash Credit</c:v>
                </c:pt>
                <c:pt idx="3">
                  <c:v>Letter of Credit/ Bank Guarantee</c:v>
                </c:pt>
                <c:pt idx="4">
                  <c:v>Over Draft</c:v>
                </c:pt>
                <c:pt idx="5">
                  <c:v>ECLGS-Emergency Credit Line Guarantee Scheme</c:v>
                </c:pt>
                <c:pt idx="6">
                  <c:v>Personal Loan</c:v>
                </c:pt>
                <c:pt idx="7">
                  <c:v>Insta Loan</c:v>
                </c:pt>
                <c:pt idx="8">
                  <c:v>Vehicle Loan</c:v>
                </c:pt>
                <c:pt idx="9">
                  <c:v>SIDBI Prayaas</c:v>
                </c:pt>
                <c:pt idx="10">
                  <c:v>Agri Loan</c:v>
                </c:pt>
                <c:pt idx="11">
                  <c:v>Government Schemes</c:v>
                </c:pt>
              </c:strCache>
            </c:strRef>
          </c:cat>
          <c:val>
            <c:numRef>
              <c:f>Sheet1!$B$2:$B$13</c:f>
              <c:numCache>
                <c:formatCode>General</c:formatCode>
                <c:ptCount val="12"/>
                <c:pt idx="0">
                  <c:v>5736</c:v>
                </c:pt>
                <c:pt idx="1">
                  <c:v>37721</c:v>
                </c:pt>
                <c:pt idx="2">
                  <c:v>3146</c:v>
                </c:pt>
                <c:pt idx="3">
                  <c:v>328</c:v>
                </c:pt>
                <c:pt idx="4">
                  <c:v>1274</c:v>
                </c:pt>
                <c:pt idx="5">
                  <c:v>579</c:v>
                </c:pt>
                <c:pt idx="6">
                  <c:v>173849</c:v>
                </c:pt>
                <c:pt idx="7">
                  <c:v>58122</c:v>
                </c:pt>
                <c:pt idx="8">
                  <c:v>26475</c:v>
                </c:pt>
                <c:pt idx="9">
                  <c:v>25498</c:v>
                </c:pt>
                <c:pt idx="10">
                  <c:v>96</c:v>
                </c:pt>
                <c:pt idx="11">
                  <c:v>3985</c:v>
                </c:pt>
              </c:numCache>
            </c:numRef>
          </c:val>
          <c:extLst>
            <c:ext xmlns:c16="http://schemas.microsoft.com/office/drawing/2014/chart" uri="{C3380CC4-5D6E-409C-BE32-E72D297353CC}">
              <c16:uniqueId val="{00000018-F8E2-4DF9-AFB5-4A5B842EB77B}"/>
            </c:ext>
          </c:extLst>
        </c:ser>
        <c:dLbls>
          <c:showLegendKey val="0"/>
          <c:showVal val="0"/>
          <c:showCatName val="0"/>
          <c:showSerName val="0"/>
          <c:showPercent val="0"/>
          <c:showBubbleSize val="0"/>
          <c:showLeaderLines val="0"/>
        </c:dLbls>
      </c:pie3DChart>
      <c:spPr>
        <a:noFill/>
        <a:ln>
          <a:noFill/>
        </a:ln>
        <a:effectLst>
          <a:outerShdw blurRad="50800" dist="127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 1</c:v>
                </c:pt>
              </c:strCache>
            </c:strRef>
          </c:tx>
          <c:spPr>
            <a:ln>
              <a:solidFill>
                <a:schemeClr val="tx1"/>
              </a:solidFill>
            </a:ln>
          </c:spPr>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5675-4352-9940-305FA10FF13A}"/>
              </c:ext>
            </c:extLst>
          </c:dPt>
          <c:dPt>
            <c:idx val="1"/>
            <c:bubble3D val="0"/>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5675-4352-9940-305FA10FF13A}"/>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5675-4352-9940-305FA10FF13A}"/>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5675-4352-9940-305FA10FF13A}"/>
              </c:ext>
            </c:extLst>
          </c:dPt>
          <c:dPt>
            <c:idx val="4"/>
            <c:bubble3D val="0"/>
            <c:spPr>
              <a:solidFill>
                <a:schemeClr val="accent5"/>
              </a:solidFill>
              <a:ln w="25400">
                <a:solidFill>
                  <a:schemeClr val="tx1"/>
                </a:solidFill>
              </a:ln>
              <a:effectLst/>
              <a:sp3d contourW="25400">
                <a:contourClr>
                  <a:schemeClr val="tx1"/>
                </a:contourClr>
              </a:sp3d>
            </c:spPr>
            <c:extLst>
              <c:ext xmlns:c16="http://schemas.microsoft.com/office/drawing/2014/chart" uri="{C3380CC4-5D6E-409C-BE32-E72D297353CC}">
                <c16:uniqueId val="{00000009-5675-4352-9940-305FA10FF13A}"/>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5675-4352-9940-305FA10FF13A}"/>
              </c:ext>
            </c:extLst>
          </c:dPt>
          <c:dPt>
            <c:idx val="6"/>
            <c:bubble3D val="0"/>
            <c:spPr>
              <a:solidFill>
                <a:schemeClr val="accent1">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D-5675-4352-9940-305FA10FF13A}"/>
              </c:ext>
            </c:extLst>
          </c:dPt>
          <c:dPt>
            <c:idx val="7"/>
            <c:bubble3D val="0"/>
            <c:spPr>
              <a:solidFill>
                <a:schemeClr val="accent2">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F-5675-4352-9940-305FA10FF13A}"/>
              </c:ext>
            </c:extLst>
          </c:dPt>
          <c:dPt>
            <c:idx val="8"/>
            <c:bubble3D val="0"/>
            <c:spPr>
              <a:solidFill>
                <a:schemeClr val="accent3">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11-5675-4352-9940-305FA10FF13A}"/>
              </c:ext>
            </c:extLst>
          </c:dPt>
          <c:dPt>
            <c:idx val="9"/>
            <c:bubble3D val="0"/>
            <c:spPr>
              <a:solidFill>
                <a:schemeClr val="accent4">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13-5675-4352-9940-305FA10FF13A}"/>
              </c:ext>
            </c:extLst>
          </c:dPt>
          <c:dPt>
            <c:idx val="10"/>
            <c:bubble3D val="0"/>
            <c:spPr>
              <a:solidFill>
                <a:schemeClr val="accent5">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15-5675-4352-9940-305FA10FF13A}"/>
              </c:ext>
            </c:extLst>
          </c:dPt>
          <c:dPt>
            <c:idx val="11"/>
            <c:bubble3D val="0"/>
            <c:spPr>
              <a:solidFill>
                <a:schemeClr val="accent6">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17-5675-4352-9940-305FA10FF13A}"/>
              </c:ext>
            </c:extLst>
          </c:dPt>
          <c:dLbls>
            <c:dLbl>
              <c:idx val="0"/>
              <c:layout>
                <c:manualLayout>
                  <c:x val="4.3632937998932808E-2"/>
                  <c:y val="0.41793005604029226"/>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5852"/>
                        <a:gd name="adj2" fmla="val -144351"/>
                      </a:avLst>
                    </a:prstGeom>
                    <a:noFill/>
                    <a:ln>
                      <a:noFill/>
                    </a:ln>
                  </c15:spPr>
                </c:ext>
                <c:ext xmlns:c16="http://schemas.microsoft.com/office/drawing/2014/chart" uri="{C3380CC4-5D6E-409C-BE32-E72D297353CC}">
                  <c16:uniqueId val="{00000001-5675-4352-9940-305FA10FF13A}"/>
                </c:ext>
              </c:extLst>
            </c:dLbl>
            <c:dLbl>
              <c:idx val="1"/>
              <c:layout>
                <c:manualLayout>
                  <c:x val="-0.14719007634419143"/>
                  <c:y val="-8.07746329006171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75-4352-9940-305FA10FF13A}"/>
                </c:ext>
              </c:extLst>
            </c:dLbl>
            <c:dLbl>
              <c:idx val="2"/>
              <c:layout>
                <c:manualLayout>
                  <c:x val="-2.0439986495464E-2"/>
                  <c:y val="6.373477271115066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4340"/>
                        <a:gd name="adj2" fmla="val -122498"/>
                      </a:avLst>
                    </a:prstGeom>
                    <a:noFill/>
                    <a:ln>
                      <a:noFill/>
                    </a:ln>
                  </c15:spPr>
                </c:ext>
                <c:ext xmlns:c16="http://schemas.microsoft.com/office/drawing/2014/chart" uri="{C3380CC4-5D6E-409C-BE32-E72D297353CC}">
                  <c16:uniqueId val="{00000005-5675-4352-9940-305FA10FF13A}"/>
                </c:ext>
              </c:extLst>
            </c:dLbl>
            <c:dLbl>
              <c:idx val="3"/>
              <c:layout>
                <c:manualLayout>
                  <c:x val="-7.3949205519434555E-2"/>
                  <c:y val="0.148277583238213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75-4352-9940-305FA10FF13A}"/>
                </c:ext>
              </c:extLst>
            </c:dLbl>
            <c:dLbl>
              <c:idx val="4"/>
              <c:layout>
                <c:manualLayout>
                  <c:x val="-8.8840679147471679E-2"/>
                  <c:y val="9.9379751978177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675-4352-9940-305FA10FF13A}"/>
                </c:ext>
              </c:extLst>
            </c:dLbl>
            <c:dLbl>
              <c:idx val="5"/>
              <c:layout>
                <c:manualLayout>
                  <c:x val="-8.165071171082873E-2"/>
                  <c:y val="1.638001638001638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675-4352-9940-305FA10FF13A}"/>
                </c:ext>
              </c:extLst>
            </c:dLbl>
            <c:dLbl>
              <c:idx val="6"/>
              <c:layout>
                <c:manualLayout>
                  <c:x val="-6.9525489811698852E-3"/>
                  <c:y val="-9.001786324620970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675-4352-9940-305FA10FF13A}"/>
                </c:ext>
              </c:extLst>
            </c:dLbl>
            <c:dLbl>
              <c:idx val="7"/>
              <c:layout>
                <c:manualLayout>
                  <c:x val="0.14837041635355747"/>
                  <c:y val="-6.672728562492341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675-4352-9940-305FA10FF13A}"/>
                </c:ext>
              </c:extLst>
            </c:dLbl>
            <c:dLbl>
              <c:idx val="8"/>
              <c:layout>
                <c:manualLayout>
                  <c:x val="2.7811393907711743E-2"/>
                  <c:y val="6.4312845415207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675-4352-9940-305FA10FF13A}"/>
                </c:ext>
              </c:extLst>
            </c:dLbl>
            <c:dLbl>
              <c:idx val="9"/>
              <c:layout>
                <c:manualLayout>
                  <c:x val="0.23450539636902235"/>
                  <c:y val="1.9535297645533866E-2"/>
                </c:manualLayout>
              </c:layout>
              <c:tx>
                <c:rich>
                  <a:bodyPr/>
                  <a:lstStyle/>
                  <a:p>
                    <a:fld id="{E2AF8A27-5B58-4B4E-A094-5BE152BBB176}" type="CATEGORYNAME">
                      <a:rPr lang="en-US"/>
                      <a:pPr/>
                      <a:t>[CATEGORY NAME]</a:t>
                    </a:fld>
                    <a:r>
                      <a:rPr lang="en-US" baseline="0" dirty="0"/>
                      <a:t>
0.65%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675-4352-9940-305FA10FF13A}"/>
                </c:ext>
              </c:extLst>
            </c:dLbl>
            <c:dLbl>
              <c:idx val="10"/>
              <c:layout>
                <c:manualLayout>
                  <c:x val="0.25959540845776019"/>
                  <c:y val="0.13091940902964525"/>
                </c:manualLayout>
              </c:layout>
              <c:tx>
                <c:rich>
                  <a:bodyPr/>
                  <a:lstStyle/>
                  <a:p>
                    <a:fld id="{7191F619-8C06-4D34-B237-45033081B8FA}" type="CATEGORYNAME">
                      <a:rPr lang="en-US"/>
                      <a:pPr/>
                      <a:t>[CATEGORY NAME]</a:t>
                    </a:fld>
                    <a:r>
                      <a:rPr lang="en-US" baseline="0" dirty="0"/>
                      <a:t>
0.48%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675-4352-9940-305FA10FF13A}"/>
                </c:ext>
              </c:extLst>
            </c:dLbl>
            <c:dLbl>
              <c:idx val="11"/>
              <c:layout>
                <c:manualLayout>
                  <c:x val="0.35107535313272564"/>
                  <c:y val="0.24557952368975994"/>
                </c:manualLayout>
              </c:layout>
              <c:tx>
                <c:rich>
                  <a:bodyPr/>
                  <a:lstStyle/>
                  <a:p>
                    <a:fld id="{C5A72C13-63B8-44C4-8DD2-8E275AC582A6}" type="CATEGORYNAME">
                      <a:rPr lang="en-US"/>
                      <a:pPr/>
                      <a:t>[CATEGORY NAME]</a:t>
                    </a:fld>
                    <a:r>
                      <a:rPr lang="en-US" baseline="0" dirty="0"/>
                      <a:t>
036%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5675-4352-9940-305FA10FF13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Sheet1!$A$2:$A$13</c:f>
              <c:strCache>
                <c:ptCount val="12"/>
                <c:pt idx="0">
                  <c:v>Working Capital</c:v>
                </c:pt>
                <c:pt idx="1">
                  <c:v>Term Loan</c:v>
                </c:pt>
                <c:pt idx="2">
                  <c:v>Cash Credit</c:v>
                </c:pt>
                <c:pt idx="3">
                  <c:v>Letter of Credit/ Bank Guarantee</c:v>
                </c:pt>
                <c:pt idx="4">
                  <c:v>Over Draft</c:v>
                </c:pt>
                <c:pt idx="5">
                  <c:v>ECLGS-Emergency Credit Line Guarantee Scheme</c:v>
                </c:pt>
                <c:pt idx="6">
                  <c:v>Personal Loan</c:v>
                </c:pt>
                <c:pt idx="7">
                  <c:v>Insta Loan</c:v>
                </c:pt>
                <c:pt idx="8">
                  <c:v>Vehicle Loan</c:v>
                </c:pt>
                <c:pt idx="9">
                  <c:v>SIDBI Prayaas</c:v>
                </c:pt>
                <c:pt idx="10">
                  <c:v>Agri Loan</c:v>
                </c:pt>
                <c:pt idx="11">
                  <c:v>Government Schemes</c:v>
                </c:pt>
              </c:strCache>
            </c:strRef>
          </c:cat>
          <c:val>
            <c:numRef>
              <c:f>Sheet1!$B$2:$B$13</c:f>
              <c:numCache>
                <c:formatCode>#,##0.00</c:formatCode>
                <c:ptCount val="12"/>
                <c:pt idx="0">
                  <c:v>113100.07</c:v>
                </c:pt>
                <c:pt idx="1">
                  <c:v>75767.86</c:v>
                </c:pt>
                <c:pt idx="2">
                  <c:v>46647.69</c:v>
                </c:pt>
                <c:pt idx="3">
                  <c:v>24453.68</c:v>
                </c:pt>
                <c:pt idx="4">
                  <c:v>18367.39</c:v>
                </c:pt>
                <c:pt idx="5">
                  <c:v>4966.49</c:v>
                </c:pt>
                <c:pt idx="6">
                  <c:v>3828.38</c:v>
                </c:pt>
                <c:pt idx="7">
                  <c:v>2154.41</c:v>
                </c:pt>
                <c:pt idx="8">
                  <c:v>2153.06</c:v>
                </c:pt>
                <c:pt idx="9" formatCode="General">
                  <c:v>475.75</c:v>
                </c:pt>
                <c:pt idx="10" formatCode="General">
                  <c:v>22.34</c:v>
                </c:pt>
                <c:pt idx="11" formatCode="General">
                  <c:v>19.86</c:v>
                </c:pt>
              </c:numCache>
            </c:numRef>
          </c:val>
          <c:extLst>
            <c:ext xmlns:c16="http://schemas.microsoft.com/office/drawing/2014/chart" uri="{C3380CC4-5D6E-409C-BE32-E72D297353CC}">
              <c16:uniqueId val="{00000018-5675-4352-9940-305FA10FF13A}"/>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3C531-FD14-4416-84CF-12F1F18922E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22ACDBC1-4E11-40DB-B9F7-5823EA9E7FEC}">
      <dgm:prSet custT="1"/>
      <dgm:spPr/>
      <dgm:t>
        <a:bodyPr/>
        <a:lstStyle/>
        <a:p>
          <a:pPr algn="just"/>
          <a:r>
            <a:rPr lang="en-US" sz="2000" dirty="0"/>
            <a:t>A firm needs freedom broadly at three stages of a business - to start a business (free entry), to continue the business (free competition) and to discontinue the business (free exit).</a:t>
          </a:r>
        </a:p>
      </dgm:t>
    </dgm:pt>
    <dgm:pt modelId="{C8BD6DAD-08DF-4A2B-A7AB-5A9C9A7EE8F5}" type="parTrans" cxnId="{167EB3B1-5B09-4D6A-90E3-A0115F1ABDFD}">
      <dgm:prSet/>
      <dgm:spPr/>
      <dgm:t>
        <a:bodyPr/>
        <a:lstStyle/>
        <a:p>
          <a:endParaRPr lang="en-US" sz="2000"/>
        </a:p>
      </dgm:t>
    </dgm:pt>
    <dgm:pt modelId="{79ACFE20-0697-44B4-8271-C52FC7FDB8FA}" type="sibTrans" cxnId="{167EB3B1-5B09-4D6A-90E3-A0115F1ABDFD}">
      <dgm:prSet/>
      <dgm:spPr/>
      <dgm:t>
        <a:bodyPr/>
        <a:lstStyle/>
        <a:p>
          <a:endParaRPr lang="en-US" sz="2000"/>
        </a:p>
      </dgm:t>
    </dgm:pt>
    <dgm:pt modelId="{5B42B03D-74E6-4EE1-9AF6-391B4113DE29}">
      <dgm:prSet custT="1"/>
      <dgm:spPr/>
      <dgm:t>
        <a:bodyPr/>
        <a:lstStyle/>
        <a:p>
          <a:r>
            <a:rPr lang="en-US" sz="2000" dirty="0"/>
            <a:t>The reforms in India in the 1990s focused on freedom of entry.</a:t>
          </a:r>
        </a:p>
      </dgm:t>
    </dgm:pt>
    <dgm:pt modelId="{72B7C9DC-5154-42A1-985B-D0B3CC12171E}" type="parTrans" cxnId="{59354625-5F37-451B-8FB5-43AAF1B58876}">
      <dgm:prSet/>
      <dgm:spPr/>
      <dgm:t>
        <a:bodyPr/>
        <a:lstStyle/>
        <a:p>
          <a:endParaRPr lang="en-US" sz="2000"/>
        </a:p>
      </dgm:t>
    </dgm:pt>
    <dgm:pt modelId="{55B0C883-C6AB-4EA4-9569-A99D9B298423}" type="sibTrans" cxnId="{59354625-5F37-451B-8FB5-43AAF1B58876}">
      <dgm:prSet/>
      <dgm:spPr/>
      <dgm:t>
        <a:bodyPr/>
        <a:lstStyle/>
        <a:p>
          <a:endParaRPr lang="en-US" sz="2000"/>
        </a:p>
      </dgm:t>
    </dgm:pt>
    <dgm:pt modelId="{D421FE92-6067-4F72-B59F-1CFD2864FABA}">
      <dgm:prSet custT="1"/>
      <dgm:spPr/>
      <dgm:t>
        <a:bodyPr/>
        <a:lstStyle/>
        <a:p>
          <a:r>
            <a:rPr lang="en-US" sz="2000" dirty="0"/>
            <a:t>The reforms in the 2000s focused on creating a free and fair market competition.</a:t>
          </a:r>
        </a:p>
      </dgm:t>
    </dgm:pt>
    <dgm:pt modelId="{C9DCA0F8-1F77-4123-A9B8-9B2578163904}" type="parTrans" cxnId="{F4C9C453-B37D-4B80-B81B-5366B7EB12CD}">
      <dgm:prSet/>
      <dgm:spPr/>
      <dgm:t>
        <a:bodyPr/>
        <a:lstStyle/>
        <a:p>
          <a:endParaRPr lang="en-US" sz="2000"/>
        </a:p>
      </dgm:t>
    </dgm:pt>
    <dgm:pt modelId="{2AE31DDA-7EB9-4C00-99B2-9D672FDF4581}" type="sibTrans" cxnId="{F4C9C453-B37D-4B80-B81B-5366B7EB12CD}">
      <dgm:prSet/>
      <dgm:spPr/>
      <dgm:t>
        <a:bodyPr/>
        <a:lstStyle/>
        <a:p>
          <a:endParaRPr lang="en-US" sz="2000"/>
        </a:p>
      </dgm:t>
    </dgm:pt>
    <dgm:pt modelId="{ED9FB931-98CC-4A1A-B6DD-68548517A5BC}">
      <dgm:prSet custT="1"/>
      <dgm:spPr>
        <a:solidFill>
          <a:schemeClr val="accent5">
            <a:lumMod val="20000"/>
            <a:lumOff val="80000"/>
          </a:schemeClr>
        </a:solidFill>
      </dgm:spPr>
      <dgm:t>
        <a:bodyPr/>
        <a:lstStyle/>
        <a:p>
          <a:pPr algn="just"/>
          <a:r>
            <a:rPr lang="en-US" sz="2000" dirty="0">
              <a:solidFill>
                <a:srgbClr val="002060"/>
              </a:solidFill>
            </a:rPr>
            <a:t>The Code (2016) provided a market mechanism for (a) rescuing a failing, but viable firm, and (b) liquidating a failing and unviable one and releasing the resources, including entrepreneur, from failing firms for competing uses, and thereby provides the freedom to exit, the ultimate freedom.</a:t>
          </a:r>
        </a:p>
      </dgm:t>
    </dgm:pt>
    <dgm:pt modelId="{6A7BD5CC-1172-40EE-9335-2C4C8D767874}" type="parTrans" cxnId="{F317D1CF-ACAE-4F22-83AF-96E6BF597348}">
      <dgm:prSet/>
      <dgm:spPr/>
      <dgm:t>
        <a:bodyPr/>
        <a:lstStyle/>
        <a:p>
          <a:endParaRPr lang="en-US" sz="2000"/>
        </a:p>
      </dgm:t>
    </dgm:pt>
    <dgm:pt modelId="{2BA775E7-C215-42B8-A1A1-EAB70433D5B9}" type="sibTrans" cxnId="{F317D1CF-ACAE-4F22-83AF-96E6BF597348}">
      <dgm:prSet/>
      <dgm:spPr/>
      <dgm:t>
        <a:bodyPr/>
        <a:lstStyle/>
        <a:p>
          <a:endParaRPr lang="en-US" sz="2000"/>
        </a:p>
      </dgm:t>
    </dgm:pt>
    <dgm:pt modelId="{33961446-6AEF-4141-A721-DE98692393BB}" type="pres">
      <dgm:prSet presAssocID="{0363C531-FD14-4416-84CF-12F1F18922E2}" presName="linear" presStyleCnt="0">
        <dgm:presLayoutVars>
          <dgm:animLvl val="lvl"/>
          <dgm:resizeHandles val="exact"/>
        </dgm:presLayoutVars>
      </dgm:prSet>
      <dgm:spPr/>
    </dgm:pt>
    <dgm:pt modelId="{468D3AF2-FA60-4EFE-87D7-B2E71CACB883}" type="pres">
      <dgm:prSet presAssocID="{22ACDBC1-4E11-40DB-B9F7-5823EA9E7FEC}" presName="parentText" presStyleLbl="node1" presStyleIdx="0" presStyleCnt="4">
        <dgm:presLayoutVars>
          <dgm:chMax val="0"/>
          <dgm:bulletEnabled val="1"/>
        </dgm:presLayoutVars>
      </dgm:prSet>
      <dgm:spPr/>
    </dgm:pt>
    <dgm:pt modelId="{1B41A528-3E9E-4EDF-AC2C-AF4FD92D883F}" type="pres">
      <dgm:prSet presAssocID="{79ACFE20-0697-44B4-8271-C52FC7FDB8FA}" presName="spacer" presStyleCnt="0"/>
      <dgm:spPr/>
    </dgm:pt>
    <dgm:pt modelId="{10E87E48-8E07-4775-B74A-19DF6BE6375E}" type="pres">
      <dgm:prSet presAssocID="{5B42B03D-74E6-4EE1-9AF6-391B4113DE29}" presName="parentText" presStyleLbl="node1" presStyleIdx="1" presStyleCnt="4">
        <dgm:presLayoutVars>
          <dgm:chMax val="0"/>
          <dgm:bulletEnabled val="1"/>
        </dgm:presLayoutVars>
      </dgm:prSet>
      <dgm:spPr/>
    </dgm:pt>
    <dgm:pt modelId="{D1C82337-A8CC-46AC-90FA-B6C742ADD26F}" type="pres">
      <dgm:prSet presAssocID="{55B0C883-C6AB-4EA4-9569-A99D9B298423}" presName="spacer" presStyleCnt="0"/>
      <dgm:spPr/>
    </dgm:pt>
    <dgm:pt modelId="{064B08D7-3725-4CC4-9E32-15029CF5E056}" type="pres">
      <dgm:prSet presAssocID="{D421FE92-6067-4F72-B59F-1CFD2864FABA}" presName="parentText" presStyleLbl="node1" presStyleIdx="2" presStyleCnt="4">
        <dgm:presLayoutVars>
          <dgm:chMax val="0"/>
          <dgm:bulletEnabled val="1"/>
        </dgm:presLayoutVars>
      </dgm:prSet>
      <dgm:spPr/>
    </dgm:pt>
    <dgm:pt modelId="{312AE955-2FBB-459B-8344-437B9993BDB1}" type="pres">
      <dgm:prSet presAssocID="{2AE31DDA-7EB9-4C00-99B2-9D672FDF4581}" presName="spacer" presStyleCnt="0"/>
      <dgm:spPr/>
    </dgm:pt>
    <dgm:pt modelId="{67DB12DA-6E1B-4F9B-BD5A-83A8B721BD8A}" type="pres">
      <dgm:prSet presAssocID="{ED9FB931-98CC-4A1A-B6DD-68548517A5BC}" presName="parentText" presStyleLbl="node1" presStyleIdx="3" presStyleCnt="4">
        <dgm:presLayoutVars>
          <dgm:chMax val="0"/>
          <dgm:bulletEnabled val="1"/>
        </dgm:presLayoutVars>
      </dgm:prSet>
      <dgm:spPr/>
    </dgm:pt>
  </dgm:ptLst>
  <dgm:cxnLst>
    <dgm:cxn modelId="{996A1309-C322-4324-9068-CDEB7D064014}" type="presOf" srcId="{D421FE92-6067-4F72-B59F-1CFD2864FABA}" destId="{064B08D7-3725-4CC4-9E32-15029CF5E056}" srcOrd="0" destOrd="0" presId="urn:microsoft.com/office/officeart/2005/8/layout/vList2"/>
    <dgm:cxn modelId="{59354625-5F37-451B-8FB5-43AAF1B58876}" srcId="{0363C531-FD14-4416-84CF-12F1F18922E2}" destId="{5B42B03D-74E6-4EE1-9AF6-391B4113DE29}" srcOrd="1" destOrd="0" parTransId="{72B7C9DC-5154-42A1-985B-D0B3CC12171E}" sibTransId="{55B0C883-C6AB-4EA4-9569-A99D9B298423}"/>
    <dgm:cxn modelId="{811CD143-A0C1-4211-880D-A17D3511DFF9}" type="presOf" srcId="{22ACDBC1-4E11-40DB-B9F7-5823EA9E7FEC}" destId="{468D3AF2-FA60-4EFE-87D7-B2E71CACB883}" srcOrd="0" destOrd="0" presId="urn:microsoft.com/office/officeart/2005/8/layout/vList2"/>
    <dgm:cxn modelId="{8AF75D72-A9E8-44FB-B559-527F8945E45B}" type="presOf" srcId="{0363C531-FD14-4416-84CF-12F1F18922E2}" destId="{33961446-6AEF-4141-A721-DE98692393BB}" srcOrd="0" destOrd="0" presId="urn:microsoft.com/office/officeart/2005/8/layout/vList2"/>
    <dgm:cxn modelId="{F4C9C453-B37D-4B80-B81B-5366B7EB12CD}" srcId="{0363C531-FD14-4416-84CF-12F1F18922E2}" destId="{D421FE92-6067-4F72-B59F-1CFD2864FABA}" srcOrd="2" destOrd="0" parTransId="{C9DCA0F8-1F77-4123-A9B8-9B2578163904}" sibTransId="{2AE31DDA-7EB9-4C00-99B2-9D672FDF4581}"/>
    <dgm:cxn modelId="{EDA3B294-75F9-45BD-8E78-DA8E4E66F108}" type="presOf" srcId="{5B42B03D-74E6-4EE1-9AF6-391B4113DE29}" destId="{10E87E48-8E07-4775-B74A-19DF6BE6375E}" srcOrd="0" destOrd="0" presId="urn:microsoft.com/office/officeart/2005/8/layout/vList2"/>
    <dgm:cxn modelId="{167EB3B1-5B09-4D6A-90E3-A0115F1ABDFD}" srcId="{0363C531-FD14-4416-84CF-12F1F18922E2}" destId="{22ACDBC1-4E11-40DB-B9F7-5823EA9E7FEC}" srcOrd="0" destOrd="0" parTransId="{C8BD6DAD-08DF-4A2B-A7AB-5A9C9A7EE8F5}" sibTransId="{79ACFE20-0697-44B4-8271-C52FC7FDB8FA}"/>
    <dgm:cxn modelId="{F317D1CF-ACAE-4F22-83AF-96E6BF597348}" srcId="{0363C531-FD14-4416-84CF-12F1F18922E2}" destId="{ED9FB931-98CC-4A1A-B6DD-68548517A5BC}" srcOrd="3" destOrd="0" parTransId="{6A7BD5CC-1172-40EE-9335-2C4C8D767874}" sibTransId="{2BA775E7-C215-42B8-A1A1-EAB70433D5B9}"/>
    <dgm:cxn modelId="{AAC261F3-94D9-483C-891E-B3418B649E7E}" type="presOf" srcId="{ED9FB931-98CC-4A1A-B6DD-68548517A5BC}" destId="{67DB12DA-6E1B-4F9B-BD5A-83A8B721BD8A}" srcOrd="0" destOrd="0" presId="urn:microsoft.com/office/officeart/2005/8/layout/vList2"/>
    <dgm:cxn modelId="{03FD0740-2BD3-47EA-8CE2-90CFD71D3DB1}" type="presParOf" srcId="{33961446-6AEF-4141-A721-DE98692393BB}" destId="{468D3AF2-FA60-4EFE-87D7-B2E71CACB883}" srcOrd="0" destOrd="0" presId="urn:microsoft.com/office/officeart/2005/8/layout/vList2"/>
    <dgm:cxn modelId="{8B326912-DC6D-4203-BC55-79B287890956}" type="presParOf" srcId="{33961446-6AEF-4141-A721-DE98692393BB}" destId="{1B41A528-3E9E-4EDF-AC2C-AF4FD92D883F}" srcOrd="1" destOrd="0" presId="urn:microsoft.com/office/officeart/2005/8/layout/vList2"/>
    <dgm:cxn modelId="{5E56C7CD-E928-458A-916C-5A3592478E11}" type="presParOf" srcId="{33961446-6AEF-4141-A721-DE98692393BB}" destId="{10E87E48-8E07-4775-B74A-19DF6BE6375E}" srcOrd="2" destOrd="0" presId="urn:microsoft.com/office/officeart/2005/8/layout/vList2"/>
    <dgm:cxn modelId="{5A78F8B9-24E4-4F0D-B975-A945085BDDC8}" type="presParOf" srcId="{33961446-6AEF-4141-A721-DE98692393BB}" destId="{D1C82337-A8CC-46AC-90FA-B6C742ADD26F}" srcOrd="3" destOrd="0" presId="urn:microsoft.com/office/officeart/2005/8/layout/vList2"/>
    <dgm:cxn modelId="{6AC51DFF-7DD3-4924-8BCC-1A6029F70090}" type="presParOf" srcId="{33961446-6AEF-4141-A721-DE98692393BB}" destId="{064B08D7-3725-4CC4-9E32-15029CF5E056}" srcOrd="4" destOrd="0" presId="urn:microsoft.com/office/officeart/2005/8/layout/vList2"/>
    <dgm:cxn modelId="{6B0755FD-557F-4E1B-93EA-0B8200298A53}" type="presParOf" srcId="{33961446-6AEF-4141-A721-DE98692393BB}" destId="{312AE955-2FBB-459B-8344-437B9993BDB1}" srcOrd="5" destOrd="0" presId="urn:microsoft.com/office/officeart/2005/8/layout/vList2"/>
    <dgm:cxn modelId="{3787F970-B3AE-40C5-86A5-824FA288B77E}" type="presParOf" srcId="{33961446-6AEF-4141-A721-DE98692393BB}" destId="{67DB12DA-6E1B-4F9B-BD5A-83A8B721BD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21BA2-13DF-4037-AEC0-6D8A069A08EE}" type="doc">
      <dgm:prSet loTypeId="urn:microsoft.com/office/officeart/2018/2/layout/IconVerticalSolidList#6" loCatId="icon" qsTypeId="urn:microsoft.com/office/officeart/2005/8/quickstyle/3d2" qsCatId="3D" csTypeId="urn:microsoft.com/office/officeart/2005/8/colors/accent1_2" csCatId="accent1" phldr="1"/>
      <dgm:spPr/>
      <dgm:t>
        <a:bodyPr/>
        <a:lstStyle/>
        <a:p>
          <a:endParaRPr lang="en-IN"/>
        </a:p>
      </dgm:t>
    </dgm:pt>
    <dgm:pt modelId="{3BD085FE-D0CE-464B-9EE8-70901B87072F}">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Strong focus on default prevention</a:t>
          </a:r>
          <a:endParaRPr lang="en-IN" sz="1800" dirty="0">
            <a:latin typeface="Times New Roman" panose="02020603050405020304" pitchFamily="18" charset="0"/>
            <a:cs typeface="Times New Roman" panose="02020603050405020304" pitchFamily="18" charset="0"/>
          </a:endParaRPr>
        </a:p>
      </dgm:t>
    </dgm:pt>
    <dgm:pt modelId="{DF3CBB80-9AF6-4A5D-BCB5-0E54D72560EB}" type="parTrans" cxnId="{29125002-8F4B-4321-ABFF-8F7C1730AE94}">
      <dgm:prSet/>
      <dgm:spPr/>
      <dgm:t>
        <a:bodyPr/>
        <a:lstStyle/>
        <a:p>
          <a:endParaRPr lang="en-IN"/>
        </a:p>
      </dgm:t>
    </dgm:pt>
    <dgm:pt modelId="{BCF176DB-7B1C-47EE-B801-500AB69F24C5}" type="sibTrans" cxnId="{29125002-8F4B-4321-ABFF-8F7C1730AE94}">
      <dgm:prSet/>
      <dgm:spPr/>
      <dgm:t>
        <a:bodyPr/>
        <a:lstStyle/>
        <a:p>
          <a:endParaRPr lang="en-IN"/>
        </a:p>
      </dgm:t>
    </dgm:pt>
    <dgm:pt modelId="{AB3D3BF0-5943-45F3-8E01-EB5E4D953FE9}">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Envisages a market mechanism</a:t>
          </a:r>
          <a:endParaRPr lang="en-IN" sz="1800" dirty="0">
            <a:latin typeface="Times New Roman" panose="02020603050405020304" pitchFamily="18" charset="0"/>
            <a:cs typeface="Times New Roman" panose="02020603050405020304" pitchFamily="18" charset="0"/>
          </a:endParaRPr>
        </a:p>
      </dgm:t>
    </dgm:pt>
    <dgm:pt modelId="{E62BC974-A015-4BE6-A0F7-EA389BE9D03B}" type="parTrans" cxnId="{B1CC40ED-7963-4E1E-8D57-9CEE07BDAFB9}">
      <dgm:prSet/>
      <dgm:spPr/>
      <dgm:t>
        <a:bodyPr/>
        <a:lstStyle/>
        <a:p>
          <a:endParaRPr lang="en-IN"/>
        </a:p>
      </dgm:t>
    </dgm:pt>
    <dgm:pt modelId="{02F8814E-C288-4B17-925C-559E5690C700}" type="sibTrans" cxnId="{B1CC40ED-7963-4E1E-8D57-9CEE07BDAFB9}">
      <dgm:prSet/>
      <dgm:spPr/>
      <dgm:t>
        <a:bodyPr/>
        <a:lstStyle/>
        <a:p>
          <a:endParaRPr lang="en-IN"/>
        </a:p>
      </dgm:t>
    </dgm:pt>
    <dgm:pt modelId="{E2639DD0-7B23-4675-A8BB-B5324CB0A812}">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Facilitates creative destruction</a:t>
          </a:r>
        </a:p>
      </dgm:t>
    </dgm:pt>
    <dgm:pt modelId="{864A4F0B-5FB1-432B-BFB0-924FC47083BD}" type="parTrans" cxnId="{E54DF206-F7E7-468B-9E3C-0BE62E949714}">
      <dgm:prSet/>
      <dgm:spPr/>
      <dgm:t>
        <a:bodyPr/>
        <a:lstStyle/>
        <a:p>
          <a:endParaRPr lang="en-IN"/>
        </a:p>
      </dgm:t>
    </dgm:pt>
    <dgm:pt modelId="{E2711209-18F4-4966-A515-65F21C1BA020}" type="sibTrans" cxnId="{E54DF206-F7E7-468B-9E3C-0BE62E949714}">
      <dgm:prSet/>
      <dgm:spPr/>
      <dgm:t>
        <a:bodyPr/>
        <a:lstStyle/>
        <a:p>
          <a:endParaRPr lang="en-IN"/>
        </a:p>
      </dgm:t>
    </dgm:pt>
    <dgm:pt modelId="{03B00E90-5F5F-43C7-9635-9E9AA11C3682}">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Promotes resolution over liquidation</a:t>
          </a:r>
        </a:p>
      </dgm:t>
    </dgm:pt>
    <dgm:pt modelId="{CAFB355D-1F0F-4606-BED9-94C996C8836E}" type="parTrans" cxnId="{AE9BE3C0-734F-4825-BC65-6401633B6AAB}">
      <dgm:prSet/>
      <dgm:spPr/>
      <dgm:t>
        <a:bodyPr/>
        <a:lstStyle/>
        <a:p>
          <a:endParaRPr lang="en-IN"/>
        </a:p>
      </dgm:t>
    </dgm:pt>
    <dgm:pt modelId="{FB13F001-EFE4-4EDE-9FDC-84AAFD8D1B3F}" type="sibTrans" cxnId="{AE9BE3C0-734F-4825-BC65-6401633B6AAB}">
      <dgm:prSet/>
      <dgm:spPr/>
      <dgm:t>
        <a:bodyPr/>
        <a:lstStyle/>
        <a:p>
          <a:endParaRPr lang="en-IN"/>
        </a:p>
      </dgm:t>
    </dgm:pt>
    <dgm:pt modelId="{59E0781E-F60F-41EF-8BD7-C4524482F5C2}">
      <dgm:prSet custT="1"/>
      <dgm:spPr/>
      <dgm:t>
        <a:bodyPr/>
        <a:lstStyle/>
        <a:p>
          <a:pPr>
            <a:lnSpc>
              <a:spcPct val="100000"/>
            </a:lnSpc>
          </a:pPr>
          <a:r>
            <a:rPr lang="en-IN" sz="1800" dirty="0">
              <a:latin typeface="Times New Roman" panose="02020603050405020304" pitchFamily="18" charset="0"/>
              <a:cs typeface="Times New Roman" panose="02020603050405020304" pitchFamily="18" charset="0"/>
            </a:rPr>
            <a:t>Promotes entrepreneurship</a:t>
          </a:r>
        </a:p>
      </dgm:t>
    </dgm:pt>
    <dgm:pt modelId="{0A487876-55D6-43BC-9CB3-5E9F4480D892}" type="parTrans" cxnId="{25CDB9E1-21C0-4F2C-B53C-7A965B32BC33}">
      <dgm:prSet/>
      <dgm:spPr/>
      <dgm:t>
        <a:bodyPr/>
        <a:lstStyle/>
        <a:p>
          <a:endParaRPr lang="en-IN"/>
        </a:p>
      </dgm:t>
    </dgm:pt>
    <dgm:pt modelId="{0F4FD83C-08DE-4B27-A568-6362476F7109}" type="sibTrans" cxnId="{25CDB9E1-21C0-4F2C-B53C-7A965B32BC33}">
      <dgm:prSet/>
      <dgm:spPr/>
      <dgm:t>
        <a:bodyPr/>
        <a:lstStyle/>
        <a:p>
          <a:endParaRPr lang="en-IN"/>
        </a:p>
      </dgm:t>
    </dgm:pt>
    <dgm:pt modelId="{E7A3A81A-0AC8-4606-9D98-BCA838CCE6EB}" type="pres">
      <dgm:prSet presAssocID="{FF321BA2-13DF-4037-AEC0-6D8A069A08EE}" presName="root" presStyleCnt="0">
        <dgm:presLayoutVars>
          <dgm:dir/>
          <dgm:resizeHandles val="exact"/>
        </dgm:presLayoutVars>
      </dgm:prSet>
      <dgm:spPr/>
    </dgm:pt>
    <dgm:pt modelId="{17CCD3DF-6374-456E-B1D2-563C1D24D35E}" type="pres">
      <dgm:prSet presAssocID="{3BD085FE-D0CE-464B-9EE8-70901B87072F}" presName="compNode" presStyleCnt="0"/>
      <dgm:spPr/>
    </dgm:pt>
    <dgm:pt modelId="{1D3D951A-9098-41E7-89E7-78A675171CEA}" type="pres">
      <dgm:prSet presAssocID="{3BD085FE-D0CE-464B-9EE8-70901B87072F}" presName="bgRect" presStyleLbl="bgShp" presStyleIdx="0" presStyleCnt="5"/>
      <dgm:spPr/>
    </dgm:pt>
    <dgm:pt modelId="{77F45021-0056-4506-A07A-6608C40C9400}" type="pres">
      <dgm:prSet presAssocID="{3BD085FE-D0CE-464B-9EE8-70901B8707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8B47C1F-5CE7-458D-A265-D508D0553828}" type="pres">
      <dgm:prSet presAssocID="{3BD085FE-D0CE-464B-9EE8-70901B87072F}" presName="spaceRect" presStyleCnt="0"/>
      <dgm:spPr/>
    </dgm:pt>
    <dgm:pt modelId="{35F23FD1-4E69-44E6-9BF0-5E472D09DDF9}" type="pres">
      <dgm:prSet presAssocID="{3BD085FE-D0CE-464B-9EE8-70901B87072F}" presName="parTx" presStyleLbl="revTx" presStyleIdx="0" presStyleCnt="5">
        <dgm:presLayoutVars>
          <dgm:chMax val="0"/>
          <dgm:chPref val="0"/>
        </dgm:presLayoutVars>
      </dgm:prSet>
      <dgm:spPr/>
    </dgm:pt>
    <dgm:pt modelId="{B3999C89-3736-43E5-9157-47AA99B1F544}" type="pres">
      <dgm:prSet presAssocID="{BCF176DB-7B1C-47EE-B801-500AB69F24C5}" presName="sibTrans" presStyleCnt="0"/>
      <dgm:spPr/>
    </dgm:pt>
    <dgm:pt modelId="{AC531AE4-4BA4-4382-8213-340CDEDD6E7B}" type="pres">
      <dgm:prSet presAssocID="{AB3D3BF0-5943-45F3-8E01-EB5E4D953FE9}" presName="compNode" presStyleCnt="0"/>
      <dgm:spPr/>
    </dgm:pt>
    <dgm:pt modelId="{9BE8BB6B-1EF3-48A5-9E7C-B096B1AD7A78}" type="pres">
      <dgm:prSet presAssocID="{AB3D3BF0-5943-45F3-8E01-EB5E4D953FE9}" presName="bgRect" presStyleLbl="bgShp" presStyleIdx="1" presStyleCnt="5"/>
      <dgm:spPr/>
    </dgm:pt>
    <dgm:pt modelId="{97EE0659-9D6C-449A-9130-CA645DDF4504}" type="pres">
      <dgm:prSet presAssocID="{AB3D3BF0-5943-45F3-8E01-EB5E4D953FE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rCode1"/>
        </a:ext>
      </dgm:extLst>
    </dgm:pt>
    <dgm:pt modelId="{E3CC6E1D-462C-4778-A970-DFAD7A7FE463}" type="pres">
      <dgm:prSet presAssocID="{AB3D3BF0-5943-45F3-8E01-EB5E4D953FE9}" presName="spaceRect" presStyleCnt="0"/>
      <dgm:spPr/>
    </dgm:pt>
    <dgm:pt modelId="{F67B6EBB-A2E5-4A55-BE06-573E0ABE653D}" type="pres">
      <dgm:prSet presAssocID="{AB3D3BF0-5943-45F3-8E01-EB5E4D953FE9}" presName="parTx" presStyleLbl="revTx" presStyleIdx="1" presStyleCnt="5">
        <dgm:presLayoutVars>
          <dgm:chMax val="0"/>
          <dgm:chPref val="0"/>
        </dgm:presLayoutVars>
      </dgm:prSet>
      <dgm:spPr/>
    </dgm:pt>
    <dgm:pt modelId="{A8EDA88A-4BDB-4D6D-AA33-F2A85896522A}" type="pres">
      <dgm:prSet presAssocID="{02F8814E-C288-4B17-925C-559E5690C700}" presName="sibTrans" presStyleCnt="0"/>
      <dgm:spPr/>
    </dgm:pt>
    <dgm:pt modelId="{51ADA997-AD5B-4D22-B367-556335899396}" type="pres">
      <dgm:prSet presAssocID="{E2639DD0-7B23-4675-A8BB-B5324CB0A812}" presName="compNode" presStyleCnt="0"/>
      <dgm:spPr/>
    </dgm:pt>
    <dgm:pt modelId="{9128ECDD-46B1-417C-9772-1CA72333FF38}" type="pres">
      <dgm:prSet presAssocID="{E2639DD0-7B23-4675-A8BB-B5324CB0A812}" presName="bgRect" presStyleLbl="bgShp" presStyleIdx="2" presStyleCnt="5"/>
      <dgm:spPr/>
    </dgm:pt>
    <dgm:pt modelId="{92C40FA3-D79F-45CA-BD3F-60424607C3ED}" type="pres">
      <dgm:prSet presAssocID="{E2639DD0-7B23-4675-A8BB-B5324CB0A8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ll paint brush"/>
        </a:ext>
      </dgm:extLst>
    </dgm:pt>
    <dgm:pt modelId="{7F97EFDB-5F6E-462D-809F-0E35293B811B}" type="pres">
      <dgm:prSet presAssocID="{E2639DD0-7B23-4675-A8BB-B5324CB0A812}" presName="spaceRect" presStyleCnt="0"/>
      <dgm:spPr/>
    </dgm:pt>
    <dgm:pt modelId="{0BEFAA66-9EDD-4727-9D7E-E3B9C582B598}" type="pres">
      <dgm:prSet presAssocID="{E2639DD0-7B23-4675-A8BB-B5324CB0A812}" presName="parTx" presStyleLbl="revTx" presStyleIdx="2" presStyleCnt="5">
        <dgm:presLayoutVars>
          <dgm:chMax val="0"/>
          <dgm:chPref val="0"/>
        </dgm:presLayoutVars>
      </dgm:prSet>
      <dgm:spPr/>
    </dgm:pt>
    <dgm:pt modelId="{560E2214-F327-4083-978A-DF2F3A9EFDC7}" type="pres">
      <dgm:prSet presAssocID="{E2711209-18F4-4966-A515-65F21C1BA020}" presName="sibTrans" presStyleCnt="0"/>
      <dgm:spPr/>
    </dgm:pt>
    <dgm:pt modelId="{A687B92E-A754-453E-9830-3DCEA482DC92}" type="pres">
      <dgm:prSet presAssocID="{03B00E90-5F5F-43C7-9635-9E9AA11C3682}" presName="compNode" presStyleCnt="0"/>
      <dgm:spPr/>
    </dgm:pt>
    <dgm:pt modelId="{DE14B096-479D-46A2-9387-24BC3D55D73D}" type="pres">
      <dgm:prSet presAssocID="{03B00E90-5F5F-43C7-9635-9E9AA11C3682}" presName="bgRect" presStyleLbl="bgShp" presStyleIdx="3" presStyleCnt="5"/>
      <dgm:spPr/>
    </dgm:pt>
    <dgm:pt modelId="{930100D7-39AA-4050-A110-1DDABEB2384F}" type="pres">
      <dgm:prSet presAssocID="{03B00E90-5F5F-43C7-9635-9E9AA11C368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81DC68F1-38D3-4E59-908C-A2A49ED6855E}" type="pres">
      <dgm:prSet presAssocID="{03B00E90-5F5F-43C7-9635-9E9AA11C3682}" presName="spaceRect" presStyleCnt="0"/>
      <dgm:spPr/>
    </dgm:pt>
    <dgm:pt modelId="{FBABCFC3-BB78-45E1-8E4A-9A7CC6E7BFBE}" type="pres">
      <dgm:prSet presAssocID="{03B00E90-5F5F-43C7-9635-9E9AA11C3682}" presName="parTx" presStyleLbl="revTx" presStyleIdx="3" presStyleCnt="5">
        <dgm:presLayoutVars>
          <dgm:chMax val="0"/>
          <dgm:chPref val="0"/>
        </dgm:presLayoutVars>
      </dgm:prSet>
      <dgm:spPr/>
    </dgm:pt>
    <dgm:pt modelId="{8197A8C2-C5D6-4CF5-909C-F7D646FBC090}" type="pres">
      <dgm:prSet presAssocID="{FB13F001-EFE4-4EDE-9FDC-84AAFD8D1B3F}" presName="sibTrans" presStyleCnt="0"/>
      <dgm:spPr/>
    </dgm:pt>
    <dgm:pt modelId="{EEA7579F-0D2B-464F-88C3-F0C7F9C1FA78}" type="pres">
      <dgm:prSet presAssocID="{59E0781E-F60F-41EF-8BD7-C4524482F5C2}" presName="compNode" presStyleCnt="0"/>
      <dgm:spPr/>
    </dgm:pt>
    <dgm:pt modelId="{932ECB64-7484-445A-A99A-99D1FC33A25B}" type="pres">
      <dgm:prSet presAssocID="{59E0781E-F60F-41EF-8BD7-C4524482F5C2}" presName="bgRect" presStyleLbl="bgShp" presStyleIdx="4" presStyleCnt="5"/>
      <dgm:spPr/>
    </dgm:pt>
    <dgm:pt modelId="{0324B111-07CA-40E4-900E-0C9E70A58EBB}" type="pres">
      <dgm:prSet presAssocID="{59E0781E-F60F-41EF-8BD7-C4524482F5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bulb"/>
        </a:ext>
      </dgm:extLst>
    </dgm:pt>
    <dgm:pt modelId="{21B040B2-5DA2-4A98-98A1-9463D2D1E909}" type="pres">
      <dgm:prSet presAssocID="{59E0781E-F60F-41EF-8BD7-C4524482F5C2}" presName="spaceRect" presStyleCnt="0"/>
      <dgm:spPr/>
    </dgm:pt>
    <dgm:pt modelId="{28373622-1539-4A85-B1A9-71194D345100}" type="pres">
      <dgm:prSet presAssocID="{59E0781E-F60F-41EF-8BD7-C4524482F5C2}" presName="parTx" presStyleLbl="revTx" presStyleIdx="4" presStyleCnt="5">
        <dgm:presLayoutVars>
          <dgm:chMax val="0"/>
          <dgm:chPref val="0"/>
        </dgm:presLayoutVars>
      </dgm:prSet>
      <dgm:spPr/>
    </dgm:pt>
  </dgm:ptLst>
  <dgm:cxnLst>
    <dgm:cxn modelId="{29125002-8F4B-4321-ABFF-8F7C1730AE94}" srcId="{FF321BA2-13DF-4037-AEC0-6D8A069A08EE}" destId="{3BD085FE-D0CE-464B-9EE8-70901B87072F}" srcOrd="0" destOrd="0" parTransId="{DF3CBB80-9AF6-4A5D-BCB5-0E54D72560EB}" sibTransId="{BCF176DB-7B1C-47EE-B801-500AB69F24C5}"/>
    <dgm:cxn modelId="{E54DF206-F7E7-468B-9E3C-0BE62E949714}" srcId="{FF321BA2-13DF-4037-AEC0-6D8A069A08EE}" destId="{E2639DD0-7B23-4675-A8BB-B5324CB0A812}" srcOrd="2" destOrd="0" parTransId="{864A4F0B-5FB1-432B-BFB0-924FC47083BD}" sibTransId="{E2711209-18F4-4966-A515-65F21C1BA020}"/>
    <dgm:cxn modelId="{9E850F35-14A1-420F-AF91-741DD5F0FC52}" type="presOf" srcId="{E2639DD0-7B23-4675-A8BB-B5324CB0A812}" destId="{0BEFAA66-9EDD-4727-9D7E-E3B9C582B598}" srcOrd="0" destOrd="0" presId="urn:microsoft.com/office/officeart/2018/2/layout/IconVerticalSolidList#6"/>
    <dgm:cxn modelId="{037C305F-F5F2-4B82-95AF-FF013A977035}" type="presOf" srcId="{FF321BA2-13DF-4037-AEC0-6D8A069A08EE}" destId="{E7A3A81A-0AC8-4606-9D98-BCA838CCE6EB}" srcOrd="0" destOrd="0" presId="urn:microsoft.com/office/officeart/2018/2/layout/IconVerticalSolidList#6"/>
    <dgm:cxn modelId="{A462B964-9F5B-444A-9991-54BB2E89E3B6}" type="presOf" srcId="{59E0781E-F60F-41EF-8BD7-C4524482F5C2}" destId="{28373622-1539-4A85-B1A9-71194D345100}" srcOrd="0" destOrd="0" presId="urn:microsoft.com/office/officeart/2018/2/layout/IconVerticalSolidList#6"/>
    <dgm:cxn modelId="{BC052B4C-066E-4ECB-B2E7-35E9617E473E}" type="presOf" srcId="{03B00E90-5F5F-43C7-9635-9E9AA11C3682}" destId="{FBABCFC3-BB78-45E1-8E4A-9A7CC6E7BFBE}" srcOrd="0" destOrd="0" presId="urn:microsoft.com/office/officeart/2018/2/layout/IconVerticalSolidList#6"/>
    <dgm:cxn modelId="{B909199A-B03B-4F65-BF5F-61B418E8CDE7}" type="presOf" srcId="{AB3D3BF0-5943-45F3-8E01-EB5E4D953FE9}" destId="{F67B6EBB-A2E5-4A55-BE06-573E0ABE653D}" srcOrd="0" destOrd="0" presId="urn:microsoft.com/office/officeart/2018/2/layout/IconVerticalSolidList#6"/>
    <dgm:cxn modelId="{403FD2B2-1DDB-44E7-B273-3A7AE5DD88CF}" type="presOf" srcId="{3BD085FE-D0CE-464B-9EE8-70901B87072F}" destId="{35F23FD1-4E69-44E6-9BF0-5E472D09DDF9}" srcOrd="0" destOrd="0" presId="urn:microsoft.com/office/officeart/2018/2/layout/IconVerticalSolidList#6"/>
    <dgm:cxn modelId="{AE9BE3C0-734F-4825-BC65-6401633B6AAB}" srcId="{FF321BA2-13DF-4037-AEC0-6D8A069A08EE}" destId="{03B00E90-5F5F-43C7-9635-9E9AA11C3682}" srcOrd="3" destOrd="0" parTransId="{CAFB355D-1F0F-4606-BED9-94C996C8836E}" sibTransId="{FB13F001-EFE4-4EDE-9FDC-84AAFD8D1B3F}"/>
    <dgm:cxn modelId="{25CDB9E1-21C0-4F2C-B53C-7A965B32BC33}" srcId="{FF321BA2-13DF-4037-AEC0-6D8A069A08EE}" destId="{59E0781E-F60F-41EF-8BD7-C4524482F5C2}" srcOrd="4" destOrd="0" parTransId="{0A487876-55D6-43BC-9CB3-5E9F4480D892}" sibTransId="{0F4FD83C-08DE-4B27-A568-6362476F7109}"/>
    <dgm:cxn modelId="{B1CC40ED-7963-4E1E-8D57-9CEE07BDAFB9}" srcId="{FF321BA2-13DF-4037-AEC0-6D8A069A08EE}" destId="{AB3D3BF0-5943-45F3-8E01-EB5E4D953FE9}" srcOrd="1" destOrd="0" parTransId="{E62BC974-A015-4BE6-A0F7-EA389BE9D03B}" sibTransId="{02F8814E-C288-4B17-925C-559E5690C700}"/>
    <dgm:cxn modelId="{93C95113-D24E-47D5-9098-F40ADE3C02A1}" type="presParOf" srcId="{E7A3A81A-0AC8-4606-9D98-BCA838CCE6EB}" destId="{17CCD3DF-6374-456E-B1D2-563C1D24D35E}" srcOrd="0" destOrd="0" presId="urn:microsoft.com/office/officeart/2018/2/layout/IconVerticalSolidList#6"/>
    <dgm:cxn modelId="{6ED144AD-1AD9-46DE-A3D5-0681F8EA0455}" type="presParOf" srcId="{17CCD3DF-6374-456E-B1D2-563C1D24D35E}" destId="{1D3D951A-9098-41E7-89E7-78A675171CEA}" srcOrd="0" destOrd="0" presId="urn:microsoft.com/office/officeart/2018/2/layout/IconVerticalSolidList#6"/>
    <dgm:cxn modelId="{70AAB37F-3B31-41C7-B2B0-39DB55F2750E}" type="presParOf" srcId="{17CCD3DF-6374-456E-B1D2-563C1D24D35E}" destId="{77F45021-0056-4506-A07A-6608C40C9400}" srcOrd="1" destOrd="0" presId="urn:microsoft.com/office/officeart/2018/2/layout/IconVerticalSolidList#6"/>
    <dgm:cxn modelId="{32CD57F9-0D75-44F5-B49B-2B299637AAE0}" type="presParOf" srcId="{17CCD3DF-6374-456E-B1D2-563C1D24D35E}" destId="{58B47C1F-5CE7-458D-A265-D508D0553828}" srcOrd="2" destOrd="0" presId="urn:microsoft.com/office/officeart/2018/2/layout/IconVerticalSolidList#6"/>
    <dgm:cxn modelId="{28DCE435-0995-42A7-A211-357D1611B6FC}" type="presParOf" srcId="{17CCD3DF-6374-456E-B1D2-563C1D24D35E}" destId="{35F23FD1-4E69-44E6-9BF0-5E472D09DDF9}" srcOrd="3" destOrd="0" presId="urn:microsoft.com/office/officeart/2018/2/layout/IconVerticalSolidList#6"/>
    <dgm:cxn modelId="{C388322B-7AF4-436F-A9EA-992FC1F6D193}" type="presParOf" srcId="{E7A3A81A-0AC8-4606-9D98-BCA838CCE6EB}" destId="{B3999C89-3736-43E5-9157-47AA99B1F544}" srcOrd="1" destOrd="0" presId="urn:microsoft.com/office/officeart/2018/2/layout/IconVerticalSolidList#6"/>
    <dgm:cxn modelId="{46BE8AE2-0AFD-4848-A9D8-724854610420}" type="presParOf" srcId="{E7A3A81A-0AC8-4606-9D98-BCA838CCE6EB}" destId="{AC531AE4-4BA4-4382-8213-340CDEDD6E7B}" srcOrd="2" destOrd="0" presId="urn:microsoft.com/office/officeart/2018/2/layout/IconVerticalSolidList#6"/>
    <dgm:cxn modelId="{9256F3C1-E01F-40C7-97C4-D140016F4348}" type="presParOf" srcId="{AC531AE4-4BA4-4382-8213-340CDEDD6E7B}" destId="{9BE8BB6B-1EF3-48A5-9E7C-B096B1AD7A78}" srcOrd="0" destOrd="0" presId="urn:microsoft.com/office/officeart/2018/2/layout/IconVerticalSolidList#6"/>
    <dgm:cxn modelId="{7149B5B6-98CC-49A1-B20C-AB8A2BB92C96}" type="presParOf" srcId="{AC531AE4-4BA4-4382-8213-340CDEDD6E7B}" destId="{97EE0659-9D6C-449A-9130-CA645DDF4504}" srcOrd="1" destOrd="0" presId="urn:microsoft.com/office/officeart/2018/2/layout/IconVerticalSolidList#6"/>
    <dgm:cxn modelId="{68724597-A55D-481E-AC25-A5511FC4D57B}" type="presParOf" srcId="{AC531AE4-4BA4-4382-8213-340CDEDD6E7B}" destId="{E3CC6E1D-462C-4778-A970-DFAD7A7FE463}" srcOrd="2" destOrd="0" presId="urn:microsoft.com/office/officeart/2018/2/layout/IconVerticalSolidList#6"/>
    <dgm:cxn modelId="{B660EBF3-0804-44AE-B444-3723B54CFFC1}" type="presParOf" srcId="{AC531AE4-4BA4-4382-8213-340CDEDD6E7B}" destId="{F67B6EBB-A2E5-4A55-BE06-573E0ABE653D}" srcOrd="3" destOrd="0" presId="urn:microsoft.com/office/officeart/2018/2/layout/IconVerticalSolidList#6"/>
    <dgm:cxn modelId="{CC95F591-54B4-4957-B111-E8E668F01B23}" type="presParOf" srcId="{E7A3A81A-0AC8-4606-9D98-BCA838CCE6EB}" destId="{A8EDA88A-4BDB-4D6D-AA33-F2A85896522A}" srcOrd="3" destOrd="0" presId="urn:microsoft.com/office/officeart/2018/2/layout/IconVerticalSolidList#6"/>
    <dgm:cxn modelId="{9FF84AC3-90B6-48FB-9AD2-B23A7433A125}" type="presParOf" srcId="{E7A3A81A-0AC8-4606-9D98-BCA838CCE6EB}" destId="{51ADA997-AD5B-4D22-B367-556335899396}" srcOrd="4" destOrd="0" presId="urn:microsoft.com/office/officeart/2018/2/layout/IconVerticalSolidList#6"/>
    <dgm:cxn modelId="{9E2BDA1D-6C1B-43A6-95A5-0F3CEBDD7A63}" type="presParOf" srcId="{51ADA997-AD5B-4D22-B367-556335899396}" destId="{9128ECDD-46B1-417C-9772-1CA72333FF38}" srcOrd="0" destOrd="0" presId="urn:microsoft.com/office/officeart/2018/2/layout/IconVerticalSolidList#6"/>
    <dgm:cxn modelId="{9016DEBA-D4D0-463A-B721-AB00120C91BA}" type="presParOf" srcId="{51ADA997-AD5B-4D22-B367-556335899396}" destId="{92C40FA3-D79F-45CA-BD3F-60424607C3ED}" srcOrd="1" destOrd="0" presId="urn:microsoft.com/office/officeart/2018/2/layout/IconVerticalSolidList#6"/>
    <dgm:cxn modelId="{AFCA9776-90A7-49A0-B0AC-8FF45A210BDF}" type="presParOf" srcId="{51ADA997-AD5B-4D22-B367-556335899396}" destId="{7F97EFDB-5F6E-462D-809F-0E35293B811B}" srcOrd="2" destOrd="0" presId="urn:microsoft.com/office/officeart/2018/2/layout/IconVerticalSolidList#6"/>
    <dgm:cxn modelId="{2597CC5D-D1B6-490A-A820-21553237009C}" type="presParOf" srcId="{51ADA997-AD5B-4D22-B367-556335899396}" destId="{0BEFAA66-9EDD-4727-9D7E-E3B9C582B598}" srcOrd="3" destOrd="0" presId="urn:microsoft.com/office/officeart/2018/2/layout/IconVerticalSolidList#6"/>
    <dgm:cxn modelId="{1320859A-DC64-4F9D-BBDF-79A4FB780241}" type="presParOf" srcId="{E7A3A81A-0AC8-4606-9D98-BCA838CCE6EB}" destId="{560E2214-F327-4083-978A-DF2F3A9EFDC7}" srcOrd="5" destOrd="0" presId="urn:microsoft.com/office/officeart/2018/2/layout/IconVerticalSolidList#6"/>
    <dgm:cxn modelId="{D916052D-A89E-445F-B71A-B31682349B14}" type="presParOf" srcId="{E7A3A81A-0AC8-4606-9D98-BCA838CCE6EB}" destId="{A687B92E-A754-453E-9830-3DCEA482DC92}" srcOrd="6" destOrd="0" presId="urn:microsoft.com/office/officeart/2018/2/layout/IconVerticalSolidList#6"/>
    <dgm:cxn modelId="{77EBDAC2-36E6-465D-AAF3-BD4293B05CE7}" type="presParOf" srcId="{A687B92E-A754-453E-9830-3DCEA482DC92}" destId="{DE14B096-479D-46A2-9387-24BC3D55D73D}" srcOrd="0" destOrd="0" presId="urn:microsoft.com/office/officeart/2018/2/layout/IconVerticalSolidList#6"/>
    <dgm:cxn modelId="{EC9B1188-86BE-4568-9495-A603FD674A53}" type="presParOf" srcId="{A687B92E-A754-453E-9830-3DCEA482DC92}" destId="{930100D7-39AA-4050-A110-1DDABEB2384F}" srcOrd="1" destOrd="0" presId="urn:microsoft.com/office/officeart/2018/2/layout/IconVerticalSolidList#6"/>
    <dgm:cxn modelId="{E43A5EAF-6C9C-4CB8-B516-53247E53A70D}" type="presParOf" srcId="{A687B92E-A754-453E-9830-3DCEA482DC92}" destId="{81DC68F1-38D3-4E59-908C-A2A49ED6855E}" srcOrd="2" destOrd="0" presId="urn:microsoft.com/office/officeart/2018/2/layout/IconVerticalSolidList#6"/>
    <dgm:cxn modelId="{0E78F2BB-FC96-41D5-8927-B7E4CB1C11CB}" type="presParOf" srcId="{A687B92E-A754-453E-9830-3DCEA482DC92}" destId="{FBABCFC3-BB78-45E1-8E4A-9A7CC6E7BFBE}" srcOrd="3" destOrd="0" presId="urn:microsoft.com/office/officeart/2018/2/layout/IconVerticalSolidList#6"/>
    <dgm:cxn modelId="{2675FE6E-BB67-464F-8520-D043F696FE18}" type="presParOf" srcId="{E7A3A81A-0AC8-4606-9D98-BCA838CCE6EB}" destId="{8197A8C2-C5D6-4CF5-909C-F7D646FBC090}" srcOrd="7" destOrd="0" presId="urn:microsoft.com/office/officeart/2018/2/layout/IconVerticalSolidList#6"/>
    <dgm:cxn modelId="{07C66F8F-801B-476E-ACA5-F52B1D242D5E}" type="presParOf" srcId="{E7A3A81A-0AC8-4606-9D98-BCA838CCE6EB}" destId="{EEA7579F-0D2B-464F-88C3-F0C7F9C1FA78}" srcOrd="8" destOrd="0" presId="urn:microsoft.com/office/officeart/2018/2/layout/IconVerticalSolidList#6"/>
    <dgm:cxn modelId="{0E9DBB5C-BDA7-4E34-8022-FA5F966D62DD}" type="presParOf" srcId="{EEA7579F-0D2B-464F-88C3-F0C7F9C1FA78}" destId="{932ECB64-7484-445A-A99A-99D1FC33A25B}" srcOrd="0" destOrd="0" presId="urn:microsoft.com/office/officeart/2018/2/layout/IconVerticalSolidList#6"/>
    <dgm:cxn modelId="{A8E7F18F-555C-459E-98F2-A2DD4AD1321A}" type="presParOf" srcId="{EEA7579F-0D2B-464F-88C3-F0C7F9C1FA78}" destId="{0324B111-07CA-40E4-900E-0C9E70A58EBB}" srcOrd="1" destOrd="0" presId="urn:microsoft.com/office/officeart/2018/2/layout/IconVerticalSolidList#6"/>
    <dgm:cxn modelId="{F0A14DB9-F0C7-4402-BF44-21BA80B09A69}" type="presParOf" srcId="{EEA7579F-0D2B-464F-88C3-F0C7F9C1FA78}" destId="{21B040B2-5DA2-4A98-98A1-9463D2D1E909}" srcOrd="2" destOrd="0" presId="urn:microsoft.com/office/officeart/2018/2/layout/IconVerticalSolidList#6"/>
    <dgm:cxn modelId="{E737650B-18CA-4968-A58C-5A7D221288E7}" type="presParOf" srcId="{EEA7579F-0D2B-464F-88C3-F0C7F9C1FA78}" destId="{28373622-1539-4A85-B1A9-71194D345100}" srcOrd="3" destOrd="0" presId="urn:microsoft.com/office/officeart/2018/2/layout/IconVerticalSolid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489E9-C2A0-4EEE-ABBD-1DB7C9FB083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IN"/>
        </a:p>
      </dgm:t>
    </dgm:pt>
    <dgm:pt modelId="{6B0D70B3-7185-41EF-A2CD-818B14B98D83}">
      <dgm:prSet phldrT="[Text]"/>
      <dgm:spPr>
        <a:solidFill>
          <a:schemeClr val="accent5">
            <a:lumMod val="60000"/>
            <a:lumOff val="40000"/>
          </a:schemeClr>
        </a:solidFill>
      </dgm:spPr>
      <dgm:t>
        <a:bodyPr/>
        <a:lstStyle/>
        <a:p>
          <a:r>
            <a:rPr lang="en-IN" dirty="0"/>
            <a:t>Credit Monitoring Reports</a:t>
          </a:r>
        </a:p>
      </dgm:t>
    </dgm:pt>
    <dgm:pt modelId="{0D239798-BB7D-40CF-8917-558FE73DB51B}" type="parTrans" cxnId="{8A7BFEF1-93AE-4048-B32A-7672BBBEEB50}">
      <dgm:prSet/>
      <dgm:spPr/>
      <dgm:t>
        <a:bodyPr/>
        <a:lstStyle/>
        <a:p>
          <a:endParaRPr lang="en-IN"/>
        </a:p>
      </dgm:t>
    </dgm:pt>
    <dgm:pt modelId="{9D26F48D-3F07-4468-AA95-66700C46B71C}" type="sibTrans" cxnId="{8A7BFEF1-93AE-4048-B32A-7672BBBEEB50}">
      <dgm:prSet/>
      <dgm:spPr/>
      <dgm:t>
        <a:bodyPr/>
        <a:lstStyle/>
        <a:p>
          <a:endParaRPr lang="en-IN"/>
        </a:p>
      </dgm:t>
    </dgm:pt>
    <dgm:pt modelId="{C0BB6783-0770-4491-ABF0-F06E1FE1F93A}">
      <dgm:prSet phldrT="[Text]"/>
      <dgm:spPr>
        <a:solidFill>
          <a:schemeClr val="accent5">
            <a:lumMod val="20000"/>
            <a:lumOff val="80000"/>
          </a:schemeClr>
        </a:solidFill>
      </dgm:spPr>
      <dgm:t>
        <a:bodyPr/>
        <a:lstStyle/>
        <a:p>
          <a:r>
            <a:rPr lang="en-IN" dirty="0">
              <a:solidFill>
                <a:sysClr val="windowText" lastClr="000000"/>
              </a:solidFill>
            </a:rPr>
            <a:t>Credit Facility Report (CFR)</a:t>
          </a:r>
        </a:p>
      </dgm:t>
    </dgm:pt>
    <dgm:pt modelId="{F3C69B8E-EA59-41EB-A98D-00C69E503A8E}" type="parTrans" cxnId="{D4E0C908-9D94-418E-AACD-298B2BF19B54}">
      <dgm:prSet/>
      <dgm:spPr/>
      <dgm:t>
        <a:bodyPr/>
        <a:lstStyle/>
        <a:p>
          <a:endParaRPr lang="en-IN"/>
        </a:p>
      </dgm:t>
    </dgm:pt>
    <dgm:pt modelId="{D495FE0B-E6EF-4375-A0E3-CE5CF5C27F8C}" type="sibTrans" cxnId="{D4E0C908-9D94-418E-AACD-298B2BF19B54}">
      <dgm:prSet/>
      <dgm:spPr/>
      <dgm:t>
        <a:bodyPr/>
        <a:lstStyle/>
        <a:p>
          <a:endParaRPr lang="en-IN"/>
        </a:p>
      </dgm:t>
    </dgm:pt>
    <dgm:pt modelId="{A2CFD0A1-955F-43A6-B188-BBB6326AC4F1}">
      <dgm:prSet phldrT="[Text]"/>
      <dgm:spPr>
        <a:solidFill>
          <a:schemeClr val="accent5">
            <a:lumMod val="20000"/>
            <a:lumOff val="80000"/>
          </a:schemeClr>
        </a:solidFill>
      </dgm:spPr>
      <dgm:t>
        <a:bodyPr/>
        <a:lstStyle/>
        <a:p>
          <a:r>
            <a:rPr lang="en-IN" dirty="0">
              <a:solidFill>
                <a:sysClr val="windowText" lastClr="000000"/>
              </a:solidFill>
            </a:rPr>
            <a:t>Debt Query Report (DQR)</a:t>
          </a:r>
        </a:p>
      </dgm:t>
    </dgm:pt>
    <dgm:pt modelId="{7043B777-9BE6-4DAA-9397-6DA5BC7CFC54}" type="parTrans" cxnId="{00C1F3F8-47DF-4D9C-9BDA-CEA842678F4B}">
      <dgm:prSet/>
      <dgm:spPr/>
      <dgm:t>
        <a:bodyPr/>
        <a:lstStyle/>
        <a:p>
          <a:endParaRPr lang="en-IN"/>
        </a:p>
      </dgm:t>
    </dgm:pt>
    <dgm:pt modelId="{DAF77625-F8B4-4057-B9FC-ECDDDBAB7452}" type="sibTrans" cxnId="{00C1F3F8-47DF-4D9C-9BDA-CEA842678F4B}">
      <dgm:prSet/>
      <dgm:spPr/>
      <dgm:t>
        <a:bodyPr/>
        <a:lstStyle/>
        <a:p>
          <a:endParaRPr lang="en-IN"/>
        </a:p>
      </dgm:t>
    </dgm:pt>
    <dgm:pt modelId="{CE250CF2-3175-45E1-AD71-3AE1B1EF7238}">
      <dgm:prSet phldrT="[Text]"/>
      <dgm:spPr/>
      <dgm:t>
        <a:bodyPr/>
        <a:lstStyle/>
        <a:p>
          <a:r>
            <a:rPr lang="en-IN" dirty="0"/>
            <a:t>Administrative Reports</a:t>
          </a:r>
        </a:p>
      </dgm:t>
    </dgm:pt>
    <dgm:pt modelId="{516A6F2D-6F44-49CB-991C-7CF73DE91F79}" type="parTrans" cxnId="{B6F45F81-5088-4546-92D7-EA93ED805B86}">
      <dgm:prSet/>
      <dgm:spPr/>
      <dgm:t>
        <a:bodyPr/>
        <a:lstStyle/>
        <a:p>
          <a:endParaRPr lang="en-IN"/>
        </a:p>
      </dgm:t>
    </dgm:pt>
    <dgm:pt modelId="{9BC57A36-63BA-4332-9EA9-F50C1819EA34}" type="sibTrans" cxnId="{B6F45F81-5088-4546-92D7-EA93ED805B86}">
      <dgm:prSet/>
      <dgm:spPr/>
      <dgm:t>
        <a:bodyPr/>
        <a:lstStyle/>
        <a:p>
          <a:endParaRPr lang="en-IN"/>
        </a:p>
      </dgm:t>
    </dgm:pt>
    <dgm:pt modelId="{1B977808-564A-4424-9AA9-AF0A6FC5CB53}">
      <dgm:prSet phldrT="[Text]"/>
      <dgm:spPr>
        <a:solidFill>
          <a:schemeClr val="accent6">
            <a:lumMod val="20000"/>
            <a:lumOff val="80000"/>
          </a:schemeClr>
        </a:solidFill>
      </dgm:spPr>
      <dgm:t>
        <a:bodyPr/>
        <a:lstStyle/>
        <a:p>
          <a:r>
            <a:rPr lang="en-IN" dirty="0">
              <a:solidFill>
                <a:sysClr val="windowText" lastClr="000000"/>
              </a:solidFill>
            </a:rPr>
            <a:t>Registration Status</a:t>
          </a:r>
        </a:p>
      </dgm:t>
    </dgm:pt>
    <dgm:pt modelId="{8E02C15F-8B34-4155-8BB6-DFBDFE4779DE}" type="parTrans" cxnId="{B5EFCAD9-C85E-4DDF-8DFD-1742B7FFB2A5}">
      <dgm:prSet/>
      <dgm:spPr/>
      <dgm:t>
        <a:bodyPr/>
        <a:lstStyle/>
        <a:p>
          <a:endParaRPr lang="en-IN"/>
        </a:p>
      </dgm:t>
    </dgm:pt>
    <dgm:pt modelId="{324D6DE8-A8B4-43F4-ACA6-9285C258E495}" type="sibTrans" cxnId="{B5EFCAD9-C85E-4DDF-8DFD-1742B7FFB2A5}">
      <dgm:prSet/>
      <dgm:spPr/>
      <dgm:t>
        <a:bodyPr/>
        <a:lstStyle/>
        <a:p>
          <a:endParaRPr lang="en-IN"/>
        </a:p>
      </dgm:t>
    </dgm:pt>
    <dgm:pt modelId="{3FB54A52-14E2-4A3A-AAD5-4772C117ECA3}">
      <dgm:prSet phldrT="[Text]"/>
      <dgm:spPr>
        <a:solidFill>
          <a:schemeClr val="accent5">
            <a:lumMod val="20000"/>
            <a:lumOff val="80000"/>
          </a:schemeClr>
        </a:solidFill>
      </dgm:spPr>
      <dgm:t>
        <a:bodyPr/>
        <a:lstStyle/>
        <a:p>
          <a:r>
            <a:rPr lang="en-IN" dirty="0">
              <a:solidFill>
                <a:sysClr val="windowText" lastClr="000000"/>
              </a:solidFill>
            </a:rPr>
            <a:t>Record of Default (ROD)</a:t>
          </a:r>
        </a:p>
      </dgm:t>
    </dgm:pt>
    <dgm:pt modelId="{C59AF6B2-0BA6-4076-96B1-08A7DB255DB3}" type="parTrans" cxnId="{BA5E84CF-0C56-4B6E-98CE-6A38B8EB55D4}">
      <dgm:prSet/>
      <dgm:spPr/>
      <dgm:t>
        <a:bodyPr/>
        <a:lstStyle/>
        <a:p>
          <a:endParaRPr lang="en-IN"/>
        </a:p>
      </dgm:t>
    </dgm:pt>
    <dgm:pt modelId="{A1B28A98-3012-4039-820C-B08BDE1798C5}" type="sibTrans" cxnId="{BA5E84CF-0C56-4B6E-98CE-6A38B8EB55D4}">
      <dgm:prSet/>
      <dgm:spPr/>
      <dgm:t>
        <a:bodyPr/>
        <a:lstStyle/>
        <a:p>
          <a:endParaRPr lang="en-IN"/>
        </a:p>
      </dgm:t>
    </dgm:pt>
    <dgm:pt modelId="{62206337-CDFA-447A-8D02-B0114CE097E0}">
      <dgm:prSet phldrT="[Text]"/>
      <dgm:spPr>
        <a:solidFill>
          <a:schemeClr val="accent6">
            <a:lumMod val="20000"/>
            <a:lumOff val="80000"/>
          </a:schemeClr>
        </a:solidFill>
      </dgm:spPr>
      <dgm:t>
        <a:bodyPr/>
        <a:lstStyle/>
        <a:p>
          <a:r>
            <a:rPr lang="en-IN" dirty="0">
              <a:solidFill>
                <a:sysClr val="windowText" lastClr="000000"/>
              </a:solidFill>
            </a:rPr>
            <a:t>Authentication Status</a:t>
          </a:r>
        </a:p>
      </dgm:t>
    </dgm:pt>
    <dgm:pt modelId="{2DFAAADB-8F2F-4CCE-94E3-9CF87E27FB67}" type="parTrans" cxnId="{EE3227CA-C2A3-4C64-9FA9-129F308F6802}">
      <dgm:prSet/>
      <dgm:spPr/>
      <dgm:t>
        <a:bodyPr/>
        <a:lstStyle/>
        <a:p>
          <a:endParaRPr lang="en-IN"/>
        </a:p>
      </dgm:t>
    </dgm:pt>
    <dgm:pt modelId="{3EBFEE15-BF7B-4A1A-A1DC-B6B30A1411E0}" type="sibTrans" cxnId="{EE3227CA-C2A3-4C64-9FA9-129F308F6802}">
      <dgm:prSet/>
      <dgm:spPr/>
      <dgm:t>
        <a:bodyPr/>
        <a:lstStyle/>
        <a:p>
          <a:endParaRPr lang="en-IN"/>
        </a:p>
      </dgm:t>
    </dgm:pt>
    <dgm:pt modelId="{8A4F424C-B31A-4D16-9043-918AC720199F}">
      <dgm:prSet phldrT="[Text]"/>
      <dgm:spPr>
        <a:solidFill>
          <a:schemeClr val="accent5">
            <a:lumMod val="20000"/>
            <a:lumOff val="80000"/>
          </a:schemeClr>
        </a:solidFill>
      </dgm:spPr>
      <dgm:t>
        <a:bodyPr/>
        <a:lstStyle/>
        <a:p>
          <a:r>
            <a:rPr lang="en-IN" dirty="0">
              <a:solidFill>
                <a:sysClr val="windowText" lastClr="000000"/>
              </a:solidFill>
            </a:rPr>
            <a:t>Default Alerts</a:t>
          </a:r>
        </a:p>
      </dgm:t>
    </dgm:pt>
    <dgm:pt modelId="{BB480ED2-A15E-4A7E-BCE4-DE39BFFBB094}" type="parTrans" cxnId="{A4AF0BD6-D34C-4E7F-88FD-C02E5882F22B}">
      <dgm:prSet/>
      <dgm:spPr/>
      <dgm:t>
        <a:bodyPr/>
        <a:lstStyle/>
        <a:p>
          <a:endParaRPr lang="en-IN"/>
        </a:p>
      </dgm:t>
    </dgm:pt>
    <dgm:pt modelId="{E9C6A24C-EF83-4811-B856-70A43A7E1AF1}" type="sibTrans" cxnId="{A4AF0BD6-D34C-4E7F-88FD-C02E5882F22B}">
      <dgm:prSet/>
      <dgm:spPr/>
      <dgm:t>
        <a:bodyPr/>
        <a:lstStyle/>
        <a:p>
          <a:endParaRPr lang="en-IN"/>
        </a:p>
      </dgm:t>
    </dgm:pt>
    <dgm:pt modelId="{9D862FD9-DB23-4DF2-849B-7E2A0C6DEF2F}">
      <dgm:prSet phldrT="[Text]"/>
      <dgm:spPr>
        <a:solidFill>
          <a:schemeClr val="accent5">
            <a:lumMod val="20000"/>
            <a:lumOff val="80000"/>
          </a:schemeClr>
        </a:solidFill>
      </dgm:spPr>
      <dgm:t>
        <a:bodyPr/>
        <a:lstStyle/>
        <a:p>
          <a:r>
            <a:rPr lang="en-IN" dirty="0">
              <a:solidFill>
                <a:sysClr val="windowText" lastClr="000000"/>
              </a:solidFill>
            </a:rPr>
            <a:t>Application to AA alerts</a:t>
          </a:r>
        </a:p>
      </dgm:t>
    </dgm:pt>
    <dgm:pt modelId="{428A1B6A-16D9-4EB5-B4B3-B08D430CDC96}" type="parTrans" cxnId="{D2BA7C73-CCA0-4D52-9A58-F1152074E824}">
      <dgm:prSet/>
      <dgm:spPr/>
      <dgm:t>
        <a:bodyPr/>
        <a:lstStyle/>
        <a:p>
          <a:endParaRPr lang="en-IN"/>
        </a:p>
      </dgm:t>
    </dgm:pt>
    <dgm:pt modelId="{26C2240E-758E-4592-84F5-5BF515FDACA7}" type="sibTrans" cxnId="{D2BA7C73-CCA0-4D52-9A58-F1152074E824}">
      <dgm:prSet/>
      <dgm:spPr/>
      <dgm:t>
        <a:bodyPr/>
        <a:lstStyle/>
        <a:p>
          <a:endParaRPr lang="en-IN"/>
        </a:p>
      </dgm:t>
    </dgm:pt>
    <dgm:pt modelId="{05FFBC1E-000F-4CDE-8B23-565455EA16F9}">
      <dgm:prSet phldrT="[Text]"/>
      <dgm:spPr>
        <a:solidFill>
          <a:schemeClr val="accent5">
            <a:lumMod val="20000"/>
            <a:lumOff val="80000"/>
          </a:schemeClr>
        </a:solidFill>
      </dgm:spPr>
      <dgm:t>
        <a:bodyPr/>
        <a:lstStyle/>
        <a:p>
          <a:r>
            <a:rPr lang="en-IN" dirty="0">
              <a:solidFill>
                <a:sysClr val="windowText" lastClr="000000"/>
              </a:solidFill>
            </a:rPr>
            <a:t>Public Announcement Alerts</a:t>
          </a:r>
        </a:p>
      </dgm:t>
    </dgm:pt>
    <dgm:pt modelId="{7CD06737-0BCF-419E-B486-3667D86072E8}" type="parTrans" cxnId="{8E6F0B96-7F13-4CC4-A060-0231D6F04A2C}">
      <dgm:prSet/>
      <dgm:spPr/>
      <dgm:t>
        <a:bodyPr/>
        <a:lstStyle/>
        <a:p>
          <a:endParaRPr lang="en-IN"/>
        </a:p>
      </dgm:t>
    </dgm:pt>
    <dgm:pt modelId="{1E289DB3-131B-401D-BB75-325D35081EE2}" type="sibTrans" cxnId="{8E6F0B96-7F13-4CC4-A060-0231D6F04A2C}">
      <dgm:prSet/>
      <dgm:spPr/>
      <dgm:t>
        <a:bodyPr/>
        <a:lstStyle/>
        <a:p>
          <a:endParaRPr lang="en-IN"/>
        </a:p>
      </dgm:t>
    </dgm:pt>
    <dgm:pt modelId="{4F92A150-02C6-4074-8134-DCABEF072E1D}">
      <dgm:prSet phldrT="[Text]"/>
      <dgm:spPr>
        <a:solidFill>
          <a:schemeClr val="accent5">
            <a:lumMod val="20000"/>
            <a:lumOff val="80000"/>
          </a:schemeClr>
        </a:solidFill>
      </dgm:spPr>
      <dgm:t>
        <a:bodyPr/>
        <a:lstStyle/>
        <a:p>
          <a:r>
            <a:rPr lang="en-IN" dirty="0">
              <a:solidFill>
                <a:sysClr val="windowText" lastClr="000000"/>
              </a:solidFill>
            </a:rPr>
            <a:t>Annual Report</a:t>
          </a:r>
        </a:p>
      </dgm:t>
    </dgm:pt>
    <dgm:pt modelId="{006988B9-956C-4D75-B0E7-B19178F617DA}" type="parTrans" cxnId="{455FAC20-8CAC-4D78-8BEC-5E35EEECD0B6}">
      <dgm:prSet/>
      <dgm:spPr/>
      <dgm:t>
        <a:bodyPr/>
        <a:lstStyle/>
        <a:p>
          <a:endParaRPr lang="en-IN"/>
        </a:p>
      </dgm:t>
    </dgm:pt>
    <dgm:pt modelId="{65117D82-58B3-4EFF-BF02-D673E236808E}" type="sibTrans" cxnId="{455FAC20-8CAC-4D78-8BEC-5E35EEECD0B6}">
      <dgm:prSet/>
      <dgm:spPr/>
      <dgm:t>
        <a:bodyPr/>
        <a:lstStyle/>
        <a:p>
          <a:endParaRPr lang="en-IN"/>
        </a:p>
      </dgm:t>
    </dgm:pt>
    <dgm:pt modelId="{37EB90A8-C8EB-48A1-8539-D59320861B1D}" type="pres">
      <dgm:prSet presAssocID="{C71489E9-C2A0-4EEE-ABBD-1DB7C9FB0834}" presName="composite" presStyleCnt="0">
        <dgm:presLayoutVars>
          <dgm:chMax val="5"/>
          <dgm:dir/>
          <dgm:animLvl val="ctr"/>
          <dgm:resizeHandles val="exact"/>
        </dgm:presLayoutVars>
      </dgm:prSet>
      <dgm:spPr/>
    </dgm:pt>
    <dgm:pt modelId="{8700323A-92DC-473C-A5AE-4709CF2DF189}" type="pres">
      <dgm:prSet presAssocID="{C71489E9-C2A0-4EEE-ABBD-1DB7C9FB0834}" presName="cycle" presStyleCnt="0"/>
      <dgm:spPr/>
    </dgm:pt>
    <dgm:pt modelId="{517FF489-E1C6-4189-9053-59EC4955B021}" type="pres">
      <dgm:prSet presAssocID="{C71489E9-C2A0-4EEE-ABBD-1DB7C9FB0834}" presName="centerShape" presStyleCnt="0"/>
      <dgm:spPr/>
    </dgm:pt>
    <dgm:pt modelId="{C78241F0-8F24-48C1-901F-2BB2BD256E3D}" type="pres">
      <dgm:prSet presAssocID="{C71489E9-C2A0-4EEE-ABBD-1DB7C9FB0834}" presName="connSite" presStyleLbl="node1" presStyleIdx="0" presStyleCnt="3"/>
      <dgm:spPr/>
    </dgm:pt>
    <dgm:pt modelId="{D37E7F6B-7E4B-4C5C-9C16-BF8CB96086E3}" type="pres">
      <dgm:prSet presAssocID="{C71489E9-C2A0-4EEE-ABBD-1DB7C9FB0834}" presName="visible" presStyleLbl="node1" presStyleIdx="0" presStyleCnt="3"/>
      <dgm:spPr>
        <a:noFill/>
      </dgm:spPr>
    </dgm:pt>
    <dgm:pt modelId="{E8FDC573-C73D-41B1-9365-2458178DE1C0}" type="pres">
      <dgm:prSet presAssocID="{0D239798-BB7D-40CF-8917-558FE73DB51B}" presName="Name25" presStyleLbl="parChTrans1D1" presStyleIdx="0" presStyleCnt="2"/>
      <dgm:spPr/>
    </dgm:pt>
    <dgm:pt modelId="{5EC2E46B-4888-4615-BCD5-069475936C6D}" type="pres">
      <dgm:prSet presAssocID="{6B0D70B3-7185-41EF-A2CD-818B14B98D83}" presName="node" presStyleCnt="0"/>
      <dgm:spPr/>
    </dgm:pt>
    <dgm:pt modelId="{B7FD955A-1DA9-446A-A004-ED3711083DC7}" type="pres">
      <dgm:prSet presAssocID="{6B0D70B3-7185-41EF-A2CD-818B14B98D83}" presName="parentNode" presStyleLbl="node1" presStyleIdx="1" presStyleCnt="3">
        <dgm:presLayoutVars>
          <dgm:chMax val="1"/>
          <dgm:bulletEnabled val="1"/>
        </dgm:presLayoutVars>
      </dgm:prSet>
      <dgm:spPr/>
    </dgm:pt>
    <dgm:pt modelId="{FFE16823-0752-406F-B0E8-2C51F90F4B11}" type="pres">
      <dgm:prSet presAssocID="{6B0D70B3-7185-41EF-A2CD-818B14B98D83}" presName="childNode" presStyleLbl="revTx" presStyleIdx="0" presStyleCnt="2">
        <dgm:presLayoutVars>
          <dgm:bulletEnabled val="1"/>
        </dgm:presLayoutVars>
      </dgm:prSet>
      <dgm:spPr/>
    </dgm:pt>
    <dgm:pt modelId="{54C01339-4258-478A-A623-F5F2DA66AA0E}" type="pres">
      <dgm:prSet presAssocID="{516A6F2D-6F44-49CB-991C-7CF73DE91F79}" presName="Name25" presStyleLbl="parChTrans1D1" presStyleIdx="1" presStyleCnt="2"/>
      <dgm:spPr/>
    </dgm:pt>
    <dgm:pt modelId="{140EB6A9-0483-42C7-977A-232E90743168}" type="pres">
      <dgm:prSet presAssocID="{CE250CF2-3175-45E1-AD71-3AE1B1EF7238}" presName="node" presStyleCnt="0"/>
      <dgm:spPr/>
    </dgm:pt>
    <dgm:pt modelId="{F191A3DA-6645-4962-A3CB-A58247F6B81C}" type="pres">
      <dgm:prSet presAssocID="{CE250CF2-3175-45E1-AD71-3AE1B1EF7238}" presName="parentNode" presStyleLbl="node1" presStyleIdx="2" presStyleCnt="3">
        <dgm:presLayoutVars>
          <dgm:chMax val="1"/>
          <dgm:bulletEnabled val="1"/>
        </dgm:presLayoutVars>
      </dgm:prSet>
      <dgm:spPr/>
    </dgm:pt>
    <dgm:pt modelId="{7DF37ACB-C38C-4981-BD45-589863B742E8}" type="pres">
      <dgm:prSet presAssocID="{CE250CF2-3175-45E1-AD71-3AE1B1EF7238}" presName="childNode" presStyleLbl="revTx" presStyleIdx="1" presStyleCnt="2">
        <dgm:presLayoutVars>
          <dgm:bulletEnabled val="1"/>
        </dgm:presLayoutVars>
      </dgm:prSet>
      <dgm:spPr/>
    </dgm:pt>
  </dgm:ptLst>
  <dgm:cxnLst>
    <dgm:cxn modelId="{D4E0C908-9D94-418E-AACD-298B2BF19B54}" srcId="{6B0D70B3-7185-41EF-A2CD-818B14B98D83}" destId="{C0BB6783-0770-4491-ABF0-F06E1FE1F93A}" srcOrd="4" destOrd="0" parTransId="{F3C69B8E-EA59-41EB-A98D-00C69E503A8E}" sibTransId="{D495FE0B-E6EF-4375-A0E3-CE5CF5C27F8C}"/>
    <dgm:cxn modelId="{ABCBCB09-F6DE-4660-BE39-C319F9904D65}" type="presOf" srcId="{6B0D70B3-7185-41EF-A2CD-818B14B98D83}" destId="{B7FD955A-1DA9-446A-A004-ED3711083DC7}" srcOrd="0" destOrd="0" presId="urn:microsoft.com/office/officeart/2005/8/layout/radial2"/>
    <dgm:cxn modelId="{B374D216-6FDF-4E4C-B856-74915E00738C}" type="presOf" srcId="{8A4F424C-B31A-4D16-9043-918AC720199F}" destId="{FFE16823-0752-406F-B0E8-2C51F90F4B11}" srcOrd="0" destOrd="0" presId="urn:microsoft.com/office/officeart/2005/8/layout/radial2"/>
    <dgm:cxn modelId="{B8CD251E-AEF5-45CA-BD0E-6EC5DF296854}" type="presOf" srcId="{C71489E9-C2A0-4EEE-ABBD-1DB7C9FB0834}" destId="{37EB90A8-C8EB-48A1-8539-D59320861B1D}" srcOrd="0" destOrd="0" presId="urn:microsoft.com/office/officeart/2005/8/layout/radial2"/>
    <dgm:cxn modelId="{455FAC20-8CAC-4D78-8BEC-5E35EEECD0B6}" srcId="{6B0D70B3-7185-41EF-A2CD-818B14B98D83}" destId="{4F92A150-02C6-4074-8134-DCABEF072E1D}" srcOrd="3" destOrd="0" parTransId="{006988B9-956C-4D75-B0E7-B19178F617DA}" sibTransId="{65117D82-58B3-4EFF-BF02-D673E236808E}"/>
    <dgm:cxn modelId="{6A414762-177A-48D3-A0EF-FF7B575D087B}" type="presOf" srcId="{CE250CF2-3175-45E1-AD71-3AE1B1EF7238}" destId="{F191A3DA-6645-4962-A3CB-A58247F6B81C}" srcOrd="0" destOrd="0" presId="urn:microsoft.com/office/officeart/2005/8/layout/radial2"/>
    <dgm:cxn modelId="{7D14DA64-AE52-4A3F-B5DB-F4B5693FC4B5}" type="presOf" srcId="{3FB54A52-14E2-4A3A-AAD5-4772C117ECA3}" destId="{FFE16823-0752-406F-B0E8-2C51F90F4B11}" srcOrd="0" destOrd="6" presId="urn:microsoft.com/office/officeart/2005/8/layout/radial2"/>
    <dgm:cxn modelId="{D2BA7C73-CCA0-4D52-9A58-F1152074E824}" srcId="{6B0D70B3-7185-41EF-A2CD-818B14B98D83}" destId="{9D862FD9-DB23-4DF2-849B-7E2A0C6DEF2F}" srcOrd="1" destOrd="0" parTransId="{428A1B6A-16D9-4EB5-B4B3-B08D430CDC96}" sibTransId="{26C2240E-758E-4592-84F5-5BF515FDACA7}"/>
    <dgm:cxn modelId="{B6F45F81-5088-4546-92D7-EA93ED805B86}" srcId="{C71489E9-C2A0-4EEE-ABBD-1DB7C9FB0834}" destId="{CE250CF2-3175-45E1-AD71-3AE1B1EF7238}" srcOrd="1" destOrd="0" parTransId="{516A6F2D-6F44-49CB-991C-7CF73DE91F79}" sibTransId="{9BC57A36-63BA-4332-9EA9-F50C1819EA34}"/>
    <dgm:cxn modelId="{8E6F0B96-7F13-4CC4-A060-0231D6F04A2C}" srcId="{6B0D70B3-7185-41EF-A2CD-818B14B98D83}" destId="{05FFBC1E-000F-4CDE-8B23-565455EA16F9}" srcOrd="2" destOrd="0" parTransId="{7CD06737-0BCF-419E-B486-3667D86072E8}" sibTransId="{1E289DB3-131B-401D-BB75-325D35081EE2}"/>
    <dgm:cxn modelId="{E88EB29A-5DE1-4971-8DDB-BFF485FBDFA8}" type="presOf" srcId="{0D239798-BB7D-40CF-8917-558FE73DB51B}" destId="{E8FDC573-C73D-41B1-9365-2458178DE1C0}" srcOrd="0" destOrd="0" presId="urn:microsoft.com/office/officeart/2005/8/layout/radial2"/>
    <dgm:cxn modelId="{322C6CA3-73D8-4DBE-B706-2CD1479A6A85}" type="presOf" srcId="{1B977808-564A-4424-9AA9-AF0A6FC5CB53}" destId="{7DF37ACB-C38C-4981-BD45-589863B742E8}" srcOrd="0" destOrd="0" presId="urn:microsoft.com/office/officeart/2005/8/layout/radial2"/>
    <dgm:cxn modelId="{A7E838A8-97C9-4BAD-BA65-4CC9BD1FFE73}" type="presOf" srcId="{516A6F2D-6F44-49CB-991C-7CF73DE91F79}" destId="{54C01339-4258-478A-A623-F5F2DA66AA0E}" srcOrd="0" destOrd="0" presId="urn:microsoft.com/office/officeart/2005/8/layout/radial2"/>
    <dgm:cxn modelId="{1DEF2DB9-69DC-464D-8282-08D61884A176}" type="presOf" srcId="{4F92A150-02C6-4074-8134-DCABEF072E1D}" destId="{FFE16823-0752-406F-B0E8-2C51F90F4B11}" srcOrd="0" destOrd="3" presId="urn:microsoft.com/office/officeart/2005/8/layout/radial2"/>
    <dgm:cxn modelId="{37EA1BBB-871C-4796-8CC6-C83F65D6421F}" type="presOf" srcId="{62206337-CDFA-447A-8D02-B0114CE097E0}" destId="{7DF37ACB-C38C-4981-BD45-589863B742E8}" srcOrd="0" destOrd="1" presId="urn:microsoft.com/office/officeart/2005/8/layout/radial2"/>
    <dgm:cxn modelId="{AF1A08C1-3C94-4EAC-9CD5-29D8B3E2F30A}" type="presOf" srcId="{9D862FD9-DB23-4DF2-849B-7E2A0C6DEF2F}" destId="{FFE16823-0752-406F-B0E8-2C51F90F4B11}" srcOrd="0" destOrd="1" presId="urn:microsoft.com/office/officeart/2005/8/layout/radial2"/>
    <dgm:cxn modelId="{3BC7A0C1-293C-4F55-BEAF-D70B7EA4906D}" type="presOf" srcId="{C0BB6783-0770-4491-ABF0-F06E1FE1F93A}" destId="{FFE16823-0752-406F-B0E8-2C51F90F4B11}" srcOrd="0" destOrd="4" presId="urn:microsoft.com/office/officeart/2005/8/layout/radial2"/>
    <dgm:cxn modelId="{233272C4-C818-4AF8-90CC-32292D8E7C96}" type="presOf" srcId="{A2CFD0A1-955F-43A6-B188-BBB6326AC4F1}" destId="{FFE16823-0752-406F-B0E8-2C51F90F4B11}" srcOrd="0" destOrd="5" presId="urn:microsoft.com/office/officeart/2005/8/layout/radial2"/>
    <dgm:cxn modelId="{EE3227CA-C2A3-4C64-9FA9-129F308F6802}" srcId="{CE250CF2-3175-45E1-AD71-3AE1B1EF7238}" destId="{62206337-CDFA-447A-8D02-B0114CE097E0}" srcOrd="1" destOrd="0" parTransId="{2DFAAADB-8F2F-4CCE-94E3-9CF87E27FB67}" sibTransId="{3EBFEE15-BF7B-4A1A-A1DC-B6B30A1411E0}"/>
    <dgm:cxn modelId="{BA5E84CF-0C56-4B6E-98CE-6A38B8EB55D4}" srcId="{6B0D70B3-7185-41EF-A2CD-818B14B98D83}" destId="{3FB54A52-14E2-4A3A-AAD5-4772C117ECA3}" srcOrd="6" destOrd="0" parTransId="{C59AF6B2-0BA6-4076-96B1-08A7DB255DB3}" sibTransId="{A1B28A98-3012-4039-820C-B08BDE1798C5}"/>
    <dgm:cxn modelId="{A4AF0BD6-D34C-4E7F-88FD-C02E5882F22B}" srcId="{6B0D70B3-7185-41EF-A2CD-818B14B98D83}" destId="{8A4F424C-B31A-4D16-9043-918AC720199F}" srcOrd="0" destOrd="0" parTransId="{BB480ED2-A15E-4A7E-BCE4-DE39BFFBB094}" sibTransId="{E9C6A24C-EF83-4811-B856-70A43A7E1AF1}"/>
    <dgm:cxn modelId="{B5EFCAD9-C85E-4DDF-8DFD-1742B7FFB2A5}" srcId="{CE250CF2-3175-45E1-AD71-3AE1B1EF7238}" destId="{1B977808-564A-4424-9AA9-AF0A6FC5CB53}" srcOrd="0" destOrd="0" parTransId="{8E02C15F-8B34-4155-8BB6-DFBDFE4779DE}" sibTransId="{324D6DE8-A8B4-43F4-ACA6-9285C258E495}"/>
    <dgm:cxn modelId="{8A7BFEF1-93AE-4048-B32A-7672BBBEEB50}" srcId="{C71489E9-C2A0-4EEE-ABBD-1DB7C9FB0834}" destId="{6B0D70B3-7185-41EF-A2CD-818B14B98D83}" srcOrd="0" destOrd="0" parTransId="{0D239798-BB7D-40CF-8917-558FE73DB51B}" sibTransId="{9D26F48D-3F07-4468-AA95-66700C46B71C}"/>
    <dgm:cxn modelId="{CEB649F7-CFC3-4FE0-8B3B-35FE93F4119B}" type="presOf" srcId="{05FFBC1E-000F-4CDE-8B23-565455EA16F9}" destId="{FFE16823-0752-406F-B0E8-2C51F90F4B11}" srcOrd="0" destOrd="2" presId="urn:microsoft.com/office/officeart/2005/8/layout/radial2"/>
    <dgm:cxn modelId="{00C1F3F8-47DF-4D9C-9BDA-CEA842678F4B}" srcId="{6B0D70B3-7185-41EF-A2CD-818B14B98D83}" destId="{A2CFD0A1-955F-43A6-B188-BBB6326AC4F1}" srcOrd="5" destOrd="0" parTransId="{7043B777-9BE6-4DAA-9397-6DA5BC7CFC54}" sibTransId="{DAF77625-F8B4-4057-B9FC-ECDDDBAB7452}"/>
    <dgm:cxn modelId="{727F2ADA-8D46-4F0E-AE1B-668E958004EA}" type="presParOf" srcId="{37EB90A8-C8EB-48A1-8539-D59320861B1D}" destId="{8700323A-92DC-473C-A5AE-4709CF2DF189}" srcOrd="0" destOrd="0" presId="urn:microsoft.com/office/officeart/2005/8/layout/radial2"/>
    <dgm:cxn modelId="{31F1052C-BA31-4D14-875C-D724D0090CE9}" type="presParOf" srcId="{8700323A-92DC-473C-A5AE-4709CF2DF189}" destId="{517FF489-E1C6-4189-9053-59EC4955B021}" srcOrd="0" destOrd="0" presId="urn:microsoft.com/office/officeart/2005/8/layout/radial2"/>
    <dgm:cxn modelId="{4864DC35-ED77-4B83-8366-CB95745ABD41}" type="presParOf" srcId="{517FF489-E1C6-4189-9053-59EC4955B021}" destId="{C78241F0-8F24-48C1-901F-2BB2BD256E3D}" srcOrd="0" destOrd="0" presId="urn:microsoft.com/office/officeart/2005/8/layout/radial2"/>
    <dgm:cxn modelId="{224B2575-7D80-499A-817C-60C7CDD7D7F7}" type="presParOf" srcId="{517FF489-E1C6-4189-9053-59EC4955B021}" destId="{D37E7F6B-7E4B-4C5C-9C16-BF8CB96086E3}" srcOrd="1" destOrd="0" presId="urn:microsoft.com/office/officeart/2005/8/layout/radial2"/>
    <dgm:cxn modelId="{9EC6AF60-4AA5-45AA-AF5A-94117653EBF3}" type="presParOf" srcId="{8700323A-92DC-473C-A5AE-4709CF2DF189}" destId="{E8FDC573-C73D-41B1-9365-2458178DE1C0}" srcOrd="1" destOrd="0" presId="urn:microsoft.com/office/officeart/2005/8/layout/radial2"/>
    <dgm:cxn modelId="{7A9A477A-4473-4FAA-A0E5-67B42F1E32CA}" type="presParOf" srcId="{8700323A-92DC-473C-A5AE-4709CF2DF189}" destId="{5EC2E46B-4888-4615-BCD5-069475936C6D}" srcOrd="2" destOrd="0" presId="urn:microsoft.com/office/officeart/2005/8/layout/radial2"/>
    <dgm:cxn modelId="{C14CF605-8192-464C-AA7E-732C0D4D2185}" type="presParOf" srcId="{5EC2E46B-4888-4615-BCD5-069475936C6D}" destId="{B7FD955A-1DA9-446A-A004-ED3711083DC7}" srcOrd="0" destOrd="0" presId="urn:microsoft.com/office/officeart/2005/8/layout/radial2"/>
    <dgm:cxn modelId="{79373974-C650-4C06-8412-5E93DBDF384A}" type="presParOf" srcId="{5EC2E46B-4888-4615-BCD5-069475936C6D}" destId="{FFE16823-0752-406F-B0E8-2C51F90F4B11}" srcOrd="1" destOrd="0" presId="urn:microsoft.com/office/officeart/2005/8/layout/radial2"/>
    <dgm:cxn modelId="{924F71F0-C716-47DE-A826-E4F217C7A348}" type="presParOf" srcId="{8700323A-92DC-473C-A5AE-4709CF2DF189}" destId="{54C01339-4258-478A-A623-F5F2DA66AA0E}" srcOrd="3" destOrd="0" presId="urn:microsoft.com/office/officeart/2005/8/layout/radial2"/>
    <dgm:cxn modelId="{DDC70622-1027-4981-81DF-09ECAC727014}" type="presParOf" srcId="{8700323A-92DC-473C-A5AE-4709CF2DF189}" destId="{140EB6A9-0483-42C7-977A-232E90743168}" srcOrd="4" destOrd="0" presId="urn:microsoft.com/office/officeart/2005/8/layout/radial2"/>
    <dgm:cxn modelId="{5D01C3B5-B269-4CDB-AEB6-3F816EAB2399}" type="presParOf" srcId="{140EB6A9-0483-42C7-977A-232E90743168}" destId="{F191A3DA-6645-4962-A3CB-A58247F6B81C}" srcOrd="0" destOrd="0" presId="urn:microsoft.com/office/officeart/2005/8/layout/radial2"/>
    <dgm:cxn modelId="{77CB2E03-8183-4AE3-B069-8C81C0686CC6}" type="presParOf" srcId="{140EB6A9-0483-42C7-977A-232E90743168}" destId="{7DF37ACB-C38C-4981-BD45-589863B742E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181FD-5380-496A-A2C0-1A8BF0CCCD3E}" type="doc">
      <dgm:prSet loTypeId="urn:microsoft.com/office/officeart/2018/2/layout/IconVerticalSolidList#1" loCatId="icon" qsTypeId="urn:microsoft.com/office/officeart/2005/8/quickstyle/simple1" qsCatId="simple" csTypeId="urn:microsoft.com/office/officeart/2018/5/colors/Iconchunking_neutralbg_colorful5" csCatId="colorful" phldr="1"/>
      <dgm:spPr/>
      <dgm:t>
        <a:bodyPr/>
        <a:lstStyle/>
        <a:p>
          <a:endParaRPr lang="en-US"/>
        </a:p>
      </dgm:t>
    </dgm:pt>
    <dgm:pt modelId="{C0BCF047-F510-4F89-9718-2592022809C3}">
      <dgm:prSet/>
      <dgm:spPr/>
      <dgm:t>
        <a:bodyPr/>
        <a:lstStyle/>
        <a:p>
          <a:pPr>
            <a:lnSpc>
              <a:spcPct val="100000"/>
            </a:lnSpc>
          </a:pPr>
          <a:r>
            <a:rPr lang="en-US" dirty="0"/>
            <a:t>Next phases of individual insolvency and bankruptcy</a:t>
          </a:r>
        </a:p>
      </dgm:t>
    </dgm:pt>
    <dgm:pt modelId="{378A9D21-13D6-4D42-8B5B-0208C62134E2}" type="parTrans" cxnId="{8F177CFD-F945-41CD-8430-E20E6A60ECD8}">
      <dgm:prSet/>
      <dgm:spPr/>
      <dgm:t>
        <a:bodyPr/>
        <a:lstStyle/>
        <a:p>
          <a:endParaRPr lang="en-US"/>
        </a:p>
      </dgm:t>
    </dgm:pt>
    <dgm:pt modelId="{8C694F6D-2336-4366-AB82-C90EED812B70}" type="sibTrans" cxnId="{8F177CFD-F945-41CD-8430-E20E6A60ECD8}">
      <dgm:prSet/>
      <dgm:spPr/>
      <dgm:t>
        <a:bodyPr/>
        <a:lstStyle/>
        <a:p>
          <a:endParaRPr lang="en-US"/>
        </a:p>
      </dgm:t>
    </dgm:pt>
    <dgm:pt modelId="{B16A5DEC-670C-4D5F-9FDA-1B9261623302}">
      <dgm:prSet/>
      <dgm:spPr/>
      <dgm:t>
        <a:bodyPr/>
        <a:lstStyle/>
        <a:p>
          <a:pPr>
            <a:lnSpc>
              <a:spcPct val="100000"/>
            </a:lnSpc>
          </a:pPr>
          <a:r>
            <a:rPr lang="en-US"/>
            <a:t>Cross border Insolvency</a:t>
          </a:r>
        </a:p>
      </dgm:t>
    </dgm:pt>
    <dgm:pt modelId="{6F467275-1BFB-4AE2-A89B-51069137AF5F}" type="parTrans" cxnId="{E2DE3841-5005-4A19-95DA-729878717736}">
      <dgm:prSet/>
      <dgm:spPr/>
      <dgm:t>
        <a:bodyPr/>
        <a:lstStyle/>
        <a:p>
          <a:endParaRPr lang="en-US"/>
        </a:p>
      </dgm:t>
    </dgm:pt>
    <dgm:pt modelId="{14EA72A1-9F9A-42BF-BF77-1B504DDD174A}" type="sibTrans" cxnId="{E2DE3841-5005-4A19-95DA-729878717736}">
      <dgm:prSet/>
      <dgm:spPr/>
      <dgm:t>
        <a:bodyPr/>
        <a:lstStyle/>
        <a:p>
          <a:endParaRPr lang="en-US"/>
        </a:p>
      </dgm:t>
    </dgm:pt>
    <dgm:pt modelId="{A5EE96B4-9BC8-4557-8792-7B906880C3DF}">
      <dgm:prSet/>
      <dgm:spPr/>
      <dgm:t>
        <a:bodyPr/>
        <a:lstStyle/>
        <a:p>
          <a:pPr>
            <a:lnSpc>
              <a:spcPct val="100000"/>
            </a:lnSpc>
          </a:pPr>
          <a:r>
            <a:rPr lang="en-US"/>
            <a:t>Group Insolvency</a:t>
          </a:r>
        </a:p>
      </dgm:t>
    </dgm:pt>
    <dgm:pt modelId="{F9FE7F53-A40E-4802-AA6B-C9E88B1C5770}" type="parTrans" cxnId="{7CDC5BF9-A8A3-464B-81B2-AC8727398694}">
      <dgm:prSet/>
      <dgm:spPr/>
      <dgm:t>
        <a:bodyPr/>
        <a:lstStyle/>
        <a:p>
          <a:endParaRPr lang="en-US"/>
        </a:p>
      </dgm:t>
    </dgm:pt>
    <dgm:pt modelId="{C4A3E3DB-F41F-4F4D-BD98-3326CF2005AF}" type="sibTrans" cxnId="{7CDC5BF9-A8A3-464B-81B2-AC8727398694}">
      <dgm:prSet/>
      <dgm:spPr/>
      <dgm:t>
        <a:bodyPr/>
        <a:lstStyle/>
        <a:p>
          <a:endParaRPr lang="en-US"/>
        </a:p>
      </dgm:t>
    </dgm:pt>
    <dgm:pt modelId="{5C3B3062-31DE-4C67-97D3-89F5C6CA9B61}" type="pres">
      <dgm:prSet presAssocID="{8B5181FD-5380-496A-A2C0-1A8BF0CCCD3E}" presName="root" presStyleCnt="0">
        <dgm:presLayoutVars>
          <dgm:dir/>
          <dgm:resizeHandles val="exact"/>
        </dgm:presLayoutVars>
      </dgm:prSet>
      <dgm:spPr/>
    </dgm:pt>
    <dgm:pt modelId="{0E6B298C-957D-4FD1-BD2C-2B06E9FAEF29}" type="pres">
      <dgm:prSet presAssocID="{C0BCF047-F510-4F89-9718-2592022809C3}" presName="compNode" presStyleCnt="0"/>
      <dgm:spPr/>
    </dgm:pt>
    <dgm:pt modelId="{230B07EE-ED8E-4AE5-A0A1-C95B4B0950C4}" type="pres">
      <dgm:prSet presAssocID="{C0BCF047-F510-4F89-9718-2592022809C3}" presName="bgRect" presStyleLbl="bgShp" presStyleIdx="0" presStyleCnt="3"/>
      <dgm:spPr>
        <a:solidFill>
          <a:schemeClr val="accent5">
            <a:lumMod val="20000"/>
            <a:lumOff val="80000"/>
          </a:schemeClr>
        </a:solidFill>
      </dgm:spPr>
    </dgm:pt>
    <dgm:pt modelId="{30EA2543-0E42-4254-9512-A2992C878872}" type="pres">
      <dgm:prSet presAssocID="{C0BCF047-F510-4F89-9718-2592022809C3}" presName="iconRect" presStyleLbl="node1" presStyleIdx="0" presStyleCnt="3"/>
      <dgm:spPr>
        <a:blipFill>
          <a:blip xmlns:r="http://schemas.openxmlformats.org/officeDocument/2006/relationships" r:embed="rId1"/>
          <a:stretch>
            <a:fillRect/>
          </a:stretch>
        </a:blipFill>
        <a:ln>
          <a:noFill/>
        </a:ln>
      </dgm:spPr>
    </dgm:pt>
    <dgm:pt modelId="{B33706C1-DA12-4E21-8621-E5EFE6A5B243}" type="pres">
      <dgm:prSet presAssocID="{C0BCF047-F510-4F89-9718-2592022809C3}" presName="spaceRect" presStyleCnt="0"/>
      <dgm:spPr/>
    </dgm:pt>
    <dgm:pt modelId="{D8D3313A-DE7B-470F-9326-60B64DE062C0}" type="pres">
      <dgm:prSet presAssocID="{C0BCF047-F510-4F89-9718-2592022809C3}" presName="parTx" presStyleLbl="revTx" presStyleIdx="0" presStyleCnt="3">
        <dgm:presLayoutVars>
          <dgm:chMax val="0"/>
          <dgm:chPref val="0"/>
        </dgm:presLayoutVars>
      </dgm:prSet>
      <dgm:spPr/>
    </dgm:pt>
    <dgm:pt modelId="{4866469D-AE94-4EB5-94EF-6986051FB236}" type="pres">
      <dgm:prSet presAssocID="{8C694F6D-2336-4366-AB82-C90EED812B70}" presName="sibTrans" presStyleCnt="0"/>
      <dgm:spPr/>
    </dgm:pt>
    <dgm:pt modelId="{8CF2D314-B926-4A32-BE4D-9CD2D87717E3}" type="pres">
      <dgm:prSet presAssocID="{B16A5DEC-670C-4D5F-9FDA-1B9261623302}" presName="compNode" presStyleCnt="0"/>
      <dgm:spPr/>
    </dgm:pt>
    <dgm:pt modelId="{C0D24894-91B8-444C-B156-0FBE40AFA9CE}" type="pres">
      <dgm:prSet presAssocID="{B16A5DEC-670C-4D5F-9FDA-1B9261623302}" presName="bgRect" presStyleLbl="bgShp" presStyleIdx="1" presStyleCnt="3"/>
      <dgm:spPr>
        <a:solidFill>
          <a:schemeClr val="accent5">
            <a:lumMod val="20000"/>
            <a:lumOff val="80000"/>
          </a:schemeClr>
        </a:solidFill>
      </dgm:spPr>
    </dgm:pt>
    <dgm:pt modelId="{7F6F16FE-49F6-4128-B75F-920F65A3528C}" type="pres">
      <dgm:prSet presAssocID="{B16A5DEC-670C-4D5F-9FDA-1B9261623302}" presName="iconRect" presStyleLbl="node1" presStyleIdx="1" presStyleCnt="3"/>
      <dgm:spPr>
        <a:blipFill>
          <a:blip xmlns:r="http://schemas.openxmlformats.org/officeDocument/2006/relationships" r:embed="rId2"/>
          <a:stretch>
            <a:fillRect/>
          </a:stretch>
        </a:blipFill>
        <a:ln>
          <a:noFill/>
        </a:ln>
      </dgm:spPr>
    </dgm:pt>
    <dgm:pt modelId="{2E270AA9-D6E3-43B6-A334-93495E4ADB9C}" type="pres">
      <dgm:prSet presAssocID="{B16A5DEC-670C-4D5F-9FDA-1B9261623302}" presName="spaceRect" presStyleCnt="0"/>
      <dgm:spPr/>
    </dgm:pt>
    <dgm:pt modelId="{2E994BB3-15F7-4242-80D4-E63C7C8832CD}" type="pres">
      <dgm:prSet presAssocID="{B16A5DEC-670C-4D5F-9FDA-1B9261623302}" presName="parTx" presStyleLbl="revTx" presStyleIdx="1" presStyleCnt="3">
        <dgm:presLayoutVars>
          <dgm:chMax val="0"/>
          <dgm:chPref val="0"/>
        </dgm:presLayoutVars>
      </dgm:prSet>
      <dgm:spPr/>
    </dgm:pt>
    <dgm:pt modelId="{88C9B110-BDD7-4619-8F9B-87903E5D640C}" type="pres">
      <dgm:prSet presAssocID="{14EA72A1-9F9A-42BF-BF77-1B504DDD174A}" presName="sibTrans" presStyleCnt="0"/>
      <dgm:spPr/>
    </dgm:pt>
    <dgm:pt modelId="{1B6147B7-98C4-44B9-AA75-58BEE12EB67C}" type="pres">
      <dgm:prSet presAssocID="{A5EE96B4-9BC8-4557-8792-7B906880C3DF}" presName="compNode" presStyleCnt="0"/>
      <dgm:spPr/>
    </dgm:pt>
    <dgm:pt modelId="{03744FAD-884C-4685-8248-53CCAB1890F5}" type="pres">
      <dgm:prSet presAssocID="{A5EE96B4-9BC8-4557-8792-7B906880C3DF}" presName="bgRect" presStyleLbl="bgShp" presStyleIdx="2" presStyleCnt="3"/>
      <dgm:spPr>
        <a:solidFill>
          <a:schemeClr val="accent5">
            <a:lumMod val="20000"/>
            <a:lumOff val="80000"/>
          </a:schemeClr>
        </a:solidFill>
      </dgm:spPr>
    </dgm:pt>
    <dgm:pt modelId="{ACC85B93-D8E4-49A9-B3F0-EE8B9DEC38C9}" type="pres">
      <dgm:prSet presAssocID="{A5EE96B4-9BC8-4557-8792-7B906880C3DF}" presName="iconRect" presStyleLbl="node1" presStyleIdx="2" presStyleCnt="3"/>
      <dgm:spPr>
        <a:blipFill>
          <a:blip xmlns:r="http://schemas.openxmlformats.org/officeDocument/2006/relationships" r:embed="rId3"/>
          <a:stretch>
            <a:fillRect/>
          </a:stretch>
        </a:blipFill>
        <a:ln>
          <a:noFill/>
        </a:ln>
      </dgm:spPr>
    </dgm:pt>
    <dgm:pt modelId="{CBC63F7A-4A57-4F03-B063-FC440788B121}" type="pres">
      <dgm:prSet presAssocID="{A5EE96B4-9BC8-4557-8792-7B906880C3DF}" presName="spaceRect" presStyleCnt="0"/>
      <dgm:spPr/>
    </dgm:pt>
    <dgm:pt modelId="{AD30214B-B035-496A-BD88-FF148007D82A}" type="pres">
      <dgm:prSet presAssocID="{A5EE96B4-9BC8-4557-8792-7B906880C3DF}" presName="parTx" presStyleLbl="revTx" presStyleIdx="2" presStyleCnt="3">
        <dgm:presLayoutVars>
          <dgm:chMax val="0"/>
          <dgm:chPref val="0"/>
        </dgm:presLayoutVars>
      </dgm:prSet>
      <dgm:spPr/>
    </dgm:pt>
  </dgm:ptLst>
  <dgm:cxnLst>
    <dgm:cxn modelId="{E2DE3841-5005-4A19-95DA-729878717736}" srcId="{8B5181FD-5380-496A-A2C0-1A8BF0CCCD3E}" destId="{B16A5DEC-670C-4D5F-9FDA-1B9261623302}" srcOrd="1" destOrd="0" parTransId="{6F467275-1BFB-4AE2-A89B-51069137AF5F}" sibTransId="{14EA72A1-9F9A-42BF-BF77-1B504DDD174A}"/>
    <dgm:cxn modelId="{A8904066-DBCE-43FF-A162-7B6BF2095AAF}" type="presOf" srcId="{A5EE96B4-9BC8-4557-8792-7B906880C3DF}" destId="{AD30214B-B035-496A-BD88-FF148007D82A}" srcOrd="0" destOrd="0" presId="urn:microsoft.com/office/officeart/2018/2/layout/IconVerticalSolidList#1"/>
    <dgm:cxn modelId="{C5D9E59A-5912-4B0C-B7CE-FF11EF23CBDD}" type="presOf" srcId="{B16A5DEC-670C-4D5F-9FDA-1B9261623302}" destId="{2E994BB3-15F7-4242-80D4-E63C7C8832CD}" srcOrd="0" destOrd="0" presId="urn:microsoft.com/office/officeart/2018/2/layout/IconVerticalSolidList#1"/>
    <dgm:cxn modelId="{489682B1-CF66-43A3-82BF-C921FDECE1B5}" type="presOf" srcId="{C0BCF047-F510-4F89-9718-2592022809C3}" destId="{D8D3313A-DE7B-470F-9326-60B64DE062C0}" srcOrd="0" destOrd="0" presId="urn:microsoft.com/office/officeart/2018/2/layout/IconVerticalSolidList#1"/>
    <dgm:cxn modelId="{A5A09ED6-7C43-47FC-9E0D-8E5F0D63356C}" type="presOf" srcId="{8B5181FD-5380-496A-A2C0-1A8BF0CCCD3E}" destId="{5C3B3062-31DE-4C67-97D3-89F5C6CA9B61}" srcOrd="0" destOrd="0" presId="urn:microsoft.com/office/officeart/2018/2/layout/IconVerticalSolidList#1"/>
    <dgm:cxn modelId="{7CDC5BF9-A8A3-464B-81B2-AC8727398694}" srcId="{8B5181FD-5380-496A-A2C0-1A8BF0CCCD3E}" destId="{A5EE96B4-9BC8-4557-8792-7B906880C3DF}" srcOrd="2" destOrd="0" parTransId="{F9FE7F53-A40E-4802-AA6B-C9E88B1C5770}" sibTransId="{C4A3E3DB-F41F-4F4D-BD98-3326CF2005AF}"/>
    <dgm:cxn modelId="{8F177CFD-F945-41CD-8430-E20E6A60ECD8}" srcId="{8B5181FD-5380-496A-A2C0-1A8BF0CCCD3E}" destId="{C0BCF047-F510-4F89-9718-2592022809C3}" srcOrd="0" destOrd="0" parTransId="{378A9D21-13D6-4D42-8B5B-0208C62134E2}" sibTransId="{8C694F6D-2336-4366-AB82-C90EED812B70}"/>
    <dgm:cxn modelId="{B783C932-E1C6-47B3-8649-9FD25EE30589}" type="presParOf" srcId="{5C3B3062-31DE-4C67-97D3-89F5C6CA9B61}" destId="{0E6B298C-957D-4FD1-BD2C-2B06E9FAEF29}" srcOrd="0" destOrd="0" presId="urn:microsoft.com/office/officeart/2018/2/layout/IconVerticalSolidList#1"/>
    <dgm:cxn modelId="{4FF0B0EC-AAD7-4FFD-BFC5-60B110D3A18A}" type="presParOf" srcId="{0E6B298C-957D-4FD1-BD2C-2B06E9FAEF29}" destId="{230B07EE-ED8E-4AE5-A0A1-C95B4B0950C4}" srcOrd="0" destOrd="0" presId="urn:microsoft.com/office/officeart/2018/2/layout/IconVerticalSolidList#1"/>
    <dgm:cxn modelId="{C01F0E30-2A74-4C95-A072-718014ED9135}" type="presParOf" srcId="{0E6B298C-957D-4FD1-BD2C-2B06E9FAEF29}" destId="{30EA2543-0E42-4254-9512-A2992C878872}" srcOrd="1" destOrd="0" presId="urn:microsoft.com/office/officeart/2018/2/layout/IconVerticalSolidList#1"/>
    <dgm:cxn modelId="{A406E2A4-61E4-40C1-96BE-A71CFD998AA0}" type="presParOf" srcId="{0E6B298C-957D-4FD1-BD2C-2B06E9FAEF29}" destId="{B33706C1-DA12-4E21-8621-E5EFE6A5B243}" srcOrd="2" destOrd="0" presId="urn:microsoft.com/office/officeart/2018/2/layout/IconVerticalSolidList#1"/>
    <dgm:cxn modelId="{7190EF8F-E547-4121-83F3-E554B0D4F0E1}" type="presParOf" srcId="{0E6B298C-957D-4FD1-BD2C-2B06E9FAEF29}" destId="{D8D3313A-DE7B-470F-9326-60B64DE062C0}" srcOrd="3" destOrd="0" presId="urn:microsoft.com/office/officeart/2018/2/layout/IconVerticalSolidList#1"/>
    <dgm:cxn modelId="{43A53D18-DF83-4C46-8BF6-80455063A086}" type="presParOf" srcId="{5C3B3062-31DE-4C67-97D3-89F5C6CA9B61}" destId="{4866469D-AE94-4EB5-94EF-6986051FB236}" srcOrd="1" destOrd="0" presId="urn:microsoft.com/office/officeart/2018/2/layout/IconVerticalSolidList#1"/>
    <dgm:cxn modelId="{E88CC757-DF88-4B40-96F3-6DB6F6116A43}" type="presParOf" srcId="{5C3B3062-31DE-4C67-97D3-89F5C6CA9B61}" destId="{8CF2D314-B926-4A32-BE4D-9CD2D87717E3}" srcOrd="2" destOrd="0" presId="urn:microsoft.com/office/officeart/2018/2/layout/IconVerticalSolidList#1"/>
    <dgm:cxn modelId="{8E4E644B-A18F-45FD-A8D4-C31E9F099683}" type="presParOf" srcId="{8CF2D314-B926-4A32-BE4D-9CD2D87717E3}" destId="{C0D24894-91B8-444C-B156-0FBE40AFA9CE}" srcOrd="0" destOrd="0" presId="urn:microsoft.com/office/officeart/2018/2/layout/IconVerticalSolidList#1"/>
    <dgm:cxn modelId="{DFA3DA42-1753-4A18-B312-F6316C20C111}" type="presParOf" srcId="{8CF2D314-B926-4A32-BE4D-9CD2D87717E3}" destId="{7F6F16FE-49F6-4128-B75F-920F65A3528C}" srcOrd="1" destOrd="0" presId="urn:microsoft.com/office/officeart/2018/2/layout/IconVerticalSolidList#1"/>
    <dgm:cxn modelId="{DA22DD85-7EEF-42AE-A1DF-B4F11BAD8FFE}" type="presParOf" srcId="{8CF2D314-B926-4A32-BE4D-9CD2D87717E3}" destId="{2E270AA9-D6E3-43B6-A334-93495E4ADB9C}" srcOrd="2" destOrd="0" presId="urn:microsoft.com/office/officeart/2018/2/layout/IconVerticalSolidList#1"/>
    <dgm:cxn modelId="{E832CF40-146A-4C58-AE56-59B9A1A99AD8}" type="presParOf" srcId="{8CF2D314-B926-4A32-BE4D-9CD2D87717E3}" destId="{2E994BB3-15F7-4242-80D4-E63C7C8832CD}" srcOrd="3" destOrd="0" presId="urn:microsoft.com/office/officeart/2018/2/layout/IconVerticalSolidList#1"/>
    <dgm:cxn modelId="{AE4E7DE9-EF9B-4E87-94EE-9B81E0FFC1C2}" type="presParOf" srcId="{5C3B3062-31DE-4C67-97D3-89F5C6CA9B61}" destId="{88C9B110-BDD7-4619-8F9B-87903E5D640C}" srcOrd="3" destOrd="0" presId="urn:microsoft.com/office/officeart/2018/2/layout/IconVerticalSolidList#1"/>
    <dgm:cxn modelId="{3CC0FF10-5BD7-42A8-A191-8F3CDC31E739}" type="presParOf" srcId="{5C3B3062-31DE-4C67-97D3-89F5C6CA9B61}" destId="{1B6147B7-98C4-44B9-AA75-58BEE12EB67C}" srcOrd="4" destOrd="0" presId="urn:microsoft.com/office/officeart/2018/2/layout/IconVerticalSolidList#1"/>
    <dgm:cxn modelId="{C12E4B18-0FB4-4E1A-9F7E-7803D1ED718B}" type="presParOf" srcId="{1B6147B7-98C4-44B9-AA75-58BEE12EB67C}" destId="{03744FAD-884C-4685-8248-53CCAB1890F5}" srcOrd="0" destOrd="0" presId="urn:microsoft.com/office/officeart/2018/2/layout/IconVerticalSolidList#1"/>
    <dgm:cxn modelId="{8E1C1530-2A8E-4710-8C99-FFB6AEEAB358}" type="presParOf" srcId="{1B6147B7-98C4-44B9-AA75-58BEE12EB67C}" destId="{ACC85B93-D8E4-49A9-B3F0-EE8B9DEC38C9}" srcOrd="1" destOrd="0" presId="urn:microsoft.com/office/officeart/2018/2/layout/IconVerticalSolidList#1"/>
    <dgm:cxn modelId="{685C7458-816A-442C-87F6-5CDD3734E8F8}" type="presParOf" srcId="{1B6147B7-98C4-44B9-AA75-58BEE12EB67C}" destId="{CBC63F7A-4A57-4F03-B063-FC440788B121}" srcOrd="2" destOrd="0" presId="urn:microsoft.com/office/officeart/2018/2/layout/IconVerticalSolidList#1"/>
    <dgm:cxn modelId="{1110ED5D-3C02-4671-B4E8-2E3DAB710C5E}" type="presParOf" srcId="{1B6147B7-98C4-44B9-AA75-58BEE12EB67C}" destId="{AD30214B-B035-496A-BD88-FF148007D82A}" srcOrd="3" destOrd="0" presId="urn:microsoft.com/office/officeart/2018/2/layout/IconVerticalSoli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D3AF2-FA60-4EFE-87D7-B2E71CACB883}">
      <dsp:nvSpPr>
        <dsp:cNvPr id="0" name=""/>
        <dsp:cNvSpPr/>
      </dsp:nvSpPr>
      <dsp:spPr>
        <a:xfrm>
          <a:off x="0" y="32459"/>
          <a:ext cx="10727267" cy="11980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t>A firm needs freedom broadly at three stages of a business - to start a business (free entry), to continue the business (free competition) and to discontinue the business (free exit).</a:t>
          </a:r>
        </a:p>
      </dsp:txBody>
      <dsp:txXfrm>
        <a:off x="58485" y="90944"/>
        <a:ext cx="10610297" cy="1081110"/>
      </dsp:txXfrm>
    </dsp:sp>
    <dsp:sp modelId="{10E87E48-8E07-4775-B74A-19DF6BE6375E}">
      <dsp:nvSpPr>
        <dsp:cNvPr id="0" name=""/>
        <dsp:cNvSpPr/>
      </dsp:nvSpPr>
      <dsp:spPr>
        <a:xfrm>
          <a:off x="0" y="1414859"/>
          <a:ext cx="10727267" cy="11980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reforms in India in the 1990s focused on freedom of entry.</a:t>
          </a:r>
        </a:p>
      </dsp:txBody>
      <dsp:txXfrm>
        <a:off x="58485" y="1473344"/>
        <a:ext cx="10610297" cy="1081110"/>
      </dsp:txXfrm>
    </dsp:sp>
    <dsp:sp modelId="{064B08D7-3725-4CC4-9E32-15029CF5E056}">
      <dsp:nvSpPr>
        <dsp:cNvPr id="0" name=""/>
        <dsp:cNvSpPr/>
      </dsp:nvSpPr>
      <dsp:spPr>
        <a:xfrm>
          <a:off x="0" y="2797260"/>
          <a:ext cx="10727267" cy="11980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reforms in the 2000s focused on creating a free and fair market competition.</a:t>
          </a:r>
        </a:p>
      </dsp:txBody>
      <dsp:txXfrm>
        <a:off x="58485" y="2855745"/>
        <a:ext cx="10610297" cy="1081110"/>
      </dsp:txXfrm>
    </dsp:sp>
    <dsp:sp modelId="{67DB12DA-6E1B-4F9B-BD5A-83A8B721BD8A}">
      <dsp:nvSpPr>
        <dsp:cNvPr id="0" name=""/>
        <dsp:cNvSpPr/>
      </dsp:nvSpPr>
      <dsp:spPr>
        <a:xfrm>
          <a:off x="0" y="4179660"/>
          <a:ext cx="10727267" cy="119808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solidFill>
                <a:srgbClr val="002060"/>
              </a:solidFill>
            </a:rPr>
            <a:t>The Code (2016) provided a market mechanism for (a) rescuing a failing, but viable firm, and (b) liquidating a failing and unviable one and releasing the resources, including entrepreneur, from failing firms for competing uses, and thereby provides the freedom to exit, the ultimate freedom.</a:t>
          </a:r>
        </a:p>
      </dsp:txBody>
      <dsp:txXfrm>
        <a:off x="58485" y="4238145"/>
        <a:ext cx="10610297" cy="108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D951A-9098-41E7-89E7-78A675171CEA}">
      <dsp:nvSpPr>
        <dsp:cNvPr id="0" name=""/>
        <dsp:cNvSpPr/>
      </dsp:nvSpPr>
      <dsp:spPr>
        <a:xfrm>
          <a:off x="0" y="4107"/>
          <a:ext cx="5836919" cy="874930"/>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7F45021-0056-4506-A07A-6608C40C9400}">
      <dsp:nvSpPr>
        <dsp:cNvPr id="0" name=""/>
        <dsp:cNvSpPr/>
      </dsp:nvSpPr>
      <dsp:spPr>
        <a:xfrm>
          <a:off x="264666" y="200967"/>
          <a:ext cx="481211" cy="481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F23FD1-4E69-44E6-9BF0-5E472D09DDF9}">
      <dsp:nvSpPr>
        <dsp:cNvPr id="0" name=""/>
        <dsp:cNvSpPr/>
      </dsp:nvSpPr>
      <dsp:spPr>
        <a:xfrm>
          <a:off x="1010545" y="4107"/>
          <a:ext cx="4826374" cy="87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97" tIns="92597" rIns="92597" bIns="92597"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Strong focus on default prevention</a:t>
          </a:r>
          <a:endParaRPr lang="en-IN" sz="1800" kern="1200" dirty="0">
            <a:latin typeface="Times New Roman" panose="02020603050405020304" pitchFamily="18" charset="0"/>
            <a:cs typeface="Times New Roman" panose="02020603050405020304" pitchFamily="18" charset="0"/>
          </a:endParaRPr>
        </a:p>
      </dsp:txBody>
      <dsp:txXfrm>
        <a:off x="1010545" y="4107"/>
        <a:ext cx="4826374" cy="874930"/>
      </dsp:txXfrm>
    </dsp:sp>
    <dsp:sp modelId="{9BE8BB6B-1EF3-48A5-9E7C-B096B1AD7A78}">
      <dsp:nvSpPr>
        <dsp:cNvPr id="0" name=""/>
        <dsp:cNvSpPr/>
      </dsp:nvSpPr>
      <dsp:spPr>
        <a:xfrm>
          <a:off x="0" y="1097771"/>
          <a:ext cx="5836919" cy="874930"/>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7EE0659-9D6C-449A-9130-CA645DDF4504}">
      <dsp:nvSpPr>
        <dsp:cNvPr id="0" name=""/>
        <dsp:cNvSpPr/>
      </dsp:nvSpPr>
      <dsp:spPr>
        <a:xfrm>
          <a:off x="264666" y="1294630"/>
          <a:ext cx="481211" cy="481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7B6EBB-A2E5-4A55-BE06-573E0ABE653D}">
      <dsp:nvSpPr>
        <dsp:cNvPr id="0" name=""/>
        <dsp:cNvSpPr/>
      </dsp:nvSpPr>
      <dsp:spPr>
        <a:xfrm>
          <a:off x="1010545" y="1097771"/>
          <a:ext cx="4826374" cy="87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97" tIns="92597" rIns="92597" bIns="92597"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Envisages a market mechanism</a:t>
          </a:r>
          <a:endParaRPr lang="en-IN" sz="1800" kern="1200" dirty="0">
            <a:latin typeface="Times New Roman" panose="02020603050405020304" pitchFamily="18" charset="0"/>
            <a:cs typeface="Times New Roman" panose="02020603050405020304" pitchFamily="18" charset="0"/>
          </a:endParaRPr>
        </a:p>
      </dsp:txBody>
      <dsp:txXfrm>
        <a:off x="1010545" y="1097771"/>
        <a:ext cx="4826374" cy="874930"/>
      </dsp:txXfrm>
    </dsp:sp>
    <dsp:sp modelId="{9128ECDD-46B1-417C-9772-1CA72333FF38}">
      <dsp:nvSpPr>
        <dsp:cNvPr id="0" name=""/>
        <dsp:cNvSpPr/>
      </dsp:nvSpPr>
      <dsp:spPr>
        <a:xfrm>
          <a:off x="0" y="2191434"/>
          <a:ext cx="5836919" cy="874930"/>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2C40FA3-D79F-45CA-BD3F-60424607C3ED}">
      <dsp:nvSpPr>
        <dsp:cNvPr id="0" name=""/>
        <dsp:cNvSpPr/>
      </dsp:nvSpPr>
      <dsp:spPr>
        <a:xfrm>
          <a:off x="264666" y="2388294"/>
          <a:ext cx="481211" cy="481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EFAA66-9EDD-4727-9D7E-E3B9C582B598}">
      <dsp:nvSpPr>
        <dsp:cNvPr id="0" name=""/>
        <dsp:cNvSpPr/>
      </dsp:nvSpPr>
      <dsp:spPr>
        <a:xfrm>
          <a:off x="1010545" y="2191434"/>
          <a:ext cx="4826374" cy="87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97" tIns="92597" rIns="92597" bIns="92597" numCol="1" spcCol="1270" anchor="ctr" anchorCtr="0">
          <a:noAutofit/>
        </a:bodyPr>
        <a:lstStyle/>
        <a:p>
          <a:pPr marL="0" lvl="0" indent="0" algn="l" defTabSz="800100">
            <a:lnSpc>
              <a:spcPct val="10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Facilitates creative destruction</a:t>
          </a:r>
        </a:p>
      </dsp:txBody>
      <dsp:txXfrm>
        <a:off x="1010545" y="2191434"/>
        <a:ext cx="4826374" cy="874930"/>
      </dsp:txXfrm>
    </dsp:sp>
    <dsp:sp modelId="{DE14B096-479D-46A2-9387-24BC3D55D73D}">
      <dsp:nvSpPr>
        <dsp:cNvPr id="0" name=""/>
        <dsp:cNvSpPr/>
      </dsp:nvSpPr>
      <dsp:spPr>
        <a:xfrm>
          <a:off x="0" y="3285098"/>
          <a:ext cx="5836919" cy="874930"/>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30100D7-39AA-4050-A110-1DDABEB2384F}">
      <dsp:nvSpPr>
        <dsp:cNvPr id="0" name=""/>
        <dsp:cNvSpPr/>
      </dsp:nvSpPr>
      <dsp:spPr>
        <a:xfrm>
          <a:off x="264666" y="3481957"/>
          <a:ext cx="481211" cy="4812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ABCFC3-BB78-45E1-8E4A-9A7CC6E7BFBE}">
      <dsp:nvSpPr>
        <dsp:cNvPr id="0" name=""/>
        <dsp:cNvSpPr/>
      </dsp:nvSpPr>
      <dsp:spPr>
        <a:xfrm>
          <a:off x="1010545" y="3285098"/>
          <a:ext cx="4826374" cy="87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97" tIns="92597" rIns="92597" bIns="92597" numCol="1" spcCol="1270" anchor="ctr" anchorCtr="0">
          <a:noAutofit/>
        </a:bodyPr>
        <a:lstStyle/>
        <a:p>
          <a:pPr marL="0" lvl="0" indent="0" algn="l" defTabSz="800100">
            <a:lnSpc>
              <a:spcPct val="10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Promotes resolution over liquidation</a:t>
          </a:r>
        </a:p>
      </dsp:txBody>
      <dsp:txXfrm>
        <a:off x="1010545" y="3285098"/>
        <a:ext cx="4826374" cy="874930"/>
      </dsp:txXfrm>
    </dsp:sp>
    <dsp:sp modelId="{932ECB64-7484-445A-A99A-99D1FC33A25B}">
      <dsp:nvSpPr>
        <dsp:cNvPr id="0" name=""/>
        <dsp:cNvSpPr/>
      </dsp:nvSpPr>
      <dsp:spPr>
        <a:xfrm>
          <a:off x="0" y="4378761"/>
          <a:ext cx="5836919" cy="874930"/>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324B111-07CA-40E4-900E-0C9E70A58EBB}">
      <dsp:nvSpPr>
        <dsp:cNvPr id="0" name=""/>
        <dsp:cNvSpPr/>
      </dsp:nvSpPr>
      <dsp:spPr>
        <a:xfrm>
          <a:off x="264666" y="4575620"/>
          <a:ext cx="481211" cy="4812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373622-1539-4A85-B1A9-71194D345100}">
      <dsp:nvSpPr>
        <dsp:cNvPr id="0" name=""/>
        <dsp:cNvSpPr/>
      </dsp:nvSpPr>
      <dsp:spPr>
        <a:xfrm>
          <a:off x="1010545" y="4378761"/>
          <a:ext cx="4826374" cy="87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597" tIns="92597" rIns="92597" bIns="92597" numCol="1" spcCol="1270" anchor="ctr" anchorCtr="0">
          <a:noAutofit/>
        </a:bodyPr>
        <a:lstStyle/>
        <a:p>
          <a:pPr marL="0" lvl="0" indent="0" algn="l" defTabSz="800100">
            <a:lnSpc>
              <a:spcPct val="100000"/>
            </a:lnSpc>
            <a:spcBef>
              <a:spcPct val="0"/>
            </a:spcBef>
            <a:spcAft>
              <a:spcPct val="35000"/>
            </a:spcAft>
            <a:buNone/>
          </a:pPr>
          <a:r>
            <a:rPr lang="en-IN" sz="1800" kern="1200" dirty="0">
              <a:latin typeface="Times New Roman" panose="02020603050405020304" pitchFamily="18" charset="0"/>
              <a:cs typeface="Times New Roman" panose="02020603050405020304" pitchFamily="18" charset="0"/>
            </a:rPr>
            <a:t>Promotes entrepreneurship</a:t>
          </a:r>
        </a:p>
      </dsp:txBody>
      <dsp:txXfrm>
        <a:off x="1010545" y="4378761"/>
        <a:ext cx="4826374" cy="874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01339-4258-478A-A623-F5F2DA66AA0E}">
      <dsp:nvSpPr>
        <dsp:cNvPr id="0" name=""/>
        <dsp:cNvSpPr/>
      </dsp:nvSpPr>
      <dsp:spPr>
        <a:xfrm rot="1734914">
          <a:off x="2657745" y="3531020"/>
          <a:ext cx="987248" cy="70839"/>
        </a:xfrm>
        <a:custGeom>
          <a:avLst/>
          <a:gdLst/>
          <a:ahLst/>
          <a:cxnLst/>
          <a:rect l="0" t="0" r="0" b="0"/>
          <a:pathLst>
            <a:path>
              <a:moveTo>
                <a:pt x="0" y="35419"/>
              </a:moveTo>
              <a:lnTo>
                <a:pt x="987248" y="35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DC573-C73D-41B1-9365-2458178DE1C0}">
      <dsp:nvSpPr>
        <dsp:cNvPr id="0" name=""/>
        <dsp:cNvSpPr/>
      </dsp:nvSpPr>
      <dsp:spPr>
        <a:xfrm rot="19865086">
          <a:off x="2657745" y="1816806"/>
          <a:ext cx="987248" cy="70839"/>
        </a:xfrm>
        <a:custGeom>
          <a:avLst/>
          <a:gdLst/>
          <a:ahLst/>
          <a:cxnLst/>
          <a:rect l="0" t="0" r="0" b="0"/>
          <a:pathLst>
            <a:path>
              <a:moveTo>
                <a:pt x="0" y="35419"/>
              </a:moveTo>
              <a:lnTo>
                <a:pt x="987248" y="354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E7F6B-7E4B-4C5C-9C16-BF8CB96086E3}">
      <dsp:nvSpPr>
        <dsp:cNvPr id="0" name=""/>
        <dsp:cNvSpPr/>
      </dsp:nvSpPr>
      <dsp:spPr>
        <a:xfrm>
          <a:off x="291" y="1109927"/>
          <a:ext cx="3198812" cy="3198812"/>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D955A-1DA9-446A-A004-ED3711083DC7}">
      <dsp:nvSpPr>
        <dsp:cNvPr id="0" name=""/>
        <dsp:cNvSpPr/>
      </dsp:nvSpPr>
      <dsp:spPr>
        <a:xfrm>
          <a:off x="3471837" y="285271"/>
          <a:ext cx="1790719" cy="1790719"/>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Credit Monitoring Reports</a:t>
          </a:r>
        </a:p>
      </dsp:txBody>
      <dsp:txXfrm>
        <a:off x="3734082" y="547516"/>
        <a:ext cx="1266229" cy="1266229"/>
      </dsp:txXfrm>
    </dsp:sp>
    <dsp:sp modelId="{FFE16823-0752-406F-B0E8-2C51F90F4B11}">
      <dsp:nvSpPr>
        <dsp:cNvPr id="0" name=""/>
        <dsp:cNvSpPr/>
      </dsp:nvSpPr>
      <dsp:spPr>
        <a:xfrm>
          <a:off x="5441629" y="285271"/>
          <a:ext cx="2686079" cy="1790719"/>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solidFill>
                <a:sysClr val="windowText" lastClr="000000"/>
              </a:solidFill>
            </a:rPr>
            <a:t>Default Alerts</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Application to AA alerts</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Public Announcement Alerts</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Annual Report</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Credit Facility Report (CFR)</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Debt Query Report (DQR)</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Record of Default (ROD)</a:t>
          </a:r>
        </a:p>
      </dsp:txBody>
      <dsp:txXfrm>
        <a:off x="5441629" y="285271"/>
        <a:ext cx="2686079" cy="1790719"/>
      </dsp:txXfrm>
    </dsp:sp>
    <dsp:sp modelId="{F191A3DA-6645-4962-A3CB-A58247F6B81C}">
      <dsp:nvSpPr>
        <dsp:cNvPr id="0" name=""/>
        <dsp:cNvSpPr/>
      </dsp:nvSpPr>
      <dsp:spPr>
        <a:xfrm>
          <a:off x="3471837" y="3342676"/>
          <a:ext cx="1790719" cy="179071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Administrative Reports</a:t>
          </a:r>
        </a:p>
      </dsp:txBody>
      <dsp:txXfrm>
        <a:off x="3734082" y="3604921"/>
        <a:ext cx="1266229" cy="1266229"/>
      </dsp:txXfrm>
    </dsp:sp>
    <dsp:sp modelId="{7DF37ACB-C38C-4981-BD45-589863B742E8}">
      <dsp:nvSpPr>
        <dsp:cNvPr id="0" name=""/>
        <dsp:cNvSpPr/>
      </dsp:nvSpPr>
      <dsp:spPr>
        <a:xfrm>
          <a:off x="5441629" y="3342676"/>
          <a:ext cx="2686079" cy="179071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solidFill>
                <a:sysClr val="windowText" lastClr="000000"/>
              </a:solidFill>
            </a:rPr>
            <a:t>Registration Status</a:t>
          </a:r>
        </a:p>
        <a:p>
          <a:pPr marL="171450" lvl="1" indent="-171450" algn="l" defTabSz="711200">
            <a:lnSpc>
              <a:spcPct val="90000"/>
            </a:lnSpc>
            <a:spcBef>
              <a:spcPct val="0"/>
            </a:spcBef>
            <a:spcAft>
              <a:spcPct val="15000"/>
            </a:spcAft>
            <a:buChar char="•"/>
          </a:pPr>
          <a:r>
            <a:rPr lang="en-IN" sz="1600" kern="1200" dirty="0">
              <a:solidFill>
                <a:sysClr val="windowText" lastClr="000000"/>
              </a:solidFill>
            </a:rPr>
            <a:t>Authentication Status</a:t>
          </a:r>
        </a:p>
      </dsp:txBody>
      <dsp:txXfrm>
        <a:off x="5441629" y="3342676"/>
        <a:ext cx="2686079" cy="1790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B07EE-ED8E-4AE5-A0A1-C95B4B0950C4}">
      <dsp:nvSpPr>
        <dsp:cNvPr id="0" name=""/>
        <dsp:cNvSpPr/>
      </dsp:nvSpPr>
      <dsp:spPr>
        <a:xfrm>
          <a:off x="0" y="680"/>
          <a:ext cx="4701779" cy="1591647"/>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30EA2543-0E42-4254-9512-A2992C878872}">
      <dsp:nvSpPr>
        <dsp:cNvPr id="0" name=""/>
        <dsp:cNvSpPr/>
      </dsp:nvSpPr>
      <dsp:spPr>
        <a:xfrm>
          <a:off x="481473" y="358800"/>
          <a:ext cx="875405" cy="875405"/>
        </a:xfrm>
        <a:prstGeom prst="rect">
          <a:avLst/>
        </a:prstGeom>
        <a:blipFill>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3313A-DE7B-470F-9326-60B64DE062C0}">
      <dsp:nvSpPr>
        <dsp:cNvPr id="0" name=""/>
        <dsp:cNvSpPr/>
      </dsp:nvSpPr>
      <dsp:spPr>
        <a:xfrm>
          <a:off x="1838352" y="680"/>
          <a:ext cx="2863426"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100000"/>
            </a:lnSpc>
            <a:spcBef>
              <a:spcPct val="0"/>
            </a:spcBef>
            <a:spcAft>
              <a:spcPct val="35000"/>
            </a:spcAft>
            <a:buNone/>
          </a:pPr>
          <a:r>
            <a:rPr lang="en-US" sz="2200" kern="1200" dirty="0"/>
            <a:t>Next phases of individual insolvency and bankruptcy</a:t>
          </a:r>
        </a:p>
      </dsp:txBody>
      <dsp:txXfrm>
        <a:off x="1838352" y="680"/>
        <a:ext cx="2863426" cy="1591647"/>
      </dsp:txXfrm>
    </dsp:sp>
    <dsp:sp modelId="{C0D24894-91B8-444C-B156-0FBE40AFA9CE}">
      <dsp:nvSpPr>
        <dsp:cNvPr id="0" name=""/>
        <dsp:cNvSpPr/>
      </dsp:nvSpPr>
      <dsp:spPr>
        <a:xfrm>
          <a:off x="0" y="1990238"/>
          <a:ext cx="4701779" cy="1591647"/>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7F6F16FE-49F6-4128-B75F-920F65A3528C}">
      <dsp:nvSpPr>
        <dsp:cNvPr id="0" name=""/>
        <dsp:cNvSpPr/>
      </dsp:nvSpPr>
      <dsp:spPr>
        <a:xfrm>
          <a:off x="481473" y="2348359"/>
          <a:ext cx="875405" cy="875405"/>
        </a:xfrm>
        <a:prstGeom prst="rect">
          <a:avLst/>
        </a:prstGeom>
        <a:blipFill>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94BB3-15F7-4242-80D4-E63C7C8832CD}">
      <dsp:nvSpPr>
        <dsp:cNvPr id="0" name=""/>
        <dsp:cNvSpPr/>
      </dsp:nvSpPr>
      <dsp:spPr>
        <a:xfrm>
          <a:off x="1838352" y="1990238"/>
          <a:ext cx="2863426"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100000"/>
            </a:lnSpc>
            <a:spcBef>
              <a:spcPct val="0"/>
            </a:spcBef>
            <a:spcAft>
              <a:spcPct val="35000"/>
            </a:spcAft>
            <a:buNone/>
          </a:pPr>
          <a:r>
            <a:rPr lang="en-US" sz="2200" kern="1200"/>
            <a:t>Cross border Insolvency</a:t>
          </a:r>
        </a:p>
      </dsp:txBody>
      <dsp:txXfrm>
        <a:off x="1838352" y="1990238"/>
        <a:ext cx="2863426" cy="1591647"/>
      </dsp:txXfrm>
    </dsp:sp>
    <dsp:sp modelId="{03744FAD-884C-4685-8248-53CCAB1890F5}">
      <dsp:nvSpPr>
        <dsp:cNvPr id="0" name=""/>
        <dsp:cNvSpPr/>
      </dsp:nvSpPr>
      <dsp:spPr>
        <a:xfrm>
          <a:off x="0" y="3979797"/>
          <a:ext cx="4701779" cy="1591647"/>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ACC85B93-D8E4-49A9-B3F0-EE8B9DEC38C9}">
      <dsp:nvSpPr>
        <dsp:cNvPr id="0" name=""/>
        <dsp:cNvSpPr/>
      </dsp:nvSpPr>
      <dsp:spPr>
        <a:xfrm>
          <a:off x="481473" y="4337918"/>
          <a:ext cx="875405" cy="875405"/>
        </a:xfrm>
        <a:prstGeom prst="rect">
          <a:avLst/>
        </a:prstGeom>
        <a:blipFill>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30214B-B035-496A-BD88-FF148007D82A}">
      <dsp:nvSpPr>
        <dsp:cNvPr id="0" name=""/>
        <dsp:cNvSpPr/>
      </dsp:nvSpPr>
      <dsp:spPr>
        <a:xfrm>
          <a:off x="1838352" y="3979797"/>
          <a:ext cx="2863426"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100000"/>
            </a:lnSpc>
            <a:spcBef>
              <a:spcPct val="0"/>
            </a:spcBef>
            <a:spcAft>
              <a:spcPct val="35000"/>
            </a:spcAft>
            <a:buNone/>
          </a:pPr>
          <a:r>
            <a:rPr lang="en-US" sz="2200" kern="1200"/>
            <a:t>Group Insolvency</a:t>
          </a:r>
        </a:p>
      </dsp:txBody>
      <dsp:txXfrm>
        <a:off x="1838352" y="3979797"/>
        <a:ext cx="2863426" cy="1591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6">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DEF450-09A5-425C-A6DC-7D0670E617E7}" type="datetimeFigureOut">
              <a:rPr lang="en-IN" smtClean="0"/>
              <a:t>09-09-2022</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829D9F-5797-4EC2-BCA4-96D7E4B2FB90}" type="slidenum">
              <a:rPr lang="en-IN" smtClean="0"/>
              <a:t>‹#›</a:t>
            </a:fld>
            <a:endParaRPr lang="en-IN"/>
          </a:p>
        </p:txBody>
      </p:sp>
    </p:spTree>
    <p:extLst>
      <p:ext uri="{BB962C8B-B14F-4D97-AF65-F5344CB8AC3E}">
        <p14:creationId xmlns:p14="http://schemas.microsoft.com/office/powerpoint/2010/main" val="234505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86F1F7-7F4D-E749-A3D3-B3B58F279F8E}"/>
              </a:ext>
            </a:extLst>
          </p:cNvPr>
          <p:cNvSpPr>
            <a:spLocks noGrp="1" noChangeArrowheads="1"/>
          </p:cNvSpPr>
          <p:nvPr>
            <p:ph type="sldNum"/>
          </p:nvPr>
        </p:nvSpPr>
        <p:spPr>
          <a:ln/>
        </p:spPr>
        <p:txBody>
          <a:bodyPr/>
          <a:lstStyle/>
          <a:p>
            <a:pPr defTabSz="1863174">
              <a:defRPr/>
            </a:pPr>
            <a:fld id="{51421453-5FA5-3741-B748-4EA0AB9D5640}" type="slidenum">
              <a:rPr lang="en-US" altLang="en-US">
                <a:solidFill>
                  <a:prstClr val="black"/>
                </a:solidFill>
                <a:latin typeface="Lato Light" panose="020F0502020204030203" pitchFamily="34" charset="0"/>
              </a:rPr>
              <a:pPr defTabSz="1863174">
                <a:defRPr/>
              </a:pPr>
              <a:t>28</a:t>
            </a:fld>
            <a:endParaRPr lang="en-US" altLang="en-US" dirty="0">
              <a:solidFill>
                <a:prstClr val="black"/>
              </a:solidFill>
              <a:latin typeface="Lato Light" panose="020F0502020204030203" pitchFamily="34" charset="0"/>
            </a:endParaRPr>
          </a:p>
        </p:txBody>
      </p:sp>
      <p:sp>
        <p:nvSpPr>
          <p:cNvPr id="14337" name="Text Box 1">
            <a:extLst>
              <a:ext uri="{FF2B5EF4-FFF2-40B4-BE49-F238E27FC236}">
                <a16:creationId xmlns:a16="http://schemas.microsoft.com/office/drawing/2014/main" id="{09384B4D-66F6-C449-91CF-66560AAC334B}"/>
              </a:ext>
            </a:extLst>
          </p:cNvPr>
          <p:cNvSpPr txBox="1">
            <a:spLocks noGrp="1" noRot="1" noChangeAspect="1" noChangeArrowheads="1"/>
          </p:cNvSpPr>
          <p:nvPr>
            <p:ph type="sldImg"/>
          </p:nvPr>
        </p:nvSpPr>
        <p:spPr bwMode="auto">
          <a:xfrm>
            <a:off x="561975" y="776288"/>
            <a:ext cx="6819900" cy="38354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id="{C956F925-BD9E-694E-B731-1E6FC6FFED9F}"/>
              </a:ext>
            </a:extLst>
          </p:cNvPr>
          <p:cNvSpPr txBox="1">
            <a:spLocks noGrp="1" noChangeArrowheads="1"/>
          </p:cNvSpPr>
          <p:nvPr>
            <p:ph type="body" idx="1"/>
          </p:nvPr>
        </p:nvSpPr>
        <p:spPr bwMode="auto">
          <a:xfrm>
            <a:off x="795161" y="4856401"/>
            <a:ext cx="6356421" cy="46013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6442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86F1F7-7F4D-E749-A3D3-B3B58F279F8E}"/>
              </a:ext>
            </a:extLst>
          </p:cNvPr>
          <p:cNvSpPr>
            <a:spLocks noGrp="1" noChangeArrowheads="1"/>
          </p:cNvSpPr>
          <p:nvPr>
            <p:ph type="sldNum"/>
          </p:nvPr>
        </p:nvSpPr>
        <p:spPr>
          <a:ln/>
        </p:spPr>
        <p:txBody>
          <a:bodyPr/>
          <a:lstStyle/>
          <a:p>
            <a:pPr defTabSz="1863174">
              <a:defRPr/>
            </a:pPr>
            <a:fld id="{51421453-5FA5-3741-B748-4EA0AB9D5640}" type="slidenum">
              <a:rPr lang="en-US" altLang="en-US">
                <a:solidFill>
                  <a:prstClr val="black"/>
                </a:solidFill>
                <a:latin typeface="Lato Light" panose="020F0502020204030203" pitchFamily="34" charset="0"/>
              </a:rPr>
              <a:pPr defTabSz="1863174">
                <a:defRPr/>
              </a:pPr>
              <a:t>29</a:t>
            </a:fld>
            <a:endParaRPr lang="en-US" altLang="en-US" dirty="0">
              <a:solidFill>
                <a:prstClr val="black"/>
              </a:solidFill>
              <a:latin typeface="Lato Light" panose="020F0502020204030203" pitchFamily="34" charset="0"/>
            </a:endParaRPr>
          </a:p>
        </p:txBody>
      </p:sp>
      <p:sp>
        <p:nvSpPr>
          <p:cNvPr id="14337" name="Text Box 1">
            <a:extLst>
              <a:ext uri="{FF2B5EF4-FFF2-40B4-BE49-F238E27FC236}">
                <a16:creationId xmlns:a16="http://schemas.microsoft.com/office/drawing/2014/main" id="{09384B4D-66F6-C449-91CF-66560AAC334B}"/>
              </a:ext>
            </a:extLst>
          </p:cNvPr>
          <p:cNvSpPr txBox="1">
            <a:spLocks noGrp="1" noRot="1" noChangeAspect="1" noChangeArrowheads="1"/>
          </p:cNvSpPr>
          <p:nvPr>
            <p:ph type="sldImg"/>
          </p:nvPr>
        </p:nvSpPr>
        <p:spPr bwMode="auto">
          <a:xfrm>
            <a:off x="561975" y="776288"/>
            <a:ext cx="6819900" cy="38354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id="{C956F925-BD9E-694E-B731-1E6FC6FFED9F}"/>
              </a:ext>
            </a:extLst>
          </p:cNvPr>
          <p:cNvSpPr txBox="1">
            <a:spLocks noGrp="1" noChangeArrowheads="1"/>
          </p:cNvSpPr>
          <p:nvPr>
            <p:ph type="body" idx="1"/>
          </p:nvPr>
        </p:nvSpPr>
        <p:spPr bwMode="auto">
          <a:xfrm>
            <a:off x="795161" y="4856401"/>
            <a:ext cx="6356421" cy="46013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8022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716619" y="4548457"/>
            <a:ext cx="5732949" cy="3721466"/>
          </a:xfrm>
          <a:prstGeom prst="rect">
            <a:avLst/>
          </a:prstGeom>
        </p:spPr>
        <p:txBody>
          <a:bodyPr spcFirstLastPara="1" wrap="square" lIns="94945" tIns="47460" rIns="94945" bIns="47460" anchor="t" anchorCtr="0">
            <a:noAutofit/>
          </a:bodyPr>
          <a:lstStyle/>
          <a:p>
            <a:endParaRPr/>
          </a:p>
        </p:txBody>
      </p:sp>
      <p:sp>
        <p:nvSpPr>
          <p:cNvPr id="143" name="Google Shape;143;p1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5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5953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6" name="Shape 366"/>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IN">
                <a:solidFill>
                  <a:schemeClr val="dk1"/>
                </a:solidFill>
                <a:latin typeface="Calibri"/>
                <a:ea typeface="Calibri"/>
                <a:cs typeface="Calibri"/>
                <a:sym typeface="Calibri"/>
              </a:rPr>
              <a:pPr>
                <a:buSzPct val="25000"/>
              </a:pPr>
              <a:t>42</a:t>
            </a:fld>
            <a:endParaRPr lang="en-IN">
              <a:solidFill>
                <a:schemeClr val="dk1"/>
              </a:solidFill>
              <a:latin typeface="Calibri"/>
              <a:ea typeface="Calibri"/>
              <a:cs typeface="Calibri"/>
              <a:sym typeface="Calibri"/>
            </a:endParaRPr>
          </a:p>
        </p:txBody>
      </p:sp>
      <p:sp>
        <p:nvSpPr>
          <p:cNvPr id="368" name="Shape 368"/>
          <p:cNvSpPr txBox="1">
            <a:spLocks noGrp="1"/>
          </p:cNvSpPr>
          <p:nvPr>
            <p:ph type="hdr" idx="3"/>
          </p:nvPr>
        </p:nvSpPr>
        <p:spPr>
          <a:xfrm>
            <a:off x="1" y="0"/>
            <a:ext cx="3037839" cy="464820"/>
          </a:xfrm>
          <a:prstGeom prst="rect">
            <a:avLst/>
          </a:prstGeom>
          <a:noFill/>
          <a:ln>
            <a:noFill/>
          </a:ln>
        </p:spPr>
        <p:txBody>
          <a:bodyPr lIns="93162" tIns="46568" rIns="93162" bIns="46568" anchor="t" anchorCtr="0">
            <a:noAutofit/>
          </a:bodyPr>
          <a:lstStyle/>
          <a:p>
            <a:pPr>
              <a:buSzPct val="25000"/>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417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58FE-C6FA-DF5C-C58E-61C58EB19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454D475-FBED-4512-B892-DCC3DEAE3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C4D4D6-3780-CF93-4A94-F588F4F0A063}"/>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0D750F9D-6F28-368A-302A-C179A9CB07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912156-470B-850F-3DD5-0765493C1823}"/>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333837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A05D-173F-5D20-8984-6E1CAC6CDE0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0A9F6E4-4C6B-C117-AE8A-004F2BA794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7971B5-7C69-A7F0-A675-A32A041F7B8B}"/>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BB7F60A1-AAC2-C2A2-2392-15AE857A0E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1DAB5F-67FE-485E-BFB6-C4C1964C81BB}"/>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383444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2DED8A-4C12-D1D4-A44E-A6A3A27FFA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C2EC32-5F13-2C0D-C32D-D3BAFDA16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6E2EC2-8B65-582D-5FFD-6F8182347F6B}"/>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280D71BB-4B3D-1D6D-184B-A964A569C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51156C-CEE6-6912-F81A-7132FF92452F}"/>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283924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C65D809-9471-438F-99E2-AFF4F2DF3D8A}" type="datetime1">
              <a:rPr lang="en-IN" smtClean="0"/>
              <a:t>09-09-2022</a:t>
            </a:fld>
            <a:endParaRPr lang="en-IN"/>
          </a:p>
        </p:txBody>
      </p:sp>
      <p:sp>
        <p:nvSpPr>
          <p:cNvPr id="5" name="Footer Placeholder 4"/>
          <p:cNvSpPr>
            <a:spLocks noGrp="1"/>
          </p:cNvSpPr>
          <p:nvPr>
            <p:ph type="ftr" sz="quarter" idx="11"/>
          </p:nvPr>
        </p:nvSpPr>
        <p:spPr/>
        <p:txBody>
          <a:bodyPr/>
          <a:lstStyle/>
          <a:p>
            <a:r>
              <a:rPr lang="en-IN"/>
              <a:t>Confidential</a:t>
            </a:r>
          </a:p>
        </p:txBody>
      </p:sp>
      <p:sp>
        <p:nvSpPr>
          <p:cNvPr id="6" name="Slide Number Placeholder 5"/>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82725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838046" cy="603350"/>
          </a:xfrm>
        </p:spPr>
        <p:txBody>
          <a:bodyPr vert="horz" lIns="91440" tIns="45720" rIns="91440" bIns="45720" rtlCol="0" anchor="ctr">
            <a:normAutofit/>
          </a:bodyPr>
          <a:lstStyle>
            <a:lvl1pPr>
              <a:defRPr lang="en-IN" b="1">
                <a:solidFill>
                  <a:schemeClr val="bg1"/>
                </a:solidFill>
              </a:defRPr>
            </a:lvl1pPr>
          </a:lstStyle>
          <a:p>
            <a:pPr lvl="0"/>
            <a:r>
              <a:rPr lang="en-US" dirty="0"/>
              <a:t>Click to edit Master title style </a:t>
            </a:r>
            <a:endParaRPr lang="en-IN"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2F82269-1773-4003-8567-1141F1B7B671}" type="datetime1">
              <a:rPr lang="en-IN" smtClean="0"/>
              <a:t>09-09-2022</a:t>
            </a:fld>
            <a:endParaRPr lang="en-IN"/>
          </a:p>
        </p:txBody>
      </p:sp>
      <p:sp>
        <p:nvSpPr>
          <p:cNvPr id="5" name="Footer Placeholder 4"/>
          <p:cNvSpPr>
            <a:spLocks noGrp="1"/>
          </p:cNvSpPr>
          <p:nvPr>
            <p:ph type="ftr" sz="quarter" idx="11"/>
          </p:nvPr>
        </p:nvSpPr>
        <p:spPr/>
        <p:txBody>
          <a:bodyPr/>
          <a:lstStyle/>
          <a:p>
            <a:r>
              <a:rPr lang="en-IN"/>
              <a:t>Confidential</a:t>
            </a:r>
          </a:p>
        </p:txBody>
      </p:sp>
      <p:sp>
        <p:nvSpPr>
          <p:cNvPr id="6" name="Slide Number Placeholder 5"/>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119919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BFBA91-9CB8-490A-9CA3-C63F754A1FE7}" type="datetime1">
              <a:rPr lang="en-IN" smtClean="0"/>
              <a:t>09-09-2022</a:t>
            </a:fld>
            <a:endParaRPr lang="en-IN"/>
          </a:p>
        </p:txBody>
      </p:sp>
      <p:sp>
        <p:nvSpPr>
          <p:cNvPr id="5" name="Footer Placeholder 4"/>
          <p:cNvSpPr>
            <a:spLocks noGrp="1"/>
          </p:cNvSpPr>
          <p:nvPr>
            <p:ph type="ftr" sz="quarter" idx="11"/>
          </p:nvPr>
        </p:nvSpPr>
        <p:spPr/>
        <p:txBody>
          <a:bodyPr/>
          <a:lstStyle/>
          <a:p>
            <a:r>
              <a:rPr lang="en-IN"/>
              <a:t>Confidential</a:t>
            </a:r>
          </a:p>
        </p:txBody>
      </p:sp>
      <p:sp>
        <p:nvSpPr>
          <p:cNvPr id="6" name="Slide Number Placeholder 5"/>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288391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30FE446-A502-4E0D-A731-5551F9417887}" type="datetime1">
              <a:rPr lang="en-IN" smtClean="0"/>
              <a:t>09-09-2022</a:t>
            </a:fld>
            <a:endParaRPr lang="en-IN"/>
          </a:p>
        </p:txBody>
      </p:sp>
      <p:sp>
        <p:nvSpPr>
          <p:cNvPr id="6" name="Footer Placeholder 5"/>
          <p:cNvSpPr>
            <a:spLocks noGrp="1"/>
          </p:cNvSpPr>
          <p:nvPr>
            <p:ph type="ftr" sz="quarter" idx="11"/>
          </p:nvPr>
        </p:nvSpPr>
        <p:spPr/>
        <p:txBody>
          <a:bodyPr/>
          <a:lstStyle/>
          <a:p>
            <a:r>
              <a:rPr lang="en-IN"/>
              <a:t>Confidential</a:t>
            </a:r>
          </a:p>
        </p:txBody>
      </p:sp>
      <p:sp>
        <p:nvSpPr>
          <p:cNvPr id="7" name="Slide Number Placeholder 6"/>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191065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773462E-4381-47C7-924F-1820C46EE250}" type="datetime1">
              <a:rPr lang="en-IN" smtClean="0"/>
              <a:t>09-09-2022</a:t>
            </a:fld>
            <a:endParaRPr lang="en-IN"/>
          </a:p>
        </p:txBody>
      </p:sp>
      <p:sp>
        <p:nvSpPr>
          <p:cNvPr id="8" name="Footer Placeholder 7"/>
          <p:cNvSpPr>
            <a:spLocks noGrp="1"/>
          </p:cNvSpPr>
          <p:nvPr>
            <p:ph type="ftr" sz="quarter" idx="11"/>
          </p:nvPr>
        </p:nvSpPr>
        <p:spPr/>
        <p:txBody>
          <a:bodyPr/>
          <a:lstStyle/>
          <a:p>
            <a:r>
              <a:rPr lang="en-IN"/>
              <a:t>Confidential</a:t>
            </a:r>
          </a:p>
        </p:txBody>
      </p:sp>
      <p:sp>
        <p:nvSpPr>
          <p:cNvPr id="9" name="Slide Number Placeholder 8"/>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74677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B01E804-BB9A-4EBF-80AF-91EC551AE0D6}" type="datetime1">
              <a:rPr lang="en-IN" smtClean="0"/>
              <a:t>09-09-2022</a:t>
            </a:fld>
            <a:endParaRPr lang="en-IN"/>
          </a:p>
        </p:txBody>
      </p:sp>
      <p:sp>
        <p:nvSpPr>
          <p:cNvPr id="4" name="Footer Placeholder 3"/>
          <p:cNvSpPr>
            <a:spLocks noGrp="1"/>
          </p:cNvSpPr>
          <p:nvPr>
            <p:ph type="ftr" sz="quarter" idx="11"/>
          </p:nvPr>
        </p:nvSpPr>
        <p:spPr/>
        <p:txBody>
          <a:bodyPr/>
          <a:lstStyle/>
          <a:p>
            <a:r>
              <a:rPr lang="en-IN"/>
              <a:t>Confidential</a:t>
            </a:r>
          </a:p>
        </p:txBody>
      </p:sp>
      <p:sp>
        <p:nvSpPr>
          <p:cNvPr id="5" name="Slide Number Placeholder 4"/>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2879293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9ACF5-7B09-44AE-A857-48A00872D0AD}" type="datetime1">
              <a:rPr lang="en-IN" smtClean="0"/>
              <a:t>09-09-2022</a:t>
            </a:fld>
            <a:endParaRPr lang="en-IN"/>
          </a:p>
        </p:txBody>
      </p:sp>
      <p:sp>
        <p:nvSpPr>
          <p:cNvPr id="3" name="Footer Placeholder 2"/>
          <p:cNvSpPr>
            <a:spLocks noGrp="1"/>
          </p:cNvSpPr>
          <p:nvPr>
            <p:ph type="ftr" sz="quarter" idx="11"/>
          </p:nvPr>
        </p:nvSpPr>
        <p:spPr/>
        <p:txBody>
          <a:bodyPr/>
          <a:lstStyle/>
          <a:p>
            <a:r>
              <a:rPr lang="en-IN"/>
              <a:t>Confidential</a:t>
            </a:r>
          </a:p>
        </p:txBody>
      </p:sp>
      <p:sp>
        <p:nvSpPr>
          <p:cNvPr id="4" name="Slide Number Placeholder 3"/>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70612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D29911-707D-48D6-87B5-4D4248FE6069}" type="datetime1">
              <a:rPr lang="en-IN" smtClean="0"/>
              <a:t>09-09-2022</a:t>
            </a:fld>
            <a:endParaRPr lang="en-IN"/>
          </a:p>
        </p:txBody>
      </p:sp>
      <p:sp>
        <p:nvSpPr>
          <p:cNvPr id="6" name="Footer Placeholder 5"/>
          <p:cNvSpPr>
            <a:spLocks noGrp="1"/>
          </p:cNvSpPr>
          <p:nvPr>
            <p:ph type="ftr" sz="quarter" idx="11"/>
          </p:nvPr>
        </p:nvSpPr>
        <p:spPr/>
        <p:txBody>
          <a:bodyPr/>
          <a:lstStyle/>
          <a:p>
            <a:r>
              <a:rPr lang="en-IN"/>
              <a:t>Confidential</a:t>
            </a:r>
          </a:p>
        </p:txBody>
      </p:sp>
      <p:sp>
        <p:nvSpPr>
          <p:cNvPr id="7" name="Slide Number Placeholder 6"/>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4792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98F7-4915-8AEE-41FB-05BD9731DF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C62E104-A22C-CF17-77E7-3265E9B0A7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02816AC-1644-4335-4B01-6696CE2D24AD}"/>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A742EE27-6BA8-3E69-F78A-DA6E050D11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B6576B-1737-C082-6150-94380D2CA252}"/>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4256859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A8F50-377A-4BFA-B8F9-77F609F2BE6A}" type="datetime1">
              <a:rPr lang="en-IN" smtClean="0"/>
              <a:t>09-09-2022</a:t>
            </a:fld>
            <a:endParaRPr lang="en-IN"/>
          </a:p>
        </p:txBody>
      </p:sp>
      <p:sp>
        <p:nvSpPr>
          <p:cNvPr id="6" name="Footer Placeholder 5"/>
          <p:cNvSpPr>
            <a:spLocks noGrp="1"/>
          </p:cNvSpPr>
          <p:nvPr>
            <p:ph type="ftr" sz="quarter" idx="11"/>
          </p:nvPr>
        </p:nvSpPr>
        <p:spPr/>
        <p:txBody>
          <a:bodyPr/>
          <a:lstStyle/>
          <a:p>
            <a:r>
              <a:rPr lang="en-IN"/>
              <a:t>Confidential</a:t>
            </a:r>
          </a:p>
        </p:txBody>
      </p:sp>
      <p:sp>
        <p:nvSpPr>
          <p:cNvPr id="7" name="Slide Number Placeholder 6"/>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403476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A1747A-EE4D-47DF-8632-92AFF030BF8E}" type="datetime1">
              <a:rPr lang="en-IN" smtClean="0"/>
              <a:t>09-09-2022</a:t>
            </a:fld>
            <a:endParaRPr lang="en-IN"/>
          </a:p>
        </p:txBody>
      </p:sp>
      <p:sp>
        <p:nvSpPr>
          <p:cNvPr id="5" name="Footer Placeholder 4"/>
          <p:cNvSpPr>
            <a:spLocks noGrp="1"/>
          </p:cNvSpPr>
          <p:nvPr>
            <p:ph type="ftr" sz="quarter" idx="11"/>
          </p:nvPr>
        </p:nvSpPr>
        <p:spPr/>
        <p:txBody>
          <a:bodyPr/>
          <a:lstStyle/>
          <a:p>
            <a:r>
              <a:rPr lang="en-IN"/>
              <a:t>Confidential</a:t>
            </a:r>
          </a:p>
        </p:txBody>
      </p:sp>
      <p:sp>
        <p:nvSpPr>
          <p:cNvPr id="6" name="Slide Number Placeholder 5"/>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11523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0B44A99-9E4F-469A-B0BC-1763899C64D0}" type="datetime1">
              <a:rPr lang="en-IN" smtClean="0"/>
              <a:t>09-09-2022</a:t>
            </a:fld>
            <a:endParaRPr lang="en-IN"/>
          </a:p>
        </p:txBody>
      </p:sp>
      <p:sp>
        <p:nvSpPr>
          <p:cNvPr id="5" name="Footer Placeholder 4"/>
          <p:cNvSpPr>
            <a:spLocks noGrp="1"/>
          </p:cNvSpPr>
          <p:nvPr>
            <p:ph type="ftr" sz="quarter" idx="11"/>
          </p:nvPr>
        </p:nvSpPr>
        <p:spPr/>
        <p:txBody>
          <a:bodyPr/>
          <a:lstStyle/>
          <a:p>
            <a:r>
              <a:rPr lang="en-IN"/>
              <a:t>Confidential</a:t>
            </a:r>
          </a:p>
        </p:txBody>
      </p:sp>
      <p:sp>
        <p:nvSpPr>
          <p:cNvPr id="6" name="Slide Number Placeholder 5"/>
          <p:cNvSpPr>
            <a:spLocks noGrp="1"/>
          </p:cNvSpPr>
          <p:nvPr>
            <p:ph type="sldNum" sz="quarter" idx="12"/>
          </p:nvPr>
        </p:nvSpPr>
        <p:spPr/>
        <p:txBody>
          <a:bodyPr/>
          <a:lstStyle/>
          <a:p>
            <a:fld id="{2B75953A-CFA9-41A7-9A52-4ECD56AD578C}" type="slidenum">
              <a:rPr lang="en-IN" smtClean="0"/>
              <a:t>‹#›</a:t>
            </a:fld>
            <a:endParaRPr lang="en-IN"/>
          </a:p>
        </p:txBody>
      </p:sp>
    </p:spTree>
    <p:extLst>
      <p:ext uri="{BB962C8B-B14F-4D97-AF65-F5344CB8AC3E}">
        <p14:creationId xmlns:p14="http://schemas.microsoft.com/office/powerpoint/2010/main" val="1724573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54039-03C2-410B-AC5B-D625661AA5D6}"/>
              </a:ext>
            </a:extLst>
          </p:cNvPr>
          <p:cNvSpPr/>
          <p:nvPr userDrawn="1"/>
        </p:nvSpPr>
        <p:spPr>
          <a:xfrm>
            <a:off x="1" y="1211017"/>
            <a:ext cx="12191999" cy="52864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92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44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E32D-93CD-8BBE-4B8C-5B8C9FB794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B1E1DCA-A9BA-AA68-C3AE-1E4086A2F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998B34-B3F7-F924-3375-36E036833761}"/>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9A16A5B2-2670-0FE3-F00E-D933C52625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E7283A-AA50-CA98-3869-FD9A687AF714}"/>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118092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9541-D797-10EE-58FD-5ACC78C005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470A0D-C169-E821-7A3F-30F59A8CC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3485DB4-46EB-68B1-E173-6EF9FAB18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1AFBC8-777E-68D7-2788-417BEF42DA3B}"/>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6" name="Footer Placeholder 5">
            <a:extLst>
              <a:ext uri="{FF2B5EF4-FFF2-40B4-BE49-F238E27FC236}">
                <a16:creationId xmlns:a16="http://schemas.microsoft.com/office/drawing/2014/main" id="{586F6F29-0FB2-F656-AE0B-6C867F98D5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49AE97-8E2A-D025-F00E-1A1A9C4B9B5D}"/>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36056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FEFB-23A8-DD46-7CD3-0A8A7D8BB50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1F80E0-B304-6568-946D-F21A51196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4245C-5B0A-5A35-2341-6BF1E9CA4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0F4A9AC-327D-FA06-9755-B28BE1B6D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F5EC12-2186-118A-D0C4-9A02F2CE7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11262B-FBD9-ED29-2084-7970B248FE7C}"/>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8" name="Footer Placeholder 7">
            <a:extLst>
              <a:ext uri="{FF2B5EF4-FFF2-40B4-BE49-F238E27FC236}">
                <a16:creationId xmlns:a16="http://schemas.microsoft.com/office/drawing/2014/main" id="{68E64E04-BA6F-6A91-6E66-345FB78A7C5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D13AD1-E067-3889-1F59-8050F509A244}"/>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193613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4EAF-B45E-F338-99BC-BA41A47838F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DEE76A7-72CF-55E3-7A0D-1FD95B9F7112}"/>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4" name="Footer Placeholder 3">
            <a:extLst>
              <a:ext uri="{FF2B5EF4-FFF2-40B4-BE49-F238E27FC236}">
                <a16:creationId xmlns:a16="http://schemas.microsoft.com/office/drawing/2014/main" id="{45E1C7E1-91A5-E862-600A-B7821B4C50E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BAFF161-CD14-A538-8E07-39BD9693EB11}"/>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23994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B1F4AA-C26D-90B7-EDC2-445A31692C5F}"/>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3" name="Footer Placeholder 2">
            <a:extLst>
              <a:ext uri="{FF2B5EF4-FFF2-40B4-BE49-F238E27FC236}">
                <a16:creationId xmlns:a16="http://schemas.microsoft.com/office/drawing/2014/main" id="{5630F040-A1FB-6468-5044-F039D9440D6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B8DAB80-5273-0DA2-D90F-6C766D4697D9}"/>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33096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8263-F26C-A141-88E3-007842893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8158B9-DAF3-7843-39B5-DAD1F7125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AC46AA7-A98A-0C1D-4A3C-B50809288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9CC05-780A-E11E-E7A0-0557F280A8F8}"/>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6" name="Footer Placeholder 5">
            <a:extLst>
              <a:ext uri="{FF2B5EF4-FFF2-40B4-BE49-F238E27FC236}">
                <a16:creationId xmlns:a16="http://schemas.microsoft.com/office/drawing/2014/main" id="{3B4E73FB-BB05-FA35-B380-8D62E4CF88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05ED3E-734B-8B0D-40AD-C9E1FC9D580D}"/>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408159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7672-9FA8-F77E-F19A-E5C56E266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7258B7A-AAF0-8AA7-5808-F4E5B7E78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60BA7C9-EEC9-125E-7B3C-398A060A9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3EC0A-DFBF-3D5A-F76E-55CE9DDBB46B}"/>
              </a:ext>
            </a:extLst>
          </p:cNvPr>
          <p:cNvSpPr>
            <a:spLocks noGrp="1"/>
          </p:cNvSpPr>
          <p:nvPr>
            <p:ph type="dt" sz="half" idx="10"/>
          </p:nvPr>
        </p:nvSpPr>
        <p:spPr/>
        <p:txBody>
          <a:bodyPr/>
          <a:lstStyle/>
          <a:p>
            <a:fld id="{382065EA-7718-4AF0-A340-2577DDD733CF}" type="datetimeFigureOut">
              <a:rPr lang="en-IN" smtClean="0"/>
              <a:t>09-09-2022</a:t>
            </a:fld>
            <a:endParaRPr lang="en-IN"/>
          </a:p>
        </p:txBody>
      </p:sp>
      <p:sp>
        <p:nvSpPr>
          <p:cNvPr id="6" name="Footer Placeholder 5">
            <a:extLst>
              <a:ext uri="{FF2B5EF4-FFF2-40B4-BE49-F238E27FC236}">
                <a16:creationId xmlns:a16="http://schemas.microsoft.com/office/drawing/2014/main" id="{4F816262-68AD-DB1F-3238-197517F1ED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4899FF1-A709-39E8-5234-F4730029D91A}"/>
              </a:ext>
            </a:extLst>
          </p:cNvPr>
          <p:cNvSpPr>
            <a:spLocks noGrp="1"/>
          </p:cNvSpPr>
          <p:nvPr>
            <p:ph type="sldNum" sz="quarter" idx="12"/>
          </p:nvPr>
        </p:nvSpPr>
        <p:spPr/>
        <p:txBody>
          <a:bodyPr/>
          <a:lstStyle/>
          <a:p>
            <a:fld id="{9531FF73-504B-41F8-93DC-8F064BF198EF}" type="slidenum">
              <a:rPr lang="en-IN" smtClean="0"/>
              <a:t>‹#›</a:t>
            </a:fld>
            <a:endParaRPr lang="en-IN"/>
          </a:p>
        </p:txBody>
      </p:sp>
    </p:spTree>
    <p:extLst>
      <p:ext uri="{BB962C8B-B14F-4D97-AF65-F5344CB8AC3E}">
        <p14:creationId xmlns:p14="http://schemas.microsoft.com/office/powerpoint/2010/main" val="301401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821BC-F218-A078-5C8C-272017CD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22010D8-8E7C-BB41-1C68-3BD03C3DB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4A1E7C-BCF4-9F64-E73B-E66862623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065EA-7718-4AF0-A340-2577DDD733CF}" type="datetimeFigureOut">
              <a:rPr lang="en-IN" smtClean="0"/>
              <a:t>09-09-2022</a:t>
            </a:fld>
            <a:endParaRPr lang="en-IN"/>
          </a:p>
        </p:txBody>
      </p:sp>
      <p:sp>
        <p:nvSpPr>
          <p:cNvPr id="5" name="Footer Placeholder 4">
            <a:extLst>
              <a:ext uri="{FF2B5EF4-FFF2-40B4-BE49-F238E27FC236}">
                <a16:creationId xmlns:a16="http://schemas.microsoft.com/office/drawing/2014/main" id="{E03CD73B-43E5-151A-DA32-4D6AAB5C2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5893372-DE0B-E03A-7961-E50843321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1FF73-504B-41F8-93DC-8F064BF198EF}" type="slidenum">
              <a:rPr lang="en-IN" smtClean="0"/>
              <a:t>‹#›</a:t>
            </a:fld>
            <a:endParaRPr lang="en-IN"/>
          </a:p>
        </p:txBody>
      </p:sp>
    </p:spTree>
    <p:extLst>
      <p:ext uri="{BB962C8B-B14F-4D97-AF65-F5344CB8AC3E}">
        <p14:creationId xmlns:p14="http://schemas.microsoft.com/office/powerpoint/2010/main" val="376995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E2F8F"/>
                </a:solidFill>
              </a:defRPr>
            </a:lvl1pPr>
          </a:lstStyle>
          <a:p>
            <a:fld id="{B8D7031A-5DC4-4998-9C79-3EC8EB059D33}" type="datetime1">
              <a:rPr lang="en-IN" smtClean="0"/>
              <a:t>09-09-2022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EE1D23"/>
                </a:solidFill>
              </a:defRPr>
            </a:lvl1pPr>
          </a:lstStyle>
          <a:p>
            <a:r>
              <a:rPr lang="en-IN"/>
              <a:t>Confidential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E2F8F"/>
                </a:solidFill>
              </a:defRPr>
            </a:lvl1pPr>
          </a:lstStyle>
          <a:p>
            <a:fld id="{2B75953A-CFA9-41A7-9A52-4ECD56AD578C}" type="slidenum">
              <a:rPr lang="en-IN" smtClean="0"/>
              <a:pPr/>
              <a:t>‹#›</a:t>
            </a:fld>
            <a:endParaRPr lang="en-IN"/>
          </a:p>
        </p:txBody>
      </p:sp>
      <p:sp>
        <p:nvSpPr>
          <p:cNvPr id="7" name="Rectangle 6"/>
          <p:cNvSpPr/>
          <p:nvPr userDrawn="1"/>
        </p:nvSpPr>
        <p:spPr>
          <a:xfrm>
            <a:off x="0" y="0"/>
            <a:ext cx="12192000" cy="539008"/>
          </a:xfrm>
          <a:prstGeom prst="rect">
            <a:avLst/>
          </a:prstGeom>
          <a:gradFill flip="none" rotWithShape="1">
            <a:gsLst>
              <a:gs pos="62000">
                <a:srgbClr val="3E3EC0"/>
              </a:gs>
              <a:gs pos="0">
                <a:schemeClr val="bg1"/>
              </a:gs>
              <a:gs pos="47000">
                <a:srgbClr val="7575D2"/>
              </a:gs>
              <a:gs pos="27000">
                <a:srgbClr val="E2E2F6"/>
              </a:gs>
              <a:gs pos="76000">
                <a:srgbClr val="2E2F8F"/>
              </a:gs>
              <a:gs pos="100000">
                <a:srgbClr val="2E2F8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p:cNvPicPr>
            <a:picLocks noChangeAspect="1"/>
          </p:cNvPicPr>
          <p:nvPr userDrawn="1"/>
        </p:nvPicPr>
        <p:blipFill>
          <a:blip r:embed="rId15" cstate="print">
            <a:extLst>
              <a:ext uri="{BEBA8EAE-BF5A-486C-A8C5-ECC9F3942E4B}">
                <a14:imgProps xmlns:a14="http://schemas.microsoft.com/office/drawing/2010/main">
                  <a14:imgLayer r:embed="rId16">
                    <a14:imgEffect>
                      <a14:backgroundRemoval t="1639" b="98689" l="450" r="99213">
                        <a14:foregroundMark x1="38020" y1="33443" x2="38020" y2="33443"/>
                        <a14:foregroundMark x1="44094" y1="35410" x2="44094" y2="35410"/>
                        <a14:foregroundMark x1="55006" y1="60984" x2="55006" y2="60984"/>
                        <a14:foregroundMark x1="78065" y1="27213" x2="78065" y2="27213"/>
                        <a14:foregroundMark x1="98088" y1="96066" x2="98088" y2="96066"/>
                        <a14:foregroundMark x1="96400" y1="88852" x2="96400" y2="88852"/>
                        <a14:foregroundMark x1="92238" y1="89508" x2="92238" y2="89508"/>
                        <a14:foregroundMark x1="89089" y1="88852" x2="89089" y2="88852"/>
                        <a14:foregroundMark x1="85489" y1="93115" x2="85489" y2="93115"/>
                        <a14:foregroundMark x1="85264" y1="89836" x2="85264" y2="89836"/>
                        <a14:foregroundMark x1="83352" y1="90164" x2="83352" y2="90164"/>
                        <a14:foregroundMark x1="78740" y1="91475" x2="78740" y2="91475"/>
                        <a14:foregroundMark x1="77278" y1="89836" x2="77278" y2="89836"/>
                        <a14:foregroundMark x1="77390" y1="86885" x2="77390" y2="86885"/>
                        <a14:foregroundMark x1="76153" y1="90164" x2="76153" y2="90164"/>
                        <a14:foregroundMark x1="73116" y1="90164" x2="73116" y2="90164"/>
                        <a14:foregroundMark x1="70529" y1="91148" x2="70529" y2="91148"/>
                        <a14:foregroundMark x1="65354" y1="89836" x2="65354" y2="89836"/>
                        <a14:foregroundMark x1="62542" y1="91148" x2="62542" y2="91148"/>
                        <a14:foregroundMark x1="57818" y1="91475" x2="57818" y2="91475"/>
                        <a14:foregroundMark x1="56355" y1="90820" x2="56355" y2="90820"/>
                        <a14:foregroundMark x1="52868" y1="91148" x2="52868" y2="91148"/>
                        <a14:foregroundMark x1="49606" y1="91148" x2="49606" y2="91148"/>
                        <a14:foregroundMark x1="45444" y1="91148" x2="45444" y2="91148"/>
                        <a14:foregroundMark x1="43982" y1="91148" x2="43982" y2="91148"/>
                        <a14:foregroundMark x1="40720" y1="91803" x2="40720" y2="91803"/>
                        <a14:foregroundMark x1="37683" y1="93443" x2="37683" y2="93443"/>
                        <a14:foregroundMark x1="33858" y1="94098" x2="33858" y2="94098"/>
                        <a14:foregroundMark x1="30034" y1="92787" x2="30034" y2="92787"/>
                        <a14:foregroundMark x1="26659" y1="91475" x2="26659" y2="91475"/>
                        <a14:foregroundMark x1="23735" y1="91803" x2="23735" y2="91803"/>
                        <a14:foregroundMark x1="22047" y1="92131" x2="22047" y2="92131"/>
                        <a14:foregroundMark x1="18785" y1="89836" x2="18785" y2="89836"/>
                        <a14:foregroundMark x1="15186" y1="90492" x2="15186" y2="90492"/>
                        <a14:foregroundMark x1="11924" y1="90492" x2="11924" y2="90492"/>
                        <a14:foregroundMark x1="11924" y1="87869" x2="11924" y2="87869"/>
                        <a14:foregroundMark x1="9899" y1="90164" x2="9899" y2="90164"/>
                        <a14:foregroundMark x1="8099" y1="90820" x2="8099" y2="90820"/>
                        <a14:foregroundMark x1="4949" y1="89180" x2="4949" y2="89180"/>
                        <a14:foregroundMark x1="21035" y1="89180" x2="21035" y2="89180"/>
                        <a14:backgroundMark x1="7424" y1="94426" x2="7424" y2="94426"/>
                        <a14:backgroundMark x1="14511" y1="92787" x2="14511" y2="92787"/>
                        <a14:backgroundMark x1="21147" y1="95082" x2="21147" y2="95082"/>
                        <a14:backgroundMark x1="36558" y1="93443" x2="36558" y2="93443"/>
                        <a14:backgroundMark x1="43195" y1="91475" x2="43195" y2="91475"/>
                        <a14:backgroundMark x1="52081" y1="94426" x2="52081" y2="94426"/>
                        <a14:backgroundMark x1="61642" y1="91475" x2="61642" y2="91475"/>
                        <a14:backgroundMark x1="69741" y1="91475" x2="69741" y2="91475"/>
                        <a14:backgroundMark x1="82452" y1="91148" x2="82452" y2="91148"/>
                        <a14:backgroundMark x1="96063" y1="91148" x2="96063" y2="91148"/>
                      </a14:backgroundRemoval>
                    </a14:imgEffect>
                  </a14:imgLayer>
                </a14:imgProps>
              </a:ext>
              <a:ext uri="{28A0092B-C50C-407E-A947-70E740481C1C}">
                <a14:useLocalDpi xmlns:a14="http://schemas.microsoft.com/office/drawing/2010/main" val="0"/>
              </a:ext>
            </a:extLst>
          </a:blip>
          <a:stretch>
            <a:fillRect/>
          </a:stretch>
        </p:blipFill>
        <p:spPr>
          <a:xfrm>
            <a:off x="10057621" y="12700"/>
            <a:ext cx="1905778" cy="653839"/>
          </a:xfrm>
          <a:prstGeom prst="rect">
            <a:avLst/>
          </a:prstGeom>
        </p:spPr>
      </p:pic>
      <p:sp>
        <p:nvSpPr>
          <p:cNvPr id="2" name="Title Placeholder 1"/>
          <p:cNvSpPr>
            <a:spLocks noGrp="1"/>
          </p:cNvSpPr>
          <p:nvPr>
            <p:ph type="title"/>
          </p:nvPr>
        </p:nvSpPr>
        <p:spPr>
          <a:xfrm>
            <a:off x="68180" y="50384"/>
            <a:ext cx="10515600" cy="483395"/>
          </a:xfrm>
          <a:prstGeom prst="rect">
            <a:avLst/>
          </a:prstGeom>
        </p:spPr>
        <p:txBody>
          <a:bodyPr vert="horz" lIns="91440" tIns="45720" rIns="91440" bIns="45720" rtlCol="0" anchor="ctr">
            <a:normAutofit/>
          </a:bodyPr>
          <a:lstStyle/>
          <a:p>
            <a:r>
              <a:rPr lang="en-US"/>
              <a:t>Click to edit Master title style</a:t>
            </a:r>
            <a:endParaRPr lang="en-IN"/>
          </a:p>
        </p:txBody>
      </p:sp>
    </p:spTree>
    <p:extLst>
      <p:ext uri="{BB962C8B-B14F-4D97-AF65-F5344CB8AC3E}">
        <p14:creationId xmlns:p14="http://schemas.microsoft.com/office/powerpoint/2010/main" val="222110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jpeg"/><Relationship Id="rId16"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sv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pic>
        <p:nvPicPr>
          <p:cNvPr id="15" name="Content Placeholder 14">
            <a:extLst>
              <a:ext uri="{FF2B5EF4-FFF2-40B4-BE49-F238E27FC236}">
                <a16:creationId xmlns:a16="http://schemas.microsoft.com/office/drawing/2014/main" id="{345F5A73-1ECC-4C14-B292-4CB293F9C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873" y="2663106"/>
            <a:ext cx="5700254" cy="2676376"/>
          </a:xfrm>
        </p:spPr>
      </p:pic>
      <p:sp>
        <p:nvSpPr>
          <p:cNvPr id="4" name="Flowchart: Document 3"/>
          <p:cNvSpPr/>
          <p:nvPr/>
        </p:nvSpPr>
        <p:spPr>
          <a:xfrm rot="10800000">
            <a:off x="11291" y="3639419"/>
            <a:ext cx="12180709" cy="25050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616"/>
              <a:gd name="connsiteX1" fmla="*/ 21600 w 21600"/>
              <a:gd name="connsiteY1" fmla="*/ 0 h 23616"/>
              <a:gd name="connsiteX2" fmla="*/ 21600 w 21600"/>
              <a:gd name="connsiteY2" fmla="*/ 17322 h 23616"/>
              <a:gd name="connsiteX3" fmla="*/ 0 w 21600"/>
              <a:gd name="connsiteY3" fmla="*/ 20172 h 23616"/>
              <a:gd name="connsiteX4" fmla="*/ 0 w 21600"/>
              <a:gd name="connsiteY4" fmla="*/ 0 h 23616"/>
              <a:gd name="connsiteX0" fmla="*/ 0 w 21600"/>
              <a:gd name="connsiteY0" fmla="*/ 0 h 30581"/>
              <a:gd name="connsiteX1" fmla="*/ 21600 w 21600"/>
              <a:gd name="connsiteY1" fmla="*/ 0 h 30581"/>
              <a:gd name="connsiteX2" fmla="*/ 21600 w 21600"/>
              <a:gd name="connsiteY2" fmla="*/ 17322 h 30581"/>
              <a:gd name="connsiteX3" fmla="*/ 0 w 21600"/>
              <a:gd name="connsiteY3" fmla="*/ 20172 h 30581"/>
              <a:gd name="connsiteX4" fmla="*/ 0 w 21600"/>
              <a:gd name="connsiteY4" fmla="*/ 0 h 3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81">
                <a:moveTo>
                  <a:pt x="0" y="0"/>
                </a:moveTo>
                <a:lnTo>
                  <a:pt x="21600" y="0"/>
                </a:lnTo>
                <a:lnTo>
                  <a:pt x="21600" y="17322"/>
                </a:lnTo>
                <a:cubicBezTo>
                  <a:pt x="10800" y="17322"/>
                  <a:pt x="8495" y="45155"/>
                  <a:pt x="0" y="20172"/>
                </a:cubicBezTo>
                <a:lnTo>
                  <a:pt x="0" y="0"/>
                </a:lnTo>
                <a:close/>
              </a:path>
            </a:pathLst>
          </a:custGeom>
          <a:gradFill flip="none" rotWithShape="1">
            <a:gsLst>
              <a:gs pos="81000">
                <a:srgbClr val="5218C6"/>
              </a:gs>
              <a:gs pos="53000">
                <a:srgbClr val="3D1292"/>
              </a:gs>
              <a:gs pos="10000">
                <a:srgbClr val="3D1292"/>
              </a:gs>
              <a:gs pos="100000">
                <a:srgbClr val="3D1292"/>
              </a:gs>
            </a:gsLst>
            <a:lin ang="2700000" scaled="1"/>
            <a:tileRect/>
          </a:gra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dirty="0"/>
          </a:p>
        </p:txBody>
      </p:sp>
      <p:sp>
        <p:nvSpPr>
          <p:cNvPr id="5" name="Rectangle 4"/>
          <p:cNvSpPr/>
          <p:nvPr/>
        </p:nvSpPr>
        <p:spPr>
          <a:xfrm>
            <a:off x="0" y="0"/>
            <a:ext cx="12192000" cy="638226"/>
          </a:xfrm>
          <a:prstGeom prst="rect">
            <a:avLst/>
          </a:prstGeom>
          <a:gradFill flip="none" rotWithShape="1">
            <a:gsLst>
              <a:gs pos="66000">
                <a:srgbClr val="3E3EC0"/>
              </a:gs>
              <a:gs pos="0">
                <a:schemeClr val="bg1"/>
              </a:gs>
              <a:gs pos="43000">
                <a:srgbClr val="7575D2"/>
              </a:gs>
              <a:gs pos="21000">
                <a:srgbClr val="E2E2F6"/>
              </a:gs>
              <a:gs pos="76000">
                <a:srgbClr val="3E3EC0"/>
              </a:gs>
              <a:gs pos="100000">
                <a:srgbClr val="2E2F8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639" b="98689" l="450" r="99213">
                        <a14:foregroundMark x1="38020" y1="33443" x2="38020" y2="33443"/>
                        <a14:foregroundMark x1="44094" y1="35410" x2="44094" y2="35410"/>
                        <a14:foregroundMark x1="55006" y1="60984" x2="55006" y2="60984"/>
                        <a14:foregroundMark x1="78065" y1="27213" x2="78065" y2="27213"/>
                        <a14:foregroundMark x1="98088" y1="96066" x2="98088" y2="96066"/>
                        <a14:foregroundMark x1="96400" y1="88852" x2="96400" y2="88852"/>
                        <a14:foregroundMark x1="92238" y1="89508" x2="92238" y2="89508"/>
                        <a14:foregroundMark x1="89089" y1="88852" x2="89089" y2="88852"/>
                        <a14:foregroundMark x1="85489" y1="93115" x2="85489" y2="93115"/>
                        <a14:foregroundMark x1="85264" y1="89836" x2="85264" y2="89836"/>
                        <a14:foregroundMark x1="83352" y1="90164" x2="83352" y2="90164"/>
                        <a14:foregroundMark x1="78740" y1="91475" x2="78740" y2="91475"/>
                        <a14:foregroundMark x1="77278" y1="89836" x2="77278" y2="89836"/>
                        <a14:foregroundMark x1="77390" y1="86885" x2="77390" y2="86885"/>
                        <a14:foregroundMark x1="76153" y1="90164" x2="76153" y2="90164"/>
                        <a14:foregroundMark x1="73116" y1="90164" x2="73116" y2="90164"/>
                        <a14:foregroundMark x1="70529" y1="91148" x2="70529" y2="91148"/>
                        <a14:foregroundMark x1="65354" y1="89836" x2="65354" y2="89836"/>
                        <a14:foregroundMark x1="62542" y1="91148" x2="62542" y2="91148"/>
                        <a14:foregroundMark x1="57818" y1="91475" x2="57818" y2="91475"/>
                        <a14:foregroundMark x1="56355" y1="90820" x2="56355" y2="90820"/>
                        <a14:foregroundMark x1="52868" y1="91148" x2="52868" y2="91148"/>
                        <a14:foregroundMark x1="49606" y1="91148" x2="49606" y2="91148"/>
                        <a14:foregroundMark x1="45444" y1="91148" x2="45444" y2="91148"/>
                        <a14:foregroundMark x1="43982" y1="91148" x2="43982" y2="91148"/>
                        <a14:foregroundMark x1="40720" y1="91803" x2="40720" y2="91803"/>
                        <a14:foregroundMark x1="37683" y1="93443" x2="37683" y2="93443"/>
                        <a14:foregroundMark x1="33858" y1="94098" x2="33858" y2="94098"/>
                        <a14:foregroundMark x1="30034" y1="92787" x2="30034" y2="92787"/>
                        <a14:foregroundMark x1="26659" y1="91475" x2="26659" y2="91475"/>
                        <a14:foregroundMark x1="23735" y1="91803" x2="23735" y2="91803"/>
                        <a14:foregroundMark x1="22047" y1="92131" x2="22047" y2="92131"/>
                        <a14:foregroundMark x1="18785" y1="89836" x2="18785" y2="89836"/>
                        <a14:foregroundMark x1="15186" y1="90492" x2="15186" y2="90492"/>
                        <a14:foregroundMark x1="11924" y1="90492" x2="11924" y2="90492"/>
                        <a14:foregroundMark x1="11924" y1="87869" x2="11924" y2="87869"/>
                        <a14:foregroundMark x1="9899" y1="90164" x2="9899" y2="90164"/>
                        <a14:foregroundMark x1="8099" y1="90820" x2="8099" y2="90820"/>
                        <a14:foregroundMark x1="4949" y1="89180" x2="4949" y2="89180"/>
                        <a14:foregroundMark x1="21035" y1="89180" x2="21035" y2="89180"/>
                        <a14:backgroundMark x1="7424" y1="94426" x2="7424" y2="94426"/>
                        <a14:backgroundMark x1="14511" y1="92787" x2="14511" y2="92787"/>
                        <a14:backgroundMark x1="21147" y1="95082" x2="21147" y2="95082"/>
                        <a14:backgroundMark x1="36558" y1="93443" x2="36558" y2="93443"/>
                        <a14:backgroundMark x1="43195" y1="91475" x2="43195" y2="91475"/>
                        <a14:backgroundMark x1="52081" y1="94426" x2="52081" y2="94426"/>
                        <a14:backgroundMark x1="61642" y1="91475" x2="61642" y2="91475"/>
                        <a14:backgroundMark x1="69741" y1="91475" x2="69741" y2="91475"/>
                        <a14:backgroundMark x1="82452" y1="91148" x2="82452" y2="91148"/>
                        <a14:backgroundMark x1="96063" y1="91148" x2="96063" y2="91148"/>
                      </a14:backgroundRemoval>
                    </a14:imgEffect>
                  </a14:imgLayer>
                </a14:imgProps>
              </a:ext>
              <a:ext uri="{28A0092B-C50C-407E-A947-70E740481C1C}">
                <a14:useLocalDpi xmlns:a14="http://schemas.microsoft.com/office/drawing/2010/main" val="0"/>
              </a:ext>
            </a:extLst>
          </a:blip>
          <a:stretch>
            <a:fillRect/>
          </a:stretch>
        </p:blipFill>
        <p:spPr>
          <a:xfrm>
            <a:off x="10286222" y="12700"/>
            <a:ext cx="1905778" cy="653839"/>
          </a:xfrm>
          <a:prstGeom prst="rect">
            <a:avLst/>
          </a:prstGeom>
        </p:spPr>
      </p:pic>
      <p:sp>
        <p:nvSpPr>
          <p:cNvPr id="7" name="Rectangle 6"/>
          <p:cNvSpPr/>
          <p:nvPr/>
        </p:nvSpPr>
        <p:spPr>
          <a:xfrm>
            <a:off x="0" y="0"/>
            <a:ext cx="12192000" cy="6858000"/>
          </a:xfrm>
          <a:prstGeom prst="rect">
            <a:avLst/>
          </a:prstGeom>
          <a:ln>
            <a:solidFill>
              <a:srgbClr val="2E2F8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 </a:t>
            </a:r>
          </a:p>
        </p:txBody>
      </p:sp>
      <p:grpSp>
        <p:nvGrpSpPr>
          <p:cNvPr id="8" name="Group 7"/>
          <p:cNvGrpSpPr/>
          <p:nvPr/>
        </p:nvGrpSpPr>
        <p:grpSpPr>
          <a:xfrm>
            <a:off x="-11291" y="4454510"/>
            <a:ext cx="12203291" cy="2299567"/>
            <a:chOff x="0" y="5196"/>
            <a:chExt cx="7595284" cy="2749141"/>
          </a:xfrm>
        </p:grpSpPr>
        <p:sp>
          <p:nvSpPr>
            <p:cNvPr id="9" name="Flowchart: Document 3"/>
            <p:cNvSpPr/>
            <p:nvPr/>
          </p:nvSpPr>
          <p:spPr>
            <a:xfrm rot="10800000">
              <a:off x="0" y="5196"/>
              <a:ext cx="7588250" cy="24785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616"/>
                <a:gd name="connsiteX1" fmla="*/ 21600 w 21600"/>
                <a:gd name="connsiteY1" fmla="*/ 0 h 23616"/>
                <a:gd name="connsiteX2" fmla="*/ 21600 w 21600"/>
                <a:gd name="connsiteY2" fmla="*/ 17322 h 23616"/>
                <a:gd name="connsiteX3" fmla="*/ 0 w 21600"/>
                <a:gd name="connsiteY3" fmla="*/ 20172 h 23616"/>
                <a:gd name="connsiteX4" fmla="*/ 0 w 21600"/>
                <a:gd name="connsiteY4" fmla="*/ 0 h 23616"/>
                <a:gd name="connsiteX0" fmla="*/ 0 w 21600"/>
                <a:gd name="connsiteY0" fmla="*/ 0 h 24637"/>
                <a:gd name="connsiteX1" fmla="*/ 21600 w 21600"/>
                <a:gd name="connsiteY1" fmla="*/ 0 h 24637"/>
                <a:gd name="connsiteX2" fmla="*/ 21600 w 21600"/>
                <a:gd name="connsiteY2" fmla="*/ 17322 h 24637"/>
                <a:gd name="connsiteX3" fmla="*/ 0 w 21600"/>
                <a:gd name="connsiteY3" fmla="*/ 20172 h 24637"/>
                <a:gd name="connsiteX4" fmla="*/ 0 w 21600"/>
                <a:gd name="connsiteY4" fmla="*/ 0 h 24637"/>
                <a:gd name="connsiteX0" fmla="*/ 0 w 21600"/>
                <a:gd name="connsiteY0" fmla="*/ 0 h 22605"/>
                <a:gd name="connsiteX1" fmla="*/ 21600 w 21600"/>
                <a:gd name="connsiteY1" fmla="*/ 0 h 22605"/>
                <a:gd name="connsiteX2" fmla="*/ 21600 w 21600"/>
                <a:gd name="connsiteY2" fmla="*/ 17322 h 22605"/>
                <a:gd name="connsiteX3" fmla="*/ 0 w 21600"/>
                <a:gd name="connsiteY3" fmla="*/ 20172 h 22605"/>
                <a:gd name="connsiteX4" fmla="*/ 0 w 21600"/>
                <a:gd name="connsiteY4" fmla="*/ 0 h 22605"/>
                <a:gd name="connsiteX0" fmla="*/ 0 w 21600"/>
                <a:gd name="connsiteY0" fmla="*/ 0 h 21906"/>
                <a:gd name="connsiteX1" fmla="*/ 21600 w 21600"/>
                <a:gd name="connsiteY1" fmla="*/ 0 h 21906"/>
                <a:gd name="connsiteX2" fmla="*/ 21600 w 21600"/>
                <a:gd name="connsiteY2" fmla="*/ 17322 h 21906"/>
                <a:gd name="connsiteX3" fmla="*/ 0 w 21600"/>
                <a:gd name="connsiteY3" fmla="*/ 19320 h 21906"/>
                <a:gd name="connsiteX4" fmla="*/ 0 w 21600"/>
                <a:gd name="connsiteY4" fmla="*/ 0 h 21906"/>
                <a:gd name="connsiteX0" fmla="*/ 0 w 21600"/>
                <a:gd name="connsiteY0" fmla="*/ 0 h 22471"/>
                <a:gd name="connsiteX1" fmla="*/ 21600 w 21600"/>
                <a:gd name="connsiteY1" fmla="*/ 0 h 22471"/>
                <a:gd name="connsiteX2" fmla="*/ 21600 w 21600"/>
                <a:gd name="connsiteY2" fmla="*/ 19772 h 22471"/>
                <a:gd name="connsiteX3" fmla="*/ 0 w 21600"/>
                <a:gd name="connsiteY3" fmla="*/ 19320 h 22471"/>
                <a:gd name="connsiteX4" fmla="*/ 0 w 21600"/>
                <a:gd name="connsiteY4" fmla="*/ 0 h 22471"/>
                <a:gd name="connsiteX0" fmla="*/ 0 w 21600"/>
                <a:gd name="connsiteY0" fmla="*/ 0 h 21990"/>
                <a:gd name="connsiteX1" fmla="*/ 21600 w 21600"/>
                <a:gd name="connsiteY1" fmla="*/ 0 h 21990"/>
                <a:gd name="connsiteX2" fmla="*/ 21600 w 21600"/>
                <a:gd name="connsiteY2" fmla="*/ 19772 h 21990"/>
                <a:gd name="connsiteX3" fmla="*/ 120 w 21600"/>
                <a:gd name="connsiteY3" fmla="*/ 18635 h 21990"/>
                <a:gd name="connsiteX4" fmla="*/ 0 w 21600"/>
                <a:gd name="connsiteY4" fmla="*/ 0 h 21990"/>
                <a:gd name="connsiteX0" fmla="*/ 0 w 21600"/>
                <a:gd name="connsiteY0" fmla="*/ 0 h 21944"/>
                <a:gd name="connsiteX1" fmla="*/ 21600 w 21600"/>
                <a:gd name="connsiteY1" fmla="*/ 0 h 21944"/>
                <a:gd name="connsiteX2" fmla="*/ 21580 w 21600"/>
                <a:gd name="connsiteY2" fmla="*/ 19626 h 21944"/>
                <a:gd name="connsiteX3" fmla="*/ 120 w 21600"/>
                <a:gd name="connsiteY3" fmla="*/ 18635 h 21944"/>
                <a:gd name="connsiteX4" fmla="*/ 0 w 21600"/>
                <a:gd name="connsiteY4" fmla="*/ 0 h 21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944">
                  <a:moveTo>
                    <a:pt x="0" y="0"/>
                  </a:moveTo>
                  <a:lnTo>
                    <a:pt x="21600" y="0"/>
                  </a:lnTo>
                  <a:cubicBezTo>
                    <a:pt x="21593" y="6542"/>
                    <a:pt x="21587" y="13084"/>
                    <a:pt x="21580" y="19626"/>
                  </a:cubicBezTo>
                  <a:cubicBezTo>
                    <a:pt x="10780" y="19626"/>
                    <a:pt x="9607" y="25452"/>
                    <a:pt x="120" y="18635"/>
                  </a:cubicBezTo>
                  <a:lnTo>
                    <a:pt x="0" y="0"/>
                  </a:lnTo>
                  <a:close/>
                </a:path>
              </a:pathLst>
            </a:custGeom>
            <a:solidFill>
              <a:srgbClr val="CC0000"/>
            </a:solidFill>
            <a:ln w="12700">
              <a:solidFill>
                <a:schemeClr val="bg1"/>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dirty="0"/>
            </a:p>
          </p:txBody>
        </p:sp>
        <p:sp>
          <p:nvSpPr>
            <p:cNvPr id="10" name="Flowchart: Document 3"/>
            <p:cNvSpPr/>
            <p:nvPr/>
          </p:nvSpPr>
          <p:spPr>
            <a:xfrm rot="10800000">
              <a:off x="7034" y="7034"/>
              <a:ext cx="7588250" cy="27473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616"/>
                <a:gd name="connsiteX1" fmla="*/ 21600 w 21600"/>
                <a:gd name="connsiteY1" fmla="*/ 0 h 23616"/>
                <a:gd name="connsiteX2" fmla="*/ 21600 w 21600"/>
                <a:gd name="connsiteY2" fmla="*/ 17322 h 23616"/>
                <a:gd name="connsiteX3" fmla="*/ 0 w 21600"/>
                <a:gd name="connsiteY3" fmla="*/ 20172 h 23616"/>
                <a:gd name="connsiteX4" fmla="*/ 0 w 21600"/>
                <a:gd name="connsiteY4" fmla="*/ 0 h 2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616">
                  <a:moveTo>
                    <a:pt x="0" y="0"/>
                  </a:moveTo>
                  <a:lnTo>
                    <a:pt x="21600" y="0"/>
                  </a:lnTo>
                  <a:lnTo>
                    <a:pt x="21600" y="17322"/>
                  </a:lnTo>
                  <a:cubicBezTo>
                    <a:pt x="10800" y="17322"/>
                    <a:pt x="9553" y="29333"/>
                    <a:pt x="0" y="20172"/>
                  </a:cubicBezTo>
                  <a:lnTo>
                    <a:pt x="0" y="0"/>
                  </a:lnTo>
                  <a:close/>
                </a:path>
              </a:pathLst>
            </a:custGeom>
            <a:gradFill flip="none" rotWithShape="1">
              <a:gsLst>
                <a:gs pos="81000">
                  <a:srgbClr val="5218C6"/>
                </a:gs>
                <a:gs pos="53000">
                  <a:srgbClr val="3D1292"/>
                </a:gs>
                <a:gs pos="10000">
                  <a:srgbClr val="3D1292"/>
                </a:gs>
                <a:gs pos="100000">
                  <a:srgbClr val="3D1292"/>
                </a:gs>
              </a:gsLst>
              <a:lin ang="2700000" scaled="1"/>
              <a:tileRect/>
            </a:gra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dirty="0"/>
            </a:p>
          </p:txBody>
        </p:sp>
      </p:gr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639" b="98689" l="450" r="99213">
                        <a14:foregroundMark x1="38020" y1="33443" x2="38020" y2="33443"/>
                        <a14:foregroundMark x1="44094" y1="35410" x2="44094" y2="35410"/>
                        <a14:foregroundMark x1="55006" y1="60984" x2="55006" y2="60984"/>
                        <a14:foregroundMark x1="78065" y1="27213" x2="78065" y2="27213"/>
                        <a14:foregroundMark x1="98088" y1="96066" x2="98088" y2="96066"/>
                        <a14:foregroundMark x1="96400" y1="88852" x2="96400" y2="88852"/>
                        <a14:foregroundMark x1="92238" y1="89508" x2="92238" y2="89508"/>
                        <a14:foregroundMark x1="89089" y1="88852" x2="89089" y2="88852"/>
                        <a14:foregroundMark x1="85489" y1="93115" x2="85489" y2="93115"/>
                        <a14:foregroundMark x1="85264" y1="89836" x2="85264" y2="89836"/>
                        <a14:foregroundMark x1="83352" y1="90164" x2="83352" y2="90164"/>
                        <a14:foregroundMark x1="78740" y1="91475" x2="78740" y2="91475"/>
                        <a14:foregroundMark x1="77278" y1="89836" x2="77278" y2="89836"/>
                        <a14:foregroundMark x1="77390" y1="86885" x2="77390" y2="86885"/>
                        <a14:foregroundMark x1="76153" y1="90164" x2="76153" y2="90164"/>
                        <a14:foregroundMark x1="73116" y1="90164" x2="73116" y2="90164"/>
                        <a14:foregroundMark x1="70529" y1="91148" x2="70529" y2="91148"/>
                        <a14:foregroundMark x1="65354" y1="89836" x2="65354" y2="89836"/>
                        <a14:foregroundMark x1="62542" y1="91148" x2="62542" y2="91148"/>
                        <a14:foregroundMark x1="57818" y1="91475" x2="57818" y2="91475"/>
                        <a14:foregroundMark x1="56355" y1="90820" x2="56355" y2="90820"/>
                        <a14:foregroundMark x1="52868" y1="91148" x2="52868" y2="91148"/>
                        <a14:foregroundMark x1="49606" y1="91148" x2="49606" y2="91148"/>
                        <a14:foregroundMark x1="45444" y1="91148" x2="45444" y2="91148"/>
                        <a14:foregroundMark x1="43982" y1="91148" x2="43982" y2="91148"/>
                        <a14:foregroundMark x1="40720" y1="91803" x2="40720" y2="91803"/>
                        <a14:foregroundMark x1="37683" y1="93443" x2="37683" y2="93443"/>
                        <a14:foregroundMark x1="33858" y1="94098" x2="33858" y2="94098"/>
                        <a14:foregroundMark x1="30034" y1="92787" x2="30034" y2="92787"/>
                        <a14:foregroundMark x1="26659" y1="91475" x2="26659" y2="91475"/>
                        <a14:foregroundMark x1="23735" y1="91803" x2="23735" y2="91803"/>
                        <a14:foregroundMark x1="22047" y1="92131" x2="22047" y2="92131"/>
                        <a14:foregroundMark x1="18785" y1="89836" x2="18785" y2="89836"/>
                        <a14:foregroundMark x1="15186" y1="90492" x2="15186" y2="90492"/>
                        <a14:foregroundMark x1="11924" y1="90492" x2="11924" y2="90492"/>
                        <a14:foregroundMark x1="11924" y1="87869" x2="11924" y2="87869"/>
                        <a14:foregroundMark x1="9899" y1="90164" x2="9899" y2="90164"/>
                        <a14:foregroundMark x1="8099" y1="90820" x2="8099" y2="90820"/>
                        <a14:foregroundMark x1="4949" y1="89180" x2="4949" y2="89180"/>
                        <a14:foregroundMark x1="21035" y1="89180" x2="21035" y2="89180"/>
                        <a14:backgroundMark x1="7424" y1="94426" x2="7424" y2="94426"/>
                        <a14:backgroundMark x1="14511" y1="92787" x2="14511" y2="92787"/>
                        <a14:backgroundMark x1="21147" y1="95082" x2="21147" y2="95082"/>
                        <a14:backgroundMark x1="36558" y1="93443" x2="36558" y2="93443"/>
                        <a14:backgroundMark x1="43195" y1="91475" x2="43195" y2="91475"/>
                        <a14:backgroundMark x1="52081" y1="94426" x2="52081" y2="94426"/>
                        <a14:backgroundMark x1="61642" y1="91475" x2="61642" y2="91475"/>
                        <a14:backgroundMark x1="69741" y1="91475" x2="69741" y2="91475"/>
                        <a14:backgroundMark x1="82452" y1="91148" x2="82452" y2="91148"/>
                        <a14:backgroundMark x1="96063" y1="91148" x2="96063" y2="91148"/>
                      </a14:backgroundRemoval>
                    </a14:imgEffect>
                  </a14:imgLayer>
                </a14:imgProps>
              </a:ext>
              <a:ext uri="{28A0092B-C50C-407E-A947-70E740481C1C}">
                <a14:useLocalDpi xmlns:a14="http://schemas.microsoft.com/office/drawing/2010/main" val="0"/>
              </a:ext>
            </a:extLst>
          </a:blip>
          <a:stretch>
            <a:fillRect/>
          </a:stretch>
        </p:blipFill>
        <p:spPr>
          <a:xfrm>
            <a:off x="249676" y="230133"/>
            <a:ext cx="3191896" cy="1095084"/>
          </a:xfrm>
          <a:prstGeom prst="rect">
            <a:avLst/>
          </a:prstGeom>
        </p:spPr>
      </p:pic>
      <p:sp>
        <p:nvSpPr>
          <p:cNvPr id="12" name="Text Box 2"/>
          <p:cNvSpPr txBox="1">
            <a:spLocks noChangeArrowheads="1"/>
          </p:cNvSpPr>
          <p:nvPr/>
        </p:nvSpPr>
        <p:spPr bwMode="auto">
          <a:xfrm>
            <a:off x="2878080" y="4936636"/>
            <a:ext cx="10515600" cy="1756241"/>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algn="ctr">
              <a:lnSpc>
                <a:spcPct val="90000"/>
              </a:lnSpc>
              <a:buSzPct val="25000"/>
            </a:pPr>
            <a:r>
              <a:rPr lang="en-US" sz="2400" dirty="0">
                <a:solidFill>
                  <a:schemeClr val="bg1"/>
                </a:solidFill>
              </a:rPr>
              <a:t>  </a:t>
            </a:r>
          </a:p>
          <a:p>
            <a:pPr algn="ctr">
              <a:lnSpc>
                <a:spcPct val="90000"/>
              </a:lnSpc>
              <a:buSzPct val="25000"/>
            </a:pPr>
            <a:r>
              <a:rPr lang="en-IN" sz="2800" b="1" i="0" dirty="0">
                <a:solidFill>
                  <a:schemeClr val="bg1"/>
                </a:solidFill>
                <a:effectLst/>
                <a:latin typeface="Segoe UI" panose="020B0502040204020203" pitchFamily="34" charset="0"/>
              </a:rPr>
              <a:t>ACAE Annual Conference 2022 </a:t>
            </a:r>
          </a:p>
          <a:p>
            <a:pPr algn="ctr">
              <a:lnSpc>
                <a:spcPct val="90000"/>
              </a:lnSpc>
              <a:buSzPct val="25000"/>
            </a:pPr>
            <a:r>
              <a:rPr lang="en-IN" sz="2400" i="0" dirty="0">
                <a:solidFill>
                  <a:schemeClr val="bg1"/>
                </a:solidFill>
                <a:effectLst/>
                <a:latin typeface="Segoe UI" panose="020B0502040204020203" pitchFamily="34" charset="0"/>
              </a:rPr>
              <a:t>Saturday, 10 Sep, 2022 </a:t>
            </a:r>
          </a:p>
          <a:p>
            <a:pPr algn="ctr">
              <a:lnSpc>
                <a:spcPct val="90000"/>
              </a:lnSpc>
              <a:buSzPct val="25000"/>
            </a:pPr>
            <a:r>
              <a:rPr lang="en-IN" sz="2400" i="0" dirty="0">
                <a:solidFill>
                  <a:schemeClr val="bg1"/>
                </a:solidFill>
                <a:effectLst/>
                <a:latin typeface="Segoe UI" panose="020B0502040204020203" pitchFamily="34" charset="0"/>
              </a:rPr>
              <a:t>at Taj Bengal, Kolkata</a:t>
            </a:r>
            <a:endParaRPr lang="en-IN" sz="2400" dirty="0">
              <a:solidFill>
                <a:schemeClr val="bg1"/>
              </a:solidFill>
            </a:endParaRPr>
          </a:p>
        </p:txBody>
      </p:sp>
      <p:sp>
        <p:nvSpPr>
          <p:cNvPr id="13" name="Text Box 2"/>
          <p:cNvSpPr txBox="1">
            <a:spLocks noChangeArrowheads="1"/>
          </p:cNvSpPr>
          <p:nvPr/>
        </p:nvSpPr>
        <p:spPr bwMode="auto">
          <a:xfrm>
            <a:off x="-1149795" y="6461038"/>
            <a:ext cx="6858831" cy="460080"/>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algn="ctr">
              <a:lnSpc>
                <a:spcPct val="115000"/>
              </a:lnSpc>
              <a:spcBef>
                <a:spcPts val="600"/>
              </a:spcBef>
              <a:spcAft>
                <a:spcPts val="600"/>
              </a:spcAft>
            </a:pPr>
            <a:r>
              <a:rPr lang="en-IN" sz="1200" b="1" dirty="0">
                <a:solidFill>
                  <a:schemeClr val="bg2">
                    <a:lumMod val="90000"/>
                  </a:schemeClr>
                </a:solidFill>
                <a:effectLst/>
                <a:ea typeface="Times New Roman" panose="02020603050405020304" pitchFamily="18" charset="0"/>
                <a:cs typeface="Times New Roman" panose="02020603050405020304" pitchFamily="18" charset="0"/>
              </a:rPr>
              <a:t>All rights reserved to NeSL 	|     Confidential      |       Version 1.1</a:t>
            </a:r>
            <a:endParaRPr lang="en-IN" sz="1000" dirty="0">
              <a:solidFill>
                <a:schemeClr val="bg2">
                  <a:lumMod val="90000"/>
                </a:schemeClr>
              </a:solidFill>
              <a:effectLst/>
              <a:ea typeface="Times New Roman" panose="02020603050405020304" pitchFamily="18" charset="0"/>
              <a:cs typeface="Times New Roman" panose="02020603050405020304" pitchFamily="18" charset="0"/>
            </a:endParaRPr>
          </a:p>
        </p:txBody>
      </p:sp>
      <p:sp>
        <p:nvSpPr>
          <p:cNvPr id="3" name="Text Box 2">
            <a:extLst>
              <a:ext uri="{FF2B5EF4-FFF2-40B4-BE49-F238E27FC236}">
                <a16:creationId xmlns:a16="http://schemas.microsoft.com/office/drawing/2014/main" id="{616AC506-E4B9-E377-9E2C-C85AF8755681}"/>
              </a:ext>
            </a:extLst>
          </p:cNvPr>
          <p:cNvSpPr txBox="1">
            <a:spLocks noChangeArrowheads="1"/>
          </p:cNvSpPr>
          <p:nvPr/>
        </p:nvSpPr>
        <p:spPr bwMode="auto">
          <a:xfrm>
            <a:off x="4341428" y="2289955"/>
            <a:ext cx="7588904" cy="1756241"/>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algn="ctr">
              <a:lnSpc>
                <a:spcPct val="90000"/>
              </a:lnSpc>
              <a:buSzPct val="25000"/>
            </a:pPr>
            <a:r>
              <a:rPr lang="en-US" sz="2400" dirty="0">
                <a:solidFill>
                  <a:srgbClr val="2E2F8F"/>
                </a:solidFill>
              </a:rPr>
              <a:t>  </a:t>
            </a:r>
          </a:p>
          <a:p>
            <a:pPr algn="ctr">
              <a:lnSpc>
                <a:spcPct val="90000"/>
              </a:lnSpc>
              <a:buSzPct val="25000"/>
            </a:pPr>
            <a:r>
              <a:rPr lang="en-IN" sz="2800" b="1" i="0" dirty="0">
                <a:solidFill>
                  <a:srgbClr val="2E2F8F"/>
                </a:solidFill>
                <a:effectLst/>
                <a:latin typeface="Segoe UI" panose="020B0502040204020203" pitchFamily="34" charset="0"/>
              </a:rPr>
              <a:t>Insolvency and Bankruptcy Code, 2016</a:t>
            </a:r>
          </a:p>
          <a:p>
            <a:pPr algn="ctr">
              <a:lnSpc>
                <a:spcPct val="90000"/>
              </a:lnSpc>
              <a:buSzPct val="25000"/>
            </a:pPr>
            <a:r>
              <a:rPr lang="en-IN" sz="2800" b="1" dirty="0">
                <a:solidFill>
                  <a:srgbClr val="2E2F8F"/>
                </a:solidFill>
                <a:latin typeface="Segoe UI" panose="020B0502040204020203" pitchFamily="34" charset="0"/>
              </a:rPr>
              <a:t>And </a:t>
            </a:r>
          </a:p>
          <a:p>
            <a:pPr algn="ctr">
              <a:lnSpc>
                <a:spcPct val="90000"/>
              </a:lnSpc>
              <a:buSzPct val="25000"/>
            </a:pPr>
            <a:r>
              <a:rPr lang="en-IN" sz="2800" b="1" dirty="0">
                <a:solidFill>
                  <a:srgbClr val="2E2F8F"/>
                </a:solidFill>
                <a:latin typeface="Segoe UI" panose="020B0502040204020203" pitchFamily="34" charset="0"/>
              </a:rPr>
              <a:t>Information Utility Services</a:t>
            </a:r>
            <a:endParaRPr lang="en-IN" sz="2400" dirty="0">
              <a:solidFill>
                <a:srgbClr val="2E2F8F"/>
              </a:solidFill>
            </a:endParaRPr>
          </a:p>
        </p:txBody>
      </p:sp>
    </p:spTree>
    <p:extLst>
      <p:ext uri="{BB962C8B-B14F-4D97-AF65-F5344CB8AC3E}">
        <p14:creationId xmlns:p14="http://schemas.microsoft.com/office/powerpoint/2010/main" val="31307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2A68-0FDE-BC4F-CFEF-775A0B0FA9BC}"/>
              </a:ext>
            </a:extLst>
          </p:cNvPr>
          <p:cNvSpPr>
            <a:spLocks noGrp="1"/>
          </p:cNvSpPr>
          <p:nvPr>
            <p:ph type="title"/>
          </p:nvPr>
        </p:nvSpPr>
        <p:spPr/>
        <p:txBody>
          <a:bodyPr>
            <a:normAutofit fontScale="90000"/>
          </a:bodyPr>
          <a:lstStyle/>
          <a:p>
            <a:r>
              <a:rPr lang="en-IN" dirty="0"/>
              <a:t>CIRP cases</a:t>
            </a:r>
          </a:p>
        </p:txBody>
      </p:sp>
      <p:sp>
        <p:nvSpPr>
          <p:cNvPr id="7" name="TextBox 6">
            <a:extLst>
              <a:ext uri="{FF2B5EF4-FFF2-40B4-BE49-F238E27FC236}">
                <a16:creationId xmlns:a16="http://schemas.microsoft.com/office/drawing/2014/main" id="{1F284E97-8281-D756-02DD-9F7FBF7F8F77}"/>
              </a:ext>
            </a:extLst>
          </p:cNvPr>
          <p:cNvSpPr txBox="1"/>
          <p:nvPr/>
        </p:nvSpPr>
        <p:spPr>
          <a:xfrm>
            <a:off x="0" y="531388"/>
            <a:ext cx="6206066" cy="461665"/>
          </a:xfrm>
          <a:prstGeom prst="rect">
            <a:avLst/>
          </a:prstGeom>
          <a:noFill/>
        </p:spPr>
        <p:txBody>
          <a:bodyPr wrap="square">
            <a:spAutoFit/>
          </a:bodyPr>
          <a:lstStyle/>
          <a:p>
            <a:r>
              <a:rPr lang="en-IN" sz="2400" b="1" i="1" dirty="0">
                <a:solidFill>
                  <a:srgbClr val="002060"/>
                </a:solidFill>
              </a:rPr>
              <a:t>(as on Mar 2022)</a:t>
            </a:r>
          </a:p>
        </p:txBody>
      </p:sp>
      <p:pic>
        <p:nvPicPr>
          <p:cNvPr id="4" name="Picture 3">
            <a:extLst>
              <a:ext uri="{FF2B5EF4-FFF2-40B4-BE49-F238E27FC236}">
                <a16:creationId xmlns:a16="http://schemas.microsoft.com/office/drawing/2014/main" id="{00000000-0008-0000-0700-000001180000}"/>
              </a:ext>
            </a:extLst>
          </p:cNvPr>
          <p:cNvPicPr>
            <a:picLocks noChangeAspect="1" noChangeArrowheads="1"/>
          </p:cNvPicPr>
          <p:nvPr/>
        </p:nvPicPr>
        <p:blipFill rotWithShape="1">
          <a:blip r:embed="rId2"/>
          <a:srcRect l="2270" t="4934" r="2663" b="1957"/>
          <a:stretch/>
        </p:blipFill>
        <p:spPr bwMode="auto">
          <a:xfrm>
            <a:off x="127868" y="2515426"/>
            <a:ext cx="5565115" cy="2472266"/>
          </a:xfrm>
          <a:prstGeom prst="rect">
            <a:avLst/>
          </a:prstGeom>
          <a:noFill/>
          <a:ln w="1">
            <a:noFill/>
            <a:miter lim="800000"/>
            <a:headEnd/>
            <a:tailEnd type="none" w="med" len="med"/>
          </a:ln>
          <a:effectLst/>
        </p:spPr>
      </p:pic>
      <p:pic>
        <p:nvPicPr>
          <p:cNvPr id="5" name="Picture 4">
            <a:extLst>
              <a:ext uri="{FF2B5EF4-FFF2-40B4-BE49-F238E27FC236}">
                <a16:creationId xmlns:a16="http://schemas.microsoft.com/office/drawing/2014/main" id="{00000000-0008-0000-0700-000002180000}"/>
              </a:ext>
            </a:extLst>
          </p:cNvPr>
          <p:cNvPicPr>
            <a:picLocks noChangeAspect="1" noChangeArrowheads="1"/>
          </p:cNvPicPr>
          <p:nvPr/>
        </p:nvPicPr>
        <p:blipFill rotWithShape="1">
          <a:blip r:embed="rId3"/>
          <a:srcRect l="5059" t="12007" r="2900" b="2610"/>
          <a:stretch/>
        </p:blipFill>
        <p:spPr bwMode="auto">
          <a:xfrm>
            <a:off x="6096000" y="2657617"/>
            <a:ext cx="5292535" cy="2472267"/>
          </a:xfrm>
          <a:prstGeom prst="rect">
            <a:avLst/>
          </a:prstGeom>
          <a:noFill/>
          <a:ln w="1">
            <a:noFill/>
            <a:miter lim="800000"/>
            <a:headEnd/>
            <a:tailEnd type="none" w="med" len="med"/>
          </a:ln>
          <a:effectLst/>
        </p:spPr>
      </p:pic>
      <p:sp>
        <p:nvSpPr>
          <p:cNvPr id="6" name="TextBox 5">
            <a:extLst>
              <a:ext uri="{FF2B5EF4-FFF2-40B4-BE49-F238E27FC236}">
                <a16:creationId xmlns:a16="http://schemas.microsoft.com/office/drawing/2014/main" id="{37140D83-0AAE-AC62-5EB1-4478597CBCBF}"/>
              </a:ext>
            </a:extLst>
          </p:cNvPr>
          <p:cNvSpPr txBox="1"/>
          <p:nvPr/>
        </p:nvSpPr>
        <p:spPr>
          <a:xfrm>
            <a:off x="6206066" y="1815991"/>
            <a:ext cx="5130801" cy="646331"/>
          </a:xfrm>
          <a:prstGeom prst="rect">
            <a:avLst/>
          </a:prstGeom>
          <a:solidFill>
            <a:schemeClr val="accent5">
              <a:lumMod val="20000"/>
              <a:lumOff val="80000"/>
            </a:schemeClr>
          </a:solidFill>
        </p:spPr>
        <p:txBody>
          <a:bodyPr wrap="square">
            <a:spAutoFit/>
          </a:bodyPr>
          <a:lstStyle/>
          <a:p>
            <a:pPr algn="ctr"/>
            <a:r>
              <a:rPr lang="en-IN" sz="1800" b="1" i="1" dirty="0">
                <a:solidFill>
                  <a:srgbClr val="002060"/>
                </a:solidFill>
              </a:rPr>
              <a:t>Distribution of CIRPs withdrawn </a:t>
            </a:r>
          </a:p>
          <a:p>
            <a:pPr algn="ctr"/>
            <a:r>
              <a:rPr lang="en-IN" sz="1800" i="1" dirty="0">
                <a:solidFill>
                  <a:srgbClr val="002060"/>
                </a:solidFill>
              </a:rPr>
              <a:t>(As per admitted claims)</a:t>
            </a:r>
          </a:p>
        </p:txBody>
      </p:sp>
      <p:sp>
        <p:nvSpPr>
          <p:cNvPr id="8" name="TextBox 7">
            <a:extLst>
              <a:ext uri="{FF2B5EF4-FFF2-40B4-BE49-F238E27FC236}">
                <a16:creationId xmlns:a16="http://schemas.microsoft.com/office/drawing/2014/main" id="{FF7BC836-DF2C-93F8-06BB-B876A90F1458}"/>
              </a:ext>
            </a:extLst>
          </p:cNvPr>
          <p:cNvSpPr txBox="1"/>
          <p:nvPr/>
        </p:nvSpPr>
        <p:spPr>
          <a:xfrm>
            <a:off x="466535" y="1815991"/>
            <a:ext cx="5130801" cy="369332"/>
          </a:xfrm>
          <a:prstGeom prst="rect">
            <a:avLst/>
          </a:prstGeom>
          <a:solidFill>
            <a:schemeClr val="accent5">
              <a:lumMod val="20000"/>
              <a:lumOff val="80000"/>
            </a:schemeClr>
          </a:solidFill>
        </p:spPr>
        <p:txBody>
          <a:bodyPr wrap="square">
            <a:spAutoFit/>
          </a:bodyPr>
          <a:lstStyle/>
          <a:p>
            <a:pPr algn="ctr"/>
            <a:r>
              <a:rPr lang="en-IN" sz="1800" b="1" i="1" dirty="0">
                <a:solidFill>
                  <a:srgbClr val="002060"/>
                </a:solidFill>
              </a:rPr>
              <a:t>Reasons for withdrawals of CIRPs</a:t>
            </a:r>
          </a:p>
        </p:txBody>
      </p:sp>
    </p:spTree>
    <p:extLst>
      <p:ext uri="{BB962C8B-B14F-4D97-AF65-F5344CB8AC3E}">
        <p14:creationId xmlns:p14="http://schemas.microsoft.com/office/powerpoint/2010/main" val="59260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44E7-5641-4133-69B2-DFCB9E39EC0C}"/>
              </a:ext>
            </a:extLst>
          </p:cNvPr>
          <p:cNvSpPr>
            <a:spLocks noGrp="1"/>
          </p:cNvSpPr>
          <p:nvPr>
            <p:ph type="title"/>
          </p:nvPr>
        </p:nvSpPr>
        <p:spPr/>
        <p:txBody>
          <a:bodyPr>
            <a:normAutofit fontScale="90000"/>
          </a:bodyPr>
          <a:lstStyle/>
          <a:p>
            <a:r>
              <a:rPr lang="en-US" dirty="0"/>
              <a:t>The Code in Work</a:t>
            </a:r>
            <a:endParaRPr lang="en-IN" dirty="0"/>
          </a:p>
        </p:txBody>
      </p:sp>
      <p:sp>
        <p:nvSpPr>
          <p:cNvPr id="3" name="Content Placeholder 2">
            <a:extLst>
              <a:ext uri="{FF2B5EF4-FFF2-40B4-BE49-F238E27FC236}">
                <a16:creationId xmlns:a16="http://schemas.microsoft.com/office/drawing/2014/main" id="{73768DBA-63A0-42D4-D7B9-2426044F0FDF}"/>
              </a:ext>
            </a:extLst>
          </p:cNvPr>
          <p:cNvSpPr>
            <a:spLocks noGrp="1"/>
          </p:cNvSpPr>
          <p:nvPr>
            <p:ph idx="1"/>
          </p:nvPr>
        </p:nvSpPr>
        <p:spPr>
          <a:xfrm>
            <a:off x="515754" y="1099930"/>
            <a:ext cx="11093150" cy="5340627"/>
          </a:xfrm>
        </p:spPr>
        <p:txBody>
          <a:bodyPr>
            <a:normAutofit/>
          </a:bodyPr>
          <a:lstStyle/>
          <a:p>
            <a:pPr algn="just"/>
            <a:endParaRPr lang="en-US" sz="3200" b="1" dirty="0"/>
          </a:p>
          <a:p>
            <a:pPr algn="just"/>
            <a:r>
              <a:rPr lang="en-US" sz="3200" b="1" dirty="0"/>
              <a:t>The cumulative recovery (Up to March 31, 2022) </a:t>
            </a:r>
            <a:r>
              <a:rPr lang="en-US" sz="3200" dirty="0"/>
              <a:t>for FCs where resolution took place, stood at Rs 2.25 trillion, much higher than liquidation value of Rs 1.31 trillion. The cumulative admitted claims of FCs till end March 2022 were Rs 6.84 trillion.</a:t>
            </a:r>
          </a:p>
          <a:p>
            <a:pPr algn="just"/>
            <a:r>
              <a:rPr lang="en-US" sz="3200" b="1" dirty="0" err="1"/>
              <a:t>Behavioural</a:t>
            </a:r>
            <a:r>
              <a:rPr lang="en-US" sz="3200" b="1" dirty="0"/>
              <a:t> Change: </a:t>
            </a:r>
            <a:r>
              <a:rPr lang="en-US" sz="3200" dirty="0"/>
              <a:t>18,629 applications for initiation of CIRPs of CDs having underlying default of  5,89,516 crores were resolved before their admission. (Source : Economic Survey)</a:t>
            </a:r>
          </a:p>
          <a:p>
            <a:pPr algn="just"/>
            <a:endParaRPr lang="en-US" dirty="0"/>
          </a:p>
          <a:p>
            <a:pPr algn="just"/>
            <a:endParaRPr lang="en-IN" dirty="0"/>
          </a:p>
        </p:txBody>
      </p:sp>
    </p:spTree>
    <p:extLst>
      <p:ext uri="{BB962C8B-B14F-4D97-AF65-F5344CB8AC3E}">
        <p14:creationId xmlns:p14="http://schemas.microsoft.com/office/powerpoint/2010/main" val="100958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0FA1-9FA9-8221-920A-52263506B7E0}"/>
              </a:ext>
            </a:extLst>
          </p:cNvPr>
          <p:cNvSpPr>
            <a:spLocks noGrp="1"/>
          </p:cNvSpPr>
          <p:nvPr>
            <p:ph type="title"/>
          </p:nvPr>
        </p:nvSpPr>
        <p:spPr/>
        <p:txBody>
          <a:bodyPr>
            <a:normAutofit fontScale="90000"/>
          </a:bodyPr>
          <a:lstStyle/>
          <a:p>
            <a:r>
              <a:rPr lang="en-IN" dirty="0"/>
              <a:t>Voluntary Liquidations</a:t>
            </a:r>
          </a:p>
        </p:txBody>
      </p:sp>
      <p:pic>
        <p:nvPicPr>
          <p:cNvPr id="4" name="Picture 3">
            <a:extLst>
              <a:ext uri="{FF2B5EF4-FFF2-40B4-BE49-F238E27FC236}">
                <a16:creationId xmlns:a16="http://schemas.microsoft.com/office/drawing/2014/main" id="{00000000-0008-0000-1000-000004000000}"/>
              </a:ext>
            </a:extLst>
          </p:cNvPr>
          <p:cNvPicPr>
            <a:picLocks noChangeAspect="1"/>
          </p:cNvPicPr>
          <p:nvPr/>
        </p:nvPicPr>
        <p:blipFill rotWithShape="1">
          <a:blip r:embed="rId2">
            <a:clrChange>
              <a:clrFrom>
                <a:srgbClr val="FEFEFE"/>
              </a:clrFrom>
              <a:clrTo>
                <a:srgbClr val="FEFEFE">
                  <a:alpha val="0"/>
                </a:srgbClr>
              </a:clrTo>
            </a:clrChange>
          </a:blip>
          <a:srcRect l="2272" t="5847" r="1283" b="2349"/>
          <a:stretch/>
        </p:blipFill>
        <p:spPr>
          <a:xfrm>
            <a:off x="-239489" y="1735665"/>
            <a:ext cx="8003423" cy="4309536"/>
          </a:xfrm>
          <a:prstGeom prst="rect">
            <a:avLst/>
          </a:prstGeom>
        </p:spPr>
      </p:pic>
      <p:sp>
        <p:nvSpPr>
          <p:cNvPr id="5" name="TextBox 4">
            <a:extLst>
              <a:ext uri="{FF2B5EF4-FFF2-40B4-BE49-F238E27FC236}">
                <a16:creationId xmlns:a16="http://schemas.microsoft.com/office/drawing/2014/main" id="{EE2991DF-0545-4057-5FD6-2B3CC8798881}"/>
              </a:ext>
            </a:extLst>
          </p:cNvPr>
          <p:cNvSpPr txBox="1"/>
          <p:nvPr/>
        </p:nvSpPr>
        <p:spPr>
          <a:xfrm>
            <a:off x="0" y="531388"/>
            <a:ext cx="8255000" cy="830997"/>
          </a:xfrm>
          <a:prstGeom prst="rect">
            <a:avLst/>
          </a:prstGeom>
          <a:noFill/>
        </p:spPr>
        <p:txBody>
          <a:bodyPr wrap="square">
            <a:spAutoFit/>
          </a:bodyPr>
          <a:lstStyle/>
          <a:p>
            <a:r>
              <a:rPr lang="en-IN" sz="2400" b="1" i="1" dirty="0">
                <a:solidFill>
                  <a:srgbClr val="002060"/>
                </a:solidFill>
              </a:rPr>
              <a:t>(as on Mar 2022)</a:t>
            </a:r>
          </a:p>
          <a:p>
            <a:endParaRPr lang="en-IN" sz="2400" b="1" i="1" dirty="0">
              <a:solidFill>
                <a:srgbClr val="002060"/>
              </a:solidFill>
            </a:endParaRPr>
          </a:p>
        </p:txBody>
      </p:sp>
      <p:sp>
        <p:nvSpPr>
          <p:cNvPr id="6" name="Rectangle: Rounded Corners 5">
            <a:extLst>
              <a:ext uri="{FF2B5EF4-FFF2-40B4-BE49-F238E27FC236}">
                <a16:creationId xmlns:a16="http://schemas.microsoft.com/office/drawing/2014/main" id="{13A7F6AF-86CD-DF29-298C-E85491593CAF}"/>
              </a:ext>
            </a:extLst>
          </p:cNvPr>
          <p:cNvSpPr/>
          <p:nvPr/>
        </p:nvSpPr>
        <p:spPr>
          <a:xfrm>
            <a:off x="7540765" y="4107624"/>
            <a:ext cx="4295955" cy="11315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accent5">
                    <a:lumMod val="50000"/>
                  </a:schemeClr>
                </a:solidFill>
              </a:rPr>
              <a:t>IBC is tool for </a:t>
            </a:r>
          </a:p>
          <a:p>
            <a:pPr algn="ctr"/>
            <a:r>
              <a:rPr lang="en-IN" sz="2400" b="1" dirty="0">
                <a:solidFill>
                  <a:schemeClr val="accent5">
                    <a:lumMod val="50000"/>
                  </a:schemeClr>
                </a:solidFill>
              </a:rPr>
              <a:t>respectful EXIT from Business</a:t>
            </a:r>
          </a:p>
        </p:txBody>
      </p:sp>
    </p:spTree>
    <p:extLst>
      <p:ext uri="{BB962C8B-B14F-4D97-AF65-F5344CB8AC3E}">
        <p14:creationId xmlns:p14="http://schemas.microsoft.com/office/powerpoint/2010/main" val="279174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National E-Governance Services Ltd</a:t>
            </a:r>
          </a:p>
        </p:txBody>
      </p:sp>
      <p:sp>
        <p:nvSpPr>
          <p:cNvPr id="3" name="Content Placeholder 2"/>
          <p:cNvSpPr>
            <a:spLocks noGrp="1"/>
          </p:cNvSpPr>
          <p:nvPr>
            <p:ph idx="1"/>
          </p:nvPr>
        </p:nvSpPr>
        <p:spPr>
          <a:xfrm>
            <a:off x="257371" y="1052086"/>
            <a:ext cx="11633790" cy="791409"/>
          </a:xfrm>
        </p:spPr>
        <p:txBody>
          <a:bodyPr/>
          <a:lstStyle/>
          <a:p>
            <a:pPr>
              <a:spcBef>
                <a:spcPts val="1200"/>
              </a:spcBef>
              <a:spcAft>
                <a:spcPts val="1200"/>
              </a:spcAft>
            </a:pPr>
            <a:r>
              <a:rPr lang="en-IN" sz="2400" b="1" dirty="0"/>
              <a:t>N</a:t>
            </a:r>
            <a:r>
              <a:rPr lang="en-IN" sz="2400" b="1" dirty="0">
                <a:solidFill>
                  <a:srgbClr val="EE1D23"/>
                </a:solidFill>
              </a:rPr>
              <a:t>e</a:t>
            </a:r>
            <a:r>
              <a:rPr lang="en-IN" sz="2400" b="1" dirty="0"/>
              <a:t>SL Shareholding</a:t>
            </a:r>
            <a:endParaRPr lang="en-IN" sz="2400" dirty="0"/>
          </a:p>
        </p:txBody>
      </p:sp>
      <p:grpSp>
        <p:nvGrpSpPr>
          <p:cNvPr id="5" name="Group 4">
            <a:extLst>
              <a:ext uri="{FF2B5EF4-FFF2-40B4-BE49-F238E27FC236}">
                <a16:creationId xmlns:a16="http://schemas.microsoft.com/office/drawing/2014/main" id="{75067724-BB42-439E-92E1-463AFFD05409}"/>
              </a:ext>
            </a:extLst>
          </p:cNvPr>
          <p:cNvGrpSpPr/>
          <p:nvPr/>
        </p:nvGrpSpPr>
        <p:grpSpPr>
          <a:xfrm>
            <a:off x="3651606" y="2018110"/>
            <a:ext cx="5239541" cy="5386459"/>
            <a:chOff x="3599161" y="1776375"/>
            <a:chExt cx="5239541" cy="5386459"/>
          </a:xfrm>
        </p:grpSpPr>
        <p:sp>
          <p:nvSpPr>
            <p:cNvPr id="6" name="TextBox 5">
              <a:extLst>
                <a:ext uri="{FF2B5EF4-FFF2-40B4-BE49-F238E27FC236}">
                  <a16:creationId xmlns:a16="http://schemas.microsoft.com/office/drawing/2014/main" id="{AE41DAC7-672D-48E5-A679-3FDAD02F6D16}"/>
                </a:ext>
              </a:extLst>
            </p:cNvPr>
            <p:cNvSpPr txBox="1"/>
            <p:nvPr/>
          </p:nvSpPr>
          <p:spPr>
            <a:xfrm>
              <a:off x="5642907" y="2241546"/>
              <a:ext cx="1095136" cy="420473"/>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Banks</a:t>
              </a:r>
            </a:p>
          </p:txBody>
        </p:sp>
        <p:grpSp>
          <p:nvGrpSpPr>
            <p:cNvPr id="7" name="Group 6">
              <a:extLst>
                <a:ext uri="{FF2B5EF4-FFF2-40B4-BE49-F238E27FC236}">
                  <a16:creationId xmlns:a16="http://schemas.microsoft.com/office/drawing/2014/main" id="{5A120ED1-4506-4A61-87CD-FAB5776B9A05}"/>
                </a:ext>
              </a:extLst>
            </p:cNvPr>
            <p:cNvGrpSpPr/>
            <p:nvPr/>
          </p:nvGrpSpPr>
          <p:grpSpPr>
            <a:xfrm>
              <a:off x="3599161" y="1776375"/>
              <a:ext cx="5239541" cy="5386459"/>
              <a:chOff x="3599161" y="1776375"/>
              <a:chExt cx="5239541" cy="5386459"/>
            </a:xfrm>
          </p:grpSpPr>
          <p:grpSp>
            <p:nvGrpSpPr>
              <p:cNvPr id="9" name="Group 8">
                <a:extLst>
                  <a:ext uri="{FF2B5EF4-FFF2-40B4-BE49-F238E27FC236}">
                    <a16:creationId xmlns:a16="http://schemas.microsoft.com/office/drawing/2014/main" id="{E2539985-8CD3-4CB8-80C2-F4C4BD413E90}"/>
                  </a:ext>
                </a:extLst>
              </p:cNvPr>
              <p:cNvGrpSpPr/>
              <p:nvPr/>
            </p:nvGrpSpPr>
            <p:grpSpPr>
              <a:xfrm>
                <a:off x="7723033" y="2939696"/>
                <a:ext cx="1115669" cy="2053531"/>
                <a:chOff x="8200108" y="2939696"/>
                <a:chExt cx="1115669" cy="2053531"/>
              </a:xfrm>
            </p:grpSpPr>
            <p:pic>
              <p:nvPicPr>
                <p:cNvPr id="150" name="Picture 149" descr="A close up of a logo&#10;&#10;Description automatically generated">
                  <a:extLst>
                    <a:ext uri="{FF2B5EF4-FFF2-40B4-BE49-F238E27FC236}">
                      <a16:creationId xmlns:a16="http://schemas.microsoft.com/office/drawing/2014/main" id="{856CF4A8-0A29-40FB-8E00-6BC8FA1E1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5692" y="4518195"/>
                  <a:ext cx="844503" cy="475032"/>
                </a:xfrm>
                <a:prstGeom prst="rect">
                  <a:avLst/>
                </a:prstGeom>
              </p:spPr>
            </p:pic>
            <p:pic>
              <p:nvPicPr>
                <p:cNvPr id="151" name="Picture 150" descr="A close up of a logo&#10;&#10;Description automatically generated">
                  <a:extLst>
                    <a:ext uri="{FF2B5EF4-FFF2-40B4-BE49-F238E27FC236}">
                      <a16:creationId xmlns:a16="http://schemas.microsoft.com/office/drawing/2014/main" id="{4B91CD7A-ED3C-4038-975B-23803E2F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108" y="3191629"/>
                  <a:ext cx="1115669" cy="627563"/>
                </a:xfrm>
                <a:prstGeom prst="rect">
                  <a:avLst/>
                </a:prstGeom>
              </p:spPr>
            </p:pic>
            <p:pic>
              <p:nvPicPr>
                <p:cNvPr id="152" name="Picture 151" descr="A picture containing plate, food, mug&#10;&#10;Description automatically generated">
                  <a:extLst>
                    <a:ext uri="{FF2B5EF4-FFF2-40B4-BE49-F238E27FC236}">
                      <a16:creationId xmlns:a16="http://schemas.microsoft.com/office/drawing/2014/main" id="{21572666-C250-4717-8B58-2751832D7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153" y="2939696"/>
                  <a:ext cx="905579" cy="213807"/>
                </a:xfrm>
                <a:prstGeom prst="rect">
                  <a:avLst/>
                </a:prstGeom>
              </p:spPr>
            </p:pic>
            <p:pic>
              <p:nvPicPr>
                <p:cNvPr id="153" name="Picture 152" descr="A picture containing drawing&#10;&#10;Description automatically generated">
                  <a:extLst>
                    <a:ext uri="{FF2B5EF4-FFF2-40B4-BE49-F238E27FC236}">
                      <a16:creationId xmlns:a16="http://schemas.microsoft.com/office/drawing/2014/main" id="{6C637435-EA63-4B04-A994-39E463F82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536" y="3780804"/>
                  <a:ext cx="954812" cy="412530"/>
                </a:xfrm>
                <a:prstGeom prst="rect">
                  <a:avLst/>
                </a:prstGeom>
              </p:spPr>
            </p:pic>
            <p:pic>
              <p:nvPicPr>
                <p:cNvPr id="154" name="Picture 153" descr="A close up of a logo&#10;&#10;Description automatically generated">
                  <a:extLst>
                    <a:ext uri="{FF2B5EF4-FFF2-40B4-BE49-F238E27FC236}">
                      <a16:creationId xmlns:a16="http://schemas.microsoft.com/office/drawing/2014/main" id="{858590C4-325B-4765-8385-E61AA2CE9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569" y="4091068"/>
                  <a:ext cx="249303" cy="325179"/>
                </a:xfrm>
                <a:prstGeom prst="rect">
                  <a:avLst/>
                </a:prstGeom>
              </p:spPr>
            </p:pic>
          </p:grpSp>
          <p:grpSp>
            <p:nvGrpSpPr>
              <p:cNvPr id="10" name="Group 9">
                <a:extLst>
                  <a:ext uri="{FF2B5EF4-FFF2-40B4-BE49-F238E27FC236}">
                    <a16:creationId xmlns:a16="http://schemas.microsoft.com/office/drawing/2014/main" id="{49BBBC36-705A-4608-8761-C0748CA6E29C}"/>
                  </a:ext>
                </a:extLst>
              </p:cNvPr>
              <p:cNvGrpSpPr/>
              <p:nvPr/>
            </p:nvGrpSpPr>
            <p:grpSpPr>
              <a:xfrm>
                <a:off x="5529885" y="1776375"/>
                <a:ext cx="1389720" cy="5386459"/>
                <a:chOff x="11487666" y="3298765"/>
                <a:chExt cx="1508888" cy="5848345"/>
              </a:xfrm>
            </p:grpSpPr>
            <p:sp>
              <p:nvSpPr>
                <p:cNvPr id="47" name="Freeform 35">
                  <a:extLst>
                    <a:ext uri="{FF2B5EF4-FFF2-40B4-BE49-F238E27FC236}">
                      <a16:creationId xmlns:a16="http://schemas.microsoft.com/office/drawing/2014/main" id="{47760D01-615E-455B-A927-B8BAC3E6CE31}"/>
                    </a:ext>
                  </a:extLst>
                </p:cNvPr>
                <p:cNvSpPr>
                  <a:spLocks noChangeAspect="1"/>
                </p:cNvSpPr>
                <p:nvPr/>
              </p:nvSpPr>
              <p:spPr bwMode="auto">
                <a:xfrm flipV="1">
                  <a:off x="11693184" y="7227991"/>
                  <a:ext cx="1053544" cy="1919119"/>
                </a:xfrm>
                <a:custGeom>
                  <a:avLst/>
                  <a:gdLst>
                    <a:gd name="T0" fmla="*/ 173 w 173"/>
                    <a:gd name="T1" fmla="*/ 265 h 316"/>
                    <a:gd name="T2" fmla="*/ 173 w 173"/>
                    <a:gd name="T3" fmla="*/ 0 h 316"/>
                    <a:gd name="T4" fmla="*/ 87 w 173"/>
                    <a:gd name="T5" fmla="*/ 0 h 316"/>
                    <a:gd name="T6" fmla="*/ 0 w 173"/>
                    <a:gd name="T7" fmla="*/ 0 h 316"/>
                    <a:gd name="T8" fmla="*/ 0 w 173"/>
                    <a:gd name="T9" fmla="*/ 265 h 316"/>
                    <a:gd name="T10" fmla="*/ 2 w 173"/>
                    <a:gd name="T11" fmla="*/ 267 h 316"/>
                    <a:gd name="T12" fmla="*/ 84 w 173"/>
                    <a:gd name="T13" fmla="*/ 315 h 316"/>
                    <a:gd name="T14" fmla="*/ 89 w 173"/>
                    <a:gd name="T15" fmla="*/ 315 h 316"/>
                    <a:gd name="T16" fmla="*/ 171 w 173"/>
                    <a:gd name="T17" fmla="*/ 267 h 316"/>
                    <a:gd name="T18" fmla="*/ 173 w 173"/>
                    <a:gd name="T19" fmla="*/ 26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16">
                      <a:moveTo>
                        <a:pt x="173" y="265"/>
                      </a:moveTo>
                      <a:cubicBezTo>
                        <a:pt x="173" y="0"/>
                        <a:pt x="173" y="0"/>
                        <a:pt x="173" y="0"/>
                      </a:cubicBezTo>
                      <a:cubicBezTo>
                        <a:pt x="87" y="0"/>
                        <a:pt x="87" y="0"/>
                        <a:pt x="87" y="0"/>
                      </a:cubicBezTo>
                      <a:cubicBezTo>
                        <a:pt x="0" y="0"/>
                        <a:pt x="0" y="0"/>
                        <a:pt x="0" y="0"/>
                      </a:cubicBezTo>
                      <a:cubicBezTo>
                        <a:pt x="0" y="265"/>
                        <a:pt x="0" y="265"/>
                        <a:pt x="0" y="265"/>
                      </a:cubicBezTo>
                      <a:cubicBezTo>
                        <a:pt x="0" y="266"/>
                        <a:pt x="1" y="267"/>
                        <a:pt x="2" y="267"/>
                      </a:cubicBezTo>
                      <a:cubicBezTo>
                        <a:pt x="84" y="315"/>
                        <a:pt x="84" y="315"/>
                        <a:pt x="84" y="315"/>
                      </a:cubicBezTo>
                      <a:cubicBezTo>
                        <a:pt x="86" y="316"/>
                        <a:pt x="87" y="316"/>
                        <a:pt x="89" y="315"/>
                      </a:cubicBezTo>
                      <a:cubicBezTo>
                        <a:pt x="171" y="267"/>
                        <a:pt x="171" y="267"/>
                        <a:pt x="171" y="267"/>
                      </a:cubicBezTo>
                      <a:cubicBezTo>
                        <a:pt x="172" y="267"/>
                        <a:pt x="173" y="266"/>
                        <a:pt x="173" y="265"/>
                      </a:cubicBezTo>
                      <a:close/>
                    </a:path>
                  </a:pathLst>
                </a:custGeom>
                <a:gradFill flip="none" rotWithShape="1">
                  <a:gsLst>
                    <a:gs pos="69000">
                      <a:schemeClr val="bg1">
                        <a:lumMod val="85000"/>
                        <a:alpha val="33000"/>
                      </a:schemeClr>
                    </a:gs>
                    <a:gs pos="100000">
                      <a:schemeClr val="bg1">
                        <a:lumMod val="85000"/>
                      </a:schemeClr>
                    </a:gs>
                    <a:gs pos="14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7A441D76-B6AE-4F49-97F7-247E9DD47AFB}"/>
                    </a:ext>
                  </a:extLst>
                </p:cNvPr>
                <p:cNvGrpSpPr/>
                <p:nvPr/>
              </p:nvGrpSpPr>
              <p:grpSpPr>
                <a:xfrm>
                  <a:off x="11487667" y="7032048"/>
                  <a:ext cx="1508885" cy="1098392"/>
                  <a:chOff x="11487662" y="7032049"/>
                  <a:chExt cx="1508884" cy="1098392"/>
                </a:xfrm>
              </p:grpSpPr>
              <p:grpSp>
                <p:nvGrpSpPr>
                  <p:cNvPr id="135" name="Group 134">
                    <a:extLst>
                      <a:ext uri="{FF2B5EF4-FFF2-40B4-BE49-F238E27FC236}">
                        <a16:creationId xmlns:a16="http://schemas.microsoft.com/office/drawing/2014/main" id="{BA2AD46B-AE64-4EFD-ADAC-D2DD688DB4CD}"/>
                      </a:ext>
                    </a:extLst>
                  </p:cNvPr>
                  <p:cNvGrpSpPr/>
                  <p:nvPr/>
                </p:nvGrpSpPr>
                <p:grpSpPr>
                  <a:xfrm>
                    <a:off x="11487662" y="7032049"/>
                    <a:ext cx="1508884" cy="1098392"/>
                    <a:chOff x="7648616" y="6982191"/>
                    <a:chExt cx="1508884" cy="1098392"/>
                  </a:xfrm>
                </p:grpSpPr>
                <p:grpSp>
                  <p:nvGrpSpPr>
                    <p:cNvPr id="138" name="Group 137">
                      <a:extLst>
                        <a:ext uri="{FF2B5EF4-FFF2-40B4-BE49-F238E27FC236}">
                          <a16:creationId xmlns:a16="http://schemas.microsoft.com/office/drawing/2014/main" id="{AE8BD564-3EEE-4F97-BB37-A08B8A8911DE}"/>
                        </a:ext>
                      </a:extLst>
                    </p:cNvPr>
                    <p:cNvGrpSpPr/>
                    <p:nvPr/>
                  </p:nvGrpSpPr>
                  <p:grpSpPr>
                    <a:xfrm>
                      <a:off x="7648616" y="7100119"/>
                      <a:ext cx="1508884" cy="980464"/>
                      <a:chOff x="984098" y="1283520"/>
                      <a:chExt cx="1758806" cy="1142862"/>
                    </a:xfrm>
                  </p:grpSpPr>
                  <p:sp>
                    <p:nvSpPr>
                      <p:cNvPr id="146" name="Freeform 358">
                        <a:extLst>
                          <a:ext uri="{FF2B5EF4-FFF2-40B4-BE49-F238E27FC236}">
                            <a16:creationId xmlns:a16="http://schemas.microsoft.com/office/drawing/2014/main" id="{A07DC2C7-956A-4A5B-91E9-0D48AB9E7E3F}"/>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7" name="Group 146">
                        <a:extLst>
                          <a:ext uri="{FF2B5EF4-FFF2-40B4-BE49-F238E27FC236}">
                            <a16:creationId xmlns:a16="http://schemas.microsoft.com/office/drawing/2014/main" id="{4AED0870-EECE-42B3-93D1-6D5ECADD60E5}"/>
                          </a:ext>
                        </a:extLst>
                      </p:cNvPr>
                      <p:cNvGrpSpPr/>
                      <p:nvPr/>
                    </p:nvGrpSpPr>
                    <p:grpSpPr>
                      <a:xfrm>
                        <a:off x="984098" y="1283520"/>
                        <a:ext cx="1758806" cy="1007899"/>
                        <a:chOff x="984098" y="1283520"/>
                        <a:chExt cx="1758806" cy="1007899"/>
                      </a:xfrm>
                    </p:grpSpPr>
                    <p:sp>
                      <p:nvSpPr>
                        <p:cNvPr id="148" name="Freeform 391">
                          <a:extLst>
                            <a:ext uri="{FF2B5EF4-FFF2-40B4-BE49-F238E27FC236}">
                              <a16:creationId xmlns:a16="http://schemas.microsoft.com/office/drawing/2014/main" id="{ADE1BFAB-E5E6-4308-84A4-0D0EC00A0A7C}"/>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390">
                          <a:extLst>
                            <a:ext uri="{FF2B5EF4-FFF2-40B4-BE49-F238E27FC236}">
                              <a16:creationId xmlns:a16="http://schemas.microsoft.com/office/drawing/2014/main" id="{B835E645-C49F-416A-BF5A-EFC42F5EC81D}"/>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9" name="Group 138">
                      <a:extLst>
                        <a:ext uri="{FF2B5EF4-FFF2-40B4-BE49-F238E27FC236}">
                          <a16:creationId xmlns:a16="http://schemas.microsoft.com/office/drawing/2014/main" id="{A451C551-D661-4E53-84C7-64476EE219B2}"/>
                        </a:ext>
                      </a:extLst>
                    </p:cNvPr>
                    <p:cNvGrpSpPr>
                      <a:grpSpLocks noChangeAspect="1"/>
                    </p:cNvGrpSpPr>
                    <p:nvPr/>
                  </p:nvGrpSpPr>
                  <p:grpSpPr>
                    <a:xfrm>
                      <a:off x="7970528" y="6982191"/>
                      <a:ext cx="855104" cy="832442"/>
                      <a:chOff x="3900488" y="6360224"/>
                      <a:chExt cx="614107" cy="597833"/>
                    </a:xfrm>
                  </p:grpSpPr>
                  <p:sp>
                    <p:nvSpPr>
                      <p:cNvPr id="140" name="Freeform 15">
                        <a:extLst>
                          <a:ext uri="{FF2B5EF4-FFF2-40B4-BE49-F238E27FC236}">
                            <a16:creationId xmlns:a16="http://schemas.microsoft.com/office/drawing/2014/main" id="{44971C9C-331E-4994-A6CE-2443D3662EE4}"/>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8">
                        <a:extLst>
                          <a:ext uri="{FF2B5EF4-FFF2-40B4-BE49-F238E27FC236}">
                            <a16:creationId xmlns:a16="http://schemas.microsoft.com/office/drawing/2014/main" id="{C80908FE-988B-496B-9F8A-C247F64B40D4}"/>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19">
                        <a:extLst>
                          <a:ext uri="{FF2B5EF4-FFF2-40B4-BE49-F238E27FC236}">
                            <a16:creationId xmlns:a16="http://schemas.microsoft.com/office/drawing/2014/main" id="{9EEB6E5E-8440-4E14-A10E-4333CBD2CE01}"/>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21">
                        <a:extLst>
                          <a:ext uri="{FF2B5EF4-FFF2-40B4-BE49-F238E27FC236}">
                            <a16:creationId xmlns:a16="http://schemas.microsoft.com/office/drawing/2014/main" id="{31AD2A95-369D-48B7-B884-527E889125F6}"/>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23">
                        <a:extLst>
                          <a:ext uri="{FF2B5EF4-FFF2-40B4-BE49-F238E27FC236}">
                            <a16:creationId xmlns:a16="http://schemas.microsoft.com/office/drawing/2014/main" id="{7F84D236-F742-4E6F-BB32-8C2727B53E83}"/>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25">
                        <a:extLst>
                          <a:ext uri="{FF2B5EF4-FFF2-40B4-BE49-F238E27FC236}">
                            <a16:creationId xmlns:a16="http://schemas.microsoft.com/office/drawing/2014/main" id="{20992882-29E2-43C2-B3BD-B23C69A8A9F7}"/>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36" name="Freeform 33">
                    <a:extLst>
                      <a:ext uri="{FF2B5EF4-FFF2-40B4-BE49-F238E27FC236}">
                        <a16:creationId xmlns:a16="http://schemas.microsoft.com/office/drawing/2014/main" id="{997C3D53-0533-4352-AC19-8C9265879513}"/>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33">
                    <a:extLst>
                      <a:ext uri="{FF2B5EF4-FFF2-40B4-BE49-F238E27FC236}">
                        <a16:creationId xmlns:a16="http://schemas.microsoft.com/office/drawing/2014/main" id="{AD376B91-D5F6-4FAA-9845-13308820D900}"/>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D1810B0E-BBFA-445A-A8F1-CF1B470F2324}"/>
                    </a:ext>
                  </a:extLst>
                </p:cNvPr>
                <p:cNvGrpSpPr/>
                <p:nvPr/>
              </p:nvGrpSpPr>
              <p:grpSpPr>
                <a:xfrm>
                  <a:off x="11487667" y="6584704"/>
                  <a:ext cx="1508885" cy="1098392"/>
                  <a:chOff x="11487662" y="7032049"/>
                  <a:chExt cx="1508884" cy="1098392"/>
                </a:xfrm>
              </p:grpSpPr>
              <p:grpSp>
                <p:nvGrpSpPr>
                  <p:cNvPr id="120" name="Group 119">
                    <a:extLst>
                      <a:ext uri="{FF2B5EF4-FFF2-40B4-BE49-F238E27FC236}">
                        <a16:creationId xmlns:a16="http://schemas.microsoft.com/office/drawing/2014/main" id="{8A870506-CBF3-498C-B64C-7E0596F101EC}"/>
                      </a:ext>
                    </a:extLst>
                  </p:cNvPr>
                  <p:cNvGrpSpPr/>
                  <p:nvPr/>
                </p:nvGrpSpPr>
                <p:grpSpPr>
                  <a:xfrm>
                    <a:off x="11487662" y="7032049"/>
                    <a:ext cx="1508884" cy="1098392"/>
                    <a:chOff x="7648616" y="6982191"/>
                    <a:chExt cx="1508884" cy="1098392"/>
                  </a:xfrm>
                </p:grpSpPr>
                <p:grpSp>
                  <p:nvGrpSpPr>
                    <p:cNvPr id="123" name="Group 122">
                      <a:extLst>
                        <a:ext uri="{FF2B5EF4-FFF2-40B4-BE49-F238E27FC236}">
                          <a16:creationId xmlns:a16="http://schemas.microsoft.com/office/drawing/2014/main" id="{3C647322-ED08-4FF2-80CA-98272FDF6F44}"/>
                        </a:ext>
                      </a:extLst>
                    </p:cNvPr>
                    <p:cNvGrpSpPr/>
                    <p:nvPr/>
                  </p:nvGrpSpPr>
                  <p:grpSpPr>
                    <a:xfrm>
                      <a:off x="7648616" y="7100119"/>
                      <a:ext cx="1508884" cy="980464"/>
                      <a:chOff x="984098" y="1283520"/>
                      <a:chExt cx="1758806" cy="1142862"/>
                    </a:xfrm>
                  </p:grpSpPr>
                  <p:sp>
                    <p:nvSpPr>
                      <p:cNvPr id="131" name="Freeform 358">
                        <a:extLst>
                          <a:ext uri="{FF2B5EF4-FFF2-40B4-BE49-F238E27FC236}">
                            <a16:creationId xmlns:a16="http://schemas.microsoft.com/office/drawing/2014/main" id="{5DD9F5F3-A4EB-4415-A39B-A6E46E876FDC}"/>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3FE0F8BF-B296-44E9-B572-98B8C6FC922E}"/>
                          </a:ext>
                        </a:extLst>
                      </p:cNvPr>
                      <p:cNvGrpSpPr/>
                      <p:nvPr/>
                    </p:nvGrpSpPr>
                    <p:grpSpPr>
                      <a:xfrm>
                        <a:off x="984098" y="1283520"/>
                        <a:ext cx="1758806" cy="1007899"/>
                        <a:chOff x="984098" y="1283520"/>
                        <a:chExt cx="1758806" cy="1007899"/>
                      </a:xfrm>
                    </p:grpSpPr>
                    <p:sp>
                      <p:nvSpPr>
                        <p:cNvPr id="133" name="Freeform 391">
                          <a:extLst>
                            <a:ext uri="{FF2B5EF4-FFF2-40B4-BE49-F238E27FC236}">
                              <a16:creationId xmlns:a16="http://schemas.microsoft.com/office/drawing/2014/main" id="{428F9214-7E01-4D7F-B3A9-F73F68568D06}"/>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390">
                          <a:extLst>
                            <a:ext uri="{FF2B5EF4-FFF2-40B4-BE49-F238E27FC236}">
                              <a16:creationId xmlns:a16="http://schemas.microsoft.com/office/drawing/2014/main" id="{551B6D58-D5A1-4E7E-BAA3-FD533053BB49}"/>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24" name="Group 123">
                      <a:extLst>
                        <a:ext uri="{FF2B5EF4-FFF2-40B4-BE49-F238E27FC236}">
                          <a16:creationId xmlns:a16="http://schemas.microsoft.com/office/drawing/2014/main" id="{0167F964-63EE-4D33-8BB3-32A83E652FF3}"/>
                        </a:ext>
                      </a:extLst>
                    </p:cNvPr>
                    <p:cNvGrpSpPr>
                      <a:grpSpLocks noChangeAspect="1"/>
                    </p:cNvGrpSpPr>
                    <p:nvPr/>
                  </p:nvGrpSpPr>
                  <p:grpSpPr>
                    <a:xfrm>
                      <a:off x="7970528" y="6982191"/>
                      <a:ext cx="855104" cy="832442"/>
                      <a:chOff x="3900488" y="6360224"/>
                      <a:chExt cx="614107" cy="597833"/>
                    </a:xfrm>
                  </p:grpSpPr>
                  <p:sp>
                    <p:nvSpPr>
                      <p:cNvPr id="125" name="Freeform 15">
                        <a:extLst>
                          <a:ext uri="{FF2B5EF4-FFF2-40B4-BE49-F238E27FC236}">
                            <a16:creationId xmlns:a16="http://schemas.microsoft.com/office/drawing/2014/main" id="{751A229D-30F5-4F68-B85E-3BC36ADE1AFC}"/>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18">
                        <a:extLst>
                          <a:ext uri="{FF2B5EF4-FFF2-40B4-BE49-F238E27FC236}">
                            <a16:creationId xmlns:a16="http://schemas.microsoft.com/office/drawing/2014/main" id="{2E299204-9948-4001-AF10-AB9A7F181426}"/>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19">
                        <a:extLst>
                          <a:ext uri="{FF2B5EF4-FFF2-40B4-BE49-F238E27FC236}">
                            <a16:creationId xmlns:a16="http://schemas.microsoft.com/office/drawing/2014/main" id="{D45B8942-3862-4832-9137-86D0C7678278}"/>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21">
                        <a:extLst>
                          <a:ext uri="{FF2B5EF4-FFF2-40B4-BE49-F238E27FC236}">
                            <a16:creationId xmlns:a16="http://schemas.microsoft.com/office/drawing/2014/main" id="{2A25EC88-8821-46AC-BC55-2D00CB050715}"/>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23">
                        <a:extLst>
                          <a:ext uri="{FF2B5EF4-FFF2-40B4-BE49-F238E27FC236}">
                            <a16:creationId xmlns:a16="http://schemas.microsoft.com/office/drawing/2014/main" id="{C2527C99-07B2-427B-B1B4-F4AFBFFD1220}"/>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25">
                        <a:extLst>
                          <a:ext uri="{FF2B5EF4-FFF2-40B4-BE49-F238E27FC236}">
                            <a16:creationId xmlns:a16="http://schemas.microsoft.com/office/drawing/2014/main" id="{D4EDB5C0-B4B7-4C24-9236-F475CF70172E}"/>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1" name="Freeform 33">
                    <a:extLst>
                      <a:ext uri="{FF2B5EF4-FFF2-40B4-BE49-F238E27FC236}">
                        <a16:creationId xmlns:a16="http://schemas.microsoft.com/office/drawing/2014/main" id="{9C05A692-DFB9-4399-81CA-7B3D024177B8}"/>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33">
                    <a:extLst>
                      <a:ext uri="{FF2B5EF4-FFF2-40B4-BE49-F238E27FC236}">
                        <a16:creationId xmlns:a16="http://schemas.microsoft.com/office/drawing/2014/main" id="{88241714-A2E3-448F-81FB-34CC2BFB5415}"/>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 name="Group 49">
                  <a:extLst>
                    <a:ext uri="{FF2B5EF4-FFF2-40B4-BE49-F238E27FC236}">
                      <a16:creationId xmlns:a16="http://schemas.microsoft.com/office/drawing/2014/main" id="{A258FBED-C728-4A59-88EF-8160A41962CF}"/>
                    </a:ext>
                  </a:extLst>
                </p:cNvPr>
                <p:cNvGrpSpPr/>
                <p:nvPr/>
              </p:nvGrpSpPr>
              <p:grpSpPr>
                <a:xfrm>
                  <a:off x="11487667" y="6138572"/>
                  <a:ext cx="1508885" cy="1098392"/>
                  <a:chOff x="11487662" y="7032049"/>
                  <a:chExt cx="1508884" cy="1098392"/>
                </a:xfrm>
              </p:grpSpPr>
              <p:grpSp>
                <p:nvGrpSpPr>
                  <p:cNvPr id="105" name="Group 104">
                    <a:extLst>
                      <a:ext uri="{FF2B5EF4-FFF2-40B4-BE49-F238E27FC236}">
                        <a16:creationId xmlns:a16="http://schemas.microsoft.com/office/drawing/2014/main" id="{2D2E1998-53D2-4680-8C93-B8C8972CDF83}"/>
                      </a:ext>
                    </a:extLst>
                  </p:cNvPr>
                  <p:cNvGrpSpPr/>
                  <p:nvPr/>
                </p:nvGrpSpPr>
                <p:grpSpPr>
                  <a:xfrm>
                    <a:off x="11487662" y="7032049"/>
                    <a:ext cx="1508884" cy="1098392"/>
                    <a:chOff x="7648616" y="6982191"/>
                    <a:chExt cx="1508884" cy="1098392"/>
                  </a:xfrm>
                </p:grpSpPr>
                <p:grpSp>
                  <p:nvGrpSpPr>
                    <p:cNvPr id="108" name="Group 107">
                      <a:extLst>
                        <a:ext uri="{FF2B5EF4-FFF2-40B4-BE49-F238E27FC236}">
                          <a16:creationId xmlns:a16="http://schemas.microsoft.com/office/drawing/2014/main" id="{C73D27C9-2575-4B28-8E4E-A62CF247C55A}"/>
                        </a:ext>
                      </a:extLst>
                    </p:cNvPr>
                    <p:cNvGrpSpPr/>
                    <p:nvPr/>
                  </p:nvGrpSpPr>
                  <p:grpSpPr>
                    <a:xfrm>
                      <a:off x="7648616" y="7100119"/>
                      <a:ext cx="1508884" cy="980464"/>
                      <a:chOff x="984098" y="1283520"/>
                      <a:chExt cx="1758806" cy="1142862"/>
                    </a:xfrm>
                  </p:grpSpPr>
                  <p:sp>
                    <p:nvSpPr>
                      <p:cNvPr id="116" name="Freeform 358">
                        <a:extLst>
                          <a:ext uri="{FF2B5EF4-FFF2-40B4-BE49-F238E27FC236}">
                            <a16:creationId xmlns:a16="http://schemas.microsoft.com/office/drawing/2014/main" id="{D97F95F2-68A0-45AE-A428-8E09CD0866FC}"/>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7D981524-F6C3-4449-BAA8-D66B984D73CF}"/>
                          </a:ext>
                        </a:extLst>
                      </p:cNvPr>
                      <p:cNvGrpSpPr/>
                      <p:nvPr/>
                    </p:nvGrpSpPr>
                    <p:grpSpPr>
                      <a:xfrm>
                        <a:off x="984098" y="1283520"/>
                        <a:ext cx="1758806" cy="1007899"/>
                        <a:chOff x="984098" y="1283520"/>
                        <a:chExt cx="1758806" cy="1007899"/>
                      </a:xfrm>
                    </p:grpSpPr>
                    <p:sp>
                      <p:nvSpPr>
                        <p:cNvPr id="118" name="Freeform 391">
                          <a:extLst>
                            <a:ext uri="{FF2B5EF4-FFF2-40B4-BE49-F238E27FC236}">
                              <a16:creationId xmlns:a16="http://schemas.microsoft.com/office/drawing/2014/main" id="{72FE446A-E786-4C0B-A04C-1FECEF4C7D49}"/>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390">
                          <a:extLst>
                            <a:ext uri="{FF2B5EF4-FFF2-40B4-BE49-F238E27FC236}">
                              <a16:creationId xmlns:a16="http://schemas.microsoft.com/office/drawing/2014/main" id="{D3DB152D-A572-4B99-9ECC-DD0FCD71D938}"/>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09" name="Group 108">
                      <a:extLst>
                        <a:ext uri="{FF2B5EF4-FFF2-40B4-BE49-F238E27FC236}">
                          <a16:creationId xmlns:a16="http://schemas.microsoft.com/office/drawing/2014/main" id="{1E7CFF7B-8F06-4322-9B4D-3D14AC1A5162}"/>
                        </a:ext>
                      </a:extLst>
                    </p:cNvPr>
                    <p:cNvGrpSpPr>
                      <a:grpSpLocks noChangeAspect="1"/>
                    </p:cNvGrpSpPr>
                    <p:nvPr/>
                  </p:nvGrpSpPr>
                  <p:grpSpPr>
                    <a:xfrm>
                      <a:off x="7970528" y="6982191"/>
                      <a:ext cx="855104" cy="832442"/>
                      <a:chOff x="3900488" y="6360224"/>
                      <a:chExt cx="614107" cy="597833"/>
                    </a:xfrm>
                  </p:grpSpPr>
                  <p:sp>
                    <p:nvSpPr>
                      <p:cNvPr id="110" name="Freeform 15">
                        <a:extLst>
                          <a:ext uri="{FF2B5EF4-FFF2-40B4-BE49-F238E27FC236}">
                            <a16:creationId xmlns:a16="http://schemas.microsoft.com/office/drawing/2014/main" id="{DE3F483E-EA53-4BF5-9395-2015B5BDBA55}"/>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18">
                        <a:extLst>
                          <a:ext uri="{FF2B5EF4-FFF2-40B4-BE49-F238E27FC236}">
                            <a16:creationId xmlns:a16="http://schemas.microsoft.com/office/drawing/2014/main" id="{C593D604-182F-4967-BBD3-C6648D97EA26}"/>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19">
                        <a:extLst>
                          <a:ext uri="{FF2B5EF4-FFF2-40B4-BE49-F238E27FC236}">
                            <a16:creationId xmlns:a16="http://schemas.microsoft.com/office/drawing/2014/main" id="{1A6570A7-2D5F-4BF5-A87C-8CE13E367287}"/>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21">
                        <a:extLst>
                          <a:ext uri="{FF2B5EF4-FFF2-40B4-BE49-F238E27FC236}">
                            <a16:creationId xmlns:a16="http://schemas.microsoft.com/office/drawing/2014/main" id="{E55705EC-F7B5-4710-B448-B7E9C65DB99E}"/>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23">
                        <a:extLst>
                          <a:ext uri="{FF2B5EF4-FFF2-40B4-BE49-F238E27FC236}">
                            <a16:creationId xmlns:a16="http://schemas.microsoft.com/office/drawing/2014/main" id="{E6755E5A-A0F8-45B2-BC04-71F855F869C6}"/>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25">
                        <a:extLst>
                          <a:ext uri="{FF2B5EF4-FFF2-40B4-BE49-F238E27FC236}">
                            <a16:creationId xmlns:a16="http://schemas.microsoft.com/office/drawing/2014/main" id="{B78DE796-B487-4F9C-8D4B-0E0B9DA3B128}"/>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06" name="Freeform 33">
                    <a:extLst>
                      <a:ext uri="{FF2B5EF4-FFF2-40B4-BE49-F238E27FC236}">
                        <a16:creationId xmlns:a16="http://schemas.microsoft.com/office/drawing/2014/main" id="{17ABCED6-EC8F-4D40-9069-24036F0A9C54}"/>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33">
                    <a:extLst>
                      <a:ext uri="{FF2B5EF4-FFF2-40B4-BE49-F238E27FC236}">
                        <a16:creationId xmlns:a16="http://schemas.microsoft.com/office/drawing/2014/main" id="{61D0FEE9-1C0A-422F-B8BB-FD9015A84EBD}"/>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12CA0DAC-7C3E-4763-9468-70DF2B0C3D84}"/>
                    </a:ext>
                  </a:extLst>
                </p:cNvPr>
                <p:cNvGrpSpPr/>
                <p:nvPr/>
              </p:nvGrpSpPr>
              <p:grpSpPr>
                <a:xfrm>
                  <a:off x="11487667" y="5677035"/>
                  <a:ext cx="1508885" cy="1098392"/>
                  <a:chOff x="11487662" y="7032049"/>
                  <a:chExt cx="1508884" cy="1098392"/>
                </a:xfrm>
              </p:grpSpPr>
              <p:grpSp>
                <p:nvGrpSpPr>
                  <p:cNvPr id="90" name="Group 89">
                    <a:extLst>
                      <a:ext uri="{FF2B5EF4-FFF2-40B4-BE49-F238E27FC236}">
                        <a16:creationId xmlns:a16="http://schemas.microsoft.com/office/drawing/2014/main" id="{E532D597-F891-4D8E-B912-8B7EF9C1E083}"/>
                      </a:ext>
                    </a:extLst>
                  </p:cNvPr>
                  <p:cNvGrpSpPr/>
                  <p:nvPr/>
                </p:nvGrpSpPr>
                <p:grpSpPr>
                  <a:xfrm>
                    <a:off x="11487662" y="7032049"/>
                    <a:ext cx="1508884" cy="1098392"/>
                    <a:chOff x="7648616" y="6982191"/>
                    <a:chExt cx="1508884" cy="1098392"/>
                  </a:xfrm>
                </p:grpSpPr>
                <p:grpSp>
                  <p:nvGrpSpPr>
                    <p:cNvPr id="93" name="Group 92">
                      <a:extLst>
                        <a:ext uri="{FF2B5EF4-FFF2-40B4-BE49-F238E27FC236}">
                          <a16:creationId xmlns:a16="http://schemas.microsoft.com/office/drawing/2014/main" id="{D1615EEA-3BC9-4C80-A682-FB24FADA0950}"/>
                        </a:ext>
                      </a:extLst>
                    </p:cNvPr>
                    <p:cNvGrpSpPr/>
                    <p:nvPr/>
                  </p:nvGrpSpPr>
                  <p:grpSpPr>
                    <a:xfrm>
                      <a:off x="7648616" y="7100119"/>
                      <a:ext cx="1508884" cy="980464"/>
                      <a:chOff x="984098" y="1283520"/>
                      <a:chExt cx="1758806" cy="1142862"/>
                    </a:xfrm>
                  </p:grpSpPr>
                  <p:sp>
                    <p:nvSpPr>
                      <p:cNvPr id="101" name="Freeform 358">
                        <a:extLst>
                          <a:ext uri="{FF2B5EF4-FFF2-40B4-BE49-F238E27FC236}">
                            <a16:creationId xmlns:a16="http://schemas.microsoft.com/office/drawing/2014/main" id="{D6BB6D97-803C-4E00-9FE4-9E35DE83C21E}"/>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1896FA84-B978-4E4D-A624-AEB064318947}"/>
                          </a:ext>
                        </a:extLst>
                      </p:cNvPr>
                      <p:cNvGrpSpPr/>
                      <p:nvPr/>
                    </p:nvGrpSpPr>
                    <p:grpSpPr>
                      <a:xfrm>
                        <a:off x="984098" y="1283520"/>
                        <a:ext cx="1758806" cy="1007899"/>
                        <a:chOff x="984098" y="1283520"/>
                        <a:chExt cx="1758806" cy="1007899"/>
                      </a:xfrm>
                    </p:grpSpPr>
                    <p:sp>
                      <p:nvSpPr>
                        <p:cNvPr id="103" name="Freeform 391">
                          <a:extLst>
                            <a:ext uri="{FF2B5EF4-FFF2-40B4-BE49-F238E27FC236}">
                              <a16:creationId xmlns:a16="http://schemas.microsoft.com/office/drawing/2014/main" id="{95B571E7-60FE-4FE0-BA23-5D2B29171B8B}"/>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390">
                          <a:extLst>
                            <a:ext uri="{FF2B5EF4-FFF2-40B4-BE49-F238E27FC236}">
                              <a16:creationId xmlns:a16="http://schemas.microsoft.com/office/drawing/2014/main" id="{4ED579F6-4FF1-4CA2-852B-F4F65B4B0C14}"/>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94" name="Group 93">
                      <a:extLst>
                        <a:ext uri="{FF2B5EF4-FFF2-40B4-BE49-F238E27FC236}">
                          <a16:creationId xmlns:a16="http://schemas.microsoft.com/office/drawing/2014/main" id="{5926A58C-722A-4667-9627-A32409195C1E}"/>
                        </a:ext>
                      </a:extLst>
                    </p:cNvPr>
                    <p:cNvGrpSpPr>
                      <a:grpSpLocks noChangeAspect="1"/>
                    </p:cNvGrpSpPr>
                    <p:nvPr/>
                  </p:nvGrpSpPr>
                  <p:grpSpPr>
                    <a:xfrm>
                      <a:off x="7970528" y="6982191"/>
                      <a:ext cx="855104" cy="832442"/>
                      <a:chOff x="3900488" y="6360224"/>
                      <a:chExt cx="614107" cy="597833"/>
                    </a:xfrm>
                  </p:grpSpPr>
                  <p:sp>
                    <p:nvSpPr>
                      <p:cNvPr id="95" name="Freeform 15">
                        <a:extLst>
                          <a:ext uri="{FF2B5EF4-FFF2-40B4-BE49-F238E27FC236}">
                            <a16:creationId xmlns:a16="http://schemas.microsoft.com/office/drawing/2014/main" id="{48F37F61-896F-4AB1-B71B-8204AB23017F}"/>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8">
                        <a:extLst>
                          <a:ext uri="{FF2B5EF4-FFF2-40B4-BE49-F238E27FC236}">
                            <a16:creationId xmlns:a16="http://schemas.microsoft.com/office/drawing/2014/main" id="{B1B02C7B-B552-45E3-A350-71CD1C92690F}"/>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9">
                        <a:extLst>
                          <a:ext uri="{FF2B5EF4-FFF2-40B4-BE49-F238E27FC236}">
                            <a16:creationId xmlns:a16="http://schemas.microsoft.com/office/drawing/2014/main" id="{98AFBEF1-E27D-43E3-B9BC-BFCDAFF995B3}"/>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1">
                        <a:extLst>
                          <a:ext uri="{FF2B5EF4-FFF2-40B4-BE49-F238E27FC236}">
                            <a16:creationId xmlns:a16="http://schemas.microsoft.com/office/drawing/2014/main" id="{2AC72BD1-2A0F-4A71-81E2-49D7FC1F0124}"/>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23">
                        <a:extLst>
                          <a:ext uri="{FF2B5EF4-FFF2-40B4-BE49-F238E27FC236}">
                            <a16:creationId xmlns:a16="http://schemas.microsoft.com/office/drawing/2014/main" id="{72747A2B-F89D-401C-A783-03C403FDFBA9}"/>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25">
                        <a:extLst>
                          <a:ext uri="{FF2B5EF4-FFF2-40B4-BE49-F238E27FC236}">
                            <a16:creationId xmlns:a16="http://schemas.microsoft.com/office/drawing/2014/main" id="{EBA754E0-CD17-43DC-B4A8-C73020076EE0}"/>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91" name="Freeform 33">
                    <a:extLst>
                      <a:ext uri="{FF2B5EF4-FFF2-40B4-BE49-F238E27FC236}">
                        <a16:creationId xmlns:a16="http://schemas.microsoft.com/office/drawing/2014/main" id="{935CEA18-64F6-414B-8A28-C03418F586AA}"/>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3">
                    <a:extLst>
                      <a:ext uri="{FF2B5EF4-FFF2-40B4-BE49-F238E27FC236}">
                        <a16:creationId xmlns:a16="http://schemas.microsoft.com/office/drawing/2014/main" id="{C407BABB-D25F-4BC2-874B-048BA5C2EDE8}"/>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421AF8D5-5FD7-414E-B59C-600D58626090}"/>
                    </a:ext>
                  </a:extLst>
                </p:cNvPr>
                <p:cNvGrpSpPr/>
                <p:nvPr/>
              </p:nvGrpSpPr>
              <p:grpSpPr>
                <a:xfrm>
                  <a:off x="11487667" y="5216232"/>
                  <a:ext cx="1508885" cy="1098392"/>
                  <a:chOff x="11487662" y="7032049"/>
                  <a:chExt cx="1508884" cy="1098392"/>
                </a:xfrm>
              </p:grpSpPr>
              <p:grpSp>
                <p:nvGrpSpPr>
                  <p:cNvPr id="75" name="Group 74">
                    <a:extLst>
                      <a:ext uri="{FF2B5EF4-FFF2-40B4-BE49-F238E27FC236}">
                        <a16:creationId xmlns:a16="http://schemas.microsoft.com/office/drawing/2014/main" id="{5AC6C8CD-FAA3-4D86-83B9-816FB628F13C}"/>
                      </a:ext>
                    </a:extLst>
                  </p:cNvPr>
                  <p:cNvGrpSpPr/>
                  <p:nvPr/>
                </p:nvGrpSpPr>
                <p:grpSpPr>
                  <a:xfrm>
                    <a:off x="11487662" y="7032049"/>
                    <a:ext cx="1508884" cy="1098392"/>
                    <a:chOff x="7648616" y="6982191"/>
                    <a:chExt cx="1508884" cy="1098392"/>
                  </a:xfrm>
                </p:grpSpPr>
                <p:grpSp>
                  <p:nvGrpSpPr>
                    <p:cNvPr id="78" name="Group 77">
                      <a:extLst>
                        <a:ext uri="{FF2B5EF4-FFF2-40B4-BE49-F238E27FC236}">
                          <a16:creationId xmlns:a16="http://schemas.microsoft.com/office/drawing/2014/main" id="{E6A8FE2C-CA7E-418D-943E-F9F4BC73542E}"/>
                        </a:ext>
                      </a:extLst>
                    </p:cNvPr>
                    <p:cNvGrpSpPr/>
                    <p:nvPr/>
                  </p:nvGrpSpPr>
                  <p:grpSpPr>
                    <a:xfrm>
                      <a:off x="7648616" y="7100119"/>
                      <a:ext cx="1508884" cy="980464"/>
                      <a:chOff x="984098" y="1283520"/>
                      <a:chExt cx="1758806" cy="1142862"/>
                    </a:xfrm>
                  </p:grpSpPr>
                  <p:sp>
                    <p:nvSpPr>
                      <p:cNvPr id="86" name="Freeform 358">
                        <a:extLst>
                          <a:ext uri="{FF2B5EF4-FFF2-40B4-BE49-F238E27FC236}">
                            <a16:creationId xmlns:a16="http://schemas.microsoft.com/office/drawing/2014/main" id="{3D4122C9-9EC5-4C74-B071-9CF91E83397D}"/>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DC74911C-FD64-4293-B64B-0358BBBF5EC5}"/>
                          </a:ext>
                        </a:extLst>
                      </p:cNvPr>
                      <p:cNvGrpSpPr/>
                      <p:nvPr/>
                    </p:nvGrpSpPr>
                    <p:grpSpPr>
                      <a:xfrm>
                        <a:off x="984098" y="1283520"/>
                        <a:ext cx="1758806" cy="1007899"/>
                        <a:chOff x="984098" y="1283520"/>
                        <a:chExt cx="1758806" cy="1007899"/>
                      </a:xfrm>
                    </p:grpSpPr>
                    <p:sp>
                      <p:nvSpPr>
                        <p:cNvPr id="88" name="Freeform 391">
                          <a:extLst>
                            <a:ext uri="{FF2B5EF4-FFF2-40B4-BE49-F238E27FC236}">
                              <a16:creationId xmlns:a16="http://schemas.microsoft.com/office/drawing/2014/main" id="{EBE9B5EC-32A7-49B2-943F-CECC392DAF28}"/>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390">
                          <a:extLst>
                            <a:ext uri="{FF2B5EF4-FFF2-40B4-BE49-F238E27FC236}">
                              <a16:creationId xmlns:a16="http://schemas.microsoft.com/office/drawing/2014/main" id="{98EA65FD-118D-465D-A917-3C57C552D5A9}"/>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79" name="Group 78">
                      <a:extLst>
                        <a:ext uri="{FF2B5EF4-FFF2-40B4-BE49-F238E27FC236}">
                          <a16:creationId xmlns:a16="http://schemas.microsoft.com/office/drawing/2014/main" id="{F5453F83-24C2-4284-9580-4705866B7C3C}"/>
                        </a:ext>
                      </a:extLst>
                    </p:cNvPr>
                    <p:cNvGrpSpPr>
                      <a:grpSpLocks noChangeAspect="1"/>
                    </p:cNvGrpSpPr>
                    <p:nvPr/>
                  </p:nvGrpSpPr>
                  <p:grpSpPr>
                    <a:xfrm>
                      <a:off x="7970528" y="6982191"/>
                      <a:ext cx="855104" cy="832442"/>
                      <a:chOff x="3900488" y="6360224"/>
                      <a:chExt cx="614107" cy="597833"/>
                    </a:xfrm>
                  </p:grpSpPr>
                  <p:sp>
                    <p:nvSpPr>
                      <p:cNvPr id="80" name="Freeform 15">
                        <a:extLst>
                          <a:ext uri="{FF2B5EF4-FFF2-40B4-BE49-F238E27FC236}">
                            <a16:creationId xmlns:a16="http://schemas.microsoft.com/office/drawing/2014/main" id="{41A7D6CC-C201-420D-8322-28951446D033}"/>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8">
                        <a:extLst>
                          <a:ext uri="{FF2B5EF4-FFF2-40B4-BE49-F238E27FC236}">
                            <a16:creationId xmlns:a16="http://schemas.microsoft.com/office/drawing/2014/main" id="{92984F5A-A2C0-490F-B0AB-F24CCB473397}"/>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9">
                        <a:extLst>
                          <a:ext uri="{FF2B5EF4-FFF2-40B4-BE49-F238E27FC236}">
                            <a16:creationId xmlns:a16="http://schemas.microsoft.com/office/drawing/2014/main" id="{FB1684E2-E00B-4CB8-875D-344AAF129DDF}"/>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21">
                        <a:extLst>
                          <a:ext uri="{FF2B5EF4-FFF2-40B4-BE49-F238E27FC236}">
                            <a16:creationId xmlns:a16="http://schemas.microsoft.com/office/drawing/2014/main" id="{55C85B24-FC68-4E0A-97AC-5F75BEA99D34}"/>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23">
                        <a:extLst>
                          <a:ext uri="{FF2B5EF4-FFF2-40B4-BE49-F238E27FC236}">
                            <a16:creationId xmlns:a16="http://schemas.microsoft.com/office/drawing/2014/main" id="{506911AA-A16C-42D6-A17B-84A511C71B9C}"/>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25">
                        <a:extLst>
                          <a:ext uri="{FF2B5EF4-FFF2-40B4-BE49-F238E27FC236}">
                            <a16:creationId xmlns:a16="http://schemas.microsoft.com/office/drawing/2014/main" id="{0C25711E-9E6F-4C99-9BCE-7BDEDE0E454D}"/>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6" name="Freeform 33">
                    <a:extLst>
                      <a:ext uri="{FF2B5EF4-FFF2-40B4-BE49-F238E27FC236}">
                        <a16:creationId xmlns:a16="http://schemas.microsoft.com/office/drawing/2014/main" id="{97D8A83F-C2CF-4696-89F5-F107D79EE432}"/>
                      </a:ext>
                    </a:extLst>
                  </p:cNvPr>
                  <p:cNvSpPr>
                    <a:spLocks noChangeAspect="1"/>
                  </p:cNvSpPr>
                  <p:nvPr/>
                </p:nvSpPr>
                <p:spPr bwMode="auto">
                  <a:xfrm>
                    <a:off x="11497162" y="7259641"/>
                    <a:ext cx="735882" cy="772280"/>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33">
                    <a:extLst>
                      <a:ext uri="{FF2B5EF4-FFF2-40B4-BE49-F238E27FC236}">
                        <a16:creationId xmlns:a16="http://schemas.microsoft.com/office/drawing/2014/main" id="{0D1751AF-FB7A-499E-A7C3-D7D96C879956}"/>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1DB87D3D-2A05-4942-A302-E6A6305F9209}"/>
                    </a:ext>
                  </a:extLst>
                </p:cNvPr>
                <p:cNvGrpSpPr/>
                <p:nvPr/>
              </p:nvGrpSpPr>
              <p:grpSpPr>
                <a:xfrm>
                  <a:off x="11487669" y="4753718"/>
                  <a:ext cx="1508885" cy="1098392"/>
                  <a:chOff x="11487662" y="7032049"/>
                  <a:chExt cx="1508884" cy="1098392"/>
                </a:xfrm>
              </p:grpSpPr>
              <p:grpSp>
                <p:nvGrpSpPr>
                  <p:cNvPr id="60" name="Group 59">
                    <a:extLst>
                      <a:ext uri="{FF2B5EF4-FFF2-40B4-BE49-F238E27FC236}">
                        <a16:creationId xmlns:a16="http://schemas.microsoft.com/office/drawing/2014/main" id="{E2F5CC16-C486-4EFD-A158-CF90CB35DAD3}"/>
                      </a:ext>
                    </a:extLst>
                  </p:cNvPr>
                  <p:cNvGrpSpPr/>
                  <p:nvPr/>
                </p:nvGrpSpPr>
                <p:grpSpPr>
                  <a:xfrm>
                    <a:off x="11487662" y="7032049"/>
                    <a:ext cx="1508884" cy="1098392"/>
                    <a:chOff x="7648616" y="6982191"/>
                    <a:chExt cx="1508884" cy="1098392"/>
                  </a:xfrm>
                </p:grpSpPr>
                <p:grpSp>
                  <p:nvGrpSpPr>
                    <p:cNvPr id="63" name="Group 62">
                      <a:extLst>
                        <a:ext uri="{FF2B5EF4-FFF2-40B4-BE49-F238E27FC236}">
                          <a16:creationId xmlns:a16="http://schemas.microsoft.com/office/drawing/2014/main" id="{9EFA8F89-7564-4E27-B869-8110C69E131C}"/>
                        </a:ext>
                      </a:extLst>
                    </p:cNvPr>
                    <p:cNvGrpSpPr/>
                    <p:nvPr/>
                  </p:nvGrpSpPr>
                  <p:grpSpPr>
                    <a:xfrm>
                      <a:off x="7648616" y="7100119"/>
                      <a:ext cx="1508884" cy="980464"/>
                      <a:chOff x="984098" y="1283520"/>
                      <a:chExt cx="1758806" cy="1142862"/>
                    </a:xfrm>
                  </p:grpSpPr>
                  <p:sp>
                    <p:nvSpPr>
                      <p:cNvPr id="71" name="Freeform 358">
                        <a:extLst>
                          <a:ext uri="{FF2B5EF4-FFF2-40B4-BE49-F238E27FC236}">
                            <a16:creationId xmlns:a16="http://schemas.microsoft.com/office/drawing/2014/main" id="{19E3A4CA-7BF4-4640-A9AD-9F304946FABF}"/>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B3226FE6-F6F2-47D3-9649-01AE98B2374C}"/>
                          </a:ext>
                        </a:extLst>
                      </p:cNvPr>
                      <p:cNvGrpSpPr/>
                      <p:nvPr/>
                    </p:nvGrpSpPr>
                    <p:grpSpPr>
                      <a:xfrm>
                        <a:off x="984098" y="1283520"/>
                        <a:ext cx="1758806" cy="1007899"/>
                        <a:chOff x="984098" y="1283520"/>
                        <a:chExt cx="1758806" cy="1007899"/>
                      </a:xfrm>
                    </p:grpSpPr>
                    <p:sp>
                      <p:nvSpPr>
                        <p:cNvPr id="73" name="Freeform 391">
                          <a:extLst>
                            <a:ext uri="{FF2B5EF4-FFF2-40B4-BE49-F238E27FC236}">
                              <a16:creationId xmlns:a16="http://schemas.microsoft.com/office/drawing/2014/main" id="{3ED68AEF-A59A-4DD4-A348-2FA01F2FA692}"/>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390">
                          <a:extLst>
                            <a:ext uri="{FF2B5EF4-FFF2-40B4-BE49-F238E27FC236}">
                              <a16:creationId xmlns:a16="http://schemas.microsoft.com/office/drawing/2014/main" id="{6FB24F1D-5F7F-4BAB-B6F7-1E81CFA3F569}"/>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64" name="Group 63">
                      <a:extLst>
                        <a:ext uri="{FF2B5EF4-FFF2-40B4-BE49-F238E27FC236}">
                          <a16:creationId xmlns:a16="http://schemas.microsoft.com/office/drawing/2014/main" id="{520EC56E-09F5-4013-B1EE-6BBA872918B0}"/>
                        </a:ext>
                      </a:extLst>
                    </p:cNvPr>
                    <p:cNvGrpSpPr>
                      <a:grpSpLocks noChangeAspect="1"/>
                    </p:cNvGrpSpPr>
                    <p:nvPr/>
                  </p:nvGrpSpPr>
                  <p:grpSpPr>
                    <a:xfrm>
                      <a:off x="7970528" y="6982191"/>
                      <a:ext cx="855104" cy="832442"/>
                      <a:chOff x="3900488" y="6360224"/>
                      <a:chExt cx="614107" cy="597833"/>
                    </a:xfrm>
                  </p:grpSpPr>
                  <p:sp>
                    <p:nvSpPr>
                      <p:cNvPr id="65" name="Freeform 15">
                        <a:extLst>
                          <a:ext uri="{FF2B5EF4-FFF2-40B4-BE49-F238E27FC236}">
                            <a16:creationId xmlns:a16="http://schemas.microsoft.com/office/drawing/2014/main" id="{31E190A2-8E6C-44B9-A3F7-2C4FFE07DC97}"/>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8">
                        <a:extLst>
                          <a:ext uri="{FF2B5EF4-FFF2-40B4-BE49-F238E27FC236}">
                            <a16:creationId xmlns:a16="http://schemas.microsoft.com/office/drawing/2014/main" id="{27F7E9DD-BDFE-48DE-A432-340D627ACF98}"/>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9">
                        <a:extLst>
                          <a:ext uri="{FF2B5EF4-FFF2-40B4-BE49-F238E27FC236}">
                            <a16:creationId xmlns:a16="http://schemas.microsoft.com/office/drawing/2014/main" id="{5A359244-5B31-45F8-8553-1143F99AB4FD}"/>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21">
                        <a:extLst>
                          <a:ext uri="{FF2B5EF4-FFF2-40B4-BE49-F238E27FC236}">
                            <a16:creationId xmlns:a16="http://schemas.microsoft.com/office/drawing/2014/main" id="{2AB0E89D-7D51-41FD-BF85-1AB1A9CA0436}"/>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23">
                        <a:extLst>
                          <a:ext uri="{FF2B5EF4-FFF2-40B4-BE49-F238E27FC236}">
                            <a16:creationId xmlns:a16="http://schemas.microsoft.com/office/drawing/2014/main" id="{479773C4-C1B4-4B35-A555-B8B0BC6CCAE8}"/>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25">
                        <a:extLst>
                          <a:ext uri="{FF2B5EF4-FFF2-40B4-BE49-F238E27FC236}">
                            <a16:creationId xmlns:a16="http://schemas.microsoft.com/office/drawing/2014/main" id="{FE1BCF69-36C2-479A-B070-D0E0312EA78A}"/>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61" name="Freeform 33">
                    <a:extLst>
                      <a:ext uri="{FF2B5EF4-FFF2-40B4-BE49-F238E27FC236}">
                        <a16:creationId xmlns:a16="http://schemas.microsoft.com/office/drawing/2014/main" id="{14891901-F6F0-428C-81B5-F041555CA8B6}"/>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33">
                    <a:extLst>
                      <a:ext uri="{FF2B5EF4-FFF2-40B4-BE49-F238E27FC236}">
                        <a16:creationId xmlns:a16="http://schemas.microsoft.com/office/drawing/2014/main" id="{3B47EC11-534A-48AE-A7F3-ED0DE432CBF6}"/>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586794BE-BBBE-4BAC-BEAD-A84F80704F3F}"/>
                    </a:ext>
                  </a:extLst>
                </p:cNvPr>
                <p:cNvGrpSpPr/>
                <p:nvPr/>
              </p:nvGrpSpPr>
              <p:grpSpPr>
                <a:xfrm>
                  <a:off x="11487666" y="4410661"/>
                  <a:ext cx="1508885" cy="980465"/>
                  <a:chOff x="984098" y="1283520"/>
                  <a:chExt cx="1758806" cy="1142862"/>
                </a:xfrm>
              </p:grpSpPr>
              <p:sp>
                <p:nvSpPr>
                  <p:cNvPr id="56" name="Freeform 358">
                    <a:extLst>
                      <a:ext uri="{FF2B5EF4-FFF2-40B4-BE49-F238E27FC236}">
                        <a16:creationId xmlns:a16="http://schemas.microsoft.com/office/drawing/2014/main" id="{971463D7-1F6D-4DF9-8012-8975987B9E8A}"/>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72B97A77-4D81-4A9E-BD19-2226FC8BC439}"/>
                      </a:ext>
                    </a:extLst>
                  </p:cNvPr>
                  <p:cNvGrpSpPr/>
                  <p:nvPr/>
                </p:nvGrpSpPr>
                <p:grpSpPr>
                  <a:xfrm>
                    <a:off x="984098" y="1283520"/>
                    <a:ext cx="1758806" cy="1007899"/>
                    <a:chOff x="984098" y="1283520"/>
                    <a:chExt cx="1758806" cy="1007899"/>
                  </a:xfrm>
                </p:grpSpPr>
                <p:sp>
                  <p:nvSpPr>
                    <p:cNvPr id="58" name="Freeform 391">
                      <a:extLst>
                        <a:ext uri="{FF2B5EF4-FFF2-40B4-BE49-F238E27FC236}">
                          <a16:creationId xmlns:a16="http://schemas.microsoft.com/office/drawing/2014/main" id="{2DF6669B-6209-4BBB-9EA6-B3323CF81DB6}"/>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90">
                      <a:extLst>
                        <a:ext uri="{FF2B5EF4-FFF2-40B4-BE49-F238E27FC236}">
                          <a16:creationId xmlns:a16="http://schemas.microsoft.com/office/drawing/2014/main" id="{2237BC9E-DBFD-48F8-8383-0B5C64A6E146}"/>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55" name="Freeform 35">
                  <a:extLst>
                    <a:ext uri="{FF2B5EF4-FFF2-40B4-BE49-F238E27FC236}">
                      <a16:creationId xmlns:a16="http://schemas.microsoft.com/office/drawing/2014/main" id="{31C032CE-0237-4525-BCDE-613DFDA35507}"/>
                    </a:ext>
                  </a:extLst>
                </p:cNvPr>
                <p:cNvSpPr>
                  <a:spLocks noChangeAspect="1"/>
                </p:cNvSpPr>
                <p:nvPr/>
              </p:nvSpPr>
              <p:spPr bwMode="auto">
                <a:xfrm>
                  <a:off x="11725621" y="3298765"/>
                  <a:ext cx="1053544" cy="1919119"/>
                </a:xfrm>
                <a:custGeom>
                  <a:avLst/>
                  <a:gdLst>
                    <a:gd name="T0" fmla="*/ 173 w 173"/>
                    <a:gd name="T1" fmla="*/ 265 h 316"/>
                    <a:gd name="T2" fmla="*/ 173 w 173"/>
                    <a:gd name="T3" fmla="*/ 0 h 316"/>
                    <a:gd name="T4" fmla="*/ 87 w 173"/>
                    <a:gd name="T5" fmla="*/ 0 h 316"/>
                    <a:gd name="T6" fmla="*/ 0 w 173"/>
                    <a:gd name="T7" fmla="*/ 0 h 316"/>
                    <a:gd name="T8" fmla="*/ 0 w 173"/>
                    <a:gd name="T9" fmla="*/ 265 h 316"/>
                    <a:gd name="T10" fmla="*/ 2 w 173"/>
                    <a:gd name="T11" fmla="*/ 267 h 316"/>
                    <a:gd name="T12" fmla="*/ 84 w 173"/>
                    <a:gd name="T13" fmla="*/ 315 h 316"/>
                    <a:gd name="T14" fmla="*/ 89 w 173"/>
                    <a:gd name="T15" fmla="*/ 315 h 316"/>
                    <a:gd name="T16" fmla="*/ 171 w 173"/>
                    <a:gd name="T17" fmla="*/ 267 h 316"/>
                    <a:gd name="T18" fmla="*/ 173 w 173"/>
                    <a:gd name="T19" fmla="*/ 26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16">
                      <a:moveTo>
                        <a:pt x="173" y="265"/>
                      </a:moveTo>
                      <a:cubicBezTo>
                        <a:pt x="173" y="0"/>
                        <a:pt x="173" y="0"/>
                        <a:pt x="173" y="0"/>
                      </a:cubicBezTo>
                      <a:cubicBezTo>
                        <a:pt x="87" y="0"/>
                        <a:pt x="87" y="0"/>
                        <a:pt x="87" y="0"/>
                      </a:cubicBezTo>
                      <a:cubicBezTo>
                        <a:pt x="0" y="0"/>
                        <a:pt x="0" y="0"/>
                        <a:pt x="0" y="0"/>
                      </a:cubicBezTo>
                      <a:cubicBezTo>
                        <a:pt x="0" y="265"/>
                        <a:pt x="0" y="265"/>
                        <a:pt x="0" y="265"/>
                      </a:cubicBezTo>
                      <a:cubicBezTo>
                        <a:pt x="0" y="266"/>
                        <a:pt x="1" y="267"/>
                        <a:pt x="2" y="267"/>
                      </a:cubicBezTo>
                      <a:cubicBezTo>
                        <a:pt x="84" y="315"/>
                        <a:pt x="84" y="315"/>
                        <a:pt x="84" y="315"/>
                      </a:cubicBezTo>
                      <a:cubicBezTo>
                        <a:pt x="86" y="316"/>
                        <a:pt x="87" y="316"/>
                        <a:pt x="89" y="315"/>
                      </a:cubicBezTo>
                      <a:cubicBezTo>
                        <a:pt x="171" y="267"/>
                        <a:pt x="171" y="267"/>
                        <a:pt x="171" y="267"/>
                      </a:cubicBezTo>
                      <a:cubicBezTo>
                        <a:pt x="172" y="267"/>
                        <a:pt x="173" y="266"/>
                        <a:pt x="173" y="265"/>
                      </a:cubicBezTo>
                      <a:close/>
                    </a:path>
                  </a:pathLst>
                </a:custGeom>
                <a:gradFill flip="none" rotWithShape="1">
                  <a:gsLst>
                    <a:gs pos="69000">
                      <a:schemeClr val="bg1">
                        <a:lumMod val="85000"/>
                        <a:alpha val="33000"/>
                      </a:schemeClr>
                    </a:gs>
                    <a:gs pos="100000">
                      <a:schemeClr val="bg1">
                        <a:lumMod val="85000"/>
                      </a:schemeClr>
                    </a:gs>
                    <a:gs pos="14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2EF2CC47-28A3-411B-9BE8-7847FF73D9E6}"/>
                  </a:ext>
                </a:extLst>
              </p:cNvPr>
              <p:cNvGrpSpPr/>
              <p:nvPr/>
            </p:nvGrpSpPr>
            <p:grpSpPr>
              <a:xfrm>
                <a:off x="3599161" y="2946503"/>
                <a:ext cx="893802" cy="2363105"/>
                <a:chOff x="3984156" y="2946503"/>
                <a:chExt cx="893802" cy="2363105"/>
              </a:xfrm>
            </p:grpSpPr>
            <p:pic>
              <p:nvPicPr>
                <p:cNvPr id="41" name="Picture 40" descr="A picture containing drawing, flower&#10;&#10;Description automatically generated">
                  <a:extLst>
                    <a:ext uri="{FF2B5EF4-FFF2-40B4-BE49-F238E27FC236}">
                      <a16:creationId xmlns:a16="http://schemas.microsoft.com/office/drawing/2014/main" id="{8B5FAAB8-E7B4-4C20-91D8-6F69A633A2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8007" b="35949"/>
                <a:stretch/>
              </p:blipFill>
              <p:spPr>
                <a:xfrm>
                  <a:off x="4005968" y="5108504"/>
                  <a:ext cx="850178" cy="201104"/>
                </a:xfrm>
                <a:prstGeom prst="rect">
                  <a:avLst/>
                </a:prstGeom>
              </p:spPr>
            </p:pic>
            <p:pic>
              <p:nvPicPr>
                <p:cNvPr id="42" name="Picture 41" descr="A picture containing clock, light&#10;&#10;Description automatically generated">
                  <a:extLst>
                    <a:ext uri="{FF2B5EF4-FFF2-40B4-BE49-F238E27FC236}">
                      <a16:creationId xmlns:a16="http://schemas.microsoft.com/office/drawing/2014/main" id="{DF8FBDF7-F521-4C4B-9C72-073F25E08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4156" y="4227519"/>
                  <a:ext cx="893802" cy="176917"/>
                </a:xfrm>
                <a:prstGeom prst="rect">
                  <a:avLst/>
                </a:prstGeom>
              </p:spPr>
            </p:pic>
            <p:pic>
              <p:nvPicPr>
                <p:cNvPr id="43" name="Picture 42" descr="A close up of a sign&#10;&#10;Description automatically generated">
                  <a:extLst>
                    <a:ext uri="{FF2B5EF4-FFF2-40B4-BE49-F238E27FC236}">
                      <a16:creationId xmlns:a16="http://schemas.microsoft.com/office/drawing/2014/main" id="{A8890179-9F1F-4A7D-BBEF-623191CECA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258" y="4662921"/>
                  <a:ext cx="803599" cy="203979"/>
                </a:xfrm>
                <a:prstGeom prst="rect">
                  <a:avLst/>
                </a:prstGeom>
              </p:spPr>
            </p:pic>
            <p:pic>
              <p:nvPicPr>
                <p:cNvPr id="44" name="Picture 43" descr="A picture containing wheel, drawing&#10;&#10;Description automatically generated">
                  <a:extLst>
                    <a:ext uri="{FF2B5EF4-FFF2-40B4-BE49-F238E27FC236}">
                      <a16:creationId xmlns:a16="http://schemas.microsoft.com/office/drawing/2014/main" id="{0C0DCA3B-6C0E-408B-838E-ED00459B3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1654" y="2946503"/>
                  <a:ext cx="738807" cy="258005"/>
                </a:xfrm>
                <a:prstGeom prst="rect">
                  <a:avLst/>
                </a:prstGeom>
              </p:spPr>
            </p:pic>
            <p:pic>
              <p:nvPicPr>
                <p:cNvPr id="45" name="Picture 44" descr="A picture containing plate&#10;&#10;Description automatically generated">
                  <a:extLst>
                    <a:ext uri="{FF2B5EF4-FFF2-40B4-BE49-F238E27FC236}">
                      <a16:creationId xmlns:a16="http://schemas.microsoft.com/office/drawing/2014/main" id="{097E6DD3-A64D-4EF0-9FB0-0FE1EAB7A2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4616" y="3383923"/>
                  <a:ext cx="812883" cy="215999"/>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3F5A9618-7181-431D-BA58-AAFC17B0345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47392" y="3797515"/>
                  <a:ext cx="767331" cy="243341"/>
                </a:xfrm>
                <a:prstGeom prst="rect">
                  <a:avLst/>
                </a:prstGeom>
              </p:spPr>
            </p:pic>
          </p:grpSp>
          <p:grpSp>
            <p:nvGrpSpPr>
              <p:cNvPr id="12" name="Group 11">
                <a:extLst>
                  <a:ext uri="{FF2B5EF4-FFF2-40B4-BE49-F238E27FC236}">
                    <a16:creationId xmlns:a16="http://schemas.microsoft.com/office/drawing/2014/main" id="{E29E647E-FA5D-484A-A724-89B84947F282}"/>
                  </a:ext>
                </a:extLst>
              </p:cNvPr>
              <p:cNvGrpSpPr/>
              <p:nvPr/>
            </p:nvGrpSpPr>
            <p:grpSpPr>
              <a:xfrm>
                <a:off x="6896730" y="2860424"/>
                <a:ext cx="1139538" cy="2118036"/>
                <a:chOff x="8676701" y="3685035"/>
                <a:chExt cx="1000940" cy="1860428"/>
              </a:xfrm>
            </p:grpSpPr>
            <p:sp>
              <p:nvSpPr>
                <p:cNvPr id="28" name="TextBox 27">
                  <a:extLst>
                    <a:ext uri="{FF2B5EF4-FFF2-40B4-BE49-F238E27FC236}">
                      <a16:creationId xmlns:a16="http://schemas.microsoft.com/office/drawing/2014/main" id="{ABAA6124-DCB6-4DA6-837C-8C37D7B9D695}"/>
                    </a:ext>
                  </a:extLst>
                </p:cNvPr>
                <p:cNvSpPr txBox="1"/>
                <p:nvPr/>
              </p:nvSpPr>
              <p:spPr>
                <a:xfrm>
                  <a:off x="8906336" y="3685035"/>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5%</a:t>
                  </a:r>
                </a:p>
              </p:txBody>
            </p:sp>
            <p:cxnSp>
              <p:nvCxnSpPr>
                <p:cNvPr id="29" name="Straight Connector 28">
                  <a:extLst>
                    <a:ext uri="{FF2B5EF4-FFF2-40B4-BE49-F238E27FC236}">
                      <a16:creationId xmlns:a16="http://schemas.microsoft.com/office/drawing/2014/main" id="{497EF5F5-4818-4AB3-A715-45634636A0EF}"/>
                    </a:ext>
                  </a:extLst>
                </p:cNvPr>
                <p:cNvCxnSpPr>
                  <a:cxnSpLocks/>
                </p:cNvCxnSpPr>
                <p:nvPr/>
              </p:nvCxnSpPr>
              <p:spPr>
                <a:xfrm flipV="1">
                  <a:off x="8676701" y="388962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BCD75C4-AC6D-4DA9-9AB4-2884D02AA0D0}"/>
                    </a:ext>
                  </a:extLst>
                </p:cNvPr>
                <p:cNvCxnSpPr>
                  <a:cxnSpLocks/>
                </p:cNvCxnSpPr>
                <p:nvPr/>
              </p:nvCxnSpPr>
              <p:spPr>
                <a:xfrm flipV="1">
                  <a:off x="8676701" y="427265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D1F9EC-4FF9-4BB1-A706-0498A3443D7E}"/>
                    </a:ext>
                  </a:extLst>
                </p:cNvPr>
                <p:cNvCxnSpPr>
                  <a:cxnSpLocks/>
                </p:cNvCxnSpPr>
                <p:nvPr/>
              </p:nvCxnSpPr>
              <p:spPr>
                <a:xfrm flipV="1">
                  <a:off x="8676701" y="462904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D1DBC6-32F9-4B83-BE20-334A28E17631}"/>
                    </a:ext>
                  </a:extLst>
                </p:cNvPr>
                <p:cNvCxnSpPr>
                  <a:cxnSpLocks/>
                </p:cNvCxnSpPr>
                <p:nvPr/>
              </p:nvCxnSpPr>
              <p:spPr>
                <a:xfrm flipV="1">
                  <a:off x="8683513" y="5004637"/>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0BB040-6516-480A-976D-B8C2DCC09E20}"/>
                    </a:ext>
                  </a:extLst>
                </p:cNvPr>
                <p:cNvCxnSpPr>
                  <a:cxnSpLocks/>
                </p:cNvCxnSpPr>
                <p:nvPr/>
              </p:nvCxnSpPr>
              <p:spPr>
                <a:xfrm flipV="1">
                  <a:off x="8683513" y="5376127"/>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3B2380-9286-4E2F-98D7-F1FA5E444D65}"/>
                    </a:ext>
                  </a:extLst>
                </p:cNvPr>
                <p:cNvSpPr txBox="1"/>
                <p:nvPr/>
              </p:nvSpPr>
              <p:spPr>
                <a:xfrm>
                  <a:off x="8906336" y="4069371"/>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5%</a:t>
                  </a:r>
                </a:p>
              </p:txBody>
            </p:sp>
            <p:sp>
              <p:nvSpPr>
                <p:cNvPr id="36" name="TextBox 35">
                  <a:extLst>
                    <a:ext uri="{FF2B5EF4-FFF2-40B4-BE49-F238E27FC236}">
                      <a16:creationId xmlns:a16="http://schemas.microsoft.com/office/drawing/2014/main" id="{DB8E2FE3-6B6A-4E0D-9A30-94520DF10192}"/>
                    </a:ext>
                  </a:extLst>
                </p:cNvPr>
                <p:cNvSpPr txBox="1"/>
                <p:nvPr/>
              </p:nvSpPr>
              <p:spPr>
                <a:xfrm>
                  <a:off x="8906336" y="4459478"/>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5%</a:t>
                  </a:r>
                </a:p>
              </p:txBody>
            </p:sp>
            <p:sp>
              <p:nvSpPr>
                <p:cNvPr id="38" name="TextBox 37">
                  <a:extLst>
                    <a:ext uri="{FF2B5EF4-FFF2-40B4-BE49-F238E27FC236}">
                      <a16:creationId xmlns:a16="http://schemas.microsoft.com/office/drawing/2014/main" id="{B98A47E0-C123-4FAF-8C04-2643E1D2FB78}"/>
                    </a:ext>
                  </a:extLst>
                </p:cNvPr>
                <p:cNvSpPr txBox="1"/>
                <p:nvPr/>
              </p:nvSpPr>
              <p:spPr>
                <a:xfrm>
                  <a:off x="8906336" y="5176131"/>
                  <a:ext cx="771305"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1.6%</a:t>
                  </a:r>
                </a:p>
              </p:txBody>
            </p:sp>
            <p:sp>
              <p:nvSpPr>
                <p:cNvPr id="39" name="TextBox 38">
                  <a:extLst>
                    <a:ext uri="{FF2B5EF4-FFF2-40B4-BE49-F238E27FC236}">
                      <a16:creationId xmlns:a16="http://schemas.microsoft.com/office/drawing/2014/main" id="{6CCBC037-C0FB-41AE-9130-9BDD3068A0D4}"/>
                    </a:ext>
                  </a:extLst>
                </p:cNvPr>
                <p:cNvSpPr txBox="1"/>
                <p:nvPr/>
              </p:nvSpPr>
              <p:spPr>
                <a:xfrm>
                  <a:off x="8899471" y="4830830"/>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2%</a:t>
                  </a:r>
                </a:p>
              </p:txBody>
            </p:sp>
          </p:grpSp>
          <p:grpSp>
            <p:nvGrpSpPr>
              <p:cNvPr id="13" name="Group 12">
                <a:extLst>
                  <a:ext uri="{FF2B5EF4-FFF2-40B4-BE49-F238E27FC236}">
                    <a16:creationId xmlns:a16="http://schemas.microsoft.com/office/drawing/2014/main" id="{3DD35D2E-3B91-4D90-BB0E-E24BFA2F7076}"/>
                  </a:ext>
                </a:extLst>
              </p:cNvPr>
              <p:cNvGrpSpPr/>
              <p:nvPr/>
            </p:nvGrpSpPr>
            <p:grpSpPr>
              <a:xfrm flipH="1">
                <a:off x="4379216" y="2860424"/>
                <a:ext cx="1162149" cy="2973237"/>
                <a:chOff x="8676701" y="3685035"/>
                <a:chExt cx="1020802" cy="2611614"/>
              </a:xfrm>
            </p:grpSpPr>
            <p:sp>
              <p:nvSpPr>
                <p:cNvPr id="14" name="TextBox 13">
                  <a:extLst>
                    <a:ext uri="{FF2B5EF4-FFF2-40B4-BE49-F238E27FC236}">
                      <a16:creationId xmlns:a16="http://schemas.microsoft.com/office/drawing/2014/main" id="{F8473F77-9C14-45D5-83CE-2ABC664FC2EF}"/>
                    </a:ext>
                  </a:extLst>
                </p:cNvPr>
                <p:cNvSpPr txBox="1"/>
                <p:nvPr/>
              </p:nvSpPr>
              <p:spPr>
                <a:xfrm>
                  <a:off x="8947540" y="3685035"/>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10%</a:t>
                  </a:r>
                </a:p>
              </p:txBody>
            </p:sp>
            <p:cxnSp>
              <p:nvCxnSpPr>
                <p:cNvPr id="15" name="Straight Connector 14">
                  <a:extLst>
                    <a:ext uri="{FF2B5EF4-FFF2-40B4-BE49-F238E27FC236}">
                      <a16:creationId xmlns:a16="http://schemas.microsoft.com/office/drawing/2014/main" id="{0F01F466-E5F0-468E-BD83-C856378585B8}"/>
                    </a:ext>
                  </a:extLst>
                </p:cNvPr>
                <p:cNvCxnSpPr>
                  <a:cxnSpLocks/>
                </p:cNvCxnSpPr>
                <p:nvPr/>
              </p:nvCxnSpPr>
              <p:spPr>
                <a:xfrm flipV="1">
                  <a:off x="8676701" y="388962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AA1390-77B9-4B45-9FD7-3F43056202B7}"/>
                    </a:ext>
                  </a:extLst>
                </p:cNvPr>
                <p:cNvCxnSpPr>
                  <a:cxnSpLocks/>
                </p:cNvCxnSpPr>
                <p:nvPr/>
              </p:nvCxnSpPr>
              <p:spPr>
                <a:xfrm flipV="1">
                  <a:off x="8676701" y="427265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E4E5C4-B306-40F0-BAE9-93180C75A0EF}"/>
                    </a:ext>
                  </a:extLst>
                </p:cNvPr>
                <p:cNvCxnSpPr>
                  <a:cxnSpLocks/>
                </p:cNvCxnSpPr>
                <p:nvPr/>
              </p:nvCxnSpPr>
              <p:spPr>
                <a:xfrm flipV="1">
                  <a:off x="8676701" y="462904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AF21C6-2C33-40F3-9DF2-ABB642FA71AB}"/>
                    </a:ext>
                  </a:extLst>
                </p:cNvPr>
                <p:cNvCxnSpPr>
                  <a:cxnSpLocks/>
                </p:cNvCxnSpPr>
                <p:nvPr/>
              </p:nvCxnSpPr>
              <p:spPr>
                <a:xfrm flipV="1">
                  <a:off x="8683513" y="5004637"/>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BF12F9-61E5-470A-A964-401333BB85FB}"/>
                    </a:ext>
                  </a:extLst>
                </p:cNvPr>
                <p:cNvCxnSpPr>
                  <a:cxnSpLocks/>
                </p:cNvCxnSpPr>
                <p:nvPr/>
              </p:nvCxnSpPr>
              <p:spPr>
                <a:xfrm flipV="1">
                  <a:off x="8683513" y="5376127"/>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17C4DA-7627-41ED-8613-BE2978ADC78D}"/>
                    </a:ext>
                  </a:extLst>
                </p:cNvPr>
                <p:cNvCxnSpPr>
                  <a:cxnSpLocks/>
                </p:cNvCxnSpPr>
                <p:nvPr/>
              </p:nvCxnSpPr>
              <p:spPr>
                <a:xfrm flipV="1">
                  <a:off x="8683513" y="5730985"/>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CAE2B7-CC87-40AE-9E03-4D0896320F5E}"/>
                    </a:ext>
                  </a:extLst>
                </p:cNvPr>
                <p:cNvCxnSpPr>
                  <a:cxnSpLocks/>
                </p:cNvCxnSpPr>
                <p:nvPr/>
              </p:nvCxnSpPr>
              <p:spPr>
                <a:xfrm flipV="1">
                  <a:off x="8683513" y="6105214"/>
                  <a:ext cx="289673" cy="160958"/>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2EFA31-374B-4BAD-9408-15A761A1B12F}"/>
                    </a:ext>
                  </a:extLst>
                </p:cNvPr>
                <p:cNvSpPr txBox="1"/>
                <p:nvPr/>
              </p:nvSpPr>
              <p:spPr>
                <a:xfrm>
                  <a:off x="8947540" y="4069371"/>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10%</a:t>
                  </a:r>
                </a:p>
              </p:txBody>
            </p:sp>
            <p:sp>
              <p:nvSpPr>
                <p:cNvPr id="23" name="TextBox 22">
                  <a:extLst>
                    <a:ext uri="{FF2B5EF4-FFF2-40B4-BE49-F238E27FC236}">
                      <a16:creationId xmlns:a16="http://schemas.microsoft.com/office/drawing/2014/main" id="{B3672B7A-415A-4D42-887F-D86E3BEFAEA6}"/>
                    </a:ext>
                  </a:extLst>
                </p:cNvPr>
                <p:cNvSpPr txBox="1"/>
                <p:nvPr/>
              </p:nvSpPr>
              <p:spPr>
                <a:xfrm>
                  <a:off x="8947540" y="4459478"/>
                  <a:ext cx="665743" cy="32441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14%</a:t>
                  </a:r>
                </a:p>
              </p:txBody>
            </p:sp>
            <p:sp>
              <p:nvSpPr>
                <p:cNvPr id="24" name="TextBox 23">
                  <a:extLst>
                    <a:ext uri="{FF2B5EF4-FFF2-40B4-BE49-F238E27FC236}">
                      <a16:creationId xmlns:a16="http://schemas.microsoft.com/office/drawing/2014/main" id="{4969A964-5EF5-4A61-8533-DD9FFFB37395}"/>
                    </a:ext>
                  </a:extLst>
                </p:cNvPr>
                <p:cNvSpPr txBox="1"/>
                <p:nvPr/>
              </p:nvSpPr>
              <p:spPr>
                <a:xfrm>
                  <a:off x="8911414" y="4817914"/>
                  <a:ext cx="786089"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9.9%</a:t>
                  </a:r>
                </a:p>
              </p:txBody>
            </p:sp>
            <p:sp>
              <p:nvSpPr>
                <p:cNvPr id="25" name="TextBox 24">
                  <a:extLst>
                    <a:ext uri="{FF2B5EF4-FFF2-40B4-BE49-F238E27FC236}">
                      <a16:creationId xmlns:a16="http://schemas.microsoft.com/office/drawing/2014/main" id="{426F8179-64DD-49B3-946B-58631B3E3AD6}"/>
                    </a:ext>
                  </a:extLst>
                </p:cNvPr>
                <p:cNvSpPr txBox="1"/>
                <p:nvPr/>
              </p:nvSpPr>
              <p:spPr>
                <a:xfrm>
                  <a:off x="8947541" y="5176131"/>
                  <a:ext cx="719859"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9.5%</a:t>
                  </a:r>
                </a:p>
              </p:txBody>
            </p:sp>
            <p:sp>
              <p:nvSpPr>
                <p:cNvPr id="26" name="TextBox 25">
                  <a:extLst>
                    <a:ext uri="{FF2B5EF4-FFF2-40B4-BE49-F238E27FC236}">
                      <a16:creationId xmlns:a16="http://schemas.microsoft.com/office/drawing/2014/main" id="{2587DA43-A839-45CD-96A0-CB75AA05662D}"/>
                    </a:ext>
                  </a:extLst>
                </p:cNvPr>
                <p:cNvSpPr txBox="1"/>
                <p:nvPr/>
              </p:nvSpPr>
              <p:spPr>
                <a:xfrm>
                  <a:off x="8871002" y="5560150"/>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6%</a:t>
                  </a:r>
                </a:p>
              </p:txBody>
            </p:sp>
            <p:sp>
              <p:nvSpPr>
                <p:cNvPr id="27" name="TextBox 26">
                  <a:extLst>
                    <a:ext uri="{FF2B5EF4-FFF2-40B4-BE49-F238E27FC236}">
                      <a16:creationId xmlns:a16="http://schemas.microsoft.com/office/drawing/2014/main" id="{43E6479D-2441-454E-AA67-FA7AABA0446B}"/>
                    </a:ext>
                  </a:extLst>
                </p:cNvPr>
                <p:cNvSpPr txBox="1"/>
                <p:nvPr/>
              </p:nvSpPr>
              <p:spPr>
                <a:xfrm>
                  <a:off x="8884598" y="5927317"/>
                  <a:ext cx="665743"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5%</a:t>
                  </a:r>
                </a:p>
              </p:txBody>
            </p:sp>
          </p:grpSp>
        </p:grpSp>
      </p:grpSp>
      <p:sp>
        <p:nvSpPr>
          <p:cNvPr id="156" name="Rectangle: Rounded Corners 155">
            <a:extLst>
              <a:ext uri="{FF2B5EF4-FFF2-40B4-BE49-F238E27FC236}">
                <a16:creationId xmlns:a16="http://schemas.microsoft.com/office/drawing/2014/main" id="{C6701809-9BAB-4C2C-8718-1F78C718DE72}"/>
              </a:ext>
            </a:extLst>
          </p:cNvPr>
          <p:cNvSpPr/>
          <p:nvPr/>
        </p:nvSpPr>
        <p:spPr>
          <a:xfrm>
            <a:off x="79401" y="2724052"/>
            <a:ext cx="3364273" cy="3744142"/>
          </a:xfrm>
          <a:prstGeom prst="roundRect">
            <a:avLst>
              <a:gd name="adj" fmla="val 56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7" name="Group 156">
            <a:extLst>
              <a:ext uri="{FF2B5EF4-FFF2-40B4-BE49-F238E27FC236}">
                <a16:creationId xmlns:a16="http://schemas.microsoft.com/office/drawing/2014/main" id="{00071FCF-3AB5-418B-8CCE-C1DF725C2D13}"/>
              </a:ext>
            </a:extLst>
          </p:cNvPr>
          <p:cNvGrpSpPr/>
          <p:nvPr/>
        </p:nvGrpSpPr>
        <p:grpSpPr>
          <a:xfrm>
            <a:off x="7888599" y="699952"/>
            <a:ext cx="4184309" cy="1082905"/>
            <a:chOff x="863284" y="1234929"/>
            <a:chExt cx="4184309" cy="1082905"/>
          </a:xfrm>
        </p:grpSpPr>
        <p:sp>
          <p:nvSpPr>
            <p:cNvPr id="158" name="TextBox 157">
              <a:extLst>
                <a:ext uri="{FF2B5EF4-FFF2-40B4-BE49-F238E27FC236}">
                  <a16:creationId xmlns:a16="http://schemas.microsoft.com/office/drawing/2014/main" id="{15C224C3-DDBC-4104-8933-7510296FA0B2}"/>
                </a:ext>
              </a:extLst>
            </p:cNvPr>
            <p:cNvSpPr txBox="1"/>
            <p:nvPr/>
          </p:nvSpPr>
          <p:spPr>
            <a:xfrm>
              <a:off x="2608015" y="1948502"/>
              <a:ext cx="24395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Public Sector Equity</a:t>
              </a:r>
            </a:p>
          </p:txBody>
        </p:sp>
        <p:sp>
          <p:nvSpPr>
            <p:cNvPr id="159" name="TextBox 158">
              <a:extLst>
                <a:ext uri="{FF2B5EF4-FFF2-40B4-BE49-F238E27FC236}">
                  <a16:creationId xmlns:a16="http://schemas.microsoft.com/office/drawing/2014/main" id="{4638EEDE-9816-487E-898B-8E7F38C164E5}"/>
                </a:ext>
              </a:extLst>
            </p:cNvPr>
            <p:cNvSpPr txBox="1"/>
            <p:nvPr/>
          </p:nvSpPr>
          <p:spPr>
            <a:xfrm>
              <a:off x="863284" y="1948502"/>
              <a:ext cx="1747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Incorporated</a:t>
              </a:r>
            </a:p>
          </p:txBody>
        </p:sp>
        <p:sp>
          <p:nvSpPr>
            <p:cNvPr id="160" name="Rectangle 159">
              <a:extLst>
                <a:ext uri="{FF2B5EF4-FFF2-40B4-BE49-F238E27FC236}">
                  <a16:creationId xmlns:a16="http://schemas.microsoft.com/office/drawing/2014/main" id="{8928DEB0-853F-48BC-8513-011E8D520099}"/>
                </a:ext>
              </a:extLst>
            </p:cNvPr>
            <p:cNvSpPr/>
            <p:nvPr/>
          </p:nvSpPr>
          <p:spPr>
            <a:xfrm>
              <a:off x="3177899" y="1234929"/>
              <a:ext cx="13548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7E6E6">
                      <a:lumMod val="50000"/>
                    </a:srgbClr>
                  </a:solidFill>
                  <a:effectLst/>
                  <a:uLnTx/>
                  <a:uFillTx/>
                  <a:latin typeface="Helvetica" panose="020B0604020202020204" pitchFamily="34" charset="0"/>
                  <a:ea typeface="+mn-ea"/>
                  <a:cs typeface="+mn-cs"/>
                </a:rPr>
                <a:t>65% </a:t>
              </a:r>
            </a:p>
          </p:txBody>
        </p:sp>
        <p:sp>
          <p:nvSpPr>
            <p:cNvPr id="161" name="Rectangle 160">
              <a:extLst>
                <a:ext uri="{FF2B5EF4-FFF2-40B4-BE49-F238E27FC236}">
                  <a16:creationId xmlns:a16="http://schemas.microsoft.com/office/drawing/2014/main" id="{AEF5CE35-632C-4FB9-8BB5-CBE4E9DE7A02}"/>
                </a:ext>
              </a:extLst>
            </p:cNvPr>
            <p:cNvSpPr/>
            <p:nvPr/>
          </p:nvSpPr>
          <p:spPr>
            <a:xfrm>
              <a:off x="1050069" y="1234929"/>
              <a:ext cx="13260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7E6E6">
                      <a:lumMod val="50000"/>
                    </a:srgbClr>
                  </a:solidFill>
                  <a:effectLst/>
                  <a:uLnTx/>
                  <a:uFillTx/>
                  <a:latin typeface="Helvetica" panose="020B0604020202020204" pitchFamily="34" charset="0"/>
                  <a:ea typeface="+mn-ea"/>
                  <a:cs typeface="+mn-cs"/>
                </a:rPr>
                <a:t>2016</a:t>
              </a:r>
            </a:p>
          </p:txBody>
        </p:sp>
        <p:cxnSp>
          <p:nvCxnSpPr>
            <p:cNvPr id="162" name="Straight Connector 161">
              <a:extLst>
                <a:ext uri="{FF2B5EF4-FFF2-40B4-BE49-F238E27FC236}">
                  <a16:creationId xmlns:a16="http://schemas.microsoft.com/office/drawing/2014/main" id="{92F4AA77-797C-4058-A3C5-6AB992E15AA7}"/>
                </a:ext>
              </a:extLst>
            </p:cNvPr>
            <p:cNvCxnSpPr>
              <a:cxnSpLocks/>
            </p:cNvCxnSpPr>
            <p:nvPr/>
          </p:nvCxnSpPr>
          <p:spPr>
            <a:xfrm>
              <a:off x="2665610" y="1396877"/>
              <a:ext cx="0" cy="920957"/>
            </a:xfrm>
            <a:prstGeom prst="line">
              <a:avLst/>
            </a:prstGeom>
            <a:ln w="15875">
              <a:gradFill flip="none" rotWithShape="1">
                <a:gsLst>
                  <a:gs pos="0">
                    <a:srgbClr val="3D1292"/>
                  </a:gs>
                  <a:gs pos="100000">
                    <a:srgbClr val="CC0000">
                      <a:alpha val="0"/>
                    </a:srgbClr>
                  </a:gs>
                </a:gsLst>
                <a:lin ang="0" scaled="1"/>
                <a:tileRect/>
              </a:gradFill>
              <a:headEnd type="none"/>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EB4304B0-4437-4B63-A4E6-13830D9C58D2}"/>
              </a:ext>
            </a:extLst>
          </p:cNvPr>
          <p:cNvGrpSpPr/>
          <p:nvPr/>
        </p:nvGrpSpPr>
        <p:grpSpPr>
          <a:xfrm>
            <a:off x="8327066" y="2018110"/>
            <a:ext cx="3752258" cy="5386459"/>
            <a:chOff x="8327066" y="1776375"/>
            <a:chExt cx="3752258" cy="5386459"/>
          </a:xfrm>
        </p:grpSpPr>
        <p:sp>
          <p:nvSpPr>
            <p:cNvPr id="164" name="TextBox 163">
              <a:extLst>
                <a:ext uri="{FF2B5EF4-FFF2-40B4-BE49-F238E27FC236}">
                  <a16:creationId xmlns:a16="http://schemas.microsoft.com/office/drawing/2014/main" id="{08135C86-120A-40BB-8663-65AA2E1ED32B}"/>
                </a:ext>
              </a:extLst>
            </p:cNvPr>
            <p:cNvSpPr txBox="1"/>
            <p:nvPr/>
          </p:nvSpPr>
          <p:spPr>
            <a:xfrm>
              <a:off x="10577090" y="2937492"/>
              <a:ext cx="757927" cy="42047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5%</a:t>
              </a:r>
            </a:p>
          </p:txBody>
        </p:sp>
        <p:cxnSp>
          <p:nvCxnSpPr>
            <p:cNvPr id="165" name="Straight Connector 164">
              <a:extLst>
                <a:ext uri="{FF2B5EF4-FFF2-40B4-BE49-F238E27FC236}">
                  <a16:creationId xmlns:a16="http://schemas.microsoft.com/office/drawing/2014/main" id="{A8E6CFB3-8463-4972-842A-179934CB8CA0}"/>
                </a:ext>
              </a:extLst>
            </p:cNvPr>
            <p:cNvCxnSpPr>
              <a:cxnSpLocks/>
            </p:cNvCxnSpPr>
            <p:nvPr/>
          </p:nvCxnSpPr>
          <p:spPr>
            <a:xfrm flipV="1">
              <a:off x="10371506" y="3170410"/>
              <a:ext cx="329783" cy="183245"/>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EE6C0F0-3AAE-400F-9827-3ACDCB5B0CB0}"/>
                </a:ext>
              </a:extLst>
            </p:cNvPr>
            <p:cNvCxnSpPr>
              <a:cxnSpLocks/>
            </p:cNvCxnSpPr>
            <p:nvPr/>
          </p:nvCxnSpPr>
          <p:spPr>
            <a:xfrm flipV="1">
              <a:off x="10371506" y="3606477"/>
              <a:ext cx="329783" cy="183245"/>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F9EDE07-AFA8-4171-9EFA-6F545D90B535}"/>
                </a:ext>
              </a:extLst>
            </p:cNvPr>
            <p:cNvCxnSpPr>
              <a:cxnSpLocks/>
            </p:cNvCxnSpPr>
            <p:nvPr/>
          </p:nvCxnSpPr>
          <p:spPr>
            <a:xfrm flipV="1">
              <a:off x="10371506" y="4012215"/>
              <a:ext cx="329783" cy="183245"/>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B27B43F-34B9-4211-BEDD-920AACED66CC}"/>
                </a:ext>
              </a:extLst>
            </p:cNvPr>
            <p:cNvCxnSpPr>
              <a:cxnSpLocks/>
            </p:cNvCxnSpPr>
            <p:nvPr/>
          </p:nvCxnSpPr>
          <p:spPr>
            <a:xfrm flipV="1">
              <a:off x="10379261" y="4439815"/>
              <a:ext cx="329783" cy="183245"/>
            </a:xfrm>
            <a:prstGeom prst="line">
              <a:avLst/>
            </a:prstGeom>
            <a:ln w="9525">
              <a:solidFill>
                <a:schemeClr val="bg2">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29E4BC81-2FAC-400F-92CE-F389F25DC18D}"/>
                </a:ext>
              </a:extLst>
            </p:cNvPr>
            <p:cNvSpPr txBox="1"/>
            <p:nvPr/>
          </p:nvSpPr>
          <p:spPr>
            <a:xfrm>
              <a:off x="10577090" y="3375046"/>
              <a:ext cx="757927"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2%</a:t>
              </a:r>
            </a:p>
          </p:txBody>
        </p:sp>
        <p:sp>
          <p:nvSpPr>
            <p:cNvPr id="170" name="TextBox 169">
              <a:extLst>
                <a:ext uri="{FF2B5EF4-FFF2-40B4-BE49-F238E27FC236}">
                  <a16:creationId xmlns:a16="http://schemas.microsoft.com/office/drawing/2014/main" id="{B11E71B4-D211-41AA-B1D6-6CD7538D2B65}"/>
                </a:ext>
              </a:extLst>
            </p:cNvPr>
            <p:cNvSpPr txBox="1"/>
            <p:nvPr/>
          </p:nvSpPr>
          <p:spPr>
            <a:xfrm>
              <a:off x="10577090" y="3819170"/>
              <a:ext cx="757927" cy="36933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6%</a:t>
              </a:r>
            </a:p>
          </p:txBody>
        </p:sp>
        <p:sp>
          <p:nvSpPr>
            <p:cNvPr id="171" name="TextBox 170">
              <a:extLst>
                <a:ext uri="{FF2B5EF4-FFF2-40B4-BE49-F238E27FC236}">
                  <a16:creationId xmlns:a16="http://schemas.microsoft.com/office/drawing/2014/main" id="{DD7A870F-0055-486F-A612-882CCFAA55CB}"/>
                </a:ext>
              </a:extLst>
            </p:cNvPr>
            <p:cNvSpPr txBox="1"/>
            <p:nvPr/>
          </p:nvSpPr>
          <p:spPr>
            <a:xfrm>
              <a:off x="10577090" y="4227237"/>
              <a:ext cx="757927" cy="420472"/>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4%</a:t>
              </a:r>
            </a:p>
          </p:txBody>
        </p:sp>
        <p:pic>
          <p:nvPicPr>
            <p:cNvPr id="172" name="Picture 171" descr="A close up of a sign&#10;&#10;Description automatically generated">
              <a:extLst>
                <a:ext uri="{FF2B5EF4-FFF2-40B4-BE49-F238E27FC236}">
                  <a16:creationId xmlns:a16="http://schemas.microsoft.com/office/drawing/2014/main" id="{BDC95BC5-C46F-4A99-A011-10FEF77BAE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88446" y="3813471"/>
              <a:ext cx="722995" cy="394484"/>
            </a:xfrm>
            <a:prstGeom prst="rect">
              <a:avLst/>
            </a:prstGeom>
          </p:spPr>
        </p:pic>
        <p:pic>
          <p:nvPicPr>
            <p:cNvPr id="173" name="Picture 172" descr="A picture containing drawing&#10;&#10;Description automatically generated">
              <a:extLst>
                <a:ext uri="{FF2B5EF4-FFF2-40B4-BE49-F238E27FC236}">
                  <a16:creationId xmlns:a16="http://schemas.microsoft.com/office/drawing/2014/main" id="{DC9A320B-F155-4E66-8588-CD96DC2E97E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872" t="11593" r="1103" b="11094"/>
            <a:stretch/>
          </p:blipFill>
          <p:spPr>
            <a:xfrm>
              <a:off x="11171754" y="2966569"/>
              <a:ext cx="771305" cy="281994"/>
            </a:xfrm>
            <a:prstGeom prst="rect">
              <a:avLst/>
            </a:prstGeom>
          </p:spPr>
        </p:pic>
        <p:pic>
          <p:nvPicPr>
            <p:cNvPr id="174" name="Picture 173" descr="A picture containing drawing&#10;&#10;Description automatically generated">
              <a:extLst>
                <a:ext uri="{FF2B5EF4-FFF2-40B4-BE49-F238E27FC236}">
                  <a16:creationId xmlns:a16="http://schemas.microsoft.com/office/drawing/2014/main" id="{F43CC8B3-62D8-4BC5-81B0-4C650B13EE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05057" y="4300671"/>
              <a:ext cx="706384" cy="284675"/>
            </a:xfrm>
            <a:prstGeom prst="rect">
              <a:avLst/>
            </a:prstGeom>
          </p:spPr>
        </p:pic>
        <p:pic>
          <p:nvPicPr>
            <p:cNvPr id="175" name="Picture 174" descr="A screenshot of a cell phone&#10;&#10;Description automatically generated">
              <a:extLst>
                <a:ext uri="{FF2B5EF4-FFF2-40B4-BE49-F238E27FC236}">
                  <a16:creationId xmlns:a16="http://schemas.microsoft.com/office/drawing/2014/main" id="{73D9C1F1-9E6B-4BC2-AB54-C013259BFB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8673" b="26391"/>
            <a:stretch/>
          </p:blipFill>
          <p:spPr>
            <a:xfrm>
              <a:off x="11188945" y="3426220"/>
              <a:ext cx="890379" cy="244568"/>
            </a:xfrm>
            <a:prstGeom prst="rect">
              <a:avLst/>
            </a:prstGeom>
          </p:spPr>
        </p:pic>
        <p:grpSp>
          <p:nvGrpSpPr>
            <p:cNvPr id="176" name="Group 175">
              <a:extLst>
                <a:ext uri="{FF2B5EF4-FFF2-40B4-BE49-F238E27FC236}">
                  <a16:creationId xmlns:a16="http://schemas.microsoft.com/office/drawing/2014/main" id="{A24E1CDF-5FB5-4E9E-A1EC-3396A0D905B9}"/>
                </a:ext>
              </a:extLst>
            </p:cNvPr>
            <p:cNvGrpSpPr/>
            <p:nvPr/>
          </p:nvGrpSpPr>
          <p:grpSpPr>
            <a:xfrm>
              <a:off x="9110515" y="1776375"/>
              <a:ext cx="1389720" cy="5386459"/>
              <a:chOff x="11487666" y="3298765"/>
              <a:chExt cx="1508888" cy="5848345"/>
            </a:xfrm>
          </p:grpSpPr>
          <p:sp>
            <p:nvSpPr>
              <p:cNvPr id="178" name="Freeform 35">
                <a:extLst>
                  <a:ext uri="{FF2B5EF4-FFF2-40B4-BE49-F238E27FC236}">
                    <a16:creationId xmlns:a16="http://schemas.microsoft.com/office/drawing/2014/main" id="{60A3DD6E-D138-42EF-9BD2-FF8F424A46D7}"/>
                  </a:ext>
                </a:extLst>
              </p:cNvPr>
              <p:cNvSpPr>
                <a:spLocks noChangeAspect="1"/>
              </p:cNvSpPr>
              <p:nvPr/>
            </p:nvSpPr>
            <p:spPr bwMode="auto">
              <a:xfrm flipV="1">
                <a:off x="11693184" y="7227991"/>
                <a:ext cx="1053544" cy="1919119"/>
              </a:xfrm>
              <a:custGeom>
                <a:avLst/>
                <a:gdLst>
                  <a:gd name="T0" fmla="*/ 173 w 173"/>
                  <a:gd name="T1" fmla="*/ 265 h 316"/>
                  <a:gd name="T2" fmla="*/ 173 w 173"/>
                  <a:gd name="T3" fmla="*/ 0 h 316"/>
                  <a:gd name="T4" fmla="*/ 87 w 173"/>
                  <a:gd name="T5" fmla="*/ 0 h 316"/>
                  <a:gd name="T6" fmla="*/ 0 w 173"/>
                  <a:gd name="T7" fmla="*/ 0 h 316"/>
                  <a:gd name="T8" fmla="*/ 0 w 173"/>
                  <a:gd name="T9" fmla="*/ 265 h 316"/>
                  <a:gd name="T10" fmla="*/ 2 w 173"/>
                  <a:gd name="T11" fmla="*/ 267 h 316"/>
                  <a:gd name="T12" fmla="*/ 84 w 173"/>
                  <a:gd name="T13" fmla="*/ 315 h 316"/>
                  <a:gd name="T14" fmla="*/ 89 w 173"/>
                  <a:gd name="T15" fmla="*/ 315 h 316"/>
                  <a:gd name="T16" fmla="*/ 171 w 173"/>
                  <a:gd name="T17" fmla="*/ 267 h 316"/>
                  <a:gd name="T18" fmla="*/ 173 w 173"/>
                  <a:gd name="T19" fmla="*/ 26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16">
                    <a:moveTo>
                      <a:pt x="173" y="265"/>
                    </a:moveTo>
                    <a:cubicBezTo>
                      <a:pt x="173" y="0"/>
                      <a:pt x="173" y="0"/>
                      <a:pt x="173" y="0"/>
                    </a:cubicBezTo>
                    <a:cubicBezTo>
                      <a:pt x="87" y="0"/>
                      <a:pt x="87" y="0"/>
                      <a:pt x="87" y="0"/>
                    </a:cubicBezTo>
                    <a:cubicBezTo>
                      <a:pt x="0" y="0"/>
                      <a:pt x="0" y="0"/>
                      <a:pt x="0" y="0"/>
                    </a:cubicBezTo>
                    <a:cubicBezTo>
                      <a:pt x="0" y="265"/>
                      <a:pt x="0" y="265"/>
                      <a:pt x="0" y="265"/>
                    </a:cubicBezTo>
                    <a:cubicBezTo>
                      <a:pt x="0" y="266"/>
                      <a:pt x="1" y="267"/>
                      <a:pt x="2" y="267"/>
                    </a:cubicBezTo>
                    <a:cubicBezTo>
                      <a:pt x="84" y="315"/>
                      <a:pt x="84" y="315"/>
                      <a:pt x="84" y="315"/>
                    </a:cubicBezTo>
                    <a:cubicBezTo>
                      <a:pt x="86" y="316"/>
                      <a:pt x="87" y="316"/>
                      <a:pt x="89" y="315"/>
                    </a:cubicBezTo>
                    <a:cubicBezTo>
                      <a:pt x="171" y="267"/>
                      <a:pt x="171" y="267"/>
                      <a:pt x="171" y="267"/>
                    </a:cubicBezTo>
                    <a:cubicBezTo>
                      <a:pt x="172" y="267"/>
                      <a:pt x="173" y="266"/>
                      <a:pt x="173" y="265"/>
                    </a:cubicBezTo>
                    <a:close/>
                  </a:path>
                </a:pathLst>
              </a:custGeom>
              <a:gradFill flip="none" rotWithShape="1">
                <a:gsLst>
                  <a:gs pos="69000">
                    <a:schemeClr val="bg1">
                      <a:lumMod val="85000"/>
                      <a:alpha val="33000"/>
                    </a:schemeClr>
                  </a:gs>
                  <a:gs pos="100000">
                    <a:schemeClr val="bg1">
                      <a:lumMod val="85000"/>
                    </a:schemeClr>
                  </a:gs>
                  <a:gs pos="14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9" name="Group 178">
                <a:extLst>
                  <a:ext uri="{FF2B5EF4-FFF2-40B4-BE49-F238E27FC236}">
                    <a16:creationId xmlns:a16="http://schemas.microsoft.com/office/drawing/2014/main" id="{99882ED7-A01A-461B-BE44-089D875D81BC}"/>
                  </a:ext>
                </a:extLst>
              </p:cNvPr>
              <p:cNvGrpSpPr/>
              <p:nvPr/>
            </p:nvGrpSpPr>
            <p:grpSpPr>
              <a:xfrm>
                <a:off x="11487667" y="7032048"/>
                <a:ext cx="1508885" cy="1098392"/>
                <a:chOff x="11487662" y="7032049"/>
                <a:chExt cx="1508884" cy="1098392"/>
              </a:xfrm>
            </p:grpSpPr>
            <p:grpSp>
              <p:nvGrpSpPr>
                <p:cNvPr id="266" name="Group 265">
                  <a:extLst>
                    <a:ext uri="{FF2B5EF4-FFF2-40B4-BE49-F238E27FC236}">
                      <a16:creationId xmlns:a16="http://schemas.microsoft.com/office/drawing/2014/main" id="{623D8E6C-AA5B-4122-BF53-B432AF7A809E}"/>
                    </a:ext>
                  </a:extLst>
                </p:cNvPr>
                <p:cNvGrpSpPr/>
                <p:nvPr/>
              </p:nvGrpSpPr>
              <p:grpSpPr>
                <a:xfrm>
                  <a:off x="11487662" y="7032049"/>
                  <a:ext cx="1508884" cy="1098392"/>
                  <a:chOff x="7648616" y="6982191"/>
                  <a:chExt cx="1508884" cy="1098392"/>
                </a:xfrm>
              </p:grpSpPr>
              <p:grpSp>
                <p:nvGrpSpPr>
                  <p:cNvPr id="269" name="Group 268">
                    <a:extLst>
                      <a:ext uri="{FF2B5EF4-FFF2-40B4-BE49-F238E27FC236}">
                        <a16:creationId xmlns:a16="http://schemas.microsoft.com/office/drawing/2014/main" id="{18B69723-7538-4857-A5E2-95DA4522AF22}"/>
                      </a:ext>
                    </a:extLst>
                  </p:cNvPr>
                  <p:cNvGrpSpPr/>
                  <p:nvPr/>
                </p:nvGrpSpPr>
                <p:grpSpPr>
                  <a:xfrm>
                    <a:off x="7648616" y="7100119"/>
                    <a:ext cx="1508884" cy="980464"/>
                    <a:chOff x="984098" y="1283520"/>
                    <a:chExt cx="1758806" cy="1142862"/>
                  </a:xfrm>
                </p:grpSpPr>
                <p:sp>
                  <p:nvSpPr>
                    <p:cNvPr id="277" name="Freeform 358">
                      <a:extLst>
                        <a:ext uri="{FF2B5EF4-FFF2-40B4-BE49-F238E27FC236}">
                          <a16:creationId xmlns:a16="http://schemas.microsoft.com/office/drawing/2014/main" id="{8211B50D-E933-48AB-8464-323E68DBCE8B}"/>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8" name="Group 277">
                      <a:extLst>
                        <a:ext uri="{FF2B5EF4-FFF2-40B4-BE49-F238E27FC236}">
                          <a16:creationId xmlns:a16="http://schemas.microsoft.com/office/drawing/2014/main" id="{8908675C-1D13-45AF-AC64-196CF9353E36}"/>
                        </a:ext>
                      </a:extLst>
                    </p:cNvPr>
                    <p:cNvGrpSpPr/>
                    <p:nvPr/>
                  </p:nvGrpSpPr>
                  <p:grpSpPr>
                    <a:xfrm>
                      <a:off x="984098" y="1283520"/>
                      <a:ext cx="1758806" cy="1007899"/>
                      <a:chOff x="984098" y="1283520"/>
                      <a:chExt cx="1758806" cy="1007899"/>
                    </a:xfrm>
                  </p:grpSpPr>
                  <p:sp>
                    <p:nvSpPr>
                      <p:cNvPr id="279" name="Freeform 391">
                        <a:extLst>
                          <a:ext uri="{FF2B5EF4-FFF2-40B4-BE49-F238E27FC236}">
                            <a16:creationId xmlns:a16="http://schemas.microsoft.com/office/drawing/2014/main" id="{6FA86FC6-3C3B-4561-B267-BF177AF9A130}"/>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390">
                        <a:extLst>
                          <a:ext uri="{FF2B5EF4-FFF2-40B4-BE49-F238E27FC236}">
                            <a16:creationId xmlns:a16="http://schemas.microsoft.com/office/drawing/2014/main" id="{2CF2B67F-8C52-4967-A076-67E68073CF15}"/>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70" name="Group 269">
                    <a:extLst>
                      <a:ext uri="{FF2B5EF4-FFF2-40B4-BE49-F238E27FC236}">
                        <a16:creationId xmlns:a16="http://schemas.microsoft.com/office/drawing/2014/main" id="{1DDB0DD6-4E8E-4FB2-8526-90133DCDC475}"/>
                      </a:ext>
                    </a:extLst>
                  </p:cNvPr>
                  <p:cNvGrpSpPr>
                    <a:grpSpLocks noChangeAspect="1"/>
                  </p:cNvGrpSpPr>
                  <p:nvPr/>
                </p:nvGrpSpPr>
                <p:grpSpPr>
                  <a:xfrm>
                    <a:off x="7970528" y="6982191"/>
                    <a:ext cx="855104" cy="832442"/>
                    <a:chOff x="3900488" y="6360224"/>
                    <a:chExt cx="614107" cy="597833"/>
                  </a:xfrm>
                </p:grpSpPr>
                <p:sp>
                  <p:nvSpPr>
                    <p:cNvPr id="271" name="Freeform 15">
                      <a:extLst>
                        <a:ext uri="{FF2B5EF4-FFF2-40B4-BE49-F238E27FC236}">
                          <a16:creationId xmlns:a16="http://schemas.microsoft.com/office/drawing/2014/main" id="{AC4C6E7B-FF21-462E-A1F9-CCE839C593D7}"/>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8">
                      <a:extLst>
                        <a:ext uri="{FF2B5EF4-FFF2-40B4-BE49-F238E27FC236}">
                          <a16:creationId xmlns:a16="http://schemas.microsoft.com/office/drawing/2014/main" id="{56D77CAE-8D41-4883-85F5-841C2AD3FFA9}"/>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19">
                      <a:extLst>
                        <a:ext uri="{FF2B5EF4-FFF2-40B4-BE49-F238E27FC236}">
                          <a16:creationId xmlns:a16="http://schemas.microsoft.com/office/drawing/2014/main" id="{3C43B0B0-F3F0-40B7-B21C-B3EB3293D4ED}"/>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21">
                      <a:extLst>
                        <a:ext uri="{FF2B5EF4-FFF2-40B4-BE49-F238E27FC236}">
                          <a16:creationId xmlns:a16="http://schemas.microsoft.com/office/drawing/2014/main" id="{28EF9618-432F-4949-A3F9-D2F790EDD071}"/>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Freeform 23">
                      <a:extLst>
                        <a:ext uri="{FF2B5EF4-FFF2-40B4-BE49-F238E27FC236}">
                          <a16:creationId xmlns:a16="http://schemas.microsoft.com/office/drawing/2014/main" id="{E29CAC0C-7E29-44F2-8C24-1AC9B07C994D}"/>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25">
                      <a:extLst>
                        <a:ext uri="{FF2B5EF4-FFF2-40B4-BE49-F238E27FC236}">
                          <a16:creationId xmlns:a16="http://schemas.microsoft.com/office/drawing/2014/main" id="{C7A44D0A-8A08-4302-9F15-2958AD88C7AB}"/>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7" name="Freeform 33">
                  <a:extLst>
                    <a:ext uri="{FF2B5EF4-FFF2-40B4-BE49-F238E27FC236}">
                      <a16:creationId xmlns:a16="http://schemas.microsoft.com/office/drawing/2014/main" id="{2C20EEBA-CFB8-4B86-B1C7-707B037ABFFD}"/>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33">
                  <a:extLst>
                    <a:ext uri="{FF2B5EF4-FFF2-40B4-BE49-F238E27FC236}">
                      <a16:creationId xmlns:a16="http://schemas.microsoft.com/office/drawing/2014/main" id="{2D265165-FB66-4C14-8EC7-3DDA2F013979}"/>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0" name="Group 179">
                <a:extLst>
                  <a:ext uri="{FF2B5EF4-FFF2-40B4-BE49-F238E27FC236}">
                    <a16:creationId xmlns:a16="http://schemas.microsoft.com/office/drawing/2014/main" id="{7989BF1B-43FE-4184-B264-949C881ED1EA}"/>
                  </a:ext>
                </a:extLst>
              </p:cNvPr>
              <p:cNvGrpSpPr/>
              <p:nvPr/>
            </p:nvGrpSpPr>
            <p:grpSpPr>
              <a:xfrm>
                <a:off x="11487667" y="6584704"/>
                <a:ext cx="1508885" cy="1098392"/>
                <a:chOff x="11487662" y="7032049"/>
                <a:chExt cx="1508884" cy="1098392"/>
              </a:xfrm>
            </p:grpSpPr>
            <p:grpSp>
              <p:nvGrpSpPr>
                <p:cNvPr id="251" name="Group 250">
                  <a:extLst>
                    <a:ext uri="{FF2B5EF4-FFF2-40B4-BE49-F238E27FC236}">
                      <a16:creationId xmlns:a16="http://schemas.microsoft.com/office/drawing/2014/main" id="{64479DFE-3FEA-46AD-BDBE-E9451A782921}"/>
                    </a:ext>
                  </a:extLst>
                </p:cNvPr>
                <p:cNvGrpSpPr/>
                <p:nvPr/>
              </p:nvGrpSpPr>
              <p:grpSpPr>
                <a:xfrm>
                  <a:off x="11487662" y="7032049"/>
                  <a:ext cx="1508884" cy="1098392"/>
                  <a:chOff x="7648616" y="6982191"/>
                  <a:chExt cx="1508884" cy="1098392"/>
                </a:xfrm>
              </p:grpSpPr>
              <p:grpSp>
                <p:nvGrpSpPr>
                  <p:cNvPr id="254" name="Group 253">
                    <a:extLst>
                      <a:ext uri="{FF2B5EF4-FFF2-40B4-BE49-F238E27FC236}">
                        <a16:creationId xmlns:a16="http://schemas.microsoft.com/office/drawing/2014/main" id="{69A040B0-D133-481F-81C9-04C9E825972A}"/>
                      </a:ext>
                    </a:extLst>
                  </p:cNvPr>
                  <p:cNvGrpSpPr/>
                  <p:nvPr/>
                </p:nvGrpSpPr>
                <p:grpSpPr>
                  <a:xfrm>
                    <a:off x="7648616" y="7100119"/>
                    <a:ext cx="1508884" cy="980464"/>
                    <a:chOff x="984098" y="1283520"/>
                    <a:chExt cx="1758806" cy="1142862"/>
                  </a:xfrm>
                </p:grpSpPr>
                <p:sp>
                  <p:nvSpPr>
                    <p:cNvPr id="262" name="Freeform 358">
                      <a:extLst>
                        <a:ext uri="{FF2B5EF4-FFF2-40B4-BE49-F238E27FC236}">
                          <a16:creationId xmlns:a16="http://schemas.microsoft.com/office/drawing/2014/main" id="{5AA810B8-F9E2-464D-BB91-3C0BC1BBD997}"/>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3" name="Group 262">
                      <a:extLst>
                        <a:ext uri="{FF2B5EF4-FFF2-40B4-BE49-F238E27FC236}">
                          <a16:creationId xmlns:a16="http://schemas.microsoft.com/office/drawing/2014/main" id="{27314FB0-5FA9-4BF5-B157-1B97B3413FA3}"/>
                        </a:ext>
                      </a:extLst>
                    </p:cNvPr>
                    <p:cNvGrpSpPr/>
                    <p:nvPr/>
                  </p:nvGrpSpPr>
                  <p:grpSpPr>
                    <a:xfrm>
                      <a:off x="984098" y="1283520"/>
                      <a:ext cx="1758806" cy="1007899"/>
                      <a:chOff x="984098" y="1283520"/>
                      <a:chExt cx="1758806" cy="1007899"/>
                    </a:xfrm>
                  </p:grpSpPr>
                  <p:sp>
                    <p:nvSpPr>
                      <p:cNvPr id="264" name="Freeform 391">
                        <a:extLst>
                          <a:ext uri="{FF2B5EF4-FFF2-40B4-BE49-F238E27FC236}">
                            <a16:creationId xmlns:a16="http://schemas.microsoft.com/office/drawing/2014/main" id="{0EB8E2A5-7A49-4073-B08B-5F74EC052A4A}"/>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390">
                        <a:extLst>
                          <a:ext uri="{FF2B5EF4-FFF2-40B4-BE49-F238E27FC236}">
                            <a16:creationId xmlns:a16="http://schemas.microsoft.com/office/drawing/2014/main" id="{17A8B775-5344-4D4C-B94B-C50241E42BAA}"/>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55" name="Group 254">
                    <a:extLst>
                      <a:ext uri="{FF2B5EF4-FFF2-40B4-BE49-F238E27FC236}">
                        <a16:creationId xmlns:a16="http://schemas.microsoft.com/office/drawing/2014/main" id="{B2AC20CF-DD8D-4E1E-8941-66C030291808}"/>
                      </a:ext>
                    </a:extLst>
                  </p:cNvPr>
                  <p:cNvGrpSpPr>
                    <a:grpSpLocks noChangeAspect="1"/>
                  </p:cNvGrpSpPr>
                  <p:nvPr/>
                </p:nvGrpSpPr>
                <p:grpSpPr>
                  <a:xfrm>
                    <a:off x="7970528" y="6982191"/>
                    <a:ext cx="855104" cy="832442"/>
                    <a:chOff x="3900488" y="6360224"/>
                    <a:chExt cx="614107" cy="597833"/>
                  </a:xfrm>
                </p:grpSpPr>
                <p:sp>
                  <p:nvSpPr>
                    <p:cNvPr id="256" name="Freeform 15">
                      <a:extLst>
                        <a:ext uri="{FF2B5EF4-FFF2-40B4-BE49-F238E27FC236}">
                          <a16:creationId xmlns:a16="http://schemas.microsoft.com/office/drawing/2014/main" id="{08C8BE02-F3BE-418E-BAA9-362CD9DD9A52}"/>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8">
                      <a:extLst>
                        <a:ext uri="{FF2B5EF4-FFF2-40B4-BE49-F238E27FC236}">
                          <a16:creationId xmlns:a16="http://schemas.microsoft.com/office/drawing/2014/main" id="{D0BEBB4F-E7E9-4065-AA4A-97122AD8D405}"/>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9">
                      <a:extLst>
                        <a:ext uri="{FF2B5EF4-FFF2-40B4-BE49-F238E27FC236}">
                          <a16:creationId xmlns:a16="http://schemas.microsoft.com/office/drawing/2014/main" id="{F682547D-033A-4F8C-B049-ABAABA6EB75F}"/>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21">
                      <a:extLst>
                        <a:ext uri="{FF2B5EF4-FFF2-40B4-BE49-F238E27FC236}">
                          <a16:creationId xmlns:a16="http://schemas.microsoft.com/office/drawing/2014/main" id="{5FF6895A-6C3C-427D-B1E9-1E147ED05A55}"/>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23">
                      <a:extLst>
                        <a:ext uri="{FF2B5EF4-FFF2-40B4-BE49-F238E27FC236}">
                          <a16:creationId xmlns:a16="http://schemas.microsoft.com/office/drawing/2014/main" id="{EB40869E-0E46-4710-87EC-1F0C46F93E94}"/>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25">
                      <a:extLst>
                        <a:ext uri="{FF2B5EF4-FFF2-40B4-BE49-F238E27FC236}">
                          <a16:creationId xmlns:a16="http://schemas.microsoft.com/office/drawing/2014/main" id="{260EBB99-688E-43F9-B22D-0AF89B951CBF}"/>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2" name="Freeform 33">
                  <a:extLst>
                    <a:ext uri="{FF2B5EF4-FFF2-40B4-BE49-F238E27FC236}">
                      <a16:creationId xmlns:a16="http://schemas.microsoft.com/office/drawing/2014/main" id="{29B92C97-5340-47B1-A6F6-CDE16EBBF1F0}"/>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Freeform 33">
                  <a:extLst>
                    <a:ext uri="{FF2B5EF4-FFF2-40B4-BE49-F238E27FC236}">
                      <a16:creationId xmlns:a16="http://schemas.microsoft.com/office/drawing/2014/main" id="{B854A9A3-2E72-4E71-87E4-F594DD2E0124}"/>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1" name="Group 180">
                <a:extLst>
                  <a:ext uri="{FF2B5EF4-FFF2-40B4-BE49-F238E27FC236}">
                    <a16:creationId xmlns:a16="http://schemas.microsoft.com/office/drawing/2014/main" id="{FB077A9B-C3B1-4EB8-B305-32B47F8565D9}"/>
                  </a:ext>
                </a:extLst>
              </p:cNvPr>
              <p:cNvGrpSpPr/>
              <p:nvPr/>
            </p:nvGrpSpPr>
            <p:grpSpPr>
              <a:xfrm>
                <a:off x="11487667" y="6138572"/>
                <a:ext cx="1508885" cy="1098392"/>
                <a:chOff x="11487662" y="7032049"/>
                <a:chExt cx="1508884" cy="1098392"/>
              </a:xfrm>
            </p:grpSpPr>
            <p:grpSp>
              <p:nvGrpSpPr>
                <p:cNvPr id="236" name="Group 235">
                  <a:extLst>
                    <a:ext uri="{FF2B5EF4-FFF2-40B4-BE49-F238E27FC236}">
                      <a16:creationId xmlns:a16="http://schemas.microsoft.com/office/drawing/2014/main" id="{72103D8F-8A6C-493E-9059-765B15F66829}"/>
                    </a:ext>
                  </a:extLst>
                </p:cNvPr>
                <p:cNvGrpSpPr/>
                <p:nvPr/>
              </p:nvGrpSpPr>
              <p:grpSpPr>
                <a:xfrm>
                  <a:off x="11487662" y="7032049"/>
                  <a:ext cx="1508884" cy="1098392"/>
                  <a:chOff x="7648616" y="6982191"/>
                  <a:chExt cx="1508884" cy="1098392"/>
                </a:xfrm>
              </p:grpSpPr>
              <p:grpSp>
                <p:nvGrpSpPr>
                  <p:cNvPr id="239" name="Group 238">
                    <a:extLst>
                      <a:ext uri="{FF2B5EF4-FFF2-40B4-BE49-F238E27FC236}">
                        <a16:creationId xmlns:a16="http://schemas.microsoft.com/office/drawing/2014/main" id="{541D0382-1C9F-447B-9385-84F160421A92}"/>
                      </a:ext>
                    </a:extLst>
                  </p:cNvPr>
                  <p:cNvGrpSpPr/>
                  <p:nvPr/>
                </p:nvGrpSpPr>
                <p:grpSpPr>
                  <a:xfrm>
                    <a:off x="7648616" y="7100119"/>
                    <a:ext cx="1508884" cy="980464"/>
                    <a:chOff x="984098" y="1283520"/>
                    <a:chExt cx="1758806" cy="1142862"/>
                  </a:xfrm>
                </p:grpSpPr>
                <p:sp>
                  <p:nvSpPr>
                    <p:cNvPr id="247" name="Freeform 358">
                      <a:extLst>
                        <a:ext uri="{FF2B5EF4-FFF2-40B4-BE49-F238E27FC236}">
                          <a16:creationId xmlns:a16="http://schemas.microsoft.com/office/drawing/2014/main" id="{FA602DDB-BB1C-4772-A7CB-2DA9D42D8DCB}"/>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a:extLst>
                        <a:ext uri="{FF2B5EF4-FFF2-40B4-BE49-F238E27FC236}">
                          <a16:creationId xmlns:a16="http://schemas.microsoft.com/office/drawing/2014/main" id="{BBD29BE5-8F73-4F2D-AAB7-D63CEEA2F70C}"/>
                        </a:ext>
                      </a:extLst>
                    </p:cNvPr>
                    <p:cNvGrpSpPr/>
                    <p:nvPr/>
                  </p:nvGrpSpPr>
                  <p:grpSpPr>
                    <a:xfrm>
                      <a:off x="984098" y="1283520"/>
                      <a:ext cx="1758806" cy="1007899"/>
                      <a:chOff x="984098" y="1283520"/>
                      <a:chExt cx="1758806" cy="1007899"/>
                    </a:xfrm>
                  </p:grpSpPr>
                  <p:sp>
                    <p:nvSpPr>
                      <p:cNvPr id="249" name="Freeform 391">
                        <a:extLst>
                          <a:ext uri="{FF2B5EF4-FFF2-40B4-BE49-F238E27FC236}">
                            <a16:creationId xmlns:a16="http://schemas.microsoft.com/office/drawing/2014/main" id="{021B124E-29C6-4747-82CD-73484F9EA362}"/>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390">
                        <a:extLst>
                          <a:ext uri="{FF2B5EF4-FFF2-40B4-BE49-F238E27FC236}">
                            <a16:creationId xmlns:a16="http://schemas.microsoft.com/office/drawing/2014/main" id="{906DEDE9-27F3-431B-8F98-74BDBA742638}"/>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40" name="Group 239">
                    <a:extLst>
                      <a:ext uri="{FF2B5EF4-FFF2-40B4-BE49-F238E27FC236}">
                        <a16:creationId xmlns:a16="http://schemas.microsoft.com/office/drawing/2014/main" id="{C5F17410-0B27-4917-A282-90F629BFDAE5}"/>
                      </a:ext>
                    </a:extLst>
                  </p:cNvPr>
                  <p:cNvGrpSpPr>
                    <a:grpSpLocks noChangeAspect="1"/>
                  </p:cNvGrpSpPr>
                  <p:nvPr/>
                </p:nvGrpSpPr>
                <p:grpSpPr>
                  <a:xfrm>
                    <a:off x="7970528" y="6982191"/>
                    <a:ext cx="855104" cy="832442"/>
                    <a:chOff x="3900488" y="6360224"/>
                    <a:chExt cx="614107" cy="597833"/>
                  </a:xfrm>
                </p:grpSpPr>
                <p:sp>
                  <p:nvSpPr>
                    <p:cNvPr id="241" name="Freeform 15">
                      <a:extLst>
                        <a:ext uri="{FF2B5EF4-FFF2-40B4-BE49-F238E27FC236}">
                          <a16:creationId xmlns:a16="http://schemas.microsoft.com/office/drawing/2014/main" id="{909F60B1-5C63-43CD-97B7-4777302211A6}"/>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18">
                      <a:extLst>
                        <a:ext uri="{FF2B5EF4-FFF2-40B4-BE49-F238E27FC236}">
                          <a16:creationId xmlns:a16="http://schemas.microsoft.com/office/drawing/2014/main" id="{89BDC1F4-1D77-4817-BB78-7A2FDAC6A510}"/>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19">
                      <a:extLst>
                        <a:ext uri="{FF2B5EF4-FFF2-40B4-BE49-F238E27FC236}">
                          <a16:creationId xmlns:a16="http://schemas.microsoft.com/office/drawing/2014/main" id="{5D4DE4F2-CD6E-4969-ADFF-FA2FB5708D33}"/>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21">
                      <a:extLst>
                        <a:ext uri="{FF2B5EF4-FFF2-40B4-BE49-F238E27FC236}">
                          <a16:creationId xmlns:a16="http://schemas.microsoft.com/office/drawing/2014/main" id="{2512F5FE-DBC9-4B1A-8245-9C5DC238513F}"/>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Freeform 23">
                      <a:extLst>
                        <a:ext uri="{FF2B5EF4-FFF2-40B4-BE49-F238E27FC236}">
                          <a16:creationId xmlns:a16="http://schemas.microsoft.com/office/drawing/2014/main" id="{8A0E65BA-880E-4143-9C8D-85ACE7ED4F51}"/>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5">
                      <a:extLst>
                        <a:ext uri="{FF2B5EF4-FFF2-40B4-BE49-F238E27FC236}">
                          <a16:creationId xmlns:a16="http://schemas.microsoft.com/office/drawing/2014/main" id="{A4033A88-DC01-4165-94F7-E9D1C1ED9E0F}"/>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7" name="Freeform 33">
                  <a:extLst>
                    <a:ext uri="{FF2B5EF4-FFF2-40B4-BE49-F238E27FC236}">
                      <a16:creationId xmlns:a16="http://schemas.microsoft.com/office/drawing/2014/main" id="{8A542A3E-E8BE-463F-A3AF-776C3EA724B0}"/>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33">
                  <a:extLst>
                    <a:ext uri="{FF2B5EF4-FFF2-40B4-BE49-F238E27FC236}">
                      <a16:creationId xmlns:a16="http://schemas.microsoft.com/office/drawing/2014/main" id="{9ED23530-38C5-487A-8AD8-47C6B4D74F5F}"/>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2" name="Group 181">
                <a:extLst>
                  <a:ext uri="{FF2B5EF4-FFF2-40B4-BE49-F238E27FC236}">
                    <a16:creationId xmlns:a16="http://schemas.microsoft.com/office/drawing/2014/main" id="{10A7AF77-1DD0-41F4-AF48-E02996A1EE94}"/>
                  </a:ext>
                </a:extLst>
              </p:cNvPr>
              <p:cNvGrpSpPr/>
              <p:nvPr/>
            </p:nvGrpSpPr>
            <p:grpSpPr>
              <a:xfrm>
                <a:off x="11487667" y="5677035"/>
                <a:ext cx="1508885" cy="1098392"/>
                <a:chOff x="11487662" y="7032049"/>
                <a:chExt cx="1508884" cy="1098392"/>
              </a:xfrm>
            </p:grpSpPr>
            <p:grpSp>
              <p:nvGrpSpPr>
                <p:cNvPr id="221" name="Group 220">
                  <a:extLst>
                    <a:ext uri="{FF2B5EF4-FFF2-40B4-BE49-F238E27FC236}">
                      <a16:creationId xmlns:a16="http://schemas.microsoft.com/office/drawing/2014/main" id="{1C56E09B-77B2-49C9-827B-B4F53FDEDAB8}"/>
                    </a:ext>
                  </a:extLst>
                </p:cNvPr>
                <p:cNvGrpSpPr/>
                <p:nvPr/>
              </p:nvGrpSpPr>
              <p:grpSpPr>
                <a:xfrm>
                  <a:off x="11487662" y="7032049"/>
                  <a:ext cx="1508884" cy="1098392"/>
                  <a:chOff x="7648616" y="6982191"/>
                  <a:chExt cx="1508884" cy="1098392"/>
                </a:xfrm>
              </p:grpSpPr>
              <p:grpSp>
                <p:nvGrpSpPr>
                  <p:cNvPr id="224" name="Group 223">
                    <a:extLst>
                      <a:ext uri="{FF2B5EF4-FFF2-40B4-BE49-F238E27FC236}">
                        <a16:creationId xmlns:a16="http://schemas.microsoft.com/office/drawing/2014/main" id="{96BDA1AF-60AE-4686-B690-34FB36976C14}"/>
                      </a:ext>
                    </a:extLst>
                  </p:cNvPr>
                  <p:cNvGrpSpPr/>
                  <p:nvPr/>
                </p:nvGrpSpPr>
                <p:grpSpPr>
                  <a:xfrm>
                    <a:off x="7648616" y="7100119"/>
                    <a:ext cx="1508884" cy="980464"/>
                    <a:chOff x="984098" y="1283520"/>
                    <a:chExt cx="1758806" cy="1142862"/>
                  </a:xfrm>
                </p:grpSpPr>
                <p:sp>
                  <p:nvSpPr>
                    <p:cNvPr id="232" name="Freeform 358">
                      <a:extLst>
                        <a:ext uri="{FF2B5EF4-FFF2-40B4-BE49-F238E27FC236}">
                          <a16:creationId xmlns:a16="http://schemas.microsoft.com/office/drawing/2014/main" id="{2456EB6C-09B9-44DE-A8E5-34DC879B9C27}"/>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3" name="Group 232">
                      <a:extLst>
                        <a:ext uri="{FF2B5EF4-FFF2-40B4-BE49-F238E27FC236}">
                          <a16:creationId xmlns:a16="http://schemas.microsoft.com/office/drawing/2014/main" id="{A77AFB5C-00FA-4C44-8EEC-EC6588986AC5}"/>
                        </a:ext>
                      </a:extLst>
                    </p:cNvPr>
                    <p:cNvGrpSpPr/>
                    <p:nvPr/>
                  </p:nvGrpSpPr>
                  <p:grpSpPr>
                    <a:xfrm>
                      <a:off x="984098" y="1283520"/>
                      <a:ext cx="1758806" cy="1007899"/>
                      <a:chOff x="984098" y="1283520"/>
                      <a:chExt cx="1758806" cy="1007899"/>
                    </a:xfrm>
                  </p:grpSpPr>
                  <p:sp>
                    <p:nvSpPr>
                      <p:cNvPr id="234" name="Freeform 391">
                        <a:extLst>
                          <a:ext uri="{FF2B5EF4-FFF2-40B4-BE49-F238E27FC236}">
                            <a16:creationId xmlns:a16="http://schemas.microsoft.com/office/drawing/2014/main" id="{4FA22FA9-83C6-4A91-A696-E3EA1BE634D5}"/>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390">
                        <a:extLst>
                          <a:ext uri="{FF2B5EF4-FFF2-40B4-BE49-F238E27FC236}">
                            <a16:creationId xmlns:a16="http://schemas.microsoft.com/office/drawing/2014/main" id="{9CE18D7F-DBE8-452D-ADD5-27AC66C8693C}"/>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81200874-45B6-48A0-BA68-5D8EA9918523}"/>
                      </a:ext>
                    </a:extLst>
                  </p:cNvPr>
                  <p:cNvGrpSpPr>
                    <a:grpSpLocks noChangeAspect="1"/>
                  </p:cNvGrpSpPr>
                  <p:nvPr/>
                </p:nvGrpSpPr>
                <p:grpSpPr>
                  <a:xfrm>
                    <a:off x="7970528" y="6982191"/>
                    <a:ext cx="855104" cy="832442"/>
                    <a:chOff x="3900488" y="6360224"/>
                    <a:chExt cx="614107" cy="597833"/>
                  </a:xfrm>
                </p:grpSpPr>
                <p:sp>
                  <p:nvSpPr>
                    <p:cNvPr id="226" name="Freeform 15">
                      <a:extLst>
                        <a:ext uri="{FF2B5EF4-FFF2-40B4-BE49-F238E27FC236}">
                          <a16:creationId xmlns:a16="http://schemas.microsoft.com/office/drawing/2014/main" id="{BB74B503-CDB7-4A93-BCA4-C3459B393D45}"/>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18">
                      <a:extLst>
                        <a:ext uri="{FF2B5EF4-FFF2-40B4-BE49-F238E27FC236}">
                          <a16:creationId xmlns:a16="http://schemas.microsoft.com/office/drawing/2014/main" id="{8CC1B13C-2242-48EC-8E03-CE4693FFF1B7}"/>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19">
                      <a:extLst>
                        <a:ext uri="{FF2B5EF4-FFF2-40B4-BE49-F238E27FC236}">
                          <a16:creationId xmlns:a16="http://schemas.microsoft.com/office/drawing/2014/main" id="{EEB143CA-DD79-48CE-84B9-213F72895B59}"/>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21">
                      <a:extLst>
                        <a:ext uri="{FF2B5EF4-FFF2-40B4-BE49-F238E27FC236}">
                          <a16:creationId xmlns:a16="http://schemas.microsoft.com/office/drawing/2014/main" id="{54CB0D3D-B60C-4061-90C4-DA8A9CF77E6F}"/>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23">
                      <a:extLst>
                        <a:ext uri="{FF2B5EF4-FFF2-40B4-BE49-F238E27FC236}">
                          <a16:creationId xmlns:a16="http://schemas.microsoft.com/office/drawing/2014/main" id="{2D70AB4B-718B-4476-A5D9-7107CD80453A}"/>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25">
                      <a:extLst>
                        <a:ext uri="{FF2B5EF4-FFF2-40B4-BE49-F238E27FC236}">
                          <a16:creationId xmlns:a16="http://schemas.microsoft.com/office/drawing/2014/main" id="{04FC2042-3591-48E5-A77E-8858AA3F6195}"/>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2" name="Freeform 33">
                  <a:extLst>
                    <a:ext uri="{FF2B5EF4-FFF2-40B4-BE49-F238E27FC236}">
                      <a16:creationId xmlns:a16="http://schemas.microsoft.com/office/drawing/2014/main" id="{54D84C7B-A423-4CBC-8BC7-41D6F4186CFE}"/>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33">
                  <a:extLst>
                    <a:ext uri="{FF2B5EF4-FFF2-40B4-BE49-F238E27FC236}">
                      <a16:creationId xmlns:a16="http://schemas.microsoft.com/office/drawing/2014/main" id="{650CCFBD-C39E-4509-B2E9-43FDE955976D}"/>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ADBB1A24-5256-4449-8EF5-FD544C368121}"/>
                  </a:ext>
                </a:extLst>
              </p:cNvPr>
              <p:cNvGrpSpPr/>
              <p:nvPr/>
            </p:nvGrpSpPr>
            <p:grpSpPr>
              <a:xfrm>
                <a:off x="11487667" y="5216232"/>
                <a:ext cx="1508885" cy="1098392"/>
                <a:chOff x="11487662" y="7032049"/>
                <a:chExt cx="1508884" cy="1098392"/>
              </a:xfrm>
            </p:grpSpPr>
            <p:grpSp>
              <p:nvGrpSpPr>
                <p:cNvPr id="206" name="Group 205">
                  <a:extLst>
                    <a:ext uri="{FF2B5EF4-FFF2-40B4-BE49-F238E27FC236}">
                      <a16:creationId xmlns:a16="http://schemas.microsoft.com/office/drawing/2014/main" id="{AC6F437A-C4B6-4467-B9D4-6C71C6023463}"/>
                    </a:ext>
                  </a:extLst>
                </p:cNvPr>
                <p:cNvGrpSpPr/>
                <p:nvPr/>
              </p:nvGrpSpPr>
              <p:grpSpPr>
                <a:xfrm>
                  <a:off x="11487662" y="7032049"/>
                  <a:ext cx="1508884" cy="1098392"/>
                  <a:chOff x="7648616" y="6982191"/>
                  <a:chExt cx="1508884" cy="1098392"/>
                </a:xfrm>
              </p:grpSpPr>
              <p:grpSp>
                <p:nvGrpSpPr>
                  <p:cNvPr id="209" name="Group 208">
                    <a:extLst>
                      <a:ext uri="{FF2B5EF4-FFF2-40B4-BE49-F238E27FC236}">
                        <a16:creationId xmlns:a16="http://schemas.microsoft.com/office/drawing/2014/main" id="{13DFDC29-E360-40D3-BE0B-C65C1B060CF7}"/>
                      </a:ext>
                    </a:extLst>
                  </p:cNvPr>
                  <p:cNvGrpSpPr/>
                  <p:nvPr/>
                </p:nvGrpSpPr>
                <p:grpSpPr>
                  <a:xfrm>
                    <a:off x="7648616" y="7100119"/>
                    <a:ext cx="1508884" cy="980464"/>
                    <a:chOff x="984098" y="1283520"/>
                    <a:chExt cx="1758806" cy="1142862"/>
                  </a:xfrm>
                </p:grpSpPr>
                <p:sp>
                  <p:nvSpPr>
                    <p:cNvPr id="217" name="Freeform 358">
                      <a:extLst>
                        <a:ext uri="{FF2B5EF4-FFF2-40B4-BE49-F238E27FC236}">
                          <a16:creationId xmlns:a16="http://schemas.microsoft.com/office/drawing/2014/main" id="{2BE06757-81AF-4DB2-97AC-86A1879A87B2}"/>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8" name="Group 217">
                      <a:extLst>
                        <a:ext uri="{FF2B5EF4-FFF2-40B4-BE49-F238E27FC236}">
                          <a16:creationId xmlns:a16="http://schemas.microsoft.com/office/drawing/2014/main" id="{3E49BBBA-C753-4B92-91AA-E30BFBC3D4A5}"/>
                        </a:ext>
                      </a:extLst>
                    </p:cNvPr>
                    <p:cNvGrpSpPr/>
                    <p:nvPr/>
                  </p:nvGrpSpPr>
                  <p:grpSpPr>
                    <a:xfrm>
                      <a:off x="984098" y="1283520"/>
                      <a:ext cx="1758806" cy="1007899"/>
                      <a:chOff x="984098" y="1283520"/>
                      <a:chExt cx="1758806" cy="1007899"/>
                    </a:xfrm>
                  </p:grpSpPr>
                  <p:sp>
                    <p:nvSpPr>
                      <p:cNvPr id="219" name="Freeform 391">
                        <a:extLst>
                          <a:ext uri="{FF2B5EF4-FFF2-40B4-BE49-F238E27FC236}">
                            <a16:creationId xmlns:a16="http://schemas.microsoft.com/office/drawing/2014/main" id="{07E85AEA-9C0F-43DC-B0BB-9D4B8308AC90}"/>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390">
                        <a:extLst>
                          <a:ext uri="{FF2B5EF4-FFF2-40B4-BE49-F238E27FC236}">
                            <a16:creationId xmlns:a16="http://schemas.microsoft.com/office/drawing/2014/main" id="{8AFEF288-4A1C-48B4-AABB-BC16563A4D96}"/>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10" name="Group 209">
                    <a:extLst>
                      <a:ext uri="{FF2B5EF4-FFF2-40B4-BE49-F238E27FC236}">
                        <a16:creationId xmlns:a16="http://schemas.microsoft.com/office/drawing/2014/main" id="{72CAE821-19B2-47C1-B972-8828B6116050}"/>
                      </a:ext>
                    </a:extLst>
                  </p:cNvPr>
                  <p:cNvGrpSpPr>
                    <a:grpSpLocks noChangeAspect="1"/>
                  </p:cNvGrpSpPr>
                  <p:nvPr/>
                </p:nvGrpSpPr>
                <p:grpSpPr>
                  <a:xfrm>
                    <a:off x="7970528" y="6982191"/>
                    <a:ext cx="855104" cy="832442"/>
                    <a:chOff x="3900488" y="6360224"/>
                    <a:chExt cx="614107" cy="597833"/>
                  </a:xfrm>
                </p:grpSpPr>
                <p:sp>
                  <p:nvSpPr>
                    <p:cNvPr id="211" name="Freeform 15">
                      <a:extLst>
                        <a:ext uri="{FF2B5EF4-FFF2-40B4-BE49-F238E27FC236}">
                          <a16:creationId xmlns:a16="http://schemas.microsoft.com/office/drawing/2014/main" id="{D7A6F701-B5E3-438C-93D3-7A75E9B0758F}"/>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18">
                      <a:extLst>
                        <a:ext uri="{FF2B5EF4-FFF2-40B4-BE49-F238E27FC236}">
                          <a16:creationId xmlns:a16="http://schemas.microsoft.com/office/drawing/2014/main" id="{C7B4AE35-F4E8-4DA9-9AAC-FAFA6C74C990}"/>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19">
                      <a:extLst>
                        <a:ext uri="{FF2B5EF4-FFF2-40B4-BE49-F238E27FC236}">
                          <a16:creationId xmlns:a16="http://schemas.microsoft.com/office/drawing/2014/main" id="{4DFAFDF5-3517-4E9A-98A4-92282A6DCE14}"/>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21">
                      <a:extLst>
                        <a:ext uri="{FF2B5EF4-FFF2-40B4-BE49-F238E27FC236}">
                          <a16:creationId xmlns:a16="http://schemas.microsoft.com/office/drawing/2014/main" id="{99D38E48-64D9-465C-A0E4-62FB512ECBBD}"/>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23">
                      <a:extLst>
                        <a:ext uri="{FF2B5EF4-FFF2-40B4-BE49-F238E27FC236}">
                          <a16:creationId xmlns:a16="http://schemas.microsoft.com/office/drawing/2014/main" id="{61E21DA1-0010-43A9-B48E-5F5BF0E7C748}"/>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25">
                      <a:extLst>
                        <a:ext uri="{FF2B5EF4-FFF2-40B4-BE49-F238E27FC236}">
                          <a16:creationId xmlns:a16="http://schemas.microsoft.com/office/drawing/2014/main" id="{2E4E7C10-DEBD-468D-9BC7-E54F389881BB}"/>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07" name="Freeform 33">
                  <a:extLst>
                    <a:ext uri="{FF2B5EF4-FFF2-40B4-BE49-F238E27FC236}">
                      <a16:creationId xmlns:a16="http://schemas.microsoft.com/office/drawing/2014/main" id="{77A23012-B9E0-4F05-AAB4-6DB12F2C0388}"/>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33">
                  <a:extLst>
                    <a:ext uri="{FF2B5EF4-FFF2-40B4-BE49-F238E27FC236}">
                      <a16:creationId xmlns:a16="http://schemas.microsoft.com/office/drawing/2014/main" id="{5EF8878C-230B-431A-ABEC-08A9FD3E1C75}"/>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4" name="Group 183">
                <a:extLst>
                  <a:ext uri="{FF2B5EF4-FFF2-40B4-BE49-F238E27FC236}">
                    <a16:creationId xmlns:a16="http://schemas.microsoft.com/office/drawing/2014/main" id="{374FA187-FB81-47A8-93E4-81396DB69BAE}"/>
                  </a:ext>
                </a:extLst>
              </p:cNvPr>
              <p:cNvGrpSpPr/>
              <p:nvPr/>
            </p:nvGrpSpPr>
            <p:grpSpPr>
              <a:xfrm>
                <a:off x="11487669" y="4753718"/>
                <a:ext cx="1508885" cy="1098392"/>
                <a:chOff x="11487662" y="7032049"/>
                <a:chExt cx="1508884" cy="1098392"/>
              </a:xfrm>
            </p:grpSpPr>
            <p:grpSp>
              <p:nvGrpSpPr>
                <p:cNvPr id="191" name="Group 190">
                  <a:extLst>
                    <a:ext uri="{FF2B5EF4-FFF2-40B4-BE49-F238E27FC236}">
                      <a16:creationId xmlns:a16="http://schemas.microsoft.com/office/drawing/2014/main" id="{6B00231F-B24D-458F-B733-98683528D39D}"/>
                    </a:ext>
                  </a:extLst>
                </p:cNvPr>
                <p:cNvGrpSpPr/>
                <p:nvPr/>
              </p:nvGrpSpPr>
              <p:grpSpPr>
                <a:xfrm>
                  <a:off x="11487662" y="7032049"/>
                  <a:ext cx="1508884" cy="1098392"/>
                  <a:chOff x="7648616" y="6982191"/>
                  <a:chExt cx="1508884" cy="1098392"/>
                </a:xfrm>
              </p:grpSpPr>
              <p:grpSp>
                <p:nvGrpSpPr>
                  <p:cNvPr id="194" name="Group 193">
                    <a:extLst>
                      <a:ext uri="{FF2B5EF4-FFF2-40B4-BE49-F238E27FC236}">
                        <a16:creationId xmlns:a16="http://schemas.microsoft.com/office/drawing/2014/main" id="{B9849ED9-6F9D-43B4-94CE-E4B5DF70D425}"/>
                      </a:ext>
                    </a:extLst>
                  </p:cNvPr>
                  <p:cNvGrpSpPr/>
                  <p:nvPr/>
                </p:nvGrpSpPr>
                <p:grpSpPr>
                  <a:xfrm>
                    <a:off x="7648616" y="7100119"/>
                    <a:ext cx="1508884" cy="980464"/>
                    <a:chOff x="984098" y="1283520"/>
                    <a:chExt cx="1758806" cy="1142862"/>
                  </a:xfrm>
                </p:grpSpPr>
                <p:sp>
                  <p:nvSpPr>
                    <p:cNvPr id="202" name="Freeform 358">
                      <a:extLst>
                        <a:ext uri="{FF2B5EF4-FFF2-40B4-BE49-F238E27FC236}">
                          <a16:creationId xmlns:a16="http://schemas.microsoft.com/office/drawing/2014/main" id="{1B8F8D2E-85CC-4C1A-99E7-0279022555C8}"/>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3" name="Group 202">
                      <a:extLst>
                        <a:ext uri="{FF2B5EF4-FFF2-40B4-BE49-F238E27FC236}">
                          <a16:creationId xmlns:a16="http://schemas.microsoft.com/office/drawing/2014/main" id="{D65E8183-3908-44C8-8F0D-952F12E29FE9}"/>
                        </a:ext>
                      </a:extLst>
                    </p:cNvPr>
                    <p:cNvGrpSpPr/>
                    <p:nvPr/>
                  </p:nvGrpSpPr>
                  <p:grpSpPr>
                    <a:xfrm>
                      <a:off x="984098" y="1283520"/>
                      <a:ext cx="1758806" cy="1007899"/>
                      <a:chOff x="984098" y="1283520"/>
                      <a:chExt cx="1758806" cy="1007899"/>
                    </a:xfrm>
                  </p:grpSpPr>
                  <p:sp>
                    <p:nvSpPr>
                      <p:cNvPr id="204" name="Freeform 391">
                        <a:extLst>
                          <a:ext uri="{FF2B5EF4-FFF2-40B4-BE49-F238E27FC236}">
                            <a16:creationId xmlns:a16="http://schemas.microsoft.com/office/drawing/2014/main" id="{5E2E1DB6-E97C-46C6-BA61-1E696EBE16E4}"/>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390">
                        <a:extLst>
                          <a:ext uri="{FF2B5EF4-FFF2-40B4-BE49-F238E27FC236}">
                            <a16:creationId xmlns:a16="http://schemas.microsoft.com/office/drawing/2014/main" id="{03C52516-90E7-49C7-B3A8-A6A17AE38C71}"/>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95" name="Group 194">
                    <a:extLst>
                      <a:ext uri="{FF2B5EF4-FFF2-40B4-BE49-F238E27FC236}">
                        <a16:creationId xmlns:a16="http://schemas.microsoft.com/office/drawing/2014/main" id="{A6978FC1-288F-4816-ACF0-AB2768570926}"/>
                      </a:ext>
                    </a:extLst>
                  </p:cNvPr>
                  <p:cNvGrpSpPr>
                    <a:grpSpLocks noChangeAspect="1"/>
                  </p:cNvGrpSpPr>
                  <p:nvPr/>
                </p:nvGrpSpPr>
                <p:grpSpPr>
                  <a:xfrm>
                    <a:off x="7970528" y="6982191"/>
                    <a:ext cx="855104" cy="832442"/>
                    <a:chOff x="3900488" y="6360224"/>
                    <a:chExt cx="614107" cy="597833"/>
                  </a:xfrm>
                </p:grpSpPr>
                <p:sp>
                  <p:nvSpPr>
                    <p:cNvPr id="196" name="Freeform 15">
                      <a:extLst>
                        <a:ext uri="{FF2B5EF4-FFF2-40B4-BE49-F238E27FC236}">
                          <a16:creationId xmlns:a16="http://schemas.microsoft.com/office/drawing/2014/main" id="{12F22DA9-4E12-4347-85D0-CD841C31DC21}"/>
                        </a:ext>
                      </a:extLst>
                    </p:cNvPr>
                    <p:cNvSpPr>
                      <a:spLocks noChangeAspect="1"/>
                    </p:cNvSpPr>
                    <p:nvPr/>
                  </p:nvSpPr>
                  <p:spPr bwMode="auto">
                    <a:xfrm>
                      <a:off x="3901820" y="6604783"/>
                      <a:ext cx="612775" cy="352425"/>
                    </a:xfrm>
                    <a:custGeom>
                      <a:avLst/>
                      <a:gdLst>
                        <a:gd name="T0" fmla="*/ 191 w 386"/>
                        <a:gd name="T1" fmla="*/ 0 h 222"/>
                        <a:gd name="T2" fmla="*/ 0 w 386"/>
                        <a:gd name="T3" fmla="*/ 112 h 222"/>
                        <a:gd name="T4" fmla="*/ 191 w 386"/>
                        <a:gd name="T5" fmla="*/ 222 h 222"/>
                        <a:gd name="T6" fmla="*/ 386 w 386"/>
                        <a:gd name="T7" fmla="*/ 112 h 222"/>
                        <a:gd name="T8" fmla="*/ 191 w 386"/>
                        <a:gd name="T9" fmla="*/ 0 h 222"/>
                      </a:gdLst>
                      <a:ahLst/>
                      <a:cxnLst>
                        <a:cxn ang="0">
                          <a:pos x="T0" y="T1"/>
                        </a:cxn>
                        <a:cxn ang="0">
                          <a:pos x="T2" y="T3"/>
                        </a:cxn>
                        <a:cxn ang="0">
                          <a:pos x="T4" y="T5"/>
                        </a:cxn>
                        <a:cxn ang="0">
                          <a:pos x="T6" y="T7"/>
                        </a:cxn>
                        <a:cxn ang="0">
                          <a:pos x="T8" y="T9"/>
                        </a:cxn>
                      </a:cxnLst>
                      <a:rect l="0" t="0" r="r" b="b"/>
                      <a:pathLst>
                        <a:path w="386" h="222">
                          <a:moveTo>
                            <a:pt x="191" y="0"/>
                          </a:moveTo>
                          <a:lnTo>
                            <a:pt x="0" y="112"/>
                          </a:lnTo>
                          <a:lnTo>
                            <a:pt x="191" y="222"/>
                          </a:lnTo>
                          <a:lnTo>
                            <a:pt x="386" y="112"/>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18">
                      <a:extLst>
                        <a:ext uri="{FF2B5EF4-FFF2-40B4-BE49-F238E27FC236}">
                          <a16:creationId xmlns:a16="http://schemas.microsoft.com/office/drawing/2014/main" id="{35B61CDD-248D-462D-80FD-23B3EB166730}"/>
                        </a:ext>
                      </a:extLst>
                    </p:cNvPr>
                    <p:cNvSpPr>
                      <a:spLocks noChangeAspect="1"/>
                    </p:cNvSpPr>
                    <p:nvPr/>
                  </p:nvSpPr>
                  <p:spPr bwMode="auto">
                    <a:xfrm>
                      <a:off x="4204695" y="6361707"/>
                      <a:ext cx="303213" cy="419100"/>
                    </a:xfrm>
                    <a:custGeom>
                      <a:avLst/>
                      <a:gdLst>
                        <a:gd name="T0" fmla="*/ 0 w 191"/>
                        <a:gd name="T1" fmla="*/ 0 h 264"/>
                        <a:gd name="T2" fmla="*/ 0 w 191"/>
                        <a:gd name="T3" fmla="*/ 154 h 264"/>
                        <a:gd name="T4" fmla="*/ 191 w 191"/>
                        <a:gd name="T5" fmla="*/ 264 h 264"/>
                        <a:gd name="T6" fmla="*/ 191 w 191"/>
                        <a:gd name="T7" fmla="*/ 110 h 264"/>
                        <a:gd name="T8" fmla="*/ 0 w 191"/>
                        <a:gd name="T9" fmla="*/ 0 h 264"/>
                      </a:gdLst>
                      <a:ahLst/>
                      <a:cxnLst>
                        <a:cxn ang="0">
                          <a:pos x="T0" y="T1"/>
                        </a:cxn>
                        <a:cxn ang="0">
                          <a:pos x="T2" y="T3"/>
                        </a:cxn>
                        <a:cxn ang="0">
                          <a:pos x="T4" y="T5"/>
                        </a:cxn>
                        <a:cxn ang="0">
                          <a:pos x="T6" y="T7"/>
                        </a:cxn>
                        <a:cxn ang="0">
                          <a:pos x="T8" y="T9"/>
                        </a:cxn>
                      </a:cxnLst>
                      <a:rect l="0" t="0" r="r" b="b"/>
                      <a:pathLst>
                        <a:path w="191" h="264">
                          <a:moveTo>
                            <a:pt x="0" y="0"/>
                          </a:moveTo>
                          <a:lnTo>
                            <a:pt x="0" y="154"/>
                          </a:lnTo>
                          <a:lnTo>
                            <a:pt x="191" y="264"/>
                          </a:lnTo>
                          <a:lnTo>
                            <a:pt x="191" y="110"/>
                          </a:lnTo>
                          <a:lnTo>
                            <a:pt x="0" y="0"/>
                          </a:lnTo>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19">
                      <a:extLst>
                        <a:ext uri="{FF2B5EF4-FFF2-40B4-BE49-F238E27FC236}">
                          <a16:creationId xmlns:a16="http://schemas.microsoft.com/office/drawing/2014/main" id="{EDB38B79-2A4F-4067-ACC4-1BDDA21DCFDF}"/>
                        </a:ext>
                      </a:extLst>
                    </p:cNvPr>
                    <p:cNvSpPr>
                      <a:spLocks noChangeAspect="1"/>
                    </p:cNvSpPr>
                    <p:nvPr/>
                  </p:nvSpPr>
                  <p:spPr bwMode="auto">
                    <a:xfrm>
                      <a:off x="3900488" y="6364448"/>
                      <a:ext cx="304800" cy="419100"/>
                    </a:xfrm>
                    <a:custGeom>
                      <a:avLst/>
                      <a:gdLst>
                        <a:gd name="T0" fmla="*/ 192 w 192"/>
                        <a:gd name="T1" fmla="*/ 0 h 264"/>
                        <a:gd name="T2" fmla="*/ 0 w 192"/>
                        <a:gd name="T3" fmla="*/ 110 h 264"/>
                        <a:gd name="T4" fmla="*/ 0 w 192"/>
                        <a:gd name="T5" fmla="*/ 264 h 264"/>
                        <a:gd name="T6" fmla="*/ 192 w 192"/>
                        <a:gd name="T7" fmla="*/ 154 h 264"/>
                        <a:gd name="T8" fmla="*/ 192 w 192"/>
                        <a:gd name="T9" fmla="*/ 0 h 264"/>
                      </a:gdLst>
                      <a:ahLst/>
                      <a:cxnLst>
                        <a:cxn ang="0">
                          <a:pos x="T0" y="T1"/>
                        </a:cxn>
                        <a:cxn ang="0">
                          <a:pos x="T2" y="T3"/>
                        </a:cxn>
                        <a:cxn ang="0">
                          <a:pos x="T4" y="T5"/>
                        </a:cxn>
                        <a:cxn ang="0">
                          <a:pos x="T6" y="T7"/>
                        </a:cxn>
                        <a:cxn ang="0">
                          <a:pos x="T8" y="T9"/>
                        </a:cxn>
                      </a:cxnLst>
                      <a:rect l="0" t="0" r="r" b="b"/>
                      <a:pathLst>
                        <a:path w="192" h="264">
                          <a:moveTo>
                            <a:pt x="192" y="0"/>
                          </a:moveTo>
                          <a:lnTo>
                            <a:pt x="0" y="110"/>
                          </a:lnTo>
                          <a:lnTo>
                            <a:pt x="0" y="264"/>
                          </a:lnTo>
                          <a:lnTo>
                            <a:pt x="192" y="154"/>
                          </a:lnTo>
                          <a:lnTo>
                            <a:pt x="192"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21">
                      <a:extLst>
                        <a:ext uri="{FF2B5EF4-FFF2-40B4-BE49-F238E27FC236}">
                          <a16:creationId xmlns:a16="http://schemas.microsoft.com/office/drawing/2014/main" id="{17C3F0E4-FCC3-4E2C-8FA9-F0FFBFA751A8}"/>
                        </a:ext>
                      </a:extLst>
                    </p:cNvPr>
                    <p:cNvSpPr>
                      <a:spLocks noChangeAspect="1"/>
                    </p:cNvSpPr>
                    <p:nvPr/>
                  </p:nvSpPr>
                  <p:spPr bwMode="auto">
                    <a:xfrm>
                      <a:off x="3900488" y="6360224"/>
                      <a:ext cx="608013" cy="349250"/>
                    </a:xfrm>
                    <a:custGeom>
                      <a:avLst/>
                      <a:gdLst>
                        <a:gd name="T0" fmla="*/ 191 w 383"/>
                        <a:gd name="T1" fmla="*/ 0 h 220"/>
                        <a:gd name="T2" fmla="*/ 0 w 383"/>
                        <a:gd name="T3" fmla="*/ 110 h 220"/>
                        <a:gd name="T4" fmla="*/ 191 w 383"/>
                        <a:gd name="T5" fmla="*/ 220 h 220"/>
                        <a:gd name="T6" fmla="*/ 383 w 383"/>
                        <a:gd name="T7" fmla="*/ 110 h 220"/>
                        <a:gd name="T8" fmla="*/ 191 w 383"/>
                        <a:gd name="T9" fmla="*/ 0 h 220"/>
                      </a:gdLst>
                      <a:ahLst/>
                      <a:cxnLst>
                        <a:cxn ang="0">
                          <a:pos x="T0" y="T1"/>
                        </a:cxn>
                        <a:cxn ang="0">
                          <a:pos x="T2" y="T3"/>
                        </a:cxn>
                        <a:cxn ang="0">
                          <a:pos x="T4" y="T5"/>
                        </a:cxn>
                        <a:cxn ang="0">
                          <a:pos x="T6" y="T7"/>
                        </a:cxn>
                        <a:cxn ang="0">
                          <a:pos x="T8" y="T9"/>
                        </a:cxn>
                      </a:cxnLst>
                      <a:rect l="0" t="0" r="r" b="b"/>
                      <a:pathLst>
                        <a:path w="383" h="220">
                          <a:moveTo>
                            <a:pt x="191" y="0"/>
                          </a:moveTo>
                          <a:lnTo>
                            <a:pt x="0" y="110"/>
                          </a:lnTo>
                          <a:lnTo>
                            <a:pt x="191" y="220"/>
                          </a:lnTo>
                          <a:lnTo>
                            <a:pt x="383" y="110"/>
                          </a:lnTo>
                          <a:lnTo>
                            <a:pt x="191" y="0"/>
                          </a:lnTo>
                          <a:close/>
                        </a:path>
                      </a:pathLst>
                    </a:custGeom>
                    <a:gradFill>
                      <a:gsLst>
                        <a:gs pos="30000">
                          <a:schemeClr val="bg1">
                            <a:lumMod val="75000"/>
                            <a:alpha val="69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Freeform 23">
                      <a:extLst>
                        <a:ext uri="{FF2B5EF4-FFF2-40B4-BE49-F238E27FC236}">
                          <a16:creationId xmlns:a16="http://schemas.microsoft.com/office/drawing/2014/main" id="{DAB7088A-E1F9-4E34-8A05-604F5CA71286}"/>
                        </a:ext>
                      </a:extLst>
                    </p:cNvPr>
                    <p:cNvSpPr>
                      <a:spLocks noChangeAspect="1"/>
                    </p:cNvSpPr>
                    <p:nvPr/>
                  </p:nvSpPr>
                  <p:spPr bwMode="auto">
                    <a:xfrm>
                      <a:off x="4204695" y="6537369"/>
                      <a:ext cx="303213" cy="420688"/>
                    </a:xfrm>
                    <a:custGeom>
                      <a:avLst/>
                      <a:gdLst>
                        <a:gd name="T0" fmla="*/ 191 w 191"/>
                        <a:gd name="T1" fmla="*/ 0 h 265"/>
                        <a:gd name="T2" fmla="*/ 0 w 191"/>
                        <a:gd name="T3" fmla="*/ 110 h 265"/>
                        <a:gd name="T4" fmla="*/ 0 w 191"/>
                        <a:gd name="T5" fmla="*/ 265 h 265"/>
                        <a:gd name="T6" fmla="*/ 191 w 191"/>
                        <a:gd name="T7" fmla="*/ 155 h 265"/>
                        <a:gd name="T8" fmla="*/ 191 w 191"/>
                        <a:gd name="T9" fmla="*/ 0 h 265"/>
                      </a:gdLst>
                      <a:ahLst/>
                      <a:cxnLst>
                        <a:cxn ang="0">
                          <a:pos x="T0" y="T1"/>
                        </a:cxn>
                        <a:cxn ang="0">
                          <a:pos x="T2" y="T3"/>
                        </a:cxn>
                        <a:cxn ang="0">
                          <a:pos x="T4" y="T5"/>
                        </a:cxn>
                        <a:cxn ang="0">
                          <a:pos x="T6" y="T7"/>
                        </a:cxn>
                        <a:cxn ang="0">
                          <a:pos x="T8" y="T9"/>
                        </a:cxn>
                      </a:cxnLst>
                      <a:rect l="0" t="0" r="r" b="b"/>
                      <a:pathLst>
                        <a:path w="191" h="265">
                          <a:moveTo>
                            <a:pt x="191" y="0"/>
                          </a:moveTo>
                          <a:lnTo>
                            <a:pt x="0" y="110"/>
                          </a:lnTo>
                          <a:lnTo>
                            <a:pt x="0" y="265"/>
                          </a:lnTo>
                          <a:lnTo>
                            <a:pt x="191" y="155"/>
                          </a:lnTo>
                          <a:lnTo>
                            <a:pt x="191" y="0"/>
                          </a:lnTo>
                          <a:close/>
                        </a:path>
                      </a:pathLst>
                    </a:custGeom>
                    <a:gradFill>
                      <a:gsLst>
                        <a:gs pos="30000">
                          <a:schemeClr val="bg1">
                            <a:lumMod val="75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25">
                      <a:extLst>
                        <a:ext uri="{FF2B5EF4-FFF2-40B4-BE49-F238E27FC236}">
                          <a16:creationId xmlns:a16="http://schemas.microsoft.com/office/drawing/2014/main" id="{7BAB518B-182D-4675-B7B2-13D419551C68}"/>
                        </a:ext>
                      </a:extLst>
                    </p:cNvPr>
                    <p:cNvSpPr>
                      <a:spLocks noChangeAspect="1"/>
                    </p:cNvSpPr>
                    <p:nvPr/>
                  </p:nvSpPr>
                  <p:spPr bwMode="auto">
                    <a:xfrm>
                      <a:off x="3901651" y="6533072"/>
                      <a:ext cx="303213" cy="423863"/>
                    </a:xfrm>
                    <a:custGeom>
                      <a:avLst/>
                      <a:gdLst>
                        <a:gd name="T0" fmla="*/ 0 w 191"/>
                        <a:gd name="T1" fmla="*/ 0 h 267"/>
                        <a:gd name="T2" fmla="*/ 0 w 191"/>
                        <a:gd name="T3" fmla="*/ 157 h 267"/>
                        <a:gd name="T4" fmla="*/ 191 w 191"/>
                        <a:gd name="T5" fmla="*/ 267 h 267"/>
                        <a:gd name="T6" fmla="*/ 191 w 191"/>
                        <a:gd name="T7" fmla="*/ 113 h 267"/>
                        <a:gd name="T8" fmla="*/ 0 w 191"/>
                        <a:gd name="T9" fmla="*/ 0 h 267"/>
                      </a:gdLst>
                      <a:ahLst/>
                      <a:cxnLst>
                        <a:cxn ang="0">
                          <a:pos x="T0" y="T1"/>
                        </a:cxn>
                        <a:cxn ang="0">
                          <a:pos x="T2" y="T3"/>
                        </a:cxn>
                        <a:cxn ang="0">
                          <a:pos x="T4" y="T5"/>
                        </a:cxn>
                        <a:cxn ang="0">
                          <a:pos x="T6" y="T7"/>
                        </a:cxn>
                        <a:cxn ang="0">
                          <a:pos x="T8" y="T9"/>
                        </a:cxn>
                      </a:cxnLst>
                      <a:rect l="0" t="0" r="r" b="b"/>
                      <a:pathLst>
                        <a:path w="191" h="267">
                          <a:moveTo>
                            <a:pt x="0" y="0"/>
                          </a:moveTo>
                          <a:lnTo>
                            <a:pt x="0" y="157"/>
                          </a:lnTo>
                          <a:lnTo>
                            <a:pt x="191" y="267"/>
                          </a:lnTo>
                          <a:lnTo>
                            <a:pt x="191" y="113"/>
                          </a:lnTo>
                          <a:lnTo>
                            <a:pt x="0" y="0"/>
                          </a:lnTo>
                          <a:close/>
                        </a:path>
                      </a:pathLst>
                    </a:custGeom>
                    <a:gradFill>
                      <a:gsLst>
                        <a:gs pos="30000">
                          <a:schemeClr val="bg1">
                            <a:lumMod val="75000"/>
                            <a:alpha val="70000"/>
                          </a:schemeClr>
                        </a:gs>
                        <a:gs pos="91000">
                          <a:schemeClr val="bg1">
                            <a:lumMod val="95000"/>
                          </a:schemeClr>
                        </a:gs>
                      </a:gsLst>
                      <a:lin ang="27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92" name="Freeform 33">
                  <a:extLst>
                    <a:ext uri="{FF2B5EF4-FFF2-40B4-BE49-F238E27FC236}">
                      <a16:creationId xmlns:a16="http://schemas.microsoft.com/office/drawing/2014/main" id="{2D1E432E-326C-4ACF-AD5A-B7661E8D8A30}"/>
                    </a:ext>
                  </a:extLst>
                </p:cNvPr>
                <p:cNvSpPr>
                  <a:spLocks noChangeAspect="1"/>
                </p:cNvSpPr>
                <p:nvPr/>
              </p:nvSpPr>
              <p:spPr bwMode="auto">
                <a:xfrm>
                  <a:off x="11497162" y="7259641"/>
                  <a:ext cx="735882" cy="772279"/>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33">
                  <a:extLst>
                    <a:ext uri="{FF2B5EF4-FFF2-40B4-BE49-F238E27FC236}">
                      <a16:creationId xmlns:a16="http://schemas.microsoft.com/office/drawing/2014/main" id="{3A6D0D2F-71B2-4727-AED0-C5B7BC32714A}"/>
                    </a:ext>
                  </a:extLst>
                </p:cNvPr>
                <p:cNvSpPr>
                  <a:spLocks noChangeAspect="1"/>
                </p:cNvSpPr>
                <p:nvPr/>
              </p:nvSpPr>
              <p:spPr bwMode="auto">
                <a:xfrm flipH="1">
                  <a:off x="12232562" y="7253477"/>
                  <a:ext cx="745543" cy="782418"/>
                </a:xfrm>
                <a:custGeom>
                  <a:avLst/>
                  <a:gdLst>
                    <a:gd name="T0" fmla="*/ 0 w 312"/>
                    <a:gd name="T1" fmla="*/ 0 h 330"/>
                    <a:gd name="T2" fmla="*/ 0 w 312"/>
                    <a:gd name="T3" fmla="*/ 149 h 330"/>
                    <a:gd name="T4" fmla="*/ 312 w 312"/>
                    <a:gd name="T5" fmla="*/ 330 h 330"/>
                    <a:gd name="T6" fmla="*/ 312 w 312"/>
                    <a:gd name="T7" fmla="*/ 178 h 330"/>
                    <a:gd name="T8" fmla="*/ 0 w 312"/>
                    <a:gd name="T9" fmla="*/ 0 h 330"/>
                  </a:gdLst>
                  <a:ahLst/>
                  <a:cxnLst>
                    <a:cxn ang="0">
                      <a:pos x="T0" y="T1"/>
                    </a:cxn>
                    <a:cxn ang="0">
                      <a:pos x="T2" y="T3"/>
                    </a:cxn>
                    <a:cxn ang="0">
                      <a:pos x="T4" y="T5"/>
                    </a:cxn>
                    <a:cxn ang="0">
                      <a:pos x="T6" y="T7"/>
                    </a:cxn>
                    <a:cxn ang="0">
                      <a:pos x="T8" y="T9"/>
                    </a:cxn>
                  </a:cxnLst>
                  <a:rect l="0" t="0" r="r" b="b"/>
                  <a:pathLst>
                    <a:path w="312" h="330">
                      <a:moveTo>
                        <a:pt x="0" y="0"/>
                      </a:moveTo>
                      <a:lnTo>
                        <a:pt x="0" y="149"/>
                      </a:lnTo>
                      <a:lnTo>
                        <a:pt x="312" y="330"/>
                      </a:lnTo>
                      <a:lnTo>
                        <a:pt x="312" y="178"/>
                      </a:lnTo>
                      <a:lnTo>
                        <a:pt x="0" y="0"/>
                      </a:lnTo>
                      <a:close/>
                    </a:path>
                  </a:pathLst>
                </a:custGeom>
                <a:solidFill>
                  <a:schemeClr val="bg1">
                    <a:lumMod val="85000"/>
                    <a:alpha val="68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EC254EFB-CD8C-4D6F-8537-F68224DBA2BD}"/>
                  </a:ext>
                </a:extLst>
              </p:cNvPr>
              <p:cNvGrpSpPr/>
              <p:nvPr/>
            </p:nvGrpSpPr>
            <p:grpSpPr>
              <a:xfrm>
                <a:off x="11487666" y="4410661"/>
                <a:ext cx="1508885" cy="980465"/>
                <a:chOff x="984098" y="1283520"/>
                <a:chExt cx="1758806" cy="1142862"/>
              </a:xfrm>
            </p:grpSpPr>
            <p:sp>
              <p:nvSpPr>
                <p:cNvPr id="187" name="Freeform 358">
                  <a:extLst>
                    <a:ext uri="{FF2B5EF4-FFF2-40B4-BE49-F238E27FC236}">
                      <a16:creationId xmlns:a16="http://schemas.microsoft.com/office/drawing/2014/main" id="{45364067-8950-49E1-A40A-CA3EF87EA4B3}"/>
                    </a:ext>
                  </a:extLst>
                </p:cNvPr>
                <p:cNvSpPr>
                  <a:spLocks noChangeAspect="1"/>
                </p:cNvSpPr>
                <p:nvPr/>
              </p:nvSpPr>
              <p:spPr bwMode="auto">
                <a:xfrm>
                  <a:off x="995309" y="1765579"/>
                  <a:ext cx="1732895" cy="660803"/>
                </a:xfrm>
                <a:custGeom>
                  <a:avLst/>
                  <a:gdLst>
                    <a:gd name="T0" fmla="*/ 223 w 224"/>
                    <a:gd name="T1" fmla="*/ 2 h 86"/>
                    <a:gd name="T2" fmla="*/ 223 w 224"/>
                    <a:gd name="T3" fmla="*/ 4 h 86"/>
                    <a:gd name="T4" fmla="*/ 221 w 224"/>
                    <a:gd name="T5" fmla="*/ 6 h 86"/>
                    <a:gd name="T6" fmla="*/ 219 w 224"/>
                    <a:gd name="T7" fmla="*/ 8 h 86"/>
                    <a:gd name="T8" fmla="*/ 217 w 224"/>
                    <a:gd name="T9" fmla="*/ 9 h 86"/>
                    <a:gd name="T10" fmla="*/ 125 w 224"/>
                    <a:gd name="T11" fmla="*/ 63 h 86"/>
                    <a:gd name="T12" fmla="*/ 122 w 224"/>
                    <a:gd name="T13" fmla="*/ 64 h 86"/>
                    <a:gd name="T14" fmla="*/ 119 w 224"/>
                    <a:gd name="T15" fmla="*/ 64 h 86"/>
                    <a:gd name="T16" fmla="*/ 114 w 224"/>
                    <a:gd name="T17" fmla="*/ 65 h 86"/>
                    <a:gd name="T18" fmla="*/ 111 w 224"/>
                    <a:gd name="T19" fmla="*/ 65 h 86"/>
                    <a:gd name="T20" fmla="*/ 108 w 224"/>
                    <a:gd name="T21" fmla="*/ 65 h 86"/>
                    <a:gd name="T22" fmla="*/ 104 w 224"/>
                    <a:gd name="T23" fmla="*/ 64 h 86"/>
                    <a:gd name="T24" fmla="*/ 100 w 224"/>
                    <a:gd name="T25" fmla="*/ 63 h 86"/>
                    <a:gd name="T26" fmla="*/ 7 w 224"/>
                    <a:gd name="T27" fmla="*/ 9 h 86"/>
                    <a:gd name="T28" fmla="*/ 0 w 224"/>
                    <a:gd name="T29" fmla="*/ 21 h 86"/>
                    <a:gd name="T30" fmla="*/ 0 w 224"/>
                    <a:gd name="T31" fmla="*/ 22 h 86"/>
                    <a:gd name="T32" fmla="*/ 1 w 224"/>
                    <a:gd name="T33" fmla="*/ 23 h 86"/>
                    <a:gd name="T34" fmla="*/ 7 w 224"/>
                    <a:gd name="T35" fmla="*/ 30 h 86"/>
                    <a:gd name="T36" fmla="*/ 20 w 224"/>
                    <a:gd name="T37" fmla="*/ 38 h 86"/>
                    <a:gd name="T38" fmla="*/ 31 w 224"/>
                    <a:gd name="T39" fmla="*/ 44 h 86"/>
                    <a:gd name="T40" fmla="*/ 44 w 224"/>
                    <a:gd name="T41" fmla="*/ 51 h 86"/>
                    <a:gd name="T42" fmla="*/ 56 w 224"/>
                    <a:gd name="T43" fmla="*/ 58 h 86"/>
                    <a:gd name="T44" fmla="*/ 70 w 224"/>
                    <a:gd name="T45" fmla="*/ 66 h 86"/>
                    <a:gd name="T46" fmla="*/ 82 w 224"/>
                    <a:gd name="T47" fmla="*/ 73 h 86"/>
                    <a:gd name="T48" fmla="*/ 92 w 224"/>
                    <a:gd name="T49" fmla="*/ 79 h 86"/>
                    <a:gd name="T50" fmla="*/ 97 w 224"/>
                    <a:gd name="T51" fmla="*/ 82 h 86"/>
                    <a:gd name="T52" fmla="*/ 99 w 224"/>
                    <a:gd name="T53" fmla="*/ 83 h 86"/>
                    <a:gd name="T54" fmla="*/ 101 w 224"/>
                    <a:gd name="T55" fmla="*/ 84 h 86"/>
                    <a:gd name="T56" fmla="*/ 103 w 224"/>
                    <a:gd name="T57" fmla="*/ 84 h 86"/>
                    <a:gd name="T58" fmla="*/ 105 w 224"/>
                    <a:gd name="T59" fmla="*/ 85 h 86"/>
                    <a:gd name="T60" fmla="*/ 108 w 224"/>
                    <a:gd name="T61" fmla="*/ 85 h 86"/>
                    <a:gd name="T62" fmla="*/ 118 w 224"/>
                    <a:gd name="T63" fmla="*/ 85 h 86"/>
                    <a:gd name="T64" fmla="*/ 120 w 224"/>
                    <a:gd name="T65" fmla="*/ 85 h 86"/>
                    <a:gd name="T66" fmla="*/ 123 w 224"/>
                    <a:gd name="T67" fmla="*/ 84 h 86"/>
                    <a:gd name="T68" fmla="*/ 124 w 224"/>
                    <a:gd name="T69" fmla="*/ 84 h 86"/>
                    <a:gd name="T70" fmla="*/ 126 w 224"/>
                    <a:gd name="T71" fmla="*/ 82 h 86"/>
                    <a:gd name="T72" fmla="*/ 128 w 224"/>
                    <a:gd name="T73" fmla="*/ 82 h 86"/>
                    <a:gd name="T74" fmla="*/ 141 w 224"/>
                    <a:gd name="T75" fmla="*/ 74 h 86"/>
                    <a:gd name="T76" fmla="*/ 154 w 224"/>
                    <a:gd name="T77" fmla="*/ 66 h 86"/>
                    <a:gd name="T78" fmla="*/ 168 w 224"/>
                    <a:gd name="T79" fmla="*/ 58 h 86"/>
                    <a:gd name="T80" fmla="*/ 181 w 224"/>
                    <a:gd name="T81" fmla="*/ 51 h 86"/>
                    <a:gd name="T82" fmla="*/ 195 w 224"/>
                    <a:gd name="T83" fmla="*/ 43 h 86"/>
                    <a:gd name="T84" fmla="*/ 208 w 224"/>
                    <a:gd name="T85" fmla="*/ 35 h 86"/>
                    <a:gd name="T86" fmla="*/ 218 w 224"/>
                    <a:gd name="T87" fmla="*/ 29 h 86"/>
                    <a:gd name="T88" fmla="*/ 218 w 224"/>
                    <a:gd name="T89" fmla="*/ 29 h 86"/>
                    <a:gd name="T90" fmla="*/ 219 w 224"/>
                    <a:gd name="T91" fmla="*/ 28 h 86"/>
                    <a:gd name="T92" fmla="*/ 222 w 224"/>
                    <a:gd name="T93" fmla="*/ 25 h 86"/>
                    <a:gd name="T94" fmla="*/ 223 w 224"/>
                    <a:gd name="T95" fmla="*/ 24 h 86"/>
                    <a:gd name="T96" fmla="*/ 223 w 224"/>
                    <a:gd name="T97" fmla="*/ 24 h 86"/>
                    <a:gd name="T98" fmla="*/ 223 w 224"/>
                    <a:gd name="T99" fmla="*/ 23 h 86"/>
                    <a:gd name="T100" fmla="*/ 223 w 224"/>
                    <a:gd name="T101" fmla="*/ 23 h 86"/>
                    <a:gd name="T102" fmla="*/ 223 w 224"/>
                    <a:gd name="T103" fmla="*/ 22 h 86"/>
                    <a:gd name="T104" fmla="*/ 223 w 224"/>
                    <a:gd name="T105" fmla="*/ 22 h 86"/>
                    <a:gd name="T106" fmla="*/ 224 w 224"/>
                    <a:gd name="T107" fmla="*/ 21 h 86"/>
                    <a:gd name="connsiteX0" fmla="*/ 10000 w 10000"/>
                    <a:gd name="connsiteY0" fmla="*/ 116 h 9971"/>
                    <a:gd name="connsiteX1" fmla="*/ 9955 w 10000"/>
                    <a:gd name="connsiteY1" fmla="*/ 233 h 9971"/>
                    <a:gd name="connsiteX2" fmla="*/ 9955 w 10000"/>
                    <a:gd name="connsiteY2" fmla="*/ 233 h 9971"/>
                    <a:gd name="connsiteX3" fmla="*/ 9955 w 10000"/>
                    <a:gd name="connsiteY3" fmla="*/ 349 h 9971"/>
                    <a:gd name="connsiteX4" fmla="*/ 9955 w 10000"/>
                    <a:gd name="connsiteY4" fmla="*/ 349 h 9971"/>
                    <a:gd name="connsiteX5" fmla="*/ 9955 w 10000"/>
                    <a:gd name="connsiteY5" fmla="*/ 465 h 9971"/>
                    <a:gd name="connsiteX6" fmla="*/ 9911 w 10000"/>
                    <a:gd name="connsiteY6" fmla="*/ 581 h 9971"/>
                    <a:gd name="connsiteX7" fmla="*/ 9911 w 10000"/>
                    <a:gd name="connsiteY7" fmla="*/ 581 h 9971"/>
                    <a:gd name="connsiteX8" fmla="*/ 9866 w 10000"/>
                    <a:gd name="connsiteY8" fmla="*/ 698 h 9971"/>
                    <a:gd name="connsiteX9" fmla="*/ 9866 w 10000"/>
                    <a:gd name="connsiteY9" fmla="*/ 814 h 9971"/>
                    <a:gd name="connsiteX10" fmla="*/ 9821 w 10000"/>
                    <a:gd name="connsiteY10" fmla="*/ 814 h 9971"/>
                    <a:gd name="connsiteX11" fmla="*/ 9777 w 10000"/>
                    <a:gd name="connsiteY11" fmla="*/ 930 h 9971"/>
                    <a:gd name="connsiteX12" fmla="*/ 9777 w 10000"/>
                    <a:gd name="connsiteY12" fmla="*/ 930 h 9971"/>
                    <a:gd name="connsiteX13" fmla="*/ 9732 w 10000"/>
                    <a:gd name="connsiteY13" fmla="*/ 1047 h 9971"/>
                    <a:gd name="connsiteX14" fmla="*/ 9688 w 10000"/>
                    <a:gd name="connsiteY14" fmla="*/ 1047 h 9971"/>
                    <a:gd name="connsiteX15" fmla="*/ 5714 w 10000"/>
                    <a:gd name="connsiteY15" fmla="*/ 7093 h 9971"/>
                    <a:gd name="connsiteX16" fmla="*/ 5625 w 10000"/>
                    <a:gd name="connsiteY16" fmla="*/ 7209 h 9971"/>
                    <a:gd name="connsiteX17" fmla="*/ 5580 w 10000"/>
                    <a:gd name="connsiteY17" fmla="*/ 7326 h 9971"/>
                    <a:gd name="connsiteX18" fmla="*/ 5491 w 10000"/>
                    <a:gd name="connsiteY18" fmla="*/ 7326 h 9971"/>
                    <a:gd name="connsiteX19" fmla="*/ 5491 w 10000"/>
                    <a:gd name="connsiteY19" fmla="*/ 7326 h 9971"/>
                    <a:gd name="connsiteX20" fmla="*/ 5446 w 10000"/>
                    <a:gd name="connsiteY20" fmla="*/ 7442 h 9971"/>
                    <a:gd name="connsiteX21" fmla="*/ 5402 w 10000"/>
                    <a:gd name="connsiteY21" fmla="*/ 7442 h 9971"/>
                    <a:gd name="connsiteX22" fmla="*/ 5357 w 10000"/>
                    <a:gd name="connsiteY22" fmla="*/ 7442 h 9971"/>
                    <a:gd name="connsiteX23" fmla="*/ 5313 w 10000"/>
                    <a:gd name="connsiteY23" fmla="*/ 7442 h 9971"/>
                    <a:gd name="connsiteX24" fmla="*/ 5179 w 10000"/>
                    <a:gd name="connsiteY24" fmla="*/ 7558 h 9971"/>
                    <a:gd name="connsiteX25" fmla="*/ 5134 w 10000"/>
                    <a:gd name="connsiteY25" fmla="*/ 7558 h 9971"/>
                    <a:gd name="connsiteX26" fmla="*/ 5089 w 10000"/>
                    <a:gd name="connsiteY26" fmla="*/ 7558 h 9971"/>
                    <a:gd name="connsiteX27" fmla="*/ 5045 w 10000"/>
                    <a:gd name="connsiteY27" fmla="*/ 7558 h 9971"/>
                    <a:gd name="connsiteX28" fmla="*/ 5000 w 10000"/>
                    <a:gd name="connsiteY28" fmla="*/ 7558 h 9971"/>
                    <a:gd name="connsiteX29" fmla="*/ 4955 w 10000"/>
                    <a:gd name="connsiteY29" fmla="*/ 7558 h 9971"/>
                    <a:gd name="connsiteX30" fmla="*/ 4911 w 10000"/>
                    <a:gd name="connsiteY30" fmla="*/ 7558 h 9971"/>
                    <a:gd name="connsiteX31" fmla="*/ 4866 w 10000"/>
                    <a:gd name="connsiteY31" fmla="*/ 7558 h 9971"/>
                    <a:gd name="connsiteX32" fmla="*/ 4821 w 10000"/>
                    <a:gd name="connsiteY32" fmla="*/ 7558 h 9971"/>
                    <a:gd name="connsiteX33" fmla="*/ 4777 w 10000"/>
                    <a:gd name="connsiteY33" fmla="*/ 7558 h 9971"/>
                    <a:gd name="connsiteX34" fmla="*/ 4688 w 10000"/>
                    <a:gd name="connsiteY34" fmla="*/ 7442 h 9971"/>
                    <a:gd name="connsiteX35" fmla="*/ 4643 w 10000"/>
                    <a:gd name="connsiteY35" fmla="*/ 7442 h 9971"/>
                    <a:gd name="connsiteX36" fmla="*/ 4598 w 10000"/>
                    <a:gd name="connsiteY36" fmla="*/ 7442 h 9971"/>
                    <a:gd name="connsiteX37" fmla="*/ 4554 w 10000"/>
                    <a:gd name="connsiteY37" fmla="*/ 7442 h 9971"/>
                    <a:gd name="connsiteX38" fmla="*/ 4464 w 10000"/>
                    <a:gd name="connsiteY38" fmla="*/ 7326 h 9971"/>
                    <a:gd name="connsiteX39" fmla="*/ 4464 w 10000"/>
                    <a:gd name="connsiteY39" fmla="*/ 7326 h 9971"/>
                    <a:gd name="connsiteX40" fmla="*/ 4330 w 10000"/>
                    <a:gd name="connsiteY40" fmla="*/ 7093 h 9971"/>
                    <a:gd name="connsiteX41" fmla="*/ 313 w 10000"/>
                    <a:gd name="connsiteY41" fmla="*/ 1047 h 9971"/>
                    <a:gd name="connsiteX42" fmla="*/ 0 w 10000"/>
                    <a:gd name="connsiteY42" fmla="*/ 0 h 9971"/>
                    <a:gd name="connsiteX43" fmla="*/ 0 w 10000"/>
                    <a:gd name="connsiteY43" fmla="*/ 2326 h 9971"/>
                    <a:gd name="connsiteX44" fmla="*/ 0 w 10000"/>
                    <a:gd name="connsiteY44" fmla="*/ 2442 h 9971"/>
                    <a:gd name="connsiteX45" fmla="*/ 0 w 10000"/>
                    <a:gd name="connsiteY45" fmla="*/ 2442 h 9971"/>
                    <a:gd name="connsiteX46" fmla="*/ 0 w 10000"/>
                    <a:gd name="connsiteY46" fmla="*/ 2558 h 9971"/>
                    <a:gd name="connsiteX47" fmla="*/ 0 w 10000"/>
                    <a:gd name="connsiteY47" fmla="*/ 2558 h 9971"/>
                    <a:gd name="connsiteX48" fmla="*/ 0 w 10000"/>
                    <a:gd name="connsiteY48" fmla="*/ 2558 h 9971"/>
                    <a:gd name="connsiteX49" fmla="*/ 45 w 10000"/>
                    <a:gd name="connsiteY49" fmla="*/ 2674 h 9971"/>
                    <a:gd name="connsiteX50" fmla="*/ 45 w 10000"/>
                    <a:gd name="connsiteY50" fmla="*/ 2674 h 9971"/>
                    <a:gd name="connsiteX51" fmla="*/ 89 w 10000"/>
                    <a:gd name="connsiteY51" fmla="*/ 2907 h 9971"/>
                    <a:gd name="connsiteX52" fmla="*/ 313 w 10000"/>
                    <a:gd name="connsiteY52" fmla="*/ 3488 h 9971"/>
                    <a:gd name="connsiteX53" fmla="*/ 491 w 10000"/>
                    <a:gd name="connsiteY53" fmla="*/ 3721 h 9971"/>
                    <a:gd name="connsiteX54" fmla="*/ 714 w 10000"/>
                    <a:gd name="connsiteY54" fmla="*/ 4070 h 9971"/>
                    <a:gd name="connsiteX55" fmla="*/ 893 w 10000"/>
                    <a:gd name="connsiteY55" fmla="*/ 4419 h 9971"/>
                    <a:gd name="connsiteX56" fmla="*/ 1116 w 10000"/>
                    <a:gd name="connsiteY56" fmla="*/ 4651 h 9971"/>
                    <a:gd name="connsiteX57" fmla="*/ 1205 w 10000"/>
                    <a:gd name="connsiteY57" fmla="*/ 4884 h 9971"/>
                    <a:gd name="connsiteX58" fmla="*/ 1384 w 10000"/>
                    <a:gd name="connsiteY58" fmla="*/ 5116 h 9971"/>
                    <a:gd name="connsiteX59" fmla="*/ 1518 w 10000"/>
                    <a:gd name="connsiteY59" fmla="*/ 5233 h 9971"/>
                    <a:gd name="connsiteX60" fmla="*/ 1696 w 10000"/>
                    <a:gd name="connsiteY60" fmla="*/ 5581 h 9971"/>
                    <a:gd name="connsiteX61" fmla="*/ 1964 w 10000"/>
                    <a:gd name="connsiteY61" fmla="*/ 5930 h 9971"/>
                    <a:gd name="connsiteX62" fmla="*/ 2098 w 10000"/>
                    <a:gd name="connsiteY62" fmla="*/ 6163 h 9971"/>
                    <a:gd name="connsiteX63" fmla="*/ 2321 w 10000"/>
                    <a:gd name="connsiteY63" fmla="*/ 6512 h 9971"/>
                    <a:gd name="connsiteX64" fmla="*/ 2500 w 10000"/>
                    <a:gd name="connsiteY64" fmla="*/ 6744 h 9971"/>
                    <a:gd name="connsiteX65" fmla="*/ 2723 w 10000"/>
                    <a:gd name="connsiteY65" fmla="*/ 7093 h 9971"/>
                    <a:gd name="connsiteX66" fmla="*/ 2902 w 10000"/>
                    <a:gd name="connsiteY66" fmla="*/ 7442 h 9971"/>
                    <a:gd name="connsiteX67" fmla="*/ 3125 w 10000"/>
                    <a:gd name="connsiteY67" fmla="*/ 7674 h 9971"/>
                    <a:gd name="connsiteX68" fmla="*/ 3304 w 10000"/>
                    <a:gd name="connsiteY68" fmla="*/ 8023 h 9971"/>
                    <a:gd name="connsiteX69" fmla="*/ 3527 w 10000"/>
                    <a:gd name="connsiteY69" fmla="*/ 8256 h 9971"/>
                    <a:gd name="connsiteX70" fmla="*/ 3661 w 10000"/>
                    <a:gd name="connsiteY70" fmla="*/ 8488 h 9971"/>
                    <a:gd name="connsiteX71" fmla="*/ 3795 w 10000"/>
                    <a:gd name="connsiteY71" fmla="*/ 8721 h 9971"/>
                    <a:gd name="connsiteX72" fmla="*/ 3929 w 10000"/>
                    <a:gd name="connsiteY72" fmla="*/ 8953 h 9971"/>
                    <a:gd name="connsiteX73" fmla="*/ 4107 w 10000"/>
                    <a:gd name="connsiteY73" fmla="*/ 9186 h 9971"/>
                    <a:gd name="connsiteX74" fmla="*/ 4330 w 10000"/>
                    <a:gd name="connsiteY74" fmla="*/ 9535 h 9971"/>
                    <a:gd name="connsiteX75" fmla="*/ 4330 w 10000"/>
                    <a:gd name="connsiteY75" fmla="*/ 9535 h 9971"/>
                    <a:gd name="connsiteX76" fmla="*/ 4330 w 10000"/>
                    <a:gd name="connsiteY76" fmla="*/ 9535 h 9971"/>
                    <a:gd name="connsiteX77" fmla="*/ 4330 w 10000"/>
                    <a:gd name="connsiteY77" fmla="*/ 9535 h 9971"/>
                    <a:gd name="connsiteX78" fmla="*/ 4375 w 10000"/>
                    <a:gd name="connsiteY78" fmla="*/ 9535 h 9971"/>
                    <a:gd name="connsiteX79" fmla="*/ 4420 w 10000"/>
                    <a:gd name="connsiteY79" fmla="*/ 9651 h 9971"/>
                    <a:gd name="connsiteX80" fmla="*/ 4420 w 10000"/>
                    <a:gd name="connsiteY80" fmla="*/ 9651 h 9971"/>
                    <a:gd name="connsiteX81" fmla="*/ 4464 w 10000"/>
                    <a:gd name="connsiteY81" fmla="*/ 9651 h 9971"/>
                    <a:gd name="connsiteX82" fmla="*/ 4509 w 10000"/>
                    <a:gd name="connsiteY82" fmla="*/ 9767 h 9971"/>
                    <a:gd name="connsiteX83" fmla="*/ 4598 w 10000"/>
                    <a:gd name="connsiteY83" fmla="*/ 9767 h 9971"/>
                    <a:gd name="connsiteX84" fmla="*/ 4598 w 10000"/>
                    <a:gd name="connsiteY84" fmla="*/ 9767 h 9971"/>
                    <a:gd name="connsiteX85" fmla="*/ 4598 w 10000"/>
                    <a:gd name="connsiteY85" fmla="*/ 9767 h 9971"/>
                    <a:gd name="connsiteX86" fmla="*/ 4643 w 10000"/>
                    <a:gd name="connsiteY86" fmla="*/ 9884 h 9971"/>
                    <a:gd name="connsiteX87" fmla="*/ 4688 w 10000"/>
                    <a:gd name="connsiteY87" fmla="*/ 9884 h 9971"/>
                    <a:gd name="connsiteX88" fmla="*/ 4688 w 10000"/>
                    <a:gd name="connsiteY88" fmla="*/ 9884 h 9971"/>
                    <a:gd name="connsiteX89" fmla="*/ 4732 w 10000"/>
                    <a:gd name="connsiteY89" fmla="*/ 9884 h 9971"/>
                    <a:gd name="connsiteX90" fmla="*/ 4777 w 10000"/>
                    <a:gd name="connsiteY90" fmla="*/ 9884 h 9971"/>
                    <a:gd name="connsiteX91" fmla="*/ 4821 w 10000"/>
                    <a:gd name="connsiteY91" fmla="*/ 9884 h 9971"/>
                    <a:gd name="connsiteX92" fmla="*/ 5223 w 10000"/>
                    <a:gd name="connsiteY92" fmla="*/ 9884 h 9971"/>
                    <a:gd name="connsiteX93" fmla="*/ 5223 w 10000"/>
                    <a:gd name="connsiteY93" fmla="*/ 9884 h 9971"/>
                    <a:gd name="connsiteX94" fmla="*/ 5268 w 10000"/>
                    <a:gd name="connsiteY94" fmla="*/ 9884 h 9971"/>
                    <a:gd name="connsiteX95" fmla="*/ 5313 w 10000"/>
                    <a:gd name="connsiteY95" fmla="*/ 9884 h 9971"/>
                    <a:gd name="connsiteX96" fmla="*/ 5313 w 10000"/>
                    <a:gd name="connsiteY96" fmla="*/ 9884 h 9971"/>
                    <a:gd name="connsiteX97" fmla="*/ 5357 w 10000"/>
                    <a:gd name="connsiteY97" fmla="*/ 9884 h 9971"/>
                    <a:gd name="connsiteX98" fmla="*/ 5446 w 10000"/>
                    <a:gd name="connsiteY98" fmla="*/ 9767 h 9971"/>
                    <a:gd name="connsiteX99" fmla="*/ 5446 w 10000"/>
                    <a:gd name="connsiteY99" fmla="*/ 9767 h 9971"/>
                    <a:gd name="connsiteX100" fmla="*/ 5491 w 10000"/>
                    <a:gd name="connsiteY100" fmla="*/ 9767 h 9971"/>
                    <a:gd name="connsiteX101" fmla="*/ 5491 w 10000"/>
                    <a:gd name="connsiteY101" fmla="*/ 9767 h 9971"/>
                    <a:gd name="connsiteX102" fmla="*/ 5491 w 10000"/>
                    <a:gd name="connsiteY102" fmla="*/ 9767 h 9971"/>
                    <a:gd name="connsiteX103" fmla="*/ 5536 w 10000"/>
                    <a:gd name="connsiteY103" fmla="*/ 9767 h 9971"/>
                    <a:gd name="connsiteX104" fmla="*/ 5536 w 10000"/>
                    <a:gd name="connsiteY104" fmla="*/ 9651 h 9971"/>
                    <a:gd name="connsiteX105" fmla="*/ 5580 w 10000"/>
                    <a:gd name="connsiteY105" fmla="*/ 9651 h 9971"/>
                    <a:gd name="connsiteX106" fmla="*/ 5625 w 10000"/>
                    <a:gd name="connsiteY106" fmla="*/ 9535 h 9971"/>
                    <a:gd name="connsiteX107" fmla="*/ 5625 w 10000"/>
                    <a:gd name="connsiteY107" fmla="*/ 9535 h 9971"/>
                    <a:gd name="connsiteX108" fmla="*/ 5670 w 10000"/>
                    <a:gd name="connsiteY108" fmla="*/ 9535 h 9971"/>
                    <a:gd name="connsiteX109" fmla="*/ 5714 w 10000"/>
                    <a:gd name="connsiteY109" fmla="*/ 9535 h 9971"/>
                    <a:gd name="connsiteX110" fmla="*/ 5893 w 10000"/>
                    <a:gd name="connsiteY110" fmla="*/ 9186 h 9971"/>
                    <a:gd name="connsiteX111" fmla="*/ 6071 w 10000"/>
                    <a:gd name="connsiteY111" fmla="*/ 8953 h 9971"/>
                    <a:gd name="connsiteX112" fmla="*/ 6295 w 10000"/>
                    <a:gd name="connsiteY112" fmla="*/ 8605 h 9971"/>
                    <a:gd name="connsiteX113" fmla="*/ 6473 w 10000"/>
                    <a:gd name="connsiteY113" fmla="*/ 8256 h 9971"/>
                    <a:gd name="connsiteX114" fmla="*/ 6696 w 10000"/>
                    <a:gd name="connsiteY114" fmla="*/ 8023 h 9971"/>
                    <a:gd name="connsiteX115" fmla="*/ 6875 w 10000"/>
                    <a:gd name="connsiteY115" fmla="*/ 7674 h 9971"/>
                    <a:gd name="connsiteX116" fmla="*/ 7098 w 10000"/>
                    <a:gd name="connsiteY116" fmla="*/ 7442 h 9971"/>
                    <a:gd name="connsiteX117" fmla="*/ 7277 w 10000"/>
                    <a:gd name="connsiteY117" fmla="*/ 7093 h 9971"/>
                    <a:gd name="connsiteX118" fmla="*/ 7500 w 10000"/>
                    <a:gd name="connsiteY118" fmla="*/ 6744 h 9971"/>
                    <a:gd name="connsiteX119" fmla="*/ 7679 w 10000"/>
                    <a:gd name="connsiteY119" fmla="*/ 6512 h 9971"/>
                    <a:gd name="connsiteX120" fmla="*/ 7902 w 10000"/>
                    <a:gd name="connsiteY120" fmla="*/ 6163 h 9971"/>
                    <a:gd name="connsiteX121" fmla="*/ 8080 w 10000"/>
                    <a:gd name="connsiteY121" fmla="*/ 5930 h 9971"/>
                    <a:gd name="connsiteX122" fmla="*/ 8304 w 10000"/>
                    <a:gd name="connsiteY122" fmla="*/ 5581 h 9971"/>
                    <a:gd name="connsiteX123" fmla="*/ 8482 w 10000"/>
                    <a:gd name="connsiteY123" fmla="*/ 5233 h 9971"/>
                    <a:gd name="connsiteX124" fmla="*/ 8705 w 10000"/>
                    <a:gd name="connsiteY124" fmla="*/ 5000 h 9971"/>
                    <a:gd name="connsiteX125" fmla="*/ 8884 w 10000"/>
                    <a:gd name="connsiteY125" fmla="*/ 4651 h 9971"/>
                    <a:gd name="connsiteX126" fmla="*/ 9063 w 10000"/>
                    <a:gd name="connsiteY126" fmla="*/ 4419 h 9971"/>
                    <a:gd name="connsiteX127" fmla="*/ 9286 w 10000"/>
                    <a:gd name="connsiteY127" fmla="*/ 4070 h 9971"/>
                    <a:gd name="connsiteX128" fmla="*/ 9464 w 10000"/>
                    <a:gd name="connsiteY128" fmla="*/ 3721 h 9971"/>
                    <a:gd name="connsiteX129" fmla="*/ 9688 w 10000"/>
                    <a:gd name="connsiteY129" fmla="*/ 3488 h 9971"/>
                    <a:gd name="connsiteX130" fmla="*/ 9732 w 10000"/>
                    <a:gd name="connsiteY130" fmla="*/ 3372 h 9971"/>
                    <a:gd name="connsiteX131" fmla="*/ 9732 w 10000"/>
                    <a:gd name="connsiteY131" fmla="*/ 3372 h 9971"/>
                    <a:gd name="connsiteX132" fmla="*/ 9732 w 10000"/>
                    <a:gd name="connsiteY132" fmla="*/ 3372 h 9971"/>
                    <a:gd name="connsiteX133" fmla="*/ 9732 w 10000"/>
                    <a:gd name="connsiteY133" fmla="*/ 3372 h 9971"/>
                    <a:gd name="connsiteX134" fmla="*/ 9732 w 10000"/>
                    <a:gd name="connsiteY134" fmla="*/ 3372 h 9971"/>
                    <a:gd name="connsiteX135" fmla="*/ 9732 w 10000"/>
                    <a:gd name="connsiteY135" fmla="*/ 3372 h 9971"/>
                    <a:gd name="connsiteX136" fmla="*/ 9777 w 10000"/>
                    <a:gd name="connsiteY136" fmla="*/ 3256 h 9971"/>
                    <a:gd name="connsiteX137" fmla="*/ 9777 w 10000"/>
                    <a:gd name="connsiteY137" fmla="*/ 3256 h 9971"/>
                    <a:gd name="connsiteX138" fmla="*/ 9777 w 10000"/>
                    <a:gd name="connsiteY138" fmla="*/ 3256 h 9971"/>
                    <a:gd name="connsiteX139" fmla="*/ 9911 w 10000"/>
                    <a:gd name="connsiteY139" fmla="*/ 2907 h 9971"/>
                    <a:gd name="connsiteX140" fmla="*/ 9911 w 10000"/>
                    <a:gd name="connsiteY140" fmla="*/ 2907 h 9971"/>
                    <a:gd name="connsiteX141" fmla="*/ 9911 w 10000"/>
                    <a:gd name="connsiteY141" fmla="*/ 2791 h 9971"/>
                    <a:gd name="connsiteX142" fmla="*/ 9955 w 10000"/>
                    <a:gd name="connsiteY142" fmla="*/ 2791 h 9971"/>
                    <a:gd name="connsiteX143" fmla="*/ 9955 w 10000"/>
                    <a:gd name="connsiteY143" fmla="*/ 2791 h 9971"/>
                    <a:gd name="connsiteX144" fmla="*/ 9955 w 10000"/>
                    <a:gd name="connsiteY144" fmla="*/ 2791 h 9971"/>
                    <a:gd name="connsiteX145" fmla="*/ 9955 w 10000"/>
                    <a:gd name="connsiteY145" fmla="*/ 2791 h 9971"/>
                    <a:gd name="connsiteX146" fmla="*/ 9955 w 10000"/>
                    <a:gd name="connsiteY146" fmla="*/ 2791 h 9971"/>
                    <a:gd name="connsiteX147" fmla="*/ 9955 w 10000"/>
                    <a:gd name="connsiteY147" fmla="*/ 2791 h 9971"/>
                    <a:gd name="connsiteX148" fmla="*/ 9955 w 10000"/>
                    <a:gd name="connsiteY148" fmla="*/ 2674 h 9971"/>
                    <a:gd name="connsiteX149" fmla="*/ 9955 w 10000"/>
                    <a:gd name="connsiteY149" fmla="*/ 2674 h 9971"/>
                    <a:gd name="connsiteX150" fmla="*/ 9955 w 10000"/>
                    <a:gd name="connsiteY150" fmla="*/ 2674 h 9971"/>
                    <a:gd name="connsiteX151" fmla="*/ 9955 w 10000"/>
                    <a:gd name="connsiteY151" fmla="*/ 2674 h 9971"/>
                    <a:gd name="connsiteX152" fmla="*/ 9955 w 10000"/>
                    <a:gd name="connsiteY152" fmla="*/ 2558 h 9971"/>
                    <a:gd name="connsiteX153" fmla="*/ 9955 w 10000"/>
                    <a:gd name="connsiteY153" fmla="*/ 2558 h 9971"/>
                    <a:gd name="connsiteX154" fmla="*/ 9955 w 10000"/>
                    <a:gd name="connsiteY154" fmla="*/ 2558 h 9971"/>
                    <a:gd name="connsiteX155" fmla="*/ 9955 w 10000"/>
                    <a:gd name="connsiteY155" fmla="*/ 2558 h 9971"/>
                    <a:gd name="connsiteX156" fmla="*/ 9955 w 10000"/>
                    <a:gd name="connsiteY156" fmla="*/ 2558 h 9971"/>
                    <a:gd name="connsiteX157" fmla="*/ 9955 w 10000"/>
                    <a:gd name="connsiteY157" fmla="*/ 2558 h 9971"/>
                    <a:gd name="connsiteX158" fmla="*/ 10000 w 10000"/>
                    <a:gd name="connsiteY158" fmla="*/ 2442 h 9971"/>
                    <a:gd name="connsiteX159" fmla="*/ 10000 w 10000"/>
                    <a:gd name="connsiteY159" fmla="*/ 2442 h 9971"/>
                    <a:gd name="connsiteX160" fmla="*/ 10000 w 10000"/>
                    <a:gd name="connsiteY160" fmla="*/ 2442 h 9971"/>
                    <a:gd name="connsiteX161" fmla="*/ 10000 w 10000"/>
                    <a:gd name="connsiteY161" fmla="*/ 2326 h 9971"/>
                    <a:gd name="connsiteX162" fmla="*/ 10000 w 10000"/>
                    <a:gd name="connsiteY162" fmla="*/ 116 h 9971"/>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91 w 10000"/>
                    <a:gd name="connsiteY52" fmla="*/ 3732 h 10000"/>
                    <a:gd name="connsiteX53" fmla="*/ 714 w 10000"/>
                    <a:gd name="connsiteY53" fmla="*/ 4082 h 10000"/>
                    <a:gd name="connsiteX54" fmla="*/ 893 w 10000"/>
                    <a:gd name="connsiteY54" fmla="*/ 4432 h 10000"/>
                    <a:gd name="connsiteX55" fmla="*/ 1116 w 10000"/>
                    <a:gd name="connsiteY55" fmla="*/ 4665 h 10000"/>
                    <a:gd name="connsiteX56" fmla="*/ 1205 w 10000"/>
                    <a:gd name="connsiteY56" fmla="*/ 4898 h 10000"/>
                    <a:gd name="connsiteX57" fmla="*/ 1384 w 10000"/>
                    <a:gd name="connsiteY57" fmla="*/ 5131 h 10000"/>
                    <a:gd name="connsiteX58" fmla="*/ 1518 w 10000"/>
                    <a:gd name="connsiteY58" fmla="*/ 5248 h 10000"/>
                    <a:gd name="connsiteX59" fmla="*/ 1696 w 10000"/>
                    <a:gd name="connsiteY59" fmla="*/ 5597 h 10000"/>
                    <a:gd name="connsiteX60" fmla="*/ 1964 w 10000"/>
                    <a:gd name="connsiteY60" fmla="*/ 5947 h 10000"/>
                    <a:gd name="connsiteX61" fmla="*/ 2098 w 10000"/>
                    <a:gd name="connsiteY61" fmla="*/ 6181 h 10000"/>
                    <a:gd name="connsiteX62" fmla="*/ 2321 w 10000"/>
                    <a:gd name="connsiteY62" fmla="*/ 6531 h 10000"/>
                    <a:gd name="connsiteX63" fmla="*/ 2500 w 10000"/>
                    <a:gd name="connsiteY63" fmla="*/ 6764 h 10000"/>
                    <a:gd name="connsiteX64" fmla="*/ 2723 w 10000"/>
                    <a:gd name="connsiteY64" fmla="*/ 7114 h 10000"/>
                    <a:gd name="connsiteX65" fmla="*/ 2902 w 10000"/>
                    <a:gd name="connsiteY65" fmla="*/ 7464 h 10000"/>
                    <a:gd name="connsiteX66" fmla="*/ 3125 w 10000"/>
                    <a:gd name="connsiteY66" fmla="*/ 7696 h 10000"/>
                    <a:gd name="connsiteX67" fmla="*/ 3304 w 10000"/>
                    <a:gd name="connsiteY67" fmla="*/ 8046 h 10000"/>
                    <a:gd name="connsiteX68" fmla="*/ 3527 w 10000"/>
                    <a:gd name="connsiteY68" fmla="*/ 8280 h 10000"/>
                    <a:gd name="connsiteX69" fmla="*/ 3661 w 10000"/>
                    <a:gd name="connsiteY69" fmla="*/ 8513 h 10000"/>
                    <a:gd name="connsiteX70" fmla="*/ 3795 w 10000"/>
                    <a:gd name="connsiteY70" fmla="*/ 8746 h 10000"/>
                    <a:gd name="connsiteX71" fmla="*/ 3929 w 10000"/>
                    <a:gd name="connsiteY71" fmla="*/ 8979 h 10000"/>
                    <a:gd name="connsiteX72" fmla="*/ 4107 w 10000"/>
                    <a:gd name="connsiteY72" fmla="*/ 9213 h 10000"/>
                    <a:gd name="connsiteX73" fmla="*/ 4330 w 10000"/>
                    <a:gd name="connsiteY73" fmla="*/ 9563 h 10000"/>
                    <a:gd name="connsiteX74" fmla="*/ 4330 w 10000"/>
                    <a:gd name="connsiteY74" fmla="*/ 9563 h 10000"/>
                    <a:gd name="connsiteX75" fmla="*/ 4330 w 10000"/>
                    <a:gd name="connsiteY75" fmla="*/ 9563 h 10000"/>
                    <a:gd name="connsiteX76" fmla="*/ 4330 w 10000"/>
                    <a:gd name="connsiteY76" fmla="*/ 9563 h 10000"/>
                    <a:gd name="connsiteX77" fmla="*/ 4375 w 10000"/>
                    <a:gd name="connsiteY77" fmla="*/ 9563 h 10000"/>
                    <a:gd name="connsiteX78" fmla="*/ 4420 w 10000"/>
                    <a:gd name="connsiteY78" fmla="*/ 9679 h 10000"/>
                    <a:gd name="connsiteX79" fmla="*/ 4420 w 10000"/>
                    <a:gd name="connsiteY79" fmla="*/ 9679 h 10000"/>
                    <a:gd name="connsiteX80" fmla="*/ 4464 w 10000"/>
                    <a:gd name="connsiteY80" fmla="*/ 9679 h 10000"/>
                    <a:gd name="connsiteX81" fmla="*/ 4509 w 10000"/>
                    <a:gd name="connsiteY81" fmla="*/ 9795 h 10000"/>
                    <a:gd name="connsiteX82" fmla="*/ 4598 w 10000"/>
                    <a:gd name="connsiteY82" fmla="*/ 9795 h 10000"/>
                    <a:gd name="connsiteX83" fmla="*/ 4598 w 10000"/>
                    <a:gd name="connsiteY83" fmla="*/ 9795 h 10000"/>
                    <a:gd name="connsiteX84" fmla="*/ 4598 w 10000"/>
                    <a:gd name="connsiteY84" fmla="*/ 9795 h 10000"/>
                    <a:gd name="connsiteX85" fmla="*/ 4643 w 10000"/>
                    <a:gd name="connsiteY85" fmla="*/ 9913 h 10000"/>
                    <a:gd name="connsiteX86" fmla="*/ 4688 w 10000"/>
                    <a:gd name="connsiteY86" fmla="*/ 9913 h 10000"/>
                    <a:gd name="connsiteX87" fmla="*/ 4688 w 10000"/>
                    <a:gd name="connsiteY87" fmla="*/ 9913 h 10000"/>
                    <a:gd name="connsiteX88" fmla="*/ 4732 w 10000"/>
                    <a:gd name="connsiteY88" fmla="*/ 9913 h 10000"/>
                    <a:gd name="connsiteX89" fmla="*/ 4777 w 10000"/>
                    <a:gd name="connsiteY89" fmla="*/ 9913 h 10000"/>
                    <a:gd name="connsiteX90" fmla="*/ 4821 w 10000"/>
                    <a:gd name="connsiteY90" fmla="*/ 9913 h 10000"/>
                    <a:gd name="connsiteX91" fmla="*/ 5223 w 10000"/>
                    <a:gd name="connsiteY91" fmla="*/ 9913 h 10000"/>
                    <a:gd name="connsiteX92" fmla="*/ 5223 w 10000"/>
                    <a:gd name="connsiteY92" fmla="*/ 9913 h 10000"/>
                    <a:gd name="connsiteX93" fmla="*/ 5268 w 10000"/>
                    <a:gd name="connsiteY93" fmla="*/ 9913 h 10000"/>
                    <a:gd name="connsiteX94" fmla="*/ 5313 w 10000"/>
                    <a:gd name="connsiteY94" fmla="*/ 9913 h 10000"/>
                    <a:gd name="connsiteX95" fmla="*/ 5313 w 10000"/>
                    <a:gd name="connsiteY95" fmla="*/ 9913 h 10000"/>
                    <a:gd name="connsiteX96" fmla="*/ 5357 w 10000"/>
                    <a:gd name="connsiteY96" fmla="*/ 9913 h 10000"/>
                    <a:gd name="connsiteX97" fmla="*/ 5446 w 10000"/>
                    <a:gd name="connsiteY97" fmla="*/ 9795 h 10000"/>
                    <a:gd name="connsiteX98" fmla="*/ 5446 w 10000"/>
                    <a:gd name="connsiteY98" fmla="*/ 9795 h 10000"/>
                    <a:gd name="connsiteX99" fmla="*/ 5491 w 10000"/>
                    <a:gd name="connsiteY99" fmla="*/ 9795 h 10000"/>
                    <a:gd name="connsiteX100" fmla="*/ 5491 w 10000"/>
                    <a:gd name="connsiteY100" fmla="*/ 9795 h 10000"/>
                    <a:gd name="connsiteX101" fmla="*/ 5491 w 10000"/>
                    <a:gd name="connsiteY101" fmla="*/ 9795 h 10000"/>
                    <a:gd name="connsiteX102" fmla="*/ 5536 w 10000"/>
                    <a:gd name="connsiteY102" fmla="*/ 9795 h 10000"/>
                    <a:gd name="connsiteX103" fmla="*/ 5536 w 10000"/>
                    <a:gd name="connsiteY103" fmla="*/ 9679 h 10000"/>
                    <a:gd name="connsiteX104" fmla="*/ 5580 w 10000"/>
                    <a:gd name="connsiteY104" fmla="*/ 9679 h 10000"/>
                    <a:gd name="connsiteX105" fmla="*/ 5625 w 10000"/>
                    <a:gd name="connsiteY105" fmla="*/ 9563 h 10000"/>
                    <a:gd name="connsiteX106" fmla="*/ 5625 w 10000"/>
                    <a:gd name="connsiteY106" fmla="*/ 9563 h 10000"/>
                    <a:gd name="connsiteX107" fmla="*/ 5670 w 10000"/>
                    <a:gd name="connsiteY107" fmla="*/ 9563 h 10000"/>
                    <a:gd name="connsiteX108" fmla="*/ 5714 w 10000"/>
                    <a:gd name="connsiteY108" fmla="*/ 9563 h 10000"/>
                    <a:gd name="connsiteX109" fmla="*/ 5893 w 10000"/>
                    <a:gd name="connsiteY109" fmla="*/ 9213 h 10000"/>
                    <a:gd name="connsiteX110" fmla="*/ 6071 w 10000"/>
                    <a:gd name="connsiteY110" fmla="*/ 8979 h 10000"/>
                    <a:gd name="connsiteX111" fmla="*/ 6295 w 10000"/>
                    <a:gd name="connsiteY111" fmla="*/ 8630 h 10000"/>
                    <a:gd name="connsiteX112" fmla="*/ 6473 w 10000"/>
                    <a:gd name="connsiteY112" fmla="*/ 8280 h 10000"/>
                    <a:gd name="connsiteX113" fmla="*/ 6696 w 10000"/>
                    <a:gd name="connsiteY113" fmla="*/ 8046 h 10000"/>
                    <a:gd name="connsiteX114" fmla="*/ 6875 w 10000"/>
                    <a:gd name="connsiteY114" fmla="*/ 7696 h 10000"/>
                    <a:gd name="connsiteX115" fmla="*/ 7098 w 10000"/>
                    <a:gd name="connsiteY115" fmla="*/ 7464 h 10000"/>
                    <a:gd name="connsiteX116" fmla="*/ 7277 w 10000"/>
                    <a:gd name="connsiteY116" fmla="*/ 7114 h 10000"/>
                    <a:gd name="connsiteX117" fmla="*/ 7500 w 10000"/>
                    <a:gd name="connsiteY117" fmla="*/ 6764 h 10000"/>
                    <a:gd name="connsiteX118" fmla="*/ 7679 w 10000"/>
                    <a:gd name="connsiteY118" fmla="*/ 6531 h 10000"/>
                    <a:gd name="connsiteX119" fmla="*/ 7902 w 10000"/>
                    <a:gd name="connsiteY119" fmla="*/ 6181 h 10000"/>
                    <a:gd name="connsiteX120" fmla="*/ 8080 w 10000"/>
                    <a:gd name="connsiteY120" fmla="*/ 5947 h 10000"/>
                    <a:gd name="connsiteX121" fmla="*/ 8304 w 10000"/>
                    <a:gd name="connsiteY121" fmla="*/ 5597 h 10000"/>
                    <a:gd name="connsiteX122" fmla="*/ 8482 w 10000"/>
                    <a:gd name="connsiteY122" fmla="*/ 5248 h 10000"/>
                    <a:gd name="connsiteX123" fmla="*/ 8705 w 10000"/>
                    <a:gd name="connsiteY123" fmla="*/ 5015 h 10000"/>
                    <a:gd name="connsiteX124" fmla="*/ 8884 w 10000"/>
                    <a:gd name="connsiteY124" fmla="*/ 4665 h 10000"/>
                    <a:gd name="connsiteX125" fmla="*/ 9063 w 10000"/>
                    <a:gd name="connsiteY125" fmla="*/ 4432 h 10000"/>
                    <a:gd name="connsiteX126" fmla="*/ 9286 w 10000"/>
                    <a:gd name="connsiteY126" fmla="*/ 4082 h 10000"/>
                    <a:gd name="connsiteX127" fmla="*/ 9464 w 10000"/>
                    <a:gd name="connsiteY127" fmla="*/ 3732 h 10000"/>
                    <a:gd name="connsiteX128" fmla="*/ 9688 w 10000"/>
                    <a:gd name="connsiteY128" fmla="*/ 3498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32 w 10000"/>
                    <a:gd name="connsiteY134" fmla="*/ 3382 h 10000"/>
                    <a:gd name="connsiteX135" fmla="*/ 9777 w 10000"/>
                    <a:gd name="connsiteY135" fmla="*/ 3265 h 10000"/>
                    <a:gd name="connsiteX136" fmla="*/ 9777 w 10000"/>
                    <a:gd name="connsiteY136" fmla="*/ 3265 h 10000"/>
                    <a:gd name="connsiteX137" fmla="*/ 9777 w 10000"/>
                    <a:gd name="connsiteY137" fmla="*/ 3265 h 10000"/>
                    <a:gd name="connsiteX138" fmla="*/ 9911 w 10000"/>
                    <a:gd name="connsiteY138" fmla="*/ 2915 h 10000"/>
                    <a:gd name="connsiteX139" fmla="*/ 9911 w 10000"/>
                    <a:gd name="connsiteY139" fmla="*/ 2915 h 10000"/>
                    <a:gd name="connsiteX140" fmla="*/ 9911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799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682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9955 w 10000"/>
                    <a:gd name="connsiteY156" fmla="*/ 2565 h 10000"/>
                    <a:gd name="connsiteX157" fmla="*/ 10000 w 10000"/>
                    <a:gd name="connsiteY157" fmla="*/ 2449 h 10000"/>
                    <a:gd name="connsiteX158" fmla="*/ 10000 w 10000"/>
                    <a:gd name="connsiteY158" fmla="*/ 2449 h 10000"/>
                    <a:gd name="connsiteX159" fmla="*/ 10000 w 10000"/>
                    <a:gd name="connsiteY159" fmla="*/ 2449 h 10000"/>
                    <a:gd name="connsiteX160" fmla="*/ 10000 w 10000"/>
                    <a:gd name="connsiteY160" fmla="*/ 2333 h 10000"/>
                    <a:gd name="connsiteX161" fmla="*/ 10000 w 10000"/>
                    <a:gd name="connsiteY16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893 w 10000"/>
                    <a:gd name="connsiteY53" fmla="*/ 4432 h 10000"/>
                    <a:gd name="connsiteX54" fmla="*/ 1116 w 10000"/>
                    <a:gd name="connsiteY54" fmla="*/ 4665 h 10000"/>
                    <a:gd name="connsiteX55" fmla="*/ 1205 w 10000"/>
                    <a:gd name="connsiteY55" fmla="*/ 4898 h 10000"/>
                    <a:gd name="connsiteX56" fmla="*/ 1384 w 10000"/>
                    <a:gd name="connsiteY56" fmla="*/ 5131 h 10000"/>
                    <a:gd name="connsiteX57" fmla="*/ 1518 w 10000"/>
                    <a:gd name="connsiteY57" fmla="*/ 5248 h 10000"/>
                    <a:gd name="connsiteX58" fmla="*/ 1696 w 10000"/>
                    <a:gd name="connsiteY58" fmla="*/ 5597 h 10000"/>
                    <a:gd name="connsiteX59" fmla="*/ 1964 w 10000"/>
                    <a:gd name="connsiteY59" fmla="*/ 5947 h 10000"/>
                    <a:gd name="connsiteX60" fmla="*/ 2098 w 10000"/>
                    <a:gd name="connsiteY60" fmla="*/ 6181 h 10000"/>
                    <a:gd name="connsiteX61" fmla="*/ 2321 w 10000"/>
                    <a:gd name="connsiteY61" fmla="*/ 6531 h 10000"/>
                    <a:gd name="connsiteX62" fmla="*/ 2500 w 10000"/>
                    <a:gd name="connsiteY62" fmla="*/ 6764 h 10000"/>
                    <a:gd name="connsiteX63" fmla="*/ 2723 w 10000"/>
                    <a:gd name="connsiteY63" fmla="*/ 7114 h 10000"/>
                    <a:gd name="connsiteX64" fmla="*/ 2902 w 10000"/>
                    <a:gd name="connsiteY64" fmla="*/ 7464 h 10000"/>
                    <a:gd name="connsiteX65" fmla="*/ 3125 w 10000"/>
                    <a:gd name="connsiteY65" fmla="*/ 7696 h 10000"/>
                    <a:gd name="connsiteX66" fmla="*/ 3304 w 10000"/>
                    <a:gd name="connsiteY66" fmla="*/ 8046 h 10000"/>
                    <a:gd name="connsiteX67" fmla="*/ 3527 w 10000"/>
                    <a:gd name="connsiteY67" fmla="*/ 8280 h 10000"/>
                    <a:gd name="connsiteX68" fmla="*/ 3661 w 10000"/>
                    <a:gd name="connsiteY68" fmla="*/ 8513 h 10000"/>
                    <a:gd name="connsiteX69" fmla="*/ 3795 w 10000"/>
                    <a:gd name="connsiteY69" fmla="*/ 8746 h 10000"/>
                    <a:gd name="connsiteX70" fmla="*/ 3929 w 10000"/>
                    <a:gd name="connsiteY70" fmla="*/ 8979 h 10000"/>
                    <a:gd name="connsiteX71" fmla="*/ 4107 w 10000"/>
                    <a:gd name="connsiteY71" fmla="*/ 9213 h 10000"/>
                    <a:gd name="connsiteX72" fmla="*/ 4330 w 10000"/>
                    <a:gd name="connsiteY72" fmla="*/ 9563 h 10000"/>
                    <a:gd name="connsiteX73" fmla="*/ 4330 w 10000"/>
                    <a:gd name="connsiteY73" fmla="*/ 9563 h 10000"/>
                    <a:gd name="connsiteX74" fmla="*/ 4330 w 10000"/>
                    <a:gd name="connsiteY74" fmla="*/ 9563 h 10000"/>
                    <a:gd name="connsiteX75" fmla="*/ 4330 w 10000"/>
                    <a:gd name="connsiteY75" fmla="*/ 9563 h 10000"/>
                    <a:gd name="connsiteX76" fmla="*/ 4375 w 10000"/>
                    <a:gd name="connsiteY76" fmla="*/ 9563 h 10000"/>
                    <a:gd name="connsiteX77" fmla="*/ 4420 w 10000"/>
                    <a:gd name="connsiteY77" fmla="*/ 9679 h 10000"/>
                    <a:gd name="connsiteX78" fmla="*/ 4420 w 10000"/>
                    <a:gd name="connsiteY78" fmla="*/ 9679 h 10000"/>
                    <a:gd name="connsiteX79" fmla="*/ 4464 w 10000"/>
                    <a:gd name="connsiteY79" fmla="*/ 9679 h 10000"/>
                    <a:gd name="connsiteX80" fmla="*/ 4509 w 10000"/>
                    <a:gd name="connsiteY80" fmla="*/ 9795 h 10000"/>
                    <a:gd name="connsiteX81" fmla="*/ 4598 w 10000"/>
                    <a:gd name="connsiteY81" fmla="*/ 9795 h 10000"/>
                    <a:gd name="connsiteX82" fmla="*/ 4598 w 10000"/>
                    <a:gd name="connsiteY82" fmla="*/ 9795 h 10000"/>
                    <a:gd name="connsiteX83" fmla="*/ 4598 w 10000"/>
                    <a:gd name="connsiteY83" fmla="*/ 9795 h 10000"/>
                    <a:gd name="connsiteX84" fmla="*/ 4643 w 10000"/>
                    <a:gd name="connsiteY84" fmla="*/ 9913 h 10000"/>
                    <a:gd name="connsiteX85" fmla="*/ 4688 w 10000"/>
                    <a:gd name="connsiteY85" fmla="*/ 9913 h 10000"/>
                    <a:gd name="connsiteX86" fmla="*/ 4688 w 10000"/>
                    <a:gd name="connsiteY86" fmla="*/ 9913 h 10000"/>
                    <a:gd name="connsiteX87" fmla="*/ 4732 w 10000"/>
                    <a:gd name="connsiteY87" fmla="*/ 9913 h 10000"/>
                    <a:gd name="connsiteX88" fmla="*/ 4777 w 10000"/>
                    <a:gd name="connsiteY88" fmla="*/ 9913 h 10000"/>
                    <a:gd name="connsiteX89" fmla="*/ 4821 w 10000"/>
                    <a:gd name="connsiteY89" fmla="*/ 9913 h 10000"/>
                    <a:gd name="connsiteX90" fmla="*/ 5223 w 10000"/>
                    <a:gd name="connsiteY90" fmla="*/ 9913 h 10000"/>
                    <a:gd name="connsiteX91" fmla="*/ 5223 w 10000"/>
                    <a:gd name="connsiteY91" fmla="*/ 9913 h 10000"/>
                    <a:gd name="connsiteX92" fmla="*/ 5268 w 10000"/>
                    <a:gd name="connsiteY92" fmla="*/ 9913 h 10000"/>
                    <a:gd name="connsiteX93" fmla="*/ 5313 w 10000"/>
                    <a:gd name="connsiteY93" fmla="*/ 9913 h 10000"/>
                    <a:gd name="connsiteX94" fmla="*/ 5313 w 10000"/>
                    <a:gd name="connsiteY94" fmla="*/ 9913 h 10000"/>
                    <a:gd name="connsiteX95" fmla="*/ 5357 w 10000"/>
                    <a:gd name="connsiteY95" fmla="*/ 9913 h 10000"/>
                    <a:gd name="connsiteX96" fmla="*/ 5446 w 10000"/>
                    <a:gd name="connsiteY96" fmla="*/ 9795 h 10000"/>
                    <a:gd name="connsiteX97" fmla="*/ 5446 w 10000"/>
                    <a:gd name="connsiteY97" fmla="*/ 9795 h 10000"/>
                    <a:gd name="connsiteX98" fmla="*/ 5491 w 10000"/>
                    <a:gd name="connsiteY98" fmla="*/ 9795 h 10000"/>
                    <a:gd name="connsiteX99" fmla="*/ 5491 w 10000"/>
                    <a:gd name="connsiteY99" fmla="*/ 9795 h 10000"/>
                    <a:gd name="connsiteX100" fmla="*/ 5491 w 10000"/>
                    <a:gd name="connsiteY100" fmla="*/ 9795 h 10000"/>
                    <a:gd name="connsiteX101" fmla="*/ 5536 w 10000"/>
                    <a:gd name="connsiteY101" fmla="*/ 9795 h 10000"/>
                    <a:gd name="connsiteX102" fmla="*/ 5536 w 10000"/>
                    <a:gd name="connsiteY102" fmla="*/ 9679 h 10000"/>
                    <a:gd name="connsiteX103" fmla="*/ 5580 w 10000"/>
                    <a:gd name="connsiteY103" fmla="*/ 9679 h 10000"/>
                    <a:gd name="connsiteX104" fmla="*/ 5625 w 10000"/>
                    <a:gd name="connsiteY104" fmla="*/ 9563 h 10000"/>
                    <a:gd name="connsiteX105" fmla="*/ 5625 w 10000"/>
                    <a:gd name="connsiteY105" fmla="*/ 9563 h 10000"/>
                    <a:gd name="connsiteX106" fmla="*/ 5670 w 10000"/>
                    <a:gd name="connsiteY106" fmla="*/ 9563 h 10000"/>
                    <a:gd name="connsiteX107" fmla="*/ 5714 w 10000"/>
                    <a:gd name="connsiteY107" fmla="*/ 9563 h 10000"/>
                    <a:gd name="connsiteX108" fmla="*/ 5893 w 10000"/>
                    <a:gd name="connsiteY108" fmla="*/ 9213 h 10000"/>
                    <a:gd name="connsiteX109" fmla="*/ 6071 w 10000"/>
                    <a:gd name="connsiteY109" fmla="*/ 8979 h 10000"/>
                    <a:gd name="connsiteX110" fmla="*/ 6295 w 10000"/>
                    <a:gd name="connsiteY110" fmla="*/ 8630 h 10000"/>
                    <a:gd name="connsiteX111" fmla="*/ 6473 w 10000"/>
                    <a:gd name="connsiteY111" fmla="*/ 8280 h 10000"/>
                    <a:gd name="connsiteX112" fmla="*/ 6696 w 10000"/>
                    <a:gd name="connsiteY112" fmla="*/ 8046 h 10000"/>
                    <a:gd name="connsiteX113" fmla="*/ 6875 w 10000"/>
                    <a:gd name="connsiteY113" fmla="*/ 7696 h 10000"/>
                    <a:gd name="connsiteX114" fmla="*/ 7098 w 10000"/>
                    <a:gd name="connsiteY114" fmla="*/ 7464 h 10000"/>
                    <a:gd name="connsiteX115" fmla="*/ 7277 w 10000"/>
                    <a:gd name="connsiteY115" fmla="*/ 7114 h 10000"/>
                    <a:gd name="connsiteX116" fmla="*/ 7500 w 10000"/>
                    <a:gd name="connsiteY116" fmla="*/ 6764 h 10000"/>
                    <a:gd name="connsiteX117" fmla="*/ 7679 w 10000"/>
                    <a:gd name="connsiteY117" fmla="*/ 6531 h 10000"/>
                    <a:gd name="connsiteX118" fmla="*/ 7902 w 10000"/>
                    <a:gd name="connsiteY118" fmla="*/ 6181 h 10000"/>
                    <a:gd name="connsiteX119" fmla="*/ 8080 w 10000"/>
                    <a:gd name="connsiteY119" fmla="*/ 5947 h 10000"/>
                    <a:gd name="connsiteX120" fmla="*/ 8304 w 10000"/>
                    <a:gd name="connsiteY120" fmla="*/ 5597 h 10000"/>
                    <a:gd name="connsiteX121" fmla="*/ 8482 w 10000"/>
                    <a:gd name="connsiteY121" fmla="*/ 5248 h 10000"/>
                    <a:gd name="connsiteX122" fmla="*/ 8705 w 10000"/>
                    <a:gd name="connsiteY122" fmla="*/ 5015 h 10000"/>
                    <a:gd name="connsiteX123" fmla="*/ 8884 w 10000"/>
                    <a:gd name="connsiteY123" fmla="*/ 4665 h 10000"/>
                    <a:gd name="connsiteX124" fmla="*/ 9063 w 10000"/>
                    <a:gd name="connsiteY124" fmla="*/ 4432 h 10000"/>
                    <a:gd name="connsiteX125" fmla="*/ 9286 w 10000"/>
                    <a:gd name="connsiteY125" fmla="*/ 4082 h 10000"/>
                    <a:gd name="connsiteX126" fmla="*/ 9464 w 10000"/>
                    <a:gd name="connsiteY126" fmla="*/ 3732 h 10000"/>
                    <a:gd name="connsiteX127" fmla="*/ 9688 w 10000"/>
                    <a:gd name="connsiteY127" fmla="*/ 3498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32 w 10000"/>
                    <a:gd name="connsiteY133" fmla="*/ 3382 h 10000"/>
                    <a:gd name="connsiteX134" fmla="*/ 9777 w 10000"/>
                    <a:gd name="connsiteY134" fmla="*/ 3265 h 10000"/>
                    <a:gd name="connsiteX135" fmla="*/ 9777 w 10000"/>
                    <a:gd name="connsiteY135" fmla="*/ 3265 h 10000"/>
                    <a:gd name="connsiteX136" fmla="*/ 9777 w 10000"/>
                    <a:gd name="connsiteY136" fmla="*/ 3265 h 10000"/>
                    <a:gd name="connsiteX137" fmla="*/ 9911 w 10000"/>
                    <a:gd name="connsiteY137" fmla="*/ 2915 h 10000"/>
                    <a:gd name="connsiteX138" fmla="*/ 9911 w 10000"/>
                    <a:gd name="connsiteY138" fmla="*/ 2915 h 10000"/>
                    <a:gd name="connsiteX139" fmla="*/ 9911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799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682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9955 w 10000"/>
                    <a:gd name="connsiteY155" fmla="*/ 2565 h 10000"/>
                    <a:gd name="connsiteX156" fmla="*/ 10000 w 10000"/>
                    <a:gd name="connsiteY156" fmla="*/ 2449 h 10000"/>
                    <a:gd name="connsiteX157" fmla="*/ 10000 w 10000"/>
                    <a:gd name="connsiteY157" fmla="*/ 2449 h 10000"/>
                    <a:gd name="connsiteX158" fmla="*/ 10000 w 10000"/>
                    <a:gd name="connsiteY158" fmla="*/ 2449 h 10000"/>
                    <a:gd name="connsiteX159" fmla="*/ 10000 w 10000"/>
                    <a:gd name="connsiteY159" fmla="*/ 2333 h 10000"/>
                    <a:gd name="connsiteX160" fmla="*/ 10000 w 10000"/>
                    <a:gd name="connsiteY16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116 w 10000"/>
                    <a:gd name="connsiteY53" fmla="*/ 4665 h 10000"/>
                    <a:gd name="connsiteX54" fmla="*/ 1205 w 10000"/>
                    <a:gd name="connsiteY54" fmla="*/ 4898 h 10000"/>
                    <a:gd name="connsiteX55" fmla="*/ 1384 w 10000"/>
                    <a:gd name="connsiteY55" fmla="*/ 5131 h 10000"/>
                    <a:gd name="connsiteX56" fmla="*/ 1518 w 10000"/>
                    <a:gd name="connsiteY56" fmla="*/ 5248 h 10000"/>
                    <a:gd name="connsiteX57" fmla="*/ 1696 w 10000"/>
                    <a:gd name="connsiteY57" fmla="*/ 5597 h 10000"/>
                    <a:gd name="connsiteX58" fmla="*/ 1964 w 10000"/>
                    <a:gd name="connsiteY58" fmla="*/ 5947 h 10000"/>
                    <a:gd name="connsiteX59" fmla="*/ 2098 w 10000"/>
                    <a:gd name="connsiteY59" fmla="*/ 6181 h 10000"/>
                    <a:gd name="connsiteX60" fmla="*/ 2321 w 10000"/>
                    <a:gd name="connsiteY60" fmla="*/ 6531 h 10000"/>
                    <a:gd name="connsiteX61" fmla="*/ 2500 w 10000"/>
                    <a:gd name="connsiteY61" fmla="*/ 6764 h 10000"/>
                    <a:gd name="connsiteX62" fmla="*/ 2723 w 10000"/>
                    <a:gd name="connsiteY62" fmla="*/ 7114 h 10000"/>
                    <a:gd name="connsiteX63" fmla="*/ 2902 w 10000"/>
                    <a:gd name="connsiteY63" fmla="*/ 7464 h 10000"/>
                    <a:gd name="connsiteX64" fmla="*/ 3125 w 10000"/>
                    <a:gd name="connsiteY64" fmla="*/ 7696 h 10000"/>
                    <a:gd name="connsiteX65" fmla="*/ 3304 w 10000"/>
                    <a:gd name="connsiteY65" fmla="*/ 8046 h 10000"/>
                    <a:gd name="connsiteX66" fmla="*/ 3527 w 10000"/>
                    <a:gd name="connsiteY66" fmla="*/ 8280 h 10000"/>
                    <a:gd name="connsiteX67" fmla="*/ 3661 w 10000"/>
                    <a:gd name="connsiteY67" fmla="*/ 8513 h 10000"/>
                    <a:gd name="connsiteX68" fmla="*/ 3795 w 10000"/>
                    <a:gd name="connsiteY68" fmla="*/ 8746 h 10000"/>
                    <a:gd name="connsiteX69" fmla="*/ 3929 w 10000"/>
                    <a:gd name="connsiteY69" fmla="*/ 8979 h 10000"/>
                    <a:gd name="connsiteX70" fmla="*/ 4107 w 10000"/>
                    <a:gd name="connsiteY70" fmla="*/ 9213 h 10000"/>
                    <a:gd name="connsiteX71" fmla="*/ 4330 w 10000"/>
                    <a:gd name="connsiteY71" fmla="*/ 9563 h 10000"/>
                    <a:gd name="connsiteX72" fmla="*/ 4330 w 10000"/>
                    <a:gd name="connsiteY72" fmla="*/ 9563 h 10000"/>
                    <a:gd name="connsiteX73" fmla="*/ 4330 w 10000"/>
                    <a:gd name="connsiteY73" fmla="*/ 9563 h 10000"/>
                    <a:gd name="connsiteX74" fmla="*/ 4330 w 10000"/>
                    <a:gd name="connsiteY74" fmla="*/ 9563 h 10000"/>
                    <a:gd name="connsiteX75" fmla="*/ 4375 w 10000"/>
                    <a:gd name="connsiteY75" fmla="*/ 9563 h 10000"/>
                    <a:gd name="connsiteX76" fmla="*/ 4420 w 10000"/>
                    <a:gd name="connsiteY76" fmla="*/ 9679 h 10000"/>
                    <a:gd name="connsiteX77" fmla="*/ 4420 w 10000"/>
                    <a:gd name="connsiteY77" fmla="*/ 9679 h 10000"/>
                    <a:gd name="connsiteX78" fmla="*/ 4464 w 10000"/>
                    <a:gd name="connsiteY78" fmla="*/ 9679 h 10000"/>
                    <a:gd name="connsiteX79" fmla="*/ 4509 w 10000"/>
                    <a:gd name="connsiteY79" fmla="*/ 9795 h 10000"/>
                    <a:gd name="connsiteX80" fmla="*/ 4598 w 10000"/>
                    <a:gd name="connsiteY80" fmla="*/ 9795 h 10000"/>
                    <a:gd name="connsiteX81" fmla="*/ 4598 w 10000"/>
                    <a:gd name="connsiteY81" fmla="*/ 9795 h 10000"/>
                    <a:gd name="connsiteX82" fmla="*/ 4598 w 10000"/>
                    <a:gd name="connsiteY82" fmla="*/ 9795 h 10000"/>
                    <a:gd name="connsiteX83" fmla="*/ 4643 w 10000"/>
                    <a:gd name="connsiteY83" fmla="*/ 9913 h 10000"/>
                    <a:gd name="connsiteX84" fmla="*/ 4688 w 10000"/>
                    <a:gd name="connsiteY84" fmla="*/ 9913 h 10000"/>
                    <a:gd name="connsiteX85" fmla="*/ 4688 w 10000"/>
                    <a:gd name="connsiteY85" fmla="*/ 9913 h 10000"/>
                    <a:gd name="connsiteX86" fmla="*/ 4732 w 10000"/>
                    <a:gd name="connsiteY86" fmla="*/ 9913 h 10000"/>
                    <a:gd name="connsiteX87" fmla="*/ 4777 w 10000"/>
                    <a:gd name="connsiteY87" fmla="*/ 9913 h 10000"/>
                    <a:gd name="connsiteX88" fmla="*/ 4821 w 10000"/>
                    <a:gd name="connsiteY88" fmla="*/ 9913 h 10000"/>
                    <a:gd name="connsiteX89" fmla="*/ 5223 w 10000"/>
                    <a:gd name="connsiteY89" fmla="*/ 9913 h 10000"/>
                    <a:gd name="connsiteX90" fmla="*/ 5223 w 10000"/>
                    <a:gd name="connsiteY90" fmla="*/ 9913 h 10000"/>
                    <a:gd name="connsiteX91" fmla="*/ 5268 w 10000"/>
                    <a:gd name="connsiteY91" fmla="*/ 9913 h 10000"/>
                    <a:gd name="connsiteX92" fmla="*/ 5313 w 10000"/>
                    <a:gd name="connsiteY92" fmla="*/ 9913 h 10000"/>
                    <a:gd name="connsiteX93" fmla="*/ 5313 w 10000"/>
                    <a:gd name="connsiteY93" fmla="*/ 9913 h 10000"/>
                    <a:gd name="connsiteX94" fmla="*/ 5357 w 10000"/>
                    <a:gd name="connsiteY94" fmla="*/ 9913 h 10000"/>
                    <a:gd name="connsiteX95" fmla="*/ 5446 w 10000"/>
                    <a:gd name="connsiteY95" fmla="*/ 9795 h 10000"/>
                    <a:gd name="connsiteX96" fmla="*/ 5446 w 10000"/>
                    <a:gd name="connsiteY96" fmla="*/ 9795 h 10000"/>
                    <a:gd name="connsiteX97" fmla="*/ 5491 w 10000"/>
                    <a:gd name="connsiteY97" fmla="*/ 9795 h 10000"/>
                    <a:gd name="connsiteX98" fmla="*/ 5491 w 10000"/>
                    <a:gd name="connsiteY98" fmla="*/ 9795 h 10000"/>
                    <a:gd name="connsiteX99" fmla="*/ 5491 w 10000"/>
                    <a:gd name="connsiteY99" fmla="*/ 9795 h 10000"/>
                    <a:gd name="connsiteX100" fmla="*/ 5536 w 10000"/>
                    <a:gd name="connsiteY100" fmla="*/ 9795 h 10000"/>
                    <a:gd name="connsiteX101" fmla="*/ 5536 w 10000"/>
                    <a:gd name="connsiteY101" fmla="*/ 9679 h 10000"/>
                    <a:gd name="connsiteX102" fmla="*/ 5580 w 10000"/>
                    <a:gd name="connsiteY102" fmla="*/ 9679 h 10000"/>
                    <a:gd name="connsiteX103" fmla="*/ 5625 w 10000"/>
                    <a:gd name="connsiteY103" fmla="*/ 9563 h 10000"/>
                    <a:gd name="connsiteX104" fmla="*/ 5625 w 10000"/>
                    <a:gd name="connsiteY104" fmla="*/ 9563 h 10000"/>
                    <a:gd name="connsiteX105" fmla="*/ 5670 w 10000"/>
                    <a:gd name="connsiteY105" fmla="*/ 9563 h 10000"/>
                    <a:gd name="connsiteX106" fmla="*/ 5714 w 10000"/>
                    <a:gd name="connsiteY106" fmla="*/ 9563 h 10000"/>
                    <a:gd name="connsiteX107" fmla="*/ 5893 w 10000"/>
                    <a:gd name="connsiteY107" fmla="*/ 9213 h 10000"/>
                    <a:gd name="connsiteX108" fmla="*/ 6071 w 10000"/>
                    <a:gd name="connsiteY108" fmla="*/ 8979 h 10000"/>
                    <a:gd name="connsiteX109" fmla="*/ 6295 w 10000"/>
                    <a:gd name="connsiteY109" fmla="*/ 8630 h 10000"/>
                    <a:gd name="connsiteX110" fmla="*/ 6473 w 10000"/>
                    <a:gd name="connsiteY110" fmla="*/ 8280 h 10000"/>
                    <a:gd name="connsiteX111" fmla="*/ 6696 w 10000"/>
                    <a:gd name="connsiteY111" fmla="*/ 8046 h 10000"/>
                    <a:gd name="connsiteX112" fmla="*/ 6875 w 10000"/>
                    <a:gd name="connsiteY112" fmla="*/ 7696 h 10000"/>
                    <a:gd name="connsiteX113" fmla="*/ 7098 w 10000"/>
                    <a:gd name="connsiteY113" fmla="*/ 7464 h 10000"/>
                    <a:gd name="connsiteX114" fmla="*/ 7277 w 10000"/>
                    <a:gd name="connsiteY114" fmla="*/ 7114 h 10000"/>
                    <a:gd name="connsiteX115" fmla="*/ 7500 w 10000"/>
                    <a:gd name="connsiteY115" fmla="*/ 6764 h 10000"/>
                    <a:gd name="connsiteX116" fmla="*/ 7679 w 10000"/>
                    <a:gd name="connsiteY116" fmla="*/ 6531 h 10000"/>
                    <a:gd name="connsiteX117" fmla="*/ 7902 w 10000"/>
                    <a:gd name="connsiteY117" fmla="*/ 6181 h 10000"/>
                    <a:gd name="connsiteX118" fmla="*/ 8080 w 10000"/>
                    <a:gd name="connsiteY118" fmla="*/ 5947 h 10000"/>
                    <a:gd name="connsiteX119" fmla="*/ 8304 w 10000"/>
                    <a:gd name="connsiteY119" fmla="*/ 5597 h 10000"/>
                    <a:gd name="connsiteX120" fmla="*/ 8482 w 10000"/>
                    <a:gd name="connsiteY120" fmla="*/ 5248 h 10000"/>
                    <a:gd name="connsiteX121" fmla="*/ 8705 w 10000"/>
                    <a:gd name="connsiteY121" fmla="*/ 5015 h 10000"/>
                    <a:gd name="connsiteX122" fmla="*/ 8884 w 10000"/>
                    <a:gd name="connsiteY122" fmla="*/ 4665 h 10000"/>
                    <a:gd name="connsiteX123" fmla="*/ 9063 w 10000"/>
                    <a:gd name="connsiteY123" fmla="*/ 4432 h 10000"/>
                    <a:gd name="connsiteX124" fmla="*/ 9286 w 10000"/>
                    <a:gd name="connsiteY124" fmla="*/ 4082 h 10000"/>
                    <a:gd name="connsiteX125" fmla="*/ 9464 w 10000"/>
                    <a:gd name="connsiteY125" fmla="*/ 3732 h 10000"/>
                    <a:gd name="connsiteX126" fmla="*/ 9688 w 10000"/>
                    <a:gd name="connsiteY126" fmla="*/ 3498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32 w 10000"/>
                    <a:gd name="connsiteY132" fmla="*/ 3382 h 10000"/>
                    <a:gd name="connsiteX133" fmla="*/ 9777 w 10000"/>
                    <a:gd name="connsiteY133" fmla="*/ 3265 h 10000"/>
                    <a:gd name="connsiteX134" fmla="*/ 9777 w 10000"/>
                    <a:gd name="connsiteY134" fmla="*/ 3265 h 10000"/>
                    <a:gd name="connsiteX135" fmla="*/ 9777 w 10000"/>
                    <a:gd name="connsiteY135" fmla="*/ 3265 h 10000"/>
                    <a:gd name="connsiteX136" fmla="*/ 9911 w 10000"/>
                    <a:gd name="connsiteY136" fmla="*/ 2915 h 10000"/>
                    <a:gd name="connsiteX137" fmla="*/ 9911 w 10000"/>
                    <a:gd name="connsiteY137" fmla="*/ 2915 h 10000"/>
                    <a:gd name="connsiteX138" fmla="*/ 9911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799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682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9955 w 10000"/>
                    <a:gd name="connsiteY154" fmla="*/ 2565 h 10000"/>
                    <a:gd name="connsiteX155" fmla="*/ 10000 w 10000"/>
                    <a:gd name="connsiteY155" fmla="*/ 2449 h 10000"/>
                    <a:gd name="connsiteX156" fmla="*/ 10000 w 10000"/>
                    <a:gd name="connsiteY156" fmla="*/ 2449 h 10000"/>
                    <a:gd name="connsiteX157" fmla="*/ 10000 w 10000"/>
                    <a:gd name="connsiteY157" fmla="*/ 2449 h 10000"/>
                    <a:gd name="connsiteX158" fmla="*/ 10000 w 10000"/>
                    <a:gd name="connsiteY158" fmla="*/ 2333 h 10000"/>
                    <a:gd name="connsiteX159" fmla="*/ 10000 w 10000"/>
                    <a:gd name="connsiteY15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205 w 10000"/>
                    <a:gd name="connsiteY53" fmla="*/ 4898 h 10000"/>
                    <a:gd name="connsiteX54" fmla="*/ 1384 w 10000"/>
                    <a:gd name="connsiteY54" fmla="*/ 5131 h 10000"/>
                    <a:gd name="connsiteX55" fmla="*/ 1518 w 10000"/>
                    <a:gd name="connsiteY55" fmla="*/ 5248 h 10000"/>
                    <a:gd name="connsiteX56" fmla="*/ 1696 w 10000"/>
                    <a:gd name="connsiteY56" fmla="*/ 5597 h 10000"/>
                    <a:gd name="connsiteX57" fmla="*/ 1964 w 10000"/>
                    <a:gd name="connsiteY57" fmla="*/ 5947 h 10000"/>
                    <a:gd name="connsiteX58" fmla="*/ 2098 w 10000"/>
                    <a:gd name="connsiteY58" fmla="*/ 6181 h 10000"/>
                    <a:gd name="connsiteX59" fmla="*/ 2321 w 10000"/>
                    <a:gd name="connsiteY59" fmla="*/ 6531 h 10000"/>
                    <a:gd name="connsiteX60" fmla="*/ 2500 w 10000"/>
                    <a:gd name="connsiteY60" fmla="*/ 6764 h 10000"/>
                    <a:gd name="connsiteX61" fmla="*/ 2723 w 10000"/>
                    <a:gd name="connsiteY61" fmla="*/ 7114 h 10000"/>
                    <a:gd name="connsiteX62" fmla="*/ 2902 w 10000"/>
                    <a:gd name="connsiteY62" fmla="*/ 7464 h 10000"/>
                    <a:gd name="connsiteX63" fmla="*/ 3125 w 10000"/>
                    <a:gd name="connsiteY63" fmla="*/ 7696 h 10000"/>
                    <a:gd name="connsiteX64" fmla="*/ 3304 w 10000"/>
                    <a:gd name="connsiteY64" fmla="*/ 8046 h 10000"/>
                    <a:gd name="connsiteX65" fmla="*/ 3527 w 10000"/>
                    <a:gd name="connsiteY65" fmla="*/ 8280 h 10000"/>
                    <a:gd name="connsiteX66" fmla="*/ 3661 w 10000"/>
                    <a:gd name="connsiteY66" fmla="*/ 8513 h 10000"/>
                    <a:gd name="connsiteX67" fmla="*/ 3795 w 10000"/>
                    <a:gd name="connsiteY67" fmla="*/ 8746 h 10000"/>
                    <a:gd name="connsiteX68" fmla="*/ 3929 w 10000"/>
                    <a:gd name="connsiteY68" fmla="*/ 8979 h 10000"/>
                    <a:gd name="connsiteX69" fmla="*/ 4107 w 10000"/>
                    <a:gd name="connsiteY69" fmla="*/ 9213 h 10000"/>
                    <a:gd name="connsiteX70" fmla="*/ 4330 w 10000"/>
                    <a:gd name="connsiteY70" fmla="*/ 9563 h 10000"/>
                    <a:gd name="connsiteX71" fmla="*/ 4330 w 10000"/>
                    <a:gd name="connsiteY71" fmla="*/ 9563 h 10000"/>
                    <a:gd name="connsiteX72" fmla="*/ 4330 w 10000"/>
                    <a:gd name="connsiteY72" fmla="*/ 9563 h 10000"/>
                    <a:gd name="connsiteX73" fmla="*/ 4330 w 10000"/>
                    <a:gd name="connsiteY73" fmla="*/ 9563 h 10000"/>
                    <a:gd name="connsiteX74" fmla="*/ 4375 w 10000"/>
                    <a:gd name="connsiteY74" fmla="*/ 9563 h 10000"/>
                    <a:gd name="connsiteX75" fmla="*/ 4420 w 10000"/>
                    <a:gd name="connsiteY75" fmla="*/ 9679 h 10000"/>
                    <a:gd name="connsiteX76" fmla="*/ 4420 w 10000"/>
                    <a:gd name="connsiteY76" fmla="*/ 9679 h 10000"/>
                    <a:gd name="connsiteX77" fmla="*/ 4464 w 10000"/>
                    <a:gd name="connsiteY77" fmla="*/ 9679 h 10000"/>
                    <a:gd name="connsiteX78" fmla="*/ 4509 w 10000"/>
                    <a:gd name="connsiteY78" fmla="*/ 9795 h 10000"/>
                    <a:gd name="connsiteX79" fmla="*/ 4598 w 10000"/>
                    <a:gd name="connsiteY79" fmla="*/ 9795 h 10000"/>
                    <a:gd name="connsiteX80" fmla="*/ 4598 w 10000"/>
                    <a:gd name="connsiteY80" fmla="*/ 9795 h 10000"/>
                    <a:gd name="connsiteX81" fmla="*/ 4598 w 10000"/>
                    <a:gd name="connsiteY81" fmla="*/ 9795 h 10000"/>
                    <a:gd name="connsiteX82" fmla="*/ 4643 w 10000"/>
                    <a:gd name="connsiteY82" fmla="*/ 9913 h 10000"/>
                    <a:gd name="connsiteX83" fmla="*/ 4688 w 10000"/>
                    <a:gd name="connsiteY83" fmla="*/ 9913 h 10000"/>
                    <a:gd name="connsiteX84" fmla="*/ 4688 w 10000"/>
                    <a:gd name="connsiteY84" fmla="*/ 9913 h 10000"/>
                    <a:gd name="connsiteX85" fmla="*/ 4732 w 10000"/>
                    <a:gd name="connsiteY85" fmla="*/ 9913 h 10000"/>
                    <a:gd name="connsiteX86" fmla="*/ 4777 w 10000"/>
                    <a:gd name="connsiteY86" fmla="*/ 9913 h 10000"/>
                    <a:gd name="connsiteX87" fmla="*/ 4821 w 10000"/>
                    <a:gd name="connsiteY87" fmla="*/ 9913 h 10000"/>
                    <a:gd name="connsiteX88" fmla="*/ 5223 w 10000"/>
                    <a:gd name="connsiteY88" fmla="*/ 9913 h 10000"/>
                    <a:gd name="connsiteX89" fmla="*/ 5223 w 10000"/>
                    <a:gd name="connsiteY89" fmla="*/ 9913 h 10000"/>
                    <a:gd name="connsiteX90" fmla="*/ 5268 w 10000"/>
                    <a:gd name="connsiteY90" fmla="*/ 9913 h 10000"/>
                    <a:gd name="connsiteX91" fmla="*/ 5313 w 10000"/>
                    <a:gd name="connsiteY91" fmla="*/ 9913 h 10000"/>
                    <a:gd name="connsiteX92" fmla="*/ 5313 w 10000"/>
                    <a:gd name="connsiteY92" fmla="*/ 9913 h 10000"/>
                    <a:gd name="connsiteX93" fmla="*/ 5357 w 10000"/>
                    <a:gd name="connsiteY93" fmla="*/ 9913 h 10000"/>
                    <a:gd name="connsiteX94" fmla="*/ 5446 w 10000"/>
                    <a:gd name="connsiteY94" fmla="*/ 9795 h 10000"/>
                    <a:gd name="connsiteX95" fmla="*/ 5446 w 10000"/>
                    <a:gd name="connsiteY95" fmla="*/ 9795 h 10000"/>
                    <a:gd name="connsiteX96" fmla="*/ 5491 w 10000"/>
                    <a:gd name="connsiteY96" fmla="*/ 9795 h 10000"/>
                    <a:gd name="connsiteX97" fmla="*/ 5491 w 10000"/>
                    <a:gd name="connsiteY97" fmla="*/ 9795 h 10000"/>
                    <a:gd name="connsiteX98" fmla="*/ 5491 w 10000"/>
                    <a:gd name="connsiteY98" fmla="*/ 9795 h 10000"/>
                    <a:gd name="connsiteX99" fmla="*/ 5536 w 10000"/>
                    <a:gd name="connsiteY99" fmla="*/ 9795 h 10000"/>
                    <a:gd name="connsiteX100" fmla="*/ 5536 w 10000"/>
                    <a:gd name="connsiteY100" fmla="*/ 9679 h 10000"/>
                    <a:gd name="connsiteX101" fmla="*/ 5580 w 10000"/>
                    <a:gd name="connsiteY101" fmla="*/ 9679 h 10000"/>
                    <a:gd name="connsiteX102" fmla="*/ 5625 w 10000"/>
                    <a:gd name="connsiteY102" fmla="*/ 9563 h 10000"/>
                    <a:gd name="connsiteX103" fmla="*/ 5625 w 10000"/>
                    <a:gd name="connsiteY103" fmla="*/ 9563 h 10000"/>
                    <a:gd name="connsiteX104" fmla="*/ 5670 w 10000"/>
                    <a:gd name="connsiteY104" fmla="*/ 9563 h 10000"/>
                    <a:gd name="connsiteX105" fmla="*/ 5714 w 10000"/>
                    <a:gd name="connsiteY105" fmla="*/ 9563 h 10000"/>
                    <a:gd name="connsiteX106" fmla="*/ 5893 w 10000"/>
                    <a:gd name="connsiteY106" fmla="*/ 9213 h 10000"/>
                    <a:gd name="connsiteX107" fmla="*/ 6071 w 10000"/>
                    <a:gd name="connsiteY107" fmla="*/ 8979 h 10000"/>
                    <a:gd name="connsiteX108" fmla="*/ 6295 w 10000"/>
                    <a:gd name="connsiteY108" fmla="*/ 8630 h 10000"/>
                    <a:gd name="connsiteX109" fmla="*/ 6473 w 10000"/>
                    <a:gd name="connsiteY109" fmla="*/ 8280 h 10000"/>
                    <a:gd name="connsiteX110" fmla="*/ 6696 w 10000"/>
                    <a:gd name="connsiteY110" fmla="*/ 8046 h 10000"/>
                    <a:gd name="connsiteX111" fmla="*/ 6875 w 10000"/>
                    <a:gd name="connsiteY111" fmla="*/ 7696 h 10000"/>
                    <a:gd name="connsiteX112" fmla="*/ 7098 w 10000"/>
                    <a:gd name="connsiteY112" fmla="*/ 7464 h 10000"/>
                    <a:gd name="connsiteX113" fmla="*/ 7277 w 10000"/>
                    <a:gd name="connsiteY113" fmla="*/ 7114 h 10000"/>
                    <a:gd name="connsiteX114" fmla="*/ 7500 w 10000"/>
                    <a:gd name="connsiteY114" fmla="*/ 6764 h 10000"/>
                    <a:gd name="connsiteX115" fmla="*/ 7679 w 10000"/>
                    <a:gd name="connsiteY115" fmla="*/ 6531 h 10000"/>
                    <a:gd name="connsiteX116" fmla="*/ 7902 w 10000"/>
                    <a:gd name="connsiteY116" fmla="*/ 6181 h 10000"/>
                    <a:gd name="connsiteX117" fmla="*/ 8080 w 10000"/>
                    <a:gd name="connsiteY117" fmla="*/ 5947 h 10000"/>
                    <a:gd name="connsiteX118" fmla="*/ 8304 w 10000"/>
                    <a:gd name="connsiteY118" fmla="*/ 5597 h 10000"/>
                    <a:gd name="connsiteX119" fmla="*/ 8482 w 10000"/>
                    <a:gd name="connsiteY119" fmla="*/ 5248 h 10000"/>
                    <a:gd name="connsiteX120" fmla="*/ 8705 w 10000"/>
                    <a:gd name="connsiteY120" fmla="*/ 5015 h 10000"/>
                    <a:gd name="connsiteX121" fmla="*/ 8884 w 10000"/>
                    <a:gd name="connsiteY121" fmla="*/ 4665 h 10000"/>
                    <a:gd name="connsiteX122" fmla="*/ 9063 w 10000"/>
                    <a:gd name="connsiteY122" fmla="*/ 4432 h 10000"/>
                    <a:gd name="connsiteX123" fmla="*/ 9286 w 10000"/>
                    <a:gd name="connsiteY123" fmla="*/ 4082 h 10000"/>
                    <a:gd name="connsiteX124" fmla="*/ 9464 w 10000"/>
                    <a:gd name="connsiteY124" fmla="*/ 3732 h 10000"/>
                    <a:gd name="connsiteX125" fmla="*/ 9688 w 10000"/>
                    <a:gd name="connsiteY125" fmla="*/ 3498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32 w 10000"/>
                    <a:gd name="connsiteY131" fmla="*/ 3382 h 10000"/>
                    <a:gd name="connsiteX132" fmla="*/ 9777 w 10000"/>
                    <a:gd name="connsiteY132" fmla="*/ 3265 h 10000"/>
                    <a:gd name="connsiteX133" fmla="*/ 9777 w 10000"/>
                    <a:gd name="connsiteY133" fmla="*/ 3265 h 10000"/>
                    <a:gd name="connsiteX134" fmla="*/ 9777 w 10000"/>
                    <a:gd name="connsiteY134" fmla="*/ 3265 h 10000"/>
                    <a:gd name="connsiteX135" fmla="*/ 9911 w 10000"/>
                    <a:gd name="connsiteY135" fmla="*/ 2915 h 10000"/>
                    <a:gd name="connsiteX136" fmla="*/ 9911 w 10000"/>
                    <a:gd name="connsiteY136" fmla="*/ 2915 h 10000"/>
                    <a:gd name="connsiteX137" fmla="*/ 9911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799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682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9955 w 10000"/>
                    <a:gd name="connsiteY153" fmla="*/ 2565 h 10000"/>
                    <a:gd name="connsiteX154" fmla="*/ 10000 w 10000"/>
                    <a:gd name="connsiteY154" fmla="*/ 2449 h 10000"/>
                    <a:gd name="connsiteX155" fmla="*/ 10000 w 10000"/>
                    <a:gd name="connsiteY155" fmla="*/ 2449 h 10000"/>
                    <a:gd name="connsiteX156" fmla="*/ 10000 w 10000"/>
                    <a:gd name="connsiteY156" fmla="*/ 2449 h 10000"/>
                    <a:gd name="connsiteX157" fmla="*/ 10000 w 10000"/>
                    <a:gd name="connsiteY157" fmla="*/ 2333 h 10000"/>
                    <a:gd name="connsiteX158" fmla="*/ 10000 w 10000"/>
                    <a:gd name="connsiteY15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384 w 10000"/>
                    <a:gd name="connsiteY53" fmla="*/ 5131 h 10000"/>
                    <a:gd name="connsiteX54" fmla="*/ 1518 w 10000"/>
                    <a:gd name="connsiteY54" fmla="*/ 5248 h 10000"/>
                    <a:gd name="connsiteX55" fmla="*/ 1696 w 10000"/>
                    <a:gd name="connsiteY55" fmla="*/ 5597 h 10000"/>
                    <a:gd name="connsiteX56" fmla="*/ 1964 w 10000"/>
                    <a:gd name="connsiteY56" fmla="*/ 5947 h 10000"/>
                    <a:gd name="connsiteX57" fmla="*/ 2098 w 10000"/>
                    <a:gd name="connsiteY57" fmla="*/ 6181 h 10000"/>
                    <a:gd name="connsiteX58" fmla="*/ 2321 w 10000"/>
                    <a:gd name="connsiteY58" fmla="*/ 6531 h 10000"/>
                    <a:gd name="connsiteX59" fmla="*/ 2500 w 10000"/>
                    <a:gd name="connsiteY59" fmla="*/ 6764 h 10000"/>
                    <a:gd name="connsiteX60" fmla="*/ 2723 w 10000"/>
                    <a:gd name="connsiteY60" fmla="*/ 7114 h 10000"/>
                    <a:gd name="connsiteX61" fmla="*/ 2902 w 10000"/>
                    <a:gd name="connsiteY61" fmla="*/ 7464 h 10000"/>
                    <a:gd name="connsiteX62" fmla="*/ 3125 w 10000"/>
                    <a:gd name="connsiteY62" fmla="*/ 7696 h 10000"/>
                    <a:gd name="connsiteX63" fmla="*/ 3304 w 10000"/>
                    <a:gd name="connsiteY63" fmla="*/ 8046 h 10000"/>
                    <a:gd name="connsiteX64" fmla="*/ 3527 w 10000"/>
                    <a:gd name="connsiteY64" fmla="*/ 8280 h 10000"/>
                    <a:gd name="connsiteX65" fmla="*/ 3661 w 10000"/>
                    <a:gd name="connsiteY65" fmla="*/ 8513 h 10000"/>
                    <a:gd name="connsiteX66" fmla="*/ 3795 w 10000"/>
                    <a:gd name="connsiteY66" fmla="*/ 8746 h 10000"/>
                    <a:gd name="connsiteX67" fmla="*/ 3929 w 10000"/>
                    <a:gd name="connsiteY67" fmla="*/ 8979 h 10000"/>
                    <a:gd name="connsiteX68" fmla="*/ 4107 w 10000"/>
                    <a:gd name="connsiteY68" fmla="*/ 9213 h 10000"/>
                    <a:gd name="connsiteX69" fmla="*/ 4330 w 10000"/>
                    <a:gd name="connsiteY69" fmla="*/ 9563 h 10000"/>
                    <a:gd name="connsiteX70" fmla="*/ 4330 w 10000"/>
                    <a:gd name="connsiteY70" fmla="*/ 9563 h 10000"/>
                    <a:gd name="connsiteX71" fmla="*/ 4330 w 10000"/>
                    <a:gd name="connsiteY71" fmla="*/ 9563 h 10000"/>
                    <a:gd name="connsiteX72" fmla="*/ 4330 w 10000"/>
                    <a:gd name="connsiteY72" fmla="*/ 9563 h 10000"/>
                    <a:gd name="connsiteX73" fmla="*/ 4375 w 10000"/>
                    <a:gd name="connsiteY73" fmla="*/ 9563 h 10000"/>
                    <a:gd name="connsiteX74" fmla="*/ 4420 w 10000"/>
                    <a:gd name="connsiteY74" fmla="*/ 9679 h 10000"/>
                    <a:gd name="connsiteX75" fmla="*/ 4420 w 10000"/>
                    <a:gd name="connsiteY75" fmla="*/ 9679 h 10000"/>
                    <a:gd name="connsiteX76" fmla="*/ 4464 w 10000"/>
                    <a:gd name="connsiteY76" fmla="*/ 9679 h 10000"/>
                    <a:gd name="connsiteX77" fmla="*/ 4509 w 10000"/>
                    <a:gd name="connsiteY77" fmla="*/ 9795 h 10000"/>
                    <a:gd name="connsiteX78" fmla="*/ 4598 w 10000"/>
                    <a:gd name="connsiteY78" fmla="*/ 9795 h 10000"/>
                    <a:gd name="connsiteX79" fmla="*/ 4598 w 10000"/>
                    <a:gd name="connsiteY79" fmla="*/ 9795 h 10000"/>
                    <a:gd name="connsiteX80" fmla="*/ 4598 w 10000"/>
                    <a:gd name="connsiteY80" fmla="*/ 9795 h 10000"/>
                    <a:gd name="connsiteX81" fmla="*/ 4643 w 10000"/>
                    <a:gd name="connsiteY81" fmla="*/ 9913 h 10000"/>
                    <a:gd name="connsiteX82" fmla="*/ 4688 w 10000"/>
                    <a:gd name="connsiteY82" fmla="*/ 9913 h 10000"/>
                    <a:gd name="connsiteX83" fmla="*/ 4688 w 10000"/>
                    <a:gd name="connsiteY83" fmla="*/ 9913 h 10000"/>
                    <a:gd name="connsiteX84" fmla="*/ 4732 w 10000"/>
                    <a:gd name="connsiteY84" fmla="*/ 9913 h 10000"/>
                    <a:gd name="connsiteX85" fmla="*/ 4777 w 10000"/>
                    <a:gd name="connsiteY85" fmla="*/ 9913 h 10000"/>
                    <a:gd name="connsiteX86" fmla="*/ 4821 w 10000"/>
                    <a:gd name="connsiteY86" fmla="*/ 9913 h 10000"/>
                    <a:gd name="connsiteX87" fmla="*/ 5223 w 10000"/>
                    <a:gd name="connsiteY87" fmla="*/ 9913 h 10000"/>
                    <a:gd name="connsiteX88" fmla="*/ 5223 w 10000"/>
                    <a:gd name="connsiteY88" fmla="*/ 9913 h 10000"/>
                    <a:gd name="connsiteX89" fmla="*/ 5268 w 10000"/>
                    <a:gd name="connsiteY89" fmla="*/ 9913 h 10000"/>
                    <a:gd name="connsiteX90" fmla="*/ 5313 w 10000"/>
                    <a:gd name="connsiteY90" fmla="*/ 9913 h 10000"/>
                    <a:gd name="connsiteX91" fmla="*/ 5313 w 10000"/>
                    <a:gd name="connsiteY91" fmla="*/ 9913 h 10000"/>
                    <a:gd name="connsiteX92" fmla="*/ 5357 w 10000"/>
                    <a:gd name="connsiteY92" fmla="*/ 9913 h 10000"/>
                    <a:gd name="connsiteX93" fmla="*/ 5446 w 10000"/>
                    <a:gd name="connsiteY93" fmla="*/ 9795 h 10000"/>
                    <a:gd name="connsiteX94" fmla="*/ 5446 w 10000"/>
                    <a:gd name="connsiteY94" fmla="*/ 9795 h 10000"/>
                    <a:gd name="connsiteX95" fmla="*/ 5491 w 10000"/>
                    <a:gd name="connsiteY95" fmla="*/ 9795 h 10000"/>
                    <a:gd name="connsiteX96" fmla="*/ 5491 w 10000"/>
                    <a:gd name="connsiteY96" fmla="*/ 9795 h 10000"/>
                    <a:gd name="connsiteX97" fmla="*/ 5491 w 10000"/>
                    <a:gd name="connsiteY97" fmla="*/ 9795 h 10000"/>
                    <a:gd name="connsiteX98" fmla="*/ 5536 w 10000"/>
                    <a:gd name="connsiteY98" fmla="*/ 9795 h 10000"/>
                    <a:gd name="connsiteX99" fmla="*/ 5536 w 10000"/>
                    <a:gd name="connsiteY99" fmla="*/ 9679 h 10000"/>
                    <a:gd name="connsiteX100" fmla="*/ 5580 w 10000"/>
                    <a:gd name="connsiteY100" fmla="*/ 9679 h 10000"/>
                    <a:gd name="connsiteX101" fmla="*/ 5625 w 10000"/>
                    <a:gd name="connsiteY101" fmla="*/ 9563 h 10000"/>
                    <a:gd name="connsiteX102" fmla="*/ 5625 w 10000"/>
                    <a:gd name="connsiteY102" fmla="*/ 9563 h 10000"/>
                    <a:gd name="connsiteX103" fmla="*/ 5670 w 10000"/>
                    <a:gd name="connsiteY103" fmla="*/ 9563 h 10000"/>
                    <a:gd name="connsiteX104" fmla="*/ 5714 w 10000"/>
                    <a:gd name="connsiteY104" fmla="*/ 9563 h 10000"/>
                    <a:gd name="connsiteX105" fmla="*/ 5893 w 10000"/>
                    <a:gd name="connsiteY105" fmla="*/ 9213 h 10000"/>
                    <a:gd name="connsiteX106" fmla="*/ 6071 w 10000"/>
                    <a:gd name="connsiteY106" fmla="*/ 8979 h 10000"/>
                    <a:gd name="connsiteX107" fmla="*/ 6295 w 10000"/>
                    <a:gd name="connsiteY107" fmla="*/ 8630 h 10000"/>
                    <a:gd name="connsiteX108" fmla="*/ 6473 w 10000"/>
                    <a:gd name="connsiteY108" fmla="*/ 8280 h 10000"/>
                    <a:gd name="connsiteX109" fmla="*/ 6696 w 10000"/>
                    <a:gd name="connsiteY109" fmla="*/ 8046 h 10000"/>
                    <a:gd name="connsiteX110" fmla="*/ 6875 w 10000"/>
                    <a:gd name="connsiteY110" fmla="*/ 7696 h 10000"/>
                    <a:gd name="connsiteX111" fmla="*/ 7098 w 10000"/>
                    <a:gd name="connsiteY111" fmla="*/ 7464 h 10000"/>
                    <a:gd name="connsiteX112" fmla="*/ 7277 w 10000"/>
                    <a:gd name="connsiteY112" fmla="*/ 7114 h 10000"/>
                    <a:gd name="connsiteX113" fmla="*/ 7500 w 10000"/>
                    <a:gd name="connsiteY113" fmla="*/ 6764 h 10000"/>
                    <a:gd name="connsiteX114" fmla="*/ 7679 w 10000"/>
                    <a:gd name="connsiteY114" fmla="*/ 6531 h 10000"/>
                    <a:gd name="connsiteX115" fmla="*/ 7902 w 10000"/>
                    <a:gd name="connsiteY115" fmla="*/ 6181 h 10000"/>
                    <a:gd name="connsiteX116" fmla="*/ 8080 w 10000"/>
                    <a:gd name="connsiteY116" fmla="*/ 5947 h 10000"/>
                    <a:gd name="connsiteX117" fmla="*/ 8304 w 10000"/>
                    <a:gd name="connsiteY117" fmla="*/ 5597 h 10000"/>
                    <a:gd name="connsiteX118" fmla="*/ 8482 w 10000"/>
                    <a:gd name="connsiteY118" fmla="*/ 5248 h 10000"/>
                    <a:gd name="connsiteX119" fmla="*/ 8705 w 10000"/>
                    <a:gd name="connsiteY119" fmla="*/ 5015 h 10000"/>
                    <a:gd name="connsiteX120" fmla="*/ 8884 w 10000"/>
                    <a:gd name="connsiteY120" fmla="*/ 4665 h 10000"/>
                    <a:gd name="connsiteX121" fmla="*/ 9063 w 10000"/>
                    <a:gd name="connsiteY121" fmla="*/ 4432 h 10000"/>
                    <a:gd name="connsiteX122" fmla="*/ 9286 w 10000"/>
                    <a:gd name="connsiteY122" fmla="*/ 4082 h 10000"/>
                    <a:gd name="connsiteX123" fmla="*/ 9464 w 10000"/>
                    <a:gd name="connsiteY123" fmla="*/ 3732 h 10000"/>
                    <a:gd name="connsiteX124" fmla="*/ 9688 w 10000"/>
                    <a:gd name="connsiteY124" fmla="*/ 3498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32 w 10000"/>
                    <a:gd name="connsiteY130" fmla="*/ 3382 h 10000"/>
                    <a:gd name="connsiteX131" fmla="*/ 9777 w 10000"/>
                    <a:gd name="connsiteY131" fmla="*/ 3265 h 10000"/>
                    <a:gd name="connsiteX132" fmla="*/ 9777 w 10000"/>
                    <a:gd name="connsiteY132" fmla="*/ 3265 h 10000"/>
                    <a:gd name="connsiteX133" fmla="*/ 9777 w 10000"/>
                    <a:gd name="connsiteY133" fmla="*/ 3265 h 10000"/>
                    <a:gd name="connsiteX134" fmla="*/ 9911 w 10000"/>
                    <a:gd name="connsiteY134" fmla="*/ 2915 h 10000"/>
                    <a:gd name="connsiteX135" fmla="*/ 9911 w 10000"/>
                    <a:gd name="connsiteY135" fmla="*/ 2915 h 10000"/>
                    <a:gd name="connsiteX136" fmla="*/ 9911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799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682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9955 w 10000"/>
                    <a:gd name="connsiteY152" fmla="*/ 2565 h 10000"/>
                    <a:gd name="connsiteX153" fmla="*/ 10000 w 10000"/>
                    <a:gd name="connsiteY153" fmla="*/ 2449 h 10000"/>
                    <a:gd name="connsiteX154" fmla="*/ 10000 w 10000"/>
                    <a:gd name="connsiteY154" fmla="*/ 2449 h 10000"/>
                    <a:gd name="connsiteX155" fmla="*/ 10000 w 10000"/>
                    <a:gd name="connsiteY155" fmla="*/ 2449 h 10000"/>
                    <a:gd name="connsiteX156" fmla="*/ 10000 w 10000"/>
                    <a:gd name="connsiteY156" fmla="*/ 2333 h 10000"/>
                    <a:gd name="connsiteX157" fmla="*/ 10000 w 10000"/>
                    <a:gd name="connsiteY15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518 w 10000"/>
                    <a:gd name="connsiteY53" fmla="*/ 5248 h 10000"/>
                    <a:gd name="connsiteX54" fmla="*/ 1696 w 10000"/>
                    <a:gd name="connsiteY54" fmla="*/ 5597 h 10000"/>
                    <a:gd name="connsiteX55" fmla="*/ 1964 w 10000"/>
                    <a:gd name="connsiteY55" fmla="*/ 5947 h 10000"/>
                    <a:gd name="connsiteX56" fmla="*/ 2098 w 10000"/>
                    <a:gd name="connsiteY56" fmla="*/ 6181 h 10000"/>
                    <a:gd name="connsiteX57" fmla="*/ 2321 w 10000"/>
                    <a:gd name="connsiteY57" fmla="*/ 6531 h 10000"/>
                    <a:gd name="connsiteX58" fmla="*/ 2500 w 10000"/>
                    <a:gd name="connsiteY58" fmla="*/ 6764 h 10000"/>
                    <a:gd name="connsiteX59" fmla="*/ 2723 w 10000"/>
                    <a:gd name="connsiteY59" fmla="*/ 7114 h 10000"/>
                    <a:gd name="connsiteX60" fmla="*/ 2902 w 10000"/>
                    <a:gd name="connsiteY60" fmla="*/ 7464 h 10000"/>
                    <a:gd name="connsiteX61" fmla="*/ 3125 w 10000"/>
                    <a:gd name="connsiteY61" fmla="*/ 7696 h 10000"/>
                    <a:gd name="connsiteX62" fmla="*/ 3304 w 10000"/>
                    <a:gd name="connsiteY62" fmla="*/ 8046 h 10000"/>
                    <a:gd name="connsiteX63" fmla="*/ 3527 w 10000"/>
                    <a:gd name="connsiteY63" fmla="*/ 8280 h 10000"/>
                    <a:gd name="connsiteX64" fmla="*/ 3661 w 10000"/>
                    <a:gd name="connsiteY64" fmla="*/ 8513 h 10000"/>
                    <a:gd name="connsiteX65" fmla="*/ 3795 w 10000"/>
                    <a:gd name="connsiteY65" fmla="*/ 8746 h 10000"/>
                    <a:gd name="connsiteX66" fmla="*/ 3929 w 10000"/>
                    <a:gd name="connsiteY66" fmla="*/ 8979 h 10000"/>
                    <a:gd name="connsiteX67" fmla="*/ 4107 w 10000"/>
                    <a:gd name="connsiteY67" fmla="*/ 9213 h 10000"/>
                    <a:gd name="connsiteX68" fmla="*/ 4330 w 10000"/>
                    <a:gd name="connsiteY68" fmla="*/ 9563 h 10000"/>
                    <a:gd name="connsiteX69" fmla="*/ 4330 w 10000"/>
                    <a:gd name="connsiteY69" fmla="*/ 9563 h 10000"/>
                    <a:gd name="connsiteX70" fmla="*/ 4330 w 10000"/>
                    <a:gd name="connsiteY70" fmla="*/ 9563 h 10000"/>
                    <a:gd name="connsiteX71" fmla="*/ 4330 w 10000"/>
                    <a:gd name="connsiteY71" fmla="*/ 9563 h 10000"/>
                    <a:gd name="connsiteX72" fmla="*/ 4375 w 10000"/>
                    <a:gd name="connsiteY72" fmla="*/ 9563 h 10000"/>
                    <a:gd name="connsiteX73" fmla="*/ 4420 w 10000"/>
                    <a:gd name="connsiteY73" fmla="*/ 9679 h 10000"/>
                    <a:gd name="connsiteX74" fmla="*/ 4420 w 10000"/>
                    <a:gd name="connsiteY74" fmla="*/ 9679 h 10000"/>
                    <a:gd name="connsiteX75" fmla="*/ 4464 w 10000"/>
                    <a:gd name="connsiteY75" fmla="*/ 9679 h 10000"/>
                    <a:gd name="connsiteX76" fmla="*/ 4509 w 10000"/>
                    <a:gd name="connsiteY76" fmla="*/ 9795 h 10000"/>
                    <a:gd name="connsiteX77" fmla="*/ 4598 w 10000"/>
                    <a:gd name="connsiteY77" fmla="*/ 9795 h 10000"/>
                    <a:gd name="connsiteX78" fmla="*/ 4598 w 10000"/>
                    <a:gd name="connsiteY78" fmla="*/ 9795 h 10000"/>
                    <a:gd name="connsiteX79" fmla="*/ 4598 w 10000"/>
                    <a:gd name="connsiteY79" fmla="*/ 9795 h 10000"/>
                    <a:gd name="connsiteX80" fmla="*/ 4643 w 10000"/>
                    <a:gd name="connsiteY80" fmla="*/ 9913 h 10000"/>
                    <a:gd name="connsiteX81" fmla="*/ 4688 w 10000"/>
                    <a:gd name="connsiteY81" fmla="*/ 9913 h 10000"/>
                    <a:gd name="connsiteX82" fmla="*/ 4688 w 10000"/>
                    <a:gd name="connsiteY82" fmla="*/ 9913 h 10000"/>
                    <a:gd name="connsiteX83" fmla="*/ 4732 w 10000"/>
                    <a:gd name="connsiteY83" fmla="*/ 9913 h 10000"/>
                    <a:gd name="connsiteX84" fmla="*/ 4777 w 10000"/>
                    <a:gd name="connsiteY84" fmla="*/ 9913 h 10000"/>
                    <a:gd name="connsiteX85" fmla="*/ 4821 w 10000"/>
                    <a:gd name="connsiteY85" fmla="*/ 9913 h 10000"/>
                    <a:gd name="connsiteX86" fmla="*/ 5223 w 10000"/>
                    <a:gd name="connsiteY86" fmla="*/ 9913 h 10000"/>
                    <a:gd name="connsiteX87" fmla="*/ 5223 w 10000"/>
                    <a:gd name="connsiteY87" fmla="*/ 9913 h 10000"/>
                    <a:gd name="connsiteX88" fmla="*/ 5268 w 10000"/>
                    <a:gd name="connsiteY88" fmla="*/ 9913 h 10000"/>
                    <a:gd name="connsiteX89" fmla="*/ 5313 w 10000"/>
                    <a:gd name="connsiteY89" fmla="*/ 9913 h 10000"/>
                    <a:gd name="connsiteX90" fmla="*/ 5313 w 10000"/>
                    <a:gd name="connsiteY90" fmla="*/ 9913 h 10000"/>
                    <a:gd name="connsiteX91" fmla="*/ 5357 w 10000"/>
                    <a:gd name="connsiteY91" fmla="*/ 9913 h 10000"/>
                    <a:gd name="connsiteX92" fmla="*/ 5446 w 10000"/>
                    <a:gd name="connsiteY92" fmla="*/ 9795 h 10000"/>
                    <a:gd name="connsiteX93" fmla="*/ 5446 w 10000"/>
                    <a:gd name="connsiteY93" fmla="*/ 9795 h 10000"/>
                    <a:gd name="connsiteX94" fmla="*/ 5491 w 10000"/>
                    <a:gd name="connsiteY94" fmla="*/ 9795 h 10000"/>
                    <a:gd name="connsiteX95" fmla="*/ 5491 w 10000"/>
                    <a:gd name="connsiteY95" fmla="*/ 9795 h 10000"/>
                    <a:gd name="connsiteX96" fmla="*/ 5491 w 10000"/>
                    <a:gd name="connsiteY96" fmla="*/ 9795 h 10000"/>
                    <a:gd name="connsiteX97" fmla="*/ 5536 w 10000"/>
                    <a:gd name="connsiteY97" fmla="*/ 9795 h 10000"/>
                    <a:gd name="connsiteX98" fmla="*/ 5536 w 10000"/>
                    <a:gd name="connsiteY98" fmla="*/ 9679 h 10000"/>
                    <a:gd name="connsiteX99" fmla="*/ 5580 w 10000"/>
                    <a:gd name="connsiteY99" fmla="*/ 9679 h 10000"/>
                    <a:gd name="connsiteX100" fmla="*/ 5625 w 10000"/>
                    <a:gd name="connsiteY100" fmla="*/ 9563 h 10000"/>
                    <a:gd name="connsiteX101" fmla="*/ 5625 w 10000"/>
                    <a:gd name="connsiteY101" fmla="*/ 9563 h 10000"/>
                    <a:gd name="connsiteX102" fmla="*/ 5670 w 10000"/>
                    <a:gd name="connsiteY102" fmla="*/ 9563 h 10000"/>
                    <a:gd name="connsiteX103" fmla="*/ 5714 w 10000"/>
                    <a:gd name="connsiteY103" fmla="*/ 9563 h 10000"/>
                    <a:gd name="connsiteX104" fmla="*/ 5893 w 10000"/>
                    <a:gd name="connsiteY104" fmla="*/ 9213 h 10000"/>
                    <a:gd name="connsiteX105" fmla="*/ 6071 w 10000"/>
                    <a:gd name="connsiteY105" fmla="*/ 8979 h 10000"/>
                    <a:gd name="connsiteX106" fmla="*/ 6295 w 10000"/>
                    <a:gd name="connsiteY106" fmla="*/ 8630 h 10000"/>
                    <a:gd name="connsiteX107" fmla="*/ 6473 w 10000"/>
                    <a:gd name="connsiteY107" fmla="*/ 8280 h 10000"/>
                    <a:gd name="connsiteX108" fmla="*/ 6696 w 10000"/>
                    <a:gd name="connsiteY108" fmla="*/ 8046 h 10000"/>
                    <a:gd name="connsiteX109" fmla="*/ 6875 w 10000"/>
                    <a:gd name="connsiteY109" fmla="*/ 7696 h 10000"/>
                    <a:gd name="connsiteX110" fmla="*/ 7098 w 10000"/>
                    <a:gd name="connsiteY110" fmla="*/ 7464 h 10000"/>
                    <a:gd name="connsiteX111" fmla="*/ 7277 w 10000"/>
                    <a:gd name="connsiteY111" fmla="*/ 7114 h 10000"/>
                    <a:gd name="connsiteX112" fmla="*/ 7500 w 10000"/>
                    <a:gd name="connsiteY112" fmla="*/ 6764 h 10000"/>
                    <a:gd name="connsiteX113" fmla="*/ 7679 w 10000"/>
                    <a:gd name="connsiteY113" fmla="*/ 6531 h 10000"/>
                    <a:gd name="connsiteX114" fmla="*/ 7902 w 10000"/>
                    <a:gd name="connsiteY114" fmla="*/ 6181 h 10000"/>
                    <a:gd name="connsiteX115" fmla="*/ 8080 w 10000"/>
                    <a:gd name="connsiteY115" fmla="*/ 5947 h 10000"/>
                    <a:gd name="connsiteX116" fmla="*/ 8304 w 10000"/>
                    <a:gd name="connsiteY116" fmla="*/ 5597 h 10000"/>
                    <a:gd name="connsiteX117" fmla="*/ 8482 w 10000"/>
                    <a:gd name="connsiteY117" fmla="*/ 5248 h 10000"/>
                    <a:gd name="connsiteX118" fmla="*/ 8705 w 10000"/>
                    <a:gd name="connsiteY118" fmla="*/ 5015 h 10000"/>
                    <a:gd name="connsiteX119" fmla="*/ 8884 w 10000"/>
                    <a:gd name="connsiteY119" fmla="*/ 4665 h 10000"/>
                    <a:gd name="connsiteX120" fmla="*/ 9063 w 10000"/>
                    <a:gd name="connsiteY120" fmla="*/ 4432 h 10000"/>
                    <a:gd name="connsiteX121" fmla="*/ 9286 w 10000"/>
                    <a:gd name="connsiteY121" fmla="*/ 4082 h 10000"/>
                    <a:gd name="connsiteX122" fmla="*/ 9464 w 10000"/>
                    <a:gd name="connsiteY122" fmla="*/ 3732 h 10000"/>
                    <a:gd name="connsiteX123" fmla="*/ 9688 w 10000"/>
                    <a:gd name="connsiteY123" fmla="*/ 3498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32 w 10000"/>
                    <a:gd name="connsiteY129" fmla="*/ 3382 h 10000"/>
                    <a:gd name="connsiteX130" fmla="*/ 9777 w 10000"/>
                    <a:gd name="connsiteY130" fmla="*/ 3265 h 10000"/>
                    <a:gd name="connsiteX131" fmla="*/ 9777 w 10000"/>
                    <a:gd name="connsiteY131" fmla="*/ 3265 h 10000"/>
                    <a:gd name="connsiteX132" fmla="*/ 9777 w 10000"/>
                    <a:gd name="connsiteY132" fmla="*/ 3265 h 10000"/>
                    <a:gd name="connsiteX133" fmla="*/ 9911 w 10000"/>
                    <a:gd name="connsiteY133" fmla="*/ 2915 h 10000"/>
                    <a:gd name="connsiteX134" fmla="*/ 9911 w 10000"/>
                    <a:gd name="connsiteY134" fmla="*/ 2915 h 10000"/>
                    <a:gd name="connsiteX135" fmla="*/ 9911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799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682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9955 w 10000"/>
                    <a:gd name="connsiteY151" fmla="*/ 2565 h 10000"/>
                    <a:gd name="connsiteX152" fmla="*/ 10000 w 10000"/>
                    <a:gd name="connsiteY152" fmla="*/ 2449 h 10000"/>
                    <a:gd name="connsiteX153" fmla="*/ 10000 w 10000"/>
                    <a:gd name="connsiteY153" fmla="*/ 2449 h 10000"/>
                    <a:gd name="connsiteX154" fmla="*/ 10000 w 10000"/>
                    <a:gd name="connsiteY154" fmla="*/ 2449 h 10000"/>
                    <a:gd name="connsiteX155" fmla="*/ 10000 w 10000"/>
                    <a:gd name="connsiteY155" fmla="*/ 2333 h 10000"/>
                    <a:gd name="connsiteX156" fmla="*/ 10000 w 10000"/>
                    <a:gd name="connsiteY15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696 w 10000"/>
                    <a:gd name="connsiteY53" fmla="*/ 5597 h 10000"/>
                    <a:gd name="connsiteX54" fmla="*/ 1964 w 10000"/>
                    <a:gd name="connsiteY54" fmla="*/ 5947 h 10000"/>
                    <a:gd name="connsiteX55" fmla="*/ 2098 w 10000"/>
                    <a:gd name="connsiteY55" fmla="*/ 6181 h 10000"/>
                    <a:gd name="connsiteX56" fmla="*/ 2321 w 10000"/>
                    <a:gd name="connsiteY56" fmla="*/ 6531 h 10000"/>
                    <a:gd name="connsiteX57" fmla="*/ 2500 w 10000"/>
                    <a:gd name="connsiteY57" fmla="*/ 6764 h 10000"/>
                    <a:gd name="connsiteX58" fmla="*/ 2723 w 10000"/>
                    <a:gd name="connsiteY58" fmla="*/ 7114 h 10000"/>
                    <a:gd name="connsiteX59" fmla="*/ 2902 w 10000"/>
                    <a:gd name="connsiteY59" fmla="*/ 7464 h 10000"/>
                    <a:gd name="connsiteX60" fmla="*/ 3125 w 10000"/>
                    <a:gd name="connsiteY60" fmla="*/ 7696 h 10000"/>
                    <a:gd name="connsiteX61" fmla="*/ 3304 w 10000"/>
                    <a:gd name="connsiteY61" fmla="*/ 8046 h 10000"/>
                    <a:gd name="connsiteX62" fmla="*/ 3527 w 10000"/>
                    <a:gd name="connsiteY62" fmla="*/ 8280 h 10000"/>
                    <a:gd name="connsiteX63" fmla="*/ 3661 w 10000"/>
                    <a:gd name="connsiteY63" fmla="*/ 8513 h 10000"/>
                    <a:gd name="connsiteX64" fmla="*/ 3795 w 10000"/>
                    <a:gd name="connsiteY64" fmla="*/ 8746 h 10000"/>
                    <a:gd name="connsiteX65" fmla="*/ 3929 w 10000"/>
                    <a:gd name="connsiteY65" fmla="*/ 8979 h 10000"/>
                    <a:gd name="connsiteX66" fmla="*/ 4107 w 10000"/>
                    <a:gd name="connsiteY66" fmla="*/ 9213 h 10000"/>
                    <a:gd name="connsiteX67" fmla="*/ 4330 w 10000"/>
                    <a:gd name="connsiteY67" fmla="*/ 9563 h 10000"/>
                    <a:gd name="connsiteX68" fmla="*/ 4330 w 10000"/>
                    <a:gd name="connsiteY68" fmla="*/ 9563 h 10000"/>
                    <a:gd name="connsiteX69" fmla="*/ 4330 w 10000"/>
                    <a:gd name="connsiteY69" fmla="*/ 9563 h 10000"/>
                    <a:gd name="connsiteX70" fmla="*/ 4330 w 10000"/>
                    <a:gd name="connsiteY70" fmla="*/ 9563 h 10000"/>
                    <a:gd name="connsiteX71" fmla="*/ 4375 w 10000"/>
                    <a:gd name="connsiteY71" fmla="*/ 9563 h 10000"/>
                    <a:gd name="connsiteX72" fmla="*/ 4420 w 10000"/>
                    <a:gd name="connsiteY72" fmla="*/ 9679 h 10000"/>
                    <a:gd name="connsiteX73" fmla="*/ 4420 w 10000"/>
                    <a:gd name="connsiteY73" fmla="*/ 9679 h 10000"/>
                    <a:gd name="connsiteX74" fmla="*/ 4464 w 10000"/>
                    <a:gd name="connsiteY74" fmla="*/ 9679 h 10000"/>
                    <a:gd name="connsiteX75" fmla="*/ 4509 w 10000"/>
                    <a:gd name="connsiteY75" fmla="*/ 9795 h 10000"/>
                    <a:gd name="connsiteX76" fmla="*/ 4598 w 10000"/>
                    <a:gd name="connsiteY76" fmla="*/ 9795 h 10000"/>
                    <a:gd name="connsiteX77" fmla="*/ 4598 w 10000"/>
                    <a:gd name="connsiteY77" fmla="*/ 9795 h 10000"/>
                    <a:gd name="connsiteX78" fmla="*/ 4598 w 10000"/>
                    <a:gd name="connsiteY78" fmla="*/ 9795 h 10000"/>
                    <a:gd name="connsiteX79" fmla="*/ 4643 w 10000"/>
                    <a:gd name="connsiteY79" fmla="*/ 9913 h 10000"/>
                    <a:gd name="connsiteX80" fmla="*/ 4688 w 10000"/>
                    <a:gd name="connsiteY80" fmla="*/ 9913 h 10000"/>
                    <a:gd name="connsiteX81" fmla="*/ 4688 w 10000"/>
                    <a:gd name="connsiteY81" fmla="*/ 9913 h 10000"/>
                    <a:gd name="connsiteX82" fmla="*/ 4732 w 10000"/>
                    <a:gd name="connsiteY82" fmla="*/ 9913 h 10000"/>
                    <a:gd name="connsiteX83" fmla="*/ 4777 w 10000"/>
                    <a:gd name="connsiteY83" fmla="*/ 9913 h 10000"/>
                    <a:gd name="connsiteX84" fmla="*/ 4821 w 10000"/>
                    <a:gd name="connsiteY84" fmla="*/ 9913 h 10000"/>
                    <a:gd name="connsiteX85" fmla="*/ 5223 w 10000"/>
                    <a:gd name="connsiteY85" fmla="*/ 9913 h 10000"/>
                    <a:gd name="connsiteX86" fmla="*/ 5223 w 10000"/>
                    <a:gd name="connsiteY86" fmla="*/ 9913 h 10000"/>
                    <a:gd name="connsiteX87" fmla="*/ 5268 w 10000"/>
                    <a:gd name="connsiteY87" fmla="*/ 9913 h 10000"/>
                    <a:gd name="connsiteX88" fmla="*/ 5313 w 10000"/>
                    <a:gd name="connsiteY88" fmla="*/ 9913 h 10000"/>
                    <a:gd name="connsiteX89" fmla="*/ 5313 w 10000"/>
                    <a:gd name="connsiteY89" fmla="*/ 9913 h 10000"/>
                    <a:gd name="connsiteX90" fmla="*/ 5357 w 10000"/>
                    <a:gd name="connsiteY90" fmla="*/ 9913 h 10000"/>
                    <a:gd name="connsiteX91" fmla="*/ 5446 w 10000"/>
                    <a:gd name="connsiteY91" fmla="*/ 9795 h 10000"/>
                    <a:gd name="connsiteX92" fmla="*/ 5446 w 10000"/>
                    <a:gd name="connsiteY92" fmla="*/ 9795 h 10000"/>
                    <a:gd name="connsiteX93" fmla="*/ 5491 w 10000"/>
                    <a:gd name="connsiteY93" fmla="*/ 9795 h 10000"/>
                    <a:gd name="connsiteX94" fmla="*/ 5491 w 10000"/>
                    <a:gd name="connsiteY94" fmla="*/ 9795 h 10000"/>
                    <a:gd name="connsiteX95" fmla="*/ 5491 w 10000"/>
                    <a:gd name="connsiteY95" fmla="*/ 9795 h 10000"/>
                    <a:gd name="connsiteX96" fmla="*/ 5536 w 10000"/>
                    <a:gd name="connsiteY96" fmla="*/ 9795 h 10000"/>
                    <a:gd name="connsiteX97" fmla="*/ 5536 w 10000"/>
                    <a:gd name="connsiteY97" fmla="*/ 9679 h 10000"/>
                    <a:gd name="connsiteX98" fmla="*/ 5580 w 10000"/>
                    <a:gd name="connsiteY98" fmla="*/ 9679 h 10000"/>
                    <a:gd name="connsiteX99" fmla="*/ 5625 w 10000"/>
                    <a:gd name="connsiteY99" fmla="*/ 9563 h 10000"/>
                    <a:gd name="connsiteX100" fmla="*/ 5625 w 10000"/>
                    <a:gd name="connsiteY100" fmla="*/ 9563 h 10000"/>
                    <a:gd name="connsiteX101" fmla="*/ 5670 w 10000"/>
                    <a:gd name="connsiteY101" fmla="*/ 9563 h 10000"/>
                    <a:gd name="connsiteX102" fmla="*/ 5714 w 10000"/>
                    <a:gd name="connsiteY102" fmla="*/ 9563 h 10000"/>
                    <a:gd name="connsiteX103" fmla="*/ 5893 w 10000"/>
                    <a:gd name="connsiteY103" fmla="*/ 9213 h 10000"/>
                    <a:gd name="connsiteX104" fmla="*/ 6071 w 10000"/>
                    <a:gd name="connsiteY104" fmla="*/ 8979 h 10000"/>
                    <a:gd name="connsiteX105" fmla="*/ 6295 w 10000"/>
                    <a:gd name="connsiteY105" fmla="*/ 8630 h 10000"/>
                    <a:gd name="connsiteX106" fmla="*/ 6473 w 10000"/>
                    <a:gd name="connsiteY106" fmla="*/ 8280 h 10000"/>
                    <a:gd name="connsiteX107" fmla="*/ 6696 w 10000"/>
                    <a:gd name="connsiteY107" fmla="*/ 8046 h 10000"/>
                    <a:gd name="connsiteX108" fmla="*/ 6875 w 10000"/>
                    <a:gd name="connsiteY108" fmla="*/ 7696 h 10000"/>
                    <a:gd name="connsiteX109" fmla="*/ 7098 w 10000"/>
                    <a:gd name="connsiteY109" fmla="*/ 7464 h 10000"/>
                    <a:gd name="connsiteX110" fmla="*/ 7277 w 10000"/>
                    <a:gd name="connsiteY110" fmla="*/ 7114 h 10000"/>
                    <a:gd name="connsiteX111" fmla="*/ 7500 w 10000"/>
                    <a:gd name="connsiteY111" fmla="*/ 6764 h 10000"/>
                    <a:gd name="connsiteX112" fmla="*/ 7679 w 10000"/>
                    <a:gd name="connsiteY112" fmla="*/ 6531 h 10000"/>
                    <a:gd name="connsiteX113" fmla="*/ 7902 w 10000"/>
                    <a:gd name="connsiteY113" fmla="*/ 6181 h 10000"/>
                    <a:gd name="connsiteX114" fmla="*/ 8080 w 10000"/>
                    <a:gd name="connsiteY114" fmla="*/ 5947 h 10000"/>
                    <a:gd name="connsiteX115" fmla="*/ 8304 w 10000"/>
                    <a:gd name="connsiteY115" fmla="*/ 5597 h 10000"/>
                    <a:gd name="connsiteX116" fmla="*/ 8482 w 10000"/>
                    <a:gd name="connsiteY116" fmla="*/ 5248 h 10000"/>
                    <a:gd name="connsiteX117" fmla="*/ 8705 w 10000"/>
                    <a:gd name="connsiteY117" fmla="*/ 5015 h 10000"/>
                    <a:gd name="connsiteX118" fmla="*/ 8884 w 10000"/>
                    <a:gd name="connsiteY118" fmla="*/ 4665 h 10000"/>
                    <a:gd name="connsiteX119" fmla="*/ 9063 w 10000"/>
                    <a:gd name="connsiteY119" fmla="*/ 4432 h 10000"/>
                    <a:gd name="connsiteX120" fmla="*/ 9286 w 10000"/>
                    <a:gd name="connsiteY120" fmla="*/ 4082 h 10000"/>
                    <a:gd name="connsiteX121" fmla="*/ 9464 w 10000"/>
                    <a:gd name="connsiteY121" fmla="*/ 3732 h 10000"/>
                    <a:gd name="connsiteX122" fmla="*/ 9688 w 10000"/>
                    <a:gd name="connsiteY122" fmla="*/ 3498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32 w 10000"/>
                    <a:gd name="connsiteY128" fmla="*/ 3382 h 10000"/>
                    <a:gd name="connsiteX129" fmla="*/ 9777 w 10000"/>
                    <a:gd name="connsiteY129" fmla="*/ 3265 h 10000"/>
                    <a:gd name="connsiteX130" fmla="*/ 9777 w 10000"/>
                    <a:gd name="connsiteY130" fmla="*/ 3265 h 10000"/>
                    <a:gd name="connsiteX131" fmla="*/ 9777 w 10000"/>
                    <a:gd name="connsiteY131" fmla="*/ 3265 h 10000"/>
                    <a:gd name="connsiteX132" fmla="*/ 9911 w 10000"/>
                    <a:gd name="connsiteY132" fmla="*/ 2915 h 10000"/>
                    <a:gd name="connsiteX133" fmla="*/ 9911 w 10000"/>
                    <a:gd name="connsiteY133" fmla="*/ 2915 h 10000"/>
                    <a:gd name="connsiteX134" fmla="*/ 9911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799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682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9955 w 10000"/>
                    <a:gd name="connsiteY150" fmla="*/ 2565 h 10000"/>
                    <a:gd name="connsiteX151" fmla="*/ 10000 w 10000"/>
                    <a:gd name="connsiteY151" fmla="*/ 2449 h 10000"/>
                    <a:gd name="connsiteX152" fmla="*/ 10000 w 10000"/>
                    <a:gd name="connsiteY152" fmla="*/ 2449 h 10000"/>
                    <a:gd name="connsiteX153" fmla="*/ 10000 w 10000"/>
                    <a:gd name="connsiteY153" fmla="*/ 2449 h 10000"/>
                    <a:gd name="connsiteX154" fmla="*/ 10000 w 10000"/>
                    <a:gd name="connsiteY154" fmla="*/ 2333 h 10000"/>
                    <a:gd name="connsiteX155" fmla="*/ 10000 w 10000"/>
                    <a:gd name="connsiteY15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1964 w 10000"/>
                    <a:gd name="connsiteY53" fmla="*/ 5947 h 10000"/>
                    <a:gd name="connsiteX54" fmla="*/ 2098 w 10000"/>
                    <a:gd name="connsiteY54" fmla="*/ 6181 h 10000"/>
                    <a:gd name="connsiteX55" fmla="*/ 2321 w 10000"/>
                    <a:gd name="connsiteY55" fmla="*/ 6531 h 10000"/>
                    <a:gd name="connsiteX56" fmla="*/ 2500 w 10000"/>
                    <a:gd name="connsiteY56" fmla="*/ 6764 h 10000"/>
                    <a:gd name="connsiteX57" fmla="*/ 2723 w 10000"/>
                    <a:gd name="connsiteY57" fmla="*/ 7114 h 10000"/>
                    <a:gd name="connsiteX58" fmla="*/ 2902 w 10000"/>
                    <a:gd name="connsiteY58" fmla="*/ 7464 h 10000"/>
                    <a:gd name="connsiteX59" fmla="*/ 3125 w 10000"/>
                    <a:gd name="connsiteY59" fmla="*/ 7696 h 10000"/>
                    <a:gd name="connsiteX60" fmla="*/ 3304 w 10000"/>
                    <a:gd name="connsiteY60" fmla="*/ 8046 h 10000"/>
                    <a:gd name="connsiteX61" fmla="*/ 3527 w 10000"/>
                    <a:gd name="connsiteY61" fmla="*/ 8280 h 10000"/>
                    <a:gd name="connsiteX62" fmla="*/ 3661 w 10000"/>
                    <a:gd name="connsiteY62" fmla="*/ 8513 h 10000"/>
                    <a:gd name="connsiteX63" fmla="*/ 3795 w 10000"/>
                    <a:gd name="connsiteY63" fmla="*/ 8746 h 10000"/>
                    <a:gd name="connsiteX64" fmla="*/ 3929 w 10000"/>
                    <a:gd name="connsiteY64" fmla="*/ 8979 h 10000"/>
                    <a:gd name="connsiteX65" fmla="*/ 4107 w 10000"/>
                    <a:gd name="connsiteY65" fmla="*/ 9213 h 10000"/>
                    <a:gd name="connsiteX66" fmla="*/ 4330 w 10000"/>
                    <a:gd name="connsiteY66" fmla="*/ 9563 h 10000"/>
                    <a:gd name="connsiteX67" fmla="*/ 4330 w 10000"/>
                    <a:gd name="connsiteY67" fmla="*/ 9563 h 10000"/>
                    <a:gd name="connsiteX68" fmla="*/ 4330 w 10000"/>
                    <a:gd name="connsiteY68" fmla="*/ 9563 h 10000"/>
                    <a:gd name="connsiteX69" fmla="*/ 4330 w 10000"/>
                    <a:gd name="connsiteY69" fmla="*/ 9563 h 10000"/>
                    <a:gd name="connsiteX70" fmla="*/ 4375 w 10000"/>
                    <a:gd name="connsiteY70" fmla="*/ 9563 h 10000"/>
                    <a:gd name="connsiteX71" fmla="*/ 4420 w 10000"/>
                    <a:gd name="connsiteY71" fmla="*/ 9679 h 10000"/>
                    <a:gd name="connsiteX72" fmla="*/ 4420 w 10000"/>
                    <a:gd name="connsiteY72" fmla="*/ 9679 h 10000"/>
                    <a:gd name="connsiteX73" fmla="*/ 4464 w 10000"/>
                    <a:gd name="connsiteY73" fmla="*/ 9679 h 10000"/>
                    <a:gd name="connsiteX74" fmla="*/ 4509 w 10000"/>
                    <a:gd name="connsiteY74" fmla="*/ 9795 h 10000"/>
                    <a:gd name="connsiteX75" fmla="*/ 4598 w 10000"/>
                    <a:gd name="connsiteY75" fmla="*/ 9795 h 10000"/>
                    <a:gd name="connsiteX76" fmla="*/ 4598 w 10000"/>
                    <a:gd name="connsiteY76" fmla="*/ 9795 h 10000"/>
                    <a:gd name="connsiteX77" fmla="*/ 4598 w 10000"/>
                    <a:gd name="connsiteY77" fmla="*/ 9795 h 10000"/>
                    <a:gd name="connsiteX78" fmla="*/ 4643 w 10000"/>
                    <a:gd name="connsiteY78" fmla="*/ 9913 h 10000"/>
                    <a:gd name="connsiteX79" fmla="*/ 4688 w 10000"/>
                    <a:gd name="connsiteY79" fmla="*/ 9913 h 10000"/>
                    <a:gd name="connsiteX80" fmla="*/ 4688 w 10000"/>
                    <a:gd name="connsiteY80" fmla="*/ 9913 h 10000"/>
                    <a:gd name="connsiteX81" fmla="*/ 4732 w 10000"/>
                    <a:gd name="connsiteY81" fmla="*/ 9913 h 10000"/>
                    <a:gd name="connsiteX82" fmla="*/ 4777 w 10000"/>
                    <a:gd name="connsiteY82" fmla="*/ 9913 h 10000"/>
                    <a:gd name="connsiteX83" fmla="*/ 4821 w 10000"/>
                    <a:gd name="connsiteY83" fmla="*/ 9913 h 10000"/>
                    <a:gd name="connsiteX84" fmla="*/ 5223 w 10000"/>
                    <a:gd name="connsiteY84" fmla="*/ 9913 h 10000"/>
                    <a:gd name="connsiteX85" fmla="*/ 5223 w 10000"/>
                    <a:gd name="connsiteY85" fmla="*/ 9913 h 10000"/>
                    <a:gd name="connsiteX86" fmla="*/ 5268 w 10000"/>
                    <a:gd name="connsiteY86" fmla="*/ 9913 h 10000"/>
                    <a:gd name="connsiteX87" fmla="*/ 5313 w 10000"/>
                    <a:gd name="connsiteY87" fmla="*/ 9913 h 10000"/>
                    <a:gd name="connsiteX88" fmla="*/ 5313 w 10000"/>
                    <a:gd name="connsiteY88" fmla="*/ 9913 h 10000"/>
                    <a:gd name="connsiteX89" fmla="*/ 5357 w 10000"/>
                    <a:gd name="connsiteY89" fmla="*/ 9913 h 10000"/>
                    <a:gd name="connsiteX90" fmla="*/ 5446 w 10000"/>
                    <a:gd name="connsiteY90" fmla="*/ 9795 h 10000"/>
                    <a:gd name="connsiteX91" fmla="*/ 5446 w 10000"/>
                    <a:gd name="connsiteY91" fmla="*/ 9795 h 10000"/>
                    <a:gd name="connsiteX92" fmla="*/ 5491 w 10000"/>
                    <a:gd name="connsiteY92" fmla="*/ 9795 h 10000"/>
                    <a:gd name="connsiteX93" fmla="*/ 5491 w 10000"/>
                    <a:gd name="connsiteY93" fmla="*/ 9795 h 10000"/>
                    <a:gd name="connsiteX94" fmla="*/ 5491 w 10000"/>
                    <a:gd name="connsiteY94" fmla="*/ 9795 h 10000"/>
                    <a:gd name="connsiteX95" fmla="*/ 5536 w 10000"/>
                    <a:gd name="connsiteY95" fmla="*/ 9795 h 10000"/>
                    <a:gd name="connsiteX96" fmla="*/ 5536 w 10000"/>
                    <a:gd name="connsiteY96" fmla="*/ 9679 h 10000"/>
                    <a:gd name="connsiteX97" fmla="*/ 5580 w 10000"/>
                    <a:gd name="connsiteY97" fmla="*/ 9679 h 10000"/>
                    <a:gd name="connsiteX98" fmla="*/ 5625 w 10000"/>
                    <a:gd name="connsiteY98" fmla="*/ 9563 h 10000"/>
                    <a:gd name="connsiteX99" fmla="*/ 5625 w 10000"/>
                    <a:gd name="connsiteY99" fmla="*/ 9563 h 10000"/>
                    <a:gd name="connsiteX100" fmla="*/ 5670 w 10000"/>
                    <a:gd name="connsiteY100" fmla="*/ 9563 h 10000"/>
                    <a:gd name="connsiteX101" fmla="*/ 5714 w 10000"/>
                    <a:gd name="connsiteY101" fmla="*/ 9563 h 10000"/>
                    <a:gd name="connsiteX102" fmla="*/ 5893 w 10000"/>
                    <a:gd name="connsiteY102" fmla="*/ 9213 h 10000"/>
                    <a:gd name="connsiteX103" fmla="*/ 6071 w 10000"/>
                    <a:gd name="connsiteY103" fmla="*/ 8979 h 10000"/>
                    <a:gd name="connsiteX104" fmla="*/ 6295 w 10000"/>
                    <a:gd name="connsiteY104" fmla="*/ 8630 h 10000"/>
                    <a:gd name="connsiteX105" fmla="*/ 6473 w 10000"/>
                    <a:gd name="connsiteY105" fmla="*/ 8280 h 10000"/>
                    <a:gd name="connsiteX106" fmla="*/ 6696 w 10000"/>
                    <a:gd name="connsiteY106" fmla="*/ 8046 h 10000"/>
                    <a:gd name="connsiteX107" fmla="*/ 6875 w 10000"/>
                    <a:gd name="connsiteY107" fmla="*/ 7696 h 10000"/>
                    <a:gd name="connsiteX108" fmla="*/ 7098 w 10000"/>
                    <a:gd name="connsiteY108" fmla="*/ 7464 h 10000"/>
                    <a:gd name="connsiteX109" fmla="*/ 7277 w 10000"/>
                    <a:gd name="connsiteY109" fmla="*/ 7114 h 10000"/>
                    <a:gd name="connsiteX110" fmla="*/ 7500 w 10000"/>
                    <a:gd name="connsiteY110" fmla="*/ 6764 h 10000"/>
                    <a:gd name="connsiteX111" fmla="*/ 7679 w 10000"/>
                    <a:gd name="connsiteY111" fmla="*/ 6531 h 10000"/>
                    <a:gd name="connsiteX112" fmla="*/ 7902 w 10000"/>
                    <a:gd name="connsiteY112" fmla="*/ 6181 h 10000"/>
                    <a:gd name="connsiteX113" fmla="*/ 8080 w 10000"/>
                    <a:gd name="connsiteY113" fmla="*/ 5947 h 10000"/>
                    <a:gd name="connsiteX114" fmla="*/ 8304 w 10000"/>
                    <a:gd name="connsiteY114" fmla="*/ 5597 h 10000"/>
                    <a:gd name="connsiteX115" fmla="*/ 8482 w 10000"/>
                    <a:gd name="connsiteY115" fmla="*/ 5248 h 10000"/>
                    <a:gd name="connsiteX116" fmla="*/ 8705 w 10000"/>
                    <a:gd name="connsiteY116" fmla="*/ 5015 h 10000"/>
                    <a:gd name="connsiteX117" fmla="*/ 8884 w 10000"/>
                    <a:gd name="connsiteY117" fmla="*/ 4665 h 10000"/>
                    <a:gd name="connsiteX118" fmla="*/ 9063 w 10000"/>
                    <a:gd name="connsiteY118" fmla="*/ 4432 h 10000"/>
                    <a:gd name="connsiteX119" fmla="*/ 9286 w 10000"/>
                    <a:gd name="connsiteY119" fmla="*/ 4082 h 10000"/>
                    <a:gd name="connsiteX120" fmla="*/ 9464 w 10000"/>
                    <a:gd name="connsiteY120" fmla="*/ 3732 h 10000"/>
                    <a:gd name="connsiteX121" fmla="*/ 9688 w 10000"/>
                    <a:gd name="connsiteY121" fmla="*/ 3498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32 w 10000"/>
                    <a:gd name="connsiteY127" fmla="*/ 3382 h 10000"/>
                    <a:gd name="connsiteX128" fmla="*/ 9777 w 10000"/>
                    <a:gd name="connsiteY128" fmla="*/ 3265 h 10000"/>
                    <a:gd name="connsiteX129" fmla="*/ 9777 w 10000"/>
                    <a:gd name="connsiteY129" fmla="*/ 3265 h 10000"/>
                    <a:gd name="connsiteX130" fmla="*/ 9777 w 10000"/>
                    <a:gd name="connsiteY130" fmla="*/ 3265 h 10000"/>
                    <a:gd name="connsiteX131" fmla="*/ 9911 w 10000"/>
                    <a:gd name="connsiteY131" fmla="*/ 2915 h 10000"/>
                    <a:gd name="connsiteX132" fmla="*/ 9911 w 10000"/>
                    <a:gd name="connsiteY132" fmla="*/ 2915 h 10000"/>
                    <a:gd name="connsiteX133" fmla="*/ 9911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799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682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9955 w 10000"/>
                    <a:gd name="connsiteY149" fmla="*/ 2565 h 10000"/>
                    <a:gd name="connsiteX150" fmla="*/ 10000 w 10000"/>
                    <a:gd name="connsiteY150" fmla="*/ 2449 h 10000"/>
                    <a:gd name="connsiteX151" fmla="*/ 10000 w 10000"/>
                    <a:gd name="connsiteY151" fmla="*/ 2449 h 10000"/>
                    <a:gd name="connsiteX152" fmla="*/ 10000 w 10000"/>
                    <a:gd name="connsiteY152" fmla="*/ 2449 h 10000"/>
                    <a:gd name="connsiteX153" fmla="*/ 10000 w 10000"/>
                    <a:gd name="connsiteY153" fmla="*/ 2333 h 10000"/>
                    <a:gd name="connsiteX154" fmla="*/ 10000 w 10000"/>
                    <a:gd name="connsiteY15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098 w 10000"/>
                    <a:gd name="connsiteY53" fmla="*/ 6181 h 10000"/>
                    <a:gd name="connsiteX54" fmla="*/ 2321 w 10000"/>
                    <a:gd name="connsiteY54" fmla="*/ 6531 h 10000"/>
                    <a:gd name="connsiteX55" fmla="*/ 2500 w 10000"/>
                    <a:gd name="connsiteY55" fmla="*/ 6764 h 10000"/>
                    <a:gd name="connsiteX56" fmla="*/ 2723 w 10000"/>
                    <a:gd name="connsiteY56" fmla="*/ 7114 h 10000"/>
                    <a:gd name="connsiteX57" fmla="*/ 2902 w 10000"/>
                    <a:gd name="connsiteY57" fmla="*/ 7464 h 10000"/>
                    <a:gd name="connsiteX58" fmla="*/ 3125 w 10000"/>
                    <a:gd name="connsiteY58" fmla="*/ 7696 h 10000"/>
                    <a:gd name="connsiteX59" fmla="*/ 3304 w 10000"/>
                    <a:gd name="connsiteY59" fmla="*/ 8046 h 10000"/>
                    <a:gd name="connsiteX60" fmla="*/ 3527 w 10000"/>
                    <a:gd name="connsiteY60" fmla="*/ 8280 h 10000"/>
                    <a:gd name="connsiteX61" fmla="*/ 3661 w 10000"/>
                    <a:gd name="connsiteY61" fmla="*/ 8513 h 10000"/>
                    <a:gd name="connsiteX62" fmla="*/ 3795 w 10000"/>
                    <a:gd name="connsiteY62" fmla="*/ 8746 h 10000"/>
                    <a:gd name="connsiteX63" fmla="*/ 3929 w 10000"/>
                    <a:gd name="connsiteY63" fmla="*/ 8979 h 10000"/>
                    <a:gd name="connsiteX64" fmla="*/ 4107 w 10000"/>
                    <a:gd name="connsiteY64" fmla="*/ 9213 h 10000"/>
                    <a:gd name="connsiteX65" fmla="*/ 4330 w 10000"/>
                    <a:gd name="connsiteY65" fmla="*/ 9563 h 10000"/>
                    <a:gd name="connsiteX66" fmla="*/ 4330 w 10000"/>
                    <a:gd name="connsiteY66" fmla="*/ 9563 h 10000"/>
                    <a:gd name="connsiteX67" fmla="*/ 4330 w 10000"/>
                    <a:gd name="connsiteY67" fmla="*/ 9563 h 10000"/>
                    <a:gd name="connsiteX68" fmla="*/ 4330 w 10000"/>
                    <a:gd name="connsiteY68" fmla="*/ 9563 h 10000"/>
                    <a:gd name="connsiteX69" fmla="*/ 4375 w 10000"/>
                    <a:gd name="connsiteY69" fmla="*/ 9563 h 10000"/>
                    <a:gd name="connsiteX70" fmla="*/ 4420 w 10000"/>
                    <a:gd name="connsiteY70" fmla="*/ 9679 h 10000"/>
                    <a:gd name="connsiteX71" fmla="*/ 4420 w 10000"/>
                    <a:gd name="connsiteY71" fmla="*/ 9679 h 10000"/>
                    <a:gd name="connsiteX72" fmla="*/ 4464 w 10000"/>
                    <a:gd name="connsiteY72" fmla="*/ 9679 h 10000"/>
                    <a:gd name="connsiteX73" fmla="*/ 4509 w 10000"/>
                    <a:gd name="connsiteY73" fmla="*/ 9795 h 10000"/>
                    <a:gd name="connsiteX74" fmla="*/ 4598 w 10000"/>
                    <a:gd name="connsiteY74" fmla="*/ 9795 h 10000"/>
                    <a:gd name="connsiteX75" fmla="*/ 4598 w 10000"/>
                    <a:gd name="connsiteY75" fmla="*/ 9795 h 10000"/>
                    <a:gd name="connsiteX76" fmla="*/ 4598 w 10000"/>
                    <a:gd name="connsiteY76" fmla="*/ 9795 h 10000"/>
                    <a:gd name="connsiteX77" fmla="*/ 4643 w 10000"/>
                    <a:gd name="connsiteY77" fmla="*/ 9913 h 10000"/>
                    <a:gd name="connsiteX78" fmla="*/ 4688 w 10000"/>
                    <a:gd name="connsiteY78" fmla="*/ 9913 h 10000"/>
                    <a:gd name="connsiteX79" fmla="*/ 4688 w 10000"/>
                    <a:gd name="connsiteY79" fmla="*/ 9913 h 10000"/>
                    <a:gd name="connsiteX80" fmla="*/ 4732 w 10000"/>
                    <a:gd name="connsiteY80" fmla="*/ 9913 h 10000"/>
                    <a:gd name="connsiteX81" fmla="*/ 4777 w 10000"/>
                    <a:gd name="connsiteY81" fmla="*/ 9913 h 10000"/>
                    <a:gd name="connsiteX82" fmla="*/ 4821 w 10000"/>
                    <a:gd name="connsiteY82" fmla="*/ 9913 h 10000"/>
                    <a:gd name="connsiteX83" fmla="*/ 5223 w 10000"/>
                    <a:gd name="connsiteY83" fmla="*/ 9913 h 10000"/>
                    <a:gd name="connsiteX84" fmla="*/ 5223 w 10000"/>
                    <a:gd name="connsiteY84" fmla="*/ 9913 h 10000"/>
                    <a:gd name="connsiteX85" fmla="*/ 5268 w 10000"/>
                    <a:gd name="connsiteY85" fmla="*/ 9913 h 10000"/>
                    <a:gd name="connsiteX86" fmla="*/ 5313 w 10000"/>
                    <a:gd name="connsiteY86" fmla="*/ 9913 h 10000"/>
                    <a:gd name="connsiteX87" fmla="*/ 5313 w 10000"/>
                    <a:gd name="connsiteY87" fmla="*/ 9913 h 10000"/>
                    <a:gd name="connsiteX88" fmla="*/ 5357 w 10000"/>
                    <a:gd name="connsiteY88" fmla="*/ 9913 h 10000"/>
                    <a:gd name="connsiteX89" fmla="*/ 5446 w 10000"/>
                    <a:gd name="connsiteY89" fmla="*/ 9795 h 10000"/>
                    <a:gd name="connsiteX90" fmla="*/ 5446 w 10000"/>
                    <a:gd name="connsiteY90" fmla="*/ 9795 h 10000"/>
                    <a:gd name="connsiteX91" fmla="*/ 5491 w 10000"/>
                    <a:gd name="connsiteY91" fmla="*/ 9795 h 10000"/>
                    <a:gd name="connsiteX92" fmla="*/ 5491 w 10000"/>
                    <a:gd name="connsiteY92" fmla="*/ 9795 h 10000"/>
                    <a:gd name="connsiteX93" fmla="*/ 5491 w 10000"/>
                    <a:gd name="connsiteY93" fmla="*/ 9795 h 10000"/>
                    <a:gd name="connsiteX94" fmla="*/ 5536 w 10000"/>
                    <a:gd name="connsiteY94" fmla="*/ 9795 h 10000"/>
                    <a:gd name="connsiteX95" fmla="*/ 5536 w 10000"/>
                    <a:gd name="connsiteY95" fmla="*/ 9679 h 10000"/>
                    <a:gd name="connsiteX96" fmla="*/ 5580 w 10000"/>
                    <a:gd name="connsiteY96" fmla="*/ 9679 h 10000"/>
                    <a:gd name="connsiteX97" fmla="*/ 5625 w 10000"/>
                    <a:gd name="connsiteY97" fmla="*/ 9563 h 10000"/>
                    <a:gd name="connsiteX98" fmla="*/ 5625 w 10000"/>
                    <a:gd name="connsiteY98" fmla="*/ 9563 h 10000"/>
                    <a:gd name="connsiteX99" fmla="*/ 5670 w 10000"/>
                    <a:gd name="connsiteY99" fmla="*/ 9563 h 10000"/>
                    <a:gd name="connsiteX100" fmla="*/ 5714 w 10000"/>
                    <a:gd name="connsiteY100" fmla="*/ 9563 h 10000"/>
                    <a:gd name="connsiteX101" fmla="*/ 5893 w 10000"/>
                    <a:gd name="connsiteY101" fmla="*/ 9213 h 10000"/>
                    <a:gd name="connsiteX102" fmla="*/ 6071 w 10000"/>
                    <a:gd name="connsiteY102" fmla="*/ 8979 h 10000"/>
                    <a:gd name="connsiteX103" fmla="*/ 6295 w 10000"/>
                    <a:gd name="connsiteY103" fmla="*/ 8630 h 10000"/>
                    <a:gd name="connsiteX104" fmla="*/ 6473 w 10000"/>
                    <a:gd name="connsiteY104" fmla="*/ 8280 h 10000"/>
                    <a:gd name="connsiteX105" fmla="*/ 6696 w 10000"/>
                    <a:gd name="connsiteY105" fmla="*/ 8046 h 10000"/>
                    <a:gd name="connsiteX106" fmla="*/ 6875 w 10000"/>
                    <a:gd name="connsiteY106" fmla="*/ 7696 h 10000"/>
                    <a:gd name="connsiteX107" fmla="*/ 7098 w 10000"/>
                    <a:gd name="connsiteY107" fmla="*/ 7464 h 10000"/>
                    <a:gd name="connsiteX108" fmla="*/ 7277 w 10000"/>
                    <a:gd name="connsiteY108" fmla="*/ 7114 h 10000"/>
                    <a:gd name="connsiteX109" fmla="*/ 7500 w 10000"/>
                    <a:gd name="connsiteY109" fmla="*/ 6764 h 10000"/>
                    <a:gd name="connsiteX110" fmla="*/ 7679 w 10000"/>
                    <a:gd name="connsiteY110" fmla="*/ 6531 h 10000"/>
                    <a:gd name="connsiteX111" fmla="*/ 7902 w 10000"/>
                    <a:gd name="connsiteY111" fmla="*/ 6181 h 10000"/>
                    <a:gd name="connsiteX112" fmla="*/ 8080 w 10000"/>
                    <a:gd name="connsiteY112" fmla="*/ 5947 h 10000"/>
                    <a:gd name="connsiteX113" fmla="*/ 8304 w 10000"/>
                    <a:gd name="connsiteY113" fmla="*/ 5597 h 10000"/>
                    <a:gd name="connsiteX114" fmla="*/ 8482 w 10000"/>
                    <a:gd name="connsiteY114" fmla="*/ 5248 h 10000"/>
                    <a:gd name="connsiteX115" fmla="*/ 8705 w 10000"/>
                    <a:gd name="connsiteY115" fmla="*/ 5015 h 10000"/>
                    <a:gd name="connsiteX116" fmla="*/ 8884 w 10000"/>
                    <a:gd name="connsiteY116" fmla="*/ 4665 h 10000"/>
                    <a:gd name="connsiteX117" fmla="*/ 9063 w 10000"/>
                    <a:gd name="connsiteY117" fmla="*/ 4432 h 10000"/>
                    <a:gd name="connsiteX118" fmla="*/ 9286 w 10000"/>
                    <a:gd name="connsiteY118" fmla="*/ 4082 h 10000"/>
                    <a:gd name="connsiteX119" fmla="*/ 9464 w 10000"/>
                    <a:gd name="connsiteY119" fmla="*/ 3732 h 10000"/>
                    <a:gd name="connsiteX120" fmla="*/ 9688 w 10000"/>
                    <a:gd name="connsiteY120" fmla="*/ 3498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32 w 10000"/>
                    <a:gd name="connsiteY126" fmla="*/ 3382 h 10000"/>
                    <a:gd name="connsiteX127" fmla="*/ 9777 w 10000"/>
                    <a:gd name="connsiteY127" fmla="*/ 3265 h 10000"/>
                    <a:gd name="connsiteX128" fmla="*/ 9777 w 10000"/>
                    <a:gd name="connsiteY128" fmla="*/ 3265 h 10000"/>
                    <a:gd name="connsiteX129" fmla="*/ 9777 w 10000"/>
                    <a:gd name="connsiteY129" fmla="*/ 3265 h 10000"/>
                    <a:gd name="connsiteX130" fmla="*/ 9911 w 10000"/>
                    <a:gd name="connsiteY130" fmla="*/ 2915 h 10000"/>
                    <a:gd name="connsiteX131" fmla="*/ 9911 w 10000"/>
                    <a:gd name="connsiteY131" fmla="*/ 2915 h 10000"/>
                    <a:gd name="connsiteX132" fmla="*/ 9911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799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682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9955 w 10000"/>
                    <a:gd name="connsiteY148" fmla="*/ 2565 h 10000"/>
                    <a:gd name="connsiteX149" fmla="*/ 10000 w 10000"/>
                    <a:gd name="connsiteY149" fmla="*/ 2449 h 10000"/>
                    <a:gd name="connsiteX150" fmla="*/ 10000 w 10000"/>
                    <a:gd name="connsiteY150" fmla="*/ 2449 h 10000"/>
                    <a:gd name="connsiteX151" fmla="*/ 10000 w 10000"/>
                    <a:gd name="connsiteY151" fmla="*/ 2449 h 10000"/>
                    <a:gd name="connsiteX152" fmla="*/ 10000 w 10000"/>
                    <a:gd name="connsiteY152" fmla="*/ 2333 h 10000"/>
                    <a:gd name="connsiteX153" fmla="*/ 10000 w 10000"/>
                    <a:gd name="connsiteY15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321 w 10000"/>
                    <a:gd name="connsiteY53" fmla="*/ 6531 h 10000"/>
                    <a:gd name="connsiteX54" fmla="*/ 2500 w 10000"/>
                    <a:gd name="connsiteY54" fmla="*/ 6764 h 10000"/>
                    <a:gd name="connsiteX55" fmla="*/ 2723 w 10000"/>
                    <a:gd name="connsiteY55" fmla="*/ 7114 h 10000"/>
                    <a:gd name="connsiteX56" fmla="*/ 2902 w 10000"/>
                    <a:gd name="connsiteY56" fmla="*/ 7464 h 10000"/>
                    <a:gd name="connsiteX57" fmla="*/ 3125 w 10000"/>
                    <a:gd name="connsiteY57" fmla="*/ 7696 h 10000"/>
                    <a:gd name="connsiteX58" fmla="*/ 3304 w 10000"/>
                    <a:gd name="connsiteY58" fmla="*/ 8046 h 10000"/>
                    <a:gd name="connsiteX59" fmla="*/ 3527 w 10000"/>
                    <a:gd name="connsiteY59" fmla="*/ 8280 h 10000"/>
                    <a:gd name="connsiteX60" fmla="*/ 3661 w 10000"/>
                    <a:gd name="connsiteY60" fmla="*/ 8513 h 10000"/>
                    <a:gd name="connsiteX61" fmla="*/ 3795 w 10000"/>
                    <a:gd name="connsiteY61" fmla="*/ 8746 h 10000"/>
                    <a:gd name="connsiteX62" fmla="*/ 3929 w 10000"/>
                    <a:gd name="connsiteY62" fmla="*/ 8979 h 10000"/>
                    <a:gd name="connsiteX63" fmla="*/ 4107 w 10000"/>
                    <a:gd name="connsiteY63" fmla="*/ 9213 h 10000"/>
                    <a:gd name="connsiteX64" fmla="*/ 4330 w 10000"/>
                    <a:gd name="connsiteY64" fmla="*/ 9563 h 10000"/>
                    <a:gd name="connsiteX65" fmla="*/ 4330 w 10000"/>
                    <a:gd name="connsiteY65" fmla="*/ 9563 h 10000"/>
                    <a:gd name="connsiteX66" fmla="*/ 4330 w 10000"/>
                    <a:gd name="connsiteY66" fmla="*/ 9563 h 10000"/>
                    <a:gd name="connsiteX67" fmla="*/ 4330 w 10000"/>
                    <a:gd name="connsiteY67" fmla="*/ 9563 h 10000"/>
                    <a:gd name="connsiteX68" fmla="*/ 4375 w 10000"/>
                    <a:gd name="connsiteY68" fmla="*/ 9563 h 10000"/>
                    <a:gd name="connsiteX69" fmla="*/ 4420 w 10000"/>
                    <a:gd name="connsiteY69" fmla="*/ 9679 h 10000"/>
                    <a:gd name="connsiteX70" fmla="*/ 4420 w 10000"/>
                    <a:gd name="connsiteY70" fmla="*/ 9679 h 10000"/>
                    <a:gd name="connsiteX71" fmla="*/ 4464 w 10000"/>
                    <a:gd name="connsiteY71" fmla="*/ 9679 h 10000"/>
                    <a:gd name="connsiteX72" fmla="*/ 4509 w 10000"/>
                    <a:gd name="connsiteY72" fmla="*/ 9795 h 10000"/>
                    <a:gd name="connsiteX73" fmla="*/ 4598 w 10000"/>
                    <a:gd name="connsiteY73" fmla="*/ 9795 h 10000"/>
                    <a:gd name="connsiteX74" fmla="*/ 4598 w 10000"/>
                    <a:gd name="connsiteY74" fmla="*/ 9795 h 10000"/>
                    <a:gd name="connsiteX75" fmla="*/ 4598 w 10000"/>
                    <a:gd name="connsiteY75" fmla="*/ 9795 h 10000"/>
                    <a:gd name="connsiteX76" fmla="*/ 4643 w 10000"/>
                    <a:gd name="connsiteY76" fmla="*/ 9913 h 10000"/>
                    <a:gd name="connsiteX77" fmla="*/ 4688 w 10000"/>
                    <a:gd name="connsiteY77" fmla="*/ 9913 h 10000"/>
                    <a:gd name="connsiteX78" fmla="*/ 4688 w 10000"/>
                    <a:gd name="connsiteY78" fmla="*/ 9913 h 10000"/>
                    <a:gd name="connsiteX79" fmla="*/ 4732 w 10000"/>
                    <a:gd name="connsiteY79" fmla="*/ 9913 h 10000"/>
                    <a:gd name="connsiteX80" fmla="*/ 4777 w 10000"/>
                    <a:gd name="connsiteY80" fmla="*/ 9913 h 10000"/>
                    <a:gd name="connsiteX81" fmla="*/ 4821 w 10000"/>
                    <a:gd name="connsiteY81" fmla="*/ 9913 h 10000"/>
                    <a:gd name="connsiteX82" fmla="*/ 5223 w 10000"/>
                    <a:gd name="connsiteY82" fmla="*/ 9913 h 10000"/>
                    <a:gd name="connsiteX83" fmla="*/ 5223 w 10000"/>
                    <a:gd name="connsiteY83" fmla="*/ 9913 h 10000"/>
                    <a:gd name="connsiteX84" fmla="*/ 5268 w 10000"/>
                    <a:gd name="connsiteY84" fmla="*/ 9913 h 10000"/>
                    <a:gd name="connsiteX85" fmla="*/ 5313 w 10000"/>
                    <a:gd name="connsiteY85" fmla="*/ 9913 h 10000"/>
                    <a:gd name="connsiteX86" fmla="*/ 5313 w 10000"/>
                    <a:gd name="connsiteY86" fmla="*/ 9913 h 10000"/>
                    <a:gd name="connsiteX87" fmla="*/ 5357 w 10000"/>
                    <a:gd name="connsiteY87" fmla="*/ 9913 h 10000"/>
                    <a:gd name="connsiteX88" fmla="*/ 5446 w 10000"/>
                    <a:gd name="connsiteY88" fmla="*/ 9795 h 10000"/>
                    <a:gd name="connsiteX89" fmla="*/ 5446 w 10000"/>
                    <a:gd name="connsiteY89" fmla="*/ 9795 h 10000"/>
                    <a:gd name="connsiteX90" fmla="*/ 5491 w 10000"/>
                    <a:gd name="connsiteY90" fmla="*/ 9795 h 10000"/>
                    <a:gd name="connsiteX91" fmla="*/ 5491 w 10000"/>
                    <a:gd name="connsiteY91" fmla="*/ 9795 h 10000"/>
                    <a:gd name="connsiteX92" fmla="*/ 5491 w 10000"/>
                    <a:gd name="connsiteY92" fmla="*/ 9795 h 10000"/>
                    <a:gd name="connsiteX93" fmla="*/ 5536 w 10000"/>
                    <a:gd name="connsiteY93" fmla="*/ 9795 h 10000"/>
                    <a:gd name="connsiteX94" fmla="*/ 5536 w 10000"/>
                    <a:gd name="connsiteY94" fmla="*/ 9679 h 10000"/>
                    <a:gd name="connsiteX95" fmla="*/ 5580 w 10000"/>
                    <a:gd name="connsiteY95" fmla="*/ 9679 h 10000"/>
                    <a:gd name="connsiteX96" fmla="*/ 5625 w 10000"/>
                    <a:gd name="connsiteY96" fmla="*/ 9563 h 10000"/>
                    <a:gd name="connsiteX97" fmla="*/ 5625 w 10000"/>
                    <a:gd name="connsiteY97" fmla="*/ 9563 h 10000"/>
                    <a:gd name="connsiteX98" fmla="*/ 5670 w 10000"/>
                    <a:gd name="connsiteY98" fmla="*/ 9563 h 10000"/>
                    <a:gd name="connsiteX99" fmla="*/ 5714 w 10000"/>
                    <a:gd name="connsiteY99" fmla="*/ 9563 h 10000"/>
                    <a:gd name="connsiteX100" fmla="*/ 5893 w 10000"/>
                    <a:gd name="connsiteY100" fmla="*/ 9213 h 10000"/>
                    <a:gd name="connsiteX101" fmla="*/ 6071 w 10000"/>
                    <a:gd name="connsiteY101" fmla="*/ 8979 h 10000"/>
                    <a:gd name="connsiteX102" fmla="*/ 6295 w 10000"/>
                    <a:gd name="connsiteY102" fmla="*/ 8630 h 10000"/>
                    <a:gd name="connsiteX103" fmla="*/ 6473 w 10000"/>
                    <a:gd name="connsiteY103" fmla="*/ 8280 h 10000"/>
                    <a:gd name="connsiteX104" fmla="*/ 6696 w 10000"/>
                    <a:gd name="connsiteY104" fmla="*/ 8046 h 10000"/>
                    <a:gd name="connsiteX105" fmla="*/ 6875 w 10000"/>
                    <a:gd name="connsiteY105" fmla="*/ 7696 h 10000"/>
                    <a:gd name="connsiteX106" fmla="*/ 7098 w 10000"/>
                    <a:gd name="connsiteY106" fmla="*/ 7464 h 10000"/>
                    <a:gd name="connsiteX107" fmla="*/ 7277 w 10000"/>
                    <a:gd name="connsiteY107" fmla="*/ 7114 h 10000"/>
                    <a:gd name="connsiteX108" fmla="*/ 7500 w 10000"/>
                    <a:gd name="connsiteY108" fmla="*/ 6764 h 10000"/>
                    <a:gd name="connsiteX109" fmla="*/ 7679 w 10000"/>
                    <a:gd name="connsiteY109" fmla="*/ 6531 h 10000"/>
                    <a:gd name="connsiteX110" fmla="*/ 7902 w 10000"/>
                    <a:gd name="connsiteY110" fmla="*/ 6181 h 10000"/>
                    <a:gd name="connsiteX111" fmla="*/ 8080 w 10000"/>
                    <a:gd name="connsiteY111" fmla="*/ 5947 h 10000"/>
                    <a:gd name="connsiteX112" fmla="*/ 8304 w 10000"/>
                    <a:gd name="connsiteY112" fmla="*/ 5597 h 10000"/>
                    <a:gd name="connsiteX113" fmla="*/ 8482 w 10000"/>
                    <a:gd name="connsiteY113" fmla="*/ 5248 h 10000"/>
                    <a:gd name="connsiteX114" fmla="*/ 8705 w 10000"/>
                    <a:gd name="connsiteY114" fmla="*/ 5015 h 10000"/>
                    <a:gd name="connsiteX115" fmla="*/ 8884 w 10000"/>
                    <a:gd name="connsiteY115" fmla="*/ 4665 h 10000"/>
                    <a:gd name="connsiteX116" fmla="*/ 9063 w 10000"/>
                    <a:gd name="connsiteY116" fmla="*/ 4432 h 10000"/>
                    <a:gd name="connsiteX117" fmla="*/ 9286 w 10000"/>
                    <a:gd name="connsiteY117" fmla="*/ 4082 h 10000"/>
                    <a:gd name="connsiteX118" fmla="*/ 9464 w 10000"/>
                    <a:gd name="connsiteY118" fmla="*/ 3732 h 10000"/>
                    <a:gd name="connsiteX119" fmla="*/ 9688 w 10000"/>
                    <a:gd name="connsiteY119" fmla="*/ 3498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32 w 10000"/>
                    <a:gd name="connsiteY125" fmla="*/ 3382 h 10000"/>
                    <a:gd name="connsiteX126" fmla="*/ 9777 w 10000"/>
                    <a:gd name="connsiteY126" fmla="*/ 3265 h 10000"/>
                    <a:gd name="connsiteX127" fmla="*/ 9777 w 10000"/>
                    <a:gd name="connsiteY127" fmla="*/ 3265 h 10000"/>
                    <a:gd name="connsiteX128" fmla="*/ 9777 w 10000"/>
                    <a:gd name="connsiteY128" fmla="*/ 3265 h 10000"/>
                    <a:gd name="connsiteX129" fmla="*/ 9911 w 10000"/>
                    <a:gd name="connsiteY129" fmla="*/ 2915 h 10000"/>
                    <a:gd name="connsiteX130" fmla="*/ 9911 w 10000"/>
                    <a:gd name="connsiteY130" fmla="*/ 2915 h 10000"/>
                    <a:gd name="connsiteX131" fmla="*/ 9911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799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682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9955 w 10000"/>
                    <a:gd name="connsiteY147" fmla="*/ 2565 h 10000"/>
                    <a:gd name="connsiteX148" fmla="*/ 10000 w 10000"/>
                    <a:gd name="connsiteY148" fmla="*/ 2449 h 10000"/>
                    <a:gd name="connsiteX149" fmla="*/ 10000 w 10000"/>
                    <a:gd name="connsiteY149" fmla="*/ 2449 h 10000"/>
                    <a:gd name="connsiteX150" fmla="*/ 10000 w 10000"/>
                    <a:gd name="connsiteY150" fmla="*/ 2449 h 10000"/>
                    <a:gd name="connsiteX151" fmla="*/ 10000 w 10000"/>
                    <a:gd name="connsiteY151" fmla="*/ 2333 h 10000"/>
                    <a:gd name="connsiteX152" fmla="*/ 10000 w 10000"/>
                    <a:gd name="connsiteY15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500 w 10000"/>
                    <a:gd name="connsiteY53" fmla="*/ 6764 h 10000"/>
                    <a:gd name="connsiteX54" fmla="*/ 2723 w 10000"/>
                    <a:gd name="connsiteY54" fmla="*/ 7114 h 10000"/>
                    <a:gd name="connsiteX55" fmla="*/ 2902 w 10000"/>
                    <a:gd name="connsiteY55" fmla="*/ 7464 h 10000"/>
                    <a:gd name="connsiteX56" fmla="*/ 3125 w 10000"/>
                    <a:gd name="connsiteY56" fmla="*/ 7696 h 10000"/>
                    <a:gd name="connsiteX57" fmla="*/ 3304 w 10000"/>
                    <a:gd name="connsiteY57" fmla="*/ 8046 h 10000"/>
                    <a:gd name="connsiteX58" fmla="*/ 3527 w 10000"/>
                    <a:gd name="connsiteY58" fmla="*/ 8280 h 10000"/>
                    <a:gd name="connsiteX59" fmla="*/ 3661 w 10000"/>
                    <a:gd name="connsiteY59" fmla="*/ 8513 h 10000"/>
                    <a:gd name="connsiteX60" fmla="*/ 3795 w 10000"/>
                    <a:gd name="connsiteY60" fmla="*/ 8746 h 10000"/>
                    <a:gd name="connsiteX61" fmla="*/ 3929 w 10000"/>
                    <a:gd name="connsiteY61" fmla="*/ 8979 h 10000"/>
                    <a:gd name="connsiteX62" fmla="*/ 4107 w 10000"/>
                    <a:gd name="connsiteY62" fmla="*/ 9213 h 10000"/>
                    <a:gd name="connsiteX63" fmla="*/ 4330 w 10000"/>
                    <a:gd name="connsiteY63" fmla="*/ 9563 h 10000"/>
                    <a:gd name="connsiteX64" fmla="*/ 4330 w 10000"/>
                    <a:gd name="connsiteY64" fmla="*/ 9563 h 10000"/>
                    <a:gd name="connsiteX65" fmla="*/ 4330 w 10000"/>
                    <a:gd name="connsiteY65" fmla="*/ 9563 h 10000"/>
                    <a:gd name="connsiteX66" fmla="*/ 4330 w 10000"/>
                    <a:gd name="connsiteY66" fmla="*/ 9563 h 10000"/>
                    <a:gd name="connsiteX67" fmla="*/ 4375 w 10000"/>
                    <a:gd name="connsiteY67" fmla="*/ 9563 h 10000"/>
                    <a:gd name="connsiteX68" fmla="*/ 4420 w 10000"/>
                    <a:gd name="connsiteY68" fmla="*/ 9679 h 10000"/>
                    <a:gd name="connsiteX69" fmla="*/ 4420 w 10000"/>
                    <a:gd name="connsiteY69" fmla="*/ 9679 h 10000"/>
                    <a:gd name="connsiteX70" fmla="*/ 4464 w 10000"/>
                    <a:gd name="connsiteY70" fmla="*/ 9679 h 10000"/>
                    <a:gd name="connsiteX71" fmla="*/ 4509 w 10000"/>
                    <a:gd name="connsiteY71" fmla="*/ 9795 h 10000"/>
                    <a:gd name="connsiteX72" fmla="*/ 4598 w 10000"/>
                    <a:gd name="connsiteY72" fmla="*/ 9795 h 10000"/>
                    <a:gd name="connsiteX73" fmla="*/ 4598 w 10000"/>
                    <a:gd name="connsiteY73" fmla="*/ 9795 h 10000"/>
                    <a:gd name="connsiteX74" fmla="*/ 4598 w 10000"/>
                    <a:gd name="connsiteY74" fmla="*/ 9795 h 10000"/>
                    <a:gd name="connsiteX75" fmla="*/ 4643 w 10000"/>
                    <a:gd name="connsiteY75" fmla="*/ 9913 h 10000"/>
                    <a:gd name="connsiteX76" fmla="*/ 4688 w 10000"/>
                    <a:gd name="connsiteY76" fmla="*/ 9913 h 10000"/>
                    <a:gd name="connsiteX77" fmla="*/ 4688 w 10000"/>
                    <a:gd name="connsiteY77" fmla="*/ 9913 h 10000"/>
                    <a:gd name="connsiteX78" fmla="*/ 4732 w 10000"/>
                    <a:gd name="connsiteY78" fmla="*/ 9913 h 10000"/>
                    <a:gd name="connsiteX79" fmla="*/ 4777 w 10000"/>
                    <a:gd name="connsiteY79" fmla="*/ 9913 h 10000"/>
                    <a:gd name="connsiteX80" fmla="*/ 4821 w 10000"/>
                    <a:gd name="connsiteY80" fmla="*/ 9913 h 10000"/>
                    <a:gd name="connsiteX81" fmla="*/ 5223 w 10000"/>
                    <a:gd name="connsiteY81" fmla="*/ 9913 h 10000"/>
                    <a:gd name="connsiteX82" fmla="*/ 5223 w 10000"/>
                    <a:gd name="connsiteY82" fmla="*/ 9913 h 10000"/>
                    <a:gd name="connsiteX83" fmla="*/ 5268 w 10000"/>
                    <a:gd name="connsiteY83" fmla="*/ 9913 h 10000"/>
                    <a:gd name="connsiteX84" fmla="*/ 5313 w 10000"/>
                    <a:gd name="connsiteY84" fmla="*/ 9913 h 10000"/>
                    <a:gd name="connsiteX85" fmla="*/ 5313 w 10000"/>
                    <a:gd name="connsiteY85" fmla="*/ 9913 h 10000"/>
                    <a:gd name="connsiteX86" fmla="*/ 5357 w 10000"/>
                    <a:gd name="connsiteY86" fmla="*/ 9913 h 10000"/>
                    <a:gd name="connsiteX87" fmla="*/ 5446 w 10000"/>
                    <a:gd name="connsiteY87" fmla="*/ 9795 h 10000"/>
                    <a:gd name="connsiteX88" fmla="*/ 5446 w 10000"/>
                    <a:gd name="connsiteY88" fmla="*/ 9795 h 10000"/>
                    <a:gd name="connsiteX89" fmla="*/ 5491 w 10000"/>
                    <a:gd name="connsiteY89" fmla="*/ 9795 h 10000"/>
                    <a:gd name="connsiteX90" fmla="*/ 5491 w 10000"/>
                    <a:gd name="connsiteY90" fmla="*/ 9795 h 10000"/>
                    <a:gd name="connsiteX91" fmla="*/ 5491 w 10000"/>
                    <a:gd name="connsiteY91" fmla="*/ 9795 h 10000"/>
                    <a:gd name="connsiteX92" fmla="*/ 5536 w 10000"/>
                    <a:gd name="connsiteY92" fmla="*/ 9795 h 10000"/>
                    <a:gd name="connsiteX93" fmla="*/ 5536 w 10000"/>
                    <a:gd name="connsiteY93" fmla="*/ 9679 h 10000"/>
                    <a:gd name="connsiteX94" fmla="*/ 5580 w 10000"/>
                    <a:gd name="connsiteY94" fmla="*/ 9679 h 10000"/>
                    <a:gd name="connsiteX95" fmla="*/ 5625 w 10000"/>
                    <a:gd name="connsiteY95" fmla="*/ 9563 h 10000"/>
                    <a:gd name="connsiteX96" fmla="*/ 5625 w 10000"/>
                    <a:gd name="connsiteY96" fmla="*/ 9563 h 10000"/>
                    <a:gd name="connsiteX97" fmla="*/ 5670 w 10000"/>
                    <a:gd name="connsiteY97" fmla="*/ 9563 h 10000"/>
                    <a:gd name="connsiteX98" fmla="*/ 5714 w 10000"/>
                    <a:gd name="connsiteY98" fmla="*/ 9563 h 10000"/>
                    <a:gd name="connsiteX99" fmla="*/ 5893 w 10000"/>
                    <a:gd name="connsiteY99" fmla="*/ 9213 h 10000"/>
                    <a:gd name="connsiteX100" fmla="*/ 6071 w 10000"/>
                    <a:gd name="connsiteY100" fmla="*/ 8979 h 10000"/>
                    <a:gd name="connsiteX101" fmla="*/ 6295 w 10000"/>
                    <a:gd name="connsiteY101" fmla="*/ 8630 h 10000"/>
                    <a:gd name="connsiteX102" fmla="*/ 6473 w 10000"/>
                    <a:gd name="connsiteY102" fmla="*/ 8280 h 10000"/>
                    <a:gd name="connsiteX103" fmla="*/ 6696 w 10000"/>
                    <a:gd name="connsiteY103" fmla="*/ 8046 h 10000"/>
                    <a:gd name="connsiteX104" fmla="*/ 6875 w 10000"/>
                    <a:gd name="connsiteY104" fmla="*/ 7696 h 10000"/>
                    <a:gd name="connsiteX105" fmla="*/ 7098 w 10000"/>
                    <a:gd name="connsiteY105" fmla="*/ 7464 h 10000"/>
                    <a:gd name="connsiteX106" fmla="*/ 7277 w 10000"/>
                    <a:gd name="connsiteY106" fmla="*/ 7114 h 10000"/>
                    <a:gd name="connsiteX107" fmla="*/ 7500 w 10000"/>
                    <a:gd name="connsiteY107" fmla="*/ 6764 h 10000"/>
                    <a:gd name="connsiteX108" fmla="*/ 7679 w 10000"/>
                    <a:gd name="connsiteY108" fmla="*/ 6531 h 10000"/>
                    <a:gd name="connsiteX109" fmla="*/ 7902 w 10000"/>
                    <a:gd name="connsiteY109" fmla="*/ 6181 h 10000"/>
                    <a:gd name="connsiteX110" fmla="*/ 8080 w 10000"/>
                    <a:gd name="connsiteY110" fmla="*/ 5947 h 10000"/>
                    <a:gd name="connsiteX111" fmla="*/ 8304 w 10000"/>
                    <a:gd name="connsiteY111" fmla="*/ 5597 h 10000"/>
                    <a:gd name="connsiteX112" fmla="*/ 8482 w 10000"/>
                    <a:gd name="connsiteY112" fmla="*/ 5248 h 10000"/>
                    <a:gd name="connsiteX113" fmla="*/ 8705 w 10000"/>
                    <a:gd name="connsiteY113" fmla="*/ 5015 h 10000"/>
                    <a:gd name="connsiteX114" fmla="*/ 8884 w 10000"/>
                    <a:gd name="connsiteY114" fmla="*/ 4665 h 10000"/>
                    <a:gd name="connsiteX115" fmla="*/ 9063 w 10000"/>
                    <a:gd name="connsiteY115" fmla="*/ 4432 h 10000"/>
                    <a:gd name="connsiteX116" fmla="*/ 9286 w 10000"/>
                    <a:gd name="connsiteY116" fmla="*/ 4082 h 10000"/>
                    <a:gd name="connsiteX117" fmla="*/ 9464 w 10000"/>
                    <a:gd name="connsiteY117" fmla="*/ 3732 h 10000"/>
                    <a:gd name="connsiteX118" fmla="*/ 9688 w 10000"/>
                    <a:gd name="connsiteY118" fmla="*/ 3498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32 w 10000"/>
                    <a:gd name="connsiteY124" fmla="*/ 3382 h 10000"/>
                    <a:gd name="connsiteX125" fmla="*/ 9777 w 10000"/>
                    <a:gd name="connsiteY125" fmla="*/ 3265 h 10000"/>
                    <a:gd name="connsiteX126" fmla="*/ 9777 w 10000"/>
                    <a:gd name="connsiteY126" fmla="*/ 3265 h 10000"/>
                    <a:gd name="connsiteX127" fmla="*/ 9777 w 10000"/>
                    <a:gd name="connsiteY127" fmla="*/ 3265 h 10000"/>
                    <a:gd name="connsiteX128" fmla="*/ 9911 w 10000"/>
                    <a:gd name="connsiteY128" fmla="*/ 2915 h 10000"/>
                    <a:gd name="connsiteX129" fmla="*/ 9911 w 10000"/>
                    <a:gd name="connsiteY129" fmla="*/ 2915 h 10000"/>
                    <a:gd name="connsiteX130" fmla="*/ 9911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799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682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9955 w 10000"/>
                    <a:gd name="connsiteY146" fmla="*/ 2565 h 10000"/>
                    <a:gd name="connsiteX147" fmla="*/ 10000 w 10000"/>
                    <a:gd name="connsiteY147" fmla="*/ 2449 h 10000"/>
                    <a:gd name="connsiteX148" fmla="*/ 10000 w 10000"/>
                    <a:gd name="connsiteY148" fmla="*/ 2449 h 10000"/>
                    <a:gd name="connsiteX149" fmla="*/ 10000 w 10000"/>
                    <a:gd name="connsiteY149" fmla="*/ 2449 h 10000"/>
                    <a:gd name="connsiteX150" fmla="*/ 10000 w 10000"/>
                    <a:gd name="connsiteY150" fmla="*/ 2333 h 10000"/>
                    <a:gd name="connsiteX151" fmla="*/ 10000 w 10000"/>
                    <a:gd name="connsiteY15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723 w 10000"/>
                    <a:gd name="connsiteY53" fmla="*/ 7114 h 10000"/>
                    <a:gd name="connsiteX54" fmla="*/ 2902 w 10000"/>
                    <a:gd name="connsiteY54" fmla="*/ 7464 h 10000"/>
                    <a:gd name="connsiteX55" fmla="*/ 3125 w 10000"/>
                    <a:gd name="connsiteY55" fmla="*/ 7696 h 10000"/>
                    <a:gd name="connsiteX56" fmla="*/ 3304 w 10000"/>
                    <a:gd name="connsiteY56" fmla="*/ 8046 h 10000"/>
                    <a:gd name="connsiteX57" fmla="*/ 3527 w 10000"/>
                    <a:gd name="connsiteY57" fmla="*/ 8280 h 10000"/>
                    <a:gd name="connsiteX58" fmla="*/ 3661 w 10000"/>
                    <a:gd name="connsiteY58" fmla="*/ 8513 h 10000"/>
                    <a:gd name="connsiteX59" fmla="*/ 3795 w 10000"/>
                    <a:gd name="connsiteY59" fmla="*/ 8746 h 10000"/>
                    <a:gd name="connsiteX60" fmla="*/ 3929 w 10000"/>
                    <a:gd name="connsiteY60" fmla="*/ 8979 h 10000"/>
                    <a:gd name="connsiteX61" fmla="*/ 4107 w 10000"/>
                    <a:gd name="connsiteY61" fmla="*/ 9213 h 10000"/>
                    <a:gd name="connsiteX62" fmla="*/ 4330 w 10000"/>
                    <a:gd name="connsiteY62" fmla="*/ 9563 h 10000"/>
                    <a:gd name="connsiteX63" fmla="*/ 4330 w 10000"/>
                    <a:gd name="connsiteY63" fmla="*/ 9563 h 10000"/>
                    <a:gd name="connsiteX64" fmla="*/ 4330 w 10000"/>
                    <a:gd name="connsiteY64" fmla="*/ 9563 h 10000"/>
                    <a:gd name="connsiteX65" fmla="*/ 4330 w 10000"/>
                    <a:gd name="connsiteY65" fmla="*/ 9563 h 10000"/>
                    <a:gd name="connsiteX66" fmla="*/ 4375 w 10000"/>
                    <a:gd name="connsiteY66" fmla="*/ 9563 h 10000"/>
                    <a:gd name="connsiteX67" fmla="*/ 4420 w 10000"/>
                    <a:gd name="connsiteY67" fmla="*/ 9679 h 10000"/>
                    <a:gd name="connsiteX68" fmla="*/ 4420 w 10000"/>
                    <a:gd name="connsiteY68" fmla="*/ 9679 h 10000"/>
                    <a:gd name="connsiteX69" fmla="*/ 4464 w 10000"/>
                    <a:gd name="connsiteY69" fmla="*/ 9679 h 10000"/>
                    <a:gd name="connsiteX70" fmla="*/ 4509 w 10000"/>
                    <a:gd name="connsiteY70" fmla="*/ 9795 h 10000"/>
                    <a:gd name="connsiteX71" fmla="*/ 4598 w 10000"/>
                    <a:gd name="connsiteY71" fmla="*/ 9795 h 10000"/>
                    <a:gd name="connsiteX72" fmla="*/ 4598 w 10000"/>
                    <a:gd name="connsiteY72" fmla="*/ 9795 h 10000"/>
                    <a:gd name="connsiteX73" fmla="*/ 4598 w 10000"/>
                    <a:gd name="connsiteY73" fmla="*/ 9795 h 10000"/>
                    <a:gd name="connsiteX74" fmla="*/ 4643 w 10000"/>
                    <a:gd name="connsiteY74" fmla="*/ 9913 h 10000"/>
                    <a:gd name="connsiteX75" fmla="*/ 4688 w 10000"/>
                    <a:gd name="connsiteY75" fmla="*/ 9913 h 10000"/>
                    <a:gd name="connsiteX76" fmla="*/ 4688 w 10000"/>
                    <a:gd name="connsiteY76" fmla="*/ 9913 h 10000"/>
                    <a:gd name="connsiteX77" fmla="*/ 4732 w 10000"/>
                    <a:gd name="connsiteY77" fmla="*/ 9913 h 10000"/>
                    <a:gd name="connsiteX78" fmla="*/ 4777 w 10000"/>
                    <a:gd name="connsiteY78" fmla="*/ 9913 h 10000"/>
                    <a:gd name="connsiteX79" fmla="*/ 4821 w 10000"/>
                    <a:gd name="connsiteY79" fmla="*/ 9913 h 10000"/>
                    <a:gd name="connsiteX80" fmla="*/ 5223 w 10000"/>
                    <a:gd name="connsiteY80" fmla="*/ 9913 h 10000"/>
                    <a:gd name="connsiteX81" fmla="*/ 5223 w 10000"/>
                    <a:gd name="connsiteY81" fmla="*/ 9913 h 10000"/>
                    <a:gd name="connsiteX82" fmla="*/ 5268 w 10000"/>
                    <a:gd name="connsiteY82" fmla="*/ 9913 h 10000"/>
                    <a:gd name="connsiteX83" fmla="*/ 5313 w 10000"/>
                    <a:gd name="connsiteY83" fmla="*/ 9913 h 10000"/>
                    <a:gd name="connsiteX84" fmla="*/ 5313 w 10000"/>
                    <a:gd name="connsiteY84" fmla="*/ 9913 h 10000"/>
                    <a:gd name="connsiteX85" fmla="*/ 5357 w 10000"/>
                    <a:gd name="connsiteY85" fmla="*/ 9913 h 10000"/>
                    <a:gd name="connsiteX86" fmla="*/ 5446 w 10000"/>
                    <a:gd name="connsiteY86" fmla="*/ 9795 h 10000"/>
                    <a:gd name="connsiteX87" fmla="*/ 5446 w 10000"/>
                    <a:gd name="connsiteY87" fmla="*/ 9795 h 10000"/>
                    <a:gd name="connsiteX88" fmla="*/ 5491 w 10000"/>
                    <a:gd name="connsiteY88" fmla="*/ 9795 h 10000"/>
                    <a:gd name="connsiteX89" fmla="*/ 5491 w 10000"/>
                    <a:gd name="connsiteY89" fmla="*/ 9795 h 10000"/>
                    <a:gd name="connsiteX90" fmla="*/ 5491 w 10000"/>
                    <a:gd name="connsiteY90" fmla="*/ 9795 h 10000"/>
                    <a:gd name="connsiteX91" fmla="*/ 5536 w 10000"/>
                    <a:gd name="connsiteY91" fmla="*/ 9795 h 10000"/>
                    <a:gd name="connsiteX92" fmla="*/ 5536 w 10000"/>
                    <a:gd name="connsiteY92" fmla="*/ 9679 h 10000"/>
                    <a:gd name="connsiteX93" fmla="*/ 5580 w 10000"/>
                    <a:gd name="connsiteY93" fmla="*/ 9679 h 10000"/>
                    <a:gd name="connsiteX94" fmla="*/ 5625 w 10000"/>
                    <a:gd name="connsiteY94" fmla="*/ 9563 h 10000"/>
                    <a:gd name="connsiteX95" fmla="*/ 5625 w 10000"/>
                    <a:gd name="connsiteY95" fmla="*/ 9563 h 10000"/>
                    <a:gd name="connsiteX96" fmla="*/ 5670 w 10000"/>
                    <a:gd name="connsiteY96" fmla="*/ 9563 h 10000"/>
                    <a:gd name="connsiteX97" fmla="*/ 5714 w 10000"/>
                    <a:gd name="connsiteY97" fmla="*/ 9563 h 10000"/>
                    <a:gd name="connsiteX98" fmla="*/ 5893 w 10000"/>
                    <a:gd name="connsiteY98" fmla="*/ 9213 h 10000"/>
                    <a:gd name="connsiteX99" fmla="*/ 6071 w 10000"/>
                    <a:gd name="connsiteY99" fmla="*/ 8979 h 10000"/>
                    <a:gd name="connsiteX100" fmla="*/ 6295 w 10000"/>
                    <a:gd name="connsiteY100" fmla="*/ 8630 h 10000"/>
                    <a:gd name="connsiteX101" fmla="*/ 6473 w 10000"/>
                    <a:gd name="connsiteY101" fmla="*/ 8280 h 10000"/>
                    <a:gd name="connsiteX102" fmla="*/ 6696 w 10000"/>
                    <a:gd name="connsiteY102" fmla="*/ 8046 h 10000"/>
                    <a:gd name="connsiteX103" fmla="*/ 6875 w 10000"/>
                    <a:gd name="connsiteY103" fmla="*/ 7696 h 10000"/>
                    <a:gd name="connsiteX104" fmla="*/ 7098 w 10000"/>
                    <a:gd name="connsiteY104" fmla="*/ 7464 h 10000"/>
                    <a:gd name="connsiteX105" fmla="*/ 7277 w 10000"/>
                    <a:gd name="connsiteY105" fmla="*/ 7114 h 10000"/>
                    <a:gd name="connsiteX106" fmla="*/ 7500 w 10000"/>
                    <a:gd name="connsiteY106" fmla="*/ 6764 h 10000"/>
                    <a:gd name="connsiteX107" fmla="*/ 7679 w 10000"/>
                    <a:gd name="connsiteY107" fmla="*/ 6531 h 10000"/>
                    <a:gd name="connsiteX108" fmla="*/ 7902 w 10000"/>
                    <a:gd name="connsiteY108" fmla="*/ 6181 h 10000"/>
                    <a:gd name="connsiteX109" fmla="*/ 8080 w 10000"/>
                    <a:gd name="connsiteY109" fmla="*/ 5947 h 10000"/>
                    <a:gd name="connsiteX110" fmla="*/ 8304 w 10000"/>
                    <a:gd name="connsiteY110" fmla="*/ 5597 h 10000"/>
                    <a:gd name="connsiteX111" fmla="*/ 8482 w 10000"/>
                    <a:gd name="connsiteY111" fmla="*/ 5248 h 10000"/>
                    <a:gd name="connsiteX112" fmla="*/ 8705 w 10000"/>
                    <a:gd name="connsiteY112" fmla="*/ 5015 h 10000"/>
                    <a:gd name="connsiteX113" fmla="*/ 8884 w 10000"/>
                    <a:gd name="connsiteY113" fmla="*/ 4665 h 10000"/>
                    <a:gd name="connsiteX114" fmla="*/ 9063 w 10000"/>
                    <a:gd name="connsiteY114" fmla="*/ 4432 h 10000"/>
                    <a:gd name="connsiteX115" fmla="*/ 9286 w 10000"/>
                    <a:gd name="connsiteY115" fmla="*/ 4082 h 10000"/>
                    <a:gd name="connsiteX116" fmla="*/ 9464 w 10000"/>
                    <a:gd name="connsiteY116" fmla="*/ 3732 h 10000"/>
                    <a:gd name="connsiteX117" fmla="*/ 9688 w 10000"/>
                    <a:gd name="connsiteY117" fmla="*/ 3498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32 w 10000"/>
                    <a:gd name="connsiteY123" fmla="*/ 3382 h 10000"/>
                    <a:gd name="connsiteX124" fmla="*/ 9777 w 10000"/>
                    <a:gd name="connsiteY124" fmla="*/ 3265 h 10000"/>
                    <a:gd name="connsiteX125" fmla="*/ 9777 w 10000"/>
                    <a:gd name="connsiteY125" fmla="*/ 3265 h 10000"/>
                    <a:gd name="connsiteX126" fmla="*/ 9777 w 10000"/>
                    <a:gd name="connsiteY126" fmla="*/ 3265 h 10000"/>
                    <a:gd name="connsiteX127" fmla="*/ 9911 w 10000"/>
                    <a:gd name="connsiteY127" fmla="*/ 2915 h 10000"/>
                    <a:gd name="connsiteX128" fmla="*/ 9911 w 10000"/>
                    <a:gd name="connsiteY128" fmla="*/ 2915 h 10000"/>
                    <a:gd name="connsiteX129" fmla="*/ 9911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799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682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9955 w 10000"/>
                    <a:gd name="connsiteY145" fmla="*/ 2565 h 10000"/>
                    <a:gd name="connsiteX146" fmla="*/ 10000 w 10000"/>
                    <a:gd name="connsiteY146" fmla="*/ 2449 h 10000"/>
                    <a:gd name="connsiteX147" fmla="*/ 10000 w 10000"/>
                    <a:gd name="connsiteY147" fmla="*/ 2449 h 10000"/>
                    <a:gd name="connsiteX148" fmla="*/ 10000 w 10000"/>
                    <a:gd name="connsiteY148" fmla="*/ 2449 h 10000"/>
                    <a:gd name="connsiteX149" fmla="*/ 10000 w 10000"/>
                    <a:gd name="connsiteY149" fmla="*/ 2333 h 10000"/>
                    <a:gd name="connsiteX150" fmla="*/ 10000 w 10000"/>
                    <a:gd name="connsiteY15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2902 w 10000"/>
                    <a:gd name="connsiteY53" fmla="*/ 7464 h 10000"/>
                    <a:gd name="connsiteX54" fmla="*/ 3125 w 10000"/>
                    <a:gd name="connsiteY54" fmla="*/ 7696 h 10000"/>
                    <a:gd name="connsiteX55" fmla="*/ 3304 w 10000"/>
                    <a:gd name="connsiteY55" fmla="*/ 8046 h 10000"/>
                    <a:gd name="connsiteX56" fmla="*/ 3527 w 10000"/>
                    <a:gd name="connsiteY56" fmla="*/ 8280 h 10000"/>
                    <a:gd name="connsiteX57" fmla="*/ 3661 w 10000"/>
                    <a:gd name="connsiteY57" fmla="*/ 8513 h 10000"/>
                    <a:gd name="connsiteX58" fmla="*/ 3795 w 10000"/>
                    <a:gd name="connsiteY58" fmla="*/ 8746 h 10000"/>
                    <a:gd name="connsiteX59" fmla="*/ 3929 w 10000"/>
                    <a:gd name="connsiteY59" fmla="*/ 8979 h 10000"/>
                    <a:gd name="connsiteX60" fmla="*/ 4107 w 10000"/>
                    <a:gd name="connsiteY60" fmla="*/ 9213 h 10000"/>
                    <a:gd name="connsiteX61" fmla="*/ 4330 w 10000"/>
                    <a:gd name="connsiteY61" fmla="*/ 9563 h 10000"/>
                    <a:gd name="connsiteX62" fmla="*/ 4330 w 10000"/>
                    <a:gd name="connsiteY62" fmla="*/ 9563 h 10000"/>
                    <a:gd name="connsiteX63" fmla="*/ 4330 w 10000"/>
                    <a:gd name="connsiteY63" fmla="*/ 9563 h 10000"/>
                    <a:gd name="connsiteX64" fmla="*/ 4330 w 10000"/>
                    <a:gd name="connsiteY64" fmla="*/ 9563 h 10000"/>
                    <a:gd name="connsiteX65" fmla="*/ 4375 w 10000"/>
                    <a:gd name="connsiteY65" fmla="*/ 9563 h 10000"/>
                    <a:gd name="connsiteX66" fmla="*/ 4420 w 10000"/>
                    <a:gd name="connsiteY66" fmla="*/ 9679 h 10000"/>
                    <a:gd name="connsiteX67" fmla="*/ 4420 w 10000"/>
                    <a:gd name="connsiteY67" fmla="*/ 9679 h 10000"/>
                    <a:gd name="connsiteX68" fmla="*/ 4464 w 10000"/>
                    <a:gd name="connsiteY68" fmla="*/ 9679 h 10000"/>
                    <a:gd name="connsiteX69" fmla="*/ 4509 w 10000"/>
                    <a:gd name="connsiteY69" fmla="*/ 9795 h 10000"/>
                    <a:gd name="connsiteX70" fmla="*/ 4598 w 10000"/>
                    <a:gd name="connsiteY70" fmla="*/ 9795 h 10000"/>
                    <a:gd name="connsiteX71" fmla="*/ 4598 w 10000"/>
                    <a:gd name="connsiteY71" fmla="*/ 9795 h 10000"/>
                    <a:gd name="connsiteX72" fmla="*/ 4598 w 10000"/>
                    <a:gd name="connsiteY72" fmla="*/ 9795 h 10000"/>
                    <a:gd name="connsiteX73" fmla="*/ 4643 w 10000"/>
                    <a:gd name="connsiteY73" fmla="*/ 9913 h 10000"/>
                    <a:gd name="connsiteX74" fmla="*/ 4688 w 10000"/>
                    <a:gd name="connsiteY74" fmla="*/ 9913 h 10000"/>
                    <a:gd name="connsiteX75" fmla="*/ 4688 w 10000"/>
                    <a:gd name="connsiteY75" fmla="*/ 9913 h 10000"/>
                    <a:gd name="connsiteX76" fmla="*/ 4732 w 10000"/>
                    <a:gd name="connsiteY76" fmla="*/ 9913 h 10000"/>
                    <a:gd name="connsiteX77" fmla="*/ 4777 w 10000"/>
                    <a:gd name="connsiteY77" fmla="*/ 9913 h 10000"/>
                    <a:gd name="connsiteX78" fmla="*/ 4821 w 10000"/>
                    <a:gd name="connsiteY78" fmla="*/ 9913 h 10000"/>
                    <a:gd name="connsiteX79" fmla="*/ 5223 w 10000"/>
                    <a:gd name="connsiteY79" fmla="*/ 9913 h 10000"/>
                    <a:gd name="connsiteX80" fmla="*/ 5223 w 10000"/>
                    <a:gd name="connsiteY80" fmla="*/ 9913 h 10000"/>
                    <a:gd name="connsiteX81" fmla="*/ 5268 w 10000"/>
                    <a:gd name="connsiteY81" fmla="*/ 9913 h 10000"/>
                    <a:gd name="connsiteX82" fmla="*/ 5313 w 10000"/>
                    <a:gd name="connsiteY82" fmla="*/ 9913 h 10000"/>
                    <a:gd name="connsiteX83" fmla="*/ 5313 w 10000"/>
                    <a:gd name="connsiteY83" fmla="*/ 9913 h 10000"/>
                    <a:gd name="connsiteX84" fmla="*/ 5357 w 10000"/>
                    <a:gd name="connsiteY84" fmla="*/ 9913 h 10000"/>
                    <a:gd name="connsiteX85" fmla="*/ 5446 w 10000"/>
                    <a:gd name="connsiteY85" fmla="*/ 9795 h 10000"/>
                    <a:gd name="connsiteX86" fmla="*/ 5446 w 10000"/>
                    <a:gd name="connsiteY86" fmla="*/ 9795 h 10000"/>
                    <a:gd name="connsiteX87" fmla="*/ 5491 w 10000"/>
                    <a:gd name="connsiteY87" fmla="*/ 9795 h 10000"/>
                    <a:gd name="connsiteX88" fmla="*/ 5491 w 10000"/>
                    <a:gd name="connsiteY88" fmla="*/ 9795 h 10000"/>
                    <a:gd name="connsiteX89" fmla="*/ 5491 w 10000"/>
                    <a:gd name="connsiteY89" fmla="*/ 9795 h 10000"/>
                    <a:gd name="connsiteX90" fmla="*/ 5536 w 10000"/>
                    <a:gd name="connsiteY90" fmla="*/ 9795 h 10000"/>
                    <a:gd name="connsiteX91" fmla="*/ 5536 w 10000"/>
                    <a:gd name="connsiteY91" fmla="*/ 9679 h 10000"/>
                    <a:gd name="connsiteX92" fmla="*/ 5580 w 10000"/>
                    <a:gd name="connsiteY92" fmla="*/ 9679 h 10000"/>
                    <a:gd name="connsiteX93" fmla="*/ 5625 w 10000"/>
                    <a:gd name="connsiteY93" fmla="*/ 9563 h 10000"/>
                    <a:gd name="connsiteX94" fmla="*/ 5625 w 10000"/>
                    <a:gd name="connsiteY94" fmla="*/ 9563 h 10000"/>
                    <a:gd name="connsiteX95" fmla="*/ 5670 w 10000"/>
                    <a:gd name="connsiteY95" fmla="*/ 9563 h 10000"/>
                    <a:gd name="connsiteX96" fmla="*/ 5714 w 10000"/>
                    <a:gd name="connsiteY96" fmla="*/ 9563 h 10000"/>
                    <a:gd name="connsiteX97" fmla="*/ 5893 w 10000"/>
                    <a:gd name="connsiteY97" fmla="*/ 9213 h 10000"/>
                    <a:gd name="connsiteX98" fmla="*/ 6071 w 10000"/>
                    <a:gd name="connsiteY98" fmla="*/ 8979 h 10000"/>
                    <a:gd name="connsiteX99" fmla="*/ 6295 w 10000"/>
                    <a:gd name="connsiteY99" fmla="*/ 8630 h 10000"/>
                    <a:gd name="connsiteX100" fmla="*/ 6473 w 10000"/>
                    <a:gd name="connsiteY100" fmla="*/ 8280 h 10000"/>
                    <a:gd name="connsiteX101" fmla="*/ 6696 w 10000"/>
                    <a:gd name="connsiteY101" fmla="*/ 8046 h 10000"/>
                    <a:gd name="connsiteX102" fmla="*/ 6875 w 10000"/>
                    <a:gd name="connsiteY102" fmla="*/ 7696 h 10000"/>
                    <a:gd name="connsiteX103" fmla="*/ 7098 w 10000"/>
                    <a:gd name="connsiteY103" fmla="*/ 7464 h 10000"/>
                    <a:gd name="connsiteX104" fmla="*/ 7277 w 10000"/>
                    <a:gd name="connsiteY104" fmla="*/ 7114 h 10000"/>
                    <a:gd name="connsiteX105" fmla="*/ 7500 w 10000"/>
                    <a:gd name="connsiteY105" fmla="*/ 6764 h 10000"/>
                    <a:gd name="connsiteX106" fmla="*/ 7679 w 10000"/>
                    <a:gd name="connsiteY106" fmla="*/ 6531 h 10000"/>
                    <a:gd name="connsiteX107" fmla="*/ 7902 w 10000"/>
                    <a:gd name="connsiteY107" fmla="*/ 6181 h 10000"/>
                    <a:gd name="connsiteX108" fmla="*/ 8080 w 10000"/>
                    <a:gd name="connsiteY108" fmla="*/ 5947 h 10000"/>
                    <a:gd name="connsiteX109" fmla="*/ 8304 w 10000"/>
                    <a:gd name="connsiteY109" fmla="*/ 5597 h 10000"/>
                    <a:gd name="connsiteX110" fmla="*/ 8482 w 10000"/>
                    <a:gd name="connsiteY110" fmla="*/ 5248 h 10000"/>
                    <a:gd name="connsiteX111" fmla="*/ 8705 w 10000"/>
                    <a:gd name="connsiteY111" fmla="*/ 5015 h 10000"/>
                    <a:gd name="connsiteX112" fmla="*/ 8884 w 10000"/>
                    <a:gd name="connsiteY112" fmla="*/ 4665 h 10000"/>
                    <a:gd name="connsiteX113" fmla="*/ 9063 w 10000"/>
                    <a:gd name="connsiteY113" fmla="*/ 4432 h 10000"/>
                    <a:gd name="connsiteX114" fmla="*/ 9286 w 10000"/>
                    <a:gd name="connsiteY114" fmla="*/ 4082 h 10000"/>
                    <a:gd name="connsiteX115" fmla="*/ 9464 w 10000"/>
                    <a:gd name="connsiteY115" fmla="*/ 3732 h 10000"/>
                    <a:gd name="connsiteX116" fmla="*/ 9688 w 10000"/>
                    <a:gd name="connsiteY116" fmla="*/ 3498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32 w 10000"/>
                    <a:gd name="connsiteY122" fmla="*/ 3382 h 10000"/>
                    <a:gd name="connsiteX123" fmla="*/ 9777 w 10000"/>
                    <a:gd name="connsiteY123" fmla="*/ 3265 h 10000"/>
                    <a:gd name="connsiteX124" fmla="*/ 9777 w 10000"/>
                    <a:gd name="connsiteY124" fmla="*/ 3265 h 10000"/>
                    <a:gd name="connsiteX125" fmla="*/ 9777 w 10000"/>
                    <a:gd name="connsiteY125" fmla="*/ 3265 h 10000"/>
                    <a:gd name="connsiteX126" fmla="*/ 9911 w 10000"/>
                    <a:gd name="connsiteY126" fmla="*/ 2915 h 10000"/>
                    <a:gd name="connsiteX127" fmla="*/ 9911 w 10000"/>
                    <a:gd name="connsiteY127" fmla="*/ 2915 h 10000"/>
                    <a:gd name="connsiteX128" fmla="*/ 9911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799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682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9955 w 10000"/>
                    <a:gd name="connsiteY144" fmla="*/ 2565 h 10000"/>
                    <a:gd name="connsiteX145" fmla="*/ 10000 w 10000"/>
                    <a:gd name="connsiteY145" fmla="*/ 2449 h 10000"/>
                    <a:gd name="connsiteX146" fmla="*/ 10000 w 10000"/>
                    <a:gd name="connsiteY146" fmla="*/ 2449 h 10000"/>
                    <a:gd name="connsiteX147" fmla="*/ 10000 w 10000"/>
                    <a:gd name="connsiteY147" fmla="*/ 2449 h 10000"/>
                    <a:gd name="connsiteX148" fmla="*/ 10000 w 10000"/>
                    <a:gd name="connsiteY148" fmla="*/ 2333 h 10000"/>
                    <a:gd name="connsiteX149" fmla="*/ 10000 w 10000"/>
                    <a:gd name="connsiteY14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125 w 10000"/>
                    <a:gd name="connsiteY53" fmla="*/ 7696 h 10000"/>
                    <a:gd name="connsiteX54" fmla="*/ 3304 w 10000"/>
                    <a:gd name="connsiteY54" fmla="*/ 8046 h 10000"/>
                    <a:gd name="connsiteX55" fmla="*/ 3527 w 10000"/>
                    <a:gd name="connsiteY55" fmla="*/ 8280 h 10000"/>
                    <a:gd name="connsiteX56" fmla="*/ 3661 w 10000"/>
                    <a:gd name="connsiteY56" fmla="*/ 8513 h 10000"/>
                    <a:gd name="connsiteX57" fmla="*/ 3795 w 10000"/>
                    <a:gd name="connsiteY57" fmla="*/ 8746 h 10000"/>
                    <a:gd name="connsiteX58" fmla="*/ 3929 w 10000"/>
                    <a:gd name="connsiteY58" fmla="*/ 8979 h 10000"/>
                    <a:gd name="connsiteX59" fmla="*/ 4107 w 10000"/>
                    <a:gd name="connsiteY59" fmla="*/ 9213 h 10000"/>
                    <a:gd name="connsiteX60" fmla="*/ 4330 w 10000"/>
                    <a:gd name="connsiteY60" fmla="*/ 9563 h 10000"/>
                    <a:gd name="connsiteX61" fmla="*/ 4330 w 10000"/>
                    <a:gd name="connsiteY61" fmla="*/ 9563 h 10000"/>
                    <a:gd name="connsiteX62" fmla="*/ 4330 w 10000"/>
                    <a:gd name="connsiteY62" fmla="*/ 9563 h 10000"/>
                    <a:gd name="connsiteX63" fmla="*/ 4330 w 10000"/>
                    <a:gd name="connsiteY63" fmla="*/ 9563 h 10000"/>
                    <a:gd name="connsiteX64" fmla="*/ 4375 w 10000"/>
                    <a:gd name="connsiteY64" fmla="*/ 9563 h 10000"/>
                    <a:gd name="connsiteX65" fmla="*/ 4420 w 10000"/>
                    <a:gd name="connsiteY65" fmla="*/ 9679 h 10000"/>
                    <a:gd name="connsiteX66" fmla="*/ 4420 w 10000"/>
                    <a:gd name="connsiteY66" fmla="*/ 9679 h 10000"/>
                    <a:gd name="connsiteX67" fmla="*/ 4464 w 10000"/>
                    <a:gd name="connsiteY67" fmla="*/ 9679 h 10000"/>
                    <a:gd name="connsiteX68" fmla="*/ 4509 w 10000"/>
                    <a:gd name="connsiteY68" fmla="*/ 9795 h 10000"/>
                    <a:gd name="connsiteX69" fmla="*/ 4598 w 10000"/>
                    <a:gd name="connsiteY69" fmla="*/ 9795 h 10000"/>
                    <a:gd name="connsiteX70" fmla="*/ 4598 w 10000"/>
                    <a:gd name="connsiteY70" fmla="*/ 9795 h 10000"/>
                    <a:gd name="connsiteX71" fmla="*/ 4598 w 10000"/>
                    <a:gd name="connsiteY71" fmla="*/ 9795 h 10000"/>
                    <a:gd name="connsiteX72" fmla="*/ 4643 w 10000"/>
                    <a:gd name="connsiteY72" fmla="*/ 9913 h 10000"/>
                    <a:gd name="connsiteX73" fmla="*/ 4688 w 10000"/>
                    <a:gd name="connsiteY73" fmla="*/ 9913 h 10000"/>
                    <a:gd name="connsiteX74" fmla="*/ 4688 w 10000"/>
                    <a:gd name="connsiteY74" fmla="*/ 9913 h 10000"/>
                    <a:gd name="connsiteX75" fmla="*/ 4732 w 10000"/>
                    <a:gd name="connsiteY75" fmla="*/ 9913 h 10000"/>
                    <a:gd name="connsiteX76" fmla="*/ 4777 w 10000"/>
                    <a:gd name="connsiteY76" fmla="*/ 9913 h 10000"/>
                    <a:gd name="connsiteX77" fmla="*/ 4821 w 10000"/>
                    <a:gd name="connsiteY77" fmla="*/ 9913 h 10000"/>
                    <a:gd name="connsiteX78" fmla="*/ 5223 w 10000"/>
                    <a:gd name="connsiteY78" fmla="*/ 9913 h 10000"/>
                    <a:gd name="connsiteX79" fmla="*/ 5223 w 10000"/>
                    <a:gd name="connsiteY79" fmla="*/ 9913 h 10000"/>
                    <a:gd name="connsiteX80" fmla="*/ 5268 w 10000"/>
                    <a:gd name="connsiteY80" fmla="*/ 9913 h 10000"/>
                    <a:gd name="connsiteX81" fmla="*/ 5313 w 10000"/>
                    <a:gd name="connsiteY81" fmla="*/ 9913 h 10000"/>
                    <a:gd name="connsiteX82" fmla="*/ 5313 w 10000"/>
                    <a:gd name="connsiteY82" fmla="*/ 9913 h 10000"/>
                    <a:gd name="connsiteX83" fmla="*/ 5357 w 10000"/>
                    <a:gd name="connsiteY83" fmla="*/ 9913 h 10000"/>
                    <a:gd name="connsiteX84" fmla="*/ 5446 w 10000"/>
                    <a:gd name="connsiteY84" fmla="*/ 9795 h 10000"/>
                    <a:gd name="connsiteX85" fmla="*/ 5446 w 10000"/>
                    <a:gd name="connsiteY85" fmla="*/ 9795 h 10000"/>
                    <a:gd name="connsiteX86" fmla="*/ 5491 w 10000"/>
                    <a:gd name="connsiteY86" fmla="*/ 9795 h 10000"/>
                    <a:gd name="connsiteX87" fmla="*/ 5491 w 10000"/>
                    <a:gd name="connsiteY87" fmla="*/ 9795 h 10000"/>
                    <a:gd name="connsiteX88" fmla="*/ 5491 w 10000"/>
                    <a:gd name="connsiteY88" fmla="*/ 9795 h 10000"/>
                    <a:gd name="connsiteX89" fmla="*/ 5536 w 10000"/>
                    <a:gd name="connsiteY89" fmla="*/ 9795 h 10000"/>
                    <a:gd name="connsiteX90" fmla="*/ 5536 w 10000"/>
                    <a:gd name="connsiteY90" fmla="*/ 9679 h 10000"/>
                    <a:gd name="connsiteX91" fmla="*/ 5580 w 10000"/>
                    <a:gd name="connsiteY91" fmla="*/ 9679 h 10000"/>
                    <a:gd name="connsiteX92" fmla="*/ 5625 w 10000"/>
                    <a:gd name="connsiteY92" fmla="*/ 9563 h 10000"/>
                    <a:gd name="connsiteX93" fmla="*/ 5625 w 10000"/>
                    <a:gd name="connsiteY93" fmla="*/ 9563 h 10000"/>
                    <a:gd name="connsiteX94" fmla="*/ 5670 w 10000"/>
                    <a:gd name="connsiteY94" fmla="*/ 9563 h 10000"/>
                    <a:gd name="connsiteX95" fmla="*/ 5714 w 10000"/>
                    <a:gd name="connsiteY95" fmla="*/ 9563 h 10000"/>
                    <a:gd name="connsiteX96" fmla="*/ 5893 w 10000"/>
                    <a:gd name="connsiteY96" fmla="*/ 9213 h 10000"/>
                    <a:gd name="connsiteX97" fmla="*/ 6071 w 10000"/>
                    <a:gd name="connsiteY97" fmla="*/ 8979 h 10000"/>
                    <a:gd name="connsiteX98" fmla="*/ 6295 w 10000"/>
                    <a:gd name="connsiteY98" fmla="*/ 8630 h 10000"/>
                    <a:gd name="connsiteX99" fmla="*/ 6473 w 10000"/>
                    <a:gd name="connsiteY99" fmla="*/ 8280 h 10000"/>
                    <a:gd name="connsiteX100" fmla="*/ 6696 w 10000"/>
                    <a:gd name="connsiteY100" fmla="*/ 8046 h 10000"/>
                    <a:gd name="connsiteX101" fmla="*/ 6875 w 10000"/>
                    <a:gd name="connsiteY101" fmla="*/ 7696 h 10000"/>
                    <a:gd name="connsiteX102" fmla="*/ 7098 w 10000"/>
                    <a:gd name="connsiteY102" fmla="*/ 7464 h 10000"/>
                    <a:gd name="connsiteX103" fmla="*/ 7277 w 10000"/>
                    <a:gd name="connsiteY103" fmla="*/ 7114 h 10000"/>
                    <a:gd name="connsiteX104" fmla="*/ 7500 w 10000"/>
                    <a:gd name="connsiteY104" fmla="*/ 6764 h 10000"/>
                    <a:gd name="connsiteX105" fmla="*/ 7679 w 10000"/>
                    <a:gd name="connsiteY105" fmla="*/ 6531 h 10000"/>
                    <a:gd name="connsiteX106" fmla="*/ 7902 w 10000"/>
                    <a:gd name="connsiteY106" fmla="*/ 6181 h 10000"/>
                    <a:gd name="connsiteX107" fmla="*/ 8080 w 10000"/>
                    <a:gd name="connsiteY107" fmla="*/ 5947 h 10000"/>
                    <a:gd name="connsiteX108" fmla="*/ 8304 w 10000"/>
                    <a:gd name="connsiteY108" fmla="*/ 5597 h 10000"/>
                    <a:gd name="connsiteX109" fmla="*/ 8482 w 10000"/>
                    <a:gd name="connsiteY109" fmla="*/ 5248 h 10000"/>
                    <a:gd name="connsiteX110" fmla="*/ 8705 w 10000"/>
                    <a:gd name="connsiteY110" fmla="*/ 5015 h 10000"/>
                    <a:gd name="connsiteX111" fmla="*/ 8884 w 10000"/>
                    <a:gd name="connsiteY111" fmla="*/ 4665 h 10000"/>
                    <a:gd name="connsiteX112" fmla="*/ 9063 w 10000"/>
                    <a:gd name="connsiteY112" fmla="*/ 4432 h 10000"/>
                    <a:gd name="connsiteX113" fmla="*/ 9286 w 10000"/>
                    <a:gd name="connsiteY113" fmla="*/ 4082 h 10000"/>
                    <a:gd name="connsiteX114" fmla="*/ 9464 w 10000"/>
                    <a:gd name="connsiteY114" fmla="*/ 3732 h 10000"/>
                    <a:gd name="connsiteX115" fmla="*/ 9688 w 10000"/>
                    <a:gd name="connsiteY115" fmla="*/ 3498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32 w 10000"/>
                    <a:gd name="connsiteY121" fmla="*/ 3382 h 10000"/>
                    <a:gd name="connsiteX122" fmla="*/ 9777 w 10000"/>
                    <a:gd name="connsiteY122" fmla="*/ 3265 h 10000"/>
                    <a:gd name="connsiteX123" fmla="*/ 9777 w 10000"/>
                    <a:gd name="connsiteY123" fmla="*/ 3265 h 10000"/>
                    <a:gd name="connsiteX124" fmla="*/ 9777 w 10000"/>
                    <a:gd name="connsiteY124" fmla="*/ 3265 h 10000"/>
                    <a:gd name="connsiteX125" fmla="*/ 9911 w 10000"/>
                    <a:gd name="connsiteY125" fmla="*/ 2915 h 10000"/>
                    <a:gd name="connsiteX126" fmla="*/ 9911 w 10000"/>
                    <a:gd name="connsiteY126" fmla="*/ 2915 h 10000"/>
                    <a:gd name="connsiteX127" fmla="*/ 9911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799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682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9955 w 10000"/>
                    <a:gd name="connsiteY143" fmla="*/ 2565 h 10000"/>
                    <a:gd name="connsiteX144" fmla="*/ 10000 w 10000"/>
                    <a:gd name="connsiteY144" fmla="*/ 2449 h 10000"/>
                    <a:gd name="connsiteX145" fmla="*/ 10000 w 10000"/>
                    <a:gd name="connsiteY145" fmla="*/ 2449 h 10000"/>
                    <a:gd name="connsiteX146" fmla="*/ 10000 w 10000"/>
                    <a:gd name="connsiteY146" fmla="*/ 2449 h 10000"/>
                    <a:gd name="connsiteX147" fmla="*/ 10000 w 10000"/>
                    <a:gd name="connsiteY147" fmla="*/ 2333 h 10000"/>
                    <a:gd name="connsiteX148" fmla="*/ 10000 w 10000"/>
                    <a:gd name="connsiteY14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304 w 10000"/>
                    <a:gd name="connsiteY53" fmla="*/ 8046 h 10000"/>
                    <a:gd name="connsiteX54" fmla="*/ 3527 w 10000"/>
                    <a:gd name="connsiteY54" fmla="*/ 8280 h 10000"/>
                    <a:gd name="connsiteX55" fmla="*/ 3661 w 10000"/>
                    <a:gd name="connsiteY55" fmla="*/ 8513 h 10000"/>
                    <a:gd name="connsiteX56" fmla="*/ 3795 w 10000"/>
                    <a:gd name="connsiteY56" fmla="*/ 8746 h 10000"/>
                    <a:gd name="connsiteX57" fmla="*/ 3929 w 10000"/>
                    <a:gd name="connsiteY57" fmla="*/ 8979 h 10000"/>
                    <a:gd name="connsiteX58" fmla="*/ 4107 w 10000"/>
                    <a:gd name="connsiteY58" fmla="*/ 9213 h 10000"/>
                    <a:gd name="connsiteX59" fmla="*/ 4330 w 10000"/>
                    <a:gd name="connsiteY59" fmla="*/ 9563 h 10000"/>
                    <a:gd name="connsiteX60" fmla="*/ 4330 w 10000"/>
                    <a:gd name="connsiteY60" fmla="*/ 9563 h 10000"/>
                    <a:gd name="connsiteX61" fmla="*/ 4330 w 10000"/>
                    <a:gd name="connsiteY61" fmla="*/ 9563 h 10000"/>
                    <a:gd name="connsiteX62" fmla="*/ 4330 w 10000"/>
                    <a:gd name="connsiteY62" fmla="*/ 9563 h 10000"/>
                    <a:gd name="connsiteX63" fmla="*/ 4375 w 10000"/>
                    <a:gd name="connsiteY63" fmla="*/ 9563 h 10000"/>
                    <a:gd name="connsiteX64" fmla="*/ 4420 w 10000"/>
                    <a:gd name="connsiteY64" fmla="*/ 9679 h 10000"/>
                    <a:gd name="connsiteX65" fmla="*/ 4420 w 10000"/>
                    <a:gd name="connsiteY65" fmla="*/ 9679 h 10000"/>
                    <a:gd name="connsiteX66" fmla="*/ 4464 w 10000"/>
                    <a:gd name="connsiteY66" fmla="*/ 9679 h 10000"/>
                    <a:gd name="connsiteX67" fmla="*/ 4509 w 10000"/>
                    <a:gd name="connsiteY67" fmla="*/ 9795 h 10000"/>
                    <a:gd name="connsiteX68" fmla="*/ 4598 w 10000"/>
                    <a:gd name="connsiteY68" fmla="*/ 9795 h 10000"/>
                    <a:gd name="connsiteX69" fmla="*/ 4598 w 10000"/>
                    <a:gd name="connsiteY69" fmla="*/ 9795 h 10000"/>
                    <a:gd name="connsiteX70" fmla="*/ 4598 w 10000"/>
                    <a:gd name="connsiteY70" fmla="*/ 9795 h 10000"/>
                    <a:gd name="connsiteX71" fmla="*/ 4643 w 10000"/>
                    <a:gd name="connsiteY71" fmla="*/ 9913 h 10000"/>
                    <a:gd name="connsiteX72" fmla="*/ 4688 w 10000"/>
                    <a:gd name="connsiteY72" fmla="*/ 9913 h 10000"/>
                    <a:gd name="connsiteX73" fmla="*/ 4688 w 10000"/>
                    <a:gd name="connsiteY73" fmla="*/ 9913 h 10000"/>
                    <a:gd name="connsiteX74" fmla="*/ 4732 w 10000"/>
                    <a:gd name="connsiteY74" fmla="*/ 9913 h 10000"/>
                    <a:gd name="connsiteX75" fmla="*/ 4777 w 10000"/>
                    <a:gd name="connsiteY75" fmla="*/ 9913 h 10000"/>
                    <a:gd name="connsiteX76" fmla="*/ 4821 w 10000"/>
                    <a:gd name="connsiteY76" fmla="*/ 9913 h 10000"/>
                    <a:gd name="connsiteX77" fmla="*/ 5223 w 10000"/>
                    <a:gd name="connsiteY77" fmla="*/ 9913 h 10000"/>
                    <a:gd name="connsiteX78" fmla="*/ 5223 w 10000"/>
                    <a:gd name="connsiteY78" fmla="*/ 9913 h 10000"/>
                    <a:gd name="connsiteX79" fmla="*/ 5268 w 10000"/>
                    <a:gd name="connsiteY79" fmla="*/ 9913 h 10000"/>
                    <a:gd name="connsiteX80" fmla="*/ 5313 w 10000"/>
                    <a:gd name="connsiteY80" fmla="*/ 9913 h 10000"/>
                    <a:gd name="connsiteX81" fmla="*/ 5313 w 10000"/>
                    <a:gd name="connsiteY81" fmla="*/ 9913 h 10000"/>
                    <a:gd name="connsiteX82" fmla="*/ 5357 w 10000"/>
                    <a:gd name="connsiteY82" fmla="*/ 9913 h 10000"/>
                    <a:gd name="connsiteX83" fmla="*/ 5446 w 10000"/>
                    <a:gd name="connsiteY83" fmla="*/ 9795 h 10000"/>
                    <a:gd name="connsiteX84" fmla="*/ 5446 w 10000"/>
                    <a:gd name="connsiteY84" fmla="*/ 9795 h 10000"/>
                    <a:gd name="connsiteX85" fmla="*/ 5491 w 10000"/>
                    <a:gd name="connsiteY85" fmla="*/ 9795 h 10000"/>
                    <a:gd name="connsiteX86" fmla="*/ 5491 w 10000"/>
                    <a:gd name="connsiteY86" fmla="*/ 9795 h 10000"/>
                    <a:gd name="connsiteX87" fmla="*/ 5491 w 10000"/>
                    <a:gd name="connsiteY87" fmla="*/ 9795 h 10000"/>
                    <a:gd name="connsiteX88" fmla="*/ 5536 w 10000"/>
                    <a:gd name="connsiteY88" fmla="*/ 9795 h 10000"/>
                    <a:gd name="connsiteX89" fmla="*/ 5536 w 10000"/>
                    <a:gd name="connsiteY89" fmla="*/ 9679 h 10000"/>
                    <a:gd name="connsiteX90" fmla="*/ 5580 w 10000"/>
                    <a:gd name="connsiteY90" fmla="*/ 9679 h 10000"/>
                    <a:gd name="connsiteX91" fmla="*/ 5625 w 10000"/>
                    <a:gd name="connsiteY91" fmla="*/ 9563 h 10000"/>
                    <a:gd name="connsiteX92" fmla="*/ 5625 w 10000"/>
                    <a:gd name="connsiteY92" fmla="*/ 9563 h 10000"/>
                    <a:gd name="connsiteX93" fmla="*/ 5670 w 10000"/>
                    <a:gd name="connsiteY93" fmla="*/ 9563 h 10000"/>
                    <a:gd name="connsiteX94" fmla="*/ 5714 w 10000"/>
                    <a:gd name="connsiteY94" fmla="*/ 9563 h 10000"/>
                    <a:gd name="connsiteX95" fmla="*/ 5893 w 10000"/>
                    <a:gd name="connsiteY95" fmla="*/ 9213 h 10000"/>
                    <a:gd name="connsiteX96" fmla="*/ 6071 w 10000"/>
                    <a:gd name="connsiteY96" fmla="*/ 8979 h 10000"/>
                    <a:gd name="connsiteX97" fmla="*/ 6295 w 10000"/>
                    <a:gd name="connsiteY97" fmla="*/ 8630 h 10000"/>
                    <a:gd name="connsiteX98" fmla="*/ 6473 w 10000"/>
                    <a:gd name="connsiteY98" fmla="*/ 8280 h 10000"/>
                    <a:gd name="connsiteX99" fmla="*/ 6696 w 10000"/>
                    <a:gd name="connsiteY99" fmla="*/ 8046 h 10000"/>
                    <a:gd name="connsiteX100" fmla="*/ 6875 w 10000"/>
                    <a:gd name="connsiteY100" fmla="*/ 7696 h 10000"/>
                    <a:gd name="connsiteX101" fmla="*/ 7098 w 10000"/>
                    <a:gd name="connsiteY101" fmla="*/ 7464 h 10000"/>
                    <a:gd name="connsiteX102" fmla="*/ 7277 w 10000"/>
                    <a:gd name="connsiteY102" fmla="*/ 7114 h 10000"/>
                    <a:gd name="connsiteX103" fmla="*/ 7500 w 10000"/>
                    <a:gd name="connsiteY103" fmla="*/ 6764 h 10000"/>
                    <a:gd name="connsiteX104" fmla="*/ 7679 w 10000"/>
                    <a:gd name="connsiteY104" fmla="*/ 6531 h 10000"/>
                    <a:gd name="connsiteX105" fmla="*/ 7902 w 10000"/>
                    <a:gd name="connsiteY105" fmla="*/ 6181 h 10000"/>
                    <a:gd name="connsiteX106" fmla="*/ 8080 w 10000"/>
                    <a:gd name="connsiteY106" fmla="*/ 5947 h 10000"/>
                    <a:gd name="connsiteX107" fmla="*/ 8304 w 10000"/>
                    <a:gd name="connsiteY107" fmla="*/ 5597 h 10000"/>
                    <a:gd name="connsiteX108" fmla="*/ 8482 w 10000"/>
                    <a:gd name="connsiteY108" fmla="*/ 5248 h 10000"/>
                    <a:gd name="connsiteX109" fmla="*/ 8705 w 10000"/>
                    <a:gd name="connsiteY109" fmla="*/ 5015 h 10000"/>
                    <a:gd name="connsiteX110" fmla="*/ 8884 w 10000"/>
                    <a:gd name="connsiteY110" fmla="*/ 4665 h 10000"/>
                    <a:gd name="connsiteX111" fmla="*/ 9063 w 10000"/>
                    <a:gd name="connsiteY111" fmla="*/ 4432 h 10000"/>
                    <a:gd name="connsiteX112" fmla="*/ 9286 w 10000"/>
                    <a:gd name="connsiteY112" fmla="*/ 4082 h 10000"/>
                    <a:gd name="connsiteX113" fmla="*/ 9464 w 10000"/>
                    <a:gd name="connsiteY113" fmla="*/ 3732 h 10000"/>
                    <a:gd name="connsiteX114" fmla="*/ 9688 w 10000"/>
                    <a:gd name="connsiteY114" fmla="*/ 3498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32 w 10000"/>
                    <a:gd name="connsiteY120" fmla="*/ 3382 h 10000"/>
                    <a:gd name="connsiteX121" fmla="*/ 9777 w 10000"/>
                    <a:gd name="connsiteY121" fmla="*/ 3265 h 10000"/>
                    <a:gd name="connsiteX122" fmla="*/ 9777 w 10000"/>
                    <a:gd name="connsiteY122" fmla="*/ 3265 h 10000"/>
                    <a:gd name="connsiteX123" fmla="*/ 9777 w 10000"/>
                    <a:gd name="connsiteY123" fmla="*/ 3265 h 10000"/>
                    <a:gd name="connsiteX124" fmla="*/ 9911 w 10000"/>
                    <a:gd name="connsiteY124" fmla="*/ 2915 h 10000"/>
                    <a:gd name="connsiteX125" fmla="*/ 9911 w 10000"/>
                    <a:gd name="connsiteY125" fmla="*/ 2915 h 10000"/>
                    <a:gd name="connsiteX126" fmla="*/ 9911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799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682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9955 w 10000"/>
                    <a:gd name="connsiteY142" fmla="*/ 2565 h 10000"/>
                    <a:gd name="connsiteX143" fmla="*/ 10000 w 10000"/>
                    <a:gd name="connsiteY143" fmla="*/ 2449 h 10000"/>
                    <a:gd name="connsiteX144" fmla="*/ 10000 w 10000"/>
                    <a:gd name="connsiteY144" fmla="*/ 2449 h 10000"/>
                    <a:gd name="connsiteX145" fmla="*/ 10000 w 10000"/>
                    <a:gd name="connsiteY145" fmla="*/ 2449 h 10000"/>
                    <a:gd name="connsiteX146" fmla="*/ 10000 w 10000"/>
                    <a:gd name="connsiteY146" fmla="*/ 2333 h 10000"/>
                    <a:gd name="connsiteX147" fmla="*/ 10000 w 10000"/>
                    <a:gd name="connsiteY14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527 w 10000"/>
                    <a:gd name="connsiteY53" fmla="*/ 8280 h 10000"/>
                    <a:gd name="connsiteX54" fmla="*/ 3661 w 10000"/>
                    <a:gd name="connsiteY54" fmla="*/ 8513 h 10000"/>
                    <a:gd name="connsiteX55" fmla="*/ 3795 w 10000"/>
                    <a:gd name="connsiteY55" fmla="*/ 8746 h 10000"/>
                    <a:gd name="connsiteX56" fmla="*/ 3929 w 10000"/>
                    <a:gd name="connsiteY56" fmla="*/ 8979 h 10000"/>
                    <a:gd name="connsiteX57" fmla="*/ 4107 w 10000"/>
                    <a:gd name="connsiteY57" fmla="*/ 9213 h 10000"/>
                    <a:gd name="connsiteX58" fmla="*/ 4330 w 10000"/>
                    <a:gd name="connsiteY58" fmla="*/ 9563 h 10000"/>
                    <a:gd name="connsiteX59" fmla="*/ 4330 w 10000"/>
                    <a:gd name="connsiteY59" fmla="*/ 9563 h 10000"/>
                    <a:gd name="connsiteX60" fmla="*/ 4330 w 10000"/>
                    <a:gd name="connsiteY60" fmla="*/ 9563 h 10000"/>
                    <a:gd name="connsiteX61" fmla="*/ 4330 w 10000"/>
                    <a:gd name="connsiteY61" fmla="*/ 9563 h 10000"/>
                    <a:gd name="connsiteX62" fmla="*/ 4375 w 10000"/>
                    <a:gd name="connsiteY62" fmla="*/ 9563 h 10000"/>
                    <a:gd name="connsiteX63" fmla="*/ 4420 w 10000"/>
                    <a:gd name="connsiteY63" fmla="*/ 9679 h 10000"/>
                    <a:gd name="connsiteX64" fmla="*/ 4420 w 10000"/>
                    <a:gd name="connsiteY64" fmla="*/ 9679 h 10000"/>
                    <a:gd name="connsiteX65" fmla="*/ 4464 w 10000"/>
                    <a:gd name="connsiteY65" fmla="*/ 9679 h 10000"/>
                    <a:gd name="connsiteX66" fmla="*/ 4509 w 10000"/>
                    <a:gd name="connsiteY66" fmla="*/ 9795 h 10000"/>
                    <a:gd name="connsiteX67" fmla="*/ 4598 w 10000"/>
                    <a:gd name="connsiteY67" fmla="*/ 9795 h 10000"/>
                    <a:gd name="connsiteX68" fmla="*/ 4598 w 10000"/>
                    <a:gd name="connsiteY68" fmla="*/ 9795 h 10000"/>
                    <a:gd name="connsiteX69" fmla="*/ 4598 w 10000"/>
                    <a:gd name="connsiteY69" fmla="*/ 9795 h 10000"/>
                    <a:gd name="connsiteX70" fmla="*/ 4643 w 10000"/>
                    <a:gd name="connsiteY70" fmla="*/ 9913 h 10000"/>
                    <a:gd name="connsiteX71" fmla="*/ 4688 w 10000"/>
                    <a:gd name="connsiteY71" fmla="*/ 9913 h 10000"/>
                    <a:gd name="connsiteX72" fmla="*/ 4688 w 10000"/>
                    <a:gd name="connsiteY72" fmla="*/ 9913 h 10000"/>
                    <a:gd name="connsiteX73" fmla="*/ 4732 w 10000"/>
                    <a:gd name="connsiteY73" fmla="*/ 9913 h 10000"/>
                    <a:gd name="connsiteX74" fmla="*/ 4777 w 10000"/>
                    <a:gd name="connsiteY74" fmla="*/ 9913 h 10000"/>
                    <a:gd name="connsiteX75" fmla="*/ 4821 w 10000"/>
                    <a:gd name="connsiteY75" fmla="*/ 9913 h 10000"/>
                    <a:gd name="connsiteX76" fmla="*/ 5223 w 10000"/>
                    <a:gd name="connsiteY76" fmla="*/ 9913 h 10000"/>
                    <a:gd name="connsiteX77" fmla="*/ 5223 w 10000"/>
                    <a:gd name="connsiteY77" fmla="*/ 9913 h 10000"/>
                    <a:gd name="connsiteX78" fmla="*/ 5268 w 10000"/>
                    <a:gd name="connsiteY78" fmla="*/ 9913 h 10000"/>
                    <a:gd name="connsiteX79" fmla="*/ 5313 w 10000"/>
                    <a:gd name="connsiteY79" fmla="*/ 9913 h 10000"/>
                    <a:gd name="connsiteX80" fmla="*/ 5313 w 10000"/>
                    <a:gd name="connsiteY80" fmla="*/ 9913 h 10000"/>
                    <a:gd name="connsiteX81" fmla="*/ 5357 w 10000"/>
                    <a:gd name="connsiteY81" fmla="*/ 9913 h 10000"/>
                    <a:gd name="connsiteX82" fmla="*/ 5446 w 10000"/>
                    <a:gd name="connsiteY82" fmla="*/ 9795 h 10000"/>
                    <a:gd name="connsiteX83" fmla="*/ 5446 w 10000"/>
                    <a:gd name="connsiteY83" fmla="*/ 9795 h 10000"/>
                    <a:gd name="connsiteX84" fmla="*/ 5491 w 10000"/>
                    <a:gd name="connsiteY84" fmla="*/ 9795 h 10000"/>
                    <a:gd name="connsiteX85" fmla="*/ 5491 w 10000"/>
                    <a:gd name="connsiteY85" fmla="*/ 9795 h 10000"/>
                    <a:gd name="connsiteX86" fmla="*/ 5491 w 10000"/>
                    <a:gd name="connsiteY86" fmla="*/ 9795 h 10000"/>
                    <a:gd name="connsiteX87" fmla="*/ 5536 w 10000"/>
                    <a:gd name="connsiteY87" fmla="*/ 9795 h 10000"/>
                    <a:gd name="connsiteX88" fmla="*/ 5536 w 10000"/>
                    <a:gd name="connsiteY88" fmla="*/ 9679 h 10000"/>
                    <a:gd name="connsiteX89" fmla="*/ 5580 w 10000"/>
                    <a:gd name="connsiteY89" fmla="*/ 9679 h 10000"/>
                    <a:gd name="connsiteX90" fmla="*/ 5625 w 10000"/>
                    <a:gd name="connsiteY90" fmla="*/ 9563 h 10000"/>
                    <a:gd name="connsiteX91" fmla="*/ 5625 w 10000"/>
                    <a:gd name="connsiteY91" fmla="*/ 9563 h 10000"/>
                    <a:gd name="connsiteX92" fmla="*/ 5670 w 10000"/>
                    <a:gd name="connsiteY92" fmla="*/ 9563 h 10000"/>
                    <a:gd name="connsiteX93" fmla="*/ 5714 w 10000"/>
                    <a:gd name="connsiteY93" fmla="*/ 9563 h 10000"/>
                    <a:gd name="connsiteX94" fmla="*/ 5893 w 10000"/>
                    <a:gd name="connsiteY94" fmla="*/ 9213 h 10000"/>
                    <a:gd name="connsiteX95" fmla="*/ 6071 w 10000"/>
                    <a:gd name="connsiteY95" fmla="*/ 8979 h 10000"/>
                    <a:gd name="connsiteX96" fmla="*/ 6295 w 10000"/>
                    <a:gd name="connsiteY96" fmla="*/ 8630 h 10000"/>
                    <a:gd name="connsiteX97" fmla="*/ 6473 w 10000"/>
                    <a:gd name="connsiteY97" fmla="*/ 8280 h 10000"/>
                    <a:gd name="connsiteX98" fmla="*/ 6696 w 10000"/>
                    <a:gd name="connsiteY98" fmla="*/ 8046 h 10000"/>
                    <a:gd name="connsiteX99" fmla="*/ 6875 w 10000"/>
                    <a:gd name="connsiteY99" fmla="*/ 7696 h 10000"/>
                    <a:gd name="connsiteX100" fmla="*/ 7098 w 10000"/>
                    <a:gd name="connsiteY100" fmla="*/ 7464 h 10000"/>
                    <a:gd name="connsiteX101" fmla="*/ 7277 w 10000"/>
                    <a:gd name="connsiteY101" fmla="*/ 7114 h 10000"/>
                    <a:gd name="connsiteX102" fmla="*/ 7500 w 10000"/>
                    <a:gd name="connsiteY102" fmla="*/ 6764 h 10000"/>
                    <a:gd name="connsiteX103" fmla="*/ 7679 w 10000"/>
                    <a:gd name="connsiteY103" fmla="*/ 6531 h 10000"/>
                    <a:gd name="connsiteX104" fmla="*/ 7902 w 10000"/>
                    <a:gd name="connsiteY104" fmla="*/ 6181 h 10000"/>
                    <a:gd name="connsiteX105" fmla="*/ 8080 w 10000"/>
                    <a:gd name="connsiteY105" fmla="*/ 5947 h 10000"/>
                    <a:gd name="connsiteX106" fmla="*/ 8304 w 10000"/>
                    <a:gd name="connsiteY106" fmla="*/ 5597 h 10000"/>
                    <a:gd name="connsiteX107" fmla="*/ 8482 w 10000"/>
                    <a:gd name="connsiteY107" fmla="*/ 5248 h 10000"/>
                    <a:gd name="connsiteX108" fmla="*/ 8705 w 10000"/>
                    <a:gd name="connsiteY108" fmla="*/ 5015 h 10000"/>
                    <a:gd name="connsiteX109" fmla="*/ 8884 w 10000"/>
                    <a:gd name="connsiteY109" fmla="*/ 4665 h 10000"/>
                    <a:gd name="connsiteX110" fmla="*/ 9063 w 10000"/>
                    <a:gd name="connsiteY110" fmla="*/ 4432 h 10000"/>
                    <a:gd name="connsiteX111" fmla="*/ 9286 w 10000"/>
                    <a:gd name="connsiteY111" fmla="*/ 4082 h 10000"/>
                    <a:gd name="connsiteX112" fmla="*/ 9464 w 10000"/>
                    <a:gd name="connsiteY112" fmla="*/ 3732 h 10000"/>
                    <a:gd name="connsiteX113" fmla="*/ 9688 w 10000"/>
                    <a:gd name="connsiteY113" fmla="*/ 3498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32 w 10000"/>
                    <a:gd name="connsiteY119" fmla="*/ 3382 h 10000"/>
                    <a:gd name="connsiteX120" fmla="*/ 9777 w 10000"/>
                    <a:gd name="connsiteY120" fmla="*/ 3265 h 10000"/>
                    <a:gd name="connsiteX121" fmla="*/ 9777 w 10000"/>
                    <a:gd name="connsiteY121" fmla="*/ 3265 h 10000"/>
                    <a:gd name="connsiteX122" fmla="*/ 9777 w 10000"/>
                    <a:gd name="connsiteY122" fmla="*/ 3265 h 10000"/>
                    <a:gd name="connsiteX123" fmla="*/ 9911 w 10000"/>
                    <a:gd name="connsiteY123" fmla="*/ 2915 h 10000"/>
                    <a:gd name="connsiteX124" fmla="*/ 9911 w 10000"/>
                    <a:gd name="connsiteY124" fmla="*/ 2915 h 10000"/>
                    <a:gd name="connsiteX125" fmla="*/ 9911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799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682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9955 w 10000"/>
                    <a:gd name="connsiteY141" fmla="*/ 2565 h 10000"/>
                    <a:gd name="connsiteX142" fmla="*/ 10000 w 10000"/>
                    <a:gd name="connsiteY142" fmla="*/ 2449 h 10000"/>
                    <a:gd name="connsiteX143" fmla="*/ 10000 w 10000"/>
                    <a:gd name="connsiteY143" fmla="*/ 2449 h 10000"/>
                    <a:gd name="connsiteX144" fmla="*/ 10000 w 10000"/>
                    <a:gd name="connsiteY144" fmla="*/ 2449 h 10000"/>
                    <a:gd name="connsiteX145" fmla="*/ 10000 w 10000"/>
                    <a:gd name="connsiteY145" fmla="*/ 2333 h 10000"/>
                    <a:gd name="connsiteX146" fmla="*/ 10000 w 10000"/>
                    <a:gd name="connsiteY14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661 w 10000"/>
                    <a:gd name="connsiteY53" fmla="*/ 8513 h 10000"/>
                    <a:gd name="connsiteX54" fmla="*/ 3795 w 10000"/>
                    <a:gd name="connsiteY54" fmla="*/ 8746 h 10000"/>
                    <a:gd name="connsiteX55" fmla="*/ 3929 w 10000"/>
                    <a:gd name="connsiteY55" fmla="*/ 8979 h 10000"/>
                    <a:gd name="connsiteX56" fmla="*/ 4107 w 10000"/>
                    <a:gd name="connsiteY56" fmla="*/ 9213 h 10000"/>
                    <a:gd name="connsiteX57" fmla="*/ 4330 w 10000"/>
                    <a:gd name="connsiteY57" fmla="*/ 9563 h 10000"/>
                    <a:gd name="connsiteX58" fmla="*/ 4330 w 10000"/>
                    <a:gd name="connsiteY58" fmla="*/ 9563 h 10000"/>
                    <a:gd name="connsiteX59" fmla="*/ 4330 w 10000"/>
                    <a:gd name="connsiteY59" fmla="*/ 9563 h 10000"/>
                    <a:gd name="connsiteX60" fmla="*/ 4330 w 10000"/>
                    <a:gd name="connsiteY60" fmla="*/ 9563 h 10000"/>
                    <a:gd name="connsiteX61" fmla="*/ 4375 w 10000"/>
                    <a:gd name="connsiteY61" fmla="*/ 9563 h 10000"/>
                    <a:gd name="connsiteX62" fmla="*/ 4420 w 10000"/>
                    <a:gd name="connsiteY62" fmla="*/ 9679 h 10000"/>
                    <a:gd name="connsiteX63" fmla="*/ 4420 w 10000"/>
                    <a:gd name="connsiteY63" fmla="*/ 9679 h 10000"/>
                    <a:gd name="connsiteX64" fmla="*/ 4464 w 10000"/>
                    <a:gd name="connsiteY64" fmla="*/ 9679 h 10000"/>
                    <a:gd name="connsiteX65" fmla="*/ 4509 w 10000"/>
                    <a:gd name="connsiteY65" fmla="*/ 9795 h 10000"/>
                    <a:gd name="connsiteX66" fmla="*/ 4598 w 10000"/>
                    <a:gd name="connsiteY66" fmla="*/ 9795 h 10000"/>
                    <a:gd name="connsiteX67" fmla="*/ 4598 w 10000"/>
                    <a:gd name="connsiteY67" fmla="*/ 9795 h 10000"/>
                    <a:gd name="connsiteX68" fmla="*/ 4598 w 10000"/>
                    <a:gd name="connsiteY68" fmla="*/ 9795 h 10000"/>
                    <a:gd name="connsiteX69" fmla="*/ 4643 w 10000"/>
                    <a:gd name="connsiteY69" fmla="*/ 9913 h 10000"/>
                    <a:gd name="connsiteX70" fmla="*/ 4688 w 10000"/>
                    <a:gd name="connsiteY70" fmla="*/ 9913 h 10000"/>
                    <a:gd name="connsiteX71" fmla="*/ 4688 w 10000"/>
                    <a:gd name="connsiteY71" fmla="*/ 9913 h 10000"/>
                    <a:gd name="connsiteX72" fmla="*/ 4732 w 10000"/>
                    <a:gd name="connsiteY72" fmla="*/ 9913 h 10000"/>
                    <a:gd name="connsiteX73" fmla="*/ 4777 w 10000"/>
                    <a:gd name="connsiteY73" fmla="*/ 9913 h 10000"/>
                    <a:gd name="connsiteX74" fmla="*/ 4821 w 10000"/>
                    <a:gd name="connsiteY74" fmla="*/ 9913 h 10000"/>
                    <a:gd name="connsiteX75" fmla="*/ 5223 w 10000"/>
                    <a:gd name="connsiteY75" fmla="*/ 9913 h 10000"/>
                    <a:gd name="connsiteX76" fmla="*/ 5223 w 10000"/>
                    <a:gd name="connsiteY76" fmla="*/ 9913 h 10000"/>
                    <a:gd name="connsiteX77" fmla="*/ 5268 w 10000"/>
                    <a:gd name="connsiteY77" fmla="*/ 9913 h 10000"/>
                    <a:gd name="connsiteX78" fmla="*/ 5313 w 10000"/>
                    <a:gd name="connsiteY78" fmla="*/ 9913 h 10000"/>
                    <a:gd name="connsiteX79" fmla="*/ 5313 w 10000"/>
                    <a:gd name="connsiteY79" fmla="*/ 9913 h 10000"/>
                    <a:gd name="connsiteX80" fmla="*/ 5357 w 10000"/>
                    <a:gd name="connsiteY80" fmla="*/ 9913 h 10000"/>
                    <a:gd name="connsiteX81" fmla="*/ 5446 w 10000"/>
                    <a:gd name="connsiteY81" fmla="*/ 9795 h 10000"/>
                    <a:gd name="connsiteX82" fmla="*/ 5446 w 10000"/>
                    <a:gd name="connsiteY82" fmla="*/ 9795 h 10000"/>
                    <a:gd name="connsiteX83" fmla="*/ 5491 w 10000"/>
                    <a:gd name="connsiteY83" fmla="*/ 9795 h 10000"/>
                    <a:gd name="connsiteX84" fmla="*/ 5491 w 10000"/>
                    <a:gd name="connsiteY84" fmla="*/ 9795 h 10000"/>
                    <a:gd name="connsiteX85" fmla="*/ 5491 w 10000"/>
                    <a:gd name="connsiteY85" fmla="*/ 9795 h 10000"/>
                    <a:gd name="connsiteX86" fmla="*/ 5536 w 10000"/>
                    <a:gd name="connsiteY86" fmla="*/ 9795 h 10000"/>
                    <a:gd name="connsiteX87" fmla="*/ 5536 w 10000"/>
                    <a:gd name="connsiteY87" fmla="*/ 9679 h 10000"/>
                    <a:gd name="connsiteX88" fmla="*/ 5580 w 10000"/>
                    <a:gd name="connsiteY88" fmla="*/ 9679 h 10000"/>
                    <a:gd name="connsiteX89" fmla="*/ 5625 w 10000"/>
                    <a:gd name="connsiteY89" fmla="*/ 9563 h 10000"/>
                    <a:gd name="connsiteX90" fmla="*/ 5625 w 10000"/>
                    <a:gd name="connsiteY90" fmla="*/ 9563 h 10000"/>
                    <a:gd name="connsiteX91" fmla="*/ 5670 w 10000"/>
                    <a:gd name="connsiteY91" fmla="*/ 9563 h 10000"/>
                    <a:gd name="connsiteX92" fmla="*/ 5714 w 10000"/>
                    <a:gd name="connsiteY92" fmla="*/ 9563 h 10000"/>
                    <a:gd name="connsiteX93" fmla="*/ 5893 w 10000"/>
                    <a:gd name="connsiteY93" fmla="*/ 9213 h 10000"/>
                    <a:gd name="connsiteX94" fmla="*/ 6071 w 10000"/>
                    <a:gd name="connsiteY94" fmla="*/ 8979 h 10000"/>
                    <a:gd name="connsiteX95" fmla="*/ 6295 w 10000"/>
                    <a:gd name="connsiteY95" fmla="*/ 8630 h 10000"/>
                    <a:gd name="connsiteX96" fmla="*/ 6473 w 10000"/>
                    <a:gd name="connsiteY96" fmla="*/ 8280 h 10000"/>
                    <a:gd name="connsiteX97" fmla="*/ 6696 w 10000"/>
                    <a:gd name="connsiteY97" fmla="*/ 8046 h 10000"/>
                    <a:gd name="connsiteX98" fmla="*/ 6875 w 10000"/>
                    <a:gd name="connsiteY98" fmla="*/ 7696 h 10000"/>
                    <a:gd name="connsiteX99" fmla="*/ 7098 w 10000"/>
                    <a:gd name="connsiteY99" fmla="*/ 7464 h 10000"/>
                    <a:gd name="connsiteX100" fmla="*/ 7277 w 10000"/>
                    <a:gd name="connsiteY100" fmla="*/ 7114 h 10000"/>
                    <a:gd name="connsiteX101" fmla="*/ 7500 w 10000"/>
                    <a:gd name="connsiteY101" fmla="*/ 6764 h 10000"/>
                    <a:gd name="connsiteX102" fmla="*/ 7679 w 10000"/>
                    <a:gd name="connsiteY102" fmla="*/ 6531 h 10000"/>
                    <a:gd name="connsiteX103" fmla="*/ 7902 w 10000"/>
                    <a:gd name="connsiteY103" fmla="*/ 6181 h 10000"/>
                    <a:gd name="connsiteX104" fmla="*/ 8080 w 10000"/>
                    <a:gd name="connsiteY104" fmla="*/ 5947 h 10000"/>
                    <a:gd name="connsiteX105" fmla="*/ 8304 w 10000"/>
                    <a:gd name="connsiteY105" fmla="*/ 5597 h 10000"/>
                    <a:gd name="connsiteX106" fmla="*/ 8482 w 10000"/>
                    <a:gd name="connsiteY106" fmla="*/ 5248 h 10000"/>
                    <a:gd name="connsiteX107" fmla="*/ 8705 w 10000"/>
                    <a:gd name="connsiteY107" fmla="*/ 5015 h 10000"/>
                    <a:gd name="connsiteX108" fmla="*/ 8884 w 10000"/>
                    <a:gd name="connsiteY108" fmla="*/ 4665 h 10000"/>
                    <a:gd name="connsiteX109" fmla="*/ 9063 w 10000"/>
                    <a:gd name="connsiteY109" fmla="*/ 4432 h 10000"/>
                    <a:gd name="connsiteX110" fmla="*/ 9286 w 10000"/>
                    <a:gd name="connsiteY110" fmla="*/ 4082 h 10000"/>
                    <a:gd name="connsiteX111" fmla="*/ 9464 w 10000"/>
                    <a:gd name="connsiteY111" fmla="*/ 3732 h 10000"/>
                    <a:gd name="connsiteX112" fmla="*/ 9688 w 10000"/>
                    <a:gd name="connsiteY112" fmla="*/ 3498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32 w 10000"/>
                    <a:gd name="connsiteY118" fmla="*/ 3382 h 10000"/>
                    <a:gd name="connsiteX119" fmla="*/ 9777 w 10000"/>
                    <a:gd name="connsiteY119" fmla="*/ 3265 h 10000"/>
                    <a:gd name="connsiteX120" fmla="*/ 9777 w 10000"/>
                    <a:gd name="connsiteY120" fmla="*/ 3265 h 10000"/>
                    <a:gd name="connsiteX121" fmla="*/ 9777 w 10000"/>
                    <a:gd name="connsiteY121" fmla="*/ 3265 h 10000"/>
                    <a:gd name="connsiteX122" fmla="*/ 9911 w 10000"/>
                    <a:gd name="connsiteY122" fmla="*/ 2915 h 10000"/>
                    <a:gd name="connsiteX123" fmla="*/ 9911 w 10000"/>
                    <a:gd name="connsiteY123" fmla="*/ 2915 h 10000"/>
                    <a:gd name="connsiteX124" fmla="*/ 9911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799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682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9955 w 10000"/>
                    <a:gd name="connsiteY140" fmla="*/ 2565 h 10000"/>
                    <a:gd name="connsiteX141" fmla="*/ 10000 w 10000"/>
                    <a:gd name="connsiteY141" fmla="*/ 2449 h 10000"/>
                    <a:gd name="connsiteX142" fmla="*/ 10000 w 10000"/>
                    <a:gd name="connsiteY142" fmla="*/ 2449 h 10000"/>
                    <a:gd name="connsiteX143" fmla="*/ 10000 w 10000"/>
                    <a:gd name="connsiteY143" fmla="*/ 2449 h 10000"/>
                    <a:gd name="connsiteX144" fmla="*/ 10000 w 10000"/>
                    <a:gd name="connsiteY144" fmla="*/ 2333 h 10000"/>
                    <a:gd name="connsiteX145" fmla="*/ 10000 w 10000"/>
                    <a:gd name="connsiteY14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795 w 10000"/>
                    <a:gd name="connsiteY53" fmla="*/ 8746 h 10000"/>
                    <a:gd name="connsiteX54" fmla="*/ 3929 w 10000"/>
                    <a:gd name="connsiteY54" fmla="*/ 8979 h 10000"/>
                    <a:gd name="connsiteX55" fmla="*/ 4107 w 10000"/>
                    <a:gd name="connsiteY55" fmla="*/ 9213 h 10000"/>
                    <a:gd name="connsiteX56" fmla="*/ 4330 w 10000"/>
                    <a:gd name="connsiteY56" fmla="*/ 9563 h 10000"/>
                    <a:gd name="connsiteX57" fmla="*/ 4330 w 10000"/>
                    <a:gd name="connsiteY57" fmla="*/ 9563 h 10000"/>
                    <a:gd name="connsiteX58" fmla="*/ 4330 w 10000"/>
                    <a:gd name="connsiteY58" fmla="*/ 9563 h 10000"/>
                    <a:gd name="connsiteX59" fmla="*/ 4330 w 10000"/>
                    <a:gd name="connsiteY59" fmla="*/ 9563 h 10000"/>
                    <a:gd name="connsiteX60" fmla="*/ 4375 w 10000"/>
                    <a:gd name="connsiteY60" fmla="*/ 9563 h 10000"/>
                    <a:gd name="connsiteX61" fmla="*/ 4420 w 10000"/>
                    <a:gd name="connsiteY61" fmla="*/ 9679 h 10000"/>
                    <a:gd name="connsiteX62" fmla="*/ 4420 w 10000"/>
                    <a:gd name="connsiteY62" fmla="*/ 9679 h 10000"/>
                    <a:gd name="connsiteX63" fmla="*/ 4464 w 10000"/>
                    <a:gd name="connsiteY63" fmla="*/ 9679 h 10000"/>
                    <a:gd name="connsiteX64" fmla="*/ 4509 w 10000"/>
                    <a:gd name="connsiteY64" fmla="*/ 9795 h 10000"/>
                    <a:gd name="connsiteX65" fmla="*/ 4598 w 10000"/>
                    <a:gd name="connsiteY65" fmla="*/ 9795 h 10000"/>
                    <a:gd name="connsiteX66" fmla="*/ 4598 w 10000"/>
                    <a:gd name="connsiteY66" fmla="*/ 9795 h 10000"/>
                    <a:gd name="connsiteX67" fmla="*/ 4598 w 10000"/>
                    <a:gd name="connsiteY67" fmla="*/ 9795 h 10000"/>
                    <a:gd name="connsiteX68" fmla="*/ 4643 w 10000"/>
                    <a:gd name="connsiteY68" fmla="*/ 9913 h 10000"/>
                    <a:gd name="connsiteX69" fmla="*/ 4688 w 10000"/>
                    <a:gd name="connsiteY69" fmla="*/ 9913 h 10000"/>
                    <a:gd name="connsiteX70" fmla="*/ 4688 w 10000"/>
                    <a:gd name="connsiteY70" fmla="*/ 9913 h 10000"/>
                    <a:gd name="connsiteX71" fmla="*/ 4732 w 10000"/>
                    <a:gd name="connsiteY71" fmla="*/ 9913 h 10000"/>
                    <a:gd name="connsiteX72" fmla="*/ 4777 w 10000"/>
                    <a:gd name="connsiteY72" fmla="*/ 9913 h 10000"/>
                    <a:gd name="connsiteX73" fmla="*/ 4821 w 10000"/>
                    <a:gd name="connsiteY73" fmla="*/ 9913 h 10000"/>
                    <a:gd name="connsiteX74" fmla="*/ 5223 w 10000"/>
                    <a:gd name="connsiteY74" fmla="*/ 9913 h 10000"/>
                    <a:gd name="connsiteX75" fmla="*/ 5223 w 10000"/>
                    <a:gd name="connsiteY75" fmla="*/ 9913 h 10000"/>
                    <a:gd name="connsiteX76" fmla="*/ 5268 w 10000"/>
                    <a:gd name="connsiteY76" fmla="*/ 9913 h 10000"/>
                    <a:gd name="connsiteX77" fmla="*/ 5313 w 10000"/>
                    <a:gd name="connsiteY77" fmla="*/ 9913 h 10000"/>
                    <a:gd name="connsiteX78" fmla="*/ 5313 w 10000"/>
                    <a:gd name="connsiteY78" fmla="*/ 9913 h 10000"/>
                    <a:gd name="connsiteX79" fmla="*/ 5357 w 10000"/>
                    <a:gd name="connsiteY79" fmla="*/ 9913 h 10000"/>
                    <a:gd name="connsiteX80" fmla="*/ 5446 w 10000"/>
                    <a:gd name="connsiteY80" fmla="*/ 9795 h 10000"/>
                    <a:gd name="connsiteX81" fmla="*/ 5446 w 10000"/>
                    <a:gd name="connsiteY81" fmla="*/ 9795 h 10000"/>
                    <a:gd name="connsiteX82" fmla="*/ 5491 w 10000"/>
                    <a:gd name="connsiteY82" fmla="*/ 9795 h 10000"/>
                    <a:gd name="connsiteX83" fmla="*/ 5491 w 10000"/>
                    <a:gd name="connsiteY83" fmla="*/ 9795 h 10000"/>
                    <a:gd name="connsiteX84" fmla="*/ 5491 w 10000"/>
                    <a:gd name="connsiteY84" fmla="*/ 9795 h 10000"/>
                    <a:gd name="connsiteX85" fmla="*/ 5536 w 10000"/>
                    <a:gd name="connsiteY85" fmla="*/ 9795 h 10000"/>
                    <a:gd name="connsiteX86" fmla="*/ 5536 w 10000"/>
                    <a:gd name="connsiteY86" fmla="*/ 9679 h 10000"/>
                    <a:gd name="connsiteX87" fmla="*/ 5580 w 10000"/>
                    <a:gd name="connsiteY87" fmla="*/ 9679 h 10000"/>
                    <a:gd name="connsiteX88" fmla="*/ 5625 w 10000"/>
                    <a:gd name="connsiteY88" fmla="*/ 9563 h 10000"/>
                    <a:gd name="connsiteX89" fmla="*/ 5625 w 10000"/>
                    <a:gd name="connsiteY89" fmla="*/ 9563 h 10000"/>
                    <a:gd name="connsiteX90" fmla="*/ 5670 w 10000"/>
                    <a:gd name="connsiteY90" fmla="*/ 9563 h 10000"/>
                    <a:gd name="connsiteX91" fmla="*/ 5714 w 10000"/>
                    <a:gd name="connsiteY91" fmla="*/ 9563 h 10000"/>
                    <a:gd name="connsiteX92" fmla="*/ 5893 w 10000"/>
                    <a:gd name="connsiteY92" fmla="*/ 9213 h 10000"/>
                    <a:gd name="connsiteX93" fmla="*/ 6071 w 10000"/>
                    <a:gd name="connsiteY93" fmla="*/ 8979 h 10000"/>
                    <a:gd name="connsiteX94" fmla="*/ 6295 w 10000"/>
                    <a:gd name="connsiteY94" fmla="*/ 8630 h 10000"/>
                    <a:gd name="connsiteX95" fmla="*/ 6473 w 10000"/>
                    <a:gd name="connsiteY95" fmla="*/ 8280 h 10000"/>
                    <a:gd name="connsiteX96" fmla="*/ 6696 w 10000"/>
                    <a:gd name="connsiteY96" fmla="*/ 8046 h 10000"/>
                    <a:gd name="connsiteX97" fmla="*/ 6875 w 10000"/>
                    <a:gd name="connsiteY97" fmla="*/ 7696 h 10000"/>
                    <a:gd name="connsiteX98" fmla="*/ 7098 w 10000"/>
                    <a:gd name="connsiteY98" fmla="*/ 7464 h 10000"/>
                    <a:gd name="connsiteX99" fmla="*/ 7277 w 10000"/>
                    <a:gd name="connsiteY99" fmla="*/ 7114 h 10000"/>
                    <a:gd name="connsiteX100" fmla="*/ 7500 w 10000"/>
                    <a:gd name="connsiteY100" fmla="*/ 6764 h 10000"/>
                    <a:gd name="connsiteX101" fmla="*/ 7679 w 10000"/>
                    <a:gd name="connsiteY101" fmla="*/ 6531 h 10000"/>
                    <a:gd name="connsiteX102" fmla="*/ 7902 w 10000"/>
                    <a:gd name="connsiteY102" fmla="*/ 6181 h 10000"/>
                    <a:gd name="connsiteX103" fmla="*/ 8080 w 10000"/>
                    <a:gd name="connsiteY103" fmla="*/ 5947 h 10000"/>
                    <a:gd name="connsiteX104" fmla="*/ 8304 w 10000"/>
                    <a:gd name="connsiteY104" fmla="*/ 5597 h 10000"/>
                    <a:gd name="connsiteX105" fmla="*/ 8482 w 10000"/>
                    <a:gd name="connsiteY105" fmla="*/ 5248 h 10000"/>
                    <a:gd name="connsiteX106" fmla="*/ 8705 w 10000"/>
                    <a:gd name="connsiteY106" fmla="*/ 5015 h 10000"/>
                    <a:gd name="connsiteX107" fmla="*/ 8884 w 10000"/>
                    <a:gd name="connsiteY107" fmla="*/ 4665 h 10000"/>
                    <a:gd name="connsiteX108" fmla="*/ 9063 w 10000"/>
                    <a:gd name="connsiteY108" fmla="*/ 4432 h 10000"/>
                    <a:gd name="connsiteX109" fmla="*/ 9286 w 10000"/>
                    <a:gd name="connsiteY109" fmla="*/ 4082 h 10000"/>
                    <a:gd name="connsiteX110" fmla="*/ 9464 w 10000"/>
                    <a:gd name="connsiteY110" fmla="*/ 3732 h 10000"/>
                    <a:gd name="connsiteX111" fmla="*/ 9688 w 10000"/>
                    <a:gd name="connsiteY111" fmla="*/ 3498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32 w 10000"/>
                    <a:gd name="connsiteY117" fmla="*/ 3382 h 10000"/>
                    <a:gd name="connsiteX118" fmla="*/ 9777 w 10000"/>
                    <a:gd name="connsiteY118" fmla="*/ 3265 h 10000"/>
                    <a:gd name="connsiteX119" fmla="*/ 9777 w 10000"/>
                    <a:gd name="connsiteY119" fmla="*/ 3265 h 10000"/>
                    <a:gd name="connsiteX120" fmla="*/ 9777 w 10000"/>
                    <a:gd name="connsiteY120" fmla="*/ 3265 h 10000"/>
                    <a:gd name="connsiteX121" fmla="*/ 9911 w 10000"/>
                    <a:gd name="connsiteY121" fmla="*/ 2915 h 10000"/>
                    <a:gd name="connsiteX122" fmla="*/ 9911 w 10000"/>
                    <a:gd name="connsiteY122" fmla="*/ 2915 h 10000"/>
                    <a:gd name="connsiteX123" fmla="*/ 9911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799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682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9955 w 10000"/>
                    <a:gd name="connsiteY139" fmla="*/ 2565 h 10000"/>
                    <a:gd name="connsiteX140" fmla="*/ 10000 w 10000"/>
                    <a:gd name="connsiteY140" fmla="*/ 2449 h 10000"/>
                    <a:gd name="connsiteX141" fmla="*/ 10000 w 10000"/>
                    <a:gd name="connsiteY141" fmla="*/ 2449 h 10000"/>
                    <a:gd name="connsiteX142" fmla="*/ 10000 w 10000"/>
                    <a:gd name="connsiteY142" fmla="*/ 2449 h 10000"/>
                    <a:gd name="connsiteX143" fmla="*/ 10000 w 10000"/>
                    <a:gd name="connsiteY143" fmla="*/ 2333 h 10000"/>
                    <a:gd name="connsiteX144" fmla="*/ 10000 w 10000"/>
                    <a:gd name="connsiteY14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3929 w 10000"/>
                    <a:gd name="connsiteY53" fmla="*/ 8979 h 10000"/>
                    <a:gd name="connsiteX54" fmla="*/ 4107 w 10000"/>
                    <a:gd name="connsiteY54" fmla="*/ 9213 h 10000"/>
                    <a:gd name="connsiteX55" fmla="*/ 4330 w 10000"/>
                    <a:gd name="connsiteY55" fmla="*/ 9563 h 10000"/>
                    <a:gd name="connsiteX56" fmla="*/ 4330 w 10000"/>
                    <a:gd name="connsiteY56" fmla="*/ 9563 h 10000"/>
                    <a:gd name="connsiteX57" fmla="*/ 4330 w 10000"/>
                    <a:gd name="connsiteY57" fmla="*/ 9563 h 10000"/>
                    <a:gd name="connsiteX58" fmla="*/ 4330 w 10000"/>
                    <a:gd name="connsiteY58" fmla="*/ 9563 h 10000"/>
                    <a:gd name="connsiteX59" fmla="*/ 4375 w 10000"/>
                    <a:gd name="connsiteY59" fmla="*/ 9563 h 10000"/>
                    <a:gd name="connsiteX60" fmla="*/ 4420 w 10000"/>
                    <a:gd name="connsiteY60" fmla="*/ 9679 h 10000"/>
                    <a:gd name="connsiteX61" fmla="*/ 4420 w 10000"/>
                    <a:gd name="connsiteY61" fmla="*/ 9679 h 10000"/>
                    <a:gd name="connsiteX62" fmla="*/ 4464 w 10000"/>
                    <a:gd name="connsiteY62" fmla="*/ 9679 h 10000"/>
                    <a:gd name="connsiteX63" fmla="*/ 4509 w 10000"/>
                    <a:gd name="connsiteY63" fmla="*/ 9795 h 10000"/>
                    <a:gd name="connsiteX64" fmla="*/ 4598 w 10000"/>
                    <a:gd name="connsiteY64" fmla="*/ 9795 h 10000"/>
                    <a:gd name="connsiteX65" fmla="*/ 4598 w 10000"/>
                    <a:gd name="connsiteY65" fmla="*/ 9795 h 10000"/>
                    <a:gd name="connsiteX66" fmla="*/ 4598 w 10000"/>
                    <a:gd name="connsiteY66" fmla="*/ 9795 h 10000"/>
                    <a:gd name="connsiteX67" fmla="*/ 4643 w 10000"/>
                    <a:gd name="connsiteY67" fmla="*/ 9913 h 10000"/>
                    <a:gd name="connsiteX68" fmla="*/ 4688 w 10000"/>
                    <a:gd name="connsiteY68" fmla="*/ 9913 h 10000"/>
                    <a:gd name="connsiteX69" fmla="*/ 4688 w 10000"/>
                    <a:gd name="connsiteY69" fmla="*/ 9913 h 10000"/>
                    <a:gd name="connsiteX70" fmla="*/ 4732 w 10000"/>
                    <a:gd name="connsiteY70" fmla="*/ 9913 h 10000"/>
                    <a:gd name="connsiteX71" fmla="*/ 4777 w 10000"/>
                    <a:gd name="connsiteY71" fmla="*/ 9913 h 10000"/>
                    <a:gd name="connsiteX72" fmla="*/ 4821 w 10000"/>
                    <a:gd name="connsiteY72" fmla="*/ 9913 h 10000"/>
                    <a:gd name="connsiteX73" fmla="*/ 5223 w 10000"/>
                    <a:gd name="connsiteY73" fmla="*/ 9913 h 10000"/>
                    <a:gd name="connsiteX74" fmla="*/ 5223 w 10000"/>
                    <a:gd name="connsiteY74" fmla="*/ 9913 h 10000"/>
                    <a:gd name="connsiteX75" fmla="*/ 5268 w 10000"/>
                    <a:gd name="connsiteY75" fmla="*/ 9913 h 10000"/>
                    <a:gd name="connsiteX76" fmla="*/ 5313 w 10000"/>
                    <a:gd name="connsiteY76" fmla="*/ 9913 h 10000"/>
                    <a:gd name="connsiteX77" fmla="*/ 5313 w 10000"/>
                    <a:gd name="connsiteY77" fmla="*/ 9913 h 10000"/>
                    <a:gd name="connsiteX78" fmla="*/ 5357 w 10000"/>
                    <a:gd name="connsiteY78" fmla="*/ 9913 h 10000"/>
                    <a:gd name="connsiteX79" fmla="*/ 5446 w 10000"/>
                    <a:gd name="connsiteY79" fmla="*/ 9795 h 10000"/>
                    <a:gd name="connsiteX80" fmla="*/ 5446 w 10000"/>
                    <a:gd name="connsiteY80" fmla="*/ 9795 h 10000"/>
                    <a:gd name="connsiteX81" fmla="*/ 5491 w 10000"/>
                    <a:gd name="connsiteY81" fmla="*/ 9795 h 10000"/>
                    <a:gd name="connsiteX82" fmla="*/ 5491 w 10000"/>
                    <a:gd name="connsiteY82" fmla="*/ 9795 h 10000"/>
                    <a:gd name="connsiteX83" fmla="*/ 5491 w 10000"/>
                    <a:gd name="connsiteY83" fmla="*/ 9795 h 10000"/>
                    <a:gd name="connsiteX84" fmla="*/ 5536 w 10000"/>
                    <a:gd name="connsiteY84" fmla="*/ 9795 h 10000"/>
                    <a:gd name="connsiteX85" fmla="*/ 5536 w 10000"/>
                    <a:gd name="connsiteY85" fmla="*/ 9679 h 10000"/>
                    <a:gd name="connsiteX86" fmla="*/ 5580 w 10000"/>
                    <a:gd name="connsiteY86" fmla="*/ 9679 h 10000"/>
                    <a:gd name="connsiteX87" fmla="*/ 5625 w 10000"/>
                    <a:gd name="connsiteY87" fmla="*/ 9563 h 10000"/>
                    <a:gd name="connsiteX88" fmla="*/ 5625 w 10000"/>
                    <a:gd name="connsiteY88" fmla="*/ 9563 h 10000"/>
                    <a:gd name="connsiteX89" fmla="*/ 5670 w 10000"/>
                    <a:gd name="connsiteY89" fmla="*/ 9563 h 10000"/>
                    <a:gd name="connsiteX90" fmla="*/ 5714 w 10000"/>
                    <a:gd name="connsiteY90" fmla="*/ 9563 h 10000"/>
                    <a:gd name="connsiteX91" fmla="*/ 5893 w 10000"/>
                    <a:gd name="connsiteY91" fmla="*/ 9213 h 10000"/>
                    <a:gd name="connsiteX92" fmla="*/ 6071 w 10000"/>
                    <a:gd name="connsiteY92" fmla="*/ 8979 h 10000"/>
                    <a:gd name="connsiteX93" fmla="*/ 6295 w 10000"/>
                    <a:gd name="connsiteY93" fmla="*/ 8630 h 10000"/>
                    <a:gd name="connsiteX94" fmla="*/ 6473 w 10000"/>
                    <a:gd name="connsiteY94" fmla="*/ 8280 h 10000"/>
                    <a:gd name="connsiteX95" fmla="*/ 6696 w 10000"/>
                    <a:gd name="connsiteY95" fmla="*/ 8046 h 10000"/>
                    <a:gd name="connsiteX96" fmla="*/ 6875 w 10000"/>
                    <a:gd name="connsiteY96" fmla="*/ 7696 h 10000"/>
                    <a:gd name="connsiteX97" fmla="*/ 7098 w 10000"/>
                    <a:gd name="connsiteY97" fmla="*/ 7464 h 10000"/>
                    <a:gd name="connsiteX98" fmla="*/ 7277 w 10000"/>
                    <a:gd name="connsiteY98" fmla="*/ 7114 h 10000"/>
                    <a:gd name="connsiteX99" fmla="*/ 7500 w 10000"/>
                    <a:gd name="connsiteY99" fmla="*/ 6764 h 10000"/>
                    <a:gd name="connsiteX100" fmla="*/ 7679 w 10000"/>
                    <a:gd name="connsiteY100" fmla="*/ 6531 h 10000"/>
                    <a:gd name="connsiteX101" fmla="*/ 7902 w 10000"/>
                    <a:gd name="connsiteY101" fmla="*/ 6181 h 10000"/>
                    <a:gd name="connsiteX102" fmla="*/ 8080 w 10000"/>
                    <a:gd name="connsiteY102" fmla="*/ 5947 h 10000"/>
                    <a:gd name="connsiteX103" fmla="*/ 8304 w 10000"/>
                    <a:gd name="connsiteY103" fmla="*/ 5597 h 10000"/>
                    <a:gd name="connsiteX104" fmla="*/ 8482 w 10000"/>
                    <a:gd name="connsiteY104" fmla="*/ 5248 h 10000"/>
                    <a:gd name="connsiteX105" fmla="*/ 8705 w 10000"/>
                    <a:gd name="connsiteY105" fmla="*/ 5015 h 10000"/>
                    <a:gd name="connsiteX106" fmla="*/ 8884 w 10000"/>
                    <a:gd name="connsiteY106" fmla="*/ 4665 h 10000"/>
                    <a:gd name="connsiteX107" fmla="*/ 9063 w 10000"/>
                    <a:gd name="connsiteY107" fmla="*/ 4432 h 10000"/>
                    <a:gd name="connsiteX108" fmla="*/ 9286 w 10000"/>
                    <a:gd name="connsiteY108" fmla="*/ 4082 h 10000"/>
                    <a:gd name="connsiteX109" fmla="*/ 9464 w 10000"/>
                    <a:gd name="connsiteY109" fmla="*/ 3732 h 10000"/>
                    <a:gd name="connsiteX110" fmla="*/ 9688 w 10000"/>
                    <a:gd name="connsiteY110" fmla="*/ 3498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32 w 10000"/>
                    <a:gd name="connsiteY116" fmla="*/ 3382 h 10000"/>
                    <a:gd name="connsiteX117" fmla="*/ 9777 w 10000"/>
                    <a:gd name="connsiteY117" fmla="*/ 3265 h 10000"/>
                    <a:gd name="connsiteX118" fmla="*/ 9777 w 10000"/>
                    <a:gd name="connsiteY118" fmla="*/ 3265 h 10000"/>
                    <a:gd name="connsiteX119" fmla="*/ 9777 w 10000"/>
                    <a:gd name="connsiteY119" fmla="*/ 3265 h 10000"/>
                    <a:gd name="connsiteX120" fmla="*/ 9911 w 10000"/>
                    <a:gd name="connsiteY120" fmla="*/ 2915 h 10000"/>
                    <a:gd name="connsiteX121" fmla="*/ 9911 w 10000"/>
                    <a:gd name="connsiteY121" fmla="*/ 2915 h 10000"/>
                    <a:gd name="connsiteX122" fmla="*/ 9911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799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682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9955 w 10000"/>
                    <a:gd name="connsiteY138" fmla="*/ 2565 h 10000"/>
                    <a:gd name="connsiteX139" fmla="*/ 10000 w 10000"/>
                    <a:gd name="connsiteY139" fmla="*/ 2449 h 10000"/>
                    <a:gd name="connsiteX140" fmla="*/ 10000 w 10000"/>
                    <a:gd name="connsiteY140" fmla="*/ 2449 h 10000"/>
                    <a:gd name="connsiteX141" fmla="*/ 10000 w 10000"/>
                    <a:gd name="connsiteY141" fmla="*/ 2449 h 10000"/>
                    <a:gd name="connsiteX142" fmla="*/ 10000 w 10000"/>
                    <a:gd name="connsiteY142" fmla="*/ 2333 h 10000"/>
                    <a:gd name="connsiteX143" fmla="*/ 10000 w 10000"/>
                    <a:gd name="connsiteY14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107 w 10000"/>
                    <a:gd name="connsiteY53" fmla="*/ 9213 h 10000"/>
                    <a:gd name="connsiteX54" fmla="*/ 4330 w 10000"/>
                    <a:gd name="connsiteY54" fmla="*/ 9563 h 10000"/>
                    <a:gd name="connsiteX55" fmla="*/ 4330 w 10000"/>
                    <a:gd name="connsiteY55" fmla="*/ 9563 h 10000"/>
                    <a:gd name="connsiteX56" fmla="*/ 4330 w 10000"/>
                    <a:gd name="connsiteY56" fmla="*/ 9563 h 10000"/>
                    <a:gd name="connsiteX57" fmla="*/ 4330 w 10000"/>
                    <a:gd name="connsiteY57" fmla="*/ 9563 h 10000"/>
                    <a:gd name="connsiteX58" fmla="*/ 4375 w 10000"/>
                    <a:gd name="connsiteY58" fmla="*/ 9563 h 10000"/>
                    <a:gd name="connsiteX59" fmla="*/ 4420 w 10000"/>
                    <a:gd name="connsiteY59" fmla="*/ 9679 h 10000"/>
                    <a:gd name="connsiteX60" fmla="*/ 4420 w 10000"/>
                    <a:gd name="connsiteY60" fmla="*/ 9679 h 10000"/>
                    <a:gd name="connsiteX61" fmla="*/ 4464 w 10000"/>
                    <a:gd name="connsiteY61" fmla="*/ 9679 h 10000"/>
                    <a:gd name="connsiteX62" fmla="*/ 4509 w 10000"/>
                    <a:gd name="connsiteY62" fmla="*/ 9795 h 10000"/>
                    <a:gd name="connsiteX63" fmla="*/ 4598 w 10000"/>
                    <a:gd name="connsiteY63" fmla="*/ 9795 h 10000"/>
                    <a:gd name="connsiteX64" fmla="*/ 4598 w 10000"/>
                    <a:gd name="connsiteY64" fmla="*/ 9795 h 10000"/>
                    <a:gd name="connsiteX65" fmla="*/ 4598 w 10000"/>
                    <a:gd name="connsiteY65" fmla="*/ 9795 h 10000"/>
                    <a:gd name="connsiteX66" fmla="*/ 4643 w 10000"/>
                    <a:gd name="connsiteY66" fmla="*/ 9913 h 10000"/>
                    <a:gd name="connsiteX67" fmla="*/ 4688 w 10000"/>
                    <a:gd name="connsiteY67" fmla="*/ 9913 h 10000"/>
                    <a:gd name="connsiteX68" fmla="*/ 4688 w 10000"/>
                    <a:gd name="connsiteY68" fmla="*/ 9913 h 10000"/>
                    <a:gd name="connsiteX69" fmla="*/ 4732 w 10000"/>
                    <a:gd name="connsiteY69" fmla="*/ 9913 h 10000"/>
                    <a:gd name="connsiteX70" fmla="*/ 4777 w 10000"/>
                    <a:gd name="connsiteY70" fmla="*/ 9913 h 10000"/>
                    <a:gd name="connsiteX71" fmla="*/ 4821 w 10000"/>
                    <a:gd name="connsiteY71" fmla="*/ 9913 h 10000"/>
                    <a:gd name="connsiteX72" fmla="*/ 5223 w 10000"/>
                    <a:gd name="connsiteY72" fmla="*/ 9913 h 10000"/>
                    <a:gd name="connsiteX73" fmla="*/ 5223 w 10000"/>
                    <a:gd name="connsiteY73" fmla="*/ 9913 h 10000"/>
                    <a:gd name="connsiteX74" fmla="*/ 5268 w 10000"/>
                    <a:gd name="connsiteY74" fmla="*/ 9913 h 10000"/>
                    <a:gd name="connsiteX75" fmla="*/ 5313 w 10000"/>
                    <a:gd name="connsiteY75" fmla="*/ 9913 h 10000"/>
                    <a:gd name="connsiteX76" fmla="*/ 5313 w 10000"/>
                    <a:gd name="connsiteY76" fmla="*/ 9913 h 10000"/>
                    <a:gd name="connsiteX77" fmla="*/ 5357 w 10000"/>
                    <a:gd name="connsiteY77" fmla="*/ 9913 h 10000"/>
                    <a:gd name="connsiteX78" fmla="*/ 5446 w 10000"/>
                    <a:gd name="connsiteY78" fmla="*/ 9795 h 10000"/>
                    <a:gd name="connsiteX79" fmla="*/ 5446 w 10000"/>
                    <a:gd name="connsiteY79" fmla="*/ 9795 h 10000"/>
                    <a:gd name="connsiteX80" fmla="*/ 5491 w 10000"/>
                    <a:gd name="connsiteY80" fmla="*/ 9795 h 10000"/>
                    <a:gd name="connsiteX81" fmla="*/ 5491 w 10000"/>
                    <a:gd name="connsiteY81" fmla="*/ 9795 h 10000"/>
                    <a:gd name="connsiteX82" fmla="*/ 5491 w 10000"/>
                    <a:gd name="connsiteY82" fmla="*/ 9795 h 10000"/>
                    <a:gd name="connsiteX83" fmla="*/ 5536 w 10000"/>
                    <a:gd name="connsiteY83" fmla="*/ 9795 h 10000"/>
                    <a:gd name="connsiteX84" fmla="*/ 5536 w 10000"/>
                    <a:gd name="connsiteY84" fmla="*/ 9679 h 10000"/>
                    <a:gd name="connsiteX85" fmla="*/ 5580 w 10000"/>
                    <a:gd name="connsiteY85" fmla="*/ 9679 h 10000"/>
                    <a:gd name="connsiteX86" fmla="*/ 5625 w 10000"/>
                    <a:gd name="connsiteY86" fmla="*/ 9563 h 10000"/>
                    <a:gd name="connsiteX87" fmla="*/ 5625 w 10000"/>
                    <a:gd name="connsiteY87" fmla="*/ 9563 h 10000"/>
                    <a:gd name="connsiteX88" fmla="*/ 5670 w 10000"/>
                    <a:gd name="connsiteY88" fmla="*/ 9563 h 10000"/>
                    <a:gd name="connsiteX89" fmla="*/ 5714 w 10000"/>
                    <a:gd name="connsiteY89" fmla="*/ 9563 h 10000"/>
                    <a:gd name="connsiteX90" fmla="*/ 5893 w 10000"/>
                    <a:gd name="connsiteY90" fmla="*/ 9213 h 10000"/>
                    <a:gd name="connsiteX91" fmla="*/ 6071 w 10000"/>
                    <a:gd name="connsiteY91" fmla="*/ 8979 h 10000"/>
                    <a:gd name="connsiteX92" fmla="*/ 6295 w 10000"/>
                    <a:gd name="connsiteY92" fmla="*/ 8630 h 10000"/>
                    <a:gd name="connsiteX93" fmla="*/ 6473 w 10000"/>
                    <a:gd name="connsiteY93" fmla="*/ 8280 h 10000"/>
                    <a:gd name="connsiteX94" fmla="*/ 6696 w 10000"/>
                    <a:gd name="connsiteY94" fmla="*/ 8046 h 10000"/>
                    <a:gd name="connsiteX95" fmla="*/ 6875 w 10000"/>
                    <a:gd name="connsiteY95" fmla="*/ 7696 h 10000"/>
                    <a:gd name="connsiteX96" fmla="*/ 7098 w 10000"/>
                    <a:gd name="connsiteY96" fmla="*/ 7464 h 10000"/>
                    <a:gd name="connsiteX97" fmla="*/ 7277 w 10000"/>
                    <a:gd name="connsiteY97" fmla="*/ 7114 h 10000"/>
                    <a:gd name="connsiteX98" fmla="*/ 7500 w 10000"/>
                    <a:gd name="connsiteY98" fmla="*/ 6764 h 10000"/>
                    <a:gd name="connsiteX99" fmla="*/ 7679 w 10000"/>
                    <a:gd name="connsiteY99" fmla="*/ 6531 h 10000"/>
                    <a:gd name="connsiteX100" fmla="*/ 7902 w 10000"/>
                    <a:gd name="connsiteY100" fmla="*/ 6181 h 10000"/>
                    <a:gd name="connsiteX101" fmla="*/ 8080 w 10000"/>
                    <a:gd name="connsiteY101" fmla="*/ 5947 h 10000"/>
                    <a:gd name="connsiteX102" fmla="*/ 8304 w 10000"/>
                    <a:gd name="connsiteY102" fmla="*/ 5597 h 10000"/>
                    <a:gd name="connsiteX103" fmla="*/ 8482 w 10000"/>
                    <a:gd name="connsiteY103" fmla="*/ 5248 h 10000"/>
                    <a:gd name="connsiteX104" fmla="*/ 8705 w 10000"/>
                    <a:gd name="connsiteY104" fmla="*/ 5015 h 10000"/>
                    <a:gd name="connsiteX105" fmla="*/ 8884 w 10000"/>
                    <a:gd name="connsiteY105" fmla="*/ 4665 h 10000"/>
                    <a:gd name="connsiteX106" fmla="*/ 9063 w 10000"/>
                    <a:gd name="connsiteY106" fmla="*/ 4432 h 10000"/>
                    <a:gd name="connsiteX107" fmla="*/ 9286 w 10000"/>
                    <a:gd name="connsiteY107" fmla="*/ 4082 h 10000"/>
                    <a:gd name="connsiteX108" fmla="*/ 9464 w 10000"/>
                    <a:gd name="connsiteY108" fmla="*/ 3732 h 10000"/>
                    <a:gd name="connsiteX109" fmla="*/ 9688 w 10000"/>
                    <a:gd name="connsiteY109" fmla="*/ 3498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32 w 10000"/>
                    <a:gd name="connsiteY115" fmla="*/ 3382 h 10000"/>
                    <a:gd name="connsiteX116" fmla="*/ 9777 w 10000"/>
                    <a:gd name="connsiteY116" fmla="*/ 3265 h 10000"/>
                    <a:gd name="connsiteX117" fmla="*/ 9777 w 10000"/>
                    <a:gd name="connsiteY117" fmla="*/ 3265 h 10000"/>
                    <a:gd name="connsiteX118" fmla="*/ 9777 w 10000"/>
                    <a:gd name="connsiteY118" fmla="*/ 3265 h 10000"/>
                    <a:gd name="connsiteX119" fmla="*/ 9911 w 10000"/>
                    <a:gd name="connsiteY119" fmla="*/ 2915 h 10000"/>
                    <a:gd name="connsiteX120" fmla="*/ 9911 w 10000"/>
                    <a:gd name="connsiteY120" fmla="*/ 2915 h 10000"/>
                    <a:gd name="connsiteX121" fmla="*/ 9911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799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682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9955 w 10000"/>
                    <a:gd name="connsiteY137" fmla="*/ 2565 h 10000"/>
                    <a:gd name="connsiteX138" fmla="*/ 10000 w 10000"/>
                    <a:gd name="connsiteY138" fmla="*/ 2449 h 10000"/>
                    <a:gd name="connsiteX139" fmla="*/ 10000 w 10000"/>
                    <a:gd name="connsiteY139" fmla="*/ 2449 h 10000"/>
                    <a:gd name="connsiteX140" fmla="*/ 10000 w 10000"/>
                    <a:gd name="connsiteY140" fmla="*/ 2449 h 10000"/>
                    <a:gd name="connsiteX141" fmla="*/ 10000 w 10000"/>
                    <a:gd name="connsiteY141" fmla="*/ 2333 h 10000"/>
                    <a:gd name="connsiteX142" fmla="*/ 10000 w 10000"/>
                    <a:gd name="connsiteY14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714 w 10000"/>
                    <a:gd name="connsiteY88" fmla="*/ 9563 h 10000"/>
                    <a:gd name="connsiteX89" fmla="*/ 5893 w 10000"/>
                    <a:gd name="connsiteY89" fmla="*/ 9213 h 10000"/>
                    <a:gd name="connsiteX90" fmla="*/ 6071 w 10000"/>
                    <a:gd name="connsiteY90" fmla="*/ 8979 h 10000"/>
                    <a:gd name="connsiteX91" fmla="*/ 6295 w 10000"/>
                    <a:gd name="connsiteY91" fmla="*/ 8630 h 10000"/>
                    <a:gd name="connsiteX92" fmla="*/ 6473 w 10000"/>
                    <a:gd name="connsiteY92" fmla="*/ 8280 h 10000"/>
                    <a:gd name="connsiteX93" fmla="*/ 6696 w 10000"/>
                    <a:gd name="connsiteY93" fmla="*/ 8046 h 10000"/>
                    <a:gd name="connsiteX94" fmla="*/ 6875 w 10000"/>
                    <a:gd name="connsiteY94" fmla="*/ 7696 h 10000"/>
                    <a:gd name="connsiteX95" fmla="*/ 7098 w 10000"/>
                    <a:gd name="connsiteY95" fmla="*/ 7464 h 10000"/>
                    <a:gd name="connsiteX96" fmla="*/ 7277 w 10000"/>
                    <a:gd name="connsiteY96" fmla="*/ 7114 h 10000"/>
                    <a:gd name="connsiteX97" fmla="*/ 7500 w 10000"/>
                    <a:gd name="connsiteY97" fmla="*/ 6764 h 10000"/>
                    <a:gd name="connsiteX98" fmla="*/ 7679 w 10000"/>
                    <a:gd name="connsiteY98" fmla="*/ 6531 h 10000"/>
                    <a:gd name="connsiteX99" fmla="*/ 7902 w 10000"/>
                    <a:gd name="connsiteY99" fmla="*/ 6181 h 10000"/>
                    <a:gd name="connsiteX100" fmla="*/ 8080 w 10000"/>
                    <a:gd name="connsiteY100" fmla="*/ 5947 h 10000"/>
                    <a:gd name="connsiteX101" fmla="*/ 8304 w 10000"/>
                    <a:gd name="connsiteY101" fmla="*/ 5597 h 10000"/>
                    <a:gd name="connsiteX102" fmla="*/ 8482 w 10000"/>
                    <a:gd name="connsiteY102" fmla="*/ 5248 h 10000"/>
                    <a:gd name="connsiteX103" fmla="*/ 8705 w 10000"/>
                    <a:gd name="connsiteY103" fmla="*/ 5015 h 10000"/>
                    <a:gd name="connsiteX104" fmla="*/ 8884 w 10000"/>
                    <a:gd name="connsiteY104" fmla="*/ 4665 h 10000"/>
                    <a:gd name="connsiteX105" fmla="*/ 9063 w 10000"/>
                    <a:gd name="connsiteY105" fmla="*/ 4432 h 10000"/>
                    <a:gd name="connsiteX106" fmla="*/ 9286 w 10000"/>
                    <a:gd name="connsiteY106" fmla="*/ 4082 h 10000"/>
                    <a:gd name="connsiteX107" fmla="*/ 9464 w 10000"/>
                    <a:gd name="connsiteY107" fmla="*/ 3732 h 10000"/>
                    <a:gd name="connsiteX108" fmla="*/ 9688 w 10000"/>
                    <a:gd name="connsiteY108" fmla="*/ 3498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32 w 10000"/>
                    <a:gd name="connsiteY114" fmla="*/ 3382 h 10000"/>
                    <a:gd name="connsiteX115" fmla="*/ 9777 w 10000"/>
                    <a:gd name="connsiteY115" fmla="*/ 3265 h 10000"/>
                    <a:gd name="connsiteX116" fmla="*/ 9777 w 10000"/>
                    <a:gd name="connsiteY116" fmla="*/ 3265 h 10000"/>
                    <a:gd name="connsiteX117" fmla="*/ 9777 w 10000"/>
                    <a:gd name="connsiteY117" fmla="*/ 3265 h 10000"/>
                    <a:gd name="connsiteX118" fmla="*/ 9911 w 10000"/>
                    <a:gd name="connsiteY118" fmla="*/ 2915 h 10000"/>
                    <a:gd name="connsiteX119" fmla="*/ 9911 w 10000"/>
                    <a:gd name="connsiteY119" fmla="*/ 2915 h 10000"/>
                    <a:gd name="connsiteX120" fmla="*/ 9911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799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682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9955 w 10000"/>
                    <a:gd name="connsiteY136" fmla="*/ 2565 h 10000"/>
                    <a:gd name="connsiteX137" fmla="*/ 10000 w 10000"/>
                    <a:gd name="connsiteY137" fmla="*/ 2449 h 10000"/>
                    <a:gd name="connsiteX138" fmla="*/ 10000 w 10000"/>
                    <a:gd name="connsiteY138" fmla="*/ 2449 h 10000"/>
                    <a:gd name="connsiteX139" fmla="*/ 10000 w 10000"/>
                    <a:gd name="connsiteY139" fmla="*/ 2449 h 10000"/>
                    <a:gd name="connsiteX140" fmla="*/ 10000 w 10000"/>
                    <a:gd name="connsiteY140" fmla="*/ 2333 h 10000"/>
                    <a:gd name="connsiteX141" fmla="*/ 10000 w 10000"/>
                    <a:gd name="connsiteY14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670 w 10000"/>
                    <a:gd name="connsiteY87" fmla="*/ 9563 h 10000"/>
                    <a:gd name="connsiteX88" fmla="*/ 5893 w 10000"/>
                    <a:gd name="connsiteY88" fmla="*/ 9213 h 10000"/>
                    <a:gd name="connsiteX89" fmla="*/ 6071 w 10000"/>
                    <a:gd name="connsiteY89" fmla="*/ 8979 h 10000"/>
                    <a:gd name="connsiteX90" fmla="*/ 6295 w 10000"/>
                    <a:gd name="connsiteY90" fmla="*/ 8630 h 10000"/>
                    <a:gd name="connsiteX91" fmla="*/ 6473 w 10000"/>
                    <a:gd name="connsiteY91" fmla="*/ 8280 h 10000"/>
                    <a:gd name="connsiteX92" fmla="*/ 6696 w 10000"/>
                    <a:gd name="connsiteY92" fmla="*/ 8046 h 10000"/>
                    <a:gd name="connsiteX93" fmla="*/ 6875 w 10000"/>
                    <a:gd name="connsiteY93" fmla="*/ 7696 h 10000"/>
                    <a:gd name="connsiteX94" fmla="*/ 7098 w 10000"/>
                    <a:gd name="connsiteY94" fmla="*/ 7464 h 10000"/>
                    <a:gd name="connsiteX95" fmla="*/ 7277 w 10000"/>
                    <a:gd name="connsiteY95" fmla="*/ 7114 h 10000"/>
                    <a:gd name="connsiteX96" fmla="*/ 7500 w 10000"/>
                    <a:gd name="connsiteY96" fmla="*/ 6764 h 10000"/>
                    <a:gd name="connsiteX97" fmla="*/ 7679 w 10000"/>
                    <a:gd name="connsiteY97" fmla="*/ 6531 h 10000"/>
                    <a:gd name="connsiteX98" fmla="*/ 7902 w 10000"/>
                    <a:gd name="connsiteY98" fmla="*/ 6181 h 10000"/>
                    <a:gd name="connsiteX99" fmla="*/ 8080 w 10000"/>
                    <a:gd name="connsiteY99" fmla="*/ 5947 h 10000"/>
                    <a:gd name="connsiteX100" fmla="*/ 8304 w 10000"/>
                    <a:gd name="connsiteY100" fmla="*/ 5597 h 10000"/>
                    <a:gd name="connsiteX101" fmla="*/ 8482 w 10000"/>
                    <a:gd name="connsiteY101" fmla="*/ 5248 h 10000"/>
                    <a:gd name="connsiteX102" fmla="*/ 8705 w 10000"/>
                    <a:gd name="connsiteY102" fmla="*/ 5015 h 10000"/>
                    <a:gd name="connsiteX103" fmla="*/ 8884 w 10000"/>
                    <a:gd name="connsiteY103" fmla="*/ 4665 h 10000"/>
                    <a:gd name="connsiteX104" fmla="*/ 9063 w 10000"/>
                    <a:gd name="connsiteY104" fmla="*/ 4432 h 10000"/>
                    <a:gd name="connsiteX105" fmla="*/ 9286 w 10000"/>
                    <a:gd name="connsiteY105" fmla="*/ 4082 h 10000"/>
                    <a:gd name="connsiteX106" fmla="*/ 9464 w 10000"/>
                    <a:gd name="connsiteY106" fmla="*/ 3732 h 10000"/>
                    <a:gd name="connsiteX107" fmla="*/ 9688 w 10000"/>
                    <a:gd name="connsiteY107" fmla="*/ 3498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32 w 10000"/>
                    <a:gd name="connsiteY113" fmla="*/ 3382 h 10000"/>
                    <a:gd name="connsiteX114" fmla="*/ 9777 w 10000"/>
                    <a:gd name="connsiteY114" fmla="*/ 3265 h 10000"/>
                    <a:gd name="connsiteX115" fmla="*/ 9777 w 10000"/>
                    <a:gd name="connsiteY115" fmla="*/ 3265 h 10000"/>
                    <a:gd name="connsiteX116" fmla="*/ 9777 w 10000"/>
                    <a:gd name="connsiteY116" fmla="*/ 3265 h 10000"/>
                    <a:gd name="connsiteX117" fmla="*/ 9911 w 10000"/>
                    <a:gd name="connsiteY117" fmla="*/ 2915 h 10000"/>
                    <a:gd name="connsiteX118" fmla="*/ 9911 w 10000"/>
                    <a:gd name="connsiteY118" fmla="*/ 2915 h 10000"/>
                    <a:gd name="connsiteX119" fmla="*/ 9911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799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682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9955 w 10000"/>
                    <a:gd name="connsiteY135" fmla="*/ 2565 h 10000"/>
                    <a:gd name="connsiteX136" fmla="*/ 10000 w 10000"/>
                    <a:gd name="connsiteY136" fmla="*/ 2449 h 10000"/>
                    <a:gd name="connsiteX137" fmla="*/ 10000 w 10000"/>
                    <a:gd name="connsiteY137" fmla="*/ 2449 h 10000"/>
                    <a:gd name="connsiteX138" fmla="*/ 10000 w 10000"/>
                    <a:gd name="connsiteY138" fmla="*/ 2449 h 10000"/>
                    <a:gd name="connsiteX139" fmla="*/ 10000 w 10000"/>
                    <a:gd name="connsiteY139" fmla="*/ 2333 h 10000"/>
                    <a:gd name="connsiteX140" fmla="*/ 10000 w 10000"/>
                    <a:gd name="connsiteY14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625 w 10000"/>
                    <a:gd name="connsiteY86" fmla="*/ 9563 h 10000"/>
                    <a:gd name="connsiteX87" fmla="*/ 5893 w 10000"/>
                    <a:gd name="connsiteY87" fmla="*/ 9213 h 10000"/>
                    <a:gd name="connsiteX88" fmla="*/ 6071 w 10000"/>
                    <a:gd name="connsiteY88" fmla="*/ 8979 h 10000"/>
                    <a:gd name="connsiteX89" fmla="*/ 6295 w 10000"/>
                    <a:gd name="connsiteY89" fmla="*/ 8630 h 10000"/>
                    <a:gd name="connsiteX90" fmla="*/ 6473 w 10000"/>
                    <a:gd name="connsiteY90" fmla="*/ 8280 h 10000"/>
                    <a:gd name="connsiteX91" fmla="*/ 6696 w 10000"/>
                    <a:gd name="connsiteY91" fmla="*/ 8046 h 10000"/>
                    <a:gd name="connsiteX92" fmla="*/ 6875 w 10000"/>
                    <a:gd name="connsiteY92" fmla="*/ 7696 h 10000"/>
                    <a:gd name="connsiteX93" fmla="*/ 7098 w 10000"/>
                    <a:gd name="connsiteY93" fmla="*/ 7464 h 10000"/>
                    <a:gd name="connsiteX94" fmla="*/ 7277 w 10000"/>
                    <a:gd name="connsiteY94" fmla="*/ 7114 h 10000"/>
                    <a:gd name="connsiteX95" fmla="*/ 7500 w 10000"/>
                    <a:gd name="connsiteY95" fmla="*/ 6764 h 10000"/>
                    <a:gd name="connsiteX96" fmla="*/ 7679 w 10000"/>
                    <a:gd name="connsiteY96" fmla="*/ 6531 h 10000"/>
                    <a:gd name="connsiteX97" fmla="*/ 7902 w 10000"/>
                    <a:gd name="connsiteY97" fmla="*/ 6181 h 10000"/>
                    <a:gd name="connsiteX98" fmla="*/ 8080 w 10000"/>
                    <a:gd name="connsiteY98" fmla="*/ 5947 h 10000"/>
                    <a:gd name="connsiteX99" fmla="*/ 8304 w 10000"/>
                    <a:gd name="connsiteY99" fmla="*/ 5597 h 10000"/>
                    <a:gd name="connsiteX100" fmla="*/ 8482 w 10000"/>
                    <a:gd name="connsiteY100" fmla="*/ 5248 h 10000"/>
                    <a:gd name="connsiteX101" fmla="*/ 8705 w 10000"/>
                    <a:gd name="connsiteY101" fmla="*/ 5015 h 10000"/>
                    <a:gd name="connsiteX102" fmla="*/ 8884 w 10000"/>
                    <a:gd name="connsiteY102" fmla="*/ 4665 h 10000"/>
                    <a:gd name="connsiteX103" fmla="*/ 9063 w 10000"/>
                    <a:gd name="connsiteY103" fmla="*/ 4432 h 10000"/>
                    <a:gd name="connsiteX104" fmla="*/ 9286 w 10000"/>
                    <a:gd name="connsiteY104" fmla="*/ 4082 h 10000"/>
                    <a:gd name="connsiteX105" fmla="*/ 9464 w 10000"/>
                    <a:gd name="connsiteY105" fmla="*/ 3732 h 10000"/>
                    <a:gd name="connsiteX106" fmla="*/ 9688 w 10000"/>
                    <a:gd name="connsiteY106" fmla="*/ 3498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32 w 10000"/>
                    <a:gd name="connsiteY112" fmla="*/ 3382 h 10000"/>
                    <a:gd name="connsiteX113" fmla="*/ 9777 w 10000"/>
                    <a:gd name="connsiteY113" fmla="*/ 3265 h 10000"/>
                    <a:gd name="connsiteX114" fmla="*/ 9777 w 10000"/>
                    <a:gd name="connsiteY114" fmla="*/ 3265 h 10000"/>
                    <a:gd name="connsiteX115" fmla="*/ 9777 w 10000"/>
                    <a:gd name="connsiteY115" fmla="*/ 3265 h 10000"/>
                    <a:gd name="connsiteX116" fmla="*/ 9911 w 10000"/>
                    <a:gd name="connsiteY116" fmla="*/ 2915 h 10000"/>
                    <a:gd name="connsiteX117" fmla="*/ 9911 w 10000"/>
                    <a:gd name="connsiteY117" fmla="*/ 2915 h 10000"/>
                    <a:gd name="connsiteX118" fmla="*/ 9911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799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682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9955 w 10000"/>
                    <a:gd name="connsiteY134" fmla="*/ 2565 h 10000"/>
                    <a:gd name="connsiteX135" fmla="*/ 10000 w 10000"/>
                    <a:gd name="connsiteY135" fmla="*/ 2449 h 10000"/>
                    <a:gd name="connsiteX136" fmla="*/ 10000 w 10000"/>
                    <a:gd name="connsiteY136" fmla="*/ 2449 h 10000"/>
                    <a:gd name="connsiteX137" fmla="*/ 10000 w 10000"/>
                    <a:gd name="connsiteY137" fmla="*/ 2449 h 10000"/>
                    <a:gd name="connsiteX138" fmla="*/ 10000 w 10000"/>
                    <a:gd name="connsiteY138" fmla="*/ 2333 h 10000"/>
                    <a:gd name="connsiteX139" fmla="*/ 10000 w 10000"/>
                    <a:gd name="connsiteY13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625 w 10000"/>
                    <a:gd name="connsiteY85" fmla="*/ 9563 h 10000"/>
                    <a:gd name="connsiteX86" fmla="*/ 5893 w 10000"/>
                    <a:gd name="connsiteY86" fmla="*/ 9213 h 10000"/>
                    <a:gd name="connsiteX87" fmla="*/ 6071 w 10000"/>
                    <a:gd name="connsiteY87" fmla="*/ 8979 h 10000"/>
                    <a:gd name="connsiteX88" fmla="*/ 6295 w 10000"/>
                    <a:gd name="connsiteY88" fmla="*/ 8630 h 10000"/>
                    <a:gd name="connsiteX89" fmla="*/ 6473 w 10000"/>
                    <a:gd name="connsiteY89" fmla="*/ 8280 h 10000"/>
                    <a:gd name="connsiteX90" fmla="*/ 6696 w 10000"/>
                    <a:gd name="connsiteY90" fmla="*/ 8046 h 10000"/>
                    <a:gd name="connsiteX91" fmla="*/ 6875 w 10000"/>
                    <a:gd name="connsiteY91" fmla="*/ 7696 h 10000"/>
                    <a:gd name="connsiteX92" fmla="*/ 7098 w 10000"/>
                    <a:gd name="connsiteY92" fmla="*/ 7464 h 10000"/>
                    <a:gd name="connsiteX93" fmla="*/ 7277 w 10000"/>
                    <a:gd name="connsiteY93" fmla="*/ 7114 h 10000"/>
                    <a:gd name="connsiteX94" fmla="*/ 7500 w 10000"/>
                    <a:gd name="connsiteY94" fmla="*/ 6764 h 10000"/>
                    <a:gd name="connsiteX95" fmla="*/ 7679 w 10000"/>
                    <a:gd name="connsiteY95" fmla="*/ 6531 h 10000"/>
                    <a:gd name="connsiteX96" fmla="*/ 7902 w 10000"/>
                    <a:gd name="connsiteY96" fmla="*/ 6181 h 10000"/>
                    <a:gd name="connsiteX97" fmla="*/ 8080 w 10000"/>
                    <a:gd name="connsiteY97" fmla="*/ 5947 h 10000"/>
                    <a:gd name="connsiteX98" fmla="*/ 8304 w 10000"/>
                    <a:gd name="connsiteY98" fmla="*/ 5597 h 10000"/>
                    <a:gd name="connsiteX99" fmla="*/ 8482 w 10000"/>
                    <a:gd name="connsiteY99" fmla="*/ 5248 h 10000"/>
                    <a:gd name="connsiteX100" fmla="*/ 8705 w 10000"/>
                    <a:gd name="connsiteY100" fmla="*/ 5015 h 10000"/>
                    <a:gd name="connsiteX101" fmla="*/ 8884 w 10000"/>
                    <a:gd name="connsiteY101" fmla="*/ 4665 h 10000"/>
                    <a:gd name="connsiteX102" fmla="*/ 9063 w 10000"/>
                    <a:gd name="connsiteY102" fmla="*/ 4432 h 10000"/>
                    <a:gd name="connsiteX103" fmla="*/ 9286 w 10000"/>
                    <a:gd name="connsiteY103" fmla="*/ 4082 h 10000"/>
                    <a:gd name="connsiteX104" fmla="*/ 9464 w 10000"/>
                    <a:gd name="connsiteY104" fmla="*/ 3732 h 10000"/>
                    <a:gd name="connsiteX105" fmla="*/ 9688 w 10000"/>
                    <a:gd name="connsiteY105" fmla="*/ 3498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32 w 10000"/>
                    <a:gd name="connsiteY111" fmla="*/ 3382 h 10000"/>
                    <a:gd name="connsiteX112" fmla="*/ 9777 w 10000"/>
                    <a:gd name="connsiteY112" fmla="*/ 3265 h 10000"/>
                    <a:gd name="connsiteX113" fmla="*/ 9777 w 10000"/>
                    <a:gd name="connsiteY113" fmla="*/ 3265 h 10000"/>
                    <a:gd name="connsiteX114" fmla="*/ 9777 w 10000"/>
                    <a:gd name="connsiteY114" fmla="*/ 3265 h 10000"/>
                    <a:gd name="connsiteX115" fmla="*/ 9911 w 10000"/>
                    <a:gd name="connsiteY115" fmla="*/ 2915 h 10000"/>
                    <a:gd name="connsiteX116" fmla="*/ 9911 w 10000"/>
                    <a:gd name="connsiteY116" fmla="*/ 2915 h 10000"/>
                    <a:gd name="connsiteX117" fmla="*/ 9911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799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682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9955 w 10000"/>
                    <a:gd name="connsiteY133" fmla="*/ 2565 h 10000"/>
                    <a:gd name="connsiteX134" fmla="*/ 10000 w 10000"/>
                    <a:gd name="connsiteY134" fmla="*/ 2449 h 10000"/>
                    <a:gd name="connsiteX135" fmla="*/ 10000 w 10000"/>
                    <a:gd name="connsiteY135" fmla="*/ 2449 h 10000"/>
                    <a:gd name="connsiteX136" fmla="*/ 10000 w 10000"/>
                    <a:gd name="connsiteY136" fmla="*/ 2449 h 10000"/>
                    <a:gd name="connsiteX137" fmla="*/ 10000 w 10000"/>
                    <a:gd name="connsiteY137" fmla="*/ 2333 h 10000"/>
                    <a:gd name="connsiteX138" fmla="*/ 10000 w 10000"/>
                    <a:gd name="connsiteY13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580 w 10000"/>
                    <a:gd name="connsiteY84" fmla="*/ 9679 h 10000"/>
                    <a:gd name="connsiteX85" fmla="*/ 5893 w 10000"/>
                    <a:gd name="connsiteY85" fmla="*/ 9213 h 10000"/>
                    <a:gd name="connsiteX86" fmla="*/ 6071 w 10000"/>
                    <a:gd name="connsiteY86" fmla="*/ 8979 h 10000"/>
                    <a:gd name="connsiteX87" fmla="*/ 6295 w 10000"/>
                    <a:gd name="connsiteY87" fmla="*/ 8630 h 10000"/>
                    <a:gd name="connsiteX88" fmla="*/ 6473 w 10000"/>
                    <a:gd name="connsiteY88" fmla="*/ 8280 h 10000"/>
                    <a:gd name="connsiteX89" fmla="*/ 6696 w 10000"/>
                    <a:gd name="connsiteY89" fmla="*/ 8046 h 10000"/>
                    <a:gd name="connsiteX90" fmla="*/ 6875 w 10000"/>
                    <a:gd name="connsiteY90" fmla="*/ 7696 h 10000"/>
                    <a:gd name="connsiteX91" fmla="*/ 7098 w 10000"/>
                    <a:gd name="connsiteY91" fmla="*/ 7464 h 10000"/>
                    <a:gd name="connsiteX92" fmla="*/ 7277 w 10000"/>
                    <a:gd name="connsiteY92" fmla="*/ 7114 h 10000"/>
                    <a:gd name="connsiteX93" fmla="*/ 7500 w 10000"/>
                    <a:gd name="connsiteY93" fmla="*/ 6764 h 10000"/>
                    <a:gd name="connsiteX94" fmla="*/ 7679 w 10000"/>
                    <a:gd name="connsiteY94" fmla="*/ 6531 h 10000"/>
                    <a:gd name="connsiteX95" fmla="*/ 7902 w 10000"/>
                    <a:gd name="connsiteY95" fmla="*/ 6181 h 10000"/>
                    <a:gd name="connsiteX96" fmla="*/ 8080 w 10000"/>
                    <a:gd name="connsiteY96" fmla="*/ 5947 h 10000"/>
                    <a:gd name="connsiteX97" fmla="*/ 8304 w 10000"/>
                    <a:gd name="connsiteY97" fmla="*/ 5597 h 10000"/>
                    <a:gd name="connsiteX98" fmla="*/ 8482 w 10000"/>
                    <a:gd name="connsiteY98" fmla="*/ 5248 h 10000"/>
                    <a:gd name="connsiteX99" fmla="*/ 8705 w 10000"/>
                    <a:gd name="connsiteY99" fmla="*/ 5015 h 10000"/>
                    <a:gd name="connsiteX100" fmla="*/ 8884 w 10000"/>
                    <a:gd name="connsiteY100" fmla="*/ 4665 h 10000"/>
                    <a:gd name="connsiteX101" fmla="*/ 9063 w 10000"/>
                    <a:gd name="connsiteY101" fmla="*/ 4432 h 10000"/>
                    <a:gd name="connsiteX102" fmla="*/ 9286 w 10000"/>
                    <a:gd name="connsiteY102" fmla="*/ 4082 h 10000"/>
                    <a:gd name="connsiteX103" fmla="*/ 9464 w 10000"/>
                    <a:gd name="connsiteY103" fmla="*/ 3732 h 10000"/>
                    <a:gd name="connsiteX104" fmla="*/ 9688 w 10000"/>
                    <a:gd name="connsiteY104" fmla="*/ 3498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32 w 10000"/>
                    <a:gd name="connsiteY110" fmla="*/ 3382 h 10000"/>
                    <a:gd name="connsiteX111" fmla="*/ 9777 w 10000"/>
                    <a:gd name="connsiteY111" fmla="*/ 3265 h 10000"/>
                    <a:gd name="connsiteX112" fmla="*/ 9777 w 10000"/>
                    <a:gd name="connsiteY112" fmla="*/ 3265 h 10000"/>
                    <a:gd name="connsiteX113" fmla="*/ 9777 w 10000"/>
                    <a:gd name="connsiteY113" fmla="*/ 3265 h 10000"/>
                    <a:gd name="connsiteX114" fmla="*/ 9911 w 10000"/>
                    <a:gd name="connsiteY114" fmla="*/ 2915 h 10000"/>
                    <a:gd name="connsiteX115" fmla="*/ 9911 w 10000"/>
                    <a:gd name="connsiteY115" fmla="*/ 2915 h 10000"/>
                    <a:gd name="connsiteX116" fmla="*/ 9911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799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682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9955 w 10000"/>
                    <a:gd name="connsiteY132" fmla="*/ 2565 h 10000"/>
                    <a:gd name="connsiteX133" fmla="*/ 10000 w 10000"/>
                    <a:gd name="connsiteY133" fmla="*/ 2449 h 10000"/>
                    <a:gd name="connsiteX134" fmla="*/ 10000 w 10000"/>
                    <a:gd name="connsiteY134" fmla="*/ 2449 h 10000"/>
                    <a:gd name="connsiteX135" fmla="*/ 10000 w 10000"/>
                    <a:gd name="connsiteY135" fmla="*/ 2449 h 10000"/>
                    <a:gd name="connsiteX136" fmla="*/ 10000 w 10000"/>
                    <a:gd name="connsiteY136" fmla="*/ 2333 h 10000"/>
                    <a:gd name="connsiteX137" fmla="*/ 10000 w 10000"/>
                    <a:gd name="connsiteY13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536 w 10000"/>
                    <a:gd name="connsiteY83" fmla="*/ 9679 h 10000"/>
                    <a:gd name="connsiteX84" fmla="*/ 5893 w 10000"/>
                    <a:gd name="connsiteY84" fmla="*/ 9213 h 10000"/>
                    <a:gd name="connsiteX85" fmla="*/ 6071 w 10000"/>
                    <a:gd name="connsiteY85" fmla="*/ 8979 h 10000"/>
                    <a:gd name="connsiteX86" fmla="*/ 6295 w 10000"/>
                    <a:gd name="connsiteY86" fmla="*/ 8630 h 10000"/>
                    <a:gd name="connsiteX87" fmla="*/ 6473 w 10000"/>
                    <a:gd name="connsiteY87" fmla="*/ 8280 h 10000"/>
                    <a:gd name="connsiteX88" fmla="*/ 6696 w 10000"/>
                    <a:gd name="connsiteY88" fmla="*/ 8046 h 10000"/>
                    <a:gd name="connsiteX89" fmla="*/ 6875 w 10000"/>
                    <a:gd name="connsiteY89" fmla="*/ 7696 h 10000"/>
                    <a:gd name="connsiteX90" fmla="*/ 7098 w 10000"/>
                    <a:gd name="connsiteY90" fmla="*/ 7464 h 10000"/>
                    <a:gd name="connsiteX91" fmla="*/ 7277 w 10000"/>
                    <a:gd name="connsiteY91" fmla="*/ 7114 h 10000"/>
                    <a:gd name="connsiteX92" fmla="*/ 7500 w 10000"/>
                    <a:gd name="connsiteY92" fmla="*/ 6764 h 10000"/>
                    <a:gd name="connsiteX93" fmla="*/ 7679 w 10000"/>
                    <a:gd name="connsiteY93" fmla="*/ 6531 h 10000"/>
                    <a:gd name="connsiteX94" fmla="*/ 7902 w 10000"/>
                    <a:gd name="connsiteY94" fmla="*/ 6181 h 10000"/>
                    <a:gd name="connsiteX95" fmla="*/ 8080 w 10000"/>
                    <a:gd name="connsiteY95" fmla="*/ 5947 h 10000"/>
                    <a:gd name="connsiteX96" fmla="*/ 8304 w 10000"/>
                    <a:gd name="connsiteY96" fmla="*/ 5597 h 10000"/>
                    <a:gd name="connsiteX97" fmla="*/ 8482 w 10000"/>
                    <a:gd name="connsiteY97" fmla="*/ 5248 h 10000"/>
                    <a:gd name="connsiteX98" fmla="*/ 8705 w 10000"/>
                    <a:gd name="connsiteY98" fmla="*/ 5015 h 10000"/>
                    <a:gd name="connsiteX99" fmla="*/ 8884 w 10000"/>
                    <a:gd name="connsiteY99" fmla="*/ 4665 h 10000"/>
                    <a:gd name="connsiteX100" fmla="*/ 9063 w 10000"/>
                    <a:gd name="connsiteY100" fmla="*/ 4432 h 10000"/>
                    <a:gd name="connsiteX101" fmla="*/ 9286 w 10000"/>
                    <a:gd name="connsiteY101" fmla="*/ 4082 h 10000"/>
                    <a:gd name="connsiteX102" fmla="*/ 9464 w 10000"/>
                    <a:gd name="connsiteY102" fmla="*/ 3732 h 10000"/>
                    <a:gd name="connsiteX103" fmla="*/ 9688 w 10000"/>
                    <a:gd name="connsiteY103" fmla="*/ 3498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32 w 10000"/>
                    <a:gd name="connsiteY109" fmla="*/ 3382 h 10000"/>
                    <a:gd name="connsiteX110" fmla="*/ 9777 w 10000"/>
                    <a:gd name="connsiteY110" fmla="*/ 3265 h 10000"/>
                    <a:gd name="connsiteX111" fmla="*/ 9777 w 10000"/>
                    <a:gd name="connsiteY111" fmla="*/ 3265 h 10000"/>
                    <a:gd name="connsiteX112" fmla="*/ 9777 w 10000"/>
                    <a:gd name="connsiteY112" fmla="*/ 3265 h 10000"/>
                    <a:gd name="connsiteX113" fmla="*/ 9911 w 10000"/>
                    <a:gd name="connsiteY113" fmla="*/ 2915 h 10000"/>
                    <a:gd name="connsiteX114" fmla="*/ 9911 w 10000"/>
                    <a:gd name="connsiteY114" fmla="*/ 2915 h 10000"/>
                    <a:gd name="connsiteX115" fmla="*/ 9911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799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682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9955 w 10000"/>
                    <a:gd name="connsiteY131" fmla="*/ 2565 h 10000"/>
                    <a:gd name="connsiteX132" fmla="*/ 10000 w 10000"/>
                    <a:gd name="connsiteY132" fmla="*/ 2449 h 10000"/>
                    <a:gd name="connsiteX133" fmla="*/ 10000 w 10000"/>
                    <a:gd name="connsiteY133" fmla="*/ 2449 h 10000"/>
                    <a:gd name="connsiteX134" fmla="*/ 10000 w 10000"/>
                    <a:gd name="connsiteY134" fmla="*/ 2449 h 10000"/>
                    <a:gd name="connsiteX135" fmla="*/ 10000 w 10000"/>
                    <a:gd name="connsiteY135" fmla="*/ 2333 h 10000"/>
                    <a:gd name="connsiteX136" fmla="*/ 10000 w 10000"/>
                    <a:gd name="connsiteY13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536 w 10000"/>
                    <a:gd name="connsiteY82" fmla="*/ 9795 h 10000"/>
                    <a:gd name="connsiteX83" fmla="*/ 5893 w 10000"/>
                    <a:gd name="connsiteY83" fmla="*/ 9213 h 10000"/>
                    <a:gd name="connsiteX84" fmla="*/ 6071 w 10000"/>
                    <a:gd name="connsiteY84" fmla="*/ 8979 h 10000"/>
                    <a:gd name="connsiteX85" fmla="*/ 6295 w 10000"/>
                    <a:gd name="connsiteY85" fmla="*/ 8630 h 10000"/>
                    <a:gd name="connsiteX86" fmla="*/ 6473 w 10000"/>
                    <a:gd name="connsiteY86" fmla="*/ 8280 h 10000"/>
                    <a:gd name="connsiteX87" fmla="*/ 6696 w 10000"/>
                    <a:gd name="connsiteY87" fmla="*/ 8046 h 10000"/>
                    <a:gd name="connsiteX88" fmla="*/ 6875 w 10000"/>
                    <a:gd name="connsiteY88" fmla="*/ 7696 h 10000"/>
                    <a:gd name="connsiteX89" fmla="*/ 7098 w 10000"/>
                    <a:gd name="connsiteY89" fmla="*/ 7464 h 10000"/>
                    <a:gd name="connsiteX90" fmla="*/ 7277 w 10000"/>
                    <a:gd name="connsiteY90" fmla="*/ 7114 h 10000"/>
                    <a:gd name="connsiteX91" fmla="*/ 7500 w 10000"/>
                    <a:gd name="connsiteY91" fmla="*/ 6764 h 10000"/>
                    <a:gd name="connsiteX92" fmla="*/ 7679 w 10000"/>
                    <a:gd name="connsiteY92" fmla="*/ 6531 h 10000"/>
                    <a:gd name="connsiteX93" fmla="*/ 7902 w 10000"/>
                    <a:gd name="connsiteY93" fmla="*/ 6181 h 10000"/>
                    <a:gd name="connsiteX94" fmla="*/ 8080 w 10000"/>
                    <a:gd name="connsiteY94" fmla="*/ 5947 h 10000"/>
                    <a:gd name="connsiteX95" fmla="*/ 8304 w 10000"/>
                    <a:gd name="connsiteY95" fmla="*/ 5597 h 10000"/>
                    <a:gd name="connsiteX96" fmla="*/ 8482 w 10000"/>
                    <a:gd name="connsiteY96" fmla="*/ 5248 h 10000"/>
                    <a:gd name="connsiteX97" fmla="*/ 8705 w 10000"/>
                    <a:gd name="connsiteY97" fmla="*/ 5015 h 10000"/>
                    <a:gd name="connsiteX98" fmla="*/ 8884 w 10000"/>
                    <a:gd name="connsiteY98" fmla="*/ 4665 h 10000"/>
                    <a:gd name="connsiteX99" fmla="*/ 9063 w 10000"/>
                    <a:gd name="connsiteY99" fmla="*/ 4432 h 10000"/>
                    <a:gd name="connsiteX100" fmla="*/ 9286 w 10000"/>
                    <a:gd name="connsiteY100" fmla="*/ 4082 h 10000"/>
                    <a:gd name="connsiteX101" fmla="*/ 9464 w 10000"/>
                    <a:gd name="connsiteY101" fmla="*/ 3732 h 10000"/>
                    <a:gd name="connsiteX102" fmla="*/ 9688 w 10000"/>
                    <a:gd name="connsiteY102" fmla="*/ 3498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32 w 10000"/>
                    <a:gd name="connsiteY108" fmla="*/ 3382 h 10000"/>
                    <a:gd name="connsiteX109" fmla="*/ 9777 w 10000"/>
                    <a:gd name="connsiteY109" fmla="*/ 3265 h 10000"/>
                    <a:gd name="connsiteX110" fmla="*/ 9777 w 10000"/>
                    <a:gd name="connsiteY110" fmla="*/ 3265 h 10000"/>
                    <a:gd name="connsiteX111" fmla="*/ 9777 w 10000"/>
                    <a:gd name="connsiteY111" fmla="*/ 3265 h 10000"/>
                    <a:gd name="connsiteX112" fmla="*/ 9911 w 10000"/>
                    <a:gd name="connsiteY112" fmla="*/ 2915 h 10000"/>
                    <a:gd name="connsiteX113" fmla="*/ 9911 w 10000"/>
                    <a:gd name="connsiteY113" fmla="*/ 2915 h 10000"/>
                    <a:gd name="connsiteX114" fmla="*/ 9911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799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682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9955 w 10000"/>
                    <a:gd name="connsiteY130" fmla="*/ 2565 h 10000"/>
                    <a:gd name="connsiteX131" fmla="*/ 10000 w 10000"/>
                    <a:gd name="connsiteY131" fmla="*/ 2449 h 10000"/>
                    <a:gd name="connsiteX132" fmla="*/ 10000 w 10000"/>
                    <a:gd name="connsiteY132" fmla="*/ 2449 h 10000"/>
                    <a:gd name="connsiteX133" fmla="*/ 10000 w 10000"/>
                    <a:gd name="connsiteY133" fmla="*/ 2449 h 10000"/>
                    <a:gd name="connsiteX134" fmla="*/ 10000 w 10000"/>
                    <a:gd name="connsiteY134" fmla="*/ 2333 h 10000"/>
                    <a:gd name="connsiteX135" fmla="*/ 10000 w 10000"/>
                    <a:gd name="connsiteY13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491 w 10000"/>
                    <a:gd name="connsiteY81" fmla="*/ 9795 h 10000"/>
                    <a:gd name="connsiteX82" fmla="*/ 5893 w 10000"/>
                    <a:gd name="connsiteY82" fmla="*/ 9213 h 10000"/>
                    <a:gd name="connsiteX83" fmla="*/ 6071 w 10000"/>
                    <a:gd name="connsiteY83" fmla="*/ 8979 h 10000"/>
                    <a:gd name="connsiteX84" fmla="*/ 6295 w 10000"/>
                    <a:gd name="connsiteY84" fmla="*/ 8630 h 10000"/>
                    <a:gd name="connsiteX85" fmla="*/ 6473 w 10000"/>
                    <a:gd name="connsiteY85" fmla="*/ 8280 h 10000"/>
                    <a:gd name="connsiteX86" fmla="*/ 6696 w 10000"/>
                    <a:gd name="connsiteY86" fmla="*/ 8046 h 10000"/>
                    <a:gd name="connsiteX87" fmla="*/ 6875 w 10000"/>
                    <a:gd name="connsiteY87" fmla="*/ 7696 h 10000"/>
                    <a:gd name="connsiteX88" fmla="*/ 7098 w 10000"/>
                    <a:gd name="connsiteY88" fmla="*/ 7464 h 10000"/>
                    <a:gd name="connsiteX89" fmla="*/ 7277 w 10000"/>
                    <a:gd name="connsiteY89" fmla="*/ 7114 h 10000"/>
                    <a:gd name="connsiteX90" fmla="*/ 7500 w 10000"/>
                    <a:gd name="connsiteY90" fmla="*/ 6764 h 10000"/>
                    <a:gd name="connsiteX91" fmla="*/ 7679 w 10000"/>
                    <a:gd name="connsiteY91" fmla="*/ 6531 h 10000"/>
                    <a:gd name="connsiteX92" fmla="*/ 7902 w 10000"/>
                    <a:gd name="connsiteY92" fmla="*/ 6181 h 10000"/>
                    <a:gd name="connsiteX93" fmla="*/ 8080 w 10000"/>
                    <a:gd name="connsiteY93" fmla="*/ 5947 h 10000"/>
                    <a:gd name="connsiteX94" fmla="*/ 8304 w 10000"/>
                    <a:gd name="connsiteY94" fmla="*/ 5597 h 10000"/>
                    <a:gd name="connsiteX95" fmla="*/ 8482 w 10000"/>
                    <a:gd name="connsiteY95" fmla="*/ 5248 h 10000"/>
                    <a:gd name="connsiteX96" fmla="*/ 8705 w 10000"/>
                    <a:gd name="connsiteY96" fmla="*/ 5015 h 10000"/>
                    <a:gd name="connsiteX97" fmla="*/ 8884 w 10000"/>
                    <a:gd name="connsiteY97" fmla="*/ 4665 h 10000"/>
                    <a:gd name="connsiteX98" fmla="*/ 9063 w 10000"/>
                    <a:gd name="connsiteY98" fmla="*/ 4432 h 10000"/>
                    <a:gd name="connsiteX99" fmla="*/ 9286 w 10000"/>
                    <a:gd name="connsiteY99" fmla="*/ 4082 h 10000"/>
                    <a:gd name="connsiteX100" fmla="*/ 9464 w 10000"/>
                    <a:gd name="connsiteY100" fmla="*/ 3732 h 10000"/>
                    <a:gd name="connsiteX101" fmla="*/ 9688 w 10000"/>
                    <a:gd name="connsiteY101" fmla="*/ 3498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32 w 10000"/>
                    <a:gd name="connsiteY107" fmla="*/ 3382 h 10000"/>
                    <a:gd name="connsiteX108" fmla="*/ 9777 w 10000"/>
                    <a:gd name="connsiteY108" fmla="*/ 3265 h 10000"/>
                    <a:gd name="connsiteX109" fmla="*/ 9777 w 10000"/>
                    <a:gd name="connsiteY109" fmla="*/ 3265 h 10000"/>
                    <a:gd name="connsiteX110" fmla="*/ 9777 w 10000"/>
                    <a:gd name="connsiteY110" fmla="*/ 3265 h 10000"/>
                    <a:gd name="connsiteX111" fmla="*/ 9911 w 10000"/>
                    <a:gd name="connsiteY111" fmla="*/ 2915 h 10000"/>
                    <a:gd name="connsiteX112" fmla="*/ 9911 w 10000"/>
                    <a:gd name="connsiteY112" fmla="*/ 2915 h 10000"/>
                    <a:gd name="connsiteX113" fmla="*/ 9911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799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682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9955 w 10000"/>
                    <a:gd name="connsiteY129" fmla="*/ 2565 h 10000"/>
                    <a:gd name="connsiteX130" fmla="*/ 10000 w 10000"/>
                    <a:gd name="connsiteY130" fmla="*/ 2449 h 10000"/>
                    <a:gd name="connsiteX131" fmla="*/ 10000 w 10000"/>
                    <a:gd name="connsiteY131" fmla="*/ 2449 h 10000"/>
                    <a:gd name="connsiteX132" fmla="*/ 10000 w 10000"/>
                    <a:gd name="connsiteY132" fmla="*/ 2449 h 10000"/>
                    <a:gd name="connsiteX133" fmla="*/ 10000 w 10000"/>
                    <a:gd name="connsiteY133" fmla="*/ 2333 h 10000"/>
                    <a:gd name="connsiteX134" fmla="*/ 10000 w 10000"/>
                    <a:gd name="connsiteY13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5893 w 10000"/>
                    <a:gd name="connsiteY81" fmla="*/ 9213 h 10000"/>
                    <a:gd name="connsiteX82" fmla="*/ 6071 w 10000"/>
                    <a:gd name="connsiteY82" fmla="*/ 8979 h 10000"/>
                    <a:gd name="connsiteX83" fmla="*/ 6295 w 10000"/>
                    <a:gd name="connsiteY83" fmla="*/ 8630 h 10000"/>
                    <a:gd name="connsiteX84" fmla="*/ 6473 w 10000"/>
                    <a:gd name="connsiteY84" fmla="*/ 8280 h 10000"/>
                    <a:gd name="connsiteX85" fmla="*/ 6696 w 10000"/>
                    <a:gd name="connsiteY85" fmla="*/ 8046 h 10000"/>
                    <a:gd name="connsiteX86" fmla="*/ 6875 w 10000"/>
                    <a:gd name="connsiteY86" fmla="*/ 7696 h 10000"/>
                    <a:gd name="connsiteX87" fmla="*/ 7098 w 10000"/>
                    <a:gd name="connsiteY87" fmla="*/ 7464 h 10000"/>
                    <a:gd name="connsiteX88" fmla="*/ 7277 w 10000"/>
                    <a:gd name="connsiteY88" fmla="*/ 7114 h 10000"/>
                    <a:gd name="connsiteX89" fmla="*/ 7500 w 10000"/>
                    <a:gd name="connsiteY89" fmla="*/ 6764 h 10000"/>
                    <a:gd name="connsiteX90" fmla="*/ 7679 w 10000"/>
                    <a:gd name="connsiteY90" fmla="*/ 6531 h 10000"/>
                    <a:gd name="connsiteX91" fmla="*/ 7902 w 10000"/>
                    <a:gd name="connsiteY91" fmla="*/ 6181 h 10000"/>
                    <a:gd name="connsiteX92" fmla="*/ 8080 w 10000"/>
                    <a:gd name="connsiteY92" fmla="*/ 5947 h 10000"/>
                    <a:gd name="connsiteX93" fmla="*/ 8304 w 10000"/>
                    <a:gd name="connsiteY93" fmla="*/ 5597 h 10000"/>
                    <a:gd name="connsiteX94" fmla="*/ 8482 w 10000"/>
                    <a:gd name="connsiteY94" fmla="*/ 5248 h 10000"/>
                    <a:gd name="connsiteX95" fmla="*/ 8705 w 10000"/>
                    <a:gd name="connsiteY95" fmla="*/ 5015 h 10000"/>
                    <a:gd name="connsiteX96" fmla="*/ 8884 w 10000"/>
                    <a:gd name="connsiteY96" fmla="*/ 4665 h 10000"/>
                    <a:gd name="connsiteX97" fmla="*/ 9063 w 10000"/>
                    <a:gd name="connsiteY97" fmla="*/ 4432 h 10000"/>
                    <a:gd name="connsiteX98" fmla="*/ 9286 w 10000"/>
                    <a:gd name="connsiteY98" fmla="*/ 4082 h 10000"/>
                    <a:gd name="connsiteX99" fmla="*/ 9464 w 10000"/>
                    <a:gd name="connsiteY99" fmla="*/ 3732 h 10000"/>
                    <a:gd name="connsiteX100" fmla="*/ 9688 w 10000"/>
                    <a:gd name="connsiteY100" fmla="*/ 3498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32 w 10000"/>
                    <a:gd name="connsiteY106" fmla="*/ 3382 h 10000"/>
                    <a:gd name="connsiteX107" fmla="*/ 9777 w 10000"/>
                    <a:gd name="connsiteY107" fmla="*/ 3265 h 10000"/>
                    <a:gd name="connsiteX108" fmla="*/ 9777 w 10000"/>
                    <a:gd name="connsiteY108" fmla="*/ 3265 h 10000"/>
                    <a:gd name="connsiteX109" fmla="*/ 9777 w 10000"/>
                    <a:gd name="connsiteY109" fmla="*/ 3265 h 10000"/>
                    <a:gd name="connsiteX110" fmla="*/ 9911 w 10000"/>
                    <a:gd name="connsiteY110" fmla="*/ 2915 h 10000"/>
                    <a:gd name="connsiteX111" fmla="*/ 9911 w 10000"/>
                    <a:gd name="connsiteY111" fmla="*/ 2915 h 10000"/>
                    <a:gd name="connsiteX112" fmla="*/ 9911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799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682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9955 w 10000"/>
                    <a:gd name="connsiteY128" fmla="*/ 2565 h 10000"/>
                    <a:gd name="connsiteX129" fmla="*/ 10000 w 10000"/>
                    <a:gd name="connsiteY129" fmla="*/ 2449 h 10000"/>
                    <a:gd name="connsiteX130" fmla="*/ 10000 w 10000"/>
                    <a:gd name="connsiteY130" fmla="*/ 2449 h 10000"/>
                    <a:gd name="connsiteX131" fmla="*/ 10000 w 10000"/>
                    <a:gd name="connsiteY131" fmla="*/ 2449 h 10000"/>
                    <a:gd name="connsiteX132" fmla="*/ 10000 w 10000"/>
                    <a:gd name="connsiteY132" fmla="*/ 2333 h 10000"/>
                    <a:gd name="connsiteX133" fmla="*/ 10000 w 10000"/>
                    <a:gd name="connsiteY13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071 w 10000"/>
                    <a:gd name="connsiteY81" fmla="*/ 8979 h 10000"/>
                    <a:gd name="connsiteX82" fmla="*/ 6295 w 10000"/>
                    <a:gd name="connsiteY82" fmla="*/ 8630 h 10000"/>
                    <a:gd name="connsiteX83" fmla="*/ 6473 w 10000"/>
                    <a:gd name="connsiteY83" fmla="*/ 8280 h 10000"/>
                    <a:gd name="connsiteX84" fmla="*/ 6696 w 10000"/>
                    <a:gd name="connsiteY84" fmla="*/ 8046 h 10000"/>
                    <a:gd name="connsiteX85" fmla="*/ 6875 w 10000"/>
                    <a:gd name="connsiteY85" fmla="*/ 7696 h 10000"/>
                    <a:gd name="connsiteX86" fmla="*/ 7098 w 10000"/>
                    <a:gd name="connsiteY86" fmla="*/ 7464 h 10000"/>
                    <a:gd name="connsiteX87" fmla="*/ 7277 w 10000"/>
                    <a:gd name="connsiteY87" fmla="*/ 7114 h 10000"/>
                    <a:gd name="connsiteX88" fmla="*/ 7500 w 10000"/>
                    <a:gd name="connsiteY88" fmla="*/ 6764 h 10000"/>
                    <a:gd name="connsiteX89" fmla="*/ 7679 w 10000"/>
                    <a:gd name="connsiteY89" fmla="*/ 6531 h 10000"/>
                    <a:gd name="connsiteX90" fmla="*/ 7902 w 10000"/>
                    <a:gd name="connsiteY90" fmla="*/ 6181 h 10000"/>
                    <a:gd name="connsiteX91" fmla="*/ 8080 w 10000"/>
                    <a:gd name="connsiteY91" fmla="*/ 5947 h 10000"/>
                    <a:gd name="connsiteX92" fmla="*/ 8304 w 10000"/>
                    <a:gd name="connsiteY92" fmla="*/ 5597 h 10000"/>
                    <a:gd name="connsiteX93" fmla="*/ 8482 w 10000"/>
                    <a:gd name="connsiteY93" fmla="*/ 5248 h 10000"/>
                    <a:gd name="connsiteX94" fmla="*/ 8705 w 10000"/>
                    <a:gd name="connsiteY94" fmla="*/ 5015 h 10000"/>
                    <a:gd name="connsiteX95" fmla="*/ 8884 w 10000"/>
                    <a:gd name="connsiteY95" fmla="*/ 4665 h 10000"/>
                    <a:gd name="connsiteX96" fmla="*/ 9063 w 10000"/>
                    <a:gd name="connsiteY96" fmla="*/ 4432 h 10000"/>
                    <a:gd name="connsiteX97" fmla="*/ 9286 w 10000"/>
                    <a:gd name="connsiteY97" fmla="*/ 4082 h 10000"/>
                    <a:gd name="connsiteX98" fmla="*/ 9464 w 10000"/>
                    <a:gd name="connsiteY98" fmla="*/ 3732 h 10000"/>
                    <a:gd name="connsiteX99" fmla="*/ 9688 w 10000"/>
                    <a:gd name="connsiteY99" fmla="*/ 3498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32 w 10000"/>
                    <a:gd name="connsiteY105" fmla="*/ 3382 h 10000"/>
                    <a:gd name="connsiteX106" fmla="*/ 9777 w 10000"/>
                    <a:gd name="connsiteY106" fmla="*/ 3265 h 10000"/>
                    <a:gd name="connsiteX107" fmla="*/ 9777 w 10000"/>
                    <a:gd name="connsiteY107" fmla="*/ 3265 h 10000"/>
                    <a:gd name="connsiteX108" fmla="*/ 9777 w 10000"/>
                    <a:gd name="connsiteY108" fmla="*/ 3265 h 10000"/>
                    <a:gd name="connsiteX109" fmla="*/ 9911 w 10000"/>
                    <a:gd name="connsiteY109" fmla="*/ 2915 h 10000"/>
                    <a:gd name="connsiteX110" fmla="*/ 9911 w 10000"/>
                    <a:gd name="connsiteY110" fmla="*/ 2915 h 10000"/>
                    <a:gd name="connsiteX111" fmla="*/ 9911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799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682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9955 w 10000"/>
                    <a:gd name="connsiteY127" fmla="*/ 2565 h 10000"/>
                    <a:gd name="connsiteX128" fmla="*/ 10000 w 10000"/>
                    <a:gd name="connsiteY128" fmla="*/ 2449 h 10000"/>
                    <a:gd name="connsiteX129" fmla="*/ 10000 w 10000"/>
                    <a:gd name="connsiteY129" fmla="*/ 2449 h 10000"/>
                    <a:gd name="connsiteX130" fmla="*/ 10000 w 10000"/>
                    <a:gd name="connsiteY130" fmla="*/ 2449 h 10000"/>
                    <a:gd name="connsiteX131" fmla="*/ 10000 w 10000"/>
                    <a:gd name="connsiteY131" fmla="*/ 2333 h 10000"/>
                    <a:gd name="connsiteX132" fmla="*/ 10000 w 10000"/>
                    <a:gd name="connsiteY13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295 w 10000"/>
                    <a:gd name="connsiteY81" fmla="*/ 8630 h 10000"/>
                    <a:gd name="connsiteX82" fmla="*/ 6473 w 10000"/>
                    <a:gd name="connsiteY82" fmla="*/ 8280 h 10000"/>
                    <a:gd name="connsiteX83" fmla="*/ 6696 w 10000"/>
                    <a:gd name="connsiteY83" fmla="*/ 8046 h 10000"/>
                    <a:gd name="connsiteX84" fmla="*/ 6875 w 10000"/>
                    <a:gd name="connsiteY84" fmla="*/ 7696 h 10000"/>
                    <a:gd name="connsiteX85" fmla="*/ 7098 w 10000"/>
                    <a:gd name="connsiteY85" fmla="*/ 7464 h 10000"/>
                    <a:gd name="connsiteX86" fmla="*/ 7277 w 10000"/>
                    <a:gd name="connsiteY86" fmla="*/ 7114 h 10000"/>
                    <a:gd name="connsiteX87" fmla="*/ 7500 w 10000"/>
                    <a:gd name="connsiteY87" fmla="*/ 6764 h 10000"/>
                    <a:gd name="connsiteX88" fmla="*/ 7679 w 10000"/>
                    <a:gd name="connsiteY88" fmla="*/ 6531 h 10000"/>
                    <a:gd name="connsiteX89" fmla="*/ 7902 w 10000"/>
                    <a:gd name="connsiteY89" fmla="*/ 6181 h 10000"/>
                    <a:gd name="connsiteX90" fmla="*/ 8080 w 10000"/>
                    <a:gd name="connsiteY90" fmla="*/ 5947 h 10000"/>
                    <a:gd name="connsiteX91" fmla="*/ 8304 w 10000"/>
                    <a:gd name="connsiteY91" fmla="*/ 5597 h 10000"/>
                    <a:gd name="connsiteX92" fmla="*/ 8482 w 10000"/>
                    <a:gd name="connsiteY92" fmla="*/ 5248 h 10000"/>
                    <a:gd name="connsiteX93" fmla="*/ 8705 w 10000"/>
                    <a:gd name="connsiteY93" fmla="*/ 5015 h 10000"/>
                    <a:gd name="connsiteX94" fmla="*/ 8884 w 10000"/>
                    <a:gd name="connsiteY94" fmla="*/ 4665 h 10000"/>
                    <a:gd name="connsiteX95" fmla="*/ 9063 w 10000"/>
                    <a:gd name="connsiteY95" fmla="*/ 4432 h 10000"/>
                    <a:gd name="connsiteX96" fmla="*/ 9286 w 10000"/>
                    <a:gd name="connsiteY96" fmla="*/ 4082 h 10000"/>
                    <a:gd name="connsiteX97" fmla="*/ 9464 w 10000"/>
                    <a:gd name="connsiteY97" fmla="*/ 3732 h 10000"/>
                    <a:gd name="connsiteX98" fmla="*/ 9688 w 10000"/>
                    <a:gd name="connsiteY98" fmla="*/ 3498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32 w 10000"/>
                    <a:gd name="connsiteY104" fmla="*/ 3382 h 10000"/>
                    <a:gd name="connsiteX105" fmla="*/ 9777 w 10000"/>
                    <a:gd name="connsiteY105" fmla="*/ 3265 h 10000"/>
                    <a:gd name="connsiteX106" fmla="*/ 9777 w 10000"/>
                    <a:gd name="connsiteY106" fmla="*/ 3265 h 10000"/>
                    <a:gd name="connsiteX107" fmla="*/ 9777 w 10000"/>
                    <a:gd name="connsiteY107" fmla="*/ 3265 h 10000"/>
                    <a:gd name="connsiteX108" fmla="*/ 9911 w 10000"/>
                    <a:gd name="connsiteY108" fmla="*/ 2915 h 10000"/>
                    <a:gd name="connsiteX109" fmla="*/ 9911 w 10000"/>
                    <a:gd name="connsiteY109" fmla="*/ 2915 h 10000"/>
                    <a:gd name="connsiteX110" fmla="*/ 9911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799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682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9955 w 10000"/>
                    <a:gd name="connsiteY126" fmla="*/ 2565 h 10000"/>
                    <a:gd name="connsiteX127" fmla="*/ 10000 w 10000"/>
                    <a:gd name="connsiteY127" fmla="*/ 2449 h 10000"/>
                    <a:gd name="connsiteX128" fmla="*/ 10000 w 10000"/>
                    <a:gd name="connsiteY128" fmla="*/ 2449 h 10000"/>
                    <a:gd name="connsiteX129" fmla="*/ 10000 w 10000"/>
                    <a:gd name="connsiteY129" fmla="*/ 2449 h 10000"/>
                    <a:gd name="connsiteX130" fmla="*/ 10000 w 10000"/>
                    <a:gd name="connsiteY130" fmla="*/ 2333 h 10000"/>
                    <a:gd name="connsiteX131" fmla="*/ 10000 w 10000"/>
                    <a:gd name="connsiteY13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473 w 10000"/>
                    <a:gd name="connsiteY81" fmla="*/ 8280 h 10000"/>
                    <a:gd name="connsiteX82" fmla="*/ 6696 w 10000"/>
                    <a:gd name="connsiteY82" fmla="*/ 8046 h 10000"/>
                    <a:gd name="connsiteX83" fmla="*/ 6875 w 10000"/>
                    <a:gd name="connsiteY83" fmla="*/ 7696 h 10000"/>
                    <a:gd name="connsiteX84" fmla="*/ 7098 w 10000"/>
                    <a:gd name="connsiteY84" fmla="*/ 7464 h 10000"/>
                    <a:gd name="connsiteX85" fmla="*/ 7277 w 10000"/>
                    <a:gd name="connsiteY85" fmla="*/ 7114 h 10000"/>
                    <a:gd name="connsiteX86" fmla="*/ 7500 w 10000"/>
                    <a:gd name="connsiteY86" fmla="*/ 6764 h 10000"/>
                    <a:gd name="connsiteX87" fmla="*/ 7679 w 10000"/>
                    <a:gd name="connsiteY87" fmla="*/ 6531 h 10000"/>
                    <a:gd name="connsiteX88" fmla="*/ 7902 w 10000"/>
                    <a:gd name="connsiteY88" fmla="*/ 6181 h 10000"/>
                    <a:gd name="connsiteX89" fmla="*/ 8080 w 10000"/>
                    <a:gd name="connsiteY89" fmla="*/ 5947 h 10000"/>
                    <a:gd name="connsiteX90" fmla="*/ 8304 w 10000"/>
                    <a:gd name="connsiteY90" fmla="*/ 5597 h 10000"/>
                    <a:gd name="connsiteX91" fmla="*/ 8482 w 10000"/>
                    <a:gd name="connsiteY91" fmla="*/ 5248 h 10000"/>
                    <a:gd name="connsiteX92" fmla="*/ 8705 w 10000"/>
                    <a:gd name="connsiteY92" fmla="*/ 5015 h 10000"/>
                    <a:gd name="connsiteX93" fmla="*/ 8884 w 10000"/>
                    <a:gd name="connsiteY93" fmla="*/ 4665 h 10000"/>
                    <a:gd name="connsiteX94" fmla="*/ 9063 w 10000"/>
                    <a:gd name="connsiteY94" fmla="*/ 4432 h 10000"/>
                    <a:gd name="connsiteX95" fmla="*/ 9286 w 10000"/>
                    <a:gd name="connsiteY95" fmla="*/ 4082 h 10000"/>
                    <a:gd name="connsiteX96" fmla="*/ 9464 w 10000"/>
                    <a:gd name="connsiteY96" fmla="*/ 3732 h 10000"/>
                    <a:gd name="connsiteX97" fmla="*/ 9688 w 10000"/>
                    <a:gd name="connsiteY97" fmla="*/ 3498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32 w 10000"/>
                    <a:gd name="connsiteY103" fmla="*/ 3382 h 10000"/>
                    <a:gd name="connsiteX104" fmla="*/ 9777 w 10000"/>
                    <a:gd name="connsiteY104" fmla="*/ 3265 h 10000"/>
                    <a:gd name="connsiteX105" fmla="*/ 9777 w 10000"/>
                    <a:gd name="connsiteY105" fmla="*/ 3265 h 10000"/>
                    <a:gd name="connsiteX106" fmla="*/ 9777 w 10000"/>
                    <a:gd name="connsiteY106" fmla="*/ 3265 h 10000"/>
                    <a:gd name="connsiteX107" fmla="*/ 9911 w 10000"/>
                    <a:gd name="connsiteY107" fmla="*/ 2915 h 10000"/>
                    <a:gd name="connsiteX108" fmla="*/ 9911 w 10000"/>
                    <a:gd name="connsiteY108" fmla="*/ 2915 h 10000"/>
                    <a:gd name="connsiteX109" fmla="*/ 9911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799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682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9955 w 10000"/>
                    <a:gd name="connsiteY125" fmla="*/ 2565 h 10000"/>
                    <a:gd name="connsiteX126" fmla="*/ 10000 w 10000"/>
                    <a:gd name="connsiteY126" fmla="*/ 2449 h 10000"/>
                    <a:gd name="connsiteX127" fmla="*/ 10000 w 10000"/>
                    <a:gd name="connsiteY127" fmla="*/ 2449 h 10000"/>
                    <a:gd name="connsiteX128" fmla="*/ 10000 w 10000"/>
                    <a:gd name="connsiteY128" fmla="*/ 2449 h 10000"/>
                    <a:gd name="connsiteX129" fmla="*/ 10000 w 10000"/>
                    <a:gd name="connsiteY129" fmla="*/ 2333 h 10000"/>
                    <a:gd name="connsiteX130" fmla="*/ 10000 w 10000"/>
                    <a:gd name="connsiteY13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696 w 10000"/>
                    <a:gd name="connsiteY81" fmla="*/ 8046 h 10000"/>
                    <a:gd name="connsiteX82" fmla="*/ 6875 w 10000"/>
                    <a:gd name="connsiteY82" fmla="*/ 7696 h 10000"/>
                    <a:gd name="connsiteX83" fmla="*/ 7098 w 10000"/>
                    <a:gd name="connsiteY83" fmla="*/ 7464 h 10000"/>
                    <a:gd name="connsiteX84" fmla="*/ 7277 w 10000"/>
                    <a:gd name="connsiteY84" fmla="*/ 7114 h 10000"/>
                    <a:gd name="connsiteX85" fmla="*/ 7500 w 10000"/>
                    <a:gd name="connsiteY85" fmla="*/ 6764 h 10000"/>
                    <a:gd name="connsiteX86" fmla="*/ 7679 w 10000"/>
                    <a:gd name="connsiteY86" fmla="*/ 6531 h 10000"/>
                    <a:gd name="connsiteX87" fmla="*/ 7902 w 10000"/>
                    <a:gd name="connsiteY87" fmla="*/ 6181 h 10000"/>
                    <a:gd name="connsiteX88" fmla="*/ 8080 w 10000"/>
                    <a:gd name="connsiteY88" fmla="*/ 5947 h 10000"/>
                    <a:gd name="connsiteX89" fmla="*/ 8304 w 10000"/>
                    <a:gd name="connsiteY89" fmla="*/ 5597 h 10000"/>
                    <a:gd name="connsiteX90" fmla="*/ 8482 w 10000"/>
                    <a:gd name="connsiteY90" fmla="*/ 5248 h 10000"/>
                    <a:gd name="connsiteX91" fmla="*/ 8705 w 10000"/>
                    <a:gd name="connsiteY91" fmla="*/ 5015 h 10000"/>
                    <a:gd name="connsiteX92" fmla="*/ 8884 w 10000"/>
                    <a:gd name="connsiteY92" fmla="*/ 4665 h 10000"/>
                    <a:gd name="connsiteX93" fmla="*/ 9063 w 10000"/>
                    <a:gd name="connsiteY93" fmla="*/ 4432 h 10000"/>
                    <a:gd name="connsiteX94" fmla="*/ 9286 w 10000"/>
                    <a:gd name="connsiteY94" fmla="*/ 4082 h 10000"/>
                    <a:gd name="connsiteX95" fmla="*/ 9464 w 10000"/>
                    <a:gd name="connsiteY95" fmla="*/ 3732 h 10000"/>
                    <a:gd name="connsiteX96" fmla="*/ 9688 w 10000"/>
                    <a:gd name="connsiteY96" fmla="*/ 3498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32 w 10000"/>
                    <a:gd name="connsiteY102" fmla="*/ 3382 h 10000"/>
                    <a:gd name="connsiteX103" fmla="*/ 9777 w 10000"/>
                    <a:gd name="connsiteY103" fmla="*/ 3265 h 10000"/>
                    <a:gd name="connsiteX104" fmla="*/ 9777 w 10000"/>
                    <a:gd name="connsiteY104" fmla="*/ 3265 h 10000"/>
                    <a:gd name="connsiteX105" fmla="*/ 9777 w 10000"/>
                    <a:gd name="connsiteY105" fmla="*/ 3265 h 10000"/>
                    <a:gd name="connsiteX106" fmla="*/ 9911 w 10000"/>
                    <a:gd name="connsiteY106" fmla="*/ 2915 h 10000"/>
                    <a:gd name="connsiteX107" fmla="*/ 9911 w 10000"/>
                    <a:gd name="connsiteY107" fmla="*/ 2915 h 10000"/>
                    <a:gd name="connsiteX108" fmla="*/ 9911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799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682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9955 w 10000"/>
                    <a:gd name="connsiteY124" fmla="*/ 2565 h 10000"/>
                    <a:gd name="connsiteX125" fmla="*/ 10000 w 10000"/>
                    <a:gd name="connsiteY125" fmla="*/ 2449 h 10000"/>
                    <a:gd name="connsiteX126" fmla="*/ 10000 w 10000"/>
                    <a:gd name="connsiteY126" fmla="*/ 2449 h 10000"/>
                    <a:gd name="connsiteX127" fmla="*/ 10000 w 10000"/>
                    <a:gd name="connsiteY127" fmla="*/ 2449 h 10000"/>
                    <a:gd name="connsiteX128" fmla="*/ 10000 w 10000"/>
                    <a:gd name="connsiteY128" fmla="*/ 2333 h 10000"/>
                    <a:gd name="connsiteX129" fmla="*/ 10000 w 10000"/>
                    <a:gd name="connsiteY12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6875 w 10000"/>
                    <a:gd name="connsiteY81" fmla="*/ 7696 h 10000"/>
                    <a:gd name="connsiteX82" fmla="*/ 7098 w 10000"/>
                    <a:gd name="connsiteY82" fmla="*/ 7464 h 10000"/>
                    <a:gd name="connsiteX83" fmla="*/ 7277 w 10000"/>
                    <a:gd name="connsiteY83" fmla="*/ 7114 h 10000"/>
                    <a:gd name="connsiteX84" fmla="*/ 7500 w 10000"/>
                    <a:gd name="connsiteY84" fmla="*/ 6764 h 10000"/>
                    <a:gd name="connsiteX85" fmla="*/ 7679 w 10000"/>
                    <a:gd name="connsiteY85" fmla="*/ 6531 h 10000"/>
                    <a:gd name="connsiteX86" fmla="*/ 7902 w 10000"/>
                    <a:gd name="connsiteY86" fmla="*/ 6181 h 10000"/>
                    <a:gd name="connsiteX87" fmla="*/ 8080 w 10000"/>
                    <a:gd name="connsiteY87" fmla="*/ 5947 h 10000"/>
                    <a:gd name="connsiteX88" fmla="*/ 8304 w 10000"/>
                    <a:gd name="connsiteY88" fmla="*/ 5597 h 10000"/>
                    <a:gd name="connsiteX89" fmla="*/ 8482 w 10000"/>
                    <a:gd name="connsiteY89" fmla="*/ 5248 h 10000"/>
                    <a:gd name="connsiteX90" fmla="*/ 8705 w 10000"/>
                    <a:gd name="connsiteY90" fmla="*/ 5015 h 10000"/>
                    <a:gd name="connsiteX91" fmla="*/ 8884 w 10000"/>
                    <a:gd name="connsiteY91" fmla="*/ 4665 h 10000"/>
                    <a:gd name="connsiteX92" fmla="*/ 9063 w 10000"/>
                    <a:gd name="connsiteY92" fmla="*/ 4432 h 10000"/>
                    <a:gd name="connsiteX93" fmla="*/ 9286 w 10000"/>
                    <a:gd name="connsiteY93" fmla="*/ 4082 h 10000"/>
                    <a:gd name="connsiteX94" fmla="*/ 9464 w 10000"/>
                    <a:gd name="connsiteY94" fmla="*/ 3732 h 10000"/>
                    <a:gd name="connsiteX95" fmla="*/ 9688 w 10000"/>
                    <a:gd name="connsiteY95" fmla="*/ 3498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32 w 10000"/>
                    <a:gd name="connsiteY101" fmla="*/ 3382 h 10000"/>
                    <a:gd name="connsiteX102" fmla="*/ 9777 w 10000"/>
                    <a:gd name="connsiteY102" fmla="*/ 3265 h 10000"/>
                    <a:gd name="connsiteX103" fmla="*/ 9777 w 10000"/>
                    <a:gd name="connsiteY103" fmla="*/ 3265 h 10000"/>
                    <a:gd name="connsiteX104" fmla="*/ 9777 w 10000"/>
                    <a:gd name="connsiteY104" fmla="*/ 3265 h 10000"/>
                    <a:gd name="connsiteX105" fmla="*/ 9911 w 10000"/>
                    <a:gd name="connsiteY105" fmla="*/ 2915 h 10000"/>
                    <a:gd name="connsiteX106" fmla="*/ 9911 w 10000"/>
                    <a:gd name="connsiteY106" fmla="*/ 2915 h 10000"/>
                    <a:gd name="connsiteX107" fmla="*/ 9911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799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682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9955 w 10000"/>
                    <a:gd name="connsiteY123" fmla="*/ 2565 h 10000"/>
                    <a:gd name="connsiteX124" fmla="*/ 10000 w 10000"/>
                    <a:gd name="connsiteY124" fmla="*/ 2449 h 10000"/>
                    <a:gd name="connsiteX125" fmla="*/ 10000 w 10000"/>
                    <a:gd name="connsiteY125" fmla="*/ 2449 h 10000"/>
                    <a:gd name="connsiteX126" fmla="*/ 10000 w 10000"/>
                    <a:gd name="connsiteY126" fmla="*/ 2449 h 10000"/>
                    <a:gd name="connsiteX127" fmla="*/ 10000 w 10000"/>
                    <a:gd name="connsiteY127" fmla="*/ 2333 h 10000"/>
                    <a:gd name="connsiteX128" fmla="*/ 10000 w 10000"/>
                    <a:gd name="connsiteY12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098 w 10000"/>
                    <a:gd name="connsiteY81" fmla="*/ 7464 h 10000"/>
                    <a:gd name="connsiteX82" fmla="*/ 7277 w 10000"/>
                    <a:gd name="connsiteY82" fmla="*/ 7114 h 10000"/>
                    <a:gd name="connsiteX83" fmla="*/ 7500 w 10000"/>
                    <a:gd name="connsiteY83" fmla="*/ 6764 h 10000"/>
                    <a:gd name="connsiteX84" fmla="*/ 7679 w 10000"/>
                    <a:gd name="connsiteY84" fmla="*/ 6531 h 10000"/>
                    <a:gd name="connsiteX85" fmla="*/ 7902 w 10000"/>
                    <a:gd name="connsiteY85" fmla="*/ 6181 h 10000"/>
                    <a:gd name="connsiteX86" fmla="*/ 8080 w 10000"/>
                    <a:gd name="connsiteY86" fmla="*/ 5947 h 10000"/>
                    <a:gd name="connsiteX87" fmla="*/ 8304 w 10000"/>
                    <a:gd name="connsiteY87" fmla="*/ 5597 h 10000"/>
                    <a:gd name="connsiteX88" fmla="*/ 8482 w 10000"/>
                    <a:gd name="connsiteY88" fmla="*/ 5248 h 10000"/>
                    <a:gd name="connsiteX89" fmla="*/ 8705 w 10000"/>
                    <a:gd name="connsiteY89" fmla="*/ 5015 h 10000"/>
                    <a:gd name="connsiteX90" fmla="*/ 8884 w 10000"/>
                    <a:gd name="connsiteY90" fmla="*/ 4665 h 10000"/>
                    <a:gd name="connsiteX91" fmla="*/ 9063 w 10000"/>
                    <a:gd name="connsiteY91" fmla="*/ 4432 h 10000"/>
                    <a:gd name="connsiteX92" fmla="*/ 9286 w 10000"/>
                    <a:gd name="connsiteY92" fmla="*/ 4082 h 10000"/>
                    <a:gd name="connsiteX93" fmla="*/ 9464 w 10000"/>
                    <a:gd name="connsiteY93" fmla="*/ 3732 h 10000"/>
                    <a:gd name="connsiteX94" fmla="*/ 9688 w 10000"/>
                    <a:gd name="connsiteY94" fmla="*/ 3498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32 w 10000"/>
                    <a:gd name="connsiteY100" fmla="*/ 3382 h 10000"/>
                    <a:gd name="connsiteX101" fmla="*/ 9777 w 10000"/>
                    <a:gd name="connsiteY101" fmla="*/ 3265 h 10000"/>
                    <a:gd name="connsiteX102" fmla="*/ 9777 w 10000"/>
                    <a:gd name="connsiteY102" fmla="*/ 3265 h 10000"/>
                    <a:gd name="connsiteX103" fmla="*/ 9777 w 10000"/>
                    <a:gd name="connsiteY103" fmla="*/ 3265 h 10000"/>
                    <a:gd name="connsiteX104" fmla="*/ 9911 w 10000"/>
                    <a:gd name="connsiteY104" fmla="*/ 2915 h 10000"/>
                    <a:gd name="connsiteX105" fmla="*/ 9911 w 10000"/>
                    <a:gd name="connsiteY105" fmla="*/ 2915 h 10000"/>
                    <a:gd name="connsiteX106" fmla="*/ 9911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799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682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9955 w 10000"/>
                    <a:gd name="connsiteY122" fmla="*/ 2565 h 10000"/>
                    <a:gd name="connsiteX123" fmla="*/ 10000 w 10000"/>
                    <a:gd name="connsiteY123" fmla="*/ 2449 h 10000"/>
                    <a:gd name="connsiteX124" fmla="*/ 10000 w 10000"/>
                    <a:gd name="connsiteY124" fmla="*/ 2449 h 10000"/>
                    <a:gd name="connsiteX125" fmla="*/ 10000 w 10000"/>
                    <a:gd name="connsiteY125" fmla="*/ 2449 h 10000"/>
                    <a:gd name="connsiteX126" fmla="*/ 10000 w 10000"/>
                    <a:gd name="connsiteY126" fmla="*/ 2333 h 10000"/>
                    <a:gd name="connsiteX127" fmla="*/ 10000 w 10000"/>
                    <a:gd name="connsiteY12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277 w 10000"/>
                    <a:gd name="connsiteY81" fmla="*/ 7114 h 10000"/>
                    <a:gd name="connsiteX82" fmla="*/ 7500 w 10000"/>
                    <a:gd name="connsiteY82" fmla="*/ 6764 h 10000"/>
                    <a:gd name="connsiteX83" fmla="*/ 7679 w 10000"/>
                    <a:gd name="connsiteY83" fmla="*/ 6531 h 10000"/>
                    <a:gd name="connsiteX84" fmla="*/ 7902 w 10000"/>
                    <a:gd name="connsiteY84" fmla="*/ 6181 h 10000"/>
                    <a:gd name="connsiteX85" fmla="*/ 8080 w 10000"/>
                    <a:gd name="connsiteY85" fmla="*/ 5947 h 10000"/>
                    <a:gd name="connsiteX86" fmla="*/ 8304 w 10000"/>
                    <a:gd name="connsiteY86" fmla="*/ 5597 h 10000"/>
                    <a:gd name="connsiteX87" fmla="*/ 8482 w 10000"/>
                    <a:gd name="connsiteY87" fmla="*/ 5248 h 10000"/>
                    <a:gd name="connsiteX88" fmla="*/ 8705 w 10000"/>
                    <a:gd name="connsiteY88" fmla="*/ 5015 h 10000"/>
                    <a:gd name="connsiteX89" fmla="*/ 8884 w 10000"/>
                    <a:gd name="connsiteY89" fmla="*/ 4665 h 10000"/>
                    <a:gd name="connsiteX90" fmla="*/ 9063 w 10000"/>
                    <a:gd name="connsiteY90" fmla="*/ 4432 h 10000"/>
                    <a:gd name="connsiteX91" fmla="*/ 9286 w 10000"/>
                    <a:gd name="connsiteY91" fmla="*/ 4082 h 10000"/>
                    <a:gd name="connsiteX92" fmla="*/ 9464 w 10000"/>
                    <a:gd name="connsiteY92" fmla="*/ 3732 h 10000"/>
                    <a:gd name="connsiteX93" fmla="*/ 9688 w 10000"/>
                    <a:gd name="connsiteY93" fmla="*/ 3498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32 w 10000"/>
                    <a:gd name="connsiteY99" fmla="*/ 3382 h 10000"/>
                    <a:gd name="connsiteX100" fmla="*/ 9777 w 10000"/>
                    <a:gd name="connsiteY100" fmla="*/ 3265 h 10000"/>
                    <a:gd name="connsiteX101" fmla="*/ 9777 w 10000"/>
                    <a:gd name="connsiteY101" fmla="*/ 3265 h 10000"/>
                    <a:gd name="connsiteX102" fmla="*/ 9777 w 10000"/>
                    <a:gd name="connsiteY102" fmla="*/ 3265 h 10000"/>
                    <a:gd name="connsiteX103" fmla="*/ 9911 w 10000"/>
                    <a:gd name="connsiteY103" fmla="*/ 2915 h 10000"/>
                    <a:gd name="connsiteX104" fmla="*/ 9911 w 10000"/>
                    <a:gd name="connsiteY104" fmla="*/ 2915 h 10000"/>
                    <a:gd name="connsiteX105" fmla="*/ 9911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799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682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9955 w 10000"/>
                    <a:gd name="connsiteY121" fmla="*/ 2565 h 10000"/>
                    <a:gd name="connsiteX122" fmla="*/ 10000 w 10000"/>
                    <a:gd name="connsiteY122" fmla="*/ 2449 h 10000"/>
                    <a:gd name="connsiteX123" fmla="*/ 10000 w 10000"/>
                    <a:gd name="connsiteY123" fmla="*/ 2449 h 10000"/>
                    <a:gd name="connsiteX124" fmla="*/ 10000 w 10000"/>
                    <a:gd name="connsiteY124" fmla="*/ 2449 h 10000"/>
                    <a:gd name="connsiteX125" fmla="*/ 10000 w 10000"/>
                    <a:gd name="connsiteY125" fmla="*/ 2333 h 10000"/>
                    <a:gd name="connsiteX126" fmla="*/ 10000 w 10000"/>
                    <a:gd name="connsiteY12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500 w 10000"/>
                    <a:gd name="connsiteY81" fmla="*/ 6764 h 10000"/>
                    <a:gd name="connsiteX82" fmla="*/ 7679 w 10000"/>
                    <a:gd name="connsiteY82" fmla="*/ 6531 h 10000"/>
                    <a:gd name="connsiteX83" fmla="*/ 7902 w 10000"/>
                    <a:gd name="connsiteY83" fmla="*/ 6181 h 10000"/>
                    <a:gd name="connsiteX84" fmla="*/ 8080 w 10000"/>
                    <a:gd name="connsiteY84" fmla="*/ 5947 h 10000"/>
                    <a:gd name="connsiteX85" fmla="*/ 8304 w 10000"/>
                    <a:gd name="connsiteY85" fmla="*/ 5597 h 10000"/>
                    <a:gd name="connsiteX86" fmla="*/ 8482 w 10000"/>
                    <a:gd name="connsiteY86" fmla="*/ 5248 h 10000"/>
                    <a:gd name="connsiteX87" fmla="*/ 8705 w 10000"/>
                    <a:gd name="connsiteY87" fmla="*/ 5015 h 10000"/>
                    <a:gd name="connsiteX88" fmla="*/ 8884 w 10000"/>
                    <a:gd name="connsiteY88" fmla="*/ 4665 h 10000"/>
                    <a:gd name="connsiteX89" fmla="*/ 9063 w 10000"/>
                    <a:gd name="connsiteY89" fmla="*/ 4432 h 10000"/>
                    <a:gd name="connsiteX90" fmla="*/ 9286 w 10000"/>
                    <a:gd name="connsiteY90" fmla="*/ 4082 h 10000"/>
                    <a:gd name="connsiteX91" fmla="*/ 9464 w 10000"/>
                    <a:gd name="connsiteY91" fmla="*/ 3732 h 10000"/>
                    <a:gd name="connsiteX92" fmla="*/ 9688 w 10000"/>
                    <a:gd name="connsiteY92" fmla="*/ 3498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32 w 10000"/>
                    <a:gd name="connsiteY98" fmla="*/ 3382 h 10000"/>
                    <a:gd name="connsiteX99" fmla="*/ 9777 w 10000"/>
                    <a:gd name="connsiteY99" fmla="*/ 3265 h 10000"/>
                    <a:gd name="connsiteX100" fmla="*/ 9777 w 10000"/>
                    <a:gd name="connsiteY100" fmla="*/ 3265 h 10000"/>
                    <a:gd name="connsiteX101" fmla="*/ 9777 w 10000"/>
                    <a:gd name="connsiteY101" fmla="*/ 3265 h 10000"/>
                    <a:gd name="connsiteX102" fmla="*/ 9911 w 10000"/>
                    <a:gd name="connsiteY102" fmla="*/ 2915 h 10000"/>
                    <a:gd name="connsiteX103" fmla="*/ 9911 w 10000"/>
                    <a:gd name="connsiteY103" fmla="*/ 2915 h 10000"/>
                    <a:gd name="connsiteX104" fmla="*/ 9911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799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682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9955 w 10000"/>
                    <a:gd name="connsiteY120" fmla="*/ 2565 h 10000"/>
                    <a:gd name="connsiteX121" fmla="*/ 10000 w 10000"/>
                    <a:gd name="connsiteY121" fmla="*/ 2449 h 10000"/>
                    <a:gd name="connsiteX122" fmla="*/ 10000 w 10000"/>
                    <a:gd name="connsiteY122" fmla="*/ 2449 h 10000"/>
                    <a:gd name="connsiteX123" fmla="*/ 10000 w 10000"/>
                    <a:gd name="connsiteY123" fmla="*/ 2449 h 10000"/>
                    <a:gd name="connsiteX124" fmla="*/ 10000 w 10000"/>
                    <a:gd name="connsiteY124" fmla="*/ 2333 h 10000"/>
                    <a:gd name="connsiteX125" fmla="*/ 10000 w 10000"/>
                    <a:gd name="connsiteY12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679 w 10000"/>
                    <a:gd name="connsiteY81" fmla="*/ 6531 h 10000"/>
                    <a:gd name="connsiteX82" fmla="*/ 7902 w 10000"/>
                    <a:gd name="connsiteY82" fmla="*/ 6181 h 10000"/>
                    <a:gd name="connsiteX83" fmla="*/ 8080 w 10000"/>
                    <a:gd name="connsiteY83" fmla="*/ 5947 h 10000"/>
                    <a:gd name="connsiteX84" fmla="*/ 8304 w 10000"/>
                    <a:gd name="connsiteY84" fmla="*/ 5597 h 10000"/>
                    <a:gd name="connsiteX85" fmla="*/ 8482 w 10000"/>
                    <a:gd name="connsiteY85" fmla="*/ 5248 h 10000"/>
                    <a:gd name="connsiteX86" fmla="*/ 8705 w 10000"/>
                    <a:gd name="connsiteY86" fmla="*/ 5015 h 10000"/>
                    <a:gd name="connsiteX87" fmla="*/ 8884 w 10000"/>
                    <a:gd name="connsiteY87" fmla="*/ 4665 h 10000"/>
                    <a:gd name="connsiteX88" fmla="*/ 9063 w 10000"/>
                    <a:gd name="connsiteY88" fmla="*/ 4432 h 10000"/>
                    <a:gd name="connsiteX89" fmla="*/ 9286 w 10000"/>
                    <a:gd name="connsiteY89" fmla="*/ 4082 h 10000"/>
                    <a:gd name="connsiteX90" fmla="*/ 9464 w 10000"/>
                    <a:gd name="connsiteY90" fmla="*/ 3732 h 10000"/>
                    <a:gd name="connsiteX91" fmla="*/ 9688 w 10000"/>
                    <a:gd name="connsiteY91" fmla="*/ 3498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32 w 10000"/>
                    <a:gd name="connsiteY97" fmla="*/ 3382 h 10000"/>
                    <a:gd name="connsiteX98" fmla="*/ 9777 w 10000"/>
                    <a:gd name="connsiteY98" fmla="*/ 3265 h 10000"/>
                    <a:gd name="connsiteX99" fmla="*/ 9777 w 10000"/>
                    <a:gd name="connsiteY99" fmla="*/ 3265 h 10000"/>
                    <a:gd name="connsiteX100" fmla="*/ 9777 w 10000"/>
                    <a:gd name="connsiteY100" fmla="*/ 3265 h 10000"/>
                    <a:gd name="connsiteX101" fmla="*/ 9911 w 10000"/>
                    <a:gd name="connsiteY101" fmla="*/ 2915 h 10000"/>
                    <a:gd name="connsiteX102" fmla="*/ 9911 w 10000"/>
                    <a:gd name="connsiteY102" fmla="*/ 2915 h 10000"/>
                    <a:gd name="connsiteX103" fmla="*/ 9911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799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682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9955 w 10000"/>
                    <a:gd name="connsiteY119" fmla="*/ 2565 h 10000"/>
                    <a:gd name="connsiteX120" fmla="*/ 10000 w 10000"/>
                    <a:gd name="connsiteY120" fmla="*/ 2449 h 10000"/>
                    <a:gd name="connsiteX121" fmla="*/ 10000 w 10000"/>
                    <a:gd name="connsiteY121" fmla="*/ 2449 h 10000"/>
                    <a:gd name="connsiteX122" fmla="*/ 10000 w 10000"/>
                    <a:gd name="connsiteY122" fmla="*/ 2449 h 10000"/>
                    <a:gd name="connsiteX123" fmla="*/ 10000 w 10000"/>
                    <a:gd name="connsiteY123" fmla="*/ 2333 h 10000"/>
                    <a:gd name="connsiteX124" fmla="*/ 10000 w 10000"/>
                    <a:gd name="connsiteY12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7902 w 10000"/>
                    <a:gd name="connsiteY81" fmla="*/ 6181 h 10000"/>
                    <a:gd name="connsiteX82" fmla="*/ 8080 w 10000"/>
                    <a:gd name="connsiteY82" fmla="*/ 5947 h 10000"/>
                    <a:gd name="connsiteX83" fmla="*/ 8304 w 10000"/>
                    <a:gd name="connsiteY83" fmla="*/ 5597 h 10000"/>
                    <a:gd name="connsiteX84" fmla="*/ 8482 w 10000"/>
                    <a:gd name="connsiteY84" fmla="*/ 5248 h 10000"/>
                    <a:gd name="connsiteX85" fmla="*/ 8705 w 10000"/>
                    <a:gd name="connsiteY85" fmla="*/ 5015 h 10000"/>
                    <a:gd name="connsiteX86" fmla="*/ 8884 w 10000"/>
                    <a:gd name="connsiteY86" fmla="*/ 4665 h 10000"/>
                    <a:gd name="connsiteX87" fmla="*/ 9063 w 10000"/>
                    <a:gd name="connsiteY87" fmla="*/ 4432 h 10000"/>
                    <a:gd name="connsiteX88" fmla="*/ 9286 w 10000"/>
                    <a:gd name="connsiteY88" fmla="*/ 4082 h 10000"/>
                    <a:gd name="connsiteX89" fmla="*/ 9464 w 10000"/>
                    <a:gd name="connsiteY89" fmla="*/ 3732 h 10000"/>
                    <a:gd name="connsiteX90" fmla="*/ 9688 w 10000"/>
                    <a:gd name="connsiteY90" fmla="*/ 3498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32 w 10000"/>
                    <a:gd name="connsiteY96" fmla="*/ 3382 h 10000"/>
                    <a:gd name="connsiteX97" fmla="*/ 9777 w 10000"/>
                    <a:gd name="connsiteY97" fmla="*/ 3265 h 10000"/>
                    <a:gd name="connsiteX98" fmla="*/ 9777 w 10000"/>
                    <a:gd name="connsiteY98" fmla="*/ 3265 h 10000"/>
                    <a:gd name="connsiteX99" fmla="*/ 9777 w 10000"/>
                    <a:gd name="connsiteY99" fmla="*/ 3265 h 10000"/>
                    <a:gd name="connsiteX100" fmla="*/ 9911 w 10000"/>
                    <a:gd name="connsiteY100" fmla="*/ 2915 h 10000"/>
                    <a:gd name="connsiteX101" fmla="*/ 9911 w 10000"/>
                    <a:gd name="connsiteY101" fmla="*/ 2915 h 10000"/>
                    <a:gd name="connsiteX102" fmla="*/ 9911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799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682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9955 w 10000"/>
                    <a:gd name="connsiteY118" fmla="*/ 2565 h 10000"/>
                    <a:gd name="connsiteX119" fmla="*/ 10000 w 10000"/>
                    <a:gd name="connsiteY119" fmla="*/ 2449 h 10000"/>
                    <a:gd name="connsiteX120" fmla="*/ 10000 w 10000"/>
                    <a:gd name="connsiteY120" fmla="*/ 2449 h 10000"/>
                    <a:gd name="connsiteX121" fmla="*/ 10000 w 10000"/>
                    <a:gd name="connsiteY121" fmla="*/ 2449 h 10000"/>
                    <a:gd name="connsiteX122" fmla="*/ 10000 w 10000"/>
                    <a:gd name="connsiteY122" fmla="*/ 2333 h 10000"/>
                    <a:gd name="connsiteX123" fmla="*/ 10000 w 10000"/>
                    <a:gd name="connsiteY12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080 w 10000"/>
                    <a:gd name="connsiteY81" fmla="*/ 5947 h 10000"/>
                    <a:gd name="connsiteX82" fmla="*/ 8304 w 10000"/>
                    <a:gd name="connsiteY82" fmla="*/ 5597 h 10000"/>
                    <a:gd name="connsiteX83" fmla="*/ 8482 w 10000"/>
                    <a:gd name="connsiteY83" fmla="*/ 5248 h 10000"/>
                    <a:gd name="connsiteX84" fmla="*/ 8705 w 10000"/>
                    <a:gd name="connsiteY84" fmla="*/ 5015 h 10000"/>
                    <a:gd name="connsiteX85" fmla="*/ 8884 w 10000"/>
                    <a:gd name="connsiteY85" fmla="*/ 4665 h 10000"/>
                    <a:gd name="connsiteX86" fmla="*/ 9063 w 10000"/>
                    <a:gd name="connsiteY86" fmla="*/ 4432 h 10000"/>
                    <a:gd name="connsiteX87" fmla="*/ 9286 w 10000"/>
                    <a:gd name="connsiteY87" fmla="*/ 4082 h 10000"/>
                    <a:gd name="connsiteX88" fmla="*/ 9464 w 10000"/>
                    <a:gd name="connsiteY88" fmla="*/ 3732 h 10000"/>
                    <a:gd name="connsiteX89" fmla="*/ 9688 w 10000"/>
                    <a:gd name="connsiteY89" fmla="*/ 3498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32 w 10000"/>
                    <a:gd name="connsiteY95" fmla="*/ 3382 h 10000"/>
                    <a:gd name="connsiteX96" fmla="*/ 9777 w 10000"/>
                    <a:gd name="connsiteY96" fmla="*/ 3265 h 10000"/>
                    <a:gd name="connsiteX97" fmla="*/ 9777 w 10000"/>
                    <a:gd name="connsiteY97" fmla="*/ 3265 h 10000"/>
                    <a:gd name="connsiteX98" fmla="*/ 9777 w 10000"/>
                    <a:gd name="connsiteY98" fmla="*/ 3265 h 10000"/>
                    <a:gd name="connsiteX99" fmla="*/ 9911 w 10000"/>
                    <a:gd name="connsiteY99" fmla="*/ 2915 h 10000"/>
                    <a:gd name="connsiteX100" fmla="*/ 9911 w 10000"/>
                    <a:gd name="connsiteY100" fmla="*/ 2915 h 10000"/>
                    <a:gd name="connsiteX101" fmla="*/ 9911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799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682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9955 w 10000"/>
                    <a:gd name="connsiteY117" fmla="*/ 2565 h 10000"/>
                    <a:gd name="connsiteX118" fmla="*/ 10000 w 10000"/>
                    <a:gd name="connsiteY118" fmla="*/ 2449 h 10000"/>
                    <a:gd name="connsiteX119" fmla="*/ 10000 w 10000"/>
                    <a:gd name="connsiteY119" fmla="*/ 2449 h 10000"/>
                    <a:gd name="connsiteX120" fmla="*/ 10000 w 10000"/>
                    <a:gd name="connsiteY120" fmla="*/ 2449 h 10000"/>
                    <a:gd name="connsiteX121" fmla="*/ 10000 w 10000"/>
                    <a:gd name="connsiteY121" fmla="*/ 2333 h 10000"/>
                    <a:gd name="connsiteX122" fmla="*/ 10000 w 10000"/>
                    <a:gd name="connsiteY12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304 w 10000"/>
                    <a:gd name="connsiteY81" fmla="*/ 5597 h 10000"/>
                    <a:gd name="connsiteX82" fmla="*/ 8482 w 10000"/>
                    <a:gd name="connsiteY82" fmla="*/ 5248 h 10000"/>
                    <a:gd name="connsiteX83" fmla="*/ 8705 w 10000"/>
                    <a:gd name="connsiteY83" fmla="*/ 5015 h 10000"/>
                    <a:gd name="connsiteX84" fmla="*/ 8884 w 10000"/>
                    <a:gd name="connsiteY84" fmla="*/ 4665 h 10000"/>
                    <a:gd name="connsiteX85" fmla="*/ 9063 w 10000"/>
                    <a:gd name="connsiteY85" fmla="*/ 4432 h 10000"/>
                    <a:gd name="connsiteX86" fmla="*/ 9286 w 10000"/>
                    <a:gd name="connsiteY86" fmla="*/ 4082 h 10000"/>
                    <a:gd name="connsiteX87" fmla="*/ 9464 w 10000"/>
                    <a:gd name="connsiteY87" fmla="*/ 3732 h 10000"/>
                    <a:gd name="connsiteX88" fmla="*/ 9688 w 10000"/>
                    <a:gd name="connsiteY88" fmla="*/ 3498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32 w 10000"/>
                    <a:gd name="connsiteY94" fmla="*/ 3382 h 10000"/>
                    <a:gd name="connsiteX95" fmla="*/ 9777 w 10000"/>
                    <a:gd name="connsiteY95" fmla="*/ 3265 h 10000"/>
                    <a:gd name="connsiteX96" fmla="*/ 9777 w 10000"/>
                    <a:gd name="connsiteY96" fmla="*/ 3265 h 10000"/>
                    <a:gd name="connsiteX97" fmla="*/ 9777 w 10000"/>
                    <a:gd name="connsiteY97" fmla="*/ 3265 h 10000"/>
                    <a:gd name="connsiteX98" fmla="*/ 9911 w 10000"/>
                    <a:gd name="connsiteY98" fmla="*/ 2915 h 10000"/>
                    <a:gd name="connsiteX99" fmla="*/ 9911 w 10000"/>
                    <a:gd name="connsiteY99" fmla="*/ 2915 h 10000"/>
                    <a:gd name="connsiteX100" fmla="*/ 9911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799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682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9955 w 10000"/>
                    <a:gd name="connsiteY116" fmla="*/ 2565 h 10000"/>
                    <a:gd name="connsiteX117" fmla="*/ 10000 w 10000"/>
                    <a:gd name="connsiteY117" fmla="*/ 2449 h 10000"/>
                    <a:gd name="connsiteX118" fmla="*/ 10000 w 10000"/>
                    <a:gd name="connsiteY118" fmla="*/ 2449 h 10000"/>
                    <a:gd name="connsiteX119" fmla="*/ 10000 w 10000"/>
                    <a:gd name="connsiteY119" fmla="*/ 2449 h 10000"/>
                    <a:gd name="connsiteX120" fmla="*/ 10000 w 10000"/>
                    <a:gd name="connsiteY120" fmla="*/ 2333 h 10000"/>
                    <a:gd name="connsiteX121" fmla="*/ 10000 w 10000"/>
                    <a:gd name="connsiteY12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482 w 10000"/>
                    <a:gd name="connsiteY81" fmla="*/ 5248 h 10000"/>
                    <a:gd name="connsiteX82" fmla="*/ 8705 w 10000"/>
                    <a:gd name="connsiteY82" fmla="*/ 5015 h 10000"/>
                    <a:gd name="connsiteX83" fmla="*/ 8884 w 10000"/>
                    <a:gd name="connsiteY83" fmla="*/ 4665 h 10000"/>
                    <a:gd name="connsiteX84" fmla="*/ 9063 w 10000"/>
                    <a:gd name="connsiteY84" fmla="*/ 4432 h 10000"/>
                    <a:gd name="connsiteX85" fmla="*/ 9286 w 10000"/>
                    <a:gd name="connsiteY85" fmla="*/ 4082 h 10000"/>
                    <a:gd name="connsiteX86" fmla="*/ 9464 w 10000"/>
                    <a:gd name="connsiteY86" fmla="*/ 3732 h 10000"/>
                    <a:gd name="connsiteX87" fmla="*/ 9688 w 10000"/>
                    <a:gd name="connsiteY87" fmla="*/ 3498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32 w 10000"/>
                    <a:gd name="connsiteY93" fmla="*/ 3382 h 10000"/>
                    <a:gd name="connsiteX94" fmla="*/ 9777 w 10000"/>
                    <a:gd name="connsiteY94" fmla="*/ 3265 h 10000"/>
                    <a:gd name="connsiteX95" fmla="*/ 9777 w 10000"/>
                    <a:gd name="connsiteY95" fmla="*/ 3265 h 10000"/>
                    <a:gd name="connsiteX96" fmla="*/ 9777 w 10000"/>
                    <a:gd name="connsiteY96" fmla="*/ 3265 h 10000"/>
                    <a:gd name="connsiteX97" fmla="*/ 9911 w 10000"/>
                    <a:gd name="connsiteY97" fmla="*/ 2915 h 10000"/>
                    <a:gd name="connsiteX98" fmla="*/ 9911 w 10000"/>
                    <a:gd name="connsiteY98" fmla="*/ 2915 h 10000"/>
                    <a:gd name="connsiteX99" fmla="*/ 9911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799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682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9955 w 10000"/>
                    <a:gd name="connsiteY115" fmla="*/ 2565 h 10000"/>
                    <a:gd name="connsiteX116" fmla="*/ 10000 w 10000"/>
                    <a:gd name="connsiteY116" fmla="*/ 2449 h 10000"/>
                    <a:gd name="connsiteX117" fmla="*/ 10000 w 10000"/>
                    <a:gd name="connsiteY117" fmla="*/ 2449 h 10000"/>
                    <a:gd name="connsiteX118" fmla="*/ 10000 w 10000"/>
                    <a:gd name="connsiteY118" fmla="*/ 2449 h 10000"/>
                    <a:gd name="connsiteX119" fmla="*/ 10000 w 10000"/>
                    <a:gd name="connsiteY119" fmla="*/ 2333 h 10000"/>
                    <a:gd name="connsiteX120" fmla="*/ 10000 w 10000"/>
                    <a:gd name="connsiteY12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705 w 10000"/>
                    <a:gd name="connsiteY81" fmla="*/ 5015 h 10000"/>
                    <a:gd name="connsiteX82" fmla="*/ 8884 w 10000"/>
                    <a:gd name="connsiteY82" fmla="*/ 4665 h 10000"/>
                    <a:gd name="connsiteX83" fmla="*/ 9063 w 10000"/>
                    <a:gd name="connsiteY83" fmla="*/ 4432 h 10000"/>
                    <a:gd name="connsiteX84" fmla="*/ 9286 w 10000"/>
                    <a:gd name="connsiteY84" fmla="*/ 4082 h 10000"/>
                    <a:gd name="connsiteX85" fmla="*/ 9464 w 10000"/>
                    <a:gd name="connsiteY85" fmla="*/ 3732 h 10000"/>
                    <a:gd name="connsiteX86" fmla="*/ 9688 w 10000"/>
                    <a:gd name="connsiteY86" fmla="*/ 3498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32 w 10000"/>
                    <a:gd name="connsiteY92" fmla="*/ 3382 h 10000"/>
                    <a:gd name="connsiteX93" fmla="*/ 9777 w 10000"/>
                    <a:gd name="connsiteY93" fmla="*/ 3265 h 10000"/>
                    <a:gd name="connsiteX94" fmla="*/ 9777 w 10000"/>
                    <a:gd name="connsiteY94" fmla="*/ 3265 h 10000"/>
                    <a:gd name="connsiteX95" fmla="*/ 9777 w 10000"/>
                    <a:gd name="connsiteY95" fmla="*/ 3265 h 10000"/>
                    <a:gd name="connsiteX96" fmla="*/ 9911 w 10000"/>
                    <a:gd name="connsiteY96" fmla="*/ 2915 h 10000"/>
                    <a:gd name="connsiteX97" fmla="*/ 9911 w 10000"/>
                    <a:gd name="connsiteY97" fmla="*/ 2915 h 10000"/>
                    <a:gd name="connsiteX98" fmla="*/ 9911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799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682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9955 w 10000"/>
                    <a:gd name="connsiteY114" fmla="*/ 2565 h 10000"/>
                    <a:gd name="connsiteX115" fmla="*/ 10000 w 10000"/>
                    <a:gd name="connsiteY115" fmla="*/ 2449 h 10000"/>
                    <a:gd name="connsiteX116" fmla="*/ 10000 w 10000"/>
                    <a:gd name="connsiteY116" fmla="*/ 2449 h 10000"/>
                    <a:gd name="connsiteX117" fmla="*/ 10000 w 10000"/>
                    <a:gd name="connsiteY117" fmla="*/ 2449 h 10000"/>
                    <a:gd name="connsiteX118" fmla="*/ 10000 w 10000"/>
                    <a:gd name="connsiteY118" fmla="*/ 2333 h 10000"/>
                    <a:gd name="connsiteX119" fmla="*/ 10000 w 10000"/>
                    <a:gd name="connsiteY11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8884 w 10000"/>
                    <a:gd name="connsiteY81" fmla="*/ 4665 h 10000"/>
                    <a:gd name="connsiteX82" fmla="*/ 9063 w 10000"/>
                    <a:gd name="connsiteY82" fmla="*/ 4432 h 10000"/>
                    <a:gd name="connsiteX83" fmla="*/ 9286 w 10000"/>
                    <a:gd name="connsiteY83" fmla="*/ 4082 h 10000"/>
                    <a:gd name="connsiteX84" fmla="*/ 9464 w 10000"/>
                    <a:gd name="connsiteY84" fmla="*/ 3732 h 10000"/>
                    <a:gd name="connsiteX85" fmla="*/ 9688 w 10000"/>
                    <a:gd name="connsiteY85" fmla="*/ 3498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32 w 10000"/>
                    <a:gd name="connsiteY91" fmla="*/ 3382 h 10000"/>
                    <a:gd name="connsiteX92" fmla="*/ 9777 w 10000"/>
                    <a:gd name="connsiteY92" fmla="*/ 3265 h 10000"/>
                    <a:gd name="connsiteX93" fmla="*/ 9777 w 10000"/>
                    <a:gd name="connsiteY93" fmla="*/ 3265 h 10000"/>
                    <a:gd name="connsiteX94" fmla="*/ 9777 w 10000"/>
                    <a:gd name="connsiteY94" fmla="*/ 3265 h 10000"/>
                    <a:gd name="connsiteX95" fmla="*/ 9911 w 10000"/>
                    <a:gd name="connsiteY95" fmla="*/ 2915 h 10000"/>
                    <a:gd name="connsiteX96" fmla="*/ 9911 w 10000"/>
                    <a:gd name="connsiteY96" fmla="*/ 2915 h 10000"/>
                    <a:gd name="connsiteX97" fmla="*/ 9911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799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682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9955 w 10000"/>
                    <a:gd name="connsiteY113" fmla="*/ 2565 h 10000"/>
                    <a:gd name="connsiteX114" fmla="*/ 10000 w 10000"/>
                    <a:gd name="connsiteY114" fmla="*/ 2449 h 10000"/>
                    <a:gd name="connsiteX115" fmla="*/ 10000 w 10000"/>
                    <a:gd name="connsiteY115" fmla="*/ 2449 h 10000"/>
                    <a:gd name="connsiteX116" fmla="*/ 10000 w 10000"/>
                    <a:gd name="connsiteY116" fmla="*/ 2449 h 10000"/>
                    <a:gd name="connsiteX117" fmla="*/ 10000 w 10000"/>
                    <a:gd name="connsiteY117" fmla="*/ 2333 h 10000"/>
                    <a:gd name="connsiteX118" fmla="*/ 10000 w 10000"/>
                    <a:gd name="connsiteY11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063 w 10000"/>
                    <a:gd name="connsiteY81" fmla="*/ 4432 h 10000"/>
                    <a:gd name="connsiteX82" fmla="*/ 9286 w 10000"/>
                    <a:gd name="connsiteY82" fmla="*/ 4082 h 10000"/>
                    <a:gd name="connsiteX83" fmla="*/ 9464 w 10000"/>
                    <a:gd name="connsiteY83" fmla="*/ 3732 h 10000"/>
                    <a:gd name="connsiteX84" fmla="*/ 9688 w 10000"/>
                    <a:gd name="connsiteY84" fmla="*/ 3498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32 w 10000"/>
                    <a:gd name="connsiteY90" fmla="*/ 3382 h 10000"/>
                    <a:gd name="connsiteX91" fmla="*/ 9777 w 10000"/>
                    <a:gd name="connsiteY91" fmla="*/ 3265 h 10000"/>
                    <a:gd name="connsiteX92" fmla="*/ 9777 w 10000"/>
                    <a:gd name="connsiteY92" fmla="*/ 3265 h 10000"/>
                    <a:gd name="connsiteX93" fmla="*/ 9777 w 10000"/>
                    <a:gd name="connsiteY93" fmla="*/ 3265 h 10000"/>
                    <a:gd name="connsiteX94" fmla="*/ 9911 w 10000"/>
                    <a:gd name="connsiteY94" fmla="*/ 2915 h 10000"/>
                    <a:gd name="connsiteX95" fmla="*/ 9911 w 10000"/>
                    <a:gd name="connsiteY95" fmla="*/ 2915 h 10000"/>
                    <a:gd name="connsiteX96" fmla="*/ 9911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799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682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9955 w 10000"/>
                    <a:gd name="connsiteY112" fmla="*/ 2565 h 10000"/>
                    <a:gd name="connsiteX113" fmla="*/ 10000 w 10000"/>
                    <a:gd name="connsiteY113" fmla="*/ 2449 h 10000"/>
                    <a:gd name="connsiteX114" fmla="*/ 10000 w 10000"/>
                    <a:gd name="connsiteY114" fmla="*/ 2449 h 10000"/>
                    <a:gd name="connsiteX115" fmla="*/ 10000 w 10000"/>
                    <a:gd name="connsiteY115" fmla="*/ 2449 h 10000"/>
                    <a:gd name="connsiteX116" fmla="*/ 10000 w 10000"/>
                    <a:gd name="connsiteY116" fmla="*/ 2333 h 10000"/>
                    <a:gd name="connsiteX117" fmla="*/ 10000 w 10000"/>
                    <a:gd name="connsiteY11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286 w 10000"/>
                    <a:gd name="connsiteY81" fmla="*/ 4082 h 10000"/>
                    <a:gd name="connsiteX82" fmla="*/ 9464 w 10000"/>
                    <a:gd name="connsiteY82" fmla="*/ 3732 h 10000"/>
                    <a:gd name="connsiteX83" fmla="*/ 9688 w 10000"/>
                    <a:gd name="connsiteY83" fmla="*/ 3498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32 w 10000"/>
                    <a:gd name="connsiteY89" fmla="*/ 3382 h 10000"/>
                    <a:gd name="connsiteX90" fmla="*/ 9777 w 10000"/>
                    <a:gd name="connsiteY90" fmla="*/ 3265 h 10000"/>
                    <a:gd name="connsiteX91" fmla="*/ 9777 w 10000"/>
                    <a:gd name="connsiteY91" fmla="*/ 3265 h 10000"/>
                    <a:gd name="connsiteX92" fmla="*/ 9777 w 10000"/>
                    <a:gd name="connsiteY92" fmla="*/ 3265 h 10000"/>
                    <a:gd name="connsiteX93" fmla="*/ 9911 w 10000"/>
                    <a:gd name="connsiteY93" fmla="*/ 2915 h 10000"/>
                    <a:gd name="connsiteX94" fmla="*/ 9911 w 10000"/>
                    <a:gd name="connsiteY94" fmla="*/ 2915 h 10000"/>
                    <a:gd name="connsiteX95" fmla="*/ 9911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799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682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9955 w 10000"/>
                    <a:gd name="connsiteY111" fmla="*/ 2565 h 10000"/>
                    <a:gd name="connsiteX112" fmla="*/ 10000 w 10000"/>
                    <a:gd name="connsiteY112" fmla="*/ 2449 h 10000"/>
                    <a:gd name="connsiteX113" fmla="*/ 10000 w 10000"/>
                    <a:gd name="connsiteY113" fmla="*/ 2449 h 10000"/>
                    <a:gd name="connsiteX114" fmla="*/ 10000 w 10000"/>
                    <a:gd name="connsiteY114" fmla="*/ 2449 h 10000"/>
                    <a:gd name="connsiteX115" fmla="*/ 10000 w 10000"/>
                    <a:gd name="connsiteY115" fmla="*/ 2333 h 10000"/>
                    <a:gd name="connsiteX116" fmla="*/ 10000 w 10000"/>
                    <a:gd name="connsiteY11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464 w 10000"/>
                    <a:gd name="connsiteY81" fmla="*/ 3732 h 10000"/>
                    <a:gd name="connsiteX82" fmla="*/ 9688 w 10000"/>
                    <a:gd name="connsiteY82" fmla="*/ 3498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32 w 10000"/>
                    <a:gd name="connsiteY88" fmla="*/ 3382 h 10000"/>
                    <a:gd name="connsiteX89" fmla="*/ 9777 w 10000"/>
                    <a:gd name="connsiteY89" fmla="*/ 3265 h 10000"/>
                    <a:gd name="connsiteX90" fmla="*/ 9777 w 10000"/>
                    <a:gd name="connsiteY90" fmla="*/ 3265 h 10000"/>
                    <a:gd name="connsiteX91" fmla="*/ 9777 w 10000"/>
                    <a:gd name="connsiteY91" fmla="*/ 3265 h 10000"/>
                    <a:gd name="connsiteX92" fmla="*/ 9911 w 10000"/>
                    <a:gd name="connsiteY92" fmla="*/ 2915 h 10000"/>
                    <a:gd name="connsiteX93" fmla="*/ 9911 w 10000"/>
                    <a:gd name="connsiteY93" fmla="*/ 2915 h 10000"/>
                    <a:gd name="connsiteX94" fmla="*/ 9911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799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682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9955 w 10000"/>
                    <a:gd name="connsiteY110" fmla="*/ 2565 h 10000"/>
                    <a:gd name="connsiteX111" fmla="*/ 10000 w 10000"/>
                    <a:gd name="connsiteY111" fmla="*/ 2449 h 10000"/>
                    <a:gd name="connsiteX112" fmla="*/ 10000 w 10000"/>
                    <a:gd name="connsiteY112" fmla="*/ 2449 h 10000"/>
                    <a:gd name="connsiteX113" fmla="*/ 10000 w 10000"/>
                    <a:gd name="connsiteY113" fmla="*/ 2449 h 10000"/>
                    <a:gd name="connsiteX114" fmla="*/ 10000 w 10000"/>
                    <a:gd name="connsiteY114" fmla="*/ 2333 h 10000"/>
                    <a:gd name="connsiteX115" fmla="*/ 10000 w 10000"/>
                    <a:gd name="connsiteY115"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714 w 10000"/>
                    <a:gd name="connsiteY52" fmla="*/ 4082 h 10000"/>
                    <a:gd name="connsiteX53" fmla="*/ 4330 w 10000"/>
                    <a:gd name="connsiteY53" fmla="*/ 9563 h 10000"/>
                    <a:gd name="connsiteX54" fmla="*/ 4330 w 10000"/>
                    <a:gd name="connsiteY54" fmla="*/ 9563 h 10000"/>
                    <a:gd name="connsiteX55" fmla="*/ 4330 w 10000"/>
                    <a:gd name="connsiteY55" fmla="*/ 9563 h 10000"/>
                    <a:gd name="connsiteX56" fmla="*/ 4330 w 10000"/>
                    <a:gd name="connsiteY56" fmla="*/ 9563 h 10000"/>
                    <a:gd name="connsiteX57" fmla="*/ 4375 w 10000"/>
                    <a:gd name="connsiteY57" fmla="*/ 9563 h 10000"/>
                    <a:gd name="connsiteX58" fmla="*/ 4420 w 10000"/>
                    <a:gd name="connsiteY58" fmla="*/ 9679 h 10000"/>
                    <a:gd name="connsiteX59" fmla="*/ 4420 w 10000"/>
                    <a:gd name="connsiteY59" fmla="*/ 9679 h 10000"/>
                    <a:gd name="connsiteX60" fmla="*/ 4464 w 10000"/>
                    <a:gd name="connsiteY60" fmla="*/ 9679 h 10000"/>
                    <a:gd name="connsiteX61" fmla="*/ 4509 w 10000"/>
                    <a:gd name="connsiteY61" fmla="*/ 9795 h 10000"/>
                    <a:gd name="connsiteX62" fmla="*/ 4598 w 10000"/>
                    <a:gd name="connsiteY62" fmla="*/ 9795 h 10000"/>
                    <a:gd name="connsiteX63" fmla="*/ 4598 w 10000"/>
                    <a:gd name="connsiteY63" fmla="*/ 9795 h 10000"/>
                    <a:gd name="connsiteX64" fmla="*/ 4598 w 10000"/>
                    <a:gd name="connsiteY64" fmla="*/ 9795 h 10000"/>
                    <a:gd name="connsiteX65" fmla="*/ 4643 w 10000"/>
                    <a:gd name="connsiteY65" fmla="*/ 9913 h 10000"/>
                    <a:gd name="connsiteX66" fmla="*/ 4688 w 10000"/>
                    <a:gd name="connsiteY66" fmla="*/ 9913 h 10000"/>
                    <a:gd name="connsiteX67" fmla="*/ 4688 w 10000"/>
                    <a:gd name="connsiteY67" fmla="*/ 9913 h 10000"/>
                    <a:gd name="connsiteX68" fmla="*/ 4732 w 10000"/>
                    <a:gd name="connsiteY68" fmla="*/ 9913 h 10000"/>
                    <a:gd name="connsiteX69" fmla="*/ 4777 w 10000"/>
                    <a:gd name="connsiteY69" fmla="*/ 9913 h 10000"/>
                    <a:gd name="connsiteX70" fmla="*/ 4821 w 10000"/>
                    <a:gd name="connsiteY70" fmla="*/ 9913 h 10000"/>
                    <a:gd name="connsiteX71" fmla="*/ 5223 w 10000"/>
                    <a:gd name="connsiteY71" fmla="*/ 9913 h 10000"/>
                    <a:gd name="connsiteX72" fmla="*/ 5223 w 10000"/>
                    <a:gd name="connsiteY72" fmla="*/ 9913 h 10000"/>
                    <a:gd name="connsiteX73" fmla="*/ 5268 w 10000"/>
                    <a:gd name="connsiteY73" fmla="*/ 9913 h 10000"/>
                    <a:gd name="connsiteX74" fmla="*/ 5313 w 10000"/>
                    <a:gd name="connsiteY74" fmla="*/ 9913 h 10000"/>
                    <a:gd name="connsiteX75" fmla="*/ 5313 w 10000"/>
                    <a:gd name="connsiteY75" fmla="*/ 9913 h 10000"/>
                    <a:gd name="connsiteX76" fmla="*/ 5357 w 10000"/>
                    <a:gd name="connsiteY76" fmla="*/ 9913 h 10000"/>
                    <a:gd name="connsiteX77" fmla="*/ 5446 w 10000"/>
                    <a:gd name="connsiteY77" fmla="*/ 9795 h 10000"/>
                    <a:gd name="connsiteX78" fmla="*/ 5446 w 10000"/>
                    <a:gd name="connsiteY78" fmla="*/ 9795 h 10000"/>
                    <a:gd name="connsiteX79" fmla="*/ 5491 w 10000"/>
                    <a:gd name="connsiteY79" fmla="*/ 9795 h 10000"/>
                    <a:gd name="connsiteX80" fmla="*/ 5491 w 10000"/>
                    <a:gd name="connsiteY80" fmla="*/ 9795 h 10000"/>
                    <a:gd name="connsiteX81" fmla="*/ 9688 w 10000"/>
                    <a:gd name="connsiteY81" fmla="*/ 3498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32 w 10000"/>
                    <a:gd name="connsiteY87" fmla="*/ 3382 h 10000"/>
                    <a:gd name="connsiteX88" fmla="*/ 9777 w 10000"/>
                    <a:gd name="connsiteY88" fmla="*/ 3265 h 10000"/>
                    <a:gd name="connsiteX89" fmla="*/ 9777 w 10000"/>
                    <a:gd name="connsiteY89" fmla="*/ 3265 h 10000"/>
                    <a:gd name="connsiteX90" fmla="*/ 9777 w 10000"/>
                    <a:gd name="connsiteY90" fmla="*/ 3265 h 10000"/>
                    <a:gd name="connsiteX91" fmla="*/ 9911 w 10000"/>
                    <a:gd name="connsiteY91" fmla="*/ 2915 h 10000"/>
                    <a:gd name="connsiteX92" fmla="*/ 9911 w 10000"/>
                    <a:gd name="connsiteY92" fmla="*/ 2915 h 10000"/>
                    <a:gd name="connsiteX93" fmla="*/ 9911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799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682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9955 w 10000"/>
                    <a:gd name="connsiteY109" fmla="*/ 2565 h 10000"/>
                    <a:gd name="connsiteX110" fmla="*/ 10000 w 10000"/>
                    <a:gd name="connsiteY110" fmla="*/ 2449 h 10000"/>
                    <a:gd name="connsiteX111" fmla="*/ 10000 w 10000"/>
                    <a:gd name="connsiteY111" fmla="*/ 2449 h 10000"/>
                    <a:gd name="connsiteX112" fmla="*/ 10000 w 10000"/>
                    <a:gd name="connsiteY112" fmla="*/ 2449 h 10000"/>
                    <a:gd name="connsiteX113" fmla="*/ 10000 w 10000"/>
                    <a:gd name="connsiteY113" fmla="*/ 2333 h 10000"/>
                    <a:gd name="connsiteX114" fmla="*/ 10000 w 10000"/>
                    <a:gd name="connsiteY114"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09 w 10000"/>
                    <a:gd name="connsiteY60" fmla="*/ 9795 h 10000"/>
                    <a:gd name="connsiteX61" fmla="*/ 4598 w 10000"/>
                    <a:gd name="connsiteY61" fmla="*/ 9795 h 10000"/>
                    <a:gd name="connsiteX62" fmla="*/ 4598 w 10000"/>
                    <a:gd name="connsiteY62" fmla="*/ 9795 h 10000"/>
                    <a:gd name="connsiteX63" fmla="*/ 4598 w 10000"/>
                    <a:gd name="connsiteY63" fmla="*/ 9795 h 10000"/>
                    <a:gd name="connsiteX64" fmla="*/ 4643 w 10000"/>
                    <a:gd name="connsiteY64" fmla="*/ 9913 h 10000"/>
                    <a:gd name="connsiteX65" fmla="*/ 4688 w 10000"/>
                    <a:gd name="connsiteY65" fmla="*/ 9913 h 10000"/>
                    <a:gd name="connsiteX66" fmla="*/ 4688 w 10000"/>
                    <a:gd name="connsiteY66" fmla="*/ 9913 h 10000"/>
                    <a:gd name="connsiteX67" fmla="*/ 4732 w 10000"/>
                    <a:gd name="connsiteY67" fmla="*/ 9913 h 10000"/>
                    <a:gd name="connsiteX68" fmla="*/ 4777 w 10000"/>
                    <a:gd name="connsiteY68" fmla="*/ 9913 h 10000"/>
                    <a:gd name="connsiteX69" fmla="*/ 4821 w 10000"/>
                    <a:gd name="connsiteY69" fmla="*/ 9913 h 10000"/>
                    <a:gd name="connsiteX70" fmla="*/ 5223 w 10000"/>
                    <a:gd name="connsiteY70" fmla="*/ 9913 h 10000"/>
                    <a:gd name="connsiteX71" fmla="*/ 5223 w 10000"/>
                    <a:gd name="connsiteY71" fmla="*/ 9913 h 10000"/>
                    <a:gd name="connsiteX72" fmla="*/ 5268 w 10000"/>
                    <a:gd name="connsiteY72" fmla="*/ 9913 h 10000"/>
                    <a:gd name="connsiteX73" fmla="*/ 5313 w 10000"/>
                    <a:gd name="connsiteY73" fmla="*/ 9913 h 10000"/>
                    <a:gd name="connsiteX74" fmla="*/ 5313 w 10000"/>
                    <a:gd name="connsiteY74" fmla="*/ 9913 h 10000"/>
                    <a:gd name="connsiteX75" fmla="*/ 5357 w 10000"/>
                    <a:gd name="connsiteY75" fmla="*/ 9913 h 10000"/>
                    <a:gd name="connsiteX76" fmla="*/ 5446 w 10000"/>
                    <a:gd name="connsiteY76" fmla="*/ 9795 h 10000"/>
                    <a:gd name="connsiteX77" fmla="*/ 5446 w 10000"/>
                    <a:gd name="connsiteY77" fmla="*/ 9795 h 10000"/>
                    <a:gd name="connsiteX78" fmla="*/ 5491 w 10000"/>
                    <a:gd name="connsiteY78" fmla="*/ 9795 h 10000"/>
                    <a:gd name="connsiteX79" fmla="*/ 5491 w 10000"/>
                    <a:gd name="connsiteY79" fmla="*/ 9795 h 10000"/>
                    <a:gd name="connsiteX80" fmla="*/ 9688 w 10000"/>
                    <a:gd name="connsiteY80" fmla="*/ 3498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32 w 10000"/>
                    <a:gd name="connsiteY86" fmla="*/ 3382 h 10000"/>
                    <a:gd name="connsiteX87" fmla="*/ 9777 w 10000"/>
                    <a:gd name="connsiteY87" fmla="*/ 3265 h 10000"/>
                    <a:gd name="connsiteX88" fmla="*/ 9777 w 10000"/>
                    <a:gd name="connsiteY88" fmla="*/ 3265 h 10000"/>
                    <a:gd name="connsiteX89" fmla="*/ 9777 w 10000"/>
                    <a:gd name="connsiteY89" fmla="*/ 3265 h 10000"/>
                    <a:gd name="connsiteX90" fmla="*/ 9911 w 10000"/>
                    <a:gd name="connsiteY90" fmla="*/ 2915 h 10000"/>
                    <a:gd name="connsiteX91" fmla="*/ 9911 w 10000"/>
                    <a:gd name="connsiteY91" fmla="*/ 2915 h 10000"/>
                    <a:gd name="connsiteX92" fmla="*/ 9911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799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682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9955 w 10000"/>
                    <a:gd name="connsiteY108" fmla="*/ 2565 h 10000"/>
                    <a:gd name="connsiteX109" fmla="*/ 10000 w 10000"/>
                    <a:gd name="connsiteY109" fmla="*/ 2449 h 10000"/>
                    <a:gd name="connsiteX110" fmla="*/ 10000 w 10000"/>
                    <a:gd name="connsiteY110" fmla="*/ 2449 h 10000"/>
                    <a:gd name="connsiteX111" fmla="*/ 10000 w 10000"/>
                    <a:gd name="connsiteY111" fmla="*/ 2449 h 10000"/>
                    <a:gd name="connsiteX112" fmla="*/ 10000 w 10000"/>
                    <a:gd name="connsiteY112" fmla="*/ 2333 h 10000"/>
                    <a:gd name="connsiteX113" fmla="*/ 10000 w 10000"/>
                    <a:gd name="connsiteY113"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464 w 10000"/>
                    <a:gd name="connsiteY59" fmla="*/ 9679 h 10000"/>
                    <a:gd name="connsiteX60" fmla="*/ 4598 w 10000"/>
                    <a:gd name="connsiteY60" fmla="*/ 9795 h 10000"/>
                    <a:gd name="connsiteX61" fmla="*/ 4598 w 10000"/>
                    <a:gd name="connsiteY61" fmla="*/ 9795 h 10000"/>
                    <a:gd name="connsiteX62" fmla="*/ 4598 w 10000"/>
                    <a:gd name="connsiteY62" fmla="*/ 9795 h 10000"/>
                    <a:gd name="connsiteX63" fmla="*/ 4643 w 10000"/>
                    <a:gd name="connsiteY63" fmla="*/ 9913 h 10000"/>
                    <a:gd name="connsiteX64" fmla="*/ 4688 w 10000"/>
                    <a:gd name="connsiteY64" fmla="*/ 9913 h 10000"/>
                    <a:gd name="connsiteX65" fmla="*/ 4688 w 10000"/>
                    <a:gd name="connsiteY65" fmla="*/ 9913 h 10000"/>
                    <a:gd name="connsiteX66" fmla="*/ 4732 w 10000"/>
                    <a:gd name="connsiteY66" fmla="*/ 9913 h 10000"/>
                    <a:gd name="connsiteX67" fmla="*/ 4777 w 10000"/>
                    <a:gd name="connsiteY67" fmla="*/ 9913 h 10000"/>
                    <a:gd name="connsiteX68" fmla="*/ 4821 w 10000"/>
                    <a:gd name="connsiteY68" fmla="*/ 9913 h 10000"/>
                    <a:gd name="connsiteX69" fmla="*/ 5223 w 10000"/>
                    <a:gd name="connsiteY69" fmla="*/ 9913 h 10000"/>
                    <a:gd name="connsiteX70" fmla="*/ 5223 w 10000"/>
                    <a:gd name="connsiteY70" fmla="*/ 9913 h 10000"/>
                    <a:gd name="connsiteX71" fmla="*/ 5268 w 10000"/>
                    <a:gd name="connsiteY71" fmla="*/ 9913 h 10000"/>
                    <a:gd name="connsiteX72" fmla="*/ 5313 w 10000"/>
                    <a:gd name="connsiteY72" fmla="*/ 9913 h 10000"/>
                    <a:gd name="connsiteX73" fmla="*/ 5313 w 10000"/>
                    <a:gd name="connsiteY73" fmla="*/ 9913 h 10000"/>
                    <a:gd name="connsiteX74" fmla="*/ 5357 w 10000"/>
                    <a:gd name="connsiteY74" fmla="*/ 9913 h 10000"/>
                    <a:gd name="connsiteX75" fmla="*/ 5446 w 10000"/>
                    <a:gd name="connsiteY75" fmla="*/ 9795 h 10000"/>
                    <a:gd name="connsiteX76" fmla="*/ 5446 w 10000"/>
                    <a:gd name="connsiteY76" fmla="*/ 9795 h 10000"/>
                    <a:gd name="connsiteX77" fmla="*/ 5491 w 10000"/>
                    <a:gd name="connsiteY77" fmla="*/ 9795 h 10000"/>
                    <a:gd name="connsiteX78" fmla="*/ 5491 w 10000"/>
                    <a:gd name="connsiteY78" fmla="*/ 9795 h 10000"/>
                    <a:gd name="connsiteX79" fmla="*/ 9688 w 10000"/>
                    <a:gd name="connsiteY79" fmla="*/ 3498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32 w 10000"/>
                    <a:gd name="connsiteY85" fmla="*/ 3382 h 10000"/>
                    <a:gd name="connsiteX86" fmla="*/ 9777 w 10000"/>
                    <a:gd name="connsiteY86" fmla="*/ 3265 h 10000"/>
                    <a:gd name="connsiteX87" fmla="*/ 9777 w 10000"/>
                    <a:gd name="connsiteY87" fmla="*/ 3265 h 10000"/>
                    <a:gd name="connsiteX88" fmla="*/ 9777 w 10000"/>
                    <a:gd name="connsiteY88" fmla="*/ 3265 h 10000"/>
                    <a:gd name="connsiteX89" fmla="*/ 9911 w 10000"/>
                    <a:gd name="connsiteY89" fmla="*/ 2915 h 10000"/>
                    <a:gd name="connsiteX90" fmla="*/ 9911 w 10000"/>
                    <a:gd name="connsiteY90" fmla="*/ 2915 h 10000"/>
                    <a:gd name="connsiteX91" fmla="*/ 9911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799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682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9955 w 10000"/>
                    <a:gd name="connsiteY107" fmla="*/ 2565 h 10000"/>
                    <a:gd name="connsiteX108" fmla="*/ 10000 w 10000"/>
                    <a:gd name="connsiteY108" fmla="*/ 2449 h 10000"/>
                    <a:gd name="connsiteX109" fmla="*/ 10000 w 10000"/>
                    <a:gd name="connsiteY109" fmla="*/ 2449 h 10000"/>
                    <a:gd name="connsiteX110" fmla="*/ 10000 w 10000"/>
                    <a:gd name="connsiteY110" fmla="*/ 2449 h 10000"/>
                    <a:gd name="connsiteX111" fmla="*/ 10000 w 10000"/>
                    <a:gd name="connsiteY111" fmla="*/ 2333 h 10000"/>
                    <a:gd name="connsiteX112" fmla="*/ 10000 w 10000"/>
                    <a:gd name="connsiteY112"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375 w 10000"/>
                    <a:gd name="connsiteY56" fmla="*/ 9563 h 10000"/>
                    <a:gd name="connsiteX57" fmla="*/ 4420 w 10000"/>
                    <a:gd name="connsiteY57" fmla="*/ 9679 h 10000"/>
                    <a:gd name="connsiteX58" fmla="*/ 4420 w 10000"/>
                    <a:gd name="connsiteY58" fmla="*/ 9679 h 10000"/>
                    <a:gd name="connsiteX59" fmla="*/ 4598 w 10000"/>
                    <a:gd name="connsiteY59" fmla="*/ 9795 h 10000"/>
                    <a:gd name="connsiteX60" fmla="*/ 4598 w 10000"/>
                    <a:gd name="connsiteY60" fmla="*/ 9795 h 10000"/>
                    <a:gd name="connsiteX61" fmla="*/ 4598 w 10000"/>
                    <a:gd name="connsiteY61" fmla="*/ 9795 h 10000"/>
                    <a:gd name="connsiteX62" fmla="*/ 4643 w 10000"/>
                    <a:gd name="connsiteY62" fmla="*/ 9913 h 10000"/>
                    <a:gd name="connsiteX63" fmla="*/ 4688 w 10000"/>
                    <a:gd name="connsiteY63" fmla="*/ 9913 h 10000"/>
                    <a:gd name="connsiteX64" fmla="*/ 4688 w 10000"/>
                    <a:gd name="connsiteY64" fmla="*/ 9913 h 10000"/>
                    <a:gd name="connsiteX65" fmla="*/ 4732 w 10000"/>
                    <a:gd name="connsiteY65" fmla="*/ 9913 h 10000"/>
                    <a:gd name="connsiteX66" fmla="*/ 4777 w 10000"/>
                    <a:gd name="connsiteY66" fmla="*/ 9913 h 10000"/>
                    <a:gd name="connsiteX67" fmla="*/ 4821 w 10000"/>
                    <a:gd name="connsiteY67" fmla="*/ 9913 h 10000"/>
                    <a:gd name="connsiteX68" fmla="*/ 5223 w 10000"/>
                    <a:gd name="connsiteY68" fmla="*/ 9913 h 10000"/>
                    <a:gd name="connsiteX69" fmla="*/ 5223 w 10000"/>
                    <a:gd name="connsiteY69" fmla="*/ 9913 h 10000"/>
                    <a:gd name="connsiteX70" fmla="*/ 5268 w 10000"/>
                    <a:gd name="connsiteY70" fmla="*/ 9913 h 10000"/>
                    <a:gd name="connsiteX71" fmla="*/ 5313 w 10000"/>
                    <a:gd name="connsiteY71" fmla="*/ 9913 h 10000"/>
                    <a:gd name="connsiteX72" fmla="*/ 5313 w 10000"/>
                    <a:gd name="connsiteY72" fmla="*/ 9913 h 10000"/>
                    <a:gd name="connsiteX73" fmla="*/ 5357 w 10000"/>
                    <a:gd name="connsiteY73" fmla="*/ 9913 h 10000"/>
                    <a:gd name="connsiteX74" fmla="*/ 5446 w 10000"/>
                    <a:gd name="connsiteY74" fmla="*/ 9795 h 10000"/>
                    <a:gd name="connsiteX75" fmla="*/ 5446 w 10000"/>
                    <a:gd name="connsiteY75" fmla="*/ 9795 h 10000"/>
                    <a:gd name="connsiteX76" fmla="*/ 5491 w 10000"/>
                    <a:gd name="connsiteY76" fmla="*/ 9795 h 10000"/>
                    <a:gd name="connsiteX77" fmla="*/ 5491 w 10000"/>
                    <a:gd name="connsiteY77" fmla="*/ 9795 h 10000"/>
                    <a:gd name="connsiteX78" fmla="*/ 9688 w 10000"/>
                    <a:gd name="connsiteY78" fmla="*/ 3498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32 w 10000"/>
                    <a:gd name="connsiteY84" fmla="*/ 3382 h 10000"/>
                    <a:gd name="connsiteX85" fmla="*/ 9777 w 10000"/>
                    <a:gd name="connsiteY85" fmla="*/ 3265 h 10000"/>
                    <a:gd name="connsiteX86" fmla="*/ 9777 w 10000"/>
                    <a:gd name="connsiteY86" fmla="*/ 3265 h 10000"/>
                    <a:gd name="connsiteX87" fmla="*/ 9777 w 10000"/>
                    <a:gd name="connsiteY87" fmla="*/ 3265 h 10000"/>
                    <a:gd name="connsiteX88" fmla="*/ 9911 w 10000"/>
                    <a:gd name="connsiteY88" fmla="*/ 2915 h 10000"/>
                    <a:gd name="connsiteX89" fmla="*/ 9911 w 10000"/>
                    <a:gd name="connsiteY89" fmla="*/ 2915 h 10000"/>
                    <a:gd name="connsiteX90" fmla="*/ 9911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799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682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9955 w 10000"/>
                    <a:gd name="connsiteY106" fmla="*/ 2565 h 10000"/>
                    <a:gd name="connsiteX107" fmla="*/ 10000 w 10000"/>
                    <a:gd name="connsiteY107" fmla="*/ 2449 h 10000"/>
                    <a:gd name="connsiteX108" fmla="*/ 10000 w 10000"/>
                    <a:gd name="connsiteY108" fmla="*/ 2449 h 10000"/>
                    <a:gd name="connsiteX109" fmla="*/ 10000 w 10000"/>
                    <a:gd name="connsiteY109" fmla="*/ 2449 h 10000"/>
                    <a:gd name="connsiteX110" fmla="*/ 10000 w 10000"/>
                    <a:gd name="connsiteY110" fmla="*/ 2333 h 10000"/>
                    <a:gd name="connsiteX111" fmla="*/ 10000 w 10000"/>
                    <a:gd name="connsiteY111"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598 w 10000"/>
                    <a:gd name="connsiteY60" fmla="*/ 9795 h 10000"/>
                    <a:gd name="connsiteX61" fmla="*/ 4643 w 10000"/>
                    <a:gd name="connsiteY61" fmla="*/ 9913 h 10000"/>
                    <a:gd name="connsiteX62" fmla="*/ 4688 w 10000"/>
                    <a:gd name="connsiteY62" fmla="*/ 9913 h 10000"/>
                    <a:gd name="connsiteX63" fmla="*/ 4688 w 10000"/>
                    <a:gd name="connsiteY63" fmla="*/ 9913 h 10000"/>
                    <a:gd name="connsiteX64" fmla="*/ 4732 w 10000"/>
                    <a:gd name="connsiteY64" fmla="*/ 9913 h 10000"/>
                    <a:gd name="connsiteX65" fmla="*/ 4777 w 10000"/>
                    <a:gd name="connsiteY65" fmla="*/ 9913 h 10000"/>
                    <a:gd name="connsiteX66" fmla="*/ 4821 w 10000"/>
                    <a:gd name="connsiteY66" fmla="*/ 9913 h 10000"/>
                    <a:gd name="connsiteX67" fmla="*/ 5223 w 10000"/>
                    <a:gd name="connsiteY67" fmla="*/ 9913 h 10000"/>
                    <a:gd name="connsiteX68" fmla="*/ 5223 w 10000"/>
                    <a:gd name="connsiteY68" fmla="*/ 9913 h 10000"/>
                    <a:gd name="connsiteX69" fmla="*/ 5268 w 10000"/>
                    <a:gd name="connsiteY69" fmla="*/ 9913 h 10000"/>
                    <a:gd name="connsiteX70" fmla="*/ 5313 w 10000"/>
                    <a:gd name="connsiteY70" fmla="*/ 9913 h 10000"/>
                    <a:gd name="connsiteX71" fmla="*/ 5313 w 10000"/>
                    <a:gd name="connsiteY71" fmla="*/ 9913 h 10000"/>
                    <a:gd name="connsiteX72" fmla="*/ 5357 w 10000"/>
                    <a:gd name="connsiteY72" fmla="*/ 9913 h 10000"/>
                    <a:gd name="connsiteX73" fmla="*/ 5446 w 10000"/>
                    <a:gd name="connsiteY73" fmla="*/ 9795 h 10000"/>
                    <a:gd name="connsiteX74" fmla="*/ 5446 w 10000"/>
                    <a:gd name="connsiteY74" fmla="*/ 9795 h 10000"/>
                    <a:gd name="connsiteX75" fmla="*/ 5491 w 10000"/>
                    <a:gd name="connsiteY75" fmla="*/ 9795 h 10000"/>
                    <a:gd name="connsiteX76" fmla="*/ 5491 w 10000"/>
                    <a:gd name="connsiteY76" fmla="*/ 9795 h 10000"/>
                    <a:gd name="connsiteX77" fmla="*/ 9688 w 10000"/>
                    <a:gd name="connsiteY77" fmla="*/ 3498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32 w 10000"/>
                    <a:gd name="connsiteY83" fmla="*/ 3382 h 10000"/>
                    <a:gd name="connsiteX84" fmla="*/ 9777 w 10000"/>
                    <a:gd name="connsiteY84" fmla="*/ 3265 h 10000"/>
                    <a:gd name="connsiteX85" fmla="*/ 9777 w 10000"/>
                    <a:gd name="connsiteY85" fmla="*/ 3265 h 10000"/>
                    <a:gd name="connsiteX86" fmla="*/ 9777 w 10000"/>
                    <a:gd name="connsiteY86" fmla="*/ 3265 h 10000"/>
                    <a:gd name="connsiteX87" fmla="*/ 9911 w 10000"/>
                    <a:gd name="connsiteY87" fmla="*/ 2915 h 10000"/>
                    <a:gd name="connsiteX88" fmla="*/ 9911 w 10000"/>
                    <a:gd name="connsiteY88" fmla="*/ 2915 h 10000"/>
                    <a:gd name="connsiteX89" fmla="*/ 9911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799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682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9955 w 10000"/>
                    <a:gd name="connsiteY105" fmla="*/ 2565 h 10000"/>
                    <a:gd name="connsiteX106" fmla="*/ 10000 w 10000"/>
                    <a:gd name="connsiteY106" fmla="*/ 2449 h 10000"/>
                    <a:gd name="connsiteX107" fmla="*/ 10000 w 10000"/>
                    <a:gd name="connsiteY107" fmla="*/ 2449 h 10000"/>
                    <a:gd name="connsiteX108" fmla="*/ 10000 w 10000"/>
                    <a:gd name="connsiteY108" fmla="*/ 2449 h 10000"/>
                    <a:gd name="connsiteX109" fmla="*/ 10000 w 10000"/>
                    <a:gd name="connsiteY109" fmla="*/ 2333 h 10000"/>
                    <a:gd name="connsiteX110" fmla="*/ 10000 w 10000"/>
                    <a:gd name="connsiteY110"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598 w 10000"/>
                    <a:gd name="connsiteY59" fmla="*/ 9795 h 10000"/>
                    <a:gd name="connsiteX60" fmla="*/ 4643 w 10000"/>
                    <a:gd name="connsiteY60" fmla="*/ 9913 h 10000"/>
                    <a:gd name="connsiteX61" fmla="*/ 4688 w 10000"/>
                    <a:gd name="connsiteY61" fmla="*/ 9913 h 10000"/>
                    <a:gd name="connsiteX62" fmla="*/ 4688 w 10000"/>
                    <a:gd name="connsiteY62" fmla="*/ 9913 h 10000"/>
                    <a:gd name="connsiteX63" fmla="*/ 4732 w 10000"/>
                    <a:gd name="connsiteY63" fmla="*/ 9913 h 10000"/>
                    <a:gd name="connsiteX64" fmla="*/ 4777 w 10000"/>
                    <a:gd name="connsiteY64" fmla="*/ 9913 h 10000"/>
                    <a:gd name="connsiteX65" fmla="*/ 4821 w 10000"/>
                    <a:gd name="connsiteY65" fmla="*/ 9913 h 10000"/>
                    <a:gd name="connsiteX66" fmla="*/ 5223 w 10000"/>
                    <a:gd name="connsiteY66" fmla="*/ 9913 h 10000"/>
                    <a:gd name="connsiteX67" fmla="*/ 5223 w 10000"/>
                    <a:gd name="connsiteY67" fmla="*/ 9913 h 10000"/>
                    <a:gd name="connsiteX68" fmla="*/ 5268 w 10000"/>
                    <a:gd name="connsiteY68" fmla="*/ 9913 h 10000"/>
                    <a:gd name="connsiteX69" fmla="*/ 5313 w 10000"/>
                    <a:gd name="connsiteY69" fmla="*/ 9913 h 10000"/>
                    <a:gd name="connsiteX70" fmla="*/ 5313 w 10000"/>
                    <a:gd name="connsiteY70" fmla="*/ 9913 h 10000"/>
                    <a:gd name="connsiteX71" fmla="*/ 5357 w 10000"/>
                    <a:gd name="connsiteY71" fmla="*/ 9913 h 10000"/>
                    <a:gd name="connsiteX72" fmla="*/ 5446 w 10000"/>
                    <a:gd name="connsiteY72" fmla="*/ 9795 h 10000"/>
                    <a:gd name="connsiteX73" fmla="*/ 5446 w 10000"/>
                    <a:gd name="connsiteY73" fmla="*/ 9795 h 10000"/>
                    <a:gd name="connsiteX74" fmla="*/ 5491 w 10000"/>
                    <a:gd name="connsiteY74" fmla="*/ 9795 h 10000"/>
                    <a:gd name="connsiteX75" fmla="*/ 5491 w 10000"/>
                    <a:gd name="connsiteY75" fmla="*/ 9795 h 10000"/>
                    <a:gd name="connsiteX76" fmla="*/ 9688 w 10000"/>
                    <a:gd name="connsiteY76" fmla="*/ 3498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32 w 10000"/>
                    <a:gd name="connsiteY82" fmla="*/ 3382 h 10000"/>
                    <a:gd name="connsiteX83" fmla="*/ 9777 w 10000"/>
                    <a:gd name="connsiteY83" fmla="*/ 3265 h 10000"/>
                    <a:gd name="connsiteX84" fmla="*/ 9777 w 10000"/>
                    <a:gd name="connsiteY84" fmla="*/ 3265 h 10000"/>
                    <a:gd name="connsiteX85" fmla="*/ 9777 w 10000"/>
                    <a:gd name="connsiteY85" fmla="*/ 3265 h 10000"/>
                    <a:gd name="connsiteX86" fmla="*/ 9911 w 10000"/>
                    <a:gd name="connsiteY86" fmla="*/ 2915 h 10000"/>
                    <a:gd name="connsiteX87" fmla="*/ 9911 w 10000"/>
                    <a:gd name="connsiteY87" fmla="*/ 2915 h 10000"/>
                    <a:gd name="connsiteX88" fmla="*/ 9911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799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682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9955 w 10000"/>
                    <a:gd name="connsiteY104" fmla="*/ 2565 h 10000"/>
                    <a:gd name="connsiteX105" fmla="*/ 10000 w 10000"/>
                    <a:gd name="connsiteY105" fmla="*/ 2449 h 10000"/>
                    <a:gd name="connsiteX106" fmla="*/ 10000 w 10000"/>
                    <a:gd name="connsiteY106" fmla="*/ 2449 h 10000"/>
                    <a:gd name="connsiteX107" fmla="*/ 10000 w 10000"/>
                    <a:gd name="connsiteY107" fmla="*/ 2449 h 10000"/>
                    <a:gd name="connsiteX108" fmla="*/ 10000 w 10000"/>
                    <a:gd name="connsiteY108" fmla="*/ 2333 h 10000"/>
                    <a:gd name="connsiteX109" fmla="*/ 10000 w 10000"/>
                    <a:gd name="connsiteY109"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43 w 10000"/>
                    <a:gd name="connsiteY59" fmla="*/ 9913 h 10000"/>
                    <a:gd name="connsiteX60" fmla="*/ 4688 w 10000"/>
                    <a:gd name="connsiteY60" fmla="*/ 9913 h 10000"/>
                    <a:gd name="connsiteX61" fmla="*/ 4688 w 10000"/>
                    <a:gd name="connsiteY61" fmla="*/ 9913 h 10000"/>
                    <a:gd name="connsiteX62" fmla="*/ 4732 w 10000"/>
                    <a:gd name="connsiteY62" fmla="*/ 9913 h 10000"/>
                    <a:gd name="connsiteX63" fmla="*/ 4777 w 10000"/>
                    <a:gd name="connsiteY63" fmla="*/ 9913 h 10000"/>
                    <a:gd name="connsiteX64" fmla="*/ 4821 w 10000"/>
                    <a:gd name="connsiteY64" fmla="*/ 9913 h 10000"/>
                    <a:gd name="connsiteX65" fmla="*/ 5223 w 10000"/>
                    <a:gd name="connsiteY65" fmla="*/ 9913 h 10000"/>
                    <a:gd name="connsiteX66" fmla="*/ 5223 w 10000"/>
                    <a:gd name="connsiteY66" fmla="*/ 9913 h 10000"/>
                    <a:gd name="connsiteX67" fmla="*/ 5268 w 10000"/>
                    <a:gd name="connsiteY67" fmla="*/ 9913 h 10000"/>
                    <a:gd name="connsiteX68" fmla="*/ 5313 w 10000"/>
                    <a:gd name="connsiteY68" fmla="*/ 9913 h 10000"/>
                    <a:gd name="connsiteX69" fmla="*/ 5313 w 10000"/>
                    <a:gd name="connsiteY69" fmla="*/ 9913 h 10000"/>
                    <a:gd name="connsiteX70" fmla="*/ 5357 w 10000"/>
                    <a:gd name="connsiteY70" fmla="*/ 9913 h 10000"/>
                    <a:gd name="connsiteX71" fmla="*/ 5446 w 10000"/>
                    <a:gd name="connsiteY71" fmla="*/ 9795 h 10000"/>
                    <a:gd name="connsiteX72" fmla="*/ 5446 w 10000"/>
                    <a:gd name="connsiteY72" fmla="*/ 9795 h 10000"/>
                    <a:gd name="connsiteX73" fmla="*/ 5491 w 10000"/>
                    <a:gd name="connsiteY73" fmla="*/ 9795 h 10000"/>
                    <a:gd name="connsiteX74" fmla="*/ 5491 w 10000"/>
                    <a:gd name="connsiteY74" fmla="*/ 9795 h 10000"/>
                    <a:gd name="connsiteX75" fmla="*/ 9688 w 10000"/>
                    <a:gd name="connsiteY75" fmla="*/ 3498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32 w 10000"/>
                    <a:gd name="connsiteY81" fmla="*/ 3382 h 10000"/>
                    <a:gd name="connsiteX82" fmla="*/ 9777 w 10000"/>
                    <a:gd name="connsiteY82" fmla="*/ 3265 h 10000"/>
                    <a:gd name="connsiteX83" fmla="*/ 9777 w 10000"/>
                    <a:gd name="connsiteY83" fmla="*/ 3265 h 10000"/>
                    <a:gd name="connsiteX84" fmla="*/ 9777 w 10000"/>
                    <a:gd name="connsiteY84" fmla="*/ 3265 h 10000"/>
                    <a:gd name="connsiteX85" fmla="*/ 9911 w 10000"/>
                    <a:gd name="connsiteY85" fmla="*/ 2915 h 10000"/>
                    <a:gd name="connsiteX86" fmla="*/ 9911 w 10000"/>
                    <a:gd name="connsiteY86" fmla="*/ 2915 h 10000"/>
                    <a:gd name="connsiteX87" fmla="*/ 9911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799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682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9955 w 10000"/>
                    <a:gd name="connsiteY103" fmla="*/ 2565 h 10000"/>
                    <a:gd name="connsiteX104" fmla="*/ 10000 w 10000"/>
                    <a:gd name="connsiteY104" fmla="*/ 2449 h 10000"/>
                    <a:gd name="connsiteX105" fmla="*/ 10000 w 10000"/>
                    <a:gd name="connsiteY105" fmla="*/ 2449 h 10000"/>
                    <a:gd name="connsiteX106" fmla="*/ 10000 w 10000"/>
                    <a:gd name="connsiteY106" fmla="*/ 2449 h 10000"/>
                    <a:gd name="connsiteX107" fmla="*/ 10000 w 10000"/>
                    <a:gd name="connsiteY107" fmla="*/ 2333 h 10000"/>
                    <a:gd name="connsiteX108" fmla="*/ 10000 w 10000"/>
                    <a:gd name="connsiteY108"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598 w 10000"/>
                    <a:gd name="connsiteY58" fmla="*/ 9795 h 10000"/>
                    <a:gd name="connsiteX59" fmla="*/ 4688 w 10000"/>
                    <a:gd name="connsiteY59" fmla="*/ 9913 h 10000"/>
                    <a:gd name="connsiteX60" fmla="*/ 4688 w 10000"/>
                    <a:gd name="connsiteY60" fmla="*/ 9913 h 10000"/>
                    <a:gd name="connsiteX61" fmla="*/ 4732 w 10000"/>
                    <a:gd name="connsiteY61" fmla="*/ 9913 h 10000"/>
                    <a:gd name="connsiteX62" fmla="*/ 4777 w 10000"/>
                    <a:gd name="connsiteY62" fmla="*/ 9913 h 10000"/>
                    <a:gd name="connsiteX63" fmla="*/ 4821 w 10000"/>
                    <a:gd name="connsiteY63" fmla="*/ 9913 h 10000"/>
                    <a:gd name="connsiteX64" fmla="*/ 5223 w 10000"/>
                    <a:gd name="connsiteY64" fmla="*/ 9913 h 10000"/>
                    <a:gd name="connsiteX65" fmla="*/ 5223 w 10000"/>
                    <a:gd name="connsiteY65" fmla="*/ 9913 h 10000"/>
                    <a:gd name="connsiteX66" fmla="*/ 5268 w 10000"/>
                    <a:gd name="connsiteY66" fmla="*/ 9913 h 10000"/>
                    <a:gd name="connsiteX67" fmla="*/ 5313 w 10000"/>
                    <a:gd name="connsiteY67" fmla="*/ 9913 h 10000"/>
                    <a:gd name="connsiteX68" fmla="*/ 5313 w 10000"/>
                    <a:gd name="connsiteY68" fmla="*/ 9913 h 10000"/>
                    <a:gd name="connsiteX69" fmla="*/ 5357 w 10000"/>
                    <a:gd name="connsiteY69" fmla="*/ 9913 h 10000"/>
                    <a:gd name="connsiteX70" fmla="*/ 5446 w 10000"/>
                    <a:gd name="connsiteY70" fmla="*/ 9795 h 10000"/>
                    <a:gd name="connsiteX71" fmla="*/ 5446 w 10000"/>
                    <a:gd name="connsiteY71" fmla="*/ 9795 h 10000"/>
                    <a:gd name="connsiteX72" fmla="*/ 5491 w 10000"/>
                    <a:gd name="connsiteY72" fmla="*/ 9795 h 10000"/>
                    <a:gd name="connsiteX73" fmla="*/ 5491 w 10000"/>
                    <a:gd name="connsiteY73" fmla="*/ 9795 h 10000"/>
                    <a:gd name="connsiteX74" fmla="*/ 9688 w 10000"/>
                    <a:gd name="connsiteY74" fmla="*/ 3498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32 w 10000"/>
                    <a:gd name="connsiteY80" fmla="*/ 3382 h 10000"/>
                    <a:gd name="connsiteX81" fmla="*/ 9777 w 10000"/>
                    <a:gd name="connsiteY81" fmla="*/ 3265 h 10000"/>
                    <a:gd name="connsiteX82" fmla="*/ 9777 w 10000"/>
                    <a:gd name="connsiteY82" fmla="*/ 3265 h 10000"/>
                    <a:gd name="connsiteX83" fmla="*/ 9777 w 10000"/>
                    <a:gd name="connsiteY83" fmla="*/ 3265 h 10000"/>
                    <a:gd name="connsiteX84" fmla="*/ 9911 w 10000"/>
                    <a:gd name="connsiteY84" fmla="*/ 2915 h 10000"/>
                    <a:gd name="connsiteX85" fmla="*/ 9911 w 10000"/>
                    <a:gd name="connsiteY85" fmla="*/ 2915 h 10000"/>
                    <a:gd name="connsiteX86" fmla="*/ 9911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799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682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9955 w 10000"/>
                    <a:gd name="connsiteY102" fmla="*/ 2565 h 10000"/>
                    <a:gd name="connsiteX103" fmla="*/ 10000 w 10000"/>
                    <a:gd name="connsiteY103" fmla="*/ 2449 h 10000"/>
                    <a:gd name="connsiteX104" fmla="*/ 10000 w 10000"/>
                    <a:gd name="connsiteY104" fmla="*/ 2449 h 10000"/>
                    <a:gd name="connsiteX105" fmla="*/ 10000 w 10000"/>
                    <a:gd name="connsiteY105" fmla="*/ 2449 h 10000"/>
                    <a:gd name="connsiteX106" fmla="*/ 10000 w 10000"/>
                    <a:gd name="connsiteY106" fmla="*/ 2333 h 10000"/>
                    <a:gd name="connsiteX107" fmla="*/ 10000 w 10000"/>
                    <a:gd name="connsiteY107"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32 w 10000"/>
                    <a:gd name="connsiteY60" fmla="*/ 9913 h 10000"/>
                    <a:gd name="connsiteX61" fmla="*/ 4777 w 10000"/>
                    <a:gd name="connsiteY61" fmla="*/ 9913 h 10000"/>
                    <a:gd name="connsiteX62" fmla="*/ 4821 w 10000"/>
                    <a:gd name="connsiteY62" fmla="*/ 9913 h 10000"/>
                    <a:gd name="connsiteX63" fmla="*/ 5223 w 10000"/>
                    <a:gd name="connsiteY63" fmla="*/ 9913 h 10000"/>
                    <a:gd name="connsiteX64" fmla="*/ 5223 w 10000"/>
                    <a:gd name="connsiteY64" fmla="*/ 9913 h 10000"/>
                    <a:gd name="connsiteX65" fmla="*/ 5268 w 10000"/>
                    <a:gd name="connsiteY65" fmla="*/ 9913 h 10000"/>
                    <a:gd name="connsiteX66" fmla="*/ 5313 w 10000"/>
                    <a:gd name="connsiteY66" fmla="*/ 9913 h 10000"/>
                    <a:gd name="connsiteX67" fmla="*/ 5313 w 10000"/>
                    <a:gd name="connsiteY67" fmla="*/ 9913 h 10000"/>
                    <a:gd name="connsiteX68" fmla="*/ 5357 w 10000"/>
                    <a:gd name="connsiteY68" fmla="*/ 9913 h 10000"/>
                    <a:gd name="connsiteX69" fmla="*/ 5446 w 10000"/>
                    <a:gd name="connsiteY69" fmla="*/ 9795 h 10000"/>
                    <a:gd name="connsiteX70" fmla="*/ 5446 w 10000"/>
                    <a:gd name="connsiteY70" fmla="*/ 9795 h 10000"/>
                    <a:gd name="connsiteX71" fmla="*/ 5491 w 10000"/>
                    <a:gd name="connsiteY71" fmla="*/ 9795 h 10000"/>
                    <a:gd name="connsiteX72" fmla="*/ 5491 w 10000"/>
                    <a:gd name="connsiteY72" fmla="*/ 9795 h 10000"/>
                    <a:gd name="connsiteX73" fmla="*/ 9688 w 10000"/>
                    <a:gd name="connsiteY73" fmla="*/ 3498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32 w 10000"/>
                    <a:gd name="connsiteY79" fmla="*/ 3382 h 10000"/>
                    <a:gd name="connsiteX80" fmla="*/ 9777 w 10000"/>
                    <a:gd name="connsiteY80" fmla="*/ 3265 h 10000"/>
                    <a:gd name="connsiteX81" fmla="*/ 9777 w 10000"/>
                    <a:gd name="connsiteY81" fmla="*/ 3265 h 10000"/>
                    <a:gd name="connsiteX82" fmla="*/ 9777 w 10000"/>
                    <a:gd name="connsiteY82" fmla="*/ 3265 h 10000"/>
                    <a:gd name="connsiteX83" fmla="*/ 9911 w 10000"/>
                    <a:gd name="connsiteY83" fmla="*/ 2915 h 10000"/>
                    <a:gd name="connsiteX84" fmla="*/ 9911 w 10000"/>
                    <a:gd name="connsiteY84" fmla="*/ 2915 h 10000"/>
                    <a:gd name="connsiteX85" fmla="*/ 9911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799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682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9955 w 10000"/>
                    <a:gd name="connsiteY101" fmla="*/ 2565 h 10000"/>
                    <a:gd name="connsiteX102" fmla="*/ 10000 w 10000"/>
                    <a:gd name="connsiteY102" fmla="*/ 2449 h 10000"/>
                    <a:gd name="connsiteX103" fmla="*/ 10000 w 10000"/>
                    <a:gd name="connsiteY103" fmla="*/ 2449 h 10000"/>
                    <a:gd name="connsiteX104" fmla="*/ 10000 w 10000"/>
                    <a:gd name="connsiteY104" fmla="*/ 2449 h 10000"/>
                    <a:gd name="connsiteX105" fmla="*/ 10000 w 10000"/>
                    <a:gd name="connsiteY105" fmla="*/ 2333 h 10000"/>
                    <a:gd name="connsiteX106" fmla="*/ 10000 w 10000"/>
                    <a:gd name="connsiteY106" fmla="*/ 116 h 10000"/>
                    <a:gd name="connsiteX0" fmla="*/ 10000 w 10000"/>
                    <a:gd name="connsiteY0" fmla="*/ 116 h 10000"/>
                    <a:gd name="connsiteX1" fmla="*/ 9955 w 10000"/>
                    <a:gd name="connsiteY1" fmla="*/ 234 h 10000"/>
                    <a:gd name="connsiteX2" fmla="*/ 9955 w 10000"/>
                    <a:gd name="connsiteY2" fmla="*/ 234 h 10000"/>
                    <a:gd name="connsiteX3" fmla="*/ 9955 w 10000"/>
                    <a:gd name="connsiteY3" fmla="*/ 350 h 10000"/>
                    <a:gd name="connsiteX4" fmla="*/ 9955 w 10000"/>
                    <a:gd name="connsiteY4" fmla="*/ 350 h 10000"/>
                    <a:gd name="connsiteX5" fmla="*/ 9955 w 10000"/>
                    <a:gd name="connsiteY5" fmla="*/ 466 h 10000"/>
                    <a:gd name="connsiteX6" fmla="*/ 9911 w 10000"/>
                    <a:gd name="connsiteY6" fmla="*/ 583 h 10000"/>
                    <a:gd name="connsiteX7" fmla="*/ 9911 w 10000"/>
                    <a:gd name="connsiteY7" fmla="*/ 583 h 10000"/>
                    <a:gd name="connsiteX8" fmla="*/ 9866 w 10000"/>
                    <a:gd name="connsiteY8" fmla="*/ 700 h 10000"/>
                    <a:gd name="connsiteX9" fmla="*/ 9866 w 10000"/>
                    <a:gd name="connsiteY9" fmla="*/ 816 h 10000"/>
                    <a:gd name="connsiteX10" fmla="*/ 9821 w 10000"/>
                    <a:gd name="connsiteY10" fmla="*/ 816 h 10000"/>
                    <a:gd name="connsiteX11" fmla="*/ 9777 w 10000"/>
                    <a:gd name="connsiteY11" fmla="*/ 933 h 10000"/>
                    <a:gd name="connsiteX12" fmla="*/ 9777 w 10000"/>
                    <a:gd name="connsiteY12" fmla="*/ 933 h 10000"/>
                    <a:gd name="connsiteX13" fmla="*/ 9732 w 10000"/>
                    <a:gd name="connsiteY13" fmla="*/ 1050 h 10000"/>
                    <a:gd name="connsiteX14" fmla="*/ 9688 w 10000"/>
                    <a:gd name="connsiteY14" fmla="*/ 1050 h 10000"/>
                    <a:gd name="connsiteX15" fmla="*/ 5714 w 10000"/>
                    <a:gd name="connsiteY15" fmla="*/ 7114 h 10000"/>
                    <a:gd name="connsiteX16" fmla="*/ 5625 w 10000"/>
                    <a:gd name="connsiteY16" fmla="*/ 7230 h 10000"/>
                    <a:gd name="connsiteX17" fmla="*/ 5580 w 10000"/>
                    <a:gd name="connsiteY17" fmla="*/ 7347 h 10000"/>
                    <a:gd name="connsiteX18" fmla="*/ 5491 w 10000"/>
                    <a:gd name="connsiteY18" fmla="*/ 7347 h 10000"/>
                    <a:gd name="connsiteX19" fmla="*/ 5491 w 10000"/>
                    <a:gd name="connsiteY19" fmla="*/ 7347 h 10000"/>
                    <a:gd name="connsiteX20" fmla="*/ 5446 w 10000"/>
                    <a:gd name="connsiteY20" fmla="*/ 7464 h 10000"/>
                    <a:gd name="connsiteX21" fmla="*/ 5402 w 10000"/>
                    <a:gd name="connsiteY21" fmla="*/ 7464 h 10000"/>
                    <a:gd name="connsiteX22" fmla="*/ 5357 w 10000"/>
                    <a:gd name="connsiteY22" fmla="*/ 7464 h 10000"/>
                    <a:gd name="connsiteX23" fmla="*/ 5313 w 10000"/>
                    <a:gd name="connsiteY23" fmla="*/ 7464 h 10000"/>
                    <a:gd name="connsiteX24" fmla="*/ 5179 w 10000"/>
                    <a:gd name="connsiteY24" fmla="*/ 7580 h 10000"/>
                    <a:gd name="connsiteX25" fmla="*/ 5134 w 10000"/>
                    <a:gd name="connsiteY25" fmla="*/ 7580 h 10000"/>
                    <a:gd name="connsiteX26" fmla="*/ 5089 w 10000"/>
                    <a:gd name="connsiteY26" fmla="*/ 7580 h 10000"/>
                    <a:gd name="connsiteX27" fmla="*/ 5045 w 10000"/>
                    <a:gd name="connsiteY27" fmla="*/ 7580 h 10000"/>
                    <a:gd name="connsiteX28" fmla="*/ 5000 w 10000"/>
                    <a:gd name="connsiteY28" fmla="*/ 7580 h 10000"/>
                    <a:gd name="connsiteX29" fmla="*/ 4955 w 10000"/>
                    <a:gd name="connsiteY29" fmla="*/ 7580 h 10000"/>
                    <a:gd name="connsiteX30" fmla="*/ 4911 w 10000"/>
                    <a:gd name="connsiteY30" fmla="*/ 7580 h 10000"/>
                    <a:gd name="connsiteX31" fmla="*/ 4866 w 10000"/>
                    <a:gd name="connsiteY31" fmla="*/ 7580 h 10000"/>
                    <a:gd name="connsiteX32" fmla="*/ 4821 w 10000"/>
                    <a:gd name="connsiteY32" fmla="*/ 7580 h 10000"/>
                    <a:gd name="connsiteX33" fmla="*/ 4777 w 10000"/>
                    <a:gd name="connsiteY33" fmla="*/ 7580 h 10000"/>
                    <a:gd name="connsiteX34" fmla="*/ 4688 w 10000"/>
                    <a:gd name="connsiteY34" fmla="*/ 7464 h 10000"/>
                    <a:gd name="connsiteX35" fmla="*/ 4643 w 10000"/>
                    <a:gd name="connsiteY35" fmla="*/ 7464 h 10000"/>
                    <a:gd name="connsiteX36" fmla="*/ 4598 w 10000"/>
                    <a:gd name="connsiteY36" fmla="*/ 7464 h 10000"/>
                    <a:gd name="connsiteX37" fmla="*/ 4554 w 10000"/>
                    <a:gd name="connsiteY37" fmla="*/ 7464 h 10000"/>
                    <a:gd name="connsiteX38" fmla="*/ 4464 w 10000"/>
                    <a:gd name="connsiteY38" fmla="*/ 7347 h 10000"/>
                    <a:gd name="connsiteX39" fmla="*/ 4464 w 10000"/>
                    <a:gd name="connsiteY39" fmla="*/ 7347 h 10000"/>
                    <a:gd name="connsiteX40" fmla="*/ 4330 w 10000"/>
                    <a:gd name="connsiteY40" fmla="*/ 7114 h 10000"/>
                    <a:gd name="connsiteX41" fmla="*/ 313 w 10000"/>
                    <a:gd name="connsiteY41" fmla="*/ 1050 h 10000"/>
                    <a:gd name="connsiteX42" fmla="*/ 0 w 10000"/>
                    <a:gd name="connsiteY42" fmla="*/ 0 h 10000"/>
                    <a:gd name="connsiteX43" fmla="*/ 0 w 10000"/>
                    <a:gd name="connsiteY43" fmla="*/ 2333 h 10000"/>
                    <a:gd name="connsiteX44" fmla="*/ 0 w 10000"/>
                    <a:gd name="connsiteY44" fmla="*/ 2449 h 10000"/>
                    <a:gd name="connsiteX45" fmla="*/ 0 w 10000"/>
                    <a:gd name="connsiteY45" fmla="*/ 2449 h 10000"/>
                    <a:gd name="connsiteX46" fmla="*/ 0 w 10000"/>
                    <a:gd name="connsiteY46" fmla="*/ 2565 h 10000"/>
                    <a:gd name="connsiteX47" fmla="*/ 0 w 10000"/>
                    <a:gd name="connsiteY47" fmla="*/ 2565 h 10000"/>
                    <a:gd name="connsiteX48" fmla="*/ 0 w 10000"/>
                    <a:gd name="connsiteY48" fmla="*/ 2565 h 10000"/>
                    <a:gd name="connsiteX49" fmla="*/ 45 w 10000"/>
                    <a:gd name="connsiteY49" fmla="*/ 2682 h 10000"/>
                    <a:gd name="connsiteX50" fmla="*/ 45 w 10000"/>
                    <a:gd name="connsiteY50" fmla="*/ 2682 h 10000"/>
                    <a:gd name="connsiteX51" fmla="*/ 89 w 10000"/>
                    <a:gd name="connsiteY51" fmla="*/ 2915 h 10000"/>
                    <a:gd name="connsiteX52" fmla="*/ 4330 w 10000"/>
                    <a:gd name="connsiteY52" fmla="*/ 9563 h 10000"/>
                    <a:gd name="connsiteX53" fmla="*/ 4330 w 10000"/>
                    <a:gd name="connsiteY53" fmla="*/ 9563 h 10000"/>
                    <a:gd name="connsiteX54" fmla="*/ 4330 w 10000"/>
                    <a:gd name="connsiteY54" fmla="*/ 9563 h 10000"/>
                    <a:gd name="connsiteX55" fmla="*/ 4330 w 10000"/>
                    <a:gd name="connsiteY55" fmla="*/ 9563 h 10000"/>
                    <a:gd name="connsiteX56" fmla="*/ 4420 w 10000"/>
                    <a:gd name="connsiteY56" fmla="*/ 9679 h 10000"/>
                    <a:gd name="connsiteX57" fmla="*/ 4420 w 10000"/>
                    <a:gd name="connsiteY57" fmla="*/ 9679 h 10000"/>
                    <a:gd name="connsiteX58" fmla="*/ 4688 w 10000"/>
                    <a:gd name="connsiteY58" fmla="*/ 9913 h 10000"/>
                    <a:gd name="connsiteX59" fmla="*/ 4688 w 10000"/>
                    <a:gd name="connsiteY59" fmla="*/ 9913 h 10000"/>
                    <a:gd name="connsiteX60" fmla="*/ 4777 w 10000"/>
                    <a:gd name="connsiteY60" fmla="*/ 9913 h 10000"/>
                    <a:gd name="connsiteX61" fmla="*/ 4821 w 10000"/>
                    <a:gd name="connsiteY61" fmla="*/ 9913 h 10000"/>
                    <a:gd name="connsiteX62" fmla="*/ 5223 w 10000"/>
                    <a:gd name="connsiteY62" fmla="*/ 9913 h 10000"/>
                    <a:gd name="connsiteX63" fmla="*/ 5223 w 10000"/>
                    <a:gd name="connsiteY63" fmla="*/ 9913 h 10000"/>
                    <a:gd name="connsiteX64" fmla="*/ 5268 w 10000"/>
                    <a:gd name="connsiteY64" fmla="*/ 9913 h 10000"/>
                    <a:gd name="connsiteX65" fmla="*/ 5313 w 10000"/>
                    <a:gd name="connsiteY65" fmla="*/ 9913 h 10000"/>
                    <a:gd name="connsiteX66" fmla="*/ 5313 w 10000"/>
                    <a:gd name="connsiteY66" fmla="*/ 9913 h 10000"/>
                    <a:gd name="connsiteX67" fmla="*/ 5357 w 10000"/>
                    <a:gd name="connsiteY67" fmla="*/ 9913 h 10000"/>
                    <a:gd name="connsiteX68" fmla="*/ 5446 w 10000"/>
                    <a:gd name="connsiteY68" fmla="*/ 9795 h 10000"/>
                    <a:gd name="connsiteX69" fmla="*/ 5446 w 10000"/>
                    <a:gd name="connsiteY69" fmla="*/ 9795 h 10000"/>
                    <a:gd name="connsiteX70" fmla="*/ 5491 w 10000"/>
                    <a:gd name="connsiteY70" fmla="*/ 9795 h 10000"/>
                    <a:gd name="connsiteX71" fmla="*/ 5491 w 10000"/>
                    <a:gd name="connsiteY71" fmla="*/ 9795 h 10000"/>
                    <a:gd name="connsiteX72" fmla="*/ 9688 w 10000"/>
                    <a:gd name="connsiteY72" fmla="*/ 3498 h 10000"/>
                    <a:gd name="connsiteX73" fmla="*/ 9732 w 10000"/>
                    <a:gd name="connsiteY73" fmla="*/ 3382 h 10000"/>
                    <a:gd name="connsiteX74" fmla="*/ 9732 w 10000"/>
                    <a:gd name="connsiteY74" fmla="*/ 3382 h 10000"/>
                    <a:gd name="connsiteX75" fmla="*/ 9732 w 10000"/>
                    <a:gd name="connsiteY75" fmla="*/ 3382 h 10000"/>
                    <a:gd name="connsiteX76" fmla="*/ 9732 w 10000"/>
                    <a:gd name="connsiteY76" fmla="*/ 3382 h 10000"/>
                    <a:gd name="connsiteX77" fmla="*/ 9732 w 10000"/>
                    <a:gd name="connsiteY77" fmla="*/ 3382 h 10000"/>
                    <a:gd name="connsiteX78" fmla="*/ 9732 w 10000"/>
                    <a:gd name="connsiteY78" fmla="*/ 3382 h 10000"/>
                    <a:gd name="connsiteX79" fmla="*/ 9777 w 10000"/>
                    <a:gd name="connsiteY79" fmla="*/ 3265 h 10000"/>
                    <a:gd name="connsiteX80" fmla="*/ 9777 w 10000"/>
                    <a:gd name="connsiteY80" fmla="*/ 3265 h 10000"/>
                    <a:gd name="connsiteX81" fmla="*/ 9777 w 10000"/>
                    <a:gd name="connsiteY81" fmla="*/ 3265 h 10000"/>
                    <a:gd name="connsiteX82" fmla="*/ 9911 w 10000"/>
                    <a:gd name="connsiteY82" fmla="*/ 2915 h 10000"/>
                    <a:gd name="connsiteX83" fmla="*/ 9911 w 10000"/>
                    <a:gd name="connsiteY83" fmla="*/ 2915 h 10000"/>
                    <a:gd name="connsiteX84" fmla="*/ 9911 w 10000"/>
                    <a:gd name="connsiteY84" fmla="*/ 2799 h 10000"/>
                    <a:gd name="connsiteX85" fmla="*/ 9955 w 10000"/>
                    <a:gd name="connsiteY85" fmla="*/ 2799 h 10000"/>
                    <a:gd name="connsiteX86" fmla="*/ 9955 w 10000"/>
                    <a:gd name="connsiteY86" fmla="*/ 2799 h 10000"/>
                    <a:gd name="connsiteX87" fmla="*/ 9955 w 10000"/>
                    <a:gd name="connsiteY87" fmla="*/ 2799 h 10000"/>
                    <a:gd name="connsiteX88" fmla="*/ 9955 w 10000"/>
                    <a:gd name="connsiteY88" fmla="*/ 2799 h 10000"/>
                    <a:gd name="connsiteX89" fmla="*/ 9955 w 10000"/>
                    <a:gd name="connsiteY89" fmla="*/ 2799 h 10000"/>
                    <a:gd name="connsiteX90" fmla="*/ 9955 w 10000"/>
                    <a:gd name="connsiteY90" fmla="*/ 2799 h 10000"/>
                    <a:gd name="connsiteX91" fmla="*/ 9955 w 10000"/>
                    <a:gd name="connsiteY91" fmla="*/ 2682 h 10000"/>
                    <a:gd name="connsiteX92" fmla="*/ 9955 w 10000"/>
                    <a:gd name="connsiteY92" fmla="*/ 2682 h 10000"/>
                    <a:gd name="connsiteX93" fmla="*/ 9955 w 10000"/>
                    <a:gd name="connsiteY93" fmla="*/ 2682 h 10000"/>
                    <a:gd name="connsiteX94" fmla="*/ 9955 w 10000"/>
                    <a:gd name="connsiteY94" fmla="*/ 2682 h 10000"/>
                    <a:gd name="connsiteX95" fmla="*/ 9955 w 10000"/>
                    <a:gd name="connsiteY95" fmla="*/ 2565 h 10000"/>
                    <a:gd name="connsiteX96" fmla="*/ 9955 w 10000"/>
                    <a:gd name="connsiteY96" fmla="*/ 2565 h 10000"/>
                    <a:gd name="connsiteX97" fmla="*/ 9955 w 10000"/>
                    <a:gd name="connsiteY97" fmla="*/ 2565 h 10000"/>
                    <a:gd name="connsiteX98" fmla="*/ 9955 w 10000"/>
                    <a:gd name="connsiteY98" fmla="*/ 2565 h 10000"/>
                    <a:gd name="connsiteX99" fmla="*/ 9955 w 10000"/>
                    <a:gd name="connsiteY99" fmla="*/ 2565 h 10000"/>
                    <a:gd name="connsiteX100" fmla="*/ 9955 w 10000"/>
                    <a:gd name="connsiteY100" fmla="*/ 2565 h 10000"/>
                    <a:gd name="connsiteX101" fmla="*/ 10000 w 10000"/>
                    <a:gd name="connsiteY101" fmla="*/ 2449 h 10000"/>
                    <a:gd name="connsiteX102" fmla="*/ 10000 w 10000"/>
                    <a:gd name="connsiteY102" fmla="*/ 2449 h 10000"/>
                    <a:gd name="connsiteX103" fmla="*/ 10000 w 10000"/>
                    <a:gd name="connsiteY103" fmla="*/ 2449 h 10000"/>
                    <a:gd name="connsiteX104" fmla="*/ 10000 w 10000"/>
                    <a:gd name="connsiteY104" fmla="*/ 2333 h 10000"/>
                    <a:gd name="connsiteX105" fmla="*/ 10000 w 10000"/>
                    <a:gd name="connsiteY105" fmla="*/ 116 h 10000"/>
                    <a:gd name="connsiteX0" fmla="*/ 10000 w 10000"/>
                    <a:gd name="connsiteY0" fmla="*/ 116 h 9913"/>
                    <a:gd name="connsiteX1" fmla="*/ 9955 w 10000"/>
                    <a:gd name="connsiteY1" fmla="*/ 234 h 9913"/>
                    <a:gd name="connsiteX2" fmla="*/ 9955 w 10000"/>
                    <a:gd name="connsiteY2" fmla="*/ 234 h 9913"/>
                    <a:gd name="connsiteX3" fmla="*/ 9955 w 10000"/>
                    <a:gd name="connsiteY3" fmla="*/ 350 h 9913"/>
                    <a:gd name="connsiteX4" fmla="*/ 9955 w 10000"/>
                    <a:gd name="connsiteY4" fmla="*/ 350 h 9913"/>
                    <a:gd name="connsiteX5" fmla="*/ 9955 w 10000"/>
                    <a:gd name="connsiteY5" fmla="*/ 466 h 9913"/>
                    <a:gd name="connsiteX6" fmla="*/ 9911 w 10000"/>
                    <a:gd name="connsiteY6" fmla="*/ 583 h 9913"/>
                    <a:gd name="connsiteX7" fmla="*/ 9911 w 10000"/>
                    <a:gd name="connsiteY7" fmla="*/ 583 h 9913"/>
                    <a:gd name="connsiteX8" fmla="*/ 9866 w 10000"/>
                    <a:gd name="connsiteY8" fmla="*/ 700 h 9913"/>
                    <a:gd name="connsiteX9" fmla="*/ 9866 w 10000"/>
                    <a:gd name="connsiteY9" fmla="*/ 816 h 9913"/>
                    <a:gd name="connsiteX10" fmla="*/ 9821 w 10000"/>
                    <a:gd name="connsiteY10" fmla="*/ 816 h 9913"/>
                    <a:gd name="connsiteX11" fmla="*/ 9777 w 10000"/>
                    <a:gd name="connsiteY11" fmla="*/ 933 h 9913"/>
                    <a:gd name="connsiteX12" fmla="*/ 9777 w 10000"/>
                    <a:gd name="connsiteY12" fmla="*/ 933 h 9913"/>
                    <a:gd name="connsiteX13" fmla="*/ 9732 w 10000"/>
                    <a:gd name="connsiteY13" fmla="*/ 1050 h 9913"/>
                    <a:gd name="connsiteX14" fmla="*/ 9688 w 10000"/>
                    <a:gd name="connsiteY14" fmla="*/ 1050 h 9913"/>
                    <a:gd name="connsiteX15" fmla="*/ 5714 w 10000"/>
                    <a:gd name="connsiteY15" fmla="*/ 7114 h 9913"/>
                    <a:gd name="connsiteX16" fmla="*/ 5625 w 10000"/>
                    <a:gd name="connsiteY16" fmla="*/ 7230 h 9913"/>
                    <a:gd name="connsiteX17" fmla="*/ 5580 w 10000"/>
                    <a:gd name="connsiteY17" fmla="*/ 7347 h 9913"/>
                    <a:gd name="connsiteX18" fmla="*/ 5491 w 10000"/>
                    <a:gd name="connsiteY18" fmla="*/ 7347 h 9913"/>
                    <a:gd name="connsiteX19" fmla="*/ 5491 w 10000"/>
                    <a:gd name="connsiteY19" fmla="*/ 7347 h 9913"/>
                    <a:gd name="connsiteX20" fmla="*/ 5446 w 10000"/>
                    <a:gd name="connsiteY20" fmla="*/ 7464 h 9913"/>
                    <a:gd name="connsiteX21" fmla="*/ 5402 w 10000"/>
                    <a:gd name="connsiteY21" fmla="*/ 7464 h 9913"/>
                    <a:gd name="connsiteX22" fmla="*/ 5357 w 10000"/>
                    <a:gd name="connsiteY22" fmla="*/ 7464 h 9913"/>
                    <a:gd name="connsiteX23" fmla="*/ 5313 w 10000"/>
                    <a:gd name="connsiteY23" fmla="*/ 7464 h 9913"/>
                    <a:gd name="connsiteX24" fmla="*/ 5179 w 10000"/>
                    <a:gd name="connsiteY24" fmla="*/ 7580 h 9913"/>
                    <a:gd name="connsiteX25" fmla="*/ 5134 w 10000"/>
                    <a:gd name="connsiteY25" fmla="*/ 7580 h 9913"/>
                    <a:gd name="connsiteX26" fmla="*/ 5089 w 10000"/>
                    <a:gd name="connsiteY26" fmla="*/ 7580 h 9913"/>
                    <a:gd name="connsiteX27" fmla="*/ 5045 w 10000"/>
                    <a:gd name="connsiteY27" fmla="*/ 7580 h 9913"/>
                    <a:gd name="connsiteX28" fmla="*/ 5000 w 10000"/>
                    <a:gd name="connsiteY28" fmla="*/ 7580 h 9913"/>
                    <a:gd name="connsiteX29" fmla="*/ 4955 w 10000"/>
                    <a:gd name="connsiteY29" fmla="*/ 7580 h 9913"/>
                    <a:gd name="connsiteX30" fmla="*/ 4911 w 10000"/>
                    <a:gd name="connsiteY30" fmla="*/ 7580 h 9913"/>
                    <a:gd name="connsiteX31" fmla="*/ 4866 w 10000"/>
                    <a:gd name="connsiteY31" fmla="*/ 7580 h 9913"/>
                    <a:gd name="connsiteX32" fmla="*/ 4821 w 10000"/>
                    <a:gd name="connsiteY32" fmla="*/ 7580 h 9913"/>
                    <a:gd name="connsiteX33" fmla="*/ 4777 w 10000"/>
                    <a:gd name="connsiteY33" fmla="*/ 7580 h 9913"/>
                    <a:gd name="connsiteX34" fmla="*/ 4688 w 10000"/>
                    <a:gd name="connsiteY34" fmla="*/ 7464 h 9913"/>
                    <a:gd name="connsiteX35" fmla="*/ 4643 w 10000"/>
                    <a:gd name="connsiteY35" fmla="*/ 7464 h 9913"/>
                    <a:gd name="connsiteX36" fmla="*/ 4598 w 10000"/>
                    <a:gd name="connsiteY36" fmla="*/ 7464 h 9913"/>
                    <a:gd name="connsiteX37" fmla="*/ 4554 w 10000"/>
                    <a:gd name="connsiteY37" fmla="*/ 7464 h 9913"/>
                    <a:gd name="connsiteX38" fmla="*/ 4464 w 10000"/>
                    <a:gd name="connsiteY38" fmla="*/ 7347 h 9913"/>
                    <a:gd name="connsiteX39" fmla="*/ 4464 w 10000"/>
                    <a:gd name="connsiteY39" fmla="*/ 7347 h 9913"/>
                    <a:gd name="connsiteX40" fmla="*/ 4330 w 10000"/>
                    <a:gd name="connsiteY40" fmla="*/ 7114 h 9913"/>
                    <a:gd name="connsiteX41" fmla="*/ 313 w 10000"/>
                    <a:gd name="connsiteY41" fmla="*/ 1050 h 9913"/>
                    <a:gd name="connsiteX42" fmla="*/ 0 w 10000"/>
                    <a:gd name="connsiteY42" fmla="*/ 0 h 9913"/>
                    <a:gd name="connsiteX43" fmla="*/ 0 w 10000"/>
                    <a:gd name="connsiteY43" fmla="*/ 2333 h 9913"/>
                    <a:gd name="connsiteX44" fmla="*/ 0 w 10000"/>
                    <a:gd name="connsiteY44" fmla="*/ 2449 h 9913"/>
                    <a:gd name="connsiteX45" fmla="*/ 0 w 10000"/>
                    <a:gd name="connsiteY45" fmla="*/ 2449 h 9913"/>
                    <a:gd name="connsiteX46" fmla="*/ 0 w 10000"/>
                    <a:gd name="connsiteY46" fmla="*/ 2565 h 9913"/>
                    <a:gd name="connsiteX47" fmla="*/ 0 w 10000"/>
                    <a:gd name="connsiteY47" fmla="*/ 2565 h 9913"/>
                    <a:gd name="connsiteX48" fmla="*/ 0 w 10000"/>
                    <a:gd name="connsiteY48" fmla="*/ 2565 h 9913"/>
                    <a:gd name="connsiteX49" fmla="*/ 45 w 10000"/>
                    <a:gd name="connsiteY49" fmla="*/ 2682 h 9913"/>
                    <a:gd name="connsiteX50" fmla="*/ 45 w 10000"/>
                    <a:gd name="connsiteY50" fmla="*/ 2682 h 9913"/>
                    <a:gd name="connsiteX51" fmla="*/ 89 w 10000"/>
                    <a:gd name="connsiteY51" fmla="*/ 2915 h 9913"/>
                    <a:gd name="connsiteX52" fmla="*/ 4330 w 10000"/>
                    <a:gd name="connsiteY52" fmla="*/ 9563 h 9913"/>
                    <a:gd name="connsiteX53" fmla="*/ 4330 w 10000"/>
                    <a:gd name="connsiteY53" fmla="*/ 9563 h 9913"/>
                    <a:gd name="connsiteX54" fmla="*/ 4330 w 10000"/>
                    <a:gd name="connsiteY54" fmla="*/ 9563 h 9913"/>
                    <a:gd name="connsiteX55" fmla="*/ 4330 w 10000"/>
                    <a:gd name="connsiteY55" fmla="*/ 9563 h 9913"/>
                    <a:gd name="connsiteX56" fmla="*/ 4420 w 10000"/>
                    <a:gd name="connsiteY56" fmla="*/ 9679 h 9913"/>
                    <a:gd name="connsiteX57" fmla="*/ 4420 w 10000"/>
                    <a:gd name="connsiteY57" fmla="*/ 9679 h 9913"/>
                    <a:gd name="connsiteX58" fmla="*/ 4688 w 10000"/>
                    <a:gd name="connsiteY58" fmla="*/ 9913 h 9913"/>
                    <a:gd name="connsiteX59" fmla="*/ 4688 w 10000"/>
                    <a:gd name="connsiteY59" fmla="*/ 9913 h 9913"/>
                    <a:gd name="connsiteX60" fmla="*/ 4777 w 10000"/>
                    <a:gd name="connsiteY60" fmla="*/ 9913 h 9913"/>
                    <a:gd name="connsiteX61" fmla="*/ 5223 w 10000"/>
                    <a:gd name="connsiteY61" fmla="*/ 9913 h 9913"/>
                    <a:gd name="connsiteX62" fmla="*/ 5223 w 10000"/>
                    <a:gd name="connsiteY62" fmla="*/ 9913 h 9913"/>
                    <a:gd name="connsiteX63" fmla="*/ 5268 w 10000"/>
                    <a:gd name="connsiteY63" fmla="*/ 9913 h 9913"/>
                    <a:gd name="connsiteX64" fmla="*/ 5313 w 10000"/>
                    <a:gd name="connsiteY64" fmla="*/ 9913 h 9913"/>
                    <a:gd name="connsiteX65" fmla="*/ 5313 w 10000"/>
                    <a:gd name="connsiteY65" fmla="*/ 9913 h 9913"/>
                    <a:gd name="connsiteX66" fmla="*/ 5357 w 10000"/>
                    <a:gd name="connsiteY66" fmla="*/ 9913 h 9913"/>
                    <a:gd name="connsiteX67" fmla="*/ 5446 w 10000"/>
                    <a:gd name="connsiteY67" fmla="*/ 9795 h 9913"/>
                    <a:gd name="connsiteX68" fmla="*/ 5446 w 10000"/>
                    <a:gd name="connsiteY68" fmla="*/ 9795 h 9913"/>
                    <a:gd name="connsiteX69" fmla="*/ 5491 w 10000"/>
                    <a:gd name="connsiteY69" fmla="*/ 9795 h 9913"/>
                    <a:gd name="connsiteX70" fmla="*/ 5491 w 10000"/>
                    <a:gd name="connsiteY70" fmla="*/ 9795 h 9913"/>
                    <a:gd name="connsiteX71" fmla="*/ 9688 w 10000"/>
                    <a:gd name="connsiteY71" fmla="*/ 3498 h 9913"/>
                    <a:gd name="connsiteX72" fmla="*/ 9732 w 10000"/>
                    <a:gd name="connsiteY72" fmla="*/ 3382 h 9913"/>
                    <a:gd name="connsiteX73" fmla="*/ 9732 w 10000"/>
                    <a:gd name="connsiteY73" fmla="*/ 3382 h 9913"/>
                    <a:gd name="connsiteX74" fmla="*/ 9732 w 10000"/>
                    <a:gd name="connsiteY74" fmla="*/ 3382 h 9913"/>
                    <a:gd name="connsiteX75" fmla="*/ 9732 w 10000"/>
                    <a:gd name="connsiteY75" fmla="*/ 3382 h 9913"/>
                    <a:gd name="connsiteX76" fmla="*/ 9732 w 10000"/>
                    <a:gd name="connsiteY76" fmla="*/ 3382 h 9913"/>
                    <a:gd name="connsiteX77" fmla="*/ 9732 w 10000"/>
                    <a:gd name="connsiteY77" fmla="*/ 3382 h 9913"/>
                    <a:gd name="connsiteX78" fmla="*/ 9777 w 10000"/>
                    <a:gd name="connsiteY78" fmla="*/ 3265 h 9913"/>
                    <a:gd name="connsiteX79" fmla="*/ 9777 w 10000"/>
                    <a:gd name="connsiteY79" fmla="*/ 3265 h 9913"/>
                    <a:gd name="connsiteX80" fmla="*/ 9777 w 10000"/>
                    <a:gd name="connsiteY80" fmla="*/ 3265 h 9913"/>
                    <a:gd name="connsiteX81" fmla="*/ 9911 w 10000"/>
                    <a:gd name="connsiteY81" fmla="*/ 2915 h 9913"/>
                    <a:gd name="connsiteX82" fmla="*/ 9911 w 10000"/>
                    <a:gd name="connsiteY82" fmla="*/ 2915 h 9913"/>
                    <a:gd name="connsiteX83" fmla="*/ 9911 w 10000"/>
                    <a:gd name="connsiteY83" fmla="*/ 2799 h 9913"/>
                    <a:gd name="connsiteX84" fmla="*/ 9955 w 10000"/>
                    <a:gd name="connsiteY84" fmla="*/ 2799 h 9913"/>
                    <a:gd name="connsiteX85" fmla="*/ 9955 w 10000"/>
                    <a:gd name="connsiteY85" fmla="*/ 2799 h 9913"/>
                    <a:gd name="connsiteX86" fmla="*/ 9955 w 10000"/>
                    <a:gd name="connsiteY86" fmla="*/ 2799 h 9913"/>
                    <a:gd name="connsiteX87" fmla="*/ 9955 w 10000"/>
                    <a:gd name="connsiteY87" fmla="*/ 2799 h 9913"/>
                    <a:gd name="connsiteX88" fmla="*/ 9955 w 10000"/>
                    <a:gd name="connsiteY88" fmla="*/ 2799 h 9913"/>
                    <a:gd name="connsiteX89" fmla="*/ 9955 w 10000"/>
                    <a:gd name="connsiteY89" fmla="*/ 2799 h 9913"/>
                    <a:gd name="connsiteX90" fmla="*/ 9955 w 10000"/>
                    <a:gd name="connsiteY90" fmla="*/ 2682 h 9913"/>
                    <a:gd name="connsiteX91" fmla="*/ 9955 w 10000"/>
                    <a:gd name="connsiteY91" fmla="*/ 2682 h 9913"/>
                    <a:gd name="connsiteX92" fmla="*/ 9955 w 10000"/>
                    <a:gd name="connsiteY92" fmla="*/ 2682 h 9913"/>
                    <a:gd name="connsiteX93" fmla="*/ 9955 w 10000"/>
                    <a:gd name="connsiteY93" fmla="*/ 2682 h 9913"/>
                    <a:gd name="connsiteX94" fmla="*/ 9955 w 10000"/>
                    <a:gd name="connsiteY94" fmla="*/ 2565 h 9913"/>
                    <a:gd name="connsiteX95" fmla="*/ 9955 w 10000"/>
                    <a:gd name="connsiteY95" fmla="*/ 2565 h 9913"/>
                    <a:gd name="connsiteX96" fmla="*/ 9955 w 10000"/>
                    <a:gd name="connsiteY96" fmla="*/ 2565 h 9913"/>
                    <a:gd name="connsiteX97" fmla="*/ 9955 w 10000"/>
                    <a:gd name="connsiteY97" fmla="*/ 2565 h 9913"/>
                    <a:gd name="connsiteX98" fmla="*/ 9955 w 10000"/>
                    <a:gd name="connsiteY98" fmla="*/ 2565 h 9913"/>
                    <a:gd name="connsiteX99" fmla="*/ 9955 w 10000"/>
                    <a:gd name="connsiteY99" fmla="*/ 2565 h 9913"/>
                    <a:gd name="connsiteX100" fmla="*/ 10000 w 10000"/>
                    <a:gd name="connsiteY100" fmla="*/ 2449 h 9913"/>
                    <a:gd name="connsiteX101" fmla="*/ 10000 w 10000"/>
                    <a:gd name="connsiteY101" fmla="*/ 2449 h 9913"/>
                    <a:gd name="connsiteX102" fmla="*/ 10000 w 10000"/>
                    <a:gd name="connsiteY102" fmla="*/ 2449 h 9913"/>
                    <a:gd name="connsiteX103" fmla="*/ 10000 w 10000"/>
                    <a:gd name="connsiteY103" fmla="*/ 2333 h 9913"/>
                    <a:gd name="connsiteX104" fmla="*/ 10000 w 10000"/>
                    <a:gd name="connsiteY104" fmla="*/ 116 h 9913"/>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223 w 10000"/>
                    <a:gd name="connsiteY62" fmla="*/ 10000 h 10000"/>
                    <a:gd name="connsiteX63" fmla="*/ 5313 w 10000"/>
                    <a:gd name="connsiteY63" fmla="*/ 10000 h 10000"/>
                    <a:gd name="connsiteX64" fmla="*/ 5313 w 10000"/>
                    <a:gd name="connsiteY64" fmla="*/ 10000 h 10000"/>
                    <a:gd name="connsiteX65" fmla="*/ 5357 w 10000"/>
                    <a:gd name="connsiteY65" fmla="*/ 10000 h 10000"/>
                    <a:gd name="connsiteX66" fmla="*/ 5446 w 10000"/>
                    <a:gd name="connsiteY66" fmla="*/ 9881 h 10000"/>
                    <a:gd name="connsiteX67" fmla="*/ 5446 w 10000"/>
                    <a:gd name="connsiteY67" fmla="*/ 9881 h 10000"/>
                    <a:gd name="connsiteX68" fmla="*/ 5491 w 10000"/>
                    <a:gd name="connsiteY68" fmla="*/ 9881 h 10000"/>
                    <a:gd name="connsiteX69" fmla="*/ 5491 w 10000"/>
                    <a:gd name="connsiteY69" fmla="*/ 9881 h 10000"/>
                    <a:gd name="connsiteX70" fmla="*/ 9688 w 10000"/>
                    <a:gd name="connsiteY70" fmla="*/ 3529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32 w 10000"/>
                    <a:gd name="connsiteY76" fmla="*/ 3412 h 10000"/>
                    <a:gd name="connsiteX77" fmla="*/ 9777 w 10000"/>
                    <a:gd name="connsiteY77" fmla="*/ 3294 h 10000"/>
                    <a:gd name="connsiteX78" fmla="*/ 9777 w 10000"/>
                    <a:gd name="connsiteY78" fmla="*/ 3294 h 10000"/>
                    <a:gd name="connsiteX79" fmla="*/ 9777 w 10000"/>
                    <a:gd name="connsiteY79" fmla="*/ 3294 h 10000"/>
                    <a:gd name="connsiteX80" fmla="*/ 9911 w 10000"/>
                    <a:gd name="connsiteY80" fmla="*/ 2941 h 10000"/>
                    <a:gd name="connsiteX81" fmla="*/ 9911 w 10000"/>
                    <a:gd name="connsiteY81" fmla="*/ 2941 h 10000"/>
                    <a:gd name="connsiteX82" fmla="*/ 9911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824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706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9955 w 10000"/>
                    <a:gd name="connsiteY98" fmla="*/ 2588 h 10000"/>
                    <a:gd name="connsiteX99" fmla="*/ 10000 w 10000"/>
                    <a:gd name="connsiteY99" fmla="*/ 2470 h 10000"/>
                    <a:gd name="connsiteX100" fmla="*/ 10000 w 10000"/>
                    <a:gd name="connsiteY100" fmla="*/ 2470 h 10000"/>
                    <a:gd name="connsiteX101" fmla="*/ 10000 w 10000"/>
                    <a:gd name="connsiteY101" fmla="*/ 2470 h 10000"/>
                    <a:gd name="connsiteX102" fmla="*/ 10000 w 10000"/>
                    <a:gd name="connsiteY102" fmla="*/ 2353 h 10000"/>
                    <a:gd name="connsiteX103" fmla="*/ 10000 w 10000"/>
                    <a:gd name="connsiteY10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357 w 10000"/>
                    <a:gd name="connsiteY64" fmla="*/ 10000 h 10000"/>
                    <a:gd name="connsiteX65" fmla="*/ 5446 w 10000"/>
                    <a:gd name="connsiteY65" fmla="*/ 9881 h 10000"/>
                    <a:gd name="connsiteX66" fmla="*/ 5446 w 10000"/>
                    <a:gd name="connsiteY66" fmla="*/ 9881 h 10000"/>
                    <a:gd name="connsiteX67" fmla="*/ 5491 w 10000"/>
                    <a:gd name="connsiteY67" fmla="*/ 9881 h 10000"/>
                    <a:gd name="connsiteX68" fmla="*/ 5491 w 10000"/>
                    <a:gd name="connsiteY68" fmla="*/ 9881 h 10000"/>
                    <a:gd name="connsiteX69" fmla="*/ 9688 w 10000"/>
                    <a:gd name="connsiteY69" fmla="*/ 3529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32 w 10000"/>
                    <a:gd name="connsiteY75" fmla="*/ 3412 h 10000"/>
                    <a:gd name="connsiteX76" fmla="*/ 9777 w 10000"/>
                    <a:gd name="connsiteY76" fmla="*/ 3294 h 10000"/>
                    <a:gd name="connsiteX77" fmla="*/ 9777 w 10000"/>
                    <a:gd name="connsiteY77" fmla="*/ 3294 h 10000"/>
                    <a:gd name="connsiteX78" fmla="*/ 9777 w 10000"/>
                    <a:gd name="connsiteY78" fmla="*/ 3294 h 10000"/>
                    <a:gd name="connsiteX79" fmla="*/ 9911 w 10000"/>
                    <a:gd name="connsiteY79" fmla="*/ 2941 h 10000"/>
                    <a:gd name="connsiteX80" fmla="*/ 9911 w 10000"/>
                    <a:gd name="connsiteY80" fmla="*/ 2941 h 10000"/>
                    <a:gd name="connsiteX81" fmla="*/ 9911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824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706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9955 w 10000"/>
                    <a:gd name="connsiteY97" fmla="*/ 2588 h 10000"/>
                    <a:gd name="connsiteX98" fmla="*/ 10000 w 10000"/>
                    <a:gd name="connsiteY98" fmla="*/ 2470 h 10000"/>
                    <a:gd name="connsiteX99" fmla="*/ 10000 w 10000"/>
                    <a:gd name="connsiteY99" fmla="*/ 2470 h 10000"/>
                    <a:gd name="connsiteX100" fmla="*/ 10000 w 10000"/>
                    <a:gd name="connsiteY100" fmla="*/ 2470 h 10000"/>
                    <a:gd name="connsiteX101" fmla="*/ 10000 w 10000"/>
                    <a:gd name="connsiteY101" fmla="*/ 2353 h 10000"/>
                    <a:gd name="connsiteX102" fmla="*/ 10000 w 10000"/>
                    <a:gd name="connsiteY10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313 w 10000"/>
                    <a:gd name="connsiteY63" fmla="*/ 10000 h 10000"/>
                    <a:gd name="connsiteX64" fmla="*/ 5446 w 10000"/>
                    <a:gd name="connsiteY64" fmla="*/ 9881 h 10000"/>
                    <a:gd name="connsiteX65" fmla="*/ 5446 w 10000"/>
                    <a:gd name="connsiteY65" fmla="*/ 9881 h 10000"/>
                    <a:gd name="connsiteX66" fmla="*/ 5491 w 10000"/>
                    <a:gd name="connsiteY66" fmla="*/ 9881 h 10000"/>
                    <a:gd name="connsiteX67" fmla="*/ 5491 w 10000"/>
                    <a:gd name="connsiteY67" fmla="*/ 9881 h 10000"/>
                    <a:gd name="connsiteX68" fmla="*/ 9688 w 10000"/>
                    <a:gd name="connsiteY68" fmla="*/ 3529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32 w 10000"/>
                    <a:gd name="connsiteY74" fmla="*/ 3412 h 10000"/>
                    <a:gd name="connsiteX75" fmla="*/ 9777 w 10000"/>
                    <a:gd name="connsiteY75" fmla="*/ 3294 h 10000"/>
                    <a:gd name="connsiteX76" fmla="*/ 9777 w 10000"/>
                    <a:gd name="connsiteY76" fmla="*/ 3294 h 10000"/>
                    <a:gd name="connsiteX77" fmla="*/ 9777 w 10000"/>
                    <a:gd name="connsiteY77" fmla="*/ 3294 h 10000"/>
                    <a:gd name="connsiteX78" fmla="*/ 9911 w 10000"/>
                    <a:gd name="connsiteY78" fmla="*/ 2941 h 10000"/>
                    <a:gd name="connsiteX79" fmla="*/ 9911 w 10000"/>
                    <a:gd name="connsiteY79" fmla="*/ 2941 h 10000"/>
                    <a:gd name="connsiteX80" fmla="*/ 9911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824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706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9955 w 10000"/>
                    <a:gd name="connsiteY96" fmla="*/ 2588 h 10000"/>
                    <a:gd name="connsiteX97" fmla="*/ 10000 w 10000"/>
                    <a:gd name="connsiteY97" fmla="*/ 2470 h 10000"/>
                    <a:gd name="connsiteX98" fmla="*/ 10000 w 10000"/>
                    <a:gd name="connsiteY98" fmla="*/ 2470 h 10000"/>
                    <a:gd name="connsiteX99" fmla="*/ 10000 w 10000"/>
                    <a:gd name="connsiteY99" fmla="*/ 2470 h 10000"/>
                    <a:gd name="connsiteX100" fmla="*/ 10000 w 10000"/>
                    <a:gd name="connsiteY100" fmla="*/ 2353 h 10000"/>
                    <a:gd name="connsiteX101" fmla="*/ 10000 w 10000"/>
                    <a:gd name="connsiteY10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313 w 10000"/>
                    <a:gd name="connsiteY62" fmla="*/ 10000 h 10000"/>
                    <a:gd name="connsiteX63" fmla="*/ 5446 w 10000"/>
                    <a:gd name="connsiteY63" fmla="*/ 9881 h 10000"/>
                    <a:gd name="connsiteX64" fmla="*/ 5446 w 10000"/>
                    <a:gd name="connsiteY64" fmla="*/ 9881 h 10000"/>
                    <a:gd name="connsiteX65" fmla="*/ 5491 w 10000"/>
                    <a:gd name="connsiteY65" fmla="*/ 9881 h 10000"/>
                    <a:gd name="connsiteX66" fmla="*/ 5491 w 10000"/>
                    <a:gd name="connsiteY66" fmla="*/ 9881 h 10000"/>
                    <a:gd name="connsiteX67" fmla="*/ 9688 w 10000"/>
                    <a:gd name="connsiteY67" fmla="*/ 3529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32 w 10000"/>
                    <a:gd name="connsiteY73" fmla="*/ 3412 h 10000"/>
                    <a:gd name="connsiteX74" fmla="*/ 9777 w 10000"/>
                    <a:gd name="connsiteY74" fmla="*/ 3294 h 10000"/>
                    <a:gd name="connsiteX75" fmla="*/ 9777 w 10000"/>
                    <a:gd name="connsiteY75" fmla="*/ 3294 h 10000"/>
                    <a:gd name="connsiteX76" fmla="*/ 9777 w 10000"/>
                    <a:gd name="connsiteY76" fmla="*/ 3294 h 10000"/>
                    <a:gd name="connsiteX77" fmla="*/ 9911 w 10000"/>
                    <a:gd name="connsiteY77" fmla="*/ 2941 h 10000"/>
                    <a:gd name="connsiteX78" fmla="*/ 9911 w 10000"/>
                    <a:gd name="connsiteY78" fmla="*/ 2941 h 10000"/>
                    <a:gd name="connsiteX79" fmla="*/ 9911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824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706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9955 w 10000"/>
                    <a:gd name="connsiteY95" fmla="*/ 2588 h 10000"/>
                    <a:gd name="connsiteX96" fmla="*/ 10000 w 10000"/>
                    <a:gd name="connsiteY96" fmla="*/ 2470 h 10000"/>
                    <a:gd name="connsiteX97" fmla="*/ 10000 w 10000"/>
                    <a:gd name="connsiteY97" fmla="*/ 2470 h 10000"/>
                    <a:gd name="connsiteX98" fmla="*/ 10000 w 10000"/>
                    <a:gd name="connsiteY98" fmla="*/ 2470 h 10000"/>
                    <a:gd name="connsiteX99" fmla="*/ 10000 w 10000"/>
                    <a:gd name="connsiteY99" fmla="*/ 2353 h 10000"/>
                    <a:gd name="connsiteX100" fmla="*/ 10000 w 10000"/>
                    <a:gd name="connsiteY10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46 w 10000"/>
                    <a:gd name="connsiteY63" fmla="*/ 9881 h 10000"/>
                    <a:gd name="connsiteX64" fmla="*/ 5491 w 10000"/>
                    <a:gd name="connsiteY64" fmla="*/ 9881 h 10000"/>
                    <a:gd name="connsiteX65" fmla="*/ 5491 w 10000"/>
                    <a:gd name="connsiteY65" fmla="*/ 9881 h 10000"/>
                    <a:gd name="connsiteX66" fmla="*/ 9688 w 10000"/>
                    <a:gd name="connsiteY66" fmla="*/ 3529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32 w 10000"/>
                    <a:gd name="connsiteY72" fmla="*/ 3412 h 10000"/>
                    <a:gd name="connsiteX73" fmla="*/ 9777 w 10000"/>
                    <a:gd name="connsiteY73" fmla="*/ 3294 h 10000"/>
                    <a:gd name="connsiteX74" fmla="*/ 9777 w 10000"/>
                    <a:gd name="connsiteY74" fmla="*/ 3294 h 10000"/>
                    <a:gd name="connsiteX75" fmla="*/ 9777 w 10000"/>
                    <a:gd name="connsiteY75" fmla="*/ 3294 h 10000"/>
                    <a:gd name="connsiteX76" fmla="*/ 9911 w 10000"/>
                    <a:gd name="connsiteY76" fmla="*/ 2941 h 10000"/>
                    <a:gd name="connsiteX77" fmla="*/ 9911 w 10000"/>
                    <a:gd name="connsiteY77" fmla="*/ 2941 h 10000"/>
                    <a:gd name="connsiteX78" fmla="*/ 9911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824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706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9955 w 10000"/>
                    <a:gd name="connsiteY94" fmla="*/ 2588 h 10000"/>
                    <a:gd name="connsiteX95" fmla="*/ 10000 w 10000"/>
                    <a:gd name="connsiteY95" fmla="*/ 2470 h 10000"/>
                    <a:gd name="connsiteX96" fmla="*/ 10000 w 10000"/>
                    <a:gd name="connsiteY96" fmla="*/ 2470 h 10000"/>
                    <a:gd name="connsiteX97" fmla="*/ 10000 w 10000"/>
                    <a:gd name="connsiteY97" fmla="*/ 2470 h 10000"/>
                    <a:gd name="connsiteX98" fmla="*/ 10000 w 10000"/>
                    <a:gd name="connsiteY98" fmla="*/ 2353 h 10000"/>
                    <a:gd name="connsiteX99" fmla="*/ 10000 w 10000"/>
                    <a:gd name="connsiteY9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46 w 10000"/>
                    <a:gd name="connsiteY62" fmla="*/ 9881 h 10000"/>
                    <a:gd name="connsiteX63" fmla="*/ 5491 w 10000"/>
                    <a:gd name="connsiteY63" fmla="*/ 9881 h 10000"/>
                    <a:gd name="connsiteX64" fmla="*/ 5491 w 10000"/>
                    <a:gd name="connsiteY64" fmla="*/ 9881 h 10000"/>
                    <a:gd name="connsiteX65" fmla="*/ 9688 w 10000"/>
                    <a:gd name="connsiteY65" fmla="*/ 3529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32 w 10000"/>
                    <a:gd name="connsiteY71" fmla="*/ 3412 h 10000"/>
                    <a:gd name="connsiteX72" fmla="*/ 9777 w 10000"/>
                    <a:gd name="connsiteY72" fmla="*/ 3294 h 10000"/>
                    <a:gd name="connsiteX73" fmla="*/ 9777 w 10000"/>
                    <a:gd name="connsiteY73" fmla="*/ 3294 h 10000"/>
                    <a:gd name="connsiteX74" fmla="*/ 9777 w 10000"/>
                    <a:gd name="connsiteY74" fmla="*/ 3294 h 10000"/>
                    <a:gd name="connsiteX75" fmla="*/ 9911 w 10000"/>
                    <a:gd name="connsiteY75" fmla="*/ 2941 h 10000"/>
                    <a:gd name="connsiteX76" fmla="*/ 9911 w 10000"/>
                    <a:gd name="connsiteY76" fmla="*/ 2941 h 10000"/>
                    <a:gd name="connsiteX77" fmla="*/ 9911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824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706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9955 w 10000"/>
                    <a:gd name="connsiteY93" fmla="*/ 2588 h 10000"/>
                    <a:gd name="connsiteX94" fmla="*/ 10000 w 10000"/>
                    <a:gd name="connsiteY94" fmla="*/ 2470 h 10000"/>
                    <a:gd name="connsiteX95" fmla="*/ 10000 w 10000"/>
                    <a:gd name="connsiteY95" fmla="*/ 2470 h 10000"/>
                    <a:gd name="connsiteX96" fmla="*/ 10000 w 10000"/>
                    <a:gd name="connsiteY96" fmla="*/ 2470 h 10000"/>
                    <a:gd name="connsiteX97" fmla="*/ 10000 w 10000"/>
                    <a:gd name="connsiteY97" fmla="*/ 2353 h 10000"/>
                    <a:gd name="connsiteX98" fmla="*/ 10000 w 10000"/>
                    <a:gd name="connsiteY9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45 w 10000"/>
                    <a:gd name="connsiteY50" fmla="*/ 2706 h 10000"/>
                    <a:gd name="connsiteX51" fmla="*/ 89 w 10000"/>
                    <a:gd name="connsiteY51" fmla="*/ 2941 h 10000"/>
                    <a:gd name="connsiteX52" fmla="*/ 4330 w 10000"/>
                    <a:gd name="connsiteY52" fmla="*/ 9647 h 10000"/>
                    <a:gd name="connsiteX53" fmla="*/ 4330 w 10000"/>
                    <a:gd name="connsiteY53" fmla="*/ 9647 h 10000"/>
                    <a:gd name="connsiteX54" fmla="*/ 4330 w 10000"/>
                    <a:gd name="connsiteY54" fmla="*/ 9647 h 10000"/>
                    <a:gd name="connsiteX55" fmla="*/ 4330 w 10000"/>
                    <a:gd name="connsiteY55" fmla="*/ 9647 h 10000"/>
                    <a:gd name="connsiteX56" fmla="*/ 4420 w 10000"/>
                    <a:gd name="connsiteY56" fmla="*/ 9764 h 10000"/>
                    <a:gd name="connsiteX57" fmla="*/ 4420 w 10000"/>
                    <a:gd name="connsiteY57" fmla="*/ 9764 h 10000"/>
                    <a:gd name="connsiteX58" fmla="*/ 4688 w 10000"/>
                    <a:gd name="connsiteY58" fmla="*/ 10000 h 10000"/>
                    <a:gd name="connsiteX59" fmla="*/ 4688 w 10000"/>
                    <a:gd name="connsiteY59" fmla="*/ 10000 h 10000"/>
                    <a:gd name="connsiteX60" fmla="*/ 4777 w 10000"/>
                    <a:gd name="connsiteY60" fmla="*/ 10000 h 10000"/>
                    <a:gd name="connsiteX61" fmla="*/ 5223 w 10000"/>
                    <a:gd name="connsiteY61" fmla="*/ 10000 h 10000"/>
                    <a:gd name="connsiteX62" fmla="*/ 5491 w 10000"/>
                    <a:gd name="connsiteY62" fmla="*/ 9881 h 10000"/>
                    <a:gd name="connsiteX63" fmla="*/ 5491 w 10000"/>
                    <a:gd name="connsiteY63" fmla="*/ 9881 h 10000"/>
                    <a:gd name="connsiteX64" fmla="*/ 9688 w 10000"/>
                    <a:gd name="connsiteY64" fmla="*/ 3529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32 w 10000"/>
                    <a:gd name="connsiteY70" fmla="*/ 3412 h 10000"/>
                    <a:gd name="connsiteX71" fmla="*/ 9777 w 10000"/>
                    <a:gd name="connsiteY71" fmla="*/ 3294 h 10000"/>
                    <a:gd name="connsiteX72" fmla="*/ 9777 w 10000"/>
                    <a:gd name="connsiteY72" fmla="*/ 3294 h 10000"/>
                    <a:gd name="connsiteX73" fmla="*/ 9777 w 10000"/>
                    <a:gd name="connsiteY73" fmla="*/ 3294 h 10000"/>
                    <a:gd name="connsiteX74" fmla="*/ 9911 w 10000"/>
                    <a:gd name="connsiteY74" fmla="*/ 2941 h 10000"/>
                    <a:gd name="connsiteX75" fmla="*/ 9911 w 10000"/>
                    <a:gd name="connsiteY75" fmla="*/ 2941 h 10000"/>
                    <a:gd name="connsiteX76" fmla="*/ 9911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824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706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9955 w 10000"/>
                    <a:gd name="connsiteY92" fmla="*/ 2588 h 10000"/>
                    <a:gd name="connsiteX93" fmla="*/ 10000 w 10000"/>
                    <a:gd name="connsiteY93" fmla="*/ 2470 h 10000"/>
                    <a:gd name="connsiteX94" fmla="*/ 10000 w 10000"/>
                    <a:gd name="connsiteY94" fmla="*/ 2470 h 10000"/>
                    <a:gd name="connsiteX95" fmla="*/ 10000 w 10000"/>
                    <a:gd name="connsiteY95" fmla="*/ 2470 h 10000"/>
                    <a:gd name="connsiteX96" fmla="*/ 10000 w 10000"/>
                    <a:gd name="connsiteY96" fmla="*/ 2353 h 10000"/>
                    <a:gd name="connsiteX97" fmla="*/ 10000 w 10000"/>
                    <a:gd name="connsiteY9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0 w 10000"/>
                    <a:gd name="connsiteY48" fmla="*/ 2588 h 10000"/>
                    <a:gd name="connsiteX49" fmla="*/ 45 w 10000"/>
                    <a:gd name="connsiteY49" fmla="*/ 2706 h 10000"/>
                    <a:gd name="connsiteX50" fmla="*/ 89 w 10000"/>
                    <a:gd name="connsiteY50" fmla="*/ 2941 h 10000"/>
                    <a:gd name="connsiteX51" fmla="*/ 4330 w 10000"/>
                    <a:gd name="connsiteY51" fmla="*/ 9647 h 10000"/>
                    <a:gd name="connsiteX52" fmla="*/ 4330 w 10000"/>
                    <a:gd name="connsiteY52" fmla="*/ 9647 h 10000"/>
                    <a:gd name="connsiteX53" fmla="*/ 4330 w 10000"/>
                    <a:gd name="connsiteY53" fmla="*/ 9647 h 10000"/>
                    <a:gd name="connsiteX54" fmla="*/ 4330 w 10000"/>
                    <a:gd name="connsiteY54" fmla="*/ 9647 h 10000"/>
                    <a:gd name="connsiteX55" fmla="*/ 4420 w 10000"/>
                    <a:gd name="connsiteY55" fmla="*/ 9764 h 10000"/>
                    <a:gd name="connsiteX56" fmla="*/ 4420 w 10000"/>
                    <a:gd name="connsiteY56" fmla="*/ 9764 h 10000"/>
                    <a:gd name="connsiteX57" fmla="*/ 4688 w 10000"/>
                    <a:gd name="connsiteY57" fmla="*/ 10000 h 10000"/>
                    <a:gd name="connsiteX58" fmla="*/ 4688 w 10000"/>
                    <a:gd name="connsiteY58" fmla="*/ 10000 h 10000"/>
                    <a:gd name="connsiteX59" fmla="*/ 4777 w 10000"/>
                    <a:gd name="connsiteY59" fmla="*/ 10000 h 10000"/>
                    <a:gd name="connsiteX60" fmla="*/ 5223 w 10000"/>
                    <a:gd name="connsiteY60" fmla="*/ 10000 h 10000"/>
                    <a:gd name="connsiteX61" fmla="*/ 5491 w 10000"/>
                    <a:gd name="connsiteY61" fmla="*/ 9881 h 10000"/>
                    <a:gd name="connsiteX62" fmla="*/ 5491 w 10000"/>
                    <a:gd name="connsiteY62" fmla="*/ 9881 h 10000"/>
                    <a:gd name="connsiteX63" fmla="*/ 9688 w 10000"/>
                    <a:gd name="connsiteY63" fmla="*/ 3529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32 w 10000"/>
                    <a:gd name="connsiteY69" fmla="*/ 3412 h 10000"/>
                    <a:gd name="connsiteX70" fmla="*/ 9777 w 10000"/>
                    <a:gd name="connsiteY70" fmla="*/ 3294 h 10000"/>
                    <a:gd name="connsiteX71" fmla="*/ 9777 w 10000"/>
                    <a:gd name="connsiteY71" fmla="*/ 3294 h 10000"/>
                    <a:gd name="connsiteX72" fmla="*/ 9777 w 10000"/>
                    <a:gd name="connsiteY72" fmla="*/ 3294 h 10000"/>
                    <a:gd name="connsiteX73" fmla="*/ 9911 w 10000"/>
                    <a:gd name="connsiteY73" fmla="*/ 2941 h 10000"/>
                    <a:gd name="connsiteX74" fmla="*/ 9911 w 10000"/>
                    <a:gd name="connsiteY74" fmla="*/ 2941 h 10000"/>
                    <a:gd name="connsiteX75" fmla="*/ 9911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824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706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9955 w 10000"/>
                    <a:gd name="connsiteY91" fmla="*/ 2588 h 10000"/>
                    <a:gd name="connsiteX92" fmla="*/ 10000 w 10000"/>
                    <a:gd name="connsiteY92" fmla="*/ 2470 h 10000"/>
                    <a:gd name="connsiteX93" fmla="*/ 10000 w 10000"/>
                    <a:gd name="connsiteY93" fmla="*/ 2470 h 10000"/>
                    <a:gd name="connsiteX94" fmla="*/ 10000 w 10000"/>
                    <a:gd name="connsiteY94" fmla="*/ 2470 h 10000"/>
                    <a:gd name="connsiteX95" fmla="*/ 10000 w 10000"/>
                    <a:gd name="connsiteY95" fmla="*/ 2353 h 10000"/>
                    <a:gd name="connsiteX96" fmla="*/ 10000 w 10000"/>
                    <a:gd name="connsiteY9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0 w 10000"/>
                    <a:gd name="connsiteY47" fmla="*/ 2588 h 10000"/>
                    <a:gd name="connsiteX48" fmla="*/ 45 w 10000"/>
                    <a:gd name="connsiteY48" fmla="*/ 2706 h 10000"/>
                    <a:gd name="connsiteX49" fmla="*/ 89 w 10000"/>
                    <a:gd name="connsiteY49" fmla="*/ 2941 h 10000"/>
                    <a:gd name="connsiteX50" fmla="*/ 4330 w 10000"/>
                    <a:gd name="connsiteY50" fmla="*/ 9647 h 10000"/>
                    <a:gd name="connsiteX51" fmla="*/ 4330 w 10000"/>
                    <a:gd name="connsiteY51" fmla="*/ 9647 h 10000"/>
                    <a:gd name="connsiteX52" fmla="*/ 4330 w 10000"/>
                    <a:gd name="connsiteY52" fmla="*/ 9647 h 10000"/>
                    <a:gd name="connsiteX53" fmla="*/ 4330 w 10000"/>
                    <a:gd name="connsiteY53" fmla="*/ 9647 h 10000"/>
                    <a:gd name="connsiteX54" fmla="*/ 4420 w 10000"/>
                    <a:gd name="connsiteY54" fmla="*/ 9764 h 10000"/>
                    <a:gd name="connsiteX55" fmla="*/ 4420 w 10000"/>
                    <a:gd name="connsiteY55" fmla="*/ 9764 h 10000"/>
                    <a:gd name="connsiteX56" fmla="*/ 4688 w 10000"/>
                    <a:gd name="connsiteY56" fmla="*/ 10000 h 10000"/>
                    <a:gd name="connsiteX57" fmla="*/ 4688 w 10000"/>
                    <a:gd name="connsiteY57" fmla="*/ 10000 h 10000"/>
                    <a:gd name="connsiteX58" fmla="*/ 4777 w 10000"/>
                    <a:gd name="connsiteY58" fmla="*/ 10000 h 10000"/>
                    <a:gd name="connsiteX59" fmla="*/ 5223 w 10000"/>
                    <a:gd name="connsiteY59" fmla="*/ 10000 h 10000"/>
                    <a:gd name="connsiteX60" fmla="*/ 5491 w 10000"/>
                    <a:gd name="connsiteY60" fmla="*/ 9881 h 10000"/>
                    <a:gd name="connsiteX61" fmla="*/ 5491 w 10000"/>
                    <a:gd name="connsiteY61" fmla="*/ 9881 h 10000"/>
                    <a:gd name="connsiteX62" fmla="*/ 9688 w 10000"/>
                    <a:gd name="connsiteY62" fmla="*/ 3529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32 w 10000"/>
                    <a:gd name="connsiteY68" fmla="*/ 3412 h 10000"/>
                    <a:gd name="connsiteX69" fmla="*/ 9777 w 10000"/>
                    <a:gd name="connsiteY69" fmla="*/ 3294 h 10000"/>
                    <a:gd name="connsiteX70" fmla="*/ 9777 w 10000"/>
                    <a:gd name="connsiteY70" fmla="*/ 3294 h 10000"/>
                    <a:gd name="connsiteX71" fmla="*/ 9777 w 10000"/>
                    <a:gd name="connsiteY71" fmla="*/ 3294 h 10000"/>
                    <a:gd name="connsiteX72" fmla="*/ 9911 w 10000"/>
                    <a:gd name="connsiteY72" fmla="*/ 2941 h 10000"/>
                    <a:gd name="connsiteX73" fmla="*/ 9911 w 10000"/>
                    <a:gd name="connsiteY73" fmla="*/ 2941 h 10000"/>
                    <a:gd name="connsiteX74" fmla="*/ 9911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824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706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9955 w 10000"/>
                    <a:gd name="connsiteY90" fmla="*/ 2588 h 10000"/>
                    <a:gd name="connsiteX91" fmla="*/ 10000 w 10000"/>
                    <a:gd name="connsiteY91" fmla="*/ 2470 h 10000"/>
                    <a:gd name="connsiteX92" fmla="*/ 10000 w 10000"/>
                    <a:gd name="connsiteY92" fmla="*/ 2470 h 10000"/>
                    <a:gd name="connsiteX93" fmla="*/ 10000 w 10000"/>
                    <a:gd name="connsiteY93" fmla="*/ 2470 h 10000"/>
                    <a:gd name="connsiteX94" fmla="*/ 10000 w 10000"/>
                    <a:gd name="connsiteY94" fmla="*/ 2353 h 10000"/>
                    <a:gd name="connsiteX95" fmla="*/ 10000 w 10000"/>
                    <a:gd name="connsiteY9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0 w 10000"/>
                    <a:gd name="connsiteY46" fmla="*/ 2588 h 10000"/>
                    <a:gd name="connsiteX47" fmla="*/ 45 w 10000"/>
                    <a:gd name="connsiteY47" fmla="*/ 2706 h 10000"/>
                    <a:gd name="connsiteX48" fmla="*/ 89 w 10000"/>
                    <a:gd name="connsiteY48" fmla="*/ 2941 h 10000"/>
                    <a:gd name="connsiteX49" fmla="*/ 4330 w 10000"/>
                    <a:gd name="connsiteY49" fmla="*/ 9647 h 10000"/>
                    <a:gd name="connsiteX50" fmla="*/ 4330 w 10000"/>
                    <a:gd name="connsiteY50" fmla="*/ 9647 h 10000"/>
                    <a:gd name="connsiteX51" fmla="*/ 4330 w 10000"/>
                    <a:gd name="connsiteY51" fmla="*/ 9647 h 10000"/>
                    <a:gd name="connsiteX52" fmla="*/ 4330 w 10000"/>
                    <a:gd name="connsiteY52" fmla="*/ 9647 h 10000"/>
                    <a:gd name="connsiteX53" fmla="*/ 4420 w 10000"/>
                    <a:gd name="connsiteY53" fmla="*/ 9764 h 10000"/>
                    <a:gd name="connsiteX54" fmla="*/ 4420 w 10000"/>
                    <a:gd name="connsiteY54" fmla="*/ 9764 h 10000"/>
                    <a:gd name="connsiteX55" fmla="*/ 4688 w 10000"/>
                    <a:gd name="connsiteY55" fmla="*/ 10000 h 10000"/>
                    <a:gd name="connsiteX56" fmla="*/ 4688 w 10000"/>
                    <a:gd name="connsiteY56" fmla="*/ 10000 h 10000"/>
                    <a:gd name="connsiteX57" fmla="*/ 4777 w 10000"/>
                    <a:gd name="connsiteY57" fmla="*/ 10000 h 10000"/>
                    <a:gd name="connsiteX58" fmla="*/ 5223 w 10000"/>
                    <a:gd name="connsiteY58" fmla="*/ 10000 h 10000"/>
                    <a:gd name="connsiteX59" fmla="*/ 5491 w 10000"/>
                    <a:gd name="connsiteY59" fmla="*/ 9881 h 10000"/>
                    <a:gd name="connsiteX60" fmla="*/ 5491 w 10000"/>
                    <a:gd name="connsiteY60" fmla="*/ 9881 h 10000"/>
                    <a:gd name="connsiteX61" fmla="*/ 9688 w 10000"/>
                    <a:gd name="connsiteY61" fmla="*/ 3529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32 w 10000"/>
                    <a:gd name="connsiteY67" fmla="*/ 3412 h 10000"/>
                    <a:gd name="connsiteX68" fmla="*/ 9777 w 10000"/>
                    <a:gd name="connsiteY68" fmla="*/ 3294 h 10000"/>
                    <a:gd name="connsiteX69" fmla="*/ 9777 w 10000"/>
                    <a:gd name="connsiteY69" fmla="*/ 3294 h 10000"/>
                    <a:gd name="connsiteX70" fmla="*/ 9777 w 10000"/>
                    <a:gd name="connsiteY70" fmla="*/ 3294 h 10000"/>
                    <a:gd name="connsiteX71" fmla="*/ 9911 w 10000"/>
                    <a:gd name="connsiteY71" fmla="*/ 2941 h 10000"/>
                    <a:gd name="connsiteX72" fmla="*/ 9911 w 10000"/>
                    <a:gd name="connsiteY72" fmla="*/ 2941 h 10000"/>
                    <a:gd name="connsiteX73" fmla="*/ 9911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824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706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9955 w 10000"/>
                    <a:gd name="connsiteY89" fmla="*/ 2588 h 10000"/>
                    <a:gd name="connsiteX90" fmla="*/ 10000 w 10000"/>
                    <a:gd name="connsiteY90" fmla="*/ 2470 h 10000"/>
                    <a:gd name="connsiteX91" fmla="*/ 10000 w 10000"/>
                    <a:gd name="connsiteY91" fmla="*/ 2470 h 10000"/>
                    <a:gd name="connsiteX92" fmla="*/ 10000 w 10000"/>
                    <a:gd name="connsiteY92" fmla="*/ 2470 h 10000"/>
                    <a:gd name="connsiteX93" fmla="*/ 10000 w 10000"/>
                    <a:gd name="connsiteY93" fmla="*/ 2353 h 10000"/>
                    <a:gd name="connsiteX94" fmla="*/ 10000 w 10000"/>
                    <a:gd name="connsiteY9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0 w 10000"/>
                    <a:gd name="connsiteY45" fmla="*/ 2470 h 10000"/>
                    <a:gd name="connsiteX46" fmla="*/ 45 w 10000"/>
                    <a:gd name="connsiteY46" fmla="*/ 2706 h 10000"/>
                    <a:gd name="connsiteX47" fmla="*/ 89 w 10000"/>
                    <a:gd name="connsiteY47" fmla="*/ 2941 h 10000"/>
                    <a:gd name="connsiteX48" fmla="*/ 4330 w 10000"/>
                    <a:gd name="connsiteY48" fmla="*/ 9647 h 10000"/>
                    <a:gd name="connsiteX49" fmla="*/ 4330 w 10000"/>
                    <a:gd name="connsiteY49" fmla="*/ 9647 h 10000"/>
                    <a:gd name="connsiteX50" fmla="*/ 4330 w 10000"/>
                    <a:gd name="connsiteY50" fmla="*/ 9647 h 10000"/>
                    <a:gd name="connsiteX51" fmla="*/ 4330 w 10000"/>
                    <a:gd name="connsiteY51" fmla="*/ 9647 h 10000"/>
                    <a:gd name="connsiteX52" fmla="*/ 4420 w 10000"/>
                    <a:gd name="connsiteY52" fmla="*/ 9764 h 10000"/>
                    <a:gd name="connsiteX53" fmla="*/ 4420 w 10000"/>
                    <a:gd name="connsiteY53" fmla="*/ 9764 h 10000"/>
                    <a:gd name="connsiteX54" fmla="*/ 4688 w 10000"/>
                    <a:gd name="connsiteY54" fmla="*/ 10000 h 10000"/>
                    <a:gd name="connsiteX55" fmla="*/ 4688 w 10000"/>
                    <a:gd name="connsiteY55" fmla="*/ 10000 h 10000"/>
                    <a:gd name="connsiteX56" fmla="*/ 4777 w 10000"/>
                    <a:gd name="connsiteY56" fmla="*/ 10000 h 10000"/>
                    <a:gd name="connsiteX57" fmla="*/ 5223 w 10000"/>
                    <a:gd name="connsiteY57" fmla="*/ 10000 h 10000"/>
                    <a:gd name="connsiteX58" fmla="*/ 5491 w 10000"/>
                    <a:gd name="connsiteY58" fmla="*/ 9881 h 10000"/>
                    <a:gd name="connsiteX59" fmla="*/ 5491 w 10000"/>
                    <a:gd name="connsiteY59" fmla="*/ 9881 h 10000"/>
                    <a:gd name="connsiteX60" fmla="*/ 9688 w 10000"/>
                    <a:gd name="connsiteY60" fmla="*/ 3529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32 w 10000"/>
                    <a:gd name="connsiteY66" fmla="*/ 3412 h 10000"/>
                    <a:gd name="connsiteX67" fmla="*/ 9777 w 10000"/>
                    <a:gd name="connsiteY67" fmla="*/ 3294 h 10000"/>
                    <a:gd name="connsiteX68" fmla="*/ 9777 w 10000"/>
                    <a:gd name="connsiteY68" fmla="*/ 3294 h 10000"/>
                    <a:gd name="connsiteX69" fmla="*/ 9777 w 10000"/>
                    <a:gd name="connsiteY69" fmla="*/ 3294 h 10000"/>
                    <a:gd name="connsiteX70" fmla="*/ 9911 w 10000"/>
                    <a:gd name="connsiteY70" fmla="*/ 2941 h 10000"/>
                    <a:gd name="connsiteX71" fmla="*/ 9911 w 10000"/>
                    <a:gd name="connsiteY71" fmla="*/ 2941 h 10000"/>
                    <a:gd name="connsiteX72" fmla="*/ 9911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824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706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9955 w 10000"/>
                    <a:gd name="connsiteY88" fmla="*/ 2588 h 10000"/>
                    <a:gd name="connsiteX89" fmla="*/ 10000 w 10000"/>
                    <a:gd name="connsiteY89" fmla="*/ 2470 h 10000"/>
                    <a:gd name="connsiteX90" fmla="*/ 10000 w 10000"/>
                    <a:gd name="connsiteY90" fmla="*/ 2470 h 10000"/>
                    <a:gd name="connsiteX91" fmla="*/ 10000 w 10000"/>
                    <a:gd name="connsiteY91" fmla="*/ 2470 h 10000"/>
                    <a:gd name="connsiteX92" fmla="*/ 10000 w 10000"/>
                    <a:gd name="connsiteY92" fmla="*/ 2353 h 10000"/>
                    <a:gd name="connsiteX93" fmla="*/ 10000 w 10000"/>
                    <a:gd name="connsiteY9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0 w 10000"/>
                    <a:gd name="connsiteY44" fmla="*/ 2470 h 10000"/>
                    <a:gd name="connsiteX45" fmla="*/ 45 w 10000"/>
                    <a:gd name="connsiteY45" fmla="*/ 2706 h 10000"/>
                    <a:gd name="connsiteX46" fmla="*/ 89 w 10000"/>
                    <a:gd name="connsiteY46" fmla="*/ 2941 h 10000"/>
                    <a:gd name="connsiteX47" fmla="*/ 4330 w 10000"/>
                    <a:gd name="connsiteY47" fmla="*/ 9647 h 10000"/>
                    <a:gd name="connsiteX48" fmla="*/ 4330 w 10000"/>
                    <a:gd name="connsiteY48" fmla="*/ 9647 h 10000"/>
                    <a:gd name="connsiteX49" fmla="*/ 4330 w 10000"/>
                    <a:gd name="connsiteY49" fmla="*/ 9647 h 10000"/>
                    <a:gd name="connsiteX50" fmla="*/ 4330 w 10000"/>
                    <a:gd name="connsiteY50" fmla="*/ 9647 h 10000"/>
                    <a:gd name="connsiteX51" fmla="*/ 4420 w 10000"/>
                    <a:gd name="connsiteY51" fmla="*/ 9764 h 10000"/>
                    <a:gd name="connsiteX52" fmla="*/ 4420 w 10000"/>
                    <a:gd name="connsiteY52" fmla="*/ 9764 h 10000"/>
                    <a:gd name="connsiteX53" fmla="*/ 4688 w 10000"/>
                    <a:gd name="connsiteY53" fmla="*/ 10000 h 10000"/>
                    <a:gd name="connsiteX54" fmla="*/ 4688 w 10000"/>
                    <a:gd name="connsiteY54" fmla="*/ 10000 h 10000"/>
                    <a:gd name="connsiteX55" fmla="*/ 4777 w 10000"/>
                    <a:gd name="connsiteY55" fmla="*/ 10000 h 10000"/>
                    <a:gd name="connsiteX56" fmla="*/ 5223 w 10000"/>
                    <a:gd name="connsiteY56" fmla="*/ 10000 h 10000"/>
                    <a:gd name="connsiteX57" fmla="*/ 5491 w 10000"/>
                    <a:gd name="connsiteY57" fmla="*/ 9881 h 10000"/>
                    <a:gd name="connsiteX58" fmla="*/ 5491 w 10000"/>
                    <a:gd name="connsiteY58" fmla="*/ 9881 h 10000"/>
                    <a:gd name="connsiteX59" fmla="*/ 9688 w 10000"/>
                    <a:gd name="connsiteY59" fmla="*/ 3529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32 w 10000"/>
                    <a:gd name="connsiteY65" fmla="*/ 3412 h 10000"/>
                    <a:gd name="connsiteX66" fmla="*/ 9777 w 10000"/>
                    <a:gd name="connsiteY66" fmla="*/ 3294 h 10000"/>
                    <a:gd name="connsiteX67" fmla="*/ 9777 w 10000"/>
                    <a:gd name="connsiteY67" fmla="*/ 3294 h 10000"/>
                    <a:gd name="connsiteX68" fmla="*/ 9777 w 10000"/>
                    <a:gd name="connsiteY68" fmla="*/ 3294 h 10000"/>
                    <a:gd name="connsiteX69" fmla="*/ 9911 w 10000"/>
                    <a:gd name="connsiteY69" fmla="*/ 2941 h 10000"/>
                    <a:gd name="connsiteX70" fmla="*/ 9911 w 10000"/>
                    <a:gd name="connsiteY70" fmla="*/ 2941 h 10000"/>
                    <a:gd name="connsiteX71" fmla="*/ 9911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824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706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9955 w 10000"/>
                    <a:gd name="connsiteY87" fmla="*/ 2588 h 10000"/>
                    <a:gd name="connsiteX88" fmla="*/ 10000 w 10000"/>
                    <a:gd name="connsiteY88" fmla="*/ 2470 h 10000"/>
                    <a:gd name="connsiteX89" fmla="*/ 10000 w 10000"/>
                    <a:gd name="connsiteY89" fmla="*/ 2470 h 10000"/>
                    <a:gd name="connsiteX90" fmla="*/ 10000 w 10000"/>
                    <a:gd name="connsiteY90" fmla="*/ 2470 h 10000"/>
                    <a:gd name="connsiteX91" fmla="*/ 10000 w 10000"/>
                    <a:gd name="connsiteY91" fmla="*/ 2353 h 10000"/>
                    <a:gd name="connsiteX92" fmla="*/ 10000 w 10000"/>
                    <a:gd name="connsiteY9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9955 w 10000"/>
                    <a:gd name="connsiteY86" fmla="*/ 2588 h 10000"/>
                    <a:gd name="connsiteX87" fmla="*/ 10000 w 10000"/>
                    <a:gd name="connsiteY87" fmla="*/ 2470 h 10000"/>
                    <a:gd name="connsiteX88" fmla="*/ 10000 w 10000"/>
                    <a:gd name="connsiteY88" fmla="*/ 2470 h 10000"/>
                    <a:gd name="connsiteX89" fmla="*/ 10000 w 10000"/>
                    <a:gd name="connsiteY89" fmla="*/ 2470 h 10000"/>
                    <a:gd name="connsiteX90" fmla="*/ 10000 w 10000"/>
                    <a:gd name="connsiteY90" fmla="*/ 2353 h 10000"/>
                    <a:gd name="connsiteX91" fmla="*/ 10000 w 10000"/>
                    <a:gd name="connsiteY9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706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9955 w 10000"/>
                    <a:gd name="connsiteY85" fmla="*/ 2588 h 10000"/>
                    <a:gd name="connsiteX86" fmla="*/ 10000 w 10000"/>
                    <a:gd name="connsiteY86" fmla="*/ 2470 h 10000"/>
                    <a:gd name="connsiteX87" fmla="*/ 10000 w 10000"/>
                    <a:gd name="connsiteY87" fmla="*/ 2470 h 10000"/>
                    <a:gd name="connsiteX88" fmla="*/ 10000 w 10000"/>
                    <a:gd name="connsiteY88" fmla="*/ 2470 h 10000"/>
                    <a:gd name="connsiteX89" fmla="*/ 10000 w 10000"/>
                    <a:gd name="connsiteY89" fmla="*/ 2353 h 10000"/>
                    <a:gd name="connsiteX90" fmla="*/ 10000 w 10000"/>
                    <a:gd name="connsiteY9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32 w 10000"/>
                    <a:gd name="connsiteY64" fmla="*/ 3412 h 10000"/>
                    <a:gd name="connsiteX65" fmla="*/ 9777 w 10000"/>
                    <a:gd name="connsiteY65" fmla="*/ 3294 h 10000"/>
                    <a:gd name="connsiteX66" fmla="*/ 9777 w 10000"/>
                    <a:gd name="connsiteY66" fmla="*/ 3294 h 10000"/>
                    <a:gd name="connsiteX67" fmla="*/ 9777 w 10000"/>
                    <a:gd name="connsiteY67" fmla="*/ 3294 h 10000"/>
                    <a:gd name="connsiteX68" fmla="*/ 9911 w 10000"/>
                    <a:gd name="connsiteY68" fmla="*/ 2941 h 10000"/>
                    <a:gd name="connsiteX69" fmla="*/ 9911 w 10000"/>
                    <a:gd name="connsiteY69" fmla="*/ 2941 h 10000"/>
                    <a:gd name="connsiteX70" fmla="*/ 9911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824 h 10000"/>
                    <a:gd name="connsiteX77" fmla="*/ 9955 w 10000"/>
                    <a:gd name="connsiteY77" fmla="*/ 2706 h 10000"/>
                    <a:gd name="connsiteX78" fmla="*/ 9955 w 10000"/>
                    <a:gd name="connsiteY78" fmla="*/ 2706 h 10000"/>
                    <a:gd name="connsiteX79" fmla="*/ 9955 w 10000"/>
                    <a:gd name="connsiteY79" fmla="*/ 2706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9955 w 10000"/>
                    <a:gd name="connsiteY84" fmla="*/ 2588 h 10000"/>
                    <a:gd name="connsiteX85" fmla="*/ 10000 w 10000"/>
                    <a:gd name="connsiteY85" fmla="*/ 2470 h 10000"/>
                    <a:gd name="connsiteX86" fmla="*/ 10000 w 10000"/>
                    <a:gd name="connsiteY86" fmla="*/ 2470 h 10000"/>
                    <a:gd name="connsiteX87" fmla="*/ 10000 w 10000"/>
                    <a:gd name="connsiteY87" fmla="*/ 2470 h 10000"/>
                    <a:gd name="connsiteX88" fmla="*/ 10000 w 10000"/>
                    <a:gd name="connsiteY88" fmla="*/ 2353 h 10000"/>
                    <a:gd name="connsiteX89" fmla="*/ 10000 w 10000"/>
                    <a:gd name="connsiteY8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32 w 10000"/>
                    <a:gd name="connsiteY63" fmla="*/ 3412 h 10000"/>
                    <a:gd name="connsiteX64" fmla="*/ 9777 w 10000"/>
                    <a:gd name="connsiteY64" fmla="*/ 3294 h 10000"/>
                    <a:gd name="connsiteX65" fmla="*/ 9777 w 10000"/>
                    <a:gd name="connsiteY65" fmla="*/ 3294 h 10000"/>
                    <a:gd name="connsiteX66" fmla="*/ 9777 w 10000"/>
                    <a:gd name="connsiteY66" fmla="*/ 3294 h 10000"/>
                    <a:gd name="connsiteX67" fmla="*/ 9911 w 10000"/>
                    <a:gd name="connsiteY67" fmla="*/ 2941 h 10000"/>
                    <a:gd name="connsiteX68" fmla="*/ 9911 w 10000"/>
                    <a:gd name="connsiteY68" fmla="*/ 2941 h 10000"/>
                    <a:gd name="connsiteX69" fmla="*/ 9911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824 h 10000"/>
                    <a:gd name="connsiteX76" fmla="*/ 9955 w 10000"/>
                    <a:gd name="connsiteY76" fmla="*/ 2706 h 10000"/>
                    <a:gd name="connsiteX77" fmla="*/ 9955 w 10000"/>
                    <a:gd name="connsiteY77" fmla="*/ 2706 h 10000"/>
                    <a:gd name="connsiteX78" fmla="*/ 9955 w 10000"/>
                    <a:gd name="connsiteY78" fmla="*/ 2706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9955 w 10000"/>
                    <a:gd name="connsiteY83" fmla="*/ 2588 h 10000"/>
                    <a:gd name="connsiteX84" fmla="*/ 10000 w 10000"/>
                    <a:gd name="connsiteY84" fmla="*/ 2470 h 10000"/>
                    <a:gd name="connsiteX85" fmla="*/ 10000 w 10000"/>
                    <a:gd name="connsiteY85" fmla="*/ 2470 h 10000"/>
                    <a:gd name="connsiteX86" fmla="*/ 10000 w 10000"/>
                    <a:gd name="connsiteY86" fmla="*/ 2470 h 10000"/>
                    <a:gd name="connsiteX87" fmla="*/ 10000 w 10000"/>
                    <a:gd name="connsiteY87" fmla="*/ 2353 h 10000"/>
                    <a:gd name="connsiteX88" fmla="*/ 10000 w 10000"/>
                    <a:gd name="connsiteY8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32 w 10000"/>
                    <a:gd name="connsiteY62" fmla="*/ 3412 h 10000"/>
                    <a:gd name="connsiteX63" fmla="*/ 9777 w 10000"/>
                    <a:gd name="connsiteY63" fmla="*/ 3294 h 10000"/>
                    <a:gd name="connsiteX64" fmla="*/ 9777 w 10000"/>
                    <a:gd name="connsiteY64" fmla="*/ 3294 h 10000"/>
                    <a:gd name="connsiteX65" fmla="*/ 9777 w 10000"/>
                    <a:gd name="connsiteY65" fmla="*/ 3294 h 10000"/>
                    <a:gd name="connsiteX66" fmla="*/ 9911 w 10000"/>
                    <a:gd name="connsiteY66" fmla="*/ 2941 h 10000"/>
                    <a:gd name="connsiteX67" fmla="*/ 9911 w 10000"/>
                    <a:gd name="connsiteY67" fmla="*/ 2941 h 10000"/>
                    <a:gd name="connsiteX68" fmla="*/ 9911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824 h 10000"/>
                    <a:gd name="connsiteX75" fmla="*/ 9955 w 10000"/>
                    <a:gd name="connsiteY75" fmla="*/ 2706 h 10000"/>
                    <a:gd name="connsiteX76" fmla="*/ 9955 w 10000"/>
                    <a:gd name="connsiteY76" fmla="*/ 2706 h 10000"/>
                    <a:gd name="connsiteX77" fmla="*/ 9955 w 10000"/>
                    <a:gd name="connsiteY77" fmla="*/ 2706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9955 w 10000"/>
                    <a:gd name="connsiteY82" fmla="*/ 2588 h 10000"/>
                    <a:gd name="connsiteX83" fmla="*/ 10000 w 10000"/>
                    <a:gd name="connsiteY83" fmla="*/ 2470 h 10000"/>
                    <a:gd name="connsiteX84" fmla="*/ 10000 w 10000"/>
                    <a:gd name="connsiteY84" fmla="*/ 2470 h 10000"/>
                    <a:gd name="connsiteX85" fmla="*/ 10000 w 10000"/>
                    <a:gd name="connsiteY85" fmla="*/ 2470 h 10000"/>
                    <a:gd name="connsiteX86" fmla="*/ 10000 w 10000"/>
                    <a:gd name="connsiteY86" fmla="*/ 2353 h 10000"/>
                    <a:gd name="connsiteX87" fmla="*/ 10000 w 10000"/>
                    <a:gd name="connsiteY8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32 w 10000"/>
                    <a:gd name="connsiteY61" fmla="*/ 3412 h 10000"/>
                    <a:gd name="connsiteX62" fmla="*/ 9777 w 10000"/>
                    <a:gd name="connsiteY62" fmla="*/ 3294 h 10000"/>
                    <a:gd name="connsiteX63" fmla="*/ 9777 w 10000"/>
                    <a:gd name="connsiteY63" fmla="*/ 3294 h 10000"/>
                    <a:gd name="connsiteX64" fmla="*/ 9777 w 10000"/>
                    <a:gd name="connsiteY64" fmla="*/ 3294 h 10000"/>
                    <a:gd name="connsiteX65" fmla="*/ 9911 w 10000"/>
                    <a:gd name="connsiteY65" fmla="*/ 2941 h 10000"/>
                    <a:gd name="connsiteX66" fmla="*/ 9911 w 10000"/>
                    <a:gd name="connsiteY66" fmla="*/ 2941 h 10000"/>
                    <a:gd name="connsiteX67" fmla="*/ 9911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824 h 10000"/>
                    <a:gd name="connsiteX74" fmla="*/ 9955 w 10000"/>
                    <a:gd name="connsiteY74" fmla="*/ 2706 h 10000"/>
                    <a:gd name="connsiteX75" fmla="*/ 9955 w 10000"/>
                    <a:gd name="connsiteY75" fmla="*/ 2706 h 10000"/>
                    <a:gd name="connsiteX76" fmla="*/ 9955 w 10000"/>
                    <a:gd name="connsiteY76" fmla="*/ 2706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9955 w 10000"/>
                    <a:gd name="connsiteY81" fmla="*/ 2588 h 10000"/>
                    <a:gd name="connsiteX82" fmla="*/ 10000 w 10000"/>
                    <a:gd name="connsiteY82" fmla="*/ 2470 h 10000"/>
                    <a:gd name="connsiteX83" fmla="*/ 10000 w 10000"/>
                    <a:gd name="connsiteY83" fmla="*/ 2470 h 10000"/>
                    <a:gd name="connsiteX84" fmla="*/ 10000 w 10000"/>
                    <a:gd name="connsiteY84" fmla="*/ 2470 h 10000"/>
                    <a:gd name="connsiteX85" fmla="*/ 10000 w 10000"/>
                    <a:gd name="connsiteY85" fmla="*/ 2353 h 10000"/>
                    <a:gd name="connsiteX86" fmla="*/ 10000 w 10000"/>
                    <a:gd name="connsiteY8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9955 w 10000"/>
                    <a:gd name="connsiteY80" fmla="*/ 2588 h 10000"/>
                    <a:gd name="connsiteX81" fmla="*/ 10000 w 10000"/>
                    <a:gd name="connsiteY81" fmla="*/ 2470 h 10000"/>
                    <a:gd name="connsiteX82" fmla="*/ 10000 w 10000"/>
                    <a:gd name="connsiteY82" fmla="*/ 2470 h 10000"/>
                    <a:gd name="connsiteX83" fmla="*/ 10000 w 10000"/>
                    <a:gd name="connsiteY83" fmla="*/ 2470 h 10000"/>
                    <a:gd name="connsiteX84" fmla="*/ 10000 w 10000"/>
                    <a:gd name="connsiteY84" fmla="*/ 2353 h 10000"/>
                    <a:gd name="connsiteX85" fmla="*/ 10000 w 10000"/>
                    <a:gd name="connsiteY8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9955 w 10000"/>
                    <a:gd name="connsiteY79" fmla="*/ 2588 h 10000"/>
                    <a:gd name="connsiteX80" fmla="*/ 10000 w 10000"/>
                    <a:gd name="connsiteY80" fmla="*/ 2470 h 10000"/>
                    <a:gd name="connsiteX81" fmla="*/ 10000 w 10000"/>
                    <a:gd name="connsiteY81" fmla="*/ 2470 h 10000"/>
                    <a:gd name="connsiteX82" fmla="*/ 10000 w 10000"/>
                    <a:gd name="connsiteY82" fmla="*/ 2470 h 10000"/>
                    <a:gd name="connsiteX83" fmla="*/ 10000 w 10000"/>
                    <a:gd name="connsiteY83" fmla="*/ 2353 h 10000"/>
                    <a:gd name="connsiteX84" fmla="*/ 10000 w 10000"/>
                    <a:gd name="connsiteY8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9955 w 10000"/>
                    <a:gd name="connsiteY78" fmla="*/ 2588 h 10000"/>
                    <a:gd name="connsiteX79" fmla="*/ 10000 w 10000"/>
                    <a:gd name="connsiteY79" fmla="*/ 2470 h 10000"/>
                    <a:gd name="connsiteX80" fmla="*/ 10000 w 10000"/>
                    <a:gd name="connsiteY80" fmla="*/ 2470 h 10000"/>
                    <a:gd name="connsiteX81" fmla="*/ 10000 w 10000"/>
                    <a:gd name="connsiteY81" fmla="*/ 2470 h 10000"/>
                    <a:gd name="connsiteX82" fmla="*/ 10000 w 10000"/>
                    <a:gd name="connsiteY82" fmla="*/ 2353 h 10000"/>
                    <a:gd name="connsiteX83" fmla="*/ 10000 w 10000"/>
                    <a:gd name="connsiteY8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9955 w 10000"/>
                    <a:gd name="connsiteY77" fmla="*/ 2588 h 10000"/>
                    <a:gd name="connsiteX78" fmla="*/ 10000 w 10000"/>
                    <a:gd name="connsiteY78" fmla="*/ 2470 h 10000"/>
                    <a:gd name="connsiteX79" fmla="*/ 10000 w 10000"/>
                    <a:gd name="connsiteY79" fmla="*/ 2470 h 10000"/>
                    <a:gd name="connsiteX80" fmla="*/ 10000 w 10000"/>
                    <a:gd name="connsiteY80" fmla="*/ 2470 h 10000"/>
                    <a:gd name="connsiteX81" fmla="*/ 10000 w 10000"/>
                    <a:gd name="connsiteY81" fmla="*/ 2353 h 10000"/>
                    <a:gd name="connsiteX82" fmla="*/ 10000 w 10000"/>
                    <a:gd name="connsiteY8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470 h 10000"/>
                    <a:gd name="connsiteX80" fmla="*/ 10000 w 10000"/>
                    <a:gd name="connsiteY80" fmla="*/ 2353 h 10000"/>
                    <a:gd name="connsiteX81" fmla="*/ 10000 w 10000"/>
                    <a:gd name="connsiteY8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706 h 10000"/>
                    <a:gd name="connsiteX76" fmla="*/ 9955 w 10000"/>
                    <a:gd name="connsiteY76" fmla="*/ 2588 h 10000"/>
                    <a:gd name="connsiteX77" fmla="*/ 10000 w 10000"/>
                    <a:gd name="connsiteY77" fmla="*/ 2470 h 10000"/>
                    <a:gd name="connsiteX78" fmla="*/ 10000 w 10000"/>
                    <a:gd name="connsiteY78" fmla="*/ 2470 h 10000"/>
                    <a:gd name="connsiteX79" fmla="*/ 10000 w 10000"/>
                    <a:gd name="connsiteY79" fmla="*/ 2353 h 10000"/>
                    <a:gd name="connsiteX80" fmla="*/ 10000 w 10000"/>
                    <a:gd name="connsiteY8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706 h 10000"/>
                    <a:gd name="connsiteX75" fmla="*/ 9955 w 10000"/>
                    <a:gd name="connsiteY75" fmla="*/ 2588 h 10000"/>
                    <a:gd name="connsiteX76" fmla="*/ 10000 w 10000"/>
                    <a:gd name="connsiteY76" fmla="*/ 2470 h 10000"/>
                    <a:gd name="connsiteX77" fmla="*/ 10000 w 10000"/>
                    <a:gd name="connsiteY77" fmla="*/ 2470 h 10000"/>
                    <a:gd name="connsiteX78" fmla="*/ 10000 w 10000"/>
                    <a:gd name="connsiteY78" fmla="*/ 2353 h 10000"/>
                    <a:gd name="connsiteX79" fmla="*/ 10000 w 10000"/>
                    <a:gd name="connsiteY7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2353 h 10000"/>
                    <a:gd name="connsiteX78" fmla="*/ 10000 w 10000"/>
                    <a:gd name="connsiteY7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9955 w 10000"/>
                    <a:gd name="connsiteY74" fmla="*/ 2588 h 10000"/>
                    <a:gd name="connsiteX75" fmla="*/ 10000 w 10000"/>
                    <a:gd name="connsiteY75" fmla="*/ 2470 h 10000"/>
                    <a:gd name="connsiteX76" fmla="*/ 10000 w 10000"/>
                    <a:gd name="connsiteY76" fmla="*/ 2470 h 10000"/>
                    <a:gd name="connsiteX77" fmla="*/ 10000 w 10000"/>
                    <a:gd name="connsiteY7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9955 w 10000"/>
                    <a:gd name="connsiteY73" fmla="*/ 2706 h 10000"/>
                    <a:gd name="connsiteX74" fmla="*/ 10000 w 10000"/>
                    <a:gd name="connsiteY74" fmla="*/ 2470 h 10000"/>
                    <a:gd name="connsiteX75" fmla="*/ 10000 w 10000"/>
                    <a:gd name="connsiteY75" fmla="*/ 2470 h 10000"/>
                    <a:gd name="connsiteX76" fmla="*/ 10000 w 10000"/>
                    <a:gd name="connsiteY7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9955 w 10000"/>
                    <a:gd name="connsiteY72" fmla="*/ 2824 h 10000"/>
                    <a:gd name="connsiteX73" fmla="*/ 10000 w 10000"/>
                    <a:gd name="connsiteY73" fmla="*/ 2470 h 10000"/>
                    <a:gd name="connsiteX74" fmla="*/ 10000 w 10000"/>
                    <a:gd name="connsiteY74" fmla="*/ 2470 h 10000"/>
                    <a:gd name="connsiteX75" fmla="*/ 10000 w 10000"/>
                    <a:gd name="connsiteY7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9955 w 10000"/>
                    <a:gd name="connsiteY71" fmla="*/ 2824 h 10000"/>
                    <a:gd name="connsiteX72" fmla="*/ 10000 w 10000"/>
                    <a:gd name="connsiteY72" fmla="*/ 2470 h 10000"/>
                    <a:gd name="connsiteX73" fmla="*/ 10000 w 10000"/>
                    <a:gd name="connsiteY73" fmla="*/ 2470 h 10000"/>
                    <a:gd name="connsiteX74" fmla="*/ 10000 w 10000"/>
                    <a:gd name="connsiteY7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941 h 10000"/>
                    <a:gd name="connsiteX66" fmla="*/ 9911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9955 w 10000"/>
                    <a:gd name="connsiteY70" fmla="*/ 2824 h 10000"/>
                    <a:gd name="connsiteX71" fmla="*/ 10000 w 10000"/>
                    <a:gd name="connsiteY71" fmla="*/ 2470 h 10000"/>
                    <a:gd name="connsiteX72" fmla="*/ 10000 w 10000"/>
                    <a:gd name="connsiteY72" fmla="*/ 2470 h 10000"/>
                    <a:gd name="connsiteX73" fmla="*/ 10000 w 10000"/>
                    <a:gd name="connsiteY73"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9955 w 10000"/>
                    <a:gd name="connsiteY69" fmla="*/ 2824 h 10000"/>
                    <a:gd name="connsiteX70" fmla="*/ 10000 w 10000"/>
                    <a:gd name="connsiteY70" fmla="*/ 2470 h 10000"/>
                    <a:gd name="connsiteX71" fmla="*/ 10000 w 10000"/>
                    <a:gd name="connsiteY71" fmla="*/ 2470 h 10000"/>
                    <a:gd name="connsiteX72" fmla="*/ 10000 w 10000"/>
                    <a:gd name="connsiteY72"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9955 w 10000"/>
                    <a:gd name="connsiteY68" fmla="*/ 2824 h 10000"/>
                    <a:gd name="connsiteX69" fmla="*/ 10000 w 10000"/>
                    <a:gd name="connsiteY69" fmla="*/ 2470 h 10000"/>
                    <a:gd name="connsiteX70" fmla="*/ 10000 w 10000"/>
                    <a:gd name="connsiteY70" fmla="*/ 2470 h 10000"/>
                    <a:gd name="connsiteX71" fmla="*/ 10000 w 10000"/>
                    <a:gd name="connsiteY71"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9955 w 10000"/>
                    <a:gd name="connsiteY67" fmla="*/ 2824 h 10000"/>
                    <a:gd name="connsiteX68" fmla="*/ 10000 w 10000"/>
                    <a:gd name="connsiteY68" fmla="*/ 2470 h 10000"/>
                    <a:gd name="connsiteX69" fmla="*/ 10000 w 10000"/>
                    <a:gd name="connsiteY69" fmla="*/ 2470 h 10000"/>
                    <a:gd name="connsiteX70" fmla="*/ 10000 w 10000"/>
                    <a:gd name="connsiteY70"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11 w 10000"/>
                    <a:gd name="connsiteY65" fmla="*/ 2824 h 10000"/>
                    <a:gd name="connsiteX66" fmla="*/ 9955 w 10000"/>
                    <a:gd name="connsiteY66" fmla="*/ 2824 h 10000"/>
                    <a:gd name="connsiteX67" fmla="*/ 10000 w 10000"/>
                    <a:gd name="connsiteY67" fmla="*/ 2470 h 10000"/>
                    <a:gd name="connsiteX68" fmla="*/ 10000 w 10000"/>
                    <a:gd name="connsiteY68" fmla="*/ 2470 h 10000"/>
                    <a:gd name="connsiteX69" fmla="*/ 10000 w 10000"/>
                    <a:gd name="connsiteY69"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777 w 10000"/>
                    <a:gd name="connsiteY63" fmla="*/ 3294 h 10000"/>
                    <a:gd name="connsiteX64" fmla="*/ 9911 w 10000"/>
                    <a:gd name="connsiteY64" fmla="*/ 2941 h 10000"/>
                    <a:gd name="connsiteX65" fmla="*/ 9955 w 10000"/>
                    <a:gd name="connsiteY65" fmla="*/ 2824 h 10000"/>
                    <a:gd name="connsiteX66" fmla="*/ 10000 w 10000"/>
                    <a:gd name="connsiteY66" fmla="*/ 2470 h 10000"/>
                    <a:gd name="connsiteX67" fmla="*/ 10000 w 10000"/>
                    <a:gd name="connsiteY67" fmla="*/ 2470 h 10000"/>
                    <a:gd name="connsiteX68" fmla="*/ 10000 w 10000"/>
                    <a:gd name="connsiteY68"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32 w 10000"/>
                    <a:gd name="connsiteY60" fmla="*/ 3412 h 10000"/>
                    <a:gd name="connsiteX61" fmla="*/ 9777 w 10000"/>
                    <a:gd name="connsiteY61" fmla="*/ 3294 h 10000"/>
                    <a:gd name="connsiteX62" fmla="*/ 9777 w 10000"/>
                    <a:gd name="connsiteY62" fmla="*/ 3294 h 10000"/>
                    <a:gd name="connsiteX63" fmla="*/ 9911 w 10000"/>
                    <a:gd name="connsiteY63" fmla="*/ 2941 h 10000"/>
                    <a:gd name="connsiteX64" fmla="*/ 9955 w 10000"/>
                    <a:gd name="connsiteY64" fmla="*/ 2824 h 10000"/>
                    <a:gd name="connsiteX65" fmla="*/ 10000 w 10000"/>
                    <a:gd name="connsiteY65" fmla="*/ 2470 h 10000"/>
                    <a:gd name="connsiteX66" fmla="*/ 10000 w 10000"/>
                    <a:gd name="connsiteY66" fmla="*/ 2470 h 10000"/>
                    <a:gd name="connsiteX67" fmla="*/ 10000 w 10000"/>
                    <a:gd name="connsiteY67"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688 w 10000"/>
                    <a:gd name="connsiteY58" fmla="*/ 3529 h 10000"/>
                    <a:gd name="connsiteX59" fmla="*/ 9732 w 10000"/>
                    <a:gd name="connsiteY59" fmla="*/ 3412 h 10000"/>
                    <a:gd name="connsiteX60" fmla="*/ 9777 w 10000"/>
                    <a:gd name="connsiteY60" fmla="*/ 3294 h 10000"/>
                    <a:gd name="connsiteX61" fmla="*/ 9777 w 10000"/>
                    <a:gd name="connsiteY61" fmla="*/ 3294 h 10000"/>
                    <a:gd name="connsiteX62" fmla="*/ 9911 w 10000"/>
                    <a:gd name="connsiteY62" fmla="*/ 2941 h 10000"/>
                    <a:gd name="connsiteX63" fmla="*/ 9955 w 10000"/>
                    <a:gd name="connsiteY63" fmla="*/ 2824 h 10000"/>
                    <a:gd name="connsiteX64" fmla="*/ 10000 w 10000"/>
                    <a:gd name="connsiteY64" fmla="*/ 2470 h 10000"/>
                    <a:gd name="connsiteX65" fmla="*/ 10000 w 10000"/>
                    <a:gd name="connsiteY65" fmla="*/ 2470 h 10000"/>
                    <a:gd name="connsiteX66" fmla="*/ 10000 w 10000"/>
                    <a:gd name="connsiteY66"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777 w 10000"/>
                    <a:gd name="connsiteY60" fmla="*/ 3294 h 10000"/>
                    <a:gd name="connsiteX61" fmla="*/ 9911 w 10000"/>
                    <a:gd name="connsiteY61" fmla="*/ 2941 h 10000"/>
                    <a:gd name="connsiteX62" fmla="*/ 9955 w 10000"/>
                    <a:gd name="connsiteY62" fmla="*/ 2824 h 10000"/>
                    <a:gd name="connsiteX63" fmla="*/ 10000 w 10000"/>
                    <a:gd name="connsiteY63" fmla="*/ 2470 h 10000"/>
                    <a:gd name="connsiteX64" fmla="*/ 10000 w 10000"/>
                    <a:gd name="connsiteY64" fmla="*/ 2470 h 10000"/>
                    <a:gd name="connsiteX65" fmla="*/ 10000 w 10000"/>
                    <a:gd name="connsiteY65"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32 w 10000"/>
                    <a:gd name="connsiteY58" fmla="*/ 3412 h 10000"/>
                    <a:gd name="connsiteX59" fmla="*/ 9777 w 10000"/>
                    <a:gd name="connsiteY59" fmla="*/ 3294 h 10000"/>
                    <a:gd name="connsiteX60" fmla="*/ 9911 w 10000"/>
                    <a:gd name="connsiteY60" fmla="*/ 2941 h 10000"/>
                    <a:gd name="connsiteX61" fmla="*/ 9955 w 10000"/>
                    <a:gd name="connsiteY61" fmla="*/ 2824 h 10000"/>
                    <a:gd name="connsiteX62" fmla="*/ 10000 w 10000"/>
                    <a:gd name="connsiteY62" fmla="*/ 2470 h 10000"/>
                    <a:gd name="connsiteX63" fmla="*/ 10000 w 10000"/>
                    <a:gd name="connsiteY63" fmla="*/ 2470 h 10000"/>
                    <a:gd name="connsiteX64" fmla="*/ 10000 w 10000"/>
                    <a:gd name="connsiteY64" fmla="*/ 117 h 10000"/>
                    <a:gd name="connsiteX0" fmla="*/ 10000 w 10000"/>
                    <a:gd name="connsiteY0" fmla="*/ 117 h 10000"/>
                    <a:gd name="connsiteX1" fmla="*/ 9955 w 10000"/>
                    <a:gd name="connsiteY1" fmla="*/ 236 h 10000"/>
                    <a:gd name="connsiteX2" fmla="*/ 9955 w 10000"/>
                    <a:gd name="connsiteY2" fmla="*/ 236 h 10000"/>
                    <a:gd name="connsiteX3" fmla="*/ 9955 w 10000"/>
                    <a:gd name="connsiteY3" fmla="*/ 353 h 10000"/>
                    <a:gd name="connsiteX4" fmla="*/ 9955 w 10000"/>
                    <a:gd name="connsiteY4" fmla="*/ 353 h 10000"/>
                    <a:gd name="connsiteX5" fmla="*/ 9955 w 10000"/>
                    <a:gd name="connsiteY5" fmla="*/ 470 h 10000"/>
                    <a:gd name="connsiteX6" fmla="*/ 9911 w 10000"/>
                    <a:gd name="connsiteY6" fmla="*/ 588 h 10000"/>
                    <a:gd name="connsiteX7" fmla="*/ 9911 w 10000"/>
                    <a:gd name="connsiteY7" fmla="*/ 588 h 10000"/>
                    <a:gd name="connsiteX8" fmla="*/ 9866 w 10000"/>
                    <a:gd name="connsiteY8" fmla="*/ 706 h 10000"/>
                    <a:gd name="connsiteX9" fmla="*/ 9866 w 10000"/>
                    <a:gd name="connsiteY9" fmla="*/ 823 h 10000"/>
                    <a:gd name="connsiteX10" fmla="*/ 9821 w 10000"/>
                    <a:gd name="connsiteY10" fmla="*/ 823 h 10000"/>
                    <a:gd name="connsiteX11" fmla="*/ 9777 w 10000"/>
                    <a:gd name="connsiteY11" fmla="*/ 941 h 10000"/>
                    <a:gd name="connsiteX12" fmla="*/ 9777 w 10000"/>
                    <a:gd name="connsiteY12" fmla="*/ 941 h 10000"/>
                    <a:gd name="connsiteX13" fmla="*/ 9732 w 10000"/>
                    <a:gd name="connsiteY13" fmla="*/ 1059 h 10000"/>
                    <a:gd name="connsiteX14" fmla="*/ 9688 w 10000"/>
                    <a:gd name="connsiteY14" fmla="*/ 1059 h 10000"/>
                    <a:gd name="connsiteX15" fmla="*/ 5714 w 10000"/>
                    <a:gd name="connsiteY15" fmla="*/ 7176 h 10000"/>
                    <a:gd name="connsiteX16" fmla="*/ 5625 w 10000"/>
                    <a:gd name="connsiteY16" fmla="*/ 7293 h 10000"/>
                    <a:gd name="connsiteX17" fmla="*/ 5580 w 10000"/>
                    <a:gd name="connsiteY17" fmla="*/ 7411 h 10000"/>
                    <a:gd name="connsiteX18" fmla="*/ 5491 w 10000"/>
                    <a:gd name="connsiteY18" fmla="*/ 7411 h 10000"/>
                    <a:gd name="connsiteX19" fmla="*/ 5491 w 10000"/>
                    <a:gd name="connsiteY19" fmla="*/ 7411 h 10000"/>
                    <a:gd name="connsiteX20" fmla="*/ 5446 w 10000"/>
                    <a:gd name="connsiteY20" fmla="*/ 7530 h 10000"/>
                    <a:gd name="connsiteX21" fmla="*/ 5402 w 10000"/>
                    <a:gd name="connsiteY21" fmla="*/ 7530 h 10000"/>
                    <a:gd name="connsiteX22" fmla="*/ 5357 w 10000"/>
                    <a:gd name="connsiteY22" fmla="*/ 7530 h 10000"/>
                    <a:gd name="connsiteX23" fmla="*/ 5313 w 10000"/>
                    <a:gd name="connsiteY23" fmla="*/ 7530 h 10000"/>
                    <a:gd name="connsiteX24" fmla="*/ 5179 w 10000"/>
                    <a:gd name="connsiteY24" fmla="*/ 7647 h 10000"/>
                    <a:gd name="connsiteX25" fmla="*/ 5134 w 10000"/>
                    <a:gd name="connsiteY25" fmla="*/ 7647 h 10000"/>
                    <a:gd name="connsiteX26" fmla="*/ 5089 w 10000"/>
                    <a:gd name="connsiteY26" fmla="*/ 7647 h 10000"/>
                    <a:gd name="connsiteX27" fmla="*/ 5045 w 10000"/>
                    <a:gd name="connsiteY27" fmla="*/ 7647 h 10000"/>
                    <a:gd name="connsiteX28" fmla="*/ 5000 w 10000"/>
                    <a:gd name="connsiteY28" fmla="*/ 7647 h 10000"/>
                    <a:gd name="connsiteX29" fmla="*/ 4955 w 10000"/>
                    <a:gd name="connsiteY29" fmla="*/ 7647 h 10000"/>
                    <a:gd name="connsiteX30" fmla="*/ 4911 w 10000"/>
                    <a:gd name="connsiteY30" fmla="*/ 7647 h 10000"/>
                    <a:gd name="connsiteX31" fmla="*/ 4866 w 10000"/>
                    <a:gd name="connsiteY31" fmla="*/ 7647 h 10000"/>
                    <a:gd name="connsiteX32" fmla="*/ 4821 w 10000"/>
                    <a:gd name="connsiteY32" fmla="*/ 7647 h 10000"/>
                    <a:gd name="connsiteX33" fmla="*/ 4777 w 10000"/>
                    <a:gd name="connsiteY33" fmla="*/ 7647 h 10000"/>
                    <a:gd name="connsiteX34" fmla="*/ 4688 w 10000"/>
                    <a:gd name="connsiteY34" fmla="*/ 7530 h 10000"/>
                    <a:gd name="connsiteX35" fmla="*/ 4643 w 10000"/>
                    <a:gd name="connsiteY35" fmla="*/ 7530 h 10000"/>
                    <a:gd name="connsiteX36" fmla="*/ 4598 w 10000"/>
                    <a:gd name="connsiteY36" fmla="*/ 7530 h 10000"/>
                    <a:gd name="connsiteX37" fmla="*/ 4554 w 10000"/>
                    <a:gd name="connsiteY37" fmla="*/ 7530 h 10000"/>
                    <a:gd name="connsiteX38" fmla="*/ 4464 w 10000"/>
                    <a:gd name="connsiteY38" fmla="*/ 7411 h 10000"/>
                    <a:gd name="connsiteX39" fmla="*/ 4464 w 10000"/>
                    <a:gd name="connsiteY39" fmla="*/ 7411 h 10000"/>
                    <a:gd name="connsiteX40" fmla="*/ 4330 w 10000"/>
                    <a:gd name="connsiteY40" fmla="*/ 7176 h 10000"/>
                    <a:gd name="connsiteX41" fmla="*/ 313 w 10000"/>
                    <a:gd name="connsiteY41" fmla="*/ 1059 h 10000"/>
                    <a:gd name="connsiteX42" fmla="*/ 0 w 10000"/>
                    <a:gd name="connsiteY42" fmla="*/ 0 h 10000"/>
                    <a:gd name="connsiteX43" fmla="*/ 0 w 10000"/>
                    <a:gd name="connsiteY43" fmla="*/ 2353 h 10000"/>
                    <a:gd name="connsiteX44" fmla="*/ 45 w 10000"/>
                    <a:gd name="connsiteY44" fmla="*/ 2706 h 10000"/>
                    <a:gd name="connsiteX45" fmla="*/ 89 w 10000"/>
                    <a:gd name="connsiteY45" fmla="*/ 2941 h 10000"/>
                    <a:gd name="connsiteX46" fmla="*/ 4330 w 10000"/>
                    <a:gd name="connsiteY46" fmla="*/ 9647 h 10000"/>
                    <a:gd name="connsiteX47" fmla="*/ 4330 w 10000"/>
                    <a:gd name="connsiteY47" fmla="*/ 9647 h 10000"/>
                    <a:gd name="connsiteX48" fmla="*/ 4330 w 10000"/>
                    <a:gd name="connsiteY48" fmla="*/ 9647 h 10000"/>
                    <a:gd name="connsiteX49" fmla="*/ 4330 w 10000"/>
                    <a:gd name="connsiteY49" fmla="*/ 9647 h 10000"/>
                    <a:gd name="connsiteX50" fmla="*/ 4420 w 10000"/>
                    <a:gd name="connsiteY50" fmla="*/ 9764 h 10000"/>
                    <a:gd name="connsiteX51" fmla="*/ 4420 w 10000"/>
                    <a:gd name="connsiteY51" fmla="*/ 9764 h 10000"/>
                    <a:gd name="connsiteX52" fmla="*/ 4688 w 10000"/>
                    <a:gd name="connsiteY52" fmla="*/ 10000 h 10000"/>
                    <a:gd name="connsiteX53" fmla="*/ 4688 w 10000"/>
                    <a:gd name="connsiteY53" fmla="*/ 10000 h 10000"/>
                    <a:gd name="connsiteX54" fmla="*/ 4777 w 10000"/>
                    <a:gd name="connsiteY54" fmla="*/ 10000 h 10000"/>
                    <a:gd name="connsiteX55" fmla="*/ 5223 w 10000"/>
                    <a:gd name="connsiteY55" fmla="*/ 10000 h 10000"/>
                    <a:gd name="connsiteX56" fmla="*/ 5491 w 10000"/>
                    <a:gd name="connsiteY56" fmla="*/ 9881 h 10000"/>
                    <a:gd name="connsiteX57" fmla="*/ 5491 w 10000"/>
                    <a:gd name="connsiteY57" fmla="*/ 9881 h 10000"/>
                    <a:gd name="connsiteX58" fmla="*/ 9777 w 10000"/>
                    <a:gd name="connsiteY58" fmla="*/ 3294 h 10000"/>
                    <a:gd name="connsiteX59" fmla="*/ 9911 w 10000"/>
                    <a:gd name="connsiteY59" fmla="*/ 2941 h 10000"/>
                    <a:gd name="connsiteX60" fmla="*/ 9955 w 10000"/>
                    <a:gd name="connsiteY60" fmla="*/ 2824 h 10000"/>
                    <a:gd name="connsiteX61" fmla="*/ 10000 w 10000"/>
                    <a:gd name="connsiteY61" fmla="*/ 2470 h 10000"/>
                    <a:gd name="connsiteX62" fmla="*/ 10000 w 10000"/>
                    <a:gd name="connsiteY62" fmla="*/ 2470 h 10000"/>
                    <a:gd name="connsiteX63" fmla="*/ 10000 w 10000"/>
                    <a:gd name="connsiteY63" fmla="*/ 117 h 10000"/>
                    <a:gd name="connsiteX0" fmla="*/ 10110 w 10110"/>
                    <a:gd name="connsiteY0" fmla="*/ 0 h 9883"/>
                    <a:gd name="connsiteX1" fmla="*/ 10065 w 10110"/>
                    <a:gd name="connsiteY1" fmla="*/ 119 h 9883"/>
                    <a:gd name="connsiteX2" fmla="*/ 10065 w 10110"/>
                    <a:gd name="connsiteY2" fmla="*/ 119 h 9883"/>
                    <a:gd name="connsiteX3" fmla="*/ 10065 w 10110"/>
                    <a:gd name="connsiteY3" fmla="*/ 236 h 9883"/>
                    <a:gd name="connsiteX4" fmla="*/ 10065 w 10110"/>
                    <a:gd name="connsiteY4" fmla="*/ 236 h 9883"/>
                    <a:gd name="connsiteX5" fmla="*/ 10065 w 10110"/>
                    <a:gd name="connsiteY5" fmla="*/ 353 h 9883"/>
                    <a:gd name="connsiteX6" fmla="*/ 10021 w 10110"/>
                    <a:gd name="connsiteY6" fmla="*/ 471 h 9883"/>
                    <a:gd name="connsiteX7" fmla="*/ 10021 w 10110"/>
                    <a:gd name="connsiteY7" fmla="*/ 471 h 9883"/>
                    <a:gd name="connsiteX8" fmla="*/ 9976 w 10110"/>
                    <a:gd name="connsiteY8" fmla="*/ 589 h 9883"/>
                    <a:gd name="connsiteX9" fmla="*/ 9976 w 10110"/>
                    <a:gd name="connsiteY9" fmla="*/ 706 h 9883"/>
                    <a:gd name="connsiteX10" fmla="*/ 9931 w 10110"/>
                    <a:gd name="connsiteY10" fmla="*/ 706 h 9883"/>
                    <a:gd name="connsiteX11" fmla="*/ 9887 w 10110"/>
                    <a:gd name="connsiteY11" fmla="*/ 824 h 9883"/>
                    <a:gd name="connsiteX12" fmla="*/ 9887 w 10110"/>
                    <a:gd name="connsiteY12" fmla="*/ 824 h 9883"/>
                    <a:gd name="connsiteX13" fmla="*/ 9842 w 10110"/>
                    <a:gd name="connsiteY13" fmla="*/ 942 h 9883"/>
                    <a:gd name="connsiteX14" fmla="*/ 9798 w 10110"/>
                    <a:gd name="connsiteY14" fmla="*/ 942 h 9883"/>
                    <a:gd name="connsiteX15" fmla="*/ 5824 w 10110"/>
                    <a:gd name="connsiteY15" fmla="*/ 7059 h 9883"/>
                    <a:gd name="connsiteX16" fmla="*/ 5735 w 10110"/>
                    <a:gd name="connsiteY16" fmla="*/ 7176 h 9883"/>
                    <a:gd name="connsiteX17" fmla="*/ 5690 w 10110"/>
                    <a:gd name="connsiteY17" fmla="*/ 7294 h 9883"/>
                    <a:gd name="connsiteX18" fmla="*/ 5601 w 10110"/>
                    <a:gd name="connsiteY18" fmla="*/ 7294 h 9883"/>
                    <a:gd name="connsiteX19" fmla="*/ 5601 w 10110"/>
                    <a:gd name="connsiteY19" fmla="*/ 7294 h 9883"/>
                    <a:gd name="connsiteX20" fmla="*/ 5556 w 10110"/>
                    <a:gd name="connsiteY20" fmla="*/ 7413 h 9883"/>
                    <a:gd name="connsiteX21" fmla="*/ 5512 w 10110"/>
                    <a:gd name="connsiteY21" fmla="*/ 7413 h 9883"/>
                    <a:gd name="connsiteX22" fmla="*/ 5467 w 10110"/>
                    <a:gd name="connsiteY22" fmla="*/ 7413 h 9883"/>
                    <a:gd name="connsiteX23" fmla="*/ 5423 w 10110"/>
                    <a:gd name="connsiteY23" fmla="*/ 7413 h 9883"/>
                    <a:gd name="connsiteX24" fmla="*/ 5289 w 10110"/>
                    <a:gd name="connsiteY24" fmla="*/ 7530 h 9883"/>
                    <a:gd name="connsiteX25" fmla="*/ 5244 w 10110"/>
                    <a:gd name="connsiteY25" fmla="*/ 7530 h 9883"/>
                    <a:gd name="connsiteX26" fmla="*/ 5199 w 10110"/>
                    <a:gd name="connsiteY26" fmla="*/ 7530 h 9883"/>
                    <a:gd name="connsiteX27" fmla="*/ 5155 w 10110"/>
                    <a:gd name="connsiteY27" fmla="*/ 7530 h 9883"/>
                    <a:gd name="connsiteX28" fmla="*/ 5110 w 10110"/>
                    <a:gd name="connsiteY28" fmla="*/ 7530 h 9883"/>
                    <a:gd name="connsiteX29" fmla="*/ 5065 w 10110"/>
                    <a:gd name="connsiteY29" fmla="*/ 7530 h 9883"/>
                    <a:gd name="connsiteX30" fmla="*/ 5021 w 10110"/>
                    <a:gd name="connsiteY30" fmla="*/ 7530 h 9883"/>
                    <a:gd name="connsiteX31" fmla="*/ 4976 w 10110"/>
                    <a:gd name="connsiteY31" fmla="*/ 7530 h 9883"/>
                    <a:gd name="connsiteX32" fmla="*/ 4931 w 10110"/>
                    <a:gd name="connsiteY32" fmla="*/ 7530 h 9883"/>
                    <a:gd name="connsiteX33" fmla="*/ 4887 w 10110"/>
                    <a:gd name="connsiteY33" fmla="*/ 7530 h 9883"/>
                    <a:gd name="connsiteX34" fmla="*/ 4798 w 10110"/>
                    <a:gd name="connsiteY34" fmla="*/ 7413 h 9883"/>
                    <a:gd name="connsiteX35" fmla="*/ 4753 w 10110"/>
                    <a:gd name="connsiteY35" fmla="*/ 7413 h 9883"/>
                    <a:gd name="connsiteX36" fmla="*/ 4708 w 10110"/>
                    <a:gd name="connsiteY36" fmla="*/ 7413 h 9883"/>
                    <a:gd name="connsiteX37" fmla="*/ 4664 w 10110"/>
                    <a:gd name="connsiteY37" fmla="*/ 7413 h 9883"/>
                    <a:gd name="connsiteX38" fmla="*/ 4574 w 10110"/>
                    <a:gd name="connsiteY38" fmla="*/ 7294 h 9883"/>
                    <a:gd name="connsiteX39" fmla="*/ 4574 w 10110"/>
                    <a:gd name="connsiteY39" fmla="*/ 7294 h 9883"/>
                    <a:gd name="connsiteX40" fmla="*/ 4440 w 10110"/>
                    <a:gd name="connsiteY40" fmla="*/ 7059 h 9883"/>
                    <a:gd name="connsiteX41" fmla="*/ 423 w 10110"/>
                    <a:gd name="connsiteY41" fmla="*/ 942 h 9883"/>
                    <a:gd name="connsiteX42" fmla="*/ 119 w 10110"/>
                    <a:gd name="connsiteY42" fmla="*/ 262 h 9883"/>
                    <a:gd name="connsiteX43" fmla="*/ 110 w 10110"/>
                    <a:gd name="connsiteY43" fmla="*/ 2236 h 9883"/>
                    <a:gd name="connsiteX44" fmla="*/ 155 w 10110"/>
                    <a:gd name="connsiteY44" fmla="*/ 2589 h 9883"/>
                    <a:gd name="connsiteX45" fmla="*/ 199 w 10110"/>
                    <a:gd name="connsiteY45" fmla="*/ 2824 h 9883"/>
                    <a:gd name="connsiteX46" fmla="*/ 4440 w 10110"/>
                    <a:gd name="connsiteY46" fmla="*/ 9530 h 9883"/>
                    <a:gd name="connsiteX47" fmla="*/ 4440 w 10110"/>
                    <a:gd name="connsiteY47" fmla="*/ 9530 h 9883"/>
                    <a:gd name="connsiteX48" fmla="*/ 4440 w 10110"/>
                    <a:gd name="connsiteY48" fmla="*/ 9530 h 9883"/>
                    <a:gd name="connsiteX49" fmla="*/ 4440 w 10110"/>
                    <a:gd name="connsiteY49" fmla="*/ 9530 h 9883"/>
                    <a:gd name="connsiteX50" fmla="*/ 4530 w 10110"/>
                    <a:gd name="connsiteY50" fmla="*/ 9647 h 9883"/>
                    <a:gd name="connsiteX51" fmla="*/ 4530 w 10110"/>
                    <a:gd name="connsiteY51" fmla="*/ 9647 h 9883"/>
                    <a:gd name="connsiteX52" fmla="*/ 4798 w 10110"/>
                    <a:gd name="connsiteY52" fmla="*/ 9883 h 9883"/>
                    <a:gd name="connsiteX53" fmla="*/ 4798 w 10110"/>
                    <a:gd name="connsiteY53" fmla="*/ 9883 h 9883"/>
                    <a:gd name="connsiteX54" fmla="*/ 4887 w 10110"/>
                    <a:gd name="connsiteY54" fmla="*/ 9883 h 9883"/>
                    <a:gd name="connsiteX55" fmla="*/ 5333 w 10110"/>
                    <a:gd name="connsiteY55" fmla="*/ 9883 h 9883"/>
                    <a:gd name="connsiteX56" fmla="*/ 5601 w 10110"/>
                    <a:gd name="connsiteY56" fmla="*/ 9764 h 9883"/>
                    <a:gd name="connsiteX57" fmla="*/ 5601 w 10110"/>
                    <a:gd name="connsiteY57" fmla="*/ 9764 h 9883"/>
                    <a:gd name="connsiteX58" fmla="*/ 9887 w 10110"/>
                    <a:gd name="connsiteY58" fmla="*/ 3177 h 9883"/>
                    <a:gd name="connsiteX59" fmla="*/ 10021 w 10110"/>
                    <a:gd name="connsiteY59" fmla="*/ 2824 h 9883"/>
                    <a:gd name="connsiteX60" fmla="*/ 10065 w 10110"/>
                    <a:gd name="connsiteY60" fmla="*/ 2707 h 9883"/>
                    <a:gd name="connsiteX61" fmla="*/ 10110 w 10110"/>
                    <a:gd name="connsiteY61" fmla="*/ 2353 h 9883"/>
                    <a:gd name="connsiteX62" fmla="*/ 10110 w 10110"/>
                    <a:gd name="connsiteY62" fmla="*/ 2353 h 9883"/>
                    <a:gd name="connsiteX63" fmla="*/ 10110 w 10110"/>
                    <a:gd name="connsiteY63" fmla="*/ 0 h 9883"/>
                    <a:gd name="connsiteX0" fmla="*/ 9893 w 9893"/>
                    <a:gd name="connsiteY0" fmla="*/ 0 h 10000"/>
                    <a:gd name="connsiteX1" fmla="*/ 9848 w 9893"/>
                    <a:gd name="connsiteY1" fmla="*/ 120 h 10000"/>
                    <a:gd name="connsiteX2" fmla="*/ 9848 w 9893"/>
                    <a:gd name="connsiteY2" fmla="*/ 120 h 10000"/>
                    <a:gd name="connsiteX3" fmla="*/ 9848 w 9893"/>
                    <a:gd name="connsiteY3" fmla="*/ 239 h 10000"/>
                    <a:gd name="connsiteX4" fmla="*/ 9848 w 9893"/>
                    <a:gd name="connsiteY4" fmla="*/ 239 h 10000"/>
                    <a:gd name="connsiteX5" fmla="*/ 9848 w 9893"/>
                    <a:gd name="connsiteY5" fmla="*/ 357 h 10000"/>
                    <a:gd name="connsiteX6" fmla="*/ 9805 w 9893"/>
                    <a:gd name="connsiteY6" fmla="*/ 477 h 10000"/>
                    <a:gd name="connsiteX7" fmla="*/ 9805 w 9893"/>
                    <a:gd name="connsiteY7" fmla="*/ 477 h 10000"/>
                    <a:gd name="connsiteX8" fmla="*/ 9760 w 9893"/>
                    <a:gd name="connsiteY8" fmla="*/ 596 h 10000"/>
                    <a:gd name="connsiteX9" fmla="*/ 9760 w 9893"/>
                    <a:gd name="connsiteY9" fmla="*/ 714 h 10000"/>
                    <a:gd name="connsiteX10" fmla="*/ 9716 w 9893"/>
                    <a:gd name="connsiteY10" fmla="*/ 714 h 10000"/>
                    <a:gd name="connsiteX11" fmla="*/ 9672 w 9893"/>
                    <a:gd name="connsiteY11" fmla="*/ 834 h 10000"/>
                    <a:gd name="connsiteX12" fmla="*/ 9672 w 9893"/>
                    <a:gd name="connsiteY12" fmla="*/ 834 h 10000"/>
                    <a:gd name="connsiteX13" fmla="*/ 9628 w 9893"/>
                    <a:gd name="connsiteY13" fmla="*/ 953 h 10000"/>
                    <a:gd name="connsiteX14" fmla="*/ 9584 w 9893"/>
                    <a:gd name="connsiteY14" fmla="*/ 953 h 10000"/>
                    <a:gd name="connsiteX15" fmla="*/ 5654 w 9893"/>
                    <a:gd name="connsiteY15" fmla="*/ 7143 h 10000"/>
                    <a:gd name="connsiteX16" fmla="*/ 5566 w 9893"/>
                    <a:gd name="connsiteY16" fmla="*/ 7261 h 10000"/>
                    <a:gd name="connsiteX17" fmla="*/ 5521 w 9893"/>
                    <a:gd name="connsiteY17" fmla="*/ 7380 h 10000"/>
                    <a:gd name="connsiteX18" fmla="*/ 5433 w 9893"/>
                    <a:gd name="connsiteY18" fmla="*/ 7380 h 10000"/>
                    <a:gd name="connsiteX19" fmla="*/ 5433 w 9893"/>
                    <a:gd name="connsiteY19" fmla="*/ 7380 h 10000"/>
                    <a:gd name="connsiteX20" fmla="*/ 5389 w 9893"/>
                    <a:gd name="connsiteY20" fmla="*/ 7501 h 10000"/>
                    <a:gd name="connsiteX21" fmla="*/ 5345 w 9893"/>
                    <a:gd name="connsiteY21" fmla="*/ 7501 h 10000"/>
                    <a:gd name="connsiteX22" fmla="*/ 5301 w 9893"/>
                    <a:gd name="connsiteY22" fmla="*/ 7501 h 10000"/>
                    <a:gd name="connsiteX23" fmla="*/ 5257 w 9893"/>
                    <a:gd name="connsiteY23" fmla="*/ 7501 h 10000"/>
                    <a:gd name="connsiteX24" fmla="*/ 5124 w 9893"/>
                    <a:gd name="connsiteY24" fmla="*/ 7619 h 10000"/>
                    <a:gd name="connsiteX25" fmla="*/ 5080 w 9893"/>
                    <a:gd name="connsiteY25" fmla="*/ 7619 h 10000"/>
                    <a:gd name="connsiteX26" fmla="*/ 5035 w 9893"/>
                    <a:gd name="connsiteY26" fmla="*/ 7619 h 10000"/>
                    <a:gd name="connsiteX27" fmla="*/ 4992 w 9893"/>
                    <a:gd name="connsiteY27" fmla="*/ 7619 h 10000"/>
                    <a:gd name="connsiteX28" fmla="*/ 4947 w 9893"/>
                    <a:gd name="connsiteY28" fmla="*/ 7619 h 10000"/>
                    <a:gd name="connsiteX29" fmla="*/ 4903 w 9893"/>
                    <a:gd name="connsiteY29" fmla="*/ 7619 h 10000"/>
                    <a:gd name="connsiteX30" fmla="*/ 4859 w 9893"/>
                    <a:gd name="connsiteY30" fmla="*/ 7619 h 10000"/>
                    <a:gd name="connsiteX31" fmla="*/ 4815 w 9893"/>
                    <a:gd name="connsiteY31" fmla="*/ 7619 h 10000"/>
                    <a:gd name="connsiteX32" fmla="*/ 4770 w 9893"/>
                    <a:gd name="connsiteY32" fmla="*/ 7619 h 10000"/>
                    <a:gd name="connsiteX33" fmla="*/ 4727 w 9893"/>
                    <a:gd name="connsiteY33" fmla="*/ 7619 h 10000"/>
                    <a:gd name="connsiteX34" fmla="*/ 4639 w 9893"/>
                    <a:gd name="connsiteY34" fmla="*/ 7501 h 10000"/>
                    <a:gd name="connsiteX35" fmla="*/ 4594 w 9893"/>
                    <a:gd name="connsiteY35" fmla="*/ 7501 h 10000"/>
                    <a:gd name="connsiteX36" fmla="*/ 4550 w 9893"/>
                    <a:gd name="connsiteY36" fmla="*/ 7501 h 10000"/>
                    <a:gd name="connsiteX37" fmla="*/ 4506 w 9893"/>
                    <a:gd name="connsiteY37" fmla="*/ 7501 h 10000"/>
                    <a:gd name="connsiteX38" fmla="*/ 4417 w 9893"/>
                    <a:gd name="connsiteY38" fmla="*/ 7380 h 10000"/>
                    <a:gd name="connsiteX39" fmla="*/ 4417 w 9893"/>
                    <a:gd name="connsiteY39" fmla="*/ 7380 h 10000"/>
                    <a:gd name="connsiteX40" fmla="*/ 4285 w 9893"/>
                    <a:gd name="connsiteY40" fmla="*/ 7143 h 10000"/>
                    <a:gd name="connsiteX41" fmla="*/ 311 w 9893"/>
                    <a:gd name="connsiteY41" fmla="*/ 953 h 10000"/>
                    <a:gd name="connsiteX42" fmla="*/ 11 w 9893"/>
                    <a:gd name="connsiteY42" fmla="*/ 265 h 10000"/>
                    <a:gd name="connsiteX43" fmla="*/ 2 w 9893"/>
                    <a:gd name="connsiteY43" fmla="*/ 2262 h 10000"/>
                    <a:gd name="connsiteX44" fmla="*/ 46 w 9893"/>
                    <a:gd name="connsiteY44" fmla="*/ 2620 h 10000"/>
                    <a:gd name="connsiteX45" fmla="*/ 90 w 9893"/>
                    <a:gd name="connsiteY45" fmla="*/ 2857 h 10000"/>
                    <a:gd name="connsiteX46" fmla="*/ 4285 w 9893"/>
                    <a:gd name="connsiteY46" fmla="*/ 9643 h 10000"/>
                    <a:gd name="connsiteX47" fmla="*/ 4285 w 9893"/>
                    <a:gd name="connsiteY47" fmla="*/ 9643 h 10000"/>
                    <a:gd name="connsiteX48" fmla="*/ 4285 w 9893"/>
                    <a:gd name="connsiteY48" fmla="*/ 9643 h 10000"/>
                    <a:gd name="connsiteX49" fmla="*/ 4285 w 9893"/>
                    <a:gd name="connsiteY49" fmla="*/ 9643 h 10000"/>
                    <a:gd name="connsiteX50" fmla="*/ 4374 w 9893"/>
                    <a:gd name="connsiteY50" fmla="*/ 9761 h 10000"/>
                    <a:gd name="connsiteX51" fmla="*/ 4374 w 9893"/>
                    <a:gd name="connsiteY51" fmla="*/ 9761 h 10000"/>
                    <a:gd name="connsiteX52" fmla="*/ 4639 w 9893"/>
                    <a:gd name="connsiteY52" fmla="*/ 10000 h 10000"/>
                    <a:gd name="connsiteX53" fmla="*/ 4639 w 9893"/>
                    <a:gd name="connsiteY53" fmla="*/ 10000 h 10000"/>
                    <a:gd name="connsiteX54" fmla="*/ 4727 w 9893"/>
                    <a:gd name="connsiteY54" fmla="*/ 10000 h 10000"/>
                    <a:gd name="connsiteX55" fmla="*/ 5168 w 9893"/>
                    <a:gd name="connsiteY55" fmla="*/ 10000 h 10000"/>
                    <a:gd name="connsiteX56" fmla="*/ 5433 w 9893"/>
                    <a:gd name="connsiteY56" fmla="*/ 9880 h 10000"/>
                    <a:gd name="connsiteX57" fmla="*/ 5433 w 9893"/>
                    <a:gd name="connsiteY57" fmla="*/ 9880 h 10000"/>
                    <a:gd name="connsiteX58" fmla="*/ 9672 w 9893"/>
                    <a:gd name="connsiteY58" fmla="*/ 3215 h 10000"/>
                    <a:gd name="connsiteX59" fmla="*/ 9805 w 9893"/>
                    <a:gd name="connsiteY59" fmla="*/ 2857 h 10000"/>
                    <a:gd name="connsiteX60" fmla="*/ 9848 w 9893"/>
                    <a:gd name="connsiteY60" fmla="*/ 2739 h 10000"/>
                    <a:gd name="connsiteX61" fmla="*/ 9893 w 9893"/>
                    <a:gd name="connsiteY61" fmla="*/ 2381 h 10000"/>
                    <a:gd name="connsiteX62" fmla="*/ 9893 w 9893"/>
                    <a:gd name="connsiteY62" fmla="*/ 2381 h 10000"/>
                    <a:gd name="connsiteX63" fmla="*/ 9893 w 9893"/>
                    <a:gd name="connsiteY63" fmla="*/ 0 h 10000"/>
                    <a:gd name="connsiteX0" fmla="*/ 10004 w 10004"/>
                    <a:gd name="connsiteY0" fmla="*/ 0 h 10000"/>
                    <a:gd name="connsiteX1" fmla="*/ 9959 w 10004"/>
                    <a:gd name="connsiteY1" fmla="*/ 120 h 10000"/>
                    <a:gd name="connsiteX2" fmla="*/ 9959 w 10004"/>
                    <a:gd name="connsiteY2" fmla="*/ 120 h 10000"/>
                    <a:gd name="connsiteX3" fmla="*/ 9959 w 10004"/>
                    <a:gd name="connsiteY3" fmla="*/ 239 h 10000"/>
                    <a:gd name="connsiteX4" fmla="*/ 9959 w 10004"/>
                    <a:gd name="connsiteY4" fmla="*/ 239 h 10000"/>
                    <a:gd name="connsiteX5" fmla="*/ 9959 w 10004"/>
                    <a:gd name="connsiteY5" fmla="*/ 357 h 10000"/>
                    <a:gd name="connsiteX6" fmla="*/ 9915 w 10004"/>
                    <a:gd name="connsiteY6" fmla="*/ 477 h 10000"/>
                    <a:gd name="connsiteX7" fmla="*/ 9915 w 10004"/>
                    <a:gd name="connsiteY7" fmla="*/ 477 h 10000"/>
                    <a:gd name="connsiteX8" fmla="*/ 9870 w 10004"/>
                    <a:gd name="connsiteY8" fmla="*/ 596 h 10000"/>
                    <a:gd name="connsiteX9" fmla="*/ 9870 w 10004"/>
                    <a:gd name="connsiteY9" fmla="*/ 714 h 10000"/>
                    <a:gd name="connsiteX10" fmla="*/ 9825 w 10004"/>
                    <a:gd name="connsiteY10" fmla="*/ 714 h 10000"/>
                    <a:gd name="connsiteX11" fmla="*/ 9781 w 10004"/>
                    <a:gd name="connsiteY11" fmla="*/ 834 h 10000"/>
                    <a:gd name="connsiteX12" fmla="*/ 9781 w 10004"/>
                    <a:gd name="connsiteY12" fmla="*/ 834 h 10000"/>
                    <a:gd name="connsiteX13" fmla="*/ 9736 w 10004"/>
                    <a:gd name="connsiteY13" fmla="*/ 953 h 10000"/>
                    <a:gd name="connsiteX14" fmla="*/ 9692 w 10004"/>
                    <a:gd name="connsiteY14" fmla="*/ 953 h 10000"/>
                    <a:gd name="connsiteX15" fmla="*/ 5719 w 10004"/>
                    <a:gd name="connsiteY15" fmla="*/ 7143 h 10000"/>
                    <a:gd name="connsiteX16" fmla="*/ 5630 w 10004"/>
                    <a:gd name="connsiteY16" fmla="*/ 7261 h 10000"/>
                    <a:gd name="connsiteX17" fmla="*/ 5585 w 10004"/>
                    <a:gd name="connsiteY17" fmla="*/ 7380 h 10000"/>
                    <a:gd name="connsiteX18" fmla="*/ 5496 w 10004"/>
                    <a:gd name="connsiteY18" fmla="*/ 7380 h 10000"/>
                    <a:gd name="connsiteX19" fmla="*/ 5496 w 10004"/>
                    <a:gd name="connsiteY19" fmla="*/ 7380 h 10000"/>
                    <a:gd name="connsiteX20" fmla="*/ 5451 w 10004"/>
                    <a:gd name="connsiteY20" fmla="*/ 7501 h 10000"/>
                    <a:gd name="connsiteX21" fmla="*/ 5407 w 10004"/>
                    <a:gd name="connsiteY21" fmla="*/ 7501 h 10000"/>
                    <a:gd name="connsiteX22" fmla="*/ 5362 w 10004"/>
                    <a:gd name="connsiteY22" fmla="*/ 7501 h 10000"/>
                    <a:gd name="connsiteX23" fmla="*/ 5318 w 10004"/>
                    <a:gd name="connsiteY23" fmla="*/ 7501 h 10000"/>
                    <a:gd name="connsiteX24" fmla="*/ 5183 w 10004"/>
                    <a:gd name="connsiteY24" fmla="*/ 7619 h 10000"/>
                    <a:gd name="connsiteX25" fmla="*/ 5139 w 10004"/>
                    <a:gd name="connsiteY25" fmla="*/ 7619 h 10000"/>
                    <a:gd name="connsiteX26" fmla="*/ 5093 w 10004"/>
                    <a:gd name="connsiteY26" fmla="*/ 7619 h 10000"/>
                    <a:gd name="connsiteX27" fmla="*/ 5050 w 10004"/>
                    <a:gd name="connsiteY27" fmla="*/ 7619 h 10000"/>
                    <a:gd name="connsiteX28" fmla="*/ 5005 w 10004"/>
                    <a:gd name="connsiteY28" fmla="*/ 7619 h 10000"/>
                    <a:gd name="connsiteX29" fmla="*/ 4960 w 10004"/>
                    <a:gd name="connsiteY29" fmla="*/ 7619 h 10000"/>
                    <a:gd name="connsiteX30" fmla="*/ 4916 w 10004"/>
                    <a:gd name="connsiteY30" fmla="*/ 7619 h 10000"/>
                    <a:gd name="connsiteX31" fmla="*/ 4871 w 10004"/>
                    <a:gd name="connsiteY31" fmla="*/ 7619 h 10000"/>
                    <a:gd name="connsiteX32" fmla="*/ 4826 w 10004"/>
                    <a:gd name="connsiteY32" fmla="*/ 7619 h 10000"/>
                    <a:gd name="connsiteX33" fmla="*/ 4782 w 10004"/>
                    <a:gd name="connsiteY33" fmla="*/ 7619 h 10000"/>
                    <a:gd name="connsiteX34" fmla="*/ 4693 w 10004"/>
                    <a:gd name="connsiteY34" fmla="*/ 7501 h 10000"/>
                    <a:gd name="connsiteX35" fmla="*/ 4648 w 10004"/>
                    <a:gd name="connsiteY35" fmla="*/ 7501 h 10000"/>
                    <a:gd name="connsiteX36" fmla="*/ 4603 w 10004"/>
                    <a:gd name="connsiteY36" fmla="*/ 7501 h 10000"/>
                    <a:gd name="connsiteX37" fmla="*/ 4559 w 10004"/>
                    <a:gd name="connsiteY37" fmla="*/ 7501 h 10000"/>
                    <a:gd name="connsiteX38" fmla="*/ 4469 w 10004"/>
                    <a:gd name="connsiteY38" fmla="*/ 7380 h 10000"/>
                    <a:gd name="connsiteX39" fmla="*/ 4469 w 10004"/>
                    <a:gd name="connsiteY39" fmla="*/ 7380 h 10000"/>
                    <a:gd name="connsiteX40" fmla="*/ 4335 w 10004"/>
                    <a:gd name="connsiteY40" fmla="*/ 7143 h 10000"/>
                    <a:gd name="connsiteX41" fmla="*/ 318 w 10004"/>
                    <a:gd name="connsiteY41" fmla="*/ 953 h 10000"/>
                    <a:gd name="connsiteX42" fmla="*/ 15 w 10004"/>
                    <a:gd name="connsiteY42" fmla="*/ 265 h 10000"/>
                    <a:gd name="connsiteX43" fmla="*/ 6 w 10004"/>
                    <a:gd name="connsiteY43" fmla="*/ 2262 h 10000"/>
                    <a:gd name="connsiteX44" fmla="*/ 50 w 10004"/>
                    <a:gd name="connsiteY44" fmla="*/ 2620 h 10000"/>
                    <a:gd name="connsiteX45" fmla="*/ 95 w 10004"/>
                    <a:gd name="connsiteY45" fmla="*/ 2857 h 10000"/>
                    <a:gd name="connsiteX46" fmla="*/ 4335 w 10004"/>
                    <a:gd name="connsiteY46" fmla="*/ 9643 h 10000"/>
                    <a:gd name="connsiteX47" fmla="*/ 4335 w 10004"/>
                    <a:gd name="connsiteY47" fmla="*/ 9643 h 10000"/>
                    <a:gd name="connsiteX48" fmla="*/ 4335 w 10004"/>
                    <a:gd name="connsiteY48" fmla="*/ 9643 h 10000"/>
                    <a:gd name="connsiteX49" fmla="*/ 4335 w 10004"/>
                    <a:gd name="connsiteY49" fmla="*/ 9643 h 10000"/>
                    <a:gd name="connsiteX50" fmla="*/ 4425 w 10004"/>
                    <a:gd name="connsiteY50" fmla="*/ 9761 h 10000"/>
                    <a:gd name="connsiteX51" fmla="*/ 4425 w 10004"/>
                    <a:gd name="connsiteY51" fmla="*/ 9761 h 10000"/>
                    <a:gd name="connsiteX52" fmla="*/ 4693 w 10004"/>
                    <a:gd name="connsiteY52" fmla="*/ 10000 h 10000"/>
                    <a:gd name="connsiteX53" fmla="*/ 4693 w 10004"/>
                    <a:gd name="connsiteY53" fmla="*/ 10000 h 10000"/>
                    <a:gd name="connsiteX54" fmla="*/ 4782 w 10004"/>
                    <a:gd name="connsiteY54" fmla="*/ 10000 h 10000"/>
                    <a:gd name="connsiteX55" fmla="*/ 5228 w 10004"/>
                    <a:gd name="connsiteY55" fmla="*/ 10000 h 10000"/>
                    <a:gd name="connsiteX56" fmla="*/ 5496 w 10004"/>
                    <a:gd name="connsiteY56" fmla="*/ 9880 h 10000"/>
                    <a:gd name="connsiteX57" fmla="*/ 5496 w 10004"/>
                    <a:gd name="connsiteY57" fmla="*/ 9880 h 10000"/>
                    <a:gd name="connsiteX58" fmla="*/ 9781 w 10004"/>
                    <a:gd name="connsiteY58" fmla="*/ 3215 h 10000"/>
                    <a:gd name="connsiteX59" fmla="*/ 9915 w 10004"/>
                    <a:gd name="connsiteY59" fmla="*/ 2857 h 10000"/>
                    <a:gd name="connsiteX60" fmla="*/ 9959 w 10004"/>
                    <a:gd name="connsiteY60" fmla="*/ 2739 h 10000"/>
                    <a:gd name="connsiteX61" fmla="*/ 10004 w 10004"/>
                    <a:gd name="connsiteY61" fmla="*/ 2381 h 10000"/>
                    <a:gd name="connsiteX62" fmla="*/ 10004 w 10004"/>
                    <a:gd name="connsiteY62" fmla="*/ 2381 h 10000"/>
                    <a:gd name="connsiteX63" fmla="*/ 10004 w 10004"/>
                    <a:gd name="connsiteY6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4" h="10000">
                      <a:moveTo>
                        <a:pt x="10004" y="0"/>
                      </a:moveTo>
                      <a:cubicBezTo>
                        <a:pt x="9989" y="39"/>
                        <a:pt x="9974" y="81"/>
                        <a:pt x="9959" y="120"/>
                      </a:cubicBezTo>
                      <a:lnTo>
                        <a:pt x="9959" y="120"/>
                      </a:lnTo>
                      <a:lnTo>
                        <a:pt x="9959" y="239"/>
                      </a:lnTo>
                      <a:lnTo>
                        <a:pt x="9959" y="239"/>
                      </a:lnTo>
                      <a:lnTo>
                        <a:pt x="9959" y="357"/>
                      </a:lnTo>
                      <a:cubicBezTo>
                        <a:pt x="9944" y="397"/>
                        <a:pt x="9930" y="437"/>
                        <a:pt x="9915" y="477"/>
                      </a:cubicBezTo>
                      <a:lnTo>
                        <a:pt x="9915" y="477"/>
                      </a:lnTo>
                      <a:cubicBezTo>
                        <a:pt x="9900" y="516"/>
                        <a:pt x="9885" y="557"/>
                        <a:pt x="9870" y="596"/>
                      </a:cubicBezTo>
                      <a:lnTo>
                        <a:pt x="9870" y="714"/>
                      </a:lnTo>
                      <a:lnTo>
                        <a:pt x="9825" y="714"/>
                      </a:lnTo>
                      <a:cubicBezTo>
                        <a:pt x="9810" y="755"/>
                        <a:pt x="9796" y="794"/>
                        <a:pt x="9781" y="834"/>
                      </a:cubicBezTo>
                      <a:lnTo>
                        <a:pt x="9781" y="834"/>
                      </a:lnTo>
                      <a:cubicBezTo>
                        <a:pt x="9766" y="873"/>
                        <a:pt x="9751" y="914"/>
                        <a:pt x="9736" y="953"/>
                      </a:cubicBezTo>
                      <a:lnTo>
                        <a:pt x="9692" y="953"/>
                      </a:lnTo>
                      <a:lnTo>
                        <a:pt x="5719" y="7143"/>
                      </a:lnTo>
                      <a:cubicBezTo>
                        <a:pt x="5675" y="7261"/>
                        <a:pt x="5630" y="7261"/>
                        <a:pt x="5630" y="7261"/>
                      </a:cubicBezTo>
                      <a:cubicBezTo>
                        <a:pt x="5615" y="7300"/>
                        <a:pt x="5600" y="7341"/>
                        <a:pt x="5585" y="7380"/>
                      </a:cubicBezTo>
                      <a:lnTo>
                        <a:pt x="5496" y="7380"/>
                      </a:lnTo>
                      <a:lnTo>
                        <a:pt x="5496" y="7380"/>
                      </a:lnTo>
                      <a:cubicBezTo>
                        <a:pt x="5481" y="7421"/>
                        <a:pt x="5465" y="7460"/>
                        <a:pt x="5451" y="7501"/>
                      </a:cubicBezTo>
                      <a:lnTo>
                        <a:pt x="5407" y="7501"/>
                      </a:lnTo>
                      <a:lnTo>
                        <a:pt x="5362" y="7501"/>
                      </a:lnTo>
                      <a:lnTo>
                        <a:pt x="5318" y="7501"/>
                      </a:lnTo>
                      <a:cubicBezTo>
                        <a:pt x="5272" y="7619"/>
                        <a:pt x="5228" y="7619"/>
                        <a:pt x="5183" y="7619"/>
                      </a:cubicBezTo>
                      <a:lnTo>
                        <a:pt x="5139" y="7619"/>
                      </a:lnTo>
                      <a:lnTo>
                        <a:pt x="5093" y="7619"/>
                      </a:lnTo>
                      <a:lnTo>
                        <a:pt x="5050" y="7619"/>
                      </a:lnTo>
                      <a:lnTo>
                        <a:pt x="5005" y="7619"/>
                      </a:lnTo>
                      <a:lnTo>
                        <a:pt x="4960" y="7619"/>
                      </a:lnTo>
                      <a:lnTo>
                        <a:pt x="4916" y="7619"/>
                      </a:lnTo>
                      <a:lnTo>
                        <a:pt x="4871" y="7619"/>
                      </a:lnTo>
                      <a:lnTo>
                        <a:pt x="4826" y="7619"/>
                      </a:lnTo>
                      <a:lnTo>
                        <a:pt x="4782" y="7619"/>
                      </a:lnTo>
                      <a:cubicBezTo>
                        <a:pt x="4737" y="7619"/>
                        <a:pt x="4737" y="7501"/>
                        <a:pt x="4693" y="7501"/>
                      </a:cubicBezTo>
                      <a:lnTo>
                        <a:pt x="4648" y="7501"/>
                      </a:lnTo>
                      <a:lnTo>
                        <a:pt x="4603" y="7501"/>
                      </a:lnTo>
                      <a:lnTo>
                        <a:pt x="4559" y="7501"/>
                      </a:lnTo>
                      <a:cubicBezTo>
                        <a:pt x="4559" y="7380"/>
                        <a:pt x="4514" y="7380"/>
                        <a:pt x="4469" y="7380"/>
                      </a:cubicBezTo>
                      <a:lnTo>
                        <a:pt x="4469" y="7380"/>
                      </a:lnTo>
                      <a:cubicBezTo>
                        <a:pt x="4425" y="7261"/>
                        <a:pt x="4380" y="7261"/>
                        <a:pt x="4335" y="7143"/>
                      </a:cubicBezTo>
                      <a:cubicBezTo>
                        <a:pt x="2996" y="5079"/>
                        <a:pt x="1104" y="2058"/>
                        <a:pt x="318" y="953"/>
                      </a:cubicBezTo>
                      <a:cubicBezTo>
                        <a:pt x="84" y="623"/>
                        <a:pt x="33" y="789"/>
                        <a:pt x="15" y="265"/>
                      </a:cubicBezTo>
                      <a:cubicBezTo>
                        <a:pt x="-8" y="-401"/>
                        <a:pt x="0" y="1870"/>
                        <a:pt x="6" y="2262"/>
                      </a:cubicBezTo>
                      <a:cubicBezTo>
                        <a:pt x="12" y="2655"/>
                        <a:pt x="35" y="2500"/>
                        <a:pt x="50" y="2620"/>
                      </a:cubicBezTo>
                      <a:cubicBezTo>
                        <a:pt x="66" y="2699"/>
                        <a:pt x="80" y="2779"/>
                        <a:pt x="95" y="2857"/>
                      </a:cubicBezTo>
                      <a:cubicBezTo>
                        <a:pt x="809" y="4028"/>
                        <a:pt x="3628" y="8512"/>
                        <a:pt x="4335" y="9643"/>
                      </a:cubicBezTo>
                      <a:lnTo>
                        <a:pt x="4335" y="9643"/>
                      </a:lnTo>
                      <a:lnTo>
                        <a:pt x="4335" y="9643"/>
                      </a:lnTo>
                      <a:lnTo>
                        <a:pt x="4335" y="9643"/>
                      </a:lnTo>
                      <a:cubicBezTo>
                        <a:pt x="4366" y="9682"/>
                        <a:pt x="4395" y="9722"/>
                        <a:pt x="4425" y="9761"/>
                      </a:cubicBezTo>
                      <a:lnTo>
                        <a:pt x="4425" y="9761"/>
                      </a:lnTo>
                      <a:lnTo>
                        <a:pt x="4693" y="10000"/>
                      </a:lnTo>
                      <a:lnTo>
                        <a:pt x="4693" y="10000"/>
                      </a:lnTo>
                      <a:lnTo>
                        <a:pt x="4782" y="10000"/>
                      </a:lnTo>
                      <a:lnTo>
                        <a:pt x="5228" y="10000"/>
                      </a:lnTo>
                      <a:lnTo>
                        <a:pt x="5496" y="9880"/>
                      </a:lnTo>
                      <a:lnTo>
                        <a:pt x="5496" y="9880"/>
                      </a:lnTo>
                      <a:lnTo>
                        <a:pt x="9781" y="3215"/>
                      </a:lnTo>
                      <a:lnTo>
                        <a:pt x="9915" y="2857"/>
                      </a:lnTo>
                      <a:cubicBezTo>
                        <a:pt x="9930" y="2818"/>
                        <a:pt x="9944" y="2779"/>
                        <a:pt x="9959" y="2739"/>
                      </a:cubicBezTo>
                      <a:cubicBezTo>
                        <a:pt x="9974" y="2620"/>
                        <a:pt x="9989" y="2500"/>
                        <a:pt x="10004" y="2381"/>
                      </a:cubicBezTo>
                      <a:lnTo>
                        <a:pt x="10004" y="2381"/>
                      </a:lnTo>
                      <a:lnTo>
                        <a:pt x="1000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8" name="Group 187">
                  <a:extLst>
                    <a:ext uri="{FF2B5EF4-FFF2-40B4-BE49-F238E27FC236}">
                      <a16:creationId xmlns:a16="http://schemas.microsoft.com/office/drawing/2014/main" id="{6B5C0796-210A-44C2-9AC5-1E9B4A4B2B42}"/>
                    </a:ext>
                  </a:extLst>
                </p:cNvPr>
                <p:cNvGrpSpPr/>
                <p:nvPr/>
              </p:nvGrpSpPr>
              <p:grpSpPr>
                <a:xfrm>
                  <a:off x="984098" y="1283520"/>
                  <a:ext cx="1758806" cy="1007899"/>
                  <a:chOff x="984098" y="1283520"/>
                  <a:chExt cx="1758806" cy="1007899"/>
                </a:xfrm>
              </p:grpSpPr>
              <p:sp>
                <p:nvSpPr>
                  <p:cNvPr id="189" name="Freeform 391">
                    <a:extLst>
                      <a:ext uri="{FF2B5EF4-FFF2-40B4-BE49-F238E27FC236}">
                        <a16:creationId xmlns:a16="http://schemas.microsoft.com/office/drawing/2014/main" id="{6E25CCAD-088F-43F4-8B70-8938A3F4B302}"/>
                      </a:ext>
                    </a:extLst>
                  </p:cNvPr>
                  <p:cNvSpPr>
                    <a:spLocks noChangeAspect="1"/>
                  </p:cNvSpPr>
                  <p:nvPr/>
                </p:nvSpPr>
                <p:spPr bwMode="auto">
                  <a:xfrm>
                    <a:off x="984098" y="1283520"/>
                    <a:ext cx="1758806" cy="1007899"/>
                  </a:xfrm>
                  <a:custGeom>
                    <a:avLst/>
                    <a:gdLst>
                      <a:gd name="T0" fmla="*/ 206 w 212"/>
                      <a:gd name="T1" fmla="*/ 55 h 122"/>
                      <a:gd name="T2" fmla="*/ 206 w 212"/>
                      <a:gd name="T3" fmla="*/ 67 h 122"/>
                      <a:gd name="T4" fmla="*/ 116 w 212"/>
                      <a:gd name="T5" fmla="*/ 119 h 122"/>
                      <a:gd name="T6" fmla="*/ 96 w 212"/>
                      <a:gd name="T7" fmla="*/ 119 h 122"/>
                      <a:gd name="T8" fmla="*/ 6 w 212"/>
                      <a:gd name="T9" fmla="*/ 67 h 122"/>
                      <a:gd name="T10" fmla="*/ 6 w 212"/>
                      <a:gd name="T11" fmla="*/ 55 h 122"/>
                      <a:gd name="T12" fmla="*/ 95 w 212"/>
                      <a:gd name="T13" fmla="*/ 3 h 122"/>
                      <a:gd name="T14" fmla="*/ 116 w 212"/>
                      <a:gd name="T15" fmla="*/ 3 h 122"/>
                      <a:gd name="T16" fmla="*/ 206 w 212"/>
                      <a:gd name="T17"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2">
                        <a:moveTo>
                          <a:pt x="206" y="55"/>
                        </a:moveTo>
                        <a:cubicBezTo>
                          <a:pt x="212" y="58"/>
                          <a:pt x="212" y="64"/>
                          <a:pt x="206" y="67"/>
                        </a:cubicBezTo>
                        <a:cubicBezTo>
                          <a:pt x="176" y="84"/>
                          <a:pt x="146" y="101"/>
                          <a:pt x="116" y="119"/>
                        </a:cubicBezTo>
                        <a:cubicBezTo>
                          <a:pt x="111" y="122"/>
                          <a:pt x="101" y="122"/>
                          <a:pt x="96" y="119"/>
                        </a:cubicBezTo>
                        <a:cubicBezTo>
                          <a:pt x="66" y="101"/>
                          <a:pt x="36" y="84"/>
                          <a:pt x="6" y="67"/>
                        </a:cubicBezTo>
                        <a:cubicBezTo>
                          <a:pt x="0" y="64"/>
                          <a:pt x="0" y="58"/>
                          <a:pt x="6" y="55"/>
                        </a:cubicBezTo>
                        <a:cubicBezTo>
                          <a:pt x="35" y="37"/>
                          <a:pt x="65" y="20"/>
                          <a:pt x="95" y="3"/>
                        </a:cubicBezTo>
                        <a:cubicBezTo>
                          <a:pt x="101" y="0"/>
                          <a:pt x="110" y="0"/>
                          <a:pt x="116" y="3"/>
                        </a:cubicBezTo>
                        <a:cubicBezTo>
                          <a:pt x="146" y="20"/>
                          <a:pt x="176" y="37"/>
                          <a:pt x="206" y="5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390">
                    <a:extLst>
                      <a:ext uri="{FF2B5EF4-FFF2-40B4-BE49-F238E27FC236}">
                        <a16:creationId xmlns:a16="http://schemas.microsoft.com/office/drawing/2014/main" id="{40A39937-1F76-493F-B3A7-AB34CD8DB795}"/>
                      </a:ext>
                    </a:extLst>
                  </p:cNvPr>
                  <p:cNvSpPr>
                    <a:spLocks noChangeAspect="1"/>
                  </p:cNvSpPr>
                  <p:nvPr/>
                </p:nvSpPr>
                <p:spPr bwMode="auto">
                  <a:xfrm>
                    <a:off x="1141965" y="1346411"/>
                    <a:ext cx="1474125" cy="850456"/>
                  </a:xfrm>
                  <a:custGeom>
                    <a:avLst/>
                    <a:gdLst>
                      <a:gd name="T0" fmla="*/ 4 w 230"/>
                      <a:gd name="T1" fmla="*/ 70 h 133"/>
                      <a:gd name="T2" fmla="*/ 11 w 230"/>
                      <a:gd name="T3" fmla="*/ 57 h 133"/>
                      <a:gd name="T4" fmla="*/ 85 w 230"/>
                      <a:gd name="T5" fmla="*/ 14 h 133"/>
                      <a:gd name="T6" fmla="*/ 101 w 230"/>
                      <a:gd name="T7" fmla="*/ 5 h 133"/>
                      <a:gd name="T8" fmla="*/ 124 w 230"/>
                      <a:gd name="T9" fmla="*/ 4 h 133"/>
                      <a:gd name="T10" fmla="*/ 128 w 230"/>
                      <a:gd name="T11" fmla="*/ 5 h 133"/>
                      <a:gd name="T12" fmla="*/ 148 w 230"/>
                      <a:gd name="T13" fmla="*/ 17 h 133"/>
                      <a:gd name="T14" fmla="*/ 214 w 230"/>
                      <a:gd name="T15" fmla="*/ 55 h 133"/>
                      <a:gd name="T16" fmla="*/ 221 w 230"/>
                      <a:gd name="T17" fmla="*/ 59 h 133"/>
                      <a:gd name="T18" fmla="*/ 225 w 230"/>
                      <a:gd name="T19" fmla="*/ 63 h 133"/>
                      <a:gd name="T20" fmla="*/ 215 w 230"/>
                      <a:gd name="T21" fmla="*/ 79 h 133"/>
                      <a:gd name="T22" fmla="*/ 135 w 230"/>
                      <a:gd name="T23" fmla="*/ 126 h 133"/>
                      <a:gd name="T24" fmla="*/ 113 w 230"/>
                      <a:gd name="T25" fmla="*/ 132 h 133"/>
                      <a:gd name="T26" fmla="*/ 94 w 230"/>
                      <a:gd name="T27" fmla="*/ 125 h 133"/>
                      <a:gd name="T28" fmla="*/ 16 w 230"/>
                      <a:gd name="T29" fmla="*/ 80 h 133"/>
                      <a:gd name="T30" fmla="*/ 10 w 230"/>
                      <a:gd name="T31" fmla="*/ 77 h 133"/>
                      <a:gd name="T32" fmla="*/ 6 w 230"/>
                      <a:gd name="T33" fmla="*/ 73 h 133"/>
                      <a:gd name="T34" fmla="*/ 4 w 230"/>
                      <a:gd name="T3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33">
                        <a:moveTo>
                          <a:pt x="4" y="70"/>
                        </a:moveTo>
                        <a:cubicBezTo>
                          <a:pt x="4" y="70"/>
                          <a:pt x="0" y="63"/>
                          <a:pt x="11" y="57"/>
                        </a:cubicBezTo>
                        <a:cubicBezTo>
                          <a:pt x="22" y="50"/>
                          <a:pt x="85" y="14"/>
                          <a:pt x="85" y="14"/>
                        </a:cubicBezTo>
                        <a:cubicBezTo>
                          <a:pt x="101" y="5"/>
                          <a:pt x="101" y="5"/>
                          <a:pt x="101" y="5"/>
                        </a:cubicBezTo>
                        <a:cubicBezTo>
                          <a:pt x="101" y="5"/>
                          <a:pt x="111" y="0"/>
                          <a:pt x="124" y="4"/>
                        </a:cubicBezTo>
                        <a:cubicBezTo>
                          <a:pt x="124" y="4"/>
                          <a:pt x="125" y="4"/>
                          <a:pt x="128" y="5"/>
                        </a:cubicBezTo>
                        <a:cubicBezTo>
                          <a:pt x="131" y="6"/>
                          <a:pt x="148" y="17"/>
                          <a:pt x="148" y="17"/>
                        </a:cubicBezTo>
                        <a:cubicBezTo>
                          <a:pt x="214" y="55"/>
                          <a:pt x="214" y="55"/>
                          <a:pt x="214" y="55"/>
                        </a:cubicBezTo>
                        <a:cubicBezTo>
                          <a:pt x="221" y="59"/>
                          <a:pt x="221" y="59"/>
                          <a:pt x="221" y="59"/>
                        </a:cubicBezTo>
                        <a:cubicBezTo>
                          <a:pt x="221" y="59"/>
                          <a:pt x="224" y="61"/>
                          <a:pt x="225" y="63"/>
                        </a:cubicBezTo>
                        <a:cubicBezTo>
                          <a:pt x="226" y="65"/>
                          <a:pt x="230" y="72"/>
                          <a:pt x="215" y="79"/>
                        </a:cubicBezTo>
                        <a:cubicBezTo>
                          <a:pt x="135" y="126"/>
                          <a:pt x="135" y="126"/>
                          <a:pt x="135" y="126"/>
                        </a:cubicBezTo>
                        <a:cubicBezTo>
                          <a:pt x="135" y="126"/>
                          <a:pt x="127" y="133"/>
                          <a:pt x="113" y="132"/>
                        </a:cubicBezTo>
                        <a:cubicBezTo>
                          <a:pt x="113" y="132"/>
                          <a:pt x="105" y="133"/>
                          <a:pt x="94" y="125"/>
                        </a:cubicBezTo>
                        <a:cubicBezTo>
                          <a:pt x="16" y="80"/>
                          <a:pt x="16" y="80"/>
                          <a:pt x="16" y="80"/>
                        </a:cubicBezTo>
                        <a:cubicBezTo>
                          <a:pt x="10" y="77"/>
                          <a:pt x="10" y="77"/>
                          <a:pt x="10" y="77"/>
                        </a:cubicBezTo>
                        <a:cubicBezTo>
                          <a:pt x="10" y="77"/>
                          <a:pt x="7" y="75"/>
                          <a:pt x="6" y="73"/>
                        </a:cubicBezTo>
                        <a:cubicBezTo>
                          <a:pt x="6" y="73"/>
                          <a:pt x="4" y="72"/>
                          <a:pt x="4" y="7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86" name="Freeform 35">
                <a:extLst>
                  <a:ext uri="{FF2B5EF4-FFF2-40B4-BE49-F238E27FC236}">
                    <a16:creationId xmlns:a16="http://schemas.microsoft.com/office/drawing/2014/main" id="{1A3B50E1-2F1E-458A-B855-6AB3CDCB429B}"/>
                  </a:ext>
                </a:extLst>
              </p:cNvPr>
              <p:cNvSpPr>
                <a:spLocks noChangeAspect="1"/>
              </p:cNvSpPr>
              <p:nvPr/>
            </p:nvSpPr>
            <p:spPr bwMode="auto">
              <a:xfrm>
                <a:off x="11725621" y="3298765"/>
                <a:ext cx="1053544" cy="1919119"/>
              </a:xfrm>
              <a:custGeom>
                <a:avLst/>
                <a:gdLst>
                  <a:gd name="T0" fmla="*/ 173 w 173"/>
                  <a:gd name="T1" fmla="*/ 265 h 316"/>
                  <a:gd name="T2" fmla="*/ 173 w 173"/>
                  <a:gd name="T3" fmla="*/ 0 h 316"/>
                  <a:gd name="T4" fmla="*/ 87 w 173"/>
                  <a:gd name="T5" fmla="*/ 0 h 316"/>
                  <a:gd name="T6" fmla="*/ 0 w 173"/>
                  <a:gd name="T7" fmla="*/ 0 h 316"/>
                  <a:gd name="T8" fmla="*/ 0 w 173"/>
                  <a:gd name="T9" fmla="*/ 265 h 316"/>
                  <a:gd name="T10" fmla="*/ 2 w 173"/>
                  <a:gd name="T11" fmla="*/ 267 h 316"/>
                  <a:gd name="T12" fmla="*/ 84 w 173"/>
                  <a:gd name="T13" fmla="*/ 315 h 316"/>
                  <a:gd name="T14" fmla="*/ 89 w 173"/>
                  <a:gd name="T15" fmla="*/ 315 h 316"/>
                  <a:gd name="T16" fmla="*/ 171 w 173"/>
                  <a:gd name="T17" fmla="*/ 267 h 316"/>
                  <a:gd name="T18" fmla="*/ 173 w 173"/>
                  <a:gd name="T19" fmla="*/ 26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16">
                    <a:moveTo>
                      <a:pt x="173" y="265"/>
                    </a:moveTo>
                    <a:cubicBezTo>
                      <a:pt x="173" y="0"/>
                      <a:pt x="173" y="0"/>
                      <a:pt x="173" y="0"/>
                    </a:cubicBezTo>
                    <a:cubicBezTo>
                      <a:pt x="87" y="0"/>
                      <a:pt x="87" y="0"/>
                      <a:pt x="87" y="0"/>
                    </a:cubicBezTo>
                    <a:cubicBezTo>
                      <a:pt x="0" y="0"/>
                      <a:pt x="0" y="0"/>
                      <a:pt x="0" y="0"/>
                    </a:cubicBezTo>
                    <a:cubicBezTo>
                      <a:pt x="0" y="265"/>
                      <a:pt x="0" y="265"/>
                      <a:pt x="0" y="265"/>
                    </a:cubicBezTo>
                    <a:cubicBezTo>
                      <a:pt x="0" y="266"/>
                      <a:pt x="1" y="267"/>
                      <a:pt x="2" y="267"/>
                    </a:cubicBezTo>
                    <a:cubicBezTo>
                      <a:pt x="84" y="315"/>
                      <a:pt x="84" y="315"/>
                      <a:pt x="84" y="315"/>
                    </a:cubicBezTo>
                    <a:cubicBezTo>
                      <a:pt x="86" y="316"/>
                      <a:pt x="87" y="316"/>
                      <a:pt x="89" y="315"/>
                    </a:cubicBezTo>
                    <a:cubicBezTo>
                      <a:pt x="171" y="267"/>
                      <a:pt x="171" y="267"/>
                      <a:pt x="171" y="267"/>
                    </a:cubicBezTo>
                    <a:cubicBezTo>
                      <a:pt x="172" y="267"/>
                      <a:pt x="173" y="266"/>
                      <a:pt x="173" y="265"/>
                    </a:cubicBezTo>
                    <a:close/>
                  </a:path>
                </a:pathLst>
              </a:custGeom>
              <a:gradFill flip="none" rotWithShape="1">
                <a:gsLst>
                  <a:gs pos="69000">
                    <a:schemeClr val="bg1">
                      <a:lumMod val="85000"/>
                      <a:alpha val="33000"/>
                    </a:schemeClr>
                  </a:gs>
                  <a:gs pos="100000">
                    <a:schemeClr val="bg1">
                      <a:lumMod val="85000"/>
                    </a:schemeClr>
                  </a:gs>
                  <a:gs pos="14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7" name="TextBox 176">
              <a:extLst>
                <a:ext uri="{FF2B5EF4-FFF2-40B4-BE49-F238E27FC236}">
                  <a16:creationId xmlns:a16="http://schemas.microsoft.com/office/drawing/2014/main" id="{42C2585C-ABBB-4860-B3C0-3CF816E1BEE9}"/>
                </a:ext>
              </a:extLst>
            </p:cNvPr>
            <p:cNvSpPr txBox="1"/>
            <p:nvPr/>
          </p:nvSpPr>
          <p:spPr>
            <a:xfrm>
              <a:off x="8327066" y="2056012"/>
              <a:ext cx="2900558" cy="646331"/>
            </a:xfrm>
            <a:prstGeom prst="rect">
              <a:avLst/>
            </a:prstGeom>
            <a:noFill/>
          </p:spPr>
          <p:txBody>
            <a:bodyPr wrap="square" rtlCol="0">
              <a:spAutoFit/>
            </a:bodyPr>
            <a:lstStyle>
              <a:defPPr>
                <a:defRPr lang="en-US"/>
              </a:defPPr>
              <a:lvl1pPr algn="ctr">
                <a:defRPr b="1">
                  <a:solidFill>
                    <a:schemeClr val="tx1">
                      <a:lumMod val="65000"/>
                      <a:lumOff val="35000"/>
                    </a:schemeClr>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Insurance Companies, Depository  </a:t>
              </a:r>
            </a:p>
          </p:txBody>
        </p:sp>
      </p:grpSp>
      <p:sp>
        <p:nvSpPr>
          <p:cNvPr id="4" name="TextBox 3">
            <a:extLst>
              <a:ext uri="{FF2B5EF4-FFF2-40B4-BE49-F238E27FC236}">
                <a16:creationId xmlns:a16="http://schemas.microsoft.com/office/drawing/2014/main" id="{076C8133-0500-486D-8032-9DA4DA3F6061}"/>
              </a:ext>
            </a:extLst>
          </p:cNvPr>
          <p:cNvSpPr txBox="1"/>
          <p:nvPr/>
        </p:nvSpPr>
        <p:spPr>
          <a:xfrm>
            <a:off x="1083225" y="3035763"/>
            <a:ext cx="1326005"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16</a:t>
            </a:r>
          </a:p>
        </p:txBody>
      </p:sp>
      <p:sp>
        <p:nvSpPr>
          <p:cNvPr id="283" name="TextBox 282">
            <a:extLst>
              <a:ext uri="{FF2B5EF4-FFF2-40B4-BE49-F238E27FC236}">
                <a16:creationId xmlns:a16="http://schemas.microsoft.com/office/drawing/2014/main" id="{B9761F89-2F8A-4AE4-A7F1-FF0A8DFE983F}"/>
              </a:ext>
            </a:extLst>
          </p:cNvPr>
          <p:cNvSpPr txBox="1"/>
          <p:nvPr/>
        </p:nvSpPr>
        <p:spPr>
          <a:xfrm>
            <a:off x="80968" y="4594715"/>
            <a:ext cx="831867"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12</a:t>
            </a:r>
          </a:p>
        </p:txBody>
      </p:sp>
      <p:sp>
        <p:nvSpPr>
          <p:cNvPr id="285" name="TextBox 284">
            <a:extLst>
              <a:ext uri="{FF2B5EF4-FFF2-40B4-BE49-F238E27FC236}">
                <a16:creationId xmlns:a16="http://schemas.microsoft.com/office/drawing/2014/main" id="{4969692D-6F79-4B25-B542-6D6D6447D5DA}"/>
              </a:ext>
            </a:extLst>
          </p:cNvPr>
          <p:cNvSpPr txBox="1"/>
          <p:nvPr/>
        </p:nvSpPr>
        <p:spPr>
          <a:xfrm>
            <a:off x="1373412" y="4594715"/>
            <a:ext cx="678885"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3</a:t>
            </a:r>
          </a:p>
        </p:txBody>
      </p:sp>
      <p:sp>
        <p:nvSpPr>
          <p:cNvPr id="287" name="TextBox 286">
            <a:extLst>
              <a:ext uri="{FF2B5EF4-FFF2-40B4-BE49-F238E27FC236}">
                <a16:creationId xmlns:a16="http://schemas.microsoft.com/office/drawing/2014/main" id="{D2AB1E74-D657-4FDC-B7D4-48E7DD4063B0}"/>
              </a:ext>
            </a:extLst>
          </p:cNvPr>
          <p:cNvSpPr txBox="1"/>
          <p:nvPr/>
        </p:nvSpPr>
        <p:spPr>
          <a:xfrm>
            <a:off x="2543897" y="4594715"/>
            <a:ext cx="678885"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1</a:t>
            </a:r>
          </a:p>
        </p:txBody>
      </p:sp>
      <p:sp>
        <p:nvSpPr>
          <p:cNvPr id="289" name="TextBox 288">
            <a:extLst>
              <a:ext uri="{FF2B5EF4-FFF2-40B4-BE49-F238E27FC236}">
                <a16:creationId xmlns:a16="http://schemas.microsoft.com/office/drawing/2014/main" id="{F83505AE-B866-4615-A8B1-A0EA6FF961C4}"/>
              </a:ext>
            </a:extLst>
          </p:cNvPr>
          <p:cNvSpPr txBox="1"/>
          <p:nvPr/>
        </p:nvSpPr>
        <p:spPr>
          <a:xfrm>
            <a:off x="927329" y="3673571"/>
            <a:ext cx="16377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Shareholders</a:t>
            </a:r>
          </a:p>
        </p:txBody>
      </p:sp>
      <p:sp>
        <p:nvSpPr>
          <p:cNvPr id="291" name="TextBox 290">
            <a:extLst>
              <a:ext uri="{FF2B5EF4-FFF2-40B4-BE49-F238E27FC236}">
                <a16:creationId xmlns:a16="http://schemas.microsoft.com/office/drawing/2014/main" id="{CFA92AA8-476A-4BF0-92DA-CEE471BF7696}"/>
              </a:ext>
            </a:extLst>
          </p:cNvPr>
          <p:cNvSpPr txBox="1"/>
          <p:nvPr/>
        </p:nvSpPr>
        <p:spPr>
          <a:xfrm>
            <a:off x="1073060" y="3958185"/>
            <a:ext cx="1326005"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a:t>
            </a:r>
          </a:p>
        </p:txBody>
      </p:sp>
      <p:sp>
        <p:nvSpPr>
          <p:cNvPr id="293" name="TextBox 292">
            <a:extLst>
              <a:ext uri="{FF2B5EF4-FFF2-40B4-BE49-F238E27FC236}">
                <a16:creationId xmlns:a16="http://schemas.microsoft.com/office/drawing/2014/main" id="{41E488B0-C20E-4F8C-93A0-F5D31385AE9A}"/>
              </a:ext>
            </a:extLst>
          </p:cNvPr>
          <p:cNvSpPr txBox="1"/>
          <p:nvPr/>
        </p:nvSpPr>
        <p:spPr>
          <a:xfrm>
            <a:off x="-262884" y="5250058"/>
            <a:ext cx="16377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Banks</a:t>
            </a:r>
          </a:p>
        </p:txBody>
      </p:sp>
      <p:sp>
        <p:nvSpPr>
          <p:cNvPr id="295" name="TextBox 294">
            <a:extLst>
              <a:ext uri="{FF2B5EF4-FFF2-40B4-BE49-F238E27FC236}">
                <a16:creationId xmlns:a16="http://schemas.microsoft.com/office/drawing/2014/main" id="{05A2778F-E6CF-4594-9DED-F512F95616B7}"/>
              </a:ext>
            </a:extLst>
          </p:cNvPr>
          <p:cNvSpPr txBox="1"/>
          <p:nvPr/>
        </p:nvSpPr>
        <p:spPr>
          <a:xfrm>
            <a:off x="900779" y="5250058"/>
            <a:ext cx="16377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Insurance Companies </a:t>
            </a:r>
          </a:p>
        </p:txBody>
      </p:sp>
      <p:sp>
        <p:nvSpPr>
          <p:cNvPr id="297" name="TextBox 296">
            <a:extLst>
              <a:ext uri="{FF2B5EF4-FFF2-40B4-BE49-F238E27FC236}">
                <a16:creationId xmlns:a16="http://schemas.microsoft.com/office/drawing/2014/main" id="{1ACE8B0F-40DF-4A56-9AFF-F7FB9F2BAF5B}"/>
              </a:ext>
            </a:extLst>
          </p:cNvPr>
          <p:cNvSpPr txBox="1"/>
          <p:nvPr/>
        </p:nvSpPr>
        <p:spPr>
          <a:xfrm>
            <a:off x="2064441" y="5250058"/>
            <a:ext cx="16377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rPr>
              <a:t>Depository</a:t>
            </a:r>
          </a:p>
        </p:txBody>
      </p:sp>
      <p:sp>
        <p:nvSpPr>
          <p:cNvPr id="299" name="TextBox 298">
            <a:extLst>
              <a:ext uri="{FF2B5EF4-FFF2-40B4-BE49-F238E27FC236}">
                <a16:creationId xmlns:a16="http://schemas.microsoft.com/office/drawing/2014/main" id="{2509B851-BC6A-4CA3-A46B-6ABA1341305A}"/>
              </a:ext>
            </a:extLst>
          </p:cNvPr>
          <p:cNvSpPr txBox="1"/>
          <p:nvPr/>
        </p:nvSpPr>
        <p:spPr>
          <a:xfrm>
            <a:off x="799765" y="4594715"/>
            <a:ext cx="624668"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a:t>
            </a:r>
          </a:p>
        </p:txBody>
      </p:sp>
      <p:sp>
        <p:nvSpPr>
          <p:cNvPr id="301" name="TextBox 300">
            <a:extLst>
              <a:ext uri="{FF2B5EF4-FFF2-40B4-BE49-F238E27FC236}">
                <a16:creationId xmlns:a16="http://schemas.microsoft.com/office/drawing/2014/main" id="{96DAC400-831C-48DD-A6C0-D174A0FB72D2}"/>
              </a:ext>
            </a:extLst>
          </p:cNvPr>
          <p:cNvSpPr txBox="1"/>
          <p:nvPr/>
        </p:nvSpPr>
        <p:spPr>
          <a:xfrm>
            <a:off x="2026244" y="4594715"/>
            <a:ext cx="485126" cy="707886"/>
          </a:xfrm>
          <a:prstGeom prst="rect">
            <a:avLst/>
          </a:prstGeom>
          <a:noFill/>
        </p:spPr>
        <p:txBody>
          <a:bodyPr wrap="square" rtlCol="0">
            <a:spAutoFit/>
          </a:bodyPr>
          <a:lstStyle>
            <a:defPPr>
              <a:defRPr lang="en-US"/>
            </a:defPPr>
            <a:lvl1pPr algn="ctr">
              <a:defRPr sz="4000" b="1">
                <a:solidFill>
                  <a:srgbClr val="2E2F8F"/>
                </a:solidFill>
                <a:latin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E2F8F"/>
                </a:solidFill>
                <a:effectLst/>
                <a:uLnTx/>
                <a:uFillTx/>
                <a:latin typeface="Helvetica" panose="020B0604020202020204" pitchFamily="34" charset="0"/>
                <a:ea typeface="+mn-ea"/>
                <a:cs typeface="+mn-cs"/>
              </a:rPr>
              <a:t>+</a:t>
            </a:r>
          </a:p>
        </p:txBody>
      </p:sp>
      <p:pic>
        <p:nvPicPr>
          <p:cNvPr id="1026" name="Picture 2" descr="HDFC Logo and symbol, meaning, history, sign.">
            <a:extLst>
              <a:ext uri="{FF2B5EF4-FFF2-40B4-BE49-F238E27FC236}">
                <a16:creationId xmlns:a16="http://schemas.microsoft.com/office/drawing/2014/main" id="{1EF6FB1B-D7F4-02DA-3BC6-B8634A1976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73668" y="5608787"/>
            <a:ext cx="851227" cy="47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4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NeSL - Alerts and Reports</a:t>
            </a:r>
          </a:p>
        </p:txBody>
      </p:sp>
      <p:graphicFrame>
        <p:nvGraphicFramePr>
          <p:cNvPr id="3" name="Diagram 2">
            <a:extLst>
              <a:ext uri="{FF2B5EF4-FFF2-40B4-BE49-F238E27FC236}">
                <a16:creationId xmlns:a16="http://schemas.microsoft.com/office/drawing/2014/main" id="{AF9A2037-8BE4-40FA-B58E-02584B92338C}"/>
              </a:ext>
            </a:extLst>
          </p:cNvPr>
          <p:cNvGraphicFramePr/>
          <p:nvPr>
            <p:extLst>
              <p:ext uri="{D42A27DB-BD31-4B8C-83A1-F6EECF244321}">
                <p14:modId xmlns:p14="http://schemas.microsoft.com/office/powerpoint/2010/main" val="1343296397"/>
              </p:ext>
            </p:extLst>
          </p:nvPr>
        </p:nvGraphicFramePr>
        <p:xfrm>
          <a:off x="2032000" y="10513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9A79F0A-F809-B79F-B0E7-B1CF81E7F8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934" y="2692399"/>
            <a:ext cx="3690104" cy="2011892"/>
          </a:xfrm>
          <a:prstGeom prst="rect">
            <a:avLst/>
          </a:prstGeom>
        </p:spPr>
      </p:pic>
    </p:spTree>
    <p:extLst>
      <p:ext uri="{BB962C8B-B14F-4D97-AF65-F5344CB8AC3E}">
        <p14:creationId xmlns:p14="http://schemas.microsoft.com/office/powerpoint/2010/main" val="21079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1B4F-B28D-F8D8-F4AC-5E891AE52EE2}"/>
              </a:ext>
            </a:extLst>
          </p:cNvPr>
          <p:cNvSpPr>
            <a:spLocks noGrp="1"/>
          </p:cNvSpPr>
          <p:nvPr>
            <p:ph type="title"/>
          </p:nvPr>
        </p:nvSpPr>
        <p:spPr/>
        <p:txBody>
          <a:bodyPr>
            <a:normAutofit fontScale="90000"/>
          </a:bodyPr>
          <a:lstStyle/>
          <a:p>
            <a:r>
              <a:rPr lang="en-IN" dirty="0"/>
              <a:t>Obligations of information utility.</a:t>
            </a:r>
          </a:p>
        </p:txBody>
      </p:sp>
      <p:sp>
        <p:nvSpPr>
          <p:cNvPr id="3" name="Content Placeholder 2">
            <a:extLst>
              <a:ext uri="{FF2B5EF4-FFF2-40B4-BE49-F238E27FC236}">
                <a16:creationId xmlns:a16="http://schemas.microsoft.com/office/drawing/2014/main" id="{63258F5E-D2BC-4704-9141-B1F9755F7561}"/>
              </a:ext>
            </a:extLst>
          </p:cNvPr>
          <p:cNvSpPr>
            <a:spLocks noGrp="1"/>
          </p:cNvSpPr>
          <p:nvPr>
            <p:ph idx="1"/>
          </p:nvPr>
        </p:nvSpPr>
        <p:spPr>
          <a:xfrm>
            <a:off x="384313" y="874642"/>
            <a:ext cx="11582399" cy="5777949"/>
          </a:xfrm>
        </p:spPr>
        <p:txBody>
          <a:bodyPr>
            <a:normAutofit/>
          </a:bodyPr>
          <a:lstStyle/>
          <a:p>
            <a:pPr marL="0" indent="0">
              <a:buNone/>
            </a:pPr>
            <a:r>
              <a:rPr lang="en-IN" b="1" i="1" dirty="0"/>
              <a:t>Sec. </a:t>
            </a:r>
            <a:r>
              <a:rPr lang="en-US" b="1" i="1" dirty="0"/>
              <a:t>214. Obligations of information utility:</a:t>
            </a:r>
          </a:p>
          <a:p>
            <a:pPr marL="0" indent="0">
              <a:buNone/>
            </a:pPr>
            <a:r>
              <a:rPr lang="en-US" dirty="0"/>
              <a:t>For the purposes of providing core services to any person, every information utility shall– </a:t>
            </a:r>
          </a:p>
          <a:p>
            <a:pPr marL="514350" indent="-514350">
              <a:buAutoNum type="alphaLcParenBoth"/>
            </a:pPr>
            <a:r>
              <a:rPr lang="en-US" dirty="0"/>
              <a:t>create and store financial information in a universally accessible format; </a:t>
            </a:r>
          </a:p>
          <a:p>
            <a:pPr marL="514350" indent="-514350">
              <a:buAutoNum type="alphaLcParenBoth"/>
            </a:pPr>
            <a:r>
              <a:rPr lang="en-US" b="1" dirty="0"/>
              <a:t>accept electronic submissions of financial information </a:t>
            </a:r>
            <a:r>
              <a:rPr lang="en-US" dirty="0"/>
              <a:t>from persons who are under obligations to submit financial information under sub-section (1) of section 215, in such form and manner as may be specified by regulations; </a:t>
            </a:r>
          </a:p>
          <a:p>
            <a:pPr marL="514350" indent="-514350">
              <a:buAutoNum type="alphaLcParenBoth"/>
            </a:pPr>
            <a:r>
              <a:rPr lang="en-US" dirty="0"/>
              <a:t>accept, in specified form and manner, electronic submissions of financial information from persons who intend to submit such information;</a:t>
            </a:r>
          </a:p>
          <a:p>
            <a:pPr marL="514350" indent="-514350">
              <a:buAutoNum type="alphaLcParenBoth"/>
            </a:pPr>
            <a:r>
              <a:rPr lang="en-US" b="1" dirty="0"/>
              <a:t>meet such minimum service quality standards as may be specified by </a:t>
            </a:r>
            <a:r>
              <a:rPr lang="en-IN" b="1" dirty="0"/>
              <a:t>regulations;</a:t>
            </a:r>
            <a:r>
              <a:rPr lang="en-US" b="1" dirty="0"/>
              <a:t> </a:t>
            </a:r>
            <a:endParaRPr lang="en-IN" b="1" dirty="0"/>
          </a:p>
        </p:txBody>
      </p:sp>
    </p:spTree>
    <p:extLst>
      <p:ext uri="{BB962C8B-B14F-4D97-AF65-F5344CB8AC3E}">
        <p14:creationId xmlns:p14="http://schemas.microsoft.com/office/powerpoint/2010/main" val="216438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4AE5-CEE3-4284-3668-E401F748017A}"/>
              </a:ext>
            </a:extLst>
          </p:cNvPr>
          <p:cNvSpPr>
            <a:spLocks noGrp="1"/>
          </p:cNvSpPr>
          <p:nvPr>
            <p:ph type="title"/>
          </p:nvPr>
        </p:nvSpPr>
        <p:spPr/>
        <p:txBody>
          <a:bodyPr>
            <a:normAutofit fontScale="90000"/>
          </a:bodyPr>
          <a:lstStyle/>
          <a:p>
            <a:r>
              <a:rPr lang="en-IN" dirty="0"/>
              <a:t>Obligations of information utility (Cont.)</a:t>
            </a:r>
          </a:p>
        </p:txBody>
      </p:sp>
      <p:sp>
        <p:nvSpPr>
          <p:cNvPr id="3" name="Content Placeholder 2">
            <a:extLst>
              <a:ext uri="{FF2B5EF4-FFF2-40B4-BE49-F238E27FC236}">
                <a16:creationId xmlns:a16="http://schemas.microsoft.com/office/drawing/2014/main" id="{34640D0C-A712-CC60-8D2D-5F0B262C75CA}"/>
              </a:ext>
            </a:extLst>
          </p:cNvPr>
          <p:cNvSpPr>
            <a:spLocks noGrp="1"/>
          </p:cNvSpPr>
          <p:nvPr>
            <p:ph idx="1"/>
          </p:nvPr>
        </p:nvSpPr>
        <p:spPr>
          <a:xfrm>
            <a:off x="838200" y="1669774"/>
            <a:ext cx="10515600" cy="5188225"/>
          </a:xfrm>
        </p:spPr>
        <p:txBody>
          <a:bodyPr/>
          <a:lstStyle/>
          <a:p>
            <a:pPr marL="0" indent="0">
              <a:buNone/>
            </a:pPr>
            <a:r>
              <a:rPr lang="en-US" b="1" dirty="0"/>
              <a:t>(e)</a:t>
            </a:r>
            <a:r>
              <a:rPr lang="en-US" dirty="0"/>
              <a:t>	</a:t>
            </a:r>
            <a:r>
              <a:rPr lang="en-US" b="1" dirty="0"/>
              <a:t>get the information received from various persons 	authenticated 	by all concerned parties before storing such 	information; </a:t>
            </a:r>
          </a:p>
          <a:p>
            <a:pPr marL="0" indent="0">
              <a:buNone/>
            </a:pPr>
            <a:r>
              <a:rPr lang="en-US" b="1" dirty="0"/>
              <a:t>(f) </a:t>
            </a:r>
            <a:r>
              <a:rPr lang="en-US" dirty="0"/>
              <a:t>	</a:t>
            </a:r>
            <a:r>
              <a:rPr lang="en-US" b="1" dirty="0"/>
              <a:t>provide access to the financial information stored by it to any 	person who intends to access such information in such manner 	as may be specified by regulations; </a:t>
            </a:r>
          </a:p>
          <a:p>
            <a:pPr marL="0" indent="0">
              <a:buNone/>
            </a:pPr>
            <a:r>
              <a:rPr lang="en-US" b="1" dirty="0"/>
              <a:t>(g)</a:t>
            </a:r>
            <a:r>
              <a:rPr lang="en-US" dirty="0"/>
              <a:t>	publish such statistical information as may be specified by 	regulations. </a:t>
            </a:r>
          </a:p>
          <a:p>
            <a:pPr marL="0" indent="0">
              <a:buNone/>
            </a:pPr>
            <a:r>
              <a:rPr lang="en-US" b="1" dirty="0"/>
              <a:t>(h) </a:t>
            </a:r>
            <a:r>
              <a:rPr lang="en-US" dirty="0"/>
              <a:t>	have inter-</a:t>
            </a:r>
            <a:r>
              <a:rPr lang="en-US" dirty="0" err="1"/>
              <a:t>operatability</a:t>
            </a:r>
            <a:r>
              <a:rPr lang="en-US" dirty="0"/>
              <a:t> with other information utilities.</a:t>
            </a:r>
            <a:endParaRPr lang="en-IN" dirty="0"/>
          </a:p>
        </p:txBody>
      </p:sp>
    </p:spTree>
    <p:extLst>
      <p:ext uri="{BB962C8B-B14F-4D97-AF65-F5344CB8AC3E}">
        <p14:creationId xmlns:p14="http://schemas.microsoft.com/office/powerpoint/2010/main" val="93482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7FA2-5D18-B818-722A-E0224454C75D}"/>
              </a:ext>
            </a:extLst>
          </p:cNvPr>
          <p:cNvSpPr>
            <a:spLocks noGrp="1"/>
          </p:cNvSpPr>
          <p:nvPr>
            <p:ph type="title"/>
          </p:nvPr>
        </p:nvSpPr>
        <p:spPr/>
        <p:txBody>
          <a:bodyPr>
            <a:normAutofit fontScale="90000"/>
          </a:bodyPr>
          <a:lstStyle/>
          <a:p>
            <a:r>
              <a:rPr lang="en-US" dirty="0"/>
              <a:t>Procedure for submission of financial information</a:t>
            </a:r>
            <a:endParaRPr lang="en-IN" dirty="0"/>
          </a:p>
        </p:txBody>
      </p:sp>
      <p:sp>
        <p:nvSpPr>
          <p:cNvPr id="3" name="Content Placeholder 2">
            <a:extLst>
              <a:ext uri="{FF2B5EF4-FFF2-40B4-BE49-F238E27FC236}">
                <a16:creationId xmlns:a16="http://schemas.microsoft.com/office/drawing/2014/main" id="{C10EB76F-3AF6-22A7-745A-E0228DDDE820}"/>
              </a:ext>
            </a:extLst>
          </p:cNvPr>
          <p:cNvSpPr>
            <a:spLocks noGrp="1"/>
          </p:cNvSpPr>
          <p:nvPr>
            <p:ph idx="1"/>
          </p:nvPr>
        </p:nvSpPr>
        <p:spPr>
          <a:xfrm>
            <a:off x="838200" y="1497496"/>
            <a:ext cx="10134600" cy="4679467"/>
          </a:xfrm>
        </p:spPr>
        <p:txBody>
          <a:bodyPr/>
          <a:lstStyle/>
          <a:p>
            <a:pPr marL="0" indent="0" algn="just">
              <a:buNone/>
            </a:pPr>
            <a:r>
              <a:rPr lang="en-US" b="1" i="1" dirty="0"/>
              <a:t>Section 215 :Procedure for submission, etc. of financial information</a:t>
            </a:r>
            <a:r>
              <a:rPr lang="en-IN" b="1" i="1" dirty="0"/>
              <a:t> </a:t>
            </a:r>
          </a:p>
          <a:p>
            <a:pPr marL="514350" indent="-514350" algn="just">
              <a:buAutoNum type="arabicParenBoth"/>
            </a:pPr>
            <a:r>
              <a:rPr lang="en-US" dirty="0"/>
              <a:t>Any person who intends to submit financial information to the information utility or access the information from the information utility shall pay such fee and submit information in such form and manner as may be specified by regulations. </a:t>
            </a:r>
          </a:p>
          <a:p>
            <a:pPr marL="514350" indent="-514350" algn="just">
              <a:buAutoNum type="arabicParenBoth"/>
            </a:pPr>
            <a:r>
              <a:rPr lang="en-US" b="1" dirty="0"/>
              <a:t>A financial creditor </a:t>
            </a:r>
            <a:r>
              <a:rPr lang="en-US" b="1" i="1" u="sng" dirty="0"/>
              <a:t>shall</a:t>
            </a:r>
            <a:r>
              <a:rPr lang="en-US" b="1" dirty="0"/>
              <a:t> submit financial information and information relating to assets in relation to which any security interest has been created, in such form and manner as may be specified by regulations.</a:t>
            </a:r>
            <a:endParaRPr lang="en-IN" b="1" dirty="0"/>
          </a:p>
        </p:txBody>
      </p:sp>
    </p:spTree>
    <p:extLst>
      <p:ext uri="{BB962C8B-B14F-4D97-AF65-F5344CB8AC3E}">
        <p14:creationId xmlns:p14="http://schemas.microsoft.com/office/powerpoint/2010/main" val="354779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D081-20B4-1174-A045-B31BE93E98BB}"/>
              </a:ext>
            </a:extLst>
          </p:cNvPr>
          <p:cNvSpPr>
            <a:spLocks noGrp="1"/>
          </p:cNvSpPr>
          <p:nvPr>
            <p:ph type="title"/>
          </p:nvPr>
        </p:nvSpPr>
        <p:spPr/>
        <p:txBody>
          <a:bodyPr>
            <a:normAutofit fontScale="90000"/>
          </a:bodyPr>
          <a:lstStyle/>
          <a:p>
            <a:r>
              <a:rPr lang="en-US" dirty="0"/>
              <a:t>Initiation of CIRP by financial creditors</a:t>
            </a:r>
            <a:endParaRPr lang="en-IN" dirty="0"/>
          </a:p>
        </p:txBody>
      </p:sp>
      <p:sp>
        <p:nvSpPr>
          <p:cNvPr id="3" name="Content Placeholder 2">
            <a:extLst>
              <a:ext uri="{FF2B5EF4-FFF2-40B4-BE49-F238E27FC236}">
                <a16:creationId xmlns:a16="http://schemas.microsoft.com/office/drawing/2014/main" id="{0CCF40FA-8D9F-132E-13FA-B9FE64CD23A2}"/>
              </a:ext>
            </a:extLst>
          </p:cNvPr>
          <p:cNvSpPr>
            <a:spLocks noGrp="1"/>
          </p:cNvSpPr>
          <p:nvPr>
            <p:ph idx="1"/>
          </p:nvPr>
        </p:nvSpPr>
        <p:spPr>
          <a:xfrm>
            <a:off x="515754" y="1007165"/>
            <a:ext cx="11079898" cy="5169798"/>
          </a:xfrm>
        </p:spPr>
        <p:txBody>
          <a:bodyPr>
            <a:normAutofit lnSpcReduction="10000"/>
          </a:bodyPr>
          <a:lstStyle/>
          <a:p>
            <a:pPr marL="0" indent="0" algn="just">
              <a:buNone/>
            </a:pPr>
            <a:r>
              <a:rPr lang="en-US" dirty="0"/>
              <a:t>The Code, Under </a:t>
            </a:r>
            <a:r>
              <a:rPr lang="en-US" b="1" i="1" u="sng" dirty="0"/>
              <a:t>Section 7</a:t>
            </a:r>
            <a:r>
              <a:rPr lang="en-US" dirty="0"/>
              <a:t>, Initiation of corporate insolvency resolution process by financial creditor states that</a:t>
            </a:r>
          </a:p>
          <a:p>
            <a:pPr marL="0" indent="0" algn="just">
              <a:buNone/>
            </a:pPr>
            <a:r>
              <a:rPr lang="en-US" b="1" dirty="0"/>
              <a:t>(1) </a:t>
            </a:r>
            <a:r>
              <a:rPr lang="en-US" b="1" i="1" dirty="0"/>
              <a:t>A financial creditor either by itself or jointly </a:t>
            </a:r>
            <a:r>
              <a:rPr lang="en-US" dirty="0"/>
              <a:t>with other financial creditors, or any other person on behalf of the financial creditor, as may be notified by the Central Government may file an application for initiating corporate insolvency resolution process against a corporate debtor before the Adjudicating Authority when a default has occurred.</a:t>
            </a:r>
          </a:p>
          <a:p>
            <a:pPr marL="0" indent="0" algn="just">
              <a:buNone/>
            </a:pPr>
            <a:r>
              <a:rPr lang="en-US" b="1" dirty="0"/>
              <a:t>(2) </a:t>
            </a:r>
            <a:r>
              <a:rPr lang="en-US" dirty="0"/>
              <a:t>The financial creditor shall make an application under sub-section (1) in such form and manner and accompanied with such fee as may be prescribed. </a:t>
            </a:r>
          </a:p>
          <a:p>
            <a:pPr marL="0" indent="0" algn="just">
              <a:buNone/>
            </a:pPr>
            <a:r>
              <a:rPr lang="en-US" b="1" dirty="0"/>
              <a:t>(3) </a:t>
            </a:r>
            <a:r>
              <a:rPr lang="en-US" dirty="0"/>
              <a:t>The financial creditor shall, along with the application furnish – </a:t>
            </a:r>
          </a:p>
          <a:p>
            <a:pPr marL="0" indent="0" algn="just">
              <a:buNone/>
            </a:pPr>
            <a:r>
              <a:rPr lang="en-US" b="1" dirty="0"/>
              <a:t>(a) </a:t>
            </a:r>
            <a:r>
              <a:rPr lang="en-US" b="1" i="1" dirty="0"/>
              <a:t>record of the default </a:t>
            </a:r>
            <a:r>
              <a:rPr lang="en-US" b="1" dirty="0"/>
              <a:t>recorded with the information utility </a:t>
            </a:r>
            <a:r>
              <a:rPr lang="en-US" dirty="0"/>
              <a:t>or such other record or evidence of default as may be specified;</a:t>
            </a:r>
          </a:p>
          <a:p>
            <a:pPr marL="0" indent="0">
              <a:buNone/>
            </a:pPr>
            <a:endParaRPr lang="en-IN" dirty="0"/>
          </a:p>
        </p:txBody>
      </p:sp>
    </p:spTree>
    <p:extLst>
      <p:ext uri="{BB962C8B-B14F-4D97-AF65-F5344CB8AC3E}">
        <p14:creationId xmlns:p14="http://schemas.microsoft.com/office/powerpoint/2010/main" val="274103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A53A-6B70-C140-6713-108FDF37D924}"/>
              </a:ext>
            </a:extLst>
          </p:cNvPr>
          <p:cNvSpPr>
            <a:spLocks noGrp="1"/>
          </p:cNvSpPr>
          <p:nvPr>
            <p:ph type="title"/>
          </p:nvPr>
        </p:nvSpPr>
        <p:spPr/>
        <p:txBody>
          <a:bodyPr>
            <a:normAutofit fontScale="90000"/>
          </a:bodyPr>
          <a:lstStyle/>
          <a:p>
            <a:r>
              <a:rPr lang="en-US" dirty="0"/>
              <a:t>Regulation 20 (1A) of IBBI (IU) Regulations</a:t>
            </a:r>
            <a:endParaRPr lang="en-IN" dirty="0"/>
          </a:p>
        </p:txBody>
      </p:sp>
      <p:sp>
        <p:nvSpPr>
          <p:cNvPr id="3" name="Content Placeholder 2">
            <a:extLst>
              <a:ext uri="{FF2B5EF4-FFF2-40B4-BE49-F238E27FC236}">
                <a16:creationId xmlns:a16="http://schemas.microsoft.com/office/drawing/2014/main" id="{2DA35EC3-EF8F-0408-AF94-B7C3393E71AC}"/>
              </a:ext>
            </a:extLst>
          </p:cNvPr>
          <p:cNvSpPr>
            <a:spLocks noGrp="1"/>
          </p:cNvSpPr>
          <p:nvPr>
            <p:ph idx="1"/>
          </p:nvPr>
        </p:nvSpPr>
        <p:spPr>
          <a:xfrm>
            <a:off x="954156" y="1258957"/>
            <a:ext cx="10389705" cy="4918006"/>
          </a:xfrm>
        </p:spPr>
        <p:txBody>
          <a:bodyPr>
            <a:normAutofit/>
          </a:bodyPr>
          <a:lstStyle/>
          <a:p>
            <a:pPr marL="0" indent="0" algn="just">
              <a:buNone/>
            </a:pPr>
            <a:r>
              <a:rPr lang="en-US" dirty="0"/>
              <a:t>IBBI has notified the following amendments on IU Regulations dated 14th June, 2022.</a:t>
            </a:r>
          </a:p>
          <a:p>
            <a:pPr marL="0" indent="0" algn="just">
              <a:buNone/>
            </a:pPr>
            <a:r>
              <a:rPr lang="en-US" b="1" i="1" dirty="0"/>
              <a:t>Regulation 20 (1A): Acceptance and receipt of information. </a:t>
            </a:r>
          </a:p>
          <a:p>
            <a:pPr marL="0" indent="0" algn="just">
              <a:buNone/>
            </a:pPr>
            <a:r>
              <a:rPr lang="en-US" dirty="0"/>
              <a:t>Before filing an application to initiate corporate insolvency resolution process under section 7 or 9, as the case may be, the creditor shall file the information of default, with the information utility and the information utility shall process the information for the purpose of issuing record of default in accordance with regulation 21.</a:t>
            </a:r>
          </a:p>
          <a:p>
            <a:pPr marL="0" indent="0" algn="just">
              <a:buNone/>
            </a:pPr>
            <a:endParaRPr lang="en-US" dirty="0"/>
          </a:p>
          <a:p>
            <a:pPr marL="0" indent="0">
              <a:buNone/>
            </a:pPr>
            <a:endParaRPr lang="en-IN" dirty="0"/>
          </a:p>
        </p:txBody>
      </p:sp>
    </p:spTree>
    <p:extLst>
      <p:ext uri="{BB962C8B-B14F-4D97-AF65-F5344CB8AC3E}">
        <p14:creationId xmlns:p14="http://schemas.microsoft.com/office/powerpoint/2010/main" val="312923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F8741-4B0F-4724-C1BA-57B71400D6D8}"/>
              </a:ext>
            </a:extLst>
          </p:cNvPr>
          <p:cNvSpPr>
            <a:spLocks noGrp="1"/>
          </p:cNvSpPr>
          <p:nvPr>
            <p:ph idx="1"/>
          </p:nvPr>
        </p:nvSpPr>
        <p:spPr>
          <a:xfrm>
            <a:off x="838200" y="1060174"/>
            <a:ext cx="10515600" cy="5116789"/>
          </a:xfrm>
        </p:spPr>
        <p:txBody>
          <a:bodyPr>
            <a:normAutofit/>
          </a:bodyPr>
          <a:lstStyle/>
          <a:p>
            <a:pPr marL="0" indent="0" algn="just">
              <a:buNone/>
            </a:pPr>
            <a:endParaRPr lang="en-US" i="1" dirty="0"/>
          </a:p>
          <a:p>
            <a:pPr marL="0" indent="0" algn="just">
              <a:buNone/>
            </a:pPr>
            <a:r>
              <a:rPr lang="en-US" i="1" dirty="0"/>
              <a:t>Hon’ble PM in his address to the nation on the occasion of India’s 76</a:t>
            </a:r>
            <a:r>
              <a:rPr lang="en-US" i="1" baseline="30000" dirty="0"/>
              <a:t>th</a:t>
            </a:r>
            <a:r>
              <a:rPr lang="en-US" i="1" dirty="0"/>
              <a:t> Independence Day:</a:t>
            </a:r>
            <a:endParaRPr lang="en-US" sz="4800" i="1" dirty="0"/>
          </a:p>
          <a:p>
            <a:pPr marL="0" indent="0" algn="just">
              <a:buNone/>
            </a:pPr>
            <a:r>
              <a:rPr lang="en-US" sz="4800" i="1" dirty="0">
                <a:latin typeface="Brush Script MT" panose="03060802040406070304" pitchFamily="66" charset="0"/>
              </a:rPr>
              <a:t>….“How long will the world continue to give certificates to us?... How long will we live on the certificates of the world?... Shall we not set our own standards?... ”</a:t>
            </a:r>
          </a:p>
          <a:p>
            <a:pPr marL="0" indent="0">
              <a:buNone/>
            </a:pPr>
            <a:endParaRPr lang="en-IN" dirty="0"/>
          </a:p>
        </p:txBody>
      </p:sp>
    </p:spTree>
    <p:extLst>
      <p:ext uri="{BB962C8B-B14F-4D97-AF65-F5344CB8AC3E}">
        <p14:creationId xmlns:p14="http://schemas.microsoft.com/office/powerpoint/2010/main" val="263968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BADB-4056-413E-8E5E-1A4C92B1C1AB}"/>
              </a:ext>
            </a:extLst>
          </p:cNvPr>
          <p:cNvSpPr>
            <a:spLocks noGrp="1"/>
          </p:cNvSpPr>
          <p:nvPr>
            <p:ph type="title"/>
          </p:nvPr>
        </p:nvSpPr>
        <p:spPr/>
        <p:txBody>
          <a:bodyPr>
            <a:normAutofit fontScale="90000"/>
          </a:bodyPr>
          <a:lstStyle/>
          <a:p>
            <a:r>
              <a:rPr lang="en-US" dirty="0"/>
              <a:t>Regulation 21 of IBBI (IU) Regulations</a:t>
            </a:r>
            <a:endParaRPr lang="en-IN" dirty="0"/>
          </a:p>
        </p:txBody>
      </p:sp>
      <p:sp>
        <p:nvSpPr>
          <p:cNvPr id="3" name="Content Placeholder 2">
            <a:extLst>
              <a:ext uri="{FF2B5EF4-FFF2-40B4-BE49-F238E27FC236}">
                <a16:creationId xmlns:a16="http://schemas.microsoft.com/office/drawing/2014/main" id="{4904A092-DFE4-4FF5-4753-9885793E5482}"/>
              </a:ext>
            </a:extLst>
          </p:cNvPr>
          <p:cNvSpPr>
            <a:spLocks noGrp="1"/>
          </p:cNvSpPr>
          <p:nvPr>
            <p:ph idx="1"/>
          </p:nvPr>
        </p:nvSpPr>
        <p:spPr>
          <a:xfrm>
            <a:off x="838200" y="861391"/>
            <a:ext cx="10515600" cy="5883966"/>
          </a:xfrm>
        </p:spPr>
        <p:txBody>
          <a:bodyPr>
            <a:normAutofit lnSpcReduction="10000"/>
          </a:bodyPr>
          <a:lstStyle/>
          <a:p>
            <a:pPr marL="0" indent="0">
              <a:buNone/>
            </a:pPr>
            <a:r>
              <a:rPr lang="en-IN" b="1" i="1" dirty="0"/>
              <a:t>21 .Authentication of default:</a:t>
            </a:r>
          </a:p>
          <a:p>
            <a:pPr marL="514350" indent="-514350">
              <a:buAutoNum type="arabicParenBoth"/>
            </a:pPr>
            <a:r>
              <a:rPr lang="en-US" dirty="0"/>
              <a:t>An information utility shall expeditiously undertake the process of authentication and verification of information of default as soon as it is received.</a:t>
            </a:r>
          </a:p>
          <a:p>
            <a:pPr marL="0" indent="0">
              <a:buNone/>
            </a:pPr>
            <a:r>
              <a:rPr lang="en-US" b="1" dirty="0"/>
              <a:t>(2) </a:t>
            </a:r>
            <a:r>
              <a:rPr lang="en-US" dirty="0"/>
              <a:t>For the purpose of sub-regulation (1), the information utility shall- </a:t>
            </a:r>
          </a:p>
          <a:p>
            <a:pPr marL="0" indent="0">
              <a:buNone/>
            </a:pPr>
            <a:r>
              <a:rPr lang="en-US" b="1" dirty="0"/>
              <a:t>(a) </a:t>
            </a:r>
            <a:r>
              <a:rPr lang="en-US" dirty="0"/>
              <a:t>deliver the information of default to the debtor seeking confirmation of the same within the time specified in the Technical Standards; </a:t>
            </a:r>
          </a:p>
          <a:p>
            <a:pPr marL="0" indent="0">
              <a:buNone/>
            </a:pPr>
            <a:r>
              <a:rPr lang="en-US" b="1" dirty="0"/>
              <a:t>(b) </a:t>
            </a:r>
            <a:r>
              <a:rPr lang="en-US" dirty="0"/>
              <a:t>remind the debtor at least three times for confirmation of information of default, in case the debtor does not respond, allow three days each time for the debtor to respond; </a:t>
            </a:r>
          </a:p>
          <a:p>
            <a:pPr marL="0" indent="0">
              <a:buNone/>
            </a:pPr>
            <a:r>
              <a:rPr lang="en-US" b="1" dirty="0"/>
              <a:t>(c) </a:t>
            </a:r>
            <a:r>
              <a:rPr lang="en-US" dirty="0"/>
              <a:t>deliver the information of default or the reminder, as the case may be, to the debtor either by hand, post or electronic means at the postal or e-mail address of the debtor</a:t>
            </a:r>
            <a:endParaRPr lang="en-IN" b="1" i="1" dirty="0"/>
          </a:p>
        </p:txBody>
      </p:sp>
    </p:spTree>
    <p:extLst>
      <p:ext uri="{BB962C8B-B14F-4D97-AF65-F5344CB8AC3E}">
        <p14:creationId xmlns:p14="http://schemas.microsoft.com/office/powerpoint/2010/main" val="187624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E267-7BF5-94BE-FC09-FA3B24218305}"/>
              </a:ext>
            </a:extLst>
          </p:cNvPr>
          <p:cNvSpPr>
            <a:spLocks noGrp="1"/>
          </p:cNvSpPr>
          <p:nvPr>
            <p:ph type="title"/>
          </p:nvPr>
        </p:nvSpPr>
        <p:spPr/>
        <p:txBody>
          <a:bodyPr>
            <a:normAutofit fontScale="90000"/>
          </a:bodyPr>
          <a:lstStyle/>
          <a:p>
            <a:r>
              <a:rPr lang="en-US" dirty="0"/>
              <a:t>Status of authentication of information of default</a:t>
            </a:r>
            <a:endParaRPr lang="en-IN" dirty="0"/>
          </a:p>
        </p:txBody>
      </p:sp>
      <p:sp>
        <p:nvSpPr>
          <p:cNvPr id="3" name="Content Placeholder 2">
            <a:extLst>
              <a:ext uri="{FF2B5EF4-FFF2-40B4-BE49-F238E27FC236}">
                <a16:creationId xmlns:a16="http://schemas.microsoft.com/office/drawing/2014/main" id="{502598D7-3C90-2799-C1F1-B0C8E9222E90}"/>
              </a:ext>
            </a:extLst>
          </p:cNvPr>
          <p:cNvSpPr>
            <a:spLocks noGrp="1"/>
          </p:cNvSpPr>
          <p:nvPr>
            <p:ph idx="1"/>
          </p:nvPr>
        </p:nvSpPr>
        <p:spPr>
          <a:xfrm>
            <a:off x="515754" y="603350"/>
            <a:ext cx="11384698" cy="1208517"/>
          </a:xfrm>
          <a:solidFill>
            <a:schemeClr val="accent5">
              <a:lumMod val="20000"/>
              <a:lumOff val="80000"/>
            </a:schemeClr>
          </a:solidFill>
        </p:spPr>
        <p:txBody>
          <a:bodyPr>
            <a:normAutofit lnSpcReduction="10000"/>
          </a:bodyPr>
          <a:lstStyle/>
          <a:p>
            <a:pPr marL="0" indent="0" algn="just">
              <a:buNone/>
            </a:pPr>
            <a:r>
              <a:rPr lang="en-US" dirty="0"/>
              <a:t>Reg. 21 (3): On completion of the process under sub-regulation (2), the information utility shall record the status of authentication of information of default as indicated in the following Tables: </a:t>
            </a:r>
            <a:endParaRPr lang="en-IN" dirty="0"/>
          </a:p>
        </p:txBody>
      </p:sp>
      <p:pic>
        <p:nvPicPr>
          <p:cNvPr id="11" name="Picture 10">
            <a:extLst>
              <a:ext uri="{FF2B5EF4-FFF2-40B4-BE49-F238E27FC236}">
                <a16:creationId xmlns:a16="http://schemas.microsoft.com/office/drawing/2014/main" id="{93C8F4B1-A8AE-5926-25BE-AEE99B53DB03}"/>
              </a:ext>
            </a:extLst>
          </p:cNvPr>
          <p:cNvPicPr>
            <a:picLocks noChangeAspect="1"/>
          </p:cNvPicPr>
          <p:nvPr/>
        </p:nvPicPr>
        <p:blipFill>
          <a:blip r:embed="rId2"/>
          <a:stretch>
            <a:fillRect/>
          </a:stretch>
        </p:blipFill>
        <p:spPr>
          <a:xfrm>
            <a:off x="2743938" y="1953959"/>
            <a:ext cx="6187876" cy="4633107"/>
          </a:xfrm>
          <a:prstGeom prst="rect">
            <a:avLst/>
          </a:prstGeom>
        </p:spPr>
      </p:pic>
    </p:spTree>
    <p:extLst>
      <p:ext uri="{BB962C8B-B14F-4D97-AF65-F5344CB8AC3E}">
        <p14:creationId xmlns:p14="http://schemas.microsoft.com/office/powerpoint/2010/main" val="18350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2827-242A-E741-A433-7ED28A5BC814}"/>
              </a:ext>
            </a:extLst>
          </p:cNvPr>
          <p:cNvSpPr>
            <a:spLocks noGrp="1"/>
          </p:cNvSpPr>
          <p:nvPr>
            <p:ph type="title"/>
          </p:nvPr>
        </p:nvSpPr>
        <p:spPr/>
        <p:txBody>
          <a:bodyPr>
            <a:normAutofit fontScale="90000"/>
          </a:bodyPr>
          <a:lstStyle/>
          <a:p>
            <a:r>
              <a:rPr lang="en-US" dirty="0"/>
              <a:t>Regulation 21 (4) of IBBI (IU) Regulations</a:t>
            </a:r>
            <a:endParaRPr lang="en-IN" dirty="0"/>
          </a:p>
        </p:txBody>
      </p:sp>
      <p:sp>
        <p:nvSpPr>
          <p:cNvPr id="3" name="Content Placeholder 2">
            <a:extLst>
              <a:ext uri="{FF2B5EF4-FFF2-40B4-BE49-F238E27FC236}">
                <a16:creationId xmlns:a16="http://schemas.microsoft.com/office/drawing/2014/main" id="{444CC456-55D9-ACB0-3862-9A97BE1F2C47}"/>
              </a:ext>
            </a:extLst>
          </p:cNvPr>
          <p:cNvSpPr>
            <a:spLocks noGrp="1"/>
          </p:cNvSpPr>
          <p:nvPr>
            <p:ph idx="1"/>
          </p:nvPr>
        </p:nvSpPr>
        <p:spPr>
          <a:xfrm>
            <a:off x="662609" y="1364974"/>
            <a:ext cx="10838046" cy="4426226"/>
          </a:xfrm>
        </p:spPr>
        <p:txBody>
          <a:bodyPr>
            <a:normAutofit/>
          </a:bodyPr>
          <a:lstStyle/>
          <a:p>
            <a:pPr marL="0" indent="0" algn="just">
              <a:buNone/>
            </a:pPr>
            <a:r>
              <a:rPr lang="en-US" sz="2400" dirty="0"/>
              <a:t>After recording the status of information of default under sub-regulation (3), the information utility shall communicate the status of authentication in physical or electronic form of the relevant </a:t>
            </a:r>
            <a:r>
              <a:rPr lang="en-US" sz="2400" dirty="0" err="1"/>
              <a:t>colour</a:t>
            </a:r>
            <a:r>
              <a:rPr lang="en-US" sz="2400" dirty="0"/>
              <a:t>, as indicated in column (4) of the Tables 1 or 2, as the case may be, by issuing a record of default in Form D of the Schedule, to the registered users who are- </a:t>
            </a:r>
          </a:p>
          <a:p>
            <a:pPr marL="971550" lvl="1" indent="-514350" algn="just">
              <a:buAutoNum type="alphaLcParenBoth"/>
            </a:pPr>
            <a:r>
              <a:rPr lang="en-US" dirty="0"/>
              <a:t>creditors of the debtor who has defaulted in payment of a debt; </a:t>
            </a:r>
          </a:p>
          <a:p>
            <a:pPr marL="457200" lvl="1" indent="0" algn="just">
              <a:buNone/>
            </a:pPr>
            <a:r>
              <a:rPr lang="en-US" dirty="0"/>
              <a:t>(b) parties and sureties, if any, to the debt in respect of which the information of default has been received.</a:t>
            </a:r>
            <a:endParaRPr lang="en-IN" dirty="0"/>
          </a:p>
        </p:txBody>
      </p:sp>
    </p:spTree>
    <p:extLst>
      <p:ext uri="{BB962C8B-B14F-4D97-AF65-F5344CB8AC3E}">
        <p14:creationId xmlns:p14="http://schemas.microsoft.com/office/powerpoint/2010/main" val="159932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2E43-7E0C-8057-E42C-238AE7CCDA30}"/>
              </a:ext>
            </a:extLst>
          </p:cNvPr>
          <p:cNvSpPr>
            <a:spLocks noGrp="1"/>
          </p:cNvSpPr>
          <p:nvPr>
            <p:ph type="title"/>
          </p:nvPr>
        </p:nvSpPr>
        <p:spPr/>
        <p:txBody>
          <a:bodyPr>
            <a:normAutofit fontScale="90000"/>
          </a:bodyPr>
          <a:lstStyle/>
          <a:p>
            <a:r>
              <a:rPr lang="en-US" dirty="0"/>
              <a:t>NCLAT JUDGEMENT</a:t>
            </a:r>
            <a:endParaRPr lang="en-IN" dirty="0"/>
          </a:p>
        </p:txBody>
      </p:sp>
      <p:sp>
        <p:nvSpPr>
          <p:cNvPr id="3" name="Content Placeholder 2">
            <a:extLst>
              <a:ext uri="{FF2B5EF4-FFF2-40B4-BE49-F238E27FC236}">
                <a16:creationId xmlns:a16="http://schemas.microsoft.com/office/drawing/2014/main" id="{DE3CBA01-6560-E591-0F83-3CB44D262875}"/>
              </a:ext>
            </a:extLst>
          </p:cNvPr>
          <p:cNvSpPr>
            <a:spLocks noGrp="1"/>
          </p:cNvSpPr>
          <p:nvPr>
            <p:ph idx="1"/>
          </p:nvPr>
        </p:nvSpPr>
        <p:spPr>
          <a:xfrm>
            <a:off x="838200" y="1179443"/>
            <a:ext cx="10515600" cy="4997520"/>
          </a:xfrm>
        </p:spPr>
        <p:txBody>
          <a:bodyPr/>
          <a:lstStyle/>
          <a:p>
            <a:pPr marL="0" indent="0">
              <a:buNone/>
            </a:pPr>
            <a:r>
              <a:rPr lang="en-US" b="1" i="1" u="sng" dirty="0">
                <a:solidFill>
                  <a:srgbClr val="201F1E"/>
                </a:solidFill>
                <a:effectLst/>
                <a:latin typeface="Calibri" panose="020F0502020204030204" pitchFamily="34" charset="0"/>
              </a:rPr>
              <a:t>In the matter of Vipul vs. </a:t>
            </a:r>
            <a:r>
              <a:rPr lang="en-US" b="1" i="1" u="sng" dirty="0" err="1">
                <a:solidFill>
                  <a:srgbClr val="201F1E"/>
                </a:solidFill>
                <a:effectLst/>
                <a:latin typeface="Calibri" panose="020F0502020204030204" pitchFamily="34" charset="0"/>
              </a:rPr>
              <a:t>Teco</a:t>
            </a:r>
            <a:r>
              <a:rPr lang="en-US" b="1" i="1" u="sng" dirty="0">
                <a:solidFill>
                  <a:srgbClr val="201F1E"/>
                </a:solidFill>
                <a:effectLst/>
                <a:latin typeface="Calibri" panose="020F0502020204030204" pitchFamily="34" charset="0"/>
              </a:rPr>
              <a:t> industries - Appeal no. 470 of 2022, NCLAT Delhi, Dated 18.05.2022</a:t>
            </a:r>
          </a:p>
          <a:p>
            <a:pPr marL="0" indent="0">
              <a:buNone/>
            </a:pPr>
            <a:endParaRPr lang="en-US" b="1" i="1" u="sng" dirty="0">
              <a:solidFill>
                <a:srgbClr val="201F1E"/>
              </a:solidFill>
              <a:latin typeface="Calibri" panose="020F0502020204030204" pitchFamily="34" charset="0"/>
            </a:endParaRPr>
          </a:p>
          <a:p>
            <a:pPr marL="0" indent="0" algn="just">
              <a:buNone/>
            </a:pPr>
            <a:r>
              <a:rPr lang="en-US" b="0" i="0" dirty="0">
                <a:solidFill>
                  <a:srgbClr val="201F1E"/>
                </a:solidFill>
                <a:effectLst/>
                <a:latin typeface="Calibri" panose="020F0502020204030204" pitchFamily="34" charset="0"/>
              </a:rPr>
              <a:t>"NCLAT held that it is clear that in case the record of information utility shows that there is a debt which is in default, the Adjudicating Authority or the Appellate Authority are not required to further examine the record maintained by the information utility, more so when the record of the information utility is deemed authenticated and no dispute of refusion of said record has been done by the corporate debtor earlier."</a:t>
            </a:r>
            <a:endParaRPr lang="en-IN" b="1" i="1" u="sng" dirty="0"/>
          </a:p>
        </p:txBody>
      </p:sp>
    </p:spTree>
    <p:extLst>
      <p:ext uri="{BB962C8B-B14F-4D97-AF65-F5344CB8AC3E}">
        <p14:creationId xmlns:p14="http://schemas.microsoft.com/office/powerpoint/2010/main" val="69813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024C-BDF2-2801-77A7-CEAE7D7B718E}"/>
              </a:ext>
            </a:extLst>
          </p:cNvPr>
          <p:cNvSpPr>
            <a:spLocks noGrp="1"/>
          </p:cNvSpPr>
          <p:nvPr>
            <p:ph type="title"/>
          </p:nvPr>
        </p:nvSpPr>
        <p:spPr/>
        <p:txBody>
          <a:bodyPr>
            <a:normAutofit fontScale="90000"/>
          </a:bodyPr>
          <a:lstStyle/>
          <a:p>
            <a:r>
              <a:rPr lang="en-IN" dirty="0"/>
              <a:t>Auditor access</a:t>
            </a:r>
          </a:p>
        </p:txBody>
      </p:sp>
      <p:sp>
        <p:nvSpPr>
          <p:cNvPr id="3" name="Content Placeholder 2">
            <a:extLst>
              <a:ext uri="{FF2B5EF4-FFF2-40B4-BE49-F238E27FC236}">
                <a16:creationId xmlns:a16="http://schemas.microsoft.com/office/drawing/2014/main" id="{2DAAA3E2-62CA-DE84-E85C-7DDFEF586B04}"/>
              </a:ext>
            </a:extLst>
          </p:cNvPr>
          <p:cNvSpPr>
            <a:spLocks noGrp="1"/>
          </p:cNvSpPr>
          <p:nvPr>
            <p:ph idx="1"/>
          </p:nvPr>
        </p:nvSpPr>
        <p:spPr>
          <a:xfrm>
            <a:off x="312781" y="1453092"/>
            <a:ext cx="5986419" cy="4351338"/>
          </a:xfrm>
        </p:spPr>
        <p:txBody>
          <a:bodyPr>
            <a:normAutofit/>
          </a:bodyPr>
          <a:lstStyle/>
          <a:p>
            <a:pPr marL="0" indent="0" algn="just">
              <a:buNone/>
            </a:pPr>
            <a:r>
              <a:rPr lang="en-IN" sz="2400" dirty="0"/>
              <a:t>An information utility shall allow the following persons to access information stored with it-</a:t>
            </a:r>
          </a:p>
          <a:p>
            <a:pPr marL="457200" indent="-457200" algn="just">
              <a:buAutoNum type="alphaLcParenR"/>
            </a:pPr>
            <a:r>
              <a:rPr lang="en-IN" sz="2400" dirty="0"/>
              <a:t>the user which has submitted the information;</a:t>
            </a:r>
          </a:p>
          <a:p>
            <a:pPr marL="514350" indent="-514350" algn="just">
              <a:buAutoNum type="alphaLcParenR"/>
            </a:pPr>
            <a:r>
              <a:rPr lang="en-IN" sz="2400" dirty="0"/>
              <a:t>all the parties to the debt and the host bank, if any, if the information is of the categories in section 3(13)(a), (c) and (d)</a:t>
            </a:r>
          </a:p>
          <a:p>
            <a:pPr marL="514350" indent="-514350" algn="just">
              <a:buFont typeface="Arial" panose="020B0604020202020204" pitchFamily="34" charset="0"/>
              <a:buAutoNum type="alphaLcParenR"/>
            </a:pPr>
            <a:r>
              <a:rPr lang="en-IN" sz="2400" dirty="0"/>
              <a:t>the corporate person and </a:t>
            </a:r>
            <a:r>
              <a:rPr lang="en-IN" sz="2400" dirty="0">
                <a:highlight>
                  <a:srgbClr val="FFFF00"/>
                </a:highlight>
              </a:rPr>
              <a:t>its auditor</a:t>
            </a:r>
            <a:r>
              <a:rPr lang="en-IN" sz="2400" dirty="0"/>
              <a:t>, if the information is of the categories in section 3(13)(b) and (e); </a:t>
            </a:r>
          </a:p>
          <a:p>
            <a:pPr marL="514350" indent="-514350">
              <a:buAutoNum type="alphaLcParenR"/>
            </a:pPr>
            <a:endParaRPr lang="en-IN" sz="3200" dirty="0"/>
          </a:p>
        </p:txBody>
      </p:sp>
      <p:pic>
        <p:nvPicPr>
          <p:cNvPr id="5" name="Picture 4">
            <a:extLst>
              <a:ext uri="{FF2B5EF4-FFF2-40B4-BE49-F238E27FC236}">
                <a16:creationId xmlns:a16="http://schemas.microsoft.com/office/drawing/2014/main" id="{EA470CAA-9941-F1AB-5689-FFCCE15889DB}"/>
              </a:ext>
            </a:extLst>
          </p:cNvPr>
          <p:cNvPicPr>
            <a:picLocks noChangeAspect="1"/>
          </p:cNvPicPr>
          <p:nvPr/>
        </p:nvPicPr>
        <p:blipFill>
          <a:blip r:embed="rId2"/>
          <a:stretch>
            <a:fillRect/>
          </a:stretch>
        </p:blipFill>
        <p:spPr>
          <a:xfrm>
            <a:off x="6570133" y="764822"/>
            <a:ext cx="5309086" cy="5889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884EF455-1376-C311-FE9A-9C209D6D1E42}"/>
              </a:ext>
            </a:extLst>
          </p:cNvPr>
          <p:cNvSpPr txBox="1"/>
          <p:nvPr/>
        </p:nvSpPr>
        <p:spPr>
          <a:xfrm>
            <a:off x="448247" y="828166"/>
            <a:ext cx="5647753" cy="400110"/>
          </a:xfrm>
          <a:prstGeom prst="rect">
            <a:avLst/>
          </a:prstGeom>
          <a:solidFill>
            <a:schemeClr val="accent5">
              <a:lumMod val="20000"/>
              <a:lumOff val="80000"/>
            </a:schemeClr>
          </a:solidFill>
        </p:spPr>
        <p:txBody>
          <a:bodyPr wrap="square">
            <a:spAutoFit/>
          </a:bodyPr>
          <a:lstStyle/>
          <a:p>
            <a:pPr marL="0" indent="0" algn="ctr">
              <a:buNone/>
            </a:pPr>
            <a:r>
              <a:rPr lang="en-IN" sz="2000" dirty="0"/>
              <a:t>Regulation 23 of IBBI IU Regulations 2017</a:t>
            </a:r>
          </a:p>
        </p:txBody>
      </p:sp>
    </p:spTree>
    <p:extLst>
      <p:ext uri="{BB962C8B-B14F-4D97-AF65-F5344CB8AC3E}">
        <p14:creationId xmlns:p14="http://schemas.microsoft.com/office/powerpoint/2010/main" val="158141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3E22-199C-C11A-8922-37B95C02AABD}"/>
              </a:ext>
            </a:extLst>
          </p:cNvPr>
          <p:cNvSpPr>
            <a:spLocks noGrp="1"/>
          </p:cNvSpPr>
          <p:nvPr>
            <p:ph type="title"/>
          </p:nvPr>
        </p:nvSpPr>
        <p:spPr/>
        <p:txBody>
          <a:bodyPr>
            <a:normAutofit fontScale="90000"/>
          </a:bodyPr>
          <a:lstStyle/>
          <a:p>
            <a:r>
              <a:rPr lang="en-IN" dirty="0"/>
              <a:t>Next big things</a:t>
            </a:r>
          </a:p>
        </p:txBody>
      </p:sp>
      <p:graphicFrame>
        <p:nvGraphicFramePr>
          <p:cNvPr id="4" name="Content Placeholder 2">
            <a:extLst>
              <a:ext uri="{FF2B5EF4-FFF2-40B4-BE49-F238E27FC236}">
                <a16:creationId xmlns:a16="http://schemas.microsoft.com/office/drawing/2014/main" id="{9FC5E22A-EE2A-23C4-BE14-E3341E121829}"/>
              </a:ext>
            </a:extLst>
          </p:cNvPr>
          <p:cNvGraphicFramePr>
            <a:graphicFrameLocks/>
          </p:cNvGraphicFramePr>
          <p:nvPr>
            <p:extLst>
              <p:ext uri="{D42A27DB-BD31-4B8C-83A1-F6EECF244321}">
                <p14:modId xmlns:p14="http://schemas.microsoft.com/office/powerpoint/2010/main" val="2441330431"/>
              </p:ext>
            </p:extLst>
          </p:nvPr>
        </p:nvGraphicFramePr>
        <p:xfrm>
          <a:off x="3536685" y="795339"/>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4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230B07EE-ED8E-4AE5-A0A1-C95B4B0950C4}"/>
                                            </p:graphicEl>
                                          </p:spTgt>
                                        </p:tgtEl>
                                        <p:attrNameLst>
                                          <p:attrName>style.visibility</p:attrName>
                                        </p:attrNameLst>
                                      </p:cBhvr>
                                      <p:to>
                                        <p:strVal val="visible"/>
                                      </p:to>
                                    </p:set>
                                    <p:anim calcmode="lin" valueType="num">
                                      <p:cBhvr>
                                        <p:cTn id="7" dur="500" fill="hold"/>
                                        <p:tgtEl>
                                          <p:spTgt spid="4">
                                            <p:graphicEl>
                                              <a:dgm id="{230B07EE-ED8E-4AE5-A0A1-C95B4B0950C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230B07EE-ED8E-4AE5-A0A1-C95B4B0950C4}"/>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230B07EE-ED8E-4AE5-A0A1-C95B4B0950C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30EA2543-0E42-4254-9512-A2992C878872}"/>
                                            </p:graphicEl>
                                          </p:spTgt>
                                        </p:tgtEl>
                                        <p:attrNameLst>
                                          <p:attrName>style.visibility</p:attrName>
                                        </p:attrNameLst>
                                      </p:cBhvr>
                                      <p:to>
                                        <p:strVal val="visible"/>
                                      </p:to>
                                    </p:set>
                                    <p:anim calcmode="lin" valueType="num">
                                      <p:cBhvr>
                                        <p:cTn id="12" dur="500" fill="hold"/>
                                        <p:tgtEl>
                                          <p:spTgt spid="4">
                                            <p:graphicEl>
                                              <a:dgm id="{30EA2543-0E42-4254-9512-A2992C878872}"/>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30EA2543-0E42-4254-9512-A2992C878872}"/>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30EA2543-0E42-4254-9512-A2992C878872}"/>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D8D3313A-DE7B-470F-9326-60B64DE062C0}"/>
                                            </p:graphicEl>
                                          </p:spTgt>
                                        </p:tgtEl>
                                        <p:attrNameLst>
                                          <p:attrName>style.visibility</p:attrName>
                                        </p:attrNameLst>
                                      </p:cBhvr>
                                      <p:to>
                                        <p:strVal val="visible"/>
                                      </p:to>
                                    </p:set>
                                    <p:anim calcmode="lin" valueType="num">
                                      <p:cBhvr>
                                        <p:cTn id="17" dur="500" fill="hold"/>
                                        <p:tgtEl>
                                          <p:spTgt spid="4">
                                            <p:graphicEl>
                                              <a:dgm id="{D8D3313A-DE7B-470F-9326-60B64DE062C0}"/>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D8D3313A-DE7B-470F-9326-60B64DE062C0}"/>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D8D3313A-DE7B-470F-9326-60B64DE062C0}"/>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graphicEl>
                                              <a:dgm id="{C0D24894-91B8-444C-B156-0FBE40AFA9CE}"/>
                                            </p:graphicEl>
                                          </p:spTgt>
                                        </p:tgtEl>
                                        <p:attrNameLst>
                                          <p:attrName>style.visibility</p:attrName>
                                        </p:attrNameLst>
                                      </p:cBhvr>
                                      <p:to>
                                        <p:strVal val="visible"/>
                                      </p:to>
                                    </p:set>
                                    <p:anim calcmode="lin" valueType="num">
                                      <p:cBhvr>
                                        <p:cTn id="24" dur="500" fill="hold"/>
                                        <p:tgtEl>
                                          <p:spTgt spid="4">
                                            <p:graphicEl>
                                              <a:dgm id="{C0D24894-91B8-444C-B156-0FBE40AFA9CE}"/>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C0D24894-91B8-444C-B156-0FBE40AFA9CE}"/>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C0D24894-91B8-444C-B156-0FBE40AFA9CE}"/>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graphicEl>
                                              <a:dgm id="{7F6F16FE-49F6-4128-B75F-920F65A3528C}"/>
                                            </p:graphicEl>
                                          </p:spTgt>
                                        </p:tgtEl>
                                        <p:attrNameLst>
                                          <p:attrName>style.visibility</p:attrName>
                                        </p:attrNameLst>
                                      </p:cBhvr>
                                      <p:to>
                                        <p:strVal val="visible"/>
                                      </p:to>
                                    </p:set>
                                    <p:anim calcmode="lin" valueType="num">
                                      <p:cBhvr>
                                        <p:cTn id="29" dur="500" fill="hold"/>
                                        <p:tgtEl>
                                          <p:spTgt spid="4">
                                            <p:graphicEl>
                                              <a:dgm id="{7F6F16FE-49F6-4128-B75F-920F65A3528C}"/>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7F6F16FE-49F6-4128-B75F-920F65A3528C}"/>
                                            </p:graphicEl>
                                          </p:spTgt>
                                        </p:tgtEl>
                                        <p:attrNameLst>
                                          <p:attrName>ppt_h</p:attrName>
                                        </p:attrNameLst>
                                      </p:cBhvr>
                                      <p:tavLst>
                                        <p:tav tm="0">
                                          <p:val>
                                            <p:fltVal val="0"/>
                                          </p:val>
                                        </p:tav>
                                        <p:tav tm="100000">
                                          <p:val>
                                            <p:strVal val="#ppt_h"/>
                                          </p:val>
                                        </p:tav>
                                      </p:tavLst>
                                    </p:anim>
                                    <p:animEffect transition="in" filter="fade">
                                      <p:cBhvr>
                                        <p:cTn id="31" dur="500"/>
                                        <p:tgtEl>
                                          <p:spTgt spid="4">
                                            <p:graphicEl>
                                              <a:dgm id="{7F6F16FE-49F6-4128-B75F-920F65A3528C}"/>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graphicEl>
                                              <a:dgm id="{2E994BB3-15F7-4242-80D4-E63C7C8832CD}"/>
                                            </p:graphicEl>
                                          </p:spTgt>
                                        </p:tgtEl>
                                        <p:attrNameLst>
                                          <p:attrName>style.visibility</p:attrName>
                                        </p:attrNameLst>
                                      </p:cBhvr>
                                      <p:to>
                                        <p:strVal val="visible"/>
                                      </p:to>
                                    </p:set>
                                    <p:anim calcmode="lin" valueType="num">
                                      <p:cBhvr>
                                        <p:cTn id="34" dur="500" fill="hold"/>
                                        <p:tgtEl>
                                          <p:spTgt spid="4">
                                            <p:graphicEl>
                                              <a:dgm id="{2E994BB3-15F7-4242-80D4-E63C7C8832CD}"/>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2E994BB3-15F7-4242-80D4-E63C7C8832CD}"/>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2E994BB3-15F7-4242-80D4-E63C7C8832C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graphicEl>
                                              <a:dgm id="{03744FAD-884C-4685-8248-53CCAB1890F5}"/>
                                            </p:graphicEl>
                                          </p:spTgt>
                                        </p:tgtEl>
                                        <p:attrNameLst>
                                          <p:attrName>style.visibility</p:attrName>
                                        </p:attrNameLst>
                                      </p:cBhvr>
                                      <p:to>
                                        <p:strVal val="visible"/>
                                      </p:to>
                                    </p:set>
                                    <p:anim calcmode="lin" valueType="num">
                                      <p:cBhvr>
                                        <p:cTn id="41" dur="500" fill="hold"/>
                                        <p:tgtEl>
                                          <p:spTgt spid="4">
                                            <p:graphicEl>
                                              <a:dgm id="{03744FAD-884C-4685-8248-53CCAB1890F5}"/>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03744FAD-884C-4685-8248-53CCAB1890F5}"/>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03744FAD-884C-4685-8248-53CCAB1890F5}"/>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
                                            <p:graphicEl>
                                              <a:dgm id="{ACC85B93-D8E4-49A9-B3F0-EE8B9DEC38C9}"/>
                                            </p:graphicEl>
                                          </p:spTgt>
                                        </p:tgtEl>
                                        <p:attrNameLst>
                                          <p:attrName>style.visibility</p:attrName>
                                        </p:attrNameLst>
                                      </p:cBhvr>
                                      <p:to>
                                        <p:strVal val="visible"/>
                                      </p:to>
                                    </p:set>
                                    <p:anim calcmode="lin" valueType="num">
                                      <p:cBhvr>
                                        <p:cTn id="46" dur="500" fill="hold"/>
                                        <p:tgtEl>
                                          <p:spTgt spid="4">
                                            <p:graphicEl>
                                              <a:dgm id="{ACC85B93-D8E4-49A9-B3F0-EE8B9DEC38C9}"/>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ACC85B93-D8E4-49A9-B3F0-EE8B9DEC38C9}"/>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ACC85B93-D8E4-49A9-B3F0-EE8B9DEC38C9}"/>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
                                            <p:graphicEl>
                                              <a:dgm id="{AD30214B-B035-496A-BD88-FF148007D82A}"/>
                                            </p:graphicEl>
                                          </p:spTgt>
                                        </p:tgtEl>
                                        <p:attrNameLst>
                                          <p:attrName>style.visibility</p:attrName>
                                        </p:attrNameLst>
                                      </p:cBhvr>
                                      <p:to>
                                        <p:strVal val="visible"/>
                                      </p:to>
                                    </p:set>
                                    <p:anim calcmode="lin" valueType="num">
                                      <p:cBhvr>
                                        <p:cTn id="51" dur="500" fill="hold"/>
                                        <p:tgtEl>
                                          <p:spTgt spid="4">
                                            <p:graphicEl>
                                              <a:dgm id="{AD30214B-B035-496A-BD88-FF148007D82A}"/>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AD30214B-B035-496A-BD88-FF148007D82A}"/>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AD30214B-B035-496A-BD88-FF148007D8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397CE5-8445-42D2-BC8E-85543E3AE802}"/>
              </a:ext>
            </a:extLst>
          </p:cNvPr>
          <p:cNvSpPr txBox="1"/>
          <p:nvPr/>
        </p:nvSpPr>
        <p:spPr>
          <a:xfrm>
            <a:off x="331804" y="0"/>
            <a:ext cx="79475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mj-lt"/>
                <a:ea typeface="+mn-ea"/>
                <a:cs typeface="+mn-cs"/>
              </a:rPr>
              <a:t>Digital</a:t>
            </a:r>
            <a:r>
              <a:rPr lang="en-GB" sz="3200" b="1" kern="1200" dirty="0">
                <a:solidFill>
                  <a:schemeClr val="bg1"/>
                </a:solidFill>
                <a:latin typeface="+mj-lt"/>
                <a:ea typeface="+mn-ea"/>
                <a:cs typeface="+mn-cs"/>
              </a:rPr>
              <a:t> Document Execution</a:t>
            </a:r>
            <a:endParaRPr kumimoji="0" lang="en-GB" sz="3200" i="0" u="none" strike="noStrike" kern="1200" cap="none" spc="0" normalizeH="0" baseline="0" noProof="0" dirty="0">
              <a:ln>
                <a:noFill/>
              </a:ln>
              <a:solidFill>
                <a:schemeClr val="bg1"/>
              </a:solidFill>
              <a:effectLst/>
              <a:uLnTx/>
              <a:uFillTx/>
              <a:latin typeface="+mj-lt"/>
              <a:ea typeface="+mn-ea"/>
              <a:cs typeface="+mn-cs"/>
            </a:endParaRPr>
          </a:p>
        </p:txBody>
      </p:sp>
      <p:cxnSp>
        <p:nvCxnSpPr>
          <p:cNvPr id="1040" name="Straight Connector 1039">
            <a:extLst>
              <a:ext uri="{FF2B5EF4-FFF2-40B4-BE49-F238E27FC236}">
                <a16:creationId xmlns:a16="http://schemas.microsoft.com/office/drawing/2014/main" id="{C0817568-18E7-4318-96B8-9B53AF291F7F}"/>
              </a:ext>
            </a:extLst>
          </p:cNvPr>
          <p:cNvCxnSpPr>
            <a:cxnSpLocks/>
          </p:cNvCxnSpPr>
          <p:nvPr/>
        </p:nvCxnSpPr>
        <p:spPr>
          <a:xfrm>
            <a:off x="261875" y="459324"/>
            <a:ext cx="781844" cy="0"/>
          </a:xfrm>
          <a:prstGeom prst="line">
            <a:avLst/>
          </a:prstGeom>
          <a:ln w="15875">
            <a:gradFill flip="none" rotWithShape="1">
              <a:gsLst>
                <a:gs pos="0">
                  <a:srgbClr val="3D1292"/>
                </a:gs>
                <a:gs pos="100000">
                  <a:srgbClr val="CC0000"/>
                </a:gs>
              </a:gsLst>
              <a:lin ang="0" scaled="1"/>
              <a:tileRect/>
            </a:gradFill>
            <a:headEnd type="oval"/>
          </a:ln>
        </p:spPr>
        <p:style>
          <a:lnRef idx="1">
            <a:schemeClr val="accent1"/>
          </a:lnRef>
          <a:fillRef idx="0">
            <a:schemeClr val="accent1"/>
          </a:fillRef>
          <a:effectRef idx="0">
            <a:schemeClr val="accent1"/>
          </a:effectRef>
          <a:fontRef idx="minor">
            <a:schemeClr val="tx1"/>
          </a:fontRef>
        </p:style>
      </p:cxnSp>
      <p:grpSp>
        <p:nvGrpSpPr>
          <p:cNvPr id="933" name="Group 932">
            <a:extLst>
              <a:ext uri="{FF2B5EF4-FFF2-40B4-BE49-F238E27FC236}">
                <a16:creationId xmlns:a16="http://schemas.microsoft.com/office/drawing/2014/main" id="{984D56B5-4F91-B245-BF5C-3A91F288E681}"/>
              </a:ext>
            </a:extLst>
          </p:cNvPr>
          <p:cNvGrpSpPr/>
          <p:nvPr/>
        </p:nvGrpSpPr>
        <p:grpSpPr>
          <a:xfrm rot="10800000">
            <a:off x="-1402996" y="5816002"/>
            <a:ext cx="100133" cy="163518"/>
            <a:chOff x="6316707" y="4276836"/>
            <a:chExt cx="100133" cy="163518"/>
          </a:xfrm>
        </p:grpSpPr>
        <p:cxnSp>
          <p:nvCxnSpPr>
            <p:cNvPr id="934" name="Straight Connector 933">
              <a:extLst>
                <a:ext uri="{FF2B5EF4-FFF2-40B4-BE49-F238E27FC236}">
                  <a16:creationId xmlns:a16="http://schemas.microsoft.com/office/drawing/2014/main" id="{F8B62587-23CF-6446-B5E8-F16BFA373578}"/>
                </a:ext>
              </a:extLst>
            </p:cNvPr>
            <p:cNvCxnSpPr>
              <a:cxnSpLocks/>
            </p:cNvCxnSpPr>
            <p:nvPr/>
          </p:nvCxnSpPr>
          <p:spPr>
            <a:xfrm>
              <a:off x="6316708" y="4276836"/>
              <a:ext cx="100132" cy="91347"/>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a16="http://schemas.microsoft.com/office/drawing/2014/main" id="{E1089FD7-3091-784C-A4AF-4106733E6B59}"/>
                </a:ext>
              </a:extLst>
            </p:cNvPr>
            <p:cNvCxnSpPr>
              <a:cxnSpLocks/>
            </p:cNvCxnSpPr>
            <p:nvPr/>
          </p:nvCxnSpPr>
          <p:spPr>
            <a:xfrm flipH="1">
              <a:off x="6316707" y="4362765"/>
              <a:ext cx="97529" cy="77589"/>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12FB8DB3-25C7-44E1-82B9-80F1DAB5D352}"/>
              </a:ext>
            </a:extLst>
          </p:cNvPr>
          <p:cNvPicPr>
            <a:picLocks noChangeAspect="1"/>
          </p:cNvPicPr>
          <p:nvPr/>
        </p:nvPicPr>
        <p:blipFill>
          <a:blip r:embed="rId2">
            <a:clrChange>
              <a:clrFrom>
                <a:srgbClr val="F2F2F1"/>
              </a:clrFrom>
              <a:clrTo>
                <a:srgbClr val="F2F2F1">
                  <a:alpha val="0"/>
                </a:srgbClr>
              </a:clrTo>
            </a:clrChange>
          </a:blip>
          <a:stretch>
            <a:fillRect/>
          </a:stretch>
        </p:blipFill>
        <p:spPr>
          <a:xfrm>
            <a:off x="-38625" y="569844"/>
            <a:ext cx="5698674" cy="3918735"/>
          </a:xfrm>
          <a:prstGeom prst="rect">
            <a:avLst/>
          </a:prstGeom>
        </p:spPr>
      </p:pic>
      <p:sp>
        <p:nvSpPr>
          <p:cNvPr id="920" name="TextBox 919">
            <a:extLst>
              <a:ext uri="{FF2B5EF4-FFF2-40B4-BE49-F238E27FC236}">
                <a16:creationId xmlns:a16="http://schemas.microsoft.com/office/drawing/2014/main" id="{74AB98EA-8F14-4C5E-8342-7ED22288DBD2}"/>
              </a:ext>
            </a:extLst>
          </p:cNvPr>
          <p:cNvSpPr txBox="1"/>
          <p:nvPr/>
        </p:nvSpPr>
        <p:spPr>
          <a:xfrm>
            <a:off x="2875084" y="4663015"/>
            <a:ext cx="9012115" cy="1569660"/>
          </a:xfrm>
          <a:prstGeom prst="rect">
            <a:avLst/>
          </a:prstGeom>
          <a:noFill/>
        </p:spPr>
        <p:txBody>
          <a:bodyPr wrap="square">
            <a:spAutoFit/>
          </a:bodyPr>
          <a:lstStyle/>
          <a:p>
            <a:pPr algn="just"/>
            <a:r>
              <a:rPr lang="en-IN" sz="2400" dirty="0"/>
              <a:t>NeSL has introduced a fully automated </a:t>
            </a:r>
            <a:r>
              <a:rPr lang="en-IN" sz="2400" b="1" dirty="0">
                <a:solidFill>
                  <a:srgbClr val="EF1D23"/>
                </a:solidFill>
              </a:rPr>
              <a:t>Digital Document Execution</a:t>
            </a:r>
            <a:r>
              <a:rPr lang="en-IN" sz="2400" b="1" dirty="0"/>
              <a:t> </a:t>
            </a:r>
            <a:r>
              <a:rPr lang="en-IN" sz="2400" dirty="0"/>
              <a:t>platform with Digital Stamp certificate that helps to streamline the process of contracting and to reduce the execution time considerably &amp; increase the overall efficiency in the document execution.</a:t>
            </a:r>
          </a:p>
        </p:txBody>
      </p:sp>
      <p:sp>
        <p:nvSpPr>
          <p:cNvPr id="10" name="Rectangle 9">
            <a:extLst>
              <a:ext uri="{FF2B5EF4-FFF2-40B4-BE49-F238E27FC236}">
                <a16:creationId xmlns:a16="http://schemas.microsoft.com/office/drawing/2014/main" id="{35065D82-7C92-473D-9DD5-3FD303B338B2}"/>
              </a:ext>
            </a:extLst>
          </p:cNvPr>
          <p:cNvSpPr/>
          <p:nvPr/>
        </p:nvSpPr>
        <p:spPr>
          <a:xfrm>
            <a:off x="5750169" y="2194986"/>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eSIGN</a:t>
            </a:r>
            <a:endParaRPr lang="en-IN" dirty="0"/>
          </a:p>
        </p:txBody>
      </p:sp>
      <p:sp>
        <p:nvSpPr>
          <p:cNvPr id="921" name="Rectangle 920">
            <a:extLst>
              <a:ext uri="{FF2B5EF4-FFF2-40B4-BE49-F238E27FC236}">
                <a16:creationId xmlns:a16="http://schemas.microsoft.com/office/drawing/2014/main" id="{095BD0CE-9AF1-47F5-BFD0-D594171AA926}"/>
              </a:ext>
            </a:extLst>
          </p:cNvPr>
          <p:cNvSpPr/>
          <p:nvPr/>
        </p:nvSpPr>
        <p:spPr>
          <a:xfrm>
            <a:off x="7469064" y="2194985"/>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Digital Stamp</a:t>
            </a:r>
          </a:p>
        </p:txBody>
      </p:sp>
      <p:sp>
        <p:nvSpPr>
          <p:cNvPr id="922" name="Rectangle 921">
            <a:extLst>
              <a:ext uri="{FF2B5EF4-FFF2-40B4-BE49-F238E27FC236}">
                <a16:creationId xmlns:a16="http://schemas.microsoft.com/office/drawing/2014/main" id="{C1D1DAE4-70E7-43FD-AC24-B56B82EA6EF8}"/>
              </a:ext>
            </a:extLst>
          </p:cNvPr>
          <p:cNvSpPr/>
          <p:nvPr/>
        </p:nvSpPr>
        <p:spPr>
          <a:xfrm>
            <a:off x="9187959" y="2911146"/>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Secure Storage</a:t>
            </a:r>
          </a:p>
        </p:txBody>
      </p:sp>
      <p:sp>
        <p:nvSpPr>
          <p:cNvPr id="923" name="Rectangle 922">
            <a:extLst>
              <a:ext uri="{FF2B5EF4-FFF2-40B4-BE49-F238E27FC236}">
                <a16:creationId xmlns:a16="http://schemas.microsoft.com/office/drawing/2014/main" id="{ADAC19F2-63E6-4174-B4B3-31E59444F97B}"/>
              </a:ext>
            </a:extLst>
          </p:cNvPr>
          <p:cNvSpPr/>
          <p:nvPr/>
        </p:nvSpPr>
        <p:spPr>
          <a:xfrm>
            <a:off x="5750169" y="2911147"/>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Quick</a:t>
            </a:r>
          </a:p>
        </p:txBody>
      </p:sp>
      <p:sp>
        <p:nvSpPr>
          <p:cNvPr id="924" name="Rectangle 923">
            <a:extLst>
              <a:ext uri="{FF2B5EF4-FFF2-40B4-BE49-F238E27FC236}">
                <a16:creationId xmlns:a16="http://schemas.microsoft.com/office/drawing/2014/main" id="{5417AB53-734B-4DE3-B512-C144B4CF7B76}"/>
              </a:ext>
            </a:extLst>
          </p:cNvPr>
          <p:cNvSpPr/>
          <p:nvPr/>
        </p:nvSpPr>
        <p:spPr>
          <a:xfrm>
            <a:off x="7469064" y="2911147"/>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Cost Saving</a:t>
            </a:r>
          </a:p>
        </p:txBody>
      </p:sp>
      <p:sp>
        <p:nvSpPr>
          <p:cNvPr id="925" name="Rectangle 924">
            <a:extLst>
              <a:ext uri="{FF2B5EF4-FFF2-40B4-BE49-F238E27FC236}">
                <a16:creationId xmlns:a16="http://schemas.microsoft.com/office/drawing/2014/main" id="{5CB64468-505E-4A80-96FF-411164211371}"/>
              </a:ext>
            </a:extLst>
          </p:cNvPr>
          <p:cNvSpPr/>
          <p:nvPr/>
        </p:nvSpPr>
        <p:spPr>
          <a:xfrm>
            <a:off x="9187959" y="2194985"/>
            <a:ext cx="1538654" cy="5627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Efficient</a:t>
            </a:r>
          </a:p>
        </p:txBody>
      </p:sp>
    </p:spTree>
    <p:extLst>
      <p:ext uri="{BB962C8B-B14F-4D97-AF65-F5344CB8AC3E}">
        <p14:creationId xmlns:p14="http://schemas.microsoft.com/office/powerpoint/2010/main" val="241136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9BB05-011B-06D9-A725-844132BF7597}"/>
              </a:ext>
            </a:extLst>
          </p:cNvPr>
          <p:cNvPicPr>
            <a:picLocks noChangeAspect="1"/>
          </p:cNvPicPr>
          <p:nvPr/>
        </p:nvPicPr>
        <p:blipFill>
          <a:blip r:embed="rId2"/>
          <a:stretch>
            <a:fillRect/>
          </a:stretch>
        </p:blipFill>
        <p:spPr>
          <a:xfrm>
            <a:off x="592374" y="1205947"/>
            <a:ext cx="11149052" cy="5000028"/>
          </a:xfrm>
          <a:prstGeom prst="rect">
            <a:avLst/>
          </a:prstGeom>
        </p:spPr>
      </p:pic>
      <p:sp>
        <p:nvSpPr>
          <p:cNvPr id="4" name="TextBox 3">
            <a:extLst>
              <a:ext uri="{FF2B5EF4-FFF2-40B4-BE49-F238E27FC236}">
                <a16:creationId xmlns:a16="http://schemas.microsoft.com/office/drawing/2014/main" id="{E8EEEBD5-EF84-0C69-C4BF-208C466DB539}"/>
              </a:ext>
            </a:extLst>
          </p:cNvPr>
          <p:cNvSpPr txBox="1"/>
          <p:nvPr/>
        </p:nvSpPr>
        <p:spPr>
          <a:xfrm>
            <a:off x="92765" y="0"/>
            <a:ext cx="8507896" cy="584775"/>
          </a:xfrm>
          <a:prstGeom prst="rect">
            <a:avLst/>
          </a:prstGeom>
          <a:noFill/>
        </p:spPr>
        <p:txBody>
          <a:bodyPr wrap="square" rtlCol="0">
            <a:spAutoFit/>
          </a:bodyPr>
          <a:lstStyle/>
          <a:p>
            <a:r>
              <a:rPr lang="en-US" sz="3200" dirty="0">
                <a:solidFill>
                  <a:schemeClr val="bg1"/>
                </a:solidFill>
              </a:rPr>
              <a:t>NeSL DDE Workflow</a:t>
            </a:r>
            <a:endParaRPr lang="en-IN" sz="3200" dirty="0">
              <a:solidFill>
                <a:schemeClr val="bg1"/>
              </a:solidFill>
            </a:endParaRPr>
          </a:p>
        </p:txBody>
      </p:sp>
    </p:spTree>
    <p:extLst>
      <p:ext uri="{BB962C8B-B14F-4D97-AF65-F5344CB8AC3E}">
        <p14:creationId xmlns:p14="http://schemas.microsoft.com/office/powerpoint/2010/main" val="74082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BBB5722F-5217-834B-B308-61E1518F821D}"/>
              </a:ext>
            </a:extLst>
          </p:cNvPr>
          <p:cNvSpPr txBox="1"/>
          <p:nvPr/>
        </p:nvSpPr>
        <p:spPr>
          <a:xfrm>
            <a:off x="1043719" y="182325"/>
            <a:ext cx="10687732" cy="523220"/>
          </a:xfrm>
          <a:prstGeom prst="rect">
            <a:avLst/>
          </a:prstGeom>
          <a:noFill/>
        </p:spPr>
        <p:txBody>
          <a:bodyPr wrap="square" rtlCol="0">
            <a:spAutoFit/>
          </a:bodyPr>
          <a:lstStyle/>
          <a:p>
            <a:pPr defTabSz="914217"/>
            <a:r>
              <a:rPr lang="en-US" sz="2800" b="1" dirty="0">
                <a:solidFill>
                  <a:srgbClr val="2E2F8F"/>
                </a:solidFill>
                <a:highlight>
                  <a:srgbClr val="FFFF00"/>
                </a:highlight>
                <a:latin typeface="Poppins" pitchFamily="2" charset="77"/>
                <a:cs typeface="Poppins" pitchFamily="2" charset="77"/>
              </a:rPr>
              <a:t>DDE e-stamp based on loan sanction(numbers)</a:t>
            </a:r>
            <a:endParaRPr lang="en-US" sz="2000" b="1" dirty="0">
              <a:solidFill>
                <a:srgbClr val="2E2F8F"/>
              </a:solidFill>
              <a:highlight>
                <a:srgbClr val="FFFF00"/>
              </a:highlight>
              <a:latin typeface="Poppins" pitchFamily="2" charset="77"/>
              <a:cs typeface="Poppins" pitchFamily="2" charset="77"/>
            </a:endParaRPr>
          </a:p>
        </p:txBody>
      </p:sp>
      <p:cxnSp>
        <p:nvCxnSpPr>
          <p:cNvPr id="5" name="Straight Connector 4">
            <a:extLst>
              <a:ext uri="{FF2B5EF4-FFF2-40B4-BE49-F238E27FC236}">
                <a16:creationId xmlns:a16="http://schemas.microsoft.com/office/drawing/2014/main" id="{F3E1A4D7-220B-4330-9690-6B2A4386E1E4}"/>
              </a:ext>
            </a:extLst>
          </p:cNvPr>
          <p:cNvCxnSpPr>
            <a:cxnSpLocks/>
          </p:cNvCxnSpPr>
          <p:nvPr/>
        </p:nvCxnSpPr>
        <p:spPr>
          <a:xfrm>
            <a:off x="261875" y="459324"/>
            <a:ext cx="781844" cy="0"/>
          </a:xfrm>
          <a:prstGeom prst="line">
            <a:avLst/>
          </a:prstGeom>
          <a:ln w="15875">
            <a:gradFill flip="none" rotWithShape="1">
              <a:gsLst>
                <a:gs pos="0">
                  <a:srgbClr val="3D1292"/>
                </a:gs>
                <a:gs pos="100000">
                  <a:srgbClr val="CC0000"/>
                </a:gs>
              </a:gsLst>
              <a:lin ang="0" scaled="1"/>
              <a:tileRect/>
            </a:gradFill>
            <a:headEnd type="ova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30E06D7-7EC7-49D7-AD36-BADCB865F163}"/>
              </a:ext>
            </a:extLst>
          </p:cNvPr>
          <p:cNvGrpSpPr/>
          <p:nvPr/>
        </p:nvGrpSpPr>
        <p:grpSpPr>
          <a:xfrm>
            <a:off x="11731451" y="3449334"/>
            <a:ext cx="460549" cy="2385342"/>
            <a:chOff x="894008" y="490984"/>
            <a:chExt cx="1113664" cy="2385342"/>
          </a:xfrm>
        </p:grpSpPr>
        <p:cxnSp>
          <p:nvCxnSpPr>
            <p:cNvPr id="7" name="Straight Connector 6">
              <a:extLst>
                <a:ext uri="{FF2B5EF4-FFF2-40B4-BE49-F238E27FC236}">
                  <a16:creationId xmlns:a16="http://schemas.microsoft.com/office/drawing/2014/main" id="{8D7D5425-B75F-4EE2-BCA1-21ACE7F968D8}"/>
                </a:ext>
              </a:extLst>
            </p:cNvPr>
            <p:cNvCxnSpPr/>
            <p:nvPr/>
          </p:nvCxnSpPr>
          <p:spPr>
            <a:xfrm>
              <a:off x="894008" y="1493950"/>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689D7E-A676-4273-9C96-0F04218046E2}"/>
                </a:ext>
              </a:extLst>
            </p:cNvPr>
            <p:cNvCxnSpPr/>
            <p:nvPr/>
          </p:nvCxnSpPr>
          <p:spPr>
            <a:xfrm>
              <a:off x="894008" y="14037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74E638-1C59-4D0A-A850-A76AB5247728}"/>
                </a:ext>
              </a:extLst>
            </p:cNvPr>
            <p:cNvCxnSpPr/>
            <p:nvPr/>
          </p:nvCxnSpPr>
          <p:spPr>
            <a:xfrm>
              <a:off x="894008" y="131172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566C2D-861E-4988-8DCF-9E04BD6FDA13}"/>
                </a:ext>
              </a:extLst>
            </p:cNvPr>
            <p:cNvCxnSpPr/>
            <p:nvPr/>
          </p:nvCxnSpPr>
          <p:spPr>
            <a:xfrm>
              <a:off x="894008" y="122282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6204C7-AD06-4774-88F1-7CA4A9FA2AD3}"/>
                </a:ext>
              </a:extLst>
            </p:cNvPr>
            <p:cNvCxnSpPr/>
            <p:nvPr/>
          </p:nvCxnSpPr>
          <p:spPr>
            <a:xfrm>
              <a:off x="894008" y="1128825"/>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6DC9A8-EC0F-4846-93BB-9DE1FCE5A4BA}"/>
                </a:ext>
              </a:extLst>
            </p:cNvPr>
            <p:cNvCxnSpPr/>
            <p:nvPr/>
          </p:nvCxnSpPr>
          <p:spPr>
            <a:xfrm>
              <a:off x="894008" y="103867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145FD2-EF9F-4D8E-BFE2-D8EEABC9F217}"/>
                </a:ext>
              </a:extLst>
            </p:cNvPr>
            <p:cNvCxnSpPr/>
            <p:nvPr/>
          </p:nvCxnSpPr>
          <p:spPr>
            <a:xfrm>
              <a:off x="894008" y="9465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A7D6B4-249A-4BA2-ADAA-185B739B4B84}"/>
                </a:ext>
              </a:extLst>
            </p:cNvPr>
            <p:cNvCxnSpPr/>
            <p:nvPr/>
          </p:nvCxnSpPr>
          <p:spPr>
            <a:xfrm>
              <a:off x="894008" y="8576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730D86-D866-4BA3-BC96-47ADB7CDE4B5}"/>
                </a:ext>
              </a:extLst>
            </p:cNvPr>
            <p:cNvCxnSpPr/>
            <p:nvPr/>
          </p:nvCxnSpPr>
          <p:spPr>
            <a:xfrm>
              <a:off x="894008" y="76211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249517-FA10-40A1-A4A4-E416DBA5AB62}"/>
                </a:ext>
              </a:extLst>
            </p:cNvPr>
            <p:cNvCxnSpPr/>
            <p:nvPr/>
          </p:nvCxnSpPr>
          <p:spPr>
            <a:xfrm>
              <a:off x="894008" y="67195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5B8172-41C1-47EE-84BB-BD91EC490F6E}"/>
                </a:ext>
              </a:extLst>
            </p:cNvPr>
            <p:cNvCxnSpPr/>
            <p:nvPr/>
          </p:nvCxnSpPr>
          <p:spPr>
            <a:xfrm>
              <a:off x="894008" y="57988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6BEF6B-38F0-4C9E-BCAC-9D4561148927}"/>
                </a:ext>
              </a:extLst>
            </p:cNvPr>
            <p:cNvCxnSpPr>
              <a:cxnSpLocks/>
            </p:cNvCxnSpPr>
            <p:nvPr/>
          </p:nvCxnSpPr>
          <p:spPr>
            <a:xfrm>
              <a:off x="894008" y="49098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4A9319-48D7-406B-899C-02EA546732F3}"/>
                </a:ext>
              </a:extLst>
            </p:cNvPr>
            <p:cNvCxnSpPr/>
            <p:nvPr/>
          </p:nvCxnSpPr>
          <p:spPr>
            <a:xfrm>
              <a:off x="894008" y="258865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B4511F-5FC7-4E9C-AF8B-B88314810378}"/>
                </a:ext>
              </a:extLst>
            </p:cNvPr>
            <p:cNvCxnSpPr/>
            <p:nvPr/>
          </p:nvCxnSpPr>
          <p:spPr>
            <a:xfrm>
              <a:off x="894008" y="24985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81B9C9-E3FD-4C7B-A5F6-38CF26DBFF11}"/>
                </a:ext>
              </a:extLst>
            </p:cNvPr>
            <p:cNvCxnSpPr/>
            <p:nvPr/>
          </p:nvCxnSpPr>
          <p:spPr>
            <a:xfrm>
              <a:off x="894008" y="24064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8D3873-87EA-498A-B029-3A4DB1E22CF6}"/>
                </a:ext>
              </a:extLst>
            </p:cNvPr>
            <p:cNvCxnSpPr/>
            <p:nvPr/>
          </p:nvCxnSpPr>
          <p:spPr>
            <a:xfrm>
              <a:off x="894008" y="23175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E45C76C-CB21-43C2-A777-8FD3531689DF}"/>
                </a:ext>
              </a:extLst>
            </p:cNvPr>
            <p:cNvCxnSpPr/>
            <p:nvPr/>
          </p:nvCxnSpPr>
          <p:spPr>
            <a:xfrm>
              <a:off x="894008" y="222352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D9D61B-06A8-42F8-A2DA-AB36F69E0EBF}"/>
                </a:ext>
              </a:extLst>
            </p:cNvPr>
            <p:cNvCxnSpPr/>
            <p:nvPr/>
          </p:nvCxnSpPr>
          <p:spPr>
            <a:xfrm>
              <a:off x="894008" y="213337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97861E-9260-4F9A-9AB6-C4E208054F76}"/>
                </a:ext>
              </a:extLst>
            </p:cNvPr>
            <p:cNvCxnSpPr/>
            <p:nvPr/>
          </p:nvCxnSpPr>
          <p:spPr>
            <a:xfrm>
              <a:off x="894008" y="20413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EA2F6B-05CC-4C03-914E-A4B3A9077FB4}"/>
                </a:ext>
              </a:extLst>
            </p:cNvPr>
            <p:cNvCxnSpPr/>
            <p:nvPr/>
          </p:nvCxnSpPr>
          <p:spPr>
            <a:xfrm>
              <a:off x="894008" y="19524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00A488-182D-4CC5-8BCB-7D525ECDFE72}"/>
                </a:ext>
              </a:extLst>
            </p:cNvPr>
            <p:cNvCxnSpPr/>
            <p:nvPr/>
          </p:nvCxnSpPr>
          <p:spPr>
            <a:xfrm>
              <a:off x="894008" y="185681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868FB5-F091-40EC-9200-3D046A2624EB}"/>
                </a:ext>
              </a:extLst>
            </p:cNvPr>
            <p:cNvCxnSpPr/>
            <p:nvPr/>
          </p:nvCxnSpPr>
          <p:spPr>
            <a:xfrm>
              <a:off x="894008" y="1766663"/>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EEC3A3-9860-4F4F-8CC3-1A18D92DD9E3}"/>
                </a:ext>
              </a:extLst>
            </p:cNvPr>
            <p:cNvCxnSpPr/>
            <p:nvPr/>
          </p:nvCxnSpPr>
          <p:spPr>
            <a:xfrm>
              <a:off x="894008" y="1674588"/>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73F509-D0C8-4998-BE15-783431C30022}"/>
                </a:ext>
              </a:extLst>
            </p:cNvPr>
            <p:cNvCxnSpPr/>
            <p:nvPr/>
          </p:nvCxnSpPr>
          <p:spPr>
            <a:xfrm>
              <a:off x="894008" y="1585688"/>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47D6DC-ECAA-4E32-8CFC-DACAD2213A24}"/>
                </a:ext>
              </a:extLst>
            </p:cNvPr>
            <p:cNvCxnSpPr/>
            <p:nvPr/>
          </p:nvCxnSpPr>
          <p:spPr>
            <a:xfrm>
              <a:off x="894008" y="28763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AA9711-81EA-4553-97B2-4F594DE05970}"/>
                </a:ext>
              </a:extLst>
            </p:cNvPr>
            <p:cNvCxnSpPr/>
            <p:nvPr/>
          </p:nvCxnSpPr>
          <p:spPr>
            <a:xfrm>
              <a:off x="894008" y="27874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15DC9D-E38D-43CD-9827-DA313C636847}"/>
                </a:ext>
              </a:extLst>
            </p:cNvPr>
            <p:cNvCxnSpPr/>
            <p:nvPr/>
          </p:nvCxnSpPr>
          <p:spPr>
            <a:xfrm>
              <a:off x="894008" y="269342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1">
            <a:extLst>
              <a:ext uri="{FF2B5EF4-FFF2-40B4-BE49-F238E27FC236}">
                <a16:creationId xmlns:a16="http://schemas.microsoft.com/office/drawing/2014/main" id="{691C8398-989F-4BCE-8910-81EA0742337E}"/>
              </a:ext>
            </a:extLst>
          </p:cNvPr>
          <p:cNvSpPr/>
          <p:nvPr/>
        </p:nvSpPr>
        <p:spPr>
          <a:xfrm>
            <a:off x="0" y="6666177"/>
            <a:ext cx="11257346" cy="199773"/>
          </a:xfrm>
          <a:custGeom>
            <a:avLst/>
            <a:gdLst>
              <a:gd name="connsiteX0" fmla="*/ 0 w 10555125"/>
              <a:gd name="connsiteY0" fmla="*/ 0 h 180474"/>
              <a:gd name="connsiteX1" fmla="*/ 10555125 w 10555125"/>
              <a:gd name="connsiteY1" fmla="*/ 0 h 180474"/>
              <a:gd name="connsiteX2" fmla="*/ 10555125 w 10555125"/>
              <a:gd name="connsiteY2" fmla="*/ 180474 h 180474"/>
              <a:gd name="connsiteX3" fmla="*/ 0 w 10555125"/>
              <a:gd name="connsiteY3" fmla="*/ 180474 h 180474"/>
              <a:gd name="connsiteX4" fmla="*/ 0 w 10555125"/>
              <a:gd name="connsiteY4" fmla="*/ 0 h 180474"/>
              <a:gd name="connsiteX0" fmla="*/ 0 w 10555125"/>
              <a:gd name="connsiteY0" fmla="*/ 0 h 180474"/>
              <a:gd name="connsiteX1" fmla="*/ 10361942 w 10555125"/>
              <a:gd name="connsiteY1" fmla="*/ 0 h 180474"/>
              <a:gd name="connsiteX2" fmla="*/ 10555125 w 10555125"/>
              <a:gd name="connsiteY2" fmla="*/ 180474 h 180474"/>
              <a:gd name="connsiteX3" fmla="*/ 0 w 10555125"/>
              <a:gd name="connsiteY3" fmla="*/ 180474 h 180474"/>
              <a:gd name="connsiteX4" fmla="*/ 0 w 10555125"/>
              <a:gd name="connsiteY4" fmla="*/ 0 h 18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5125" h="180474">
                <a:moveTo>
                  <a:pt x="0" y="0"/>
                </a:moveTo>
                <a:lnTo>
                  <a:pt x="10361942" y="0"/>
                </a:lnTo>
                <a:lnTo>
                  <a:pt x="10555125" y="180474"/>
                </a:lnTo>
                <a:lnTo>
                  <a:pt x="0" y="180474"/>
                </a:lnTo>
                <a:lnTo>
                  <a:pt x="0" y="0"/>
                </a:lnTo>
                <a:close/>
              </a:path>
            </a:pathLst>
          </a:custGeom>
          <a:gradFill>
            <a:gsLst>
              <a:gs pos="0">
                <a:srgbClr val="3D1292"/>
              </a:gs>
              <a:gs pos="100000">
                <a:srgbClr val="CC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6" name="Chart 35">
            <a:extLst>
              <a:ext uri="{FF2B5EF4-FFF2-40B4-BE49-F238E27FC236}">
                <a16:creationId xmlns:a16="http://schemas.microsoft.com/office/drawing/2014/main" id="{24E0B1F1-1B8A-E9F1-BAA8-FFA3A90F742A}"/>
              </a:ext>
            </a:extLst>
          </p:cNvPr>
          <p:cNvGraphicFramePr/>
          <p:nvPr/>
        </p:nvGraphicFramePr>
        <p:xfrm>
          <a:off x="590204" y="1088968"/>
          <a:ext cx="9525346" cy="50879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07324" y="6176964"/>
            <a:ext cx="4488872" cy="369332"/>
          </a:xfrm>
          <a:prstGeom prst="rect">
            <a:avLst/>
          </a:prstGeom>
          <a:noFill/>
        </p:spPr>
        <p:txBody>
          <a:bodyPr wrap="square" rtlCol="0">
            <a:spAutoFit/>
          </a:bodyPr>
          <a:lstStyle/>
          <a:p>
            <a:r>
              <a:rPr lang="en-US" b="1" dirty="0"/>
              <a:t>Date range: April 1, 2021 to March 31, 2022 </a:t>
            </a:r>
            <a:endParaRPr lang="en-IN" b="1" dirty="0"/>
          </a:p>
        </p:txBody>
      </p:sp>
    </p:spTree>
    <p:extLst>
      <p:ext uri="{BB962C8B-B14F-4D97-AF65-F5344CB8AC3E}">
        <p14:creationId xmlns:p14="http://schemas.microsoft.com/office/powerpoint/2010/main" val="1252848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BBB5722F-5217-834B-B308-61E1518F821D}"/>
              </a:ext>
            </a:extLst>
          </p:cNvPr>
          <p:cNvSpPr txBox="1"/>
          <p:nvPr/>
        </p:nvSpPr>
        <p:spPr>
          <a:xfrm>
            <a:off x="1043719" y="182325"/>
            <a:ext cx="10687732" cy="523220"/>
          </a:xfrm>
          <a:prstGeom prst="rect">
            <a:avLst/>
          </a:prstGeom>
          <a:noFill/>
        </p:spPr>
        <p:txBody>
          <a:bodyPr wrap="square" rtlCol="0">
            <a:spAutoFit/>
          </a:bodyPr>
          <a:lstStyle/>
          <a:p>
            <a:pPr defTabSz="914217"/>
            <a:r>
              <a:rPr lang="en-IN" sz="2800" b="1" dirty="0">
                <a:solidFill>
                  <a:srgbClr val="2E2F8F"/>
                </a:solidFill>
                <a:highlight>
                  <a:srgbClr val="FFFF00"/>
                </a:highlight>
                <a:latin typeface="Poppins" pitchFamily="2" charset="77"/>
                <a:cs typeface="Poppins" pitchFamily="2" charset="77"/>
              </a:rPr>
              <a:t>DDE e-stamp based on Loan sanction (amount)</a:t>
            </a:r>
          </a:p>
        </p:txBody>
      </p:sp>
      <p:cxnSp>
        <p:nvCxnSpPr>
          <p:cNvPr id="5" name="Straight Connector 4">
            <a:extLst>
              <a:ext uri="{FF2B5EF4-FFF2-40B4-BE49-F238E27FC236}">
                <a16:creationId xmlns:a16="http://schemas.microsoft.com/office/drawing/2014/main" id="{F3E1A4D7-220B-4330-9690-6B2A4386E1E4}"/>
              </a:ext>
            </a:extLst>
          </p:cNvPr>
          <p:cNvCxnSpPr>
            <a:cxnSpLocks/>
          </p:cNvCxnSpPr>
          <p:nvPr/>
        </p:nvCxnSpPr>
        <p:spPr>
          <a:xfrm>
            <a:off x="261875" y="459324"/>
            <a:ext cx="781844" cy="0"/>
          </a:xfrm>
          <a:prstGeom prst="line">
            <a:avLst/>
          </a:prstGeom>
          <a:ln w="15875">
            <a:gradFill flip="none" rotWithShape="1">
              <a:gsLst>
                <a:gs pos="0">
                  <a:srgbClr val="3D1292"/>
                </a:gs>
                <a:gs pos="100000">
                  <a:srgbClr val="CC0000"/>
                </a:gs>
              </a:gsLst>
              <a:lin ang="0" scaled="1"/>
              <a:tileRect/>
            </a:gradFill>
            <a:headEnd type="ova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30E06D7-7EC7-49D7-AD36-BADCB865F163}"/>
              </a:ext>
            </a:extLst>
          </p:cNvPr>
          <p:cNvGrpSpPr/>
          <p:nvPr/>
        </p:nvGrpSpPr>
        <p:grpSpPr>
          <a:xfrm>
            <a:off x="11731451" y="3449334"/>
            <a:ext cx="460549" cy="2385342"/>
            <a:chOff x="894008" y="490984"/>
            <a:chExt cx="1113664" cy="2385342"/>
          </a:xfrm>
        </p:grpSpPr>
        <p:cxnSp>
          <p:nvCxnSpPr>
            <p:cNvPr id="7" name="Straight Connector 6">
              <a:extLst>
                <a:ext uri="{FF2B5EF4-FFF2-40B4-BE49-F238E27FC236}">
                  <a16:creationId xmlns:a16="http://schemas.microsoft.com/office/drawing/2014/main" id="{8D7D5425-B75F-4EE2-BCA1-21ACE7F968D8}"/>
                </a:ext>
              </a:extLst>
            </p:cNvPr>
            <p:cNvCxnSpPr/>
            <p:nvPr/>
          </p:nvCxnSpPr>
          <p:spPr>
            <a:xfrm>
              <a:off x="894008" y="1493950"/>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689D7E-A676-4273-9C96-0F04218046E2}"/>
                </a:ext>
              </a:extLst>
            </p:cNvPr>
            <p:cNvCxnSpPr/>
            <p:nvPr/>
          </p:nvCxnSpPr>
          <p:spPr>
            <a:xfrm>
              <a:off x="894008" y="14037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74E638-1C59-4D0A-A850-A76AB5247728}"/>
                </a:ext>
              </a:extLst>
            </p:cNvPr>
            <p:cNvCxnSpPr/>
            <p:nvPr/>
          </p:nvCxnSpPr>
          <p:spPr>
            <a:xfrm>
              <a:off x="894008" y="131172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566C2D-861E-4988-8DCF-9E04BD6FDA13}"/>
                </a:ext>
              </a:extLst>
            </p:cNvPr>
            <p:cNvCxnSpPr/>
            <p:nvPr/>
          </p:nvCxnSpPr>
          <p:spPr>
            <a:xfrm>
              <a:off x="894008" y="122282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6204C7-AD06-4774-88F1-7CA4A9FA2AD3}"/>
                </a:ext>
              </a:extLst>
            </p:cNvPr>
            <p:cNvCxnSpPr/>
            <p:nvPr/>
          </p:nvCxnSpPr>
          <p:spPr>
            <a:xfrm>
              <a:off x="894008" y="1128825"/>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6DC9A8-EC0F-4846-93BB-9DE1FCE5A4BA}"/>
                </a:ext>
              </a:extLst>
            </p:cNvPr>
            <p:cNvCxnSpPr/>
            <p:nvPr/>
          </p:nvCxnSpPr>
          <p:spPr>
            <a:xfrm>
              <a:off x="894008" y="103867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145FD2-EF9F-4D8E-BFE2-D8EEABC9F217}"/>
                </a:ext>
              </a:extLst>
            </p:cNvPr>
            <p:cNvCxnSpPr/>
            <p:nvPr/>
          </p:nvCxnSpPr>
          <p:spPr>
            <a:xfrm>
              <a:off x="894008" y="9465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A7D6B4-249A-4BA2-ADAA-185B739B4B84}"/>
                </a:ext>
              </a:extLst>
            </p:cNvPr>
            <p:cNvCxnSpPr/>
            <p:nvPr/>
          </p:nvCxnSpPr>
          <p:spPr>
            <a:xfrm>
              <a:off x="894008" y="857697"/>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730D86-D866-4BA3-BC96-47ADB7CDE4B5}"/>
                </a:ext>
              </a:extLst>
            </p:cNvPr>
            <p:cNvCxnSpPr/>
            <p:nvPr/>
          </p:nvCxnSpPr>
          <p:spPr>
            <a:xfrm>
              <a:off x="894008" y="762112"/>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249517-FA10-40A1-A4A4-E416DBA5AB62}"/>
                </a:ext>
              </a:extLst>
            </p:cNvPr>
            <p:cNvCxnSpPr/>
            <p:nvPr/>
          </p:nvCxnSpPr>
          <p:spPr>
            <a:xfrm>
              <a:off x="894008" y="67195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5B8172-41C1-47EE-84BB-BD91EC490F6E}"/>
                </a:ext>
              </a:extLst>
            </p:cNvPr>
            <p:cNvCxnSpPr/>
            <p:nvPr/>
          </p:nvCxnSpPr>
          <p:spPr>
            <a:xfrm>
              <a:off x="894008" y="57988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6BEF6B-38F0-4C9E-BCAC-9D4561148927}"/>
                </a:ext>
              </a:extLst>
            </p:cNvPr>
            <p:cNvCxnSpPr>
              <a:cxnSpLocks/>
            </p:cNvCxnSpPr>
            <p:nvPr/>
          </p:nvCxnSpPr>
          <p:spPr>
            <a:xfrm>
              <a:off x="894008" y="49098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4A9319-48D7-406B-899C-02EA546732F3}"/>
                </a:ext>
              </a:extLst>
            </p:cNvPr>
            <p:cNvCxnSpPr/>
            <p:nvPr/>
          </p:nvCxnSpPr>
          <p:spPr>
            <a:xfrm>
              <a:off x="894008" y="2588654"/>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B4511F-5FC7-4E9C-AF8B-B88314810378}"/>
                </a:ext>
              </a:extLst>
            </p:cNvPr>
            <p:cNvCxnSpPr/>
            <p:nvPr/>
          </p:nvCxnSpPr>
          <p:spPr>
            <a:xfrm>
              <a:off x="894008" y="24985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81B9C9-E3FD-4C7B-A5F6-38CF26DBFF11}"/>
                </a:ext>
              </a:extLst>
            </p:cNvPr>
            <p:cNvCxnSpPr/>
            <p:nvPr/>
          </p:nvCxnSpPr>
          <p:spPr>
            <a:xfrm>
              <a:off x="894008" y="24064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8D3873-87EA-498A-B029-3A4DB1E22CF6}"/>
                </a:ext>
              </a:extLst>
            </p:cNvPr>
            <p:cNvCxnSpPr/>
            <p:nvPr/>
          </p:nvCxnSpPr>
          <p:spPr>
            <a:xfrm>
              <a:off x="894008" y="23175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E45C76C-CB21-43C2-A777-8FD3531689DF}"/>
                </a:ext>
              </a:extLst>
            </p:cNvPr>
            <p:cNvCxnSpPr/>
            <p:nvPr/>
          </p:nvCxnSpPr>
          <p:spPr>
            <a:xfrm>
              <a:off x="894008" y="222352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D9D61B-06A8-42F8-A2DA-AB36F69E0EBF}"/>
                </a:ext>
              </a:extLst>
            </p:cNvPr>
            <p:cNvCxnSpPr/>
            <p:nvPr/>
          </p:nvCxnSpPr>
          <p:spPr>
            <a:xfrm>
              <a:off x="894008" y="213337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97861E-9260-4F9A-9AB6-C4E208054F76}"/>
                </a:ext>
              </a:extLst>
            </p:cNvPr>
            <p:cNvCxnSpPr/>
            <p:nvPr/>
          </p:nvCxnSpPr>
          <p:spPr>
            <a:xfrm>
              <a:off x="894008" y="20413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EA2F6B-05CC-4C03-914E-A4B3A9077FB4}"/>
                </a:ext>
              </a:extLst>
            </p:cNvPr>
            <p:cNvCxnSpPr/>
            <p:nvPr/>
          </p:nvCxnSpPr>
          <p:spPr>
            <a:xfrm>
              <a:off x="894008" y="1952401"/>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00A488-182D-4CC5-8BCB-7D525ECDFE72}"/>
                </a:ext>
              </a:extLst>
            </p:cNvPr>
            <p:cNvCxnSpPr/>
            <p:nvPr/>
          </p:nvCxnSpPr>
          <p:spPr>
            <a:xfrm>
              <a:off x="894008" y="185681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868FB5-F091-40EC-9200-3D046A2624EB}"/>
                </a:ext>
              </a:extLst>
            </p:cNvPr>
            <p:cNvCxnSpPr/>
            <p:nvPr/>
          </p:nvCxnSpPr>
          <p:spPr>
            <a:xfrm>
              <a:off x="894008" y="1766663"/>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EEC3A3-9860-4F4F-8CC3-1A18D92DD9E3}"/>
                </a:ext>
              </a:extLst>
            </p:cNvPr>
            <p:cNvCxnSpPr/>
            <p:nvPr/>
          </p:nvCxnSpPr>
          <p:spPr>
            <a:xfrm>
              <a:off x="894008" y="1674588"/>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73F509-D0C8-4998-BE15-783431C30022}"/>
                </a:ext>
              </a:extLst>
            </p:cNvPr>
            <p:cNvCxnSpPr/>
            <p:nvPr/>
          </p:nvCxnSpPr>
          <p:spPr>
            <a:xfrm>
              <a:off x="894008" y="1585688"/>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47D6DC-ECAA-4E32-8CFC-DACAD2213A24}"/>
                </a:ext>
              </a:extLst>
            </p:cNvPr>
            <p:cNvCxnSpPr/>
            <p:nvPr/>
          </p:nvCxnSpPr>
          <p:spPr>
            <a:xfrm>
              <a:off x="894008" y="28763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AA9711-81EA-4553-97B2-4F594DE05970}"/>
                </a:ext>
              </a:extLst>
            </p:cNvPr>
            <p:cNvCxnSpPr/>
            <p:nvPr/>
          </p:nvCxnSpPr>
          <p:spPr>
            <a:xfrm>
              <a:off x="894008" y="2787426"/>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15DC9D-E38D-43CD-9827-DA313C636847}"/>
                </a:ext>
              </a:extLst>
            </p:cNvPr>
            <p:cNvCxnSpPr/>
            <p:nvPr/>
          </p:nvCxnSpPr>
          <p:spPr>
            <a:xfrm>
              <a:off x="894008" y="2693429"/>
              <a:ext cx="1113664" cy="0"/>
            </a:xfrm>
            <a:prstGeom prst="line">
              <a:avLst/>
            </a:prstGeom>
            <a:ln w="28575">
              <a:gradFill>
                <a:gsLst>
                  <a:gs pos="0">
                    <a:srgbClr val="BB3381"/>
                  </a:gs>
                  <a:gs pos="100000">
                    <a:srgbClr val="8B4B9D"/>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1">
            <a:extLst>
              <a:ext uri="{FF2B5EF4-FFF2-40B4-BE49-F238E27FC236}">
                <a16:creationId xmlns:a16="http://schemas.microsoft.com/office/drawing/2014/main" id="{691C8398-989F-4BCE-8910-81EA0742337E}"/>
              </a:ext>
            </a:extLst>
          </p:cNvPr>
          <p:cNvSpPr/>
          <p:nvPr/>
        </p:nvSpPr>
        <p:spPr>
          <a:xfrm>
            <a:off x="0" y="6666177"/>
            <a:ext cx="11257346" cy="199773"/>
          </a:xfrm>
          <a:custGeom>
            <a:avLst/>
            <a:gdLst>
              <a:gd name="connsiteX0" fmla="*/ 0 w 10555125"/>
              <a:gd name="connsiteY0" fmla="*/ 0 h 180474"/>
              <a:gd name="connsiteX1" fmla="*/ 10555125 w 10555125"/>
              <a:gd name="connsiteY1" fmla="*/ 0 h 180474"/>
              <a:gd name="connsiteX2" fmla="*/ 10555125 w 10555125"/>
              <a:gd name="connsiteY2" fmla="*/ 180474 h 180474"/>
              <a:gd name="connsiteX3" fmla="*/ 0 w 10555125"/>
              <a:gd name="connsiteY3" fmla="*/ 180474 h 180474"/>
              <a:gd name="connsiteX4" fmla="*/ 0 w 10555125"/>
              <a:gd name="connsiteY4" fmla="*/ 0 h 180474"/>
              <a:gd name="connsiteX0" fmla="*/ 0 w 10555125"/>
              <a:gd name="connsiteY0" fmla="*/ 0 h 180474"/>
              <a:gd name="connsiteX1" fmla="*/ 10361942 w 10555125"/>
              <a:gd name="connsiteY1" fmla="*/ 0 h 180474"/>
              <a:gd name="connsiteX2" fmla="*/ 10555125 w 10555125"/>
              <a:gd name="connsiteY2" fmla="*/ 180474 h 180474"/>
              <a:gd name="connsiteX3" fmla="*/ 0 w 10555125"/>
              <a:gd name="connsiteY3" fmla="*/ 180474 h 180474"/>
              <a:gd name="connsiteX4" fmla="*/ 0 w 10555125"/>
              <a:gd name="connsiteY4" fmla="*/ 0 h 18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5125" h="180474">
                <a:moveTo>
                  <a:pt x="0" y="0"/>
                </a:moveTo>
                <a:lnTo>
                  <a:pt x="10361942" y="0"/>
                </a:lnTo>
                <a:lnTo>
                  <a:pt x="10555125" y="180474"/>
                </a:lnTo>
                <a:lnTo>
                  <a:pt x="0" y="180474"/>
                </a:lnTo>
                <a:lnTo>
                  <a:pt x="0" y="0"/>
                </a:lnTo>
                <a:close/>
              </a:path>
            </a:pathLst>
          </a:custGeom>
          <a:gradFill>
            <a:gsLst>
              <a:gs pos="0">
                <a:srgbClr val="3D1292"/>
              </a:gs>
              <a:gs pos="100000">
                <a:srgbClr val="CC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8" name="Chart 37">
            <a:extLst>
              <a:ext uri="{FF2B5EF4-FFF2-40B4-BE49-F238E27FC236}">
                <a16:creationId xmlns:a16="http://schemas.microsoft.com/office/drawing/2014/main" id="{74287EE1-3EB2-39B7-391C-82C0C6E3B69B}"/>
              </a:ext>
            </a:extLst>
          </p:cNvPr>
          <p:cNvGraphicFramePr/>
          <p:nvPr/>
        </p:nvGraphicFramePr>
        <p:xfrm>
          <a:off x="962025" y="1205346"/>
          <a:ext cx="9182100" cy="4923992"/>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407324" y="6176964"/>
            <a:ext cx="4488872" cy="369332"/>
          </a:xfrm>
          <a:prstGeom prst="rect">
            <a:avLst/>
          </a:prstGeom>
          <a:noFill/>
        </p:spPr>
        <p:txBody>
          <a:bodyPr wrap="square" rtlCol="0">
            <a:spAutoFit/>
          </a:bodyPr>
          <a:lstStyle/>
          <a:p>
            <a:r>
              <a:rPr lang="en-US" b="1" dirty="0"/>
              <a:t>Date range: April 1, 2021 to March 31, 2022 </a:t>
            </a:r>
            <a:endParaRPr lang="en-IN" b="1" dirty="0"/>
          </a:p>
        </p:txBody>
      </p:sp>
    </p:spTree>
    <p:extLst>
      <p:ext uri="{BB962C8B-B14F-4D97-AF65-F5344CB8AC3E}">
        <p14:creationId xmlns:p14="http://schemas.microsoft.com/office/powerpoint/2010/main" val="4021104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9786-A6C8-024B-F118-1CFADE73F028}"/>
              </a:ext>
            </a:extLst>
          </p:cNvPr>
          <p:cNvSpPr>
            <a:spLocks noGrp="1"/>
          </p:cNvSpPr>
          <p:nvPr>
            <p:ph type="title"/>
          </p:nvPr>
        </p:nvSpPr>
        <p:spPr/>
        <p:txBody>
          <a:bodyPr>
            <a:normAutofit fontScale="90000"/>
          </a:bodyPr>
          <a:lstStyle/>
          <a:p>
            <a:r>
              <a:rPr lang="en-IN" dirty="0"/>
              <a:t>IBC: From Hopeless End to Endless Hope</a:t>
            </a:r>
          </a:p>
        </p:txBody>
      </p:sp>
      <p:graphicFrame>
        <p:nvGraphicFramePr>
          <p:cNvPr id="4" name="Content Placeholder 2">
            <a:extLst>
              <a:ext uri="{FF2B5EF4-FFF2-40B4-BE49-F238E27FC236}">
                <a16:creationId xmlns:a16="http://schemas.microsoft.com/office/drawing/2014/main" id="{FC274952-D5C7-A517-E229-1B452CC6699D}"/>
              </a:ext>
            </a:extLst>
          </p:cNvPr>
          <p:cNvGraphicFramePr>
            <a:graphicFrameLocks noGrp="1"/>
          </p:cNvGraphicFramePr>
          <p:nvPr>
            <p:ph idx="1"/>
            <p:extLst>
              <p:ext uri="{D42A27DB-BD31-4B8C-83A1-F6EECF244321}">
                <p14:modId xmlns:p14="http://schemas.microsoft.com/office/powerpoint/2010/main" val="755475011"/>
              </p:ext>
            </p:extLst>
          </p:nvPr>
        </p:nvGraphicFramePr>
        <p:xfrm>
          <a:off x="618066" y="999067"/>
          <a:ext cx="10727267"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91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5CE3AC-33C7-4C90-8EBB-5C1CD787D5B2}"/>
              </a:ext>
            </a:extLst>
          </p:cNvPr>
          <p:cNvSpPr txBox="1">
            <a:spLocks/>
          </p:cNvSpPr>
          <p:nvPr/>
        </p:nvSpPr>
        <p:spPr>
          <a:xfrm>
            <a:off x="222935" y="180654"/>
            <a:ext cx="10515600" cy="311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rPr>
              <a:t>e-BG Through NeSL DDE Platform</a:t>
            </a:r>
            <a:endParaRPr lang="en-IN" sz="2400" b="1" dirty="0">
              <a:solidFill>
                <a:schemeClr val="bg1"/>
              </a:solidFill>
            </a:endParaRPr>
          </a:p>
        </p:txBody>
      </p:sp>
      <p:grpSp>
        <p:nvGrpSpPr>
          <p:cNvPr id="59" name="Group 58">
            <a:extLst>
              <a:ext uri="{FF2B5EF4-FFF2-40B4-BE49-F238E27FC236}">
                <a16:creationId xmlns:a16="http://schemas.microsoft.com/office/drawing/2014/main" id="{8E113C0F-6868-4DAD-AB2A-D0E1025FCA8E}"/>
              </a:ext>
            </a:extLst>
          </p:cNvPr>
          <p:cNvGrpSpPr/>
          <p:nvPr/>
        </p:nvGrpSpPr>
        <p:grpSpPr>
          <a:xfrm>
            <a:off x="2853961" y="2604334"/>
            <a:ext cx="944554" cy="1699266"/>
            <a:chOff x="321851" y="1386618"/>
            <a:chExt cx="1530049" cy="2570415"/>
          </a:xfrm>
        </p:grpSpPr>
        <p:pic>
          <p:nvPicPr>
            <p:cNvPr id="128" name="Picture 127">
              <a:extLst>
                <a:ext uri="{FF2B5EF4-FFF2-40B4-BE49-F238E27FC236}">
                  <a16:creationId xmlns:a16="http://schemas.microsoft.com/office/drawing/2014/main" id="{1F916237-258A-4810-9ACC-C0BB652887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305" r="91184" b="39436"/>
            <a:stretch/>
          </p:blipFill>
          <p:spPr>
            <a:xfrm>
              <a:off x="718170" y="1386618"/>
              <a:ext cx="956773" cy="1819758"/>
            </a:xfrm>
            <a:prstGeom prst="rect">
              <a:avLst/>
            </a:prstGeom>
          </p:spPr>
        </p:pic>
        <p:sp>
          <p:nvSpPr>
            <p:cNvPr id="129" name="TextBox 128">
              <a:extLst>
                <a:ext uri="{FF2B5EF4-FFF2-40B4-BE49-F238E27FC236}">
                  <a16:creationId xmlns:a16="http://schemas.microsoft.com/office/drawing/2014/main" id="{2B8FC83C-F6B7-4735-8E8A-70A10E847D37}"/>
                </a:ext>
              </a:extLst>
            </p:cNvPr>
            <p:cNvSpPr txBox="1"/>
            <p:nvPr/>
          </p:nvSpPr>
          <p:spPr>
            <a:xfrm>
              <a:off x="321851" y="3165578"/>
              <a:ext cx="1530049" cy="791455"/>
            </a:xfrm>
            <a:prstGeom prst="rect">
              <a:avLst/>
            </a:prstGeom>
            <a:noFill/>
          </p:spPr>
          <p:txBody>
            <a:bodyPr wrap="none" rtlCol="0">
              <a:spAutoFit/>
            </a:bodyPr>
            <a:lstStyle/>
            <a:p>
              <a:pPr algn="ctr"/>
              <a:r>
                <a:rPr lang="en-US" sz="1400" dirty="0"/>
                <a:t>Applicant/</a:t>
              </a:r>
            </a:p>
            <a:p>
              <a:pPr algn="ctr"/>
              <a:r>
                <a:rPr lang="en-US" sz="1400" dirty="0"/>
                <a:t> Customer</a:t>
              </a:r>
              <a:endParaRPr lang="en-IN" sz="1400" dirty="0"/>
            </a:p>
          </p:txBody>
        </p:sp>
      </p:grpSp>
      <p:pic>
        <p:nvPicPr>
          <p:cNvPr id="64" name="Graphic 63">
            <a:extLst>
              <a:ext uri="{FF2B5EF4-FFF2-40B4-BE49-F238E27FC236}">
                <a16:creationId xmlns:a16="http://schemas.microsoft.com/office/drawing/2014/main" id="{75481799-0831-43F1-85F7-E9BF2A4CD9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9377" y="4940846"/>
            <a:ext cx="1487053" cy="1487053"/>
          </a:xfrm>
          <a:prstGeom prst="rect">
            <a:avLst/>
          </a:prstGeom>
        </p:spPr>
      </p:pic>
      <p:sp>
        <p:nvSpPr>
          <p:cNvPr id="65" name="Oval 64">
            <a:extLst>
              <a:ext uri="{FF2B5EF4-FFF2-40B4-BE49-F238E27FC236}">
                <a16:creationId xmlns:a16="http://schemas.microsoft.com/office/drawing/2014/main" id="{9FBE7A16-03CD-4A00-8EB2-E0B94AB42874}"/>
              </a:ext>
            </a:extLst>
          </p:cNvPr>
          <p:cNvSpPr/>
          <p:nvPr/>
        </p:nvSpPr>
        <p:spPr>
          <a:xfrm>
            <a:off x="3501350" y="2898499"/>
            <a:ext cx="317473" cy="309397"/>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chemeClr val="tx1"/>
                </a:solidFill>
              </a:rPr>
              <a:t>1</a:t>
            </a:r>
          </a:p>
        </p:txBody>
      </p:sp>
      <p:cxnSp>
        <p:nvCxnSpPr>
          <p:cNvPr id="66" name="Straight Arrow Connector 65">
            <a:extLst>
              <a:ext uri="{FF2B5EF4-FFF2-40B4-BE49-F238E27FC236}">
                <a16:creationId xmlns:a16="http://schemas.microsoft.com/office/drawing/2014/main" id="{D23A34C2-9B1D-4338-9134-D9C04EBE083D}"/>
              </a:ext>
            </a:extLst>
          </p:cNvPr>
          <p:cNvCxnSpPr/>
          <p:nvPr/>
        </p:nvCxnSpPr>
        <p:spPr>
          <a:xfrm flipH="1" flipV="1">
            <a:off x="3501418" y="3361037"/>
            <a:ext cx="1925509" cy="5680"/>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3C1F692-44F7-407F-A9B4-CA721997B2A4}"/>
              </a:ext>
            </a:extLst>
          </p:cNvPr>
          <p:cNvSpPr txBox="1"/>
          <p:nvPr/>
        </p:nvSpPr>
        <p:spPr>
          <a:xfrm>
            <a:off x="3874987" y="2904531"/>
            <a:ext cx="1093504" cy="307777"/>
          </a:xfrm>
          <a:prstGeom prst="rect">
            <a:avLst/>
          </a:prstGeom>
          <a:noFill/>
        </p:spPr>
        <p:txBody>
          <a:bodyPr wrap="none" rtlCol="0">
            <a:spAutoFit/>
          </a:bodyPr>
          <a:lstStyle/>
          <a:p>
            <a:pPr algn="ctr"/>
            <a:r>
              <a:rPr lang="en-IN" sz="1400" dirty="0"/>
              <a:t>BG initiation</a:t>
            </a:r>
          </a:p>
        </p:txBody>
      </p:sp>
      <p:pic>
        <p:nvPicPr>
          <p:cNvPr id="72" name="Picture 2" descr="Related image">
            <a:extLst>
              <a:ext uri="{FF2B5EF4-FFF2-40B4-BE49-F238E27FC236}">
                <a16:creationId xmlns:a16="http://schemas.microsoft.com/office/drawing/2014/main" id="{AB0E40A7-BBB7-413B-B7EB-8E69141B7992}"/>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6978" y="2595608"/>
            <a:ext cx="845445" cy="100763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77B2658B-0410-4BAA-BC14-B13D798AA144}"/>
              </a:ext>
            </a:extLst>
          </p:cNvPr>
          <p:cNvSpPr txBox="1"/>
          <p:nvPr/>
        </p:nvSpPr>
        <p:spPr>
          <a:xfrm>
            <a:off x="5244390" y="3572961"/>
            <a:ext cx="1659479" cy="523220"/>
          </a:xfrm>
          <a:prstGeom prst="rect">
            <a:avLst/>
          </a:prstGeom>
          <a:noFill/>
        </p:spPr>
        <p:txBody>
          <a:bodyPr wrap="square" rtlCol="0">
            <a:spAutoFit/>
          </a:bodyPr>
          <a:lstStyle/>
          <a:p>
            <a:pPr algn="ctr"/>
            <a:r>
              <a:rPr lang="en-IN" sz="1400" dirty="0"/>
              <a:t>BG </a:t>
            </a:r>
          </a:p>
          <a:p>
            <a:pPr algn="ctr"/>
            <a:r>
              <a:rPr lang="en-IN" sz="1400" dirty="0"/>
              <a:t>Issuing Bank</a:t>
            </a:r>
          </a:p>
        </p:txBody>
      </p:sp>
      <p:cxnSp>
        <p:nvCxnSpPr>
          <p:cNvPr id="75" name="Straight Arrow Connector 74">
            <a:extLst>
              <a:ext uri="{FF2B5EF4-FFF2-40B4-BE49-F238E27FC236}">
                <a16:creationId xmlns:a16="http://schemas.microsoft.com/office/drawing/2014/main" id="{06567D4E-8DE3-42B1-9E62-69166535D91C}"/>
              </a:ext>
            </a:extLst>
          </p:cNvPr>
          <p:cNvCxnSpPr/>
          <p:nvPr/>
        </p:nvCxnSpPr>
        <p:spPr>
          <a:xfrm flipH="1">
            <a:off x="6739277" y="3264688"/>
            <a:ext cx="1447156" cy="0"/>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8D251B7-98F4-4FD1-ADC4-D14FF3D3FC28}"/>
              </a:ext>
            </a:extLst>
          </p:cNvPr>
          <p:cNvSpPr txBox="1"/>
          <p:nvPr/>
        </p:nvSpPr>
        <p:spPr>
          <a:xfrm>
            <a:off x="8580442" y="6281796"/>
            <a:ext cx="1659479" cy="307777"/>
          </a:xfrm>
          <a:prstGeom prst="rect">
            <a:avLst/>
          </a:prstGeom>
          <a:noFill/>
        </p:spPr>
        <p:txBody>
          <a:bodyPr wrap="square" rtlCol="0">
            <a:spAutoFit/>
          </a:bodyPr>
          <a:lstStyle/>
          <a:p>
            <a:pPr algn="ctr"/>
            <a:r>
              <a:rPr lang="en-IN" sz="1400" dirty="0"/>
              <a:t>Beneficiary</a:t>
            </a:r>
          </a:p>
        </p:txBody>
      </p:sp>
      <p:cxnSp>
        <p:nvCxnSpPr>
          <p:cNvPr id="77" name="Straight Arrow Connector 76">
            <a:extLst>
              <a:ext uri="{FF2B5EF4-FFF2-40B4-BE49-F238E27FC236}">
                <a16:creationId xmlns:a16="http://schemas.microsoft.com/office/drawing/2014/main" id="{75E61AEA-ED83-4F55-B481-2CA7DAABA998}"/>
              </a:ext>
            </a:extLst>
          </p:cNvPr>
          <p:cNvCxnSpPr/>
          <p:nvPr/>
        </p:nvCxnSpPr>
        <p:spPr>
          <a:xfrm flipV="1">
            <a:off x="9248977" y="3964397"/>
            <a:ext cx="0" cy="986468"/>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4CE67C8-4D17-4164-B98E-FF543F091A22}"/>
              </a:ext>
            </a:extLst>
          </p:cNvPr>
          <p:cNvSpPr txBox="1"/>
          <p:nvPr/>
        </p:nvSpPr>
        <p:spPr>
          <a:xfrm>
            <a:off x="9208260" y="4254043"/>
            <a:ext cx="1393123" cy="738664"/>
          </a:xfrm>
          <a:prstGeom prst="rect">
            <a:avLst/>
          </a:prstGeom>
          <a:noFill/>
        </p:spPr>
        <p:txBody>
          <a:bodyPr wrap="square" rtlCol="0">
            <a:spAutoFit/>
          </a:bodyPr>
          <a:lstStyle/>
          <a:p>
            <a:pPr algn="ctr"/>
            <a:r>
              <a:rPr lang="en-IN" sz="1400" dirty="0"/>
              <a:t>Notification </a:t>
            </a:r>
          </a:p>
          <a:p>
            <a:pPr algn="ctr"/>
            <a:r>
              <a:rPr lang="en-US" sz="1400" dirty="0"/>
              <a:t>+</a:t>
            </a:r>
          </a:p>
          <a:p>
            <a:pPr algn="ctr"/>
            <a:r>
              <a:rPr lang="en-US" sz="1400" dirty="0"/>
              <a:t>e-BG Download</a:t>
            </a:r>
            <a:endParaRPr lang="en-IN" sz="1400" dirty="0"/>
          </a:p>
        </p:txBody>
      </p:sp>
      <p:cxnSp>
        <p:nvCxnSpPr>
          <p:cNvPr id="79" name="Straight Arrow Connector 78">
            <a:extLst>
              <a:ext uri="{FF2B5EF4-FFF2-40B4-BE49-F238E27FC236}">
                <a16:creationId xmlns:a16="http://schemas.microsoft.com/office/drawing/2014/main" id="{C6990010-92CE-4D11-9E09-0044FCE23BDA}"/>
              </a:ext>
            </a:extLst>
          </p:cNvPr>
          <p:cNvCxnSpPr/>
          <p:nvPr/>
        </p:nvCxnSpPr>
        <p:spPr>
          <a:xfrm flipV="1">
            <a:off x="8985138" y="1772169"/>
            <a:ext cx="0" cy="869160"/>
          </a:xfrm>
          <a:prstGeom prst="straightConnector1">
            <a:avLst/>
          </a:prstGeom>
          <a:ln w="19050">
            <a:solidFill>
              <a:schemeClr val="accent2">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00D9524-7752-4F32-8B2C-2FC828AD7183}"/>
              </a:ext>
            </a:extLst>
          </p:cNvPr>
          <p:cNvCxnSpPr/>
          <p:nvPr/>
        </p:nvCxnSpPr>
        <p:spPr>
          <a:xfrm>
            <a:off x="8669499" y="1763443"/>
            <a:ext cx="0" cy="877885"/>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4E5240B-1F62-40CB-844D-7AAEAD24634B}"/>
              </a:ext>
            </a:extLst>
          </p:cNvPr>
          <p:cNvSpPr txBox="1"/>
          <p:nvPr/>
        </p:nvSpPr>
        <p:spPr>
          <a:xfrm>
            <a:off x="9422713" y="1947264"/>
            <a:ext cx="1300635" cy="523220"/>
          </a:xfrm>
          <a:prstGeom prst="rect">
            <a:avLst/>
          </a:prstGeom>
          <a:noFill/>
        </p:spPr>
        <p:txBody>
          <a:bodyPr wrap="square" rtlCol="0">
            <a:spAutoFit/>
          </a:bodyPr>
          <a:lstStyle/>
          <a:p>
            <a:pPr algn="ctr"/>
            <a:r>
              <a:rPr lang="en-IN" sz="1400" dirty="0"/>
              <a:t>Digital Stamp</a:t>
            </a:r>
          </a:p>
          <a:p>
            <a:pPr algn="ctr"/>
            <a:r>
              <a:rPr lang="en-US" sz="1400" dirty="0"/>
              <a:t>Certificate</a:t>
            </a:r>
            <a:endParaRPr lang="en-IN" sz="1400" dirty="0"/>
          </a:p>
        </p:txBody>
      </p:sp>
      <p:pic>
        <p:nvPicPr>
          <p:cNvPr id="82" name="Picture 81">
            <a:extLst>
              <a:ext uri="{FF2B5EF4-FFF2-40B4-BE49-F238E27FC236}">
                <a16:creationId xmlns:a16="http://schemas.microsoft.com/office/drawing/2014/main" id="{4BEAC5A6-74CC-4325-9BB2-0FFB99952B75}"/>
              </a:ext>
            </a:extLst>
          </p:cNvPr>
          <p:cNvPicPr>
            <a:picLocks noChangeAspect="1"/>
          </p:cNvPicPr>
          <p:nvPr/>
        </p:nvPicPr>
        <p:blipFill>
          <a:blip r:embed="rId6">
            <a:duotone>
              <a:schemeClr val="accent4">
                <a:shade val="45000"/>
                <a:satMod val="135000"/>
              </a:schemeClr>
              <a:prstClr val="white"/>
            </a:duotone>
          </a:blip>
          <a:stretch>
            <a:fillRect/>
          </a:stretch>
        </p:blipFill>
        <p:spPr>
          <a:xfrm>
            <a:off x="8426754" y="615428"/>
            <a:ext cx="830450" cy="745062"/>
          </a:xfrm>
          <a:prstGeom prst="rect">
            <a:avLst/>
          </a:prstGeom>
        </p:spPr>
      </p:pic>
      <p:sp>
        <p:nvSpPr>
          <p:cNvPr id="83" name="TextBox 82">
            <a:extLst>
              <a:ext uri="{FF2B5EF4-FFF2-40B4-BE49-F238E27FC236}">
                <a16:creationId xmlns:a16="http://schemas.microsoft.com/office/drawing/2014/main" id="{BA987CED-8680-453C-ABC9-67697D9017BE}"/>
              </a:ext>
            </a:extLst>
          </p:cNvPr>
          <p:cNvSpPr txBox="1"/>
          <p:nvPr/>
        </p:nvSpPr>
        <p:spPr>
          <a:xfrm>
            <a:off x="8265899" y="1287634"/>
            <a:ext cx="1101584" cy="523220"/>
          </a:xfrm>
          <a:prstGeom prst="rect">
            <a:avLst/>
          </a:prstGeom>
          <a:noFill/>
        </p:spPr>
        <p:txBody>
          <a:bodyPr wrap="none" rtlCol="0">
            <a:spAutoFit/>
          </a:bodyPr>
          <a:lstStyle/>
          <a:p>
            <a:pPr algn="ctr"/>
            <a:r>
              <a:rPr lang="en-US" sz="1400" dirty="0"/>
              <a:t>SHCIL/ GRAS</a:t>
            </a:r>
          </a:p>
          <a:p>
            <a:pPr algn="ctr"/>
            <a:r>
              <a:rPr lang="en-US" sz="1400" dirty="0"/>
              <a:t>States</a:t>
            </a:r>
            <a:endParaRPr lang="en-IN" sz="1400" dirty="0"/>
          </a:p>
        </p:txBody>
      </p:sp>
      <p:sp>
        <p:nvSpPr>
          <p:cNvPr id="86" name="Oval 85">
            <a:extLst>
              <a:ext uri="{FF2B5EF4-FFF2-40B4-BE49-F238E27FC236}">
                <a16:creationId xmlns:a16="http://schemas.microsoft.com/office/drawing/2014/main" id="{058A37E8-AD96-43E2-838B-0194E6A4910C}"/>
              </a:ext>
            </a:extLst>
          </p:cNvPr>
          <p:cNvSpPr/>
          <p:nvPr/>
        </p:nvSpPr>
        <p:spPr>
          <a:xfrm>
            <a:off x="9797079" y="1667412"/>
            <a:ext cx="317473" cy="309397"/>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3</a:t>
            </a:r>
            <a:endParaRPr lang="en-IN" dirty="0">
              <a:solidFill>
                <a:schemeClr val="tx1"/>
              </a:solidFill>
            </a:endParaRPr>
          </a:p>
        </p:txBody>
      </p:sp>
      <p:sp>
        <p:nvSpPr>
          <p:cNvPr id="90" name="Oval 89">
            <a:extLst>
              <a:ext uri="{FF2B5EF4-FFF2-40B4-BE49-F238E27FC236}">
                <a16:creationId xmlns:a16="http://schemas.microsoft.com/office/drawing/2014/main" id="{44099A0A-CF79-48FA-84A2-2FFEED23E157}"/>
              </a:ext>
            </a:extLst>
          </p:cNvPr>
          <p:cNvSpPr/>
          <p:nvPr/>
        </p:nvSpPr>
        <p:spPr>
          <a:xfrm>
            <a:off x="6540160" y="2902911"/>
            <a:ext cx="317473" cy="309397"/>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2</a:t>
            </a:r>
            <a:endParaRPr lang="en-IN" dirty="0">
              <a:solidFill>
                <a:schemeClr val="tx1"/>
              </a:solidFill>
            </a:endParaRPr>
          </a:p>
        </p:txBody>
      </p:sp>
      <p:sp>
        <p:nvSpPr>
          <p:cNvPr id="99" name="Oval 98">
            <a:extLst>
              <a:ext uri="{FF2B5EF4-FFF2-40B4-BE49-F238E27FC236}">
                <a16:creationId xmlns:a16="http://schemas.microsoft.com/office/drawing/2014/main" id="{34F72E92-8DFC-499D-AF9C-A535B2DBDF26}"/>
              </a:ext>
            </a:extLst>
          </p:cNvPr>
          <p:cNvSpPr/>
          <p:nvPr/>
        </p:nvSpPr>
        <p:spPr>
          <a:xfrm>
            <a:off x="10382012" y="4189826"/>
            <a:ext cx="658136" cy="565940"/>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5a</a:t>
            </a:r>
            <a:endParaRPr lang="en-IN" dirty="0">
              <a:solidFill>
                <a:schemeClr val="tx1"/>
              </a:solidFill>
            </a:endParaRPr>
          </a:p>
        </p:txBody>
      </p:sp>
      <p:pic>
        <p:nvPicPr>
          <p:cNvPr id="100" name="Google Shape;15;p1">
            <a:extLst>
              <a:ext uri="{FF2B5EF4-FFF2-40B4-BE49-F238E27FC236}">
                <a16:creationId xmlns:a16="http://schemas.microsoft.com/office/drawing/2014/main" id="{C5FF7C41-6D36-4E7A-967C-D57A52094A23}"/>
              </a:ext>
            </a:extLst>
          </p:cNvPr>
          <p:cNvPicPr preferRelativeResize="0"/>
          <p:nvPr/>
        </p:nvPicPr>
        <p:blipFill rotWithShape="1">
          <a:blip r:embed="rId7">
            <a:alphaModFix/>
          </a:blip>
          <a:srcRect/>
          <a:stretch/>
        </p:blipFill>
        <p:spPr>
          <a:xfrm>
            <a:off x="8271715" y="2981718"/>
            <a:ext cx="1497852" cy="565940"/>
          </a:xfrm>
          <a:prstGeom prst="rect">
            <a:avLst/>
          </a:prstGeom>
          <a:noFill/>
          <a:ln>
            <a:noFill/>
          </a:ln>
        </p:spPr>
      </p:pic>
      <p:grpSp>
        <p:nvGrpSpPr>
          <p:cNvPr id="101" name="Group 100">
            <a:extLst>
              <a:ext uri="{FF2B5EF4-FFF2-40B4-BE49-F238E27FC236}">
                <a16:creationId xmlns:a16="http://schemas.microsoft.com/office/drawing/2014/main" id="{B78CD61A-A2A1-468D-B351-A63447BBFB41}"/>
              </a:ext>
            </a:extLst>
          </p:cNvPr>
          <p:cNvGrpSpPr/>
          <p:nvPr/>
        </p:nvGrpSpPr>
        <p:grpSpPr>
          <a:xfrm>
            <a:off x="9045359" y="1898616"/>
            <a:ext cx="530494" cy="431028"/>
            <a:chOff x="2733914" y="1781596"/>
            <a:chExt cx="1428650" cy="828426"/>
          </a:xfrm>
        </p:grpSpPr>
        <p:pic>
          <p:nvPicPr>
            <p:cNvPr id="126" name="Picture 125" descr="A close up of text on a white background&#10;&#10;Description automatically generated">
              <a:extLst>
                <a:ext uri="{FF2B5EF4-FFF2-40B4-BE49-F238E27FC236}">
                  <a16:creationId xmlns:a16="http://schemas.microsoft.com/office/drawing/2014/main" id="{2F99530D-FF3B-4729-8219-B8F01C158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3914" y="1781596"/>
              <a:ext cx="1428650" cy="828426"/>
            </a:xfrm>
            <a:prstGeom prst="rect">
              <a:avLst/>
            </a:prstGeom>
          </p:spPr>
        </p:pic>
        <p:pic>
          <p:nvPicPr>
            <p:cNvPr id="127" name="Picture 126">
              <a:extLst>
                <a:ext uri="{FF2B5EF4-FFF2-40B4-BE49-F238E27FC236}">
                  <a16:creationId xmlns:a16="http://schemas.microsoft.com/office/drawing/2014/main" id="{4A1EB328-5848-4BA0-8469-B9C2EE2D6CD6}"/>
                </a:ext>
              </a:extLst>
            </p:cNvPr>
            <p:cNvPicPr>
              <a:picLocks noChangeAspect="1"/>
            </p:cNvPicPr>
            <p:nvPr/>
          </p:nvPicPr>
          <p:blipFill>
            <a:blip r:embed="rId9"/>
            <a:stretch>
              <a:fillRect/>
            </a:stretch>
          </p:blipFill>
          <p:spPr>
            <a:xfrm>
              <a:off x="3359815" y="2067921"/>
              <a:ext cx="304800" cy="400050"/>
            </a:xfrm>
            <a:prstGeom prst="rect">
              <a:avLst/>
            </a:prstGeom>
          </p:spPr>
        </p:pic>
      </p:grpSp>
      <p:grpSp>
        <p:nvGrpSpPr>
          <p:cNvPr id="102" name="Group 101">
            <a:extLst>
              <a:ext uri="{FF2B5EF4-FFF2-40B4-BE49-F238E27FC236}">
                <a16:creationId xmlns:a16="http://schemas.microsoft.com/office/drawing/2014/main" id="{7ACDE486-956A-493E-8ED5-1F8AD6F875DF}"/>
              </a:ext>
            </a:extLst>
          </p:cNvPr>
          <p:cNvGrpSpPr/>
          <p:nvPr/>
        </p:nvGrpSpPr>
        <p:grpSpPr>
          <a:xfrm>
            <a:off x="8737218" y="4167287"/>
            <a:ext cx="346250" cy="377705"/>
            <a:chOff x="2366466" y="1319007"/>
            <a:chExt cx="1293786" cy="1685844"/>
          </a:xfrm>
        </p:grpSpPr>
        <p:pic>
          <p:nvPicPr>
            <p:cNvPr id="124" name="Picture 123">
              <a:extLst>
                <a:ext uri="{FF2B5EF4-FFF2-40B4-BE49-F238E27FC236}">
                  <a16:creationId xmlns:a16="http://schemas.microsoft.com/office/drawing/2014/main" id="{4C8A359D-E6FB-4FE4-923A-A234FB36C0C2}"/>
                </a:ext>
              </a:extLst>
            </p:cNvPr>
            <p:cNvPicPr>
              <a:picLocks noChangeAspect="1"/>
            </p:cNvPicPr>
            <p:nvPr/>
          </p:nvPicPr>
          <p:blipFill>
            <a:blip r:embed="rId10"/>
            <a:stretch>
              <a:fillRect/>
            </a:stretch>
          </p:blipFill>
          <p:spPr>
            <a:xfrm>
              <a:off x="2366466" y="1319007"/>
              <a:ext cx="1293786" cy="1685844"/>
            </a:xfrm>
            <a:prstGeom prst="rect">
              <a:avLst/>
            </a:prstGeom>
          </p:spPr>
        </p:pic>
        <p:pic>
          <p:nvPicPr>
            <p:cNvPr id="125" name="Picture 124">
              <a:extLst>
                <a:ext uri="{FF2B5EF4-FFF2-40B4-BE49-F238E27FC236}">
                  <a16:creationId xmlns:a16="http://schemas.microsoft.com/office/drawing/2014/main" id="{344D6DAF-C98A-4A29-AD4F-93367B508126}"/>
                </a:ext>
              </a:extLst>
            </p:cNvPr>
            <p:cNvPicPr>
              <a:picLocks noChangeAspect="1"/>
            </p:cNvPicPr>
            <p:nvPr/>
          </p:nvPicPr>
          <p:blipFill>
            <a:blip r:embed="rId9"/>
            <a:stretch>
              <a:fillRect/>
            </a:stretch>
          </p:blipFill>
          <p:spPr>
            <a:xfrm>
              <a:off x="2860959" y="1419606"/>
              <a:ext cx="304800" cy="400050"/>
            </a:xfrm>
            <a:prstGeom prst="rect">
              <a:avLst/>
            </a:prstGeom>
          </p:spPr>
        </p:pic>
      </p:grpSp>
      <p:cxnSp>
        <p:nvCxnSpPr>
          <p:cNvPr id="103" name="Straight Arrow Connector 102">
            <a:extLst>
              <a:ext uri="{FF2B5EF4-FFF2-40B4-BE49-F238E27FC236}">
                <a16:creationId xmlns:a16="http://schemas.microsoft.com/office/drawing/2014/main" id="{7C2B363F-B775-436B-AA3E-027D57E711C3}"/>
              </a:ext>
            </a:extLst>
          </p:cNvPr>
          <p:cNvCxnSpPr/>
          <p:nvPr/>
        </p:nvCxnSpPr>
        <p:spPr>
          <a:xfrm>
            <a:off x="6739277" y="3442579"/>
            <a:ext cx="1447156" cy="0"/>
          </a:xfrm>
          <a:prstGeom prst="straightConnector1">
            <a:avLst/>
          </a:prstGeom>
          <a:ln w="19050">
            <a:solidFill>
              <a:schemeClr val="accent2">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26882F9-CA7E-47FE-9398-818DCF089500}"/>
              </a:ext>
            </a:extLst>
          </p:cNvPr>
          <p:cNvGrpSpPr/>
          <p:nvPr/>
        </p:nvGrpSpPr>
        <p:grpSpPr>
          <a:xfrm>
            <a:off x="7090779" y="3524174"/>
            <a:ext cx="346250" cy="377705"/>
            <a:chOff x="2366466" y="1319007"/>
            <a:chExt cx="1293786" cy="1685844"/>
          </a:xfrm>
        </p:grpSpPr>
        <p:pic>
          <p:nvPicPr>
            <p:cNvPr id="122" name="Picture 121">
              <a:extLst>
                <a:ext uri="{FF2B5EF4-FFF2-40B4-BE49-F238E27FC236}">
                  <a16:creationId xmlns:a16="http://schemas.microsoft.com/office/drawing/2014/main" id="{4359D093-6D49-439A-AD9F-8C8F9C8496ED}"/>
                </a:ext>
              </a:extLst>
            </p:cNvPr>
            <p:cNvPicPr>
              <a:picLocks noChangeAspect="1"/>
            </p:cNvPicPr>
            <p:nvPr/>
          </p:nvPicPr>
          <p:blipFill>
            <a:blip r:embed="rId10"/>
            <a:stretch>
              <a:fillRect/>
            </a:stretch>
          </p:blipFill>
          <p:spPr>
            <a:xfrm>
              <a:off x="2366466" y="1319007"/>
              <a:ext cx="1293786" cy="1685844"/>
            </a:xfrm>
            <a:prstGeom prst="rect">
              <a:avLst/>
            </a:prstGeom>
          </p:spPr>
        </p:pic>
        <p:pic>
          <p:nvPicPr>
            <p:cNvPr id="123" name="Picture 122">
              <a:extLst>
                <a:ext uri="{FF2B5EF4-FFF2-40B4-BE49-F238E27FC236}">
                  <a16:creationId xmlns:a16="http://schemas.microsoft.com/office/drawing/2014/main" id="{6869D56E-0C35-4425-9E1D-B478F4FAAA96}"/>
                </a:ext>
              </a:extLst>
            </p:cNvPr>
            <p:cNvPicPr>
              <a:picLocks noChangeAspect="1"/>
            </p:cNvPicPr>
            <p:nvPr/>
          </p:nvPicPr>
          <p:blipFill>
            <a:blip r:embed="rId9"/>
            <a:stretch>
              <a:fillRect/>
            </a:stretch>
          </p:blipFill>
          <p:spPr>
            <a:xfrm>
              <a:off x="2860959" y="1419606"/>
              <a:ext cx="304800" cy="400050"/>
            </a:xfrm>
            <a:prstGeom prst="rect">
              <a:avLst/>
            </a:prstGeom>
          </p:spPr>
        </p:pic>
      </p:grpSp>
      <p:sp>
        <p:nvSpPr>
          <p:cNvPr id="105" name="TextBox 104">
            <a:extLst>
              <a:ext uri="{FF2B5EF4-FFF2-40B4-BE49-F238E27FC236}">
                <a16:creationId xmlns:a16="http://schemas.microsoft.com/office/drawing/2014/main" id="{0BAF0669-B623-4210-8827-9699C80980E5}"/>
              </a:ext>
            </a:extLst>
          </p:cNvPr>
          <p:cNvSpPr txBox="1"/>
          <p:nvPr/>
        </p:nvSpPr>
        <p:spPr>
          <a:xfrm>
            <a:off x="6744652" y="2916114"/>
            <a:ext cx="1487536" cy="307777"/>
          </a:xfrm>
          <a:prstGeom prst="rect">
            <a:avLst/>
          </a:prstGeom>
          <a:noFill/>
        </p:spPr>
        <p:txBody>
          <a:bodyPr wrap="square" rtlCol="0">
            <a:spAutoFit/>
          </a:bodyPr>
          <a:lstStyle/>
          <a:p>
            <a:pPr algn="ctr"/>
            <a:r>
              <a:rPr lang="en-IN" sz="1400" dirty="0"/>
              <a:t>DDE API Request</a:t>
            </a:r>
          </a:p>
        </p:txBody>
      </p:sp>
      <p:sp>
        <p:nvSpPr>
          <p:cNvPr id="106" name="TextBox 105">
            <a:extLst>
              <a:ext uri="{FF2B5EF4-FFF2-40B4-BE49-F238E27FC236}">
                <a16:creationId xmlns:a16="http://schemas.microsoft.com/office/drawing/2014/main" id="{A3E9050D-2680-4636-AC18-37012E8AE021}"/>
              </a:ext>
            </a:extLst>
          </p:cNvPr>
          <p:cNvSpPr txBox="1"/>
          <p:nvPr/>
        </p:nvSpPr>
        <p:spPr>
          <a:xfrm>
            <a:off x="7384192" y="3557015"/>
            <a:ext cx="571146" cy="307777"/>
          </a:xfrm>
          <a:prstGeom prst="rect">
            <a:avLst/>
          </a:prstGeom>
          <a:noFill/>
        </p:spPr>
        <p:txBody>
          <a:bodyPr wrap="square" rtlCol="0">
            <a:spAutoFit/>
          </a:bodyPr>
          <a:lstStyle/>
          <a:p>
            <a:pPr algn="ctr"/>
            <a:r>
              <a:rPr lang="en-IN" sz="1400" dirty="0"/>
              <a:t>e-BG</a:t>
            </a:r>
          </a:p>
        </p:txBody>
      </p:sp>
      <p:sp>
        <p:nvSpPr>
          <p:cNvPr id="107" name="Oval 106">
            <a:extLst>
              <a:ext uri="{FF2B5EF4-FFF2-40B4-BE49-F238E27FC236}">
                <a16:creationId xmlns:a16="http://schemas.microsoft.com/office/drawing/2014/main" id="{6E4BA19E-D0C6-4371-AA22-9F4148C4677F}"/>
              </a:ext>
            </a:extLst>
          </p:cNvPr>
          <p:cNvSpPr/>
          <p:nvPr/>
        </p:nvSpPr>
        <p:spPr>
          <a:xfrm>
            <a:off x="6700877" y="3603574"/>
            <a:ext cx="317473" cy="309397"/>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4</a:t>
            </a:r>
            <a:endParaRPr lang="en-IN" dirty="0">
              <a:solidFill>
                <a:schemeClr val="tx1"/>
              </a:solidFill>
            </a:endParaRPr>
          </a:p>
        </p:txBody>
      </p:sp>
      <p:cxnSp>
        <p:nvCxnSpPr>
          <p:cNvPr id="108" name="Straight Arrow Connector 107">
            <a:extLst>
              <a:ext uri="{FF2B5EF4-FFF2-40B4-BE49-F238E27FC236}">
                <a16:creationId xmlns:a16="http://schemas.microsoft.com/office/drawing/2014/main" id="{4E6266FE-B484-4AB3-AC7B-4E2117EB86C7}"/>
              </a:ext>
            </a:extLst>
          </p:cNvPr>
          <p:cNvCxnSpPr/>
          <p:nvPr/>
        </p:nvCxnSpPr>
        <p:spPr>
          <a:xfrm>
            <a:off x="3572125" y="2641328"/>
            <a:ext cx="4854629" cy="0"/>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43F68F5A-6634-4FC6-8BB1-B392B6F8F296}"/>
              </a:ext>
            </a:extLst>
          </p:cNvPr>
          <p:cNvSpPr txBox="1"/>
          <p:nvPr/>
        </p:nvSpPr>
        <p:spPr>
          <a:xfrm>
            <a:off x="5018208" y="2300939"/>
            <a:ext cx="1300635" cy="307777"/>
          </a:xfrm>
          <a:prstGeom prst="rect">
            <a:avLst/>
          </a:prstGeom>
          <a:noFill/>
        </p:spPr>
        <p:txBody>
          <a:bodyPr wrap="square" rtlCol="0">
            <a:spAutoFit/>
          </a:bodyPr>
          <a:lstStyle/>
          <a:p>
            <a:pPr algn="ctr"/>
            <a:r>
              <a:rPr lang="en-IN" sz="1400" dirty="0"/>
              <a:t>Notification</a:t>
            </a:r>
          </a:p>
        </p:txBody>
      </p:sp>
      <p:sp>
        <p:nvSpPr>
          <p:cNvPr id="110" name="TextBox 109">
            <a:extLst>
              <a:ext uri="{FF2B5EF4-FFF2-40B4-BE49-F238E27FC236}">
                <a16:creationId xmlns:a16="http://schemas.microsoft.com/office/drawing/2014/main" id="{D5FFC963-3ECA-4660-B3A9-9CF3372E4F98}"/>
              </a:ext>
            </a:extLst>
          </p:cNvPr>
          <p:cNvSpPr txBox="1"/>
          <p:nvPr/>
        </p:nvSpPr>
        <p:spPr>
          <a:xfrm>
            <a:off x="8220130" y="3535183"/>
            <a:ext cx="1659476" cy="523220"/>
          </a:xfrm>
          <a:prstGeom prst="rect">
            <a:avLst/>
          </a:prstGeom>
          <a:noFill/>
        </p:spPr>
        <p:txBody>
          <a:bodyPr wrap="square" rtlCol="0">
            <a:spAutoFit/>
          </a:bodyPr>
          <a:lstStyle/>
          <a:p>
            <a:pPr algn="ctr"/>
            <a:r>
              <a:rPr lang="en-IN" sz="1400" dirty="0"/>
              <a:t>e-BG Repository</a:t>
            </a:r>
          </a:p>
          <a:p>
            <a:pPr algn="ctr"/>
            <a:r>
              <a:rPr lang="en-IN" sz="1400" dirty="0"/>
              <a:t>(eStamp and eSIGN)</a:t>
            </a:r>
          </a:p>
        </p:txBody>
      </p:sp>
      <p:cxnSp>
        <p:nvCxnSpPr>
          <p:cNvPr id="111" name="Straight Arrow Connector 110">
            <a:extLst>
              <a:ext uri="{FF2B5EF4-FFF2-40B4-BE49-F238E27FC236}">
                <a16:creationId xmlns:a16="http://schemas.microsoft.com/office/drawing/2014/main" id="{23517BF1-ED10-44E8-ABF4-1B8FFB72894C}"/>
              </a:ext>
            </a:extLst>
          </p:cNvPr>
          <p:cNvCxnSpPr/>
          <p:nvPr/>
        </p:nvCxnSpPr>
        <p:spPr>
          <a:xfrm>
            <a:off x="8426754" y="2641328"/>
            <a:ext cx="0" cy="340958"/>
          </a:xfrm>
          <a:prstGeom prst="straightConnector1">
            <a:avLst/>
          </a:prstGeom>
          <a:ln w="19050">
            <a:solidFill>
              <a:schemeClr val="accent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62CD20D8-7D6D-4AF3-AE3A-4B22F2D09B86}"/>
              </a:ext>
            </a:extLst>
          </p:cNvPr>
          <p:cNvSpPr/>
          <p:nvPr/>
        </p:nvSpPr>
        <p:spPr>
          <a:xfrm>
            <a:off x="4635864" y="2026153"/>
            <a:ext cx="616049" cy="569447"/>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5b</a:t>
            </a:r>
            <a:endParaRPr lang="en-IN" dirty="0">
              <a:solidFill>
                <a:schemeClr val="tx1"/>
              </a:solidFill>
            </a:endParaRPr>
          </a:p>
        </p:txBody>
      </p:sp>
      <p:pic>
        <p:nvPicPr>
          <p:cNvPr id="113" name="Picture 2" descr="Related image">
            <a:extLst>
              <a:ext uri="{FF2B5EF4-FFF2-40B4-BE49-F238E27FC236}">
                <a16:creationId xmlns:a16="http://schemas.microsoft.com/office/drawing/2014/main" id="{B0FA9AD5-C546-4555-BA34-A05E970D56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6977" y="5186237"/>
            <a:ext cx="845445" cy="1007637"/>
          </a:xfrm>
          <a:prstGeom prst="rect">
            <a:avLst/>
          </a:prstGeom>
          <a:noFill/>
        </p:spPr>
      </p:pic>
      <p:sp>
        <p:nvSpPr>
          <p:cNvPr id="114" name="TextBox 113">
            <a:extLst>
              <a:ext uri="{FF2B5EF4-FFF2-40B4-BE49-F238E27FC236}">
                <a16:creationId xmlns:a16="http://schemas.microsoft.com/office/drawing/2014/main" id="{F3718620-AEE7-441C-B678-BD8B25BE2F8B}"/>
              </a:ext>
            </a:extLst>
          </p:cNvPr>
          <p:cNvSpPr txBox="1"/>
          <p:nvPr/>
        </p:nvSpPr>
        <p:spPr>
          <a:xfrm>
            <a:off x="4942614" y="6048408"/>
            <a:ext cx="2357329" cy="523220"/>
          </a:xfrm>
          <a:prstGeom prst="rect">
            <a:avLst/>
          </a:prstGeom>
          <a:noFill/>
        </p:spPr>
        <p:txBody>
          <a:bodyPr wrap="square" rtlCol="0">
            <a:spAutoFit/>
          </a:bodyPr>
          <a:lstStyle/>
          <a:p>
            <a:pPr algn="ctr"/>
            <a:r>
              <a:rPr lang="en-IN" sz="1400" dirty="0"/>
              <a:t>Beneficiary/ Advising Bank</a:t>
            </a:r>
          </a:p>
          <a:p>
            <a:pPr algn="ctr"/>
            <a:r>
              <a:rPr lang="en-IN" sz="1400" dirty="0"/>
              <a:t>(if services availed)</a:t>
            </a:r>
          </a:p>
        </p:txBody>
      </p:sp>
      <p:cxnSp>
        <p:nvCxnSpPr>
          <p:cNvPr id="115" name="Straight Arrow Connector 114">
            <a:extLst>
              <a:ext uri="{FF2B5EF4-FFF2-40B4-BE49-F238E27FC236}">
                <a16:creationId xmlns:a16="http://schemas.microsoft.com/office/drawing/2014/main" id="{11E0600C-D51D-406B-9C5F-05FE9DC04097}"/>
              </a:ext>
            </a:extLst>
          </p:cNvPr>
          <p:cNvCxnSpPr>
            <a:cxnSpLocks/>
            <a:stCxn id="113" idx="0"/>
            <a:endCxn id="73" idx="2"/>
          </p:cNvCxnSpPr>
          <p:nvPr/>
        </p:nvCxnSpPr>
        <p:spPr>
          <a:xfrm flipV="1">
            <a:off x="6069700" y="4096181"/>
            <a:ext cx="4430" cy="1090056"/>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065437F8-D358-4D37-BEF4-9FDB68294C50}"/>
              </a:ext>
            </a:extLst>
          </p:cNvPr>
          <p:cNvSpPr txBox="1"/>
          <p:nvPr/>
        </p:nvSpPr>
        <p:spPr>
          <a:xfrm>
            <a:off x="4831192" y="4508360"/>
            <a:ext cx="1134670" cy="523220"/>
          </a:xfrm>
          <a:prstGeom prst="rect">
            <a:avLst/>
          </a:prstGeom>
          <a:noFill/>
        </p:spPr>
        <p:txBody>
          <a:bodyPr wrap="none" rtlCol="0">
            <a:spAutoFit/>
          </a:bodyPr>
          <a:lstStyle/>
          <a:p>
            <a:pPr algn="ctr"/>
            <a:r>
              <a:rPr lang="en-IN" sz="1400" b="1" dirty="0"/>
              <a:t>SFMS</a:t>
            </a:r>
          </a:p>
          <a:p>
            <a:pPr algn="ctr"/>
            <a:r>
              <a:rPr lang="en-IN" sz="1400" dirty="0"/>
              <a:t> IFN 760 COV</a:t>
            </a:r>
          </a:p>
        </p:txBody>
      </p:sp>
      <p:pic>
        <p:nvPicPr>
          <p:cNvPr id="117" name="Picture 116">
            <a:extLst>
              <a:ext uri="{FF2B5EF4-FFF2-40B4-BE49-F238E27FC236}">
                <a16:creationId xmlns:a16="http://schemas.microsoft.com/office/drawing/2014/main" id="{2009A5E3-69CF-412F-8636-F3E8F214C4BA}"/>
              </a:ext>
            </a:extLst>
          </p:cNvPr>
          <p:cNvPicPr>
            <a:picLocks noChangeAspect="1"/>
          </p:cNvPicPr>
          <p:nvPr/>
        </p:nvPicPr>
        <p:blipFill rotWithShape="1">
          <a:blip r:embed="rId11"/>
          <a:srcRect t="24936" r="4348" b="25233"/>
          <a:stretch/>
        </p:blipFill>
        <p:spPr>
          <a:xfrm>
            <a:off x="5718974" y="4337371"/>
            <a:ext cx="701449" cy="365436"/>
          </a:xfrm>
          <a:prstGeom prst="rect">
            <a:avLst/>
          </a:prstGeom>
          <a:ln>
            <a:solidFill>
              <a:srgbClr val="0070C0"/>
            </a:solidFill>
          </a:ln>
        </p:spPr>
      </p:pic>
      <p:sp>
        <p:nvSpPr>
          <p:cNvPr id="118" name="Oval 117">
            <a:extLst>
              <a:ext uri="{FF2B5EF4-FFF2-40B4-BE49-F238E27FC236}">
                <a16:creationId xmlns:a16="http://schemas.microsoft.com/office/drawing/2014/main" id="{C7DF127C-AAA3-4E65-AEFB-76882C742BE7}"/>
              </a:ext>
            </a:extLst>
          </p:cNvPr>
          <p:cNvSpPr/>
          <p:nvPr/>
        </p:nvSpPr>
        <p:spPr>
          <a:xfrm>
            <a:off x="4727354" y="4278123"/>
            <a:ext cx="443737" cy="365436"/>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1000" dirty="0">
                <a:solidFill>
                  <a:schemeClr val="tx1"/>
                </a:solidFill>
              </a:rPr>
              <a:t>6a</a:t>
            </a:r>
          </a:p>
        </p:txBody>
      </p:sp>
      <p:cxnSp>
        <p:nvCxnSpPr>
          <p:cNvPr id="119" name="Straight Arrow Connector 118">
            <a:extLst>
              <a:ext uri="{FF2B5EF4-FFF2-40B4-BE49-F238E27FC236}">
                <a16:creationId xmlns:a16="http://schemas.microsoft.com/office/drawing/2014/main" id="{C169645F-E251-45C4-8142-673A90D776E8}"/>
              </a:ext>
            </a:extLst>
          </p:cNvPr>
          <p:cNvCxnSpPr>
            <a:cxnSpLocks/>
            <a:stCxn id="64" idx="1"/>
            <a:endCxn id="113" idx="3"/>
          </p:cNvCxnSpPr>
          <p:nvPr/>
        </p:nvCxnSpPr>
        <p:spPr>
          <a:xfrm flipH="1">
            <a:off x="6492422" y="5684373"/>
            <a:ext cx="2146955" cy="5683"/>
          </a:xfrm>
          <a:prstGeom prst="straightConnector1">
            <a:avLst/>
          </a:prstGeom>
          <a:ln w="19050">
            <a:solidFill>
              <a:schemeClr val="accent1">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B4F3E24-8A15-4FFE-AA3B-8D2108EA1AA2}"/>
              </a:ext>
            </a:extLst>
          </p:cNvPr>
          <p:cNvSpPr txBox="1"/>
          <p:nvPr/>
        </p:nvSpPr>
        <p:spPr>
          <a:xfrm>
            <a:off x="7090779" y="5386106"/>
            <a:ext cx="1300635" cy="307777"/>
          </a:xfrm>
          <a:prstGeom prst="rect">
            <a:avLst/>
          </a:prstGeom>
          <a:noFill/>
        </p:spPr>
        <p:txBody>
          <a:bodyPr wrap="square" rtlCol="0">
            <a:spAutoFit/>
          </a:bodyPr>
          <a:lstStyle/>
          <a:p>
            <a:pPr algn="ctr"/>
            <a:r>
              <a:rPr lang="en-IN" sz="1400" dirty="0"/>
              <a:t>Confirmation</a:t>
            </a:r>
          </a:p>
        </p:txBody>
      </p:sp>
      <p:sp>
        <p:nvSpPr>
          <p:cNvPr id="121" name="Oval 120">
            <a:extLst>
              <a:ext uri="{FF2B5EF4-FFF2-40B4-BE49-F238E27FC236}">
                <a16:creationId xmlns:a16="http://schemas.microsoft.com/office/drawing/2014/main" id="{6A693821-BDC0-4959-9133-8C85C95601BF}"/>
              </a:ext>
            </a:extLst>
          </p:cNvPr>
          <p:cNvSpPr/>
          <p:nvPr/>
        </p:nvSpPr>
        <p:spPr>
          <a:xfrm>
            <a:off x="6739277" y="5240674"/>
            <a:ext cx="543903" cy="387074"/>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1000" dirty="0">
                <a:solidFill>
                  <a:schemeClr val="tx1"/>
                </a:solidFill>
              </a:rPr>
              <a:t>6b</a:t>
            </a:r>
          </a:p>
        </p:txBody>
      </p:sp>
      <p:sp>
        <p:nvSpPr>
          <p:cNvPr id="130" name="TextBox 129">
            <a:extLst>
              <a:ext uri="{FF2B5EF4-FFF2-40B4-BE49-F238E27FC236}">
                <a16:creationId xmlns:a16="http://schemas.microsoft.com/office/drawing/2014/main" id="{04AC64E4-87D7-45B9-814C-BFC125EFB2A2}"/>
              </a:ext>
            </a:extLst>
          </p:cNvPr>
          <p:cNvSpPr txBox="1"/>
          <p:nvPr/>
        </p:nvSpPr>
        <p:spPr>
          <a:xfrm>
            <a:off x="165642" y="5261218"/>
            <a:ext cx="4302019" cy="1015663"/>
          </a:xfrm>
          <a:prstGeom prst="rect">
            <a:avLst/>
          </a:prstGeom>
          <a:noFill/>
        </p:spPr>
        <p:txBody>
          <a:bodyPr wrap="square" rtlCol="0">
            <a:spAutoFit/>
          </a:bodyPr>
          <a:lstStyle/>
          <a:p>
            <a:pPr marL="171450" indent="-171450" algn="just">
              <a:buFont typeface="Arial" panose="020B0604020202020204" pitchFamily="34" charset="0"/>
              <a:buChar char="•"/>
            </a:pPr>
            <a:endParaRPr lang="en-IN" sz="1200" i="1" dirty="0">
              <a:solidFill>
                <a:srgbClr val="C00000"/>
              </a:solidFill>
            </a:endParaRPr>
          </a:p>
          <a:p>
            <a:pPr marL="171450" indent="-171450" algn="just">
              <a:buFont typeface="Arial" panose="020B0604020202020204" pitchFamily="34" charset="0"/>
              <a:buChar char="•"/>
            </a:pPr>
            <a:r>
              <a:rPr lang="en-IN" sz="1200" i="1" dirty="0">
                <a:solidFill>
                  <a:srgbClr val="C00000"/>
                </a:solidFill>
              </a:rPr>
              <a:t>Prefilled BG template digitally signed by the Bank official(s)</a:t>
            </a:r>
          </a:p>
          <a:p>
            <a:pPr marL="171450" indent="-171450" algn="just">
              <a:buFont typeface="Arial" panose="020B0604020202020204" pitchFamily="34" charset="0"/>
              <a:buChar char="•"/>
            </a:pPr>
            <a:r>
              <a:rPr lang="en-IN" sz="1200" i="1" dirty="0">
                <a:solidFill>
                  <a:srgbClr val="C00000"/>
                </a:solidFill>
              </a:rPr>
              <a:t>Communication of copy of Digital Signed eBank Guarantee to Beneficiary</a:t>
            </a:r>
          </a:p>
          <a:p>
            <a:pPr marL="171450" indent="-171450" algn="just">
              <a:buFont typeface="Arial" panose="020B0604020202020204" pitchFamily="34" charset="0"/>
              <a:buChar char="•"/>
            </a:pPr>
            <a:r>
              <a:rPr lang="en-IN" sz="1200" i="1" dirty="0">
                <a:solidFill>
                  <a:srgbClr val="C00000"/>
                </a:solidFill>
              </a:rPr>
              <a:t>Similar process for eBG </a:t>
            </a:r>
            <a:r>
              <a:rPr lang="en-IN" sz="1200" b="1" i="1" dirty="0">
                <a:solidFill>
                  <a:srgbClr val="C00000"/>
                </a:solidFill>
              </a:rPr>
              <a:t>Issuance</a:t>
            </a:r>
            <a:r>
              <a:rPr lang="en-IN" sz="1200" i="1" dirty="0">
                <a:solidFill>
                  <a:srgbClr val="C00000"/>
                </a:solidFill>
              </a:rPr>
              <a:t> and </a:t>
            </a:r>
            <a:r>
              <a:rPr lang="en-IN" sz="1200" b="1" i="1" dirty="0">
                <a:solidFill>
                  <a:srgbClr val="C00000"/>
                </a:solidFill>
              </a:rPr>
              <a:t>Amendment</a:t>
            </a:r>
            <a:endParaRPr lang="en-IN" sz="1200" i="1" dirty="0">
              <a:solidFill>
                <a:srgbClr val="C00000"/>
              </a:solidFill>
            </a:endParaRPr>
          </a:p>
        </p:txBody>
      </p:sp>
    </p:spTree>
    <p:extLst>
      <p:ext uri="{BB962C8B-B14F-4D97-AF65-F5344CB8AC3E}">
        <p14:creationId xmlns:p14="http://schemas.microsoft.com/office/powerpoint/2010/main" val="13356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6" grpId="0"/>
      <p:bldP spid="118" grpId="0" animBg="1"/>
      <p:bldP spid="120" grpId="0"/>
      <p:bldP spid="1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67" y="0"/>
            <a:ext cx="11076709" cy="630555"/>
          </a:xfrm>
        </p:spPr>
        <p:txBody>
          <a:bodyPr vert="horz" lIns="91440" tIns="45720" rIns="91440" bIns="45720" rtlCol="0" anchor="ctr">
            <a:normAutofit fontScale="90000"/>
          </a:bodyPr>
          <a:lstStyle/>
          <a:p>
            <a:r>
              <a:rPr lang="en-US" sz="4000" dirty="0"/>
              <a:t>Key Features of </a:t>
            </a:r>
            <a:r>
              <a:rPr lang="en-US" sz="4000" dirty="0" err="1"/>
              <a:t>eBG</a:t>
            </a:r>
            <a:r>
              <a:rPr lang="en-US" sz="4000" dirty="0"/>
              <a:t> Through NeSL</a:t>
            </a:r>
            <a:endParaRPr lang="en-IN" sz="4000" dirty="0"/>
          </a:p>
        </p:txBody>
      </p:sp>
      <p:sp>
        <p:nvSpPr>
          <p:cNvPr id="3" name="Content Placeholder 2"/>
          <p:cNvSpPr>
            <a:spLocks noGrp="1"/>
          </p:cNvSpPr>
          <p:nvPr>
            <p:ph idx="1"/>
          </p:nvPr>
        </p:nvSpPr>
        <p:spPr>
          <a:xfrm>
            <a:off x="242867" y="791021"/>
            <a:ext cx="11442202" cy="5458691"/>
          </a:xfrm>
        </p:spPr>
        <p:txBody>
          <a:bodyPr>
            <a:normAutofit fontScale="92500" lnSpcReduction="10000"/>
          </a:bodyPr>
          <a:lstStyle/>
          <a:p>
            <a:pPr algn="just">
              <a:buFont typeface="Wingdings" panose="05000000000000000000" pitchFamily="2" charset="2"/>
              <a:buChar char="ü"/>
            </a:pPr>
            <a:r>
              <a:rPr lang="en-US" b="1" dirty="0">
                <a:solidFill>
                  <a:srgbClr val="1D4999"/>
                </a:solidFill>
              </a:rPr>
              <a:t>Completely Digital </a:t>
            </a:r>
          </a:p>
          <a:p>
            <a:pPr lvl="1" algn="just"/>
            <a:r>
              <a:rPr lang="en-US" dirty="0"/>
              <a:t>Not just electronic stamping, the </a:t>
            </a:r>
            <a:r>
              <a:rPr lang="en-US" b="1" i="1" dirty="0"/>
              <a:t>BG document itself is digital </a:t>
            </a:r>
            <a:r>
              <a:rPr lang="en-US" dirty="0"/>
              <a:t>with digital signature</a:t>
            </a:r>
          </a:p>
          <a:p>
            <a:pPr lvl="1" algn="just"/>
            <a:r>
              <a:rPr lang="en-US" dirty="0"/>
              <a:t>Digital signed - </a:t>
            </a:r>
            <a:r>
              <a:rPr lang="en-US" b="1" dirty="0"/>
              <a:t>tamper proof</a:t>
            </a:r>
          </a:p>
          <a:p>
            <a:pPr lvl="1" algn="just"/>
            <a:r>
              <a:rPr lang="en-US" dirty="0"/>
              <a:t>Eliminates pitfalls of paper based process</a:t>
            </a:r>
          </a:p>
          <a:p>
            <a:pPr lvl="1" algn="just"/>
            <a:r>
              <a:rPr lang="en-US" b="1" i="1" dirty="0"/>
              <a:t>Flexibility in using any BG documentation template</a:t>
            </a:r>
            <a:r>
              <a:rPr lang="en-US" dirty="0"/>
              <a:t> as practiced presently, no need to migrate to standardized template across country </a:t>
            </a:r>
          </a:p>
          <a:p>
            <a:pPr lvl="1" algn="just"/>
            <a:r>
              <a:rPr lang="en-US" dirty="0"/>
              <a:t>Not only issuance, any amendment / invocation/closure also supported</a:t>
            </a:r>
          </a:p>
          <a:p>
            <a:pPr lvl="1" algn="just"/>
            <a:r>
              <a:rPr lang="en-US" dirty="0"/>
              <a:t>Quick issuance, savings for MSMEs – </a:t>
            </a:r>
            <a:r>
              <a:rPr lang="en-US" b="1" dirty="0"/>
              <a:t>ease of doing business</a:t>
            </a:r>
          </a:p>
          <a:p>
            <a:pPr algn="just">
              <a:buFont typeface="Wingdings" panose="05000000000000000000" pitchFamily="2" charset="2"/>
              <a:buChar char="ü"/>
            </a:pPr>
            <a:r>
              <a:rPr lang="en-US" b="1" dirty="0">
                <a:solidFill>
                  <a:srgbClr val="1D4999"/>
                </a:solidFill>
              </a:rPr>
              <a:t>Notification to beneficiary / customer from NeSL</a:t>
            </a:r>
          </a:p>
          <a:p>
            <a:pPr lvl="1" algn="just"/>
            <a:r>
              <a:rPr lang="en-US" b="1" i="1" dirty="0"/>
              <a:t>eBG downloadable </a:t>
            </a:r>
            <a:r>
              <a:rPr lang="en-US" dirty="0"/>
              <a:t>from NeSL by beneficiary</a:t>
            </a:r>
          </a:p>
          <a:p>
            <a:pPr lvl="1" algn="just"/>
            <a:r>
              <a:rPr lang="en-US" dirty="0"/>
              <a:t>Banks free to follow regulatory requirements of SFMS msg notification at its end</a:t>
            </a:r>
          </a:p>
          <a:p>
            <a:pPr algn="just">
              <a:buFont typeface="Wingdings" panose="05000000000000000000" pitchFamily="2" charset="2"/>
              <a:buChar char="ü"/>
            </a:pPr>
            <a:r>
              <a:rPr lang="en-US" b="1" dirty="0">
                <a:solidFill>
                  <a:srgbClr val="1D4999"/>
                </a:solidFill>
              </a:rPr>
              <a:t>NeSL as Central eBG repository</a:t>
            </a:r>
            <a:r>
              <a:rPr lang="en-US" b="1" dirty="0">
                <a:solidFill>
                  <a:schemeClr val="accent5">
                    <a:lumMod val="50000"/>
                  </a:schemeClr>
                </a:solidFill>
              </a:rPr>
              <a:t> </a:t>
            </a:r>
          </a:p>
          <a:p>
            <a:pPr lvl="1" algn="just"/>
            <a:r>
              <a:rPr lang="en-US" dirty="0"/>
              <a:t>Ease of verification</a:t>
            </a:r>
          </a:p>
          <a:p>
            <a:pPr lvl="1" algn="just"/>
            <a:r>
              <a:rPr lang="en-US" dirty="0"/>
              <a:t>Issuing bank can also store </a:t>
            </a:r>
            <a:r>
              <a:rPr lang="en-US" dirty="0" err="1"/>
              <a:t>eBG</a:t>
            </a:r>
            <a:r>
              <a:rPr lang="en-US" dirty="0"/>
              <a:t> issued </a:t>
            </a:r>
          </a:p>
          <a:p>
            <a:pPr algn="just">
              <a:buFont typeface="Wingdings" panose="05000000000000000000" pitchFamily="2" charset="2"/>
              <a:buChar char="ü"/>
            </a:pPr>
            <a:r>
              <a:rPr lang="en-US" b="1" dirty="0">
                <a:solidFill>
                  <a:srgbClr val="1D4999"/>
                </a:solidFill>
              </a:rPr>
              <a:t>Ease of stamp duty enforcement </a:t>
            </a:r>
          </a:p>
        </p:txBody>
      </p:sp>
    </p:spTree>
    <p:extLst>
      <p:ext uri="{BB962C8B-B14F-4D97-AF65-F5344CB8AC3E}">
        <p14:creationId xmlns:p14="http://schemas.microsoft.com/office/powerpoint/2010/main" val="28843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01AF-241D-4F8D-032C-6FC77E30C1A7}"/>
              </a:ext>
            </a:extLst>
          </p:cNvPr>
          <p:cNvSpPr>
            <a:spLocks noGrp="1"/>
          </p:cNvSpPr>
          <p:nvPr>
            <p:ph type="title"/>
          </p:nvPr>
        </p:nvSpPr>
        <p:spPr/>
        <p:txBody>
          <a:bodyPr>
            <a:normAutofit fontScale="90000"/>
          </a:bodyPr>
          <a:lstStyle/>
          <a:p>
            <a:r>
              <a:rPr lang="en-IN" dirty="0"/>
              <a:t>Vision 2025</a:t>
            </a:r>
          </a:p>
        </p:txBody>
      </p:sp>
      <p:sp>
        <p:nvSpPr>
          <p:cNvPr id="6" name="Rectangle 5">
            <a:extLst>
              <a:ext uri="{FF2B5EF4-FFF2-40B4-BE49-F238E27FC236}">
                <a16:creationId xmlns:a16="http://schemas.microsoft.com/office/drawing/2014/main" id="{4873AF08-84FD-CF5B-C98B-89C16248A76C}"/>
              </a:ext>
            </a:extLst>
          </p:cNvPr>
          <p:cNvSpPr/>
          <p:nvPr/>
        </p:nvSpPr>
        <p:spPr>
          <a:xfrm>
            <a:off x="5343302" y="3124131"/>
            <a:ext cx="5941948" cy="1754326"/>
          </a:xfrm>
          <a:prstGeom prst="rect">
            <a:avLst/>
          </a:prstGeom>
          <a:noFill/>
        </p:spPr>
        <p:txBody>
          <a:bodyPr wrap="none" lIns="91440" tIns="45720" rIns="91440" bIns="45720">
            <a:spAutoFit/>
          </a:bodyPr>
          <a:lstStyle/>
          <a:p>
            <a:pPr algn="ctr"/>
            <a:r>
              <a:rPr lang="en-US" sz="5400" b="0" cap="none" spc="0" dirty="0">
                <a:ln w="0"/>
                <a:solidFill>
                  <a:schemeClr val="accent5">
                    <a:lumMod val="50000"/>
                  </a:schemeClr>
                </a:solidFill>
                <a:effectLst>
                  <a:outerShdw blurRad="38100" dist="25400" dir="5400000" algn="ctr" rotWithShape="0">
                    <a:srgbClr val="6E747A">
                      <a:alpha val="43000"/>
                    </a:srgbClr>
                  </a:outerShdw>
                </a:effectLst>
              </a:rPr>
              <a:t>Digitalization and AI </a:t>
            </a:r>
          </a:p>
          <a:p>
            <a:pPr algn="ctr"/>
            <a:r>
              <a:rPr lang="en-US" sz="5400" b="0" cap="none" spc="0" dirty="0">
                <a:ln w="0"/>
                <a:solidFill>
                  <a:schemeClr val="accent5">
                    <a:lumMod val="50000"/>
                  </a:schemeClr>
                </a:solidFill>
                <a:effectLst>
                  <a:outerShdw blurRad="38100" dist="25400" dir="5400000" algn="ctr" rotWithShape="0">
                    <a:srgbClr val="6E747A">
                      <a:alpha val="43000"/>
                    </a:srgbClr>
                  </a:outerShdw>
                </a:effectLst>
              </a:rPr>
              <a:t>in IBC Processes</a:t>
            </a:r>
          </a:p>
        </p:txBody>
      </p:sp>
      <p:pic>
        <p:nvPicPr>
          <p:cNvPr id="3" name="Picture 2" descr="Year 2025 Stock Illustration - Download Image Now - 2025, Calendar, Circle  - iStock">
            <a:extLst>
              <a:ext uri="{FF2B5EF4-FFF2-40B4-BE49-F238E27FC236}">
                <a16:creationId xmlns:a16="http://schemas.microsoft.com/office/drawing/2014/main" id="{90C11EFB-160E-DFF7-E59E-5EF1E547C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99" y="1608482"/>
            <a:ext cx="37814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3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085E-31B7-0B90-D5E4-AE7145BE0D3E}"/>
              </a:ext>
            </a:extLst>
          </p:cNvPr>
          <p:cNvSpPr>
            <a:spLocks noGrp="1"/>
          </p:cNvSpPr>
          <p:nvPr>
            <p:ph type="title"/>
          </p:nvPr>
        </p:nvSpPr>
        <p:spPr/>
        <p:txBody>
          <a:bodyPr>
            <a:normAutofit fontScale="90000"/>
          </a:bodyPr>
          <a:lstStyle/>
          <a:p>
            <a:r>
              <a:rPr lang="en-IN" dirty="0"/>
              <a:t>Vision 2025</a:t>
            </a:r>
          </a:p>
        </p:txBody>
      </p:sp>
      <p:sp>
        <p:nvSpPr>
          <p:cNvPr id="3" name="Content Placeholder 2">
            <a:extLst>
              <a:ext uri="{FF2B5EF4-FFF2-40B4-BE49-F238E27FC236}">
                <a16:creationId xmlns:a16="http://schemas.microsoft.com/office/drawing/2014/main" id="{A8B1420C-7C4E-E166-A899-C97541BC19D8}"/>
              </a:ext>
            </a:extLst>
          </p:cNvPr>
          <p:cNvSpPr>
            <a:spLocks noGrp="1"/>
          </p:cNvSpPr>
          <p:nvPr>
            <p:ph idx="1"/>
          </p:nvPr>
        </p:nvSpPr>
        <p:spPr>
          <a:xfrm>
            <a:off x="490329" y="1205947"/>
            <a:ext cx="11052313" cy="5414985"/>
          </a:xfrm>
        </p:spPr>
        <p:txBody>
          <a:bodyPr>
            <a:normAutofit/>
          </a:bodyPr>
          <a:lstStyle/>
          <a:p>
            <a:pPr marL="0" indent="0">
              <a:buNone/>
            </a:pPr>
            <a:r>
              <a:rPr lang="en-IN" b="1" i="1" dirty="0">
                <a:solidFill>
                  <a:schemeClr val="accent5">
                    <a:lumMod val="50000"/>
                  </a:schemeClr>
                </a:solidFill>
              </a:rPr>
              <a:t>Admission of Applications based on IU Records</a:t>
            </a:r>
            <a:endParaRPr lang="en-IN" dirty="0"/>
          </a:p>
          <a:p>
            <a:pPr lvl="1" algn="just"/>
            <a:r>
              <a:rPr lang="en-IN" dirty="0"/>
              <a:t>Quicker admission should be possible with the help of Record of Default (RoD) certificate.</a:t>
            </a:r>
          </a:p>
          <a:p>
            <a:pPr lvl="1" algn="just"/>
            <a:r>
              <a:rPr lang="en-IN" dirty="0"/>
              <a:t>Information stored in IU is a prima-facie evidence of debt and its default. </a:t>
            </a:r>
          </a:p>
          <a:p>
            <a:pPr lvl="1" algn="just"/>
            <a:r>
              <a:rPr lang="en-IN" dirty="0"/>
              <a:t>IU issues the </a:t>
            </a:r>
            <a:r>
              <a:rPr lang="en-IN" dirty="0" err="1"/>
              <a:t>RoD</a:t>
            </a:r>
            <a:r>
              <a:rPr lang="en-IN" dirty="0"/>
              <a:t> post completion of the processes specified under IBBI (Information Utilities) Regulations, 2017.</a:t>
            </a:r>
          </a:p>
          <a:p>
            <a:pPr lvl="1" algn="just"/>
            <a:r>
              <a:rPr lang="en-IN" dirty="0"/>
              <a:t>An AI based software for the preliminary verification and scrutiny of applications at NCLTs and also to develop a dashboard giving important information about the case for the Hon’ble members to decide on the admission / rejection. </a:t>
            </a:r>
          </a:p>
          <a:p>
            <a:pPr lvl="1" algn="just"/>
            <a:r>
              <a:rPr lang="en-IN" dirty="0"/>
              <a:t>An online MIS to manage the status of all applications for initiation of CIRP is envisaged with data not limited to, the no. of days since the application for initiation is made, no. of hearings since the application is made, the size of default etc. to help the Hon’ble Members to take quicker and informed decisions.</a:t>
            </a:r>
          </a:p>
          <a:p>
            <a:pPr marL="457200" lvl="1" indent="0">
              <a:buNone/>
            </a:pPr>
            <a:endParaRPr lang="en-IN" dirty="0"/>
          </a:p>
          <a:p>
            <a:pPr lvl="1"/>
            <a:endParaRPr lang="en-IN" i="1" dirty="0"/>
          </a:p>
          <a:p>
            <a:endParaRPr lang="en-IN" dirty="0"/>
          </a:p>
        </p:txBody>
      </p:sp>
    </p:spTree>
    <p:extLst>
      <p:ext uri="{BB962C8B-B14F-4D97-AF65-F5344CB8AC3E}">
        <p14:creationId xmlns:p14="http://schemas.microsoft.com/office/powerpoint/2010/main" val="776934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085E-31B7-0B90-D5E4-AE7145BE0D3E}"/>
              </a:ext>
            </a:extLst>
          </p:cNvPr>
          <p:cNvSpPr>
            <a:spLocks noGrp="1"/>
          </p:cNvSpPr>
          <p:nvPr>
            <p:ph type="title"/>
          </p:nvPr>
        </p:nvSpPr>
        <p:spPr/>
        <p:txBody>
          <a:bodyPr>
            <a:normAutofit fontScale="90000"/>
          </a:bodyPr>
          <a:lstStyle/>
          <a:p>
            <a:r>
              <a:rPr lang="en-IN" dirty="0"/>
              <a:t>Vision 2025</a:t>
            </a:r>
          </a:p>
        </p:txBody>
      </p:sp>
      <p:sp>
        <p:nvSpPr>
          <p:cNvPr id="3" name="Content Placeholder 2">
            <a:extLst>
              <a:ext uri="{FF2B5EF4-FFF2-40B4-BE49-F238E27FC236}">
                <a16:creationId xmlns:a16="http://schemas.microsoft.com/office/drawing/2014/main" id="{A8B1420C-7C4E-E166-A899-C97541BC19D8}"/>
              </a:ext>
            </a:extLst>
          </p:cNvPr>
          <p:cNvSpPr>
            <a:spLocks noGrp="1"/>
          </p:cNvSpPr>
          <p:nvPr>
            <p:ph idx="1"/>
          </p:nvPr>
        </p:nvSpPr>
        <p:spPr>
          <a:xfrm>
            <a:off x="304799" y="809625"/>
            <a:ext cx="11370365" cy="5811308"/>
          </a:xfrm>
        </p:spPr>
        <p:txBody>
          <a:bodyPr>
            <a:normAutofit lnSpcReduction="10000"/>
          </a:bodyPr>
          <a:lstStyle/>
          <a:p>
            <a:pPr marL="0" indent="0">
              <a:buNone/>
            </a:pPr>
            <a:r>
              <a:rPr lang="en-IN" b="1" i="1" dirty="0">
                <a:solidFill>
                  <a:schemeClr val="accent5">
                    <a:lumMod val="50000"/>
                  </a:schemeClr>
                </a:solidFill>
              </a:rPr>
              <a:t>Information Submission by OC and Dispensation of </a:t>
            </a:r>
            <a:r>
              <a:rPr lang="en-IN" b="1" i="1">
                <a:solidFill>
                  <a:schemeClr val="accent5">
                    <a:lumMod val="50000"/>
                  </a:schemeClr>
                </a:solidFill>
              </a:rPr>
              <a:t>Demand Notice</a:t>
            </a:r>
            <a:endParaRPr lang="en-IN" b="1" i="1" dirty="0">
              <a:solidFill>
                <a:schemeClr val="accent5">
                  <a:lumMod val="50000"/>
                </a:schemeClr>
              </a:solidFill>
            </a:endParaRPr>
          </a:p>
          <a:p>
            <a:pPr lvl="1" algn="just"/>
            <a:r>
              <a:rPr lang="en-IN" dirty="0"/>
              <a:t>At present  the OCs need  attach the following documents along for initiation of CIRP-</a:t>
            </a:r>
          </a:p>
          <a:p>
            <a:pPr marL="457200" lvl="1" indent="0" algn="just">
              <a:buNone/>
            </a:pPr>
            <a:endParaRPr lang="en-IN" dirty="0"/>
          </a:p>
          <a:p>
            <a:pPr lvl="2">
              <a:buFont typeface="Wingdings" panose="05000000000000000000" pitchFamily="2" charset="2"/>
              <a:buChar char="v"/>
            </a:pPr>
            <a:r>
              <a:rPr lang="en-US" dirty="0"/>
              <a:t>A copy of the invoice demanding payment or demand notice delivered by the OC to the CD.</a:t>
            </a:r>
          </a:p>
          <a:p>
            <a:pPr lvl="2">
              <a:buFont typeface="Wingdings" panose="05000000000000000000" pitchFamily="2" charset="2"/>
              <a:buChar char="v"/>
            </a:pPr>
            <a:r>
              <a:rPr lang="en-US" dirty="0"/>
              <a:t>An affidavit to the effect that there is no notice given by the CD relating to a dispute of the unpaid operational debt.</a:t>
            </a:r>
          </a:p>
          <a:p>
            <a:pPr lvl="2">
              <a:buFont typeface="Wingdings" panose="05000000000000000000" pitchFamily="2" charset="2"/>
              <a:buChar char="v"/>
            </a:pPr>
            <a:r>
              <a:rPr lang="en-US" dirty="0"/>
              <a:t>A copy of the certificate from the financial institutions maintaining accounts of the OC confirming that there is no payment of an unpaid operational debt.</a:t>
            </a:r>
          </a:p>
          <a:p>
            <a:pPr lvl="2">
              <a:buFont typeface="Wingdings" panose="05000000000000000000" pitchFamily="2" charset="2"/>
              <a:buChar char="v"/>
            </a:pPr>
            <a:r>
              <a:rPr lang="en-US" dirty="0"/>
              <a:t>A copy of any record with information utility confirming that there is no payment of an unpaid operational debt by the corporate debtor.</a:t>
            </a:r>
          </a:p>
          <a:p>
            <a:pPr lvl="1" algn="just"/>
            <a:endParaRPr lang="en-IN" dirty="0"/>
          </a:p>
          <a:p>
            <a:pPr lvl="1" algn="just"/>
            <a:r>
              <a:rPr lang="en-US" sz="2400" dirty="0"/>
              <a:t>The Record of Default (</a:t>
            </a:r>
            <a:r>
              <a:rPr lang="en-US" sz="2400" dirty="0" err="1"/>
              <a:t>RoD</a:t>
            </a:r>
            <a:r>
              <a:rPr lang="en-US" sz="2400" dirty="0"/>
              <a:t>) from the IU should be able to replace all the above documents, Since the </a:t>
            </a:r>
            <a:r>
              <a:rPr lang="en-US" sz="2400" dirty="0" err="1"/>
              <a:t>RoD</a:t>
            </a:r>
            <a:r>
              <a:rPr lang="en-US" sz="2400" dirty="0"/>
              <a:t> will have all information relating to these documents and the IU also gives three reminders at certain intervals to reply on the information of default submitted by OCs which is more than the ‘10 days’ as prescribed under Sec. 8 (2) of the Code.</a:t>
            </a:r>
            <a:endParaRPr lang="en-IN" dirty="0"/>
          </a:p>
          <a:p>
            <a:pPr lvl="1" algn="just"/>
            <a:endParaRPr lang="en-IN" dirty="0"/>
          </a:p>
          <a:p>
            <a:pPr marL="914400" lvl="2" indent="0">
              <a:buNone/>
            </a:pPr>
            <a:endParaRPr lang="en-US" sz="2400" dirty="0"/>
          </a:p>
          <a:p>
            <a:pPr lvl="1"/>
            <a:endParaRPr lang="en-IN" i="1" dirty="0"/>
          </a:p>
          <a:p>
            <a:endParaRPr lang="en-IN" dirty="0"/>
          </a:p>
        </p:txBody>
      </p:sp>
    </p:spTree>
    <p:extLst>
      <p:ext uri="{BB962C8B-B14F-4D97-AF65-F5344CB8AC3E}">
        <p14:creationId xmlns:p14="http://schemas.microsoft.com/office/powerpoint/2010/main" val="124320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DCB1-13FD-233B-3338-5E55D4E7A16C}"/>
              </a:ext>
            </a:extLst>
          </p:cNvPr>
          <p:cNvSpPr>
            <a:spLocks noGrp="1"/>
          </p:cNvSpPr>
          <p:nvPr>
            <p:ph type="title"/>
          </p:nvPr>
        </p:nvSpPr>
        <p:spPr/>
        <p:txBody>
          <a:bodyPr>
            <a:normAutofit fontScale="90000"/>
          </a:bodyPr>
          <a:lstStyle/>
          <a:p>
            <a:r>
              <a:rPr lang="en-IN" dirty="0"/>
              <a:t>Vision 2025</a:t>
            </a:r>
          </a:p>
        </p:txBody>
      </p:sp>
      <p:sp>
        <p:nvSpPr>
          <p:cNvPr id="3" name="Content Placeholder 2">
            <a:extLst>
              <a:ext uri="{FF2B5EF4-FFF2-40B4-BE49-F238E27FC236}">
                <a16:creationId xmlns:a16="http://schemas.microsoft.com/office/drawing/2014/main" id="{91367C48-BE74-D3BB-B16C-2D3F388C96B7}"/>
              </a:ext>
            </a:extLst>
          </p:cNvPr>
          <p:cNvSpPr>
            <a:spLocks noGrp="1"/>
          </p:cNvSpPr>
          <p:nvPr>
            <p:ph idx="1"/>
          </p:nvPr>
        </p:nvSpPr>
        <p:spPr>
          <a:xfrm>
            <a:off x="516835" y="1020417"/>
            <a:ext cx="11052313" cy="5632174"/>
          </a:xfrm>
        </p:spPr>
        <p:txBody>
          <a:bodyPr>
            <a:normAutofit lnSpcReduction="10000"/>
          </a:bodyPr>
          <a:lstStyle/>
          <a:p>
            <a:pPr marL="0" indent="0" algn="just">
              <a:buNone/>
            </a:pPr>
            <a:r>
              <a:rPr lang="en-IN" b="1" i="1" dirty="0">
                <a:solidFill>
                  <a:schemeClr val="accent5">
                    <a:lumMod val="50000"/>
                  </a:schemeClr>
                </a:solidFill>
              </a:rPr>
              <a:t>Claims Management through NeSL</a:t>
            </a:r>
          </a:p>
          <a:p>
            <a:pPr lvl="1" algn="just"/>
            <a:r>
              <a:rPr lang="en-IN" sz="2800" dirty="0"/>
              <a:t>Information submitted by creditors (financial and operational) and the data available with the IU can be treated as Claim.</a:t>
            </a:r>
          </a:p>
          <a:p>
            <a:pPr lvl="1" algn="just"/>
            <a:r>
              <a:rPr lang="en-IN" sz="2800" dirty="0"/>
              <a:t>IRP/ RP would access the IU records and accept the information available as it is authenticated</a:t>
            </a:r>
          </a:p>
          <a:p>
            <a:pPr lvl="1" algn="just"/>
            <a:r>
              <a:rPr lang="en-IN" sz="2800" dirty="0"/>
              <a:t>Claims which are disputed can be subject to close scrutiny</a:t>
            </a:r>
          </a:p>
          <a:p>
            <a:pPr lvl="1" algn="just"/>
            <a:r>
              <a:rPr lang="en-IN" sz="2800" dirty="0"/>
              <a:t>The IU platform facilitates claim filing and verification by the IP  in a completely online portal without the need for downloading any data by the RP/ Liquidator.</a:t>
            </a:r>
          </a:p>
          <a:p>
            <a:pPr lvl="1" algn="just"/>
            <a:r>
              <a:rPr lang="en-IN" sz="2800" dirty="0"/>
              <a:t>The platform also helps in generating the final admitted claim list (Creditor-wise) as provided in law.</a:t>
            </a:r>
          </a:p>
          <a:p>
            <a:pPr lvl="1" algn="just"/>
            <a:r>
              <a:rPr lang="en-IN" sz="2800" dirty="0"/>
              <a:t>This platform also digitizes the entire CIRP and Liquidation Process assisting the RPs/ Liquidators to keep-up with the timelines as prescribed by the code.</a:t>
            </a:r>
          </a:p>
          <a:p>
            <a:pPr marL="0" indent="0">
              <a:buNone/>
            </a:pPr>
            <a:endParaRPr lang="en-IN" dirty="0"/>
          </a:p>
        </p:txBody>
      </p:sp>
    </p:spTree>
    <p:extLst>
      <p:ext uri="{BB962C8B-B14F-4D97-AF65-F5344CB8AC3E}">
        <p14:creationId xmlns:p14="http://schemas.microsoft.com/office/powerpoint/2010/main" val="373669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0" y="0"/>
            <a:ext cx="10838046" cy="603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960"/>
              <a:buFont typeface="Calibri"/>
              <a:buNone/>
            </a:pPr>
            <a:endParaRPr sz="3959"/>
          </a:p>
        </p:txBody>
      </p:sp>
      <p:sp>
        <p:nvSpPr>
          <p:cNvPr id="146" name="Google Shape;14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sp>
        <p:nvSpPr>
          <p:cNvPr id="147" name="Google Shape;147;p19"/>
          <p:cNvSpPr/>
          <p:nvPr/>
        </p:nvSpPr>
        <p:spPr>
          <a:xfrm rot="10800000">
            <a:off x="11291" y="3639419"/>
            <a:ext cx="12180709" cy="2505048"/>
          </a:xfrm>
          <a:custGeom>
            <a:avLst/>
            <a:gdLst/>
            <a:ahLst/>
            <a:cxnLst/>
            <a:rect l="l" t="t" r="r" b="b"/>
            <a:pathLst>
              <a:path w="21600" h="30581" extrusionOk="0">
                <a:moveTo>
                  <a:pt x="0" y="0"/>
                </a:moveTo>
                <a:lnTo>
                  <a:pt x="21600" y="0"/>
                </a:lnTo>
                <a:lnTo>
                  <a:pt x="21600" y="17322"/>
                </a:lnTo>
                <a:cubicBezTo>
                  <a:pt x="10800" y="17322"/>
                  <a:pt x="8495" y="45155"/>
                  <a:pt x="0" y="20172"/>
                </a:cubicBezTo>
                <a:lnTo>
                  <a:pt x="0" y="0"/>
                </a:lnTo>
                <a:close/>
              </a:path>
            </a:pathLst>
          </a:custGeom>
          <a:gradFill>
            <a:gsLst>
              <a:gs pos="0">
                <a:srgbClr val="3D1292"/>
              </a:gs>
              <a:gs pos="10000">
                <a:srgbClr val="3D1292"/>
              </a:gs>
              <a:gs pos="52999">
                <a:srgbClr val="3D1292"/>
              </a:gs>
              <a:gs pos="81000">
                <a:srgbClr val="5218C6"/>
              </a:gs>
              <a:gs pos="100000">
                <a:srgbClr val="3D1292"/>
              </a:gs>
            </a:gsLst>
            <a:lin ang="2700000" scaled="0"/>
          </a:gra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9"/>
          <p:cNvSpPr/>
          <p:nvPr/>
        </p:nvSpPr>
        <p:spPr>
          <a:xfrm>
            <a:off x="0" y="0"/>
            <a:ext cx="12192000" cy="638226"/>
          </a:xfrm>
          <a:prstGeom prst="rect">
            <a:avLst/>
          </a:prstGeom>
          <a:gradFill>
            <a:gsLst>
              <a:gs pos="0">
                <a:schemeClr val="lt1"/>
              </a:gs>
              <a:gs pos="21000">
                <a:srgbClr val="E2E2F6"/>
              </a:gs>
              <a:gs pos="43000">
                <a:srgbClr val="7575D2"/>
              </a:gs>
              <a:gs pos="66000">
                <a:srgbClr val="3E3EC0"/>
              </a:gs>
              <a:gs pos="76000">
                <a:srgbClr val="3E3EC0"/>
              </a:gs>
              <a:gs pos="100000">
                <a:srgbClr val="2E2F8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19"/>
          <p:cNvPicPr preferRelativeResize="0"/>
          <p:nvPr/>
        </p:nvPicPr>
        <p:blipFill rotWithShape="1">
          <a:blip r:embed="rId3">
            <a:alphaModFix/>
          </a:blip>
          <a:srcRect/>
          <a:stretch/>
        </p:blipFill>
        <p:spPr>
          <a:xfrm>
            <a:off x="10286222" y="12700"/>
            <a:ext cx="1905778" cy="653839"/>
          </a:xfrm>
          <a:prstGeom prst="rect">
            <a:avLst/>
          </a:prstGeom>
          <a:noFill/>
          <a:ln>
            <a:noFill/>
          </a:ln>
        </p:spPr>
      </p:pic>
      <p:sp>
        <p:nvSpPr>
          <p:cNvPr id="150" name="Google Shape;150;p19"/>
          <p:cNvSpPr/>
          <p:nvPr/>
        </p:nvSpPr>
        <p:spPr>
          <a:xfrm>
            <a:off x="-99" y="0"/>
            <a:ext cx="12192000" cy="6858000"/>
          </a:xfrm>
          <a:prstGeom prst="rect">
            <a:avLst/>
          </a:prstGeom>
          <a:solidFill>
            <a:schemeClr val="lt1"/>
          </a:solidFill>
          <a:ln w="12700" cap="flat" cmpd="sng">
            <a:solidFill>
              <a:srgbClr val="2E2F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 </a:t>
            </a:r>
            <a:endParaRPr/>
          </a:p>
        </p:txBody>
      </p:sp>
      <p:sp>
        <p:nvSpPr>
          <p:cNvPr id="152" name="Google Shape;152;p19"/>
          <p:cNvSpPr txBox="1"/>
          <p:nvPr/>
        </p:nvSpPr>
        <p:spPr>
          <a:xfrm>
            <a:off x="5813659" y="5112222"/>
            <a:ext cx="5912699" cy="94234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endParaRPr sz="2400" b="1">
              <a:solidFill>
                <a:schemeClr val="lt1"/>
              </a:solidFill>
              <a:latin typeface="Calibri"/>
              <a:ea typeface="Calibri"/>
              <a:cs typeface="Calibri"/>
              <a:sym typeface="Calibri"/>
            </a:endParaRPr>
          </a:p>
        </p:txBody>
      </p:sp>
      <p:sp>
        <p:nvSpPr>
          <p:cNvPr id="153" name="Google Shape;153;p19"/>
          <p:cNvSpPr txBox="1"/>
          <p:nvPr/>
        </p:nvSpPr>
        <p:spPr>
          <a:xfrm>
            <a:off x="5792963" y="5209359"/>
            <a:ext cx="579360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2400" b="1" dirty="0">
                <a:solidFill>
                  <a:schemeClr val="lt1"/>
                </a:solidFill>
                <a:latin typeface="Calibri"/>
                <a:ea typeface="Calibri"/>
                <a:cs typeface="Calibri"/>
                <a:sym typeface="Calibri"/>
              </a:rPr>
              <a:t>“The Knowledge Forum”</a:t>
            </a:r>
            <a:endParaRPr dirty="0"/>
          </a:p>
          <a:p>
            <a:pPr marL="0" marR="0" lvl="0" indent="0" algn="ctr" rtl="0">
              <a:spcBef>
                <a:spcPts val="0"/>
              </a:spcBef>
              <a:spcAft>
                <a:spcPts val="0"/>
              </a:spcAft>
              <a:buNone/>
            </a:pPr>
            <a:r>
              <a:rPr lang="en-IN" sz="2400" b="1" dirty="0">
                <a:solidFill>
                  <a:schemeClr val="lt1"/>
                </a:solidFill>
                <a:latin typeface="Calibri"/>
                <a:ea typeface="Calibri"/>
                <a:cs typeface="Calibri"/>
                <a:sym typeface="Calibri"/>
              </a:rPr>
              <a:t>February 01, 2019</a:t>
            </a:r>
            <a:endParaRPr dirty="0"/>
          </a:p>
          <a:p>
            <a:pPr marL="0" marR="0" lvl="0" indent="0" algn="ctr" rtl="0">
              <a:spcBef>
                <a:spcPts val="0"/>
              </a:spcBef>
              <a:spcAft>
                <a:spcPts val="0"/>
              </a:spcAft>
              <a:buNone/>
            </a:pPr>
            <a:r>
              <a:rPr lang="en-IN" sz="2400" b="1" dirty="0">
                <a:solidFill>
                  <a:schemeClr val="lt1"/>
                </a:solidFill>
                <a:latin typeface="Calibri"/>
                <a:ea typeface="Calibri"/>
                <a:cs typeface="Calibri"/>
                <a:sym typeface="Calibri"/>
              </a:rPr>
              <a:t>Mumbai</a:t>
            </a:r>
            <a:endParaRPr dirty="0"/>
          </a:p>
        </p:txBody>
      </p:sp>
      <p:sp>
        <p:nvSpPr>
          <p:cNvPr id="154" name="Google Shape;154;p19"/>
          <p:cNvSpPr txBox="1"/>
          <p:nvPr/>
        </p:nvSpPr>
        <p:spPr>
          <a:xfrm>
            <a:off x="465642" y="3716752"/>
            <a:ext cx="6914400" cy="124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IN" sz="8000" dirty="0">
                <a:solidFill>
                  <a:srgbClr val="2E2F8F"/>
                </a:solidFill>
                <a:latin typeface="Courgette"/>
                <a:ea typeface="Courgette"/>
                <a:cs typeface="Courgette"/>
                <a:sym typeface="Courgette"/>
              </a:rPr>
              <a:t>Th</a:t>
            </a:r>
            <a:r>
              <a:rPr lang="en-IN" sz="8000" dirty="0">
                <a:solidFill>
                  <a:srgbClr val="EE1D23"/>
                </a:solidFill>
                <a:latin typeface="Courgette"/>
                <a:ea typeface="Courgette"/>
                <a:cs typeface="Courgette"/>
                <a:sym typeface="Courgette"/>
              </a:rPr>
              <a:t>a</a:t>
            </a:r>
            <a:r>
              <a:rPr lang="en-IN" sz="8000" dirty="0">
                <a:solidFill>
                  <a:srgbClr val="2E2F8F"/>
                </a:solidFill>
                <a:latin typeface="Courgette"/>
                <a:ea typeface="Courgette"/>
                <a:cs typeface="Courgette"/>
                <a:sym typeface="Courgette"/>
              </a:rPr>
              <a:t>nk You!!</a:t>
            </a:r>
            <a:endParaRPr sz="7200" dirty="0">
              <a:solidFill>
                <a:srgbClr val="2E2F8F"/>
              </a:solidFill>
              <a:latin typeface="Courgette"/>
              <a:ea typeface="Courgette"/>
              <a:cs typeface="Courgette"/>
              <a:sym typeface="Courgette"/>
            </a:endParaRPr>
          </a:p>
        </p:txBody>
      </p:sp>
      <p:sp>
        <p:nvSpPr>
          <p:cNvPr id="12" name="Rectangle 11"/>
          <p:cNvSpPr/>
          <p:nvPr/>
        </p:nvSpPr>
        <p:spPr>
          <a:xfrm>
            <a:off x="465642" y="4741986"/>
            <a:ext cx="11260716" cy="1477328"/>
          </a:xfrm>
          <a:prstGeom prst="rect">
            <a:avLst/>
          </a:prstGeom>
        </p:spPr>
        <p:txBody>
          <a:bodyPr wrap="square">
            <a:spAutoFit/>
          </a:bodyPr>
          <a:lstStyle/>
          <a:p>
            <a:pPr lvl="0" eaLnBrk="0" fontAlgn="base" hangingPunct="0">
              <a:spcBef>
                <a:spcPct val="0"/>
              </a:spcBef>
              <a:spcAft>
                <a:spcPct val="0"/>
              </a:spcAft>
            </a:pPr>
            <a:r>
              <a:rPr lang="en-US" altLang="en-US"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Registered Office</a:t>
            </a:r>
          </a:p>
          <a:p>
            <a:pPr lvl="0" eaLnBrk="0" fontAlgn="base" hangingPunct="0">
              <a:spcBef>
                <a:spcPct val="0"/>
              </a:spcBef>
              <a:spcAft>
                <a:spcPct val="0"/>
              </a:spcAft>
            </a:pPr>
            <a:r>
              <a:rPr lang="en-US" alt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Gresham Assurance House, 4th Floor, Sir P M Road, Fort, Mumbai 400 001. Phone: 022-6260 6666</a:t>
            </a:r>
          </a:p>
          <a:p>
            <a:pPr lvl="0" eaLnBrk="0" fontAlgn="base" hangingPunct="0">
              <a:spcBef>
                <a:spcPct val="0"/>
              </a:spcBef>
              <a:spcAft>
                <a:spcPct val="0"/>
              </a:spcAft>
            </a:pP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lang="en-IN" sz="1800" b="1" dirty="0">
                <a:latin typeface="Calibri" panose="020F0502020204030204" pitchFamily="34" charset="0"/>
                <a:ea typeface="Times New Roman" panose="02020603050405020304" pitchFamily="18" charset="0"/>
                <a:cs typeface="Calibri" panose="020F0502020204030204" pitchFamily="34" charset="0"/>
              </a:rPr>
              <a:t>Administrative Office: </a:t>
            </a:r>
          </a:p>
          <a:p>
            <a:pPr lvl="0" eaLnBrk="0" fontAlgn="base" hangingPunct="0">
              <a:spcBef>
                <a:spcPct val="0"/>
              </a:spcBef>
              <a:spcAft>
                <a:spcPct val="0"/>
              </a:spcAft>
            </a:pPr>
            <a:r>
              <a:rPr lang="en-IN" dirty="0">
                <a:latin typeface="Calibri" panose="020F0502020204030204" pitchFamily="34" charset="0"/>
                <a:ea typeface="Times New Roman" panose="02020603050405020304" pitchFamily="18" charset="0"/>
                <a:cs typeface="Calibri" panose="020F0502020204030204" pitchFamily="34" charset="0"/>
              </a:rPr>
              <a:t>5</a:t>
            </a:r>
            <a:r>
              <a:rPr lang="en-IN" baseline="30000" dirty="0">
                <a:latin typeface="Calibri" panose="020F0502020204030204" pitchFamily="34" charset="0"/>
                <a:ea typeface="Times New Roman" panose="02020603050405020304" pitchFamily="18" charset="0"/>
                <a:cs typeface="Calibri" panose="020F0502020204030204" pitchFamily="34" charset="0"/>
              </a:rPr>
              <a:t>th</a:t>
            </a:r>
            <a:r>
              <a:rPr lang="en-IN" dirty="0">
                <a:latin typeface="Calibri" panose="020F0502020204030204" pitchFamily="34" charset="0"/>
                <a:ea typeface="Times New Roman" panose="02020603050405020304" pitchFamily="18" charset="0"/>
                <a:cs typeface="Calibri" panose="020F0502020204030204" pitchFamily="34" charset="0"/>
              </a:rPr>
              <a:t> Floor</a:t>
            </a:r>
            <a:r>
              <a:rPr lang="en-IN" sz="1800" dirty="0">
                <a:latin typeface="Calibri" panose="020F0502020204030204" pitchFamily="34" charset="0"/>
                <a:ea typeface="Times New Roman" panose="02020603050405020304" pitchFamily="18" charset="0"/>
                <a:cs typeface="Calibri" panose="020F0502020204030204" pitchFamily="34" charset="0"/>
              </a:rPr>
              <a:t>, “The Estate” Building, 121, Dickenson Road, Bengaluru – 560 042 Phone: 080-2558 0360</a:t>
            </a: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13" name="Google Shape;99;p13"/>
          <p:cNvPicPr preferRelativeResize="0"/>
          <p:nvPr/>
        </p:nvPicPr>
        <p:blipFill rotWithShape="1">
          <a:blip r:embed="rId3">
            <a:alphaModFix/>
          </a:blip>
          <a:srcRect/>
          <a:stretch/>
        </p:blipFill>
        <p:spPr>
          <a:xfrm>
            <a:off x="7519828" y="356944"/>
            <a:ext cx="3903508" cy="1339225"/>
          </a:xfrm>
          <a:prstGeom prst="rect">
            <a:avLst/>
          </a:prstGeom>
          <a:noFill/>
          <a:ln>
            <a:noFill/>
          </a:ln>
        </p:spPr>
      </p:pic>
      <p:sp>
        <p:nvSpPr>
          <p:cNvPr id="2" name="Rectangle 1"/>
          <p:cNvSpPr/>
          <p:nvPr/>
        </p:nvSpPr>
        <p:spPr>
          <a:xfrm>
            <a:off x="-31240" y="6247627"/>
            <a:ext cx="12254281" cy="436884"/>
          </a:xfrm>
          <a:prstGeom prst="rect">
            <a:avLst/>
          </a:prstGeom>
          <a:solidFill>
            <a:srgbClr val="2E2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www.nesl.co.in</a:t>
            </a:r>
          </a:p>
        </p:txBody>
      </p:sp>
    </p:spTree>
    <p:extLst>
      <p:ext uri="{BB962C8B-B14F-4D97-AF65-F5344CB8AC3E}">
        <p14:creationId xmlns:p14="http://schemas.microsoft.com/office/powerpoint/2010/main" val="2659774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159A01A-C7F0-4020-9C58-32AEA5721D91}"/>
              </a:ext>
            </a:extLst>
          </p:cNvPr>
          <p:cNvGraphicFramePr>
            <a:graphicFrameLocks noGrp="1"/>
          </p:cNvGraphicFramePr>
          <p:nvPr>
            <p:ph idx="1"/>
            <p:extLst>
              <p:ext uri="{D42A27DB-BD31-4B8C-83A1-F6EECF244321}">
                <p14:modId xmlns:p14="http://schemas.microsoft.com/office/powerpoint/2010/main" val="661857677"/>
              </p:ext>
            </p:extLst>
          </p:nvPr>
        </p:nvGraphicFramePr>
        <p:xfrm>
          <a:off x="567267" y="998631"/>
          <a:ext cx="11057466" cy="4064872"/>
        </p:xfrm>
        <a:graphic>
          <a:graphicData uri="http://schemas.openxmlformats.org/drawingml/2006/table">
            <a:tbl>
              <a:tblPr firstRow="1" firstCol="1" bandRow="1">
                <a:tableStyleId>{72833802-FEF1-4C79-8D5D-14CF1EAF98D9}</a:tableStyleId>
              </a:tblPr>
              <a:tblGrid>
                <a:gridCol w="2965533">
                  <a:extLst>
                    <a:ext uri="{9D8B030D-6E8A-4147-A177-3AD203B41FA5}">
                      <a16:colId xmlns:a16="http://schemas.microsoft.com/office/drawing/2014/main" val="2790635347"/>
                    </a:ext>
                  </a:extLst>
                </a:gridCol>
                <a:gridCol w="2876465">
                  <a:extLst>
                    <a:ext uri="{9D8B030D-6E8A-4147-A177-3AD203B41FA5}">
                      <a16:colId xmlns:a16="http://schemas.microsoft.com/office/drawing/2014/main" val="23911557"/>
                    </a:ext>
                  </a:extLst>
                </a:gridCol>
                <a:gridCol w="5215468">
                  <a:extLst>
                    <a:ext uri="{9D8B030D-6E8A-4147-A177-3AD203B41FA5}">
                      <a16:colId xmlns:a16="http://schemas.microsoft.com/office/drawing/2014/main" val="474756266"/>
                    </a:ext>
                  </a:extLst>
                </a:gridCol>
              </a:tblGrid>
              <a:tr h="378266">
                <a:tc>
                  <a:txBody>
                    <a:bodyPr/>
                    <a:lstStyle/>
                    <a:p>
                      <a:pPr algn="ctr">
                        <a:lnSpc>
                          <a:spcPct val="107000"/>
                        </a:lnSpc>
                        <a:spcAft>
                          <a:spcPts val="0"/>
                        </a:spcAft>
                      </a:pPr>
                      <a:r>
                        <a:rPr lang="en-IN" sz="2000" dirty="0">
                          <a:solidFill>
                            <a:schemeClr val="bg1"/>
                          </a:solidFill>
                          <a:effectLst/>
                          <a:latin typeface="Times New Roman" panose="02020603050405020304" pitchFamily="18" charset="0"/>
                          <a:cs typeface="Times New Roman" panose="02020603050405020304" pitchFamily="18" charset="0"/>
                        </a:rPr>
                        <a:t>Parameter</a:t>
                      </a:r>
                      <a:endParaRPr lang="en-I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Erstwhile Regime</a:t>
                      </a:r>
                      <a:endParaRPr lang="en-I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0"/>
                        </a:spcAft>
                      </a:pPr>
                      <a:r>
                        <a:rPr lang="en-IN" sz="2000" dirty="0">
                          <a:effectLst/>
                          <a:latin typeface="Times New Roman" panose="02020603050405020304" pitchFamily="18" charset="0"/>
                          <a:cs typeface="Times New Roman" panose="02020603050405020304" pitchFamily="18" charset="0"/>
                        </a:rPr>
                        <a:t>IBC</a:t>
                      </a:r>
                      <a:endParaRPr lang="en-I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771583435"/>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Framework</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Multiple legislations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Single legislation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154395"/>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Objective</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Recovery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Resolution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63830"/>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Approach</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Debtor-in-Possession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Creditor-in-control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915549"/>
                  </a:ext>
                </a:extLst>
              </a:tr>
              <a:tr h="401975">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Priority of Interests</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Government dues highest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Low for Government dues and just above equity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562292"/>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Moratorium </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Yes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96783"/>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Time bound</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Yes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69198"/>
                  </a:ext>
                </a:extLst>
              </a:tr>
              <a:tr h="166334">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Avoidance Transactions</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Yes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684390"/>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Moral Hazard</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Nothing specific</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Section 29A</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149201"/>
                  </a:ext>
                </a:extLst>
              </a:tr>
              <a:tr h="378266">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Professional help</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Yes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625466"/>
                  </a:ext>
                </a:extLst>
              </a:tr>
              <a:tr h="332667">
                <a:tc>
                  <a:txBody>
                    <a:bodyPr/>
                    <a:lstStyle/>
                    <a:p>
                      <a:pPr>
                        <a:lnSpc>
                          <a:spcPct val="107000"/>
                        </a:lnSpc>
                        <a:spcAft>
                          <a:spcPts val="0"/>
                        </a:spcAft>
                      </a:pPr>
                      <a:r>
                        <a:rPr lang="en-IN" sz="2000" b="1" dirty="0">
                          <a:solidFill>
                            <a:schemeClr val="accent5">
                              <a:lumMod val="50000"/>
                            </a:schemeClr>
                          </a:solidFill>
                          <a:effectLst/>
                          <a:latin typeface="Times New Roman" panose="02020603050405020304" pitchFamily="18" charset="0"/>
                          <a:cs typeface="Times New Roman" panose="02020603050405020304" pitchFamily="18" charset="0"/>
                        </a:rPr>
                        <a:t>Decision with </a:t>
                      </a:r>
                      <a:endParaRPr lang="en-IN"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State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Market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806158"/>
                  </a:ext>
                </a:extLst>
              </a:tr>
            </a:tbl>
          </a:graphicData>
        </a:graphic>
      </p:graphicFrame>
      <p:grpSp>
        <p:nvGrpSpPr>
          <p:cNvPr id="5" name="Group 4">
            <a:extLst>
              <a:ext uri="{FF2B5EF4-FFF2-40B4-BE49-F238E27FC236}">
                <a16:creationId xmlns:a16="http://schemas.microsoft.com/office/drawing/2014/main" id="{27413D1C-546B-4947-B64C-34978D9A70E5}"/>
              </a:ext>
            </a:extLst>
          </p:cNvPr>
          <p:cNvGrpSpPr/>
          <p:nvPr/>
        </p:nvGrpSpPr>
        <p:grpSpPr>
          <a:xfrm>
            <a:off x="1600200" y="6475976"/>
            <a:ext cx="8617390" cy="355092"/>
            <a:chOff x="4177483" y="0"/>
            <a:chExt cx="1659436" cy="1167384"/>
          </a:xfrm>
        </p:grpSpPr>
        <p:sp>
          <p:nvSpPr>
            <p:cNvPr id="6" name="Rectangle 5">
              <a:extLst>
                <a:ext uri="{FF2B5EF4-FFF2-40B4-BE49-F238E27FC236}">
                  <a16:creationId xmlns:a16="http://schemas.microsoft.com/office/drawing/2014/main" id="{2ED7126A-B134-410D-A91E-37B982997A29}"/>
                </a:ext>
              </a:extLst>
            </p:cNvPr>
            <p:cNvSpPr/>
            <p:nvPr/>
          </p:nvSpPr>
          <p:spPr>
            <a:xfrm>
              <a:off x="4177483" y="0"/>
              <a:ext cx="1659436" cy="1167384"/>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F8E7F2ED-F32B-4B72-9537-BB91998816E6}"/>
                </a:ext>
              </a:extLst>
            </p:cNvPr>
            <p:cNvSpPr txBox="1"/>
            <p:nvPr/>
          </p:nvSpPr>
          <p:spPr>
            <a:xfrm>
              <a:off x="4177483" y="0"/>
              <a:ext cx="1659436" cy="116738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266700">
                <a:lnSpc>
                  <a:spcPct val="90000"/>
                </a:lnSpc>
                <a:spcBef>
                  <a:spcPct val="0"/>
                </a:spcBef>
                <a:spcAft>
                  <a:spcPct val="35000"/>
                </a:spcAft>
                <a:buNone/>
              </a:pPr>
              <a:endParaRPr lang="en-IN" altLang="en-US" sz="1200" i="1" kern="1200" dirty="0">
                <a:latin typeface="Palatino Linotype" panose="02040502050505030304" pitchFamily="18" charset="0"/>
              </a:endParaRPr>
            </a:p>
          </p:txBody>
        </p:sp>
      </p:grpSp>
      <p:sp>
        <p:nvSpPr>
          <p:cNvPr id="2" name="Title 1">
            <a:extLst>
              <a:ext uri="{FF2B5EF4-FFF2-40B4-BE49-F238E27FC236}">
                <a16:creationId xmlns:a16="http://schemas.microsoft.com/office/drawing/2014/main" id="{9845A769-C011-D741-20FC-F36E99AFCA6E}"/>
              </a:ext>
            </a:extLst>
          </p:cNvPr>
          <p:cNvSpPr txBox="1">
            <a:spLocks/>
          </p:cNvSpPr>
          <p:nvPr/>
        </p:nvSpPr>
        <p:spPr>
          <a:xfrm>
            <a:off x="0" y="0"/>
            <a:ext cx="10838046" cy="60335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r>
              <a:rPr lang="en-IN" dirty="0"/>
              <a:t>Paradigm Shift</a:t>
            </a:r>
          </a:p>
        </p:txBody>
      </p:sp>
    </p:spTree>
    <p:extLst>
      <p:ext uri="{BB962C8B-B14F-4D97-AF65-F5344CB8AC3E}">
        <p14:creationId xmlns:p14="http://schemas.microsoft.com/office/powerpoint/2010/main" val="2767002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5E76-5E06-47E4-A8CD-5A0371718232}"/>
              </a:ext>
            </a:extLst>
          </p:cNvPr>
          <p:cNvSpPr>
            <a:spLocks noGrp="1"/>
          </p:cNvSpPr>
          <p:nvPr>
            <p:ph type="title"/>
          </p:nvPr>
        </p:nvSpPr>
        <p:spPr/>
        <p:txBody>
          <a:bodyPr>
            <a:normAutofit fontScale="90000"/>
          </a:bodyPr>
          <a:lstStyle/>
          <a:p>
            <a:r>
              <a:rPr lang="en-IN" dirty="0"/>
              <a:t>Waterfall </a:t>
            </a:r>
          </a:p>
        </p:txBody>
      </p:sp>
      <p:grpSp>
        <p:nvGrpSpPr>
          <p:cNvPr id="6" name="Group 5">
            <a:extLst>
              <a:ext uri="{FF2B5EF4-FFF2-40B4-BE49-F238E27FC236}">
                <a16:creationId xmlns:a16="http://schemas.microsoft.com/office/drawing/2014/main" id="{22D89B3F-0A35-925E-11E6-87927E967AC2}"/>
              </a:ext>
            </a:extLst>
          </p:cNvPr>
          <p:cNvGrpSpPr/>
          <p:nvPr/>
        </p:nvGrpSpPr>
        <p:grpSpPr>
          <a:xfrm>
            <a:off x="2472571" y="681037"/>
            <a:ext cx="7246858" cy="5918267"/>
            <a:chOff x="2472571" y="681037"/>
            <a:chExt cx="7246858" cy="5918267"/>
          </a:xfrm>
        </p:grpSpPr>
        <p:pic>
          <p:nvPicPr>
            <p:cNvPr id="1028" name="Picture 4" descr="Liquidation and Voluntary Liquidation Process">
              <a:extLst>
                <a:ext uri="{FF2B5EF4-FFF2-40B4-BE49-F238E27FC236}">
                  <a16:creationId xmlns:a16="http://schemas.microsoft.com/office/drawing/2014/main" id="{B59BF0B6-B8CE-7C0B-6FEB-99B57B585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571" y="681037"/>
              <a:ext cx="7246858" cy="5918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70C4B3-A913-C669-19D2-45B7FB50780D}"/>
                </a:ext>
              </a:extLst>
            </p:cNvPr>
            <p:cNvSpPr/>
            <p:nvPr/>
          </p:nvSpPr>
          <p:spPr>
            <a:xfrm>
              <a:off x="2565401" y="6176963"/>
              <a:ext cx="1312332" cy="28409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4169893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2A40-A3EC-D55E-C11D-1A0AC3C0EC6F}"/>
              </a:ext>
            </a:extLst>
          </p:cNvPr>
          <p:cNvSpPr>
            <a:spLocks noGrp="1"/>
          </p:cNvSpPr>
          <p:nvPr>
            <p:ph type="title"/>
          </p:nvPr>
        </p:nvSpPr>
        <p:spPr/>
        <p:txBody>
          <a:bodyPr>
            <a:normAutofit fontScale="90000"/>
          </a:bodyPr>
          <a:lstStyle/>
          <a:p>
            <a:r>
              <a:rPr lang="en-IN" dirty="0"/>
              <a:t>IBC balances interests of all stakeholders</a:t>
            </a:r>
          </a:p>
        </p:txBody>
      </p:sp>
      <p:sp>
        <p:nvSpPr>
          <p:cNvPr id="8" name="Oval 7">
            <a:extLst>
              <a:ext uri="{FF2B5EF4-FFF2-40B4-BE49-F238E27FC236}">
                <a16:creationId xmlns:a16="http://schemas.microsoft.com/office/drawing/2014/main" id="{35363FF6-411C-D780-84C8-C69A1B1A9E9F}"/>
              </a:ext>
            </a:extLst>
          </p:cNvPr>
          <p:cNvSpPr/>
          <p:nvPr/>
        </p:nvSpPr>
        <p:spPr>
          <a:xfrm>
            <a:off x="4768018" y="2059058"/>
            <a:ext cx="2389297" cy="2389297"/>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9" name="Freeform 5">
            <a:extLst>
              <a:ext uri="{FF2B5EF4-FFF2-40B4-BE49-F238E27FC236}">
                <a16:creationId xmlns:a16="http://schemas.microsoft.com/office/drawing/2014/main" id="{1BADE23F-465C-138F-D37F-DA938A88C263}"/>
              </a:ext>
            </a:extLst>
          </p:cNvPr>
          <p:cNvSpPr/>
          <p:nvPr/>
        </p:nvSpPr>
        <p:spPr>
          <a:xfrm>
            <a:off x="4611883" y="1902923"/>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r>
              <a:rPr lang="en-US" sz="3200" b="1" dirty="0">
                <a:solidFill>
                  <a:srgbClr val="FFFFFF"/>
                </a:solidFill>
              </a:rPr>
              <a:t>1</a:t>
            </a:r>
          </a:p>
        </p:txBody>
      </p:sp>
      <p:sp>
        <p:nvSpPr>
          <p:cNvPr id="10" name="Freeform 6">
            <a:extLst>
              <a:ext uri="{FF2B5EF4-FFF2-40B4-BE49-F238E27FC236}">
                <a16:creationId xmlns:a16="http://schemas.microsoft.com/office/drawing/2014/main" id="{988C67EC-85EE-5655-AE63-317A7F26B4F2}"/>
              </a:ext>
            </a:extLst>
          </p:cNvPr>
          <p:cNvSpPr/>
          <p:nvPr/>
        </p:nvSpPr>
        <p:spPr>
          <a:xfrm>
            <a:off x="6166211" y="1902923"/>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4">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r>
              <a:rPr lang="en-US" sz="3200" b="1" dirty="0">
                <a:solidFill>
                  <a:srgbClr val="FFFFFF"/>
                </a:solidFill>
              </a:rPr>
              <a:t>2</a:t>
            </a:r>
          </a:p>
        </p:txBody>
      </p:sp>
      <p:sp>
        <p:nvSpPr>
          <p:cNvPr id="11" name="Freeform 7">
            <a:extLst>
              <a:ext uri="{FF2B5EF4-FFF2-40B4-BE49-F238E27FC236}">
                <a16:creationId xmlns:a16="http://schemas.microsoft.com/office/drawing/2014/main" id="{D705BECC-2889-6DB2-FE9F-109EF99E9142}"/>
              </a:ext>
            </a:extLst>
          </p:cNvPr>
          <p:cNvSpPr/>
          <p:nvPr/>
        </p:nvSpPr>
        <p:spPr>
          <a:xfrm>
            <a:off x="4611883" y="3457251"/>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rgbClr val="70AD47"/>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r>
              <a:rPr lang="en-US" sz="3200" b="1" dirty="0">
                <a:solidFill>
                  <a:srgbClr val="FFFFFF"/>
                </a:solidFill>
              </a:rPr>
              <a:t>4</a:t>
            </a:r>
          </a:p>
        </p:txBody>
      </p:sp>
      <p:sp>
        <p:nvSpPr>
          <p:cNvPr id="12" name="Freeform 8">
            <a:extLst>
              <a:ext uri="{FF2B5EF4-FFF2-40B4-BE49-F238E27FC236}">
                <a16:creationId xmlns:a16="http://schemas.microsoft.com/office/drawing/2014/main" id="{183241C2-C9C2-E774-8013-8825A260DD80}"/>
              </a:ext>
            </a:extLst>
          </p:cNvPr>
          <p:cNvSpPr/>
          <p:nvPr/>
        </p:nvSpPr>
        <p:spPr>
          <a:xfrm>
            <a:off x="6166211" y="3457251"/>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5">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r>
              <a:rPr lang="en-US" sz="3200" b="1" dirty="0">
                <a:solidFill>
                  <a:schemeClr val="bg1"/>
                </a:solidFill>
              </a:rPr>
              <a:t>3</a:t>
            </a:r>
          </a:p>
        </p:txBody>
      </p:sp>
      <p:sp>
        <p:nvSpPr>
          <p:cNvPr id="13" name="TextBox 12">
            <a:extLst>
              <a:ext uri="{FF2B5EF4-FFF2-40B4-BE49-F238E27FC236}">
                <a16:creationId xmlns:a16="http://schemas.microsoft.com/office/drawing/2014/main" id="{4D3A7A3C-0603-CAE8-3629-2106F5B3618F}"/>
              </a:ext>
            </a:extLst>
          </p:cNvPr>
          <p:cNvSpPr txBox="1"/>
          <p:nvPr/>
        </p:nvSpPr>
        <p:spPr>
          <a:xfrm>
            <a:off x="7530384" y="1313794"/>
            <a:ext cx="3307662" cy="1477328"/>
          </a:xfrm>
          <a:prstGeom prst="rect">
            <a:avLst/>
          </a:prstGeom>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lIns="91440" rIns="91440" rtlCol="0">
            <a:spAutoFit/>
          </a:bodyPr>
          <a:lstStyle/>
          <a:p>
            <a:pPr lvl="0"/>
            <a:r>
              <a:rPr lang="en-IN" b="1" dirty="0">
                <a:solidFill>
                  <a:schemeClr val="bg1"/>
                </a:solidFill>
              </a:rPr>
              <a:t>IBC (Amendment) Act, 2019</a:t>
            </a:r>
          </a:p>
          <a:p>
            <a:pPr lvl="0"/>
            <a:r>
              <a:rPr lang="en-IN" dirty="0">
                <a:solidFill>
                  <a:schemeClr val="bg1"/>
                </a:solidFill>
              </a:rPr>
              <a:t>OCs shall be paid not less than the amount they would have received in the event of liquidation</a:t>
            </a:r>
          </a:p>
        </p:txBody>
      </p:sp>
      <p:sp>
        <p:nvSpPr>
          <p:cNvPr id="14" name="TextBox 13">
            <a:extLst>
              <a:ext uri="{FF2B5EF4-FFF2-40B4-BE49-F238E27FC236}">
                <a16:creationId xmlns:a16="http://schemas.microsoft.com/office/drawing/2014/main" id="{2BCE8CAE-85EA-5A6E-382C-64EE83277362}"/>
              </a:ext>
            </a:extLst>
          </p:cNvPr>
          <p:cNvSpPr txBox="1"/>
          <p:nvPr/>
        </p:nvSpPr>
        <p:spPr>
          <a:xfrm>
            <a:off x="7530384" y="3857007"/>
            <a:ext cx="3307662" cy="1940018"/>
          </a:xfrm>
          <a:prstGeom prst="rect">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lIns="91440" rIns="91440" rtlCol="0">
            <a:spAutoFit/>
          </a:bodyPr>
          <a:lstStyle/>
          <a:p>
            <a:pPr>
              <a:lnSpc>
                <a:spcPct val="90000"/>
              </a:lnSpc>
              <a:spcBef>
                <a:spcPts val="800"/>
              </a:spcBef>
            </a:pPr>
            <a:r>
              <a:rPr lang="en-US" dirty="0">
                <a:solidFill>
                  <a:schemeClr val="bg1"/>
                </a:solidFill>
              </a:rPr>
              <a:t>Essar Steel India Limited vs. Satish Kumar Gupta </a:t>
            </a:r>
            <a:r>
              <a:rPr lang="en-IN" dirty="0">
                <a:solidFill>
                  <a:schemeClr val="bg1"/>
                </a:solidFill>
              </a:rPr>
              <a:t>Supreme Court emphasized protecting creditors is an important objective.</a:t>
            </a:r>
          </a:p>
          <a:p>
            <a:pPr marL="285750" indent="-285750">
              <a:lnSpc>
                <a:spcPct val="90000"/>
              </a:lnSpc>
              <a:spcBef>
                <a:spcPts val="800"/>
              </a:spcBef>
              <a:buFont typeface="Arial" panose="020B0604020202020204" pitchFamily="34" charset="0"/>
              <a:buChar char="•"/>
            </a:pPr>
            <a:r>
              <a:rPr lang="en-IN" dirty="0">
                <a:solidFill>
                  <a:schemeClr val="bg1"/>
                </a:solidFill>
              </a:rPr>
              <a:t>Protecting creditors from each other also important </a:t>
            </a:r>
            <a:endParaRPr lang="en-US" dirty="0">
              <a:solidFill>
                <a:schemeClr val="bg1"/>
              </a:solidFill>
            </a:endParaRPr>
          </a:p>
        </p:txBody>
      </p:sp>
      <p:sp>
        <p:nvSpPr>
          <p:cNvPr id="15" name="TextBox 14">
            <a:extLst>
              <a:ext uri="{FF2B5EF4-FFF2-40B4-BE49-F238E27FC236}">
                <a16:creationId xmlns:a16="http://schemas.microsoft.com/office/drawing/2014/main" id="{5B5BBAC7-289B-2127-5D74-13FFB92B1681}"/>
              </a:ext>
            </a:extLst>
          </p:cNvPr>
          <p:cNvSpPr txBox="1"/>
          <p:nvPr/>
        </p:nvSpPr>
        <p:spPr>
          <a:xfrm>
            <a:off x="1312333" y="1371600"/>
            <a:ext cx="3048597" cy="1690719"/>
          </a:xfrm>
          <a:prstGeom prst="rect">
            <a:avLst/>
          </a:prstGeom>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wrap="square" lIns="91440" rIns="91440" rtlCol="0">
            <a:spAutoFit/>
          </a:bodyPr>
          <a:lstStyle/>
          <a:p>
            <a:pPr>
              <a:lnSpc>
                <a:spcPct val="90000"/>
              </a:lnSpc>
              <a:spcBef>
                <a:spcPts val="800"/>
              </a:spcBef>
            </a:pPr>
            <a:r>
              <a:rPr lang="en-US" b="1" dirty="0">
                <a:solidFill>
                  <a:schemeClr val="bg1"/>
                </a:solidFill>
              </a:rPr>
              <a:t>IBC provisions</a:t>
            </a:r>
          </a:p>
          <a:p>
            <a:pPr>
              <a:lnSpc>
                <a:spcPct val="90000"/>
              </a:lnSpc>
              <a:spcBef>
                <a:spcPts val="800"/>
              </a:spcBef>
            </a:pPr>
            <a:r>
              <a:rPr lang="en-US" dirty="0">
                <a:solidFill>
                  <a:schemeClr val="bg1"/>
                </a:solidFill>
              </a:rPr>
              <a:t>IBC ensures equitable treatment to each creditor depending upon class : secured/ unsecured, financial or operational</a:t>
            </a:r>
          </a:p>
        </p:txBody>
      </p:sp>
      <p:sp>
        <p:nvSpPr>
          <p:cNvPr id="16" name="TextBox 15">
            <a:extLst>
              <a:ext uri="{FF2B5EF4-FFF2-40B4-BE49-F238E27FC236}">
                <a16:creationId xmlns:a16="http://schemas.microsoft.com/office/drawing/2014/main" id="{89ADE521-33EC-245D-9683-BBB2512A6336}"/>
              </a:ext>
            </a:extLst>
          </p:cNvPr>
          <p:cNvSpPr txBox="1"/>
          <p:nvPr/>
        </p:nvSpPr>
        <p:spPr>
          <a:xfrm>
            <a:off x="1312333" y="3850437"/>
            <a:ext cx="3143415" cy="13973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rIns="91440" rtlCol="0">
            <a:spAutoFit/>
          </a:bodyPr>
          <a:lstStyle/>
          <a:p>
            <a:pPr>
              <a:lnSpc>
                <a:spcPct val="90000"/>
              </a:lnSpc>
              <a:spcBef>
                <a:spcPts val="800"/>
              </a:spcBef>
            </a:pPr>
            <a:r>
              <a:rPr lang="en-US" b="1" dirty="0">
                <a:solidFill>
                  <a:schemeClr val="bg1"/>
                </a:solidFill>
              </a:rPr>
              <a:t>Outcome: Initiation of CIRPs </a:t>
            </a:r>
          </a:p>
          <a:p>
            <a:pPr marL="285750" indent="-285750">
              <a:lnSpc>
                <a:spcPct val="90000"/>
              </a:lnSpc>
              <a:spcBef>
                <a:spcPts val="800"/>
              </a:spcBef>
              <a:buFont typeface="Arial" panose="020B0604020202020204" pitchFamily="34" charset="0"/>
              <a:buChar char="•"/>
            </a:pPr>
            <a:r>
              <a:rPr lang="en-US" dirty="0"/>
              <a:t>51% by OCs</a:t>
            </a:r>
          </a:p>
          <a:p>
            <a:pPr marL="285750" indent="-285750">
              <a:lnSpc>
                <a:spcPct val="90000"/>
              </a:lnSpc>
              <a:spcBef>
                <a:spcPts val="800"/>
              </a:spcBef>
              <a:buFont typeface="Arial" panose="020B0604020202020204" pitchFamily="34" charset="0"/>
              <a:buChar char="•"/>
            </a:pPr>
            <a:r>
              <a:rPr lang="en-US" dirty="0"/>
              <a:t>43% by FCs</a:t>
            </a:r>
          </a:p>
          <a:p>
            <a:pPr marL="285750" indent="-285750">
              <a:lnSpc>
                <a:spcPct val="90000"/>
              </a:lnSpc>
              <a:spcBef>
                <a:spcPts val="800"/>
              </a:spcBef>
              <a:buFont typeface="Arial" panose="020B0604020202020204" pitchFamily="34" charset="0"/>
              <a:buChar char="•"/>
            </a:pPr>
            <a:r>
              <a:rPr lang="en-US" dirty="0"/>
              <a:t>6% by CDs  </a:t>
            </a:r>
          </a:p>
        </p:txBody>
      </p:sp>
    </p:spTree>
    <p:extLst>
      <p:ext uri="{BB962C8B-B14F-4D97-AF65-F5344CB8AC3E}">
        <p14:creationId xmlns:p14="http://schemas.microsoft.com/office/powerpoint/2010/main" val="30224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par>
                                <p:cTn id="29" presetID="10" presetClass="entr" presetSubtype="0" fill="hold" grpId="0" nodeType="withEffect">
                                  <p:stCondLst>
                                    <p:cond delay="3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D87D-63D5-7957-B416-37FF76047DC1}"/>
              </a:ext>
            </a:extLst>
          </p:cNvPr>
          <p:cNvSpPr>
            <a:spLocks noGrp="1"/>
          </p:cNvSpPr>
          <p:nvPr>
            <p:ph type="title"/>
          </p:nvPr>
        </p:nvSpPr>
        <p:spPr/>
        <p:txBody>
          <a:bodyPr>
            <a:normAutofit fontScale="90000"/>
          </a:bodyPr>
          <a:lstStyle/>
          <a:p>
            <a:r>
              <a:rPr lang="en-IN" dirty="0"/>
              <a:t>Strategy of the IBC</a:t>
            </a:r>
          </a:p>
        </p:txBody>
      </p:sp>
      <p:graphicFrame>
        <p:nvGraphicFramePr>
          <p:cNvPr id="4" name="Content Placeholder 5">
            <a:extLst>
              <a:ext uri="{FF2B5EF4-FFF2-40B4-BE49-F238E27FC236}">
                <a16:creationId xmlns:a16="http://schemas.microsoft.com/office/drawing/2014/main" id="{5DAD5E07-BCAE-C38C-AE0C-B6BFFA55E8C2}"/>
              </a:ext>
            </a:extLst>
          </p:cNvPr>
          <p:cNvGraphicFramePr>
            <a:graphicFrameLocks noGrp="1"/>
          </p:cNvGraphicFramePr>
          <p:nvPr>
            <p:ph idx="1"/>
            <p:extLst>
              <p:ext uri="{D42A27DB-BD31-4B8C-83A1-F6EECF244321}">
                <p14:modId xmlns:p14="http://schemas.microsoft.com/office/powerpoint/2010/main" val="3845941820"/>
              </p:ext>
            </p:extLst>
          </p:nvPr>
        </p:nvGraphicFramePr>
        <p:xfrm>
          <a:off x="259080" y="1021035"/>
          <a:ext cx="583692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4592C8E-286F-FBD8-A7C7-A8F8759890D8}"/>
              </a:ext>
            </a:extLst>
          </p:cNvPr>
          <p:cNvSpPr/>
          <p:nvPr/>
        </p:nvSpPr>
        <p:spPr>
          <a:xfrm>
            <a:off x="8211249" y="1212548"/>
            <a:ext cx="3523550" cy="487477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D4B80296-DA47-0865-0B52-E0DEA4DBC025}"/>
              </a:ext>
            </a:extLst>
          </p:cNvPr>
          <p:cNvSpPr txBox="1"/>
          <p:nvPr/>
        </p:nvSpPr>
        <p:spPr>
          <a:xfrm>
            <a:off x="6394264" y="1014382"/>
            <a:ext cx="5340535" cy="5264453"/>
          </a:xfrm>
          <a:prstGeom prst="rect">
            <a:avLst/>
          </a:prstGeom>
          <a:solidFill>
            <a:schemeClr val="accent4">
              <a:lumMod val="20000"/>
              <a:lumOff val="80000"/>
            </a:schemeClr>
          </a:solidFill>
          <a:ln w="41275">
            <a:solidFill>
              <a:srgbClr val="FFFFFF"/>
            </a:solidFill>
          </a:ln>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08000" lvl="0" indent="0" algn="just" defTabSz="266700">
              <a:spcBef>
                <a:spcPct val="0"/>
              </a:spcBef>
              <a:spcAft>
                <a:spcPct val="35000"/>
              </a:spcAft>
              <a:buNone/>
            </a:pPr>
            <a:r>
              <a:rPr lang="en-US" altLang="en-US" kern="1200" dirty="0">
                <a:latin typeface="Palatino Linotype" panose="02040502050505030304" pitchFamily="18" charset="0"/>
              </a:rPr>
              <a:t>An Act to </a:t>
            </a:r>
            <a:r>
              <a:rPr lang="en-US" altLang="en-US" b="1" kern="1200" dirty="0">
                <a:latin typeface="Palatino Linotype" panose="02040502050505030304" pitchFamily="18" charset="0"/>
              </a:rPr>
              <a:t>consolidate and amend the laws </a:t>
            </a:r>
            <a:r>
              <a:rPr lang="en-US" altLang="en-US" kern="1200" dirty="0">
                <a:latin typeface="Palatino Linotype" panose="02040502050505030304" pitchFamily="18" charset="0"/>
              </a:rPr>
              <a:t>relating to reorganization and insolvency resolution of corporate persons, partnership firms and individuals, in a </a:t>
            </a:r>
            <a:r>
              <a:rPr lang="en-US" altLang="en-US" b="1" kern="1200" dirty="0">
                <a:latin typeface="Palatino Linotype" panose="02040502050505030304" pitchFamily="18" charset="0"/>
              </a:rPr>
              <a:t>time bound manner,</a:t>
            </a:r>
            <a:r>
              <a:rPr lang="en-US" altLang="en-US" kern="1200" dirty="0">
                <a:latin typeface="Palatino Linotype" panose="02040502050505030304" pitchFamily="18" charset="0"/>
              </a:rPr>
              <a:t> for </a:t>
            </a:r>
            <a:r>
              <a:rPr lang="en-US" altLang="en-US" b="1" kern="1200" dirty="0">
                <a:latin typeface="Palatino Linotype" panose="02040502050505030304" pitchFamily="18" charset="0"/>
              </a:rPr>
              <a:t>maximization of value </a:t>
            </a:r>
            <a:r>
              <a:rPr lang="en-US" altLang="en-US" kern="1200" dirty="0">
                <a:latin typeface="Palatino Linotype" panose="02040502050505030304" pitchFamily="18" charset="0"/>
              </a:rPr>
              <a:t>of assets of such persons, to </a:t>
            </a:r>
            <a:r>
              <a:rPr lang="en-US" altLang="en-US" b="1" kern="1200" dirty="0">
                <a:latin typeface="Palatino Linotype" panose="02040502050505030304" pitchFamily="18" charset="0"/>
              </a:rPr>
              <a:t>promote entrepreneurship</a:t>
            </a:r>
            <a:r>
              <a:rPr lang="en-US" altLang="en-US" kern="1200" dirty="0">
                <a:latin typeface="Palatino Linotype" panose="02040502050505030304" pitchFamily="18" charset="0"/>
              </a:rPr>
              <a:t>, </a:t>
            </a:r>
            <a:r>
              <a:rPr lang="en-US" altLang="en-US" b="1" kern="1200" dirty="0">
                <a:latin typeface="Palatino Linotype" panose="02040502050505030304" pitchFamily="18" charset="0"/>
              </a:rPr>
              <a:t>availability of credit</a:t>
            </a:r>
            <a:r>
              <a:rPr lang="en-US" altLang="en-US" kern="1200" dirty="0">
                <a:latin typeface="Palatino Linotype" panose="02040502050505030304" pitchFamily="18" charset="0"/>
              </a:rPr>
              <a:t> and balance the </a:t>
            </a:r>
            <a:r>
              <a:rPr lang="en-US" altLang="en-US" b="1" kern="1200" dirty="0">
                <a:latin typeface="Palatino Linotype" panose="02040502050505030304" pitchFamily="18" charset="0"/>
              </a:rPr>
              <a:t>interests of all the stakeholders, </a:t>
            </a:r>
            <a:r>
              <a:rPr lang="en-US" altLang="en-US" kern="1200" dirty="0">
                <a:latin typeface="Palatino Linotype" panose="02040502050505030304" pitchFamily="18" charset="0"/>
              </a:rPr>
              <a:t>including alteration in the order of priority of payment of Government dues and to establish an </a:t>
            </a:r>
            <a:r>
              <a:rPr lang="en-US" altLang="en-US" b="1" kern="1200" dirty="0">
                <a:latin typeface="Palatino Linotype" panose="02040502050505030304" pitchFamily="18" charset="0"/>
              </a:rPr>
              <a:t>Insolvency and Bankruptcy Board of India</a:t>
            </a:r>
            <a:r>
              <a:rPr lang="en-US" altLang="en-US" kern="1200" dirty="0">
                <a:latin typeface="Palatino Linotype" panose="02040502050505030304" pitchFamily="18" charset="0"/>
              </a:rPr>
              <a:t>, and for matters connected therewith or incidental thereto.</a:t>
            </a:r>
            <a:endParaRPr lang="en-IN" altLang="en-US" kern="1200" dirty="0">
              <a:latin typeface="Palatino Linotype" panose="02040502050505030304" pitchFamily="18" charset="0"/>
            </a:endParaRPr>
          </a:p>
        </p:txBody>
      </p:sp>
    </p:spTree>
    <p:extLst>
      <p:ext uri="{BB962C8B-B14F-4D97-AF65-F5344CB8AC3E}">
        <p14:creationId xmlns:p14="http://schemas.microsoft.com/office/powerpoint/2010/main" val="2058225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B784-1223-A989-0030-A0C17D53A52C}"/>
              </a:ext>
            </a:extLst>
          </p:cNvPr>
          <p:cNvSpPr>
            <a:spLocks noGrp="1"/>
          </p:cNvSpPr>
          <p:nvPr>
            <p:ph type="title"/>
          </p:nvPr>
        </p:nvSpPr>
        <p:spPr/>
        <p:txBody>
          <a:bodyPr>
            <a:normAutofit fontScale="90000"/>
          </a:bodyPr>
          <a:lstStyle/>
          <a:p>
            <a:r>
              <a:rPr lang="en-IN" sz="4400" dirty="0"/>
              <a:t>Statutory Provisions </a:t>
            </a:r>
            <a:r>
              <a:rPr lang="en-IN" dirty="0"/>
              <a:t>for</a:t>
            </a:r>
            <a:r>
              <a:rPr lang="en-IN" sz="4400" dirty="0"/>
              <a:t> IU</a:t>
            </a:r>
            <a:endParaRPr lang="en-IN" dirty="0"/>
          </a:p>
        </p:txBody>
      </p:sp>
      <p:sp>
        <p:nvSpPr>
          <p:cNvPr id="3" name="Content Placeholder 2">
            <a:extLst>
              <a:ext uri="{FF2B5EF4-FFF2-40B4-BE49-F238E27FC236}">
                <a16:creationId xmlns:a16="http://schemas.microsoft.com/office/drawing/2014/main" id="{7B5BDBAB-0697-1712-1656-FF5CBE7172CC}"/>
              </a:ext>
            </a:extLst>
          </p:cNvPr>
          <p:cNvSpPr>
            <a:spLocks noGrp="1"/>
          </p:cNvSpPr>
          <p:nvPr>
            <p:ph idx="1"/>
          </p:nvPr>
        </p:nvSpPr>
        <p:spPr>
          <a:xfrm>
            <a:off x="515753" y="954156"/>
            <a:ext cx="11172663" cy="5632173"/>
          </a:xfrm>
        </p:spPr>
        <p:txBody>
          <a:bodyPr>
            <a:normAutofit lnSpcReduction="10000"/>
          </a:bodyPr>
          <a:lstStyle/>
          <a:p>
            <a:pPr algn="just"/>
            <a:r>
              <a:rPr lang="en-IN" dirty="0"/>
              <a:t>Covered under Sections 209-215 , Chapter V of the Code.</a:t>
            </a:r>
          </a:p>
          <a:p>
            <a:pPr algn="just"/>
            <a:r>
              <a:rPr lang="en-IN" dirty="0"/>
              <a:t>Regulated under the Insolvency and Bankruptcy Board of India (Information Utilities) Regulations 2017.</a:t>
            </a:r>
          </a:p>
          <a:p>
            <a:pPr algn="just"/>
            <a:r>
              <a:rPr lang="en-IN" dirty="0"/>
              <a:t>Core services of IU are defined under Section 3 (9) of the Code.</a:t>
            </a:r>
          </a:p>
          <a:p>
            <a:pPr algn="just"/>
            <a:r>
              <a:rPr lang="en-IN" dirty="0"/>
              <a:t>Section 99 (3)- Validity of the debt registered with the IU can not be disputed by the debtor.  (Notified for Personal Guarantor cases).</a:t>
            </a:r>
          </a:p>
          <a:p>
            <a:pPr algn="just"/>
            <a:r>
              <a:rPr lang="en-IN" dirty="0"/>
              <a:t>Section 214 defines the obligations of the IU.</a:t>
            </a:r>
          </a:p>
          <a:p>
            <a:pPr algn="just"/>
            <a:r>
              <a:rPr lang="en-IN" b="1" dirty="0"/>
              <a:t>Section 215 (2) </a:t>
            </a:r>
            <a:r>
              <a:rPr lang="en-IN" dirty="0"/>
              <a:t>of the code </a:t>
            </a:r>
            <a:r>
              <a:rPr lang="en-IN" b="1" dirty="0"/>
              <a:t>mandates the financial creditors </a:t>
            </a:r>
            <a:r>
              <a:rPr lang="en-IN" dirty="0"/>
              <a:t>to submit financial information with the IU;</a:t>
            </a:r>
          </a:p>
          <a:p>
            <a:pPr algn="just"/>
            <a:r>
              <a:rPr lang="en-IN" b="1" dirty="0">
                <a:highlight>
                  <a:srgbClr val="FFFF00"/>
                </a:highlight>
              </a:rPr>
              <a:t>Section 215 (3) </a:t>
            </a:r>
            <a:r>
              <a:rPr lang="en-IN" dirty="0">
                <a:highlight>
                  <a:srgbClr val="FFFF00"/>
                </a:highlight>
              </a:rPr>
              <a:t>of the code </a:t>
            </a:r>
            <a:r>
              <a:rPr lang="en-IN" b="1" dirty="0">
                <a:highlight>
                  <a:srgbClr val="FFFF00"/>
                </a:highlight>
              </a:rPr>
              <a:t>is for operational creditor </a:t>
            </a:r>
            <a:r>
              <a:rPr lang="en-IN" dirty="0">
                <a:highlight>
                  <a:srgbClr val="FFFF00"/>
                </a:highlight>
              </a:rPr>
              <a:t>to share information with the IU</a:t>
            </a:r>
          </a:p>
          <a:p>
            <a:pPr algn="just"/>
            <a:r>
              <a:rPr lang="en-IN" dirty="0"/>
              <a:t>Section 235A - P</a:t>
            </a:r>
            <a:r>
              <a:rPr lang="en-IN" dirty="0">
                <a:solidFill>
                  <a:schemeClr val="dk1"/>
                </a:solidFill>
                <a:ea typeface="Calibri"/>
                <a:cs typeface="Calibri"/>
              </a:rPr>
              <a:t>unishment for contravention of the provisions where no specific penalty or punishment is provided. </a:t>
            </a:r>
            <a:endParaRPr lang="en-IN" dirty="0"/>
          </a:p>
          <a:p>
            <a:endParaRPr lang="en-IN" dirty="0"/>
          </a:p>
        </p:txBody>
      </p:sp>
    </p:spTree>
    <p:extLst>
      <p:ext uri="{BB962C8B-B14F-4D97-AF65-F5344CB8AC3E}">
        <p14:creationId xmlns:p14="http://schemas.microsoft.com/office/powerpoint/2010/main" val="70550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81" y="-19668"/>
            <a:ext cx="10838046" cy="603350"/>
          </a:xfrm>
        </p:spPr>
        <p:txBody>
          <a:bodyPr>
            <a:normAutofit fontScale="90000"/>
          </a:bodyPr>
          <a:lstStyle/>
          <a:p>
            <a:r>
              <a:rPr lang="en-IN" dirty="0"/>
              <a:t>IU </a:t>
            </a:r>
            <a:r>
              <a:rPr lang="en-GB" dirty="0"/>
              <a:t>as repository of contract evidence</a:t>
            </a:r>
            <a:endParaRPr lang="en-IN" dirty="0"/>
          </a:p>
        </p:txBody>
      </p:sp>
      <p:sp>
        <p:nvSpPr>
          <p:cNvPr id="4" name="TextBox 3"/>
          <p:cNvSpPr txBox="1"/>
          <p:nvPr/>
        </p:nvSpPr>
        <p:spPr>
          <a:xfrm>
            <a:off x="1714873" y="2020713"/>
            <a:ext cx="18000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GB" sz="1600" dirty="0"/>
              <a:t>Bank filing loan details or </a:t>
            </a:r>
            <a:r>
              <a:rPr lang="en-IN" sz="1600" dirty="0"/>
              <a:t> Supplier </a:t>
            </a:r>
            <a:r>
              <a:rPr lang="en-GB" sz="1600" dirty="0"/>
              <a:t>files supply details</a:t>
            </a:r>
            <a:endParaRPr lang="en-IN" sz="1600" dirty="0"/>
          </a:p>
        </p:txBody>
      </p:sp>
      <p:sp>
        <p:nvSpPr>
          <p:cNvPr id="7" name="TextBox 6"/>
          <p:cNvSpPr txBox="1"/>
          <p:nvPr/>
        </p:nvSpPr>
        <p:spPr>
          <a:xfrm>
            <a:off x="8811276" y="1897603"/>
            <a:ext cx="1800000"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IN" sz="1600" dirty="0"/>
              <a:t>Corporate / MSME / Individual</a:t>
            </a:r>
          </a:p>
          <a:p>
            <a:pPr algn="ctr"/>
            <a:r>
              <a:rPr lang="en-GB" sz="1600" dirty="0"/>
              <a:t>As Borrower or </a:t>
            </a:r>
            <a:r>
              <a:rPr lang="en-IN" sz="1600" dirty="0"/>
              <a:t>Buyer</a:t>
            </a:r>
          </a:p>
        </p:txBody>
      </p:sp>
      <p:cxnSp>
        <p:nvCxnSpPr>
          <p:cNvPr id="6" name="Straight Connector 5"/>
          <p:cNvCxnSpPr>
            <a:stCxn id="7" idx="1"/>
            <a:endCxn id="4" idx="3"/>
          </p:cNvCxnSpPr>
          <p:nvPr/>
        </p:nvCxnSpPr>
        <p:spPr>
          <a:xfrm flipH="1" flipV="1">
            <a:off x="3514873" y="2559322"/>
            <a:ext cx="5296403" cy="1"/>
          </a:xfrm>
          <a:prstGeom prst="line">
            <a:avLst/>
          </a:prstGeom>
          <a:ln w="38100" cmpd="dbl">
            <a:head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460648" y="2224208"/>
            <a:ext cx="3429144" cy="307777"/>
          </a:xfrm>
          <a:prstGeom prst="rect">
            <a:avLst/>
          </a:prstGeom>
          <a:noFill/>
        </p:spPr>
        <p:txBody>
          <a:bodyPr wrap="none" rtlCol="0">
            <a:spAutoFit/>
          </a:bodyPr>
          <a:lstStyle/>
          <a:p>
            <a:r>
              <a:rPr lang="en-IN" sz="1400" dirty="0"/>
              <a:t>Provides </a:t>
            </a:r>
            <a:r>
              <a:rPr lang="en-GB" sz="1400" dirty="0"/>
              <a:t>loan or </a:t>
            </a:r>
            <a:r>
              <a:rPr lang="en-IN" sz="1400" dirty="0"/>
              <a:t>goods / services invoice</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14583"/>
          <a:stretch/>
        </p:blipFill>
        <p:spPr>
          <a:xfrm>
            <a:off x="4931440" y="3959542"/>
            <a:ext cx="2554354" cy="748555"/>
          </a:xfrm>
          <a:prstGeom prst="rect">
            <a:avLst/>
          </a:prstGeom>
        </p:spPr>
      </p:pic>
      <p:cxnSp>
        <p:nvCxnSpPr>
          <p:cNvPr id="19" name="Straight Connector 18"/>
          <p:cNvCxnSpPr>
            <a:stCxn id="18" idx="1"/>
            <a:endCxn id="4" idx="2"/>
          </p:cNvCxnSpPr>
          <p:nvPr/>
        </p:nvCxnSpPr>
        <p:spPr>
          <a:xfrm rot="10800000">
            <a:off x="2614874" y="3097932"/>
            <a:ext cx="2316567" cy="1235889"/>
          </a:xfrm>
          <a:prstGeom prst="bentConnector2">
            <a:avLst/>
          </a:prstGeom>
          <a:ln w="28575">
            <a:head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14873" y="3642399"/>
            <a:ext cx="2243115" cy="523220"/>
          </a:xfrm>
          <a:prstGeom prst="rect">
            <a:avLst/>
          </a:prstGeom>
          <a:noFill/>
          <a:ln w="28575">
            <a:noFill/>
          </a:ln>
        </p:spPr>
        <p:txBody>
          <a:bodyPr wrap="none" rtlCol="0">
            <a:spAutoFit/>
          </a:bodyPr>
          <a:lstStyle/>
          <a:p>
            <a:r>
              <a:rPr lang="en-IN" sz="1400" dirty="0">
                <a:solidFill>
                  <a:schemeClr val="accent1">
                    <a:lumMod val="75000"/>
                  </a:schemeClr>
                </a:solidFill>
              </a:rPr>
              <a:t>Uploads Form C</a:t>
            </a:r>
            <a:r>
              <a:rPr lang="en-GB" sz="1400" dirty="0">
                <a:solidFill>
                  <a:schemeClr val="accent1">
                    <a:lumMod val="75000"/>
                  </a:schemeClr>
                </a:solidFill>
              </a:rPr>
              <a:t> for financial</a:t>
            </a:r>
            <a:endParaRPr lang="en-IN" sz="1400" dirty="0">
              <a:solidFill>
                <a:schemeClr val="accent1">
                  <a:lumMod val="75000"/>
                </a:schemeClr>
              </a:solidFill>
            </a:endParaRPr>
          </a:p>
          <a:p>
            <a:r>
              <a:rPr lang="en-IN" sz="1400" dirty="0">
                <a:solidFill>
                  <a:schemeClr val="accent1">
                    <a:lumMod val="75000"/>
                  </a:schemeClr>
                </a:solidFill>
              </a:rPr>
              <a:t>or Operational Credit</a:t>
            </a:r>
          </a:p>
        </p:txBody>
      </p:sp>
      <p:cxnSp>
        <p:nvCxnSpPr>
          <p:cNvPr id="23" name="Straight Connector 18"/>
          <p:cNvCxnSpPr>
            <a:stCxn id="7" idx="2"/>
            <a:endCxn id="18" idx="3"/>
          </p:cNvCxnSpPr>
          <p:nvPr/>
        </p:nvCxnSpPr>
        <p:spPr>
          <a:xfrm rot="5400000">
            <a:off x="8042146" y="2664690"/>
            <a:ext cx="1112778" cy="2225482"/>
          </a:xfrm>
          <a:prstGeom prst="bentConnector2">
            <a:avLst/>
          </a:prstGeom>
          <a:ln w="28575">
            <a:head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32063" y="3789121"/>
            <a:ext cx="1861816" cy="523220"/>
          </a:xfrm>
          <a:prstGeom prst="rect">
            <a:avLst/>
          </a:prstGeom>
          <a:noFill/>
        </p:spPr>
        <p:txBody>
          <a:bodyPr wrap="square" rtlCol="0">
            <a:spAutoFit/>
          </a:bodyPr>
          <a:lstStyle/>
          <a:p>
            <a:pPr algn="r"/>
            <a:r>
              <a:rPr lang="en-IN" sz="1400" dirty="0">
                <a:solidFill>
                  <a:schemeClr val="accent1">
                    <a:lumMod val="75000"/>
                  </a:schemeClr>
                </a:solidFill>
              </a:rPr>
              <a:t>Send authentication</a:t>
            </a:r>
          </a:p>
          <a:p>
            <a:pPr algn="r"/>
            <a:r>
              <a:rPr lang="en-IN" sz="1400" dirty="0">
                <a:solidFill>
                  <a:schemeClr val="accent1">
                    <a:lumMod val="75000"/>
                  </a:schemeClr>
                </a:solidFill>
              </a:rPr>
              <a:t>request</a:t>
            </a:r>
          </a:p>
        </p:txBody>
      </p:sp>
      <p:cxnSp>
        <p:nvCxnSpPr>
          <p:cNvPr id="27" name="Straight Connector 18"/>
          <p:cNvCxnSpPr>
            <a:stCxn id="18" idx="2"/>
            <a:endCxn id="7" idx="3"/>
          </p:cNvCxnSpPr>
          <p:nvPr/>
        </p:nvCxnSpPr>
        <p:spPr>
          <a:xfrm rot="5400000" flipH="1" flipV="1">
            <a:off x="7335559" y="1432380"/>
            <a:ext cx="2148774" cy="4402659"/>
          </a:xfrm>
          <a:prstGeom prst="bentConnector4">
            <a:avLst>
              <a:gd name="adj1" fmla="val -10639"/>
              <a:gd name="adj2" fmla="val 105192"/>
            </a:avLst>
          </a:prstGeom>
          <a:ln>
            <a:headEnd type="triangle"/>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7628110" y="5018678"/>
            <a:ext cx="3342417" cy="307777"/>
          </a:xfrm>
          <a:prstGeom prst="rect">
            <a:avLst/>
          </a:prstGeom>
          <a:noFill/>
        </p:spPr>
        <p:txBody>
          <a:bodyPr wrap="square" rtlCol="0">
            <a:spAutoFit/>
          </a:bodyPr>
          <a:lstStyle/>
          <a:p>
            <a:pPr algn="r"/>
            <a:r>
              <a:rPr lang="en-IN" sz="1400" dirty="0" err="1">
                <a:solidFill>
                  <a:schemeClr val="accent6">
                    <a:lumMod val="75000"/>
                  </a:schemeClr>
                </a:solidFill>
              </a:rPr>
              <a:t>Authenticat</a:t>
            </a:r>
            <a:r>
              <a:rPr lang="en-GB" sz="1400" dirty="0">
                <a:solidFill>
                  <a:schemeClr val="accent6">
                    <a:lumMod val="75000"/>
                  </a:schemeClr>
                </a:solidFill>
              </a:rPr>
              <a:t>ion</a:t>
            </a:r>
            <a:r>
              <a:rPr lang="en-IN" sz="1400" dirty="0">
                <a:solidFill>
                  <a:schemeClr val="accent6">
                    <a:lumMod val="75000"/>
                  </a:schemeClr>
                </a:solidFill>
              </a:rPr>
              <a:t> </a:t>
            </a:r>
            <a:r>
              <a:rPr lang="en-GB" sz="1400" dirty="0">
                <a:solidFill>
                  <a:schemeClr val="accent6">
                    <a:lumMod val="75000"/>
                  </a:schemeClr>
                </a:solidFill>
              </a:rPr>
              <a:t>with or without </a:t>
            </a:r>
            <a:r>
              <a:rPr lang="en-IN" sz="1400" dirty="0">
                <a:solidFill>
                  <a:schemeClr val="accent6">
                    <a:lumMod val="75000"/>
                  </a:schemeClr>
                </a:solidFill>
              </a:rPr>
              <a:t>disputes</a:t>
            </a:r>
          </a:p>
        </p:txBody>
      </p:sp>
      <p:cxnSp>
        <p:nvCxnSpPr>
          <p:cNvPr id="31" name="Straight Connector 18"/>
          <p:cNvCxnSpPr>
            <a:stCxn id="4" idx="1"/>
            <a:endCxn id="18" idx="2"/>
          </p:cNvCxnSpPr>
          <p:nvPr/>
        </p:nvCxnSpPr>
        <p:spPr>
          <a:xfrm rot="10800000" flipH="1" flipV="1">
            <a:off x="1714873" y="2559321"/>
            <a:ext cx="4493744" cy="2148775"/>
          </a:xfrm>
          <a:prstGeom prst="bentConnector4">
            <a:avLst>
              <a:gd name="adj1" fmla="val -5087"/>
              <a:gd name="adj2" fmla="val 110639"/>
            </a:avLst>
          </a:prstGeom>
          <a:ln>
            <a:prstDash val="sysDash"/>
            <a:headEnd type="triangle"/>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920622" y="4985336"/>
            <a:ext cx="3776478" cy="523220"/>
          </a:xfrm>
          <a:prstGeom prst="rect">
            <a:avLst/>
          </a:prstGeom>
          <a:noFill/>
        </p:spPr>
        <p:txBody>
          <a:bodyPr wrap="square" rtlCol="0">
            <a:spAutoFit/>
          </a:bodyPr>
          <a:lstStyle/>
          <a:p>
            <a:pPr algn="r"/>
            <a:r>
              <a:rPr lang="en-IN" sz="1400" dirty="0">
                <a:solidFill>
                  <a:schemeClr val="accent6">
                    <a:lumMod val="75000"/>
                  </a:schemeClr>
                </a:solidFill>
              </a:rPr>
              <a:t>Inform Submitter about </a:t>
            </a:r>
          </a:p>
          <a:p>
            <a:pPr algn="r"/>
            <a:r>
              <a:rPr lang="en-IN" sz="1400" dirty="0" err="1">
                <a:solidFill>
                  <a:schemeClr val="accent6">
                    <a:lumMod val="75000"/>
                  </a:schemeClr>
                </a:solidFill>
              </a:rPr>
              <a:t>authenticat</a:t>
            </a:r>
            <a:r>
              <a:rPr lang="en-GB" sz="1400" dirty="0">
                <a:solidFill>
                  <a:schemeClr val="accent6">
                    <a:lumMod val="75000"/>
                  </a:schemeClr>
                </a:solidFill>
              </a:rPr>
              <a:t>ion</a:t>
            </a:r>
            <a:r>
              <a:rPr lang="en-IN" sz="1400" dirty="0">
                <a:solidFill>
                  <a:schemeClr val="accent6">
                    <a:lumMod val="75000"/>
                  </a:schemeClr>
                </a:solidFill>
              </a:rPr>
              <a:t> Status</a:t>
            </a:r>
          </a:p>
        </p:txBody>
      </p:sp>
      <p:sp>
        <p:nvSpPr>
          <p:cNvPr id="59" name="Rectangle 58"/>
          <p:cNvSpPr/>
          <p:nvPr/>
        </p:nvSpPr>
        <p:spPr>
          <a:xfrm>
            <a:off x="2253836" y="1179274"/>
            <a:ext cx="7808741" cy="584775"/>
          </a:xfrm>
          <a:prstGeom prst="rect">
            <a:avLst/>
          </a:prstGeom>
          <a:noFill/>
        </p:spPr>
        <p:txBody>
          <a:bodyPr wrap="non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Financial or </a:t>
            </a:r>
            <a:r>
              <a:rPr lang="en-US" sz="3200" b="0" cap="none" spc="0" dirty="0">
                <a:ln w="0"/>
                <a:solidFill>
                  <a:schemeClr val="tx1"/>
                </a:solidFill>
                <a:effectLst>
                  <a:outerShdw blurRad="38100" dist="19050" dir="2700000" algn="tl" rotWithShape="0">
                    <a:schemeClr val="dk1">
                      <a:alpha val="40000"/>
                    </a:schemeClr>
                  </a:outerShdw>
                </a:effectLst>
              </a:rPr>
              <a:t>Operational Creditor </a:t>
            </a:r>
            <a:r>
              <a:rPr lang="en-GB" sz="3200" b="0" cap="none" spc="0" dirty="0">
                <a:ln w="0"/>
                <a:solidFill>
                  <a:schemeClr val="tx1"/>
                </a:solidFill>
                <a:effectLst>
                  <a:outerShdw blurRad="38100" dist="19050" dir="2700000" algn="tl" rotWithShape="0">
                    <a:schemeClr val="dk1">
                      <a:alpha val="40000"/>
                    </a:schemeClr>
                  </a:outerShdw>
                </a:effectLst>
              </a:rPr>
              <a:t>as submitter</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365799" y="717506"/>
            <a:ext cx="9584813" cy="479988"/>
          </a:xfrm>
          <a:prstGeom prst="rect">
            <a:avLst/>
          </a:prstGeom>
          <a:solidFill>
            <a:srgbClr val="2E2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Two way communication platform</a:t>
            </a:r>
          </a:p>
        </p:txBody>
      </p:sp>
      <p:sp>
        <p:nvSpPr>
          <p:cNvPr id="5" name="Rectangle 4">
            <a:extLst>
              <a:ext uri="{FF2B5EF4-FFF2-40B4-BE49-F238E27FC236}">
                <a16:creationId xmlns:a16="http://schemas.microsoft.com/office/drawing/2014/main" id="{E516BD9B-72D4-4444-9311-D754745EE584}"/>
              </a:ext>
            </a:extLst>
          </p:cNvPr>
          <p:cNvSpPr/>
          <p:nvPr/>
        </p:nvSpPr>
        <p:spPr>
          <a:xfrm>
            <a:off x="1647034" y="5795288"/>
            <a:ext cx="1935678" cy="603350"/>
          </a:xfrm>
          <a:prstGeom prst="rect">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IRP / RP / Liquidator</a:t>
            </a:r>
          </a:p>
        </p:txBody>
      </p:sp>
      <p:sp>
        <p:nvSpPr>
          <p:cNvPr id="20" name="Rectangle 19">
            <a:extLst>
              <a:ext uri="{FF2B5EF4-FFF2-40B4-BE49-F238E27FC236}">
                <a16:creationId xmlns:a16="http://schemas.microsoft.com/office/drawing/2014/main" id="{2DBE7E10-8426-48BD-94E3-EBE41D2B0A64}"/>
              </a:ext>
            </a:extLst>
          </p:cNvPr>
          <p:cNvSpPr/>
          <p:nvPr/>
        </p:nvSpPr>
        <p:spPr>
          <a:xfrm>
            <a:off x="8743437" y="5795162"/>
            <a:ext cx="1935678" cy="603350"/>
          </a:xfrm>
          <a:prstGeom prst="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solidFill>
                  <a:schemeClr val="bg1"/>
                </a:solidFill>
              </a:rPr>
              <a:t>IBBI / AA</a:t>
            </a:r>
          </a:p>
        </p:txBody>
      </p:sp>
      <p:cxnSp>
        <p:nvCxnSpPr>
          <p:cNvPr id="9" name="Straight Arrow Connector 8">
            <a:extLst>
              <a:ext uri="{FF2B5EF4-FFF2-40B4-BE49-F238E27FC236}">
                <a16:creationId xmlns:a16="http://schemas.microsoft.com/office/drawing/2014/main" id="{96080591-D3F5-45D2-B7FE-E24BBE00B435}"/>
              </a:ext>
            </a:extLst>
          </p:cNvPr>
          <p:cNvCxnSpPr>
            <a:endCxn id="5" idx="3"/>
          </p:cNvCxnSpPr>
          <p:nvPr/>
        </p:nvCxnSpPr>
        <p:spPr>
          <a:xfrm rot="10800000" flipV="1">
            <a:off x="3582712" y="4875685"/>
            <a:ext cx="2625904" cy="1221277"/>
          </a:xfrm>
          <a:prstGeom prst="bentConnector3">
            <a:avLst>
              <a:gd name="adj1" fmla="val -1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8">
            <a:extLst>
              <a:ext uri="{FF2B5EF4-FFF2-40B4-BE49-F238E27FC236}">
                <a16:creationId xmlns:a16="http://schemas.microsoft.com/office/drawing/2014/main" id="{A4BBF4E0-AD70-4B93-9A37-C31175511AE1}"/>
              </a:ext>
            </a:extLst>
          </p:cNvPr>
          <p:cNvCxnSpPr>
            <a:cxnSpLocks/>
            <a:endCxn id="20" idx="1"/>
          </p:cNvCxnSpPr>
          <p:nvPr/>
        </p:nvCxnSpPr>
        <p:spPr>
          <a:xfrm>
            <a:off x="6175220" y="4875685"/>
            <a:ext cx="2568217" cy="1221152"/>
          </a:xfrm>
          <a:prstGeom prst="bentConnector3">
            <a:avLst>
              <a:gd name="adj1" fmla="val 144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C93D69E-BB28-44CC-A5CF-CB90F9E5A0E0}"/>
              </a:ext>
            </a:extLst>
          </p:cNvPr>
          <p:cNvSpPr txBox="1"/>
          <p:nvPr/>
        </p:nvSpPr>
        <p:spPr>
          <a:xfrm>
            <a:off x="3736430" y="6095676"/>
            <a:ext cx="3342417" cy="307777"/>
          </a:xfrm>
          <a:prstGeom prst="rect">
            <a:avLst/>
          </a:prstGeom>
          <a:noFill/>
        </p:spPr>
        <p:txBody>
          <a:bodyPr wrap="square" rtlCol="0">
            <a:spAutoFit/>
          </a:bodyPr>
          <a:lstStyle/>
          <a:p>
            <a:pPr algn="r"/>
            <a:r>
              <a:rPr lang="en-IN" sz="1400" dirty="0">
                <a:solidFill>
                  <a:schemeClr val="accent6">
                    <a:lumMod val="75000"/>
                  </a:schemeClr>
                </a:solidFill>
              </a:rPr>
              <a:t>Information Access</a:t>
            </a:r>
          </a:p>
        </p:txBody>
      </p:sp>
      <p:sp>
        <p:nvSpPr>
          <p:cNvPr id="17" name="Oval 16">
            <a:extLst>
              <a:ext uri="{FF2B5EF4-FFF2-40B4-BE49-F238E27FC236}">
                <a16:creationId xmlns:a16="http://schemas.microsoft.com/office/drawing/2014/main" id="{3752A4FC-F88A-4154-B20B-2D1A5053FD40}"/>
              </a:ext>
            </a:extLst>
          </p:cNvPr>
          <p:cNvSpPr/>
          <p:nvPr/>
        </p:nvSpPr>
        <p:spPr>
          <a:xfrm>
            <a:off x="4199391" y="2167750"/>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32" name="Oval 31">
            <a:extLst>
              <a:ext uri="{FF2B5EF4-FFF2-40B4-BE49-F238E27FC236}">
                <a16:creationId xmlns:a16="http://schemas.microsoft.com/office/drawing/2014/main" id="{74E1AE85-1119-470D-B49B-D9277E0CA813}"/>
              </a:ext>
            </a:extLst>
          </p:cNvPr>
          <p:cNvSpPr/>
          <p:nvPr/>
        </p:nvSpPr>
        <p:spPr>
          <a:xfrm>
            <a:off x="4509130" y="3959542"/>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33" name="Oval 32">
            <a:extLst>
              <a:ext uri="{FF2B5EF4-FFF2-40B4-BE49-F238E27FC236}">
                <a16:creationId xmlns:a16="http://schemas.microsoft.com/office/drawing/2014/main" id="{B422834B-721E-466B-B847-78B990B17F21}"/>
              </a:ext>
            </a:extLst>
          </p:cNvPr>
          <p:cNvSpPr/>
          <p:nvPr/>
        </p:nvSpPr>
        <p:spPr>
          <a:xfrm>
            <a:off x="7594720" y="3961684"/>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34" name="Oval 33">
            <a:extLst>
              <a:ext uri="{FF2B5EF4-FFF2-40B4-BE49-F238E27FC236}">
                <a16:creationId xmlns:a16="http://schemas.microsoft.com/office/drawing/2014/main" id="{EDB3CF68-1F6F-413F-B026-6450BFE50E02}"/>
              </a:ext>
            </a:extLst>
          </p:cNvPr>
          <p:cNvSpPr/>
          <p:nvPr/>
        </p:nvSpPr>
        <p:spPr>
          <a:xfrm>
            <a:off x="7437554" y="5041823"/>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36" name="Oval 35">
            <a:extLst>
              <a:ext uri="{FF2B5EF4-FFF2-40B4-BE49-F238E27FC236}">
                <a16:creationId xmlns:a16="http://schemas.microsoft.com/office/drawing/2014/main" id="{79CCC939-82AE-48C0-ABF2-AF78A0E179E8}"/>
              </a:ext>
            </a:extLst>
          </p:cNvPr>
          <p:cNvSpPr/>
          <p:nvPr/>
        </p:nvSpPr>
        <p:spPr>
          <a:xfrm>
            <a:off x="4787806" y="5069882"/>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a:t>
            </a:r>
          </a:p>
        </p:txBody>
      </p:sp>
      <p:sp>
        <p:nvSpPr>
          <p:cNvPr id="37" name="Oval 36">
            <a:extLst>
              <a:ext uri="{FF2B5EF4-FFF2-40B4-BE49-F238E27FC236}">
                <a16:creationId xmlns:a16="http://schemas.microsoft.com/office/drawing/2014/main" id="{959EB98C-3594-4989-8E96-2CADB8EC2112}"/>
              </a:ext>
            </a:extLst>
          </p:cNvPr>
          <p:cNvSpPr/>
          <p:nvPr/>
        </p:nvSpPr>
        <p:spPr>
          <a:xfrm>
            <a:off x="6062411" y="6406559"/>
            <a:ext cx="292409" cy="307777"/>
          </a:xfrm>
          <a:prstGeom prst="ellipse">
            <a:avLst/>
          </a:prstGeom>
          <a:solidFill>
            <a:srgbClr val="2E2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6</a:t>
            </a:r>
          </a:p>
        </p:txBody>
      </p:sp>
    </p:spTree>
    <p:extLst>
      <p:ext uri="{BB962C8B-B14F-4D97-AF65-F5344CB8AC3E}">
        <p14:creationId xmlns:p14="http://schemas.microsoft.com/office/powerpoint/2010/main" val="226860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0" name="Rectangle 29">
            <a:extLst>
              <a:ext uri="{FF2B5EF4-FFF2-40B4-BE49-F238E27FC236}">
                <a16:creationId xmlns:a16="http://schemas.microsoft.com/office/drawing/2014/main" id="{3EECA35E-065E-4CDA-91B8-D651C3197B4F}"/>
              </a:ext>
            </a:extLst>
          </p:cNvPr>
          <p:cNvSpPr/>
          <p:nvPr/>
        </p:nvSpPr>
        <p:spPr>
          <a:xfrm>
            <a:off x="222799" y="5165273"/>
            <a:ext cx="2135278" cy="15656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i="1" u="sng" dirty="0">
                <a:solidFill>
                  <a:srgbClr val="002060"/>
                </a:solidFill>
              </a:rPr>
              <a:t>Information Submission</a:t>
            </a:r>
          </a:p>
          <a:p>
            <a:pPr marL="285750" indent="-285750">
              <a:buFont typeface="Arial" panose="020B0604020202020204" pitchFamily="34" charset="0"/>
              <a:buChar char="•"/>
            </a:pPr>
            <a:r>
              <a:rPr lang="en-IN" sz="1600" dirty="0">
                <a:solidFill>
                  <a:srgbClr val="002060"/>
                </a:solidFill>
              </a:rPr>
              <a:t>Form C</a:t>
            </a:r>
          </a:p>
          <a:p>
            <a:pPr marL="742950" lvl="1" indent="-285750">
              <a:buFont typeface="Courier New" panose="02070309020205020404" pitchFamily="49" charset="0"/>
              <a:buChar char="o"/>
            </a:pPr>
            <a:r>
              <a:rPr lang="en-IN" sz="1400" dirty="0">
                <a:solidFill>
                  <a:srgbClr val="002060"/>
                </a:solidFill>
              </a:rPr>
              <a:t>Debt Details</a:t>
            </a:r>
          </a:p>
          <a:p>
            <a:pPr marL="742950" lvl="1" indent="-285750">
              <a:buFont typeface="Courier New" panose="02070309020205020404" pitchFamily="49" charset="0"/>
              <a:buChar char="o"/>
            </a:pPr>
            <a:r>
              <a:rPr lang="en-IN" sz="1400" dirty="0">
                <a:solidFill>
                  <a:srgbClr val="002060"/>
                </a:solidFill>
              </a:rPr>
              <a:t>Parties Details </a:t>
            </a:r>
          </a:p>
          <a:p>
            <a:pPr marL="742950" lvl="1" indent="-285750">
              <a:buFont typeface="Courier New" panose="02070309020205020404" pitchFamily="49" charset="0"/>
              <a:buChar char="o"/>
            </a:pPr>
            <a:r>
              <a:rPr lang="en-IN" sz="1400" dirty="0">
                <a:solidFill>
                  <a:srgbClr val="002060"/>
                </a:solidFill>
              </a:rPr>
              <a:t>Security Details</a:t>
            </a:r>
          </a:p>
          <a:p>
            <a:pPr marL="742950" lvl="1" indent="-285750">
              <a:buFont typeface="Courier New" panose="02070309020205020404" pitchFamily="49" charset="0"/>
              <a:buChar char="o"/>
            </a:pPr>
            <a:r>
              <a:rPr lang="en-IN" sz="1400" dirty="0">
                <a:solidFill>
                  <a:srgbClr val="002060"/>
                </a:solidFill>
              </a:rPr>
              <a:t>Default Details</a:t>
            </a:r>
          </a:p>
        </p:txBody>
      </p:sp>
      <p:sp>
        <p:nvSpPr>
          <p:cNvPr id="372" name="Shape 372"/>
          <p:cNvSpPr txBox="1"/>
          <p:nvPr/>
        </p:nvSpPr>
        <p:spPr>
          <a:xfrm>
            <a:off x="0" y="0"/>
            <a:ext cx="6362299" cy="615552"/>
          </a:xfrm>
          <a:prstGeom prst="rect">
            <a:avLst/>
          </a:prstGeom>
        </p:spPr>
        <p:txBody>
          <a:bodyPr vert="horz" lIns="91440" tIns="45720" rIns="91440" bIns="45720" rtlCol="0" anchor="ctr">
            <a:normAutofit fontScale="90000" lnSpcReduction="10000"/>
          </a:bodyPr>
          <a:lstStyle>
            <a:defPPr>
              <a:defRPr lang="en-US"/>
            </a:defPPr>
            <a:lvl1pPr>
              <a:lnSpc>
                <a:spcPct val="90000"/>
              </a:lnSpc>
              <a:spcBef>
                <a:spcPct val="0"/>
              </a:spcBef>
              <a:buNone/>
              <a:defRPr sz="4400" b="1">
                <a:solidFill>
                  <a:schemeClr val="bg1"/>
                </a:solidFill>
                <a:latin typeface="+mj-lt"/>
                <a:ea typeface="+mj-ea"/>
                <a:cs typeface="+mj-cs"/>
              </a:defRPr>
            </a:lvl1pPr>
          </a:lstStyle>
          <a:p>
            <a:r>
              <a:rPr lang="en-IN" dirty="0">
                <a:sym typeface="Arial"/>
              </a:rPr>
              <a:t>NeSL Services</a:t>
            </a:r>
          </a:p>
        </p:txBody>
      </p:sp>
      <p:sp>
        <p:nvSpPr>
          <p:cNvPr id="34" name="Oval 33">
            <a:extLst>
              <a:ext uri="{FF2B5EF4-FFF2-40B4-BE49-F238E27FC236}">
                <a16:creationId xmlns:a16="http://schemas.microsoft.com/office/drawing/2014/main" id="{24F59367-1A3E-4B80-938C-C2DB8D42DC45}"/>
              </a:ext>
            </a:extLst>
          </p:cNvPr>
          <p:cNvSpPr/>
          <p:nvPr/>
        </p:nvSpPr>
        <p:spPr>
          <a:xfrm>
            <a:off x="68934" y="5003391"/>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36" name="Rectangle 35">
            <a:extLst>
              <a:ext uri="{FF2B5EF4-FFF2-40B4-BE49-F238E27FC236}">
                <a16:creationId xmlns:a16="http://schemas.microsoft.com/office/drawing/2014/main" id="{0ED1E397-8890-408B-BF58-FBBE07638540}"/>
              </a:ext>
            </a:extLst>
          </p:cNvPr>
          <p:cNvSpPr/>
          <p:nvPr/>
        </p:nvSpPr>
        <p:spPr>
          <a:xfrm>
            <a:off x="2643614" y="5165273"/>
            <a:ext cx="2135278" cy="15656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600" i="1" u="sng" dirty="0">
                <a:solidFill>
                  <a:srgbClr val="002060"/>
                </a:solidFill>
              </a:rPr>
              <a:t>Authentication Request</a:t>
            </a:r>
          </a:p>
          <a:p>
            <a:pPr marL="285750" indent="-285750">
              <a:buFont typeface="Arial" panose="020B0604020202020204" pitchFamily="34" charset="0"/>
              <a:buChar char="•"/>
            </a:pPr>
            <a:r>
              <a:rPr lang="en-IN" sz="1400" dirty="0">
                <a:solidFill>
                  <a:srgbClr val="002060"/>
                </a:solidFill>
              </a:rPr>
              <a:t>Communication via email</a:t>
            </a:r>
          </a:p>
          <a:p>
            <a:pPr marL="285750" indent="-285750">
              <a:buFont typeface="Arial" panose="020B0604020202020204" pitchFamily="34" charset="0"/>
              <a:buChar char="•"/>
            </a:pPr>
            <a:r>
              <a:rPr lang="en-IN" sz="1400" dirty="0">
                <a:solidFill>
                  <a:srgbClr val="002060"/>
                </a:solidFill>
              </a:rPr>
              <a:t>Reminders thereon</a:t>
            </a:r>
          </a:p>
        </p:txBody>
      </p:sp>
      <p:sp>
        <p:nvSpPr>
          <p:cNvPr id="37" name="Oval 36">
            <a:extLst>
              <a:ext uri="{FF2B5EF4-FFF2-40B4-BE49-F238E27FC236}">
                <a16:creationId xmlns:a16="http://schemas.microsoft.com/office/drawing/2014/main" id="{B28E8BE9-49A1-4F7A-B6AF-FE331ABBB3DD}"/>
              </a:ext>
            </a:extLst>
          </p:cNvPr>
          <p:cNvSpPr/>
          <p:nvPr/>
        </p:nvSpPr>
        <p:spPr>
          <a:xfrm>
            <a:off x="2489749" y="5030648"/>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42" name="Rectangle 41">
            <a:extLst>
              <a:ext uri="{FF2B5EF4-FFF2-40B4-BE49-F238E27FC236}">
                <a16:creationId xmlns:a16="http://schemas.microsoft.com/office/drawing/2014/main" id="{4A769F0B-236D-49AA-BE43-7DDD1BCE0264}"/>
              </a:ext>
            </a:extLst>
          </p:cNvPr>
          <p:cNvSpPr/>
          <p:nvPr/>
        </p:nvSpPr>
        <p:spPr>
          <a:xfrm>
            <a:off x="5087474" y="5165273"/>
            <a:ext cx="2135278" cy="15656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600" i="1" u="sng" dirty="0">
                <a:solidFill>
                  <a:srgbClr val="002060"/>
                </a:solidFill>
              </a:rPr>
              <a:t>Registration</a:t>
            </a:r>
          </a:p>
          <a:p>
            <a:pPr marL="285750" indent="-285750">
              <a:buFont typeface="Arial" panose="020B0604020202020204" pitchFamily="34" charset="0"/>
              <a:buChar char="•"/>
            </a:pPr>
            <a:r>
              <a:rPr lang="en-IN" sz="1400" dirty="0">
                <a:solidFill>
                  <a:srgbClr val="002060"/>
                </a:solidFill>
              </a:rPr>
              <a:t>Using UIN(PAN)</a:t>
            </a:r>
          </a:p>
          <a:p>
            <a:pPr marL="285750" indent="-285750">
              <a:buFont typeface="Arial" panose="020B0604020202020204" pitchFamily="34" charset="0"/>
              <a:buChar char="•"/>
            </a:pPr>
            <a:r>
              <a:rPr lang="en-IN" sz="1400" dirty="0">
                <a:solidFill>
                  <a:srgbClr val="002060"/>
                </a:solidFill>
              </a:rPr>
              <a:t>Authorised representative</a:t>
            </a:r>
          </a:p>
          <a:p>
            <a:pPr marL="285750" indent="-285750">
              <a:buFont typeface="Arial" panose="020B0604020202020204" pitchFamily="34" charset="0"/>
              <a:buChar char="•"/>
            </a:pPr>
            <a:r>
              <a:rPr lang="en-IN" sz="1400" dirty="0">
                <a:solidFill>
                  <a:srgbClr val="002060"/>
                </a:solidFill>
              </a:rPr>
              <a:t>Supporting Documents</a:t>
            </a:r>
          </a:p>
        </p:txBody>
      </p:sp>
      <p:sp>
        <p:nvSpPr>
          <p:cNvPr id="43" name="Oval 42">
            <a:extLst>
              <a:ext uri="{FF2B5EF4-FFF2-40B4-BE49-F238E27FC236}">
                <a16:creationId xmlns:a16="http://schemas.microsoft.com/office/drawing/2014/main" id="{1E651235-47CF-4F99-B150-8B4239A6D50A}"/>
              </a:ext>
            </a:extLst>
          </p:cNvPr>
          <p:cNvSpPr/>
          <p:nvPr/>
        </p:nvSpPr>
        <p:spPr>
          <a:xfrm>
            <a:off x="4933609" y="5019160"/>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64" name="Rectangle 63">
            <a:extLst>
              <a:ext uri="{FF2B5EF4-FFF2-40B4-BE49-F238E27FC236}">
                <a16:creationId xmlns:a16="http://schemas.microsoft.com/office/drawing/2014/main" id="{C3851131-E16D-4B05-AA69-A9ACA5642CA4}"/>
              </a:ext>
            </a:extLst>
          </p:cNvPr>
          <p:cNvSpPr/>
          <p:nvPr/>
        </p:nvSpPr>
        <p:spPr>
          <a:xfrm>
            <a:off x="7531334" y="5141877"/>
            <a:ext cx="2135278" cy="15656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600" i="1" u="sng" dirty="0">
                <a:solidFill>
                  <a:srgbClr val="002060"/>
                </a:solidFill>
              </a:rPr>
              <a:t>Authentication</a:t>
            </a:r>
          </a:p>
          <a:p>
            <a:pPr marL="285750" indent="-285750">
              <a:buFont typeface="Arial" panose="020B0604020202020204" pitchFamily="34" charset="0"/>
              <a:buChar char="•"/>
            </a:pPr>
            <a:r>
              <a:rPr lang="en-IN" sz="1400" dirty="0">
                <a:solidFill>
                  <a:srgbClr val="002060"/>
                </a:solidFill>
              </a:rPr>
              <a:t>View Form C based on UIN</a:t>
            </a:r>
          </a:p>
          <a:p>
            <a:pPr marL="285750" indent="-285750">
              <a:buFont typeface="Arial" panose="020B0604020202020204" pitchFamily="34" charset="0"/>
              <a:buChar char="•"/>
            </a:pPr>
            <a:r>
              <a:rPr lang="en-IN" sz="1400" dirty="0">
                <a:solidFill>
                  <a:srgbClr val="002060"/>
                </a:solidFill>
              </a:rPr>
              <a:t>Authenticate/Dispute with remarks</a:t>
            </a:r>
          </a:p>
          <a:p>
            <a:pPr marL="285750" indent="-285750">
              <a:buFont typeface="Arial" panose="020B0604020202020204" pitchFamily="34" charset="0"/>
              <a:buChar char="•"/>
            </a:pPr>
            <a:endParaRPr lang="en-IN" sz="1400" dirty="0">
              <a:solidFill>
                <a:srgbClr val="002060"/>
              </a:solidFill>
            </a:endParaRPr>
          </a:p>
        </p:txBody>
      </p:sp>
      <p:sp>
        <p:nvSpPr>
          <p:cNvPr id="65" name="Oval 64">
            <a:extLst>
              <a:ext uri="{FF2B5EF4-FFF2-40B4-BE49-F238E27FC236}">
                <a16:creationId xmlns:a16="http://schemas.microsoft.com/office/drawing/2014/main" id="{04F8356B-2BC7-4940-AB2B-15D875908C20}"/>
              </a:ext>
            </a:extLst>
          </p:cNvPr>
          <p:cNvSpPr/>
          <p:nvPr/>
        </p:nvSpPr>
        <p:spPr>
          <a:xfrm>
            <a:off x="7377469" y="4995764"/>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70" name="Rectangle 69">
            <a:extLst>
              <a:ext uri="{FF2B5EF4-FFF2-40B4-BE49-F238E27FC236}">
                <a16:creationId xmlns:a16="http://schemas.microsoft.com/office/drawing/2014/main" id="{C40AF7D8-3330-42E9-9ED6-85EE5BD46B9B}"/>
              </a:ext>
            </a:extLst>
          </p:cNvPr>
          <p:cNvSpPr/>
          <p:nvPr/>
        </p:nvSpPr>
        <p:spPr>
          <a:xfrm>
            <a:off x="9833924" y="5141877"/>
            <a:ext cx="2135277" cy="15422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IN" i="1" u="sng" dirty="0"/>
              <a:t>Key Point</a:t>
            </a:r>
          </a:p>
          <a:p>
            <a:pPr algn="ctr"/>
            <a:endParaRPr lang="en-IN" sz="1400" i="1" u="sng" dirty="0"/>
          </a:p>
          <a:p>
            <a:pPr algn="just"/>
            <a:r>
              <a:rPr lang="en-IN" sz="1400" dirty="0"/>
              <a:t>UIN is mapping parameter between information submitted and user for accessing information </a:t>
            </a:r>
          </a:p>
        </p:txBody>
      </p:sp>
      <p:grpSp>
        <p:nvGrpSpPr>
          <p:cNvPr id="71" name="Group 70">
            <a:extLst>
              <a:ext uri="{FF2B5EF4-FFF2-40B4-BE49-F238E27FC236}">
                <a16:creationId xmlns:a16="http://schemas.microsoft.com/office/drawing/2014/main" id="{A4E9549D-94D4-4DA1-95EF-C38C13F49326}"/>
              </a:ext>
            </a:extLst>
          </p:cNvPr>
          <p:cNvGrpSpPr/>
          <p:nvPr/>
        </p:nvGrpSpPr>
        <p:grpSpPr>
          <a:xfrm>
            <a:off x="809597" y="844131"/>
            <a:ext cx="10962133" cy="3753546"/>
            <a:chOff x="809597" y="844131"/>
            <a:chExt cx="10962133" cy="3753546"/>
          </a:xfrm>
        </p:grpSpPr>
        <p:grpSp>
          <p:nvGrpSpPr>
            <p:cNvPr id="4" name="Group 3">
              <a:extLst>
                <a:ext uri="{FF2B5EF4-FFF2-40B4-BE49-F238E27FC236}">
                  <a16:creationId xmlns:a16="http://schemas.microsoft.com/office/drawing/2014/main" id="{33B76FE7-E8C0-47F0-8DDF-4C0219182A9E}"/>
                </a:ext>
              </a:extLst>
            </p:cNvPr>
            <p:cNvGrpSpPr/>
            <p:nvPr/>
          </p:nvGrpSpPr>
          <p:grpSpPr>
            <a:xfrm>
              <a:off x="809597" y="1667477"/>
              <a:ext cx="1361012" cy="1359765"/>
              <a:chOff x="956410" y="1264024"/>
              <a:chExt cx="1298683" cy="1398589"/>
            </a:xfrm>
          </p:grpSpPr>
          <p:pic>
            <p:nvPicPr>
              <p:cNvPr id="5" name="Picture 2" descr="Related image">
                <a:extLst>
                  <a:ext uri="{FF2B5EF4-FFF2-40B4-BE49-F238E27FC236}">
                    <a16:creationId xmlns:a16="http://schemas.microsoft.com/office/drawing/2014/main" id="{A9A6B5F8-FB11-4194-BFAF-A7A80D0BA5A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410" y="1264024"/>
                <a:ext cx="1298683" cy="12986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1053B7-E083-48D2-A3F8-1B718ED27663}"/>
                  </a:ext>
                </a:extLst>
              </p:cNvPr>
              <p:cNvSpPr txBox="1"/>
              <p:nvPr/>
            </p:nvSpPr>
            <p:spPr>
              <a:xfrm>
                <a:off x="1284183" y="2377705"/>
                <a:ext cx="589199" cy="284908"/>
              </a:xfrm>
              <a:prstGeom prst="rect">
                <a:avLst/>
              </a:prstGeom>
              <a:noFill/>
            </p:spPr>
            <p:txBody>
              <a:bodyPr wrap="none" rtlCol="0">
                <a:spAutoFit/>
              </a:bodyPr>
              <a:lstStyle/>
              <a:p>
                <a:pPr algn="ctr"/>
                <a:r>
                  <a:rPr lang="en-IN" sz="1200" dirty="0"/>
                  <a:t>Bank A</a:t>
                </a:r>
              </a:p>
            </p:txBody>
          </p:sp>
        </p:grpSp>
        <p:grpSp>
          <p:nvGrpSpPr>
            <p:cNvPr id="7" name="Group 6">
              <a:extLst>
                <a:ext uri="{FF2B5EF4-FFF2-40B4-BE49-F238E27FC236}">
                  <a16:creationId xmlns:a16="http://schemas.microsoft.com/office/drawing/2014/main" id="{74A5238E-7907-409B-871D-7456A8D0FAF9}"/>
                </a:ext>
              </a:extLst>
            </p:cNvPr>
            <p:cNvGrpSpPr/>
            <p:nvPr/>
          </p:nvGrpSpPr>
          <p:grpSpPr>
            <a:xfrm>
              <a:off x="809597" y="3126500"/>
              <a:ext cx="1361012" cy="1359765"/>
              <a:chOff x="956410" y="1264024"/>
              <a:chExt cx="1298683" cy="1398589"/>
            </a:xfrm>
          </p:grpSpPr>
          <p:pic>
            <p:nvPicPr>
              <p:cNvPr id="8" name="Picture 2" descr="Related image">
                <a:extLst>
                  <a:ext uri="{FF2B5EF4-FFF2-40B4-BE49-F238E27FC236}">
                    <a16:creationId xmlns:a16="http://schemas.microsoft.com/office/drawing/2014/main" id="{0AD4AEA6-692C-4B96-8EBE-04AAC0116D8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410" y="1264024"/>
                <a:ext cx="1298683" cy="12986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8FFF64-B0B3-4B01-A26C-7228049C4557}"/>
                  </a:ext>
                </a:extLst>
              </p:cNvPr>
              <p:cNvSpPr txBox="1"/>
              <p:nvPr/>
            </p:nvSpPr>
            <p:spPr>
              <a:xfrm>
                <a:off x="1287242" y="2377705"/>
                <a:ext cx="583081" cy="284908"/>
              </a:xfrm>
              <a:prstGeom prst="rect">
                <a:avLst/>
              </a:prstGeom>
              <a:noFill/>
            </p:spPr>
            <p:txBody>
              <a:bodyPr wrap="none" rtlCol="0">
                <a:spAutoFit/>
              </a:bodyPr>
              <a:lstStyle/>
              <a:p>
                <a:pPr algn="ctr"/>
                <a:r>
                  <a:rPr lang="en-IN" sz="1200" dirty="0"/>
                  <a:t>Bank B</a:t>
                </a:r>
              </a:p>
            </p:txBody>
          </p:sp>
        </p:grpSp>
        <p:sp>
          <p:nvSpPr>
            <p:cNvPr id="2" name="Rectangle 1">
              <a:extLst>
                <a:ext uri="{FF2B5EF4-FFF2-40B4-BE49-F238E27FC236}">
                  <a16:creationId xmlns:a16="http://schemas.microsoft.com/office/drawing/2014/main" id="{2724C033-8ABE-41D7-BC28-9A599A27A11D}"/>
                </a:ext>
              </a:extLst>
            </p:cNvPr>
            <p:cNvSpPr/>
            <p:nvPr/>
          </p:nvSpPr>
          <p:spPr>
            <a:xfrm>
              <a:off x="3012276" y="844131"/>
              <a:ext cx="4519058" cy="3753546"/>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88E9E8E5-78B9-429D-A1E8-E663F72954AC}"/>
                </a:ext>
              </a:extLst>
            </p:cNvPr>
            <p:cNvGrpSpPr/>
            <p:nvPr/>
          </p:nvGrpSpPr>
          <p:grpSpPr>
            <a:xfrm>
              <a:off x="9358889" y="1779295"/>
              <a:ext cx="2412841" cy="1530612"/>
              <a:chOff x="3272889" y="1109940"/>
              <a:chExt cx="2412841" cy="1530612"/>
            </a:xfrm>
          </p:grpSpPr>
          <p:pic>
            <p:nvPicPr>
              <p:cNvPr id="13" name="Picture 6" descr="Image result for office employee icon">
                <a:extLst>
                  <a:ext uri="{FF2B5EF4-FFF2-40B4-BE49-F238E27FC236}">
                    <a16:creationId xmlns:a16="http://schemas.microsoft.com/office/drawing/2014/main" id="{1C5E476D-13D8-4DFC-BD47-C737AD897869}"/>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6501" b="6342"/>
              <a:stretch/>
            </p:blipFill>
            <p:spPr bwMode="auto">
              <a:xfrm>
                <a:off x="3883734" y="1109940"/>
                <a:ext cx="1191150" cy="10381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1E6C65-D0E3-4877-879E-A46E9EC262C8}"/>
                  </a:ext>
                </a:extLst>
              </p:cNvPr>
              <p:cNvSpPr txBox="1"/>
              <p:nvPr/>
            </p:nvSpPr>
            <p:spPr>
              <a:xfrm>
                <a:off x="3272889" y="2148109"/>
                <a:ext cx="2412841" cy="492443"/>
              </a:xfrm>
              <a:prstGeom prst="rect">
                <a:avLst/>
              </a:prstGeom>
              <a:noFill/>
            </p:spPr>
            <p:txBody>
              <a:bodyPr wrap="none" rtlCol="0">
                <a:spAutoFit/>
              </a:bodyPr>
              <a:lstStyle/>
              <a:p>
                <a:pPr algn="ctr"/>
                <a:r>
                  <a:rPr lang="en-IN" sz="1200" dirty="0"/>
                  <a:t>Debtor / Co-Obligant / Guarantor</a:t>
                </a:r>
              </a:p>
              <a:p>
                <a:pPr algn="ctr"/>
                <a:r>
                  <a:rPr lang="en-IN" sz="1400" b="1" dirty="0">
                    <a:solidFill>
                      <a:srgbClr val="002060"/>
                    </a:solidFill>
                    <a:highlight>
                      <a:srgbClr val="FFFF00"/>
                    </a:highlight>
                  </a:rPr>
                  <a:t>UIN - AAAAA1111A</a:t>
                </a:r>
              </a:p>
            </p:txBody>
          </p:sp>
        </p:grpSp>
        <p:sp>
          <p:nvSpPr>
            <p:cNvPr id="3" name="Rectangle: Folded Corner 2">
              <a:extLst>
                <a:ext uri="{FF2B5EF4-FFF2-40B4-BE49-F238E27FC236}">
                  <a16:creationId xmlns:a16="http://schemas.microsoft.com/office/drawing/2014/main" id="{FBC45BA8-C8B3-438B-8AE7-E84694015100}"/>
                </a:ext>
              </a:extLst>
            </p:cNvPr>
            <p:cNvSpPr/>
            <p:nvPr/>
          </p:nvSpPr>
          <p:spPr>
            <a:xfrm>
              <a:off x="3494859" y="1667477"/>
              <a:ext cx="2019105" cy="1273075"/>
            </a:xfrm>
            <a:prstGeom prst="foldedCorner">
              <a:avLst>
                <a:gd name="adj" fmla="val 173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rPr>
                <a:t>Bank A - Form C</a:t>
              </a:r>
            </a:p>
            <a:p>
              <a:r>
                <a:rPr lang="en-IN" b="1" dirty="0">
                  <a:solidFill>
                    <a:srgbClr val="002060"/>
                  </a:solidFill>
                  <a:highlight>
                    <a:srgbClr val="FFFF00"/>
                  </a:highlight>
                </a:rPr>
                <a:t>UIN-AAAAA1111A</a:t>
              </a:r>
            </a:p>
            <a:p>
              <a:r>
                <a:rPr lang="en-IN" dirty="0">
                  <a:solidFill>
                    <a:schemeClr val="tx1"/>
                  </a:solidFill>
                </a:rPr>
                <a:t>UIN-BBBBB1111B</a:t>
              </a:r>
            </a:p>
            <a:p>
              <a:r>
                <a:rPr lang="en-IN" dirty="0">
                  <a:solidFill>
                    <a:schemeClr val="tx1"/>
                  </a:solidFill>
                </a:rPr>
                <a:t>UIN-CCCCC1111C</a:t>
              </a:r>
            </a:p>
          </p:txBody>
        </p:sp>
        <p:sp>
          <p:nvSpPr>
            <p:cNvPr id="16" name="Rectangle: Folded Corner 15">
              <a:extLst>
                <a:ext uri="{FF2B5EF4-FFF2-40B4-BE49-F238E27FC236}">
                  <a16:creationId xmlns:a16="http://schemas.microsoft.com/office/drawing/2014/main" id="{AB21EE83-5965-42A7-8D41-D8F834C5DA75}"/>
                </a:ext>
              </a:extLst>
            </p:cNvPr>
            <p:cNvSpPr/>
            <p:nvPr/>
          </p:nvSpPr>
          <p:spPr>
            <a:xfrm>
              <a:off x="3494859" y="3114807"/>
              <a:ext cx="2019105" cy="1273075"/>
            </a:xfrm>
            <a:prstGeom prst="foldedCorner">
              <a:avLst>
                <a:gd name="adj" fmla="val 159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rPr>
                <a:t>Bank B - Form C</a:t>
              </a:r>
            </a:p>
            <a:p>
              <a:r>
                <a:rPr lang="en-IN" dirty="0">
                  <a:solidFill>
                    <a:schemeClr val="tx1"/>
                  </a:solidFill>
                </a:rPr>
                <a:t>UIN-XXXXX1111X</a:t>
              </a:r>
            </a:p>
            <a:p>
              <a:r>
                <a:rPr lang="en-IN" b="1" dirty="0">
                  <a:solidFill>
                    <a:srgbClr val="002060"/>
                  </a:solidFill>
                  <a:highlight>
                    <a:srgbClr val="FFFF00"/>
                  </a:highlight>
                </a:rPr>
                <a:t>UIN-AAAAA1111A</a:t>
              </a:r>
            </a:p>
            <a:p>
              <a:r>
                <a:rPr lang="en-IN" dirty="0">
                  <a:solidFill>
                    <a:schemeClr val="tx1"/>
                  </a:solidFill>
                </a:rPr>
                <a:t>UIN-CCCCC1111C</a:t>
              </a:r>
            </a:p>
          </p:txBody>
        </p:sp>
        <p:cxnSp>
          <p:nvCxnSpPr>
            <p:cNvPr id="15" name="Straight Arrow Connector 14">
              <a:extLst>
                <a:ext uri="{FF2B5EF4-FFF2-40B4-BE49-F238E27FC236}">
                  <a16:creationId xmlns:a16="http://schemas.microsoft.com/office/drawing/2014/main" id="{27ACAC62-FE01-4B5E-A70D-EABD5B19FB9C}"/>
                </a:ext>
              </a:extLst>
            </p:cNvPr>
            <p:cNvCxnSpPr>
              <a:cxnSpLocks/>
              <a:stCxn id="5" idx="3"/>
              <a:endCxn id="3" idx="1"/>
            </p:cNvCxnSpPr>
            <p:nvPr/>
          </p:nvCxnSpPr>
          <p:spPr>
            <a:xfrm>
              <a:off x="2170609" y="2298793"/>
              <a:ext cx="1324250" cy="52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AEC53E-EA2B-44B1-B0FB-0610CCCB0FAF}"/>
                </a:ext>
              </a:extLst>
            </p:cNvPr>
            <p:cNvCxnSpPr>
              <a:cxnSpLocks/>
              <a:stCxn id="8" idx="3"/>
              <a:endCxn id="16" idx="1"/>
            </p:cNvCxnSpPr>
            <p:nvPr/>
          </p:nvCxnSpPr>
          <p:spPr>
            <a:xfrm flipV="1">
              <a:off x="2170609" y="3751345"/>
              <a:ext cx="1324250" cy="647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26202C7-DB91-4D2A-AC87-86C86392DA2A}"/>
                </a:ext>
              </a:extLst>
            </p:cNvPr>
            <p:cNvCxnSpPr>
              <a:cxnSpLocks/>
              <a:stCxn id="3" idx="3"/>
              <a:endCxn id="13" idx="1"/>
            </p:cNvCxnSpPr>
            <p:nvPr/>
          </p:nvCxnSpPr>
          <p:spPr>
            <a:xfrm flipV="1">
              <a:off x="5513964" y="2298380"/>
              <a:ext cx="4455770" cy="56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D2D11D-3644-4125-95D5-5C89B2278E68}"/>
                </a:ext>
              </a:extLst>
            </p:cNvPr>
            <p:cNvCxnSpPr>
              <a:cxnSpLocks/>
              <a:stCxn id="16" idx="3"/>
              <a:endCxn id="13" idx="1"/>
            </p:cNvCxnSpPr>
            <p:nvPr/>
          </p:nvCxnSpPr>
          <p:spPr>
            <a:xfrm flipV="1">
              <a:off x="5513964" y="2298380"/>
              <a:ext cx="4455770" cy="1452965"/>
            </a:xfrm>
            <a:prstGeom prst="bentConnector3">
              <a:avLst>
                <a:gd name="adj1" fmla="val 422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C29F1F2-1938-4685-9AAF-9A8A9D625EC2}"/>
                </a:ext>
              </a:extLst>
            </p:cNvPr>
            <p:cNvSpPr/>
            <p:nvPr/>
          </p:nvSpPr>
          <p:spPr>
            <a:xfrm>
              <a:off x="2394535" y="1974614"/>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32" name="Oval 31">
              <a:extLst>
                <a:ext uri="{FF2B5EF4-FFF2-40B4-BE49-F238E27FC236}">
                  <a16:creationId xmlns:a16="http://schemas.microsoft.com/office/drawing/2014/main" id="{C1D11E40-81EE-4D99-94DF-07CE3F2E0499}"/>
                </a:ext>
              </a:extLst>
            </p:cNvPr>
            <p:cNvSpPr/>
            <p:nvPr/>
          </p:nvSpPr>
          <p:spPr>
            <a:xfrm>
              <a:off x="2415865" y="3417777"/>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33" name="Oval 32">
              <a:extLst>
                <a:ext uri="{FF2B5EF4-FFF2-40B4-BE49-F238E27FC236}">
                  <a16:creationId xmlns:a16="http://schemas.microsoft.com/office/drawing/2014/main" id="{95683845-C46C-4F36-9E37-9C0EEF359796}"/>
                </a:ext>
              </a:extLst>
            </p:cNvPr>
            <p:cNvSpPr/>
            <p:nvPr/>
          </p:nvSpPr>
          <p:spPr>
            <a:xfrm>
              <a:off x="7921220" y="1965185"/>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cxnSp>
          <p:nvCxnSpPr>
            <p:cNvPr id="38" name="Straight Arrow Connector 24">
              <a:extLst>
                <a:ext uri="{FF2B5EF4-FFF2-40B4-BE49-F238E27FC236}">
                  <a16:creationId xmlns:a16="http://schemas.microsoft.com/office/drawing/2014/main" id="{218B65A4-EBF7-4838-B3C8-4C9BCD5292DE}"/>
                </a:ext>
              </a:extLst>
            </p:cNvPr>
            <p:cNvCxnSpPr>
              <a:cxnSpLocks/>
              <a:stCxn id="14" idx="2"/>
              <a:endCxn id="48" idx="3"/>
            </p:cNvCxnSpPr>
            <p:nvPr/>
          </p:nvCxnSpPr>
          <p:spPr>
            <a:xfrm rot="5400000" flipH="1">
              <a:off x="8593894" y="1338491"/>
              <a:ext cx="696402" cy="3246430"/>
            </a:xfrm>
            <a:prstGeom prst="bentConnector4">
              <a:avLst>
                <a:gd name="adj1" fmla="val -32826"/>
                <a:gd name="adj2" fmla="val 6858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D1BE1EF-1B1B-4A09-9674-0A134EA0D55D}"/>
                </a:ext>
              </a:extLst>
            </p:cNvPr>
            <p:cNvSpPr/>
            <p:nvPr/>
          </p:nvSpPr>
          <p:spPr>
            <a:xfrm>
              <a:off x="8799765" y="3167488"/>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48" name="Rectangle 47">
              <a:extLst>
                <a:ext uri="{FF2B5EF4-FFF2-40B4-BE49-F238E27FC236}">
                  <a16:creationId xmlns:a16="http://schemas.microsoft.com/office/drawing/2014/main" id="{C191FE59-B6F2-4F0E-883C-BCF055E1ADF4}"/>
                </a:ext>
              </a:extLst>
            </p:cNvPr>
            <p:cNvSpPr/>
            <p:nvPr/>
          </p:nvSpPr>
          <p:spPr>
            <a:xfrm>
              <a:off x="5996547" y="2433242"/>
              <a:ext cx="1322333" cy="3605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Registration</a:t>
              </a:r>
            </a:p>
          </p:txBody>
        </p:sp>
        <p:sp>
          <p:nvSpPr>
            <p:cNvPr id="54" name="Rectangle 53">
              <a:extLst>
                <a:ext uri="{FF2B5EF4-FFF2-40B4-BE49-F238E27FC236}">
                  <a16:creationId xmlns:a16="http://schemas.microsoft.com/office/drawing/2014/main" id="{4A510C4A-AB33-4E88-A06F-FDEFFD91AE05}"/>
                </a:ext>
              </a:extLst>
            </p:cNvPr>
            <p:cNvSpPr/>
            <p:nvPr/>
          </p:nvSpPr>
          <p:spPr>
            <a:xfrm>
              <a:off x="5996546" y="3474847"/>
              <a:ext cx="1322333" cy="1011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View and authenticate</a:t>
              </a:r>
            </a:p>
          </p:txBody>
        </p:sp>
        <p:cxnSp>
          <p:nvCxnSpPr>
            <p:cNvPr id="55" name="Straight Arrow Connector 24">
              <a:extLst>
                <a:ext uri="{FF2B5EF4-FFF2-40B4-BE49-F238E27FC236}">
                  <a16:creationId xmlns:a16="http://schemas.microsoft.com/office/drawing/2014/main" id="{03E1A0BE-54C2-41C0-AFC4-85DDBA21EAEB}"/>
                </a:ext>
              </a:extLst>
            </p:cNvPr>
            <p:cNvCxnSpPr>
              <a:cxnSpLocks/>
              <a:stCxn id="48" idx="2"/>
              <a:endCxn id="54" idx="0"/>
            </p:cNvCxnSpPr>
            <p:nvPr/>
          </p:nvCxnSpPr>
          <p:spPr>
            <a:xfrm flipH="1">
              <a:off x="6657713" y="2793768"/>
              <a:ext cx="1" cy="68107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BFD515A-F690-4144-A64B-7EE0CAABDDE3}"/>
                </a:ext>
              </a:extLst>
            </p:cNvPr>
            <p:cNvSpPr/>
            <p:nvPr/>
          </p:nvSpPr>
          <p:spPr>
            <a:xfrm>
              <a:off x="6691994" y="2970066"/>
              <a:ext cx="307730" cy="323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pic>
          <p:nvPicPr>
            <p:cNvPr id="73" name="Picture 72">
              <a:extLst>
                <a:ext uri="{FF2B5EF4-FFF2-40B4-BE49-F238E27FC236}">
                  <a16:creationId xmlns:a16="http://schemas.microsoft.com/office/drawing/2014/main" id="{B345C51E-F8D4-43FF-8712-EECFD6A971C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0749" y="950729"/>
              <a:ext cx="1630259" cy="559313"/>
            </a:xfrm>
            <a:prstGeom prst="rect">
              <a:avLst/>
            </a:prstGeom>
          </p:spPr>
        </p:pic>
      </p:grpSp>
    </p:spTree>
    <p:extLst>
      <p:ext uri="{BB962C8B-B14F-4D97-AF65-F5344CB8AC3E}">
        <p14:creationId xmlns:p14="http://schemas.microsoft.com/office/powerpoint/2010/main" val="19188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AC02-4C5E-BBA3-D636-9EC94CDEA8EC}"/>
              </a:ext>
            </a:extLst>
          </p:cNvPr>
          <p:cNvSpPr>
            <a:spLocks noGrp="1"/>
          </p:cNvSpPr>
          <p:nvPr>
            <p:ph type="title"/>
          </p:nvPr>
        </p:nvSpPr>
        <p:spPr/>
        <p:txBody>
          <a:bodyPr>
            <a:normAutofit fontScale="90000"/>
          </a:bodyPr>
          <a:lstStyle/>
          <a:p>
            <a:r>
              <a:rPr lang="en-IN" dirty="0"/>
              <a:t>Highlights of IBC</a:t>
            </a:r>
          </a:p>
        </p:txBody>
      </p:sp>
      <p:sp>
        <p:nvSpPr>
          <p:cNvPr id="3" name="Content Placeholder 2">
            <a:extLst>
              <a:ext uri="{FF2B5EF4-FFF2-40B4-BE49-F238E27FC236}">
                <a16:creationId xmlns:a16="http://schemas.microsoft.com/office/drawing/2014/main" id="{31235DCA-11E4-93F0-8751-487AE8E90DF7}"/>
              </a:ext>
            </a:extLst>
          </p:cNvPr>
          <p:cNvSpPr>
            <a:spLocks noGrp="1"/>
          </p:cNvSpPr>
          <p:nvPr>
            <p:ph idx="1"/>
          </p:nvPr>
        </p:nvSpPr>
        <p:spPr>
          <a:xfrm>
            <a:off x="490330" y="728870"/>
            <a:ext cx="11210603" cy="6308034"/>
          </a:xfrm>
        </p:spPr>
        <p:txBody>
          <a:bodyPr>
            <a:normAutofit/>
          </a:bodyPr>
          <a:lstStyle/>
          <a:p>
            <a:pPr lvl="0" algn="just"/>
            <a:r>
              <a:rPr lang="en-IN" dirty="0"/>
              <a:t>The Code brings a paradigm shift from </a:t>
            </a:r>
            <a:r>
              <a:rPr lang="en-IN" i="1" dirty="0"/>
              <a:t>“</a:t>
            </a:r>
            <a:r>
              <a:rPr lang="en-IN" b="1" i="1" u="sng" dirty="0"/>
              <a:t>Debtors in Possession</a:t>
            </a:r>
            <a:r>
              <a:rPr lang="en-IN" b="1" i="1" dirty="0"/>
              <a:t>”  </a:t>
            </a:r>
            <a:r>
              <a:rPr lang="en-IN" i="1" dirty="0"/>
              <a:t> </a:t>
            </a:r>
            <a:r>
              <a:rPr lang="en-IN" dirty="0"/>
              <a:t>to </a:t>
            </a:r>
            <a:r>
              <a:rPr lang="en-IN" b="1" dirty="0"/>
              <a:t>“</a:t>
            </a:r>
            <a:r>
              <a:rPr lang="en-IN" b="1" i="1" u="sng" dirty="0"/>
              <a:t>Creditors in Control</a:t>
            </a:r>
            <a:r>
              <a:rPr lang="en-IN" b="1" dirty="0"/>
              <a:t>”.</a:t>
            </a:r>
            <a:endParaRPr lang="en-IN" dirty="0"/>
          </a:p>
          <a:p>
            <a:pPr lvl="0" algn="just"/>
            <a:r>
              <a:rPr lang="en-IN" b="1" i="1" u="sng" dirty="0"/>
              <a:t>Insolvency Professional</a:t>
            </a:r>
            <a:r>
              <a:rPr lang="en-IN" b="1" i="1" dirty="0"/>
              <a:t> </a:t>
            </a:r>
            <a:r>
              <a:rPr lang="en-IN" dirty="0"/>
              <a:t>to take control of the Corporate Debtor.</a:t>
            </a:r>
          </a:p>
          <a:p>
            <a:pPr lvl="0" algn="just"/>
            <a:r>
              <a:rPr lang="en-IN" dirty="0"/>
              <a:t>Information Utility are proposed to address the issues pertaining to the </a:t>
            </a:r>
            <a:r>
              <a:rPr lang="en-IN" b="1" i="1" u="sng" dirty="0"/>
              <a:t>information asymmetry </a:t>
            </a:r>
            <a:r>
              <a:rPr lang="en-IN" dirty="0"/>
              <a:t>which are</a:t>
            </a:r>
            <a:r>
              <a:rPr lang="en-US" dirty="0"/>
              <a:t> a critical barrier to fair negotiations, or ensuring swiftness of the process.</a:t>
            </a:r>
            <a:endParaRPr lang="en-IN" dirty="0">
              <a:highlight>
                <a:srgbClr val="FFFF00"/>
              </a:highlight>
            </a:endParaRPr>
          </a:p>
          <a:p>
            <a:pPr lvl="0" algn="just"/>
            <a:r>
              <a:rPr lang="en-IN" b="1" i="1" u="sng" dirty="0"/>
              <a:t>Single Insolvency and Bankruptcy framework </a:t>
            </a:r>
            <a:r>
              <a:rPr lang="en-IN" dirty="0"/>
              <a:t>replaces / modifies / amends certain existing laws.</a:t>
            </a:r>
          </a:p>
          <a:p>
            <a:pPr lvl="0" algn="just"/>
            <a:r>
              <a:rPr lang="en-IN" b="1" i="1" u="sng" dirty="0"/>
              <a:t>Time Bound</a:t>
            </a:r>
            <a:r>
              <a:rPr lang="en-IN" b="1" i="1" dirty="0"/>
              <a:t> </a:t>
            </a:r>
            <a:r>
              <a:rPr lang="en-IN" dirty="0"/>
              <a:t>resolution process.</a:t>
            </a:r>
          </a:p>
          <a:p>
            <a:pPr lvl="0" algn="just"/>
            <a:r>
              <a:rPr lang="en-IN" dirty="0"/>
              <a:t>A clearly </a:t>
            </a:r>
            <a:r>
              <a:rPr lang="en-IN" b="1" i="1" u="sng" dirty="0"/>
              <a:t>defined distribution of recovery proceeds. </a:t>
            </a:r>
            <a:endParaRPr lang="en-IN" i="1" dirty="0"/>
          </a:p>
          <a:p>
            <a:pPr lvl="0" algn="just"/>
            <a:r>
              <a:rPr lang="en-IN" dirty="0"/>
              <a:t>Has </a:t>
            </a:r>
            <a:r>
              <a:rPr lang="en-IN" b="1" i="1" u="sng" dirty="0"/>
              <a:t>provision to deal with concealment</a:t>
            </a:r>
            <a:r>
              <a:rPr lang="en-IN" b="1" i="1" dirty="0"/>
              <a:t> </a:t>
            </a:r>
            <a:r>
              <a:rPr lang="en-IN" dirty="0"/>
              <a:t>fraud and/or manipulation leading to fine and/ or imprisonment.</a:t>
            </a:r>
          </a:p>
          <a:p>
            <a:pPr lvl="0" algn="just"/>
            <a:r>
              <a:rPr lang="en-IN" dirty="0"/>
              <a:t>Provide </a:t>
            </a:r>
            <a:r>
              <a:rPr lang="en-IN" b="1" i="1" u="sng" dirty="0"/>
              <a:t>confidence to Lenders and Investors</a:t>
            </a:r>
            <a:r>
              <a:rPr lang="en-IN" b="1" dirty="0"/>
              <a:t> </a:t>
            </a:r>
            <a:r>
              <a:rPr lang="en-IN" dirty="0"/>
              <a:t>in debt market. </a:t>
            </a:r>
          </a:p>
          <a:p>
            <a:endParaRPr lang="en-IN" dirty="0"/>
          </a:p>
        </p:txBody>
      </p:sp>
    </p:spTree>
    <p:extLst>
      <p:ext uri="{BB962C8B-B14F-4D97-AF65-F5344CB8AC3E}">
        <p14:creationId xmlns:p14="http://schemas.microsoft.com/office/powerpoint/2010/main" val="143045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68B3-05AC-281F-6C70-982971A651F8}"/>
              </a:ext>
            </a:extLst>
          </p:cNvPr>
          <p:cNvSpPr>
            <a:spLocks noGrp="1"/>
          </p:cNvSpPr>
          <p:nvPr>
            <p:ph type="title"/>
          </p:nvPr>
        </p:nvSpPr>
        <p:spPr/>
        <p:txBody>
          <a:bodyPr>
            <a:normAutofit fontScale="90000"/>
          </a:bodyPr>
          <a:lstStyle/>
          <a:p>
            <a:br>
              <a:rPr lang="en-IN" sz="4400" dirty="0">
                <a:sym typeface="Arial"/>
              </a:rPr>
            </a:br>
            <a:r>
              <a:rPr lang="en-IN" sz="4400" dirty="0">
                <a:sym typeface="Arial"/>
              </a:rPr>
              <a:t>IBC– Four Pillars</a:t>
            </a:r>
            <a:br>
              <a:rPr lang="en-IN" sz="4400" dirty="0">
                <a:sym typeface="Arial"/>
              </a:rPr>
            </a:br>
            <a:endParaRPr lang="en-IN" dirty="0"/>
          </a:p>
        </p:txBody>
      </p:sp>
      <p:pic>
        <p:nvPicPr>
          <p:cNvPr id="5" name="Picture 4">
            <a:extLst>
              <a:ext uri="{FF2B5EF4-FFF2-40B4-BE49-F238E27FC236}">
                <a16:creationId xmlns:a16="http://schemas.microsoft.com/office/drawing/2014/main" id="{35171D37-CDCA-1233-67E4-EC170712D1AD}"/>
              </a:ext>
            </a:extLst>
          </p:cNvPr>
          <p:cNvPicPr>
            <a:picLocks noChangeAspect="1"/>
          </p:cNvPicPr>
          <p:nvPr/>
        </p:nvPicPr>
        <p:blipFill rotWithShape="1">
          <a:blip r:embed="rId2"/>
          <a:srcRect l="15670" t="13774" r="14212" b="1740"/>
          <a:stretch/>
        </p:blipFill>
        <p:spPr>
          <a:xfrm>
            <a:off x="365913" y="603350"/>
            <a:ext cx="6705998" cy="4545145"/>
          </a:xfrm>
          <a:prstGeom prst="rect">
            <a:avLst/>
          </a:prstGeom>
        </p:spPr>
      </p:pic>
      <p:sp>
        <p:nvSpPr>
          <p:cNvPr id="4" name="TextBox 3">
            <a:extLst>
              <a:ext uri="{FF2B5EF4-FFF2-40B4-BE49-F238E27FC236}">
                <a16:creationId xmlns:a16="http://schemas.microsoft.com/office/drawing/2014/main" id="{AF1520FB-0240-9F25-D093-BCDA5E6895A9}"/>
              </a:ext>
            </a:extLst>
          </p:cNvPr>
          <p:cNvSpPr txBox="1"/>
          <p:nvPr/>
        </p:nvSpPr>
        <p:spPr>
          <a:xfrm>
            <a:off x="69010" y="5148495"/>
            <a:ext cx="9299275" cy="1200329"/>
          </a:xfrm>
          <a:prstGeom prst="rect">
            <a:avLst/>
          </a:prstGeom>
          <a:noFill/>
        </p:spPr>
        <p:txBody>
          <a:bodyPr wrap="square">
            <a:spAutoFit/>
          </a:bodyPr>
          <a:lstStyle/>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Adjudicating Authority - </a:t>
            </a:r>
            <a:r>
              <a:rPr lang="en-US" sz="1800" b="1" i="1" dirty="0">
                <a:latin typeface="Times New Roman" panose="02020603050405020304" pitchFamily="18" charset="0"/>
                <a:cs typeface="Times New Roman" panose="02020603050405020304" pitchFamily="18" charset="0"/>
              </a:rPr>
              <a:t>Specialized Tribunals</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Information Utility – </a:t>
            </a:r>
            <a:r>
              <a:rPr lang="en-US" sz="1800" b="1" i="1" dirty="0">
                <a:latin typeface="Times New Roman" panose="02020603050405020304" pitchFamily="18" charset="0"/>
                <a:cs typeface="Times New Roman" panose="02020603050405020304" pitchFamily="18" charset="0"/>
              </a:rPr>
              <a:t>Electronic Database of legal evidence</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Insolvency Professionals – </a:t>
            </a:r>
            <a:r>
              <a:rPr lang="en-US" sz="1800" b="1" i="1" dirty="0">
                <a:latin typeface="Times New Roman" panose="02020603050405020304" pitchFamily="18" charset="0"/>
                <a:cs typeface="Times New Roman" panose="02020603050405020304" pitchFamily="18" charset="0"/>
              </a:rPr>
              <a:t>Class of Regulated Professionals</a:t>
            </a:r>
          </a:p>
          <a:p>
            <a:pPr lvl="1"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Insolvency and Bankruptcy Board of India –</a:t>
            </a:r>
            <a:r>
              <a:rPr lang="en-US" sz="1800" b="1" i="1" dirty="0">
                <a:latin typeface="Times New Roman" panose="02020603050405020304" pitchFamily="18" charset="0"/>
                <a:cs typeface="Times New Roman" panose="02020603050405020304" pitchFamily="18" charset="0"/>
              </a:rPr>
              <a:t>Regulator of IU and IPs</a:t>
            </a:r>
          </a:p>
        </p:txBody>
      </p:sp>
      <p:sp>
        <p:nvSpPr>
          <p:cNvPr id="6" name="Rectangle: Rounded Corners 5">
            <a:extLst>
              <a:ext uri="{FF2B5EF4-FFF2-40B4-BE49-F238E27FC236}">
                <a16:creationId xmlns:a16="http://schemas.microsoft.com/office/drawing/2014/main" id="{E5001809-ED1A-490E-02DC-A20D2A9C9723}"/>
              </a:ext>
            </a:extLst>
          </p:cNvPr>
          <p:cNvSpPr/>
          <p:nvPr/>
        </p:nvSpPr>
        <p:spPr>
          <a:xfrm>
            <a:off x="7413765" y="5182891"/>
            <a:ext cx="4295955" cy="11315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accent5">
                    <a:lumMod val="50000"/>
                  </a:schemeClr>
                </a:solidFill>
              </a:rPr>
              <a:t>NeSL is India’s first and only </a:t>
            </a:r>
          </a:p>
          <a:p>
            <a:pPr algn="ctr"/>
            <a:r>
              <a:rPr lang="en-IN" dirty="0">
                <a:solidFill>
                  <a:schemeClr val="accent5">
                    <a:lumMod val="50000"/>
                  </a:schemeClr>
                </a:solidFill>
              </a:rPr>
              <a:t>Information Utility registered with IBBI</a:t>
            </a:r>
          </a:p>
        </p:txBody>
      </p:sp>
      <p:sp>
        <p:nvSpPr>
          <p:cNvPr id="7" name="Hexagon 6">
            <a:extLst>
              <a:ext uri="{FF2B5EF4-FFF2-40B4-BE49-F238E27FC236}">
                <a16:creationId xmlns:a16="http://schemas.microsoft.com/office/drawing/2014/main" id="{1C4DFA3E-A9D1-0C6D-AFF6-C54690B368A0}"/>
              </a:ext>
            </a:extLst>
          </p:cNvPr>
          <p:cNvSpPr/>
          <p:nvPr/>
        </p:nvSpPr>
        <p:spPr>
          <a:xfrm>
            <a:off x="7761742" y="2748825"/>
            <a:ext cx="1800000" cy="1800000"/>
          </a:xfrm>
          <a:prstGeom prst="hexag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21900" tIns="60933" rIns="121900" bIns="60933" anchor="ctr" anchorCtr="0">
            <a:noAutofit/>
          </a:bodyPr>
          <a:lstStyle/>
          <a:p>
            <a:pPr algn="ctr">
              <a:buSzPct val="25000"/>
            </a:pPr>
            <a:r>
              <a:rPr lang="en-IN" sz="1400" b="1" dirty="0">
                <a:solidFill>
                  <a:schemeClr val="bg1"/>
                </a:solidFill>
                <a:ea typeface="Calibri"/>
                <a:cs typeface="Calibri"/>
              </a:rPr>
              <a:t>Governance</a:t>
            </a:r>
          </a:p>
        </p:txBody>
      </p:sp>
      <p:sp>
        <p:nvSpPr>
          <p:cNvPr id="8" name="Hexagon 7">
            <a:extLst>
              <a:ext uri="{FF2B5EF4-FFF2-40B4-BE49-F238E27FC236}">
                <a16:creationId xmlns:a16="http://schemas.microsoft.com/office/drawing/2014/main" id="{8386900F-4996-7E8B-572A-822B385457C5}"/>
              </a:ext>
            </a:extLst>
          </p:cNvPr>
          <p:cNvSpPr/>
          <p:nvPr/>
        </p:nvSpPr>
        <p:spPr>
          <a:xfrm>
            <a:off x="9142152" y="1835261"/>
            <a:ext cx="1800000" cy="1800000"/>
          </a:xfrm>
          <a:prstGeom prst="hexago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21900" tIns="60933" rIns="121900" bIns="60933" anchor="ctr" anchorCtr="0">
            <a:noAutofit/>
          </a:bodyPr>
          <a:lstStyle/>
          <a:p>
            <a:pPr algn="ctr">
              <a:buSzPct val="25000"/>
            </a:pPr>
            <a:r>
              <a:rPr lang="en-IN" sz="1400" b="1" dirty="0">
                <a:solidFill>
                  <a:schemeClr val="bg1"/>
                </a:solidFill>
                <a:ea typeface="Calibri"/>
                <a:cs typeface="Calibri"/>
              </a:rPr>
              <a:t>Digital</a:t>
            </a:r>
          </a:p>
        </p:txBody>
      </p:sp>
      <p:sp>
        <p:nvSpPr>
          <p:cNvPr id="9" name="Hexagon 8">
            <a:extLst>
              <a:ext uri="{FF2B5EF4-FFF2-40B4-BE49-F238E27FC236}">
                <a16:creationId xmlns:a16="http://schemas.microsoft.com/office/drawing/2014/main" id="{4E11DF79-A25F-FC15-E63E-4B42F1EFA07B}"/>
              </a:ext>
            </a:extLst>
          </p:cNvPr>
          <p:cNvSpPr/>
          <p:nvPr/>
        </p:nvSpPr>
        <p:spPr>
          <a:xfrm>
            <a:off x="7761742" y="914429"/>
            <a:ext cx="1800000" cy="1800000"/>
          </a:xfrm>
          <a:prstGeom prst="hex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21900" tIns="60933" rIns="121900" bIns="60933" anchor="ctr" anchorCtr="0">
            <a:noAutofit/>
          </a:bodyPr>
          <a:lstStyle/>
          <a:p>
            <a:pPr algn="ctr">
              <a:buSzPct val="25000"/>
            </a:pPr>
            <a:r>
              <a:rPr lang="en-IN" sz="1400" b="1" dirty="0">
                <a:solidFill>
                  <a:schemeClr val="bg1"/>
                </a:solidFill>
                <a:ea typeface="Calibri"/>
                <a:cs typeface="Calibri"/>
              </a:rPr>
              <a:t>Time Bound</a:t>
            </a:r>
          </a:p>
        </p:txBody>
      </p:sp>
    </p:spTree>
    <p:extLst>
      <p:ext uri="{BB962C8B-B14F-4D97-AF65-F5344CB8AC3E}">
        <p14:creationId xmlns:p14="http://schemas.microsoft.com/office/powerpoint/2010/main" val="151619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Who can file for corporate insolvency resolution?</a:t>
            </a:r>
          </a:p>
        </p:txBody>
      </p:sp>
      <p:pic>
        <p:nvPicPr>
          <p:cNvPr id="4100" name="Picture 4" descr="Image result for loan giver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50" y="84691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16150" y="2800951"/>
            <a:ext cx="1440000" cy="1440000"/>
          </a:xfrm>
          <a:prstGeom prst="rect">
            <a:avLst/>
          </a:prstGeom>
        </p:spPr>
      </p:pic>
      <p:pic>
        <p:nvPicPr>
          <p:cNvPr id="9" name="Picture 8"/>
          <p:cNvPicPr>
            <a:picLocks noChangeAspect="1"/>
          </p:cNvPicPr>
          <p:nvPr/>
        </p:nvPicPr>
        <p:blipFill>
          <a:blip r:embed="rId4"/>
          <a:stretch>
            <a:fillRect/>
          </a:stretch>
        </p:blipFill>
        <p:spPr>
          <a:xfrm>
            <a:off x="816150" y="4754984"/>
            <a:ext cx="1440000" cy="1440000"/>
          </a:xfrm>
          <a:prstGeom prst="rect">
            <a:avLst/>
          </a:prstGeom>
        </p:spPr>
      </p:pic>
      <p:sp>
        <p:nvSpPr>
          <p:cNvPr id="10" name="TextBox 9"/>
          <p:cNvSpPr txBox="1"/>
          <p:nvPr/>
        </p:nvSpPr>
        <p:spPr>
          <a:xfrm>
            <a:off x="2685448" y="846918"/>
            <a:ext cx="4309000" cy="954107"/>
          </a:xfrm>
          <a:prstGeom prst="rect">
            <a:avLst/>
          </a:prstGeom>
          <a:noFill/>
        </p:spPr>
        <p:txBody>
          <a:bodyPr wrap="none" rtlCol="0">
            <a:spAutoFit/>
          </a:bodyPr>
          <a:lstStyle/>
          <a:p>
            <a:r>
              <a:rPr lang="en-IN" sz="3600" dirty="0"/>
              <a:t>Financial Creditor (FC)</a:t>
            </a:r>
          </a:p>
          <a:p>
            <a:r>
              <a:rPr lang="en-IN" sz="2000" dirty="0"/>
              <a:t>Under section 7</a:t>
            </a:r>
          </a:p>
        </p:txBody>
      </p:sp>
      <p:sp>
        <p:nvSpPr>
          <p:cNvPr id="12" name="TextBox 11"/>
          <p:cNvSpPr txBox="1"/>
          <p:nvPr/>
        </p:nvSpPr>
        <p:spPr>
          <a:xfrm>
            <a:off x="2685448" y="2800951"/>
            <a:ext cx="4974119" cy="1508105"/>
          </a:xfrm>
          <a:prstGeom prst="rect">
            <a:avLst/>
          </a:prstGeom>
          <a:noFill/>
        </p:spPr>
        <p:txBody>
          <a:bodyPr wrap="none" rtlCol="0">
            <a:spAutoFit/>
          </a:bodyPr>
          <a:lstStyle/>
          <a:p>
            <a:r>
              <a:rPr lang="en-IN" sz="3600" dirty="0"/>
              <a:t>Operational Creditor (OC)</a:t>
            </a:r>
          </a:p>
          <a:p>
            <a:r>
              <a:rPr lang="en-IN" sz="2000" dirty="0"/>
              <a:t> Under section 8 &amp; 9</a:t>
            </a:r>
          </a:p>
          <a:p>
            <a:endParaRPr lang="en-IN" sz="3600" dirty="0"/>
          </a:p>
        </p:txBody>
      </p:sp>
      <p:sp>
        <p:nvSpPr>
          <p:cNvPr id="13" name="TextBox 12"/>
          <p:cNvSpPr txBox="1"/>
          <p:nvPr/>
        </p:nvSpPr>
        <p:spPr>
          <a:xfrm>
            <a:off x="2801990" y="4754984"/>
            <a:ext cx="3721275" cy="1508105"/>
          </a:xfrm>
          <a:prstGeom prst="rect">
            <a:avLst/>
          </a:prstGeom>
          <a:noFill/>
        </p:spPr>
        <p:txBody>
          <a:bodyPr wrap="none" rtlCol="0">
            <a:spAutoFit/>
          </a:bodyPr>
          <a:lstStyle/>
          <a:p>
            <a:r>
              <a:rPr lang="en-IN" sz="3600" dirty="0"/>
              <a:t>Corporate Debtor </a:t>
            </a:r>
          </a:p>
          <a:p>
            <a:r>
              <a:rPr lang="en-IN" sz="2000" dirty="0"/>
              <a:t> Under section 10</a:t>
            </a:r>
          </a:p>
          <a:p>
            <a:endParaRPr lang="en-IN" sz="3600" dirty="0"/>
          </a:p>
        </p:txBody>
      </p:sp>
    </p:spTree>
    <p:extLst>
      <p:ext uri="{BB962C8B-B14F-4D97-AF65-F5344CB8AC3E}">
        <p14:creationId xmlns:p14="http://schemas.microsoft.com/office/powerpoint/2010/main" val="8334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2A68-0FDE-BC4F-CFEF-775A0B0FA9BC}"/>
              </a:ext>
            </a:extLst>
          </p:cNvPr>
          <p:cNvSpPr>
            <a:spLocks noGrp="1"/>
          </p:cNvSpPr>
          <p:nvPr>
            <p:ph type="title"/>
          </p:nvPr>
        </p:nvSpPr>
        <p:spPr/>
        <p:txBody>
          <a:bodyPr>
            <a:normAutofit fontScale="90000"/>
          </a:bodyPr>
          <a:lstStyle/>
          <a:p>
            <a:r>
              <a:rPr lang="en-IN" dirty="0"/>
              <a:t>CIRP cases</a:t>
            </a:r>
          </a:p>
        </p:txBody>
      </p:sp>
      <p:pic>
        <p:nvPicPr>
          <p:cNvPr id="4" name="Picture 3">
            <a:extLst>
              <a:ext uri="{FF2B5EF4-FFF2-40B4-BE49-F238E27FC236}">
                <a16:creationId xmlns:a16="http://schemas.microsoft.com/office/drawing/2014/main" id="{00000000-0008-0000-0200-000005000000}"/>
              </a:ext>
            </a:extLst>
          </p:cNvPr>
          <p:cNvPicPr>
            <a:picLocks noChangeAspect="1"/>
          </p:cNvPicPr>
          <p:nvPr/>
        </p:nvPicPr>
        <p:blipFill rotWithShape="1">
          <a:blip r:embed="rId2"/>
          <a:srcRect l="1487" t="4535" r="1326" b="5303"/>
          <a:stretch/>
        </p:blipFill>
        <p:spPr>
          <a:xfrm>
            <a:off x="355599" y="1176867"/>
            <a:ext cx="5585287" cy="4504265"/>
          </a:xfrm>
          <a:prstGeom prst="rect">
            <a:avLst/>
          </a:prstGeom>
        </p:spPr>
      </p:pic>
      <p:pic>
        <p:nvPicPr>
          <p:cNvPr id="5" name="Picture 4">
            <a:extLst>
              <a:ext uri="{FF2B5EF4-FFF2-40B4-BE49-F238E27FC236}">
                <a16:creationId xmlns:a16="http://schemas.microsoft.com/office/drawing/2014/main" id="{00000000-0008-0000-0200-000005040000}"/>
              </a:ext>
            </a:extLst>
          </p:cNvPr>
          <p:cNvPicPr>
            <a:picLocks noChangeAspect="1" noChangeArrowheads="1"/>
          </p:cNvPicPr>
          <p:nvPr/>
        </p:nvPicPr>
        <p:blipFill rotWithShape="1">
          <a:blip r:embed="rId3"/>
          <a:srcRect l="1197" t="4520" r="695" b="5613"/>
          <a:stretch/>
        </p:blipFill>
        <p:spPr bwMode="auto">
          <a:xfrm>
            <a:off x="6446519" y="1485899"/>
            <a:ext cx="5248658" cy="3886201"/>
          </a:xfrm>
          <a:prstGeom prst="rect">
            <a:avLst/>
          </a:prstGeom>
          <a:noFill/>
          <a:ln w="1">
            <a:noFill/>
            <a:miter lim="800000"/>
            <a:headEnd/>
            <a:tailEnd type="none" w="med" len="med"/>
          </a:ln>
          <a:effectLst/>
        </p:spPr>
      </p:pic>
      <p:sp>
        <p:nvSpPr>
          <p:cNvPr id="8" name="TextBox 7">
            <a:extLst>
              <a:ext uri="{FF2B5EF4-FFF2-40B4-BE49-F238E27FC236}">
                <a16:creationId xmlns:a16="http://schemas.microsoft.com/office/drawing/2014/main" id="{54FFF36D-8A94-6C19-ACFD-DE0AFBF7B66D}"/>
              </a:ext>
            </a:extLst>
          </p:cNvPr>
          <p:cNvSpPr txBox="1"/>
          <p:nvPr/>
        </p:nvSpPr>
        <p:spPr>
          <a:xfrm>
            <a:off x="355599" y="1206700"/>
            <a:ext cx="5130801" cy="369332"/>
          </a:xfrm>
          <a:prstGeom prst="rect">
            <a:avLst/>
          </a:prstGeom>
          <a:solidFill>
            <a:schemeClr val="accent5">
              <a:lumMod val="20000"/>
              <a:lumOff val="80000"/>
            </a:schemeClr>
          </a:solidFill>
        </p:spPr>
        <p:txBody>
          <a:bodyPr wrap="square">
            <a:spAutoFit/>
          </a:bodyPr>
          <a:lstStyle/>
          <a:p>
            <a:pPr algn="ctr"/>
            <a:r>
              <a:rPr lang="en-IN" sz="1800" b="1" i="1" dirty="0">
                <a:solidFill>
                  <a:srgbClr val="002060"/>
                </a:solidFill>
              </a:rPr>
              <a:t>CIRP Cases</a:t>
            </a:r>
          </a:p>
        </p:txBody>
      </p:sp>
      <p:sp>
        <p:nvSpPr>
          <p:cNvPr id="9" name="TextBox 8">
            <a:extLst>
              <a:ext uri="{FF2B5EF4-FFF2-40B4-BE49-F238E27FC236}">
                <a16:creationId xmlns:a16="http://schemas.microsoft.com/office/drawing/2014/main" id="{0E53C111-20B9-24A8-D0EF-589E836EF89B}"/>
              </a:ext>
            </a:extLst>
          </p:cNvPr>
          <p:cNvSpPr txBox="1"/>
          <p:nvPr/>
        </p:nvSpPr>
        <p:spPr>
          <a:xfrm>
            <a:off x="6446519" y="1206700"/>
            <a:ext cx="5130801" cy="369332"/>
          </a:xfrm>
          <a:prstGeom prst="rect">
            <a:avLst/>
          </a:prstGeom>
          <a:solidFill>
            <a:schemeClr val="accent5">
              <a:lumMod val="20000"/>
              <a:lumOff val="80000"/>
            </a:schemeClr>
          </a:solidFill>
        </p:spPr>
        <p:txBody>
          <a:bodyPr wrap="square">
            <a:spAutoFit/>
          </a:bodyPr>
          <a:lstStyle/>
          <a:p>
            <a:pPr algn="ctr"/>
            <a:r>
              <a:rPr lang="en-IN" sz="1800" b="1" i="1" dirty="0">
                <a:solidFill>
                  <a:srgbClr val="002060"/>
                </a:solidFill>
              </a:rPr>
              <a:t>Mode of closure of CIRP Cases</a:t>
            </a:r>
          </a:p>
        </p:txBody>
      </p:sp>
      <p:sp>
        <p:nvSpPr>
          <p:cNvPr id="10" name="TextBox 9">
            <a:extLst>
              <a:ext uri="{FF2B5EF4-FFF2-40B4-BE49-F238E27FC236}">
                <a16:creationId xmlns:a16="http://schemas.microsoft.com/office/drawing/2014/main" id="{032E1048-8974-7E22-6F54-8CE77AC42769}"/>
              </a:ext>
            </a:extLst>
          </p:cNvPr>
          <p:cNvSpPr txBox="1"/>
          <p:nvPr/>
        </p:nvSpPr>
        <p:spPr>
          <a:xfrm>
            <a:off x="0" y="531388"/>
            <a:ext cx="8255000" cy="830997"/>
          </a:xfrm>
          <a:prstGeom prst="rect">
            <a:avLst/>
          </a:prstGeom>
          <a:noFill/>
        </p:spPr>
        <p:txBody>
          <a:bodyPr wrap="square">
            <a:spAutoFit/>
          </a:bodyPr>
          <a:lstStyle/>
          <a:p>
            <a:r>
              <a:rPr lang="en-IN" sz="2400" b="1" i="1" dirty="0">
                <a:solidFill>
                  <a:srgbClr val="002060"/>
                </a:solidFill>
              </a:rPr>
              <a:t>(as on Mar 2022)</a:t>
            </a:r>
          </a:p>
          <a:p>
            <a:endParaRPr lang="en-IN" sz="2400" b="1" i="1" dirty="0">
              <a:solidFill>
                <a:srgbClr val="002060"/>
              </a:solidFill>
            </a:endParaRPr>
          </a:p>
        </p:txBody>
      </p:sp>
    </p:spTree>
    <p:extLst>
      <p:ext uri="{BB962C8B-B14F-4D97-AF65-F5344CB8AC3E}">
        <p14:creationId xmlns:p14="http://schemas.microsoft.com/office/powerpoint/2010/main" val="378901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2A68-0FDE-BC4F-CFEF-775A0B0FA9BC}"/>
              </a:ext>
            </a:extLst>
          </p:cNvPr>
          <p:cNvSpPr>
            <a:spLocks noGrp="1"/>
          </p:cNvSpPr>
          <p:nvPr>
            <p:ph type="title"/>
          </p:nvPr>
        </p:nvSpPr>
        <p:spPr/>
        <p:txBody>
          <a:bodyPr>
            <a:normAutofit fontScale="90000"/>
          </a:bodyPr>
          <a:lstStyle/>
          <a:p>
            <a:r>
              <a:rPr lang="en-IN" dirty="0"/>
              <a:t>CIRP cases</a:t>
            </a:r>
          </a:p>
        </p:txBody>
      </p:sp>
      <p:pic>
        <p:nvPicPr>
          <p:cNvPr id="3" name="Picture 2">
            <a:extLst>
              <a:ext uri="{FF2B5EF4-FFF2-40B4-BE49-F238E27FC236}">
                <a16:creationId xmlns:a16="http://schemas.microsoft.com/office/drawing/2014/main" id="{00000000-0008-0000-0400-0000010C0000}"/>
              </a:ext>
            </a:extLst>
          </p:cNvPr>
          <p:cNvPicPr>
            <a:picLocks noChangeAspect="1" noChangeArrowheads="1"/>
          </p:cNvPicPr>
          <p:nvPr/>
        </p:nvPicPr>
        <p:blipFill rotWithShape="1">
          <a:blip r:embed="rId2"/>
          <a:srcRect l="2631" t="12839" r="906" b="2703"/>
          <a:stretch/>
        </p:blipFill>
        <p:spPr bwMode="auto">
          <a:xfrm>
            <a:off x="982133" y="1830115"/>
            <a:ext cx="9351251" cy="4883952"/>
          </a:xfrm>
          <a:prstGeom prst="rect">
            <a:avLst/>
          </a:prstGeom>
          <a:noFill/>
          <a:ln w="1">
            <a:noFill/>
            <a:miter lim="800000"/>
            <a:headEnd/>
            <a:tailEnd type="none" w="med" len="med"/>
          </a:ln>
          <a:effectLst/>
        </p:spPr>
      </p:pic>
      <p:sp>
        <p:nvSpPr>
          <p:cNvPr id="7" name="TextBox 6">
            <a:extLst>
              <a:ext uri="{FF2B5EF4-FFF2-40B4-BE49-F238E27FC236}">
                <a16:creationId xmlns:a16="http://schemas.microsoft.com/office/drawing/2014/main" id="{1F284E97-8281-D756-02DD-9F7FBF7F8F77}"/>
              </a:ext>
            </a:extLst>
          </p:cNvPr>
          <p:cNvSpPr txBox="1"/>
          <p:nvPr/>
        </p:nvSpPr>
        <p:spPr>
          <a:xfrm>
            <a:off x="0" y="531388"/>
            <a:ext cx="8255000" cy="830997"/>
          </a:xfrm>
          <a:prstGeom prst="rect">
            <a:avLst/>
          </a:prstGeom>
          <a:noFill/>
        </p:spPr>
        <p:txBody>
          <a:bodyPr wrap="square">
            <a:spAutoFit/>
          </a:bodyPr>
          <a:lstStyle/>
          <a:p>
            <a:r>
              <a:rPr lang="en-IN" sz="2400" b="1" i="1" dirty="0">
                <a:solidFill>
                  <a:srgbClr val="002060"/>
                </a:solidFill>
              </a:rPr>
              <a:t>(as on Mar 2022)</a:t>
            </a:r>
          </a:p>
          <a:p>
            <a:endParaRPr lang="en-IN" sz="2400" b="1" i="1" dirty="0">
              <a:solidFill>
                <a:srgbClr val="002060"/>
              </a:solidFill>
            </a:endParaRPr>
          </a:p>
        </p:txBody>
      </p:sp>
      <p:sp>
        <p:nvSpPr>
          <p:cNvPr id="9" name="TextBox 8">
            <a:extLst>
              <a:ext uri="{FF2B5EF4-FFF2-40B4-BE49-F238E27FC236}">
                <a16:creationId xmlns:a16="http://schemas.microsoft.com/office/drawing/2014/main" id="{65C47274-26B3-78AF-CE2C-C104F119A5E8}"/>
              </a:ext>
            </a:extLst>
          </p:cNvPr>
          <p:cNvSpPr txBox="1"/>
          <p:nvPr/>
        </p:nvSpPr>
        <p:spPr>
          <a:xfrm>
            <a:off x="2764367" y="1362385"/>
            <a:ext cx="6206066" cy="369332"/>
          </a:xfrm>
          <a:prstGeom prst="rect">
            <a:avLst/>
          </a:prstGeom>
          <a:solidFill>
            <a:schemeClr val="accent5">
              <a:lumMod val="20000"/>
              <a:lumOff val="80000"/>
            </a:schemeClr>
          </a:solidFill>
        </p:spPr>
        <p:txBody>
          <a:bodyPr wrap="square">
            <a:spAutoFit/>
          </a:bodyPr>
          <a:lstStyle/>
          <a:p>
            <a:r>
              <a:rPr lang="en-IN" sz="1800" b="1" i="1" dirty="0">
                <a:solidFill>
                  <a:srgbClr val="002060"/>
                </a:solidFill>
              </a:rPr>
              <a:t>Stakeholder-wise Distribution and Trends of Initiation of CIRPs</a:t>
            </a:r>
          </a:p>
        </p:txBody>
      </p:sp>
    </p:spTree>
    <p:extLst>
      <p:ext uri="{BB962C8B-B14F-4D97-AF65-F5344CB8AC3E}">
        <p14:creationId xmlns:p14="http://schemas.microsoft.com/office/powerpoint/2010/main" val="206667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3917</TotalTime>
  <Words>3272</Words>
  <Application>Microsoft Office PowerPoint</Application>
  <PresentationFormat>Widescreen</PresentationFormat>
  <Paragraphs>429</Paragraphs>
  <Slides>42</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Arial</vt:lpstr>
      <vt:lpstr>Brush Script MT</vt:lpstr>
      <vt:lpstr>Calibri</vt:lpstr>
      <vt:lpstr>Calibri Light</vt:lpstr>
      <vt:lpstr>Courgette</vt:lpstr>
      <vt:lpstr>Courier New</vt:lpstr>
      <vt:lpstr>Helvetica</vt:lpstr>
      <vt:lpstr>Lato Light</vt:lpstr>
      <vt:lpstr>Palatino Linotype</vt:lpstr>
      <vt:lpstr>Poppins</vt:lpstr>
      <vt:lpstr>Segoe UI</vt:lpstr>
      <vt:lpstr>Times New Roman</vt:lpstr>
      <vt:lpstr>Wingdings</vt:lpstr>
      <vt:lpstr>Office Theme</vt:lpstr>
      <vt:lpstr>1_Office Theme</vt:lpstr>
      <vt:lpstr>PowerPoint Presentation</vt:lpstr>
      <vt:lpstr>PowerPoint Presentation</vt:lpstr>
      <vt:lpstr>IBC: From Hopeless End to Endless Hope</vt:lpstr>
      <vt:lpstr>Strategy of the IBC</vt:lpstr>
      <vt:lpstr>Highlights of IBC</vt:lpstr>
      <vt:lpstr> IBC– Four Pillars </vt:lpstr>
      <vt:lpstr>Who can file for corporate insolvency resolution?</vt:lpstr>
      <vt:lpstr>CIRP cases</vt:lpstr>
      <vt:lpstr>CIRP cases</vt:lpstr>
      <vt:lpstr>CIRP cases</vt:lpstr>
      <vt:lpstr>The Code in Work</vt:lpstr>
      <vt:lpstr>Voluntary Liquidations</vt:lpstr>
      <vt:lpstr>National E-Governance Services Ltd</vt:lpstr>
      <vt:lpstr>NeSL - Alerts and Reports</vt:lpstr>
      <vt:lpstr>Obligations of information utility.</vt:lpstr>
      <vt:lpstr>Obligations of information utility (Cont.)</vt:lpstr>
      <vt:lpstr>Procedure for submission of financial information</vt:lpstr>
      <vt:lpstr>Initiation of CIRP by financial creditors</vt:lpstr>
      <vt:lpstr>Regulation 20 (1A) of IBBI (IU) Regulations</vt:lpstr>
      <vt:lpstr>Regulation 21 of IBBI (IU) Regulations</vt:lpstr>
      <vt:lpstr>Status of authentication of information of default</vt:lpstr>
      <vt:lpstr>Regulation 21 (4) of IBBI (IU) Regulations</vt:lpstr>
      <vt:lpstr>NCLAT JUDGEMENT</vt:lpstr>
      <vt:lpstr>Auditor access</vt:lpstr>
      <vt:lpstr>Next big things</vt:lpstr>
      <vt:lpstr>PowerPoint Presentation</vt:lpstr>
      <vt:lpstr>PowerPoint Presentation</vt:lpstr>
      <vt:lpstr>PowerPoint Presentation</vt:lpstr>
      <vt:lpstr>PowerPoint Presentation</vt:lpstr>
      <vt:lpstr>PowerPoint Presentation</vt:lpstr>
      <vt:lpstr>Key Features of eBG Through NeSL</vt:lpstr>
      <vt:lpstr>Vision 2025</vt:lpstr>
      <vt:lpstr>Vision 2025</vt:lpstr>
      <vt:lpstr>Vision 2025</vt:lpstr>
      <vt:lpstr>Vision 2025</vt:lpstr>
      <vt:lpstr>PowerPoint Presentation</vt:lpstr>
      <vt:lpstr>PowerPoint Presentation</vt:lpstr>
      <vt:lpstr>Waterfall </vt:lpstr>
      <vt:lpstr>IBC balances interests of all stakeholders</vt:lpstr>
      <vt:lpstr>Statutory Provisions for IU</vt:lpstr>
      <vt:lpstr>IU as repository of contract evidence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Eshan Jaipuriar</dc:creator>
  <cp:lastModifiedBy>MD &amp; CEO (NeSL)</cp:lastModifiedBy>
  <cp:revision>43</cp:revision>
  <cp:lastPrinted>2022-09-09T07:23:56Z</cp:lastPrinted>
  <dcterms:created xsi:type="dcterms:W3CDTF">2022-08-06T04:33:32Z</dcterms:created>
  <dcterms:modified xsi:type="dcterms:W3CDTF">2022-09-09T07:30:45Z</dcterms:modified>
</cp:coreProperties>
</file>