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257" r:id="rId3"/>
    <p:sldId id="258" r:id="rId4"/>
    <p:sldId id="259" r:id="rId5"/>
    <p:sldId id="322" r:id="rId6"/>
    <p:sldId id="260" r:id="rId7"/>
    <p:sldId id="332" r:id="rId8"/>
    <p:sldId id="333" r:id="rId9"/>
    <p:sldId id="334" r:id="rId10"/>
    <p:sldId id="338" r:id="rId11"/>
    <p:sldId id="339" r:id="rId12"/>
    <p:sldId id="340" r:id="rId13"/>
    <p:sldId id="341" r:id="rId14"/>
    <p:sldId id="342" r:id="rId15"/>
    <p:sldId id="335" r:id="rId16"/>
    <p:sldId id="344" r:id="rId17"/>
    <p:sldId id="337" r:id="rId18"/>
    <p:sldId id="336" r:id="rId19"/>
    <p:sldId id="343" r:id="rId20"/>
    <p:sldId id="261" r:id="rId21"/>
    <p:sldId id="265" r:id="rId22"/>
    <p:sldId id="327" r:id="rId23"/>
    <p:sldId id="321" r:id="rId24"/>
    <p:sldId id="325" r:id="rId25"/>
    <p:sldId id="326" r:id="rId26"/>
    <p:sldId id="345" r:id="rId27"/>
    <p:sldId id="262" r:id="rId28"/>
    <p:sldId id="263" r:id="rId29"/>
    <p:sldId id="264" r:id="rId30"/>
    <p:sldId id="271" r:id="rId31"/>
    <p:sldId id="273" r:id="rId32"/>
    <p:sldId id="272" r:id="rId33"/>
    <p:sldId id="274" r:id="rId34"/>
    <p:sldId id="328" r:id="rId35"/>
    <p:sldId id="275" r:id="rId36"/>
    <p:sldId id="276" r:id="rId37"/>
    <p:sldId id="279" r:id="rId38"/>
    <p:sldId id="277" r:id="rId39"/>
    <p:sldId id="278" r:id="rId40"/>
    <p:sldId id="280" r:id="rId41"/>
    <p:sldId id="282" r:id="rId42"/>
    <p:sldId id="283" r:id="rId43"/>
    <p:sldId id="284" r:id="rId44"/>
    <p:sldId id="281" r:id="rId45"/>
    <p:sldId id="285" r:id="rId46"/>
    <p:sldId id="286" r:id="rId47"/>
    <p:sldId id="287" r:id="rId48"/>
    <p:sldId id="329" r:id="rId49"/>
    <p:sldId id="330" r:id="rId50"/>
    <p:sldId id="288" r:id="rId51"/>
    <p:sldId id="289" r:id="rId52"/>
    <p:sldId id="290" r:id="rId53"/>
    <p:sldId id="291" r:id="rId54"/>
    <p:sldId id="319" r:id="rId55"/>
    <p:sldId id="331" r:id="rId56"/>
    <p:sldId id="293" r:id="rId57"/>
    <p:sldId id="294" r:id="rId58"/>
    <p:sldId id="295" r:id="rId59"/>
    <p:sldId id="296" r:id="rId60"/>
    <p:sldId id="297" r:id="rId61"/>
    <p:sldId id="298" r:id="rId62"/>
    <p:sldId id="299" r:id="rId63"/>
    <p:sldId id="301" r:id="rId64"/>
    <p:sldId id="300" r:id="rId65"/>
    <p:sldId id="302" r:id="rId66"/>
    <p:sldId id="303" r:id="rId67"/>
    <p:sldId id="304" r:id="rId68"/>
    <p:sldId id="305" r:id="rId69"/>
    <p:sldId id="306" r:id="rId70"/>
    <p:sldId id="308" r:id="rId71"/>
    <p:sldId id="307" r:id="rId72"/>
    <p:sldId id="309" r:id="rId73"/>
    <p:sldId id="310" r:id="rId74"/>
    <p:sldId id="311" r:id="rId75"/>
    <p:sldId id="312" r:id="rId76"/>
    <p:sldId id="313" r:id="rId77"/>
    <p:sldId id="314" r:id="rId78"/>
    <p:sldId id="315" r:id="rId79"/>
    <p:sldId id="316" r:id="rId80"/>
    <p:sldId id="317" r:id="rId81"/>
    <p:sldId id="318"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7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C368D6-7D49-441C-8108-A19064EFCD40}" type="datetimeFigureOut">
              <a:rPr lang="en-IN" smtClean="0"/>
              <a:t>24-07-2020</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4AB9A-71B6-430E-92CB-1D5357E22568}" type="slidenum">
              <a:rPr lang="en-IN" smtClean="0"/>
              <a:t>‹#›</a:t>
            </a:fld>
            <a:endParaRPr lang="en-IN"/>
          </a:p>
        </p:txBody>
      </p:sp>
    </p:spTree>
    <p:extLst>
      <p:ext uri="{BB962C8B-B14F-4D97-AF65-F5344CB8AC3E}">
        <p14:creationId xmlns:p14="http://schemas.microsoft.com/office/powerpoint/2010/main" val="3732001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EDCE0968-4E61-4BF2-87A1-3085DFC4A8DD}" type="slidenum">
              <a:rPr lang="en-IN" altLang="en-US" smtClean="0"/>
              <a:pPr/>
              <a:t>80</a:t>
            </a:fld>
            <a:endParaRPr lang="en-IN" altLang="en-US"/>
          </a:p>
        </p:txBody>
      </p:sp>
      <p:sp>
        <p:nvSpPr>
          <p:cNvPr id="18435" name="Rectangle 2"/>
          <p:cNvSpPr>
            <a:spLocks noGrp="1" noRot="1" noChangeAspect="1" noChangeArrowheads="1" noTextEdit="1"/>
          </p:cNvSpPr>
          <p:nvPr>
            <p:ph type="sldImg"/>
          </p:nvPr>
        </p:nvSpPr>
        <p:spPr>
          <a:xfrm>
            <a:off x="381000" y="685800"/>
            <a:ext cx="6096000" cy="3429000"/>
          </a:xfrm>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tLang="en-US"/>
              <a:t>V. Raghuraman</a:t>
            </a:r>
          </a:p>
        </p:txBody>
      </p:sp>
      <p:sp>
        <p:nvSpPr>
          <p:cNvPr id="19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96D393C-1D46-4FE9-9B44-DADA4A52F56B}" type="slidenum">
              <a:rPr lang="en-US" altLang="en-US" smtClean="0"/>
              <a:pPr/>
              <a:t>81</a:t>
            </a:fld>
            <a:endParaRPr lang="en-US" altLang="en-US"/>
          </a:p>
        </p:txBody>
      </p:sp>
      <p:sp>
        <p:nvSpPr>
          <p:cNvPr id="19460" name="Rectangle 2"/>
          <p:cNvSpPr>
            <a:spLocks noGrp="1" noRot="1" noChangeAspect="1" noChangeArrowheads="1" noTextEdit="1"/>
          </p:cNvSpPr>
          <p:nvPr>
            <p:ph type="sldImg"/>
          </p:nvPr>
        </p:nvSpPr>
        <p:spPr>
          <a:xfrm>
            <a:off x="382588" y="685800"/>
            <a:ext cx="6096000" cy="3429000"/>
          </a:xfrm>
          <a:ln/>
        </p:spPr>
      </p:sp>
      <p:sp>
        <p:nvSpPr>
          <p:cNvPr id="19461"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7/24/2020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6EAD33-C5DD-4FAE-B20B-2707A6A92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F7C8AC-27FC-4265-A113-E7CDA1AAD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 name="Title 1"/>
          <p:cNvSpPr>
            <a:spLocks noGrp="1"/>
          </p:cNvSpPr>
          <p:nvPr>
            <p:ph type="ctrTitle"/>
          </p:nvPr>
        </p:nvSpPr>
        <p:spPr>
          <a:xfrm>
            <a:off x="804672" y="1191796"/>
            <a:ext cx="10021446" cy="2976344"/>
          </a:xfrm>
        </p:spPr>
        <p:txBody>
          <a:bodyPr anchor="b">
            <a:normAutofit/>
          </a:bodyPr>
          <a:lstStyle/>
          <a:p>
            <a:pPr algn="l"/>
            <a:r>
              <a:rPr lang="en-US" sz="5200">
                <a:solidFill>
                  <a:schemeClr val="tx2"/>
                </a:solidFill>
              </a:rPr>
              <a:t>JDA – </a:t>
            </a:r>
            <a:br>
              <a:rPr lang="en-US" sz="5200">
                <a:solidFill>
                  <a:schemeClr val="tx2"/>
                </a:solidFill>
              </a:rPr>
            </a:br>
            <a:r>
              <a:rPr lang="en-US" sz="5200">
                <a:solidFill>
                  <a:schemeClr val="tx2"/>
                </a:solidFill>
              </a:rPr>
              <a:t>GST Issues and Implications on Developers and Owners</a:t>
            </a:r>
            <a:endParaRPr lang="en-IN" sz="5200">
              <a:solidFill>
                <a:schemeClr val="tx2"/>
              </a:solidFill>
            </a:endParaRPr>
          </a:p>
        </p:txBody>
      </p:sp>
      <p:sp>
        <p:nvSpPr>
          <p:cNvPr id="3" name="Subtitle 2"/>
          <p:cNvSpPr>
            <a:spLocks noGrp="1"/>
          </p:cNvSpPr>
          <p:nvPr>
            <p:ph type="subTitle" idx="1"/>
          </p:nvPr>
        </p:nvSpPr>
        <p:spPr>
          <a:xfrm>
            <a:off x="804672" y="4365616"/>
            <a:ext cx="9416898" cy="1160063"/>
          </a:xfrm>
        </p:spPr>
        <p:txBody>
          <a:bodyPr anchor="ctr">
            <a:normAutofit/>
          </a:bodyPr>
          <a:lstStyle/>
          <a:p>
            <a:pPr algn="l"/>
            <a:r>
              <a:rPr lang="en-US">
                <a:solidFill>
                  <a:schemeClr val="tx2"/>
                </a:solidFill>
              </a:rPr>
              <a:t>V Raghuraman, Advocate</a:t>
            </a:r>
            <a:endParaRPr lang="en-IN">
              <a:solidFill>
                <a:schemeClr val="tx2"/>
              </a:solidFill>
            </a:endParaRPr>
          </a:p>
        </p:txBody>
      </p:sp>
      <p:grpSp>
        <p:nvGrpSpPr>
          <p:cNvPr id="12" name="Group 11">
            <a:extLst>
              <a:ext uri="{FF2B5EF4-FFF2-40B4-BE49-F238E27FC236}">
                <a16:creationId xmlns:a16="http://schemas.microsoft.com/office/drawing/2014/main" id="{A574C829-AF08-4CA3-A132-7BA0448975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40193"/>
            <a:ext cx="3860800" cy="2357750"/>
            <a:chOff x="6867015" y="-1"/>
            <a:chExt cx="5324985" cy="3251912"/>
          </a:xfrm>
          <a:solidFill>
            <a:schemeClr val="accent5">
              <a:alpha val="5000"/>
            </a:schemeClr>
          </a:solidFill>
        </p:grpSpPr>
        <p:sp>
          <p:nvSpPr>
            <p:cNvPr id="13" name="Freeform: Shape 12">
              <a:extLst>
                <a:ext uri="{FF2B5EF4-FFF2-40B4-BE49-F238E27FC236}">
                  <a16:creationId xmlns:a16="http://schemas.microsoft.com/office/drawing/2014/main" id="{86657EC0-FDE0-46ED-B690-5D6F39E7C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469DA12-6B55-4610-981D-8D39001A33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17A0838-B219-4FA5-9F2E-41DFEF1681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40A62EB-A3D1-42CD-900F-B95A32AD4C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1D3FC9CC-6461-481B-BB4C-19D576432F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76747" y="4683666"/>
            <a:ext cx="2514948" cy="2174333"/>
            <a:chOff x="-305" y="-4155"/>
            <a:chExt cx="2514948" cy="2174333"/>
          </a:xfrm>
        </p:grpSpPr>
        <p:sp>
          <p:nvSpPr>
            <p:cNvPr id="19" name="Freeform: Shape 18">
              <a:extLst>
                <a:ext uri="{FF2B5EF4-FFF2-40B4-BE49-F238E27FC236}">
                  <a16:creationId xmlns:a16="http://schemas.microsoft.com/office/drawing/2014/main" id="{3DC5B0F2-69AA-43F6-913D-55EE92A3A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7B71A70-289A-4951-A90D-BB2EBEAE57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6B120A3-330F-4099-9B8D-9196387AF1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780CC992-5DC7-4E9B-9A16-9FC4C1BE2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46363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10896600" cy="6248400"/>
          </a:xfrm>
        </p:spPr>
        <p:txBody>
          <a:bodyPr>
            <a:noAutofit/>
          </a:bodyPr>
          <a:lstStyle/>
          <a:p>
            <a:pPr algn="just">
              <a:buFont typeface="Wingdings" panose="05000000000000000000" pitchFamily="2" charset="2"/>
              <a:buChar char="Ø"/>
            </a:pPr>
            <a:r>
              <a:rPr lang="en-US" sz="2400" dirty="0" err="1"/>
              <a:t>Faqir</a:t>
            </a:r>
            <a:r>
              <a:rPr lang="en-US" sz="2400" dirty="0"/>
              <a:t> Chand Gulati Vs Uppal Agencies (P) Ltd (2008) 10 SCC 345: </a:t>
            </a:r>
          </a:p>
          <a:p>
            <a:pPr lvl="1" algn="just">
              <a:buFont typeface="Wingdings" panose="05000000000000000000" pitchFamily="2" charset="2"/>
              <a:buChar char="Ø"/>
            </a:pPr>
            <a:r>
              <a:rPr lang="en-US" sz="2000" dirty="0"/>
              <a:t>The landholder who gets some apartments may retain the same or may dispose of his share of apartments with corresponding undivided shares to others. The usual feature of these agreements is that the landholder will have no say or control in the construction. Nor will he have any say as to whom and at what cost the builder's share of apartments are to be dealt with or disposed of. His only right is to demand delivery of his share of constructed area in accordance with the specifications.</a:t>
            </a:r>
          </a:p>
          <a:p>
            <a:pPr lvl="1" algn="just">
              <a:buFont typeface="Wingdings" panose="05000000000000000000" pitchFamily="2" charset="2"/>
              <a:buChar char="Ø"/>
            </a:pPr>
            <a:r>
              <a:rPr lang="en-US" sz="2000" dirty="0"/>
              <a:t>New Horizons Ltd Vs Union of India [(1995) 1 SCC 478]: </a:t>
            </a:r>
          </a:p>
          <a:p>
            <a:pPr lvl="2" algn="just">
              <a:buFont typeface="Wingdings" panose="05000000000000000000" pitchFamily="2" charset="2"/>
              <a:buChar char="Ø"/>
            </a:pPr>
            <a:r>
              <a:rPr lang="en-US" sz="1600" dirty="0"/>
              <a:t>Joint venture connotes a legal entity in the nature of a partnership engaged in the joint undertaking of a particular transaction for mutual profit or an association of persons or companies jointly undertaking some commercial enterprise wherein all contribute assets and share risks. </a:t>
            </a:r>
          </a:p>
          <a:p>
            <a:pPr lvl="2" algn="just">
              <a:buFont typeface="Wingdings" panose="05000000000000000000" pitchFamily="2" charset="2"/>
              <a:buChar char="Ø"/>
            </a:pPr>
            <a:r>
              <a:rPr lang="en-US" sz="1600" dirty="0"/>
              <a:t>It requires a community of interest in the performance of the subject-matter, a right to direct and govern the policy in connection therewith, and duty, which may be altered by agreement, to share both in profit and losses.</a:t>
            </a:r>
          </a:p>
          <a:p>
            <a:pPr lvl="1" algn="just">
              <a:buFont typeface="Wingdings" panose="05000000000000000000" pitchFamily="2" charset="2"/>
              <a:buChar char="Ø"/>
            </a:pPr>
            <a:r>
              <a:rPr lang="en-US" sz="2000" dirty="0"/>
              <a:t>Joint ventures are, in general, governed by the same rules as partnerships. </a:t>
            </a:r>
          </a:p>
          <a:p>
            <a:pPr lvl="1" algn="just">
              <a:buFont typeface="Wingdings" panose="05000000000000000000" pitchFamily="2" charset="2"/>
              <a:buChar char="Ø"/>
            </a:pPr>
            <a:r>
              <a:rPr lang="en-US" sz="2000" dirty="0"/>
              <a:t>A joint venture is to be distinguished from a relationship of independent contractor, the latter being one who, exercising an independent employment, contracts to do work according to his own methods and without being subject to the control of his employer except as to the result of the work, while a joint venture is a special combination of two or more persons where, in some specific venture, a profit is jointly sought without any actual partnership or corporate designation</a:t>
            </a:r>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a:t>
            </a:r>
          </a:p>
        </p:txBody>
      </p:sp>
    </p:spTree>
    <p:extLst>
      <p:ext uri="{BB962C8B-B14F-4D97-AF65-F5344CB8AC3E}">
        <p14:creationId xmlns:p14="http://schemas.microsoft.com/office/powerpoint/2010/main" val="276885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10896600" cy="6248400"/>
          </a:xfrm>
        </p:spPr>
        <p:txBody>
          <a:bodyPr>
            <a:noAutofit/>
          </a:bodyPr>
          <a:lstStyle/>
          <a:p>
            <a:pPr algn="just">
              <a:buFont typeface="Wingdings" panose="05000000000000000000" pitchFamily="2" charset="2"/>
              <a:buChar char="Ø"/>
            </a:pPr>
            <a:r>
              <a:rPr lang="en-US" sz="2400" dirty="0" err="1"/>
              <a:t>Faqir</a:t>
            </a:r>
            <a:r>
              <a:rPr lang="en-US" sz="2400" dirty="0"/>
              <a:t> Chand Gulati Vs Uppal Agencies (P) Ltd (2008) 10 SCC 345: </a:t>
            </a:r>
          </a:p>
          <a:p>
            <a:pPr lvl="1" algn="just">
              <a:buFont typeface="Wingdings" panose="05000000000000000000" pitchFamily="2" charset="2"/>
              <a:buChar char="Ø"/>
            </a:pPr>
            <a:r>
              <a:rPr lang="en-US" sz="2000" dirty="0"/>
              <a:t>The landholder who gets some apartments may retain the same or may dispose of his share of apartments with corresponding undivided shares to others. The usual feature of these agreements is that the landholder will have no say or control in the construction. Nor will he have any say as to whom and at what cost the builder's share of apartments are to be dealt with or disposed of. His only right is to demand delivery of his share of constructed area in accordance with the specifications.</a:t>
            </a:r>
          </a:p>
          <a:p>
            <a:pPr lvl="1" algn="just">
              <a:buFont typeface="Wingdings" panose="05000000000000000000" pitchFamily="2" charset="2"/>
              <a:buChar char="Ø"/>
            </a:pPr>
            <a:r>
              <a:rPr lang="en-US" sz="2000" dirty="0"/>
              <a:t>New Horizons Ltd Vs Union of India [(1995) 1 SCC 478]: </a:t>
            </a:r>
          </a:p>
          <a:p>
            <a:pPr lvl="2" algn="just">
              <a:buFont typeface="Wingdings" panose="05000000000000000000" pitchFamily="2" charset="2"/>
              <a:buChar char="Ø"/>
            </a:pPr>
            <a:r>
              <a:rPr lang="en-US" sz="1600" dirty="0"/>
              <a:t>Joint venture connotes a legal entity in the nature of a partnership engaged in the joint undertaking of a particular transaction for mutual profit or an association of persons or companies jointly undertaking some commercial enterprise wherein all contribute assets and share risks. </a:t>
            </a:r>
          </a:p>
          <a:p>
            <a:pPr lvl="2" algn="just">
              <a:buFont typeface="Wingdings" panose="05000000000000000000" pitchFamily="2" charset="2"/>
              <a:buChar char="Ø"/>
            </a:pPr>
            <a:r>
              <a:rPr lang="en-US" sz="1600" dirty="0"/>
              <a:t>It requires a community of interest in the performance of the subject-matter, a right to direct and govern the policy in connection therewith, and duty, which may be altered by agreement, to share both in profit and losses.</a:t>
            </a:r>
          </a:p>
          <a:p>
            <a:pPr lvl="1" algn="just">
              <a:buFont typeface="Wingdings" panose="05000000000000000000" pitchFamily="2" charset="2"/>
              <a:buChar char="Ø"/>
            </a:pPr>
            <a:r>
              <a:rPr lang="en-US" sz="2000" dirty="0"/>
              <a:t>Joint ventures are, in general, governed by the same rules as partnerships. </a:t>
            </a:r>
          </a:p>
          <a:p>
            <a:pPr lvl="1" algn="just">
              <a:buFont typeface="Wingdings" panose="05000000000000000000" pitchFamily="2" charset="2"/>
              <a:buChar char="Ø"/>
            </a:pPr>
            <a:r>
              <a:rPr lang="en-US" sz="2000" dirty="0"/>
              <a:t>A joint venture is to be distinguished from a relationship of independent contractor, the latter being one who, exercising an independent employment, contracts to do work according to his own methods and without being subject to the control of his employer except as to the result of the work, while a joint venture is a special combination of two or more persons where, in some specific venture, a profit is jointly sought without any actual partnership or corporate designation</a:t>
            </a:r>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a:t>
            </a:r>
          </a:p>
        </p:txBody>
      </p:sp>
    </p:spTree>
    <p:extLst>
      <p:ext uri="{BB962C8B-B14F-4D97-AF65-F5344CB8AC3E}">
        <p14:creationId xmlns:p14="http://schemas.microsoft.com/office/powerpoint/2010/main" val="125148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10896600" cy="6248400"/>
          </a:xfrm>
        </p:spPr>
        <p:txBody>
          <a:bodyPr>
            <a:noAutofit/>
          </a:bodyPr>
          <a:lstStyle/>
          <a:p>
            <a:pPr algn="just">
              <a:buFont typeface="Wingdings" panose="05000000000000000000" pitchFamily="2" charset="2"/>
              <a:buChar char="Ø"/>
            </a:pPr>
            <a:r>
              <a:rPr lang="en-US" sz="2400" dirty="0" err="1"/>
              <a:t>Faqir</a:t>
            </a:r>
            <a:r>
              <a:rPr lang="en-US" sz="2400" dirty="0"/>
              <a:t> Chand Gulati Vs Uppal Agencies (P) Ltd (2008) 10 SCC 345: </a:t>
            </a:r>
          </a:p>
          <a:p>
            <a:pPr lvl="1" algn="just">
              <a:buFont typeface="Wingdings" panose="05000000000000000000" pitchFamily="2" charset="2"/>
              <a:buChar char="Ø"/>
            </a:pPr>
            <a:r>
              <a:rPr lang="en-US" sz="2000" dirty="0"/>
              <a:t>‘Joint venture’, a term used interchangeably and synonymous with ‘joint adventure’, or </a:t>
            </a:r>
            <a:r>
              <a:rPr lang="en-US" sz="2000" dirty="0" err="1"/>
              <a:t>coventure</a:t>
            </a:r>
            <a:r>
              <a:rPr lang="en-US" sz="2000" dirty="0"/>
              <a:t>, has been defined as a special combination of two or more persons wherein some specific venture for profit is jointly sought without any actual partnership or corporate designation, or as an association of two or more persons to carry out a single business enterprise for profit.</a:t>
            </a:r>
          </a:p>
          <a:p>
            <a:pPr lvl="1" algn="just">
              <a:buFont typeface="Wingdings" panose="05000000000000000000" pitchFamily="2" charset="2"/>
              <a:buChar char="Ø"/>
            </a:pPr>
            <a:r>
              <a:rPr lang="en-US" sz="2000" dirty="0"/>
              <a:t>Among the acts or conduct which are indicative of a joint venture, no single one of which is controlling in determining whether a joint venture exists, are: (1) joint ownership and control of property; (2) sharing of expenses, profits and losses, and having and exercising some voice in determining division of net earnings; (3) community of control over, and active participation in, management and direction of business enterprise; (4) intention of parties, express or implied; and (5) fixing of salaries by joint agreement.</a:t>
            </a:r>
          </a:p>
          <a:p>
            <a:pPr lvl="1" algn="just">
              <a:buFont typeface="Wingdings" panose="05000000000000000000" pitchFamily="2" charset="2"/>
              <a:buChar char="Ø"/>
            </a:pPr>
            <a:r>
              <a:rPr lang="en-US" sz="2000" dirty="0"/>
              <a:t>An agreement between the owner of a land and a builder, for construction of apartments and sale of those apartments so as to share the profits in a particular ratio may be a joint venture, if the agreement discloses an intent that both parties shall exercise joint control over the construction/development and be accountable to each other for their respective acts with reference to the project.</a:t>
            </a:r>
          </a:p>
          <a:p>
            <a:pPr lvl="1" algn="just">
              <a:buFont typeface="Wingdings" panose="05000000000000000000" pitchFamily="2" charset="2"/>
              <a:buChar char="Ø"/>
            </a:pPr>
            <a:endParaRPr lang="en-US" sz="2000" dirty="0"/>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a:t>
            </a:r>
          </a:p>
        </p:txBody>
      </p:sp>
    </p:spTree>
    <p:extLst>
      <p:ext uri="{BB962C8B-B14F-4D97-AF65-F5344CB8AC3E}">
        <p14:creationId xmlns:p14="http://schemas.microsoft.com/office/powerpoint/2010/main" val="654072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10896600" cy="6248400"/>
          </a:xfrm>
        </p:spPr>
        <p:txBody>
          <a:bodyPr>
            <a:noAutofit/>
          </a:bodyPr>
          <a:lstStyle/>
          <a:p>
            <a:pPr algn="just">
              <a:buFont typeface="Wingdings" panose="05000000000000000000" pitchFamily="2" charset="2"/>
              <a:buChar char="Ø"/>
            </a:pPr>
            <a:r>
              <a:rPr lang="en-US" sz="2400" dirty="0" err="1"/>
              <a:t>Faqir</a:t>
            </a:r>
            <a:r>
              <a:rPr lang="en-US" sz="2400" dirty="0"/>
              <a:t> Chand Gulati Vs Uppal Agencies (P) Ltd (2008) 10 SCC 345: </a:t>
            </a:r>
          </a:p>
          <a:p>
            <a:pPr lvl="1" algn="just">
              <a:buFont typeface="Wingdings" panose="05000000000000000000" pitchFamily="2" charset="2"/>
              <a:buChar char="Ø"/>
            </a:pPr>
            <a:r>
              <a:rPr lang="en-US" sz="2000" dirty="0"/>
              <a:t>The basic underlying purpose of the agreement is the construction of a house or an apartment (ground floor) in accordance with the specifications, by the builder for the owner, the consideration for such construction being the transfer of undivided share in land to the builder and grant of permission to the builder to construct two floors. Such agreement whether called as a “collaboration agreement” or a “joint venture agreement”, is not, however, a “joint venture”. </a:t>
            </a:r>
          </a:p>
          <a:p>
            <a:pPr lvl="1" algn="just">
              <a:buFont typeface="Wingdings" panose="05000000000000000000" pitchFamily="2" charset="2"/>
              <a:buChar char="Ø"/>
            </a:pPr>
            <a:r>
              <a:rPr lang="en-US" sz="2000" dirty="0"/>
              <a:t>There is a contract for construction of an apartment or house for the appellant, in accordance with the specifications and in terms of the contract. There is a consideration for such construction, flowing from the landowner to the builder (in the form of sale of an undivided share in the land and permission to construct and own the upper floors).</a:t>
            </a:r>
          </a:p>
          <a:p>
            <a:pPr lvl="1" algn="just">
              <a:buFont typeface="Wingdings" panose="05000000000000000000" pitchFamily="2" charset="2"/>
              <a:buChar char="Ø"/>
            </a:pPr>
            <a:r>
              <a:rPr lang="en-US" sz="2000" dirty="0"/>
              <a:t>To that extent, the landowner is a consumer, the builder is a service provider.</a:t>
            </a:r>
          </a:p>
          <a:p>
            <a:pPr lvl="1" algn="just">
              <a:buFont typeface="Wingdings" panose="05000000000000000000" pitchFamily="2" charset="2"/>
              <a:buChar char="Ø"/>
            </a:pPr>
            <a:r>
              <a:rPr lang="en-US" sz="2000" dirty="0"/>
              <a:t>In a true joint venture agreement between the landowner and another (whether a </a:t>
            </a:r>
            <a:r>
              <a:rPr lang="en-US" sz="2000" dirty="0" err="1"/>
              <a:t>recognised</a:t>
            </a:r>
            <a:r>
              <a:rPr lang="en-US" sz="2000" dirty="0"/>
              <a:t> builder or fund provider), the landowner is a true partner or co-adventurer in the venture where the landowner has a say or control in the construction and participates in the business and management of the joint venture, and has a share in the profit/loss of the venture. In such a case, the landowner is not a consumer nor is the other co-adventurer in the joint venture, a service provider. The landowner himself is responsible for the construction as a co-adventurer in the venture. But such true joint ventures are comparatively rare.</a:t>
            </a:r>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a:t>
            </a:r>
          </a:p>
        </p:txBody>
      </p:sp>
    </p:spTree>
    <p:extLst>
      <p:ext uri="{BB962C8B-B14F-4D97-AF65-F5344CB8AC3E}">
        <p14:creationId xmlns:p14="http://schemas.microsoft.com/office/powerpoint/2010/main" val="36551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10896600" cy="6248400"/>
          </a:xfrm>
        </p:spPr>
        <p:txBody>
          <a:bodyPr>
            <a:noAutofit/>
          </a:bodyPr>
          <a:lstStyle/>
          <a:p>
            <a:pPr algn="just">
              <a:buFont typeface="Wingdings" panose="05000000000000000000" pitchFamily="2" charset="2"/>
              <a:buChar char="Ø"/>
            </a:pPr>
            <a:r>
              <a:rPr lang="en-US" sz="2400" dirty="0" err="1"/>
              <a:t>Faqir</a:t>
            </a:r>
            <a:r>
              <a:rPr lang="en-US" sz="2400" dirty="0"/>
              <a:t> Chand Gulati Vs Uppal Agencies (P) Ltd (2008) 10 SCC 345: </a:t>
            </a:r>
          </a:p>
          <a:p>
            <a:pPr lvl="1" algn="just">
              <a:buFont typeface="Wingdings" panose="05000000000000000000" pitchFamily="2" charset="2"/>
              <a:buChar char="Ø"/>
            </a:pPr>
            <a:r>
              <a:rPr lang="en-US" sz="2000" dirty="0"/>
              <a:t>What is more prevalent are agreements of the nature found in this case, which are a hybrid agreement for construction for consideration and sale and are pseudo joint ventures. Normally a professional builder who develops properties of others is not interested in sharing the control and management of the business or the control over the construction with the landowners. </a:t>
            </a:r>
          </a:p>
          <a:p>
            <a:pPr lvl="1" algn="just">
              <a:buFont typeface="Wingdings" panose="05000000000000000000" pitchFamily="2" charset="2"/>
              <a:buChar char="Ø"/>
            </a:pPr>
            <a:r>
              <a:rPr lang="en-US" sz="2000" dirty="0"/>
              <a:t>Except assuring the landowner a certain constructed area and/or certain cash consideration, the builder ensures absolute control in himself, only assuring the quality of construction and compliance with the requirements of local and municipal laws, and undertaking to deliver the owners' constructed area of the building with all certificates, clearances and approvals to the landowner.</a:t>
            </a:r>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a:t>
            </a:r>
          </a:p>
        </p:txBody>
      </p:sp>
    </p:spTree>
    <p:extLst>
      <p:ext uri="{BB962C8B-B14F-4D97-AF65-F5344CB8AC3E}">
        <p14:creationId xmlns:p14="http://schemas.microsoft.com/office/powerpoint/2010/main" val="394799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515600" cy="6019800"/>
          </a:xfrm>
        </p:spPr>
        <p:txBody>
          <a:bodyPr>
            <a:noAutofit/>
          </a:bodyPr>
          <a:lstStyle/>
          <a:p>
            <a:pPr algn="just">
              <a:buFont typeface="Wingdings" panose="05000000000000000000" pitchFamily="2" charset="2"/>
              <a:buChar char="Ø"/>
            </a:pPr>
            <a:r>
              <a:rPr lang="en-US" sz="2400" dirty="0"/>
              <a:t>In the hands of Promoter/Developer: Under JDA transactions, the income accrues or arising to the developer in the form of consideration received on the sale of constructed property (only to the extent of developer’s share in the property) would be taxable as his ‘business income’.</a:t>
            </a:r>
          </a:p>
          <a:p>
            <a:pPr algn="just">
              <a:buFont typeface="Wingdings" panose="05000000000000000000" pitchFamily="2" charset="2"/>
              <a:buChar char="Ø"/>
            </a:pPr>
            <a:r>
              <a:rPr lang="en-US" sz="2400" dirty="0"/>
              <a:t>In the hands of Landowner: The income that accrues or arises to the landowner is on the ‘transfer of title of land or immovable property’. The income may be either in the form of consideration in money (i.e. revenue sharing model) or in the form of specified area in the constructed property. Such incomes would be chargeable under the heading ‘capital gain’.</a:t>
            </a:r>
          </a:p>
          <a:p>
            <a:pPr algn="just">
              <a:buFont typeface="Wingdings" panose="05000000000000000000" pitchFamily="2" charset="2"/>
              <a:buChar char="Ø"/>
            </a:pPr>
            <a:r>
              <a:rPr lang="en-US" sz="2400" dirty="0"/>
              <a:t>The expression ‘transfer’ is defined in section 2(47). Amongst other things, it includes section 2(47)(v) which says any transaction involving the allowing of the possession of any immovable property to be taken or retained in part performance of a contract of the nature referred to in section 53A of the Transfer of Property Act, 1882 </a:t>
            </a:r>
          </a:p>
          <a:p>
            <a:pPr algn="just">
              <a:buFont typeface="Wingdings" panose="05000000000000000000" pitchFamily="2" charset="2"/>
              <a:buChar char="Ø"/>
            </a:pPr>
            <a:endParaRPr lang="en-US" sz="1800" dirty="0"/>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 – Income Tax Act Perspective</a:t>
            </a:r>
          </a:p>
        </p:txBody>
      </p:sp>
    </p:spTree>
    <p:extLst>
      <p:ext uri="{BB962C8B-B14F-4D97-AF65-F5344CB8AC3E}">
        <p14:creationId xmlns:p14="http://schemas.microsoft.com/office/powerpoint/2010/main" val="4291160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515600" cy="6019800"/>
          </a:xfrm>
        </p:spPr>
        <p:txBody>
          <a:bodyPr>
            <a:noAutofit/>
          </a:bodyPr>
          <a:lstStyle/>
          <a:p>
            <a:pPr algn="just">
              <a:buFont typeface="Wingdings" panose="05000000000000000000" pitchFamily="2" charset="2"/>
              <a:buChar char="Ø"/>
            </a:pPr>
            <a:r>
              <a:rPr lang="en-US" sz="2400" dirty="0"/>
              <a:t>In order to settle the issue of taxability of landowner’s share on the date of Transfer, section 45(5A) was introduced by the Finance Act, 2017 </a:t>
            </a:r>
            <a:r>
              <a:rPr lang="en-US" sz="2400" dirty="0" err="1"/>
              <a:t>w.e.f</a:t>
            </a:r>
            <a:r>
              <a:rPr lang="en-US" sz="2400" dirty="0"/>
              <a:t> 01.04.2018. It provides for the taxation of capital gain arising to an Individual or HUF from transfer of land or building or both in respect of “specified agreements”. The chargeable event is the year in which the certificate of completion for the whole or part of the project is issued by the competent agreement.</a:t>
            </a:r>
          </a:p>
          <a:p>
            <a:pPr algn="just">
              <a:buFont typeface="Wingdings" panose="05000000000000000000" pitchFamily="2" charset="2"/>
              <a:buChar char="Ø"/>
            </a:pPr>
            <a:r>
              <a:rPr lang="en-US" sz="2400" dirty="0"/>
              <a:t>Explanation to section 45(5A) defines a ‘specified agreement”. It refers to a registered agreement in which a person owning land or building or both, agrees to allow another person to develop a real estate project on such land or building or both, in consideration of a share, being land or building or both in such project, whether with or without payment of part of the consideration in cash;</a:t>
            </a:r>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 – Income Tax Act Perspective</a:t>
            </a:r>
          </a:p>
        </p:txBody>
      </p:sp>
    </p:spTree>
    <p:extLst>
      <p:ext uri="{BB962C8B-B14F-4D97-AF65-F5344CB8AC3E}">
        <p14:creationId xmlns:p14="http://schemas.microsoft.com/office/powerpoint/2010/main" val="272806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1125200" cy="6019800"/>
          </a:xfrm>
        </p:spPr>
        <p:txBody>
          <a:bodyPr>
            <a:noAutofit/>
          </a:bodyPr>
          <a:lstStyle/>
          <a:p>
            <a:pPr algn="just">
              <a:buFont typeface="Wingdings" panose="05000000000000000000" pitchFamily="2" charset="2"/>
              <a:buChar char="Ø"/>
            </a:pPr>
            <a:r>
              <a:rPr lang="en-US" sz="2000" dirty="0" err="1"/>
              <a:t>Jasbir</a:t>
            </a:r>
            <a:r>
              <a:rPr lang="en-US" sz="2000" dirty="0"/>
              <a:t> Singh </a:t>
            </a:r>
            <a:r>
              <a:rPr lang="en-US" sz="2000" dirty="0" err="1"/>
              <a:t>Sarkaria</a:t>
            </a:r>
            <a:r>
              <a:rPr lang="en-US" sz="2000" dirty="0"/>
              <a:t>, In re [2007] 294 ITR 196 (AAR): </a:t>
            </a:r>
          </a:p>
          <a:p>
            <a:pPr lvl="1" algn="just">
              <a:buFont typeface="Wingdings" panose="05000000000000000000" pitchFamily="2" charset="2"/>
              <a:buChar char="Ø"/>
            </a:pPr>
            <a:r>
              <a:rPr lang="en-US" sz="2200" dirty="0"/>
              <a:t>On adopting the principle of purposive construction, it must be held that possession contemplated by clause (v) need not necessarily be sole and exclusive possession. </a:t>
            </a:r>
          </a:p>
          <a:p>
            <a:pPr lvl="1" algn="just">
              <a:buFont typeface="Wingdings" panose="05000000000000000000" pitchFamily="2" charset="2"/>
              <a:buChar char="Ø"/>
            </a:pPr>
            <a:r>
              <a:rPr lang="en-US" sz="2200" dirty="0"/>
              <a:t>So long as the transferee is, by virtue of the possession given, enabled to exercise general control over the property and to make use of it for the intended purpose, the mere fact that the owner has also the right to enter the property to oversee the development work or to ensure performance of the terms of agreement does not introduce any incompatibility.</a:t>
            </a:r>
          </a:p>
          <a:p>
            <a:pPr lvl="1" algn="just">
              <a:buFont typeface="Wingdings" panose="05000000000000000000" pitchFamily="2" charset="2"/>
              <a:buChar char="Ø"/>
            </a:pPr>
            <a:r>
              <a:rPr lang="en-US" sz="2200" dirty="0"/>
              <a:t>What is spoken to in clause (v) of section 2 (47) is the 'transaction' which involves allowing the possession to be taken. By means of such transaction, a transferee like a developer is allowed to undertake development work on the land by assuming general control over the property in part performance of the contract. </a:t>
            </a:r>
          </a:p>
          <a:p>
            <a:pPr lvl="1" algn="just">
              <a:buFont typeface="Wingdings" panose="05000000000000000000" pitchFamily="2" charset="2"/>
              <a:buChar char="Ø"/>
            </a:pPr>
            <a:r>
              <a:rPr lang="en-US" sz="2200" dirty="0"/>
              <a:t>The date of that transaction determines the date of transfer. The actual date of taking physical possession or the instances of possessory acts exercised is not very relevant. The ascertainment of such date, if called for, leads to complicated inquiries, which may frustrate the objective of the legislative provision. It is enough if the transferee has, by virtue of that transaction, a right to enter upon and exercise acts of possession effectively pursuant to the covenants in the contract. That tantamount to legal possession.</a:t>
            </a:r>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 – Income Tax Act Perspective</a:t>
            </a:r>
          </a:p>
        </p:txBody>
      </p:sp>
    </p:spTree>
    <p:extLst>
      <p:ext uri="{BB962C8B-B14F-4D97-AF65-F5344CB8AC3E}">
        <p14:creationId xmlns:p14="http://schemas.microsoft.com/office/powerpoint/2010/main" val="3900720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515600" cy="6019800"/>
          </a:xfrm>
        </p:spPr>
        <p:txBody>
          <a:bodyPr>
            <a:noAutofit/>
          </a:bodyPr>
          <a:lstStyle/>
          <a:p>
            <a:pPr algn="just">
              <a:buFont typeface="Wingdings" panose="05000000000000000000" pitchFamily="2" charset="2"/>
              <a:buChar char="Ø"/>
            </a:pPr>
            <a:r>
              <a:rPr lang="en-US" sz="2800" dirty="0"/>
              <a:t>C.S. Atwal vs CIT [2015] 59 taxmann.com 359 (P&amp;H): In the context of section 2(47)(v) of the Income Tax Act, 2017, the concept of possession to be defined is an enormous task to be precisely elaborated. "Possession" is a word of open texture. It is an abstract notion. It implies a right to enjoy which is attached to the right to property. It is not purely a legal concept but is a matter of fact. The issue of ownership depends on rule of law whereas possession is a question dependent upon fact without reference to law. To put it differently, ownership is strictly a legal concept and possession is both a legal and a non-legal or pre-legal concept. The test for determining whether any person is in possession of anything is to see whether it is under his general control. He should be actually holding, using and enjoying it, without interference on the part of others. </a:t>
            </a:r>
          </a:p>
          <a:p>
            <a:pPr marL="0" indent="0" algn="just">
              <a:buNone/>
            </a:pPr>
            <a:endParaRPr lang="en-US" sz="1600" dirty="0"/>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 – Income Tax Act Perspective</a:t>
            </a:r>
          </a:p>
        </p:txBody>
      </p:sp>
    </p:spTree>
    <p:extLst>
      <p:ext uri="{BB962C8B-B14F-4D97-AF65-F5344CB8AC3E}">
        <p14:creationId xmlns:p14="http://schemas.microsoft.com/office/powerpoint/2010/main" val="3666031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515600" cy="6019800"/>
          </a:xfrm>
        </p:spPr>
        <p:txBody>
          <a:bodyPr>
            <a:noAutofit/>
          </a:bodyPr>
          <a:lstStyle/>
          <a:p>
            <a:pPr marL="0" indent="0" algn="just">
              <a:buNone/>
            </a:pPr>
            <a:endParaRPr lang="en-US" sz="2200" dirty="0"/>
          </a:p>
          <a:p>
            <a:pPr algn="just">
              <a:buFont typeface="Wingdings" panose="05000000000000000000" pitchFamily="2" charset="2"/>
              <a:buChar char="Ø"/>
            </a:pPr>
            <a:r>
              <a:rPr lang="en-US" sz="2800" dirty="0"/>
              <a:t>Chaturbhuj </a:t>
            </a:r>
            <a:r>
              <a:rPr lang="en-US" sz="2800" dirty="0" err="1"/>
              <a:t>Dwarkadas</a:t>
            </a:r>
            <a:r>
              <a:rPr lang="en-US" sz="2800" dirty="0"/>
              <a:t> Kapadia Vs. CIT 260 ITR 491 (Bom), the Bombay High Court held that in the case of a development agreement, if the contract, read as a whole, indicates passing of or transferring of complete control over the property in favour of the developer, then the date of the contract would be relevant to decide the year of chargeability of capital gains and the substantial performance of the contract would be irrelevant.</a:t>
            </a:r>
          </a:p>
          <a:p>
            <a:pPr algn="just">
              <a:buFont typeface="Wingdings" panose="05000000000000000000" pitchFamily="2" charset="2"/>
              <a:buChar char="Ø"/>
            </a:pPr>
            <a:endParaRPr lang="en-US" sz="1600" dirty="0"/>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JDA Meaning – Income Tax Act Perspective</a:t>
            </a:r>
          </a:p>
        </p:txBody>
      </p:sp>
    </p:spTree>
    <p:extLst>
      <p:ext uri="{BB962C8B-B14F-4D97-AF65-F5344CB8AC3E}">
        <p14:creationId xmlns:p14="http://schemas.microsoft.com/office/powerpoint/2010/main" val="3063692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normAutofit fontScale="90000"/>
          </a:bodyPr>
          <a:lstStyle/>
          <a:p>
            <a:pPr algn="l"/>
            <a:r>
              <a:rPr lang="en-US" dirty="0">
                <a:solidFill>
                  <a:srgbClr val="C00000"/>
                </a:solidFill>
              </a:rPr>
              <a:t>GST – Basics – Meaning of ‘Goods’ and ‘Services’</a:t>
            </a:r>
            <a:endParaRPr lang="en-IN" dirty="0">
              <a:solidFill>
                <a:srgbClr val="C00000"/>
              </a:solidFill>
            </a:endParaRPr>
          </a:p>
        </p:txBody>
      </p:sp>
      <p:sp>
        <p:nvSpPr>
          <p:cNvPr id="3" name="Content Placeholder 2"/>
          <p:cNvSpPr>
            <a:spLocks noGrp="1"/>
          </p:cNvSpPr>
          <p:nvPr>
            <p:ph idx="1"/>
          </p:nvPr>
        </p:nvSpPr>
        <p:spPr>
          <a:xfrm>
            <a:off x="609600" y="1600200"/>
            <a:ext cx="10744200" cy="4953000"/>
          </a:xfrm>
        </p:spPr>
        <p:txBody>
          <a:bodyPr>
            <a:normAutofit fontScale="92500"/>
          </a:bodyPr>
          <a:lstStyle/>
          <a:p>
            <a:pPr algn="just"/>
            <a:r>
              <a:rPr lang="en-US" dirty="0"/>
              <a:t>Sec 2(52): </a:t>
            </a:r>
            <a:r>
              <a:rPr lang="en-IN" dirty="0"/>
              <a:t>“goods” means </a:t>
            </a:r>
            <a:r>
              <a:rPr lang="en-IN" u="sng" dirty="0"/>
              <a:t>every kind of movable property</a:t>
            </a:r>
            <a:r>
              <a:rPr lang="en-IN" dirty="0"/>
              <a:t> other than money and securities but includes actionable claim, growing crops, grass and things attached to or forming part of the land which are agreed to be severed before supply or under a contract of supply.</a:t>
            </a:r>
          </a:p>
          <a:p>
            <a:pPr algn="just"/>
            <a:r>
              <a:rPr lang="en-US" dirty="0"/>
              <a:t>Sec 2(102): </a:t>
            </a:r>
            <a:r>
              <a:rPr lang="en-IN" dirty="0"/>
              <a:t>“services” means </a:t>
            </a:r>
            <a:r>
              <a:rPr lang="en-IN" u="sng" dirty="0"/>
              <a:t>anything other than goods</a:t>
            </a:r>
            <a:r>
              <a:rPr lang="en-IN" dirty="0"/>
              <a:t>, money and securities but includes activities relating to the use of money or its conversion by cash or by any other mode, from one form, currency or denomination, to another form, currency or denomination for which a separate consideration is charged.</a:t>
            </a:r>
          </a:p>
        </p:txBody>
      </p:sp>
    </p:spTree>
    <p:extLst>
      <p:ext uri="{BB962C8B-B14F-4D97-AF65-F5344CB8AC3E}">
        <p14:creationId xmlns:p14="http://schemas.microsoft.com/office/powerpoint/2010/main" val="1773151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914400"/>
            <a:ext cx="9067800" cy="4953000"/>
          </a:xfrm>
        </p:spPr>
        <p:txBody>
          <a:bodyPr>
            <a:noAutofit/>
          </a:bodyPr>
          <a:lstStyle/>
          <a:p>
            <a:pPr algn="just">
              <a:buFont typeface="Wingdings" panose="05000000000000000000" pitchFamily="2" charset="2"/>
              <a:buChar char="Ø"/>
            </a:pPr>
            <a:r>
              <a:rPr lang="en-US" sz="2800" b="1" dirty="0"/>
              <a:t>Area sharing model:</a:t>
            </a:r>
          </a:p>
          <a:p>
            <a:pPr lvl="1" algn="just"/>
            <a:r>
              <a:rPr lang="en-US" sz="2400" dirty="0"/>
              <a:t>Agreed portion of constructed / developed  property is handed over to the land owner</a:t>
            </a:r>
          </a:p>
          <a:p>
            <a:pPr lvl="1" algn="just"/>
            <a:r>
              <a:rPr lang="en-US" sz="2400" dirty="0"/>
              <a:t> Generally by entering into an area sharing agreement or a conveyance deed.</a:t>
            </a:r>
          </a:p>
          <a:p>
            <a:pPr lvl="1" algn="just"/>
            <a:endParaRPr lang="en-US" sz="2400" dirty="0"/>
          </a:p>
          <a:p>
            <a:pPr algn="just">
              <a:buFont typeface="Wingdings" panose="05000000000000000000" pitchFamily="2" charset="2"/>
              <a:buChar char="Ø"/>
            </a:pPr>
            <a:r>
              <a:rPr lang="en-US" sz="2800" b="1" dirty="0"/>
              <a:t>Revenue sharing model:</a:t>
            </a:r>
          </a:p>
          <a:p>
            <a:pPr lvl="1" algn="just"/>
            <a:r>
              <a:rPr lang="en-US" sz="2400" dirty="0"/>
              <a:t>Entire developed property is sold through developer;</a:t>
            </a:r>
          </a:p>
          <a:p>
            <a:pPr lvl="1" algn="just"/>
            <a:r>
              <a:rPr lang="en-US" sz="2400" dirty="0"/>
              <a:t>Agreed portion of the revenue is shared between developer and land owner </a:t>
            </a:r>
          </a:p>
        </p:txBody>
      </p:sp>
      <p:sp>
        <p:nvSpPr>
          <p:cNvPr id="4" name="Title 1">
            <a:extLst>
              <a:ext uri="{FF2B5EF4-FFF2-40B4-BE49-F238E27FC236}">
                <a16:creationId xmlns:a16="http://schemas.microsoft.com/office/drawing/2014/main" id="{D383C5E3-836B-4379-862C-9CF77027C72F}"/>
              </a:ext>
            </a:extLst>
          </p:cNvPr>
          <p:cNvSpPr>
            <a:spLocks noGrp="1"/>
          </p:cNvSpPr>
          <p:nvPr>
            <p:ph type="title"/>
          </p:nvPr>
        </p:nvSpPr>
        <p:spPr>
          <a:xfrm>
            <a:off x="990600" y="269823"/>
            <a:ext cx="9525000" cy="609600"/>
          </a:xfrm>
        </p:spPr>
        <p:txBody>
          <a:bodyPr>
            <a:normAutofit fontScale="90000"/>
          </a:bodyPr>
          <a:lstStyle/>
          <a:p>
            <a:pPr algn="l"/>
            <a:r>
              <a:rPr lang="en-IN" dirty="0">
                <a:solidFill>
                  <a:srgbClr val="C00000"/>
                </a:solidFill>
              </a:rPr>
              <a:t>Types</a:t>
            </a:r>
          </a:p>
        </p:txBody>
      </p:sp>
    </p:spTree>
    <p:extLst>
      <p:ext uri="{BB962C8B-B14F-4D97-AF65-F5344CB8AC3E}">
        <p14:creationId xmlns:p14="http://schemas.microsoft.com/office/powerpoint/2010/main" val="1445540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914799-E681-4DA1-8939-9BFAD01466AE}"/>
              </a:ext>
            </a:extLst>
          </p:cNvPr>
          <p:cNvSpPr>
            <a:spLocks noGrp="1"/>
          </p:cNvSpPr>
          <p:nvPr>
            <p:ph type="title"/>
          </p:nvPr>
        </p:nvSpPr>
        <p:spPr>
          <a:xfrm>
            <a:off x="533400" y="381000"/>
            <a:ext cx="9525000" cy="609600"/>
          </a:xfrm>
        </p:spPr>
        <p:txBody>
          <a:bodyPr>
            <a:normAutofit fontScale="90000"/>
          </a:bodyPr>
          <a:lstStyle/>
          <a:p>
            <a:pPr algn="l"/>
            <a:r>
              <a:rPr lang="en-IN" dirty="0">
                <a:solidFill>
                  <a:srgbClr val="C00000"/>
                </a:solidFill>
              </a:rPr>
              <a:t>Developmental right- Legal references</a:t>
            </a:r>
          </a:p>
        </p:txBody>
      </p:sp>
      <p:graphicFrame>
        <p:nvGraphicFramePr>
          <p:cNvPr id="2" name="Table 4">
            <a:extLst>
              <a:ext uri="{FF2B5EF4-FFF2-40B4-BE49-F238E27FC236}">
                <a16:creationId xmlns:a16="http://schemas.microsoft.com/office/drawing/2014/main" id="{DA5FEF27-137F-49C4-B27D-7975DEDB707C}"/>
              </a:ext>
            </a:extLst>
          </p:cNvPr>
          <p:cNvGraphicFramePr>
            <a:graphicFrameLocks noGrp="1"/>
          </p:cNvGraphicFramePr>
          <p:nvPr>
            <p:extLst>
              <p:ext uri="{D42A27DB-BD31-4B8C-83A1-F6EECF244321}">
                <p14:modId xmlns:p14="http://schemas.microsoft.com/office/powerpoint/2010/main" val="1734731753"/>
              </p:ext>
            </p:extLst>
          </p:nvPr>
        </p:nvGraphicFramePr>
        <p:xfrm>
          <a:off x="685800" y="1192530"/>
          <a:ext cx="11049000" cy="3870960"/>
        </p:xfrm>
        <a:graphic>
          <a:graphicData uri="http://schemas.openxmlformats.org/drawingml/2006/table">
            <a:tbl>
              <a:tblPr firstRow="1" bandRow="1">
                <a:tableStyleId>{5C22544A-7EE6-4342-B048-85BDC9FD1C3A}</a:tableStyleId>
              </a:tblPr>
              <a:tblGrid>
                <a:gridCol w="3521869">
                  <a:extLst>
                    <a:ext uri="{9D8B030D-6E8A-4147-A177-3AD203B41FA5}">
                      <a16:colId xmlns:a16="http://schemas.microsoft.com/office/drawing/2014/main" val="4004562480"/>
                    </a:ext>
                  </a:extLst>
                </a:gridCol>
                <a:gridCol w="7527131">
                  <a:extLst>
                    <a:ext uri="{9D8B030D-6E8A-4147-A177-3AD203B41FA5}">
                      <a16:colId xmlns:a16="http://schemas.microsoft.com/office/drawing/2014/main" val="272416046"/>
                    </a:ext>
                  </a:extLst>
                </a:gridCol>
              </a:tblGrid>
              <a:tr h="370840">
                <a:tc>
                  <a:txBody>
                    <a:bodyPr/>
                    <a:lstStyle/>
                    <a:p>
                      <a:r>
                        <a:rPr lang="en-IN" sz="2000" dirty="0"/>
                        <a:t>STATUTE</a:t>
                      </a:r>
                    </a:p>
                  </a:txBody>
                  <a:tcPr/>
                </a:tc>
                <a:tc>
                  <a:txBody>
                    <a:bodyPr/>
                    <a:lstStyle/>
                    <a:p>
                      <a:r>
                        <a:rPr lang="en-IN" dirty="0"/>
                        <a:t>Details</a:t>
                      </a:r>
                    </a:p>
                  </a:txBody>
                  <a:tcPr/>
                </a:tc>
                <a:extLst>
                  <a:ext uri="{0D108BD9-81ED-4DB2-BD59-A6C34878D82A}">
                    <a16:rowId xmlns:a16="http://schemas.microsoft.com/office/drawing/2014/main" val="413844495"/>
                  </a:ext>
                </a:extLst>
              </a:tr>
              <a:tr h="370840">
                <a:tc>
                  <a:txBody>
                    <a:bodyPr/>
                    <a:lstStyle/>
                    <a:p>
                      <a:r>
                        <a:rPr lang="en-IN" sz="2400" dirty="0"/>
                        <a:t>Section 14B of Karnataka Town and Country Planning Act, 1961:</a:t>
                      </a:r>
                    </a:p>
                  </a:txBody>
                  <a:tcPr/>
                </a:tc>
                <a:tc>
                  <a:txBody>
                    <a:bodyPr/>
                    <a:lstStyle/>
                    <a:p>
                      <a:r>
                        <a:rPr lang="en-IN" sz="2400" dirty="0"/>
                        <a:t>It is the right to carry out development or to develop land or building or both. </a:t>
                      </a:r>
                    </a:p>
                  </a:txBody>
                  <a:tcPr/>
                </a:tc>
                <a:extLst>
                  <a:ext uri="{0D108BD9-81ED-4DB2-BD59-A6C34878D82A}">
                    <a16:rowId xmlns:a16="http://schemas.microsoft.com/office/drawing/2014/main" val="1660410709"/>
                  </a:ext>
                </a:extLst>
              </a:tr>
              <a:tr h="370840">
                <a:tc>
                  <a:txBody>
                    <a:bodyPr/>
                    <a:lstStyle/>
                    <a:p>
                      <a:r>
                        <a:rPr lang="en-IN" sz="2400" dirty="0"/>
                        <a:t>Section 2(9A) of Maharashtra Town and Country Planning Act, 1966</a:t>
                      </a:r>
                    </a:p>
                  </a:txBody>
                  <a:tcPr/>
                </a:tc>
                <a:tc>
                  <a:txBody>
                    <a:bodyPr/>
                    <a:lstStyle/>
                    <a:p>
                      <a:r>
                        <a:rPr lang="en-IN" sz="2400" dirty="0"/>
                        <a:t>It is the right to carry out development or to develop the land or building or both and shall include the transferable development right in the form of right to utilize the Floor Space Index of land utilizable either on the remainder of the land partially reserved for a public purpose or elsewhere, as the final Development Control Regulations.</a:t>
                      </a:r>
                    </a:p>
                  </a:txBody>
                  <a:tcPr/>
                </a:tc>
                <a:extLst>
                  <a:ext uri="{0D108BD9-81ED-4DB2-BD59-A6C34878D82A}">
                    <a16:rowId xmlns:a16="http://schemas.microsoft.com/office/drawing/2014/main" val="430151622"/>
                  </a:ext>
                </a:extLst>
              </a:tr>
            </a:tbl>
          </a:graphicData>
        </a:graphic>
      </p:graphicFrame>
    </p:spTree>
    <p:extLst>
      <p:ext uri="{BB962C8B-B14F-4D97-AF65-F5344CB8AC3E}">
        <p14:creationId xmlns:p14="http://schemas.microsoft.com/office/powerpoint/2010/main" val="2788692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914799-E681-4DA1-8939-9BFAD01466AE}"/>
              </a:ext>
            </a:extLst>
          </p:cNvPr>
          <p:cNvSpPr>
            <a:spLocks noGrp="1"/>
          </p:cNvSpPr>
          <p:nvPr>
            <p:ph type="title"/>
          </p:nvPr>
        </p:nvSpPr>
        <p:spPr>
          <a:xfrm>
            <a:off x="571500" y="152400"/>
            <a:ext cx="9525000" cy="609600"/>
          </a:xfrm>
        </p:spPr>
        <p:txBody>
          <a:bodyPr>
            <a:normAutofit fontScale="90000"/>
          </a:bodyPr>
          <a:lstStyle/>
          <a:p>
            <a:pPr algn="l"/>
            <a:r>
              <a:rPr lang="en-IN" dirty="0">
                <a:solidFill>
                  <a:srgbClr val="C00000"/>
                </a:solidFill>
              </a:rPr>
              <a:t>IMMOVABLE PROPERTY- defined</a:t>
            </a:r>
          </a:p>
        </p:txBody>
      </p:sp>
      <p:graphicFrame>
        <p:nvGraphicFramePr>
          <p:cNvPr id="2" name="Table 4">
            <a:extLst>
              <a:ext uri="{FF2B5EF4-FFF2-40B4-BE49-F238E27FC236}">
                <a16:creationId xmlns:a16="http://schemas.microsoft.com/office/drawing/2014/main" id="{DA5FEF27-137F-49C4-B27D-7975DEDB707C}"/>
              </a:ext>
            </a:extLst>
          </p:cNvPr>
          <p:cNvGraphicFramePr>
            <a:graphicFrameLocks noGrp="1"/>
          </p:cNvGraphicFramePr>
          <p:nvPr>
            <p:extLst>
              <p:ext uri="{D42A27DB-BD31-4B8C-83A1-F6EECF244321}">
                <p14:modId xmlns:p14="http://schemas.microsoft.com/office/powerpoint/2010/main" val="1531418504"/>
              </p:ext>
            </p:extLst>
          </p:nvPr>
        </p:nvGraphicFramePr>
        <p:xfrm>
          <a:off x="381000" y="640830"/>
          <a:ext cx="11219513" cy="5882640"/>
        </p:xfrm>
        <a:graphic>
          <a:graphicData uri="http://schemas.openxmlformats.org/drawingml/2006/table">
            <a:tbl>
              <a:tblPr firstRow="1" bandRow="1">
                <a:tableStyleId>{5C22544A-7EE6-4342-B048-85BDC9FD1C3A}</a:tableStyleId>
              </a:tblPr>
              <a:tblGrid>
                <a:gridCol w="3327166">
                  <a:extLst>
                    <a:ext uri="{9D8B030D-6E8A-4147-A177-3AD203B41FA5}">
                      <a16:colId xmlns:a16="http://schemas.microsoft.com/office/drawing/2014/main" val="4004562480"/>
                    </a:ext>
                  </a:extLst>
                </a:gridCol>
                <a:gridCol w="7892347">
                  <a:extLst>
                    <a:ext uri="{9D8B030D-6E8A-4147-A177-3AD203B41FA5}">
                      <a16:colId xmlns:a16="http://schemas.microsoft.com/office/drawing/2014/main" val="272416046"/>
                    </a:ext>
                  </a:extLst>
                </a:gridCol>
              </a:tblGrid>
              <a:tr h="370840">
                <a:tc>
                  <a:txBody>
                    <a:bodyPr/>
                    <a:lstStyle/>
                    <a:p>
                      <a:r>
                        <a:rPr lang="en-IN" sz="2000" dirty="0"/>
                        <a:t>STATUTE</a:t>
                      </a:r>
                    </a:p>
                  </a:txBody>
                  <a:tcPr/>
                </a:tc>
                <a:tc>
                  <a:txBody>
                    <a:bodyPr/>
                    <a:lstStyle/>
                    <a:p>
                      <a:r>
                        <a:rPr lang="en-IN" dirty="0"/>
                        <a:t>Details</a:t>
                      </a:r>
                    </a:p>
                  </a:txBody>
                  <a:tcPr/>
                </a:tc>
                <a:extLst>
                  <a:ext uri="{0D108BD9-81ED-4DB2-BD59-A6C34878D82A}">
                    <a16:rowId xmlns:a16="http://schemas.microsoft.com/office/drawing/2014/main" val="413844495"/>
                  </a:ext>
                </a:extLst>
              </a:tr>
              <a:tr h="370840">
                <a:tc>
                  <a:txBody>
                    <a:bodyPr/>
                    <a:lstStyle/>
                    <a:p>
                      <a:r>
                        <a:rPr lang="en-US" sz="2400" dirty="0"/>
                        <a:t>Section </a:t>
                      </a:r>
                      <a:r>
                        <a:rPr lang="en-IN" sz="2400" dirty="0"/>
                        <a:t>2(26) of General Clauses Act, 1897:</a:t>
                      </a:r>
                    </a:p>
                  </a:txBody>
                  <a:tcPr/>
                </a:tc>
                <a:tc>
                  <a:txBody>
                    <a:bodyPr/>
                    <a:lstStyle/>
                    <a:p>
                      <a:r>
                        <a:rPr lang="en-IN" sz="2400" dirty="0"/>
                        <a:t>Shall include land, </a:t>
                      </a:r>
                      <a:r>
                        <a:rPr lang="en-IN" sz="2400" b="1" dirty="0"/>
                        <a:t>benefits to arise out of land</a:t>
                      </a:r>
                      <a:r>
                        <a:rPr lang="en-IN" sz="2400" dirty="0"/>
                        <a:t>, and things attached to the earth, or permanently fastened to anything attached to the earth</a:t>
                      </a:r>
                    </a:p>
                  </a:txBody>
                  <a:tcPr/>
                </a:tc>
                <a:extLst>
                  <a:ext uri="{0D108BD9-81ED-4DB2-BD59-A6C34878D82A}">
                    <a16:rowId xmlns:a16="http://schemas.microsoft.com/office/drawing/2014/main" val="1660410709"/>
                  </a:ext>
                </a:extLst>
              </a:tr>
              <a:tr h="370840">
                <a:tc>
                  <a:txBody>
                    <a:bodyPr/>
                    <a:lstStyle/>
                    <a:p>
                      <a:r>
                        <a:rPr lang="en-IN" sz="2400" dirty="0"/>
                        <a:t>Section 2(z) of Real Estate (Regulation and Development) Act, 2016: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dirty="0"/>
                        <a:t>Includes land, buildings, rights of ways, lights or any other </a:t>
                      </a:r>
                      <a:r>
                        <a:rPr lang="en-IN" sz="2400" b="1" dirty="0"/>
                        <a:t>benefit arising out of land </a:t>
                      </a:r>
                      <a:r>
                        <a:rPr lang="en-IN" sz="2400" dirty="0"/>
                        <a:t>and things attached to the earth or permanently fastened to anything which is attached to the earth, but not standing timber, standing crops or grass</a:t>
                      </a:r>
                      <a:r>
                        <a:rPr lang="en-IN" sz="2000" dirty="0"/>
                        <a:t>.</a:t>
                      </a:r>
                    </a:p>
                  </a:txBody>
                  <a:tcPr/>
                </a:tc>
                <a:extLst>
                  <a:ext uri="{0D108BD9-81ED-4DB2-BD59-A6C34878D82A}">
                    <a16:rowId xmlns:a16="http://schemas.microsoft.com/office/drawing/2014/main" val="430151622"/>
                  </a:ext>
                </a:extLst>
              </a:tr>
              <a:tr h="370840">
                <a:tc>
                  <a:txBody>
                    <a:bodyPr/>
                    <a:lstStyle/>
                    <a:p>
                      <a:r>
                        <a:rPr lang="en-IN" sz="2400" dirty="0"/>
                        <a:t>Section 3 of Transfer of Property Act, 1882: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dirty="0"/>
                        <a:t>“Immovable property" does not include standing timber, growing crops or grass.</a:t>
                      </a:r>
                    </a:p>
                  </a:txBody>
                  <a:tcPr/>
                </a:tc>
                <a:extLst>
                  <a:ext uri="{0D108BD9-81ED-4DB2-BD59-A6C34878D82A}">
                    <a16:rowId xmlns:a16="http://schemas.microsoft.com/office/drawing/2014/main" val="713982729"/>
                  </a:ext>
                </a:extLst>
              </a:tr>
              <a:tr h="370840">
                <a:tc>
                  <a:txBody>
                    <a:bodyPr/>
                    <a:lstStyle/>
                    <a:p>
                      <a:r>
                        <a:rPr lang="en-IN" sz="2400" dirty="0"/>
                        <a:t>Section 2(6) of Registration Act, 1908: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400" dirty="0"/>
                        <a:t>Immovable property  includes land, buildings, hereditary allowances, rights to ways, lights, ferries, fisheries or any other </a:t>
                      </a:r>
                      <a:r>
                        <a:rPr lang="en-IN" sz="2400" b="1" dirty="0"/>
                        <a:t>benefit to arise out of land</a:t>
                      </a:r>
                      <a:r>
                        <a:rPr lang="en-IN" sz="2400" dirty="0"/>
                        <a:t>, and things attached to the earth or permanently fastened to anything which is attached to the earth, but not standing timber, growing crops nor grass.</a:t>
                      </a:r>
                    </a:p>
                  </a:txBody>
                  <a:tcPr/>
                </a:tc>
                <a:extLst>
                  <a:ext uri="{0D108BD9-81ED-4DB2-BD59-A6C34878D82A}">
                    <a16:rowId xmlns:a16="http://schemas.microsoft.com/office/drawing/2014/main" val="704579187"/>
                  </a:ext>
                </a:extLst>
              </a:tr>
            </a:tbl>
          </a:graphicData>
        </a:graphic>
      </p:graphicFrame>
    </p:spTree>
    <p:extLst>
      <p:ext uri="{BB962C8B-B14F-4D97-AF65-F5344CB8AC3E}">
        <p14:creationId xmlns:p14="http://schemas.microsoft.com/office/powerpoint/2010/main" val="1714173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E95C0-B9F9-418F-88AA-CF29522A72F7}"/>
              </a:ext>
            </a:extLst>
          </p:cNvPr>
          <p:cNvSpPr>
            <a:spLocks noGrp="1"/>
          </p:cNvSpPr>
          <p:nvPr>
            <p:ph type="title"/>
          </p:nvPr>
        </p:nvSpPr>
        <p:spPr>
          <a:xfrm>
            <a:off x="685800" y="274638"/>
            <a:ext cx="10363200" cy="563562"/>
          </a:xfrm>
        </p:spPr>
        <p:txBody>
          <a:bodyPr>
            <a:normAutofit fontScale="90000"/>
          </a:bodyPr>
          <a:lstStyle/>
          <a:p>
            <a:r>
              <a:rPr lang="en-IN" b="1" u="sng" dirty="0">
                <a:solidFill>
                  <a:srgbClr val="C00000"/>
                </a:solidFill>
              </a:rPr>
              <a:t>BENEFITS ARISING OUT OF LAND-Judicial view</a:t>
            </a:r>
            <a:endParaRPr lang="en-IN" dirty="0">
              <a:solidFill>
                <a:srgbClr val="C00000"/>
              </a:solidFill>
            </a:endParaRPr>
          </a:p>
        </p:txBody>
      </p:sp>
      <p:graphicFrame>
        <p:nvGraphicFramePr>
          <p:cNvPr id="4" name="Table 4">
            <a:extLst>
              <a:ext uri="{FF2B5EF4-FFF2-40B4-BE49-F238E27FC236}">
                <a16:creationId xmlns:a16="http://schemas.microsoft.com/office/drawing/2014/main" id="{302B1C32-A1CD-47D7-AC41-6432898DC5B8}"/>
              </a:ext>
            </a:extLst>
          </p:cNvPr>
          <p:cNvGraphicFramePr>
            <a:graphicFrameLocks noGrp="1"/>
          </p:cNvGraphicFramePr>
          <p:nvPr>
            <p:ph idx="1"/>
            <p:extLst>
              <p:ext uri="{D42A27DB-BD31-4B8C-83A1-F6EECF244321}">
                <p14:modId xmlns:p14="http://schemas.microsoft.com/office/powerpoint/2010/main" val="3133135636"/>
              </p:ext>
            </p:extLst>
          </p:nvPr>
        </p:nvGraphicFramePr>
        <p:xfrm>
          <a:off x="1143000" y="838200"/>
          <a:ext cx="10363199" cy="4541520"/>
        </p:xfrm>
        <a:graphic>
          <a:graphicData uri="http://schemas.openxmlformats.org/drawingml/2006/table">
            <a:tbl>
              <a:tblPr firstRow="1" bandRow="1">
                <a:tableStyleId>{BC89EF96-8CEA-46FF-86C4-4CE0E7609802}</a:tableStyleId>
              </a:tblPr>
              <a:tblGrid>
                <a:gridCol w="2960914">
                  <a:extLst>
                    <a:ext uri="{9D8B030D-6E8A-4147-A177-3AD203B41FA5}">
                      <a16:colId xmlns:a16="http://schemas.microsoft.com/office/drawing/2014/main" val="2851292124"/>
                    </a:ext>
                  </a:extLst>
                </a:gridCol>
                <a:gridCol w="7402285">
                  <a:extLst>
                    <a:ext uri="{9D8B030D-6E8A-4147-A177-3AD203B41FA5}">
                      <a16:colId xmlns:a16="http://schemas.microsoft.com/office/drawing/2014/main" val="3723556005"/>
                    </a:ext>
                  </a:extLst>
                </a:gridCol>
              </a:tblGrid>
              <a:tr h="370840">
                <a:tc>
                  <a:txBody>
                    <a:bodyPr/>
                    <a:lstStyle/>
                    <a:p>
                      <a:r>
                        <a:rPr lang="en-US" sz="1800" b="0" dirty="0"/>
                        <a:t>Safiya Bee Vs Mohammad </a:t>
                      </a:r>
                      <a:r>
                        <a:rPr lang="en-US" sz="1800" b="0" dirty="0" err="1"/>
                        <a:t>Vajahath</a:t>
                      </a:r>
                      <a:r>
                        <a:rPr lang="en-US" sz="1800" b="0" dirty="0"/>
                        <a:t> Hussain (2011) 2 SCC 94</a:t>
                      </a:r>
                      <a:endParaRPr lang="en-IN" b="0" dirty="0"/>
                    </a:p>
                  </a:txBody>
                  <a:tcPr/>
                </a:tc>
                <a:tc>
                  <a:txBody>
                    <a:bodyPr/>
                    <a:lstStyle/>
                    <a:p>
                      <a:r>
                        <a:rPr lang="en-US" sz="2000" b="0" dirty="0"/>
                        <a:t>‘Land’ includes rights in or over land and all Benefits to arise out of land</a:t>
                      </a:r>
                      <a:endParaRPr lang="en-IN" sz="2000" b="0" dirty="0"/>
                    </a:p>
                  </a:txBody>
                  <a:tcPr/>
                </a:tc>
                <a:extLst>
                  <a:ext uri="{0D108BD9-81ED-4DB2-BD59-A6C34878D82A}">
                    <a16:rowId xmlns:a16="http://schemas.microsoft.com/office/drawing/2014/main" val="1214124914"/>
                  </a:ext>
                </a:extLst>
              </a:tr>
              <a:tr h="370840">
                <a:tc>
                  <a:txBody>
                    <a:bodyPr/>
                    <a:lstStyle/>
                    <a:p>
                      <a:r>
                        <a:rPr lang="en-US" sz="1800" dirty="0"/>
                        <a:t>Anand Behera Vs State of Orissa (1955) 2 SCR 919</a:t>
                      </a:r>
                      <a:endParaRPr lang="en-IN" dirty="0"/>
                    </a:p>
                  </a:txBody>
                  <a:tcPr/>
                </a:tc>
                <a:tc>
                  <a:txBody>
                    <a:bodyPr/>
                    <a:lstStyle/>
                    <a:p>
                      <a:r>
                        <a:rPr lang="en-IN" sz="2000" dirty="0"/>
                        <a:t>Right to enter in that estate, which he does not own and take away fish therefrom is “Profit a Prendre”, which is in turn regarded as a benefit to arise out of the land and hence it is immovable property.</a:t>
                      </a:r>
                    </a:p>
                  </a:txBody>
                  <a:tcPr/>
                </a:tc>
                <a:extLst>
                  <a:ext uri="{0D108BD9-81ED-4DB2-BD59-A6C34878D82A}">
                    <a16:rowId xmlns:a16="http://schemas.microsoft.com/office/drawing/2014/main" val="2191157594"/>
                  </a:ext>
                </a:extLst>
              </a:tr>
              <a:tr h="370840">
                <a:tc>
                  <a:txBody>
                    <a:bodyPr/>
                    <a:lstStyle/>
                    <a:p>
                      <a:r>
                        <a:rPr lang="en-US" sz="1800" dirty="0"/>
                        <a:t>State of Orissa Vs </a:t>
                      </a:r>
                      <a:r>
                        <a:rPr lang="en-US" sz="1800" dirty="0" err="1"/>
                        <a:t>Titaghur</a:t>
                      </a:r>
                      <a:r>
                        <a:rPr lang="en-US" sz="1800" dirty="0"/>
                        <a:t> Paper Mills Co Ltd AIR 1985 SC 1293</a:t>
                      </a:r>
                      <a:endParaRPr lang="en-IN" dirty="0"/>
                    </a:p>
                  </a:txBody>
                  <a:tcPr/>
                </a:tc>
                <a:tc>
                  <a:txBody>
                    <a:bodyPr/>
                    <a:lstStyle/>
                    <a:p>
                      <a:pPr algn="just"/>
                      <a:r>
                        <a:rPr lang="en-US" sz="2000" dirty="0"/>
                        <a:t>The right to cut and remove bamboos which would grow from the soil coupled with ancillary rights and was thus a grant of a “profit a prendre” which is a benefit arising out of land.</a:t>
                      </a:r>
                      <a:endParaRPr lang="en-IN" sz="2000" dirty="0"/>
                    </a:p>
                  </a:txBody>
                  <a:tcPr/>
                </a:tc>
                <a:extLst>
                  <a:ext uri="{0D108BD9-81ED-4DB2-BD59-A6C34878D82A}">
                    <a16:rowId xmlns:a16="http://schemas.microsoft.com/office/drawing/2014/main" val="1981440669"/>
                  </a:ext>
                </a:extLst>
              </a:tr>
              <a:tr h="370840">
                <a:tc>
                  <a:txBody>
                    <a:bodyPr/>
                    <a:lstStyle/>
                    <a:p>
                      <a:r>
                        <a:rPr lang="en-US" sz="1800" dirty="0"/>
                        <a:t>Sikandar Vs Bahadur ILR (1905) All 462</a:t>
                      </a:r>
                      <a:endParaRPr lang="en-IN" dirty="0"/>
                    </a:p>
                  </a:txBody>
                  <a:tcPr/>
                </a:tc>
                <a:tc>
                  <a:txBody>
                    <a:bodyPr/>
                    <a:lstStyle/>
                    <a:p>
                      <a:pPr algn="just"/>
                      <a:r>
                        <a:rPr lang="en-US" sz="2000" dirty="0"/>
                        <a:t>Right to collect market dues upon a given piece of land is a benefit to arise out of land within the purview of Section 3 of the Indian Registration Act) held that right to collect market dues upon a given piece of land is a benefit arising out of land within the meaning of Section 3 of the Indian Registration Act, 1908.</a:t>
                      </a:r>
                      <a:endParaRPr lang="en-IN" sz="2000" dirty="0"/>
                    </a:p>
                  </a:txBody>
                  <a:tcPr/>
                </a:tc>
                <a:extLst>
                  <a:ext uri="{0D108BD9-81ED-4DB2-BD59-A6C34878D82A}">
                    <a16:rowId xmlns:a16="http://schemas.microsoft.com/office/drawing/2014/main" val="3587244867"/>
                  </a:ext>
                </a:extLst>
              </a:tr>
            </a:tbl>
          </a:graphicData>
        </a:graphic>
      </p:graphicFrame>
    </p:spTree>
    <p:extLst>
      <p:ext uri="{BB962C8B-B14F-4D97-AF65-F5344CB8AC3E}">
        <p14:creationId xmlns:p14="http://schemas.microsoft.com/office/powerpoint/2010/main" val="2193040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E95C0-B9F9-418F-88AA-CF29522A72F7}"/>
              </a:ext>
            </a:extLst>
          </p:cNvPr>
          <p:cNvSpPr>
            <a:spLocks noGrp="1"/>
          </p:cNvSpPr>
          <p:nvPr>
            <p:ph type="title"/>
          </p:nvPr>
        </p:nvSpPr>
        <p:spPr>
          <a:xfrm>
            <a:off x="914400" y="609600"/>
            <a:ext cx="10363200" cy="563562"/>
          </a:xfrm>
        </p:spPr>
        <p:txBody>
          <a:bodyPr>
            <a:noAutofit/>
          </a:bodyPr>
          <a:lstStyle/>
          <a:p>
            <a:pPr marL="0" indent="0" algn="just">
              <a:buNone/>
            </a:pPr>
            <a:r>
              <a:rPr lang="en-IN" sz="3200" b="1" u="sng" dirty="0"/>
              <a:t>WHETHER “DEVELOPMENT RIGHTS” ARE “BENEFITS ARISING OUT OF LAND”</a:t>
            </a:r>
            <a:r>
              <a:rPr lang="en-US" sz="3200" dirty="0"/>
              <a:t>?</a:t>
            </a:r>
          </a:p>
        </p:txBody>
      </p:sp>
      <p:graphicFrame>
        <p:nvGraphicFramePr>
          <p:cNvPr id="4" name="Table 4">
            <a:extLst>
              <a:ext uri="{FF2B5EF4-FFF2-40B4-BE49-F238E27FC236}">
                <a16:creationId xmlns:a16="http://schemas.microsoft.com/office/drawing/2014/main" id="{302B1C32-A1CD-47D7-AC41-6432898DC5B8}"/>
              </a:ext>
            </a:extLst>
          </p:cNvPr>
          <p:cNvGraphicFramePr>
            <a:graphicFrameLocks noGrp="1"/>
          </p:cNvGraphicFramePr>
          <p:nvPr>
            <p:ph idx="1"/>
            <p:extLst>
              <p:ext uri="{D42A27DB-BD31-4B8C-83A1-F6EECF244321}">
                <p14:modId xmlns:p14="http://schemas.microsoft.com/office/powerpoint/2010/main" val="751406984"/>
              </p:ext>
            </p:extLst>
          </p:nvPr>
        </p:nvGraphicFramePr>
        <p:xfrm>
          <a:off x="762000" y="1447800"/>
          <a:ext cx="10820400" cy="5029200"/>
        </p:xfrm>
        <a:graphic>
          <a:graphicData uri="http://schemas.openxmlformats.org/drawingml/2006/table">
            <a:tbl>
              <a:tblPr firstRow="1" bandRow="1">
                <a:tableStyleId>{BC89EF96-8CEA-46FF-86C4-4CE0E7609802}</a:tableStyleId>
              </a:tblPr>
              <a:tblGrid>
                <a:gridCol w="2209800">
                  <a:extLst>
                    <a:ext uri="{9D8B030D-6E8A-4147-A177-3AD203B41FA5}">
                      <a16:colId xmlns:a16="http://schemas.microsoft.com/office/drawing/2014/main" val="2851292124"/>
                    </a:ext>
                  </a:extLst>
                </a:gridCol>
                <a:gridCol w="8610600">
                  <a:extLst>
                    <a:ext uri="{9D8B030D-6E8A-4147-A177-3AD203B41FA5}">
                      <a16:colId xmlns:a16="http://schemas.microsoft.com/office/drawing/2014/main" val="3723556005"/>
                    </a:ext>
                  </a:extLst>
                </a:gridCol>
              </a:tblGrid>
              <a:tr h="370840">
                <a:tc>
                  <a:txBody>
                    <a:bodyPr/>
                    <a:lstStyle/>
                    <a:p>
                      <a:r>
                        <a:rPr lang="en-IN" sz="1800" dirty="0" err="1"/>
                        <a:t>Chheda</a:t>
                      </a:r>
                      <a:r>
                        <a:rPr lang="en-IN" sz="1800" dirty="0"/>
                        <a:t> Housing Development Vs </a:t>
                      </a:r>
                      <a:r>
                        <a:rPr lang="en-IN" sz="1800" dirty="0" err="1"/>
                        <a:t>Bibijan</a:t>
                      </a:r>
                      <a:r>
                        <a:rPr lang="en-IN" sz="1800" dirty="0"/>
                        <a:t> Shaikh Farid 2007 (3) </a:t>
                      </a:r>
                      <a:r>
                        <a:rPr lang="en-IN" sz="1800" dirty="0" err="1"/>
                        <a:t>MhLJ</a:t>
                      </a:r>
                      <a:r>
                        <a:rPr lang="en-IN" sz="1800" dirty="0"/>
                        <a:t> 402</a:t>
                      </a:r>
                      <a:endParaRPr lang="en-IN" b="0" dirty="0"/>
                    </a:p>
                  </a:txBody>
                  <a:tcPr/>
                </a:tc>
                <a:tc>
                  <a:txBody>
                    <a:bodyPr/>
                    <a:lstStyle/>
                    <a:p>
                      <a:pPr algn="just" rtl="0">
                        <a:buSzPts val="2200"/>
                        <a:buFont typeface="Arial" panose="020B0604020202020204" pitchFamily="34" charset="0"/>
                        <a:buNone/>
                      </a:pPr>
                      <a:r>
                        <a:rPr lang="en-IN" sz="2400" b="0" i="0" u="none" strike="noStrike" kern="1200" baseline="0" dirty="0">
                          <a:solidFill>
                            <a:srgbClr val="000000"/>
                          </a:solidFill>
                          <a:latin typeface="Calibri" panose="020F0502020204030204" pitchFamily="34" charset="0"/>
                        </a:rPr>
                        <a:t>Transferable development rights (‘TDR’) would be immovable property </a:t>
                      </a:r>
                    </a:p>
                    <a:p>
                      <a:pPr algn="just" rtl="0">
                        <a:buSzPts val="2200"/>
                        <a:buFont typeface="Arial" panose="020B0604020202020204" pitchFamily="34" charset="0"/>
                        <a:buNone/>
                      </a:pPr>
                      <a:r>
                        <a:rPr lang="en-IN" sz="2400" b="0" i="0" u="none" strike="noStrike" kern="1200" baseline="0" dirty="0">
                          <a:solidFill>
                            <a:srgbClr val="000000"/>
                          </a:solidFill>
                          <a:latin typeface="Calibri" panose="020F0502020204030204" pitchFamily="34" charset="0"/>
                        </a:rPr>
                        <a:t>This view was further endorsed in the case of Jitendra </a:t>
                      </a:r>
                      <a:r>
                        <a:rPr lang="en-IN" sz="2400" b="0" i="0" u="none" strike="noStrike" kern="1200" baseline="0" dirty="0" err="1">
                          <a:solidFill>
                            <a:srgbClr val="000000"/>
                          </a:solidFill>
                          <a:latin typeface="Calibri" panose="020F0502020204030204" pitchFamily="34" charset="0"/>
                        </a:rPr>
                        <a:t>Bhimshi</a:t>
                      </a:r>
                      <a:r>
                        <a:rPr lang="en-IN" sz="2400" b="0" i="0" u="none" strike="noStrike" kern="1200" baseline="0" dirty="0">
                          <a:solidFill>
                            <a:srgbClr val="000000"/>
                          </a:solidFill>
                          <a:latin typeface="Calibri" panose="020F0502020204030204" pitchFamily="34" charset="0"/>
                        </a:rPr>
                        <a:t> Shah Vs </a:t>
                      </a:r>
                      <a:r>
                        <a:rPr lang="en-IN" sz="2400" b="0" i="0" u="none" strike="noStrike" kern="1200" baseline="0" dirty="0" err="1">
                          <a:solidFill>
                            <a:srgbClr val="000000"/>
                          </a:solidFill>
                          <a:latin typeface="Calibri" panose="020F0502020204030204" pitchFamily="34" charset="0"/>
                        </a:rPr>
                        <a:t>Muljinarpar</a:t>
                      </a:r>
                      <a:r>
                        <a:rPr lang="en-IN" sz="2400" b="0" i="0" u="none" strike="noStrike" kern="1200" baseline="0" dirty="0">
                          <a:solidFill>
                            <a:srgbClr val="000000"/>
                          </a:solidFill>
                          <a:latin typeface="Calibri" panose="020F0502020204030204" pitchFamily="34" charset="0"/>
                        </a:rPr>
                        <a:t> </a:t>
                      </a:r>
                      <a:r>
                        <a:rPr lang="en-IN" sz="2400" b="0" i="0" u="none" strike="noStrike" kern="1200" baseline="0" dirty="0" err="1">
                          <a:solidFill>
                            <a:srgbClr val="000000"/>
                          </a:solidFill>
                          <a:latin typeface="Calibri" panose="020F0502020204030204" pitchFamily="34" charset="0"/>
                        </a:rPr>
                        <a:t>Dedhia</a:t>
                      </a:r>
                      <a:r>
                        <a:rPr lang="en-IN" sz="2400" b="0" i="0" u="none" strike="noStrike" kern="1200" baseline="0" dirty="0">
                          <a:solidFill>
                            <a:srgbClr val="000000"/>
                          </a:solidFill>
                          <a:latin typeface="Calibri" panose="020F0502020204030204" pitchFamily="34" charset="0"/>
                        </a:rPr>
                        <a:t> HUF 2009 (4) </a:t>
                      </a:r>
                      <a:r>
                        <a:rPr lang="en-IN" sz="2400" b="0" i="0" u="none" strike="noStrike" kern="1200" baseline="0" dirty="0" err="1">
                          <a:solidFill>
                            <a:srgbClr val="000000"/>
                          </a:solidFill>
                          <a:latin typeface="Calibri" panose="020F0502020204030204" pitchFamily="34" charset="0"/>
                        </a:rPr>
                        <a:t>MhLJ</a:t>
                      </a:r>
                      <a:r>
                        <a:rPr lang="en-IN" sz="2400" b="0" i="0" u="none" strike="noStrike" kern="1200" baseline="0" dirty="0">
                          <a:solidFill>
                            <a:srgbClr val="000000"/>
                          </a:solidFill>
                          <a:latin typeface="Calibri" panose="020F0502020204030204" pitchFamily="34" charset="0"/>
                        </a:rPr>
                        <a:t> 533.</a:t>
                      </a:r>
                    </a:p>
                  </a:txBody>
                  <a:tcPr/>
                </a:tc>
                <a:extLst>
                  <a:ext uri="{0D108BD9-81ED-4DB2-BD59-A6C34878D82A}">
                    <a16:rowId xmlns:a16="http://schemas.microsoft.com/office/drawing/2014/main" val="1214124914"/>
                  </a:ext>
                </a:extLst>
              </a:tr>
              <a:tr h="370840">
                <a:tc>
                  <a:txBody>
                    <a:bodyPr/>
                    <a:lstStyle/>
                    <a:p>
                      <a:r>
                        <a:rPr lang="en-US" sz="1800" dirty="0" err="1"/>
                        <a:t>Sadoday</a:t>
                      </a:r>
                      <a:r>
                        <a:rPr lang="en-US" sz="1800" dirty="0"/>
                        <a:t> Builders Private Ltd Vs Joint Charity Commissioner 2011 (6) </a:t>
                      </a:r>
                      <a:r>
                        <a:rPr lang="en-US" sz="1800" dirty="0" err="1"/>
                        <a:t>BomCR</a:t>
                      </a:r>
                      <a:r>
                        <a:rPr lang="en-US" sz="1800" dirty="0"/>
                        <a:t> 42</a:t>
                      </a:r>
                      <a:endParaRPr lang="en-IN" dirty="0"/>
                    </a:p>
                  </a:txBody>
                  <a:tcPr/>
                </a:tc>
                <a:tc>
                  <a:txBody>
                    <a:bodyPr/>
                    <a:lstStyle/>
                    <a:p>
                      <a:r>
                        <a:rPr lang="en-US" sz="2400" dirty="0"/>
                        <a:t>The question was whether the permission of the Joint Charity Commissioner was required in terms of Section 36(1)(c) of the Bombay Public Trusts Act, 1950 for sale of TDR in slum area. Relying on </a:t>
                      </a:r>
                      <a:r>
                        <a:rPr lang="en-US" sz="2400" dirty="0" err="1"/>
                        <a:t>Chheda</a:t>
                      </a:r>
                      <a:r>
                        <a:rPr lang="en-US" sz="2400" dirty="0"/>
                        <a:t> Housing Development (supra), it was inter alia held that TDR is a benefit arising out of land and must be considered as an immovable property</a:t>
                      </a:r>
                      <a:endParaRPr lang="en-IN" sz="2400" dirty="0"/>
                    </a:p>
                  </a:txBody>
                  <a:tcPr/>
                </a:tc>
                <a:extLst>
                  <a:ext uri="{0D108BD9-81ED-4DB2-BD59-A6C34878D82A}">
                    <a16:rowId xmlns:a16="http://schemas.microsoft.com/office/drawing/2014/main" val="2191157594"/>
                  </a:ext>
                </a:extLst>
              </a:tr>
              <a:tr h="370840">
                <a:tc>
                  <a:txBody>
                    <a:bodyPr/>
                    <a:lstStyle/>
                    <a:p>
                      <a:r>
                        <a:rPr lang="en-IN" sz="1800" dirty="0"/>
                        <a:t>Ashish Mukerji Vs UOI [1996] 222 ITR 168 (Patna): </a:t>
                      </a:r>
                      <a:endParaRPr lang="en-IN"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400" dirty="0"/>
                        <a:t>JDA would involve transfer of property in terms of section 269UA(d)(ii) of Income Tax Act,</a:t>
                      </a:r>
                    </a:p>
                    <a:p>
                      <a:endParaRPr lang="en-IN" sz="2400" dirty="0"/>
                    </a:p>
                  </a:txBody>
                  <a:tcPr/>
                </a:tc>
                <a:extLst>
                  <a:ext uri="{0D108BD9-81ED-4DB2-BD59-A6C34878D82A}">
                    <a16:rowId xmlns:a16="http://schemas.microsoft.com/office/drawing/2014/main" val="647727797"/>
                  </a:ext>
                </a:extLst>
              </a:tr>
            </a:tbl>
          </a:graphicData>
        </a:graphic>
      </p:graphicFrame>
    </p:spTree>
    <p:extLst>
      <p:ext uri="{BB962C8B-B14F-4D97-AF65-F5344CB8AC3E}">
        <p14:creationId xmlns:p14="http://schemas.microsoft.com/office/powerpoint/2010/main" val="1131319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E95C0-B9F9-418F-88AA-CF29522A72F7}"/>
              </a:ext>
            </a:extLst>
          </p:cNvPr>
          <p:cNvSpPr>
            <a:spLocks noGrp="1"/>
          </p:cNvSpPr>
          <p:nvPr>
            <p:ph type="title"/>
          </p:nvPr>
        </p:nvSpPr>
        <p:spPr>
          <a:xfrm>
            <a:off x="914400" y="457200"/>
            <a:ext cx="10363200" cy="563562"/>
          </a:xfrm>
        </p:spPr>
        <p:txBody>
          <a:bodyPr>
            <a:noAutofit/>
          </a:bodyPr>
          <a:lstStyle/>
          <a:p>
            <a:pPr marL="0" indent="0" algn="just">
              <a:buNone/>
            </a:pPr>
            <a:r>
              <a:rPr lang="en-IN" sz="3200" b="1" u="sng" dirty="0"/>
              <a:t>WHETHER “DEVELOPMENT RIGHTS” ARE “BENEFITS ARISING OUT OF LAND”</a:t>
            </a:r>
            <a:r>
              <a:rPr lang="en-US" sz="3200" dirty="0"/>
              <a:t>?</a:t>
            </a:r>
          </a:p>
        </p:txBody>
      </p:sp>
      <p:graphicFrame>
        <p:nvGraphicFramePr>
          <p:cNvPr id="4" name="Table 4">
            <a:extLst>
              <a:ext uri="{FF2B5EF4-FFF2-40B4-BE49-F238E27FC236}">
                <a16:creationId xmlns:a16="http://schemas.microsoft.com/office/drawing/2014/main" id="{302B1C32-A1CD-47D7-AC41-6432898DC5B8}"/>
              </a:ext>
            </a:extLst>
          </p:cNvPr>
          <p:cNvGraphicFramePr>
            <a:graphicFrameLocks noGrp="1"/>
          </p:cNvGraphicFramePr>
          <p:nvPr>
            <p:ph idx="1"/>
            <p:extLst>
              <p:ext uri="{D42A27DB-BD31-4B8C-83A1-F6EECF244321}">
                <p14:modId xmlns:p14="http://schemas.microsoft.com/office/powerpoint/2010/main" val="3283381061"/>
              </p:ext>
            </p:extLst>
          </p:nvPr>
        </p:nvGraphicFramePr>
        <p:xfrm>
          <a:off x="381000" y="1219200"/>
          <a:ext cx="11353800" cy="5471160"/>
        </p:xfrm>
        <a:graphic>
          <a:graphicData uri="http://schemas.openxmlformats.org/drawingml/2006/table">
            <a:tbl>
              <a:tblPr firstRow="1" bandRow="1">
                <a:tableStyleId>{BC89EF96-8CEA-46FF-86C4-4CE0E7609802}</a:tableStyleId>
              </a:tblPr>
              <a:tblGrid>
                <a:gridCol w="1705950">
                  <a:extLst>
                    <a:ext uri="{9D8B030D-6E8A-4147-A177-3AD203B41FA5}">
                      <a16:colId xmlns:a16="http://schemas.microsoft.com/office/drawing/2014/main" val="2851292124"/>
                    </a:ext>
                  </a:extLst>
                </a:gridCol>
                <a:gridCol w="9647850">
                  <a:extLst>
                    <a:ext uri="{9D8B030D-6E8A-4147-A177-3AD203B41FA5}">
                      <a16:colId xmlns:a16="http://schemas.microsoft.com/office/drawing/2014/main" val="3723556005"/>
                    </a:ext>
                  </a:extLst>
                </a:gridCol>
              </a:tblGrid>
              <a:tr h="370840">
                <a:tc>
                  <a:txBody>
                    <a:bodyPr/>
                    <a:lstStyle/>
                    <a:p>
                      <a:r>
                        <a:rPr lang="en-IN" sz="1800" b="0" dirty="0"/>
                        <a:t>Sumer Corporation Vs State of Maharashtra (2017) 102 VST 251 (Bom)</a:t>
                      </a:r>
                      <a:endParaRPr lang="en-IN" b="0" dirty="0"/>
                    </a:p>
                  </a:txBody>
                  <a:tcPr/>
                </a:tc>
                <a:tc>
                  <a:txBody>
                    <a:bodyPr/>
                    <a:lstStyle/>
                    <a:p>
                      <a:pPr algn="just" rtl="0">
                        <a:buSzPts val="2200"/>
                        <a:buFont typeface="Arial" panose="020B0604020202020204" pitchFamily="34" charset="0"/>
                        <a:buNone/>
                      </a:pPr>
                      <a:r>
                        <a:rPr lang="en-IN" sz="2300" b="0" dirty="0"/>
                        <a:t>Construction of flats free of cost against TDR from the Slum Rehabilitation Authority (SRA) would be a works contract liable to VAT </a:t>
                      </a:r>
                    </a:p>
                    <a:p>
                      <a:pPr algn="just" rtl="0">
                        <a:buSzPts val="2200"/>
                        <a:buFont typeface="Arial" panose="020B0604020202020204" pitchFamily="34" charset="0"/>
                        <a:buNone/>
                      </a:pPr>
                      <a:r>
                        <a:rPr lang="en-IN" sz="2300" b="0" dirty="0"/>
                        <a:t>&gt;Decision in the case of </a:t>
                      </a:r>
                      <a:r>
                        <a:rPr lang="en-IN" sz="2300" b="0" dirty="0" err="1"/>
                        <a:t>Chheda</a:t>
                      </a:r>
                      <a:r>
                        <a:rPr lang="en-IN" sz="2300" b="0" dirty="0"/>
                        <a:t> Housing Development – not considered </a:t>
                      </a:r>
                    </a:p>
                    <a:p>
                      <a:pPr algn="just" rtl="0">
                        <a:buSzPts val="2200"/>
                        <a:buFont typeface="Arial" panose="020B0604020202020204" pitchFamily="34" charset="0"/>
                        <a:buNone/>
                      </a:pPr>
                      <a:r>
                        <a:rPr lang="en-IN" sz="2300" b="0" dirty="0"/>
                        <a:t>&gt; Pending before the Supreme Court in Civil Appeal 396-397 of 2018.</a:t>
                      </a:r>
                      <a:endParaRPr lang="en-IN" sz="2300" b="0" i="0" u="none" strike="noStrike" kern="1200" baseline="0" dirty="0">
                        <a:solidFill>
                          <a:srgbClr val="000000"/>
                        </a:solidFill>
                        <a:latin typeface="Calibri" panose="020F0502020204030204" pitchFamily="34" charset="0"/>
                      </a:endParaRPr>
                    </a:p>
                  </a:txBody>
                  <a:tcPr/>
                </a:tc>
                <a:extLst>
                  <a:ext uri="{0D108BD9-81ED-4DB2-BD59-A6C34878D82A}">
                    <a16:rowId xmlns:a16="http://schemas.microsoft.com/office/drawing/2014/main" val="1214124914"/>
                  </a:ext>
                </a:extLst>
              </a:tr>
              <a:tr h="370840">
                <a:tc>
                  <a:txBody>
                    <a:bodyPr/>
                    <a:lstStyle/>
                    <a:p>
                      <a:r>
                        <a:rPr lang="en-IN" sz="1800" dirty="0"/>
                        <a:t>Chaturbhuj </a:t>
                      </a:r>
                      <a:r>
                        <a:rPr lang="en-IN" sz="1800" dirty="0" err="1"/>
                        <a:t>Dwarkadas</a:t>
                      </a:r>
                      <a:r>
                        <a:rPr lang="en-IN" sz="1800" dirty="0"/>
                        <a:t> Kapadia 260 ITR 491 </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300" dirty="0"/>
                        <a:t>- Transfer of property by way of development rights is “capital asset” u/s 2(14) of the ITA.</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2300" dirty="0"/>
                        <a:t> -  JDA read as a whole indicates passing of or transfer of complete control over the property in favour of the developer, </a:t>
                      </a:r>
                      <a:r>
                        <a:rPr lang="en-IN" sz="2300" dirty="0" err="1"/>
                        <a:t>i.e</a:t>
                      </a:r>
                      <a:r>
                        <a:rPr lang="en-IN" sz="2300" dirty="0"/>
                        <a:t>, if it confers privileges of ownership without transfer of title, then, it would constitute a ‘transfer’ within the meaning of Section 2(47)(v) of the Income tax Act. This case was further relied upon in CIT Vs Dinesh </a:t>
                      </a:r>
                      <a:r>
                        <a:rPr lang="en-IN" sz="2300" dirty="0" err="1"/>
                        <a:t>Ranka</a:t>
                      </a:r>
                      <a:r>
                        <a:rPr lang="en-IN" sz="2300" dirty="0"/>
                        <a:t> 2015-TIOL-1585-HC-KAR-IT.</a:t>
                      </a:r>
                    </a:p>
                  </a:txBody>
                  <a:tcPr/>
                </a:tc>
                <a:extLst>
                  <a:ext uri="{0D108BD9-81ED-4DB2-BD59-A6C34878D82A}">
                    <a16:rowId xmlns:a16="http://schemas.microsoft.com/office/drawing/2014/main" val="2191157594"/>
                  </a:ext>
                </a:extLst>
              </a:tr>
              <a:tr h="370840">
                <a:tc>
                  <a:txBody>
                    <a:bodyPr/>
                    <a:lstStyle/>
                    <a:p>
                      <a:r>
                        <a:rPr lang="en-IN" dirty="0" err="1"/>
                        <a:t>Girnar</a:t>
                      </a:r>
                      <a:r>
                        <a:rPr lang="en-IN" dirty="0"/>
                        <a:t> Traders Vs State of Maharashtra (2011) 3 SCC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dirty="0"/>
                        <a:t>Land development right is a right to carry out development or to develop the land or building or both</a:t>
                      </a:r>
                      <a:endParaRPr lang="en-IN" sz="2300" dirty="0"/>
                    </a:p>
                  </a:txBody>
                  <a:tcPr/>
                </a:tc>
                <a:extLst>
                  <a:ext uri="{0D108BD9-81ED-4DB2-BD59-A6C34878D82A}">
                    <a16:rowId xmlns:a16="http://schemas.microsoft.com/office/drawing/2014/main" val="1234587343"/>
                  </a:ext>
                </a:extLst>
              </a:tr>
            </a:tbl>
          </a:graphicData>
        </a:graphic>
      </p:graphicFrame>
    </p:spTree>
    <p:extLst>
      <p:ext uri="{BB962C8B-B14F-4D97-AF65-F5344CB8AC3E}">
        <p14:creationId xmlns:p14="http://schemas.microsoft.com/office/powerpoint/2010/main" val="2555274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E95C0-B9F9-418F-88AA-CF29522A72F7}"/>
              </a:ext>
            </a:extLst>
          </p:cNvPr>
          <p:cNvSpPr>
            <a:spLocks noGrp="1"/>
          </p:cNvSpPr>
          <p:nvPr>
            <p:ph type="title"/>
          </p:nvPr>
        </p:nvSpPr>
        <p:spPr>
          <a:xfrm>
            <a:off x="914400" y="838200"/>
            <a:ext cx="10363200" cy="563562"/>
          </a:xfrm>
        </p:spPr>
        <p:txBody>
          <a:bodyPr>
            <a:noAutofit/>
          </a:bodyPr>
          <a:lstStyle/>
          <a:p>
            <a:pPr marL="0" indent="0" algn="just">
              <a:buNone/>
            </a:pPr>
            <a:r>
              <a:rPr lang="en-US" sz="3200" dirty="0">
                <a:solidFill>
                  <a:srgbClr val="C00000"/>
                </a:solidFill>
              </a:rPr>
              <a:t>Sale of developed site or property – service as per consumer protection law</a:t>
            </a:r>
          </a:p>
        </p:txBody>
      </p:sp>
      <p:graphicFrame>
        <p:nvGraphicFramePr>
          <p:cNvPr id="4" name="Table 4">
            <a:extLst>
              <a:ext uri="{FF2B5EF4-FFF2-40B4-BE49-F238E27FC236}">
                <a16:creationId xmlns:a16="http://schemas.microsoft.com/office/drawing/2014/main" id="{302B1C32-A1CD-47D7-AC41-6432898DC5B8}"/>
              </a:ext>
            </a:extLst>
          </p:cNvPr>
          <p:cNvGraphicFramePr>
            <a:graphicFrameLocks noGrp="1"/>
          </p:cNvGraphicFramePr>
          <p:nvPr>
            <p:ph idx="1"/>
            <p:extLst>
              <p:ext uri="{D42A27DB-BD31-4B8C-83A1-F6EECF244321}">
                <p14:modId xmlns:p14="http://schemas.microsoft.com/office/powerpoint/2010/main" val="547147477"/>
              </p:ext>
            </p:extLst>
          </p:nvPr>
        </p:nvGraphicFramePr>
        <p:xfrm>
          <a:off x="1295400" y="2099372"/>
          <a:ext cx="8610600" cy="1112520"/>
        </p:xfrm>
        <a:graphic>
          <a:graphicData uri="http://schemas.openxmlformats.org/drawingml/2006/table">
            <a:tbl>
              <a:tblPr firstRow="1" bandRow="1">
                <a:tableStyleId>{BC89EF96-8CEA-46FF-86C4-4CE0E7609802}</a:tableStyleId>
              </a:tblPr>
              <a:tblGrid>
                <a:gridCol w="8610600">
                  <a:extLst>
                    <a:ext uri="{9D8B030D-6E8A-4147-A177-3AD203B41FA5}">
                      <a16:colId xmlns:a16="http://schemas.microsoft.com/office/drawing/2014/main" val="2851292124"/>
                    </a:ext>
                  </a:extLst>
                </a:gridCol>
              </a:tblGrid>
              <a:tr h="370840">
                <a:tc>
                  <a:txBody>
                    <a:bodyPr/>
                    <a:lstStyle/>
                    <a:p>
                      <a:r>
                        <a:rPr lang="en-IN" b="0" dirty="0"/>
                        <a:t>NARNE CONSTRUCTION P. LTD. Vs. Union of India, </a:t>
                      </a:r>
                      <a:r>
                        <a:rPr lang="en-IN" sz="1800" b="0" i="0" u="none" strike="noStrike" baseline="0" dirty="0"/>
                        <a:t>2013 (29) S.T.R. 3 (S.C)</a:t>
                      </a:r>
                      <a:endParaRPr lang="en-IN" b="0" dirty="0"/>
                    </a:p>
                  </a:txBody>
                  <a:tcPr/>
                </a:tc>
                <a:extLst>
                  <a:ext uri="{0D108BD9-81ED-4DB2-BD59-A6C34878D82A}">
                    <a16:rowId xmlns:a16="http://schemas.microsoft.com/office/drawing/2014/main" val="1214124914"/>
                  </a:ext>
                </a:extLst>
              </a:tr>
              <a:tr h="370840">
                <a:tc>
                  <a:txBody>
                    <a:bodyPr/>
                    <a:lstStyle/>
                    <a:p>
                      <a:r>
                        <a:rPr lang="en-IN" b="0" dirty="0" err="1"/>
                        <a:t>Faquir</a:t>
                      </a:r>
                      <a:r>
                        <a:rPr lang="en-IN" b="0" dirty="0"/>
                        <a:t> Chand Gulati Vs Uppal Agencies 2008 (12) S.T.R. 401 (S.C.)</a:t>
                      </a:r>
                    </a:p>
                  </a:txBody>
                  <a:tcPr/>
                </a:tc>
                <a:extLst>
                  <a:ext uri="{0D108BD9-81ED-4DB2-BD59-A6C34878D82A}">
                    <a16:rowId xmlns:a16="http://schemas.microsoft.com/office/drawing/2014/main" val="2191157594"/>
                  </a:ext>
                </a:extLst>
              </a:tr>
              <a:tr h="370840">
                <a:tc>
                  <a:txBody>
                    <a:bodyPr/>
                    <a:lstStyle/>
                    <a:p>
                      <a:endParaRPr lang="en-IN" b="0" dirty="0"/>
                    </a:p>
                  </a:txBody>
                  <a:tcPr/>
                </a:tc>
                <a:extLst>
                  <a:ext uri="{0D108BD9-81ED-4DB2-BD59-A6C34878D82A}">
                    <a16:rowId xmlns:a16="http://schemas.microsoft.com/office/drawing/2014/main" val="1234587343"/>
                  </a:ext>
                </a:extLst>
              </a:tr>
            </a:tbl>
          </a:graphicData>
        </a:graphic>
      </p:graphicFrame>
    </p:spTree>
    <p:extLst>
      <p:ext uri="{BB962C8B-B14F-4D97-AF65-F5344CB8AC3E}">
        <p14:creationId xmlns:p14="http://schemas.microsoft.com/office/powerpoint/2010/main" val="1696572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fontScale="90000"/>
          </a:bodyPr>
          <a:lstStyle/>
          <a:p>
            <a:r>
              <a:rPr lang="en-US" b="1" u="sng" dirty="0">
                <a:solidFill>
                  <a:srgbClr val="C00000"/>
                </a:solidFill>
              </a:rPr>
              <a:t>JDA – Whether Land Owner ‘Transfers’ “Development Rights” to the Developer </a:t>
            </a:r>
            <a:r>
              <a:rPr lang="en-US" dirty="0"/>
              <a:t>:</a:t>
            </a:r>
            <a:endParaRPr lang="en-IN" dirty="0"/>
          </a:p>
        </p:txBody>
      </p:sp>
      <p:sp>
        <p:nvSpPr>
          <p:cNvPr id="3" name="Content Placeholder 2"/>
          <p:cNvSpPr>
            <a:spLocks noGrp="1"/>
          </p:cNvSpPr>
          <p:nvPr>
            <p:ph idx="1"/>
          </p:nvPr>
        </p:nvSpPr>
        <p:spPr>
          <a:xfrm>
            <a:off x="685800" y="1143000"/>
            <a:ext cx="10591800" cy="5715000"/>
          </a:xfrm>
        </p:spPr>
        <p:txBody>
          <a:bodyPr>
            <a:noAutofit/>
          </a:bodyPr>
          <a:lstStyle/>
          <a:p>
            <a:pPr marL="0" indent="0" algn="just">
              <a:buNone/>
            </a:pPr>
            <a:r>
              <a:rPr lang="en-US" sz="2400" b="1" u="sng" dirty="0"/>
              <a:t>WHAT IS ‘TRANSFER</a:t>
            </a:r>
            <a:r>
              <a:rPr lang="en-US" sz="2400" b="1" dirty="0"/>
              <a:t>’?</a:t>
            </a:r>
          </a:p>
          <a:p>
            <a:pPr algn="just"/>
            <a:r>
              <a:rPr lang="en-US" sz="2400" dirty="0"/>
              <a:t>Section 5 of Transfer of Property Act, 1882  defines “transfer of property” to mean </a:t>
            </a:r>
            <a:r>
              <a:rPr lang="en-IN" sz="2400" dirty="0"/>
              <a:t>an act by which a living person </a:t>
            </a:r>
            <a:r>
              <a:rPr lang="en-IN" sz="2400" u="sng" dirty="0"/>
              <a:t>conveys property</a:t>
            </a:r>
            <a:r>
              <a:rPr lang="en-IN" sz="2400" dirty="0"/>
              <a:t>, in present or in future, to one or more other living persons, or to himself, or it himself and one or more other living persons.</a:t>
            </a:r>
            <a:endParaRPr lang="en-US" sz="2400" dirty="0"/>
          </a:p>
          <a:p>
            <a:pPr algn="just"/>
            <a:r>
              <a:rPr lang="en-US" sz="2400" dirty="0"/>
              <a:t>The following can be termed as ‘transfer’ as they are governed by TP Act, 1882:</a:t>
            </a:r>
          </a:p>
          <a:p>
            <a:pPr lvl="1" algn="just"/>
            <a:r>
              <a:rPr lang="en-US" sz="2400" dirty="0"/>
              <a:t>Sale</a:t>
            </a:r>
          </a:p>
          <a:p>
            <a:pPr lvl="1" algn="just"/>
            <a:r>
              <a:rPr lang="en-US" sz="2400" dirty="0"/>
              <a:t>Mortgage</a:t>
            </a:r>
          </a:p>
          <a:p>
            <a:pPr lvl="1" algn="just"/>
            <a:r>
              <a:rPr lang="en-US" sz="2400" dirty="0"/>
              <a:t>Lease</a:t>
            </a:r>
          </a:p>
          <a:p>
            <a:pPr lvl="1" algn="just"/>
            <a:r>
              <a:rPr lang="en-US" sz="2400" dirty="0"/>
              <a:t>Exchange</a:t>
            </a:r>
          </a:p>
          <a:p>
            <a:pPr lvl="1" algn="just"/>
            <a:r>
              <a:rPr lang="en-US" sz="2400" dirty="0"/>
              <a:t>Gift</a:t>
            </a:r>
          </a:p>
          <a:p>
            <a:pPr lvl="1" algn="just"/>
            <a:r>
              <a:rPr lang="en-US" sz="2400" dirty="0"/>
              <a:t>Transfer of actionable claim</a:t>
            </a:r>
          </a:p>
          <a:p>
            <a:pPr marL="457200" lvl="1" indent="0" algn="just">
              <a:buNone/>
            </a:pPr>
            <a:endParaRPr lang="en-US" sz="2400" dirty="0"/>
          </a:p>
          <a:p>
            <a:pPr lvl="1" algn="just"/>
            <a:endParaRPr lang="en-US" sz="2400" dirty="0"/>
          </a:p>
        </p:txBody>
      </p:sp>
    </p:spTree>
    <p:extLst>
      <p:ext uri="{BB962C8B-B14F-4D97-AF65-F5344CB8AC3E}">
        <p14:creationId xmlns:p14="http://schemas.microsoft.com/office/powerpoint/2010/main" val="1192516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9906000" cy="5638800"/>
          </a:xfrm>
        </p:spPr>
        <p:txBody>
          <a:bodyPr>
            <a:noAutofit/>
          </a:bodyPr>
          <a:lstStyle/>
          <a:p>
            <a:pPr marL="0" indent="0" algn="just">
              <a:buNone/>
            </a:pPr>
            <a:r>
              <a:rPr lang="en-US" sz="4000" b="1" u="sng" dirty="0">
                <a:solidFill>
                  <a:srgbClr val="C00000"/>
                </a:solidFill>
                <a:latin typeface="+mj-lt"/>
                <a:ea typeface="+mj-ea"/>
                <a:cs typeface="+mj-cs"/>
              </a:rPr>
              <a:t>Can NOT be termed as Transfer?</a:t>
            </a:r>
          </a:p>
          <a:p>
            <a:pPr algn="just"/>
            <a:r>
              <a:rPr lang="en-US" sz="2400" dirty="0"/>
              <a:t>Section 6 of Transfer of property Act, 1882 says that </a:t>
            </a:r>
            <a:r>
              <a:rPr lang="en-IN" sz="2400" dirty="0"/>
              <a:t>property of any kind may be transferred, except as otherwise provided by TP Act, 1882 or by any other law for the time being in force.</a:t>
            </a:r>
          </a:p>
          <a:p>
            <a:pPr algn="just"/>
            <a:r>
              <a:rPr lang="en-US" sz="2400" dirty="0"/>
              <a:t>The following inter alia cannot be termed as ‘transfer’:</a:t>
            </a:r>
          </a:p>
          <a:p>
            <a:pPr lvl="1" algn="just"/>
            <a:r>
              <a:rPr lang="en-IN" sz="2400" dirty="0"/>
              <a:t>A mere right of re-entry for breach of a condition subsequent cannot be transferred to any one except the owner of the property affected thereby.</a:t>
            </a:r>
          </a:p>
          <a:p>
            <a:pPr lvl="1" algn="just"/>
            <a:r>
              <a:rPr lang="en-IN" sz="2400" dirty="0"/>
              <a:t>An </a:t>
            </a:r>
            <a:r>
              <a:rPr lang="en-IN" sz="2400" b="1" dirty="0"/>
              <a:t>easement (</a:t>
            </a:r>
            <a:r>
              <a:rPr lang="en-IN" sz="2400" b="1" dirty="0" err="1"/>
              <a:t>eg</a:t>
            </a:r>
            <a:r>
              <a:rPr lang="en-IN" sz="2400" b="1" dirty="0"/>
              <a:t>: a license or a right of way)</a:t>
            </a:r>
            <a:r>
              <a:rPr lang="en-IN" sz="2400" dirty="0"/>
              <a:t> cannot be transferred apart from the dominant heritage.</a:t>
            </a:r>
          </a:p>
          <a:p>
            <a:pPr lvl="1" algn="just"/>
            <a:r>
              <a:rPr lang="en-IN" sz="2400" dirty="0"/>
              <a:t>An interest in property restricted in its enjoyment to the owner personally cannot be transferred by him.</a:t>
            </a:r>
          </a:p>
          <a:p>
            <a:pPr lvl="1" algn="just"/>
            <a:r>
              <a:rPr lang="en-IN" sz="2400" dirty="0"/>
              <a:t>A mere possibility (of say, an heir-apparent succeeding to an estate).</a:t>
            </a:r>
            <a:endParaRPr lang="en-US" sz="2400" dirty="0"/>
          </a:p>
          <a:p>
            <a:pPr lvl="1" algn="just"/>
            <a:endParaRPr lang="en-US" sz="2400" dirty="0"/>
          </a:p>
        </p:txBody>
      </p:sp>
    </p:spTree>
    <p:extLst>
      <p:ext uri="{BB962C8B-B14F-4D97-AF65-F5344CB8AC3E}">
        <p14:creationId xmlns:p14="http://schemas.microsoft.com/office/powerpoint/2010/main" val="3767155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10744200" cy="5715000"/>
          </a:xfrm>
        </p:spPr>
        <p:txBody>
          <a:bodyPr>
            <a:noAutofit/>
          </a:bodyPr>
          <a:lstStyle/>
          <a:p>
            <a:pPr marL="0" indent="0">
              <a:spcBef>
                <a:spcPct val="0"/>
              </a:spcBef>
              <a:buNone/>
            </a:pPr>
            <a:r>
              <a:rPr lang="en-US" b="1" u="sng" dirty="0">
                <a:solidFill>
                  <a:srgbClr val="C00000"/>
                </a:solidFill>
                <a:latin typeface="+mj-lt"/>
                <a:ea typeface="+mj-ea"/>
                <a:cs typeface="+mj-cs"/>
              </a:rPr>
              <a:t>WHETHER JDA IS A LEASE TRANSACTION?</a:t>
            </a:r>
          </a:p>
          <a:p>
            <a:pPr algn="just"/>
            <a:r>
              <a:rPr lang="en-US" sz="1900" dirty="0"/>
              <a:t>As per Section 105 of the Transfer of Property Act, 1882 (“TP Act”), ‘lease’ of immovable property is inter alia defined as transfer of a right to enjoy property for a limited period or in perpetuity for a consideration, whether periodic or otherwise.</a:t>
            </a:r>
          </a:p>
          <a:p>
            <a:pPr marL="0" indent="0" algn="just">
              <a:buNone/>
            </a:pPr>
            <a:endParaRPr lang="en-US" sz="1900" dirty="0"/>
          </a:p>
          <a:p>
            <a:pPr marL="0" indent="0">
              <a:spcBef>
                <a:spcPct val="0"/>
              </a:spcBef>
              <a:buNone/>
            </a:pPr>
            <a:r>
              <a:rPr lang="en-US" b="1" u="sng" dirty="0">
                <a:solidFill>
                  <a:srgbClr val="C00000"/>
                </a:solidFill>
                <a:latin typeface="+mj-lt"/>
                <a:ea typeface="+mj-ea"/>
                <a:cs typeface="+mj-cs"/>
              </a:rPr>
              <a:t>WHETHER JDA IS AN EXCHANGE TRANSACTION?</a:t>
            </a:r>
          </a:p>
          <a:p>
            <a:pPr algn="just"/>
            <a:r>
              <a:rPr lang="en-US" sz="1900" dirty="0"/>
              <a:t>The essential ingredients of Section 118 TP Act are as follows:</a:t>
            </a:r>
          </a:p>
          <a:p>
            <a:pPr lvl="1" algn="just"/>
            <a:r>
              <a:rPr lang="en-US" sz="1900" dirty="0"/>
              <a:t>There must be a mutual transfer between two persons; and</a:t>
            </a:r>
          </a:p>
          <a:p>
            <a:pPr lvl="1" algn="just"/>
            <a:r>
              <a:rPr lang="en-IN" sz="1900" dirty="0"/>
              <a:t>One person must transfer ownership of one thing; and</a:t>
            </a:r>
          </a:p>
          <a:p>
            <a:pPr lvl="1" algn="just"/>
            <a:r>
              <a:rPr lang="en-IN" sz="1900" dirty="0"/>
              <a:t>Another person must transfer ownership of another thing; and</a:t>
            </a:r>
          </a:p>
          <a:p>
            <a:pPr lvl="1" algn="just"/>
            <a:r>
              <a:rPr lang="en-IN" sz="1900" dirty="0"/>
              <a:t>Neither thing transferred must be money; or</a:t>
            </a:r>
          </a:p>
          <a:p>
            <a:pPr lvl="1" algn="just"/>
            <a:r>
              <a:rPr lang="en-IN" sz="1900" dirty="0"/>
              <a:t>Both things transferred must be money.</a:t>
            </a:r>
          </a:p>
          <a:p>
            <a:pPr marL="0" indent="0">
              <a:spcBef>
                <a:spcPct val="0"/>
              </a:spcBef>
              <a:buNone/>
            </a:pPr>
            <a:r>
              <a:rPr lang="en-US" sz="2800" b="1" u="sng" dirty="0">
                <a:solidFill>
                  <a:srgbClr val="C00000"/>
                </a:solidFill>
                <a:latin typeface="+mj-lt"/>
                <a:ea typeface="+mj-ea"/>
                <a:cs typeface="+mj-cs"/>
              </a:rPr>
              <a:t>WHETHER JDA IS AN BARTER TRANSACTION?</a:t>
            </a:r>
          </a:p>
          <a:p>
            <a:pPr algn="just"/>
            <a:r>
              <a:rPr lang="en-IN" sz="1900" dirty="0"/>
              <a:t>In case of Bren Corporation Vs JCCT (Appeals) 2018-TIOL-01-TRIBUNAL-KAR-VAT, it was held that JDA entered into between land owner and developer is in the nature of a barter and the transaction neither falls under the ambit of ‘sale’ u/s 2(29) nor “works contract” u/s 2(37) of the KVAT Act, 2003 as the element of “valuable consideration” is absent. Consequently, VAT could not be levied on the developer in a JDA.</a:t>
            </a:r>
            <a:endParaRPr lang="en-US" sz="1900" dirty="0"/>
          </a:p>
          <a:p>
            <a:pPr algn="just"/>
            <a:endParaRPr lang="en-US" sz="2400" dirty="0"/>
          </a:p>
          <a:p>
            <a:pPr algn="just"/>
            <a:endParaRPr lang="en-US" sz="2400" dirty="0"/>
          </a:p>
        </p:txBody>
      </p:sp>
    </p:spTree>
    <p:extLst>
      <p:ext uri="{BB962C8B-B14F-4D97-AF65-F5344CB8AC3E}">
        <p14:creationId xmlns:p14="http://schemas.microsoft.com/office/powerpoint/2010/main" val="2010318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C00000"/>
                </a:solidFill>
              </a:rPr>
              <a:t>GST – Basics – ‘Supply’</a:t>
            </a:r>
            <a:endParaRPr lang="en-IN" dirty="0">
              <a:solidFill>
                <a:srgbClr val="C00000"/>
              </a:solidFill>
            </a:endParaRPr>
          </a:p>
        </p:txBody>
      </p:sp>
      <p:sp>
        <p:nvSpPr>
          <p:cNvPr id="3" name="Content Placeholder 2"/>
          <p:cNvSpPr>
            <a:spLocks noGrp="1"/>
          </p:cNvSpPr>
          <p:nvPr>
            <p:ph idx="1"/>
          </p:nvPr>
        </p:nvSpPr>
        <p:spPr>
          <a:xfrm>
            <a:off x="762000" y="1600200"/>
            <a:ext cx="10820400" cy="4953000"/>
          </a:xfrm>
        </p:spPr>
        <p:txBody>
          <a:bodyPr>
            <a:normAutofit/>
          </a:bodyPr>
          <a:lstStyle/>
          <a:p>
            <a:pPr algn="just"/>
            <a:r>
              <a:rPr lang="en-US" dirty="0"/>
              <a:t>What is Supply:</a:t>
            </a:r>
          </a:p>
          <a:p>
            <a:pPr lvl="1" algn="just"/>
            <a:r>
              <a:rPr lang="en-US" dirty="0"/>
              <a:t>Supply includes all forms of supply of goods or services. It includes sale, transfer, barter, exchange, license, rental, lease or disposal.</a:t>
            </a:r>
          </a:p>
          <a:p>
            <a:pPr lvl="1" algn="just"/>
            <a:r>
              <a:rPr lang="en-US" dirty="0"/>
              <a:t>Supply must be made for a Consideration.</a:t>
            </a:r>
          </a:p>
          <a:p>
            <a:pPr lvl="1" algn="just"/>
            <a:r>
              <a:rPr lang="en-US" dirty="0"/>
              <a:t>Supply must be in the course or furtherance of business.</a:t>
            </a:r>
          </a:p>
          <a:p>
            <a:pPr algn="just"/>
            <a:r>
              <a:rPr lang="en-US" dirty="0"/>
              <a:t>What is not Supply:</a:t>
            </a:r>
          </a:p>
          <a:p>
            <a:pPr lvl="1" algn="just"/>
            <a:r>
              <a:rPr lang="en-US" dirty="0"/>
              <a:t>Sale of land</a:t>
            </a:r>
          </a:p>
          <a:p>
            <a:pPr lvl="1" algn="just"/>
            <a:r>
              <a:rPr lang="en-US" dirty="0"/>
              <a:t>Sale of building, subject to Entry 5(b) of the II Schedule.</a:t>
            </a:r>
          </a:p>
          <a:p>
            <a:pPr lvl="1" algn="just"/>
            <a:endParaRPr lang="en-IN" dirty="0"/>
          </a:p>
        </p:txBody>
      </p:sp>
    </p:spTree>
    <p:extLst>
      <p:ext uri="{BB962C8B-B14F-4D97-AF65-F5344CB8AC3E}">
        <p14:creationId xmlns:p14="http://schemas.microsoft.com/office/powerpoint/2010/main" val="4046080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10744200" cy="5715000"/>
          </a:xfrm>
        </p:spPr>
        <p:txBody>
          <a:bodyPr>
            <a:noAutofit/>
          </a:bodyPr>
          <a:lstStyle/>
          <a:p>
            <a:pPr marL="0" indent="0">
              <a:spcBef>
                <a:spcPct val="0"/>
              </a:spcBef>
              <a:buNone/>
            </a:pPr>
            <a:r>
              <a:rPr lang="en-US" b="1" u="sng" dirty="0">
                <a:solidFill>
                  <a:srgbClr val="C00000"/>
                </a:solidFill>
                <a:latin typeface="+mj-lt"/>
                <a:ea typeface="+mj-ea"/>
                <a:cs typeface="+mj-cs"/>
              </a:rPr>
              <a:t>WHETHER JDA IS A SALE TRANSACTION?</a:t>
            </a:r>
          </a:p>
          <a:p>
            <a:pPr algn="just"/>
            <a:r>
              <a:rPr lang="en-IN" sz="2000" dirty="0"/>
              <a:t>Section 54 of the TP Act inter alia defines ‘sale’ as transfer of ownership in exchange for a price paid or promised or part-paid and part-promised.</a:t>
            </a:r>
          </a:p>
          <a:p>
            <a:pPr algn="just"/>
            <a:r>
              <a:rPr lang="en-US" sz="2000" dirty="0"/>
              <a:t>Why JDA may not be considered as a sale transaction:</a:t>
            </a:r>
          </a:p>
          <a:p>
            <a:pPr lvl="1" algn="just"/>
            <a:r>
              <a:rPr lang="en-US" sz="2000" dirty="0">
                <a:solidFill>
                  <a:schemeClr val="accent2"/>
                </a:solidFill>
              </a:rPr>
              <a:t>Mohammad Noor </a:t>
            </a:r>
            <a:r>
              <a:rPr lang="en-US" sz="2000" dirty="0" err="1">
                <a:solidFill>
                  <a:schemeClr val="accent2"/>
                </a:solidFill>
              </a:rPr>
              <a:t>Vs</a:t>
            </a:r>
            <a:r>
              <a:rPr lang="en-US" sz="2000" dirty="0">
                <a:solidFill>
                  <a:schemeClr val="accent2"/>
                </a:solidFill>
              </a:rPr>
              <a:t> Mohammad Ibrahim (1994) 5 SCC 562: </a:t>
            </a:r>
            <a:r>
              <a:rPr lang="en-IN" sz="2000" dirty="0"/>
              <a:t>A person can be considered to be owner if he has absolute dominion over it in all respects. ‘Ownership’ is a sum total of various subordinate rights (such as heritability, transferability, </a:t>
            </a:r>
            <a:r>
              <a:rPr lang="en-IN" sz="2000" dirty="0" err="1"/>
              <a:t>etc</a:t>
            </a:r>
            <a:r>
              <a:rPr lang="en-IN" sz="2000" dirty="0"/>
              <a:t>). In a JDA transaction all subordinate rights are not transferred to developer.</a:t>
            </a:r>
          </a:p>
          <a:p>
            <a:pPr lvl="1" algn="just"/>
            <a:r>
              <a:rPr lang="en-US" sz="2000" dirty="0"/>
              <a:t>As per the Karnataka Stamp Act, 1957, a JDA would bear stamp duty in terms of Article 5(f) of the Schedule of that Act. Whereas, for sale/conveyance stamp duty would be paid in terms of Article 20 thereof at a different rate from that of a JDA transaction.</a:t>
            </a:r>
          </a:p>
          <a:p>
            <a:pPr lvl="1" algn="just"/>
            <a:r>
              <a:rPr lang="en-IN" sz="2000" dirty="0"/>
              <a:t>In </a:t>
            </a:r>
            <a:r>
              <a:rPr lang="en-IN" sz="2000" dirty="0" err="1">
                <a:solidFill>
                  <a:schemeClr val="accent2"/>
                </a:solidFill>
              </a:rPr>
              <a:t>Suraj</a:t>
            </a:r>
            <a:r>
              <a:rPr lang="en-IN" sz="2000" dirty="0">
                <a:solidFill>
                  <a:schemeClr val="accent2"/>
                </a:solidFill>
              </a:rPr>
              <a:t> Lamp &amp; Industries Pvt Ltd </a:t>
            </a:r>
            <a:r>
              <a:rPr lang="en-IN" sz="2000" dirty="0" err="1">
                <a:solidFill>
                  <a:schemeClr val="accent2"/>
                </a:solidFill>
              </a:rPr>
              <a:t>Vs</a:t>
            </a:r>
            <a:r>
              <a:rPr lang="en-IN" sz="2000" dirty="0">
                <a:solidFill>
                  <a:schemeClr val="accent2"/>
                </a:solidFill>
              </a:rPr>
              <a:t> State of Haryana (2012) 1 SCC 656 </a:t>
            </a:r>
            <a:r>
              <a:rPr lang="en-IN" sz="2000" dirty="0"/>
              <a:t>it was held that a transfer of immovable property by way of sale can only be by a deed of conveyance (sale deed). In the absence of a deed of conveyance (duly stamped and registered as required by law), no right, title or interest in an immovable property can be transferred. </a:t>
            </a:r>
          </a:p>
          <a:p>
            <a:pPr lvl="1" algn="just"/>
            <a:r>
              <a:rPr lang="en-IN" sz="2000" dirty="0"/>
              <a:t>Therefore, the land owners may have to execute a separate exchange deed or conveyance deed in favour of the Developer to convey the developer’s share or the developer may himself execute a sale deed in his own favour using powers under the </a:t>
            </a:r>
            <a:r>
              <a:rPr lang="en-IN" sz="2000" dirty="0" err="1"/>
              <a:t>PoA</a:t>
            </a:r>
            <a:r>
              <a:rPr lang="en-IN" sz="2000" dirty="0"/>
              <a:t> so as to confer proper title in favour of the developer.</a:t>
            </a:r>
            <a:endParaRPr lang="en-US" sz="2000" dirty="0"/>
          </a:p>
          <a:p>
            <a:pPr algn="just"/>
            <a:endParaRPr lang="en-US" sz="2400" dirty="0"/>
          </a:p>
        </p:txBody>
      </p:sp>
    </p:spTree>
    <p:extLst>
      <p:ext uri="{BB962C8B-B14F-4D97-AF65-F5344CB8AC3E}">
        <p14:creationId xmlns:p14="http://schemas.microsoft.com/office/powerpoint/2010/main" val="3247333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10210800" cy="5715000"/>
          </a:xfrm>
        </p:spPr>
        <p:txBody>
          <a:bodyPr>
            <a:noAutofit/>
          </a:bodyPr>
          <a:lstStyle/>
          <a:p>
            <a:pPr marL="0" indent="0">
              <a:spcBef>
                <a:spcPct val="0"/>
              </a:spcBef>
              <a:buNone/>
            </a:pPr>
            <a:r>
              <a:rPr lang="en-US" b="1" u="sng" dirty="0">
                <a:solidFill>
                  <a:srgbClr val="C00000"/>
                </a:solidFill>
                <a:latin typeface="+mj-lt"/>
                <a:ea typeface="+mj-ea"/>
                <a:cs typeface="+mj-cs"/>
              </a:rPr>
              <a:t>WHETHER JDA IS A LICENSE TRANSACTION?</a:t>
            </a:r>
          </a:p>
          <a:p>
            <a:pPr algn="just"/>
            <a:r>
              <a:rPr lang="en-US" sz="2400" dirty="0"/>
              <a:t>Section 52 of Easement Act, 1882 defines ‘license’.</a:t>
            </a:r>
          </a:p>
          <a:p>
            <a:pPr algn="just"/>
            <a:r>
              <a:rPr lang="en-US" sz="2400" dirty="0"/>
              <a:t>Where one person grants to another, or to a definite number of other persons, a right to do, or continue to do, in or upon the immovable property of the grantor, something which would, in the absence of such right, be unlawful, and such right does not amount to an easement or an interest in the property, the right is called a license.</a:t>
            </a:r>
          </a:p>
          <a:p>
            <a:pPr algn="just"/>
            <a:r>
              <a:rPr lang="en-US" sz="2400" dirty="0"/>
              <a:t>In a ‘license’, there is no creation of interest in property and merely a permission is granted to undertake an activity.</a:t>
            </a:r>
          </a:p>
          <a:p>
            <a:pPr algn="just"/>
            <a:r>
              <a:rPr lang="en-IN" sz="2400" dirty="0"/>
              <a:t>The legal possession , therefore, continues to be with the owner of the property, but the licensee-developer is permitted to make use of the premises for a particular purpose. But for the permission, the occupation of the developer would be unlawful.</a:t>
            </a:r>
            <a:endParaRPr lang="en-US" sz="2400" dirty="0"/>
          </a:p>
        </p:txBody>
      </p:sp>
    </p:spTree>
    <p:extLst>
      <p:ext uri="{BB962C8B-B14F-4D97-AF65-F5344CB8AC3E}">
        <p14:creationId xmlns:p14="http://schemas.microsoft.com/office/powerpoint/2010/main" val="1075249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11049000" cy="5943600"/>
          </a:xfrm>
        </p:spPr>
        <p:txBody>
          <a:bodyPr>
            <a:noAutofit/>
          </a:bodyPr>
          <a:lstStyle/>
          <a:p>
            <a:pPr marL="0" indent="0">
              <a:spcBef>
                <a:spcPct val="0"/>
              </a:spcBef>
              <a:buNone/>
            </a:pPr>
            <a:r>
              <a:rPr lang="en-US" sz="2800" b="1" u="sng" dirty="0">
                <a:solidFill>
                  <a:srgbClr val="C00000"/>
                </a:solidFill>
                <a:latin typeface="+mj-lt"/>
                <a:ea typeface="+mj-ea"/>
                <a:cs typeface="+mj-cs"/>
              </a:rPr>
              <a:t>WHETHER JDA IS A LICENSE TRANSACTION?</a:t>
            </a:r>
          </a:p>
          <a:p>
            <a:pPr algn="just"/>
            <a:r>
              <a:rPr lang="en-US" sz="2300" dirty="0"/>
              <a:t>A typical/standard JDA usually contains a clause which states that the land owner shall not revoke the permission granted to the developer (to develop property) under the JDA till completion of the project provided that nothing in the JDA shall be </a:t>
            </a:r>
            <a:r>
              <a:rPr lang="en-IN" sz="2300" dirty="0"/>
              <a:t>construed as delivery of possession in part performance of any Agreement of Sale under Section 53A of the TP Act. </a:t>
            </a:r>
          </a:p>
          <a:p>
            <a:pPr algn="just"/>
            <a:r>
              <a:rPr lang="en-IN" sz="2300" dirty="0"/>
              <a:t>The intention of such a clause in the JDA is that, after license is given to the developer for effecting construction (as per the JDA) and at a future date, if the land owner wants to evict the developer from the land, the developer should not be allowed to take the </a:t>
            </a:r>
            <a:r>
              <a:rPr lang="en-IN" sz="2300" dirty="0" err="1"/>
              <a:t>defense</a:t>
            </a:r>
            <a:r>
              <a:rPr lang="en-IN" sz="2300" dirty="0"/>
              <a:t> of having “part-performed” his side of the contract in terms of Section 53A of that Act. </a:t>
            </a:r>
          </a:p>
          <a:p>
            <a:pPr algn="just"/>
            <a:r>
              <a:rPr lang="en-IN" sz="2300" dirty="0"/>
              <a:t>So, by virtue of this clause, a strong argument can also be put forward that the developer is not in ‘possession’ of the immovable property in terms of the said contract and the JDA merely gives him a license to develop the immovable property.</a:t>
            </a:r>
            <a:endParaRPr lang="en-US" sz="2300" dirty="0"/>
          </a:p>
          <a:p>
            <a:pPr algn="just"/>
            <a:endParaRPr lang="en-US" sz="2400" dirty="0"/>
          </a:p>
        </p:txBody>
      </p:sp>
    </p:spTree>
    <p:extLst>
      <p:ext uri="{BB962C8B-B14F-4D97-AF65-F5344CB8AC3E}">
        <p14:creationId xmlns:p14="http://schemas.microsoft.com/office/powerpoint/2010/main" val="572640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95300"/>
            <a:ext cx="10972800" cy="5867400"/>
          </a:xfrm>
        </p:spPr>
        <p:txBody>
          <a:bodyPr>
            <a:noAutofit/>
          </a:bodyPr>
          <a:lstStyle/>
          <a:p>
            <a:pPr marL="0" indent="0" algn="just">
              <a:buNone/>
            </a:pPr>
            <a:r>
              <a:rPr lang="en-US" b="1" u="sng" dirty="0">
                <a:solidFill>
                  <a:srgbClr val="C00000"/>
                </a:solidFill>
                <a:latin typeface="+mj-lt"/>
                <a:ea typeface="+mj-ea"/>
                <a:cs typeface="+mj-cs"/>
              </a:rPr>
              <a:t>WHETHER LAND OWNER ‘TRANSFERS’ “DEVELOPMENT RIGHTS” TO THE DEVELOPER</a:t>
            </a:r>
            <a:r>
              <a:rPr lang="en-US" sz="2800" b="1" u="sng" dirty="0">
                <a:solidFill>
                  <a:srgbClr val="C00000"/>
                </a:solidFill>
                <a:latin typeface="+mj-lt"/>
                <a:ea typeface="+mj-ea"/>
                <a:cs typeface="+mj-cs"/>
              </a:rPr>
              <a:t>?</a:t>
            </a:r>
            <a:endParaRPr lang="en-US" sz="4000" b="1" u="sng" dirty="0">
              <a:solidFill>
                <a:srgbClr val="C00000"/>
              </a:solidFill>
              <a:latin typeface="+mj-lt"/>
              <a:ea typeface="+mj-ea"/>
              <a:cs typeface="+mj-cs"/>
            </a:endParaRPr>
          </a:p>
          <a:p>
            <a:pPr algn="just"/>
            <a:r>
              <a:rPr lang="en-US" sz="2400" dirty="0"/>
              <a:t>Can be argued that development rights are nothing but merely a right to occupy and carry out work on the land and are hence a mere license and there is no transfer.</a:t>
            </a:r>
          </a:p>
          <a:p>
            <a:pPr algn="just"/>
            <a:r>
              <a:rPr lang="en-US" sz="2400" dirty="0"/>
              <a:t>But since it is irrevocable, it means some interest is passing to the developer. Therefore, it cannot be a mere license.</a:t>
            </a:r>
          </a:p>
          <a:p>
            <a:pPr algn="just"/>
            <a:r>
              <a:rPr lang="en-US" sz="2400" dirty="0"/>
              <a:t>Neither is it a sale.</a:t>
            </a:r>
          </a:p>
          <a:p>
            <a:pPr algn="just"/>
            <a:r>
              <a:rPr lang="en-US" sz="2400" dirty="0"/>
              <a:t>Could be an exchange or barter. It may later crystalize as a sale when land owner executes a sale deed in </a:t>
            </a:r>
            <a:r>
              <a:rPr lang="en-US" sz="2400" dirty="0" err="1"/>
              <a:t>favour</a:t>
            </a:r>
            <a:r>
              <a:rPr lang="en-US" sz="2400" dirty="0"/>
              <a:t> of the developer for the </a:t>
            </a:r>
            <a:r>
              <a:rPr lang="en-IN" sz="2400" dirty="0"/>
              <a:t>developer’s share.</a:t>
            </a:r>
            <a:endParaRPr lang="en-US" sz="2400" dirty="0"/>
          </a:p>
          <a:p>
            <a:pPr algn="just"/>
            <a:r>
              <a:rPr lang="en-US" sz="2400" dirty="0"/>
              <a:t>Grey area in law. Need for authoritative ruling.</a:t>
            </a:r>
          </a:p>
          <a:p>
            <a:pPr algn="just"/>
            <a:r>
              <a:rPr lang="en-US" sz="2400" dirty="0"/>
              <a:t>If development right is not ‘transferred’, no service is said to be provided by land owner to the developer and no GST is attracted.</a:t>
            </a:r>
          </a:p>
        </p:txBody>
      </p:sp>
    </p:spTree>
    <p:extLst>
      <p:ext uri="{BB962C8B-B14F-4D97-AF65-F5344CB8AC3E}">
        <p14:creationId xmlns:p14="http://schemas.microsoft.com/office/powerpoint/2010/main" val="3790128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536" y="1261872"/>
            <a:ext cx="8238744" cy="3118104"/>
          </a:xfrm>
        </p:spPr>
        <p:txBody>
          <a:bodyPr vert="horz" lIns="91440" tIns="45720" rIns="91440" bIns="45720" rtlCol="0" anchor="b">
            <a:normAutofit/>
          </a:bodyPr>
          <a:lstStyle/>
          <a:p>
            <a:pPr algn="l">
              <a:lnSpc>
                <a:spcPct val="90000"/>
              </a:lnSpc>
            </a:pPr>
            <a:r>
              <a:rPr lang="en-US" sz="6600" kern="1200" dirty="0">
                <a:solidFill>
                  <a:schemeClr val="accent1"/>
                </a:solidFill>
                <a:latin typeface="+mj-lt"/>
                <a:ea typeface="+mj-ea"/>
                <a:cs typeface="+mj-cs"/>
              </a:rPr>
              <a:t>JDA – Taxability</a:t>
            </a:r>
          </a:p>
        </p:txBody>
      </p:sp>
    </p:spTree>
    <p:extLst>
      <p:ext uri="{BB962C8B-B14F-4D97-AF65-F5344CB8AC3E}">
        <p14:creationId xmlns:p14="http://schemas.microsoft.com/office/powerpoint/2010/main" val="237731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495300"/>
            <a:ext cx="9144000" cy="5867400"/>
          </a:xfrm>
        </p:spPr>
        <p:txBody>
          <a:bodyPr>
            <a:noAutofit/>
          </a:bodyPr>
          <a:lstStyle/>
          <a:p>
            <a:pPr marL="0" indent="0" algn="just">
              <a:buNone/>
            </a:pPr>
            <a:r>
              <a:rPr lang="en-US" sz="1880" b="1" u="sng" dirty="0"/>
              <a:t>SERVICE TAX REGIME</a:t>
            </a:r>
          </a:p>
          <a:p>
            <a:pPr algn="just"/>
            <a:r>
              <a:rPr lang="en-IN" sz="2000" dirty="0"/>
              <a:t>Circular 151/2/2012-ST dated 10.02.2012 @ Para 2.1 – </a:t>
            </a:r>
            <a:r>
              <a:rPr lang="en-US" sz="2000" dirty="0"/>
              <a:t>development rights by land owner to developer was treated as sale of land and, thus, is not a taxable service.</a:t>
            </a:r>
          </a:p>
          <a:p>
            <a:pPr algn="just"/>
            <a:r>
              <a:rPr lang="en-US" sz="2000" dirty="0"/>
              <a:t>DLF Commercial Projects Corporations </a:t>
            </a:r>
            <a:r>
              <a:rPr lang="en-US" sz="2000" dirty="0" err="1"/>
              <a:t>Vs</a:t>
            </a:r>
            <a:r>
              <a:rPr lang="en-US" sz="2000" dirty="0"/>
              <a:t> CST, </a:t>
            </a:r>
            <a:r>
              <a:rPr lang="en-US" sz="2000" dirty="0" err="1"/>
              <a:t>Gurugram</a:t>
            </a:r>
            <a:r>
              <a:rPr lang="en-US" sz="2000" b="1" dirty="0"/>
              <a:t> </a:t>
            </a:r>
            <a:r>
              <a:rPr lang="en-US" sz="2000" dirty="0"/>
              <a:t>2019-TIOL-1514-CESTAT-CHD:</a:t>
            </a:r>
          </a:p>
          <a:p>
            <a:pPr lvl="1" algn="just"/>
            <a:r>
              <a:rPr lang="en-IN" sz="2000" dirty="0"/>
              <a:t>Once the landowning companies transfers the land development rights to developer for a consideration, it is obligated to transfer the undivided interest in the land in favour of developer's buyers for which no separate consideration is paid for it.</a:t>
            </a:r>
          </a:p>
          <a:p>
            <a:pPr lvl="1" algn="just"/>
            <a:r>
              <a:rPr lang="en-IN" sz="2000" dirty="0"/>
              <a:t>Thus, it is the ownership of the land, which stands transferred effectively by the landowning company in return of consideration payable by the developers. The moment it is either land or “benefits arise out of land”, it goes outside the purview of 'Service‘.</a:t>
            </a:r>
          </a:p>
          <a:p>
            <a:pPr lvl="1" algn="just"/>
            <a:r>
              <a:rPr lang="en-IN" sz="2000" dirty="0"/>
              <a:t>As the High Court observed in the case of </a:t>
            </a:r>
            <a:r>
              <a:rPr lang="en-IN" sz="2000" dirty="0" err="1"/>
              <a:t>Sadoday</a:t>
            </a:r>
            <a:r>
              <a:rPr lang="en-IN" sz="2000" dirty="0"/>
              <a:t> Builders (P) Ltd v. </a:t>
            </a:r>
            <a:r>
              <a:rPr lang="en-IN" sz="2000" dirty="0" err="1"/>
              <a:t>Jt</a:t>
            </a:r>
            <a:r>
              <a:rPr lang="en-IN" sz="2000" dirty="0"/>
              <a:t> Charity Commissioner MANU/MH/07912011that transferable development right is immovable property, therefore, the transfer of development rights in the case in hand is termed as immovable property in terms of section 3 (26) of General Clauses Act, 1897 and no service tax is payable.</a:t>
            </a:r>
            <a:endParaRPr lang="en-US" sz="2000" dirty="0"/>
          </a:p>
          <a:p>
            <a:pPr algn="just"/>
            <a:endParaRPr lang="en-US" sz="2400" dirty="0"/>
          </a:p>
          <a:p>
            <a:pPr algn="just"/>
            <a:endParaRPr lang="en-US" sz="2400" dirty="0"/>
          </a:p>
        </p:txBody>
      </p:sp>
    </p:spTree>
    <p:extLst>
      <p:ext uri="{BB962C8B-B14F-4D97-AF65-F5344CB8AC3E}">
        <p14:creationId xmlns:p14="http://schemas.microsoft.com/office/powerpoint/2010/main" val="2234215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5300"/>
            <a:ext cx="10896600" cy="5867400"/>
          </a:xfrm>
        </p:spPr>
        <p:txBody>
          <a:bodyPr>
            <a:noAutofit/>
          </a:bodyPr>
          <a:lstStyle/>
          <a:p>
            <a:pPr marL="0" indent="0">
              <a:spcBef>
                <a:spcPct val="0"/>
              </a:spcBef>
              <a:buNone/>
            </a:pPr>
            <a:r>
              <a:rPr lang="en-US" b="1" u="sng" dirty="0">
                <a:solidFill>
                  <a:srgbClr val="C00000"/>
                </a:solidFill>
                <a:latin typeface="+mj-lt"/>
                <a:ea typeface="+mj-ea"/>
                <a:cs typeface="+mj-cs"/>
              </a:rPr>
              <a:t>GST REGIME – ARGUMENTS AGAINST TAXABILITY</a:t>
            </a:r>
          </a:p>
          <a:p>
            <a:pPr algn="just"/>
            <a:r>
              <a:rPr lang="en-US" sz="2200" dirty="0"/>
              <a:t>Article 246(2) of the Constitution grants exclusive powers to make laws in respect of matters enumerated under List II of the Seventh Schedule of the Constitution:</a:t>
            </a:r>
          </a:p>
          <a:p>
            <a:pPr lvl="1" algn="just"/>
            <a:r>
              <a:rPr lang="en-US" sz="2200" dirty="0"/>
              <a:t>Entry 18: Land, that is to say, rights in or over land, land tenures including the relation of landlord and tenant, and the collection of rents; transfer and alienation of agricultural land; land improvement and agricultural loans; colonization.</a:t>
            </a:r>
          </a:p>
          <a:p>
            <a:pPr lvl="1" algn="just"/>
            <a:r>
              <a:rPr lang="en-US" sz="2200" dirty="0"/>
              <a:t>Entry 49: Tax on land and buildings.</a:t>
            </a:r>
          </a:p>
          <a:p>
            <a:pPr lvl="1" algn="just"/>
            <a:endParaRPr lang="en-US" sz="2200" dirty="0"/>
          </a:p>
          <a:p>
            <a:pPr algn="just"/>
            <a:r>
              <a:rPr lang="en-US" sz="2200" dirty="0"/>
              <a:t>Article 246A of the Constitution, inserted by virtue of the 101</a:t>
            </a:r>
            <a:r>
              <a:rPr lang="en-US" sz="2200" baseline="30000" dirty="0"/>
              <a:t>st</a:t>
            </a:r>
            <a:r>
              <a:rPr lang="en-US" sz="2200" dirty="0"/>
              <a:t> Amendment empowers the center and states to impose </a:t>
            </a:r>
            <a:r>
              <a:rPr lang="en-US" sz="2200" u="sng" dirty="0"/>
              <a:t>tax on goods and services</a:t>
            </a:r>
            <a:r>
              <a:rPr lang="en-US" sz="2200" dirty="0"/>
              <a:t> concurrently, notwithstanding Article 246.</a:t>
            </a:r>
          </a:p>
          <a:p>
            <a:pPr algn="just"/>
            <a:endParaRPr lang="en-US" sz="2200" dirty="0"/>
          </a:p>
          <a:p>
            <a:pPr algn="just"/>
            <a:r>
              <a:rPr lang="en-IN" sz="2200" dirty="0"/>
              <a:t>State of West Bengal </a:t>
            </a:r>
            <a:r>
              <a:rPr lang="en-IN" sz="2200" dirty="0" err="1"/>
              <a:t>Vs</a:t>
            </a:r>
            <a:r>
              <a:rPr lang="en-IN" sz="2200" dirty="0"/>
              <a:t> </a:t>
            </a:r>
            <a:r>
              <a:rPr lang="en-IN" sz="2200" dirty="0" err="1"/>
              <a:t>Kesoram</a:t>
            </a:r>
            <a:r>
              <a:rPr lang="en-IN" sz="2200" dirty="0"/>
              <a:t> Industries Ltd (2004) 10 SCC 201: ‘Land’ includes all strata above or below. In other words, the word 'land' includes not only the surface of the earth but everything under or over it, and has in its legal significance an indefinite extant upward and downward.</a:t>
            </a:r>
            <a:endParaRPr lang="en-US" sz="2200" dirty="0"/>
          </a:p>
        </p:txBody>
      </p:sp>
    </p:spTree>
    <p:extLst>
      <p:ext uri="{BB962C8B-B14F-4D97-AF65-F5344CB8AC3E}">
        <p14:creationId xmlns:p14="http://schemas.microsoft.com/office/powerpoint/2010/main" val="12299072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10668000" cy="5867400"/>
          </a:xfrm>
        </p:spPr>
        <p:txBody>
          <a:bodyPr>
            <a:noAutofit/>
          </a:bodyPr>
          <a:lstStyle/>
          <a:p>
            <a:pPr marL="0" indent="0">
              <a:spcBef>
                <a:spcPct val="0"/>
              </a:spcBef>
              <a:buNone/>
            </a:pPr>
            <a:r>
              <a:rPr lang="en-US" b="1" u="sng" dirty="0">
                <a:solidFill>
                  <a:srgbClr val="C00000"/>
                </a:solidFill>
                <a:latin typeface="+mj-lt"/>
                <a:ea typeface="+mj-ea"/>
                <a:cs typeface="+mj-cs"/>
              </a:rPr>
              <a:t>GST REGIME – </a:t>
            </a:r>
          </a:p>
          <a:p>
            <a:pPr marL="0" indent="0">
              <a:spcBef>
                <a:spcPct val="0"/>
              </a:spcBef>
              <a:buNone/>
            </a:pPr>
            <a:r>
              <a:rPr lang="en-US" b="1" u="sng" dirty="0">
                <a:solidFill>
                  <a:srgbClr val="C00000"/>
                </a:solidFill>
                <a:latin typeface="+mj-lt"/>
                <a:ea typeface="+mj-ea"/>
                <a:cs typeface="+mj-cs"/>
              </a:rPr>
              <a:t>Land Owner</a:t>
            </a:r>
          </a:p>
          <a:p>
            <a:pPr algn="just"/>
            <a:r>
              <a:rPr lang="en-US" sz="2400" dirty="0"/>
              <a:t>Land owner is ultimately transferring his ownership in land for a consideration which is either in Cash or in the nature of certain share in developed property.</a:t>
            </a:r>
          </a:p>
          <a:p>
            <a:pPr algn="just"/>
            <a:r>
              <a:rPr lang="en-US" sz="2400" dirty="0"/>
              <a:t>There is no supply of goods or service</a:t>
            </a:r>
          </a:p>
          <a:p>
            <a:pPr algn="just"/>
            <a:endParaRPr lang="en-US" sz="2400" dirty="0"/>
          </a:p>
          <a:p>
            <a:pPr algn="just"/>
            <a:r>
              <a:rPr lang="en-US" sz="3600" b="1" u="sng" dirty="0">
                <a:solidFill>
                  <a:srgbClr val="C00000"/>
                </a:solidFill>
                <a:latin typeface="+mj-lt"/>
                <a:ea typeface="+mj-ea"/>
                <a:cs typeface="+mj-cs"/>
              </a:rPr>
              <a:t>Developer</a:t>
            </a:r>
          </a:p>
          <a:p>
            <a:pPr algn="just"/>
            <a:r>
              <a:rPr lang="en-US" sz="2400" dirty="0"/>
              <a:t>Developer has the right to sell the property constructed on the land. </a:t>
            </a:r>
          </a:p>
          <a:p>
            <a:pPr algn="just"/>
            <a:r>
              <a:rPr lang="en-US" sz="2400" dirty="0"/>
              <a:t>Hence, the same is squarely covered as “transfer of property (viz. land)” and hence the same will fall in Schedule III. </a:t>
            </a:r>
          </a:p>
          <a:p>
            <a:pPr marL="0" indent="0" algn="just">
              <a:buNone/>
            </a:pPr>
            <a:r>
              <a:rPr lang="en-US" sz="2400" dirty="0"/>
              <a:t>Taxes on lands and buildings form part of State List (Entry 49 of List II). Hence once it is said that development right is nothing but immovable property(land), GST cannot be levied on its transfer.</a:t>
            </a:r>
          </a:p>
        </p:txBody>
      </p:sp>
    </p:spTree>
    <p:extLst>
      <p:ext uri="{BB962C8B-B14F-4D97-AF65-F5344CB8AC3E}">
        <p14:creationId xmlns:p14="http://schemas.microsoft.com/office/powerpoint/2010/main" val="29285608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10134600" cy="5867400"/>
          </a:xfrm>
        </p:spPr>
        <p:txBody>
          <a:bodyPr>
            <a:noAutofit/>
          </a:bodyPr>
          <a:lstStyle/>
          <a:p>
            <a:pPr marL="0" indent="0" algn="just">
              <a:buNone/>
            </a:pPr>
            <a:r>
              <a:rPr lang="en-US" sz="2400" b="1" u="sng" dirty="0"/>
              <a:t>GST REGIME – ARGUMENTS AGAINST TAXABILITY</a:t>
            </a:r>
          </a:p>
          <a:p>
            <a:pPr algn="just"/>
            <a:r>
              <a:rPr lang="en-US" sz="2800" dirty="0"/>
              <a:t>Schedule II is part of section 7 which deals with scope of supply.  </a:t>
            </a:r>
          </a:p>
          <a:p>
            <a:pPr algn="just"/>
            <a:r>
              <a:rPr lang="en-US" sz="2800" dirty="0"/>
              <a:t>The levy under GST is on supply. </a:t>
            </a:r>
          </a:p>
          <a:p>
            <a:pPr algn="just"/>
            <a:r>
              <a:rPr lang="en-US" sz="2800" dirty="0"/>
              <a:t>Therefore, section 7 which deals with scope of supply and which influences the charging section has to be construed strictly. Nothing can be read into it which would enlarge the scope of supply and in turn enlarge of the scope of charge. The Supreme Court in </a:t>
            </a:r>
            <a:r>
              <a:rPr lang="en-US" sz="2800" dirty="0" err="1"/>
              <a:t>Gopal</a:t>
            </a:r>
            <a:r>
              <a:rPr lang="en-US" sz="2800" dirty="0"/>
              <a:t> and Sons (HUF) </a:t>
            </a:r>
            <a:r>
              <a:rPr lang="en-US" sz="2800" dirty="0" err="1"/>
              <a:t>Vs</a:t>
            </a:r>
            <a:r>
              <a:rPr lang="en-US" sz="2800" dirty="0"/>
              <a:t> CIT [2017] 391 ITR 1 (SC) reiterated this principle.</a:t>
            </a:r>
          </a:p>
          <a:p>
            <a:pPr algn="just"/>
            <a:r>
              <a:rPr lang="en-US" sz="2800" dirty="0"/>
              <a:t>The principle of strict interpretation will have to be applied even on this count.</a:t>
            </a:r>
          </a:p>
        </p:txBody>
      </p:sp>
    </p:spTree>
    <p:extLst>
      <p:ext uri="{BB962C8B-B14F-4D97-AF65-F5344CB8AC3E}">
        <p14:creationId xmlns:p14="http://schemas.microsoft.com/office/powerpoint/2010/main" val="31743124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9829800" cy="5867400"/>
          </a:xfrm>
        </p:spPr>
        <p:txBody>
          <a:bodyPr>
            <a:noAutofit/>
          </a:bodyPr>
          <a:lstStyle/>
          <a:p>
            <a:pPr marL="0" indent="0">
              <a:spcBef>
                <a:spcPct val="0"/>
              </a:spcBef>
              <a:buNone/>
            </a:pPr>
            <a:r>
              <a:rPr lang="en-US" b="1" u="sng" dirty="0">
                <a:solidFill>
                  <a:srgbClr val="C00000"/>
                </a:solidFill>
                <a:latin typeface="+mj-lt"/>
                <a:ea typeface="+mj-ea"/>
                <a:cs typeface="+mj-cs"/>
              </a:rPr>
              <a:t>GST REGIME – ARGUMENTS AGAINST TAXABILITY</a:t>
            </a:r>
          </a:p>
          <a:p>
            <a:pPr algn="just"/>
            <a:r>
              <a:rPr lang="en-IN" sz="2200" dirty="0"/>
              <a:t>Section 7(1A) read with Schedule II is a provision that helps to classify certain transactions if they are in the nature of supply as per section 7. </a:t>
            </a:r>
          </a:p>
          <a:p>
            <a:pPr algn="just"/>
            <a:r>
              <a:rPr lang="en-IN" sz="2200" dirty="0"/>
              <a:t>In Para 2(a) of Schedule II, a fiction has been created stating that “license to occupy land” is supply of service. </a:t>
            </a:r>
          </a:p>
          <a:p>
            <a:pPr algn="just"/>
            <a:r>
              <a:rPr lang="en-IN" sz="2200" dirty="0"/>
              <a:t>In the Supreme Court in CIT </a:t>
            </a:r>
            <a:r>
              <a:rPr lang="en-IN" sz="2200" dirty="0" err="1"/>
              <a:t>Vs</a:t>
            </a:r>
            <a:r>
              <a:rPr lang="en-IN" sz="2200" dirty="0"/>
              <a:t> Mother India Refrigeration Industries (P) Ltd [1985] 155 ITR 711 (SC) following the decision of the </a:t>
            </a:r>
            <a:r>
              <a:rPr lang="en-IN" sz="2200" dirty="0" err="1"/>
              <a:t>Hon’ble</a:t>
            </a:r>
            <a:r>
              <a:rPr lang="en-IN" sz="2200" dirty="0"/>
              <a:t> Supreme Court in Bengal Immunity Co Ltd </a:t>
            </a:r>
            <a:r>
              <a:rPr lang="en-IN" sz="2200" dirty="0" err="1"/>
              <a:t>Vs</a:t>
            </a:r>
            <a:r>
              <a:rPr lang="en-IN" sz="2200" dirty="0"/>
              <a:t> State of Bihar [1955] 2 SCR 603 held that while construing the scope of legal fictions are created only for some definite purpose and these must be limited to that purpose and should not be extended beyond that legitimate field. </a:t>
            </a:r>
          </a:p>
          <a:p>
            <a:pPr algn="just"/>
            <a:r>
              <a:rPr lang="en-IN" sz="2200" dirty="0"/>
              <a:t>Therefore, the question of interpreting the provision in a manner which effectuates the purpose for which the fiction is sought to be created doesn’t arise if the plain reading of the provision doesn’t so warrant.</a:t>
            </a:r>
            <a:endParaRPr lang="en-US" sz="2200" dirty="0"/>
          </a:p>
        </p:txBody>
      </p:sp>
    </p:spTree>
    <p:extLst>
      <p:ext uri="{BB962C8B-B14F-4D97-AF65-F5344CB8AC3E}">
        <p14:creationId xmlns:p14="http://schemas.microsoft.com/office/powerpoint/2010/main" val="115048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9525000" cy="1371600"/>
          </a:xfrm>
        </p:spPr>
        <p:txBody>
          <a:bodyPr>
            <a:normAutofit fontScale="90000"/>
          </a:bodyPr>
          <a:lstStyle/>
          <a:p>
            <a:pPr algn="l"/>
            <a:r>
              <a:rPr lang="en-IN" dirty="0">
                <a:solidFill>
                  <a:srgbClr val="C00000"/>
                </a:solidFill>
              </a:rPr>
              <a:t>Activities to be Treated as Supply of Goods or Supply of Services- SCH. II</a:t>
            </a:r>
          </a:p>
        </p:txBody>
      </p:sp>
      <p:sp>
        <p:nvSpPr>
          <p:cNvPr id="3" name="Content Placeholder 2"/>
          <p:cNvSpPr>
            <a:spLocks noGrp="1"/>
          </p:cNvSpPr>
          <p:nvPr>
            <p:ph idx="1"/>
          </p:nvPr>
        </p:nvSpPr>
        <p:spPr>
          <a:xfrm>
            <a:off x="838200" y="1295400"/>
            <a:ext cx="10515600" cy="5562600"/>
          </a:xfrm>
        </p:spPr>
        <p:txBody>
          <a:bodyPr>
            <a:noAutofit/>
          </a:bodyPr>
          <a:lstStyle/>
          <a:p>
            <a:pPr algn="just"/>
            <a:r>
              <a:rPr lang="en-IN" sz="2600" dirty="0">
                <a:solidFill>
                  <a:schemeClr val="tx2">
                    <a:lumMod val="75000"/>
                  </a:schemeClr>
                </a:solidFill>
              </a:rPr>
              <a:t>Any lease, tenancy, easement, licence to occupy land is a supply of services.</a:t>
            </a:r>
          </a:p>
          <a:p>
            <a:pPr algn="just"/>
            <a:r>
              <a:rPr lang="en-IN" sz="2600" dirty="0">
                <a:solidFill>
                  <a:schemeClr val="accent2">
                    <a:lumMod val="75000"/>
                  </a:schemeClr>
                </a:solidFill>
              </a:rPr>
              <a:t>Any lease or letting out of the building including a commercial, industrial or residential complex for business or commerce, either wholly or partly, is a supply of services.</a:t>
            </a:r>
          </a:p>
          <a:p>
            <a:pPr algn="just"/>
            <a:r>
              <a:rPr lang="en-US" sz="2600" dirty="0">
                <a:solidFill>
                  <a:schemeClr val="tx2">
                    <a:lumMod val="75000"/>
                  </a:schemeClr>
                </a:solidFill>
              </a:rPr>
              <a:t>Renting of immovable property is supply of service.</a:t>
            </a:r>
          </a:p>
          <a:p>
            <a:pPr algn="just"/>
            <a:r>
              <a:rPr lang="en-IN" sz="2600" dirty="0">
                <a:solidFill>
                  <a:schemeClr val="accent2">
                    <a:lumMod val="75000"/>
                  </a:schemeClr>
                </a:solidFill>
              </a:rPr>
              <a:t>Construction of a complex, building, civil structure or a part thereof, including a complex or building intended for sale to a buyer, wholly or partly, except where the entire consideration has been received after issuance of completion certificate, where required, by the competent authority or after its first occupation, whichever is earlier, is supply of services.</a:t>
            </a:r>
          </a:p>
          <a:p>
            <a:pPr algn="just"/>
            <a:r>
              <a:rPr lang="en-US" sz="2600" dirty="0">
                <a:solidFill>
                  <a:schemeClr val="tx2">
                    <a:lumMod val="75000"/>
                  </a:schemeClr>
                </a:solidFill>
              </a:rPr>
              <a:t>Works contract is composite supply of service</a:t>
            </a:r>
            <a:r>
              <a:rPr lang="en-US" sz="2600" dirty="0"/>
              <a:t>.</a:t>
            </a:r>
          </a:p>
        </p:txBody>
      </p:sp>
    </p:spTree>
    <p:extLst>
      <p:ext uri="{BB962C8B-B14F-4D97-AF65-F5344CB8AC3E}">
        <p14:creationId xmlns:p14="http://schemas.microsoft.com/office/powerpoint/2010/main" val="19033174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9677400" cy="5867400"/>
          </a:xfrm>
        </p:spPr>
        <p:txBody>
          <a:bodyPr>
            <a:noAutofit/>
          </a:bodyPr>
          <a:lstStyle/>
          <a:p>
            <a:pPr marL="0" indent="0">
              <a:spcBef>
                <a:spcPct val="0"/>
              </a:spcBef>
              <a:buNone/>
            </a:pPr>
            <a:r>
              <a:rPr lang="en-US" b="1" u="sng" dirty="0">
                <a:solidFill>
                  <a:srgbClr val="C00000"/>
                </a:solidFill>
                <a:latin typeface="+mj-lt"/>
                <a:ea typeface="+mj-ea"/>
                <a:cs typeface="+mj-cs"/>
              </a:rPr>
              <a:t>GST REGIME – ARGUMENTS AGAINST TAXABILITY</a:t>
            </a:r>
          </a:p>
          <a:p>
            <a:pPr algn="just"/>
            <a:r>
              <a:rPr lang="en-US" sz="2800" dirty="0"/>
              <a:t>If a JDA was to be construed as giving a license to the developer to develop land, it would not fit into Para 2 of Schedule II of the Act. </a:t>
            </a:r>
          </a:p>
          <a:p>
            <a:pPr algn="just"/>
            <a:r>
              <a:rPr lang="en-US" sz="2800" dirty="0"/>
              <a:t>Para 2(a) of Schedule II of the Act inter alia specifies that “license to occupy land is supply of services”. </a:t>
            </a:r>
          </a:p>
          <a:p>
            <a:pPr algn="just"/>
            <a:r>
              <a:rPr lang="en-US" sz="2800" dirty="0"/>
              <a:t>The word ‘occupy’ is defined in Black’s Law Dictionary as “to take possession of”. Therefore, the phrase “</a:t>
            </a:r>
            <a:r>
              <a:rPr lang="en-US" sz="2800" dirty="0" err="1"/>
              <a:t>licence</a:t>
            </a:r>
            <a:r>
              <a:rPr lang="en-US" sz="2800" dirty="0"/>
              <a:t> to occupy land” would cover only those cases where the licensee has a right to occupy a defined piece of property as their own for an agreed period. </a:t>
            </a:r>
          </a:p>
          <a:p>
            <a:pPr algn="just"/>
            <a:r>
              <a:rPr lang="en-US" sz="2800" dirty="0"/>
              <a:t>It does not entail license to construct on land.</a:t>
            </a:r>
          </a:p>
        </p:txBody>
      </p:sp>
    </p:spTree>
    <p:extLst>
      <p:ext uri="{BB962C8B-B14F-4D97-AF65-F5344CB8AC3E}">
        <p14:creationId xmlns:p14="http://schemas.microsoft.com/office/powerpoint/2010/main" val="3094916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9906000" cy="5867400"/>
          </a:xfrm>
        </p:spPr>
        <p:txBody>
          <a:bodyPr>
            <a:noAutofit/>
          </a:bodyPr>
          <a:lstStyle/>
          <a:p>
            <a:pPr marL="0" indent="0">
              <a:spcBef>
                <a:spcPct val="0"/>
              </a:spcBef>
              <a:buNone/>
            </a:pPr>
            <a:r>
              <a:rPr lang="en-US" b="1" u="sng" dirty="0">
                <a:solidFill>
                  <a:srgbClr val="C00000"/>
                </a:solidFill>
                <a:latin typeface="+mj-lt"/>
                <a:ea typeface="+mj-ea"/>
                <a:cs typeface="+mj-cs"/>
              </a:rPr>
              <a:t>GST REGIME – ARGUMENTS AGAINST TAXABILITY</a:t>
            </a:r>
          </a:p>
          <a:p>
            <a:pPr algn="just"/>
            <a:r>
              <a:rPr lang="en-US" sz="2800" dirty="0"/>
              <a:t>Further, Para 2(b) of Schedule II specifically deals with lease or letting out of building. </a:t>
            </a:r>
          </a:p>
          <a:p>
            <a:pPr algn="just"/>
            <a:r>
              <a:rPr lang="en-US" sz="2800" dirty="0"/>
              <a:t>It doesn’t include licensing of building. If the intention were to include even building in paragraph 2(a), then paragraph 2(b) becomes otiose. </a:t>
            </a:r>
          </a:p>
          <a:p>
            <a:pPr algn="just"/>
            <a:r>
              <a:rPr lang="en-US" sz="2800" dirty="0"/>
              <a:t>Moreover, if the intention were to cover land with superstructure, it would have used the expression land or building or both.  </a:t>
            </a:r>
          </a:p>
          <a:p>
            <a:pPr algn="just"/>
            <a:r>
              <a:rPr lang="en-US" sz="2800" dirty="0"/>
              <a:t>Moreover, the intention is not to include licensing of building. Hence, the expression license is conspicuously absent in para 2(b) of Schedule II.</a:t>
            </a:r>
          </a:p>
        </p:txBody>
      </p:sp>
    </p:spTree>
    <p:extLst>
      <p:ext uri="{BB962C8B-B14F-4D97-AF65-F5344CB8AC3E}">
        <p14:creationId xmlns:p14="http://schemas.microsoft.com/office/powerpoint/2010/main" val="38068045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95300"/>
            <a:ext cx="10363200" cy="5867400"/>
          </a:xfrm>
        </p:spPr>
        <p:txBody>
          <a:bodyPr>
            <a:noAutofit/>
          </a:bodyPr>
          <a:lstStyle/>
          <a:p>
            <a:pPr marL="0" indent="0">
              <a:spcBef>
                <a:spcPct val="0"/>
              </a:spcBef>
              <a:buNone/>
            </a:pPr>
            <a:r>
              <a:rPr lang="en-US" b="1" u="sng" dirty="0">
                <a:solidFill>
                  <a:srgbClr val="C00000"/>
                </a:solidFill>
                <a:latin typeface="+mj-lt"/>
                <a:ea typeface="+mj-ea"/>
                <a:cs typeface="+mj-cs"/>
              </a:rPr>
              <a:t>GST REGIME – ARGUMENTS AGAINST TAXABILITY</a:t>
            </a:r>
          </a:p>
          <a:p>
            <a:pPr algn="just"/>
            <a:r>
              <a:rPr lang="en-US" sz="2400" dirty="0"/>
              <a:t>When Schedule II has carved out license to occupy land as supply of services so as to not to give any discretion either to the assessee or to the revenue to contend its nature, it defies logic to state that the rest (other kinds of licenses) which are connected to immovable property would continue to fall under section 7(1)(a). </a:t>
            </a:r>
          </a:p>
          <a:p>
            <a:pPr algn="just"/>
            <a:r>
              <a:rPr lang="en-US" sz="2400" dirty="0"/>
              <a:t>The legislature has mindfully used the expression “license to occupy land”.  It is evident from non-usage of term ‘license’ in Para 2(b) of Schedule II related to building.  </a:t>
            </a:r>
          </a:p>
          <a:p>
            <a:pPr algn="just"/>
            <a:r>
              <a:rPr lang="en-US" sz="2400" dirty="0"/>
              <a:t>Therefore, it is trite to contend that the rest of the categories of licenses would not be liable for GST.  </a:t>
            </a:r>
          </a:p>
          <a:p>
            <a:pPr algn="just"/>
            <a:r>
              <a:rPr lang="en-US" sz="2400" dirty="0"/>
              <a:t>It is irreconcilable to one’s mind that the legislature wanted to deem license to occupy land as supply of service to avoid litigation and did not want to deem rest of the licenses in relation to immovable property as supply of service.</a:t>
            </a:r>
          </a:p>
        </p:txBody>
      </p:sp>
    </p:spTree>
    <p:extLst>
      <p:ext uri="{BB962C8B-B14F-4D97-AF65-F5344CB8AC3E}">
        <p14:creationId xmlns:p14="http://schemas.microsoft.com/office/powerpoint/2010/main" val="109081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10591800" cy="5867400"/>
          </a:xfrm>
        </p:spPr>
        <p:txBody>
          <a:bodyPr>
            <a:noAutofit/>
          </a:bodyPr>
          <a:lstStyle/>
          <a:p>
            <a:pPr marL="0" indent="0">
              <a:spcBef>
                <a:spcPct val="0"/>
              </a:spcBef>
              <a:buNone/>
            </a:pPr>
            <a:r>
              <a:rPr lang="en-US" b="1" u="sng" dirty="0">
                <a:solidFill>
                  <a:srgbClr val="C00000"/>
                </a:solidFill>
                <a:latin typeface="+mj-lt"/>
                <a:ea typeface="+mj-ea"/>
                <a:cs typeface="+mj-cs"/>
              </a:rPr>
              <a:t>GST REGIME – ARGUMENTS AGAINST TAXABILITY</a:t>
            </a:r>
          </a:p>
          <a:p>
            <a:pPr algn="just"/>
            <a:r>
              <a:rPr lang="en-US" sz="2400" dirty="0"/>
              <a:t>The rights given to a builder are clearly called developmental rights. </a:t>
            </a:r>
          </a:p>
          <a:p>
            <a:pPr algn="just"/>
            <a:r>
              <a:rPr lang="en-US" sz="2400" dirty="0"/>
              <a:t>Lease or license is an inferior right or a “lesser right” as compared to the developmental right which is the superior right. </a:t>
            </a:r>
          </a:p>
          <a:p>
            <a:pPr algn="just"/>
            <a:r>
              <a:rPr lang="en-US" sz="2400" dirty="0"/>
              <a:t>The inferior rights would merge into the superior right and therefore, developmental rights would be the defining moment in the transaction. </a:t>
            </a:r>
          </a:p>
          <a:p>
            <a:pPr algn="just"/>
            <a:r>
              <a:rPr lang="en-US" sz="2400" dirty="0"/>
              <a:t>In this regard, we can refer to the judgment of the constitution Bench of the Supreme Court in Sunrise Associates (2006) 5 SCC 603.</a:t>
            </a:r>
          </a:p>
          <a:p>
            <a:pPr algn="just"/>
            <a:r>
              <a:rPr lang="en-US" sz="2400" dirty="0"/>
              <a:t>Therefore, it can be argued that development right granted by the land owner under JDA is a superior right and being immovable property, the grant of developmental rights by the land owner cannot be subjected to the levy of GST.</a:t>
            </a:r>
          </a:p>
        </p:txBody>
      </p:sp>
    </p:spTree>
    <p:extLst>
      <p:ext uri="{BB962C8B-B14F-4D97-AF65-F5344CB8AC3E}">
        <p14:creationId xmlns:p14="http://schemas.microsoft.com/office/powerpoint/2010/main" val="32204069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9906000" cy="5867400"/>
          </a:xfrm>
        </p:spPr>
        <p:txBody>
          <a:bodyPr>
            <a:noAutofit/>
          </a:bodyPr>
          <a:lstStyle/>
          <a:p>
            <a:pPr marL="0" indent="0" algn="just">
              <a:buNone/>
            </a:pPr>
            <a:r>
              <a:rPr lang="en-US" sz="1880" b="1" u="sng" dirty="0"/>
              <a:t>GST REGIME – ARGUMENTS IN FAVOR OF TAXABILITY</a:t>
            </a:r>
          </a:p>
          <a:p>
            <a:pPr algn="just"/>
            <a:r>
              <a:rPr lang="en-US" sz="2300" dirty="0"/>
              <a:t>The definition of ‘supply’ is an inclusive one and purports to cover within its ambit even those activities which are not expressly mentioned but are implied to be part of the definition.</a:t>
            </a:r>
          </a:p>
          <a:p>
            <a:pPr algn="just"/>
            <a:endParaRPr lang="en-US" sz="2300" dirty="0"/>
          </a:p>
          <a:p>
            <a:pPr algn="just"/>
            <a:r>
              <a:rPr lang="en-US" sz="2300" dirty="0"/>
              <a:t>Home Retail Solutions Pvt Ltd Vs UOI 2011 (24) STR 129 (Del). observed that w</a:t>
            </a:r>
            <a:r>
              <a:rPr lang="en-IN" sz="2300" dirty="0"/>
              <a:t>hat is being taxed is an activity, and the activity denotes the letting or leasing with a purpose, and the purpose is fundamentally for commercial or business purpose and its furtherance. Once there is a value addition and the element of service is involved, in conceptual essentiality, service tax gets attracted and the impost gets out of the purview of Entry 49 of List II of the Seventh Schedule of the Constitution.</a:t>
            </a:r>
          </a:p>
          <a:p>
            <a:pPr algn="just"/>
            <a:r>
              <a:rPr lang="en-US" sz="2300" dirty="0"/>
              <a:t>This case has been referred to larger bench of Supreme Court vide order reported in 2018 (13) GSTL 3 SC .</a:t>
            </a:r>
          </a:p>
        </p:txBody>
      </p:sp>
    </p:spTree>
    <p:extLst>
      <p:ext uri="{BB962C8B-B14F-4D97-AF65-F5344CB8AC3E}">
        <p14:creationId xmlns:p14="http://schemas.microsoft.com/office/powerpoint/2010/main" val="26357329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95300"/>
            <a:ext cx="10017177" cy="5867400"/>
          </a:xfrm>
        </p:spPr>
        <p:txBody>
          <a:bodyPr>
            <a:noAutofit/>
          </a:bodyPr>
          <a:lstStyle/>
          <a:p>
            <a:pPr marL="0" indent="0" algn="just">
              <a:spcBef>
                <a:spcPct val="0"/>
              </a:spcBef>
              <a:buNone/>
            </a:pPr>
            <a:r>
              <a:rPr lang="en-US" sz="2800" b="1" u="sng" dirty="0">
                <a:solidFill>
                  <a:srgbClr val="C00000"/>
                </a:solidFill>
                <a:latin typeface="+mj-lt"/>
                <a:ea typeface="+mj-ea"/>
                <a:cs typeface="+mj-cs"/>
              </a:rPr>
              <a:t>WHETHER SUPPLY (OF DEVELOPMENT RIGHTS BY THE LANDOWNER TO THE DEVELOPER) IS MADE FOR A CONSIDERATION?</a:t>
            </a:r>
          </a:p>
          <a:p>
            <a:pPr algn="just"/>
            <a:r>
              <a:rPr lang="en-US" sz="2400" dirty="0"/>
              <a:t>One way of looking at the transaction is that for transfer of development rights, the consideration is the construction activity provided by the developer. </a:t>
            </a:r>
          </a:p>
          <a:p>
            <a:pPr algn="just"/>
            <a:r>
              <a:rPr lang="en-US" sz="2400" dirty="0"/>
              <a:t>In terms of Section 2(31)(b), the monetary value of the construction service provided by the developer in response to the transfer of development rights by the landowner to the developer can be said to be the consideration.</a:t>
            </a:r>
          </a:p>
          <a:p>
            <a:pPr algn="just"/>
            <a:r>
              <a:rPr lang="en-US" sz="2400" dirty="0"/>
              <a:t>Alternatively, the consideration for the transfer of developmental right would be to get a portion of the building constructed / land developed by the developer. Both being immovable properties (developmental rights as well as the building constructed or land developed), the same cannot brought to tax under GST.</a:t>
            </a:r>
            <a:endParaRPr lang="en-US" sz="2300" dirty="0"/>
          </a:p>
        </p:txBody>
      </p:sp>
    </p:spTree>
    <p:extLst>
      <p:ext uri="{BB962C8B-B14F-4D97-AF65-F5344CB8AC3E}">
        <p14:creationId xmlns:p14="http://schemas.microsoft.com/office/powerpoint/2010/main" val="2637082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10287000" cy="4495800"/>
          </a:xfrm>
        </p:spPr>
        <p:txBody>
          <a:bodyPr>
            <a:noAutofit/>
          </a:bodyPr>
          <a:lstStyle/>
          <a:p>
            <a:pPr marL="0" indent="0" algn="just">
              <a:spcBef>
                <a:spcPct val="0"/>
              </a:spcBef>
              <a:buNone/>
            </a:pPr>
            <a:r>
              <a:rPr lang="en-US" b="1" u="sng" dirty="0">
                <a:solidFill>
                  <a:srgbClr val="C00000"/>
                </a:solidFill>
                <a:latin typeface="+mj-lt"/>
                <a:ea typeface="+mj-ea"/>
                <a:cs typeface="+mj-cs"/>
              </a:rPr>
              <a:t>WHETHER SUPPLY (OF DEVELOPMENT RIGHTS BY THE LANDOWNER TO THE DEVELOPER) IS MADE </a:t>
            </a:r>
            <a:r>
              <a:rPr lang="en-IN" b="1" u="sng" dirty="0">
                <a:solidFill>
                  <a:srgbClr val="C00000"/>
                </a:solidFill>
                <a:latin typeface="+mj-lt"/>
                <a:ea typeface="+mj-ea"/>
                <a:cs typeface="+mj-cs"/>
              </a:rPr>
              <a:t>“IN THE COURSE OR FURTHERANCE OF BUSINESS”</a:t>
            </a:r>
            <a:r>
              <a:rPr lang="en-US" b="1" u="sng" dirty="0">
                <a:solidFill>
                  <a:srgbClr val="C00000"/>
                </a:solidFill>
                <a:latin typeface="+mj-lt"/>
                <a:ea typeface="+mj-ea"/>
                <a:cs typeface="+mj-cs"/>
              </a:rPr>
              <a:t>?</a:t>
            </a:r>
          </a:p>
          <a:p>
            <a:pPr marL="0" indent="0" algn="just">
              <a:spcBef>
                <a:spcPct val="0"/>
              </a:spcBef>
              <a:buNone/>
            </a:pPr>
            <a:endParaRPr lang="en-US" b="1" u="sng" dirty="0">
              <a:solidFill>
                <a:srgbClr val="C00000"/>
              </a:solidFill>
              <a:latin typeface="+mj-lt"/>
              <a:ea typeface="+mj-ea"/>
              <a:cs typeface="+mj-cs"/>
            </a:endParaRPr>
          </a:p>
          <a:p>
            <a:pPr algn="just"/>
            <a:r>
              <a:rPr lang="en-US" sz="2400" dirty="0"/>
              <a:t>‘Business’ is defined in Section 2(17) of the CGST Act in a wide manner.</a:t>
            </a:r>
          </a:p>
          <a:p>
            <a:pPr algn="just"/>
            <a:r>
              <a:rPr lang="en-US" sz="2400" dirty="0"/>
              <a:t>Circular F. No. 354/32/2019-TRU dated 07.05.2019, it has been clarified in the affirmative at </a:t>
            </a:r>
            <a:r>
              <a:rPr lang="en-US" sz="2400" dirty="0" err="1"/>
              <a:t>Sl</a:t>
            </a:r>
            <a:r>
              <a:rPr lang="en-US" sz="2400" dirty="0"/>
              <a:t> No. 39.</a:t>
            </a:r>
          </a:p>
          <a:p>
            <a:pPr algn="just"/>
            <a:endParaRPr lang="en-US" sz="2300" dirty="0"/>
          </a:p>
        </p:txBody>
      </p:sp>
    </p:spTree>
    <p:extLst>
      <p:ext uri="{BB962C8B-B14F-4D97-AF65-F5344CB8AC3E}">
        <p14:creationId xmlns:p14="http://schemas.microsoft.com/office/powerpoint/2010/main" val="29292470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38200"/>
          </a:xfrm>
        </p:spPr>
        <p:txBody>
          <a:bodyPr>
            <a:normAutofit/>
          </a:bodyPr>
          <a:lstStyle/>
          <a:p>
            <a:r>
              <a:rPr lang="en-US" dirty="0">
                <a:solidFill>
                  <a:srgbClr val="C00000"/>
                </a:solidFill>
              </a:rPr>
              <a:t>Taxability of Works Contract</a:t>
            </a:r>
            <a:endParaRPr lang="en-IN" dirty="0">
              <a:solidFill>
                <a:srgbClr val="C00000"/>
              </a:solidFill>
            </a:endParaRPr>
          </a:p>
        </p:txBody>
      </p:sp>
      <p:sp>
        <p:nvSpPr>
          <p:cNvPr id="3" name="Content Placeholder 2"/>
          <p:cNvSpPr>
            <a:spLocks noGrp="1"/>
          </p:cNvSpPr>
          <p:nvPr>
            <p:ph idx="1"/>
          </p:nvPr>
        </p:nvSpPr>
        <p:spPr>
          <a:xfrm>
            <a:off x="609600" y="762000"/>
            <a:ext cx="10058400" cy="6096000"/>
          </a:xfrm>
        </p:spPr>
        <p:txBody>
          <a:bodyPr>
            <a:noAutofit/>
          </a:bodyPr>
          <a:lstStyle/>
          <a:p>
            <a:pPr algn="just"/>
            <a:r>
              <a:rPr lang="en-US" sz="2400" dirty="0"/>
              <a:t>L&amp;T Ltd </a:t>
            </a:r>
            <a:r>
              <a:rPr lang="en-US" sz="2400" dirty="0" err="1"/>
              <a:t>Vs</a:t>
            </a:r>
            <a:r>
              <a:rPr lang="en-US" sz="2400" dirty="0"/>
              <a:t> State of Karnataka </a:t>
            </a:r>
            <a:r>
              <a:rPr lang="en-IN" sz="2400" dirty="0"/>
              <a:t>2014 (303) ELT 3 (SC)</a:t>
            </a:r>
          </a:p>
          <a:p>
            <a:pPr algn="just"/>
            <a:r>
              <a:rPr lang="en-IN" sz="2400" dirty="0"/>
              <a:t>Even though the ultimate transaction between the parties may be sale of the flat, it cannot be said that the characteristics of works contract are not involved in that transaction because the term “works contract” is nothing but a contract in which one of the parties is obliged to undertake or to execute the work and such an activity of construction bears all the characteristics and elements of works contract. </a:t>
            </a:r>
          </a:p>
          <a:p>
            <a:pPr algn="just"/>
            <a:r>
              <a:rPr lang="en-US" sz="2400" dirty="0"/>
              <a:t>Works contract comes into picture only where there is an agreement to sell / construct and sell with a third party is entered into and from the date of such agreement.</a:t>
            </a:r>
          </a:p>
          <a:p>
            <a:pPr algn="just"/>
            <a:r>
              <a:rPr lang="en-US" sz="2400" dirty="0"/>
              <a:t>Conversely, the construction activity undertaken by the developer on the land of the owner under the joint development agreement would not be a works contract if, either the said flat is sold after completion of the apartment or the flat is retained by the developer or by the owner. </a:t>
            </a:r>
            <a:endParaRPr lang="en-US" sz="2300" dirty="0"/>
          </a:p>
        </p:txBody>
      </p:sp>
    </p:spTree>
    <p:extLst>
      <p:ext uri="{BB962C8B-B14F-4D97-AF65-F5344CB8AC3E}">
        <p14:creationId xmlns:p14="http://schemas.microsoft.com/office/powerpoint/2010/main" val="7992714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536" y="1261872"/>
            <a:ext cx="8238744" cy="3118104"/>
          </a:xfrm>
        </p:spPr>
        <p:txBody>
          <a:bodyPr vert="horz" lIns="91440" tIns="45720" rIns="91440" bIns="45720" rtlCol="0" anchor="b">
            <a:normAutofit/>
          </a:bodyPr>
          <a:lstStyle/>
          <a:p>
            <a:pPr algn="l">
              <a:lnSpc>
                <a:spcPct val="90000"/>
              </a:lnSpc>
            </a:pPr>
            <a:r>
              <a:rPr lang="en-US" sz="6600" kern="1200" dirty="0">
                <a:solidFill>
                  <a:schemeClr val="accent1"/>
                </a:solidFill>
                <a:latin typeface="+mj-lt"/>
                <a:ea typeface="+mj-ea"/>
                <a:cs typeface="+mj-cs"/>
              </a:rPr>
              <a:t>JDA – Point of Taxation and valuation</a:t>
            </a:r>
          </a:p>
        </p:txBody>
      </p:sp>
    </p:spTree>
    <p:extLst>
      <p:ext uri="{BB962C8B-B14F-4D97-AF65-F5344CB8AC3E}">
        <p14:creationId xmlns:p14="http://schemas.microsoft.com/office/powerpoint/2010/main" val="38178048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536" y="3581400"/>
            <a:ext cx="8238744" cy="798576"/>
          </a:xfrm>
        </p:spPr>
        <p:txBody>
          <a:bodyPr vert="horz" lIns="91440" tIns="45720" rIns="91440" bIns="45720" rtlCol="0" anchor="b">
            <a:noAutofit/>
          </a:bodyPr>
          <a:lstStyle/>
          <a:p>
            <a:pPr algn="l">
              <a:lnSpc>
                <a:spcPct val="90000"/>
              </a:lnSpc>
            </a:pPr>
            <a:r>
              <a:rPr lang="en-US" sz="4000" kern="1200" dirty="0">
                <a:solidFill>
                  <a:schemeClr val="accent1"/>
                </a:solidFill>
                <a:latin typeface="+mj-lt"/>
                <a:ea typeface="+mj-ea"/>
                <a:cs typeface="+mj-cs"/>
              </a:rPr>
              <a:t>Prior to 1.4.2019</a:t>
            </a:r>
          </a:p>
        </p:txBody>
      </p:sp>
    </p:spTree>
    <p:extLst>
      <p:ext uri="{BB962C8B-B14F-4D97-AF65-F5344CB8AC3E}">
        <p14:creationId xmlns:p14="http://schemas.microsoft.com/office/powerpoint/2010/main" val="24460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02536" y="1261872"/>
            <a:ext cx="8238744" cy="3118104"/>
          </a:xfrm>
        </p:spPr>
        <p:txBody>
          <a:bodyPr vert="horz" lIns="91440" tIns="45720" rIns="91440" bIns="45720" rtlCol="0" anchor="b">
            <a:normAutofit/>
          </a:bodyPr>
          <a:lstStyle/>
          <a:p>
            <a:pPr algn="l">
              <a:lnSpc>
                <a:spcPct val="90000"/>
              </a:lnSpc>
            </a:pPr>
            <a:r>
              <a:rPr lang="en-US" sz="6600" kern="1200" dirty="0">
                <a:solidFill>
                  <a:schemeClr val="accent1"/>
                </a:solidFill>
                <a:latin typeface="+mj-lt"/>
                <a:ea typeface="+mj-ea"/>
                <a:cs typeface="+mj-cs"/>
              </a:rPr>
              <a:t>JDA – Meaning / Nature / scope</a:t>
            </a:r>
          </a:p>
        </p:txBody>
      </p:sp>
      <p:sp>
        <p:nvSpPr>
          <p:cNvPr id="9" name="Isosceles Triangle 8">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grpSp>
        <p:nvGrpSpPr>
          <p:cNvPr id="11" name="Group 10">
            <a:extLst>
              <a:ext uri="{FF2B5EF4-FFF2-40B4-BE49-F238E27FC236}">
                <a16:creationId xmlns:a16="http://schemas.microsoft.com/office/drawing/2014/main" id="{DFDB61A8-F412-4C20-81C0-5B3ED6E433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F1C0B91C-D011-482B-A494-E48497FBC8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D0571556-24A1-4095-93E8-DB173C6CD1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4" name="Freeform 7">
              <a:extLst>
                <a:ext uri="{FF2B5EF4-FFF2-40B4-BE49-F238E27FC236}">
                  <a16:creationId xmlns:a16="http://schemas.microsoft.com/office/drawing/2014/main" id="{0E974A71-BEE4-40AF-89A6-FDD36655A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D667FF13-DA96-45EC-9D83-4647FE275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F11840EC-DF4F-47D7-9DFB-76B4B8543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9A53FCF9-7A57-49AD-B709-79127CFEF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E84A77F9-2746-4A6C-9D62-D910F7979A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EC64E8EC-E435-4A50-8DCC-F1D1146E6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5477BD5D-1BC6-4730-B8C8-ADA47AC7B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03B2280-793B-459A-A7A7-413C1B50E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65542C9-4CB0-4F11-9377-D507A1BBB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1B4DCDA-7DA1-4D83-A06B-64C3807DD6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3A804718-7A3F-44E5-ACA7-1CBC727C05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DB495408-912A-40A1-B4EB-B8B1070D32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38424851-9238-411E-A683-1D82E04A5E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E06FA0F-15EB-48EE-B6EB-06F420C0B4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179692C7-9AC0-4B2C-9456-3ED401877C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ED576C72-8571-4357-8868-561C61A76F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A362EFBB-07B1-4FE6-BB68-BAFC96B07A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Tree>
    <p:extLst>
      <p:ext uri="{BB962C8B-B14F-4D97-AF65-F5344CB8AC3E}">
        <p14:creationId xmlns:p14="http://schemas.microsoft.com/office/powerpoint/2010/main" val="18707240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38200"/>
          </a:xfrm>
        </p:spPr>
        <p:txBody>
          <a:bodyPr>
            <a:normAutofit/>
          </a:bodyPr>
          <a:lstStyle/>
          <a:p>
            <a:r>
              <a:rPr lang="en-US" dirty="0">
                <a:solidFill>
                  <a:srgbClr val="C00000"/>
                </a:solidFill>
              </a:rPr>
              <a:t>Time of Supply – Prior to 01.04.2019</a:t>
            </a:r>
            <a:endParaRPr lang="en-IN" dirty="0">
              <a:solidFill>
                <a:srgbClr val="C00000"/>
              </a:solidFill>
            </a:endParaRPr>
          </a:p>
        </p:txBody>
      </p:sp>
      <p:sp>
        <p:nvSpPr>
          <p:cNvPr id="3" name="Content Placeholder 2"/>
          <p:cNvSpPr>
            <a:spLocks noGrp="1"/>
          </p:cNvSpPr>
          <p:nvPr>
            <p:ph idx="1"/>
          </p:nvPr>
        </p:nvSpPr>
        <p:spPr>
          <a:xfrm>
            <a:off x="1524000" y="762000"/>
            <a:ext cx="9144000" cy="6096000"/>
          </a:xfrm>
        </p:spPr>
        <p:txBody>
          <a:bodyPr>
            <a:noAutofit/>
          </a:bodyPr>
          <a:lstStyle/>
          <a:p>
            <a:pPr algn="just"/>
            <a:r>
              <a:rPr lang="en-US" sz="1800" dirty="0"/>
              <a:t>Notification 4/2018-CT(R) dated 25.01.2018</a:t>
            </a:r>
          </a:p>
          <a:p>
            <a:pPr algn="just"/>
            <a:r>
              <a:rPr lang="en-US" sz="1800" dirty="0"/>
              <a:t>It proceeds on a presupposition that ‘supply’ exists as between developer and land owner and vice versa; that transfer of development rights is a ‘supply’.</a:t>
            </a:r>
          </a:p>
          <a:p>
            <a:pPr algn="just"/>
            <a:r>
              <a:rPr lang="en-US" sz="1800" dirty="0"/>
              <a:t>Does not apply to revenue sharing model.</a:t>
            </a:r>
          </a:p>
          <a:p>
            <a:pPr marL="0" indent="0" algn="just">
              <a:buNone/>
            </a:pPr>
            <a:endParaRPr lang="en-US" sz="2300" dirty="0"/>
          </a:p>
        </p:txBody>
      </p:sp>
      <p:graphicFrame>
        <p:nvGraphicFramePr>
          <p:cNvPr id="4" name="Table 3"/>
          <p:cNvGraphicFramePr>
            <a:graphicFrameLocks noGrp="1"/>
          </p:cNvGraphicFramePr>
          <p:nvPr>
            <p:extLst>
              <p:ext uri="{D42A27DB-BD31-4B8C-83A1-F6EECF244321}">
                <p14:modId xmlns:p14="http://schemas.microsoft.com/office/powerpoint/2010/main" val="1440904983"/>
              </p:ext>
            </p:extLst>
          </p:nvPr>
        </p:nvGraphicFramePr>
        <p:xfrm>
          <a:off x="1676400" y="2209801"/>
          <a:ext cx="8991600" cy="4495801"/>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3352800">
                  <a:extLst>
                    <a:ext uri="{9D8B030D-6E8A-4147-A177-3AD203B41FA5}">
                      <a16:colId xmlns:a16="http://schemas.microsoft.com/office/drawing/2014/main" val="20004"/>
                    </a:ext>
                  </a:extLst>
                </a:gridCol>
              </a:tblGrid>
              <a:tr h="837149">
                <a:tc>
                  <a:txBody>
                    <a:bodyPr/>
                    <a:lstStyle/>
                    <a:p>
                      <a:pPr marL="0" algn="just" defTabSz="914400" rtl="0" eaLnBrk="1" latinLnBrk="0" hangingPunct="1">
                        <a:lnSpc>
                          <a:spcPct val="150000"/>
                        </a:lnSpc>
                        <a:spcAft>
                          <a:spcPts val="0"/>
                        </a:spcAft>
                      </a:pPr>
                      <a:r>
                        <a:rPr lang="en-IN" sz="1400" b="1" kern="1200" dirty="0">
                          <a:solidFill>
                            <a:schemeClr val="lt1"/>
                          </a:solidFill>
                          <a:effectLst/>
                          <a:latin typeface="Verdana"/>
                          <a:ea typeface="Calibri"/>
                          <a:cs typeface="Times New Roman"/>
                        </a:rPr>
                        <a:t>Service Provider</a:t>
                      </a:r>
                    </a:p>
                  </a:txBody>
                  <a:tcPr/>
                </a:tc>
                <a:tc>
                  <a:txBody>
                    <a:bodyPr/>
                    <a:lstStyle/>
                    <a:p>
                      <a:pPr algn="just">
                        <a:lnSpc>
                          <a:spcPct val="150000"/>
                        </a:lnSpc>
                        <a:spcAft>
                          <a:spcPts val="0"/>
                        </a:spcAft>
                      </a:pPr>
                      <a:r>
                        <a:rPr lang="en-US" sz="1400" b="1" dirty="0">
                          <a:effectLst/>
                          <a:latin typeface="Verdana"/>
                          <a:ea typeface="Calibri"/>
                          <a:cs typeface="Times New Roman"/>
                        </a:rPr>
                        <a:t>Service Recipient</a:t>
                      </a:r>
                      <a:endParaRPr lang="en-IN" sz="14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400" b="1" dirty="0">
                          <a:effectLst/>
                          <a:latin typeface="Verdana"/>
                          <a:ea typeface="Calibri"/>
                          <a:cs typeface="Times New Roman"/>
                        </a:rPr>
                        <a:t>Service Supplied</a:t>
                      </a:r>
                      <a:endParaRPr lang="en-IN" sz="14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400" b="1" dirty="0">
                          <a:effectLst/>
                          <a:latin typeface="Verdana"/>
                          <a:ea typeface="Calibri"/>
                          <a:cs typeface="Times New Roman"/>
                        </a:rPr>
                        <a:t>Consideration</a:t>
                      </a:r>
                      <a:endParaRPr lang="en-IN" sz="14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400" b="1" dirty="0">
                          <a:effectLst/>
                          <a:latin typeface="Verdana"/>
                          <a:ea typeface="Calibri"/>
                          <a:cs typeface="Times New Roman"/>
                        </a:rPr>
                        <a:t>Time of Supply</a:t>
                      </a:r>
                      <a:endParaRPr lang="en-IN" sz="1400" dirty="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1829326">
                <a:tc>
                  <a:txBody>
                    <a:bodyPr/>
                    <a:lstStyle/>
                    <a:p>
                      <a:pPr algn="just">
                        <a:lnSpc>
                          <a:spcPct val="150000"/>
                        </a:lnSpc>
                        <a:spcAft>
                          <a:spcPts val="0"/>
                        </a:spcAft>
                      </a:pPr>
                      <a:r>
                        <a:rPr lang="en-US" sz="1400">
                          <a:effectLst/>
                          <a:latin typeface="Verdana"/>
                          <a:ea typeface="Calibri"/>
                          <a:cs typeface="Times New Roman"/>
                        </a:rPr>
                        <a:t>Land Owner (Registered Person)</a:t>
                      </a:r>
                      <a:endParaRPr lang="en-IN" sz="1400">
                        <a:effectLst/>
                        <a:latin typeface="Calibri"/>
                        <a:ea typeface="Calibri"/>
                        <a:cs typeface="Arial"/>
                      </a:endParaRPr>
                    </a:p>
                  </a:txBody>
                  <a:tcPr marL="68580" marR="68580" marT="0" marB="0"/>
                </a:tc>
                <a:tc>
                  <a:txBody>
                    <a:bodyPr/>
                    <a:lstStyle/>
                    <a:p>
                      <a:pPr algn="just">
                        <a:lnSpc>
                          <a:spcPct val="150000"/>
                        </a:lnSpc>
                        <a:spcAft>
                          <a:spcPts val="0"/>
                        </a:spcAft>
                      </a:pPr>
                      <a:r>
                        <a:rPr lang="en-US" sz="1400" dirty="0">
                          <a:effectLst/>
                          <a:latin typeface="Verdana"/>
                          <a:ea typeface="Calibri"/>
                          <a:cs typeface="Times New Roman"/>
                        </a:rPr>
                        <a:t>Developer (Registered Person)</a:t>
                      </a:r>
                      <a:endParaRPr lang="en-IN" sz="14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400">
                          <a:effectLst/>
                          <a:latin typeface="Verdana"/>
                          <a:ea typeface="Calibri"/>
                          <a:cs typeface="Times New Roman"/>
                        </a:rPr>
                        <a:t>Development rights</a:t>
                      </a:r>
                      <a:endParaRPr lang="en-IN" sz="1400">
                        <a:effectLst/>
                        <a:latin typeface="Calibri"/>
                        <a:ea typeface="Calibri"/>
                        <a:cs typeface="Arial"/>
                      </a:endParaRPr>
                    </a:p>
                  </a:txBody>
                  <a:tcPr marL="68580" marR="68580" marT="0" marB="0"/>
                </a:tc>
                <a:tc>
                  <a:txBody>
                    <a:bodyPr/>
                    <a:lstStyle/>
                    <a:p>
                      <a:pPr algn="just">
                        <a:lnSpc>
                          <a:spcPct val="150000"/>
                        </a:lnSpc>
                        <a:spcAft>
                          <a:spcPts val="0"/>
                        </a:spcAft>
                      </a:pPr>
                      <a:r>
                        <a:rPr lang="en-US" sz="1400" dirty="0">
                          <a:effectLst/>
                          <a:latin typeface="Verdana"/>
                          <a:ea typeface="Calibri"/>
                          <a:cs typeface="Times New Roman"/>
                        </a:rPr>
                        <a:t>Construction service of complex, building or civil structure </a:t>
                      </a:r>
                      <a:endParaRPr lang="en-IN" sz="1400" dirty="0">
                        <a:effectLst/>
                        <a:latin typeface="Calibri"/>
                        <a:ea typeface="Calibri"/>
                        <a:cs typeface="Arial"/>
                      </a:endParaRPr>
                    </a:p>
                  </a:txBody>
                  <a:tcPr marL="68580" marR="68580" marT="0" marB="0"/>
                </a:tc>
                <a:tc rowSpan="2">
                  <a:txBody>
                    <a:bodyPr/>
                    <a:lstStyle/>
                    <a:p>
                      <a:pPr algn="just"/>
                      <a:r>
                        <a:rPr lang="en-US" sz="2300" kern="1200" dirty="0">
                          <a:solidFill>
                            <a:schemeClr val="dk1"/>
                          </a:solidFill>
                          <a:effectLst/>
                          <a:latin typeface="+mn-lt"/>
                          <a:ea typeface="+mn-ea"/>
                          <a:cs typeface="+mn-cs"/>
                        </a:rPr>
                        <a:t>When developer transfers possession or the right in the constructed complex, building or civil structure, to the land owner by entering into a conveyance deed or similar instrument (for example allotment letter.</a:t>
                      </a:r>
                      <a:endParaRPr lang="en-IN" sz="2300" dirty="0"/>
                    </a:p>
                  </a:txBody>
                  <a:tcPr/>
                </a:tc>
                <a:extLst>
                  <a:ext uri="{0D108BD9-81ED-4DB2-BD59-A6C34878D82A}">
                    <a16:rowId xmlns:a16="http://schemas.microsoft.com/office/drawing/2014/main" val="10001"/>
                  </a:ext>
                </a:extLst>
              </a:tr>
              <a:tr h="1829326">
                <a:tc>
                  <a:txBody>
                    <a:bodyPr/>
                    <a:lstStyle/>
                    <a:p>
                      <a:pPr algn="just">
                        <a:lnSpc>
                          <a:spcPct val="150000"/>
                        </a:lnSpc>
                        <a:spcAft>
                          <a:spcPts val="0"/>
                        </a:spcAft>
                      </a:pPr>
                      <a:r>
                        <a:rPr lang="en-US" sz="1400">
                          <a:effectLst/>
                          <a:latin typeface="Verdana"/>
                          <a:ea typeface="Calibri"/>
                          <a:cs typeface="Times New Roman"/>
                        </a:rPr>
                        <a:t>Developer (Registered Person)</a:t>
                      </a:r>
                      <a:endParaRPr lang="en-IN" sz="1400">
                        <a:effectLst/>
                        <a:latin typeface="Calibri"/>
                        <a:ea typeface="Calibri"/>
                        <a:cs typeface="Arial"/>
                      </a:endParaRPr>
                    </a:p>
                  </a:txBody>
                  <a:tcPr marL="68580" marR="68580" marT="0" marB="0"/>
                </a:tc>
                <a:tc>
                  <a:txBody>
                    <a:bodyPr/>
                    <a:lstStyle/>
                    <a:p>
                      <a:pPr algn="just">
                        <a:lnSpc>
                          <a:spcPct val="150000"/>
                        </a:lnSpc>
                        <a:spcAft>
                          <a:spcPts val="0"/>
                        </a:spcAft>
                      </a:pPr>
                      <a:r>
                        <a:rPr lang="en-US" sz="1400">
                          <a:effectLst/>
                          <a:latin typeface="Verdana"/>
                          <a:ea typeface="Calibri"/>
                          <a:cs typeface="Times New Roman"/>
                        </a:rPr>
                        <a:t>Land Owner (Registered Person)</a:t>
                      </a:r>
                      <a:endParaRPr lang="en-IN" sz="1400">
                        <a:effectLst/>
                        <a:latin typeface="Calibri"/>
                        <a:ea typeface="Calibri"/>
                        <a:cs typeface="Arial"/>
                      </a:endParaRPr>
                    </a:p>
                  </a:txBody>
                  <a:tcPr marL="68580" marR="68580" marT="0" marB="0"/>
                </a:tc>
                <a:tc>
                  <a:txBody>
                    <a:bodyPr/>
                    <a:lstStyle/>
                    <a:p>
                      <a:pPr algn="just">
                        <a:lnSpc>
                          <a:spcPct val="150000"/>
                        </a:lnSpc>
                        <a:spcAft>
                          <a:spcPts val="0"/>
                        </a:spcAft>
                      </a:pPr>
                      <a:r>
                        <a:rPr lang="en-US" sz="1400">
                          <a:effectLst/>
                          <a:latin typeface="Verdana"/>
                          <a:ea typeface="Calibri"/>
                          <a:cs typeface="Times New Roman"/>
                        </a:rPr>
                        <a:t>construction service of complex, building or civil structure</a:t>
                      </a:r>
                      <a:endParaRPr lang="en-IN" sz="1400">
                        <a:effectLst/>
                        <a:latin typeface="Calibri"/>
                        <a:ea typeface="Calibri"/>
                        <a:cs typeface="Arial"/>
                      </a:endParaRPr>
                    </a:p>
                  </a:txBody>
                  <a:tcPr marL="68580" marR="68580" marT="0" marB="0"/>
                </a:tc>
                <a:tc>
                  <a:txBody>
                    <a:bodyPr/>
                    <a:lstStyle/>
                    <a:p>
                      <a:pPr algn="just">
                        <a:lnSpc>
                          <a:spcPct val="150000"/>
                        </a:lnSpc>
                        <a:spcAft>
                          <a:spcPts val="0"/>
                        </a:spcAft>
                      </a:pPr>
                      <a:r>
                        <a:rPr lang="en-US" sz="1400" dirty="0">
                          <a:effectLst/>
                          <a:latin typeface="Verdana"/>
                          <a:ea typeface="Calibri"/>
                          <a:cs typeface="Times New Roman"/>
                        </a:rPr>
                        <a:t>Development rights</a:t>
                      </a:r>
                      <a:endParaRPr lang="en-IN" sz="1400" dirty="0">
                        <a:effectLst/>
                        <a:latin typeface="Calibri"/>
                        <a:ea typeface="Calibri"/>
                        <a:cs typeface="Arial"/>
                      </a:endParaRPr>
                    </a:p>
                  </a:txBody>
                  <a:tcPr marL="68580" marR="68580" marT="0" marB="0"/>
                </a:tc>
                <a:tc vMerge="1">
                  <a:txBody>
                    <a:bodyPr/>
                    <a:lstStyle/>
                    <a:p>
                      <a:endParaRPr lang="en-IN"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425659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1066800"/>
          </a:xfrm>
        </p:spPr>
        <p:txBody>
          <a:bodyPr>
            <a:normAutofit fontScale="90000"/>
          </a:bodyPr>
          <a:lstStyle/>
          <a:p>
            <a:r>
              <a:rPr lang="en-IN" dirty="0">
                <a:solidFill>
                  <a:srgbClr val="C00000"/>
                </a:solidFill>
              </a:rPr>
              <a:t>Valuation of Landowner’s Share of  Constructed Portion Prior to 01.04.2019</a:t>
            </a:r>
          </a:p>
        </p:txBody>
      </p:sp>
      <p:sp>
        <p:nvSpPr>
          <p:cNvPr id="3" name="Content Placeholder 2"/>
          <p:cNvSpPr>
            <a:spLocks noGrp="1"/>
          </p:cNvSpPr>
          <p:nvPr>
            <p:ph idx="1"/>
          </p:nvPr>
        </p:nvSpPr>
        <p:spPr>
          <a:xfrm>
            <a:off x="1524000" y="1295400"/>
            <a:ext cx="9144000" cy="5562600"/>
          </a:xfrm>
        </p:spPr>
        <p:txBody>
          <a:bodyPr>
            <a:noAutofit/>
          </a:bodyPr>
          <a:lstStyle/>
          <a:p>
            <a:pPr algn="just"/>
            <a:r>
              <a:rPr lang="en-US" sz="2250" dirty="0"/>
              <a:t>In terms of the section 15(1) transaction value shall be adopted where the price is the sole consideration and the supply is not between related persons. However, in the present case, as there is no price which is fixed, in terms of section 15(4) the value shall be determined in terms of the rules issued.</a:t>
            </a:r>
          </a:p>
          <a:p>
            <a:pPr algn="just"/>
            <a:r>
              <a:rPr lang="en-US" sz="2250" dirty="0"/>
              <a:t>Valuation of the same cannot be made as per Rule 27(a) i.e., open market value or cost. Similarly, Rule 27(b) also would not be applicable since consideration amount is not available at the time of signing the JDA. </a:t>
            </a:r>
          </a:p>
          <a:p>
            <a:pPr algn="just"/>
            <a:r>
              <a:rPr lang="en-US" sz="2250" dirty="0"/>
              <a:t>Therefore, it is advisable to adopt the value of similar flats sold to the third parties as the value of flats which are allotted to the land owner. This was the position during the service tax regime vide Circular F.No.354/311/2015-TRU dated 20.01.2016. </a:t>
            </a:r>
          </a:p>
          <a:p>
            <a:pPr algn="just"/>
            <a:r>
              <a:rPr lang="en-US" sz="2250" dirty="0"/>
              <a:t>Or, should go on the cost construction method set out in rule 30. This was endorsed in </a:t>
            </a:r>
            <a:r>
              <a:rPr lang="en-US" sz="2250" dirty="0" err="1"/>
              <a:t>Subhash</a:t>
            </a:r>
            <a:r>
              <a:rPr lang="en-US" sz="2250" dirty="0"/>
              <a:t> Chand </a:t>
            </a:r>
            <a:r>
              <a:rPr lang="en-US" sz="2250" dirty="0" err="1"/>
              <a:t>Surana</a:t>
            </a:r>
            <a:r>
              <a:rPr lang="en-US" sz="2250" dirty="0"/>
              <a:t> </a:t>
            </a:r>
            <a:r>
              <a:rPr lang="en-US" sz="2250" dirty="0" err="1"/>
              <a:t>Vs</a:t>
            </a:r>
            <a:r>
              <a:rPr lang="en-US" sz="2250" dirty="0"/>
              <a:t> CCE 2019 (21) GSTL 533 (Tri - Del).</a:t>
            </a:r>
          </a:p>
        </p:txBody>
      </p:sp>
    </p:spTree>
    <p:extLst>
      <p:ext uri="{BB962C8B-B14F-4D97-AF65-F5344CB8AC3E}">
        <p14:creationId xmlns:p14="http://schemas.microsoft.com/office/powerpoint/2010/main" val="34692604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1066800"/>
          </a:xfrm>
        </p:spPr>
        <p:txBody>
          <a:bodyPr>
            <a:normAutofit fontScale="90000"/>
          </a:bodyPr>
          <a:lstStyle/>
          <a:p>
            <a:r>
              <a:rPr lang="en-IN" dirty="0">
                <a:solidFill>
                  <a:srgbClr val="C00000"/>
                </a:solidFill>
              </a:rPr>
              <a:t>Valuation of Landowner’s Share of  Constructed Portion Prior to 01.04.2019</a:t>
            </a:r>
          </a:p>
        </p:txBody>
      </p:sp>
      <p:sp>
        <p:nvSpPr>
          <p:cNvPr id="3" name="Content Placeholder 2"/>
          <p:cNvSpPr>
            <a:spLocks noGrp="1"/>
          </p:cNvSpPr>
          <p:nvPr>
            <p:ph idx="1"/>
          </p:nvPr>
        </p:nvSpPr>
        <p:spPr>
          <a:xfrm>
            <a:off x="1524000" y="1295400"/>
            <a:ext cx="9144000" cy="5562600"/>
          </a:xfrm>
        </p:spPr>
        <p:txBody>
          <a:bodyPr>
            <a:noAutofit/>
          </a:bodyPr>
          <a:lstStyle/>
          <a:p>
            <a:pPr algn="just"/>
            <a:r>
              <a:rPr lang="en-US" sz="2400" dirty="0"/>
              <a:t>In terms of Rule 30, value would be 110% of cost of provision of services.</a:t>
            </a:r>
          </a:p>
          <a:p>
            <a:pPr algn="just"/>
            <a:r>
              <a:rPr lang="en-US" sz="2400" dirty="0"/>
              <a:t>In view of the specific proviso to Rule 31, the valuation of landowner’s share can also be valued as per Rule 30 or 31 being supply of services. </a:t>
            </a:r>
          </a:p>
          <a:p>
            <a:pPr algn="just"/>
            <a:r>
              <a:rPr lang="en-US" sz="2400" dirty="0"/>
              <a:t>In </a:t>
            </a:r>
            <a:r>
              <a:rPr lang="en-US" sz="2400" dirty="0" err="1"/>
              <a:t>toto</a:t>
            </a:r>
            <a:r>
              <a:rPr lang="en-US" sz="2400" dirty="0"/>
              <a:t>:</a:t>
            </a:r>
          </a:p>
          <a:p>
            <a:pPr lvl="1" algn="just"/>
            <a:r>
              <a:rPr lang="en-US" sz="2000" dirty="0"/>
              <a:t>There was no clear-cut mechanism prescribed and this itself may lead to a situation where the tax is challenged on the grounds of uncertainty.</a:t>
            </a:r>
          </a:p>
          <a:p>
            <a:pPr lvl="1" algn="just"/>
            <a:r>
              <a:rPr lang="en-US" sz="2000" dirty="0"/>
              <a:t>For valuation of landowner’s share of constructed apartments, the value of constructed building or some artificial value for the developmental rights could be adopted.</a:t>
            </a:r>
          </a:p>
          <a:p>
            <a:pPr lvl="1" algn="just"/>
            <a:r>
              <a:rPr lang="en-US" sz="2000" dirty="0"/>
              <a:t>Alternatively, on conservative basis, developer could take the value of the building on cost plus 10% and pay the tax.</a:t>
            </a:r>
            <a:endParaRPr lang="en-US" sz="1900" dirty="0"/>
          </a:p>
        </p:txBody>
      </p:sp>
    </p:spTree>
    <p:extLst>
      <p:ext uri="{BB962C8B-B14F-4D97-AF65-F5344CB8AC3E}">
        <p14:creationId xmlns:p14="http://schemas.microsoft.com/office/powerpoint/2010/main" val="10969635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1066800"/>
          </a:xfrm>
        </p:spPr>
        <p:txBody>
          <a:bodyPr>
            <a:noAutofit/>
          </a:bodyPr>
          <a:lstStyle/>
          <a:p>
            <a:r>
              <a:rPr lang="en-IN" sz="3400" dirty="0">
                <a:solidFill>
                  <a:srgbClr val="C00000"/>
                </a:solidFill>
              </a:rPr>
              <a:t>Valuation of Developer’s Share (</a:t>
            </a:r>
            <a:r>
              <a:rPr lang="en-IN" sz="3400" dirty="0" err="1">
                <a:solidFill>
                  <a:srgbClr val="C00000"/>
                </a:solidFill>
              </a:rPr>
              <a:t>i.e</a:t>
            </a:r>
            <a:r>
              <a:rPr lang="en-IN" sz="3400" dirty="0">
                <a:solidFill>
                  <a:srgbClr val="C00000"/>
                </a:solidFill>
              </a:rPr>
              <a:t>, Buyer’s share) of  Constructed Portion Prior to 01.04.2019</a:t>
            </a:r>
          </a:p>
        </p:txBody>
      </p:sp>
      <p:sp>
        <p:nvSpPr>
          <p:cNvPr id="3" name="Content Placeholder 2"/>
          <p:cNvSpPr>
            <a:spLocks noGrp="1"/>
          </p:cNvSpPr>
          <p:nvPr>
            <p:ph idx="1"/>
          </p:nvPr>
        </p:nvSpPr>
        <p:spPr>
          <a:xfrm>
            <a:off x="1524000" y="1295400"/>
            <a:ext cx="9144000" cy="5562600"/>
          </a:xfrm>
        </p:spPr>
        <p:txBody>
          <a:bodyPr>
            <a:noAutofit/>
          </a:bodyPr>
          <a:lstStyle/>
          <a:p>
            <a:pPr algn="just"/>
            <a:r>
              <a:rPr lang="en-US" sz="2400" dirty="0"/>
              <a:t>Notification 11/2017-CT(R) dated 28.06.2017 – Para 2.</a:t>
            </a:r>
          </a:p>
          <a:p>
            <a:pPr algn="just"/>
            <a:r>
              <a:rPr lang="en-US" sz="2400" dirty="0"/>
              <a:t>Where construction services contemplated in entry 5(b) of II Schedule includes transfer of property in land or undivided share therein, then the value of land (which should be excluded from the total value of service) is deemed to be </a:t>
            </a:r>
            <a:r>
              <a:rPr lang="en-IN" sz="2400" dirty="0"/>
              <a:t>1/3</a:t>
            </a:r>
            <a:r>
              <a:rPr lang="en-IN" sz="2400" baseline="30000" dirty="0"/>
              <a:t>rd</a:t>
            </a:r>
            <a:r>
              <a:rPr lang="en-IN" sz="2400" dirty="0"/>
              <a:t> of the total value of service. So, the 1/3</a:t>
            </a:r>
            <a:r>
              <a:rPr lang="en-IN" sz="2400" baseline="30000" dirty="0"/>
              <a:t>rd</a:t>
            </a:r>
            <a:r>
              <a:rPr lang="en-IN" sz="2400" dirty="0"/>
              <a:t> portion of the land would stand abated to calculate effective rate of tax. </a:t>
            </a:r>
          </a:p>
          <a:p>
            <a:pPr algn="just"/>
            <a:r>
              <a:rPr lang="en-IN" sz="2400" dirty="0"/>
              <a:t>Therefore, although the rate stipulated for construction was 9% CGST and 9% SGST, the effective rate would be 6% CGST and 6% SGST @ 12%. Circular </a:t>
            </a:r>
            <a:r>
              <a:rPr lang="en-US" sz="2400" dirty="0"/>
              <a:t>F. No. 354/32/2019-TRU dated 07.05.2019 further clarifies at Sl. No. 36 that developer cannot take deduction of actual value of land. </a:t>
            </a:r>
          </a:p>
          <a:p>
            <a:pPr algn="just"/>
            <a:r>
              <a:rPr lang="en-IN" sz="2400" dirty="0"/>
              <a:t>As for works contract service, the deduction of land value was conspicuously not provided for. </a:t>
            </a:r>
            <a:endParaRPr lang="en-US" sz="2400" dirty="0"/>
          </a:p>
          <a:p>
            <a:pPr algn="just"/>
            <a:endParaRPr lang="en-US" sz="1900" dirty="0"/>
          </a:p>
        </p:txBody>
      </p:sp>
    </p:spTree>
    <p:extLst>
      <p:ext uri="{BB962C8B-B14F-4D97-AF65-F5344CB8AC3E}">
        <p14:creationId xmlns:p14="http://schemas.microsoft.com/office/powerpoint/2010/main" val="7776530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1066800"/>
          </a:xfrm>
        </p:spPr>
        <p:txBody>
          <a:bodyPr>
            <a:noAutofit/>
          </a:bodyPr>
          <a:lstStyle/>
          <a:p>
            <a:r>
              <a:rPr lang="en-IN" sz="3400" dirty="0">
                <a:solidFill>
                  <a:schemeClr val="accent2"/>
                </a:solidFill>
              </a:rPr>
              <a:t>Valuation of Developer’s Share (</a:t>
            </a:r>
            <a:r>
              <a:rPr lang="en-IN" sz="3400" dirty="0" err="1">
                <a:solidFill>
                  <a:schemeClr val="accent2"/>
                </a:solidFill>
              </a:rPr>
              <a:t>i.e</a:t>
            </a:r>
            <a:r>
              <a:rPr lang="en-IN" sz="3400" dirty="0">
                <a:solidFill>
                  <a:schemeClr val="accent2"/>
                </a:solidFill>
              </a:rPr>
              <a:t>, Buyer’s share) of  Constructed Portion Prior to 01.04.2019</a:t>
            </a:r>
          </a:p>
        </p:txBody>
      </p:sp>
      <p:sp>
        <p:nvSpPr>
          <p:cNvPr id="3" name="Content Placeholder 2"/>
          <p:cNvSpPr>
            <a:spLocks noGrp="1"/>
          </p:cNvSpPr>
          <p:nvPr>
            <p:ph idx="1"/>
          </p:nvPr>
        </p:nvSpPr>
        <p:spPr>
          <a:xfrm>
            <a:off x="457200" y="1073046"/>
            <a:ext cx="11277600" cy="5562600"/>
          </a:xfrm>
        </p:spPr>
        <p:txBody>
          <a:bodyPr>
            <a:noAutofit/>
          </a:bodyPr>
          <a:lstStyle/>
          <a:p>
            <a:pPr algn="just"/>
            <a:r>
              <a:rPr lang="en-US" sz="2000" dirty="0"/>
              <a:t>Notification 11/2017-CT(R) dated 28.06.2017 – Para 2.</a:t>
            </a:r>
          </a:p>
          <a:p>
            <a:pPr algn="just"/>
            <a:r>
              <a:rPr lang="en-IN" sz="2000" dirty="0"/>
              <a:t>It is arbitrary to fix notional value of 1/3 of total consideration, when actual value is available. </a:t>
            </a:r>
          </a:p>
          <a:p>
            <a:pPr lvl="1" algn="just"/>
            <a:r>
              <a:rPr lang="en-US" sz="2000" dirty="0"/>
              <a:t>Wipro Ltd </a:t>
            </a:r>
            <a:r>
              <a:rPr lang="en-US" sz="2000" dirty="0" err="1"/>
              <a:t>Vs</a:t>
            </a:r>
            <a:r>
              <a:rPr lang="en-US" sz="2000" dirty="0"/>
              <a:t> Assistant Collector of Customs 2015 (319) ELT 177 (SC)</a:t>
            </a:r>
          </a:p>
          <a:p>
            <a:pPr marL="457200" lvl="1" indent="0" algn="just">
              <a:buNone/>
            </a:pPr>
            <a:endParaRPr lang="en-US" sz="2000" dirty="0"/>
          </a:p>
          <a:p>
            <a:pPr algn="just"/>
            <a:r>
              <a:rPr lang="en-IN" sz="2000" dirty="0"/>
              <a:t>When proper accounts are maintained, notional values cannot be taken. </a:t>
            </a:r>
          </a:p>
          <a:p>
            <a:pPr lvl="1" algn="just"/>
            <a:r>
              <a:rPr lang="en-US" sz="2000" dirty="0"/>
              <a:t>Gannon </a:t>
            </a:r>
            <a:r>
              <a:rPr lang="en-US" sz="2000" dirty="0" err="1"/>
              <a:t>Dunkerley</a:t>
            </a:r>
            <a:r>
              <a:rPr lang="en-US" sz="2000" dirty="0"/>
              <a:t> and Co </a:t>
            </a:r>
            <a:r>
              <a:rPr lang="en-US" sz="2000" dirty="0" err="1"/>
              <a:t>Vs</a:t>
            </a:r>
            <a:r>
              <a:rPr lang="en-US" sz="2000" dirty="0"/>
              <a:t> State of Rajasthan (1993) 1 SCC 364</a:t>
            </a:r>
          </a:p>
          <a:p>
            <a:pPr marL="457200" lvl="1" indent="0" algn="just">
              <a:buNone/>
            </a:pPr>
            <a:endParaRPr lang="en-US" sz="2000" dirty="0"/>
          </a:p>
          <a:p>
            <a:pPr algn="just"/>
            <a:r>
              <a:rPr lang="en-IN" sz="2000" dirty="0"/>
              <a:t>No GST is payable on value of immovable property</a:t>
            </a:r>
          </a:p>
          <a:p>
            <a:pPr lvl="1" algn="just"/>
            <a:r>
              <a:rPr lang="en-US" sz="2000" dirty="0"/>
              <a:t>L&amp;T case: </a:t>
            </a:r>
            <a:r>
              <a:rPr lang="en-IN" sz="2000" dirty="0"/>
              <a:t>State Legislatures lack legislative power to levy tax on the transfer of immovable property under Entry 54 of List II of the Seventh Schedule.</a:t>
            </a:r>
          </a:p>
          <a:p>
            <a:pPr lvl="1" algn="just"/>
            <a:r>
              <a:rPr lang="en-US" sz="2000" dirty="0"/>
              <a:t>CHD Developers Ltd Vs State of Haryana (2015) 81 VST 344 (P&amp;H)</a:t>
            </a:r>
          </a:p>
          <a:p>
            <a:pPr algn="just"/>
            <a:r>
              <a:rPr lang="en-US" sz="2400" dirty="0" err="1"/>
              <a:t>Vasantha</a:t>
            </a:r>
            <a:r>
              <a:rPr lang="en-US" sz="2400" dirty="0"/>
              <a:t> Green Projects Vs Commissioner of Central Tax, GST 2019 (20) GSTL 568 (Tri - </a:t>
            </a:r>
            <a:r>
              <a:rPr lang="en-US" sz="2400" dirty="0" err="1"/>
              <a:t>Hyd</a:t>
            </a:r>
            <a:r>
              <a:rPr lang="en-US" sz="2400" dirty="0"/>
              <a:t>):</a:t>
            </a:r>
            <a:r>
              <a:rPr lang="en-IN" sz="1800" dirty="0"/>
              <a:t>If the consideration towards the acquisition of the land has been included in the value of the villas sold to prospective customers and appropriate service tax liability has been discharged the same value, it cannot be again made liable to service tax under the premise that sale value of the villas given to land owners is a consideration on which service tax liability was not discharged.</a:t>
            </a:r>
            <a:endParaRPr lang="en-IN" sz="2400" dirty="0"/>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28327402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536" y="3581400"/>
            <a:ext cx="8238744" cy="798576"/>
          </a:xfrm>
        </p:spPr>
        <p:txBody>
          <a:bodyPr vert="horz" lIns="91440" tIns="45720" rIns="91440" bIns="45720" rtlCol="0" anchor="b">
            <a:noAutofit/>
          </a:bodyPr>
          <a:lstStyle/>
          <a:p>
            <a:pPr algn="l">
              <a:lnSpc>
                <a:spcPct val="90000"/>
              </a:lnSpc>
            </a:pPr>
            <a:r>
              <a:rPr lang="en-US" sz="4000" kern="1200" dirty="0">
                <a:solidFill>
                  <a:schemeClr val="accent1"/>
                </a:solidFill>
                <a:latin typeface="+mj-lt"/>
                <a:ea typeface="+mj-ea"/>
                <a:cs typeface="+mj-cs"/>
              </a:rPr>
              <a:t>From 1.4.2019 onwards</a:t>
            </a:r>
          </a:p>
        </p:txBody>
      </p:sp>
    </p:spTree>
    <p:extLst>
      <p:ext uri="{BB962C8B-B14F-4D97-AF65-F5344CB8AC3E}">
        <p14:creationId xmlns:p14="http://schemas.microsoft.com/office/powerpoint/2010/main" val="832152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906000" cy="914400"/>
          </a:xfrm>
        </p:spPr>
        <p:txBody>
          <a:bodyPr>
            <a:noAutofit/>
          </a:bodyPr>
          <a:lstStyle/>
          <a:p>
            <a:r>
              <a:rPr lang="en-IN" sz="3400" dirty="0">
                <a:solidFill>
                  <a:srgbClr val="C00000"/>
                </a:solidFill>
              </a:rPr>
              <a:t>New Rates for Real Estate Services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3/2019-CT(R) dated 28.03.2019</a:t>
            </a:r>
            <a:r>
              <a:rPr lang="en-US" sz="2400" dirty="0"/>
              <a:t>. </a:t>
            </a:r>
            <a:r>
              <a:rPr lang="en-US" sz="2400" b="1" dirty="0"/>
              <a:t>[Amendment to  Notification No. 11/2017]</a:t>
            </a:r>
          </a:p>
          <a:p>
            <a:pPr algn="just"/>
            <a:r>
              <a:rPr lang="en-US" sz="2000" dirty="0"/>
              <a:t>Affordable residential projects</a:t>
            </a:r>
          </a:p>
          <a:p>
            <a:pPr lvl="1" algn="just"/>
            <a:r>
              <a:rPr lang="en-US" sz="2000" dirty="0"/>
              <a:t>Carpet area of the property is 60 square meters in a metropolitan area and 90 square meters in a non-metropolitan area AND gross amount charged by the promoter is not more than </a:t>
            </a:r>
            <a:r>
              <a:rPr lang="en-US" sz="2000" dirty="0" err="1"/>
              <a:t>Rs</a:t>
            </a:r>
            <a:r>
              <a:rPr lang="en-US" sz="2000" dirty="0"/>
              <a:t>. 45 lakh.</a:t>
            </a:r>
          </a:p>
          <a:p>
            <a:pPr lvl="1" algn="just"/>
            <a:r>
              <a:rPr lang="en-US" sz="2000" dirty="0"/>
              <a:t>Types:</a:t>
            </a:r>
          </a:p>
          <a:p>
            <a:pPr lvl="2" algn="just"/>
            <a:r>
              <a:rPr lang="en-IN" sz="2000" dirty="0"/>
              <a:t>Construction in a real estate project  (REP) [Entry (i)]</a:t>
            </a:r>
          </a:p>
          <a:p>
            <a:pPr lvl="2" algn="just"/>
            <a:r>
              <a:rPr lang="en-IN" sz="2000" dirty="0"/>
              <a:t>Construction in a residential real estate project  (RREP) [Entry (</a:t>
            </a:r>
            <a:r>
              <a:rPr lang="en-IN" sz="2000" dirty="0" err="1"/>
              <a:t>ic</a:t>
            </a:r>
            <a:r>
              <a:rPr lang="en-IN" sz="2000" dirty="0"/>
              <a:t>)]</a:t>
            </a:r>
          </a:p>
          <a:p>
            <a:pPr lvl="1" algn="just"/>
            <a:r>
              <a:rPr lang="en-US" sz="2000" dirty="0"/>
              <a:t>Effective Rates:</a:t>
            </a:r>
          </a:p>
          <a:p>
            <a:pPr lvl="2" algn="just"/>
            <a:r>
              <a:rPr lang="en-US" sz="2000" dirty="0"/>
              <a:t>New projects: 1% (after abetment of 33% of land value as per </a:t>
            </a:r>
            <a:r>
              <a:rPr lang="en-US" sz="2000" dirty="0" err="1"/>
              <a:t>para</a:t>
            </a:r>
            <a:r>
              <a:rPr lang="en-US" sz="2000" dirty="0"/>
              <a:t> 2 of Notification )</a:t>
            </a:r>
          </a:p>
          <a:p>
            <a:pPr lvl="2" algn="just"/>
            <a:r>
              <a:rPr lang="en-US" sz="2000" dirty="0"/>
              <a:t>Ongoing Projects: 1% (after abetment of 33% of land value as per </a:t>
            </a:r>
            <a:r>
              <a:rPr lang="en-US" sz="2000" dirty="0" err="1"/>
              <a:t>para</a:t>
            </a:r>
            <a:r>
              <a:rPr lang="en-US" sz="2000" dirty="0"/>
              <a:t> 2 of Notification )</a:t>
            </a:r>
          </a:p>
          <a:p>
            <a:pPr lvl="1" algn="just"/>
            <a:r>
              <a:rPr lang="en-IN" sz="2000" dirty="0"/>
              <a:t>ITC: No ITC is available for RREP and the residential portion in the REP. For reversal of ITC that has already been availed in respect of on-going projects, reference must be made to </a:t>
            </a:r>
            <a:r>
              <a:rPr lang="en-US" sz="2000" dirty="0"/>
              <a:t>Annexure I (for REP) and Annexure II  (RREP).</a:t>
            </a:r>
          </a:p>
          <a:p>
            <a:pPr lvl="2" algn="just"/>
            <a:endParaRPr lang="en-US" dirty="0"/>
          </a:p>
          <a:p>
            <a:pPr lvl="1" algn="just"/>
            <a:endParaRPr lang="en-US" sz="2400" dirty="0"/>
          </a:p>
          <a:p>
            <a:pPr lvl="1" algn="just"/>
            <a:endParaRPr lang="en-US" sz="1100" dirty="0"/>
          </a:p>
        </p:txBody>
      </p:sp>
    </p:spTree>
    <p:extLst>
      <p:ext uri="{BB962C8B-B14F-4D97-AF65-F5344CB8AC3E}">
        <p14:creationId xmlns:p14="http://schemas.microsoft.com/office/powerpoint/2010/main" val="509139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9906000" cy="914400"/>
          </a:xfrm>
        </p:spPr>
        <p:txBody>
          <a:bodyPr>
            <a:noAutofit/>
          </a:bodyPr>
          <a:lstStyle/>
          <a:p>
            <a:r>
              <a:rPr lang="en-IN" sz="3400" dirty="0">
                <a:solidFill>
                  <a:srgbClr val="C00000"/>
                </a:solidFill>
              </a:rPr>
              <a:t>New Rates for Real Estate Services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3/2019-CT(R) dated 28.03.2019</a:t>
            </a:r>
            <a:r>
              <a:rPr lang="en-US" sz="2400" dirty="0"/>
              <a:t>.</a:t>
            </a:r>
          </a:p>
          <a:p>
            <a:pPr algn="just"/>
            <a:r>
              <a:rPr lang="en-IN" sz="2400" dirty="0"/>
              <a:t>Residential projects other than affordable residential</a:t>
            </a:r>
            <a:endParaRPr lang="en-US" sz="2400" dirty="0"/>
          </a:p>
          <a:p>
            <a:pPr lvl="1" algn="just"/>
            <a:r>
              <a:rPr lang="en-US" sz="2400" dirty="0"/>
              <a:t>This covers any project other than affordable residential project.</a:t>
            </a:r>
          </a:p>
          <a:p>
            <a:pPr lvl="1" algn="just"/>
            <a:r>
              <a:rPr lang="en-US" sz="2400" dirty="0"/>
              <a:t>Types: REP [Entry (</a:t>
            </a:r>
            <a:r>
              <a:rPr lang="en-US" sz="2400" dirty="0" err="1"/>
              <a:t>ia</a:t>
            </a:r>
            <a:r>
              <a:rPr lang="en-US" sz="2400" dirty="0"/>
              <a:t>)] and RREP [Entry (id)].</a:t>
            </a:r>
          </a:p>
          <a:p>
            <a:pPr lvl="1" algn="just"/>
            <a:r>
              <a:rPr lang="en-US" sz="2400" dirty="0"/>
              <a:t>Effective Rates:</a:t>
            </a:r>
          </a:p>
          <a:p>
            <a:pPr lvl="2" algn="just"/>
            <a:r>
              <a:rPr lang="en-US" dirty="0"/>
              <a:t>New projects: 1% (after abetment of 33% of land value as per </a:t>
            </a:r>
            <a:r>
              <a:rPr lang="en-US" dirty="0" err="1"/>
              <a:t>para</a:t>
            </a:r>
            <a:r>
              <a:rPr lang="en-US" dirty="0"/>
              <a:t> 2 of Notification )</a:t>
            </a:r>
          </a:p>
          <a:p>
            <a:pPr lvl="2" algn="just"/>
            <a:r>
              <a:rPr lang="en-US" dirty="0"/>
              <a:t>Ongoing Projects: 5% (after abetment of 33% of land value as per </a:t>
            </a:r>
            <a:r>
              <a:rPr lang="en-US" dirty="0" err="1"/>
              <a:t>para</a:t>
            </a:r>
            <a:r>
              <a:rPr lang="en-US" dirty="0"/>
              <a:t> 2 of Notification )</a:t>
            </a:r>
          </a:p>
          <a:p>
            <a:pPr lvl="1" algn="just"/>
            <a:r>
              <a:rPr lang="en-IN" sz="2400" dirty="0"/>
              <a:t>ITC: No ITC is available for RREP and the residential portion in the REP. For reversal of ITC that has already been availed in respect of on-going projects, reference must be made to </a:t>
            </a:r>
            <a:r>
              <a:rPr lang="en-US" sz="2400" dirty="0"/>
              <a:t>Annexure I (for REP) and Annexure II  (RREP).</a:t>
            </a:r>
          </a:p>
          <a:p>
            <a:pPr lvl="2" algn="just"/>
            <a:endParaRPr lang="en-US" dirty="0"/>
          </a:p>
          <a:p>
            <a:pPr lvl="1" algn="just"/>
            <a:endParaRPr lang="en-US" sz="2400" dirty="0"/>
          </a:p>
          <a:p>
            <a:pPr lvl="1" algn="just"/>
            <a:endParaRPr lang="en-US" sz="1100" dirty="0"/>
          </a:p>
        </p:txBody>
      </p:sp>
    </p:spTree>
    <p:extLst>
      <p:ext uri="{BB962C8B-B14F-4D97-AF65-F5344CB8AC3E}">
        <p14:creationId xmlns:p14="http://schemas.microsoft.com/office/powerpoint/2010/main" val="20712069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9677400" cy="914400"/>
          </a:xfrm>
        </p:spPr>
        <p:txBody>
          <a:bodyPr>
            <a:noAutofit/>
          </a:bodyPr>
          <a:lstStyle/>
          <a:p>
            <a:r>
              <a:rPr lang="en-IN" sz="3400" dirty="0">
                <a:solidFill>
                  <a:srgbClr val="C00000"/>
                </a:solidFill>
              </a:rPr>
              <a:t>New Rates for Real Estate Services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3/2019-CT(R) dated 28.03.2019</a:t>
            </a:r>
            <a:r>
              <a:rPr lang="en-US" sz="2400" dirty="0"/>
              <a:t>.</a:t>
            </a:r>
          </a:p>
          <a:p>
            <a:pPr algn="just"/>
            <a:r>
              <a:rPr lang="en-IN" sz="2400" dirty="0"/>
              <a:t>Commercial apartments in RREP</a:t>
            </a:r>
            <a:endParaRPr lang="en-US" sz="2400" dirty="0"/>
          </a:p>
          <a:p>
            <a:pPr lvl="1" algn="just"/>
            <a:r>
              <a:rPr lang="en-US" sz="2400" dirty="0"/>
              <a:t>This covers 15% carpet area in the REP.</a:t>
            </a:r>
          </a:p>
          <a:p>
            <a:pPr lvl="1" algn="just"/>
            <a:r>
              <a:rPr lang="en-US" sz="2400" dirty="0"/>
              <a:t>Types: RREP only [Entry (</a:t>
            </a:r>
            <a:r>
              <a:rPr lang="en-US" sz="2400" dirty="0" err="1"/>
              <a:t>ib</a:t>
            </a:r>
            <a:r>
              <a:rPr lang="en-US" sz="2400" dirty="0"/>
              <a:t>)].</a:t>
            </a:r>
          </a:p>
          <a:p>
            <a:pPr lvl="1" algn="just"/>
            <a:r>
              <a:rPr lang="en-US" sz="2400" dirty="0"/>
              <a:t>Effective Rates:</a:t>
            </a:r>
          </a:p>
          <a:p>
            <a:pPr lvl="2" algn="just"/>
            <a:r>
              <a:rPr lang="en-US" dirty="0"/>
              <a:t>New projects: 5% (after abetment of 33% of land value as per </a:t>
            </a:r>
            <a:r>
              <a:rPr lang="en-US" dirty="0" err="1"/>
              <a:t>para</a:t>
            </a:r>
            <a:r>
              <a:rPr lang="en-US" dirty="0"/>
              <a:t> 2 of Notification )</a:t>
            </a:r>
          </a:p>
          <a:p>
            <a:pPr lvl="2" algn="just"/>
            <a:r>
              <a:rPr lang="en-US" dirty="0"/>
              <a:t>Ongoing Projects: 5% (after abetment of 33% of land value as per </a:t>
            </a:r>
            <a:r>
              <a:rPr lang="en-US" dirty="0" err="1"/>
              <a:t>para</a:t>
            </a:r>
            <a:r>
              <a:rPr lang="en-US" dirty="0"/>
              <a:t> 2 of Notification )</a:t>
            </a:r>
          </a:p>
          <a:p>
            <a:pPr lvl="1" algn="just"/>
            <a:r>
              <a:rPr lang="en-IN" sz="2400" dirty="0"/>
              <a:t>ITC: No ITC is available for RREP and the residential portion in the REP. For reversal of ITC that has already been availed in respect of on-going projects, reference must be made to </a:t>
            </a:r>
            <a:r>
              <a:rPr lang="en-US" sz="2400" dirty="0"/>
              <a:t>Annexure I (for REP) and Annexure II  (RREP).</a:t>
            </a:r>
          </a:p>
          <a:p>
            <a:pPr lvl="2" algn="just"/>
            <a:endParaRPr lang="en-US" dirty="0"/>
          </a:p>
          <a:p>
            <a:pPr lvl="1" algn="just"/>
            <a:endParaRPr lang="en-US" sz="2400" dirty="0"/>
          </a:p>
          <a:p>
            <a:pPr lvl="1" algn="just"/>
            <a:endParaRPr lang="en-US" sz="1100" dirty="0"/>
          </a:p>
        </p:txBody>
      </p:sp>
    </p:spTree>
    <p:extLst>
      <p:ext uri="{BB962C8B-B14F-4D97-AF65-F5344CB8AC3E}">
        <p14:creationId xmlns:p14="http://schemas.microsoft.com/office/powerpoint/2010/main" val="11471299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9792325" cy="914400"/>
          </a:xfrm>
        </p:spPr>
        <p:txBody>
          <a:bodyPr>
            <a:noAutofit/>
          </a:bodyPr>
          <a:lstStyle/>
          <a:p>
            <a:r>
              <a:rPr lang="en-IN" sz="3400" dirty="0">
                <a:solidFill>
                  <a:srgbClr val="C00000"/>
                </a:solidFill>
              </a:rPr>
              <a:t>New Rates for Real Estate Services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3/2019-CT(R) dated 28.03.2019</a:t>
            </a:r>
            <a:r>
              <a:rPr lang="en-US" sz="2400" dirty="0"/>
              <a:t>.</a:t>
            </a:r>
          </a:p>
          <a:p>
            <a:pPr algn="just"/>
            <a:r>
              <a:rPr lang="en-IN" sz="2400" dirty="0"/>
              <a:t>Other commercial Constructions</a:t>
            </a:r>
            <a:endParaRPr lang="en-US" sz="2400" dirty="0"/>
          </a:p>
          <a:p>
            <a:pPr lvl="1" algn="just"/>
            <a:r>
              <a:rPr lang="en-US" sz="2400" dirty="0"/>
              <a:t>This covers Construction of a complex, building, civil structure or a part thereof, including:</a:t>
            </a:r>
          </a:p>
          <a:p>
            <a:pPr lvl="2" algn="just"/>
            <a:r>
              <a:rPr lang="en-US" sz="2000" dirty="0"/>
              <a:t>Commercial apartments (shops, offices, </a:t>
            </a:r>
            <a:r>
              <a:rPr lang="en-US" sz="2000" dirty="0" err="1"/>
              <a:t>godowns</a:t>
            </a:r>
            <a:r>
              <a:rPr lang="en-US" sz="2000" dirty="0"/>
              <a:t> etc.) by a promoter in a REP other than RREP.</a:t>
            </a:r>
          </a:p>
          <a:p>
            <a:pPr lvl="2" algn="just"/>
            <a:r>
              <a:rPr lang="en-US" sz="2000" dirty="0"/>
              <a:t>Residential apartments in an ongoing project, other than affordable residential apartments, in respect of which the promoter has exercised option to pay central tax on construction of apartments at the rates as specified for this item in the manner prescribed herein.</a:t>
            </a:r>
          </a:p>
          <a:p>
            <a:pPr lvl="1" algn="just"/>
            <a:r>
              <a:rPr lang="en-US" sz="2400" dirty="0"/>
              <a:t>Effective Rates: 6% (after abetment of 33% of land value as per </a:t>
            </a:r>
            <a:r>
              <a:rPr lang="en-US" sz="2400" dirty="0" err="1"/>
              <a:t>para</a:t>
            </a:r>
            <a:r>
              <a:rPr lang="en-US" sz="2400" dirty="0"/>
              <a:t> 2 of Notification) as per Entry (if)</a:t>
            </a:r>
          </a:p>
          <a:p>
            <a:pPr lvl="1" algn="just"/>
            <a:r>
              <a:rPr lang="en-IN" sz="2400" dirty="0"/>
              <a:t>ITC: </a:t>
            </a:r>
            <a:r>
              <a:rPr lang="en-US" sz="2400" dirty="0"/>
              <a:t>Available</a:t>
            </a:r>
          </a:p>
          <a:p>
            <a:pPr lvl="2" algn="just"/>
            <a:endParaRPr lang="en-US" dirty="0"/>
          </a:p>
          <a:p>
            <a:pPr lvl="1" algn="just"/>
            <a:endParaRPr lang="en-US" sz="2400" dirty="0"/>
          </a:p>
          <a:p>
            <a:pPr lvl="1" algn="just"/>
            <a:endParaRPr lang="en-US" sz="1100" dirty="0"/>
          </a:p>
        </p:txBody>
      </p:sp>
    </p:spTree>
    <p:extLst>
      <p:ext uri="{BB962C8B-B14F-4D97-AF65-F5344CB8AC3E}">
        <p14:creationId xmlns:p14="http://schemas.microsoft.com/office/powerpoint/2010/main" val="3818293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515600" cy="6019800"/>
          </a:xfrm>
        </p:spPr>
        <p:txBody>
          <a:bodyPr>
            <a:noAutofit/>
          </a:bodyPr>
          <a:lstStyle/>
          <a:p>
            <a:pPr algn="just">
              <a:buFont typeface="Wingdings" panose="05000000000000000000" pitchFamily="2" charset="2"/>
              <a:buChar char="Ø"/>
            </a:pPr>
            <a:r>
              <a:rPr lang="en-US" sz="2400" dirty="0"/>
              <a:t>Not defined in any statute.</a:t>
            </a:r>
          </a:p>
          <a:p>
            <a:pPr algn="just">
              <a:buFont typeface="Wingdings" panose="05000000000000000000" pitchFamily="2" charset="2"/>
              <a:buChar char="Ø"/>
            </a:pPr>
            <a:r>
              <a:rPr lang="en-US" sz="2400" dirty="0"/>
              <a:t>Common parlance - A Joint Development Agreement (‘JDA’) </a:t>
            </a:r>
            <a:r>
              <a:rPr lang="en-IN" sz="2400" dirty="0"/>
              <a:t>is an agreement between a land owner and a real estate developer to construct new projects. </a:t>
            </a:r>
          </a:p>
          <a:p>
            <a:pPr lvl="1" algn="just">
              <a:buFont typeface="Wingdings" panose="05000000000000000000" pitchFamily="2" charset="2"/>
              <a:buChar char="Ø"/>
            </a:pPr>
            <a:r>
              <a:rPr lang="en-IN" sz="2400" dirty="0"/>
              <a:t>The land is provided by the land owner and developer provides the capital, construction, marketing and legal services.</a:t>
            </a:r>
            <a:r>
              <a:rPr lang="en-US" sz="2400" dirty="0"/>
              <a:t> </a:t>
            </a:r>
          </a:p>
          <a:p>
            <a:pPr lvl="1" algn="just">
              <a:buFont typeface="Wingdings" panose="05000000000000000000" pitchFamily="2" charset="2"/>
              <a:buChar char="Ø"/>
            </a:pPr>
            <a:r>
              <a:rPr lang="en-US" sz="2400" dirty="0"/>
              <a:t>“Development right” over the land is given to the developer which is to be developed by Developer using his own funds and resources. </a:t>
            </a:r>
          </a:p>
          <a:p>
            <a:pPr lvl="1" algn="just">
              <a:buFont typeface="Wingdings" panose="05000000000000000000" pitchFamily="2" charset="2"/>
              <a:buChar char="Ø"/>
            </a:pPr>
            <a:r>
              <a:rPr lang="en-US" sz="2400" dirty="0"/>
              <a:t>In addition to the “development right”, Power of attorney (‘POA’) is also executed by the land owner in </a:t>
            </a:r>
            <a:r>
              <a:rPr lang="en-US" sz="2400" dirty="0" err="1"/>
              <a:t>favour</a:t>
            </a:r>
            <a:r>
              <a:rPr lang="en-US" sz="2400" dirty="0"/>
              <a:t> of the developer so that:</a:t>
            </a:r>
          </a:p>
          <a:p>
            <a:pPr lvl="2" algn="just">
              <a:buFont typeface="Wingdings" panose="05000000000000000000" pitchFamily="2" charset="2"/>
              <a:buChar char="Ø"/>
            </a:pPr>
            <a:r>
              <a:rPr lang="en-US" dirty="0"/>
              <a:t>Developer may obtain all necessary approvals.</a:t>
            </a:r>
          </a:p>
          <a:p>
            <a:pPr lvl="2" algn="just">
              <a:buFont typeface="Wingdings" panose="05000000000000000000" pitchFamily="2" charset="2"/>
              <a:buChar char="Ø"/>
            </a:pPr>
            <a:r>
              <a:rPr lang="en-US" dirty="0"/>
              <a:t>Developer is empowered to sell, lease or mortgage (a share of) the developed property i.e., undivided share of land and certain percentage of built up area in the building constructed by Developer.</a:t>
            </a:r>
          </a:p>
          <a:p>
            <a:pPr lvl="1" algn="just">
              <a:buFont typeface="Wingdings" panose="05000000000000000000" pitchFamily="2" charset="2"/>
              <a:buChar char="Ø"/>
            </a:pPr>
            <a:r>
              <a:rPr lang="en-US" sz="2400" dirty="0"/>
              <a:t>Such a POA would be coupled with interest and would be irrevocable in terms of Section 202 of the Indian Contract Act, 1872.</a:t>
            </a:r>
            <a:r>
              <a:rPr lang="en-IN" sz="2400" dirty="0"/>
              <a:t> </a:t>
            </a:r>
            <a:endParaRPr lang="en-US" sz="2400" dirty="0"/>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a:t>
            </a:r>
          </a:p>
        </p:txBody>
      </p:sp>
    </p:spTree>
    <p:extLst>
      <p:ext uri="{BB962C8B-B14F-4D97-AF65-F5344CB8AC3E}">
        <p14:creationId xmlns:p14="http://schemas.microsoft.com/office/powerpoint/2010/main" val="18546598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9829800" cy="914400"/>
          </a:xfrm>
        </p:spPr>
        <p:txBody>
          <a:bodyPr>
            <a:noAutofit/>
          </a:bodyPr>
          <a:lstStyle/>
          <a:p>
            <a:r>
              <a:rPr lang="en-IN" sz="3400" dirty="0">
                <a:solidFill>
                  <a:srgbClr val="C00000"/>
                </a:solidFill>
              </a:rPr>
              <a:t>New Rates for Real Estate Services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3/2019-CT(R) dated 28.03.2019</a:t>
            </a:r>
            <a:r>
              <a:rPr lang="en-US" sz="2400" dirty="0"/>
              <a:t>.</a:t>
            </a:r>
          </a:p>
          <a:p>
            <a:pPr algn="just"/>
            <a:r>
              <a:rPr lang="en-US" sz="2400" b="1" dirty="0"/>
              <a:t>Meaning of Construction in REP</a:t>
            </a:r>
            <a:r>
              <a:rPr lang="en-US" sz="2400" dirty="0"/>
              <a:t>: Construction by way of development of a building  or a building consisting of apartments , or converting an existing building or a part thereof into apartments, or the development of land into plots or apartment, as the case may be, for the purpose of selling all or some of the said apartments or plots or building, as the case may be, and includes the common areas, the development works, all improvements and structures thereon, and all easement, rights and appurtenances belonging thereto.</a:t>
            </a:r>
          </a:p>
          <a:p>
            <a:pPr algn="just"/>
            <a:r>
              <a:rPr lang="en-US" sz="2400" b="1" dirty="0"/>
              <a:t>Meaning of Construction in RREP: </a:t>
            </a:r>
            <a:r>
              <a:rPr lang="en-US" sz="2400" dirty="0"/>
              <a:t>Construction of residential apartment is a REP in which the carpet area of the commercial apartments is not more than 15% of the total carpet area of all the apartments in the REP.</a:t>
            </a:r>
          </a:p>
          <a:p>
            <a:pPr lvl="2" algn="just"/>
            <a:endParaRPr lang="en-US" dirty="0"/>
          </a:p>
          <a:p>
            <a:pPr lvl="1" algn="just"/>
            <a:endParaRPr lang="en-US" sz="2400" dirty="0"/>
          </a:p>
          <a:p>
            <a:pPr lvl="1" algn="just"/>
            <a:endParaRPr lang="en-US" sz="1100" dirty="0"/>
          </a:p>
        </p:txBody>
      </p:sp>
    </p:spTree>
    <p:extLst>
      <p:ext uri="{BB962C8B-B14F-4D97-AF65-F5344CB8AC3E}">
        <p14:creationId xmlns:p14="http://schemas.microsoft.com/office/powerpoint/2010/main" val="41588567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10210800" cy="914400"/>
          </a:xfrm>
        </p:spPr>
        <p:txBody>
          <a:bodyPr>
            <a:noAutofit/>
          </a:bodyPr>
          <a:lstStyle/>
          <a:p>
            <a:r>
              <a:rPr lang="en-IN" sz="3400" dirty="0">
                <a:solidFill>
                  <a:srgbClr val="C00000"/>
                </a:solidFill>
              </a:rPr>
              <a:t>New Rates for Real Estate Services After 01.04.2019</a:t>
            </a:r>
          </a:p>
        </p:txBody>
      </p:sp>
      <p:sp>
        <p:nvSpPr>
          <p:cNvPr id="3" name="Content Placeholder 2"/>
          <p:cNvSpPr>
            <a:spLocks noGrp="1"/>
          </p:cNvSpPr>
          <p:nvPr>
            <p:ph idx="1"/>
          </p:nvPr>
        </p:nvSpPr>
        <p:spPr>
          <a:xfrm>
            <a:off x="838200" y="1066800"/>
            <a:ext cx="9829800" cy="5791200"/>
          </a:xfrm>
        </p:spPr>
        <p:txBody>
          <a:bodyPr>
            <a:noAutofit/>
          </a:bodyPr>
          <a:lstStyle/>
          <a:p>
            <a:pPr marL="0" indent="0" algn="just">
              <a:buNone/>
            </a:pPr>
            <a:r>
              <a:rPr lang="en-US" sz="2400" b="1" dirty="0"/>
              <a:t>Notification 3/2019-CT(R) dated 28.03.2019</a:t>
            </a:r>
            <a:r>
              <a:rPr lang="en-US" sz="2400" dirty="0"/>
              <a:t>.</a:t>
            </a:r>
          </a:p>
          <a:p>
            <a:pPr algn="just"/>
            <a:r>
              <a:rPr lang="en-US" sz="2400" dirty="0"/>
              <a:t>Meaning of “Ongoing Projects”:</a:t>
            </a:r>
          </a:p>
          <a:p>
            <a:pPr marL="0" indent="0" algn="just">
              <a:buNone/>
            </a:pPr>
            <a:endParaRPr lang="en-US" sz="2400" b="1" dirty="0"/>
          </a:p>
          <a:p>
            <a:pPr algn="just"/>
            <a:endParaRPr lang="en-IN" dirty="0"/>
          </a:p>
          <a:p>
            <a:pPr algn="just"/>
            <a:endParaRPr lang="en-IN" dirty="0"/>
          </a:p>
          <a:p>
            <a:pPr algn="just"/>
            <a:endParaRPr lang="en-IN" sz="2400" dirty="0"/>
          </a:p>
          <a:p>
            <a:pPr algn="just"/>
            <a:endParaRPr lang="en-IN" sz="2400" dirty="0"/>
          </a:p>
          <a:p>
            <a:pPr algn="just"/>
            <a:r>
              <a:rPr lang="en-IN" sz="2400" dirty="0"/>
              <a:t>In respect of on-going projects, there is a one-time option to pay tax at 6%+6% with ITC if form prescribed in Annexure 4 is submitted on or before 10th May 2019. However, it is compulsory to opt entries (i), (</a:t>
            </a:r>
            <a:r>
              <a:rPr lang="en-IN" sz="2400" dirty="0" err="1"/>
              <a:t>ia</a:t>
            </a:r>
            <a:r>
              <a:rPr lang="en-IN" sz="2400" dirty="0"/>
              <a:t>), (</a:t>
            </a:r>
            <a:r>
              <a:rPr lang="en-IN" sz="2400" dirty="0" err="1"/>
              <a:t>ib</a:t>
            </a:r>
            <a:r>
              <a:rPr lang="en-IN" sz="2400" dirty="0"/>
              <a:t>), (</a:t>
            </a:r>
            <a:r>
              <a:rPr lang="en-IN" sz="2400" dirty="0" err="1"/>
              <a:t>ic</a:t>
            </a:r>
            <a:r>
              <a:rPr lang="en-IN" sz="2400" dirty="0"/>
              <a:t>), (id), (</a:t>
            </a:r>
            <a:r>
              <a:rPr lang="en-IN" sz="2400" dirty="0" err="1"/>
              <a:t>ie</a:t>
            </a:r>
            <a:r>
              <a:rPr lang="en-IN" sz="2400" dirty="0"/>
              <a:t>) or (if), as the case may be, in respect of new projects.</a:t>
            </a:r>
            <a:endParaRPr lang="en-US" sz="2400" dirty="0"/>
          </a:p>
          <a:p>
            <a:pPr lvl="1" algn="just"/>
            <a:endParaRPr lang="en-US" sz="2400" dirty="0"/>
          </a:p>
          <a:p>
            <a:pPr lvl="1" algn="just"/>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val="1338504885"/>
              </p:ext>
            </p:extLst>
          </p:nvPr>
        </p:nvGraphicFramePr>
        <p:xfrm>
          <a:off x="1905000" y="2057400"/>
          <a:ext cx="8382000" cy="235458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571500">
                <a:tc>
                  <a:txBody>
                    <a:bodyPr/>
                    <a:lstStyle/>
                    <a:p>
                      <a:r>
                        <a:rPr lang="en-IN" dirty="0"/>
                        <a:t>Particulars</a:t>
                      </a:r>
                    </a:p>
                  </a:txBody>
                  <a:tcPr/>
                </a:tc>
                <a:tc>
                  <a:txBody>
                    <a:bodyPr/>
                    <a:lstStyle/>
                    <a:p>
                      <a:r>
                        <a:rPr lang="en-US" sz="1800" b="1" kern="1200" dirty="0">
                          <a:solidFill>
                            <a:schemeClr val="lt1"/>
                          </a:solidFill>
                          <a:effectLst/>
                          <a:latin typeface="+mn-lt"/>
                          <a:ea typeface="+mn-ea"/>
                          <a:cs typeface="+mn-cs"/>
                        </a:rPr>
                        <a:t>Date</a:t>
                      </a:r>
                      <a:endParaRPr lang="en-IN" dirty="0"/>
                    </a:p>
                  </a:txBody>
                  <a:tcPr/>
                </a:tc>
                <a:extLst>
                  <a:ext uri="{0D108BD9-81ED-4DB2-BD59-A6C34878D82A}">
                    <a16:rowId xmlns:a16="http://schemas.microsoft.com/office/drawing/2014/main" val="10000"/>
                  </a:ext>
                </a:extLst>
              </a:tr>
              <a:tr h="571500">
                <a:tc>
                  <a:txBody>
                    <a:bodyPr/>
                    <a:lstStyle/>
                    <a:p>
                      <a:r>
                        <a:rPr lang="en-US" sz="1800" kern="1200" dirty="0">
                          <a:solidFill>
                            <a:schemeClr val="dk1"/>
                          </a:solidFill>
                          <a:effectLst/>
                          <a:latin typeface="+mn-lt"/>
                          <a:ea typeface="+mn-ea"/>
                          <a:cs typeface="+mn-cs"/>
                        </a:rPr>
                        <a:t>Commencement certificate (or its equivalent)</a:t>
                      </a:r>
                      <a:endParaRPr lang="en-IN" dirty="0"/>
                    </a:p>
                  </a:txBody>
                  <a:tcPr/>
                </a:tc>
                <a:tc>
                  <a:txBody>
                    <a:bodyPr/>
                    <a:lstStyle/>
                    <a:p>
                      <a:r>
                        <a:rPr lang="en-US" sz="1800" kern="1200" dirty="0">
                          <a:solidFill>
                            <a:schemeClr val="dk1"/>
                          </a:solidFill>
                          <a:effectLst/>
                          <a:latin typeface="+mn-lt"/>
                          <a:ea typeface="+mn-ea"/>
                          <a:cs typeface="+mn-cs"/>
                        </a:rPr>
                        <a:t>Issued before 31.03.2019</a:t>
                      </a:r>
                      <a:endParaRPr lang="en-IN" dirty="0"/>
                    </a:p>
                  </a:txBody>
                  <a:tcPr/>
                </a:tc>
                <a:extLst>
                  <a:ext uri="{0D108BD9-81ED-4DB2-BD59-A6C34878D82A}">
                    <a16:rowId xmlns:a16="http://schemas.microsoft.com/office/drawing/2014/main" val="10001"/>
                  </a:ext>
                </a:extLst>
              </a:tr>
              <a:tr h="571500">
                <a:tc>
                  <a:txBody>
                    <a:bodyPr/>
                    <a:lstStyle/>
                    <a:p>
                      <a:r>
                        <a:rPr lang="en-US" sz="1800" kern="1200" dirty="0">
                          <a:solidFill>
                            <a:schemeClr val="dk1"/>
                          </a:solidFill>
                          <a:effectLst/>
                          <a:latin typeface="+mn-lt"/>
                          <a:ea typeface="+mn-ea"/>
                          <a:cs typeface="+mn-cs"/>
                        </a:rPr>
                        <a:t>Completion certificate</a:t>
                      </a:r>
                      <a:endParaRPr lang="en-IN" dirty="0"/>
                    </a:p>
                  </a:txBody>
                  <a:tcPr/>
                </a:tc>
                <a:tc>
                  <a:txBody>
                    <a:bodyPr/>
                    <a:lstStyle/>
                    <a:p>
                      <a:r>
                        <a:rPr lang="en-US" sz="1800" kern="1200" dirty="0">
                          <a:solidFill>
                            <a:schemeClr val="dk1"/>
                          </a:solidFill>
                          <a:effectLst/>
                          <a:latin typeface="+mn-lt"/>
                          <a:ea typeface="+mn-ea"/>
                          <a:cs typeface="+mn-cs"/>
                        </a:rPr>
                        <a:t>To be issued after 31.03.2019</a:t>
                      </a:r>
                      <a:endParaRPr lang="en-IN" dirty="0"/>
                    </a:p>
                  </a:txBody>
                  <a:tcPr/>
                </a:tc>
                <a:extLst>
                  <a:ext uri="{0D108BD9-81ED-4DB2-BD59-A6C34878D82A}">
                    <a16:rowId xmlns:a16="http://schemas.microsoft.com/office/drawing/2014/main" val="10002"/>
                  </a:ext>
                </a:extLst>
              </a:tr>
              <a:tr h="571500">
                <a:tc>
                  <a:txBody>
                    <a:bodyPr/>
                    <a:lstStyle/>
                    <a:p>
                      <a:r>
                        <a:rPr lang="en-US" sz="1800" kern="1200" dirty="0">
                          <a:solidFill>
                            <a:schemeClr val="dk1"/>
                          </a:solidFill>
                          <a:effectLst/>
                          <a:latin typeface="+mn-lt"/>
                          <a:ea typeface="+mn-ea"/>
                          <a:cs typeface="+mn-cs"/>
                        </a:rPr>
                        <a:t>Booking of apartments</a:t>
                      </a:r>
                      <a:endParaRPr lang="en-IN" dirty="0"/>
                    </a:p>
                  </a:txBody>
                  <a:tcPr/>
                </a:tc>
                <a:tc>
                  <a:txBody>
                    <a:bodyPr/>
                    <a:lstStyle/>
                    <a:p>
                      <a:r>
                        <a:rPr lang="en-US" sz="1800" kern="1200" dirty="0">
                          <a:solidFill>
                            <a:schemeClr val="dk1"/>
                          </a:solidFill>
                          <a:effectLst/>
                          <a:latin typeface="+mn-lt"/>
                          <a:ea typeface="+mn-ea"/>
                          <a:cs typeface="+mn-cs"/>
                        </a:rPr>
                        <a:t>Have started before 31.03.2019</a:t>
                      </a:r>
                      <a:endParaRPr lang="en-IN"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476131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9829800" cy="914400"/>
          </a:xfrm>
        </p:spPr>
        <p:txBody>
          <a:bodyPr>
            <a:noAutofit/>
          </a:bodyPr>
          <a:lstStyle/>
          <a:p>
            <a:r>
              <a:rPr lang="en-IN" sz="3400" dirty="0">
                <a:solidFill>
                  <a:srgbClr val="C00000"/>
                </a:solidFill>
              </a:rPr>
              <a:t>New Rates for Real Estate Services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3/2019-CT(R) dated 28.03.2019</a:t>
            </a:r>
            <a:r>
              <a:rPr lang="en-US" sz="2400" dirty="0"/>
              <a:t>.</a:t>
            </a:r>
          </a:p>
          <a:p>
            <a:pPr algn="just"/>
            <a:r>
              <a:rPr lang="en-IN" sz="2150" dirty="0"/>
              <a:t>This applies to all new projects that would commence only on or after 31.03.2019.</a:t>
            </a:r>
          </a:p>
          <a:p>
            <a:pPr algn="just"/>
            <a:r>
              <a:rPr lang="en-US" sz="2150" dirty="0"/>
              <a:t>Supplier procure more than 20% of inputs from unregistered dealers.</a:t>
            </a:r>
          </a:p>
          <a:p>
            <a:pPr algn="just"/>
            <a:r>
              <a:rPr lang="en-US" sz="2150" dirty="0"/>
              <a:t>For new projects, opting the new rates at 1% and 5% without ITC is mandatory. Consequently, all conditions provided for in the notification for following of new rates for new projects must mandatorily complied.</a:t>
            </a:r>
          </a:p>
          <a:p>
            <a:pPr algn="just"/>
            <a:r>
              <a:rPr lang="en-US" sz="2150" dirty="0"/>
              <a:t>This could be argued as being unconstitutional as, even if there is a residual entry (xii) @ 18% tax with ITC, the benefit of the same is prohibited to be taken.</a:t>
            </a:r>
          </a:p>
          <a:p>
            <a:pPr algn="just"/>
            <a:r>
              <a:rPr lang="en-US" sz="2150" dirty="0"/>
              <a:t>CIT </a:t>
            </a:r>
            <a:r>
              <a:rPr lang="en-US" sz="2150" dirty="0" err="1"/>
              <a:t>Vs</a:t>
            </a:r>
            <a:r>
              <a:rPr lang="en-US" sz="2150" dirty="0"/>
              <a:t> G.V. </a:t>
            </a:r>
            <a:r>
              <a:rPr lang="en-US" sz="2150" dirty="0" err="1"/>
              <a:t>Venugopal</a:t>
            </a:r>
            <a:r>
              <a:rPr lang="en-US" sz="2150" dirty="0"/>
              <a:t> (2005) 273 ITR 307 (Mad): Where there were several provisions granting a certain twin benefits and other provisions that specifically prohibited the twin benefits, assessee is entitled to opt for the provisions giving twin benefits, if he was otherwise eligible.</a:t>
            </a:r>
          </a:p>
          <a:p>
            <a:pPr algn="just"/>
            <a:r>
              <a:rPr lang="en-US" sz="2150" dirty="0"/>
              <a:t>Similar observations were made in CCE </a:t>
            </a:r>
            <a:r>
              <a:rPr lang="en-US" sz="2150" dirty="0" err="1"/>
              <a:t>Vs</a:t>
            </a:r>
            <a:r>
              <a:rPr lang="en-US" sz="2150" dirty="0"/>
              <a:t> Indian Petro Chemicals (1997) 92 ELT 13 (SC) and </a:t>
            </a:r>
            <a:r>
              <a:rPr lang="en-IN" sz="2150" dirty="0"/>
              <a:t>Share Medical Care </a:t>
            </a:r>
            <a:r>
              <a:rPr lang="en-IN" sz="2150" dirty="0" err="1"/>
              <a:t>Vs</a:t>
            </a:r>
            <a:r>
              <a:rPr lang="en-IN" sz="2150" dirty="0"/>
              <a:t> Union of India 2007 (209) ELT 321 (SC)</a:t>
            </a:r>
            <a:endParaRPr lang="en-US" sz="2150" dirty="0"/>
          </a:p>
          <a:p>
            <a:pPr algn="just"/>
            <a:endParaRPr lang="en-US" dirty="0"/>
          </a:p>
          <a:p>
            <a:pPr lvl="1" algn="just"/>
            <a:endParaRPr lang="en-US" sz="2400" dirty="0"/>
          </a:p>
          <a:p>
            <a:pPr lvl="1" algn="just"/>
            <a:endParaRPr lang="en-US" sz="1100" dirty="0"/>
          </a:p>
        </p:txBody>
      </p:sp>
    </p:spTree>
    <p:extLst>
      <p:ext uri="{BB962C8B-B14F-4D97-AF65-F5344CB8AC3E}">
        <p14:creationId xmlns:p14="http://schemas.microsoft.com/office/powerpoint/2010/main" val="24162511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9829800" cy="914400"/>
          </a:xfrm>
        </p:spPr>
        <p:txBody>
          <a:bodyPr>
            <a:noAutofit/>
          </a:bodyPr>
          <a:lstStyle/>
          <a:p>
            <a:r>
              <a:rPr lang="en-IN" sz="3400" dirty="0">
                <a:solidFill>
                  <a:srgbClr val="C00000"/>
                </a:solidFill>
              </a:rPr>
              <a:t>New Rates for Real Estate Services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3/2019-CT(R) dated 28.03.2019</a:t>
            </a:r>
            <a:r>
              <a:rPr lang="en-US" sz="2400" dirty="0"/>
              <a:t>.</a:t>
            </a:r>
          </a:p>
          <a:p>
            <a:pPr algn="just"/>
            <a:r>
              <a:rPr lang="en-IN" sz="2100" dirty="0"/>
              <a:t>In respect of on-going projects, </a:t>
            </a:r>
            <a:r>
              <a:rPr lang="en-US" sz="2100" dirty="0"/>
              <a:t>if the registered person opts for old rates in terms of entry (if), general provisions relating to reversal of input tax credit contained in Rule 42 and 43 shall be referred to.</a:t>
            </a:r>
            <a:endParaRPr lang="en-IN" sz="2100" dirty="0"/>
          </a:p>
          <a:p>
            <a:pPr algn="just"/>
            <a:r>
              <a:rPr lang="en-IN" sz="2100" dirty="0"/>
              <a:t>However, if new rates @ 1% and 5% are adapted for an on-going project, ITC availed on inputs and input services attributable to residential and commercial portions in a project, whose time of supply is on or after 01.04.2019 have to be reversed as per Annexure I (for REP other than RREP) and Annexure II (for RREP) of Notification.</a:t>
            </a:r>
          </a:p>
          <a:p>
            <a:pPr algn="just"/>
            <a:r>
              <a:rPr lang="en-US" sz="2100" dirty="0"/>
              <a:t>This reversal is effected by reducing ITC attributable to commercial and residential portion whose time of supply is after 01.04.2019 from total ITC availed from 01.07.2017 to 31.03.2019, including transitional credit, whether or not utilized.</a:t>
            </a:r>
          </a:p>
          <a:p>
            <a:pPr algn="just"/>
            <a:r>
              <a:rPr lang="en-US" sz="2100" dirty="0"/>
              <a:t>The reversal must be done project-wise and not based on GSTIN of the supplier.</a:t>
            </a:r>
          </a:p>
          <a:p>
            <a:pPr algn="just"/>
            <a:r>
              <a:rPr lang="en-US" sz="2100" dirty="0"/>
              <a:t>Such reversal would be hit by the ratio in Dai </a:t>
            </a:r>
            <a:r>
              <a:rPr lang="en-US" sz="2100" dirty="0" err="1"/>
              <a:t>Ichi</a:t>
            </a:r>
            <a:r>
              <a:rPr lang="en-US" sz="2100" dirty="0"/>
              <a:t> </a:t>
            </a:r>
            <a:r>
              <a:rPr lang="en-US" sz="2100" dirty="0" err="1"/>
              <a:t>Karkaria</a:t>
            </a:r>
            <a:r>
              <a:rPr lang="en-US" sz="2100" dirty="0"/>
              <a:t> Ltd 1999 (112) ELT 353 (SC) and </a:t>
            </a:r>
            <a:r>
              <a:rPr lang="en-US" sz="2100" dirty="0" err="1"/>
              <a:t>Eicher</a:t>
            </a:r>
            <a:r>
              <a:rPr lang="en-US" sz="2100" dirty="0"/>
              <a:t> Motors Ltd 1999 (106) ELT 3 (SC).</a:t>
            </a:r>
          </a:p>
          <a:p>
            <a:pPr lvl="1" algn="just"/>
            <a:endParaRPr lang="en-US" sz="2400" dirty="0"/>
          </a:p>
          <a:p>
            <a:pPr lvl="1" algn="just"/>
            <a:endParaRPr lang="en-US" sz="1100" dirty="0"/>
          </a:p>
        </p:txBody>
      </p:sp>
    </p:spTree>
    <p:extLst>
      <p:ext uri="{BB962C8B-B14F-4D97-AF65-F5344CB8AC3E}">
        <p14:creationId xmlns:p14="http://schemas.microsoft.com/office/powerpoint/2010/main" val="3619623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914400"/>
          </a:xfrm>
        </p:spPr>
        <p:txBody>
          <a:bodyPr>
            <a:noAutofit/>
          </a:bodyPr>
          <a:lstStyle/>
          <a:p>
            <a:r>
              <a:rPr lang="en-IN" sz="3400" dirty="0">
                <a:solidFill>
                  <a:srgbClr val="C00000"/>
                </a:solidFill>
              </a:rPr>
              <a:t>Valuation of Development Rights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4/2019-CT(R) dated 29.03.2019</a:t>
            </a:r>
            <a:r>
              <a:rPr lang="en-US" sz="2400" dirty="0"/>
              <a:t>.</a:t>
            </a:r>
          </a:p>
          <a:p>
            <a:pPr algn="just"/>
            <a:r>
              <a:rPr lang="en-US" sz="2100" dirty="0"/>
              <a:t>This notification adds </a:t>
            </a:r>
            <a:r>
              <a:rPr lang="en-IN" sz="2100" dirty="0"/>
              <a:t>Entry 41A and 41B to the Exemption Notification 12/2017-CT(R).</a:t>
            </a:r>
          </a:p>
          <a:p>
            <a:pPr algn="just"/>
            <a:r>
              <a:rPr lang="en-US" sz="2400" dirty="0"/>
              <a:t>Supply of development rights by the land owner on or after 01.04.2019 for construction of residential apartments in a project is exempt subject to the following conditions:</a:t>
            </a:r>
          </a:p>
          <a:p>
            <a:pPr lvl="1" algn="just"/>
            <a:r>
              <a:rPr lang="en-US" sz="2000" dirty="0"/>
              <a:t>it must be intended for sale to a buyer; and</a:t>
            </a:r>
          </a:p>
          <a:p>
            <a:pPr lvl="1" algn="just"/>
            <a:r>
              <a:rPr lang="en-US" sz="2000" dirty="0"/>
              <a:t>entire consideration must be received by land owner prior to completion certificate.</a:t>
            </a:r>
          </a:p>
          <a:p>
            <a:pPr algn="just"/>
            <a:r>
              <a:rPr lang="en-US" sz="2400" dirty="0"/>
              <a:t>However, if the said conditions are not fulfilled, the developer is liable to pay GST on reverse charge basis (as per Notification 5/2019, discussed below) on proportionate value of development rights as is attributable to the residential apartments, which remain un-booked on the date of issuance of completion certificate at 5%.</a:t>
            </a:r>
          </a:p>
          <a:p>
            <a:pPr lvl="1" algn="just"/>
            <a:endParaRPr lang="en-US" sz="1100" dirty="0"/>
          </a:p>
        </p:txBody>
      </p:sp>
    </p:spTree>
    <p:extLst>
      <p:ext uri="{BB962C8B-B14F-4D97-AF65-F5344CB8AC3E}">
        <p14:creationId xmlns:p14="http://schemas.microsoft.com/office/powerpoint/2010/main" val="36551219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914400"/>
          </a:xfrm>
        </p:spPr>
        <p:txBody>
          <a:bodyPr>
            <a:noAutofit/>
          </a:bodyPr>
          <a:lstStyle/>
          <a:p>
            <a:r>
              <a:rPr lang="en-IN" sz="3400" dirty="0">
                <a:solidFill>
                  <a:srgbClr val="C00000"/>
                </a:solidFill>
              </a:rPr>
              <a:t>Valuation of Development Rights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4/2019-CT(R) dated 29.03.2019</a:t>
            </a:r>
            <a:r>
              <a:rPr lang="en-US" sz="2400" dirty="0"/>
              <a:t>.</a:t>
            </a:r>
          </a:p>
          <a:p>
            <a:pPr algn="just"/>
            <a:r>
              <a:rPr lang="en-US" sz="2100" dirty="0"/>
              <a:t>GST </a:t>
            </a:r>
            <a:r>
              <a:rPr lang="en-IN" sz="2100" dirty="0"/>
              <a:t>on TDR which is exempt is as follows:</a:t>
            </a:r>
          </a:p>
          <a:p>
            <a:pPr marL="0" indent="0" algn="just">
              <a:buNone/>
            </a:pPr>
            <a:endParaRPr lang="en-IN" sz="1700" dirty="0"/>
          </a:p>
          <a:p>
            <a:pPr algn="just"/>
            <a:endParaRPr lang="en-IN" sz="2100" dirty="0"/>
          </a:p>
          <a:p>
            <a:pPr algn="just"/>
            <a:endParaRPr lang="en-IN" sz="2100" dirty="0"/>
          </a:p>
          <a:p>
            <a:pPr algn="just"/>
            <a:endParaRPr lang="en-IN" sz="2100" dirty="0"/>
          </a:p>
          <a:p>
            <a:pPr algn="just"/>
            <a:r>
              <a:rPr lang="en-IN" sz="2100" dirty="0"/>
              <a:t>GST on TDR which may become payable is as follows</a:t>
            </a:r>
          </a:p>
          <a:p>
            <a:pPr marL="0" indent="0" algn="just">
              <a:buNone/>
            </a:pPr>
            <a:endParaRPr lang="en-US" sz="2100" dirty="0"/>
          </a:p>
        </p:txBody>
      </p:sp>
      <p:graphicFrame>
        <p:nvGraphicFramePr>
          <p:cNvPr id="6" name="Table 5"/>
          <p:cNvGraphicFramePr>
            <a:graphicFrameLocks noGrp="1"/>
          </p:cNvGraphicFramePr>
          <p:nvPr>
            <p:extLst>
              <p:ext uri="{D42A27DB-BD31-4B8C-83A1-F6EECF244321}">
                <p14:modId xmlns:p14="http://schemas.microsoft.com/office/powerpoint/2010/main" val="3708691348"/>
              </p:ext>
            </p:extLst>
          </p:nvPr>
        </p:nvGraphicFramePr>
        <p:xfrm>
          <a:off x="1676400" y="1905000"/>
          <a:ext cx="8763000" cy="10668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124200">
                  <a:extLst>
                    <a:ext uri="{9D8B030D-6E8A-4147-A177-3AD203B41FA5}">
                      <a16:colId xmlns:a16="http://schemas.microsoft.com/office/drawing/2014/main" val="20004"/>
                    </a:ext>
                  </a:extLst>
                </a:gridCol>
              </a:tblGrid>
              <a:tr h="1066800">
                <a:tc>
                  <a:txBody>
                    <a:bodyPr/>
                    <a:lstStyle/>
                    <a:p>
                      <a:r>
                        <a:rPr lang="en-US" sz="1800" b="1" kern="1200" dirty="0">
                          <a:solidFill>
                            <a:schemeClr val="lt1"/>
                          </a:solidFill>
                          <a:effectLst/>
                          <a:latin typeface="+mn-lt"/>
                          <a:ea typeface="+mn-ea"/>
                          <a:cs typeface="+mn-cs"/>
                        </a:rPr>
                        <a:t>GST payable on TDR</a:t>
                      </a:r>
                      <a:endParaRPr lang="en-IN" dirty="0"/>
                    </a:p>
                  </a:txBody>
                  <a:tcPr/>
                </a:tc>
                <a:tc>
                  <a:txBody>
                    <a:bodyPr/>
                    <a:lstStyle/>
                    <a:p>
                      <a:r>
                        <a:rPr lang="en-US" dirty="0"/>
                        <a:t>X</a:t>
                      </a:r>
                      <a:endParaRPr lang="en-IN" dirty="0"/>
                    </a:p>
                  </a:txBody>
                  <a:tcPr/>
                </a:tc>
                <a:tc>
                  <a:txBody>
                    <a:bodyPr/>
                    <a:lstStyle/>
                    <a:p>
                      <a:r>
                        <a:rPr lang="en-US" sz="1800" b="1" kern="1200" dirty="0">
                          <a:solidFill>
                            <a:schemeClr val="lt1"/>
                          </a:solidFill>
                          <a:effectLst/>
                          <a:latin typeface="+mn-lt"/>
                          <a:ea typeface="+mn-ea"/>
                          <a:cs typeface="+mn-cs"/>
                        </a:rPr>
                        <a:t>carpet area of the residential apartments in the project</a:t>
                      </a:r>
                      <a:endParaRPr lang="en-IN" dirty="0"/>
                    </a:p>
                  </a:txBody>
                  <a:tcPr/>
                </a:tc>
                <a:tc>
                  <a:txBody>
                    <a:bodyPr/>
                    <a:lstStyle/>
                    <a:p>
                      <a:r>
                        <a:rPr lang="en-US" sz="1800" b="1" kern="1200" dirty="0">
                          <a:solidFill>
                            <a:schemeClr val="lt1"/>
                          </a:solidFill>
                          <a:effectLst/>
                          <a:latin typeface="+mn-lt"/>
                          <a:ea typeface="+mn-ea"/>
                          <a:cs typeface="+mn-cs"/>
                        </a:rPr>
                        <a:t>÷</a:t>
                      </a:r>
                      <a:endParaRPr lang="en-IN" dirty="0"/>
                    </a:p>
                  </a:txBody>
                  <a:tcPr/>
                </a:tc>
                <a:tc>
                  <a:txBody>
                    <a:bodyPr/>
                    <a:lstStyle/>
                    <a:p>
                      <a:r>
                        <a:rPr lang="en-US" sz="1800" b="1" u="none" kern="1200" dirty="0">
                          <a:solidFill>
                            <a:schemeClr val="lt1"/>
                          </a:solidFill>
                          <a:effectLst/>
                          <a:latin typeface="+mn-lt"/>
                          <a:ea typeface="+mn-ea"/>
                          <a:cs typeface="+mn-cs"/>
                        </a:rPr>
                        <a:t>Total carpet area of the residential and commercial apartments in the project</a:t>
                      </a:r>
                      <a:endParaRPr lang="en-IN" u="none" dirty="0"/>
                    </a:p>
                  </a:txBody>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17398439"/>
              </p:ext>
            </p:extLst>
          </p:nvPr>
        </p:nvGraphicFramePr>
        <p:xfrm>
          <a:off x="1676400" y="3886200"/>
          <a:ext cx="8686800" cy="1737360"/>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20000"/>
                    </a:ext>
                  </a:extLst>
                </a:gridCol>
                <a:gridCol w="396240">
                  <a:extLst>
                    <a:ext uri="{9D8B030D-6E8A-4147-A177-3AD203B41FA5}">
                      <a16:colId xmlns:a16="http://schemas.microsoft.com/office/drawing/2014/main" val="20001"/>
                    </a:ext>
                  </a:extLst>
                </a:gridCol>
                <a:gridCol w="3078480">
                  <a:extLst>
                    <a:ext uri="{9D8B030D-6E8A-4147-A177-3AD203B41FA5}">
                      <a16:colId xmlns:a16="http://schemas.microsoft.com/office/drawing/2014/main" val="20002"/>
                    </a:ext>
                  </a:extLst>
                </a:gridCol>
                <a:gridCol w="579120">
                  <a:extLst>
                    <a:ext uri="{9D8B030D-6E8A-4147-A177-3AD203B41FA5}">
                      <a16:colId xmlns:a16="http://schemas.microsoft.com/office/drawing/2014/main" val="20003"/>
                    </a:ext>
                  </a:extLst>
                </a:gridCol>
                <a:gridCol w="2895600">
                  <a:extLst>
                    <a:ext uri="{9D8B030D-6E8A-4147-A177-3AD203B41FA5}">
                      <a16:colId xmlns:a16="http://schemas.microsoft.com/office/drawing/2014/main" val="20004"/>
                    </a:ext>
                  </a:extLst>
                </a:gridCol>
              </a:tblGrid>
              <a:tr h="370840">
                <a:tc>
                  <a:txBody>
                    <a:bodyPr/>
                    <a:lstStyle/>
                    <a:p>
                      <a:r>
                        <a:rPr lang="en-US" sz="1800" b="1" kern="1200" dirty="0">
                          <a:solidFill>
                            <a:schemeClr val="lt1"/>
                          </a:solidFill>
                          <a:effectLst/>
                          <a:latin typeface="+mn-lt"/>
                          <a:ea typeface="+mn-ea"/>
                          <a:cs typeface="+mn-cs"/>
                        </a:rPr>
                        <a:t>GST payable on TDR</a:t>
                      </a:r>
                      <a:endParaRPr lang="en-IN" dirty="0"/>
                    </a:p>
                  </a:txBody>
                  <a:tcPr/>
                </a:tc>
                <a:tc>
                  <a:txBody>
                    <a:bodyPr/>
                    <a:lstStyle/>
                    <a:p>
                      <a:r>
                        <a:rPr lang="en-US" dirty="0"/>
                        <a:t>X</a:t>
                      </a:r>
                      <a:endParaRPr lang="en-IN" dirty="0"/>
                    </a:p>
                  </a:txBody>
                  <a:tcPr/>
                </a:tc>
                <a:tc>
                  <a:txBody>
                    <a:bodyPr/>
                    <a:lstStyle/>
                    <a:p>
                      <a:r>
                        <a:rPr lang="en-US" sz="1800" b="1" kern="1200" dirty="0">
                          <a:solidFill>
                            <a:schemeClr val="lt1"/>
                          </a:solidFill>
                          <a:effectLst/>
                          <a:latin typeface="+mn-lt"/>
                          <a:ea typeface="+mn-ea"/>
                          <a:cs typeface="+mn-cs"/>
                        </a:rPr>
                        <a:t>carpet area of the residential apartments in the project which remain un-booked on the date of issuance of completion certificate or first occupation</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a:t>
                      </a:r>
                      <a:endParaRPr lang="en-IN" dirty="0"/>
                    </a:p>
                    <a:p>
                      <a:endParaRPr lang="en-IN" dirty="0"/>
                    </a:p>
                  </a:txBody>
                  <a:tcPr/>
                </a:tc>
                <a:tc>
                  <a:txBody>
                    <a:bodyPr/>
                    <a:lstStyle/>
                    <a:p>
                      <a:r>
                        <a:rPr lang="en-IN" dirty="0"/>
                        <a:t>Total carpet area of the residential and commercial apartments in the project</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274645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914400"/>
          </a:xfrm>
        </p:spPr>
        <p:txBody>
          <a:bodyPr>
            <a:noAutofit/>
          </a:bodyPr>
          <a:lstStyle/>
          <a:p>
            <a:r>
              <a:rPr lang="en-IN" sz="3400" dirty="0">
                <a:solidFill>
                  <a:srgbClr val="C00000"/>
                </a:solidFill>
              </a:rPr>
              <a:t>Valuation of Development Rights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4/2019-CT(R) dated 29.03.2019</a:t>
            </a:r>
            <a:r>
              <a:rPr lang="en-US" sz="2400" dirty="0"/>
              <a:t>.</a:t>
            </a:r>
          </a:p>
          <a:p>
            <a:pPr algn="just"/>
            <a:r>
              <a:rPr lang="en-IN" sz="2300" dirty="0"/>
              <a:t>Para 1A and 1B of the said notification provides for valuation of development rights in respect of residential and commercial apartments. </a:t>
            </a:r>
          </a:p>
          <a:p>
            <a:pPr algn="just"/>
            <a:r>
              <a:rPr lang="en-IN" sz="2300" dirty="0"/>
              <a:t>Value of development rights or FSI by  shall be deemed to be equal to the value of similar apartments charged by the promoter from the independent buyers nearest to the date on which such development rights or FSI is transferred to the promoter.</a:t>
            </a:r>
          </a:p>
          <a:p>
            <a:pPr algn="just"/>
            <a:r>
              <a:rPr lang="en-IN" sz="2300" dirty="0"/>
              <a:t>Value of portion of residential or commercial apartments remaining un-booked on the date of issuance of completion certificate or first occupation, as the case may be, shall be deemed to be equal to the value of similar apartments charged by the promoter nearest to the date of issuance of completion certificate or first occupation, as the case may be.</a:t>
            </a:r>
            <a:endParaRPr lang="en-US" sz="2300" dirty="0"/>
          </a:p>
        </p:txBody>
      </p:sp>
    </p:spTree>
    <p:extLst>
      <p:ext uri="{BB962C8B-B14F-4D97-AF65-F5344CB8AC3E}">
        <p14:creationId xmlns:p14="http://schemas.microsoft.com/office/powerpoint/2010/main" val="41423060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9144000" cy="914400"/>
          </a:xfrm>
        </p:spPr>
        <p:txBody>
          <a:bodyPr>
            <a:noAutofit/>
          </a:bodyPr>
          <a:lstStyle/>
          <a:p>
            <a:r>
              <a:rPr lang="en-IN" sz="3400" dirty="0">
                <a:solidFill>
                  <a:srgbClr val="C00000"/>
                </a:solidFill>
              </a:rPr>
              <a:t>Valuation of Development Rights After 01.04.2019</a:t>
            </a:r>
          </a:p>
        </p:txBody>
      </p:sp>
      <p:sp>
        <p:nvSpPr>
          <p:cNvPr id="3" name="Content Placeholder 2"/>
          <p:cNvSpPr>
            <a:spLocks noGrp="1"/>
          </p:cNvSpPr>
          <p:nvPr>
            <p:ph idx="1"/>
          </p:nvPr>
        </p:nvSpPr>
        <p:spPr>
          <a:xfrm>
            <a:off x="1524000" y="1066800"/>
            <a:ext cx="9144000" cy="5791200"/>
          </a:xfrm>
        </p:spPr>
        <p:txBody>
          <a:bodyPr>
            <a:noAutofit/>
          </a:bodyPr>
          <a:lstStyle/>
          <a:p>
            <a:pPr marL="0" indent="0" algn="just">
              <a:buNone/>
            </a:pPr>
            <a:r>
              <a:rPr lang="en-US" sz="2400" b="1" dirty="0"/>
              <a:t>Notification 4/2019-CT(R) dated 29.03.2019</a:t>
            </a:r>
            <a:r>
              <a:rPr lang="en-US" sz="2400" dirty="0"/>
              <a:t>.</a:t>
            </a:r>
          </a:p>
          <a:p>
            <a:pPr algn="just"/>
            <a:r>
              <a:rPr lang="en-US" sz="2400" dirty="0"/>
              <a:t>Developer would be eligible to claim exemption from payment of tax on the developmental rights (transferred by the land owner) utilized for construction of residential apartments</a:t>
            </a:r>
            <a:r>
              <a:rPr lang="en-US" sz="2400" b="1" dirty="0"/>
              <a:t> </a:t>
            </a:r>
            <a:r>
              <a:rPr lang="en-US" sz="2400" dirty="0"/>
              <a:t>to the extent of flats booked prior to issuance of completion certificate. Consequently, question of claiming credit thereon also would not arise.</a:t>
            </a:r>
          </a:p>
          <a:p>
            <a:pPr algn="just"/>
            <a:r>
              <a:rPr lang="en-US" sz="2400" dirty="0"/>
              <a:t>However, to the extent of the un-booked flats as on 01.04.2019, developer should remit the tax on developmental rights at 18% as aforementioned. Here again, he would not be eligible to claim input tax credit due to the reason that the output services i.e. sale of un-booked flats are treated as exempt supply and consequently, restriction under section 17(3) would apply.</a:t>
            </a:r>
          </a:p>
          <a:p>
            <a:pPr algn="just"/>
            <a:r>
              <a:rPr lang="en-US" sz="2400" dirty="0"/>
              <a:t>This is also clarified vide </a:t>
            </a:r>
            <a:r>
              <a:rPr lang="en-US" sz="2400" dirty="0" err="1"/>
              <a:t>Sl</a:t>
            </a:r>
            <a:r>
              <a:rPr lang="en-US" sz="2400" dirty="0"/>
              <a:t> No. 6 and 7 of Circular F. No. 354/32/2019-TRU dated 14.05.2019.</a:t>
            </a:r>
            <a:endParaRPr lang="en-IN" sz="2300" dirty="0"/>
          </a:p>
        </p:txBody>
      </p:sp>
    </p:spTree>
    <p:extLst>
      <p:ext uri="{BB962C8B-B14F-4D97-AF65-F5344CB8AC3E}">
        <p14:creationId xmlns:p14="http://schemas.microsoft.com/office/powerpoint/2010/main" val="7499619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10134600" cy="990600"/>
          </a:xfrm>
        </p:spPr>
        <p:txBody>
          <a:bodyPr>
            <a:noAutofit/>
          </a:bodyPr>
          <a:lstStyle/>
          <a:p>
            <a:r>
              <a:rPr lang="en-IN" sz="3200" dirty="0">
                <a:solidFill>
                  <a:srgbClr val="C00000"/>
                </a:solidFill>
              </a:rPr>
              <a:t>Who is Liable to Pay Tax on Transfer of Development Rights after 01.04.2019</a:t>
            </a:r>
          </a:p>
        </p:txBody>
      </p:sp>
      <p:sp>
        <p:nvSpPr>
          <p:cNvPr id="3" name="Content Placeholder 2"/>
          <p:cNvSpPr>
            <a:spLocks noGrp="1"/>
          </p:cNvSpPr>
          <p:nvPr>
            <p:ph idx="1"/>
          </p:nvPr>
        </p:nvSpPr>
        <p:spPr>
          <a:xfrm>
            <a:off x="152400" y="1447800"/>
            <a:ext cx="10515600" cy="5029200"/>
          </a:xfrm>
        </p:spPr>
        <p:txBody>
          <a:bodyPr>
            <a:noAutofit/>
          </a:bodyPr>
          <a:lstStyle/>
          <a:p>
            <a:pPr marL="0" indent="0" algn="just">
              <a:buNone/>
            </a:pPr>
            <a:r>
              <a:rPr lang="en-US" sz="2400" b="1" dirty="0"/>
              <a:t>Notification No. 05/2019–CT(R) dated 29.03.2019</a:t>
            </a:r>
            <a:r>
              <a:rPr lang="en-US" sz="2400" dirty="0"/>
              <a:t>.</a:t>
            </a:r>
          </a:p>
          <a:p>
            <a:pPr algn="just"/>
            <a:r>
              <a:rPr lang="en-US" sz="2400" dirty="0"/>
              <a:t>This notification amends the RCM Notification No. 13/2017-CT(R) dated 28.06.2017 by way of inserting sl. no. 5B and 5C.</a:t>
            </a:r>
          </a:p>
          <a:p>
            <a:pPr algn="just"/>
            <a:r>
              <a:rPr lang="en-US" sz="2400" dirty="0"/>
              <a:t>Promoter is liable to pay tax on RCM basis:</a:t>
            </a:r>
          </a:p>
          <a:p>
            <a:pPr lvl="1" algn="just"/>
            <a:r>
              <a:rPr lang="en-US" sz="2000" dirty="0"/>
              <a:t>Services supplied by any person by way of transfer of development rights or Floor Space Index (FSI) (including additional FSI) for construction of a project by a promoter.</a:t>
            </a:r>
          </a:p>
          <a:p>
            <a:pPr lvl="1" algn="just"/>
            <a:r>
              <a:rPr lang="en-US" sz="2000" dirty="0"/>
              <a:t>Long term lease of land (30 years or more) by any person against consideration in the form of upfront amount (called as premium, salami, cost, price, development charges or by any other name) and/or periodic rent for construction of a project by a promoter. </a:t>
            </a:r>
          </a:p>
          <a:p>
            <a:pPr algn="just"/>
            <a:r>
              <a:rPr lang="en-US" sz="2400" dirty="0"/>
              <a:t>The payment of tax on reverse charge basis is only to the extent of developmental rights transferred by the landowner to the developer.</a:t>
            </a:r>
          </a:p>
          <a:p>
            <a:pPr algn="just"/>
            <a:r>
              <a:rPr lang="en-US" sz="2400" dirty="0"/>
              <a:t>In respect of construction services provided by the developer to the land owner, the levy and collection of GST would still be under forward charge.</a:t>
            </a:r>
            <a:endParaRPr lang="en-IN" sz="2300" dirty="0"/>
          </a:p>
        </p:txBody>
      </p:sp>
    </p:spTree>
    <p:extLst>
      <p:ext uri="{BB962C8B-B14F-4D97-AF65-F5344CB8AC3E}">
        <p14:creationId xmlns:p14="http://schemas.microsoft.com/office/powerpoint/2010/main" val="32921783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10363200" cy="990600"/>
          </a:xfrm>
        </p:spPr>
        <p:txBody>
          <a:bodyPr>
            <a:noAutofit/>
          </a:bodyPr>
          <a:lstStyle/>
          <a:p>
            <a:r>
              <a:rPr lang="en-IN" sz="3400" dirty="0">
                <a:solidFill>
                  <a:srgbClr val="C00000"/>
                </a:solidFill>
              </a:rPr>
              <a:t>Who is Liable to Pay Tax on Transfer of Development Rights after 01.04.2019</a:t>
            </a:r>
          </a:p>
        </p:txBody>
      </p:sp>
      <p:sp>
        <p:nvSpPr>
          <p:cNvPr id="3" name="Content Placeholder 2"/>
          <p:cNvSpPr>
            <a:spLocks noGrp="1"/>
          </p:cNvSpPr>
          <p:nvPr>
            <p:ph idx="1"/>
          </p:nvPr>
        </p:nvSpPr>
        <p:spPr>
          <a:xfrm>
            <a:off x="533400" y="990600"/>
            <a:ext cx="10134600" cy="5867400"/>
          </a:xfrm>
        </p:spPr>
        <p:txBody>
          <a:bodyPr>
            <a:noAutofit/>
          </a:bodyPr>
          <a:lstStyle/>
          <a:p>
            <a:pPr marL="0" indent="0" algn="just">
              <a:buNone/>
            </a:pPr>
            <a:r>
              <a:rPr lang="en-US" sz="2400" b="1" dirty="0"/>
              <a:t>Notification No. 05/2019–CT(R) dated 29.03.2019</a:t>
            </a:r>
            <a:r>
              <a:rPr lang="en-US" sz="2400" dirty="0"/>
              <a:t>.</a:t>
            </a:r>
          </a:p>
          <a:p>
            <a:pPr algn="just"/>
            <a:r>
              <a:rPr lang="en-US" sz="1800" dirty="0"/>
              <a:t>This notification neither covers the transaction of transfer of constructed apartments to the land owner nor the sale of constructed apartments by the developer or the land owner to the buyer.</a:t>
            </a:r>
          </a:p>
          <a:p>
            <a:pPr algn="just"/>
            <a:r>
              <a:rPr lang="en-US" sz="1800" dirty="0"/>
              <a:t>This notification does not concern itself with who the seller of the constructed apartment is. The subject matter of tax is transfer of development rights and not sale of constructed apartments.</a:t>
            </a:r>
          </a:p>
          <a:p>
            <a:pPr algn="just"/>
            <a:r>
              <a:rPr lang="en-US" sz="1800" dirty="0"/>
              <a:t>This notification is applicable to both residential and commercial projects (i.e. REP and RREP).</a:t>
            </a:r>
          </a:p>
          <a:p>
            <a:pPr algn="just"/>
            <a:r>
              <a:rPr lang="en-US" sz="1800" dirty="0"/>
              <a:t>This notification is applicable only to new projects and not applicable to the ongoing projects. This is because:</a:t>
            </a:r>
          </a:p>
          <a:p>
            <a:pPr lvl="1" algn="just"/>
            <a:r>
              <a:rPr lang="en-US" sz="1800" dirty="0"/>
              <a:t>the notification clearly specifies that it shall come into effect from 01.04.2019.</a:t>
            </a:r>
          </a:p>
          <a:p>
            <a:pPr lvl="1" algn="just"/>
            <a:r>
              <a:rPr lang="en-US" sz="1800" dirty="0"/>
              <a:t>there were no other notifications issued specifying whether the GST liability on the development rights is to be paid under reverse charge or forward charge before the current Notification No. 05/2019-CT(R).</a:t>
            </a:r>
          </a:p>
          <a:p>
            <a:pPr lvl="1" algn="just"/>
            <a:r>
              <a:rPr lang="en-US" sz="1800" dirty="0"/>
              <a:t>in view of Notification No. 04/2018 -CT(R) dated 25.01.2018 which provides the time of supply in respect of services provided by the land owner by way of transfer of developmental rights and the developer by way of construction services, if both the parties (land owner and developer) have already remitted the tax till date based on time of supply provisions then the payment of tax on the same service (i.e. on the development rights) under reverse charge due to this notification [</a:t>
            </a:r>
            <a:r>
              <a:rPr lang="en-US" sz="1800" dirty="0" err="1"/>
              <a:t>i.e</a:t>
            </a:r>
            <a:r>
              <a:rPr lang="en-US" sz="1800" dirty="0"/>
              <a:t>, 5/2019-CT(R)] would lead to payment of taxes twice on the same transaction which is impermissible under law</a:t>
            </a:r>
            <a:r>
              <a:rPr lang="en-US" sz="1700" dirty="0"/>
              <a:t>.</a:t>
            </a:r>
            <a:endParaRPr lang="en-IN" sz="1700" dirty="0"/>
          </a:p>
        </p:txBody>
      </p:sp>
    </p:spTree>
    <p:extLst>
      <p:ext uri="{BB962C8B-B14F-4D97-AF65-F5344CB8AC3E}">
        <p14:creationId xmlns:p14="http://schemas.microsoft.com/office/powerpoint/2010/main" val="226650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895" y="1600200"/>
            <a:ext cx="10515600" cy="3962400"/>
          </a:xfrm>
        </p:spPr>
        <p:txBody>
          <a:bodyPr>
            <a:noAutofit/>
          </a:bodyPr>
          <a:lstStyle/>
          <a:p>
            <a:pPr algn="just">
              <a:buFont typeface="Wingdings" panose="05000000000000000000" pitchFamily="2" charset="2"/>
              <a:buChar char="Ø"/>
            </a:pPr>
            <a:r>
              <a:rPr lang="en-US" sz="2400" dirty="0"/>
              <a:t>Bhaskar Aditya Vs </a:t>
            </a:r>
            <a:r>
              <a:rPr lang="en-US" sz="2400" dirty="0" err="1"/>
              <a:t>Minati</a:t>
            </a:r>
            <a:r>
              <a:rPr lang="en-US" sz="2400" dirty="0"/>
              <a:t> Majumdar AIR 2003 Cal 178: </a:t>
            </a:r>
          </a:p>
          <a:p>
            <a:pPr lvl="1" algn="just">
              <a:buFont typeface="Wingdings" panose="05000000000000000000" pitchFamily="2" charset="2"/>
              <a:buChar char="Ø"/>
            </a:pPr>
            <a:r>
              <a:rPr lang="en-US" sz="2000" dirty="0"/>
              <a:t>When the owner enters into an agreement for development with a developer, the development undertaken by the developer is definitely that of the owner through the developer, who is also an agent as well.</a:t>
            </a:r>
          </a:p>
          <a:p>
            <a:pPr lvl="1" algn="just">
              <a:buFont typeface="Wingdings" panose="05000000000000000000" pitchFamily="2" charset="2"/>
              <a:buChar char="Ø"/>
            </a:pPr>
            <a:r>
              <a:rPr lang="en-US" sz="2000" dirty="0"/>
              <a:t>By reason of such development agreement as agent of the owner, the developer acquires an interest in the property being subject-matter of the development and agency, by reason of section 202 of the Indian Contract Act, 1872 (Contract Act).</a:t>
            </a:r>
          </a:p>
          <a:p>
            <a:pPr lvl="1" algn="just">
              <a:buFont typeface="Wingdings" panose="05000000000000000000" pitchFamily="2" charset="2"/>
              <a:buChar char="Ø"/>
            </a:pPr>
            <a:r>
              <a:rPr lang="en-US" sz="2000" dirty="0"/>
              <a:t>An agency, in which the agent acquires interest in the property being the subject-matter of the agency, cannot be terminated to the prejudice of such interest of the agent in the absence of an expressed (sic, express) contract.</a:t>
            </a:r>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036195" y="710784"/>
            <a:ext cx="9525000" cy="609600"/>
          </a:xfrm>
        </p:spPr>
        <p:txBody>
          <a:bodyPr>
            <a:normAutofit fontScale="90000"/>
          </a:bodyPr>
          <a:lstStyle/>
          <a:p>
            <a:pPr algn="l"/>
            <a:r>
              <a:rPr lang="en-IN" dirty="0">
                <a:solidFill>
                  <a:srgbClr val="C00000"/>
                </a:solidFill>
              </a:rPr>
              <a:t>Meaning</a:t>
            </a:r>
          </a:p>
        </p:txBody>
      </p:sp>
    </p:spTree>
    <p:extLst>
      <p:ext uri="{BB962C8B-B14F-4D97-AF65-F5344CB8AC3E}">
        <p14:creationId xmlns:p14="http://schemas.microsoft.com/office/powerpoint/2010/main" val="25251326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990600"/>
          </a:xfrm>
        </p:spPr>
        <p:txBody>
          <a:bodyPr>
            <a:noAutofit/>
          </a:bodyPr>
          <a:lstStyle/>
          <a:p>
            <a:r>
              <a:rPr lang="en-IN" sz="3400" dirty="0">
                <a:solidFill>
                  <a:srgbClr val="C00000"/>
                </a:solidFill>
              </a:rPr>
              <a:t>Time Of Supply After 01.04.2019</a:t>
            </a:r>
          </a:p>
        </p:txBody>
      </p:sp>
      <p:sp>
        <p:nvSpPr>
          <p:cNvPr id="3" name="Content Placeholder 2"/>
          <p:cNvSpPr>
            <a:spLocks noGrp="1"/>
          </p:cNvSpPr>
          <p:nvPr>
            <p:ph idx="1"/>
          </p:nvPr>
        </p:nvSpPr>
        <p:spPr>
          <a:xfrm>
            <a:off x="1524000" y="990600"/>
            <a:ext cx="9144000" cy="5867400"/>
          </a:xfrm>
        </p:spPr>
        <p:txBody>
          <a:bodyPr>
            <a:noAutofit/>
          </a:bodyPr>
          <a:lstStyle/>
          <a:p>
            <a:pPr marL="0" indent="0" algn="just">
              <a:buNone/>
            </a:pPr>
            <a:r>
              <a:rPr lang="en-US" sz="2400" b="1" dirty="0"/>
              <a:t>Notification 6/2019-CT(R) dated 29.03.2019</a:t>
            </a:r>
            <a:r>
              <a:rPr lang="en-US" sz="2400" dirty="0"/>
              <a:t>.</a:t>
            </a:r>
          </a:p>
          <a:p>
            <a:pPr algn="just"/>
            <a:r>
              <a:rPr lang="en-US" sz="1900" dirty="0"/>
              <a:t>For new projects, </a:t>
            </a:r>
            <a:r>
              <a:rPr lang="en-US" sz="1900" dirty="0" err="1"/>
              <a:t>i.e</a:t>
            </a:r>
            <a:r>
              <a:rPr lang="en-US" sz="1900" dirty="0"/>
              <a:t>, for projects commencing on or after 01.04.2019, time of supply will be on the date of issue of completion certificate or date of first occupation, whichever earlier.</a:t>
            </a:r>
          </a:p>
          <a:p>
            <a:pPr algn="just"/>
            <a:r>
              <a:rPr lang="en-US" sz="1900" dirty="0"/>
              <a:t>The time of supply would arise on the date of issuance of completion certificate or first occupation whichever is earlier, in the following cases:</a:t>
            </a:r>
          </a:p>
          <a:p>
            <a:pPr lvl="1" algn="just"/>
            <a:r>
              <a:rPr lang="en-US" sz="1900" dirty="0"/>
              <a:t>Promoter who receives developmental rights or FSI on or after 01.04.2019 for construction of projects and the consideration payable by him is in the form of:</a:t>
            </a:r>
          </a:p>
          <a:p>
            <a:pPr lvl="2" algn="just"/>
            <a:r>
              <a:rPr lang="en-US" sz="1900" dirty="0"/>
              <a:t>Construction service of commercial/residential apartments.</a:t>
            </a:r>
          </a:p>
          <a:p>
            <a:pPr lvl="2" algn="just"/>
            <a:r>
              <a:rPr lang="en-US" sz="1900" dirty="0"/>
              <a:t>Any other form including cash.</a:t>
            </a:r>
          </a:p>
          <a:p>
            <a:pPr lvl="1" algn="just"/>
            <a:r>
              <a:rPr lang="en-US" sz="1900" dirty="0"/>
              <a:t>Promoter who receives long term lease of land on or after 01.04.2019 for construction of residential project and for which consideration is payable in the form of Upfront amount called as premium, salami </a:t>
            </a:r>
            <a:r>
              <a:rPr lang="en-US" sz="1900" dirty="0" err="1"/>
              <a:t>etc</a:t>
            </a:r>
            <a:r>
              <a:rPr lang="en-US" sz="1900" dirty="0"/>
              <a:t> or by any other name.</a:t>
            </a:r>
          </a:p>
          <a:p>
            <a:pPr algn="just"/>
            <a:r>
              <a:rPr lang="en-US" sz="1900" dirty="0"/>
              <a:t>This notification cannot be construed to have impliedly rescinded Notification 4/2018 as, in cases of ongoing projects, Notification 6/2019 applies only in cases where development rights are supplied to land owner in REP or RREP on or after 01.04.2019. Notification 4/2018 continues to apply where construction services are provided by the developer to the land owner.</a:t>
            </a:r>
            <a:endParaRPr lang="en-IN" sz="1900" dirty="0"/>
          </a:p>
        </p:txBody>
      </p:sp>
    </p:spTree>
    <p:extLst>
      <p:ext uri="{BB962C8B-B14F-4D97-AF65-F5344CB8AC3E}">
        <p14:creationId xmlns:p14="http://schemas.microsoft.com/office/powerpoint/2010/main" val="38994636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9982200" cy="990600"/>
          </a:xfrm>
        </p:spPr>
        <p:txBody>
          <a:bodyPr>
            <a:noAutofit/>
          </a:bodyPr>
          <a:lstStyle/>
          <a:p>
            <a:r>
              <a:rPr lang="en-IN" sz="3400" dirty="0">
                <a:solidFill>
                  <a:srgbClr val="C00000"/>
                </a:solidFill>
              </a:rPr>
              <a:t>Valuation of Services Provided by Developer To Land Owners after 01.04.2019</a:t>
            </a:r>
          </a:p>
        </p:txBody>
      </p:sp>
      <p:sp>
        <p:nvSpPr>
          <p:cNvPr id="3" name="Content Placeholder 2"/>
          <p:cNvSpPr>
            <a:spLocks noGrp="1"/>
          </p:cNvSpPr>
          <p:nvPr>
            <p:ph idx="1"/>
          </p:nvPr>
        </p:nvSpPr>
        <p:spPr>
          <a:xfrm>
            <a:off x="533400" y="1371600"/>
            <a:ext cx="10134600" cy="5029200"/>
          </a:xfrm>
        </p:spPr>
        <p:txBody>
          <a:bodyPr>
            <a:noAutofit/>
          </a:bodyPr>
          <a:lstStyle/>
          <a:p>
            <a:pPr algn="just"/>
            <a:r>
              <a:rPr lang="en-US" sz="3000" dirty="0"/>
              <a:t>Para 2A of Notification No. 3/2019-CT(R) </a:t>
            </a:r>
          </a:p>
          <a:p>
            <a:pPr algn="just"/>
            <a:r>
              <a:rPr lang="en-US" sz="3000" dirty="0"/>
              <a:t>valuation of construction service by the Developer under JDA involving transfer of development rights by landowner would be equal to the amount charged for similar apartments in the project nearest to the date on which development rights or FSI was transferred has to be taken and deduct the value of land transferred [as per Para 2 of Notification No. 11/2017-CT(R)] to arrive at the value of apartment constructed as land owners share under JDA.</a:t>
            </a:r>
            <a:endParaRPr lang="en-IN" sz="3000" dirty="0"/>
          </a:p>
        </p:txBody>
      </p:sp>
    </p:spTree>
    <p:extLst>
      <p:ext uri="{BB962C8B-B14F-4D97-AF65-F5344CB8AC3E}">
        <p14:creationId xmlns:p14="http://schemas.microsoft.com/office/powerpoint/2010/main" val="19867161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9814810" cy="990600"/>
          </a:xfrm>
        </p:spPr>
        <p:txBody>
          <a:bodyPr>
            <a:noAutofit/>
          </a:bodyPr>
          <a:lstStyle/>
          <a:p>
            <a:r>
              <a:rPr lang="en-IN" sz="3400" dirty="0">
                <a:solidFill>
                  <a:srgbClr val="C00000"/>
                </a:solidFill>
              </a:rPr>
              <a:t>Valuation of Services Provided by Developer To Buyers after 01.04.2019</a:t>
            </a:r>
          </a:p>
        </p:txBody>
      </p:sp>
      <p:sp>
        <p:nvSpPr>
          <p:cNvPr id="3" name="Content Placeholder 2"/>
          <p:cNvSpPr>
            <a:spLocks noGrp="1"/>
          </p:cNvSpPr>
          <p:nvPr>
            <p:ph idx="1"/>
          </p:nvPr>
        </p:nvSpPr>
        <p:spPr>
          <a:xfrm>
            <a:off x="609600" y="1676400"/>
            <a:ext cx="10058400" cy="5197839"/>
          </a:xfrm>
        </p:spPr>
        <p:txBody>
          <a:bodyPr>
            <a:noAutofit/>
          </a:bodyPr>
          <a:lstStyle/>
          <a:p>
            <a:pPr algn="just"/>
            <a:r>
              <a:rPr lang="en-US" sz="2800" dirty="0"/>
              <a:t>No changes here except the rates would come down from 18% or 12% as the case may be to 1% in affordable housing projects or 5% in housing projects other than affordable projects, as the case may be. </a:t>
            </a:r>
          </a:p>
          <a:p>
            <a:pPr algn="just"/>
            <a:r>
              <a:rPr lang="en-US" sz="2800" dirty="0"/>
              <a:t>Further, no ITC is available on such projects. Land value continues to be deemed as 1/3</a:t>
            </a:r>
            <a:r>
              <a:rPr lang="en-US" sz="2800" baseline="30000" dirty="0"/>
              <a:t>rd</a:t>
            </a:r>
            <a:r>
              <a:rPr lang="en-US" sz="2800" dirty="0"/>
              <a:t> of the total value only, which can be abated. For residential projects, the relevant entry would be entry (</a:t>
            </a:r>
            <a:r>
              <a:rPr lang="en-US" sz="2800" dirty="0" err="1"/>
              <a:t>ia</a:t>
            </a:r>
            <a:r>
              <a:rPr lang="en-US" sz="2800" dirty="0"/>
              <a:t>) for which tax would be paid at 5% after abatement of land value at 33% and without ITC.</a:t>
            </a:r>
            <a:endParaRPr lang="en-IN" sz="3000" dirty="0"/>
          </a:p>
        </p:txBody>
      </p:sp>
    </p:spTree>
    <p:extLst>
      <p:ext uri="{BB962C8B-B14F-4D97-AF65-F5344CB8AC3E}">
        <p14:creationId xmlns:p14="http://schemas.microsoft.com/office/powerpoint/2010/main" val="26042803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95300"/>
            <a:ext cx="10132102" cy="990600"/>
          </a:xfrm>
        </p:spPr>
        <p:txBody>
          <a:bodyPr>
            <a:noAutofit/>
          </a:bodyPr>
          <a:lstStyle/>
          <a:p>
            <a:r>
              <a:rPr lang="en-IN" sz="3400" dirty="0">
                <a:solidFill>
                  <a:srgbClr val="C00000"/>
                </a:solidFill>
              </a:rPr>
              <a:t>Valuation of Services Provided by Developer To Buyers after 01.04.2019</a:t>
            </a:r>
          </a:p>
        </p:txBody>
      </p:sp>
      <p:sp>
        <p:nvSpPr>
          <p:cNvPr id="3" name="Content Placeholder 2"/>
          <p:cNvSpPr>
            <a:spLocks noGrp="1"/>
          </p:cNvSpPr>
          <p:nvPr>
            <p:ph idx="1"/>
          </p:nvPr>
        </p:nvSpPr>
        <p:spPr>
          <a:xfrm>
            <a:off x="1371600" y="1676400"/>
            <a:ext cx="9677400" cy="4191000"/>
          </a:xfrm>
        </p:spPr>
        <p:txBody>
          <a:bodyPr>
            <a:noAutofit/>
          </a:bodyPr>
          <a:lstStyle/>
          <a:p>
            <a:pPr algn="just"/>
            <a:r>
              <a:rPr lang="en-US" sz="2800" dirty="0"/>
              <a:t>No changes here except the rates would come down from 18% or 12% as the case may be to 1% in affordable housing projects or 5% in housing projects other than affordable projects, as the case may be. </a:t>
            </a:r>
          </a:p>
          <a:p>
            <a:pPr algn="just"/>
            <a:r>
              <a:rPr lang="en-US" sz="2800" dirty="0"/>
              <a:t>Further, no ITC is available on such projects. Land value continues to be deemed as 1/3</a:t>
            </a:r>
            <a:r>
              <a:rPr lang="en-US" sz="2800" baseline="30000" dirty="0"/>
              <a:t>rd</a:t>
            </a:r>
            <a:r>
              <a:rPr lang="en-US" sz="2800" dirty="0"/>
              <a:t> of the total value only, which can be abated. For residential projects, the relevant entry would be entry (</a:t>
            </a:r>
            <a:r>
              <a:rPr lang="en-US" sz="2800" dirty="0" err="1"/>
              <a:t>ia</a:t>
            </a:r>
            <a:r>
              <a:rPr lang="en-US" sz="2800" dirty="0"/>
              <a:t>) for which tax would be paid at 5% after abatement of land value at 33% and without ITC.</a:t>
            </a:r>
            <a:endParaRPr lang="en-IN" sz="3000" dirty="0"/>
          </a:p>
        </p:txBody>
      </p:sp>
    </p:spTree>
    <p:extLst>
      <p:ext uri="{BB962C8B-B14F-4D97-AF65-F5344CB8AC3E}">
        <p14:creationId xmlns:p14="http://schemas.microsoft.com/office/powerpoint/2010/main" val="30431576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24611C75-5F8C-4571-99F7-2D8CCC4F4943}" type="slidenum">
              <a:rPr lang="en-US" altLang="en-US" smtClean="0">
                <a:solidFill>
                  <a:srgbClr val="898989"/>
                </a:solidFill>
              </a:rPr>
              <a:pPr/>
              <a:t>74</a:t>
            </a:fld>
            <a:endParaRPr lang="en-US" altLang="en-US">
              <a:solidFill>
                <a:srgbClr val="898989"/>
              </a:solidFill>
            </a:endParaRPr>
          </a:p>
        </p:txBody>
      </p:sp>
      <p:sp>
        <p:nvSpPr>
          <p:cNvPr id="6" name="Title 1"/>
          <p:cNvSpPr txBox="1">
            <a:spLocks/>
          </p:cNvSpPr>
          <p:nvPr/>
        </p:nvSpPr>
        <p:spPr>
          <a:xfrm>
            <a:off x="1825625" y="228600"/>
            <a:ext cx="8534400" cy="457200"/>
          </a:xfrm>
          <a:prstGeom prst="rect">
            <a:avLst/>
          </a:prstGeom>
        </p:spPr>
        <p:txBody>
          <a:bodyPr/>
          <a:lstStyle/>
          <a:p>
            <a:pPr algn="ctr" eaLnBrk="1" hangingPunct="1">
              <a:defRPr/>
            </a:pPr>
            <a:r>
              <a:rPr lang="en-US" altLang="en-US" sz="3200" dirty="0">
                <a:latin typeface="+mj-lt"/>
                <a:ea typeface="+mj-ea"/>
                <a:cs typeface="+mj-cs"/>
              </a:rPr>
              <a:t>FAQ’s</a:t>
            </a:r>
          </a:p>
        </p:txBody>
      </p:sp>
      <p:sp>
        <p:nvSpPr>
          <p:cNvPr id="7" name="Content Placeholder 2"/>
          <p:cNvSpPr txBox="1">
            <a:spLocks/>
          </p:cNvSpPr>
          <p:nvPr/>
        </p:nvSpPr>
        <p:spPr>
          <a:xfrm>
            <a:off x="2057400" y="838200"/>
            <a:ext cx="8229600" cy="6019800"/>
          </a:xfrm>
          <a:prstGeom prst="rect">
            <a:avLst/>
          </a:prstGeom>
        </p:spPr>
        <p:txBody>
          <a:bodyPr/>
          <a:lstStyle/>
          <a:p>
            <a:pPr marL="288925" lvl="1" indent="-288925">
              <a:tabLst>
                <a:tab pos="288925" algn="l"/>
              </a:tabLst>
              <a:defRPr/>
            </a:pPr>
            <a:r>
              <a:rPr lang="en-US" sz="2200" dirty="0">
                <a:latin typeface="Arial" charset="0"/>
              </a:rPr>
              <a:t>Some of the issues addressed in FAQ’s</a:t>
            </a:r>
          </a:p>
          <a:p>
            <a:pPr marL="288925" lvl="1" indent="-288925">
              <a:tabLst>
                <a:tab pos="288925" algn="l"/>
              </a:tabLst>
              <a:defRPr/>
            </a:pPr>
            <a:endParaRPr lang="en-US" sz="2200" dirty="0">
              <a:latin typeface="Arial" charset="0"/>
            </a:endParaRPr>
          </a:p>
          <a:p>
            <a:pPr lvl="1" indent="-457200" algn="just">
              <a:buFont typeface="+mj-lt"/>
              <a:buAutoNum type="arabicPeriod"/>
              <a:tabLst>
                <a:tab pos="288925" algn="l"/>
              </a:tabLst>
              <a:defRPr/>
            </a:pPr>
            <a:r>
              <a:rPr lang="en-US" sz="2200" dirty="0">
                <a:latin typeface="Arial" charset="0"/>
              </a:rPr>
              <a:t>What is the rate of GST applicable on transfer of development rights, FSI and long term lease of land?</a:t>
            </a:r>
          </a:p>
          <a:p>
            <a:pPr marL="0" lvl="1" algn="just">
              <a:tabLst>
                <a:tab pos="288925" algn="l"/>
              </a:tabLst>
              <a:defRPr/>
            </a:pPr>
            <a:endParaRPr lang="en-US" sz="2200" dirty="0">
              <a:latin typeface="Arial" charset="0"/>
            </a:endParaRPr>
          </a:p>
          <a:p>
            <a:pPr marL="0" lvl="1" algn="just">
              <a:tabLst>
                <a:tab pos="288925" algn="l"/>
              </a:tabLst>
              <a:defRPr/>
            </a:pPr>
            <a:r>
              <a:rPr lang="en-US" sz="2400" dirty="0">
                <a:latin typeface="Arial" charset="0"/>
              </a:rPr>
              <a:t>Supply of TDR or FSI or long term lease of land, on un-booked apartment on the date of issue of completion certificate or first occupation, would attract GST at the rate of 18%, but the amount of tax shall be limited to 1% or 5% of value of apartment depending upon whether the residential apartments for which such TDR or FSI is used, in the affordable residential apartment category or in other than affordable residential apartment. </a:t>
            </a:r>
          </a:p>
          <a:p>
            <a:pPr marL="0" lvl="1" algn="just">
              <a:tabLst>
                <a:tab pos="288925" algn="l"/>
              </a:tabLst>
              <a:defRPr/>
            </a:pPr>
            <a:endParaRPr lang="en-US" sz="2400" dirty="0">
              <a:latin typeface="Arial" charset="0"/>
            </a:endParaRPr>
          </a:p>
          <a:p>
            <a:pPr marL="0" lvl="1" algn="just">
              <a:tabLst>
                <a:tab pos="288925" algn="l"/>
              </a:tabLst>
              <a:defRPr/>
            </a:pPr>
            <a:r>
              <a:rPr lang="en-US" sz="2400" dirty="0">
                <a:latin typeface="Arial" charset="0"/>
              </a:rPr>
              <a:t>TDR or FSI or long term lease of </a:t>
            </a:r>
            <a:r>
              <a:rPr lang="en-US" sz="2400" dirty="0" err="1">
                <a:latin typeface="Arial" charset="0"/>
              </a:rPr>
              <a:t>landused</a:t>
            </a:r>
            <a:r>
              <a:rPr lang="en-US" sz="2400" dirty="0">
                <a:latin typeface="Arial" charset="0"/>
              </a:rPr>
              <a:t> for construction of commercial apartments shall attract GST of 18%. </a:t>
            </a:r>
            <a:endParaRPr lang="en-US" sz="2200" dirty="0">
              <a:latin typeface="Arial" charset="0"/>
            </a:endParaRPr>
          </a:p>
          <a:p>
            <a:pPr marL="342900" indent="-342900" algn="just">
              <a:spcBef>
                <a:spcPct val="20000"/>
              </a:spcBef>
              <a:defRPr/>
            </a:pPr>
            <a:endParaRPr lang="en-US" altLang="en-US" sz="3200" dirty="0"/>
          </a:p>
        </p:txBody>
      </p:sp>
    </p:spTree>
    <p:extLst>
      <p:ext uri="{BB962C8B-B14F-4D97-AF65-F5344CB8AC3E}">
        <p14:creationId xmlns:p14="http://schemas.microsoft.com/office/powerpoint/2010/main" val="31495908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5B039D6-F4CA-45A6-AD28-FB7F55E04110}" type="slidenum">
              <a:rPr lang="en-US" altLang="en-US" smtClean="0">
                <a:solidFill>
                  <a:srgbClr val="898989"/>
                </a:solidFill>
              </a:rPr>
              <a:pPr/>
              <a:t>75</a:t>
            </a:fld>
            <a:endParaRPr lang="en-US" altLang="en-US">
              <a:solidFill>
                <a:srgbClr val="898989"/>
              </a:solidFill>
            </a:endParaRPr>
          </a:p>
        </p:txBody>
      </p:sp>
      <p:sp>
        <p:nvSpPr>
          <p:cNvPr id="8" name="Content Placeholder 2"/>
          <p:cNvSpPr txBox="1">
            <a:spLocks/>
          </p:cNvSpPr>
          <p:nvPr/>
        </p:nvSpPr>
        <p:spPr>
          <a:xfrm>
            <a:off x="1828800" y="457200"/>
            <a:ext cx="8534400" cy="6096000"/>
          </a:xfrm>
          <a:prstGeom prst="rect">
            <a:avLst/>
          </a:prstGeom>
        </p:spPr>
        <p:txBody>
          <a:bodyPr/>
          <a:lstStyle/>
          <a:p>
            <a:pPr lvl="1" indent="-457200" algn="just">
              <a:buFontTx/>
              <a:buAutoNum type="arabicPeriod" startAt="2"/>
              <a:tabLst>
                <a:tab pos="288925" algn="l"/>
              </a:tabLst>
              <a:defRPr/>
            </a:pPr>
            <a:r>
              <a:rPr lang="en-US" sz="2400" dirty="0">
                <a:latin typeface="Arial" charset="0"/>
              </a:rPr>
              <a:t>Land development corporation of Orissa has provided land on long term lease for 99 years, for construction of a real estate project. As per the lease agreement, promoter has to pay an upfront amount of Rs. 10 </a:t>
            </a:r>
            <a:r>
              <a:rPr lang="en-US" sz="2400" dirty="0" err="1">
                <a:latin typeface="Arial" charset="0"/>
              </a:rPr>
              <a:t>Crore</a:t>
            </a:r>
            <a:r>
              <a:rPr lang="en-US" sz="2400" dirty="0">
                <a:latin typeface="Arial" charset="0"/>
              </a:rPr>
              <a:t> and annual/ monthly </a:t>
            </a:r>
            <a:r>
              <a:rPr lang="en-US" sz="2400" dirty="0" err="1">
                <a:latin typeface="Arial" charset="0"/>
              </a:rPr>
              <a:t>licence</a:t>
            </a:r>
            <a:r>
              <a:rPr lang="en-US" sz="2400" dirty="0">
                <a:latin typeface="Arial" charset="0"/>
              </a:rPr>
              <a:t> fee of 5 </a:t>
            </a:r>
            <a:r>
              <a:rPr lang="en-US" sz="2400" dirty="0" err="1">
                <a:latin typeface="Arial" charset="0"/>
              </a:rPr>
              <a:t>lakhs</a:t>
            </a:r>
            <a:r>
              <a:rPr lang="en-US" sz="2400" dirty="0">
                <a:latin typeface="Arial" charset="0"/>
              </a:rPr>
              <a:t>. Does the promoter has to pay GST on these amounts? </a:t>
            </a:r>
          </a:p>
          <a:p>
            <a:pPr lvl="1" indent="-457200" algn="just">
              <a:tabLst>
                <a:tab pos="288925" algn="l"/>
              </a:tabLst>
              <a:defRPr/>
            </a:pPr>
            <a:endParaRPr lang="en-US" sz="2400" dirty="0">
              <a:latin typeface="Arial" charset="0"/>
            </a:endParaRPr>
          </a:p>
          <a:p>
            <a:pPr marL="60325" lvl="1" indent="-60325" algn="just">
              <a:tabLst>
                <a:tab pos="288925" algn="l"/>
              </a:tabLst>
              <a:defRPr/>
            </a:pPr>
            <a:r>
              <a:rPr lang="en-US" sz="2400" dirty="0">
                <a:latin typeface="Arial" charset="0"/>
              </a:rPr>
              <a:t>The liability to pay tax on Long term lease of land (30 years or more) received against consideration in the form of upfront amount and periodic </a:t>
            </a:r>
            <a:r>
              <a:rPr lang="en-US" sz="2400" dirty="0" err="1">
                <a:latin typeface="Arial" charset="0"/>
              </a:rPr>
              <a:t>licence</a:t>
            </a:r>
            <a:r>
              <a:rPr lang="en-US" sz="2400" dirty="0">
                <a:latin typeface="Arial" charset="0"/>
              </a:rPr>
              <a:t> fee is on the promoter. The promoter has to discharge tax liability on the same on RCM basis. However, the upfront amount payable for the long term lease (known as premium, salami, cost, price, development charges etc.) is exempt to the extent it is used for construction of residential apartments that are booked before issuance of completion certificate or first occupation. </a:t>
            </a:r>
            <a:endParaRPr lang="en-US" sz="2200" dirty="0">
              <a:latin typeface="Arial" charset="0"/>
            </a:endParaRPr>
          </a:p>
          <a:p>
            <a:pPr marL="0" lvl="1" algn="just">
              <a:tabLst>
                <a:tab pos="288925" algn="l"/>
              </a:tabLst>
              <a:defRPr/>
            </a:pPr>
            <a:endParaRPr lang="en-US" sz="2200" dirty="0">
              <a:latin typeface="Arial" charset="0"/>
            </a:endParaRPr>
          </a:p>
          <a:p>
            <a:pPr marL="342900" indent="-342900" algn="just">
              <a:spcBef>
                <a:spcPct val="20000"/>
              </a:spcBef>
              <a:defRPr/>
            </a:pPr>
            <a:endParaRPr lang="en-US" altLang="en-US" sz="3200" dirty="0"/>
          </a:p>
        </p:txBody>
      </p:sp>
    </p:spTree>
    <p:extLst>
      <p:ext uri="{BB962C8B-B14F-4D97-AF65-F5344CB8AC3E}">
        <p14:creationId xmlns:p14="http://schemas.microsoft.com/office/powerpoint/2010/main" val="18741695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96B4D425-E0F2-4E9F-A1F7-5B3728D0A09A}" type="slidenum">
              <a:rPr lang="en-US" altLang="en-US" smtClean="0">
                <a:solidFill>
                  <a:srgbClr val="898989"/>
                </a:solidFill>
              </a:rPr>
              <a:pPr/>
              <a:t>76</a:t>
            </a:fld>
            <a:endParaRPr lang="en-US" altLang="en-US">
              <a:solidFill>
                <a:srgbClr val="898989"/>
              </a:solidFill>
            </a:endParaRPr>
          </a:p>
        </p:txBody>
      </p:sp>
      <p:sp>
        <p:nvSpPr>
          <p:cNvPr id="6" name="Content Placeholder 2"/>
          <p:cNvSpPr txBox="1">
            <a:spLocks/>
          </p:cNvSpPr>
          <p:nvPr/>
        </p:nvSpPr>
        <p:spPr>
          <a:xfrm>
            <a:off x="1828800" y="457200"/>
            <a:ext cx="8534400" cy="6096000"/>
          </a:xfrm>
          <a:prstGeom prst="rect">
            <a:avLst/>
          </a:prstGeom>
        </p:spPr>
        <p:txBody>
          <a:bodyPr/>
          <a:lstStyle/>
          <a:p>
            <a:pPr lvl="1" indent="-457200" algn="just">
              <a:tabLst>
                <a:tab pos="288925" algn="l"/>
              </a:tabLst>
              <a:defRPr/>
            </a:pPr>
            <a:r>
              <a:rPr lang="en-US" sz="2400" dirty="0">
                <a:latin typeface="Arial" charset="0"/>
              </a:rPr>
              <a:t>3. From the plain reading of the provisions and the definitions of the various terms as defined in the Notification No. 3/2019- CT(R), it appears that the onetime option is required to be exercised for the entire REP or RREP. Does this mean that a Promoter can opt for old rates or new rates, as the case may be, for different projects being undertaken by him under the same entity? </a:t>
            </a:r>
          </a:p>
          <a:p>
            <a:pPr lvl="1" indent="-457200" algn="just">
              <a:tabLst>
                <a:tab pos="288925" algn="l"/>
              </a:tabLst>
              <a:defRPr/>
            </a:pPr>
            <a:endParaRPr lang="en-US" sz="2400" dirty="0">
              <a:latin typeface="Arial" charset="0"/>
            </a:endParaRPr>
          </a:p>
          <a:p>
            <a:pPr marL="60325" lvl="1" indent="-60325" algn="just">
              <a:tabLst>
                <a:tab pos="288925" algn="l"/>
              </a:tabLst>
              <a:defRPr/>
            </a:pPr>
            <a:r>
              <a:rPr lang="en-US" sz="2400" dirty="0">
                <a:latin typeface="Arial" charset="0"/>
              </a:rPr>
              <a:t>Yes. The option to pay tax on construction of apartments in the ongoing projects at the effective old rates of 8% and 12% with ITC has to be exercised for each ongoing project separately. As per RERA, 2016, project wise registration is allowed. So, the promoter may exercise different options for different ongoing projects being undertaken by him. </a:t>
            </a:r>
            <a:endParaRPr lang="en-US" sz="2200" dirty="0">
              <a:latin typeface="Arial" charset="0"/>
            </a:endParaRPr>
          </a:p>
          <a:p>
            <a:pPr marL="342900" indent="-342900" algn="just">
              <a:spcBef>
                <a:spcPct val="20000"/>
              </a:spcBef>
              <a:defRPr/>
            </a:pPr>
            <a:endParaRPr lang="en-US" altLang="en-US" sz="3200" dirty="0"/>
          </a:p>
        </p:txBody>
      </p:sp>
    </p:spTree>
    <p:extLst>
      <p:ext uri="{BB962C8B-B14F-4D97-AF65-F5344CB8AC3E}">
        <p14:creationId xmlns:p14="http://schemas.microsoft.com/office/powerpoint/2010/main" val="9857888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1521E83-9F97-4C5B-8D75-623B006C892D}" type="slidenum">
              <a:rPr lang="en-US" altLang="en-US" smtClean="0">
                <a:solidFill>
                  <a:srgbClr val="898989"/>
                </a:solidFill>
              </a:rPr>
              <a:pPr/>
              <a:t>77</a:t>
            </a:fld>
            <a:endParaRPr lang="en-US" altLang="en-US">
              <a:solidFill>
                <a:srgbClr val="898989"/>
              </a:solidFill>
            </a:endParaRPr>
          </a:p>
        </p:txBody>
      </p:sp>
      <p:sp>
        <p:nvSpPr>
          <p:cNvPr id="6" name="Content Placeholder 2"/>
          <p:cNvSpPr txBox="1">
            <a:spLocks/>
          </p:cNvSpPr>
          <p:nvPr/>
        </p:nvSpPr>
        <p:spPr>
          <a:xfrm>
            <a:off x="1752600" y="228600"/>
            <a:ext cx="8686800" cy="6477000"/>
          </a:xfrm>
          <a:prstGeom prst="rect">
            <a:avLst/>
          </a:prstGeom>
        </p:spPr>
        <p:txBody>
          <a:bodyPr/>
          <a:lstStyle/>
          <a:p>
            <a:pPr lvl="1" indent="-457200" algn="just">
              <a:tabLst>
                <a:tab pos="288925" algn="l"/>
              </a:tabLst>
              <a:defRPr/>
            </a:pPr>
            <a:r>
              <a:rPr lang="en-US" sz="2400" dirty="0">
                <a:latin typeface="Arial" charset="0"/>
              </a:rPr>
              <a:t>3. Whether the GST is leviable on the output supply of Transferrable Development rights by a developer (usually evidenced by TDR Certificate issued by the authorities). If yes, under which entry and at what rate? </a:t>
            </a:r>
          </a:p>
          <a:p>
            <a:pPr lvl="1" indent="-457200" algn="just">
              <a:tabLst>
                <a:tab pos="288925" algn="l"/>
              </a:tabLst>
              <a:defRPr/>
            </a:pPr>
            <a:endParaRPr lang="en-US" sz="2400" dirty="0">
              <a:latin typeface="Arial" charset="0"/>
            </a:endParaRPr>
          </a:p>
          <a:p>
            <a:pPr marL="60325" lvl="1" indent="-60325" algn="just">
              <a:tabLst>
                <a:tab pos="288925" algn="l"/>
              </a:tabLst>
              <a:defRPr/>
            </a:pPr>
            <a:r>
              <a:rPr lang="en-US" sz="2400" dirty="0">
                <a:latin typeface="Arial" charset="0"/>
              </a:rPr>
              <a:t>Yes, GST is payable on transfer of development rights by a developer to another developer or promoter or to any other person under reverse charge mechanism @ 18% with ITC under Sl. No. 16, item (iii) of Notification No. 11/2017 - Central Tax (Rate) dated 28-06-2017 (heading 9972).</a:t>
            </a:r>
          </a:p>
          <a:p>
            <a:pPr marL="60325" lvl="1" indent="-60325" algn="just">
              <a:tabLst>
                <a:tab pos="288925" algn="l"/>
              </a:tabLst>
              <a:defRPr/>
            </a:pPr>
            <a:endParaRPr lang="en-US" altLang="en-US" sz="2400" dirty="0"/>
          </a:p>
          <a:p>
            <a:pPr lvl="1" indent="-457200" algn="just">
              <a:tabLst>
                <a:tab pos="288925" algn="l"/>
              </a:tabLst>
              <a:defRPr/>
            </a:pPr>
            <a:r>
              <a:rPr lang="en-US" altLang="en-US" sz="2400" dirty="0"/>
              <a:t>4. </a:t>
            </a:r>
            <a:r>
              <a:rPr lang="en-US" sz="2400" dirty="0">
                <a:latin typeface="Arial" charset="0"/>
              </a:rPr>
              <a:t>Can a developer take deduction of actual value of Land involved in sale of unit instead of taking deduction of deemed value of Land as per Paragraph 2 to Notification No. 11/2017-CTR ? </a:t>
            </a:r>
          </a:p>
          <a:p>
            <a:pPr marL="60325" lvl="1" indent="-60325" algn="just">
              <a:tabLst>
                <a:tab pos="288925" algn="l"/>
              </a:tabLst>
              <a:defRPr/>
            </a:pPr>
            <a:r>
              <a:rPr lang="en-US" sz="2400" dirty="0">
                <a:latin typeface="Arial" charset="0"/>
              </a:rPr>
              <a:t>No. Valuation mechanism prescribed in paragraph 2 of the notification No. 11/2017- CTR dated 28.06.2017 clearly prescribes one- third abatement towards value of land.</a:t>
            </a:r>
          </a:p>
          <a:p>
            <a:pPr marL="60325" lvl="1" indent="-60325" algn="just">
              <a:tabLst>
                <a:tab pos="288925" algn="l"/>
              </a:tabLst>
              <a:defRPr/>
            </a:pPr>
            <a:endParaRPr lang="en-US" altLang="en-US" sz="3200" dirty="0"/>
          </a:p>
        </p:txBody>
      </p:sp>
    </p:spTree>
    <p:extLst>
      <p:ext uri="{BB962C8B-B14F-4D97-AF65-F5344CB8AC3E}">
        <p14:creationId xmlns:p14="http://schemas.microsoft.com/office/powerpoint/2010/main" val="40837386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9D1E2B52-6CB4-4060-B047-B9E4B685AF85}" type="slidenum">
              <a:rPr lang="en-US" altLang="en-US" smtClean="0">
                <a:solidFill>
                  <a:srgbClr val="898989"/>
                </a:solidFill>
              </a:rPr>
              <a:pPr/>
              <a:t>78</a:t>
            </a:fld>
            <a:endParaRPr lang="en-US" altLang="en-US">
              <a:solidFill>
                <a:srgbClr val="898989"/>
              </a:solidFill>
            </a:endParaRPr>
          </a:p>
        </p:txBody>
      </p:sp>
      <p:sp>
        <p:nvSpPr>
          <p:cNvPr id="6" name="Content Placeholder 2"/>
          <p:cNvSpPr txBox="1">
            <a:spLocks/>
          </p:cNvSpPr>
          <p:nvPr/>
        </p:nvSpPr>
        <p:spPr>
          <a:xfrm>
            <a:off x="1828800" y="457200"/>
            <a:ext cx="8534400" cy="6248400"/>
          </a:xfrm>
          <a:prstGeom prst="rect">
            <a:avLst/>
          </a:prstGeom>
        </p:spPr>
        <p:txBody>
          <a:bodyPr/>
          <a:lstStyle/>
          <a:p>
            <a:pPr lvl="1" indent="-457200" algn="just">
              <a:tabLst>
                <a:tab pos="288925" algn="l"/>
              </a:tabLst>
              <a:defRPr/>
            </a:pPr>
            <a:r>
              <a:rPr lang="en-US" sz="2400" dirty="0">
                <a:latin typeface="Arial" charset="0"/>
              </a:rPr>
              <a:t>5. Land Owner being an individual is not engaged in the business of land relating activities and thus whether the transfer of development rights by an individual to a promoter is liable for GST and whether the same will fall within the scope of „Supply‟ as defined in Section 7 of CGST / SGST Act, 2017? Position of such a transaction may be clarified in light of amendments recently made.</a:t>
            </a:r>
          </a:p>
          <a:p>
            <a:pPr lvl="1" indent="-457200" algn="just">
              <a:tabLst>
                <a:tab pos="288925" algn="l"/>
              </a:tabLst>
              <a:defRPr/>
            </a:pPr>
            <a:endParaRPr lang="en-US" altLang="en-US" sz="2400" dirty="0">
              <a:latin typeface="Arial" charset="0"/>
            </a:endParaRPr>
          </a:p>
          <a:p>
            <a:pPr marL="60325" lvl="1" algn="just">
              <a:tabLst>
                <a:tab pos="288925" algn="l"/>
              </a:tabLst>
              <a:defRPr/>
            </a:pPr>
            <a:r>
              <a:rPr lang="en-US" sz="2400" dirty="0">
                <a:latin typeface="Arial" charset="0"/>
              </a:rPr>
              <a:t>The term business has been assigned a very wide meaning in the CGST Act and it includes any trade, commerce, manufacture, profession, vacation, adventure, or any other similar activity whether or not it is for a pecuniary benefit irrespective of the volume, frequency, continuity or regularity of such activity or transaction. Therefore, the activity of transfer of development rights by a land owner, whether an individual or not, to a promoter is a supply of service subject to GST.</a:t>
            </a:r>
            <a:endParaRPr lang="en-US" altLang="en-US" sz="2400" dirty="0">
              <a:latin typeface="Arial" charset="0"/>
            </a:endParaRPr>
          </a:p>
        </p:txBody>
      </p:sp>
    </p:spTree>
    <p:extLst>
      <p:ext uri="{BB962C8B-B14F-4D97-AF65-F5344CB8AC3E}">
        <p14:creationId xmlns:p14="http://schemas.microsoft.com/office/powerpoint/2010/main" val="11194337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6A77C804-A484-4763-9D29-80CD041423A9}" type="slidenum">
              <a:rPr lang="en-US" altLang="en-US" smtClean="0">
                <a:solidFill>
                  <a:srgbClr val="898989"/>
                </a:solidFill>
              </a:rPr>
              <a:pPr/>
              <a:t>79</a:t>
            </a:fld>
            <a:endParaRPr lang="en-US" altLang="en-US">
              <a:solidFill>
                <a:srgbClr val="898989"/>
              </a:solidFill>
            </a:endParaRPr>
          </a:p>
        </p:txBody>
      </p:sp>
      <p:sp>
        <p:nvSpPr>
          <p:cNvPr id="7" name="Content Placeholder 2"/>
          <p:cNvSpPr txBox="1">
            <a:spLocks/>
          </p:cNvSpPr>
          <p:nvPr/>
        </p:nvSpPr>
        <p:spPr>
          <a:xfrm>
            <a:off x="1828800" y="457200"/>
            <a:ext cx="8534400" cy="6248400"/>
          </a:xfrm>
          <a:prstGeom prst="rect">
            <a:avLst/>
          </a:prstGeom>
        </p:spPr>
        <p:txBody>
          <a:bodyPr/>
          <a:lstStyle/>
          <a:p>
            <a:pPr lvl="1" indent="-457200" algn="just">
              <a:tabLst>
                <a:tab pos="288925" algn="l"/>
              </a:tabLst>
              <a:defRPr/>
            </a:pPr>
            <a:r>
              <a:rPr lang="en-US" sz="2400" dirty="0">
                <a:latin typeface="Arial" charset="0"/>
              </a:rPr>
              <a:t>6. In an area sharing model, a promoter has to handover constructed flats/ apartments to the land owner who supplied TDR for the project. Value of TDR at the time when the landowner transferred it to the promoter is not known. How would the promoter determine GST on TDR?.</a:t>
            </a:r>
          </a:p>
          <a:p>
            <a:pPr lvl="1" indent="-457200" algn="just">
              <a:tabLst>
                <a:tab pos="288925" algn="l"/>
              </a:tabLst>
              <a:defRPr/>
            </a:pPr>
            <a:endParaRPr lang="en-US" altLang="en-US" sz="2400" dirty="0">
              <a:latin typeface="Arial" charset="0"/>
            </a:endParaRPr>
          </a:p>
          <a:p>
            <a:pPr marL="60325" lvl="1" algn="just">
              <a:tabLst>
                <a:tab pos="288925" algn="l"/>
              </a:tabLst>
              <a:defRPr/>
            </a:pPr>
            <a:r>
              <a:rPr lang="en-US" sz="2400" dirty="0">
                <a:latin typeface="Arial" charset="0"/>
              </a:rPr>
              <a:t>Value of TDR, shall be equal to the amount charged by the promoter for similar apartments from the independent buyers booked on the date that is nearest to the date on which such development rights or FSI is transferred by the land owner to the promoter.</a:t>
            </a:r>
          </a:p>
          <a:p>
            <a:pPr marL="60325" lvl="1" algn="just">
              <a:tabLst>
                <a:tab pos="288925" algn="l"/>
              </a:tabLst>
              <a:defRPr/>
            </a:pPr>
            <a:endParaRPr lang="en-US" altLang="en-US" sz="2400" dirty="0">
              <a:latin typeface="Arial" charset="0"/>
            </a:endParaRPr>
          </a:p>
        </p:txBody>
      </p:sp>
    </p:spTree>
    <p:extLst>
      <p:ext uri="{BB962C8B-B14F-4D97-AF65-F5344CB8AC3E}">
        <p14:creationId xmlns:p14="http://schemas.microsoft.com/office/powerpoint/2010/main" val="1883014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515600" cy="6019800"/>
          </a:xfrm>
        </p:spPr>
        <p:txBody>
          <a:bodyPr>
            <a:noAutofit/>
          </a:bodyPr>
          <a:lstStyle/>
          <a:p>
            <a:pPr algn="just">
              <a:buFont typeface="Wingdings" panose="05000000000000000000" pitchFamily="2" charset="2"/>
              <a:buChar char="Ø"/>
            </a:pPr>
            <a:r>
              <a:rPr lang="en-US" sz="2400" dirty="0"/>
              <a:t>Ashok Kumar Jaiswal vs </a:t>
            </a:r>
            <a:r>
              <a:rPr lang="en-US" sz="2400" dirty="0" err="1"/>
              <a:t>Ashim</a:t>
            </a:r>
            <a:r>
              <a:rPr lang="en-US" sz="2400" dirty="0"/>
              <a:t> Kumar Kar AIR 2014 Cal 92</a:t>
            </a:r>
          </a:p>
          <a:p>
            <a:pPr lvl="1" algn="just">
              <a:buFont typeface="Wingdings" panose="05000000000000000000" pitchFamily="2" charset="2"/>
              <a:buChar char="Ø"/>
            </a:pPr>
            <a:r>
              <a:rPr lang="en-US" sz="2000" dirty="0"/>
              <a:t>An owner without any funds or the independent resources to construct a new building on such owner's land may engage another for such purpose with the consideration for the construction being paid by allocation of a part of the constructed area.</a:t>
            </a:r>
          </a:p>
          <a:p>
            <a:pPr lvl="1" algn="just">
              <a:buFont typeface="Wingdings" panose="05000000000000000000" pitchFamily="2" charset="2"/>
              <a:buChar char="Ø"/>
            </a:pPr>
            <a:r>
              <a:rPr lang="en-US" sz="2000" dirty="0"/>
              <a:t>In the context in which certain agreements pertaining to the construction of new buildings contemplate the construction to be undertaken or orchestrated by a person other than the owner of the land, whether upon the demolition of the existing structure or otherwise, with such person other than the owner having a share in the constructed area, such agreements have now come to be regarded as development agreements. </a:t>
            </a:r>
          </a:p>
          <a:p>
            <a:pPr lvl="1" algn="just">
              <a:buFont typeface="Wingdings" panose="05000000000000000000" pitchFamily="2" charset="2"/>
              <a:buChar char="Ø"/>
            </a:pPr>
            <a:r>
              <a:rPr lang="en-US" sz="2000" dirty="0"/>
              <a:t>Whether or not such agreements are in the nature of collaboration or joint venture, they are loosely referred to as development agreements.</a:t>
            </a:r>
          </a:p>
          <a:p>
            <a:pPr lvl="1" algn="just">
              <a:buFont typeface="Wingdings" panose="05000000000000000000" pitchFamily="2" charset="2"/>
              <a:buChar char="Ø"/>
            </a:pPr>
            <a:r>
              <a:rPr lang="en-US" sz="2000" dirty="0"/>
              <a:t>Such agreements are not merely for the construction of any building or for the mere execution of any other work on the land. The developer is not merely a contractor engaged to undertake the construction; the developer is, under the agreement with the owner, promised a part of the constructed premises as owner thereof together with the proportionate area of the land.</a:t>
            </a:r>
          </a:p>
          <a:p>
            <a:pPr lvl="1" algn="just">
              <a:buFont typeface="Wingdings" panose="05000000000000000000" pitchFamily="2" charset="2"/>
              <a:buChar char="Ø"/>
            </a:pPr>
            <a:endParaRPr lang="en-US" sz="2000" dirty="0"/>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a:t>
            </a:r>
          </a:p>
        </p:txBody>
      </p:sp>
    </p:spTree>
    <p:extLst>
      <p:ext uri="{BB962C8B-B14F-4D97-AF65-F5344CB8AC3E}">
        <p14:creationId xmlns:p14="http://schemas.microsoft.com/office/powerpoint/2010/main" val="26768568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idx="1"/>
          </p:nvPr>
        </p:nvSpPr>
        <p:spPr>
          <a:xfrm>
            <a:off x="1828800" y="2743200"/>
            <a:ext cx="8331200" cy="1346200"/>
          </a:xfrm>
        </p:spPr>
        <p:txBody>
          <a:bodyPr/>
          <a:lstStyle/>
          <a:p>
            <a:pPr marL="287338" indent="-287338" algn="ctr">
              <a:buNone/>
            </a:pPr>
            <a:r>
              <a:rPr lang="en-US" altLang="en-US" sz="5000" b="1"/>
              <a:t>Questions?</a:t>
            </a:r>
          </a:p>
        </p:txBody>
      </p:sp>
      <p:sp>
        <p:nvSpPr>
          <p:cNvPr id="15363" name="Slide Number Placeholder 2"/>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9F48799C-D9C4-4974-B9A9-87351B19DDAE}" type="slidenum">
              <a:rPr lang="en-US" altLang="en-US" smtClean="0">
                <a:solidFill>
                  <a:srgbClr val="898989"/>
                </a:solidFill>
              </a:rPr>
              <a:pPr/>
              <a:t>80</a:t>
            </a:fld>
            <a:endParaRPr lang="en-US" altLang="en-US">
              <a:solidFill>
                <a:srgbClr val="898989"/>
              </a:solidFill>
            </a:endParaRPr>
          </a:p>
        </p:txBody>
      </p:sp>
    </p:spTree>
    <p:extLst>
      <p:ext uri="{BB962C8B-B14F-4D97-AF65-F5344CB8AC3E}">
        <p14:creationId xmlns:p14="http://schemas.microsoft.com/office/powerpoint/2010/main" val="1638954203"/>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8" name="Rectangle 2"/>
          <p:cNvSpPr>
            <a:spLocks noGrp="1" noChangeArrowheads="1"/>
          </p:cNvSpPr>
          <p:nvPr>
            <p:ph type="ctrTitle"/>
          </p:nvPr>
        </p:nvSpPr>
        <p:spPr>
          <a:xfrm>
            <a:off x="2895600" y="2743200"/>
            <a:ext cx="6477000" cy="1081088"/>
          </a:xfrm>
        </p:spPr>
        <p:txBody>
          <a:bodyPr rtlCol="0">
            <a:normAutofit fontScale="90000"/>
          </a:bodyPr>
          <a:lstStyle/>
          <a:p>
            <a:pPr>
              <a:defRPr/>
            </a:pPr>
            <a:r>
              <a:rPr lang="en-US" sz="6700"/>
              <a:t>Thank You</a:t>
            </a:r>
          </a:p>
        </p:txBody>
      </p:sp>
      <p:sp>
        <p:nvSpPr>
          <p:cNvPr id="260099" name="Rectangle 3"/>
          <p:cNvSpPr>
            <a:spLocks noGrp="1" noChangeArrowheads="1"/>
          </p:cNvSpPr>
          <p:nvPr>
            <p:ph type="subTitle" idx="1"/>
          </p:nvPr>
        </p:nvSpPr>
        <p:spPr>
          <a:xfrm>
            <a:off x="2743200" y="5029200"/>
            <a:ext cx="7162800" cy="533400"/>
          </a:xfrm>
        </p:spPr>
        <p:txBody>
          <a:bodyPr rtlCol="0">
            <a:normAutofit lnSpcReduction="10000"/>
          </a:bodyPr>
          <a:lstStyle/>
          <a:p>
            <a:pPr>
              <a:defRPr/>
            </a:pPr>
            <a:r>
              <a:rPr lang="en-US" dirty="0">
                <a:solidFill>
                  <a:srgbClr val="FF6600"/>
                </a:solidFill>
              </a:rPr>
              <a:t>Email id :</a:t>
            </a:r>
            <a:r>
              <a:rPr lang="en-US" dirty="0" err="1">
                <a:solidFill>
                  <a:srgbClr val="FF6600"/>
                </a:solidFill>
              </a:rPr>
              <a:t>vraghuraman</a:t>
            </a:r>
            <a:r>
              <a:rPr lang="en-US" dirty="0">
                <a:solidFill>
                  <a:srgbClr val="FF6600"/>
                </a:solidFill>
              </a:rPr>
              <a:t>@ vraghuraman.in</a:t>
            </a:r>
          </a:p>
          <a:p>
            <a:pPr>
              <a:defRPr/>
            </a:pPr>
            <a:endParaRPr lang="en-US" dirty="0">
              <a:solidFill>
                <a:srgbClr val="FF6600"/>
              </a:solidFill>
            </a:endParaRPr>
          </a:p>
        </p:txBody>
      </p:sp>
      <p:sp>
        <p:nvSpPr>
          <p:cNvPr id="89094" name="Footer Placeholder 5"/>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en-US"/>
              <a:t>V.Raghuraman</a:t>
            </a:r>
          </a:p>
        </p:txBody>
      </p:sp>
      <p:pic>
        <p:nvPicPr>
          <p:cNvPr id="260100" name="Picture 4">
            <a:hlinkClick r:id="" action="ppaction://noaction">
              <a:snd r:embed="rId3" name="APPLAUSE.WAV"/>
            </a:hlinkClick>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886200"/>
            <a:ext cx="281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260101" name="Text Box 5"/>
          <p:cNvSpPr txBox="1">
            <a:spLocks noChangeArrowheads="1"/>
          </p:cNvSpPr>
          <p:nvPr/>
        </p:nvSpPr>
        <p:spPr bwMode="auto">
          <a:xfrm>
            <a:off x="1524000" y="381001"/>
            <a:ext cx="838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400" b="1">
                <a:solidFill>
                  <a:srgbClr val="C00000"/>
                </a:solidFill>
                <a:latin typeface="Garamond" pitchFamily="18" charset="0"/>
                <a:cs typeface="Arial" pitchFamily="34" charset="0"/>
              </a:rPr>
              <a:t>V.RAGHURAMAN, B.Com., FCA, ACS, Grad.CWA LLB,  </a:t>
            </a:r>
          </a:p>
        </p:txBody>
      </p:sp>
      <p:sp>
        <p:nvSpPr>
          <p:cNvPr id="16391" name="Slide Number Placeholder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2D8EC9F7-C8CF-4207-A8D5-BA133879C5FD}" type="slidenum">
              <a:rPr lang="en-US" altLang="en-US" smtClean="0">
                <a:solidFill>
                  <a:srgbClr val="898989"/>
                </a:solidFill>
              </a:rPr>
              <a:pPr/>
              <a:t>81</a:t>
            </a:fld>
            <a:endParaRPr lang="en-US" altLang="en-US">
              <a:solidFill>
                <a:srgbClr val="898989"/>
              </a:solidFill>
            </a:endParaRPr>
          </a:p>
        </p:txBody>
      </p:sp>
    </p:spTree>
    <p:extLst>
      <p:ext uri="{BB962C8B-B14F-4D97-AF65-F5344CB8AC3E}">
        <p14:creationId xmlns:p14="http://schemas.microsoft.com/office/powerpoint/2010/main" val="3369354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iterate type="lt">
                                    <p:tmPct val="100000"/>
                                  </p:iterate>
                                  <p:childTnLst>
                                    <p:set>
                                      <p:cBhvr>
                                        <p:cTn id="6" dur="1" fill="hold">
                                          <p:stCondLst>
                                            <p:cond delay="0"/>
                                          </p:stCondLst>
                                        </p:cTn>
                                        <p:tgtEl>
                                          <p:spTgt spid="260098"/>
                                        </p:tgtEl>
                                        <p:attrNameLst>
                                          <p:attrName>style.visibility</p:attrName>
                                        </p:attrNameLst>
                                      </p:cBhvr>
                                      <p:to>
                                        <p:strVal val="visible"/>
                                      </p:to>
                                    </p:set>
                                    <p:animEffect transition="in" filter="dissolve">
                                      <p:cBhvr>
                                        <p:cTn id="7" dur="75"/>
                                        <p:tgtEl>
                                          <p:spTgt spid="260098"/>
                                        </p:tgtEl>
                                      </p:cBhvr>
                                    </p:animEffect>
                                  </p:childTnLst>
                                </p:cTn>
                              </p:par>
                            </p:childTnLst>
                          </p:cTn>
                        </p:par>
                        <p:par>
                          <p:cTn id="8" fill="hold" nodeType="afterGroup">
                            <p:stCondLst>
                              <p:cond delay="600"/>
                            </p:stCondLst>
                            <p:childTnLst>
                              <p:par>
                                <p:cTn id="9" presetID="9" presetClass="entr" presetSubtype="0" fill="hold" grpId="0" nodeType="afterEffect">
                                  <p:stCondLst>
                                    <p:cond delay="0"/>
                                  </p:stCondLst>
                                  <p:childTnLst>
                                    <p:set>
                                      <p:cBhvr>
                                        <p:cTn id="10" dur="1" fill="hold">
                                          <p:stCondLst>
                                            <p:cond delay="0"/>
                                          </p:stCondLst>
                                        </p:cTn>
                                        <p:tgtEl>
                                          <p:spTgt spid="260099">
                                            <p:txEl>
                                              <p:pRg st="0" end="0"/>
                                            </p:txEl>
                                          </p:spTgt>
                                        </p:tgtEl>
                                        <p:attrNameLst>
                                          <p:attrName>style.visibility</p:attrName>
                                        </p:attrNameLst>
                                      </p:cBhvr>
                                      <p:to>
                                        <p:strVal val="visible"/>
                                      </p:to>
                                    </p:set>
                                    <p:animEffect transition="in" filter="dissolve">
                                      <p:cBhvr>
                                        <p:cTn id="11" dur="500"/>
                                        <p:tgtEl>
                                          <p:spTgt spid="260099">
                                            <p:txEl>
                                              <p:pRg st="0" end="0"/>
                                            </p:txEl>
                                          </p:spTgt>
                                        </p:tgtEl>
                                      </p:cBhvr>
                                    </p:animEffect>
                                  </p:childTnLst>
                                </p:cTn>
                              </p:par>
                            </p:childTnLst>
                          </p:cTn>
                        </p:par>
                        <p:par>
                          <p:cTn id="12" fill="hold" nodeType="afterGroup">
                            <p:stCondLst>
                              <p:cond delay="1100"/>
                            </p:stCondLst>
                            <p:childTnLst>
                              <p:par>
                                <p:cTn id="13" presetID="55" presetClass="entr" presetSubtype="0" fill="hold" nodeType="afterEffect">
                                  <p:stCondLst>
                                    <p:cond delay="0"/>
                                  </p:stCondLst>
                                  <p:childTnLst>
                                    <p:set>
                                      <p:cBhvr>
                                        <p:cTn id="14" dur="1" fill="hold">
                                          <p:stCondLst>
                                            <p:cond delay="0"/>
                                          </p:stCondLst>
                                        </p:cTn>
                                        <p:tgtEl>
                                          <p:spTgt spid="260100"/>
                                        </p:tgtEl>
                                        <p:attrNameLst>
                                          <p:attrName>style.visibility</p:attrName>
                                        </p:attrNameLst>
                                      </p:cBhvr>
                                      <p:to>
                                        <p:strVal val="visible"/>
                                      </p:to>
                                    </p:set>
                                    <p:anim calcmode="lin" valueType="num">
                                      <p:cBhvr>
                                        <p:cTn id="15" dur="1000" fill="hold"/>
                                        <p:tgtEl>
                                          <p:spTgt spid="260100"/>
                                        </p:tgtEl>
                                        <p:attrNameLst>
                                          <p:attrName>ppt_w</p:attrName>
                                        </p:attrNameLst>
                                      </p:cBhvr>
                                      <p:tavLst>
                                        <p:tav tm="0">
                                          <p:val>
                                            <p:strVal val="#ppt_w*0.70"/>
                                          </p:val>
                                        </p:tav>
                                        <p:tav tm="100000">
                                          <p:val>
                                            <p:strVal val="#ppt_w"/>
                                          </p:val>
                                        </p:tav>
                                      </p:tavLst>
                                    </p:anim>
                                    <p:anim calcmode="lin" valueType="num">
                                      <p:cBhvr>
                                        <p:cTn id="16" dur="1000" fill="hold"/>
                                        <p:tgtEl>
                                          <p:spTgt spid="260100"/>
                                        </p:tgtEl>
                                        <p:attrNameLst>
                                          <p:attrName>ppt_h</p:attrName>
                                        </p:attrNameLst>
                                      </p:cBhvr>
                                      <p:tavLst>
                                        <p:tav tm="0">
                                          <p:val>
                                            <p:strVal val="#ppt_h"/>
                                          </p:val>
                                        </p:tav>
                                        <p:tav tm="100000">
                                          <p:val>
                                            <p:strVal val="#ppt_h"/>
                                          </p:val>
                                        </p:tav>
                                      </p:tavLst>
                                    </p:anim>
                                    <p:animEffect transition="in" filter="fade">
                                      <p:cBhvr>
                                        <p:cTn id="17" dur="1000"/>
                                        <p:tgtEl>
                                          <p:spTgt spid="260100"/>
                                        </p:tgtEl>
                                      </p:cBhvr>
                                    </p:animEffect>
                                  </p:childTnLst>
                                </p:cTn>
                              </p:par>
                            </p:childTnLst>
                          </p:cTn>
                        </p:par>
                        <p:par>
                          <p:cTn id="18" fill="hold" nodeType="afterGroup">
                            <p:stCondLst>
                              <p:cond delay="2100"/>
                            </p:stCondLst>
                            <p:childTnLst>
                              <p:par>
                                <p:cTn id="19" presetID="3" presetClass="entr" presetSubtype="10" fill="hold" grpId="0" nodeType="afterEffect">
                                  <p:stCondLst>
                                    <p:cond delay="0"/>
                                  </p:stCondLst>
                                  <p:childTnLst>
                                    <p:set>
                                      <p:cBhvr>
                                        <p:cTn id="20" dur="1" fill="hold">
                                          <p:stCondLst>
                                            <p:cond delay="0"/>
                                          </p:stCondLst>
                                        </p:cTn>
                                        <p:tgtEl>
                                          <p:spTgt spid="260101"/>
                                        </p:tgtEl>
                                        <p:attrNameLst>
                                          <p:attrName>style.visibility</p:attrName>
                                        </p:attrNameLst>
                                      </p:cBhvr>
                                      <p:to>
                                        <p:strVal val="visible"/>
                                      </p:to>
                                    </p:set>
                                    <p:animEffect transition="in" filter="blinds(horizontal)">
                                      <p:cBhvr>
                                        <p:cTn id="21" dur="500"/>
                                        <p:tgtEl>
                                          <p:spTgt spid="260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autoUpdateAnimBg="0"/>
      <p:bldP spid="260099" grpId="0" build="p"/>
      <p:bldP spid="2601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515600" cy="6019800"/>
          </a:xfrm>
        </p:spPr>
        <p:txBody>
          <a:bodyPr>
            <a:noAutofit/>
          </a:bodyPr>
          <a:lstStyle/>
          <a:p>
            <a:pPr algn="just">
              <a:buFont typeface="Wingdings" panose="05000000000000000000" pitchFamily="2" charset="2"/>
              <a:buChar char="Ø"/>
            </a:pPr>
            <a:r>
              <a:rPr lang="en-US" sz="2400" dirty="0"/>
              <a:t>Ashok Kumar Jaiswal vs </a:t>
            </a:r>
            <a:r>
              <a:rPr lang="en-US" sz="2400" dirty="0" err="1"/>
              <a:t>Ashim</a:t>
            </a:r>
            <a:r>
              <a:rPr lang="en-US" sz="2400" dirty="0"/>
              <a:t> Kumar Kar AIR 2014 Cal 92</a:t>
            </a:r>
          </a:p>
          <a:p>
            <a:pPr lvl="1" algn="just">
              <a:buFont typeface="Wingdings" panose="05000000000000000000" pitchFamily="2" charset="2"/>
              <a:buChar char="Ø"/>
            </a:pPr>
            <a:r>
              <a:rPr lang="en-US" sz="2000" dirty="0"/>
              <a:t>In the context in which certain agreements are referred to as development agreements and the non-owner party to such an agreement is regarded as the developer qua the nature of the work envisaged under the agreement, the developer always has a share in the building or the area proposed to be constructed - which implies a proportionate share of the piece of earth - and such agreement envisages the developer to have a share of, and interest in, the final product which is the outcome of the agreement.</a:t>
            </a:r>
          </a:p>
          <a:p>
            <a:pPr lvl="1" algn="just">
              <a:buFont typeface="Wingdings" panose="05000000000000000000" pitchFamily="2" charset="2"/>
              <a:buChar char="Ø"/>
            </a:pPr>
            <a:r>
              <a:rPr lang="en-US" sz="2000" dirty="0"/>
              <a:t>A development agreement entails the transfer of immovable property in the sense that the developer or an assignee of the developer, at the instance of the developer, would be entitled not only to a part of the constructed area but the proportionate share of the land on which the construction is made.</a:t>
            </a:r>
          </a:p>
          <a:p>
            <a:pPr lvl="1" algn="just">
              <a:buFont typeface="Wingdings" panose="05000000000000000000" pitchFamily="2" charset="2"/>
              <a:buChar char="Ø"/>
            </a:pPr>
            <a:r>
              <a:rPr lang="en-US" sz="2000" dirty="0"/>
              <a:t>The position of a developer in the work undertaken pursuant to a development agreement has to be regarded as that of the conductor of an orchestra in the sense that he guides and controls the project and the owner's concern is limited to the timeliness and the quality of the project.</a:t>
            </a:r>
          </a:p>
          <a:p>
            <a:pPr lvl="1" algn="just">
              <a:buFont typeface="Wingdings" panose="05000000000000000000" pitchFamily="2" charset="2"/>
              <a:buChar char="Ø"/>
            </a:pPr>
            <a:r>
              <a:rPr lang="en-US" sz="2000" dirty="0"/>
              <a:t>The agency created by a power of attorney executed by the owner in favour of the developer may be seen to </a:t>
            </a:r>
            <a:r>
              <a:rPr lang="en-US" sz="2000" dirty="0" err="1"/>
              <a:t>recognise</a:t>
            </a:r>
            <a:r>
              <a:rPr lang="en-US" sz="2000" dirty="0"/>
              <a:t> an interest of the developer in the property which forms the subject-matter of the agency.</a:t>
            </a:r>
          </a:p>
        </p:txBody>
      </p:sp>
      <p:sp>
        <p:nvSpPr>
          <p:cNvPr id="4" name="Title 1">
            <a:extLst>
              <a:ext uri="{FF2B5EF4-FFF2-40B4-BE49-F238E27FC236}">
                <a16:creationId xmlns:a16="http://schemas.microsoft.com/office/drawing/2014/main" id="{AE69E025-7721-4FDD-A48C-75F00E1DAC82}"/>
              </a:ext>
            </a:extLst>
          </p:cNvPr>
          <p:cNvSpPr>
            <a:spLocks noGrp="1"/>
          </p:cNvSpPr>
          <p:nvPr>
            <p:ph type="title"/>
          </p:nvPr>
        </p:nvSpPr>
        <p:spPr>
          <a:xfrm>
            <a:off x="1143000" y="0"/>
            <a:ext cx="9525000" cy="609600"/>
          </a:xfrm>
        </p:spPr>
        <p:txBody>
          <a:bodyPr>
            <a:normAutofit fontScale="90000"/>
          </a:bodyPr>
          <a:lstStyle/>
          <a:p>
            <a:pPr algn="l"/>
            <a:r>
              <a:rPr lang="en-IN" dirty="0">
                <a:solidFill>
                  <a:srgbClr val="C00000"/>
                </a:solidFill>
              </a:rPr>
              <a:t>Meaning</a:t>
            </a:r>
          </a:p>
        </p:txBody>
      </p:sp>
    </p:spTree>
    <p:extLst>
      <p:ext uri="{BB962C8B-B14F-4D97-AF65-F5344CB8AC3E}">
        <p14:creationId xmlns:p14="http://schemas.microsoft.com/office/powerpoint/2010/main" val="2033641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TotalTime>
  <Words>12317</Words>
  <Application>Microsoft Office PowerPoint</Application>
  <PresentationFormat>Widescreen</PresentationFormat>
  <Paragraphs>518</Paragraphs>
  <Slides>81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Garamond</vt:lpstr>
      <vt:lpstr>Verdana</vt:lpstr>
      <vt:lpstr>Wingdings</vt:lpstr>
      <vt:lpstr>Office Theme</vt:lpstr>
      <vt:lpstr>JDA –  GST Issues and Implications on Developers and Owners</vt:lpstr>
      <vt:lpstr>GST – Basics – Meaning of ‘Goods’ and ‘Services’</vt:lpstr>
      <vt:lpstr>GST – Basics – ‘Supply’</vt:lpstr>
      <vt:lpstr>Activities to be Treated as Supply of Goods or Supply of Services- SCH. II</vt:lpstr>
      <vt:lpstr>JDA – Meaning / Nature / scope</vt:lpstr>
      <vt:lpstr>Meaning</vt:lpstr>
      <vt:lpstr>Meaning</vt:lpstr>
      <vt:lpstr>Meaning</vt:lpstr>
      <vt:lpstr>Meaning</vt:lpstr>
      <vt:lpstr>Meaning</vt:lpstr>
      <vt:lpstr>Meaning</vt:lpstr>
      <vt:lpstr>Meaning</vt:lpstr>
      <vt:lpstr>Meaning</vt:lpstr>
      <vt:lpstr>Meaning</vt:lpstr>
      <vt:lpstr>Meaning – Income Tax Act Perspective</vt:lpstr>
      <vt:lpstr>Meaning – Income Tax Act Perspective</vt:lpstr>
      <vt:lpstr>Meaning – Income Tax Act Perspective</vt:lpstr>
      <vt:lpstr>Meaning – Income Tax Act Perspective</vt:lpstr>
      <vt:lpstr>JDA Meaning – Income Tax Act Perspective</vt:lpstr>
      <vt:lpstr>Types</vt:lpstr>
      <vt:lpstr>Developmental right- Legal references</vt:lpstr>
      <vt:lpstr>IMMOVABLE PROPERTY- defined</vt:lpstr>
      <vt:lpstr>BENEFITS ARISING OUT OF LAND-Judicial view</vt:lpstr>
      <vt:lpstr>WHETHER “DEVELOPMENT RIGHTS” ARE “BENEFITS ARISING OUT OF LAND”?</vt:lpstr>
      <vt:lpstr>WHETHER “DEVELOPMENT RIGHTS” ARE “BENEFITS ARISING OUT OF LAND”?</vt:lpstr>
      <vt:lpstr>Sale of developed site or property – service as per consumer protection law</vt:lpstr>
      <vt:lpstr>JDA – Whether Land Owner ‘Transfers’ “Development Rights” to the Developer :</vt:lpstr>
      <vt:lpstr>PowerPoint Presentation</vt:lpstr>
      <vt:lpstr>PowerPoint Presentation</vt:lpstr>
      <vt:lpstr>PowerPoint Presentation</vt:lpstr>
      <vt:lpstr>PowerPoint Presentation</vt:lpstr>
      <vt:lpstr>PowerPoint Presentation</vt:lpstr>
      <vt:lpstr>PowerPoint Presentation</vt:lpstr>
      <vt:lpstr>JDA – Taxability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Taxability of Works Contract</vt:lpstr>
      <vt:lpstr>JDA – Point of Taxation and valuation</vt:lpstr>
      <vt:lpstr>Prior to 1.4.2019</vt:lpstr>
      <vt:lpstr>Time of Supply – Prior to 01.04.2019</vt:lpstr>
      <vt:lpstr>Valuation of Landowner’s Share of  Constructed Portion Prior to 01.04.2019</vt:lpstr>
      <vt:lpstr>Valuation of Landowner’s Share of  Constructed Portion Prior to 01.04.2019</vt:lpstr>
      <vt:lpstr>Valuation of Developer’s Share (i.e, Buyer’s share) of  Constructed Portion Prior to 01.04.2019</vt:lpstr>
      <vt:lpstr>Valuation of Developer’s Share (i.e, Buyer’s share) of  Constructed Portion Prior to 01.04.2019</vt:lpstr>
      <vt:lpstr>From 1.4.2019 onwards</vt:lpstr>
      <vt:lpstr>New Rates for Real Estate Services After 01.04.2019</vt:lpstr>
      <vt:lpstr>New Rates for Real Estate Services After 01.04.2019</vt:lpstr>
      <vt:lpstr>New Rates for Real Estate Services After 01.04.2019</vt:lpstr>
      <vt:lpstr>New Rates for Real Estate Services After 01.04.2019</vt:lpstr>
      <vt:lpstr>New Rates for Real Estate Services After 01.04.2019</vt:lpstr>
      <vt:lpstr>New Rates for Real Estate Services After 01.04.2019</vt:lpstr>
      <vt:lpstr>New Rates for Real Estate Services After 01.04.2019</vt:lpstr>
      <vt:lpstr>New Rates for Real Estate Services After 01.04.2019</vt:lpstr>
      <vt:lpstr>Valuation of Development Rights After 01.04.2019</vt:lpstr>
      <vt:lpstr>Valuation of Development Rights After 01.04.2019</vt:lpstr>
      <vt:lpstr>Valuation of Development Rights After 01.04.2019</vt:lpstr>
      <vt:lpstr>Valuation of Development Rights After 01.04.2019</vt:lpstr>
      <vt:lpstr>Who is Liable to Pay Tax on Transfer of Development Rights after 01.04.2019</vt:lpstr>
      <vt:lpstr>Who is Liable to Pay Tax on Transfer of Development Rights after 01.04.2019</vt:lpstr>
      <vt:lpstr>Time Of Supply After 01.04.2019</vt:lpstr>
      <vt:lpstr>Valuation of Services Provided by Developer To Land Owners after 01.04.2019</vt:lpstr>
      <vt:lpstr>Valuation of Services Provided by Developer To Buyers after 01.04.2019</vt:lpstr>
      <vt:lpstr>Valuation of Services Provided by Developer To Buyers after 01.04.2019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JDA –  GST Issues and Implications on Developers and Owners</dc:title>
  <dc:creator>Bhanu Murthy</dc:creator>
  <cp:lastModifiedBy>Bhanu Murthy</cp:lastModifiedBy>
  <cp:revision>75</cp:revision>
  <dcterms:created xsi:type="dcterms:W3CDTF">2020-07-21T07:58:46Z</dcterms:created>
  <dcterms:modified xsi:type="dcterms:W3CDTF">2020-07-24T09:12:31Z</dcterms:modified>
</cp:coreProperties>
</file>