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356" r:id="rId3"/>
    <p:sldId id="282" r:id="rId4"/>
    <p:sldId id="283" r:id="rId5"/>
    <p:sldId id="284" r:id="rId6"/>
    <p:sldId id="289" r:id="rId7"/>
    <p:sldId id="257" r:id="rId8"/>
    <p:sldId id="258" r:id="rId9"/>
    <p:sldId id="290" r:id="rId10"/>
    <p:sldId id="346" r:id="rId11"/>
    <p:sldId id="345" r:id="rId12"/>
    <p:sldId id="291" r:id="rId13"/>
    <p:sldId id="292" r:id="rId14"/>
    <p:sldId id="260" r:id="rId15"/>
    <p:sldId id="261" r:id="rId16"/>
    <p:sldId id="262" r:id="rId17"/>
    <p:sldId id="374" r:id="rId18"/>
    <p:sldId id="375" r:id="rId19"/>
    <p:sldId id="376" r:id="rId20"/>
    <p:sldId id="377" r:id="rId21"/>
    <p:sldId id="263" r:id="rId22"/>
    <p:sldId id="264" r:id="rId23"/>
    <p:sldId id="265" r:id="rId24"/>
    <p:sldId id="266" r:id="rId25"/>
    <p:sldId id="267" r:id="rId26"/>
    <p:sldId id="268" r:id="rId27"/>
    <p:sldId id="294" r:id="rId28"/>
    <p:sldId id="269" r:id="rId29"/>
    <p:sldId id="297" r:id="rId30"/>
    <p:sldId id="298" r:id="rId31"/>
    <p:sldId id="299" r:id="rId32"/>
    <p:sldId id="300" r:id="rId33"/>
    <p:sldId id="301" r:id="rId34"/>
    <p:sldId id="302" r:id="rId35"/>
    <p:sldId id="303" r:id="rId36"/>
    <p:sldId id="304" r:id="rId37"/>
    <p:sldId id="305" r:id="rId38"/>
    <p:sldId id="306" r:id="rId39"/>
    <p:sldId id="353" r:id="rId40"/>
    <p:sldId id="354" r:id="rId41"/>
    <p:sldId id="307" r:id="rId42"/>
    <p:sldId id="355" r:id="rId43"/>
    <p:sldId id="308" r:id="rId44"/>
    <p:sldId id="347" r:id="rId45"/>
    <p:sldId id="309" r:id="rId46"/>
    <p:sldId id="357" r:id="rId47"/>
    <p:sldId id="378" r:id="rId48"/>
    <p:sldId id="379" r:id="rId49"/>
    <p:sldId id="358" r:id="rId50"/>
    <p:sldId id="270" r:id="rId51"/>
    <p:sldId id="359" r:id="rId52"/>
    <p:sldId id="360" r:id="rId53"/>
    <p:sldId id="361" r:id="rId54"/>
    <p:sldId id="310" r:id="rId55"/>
    <p:sldId id="365" r:id="rId56"/>
    <p:sldId id="350" r:id="rId57"/>
    <p:sldId id="351" r:id="rId58"/>
    <p:sldId id="312" r:id="rId59"/>
    <p:sldId id="313" r:id="rId60"/>
    <p:sldId id="315" r:id="rId61"/>
    <p:sldId id="317" r:id="rId62"/>
    <p:sldId id="318" r:id="rId63"/>
    <p:sldId id="319" r:id="rId64"/>
    <p:sldId id="320" r:id="rId65"/>
    <p:sldId id="321" r:id="rId66"/>
    <p:sldId id="322" r:id="rId67"/>
    <p:sldId id="323" r:id="rId68"/>
    <p:sldId id="324" r:id="rId69"/>
    <p:sldId id="325" r:id="rId70"/>
    <p:sldId id="326" r:id="rId71"/>
    <p:sldId id="352" r:id="rId72"/>
    <p:sldId id="327" r:id="rId73"/>
    <p:sldId id="340" r:id="rId74"/>
    <p:sldId id="341" r:id="rId75"/>
    <p:sldId id="342" r:id="rId76"/>
    <p:sldId id="343" r:id="rId77"/>
    <p:sldId id="344" r:id="rId78"/>
    <p:sldId id="366" r:id="rId79"/>
    <p:sldId id="367" r:id="rId80"/>
    <p:sldId id="368" r:id="rId81"/>
    <p:sldId id="369" r:id="rId82"/>
    <p:sldId id="370" r:id="rId83"/>
    <p:sldId id="371" r:id="rId84"/>
    <p:sldId id="372" r:id="rId85"/>
    <p:sldId id="373" r:id="rId86"/>
    <p:sldId id="328" r:id="rId87"/>
    <p:sldId id="329" r:id="rId88"/>
    <p:sldId id="330" r:id="rId89"/>
    <p:sldId id="331" r:id="rId90"/>
    <p:sldId id="332" r:id="rId91"/>
    <p:sldId id="334" r:id="rId92"/>
    <p:sldId id="335" r:id="rId93"/>
    <p:sldId id="336" r:id="rId94"/>
    <p:sldId id="337" r:id="rId95"/>
    <p:sldId id="339" r:id="rId96"/>
    <p:sldId id="349" r:id="rId9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67" d="100"/>
          <a:sy n="67" d="100"/>
        </p:scale>
        <p:origin x="644" y="72"/>
      </p:cViewPr>
      <p:guideLst>
        <p:guide orient="horz" pos="2160"/>
        <p:guide pos="3840"/>
      </p:guideLst>
    </p:cSldViewPr>
  </p:slideViewPr>
  <p:outlineViewPr>
    <p:cViewPr>
      <p:scale>
        <a:sx n="33" d="100"/>
        <a:sy n="33" d="100"/>
      </p:scale>
      <p:origin x="72" y="647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1685165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352599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CE2BCF-F8C3-44C9-B1E4-4A180F3B46B2}"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12209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3000852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CE2BCF-F8C3-44C9-B1E4-4A180F3B46B2}"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8471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19542640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2396826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154134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1235619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371217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60637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322936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256309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3050633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201038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13B8A5-AE33-4E29-BA82-98144381C282}" type="datetimeFigureOut">
              <a:rPr lang="en-IN" smtClean="0"/>
              <a:pPr/>
              <a:t>27-06-2020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CE2BCF-F8C3-44C9-B1E4-4A180F3B46B2}" type="slidenum">
              <a:rPr lang="en-IN" smtClean="0"/>
              <a:pPr/>
              <a:t>‹#›</a:t>
            </a:fld>
            <a:endParaRPr lang="en-IN"/>
          </a:p>
        </p:txBody>
      </p:sp>
    </p:spTree>
    <p:extLst>
      <p:ext uri="{BB962C8B-B14F-4D97-AF65-F5344CB8AC3E}">
        <p14:creationId xmlns:p14="http://schemas.microsoft.com/office/powerpoint/2010/main" val="255478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C13B8A5-AE33-4E29-BA82-98144381C282}" type="datetimeFigureOut">
              <a:rPr lang="en-IN" smtClean="0"/>
              <a:pPr/>
              <a:t>27-06-2020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CE2BCF-F8C3-44C9-B1E4-4A180F3B46B2}" type="slidenum">
              <a:rPr lang="en-IN" smtClean="0"/>
              <a:pPr/>
              <a:t>‹#›</a:t>
            </a:fld>
            <a:endParaRPr lang="en-IN"/>
          </a:p>
        </p:txBody>
      </p:sp>
    </p:spTree>
    <p:extLst>
      <p:ext uri="{BB962C8B-B14F-4D97-AF65-F5344CB8AC3E}">
        <p14:creationId xmlns:p14="http://schemas.microsoft.com/office/powerpoint/2010/main" val="1769438205"/>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kmital171@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6DA8-361C-43ED-A530-65E74FD6CDBA}"/>
              </a:ext>
            </a:extLst>
          </p:cNvPr>
          <p:cNvSpPr>
            <a:spLocks noGrp="1"/>
          </p:cNvSpPr>
          <p:nvPr>
            <p:ph type="ctrTitle"/>
          </p:nvPr>
        </p:nvSpPr>
        <p:spPr>
          <a:xfrm>
            <a:off x="1191492" y="0"/>
            <a:ext cx="9661958" cy="1143000"/>
          </a:xfrm>
        </p:spPr>
        <p:txBody>
          <a:bodyPr>
            <a:noAutofit/>
          </a:bodyPr>
          <a:lstStyle/>
          <a:p>
            <a:pPr algn="ctr"/>
            <a:r>
              <a:rPr lang="en-IN" sz="5000" b="1" u="sng" dirty="0">
                <a:latin typeface="Bodoni MT" pitchFamily="18" charset="0"/>
                <a:cs typeface="Calibri" pitchFamily="34" charset="0"/>
              </a:rPr>
              <a:t>INPUT TAX CREDIT</a:t>
            </a:r>
          </a:p>
        </p:txBody>
      </p:sp>
      <p:pic>
        <p:nvPicPr>
          <p:cNvPr id="7" name="Picture 6" descr="PKMG LAW CHAMBERS.png"/>
          <p:cNvPicPr>
            <a:picLocks noChangeAspect="1"/>
          </p:cNvPicPr>
          <p:nvPr/>
        </p:nvPicPr>
        <p:blipFill>
          <a:blip r:embed="rId2"/>
          <a:stretch>
            <a:fillRect/>
          </a:stretch>
        </p:blipFill>
        <p:spPr>
          <a:xfrm>
            <a:off x="10401300" y="1"/>
            <a:ext cx="1803400" cy="1803400"/>
          </a:xfrm>
          <a:prstGeom prst="rect">
            <a:avLst/>
          </a:prstGeom>
        </p:spPr>
      </p:pic>
      <p:sp>
        <p:nvSpPr>
          <p:cNvPr id="5" name="TextBox 4"/>
          <p:cNvSpPr txBox="1"/>
          <p:nvPr/>
        </p:nvSpPr>
        <p:spPr>
          <a:xfrm>
            <a:off x="1511300" y="1714500"/>
            <a:ext cx="9436100" cy="3600986"/>
          </a:xfrm>
          <a:prstGeom prst="rect">
            <a:avLst/>
          </a:prstGeom>
          <a:noFill/>
        </p:spPr>
        <p:txBody>
          <a:bodyPr wrap="square" rtlCol="0">
            <a:spAutoFit/>
          </a:bodyPr>
          <a:lstStyle/>
          <a:p>
            <a:pPr algn="ctr"/>
            <a:r>
              <a:rPr lang="en-US" sz="3200" b="1" dirty="0">
                <a:latin typeface="Bodoni MT" pitchFamily="18" charset="0"/>
              </a:rPr>
              <a:t>    </a:t>
            </a:r>
            <a:r>
              <a:rPr lang="en-US" sz="3200" b="1" u="sng" dirty="0">
                <a:latin typeface="Bodoni MT" pitchFamily="18" charset="0"/>
              </a:rPr>
              <a:t>WEBINAR ORGANISED BY</a:t>
            </a:r>
          </a:p>
          <a:p>
            <a:pPr algn="ctr"/>
            <a:r>
              <a:rPr lang="en-US" sz="3200" b="1" u="sng" dirty="0">
                <a:latin typeface="Bodoni MT" pitchFamily="18" charset="0"/>
              </a:rPr>
              <a:t>ACAE CHARTERED ACCOUNTANTS’ STUDY CIRCLE - EIRC</a:t>
            </a:r>
            <a:r>
              <a:rPr lang="en-US" sz="3200" b="1" dirty="0">
                <a:latin typeface="Bodoni MT" pitchFamily="18" charset="0"/>
              </a:rPr>
              <a:t>   </a:t>
            </a:r>
          </a:p>
          <a:p>
            <a:endParaRPr lang="en-US" sz="3200" b="1" dirty="0">
              <a:latin typeface="Bodoni MT" pitchFamily="18" charset="0"/>
            </a:endParaRPr>
          </a:p>
          <a:p>
            <a:r>
              <a:rPr lang="en-US" sz="3200" b="1" dirty="0">
                <a:latin typeface="Bodoni MT" pitchFamily="18" charset="0"/>
              </a:rPr>
              <a:t>					27.6.2020       5 PM TO 7 PM</a:t>
            </a:r>
          </a:p>
          <a:p>
            <a:endParaRPr lang="en-US" sz="3200" b="1" dirty="0"/>
          </a:p>
          <a:p>
            <a:endParaRPr lang="en-US" dirty="0"/>
          </a:p>
          <a:p>
            <a:endParaRPr lang="en-US" dirty="0"/>
          </a:p>
        </p:txBody>
      </p:sp>
    </p:spTree>
    <p:extLst>
      <p:ext uri="{BB962C8B-B14F-4D97-AF65-F5344CB8AC3E}">
        <p14:creationId xmlns:p14="http://schemas.microsoft.com/office/powerpoint/2010/main" val="288024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5700" y="1092200"/>
            <a:ext cx="10031412" cy="5334000"/>
          </a:xfrm>
        </p:spPr>
        <p:txBody>
          <a:bodyPr>
            <a:noAutofit/>
          </a:bodyPr>
          <a:lstStyle/>
          <a:p>
            <a:pPr algn="just"/>
            <a:r>
              <a:rPr lang="en-US" sz="2800" dirty="0">
                <a:latin typeface="Bodoni MT" pitchFamily="18" charset="0"/>
              </a:rPr>
              <a:t>The SC in CIT Vs. Malayalam Plantation Ltd. (10.04.1964 - SC) : MANU/SC/0110/1964  (</a:t>
            </a:r>
            <a:r>
              <a:rPr lang="en-US" sz="2800" b="1" u="sng" dirty="0">
                <a:latin typeface="Bodoni MT" pitchFamily="18" charset="0"/>
              </a:rPr>
              <a:t>Very exhaustive &amp; elaborative)</a:t>
            </a:r>
            <a:endParaRPr lang="en-IN" sz="2800" b="1" u="sng" dirty="0">
              <a:latin typeface="Bodoni MT" pitchFamily="18" charset="0"/>
            </a:endParaRPr>
          </a:p>
          <a:p>
            <a:pPr algn="just"/>
            <a:r>
              <a:rPr lang="en-US" sz="2800" dirty="0">
                <a:latin typeface="Bodoni MT" pitchFamily="18" charset="0"/>
              </a:rPr>
              <a:t>Expression "for the purpose of the business“ may include not only day to day running of a business but also the rationalization of its administration and modernization of its machinery. It may include measure for the preservation of the business and for the protection of its assets and property from expropriation, coercive process or assertion of hostile title; it may also comprehend payment of statutory dues and taxes imposed as a pre-condition to commence or for carrying on of a business; it may comprehend many other acts incidental to the carrying on of a business.</a:t>
            </a:r>
          </a:p>
          <a:p>
            <a:endParaRPr lang="en-US" sz="2800" dirty="0"/>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041400"/>
            <a:ext cx="8915400" cy="4724400"/>
          </a:xfrm>
        </p:spPr>
        <p:txBody>
          <a:bodyPr>
            <a:normAutofit/>
          </a:bodyPr>
          <a:lstStyle/>
          <a:p>
            <a:pPr lvl="3" algn="just">
              <a:buNone/>
            </a:pPr>
            <a:endParaRPr lang="en-US" sz="2200" b="1" u="sng" dirty="0">
              <a:latin typeface="Bodoni MT" pitchFamily="18" charset="0"/>
              <a:cs typeface="Calibri" panose="020F0502020204030204" pitchFamily="34" charset="0"/>
            </a:endParaRPr>
          </a:p>
          <a:p>
            <a:pPr lvl="3" algn="just">
              <a:buNone/>
            </a:pPr>
            <a:r>
              <a:rPr lang="en-US" sz="2200" b="1" u="sng" dirty="0">
                <a:latin typeface="Bodoni MT" pitchFamily="18" charset="0"/>
                <a:cs typeface="Calibri" panose="020F0502020204030204" pitchFamily="34" charset="0"/>
              </a:rPr>
              <a:t>FUNDAMENTAL REQUIREMENTS FOR AVAILING ITC</a:t>
            </a:r>
          </a:p>
          <a:p>
            <a:pPr algn="just"/>
            <a:r>
              <a:rPr lang="en-US" sz="2800" dirty="0">
                <a:latin typeface="Bodoni MT" pitchFamily="18" charset="0"/>
                <a:cs typeface="Calibri" panose="020F0502020204030204" pitchFamily="34" charset="0"/>
              </a:rPr>
              <a:t>	(2):(a) Possession of (</a:t>
            </a:r>
            <a:r>
              <a:rPr lang="en-US" sz="2800" dirty="0" err="1">
                <a:latin typeface="Bodoni MT" pitchFamily="18" charset="0"/>
                <a:cs typeface="Calibri" panose="020F0502020204030204" pitchFamily="34" charset="0"/>
              </a:rPr>
              <a:t>i</a:t>
            </a:r>
            <a:r>
              <a:rPr lang="en-US" sz="2800" dirty="0">
                <a:latin typeface="Bodoni MT" pitchFamily="18" charset="0"/>
                <a:cs typeface="Calibri" panose="020F0502020204030204" pitchFamily="34" charset="0"/>
              </a:rPr>
              <a:t>) Invoice (ii) Debit Notes (iii) Tax paying documents  i.e. Bill of Entry for IGST;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(b) received goods (Job Worker) or services  - (license Fee) for three years paid in advance.</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(c): tax actually paid to Government (</a:t>
            </a:r>
            <a:r>
              <a:rPr lang="en-US" sz="2800" dirty="0" err="1">
                <a:latin typeface="Bodoni MT" pitchFamily="18" charset="0"/>
                <a:cs typeface="Calibri" panose="020F0502020204030204" pitchFamily="34" charset="0"/>
              </a:rPr>
              <a:t>i</a:t>
            </a:r>
            <a:r>
              <a:rPr lang="en-US" sz="2800" dirty="0">
                <a:latin typeface="Bodoni MT" pitchFamily="18" charset="0"/>
                <a:cs typeface="Calibri" panose="020F0502020204030204" pitchFamily="34" charset="0"/>
              </a:rPr>
              <a:t>) cash or (ii) use of ITC/</a:t>
            </a:r>
            <a:r>
              <a:rPr lang="en-US" sz="2800" dirty="0" err="1">
                <a:latin typeface="Bodoni MT" pitchFamily="18" charset="0"/>
                <a:cs typeface="Calibri" panose="020F0502020204030204" pitchFamily="34" charset="0"/>
              </a:rPr>
              <a:t>Cenvat</a:t>
            </a:r>
            <a:r>
              <a:rPr lang="en-US" sz="2800" dirty="0">
                <a:latin typeface="Bodoni MT" pitchFamily="18" charset="0"/>
                <a:cs typeface="Calibri" panose="020F0502020204030204" pitchFamily="34" charset="0"/>
              </a:rPr>
              <a: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(d) Filed Returns under Section 39</a:t>
            </a:r>
            <a:endParaRPr lang="en-IN" sz="2800" dirty="0">
              <a:latin typeface="Bodoni MT" pitchFamily="18" charset="0"/>
              <a:cs typeface="Calibri" panose="020F0502020204030204" pitchFamily="34"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4AABF-0D62-4F05-B41D-91AE0418798E}"/>
              </a:ext>
            </a:extLst>
          </p:cNvPr>
          <p:cNvSpPr>
            <a:spLocks noGrp="1"/>
          </p:cNvSpPr>
          <p:nvPr>
            <p:ph idx="1"/>
          </p:nvPr>
        </p:nvSpPr>
        <p:spPr>
          <a:xfrm>
            <a:off x="1430050" y="1193800"/>
            <a:ext cx="8915400" cy="4648200"/>
          </a:xfrm>
        </p:spPr>
        <p:txBody>
          <a:bodyPr/>
          <a:lstStyle/>
          <a:p>
            <a:pPr algn="just"/>
            <a:r>
              <a:rPr lang="en-US" sz="2800" dirty="0">
                <a:latin typeface="Bodoni MT" pitchFamily="18" charset="0"/>
                <a:cs typeface="Calibri" panose="020F0502020204030204" pitchFamily="34" charset="0"/>
              </a:rPr>
              <a:t>(3)   Non claiming of depreciation on tax component on capital goods or plant and machinery, ITC shall not be permissible;</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(4)    No credit after furnishing of Return of Sep (following financial year i.e. 20 Oct ) or Annual Return (Dec) whichever is earlier.</a:t>
            </a:r>
          </a:p>
          <a:p>
            <a:pPr algn="just"/>
            <a:r>
              <a:rPr lang="en-US" sz="2800" dirty="0">
                <a:latin typeface="Bodoni MT" pitchFamily="18" charset="0"/>
                <a:cs typeface="Calibri" panose="020F0502020204030204" pitchFamily="34" charset="0"/>
              </a:rPr>
              <a:t>(5): Invoice - not more than one year old – migration from non taxable or exempt regime to taxable regime.</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959195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9FFCDB-3A82-4AAF-BDCC-0873E8C40272}"/>
              </a:ext>
            </a:extLst>
          </p:cNvPr>
          <p:cNvSpPr>
            <a:spLocks noGrp="1"/>
          </p:cNvSpPr>
          <p:nvPr>
            <p:ph idx="1"/>
          </p:nvPr>
        </p:nvSpPr>
        <p:spPr>
          <a:xfrm>
            <a:off x="1319212" y="1569229"/>
            <a:ext cx="8915400" cy="4188439"/>
          </a:xfrm>
        </p:spPr>
        <p:txBody>
          <a:bodyPr>
            <a:normAutofit lnSpcReduction="10000"/>
          </a:bodyPr>
          <a:lstStyle/>
          <a:p>
            <a:pPr algn="just"/>
            <a:r>
              <a:rPr lang="en-US" sz="2800" dirty="0">
                <a:latin typeface="Bodoni MT" pitchFamily="18" charset="0"/>
                <a:cs typeface="Calibri" panose="020F0502020204030204" pitchFamily="34" charset="0"/>
              </a:rPr>
              <a:t>Section 17 (1) Full ITC shall be allowable only to the extent input is attributable to his business –  </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(2):	ITC can be used for effecting taxable and zero rated supplies</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(3):	Tax payable on reverse charge basis;</a:t>
            </a:r>
            <a:endParaRPr lang="en-IN" sz="2800" dirty="0">
              <a:latin typeface="Bodoni MT" pitchFamily="18" charset="0"/>
              <a:cs typeface="Calibri" panose="020F0502020204030204" pitchFamily="34" charset="0"/>
            </a:endParaRPr>
          </a:p>
          <a:p>
            <a:pPr lvl="3" algn="just"/>
            <a:endParaRPr lang="en-IN" sz="2200" dirty="0">
              <a:latin typeface="Bodoni MT" pitchFamily="18" charset="0"/>
              <a:cs typeface="Calibri" panose="020F0502020204030204" pitchFamily="34" charset="0"/>
            </a:endParaRPr>
          </a:p>
          <a:p>
            <a:pPr algn="just"/>
            <a:r>
              <a:rPr lang="en-IN" sz="2800" dirty="0">
                <a:latin typeface="Bodoni MT" pitchFamily="18" charset="0"/>
                <a:cs typeface="Calibri" panose="020F0502020204030204" pitchFamily="34" charset="0"/>
              </a:rPr>
              <a:t>No ITC when Tax paid pursuant to proceedings U/s 74, 129 and 130 of CGST Act (New extremely harsh provision  - Not there in Pre-GST regime)</a:t>
            </a: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880539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C1BE4-1D92-4EEE-8188-7571067D0405}"/>
              </a:ext>
            </a:extLst>
          </p:cNvPr>
          <p:cNvSpPr>
            <a:spLocks noGrp="1"/>
          </p:cNvSpPr>
          <p:nvPr>
            <p:ph type="title"/>
          </p:nvPr>
        </p:nvSpPr>
        <p:spPr>
          <a:xfrm>
            <a:off x="1462625" y="610256"/>
            <a:ext cx="8911687" cy="1280890"/>
          </a:xfrm>
        </p:spPr>
        <p:txBody>
          <a:bodyPr/>
          <a:lstStyle/>
          <a:p>
            <a:pPr algn="ctr"/>
            <a:r>
              <a:rPr lang="en-US" b="1" u="sng" dirty="0">
                <a:latin typeface="Bodoni MT" pitchFamily="18" charset="0"/>
              </a:rPr>
              <a:t>SECTION 16(2)(d) SECOND PROVISO</a:t>
            </a:r>
            <a:endParaRPr lang="en-IN" dirty="0">
              <a:latin typeface="Bodoni MT" pitchFamily="18" charset="0"/>
            </a:endParaRPr>
          </a:p>
        </p:txBody>
      </p:sp>
      <p:sp>
        <p:nvSpPr>
          <p:cNvPr id="3" name="Content Placeholder 2">
            <a:extLst>
              <a:ext uri="{FF2B5EF4-FFF2-40B4-BE49-F238E27FC236}">
                <a16:creationId xmlns:a16="http://schemas.microsoft.com/office/drawing/2014/main" id="{B905F846-EEFA-4488-B43B-7A8639DB4927}"/>
              </a:ext>
            </a:extLst>
          </p:cNvPr>
          <p:cNvSpPr>
            <a:spLocks noGrp="1"/>
          </p:cNvSpPr>
          <p:nvPr>
            <p:ph idx="1"/>
          </p:nvPr>
        </p:nvSpPr>
        <p:spPr>
          <a:xfrm>
            <a:off x="1252883" y="1540565"/>
            <a:ext cx="9172229" cy="4770783"/>
          </a:xfrm>
        </p:spPr>
        <p:txBody>
          <a:bodyPr>
            <a:normAutofit/>
          </a:bodyPr>
          <a:lstStyle/>
          <a:p>
            <a:pPr algn="just"/>
            <a:r>
              <a:rPr lang="en-US" sz="2800" b="1" u="sng" dirty="0">
                <a:latin typeface="Bodoni MT" pitchFamily="18" charset="0"/>
                <a:cs typeface="Calibri" panose="020F0502020204030204" pitchFamily="34" charset="0"/>
              </a:rPr>
              <a:t>INTEREST AFTER 180 DAYS OR FROM FIRT DAY ITSELF:</a:t>
            </a:r>
          </a:p>
          <a:p>
            <a:pPr marL="0" indent="0" algn="just">
              <a:buNone/>
            </a:pPr>
            <a:r>
              <a:rPr lang="en-US" sz="2800" dirty="0">
                <a:latin typeface="Bodoni MT" pitchFamily="18" charset="0"/>
                <a:cs typeface="Calibri" panose="020F0502020204030204" pitchFamily="34" charset="0"/>
              </a:rPr>
              <a:t> If payment not made upon 180 day, interest shall become payable from day one – </a:t>
            </a:r>
            <a:r>
              <a:rPr lang="en-US" sz="2800" b="1" u="sng" dirty="0">
                <a:latin typeface="Bodoni MT" pitchFamily="18" charset="0"/>
                <a:cs typeface="Calibri" panose="020F0502020204030204" pitchFamily="34" charset="0"/>
              </a:rPr>
              <a:t>Rule 37 (3)- Why interest if ITC not utilized.  </a:t>
            </a:r>
            <a:endParaRPr lang="en-IN" sz="2800" b="1" u="sng"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PAYMENT TO SUPPLIER THROUGH BOOK ADJUSTMENT:  </a:t>
            </a:r>
          </a:p>
          <a:p>
            <a:pPr marL="0" indent="0" algn="just">
              <a:buNone/>
            </a:pPr>
            <a:r>
              <a:rPr lang="en-US" sz="2800" dirty="0">
                <a:latin typeface="Bodoni MT" pitchFamily="18" charset="0"/>
                <a:cs typeface="Calibri" panose="020F0502020204030204" pitchFamily="34" charset="0"/>
              </a:rPr>
              <a:t> Payment can be made through book adjustment or setting off debts.  ITC cannot be denied.  </a:t>
            </a:r>
            <a:r>
              <a:rPr lang="en-US" sz="2800" dirty="0" err="1">
                <a:latin typeface="Bodoni MT" pitchFamily="18" charset="0"/>
                <a:cs typeface="Calibri" panose="020F0502020204030204" pitchFamily="34" charset="0"/>
              </a:rPr>
              <a:t>Senco</a:t>
            </a:r>
            <a:r>
              <a:rPr lang="en-US" sz="2800" dirty="0">
                <a:latin typeface="Bodoni MT" pitchFamily="18" charset="0"/>
                <a:cs typeface="Calibri" panose="020F0502020204030204" pitchFamily="34" charset="0"/>
              </a:rPr>
              <a:t> Gold Ltd   AA 2019(10) Taxmann.com 143 AAA West Bengal.</a:t>
            </a:r>
            <a:endParaRPr lang="en-IN" sz="2800" dirty="0">
              <a:latin typeface="Bodoni MT" pitchFamily="18" charset="0"/>
              <a:cs typeface="Calibri" panose="020F0502020204030204" pitchFamily="34" charset="0"/>
            </a:endParaRPr>
          </a:p>
          <a:p>
            <a:pPr marL="0" indent="0" algn="just">
              <a:buNone/>
            </a:pPr>
            <a:endParaRPr lang="en-IN" sz="24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312808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E3C041-ED19-4A8C-A573-21C1C3D0E5B2}"/>
              </a:ext>
            </a:extLst>
          </p:cNvPr>
          <p:cNvSpPr>
            <a:spLocks noGrp="1"/>
          </p:cNvSpPr>
          <p:nvPr>
            <p:ph idx="1"/>
          </p:nvPr>
        </p:nvSpPr>
        <p:spPr>
          <a:xfrm>
            <a:off x="1476513" y="1670878"/>
            <a:ext cx="9291499" cy="4585252"/>
          </a:xfrm>
        </p:spPr>
        <p:txBody>
          <a:bodyPr/>
          <a:lstStyle/>
          <a:p>
            <a:pPr marL="0" indent="0" algn="just">
              <a:buNone/>
            </a:pPr>
            <a:r>
              <a:rPr lang="en-US" sz="2800" dirty="0">
                <a:latin typeface="Bodoni MT" pitchFamily="18" charset="0"/>
                <a:cs typeface="Calibri" panose="020F0502020204030204" pitchFamily="34" charset="0"/>
              </a:rPr>
              <a:t>The Delhi High Court Arise India Limited (MANU/DE/3361/2017 wherein the validity of Section 9[2][g] of the Delhi Value Added Tax Act, 2004.  The High Court rejected the contention of Department.  On appeal, Supreme Court has declined to entertain appeal and disposed off, with observations, in case of collusion between buyer and seller, the </a:t>
            </a:r>
            <a:r>
              <a:rPr lang="en-US" sz="2800" dirty="0" err="1">
                <a:latin typeface="Bodoni MT" pitchFamily="18" charset="0"/>
                <a:cs typeface="Calibri" panose="020F0502020204030204" pitchFamily="34" charset="0"/>
              </a:rPr>
              <a:t>Deptt</a:t>
            </a:r>
            <a:r>
              <a:rPr lang="en-US" sz="2800" dirty="0">
                <a:latin typeface="Bodoni MT" pitchFamily="18" charset="0"/>
                <a:cs typeface="Calibri" panose="020F0502020204030204" pitchFamily="34" charset="0"/>
              </a:rPr>
              <a:t> may approach Delhi High Court.</a:t>
            </a:r>
            <a:endParaRPr lang="en-IN" sz="2800" dirty="0">
              <a:latin typeface="Bodoni MT" pitchFamily="18" charset="0"/>
              <a:cs typeface="Calibri" panose="020F0502020204030204" pitchFamily="34" charset="0"/>
            </a:endParaRPr>
          </a:p>
          <a:p>
            <a:pPr marL="0" indent="0" algn="just">
              <a:buNone/>
            </a:pPr>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283990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1A0E31-712D-4600-827B-335D8603B436}"/>
              </a:ext>
            </a:extLst>
          </p:cNvPr>
          <p:cNvSpPr>
            <a:spLocks noGrp="1"/>
          </p:cNvSpPr>
          <p:nvPr>
            <p:ph idx="1"/>
          </p:nvPr>
        </p:nvSpPr>
        <p:spPr>
          <a:xfrm>
            <a:off x="1113183" y="1305891"/>
            <a:ext cx="9477029" cy="4717774"/>
          </a:xfrm>
        </p:spPr>
        <p:txBody>
          <a:bodyPr/>
          <a:lstStyle/>
          <a:p>
            <a:pPr algn="just"/>
            <a:r>
              <a:rPr lang="en-US" sz="2800" dirty="0">
                <a:latin typeface="Bodoni MT" pitchFamily="18" charset="0"/>
                <a:cs typeface="Calibri" panose="020F0502020204030204" pitchFamily="34" charset="0"/>
              </a:rPr>
              <a:t>The DB Karnataka High Court Onyx Designs vs. CCE : MANU/KA/3893/2019</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ITC cannot be denied to purchaser dealer if the purchaser dealer establishes while purchasing goods, he has paid the amount of tax to the selling dealer. Action to be taken against Selling Dealer by Dept.</a:t>
            </a:r>
            <a:endParaRPr lang="en-IN" sz="2800" dirty="0">
              <a:latin typeface="Bodoni MT" pitchFamily="18" charset="0"/>
              <a:cs typeface="Calibri" panose="020F0502020204030204" pitchFamily="34" charset="0"/>
            </a:endParaRPr>
          </a:p>
          <a:p>
            <a:pPr marL="0" indent="0" algn="just">
              <a:buNone/>
            </a:pPr>
            <a:r>
              <a:rPr lang="en-IN" sz="2800" dirty="0">
                <a:latin typeface="Bodoni MT" pitchFamily="18" charset="0"/>
                <a:cs typeface="Calibri" panose="020F0502020204030204" pitchFamily="34" charset="0"/>
              </a:rPr>
              <a:t>	</a:t>
            </a:r>
            <a:r>
              <a:rPr lang="en-US" sz="2800" dirty="0">
                <a:latin typeface="Bodoni MT" pitchFamily="18" charset="0"/>
                <a:cs typeface="Calibri" panose="020F0502020204030204" pitchFamily="34" charset="0"/>
              </a:rPr>
              <a:t>The case of </a:t>
            </a:r>
            <a:r>
              <a:rPr lang="en-US" sz="2800" b="1" u="sng" dirty="0" err="1">
                <a:latin typeface="Bodoni MT" pitchFamily="18" charset="0"/>
                <a:cs typeface="Calibri" panose="020F0502020204030204" pitchFamily="34" charset="0"/>
              </a:rPr>
              <a:t>Swyam</a:t>
            </a:r>
            <a:r>
              <a:rPr lang="en-US" sz="2800" b="1" u="sng" dirty="0">
                <a:latin typeface="Bodoni MT" pitchFamily="18" charset="0"/>
                <a:cs typeface="Calibri" panose="020F0502020204030204" pitchFamily="34" charset="0"/>
              </a:rPr>
              <a:t> Software Limited </a:t>
            </a:r>
            <a:r>
              <a:rPr lang="en-US" sz="2800" dirty="0">
                <a:latin typeface="Bodoni MT" pitchFamily="18" charset="0"/>
                <a:cs typeface="Calibri" panose="020F0502020204030204" pitchFamily="34" charset="0"/>
              </a:rPr>
              <a:t>– Commissioner 	(Appeal) CST, IP Estate, decided in 	the month of Feb 	2020 allowed the appeal of the appellant – Appeal argued 	by me.</a:t>
            </a:r>
            <a:endParaRPr lang="en-IN" sz="2800" dirty="0">
              <a:latin typeface="Bodoni MT" pitchFamily="18" charset="0"/>
              <a:cs typeface="Calibri" panose="020F0502020204030204" pitchFamily="34" charset="0"/>
            </a:endParaRPr>
          </a:p>
          <a:p>
            <a:pPr marL="0" indent="0" algn="just">
              <a:buNone/>
            </a:pPr>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216661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27100"/>
            <a:ext cx="8915400" cy="4984122"/>
          </a:xfrm>
        </p:spPr>
        <p:txBody>
          <a:bodyPr>
            <a:noAutofit/>
          </a:bodyPr>
          <a:lstStyle/>
          <a:p>
            <a:pPr algn="just"/>
            <a:r>
              <a:rPr lang="en-US" sz="2800" dirty="0">
                <a:latin typeface="Bodoni MT" pitchFamily="18" charset="0"/>
              </a:rPr>
              <a:t>The SC in </a:t>
            </a:r>
            <a:r>
              <a:rPr lang="en-US" sz="2800" dirty="0" err="1">
                <a:latin typeface="Bodoni MT" pitchFamily="18" charset="0"/>
              </a:rPr>
              <a:t>Pratibha</a:t>
            </a:r>
            <a:r>
              <a:rPr lang="en-US" sz="2800" dirty="0">
                <a:latin typeface="Bodoni MT" pitchFamily="18" charset="0"/>
              </a:rPr>
              <a:t> Processors Vs. UOI  1996(88) ELT 12 SC, held:-</a:t>
            </a:r>
          </a:p>
          <a:p>
            <a:pPr algn="just"/>
            <a:r>
              <a:rPr lang="en-US" sz="2800" dirty="0">
                <a:latin typeface="Bodoni MT" pitchFamily="18" charset="0"/>
              </a:rPr>
              <a:t>Interest is compensatory in character and is imposed on an </a:t>
            </a:r>
            <a:r>
              <a:rPr lang="en-US" sz="2800" dirty="0" err="1">
                <a:latin typeface="Bodoni MT" pitchFamily="18" charset="0"/>
              </a:rPr>
              <a:t>Assessee</a:t>
            </a:r>
            <a:r>
              <a:rPr lang="en-US" sz="2800" dirty="0">
                <a:latin typeface="Bodoni MT" pitchFamily="18" charset="0"/>
              </a:rPr>
              <a:t> who has withheld payment of any tax as and when it is due and payable. The levy of interest is geared to actual amount of tax withheld and the extent of the delay in paying the tax on the due date. Essentially, it is compensatory and different from penalty - which is penal in character.</a:t>
            </a:r>
          </a:p>
          <a:p>
            <a:pPr algn="just"/>
            <a:r>
              <a:rPr lang="en-US" sz="2800" dirty="0">
                <a:latin typeface="Bodoni MT" pitchFamily="18"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0500" y="635000"/>
            <a:ext cx="10375900" cy="5918200"/>
          </a:xfrm>
        </p:spPr>
        <p:txBody>
          <a:bodyPr>
            <a:noAutofit/>
          </a:bodyPr>
          <a:lstStyle/>
          <a:p>
            <a:pPr algn="just"/>
            <a:r>
              <a:rPr lang="en-US" sz="2800" dirty="0">
                <a:latin typeface="Bodoni MT" pitchFamily="18" charset="0"/>
              </a:rPr>
              <a:t>The DB Karnataka High Court in CCE Vs. Bill Forge Pvt. Ltd.  MANU/KA/1284/2011 (INDSWIFT MANU/SC/0140/2011)</a:t>
            </a:r>
          </a:p>
          <a:p>
            <a:pPr algn="just"/>
            <a:r>
              <a:rPr lang="en-US" sz="2800" dirty="0">
                <a:latin typeface="Bodoni MT" pitchFamily="18" charset="0"/>
              </a:rPr>
              <a:t>Credit of excise duty in the register maintained for the said purpose is only a book entry. It might be utilized later for payment of excise duty on the excisable product. One is entitled to use credit at any time thereafter when making payment of excise duty on the excisable product. It matures when the excisable product is received from the factory and the stage for payment of excise duty is reached. </a:t>
            </a:r>
            <a:r>
              <a:rPr lang="en-US" sz="2800" b="1" u="sng" dirty="0">
                <a:latin typeface="Bodoni MT" pitchFamily="18" charset="0"/>
              </a:rPr>
              <a:t>Actually, the credit is taken, at the time of the removal of the excisable product</a:t>
            </a:r>
            <a:r>
              <a:rPr lang="en-US" sz="2800" dirty="0">
                <a:latin typeface="Bodoni MT" pitchFamily="18" charset="0"/>
              </a:rPr>
              <a:t>. It is in the nature of a set off or an adjustment. Therefore interest is payable from that date as, by such entry, the Revenue is not put to any loss at all.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3700" y="0"/>
            <a:ext cx="10248900" cy="7670800"/>
          </a:xfrm>
        </p:spPr>
        <p:txBody>
          <a:bodyPr>
            <a:noAutofit/>
          </a:bodyPr>
          <a:lstStyle/>
          <a:p>
            <a:pPr algn="just"/>
            <a:r>
              <a:rPr lang="en-US" sz="2800" dirty="0">
                <a:latin typeface="Bodoni MT" pitchFamily="18" charset="0"/>
              </a:rPr>
              <a:t>. When once the wrong entry was pointed out, being convinced, the </a:t>
            </a:r>
            <a:r>
              <a:rPr lang="en-US" sz="2800" dirty="0" err="1">
                <a:latin typeface="Bodoni MT" pitchFamily="18" charset="0"/>
              </a:rPr>
              <a:t>Assessee</a:t>
            </a:r>
            <a:r>
              <a:rPr lang="en-US" sz="2800" dirty="0">
                <a:latin typeface="Bodoni MT" pitchFamily="18" charset="0"/>
              </a:rPr>
              <a:t> has promptly reversed the entry. In other words, he did not take the advantage of wrong entry. He did not </a:t>
            </a:r>
            <a:r>
              <a:rPr lang="en-US" sz="2800" b="1" u="sng" dirty="0">
                <a:latin typeface="Bodoni MT" pitchFamily="18" charset="0"/>
              </a:rPr>
              <a:t>take the </a:t>
            </a:r>
            <a:r>
              <a:rPr lang="en-US" sz="2800" b="1" u="sng" dirty="0" err="1">
                <a:latin typeface="Bodoni MT" pitchFamily="18" charset="0"/>
              </a:rPr>
              <a:t>Cenvat</a:t>
            </a:r>
            <a:r>
              <a:rPr lang="en-US" sz="2800" b="1" u="sng" dirty="0">
                <a:latin typeface="Bodoni MT" pitchFamily="18" charset="0"/>
              </a:rPr>
              <a:t> credit or utilized </a:t>
            </a:r>
            <a:r>
              <a:rPr lang="en-US" sz="2800" dirty="0">
                <a:latin typeface="Bodoni MT" pitchFamily="18" charset="0"/>
              </a:rPr>
              <a:t>the </a:t>
            </a:r>
            <a:r>
              <a:rPr lang="en-US" sz="2800" dirty="0" err="1">
                <a:latin typeface="Bodoni MT" pitchFamily="18" charset="0"/>
              </a:rPr>
              <a:t>Cenvat</a:t>
            </a:r>
            <a:r>
              <a:rPr lang="en-US" sz="2800" dirty="0">
                <a:latin typeface="Bodoni MT" pitchFamily="18" charset="0"/>
              </a:rPr>
              <a:t> Credit. It is in those circumstances the Tribunal was justified in holding that when the </a:t>
            </a:r>
            <a:r>
              <a:rPr lang="en-US" sz="2800" dirty="0" err="1">
                <a:latin typeface="Bodoni MT" pitchFamily="18" charset="0"/>
              </a:rPr>
              <a:t>Assessee</a:t>
            </a:r>
            <a:r>
              <a:rPr lang="en-US" sz="2800" dirty="0">
                <a:latin typeface="Bodoni MT" pitchFamily="18" charset="0"/>
              </a:rPr>
              <a:t> has not taken the benefit of the </a:t>
            </a:r>
            <a:r>
              <a:rPr lang="en-US" sz="2800" dirty="0" err="1">
                <a:latin typeface="Bodoni MT" pitchFamily="18" charset="0"/>
              </a:rPr>
              <a:t>Cenvat</a:t>
            </a:r>
            <a:r>
              <a:rPr lang="en-US" sz="2800" dirty="0">
                <a:latin typeface="Bodoni MT" pitchFamily="18" charset="0"/>
              </a:rPr>
              <a:t> credit, there is no liability to pay interest. Before it can be taken, it had been reversed. </a:t>
            </a:r>
          </a:p>
          <a:p>
            <a:pPr algn="just"/>
            <a:r>
              <a:rPr lang="en-US" sz="2800" dirty="0">
                <a:latin typeface="Bodoni MT" pitchFamily="18" charset="0"/>
              </a:rPr>
              <a:t>The DB Madras HC in CCE Vs. </a:t>
            </a:r>
            <a:r>
              <a:rPr lang="en-US" sz="2800" dirty="0" err="1">
                <a:latin typeface="Bodoni MT" pitchFamily="18" charset="0"/>
              </a:rPr>
              <a:t>Vilax</a:t>
            </a:r>
            <a:r>
              <a:rPr lang="en-US" sz="2800" dirty="0">
                <a:latin typeface="Bodoni MT" pitchFamily="18" charset="0"/>
              </a:rPr>
              <a:t> Industrial </a:t>
            </a:r>
            <a:r>
              <a:rPr lang="en-US" sz="2800" dirty="0" err="1">
                <a:latin typeface="Bodoni MT" pitchFamily="18" charset="0"/>
              </a:rPr>
              <a:t>Fab</a:t>
            </a:r>
            <a:r>
              <a:rPr lang="en-US" sz="2800" dirty="0">
                <a:latin typeface="Bodoni MT" pitchFamily="18" charset="0"/>
              </a:rPr>
              <a:t> MANU/TN/3137/2014. Rule 14 of the </a:t>
            </a:r>
            <a:r>
              <a:rPr lang="en-US" sz="2800" dirty="0" err="1">
                <a:latin typeface="Bodoni MT" pitchFamily="18" charset="0"/>
              </a:rPr>
              <a:t>Cenvat</a:t>
            </a:r>
            <a:r>
              <a:rPr lang="en-US" sz="2800" dirty="0">
                <a:latin typeface="Bodoni MT" pitchFamily="18" charset="0"/>
              </a:rPr>
              <a:t> Credit Rules as been subsequently amended, wherein it has been clearly stated as "taken and </a:t>
            </a:r>
            <a:r>
              <a:rPr lang="en-US" sz="2800" dirty="0" err="1">
                <a:latin typeface="Bodoni MT" pitchFamily="18" charset="0"/>
              </a:rPr>
              <a:t>utilised</a:t>
            </a:r>
            <a:r>
              <a:rPr lang="en-US" sz="2800" dirty="0">
                <a:latin typeface="Bodoni MT" pitchFamily="18" charset="0"/>
              </a:rPr>
              <a:t>". Therefore, it is quite clear that mere taking itself would not compel the </a:t>
            </a:r>
            <a:r>
              <a:rPr lang="en-US" sz="2800" dirty="0" err="1">
                <a:latin typeface="Bodoni MT" pitchFamily="18" charset="0"/>
              </a:rPr>
              <a:t>assessee</a:t>
            </a:r>
            <a:r>
              <a:rPr lang="en-US" sz="2800" dirty="0">
                <a:latin typeface="Bodoni MT" pitchFamily="18" charset="0"/>
              </a:rPr>
              <a:t> to pay interest as well as penalty.</a:t>
            </a:r>
          </a:p>
          <a:p>
            <a:endParaRPr lang="en-US" sz="2800" dirty="0">
              <a:latin typeface="Bodoni MT" pitchFamily="18" charset="0"/>
            </a:endParaRPr>
          </a:p>
          <a:p>
            <a:pPr>
              <a:buNone/>
            </a:pPr>
            <a:endParaRPr lang="en-US" sz="2800" dirty="0">
              <a:latin typeface="Bodoni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0500"/>
            <a:ext cx="12192000" cy="6124754"/>
          </a:xfrm>
          <a:prstGeom prst="rect">
            <a:avLst/>
          </a:prstGeom>
          <a:noFill/>
        </p:spPr>
        <p:txBody>
          <a:bodyPr wrap="square" rtlCol="0">
            <a:spAutoFit/>
          </a:bodyPr>
          <a:lstStyle/>
          <a:p>
            <a:pPr algn="ctr"/>
            <a:r>
              <a:rPr lang="en-US" sz="2800" b="1" u="sng" dirty="0">
                <a:solidFill>
                  <a:srgbClr val="4E3B30"/>
                </a:solidFill>
                <a:latin typeface="Bodoni MT" pitchFamily="18" charset="0"/>
                <a:cs typeface="Calibri" pitchFamily="34" charset="0"/>
              </a:rPr>
              <a:t>PPT ON INPUT TAX CREDIT</a:t>
            </a:r>
            <a:endParaRPr lang="en-US" sz="1400" b="1" dirty="0">
              <a:solidFill>
                <a:srgbClr val="4E3B30"/>
              </a:solidFill>
              <a:latin typeface="Bodoni MT" pitchFamily="18" charset="0"/>
              <a:cs typeface="Calibri" pitchFamily="34" charset="0"/>
            </a:endParaRPr>
          </a:p>
          <a:p>
            <a:pPr algn="ctr"/>
            <a:r>
              <a:rPr lang="en-US" sz="2800" b="1" dirty="0">
                <a:solidFill>
                  <a:srgbClr val="4E3B30"/>
                </a:solidFill>
                <a:latin typeface="Bodoni MT" pitchFamily="18" charset="0"/>
                <a:cs typeface="Calibri" pitchFamily="34" charset="0"/>
              </a:rPr>
              <a:t>By </a:t>
            </a:r>
            <a:r>
              <a:rPr lang="en-US" sz="2800" b="1" dirty="0" err="1">
                <a:solidFill>
                  <a:srgbClr val="4E3B30"/>
                </a:solidFill>
                <a:latin typeface="Bodoni MT" pitchFamily="18" charset="0"/>
                <a:cs typeface="Calibri" pitchFamily="34" charset="0"/>
              </a:rPr>
              <a:t>Pradeep</a:t>
            </a:r>
            <a:r>
              <a:rPr lang="en-US" sz="2800" b="1" dirty="0">
                <a:solidFill>
                  <a:srgbClr val="4E3B30"/>
                </a:solidFill>
                <a:latin typeface="Bodoni MT" pitchFamily="18" charset="0"/>
                <a:cs typeface="Calibri" pitchFamily="34" charset="0"/>
              </a:rPr>
              <a:t> K </a:t>
            </a:r>
            <a:r>
              <a:rPr lang="en-US" sz="2800" b="1" dirty="0" err="1">
                <a:solidFill>
                  <a:srgbClr val="4E3B30"/>
                </a:solidFill>
                <a:latin typeface="Bodoni MT" pitchFamily="18" charset="0"/>
                <a:cs typeface="Calibri" pitchFamily="34" charset="0"/>
              </a:rPr>
              <a:t>Mittal</a:t>
            </a:r>
            <a:br>
              <a:rPr lang="en-US" sz="2800" b="1" dirty="0">
                <a:solidFill>
                  <a:srgbClr val="4E3B30"/>
                </a:solidFill>
                <a:latin typeface="Bodoni MT" pitchFamily="18" charset="0"/>
                <a:cs typeface="Calibri" pitchFamily="34" charset="0"/>
              </a:rPr>
            </a:br>
            <a:r>
              <a:rPr lang="en-US" sz="2800" b="1" dirty="0">
                <a:solidFill>
                  <a:srgbClr val="4E3B30"/>
                </a:solidFill>
                <a:latin typeface="Bodoni MT" pitchFamily="18" charset="0"/>
                <a:cs typeface="Calibri" pitchFamily="34" charset="0"/>
              </a:rPr>
              <a:t>B. Com, LLB, FCS</a:t>
            </a:r>
            <a:br>
              <a:rPr lang="en-US" sz="2800" b="1" dirty="0">
                <a:solidFill>
                  <a:srgbClr val="4E3B30"/>
                </a:solidFill>
                <a:latin typeface="Bodoni MT" pitchFamily="18" charset="0"/>
                <a:cs typeface="Calibri" pitchFamily="34" charset="0"/>
              </a:rPr>
            </a:br>
            <a:r>
              <a:rPr lang="en-US" sz="2800" b="1" dirty="0">
                <a:solidFill>
                  <a:srgbClr val="4E3B30"/>
                </a:solidFill>
                <a:latin typeface="Bodoni MT" pitchFamily="18" charset="0"/>
                <a:cs typeface="Calibri" pitchFamily="34" charset="0"/>
              </a:rPr>
              <a:t>ADVOCATE</a:t>
            </a:r>
          </a:p>
          <a:p>
            <a:pPr algn="ctr"/>
            <a:r>
              <a:rPr lang="en-US" sz="2800" b="1" dirty="0">
                <a:solidFill>
                  <a:srgbClr val="4E3B30"/>
                </a:solidFill>
                <a:latin typeface="Bodoni MT" pitchFamily="18" charset="0"/>
                <a:cs typeface="Calibri" pitchFamily="34" charset="0"/>
              </a:rPr>
              <a:t>DELHI HIGH COURT</a:t>
            </a:r>
            <a:br>
              <a:rPr lang="en-US" sz="2800" b="1" dirty="0">
                <a:solidFill>
                  <a:srgbClr val="4E3B30"/>
                </a:solidFill>
                <a:latin typeface="Bodoni MT" pitchFamily="18" charset="0"/>
                <a:cs typeface="Calibri" pitchFamily="34" charset="0"/>
              </a:rPr>
            </a:br>
            <a:br>
              <a:rPr lang="en-US" sz="2800" b="1" dirty="0">
                <a:solidFill>
                  <a:srgbClr val="4E3B30"/>
                </a:solidFill>
                <a:latin typeface="Bodoni MT" pitchFamily="18" charset="0"/>
                <a:cs typeface="Calibri" pitchFamily="34" charset="0"/>
              </a:rPr>
            </a:br>
            <a:r>
              <a:rPr lang="en-US" sz="2800" b="1" dirty="0">
                <a:solidFill>
                  <a:srgbClr val="4E3B30"/>
                </a:solidFill>
                <a:latin typeface="Bodoni MT" pitchFamily="18" charset="0"/>
                <a:cs typeface="Calibri" pitchFamily="34" charset="0"/>
              </a:rPr>
              <a:t>PAST CENTRAL COUNCIL MEMBER OF</a:t>
            </a:r>
          </a:p>
          <a:p>
            <a:pPr algn="ctr"/>
            <a:r>
              <a:rPr lang="en-US" sz="2800" b="1" u="sng" dirty="0">
                <a:solidFill>
                  <a:srgbClr val="4E3B30"/>
                </a:solidFill>
                <a:latin typeface="Bodoni MT" pitchFamily="18" charset="0"/>
                <a:cs typeface="Calibri" pitchFamily="34" charset="0"/>
              </a:rPr>
              <a:t>THE INSTITUTE OF COMPANY SECRETARIES OF INDIA</a:t>
            </a:r>
            <a:r>
              <a:rPr lang="en-US" sz="2800" b="1" dirty="0">
                <a:solidFill>
                  <a:srgbClr val="4E3B30"/>
                </a:solidFill>
                <a:latin typeface="Bodoni MT" pitchFamily="18" charset="0"/>
                <a:cs typeface="Calibri" pitchFamily="34" charset="0"/>
              </a:rPr>
              <a:t>.</a:t>
            </a:r>
            <a:br>
              <a:rPr lang="en-US" sz="2800" b="1" dirty="0">
                <a:solidFill>
                  <a:srgbClr val="4E3B30"/>
                </a:solidFill>
                <a:latin typeface="Bodoni MT" pitchFamily="18" charset="0"/>
                <a:cs typeface="Calibri" pitchFamily="34" charset="0"/>
              </a:rPr>
            </a:br>
            <a:br>
              <a:rPr lang="en-US" sz="2800" b="1" dirty="0">
                <a:solidFill>
                  <a:srgbClr val="4E3B30"/>
                </a:solidFill>
                <a:latin typeface="Bodoni MT" pitchFamily="18" charset="0"/>
                <a:cs typeface="Calibri" pitchFamily="34" charset="0"/>
              </a:rPr>
            </a:br>
            <a:r>
              <a:rPr lang="en-US" sz="2800" b="1" u="sng" dirty="0">
                <a:solidFill>
                  <a:srgbClr val="4E3B30"/>
                </a:solidFill>
                <a:latin typeface="Bodoni MT" pitchFamily="18" charset="0"/>
                <a:cs typeface="Calibri" pitchFamily="34" charset="0"/>
              </a:rPr>
              <a:t>PKMG LAW CHAMBERS</a:t>
            </a:r>
            <a:br>
              <a:rPr lang="en-US" sz="2800" b="1" dirty="0">
                <a:solidFill>
                  <a:srgbClr val="4E3B30"/>
                </a:solidFill>
                <a:latin typeface="Bodoni MT" pitchFamily="18" charset="0"/>
                <a:cs typeface="Calibri" pitchFamily="34" charset="0"/>
              </a:rPr>
            </a:br>
            <a:r>
              <a:rPr lang="en-US" sz="2800" b="1" dirty="0">
                <a:solidFill>
                  <a:srgbClr val="4E3B30"/>
                </a:solidFill>
                <a:latin typeface="Bodoni MT" pitchFamily="18" charset="0"/>
                <a:cs typeface="Calibri" pitchFamily="34" charset="0"/>
              </a:rPr>
              <a:t>Mobile: 9811044365, 7678694882</a:t>
            </a:r>
          </a:p>
          <a:p>
            <a:pPr algn="ctr"/>
            <a:r>
              <a:rPr lang="en-US" sz="2800" b="1" dirty="0">
                <a:solidFill>
                  <a:srgbClr val="4E3B30"/>
                </a:solidFill>
                <a:latin typeface="Bodoni MT" pitchFamily="18" charset="0"/>
                <a:cs typeface="Calibri" pitchFamily="34" charset="0"/>
              </a:rPr>
              <a:t>E-mail: </a:t>
            </a:r>
            <a:r>
              <a:rPr lang="en-US" sz="2800" b="1" dirty="0">
                <a:solidFill>
                  <a:srgbClr val="4E3B30"/>
                </a:solidFill>
                <a:latin typeface="Bodoni MT" pitchFamily="18" charset="0"/>
                <a:cs typeface="Calibri" pitchFamily="34" charset="0"/>
                <a:hlinkClick r:id="rId2"/>
              </a:rPr>
              <a:t>pkmittal171@gmail.com</a:t>
            </a:r>
            <a:endParaRPr lang="en-US" sz="2800" b="1" dirty="0">
              <a:solidFill>
                <a:srgbClr val="4E3B30"/>
              </a:solidFill>
              <a:latin typeface="Bodoni MT" pitchFamily="18" charset="0"/>
              <a:cs typeface="Calibri" pitchFamily="34" charset="0"/>
            </a:endParaRPr>
          </a:p>
          <a:p>
            <a:pPr algn="ctr"/>
            <a:r>
              <a:rPr lang="en-US" sz="2800" b="1" dirty="0">
                <a:solidFill>
                  <a:srgbClr val="4E3B30"/>
                </a:solidFill>
                <a:latin typeface="Bodoni MT" pitchFamily="18" charset="0"/>
                <a:cs typeface="Calibri" pitchFamily="34" charset="0"/>
              </a:rPr>
              <a:t>Website: www.pkmgcorporatelaws.com</a:t>
            </a:r>
          </a:p>
          <a:p>
            <a:pPr algn="ctr"/>
            <a:r>
              <a:rPr lang="en-US" sz="2800" b="1" dirty="0">
                <a:solidFill>
                  <a:srgbClr val="4E3B30"/>
                </a:solidFill>
                <a:latin typeface="Bodoni MT" pitchFamily="18" charset="0"/>
                <a:cs typeface="Calibri" pitchFamily="34" charset="0"/>
              </a:rPr>
              <a:t>Date of presentation</a:t>
            </a:r>
            <a:r>
              <a:rPr lang="en-US" sz="2800" b="1">
                <a:solidFill>
                  <a:srgbClr val="4E3B30"/>
                </a:solidFill>
                <a:latin typeface="Bodoni MT" pitchFamily="18" charset="0"/>
                <a:cs typeface="Calibri" pitchFamily="34" charset="0"/>
              </a:rPr>
              <a:t>: 27/06/2020</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10299700" cy="6413500"/>
          </a:xfrm>
        </p:spPr>
        <p:txBody>
          <a:bodyPr>
            <a:normAutofit fontScale="25000" lnSpcReduction="20000"/>
          </a:bodyPr>
          <a:lstStyle/>
          <a:p>
            <a:pPr algn="just"/>
            <a:endParaRPr lang="en-US" sz="11200" dirty="0">
              <a:latin typeface="Bodoni MT" pitchFamily="18" charset="0"/>
            </a:endParaRPr>
          </a:p>
          <a:p>
            <a:pPr algn="just"/>
            <a:r>
              <a:rPr lang="en-US" sz="11200" dirty="0">
                <a:latin typeface="Bodoni MT" pitchFamily="18" charset="0"/>
              </a:rPr>
              <a:t>The DB of Karnataka High Court CCE Vs. </a:t>
            </a:r>
            <a:r>
              <a:rPr lang="en-US" sz="11200" dirty="0" err="1">
                <a:latin typeface="Bodoni MT" pitchFamily="18" charset="0"/>
              </a:rPr>
              <a:t>Vilax</a:t>
            </a:r>
            <a:r>
              <a:rPr lang="en-US" sz="11200" dirty="0">
                <a:latin typeface="Bodoni MT" pitchFamily="18" charset="0"/>
              </a:rPr>
              <a:t> Industrial Fabrics : MANU/KA/2443/2018, observed:-</a:t>
            </a:r>
          </a:p>
          <a:p>
            <a:pPr algn="just"/>
            <a:r>
              <a:rPr lang="en-US" sz="11200" dirty="0">
                <a:latin typeface="Bodoni MT" pitchFamily="18" charset="0"/>
              </a:rPr>
              <a:t>Rule 14 of the CENVAT Credit Rules, 2004 reads as under:</a:t>
            </a:r>
          </a:p>
          <a:p>
            <a:pPr algn="just"/>
            <a:r>
              <a:rPr lang="en-US" sz="11200" dirty="0">
                <a:latin typeface="Bodoni MT" pitchFamily="18" charset="0"/>
              </a:rPr>
              <a:t>---------------------------------------------------------------</a:t>
            </a:r>
          </a:p>
          <a:p>
            <a:pPr algn="just"/>
            <a:r>
              <a:rPr lang="en-US" sz="11200" dirty="0">
                <a:latin typeface="Bodoni MT" pitchFamily="18" charset="0"/>
              </a:rPr>
              <a:t>Rule 14. -Where the CENVAT credit has been taken or utilized wrongly or has been erroneously refunded, the same along with interest shall be recovered from the manufacture or the provider of the output service.</a:t>
            </a:r>
          </a:p>
          <a:p>
            <a:pPr algn="just"/>
            <a:r>
              <a:rPr lang="en-US" sz="11200" dirty="0">
                <a:latin typeface="Bodoni MT" pitchFamily="18" charset="0"/>
              </a:rPr>
              <a:t>-------------------------------------------------------------</a:t>
            </a:r>
          </a:p>
          <a:p>
            <a:pPr algn="just"/>
            <a:r>
              <a:rPr lang="en-US" sz="11200" dirty="0">
                <a:latin typeface="Bodoni MT" pitchFamily="18" charset="0"/>
              </a:rPr>
              <a:t>The imposition of penalty and interest in the present case has been set aside by Tribunal essentially on the ground that soon upon the mistake being pointed out by the Officer of the Department, the </a:t>
            </a:r>
            <a:r>
              <a:rPr lang="en-US" sz="11200" dirty="0" err="1">
                <a:latin typeface="Bodoni MT" pitchFamily="18" charset="0"/>
              </a:rPr>
              <a:t>Assessee</a:t>
            </a:r>
            <a:r>
              <a:rPr lang="en-US" sz="11200" dirty="0">
                <a:latin typeface="Bodoni MT" pitchFamily="18" charset="0"/>
              </a:rPr>
              <a:t> immediately reversed the </a:t>
            </a:r>
            <a:r>
              <a:rPr lang="en-US" sz="11200" dirty="0" err="1">
                <a:latin typeface="Bodoni MT" pitchFamily="18" charset="0"/>
              </a:rPr>
              <a:t>Cenvat</a:t>
            </a:r>
            <a:r>
              <a:rPr lang="en-US" sz="11200" dirty="0">
                <a:latin typeface="Bodoni MT" pitchFamily="18" charset="0"/>
              </a:rPr>
              <a:t> Credit wrongly availed.</a:t>
            </a:r>
          </a:p>
          <a:p>
            <a:pPr algn="just"/>
            <a:r>
              <a:rPr lang="en-US" sz="11200" dirty="0">
                <a:latin typeface="Bodoni MT" pitchFamily="18" charset="0"/>
              </a:rPr>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FC2E0-C69C-471A-A96A-A5183E1E2BDE}"/>
              </a:ext>
            </a:extLst>
          </p:cNvPr>
          <p:cNvSpPr>
            <a:spLocks noGrp="1"/>
          </p:cNvSpPr>
          <p:nvPr>
            <p:ph type="title"/>
          </p:nvPr>
        </p:nvSpPr>
        <p:spPr>
          <a:xfrm>
            <a:off x="1553834" y="676065"/>
            <a:ext cx="8911687" cy="1280890"/>
          </a:xfrm>
        </p:spPr>
        <p:txBody>
          <a:bodyPr>
            <a:normAutofit fontScale="90000"/>
          </a:bodyPr>
          <a:lstStyle/>
          <a:p>
            <a:pPr algn="ctr"/>
            <a:r>
              <a:rPr lang="en-US" b="1" u="sng" dirty="0"/>
              <a:t>ENTIRE ITC AVAILABLE EVEN IF PART OF INPUT GOES IN WASTE.</a:t>
            </a:r>
            <a:br>
              <a:rPr lang="en-IN" dirty="0"/>
            </a:br>
            <a:endParaRPr lang="en-IN" dirty="0"/>
          </a:p>
        </p:txBody>
      </p:sp>
      <p:sp>
        <p:nvSpPr>
          <p:cNvPr id="3" name="Content Placeholder 2">
            <a:extLst>
              <a:ext uri="{FF2B5EF4-FFF2-40B4-BE49-F238E27FC236}">
                <a16:creationId xmlns:a16="http://schemas.microsoft.com/office/drawing/2014/main" id="{9BF4BD07-B63D-4B3A-BA7C-4B5C5FCD81F2}"/>
              </a:ext>
            </a:extLst>
          </p:cNvPr>
          <p:cNvSpPr>
            <a:spLocks noGrp="1"/>
          </p:cNvSpPr>
          <p:nvPr>
            <p:ph idx="1"/>
          </p:nvPr>
        </p:nvSpPr>
        <p:spPr>
          <a:xfrm>
            <a:off x="800100" y="1841500"/>
            <a:ext cx="10325100" cy="4826000"/>
          </a:xfrm>
        </p:spPr>
        <p:txBody>
          <a:bodyPr>
            <a:normAutofit fontScale="92500" lnSpcReduction="20000"/>
          </a:bodyPr>
          <a:lstStyle/>
          <a:p>
            <a:pPr algn="just"/>
            <a:r>
              <a:rPr lang="en-US" sz="2800" dirty="0">
                <a:latin typeface="Bodoni MT" pitchFamily="18" charset="0"/>
                <a:cs typeface="Calibri" panose="020F0502020204030204" pitchFamily="34" charset="0"/>
              </a:rPr>
              <a:t>ITC on entire input is available, even if part of input goes in by-product or waste like sludge which is not taxable.  Principal of proportionate apportionment is not applicable.  The party is entitled to full ITC. Ruchi Soya Industries  Vs. State of MP 2014(70)  VST 40 MP.</a:t>
            </a:r>
            <a:endParaRPr lang="en-IN" sz="2800" dirty="0">
              <a:latin typeface="Bodoni MT" pitchFamily="18" charset="0"/>
              <a:cs typeface="Calibri" panose="020F0502020204030204" pitchFamily="34" charset="0"/>
            </a:endParaRPr>
          </a:p>
          <a:p>
            <a:pPr algn="just"/>
            <a:r>
              <a:rPr lang="en-IN" sz="2800" dirty="0">
                <a:latin typeface="Bodoni MT" pitchFamily="18" charset="0"/>
                <a:cs typeface="Calibri" panose="020F0502020204030204" pitchFamily="34" charset="0"/>
              </a:rPr>
              <a:t>There is no time limit specified in Section 16,18 or 49 about utilization of ITC.  Time restriction is only for </a:t>
            </a:r>
            <a:r>
              <a:rPr lang="en-IN" sz="2800" dirty="0" err="1">
                <a:latin typeface="Bodoni MT" pitchFamily="18" charset="0"/>
                <a:cs typeface="Calibri" panose="020F0502020204030204" pitchFamily="34" charset="0"/>
              </a:rPr>
              <a:t>availment</a:t>
            </a:r>
            <a:r>
              <a:rPr lang="en-IN" sz="2800" dirty="0">
                <a:latin typeface="Bodoni MT" pitchFamily="18" charset="0"/>
                <a:cs typeface="Calibri" panose="020F0502020204030204" pitchFamily="34" charset="0"/>
              </a:rPr>
              <a:t>/taking. </a:t>
            </a:r>
          </a:p>
          <a:p>
            <a:pPr algn="just"/>
            <a:r>
              <a:rPr lang="en-IN" sz="2800" b="1" u="sng" dirty="0">
                <a:latin typeface="Bodoni MT" pitchFamily="18" charset="0"/>
                <a:cs typeface="Calibri" panose="020F0502020204030204" pitchFamily="34" charset="0"/>
              </a:rPr>
              <a:t>Section 17(5)(h) goods lost, stolen, destroyed, written off or disposed of by way of gift or free samples; and</a:t>
            </a:r>
          </a:p>
          <a:p>
            <a:pPr algn="just"/>
            <a:r>
              <a:rPr lang="en-US" sz="3000" dirty="0">
                <a:latin typeface="Bodoni MT" pitchFamily="18" charset="0"/>
              </a:rPr>
              <a:t>The proviso to Section 18(6) provides refractory, bricks, moulds, dies, jigs and fixtures sold as scrap, GST shall be payable on value as per Section 15(1) as “Scrap” means items is not capable for use for the desired purposes.</a:t>
            </a:r>
          </a:p>
          <a:p>
            <a:pPr algn="just"/>
            <a:endParaRPr lang="en-IN" sz="3000" b="1" u="sng"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754835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CD27-DFDD-4B7A-B6CA-400FBFA4CD8A}"/>
              </a:ext>
            </a:extLst>
          </p:cNvPr>
          <p:cNvSpPr>
            <a:spLocks noGrp="1"/>
          </p:cNvSpPr>
          <p:nvPr>
            <p:ph type="title"/>
          </p:nvPr>
        </p:nvSpPr>
        <p:spPr>
          <a:xfrm>
            <a:off x="1914053" y="637964"/>
            <a:ext cx="8911687" cy="1280890"/>
          </a:xfrm>
        </p:spPr>
        <p:txBody>
          <a:bodyPr>
            <a:normAutofit fontScale="90000"/>
          </a:bodyPr>
          <a:lstStyle/>
          <a:p>
            <a:pPr algn="ctr"/>
            <a:r>
              <a:rPr lang="en-US" b="1" u="sng" dirty="0">
                <a:latin typeface="Bodoni MT" pitchFamily="18" charset="0"/>
              </a:rPr>
              <a:t>THE FOLLOWING ARE PERSMISSIBLE DESPITE SECTON 17(5)(h)</a:t>
            </a:r>
            <a:br>
              <a:rPr lang="en-IN" dirty="0">
                <a:latin typeface="Bodoni MT" pitchFamily="18" charset="0"/>
              </a:rPr>
            </a:br>
            <a:endParaRPr lang="en-IN" dirty="0">
              <a:latin typeface="Bodoni MT" pitchFamily="18" charset="0"/>
            </a:endParaRPr>
          </a:p>
        </p:txBody>
      </p:sp>
      <p:sp>
        <p:nvSpPr>
          <p:cNvPr id="3" name="Content Placeholder 2">
            <a:extLst>
              <a:ext uri="{FF2B5EF4-FFF2-40B4-BE49-F238E27FC236}">
                <a16:creationId xmlns:a16="http://schemas.microsoft.com/office/drawing/2014/main" id="{3C632A8A-83DE-4EE2-A47A-C3DFB928B347}"/>
              </a:ext>
            </a:extLst>
          </p:cNvPr>
          <p:cNvSpPr>
            <a:spLocks noGrp="1"/>
          </p:cNvSpPr>
          <p:nvPr>
            <p:ph idx="1"/>
          </p:nvPr>
        </p:nvSpPr>
        <p:spPr>
          <a:xfrm>
            <a:off x="584200" y="1739900"/>
            <a:ext cx="10566400" cy="5118100"/>
          </a:xfrm>
        </p:spPr>
        <p:txBody>
          <a:bodyPr>
            <a:noAutofit/>
          </a:bodyPr>
          <a:lstStyle/>
          <a:p>
            <a:pPr algn="just"/>
            <a:r>
              <a:rPr lang="en-US" sz="2800" dirty="0">
                <a:latin typeface="Bodoni MT" pitchFamily="18" charset="0"/>
              </a:rPr>
              <a:t>Credit availed as input but actually held to be capital goods, ITC is allowable. </a:t>
            </a:r>
            <a:r>
              <a:rPr lang="en-US" sz="2800" dirty="0" err="1">
                <a:latin typeface="Bodoni MT" pitchFamily="18" charset="0"/>
              </a:rPr>
              <a:t>Modi</a:t>
            </a:r>
            <a:r>
              <a:rPr lang="en-US" sz="2800" dirty="0">
                <a:latin typeface="Bodoni MT" pitchFamily="18" charset="0"/>
              </a:rPr>
              <a:t> Rubber Ltd  2000(119) ELT 197 (Tri Larger Bench.).</a:t>
            </a:r>
          </a:p>
          <a:p>
            <a:pPr algn="just"/>
            <a:r>
              <a:rPr lang="en-US" sz="2800" b="1" u="sng" dirty="0">
                <a:latin typeface="Bodoni MT" pitchFamily="18" charset="0"/>
                <a:cs typeface="Calibri" panose="020F0502020204030204" pitchFamily="34" charset="0"/>
              </a:rPr>
              <a:t>PROCESS LOSS AND HANDLING LOSS:</a:t>
            </a:r>
            <a:r>
              <a:rPr lang="en-US" sz="2800" dirty="0">
                <a:latin typeface="Bodoni MT" pitchFamily="18" charset="0"/>
                <a:cs typeface="Calibri" panose="020F0502020204030204" pitchFamily="34" charset="0"/>
              </a:rPr>
              <a:t>  There will always some loss during the manufacturing process but the ITC is available on entire inputs which has been put into manufacturing process even if it is not reflected in final products. UOI Vs. Indian </a:t>
            </a:r>
            <a:r>
              <a:rPr lang="en-US" sz="2800" dirty="0" err="1">
                <a:latin typeface="Bodoni MT" pitchFamily="18" charset="0"/>
                <a:cs typeface="Calibri" panose="020F0502020204030204" pitchFamily="34" charset="0"/>
              </a:rPr>
              <a:t>Aluminimum</a:t>
            </a:r>
            <a:r>
              <a:rPr lang="en-US" sz="2800" dirty="0">
                <a:latin typeface="Bodoni MT" pitchFamily="18" charset="0"/>
                <a:cs typeface="Calibri" panose="020F0502020204030204" pitchFamily="34" charset="0"/>
              </a:rPr>
              <a:t> Co Ltd 1995(77) ELT 268 SC.</a:t>
            </a:r>
          </a:p>
          <a:p>
            <a:pPr algn="just"/>
            <a:r>
              <a:rPr lang="en-US" sz="2800" dirty="0">
                <a:latin typeface="Bodoni MT" pitchFamily="18" charset="0"/>
                <a:cs typeface="Calibri" panose="020F0502020204030204" pitchFamily="34" charset="0"/>
              </a:rPr>
              <a:t>ITC cannot be denied for </a:t>
            </a:r>
            <a:r>
              <a:rPr lang="en-US" sz="2800" b="1" u="sng" dirty="0">
                <a:latin typeface="Bodoni MT" pitchFamily="18" charset="0"/>
                <a:cs typeface="Calibri" panose="020F0502020204030204" pitchFamily="34" charset="0"/>
              </a:rPr>
              <a:t>minor defects in documents </a:t>
            </a:r>
            <a:r>
              <a:rPr lang="en-US" sz="2800" dirty="0">
                <a:latin typeface="Bodoni MT" pitchFamily="18" charset="0"/>
                <a:cs typeface="Calibri" panose="020F0502020204030204" pitchFamily="34" charset="0"/>
              </a:rPr>
              <a:t>. JK Ind. Ltd Vs. CCE 2008(223)ELT 372 Raj/CCE Vs. </a:t>
            </a:r>
            <a:r>
              <a:rPr lang="en-US" sz="2800" dirty="0" err="1">
                <a:latin typeface="Bodoni MT" pitchFamily="18" charset="0"/>
                <a:cs typeface="Calibri" panose="020F0502020204030204" pitchFamily="34" charset="0"/>
              </a:rPr>
              <a:t>Varinder</a:t>
            </a:r>
            <a:r>
              <a:rPr lang="en-US" sz="2800" dirty="0">
                <a:latin typeface="Bodoni MT" pitchFamily="18" charset="0"/>
                <a:cs typeface="Calibri" panose="020F0502020204030204" pitchFamily="34" charset="0"/>
              </a:rPr>
              <a:t> Ago Chem. 2010(260)ELT 353 Delhi HC.</a:t>
            </a:r>
            <a:endParaRPr lang="en-IN" sz="2800" dirty="0">
              <a:latin typeface="Bodoni MT" pitchFamily="18" charset="0"/>
              <a:cs typeface="Calibri" panose="020F0502020204030204" pitchFamily="34" charset="0"/>
            </a:endParaRPr>
          </a:p>
          <a:p>
            <a:pPr algn="just">
              <a:buNone/>
            </a:pPr>
            <a:r>
              <a:rPr lang="en-US" sz="2800" dirty="0">
                <a:latin typeface="Bodoni MT" pitchFamily="18" charset="0"/>
              </a:rPr>
              <a:t>	</a:t>
            </a:r>
          </a:p>
          <a:p>
            <a:pPr algn="just">
              <a:buNone/>
            </a:pPr>
            <a:endParaRPr lang="en-IN" sz="28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595320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CFF2E4-012F-4AC1-830F-6AAE68A98C38}"/>
              </a:ext>
            </a:extLst>
          </p:cNvPr>
          <p:cNvSpPr>
            <a:spLocks noGrp="1"/>
          </p:cNvSpPr>
          <p:nvPr>
            <p:ph idx="1"/>
          </p:nvPr>
        </p:nvSpPr>
        <p:spPr>
          <a:xfrm>
            <a:off x="622300" y="787400"/>
            <a:ext cx="10300421" cy="5880100"/>
          </a:xfrm>
        </p:spPr>
        <p:txBody>
          <a:bodyPr>
            <a:normAutofit fontScale="92500" lnSpcReduction="10000"/>
          </a:bodyPr>
          <a:lstStyle/>
          <a:p>
            <a:pPr algn="just"/>
            <a:endParaRPr lang="en-US" sz="2800" b="1" dirty="0">
              <a:latin typeface="Bodoni MT" pitchFamily="18" charset="0"/>
              <a:cs typeface="Calibri" panose="020F0502020204030204" pitchFamily="34" charset="0"/>
            </a:endParaRPr>
          </a:p>
          <a:p>
            <a:pPr algn="just"/>
            <a:r>
              <a:rPr lang="en-US" sz="3000" dirty="0">
                <a:latin typeface="Bodoni MT" pitchFamily="18" charset="0"/>
              </a:rPr>
              <a:t>In the process of manufacture, if </a:t>
            </a:r>
            <a:r>
              <a:rPr lang="en-US" sz="3000" b="1" u="sng" dirty="0">
                <a:latin typeface="Bodoni MT" pitchFamily="18" charset="0"/>
              </a:rPr>
              <a:t>input becomes scrap or waste</a:t>
            </a:r>
            <a:r>
              <a:rPr lang="en-US" sz="3000" dirty="0">
                <a:latin typeface="Bodoni MT" pitchFamily="18" charset="0"/>
              </a:rPr>
              <a:t>, credit shall not be denied. It is only where the goods/inputs have been destroyed in full, ITC will not be allowed.  </a:t>
            </a:r>
            <a:r>
              <a:rPr lang="en-US" sz="3000" b="1" u="sng" dirty="0">
                <a:latin typeface="Bodoni MT" pitchFamily="18" charset="0"/>
              </a:rPr>
              <a:t>FAQ  No. 20 issued by ICAI  on GST.</a:t>
            </a:r>
            <a:endParaRPr lang="en-US" sz="3000" b="1" u="sng" dirty="0">
              <a:latin typeface="Bodoni MT" pitchFamily="18" charset="0"/>
              <a:cs typeface="Calibri" panose="020F0502020204030204" pitchFamily="34" charset="0"/>
            </a:endParaRPr>
          </a:p>
          <a:p>
            <a:pPr algn="just"/>
            <a:r>
              <a:rPr lang="en-US" sz="3000" b="1" dirty="0">
                <a:latin typeface="Bodoni MT" pitchFamily="18" charset="0"/>
                <a:cs typeface="Calibri" panose="020F0502020204030204" pitchFamily="34" charset="0"/>
              </a:rPr>
              <a:t>Loss of input by evaporation during manufacturing processing is to be treated as process loss</a:t>
            </a:r>
            <a:r>
              <a:rPr lang="en-US" sz="3000" dirty="0">
                <a:latin typeface="Bodoni MT" pitchFamily="18" charset="0"/>
                <a:cs typeface="Calibri" panose="020F0502020204030204" pitchFamily="34" charset="0"/>
              </a:rPr>
              <a:t> and ITC on such loss is not required to be reversed.  CCE Vs. BOC India 2008( 223) ELT 33 (</a:t>
            </a:r>
            <a:r>
              <a:rPr lang="en-US" sz="3000" dirty="0" err="1">
                <a:latin typeface="Bodoni MT" pitchFamily="18" charset="0"/>
                <a:cs typeface="Calibri" panose="020F0502020204030204" pitchFamily="34" charset="0"/>
              </a:rPr>
              <a:t>Guj</a:t>
            </a:r>
            <a:r>
              <a:rPr lang="en-US" sz="3000" dirty="0">
                <a:latin typeface="Bodoni MT" pitchFamily="18" charset="0"/>
                <a:cs typeface="Calibri" panose="020F0502020204030204" pitchFamily="34" charset="0"/>
              </a:rPr>
              <a:t> HC).</a:t>
            </a:r>
          </a:p>
          <a:p>
            <a:pPr algn="just"/>
            <a:r>
              <a:rPr lang="en-US" sz="3000" b="1" u="sng" dirty="0">
                <a:latin typeface="Bodoni MT" pitchFamily="18" charset="0"/>
                <a:cs typeface="Calibri" panose="020F0502020204030204" pitchFamily="34" charset="0"/>
              </a:rPr>
              <a:t>Fundamental requirements: (a) duty paid (b) receipt of inputs © tax paid on supply of finished goods.  CCE Vs. DNH Spinners 2010(25) STT 295.</a:t>
            </a:r>
          </a:p>
          <a:p>
            <a:pPr algn="just"/>
            <a:r>
              <a:rPr lang="en-US" sz="3000" dirty="0">
                <a:latin typeface="Bodoni MT" pitchFamily="18" charset="0"/>
                <a:cs typeface="Calibri" panose="020F0502020204030204" pitchFamily="34" charset="0"/>
              </a:rPr>
              <a:t>Wrong address of Consignee but no dispute about receipt of goods. Om Textile Vs. CCE 2006(199) ELT 47 Tri.</a:t>
            </a:r>
            <a:endParaRPr lang="en-IN" sz="30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729693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D31A87-EEE6-49BA-A7D1-3DE15E495856}"/>
              </a:ext>
            </a:extLst>
          </p:cNvPr>
          <p:cNvSpPr>
            <a:spLocks noGrp="1"/>
          </p:cNvSpPr>
          <p:nvPr>
            <p:ph idx="1"/>
          </p:nvPr>
        </p:nvSpPr>
        <p:spPr>
          <a:xfrm>
            <a:off x="1130300" y="1075835"/>
            <a:ext cx="9295966" cy="5782165"/>
          </a:xfrm>
        </p:spPr>
        <p:txBody>
          <a:bodyPr>
            <a:normAutofit fontScale="92500" lnSpcReduction="20000"/>
          </a:bodyPr>
          <a:lstStyle/>
          <a:p>
            <a:pPr algn="just"/>
            <a:r>
              <a:rPr lang="en-US" sz="3000" b="1" dirty="0">
                <a:latin typeface="Bodoni MT" pitchFamily="18" charset="0"/>
                <a:cs typeface="Calibri" panose="020F0502020204030204" pitchFamily="34" charset="0"/>
              </a:rPr>
              <a:t>Excess process loss is allowable</a:t>
            </a:r>
            <a:r>
              <a:rPr lang="en-US" sz="3000" dirty="0">
                <a:latin typeface="Bodoni MT" pitchFamily="18" charset="0"/>
                <a:cs typeface="Calibri" panose="020F0502020204030204" pitchFamily="34" charset="0"/>
              </a:rPr>
              <a:t> if evidence of clandestine removal is not available.  </a:t>
            </a:r>
            <a:r>
              <a:rPr lang="en-US" sz="3000" dirty="0" err="1">
                <a:latin typeface="Bodoni MT" pitchFamily="18" charset="0"/>
                <a:cs typeface="Calibri" panose="020F0502020204030204" pitchFamily="34" charset="0"/>
              </a:rPr>
              <a:t>Rollex</a:t>
            </a:r>
            <a:r>
              <a:rPr lang="en-US" sz="3000" dirty="0">
                <a:latin typeface="Bodoni MT" pitchFamily="18" charset="0"/>
                <a:cs typeface="Calibri" panose="020F0502020204030204" pitchFamily="34" charset="0"/>
              </a:rPr>
              <a:t> Electro Products Vs. CCE 2016( 338) ELT 736 </a:t>
            </a:r>
            <a:r>
              <a:rPr lang="en-US" sz="3000" dirty="0" err="1">
                <a:latin typeface="Bodoni MT" pitchFamily="18" charset="0"/>
                <a:cs typeface="Calibri" panose="020F0502020204030204" pitchFamily="34" charset="0"/>
              </a:rPr>
              <a:t>Cestat</a:t>
            </a:r>
            <a:r>
              <a:rPr lang="en-US" sz="3000" dirty="0">
                <a:latin typeface="Bodoni MT" pitchFamily="18" charset="0"/>
                <a:cs typeface="Calibri" panose="020F0502020204030204" pitchFamily="34" charset="0"/>
              </a:rPr>
              <a:t>.</a:t>
            </a:r>
            <a:endParaRPr lang="en-IN" sz="3000" dirty="0">
              <a:latin typeface="Bodoni MT" pitchFamily="18" charset="0"/>
              <a:cs typeface="Calibri" panose="020F0502020204030204" pitchFamily="34" charset="0"/>
            </a:endParaRPr>
          </a:p>
          <a:p>
            <a:pPr marL="0" indent="0" algn="just">
              <a:buNone/>
            </a:pPr>
            <a:r>
              <a:rPr lang="en-US" sz="3000" b="1" dirty="0">
                <a:latin typeface="Bodoni MT" pitchFamily="18" charset="0"/>
                <a:cs typeface="Calibri" panose="020F0502020204030204" pitchFamily="34" charset="0"/>
              </a:rPr>
              <a:t>      </a:t>
            </a:r>
            <a:r>
              <a:rPr lang="en-US" sz="3000" b="1" u="sng" dirty="0">
                <a:latin typeface="Bodoni MT" pitchFamily="18" charset="0"/>
                <a:cs typeface="Calibri" panose="020F0502020204030204" pitchFamily="34" charset="0"/>
              </a:rPr>
              <a:t>(BELOW IS NOT PROCESS LOSS – HENCE DENIED)</a:t>
            </a:r>
            <a:endParaRPr lang="en-IN" sz="3000" dirty="0">
              <a:latin typeface="Bodoni MT" pitchFamily="18" charset="0"/>
              <a:cs typeface="Calibri" panose="020F0502020204030204" pitchFamily="34" charset="0"/>
            </a:endParaRPr>
          </a:p>
          <a:p>
            <a:pPr algn="just"/>
            <a:r>
              <a:rPr lang="en-US" sz="3000" dirty="0">
                <a:latin typeface="Bodoni MT" pitchFamily="18" charset="0"/>
                <a:cs typeface="Calibri" panose="020F0502020204030204" pitchFamily="34" charset="0"/>
              </a:rPr>
              <a:t>If inputs are short received and there is loss during transit, the goods short received cannot be termed as used in or in relation to manufacture.  Hence, ITC denied.  </a:t>
            </a:r>
            <a:r>
              <a:rPr lang="en-US" sz="3000" dirty="0" err="1">
                <a:latin typeface="Bodoni MT" pitchFamily="18" charset="0"/>
                <a:cs typeface="Calibri" panose="020F0502020204030204" pitchFamily="34" charset="0"/>
              </a:rPr>
              <a:t>Asea</a:t>
            </a:r>
            <a:r>
              <a:rPr lang="en-US" sz="3000" dirty="0">
                <a:latin typeface="Bodoni MT" pitchFamily="18" charset="0"/>
                <a:cs typeface="Calibri" panose="020F0502020204030204" pitchFamily="34" charset="0"/>
              </a:rPr>
              <a:t> Brown </a:t>
            </a:r>
            <a:r>
              <a:rPr lang="en-US" sz="3000" dirty="0" err="1">
                <a:latin typeface="Bodoni MT" pitchFamily="18" charset="0"/>
                <a:cs typeface="Calibri" panose="020F0502020204030204" pitchFamily="34" charset="0"/>
              </a:rPr>
              <a:t>Boveri</a:t>
            </a:r>
            <a:r>
              <a:rPr lang="en-US" sz="3000" dirty="0">
                <a:latin typeface="Bodoni MT" pitchFamily="18" charset="0"/>
                <a:cs typeface="Calibri" panose="020F0502020204030204" pitchFamily="34" charset="0"/>
              </a:rPr>
              <a:t> Ltd Vs. CCE 1994(74) ELT 897 </a:t>
            </a:r>
            <a:endParaRPr lang="en-IN" sz="3000" dirty="0">
              <a:latin typeface="Bodoni MT" pitchFamily="18" charset="0"/>
              <a:cs typeface="Calibri" panose="020F0502020204030204" pitchFamily="34" charset="0"/>
            </a:endParaRPr>
          </a:p>
          <a:p>
            <a:pPr algn="just"/>
            <a:r>
              <a:rPr lang="en-US" sz="3000" dirty="0">
                <a:latin typeface="Bodoni MT" pitchFamily="18" charset="0"/>
              </a:rPr>
              <a:t>Appellate Authority of AAA, Maharashtra, In re: Maharashtra Sate Power Generation Co Ltd 2018(97) Taxmann.com 408/70 GST 411, held Upon Principal getting Liquidated Damages from Contractor and paying GST on the sum  representing LD,  Principal is entitled to ITC of GST paid on LD. </a:t>
            </a:r>
          </a:p>
          <a:p>
            <a:pPr algn="just"/>
            <a:r>
              <a:rPr lang="en-US" sz="3000" dirty="0"/>
              <a:t>.</a:t>
            </a: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556595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A9703D-4BB2-45FD-AC73-D61B9BE181EA}"/>
              </a:ext>
            </a:extLst>
          </p:cNvPr>
          <p:cNvSpPr>
            <a:spLocks noGrp="1"/>
          </p:cNvSpPr>
          <p:nvPr>
            <p:ph idx="1"/>
          </p:nvPr>
        </p:nvSpPr>
        <p:spPr>
          <a:xfrm>
            <a:off x="1485367" y="1155700"/>
            <a:ext cx="8915400" cy="4838700"/>
          </a:xfrm>
        </p:spPr>
        <p:txBody>
          <a:bodyPr>
            <a:normAutofit/>
          </a:bodyPr>
          <a:lstStyle/>
          <a:p>
            <a:pPr algn="just"/>
            <a:r>
              <a:rPr lang="en-US" sz="2800" b="1" u="sng" dirty="0">
                <a:latin typeface="Bodoni MT" pitchFamily="18" charset="0"/>
                <a:cs typeface="Calibri" panose="020F0502020204030204" pitchFamily="34" charset="0"/>
              </a:rPr>
              <a:t>Section 17(5), Notwithstanding anything contained in sub-section (1) of Section 16 and sub-section (1) of Section 18, input tax credit shall not be available in respect of the following namely:</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(A):	ITC ON MOTOR VEHICLE, VESSELS, AIRCRAFT:</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(a):	</a:t>
            </a:r>
            <a:r>
              <a:rPr lang="en-US" sz="2800" dirty="0">
                <a:latin typeface="Bodoni MT" pitchFamily="18" charset="0"/>
                <a:cs typeface="Calibri" panose="020F0502020204030204" pitchFamily="34" charset="0"/>
              </a:rPr>
              <a:t>ITC for Motor Vehicle for transportation of persons having approved capacity of more than 13 is not blocked and is available.</a:t>
            </a:r>
          </a:p>
          <a:p>
            <a:pPr algn="just"/>
            <a:r>
              <a:rPr lang="en-US" sz="2800" dirty="0">
                <a:latin typeface="Bodoni MT" pitchFamily="18" charset="0"/>
                <a:cs typeface="Calibri" panose="020F0502020204030204" pitchFamily="34" charset="0"/>
              </a:rPr>
              <a:t>Car, bus, truck, lorry considered as Motor Vehicle;  </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988474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118BFB-BE8B-43EC-8752-F0CC4B725001}"/>
              </a:ext>
            </a:extLst>
          </p:cNvPr>
          <p:cNvSpPr>
            <a:spLocks noGrp="1"/>
          </p:cNvSpPr>
          <p:nvPr>
            <p:ph idx="1"/>
          </p:nvPr>
        </p:nvSpPr>
        <p:spPr>
          <a:xfrm>
            <a:off x="863600" y="1248465"/>
            <a:ext cx="9371012" cy="5141844"/>
          </a:xfrm>
        </p:spPr>
        <p:txBody>
          <a:bodyPr>
            <a:normAutofit fontScale="85000" lnSpcReduction="10000"/>
          </a:bodyPr>
          <a:lstStyle/>
          <a:p>
            <a:pPr algn="just"/>
            <a:r>
              <a:rPr lang="en-US" sz="2800" dirty="0">
                <a:latin typeface="Bodoni MT" pitchFamily="18" charset="0"/>
                <a:cs typeface="Calibri" panose="020F0502020204030204" pitchFamily="34" charset="0"/>
              </a:rPr>
              <a:t>(b): ITC in respect Motor Vehicle up-to 13 persons shall always be blocked except for following.</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a:t>
            </a:r>
            <a:r>
              <a:rPr lang="en-US" sz="2800" dirty="0" err="1">
                <a:latin typeface="Bodoni MT" pitchFamily="18" charset="0"/>
                <a:cs typeface="Calibri" panose="020F0502020204030204" pitchFamily="34" charset="0"/>
              </a:rPr>
              <a:t>i</a:t>
            </a:r>
            <a:r>
              <a:rPr lang="en-US" sz="2800" dirty="0">
                <a:latin typeface="Bodoni MT" pitchFamily="18" charset="0"/>
                <a:cs typeface="Calibri" panose="020F0502020204030204" pitchFamily="34" charset="0"/>
              </a:rPr>
              <a:t>) : for the purpose of training</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ii)  for further supply</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iii) for transportation of passenger </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iv):for car kept for Demonstration/Trial and ITC  could </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be adjusted against output tax liability at the time of sale     of car. </a:t>
            </a:r>
          </a:p>
          <a:p>
            <a:pPr algn="just"/>
            <a:r>
              <a:rPr lang="en-US" sz="2800" dirty="0">
                <a:latin typeface="Bodoni MT" pitchFamily="18" charset="0"/>
              </a:rPr>
              <a:t>Goa and Kerala Authority for Advance Ruling AAR No. GOA/GAAR/07 of 2018-19/4796, dated 26-3-2019 and No. KER/10/2018, dated 26-9-2018 (AAR – Kerala) held that "Input tax paid by a vehicle dealer on the purchase of motor car used for demonstration purpose, can be availed as input tax credit on capital goods and set off against output tax payable under GST."</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095152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90D5E-75DE-42C4-A64B-37B63EC5294B}"/>
              </a:ext>
            </a:extLst>
          </p:cNvPr>
          <p:cNvSpPr>
            <a:spLocks noGrp="1"/>
          </p:cNvSpPr>
          <p:nvPr>
            <p:ph idx="1"/>
          </p:nvPr>
        </p:nvSpPr>
        <p:spPr>
          <a:xfrm>
            <a:off x="838200" y="1219200"/>
            <a:ext cx="9945976" cy="5410200"/>
          </a:xfrm>
        </p:spPr>
        <p:txBody>
          <a:bodyPr>
            <a:normAutofit/>
          </a:bodyPr>
          <a:lstStyle/>
          <a:p>
            <a:pPr algn="just"/>
            <a:r>
              <a:rPr lang="en-US" sz="2400" dirty="0">
                <a:latin typeface="Bodoni MT" pitchFamily="18" charset="0"/>
              </a:rPr>
              <a:t> </a:t>
            </a:r>
            <a:r>
              <a:rPr lang="en-US" sz="2800" dirty="0">
                <a:latin typeface="Bodoni MT" pitchFamily="18" charset="0"/>
                <a:cs typeface="Calibri" panose="020F0502020204030204" pitchFamily="34" charset="0"/>
              </a:rPr>
              <a:t>ITC for transportation of goods is always allowable irrespective of  tonnage;</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ITC on Special Type of Vehicles modified for use in the factory,  internal movement within the factory, vehicle for transportation of gas, fuel, water and other liquid items, concrete mixer, vehicle for construction services </a:t>
            </a:r>
            <a:r>
              <a:rPr lang="en-US" sz="2800" dirty="0">
                <a:latin typeface="Bodoni MT" pitchFamily="18" charset="0"/>
              </a:rPr>
              <a:t>ITC would be available on dumpers, work-trucks, and other special purpose motor vehicle.</a:t>
            </a:r>
          </a:p>
          <a:p>
            <a:pPr algn="just"/>
            <a:r>
              <a:rPr lang="en-US" sz="2800" dirty="0">
                <a:latin typeface="Bodoni MT" pitchFamily="18" charset="0"/>
              </a:rPr>
              <a:t> The motor vehicle &amp; other conveyances which are used for courier agency, outdoor catering, </a:t>
            </a:r>
            <a:r>
              <a:rPr lang="en-US" sz="2800" dirty="0" err="1">
                <a:latin typeface="Bodoni MT" pitchFamily="18" charset="0"/>
              </a:rPr>
              <a:t>pandal</a:t>
            </a:r>
            <a:r>
              <a:rPr lang="en-US" sz="2800" dirty="0">
                <a:latin typeface="Bodoni MT" pitchFamily="18" charset="0"/>
              </a:rPr>
              <a:t> and </a:t>
            </a:r>
            <a:r>
              <a:rPr lang="en-US" sz="2800" dirty="0" err="1">
                <a:latin typeface="Bodoni MT" pitchFamily="18" charset="0"/>
              </a:rPr>
              <a:t>shamiana</a:t>
            </a:r>
            <a:r>
              <a:rPr lang="en-US" sz="2800" dirty="0">
                <a:latin typeface="Bodoni MT" pitchFamily="18" charset="0"/>
              </a:rPr>
              <a:t> and tour operator is eligible for ITC.</a:t>
            </a:r>
          </a:p>
          <a:p>
            <a:pPr algn="just"/>
            <a:endParaRPr lang="en-US" sz="2800" dirty="0">
              <a:latin typeface="Bodoni MT" pitchFamily="18" charset="0"/>
            </a:endParaRPr>
          </a:p>
          <a:p>
            <a:pPr algn="just"/>
            <a:endParaRPr lang="en-US" sz="2400" dirty="0">
              <a:latin typeface="Bodoni MT" pitchFamily="18"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416682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55BC5D-1B36-4D49-99B3-51E9055ED54A}"/>
              </a:ext>
            </a:extLst>
          </p:cNvPr>
          <p:cNvSpPr>
            <a:spLocks noGrp="1"/>
          </p:cNvSpPr>
          <p:nvPr>
            <p:ph idx="1"/>
          </p:nvPr>
        </p:nvSpPr>
        <p:spPr>
          <a:xfrm>
            <a:off x="1493197" y="1339324"/>
            <a:ext cx="8915400" cy="5010074"/>
          </a:xfrm>
        </p:spPr>
        <p:txBody>
          <a:bodyPr/>
          <a:lstStyle/>
          <a:p>
            <a:pPr algn="just"/>
            <a:r>
              <a:rPr lang="en-US" sz="2800" dirty="0">
                <a:latin typeface="Bodoni MT" pitchFamily="18" charset="0"/>
                <a:cs typeface="Calibri" panose="020F0502020204030204" pitchFamily="34" charset="0"/>
              </a:rPr>
              <a:t>ITC for Aircraft and Vessels is not allowed but for the following purposes/use:-</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a:t>
            </a:r>
            <a:r>
              <a:rPr lang="en-US" sz="2800" dirty="0" err="1">
                <a:latin typeface="Bodoni MT" pitchFamily="18" charset="0"/>
                <a:cs typeface="Calibri" panose="020F0502020204030204" pitchFamily="34" charset="0"/>
              </a:rPr>
              <a:t>i</a:t>
            </a:r>
            <a:r>
              <a:rPr lang="en-US" sz="2800" dirty="0">
                <a:latin typeface="Bodoni MT" pitchFamily="18" charset="0"/>
                <a:cs typeface="Calibri" panose="020F0502020204030204" pitchFamily="34" charset="0"/>
              </a:rPr>
              <a:t>):   Further supply</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ii:   For training;</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iii):for transportation of  passenger &amp; goods ;</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4326713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41CE2A-5F34-4382-A238-BA7FAB018782}"/>
              </a:ext>
            </a:extLst>
          </p:cNvPr>
          <p:cNvSpPr>
            <a:spLocks noGrp="1"/>
          </p:cNvSpPr>
          <p:nvPr>
            <p:ph idx="1"/>
          </p:nvPr>
        </p:nvSpPr>
        <p:spPr>
          <a:xfrm>
            <a:off x="1854922" y="1510145"/>
            <a:ext cx="8915400" cy="3777622"/>
          </a:xfrm>
        </p:spPr>
        <p:txBody>
          <a:bodyPr/>
          <a:lstStyle/>
          <a:p>
            <a:pPr algn="just"/>
            <a:r>
              <a:rPr lang="en-US" sz="2800" dirty="0">
                <a:latin typeface="Bodoni MT" pitchFamily="18" charset="0"/>
                <a:cs typeface="Calibri" panose="020F0502020204030204" pitchFamily="34" charset="0"/>
              </a:rPr>
              <a:t>ITC on Motor Vehicle received on Lease or renting:</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From 1.2.2019, ITC has been specifically prohibited since the tax paid at the time of purchase of Vehicle is not allowed as ITC and, therefore, ITC on Vehicle procured for use on  leasing or renting has also been prohibited by the Government.</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017415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48E02-2E92-4967-B563-9CBC0383B84C}"/>
              </a:ext>
            </a:extLst>
          </p:cNvPr>
          <p:cNvSpPr>
            <a:spLocks noGrp="1"/>
          </p:cNvSpPr>
          <p:nvPr>
            <p:ph type="title"/>
          </p:nvPr>
        </p:nvSpPr>
        <p:spPr>
          <a:xfrm>
            <a:off x="1625600" y="-431800"/>
            <a:ext cx="8738221" cy="1396999"/>
          </a:xfrm>
        </p:spPr>
        <p:txBody>
          <a:bodyPr/>
          <a:lstStyle/>
          <a:p>
            <a:br>
              <a:rPr lang="en-US" b="1" u="sng" dirty="0">
                <a:latin typeface="Bodoni MT" pitchFamily="18" charset="0"/>
              </a:rPr>
            </a:br>
            <a:r>
              <a:rPr lang="en-US" b="1" u="sng" dirty="0">
                <a:latin typeface="Bodoni MT" pitchFamily="18" charset="0"/>
              </a:rPr>
              <a:t>INPUT TAX CREDIT</a:t>
            </a:r>
            <a:endParaRPr lang="en-IN" b="1" u="sng" dirty="0">
              <a:latin typeface="Bodoni MT" pitchFamily="18" charset="0"/>
            </a:endParaRPr>
          </a:p>
        </p:txBody>
      </p:sp>
      <p:sp>
        <p:nvSpPr>
          <p:cNvPr id="3" name="Content Placeholder 2">
            <a:extLst>
              <a:ext uri="{FF2B5EF4-FFF2-40B4-BE49-F238E27FC236}">
                <a16:creationId xmlns:a16="http://schemas.microsoft.com/office/drawing/2014/main" id="{BAB91EAC-BDF1-4B2D-8492-975C06687FB0}"/>
              </a:ext>
            </a:extLst>
          </p:cNvPr>
          <p:cNvSpPr>
            <a:spLocks noGrp="1"/>
          </p:cNvSpPr>
          <p:nvPr>
            <p:ph idx="1"/>
          </p:nvPr>
        </p:nvSpPr>
        <p:spPr>
          <a:xfrm>
            <a:off x="482600" y="1231900"/>
            <a:ext cx="10399712" cy="4628522"/>
          </a:xfrm>
        </p:spPr>
        <p:txBody>
          <a:bodyPr>
            <a:normAutofit fontScale="92500"/>
          </a:bodyPr>
          <a:lstStyle/>
          <a:p>
            <a:pPr algn="just"/>
            <a:r>
              <a:rPr lang="en-US" sz="2800" dirty="0">
                <a:latin typeface="Bodoni MT" pitchFamily="18" charset="0"/>
                <a:cs typeface="Calibri" panose="020F0502020204030204" pitchFamily="34" charset="0"/>
              </a:rPr>
              <a:t>“Input Tax Credit” means credit  of ‘input tax’ as defined under section 2(56) of CGST Act. It was known as </a:t>
            </a:r>
            <a:r>
              <a:rPr lang="en-US" sz="2800" dirty="0" err="1">
                <a:latin typeface="Bodoni MT" pitchFamily="18" charset="0"/>
                <a:cs typeface="Calibri" panose="020F0502020204030204" pitchFamily="34" charset="0"/>
              </a:rPr>
              <a:t>Cenvat</a:t>
            </a:r>
            <a:r>
              <a:rPr lang="en-US" sz="2800" dirty="0">
                <a:latin typeface="Bodoni MT" pitchFamily="18" charset="0"/>
                <a:cs typeface="Calibri" panose="020F0502020204030204" pitchFamily="34" charset="0"/>
              </a:rPr>
              <a:t> in pre GST regime.</a:t>
            </a:r>
          </a:p>
          <a:p>
            <a:pPr lvl="2" algn="just"/>
            <a:r>
              <a:rPr lang="en-US" sz="2400" b="1" u="sng" dirty="0">
                <a:latin typeface="Bodoni MT" pitchFamily="18" charset="0"/>
                <a:cs typeface="Calibri" panose="020F0502020204030204" pitchFamily="34" charset="0"/>
              </a:rPr>
              <a:t>GENERAL PRINCIPLE OF CENVAT/ITC</a:t>
            </a:r>
          </a:p>
          <a:p>
            <a:pPr algn="just"/>
            <a:r>
              <a:rPr lang="en-US" sz="2800" dirty="0">
                <a:latin typeface="Bodoni MT" pitchFamily="18" charset="0"/>
                <a:cs typeface="Calibri" panose="020F0502020204030204" pitchFamily="34" charset="0"/>
              </a:rPr>
              <a:t>Credit/Input validly taken cannot be taken away  CCE Vs. Dai </a:t>
            </a:r>
            <a:r>
              <a:rPr lang="en-US" sz="2800" dirty="0" err="1">
                <a:latin typeface="Bodoni MT" pitchFamily="18" charset="0"/>
                <a:cs typeface="Calibri" panose="020F0502020204030204" pitchFamily="34" charset="0"/>
              </a:rPr>
              <a:t>Ichi</a:t>
            </a:r>
            <a:r>
              <a:rPr lang="en-US" sz="2800" dirty="0">
                <a:latin typeface="Bodoni MT" pitchFamily="18" charset="0"/>
                <a:cs typeface="Calibri" panose="020F0502020204030204" pitchFamily="34" charset="0"/>
              </a:rPr>
              <a:t> </a:t>
            </a:r>
            <a:r>
              <a:rPr lang="en-US" sz="2800" dirty="0" err="1">
                <a:latin typeface="Bodoni MT" pitchFamily="18" charset="0"/>
                <a:cs typeface="Calibri" panose="020F0502020204030204" pitchFamily="34" charset="0"/>
              </a:rPr>
              <a:t>Karkaria</a:t>
            </a:r>
            <a:r>
              <a:rPr lang="en-US" sz="2800" dirty="0">
                <a:latin typeface="Bodoni MT" pitchFamily="18" charset="0"/>
                <a:cs typeface="Calibri" panose="020F0502020204030204" pitchFamily="34" charset="0"/>
              </a:rPr>
              <a:t> Ltd 1999(112) ELT 353 SC.</a:t>
            </a:r>
            <a:endParaRPr lang="en-IN" sz="2800" dirty="0">
              <a:latin typeface="Bodoni MT" pitchFamily="18" charset="0"/>
              <a:cs typeface="Calibri" panose="020F0502020204030204" pitchFamily="34" charset="0"/>
            </a:endParaRPr>
          </a:p>
          <a:p>
            <a:pPr algn="just"/>
            <a:r>
              <a:rPr lang="en-US" sz="2800" dirty="0" err="1">
                <a:latin typeface="Bodoni MT" pitchFamily="18" charset="0"/>
              </a:rPr>
              <a:t>Eicher</a:t>
            </a:r>
            <a:r>
              <a:rPr lang="en-US" sz="2800" dirty="0">
                <a:latin typeface="Bodoni MT" pitchFamily="18" charset="0"/>
              </a:rPr>
              <a:t> Motors Ltd. v. UOI [MANU/SC/0051/1999, Supreme Court held that a credit under the MODVAT scheme was "as good as tax paid".</a:t>
            </a:r>
          </a:p>
          <a:p>
            <a:pPr algn="just"/>
            <a:r>
              <a:rPr lang="en-US" sz="2800" dirty="0">
                <a:latin typeface="Bodoni MT" pitchFamily="18" charset="0"/>
              </a:rPr>
              <a:t>Accumulated </a:t>
            </a:r>
            <a:r>
              <a:rPr lang="en-US" sz="2800" dirty="0" err="1">
                <a:latin typeface="Bodoni MT" pitchFamily="18" charset="0"/>
              </a:rPr>
              <a:t>Cenvat</a:t>
            </a:r>
            <a:r>
              <a:rPr lang="en-US" sz="2800" dirty="0">
                <a:latin typeface="Bodoni MT" pitchFamily="18" charset="0"/>
              </a:rPr>
              <a:t> Credit cannot lapse in the absence of statutory provision. CCE Vs. Annapurna Ind. 2010(255) ELT 197 </a:t>
            </a:r>
            <a:r>
              <a:rPr lang="en-US" sz="2800" dirty="0" err="1">
                <a:latin typeface="Bodoni MT" pitchFamily="18" charset="0"/>
              </a:rPr>
              <a:t>Guj</a:t>
            </a:r>
            <a:r>
              <a:rPr lang="en-US" sz="2800" dirty="0">
                <a:latin typeface="Bodoni MT" pitchFamily="18" charset="0"/>
              </a:rPr>
              <a:t> DB.</a:t>
            </a:r>
          </a:p>
          <a:p>
            <a:pPr algn="just">
              <a:buNone/>
            </a:pPr>
            <a:endParaRPr lang="en-IN" dirty="0">
              <a:latin typeface="Bodoni MT" pitchFamily="18" charset="0"/>
            </a:endParaRPr>
          </a:p>
        </p:txBody>
      </p:sp>
      <p:pic>
        <p:nvPicPr>
          <p:cNvPr id="6" name="Picture 5"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555158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DC6A18-6085-48E9-AA96-63A8C3EBFB16}"/>
              </a:ext>
            </a:extLst>
          </p:cNvPr>
          <p:cNvSpPr>
            <a:spLocks noGrp="1"/>
          </p:cNvSpPr>
          <p:nvPr>
            <p:ph idx="1"/>
          </p:nvPr>
        </p:nvSpPr>
        <p:spPr>
          <a:xfrm>
            <a:off x="1607848" y="1587500"/>
            <a:ext cx="8915400" cy="4394200"/>
          </a:xfrm>
        </p:spPr>
        <p:txBody>
          <a:bodyPr>
            <a:normAutofit/>
          </a:bodyPr>
          <a:lstStyle/>
          <a:p>
            <a:pPr algn="just"/>
            <a:r>
              <a:rPr lang="en-US" sz="2800" dirty="0">
                <a:latin typeface="Bodoni MT" pitchFamily="18" charset="0"/>
                <a:cs typeface="Calibri" panose="020F0502020204030204" pitchFamily="34" charset="0"/>
              </a:rPr>
              <a:t>ITC is allowed only when Invoice is  in the name of persons availing ITC.</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During pre-GST regime, ITC was allowed even if the </a:t>
            </a:r>
            <a:r>
              <a:rPr lang="en-US" sz="2800" b="1" u="sng" dirty="0">
                <a:latin typeface="Bodoni MT" pitchFamily="18" charset="0"/>
                <a:cs typeface="Calibri" panose="020F0502020204030204" pitchFamily="34" charset="0"/>
              </a:rPr>
              <a:t>Mobile Phone</a:t>
            </a:r>
            <a:r>
              <a:rPr lang="en-US" sz="2800" dirty="0">
                <a:latin typeface="Bodoni MT" pitchFamily="18" charset="0"/>
                <a:cs typeface="Calibri" panose="020F0502020204030204" pitchFamily="34" charset="0"/>
              </a:rPr>
              <a:t> was in the name of employee and the company is repaying the amount of bill to the employee and debiting to the expenses of the company.</a:t>
            </a:r>
            <a:endParaRPr lang="en-IN" sz="2800" dirty="0">
              <a:latin typeface="Bodoni MT" pitchFamily="18" charset="0"/>
              <a:cs typeface="Calibri" panose="020F0502020204030204" pitchFamily="34" charset="0"/>
            </a:endParaRPr>
          </a:p>
          <a:p>
            <a:pPr algn="just"/>
            <a:r>
              <a:rPr lang="en-US" sz="2800" dirty="0">
                <a:latin typeface="Bodoni MT" pitchFamily="18" charset="0"/>
              </a:rPr>
              <a:t>The ITC would be allowable even if Mobile Phones are in the name of employees of the company.  </a:t>
            </a:r>
            <a:r>
              <a:rPr lang="en-US" sz="2800" dirty="0" err="1">
                <a:latin typeface="Bodoni MT" pitchFamily="18" charset="0"/>
              </a:rPr>
              <a:t>Wiptech</a:t>
            </a:r>
            <a:r>
              <a:rPr lang="en-US" sz="2800" dirty="0">
                <a:latin typeface="Bodoni MT" pitchFamily="18" charset="0"/>
              </a:rPr>
              <a:t> Peripherals Vs. CCE 2009(19 ) STT 306 Tri.</a:t>
            </a: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418505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C4A06-B0F4-4BD0-9BE3-FB583F122055}"/>
              </a:ext>
            </a:extLst>
          </p:cNvPr>
          <p:cNvSpPr>
            <a:spLocks noGrp="1"/>
          </p:cNvSpPr>
          <p:nvPr>
            <p:ph idx="1"/>
          </p:nvPr>
        </p:nvSpPr>
        <p:spPr>
          <a:xfrm>
            <a:off x="1308101" y="1338470"/>
            <a:ext cx="9988694" cy="5049630"/>
          </a:xfrm>
        </p:spPr>
        <p:txBody>
          <a:bodyPr>
            <a:normAutofit/>
          </a:bodyPr>
          <a:lstStyle/>
          <a:p>
            <a:pPr algn="just"/>
            <a:r>
              <a:rPr lang="en-US" sz="2800" b="1" u="sng" dirty="0">
                <a:latin typeface="Bodoni MT" pitchFamily="18" charset="0"/>
                <a:cs typeface="Calibri" panose="020F0502020204030204" pitchFamily="34" charset="0"/>
              </a:rPr>
              <a:t>GROUP MEDICAL POLICY &amp; GROUP INSURANCE</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HEALTH POLICY, SECTION 38 OF ESI ACT,- MANDATES THAT  EMPLOYEES BE INSURED.</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CCE Vs. </a:t>
            </a:r>
            <a:r>
              <a:rPr lang="en-US" sz="2800" dirty="0" err="1">
                <a:latin typeface="Bodoni MT" pitchFamily="18" charset="0"/>
                <a:cs typeface="Calibri" panose="020F0502020204030204" pitchFamily="34" charset="0"/>
              </a:rPr>
              <a:t>Mirco</a:t>
            </a:r>
            <a:r>
              <a:rPr lang="en-US" sz="2800" dirty="0">
                <a:latin typeface="Bodoni MT" pitchFamily="18" charset="0"/>
                <a:cs typeface="Calibri" panose="020F0502020204030204" pitchFamily="34" charset="0"/>
              </a:rPr>
              <a:t> Lab Ltd  2011(270) ELT 156 Kar HC.</a:t>
            </a:r>
          </a:p>
          <a:p>
            <a:pPr algn="just"/>
            <a:r>
              <a:rPr lang="en-IN" sz="2800" dirty="0">
                <a:latin typeface="Bodoni MT" pitchFamily="18" charset="0"/>
              </a:rPr>
              <a:t>Insurance Policies taken by the employer for the workmen employed by </a:t>
            </a:r>
            <a:r>
              <a:rPr lang="en-IN" sz="2800" dirty="0" err="1">
                <a:latin typeface="Bodoni MT" pitchFamily="18" charset="0"/>
              </a:rPr>
              <a:t>assessee</a:t>
            </a:r>
            <a:r>
              <a:rPr lang="en-IN" sz="2800" dirty="0">
                <a:latin typeface="Bodoni MT" pitchFamily="18" charset="0"/>
              </a:rPr>
              <a:t>, in terms of MHA order issued under statutory provision. MHA order is mandatory nature and hence ITC to be allowed.</a:t>
            </a:r>
          </a:p>
          <a:p>
            <a:pPr algn="just"/>
            <a:r>
              <a:rPr lang="en-US" sz="2800" dirty="0">
                <a:latin typeface="Bodoni MT" pitchFamily="18" charset="0"/>
                <a:cs typeface="Calibri" panose="020F0502020204030204" pitchFamily="34" charset="0"/>
              </a:rPr>
              <a:t>	</a:t>
            </a:r>
            <a:r>
              <a:rPr lang="en-US" sz="2800" b="1" u="sng" dirty="0">
                <a:latin typeface="Bodoni MT" pitchFamily="18" charset="0"/>
                <a:cs typeface="Calibri" panose="020F0502020204030204" pitchFamily="34" charset="0"/>
              </a:rPr>
              <a:t>Hiring Ambulance under Factories Act: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Hindustan Zinc Ltd Vs. CCE 2013(288) ELT 406 (Tri)</a:t>
            </a:r>
            <a:endParaRPr lang="en-IN" sz="2800" dirty="0">
              <a:latin typeface="Bodoni MT" pitchFamily="18" charset="0"/>
              <a:cs typeface="Calibri" panose="020F0502020204030204" pitchFamily="34"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624816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C71D2-C548-4509-AA63-F0D58FBFAE96}"/>
              </a:ext>
            </a:extLst>
          </p:cNvPr>
          <p:cNvSpPr>
            <a:spLocks noGrp="1"/>
          </p:cNvSpPr>
          <p:nvPr>
            <p:ph idx="1"/>
          </p:nvPr>
        </p:nvSpPr>
        <p:spPr>
          <a:xfrm>
            <a:off x="1409700" y="1139687"/>
            <a:ext cx="10094912" cy="5540513"/>
          </a:xfrm>
        </p:spPr>
        <p:txBody>
          <a:bodyPr>
            <a:normAutofit/>
          </a:bodyPr>
          <a:lstStyle/>
          <a:p>
            <a:pPr algn="just"/>
            <a:endParaRPr lang="en-US" sz="2800" b="1" u="sng"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Maintaining of Canteen for Workers under Factories Act: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CCE Vs. Hindustan Coca Cola Beverages Ltd 2011(274) ELT 196 Tri Delhi</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Maintaining 33% of plant area as green belt as per Ministry 	Of Environment;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India Glycol Ltd GVs. CCE 2013(292) ELT 312 Tri</a:t>
            </a:r>
            <a:endParaRPr lang="en-IN" sz="2800" dirty="0">
              <a:latin typeface="Bodoni MT" pitchFamily="18" charset="0"/>
              <a:cs typeface="Calibri" panose="020F0502020204030204" pitchFamily="34" charset="0"/>
            </a:endParaRPr>
          </a:p>
          <a:p>
            <a:pPr algn="just"/>
            <a:r>
              <a:rPr lang="en-US" sz="2800" b="1" u="sng" dirty="0">
                <a:latin typeface="Bodoni MT" pitchFamily="18" charset="0"/>
              </a:rPr>
              <a:t>Garden Service (though no statutorily required)</a:t>
            </a:r>
            <a:r>
              <a:rPr lang="en-US" sz="2800" dirty="0">
                <a:latin typeface="Bodoni MT" pitchFamily="18" charset="0"/>
              </a:rPr>
              <a:t> yet would be available as cleaning, servicing, maintenance is environment friendly which adds to the productivity of employees. CCE Vs. Millipore India Ltd 2012(34) STT 86.</a:t>
            </a:r>
          </a:p>
          <a:p>
            <a:pPr algn="just"/>
            <a:endParaRPr lang="en-US" dirty="0"/>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914787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99996B-5D89-47B3-A5BF-1C87B070341C}"/>
              </a:ext>
            </a:extLst>
          </p:cNvPr>
          <p:cNvSpPr>
            <a:spLocks noGrp="1"/>
          </p:cNvSpPr>
          <p:nvPr>
            <p:ph idx="1"/>
          </p:nvPr>
        </p:nvSpPr>
        <p:spPr>
          <a:xfrm>
            <a:off x="1081659" y="1291836"/>
            <a:ext cx="9596299" cy="5168348"/>
          </a:xfrm>
        </p:spPr>
        <p:txBody>
          <a:bodyPr>
            <a:normAutofit/>
          </a:bodyPr>
          <a:lstStyle/>
          <a:p>
            <a:pPr algn="just"/>
            <a:r>
              <a:rPr lang="en-US" sz="2800" b="1" u="sng" dirty="0">
                <a:latin typeface="Bodoni MT" pitchFamily="18" charset="0"/>
                <a:cs typeface="Calibri" panose="020F0502020204030204" pitchFamily="34" charset="0"/>
              </a:rPr>
              <a:t>Keeping factory premises neat &amp; clean is a statutory requirements under Section 11 of Factories Act,</a:t>
            </a:r>
            <a:endParaRPr lang="en-IN" sz="2800" b="1" u="sng"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NTF India Pvt. Ltd Vs. CCE 2013(30)STR 575 Tri</a:t>
            </a:r>
            <a:endParaRPr lang="en-IN" sz="2800" dirty="0">
              <a:latin typeface="Bodoni MT" pitchFamily="18" charset="0"/>
              <a:cs typeface="Calibri" panose="020F0502020204030204" pitchFamily="34" charset="0"/>
            </a:endParaRPr>
          </a:p>
          <a:p>
            <a:pPr algn="just"/>
            <a:r>
              <a:rPr lang="en-US" sz="2400" b="1" u="sng" dirty="0">
                <a:latin typeface="Bodoni MT" pitchFamily="18" charset="0"/>
                <a:cs typeface="Calibri" panose="020F0502020204030204" pitchFamily="34" charset="0"/>
              </a:rPr>
              <a:t>Removal of Waste from factory to treatment plant under </a:t>
            </a:r>
            <a:r>
              <a:rPr lang="en-US" sz="2400" b="1" u="sng" dirty="0" err="1">
                <a:latin typeface="Bodoni MT" pitchFamily="18" charset="0"/>
                <a:cs typeface="Calibri" panose="020F0502020204030204" pitchFamily="34" charset="0"/>
              </a:rPr>
              <a:t>under</a:t>
            </a:r>
            <a:r>
              <a:rPr lang="en-US" sz="2400" b="1" u="sng" dirty="0">
                <a:latin typeface="Bodoni MT" pitchFamily="18" charset="0"/>
                <a:cs typeface="Calibri" panose="020F0502020204030204" pitchFamily="34" charset="0"/>
              </a:rPr>
              <a:t> Factories Act. </a:t>
            </a:r>
            <a:endParaRPr lang="en-IN" sz="24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CCE Vs. Lupin Laboratories Ltd 2012( 285) ELT 221 </a:t>
            </a:r>
            <a:endParaRPr lang="en-IN" sz="28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Maintenance of  Water coolers under Factories Act: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CCE Vs. Rotork Control (I)  Ltd 2012(277) ELT 217 Tri </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734866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0F84A7-6479-44EA-869B-8476153B20CB}"/>
              </a:ext>
            </a:extLst>
          </p:cNvPr>
          <p:cNvSpPr>
            <a:spLocks noGrp="1"/>
          </p:cNvSpPr>
          <p:nvPr>
            <p:ph idx="1"/>
          </p:nvPr>
        </p:nvSpPr>
        <p:spPr>
          <a:xfrm>
            <a:off x="1718685" y="1573644"/>
            <a:ext cx="8915400" cy="4369955"/>
          </a:xfrm>
        </p:spPr>
        <p:txBody>
          <a:bodyPr>
            <a:normAutofit lnSpcReduction="10000"/>
          </a:bodyPr>
          <a:lstStyle/>
          <a:p>
            <a:pPr algn="just"/>
            <a:r>
              <a:rPr lang="en-US" sz="2800" b="1" u="sng" dirty="0">
                <a:latin typeface="Bodoni MT" pitchFamily="18" charset="0"/>
                <a:cs typeface="Calibri" panose="020F0502020204030204" pitchFamily="34" charset="0"/>
              </a:rPr>
              <a:t>Technical Inspection &amp; Certification Service of the Instrument under Drugs &amp; Cosmetics Act, 1940</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CCE Vs. </a:t>
            </a:r>
            <a:r>
              <a:rPr lang="en-US" sz="2800" dirty="0" err="1">
                <a:latin typeface="Bodoni MT" pitchFamily="18" charset="0"/>
                <a:cs typeface="Calibri" panose="020F0502020204030204" pitchFamily="34" charset="0"/>
              </a:rPr>
              <a:t>Cadila</a:t>
            </a:r>
            <a:r>
              <a:rPr lang="en-US" sz="2800" dirty="0">
                <a:latin typeface="Bodoni MT" pitchFamily="18" charset="0"/>
                <a:cs typeface="Calibri" panose="020F0502020204030204" pitchFamily="34" charset="0"/>
              </a:rPr>
              <a:t> Healthcare Ltd 2013(30) ELTSTR 3 </a:t>
            </a:r>
            <a:r>
              <a:rPr lang="en-US" sz="2800" dirty="0" err="1">
                <a:latin typeface="Bodoni MT" pitchFamily="18" charset="0"/>
                <a:cs typeface="Calibri" panose="020F0502020204030204" pitchFamily="34" charset="0"/>
              </a:rPr>
              <a:t>Guj</a:t>
            </a:r>
            <a:endParaRPr lang="en-US"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FOOD BEVERAGES:</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(I): Shockingly, no ITC is permissible on Food &amp; Beverages – even not allowable for Business Meet,  Annual Meet,  Dealers Meet,  AGM. Food and beverages served even to the employee would  be blocked unless it is a part of terms and conditions of employment;</a:t>
            </a:r>
            <a:endParaRPr lang="en-IN" sz="2800" dirty="0">
              <a:latin typeface="Bodoni MT" pitchFamily="18" charset="0"/>
              <a:cs typeface="Calibri" panose="020F0502020204030204" pitchFamily="34" charset="0"/>
            </a:endParaRPr>
          </a:p>
          <a:p>
            <a:pPr algn="just">
              <a:buNone/>
            </a:pPr>
            <a:endParaRPr lang="en-IN" sz="2800" dirty="0">
              <a:latin typeface="Bodoni MT" pitchFamily="18" charset="0"/>
              <a:cs typeface="Calibri" panose="020F0502020204030204" pitchFamily="34" charset="0"/>
            </a:endParaRPr>
          </a:p>
          <a:p>
            <a:pPr algn="just"/>
            <a:endParaRPr lang="en-IN" dirty="0">
              <a:latin typeface="Bodoni MT" pitchFamily="18"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4256539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BC70F-FA3C-4072-8948-21EF6DC394B3}"/>
              </a:ext>
            </a:extLst>
          </p:cNvPr>
          <p:cNvSpPr>
            <a:spLocks noGrp="1"/>
          </p:cNvSpPr>
          <p:nvPr>
            <p:ph idx="1"/>
          </p:nvPr>
        </p:nvSpPr>
        <p:spPr>
          <a:xfrm>
            <a:off x="863600" y="1257300"/>
            <a:ext cx="9663112" cy="4508500"/>
          </a:xfrm>
        </p:spPr>
        <p:txBody>
          <a:bodyPr>
            <a:noAutofit/>
          </a:bodyPr>
          <a:lstStyle/>
          <a:p>
            <a:pPr algn="just"/>
            <a:endParaRPr lang="en-IN" sz="2400" dirty="0">
              <a:latin typeface="Bodoni MT" pitchFamily="18" charset="0"/>
            </a:endParaRPr>
          </a:p>
          <a:p>
            <a:pPr algn="just"/>
            <a:r>
              <a:rPr lang="en-IN" sz="3200" dirty="0">
                <a:latin typeface="Bodoni MT" pitchFamily="18" charset="0"/>
              </a:rPr>
              <a:t>M/s A Ltd supplies the service of Event Management of Dealers Meet where they engage service of Outdoor caterer for supply of food and beverages, hires vehicles for guests. The  total charges also includes (</a:t>
            </a:r>
            <a:r>
              <a:rPr lang="en-IN" sz="3200" dirty="0" err="1">
                <a:latin typeface="Bodoni MT" pitchFamily="18" charset="0"/>
              </a:rPr>
              <a:t>i</a:t>
            </a:r>
            <a:r>
              <a:rPr lang="en-IN" sz="3200" dirty="0">
                <a:latin typeface="Bodoni MT" pitchFamily="18" charset="0"/>
              </a:rPr>
              <a:t>) outdoor catering and (ii) rent-a-cab. And both these forms part of Event Management Service.  Event Manager will be entitled to ITC paid on (a) Outdoor Catering and (b) Rent-a-Cab.</a:t>
            </a:r>
          </a:p>
          <a:p>
            <a:pPr algn="just"/>
            <a:endParaRPr lang="en-IN" sz="32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992136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50127-10E7-4453-BF83-D7ECE9860D25}"/>
              </a:ext>
            </a:extLst>
          </p:cNvPr>
          <p:cNvSpPr>
            <a:spLocks noGrp="1"/>
          </p:cNvSpPr>
          <p:nvPr>
            <p:ph type="title"/>
          </p:nvPr>
        </p:nvSpPr>
        <p:spPr>
          <a:xfrm>
            <a:off x="1410669" y="631038"/>
            <a:ext cx="8911687" cy="1280890"/>
          </a:xfrm>
        </p:spPr>
        <p:txBody>
          <a:bodyPr>
            <a:normAutofit/>
          </a:bodyPr>
          <a:lstStyle/>
          <a:p>
            <a:pPr algn="ctr"/>
            <a:r>
              <a:rPr lang="en-US" sz="3500" b="1" u="sng" dirty="0">
                <a:latin typeface="Bodoni MT" pitchFamily="18" charset="0"/>
                <a:cs typeface="Calibri" panose="020F0502020204030204" pitchFamily="34" charset="0"/>
              </a:rPr>
              <a:t>OUTDOOR CATERING</a:t>
            </a:r>
            <a:endParaRPr lang="en-IN" sz="3500" b="1" u="sng" dirty="0">
              <a:latin typeface="Bodoni MT"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1188D061-786B-4561-9776-1A2E53739D8B}"/>
              </a:ext>
            </a:extLst>
          </p:cNvPr>
          <p:cNvSpPr>
            <a:spLocks noGrp="1"/>
          </p:cNvSpPr>
          <p:nvPr>
            <p:ph idx="1"/>
          </p:nvPr>
        </p:nvSpPr>
        <p:spPr>
          <a:xfrm>
            <a:off x="1011633" y="1707924"/>
            <a:ext cx="9503534" cy="4399721"/>
          </a:xfrm>
        </p:spPr>
        <p:txBody>
          <a:bodyPr>
            <a:normAutofit lnSpcReduction="10000"/>
          </a:bodyPr>
          <a:lstStyle/>
          <a:p>
            <a:pPr algn="just"/>
            <a:r>
              <a:rPr lang="en-US" sz="2800" dirty="0">
                <a:latin typeface="Bodoni MT" pitchFamily="18" charset="0"/>
                <a:cs typeface="Calibri" panose="020F0502020204030204" pitchFamily="34" charset="0"/>
              </a:rPr>
              <a:t>Outdoor catering mean supply of  food items, drinks etc.  at Exhibition Hall, Banquet Hall, Marriage Hall, </a:t>
            </a:r>
            <a:r>
              <a:rPr lang="en-US" sz="2800" dirty="0" err="1">
                <a:latin typeface="Bodoni MT" pitchFamily="18" charset="0"/>
                <a:cs typeface="Calibri" panose="020F0502020204030204" pitchFamily="34" charset="0"/>
              </a:rPr>
              <a:t>Pandal</a:t>
            </a:r>
            <a:r>
              <a:rPr lang="en-US" sz="2800" dirty="0">
                <a:latin typeface="Bodoni MT" pitchFamily="18" charset="0"/>
                <a:cs typeface="Calibri" panose="020F0502020204030204" pitchFamily="34" charset="0"/>
              </a:rPr>
              <a:t>/</a:t>
            </a:r>
            <a:r>
              <a:rPr lang="en-US" sz="2800" dirty="0" err="1">
                <a:latin typeface="Bodoni MT" pitchFamily="18" charset="0"/>
                <a:cs typeface="Calibri" panose="020F0502020204030204" pitchFamily="34" charset="0"/>
              </a:rPr>
              <a:t>Shamiana</a:t>
            </a:r>
            <a:r>
              <a:rPr lang="en-US" sz="2800" dirty="0">
                <a:latin typeface="Bodoni MT" pitchFamily="18" charset="0"/>
                <a:cs typeface="Calibri" panose="020F0502020204030204" pitchFamily="34" charset="0"/>
              </a:rPr>
              <a:t> blocked except for providing output service. Dealer/Distributors Meet, General Meetings,  Annual Meeting, Cultural Meeting for employees,  Yoga Meet.</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A Ltd engaged the B Ltd to supply foods for onward supply to C Ltd.  A Ltd can avail ITC of tax charged in Tax Invoice raised by B Ltd.  However, C Ltd cannot avail ITC on tax charged by A Ltd. </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500803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B650AB-D25C-4B0F-A95C-47C3923AF4B8}"/>
              </a:ext>
            </a:extLst>
          </p:cNvPr>
          <p:cNvSpPr>
            <a:spLocks noGrp="1"/>
          </p:cNvSpPr>
          <p:nvPr>
            <p:ph idx="1"/>
          </p:nvPr>
        </p:nvSpPr>
        <p:spPr>
          <a:xfrm>
            <a:off x="1395908" y="1135720"/>
            <a:ext cx="9428677" cy="5116092"/>
          </a:xfrm>
        </p:spPr>
        <p:txBody>
          <a:bodyPr>
            <a:normAutofit/>
          </a:bodyPr>
          <a:lstStyle/>
          <a:p>
            <a:pPr algn="just"/>
            <a:r>
              <a:rPr lang="en-US" sz="2800" b="1" u="sng" dirty="0">
                <a:latin typeface="Bodoni MT" pitchFamily="18" charset="0"/>
                <a:cs typeface="Calibri" panose="020F0502020204030204" pitchFamily="34" charset="0"/>
              </a:rPr>
              <a:t>Section 17(C)</a:t>
            </a:r>
          </a:p>
          <a:p>
            <a:pPr algn="just"/>
            <a:r>
              <a:rPr lang="en-US" sz="2800" b="1" u="sng" dirty="0">
                <a:latin typeface="Bodoni MT" pitchFamily="18" charset="0"/>
                <a:cs typeface="Calibri" panose="020F0502020204030204" pitchFamily="34" charset="0"/>
              </a:rPr>
              <a:t>(C): </a:t>
            </a:r>
            <a:r>
              <a:rPr lang="en-US" sz="2800" dirty="0">
                <a:latin typeface="Bodoni MT" pitchFamily="18" charset="0"/>
                <a:cs typeface="Calibri" panose="020F0502020204030204" pitchFamily="34" charset="0"/>
              </a:rPr>
              <a:t>Works contract service when supplied </a:t>
            </a:r>
            <a:r>
              <a:rPr lang="en-US" sz="2800" b="1" u="sng" dirty="0">
                <a:latin typeface="Bodoni MT" pitchFamily="18" charset="0"/>
                <a:cs typeface="Calibri" panose="020F0502020204030204" pitchFamily="34" charset="0"/>
              </a:rPr>
              <a:t>for construction </a:t>
            </a:r>
            <a:r>
              <a:rPr lang="en-US" sz="2800" dirty="0">
                <a:latin typeface="Bodoni MT" pitchFamily="18" charset="0"/>
                <a:cs typeface="Calibri" panose="020F0502020204030204" pitchFamily="34" charset="0"/>
              </a:rPr>
              <a:t>  of immoveable property (other than </a:t>
            </a:r>
            <a:r>
              <a:rPr lang="en-US" sz="2800" b="1" u="sng" dirty="0">
                <a:latin typeface="Bodoni MT" pitchFamily="18" charset="0"/>
                <a:cs typeface="Calibri" panose="020F0502020204030204" pitchFamily="34" charset="0"/>
              </a:rPr>
              <a:t>plant and machinery)</a:t>
            </a:r>
            <a:r>
              <a:rPr lang="en-US" sz="2800" dirty="0">
                <a:latin typeface="Bodoni MT" pitchFamily="18" charset="0"/>
                <a:cs typeface="Calibri" panose="020F0502020204030204" pitchFamily="34" charset="0"/>
              </a:rPr>
              <a:t> except where it is input service for further supply of works contract service;</a:t>
            </a:r>
            <a:endParaRPr lang="en-IN" sz="2800" dirty="0">
              <a:latin typeface="Bodoni MT" pitchFamily="18" charset="0"/>
              <a:cs typeface="Calibri" panose="020F0502020204030204" pitchFamily="34" charset="0"/>
            </a:endParaRPr>
          </a:p>
          <a:p>
            <a:pPr lvl="3" algn="just">
              <a:buNone/>
            </a:pPr>
            <a:endParaRPr lang="en-IN" sz="2200" dirty="0">
              <a:latin typeface="Bodoni MT" pitchFamily="18" charset="0"/>
              <a:cs typeface="Calibri" panose="020F0502020204030204" pitchFamily="34" charset="0"/>
            </a:endParaRPr>
          </a:p>
          <a:p>
            <a:pPr algn="just"/>
            <a:r>
              <a:rPr lang="en-US" sz="2800" b="1" u="sng" dirty="0">
                <a:latin typeface="Bodoni MT" pitchFamily="18" charset="0"/>
                <a:cs typeface="Calibri" panose="020F0502020204030204" pitchFamily="34" charset="0"/>
              </a:rPr>
              <a:t>(D):</a:t>
            </a:r>
            <a:r>
              <a:rPr lang="en-US" sz="2800" dirty="0">
                <a:latin typeface="Bodoni MT" pitchFamily="18" charset="0"/>
                <a:cs typeface="Calibri" panose="020F0502020204030204" pitchFamily="34" charset="0"/>
              </a:rPr>
              <a:t> Goods or services or both received by a taxable person for construction of a immoveable property (other than </a:t>
            </a:r>
            <a:r>
              <a:rPr lang="en-US" sz="2800" b="1" dirty="0">
                <a:latin typeface="Bodoni MT" pitchFamily="18" charset="0"/>
                <a:cs typeface="Calibri" panose="020F0502020204030204" pitchFamily="34" charset="0"/>
              </a:rPr>
              <a:t>plant or machinery</a:t>
            </a:r>
            <a:r>
              <a:rPr lang="en-US" sz="2800" dirty="0">
                <a:latin typeface="Bodoni MT" pitchFamily="18" charset="0"/>
                <a:cs typeface="Calibri" panose="020F0502020204030204" pitchFamily="34" charset="0"/>
              </a:rPr>
              <a:t>) on his own account including when such goods or services or both are used in the course  or furtherance of business.</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5518289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8C5097-D871-4D23-8D2A-39BF367C5E66}"/>
              </a:ext>
            </a:extLst>
          </p:cNvPr>
          <p:cNvSpPr>
            <a:spLocks noGrp="1"/>
          </p:cNvSpPr>
          <p:nvPr>
            <p:ph idx="1"/>
          </p:nvPr>
        </p:nvSpPr>
        <p:spPr>
          <a:xfrm>
            <a:off x="1187247" y="1276022"/>
            <a:ext cx="9564601" cy="5327978"/>
          </a:xfrm>
        </p:spPr>
        <p:txBody>
          <a:bodyPr>
            <a:normAutofit fontScale="92500" lnSpcReduction="10000"/>
          </a:bodyPr>
          <a:lstStyle/>
          <a:p>
            <a:pPr algn="just"/>
            <a:endParaRPr lang="en-US" sz="3000" dirty="0">
              <a:latin typeface="Bodoni MT" pitchFamily="18" charset="0"/>
              <a:cs typeface="Calibri" panose="020F0502020204030204" pitchFamily="34" charset="0"/>
            </a:endParaRPr>
          </a:p>
          <a:p>
            <a:pPr algn="just"/>
            <a:r>
              <a:rPr lang="en-US" sz="3000" dirty="0">
                <a:latin typeface="Bodoni MT" pitchFamily="18" charset="0"/>
                <a:cs typeface="Calibri" panose="020F0502020204030204" pitchFamily="34" charset="0"/>
              </a:rPr>
              <a:t>Explanation:  for purpose of clause (c)(d), the expression construction includes, re-construction, renovation, additions or alterations, or repairs, to the extent of capitalization, to the said immoveable property.</a:t>
            </a:r>
            <a:endParaRPr lang="en-IN" sz="3000" dirty="0">
              <a:latin typeface="Bodoni MT" pitchFamily="18" charset="0"/>
              <a:cs typeface="Calibri" panose="020F0502020204030204" pitchFamily="34" charset="0"/>
            </a:endParaRPr>
          </a:p>
          <a:p>
            <a:pPr algn="just"/>
            <a:r>
              <a:rPr lang="en-US" sz="3000" dirty="0">
                <a:latin typeface="Bodoni MT" pitchFamily="18" charset="0"/>
              </a:rPr>
              <a:t>In Section 17(5)©, the words used are “works contract” service when supplied for “construction” of immoveable property”. The words used are “for” and not “ in relation to” –. In my view, the meaning of the word  “for” carry restrictive meaning and whereas in Rule 2(l) </a:t>
            </a:r>
            <a:r>
              <a:rPr lang="en-US" sz="3000" dirty="0" err="1">
                <a:latin typeface="Bodoni MT" pitchFamily="18" charset="0"/>
              </a:rPr>
              <a:t>Cenvat</a:t>
            </a:r>
            <a:r>
              <a:rPr lang="en-US" sz="3000" dirty="0">
                <a:latin typeface="Bodoni MT" pitchFamily="18" charset="0"/>
              </a:rPr>
              <a:t> Credit Rule, words are “in or in relation to” which are </a:t>
            </a:r>
            <a:r>
              <a:rPr lang="en-US" sz="3000">
                <a:latin typeface="Bodoni MT" pitchFamily="18" charset="0"/>
              </a:rPr>
              <a:t>very wide </a:t>
            </a:r>
            <a:r>
              <a:rPr lang="en-US" sz="3000" dirty="0">
                <a:latin typeface="Bodoni MT" pitchFamily="18" charset="0"/>
              </a:rPr>
              <a:t>in nature.</a:t>
            </a:r>
          </a:p>
          <a:p>
            <a:pPr algn="just"/>
            <a:endParaRPr lang="en-IN" sz="3000"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7647167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58900"/>
            <a:ext cx="9523412" cy="5118100"/>
          </a:xfrm>
        </p:spPr>
        <p:txBody>
          <a:bodyPr>
            <a:noAutofit/>
          </a:bodyPr>
          <a:lstStyle/>
          <a:p>
            <a:pPr algn="just"/>
            <a:endParaRPr lang="en-US" sz="2800" dirty="0">
              <a:latin typeface="Bodoni MT" pitchFamily="18" charset="0"/>
            </a:endParaRPr>
          </a:p>
          <a:p>
            <a:pPr algn="just"/>
            <a:r>
              <a:rPr lang="en-US" sz="2800" dirty="0">
                <a:latin typeface="Bodoni MT" pitchFamily="18" charset="0"/>
              </a:rPr>
              <a:t>Hence, under Section 17(5)© , at the best, what would be restricted is  (a) construction materials (b) inputs services  (c) capital goods by virtue of immoveable property emerges.  After emergence of civil structure ( which is admittedly a immoveable property), other inputs such as (a) air-conditioning  (b) electrical equipments (c) sanitary items (c) wooden items (d) elevators &amp; lifts (e) DG Sets (f) Fittings,  (g) Painting and Polishing and (h) Post Construction activities would be allowable.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8F4199-60BD-4923-9545-11AD9503EBBF}"/>
              </a:ext>
            </a:extLst>
          </p:cNvPr>
          <p:cNvSpPr>
            <a:spLocks noGrp="1"/>
          </p:cNvSpPr>
          <p:nvPr>
            <p:ph idx="1"/>
          </p:nvPr>
        </p:nvSpPr>
        <p:spPr>
          <a:xfrm>
            <a:off x="1443903" y="1379983"/>
            <a:ext cx="8915400" cy="4851048"/>
          </a:xfrm>
        </p:spPr>
        <p:txBody>
          <a:bodyPr/>
          <a:lstStyle/>
          <a:p>
            <a:pPr lvl="0" algn="just"/>
            <a:r>
              <a:rPr lang="en-US" sz="2800" dirty="0">
                <a:latin typeface="Bodoni MT" pitchFamily="18" charset="0"/>
                <a:cs typeface="Calibri" panose="020F0502020204030204" pitchFamily="34" charset="0"/>
              </a:rPr>
              <a:t>Section 2(62) of CGST Act defines ‘Input Tax’ as follows:</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 “Input Tax” in relation to a registered person, means the central tax, State tax, integrated tax or Union territory tax charged on any supply of goods or services or both made to him and includes— </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(a) the integrated goods charged on import of goods; </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(b) the tax payable under the provisions of sub-sections (3) and (4) of section 9;  (Reverse Charge of CGST)</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6" name="Picture 5"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509945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7300" y="177800"/>
            <a:ext cx="10642600" cy="6210300"/>
          </a:xfrm>
        </p:spPr>
        <p:txBody>
          <a:bodyPr>
            <a:normAutofit/>
          </a:bodyPr>
          <a:lstStyle/>
          <a:p>
            <a:pPr algn="just"/>
            <a:r>
              <a:rPr lang="en-US" sz="2800" dirty="0">
                <a:latin typeface="Bodoni MT" pitchFamily="18" charset="0"/>
              </a:rPr>
              <a:t>Section 2(119): “Works Contract” means a contract for building, construction, fabrication, completion, erection, installation, fitting out, improvement, modification, repair, maintenance, renovation, alteration or commissioning of any immoveable property wherein transfer of property in goods (whether as goods or in some other form) is involved in the execution of such contract.</a:t>
            </a:r>
          </a:p>
          <a:p>
            <a:pPr algn="just"/>
            <a:r>
              <a:rPr lang="en-US" sz="2800" dirty="0">
                <a:latin typeface="Bodoni MT" pitchFamily="18" charset="0"/>
              </a:rPr>
              <a:t>Upon analysis of definition of “Works Contract” in Section 2(119), it split into construction and other 13 items. Needless to say Section 17(5)© deny ITC on inputs and input services  only where construction results in immoveable property but, in my view, cannot be stretch to deny the ITC on other 13 activities as clearly spelt out in the definition of works </a:t>
            </a:r>
            <a:r>
              <a:rPr lang="en-US" sz="2800">
                <a:latin typeface="Bodoni MT" pitchFamily="18" charset="0"/>
              </a:rPr>
              <a:t>contract..</a:t>
            </a:r>
            <a:endParaRPr lang="en-US" sz="2800" dirty="0">
              <a:latin typeface="Bodoni MT" pitchFamily="18" charset="0"/>
            </a:endParaRP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0D5D4C-9648-46C0-9CD3-EF340D85488C}"/>
              </a:ext>
            </a:extLst>
          </p:cNvPr>
          <p:cNvSpPr>
            <a:spLocks noGrp="1"/>
          </p:cNvSpPr>
          <p:nvPr>
            <p:ph idx="1"/>
          </p:nvPr>
        </p:nvSpPr>
        <p:spPr>
          <a:xfrm>
            <a:off x="558800" y="1282700"/>
            <a:ext cx="10114540" cy="5575300"/>
          </a:xfrm>
        </p:spPr>
        <p:txBody>
          <a:bodyPr>
            <a:noAutofit/>
          </a:bodyPr>
          <a:lstStyle/>
          <a:p>
            <a:pPr algn="just"/>
            <a:endParaRPr lang="en-IN" sz="2400" dirty="0">
              <a:latin typeface="Bodoni MT" pitchFamily="18" charset="0"/>
              <a:cs typeface="Calibri" panose="020F0502020204030204" pitchFamily="34" charset="0"/>
            </a:endParaRPr>
          </a:p>
          <a:p>
            <a:pPr algn="just"/>
            <a:r>
              <a:rPr lang="en-US" sz="2400" dirty="0">
                <a:latin typeface="Bodoni MT" pitchFamily="18" charset="0"/>
              </a:rPr>
              <a:t>IN RE : M/S RAMBAGH PALACE HOTELS PVT. LTD.</a:t>
            </a:r>
            <a:br>
              <a:rPr lang="en-US" sz="2400" dirty="0">
                <a:latin typeface="Bodoni MT" pitchFamily="18" charset="0"/>
              </a:rPr>
            </a:br>
            <a:r>
              <a:rPr lang="en-US" sz="2400" dirty="0">
                <a:latin typeface="Bodoni MT" pitchFamily="18" charset="0"/>
              </a:rPr>
              <a:t>(Authority For Advance Rulings)</a:t>
            </a:r>
            <a:r>
              <a:rPr lang="en-US" sz="2400" b="1" i="1" dirty="0">
                <a:latin typeface="Bodoni MT" pitchFamily="18" charset="0"/>
              </a:rPr>
              <a:t> </a:t>
            </a:r>
            <a:r>
              <a:rPr lang="en-US" sz="2400" dirty="0">
                <a:latin typeface="Bodoni MT" pitchFamily="18" charset="0"/>
              </a:rPr>
              <a:t>2019 ACR 192</a:t>
            </a:r>
          </a:p>
          <a:p>
            <a:pPr algn="just"/>
            <a:r>
              <a:rPr lang="en-US" sz="2400" dirty="0">
                <a:latin typeface="Bodoni MT" pitchFamily="18" charset="0"/>
              </a:rPr>
              <a:t> AAA in the case of  Ram </a:t>
            </a:r>
            <a:r>
              <a:rPr lang="en-US" sz="2400" dirty="0" err="1">
                <a:latin typeface="Bodoni MT" pitchFamily="18" charset="0"/>
              </a:rPr>
              <a:t>Bagh</a:t>
            </a:r>
            <a:r>
              <a:rPr lang="en-US" sz="2400" dirty="0">
                <a:latin typeface="Bodoni MT" pitchFamily="18" charset="0"/>
              </a:rPr>
              <a:t> Palace Hotels (P) Ltd has observed that GST on wood, board, mica, tapestry, paint, polish and consumables meant for repair of existing furniture and fixtures and buying of new furniture and fixtures such as a Sofa, Table, Chairs Doors, Cabinets etc. This activity of supply of goods and repair in relation to furniture and fixtures is a composite supply of goods and services. Hence, ITC on GST paid on supply of goods and services will be available.</a:t>
            </a:r>
          </a:p>
          <a:p>
            <a:endParaRPr lang="en-US" sz="2400" dirty="0">
              <a:latin typeface="Bodoni MT" pitchFamily="18" charset="0"/>
            </a:endParaRPr>
          </a:p>
          <a:p>
            <a:pPr algn="just"/>
            <a:endParaRPr lang="en-IN" sz="2400" dirty="0">
              <a:latin typeface="Bodoni MT" pitchFamily="18" charset="0"/>
            </a:endParaRPr>
          </a:p>
          <a:p>
            <a:pPr algn="just"/>
            <a:endParaRPr lang="en-IN" sz="24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501964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a:latin typeface="Bodoni MT" pitchFamily="18" charset="0"/>
              </a:rPr>
              <a:t>The ITC on building repairs, maintenance, upkeep would  depend upon accounting treatment given to expenses. If expenditure treated as a revenue expenditure, ITC would be allowed and </a:t>
            </a:r>
            <a:r>
              <a:rPr lang="en-US" sz="3200" b="1" u="sng" dirty="0">
                <a:latin typeface="Bodoni MT" pitchFamily="18" charset="0"/>
              </a:rPr>
              <a:t>if capitalized, no ITC </a:t>
            </a:r>
            <a:r>
              <a:rPr lang="en-US" sz="3200" dirty="0">
                <a:latin typeface="Bodoni MT" pitchFamily="18" charset="0"/>
              </a:rPr>
              <a:t>would be allowed.</a:t>
            </a:r>
          </a:p>
          <a:p>
            <a:pPr algn="just"/>
            <a:endParaRPr lang="en-US" sz="3200" dirty="0">
              <a:latin typeface="Bodoni MT" pitchFamily="18" charset="0"/>
            </a:endParaRPr>
          </a:p>
          <a:p>
            <a:pPr algn="just"/>
            <a:endParaRPr lang="en-US" sz="3200" dirty="0">
              <a:latin typeface="Bodoni MT"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3166-21C9-4E60-8A1E-ACD0C4B06C56}"/>
              </a:ext>
            </a:extLst>
          </p:cNvPr>
          <p:cNvSpPr>
            <a:spLocks noGrp="1"/>
          </p:cNvSpPr>
          <p:nvPr>
            <p:ph type="title"/>
          </p:nvPr>
        </p:nvSpPr>
        <p:spPr>
          <a:xfrm>
            <a:off x="1720088" y="624110"/>
            <a:ext cx="8911687" cy="1280890"/>
          </a:xfrm>
        </p:spPr>
        <p:txBody>
          <a:bodyPr>
            <a:normAutofit/>
          </a:bodyPr>
          <a:lstStyle/>
          <a:p>
            <a:pPr algn="ctr"/>
            <a:r>
              <a:rPr lang="en-US" sz="3200" b="1" u="sng" dirty="0">
                <a:latin typeface="Bodoni MT" pitchFamily="18" charset="0"/>
                <a:cs typeface="Calibri" panose="020F0502020204030204" pitchFamily="34" charset="0"/>
              </a:rPr>
              <a:t> EXPLANATION BELOW SECTION 17(6): PLANT AND MACHINERY</a:t>
            </a:r>
            <a:endParaRPr lang="en-IN" sz="3200" b="1" u="sng" dirty="0">
              <a:latin typeface="Bodoni MT" pitchFamily="18" charset="0"/>
              <a:cs typeface="Calibri" panose="020F0502020204030204" pitchFamily="34" charset="0"/>
            </a:endParaRPr>
          </a:p>
        </p:txBody>
      </p:sp>
      <p:sp>
        <p:nvSpPr>
          <p:cNvPr id="3" name="Content Placeholder 2">
            <a:extLst>
              <a:ext uri="{FF2B5EF4-FFF2-40B4-BE49-F238E27FC236}">
                <a16:creationId xmlns:a16="http://schemas.microsoft.com/office/drawing/2014/main" id="{EDD6EC76-5F79-4DBD-89AB-E335364E6228}"/>
              </a:ext>
            </a:extLst>
          </p:cNvPr>
          <p:cNvSpPr>
            <a:spLocks noGrp="1"/>
          </p:cNvSpPr>
          <p:nvPr>
            <p:ph idx="1"/>
          </p:nvPr>
        </p:nvSpPr>
        <p:spPr>
          <a:xfrm>
            <a:off x="1617238" y="1732941"/>
            <a:ext cx="9416320" cy="4205990"/>
          </a:xfrm>
        </p:spPr>
        <p:txBody>
          <a:bodyPr>
            <a:normAutofit lnSpcReduction="10000"/>
          </a:bodyPr>
          <a:lstStyle/>
          <a:p>
            <a:pPr algn="just"/>
            <a:r>
              <a:rPr lang="en-US" sz="2800" dirty="0">
                <a:latin typeface="Bodoni MT" pitchFamily="18" charset="0"/>
                <a:cs typeface="Calibri" panose="020F0502020204030204" pitchFamily="34" charset="0"/>
              </a:rPr>
              <a:t>Plant and machinery means apparatus, equipment, machinery, fixed to earth by foundation or structural support that are used for making outward supply and includes such foundation and structural supports but excludes:-</a:t>
            </a:r>
            <a:endParaRPr lang="en-IN" sz="2800" dirty="0">
              <a:latin typeface="Bodoni MT" pitchFamily="18" charset="0"/>
              <a:cs typeface="Calibri" panose="020F0502020204030204" pitchFamily="34" charset="0"/>
            </a:endParaRPr>
          </a:p>
          <a:p>
            <a:pPr algn="just"/>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   Land, building or any other civil structures;</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   Telecommunication towards; and;</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   Pipelines laid outside the </a:t>
            </a:r>
            <a:r>
              <a:rPr lang="en-US" sz="2800" b="1" u="sng" dirty="0">
                <a:latin typeface="Bodoni MT" pitchFamily="18" charset="0"/>
                <a:cs typeface="Calibri" panose="020F0502020204030204" pitchFamily="34" charset="0"/>
              </a:rPr>
              <a:t>factory premises</a:t>
            </a:r>
            <a:r>
              <a:rPr lang="en-US" sz="2800" dirty="0">
                <a:latin typeface="Bodoni MT" pitchFamily="18" charset="0"/>
                <a:cs typeface="Calibri" panose="020F0502020204030204" pitchFamily="34" charset="0"/>
              </a:rPr>
              <a:t>;</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2918203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2700" y="355600"/>
            <a:ext cx="10221912" cy="6743700"/>
          </a:xfrm>
        </p:spPr>
        <p:txBody>
          <a:bodyPr>
            <a:noAutofit/>
          </a:bodyPr>
          <a:lstStyle/>
          <a:p>
            <a:pPr marL="342900" lvl="3" indent="-342900" algn="just">
              <a:buNone/>
            </a:pPr>
            <a:r>
              <a:rPr lang="en-US" sz="2400" dirty="0"/>
              <a:t>	</a:t>
            </a:r>
            <a:r>
              <a:rPr lang="en-US" sz="3200" dirty="0">
                <a:latin typeface="Bodoni MT" pitchFamily="18" charset="0"/>
              </a:rPr>
              <a:t>Appellate Authority of AAA in  Western Concessions Private Limited  (07.10.2019 - AAAR  - Maharashtra) : MANU/AI/0071/2019 has observed as under:-</a:t>
            </a:r>
          </a:p>
          <a:p>
            <a:pPr algn="just">
              <a:buNone/>
            </a:pPr>
            <a:r>
              <a:rPr lang="en-US" sz="3200" dirty="0">
                <a:latin typeface="Bodoni MT" pitchFamily="18" charset="0"/>
              </a:rPr>
              <a:t>	Term- 'premises' has been used adjacent to the term 'factory'. Thus, in a way the term 'factory' is acting as a qualifier to the term 'premises', and premises need not be restricted to the land, rather it can be construed even beyond the land and may extend to establishment like FSRU. Thus, under the present exclusion clause, the </a:t>
            </a:r>
            <a:r>
              <a:rPr lang="en-US" sz="3200" b="1" u="sng" dirty="0">
                <a:latin typeface="Bodoni MT" pitchFamily="18" charset="0"/>
              </a:rPr>
              <a:t>contextual meaning of the premises </a:t>
            </a:r>
            <a:r>
              <a:rPr lang="en-US" sz="3200" dirty="0">
                <a:latin typeface="Bodoni MT" pitchFamily="18" charset="0"/>
              </a:rPr>
              <a:t>will prevail over the literal meaning. In this case FSRU, ( which is away from factory premises) was considered  as factory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B8CAAF-A936-41B2-AA00-DDDC9F0294AA}"/>
              </a:ext>
            </a:extLst>
          </p:cNvPr>
          <p:cNvSpPr>
            <a:spLocks noGrp="1"/>
          </p:cNvSpPr>
          <p:nvPr>
            <p:ph idx="1"/>
          </p:nvPr>
        </p:nvSpPr>
        <p:spPr>
          <a:xfrm>
            <a:off x="393700" y="1079500"/>
            <a:ext cx="10502900" cy="5740400"/>
          </a:xfrm>
        </p:spPr>
        <p:txBody>
          <a:bodyPr>
            <a:normAutofit fontScale="92500" lnSpcReduction="20000"/>
          </a:bodyPr>
          <a:lstStyle/>
          <a:p>
            <a:pPr algn="just"/>
            <a:endParaRPr lang="en-US" sz="2800" dirty="0">
              <a:latin typeface="Bodoni MT" pitchFamily="18" charset="0"/>
            </a:endParaRPr>
          </a:p>
          <a:p>
            <a:pPr lvl="4" algn="just"/>
            <a:r>
              <a:rPr lang="en-US" sz="2200" dirty="0">
                <a:latin typeface="Bodoni MT" pitchFamily="18" charset="0"/>
              </a:rPr>
              <a:t>               </a:t>
            </a:r>
            <a:r>
              <a:rPr lang="en-US" sz="2200" b="1" u="sng" dirty="0">
                <a:latin typeface="Bodoni MT" pitchFamily="18" charset="0"/>
              </a:rPr>
              <a:t>FUNCTIONAL TEST</a:t>
            </a:r>
          </a:p>
          <a:p>
            <a:pPr algn="just"/>
            <a:r>
              <a:rPr lang="en-US" sz="2800" dirty="0">
                <a:latin typeface="Bodoni MT" pitchFamily="18" charset="0"/>
              </a:rPr>
              <a:t>The Supreme Court in Scientific Engineering House (P) Ltd v. CIT (1986) 157 ITR 0086  held.</a:t>
            </a:r>
          </a:p>
          <a:p>
            <a:pPr algn="just"/>
            <a:r>
              <a:rPr lang="en-US" sz="2800" dirty="0">
                <a:latin typeface="Bodoni MT" pitchFamily="18" charset="0"/>
              </a:rPr>
              <a:t>In deciding whether a 'building' or a structure is a plant, the </a:t>
            </a:r>
            <a:r>
              <a:rPr lang="en-US" sz="2800" b="1" u="sng" dirty="0">
                <a:latin typeface="Bodoni MT" pitchFamily="18" charset="0"/>
              </a:rPr>
              <a:t>functional test</a:t>
            </a:r>
            <a:r>
              <a:rPr lang="en-US" sz="2800" dirty="0">
                <a:latin typeface="Bodoni MT" pitchFamily="18" charset="0"/>
              </a:rPr>
              <a:t> has to be applied. If the 'building' is an apparatus or tool used by the </a:t>
            </a:r>
            <a:r>
              <a:rPr lang="en-US" sz="2800" dirty="0" err="1">
                <a:latin typeface="Bodoni MT" pitchFamily="18" charset="0"/>
              </a:rPr>
              <a:t>Assessee</a:t>
            </a:r>
            <a:r>
              <a:rPr lang="en-US" sz="2800" dirty="0">
                <a:latin typeface="Bodoni MT" pitchFamily="18" charset="0"/>
              </a:rPr>
              <a:t> for carrying on the business or manufacturing activity, then it would be part of the 'plant'. If building has no connection with the business or manufacturing activity, then obviously such a building will not be part of plant.</a:t>
            </a:r>
          </a:p>
          <a:p>
            <a:pPr algn="just"/>
            <a:r>
              <a:rPr lang="en-US" sz="2800" dirty="0">
                <a:latin typeface="Bodoni MT" pitchFamily="18" charset="0"/>
              </a:rPr>
              <a:t>CIT v. Hotel </a:t>
            </a:r>
            <a:r>
              <a:rPr lang="en-US" sz="2800" dirty="0" err="1">
                <a:latin typeface="Bodoni MT" pitchFamily="18" charset="0"/>
              </a:rPr>
              <a:t>Luciya</a:t>
            </a:r>
            <a:r>
              <a:rPr lang="en-US" sz="2800" dirty="0">
                <a:latin typeface="Bodoni MT" pitchFamily="18" charset="0"/>
              </a:rPr>
              <a:t> MANU/KE/0580/1998 (Full Bench Kerala High Court) held that for deciding whether a building is plant or not court must apply what is called </a:t>
            </a:r>
            <a:r>
              <a:rPr lang="en-US" sz="2800" b="1" u="sng" dirty="0">
                <a:latin typeface="Bodoni MT" pitchFamily="18" charset="0"/>
              </a:rPr>
              <a:t>'functional tests' </a:t>
            </a:r>
            <a:r>
              <a:rPr lang="en-US" sz="2800" dirty="0">
                <a:latin typeface="Bodoni MT" pitchFamily="18" charset="0"/>
              </a:rPr>
              <a:t>and </a:t>
            </a:r>
            <a:r>
              <a:rPr lang="en-US" sz="2800" b="1" u="sng" dirty="0">
                <a:latin typeface="Bodoni MT" pitchFamily="18" charset="0"/>
              </a:rPr>
              <a:t>hotel building</a:t>
            </a:r>
            <a:r>
              <a:rPr lang="en-US" sz="2800" dirty="0">
                <a:latin typeface="Bodoni MT" pitchFamily="18" charset="0"/>
              </a:rPr>
              <a:t> &amp; </a:t>
            </a:r>
            <a:r>
              <a:rPr lang="en-US" sz="2800" b="1" u="sng" dirty="0">
                <a:latin typeface="Bodoni MT" pitchFamily="18" charset="0"/>
              </a:rPr>
              <a:t>Theatre Buildings </a:t>
            </a:r>
            <a:r>
              <a:rPr lang="en-US" sz="2800" dirty="0">
                <a:latin typeface="Bodoni MT" pitchFamily="18" charset="0"/>
              </a:rPr>
              <a:t>are plant within the meaning of section 43(3) and accordingly entitled to depreciation as applicable to the 'plant' (On appeal, Supreme Court did not intervene). </a:t>
            </a:r>
          </a:p>
          <a:p>
            <a:pPr algn="just"/>
            <a:endParaRPr lang="en-US" sz="2800" dirty="0">
              <a:latin typeface="Bodoni MT" pitchFamily="18" charset="0"/>
            </a:endParaRPr>
          </a:p>
          <a:p>
            <a:pPr algn="just">
              <a:buNone/>
            </a:pPr>
            <a:endParaRPr lang="en-US" sz="2800" dirty="0">
              <a:latin typeface="Bodoni MT" pitchFamily="18"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7672574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900" y="825500"/>
            <a:ext cx="9891712" cy="6032500"/>
          </a:xfrm>
        </p:spPr>
        <p:txBody>
          <a:bodyPr>
            <a:normAutofit fontScale="25000" lnSpcReduction="20000"/>
          </a:bodyPr>
          <a:lstStyle/>
          <a:p>
            <a:r>
              <a:rPr lang="en-US" dirty="0"/>
              <a:t> </a:t>
            </a:r>
          </a:p>
          <a:p>
            <a:pPr algn="just"/>
            <a:r>
              <a:rPr lang="en-US" sz="12800" dirty="0">
                <a:latin typeface="Bodoni MT" pitchFamily="18" charset="0"/>
              </a:rPr>
              <a:t>The DB of Karnataka HC in  J.K. Cement Works vs. The State of Karnataka : MANU/KA/0697/2017</a:t>
            </a:r>
          </a:p>
          <a:p>
            <a:pPr algn="just"/>
            <a:r>
              <a:rPr lang="en-US" sz="12800" dirty="0">
                <a:latin typeface="Bodoni MT" pitchFamily="18" charset="0"/>
              </a:rPr>
              <a:t>Whether “building' or a “structure” is a plant, the </a:t>
            </a:r>
            <a:r>
              <a:rPr lang="en-US" sz="12800" b="1" u="sng" dirty="0">
                <a:latin typeface="Bodoni MT" pitchFamily="18" charset="0"/>
              </a:rPr>
              <a:t>functional test </a:t>
            </a:r>
            <a:r>
              <a:rPr lang="en-US" sz="12800" dirty="0">
                <a:latin typeface="Bodoni MT" pitchFamily="18" charset="0"/>
              </a:rPr>
              <a:t>has to be applied. If the 'building' is an apparatus or tool used by the </a:t>
            </a:r>
            <a:r>
              <a:rPr lang="en-US" sz="12800" dirty="0" err="1">
                <a:latin typeface="Bodoni MT" pitchFamily="18" charset="0"/>
              </a:rPr>
              <a:t>Assessee</a:t>
            </a:r>
            <a:r>
              <a:rPr lang="en-US" sz="12800" dirty="0">
                <a:latin typeface="Bodoni MT" pitchFamily="18" charset="0"/>
              </a:rPr>
              <a:t> for carrying on the business or manufacturing activity, then it would be part of the 'plant'. If a building or a part of a building has no connection with the business or manufacturing activity,  then obviously such a budding or portion of the building will not be part of the plant. Revisionary Authority has merely proceeded on the basis that decisions relied on by the appellant are not applicable as they were rendered with reference to Income-Tax Act.</a:t>
            </a:r>
          </a:p>
          <a:p>
            <a:pPr algn="just"/>
            <a:r>
              <a:rPr lang="en-US" sz="12800" dirty="0">
                <a:latin typeface="Bodoni MT" pitchFamily="18" charset="0"/>
              </a:rPr>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6600" y="330200"/>
            <a:ext cx="9498012" cy="5581022"/>
          </a:xfrm>
        </p:spPr>
        <p:txBody>
          <a:bodyPr>
            <a:noAutofit/>
          </a:bodyPr>
          <a:lstStyle/>
          <a:p>
            <a:pPr algn="just"/>
            <a:endParaRPr lang="en-US" sz="2800" dirty="0">
              <a:latin typeface="Bodoni MT" pitchFamily="18" charset="0"/>
            </a:endParaRPr>
          </a:p>
          <a:p>
            <a:pPr algn="just"/>
            <a:r>
              <a:rPr lang="en-US" sz="2800" dirty="0">
                <a:latin typeface="Bodoni MT" pitchFamily="18" charset="0"/>
              </a:rPr>
              <a:t>we do not find any good reason to hold that cement used for civil works and laying foundation and erection of plant and machinery by the </a:t>
            </a:r>
            <a:r>
              <a:rPr lang="en-US" sz="2800" dirty="0" err="1">
                <a:latin typeface="Bodoni MT" pitchFamily="18" charset="0"/>
              </a:rPr>
              <a:t>assessee</a:t>
            </a:r>
            <a:r>
              <a:rPr lang="en-US" sz="2800" dirty="0">
                <a:latin typeface="Bodoni MT" pitchFamily="18" charset="0"/>
              </a:rPr>
              <a:t> during the relevant period should not constitute a part and parcel of "plant" and thus, Capital Goods used for manufacturing of cement by the petitioner </a:t>
            </a:r>
            <a:r>
              <a:rPr lang="en-US" sz="2800" dirty="0" err="1">
                <a:latin typeface="Bodoni MT" pitchFamily="18" charset="0"/>
              </a:rPr>
              <a:t>assessee</a:t>
            </a:r>
            <a:r>
              <a:rPr lang="en-US" sz="2800" dirty="0">
                <a:latin typeface="Bodoni MT" pitchFamily="18" charset="0"/>
              </a:rPr>
              <a:t> later on, the petitioner would be entitled to claim input tax credit in respect of the tax paid by it in respect of such cement purchased and used by it during the relevant period, prior to the commencement of its commercial production, for the purpose of erection of the plant and machinery.</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6600" y="419100"/>
            <a:ext cx="9498012" cy="5492122"/>
          </a:xfrm>
        </p:spPr>
        <p:txBody>
          <a:bodyPr>
            <a:noAutofit/>
          </a:bodyPr>
          <a:lstStyle/>
          <a:p>
            <a:pPr algn="just"/>
            <a:r>
              <a:rPr lang="en-US" sz="2800" dirty="0">
                <a:latin typeface="Bodoni MT" pitchFamily="18" charset="0"/>
              </a:rPr>
              <a:t>Following observations were made in the case of Karnataka High Court in J.K. Cement Works Vs State of Karnataka : MANU/KA/0697/2017:</a:t>
            </a:r>
          </a:p>
          <a:p>
            <a:pPr algn="just"/>
            <a:r>
              <a:rPr lang="en-US" sz="2800" dirty="0">
                <a:latin typeface="Bodoni MT" pitchFamily="18" charset="0"/>
              </a:rPr>
              <a:t>In the following case, disposed of by the learned Single Judge of this Court in </a:t>
            </a:r>
            <a:r>
              <a:rPr lang="en-US" sz="2800" dirty="0" err="1">
                <a:latin typeface="Bodoni MT" pitchFamily="18" charset="0"/>
              </a:rPr>
              <a:t>Santosh</a:t>
            </a:r>
            <a:r>
              <a:rPr lang="en-US" sz="2800" dirty="0">
                <a:latin typeface="Bodoni MT" pitchFamily="18" charset="0"/>
              </a:rPr>
              <a:t> Enterprises v. CIT, MANU/KA/0052/1988MANU/KA/0052/1988 : (1993) 200 ITR 353 (</a:t>
            </a:r>
            <a:r>
              <a:rPr lang="en-US" sz="2800" dirty="0" err="1">
                <a:latin typeface="Bodoni MT" pitchFamily="18" charset="0"/>
              </a:rPr>
              <a:t>Kar</a:t>
            </a:r>
            <a:r>
              <a:rPr lang="en-US" sz="2800" dirty="0">
                <a:latin typeface="Bodoni MT" pitchFamily="18" charset="0"/>
              </a:rPr>
              <a:t>), observed that the Indian Courts as well as English Courts, depending upon the context of income tax law, have treated even the assets like Silos, dry dock built in the ship yard, freezing chamber in the case of cold storage, cinema building, etc. as falling within the definition of 'Plant'.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900" y="1320800"/>
            <a:ext cx="10145712" cy="5130800"/>
          </a:xfrm>
        </p:spPr>
        <p:txBody>
          <a:bodyPr>
            <a:noAutofit/>
          </a:bodyPr>
          <a:lstStyle/>
          <a:p>
            <a:pPr algn="just"/>
            <a:endParaRPr lang="en-US" sz="2800" dirty="0">
              <a:latin typeface="Bodoni MT" pitchFamily="18" charset="0"/>
            </a:endParaRPr>
          </a:p>
          <a:p>
            <a:pPr lvl="4" algn="just"/>
            <a:r>
              <a:rPr lang="en-US" sz="2200" dirty="0">
                <a:latin typeface="Bodoni MT" pitchFamily="18" charset="0"/>
              </a:rPr>
              <a:t>        </a:t>
            </a:r>
            <a:r>
              <a:rPr lang="en-US" sz="2200" b="1" u="sng" dirty="0">
                <a:latin typeface="Bodoni MT" pitchFamily="18" charset="0"/>
              </a:rPr>
              <a:t>FUNCTIONAL TEST</a:t>
            </a:r>
          </a:p>
          <a:p>
            <a:pPr algn="just"/>
            <a:r>
              <a:rPr lang="en-US" sz="2800" dirty="0">
                <a:latin typeface="Bodoni MT" pitchFamily="18" charset="0"/>
              </a:rPr>
              <a:t>The SC in CIT v. </a:t>
            </a:r>
            <a:r>
              <a:rPr lang="en-US" sz="2800" dirty="0" err="1">
                <a:latin typeface="Bodoni MT" pitchFamily="18" charset="0"/>
              </a:rPr>
              <a:t>Dr.Venkata</a:t>
            </a:r>
            <a:r>
              <a:rPr lang="en-US" sz="2800" dirty="0">
                <a:latin typeface="Bodoni MT" pitchFamily="18" charset="0"/>
              </a:rPr>
              <a:t> </a:t>
            </a:r>
            <a:r>
              <a:rPr lang="en-US" sz="2800" dirty="0" err="1">
                <a:latin typeface="Bodoni MT" pitchFamily="18" charset="0"/>
              </a:rPr>
              <a:t>Rao</a:t>
            </a:r>
            <a:r>
              <a:rPr lang="en-US" sz="2800" dirty="0">
                <a:latin typeface="Bodoni MT" pitchFamily="18" charset="0"/>
              </a:rPr>
              <a:t> MANU/SC/1284/1999: 2000(243) ITR 81(SC) , held if   building or structure constituted an apparatus or a tool of the taxpayer by means of which business activities were carried on, it amounted to a "plant", but where the structure played no part in the carrying on of these activities but merely constituted a place wherein they were carried on, the building could not be regarded as a plant. </a:t>
            </a:r>
          </a:p>
          <a:p>
            <a:pPr algn="just"/>
            <a:endParaRPr lang="en-US" sz="3200" dirty="0">
              <a:latin typeface="Bodoni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A6D80E-7C5C-4098-BCF6-C6AF5688FA83}"/>
              </a:ext>
            </a:extLst>
          </p:cNvPr>
          <p:cNvSpPr>
            <a:spLocks noGrp="1"/>
          </p:cNvSpPr>
          <p:nvPr>
            <p:ph idx="1"/>
          </p:nvPr>
        </p:nvSpPr>
        <p:spPr>
          <a:xfrm>
            <a:off x="1116012" y="1350517"/>
            <a:ext cx="8915400" cy="4837796"/>
          </a:xfrm>
        </p:spPr>
        <p:txBody>
          <a:bodyPr/>
          <a:lstStyle/>
          <a:p>
            <a:pPr lvl="0" algn="just"/>
            <a:r>
              <a:rPr lang="en-US" sz="2800" dirty="0">
                <a:latin typeface="Bodoni MT" pitchFamily="18" charset="0"/>
                <a:cs typeface="Calibri" panose="020F0502020204030204" pitchFamily="34" charset="0"/>
              </a:rPr>
              <a:t>c) the tax payable under the provisions of sub-sections (3) and (4) of section 5 of the Integrated Goods and Services Tax Act; (Reverse Charge of IGST) </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(d) the tax payable under the provisions of sub-sections (3) and (4) of section 9 of the respective State Goods and Services Tax Act; or (Reverse Charge of IGST) </a:t>
            </a:r>
            <a:endParaRPr lang="en-IN" sz="2800" dirty="0">
              <a:latin typeface="Bodoni MT" pitchFamily="18" charset="0"/>
              <a:cs typeface="Calibri" panose="020F0502020204030204" pitchFamily="34" charset="0"/>
            </a:endParaRPr>
          </a:p>
          <a:p>
            <a:pPr lvl="0" algn="just"/>
            <a:r>
              <a:rPr lang="en-US" sz="2800" dirty="0">
                <a:latin typeface="Bodoni MT" pitchFamily="18" charset="0"/>
                <a:cs typeface="Calibri" panose="020F0502020204030204" pitchFamily="34" charset="0"/>
              </a:rPr>
              <a:t>e) the tax payable under the provisions of sub-sections (3) and (4) of section 7 of the Union Territory Goods and Services Tax Act</a:t>
            </a:r>
            <a:r>
              <a:rPr lang="en-US" sz="2800" b="1" u="sng" dirty="0">
                <a:latin typeface="Bodoni MT" pitchFamily="18" charset="0"/>
                <a:cs typeface="Calibri" panose="020F0502020204030204" pitchFamily="34" charset="0"/>
              </a:rPr>
              <a:t>, but does not include the tax paid under the composition levy; </a:t>
            </a:r>
            <a:endParaRPr lang="en-IN" sz="2800" b="1" u="sng"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6" name="Picture 5"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727710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3932F9-92D0-4AB0-9B88-044BFA638C2B}"/>
              </a:ext>
            </a:extLst>
          </p:cNvPr>
          <p:cNvSpPr>
            <a:spLocks noGrp="1"/>
          </p:cNvSpPr>
          <p:nvPr>
            <p:ph idx="1"/>
          </p:nvPr>
        </p:nvSpPr>
        <p:spPr>
          <a:xfrm>
            <a:off x="1282700" y="1854200"/>
            <a:ext cx="9596207" cy="4768273"/>
          </a:xfrm>
        </p:spPr>
        <p:txBody>
          <a:bodyPr>
            <a:noAutofit/>
          </a:bodyPr>
          <a:lstStyle/>
          <a:p>
            <a:pPr algn="just"/>
            <a:r>
              <a:rPr lang="en-US" sz="2800" dirty="0">
                <a:latin typeface="Bodoni MT" pitchFamily="18" charset="0"/>
              </a:rPr>
              <a:t>The DB </a:t>
            </a:r>
            <a:r>
              <a:rPr lang="en-US" sz="2800" dirty="0" err="1">
                <a:latin typeface="Bodoni MT" pitchFamily="18" charset="0"/>
              </a:rPr>
              <a:t>Gauhati</a:t>
            </a:r>
            <a:r>
              <a:rPr lang="en-US" sz="2800" dirty="0">
                <a:latin typeface="Bodoni MT" pitchFamily="18" charset="0"/>
              </a:rPr>
              <a:t> High Court in </a:t>
            </a:r>
            <a:r>
              <a:rPr lang="en-US" sz="2800" dirty="0" err="1">
                <a:latin typeface="Bodoni MT" pitchFamily="18" charset="0"/>
              </a:rPr>
              <a:t>Nowrangroy</a:t>
            </a:r>
            <a:r>
              <a:rPr lang="en-US" sz="2800" dirty="0">
                <a:latin typeface="Bodoni MT" pitchFamily="18" charset="0"/>
              </a:rPr>
              <a:t> Metals Pvt. Ltd. vs. CIT : MANU/GH/0044/2003, held:-</a:t>
            </a:r>
          </a:p>
          <a:p>
            <a:pPr algn="just"/>
            <a:r>
              <a:rPr lang="en-US" sz="2800" dirty="0">
                <a:latin typeface="Bodoni MT" pitchFamily="18" charset="0"/>
              </a:rPr>
              <a:t>When the building in question is an apparatus or a tool of taxpayer as against merely a space only from where the taxpayer carries on business, it can be treated as plant. If a building is an integral part for carrying on the business of manufacture, it would be a plant whereas if the structure plays no part in carrying on any of the activity relating to manufacture, it would merely constitute a place where the business is carried on and it cannot be recognized as Plant. </a:t>
            </a:r>
          </a:p>
          <a:p>
            <a:pPr algn="just"/>
            <a:endParaRPr lang="en-IN" sz="28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60244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300" y="863600"/>
            <a:ext cx="10045700" cy="5397500"/>
          </a:xfrm>
        </p:spPr>
        <p:txBody>
          <a:bodyPr>
            <a:normAutofit/>
          </a:bodyPr>
          <a:lstStyle/>
          <a:p>
            <a:pPr algn="just"/>
            <a:r>
              <a:rPr lang="en-US" sz="3200" dirty="0">
                <a:latin typeface="Bodoni MT" pitchFamily="18" charset="0"/>
              </a:rPr>
              <a:t>When the </a:t>
            </a:r>
            <a:r>
              <a:rPr lang="en-US" sz="3200" dirty="0" err="1">
                <a:latin typeface="Bodoni MT" pitchFamily="18" charset="0"/>
              </a:rPr>
              <a:t>assessee</a:t>
            </a:r>
            <a:r>
              <a:rPr lang="en-US" sz="3200" dirty="0">
                <a:latin typeface="Bodoni MT" pitchFamily="18" charset="0"/>
              </a:rPr>
              <a:t> with a definite purpose, considering the nature of business carried on by the </a:t>
            </a:r>
            <a:r>
              <a:rPr lang="en-US" sz="3200" dirty="0" err="1">
                <a:latin typeface="Bodoni MT" pitchFamily="18" charset="0"/>
              </a:rPr>
              <a:t>assessee</a:t>
            </a:r>
            <a:r>
              <a:rPr lang="en-US" sz="3200" dirty="0">
                <a:latin typeface="Bodoni MT" pitchFamily="18" charset="0"/>
              </a:rPr>
              <a:t>, constructs a building with specific required design keeping in view specified technical requirement, without which the </a:t>
            </a:r>
            <a:r>
              <a:rPr lang="en-US" sz="3200" dirty="0" err="1">
                <a:latin typeface="Bodoni MT" pitchFamily="18" charset="0"/>
              </a:rPr>
              <a:t>assessee's</a:t>
            </a:r>
            <a:r>
              <a:rPr lang="en-US" sz="3200" dirty="0">
                <a:latin typeface="Bodoni MT" pitchFamily="18" charset="0"/>
              </a:rPr>
              <a:t> business cannot be carried out, the building in question would qualify to be treated as plant. </a:t>
            </a:r>
          </a:p>
          <a:p>
            <a:endParaRPr lang="en-US" sz="32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0700" y="736600"/>
            <a:ext cx="9713912" cy="5753100"/>
          </a:xfrm>
        </p:spPr>
        <p:txBody>
          <a:bodyPr>
            <a:noAutofit/>
          </a:bodyPr>
          <a:lstStyle/>
          <a:p>
            <a:pPr marL="292100" lvl="7" algn="just">
              <a:buNone/>
            </a:pPr>
            <a:r>
              <a:rPr lang="en-US" sz="2200" dirty="0"/>
              <a:t>   </a:t>
            </a:r>
            <a:r>
              <a:rPr lang="en-US" sz="2800" dirty="0">
                <a:latin typeface="Bodoni MT" pitchFamily="18" charset="0"/>
              </a:rPr>
              <a:t>The DB Kerala High Court in State of Kerala vs. </a:t>
            </a:r>
            <a:r>
              <a:rPr lang="en-US" sz="2800" dirty="0" err="1">
                <a:latin typeface="Bodoni MT" pitchFamily="18" charset="0"/>
              </a:rPr>
              <a:t>Ambuja</a:t>
            </a:r>
            <a:r>
              <a:rPr lang="en-US" sz="2800" dirty="0">
                <a:latin typeface="Bodoni MT" pitchFamily="18" charset="0"/>
              </a:rPr>
              <a:t> Cements Ltd. (12.11.2019 ): MANU/KE/5980/2019 held:</a:t>
            </a:r>
          </a:p>
          <a:p>
            <a:pPr algn="just"/>
            <a:r>
              <a:rPr lang="en-US" sz="2800" dirty="0">
                <a:latin typeface="Bodoni MT" pitchFamily="18" charset="0"/>
              </a:rPr>
              <a:t>With respect to 'silos', the Tribunal had placed reliance on the decision in </a:t>
            </a:r>
            <a:r>
              <a:rPr lang="en-US" sz="2800" dirty="0" err="1">
                <a:latin typeface="Bodoni MT" pitchFamily="18" charset="0"/>
              </a:rPr>
              <a:t>Nowrangroy</a:t>
            </a:r>
            <a:r>
              <a:rPr lang="en-US" sz="2800" dirty="0">
                <a:latin typeface="Bodoni MT" pitchFamily="18" charset="0"/>
              </a:rPr>
              <a:t> Metals (P) Ltd. V. JCIT (MANU/GH/0044/2003:,C.I.T. V. R.G. </a:t>
            </a:r>
            <a:r>
              <a:rPr lang="en-US" sz="2800" dirty="0" err="1">
                <a:latin typeface="Bodoni MT" pitchFamily="18" charset="0"/>
              </a:rPr>
              <a:t>Ispat</a:t>
            </a:r>
            <a:r>
              <a:rPr lang="en-US" sz="2800" dirty="0">
                <a:latin typeface="Bodoni MT" pitchFamily="18" charset="0"/>
              </a:rPr>
              <a:t> Ltd. MANU/RH/0130/2003 and various other rulings, rendered in the subject of </a:t>
            </a:r>
            <a:r>
              <a:rPr lang="en-US" sz="2800" dirty="0" err="1">
                <a:latin typeface="Bodoni MT" pitchFamily="18" charset="0"/>
              </a:rPr>
              <a:t>Cenvat</a:t>
            </a:r>
            <a:r>
              <a:rPr lang="en-US" sz="2800" dirty="0">
                <a:latin typeface="Bodoni MT" pitchFamily="18" charset="0"/>
              </a:rPr>
              <a:t> Credit. Based on those principle, it was held that, merely because some of the machinery or parts of 'silos' are made out of steel and cement, </a:t>
            </a:r>
            <a:r>
              <a:rPr lang="en-US" sz="2800" b="1" u="sng" dirty="0">
                <a:latin typeface="Bodoni MT" pitchFamily="18" charset="0"/>
              </a:rPr>
              <a:t>it will not fall within the exempted group of civil structure, not eligible for input tax credit.</a:t>
            </a:r>
            <a:endParaRPr lang="en-US" sz="2800" dirty="0">
              <a:latin typeface="Bodoni MT"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900" y="914400"/>
            <a:ext cx="9891712" cy="5499100"/>
          </a:xfrm>
        </p:spPr>
        <p:txBody>
          <a:bodyPr>
            <a:noAutofit/>
          </a:bodyPr>
          <a:lstStyle/>
          <a:p>
            <a:pPr algn="just"/>
            <a:endParaRPr lang="en-US" sz="2800" dirty="0">
              <a:latin typeface="Bodoni MT" pitchFamily="18" charset="0"/>
            </a:endParaRPr>
          </a:p>
          <a:p>
            <a:pPr algn="just"/>
            <a:r>
              <a:rPr lang="en-US" sz="2800" dirty="0">
                <a:latin typeface="Bodoni MT" pitchFamily="18" charset="0"/>
              </a:rPr>
              <a:t> ‘Silos' with various machineries form an integral part of it, need to be considered as plant and the </a:t>
            </a:r>
            <a:r>
              <a:rPr lang="en-US" sz="2800" b="1" u="sng" dirty="0">
                <a:latin typeface="Bodoni MT" pitchFamily="18" charset="0"/>
              </a:rPr>
              <a:t>'steel and cement' used for construction of the 'silo' and the connected machineries, by itself will loss its identity as 'steel and cement', but it gets merged as a final plant with a specific purpose. </a:t>
            </a:r>
            <a:endParaRPr lang="en-US" sz="2800" dirty="0">
              <a:latin typeface="Bodoni MT" pitchFamily="18" charset="0"/>
            </a:endParaRPr>
          </a:p>
          <a:p>
            <a:pPr algn="just"/>
            <a:r>
              <a:rPr lang="en-US" sz="2800" dirty="0">
                <a:latin typeface="Bodoni MT" pitchFamily="18" charset="0"/>
              </a:rPr>
              <a:t>The above mentioned observations made by the Tribunal are well founded on sound principles, which has got support from the rulings cited above.</a:t>
            </a:r>
          </a:p>
          <a:p>
            <a:pPr algn="just"/>
            <a:endParaRPr lang="en-US" sz="2800" dirty="0">
              <a:latin typeface="Bodoni MT"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50DEC-F4B5-40BB-AD4C-1FAB6288D5E1}"/>
              </a:ext>
            </a:extLst>
          </p:cNvPr>
          <p:cNvSpPr>
            <a:spLocks noGrp="1"/>
          </p:cNvSpPr>
          <p:nvPr>
            <p:ph idx="1"/>
          </p:nvPr>
        </p:nvSpPr>
        <p:spPr>
          <a:xfrm>
            <a:off x="622300" y="1473200"/>
            <a:ext cx="9703521" cy="5029200"/>
          </a:xfrm>
        </p:spPr>
        <p:txBody>
          <a:bodyPr>
            <a:noAutofit/>
          </a:bodyPr>
          <a:lstStyle/>
          <a:p>
            <a:pPr algn="just"/>
            <a:r>
              <a:rPr lang="en-US" sz="2800" b="1" u="sng" dirty="0">
                <a:latin typeface="Bodoni MT" pitchFamily="18" charset="0"/>
                <a:cs typeface="Calibri" panose="020F0502020204030204" pitchFamily="34" charset="0"/>
              </a:rPr>
              <a:t>ISSUE: </a:t>
            </a:r>
            <a:r>
              <a:rPr lang="en-US" sz="2800" dirty="0">
                <a:latin typeface="Bodoni MT" pitchFamily="18" charset="0"/>
                <a:cs typeface="Calibri" panose="020F0502020204030204" pitchFamily="34" charset="0"/>
              </a:rPr>
              <a:t>An interesting question of law arises in these Tax Revision Cases; "whether the 'Silos' erected by the </a:t>
            </a:r>
            <a:r>
              <a:rPr lang="en-US" sz="2800" dirty="0" err="1">
                <a:latin typeface="Bodoni MT" pitchFamily="18" charset="0"/>
                <a:cs typeface="Calibri" panose="020F0502020204030204" pitchFamily="34" charset="0"/>
              </a:rPr>
              <a:t>assessee</a:t>
            </a:r>
            <a:r>
              <a:rPr lang="en-US" sz="2800" dirty="0">
                <a:latin typeface="Bodoni MT" pitchFamily="18" charset="0"/>
                <a:cs typeface="Calibri" panose="020F0502020204030204" pitchFamily="34" charset="0"/>
              </a:rPr>
              <a:t> along with its connected machineries, which is made up of 'steel and cement' could be treated as a civil structure, thereby making the expenditure incurred for its erection not eligible for input tax credit. “Silos” with various machineries form an integral part of it, need to be considered as plant and the 'steel and cement' used for construction of the 'silo' and the connected machineries, by itself </a:t>
            </a:r>
            <a:r>
              <a:rPr lang="en-US" sz="2800" b="1" u="sng" dirty="0">
                <a:latin typeface="Bodoni MT" pitchFamily="18" charset="0"/>
                <a:cs typeface="Calibri" panose="020F0502020204030204" pitchFamily="34" charset="0"/>
              </a:rPr>
              <a:t>will loss its identity as 'steel and cement</a:t>
            </a:r>
            <a:r>
              <a:rPr lang="en-US" sz="2800" dirty="0">
                <a:latin typeface="Bodoni MT" pitchFamily="18" charset="0"/>
                <a:cs typeface="Calibri" panose="020F0502020204030204" pitchFamily="34" charset="0"/>
              </a:rPr>
              <a:t>', but it gets merged as a final plant with a specific purpose.</a:t>
            </a:r>
            <a:endParaRPr lang="en-IN" sz="2800" dirty="0">
              <a:latin typeface="Bodoni MT" pitchFamily="18" charset="0"/>
              <a:cs typeface="Calibri" panose="020F0502020204030204" pitchFamily="34" charset="0"/>
            </a:endParaRPr>
          </a:p>
          <a:p>
            <a:pPr algn="just"/>
            <a:endParaRPr lang="en-IN" sz="28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0580007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7500" y="901700"/>
            <a:ext cx="10096500" cy="5626100"/>
          </a:xfrm>
        </p:spPr>
        <p:txBody>
          <a:bodyPr>
            <a:noAutofit/>
          </a:bodyPr>
          <a:lstStyle/>
          <a:p>
            <a:pPr lvl="6" algn="just"/>
            <a:r>
              <a:rPr lang="en-US" sz="2200" b="1" u="sng" dirty="0">
                <a:latin typeface="Bodoni MT" pitchFamily="18" charset="0"/>
              </a:rPr>
              <a:t>USER TEST</a:t>
            </a:r>
          </a:p>
          <a:p>
            <a:pPr algn="just"/>
            <a:r>
              <a:rPr lang="en-US" sz="2800" dirty="0">
                <a:latin typeface="Bodoni MT" pitchFamily="18" charset="0"/>
              </a:rPr>
              <a:t>The SC in CCE Vs. Rajasthan Spinning and Weaving Mills Ltd. MANU/SC/0465/2010 held:-</a:t>
            </a:r>
          </a:p>
          <a:p>
            <a:pPr algn="just"/>
            <a:r>
              <a:rPr lang="en-US" sz="2800" dirty="0">
                <a:latin typeface="Bodoni MT" pitchFamily="18" charset="0"/>
              </a:rPr>
              <a:t>Applying the </a:t>
            </a:r>
            <a:r>
              <a:rPr lang="en-US" sz="2800" b="1" u="sng" dirty="0">
                <a:latin typeface="Bodoni MT" pitchFamily="18" charset="0"/>
              </a:rPr>
              <a:t>"user test“,</a:t>
            </a:r>
            <a:r>
              <a:rPr lang="en-US" sz="2800" dirty="0">
                <a:latin typeface="Bodoni MT" pitchFamily="18" charset="0"/>
              </a:rPr>
              <a:t>  steel plates and M.S. Channels, used in the fabrication of chimney would fall within the ambit of "capital goods" as contemplated in Rule 57Q.  It is not the case of the Revenue that both these items are not required to be used in the fabrication of chimney, which is an integral part of the diesel generating set, particularly when the Pollution Control Laws make it mandatory that all plants which emit effluents should be so equipped with apparatus which can reduce or get rid of the effluent gases.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600" y="1282700"/>
            <a:ext cx="9625012" cy="5156200"/>
          </a:xfrm>
        </p:spPr>
        <p:txBody>
          <a:bodyPr>
            <a:noAutofit/>
          </a:bodyPr>
          <a:lstStyle/>
          <a:p>
            <a:pPr algn="just"/>
            <a:r>
              <a:rPr lang="en-US" sz="2800" dirty="0">
                <a:latin typeface="Bodoni MT" pitchFamily="18" charset="0"/>
              </a:rPr>
              <a:t>The DB Gujarat  High  Court  in CCE vs. </a:t>
            </a:r>
            <a:r>
              <a:rPr lang="en-US" sz="2800" dirty="0" err="1">
                <a:latin typeface="Bodoni MT" pitchFamily="18" charset="0"/>
              </a:rPr>
              <a:t>Pipavav</a:t>
            </a:r>
            <a:r>
              <a:rPr lang="en-US" sz="2800" dirty="0">
                <a:latin typeface="Bodoni MT" pitchFamily="18" charset="0"/>
              </a:rPr>
              <a:t> Shipyard Limited (14.02.2020 - GUJHC) has observed as under:-</a:t>
            </a:r>
          </a:p>
          <a:p>
            <a:pPr algn="just"/>
            <a:r>
              <a:rPr lang="en-US" sz="2800" dirty="0">
                <a:latin typeface="Bodoni MT" pitchFamily="18" charset="0"/>
              </a:rPr>
              <a:t> </a:t>
            </a:r>
          </a:p>
          <a:p>
            <a:pPr algn="just"/>
            <a:r>
              <a:rPr lang="en-US" sz="2800" dirty="0">
                <a:latin typeface="Bodoni MT" pitchFamily="18" charset="0"/>
              </a:rPr>
              <a:t>Mr. Joshi is right in submitting that it is impossible to manufacture or repair ships without the aforementioned cranes. Therefore, the HR Plates, MS. Flats, MS. Coils, Wire Ropes, Rail, Welding Electrode, which are used in the fabrication of cranes, are an integral part of the manufacturing process of ships and without these goods, it is not possible to manufacture ships.  </a:t>
            </a:r>
          </a:p>
          <a:p>
            <a:pPr algn="just"/>
            <a:endParaRPr lang="en-US" sz="2800" dirty="0">
              <a:latin typeface="Bodoni MT"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a:latin typeface="Bodoni MT" pitchFamily="18" charset="0"/>
              </a:rPr>
              <a:t>26. Therefore, the HR Plates, MS. Flats, MS. Coils, Wire Ropes, Rail, Welding Electrode used in the fabrication of cranes which are used for manufacturing ships, are goods used "in relation to the manufacture of final products whether directly or indirectly and whether contained in the final product or not". In light of this, they are "inputs" and the respondent is eligible to claim the </a:t>
            </a:r>
            <a:r>
              <a:rPr lang="en-US" sz="2800" dirty="0" err="1">
                <a:latin typeface="Bodoni MT" pitchFamily="18" charset="0"/>
              </a:rPr>
              <a:t>Cenvat</a:t>
            </a:r>
            <a:r>
              <a:rPr lang="en-US" sz="2800" dirty="0">
                <a:latin typeface="Bodoni MT" pitchFamily="18" charset="0"/>
              </a:rPr>
              <a:t> Credit on such goods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F8D89-15B8-445B-9D13-77DE1A8EB30F}"/>
              </a:ext>
            </a:extLst>
          </p:cNvPr>
          <p:cNvSpPr>
            <a:spLocks noGrp="1"/>
          </p:cNvSpPr>
          <p:nvPr>
            <p:ph type="title"/>
          </p:nvPr>
        </p:nvSpPr>
        <p:spPr>
          <a:xfrm>
            <a:off x="1694789" y="808233"/>
            <a:ext cx="8911687" cy="1280890"/>
          </a:xfrm>
        </p:spPr>
        <p:txBody>
          <a:bodyPr>
            <a:normAutofit fontScale="90000"/>
          </a:bodyPr>
          <a:lstStyle/>
          <a:p>
            <a:pPr algn="ctr"/>
            <a:r>
              <a:rPr lang="en-US" b="1" u="sng" dirty="0">
                <a:latin typeface="Bodoni MT" pitchFamily="18" charset="0"/>
              </a:rPr>
              <a:t>(iii) Sec.15(6) EXPLANATION” “PIPELINES OUTSIDE THE FACTORY”</a:t>
            </a:r>
            <a:br>
              <a:rPr lang="en-IN" dirty="0">
                <a:latin typeface="Bodoni MT" pitchFamily="18" charset="0"/>
              </a:rPr>
            </a:br>
            <a:endParaRPr lang="en-IN" dirty="0">
              <a:latin typeface="Bodoni MT" pitchFamily="18" charset="0"/>
            </a:endParaRPr>
          </a:p>
        </p:txBody>
      </p:sp>
      <p:sp>
        <p:nvSpPr>
          <p:cNvPr id="3" name="Content Placeholder 2">
            <a:extLst>
              <a:ext uri="{FF2B5EF4-FFF2-40B4-BE49-F238E27FC236}">
                <a16:creationId xmlns:a16="http://schemas.microsoft.com/office/drawing/2014/main" id="{3E6CF25D-0B23-4AF7-910F-67F6DED31719}"/>
              </a:ext>
            </a:extLst>
          </p:cNvPr>
          <p:cNvSpPr>
            <a:spLocks noGrp="1"/>
          </p:cNvSpPr>
          <p:nvPr>
            <p:ph idx="1"/>
          </p:nvPr>
        </p:nvSpPr>
        <p:spPr>
          <a:xfrm>
            <a:off x="1702521" y="1939636"/>
            <a:ext cx="8915400" cy="4918363"/>
          </a:xfrm>
        </p:spPr>
        <p:txBody>
          <a:bodyPr>
            <a:normAutofit/>
          </a:bodyPr>
          <a:lstStyle/>
          <a:p>
            <a:pPr algn="just"/>
            <a:endParaRPr lang="en-US"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M/s </a:t>
            </a:r>
            <a:r>
              <a:rPr lang="en-US" sz="2800" dirty="0" err="1">
                <a:latin typeface="Bodoni MT" pitchFamily="18" charset="0"/>
                <a:cs typeface="Calibri" panose="020F0502020204030204" pitchFamily="34" charset="0"/>
              </a:rPr>
              <a:t>Aditya</a:t>
            </a:r>
            <a:r>
              <a:rPr lang="en-US" sz="2800" dirty="0">
                <a:latin typeface="Bodoni MT" pitchFamily="18" charset="0"/>
                <a:cs typeface="Calibri" panose="020F0502020204030204" pitchFamily="34" charset="0"/>
              </a:rPr>
              <a:t> Cement v. UOI, 2008 (221) ELT 362 (Raj.) - Railway track material used for railway line  (located outside the factory premises) and railway line was used for transportation of coal, is an integral part of the manufacturing process and hence, qualify as "Capital Goods". The High Court followed </a:t>
            </a:r>
            <a:r>
              <a:rPr lang="en-US" sz="2800" dirty="0" err="1">
                <a:latin typeface="Bodoni MT" pitchFamily="18" charset="0"/>
                <a:cs typeface="Calibri" panose="020F0502020204030204" pitchFamily="34" charset="0"/>
              </a:rPr>
              <a:t>Vikram</a:t>
            </a:r>
            <a:r>
              <a:rPr lang="en-US" sz="2800" dirty="0">
                <a:latin typeface="Bodoni MT" pitchFamily="18" charset="0"/>
                <a:cs typeface="Calibri" panose="020F0502020204030204" pitchFamily="34" charset="0"/>
              </a:rPr>
              <a:t> Cement Vs. CCE.  2006(197) ELT 145 (SC), </a:t>
            </a:r>
          </a:p>
          <a:p>
            <a:pPr algn="just"/>
            <a:endParaRPr lang="en-US" sz="2800" dirty="0">
              <a:latin typeface="Bodoni MT" pitchFamily="18" charset="0"/>
              <a:cs typeface="Calibri" panose="020F0502020204030204" pitchFamily="34" charset="0"/>
            </a:endParaRPr>
          </a:p>
          <a:p>
            <a:pPr algn="just">
              <a:buNone/>
            </a:pP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0243015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CECC9D-31AC-403F-B1E4-15EDAF8C9DAE}"/>
              </a:ext>
            </a:extLst>
          </p:cNvPr>
          <p:cNvSpPr>
            <a:spLocks noGrp="1"/>
          </p:cNvSpPr>
          <p:nvPr>
            <p:ph idx="1"/>
          </p:nvPr>
        </p:nvSpPr>
        <p:spPr>
          <a:xfrm>
            <a:off x="1411575" y="1390073"/>
            <a:ext cx="8915400" cy="3777622"/>
          </a:xfrm>
        </p:spPr>
        <p:txBody>
          <a:bodyPr/>
          <a:lstStyle/>
          <a:p>
            <a:pPr algn="just"/>
            <a:r>
              <a:rPr lang="en-US" sz="2800" dirty="0">
                <a:latin typeface="Bodoni MT" pitchFamily="18" charset="0"/>
                <a:cs typeface="Calibri" panose="020F0502020204030204" pitchFamily="34" charset="0"/>
              </a:rPr>
              <a:t>In Vikram Cement Vs. CCE  2006(197) ELT 145 (SC), SC held “inputs need not be used be used within the factory.  Explosives used for blasting mines  to produce limestone in manufacture of cement, is eligible as “inputs” even if mines are situated away from factory. </a:t>
            </a:r>
            <a:endParaRPr lang="en-IN" sz="2800" dirty="0">
              <a:latin typeface="Bodoni MT" pitchFamily="18" charset="0"/>
              <a:cs typeface="Calibri" panose="020F0502020204030204" pitchFamily="34" charset="0"/>
            </a:endParaRPr>
          </a:p>
          <a:p>
            <a:pPr algn="just"/>
            <a:r>
              <a:rPr lang="en-IN" sz="2800" dirty="0">
                <a:latin typeface="Bodoni MT" pitchFamily="18" charset="0"/>
                <a:cs typeface="Calibri" panose="020F0502020204030204" pitchFamily="34" charset="0"/>
              </a:rPr>
              <a:t>Rule 2(k) </a:t>
            </a:r>
            <a:r>
              <a:rPr lang="en-IN" sz="2800" dirty="0" err="1">
                <a:latin typeface="Bodoni MT" pitchFamily="18" charset="0"/>
                <a:cs typeface="Calibri" pitchFamily="34" charset="0"/>
              </a:rPr>
              <a:t>Cenvat</a:t>
            </a:r>
            <a:r>
              <a:rPr lang="en-IN" sz="2800" dirty="0">
                <a:latin typeface="Bodoni MT" pitchFamily="18" charset="0"/>
                <a:cs typeface="Calibri" pitchFamily="34" charset="0"/>
              </a:rPr>
              <a:t> Credit Rule,2004: Input means: All goods used </a:t>
            </a:r>
            <a:r>
              <a:rPr lang="en-IN" sz="2800" b="1" u="sng" dirty="0">
                <a:latin typeface="Bodoni MT" pitchFamily="18" charset="0"/>
                <a:cs typeface="Calibri" pitchFamily="34" charset="0"/>
              </a:rPr>
              <a:t>in the factory </a:t>
            </a:r>
            <a:r>
              <a:rPr lang="en-IN" sz="2800" dirty="0">
                <a:latin typeface="Bodoni MT" pitchFamily="18" charset="0"/>
                <a:cs typeface="Calibri" pitchFamily="34" charset="0"/>
              </a:rPr>
              <a:t>by the manufacturer of final product; or</a:t>
            </a: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543941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C8D99-1A5F-40FF-A6BC-ACE4940AA1C4}"/>
              </a:ext>
            </a:extLst>
          </p:cNvPr>
          <p:cNvSpPr>
            <a:spLocks noGrp="1"/>
          </p:cNvSpPr>
          <p:nvPr>
            <p:ph idx="1"/>
          </p:nvPr>
        </p:nvSpPr>
        <p:spPr>
          <a:xfrm>
            <a:off x="710298" y="1143000"/>
            <a:ext cx="9767202" cy="5489864"/>
          </a:xfrm>
        </p:spPr>
        <p:txBody>
          <a:bodyPr>
            <a:normAutofit/>
          </a:bodyPr>
          <a:lstStyle/>
          <a:p>
            <a:pPr lvl="0" algn="just">
              <a:buNone/>
            </a:pPr>
            <a:endParaRPr lang="en-IN" sz="2800" dirty="0">
              <a:latin typeface="Bodoni MT" pitchFamily="18" charset="0"/>
              <a:cs typeface="Calibri" panose="020F0502020204030204" pitchFamily="34" charset="0"/>
            </a:endParaRPr>
          </a:p>
          <a:p>
            <a:pPr algn="just">
              <a:buNone/>
            </a:pPr>
            <a:r>
              <a:rPr lang="en-IN" sz="2800" dirty="0">
                <a:latin typeface="Bodoni MT" pitchFamily="18" charset="0"/>
                <a:cs typeface="Calibri" panose="020F0502020204030204" pitchFamily="34" charset="0"/>
              </a:rPr>
              <a:t>	</a:t>
            </a:r>
            <a:r>
              <a:rPr lang="en-US" sz="2800" dirty="0">
                <a:latin typeface="Bodoni MT" pitchFamily="18" charset="0"/>
              </a:rPr>
              <a:t>As per rule 43 (1)(b), ITC paid on capital goods can be taken for effecting taxable supplies shall be credited to the Electronic Credit Ledger and shall be reflected in GSTR-2.</a:t>
            </a:r>
          </a:p>
          <a:p>
            <a:pPr lvl="0" algn="just"/>
            <a:r>
              <a:rPr lang="en-US" sz="3000" dirty="0">
                <a:latin typeface="Bodoni MT" pitchFamily="18" charset="0"/>
                <a:cs typeface="Calibri" panose="020F0502020204030204" pitchFamily="34" charset="0"/>
              </a:rPr>
              <a:t>RP can take  </a:t>
            </a:r>
            <a:r>
              <a:rPr lang="en-US" sz="3000" b="1" u="sng" dirty="0">
                <a:latin typeface="Bodoni MT" pitchFamily="18" charset="0"/>
                <a:cs typeface="Calibri" panose="020F0502020204030204" pitchFamily="34" charset="0"/>
              </a:rPr>
              <a:t>re- credit of ITC </a:t>
            </a:r>
            <a:r>
              <a:rPr lang="en-US" sz="3000" dirty="0">
                <a:latin typeface="Bodoni MT" pitchFamily="18" charset="0"/>
                <a:cs typeface="Calibri" panose="020F0502020204030204" pitchFamily="34" charset="0"/>
              </a:rPr>
              <a:t>upon payment of full value of Invoice – no time limit prescribed.</a:t>
            </a:r>
          </a:p>
          <a:p>
            <a:pPr algn="just"/>
            <a:r>
              <a:rPr lang="en-US" sz="3000" dirty="0">
                <a:latin typeface="Bodoni MT" pitchFamily="18" charset="0"/>
              </a:rPr>
              <a:t>Upon </a:t>
            </a:r>
            <a:r>
              <a:rPr lang="en-US" sz="3000" b="1" u="sng" dirty="0">
                <a:latin typeface="Bodoni MT" pitchFamily="18" charset="0"/>
              </a:rPr>
              <a:t>deduction of LD</a:t>
            </a:r>
            <a:r>
              <a:rPr lang="en-US" sz="3000" dirty="0">
                <a:latin typeface="Bodoni MT" pitchFamily="18" charset="0"/>
              </a:rPr>
              <a:t>, lesser payment is made by Contractor/Buyer and, therefore, </a:t>
            </a:r>
            <a:r>
              <a:rPr lang="en-US" sz="3000" b="1" u="sng" dirty="0">
                <a:latin typeface="Bodoni MT" pitchFamily="18" charset="0"/>
              </a:rPr>
              <a:t>proportionate ITC to be reversed. </a:t>
            </a:r>
            <a:r>
              <a:rPr lang="en-US" sz="3000" dirty="0">
                <a:latin typeface="Bodoni MT" pitchFamily="18" charset="0"/>
              </a:rPr>
              <a:t>GM, Ordnance Factory, </a:t>
            </a:r>
            <a:r>
              <a:rPr lang="en-US" sz="3000" dirty="0" err="1">
                <a:latin typeface="Bodoni MT" pitchFamily="18" charset="0"/>
              </a:rPr>
              <a:t>Bhandara</a:t>
            </a:r>
            <a:r>
              <a:rPr lang="en-US" sz="3000" dirty="0">
                <a:latin typeface="Bodoni MT" pitchFamily="18" charset="0"/>
              </a:rPr>
              <a:t> 2019(106) Taxmann.com 246 AAR.</a:t>
            </a:r>
          </a:p>
          <a:p>
            <a:pPr algn="just"/>
            <a:endParaRPr lang="en-IN" dirty="0">
              <a:latin typeface="Bodoni MT" pitchFamily="18"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1198814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F2472-BCE5-4DD0-96EF-589EEF7C5200}"/>
              </a:ext>
            </a:extLst>
          </p:cNvPr>
          <p:cNvSpPr>
            <a:spLocks noGrp="1"/>
          </p:cNvSpPr>
          <p:nvPr>
            <p:ph idx="1"/>
          </p:nvPr>
        </p:nvSpPr>
        <p:spPr>
          <a:xfrm>
            <a:off x="1381707" y="1566416"/>
            <a:ext cx="8915400" cy="3777622"/>
          </a:xfrm>
        </p:spPr>
        <p:txBody>
          <a:bodyPr>
            <a:normAutofit/>
          </a:bodyPr>
          <a:lstStyle/>
          <a:p>
            <a:pPr algn="just"/>
            <a:r>
              <a:rPr lang="en-US" sz="3000" dirty="0">
                <a:latin typeface="Bodoni MT" pitchFamily="18" charset="0"/>
                <a:cs typeface="Calibri" panose="020F0502020204030204" pitchFamily="34" charset="0"/>
              </a:rPr>
              <a:t>The DB Madras High Court in CCE vs. JSW Steel Ltd. (13.02.2020) : MANU/TN/1209/2020 “even if the Captive Power Plant (CPP) is located  away from main factory of manufacturer of final product, the capital goods  for CPP though, not in the same factory premises, yet </a:t>
            </a:r>
            <a:r>
              <a:rPr lang="en-US" sz="3000" dirty="0" err="1">
                <a:latin typeface="Bodoni MT" pitchFamily="18" charset="0"/>
                <a:cs typeface="Calibri" panose="020F0502020204030204" pitchFamily="34" charset="0"/>
              </a:rPr>
              <a:t>Cenvat</a:t>
            </a:r>
            <a:r>
              <a:rPr lang="en-US" sz="3000" dirty="0">
                <a:latin typeface="Bodoni MT" pitchFamily="18" charset="0"/>
                <a:cs typeface="Calibri" panose="020F0502020204030204" pitchFamily="34" charset="0"/>
              </a:rPr>
              <a:t> allowable.  </a:t>
            </a:r>
            <a:endParaRPr lang="en-IN" sz="3000"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6446170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5FD4-8099-42ED-9C6D-1C9BB25B7CB2}"/>
              </a:ext>
            </a:extLst>
          </p:cNvPr>
          <p:cNvSpPr>
            <a:spLocks noGrp="1"/>
          </p:cNvSpPr>
          <p:nvPr>
            <p:ph type="title"/>
          </p:nvPr>
        </p:nvSpPr>
        <p:spPr>
          <a:xfrm>
            <a:off x="1876103" y="988342"/>
            <a:ext cx="8911687" cy="1280890"/>
          </a:xfrm>
        </p:spPr>
        <p:txBody>
          <a:bodyPr>
            <a:noAutofit/>
          </a:bodyPr>
          <a:lstStyle/>
          <a:p>
            <a:pPr algn="ctr"/>
            <a:r>
              <a:rPr lang="en-US" sz="2400" b="1" u="sng" dirty="0">
                <a:latin typeface="Bodoni MT" pitchFamily="18" charset="0"/>
              </a:rPr>
              <a:t>SECTION 17(5)(C): WORKS CONTRACT – WHERE ON OUTPUT SERVICE,  GST IS PAYABLE</a:t>
            </a:r>
            <a:r>
              <a:rPr lang="en-US" sz="2800" b="1" u="sng" dirty="0">
                <a:latin typeface="Bodoni MT" pitchFamily="18" charset="0"/>
              </a:rPr>
              <a:t>.</a:t>
            </a:r>
            <a:br>
              <a:rPr lang="en-IN" sz="2800" dirty="0">
                <a:latin typeface="Bodoni MT" pitchFamily="18" charset="0"/>
              </a:rPr>
            </a:br>
            <a:r>
              <a:rPr lang="en-US" sz="2800" dirty="0">
                <a:latin typeface="Bodoni MT" pitchFamily="18" charset="0"/>
              </a:rPr>
              <a:t> </a:t>
            </a:r>
            <a:br>
              <a:rPr lang="en-IN" sz="2800" dirty="0">
                <a:latin typeface="Bodoni MT" pitchFamily="18" charset="0"/>
              </a:rPr>
            </a:br>
            <a:endParaRPr lang="en-IN" sz="2800" dirty="0">
              <a:latin typeface="Bodoni MT" pitchFamily="18" charset="0"/>
            </a:endParaRPr>
          </a:p>
        </p:txBody>
      </p:sp>
      <p:sp>
        <p:nvSpPr>
          <p:cNvPr id="3" name="Content Placeholder 2">
            <a:extLst>
              <a:ext uri="{FF2B5EF4-FFF2-40B4-BE49-F238E27FC236}">
                <a16:creationId xmlns:a16="http://schemas.microsoft.com/office/drawing/2014/main" id="{709E8112-94DB-45D0-99C5-DE463669F261}"/>
              </a:ext>
            </a:extLst>
          </p:cNvPr>
          <p:cNvSpPr>
            <a:spLocks noGrp="1"/>
          </p:cNvSpPr>
          <p:nvPr>
            <p:ph idx="1"/>
          </p:nvPr>
        </p:nvSpPr>
        <p:spPr>
          <a:xfrm>
            <a:off x="1993468" y="2133600"/>
            <a:ext cx="8915400" cy="3777622"/>
          </a:xfrm>
        </p:spPr>
        <p:txBody>
          <a:bodyPr/>
          <a:lstStyle/>
          <a:p>
            <a:pPr algn="just"/>
            <a:r>
              <a:rPr lang="en-US" sz="2800" dirty="0">
                <a:latin typeface="Bodoni MT" pitchFamily="18" charset="0"/>
                <a:cs typeface="Calibri" panose="020F0502020204030204" pitchFamily="34" charset="0"/>
              </a:rPr>
              <a:t>6:	The  AP High Court in CCE Vs. Sai </a:t>
            </a:r>
            <a:r>
              <a:rPr lang="en-US" sz="2800" dirty="0" err="1">
                <a:latin typeface="Bodoni MT" pitchFamily="18" charset="0"/>
                <a:cs typeface="Calibri" panose="020F0502020204030204" pitchFamily="34" charset="0"/>
              </a:rPr>
              <a:t>Sahmita</a:t>
            </a:r>
            <a:r>
              <a:rPr lang="en-US" sz="2800" dirty="0">
                <a:latin typeface="Bodoni MT" pitchFamily="18" charset="0"/>
                <a:cs typeface="Calibri" panose="020F0502020204030204" pitchFamily="34" charset="0"/>
              </a:rPr>
              <a:t> Storages (P) Ltd. MANU/AP/0510/2011 where company was providing taxable output service of  “ storage and logistic services” and Steel and Cement had been used for construction of warehouses without which, storage and warehousing services, not possible. </a:t>
            </a:r>
            <a:endParaRPr lang="en-IN" sz="2800" dirty="0">
              <a:latin typeface="Bodoni MT" pitchFamily="18" charset="0"/>
              <a:cs typeface="Calibri" panose="020F0502020204030204" pitchFamily="34" charset="0"/>
            </a:endParaRPr>
          </a:p>
          <a:p>
            <a:endParaRPr lang="en-IN" dirty="0"/>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619353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2BF3C-131B-4223-BDA9-0083880C8391}"/>
              </a:ext>
            </a:extLst>
          </p:cNvPr>
          <p:cNvSpPr>
            <a:spLocks noGrp="1"/>
          </p:cNvSpPr>
          <p:nvPr>
            <p:ph idx="1"/>
          </p:nvPr>
        </p:nvSpPr>
        <p:spPr>
          <a:xfrm>
            <a:off x="1177988" y="1217191"/>
            <a:ext cx="9556542" cy="5035826"/>
          </a:xfrm>
        </p:spPr>
        <p:txBody>
          <a:bodyPr>
            <a:normAutofit/>
          </a:bodyPr>
          <a:lstStyle/>
          <a:p>
            <a:pPr algn="just"/>
            <a:r>
              <a:rPr lang="en-US" sz="2800" dirty="0">
                <a:latin typeface="Bodoni MT" pitchFamily="18" charset="0"/>
                <a:cs typeface="Calibri" panose="020F0502020204030204" pitchFamily="34" charset="0"/>
              </a:rPr>
              <a:t>7:	The Gujarat HC Mundra Ports &amp; Special Economic Zone Limited </a:t>
            </a:r>
            <a:r>
              <a:rPr lang="en-US" sz="2800" dirty="0" err="1">
                <a:latin typeface="Bodoni MT" pitchFamily="18" charset="0"/>
                <a:cs typeface="Calibri" panose="020F0502020204030204" pitchFamily="34" charset="0"/>
              </a:rPr>
              <a:t>Vs.CCE</a:t>
            </a:r>
            <a:r>
              <a:rPr lang="en-US" sz="2800" dirty="0">
                <a:latin typeface="Bodoni MT" pitchFamily="18" charset="0"/>
                <a:cs typeface="Calibri" panose="020F0502020204030204" pitchFamily="34" charset="0"/>
              </a:rPr>
              <a:t> MANU/GJ/0260/2015 has held as under:-</a:t>
            </a:r>
            <a:endParaRPr lang="en-IN" sz="2800" dirty="0">
              <a:latin typeface="Bodoni MT" pitchFamily="18" charset="0"/>
              <a:cs typeface="Calibri" panose="020F0502020204030204" pitchFamily="34" charset="0"/>
            </a:endParaRPr>
          </a:p>
          <a:p>
            <a:pPr algn="just"/>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a:t>
            </a:r>
            <a:r>
              <a:rPr lang="en-US" sz="2800" b="1" u="sng" dirty="0">
                <a:latin typeface="Bodoni MT" pitchFamily="18" charset="0"/>
                <a:cs typeface="Calibri" panose="020F0502020204030204" pitchFamily="34" charset="0"/>
              </a:rPr>
              <a:t>The contention of Party/</a:t>
            </a:r>
            <a:r>
              <a:rPr lang="en-US" sz="2800" b="1" u="sng" dirty="0" err="1">
                <a:latin typeface="Bodoni MT" pitchFamily="18" charset="0"/>
                <a:cs typeface="Calibri" panose="020F0502020204030204" pitchFamily="34" charset="0"/>
              </a:rPr>
              <a:t>Assessee</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Before the amendment made in 2009 or thereafter,  appellant had neither factory nor manufacturer, but constructed constructed jetty by use of cement and steel and hence entitled for input credit as jetty was constructed by the contractor, but the jetty is situated within the port area and the appellant is output service provider.</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40181599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33C2A9-A3AD-460F-BDE0-1555CE7E7512}"/>
              </a:ext>
            </a:extLst>
          </p:cNvPr>
          <p:cNvSpPr>
            <a:spLocks noGrp="1"/>
          </p:cNvSpPr>
          <p:nvPr>
            <p:ph idx="1"/>
          </p:nvPr>
        </p:nvSpPr>
        <p:spPr>
          <a:xfrm>
            <a:off x="1550120" y="1551709"/>
            <a:ext cx="8915400" cy="3777622"/>
          </a:xfrm>
        </p:spPr>
        <p:txBody>
          <a:bodyPr>
            <a:normAutofit/>
          </a:bodyPr>
          <a:lstStyle/>
          <a:p>
            <a:pPr algn="just"/>
            <a:r>
              <a:rPr lang="en-US" sz="3000" dirty="0">
                <a:latin typeface="Bodoni MT" pitchFamily="18" charset="0"/>
                <a:cs typeface="Calibri" panose="020F0502020204030204" pitchFamily="34" charset="0"/>
              </a:rPr>
              <a:t>Appellant contends his case is covered by DB of AP High Court in CCE Vs. Sai </a:t>
            </a:r>
            <a:r>
              <a:rPr lang="en-US" sz="3000" dirty="0" err="1">
                <a:latin typeface="Bodoni MT" pitchFamily="18" charset="0"/>
                <a:cs typeface="Calibri" panose="020F0502020204030204" pitchFamily="34" charset="0"/>
              </a:rPr>
              <a:t>Sahmita</a:t>
            </a:r>
            <a:r>
              <a:rPr lang="en-US" sz="3000" dirty="0">
                <a:latin typeface="Bodoni MT" pitchFamily="18" charset="0"/>
                <a:cs typeface="Calibri" panose="020F0502020204030204" pitchFamily="34" charset="0"/>
              </a:rPr>
              <a:t> Storages (P) Limited, MANU/AP/0510/2011 as per Rule 2 (k) all the goods used in relation to manufacture of final product or for any other purpose used by a provider of taxable service for providing an output service are eligible for </a:t>
            </a:r>
            <a:r>
              <a:rPr lang="en-US" sz="3000" dirty="0" err="1">
                <a:latin typeface="Bodoni MT" pitchFamily="18" charset="0"/>
                <a:cs typeface="Calibri" panose="020F0502020204030204" pitchFamily="34" charset="0"/>
              </a:rPr>
              <a:t>Cenvat</a:t>
            </a:r>
            <a:r>
              <a:rPr lang="en-US" sz="3000" dirty="0">
                <a:latin typeface="Bodoni MT" pitchFamily="18" charset="0"/>
                <a:cs typeface="Calibri" panose="020F0502020204030204" pitchFamily="34" charset="0"/>
              </a:rPr>
              <a:t> Credit. </a:t>
            </a:r>
            <a:endParaRPr lang="en-IN" sz="3000" dirty="0">
              <a:latin typeface="Bodoni MT" pitchFamily="18" charset="0"/>
              <a:cs typeface="Calibri" panose="020F0502020204030204" pitchFamily="34" charset="0"/>
            </a:endParaRPr>
          </a:p>
          <a:p>
            <a:pPr algn="just"/>
            <a:endParaRPr lang="en-IN" sz="3000"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5549953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24ABA-54B4-4CB0-BDB9-48AC5ECAA49F}"/>
              </a:ext>
            </a:extLst>
          </p:cNvPr>
          <p:cNvSpPr>
            <a:spLocks noGrp="1"/>
          </p:cNvSpPr>
          <p:nvPr>
            <p:ph type="title"/>
          </p:nvPr>
        </p:nvSpPr>
        <p:spPr>
          <a:xfrm>
            <a:off x="2011636" y="1340755"/>
            <a:ext cx="8911687" cy="1280890"/>
          </a:xfrm>
        </p:spPr>
        <p:txBody>
          <a:bodyPr>
            <a:normAutofit fontScale="90000"/>
          </a:bodyPr>
          <a:lstStyle/>
          <a:p>
            <a:pPr algn="ctr"/>
            <a:r>
              <a:rPr lang="en-US" b="1" u="sng" dirty="0">
                <a:latin typeface="Bodoni MT" pitchFamily="18" charset="0"/>
              </a:rPr>
              <a:t>Contention of Department:</a:t>
            </a:r>
            <a:br>
              <a:rPr lang="en-IN" dirty="0">
                <a:latin typeface="Bodoni MT" pitchFamily="18" charset="0"/>
              </a:rPr>
            </a:br>
            <a:r>
              <a:rPr lang="en-US" dirty="0">
                <a:latin typeface="Bodoni MT" pitchFamily="18" charset="0"/>
              </a:rPr>
              <a:t> </a:t>
            </a:r>
            <a:br>
              <a:rPr lang="en-IN" dirty="0">
                <a:latin typeface="Bodoni MT" pitchFamily="18" charset="0"/>
              </a:rPr>
            </a:br>
            <a:endParaRPr lang="en-IN" dirty="0">
              <a:latin typeface="Bodoni MT" pitchFamily="18" charset="0"/>
            </a:endParaRPr>
          </a:p>
        </p:txBody>
      </p:sp>
      <p:sp>
        <p:nvSpPr>
          <p:cNvPr id="3" name="Content Placeholder 2">
            <a:extLst>
              <a:ext uri="{FF2B5EF4-FFF2-40B4-BE49-F238E27FC236}">
                <a16:creationId xmlns:a16="http://schemas.microsoft.com/office/drawing/2014/main" id="{DDE604FA-BBC2-4560-A728-E13503E2B504}"/>
              </a:ext>
            </a:extLst>
          </p:cNvPr>
          <p:cNvSpPr>
            <a:spLocks noGrp="1"/>
          </p:cNvSpPr>
          <p:nvPr>
            <p:ph idx="1"/>
          </p:nvPr>
        </p:nvSpPr>
        <p:spPr>
          <a:xfrm>
            <a:off x="1041400" y="2078182"/>
            <a:ext cx="9922885" cy="4284518"/>
          </a:xfrm>
        </p:spPr>
        <p:txBody>
          <a:bodyPr>
            <a:normAutofit/>
          </a:bodyPr>
          <a:lstStyle/>
          <a:p>
            <a:pPr algn="just"/>
            <a:r>
              <a:rPr lang="en-US" sz="2800" dirty="0">
                <a:latin typeface="Bodoni MT" pitchFamily="18" charset="0"/>
                <a:cs typeface="Calibri" panose="020F0502020204030204" pitchFamily="34" charset="0"/>
              </a:rPr>
              <a:t>9.	Mr. </a:t>
            </a:r>
            <a:r>
              <a:rPr lang="en-US" sz="2800" dirty="0" err="1">
                <a:latin typeface="Bodoni MT" pitchFamily="18" charset="0"/>
                <a:cs typeface="Calibri" panose="020F0502020204030204" pitchFamily="34" charset="0"/>
              </a:rPr>
              <a:t>Ravani</a:t>
            </a:r>
            <a:r>
              <a:rPr lang="en-US" sz="2800" dirty="0">
                <a:latin typeface="Bodoni MT" pitchFamily="18" charset="0"/>
                <a:cs typeface="Calibri" panose="020F0502020204030204" pitchFamily="34" charset="0"/>
              </a:rPr>
              <a:t> has also vehemently urged that since jetty was constructed by the appellant through the contractor and construction of jetty is exempted and, therefore, input credit would not be available to the appellant as construction of jetty is exempted service.</a:t>
            </a:r>
            <a:endParaRPr lang="en-IN" sz="2800" dirty="0">
              <a:latin typeface="Bodoni MT" pitchFamily="18" charset="0"/>
              <a:cs typeface="Calibri" panose="020F0502020204030204" pitchFamily="34" charset="0"/>
            </a:endParaRPr>
          </a:p>
          <a:p>
            <a:pPr algn="just"/>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	</a:t>
            </a:r>
            <a:r>
              <a:rPr lang="en-US" sz="2800" b="1" dirty="0">
                <a:latin typeface="Bodoni MT" pitchFamily="18" charset="0"/>
                <a:cs typeface="Calibri" panose="020F0502020204030204" pitchFamily="34" charset="0"/>
              </a:rPr>
              <a:t>Findings:</a:t>
            </a:r>
            <a:r>
              <a:rPr lang="en-US" sz="2800" dirty="0">
                <a:latin typeface="Bodoni MT" pitchFamily="18" charset="0"/>
                <a:cs typeface="Calibri" panose="020F0502020204030204" pitchFamily="34" charset="0"/>
              </a:rPr>
              <a:t> The appellant is entitled to </a:t>
            </a:r>
            <a:r>
              <a:rPr lang="en-US" sz="2800" dirty="0" err="1">
                <a:latin typeface="Bodoni MT" pitchFamily="18" charset="0"/>
                <a:cs typeface="Calibri" panose="020F0502020204030204" pitchFamily="34" charset="0"/>
              </a:rPr>
              <a:t>cenvat</a:t>
            </a:r>
            <a:r>
              <a:rPr lang="en-US" sz="2800" dirty="0">
                <a:latin typeface="Bodoni MT" pitchFamily="18" charset="0"/>
                <a:cs typeface="Calibri" panose="020F0502020204030204" pitchFamily="34" charset="0"/>
              </a:rPr>
              <a:t> credit as the Jetty had been let out and the Service Tax paid thereon;</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5329083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2A4F0-292A-4548-8AF9-675F04745922}"/>
              </a:ext>
            </a:extLst>
          </p:cNvPr>
          <p:cNvSpPr>
            <a:spLocks noGrp="1"/>
          </p:cNvSpPr>
          <p:nvPr>
            <p:ph idx="1"/>
          </p:nvPr>
        </p:nvSpPr>
        <p:spPr>
          <a:xfrm>
            <a:off x="533400" y="1188026"/>
            <a:ext cx="10598727" cy="6151418"/>
          </a:xfrm>
        </p:spPr>
        <p:txBody>
          <a:bodyPr>
            <a:noAutofit/>
          </a:bodyPr>
          <a:lstStyle/>
          <a:p>
            <a:pPr algn="just"/>
            <a:r>
              <a:rPr lang="en-US" sz="2600" dirty="0">
                <a:latin typeface="Bodoni MT" pitchFamily="18" charset="0"/>
                <a:cs typeface="Calibri" panose="020F0502020204030204" pitchFamily="34" charset="0"/>
              </a:rPr>
              <a:t>The Chhattisgarh High Court in CST. Vs. </a:t>
            </a:r>
            <a:r>
              <a:rPr lang="en-US" sz="2600" dirty="0" err="1">
                <a:latin typeface="Bodoni MT" pitchFamily="18" charset="0"/>
                <a:cs typeface="Calibri" panose="020F0502020204030204" pitchFamily="34" charset="0"/>
              </a:rPr>
              <a:t>Vimla</a:t>
            </a:r>
            <a:r>
              <a:rPr lang="en-US" sz="2600" dirty="0">
                <a:latin typeface="Bodoni MT" pitchFamily="18" charset="0"/>
                <a:cs typeface="Calibri" panose="020F0502020204030204" pitchFamily="34" charset="0"/>
              </a:rPr>
              <a:t> Infrastructure India Pvt. Ltd. MANU/CG/0185/2018 has held as under:-</a:t>
            </a:r>
            <a:endParaRPr lang="en-IN" sz="2600" dirty="0">
              <a:latin typeface="Bodoni MT" pitchFamily="18" charset="0"/>
              <a:cs typeface="Calibri" panose="020F0502020204030204" pitchFamily="34" charset="0"/>
            </a:endParaRPr>
          </a:p>
          <a:p>
            <a:pPr algn="just"/>
            <a:r>
              <a:rPr lang="en-US" sz="2600" dirty="0">
                <a:latin typeface="Bodoni MT" pitchFamily="18" charset="0"/>
                <a:cs typeface="Calibri" panose="020F0502020204030204" pitchFamily="34" charset="0"/>
              </a:rPr>
              <a:t> Construction activity carried on by the respondent company for erecting the facility of "Cargo Handling Services" it is to be kept in mind that the 'Inputs' have been used for providing output services which is taxable, therefore, by erecting the Railway Siding, the respondent is providing a taxable service for providing an output service, therefore, entitled to CCR, 2004.</a:t>
            </a:r>
          </a:p>
          <a:p>
            <a:pPr algn="just"/>
            <a:r>
              <a:rPr lang="en-US" sz="2600" dirty="0" err="1">
                <a:latin typeface="Bodoni MT" pitchFamily="18" charset="0"/>
                <a:cs typeface="Calibri" panose="020F0502020204030204" pitchFamily="34" charset="0"/>
              </a:rPr>
              <a:t>Asessee</a:t>
            </a:r>
            <a:r>
              <a:rPr lang="en-US" sz="2600" dirty="0">
                <a:latin typeface="Bodoni MT" pitchFamily="18" charset="0"/>
                <a:cs typeface="Calibri" panose="020F0502020204030204" pitchFamily="34" charset="0"/>
              </a:rPr>
              <a:t> is entitled to </a:t>
            </a:r>
            <a:r>
              <a:rPr lang="en-US" sz="2600" dirty="0" err="1">
                <a:latin typeface="Bodoni MT" pitchFamily="18" charset="0"/>
                <a:cs typeface="Calibri" panose="020F0502020204030204" pitchFamily="34" charset="0"/>
              </a:rPr>
              <a:t>Cenvat</a:t>
            </a:r>
            <a:r>
              <a:rPr lang="en-US" sz="2600" dirty="0">
                <a:latin typeface="Bodoni MT" pitchFamily="18" charset="0"/>
                <a:cs typeface="Calibri" panose="020F0502020204030204" pitchFamily="34" charset="0"/>
              </a:rPr>
              <a:t> Credit for construction of “Railway  Siding” which is admittedly immoveable property.</a:t>
            </a:r>
            <a:endParaRPr lang="en-IN" sz="2600" dirty="0">
              <a:latin typeface="Bodoni MT" pitchFamily="18" charset="0"/>
              <a:cs typeface="Calibri" panose="020F0502020204030204" pitchFamily="34" charset="0"/>
            </a:endParaRPr>
          </a:p>
          <a:p>
            <a:pPr algn="just"/>
            <a:endParaRPr lang="en-IN" sz="26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8514213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4D545-8444-4607-865A-F5E6E2297B8D}"/>
              </a:ext>
            </a:extLst>
          </p:cNvPr>
          <p:cNvSpPr>
            <a:spLocks noGrp="1"/>
          </p:cNvSpPr>
          <p:nvPr>
            <p:ph idx="1"/>
          </p:nvPr>
        </p:nvSpPr>
        <p:spPr>
          <a:xfrm>
            <a:off x="923435" y="1380585"/>
            <a:ext cx="9569795" cy="5102087"/>
          </a:xfrm>
        </p:spPr>
        <p:txBody>
          <a:bodyPr/>
          <a:lstStyle/>
          <a:p>
            <a:pPr algn="just"/>
            <a:r>
              <a:rPr lang="en-US" sz="2800" dirty="0">
                <a:latin typeface="Bodoni MT" pitchFamily="18" charset="0"/>
                <a:cs typeface="Calibri" panose="020F0502020204030204" pitchFamily="34" charset="0"/>
              </a:rPr>
              <a:t>The Rajasthan High Court in Aditya Cements Ltd. Vs. UOI 2008 (221) ELT 362, held materials used for laying railway track (which is an immovable property emerging at intermediate stage) track was used for transporting of coal to factory, coal was used for manufacture of final product. Held credit allowable.</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The Revenue’s appeal against this judgment was rejected by order dated 19.07.2007 in Central Excise Appeal No.187 of 2006, by the Supreme Court.</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86031654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7E039-0BEA-4830-988F-980A80CD4099}"/>
              </a:ext>
            </a:extLst>
          </p:cNvPr>
          <p:cNvSpPr>
            <a:spLocks noGrp="1"/>
          </p:cNvSpPr>
          <p:nvPr>
            <p:ph idx="1"/>
          </p:nvPr>
        </p:nvSpPr>
        <p:spPr>
          <a:xfrm>
            <a:off x="1049181" y="1279487"/>
            <a:ext cx="9516786" cy="4824544"/>
          </a:xfrm>
        </p:spPr>
        <p:txBody>
          <a:bodyPr>
            <a:normAutofit/>
          </a:bodyPr>
          <a:lstStyle/>
          <a:p>
            <a:pPr algn="just"/>
            <a:r>
              <a:rPr lang="en-US" sz="2800" dirty="0">
                <a:latin typeface="Bodoni MT" pitchFamily="18" charset="0"/>
                <a:cs typeface="Calibri" panose="020F0502020204030204" pitchFamily="34" charset="0"/>
              </a:rPr>
              <a:t>DB of Delhi High Court in Vodafone Mobile Services Limited. Vs.CCE MANU/DE/4088/2018 observed that appellant providing telecommunication service.  Several High Courts have taken a view that credit of excise duty or service tax paid would be available irrespective of the fact that inputs and input services were used for creation of an </a:t>
            </a:r>
            <a:r>
              <a:rPr lang="en-US" sz="2800" b="1" u="sng" dirty="0">
                <a:latin typeface="Bodoni MT" pitchFamily="18" charset="0"/>
                <a:cs typeface="Calibri" panose="020F0502020204030204" pitchFamily="34" charset="0"/>
              </a:rPr>
              <a:t>immovable property at the intermediate stage</a:t>
            </a:r>
            <a:r>
              <a:rPr lang="en-US" sz="2800" dirty="0">
                <a:latin typeface="Bodoni MT" pitchFamily="18" charset="0"/>
                <a:cs typeface="Calibri" panose="020F0502020204030204" pitchFamily="34" charset="0"/>
              </a:rPr>
              <a:t>, if it was ultimately used in relation to provision of output service or manufacturing of final products, </a:t>
            </a:r>
            <a:r>
              <a:rPr lang="en-US" sz="2800" dirty="0" err="1">
                <a:latin typeface="Bodoni MT" pitchFamily="18" charset="0"/>
                <a:cs typeface="Calibri" panose="020F0502020204030204" pitchFamily="34" charset="0"/>
              </a:rPr>
              <a:t>cenvat</a:t>
            </a:r>
            <a:r>
              <a:rPr lang="en-US" sz="2800" dirty="0">
                <a:latin typeface="Bodoni MT" pitchFamily="18" charset="0"/>
                <a:cs typeface="Calibri" panose="020F0502020204030204" pitchFamily="34" charset="0"/>
              </a:rPr>
              <a:t> is allowable.</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4996023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547CFF-A7A3-471F-8392-66F90AC9CC54}"/>
              </a:ext>
            </a:extLst>
          </p:cNvPr>
          <p:cNvSpPr>
            <a:spLocks noGrp="1"/>
          </p:cNvSpPr>
          <p:nvPr>
            <p:ph idx="1"/>
          </p:nvPr>
        </p:nvSpPr>
        <p:spPr>
          <a:xfrm>
            <a:off x="1461221" y="1625600"/>
            <a:ext cx="8915400" cy="4749800"/>
          </a:xfrm>
        </p:spPr>
        <p:txBody>
          <a:bodyPr>
            <a:noAutofit/>
          </a:bodyPr>
          <a:lstStyle/>
          <a:p>
            <a:pPr algn="just"/>
            <a:r>
              <a:rPr lang="en-IN" sz="2800" dirty="0">
                <a:latin typeface="Bodoni MT" pitchFamily="18" charset="0"/>
              </a:rPr>
              <a:t>In </a:t>
            </a:r>
            <a:r>
              <a:rPr lang="en-IN" sz="2800" dirty="0" err="1">
                <a:latin typeface="Bodoni MT" pitchFamily="18" charset="0"/>
              </a:rPr>
              <a:t>Maruti</a:t>
            </a:r>
            <a:r>
              <a:rPr lang="en-IN" sz="2800" dirty="0">
                <a:latin typeface="Bodoni MT" pitchFamily="18" charset="0"/>
              </a:rPr>
              <a:t> Suzuki Ltd 2009(240) ELT SC 641,  under CCR 12004, </a:t>
            </a:r>
            <a:r>
              <a:rPr lang="en-IN" sz="2800" dirty="0" err="1">
                <a:latin typeface="Bodoni MT" pitchFamily="18" charset="0"/>
              </a:rPr>
              <a:t>cenvat</a:t>
            </a:r>
            <a:r>
              <a:rPr lang="en-IN" sz="2800" dirty="0">
                <a:latin typeface="Bodoni MT" pitchFamily="18" charset="0"/>
              </a:rPr>
              <a:t> allowable only when inputs used within the factory and SC held electricity used in township cannot be said to be used for manufacture of goods – </a:t>
            </a:r>
            <a:r>
              <a:rPr lang="en-IN" sz="2800" dirty="0" err="1">
                <a:latin typeface="Bodoni MT" pitchFamily="18" charset="0"/>
              </a:rPr>
              <a:t>Cenvat</a:t>
            </a:r>
            <a:r>
              <a:rPr lang="en-IN" sz="2800" dirty="0">
                <a:latin typeface="Bodoni MT" pitchFamily="18" charset="0"/>
              </a:rPr>
              <a:t> was not allowed. In GST regime,  inputs must be used in the course of or furtherance of business and hence, inputs or input services which are used in Township , would increase efficiency of employees and hence ITC of inputs or input services would be allowable as has been held in ITC Vs. CCE 2013(32) STR 288 AP.</a:t>
            </a: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1013616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B5A2D-DCFA-4575-9649-CDCF4C774EF9}"/>
              </a:ext>
            </a:extLst>
          </p:cNvPr>
          <p:cNvSpPr>
            <a:spLocks noGrp="1"/>
          </p:cNvSpPr>
          <p:nvPr>
            <p:ph idx="1"/>
          </p:nvPr>
        </p:nvSpPr>
        <p:spPr>
          <a:xfrm>
            <a:off x="1443551" y="1598242"/>
            <a:ext cx="8915400" cy="4916857"/>
          </a:xfrm>
        </p:spPr>
        <p:txBody>
          <a:bodyPr>
            <a:normAutofit/>
          </a:bodyPr>
          <a:lstStyle/>
          <a:p>
            <a:pPr algn="just"/>
            <a:r>
              <a:rPr lang="en-US" sz="2800" dirty="0">
                <a:latin typeface="Bodoni MT" pitchFamily="18" charset="0"/>
                <a:cs typeface="Calibri" panose="020F0502020204030204" pitchFamily="34" charset="0"/>
              </a:rPr>
              <a:t>All Tax paid to Contractor on repair, maintenance, renewals, upkeep of Township would also be allowable as ITC on the basis of above analogy.</a:t>
            </a:r>
          </a:p>
          <a:p>
            <a:pPr algn="just"/>
            <a:r>
              <a:rPr lang="en-US" sz="2800" dirty="0">
                <a:latin typeface="Bodoni MT" pitchFamily="18" charset="0"/>
                <a:cs typeface="Calibri" panose="020F0502020204030204" pitchFamily="34" charset="0"/>
              </a:rPr>
              <a:t>The Karnataka High Court in CCE Vs. ICL Sugars Limited MANU/KA/2891/2011 (</a:t>
            </a:r>
            <a:r>
              <a:rPr lang="en-US" sz="2800" dirty="0" err="1">
                <a:latin typeface="Bodoni MT" pitchFamily="18" charset="0"/>
                <a:cs typeface="Calibri" panose="020F0502020204030204" pitchFamily="34" charset="0"/>
              </a:rPr>
              <a:t>Kar</a:t>
            </a:r>
            <a:r>
              <a:rPr lang="en-US" sz="2800" dirty="0">
                <a:latin typeface="Bodoni MT" pitchFamily="18" charset="0"/>
                <a:cs typeface="Calibri" panose="020F0502020204030204" pitchFamily="34" charset="0"/>
              </a:rPr>
              <a:t>.) held that plates, etc, used for fabrication and installation of a storage tank would be admissible for credit. The Revenue’s sole contention storage tank was an immovable property and once erected to the earth becomes non-excisable, contention rejected, credit allowed. </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62186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891B37-CCB5-41B6-84EB-778B0A03B2DD}"/>
              </a:ext>
            </a:extLst>
          </p:cNvPr>
          <p:cNvSpPr>
            <a:spLocks noGrp="1"/>
          </p:cNvSpPr>
          <p:nvPr>
            <p:ph idx="1"/>
          </p:nvPr>
        </p:nvSpPr>
        <p:spPr>
          <a:xfrm>
            <a:off x="1338621" y="1130300"/>
            <a:ext cx="9186297" cy="5359399"/>
          </a:xfrm>
        </p:spPr>
        <p:txBody>
          <a:bodyPr>
            <a:normAutofit fontScale="25000" lnSpcReduction="20000"/>
          </a:bodyPr>
          <a:lstStyle/>
          <a:p>
            <a:pPr algn="just"/>
            <a:endParaRPr lang="en-US" sz="2900" dirty="0">
              <a:latin typeface="Bodoni MT" pitchFamily="18" charset="0"/>
              <a:cs typeface="Calibri" panose="020F0502020204030204" pitchFamily="34" charset="0"/>
            </a:endParaRPr>
          </a:p>
          <a:p>
            <a:pPr lvl="0" algn="just"/>
            <a:r>
              <a:rPr lang="en-US" sz="11200" dirty="0">
                <a:latin typeface="Bodoni MT" pitchFamily="18" charset="0"/>
                <a:cs typeface="Calibri" panose="020F0502020204030204" pitchFamily="34" charset="0"/>
              </a:rPr>
              <a:t>Tax paid at a higher rate, full ITC would be eligible. CCE Vs. Jai Mata Alloys 2008(232) ELT 462 Tri.</a:t>
            </a:r>
            <a:endParaRPr lang="en-IN" sz="11200" dirty="0">
              <a:latin typeface="Bodoni MT" pitchFamily="18" charset="0"/>
              <a:cs typeface="Calibri" panose="020F0502020204030204" pitchFamily="34" charset="0"/>
            </a:endParaRPr>
          </a:p>
          <a:p>
            <a:pPr algn="just"/>
            <a:r>
              <a:rPr lang="en-US" sz="11200" dirty="0">
                <a:latin typeface="Bodoni MT" pitchFamily="18" charset="0"/>
              </a:rPr>
              <a:t> </a:t>
            </a:r>
            <a:r>
              <a:rPr lang="en-US" sz="11200" b="1" u="sng" dirty="0">
                <a:latin typeface="Bodoni MT" pitchFamily="18" charset="0"/>
              </a:rPr>
              <a:t>Inter-changeable:</a:t>
            </a:r>
            <a:r>
              <a:rPr lang="en-US" sz="11200" dirty="0">
                <a:latin typeface="Bodoni MT" pitchFamily="18" charset="0"/>
              </a:rPr>
              <a:t> </a:t>
            </a:r>
            <a:r>
              <a:rPr lang="en-US" sz="11200" dirty="0">
                <a:latin typeface="Bodoni MT" pitchFamily="18" charset="0"/>
                <a:cs typeface="Calibri" panose="020F0502020204030204" pitchFamily="34" charset="0"/>
              </a:rPr>
              <a:t>RP who is supplier of Goods and Services, ITC of inwards supply of materials could be used for tax payment of outward supply of services. CBEC Manual.  CCE Vs. </a:t>
            </a:r>
            <a:r>
              <a:rPr lang="en-US" sz="11200" dirty="0" err="1">
                <a:latin typeface="Bodoni MT" pitchFamily="18" charset="0"/>
                <a:cs typeface="Calibri" panose="020F0502020204030204" pitchFamily="34" charset="0"/>
              </a:rPr>
              <a:t>Nahar</a:t>
            </a:r>
            <a:r>
              <a:rPr lang="en-US" sz="11200" dirty="0">
                <a:latin typeface="Bodoni MT" pitchFamily="18" charset="0"/>
                <a:cs typeface="Calibri" panose="020F0502020204030204" pitchFamily="34" charset="0"/>
              </a:rPr>
              <a:t> Industrial Enterprises Ltd 2007(10) STT 117.</a:t>
            </a:r>
          </a:p>
          <a:p>
            <a:pPr algn="just"/>
            <a:r>
              <a:rPr lang="en-US" sz="11200" dirty="0">
                <a:latin typeface="Bodoni MT" pitchFamily="18" charset="0"/>
                <a:cs typeface="Calibri" panose="020F0502020204030204" pitchFamily="34" charset="0"/>
              </a:rPr>
              <a:t>The Calcutta High Court in the case of Singh Alloys &amp; Steel Ltd. vs. CCE MANU/WB/0305/1993(Cal.) has held that the definition of input does not depend on what ought to be used but what is commercially expedient to use and expression in relation to used in Rule 57A has wide connotation</a:t>
            </a:r>
            <a:r>
              <a:rPr lang="en-US" sz="11200" dirty="0">
                <a:latin typeface="Bodoni MT" pitchFamily="18" charset="0"/>
              </a:rPr>
              <a:t>.</a:t>
            </a:r>
            <a:endParaRPr lang="en-IN" sz="11200" dirty="0">
              <a:latin typeface="Bodoni MT" pitchFamily="18" charset="0"/>
            </a:endParaRPr>
          </a:p>
          <a:p>
            <a:pPr marL="0" indent="0" algn="just">
              <a:buNone/>
            </a:pPr>
            <a:endParaRPr lang="en-IN" sz="29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9713109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A4358-8DFD-4873-91C4-797CA8B8F9F5}"/>
              </a:ext>
            </a:extLst>
          </p:cNvPr>
          <p:cNvSpPr>
            <a:spLocks noGrp="1"/>
          </p:cNvSpPr>
          <p:nvPr>
            <p:ph type="title"/>
          </p:nvPr>
        </p:nvSpPr>
        <p:spPr>
          <a:xfrm>
            <a:off x="1514680" y="1283106"/>
            <a:ext cx="8911687" cy="1280890"/>
          </a:xfrm>
        </p:spPr>
        <p:txBody>
          <a:bodyPr/>
          <a:lstStyle/>
          <a:p>
            <a:pPr algn="ctr"/>
            <a:r>
              <a:rPr lang="en-US" b="1" u="sng" dirty="0">
                <a:latin typeface="Bodoni MT" pitchFamily="18" charset="0"/>
              </a:rPr>
              <a:t>POST GST REGIME:</a:t>
            </a:r>
            <a:endParaRPr lang="en-IN" dirty="0">
              <a:latin typeface="Bodoni MT" pitchFamily="18" charset="0"/>
            </a:endParaRPr>
          </a:p>
        </p:txBody>
      </p:sp>
      <p:sp>
        <p:nvSpPr>
          <p:cNvPr id="3" name="Content Placeholder 2">
            <a:extLst>
              <a:ext uri="{FF2B5EF4-FFF2-40B4-BE49-F238E27FC236}">
                <a16:creationId xmlns:a16="http://schemas.microsoft.com/office/drawing/2014/main" id="{AA40709A-D9AB-408F-87A0-42DC0DCEF1CB}"/>
              </a:ext>
            </a:extLst>
          </p:cNvPr>
          <p:cNvSpPr>
            <a:spLocks noGrp="1"/>
          </p:cNvSpPr>
          <p:nvPr>
            <p:ph idx="1"/>
          </p:nvPr>
        </p:nvSpPr>
        <p:spPr>
          <a:xfrm>
            <a:off x="1757940" y="2008909"/>
            <a:ext cx="8915400" cy="3777622"/>
          </a:xfrm>
        </p:spPr>
        <p:txBody>
          <a:bodyPr/>
          <a:lstStyle/>
          <a:p>
            <a:pPr algn="just"/>
            <a:r>
              <a:rPr lang="en-US" sz="2800" dirty="0">
                <a:latin typeface="Bodoni MT" pitchFamily="18" charset="0"/>
                <a:cs typeface="Calibri" panose="020F0502020204030204" pitchFamily="34" charset="0"/>
              </a:rPr>
              <a:t>12:	The Orissa High Court in the case of Safari Retreats (P) Ltd Vs. Chief Commissioner of Central Goods &amp; Service Tax, 2019-TIOL-1088-HC-Orissa-GST, held on 17.4.2019 that if the </a:t>
            </a:r>
            <a:r>
              <a:rPr lang="en-US" sz="2800" dirty="0" err="1">
                <a:latin typeface="Bodoni MT" pitchFamily="18" charset="0"/>
                <a:cs typeface="Calibri" panose="020F0502020204030204" pitchFamily="34" charset="0"/>
              </a:rPr>
              <a:t>assessee</a:t>
            </a:r>
            <a:r>
              <a:rPr lang="en-US" sz="2800" dirty="0">
                <a:latin typeface="Bodoni MT" pitchFamily="18" charset="0"/>
                <a:cs typeface="Calibri" panose="020F0502020204030204" pitchFamily="34" charset="0"/>
              </a:rPr>
              <a:t> is required to pay GST on rental income arising out of investment (i.e. construction in the present case), he is eligible to have the ITC on the GST paid under Section 17(5)(d). </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7092960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08000"/>
            <a:ext cx="8915400" cy="6032500"/>
          </a:xfrm>
        </p:spPr>
        <p:txBody>
          <a:bodyPr>
            <a:normAutofit lnSpcReduction="10000"/>
          </a:bodyPr>
          <a:lstStyle/>
          <a:p>
            <a:pPr algn="just"/>
            <a:r>
              <a:rPr lang="en-US" sz="2800" dirty="0">
                <a:latin typeface="Bodoni MT" pitchFamily="18" charset="0"/>
              </a:rPr>
              <a:t>Hence in the light of the above, the </a:t>
            </a:r>
            <a:r>
              <a:rPr lang="en-US" sz="2800" dirty="0" err="1">
                <a:latin typeface="Bodoni MT" pitchFamily="18" charset="0"/>
              </a:rPr>
              <a:t>assesse</a:t>
            </a:r>
            <a:r>
              <a:rPr lang="en-US" sz="2800" dirty="0">
                <a:latin typeface="Bodoni MT" pitchFamily="18" charset="0"/>
              </a:rPr>
              <a:t> may take credit and utilize the same for payment of tax on output service and in future, it is held by the Supreme Court that no ITC is available, the ITC, so utilized, shall have to be reversed with interest but no penalty is imposable.  In any event, Department cannot be invoked extended period of limitation and Section 74 cannot be invoked.</a:t>
            </a:r>
          </a:p>
          <a:p>
            <a:pPr algn="just"/>
            <a:r>
              <a:rPr lang="en-US" sz="2800" dirty="0">
                <a:latin typeface="Bodoni MT" pitchFamily="18" charset="0"/>
              </a:rPr>
              <a:t>One more option left  with the </a:t>
            </a:r>
            <a:r>
              <a:rPr lang="en-US" sz="2800" dirty="0" err="1">
                <a:latin typeface="Bodoni MT" pitchFamily="18" charset="0"/>
              </a:rPr>
              <a:t>assessee</a:t>
            </a:r>
            <a:r>
              <a:rPr lang="en-US" sz="2800" dirty="0">
                <a:latin typeface="Bodoni MT" pitchFamily="18" charset="0"/>
              </a:rPr>
              <a:t> is to take ITC in the Credit Ledger to avoid limitation as provided under Section 16(4), but do not utilize the same.  If in future, the SC holds that no ITC is available, the </a:t>
            </a:r>
            <a:r>
              <a:rPr lang="en-US" sz="2800" dirty="0" err="1">
                <a:latin typeface="Bodoni MT" pitchFamily="18" charset="0"/>
              </a:rPr>
              <a:t>assesseee</a:t>
            </a:r>
            <a:r>
              <a:rPr lang="en-US" sz="2800" dirty="0">
                <a:latin typeface="Bodoni MT" pitchFamily="18" charset="0"/>
              </a:rPr>
              <a:t> will have at best reverse the credit without any interest as they have not utilized the ITC.</a:t>
            </a:r>
          </a:p>
          <a:p>
            <a:endParaRPr lang="en-US" sz="2800" dirty="0">
              <a:latin typeface="Bodoni MT"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8765D-464C-489E-AC97-7E8434E23814}"/>
              </a:ext>
            </a:extLst>
          </p:cNvPr>
          <p:cNvSpPr>
            <a:spLocks noGrp="1"/>
          </p:cNvSpPr>
          <p:nvPr>
            <p:ph idx="1"/>
          </p:nvPr>
        </p:nvSpPr>
        <p:spPr>
          <a:xfrm>
            <a:off x="1605539" y="1717965"/>
            <a:ext cx="8915400" cy="3777622"/>
          </a:xfrm>
        </p:spPr>
        <p:txBody>
          <a:bodyPr>
            <a:normAutofit/>
          </a:bodyPr>
          <a:lstStyle/>
          <a:p>
            <a:pPr algn="just"/>
            <a:r>
              <a:rPr lang="en-US" sz="3200" dirty="0">
                <a:latin typeface="Bodoni MT" pitchFamily="18" charset="0"/>
                <a:cs typeface="Calibri" panose="020F0502020204030204" pitchFamily="34" charset="0"/>
              </a:rPr>
              <a:t>AAA Karnataka in </a:t>
            </a:r>
            <a:r>
              <a:rPr lang="en-US" sz="3200" dirty="0" err="1">
                <a:latin typeface="Bodoni MT" pitchFamily="18" charset="0"/>
                <a:cs typeface="Calibri" panose="020F0502020204030204" pitchFamily="34" charset="0"/>
              </a:rPr>
              <a:t>Wework</a:t>
            </a:r>
            <a:r>
              <a:rPr lang="en-US" sz="3200" dirty="0">
                <a:latin typeface="Bodoni MT" pitchFamily="18" charset="0"/>
                <a:cs typeface="Calibri" panose="020F0502020204030204" pitchFamily="34" charset="0"/>
              </a:rPr>
              <a:t> India Management P Ltd Ruling 106/2019 allowed ITC on 14mm Engineered wood and Oak Top Wooden Flooring was allowed.</a:t>
            </a:r>
            <a:endParaRPr lang="en-IN" sz="32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8539860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8765D-464C-489E-AC97-7E8434E23814}"/>
              </a:ext>
            </a:extLst>
          </p:cNvPr>
          <p:cNvSpPr>
            <a:spLocks noGrp="1"/>
          </p:cNvSpPr>
          <p:nvPr>
            <p:ph idx="1"/>
          </p:nvPr>
        </p:nvSpPr>
        <p:spPr>
          <a:xfrm>
            <a:off x="1387330" y="1308100"/>
            <a:ext cx="8915400" cy="5067300"/>
          </a:xfrm>
        </p:spPr>
        <p:txBody>
          <a:bodyPr>
            <a:normAutofit lnSpcReduction="10000"/>
          </a:bodyPr>
          <a:lstStyle/>
          <a:p>
            <a:pPr algn="just"/>
            <a:r>
              <a:rPr lang="en-US" sz="2800" dirty="0">
                <a:latin typeface="Bodoni MT" pitchFamily="18" charset="0"/>
                <a:cs typeface="Calibri" panose="020F0502020204030204" pitchFamily="34" charset="0"/>
              </a:rPr>
              <a:t>AAA Karnataka in </a:t>
            </a:r>
            <a:r>
              <a:rPr lang="en-US" sz="2800" dirty="0" err="1">
                <a:latin typeface="Bodoni MT" pitchFamily="18" charset="0"/>
                <a:cs typeface="Calibri" panose="020F0502020204030204" pitchFamily="34" charset="0"/>
              </a:rPr>
              <a:t>Keshav</a:t>
            </a:r>
            <a:r>
              <a:rPr lang="en-US" sz="2800" dirty="0">
                <a:latin typeface="Bodoni MT" pitchFamily="18" charset="0"/>
                <a:cs typeface="Calibri" panose="020F0502020204030204" pitchFamily="34" charset="0"/>
              </a:rPr>
              <a:t> Cements &amp; Infra P Ltd MANU/_AR/0270/2019 had held in puts and input services (except goods as it's user is not clear from documents submitted) used for setting up solar power plant ( few </a:t>
            </a:r>
            <a:r>
              <a:rPr lang="en-US" sz="2800" dirty="0" err="1">
                <a:latin typeface="Bodoni MT" pitchFamily="18" charset="0"/>
                <a:cs typeface="Calibri" panose="020F0502020204030204" pitchFamily="34" charset="0"/>
              </a:rPr>
              <a:t>kms</a:t>
            </a:r>
            <a:r>
              <a:rPr lang="en-US" sz="2800" dirty="0">
                <a:latin typeface="Bodoni MT" pitchFamily="18" charset="0"/>
                <a:cs typeface="Calibri" panose="020F0502020204030204" pitchFamily="34" charset="0"/>
              </a:rPr>
              <a:t> away from the main plant to manufacture cement) for generation of electricity which is exempt but used  </a:t>
            </a:r>
            <a:r>
              <a:rPr lang="en-US" sz="2800" dirty="0" err="1">
                <a:latin typeface="Bodoni MT" pitchFamily="18" charset="0"/>
                <a:cs typeface="Calibri" panose="020F0502020204030204" pitchFamily="34" charset="0"/>
              </a:rPr>
              <a:t>captivly</a:t>
            </a:r>
            <a:r>
              <a:rPr lang="en-US" sz="2800" dirty="0">
                <a:latin typeface="Bodoni MT" pitchFamily="18" charset="0"/>
                <a:cs typeface="Calibri" panose="020F0502020204030204" pitchFamily="34" charset="0"/>
              </a:rPr>
              <a:t>  for the manufacture of finished goods,  allowable. Further held that input or inputs answering to the definition of Plant and Machinery as given in 17(5) shall be eligible provided electrical energy   is entirely </a:t>
            </a:r>
            <a:r>
              <a:rPr lang="en-US" sz="2800" dirty="0" err="1">
                <a:latin typeface="Bodoni MT" pitchFamily="18" charset="0"/>
                <a:cs typeface="Calibri" panose="020F0502020204030204" pitchFamily="34" charset="0"/>
              </a:rPr>
              <a:t>captivly</a:t>
            </a:r>
            <a:r>
              <a:rPr lang="en-US" sz="2800" dirty="0">
                <a:latin typeface="Bodoni MT" pitchFamily="18" charset="0"/>
                <a:cs typeface="Calibri" panose="020F0502020204030204" pitchFamily="34" charset="0"/>
              </a:rPr>
              <a:t> consumed and not sold outside.</a:t>
            </a:r>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853986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8765D-464C-489E-AC97-7E8434E23814}"/>
              </a:ext>
            </a:extLst>
          </p:cNvPr>
          <p:cNvSpPr>
            <a:spLocks noGrp="1"/>
          </p:cNvSpPr>
          <p:nvPr>
            <p:ph idx="1"/>
          </p:nvPr>
        </p:nvSpPr>
        <p:spPr>
          <a:xfrm>
            <a:off x="857827" y="1276928"/>
            <a:ext cx="9864436" cy="4882572"/>
          </a:xfrm>
        </p:spPr>
        <p:txBody>
          <a:bodyPr>
            <a:noAutofit/>
          </a:bodyPr>
          <a:lstStyle/>
          <a:p>
            <a:pPr algn="just"/>
            <a:r>
              <a:rPr lang="en-US" sz="2600" dirty="0" err="1">
                <a:latin typeface="Bodoni MT" pitchFamily="18" charset="0"/>
                <a:cs typeface="Calibri" panose="020F0502020204030204" pitchFamily="34" charset="0"/>
              </a:rPr>
              <a:t>Nipro</a:t>
            </a:r>
            <a:r>
              <a:rPr lang="en-US" sz="2600" dirty="0">
                <a:latin typeface="Bodoni MT" pitchFamily="18" charset="0"/>
                <a:cs typeface="Calibri" panose="020F0502020204030204" pitchFamily="34" charset="0"/>
              </a:rPr>
              <a:t> India </a:t>
            </a:r>
            <a:r>
              <a:rPr lang="en-US" sz="2600" dirty="0" err="1">
                <a:latin typeface="Bodoni MT" pitchFamily="18" charset="0"/>
                <a:cs typeface="Calibri" panose="020F0502020204030204" pitchFamily="34" charset="0"/>
              </a:rPr>
              <a:t>Corpn</a:t>
            </a:r>
            <a:r>
              <a:rPr lang="en-US" sz="2600" dirty="0">
                <a:latin typeface="Bodoni MT" pitchFamily="18" charset="0"/>
                <a:cs typeface="Calibri" panose="020F0502020204030204" pitchFamily="34" charset="0"/>
              </a:rPr>
              <a:t> P Ltd AAA Maharashtra 2018(98taxmann.com Page 319).internal finishing work, External Sewerage System, Internal Sewer and venting system, sanitary were and CP fittings, AC </a:t>
            </a:r>
            <a:r>
              <a:rPr lang="en-US" sz="2600" dirty="0" err="1">
                <a:latin typeface="Bodoni MT" pitchFamily="18" charset="0"/>
                <a:cs typeface="Calibri" panose="020F0502020204030204" pitchFamily="34" charset="0"/>
              </a:rPr>
              <a:t>Equioments</a:t>
            </a:r>
            <a:r>
              <a:rPr lang="en-US" sz="2600" dirty="0">
                <a:latin typeface="Bodoni MT" pitchFamily="18" charset="0"/>
                <a:cs typeface="Calibri" panose="020F0502020204030204" pitchFamily="34" charset="0"/>
              </a:rPr>
              <a:t>, AC piping work and accessories, Ventilation Fans,  Air Distribution System, Automatic Control System, Compressed Air Supply System, Steam Supply System, Process chilled water supply system, purified water supply system, N2 Supply System, Process Waste water supply system, Local Exhaust System,  DG Set, Main Feeder Distribution System, Emergency and Exit light system, telephone system, </a:t>
            </a:r>
            <a:r>
              <a:rPr lang="en-US" sz="2600" dirty="0" err="1">
                <a:latin typeface="Bodoni MT" pitchFamily="18" charset="0"/>
                <a:cs typeface="Calibri" panose="020F0502020204030204" pitchFamily="34" charset="0"/>
              </a:rPr>
              <a:t>Lan</a:t>
            </a:r>
            <a:r>
              <a:rPr lang="en-US" sz="2600" dirty="0">
                <a:latin typeface="Bodoni MT" pitchFamily="18" charset="0"/>
                <a:cs typeface="Calibri" panose="020F0502020204030204" pitchFamily="34" charset="0"/>
              </a:rPr>
              <a:t> system, PA address system Light Protection System ( except pure civil work) allowed.</a:t>
            </a:r>
            <a:endParaRPr lang="en-IN" sz="26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853986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8765D-464C-489E-AC97-7E8434E23814}"/>
              </a:ext>
            </a:extLst>
          </p:cNvPr>
          <p:cNvSpPr>
            <a:spLocks noGrp="1"/>
          </p:cNvSpPr>
          <p:nvPr>
            <p:ph idx="1"/>
          </p:nvPr>
        </p:nvSpPr>
        <p:spPr>
          <a:xfrm>
            <a:off x="1695594" y="1724890"/>
            <a:ext cx="8915400" cy="3777622"/>
          </a:xfrm>
        </p:spPr>
        <p:txBody>
          <a:bodyPr>
            <a:normAutofit/>
          </a:bodyPr>
          <a:lstStyle/>
          <a:p>
            <a:pPr algn="just"/>
            <a:r>
              <a:rPr lang="en-US" sz="3000" dirty="0">
                <a:latin typeface="Bodoni MT" pitchFamily="18" charset="0"/>
                <a:cs typeface="Calibri" panose="020F0502020204030204" pitchFamily="34" charset="0"/>
              </a:rPr>
              <a:t>Appellate Authority for AAA Orissa MANU/AI/0004/2019 ITC has held that for gardening and plantation within plant area ( even at  mining area far outside the factory) and other business establishment will qualify for ITC as it control pollution and atmospheric temperature.</a:t>
            </a:r>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853986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8765D-464C-489E-AC97-7E8434E23814}"/>
              </a:ext>
            </a:extLst>
          </p:cNvPr>
          <p:cNvSpPr>
            <a:spLocks noGrp="1"/>
          </p:cNvSpPr>
          <p:nvPr>
            <p:ph idx="1"/>
          </p:nvPr>
        </p:nvSpPr>
        <p:spPr>
          <a:xfrm>
            <a:off x="990600" y="1346200"/>
            <a:ext cx="9592686" cy="4800600"/>
          </a:xfrm>
        </p:spPr>
        <p:txBody>
          <a:bodyPr>
            <a:normAutofit/>
          </a:bodyPr>
          <a:lstStyle/>
          <a:p>
            <a:pPr algn="just"/>
            <a:r>
              <a:rPr lang="en-US" sz="2800" dirty="0">
                <a:latin typeface="Bodoni MT" pitchFamily="18" charset="0"/>
                <a:cs typeface="Calibri" panose="020F0502020204030204" pitchFamily="34" charset="0"/>
              </a:rPr>
              <a:t>AAA </a:t>
            </a:r>
            <a:r>
              <a:rPr lang="en-US" sz="2800" dirty="0" err="1">
                <a:latin typeface="Bodoni MT" pitchFamily="18" charset="0"/>
                <a:cs typeface="Calibri" panose="020F0502020204030204" pitchFamily="34" charset="0"/>
              </a:rPr>
              <a:t>Uttarakhand</a:t>
            </a:r>
            <a:r>
              <a:rPr lang="en-US" sz="2800" dirty="0">
                <a:latin typeface="Bodoni MT" pitchFamily="18" charset="0"/>
                <a:cs typeface="Calibri" panose="020F0502020204030204" pitchFamily="34" charset="0"/>
              </a:rPr>
              <a:t> MANU/AR/0056/2018 has held that ITC on office furniture &amp; fixtures AC plant is allowable in the view of the judgment of CESTAT, New Delhi Bench in </a:t>
            </a:r>
            <a:r>
              <a:rPr lang="en-US" sz="2800" dirty="0" err="1">
                <a:latin typeface="Bodoni MT" pitchFamily="18" charset="0"/>
                <a:cs typeface="Calibri" panose="020F0502020204030204" pitchFamily="34" charset="0"/>
              </a:rPr>
              <a:t>Balkrishna</a:t>
            </a:r>
            <a:r>
              <a:rPr lang="en-US" sz="2800" dirty="0">
                <a:latin typeface="Bodoni MT" pitchFamily="18" charset="0"/>
                <a:cs typeface="Calibri" panose="020F0502020204030204" pitchFamily="34" charset="0"/>
              </a:rPr>
              <a:t> Industries Ltd MANU,/CE/0885/2015. AAR is relying on </a:t>
            </a:r>
            <a:r>
              <a:rPr lang="en-US" sz="2800" dirty="0" err="1">
                <a:latin typeface="Bodoni MT" pitchFamily="18" charset="0"/>
                <a:cs typeface="Calibri" panose="020F0502020204030204" pitchFamily="34" charset="0"/>
              </a:rPr>
              <a:t>Cestat</a:t>
            </a:r>
            <a:r>
              <a:rPr lang="en-US" sz="2800" dirty="0">
                <a:latin typeface="Bodoni MT" pitchFamily="18" charset="0"/>
                <a:cs typeface="Calibri" panose="020F0502020204030204" pitchFamily="34" charset="0"/>
              </a:rPr>
              <a:t> judgment and therefore it is completely illogical to ignore the decisions on the same issues,  of various High Courts on both Works Contract and Plant and Machinery when definition of Plant and Machinery is now much enlarged.</a:t>
            </a:r>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8853986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 y="1193800"/>
            <a:ext cx="10071100" cy="5664200"/>
          </a:xfrm>
        </p:spPr>
        <p:txBody>
          <a:bodyPr>
            <a:normAutofit fontScale="85000" lnSpcReduction="20000"/>
          </a:bodyPr>
          <a:lstStyle/>
          <a:p>
            <a:pPr algn="just"/>
            <a:r>
              <a:rPr lang="en-US" sz="3000" dirty="0">
                <a:latin typeface="Bodoni MT" pitchFamily="18" charset="0"/>
                <a:ea typeface="Arial Unicode MS" pitchFamily="34" charset="-128"/>
                <a:cs typeface="Arial Unicode MS" pitchFamily="34" charset="-128"/>
              </a:rPr>
              <a:t>Credit would allowable to the </a:t>
            </a:r>
            <a:r>
              <a:rPr lang="en-US" sz="3000" dirty="0" err="1">
                <a:latin typeface="Bodoni MT" pitchFamily="18" charset="0"/>
                <a:ea typeface="Arial Unicode MS" pitchFamily="34" charset="-128"/>
                <a:cs typeface="Arial Unicode MS" pitchFamily="34" charset="-128"/>
              </a:rPr>
              <a:t>assessee</a:t>
            </a:r>
            <a:r>
              <a:rPr lang="en-US" sz="3000" dirty="0">
                <a:latin typeface="Bodoni MT" pitchFamily="18" charset="0"/>
                <a:ea typeface="Arial Unicode MS" pitchFamily="34" charset="-128"/>
                <a:cs typeface="Arial Unicode MS" pitchFamily="34" charset="-128"/>
              </a:rPr>
              <a:t> when </a:t>
            </a:r>
            <a:r>
              <a:rPr lang="en-US" sz="3000" b="1" u="sng" dirty="0">
                <a:latin typeface="Bodoni MT" pitchFamily="18" charset="0"/>
                <a:ea typeface="Arial Unicode MS" pitchFamily="34" charset="-128"/>
                <a:cs typeface="Arial Unicode MS" pitchFamily="34" charset="-128"/>
              </a:rPr>
              <a:t>the capital goods procured on hire purchase, </a:t>
            </a:r>
            <a:r>
              <a:rPr lang="en-US" sz="3000" dirty="0">
                <a:latin typeface="Bodoni MT" pitchFamily="18" charset="0"/>
                <a:ea typeface="Arial Unicode MS" pitchFamily="34" charset="-128"/>
                <a:cs typeface="Arial Unicode MS" pitchFamily="34" charset="-128"/>
              </a:rPr>
              <a:t>lease, loan, hypothecation to bank etc.</a:t>
            </a:r>
          </a:p>
          <a:p>
            <a:pPr algn="just"/>
            <a:endParaRPr lang="en-US" sz="3000" dirty="0">
              <a:latin typeface="Bodoni MT" pitchFamily="18" charset="0"/>
              <a:ea typeface="Arial Unicode MS" pitchFamily="34" charset="-128"/>
              <a:cs typeface="Arial Unicode MS" pitchFamily="34" charset="-128"/>
            </a:endParaRPr>
          </a:p>
          <a:p>
            <a:pPr algn="just"/>
            <a:r>
              <a:rPr lang="en-US" sz="3000" dirty="0">
                <a:latin typeface="Bodoni MT" pitchFamily="18" charset="0"/>
                <a:ea typeface="Arial Unicode MS" pitchFamily="34" charset="-128"/>
                <a:cs typeface="Arial Unicode MS" pitchFamily="34" charset="-128"/>
              </a:rPr>
              <a:t>Credit not available as Capital Goods but available as input, credit </a:t>
            </a:r>
          </a:p>
          <a:p>
            <a:pPr algn="just"/>
            <a:r>
              <a:rPr lang="en-US" sz="3000" dirty="0">
                <a:latin typeface="Bodoni MT" pitchFamily="18" charset="0"/>
                <a:ea typeface="Arial Unicode MS" pitchFamily="34" charset="-128"/>
                <a:cs typeface="Arial Unicode MS" pitchFamily="34" charset="-128"/>
              </a:rPr>
              <a:t>cannot be denied. </a:t>
            </a:r>
            <a:r>
              <a:rPr lang="en-US" sz="3000" dirty="0" err="1">
                <a:latin typeface="Bodoni MT" pitchFamily="18" charset="0"/>
                <a:ea typeface="Arial Unicode MS" pitchFamily="34" charset="-128"/>
                <a:cs typeface="Arial Unicode MS" pitchFamily="34" charset="-128"/>
              </a:rPr>
              <a:t>Modi</a:t>
            </a:r>
            <a:r>
              <a:rPr lang="en-US" sz="3000" dirty="0">
                <a:latin typeface="Bodoni MT" pitchFamily="18" charset="0"/>
                <a:ea typeface="Arial Unicode MS" pitchFamily="34" charset="-128"/>
                <a:cs typeface="Arial Unicode MS" pitchFamily="34" charset="-128"/>
              </a:rPr>
              <a:t> Rubber Ltd 2000(119)ELT197, Tri LB. </a:t>
            </a:r>
          </a:p>
          <a:p>
            <a:pPr algn="just"/>
            <a:r>
              <a:rPr lang="en-US" sz="3000" b="1" u="sng" dirty="0">
                <a:latin typeface="Bodoni MT" pitchFamily="18" charset="0"/>
              </a:rPr>
              <a:t>MERGER/AMALGAMATION: </a:t>
            </a:r>
            <a:r>
              <a:rPr lang="en-US" sz="3000" dirty="0">
                <a:latin typeface="Bodoni MT" pitchFamily="18" charset="0"/>
              </a:rPr>
              <a:t>The provisions of Section 18(3) CGST Act and Rule 10 of </a:t>
            </a:r>
            <a:r>
              <a:rPr lang="en-US" sz="3000" dirty="0" err="1">
                <a:latin typeface="Bodoni MT" pitchFamily="18" charset="0"/>
              </a:rPr>
              <a:t>Cenvat</a:t>
            </a:r>
            <a:r>
              <a:rPr lang="en-US" sz="3000" dirty="0">
                <a:latin typeface="Bodoni MT" pitchFamily="18" charset="0"/>
              </a:rPr>
              <a:t> Credit Rules are identical and clearly permit the balance of ITC available with the Transferor Companies on the “Appointed date”  shall vest with the Transferee Company once the Scheme has been sanctioned by NCLT.  An intimation with the copy of the order of NCLT shall be filed with </a:t>
            </a:r>
            <a:r>
              <a:rPr lang="en-US" sz="3000" dirty="0" err="1">
                <a:latin typeface="Bodoni MT" pitchFamily="18" charset="0"/>
              </a:rPr>
              <a:t>Deptt</a:t>
            </a:r>
            <a:r>
              <a:rPr lang="en-US" sz="3000" dirty="0">
                <a:latin typeface="Bodoni MT" pitchFamily="18" charset="0"/>
              </a:rPr>
              <a:t>. CCE Vs. </a:t>
            </a:r>
            <a:r>
              <a:rPr lang="en-US" sz="3000" dirty="0" err="1">
                <a:latin typeface="Bodoni MT" pitchFamily="18" charset="0"/>
              </a:rPr>
              <a:t>Amar</a:t>
            </a:r>
            <a:r>
              <a:rPr lang="en-US" sz="3000" dirty="0">
                <a:latin typeface="Bodoni MT" pitchFamily="18" charset="0"/>
              </a:rPr>
              <a:t> Traders 2008(222) ELT 400 Tri. The Gujarat High Court in Hindustan Coca-Cola Beverages (P) Ltd Vs. UOI 2013(42)</a:t>
            </a:r>
            <a:r>
              <a:rPr lang="en-US" sz="3000" dirty="0" err="1">
                <a:latin typeface="Bodoni MT" pitchFamily="18" charset="0"/>
              </a:rPr>
              <a:t>SCl</a:t>
            </a:r>
            <a:r>
              <a:rPr lang="en-US" sz="3000" dirty="0">
                <a:latin typeface="Bodoni MT" pitchFamily="18" charset="0"/>
              </a:rPr>
              <a:t> 516 has held on merger/amalgamation, unutilized </a:t>
            </a:r>
            <a:r>
              <a:rPr lang="en-US" sz="3000" dirty="0" err="1">
                <a:latin typeface="Bodoni MT" pitchFamily="18" charset="0"/>
              </a:rPr>
              <a:t>Cenvat</a:t>
            </a:r>
            <a:r>
              <a:rPr lang="en-US" sz="3000" dirty="0">
                <a:latin typeface="Bodoni MT" pitchFamily="18" charset="0"/>
              </a:rPr>
              <a:t> Credit automatically gets transferred but no permission.   </a:t>
            </a:r>
          </a:p>
          <a:p>
            <a:pPr algn="just"/>
            <a:endParaRPr lang="en-US" sz="2400" dirty="0">
              <a:latin typeface="Arial Unicode MS" pitchFamily="34" charset="-128"/>
              <a:ea typeface="Arial Unicode MS" pitchFamily="34" charset="-128"/>
              <a:cs typeface="Arial Unicode MS" pitchFamily="34" charset="-128"/>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8600" y="571500"/>
            <a:ext cx="10006012" cy="5339722"/>
          </a:xfrm>
        </p:spPr>
        <p:txBody>
          <a:bodyPr>
            <a:noAutofit/>
          </a:bodyPr>
          <a:lstStyle/>
          <a:p>
            <a:pPr algn="just"/>
            <a:r>
              <a:rPr lang="en-US" sz="2800" dirty="0">
                <a:latin typeface="Bodoni MT" pitchFamily="18" charset="0"/>
              </a:rPr>
              <a:t>RULE 36(4)</a:t>
            </a:r>
          </a:p>
          <a:p>
            <a:pPr algn="just"/>
            <a:r>
              <a:rPr lang="en-US" sz="2800" dirty="0">
                <a:latin typeface="Bodoni MT" pitchFamily="18" charset="0"/>
              </a:rPr>
              <a:t>•Notification No. 49/2019 –Central Tax</a:t>
            </a:r>
          </a:p>
          <a:p>
            <a:pPr algn="just"/>
            <a:r>
              <a:rPr lang="en-US" sz="2800" dirty="0">
                <a:latin typeface="Bodoni MT" pitchFamily="18" charset="0"/>
              </a:rPr>
              <a:t>•</a:t>
            </a:r>
            <a:r>
              <a:rPr lang="en-US" sz="2800" b="1" dirty="0">
                <a:latin typeface="Bodoni MT" pitchFamily="18" charset="0"/>
              </a:rPr>
              <a:t>Rule 36 –inserted with effect from 09.10.2019</a:t>
            </a:r>
            <a:endParaRPr lang="en-US" sz="2800" dirty="0">
              <a:latin typeface="Bodoni MT" pitchFamily="18" charset="0"/>
            </a:endParaRPr>
          </a:p>
          <a:p>
            <a:pPr algn="just"/>
            <a:r>
              <a:rPr lang="en-US" sz="2800" dirty="0">
                <a:latin typeface="Bodoni MT" pitchFamily="18" charset="0"/>
              </a:rPr>
              <a:t>•(4) Input tax credit to be availed by a registered person in respect of invoices or debit notes, the details of which have not been uploaded by the suppliers under sub-section (1) of section 37, shall not exceed [10 per cent </a:t>
            </a:r>
            <a:r>
              <a:rPr lang="en-US" sz="2800" dirty="0" err="1">
                <a:latin typeface="Bodoni MT" pitchFamily="18" charset="0"/>
              </a:rPr>
              <a:t>w.e.f</a:t>
            </a:r>
            <a:r>
              <a:rPr lang="en-US" sz="2800" dirty="0">
                <a:latin typeface="Bodoni MT" pitchFamily="18" charset="0"/>
              </a:rPr>
              <a:t>. 01.01.2020] of the eligible credit available in respect of invoices or debit notes the details of which have been uploaded by the suppliers under sub-section (1) of section 37.</a:t>
            </a:r>
          </a:p>
          <a:p>
            <a:pPr algn="just"/>
            <a:r>
              <a:rPr lang="en-US" sz="2800" dirty="0">
                <a:latin typeface="Bodoni MT" pitchFamily="18" charset="0"/>
              </a:rPr>
              <a:t>•Circular No. 123/42/2019 –GST </a:t>
            </a:r>
            <a:r>
              <a:rPr lang="en-US" sz="2800" dirty="0" err="1">
                <a:latin typeface="Bodoni MT" pitchFamily="18" charset="0"/>
              </a:rPr>
              <a:t>dt</a:t>
            </a:r>
            <a:r>
              <a:rPr lang="en-US" sz="2800" dirty="0">
                <a:latin typeface="Bodoni MT" pitchFamily="18" charset="0"/>
              </a:rPr>
              <a:t>. 11.11.2019</a:t>
            </a:r>
          </a:p>
          <a:p>
            <a:endParaRPr lang="en-US" sz="2800" dirty="0"/>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rdeep\Desktop\Capture12311.PNG"/>
          <p:cNvPicPr>
            <a:picLocks noChangeAspect="1" noChangeArrowheads="1"/>
          </p:cNvPicPr>
          <p:nvPr/>
        </p:nvPicPr>
        <p:blipFill>
          <a:blip r:embed="rId2"/>
          <a:srcRect/>
          <a:stretch>
            <a:fillRect/>
          </a:stretch>
        </p:blipFill>
        <p:spPr bwMode="auto">
          <a:xfrm>
            <a:off x="1064447" y="1858856"/>
            <a:ext cx="10733853" cy="3792643"/>
          </a:xfrm>
          <a:prstGeom prst="rect">
            <a:avLst/>
          </a:prstGeom>
          <a:noFill/>
        </p:spPr>
      </p:pic>
      <p:pic>
        <p:nvPicPr>
          <p:cNvPr id="5" name="Picture 4" descr="PKMG LAW CHAMBERS.png"/>
          <p:cNvPicPr>
            <a:picLocks noChangeAspect="1"/>
          </p:cNvPicPr>
          <p:nvPr/>
        </p:nvPicPr>
        <p:blipFill>
          <a:blip r:embed="rId3"/>
          <a:stretch>
            <a:fillRect/>
          </a:stretch>
        </p:blipFill>
        <p:spPr>
          <a:xfrm>
            <a:off x="10388600" y="1"/>
            <a:ext cx="1803400" cy="1803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EB332-F365-4338-9F1A-875AE3B898F6}"/>
              </a:ext>
            </a:extLst>
          </p:cNvPr>
          <p:cNvSpPr>
            <a:spLocks noGrp="1"/>
          </p:cNvSpPr>
          <p:nvPr>
            <p:ph type="title"/>
          </p:nvPr>
        </p:nvSpPr>
        <p:spPr>
          <a:xfrm>
            <a:off x="1969470" y="679528"/>
            <a:ext cx="8911687" cy="1280890"/>
          </a:xfrm>
        </p:spPr>
        <p:txBody>
          <a:bodyPr/>
          <a:lstStyle/>
          <a:p>
            <a:pPr algn="ctr"/>
            <a:r>
              <a:rPr lang="en-US" b="1" u="sng" dirty="0">
                <a:latin typeface="Bodoni MT" pitchFamily="18" charset="0"/>
              </a:rPr>
              <a:t>NO ONE TO ONE CO-RELATION IS  NECESSARY:</a:t>
            </a:r>
            <a:r>
              <a:rPr lang="en-US" dirty="0">
                <a:latin typeface="Bodoni MT" pitchFamily="18" charset="0"/>
              </a:rPr>
              <a:t> </a:t>
            </a:r>
            <a:endParaRPr lang="en-IN" dirty="0">
              <a:latin typeface="Bodoni MT" pitchFamily="18" charset="0"/>
            </a:endParaRPr>
          </a:p>
        </p:txBody>
      </p:sp>
      <p:sp>
        <p:nvSpPr>
          <p:cNvPr id="3" name="Content Placeholder 2">
            <a:extLst>
              <a:ext uri="{FF2B5EF4-FFF2-40B4-BE49-F238E27FC236}">
                <a16:creationId xmlns:a16="http://schemas.microsoft.com/office/drawing/2014/main" id="{66A01BA2-C51B-44BB-886E-37FCD8C7AEAF}"/>
              </a:ext>
            </a:extLst>
          </p:cNvPr>
          <p:cNvSpPr>
            <a:spLocks noGrp="1"/>
          </p:cNvSpPr>
          <p:nvPr>
            <p:ph idx="1"/>
          </p:nvPr>
        </p:nvSpPr>
        <p:spPr>
          <a:xfrm>
            <a:off x="1785648" y="2133600"/>
            <a:ext cx="8915400" cy="3777622"/>
          </a:xfrm>
        </p:spPr>
        <p:txBody>
          <a:bodyPr>
            <a:normAutofit/>
          </a:bodyPr>
          <a:lstStyle/>
          <a:p>
            <a:pPr algn="just"/>
            <a:r>
              <a:rPr lang="en-US" sz="2900" dirty="0">
                <a:latin typeface="Bodoni MT" pitchFamily="18" charset="0"/>
                <a:cs typeface="Calibri" panose="020F0502020204030204" pitchFamily="34" charset="0"/>
              </a:rPr>
              <a:t>There is no correlation of the raw materials and the final product, it is not as if credit can be taken only on a final product that is manufactured out of the particular raw material to which the credit is related.  CCE Vs. Dai </a:t>
            </a:r>
            <a:r>
              <a:rPr lang="en-US" sz="2900" dirty="0" err="1">
                <a:latin typeface="Bodoni MT" pitchFamily="18" charset="0"/>
                <a:cs typeface="Calibri" panose="020F0502020204030204" pitchFamily="34" charset="0"/>
              </a:rPr>
              <a:t>Ichi</a:t>
            </a:r>
            <a:r>
              <a:rPr lang="en-US" sz="2900" dirty="0">
                <a:latin typeface="Bodoni MT" pitchFamily="18" charset="0"/>
                <a:cs typeface="Calibri" panose="020F0502020204030204" pitchFamily="34" charset="0"/>
              </a:rPr>
              <a:t> </a:t>
            </a:r>
            <a:r>
              <a:rPr lang="en-US" sz="2900" dirty="0" err="1">
                <a:latin typeface="Bodoni MT" pitchFamily="18" charset="0"/>
                <a:cs typeface="Calibri" panose="020F0502020204030204" pitchFamily="34" charset="0"/>
              </a:rPr>
              <a:t>Karkaria</a:t>
            </a:r>
            <a:r>
              <a:rPr lang="en-US" sz="2900" dirty="0">
                <a:latin typeface="Bodoni MT" pitchFamily="18" charset="0"/>
                <a:cs typeface="Calibri" panose="020F0502020204030204" pitchFamily="34" charset="0"/>
              </a:rPr>
              <a:t> Ltd  1999(112) ELT SC 353.</a:t>
            </a:r>
            <a:endParaRPr lang="en-IN" sz="2900" dirty="0">
              <a:latin typeface="Bodoni MT" pitchFamily="18" charset="0"/>
              <a:cs typeface="Calibri" panose="020F0502020204030204" pitchFamily="34" charset="0"/>
            </a:endParaRPr>
          </a:p>
          <a:p>
            <a:pPr algn="just"/>
            <a:endParaRPr lang="en-IN" sz="29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7765565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0" y="165100"/>
            <a:ext cx="10502900" cy="6692900"/>
          </a:xfrm>
        </p:spPr>
        <p:txBody>
          <a:bodyPr>
            <a:noAutofit/>
          </a:bodyPr>
          <a:lstStyle/>
          <a:p>
            <a:pPr algn="just"/>
            <a:r>
              <a:rPr lang="en-US" sz="2700" dirty="0">
                <a:latin typeface="Bodoni MT" pitchFamily="18" charset="0"/>
              </a:rPr>
              <a:t>•</a:t>
            </a:r>
            <a:r>
              <a:rPr lang="en-US" sz="2700" b="1" dirty="0">
                <a:latin typeface="Bodoni MT" pitchFamily="18" charset="0"/>
              </a:rPr>
              <a:t>How will the said restriction be enforced ?</a:t>
            </a:r>
          </a:p>
          <a:p>
            <a:pPr algn="just"/>
            <a:r>
              <a:rPr lang="en-US" sz="2700" dirty="0">
                <a:latin typeface="Bodoni MT" pitchFamily="18" charset="0"/>
              </a:rPr>
              <a:t>•Self-assessment basis</a:t>
            </a:r>
          </a:p>
          <a:p>
            <a:pPr algn="just"/>
            <a:r>
              <a:rPr lang="en-US" sz="2700" dirty="0">
                <a:latin typeface="Bodoni MT" pitchFamily="18" charset="0"/>
              </a:rPr>
              <a:t>•</a:t>
            </a:r>
            <a:r>
              <a:rPr lang="en-US" sz="2700" b="1" dirty="0">
                <a:latin typeface="Bodoni MT" pitchFamily="18" charset="0"/>
              </a:rPr>
              <a:t>From which date will the restriction be applicable ?</a:t>
            </a:r>
          </a:p>
          <a:p>
            <a:pPr algn="just"/>
            <a:r>
              <a:rPr lang="en-US" sz="2700" dirty="0">
                <a:latin typeface="Bodoni MT" pitchFamily="18" charset="0"/>
              </a:rPr>
              <a:t>•Apply only on the invoices / debit notes on which credit is availed after 09.10.2019</a:t>
            </a:r>
          </a:p>
          <a:p>
            <a:pPr algn="just"/>
            <a:r>
              <a:rPr lang="en-US" sz="2700" dirty="0">
                <a:latin typeface="Bodoni MT" pitchFamily="18" charset="0"/>
              </a:rPr>
              <a:t>•</a:t>
            </a:r>
            <a:r>
              <a:rPr lang="en-US" sz="2700" b="1" dirty="0">
                <a:latin typeface="Bodoni MT" pitchFamily="18" charset="0"/>
              </a:rPr>
              <a:t>Which eligible ITC as per books is to be compared with the permissible ITC as per the new sub-rule ?</a:t>
            </a:r>
          </a:p>
          <a:p>
            <a:pPr algn="just"/>
            <a:r>
              <a:rPr lang="en-US" sz="2700" dirty="0">
                <a:latin typeface="Bodoni MT" pitchFamily="18" charset="0"/>
              </a:rPr>
              <a:t>•Import, documents issued under RCM, credit received from ISD etc. is outside the ambit of the sub-rule</a:t>
            </a:r>
          </a:p>
          <a:p>
            <a:pPr algn="just"/>
            <a:r>
              <a:rPr lang="en-US" sz="2700" dirty="0">
                <a:latin typeface="Bodoni MT" pitchFamily="18" charset="0"/>
              </a:rPr>
              <a:t>•</a:t>
            </a:r>
            <a:r>
              <a:rPr lang="en-US" sz="2700" b="1" dirty="0">
                <a:latin typeface="Bodoni MT" pitchFamily="18" charset="0"/>
              </a:rPr>
              <a:t>Whether the ineligible ITC reflected in GSTR –2A would also be considered for deriving the permissible ITC ?</a:t>
            </a:r>
          </a:p>
          <a:p>
            <a:pPr algn="just"/>
            <a:r>
              <a:rPr lang="en-US" sz="2700" dirty="0">
                <a:latin typeface="Bodoni MT" pitchFamily="18" charset="0"/>
              </a:rPr>
              <a:t>•Restrict </a:t>
            </a:r>
            <a:r>
              <a:rPr lang="en-US" sz="2700" dirty="0" err="1">
                <a:latin typeface="Bodoni MT" pitchFamily="18" charset="0"/>
              </a:rPr>
              <a:t>availment</a:t>
            </a:r>
            <a:r>
              <a:rPr lang="en-US" sz="2700" dirty="0">
                <a:latin typeface="Bodoni MT" pitchFamily="18" charset="0"/>
              </a:rPr>
              <a:t> of ITC beyond 20% of the eligible ITC reflected in GSTR –2A</a:t>
            </a:r>
          </a:p>
          <a:p>
            <a:pPr algn="just"/>
            <a:endParaRPr lang="en-US" sz="2700" dirty="0">
              <a:latin typeface="Bodoni MT" pitchFamily="18"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2400" y="469900"/>
            <a:ext cx="9702800" cy="5994400"/>
          </a:xfrm>
        </p:spPr>
        <p:txBody>
          <a:bodyPr>
            <a:normAutofit/>
          </a:bodyPr>
          <a:lstStyle/>
          <a:p>
            <a:pPr algn="just"/>
            <a:endParaRPr lang="en-US" sz="2800" dirty="0">
              <a:latin typeface="Bodoni MT" pitchFamily="18" charset="0"/>
            </a:endParaRPr>
          </a:p>
          <a:p>
            <a:pPr algn="just"/>
            <a:r>
              <a:rPr lang="en-US" sz="2800" dirty="0">
                <a:latin typeface="Bodoni MT" pitchFamily="18" charset="0"/>
              </a:rPr>
              <a:t>•</a:t>
            </a:r>
            <a:r>
              <a:rPr lang="en-US" sz="2800" b="1" dirty="0">
                <a:latin typeface="Bodoni MT" pitchFamily="18" charset="0"/>
              </a:rPr>
              <a:t>Whether the restriction is to be calculated supplier wise or on consolidated basis ?</a:t>
            </a:r>
          </a:p>
          <a:p>
            <a:pPr algn="just"/>
            <a:r>
              <a:rPr lang="en-US" sz="2800" dirty="0">
                <a:latin typeface="Bodoni MT" pitchFamily="18" charset="0"/>
              </a:rPr>
              <a:t>•Calculation would be on consolidated basis for the given tax period. </a:t>
            </a:r>
          </a:p>
          <a:p>
            <a:pPr algn="just"/>
            <a:r>
              <a:rPr lang="en-US" sz="2800" dirty="0">
                <a:latin typeface="Bodoni MT" pitchFamily="18" charset="0"/>
              </a:rPr>
              <a:t>•</a:t>
            </a:r>
            <a:r>
              <a:rPr lang="en-US" sz="2800" b="1" dirty="0">
                <a:latin typeface="Bodoni MT" pitchFamily="18" charset="0"/>
              </a:rPr>
              <a:t>On which date the eligible ITC in 2A is to be seen to calculate the permissible ITC ?</a:t>
            </a:r>
          </a:p>
          <a:p>
            <a:pPr algn="just"/>
            <a:r>
              <a:rPr lang="en-US" sz="2800" dirty="0">
                <a:latin typeface="Bodoni MT" pitchFamily="18" charset="0"/>
              </a:rPr>
              <a:t>•Amount of eligible ITC for computing the permissible ITC has to be seen as per GSTR –2A available on the due date of filing of the returns in FORM GSTR-1 of the concerned suppliers.</a:t>
            </a:r>
          </a:p>
          <a:p>
            <a:pPr algn="just"/>
            <a:endParaRPr lang="en-US" sz="2800" dirty="0">
              <a:latin typeface="Bodoni MT" pitchFamily="18"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1000" y="406400"/>
            <a:ext cx="9118600" cy="1371600"/>
          </a:xfrm>
        </p:spPr>
        <p:txBody>
          <a:bodyPr>
            <a:noAutofit/>
          </a:bodyPr>
          <a:lstStyle/>
          <a:p>
            <a:endParaRPr lang="en-US" sz="2800" dirty="0">
              <a:latin typeface="Bodoni MT" pitchFamily="18" charset="0"/>
            </a:endParaRPr>
          </a:p>
          <a:p>
            <a:r>
              <a:rPr lang="en-US" sz="2800" dirty="0">
                <a:latin typeface="Bodoni MT" pitchFamily="18" charset="0"/>
              </a:rPr>
              <a:t>•</a:t>
            </a:r>
            <a:r>
              <a:rPr lang="en-US" sz="2800" b="1" dirty="0">
                <a:latin typeface="Bodoni MT" pitchFamily="18" charset="0"/>
              </a:rPr>
              <a:t>How to subsequently avail the ITC restricted in a particular tax period ?</a:t>
            </a:r>
          </a:p>
        </p:txBody>
      </p:sp>
      <p:pic>
        <p:nvPicPr>
          <p:cNvPr id="2050" name="Picture 2" descr="C:\Users\Pardeep\Desktop\Capture221.PNG"/>
          <p:cNvPicPr>
            <a:picLocks noChangeAspect="1" noChangeArrowheads="1"/>
          </p:cNvPicPr>
          <p:nvPr/>
        </p:nvPicPr>
        <p:blipFill>
          <a:blip r:embed="rId2"/>
          <a:srcRect/>
          <a:stretch>
            <a:fillRect/>
          </a:stretch>
        </p:blipFill>
        <p:spPr bwMode="auto">
          <a:xfrm>
            <a:off x="1947862" y="2154238"/>
            <a:ext cx="9677160" cy="4081462"/>
          </a:xfrm>
          <a:prstGeom prst="rect">
            <a:avLst/>
          </a:prstGeom>
          <a:noFill/>
        </p:spPr>
      </p:pic>
      <p:pic>
        <p:nvPicPr>
          <p:cNvPr id="5" name="Picture 4" descr="PKMG LAW CHAMBERS.png"/>
          <p:cNvPicPr>
            <a:picLocks noChangeAspect="1"/>
          </p:cNvPicPr>
          <p:nvPr/>
        </p:nvPicPr>
        <p:blipFill>
          <a:blip r:embed="rId3"/>
          <a:stretch>
            <a:fillRect/>
          </a:stretch>
        </p:blipFill>
        <p:spPr>
          <a:xfrm>
            <a:off x="10388600" y="1"/>
            <a:ext cx="1803400" cy="1803400"/>
          </a:xfrm>
          <a:prstGeom prst="rect">
            <a:avLst/>
          </a:prstGeom>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2900" y="165100"/>
            <a:ext cx="10121900" cy="6210300"/>
          </a:xfrm>
        </p:spPr>
        <p:txBody>
          <a:bodyPr>
            <a:noAutofit/>
          </a:bodyPr>
          <a:lstStyle/>
          <a:p>
            <a:pPr algn="just"/>
            <a:r>
              <a:rPr lang="en-US" sz="2600" dirty="0">
                <a:latin typeface="Bodoni MT" pitchFamily="18" charset="0"/>
              </a:rPr>
              <a:t>•</a:t>
            </a:r>
            <a:r>
              <a:rPr lang="en-US" sz="2600" b="1" dirty="0">
                <a:latin typeface="Bodoni MT" pitchFamily="18" charset="0"/>
              </a:rPr>
              <a:t>Whether time dimension is relevant for implementing the said sub-rule ?</a:t>
            </a:r>
          </a:p>
          <a:p>
            <a:pPr algn="just"/>
            <a:r>
              <a:rPr lang="en-US" sz="2600" dirty="0">
                <a:latin typeface="Bodoni MT" pitchFamily="18" charset="0"/>
              </a:rPr>
              <a:t>•Circular indirectly provides for the invoice level matching for computing the restricted ITC and its subsequent </a:t>
            </a:r>
            <a:r>
              <a:rPr lang="en-US" sz="2600" dirty="0" err="1">
                <a:latin typeface="Bodoni MT" pitchFamily="18" charset="0"/>
              </a:rPr>
              <a:t>availment</a:t>
            </a:r>
            <a:r>
              <a:rPr lang="en-US" sz="2600" dirty="0">
                <a:latin typeface="Bodoni MT" pitchFamily="18" charset="0"/>
              </a:rPr>
              <a:t> with 20% tolerance limit. </a:t>
            </a:r>
          </a:p>
          <a:p>
            <a:pPr algn="just"/>
            <a:r>
              <a:rPr lang="en-US" sz="2600" dirty="0">
                <a:latin typeface="Bodoni MT" pitchFamily="18" charset="0"/>
              </a:rPr>
              <a:t>•</a:t>
            </a:r>
            <a:r>
              <a:rPr lang="en-US" sz="2600" b="1" dirty="0">
                <a:latin typeface="Bodoni MT" pitchFamily="18" charset="0"/>
              </a:rPr>
              <a:t>How to account for ITC flowing from quarterly filers ?</a:t>
            </a:r>
          </a:p>
          <a:p>
            <a:pPr algn="just"/>
            <a:r>
              <a:rPr lang="en-US" sz="2600" dirty="0">
                <a:latin typeface="Bodoni MT" pitchFamily="18" charset="0"/>
              </a:rPr>
              <a:t>•A view can be taken that similar to ISD invoices (as permitted by the circular), even ITC pertaining to quarterly return filers can be fully taken.</a:t>
            </a:r>
          </a:p>
          <a:p>
            <a:pPr algn="just"/>
            <a:r>
              <a:rPr lang="en-US" sz="2600" dirty="0">
                <a:latin typeface="Bodoni MT" pitchFamily="18" charset="0"/>
              </a:rPr>
              <a:t>•</a:t>
            </a:r>
            <a:r>
              <a:rPr lang="en-US" sz="2600" b="1" dirty="0">
                <a:latin typeface="Bodoni MT" pitchFamily="18" charset="0"/>
              </a:rPr>
              <a:t>In absence of a detailed log of GSTR –2A, how to compute the eligible ITC ?</a:t>
            </a:r>
          </a:p>
          <a:p>
            <a:pPr algn="just"/>
            <a:r>
              <a:rPr lang="en-US" sz="2600" dirty="0">
                <a:latin typeface="Bodoni MT" pitchFamily="18" charset="0"/>
              </a:rPr>
              <a:t>•In absence of any log, how will the tax payer (if forgets to download 2A on 11th) or the department enforce such restriction as the same is qua the eligible ITC as on the due date ?</a:t>
            </a:r>
          </a:p>
          <a:p>
            <a:pPr algn="just"/>
            <a:endParaRPr lang="en-US" sz="2600" dirty="0">
              <a:latin typeface="Bodoni MT" pitchFamily="18"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300" y="203200"/>
            <a:ext cx="10287000" cy="6654800"/>
          </a:xfrm>
        </p:spPr>
        <p:txBody>
          <a:bodyPr>
            <a:noAutofit/>
          </a:bodyPr>
          <a:lstStyle/>
          <a:p>
            <a:pPr algn="just"/>
            <a:r>
              <a:rPr lang="en-US" sz="2500" dirty="0">
                <a:latin typeface="Bodoni MT" pitchFamily="18" charset="0"/>
              </a:rPr>
              <a:t>•</a:t>
            </a:r>
            <a:r>
              <a:rPr lang="en-US" sz="2500" b="1" dirty="0" err="1">
                <a:latin typeface="Bodoni MT" pitchFamily="18" charset="0"/>
              </a:rPr>
              <a:t>Vires</a:t>
            </a:r>
            <a:r>
              <a:rPr lang="en-US" sz="2500" b="1" dirty="0">
                <a:latin typeface="Bodoni MT" pitchFamily="18" charset="0"/>
              </a:rPr>
              <a:t> of the sub-rule</a:t>
            </a:r>
          </a:p>
          <a:p>
            <a:pPr algn="just"/>
            <a:r>
              <a:rPr lang="en-US" sz="2500" dirty="0">
                <a:latin typeface="Bodoni MT" pitchFamily="18" charset="0"/>
              </a:rPr>
              <a:t>•Article 14 of the Constitution of India </a:t>
            </a:r>
          </a:p>
          <a:p>
            <a:pPr algn="just"/>
            <a:r>
              <a:rPr lang="en-US" sz="2500" dirty="0">
                <a:latin typeface="Bodoni MT" pitchFamily="18" charset="0"/>
              </a:rPr>
              <a:t>•Sec. 16(1) permits imposition of restriction only qua the tax charged on a particular supply</a:t>
            </a:r>
          </a:p>
          <a:p>
            <a:pPr algn="just"/>
            <a:r>
              <a:rPr lang="en-US" sz="2500" dirty="0">
                <a:latin typeface="Bodoni MT" pitchFamily="18" charset="0"/>
              </a:rPr>
              <a:t>•Sec. 43A has not yet been notified.</a:t>
            </a:r>
          </a:p>
          <a:p>
            <a:pPr algn="just"/>
            <a:r>
              <a:rPr lang="en-US" sz="2500" dirty="0">
                <a:latin typeface="Bodoni MT" pitchFamily="18" charset="0"/>
              </a:rPr>
              <a:t>•As GSTR –3B is considered as GSTR –3, it shall be deemed that the matching visualized u/s 41, 42 &amp; 43 has been done away with. </a:t>
            </a:r>
          </a:p>
          <a:p>
            <a:pPr algn="just"/>
            <a:r>
              <a:rPr lang="en-US" sz="2500" dirty="0">
                <a:latin typeface="Bodoni MT" pitchFamily="18" charset="0"/>
              </a:rPr>
              <a:t>•</a:t>
            </a:r>
            <a:r>
              <a:rPr lang="en-US" sz="2500" b="1" dirty="0" err="1">
                <a:latin typeface="Bodoni MT" pitchFamily="18" charset="0"/>
              </a:rPr>
              <a:t>Vires</a:t>
            </a:r>
            <a:r>
              <a:rPr lang="en-US" sz="2500" b="1" dirty="0">
                <a:latin typeface="Bodoni MT" pitchFamily="18" charset="0"/>
              </a:rPr>
              <a:t> of the Circular</a:t>
            </a:r>
          </a:p>
          <a:p>
            <a:pPr algn="just"/>
            <a:r>
              <a:rPr lang="en-US" sz="2500" dirty="0">
                <a:latin typeface="Bodoni MT" pitchFamily="18" charset="0"/>
              </a:rPr>
              <a:t>•CCE v. </a:t>
            </a:r>
            <a:r>
              <a:rPr lang="en-US" sz="2500" dirty="0" err="1">
                <a:latin typeface="Bodoni MT" pitchFamily="18" charset="0"/>
              </a:rPr>
              <a:t>Ratan</a:t>
            </a:r>
            <a:r>
              <a:rPr lang="en-US" sz="2500" dirty="0">
                <a:latin typeface="Bodoni MT" pitchFamily="18" charset="0"/>
              </a:rPr>
              <a:t> Melting &amp; Wire Industries (2008) 231 ELT 22</a:t>
            </a:r>
          </a:p>
          <a:p>
            <a:pPr algn="just"/>
            <a:r>
              <a:rPr lang="en-US" sz="2500" dirty="0">
                <a:latin typeface="Bodoni MT" pitchFamily="18" charset="0"/>
              </a:rPr>
              <a:t>•“Subject to” –“conditional upon” K. R. C. S. </a:t>
            </a:r>
            <a:r>
              <a:rPr lang="en-US" sz="2500" dirty="0" err="1">
                <a:latin typeface="Bodoni MT" pitchFamily="18" charset="0"/>
              </a:rPr>
              <a:t>Balakrishna</a:t>
            </a:r>
            <a:r>
              <a:rPr lang="en-US" sz="2500" dirty="0">
                <a:latin typeface="Bodoni MT" pitchFamily="18" charset="0"/>
              </a:rPr>
              <a:t> </a:t>
            </a:r>
            <a:r>
              <a:rPr lang="en-US" sz="2500" dirty="0" err="1">
                <a:latin typeface="Bodoni MT" pitchFamily="18" charset="0"/>
              </a:rPr>
              <a:t>Chetty</a:t>
            </a:r>
            <a:r>
              <a:rPr lang="en-US" sz="2500" dirty="0">
                <a:latin typeface="Bodoni MT" pitchFamily="18" charset="0"/>
              </a:rPr>
              <a:t> &amp; Sons v. State of Madras (1961 AIR 1152)</a:t>
            </a:r>
          </a:p>
          <a:p>
            <a:pPr algn="just"/>
            <a:r>
              <a:rPr lang="en-US" sz="2500" dirty="0">
                <a:latin typeface="Bodoni MT" pitchFamily="18" charset="0"/>
              </a:rPr>
              <a:t>•Circular therefore providing for the application of the sub-rule qua every tax period by considering the GSTR –2A on the 11thof the concerned subsequent month is clearly going beyond the provisions of the sub-rule. </a:t>
            </a:r>
          </a:p>
          <a:p>
            <a:pPr algn="just"/>
            <a:endParaRPr lang="en-US" sz="2500" dirty="0">
              <a:latin typeface="Bodoni MT" pitchFamily="18"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90500"/>
            <a:ext cx="12192000" cy="673100"/>
          </a:xfrm>
        </p:spPr>
        <p:txBody>
          <a:bodyPr>
            <a:normAutofit/>
          </a:bodyPr>
          <a:lstStyle/>
          <a:p>
            <a:pPr algn="ctr"/>
            <a:r>
              <a:rPr lang="en-US" b="1" u="sng" dirty="0">
                <a:latin typeface="Bodoni MT" pitchFamily="18" charset="0"/>
              </a:rPr>
              <a:t>Covid-19</a:t>
            </a:r>
          </a:p>
        </p:txBody>
      </p:sp>
      <p:sp>
        <p:nvSpPr>
          <p:cNvPr id="3" name="Content Placeholder 2"/>
          <p:cNvSpPr>
            <a:spLocks noGrp="1"/>
          </p:cNvSpPr>
          <p:nvPr>
            <p:ph idx="1"/>
          </p:nvPr>
        </p:nvSpPr>
        <p:spPr>
          <a:xfrm>
            <a:off x="1600200" y="838200"/>
            <a:ext cx="10172700" cy="5854700"/>
          </a:xfrm>
        </p:spPr>
        <p:txBody>
          <a:bodyPr>
            <a:noAutofit/>
          </a:bodyPr>
          <a:lstStyle/>
          <a:p>
            <a:pPr algn="just"/>
            <a:r>
              <a:rPr lang="en-US" sz="2600" dirty="0">
                <a:latin typeface="Bodoni MT" pitchFamily="18" charset="0"/>
              </a:rPr>
              <a:t>•Due to COVID –19 it is quite possible that many suppliers may delay in filing GSTR –1. Also GSTR –1 filing may happen by 30th June whereas GSTR –3B filing will happen before the said date in major cases. Hence the application of the Rule 36(4) on monthly basis for the period February, March, April, May, June, July and August, 2020 would become very difficult. </a:t>
            </a:r>
          </a:p>
          <a:p>
            <a:pPr algn="just"/>
            <a:r>
              <a:rPr lang="en-US" sz="2600" dirty="0">
                <a:latin typeface="Bodoni MT" pitchFamily="18" charset="0"/>
              </a:rPr>
              <a:t>•Hence Rule 36(4) has been amended vide Notification No. 30/2020 –Central Tax to provide that the said 10% restriction would be calculated on cumulative basis for the period February, March, April, May, June, July and August, 2020 and not on monthly basis. Therefore ITC restricted, if any, on such cumulative working would be given effect in the GSTR –3B which is filed for the month of September, 2020.</a:t>
            </a:r>
          </a:p>
          <a:p>
            <a:pPr algn="just"/>
            <a:endParaRPr lang="en-US" sz="2600" dirty="0">
              <a:latin typeface="Bodoni MT" pitchFamily="18" charset="0"/>
            </a:endParaRPr>
          </a:p>
        </p:txBody>
      </p:sp>
      <p:pic>
        <p:nvPicPr>
          <p:cNvPr id="4" name="Picture 3" descr="PKMG LAW CHAMBERS.png"/>
          <p:cNvPicPr>
            <a:picLocks noChangeAspect="1"/>
          </p:cNvPicPr>
          <p:nvPr/>
        </p:nvPicPr>
        <p:blipFill>
          <a:blip r:embed="rId2"/>
          <a:stretch>
            <a:fillRect/>
          </a:stretch>
        </p:blipFill>
        <p:spPr>
          <a:xfrm>
            <a:off x="10388600" y="1"/>
            <a:ext cx="1803400" cy="1803400"/>
          </a:xfrm>
          <a:prstGeom prst="rect">
            <a:avLst/>
          </a:prstGeom>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5E922-73DD-4A55-97D1-A12E152CFEBA}"/>
              </a:ext>
            </a:extLst>
          </p:cNvPr>
          <p:cNvSpPr>
            <a:spLocks noGrp="1"/>
          </p:cNvSpPr>
          <p:nvPr>
            <p:ph idx="1"/>
          </p:nvPr>
        </p:nvSpPr>
        <p:spPr>
          <a:xfrm>
            <a:off x="1744688" y="1614958"/>
            <a:ext cx="8915400" cy="4366742"/>
          </a:xfrm>
        </p:spPr>
        <p:txBody>
          <a:bodyPr>
            <a:normAutofit fontScale="40000" lnSpcReduction="20000"/>
          </a:bodyPr>
          <a:lstStyle/>
          <a:p>
            <a:pPr marL="0" indent="0" algn="just">
              <a:buNone/>
            </a:pPr>
            <a:r>
              <a:rPr lang="en-US" sz="6700" dirty="0">
                <a:latin typeface="Bodoni MT" pitchFamily="18" charset="0"/>
                <a:cs typeface="Calibri" panose="020F0502020204030204" pitchFamily="34" charset="0"/>
              </a:rPr>
              <a:t>		</a:t>
            </a:r>
            <a:r>
              <a:rPr lang="en-US" sz="6700" b="1" u="sng" dirty="0">
                <a:latin typeface="Bodoni MT" pitchFamily="18" charset="0"/>
                <a:cs typeface="Calibri" panose="020F0502020204030204" pitchFamily="34" charset="0"/>
              </a:rPr>
              <a:t>MEANING OF WORD: PLANT AND/OR MACHINERY</a:t>
            </a:r>
          </a:p>
          <a:p>
            <a:pPr marL="0" indent="0" algn="just">
              <a:buNone/>
            </a:pPr>
            <a:r>
              <a:rPr lang="en-US" sz="6700" dirty="0">
                <a:latin typeface="Bodoni MT" pitchFamily="18" charset="0"/>
                <a:cs typeface="Calibri" panose="020F0502020204030204" pitchFamily="34" charset="0"/>
              </a:rPr>
              <a:t>In CIT v. Kanodia Warehousing Corporation MANU/UP/0711/1979 : [1980]121ITR996(All) </a:t>
            </a:r>
          </a:p>
          <a:p>
            <a:pPr marL="0" indent="0" algn="just">
              <a:buNone/>
            </a:pPr>
            <a:r>
              <a:rPr lang="en-US" sz="7000" dirty="0">
                <a:latin typeface="Bodoni MT" pitchFamily="18" charset="0"/>
                <a:cs typeface="Calibri" panose="020F0502020204030204" pitchFamily="34" charset="0"/>
              </a:rPr>
              <a:t>Whether building or structure or part thereof, constitutes an apparatus or a tool of the taxpayer or whether it is merely a space where the taxpayer carries on his business. If the building or structure or part thereof is something by means of which the business activities are carried on, it would amount to </a:t>
            </a:r>
            <a:r>
              <a:rPr lang="en-US" sz="7000" b="1" u="sng" dirty="0">
                <a:latin typeface="Bodoni MT" pitchFamily="18" charset="0"/>
                <a:cs typeface="Calibri" panose="020F0502020204030204" pitchFamily="34" charset="0"/>
              </a:rPr>
              <a:t>a plant.</a:t>
            </a:r>
            <a:endParaRPr lang="en-IN" sz="7000" b="1" u="sng" dirty="0">
              <a:latin typeface="Bodoni MT" pitchFamily="18" charset="0"/>
              <a:cs typeface="Calibri" panose="020F0502020204030204" pitchFamily="34" charset="0"/>
            </a:endParaRPr>
          </a:p>
          <a:p>
            <a:pPr algn="just"/>
            <a:endParaRPr lang="en-IN" sz="7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41582359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B38998-711C-4610-A676-DCA6499FE02C}"/>
              </a:ext>
            </a:extLst>
          </p:cNvPr>
          <p:cNvSpPr>
            <a:spLocks noGrp="1"/>
          </p:cNvSpPr>
          <p:nvPr>
            <p:ph idx="1"/>
          </p:nvPr>
        </p:nvSpPr>
        <p:spPr>
          <a:xfrm>
            <a:off x="1237773" y="1186722"/>
            <a:ext cx="9424021" cy="5141844"/>
          </a:xfrm>
        </p:spPr>
        <p:txBody>
          <a:bodyPr>
            <a:normAutofit/>
          </a:bodyPr>
          <a:lstStyle/>
          <a:p>
            <a:pPr algn="just"/>
            <a:endParaRPr lang="en-US"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6:	R.C. Chemical Industries v. </a:t>
            </a:r>
            <a:r>
              <a:rPr lang="en-US" sz="2800" u="sng" dirty="0">
                <a:latin typeface="Bodoni MT" pitchFamily="18" charset="0"/>
                <a:cs typeface="Calibri" panose="020F0502020204030204" pitchFamily="34" charset="0"/>
              </a:rPr>
              <a:t>CIT MANU/DE/0141/1981</a:t>
            </a:r>
            <a:r>
              <a:rPr lang="en-US" sz="2800" dirty="0">
                <a:latin typeface="Bodoni MT" pitchFamily="18" charset="0"/>
                <a:cs typeface="Calibri" panose="020F0502020204030204" pitchFamily="34" charset="0"/>
              </a:rPr>
              <a:t>, Delhi High Court has considered the meaning of "plant" U/Section </a:t>
            </a:r>
            <a:r>
              <a:rPr lang="en-US" sz="2800" u="sng" dirty="0">
                <a:latin typeface="Bodoni MT" pitchFamily="18" charset="0"/>
                <a:cs typeface="Calibri" panose="020F0502020204030204" pitchFamily="34" charset="0"/>
              </a:rPr>
              <a:t>43(3)</a:t>
            </a:r>
            <a:r>
              <a:rPr lang="en-US" sz="2800" dirty="0">
                <a:latin typeface="Bodoni MT" pitchFamily="18" charset="0"/>
                <a:cs typeface="Calibri" panose="020F0502020204030204" pitchFamily="34" charset="0"/>
              </a:rPr>
              <a:t>   I Tax Act and held “building or concrete structure to qualify for inclusion in the term 'plant', it must be established that it is impossible for the equipment to function without the particular type of structure."</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1440543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009D91-C18C-4D4D-A271-CB72CCDEEEC6}"/>
              </a:ext>
            </a:extLst>
          </p:cNvPr>
          <p:cNvSpPr>
            <a:spLocks noGrp="1"/>
          </p:cNvSpPr>
          <p:nvPr>
            <p:ph idx="1"/>
          </p:nvPr>
        </p:nvSpPr>
        <p:spPr>
          <a:xfrm>
            <a:off x="1001794" y="1344795"/>
            <a:ext cx="9490282" cy="4956313"/>
          </a:xfrm>
        </p:spPr>
        <p:txBody>
          <a:bodyPr>
            <a:normAutofit/>
          </a:bodyPr>
          <a:lstStyle/>
          <a:p>
            <a:pPr algn="just"/>
            <a:r>
              <a:rPr lang="en-US" sz="2800" dirty="0">
                <a:latin typeface="Bodoni MT" pitchFamily="18" charset="0"/>
                <a:cs typeface="Calibri" panose="020F0502020204030204" pitchFamily="34" charset="0"/>
              </a:rPr>
              <a:t>7:	Whether  roads would include within the meaning of the word “buildings” was considered by various High Courts.  In C.I.T. v. </a:t>
            </a:r>
            <a:r>
              <a:rPr lang="en-US" sz="2800" dirty="0" err="1">
                <a:latin typeface="Bodoni MT" pitchFamily="18" charset="0"/>
                <a:cs typeface="Calibri" panose="020F0502020204030204" pitchFamily="34" charset="0"/>
              </a:rPr>
              <a:t>Colour</a:t>
            </a:r>
            <a:r>
              <a:rPr lang="en-US" sz="2800" dirty="0">
                <a:latin typeface="Bodoni MT" pitchFamily="18" charset="0"/>
                <a:cs typeface="Calibri" panose="020F0502020204030204" pitchFamily="34" charset="0"/>
              </a:rPr>
              <a:t> Chem Ltd. </a:t>
            </a:r>
            <a:r>
              <a:rPr lang="en-US" sz="2800" u="sng" dirty="0">
                <a:latin typeface="Bodoni MT" pitchFamily="18" charset="0"/>
                <a:cs typeface="Calibri" panose="020F0502020204030204" pitchFamily="34" charset="0"/>
              </a:rPr>
              <a:t>MANU/MH/0032/1974</a:t>
            </a:r>
            <a:r>
              <a:rPr lang="en-US" sz="2800" dirty="0">
                <a:latin typeface="Bodoni MT" pitchFamily="18" charset="0"/>
                <a:cs typeface="Calibri" panose="020F0502020204030204" pitchFamily="34" charset="0"/>
              </a:rPr>
              <a:t>. Bombay High Court held roads within the factory premises are used for the purpose of carrying raw materials, finished products and workers and hence, regarded as buildings within the meaning of sub-clause (iv) of section </a:t>
            </a:r>
            <a:r>
              <a:rPr lang="en-US" sz="2800" u="sng" dirty="0">
                <a:latin typeface="Bodoni MT" pitchFamily="18" charset="0"/>
                <a:cs typeface="Calibri" panose="020F0502020204030204" pitchFamily="34" charset="0"/>
              </a:rPr>
              <a:t>10(2)</a:t>
            </a:r>
            <a:r>
              <a:rPr lang="en-US" sz="2800" dirty="0">
                <a:latin typeface="Bodoni MT" pitchFamily="18" charset="0"/>
                <a:cs typeface="Calibri" panose="020F0502020204030204" pitchFamily="34" charset="0"/>
              </a:rPr>
              <a:t> of 1992 Act. </a:t>
            </a:r>
            <a:endParaRPr lang="en-IN" sz="2800" dirty="0">
              <a:latin typeface="Bodoni MT" pitchFamily="18" charset="0"/>
              <a:cs typeface="Calibri" panose="020F0502020204030204" pitchFamily="34" charset="0"/>
            </a:endParaRPr>
          </a:p>
          <a:p>
            <a:pPr algn="just"/>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42549223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8C3979-1DB2-42BE-B576-940899A15968}"/>
              </a:ext>
            </a:extLst>
          </p:cNvPr>
          <p:cNvSpPr>
            <a:spLocks noGrp="1"/>
          </p:cNvSpPr>
          <p:nvPr>
            <p:ph idx="1"/>
          </p:nvPr>
        </p:nvSpPr>
        <p:spPr>
          <a:xfrm>
            <a:off x="1123725" y="1204291"/>
            <a:ext cx="9556542" cy="4996070"/>
          </a:xfrm>
        </p:spPr>
        <p:txBody>
          <a:bodyPr>
            <a:normAutofit/>
          </a:bodyPr>
          <a:lstStyle/>
          <a:p>
            <a:pPr algn="just"/>
            <a:r>
              <a:rPr lang="en-US" sz="2800" dirty="0">
                <a:latin typeface="Bodoni MT" pitchFamily="18" charset="0"/>
                <a:cs typeface="Calibri" panose="020F0502020204030204" pitchFamily="34" charset="0"/>
              </a:rPr>
              <a:t>In C.I.T. Andhra Pradesh v. Taj Mahal Hotel, MANU/SC/0239/1971: 82 I.T.R. 44, the respondent ran a hotel, installed sanitary and pipeline fittings and question arose whether these fell within the definition of “Plant” given in Sec. </a:t>
            </a:r>
            <a:r>
              <a:rPr lang="en-US" sz="2800" u="sng" dirty="0">
                <a:latin typeface="Bodoni MT" pitchFamily="18" charset="0"/>
                <a:cs typeface="Calibri" panose="020F0502020204030204" pitchFamily="34" charset="0"/>
              </a:rPr>
              <a:t>10(5)</a:t>
            </a:r>
            <a:r>
              <a:rPr lang="en-US" sz="2800" dirty="0">
                <a:latin typeface="Bodoni MT" pitchFamily="18" charset="0"/>
                <a:cs typeface="Calibri" panose="020F0502020204030204" pitchFamily="34" charset="0"/>
              </a:rPr>
              <a:t> of the 1922 Act (equal to Sec. </a:t>
            </a:r>
            <a:r>
              <a:rPr lang="en-US" sz="2800" u="sng" dirty="0">
                <a:latin typeface="Bodoni MT" pitchFamily="18" charset="0"/>
                <a:cs typeface="Calibri" panose="020F0502020204030204" pitchFamily="34" charset="0"/>
              </a:rPr>
              <a:t>43(3)</a:t>
            </a:r>
            <a:r>
              <a:rPr lang="en-US" sz="2800" dirty="0">
                <a:latin typeface="Bodoni MT" pitchFamily="18" charset="0"/>
                <a:cs typeface="Calibri" panose="020F0502020204030204" pitchFamily="34" charset="0"/>
              </a:rPr>
              <a:t> of the 1961 Act) Court held that sanitary and pipe-line fittings fell within the definition of plant.</a:t>
            </a:r>
            <a:endParaRPr lang="en-IN" sz="2800" dirty="0">
              <a:latin typeface="Bodoni MT" pitchFamily="18" charset="0"/>
              <a:cs typeface="Calibri" panose="020F0502020204030204" pitchFamily="34" charset="0"/>
            </a:endParaRPr>
          </a:p>
          <a:p>
            <a:pPr algn="just"/>
            <a:endParaRPr lang="en-IN"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970256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0F8A22-D0CF-4352-8FA9-DC62C844D039}"/>
              </a:ext>
            </a:extLst>
          </p:cNvPr>
          <p:cNvSpPr>
            <a:spLocks noGrp="1"/>
          </p:cNvSpPr>
          <p:nvPr>
            <p:ph idx="1"/>
          </p:nvPr>
        </p:nvSpPr>
        <p:spPr>
          <a:xfrm>
            <a:off x="952500" y="1086024"/>
            <a:ext cx="9788958" cy="5771975"/>
          </a:xfrm>
        </p:spPr>
        <p:txBody>
          <a:bodyPr>
            <a:noAutofit/>
          </a:bodyPr>
          <a:lstStyle/>
          <a:p>
            <a:pPr algn="just"/>
            <a:r>
              <a:rPr lang="en-US" sz="2800" b="1" u="sng" dirty="0">
                <a:latin typeface="Bodoni MT" pitchFamily="18" charset="0"/>
                <a:cs typeface="Calibri" panose="020F0502020204030204" pitchFamily="34" charset="0"/>
              </a:rPr>
              <a:t>Section</a:t>
            </a:r>
            <a:r>
              <a:rPr lang="en-US" sz="2800" dirty="0">
                <a:latin typeface="Bodoni MT" pitchFamily="18" charset="0"/>
                <a:cs typeface="Calibri" panose="020F0502020204030204" pitchFamily="34" charset="0"/>
              </a:rPr>
              <a:t>16(1) ITC shall be used for providing taxable goods or output services or both</a:t>
            </a:r>
            <a:endParaRPr lang="en-IN" sz="2800" dirty="0">
              <a:latin typeface="Bodoni MT" pitchFamily="18" charset="0"/>
              <a:cs typeface="Calibri" panose="020F0502020204030204" pitchFamily="34" charset="0"/>
            </a:endParaRPr>
          </a:p>
          <a:p>
            <a:pPr algn="just"/>
            <a:r>
              <a:rPr lang="en-US" sz="2800" dirty="0">
                <a:latin typeface="Bodoni MT" pitchFamily="18" charset="0"/>
                <a:cs typeface="Calibri" panose="020F0502020204030204" pitchFamily="34" charset="0"/>
              </a:rPr>
              <a:t>Inputs or Inputs services </a:t>
            </a:r>
            <a:r>
              <a:rPr lang="en-US" sz="2800" b="1" u="sng" dirty="0">
                <a:latin typeface="Bodoni MT" pitchFamily="18" charset="0"/>
                <a:cs typeface="Calibri" panose="020F0502020204030204" pitchFamily="34" charset="0"/>
              </a:rPr>
              <a:t>used or intended to be used </a:t>
            </a:r>
            <a:r>
              <a:rPr lang="en-US" sz="2800" dirty="0">
                <a:latin typeface="Bodoni MT" pitchFamily="18" charset="0"/>
                <a:cs typeface="Calibri" panose="020F0502020204030204" pitchFamily="34" charset="0"/>
              </a:rPr>
              <a:t>in the course or furtherance of business;</a:t>
            </a:r>
          </a:p>
          <a:p>
            <a:pPr algn="just"/>
            <a:r>
              <a:rPr lang="en-US" sz="2800" dirty="0">
                <a:latin typeface="Bodoni MT" pitchFamily="18" charset="0"/>
                <a:cs typeface="Calibri" panose="020F0502020204030204" pitchFamily="34" charset="0"/>
              </a:rPr>
              <a:t>The SC in SAIL Vs. CCE 1996(5) SCC 484 observed “ intended for use” as appearing exemption notification mean that the raw </a:t>
            </a:r>
            <a:r>
              <a:rPr lang="en-US" sz="2800" dirty="0" err="1">
                <a:latin typeface="Bodoni MT" pitchFamily="18" charset="0"/>
                <a:cs typeface="Calibri" panose="020F0502020204030204" pitchFamily="34" charset="0"/>
              </a:rPr>
              <a:t>naptha</a:t>
            </a:r>
            <a:r>
              <a:rPr lang="en-US" sz="2800" dirty="0">
                <a:latin typeface="Bodoni MT" pitchFamily="18" charset="0"/>
                <a:cs typeface="Calibri" panose="020F0502020204030204" pitchFamily="34" charset="0"/>
              </a:rPr>
              <a:t> was </a:t>
            </a:r>
            <a:r>
              <a:rPr lang="en-US" sz="2800" b="1" u="sng" dirty="0">
                <a:latin typeface="Bodoni MT" pitchFamily="18" charset="0"/>
                <a:cs typeface="Calibri" panose="020F0502020204030204" pitchFamily="34" charset="0"/>
              </a:rPr>
              <a:t>“intended for use</a:t>
            </a:r>
            <a:r>
              <a:rPr lang="en-US" sz="2800" dirty="0">
                <a:latin typeface="Bodoni MT" pitchFamily="18" charset="0"/>
                <a:cs typeface="Calibri" panose="020F0502020204030204" pitchFamily="34" charset="0"/>
              </a:rPr>
              <a:t>”  in the manufacture of fertilizers and not that it was actually used.</a:t>
            </a:r>
          </a:p>
          <a:p>
            <a:pPr algn="just"/>
            <a:r>
              <a:rPr lang="en-IN" sz="2800" dirty="0">
                <a:latin typeface="Bodoni MT" pitchFamily="18" charset="0"/>
              </a:rPr>
              <a:t>Md. Yusuf Vs. D AIR 1968 </a:t>
            </a:r>
            <a:r>
              <a:rPr lang="en-IN" sz="2800" dirty="0" err="1">
                <a:latin typeface="Bodoni MT" pitchFamily="18" charset="0"/>
              </a:rPr>
              <a:t>Bom</a:t>
            </a:r>
            <a:r>
              <a:rPr lang="en-IN" sz="2800" dirty="0">
                <a:latin typeface="Bodoni MT" pitchFamily="18" charset="0"/>
              </a:rPr>
              <a:t> 112: “</a:t>
            </a:r>
            <a:r>
              <a:rPr lang="en-IN" sz="2800" b="1" u="sng" dirty="0">
                <a:latin typeface="Bodoni MT" pitchFamily="18" charset="0"/>
              </a:rPr>
              <a:t>In the course of business”</a:t>
            </a:r>
            <a:r>
              <a:rPr lang="en-IN" sz="2800" dirty="0">
                <a:latin typeface="Bodoni MT" pitchFamily="18" charset="0"/>
              </a:rPr>
              <a:t> means the way that entire gamut of  business activities are conducted.</a:t>
            </a:r>
          </a:p>
          <a:p>
            <a:pPr algn="just"/>
            <a:endParaRPr lang="en-US" sz="28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93834525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3067D-7F57-429B-BB26-20842200838F}"/>
              </a:ext>
            </a:extLst>
          </p:cNvPr>
          <p:cNvSpPr>
            <a:spLocks noGrp="1"/>
          </p:cNvSpPr>
          <p:nvPr>
            <p:ph idx="1"/>
          </p:nvPr>
        </p:nvSpPr>
        <p:spPr>
          <a:xfrm>
            <a:off x="1536267" y="1565565"/>
            <a:ext cx="8915400" cy="3777622"/>
          </a:xfrm>
        </p:spPr>
        <p:txBody>
          <a:bodyPr>
            <a:normAutofit/>
          </a:bodyPr>
          <a:lstStyle/>
          <a:p>
            <a:pPr algn="just"/>
            <a:r>
              <a:rPr lang="en-US" sz="3000" dirty="0">
                <a:latin typeface="Bodoni MT" pitchFamily="18" charset="0"/>
                <a:cs typeface="Calibri" panose="020F0502020204030204" pitchFamily="34" charset="0"/>
              </a:rPr>
              <a:t>The Hon'ble Bombay High Court in the case of CIT v. Mazagaon Dock Ltd. MANU/MH/0278/1991 (1991) 191 ITR 460(Bom) has held that dry dock and wet dock created for ships are to be treated as </a:t>
            </a:r>
            <a:r>
              <a:rPr lang="en-US" sz="3000" b="1" u="sng" dirty="0">
                <a:latin typeface="Bodoni MT" pitchFamily="18" charset="0"/>
                <a:cs typeface="Calibri" panose="020F0502020204030204" pitchFamily="34" charset="0"/>
              </a:rPr>
              <a:t>plant and not building. </a:t>
            </a:r>
            <a:endParaRPr lang="en-IN" sz="3000" b="1" u="sng"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09348518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11DF57-92F0-4925-96E5-2EA02157E3DD}"/>
              </a:ext>
            </a:extLst>
          </p:cNvPr>
          <p:cNvSpPr>
            <a:spLocks noGrp="1"/>
          </p:cNvSpPr>
          <p:nvPr>
            <p:ph idx="1"/>
          </p:nvPr>
        </p:nvSpPr>
        <p:spPr>
          <a:xfrm>
            <a:off x="1854921" y="1717964"/>
            <a:ext cx="8915400" cy="3777622"/>
          </a:xfrm>
        </p:spPr>
        <p:txBody>
          <a:bodyPr>
            <a:normAutofit/>
          </a:bodyPr>
          <a:lstStyle/>
          <a:p>
            <a:pPr algn="just"/>
            <a:r>
              <a:rPr lang="en-US" sz="3000" dirty="0">
                <a:latin typeface="Bodoni MT" pitchFamily="18" charset="0"/>
                <a:cs typeface="Calibri" panose="020F0502020204030204" pitchFamily="34" charset="0"/>
              </a:rPr>
              <a:t>CIT v. Karnataka Power Corporation MANU/SC/0585/2000 : [2001] 247 ITR 268 (SC),  Where building has been so planned and constructed as to serve as </a:t>
            </a:r>
            <a:r>
              <a:rPr lang="en-US" sz="3000" dirty="0" err="1">
                <a:latin typeface="Bodoni MT" pitchFamily="18" charset="0"/>
                <a:cs typeface="Calibri" panose="020F0502020204030204" pitchFamily="34" charset="0"/>
              </a:rPr>
              <a:t>assessee's</a:t>
            </a:r>
            <a:r>
              <a:rPr lang="en-US" sz="3000" dirty="0">
                <a:latin typeface="Bodoni MT" pitchFamily="18" charset="0"/>
                <a:cs typeface="Calibri" panose="020F0502020204030204" pitchFamily="34" charset="0"/>
              </a:rPr>
              <a:t> special technical requirements, it will qualify to be treated as a “Plant”.</a:t>
            </a:r>
            <a:endParaRPr lang="en-IN" sz="3000" dirty="0">
              <a:latin typeface="Bodoni MT" pitchFamily="18" charset="0"/>
              <a:cs typeface="Calibri" panose="020F0502020204030204" pitchFamily="34" charset="0"/>
            </a:endParaRPr>
          </a:p>
          <a:p>
            <a:pPr marL="0" indent="0" algn="just">
              <a:buNone/>
            </a:pPr>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12185245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D88534-9A81-4AC3-B3C7-A683C906D368}"/>
              </a:ext>
            </a:extLst>
          </p:cNvPr>
          <p:cNvSpPr>
            <a:spLocks noGrp="1"/>
          </p:cNvSpPr>
          <p:nvPr>
            <p:ph idx="1"/>
          </p:nvPr>
        </p:nvSpPr>
        <p:spPr>
          <a:xfrm>
            <a:off x="1506450" y="1586545"/>
            <a:ext cx="8915400" cy="3777622"/>
          </a:xfrm>
        </p:spPr>
        <p:txBody>
          <a:bodyPr>
            <a:normAutofit/>
          </a:bodyPr>
          <a:lstStyle/>
          <a:p>
            <a:pPr algn="just"/>
            <a:r>
              <a:rPr lang="en-US" sz="3000" dirty="0">
                <a:latin typeface="Bodoni MT" pitchFamily="18" charset="0"/>
                <a:cs typeface="Calibri" panose="020F0502020204030204" pitchFamily="34" charset="0"/>
              </a:rPr>
              <a:t>12:	The ITAT, in an appeal ITA No.7111/Mum/2011, vide order dated 14.3.2014.</a:t>
            </a:r>
            <a:endParaRPr lang="en-IN" sz="3000" dirty="0">
              <a:latin typeface="Bodoni MT" pitchFamily="18" charset="0"/>
              <a:cs typeface="Calibri" panose="020F0502020204030204" pitchFamily="34" charset="0"/>
            </a:endParaRPr>
          </a:p>
          <a:p>
            <a:pPr algn="just"/>
            <a:endParaRPr lang="en-IN" sz="3000" dirty="0">
              <a:latin typeface="Bodoni MT" pitchFamily="18" charset="0"/>
              <a:cs typeface="Calibri" panose="020F0502020204030204" pitchFamily="34" charset="0"/>
            </a:endParaRPr>
          </a:p>
          <a:p>
            <a:pPr algn="just"/>
            <a:r>
              <a:rPr lang="en-US" sz="3000" dirty="0">
                <a:latin typeface="Bodoni MT" pitchFamily="18" charset="0"/>
                <a:cs typeface="Calibri" panose="020F0502020204030204" pitchFamily="34" charset="0"/>
              </a:rPr>
              <a:t>Taxiways and aprons, parking bays cannot be said to be merely concrete structures but are necessary tools for operating/using the Airport and hence plant and machinery.</a:t>
            </a:r>
            <a:endParaRPr lang="en-IN" sz="3000"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83200095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82C1D-186D-457A-992D-7E9CF9BB58AE}"/>
              </a:ext>
            </a:extLst>
          </p:cNvPr>
          <p:cNvSpPr>
            <a:spLocks noGrp="1"/>
          </p:cNvSpPr>
          <p:nvPr>
            <p:ph idx="1"/>
          </p:nvPr>
        </p:nvSpPr>
        <p:spPr>
          <a:xfrm>
            <a:off x="908829" y="1261266"/>
            <a:ext cx="9781829" cy="5194852"/>
          </a:xfrm>
        </p:spPr>
        <p:txBody>
          <a:bodyPr>
            <a:normAutofit lnSpcReduction="10000"/>
          </a:bodyPr>
          <a:lstStyle/>
          <a:p>
            <a:pPr algn="just"/>
            <a:r>
              <a:rPr lang="en-US" sz="2800" dirty="0">
                <a:latin typeface="Bodoni MT" pitchFamily="18" charset="0"/>
                <a:cs typeface="Calibri" panose="020F0502020204030204" pitchFamily="34" charset="0"/>
              </a:rPr>
              <a:t>The Calcutta High Court in the case of CIT v. Shree </a:t>
            </a:r>
            <a:r>
              <a:rPr lang="en-US" sz="2800" dirty="0" err="1">
                <a:latin typeface="Bodoni MT" pitchFamily="18" charset="0"/>
                <a:cs typeface="Calibri" panose="020F0502020204030204" pitchFamily="34" charset="0"/>
              </a:rPr>
              <a:t>Gopikishan</a:t>
            </a:r>
            <a:r>
              <a:rPr lang="en-US" sz="2800" dirty="0">
                <a:latin typeface="Bodoni MT" pitchFamily="18" charset="0"/>
                <a:cs typeface="Calibri" panose="020F0502020204030204" pitchFamily="34" charset="0"/>
              </a:rPr>
              <a:t> Industries (Cal) MANU/WB/0061/2003: 262 ITR 568 and the decision of the Allahabad High Court in the case of CIT v. Kanodia </a:t>
            </a:r>
            <a:r>
              <a:rPr lang="en-US" sz="2800" b="1" dirty="0">
                <a:latin typeface="Bodoni MT" pitchFamily="18" charset="0"/>
                <a:cs typeface="Calibri" panose="020F0502020204030204" pitchFamily="34" charset="0"/>
              </a:rPr>
              <a:t>cold</a:t>
            </a:r>
            <a:r>
              <a:rPr lang="en-US" sz="2800" dirty="0">
                <a:latin typeface="Bodoni MT" pitchFamily="18" charset="0"/>
                <a:cs typeface="Calibri" panose="020F0502020204030204" pitchFamily="34" charset="0"/>
              </a:rPr>
              <a:t> </a:t>
            </a:r>
            <a:r>
              <a:rPr lang="en-US" sz="2800" b="1" dirty="0">
                <a:latin typeface="Bodoni MT" pitchFamily="18" charset="0"/>
                <a:cs typeface="Calibri" panose="020F0502020204030204" pitchFamily="34" charset="0"/>
              </a:rPr>
              <a:t>Storage</a:t>
            </a:r>
            <a:r>
              <a:rPr lang="en-US" sz="2800" dirty="0">
                <a:latin typeface="Bodoni MT" pitchFamily="18" charset="0"/>
                <a:cs typeface="Calibri" panose="020F0502020204030204" pitchFamily="34" charset="0"/>
              </a:rPr>
              <a:t> MANU/UP/0175/1974</a:t>
            </a:r>
            <a:r>
              <a:rPr lang="en-IN" sz="2800" dirty="0">
                <a:latin typeface="Bodoni MT" pitchFamily="18" charset="0"/>
                <a:cs typeface="Calibri" panose="020F0502020204030204" pitchFamily="34" charset="0"/>
              </a:rPr>
              <a:t> : </a:t>
            </a:r>
            <a:r>
              <a:rPr lang="en-US" sz="2800" dirty="0">
                <a:latin typeface="Bodoni MT" pitchFamily="18" charset="0"/>
                <a:cs typeface="Calibri" panose="020F0502020204030204" pitchFamily="34" charset="0"/>
              </a:rPr>
              <a:t>100 ITR 155:</a:t>
            </a:r>
            <a:endParaRPr lang="en-IN" sz="2800" dirty="0">
              <a:latin typeface="Bodoni MT" pitchFamily="18" charset="0"/>
              <a:cs typeface="Calibri" panose="020F0502020204030204" pitchFamily="34" charset="0"/>
            </a:endParaRPr>
          </a:p>
          <a:p>
            <a:pPr algn="just"/>
            <a:endParaRPr lang="en-IN" sz="2800" dirty="0">
              <a:latin typeface="Bodoni MT" pitchFamily="18" charset="0"/>
              <a:cs typeface="Calibri" panose="020F0502020204030204" pitchFamily="34" charset="0"/>
            </a:endParaRPr>
          </a:p>
          <a:p>
            <a:pPr algn="just"/>
            <a:r>
              <a:rPr lang="en-US" sz="2800" b="1" dirty="0">
                <a:latin typeface="Bodoni MT" pitchFamily="18" charset="0"/>
                <a:cs typeface="Calibri" panose="020F0502020204030204" pitchFamily="34" charset="0"/>
              </a:rPr>
              <a:t>Cold</a:t>
            </a:r>
            <a:r>
              <a:rPr lang="en-US" sz="2800" dirty="0">
                <a:latin typeface="Bodoni MT" pitchFamily="18" charset="0"/>
                <a:cs typeface="Calibri" panose="020F0502020204030204" pitchFamily="34" charset="0"/>
              </a:rPr>
              <a:t> </a:t>
            </a:r>
            <a:r>
              <a:rPr lang="en-US" sz="2800" b="1" dirty="0">
                <a:latin typeface="Bodoni MT" pitchFamily="18" charset="0"/>
                <a:cs typeface="Calibri" panose="020F0502020204030204" pitchFamily="34" charset="0"/>
              </a:rPr>
              <a:t>storage</a:t>
            </a:r>
            <a:r>
              <a:rPr lang="en-US" sz="2800" dirty="0">
                <a:latin typeface="Bodoni MT" pitchFamily="18" charset="0"/>
                <a:cs typeface="Calibri" panose="020F0502020204030204" pitchFamily="34" charset="0"/>
              </a:rPr>
              <a:t> is constructed, has to be damp proof, heat proof and protect stored produce against pests, insects, rats and rodents which is possible with insulation of floors, roofs and doors and insulation and water proofing treatment to maintain cold temperature as per requirements and hence held to be plant.</a:t>
            </a:r>
            <a:endParaRPr lang="en-IN" sz="2800" dirty="0">
              <a:latin typeface="Bodoni MT" pitchFamily="18" charset="0"/>
              <a:cs typeface="Calibri" panose="020F0502020204030204" pitchFamily="34" charset="0"/>
            </a:endParaRPr>
          </a:p>
          <a:p>
            <a:pPr algn="just"/>
            <a:endParaRPr lang="en-US"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30333970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99E041-78CA-422B-AD11-128398D3FEA2}"/>
              </a:ext>
            </a:extLst>
          </p:cNvPr>
          <p:cNvSpPr>
            <a:spLocks noGrp="1"/>
          </p:cNvSpPr>
          <p:nvPr>
            <p:ph idx="1"/>
          </p:nvPr>
        </p:nvSpPr>
        <p:spPr>
          <a:xfrm>
            <a:off x="1951903" y="1704109"/>
            <a:ext cx="8915400" cy="3777622"/>
          </a:xfrm>
        </p:spPr>
        <p:txBody>
          <a:bodyPr>
            <a:normAutofit/>
          </a:bodyPr>
          <a:lstStyle/>
          <a:p>
            <a:pPr algn="just"/>
            <a:r>
              <a:rPr lang="en-US" sz="3000" dirty="0">
                <a:latin typeface="Bodoni MT" pitchFamily="18" charset="0"/>
                <a:cs typeface="Calibri" panose="020F0502020204030204" pitchFamily="34" charset="0"/>
              </a:rPr>
              <a:t>The Punjab and Haryana High Court in the case of CIT v. Yamuna </a:t>
            </a:r>
            <a:r>
              <a:rPr lang="en-US" sz="3000" b="1" dirty="0">
                <a:latin typeface="Bodoni MT" pitchFamily="18" charset="0"/>
                <a:cs typeface="Calibri" panose="020F0502020204030204" pitchFamily="34" charset="0"/>
              </a:rPr>
              <a:t>Cold</a:t>
            </a:r>
            <a:r>
              <a:rPr lang="en-US" sz="3000" dirty="0">
                <a:latin typeface="Bodoni MT" pitchFamily="18" charset="0"/>
                <a:cs typeface="Calibri" panose="020F0502020204030204" pitchFamily="34" charset="0"/>
              </a:rPr>
              <a:t> </a:t>
            </a:r>
            <a:r>
              <a:rPr lang="en-US" sz="3000" b="1" dirty="0">
                <a:latin typeface="Bodoni MT" pitchFamily="18" charset="0"/>
                <a:cs typeface="Calibri" panose="020F0502020204030204" pitchFamily="34" charset="0"/>
              </a:rPr>
              <a:t>Storage</a:t>
            </a:r>
            <a:r>
              <a:rPr lang="en-US" sz="3000" dirty="0">
                <a:latin typeface="Bodoni MT" pitchFamily="18" charset="0"/>
                <a:cs typeface="Calibri" panose="020F0502020204030204" pitchFamily="34" charset="0"/>
              </a:rPr>
              <a:t>  MANU/PH/0244/1981 :has held that the </a:t>
            </a:r>
            <a:r>
              <a:rPr lang="en-US" sz="3000" b="1" dirty="0">
                <a:latin typeface="Bodoni MT" pitchFamily="18" charset="0"/>
                <a:cs typeface="Calibri" panose="020F0502020204030204" pitchFamily="34" charset="0"/>
              </a:rPr>
              <a:t>cold</a:t>
            </a:r>
            <a:r>
              <a:rPr lang="en-US" sz="3000" dirty="0">
                <a:latin typeface="Bodoni MT" pitchFamily="18" charset="0"/>
                <a:cs typeface="Calibri" panose="020F0502020204030204" pitchFamily="34" charset="0"/>
              </a:rPr>
              <a:t> </a:t>
            </a:r>
            <a:r>
              <a:rPr lang="en-US" sz="3000" b="1" dirty="0">
                <a:latin typeface="Bodoni MT" pitchFamily="18" charset="0"/>
                <a:cs typeface="Calibri" panose="020F0502020204030204" pitchFamily="34" charset="0"/>
              </a:rPr>
              <a:t>storage</a:t>
            </a:r>
            <a:r>
              <a:rPr lang="en-US" sz="3000" dirty="0">
                <a:latin typeface="Bodoni MT" pitchFamily="18" charset="0"/>
                <a:cs typeface="Calibri" panose="020F0502020204030204" pitchFamily="34" charset="0"/>
              </a:rPr>
              <a:t> is a factory building entitled to  depreciation at the rate of 10 per cent.  </a:t>
            </a:r>
            <a:endParaRPr lang="en-IN" sz="3000"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888500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B189DB-0397-45E7-84FF-0995D6035EE1}"/>
              </a:ext>
            </a:extLst>
          </p:cNvPr>
          <p:cNvSpPr>
            <a:spLocks noGrp="1"/>
          </p:cNvSpPr>
          <p:nvPr>
            <p:ph idx="1"/>
          </p:nvPr>
        </p:nvSpPr>
        <p:spPr>
          <a:xfrm>
            <a:off x="1690255" y="1717963"/>
            <a:ext cx="9675812" cy="3777622"/>
          </a:xfrm>
        </p:spPr>
        <p:txBody>
          <a:bodyPr>
            <a:noAutofit/>
          </a:bodyPr>
          <a:lstStyle/>
          <a:p>
            <a:pPr algn="just"/>
            <a:r>
              <a:rPr lang="en-US" sz="3000" dirty="0">
                <a:latin typeface="Bodoni MT" pitchFamily="18" charset="0"/>
                <a:cs typeface="Calibri" panose="020F0502020204030204" pitchFamily="34" charset="0"/>
              </a:rPr>
              <a:t>From judgments cited , it could be said that the “building”, “premises”, “structure” “roads within the airport or factory”, would squarely within the meaning of “plant and machinery” and hence, shall be entitled to “Input Tax Credit notwithstanding the bar laid down in Clause (c) and (d) of Sub-Section (5) of Section 17 CGST Act – of course, in various situations explained in various judgments cited above.</a:t>
            </a:r>
            <a:endParaRPr lang="en-IN" sz="3000" dirty="0">
              <a:latin typeface="Bodoni MT" pitchFamily="18" charset="0"/>
              <a:cs typeface="Calibri" panose="020F0502020204030204" pitchFamily="34" charset="0"/>
            </a:endParaRPr>
          </a:p>
          <a:p>
            <a:pPr algn="just"/>
            <a:endParaRPr lang="en-IN" sz="3000" dirty="0">
              <a:latin typeface="Bodoni MT" pitchFamily="18" charset="0"/>
            </a:endParaRPr>
          </a:p>
        </p:txBody>
      </p:sp>
      <p:pic>
        <p:nvPicPr>
          <p:cNvPr id="5" name="Picture 4" descr="PKMG LAW CHAMBERS.png"/>
          <p:cNvPicPr>
            <a:picLocks noChangeAspect="1"/>
          </p:cNvPicPr>
          <p:nvPr/>
        </p:nvPicPr>
        <p:blipFill>
          <a:blip r:embed="rId2"/>
          <a:stretch>
            <a:fillRect/>
          </a:stretch>
        </p:blipFill>
        <p:spPr>
          <a:xfrm>
            <a:off x="10388600" y="1"/>
            <a:ext cx="1803400" cy="1803400"/>
          </a:xfrm>
          <a:prstGeom prst="rect">
            <a:avLst/>
          </a:prstGeom>
        </p:spPr>
      </p:pic>
    </p:spTree>
    <p:extLst>
      <p:ext uri="{BB962C8B-B14F-4D97-AF65-F5344CB8AC3E}">
        <p14:creationId xmlns:p14="http://schemas.microsoft.com/office/powerpoint/2010/main" val="2101118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4110"/>
            <a:ext cx="12191999" cy="1280890"/>
          </a:xfrm>
        </p:spPr>
        <p:txBody>
          <a:bodyPr>
            <a:normAutofit/>
          </a:bodyPr>
          <a:lstStyle/>
          <a:p>
            <a:pPr algn="ctr"/>
            <a:r>
              <a:rPr lang="en-US" sz="6000" b="1" u="sng" dirty="0">
                <a:latin typeface="Bodoni MT" pitchFamily="18" charset="0"/>
              </a:rPr>
              <a:t>THANKYOU</a:t>
            </a:r>
          </a:p>
        </p:txBody>
      </p:sp>
      <p:sp>
        <p:nvSpPr>
          <p:cNvPr id="3" name="Content Placeholder 2"/>
          <p:cNvSpPr>
            <a:spLocks noGrp="1"/>
          </p:cNvSpPr>
          <p:nvPr>
            <p:ph idx="1"/>
          </p:nvPr>
        </p:nvSpPr>
        <p:spPr>
          <a:xfrm>
            <a:off x="977900" y="1816100"/>
            <a:ext cx="9067800" cy="4775200"/>
          </a:xfrm>
        </p:spPr>
        <p:txBody>
          <a:bodyPr>
            <a:normAutofit fontScale="25000" lnSpcReduction="20000"/>
          </a:bodyPr>
          <a:lstStyle/>
          <a:p>
            <a:pPr algn="ctr">
              <a:buNone/>
            </a:pPr>
            <a:r>
              <a:rPr lang="en-US" sz="12800" b="1" dirty="0">
                <a:latin typeface="Bodoni MT" pitchFamily="18" charset="0"/>
              </a:rPr>
              <a:t>PRESIDENT CA JITENDRA LOHIA</a:t>
            </a:r>
          </a:p>
          <a:p>
            <a:pPr algn="ctr">
              <a:buNone/>
            </a:pPr>
            <a:r>
              <a:rPr lang="en-US" sz="12800" b="1" dirty="0">
                <a:latin typeface="Bodoni MT" pitchFamily="18" charset="0"/>
              </a:rPr>
              <a:t>CONVENER CA TARUN KR GUPTA</a:t>
            </a:r>
          </a:p>
          <a:p>
            <a:pPr algn="ctr">
              <a:buNone/>
            </a:pPr>
            <a:r>
              <a:rPr lang="en-US" sz="12800" b="1" dirty="0">
                <a:latin typeface="Bodoni MT" pitchFamily="18" charset="0"/>
              </a:rPr>
              <a:t>OFFICE BEARERS</a:t>
            </a: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endParaRPr lang="en-US" sz="3000" b="1" dirty="0">
              <a:latin typeface="Bodoni MT" pitchFamily="18" charset="0"/>
            </a:endParaRPr>
          </a:p>
          <a:p>
            <a:pPr>
              <a:buNone/>
            </a:pPr>
            <a:r>
              <a:rPr lang="en-US" sz="3000" b="1" dirty="0">
                <a:latin typeface="Bodoni MT" pitchFamily="18" charset="0"/>
              </a:rPr>
              <a:t>SH A K SINGHAL </a:t>
            </a:r>
          </a:p>
          <a:p>
            <a:pPr>
              <a:buNone/>
            </a:pPr>
            <a:r>
              <a:rPr lang="en-US" sz="3000" dirty="0">
                <a:latin typeface="Bodoni MT" pitchFamily="18" charset="0"/>
              </a:rPr>
              <a:t>	  	                                                      </a:t>
            </a:r>
            <a:r>
              <a:rPr lang="en-US" sz="2600" dirty="0">
                <a:latin typeface="Bodoni MT" pitchFamily="18" charset="0"/>
              </a:rPr>
              <a:t>- CHAIRMAN DISCUSSION COMMITTEE</a:t>
            </a:r>
          </a:p>
          <a:p>
            <a:pPr>
              <a:buNone/>
            </a:pPr>
            <a:r>
              <a:rPr lang="en-US" sz="3000" dirty="0">
                <a:latin typeface="Bodoni MT" pitchFamily="18" charset="0"/>
              </a:rPr>
              <a:t>	                 	                </a:t>
            </a:r>
            <a:r>
              <a:rPr lang="en-US" sz="3000" b="1" dirty="0">
                <a:latin typeface="Bodoni MT" pitchFamily="18" charset="0"/>
              </a:rPr>
              <a:t>SH UPDESH CHANDRA AGARWAL</a:t>
            </a:r>
          </a:p>
          <a:p>
            <a:pPr>
              <a:buNone/>
            </a:pPr>
            <a:r>
              <a:rPr lang="en-US" sz="2600" dirty="0">
                <a:latin typeface="Bodoni MT" pitchFamily="18" charset="0"/>
              </a:rPr>
              <a:t>                                                                                - SECRETARY      </a:t>
            </a:r>
          </a:p>
          <a:p>
            <a:pPr>
              <a:buNone/>
            </a:pPr>
            <a:r>
              <a:rPr lang="en-US" sz="2600" dirty="0">
                <a:latin typeface="Bodoni MT" pitchFamily="18" charset="0"/>
              </a:rPr>
              <a:t>                                                                             </a:t>
            </a:r>
            <a:r>
              <a:rPr lang="en-US" sz="3000" dirty="0">
                <a:latin typeface="Bodoni MT" pitchFamily="18" charset="0"/>
              </a:rPr>
              <a:t>AND </a:t>
            </a:r>
          </a:p>
          <a:p>
            <a:pPr>
              <a:buNone/>
            </a:pPr>
            <a:r>
              <a:rPr lang="en-US" sz="3000" dirty="0">
                <a:latin typeface="Bodoni MT" pitchFamily="18" charset="0"/>
              </a:rPr>
              <a:t>					                    ESTEEMED MEMBERS</a:t>
            </a:r>
          </a:p>
          <a:p>
            <a:pPr>
              <a:buNone/>
            </a:pPr>
            <a:r>
              <a:rPr lang="en-US" sz="3000" dirty="0">
                <a:latin typeface="Bodoni MT" pitchFamily="18" charset="0"/>
              </a:rPr>
              <a:t>	</a:t>
            </a:r>
          </a:p>
        </p:txBody>
      </p:sp>
      <p:pic>
        <p:nvPicPr>
          <p:cNvPr id="1026" name="Picture 2" descr="C:\Users\Pardeep\Desktop\Folded-Hands.png"/>
          <p:cNvPicPr>
            <a:picLocks noChangeAspect="1" noChangeArrowheads="1"/>
          </p:cNvPicPr>
          <p:nvPr/>
        </p:nvPicPr>
        <p:blipFill>
          <a:blip r:embed="rId2"/>
          <a:srcRect/>
          <a:stretch>
            <a:fillRect/>
          </a:stretch>
        </p:blipFill>
        <p:spPr bwMode="auto">
          <a:xfrm>
            <a:off x="9359900" y="368300"/>
            <a:ext cx="2603500" cy="2603500"/>
          </a:xfrm>
          <a:prstGeom prst="rect">
            <a:avLst/>
          </a:prstGeom>
          <a:noFill/>
        </p:spPr>
      </p:pic>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2844</TotalTime>
  <Words>9265</Words>
  <Application>Microsoft Office PowerPoint</Application>
  <PresentationFormat>Widescreen</PresentationFormat>
  <Paragraphs>635</Paragraphs>
  <Slides>96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96</vt:i4>
      </vt:variant>
    </vt:vector>
  </HeadingPairs>
  <TitlesOfParts>
    <vt:vector size="102" baseType="lpstr">
      <vt:lpstr>Arial</vt:lpstr>
      <vt:lpstr>Arial Unicode MS</vt:lpstr>
      <vt:lpstr>Bodoni MT</vt:lpstr>
      <vt:lpstr>Century Gothic</vt:lpstr>
      <vt:lpstr>Wingdings 3</vt:lpstr>
      <vt:lpstr>Wisp</vt:lpstr>
      <vt:lpstr>INPUT TAX CREDIT</vt:lpstr>
      <vt:lpstr>PowerPoint Presentation</vt:lpstr>
      <vt:lpstr> INPUT TAX CREDIT</vt:lpstr>
      <vt:lpstr>PowerPoint Presentation</vt:lpstr>
      <vt:lpstr>PowerPoint Presentation</vt:lpstr>
      <vt:lpstr>PowerPoint Presentation</vt:lpstr>
      <vt:lpstr>PowerPoint Presentation</vt:lpstr>
      <vt:lpstr>NO ONE TO ONE CO-RELATION IS  NECESSARY: </vt:lpstr>
      <vt:lpstr>PowerPoint Presentation</vt:lpstr>
      <vt:lpstr>PowerPoint Presentation</vt:lpstr>
      <vt:lpstr>PowerPoint Presentation</vt:lpstr>
      <vt:lpstr>PowerPoint Presentation</vt:lpstr>
      <vt:lpstr>PowerPoint Presentation</vt:lpstr>
      <vt:lpstr>SECTION 16(2)(d) SECOND PROVISO</vt:lpstr>
      <vt:lpstr>PowerPoint Presentation</vt:lpstr>
      <vt:lpstr>PowerPoint Presentation</vt:lpstr>
      <vt:lpstr>PowerPoint Presentation</vt:lpstr>
      <vt:lpstr>PowerPoint Presentation</vt:lpstr>
      <vt:lpstr>PowerPoint Presentation</vt:lpstr>
      <vt:lpstr>PowerPoint Presentation</vt:lpstr>
      <vt:lpstr>ENTIRE ITC AVAILABLE EVEN IF PART OF INPUT GOES IN WASTE. </vt:lpstr>
      <vt:lpstr>THE FOLLOWING ARE PERSMISSIBLE DESPITE SECTON 17(5)(h)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OUTDOOR CATERING</vt:lpstr>
      <vt:lpstr>PowerPoint Presentation</vt:lpstr>
      <vt:lpstr>PowerPoint Presentation</vt:lpstr>
      <vt:lpstr>PowerPoint Presentation</vt:lpstr>
      <vt:lpstr>PowerPoint Presentation</vt:lpstr>
      <vt:lpstr>PowerPoint Presentation</vt:lpstr>
      <vt:lpstr>PowerPoint Presentation</vt:lpstr>
      <vt:lpstr> EXPLANATION BELOW SECTION 17(6): PLANT AND MACHINERY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Sec.15(6) EXPLANATION” “PIPELINES OUTSIDE THE FACTORY” </vt:lpstr>
      <vt:lpstr>PowerPoint Presentation</vt:lpstr>
      <vt:lpstr>PowerPoint Presentation</vt:lpstr>
      <vt:lpstr>SECTION 17(5)(C): WORKS CONTRACT – WHERE ON OUTPUT SERVICE,  GST IS PAYABLE.   </vt:lpstr>
      <vt:lpstr>PowerPoint Presentation</vt:lpstr>
      <vt:lpstr>PowerPoint Presentation</vt:lpstr>
      <vt:lpstr>Contention of Department:   </vt:lpstr>
      <vt:lpstr>PowerPoint Presentation</vt:lpstr>
      <vt:lpstr>PowerPoint Presentation</vt:lpstr>
      <vt:lpstr>PowerPoint Presentation</vt:lpstr>
      <vt:lpstr>PowerPoint Presentation</vt:lpstr>
      <vt:lpstr>PowerPoint Presentation</vt:lpstr>
      <vt:lpstr>POST GST REGIME: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Covid-19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Akshat Mittal</dc:creator>
  <cp:lastModifiedBy>Pradeep K Mittal</cp:lastModifiedBy>
  <cp:revision>432</cp:revision>
  <dcterms:created xsi:type="dcterms:W3CDTF">2020-04-27T05:58:19Z</dcterms:created>
  <dcterms:modified xsi:type="dcterms:W3CDTF">2020-06-27T11:25:37Z</dcterms:modified>
</cp:coreProperties>
</file>