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879" r:id="rId2"/>
    <p:sldId id="2081" r:id="rId3"/>
    <p:sldId id="2137" r:id="rId4"/>
    <p:sldId id="2138" r:id="rId5"/>
    <p:sldId id="2140" r:id="rId6"/>
    <p:sldId id="2082" r:id="rId7"/>
    <p:sldId id="2007" r:id="rId8"/>
    <p:sldId id="2009" r:id="rId9"/>
    <p:sldId id="2011" r:id="rId10"/>
    <p:sldId id="2076" r:id="rId11"/>
    <p:sldId id="2150" r:id="rId12"/>
    <p:sldId id="2151" r:id="rId13"/>
    <p:sldId id="2149" r:id="rId14"/>
    <p:sldId id="2083" r:id="rId15"/>
    <p:sldId id="2105" r:id="rId16"/>
    <p:sldId id="2147" r:id="rId17"/>
    <p:sldId id="2004" r:id="rId18"/>
    <p:sldId id="2003" r:id="rId19"/>
    <p:sldId id="2133" r:id="rId20"/>
    <p:sldId id="2086" r:id="rId21"/>
    <p:sldId id="2141" r:id="rId22"/>
    <p:sldId id="2146" r:id="rId23"/>
    <p:sldId id="2142" r:id="rId24"/>
    <p:sldId id="2143" r:id="rId25"/>
    <p:sldId id="2144" r:id="rId26"/>
    <p:sldId id="2085" r:id="rId27"/>
    <p:sldId id="2136" r:id="rId28"/>
    <p:sldId id="2087" r:id="rId29"/>
    <p:sldId id="2005" r:id="rId30"/>
    <p:sldId id="2006" r:id="rId31"/>
    <p:sldId id="1986" r:id="rId32"/>
    <p:sldId id="2013" r:id="rId33"/>
    <p:sldId id="1963" r:id="rId34"/>
    <p:sldId id="2016" r:id="rId35"/>
    <p:sldId id="2148" r:id="rId36"/>
    <p:sldId id="1773" r:id="rId37"/>
    <p:sldId id="1774" r:id="rId38"/>
    <p:sldId id="1243" r:id="rId39"/>
    <p:sldId id="1985" r:id="rId40"/>
  </p:sldIdLst>
  <p:sldSz cx="9144000" cy="5715000" type="screen16x1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09BEAF-D6FF-4D52-8B28-352D60D0B451}">
          <p14:sldIdLst>
            <p14:sldId id="879"/>
            <p14:sldId id="2081"/>
            <p14:sldId id="2137"/>
            <p14:sldId id="2138"/>
            <p14:sldId id="2140"/>
            <p14:sldId id="2082"/>
            <p14:sldId id="2007"/>
            <p14:sldId id="2009"/>
            <p14:sldId id="2011"/>
            <p14:sldId id="2076"/>
            <p14:sldId id="2150"/>
            <p14:sldId id="2151"/>
            <p14:sldId id="2149"/>
            <p14:sldId id="2083"/>
            <p14:sldId id="2105"/>
            <p14:sldId id="2147"/>
            <p14:sldId id="2004"/>
            <p14:sldId id="2003"/>
            <p14:sldId id="2133"/>
            <p14:sldId id="2086"/>
            <p14:sldId id="2141"/>
            <p14:sldId id="2146"/>
            <p14:sldId id="2142"/>
            <p14:sldId id="2143"/>
            <p14:sldId id="2144"/>
            <p14:sldId id="2085"/>
            <p14:sldId id="2136"/>
            <p14:sldId id="2087"/>
            <p14:sldId id="2005"/>
            <p14:sldId id="2006"/>
            <p14:sldId id="1986"/>
            <p14:sldId id="2013"/>
            <p14:sldId id="1963"/>
            <p14:sldId id="2016"/>
            <p14:sldId id="2148"/>
            <p14:sldId id="1773"/>
            <p14:sldId id="1774"/>
            <p14:sldId id="1243"/>
            <p14:sldId id="1985"/>
          </p14:sldIdLst>
        </p14:section>
      </p14:sectionLst>
    </p:ex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PLE" initials="A" lastIdx="4" clrIdx="0"/>
  <p:cmAuthor id="1" name="Payal Shah" initials="PS" lastIdx="1" clrIdx="1">
    <p:extLst>
      <p:ext uri="{19B8F6BF-5375-455C-9EA6-DF929625EA0E}">
        <p15:presenceInfo xmlns:p15="http://schemas.microsoft.com/office/powerpoint/2012/main" userId="a413d42f6aaf51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3399"/>
    <a:srgbClr val="FF99CC"/>
    <a:srgbClr val="FF3399"/>
    <a:srgbClr val="7F7F7F"/>
    <a:srgbClr val="FF6699"/>
    <a:srgbClr val="F8F8F8"/>
    <a:srgbClr val="FFCCFF"/>
    <a:srgbClr val="FFCB68"/>
    <a:srgbClr val="C9339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6" autoAdjust="0"/>
    <p:restoredTop sz="94343" autoAdjust="0"/>
  </p:normalViewPr>
  <p:slideViewPr>
    <p:cSldViewPr>
      <p:cViewPr varScale="1">
        <p:scale>
          <a:sx n="79" d="100"/>
          <a:sy n="79" d="100"/>
        </p:scale>
        <p:origin x="860" y="6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IN"/>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9482C5F1-5F30-4C15-A268-236BE1EF34B2}" type="datetimeFigureOut">
              <a:rPr lang="en-IN" smtClean="0"/>
              <a:pPr/>
              <a:t>11-01-2020</a:t>
            </a:fld>
            <a:endParaRPr lang="en-IN"/>
          </a:p>
        </p:txBody>
      </p:sp>
      <p:sp>
        <p:nvSpPr>
          <p:cNvPr id="4" name="Slide Image Placeholder 3"/>
          <p:cNvSpPr>
            <a:spLocks noGrp="1" noRot="1" noChangeAspect="1"/>
          </p:cNvSpPr>
          <p:nvPr>
            <p:ph type="sldImg" idx="2"/>
          </p:nvPr>
        </p:nvSpPr>
        <p:spPr>
          <a:xfrm>
            <a:off x="484188" y="768350"/>
            <a:ext cx="6137275" cy="3836988"/>
          </a:xfrm>
          <a:prstGeom prst="rect">
            <a:avLst/>
          </a:prstGeom>
          <a:noFill/>
          <a:ln w="12700">
            <a:solidFill>
              <a:prstClr val="black"/>
            </a:solidFill>
          </a:ln>
        </p:spPr>
        <p:txBody>
          <a:bodyPr vert="horz" lIns="99075" tIns="49538" rIns="99075" bIns="49538" rtlCol="0" anchor="ctr"/>
          <a:lstStyle/>
          <a:p>
            <a:endParaRPr lang="en-IN"/>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IN"/>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B169020A-F4AC-4FF8-A20D-F5B36027D7DD}" type="slidenum">
              <a:rPr lang="en-IN" smtClean="0"/>
              <a:pPr/>
              <a:t>‹#›</a:t>
            </a:fld>
            <a:endParaRPr lang="en-IN"/>
          </a:p>
        </p:txBody>
      </p:sp>
    </p:spTree>
    <p:extLst>
      <p:ext uri="{BB962C8B-B14F-4D97-AF65-F5344CB8AC3E}">
        <p14:creationId xmlns:p14="http://schemas.microsoft.com/office/powerpoint/2010/main" val="3772837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68350"/>
            <a:ext cx="6137275" cy="38369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69020A-F4AC-4FF8-A20D-F5B36027D7DD}"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169020A-F4AC-4FF8-A20D-F5B36027D7DD}" type="slidenum">
              <a:rPr lang="en-IN" smtClean="0"/>
              <a:pPr/>
              <a:t>36</a:t>
            </a:fld>
            <a:endParaRPr lang="en-IN"/>
          </a:p>
        </p:txBody>
      </p:sp>
    </p:spTree>
    <p:extLst>
      <p:ext uri="{BB962C8B-B14F-4D97-AF65-F5344CB8AC3E}">
        <p14:creationId xmlns:p14="http://schemas.microsoft.com/office/powerpoint/2010/main" val="300831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169020A-F4AC-4FF8-A20D-F5B36027D7DD}" type="slidenum">
              <a:rPr lang="en-IN" smtClean="0"/>
              <a:pPr/>
              <a:t>37</a:t>
            </a:fld>
            <a:endParaRPr lang="en-IN"/>
          </a:p>
        </p:txBody>
      </p:sp>
    </p:spTree>
    <p:extLst>
      <p:ext uri="{BB962C8B-B14F-4D97-AF65-F5344CB8AC3E}">
        <p14:creationId xmlns:p14="http://schemas.microsoft.com/office/powerpoint/2010/main" val="3362147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B550F5-A9C6-4C1C-8712-E2FA712F4629}" type="slidenum">
              <a:rPr lang="en-IN" smtClean="0"/>
              <a:pPr fontAlgn="base">
                <a:spcBef>
                  <a:spcPct val="0"/>
                </a:spcBef>
                <a:spcAft>
                  <a:spcPct val="0"/>
                </a:spcAft>
                <a:defRPr/>
              </a:pPr>
              <a:t>38</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442162B-B941-41BA-8591-2466BD4E5D79}" type="slidenum">
              <a:rPr lang="en-IN" altLang="en-US" smtClean="0"/>
              <a:pPr fontAlgn="base">
                <a:spcBef>
                  <a:spcPct val="0"/>
                </a:spcBef>
                <a:spcAft>
                  <a:spcPct val="0"/>
                </a:spcAft>
              </a:pPr>
              <a:t>39</a:t>
            </a:fld>
            <a:endParaRPr lang="en-IN" altLang="en-US"/>
          </a:p>
        </p:txBody>
      </p:sp>
    </p:spTree>
    <p:extLst>
      <p:ext uri="{BB962C8B-B14F-4D97-AF65-F5344CB8AC3E}">
        <p14:creationId xmlns:p14="http://schemas.microsoft.com/office/powerpoint/2010/main" val="1941848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dirty="0"/>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endParaRPr lang="en-US" dirty="0"/>
          </a:p>
        </p:txBody>
      </p:sp>
      <p:sp>
        <p:nvSpPr>
          <p:cNvPr id="12"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endParaRPr lang="en-US" dirty="0"/>
          </a:p>
        </p:txBody>
      </p:sp>
      <p:sp>
        <p:nvSpPr>
          <p:cNvPr id="13"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9"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10"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8"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9"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
        <p:nvSpPr>
          <p:cNvPr id="11" name="Title 1"/>
          <p:cNvSpPr>
            <a:spLocks noGrp="1"/>
          </p:cNvSpPr>
          <p:nvPr>
            <p:ph type="title"/>
          </p:nvPr>
        </p:nvSpPr>
        <p:spPr>
          <a:xfrm>
            <a:off x="457200" y="228865"/>
            <a:ext cx="6779096" cy="952500"/>
          </a:xfrm>
        </p:spPr>
        <p:txBody>
          <a:bodyPr>
            <a:normAutofit/>
          </a:bodyPr>
          <a:lstStyle>
            <a:lvl1pPr>
              <a:defRPr sz="3200"/>
            </a:lvl1pPr>
          </a:lstStyle>
          <a:p>
            <a:r>
              <a:rPr lang="en-US" dirty="0"/>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3284"/>
            <a:ext cx="2057400" cy="419185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8"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9"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sc Standar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
            <a:ext cx="8229600" cy="533135"/>
          </a:xfrm>
        </p:spPr>
        <p:txBody>
          <a:bodyPr>
            <a:norm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457200" y="736865"/>
            <a:ext cx="8229600" cy="4533636"/>
          </a:xfrm>
        </p:spPr>
        <p:txBody>
          <a:bodyPr/>
          <a:lstStyle>
            <a:lvl1pPr>
              <a:defRPr sz="2800"/>
            </a:lvl1pPr>
            <a:lvl2pPr>
              <a:defRPr sz="24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5410730"/>
            <a:ext cx="2133600" cy="304271"/>
          </a:xfrm>
        </p:spPr>
        <p:txBody>
          <a:bodyPr/>
          <a:lstStyle>
            <a:lvl1pPr>
              <a:defRPr/>
            </a:lvl1pPr>
          </a:lstStyle>
          <a:p>
            <a:pPr>
              <a:defRPr/>
            </a:pPr>
            <a:r>
              <a:rPr lang="en-US"/>
              <a:t>23-11-2019</a:t>
            </a:r>
          </a:p>
        </p:txBody>
      </p:sp>
      <p:sp>
        <p:nvSpPr>
          <p:cNvPr id="5" name="Slide Number Placeholder 5"/>
          <p:cNvSpPr>
            <a:spLocks noGrp="1"/>
          </p:cNvSpPr>
          <p:nvPr>
            <p:ph type="sldNum" sz="quarter" idx="11"/>
          </p:nvPr>
        </p:nvSpPr>
        <p:spPr>
          <a:xfrm>
            <a:off x="6553200" y="5410730"/>
            <a:ext cx="2133600" cy="304271"/>
          </a:xfrm>
        </p:spPr>
        <p:txBody>
          <a:bodyPr/>
          <a:lstStyle>
            <a:lvl1pPr>
              <a:defRPr/>
            </a:lvl1pPr>
          </a:lstStyle>
          <a:p>
            <a:pPr>
              <a:defRPr/>
            </a:pPr>
            <a:fld id="{FC8455A1-5C97-44BF-9F7C-FA0002FFE60F}" type="slidenum">
              <a:rPr lang="en-US"/>
              <a:pPr>
                <a:defRPr/>
              </a:pPr>
              <a:t>‹#›</a:t>
            </a:fld>
            <a:endParaRPr lang="en-US"/>
          </a:p>
        </p:txBody>
      </p:sp>
      <p:sp>
        <p:nvSpPr>
          <p:cNvPr id="6" name="Footer Placeholder 4"/>
          <p:cNvSpPr>
            <a:spLocks noGrp="1"/>
          </p:cNvSpPr>
          <p:nvPr>
            <p:ph type="ftr" sz="quarter" idx="12"/>
          </p:nvPr>
        </p:nvSpPr>
        <p:spPr>
          <a:xfrm>
            <a:off x="3203575" y="5410730"/>
            <a:ext cx="2895600" cy="304271"/>
          </a:xfrm>
        </p:spPr>
        <p:txBody>
          <a:bodyPr/>
          <a:lstStyle>
            <a:lvl1pPr>
              <a:defRPr/>
            </a:lvl1pPr>
          </a:lstStyle>
          <a:p>
            <a:pPr>
              <a:defRPr/>
            </a:pPr>
            <a:r>
              <a:rPr lang="fr-FR"/>
              <a:t>CA Jayesh Gogri</a:t>
            </a:r>
            <a:endParaRPr lang="en-US"/>
          </a:p>
        </p:txBody>
      </p:sp>
    </p:spTree>
    <p:extLst>
      <p:ext uri="{BB962C8B-B14F-4D97-AF65-F5344CB8AC3E}">
        <p14:creationId xmlns:p14="http://schemas.microsoft.com/office/powerpoint/2010/main" val="36876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6779096" cy="508000"/>
          </a:xfrm>
        </p:spPr>
        <p:txBody>
          <a:bodyPr>
            <a:normAutofit/>
          </a:bodyPr>
          <a:lstStyle>
            <a:lvl1pPr>
              <a:defRPr sz="2800">
                <a:solidFill>
                  <a:srgbClr val="FF3399"/>
                </a:solidFill>
              </a:defRPr>
            </a:lvl1pPr>
          </a:lstStyle>
          <a:p>
            <a:r>
              <a:rPr lang="en-US" dirty="0"/>
              <a:t>Click to edit Master title style</a:t>
            </a:r>
          </a:p>
        </p:txBody>
      </p:sp>
      <p:sp>
        <p:nvSpPr>
          <p:cNvPr id="3" name="Content Placeholder 2"/>
          <p:cNvSpPr>
            <a:spLocks noGrp="1"/>
          </p:cNvSpPr>
          <p:nvPr>
            <p:ph idx="1"/>
          </p:nvPr>
        </p:nvSpPr>
        <p:spPr>
          <a:xfrm>
            <a:off x="457200" y="952500"/>
            <a:ext cx="8229600" cy="419100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endParaRPr lang="en-US" dirty="0"/>
          </a:p>
        </p:txBody>
      </p:sp>
      <p:sp>
        <p:nvSpPr>
          <p:cNvPr id="8"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endParaRPr lang="en-US" dirty="0"/>
          </a:p>
        </p:txBody>
      </p:sp>
      <p:sp>
        <p:nvSpPr>
          <p:cNvPr id="9"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0104"/>
            <a:ext cx="2602632" cy="3323580"/>
          </a:xfrm>
        </p:spPr>
        <p:txBody>
          <a:bodyPr>
            <a:normAutofit/>
          </a:bodyPr>
          <a:lstStyle>
            <a:lvl1pPr>
              <a:defRPr sz="2800">
                <a:solidFill>
                  <a:srgbClr val="FF3399"/>
                </a:solidFill>
              </a:defRPr>
            </a:lvl1pPr>
          </a:lstStyle>
          <a:p>
            <a:r>
              <a:rPr lang="en-US" dirty="0"/>
              <a:t>Click to edit Master title style</a:t>
            </a:r>
          </a:p>
        </p:txBody>
      </p:sp>
      <p:sp>
        <p:nvSpPr>
          <p:cNvPr id="3" name="Content Placeholder 2"/>
          <p:cNvSpPr>
            <a:spLocks noGrp="1"/>
          </p:cNvSpPr>
          <p:nvPr>
            <p:ph idx="1"/>
          </p:nvPr>
        </p:nvSpPr>
        <p:spPr>
          <a:xfrm>
            <a:off x="3635896" y="952500"/>
            <a:ext cx="5050904" cy="4191000"/>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endParaRPr lang="en-US" dirty="0"/>
          </a:p>
        </p:txBody>
      </p:sp>
      <p:sp>
        <p:nvSpPr>
          <p:cNvPr id="8"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endParaRPr lang="en-US" dirty="0"/>
          </a:p>
        </p:txBody>
      </p:sp>
      <p:sp>
        <p:nvSpPr>
          <p:cNvPr id="9"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extLst>
      <p:ext uri="{BB962C8B-B14F-4D97-AF65-F5344CB8AC3E}">
        <p14:creationId xmlns:p14="http://schemas.microsoft.com/office/powerpoint/2010/main" val="125612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endParaRPr lang="en-US" dirty="0"/>
          </a:p>
        </p:txBody>
      </p:sp>
      <p:sp>
        <p:nvSpPr>
          <p:cNvPr id="8"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9"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6779096" cy="952500"/>
          </a:xfrm>
        </p:spPr>
        <p:txBody>
          <a:bodyPr>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9"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10"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11" name="Footer Placeholder 4"/>
          <p:cNvSpPr>
            <a:spLocks noGrp="1"/>
          </p:cNvSpPr>
          <p:nvPr>
            <p:ph type="ftr" sz="quarter" idx="11"/>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12" name="Slide Number Placeholder 5"/>
          <p:cNvSpPr>
            <a:spLocks noGrp="1"/>
          </p:cNvSpPr>
          <p:nvPr>
            <p:ph type="sldNum" sz="quarter" idx="12"/>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
        <p:nvSpPr>
          <p:cNvPr id="13" name="Title 1"/>
          <p:cNvSpPr>
            <a:spLocks noGrp="1"/>
          </p:cNvSpPr>
          <p:nvPr>
            <p:ph type="title"/>
          </p:nvPr>
        </p:nvSpPr>
        <p:spPr>
          <a:xfrm>
            <a:off x="457200" y="228865"/>
            <a:ext cx="6779096" cy="952500"/>
          </a:xfrm>
        </p:spPr>
        <p:txBody>
          <a:bodyPr>
            <a:normAutofit/>
          </a:bodyPr>
          <a:lstStyle>
            <a:lvl1pPr>
              <a:defRPr sz="3200"/>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7"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8"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
        <p:nvSpPr>
          <p:cNvPr id="9" name="Title 1"/>
          <p:cNvSpPr>
            <a:spLocks noGrp="1"/>
          </p:cNvSpPr>
          <p:nvPr>
            <p:ph type="title"/>
          </p:nvPr>
        </p:nvSpPr>
        <p:spPr>
          <a:xfrm>
            <a:off x="457200" y="228865"/>
            <a:ext cx="6779096" cy="952500"/>
          </a:xfrm>
        </p:spPr>
        <p:txBody>
          <a:bodyPr>
            <a:normAutofit/>
          </a:bodyPr>
          <a:lstStyle>
            <a:lvl1pPr>
              <a:defRPr sz="3200"/>
            </a:lvl1pPr>
          </a:lstStyle>
          <a:p>
            <a:r>
              <a:rPr lang="en-US" dirty="0"/>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6"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7"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01316"/>
            <a:ext cx="4597350" cy="39038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23-11-2019</a:t>
            </a:r>
          </a:p>
        </p:txBody>
      </p:sp>
      <p:sp>
        <p:nvSpPr>
          <p:cNvPr id="9"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 Jayesh Gogri</a:t>
            </a:r>
          </a:p>
        </p:txBody>
      </p:sp>
      <p:sp>
        <p:nvSpPr>
          <p:cNvPr id="10"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121196"/>
            <a:ext cx="6635080" cy="9525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6" name="Picture 2" descr="C:\GSC\Old data &amp; Other on Comp\Administrative\Logo\GSC Logo Final\GSC with tag Line.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235577" y="265584"/>
            <a:ext cx="1512887" cy="6477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p:txStyles>
    <p:titleStyle>
      <a:lvl1pPr algn="ctr" defTabSz="914400" rtl="0" eaLnBrk="1" latinLnBrk="0" hangingPunct="1">
        <a:spcBef>
          <a:spcPct val="0"/>
        </a:spcBef>
        <a:buNone/>
        <a:defRPr sz="3200" kern="1200">
          <a:solidFill>
            <a:srgbClr val="FF3399"/>
          </a:solidFill>
          <a:latin typeface="+mj-lt"/>
          <a:ea typeface="+mj-ea"/>
          <a:cs typeface="+mj-cs"/>
        </a:defRPr>
      </a:lvl1pPr>
    </p:titleStyle>
    <p:bodyStyle>
      <a:lvl1pPr marL="342900" indent="-342900" algn="l" defTabSz="914400" rtl="0" eaLnBrk="1" latinLnBrk="0" hangingPunct="1">
        <a:spcBef>
          <a:spcPct val="20000"/>
        </a:spcBef>
        <a:buFontTx/>
        <a:buBlip>
          <a:blip r:embed="rId16"/>
        </a:buBlip>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2.jpeg"/><Relationship Id="rId18" Type="http://schemas.openxmlformats.org/officeDocument/2006/relationships/hyperlink" Target="https://twitter.com/gscintime" TargetMode="External"/><Relationship Id="rId3" Type="http://schemas.openxmlformats.org/officeDocument/2006/relationships/image" Target="../media/image2.jpg"/><Relationship Id="rId21" Type="http://schemas.openxmlformats.org/officeDocument/2006/relationships/image" Target="../media/image16.jpeg"/><Relationship Id="rId7" Type="http://schemas.openxmlformats.org/officeDocument/2006/relationships/hyperlink" Target="http://www.gscintime.com/" TargetMode="External"/><Relationship Id="rId12" Type="http://schemas.openxmlformats.org/officeDocument/2006/relationships/hyperlink" Target="https://in.linkedin.com/company/gsc-intime-services-pvt-ltd" TargetMode="External"/><Relationship Id="rId17" Type="http://schemas.openxmlformats.org/officeDocument/2006/relationships/image" Target="../media/image14.png"/><Relationship Id="rId2" Type="http://schemas.openxmlformats.org/officeDocument/2006/relationships/notesSlide" Target="../notesSlides/notesSlide5.xml"/><Relationship Id="rId16" Type="http://schemas.openxmlformats.org/officeDocument/2006/relationships/hyperlink" Target="https://www.facebook.com/Gscintime/" TargetMode="External"/><Relationship Id="rId20" Type="http://schemas.openxmlformats.org/officeDocument/2006/relationships/hyperlink" Target="https://www.instagram.com/?hl=en" TargetMode="Externa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1.jpeg"/><Relationship Id="rId5" Type="http://schemas.openxmlformats.org/officeDocument/2006/relationships/image" Target="../media/image7.jpeg"/><Relationship Id="rId15" Type="http://schemas.openxmlformats.org/officeDocument/2006/relationships/image" Target="../media/image13.jpeg"/><Relationship Id="rId10" Type="http://schemas.openxmlformats.org/officeDocument/2006/relationships/hyperlink" Target="http://gscintime.com/" TargetMode="External"/><Relationship Id="rId19" Type="http://schemas.openxmlformats.org/officeDocument/2006/relationships/image" Target="../media/image15.png"/><Relationship Id="rId4" Type="http://schemas.openxmlformats.org/officeDocument/2006/relationships/image" Target="../media/image6.jpeg"/><Relationship Id="rId9" Type="http://schemas.openxmlformats.org/officeDocument/2006/relationships/image" Target="../media/image10.jpeg"/><Relationship Id="rId14" Type="http://schemas.openxmlformats.org/officeDocument/2006/relationships/hyperlink" Target="https://www.youtube.com/channel/UCBUlPlF1FQ0VjfK6yHMrHfg" TargetMode="External"/><Relationship Id="rId22" Type="http://schemas.openxmlformats.org/officeDocument/2006/relationships/hyperlink" Target="mailto:info@gscintim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IN" b="1" dirty="0">
                <a:solidFill>
                  <a:srgbClr val="FE3399"/>
                </a:solidFill>
                <a:effectLst>
                  <a:reflection blurRad="6350" stA="55000" endA="300" endPos="45500" dir="5400000" sy="-100000" algn="bl" rotWithShape="0"/>
                </a:effectLst>
              </a:rPr>
              <a:t>ISSUES IN INPUT TAX CREDIT</a:t>
            </a:r>
            <a:endParaRPr lang="en-IN" dirty="0">
              <a:solidFill>
                <a:srgbClr val="FE3399"/>
              </a:solidFill>
            </a:endParaRPr>
          </a:p>
        </p:txBody>
      </p:sp>
      <p:sp>
        <p:nvSpPr>
          <p:cNvPr id="3" name="Subtitle 2"/>
          <p:cNvSpPr>
            <a:spLocks noGrp="1"/>
          </p:cNvSpPr>
          <p:nvPr>
            <p:ph type="subTitle" idx="1"/>
          </p:nvPr>
        </p:nvSpPr>
        <p:spPr>
          <a:xfrm>
            <a:off x="1691680" y="3629248"/>
            <a:ext cx="6624736" cy="1460500"/>
          </a:xfrm>
        </p:spPr>
        <p:txBody>
          <a:bodyPr>
            <a:normAutofit/>
          </a:bodyPr>
          <a:lstStyle/>
          <a:p>
            <a:r>
              <a:rPr lang="en-US" sz="2000" dirty="0"/>
              <a:t>Organized by: ACAE Chartered Accountants’ Study Circle - EIRC </a:t>
            </a:r>
          </a:p>
          <a:p>
            <a:r>
              <a:rPr lang="en-US" sz="2000" dirty="0"/>
              <a:t>Presented by: CA. Jayesh Gogri</a:t>
            </a:r>
          </a:p>
          <a:p>
            <a:r>
              <a:rPr lang="en-US" sz="2000" dirty="0"/>
              <a:t>On: 11</a:t>
            </a:r>
            <a:r>
              <a:rPr lang="en-US" sz="2000" baseline="30000" dirty="0"/>
              <a:t>th</a:t>
            </a:r>
            <a:r>
              <a:rPr lang="en-US" sz="2000" dirty="0"/>
              <a:t> January, 2020</a:t>
            </a:r>
          </a:p>
        </p:txBody>
      </p:sp>
      <p:pic>
        <p:nvPicPr>
          <p:cNvPr id="4" name="Picture 3">
            <a:extLst>
              <a:ext uri="{FF2B5EF4-FFF2-40B4-BE49-F238E27FC236}">
                <a16:creationId xmlns:a16="http://schemas.microsoft.com/office/drawing/2014/main" id="{6FA47042-4312-4E45-98FB-69F37A97B6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35966"/>
            <a:ext cx="2143125" cy="2143125"/>
          </a:xfrm>
          <a:prstGeom prst="rect">
            <a:avLst/>
          </a:prstGeom>
        </p:spPr>
      </p:pic>
    </p:spTree>
    <p:extLst>
      <p:ext uri="{BB962C8B-B14F-4D97-AF65-F5344CB8AC3E}">
        <p14:creationId xmlns:p14="http://schemas.microsoft.com/office/powerpoint/2010/main" val="1227731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11774-3FAE-4527-9760-0846C7DB3604}"/>
              </a:ext>
            </a:extLst>
          </p:cNvPr>
          <p:cNvSpPr>
            <a:spLocks noGrp="1"/>
          </p:cNvSpPr>
          <p:nvPr>
            <p:ph type="title"/>
          </p:nvPr>
        </p:nvSpPr>
        <p:spPr/>
        <p:txBody>
          <a:bodyPr>
            <a:normAutofit fontScale="90000"/>
          </a:bodyPr>
          <a:lstStyle/>
          <a:p>
            <a:r>
              <a:rPr lang="en-US" dirty="0"/>
              <a:t>Retrospective amendment to Rule Valid?</a:t>
            </a:r>
            <a:endParaRPr lang="en-IN" dirty="0"/>
          </a:p>
        </p:txBody>
      </p:sp>
      <p:sp>
        <p:nvSpPr>
          <p:cNvPr id="3" name="Content Placeholder 2">
            <a:extLst>
              <a:ext uri="{FF2B5EF4-FFF2-40B4-BE49-F238E27FC236}">
                <a16:creationId xmlns:a16="http://schemas.microsoft.com/office/drawing/2014/main" id="{1EB6F899-BE89-4823-BB33-44286C70E192}"/>
              </a:ext>
            </a:extLst>
          </p:cNvPr>
          <p:cNvSpPr>
            <a:spLocks noGrp="1"/>
          </p:cNvSpPr>
          <p:nvPr>
            <p:ph idx="1"/>
          </p:nvPr>
        </p:nvSpPr>
        <p:spPr/>
        <p:txBody>
          <a:bodyPr>
            <a:normAutofit fontScale="92500" lnSpcReduction="10000"/>
          </a:bodyPr>
          <a:lstStyle/>
          <a:p>
            <a:pPr algn="just"/>
            <a:r>
              <a:rPr lang="en-US" dirty="0"/>
              <a:t>Whether such amendment can be made snatching away ITC already availed?</a:t>
            </a:r>
          </a:p>
          <a:p>
            <a:pPr lvl="1" algn="just"/>
            <a:endParaRPr lang="en-US" dirty="0"/>
          </a:p>
          <a:p>
            <a:pPr lvl="1" algn="just"/>
            <a:r>
              <a:rPr lang="en-US" dirty="0"/>
              <a:t>Doctrine of promissory estoppel</a:t>
            </a:r>
          </a:p>
          <a:p>
            <a:pPr lvl="1" algn="just"/>
            <a:endParaRPr lang="en-IN" b="1" i="1" dirty="0"/>
          </a:p>
          <a:p>
            <a:pPr lvl="1" algn="just"/>
            <a:r>
              <a:rPr lang="en-IN" b="1" i="1" dirty="0"/>
              <a:t>Motilal </a:t>
            </a:r>
            <a:r>
              <a:rPr lang="en-IN" b="1" i="1" dirty="0" err="1"/>
              <a:t>Padampat</a:t>
            </a:r>
            <a:r>
              <a:rPr lang="en-IN" b="1" i="1" dirty="0"/>
              <a:t> Sugar Mills Co. Ltd. MANU/SC/0336/1978</a:t>
            </a:r>
            <a:r>
              <a:rPr lang="en-US" b="1" i="1" dirty="0"/>
              <a:t> “</a:t>
            </a:r>
            <a:r>
              <a:rPr lang="en-IN" i="1" u="sng" dirty="0"/>
              <a:t>It is true that taxation is a sovereign or governmental function</a:t>
            </a:r>
            <a:r>
              <a:rPr lang="en-IN" i="1" dirty="0"/>
              <a:t>, but, for reasons which we have already discussed, </a:t>
            </a:r>
            <a:r>
              <a:rPr lang="en-IN" i="1" u="sng" dirty="0"/>
              <a:t>no distinction can be made between the exercise of a sovereign or governmental function</a:t>
            </a:r>
            <a:r>
              <a:rPr lang="en-IN" i="1" dirty="0"/>
              <a:t> and a trading or business activity of the Government so far as the doctrine of promissory estoppel is concerned” </a:t>
            </a:r>
          </a:p>
          <a:p>
            <a:pPr lvl="1" algn="just"/>
            <a:endParaRPr lang="en-IN" dirty="0"/>
          </a:p>
          <a:p>
            <a:pPr lvl="1" algn="just"/>
            <a:r>
              <a:rPr lang="en-IN" dirty="0"/>
              <a:t>(Also relied in the case of  </a:t>
            </a:r>
            <a:r>
              <a:rPr lang="en-IN" b="1" i="1" dirty="0" err="1"/>
              <a:t>Manuelsons</a:t>
            </a:r>
            <a:r>
              <a:rPr lang="en-IN" b="1" i="1" dirty="0"/>
              <a:t> Hotels Private Limited MANU/SC/0552/2016</a:t>
            </a:r>
            <a:r>
              <a:rPr lang="en-IN" dirty="0"/>
              <a:t>)</a:t>
            </a:r>
          </a:p>
          <a:p>
            <a:pPr marL="0" indent="0" algn="just">
              <a:buNone/>
            </a:pPr>
            <a:endParaRPr lang="en-US" dirty="0"/>
          </a:p>
        </p:txBody>
      </p:sp>
      <p:sp>
        <p:nvSpPr>
          <p:cNvPr id="4" name="Date Placeholder 3">
            <a:extLst>
              <a:ext uri="{FF2B5EF4-FFF2-40B4-BE49-F238E27FC236}">
                <a16:creationId xmlns:a16="http://schemas.microsoft.com/office/drawing/2014/main" id="{B3C3584F-DF59-4B24-8C4B-49F2F6805BC1}"/>
              </a:ext>
            </a:extLst>
          </p:cNvPr>
          <p:cNvSpPr>
            <a:spLocks noGrp="1"/>
          </p:cNvSpPr>
          <p:nvPr>
            <p:ph type="dt" sz="half" idx="2"/>
          </p:nvPr>
        </p:nvSpPr>
        <p:spPr/>
        <p:txBody>
          <a:bodyPr/>
          <a:lstStyle/>
          <a:p>
            <a:fld id="{52CB803A-0738-4723-B7D2-CBC7A9AE7F46}" type="datetime1">
              <a:rPr lang="en-IN" smtClean="0"/>
              <a:t>11-01-2020</a:t>
            </a:fld>
            <a:endParaRPr lang="en-US" dirty="0"/>
          </a:p>
        </p:txBody>
      </p:sp>
      <p:sp>
        <p:nvSpPr>
          <p:cNvPr id="5" name="Footer Placeholder 4">
            <a:extLst>
              <a:ext uri="{FF2B5EF4-FFF2-40B4-BE49-F238E27FC236}">
                <a16:creationId xmlns:a16="http://schemas.microsoft.com/office/drawing/2014/main" id="{994E177D-2F99-430E-AF93-98CE1C363B57}"/>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4BECD757-837A-4943-B721-D012C55E2BD9}"/>
              </a:ext>
            </a:extLst>
          </p:cNvPr>
          <p:cNvSpPr>
            <a:spLocks noGrp="1"/>
          </p:cNvSpPr>
          <p:nvPr>
            <p:ph type="sldNum" sz="quarter" idx="4"/>
          </p:nvPr>
        </p:nvSpPr>
        <p:spPr/>
        <p:txBody>
          <a:bodyPr/>
          <a:lstStyle/>
          <a:p>
            <a:fld id="{0B5F3F15-D7DB-49A2-8749-620FF2427B8F}" type="slidenum">
              <a:rPr lang="en-US" smtClean="0"/>
              <a:pPr/>
              <a:t>10</a:t>
            </a:fld>
            <a:endParaRPr lang="en-US"/>
          </a:p>
        </p:txBody>
      </p:sp>
    </p:spTree>
    <p:extLst>
      <p:ext uri="{BB962C8B-B14F-4D97-AF65-F5344CB8AC3E}">
        <p14:creationId xmlns:p14="http://schemas.microsoft.com/office/powerpoint/2010/main" val="425622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CB71B-68F2-464A-90DD-476F77D547E0}"/>
              </a:ext>
            </a:extLst>
          </p:cNvPr>
          <p:cNvSpPr>
            <a:spLocks noGrp="1"/>
          </p:cNvSpPr>
          <p:nvPr>
            <p:ph type="title"/>
          </p:nvPr>
        </p:nvSpPr>
        <p:spPr/>
        <p:txBody>
          <a:bodyPr>
            <a:normAutofit fontScale="90000"/>
          </a:bodyPr>
          <a:lstStyle/>
          <a:p>
            <a:r>
              <a:rPr lang="en-IN" dirty="0"/>
              <a:t>Retrospective amendment valid?</a:t>
            </a:r>
          </a:p>
        </p:txBody>
      </p:sp>
      <p:sp>
        <p:nvSpPr>
          <p:cNvPr id="3" name="Content Placeholder 2">
            <a:extLst>
              <a:ext uri="{FF2B5EF4-FFF2-40B4-BE49-F238E27FC236}">
                <a16:creationId xmlns:a16="http://schemas.microsoft.com/office/drawing/2014/main" id="{8C5CA276-A507-402D-9CA5-4747EB5726DE}"/>
              </a:ext>
            </a:extLst>
          </p:cNvPr>
          <p:cNvSpPr>
            <a:spLocks noGrp="1"/>
          </p:cNvSpPr>
          <p:nvPr>
            <p:ph idx="1"/>
          </p:nvPr>
        </p:nvSpPr>
        <p:spPr/>
        <p:txBody>
          <a:bodyPr/>
          <a:lstStyle/>
          <a:p>
            <a:r>
              <a:rPr lang="en-US" i="1" dirty="0"/>
              <a:t>Anant Gopal Shenoy</a:t>
            </a:r>
            <a:r>
              <a:rPr lang="en-US" dirty="0"/>
              <a:t> v. </a:t>
            </a:r>
            <a:r>
              <a:rPr lang="en-US" i="1" dirty="0"/>
              <a:t>The State of Bombay</a:t>
            </a:r>
            <a:r>
              <a:rPr lang="en-US" dirty="0"/>
              <a:t>, AIR 1958 SC 915, in Para 4</a:t>
            </a:r>
          </a:p>
          <a:p>
            <a:pPr lvl="1"/>
            <a:r>
              <a:rPr lang="en-US" dirty="0"/>
              <a:t>a change in the law of procedure operates retrospectively and unlike the law relating vested right is not only prospective. </a:t>
            </a:r>
          </a:p>
          <a:p>
            <a:r>
              <a:rPr lang="en-US" dirty="0"/>
              <a:t>Kanak Exports 326 ELT 26 (SC)	</a:t>
            </a:r>
          </a:p>
          <a:p>
            <a:pPr lvl="1"/>
            <a:r>
              <a:rPr lang="en-US" dirty="0"/>
              <a:t>Interpretation of statutes - Delegated legislation - It can only be </a:t>
            </a:r>
            <a:r>
              <a:rPr lang="en-US" dirty="0" err="1"/>
              <a:t>prospectiveunless</a:t>
            </a:r>
            <a:r>
              <a:rPr lang="en-US" dirty="0"/>
              <a:t> rule making authority has been vested with power under statute to make </a:t>
            </a:r>
            <a:r>
              <a:rPr lang="en-US" dirty="0" err="1"/>
              <a:t>ruleswith</a:t>
            </a:r>
            <a:r>
              <a:rPr lang="en-US" dirty="0"/>
              <a:t> retrospective effect. [para 108]</a:t>
            </a:r>
            <a:endParaRPr lang="en-IN" dirty="0"/>
          </a:p>
        </p:txBody>
      </p:sp>
      <p:sp>
        <p:nvSpPr>
          <p:cNvPr id="4" name="Date Placeholder 3">
            <a:extLst>
              <a:ext uri="{FF2B5EF4-FFF2-40B4-BE49-F238E27FC236}">
                <a16:creationId xmlns:a16="http://schemas.microsoft.com/office/drawing/2014/main" id="{8B2E00F7-F140-494E-974F-F07F246E40FA}"/>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1C016131-07B7-4EC7-89EB-F6D42C521ABF}"/>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95822DBD-0B7F-44AA-ACF3-043F706C5991}"/>
              </a:ext>
            </a:extLst>
          </p:cNvPr>
          <p:cNvSpPr>
            <a:spLocks noGrp="1"/>
          </p:cNvSpPr>
          <p:nvPr>
            <p:ph type="sldNum" sz="quarter" idx="4"/>
          </p:nvPr>
        </p:nvSpPr>
        <p:spPr/>
        <p:txBody>
          <a:bodyPr/>
          <a:lstStyle/>
          <a:p>
            <a:fld id="{0B5F3F15-D7DB-49A2-8749-620FF2427B8F}" type="slidenum">
              <a:rPr lang="en-US" smtClean="0"/>
              <a:pPr/>
              <a:t>11</a:t>
            </a:fld>
            <a:endParaRPr lang="en-US"/>
          </a:p>
        </p:txBody>
      </p:sp>
    </p:spTree>
    <p:extLst>
      <p:ext uri="{BB962C8B-B14F-4D97-AF65-F5344CB8AC3E}">
        <p14:creationId xmlns:p14="http://schemas.microsoft.com/office/powerpoint/2010/main" val="594893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B3A3-B094-4EA8-80BD-74E3FE5C5304}"/>
              </a:ext>
            </a:extLst>
          </p:cNvPr>
          <p:cNvSpPr>
            <a:spLocks noGrp="1"/>
          </p:cNvSpPr>
          <p:nvPr>
            <p:ph type="title"/>
          </p:nvPr>
        </p:nvSpPr>
        <p:spPr/>
        <p:txBody>
          <a:bodyPr>
            <a:normAutofit fontScale="90000"/>
          </a:bodyPr>
          <a:lstStyle/>
          <a:p>
            <a:r>
              <a:rPr lang="en-IN" dirty="0"/>
              <a:t>Retrospective amendment</a:t>
            </a:r>
          </a:p>
        </p:txBody>
      </p:sp>
      <p:sp>
        <p:nvSpPr>
          <p:cNvPr id="3" name="Content Placeholder 2">
            <a:extLst>
              <a:ext uri="{FF2B5EF4-FFF2-40B4-BE49-F238E27FC236}">
                <a16:creationId xmlns:a16="http://schemas.microsoft.com/office/drawing/2014/main" id="{2DBBF17E-4BF2-4BE9-A995-C74371F8C9DA}"/>
              </a:ext>
            </a:extLst>
          </p:cNvPr>
          <p:cNvSpPr>
            <a:spLocks noGrp="1"/>
          </p:cNvSpPr>
          <p:nvPr>
            <p:ph idx="1"/>
          </p:nvPr>
        </p:nvSpPr>
        <p:spPr/>
        <p:txBody>
          <a:bodyPr>
            <a:normAutofit fontScale="85000" lnSpcReduction="20000"/>
          </a:bodyPr>
          <a:lstStyle/>
          <a:p>
            <a:pPr algn="just"/>
            <a:r>
              <a:rPr lang="en-US" dirty="0"/>
              <a:t>SECTION 166. Laying of rules, regulations and notifications. — Every rule made by the Government, every regulation made by the Board and every notification issued by the Government under this Act, shall be laid, as soon as may be after it is made or issued, before each House of Parliament, while it is in session, for a total period of thirty days which may be comprised in one session or in two or more successive sessions, and if, before the expiry of the session immediately following the session or the successive sessions aforesaid, both Houses agree in making any modification in the rule or regulation or in the notification, as the case may be, or both Houses agree that the rule or regulation or the notification should not be made, the rule or regulation or notification, as the case may be, shall thereafter have effect only in such modified form or be of no effect, as the case may be; so, </a:t>
            </a:r>
            <a:r>
              <a:rPr lang="en-US" b="1" dirty="0"/>
              <a:t>however, that any such modification or annulment shall be without prejudice to the validity of anything previously done under that rule or regulation or notification, as the case may be.</a:t>
            </a:r>
            <a:endParaRPr lang="en-IN" b="1" dirty="0"/>
          </a:p>
        </p:txBody>
      </p:sp>
      <p:sp>
        <p:nvSpPr>
          <p:cNvPr id="4" name="Date Placeholder 3">
            <a:extLst>
              <a:ext uri="{FF2B5EF4-FFF2-40B4-BE49-F238E27FC236}">
                <a16:creationId xmlns:a16="http://schemas.microsoft.com/office/drawing/2014/main" id="{F242AECB-9D2C-4226-BF2F-5C8AF90953B6}"/>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850BD8E0-4C8D-4938-AD40-8DAB5A7E7CD7}"/>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649F4475-0EB8-4AAA-8092-20E0A4D3DDDC}"/>
              </a:ext>
            </a:extLst>
          </p:cNvPr>
          <p:cNvSpPr>
            <a:spLocks noGrp="1"/>
          </p:cNvSpPr>
          <p:nvPr>
            <p:ph type="sldNum" sz="quarter" idx="4"/>
          </p:nvPr>
        </p:nvSpPr>
        <p:spPr/>
        <p:txBody>
          <a:bodyPr/>
          <a:lstStyle/>
          <a:p>
            <a:fld id="{0B5F3F15-D7DB-49A2-8749-620FF2427B8F}" type="slidenum">
              <a:rPr lang="en-US" smtClean="0"/>
              <a:pPr/>
              <a:t>12</a:t>
            </a:fld>
            <a:endParaRPr lang="en-US"/>
          </a:p>
        </p:txBody>
      </p:sp>
    </p:spTree>
    <p:extLst>
      <p:ext uri="{BB962C8B-B14F-4D97-AF65-F5344CB8AC3E}">
        <p14:creationId xmlns:p14="http://schemas.microsoft.com/office/powerpoint/2010/main" val="401848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5709B-EAB6-41EA-9EBC-5641F7EB3409}"/>
              </a:ext>
            </a:extLst>
          </p:cNvPr>
          <p:cNvSpPr>
            <a:spLocks noGrp="1"/>
          </p:cNvSpPr>
          <p:nvPr>
            <p:ph type="title"/>
          </p:nvPr>
        </p:nvSpPr>
        <p:spPr/>
        <p:txBody>
          <a:bodyPr>
            <a:normAutofit fontScale="90000"/>
          </a:bodyPr>
          <a:lstStyle/>
          <a:p>
            <a:r>
              <a:rPr lang="en-IN" dirty="0"/>
              <a:t>Substantial right</a:t>
            </a:r>
          </a:p>
        </p:txBody>
      </p:sp>
      <p:sp>
        <p:nvSpPr>
          <p:cNvPr id="3" name="Content Placeholder 2">
            <a:extLst>
              <a:ext uri="{FF2B5EF4-FFF2-40B4-BE49-F238E27FC236}">
                <a16:creationId xmlns:a16="http://schemas.microsoft.com/office/drawing/2014/main" id="{A16B9C71-28DF-4709-8F53-F7E9F9AEF21C}"/>
              </a:ext>
            </a:extLst>
          </p:cNvPr>
          <p:cNvSpPr>
            <a:spLocks noGrp="1"/>
          </p:cNvSpPr>
          <p:nvPr>
            <p:ph idx="1"/>
          </p:nvPr>
        </p:nvSpPr>
        <p:spPr/>
        <p:txBody>
          <a:bodyPr/>
          <a:lstStyle/>
          <a:p>
            <a:r>
              <a:rPr lang="en-IN" dirty="0"/>
              <a:t>Hindalco Industries Ltd. 293 ELT 208 (All)</a:t>
            </a:r>
          </a:p>
          <a:p>
            <a:pPr lvl="1"/>
            <a:r>
              <a:rPr lang="en-IN" dirty="0"/>
              <a:t>Word duplicate not mentioned in the invoice for MODVAT</a:t>
            </a:r>
          </a:p>
          <a:p>
            <a:r>
              <a:rPr lang="en-IN" dirty="0"/>
              <a:t>A.B. Card Clothing </a:t>
            </a:r>
            <a:r>
              <a:rPr lang="en-IN" dirty="0" err="1"/>
              <a:t>pvt</a:t>
            </a:r>
            <a:r>
              <a:rPr lang="en-IN" dirty="0"/>
              <a:t> ltd.  222 ELT 369 (P &amp; H)</a:t>
            </a:r>
          </a:p>
          <a:p>
            <a:pPr lvl="1"/>
            <a:r>
              <a:rPr lang="en-IN" dirty="0"/>
              <a:t>Declaration not filed in respect of capital goods for 2 years</a:t>
            </a:r>
          </a:p>
          <a:p>
            <a:endParaRPr lang="en-IN" dirty="0"/>
          </a:p>
        </p:txBody>
      </p:sp>
      <p:sp>
        <p:nvSpPr>
          <p:cNvPr id="4" name="Date Placeholder 3">
            <a:extLst>
              <a:ext uri="{FF2B5EF4-FFF2-40B4-BE49-F238E27FC236}">
                <a16:creationId xmlns:a16="http://schemas.microsoft.com/office/drawing/2014/main" id="{4C4137F8-CEB6-4EF0-A99D-339EB39EF50A}"/>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002BE933-E577-4C68-895B-A5F74D40CD1D}"/>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4125ABE4-5811-4186-BB52-3E53A62B9813}"/>
              </a:ext>
            </a:extLst>
          </p:cNvPr>
          <p:cNvSpPr>
            <a:spLocks noGrp="1"/>
          </p:cNvSpPr>
          <p:nvPr>
            <p:ph type="sldNum" sz="quarter" idx="4"/>
          </p:nvPr>
        </p:nvSpPr>
        <p:spPr/>
        <p:txBody>
          <a:bodyPr/>
          <a:lstStyle/>
          <a:p>
            <a:fld id="{0B5F3F15-D7DB-49A2-8749-620FF2427B8F}" type="slidenum">
              <a:rPr lang="en-US" smtClean="0"/>
              <a:pPr/>
              <a:t>13</a:t>
            </a:fld>
            <a:endParaRPr lang="en-US"/>
          </a:p>
        </p:txBody>
      </p:sp>
    </p:spTree>
    <p:extLst>
      <p:ext uri="{BB962C8B-B14F-4D97-AF65-F5344CB8AC3E}">
        <p14:creationId xmlns:p14="http://schemas.microsoft.com/office/powerpoint/2010/main" val="1381619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C23937-357F-4351-A7B0-FACA0DF1F7D8}"/>
              </a:ext>
            </a:extLst>
          </p:cNvPr>
          <p:cNvSpPr>
            <a:spLocks noGrp="1"/>
          </p:cNvSpPr>
          <p:nvPr>
            <p:ph type="title"/>
          </p:nvPr>
        </p:nvSpPr>
        <p:spPr/>
        <p:txBody>
          <a:bodyPr>
            <a:normAutofit/>
          </a:bodyPr>
          <a:lstStyle/>
          <a:p>
            <a:r>
              <a:rPr lang="en-US" dirty="0"/>
              <a:t>GSTR-2A VS GSTR-3B</a:t>
            </a:r>
          </a:p>
        </p:txBody>
      </p:sp>
      <p:sp>
        <p:nvSpPr>
          <p:cNvPr id="8" name="Text Placeholder 7">
            <a:extLst>
              <a:ext uri="{FF2B5EF4-FFF2-40B4-BE49-F238E27FC236}">
                <a16:creationId xmlns:a16="http://schemas.microsoft.com/office/drawing/2014/main" id="{AAEDF0B1-036A-4E9B-BE8A-BFC74F0006E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2DD5878-79F5-43D8-98D1-0C0907422A6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38F626C-CB44-4142-A79F-17B829A67096}"/>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0743B887-FFF2-428F-8CC7-AEF1E7AC1584}"/>
              </a:ext>
            </a:extLst>
          </p:cNvPr>
          <p:cNvSpPr>
            <a:spLocks noGrp="1"/>
          </p:cNvSpPr>
          <p:nvPr>
            <p:ph type="sldNum" sz="quarter" idx="4"/>
          </p:nvPr>
        </p:nvSpPr>
        <p:spPr/>
        <p:txBody>
          <a:bodyPr/>
          <a:lstStyle/>
          <a:p>
            <a:fld id="{0B5F3F15-D7DB-49A2-8749-620FF2427B8F}" type="slidenum">
              <a:rPr lang="en-US" smtClean="0"/>
              <a:pPr/>
              <a:t>14</a:t>
            </a:fld>
            <a:endParaRPr lang="en-US"/>
          </a:p>
        </p:txBody>
      </p:sp>
    </p:spTree>
    <p:extLst>
      <p:ext uri="{BB962C8B-B14F-4D97-AF65-F5344CB8AC3E}">
        <p14:creationId xmlns:p14="http://schemas.microsoft.com/office/powerpoint/2010/main" val="38186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DCE9-A2EE-48CA-9F2C-1410C0CB9CAC}"/>
              </a:ext>
            </a:extLst>
          </p:cNvPr>
          <p:cNvSpPr>
            <a:spLocks noGrp="1"/>
          </p:cNvSpPr>
          <p:nvPr>
            <p:ph type="title"/>
          </p:nvPr>
        </p:nvSpPr>
        <p:spPr/>
        <p:txBody>
          <a:bodyPr>
            <a:normAutofit fontScale="90000"/>
          </a:bodyPr>
          <a:lstStyle/>
          <a:p>
            <a:r>
              <a:rPr lang="en-IN" dirty="0"/>
              <a:t>POWER TO RESTRICT ITC – SECTION 43A…</a:t>
            </a:r>
          </a:p>
        </p:txBody>
      </p:sp>
      <p:sp>
        <p:nvSpPr>
          <p:cNvPr id="3" name="Content Placeholder 2">
            <a:extLst>
              <a:ext uri="{FF2B5EF4-FFF2-40B4-BE49-F238E27FC236}">
                <a16:creationId xmlns:a16="http://schemas.microsoft.com/office/drawing/2014/main" id="{001691F7-D5C9-4E5F-AE32-085B2808EF79}"/>
              </a:ext>
            </a:extLst>
          </p:cNvPr>
          <p:cNvSpPr>
            <a:spLocks noGrp="1"/>
          </p:cNvSpPr>
          <p:nvPr>
            <p:ph idx="1"/>
          </p:nvPr>
        </p:nvSpPr>
        <p:spPr/>
        <p:txBody>
          <a:bodyPr>
            <a:normAutofit fontScale="85000" lnSpcReduction="10000"/>
          </a:bodyPr>
          <a:lstStyle/>
          <a:p>
            <a:pPr marL="0" indent="0" algn="just">
              <a:buNone/>
            </a:pPr>
            <a:r>
              <a:rPr lang="en-IN" b="1" dirty="0"/>
              <a:t>CASE STUDY</a:t>
            </a:r>
          </a:p>
          <a:p>
            <a:pPr marL="0" indent="0" algn="just">
              <a:buNone/>
            </a:pPr>
            <a:r>
              <a:rPr lang="en-IN" dirty="0"/>
              <a:t>Total ITC of M/s. Mentor for the month of Dec’19, reflected on GSTR-2A as per GSTN portal amounts to Rs. 2,20,000 whereas total ITC as per books of accounts is Rs. 3,00,000. Can M/s. Mentor avail entire ITC of Rs. 3,00,000 in GSTR-3B for the month of Dec’19?</a:t>
            </a:r>
          </a:p>
          <a:p>
            <a:pPr algn="just"/>
            <a:endParaRPr lang="en-IN" dirty="0"/>
          </a:p>
          <a:p>
            <a:pPr algn="just"/>
            <a:r>
              <a:rPr lang="en-IN" i="1" dirty="0"/>
              <a:t>Section 43A(4) The procedure for availing input tax credit in respect of outward supplies not furnished under sub-section (3) shall be such as may be prescribed and such procedure may include the maximum amount of the input tax credit which can be so availed, </a:t>
            </a:r>
            <a:r>
              <a:rPr lang="en-IN" i="1" u="sng" dirty="0"/>
              <a:t>not exceeding twenty per cent</a:t>
            </a:r>
            <a:r>
              <a:rPr lang="en-IN" i="1" dirty="0"/>
              <a:t>. of the input tax credit available, on the basis of details furnished by the suppliers under the said sub-section</a:t>
            </a:r>
            <a:endParaRPr lang="en-IN" dirty="0"/>
          </a:p>
          <a:p>
            <a:pPr algn="just"/>
            <a:r>
              <a:rPr lang="en-IN" sz="1900" i="1" dirty="0"/>
              <a:t>(Section 43A inserted vide Central Goods and Services Tax (Amendment) Act, 2018</a:t>
            </a:r>
            <a:r>
              <a:rPr lang="en-IN" sz="1900" b="1" i="1" dirty="0"/>
              <a:t> w.e.f.</a:t>
            </a:r>
            <a:r>
              <a:rPr lang="en-IN" sz="1900" i="1" dirty="0"/>
              <a:t> Not yet notified)</a:t>
            </a:r>
            <a:endParaRPr lang="en-IN" i="1" dirty="0"/>
          </a:p>
          <a:p>
            <a:pPr algn="just"/>
            <a:endParaRPr lang="en-IN" dirty="0"/>
          </a:p>
        </p:txBody>
      </p:sp>
      <p:sp>
        <p:nvSpPr>
          <p:cNvPr id="4" name="Date Placeholder 3">
            <a:extLst>
              <a:ext uri="{FF2B5EF4-FFF2-40B4-BE49-F238E27FC236}">
                <a16:creationId xmlns:a16="http://schemas.microsoft.com/office/drawing/2014/main" id="{439AF82F-9645-4DA4-A128-FB2E33E4B69E}"/>
              </a:ext>
            </a:extLst>
          </p:cNvPr>
          <p:cNvSpPr>
            <a:spLocks noGrp="1"/>
          </p:cNvSpPr>
          <p:nvPr>
            <p:ph type="dt" sz="half" idx="2"/>
          </p:nvPr>
        </p:nvSpPr>
        <p:spPr/>
        <p:txBody>
          <a:bodyPr/>
          <a:lstStyle/>
          <a:p>
            <a:fld id="{52CB803A-0738-4723-B7D2-CBC7A9AE7F46}" type="datetime1">
              <a:rPr lang="en-IN" smtClean="0"/>
              <a:t>11-01-2020</a:t>
            </a:fld>
            <a:endParaRPr lang="en-US" dirty="0"/>
          </a:p>
        </p:txBody>
      </p:sp>
      <p:sp>
        <p:nvSpPr>
          <p:cNvPr id="5" name="Footer Placeholder 4">
            <a:extLst>
              <a:ext uri="{FF2B5EF4-FFF2-40B4-BE49-F238E27FC236}">
                <a16:creationId xmlns:a16="http://schemas.microsoft.com/office/drawing/2014/main" id="{37459473-D57D-426A-8B8E-528AF12A2EF3}"/>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796CA707-091A-491B-8AB9-B0A09F3810C5}"/>
              </a:ext>
            </a:extLst>
          </p:cNvPr>
          <p:cNvSpPr>
            <a:spLocks noGrp="1"/>
          </p:cNvSpPr>
          <p:nvPr>
            <p:ph type="sldNum" sz="quarter" idx="4"/>
          </p:nvPr>
        </p:nvSpPr>
        <p:spPr/>
        <p:txBody>
          <a:bodyPr/>
          <a:lstStyle/>
          <a:p>
            <a:fld id="{0B5F3F15-D7DB-49A2-8749-620FF2427B8F}" type="slidenum">
              <a:rPr lang="en-US" smtClean="0"/>
              <a:pPr/>
              <a:t>15</a:t>
            </a:fld>
            <a:endParaRPr lang="en-US"/>
          </a:p>
        </p:txBody>
      </p:sp>
    </p:spTree>
    <p:extLst>
      <p:ext uri="{BB962C8B-B14F-4D97-AF65-F5344CB8AC3E}">
        <p14:creationId xmlns:p14="http://schemas.microsoft.com/office/powerpoint/2010/main" val="4169850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444E-836E-47E0-9260-66D484360AB2}"/>
              </a:ext>
            </a:extLst>
          </p:cNvPr>
          <p:cNvSpPr>
            <a:spLocks noGrp="1"/>
          </p:cNvSpPr>
          <p:nvPr>
            <p:ph type="title"/>
          </p:nvPr>
        </p:nvSpPr>
        <p:spPr/>
        <p:txBody>
          <a:bodyPr>
            <a:normAutofit fontScale="90000"/>
          </a:bodyPr>
          <a:lstStyle/>
          <a:p>
            <a:r>
              <a:rPr lang="en-IN" dirty="0"/>
              <a:t>Is GSTR 2A the final document on ITC?</a:t>
            </a:r>
          </a:p>
        </p:txBody>
      </p:sp>
      <p:sp>
        <p:nvSpPr>
          <p:cNvPr id="3" name="Content Placeholder 2">
            <a:extLst>
              <a:ext uri="{FF2B5EF4-FFF2-40B4-BE49-F238E27FC236}">
                <a16:creationId xmlns:a16="http://schemas.microsoft.com/office/drawing/2014/main" id="{97636B64-1BB9-4497-B95D-469A14768865}"/>
              </a:ext>
            </a:extLst>
          </p:cNvPr>
          <p:cNvSpPr>
            <a:spLocks noGrp="1"/>
          </p:cNvSpPr>
          <p:nvPr>
            <p:ph idx="1"/>
          </p:nvPr>
        </p:nvSpPr>
        <p:spPr/>
        <p:txBody>
          <a:bodyPr/>
          <a:lstStyle/>
          <a:p>
            <a:r>
              <a:rPr lang="en-IN" dirty="0"/>
              <a:t>Difference in periodicity of filing GSTR 1</a:t>
            </a:r>
          </a:p>
          <a:p>
            <a:r>
              <a:rPr lang="en-IN" dirty="0"/>
              <a:t>Constant modifications possible</a:t>
            </a:r>
          </a:p>
          <a:p>
            <a:r>
              <a:rPr lang="en-IN" dirty="0"/>
              <a:t>Genuine errors- B2B shown as B2C, Incorrect GSTIN/Invoice no.</a:t>
            </a:r>
          </a:p>
          <a:p>
            <a:r>
              <a:rPr lang="en-IN" dirty="0"/>
              <a:t>2A does not guarantee fulfilment of conditions of Section 16</a:t>
            </a:r>
          </a:p>
          <a:p>
            <a:r>
              <a:rPr lang="en-IN" dirty="0"/>
              <a:t>Press release – 2A is merely for statistical purpose</a:t>
            </a:r>
          </a:p>
          <a:p>
            <a:r>
              <a:rPr lang="en-IN" dirty="0"/>
              <a:t>No legal mandate in the Act</a:t>
            </a:r>
          </a:p>
          <a:p>
            <a:r>
              <a:rPr lang="en-IN" dirty="0"/>
              <a:t>43A not yet effective</a:t>
            </a:r>
          </a:p>
          <a:p>
            <a:endParaRPr lang="en-IN" dirty="0"/>
          </a:p>
        </p:txBody>
      </p:sp>
      <p:sp>
        <p:nvSpPr>
          <p:cNvPr id="4" name="Date Placeholder 3">
            <a:extLst>
              <a:ext uri="{FF2B5EF4-FFF2-40B4-BE49-F238E27FC236}">
                <a16:creationId xmlns:a16="http://schemas.microsoft.com/office/drawing/2014/main" id="{54BB5DB7-77CD-4AE5-BBA7-86371642A95F}"/>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B1BD3581-F6A6-4F0E-9A13-21ED24927B53}"/>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95293E9C-5546-4468-810F-FCC883EF50C7}"/>
              </a:ext>
            </a:extLst>
          </p:cNvPr>
          <p:cNvSpPr>
            <a:spLocks noGrp="1"/>
          </p:cNvSpPr>
          <p:nvPr>
            <p:ph type="sldNum" sz="quarter" idx="4"/>
          </p:nvPr>
        </p:nvSpPr>
        <p:spPr/>
        <p:txBody>
          <a:bodyPr/>
          <a:lstStyle/>
          <a:p>
            <a:fld id="{0B5F3F15-D7DB-49A2-8749-620FF2427B8F}" type="slidenum">
              <a:rPr lang="en-US" smtClean="0"/>
              <a:pPr/>
              <a:t>16</a:t>
            </a:fld>
            <a:endParaRPr lang="en-US"/>
          </a:p>
        </p:txBody>
      </p:sp>
    </p:spTree>
    <p:extLst>
      <p:ext uri="{BB962C8B-B14F-4D97-AF65-F5344CB8AC3E}">
        <p14:creationId xmlns:p14="http://schemas.microsoft.com/office/powerpoint/2010/main" val="1086502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779E4-9FF6-4D18-935D-2939A727CD0F}"/>
              </a:ext>
            </a:extLst>
          </p:cNvPr>
          <p:cNvSpPr>
            <a:spLocks noGrp="1"/>
          </p:cNvSpPr>
          <p:nvPr>
            <p:ph type="title"/>
          </p:nvPr>
        </p:nvSpPr>
        <p:spPr/>
        <p:txBody>
          <a:bodyPr>
            <a:normAutofit fontScale="90000"/>
          </a:bodyPr>
          <a:lstStyle/>
          <a:p>
            <a:r>
              <a:rPr lang="en-US" dirty="0"/>
              <a:t>...WHETHER ITC IS AVAILABLE ONLY IF SUPPLIER HAS SHOWN IN RETURN?...</a:t>
            </a:r>
            <a:endParaRPr lang="en-IN" dirty="0"/>
          </a:p>
        </p:txBody>
      </p:sp>
      <p:sp>
        <p:nvSpPr>
          <p:cNvPr id="3" name="Content Placeholder 2">
            <a:extLst>
              <a:ext uri="{FF2B5EF4-FFF2-40B4-BE49-F238E27FC236}">
                <a16:creationId xmlns:a16="http://schemas.microsoft.com/office/drawing/2014/main" id="{B0D03C10-1800-49B3-BE06-69A8CB4A5A32}"/>
              </a:ext>
            </a:extLst>
          </p:cNvPr>
          <p:cNvSpPr>
            <a:spLocks noGrp="1"/>
          </p:cNvSpPr>
          <p:nvPr>
            <p:ph idx="1"/>
          </p:nvPr>
        </p:nvSpPr>
        <p:spPr/>
        <p:txBody>
          <a:bodyPr>
            <a:normAutofit fontScale="85000" lnSpcReduction="10000"/>
          </a:bodyPr>
          <a:lstStyle/>
          <a:p>
            <a:pPr algn="just"/>
            <a:r>
              <a:rPr lang="en-IN" dirty="0"/>
              <a:t>Section 16(2) of the Central Goods and Services Tax Act, 2017 (CGST Act) provides that :</a:t>
            </a:r>
          </a:p>
          <a:p>
            <a:pPr lvl="1" algn="just"/>
            <a:r>
              <a:rPr lang="en-IN" i="1" dirty="0"/>
              <a:t>“Notwithstanding anything contained in this section, no registered person shall be entitled to the credit of any input tax in respect of any supply of goods or services or both to him unless,––</a:t>
            </a:r>
            <a:endParaRPr lang="en-IN" dirty="0"/>
          </a:p>
          <a:p>
            <a:pPr lvl="2" algn="just"/>
            <a:r>
              <a:rPr lang="en-IN" i="1" dirty="0"/>
              <a:t>…… (c) subject to the provisions of section 41, the tax charged in respect of such supply has been actually paid to the Government, either in cash or through utilisation of input tax credit admissible in respect of the said supply; ….”</a:t>
            </a:r>
          </a:p>
          <a:p>
            <a:pPr lvl="2" algn="just"/>
            <a:endParaRPr lang="en-IN" i="1" dirty="0"/>
          </a:p>
          <a:p>
            <a:pPr lvl="2" algn="just"/>
            <a:endParaRPr lang="en-IN" i="1" dirty="0"/>
          </a:p>
          <a:p>
            <a:pPr algn="just"/>
            <a:r>
              <a:rPr lang="en-IN" b="1" i="1" dirty="0"/>
              <a:t>Mahalaxmi Cotton Ginning Pressing and Oil Industries v. The State of Maharashtra (2012) 51 VST 1 (Bom.). </a:t>
            </a:r>
          </a:p>
          <a:p>
            <a:pPr lvl="1" algn="just"/>
            <a:r>
              <a:rPr lang="en-IN" dirty="0"/>
              <a:t>In this case, Mumbai High Court held that, no Input Tax Credit claim shall be allowed unless the corresponding tax is paid by the selling dealer into the Government treasury. As per this verdict, the poor buyer had to suffer because of the faults of the supplier.</a:t>
            </a:r>
          </a:p>
          <a:p>
            <a:pPr algn="just"/>
            <a:endParaRPr lang="en-IN" dirty="0"/>
          </a:p>
          <a:p>
            <a:pPr algn="just"/>
            <a:endParaRPr lang="en-IN" dirty="0"/>
          </a:p>
          <a:p>
            <a:pPr algn="just"/>
            <a:endParaRPr lang="en-IN" dirty="0"/>
          </a:p>
        </p:txBody>
      </p:sp>
      <p:sp>
        <p:nvSpPr>
          <p:cNvPr id="4" name="Date Placeholder 3">
            <a:extLst>
              <a:ext uri="{FF2B5EF4-FFF2-40B4-BE49-F238E27FC236}">
                <a16:creationId xmlns:a16="http://schemas.microsoft.com/office/drawing/2014/main" id="{3D63D9A1-F437-44FB-94F4-86F962080A3B}"/>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C8904639-EDD0-4EC1-ACF7-0D35B17BED1D}"/>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791B51D0-141D-4E8F-A25E-4484F3D07E8E}"/>
              </a:ext>
            </a:extLst>
          </p:cNvPr>
          <p:cNvSpPr>
            <a:spLocks noGrp="1"/>
          </p:cNvSpPr>
          <p:nvPr>
            <p:ph type="sldNum" sz="quarter" idx="4"/>
          </p:nvPr>
        </p:nvSpPr>
        <p:spPr/>
        <p:txBody>
          <a:bodyPr/>
          <a:lstStyle/>
          <a:p>
            <a:fld id="{0B5F3F15-D7DB-49A2-8749-620FF2427B8F}" type="slidenum">
              <a:rPr lang="en-US" smtClean="0"/>
              <a:pPr/>
              <a:t>17</a:t>
            </a:fld>
            <a:endParaRPr lang="en-US"/>
          </a:p>
        </p:txBody>
      </p:sp>
    </p:spTree>
    <p:extLst>
      <p:ext uri="{BB962C8B-B14F-4D97-AF65-F5344CB8AC3E}">
        <p14:creationId xmlns:p14="http://schemas.microsoft.com/office/powerpoint/2010/main" val="416627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5E69-ED25-49A0-AF1E-9E1B4AB9DEC6}"/>
              </a:ext>
            </a:extLst>
          </p:cNvPr>
          <p:cNvSpPr>
            <a:spLocks noGrp="1"/>
          </p:cNvSpPr>
          <p:nvPr>
            <p:ph type="title"/>
          </p:nvPr>
        </p:nvSpPr>
        <p:spPr/>
        <p:txBody>
          <a:bodyPr>
            <a:normAutofit fontScale="90000"/>
          </a:bodyPr>
          <a:lstStyle/>
          <a:p>
            <a:r>
              <a:rPr lang="en-US" dirty="0"/>
              <a:t>…WHETHER ITC IS AVAILABLE ONLY IF SUPPLIER HAS DEPOSITED?</a:t>
            </a:r>
            <a:endParaRPr lang="en-IN" dirty="0"/>
          </a:p>
        </p:txBody>
      </p:sp>
      <p:sp>
        <p:nvSpPr>
          <p:cNvPr id="3" name="Content Placeholder 2">
            <a:extLst>
              <a:ext uri="{FF2B5EF4-FFF2-40B4-BE49-F238E27FC236}">
                <a16:creationId xmlns:a16="http://schemas.microsoft.com/office/drawing/2014/main" id="{8889732F-EF14-4570-8A11-7340608D9F8F}"/>
              </a:ext>
            </a:extLst>
          </p:cNvPr>
          <p:cNvSpPr>
            <a:spLocks noGrp="1"/>
          </p:cNvSpPr>
          <p:nvPr>
            <p:ph idx="1"/>
          </p:nvPr>
        </p:nvSpPr>
        <p:spPr/>
        <p:txBody>
          <a:bodyPr>
            <a:normAutofit fontScale="92500" lnSpcReduction="20000"/>
          </a:bodyPr>
          <a:lstStyle/>
          <a:p>
            <a:pPr algn="just"/>
            <a:r>
              <a:rPr lang="en-IN" dirty="0"/>
              <a:t>Hon’ble Delhi High court in the case of </a:t>
            </a:r>
            <a:r>
              <a:rPr lang="en-IN" b="1" i="1" dirty="0"/>
              <a:t>Arise India Limited and </a:t>
            </a:r>
            <a:r>
              <a:rPr lang="en-IN" b="1" i="1" dirty="0" err="1"/>
              <a:t>Ors</a:t>
            </a:r>
            <a:r>
              <a:rPr lang="en-IN" b="1" i="1" dirty="0"/>
              <a:t>. vs. Commissioner of Trade and Taxes, Delhi and </a:t>
            </a:r>
            <a:r>
              <a:rPr lang="en-IN" b="1" i="1" dirty="0" err="1"/>
              <a:t>Ors</a:t>
            </a:r>
            <a:r>
              <a:rPr lang="en-IN" b="1" i="1" dirty="0"/>
              <a:t>. (26.10.2017 – DELHI HC) : MANU/DE/3361/2017 </a:t>
            </a:r>
            <a:r>
              <a:rPr lang="en-IN" dirty="0"/>
              <a:t>held that</a:t>
            </a:r>
          </a:p>
          <a:p>
            <a:pPr lvl="1" algn="just"/>
            <a:r>
              <a:rPr lang="en-IN" i="1" dirty="0"/>
              <a:t>“…there was need to restrict the denial of ITC only to the selling dealers who had failed to deposit the tax collected by them and not punish bona fide purchasing dealers. </a:t>
            </a:r>
            <a:r>
              <a:rPr lang="en-IN" i="1" u="sng" dirty="0"/>
              <a:t>The latter cannot be expected to do the impossible. It is trite that a law that is not capable of honest compliance will fail in achieving its objective</a:t>
            </a:r>
            <a:r>
              <a:rPr lang="en-IN" i="1" dirty="0"/>
              <a:t>. If it seeks to visit disobedience with disproportionate consequences to a bona fide purchasing dealer, it will become vulnerable to invalidation on the touchstone of Article 14 of the Constitution.’</a:t>
            </a:r>
            <a:r>
              <a:rPr lang="en-IN" dirty="0"/>
              <a:t>  </a:t>
            </a:r>
          </a:p>
          <a:p>
            <a:pPr algn="just"/>
            <a:endParaRPr lang="en-IN" dirty="0"/>
          </a:p>
          <a:p>
            <a:pPr algn="just"/>
            <a:r>
              <a:rPr lang="en-IN" dirty="0"/>
              <a:t>Moreover, Departmental special leave petition no. 36750/2017 against the above HC order was also  dismissed by the Hon’ble Supreme Court upholding the order of Delhi High Court.</a:t>
            </a:r>
          </a:p>
        </p:txBody>
      </p:sp>
      <p:sp>
        <p:nvSpPr>
          <p:cNvPr id="4" name="Date Placeholder 3">
            <a:extLst>
              <a:ext uri="{FF2B5EF4-FFF2-40B4-BE49-F238E27FC236}">
                <a16:creationId xmlns:a16="http://schemas.microsoft.com/office/drawing/2014/main" id="{82F9A1F3-CC17-49A9-9CA7-90A63BA035E1}"/>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805AE089-E35A-4992-98ED-974E7123E6AF}"/>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DA195E69-2718-49E3-B2C3-89DF4583989F}"/>
              </a:ext>
            </a:extLst>
          </p:cNvPr>
          <p:cNvSpPr>
            <a:spLocks noGrp="1"/>
          </p:cNvSpPr>
          <p:nvPr>
            <p:ph type="sldNum" sz="quarter" idx="4"/>
          </p:nvPr>
        </p:nvSpPr>
        <p:spPr/>
        <p:txBody>
          <a:bodyPr/>
          <a:lstStyle/>
          <a:p>
            <a:fld id="{0B5F3F15-D7DB-49A2-8749-620FF2427B8F}" type="slidenum">
              <a:rPr lang="en-US" smtClean="0"/>
              <a:pPr/>
              <a:t>18</a:t>
            </a:fld>
            <a:endParaRPr lang="en-US"/>
          </a:p>
        </p:txBody>
      </p:sp>
    </p:spTree>
    <p:extLst>
      <p:ext uri="{BB962C8B-B14F-4D97-AF65-F5344CB8AC3E}">
        <p14:creationId xmlns:p14="http://schemas.microsoft.com/office/powerpoint/2010/main" val="56827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7A6B7-0FC8-49DB-8841-8A32A266955A}"/>
              </a:ext>
            </a:extLst>
          </p:cNvPr>
          <p:cNvSpPr>
            <a:spLocks noGrp="1"/>
          </p:cNvSpPr>
          <p:nvPr>
            <p:ph type="title"/>
          </p:nvPr>
        </p:nvSpPr>
        <p:spPr/>
        <p:txBody>
          <a:bodyPr>
            <a:normAutofit fontScale="90000"/>
          </a:bodyPr>
          <a:lstStyle/>
          <a:p>
            <a:r>
              <a:rPr lang="en-US" dirty="0"/>
              <a:t>…POWER TO RESTRICT ITC…</a:t>
            </a:r>
          </a:p>
        </p:txBody>
      </p:sp>
      <p:sp>
        <p:nvSpPr>
          <p:cNvPr id="3" name="Content Placeholder 2">
            <a:extLst>
              <a:ext uri="{FF2B5EF4-FFF2-40B4-BE49-F238E27FC236}">
                <a16:creationId xmlns:a16="http://schemas.microsoft.com/office/drawing/2014/main" id="{A2BEE1AC-7DD5-48BD-98A6-D5435534CF71}"/>
              </a:ext>
            </a:extLst>
          </p:cNvPr>
          <p:cNvSpPr>
            <a:spLocks noGrp="1"/>
          </p:cNvSpPr>
          <p:nvPr>
            <p:ph idx="1"/>
          </p:nvPr>
        </p:nvSpPr>
        <p:spPr/>
        <p:txBody>
          <a:bodyPr>
            <a:normAutofit/>
          </a:bodyPr>
          <a:lstStyle/>
          <a:p>
            <a:pPr algn="just"/>
            <a:r>
              <a:rPr lang="en-US" i="1" dirty="0"/>
              <a:t>Rule 36(4):  “Input tax credit to be availed by a registered person in respect of invoices or debit notes, the details of which have not been uploaded by the suppliers under sub-section (1) of section 37, shall not exceed 10 per cent.</a:t>
            </a:r>
            <a:r>
              <a:rPr lang="en-US" b="1" i="1" dirty="0"/>
              <a:t> </a:t>
            </a:r>
            <a:r>
              <a:rPr lang="en-US" i="1" dirty="0"/>
              <a:t>of the eligible credit available in respect of invoices or debit notes the details of which have been uploaded by the suppliers under sub-section (1) of section 37.”</a:t>
            </a:r>
          </a:p>
          <a:p>
            <a:pPr marL="457200" lvl="1" indent="0" algn="ctr">
              <a:buNone/>
            </a:pPr>
            <a:endParaRPr lang="en-US" i="1" dirty="0"/>
          </a:p>
          <a:p>
            <a:pPr marL="457200" lvl="1" indent="0" algn="ctr">
              <a:buNone/>
            </a:pPr>
            <a:r>
              <a:rPr lang="en-US" i="1" dirty="0"/>
              <a:t>vs</a:t>
            </a:r>
          </a:p>
          <a:p>
            <a:pPr algn="just"/>
            <a:endParaRPr lang="en-US" i="1" dirty="0"/>
          </a:p>
        </p:txBody>
      </p:sp>
      <p:sp>
        <p:nvSpPr>
          <p:cNvPr id="4" name="Date Placeholder 3">
            <a:extLst>
              <a:ext uri="{FF2B5EF4-FFF2-40B4-BE49-F238E27FC236}">
                <a16:creationId xmlns:a16="http://schemas.microsoft.com/office/drawing/2014/main" id="{A08FCD43-30F9-4FCD-AC7B-F631397B618B}"/>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F1273F65-9713-4D1D-A6AB-B2A619157789}"/>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5E994A75-3B63-4780-8F15-408BF808324D}"/>
              </a:ext>
            </a:extLst>
          </p:cNvPr>
          <p:cNvSpPr>
            <a:spLocks noGrp="1"/>
          </p:cNvSpPr>
          <p:nvPr>
            <p:ph type="sldNum" sz="quarter" idx="4"/>
          </p:nvPr>
        </p:nvSpPr>
        <p:spPr/>
        <p:txBody>
          <a:bodyPr/>
          <a:lstStyle/>
          <a:p>
            <a:fld id="{0B5F3F15-D7DB-49A2-8749-620FF2427B8F}" type="slidenum">
              <a:rPr lang="en-US" smtClean="0"/>
              <a:pPr/>
              <a:t>19</a:t>
            </a:fld>
            <a:endParaRPr lang="en-US"/>
          </a:p>
        </p:txBody>
      </p:sp>
    </p:spTree>
    <p:extLst>
      <p:ext uri="{BB962C8B-B14F-4D97-AF65-F5344CB8AC3E}">
        <p14:creationId xmlns:p14="http://schemas.microsoft.com/office/powerpoint/2010/main" val="286206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C23937-357F-4351-A7B0-FACA0DF1F7D8}"/>
              </a:ext>
            </a:extLst>
          </p:cNvPr>
          <p:cNvSpPr>
            <a:spLocks noGrp="1"/>
          </p:cNvSpPr>
          <p:nvPr>
            <p:ph type="title"/>
          </p:nvPr>
        </p:nvSpPr>
        <p:spPr/>
        <p:txBody>
          <a:bodyPr>
            <a:normAutofit/>
          </a:bodyPr>
          <a:lstStyle/>
          <a:p>
            <a:r>
              <a:rPr lang="en-US" dirty="0"/>
              <a:t>Transitional Credit</a:t>
            </a:r>
          </a:p>
        </p:txBody>
      </p:sp>
      <p:sp>
        <p:nvSpPr>
          <p:cNvPr id="8" name="Text Placeholder 7">
            <a:extLst>
              <a:ext uri="{FF2B5EF4-FFF2-40B4-BE49-F238E27FC236}">
                <a16:creationId xmlns:a16="http://schemas.microsoft.com/office/drawing/2014/main" id="{AAEDF0B1-036A-4E9B-BE8A-BFC74F0006E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B2DD5878-79F5-43D8-98D1-0C0907422A6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38F626C-CB44-4142-A79F-17B829A67096}"/>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0743B887-FFF2-428F-8CC7-AEF1E7AC1584}"/>
              </a:ext>
            </a:extLst>
          </p:cNvPr>
          <p:cNvSpPr>
            <a:spLocks noGrp="1"/>
          </p:cNvSpPr>
          <p:nvPr>
            <p:ph type="sldNum" sz="quarter" idx="4"/>
          </p:nvPr>
        </p:nvSpPr>
        <p:spPr/>
        <p:txBody>
          <a:bodyPr/>
          <a:lstStyle/>
          <a:p>
            <a:fld id="{0B5F3F15-D7DB-49A2-8749-620FF2427B8F}" type="slidenum">
              <a:rPr lang="en-US" smtClean="0"/>
              <a:pPr/>
              <a:t>2</a:t>
            </a:fld>
            <a:endParaRPr lang="en-US"/>
          </a:p>
        </p:txBody>
      </p:sp>
      <p:pic>
        <p:nvPicPr>
          <p:cNvPr id="3" name="Picture 2">
            <a:extLst>
              <a:ext uri="{FF2B5EF4-FFF2-40B4-BE49-F238E27FC236}">
                <a16:creationId xmlns:a16="http://schemas.microsoft.com/office/drawing/2014/main" id="{9FE91D0D-4523-45FC-9401-279F2E1393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48" y="492854"/>
            <a:ext cx="6542856" cy="3179563"/>
          </a:xfrm>
          <a:prstGeom prst="rect">
            <a:avLst/>
          </a:prstGeom>
        </p:spPr>
      </p:pic>
    </p:spTree>
    <p:extLst>
      <p:ext uri="{BB962C8B-B14F-4D97-AF65-F5344CB8AC3E}">
        <p14:creationId xmlns:p14="http://schemas.microsoft.com/office/powerpoint/2010/main" val="354547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C23937-357F-4351-A7B0-FACA0DF1F7D8}"/>
              </a:ext>
            </a:extLst>
          </p:cNvPr>
          <p:cNvSpPr>
            <a:spLocks noGrp="1"/>
          </p:cNvSpPr>
          <p:nvPr>
            <p:ph type="title"/>
          </p:nvPr>
        </p:nvSpPr>
        <p:spPr/>
        <p:txBody>
          <a:bodyPr>
            <a:normAutofit fontScale="90000"/>
          </a:bodyPr>
          <a:lstStyle/>
          <a:p>
            <a:pPr lvl="0"/>
            <a:r>
              <a:rPr lang="en-US" dirty="0"/>
              <a:t>ITC in cases of mismatch in Invoices and e Way bill</a:t>
            </a:r>
          </a:p>
        </p:txBody>
      </p:sp>
      <p:sp>
        <p:nvSpPr>
          <p:cNvPr id="8" name="Text Placeholder 7">
            <a:extLst>
              <a:ext uri="{FF2B5EF4-FFF2-40B4-BE49-F238E27FC236}">
                <a16:creationId xmlns:a16="http://schemas.microsoft.com/office/drawing/2014/main" id="{AAEDF0B1-036A-4E9B-BE8A-BFC74F0006E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2DD5878-79F5-43D8-98D1-0C0907422A6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38F626C-CB44-4142-A79F-17B829A67096}"/>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0743B887-FFF2-428F-8CC7-AEF1E7AC1584}"/>
              </a:ext>
            </a:extLst>
          </p:cNvPr>
          <p:cNvSpPr>
            <a:spLocks noGrp="1"/>
          </p:cNvSpPr>
          <p:nvPr>
            <p:ph type="sldNum" sz="quarter" idx="4"/>
          </p:nvPr>
        </p:nvSpPr>
        <p:spPr/>
        <p:txBody>
          <a:bodyPr/>
          <a:lstStyle/>
          <a:p>
            <a:fld id="{0B5F3F15-D7DB-49A2-8749-620FF2427B8F}" type="slidenum">
              <a:rPr lang="en-US" smtClean="0"/>
              <a:pPr/>
              <a:t>20</a:t>
            </a:fld>
            <a:endParaRPr lang="en-US"/>
          </a:p>
        </p:txBody>
      </p:sp>
    </p:spTree>
    <p:extLst>
      <p:ext uri="{BB962C8B-B14F-4D97-AF65-F5344CB8AC3E}">
        <p14:creationId xmlns:p14="http://schemas.microsoft.com/office/powerpoint/2010/main" val="106719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CASE STUDY – MISMATCH IN INVOICE &amp; EWB…</a:t>
            </a:r>
            <a:endParaRPr lang="en-IN" dirty="0"/>
          </a:p>
        </p:txBody>
      </p:sp>
      <p:sp>
        <p:nvSpPr>
          <p:cNvPr id="8" name="Content Placeholder 7"/>
          <p:cNvSpPr>
            <a:spLocks noGrp="1"/>
          </p:cNvSpPr>
          <p:nvPr>
            <p:ph idx="1"/>
          </p:nvPr>
        </p:nvSpPr>
        <p:spPr/>
        <p:txBody>
          <a:bodyPr>
            <a:normAutofit fontScale="85000" lnSpcReduction="20000"/>
          </a:bodyPr>
          <a:lstStyle/>
          <a:p>
            <a:pPr marL="0" indent="0" algn="just">
              <a:buNone/>
            </a:pPr>
            <a:r>
              <a:rPr lang="en-IN" dirty="0" err="1"/>
              <a:t>Badluck</a:t>
            </a:r>
            <a:r>
              <a:rPr lang="en-IN" dirty="0"/>
              <a:t> LLP of Mumbai supplied goods worth </a:t>
            </a:r>
            <a:r>
              <a:rPr lang="en-IN" dirty="0" err="1"/>
              <a:t>Rs</a:t>
            </a:r>
            <a:r>
              <a:rPr lang="en-IN" dirty="0"/>
              <a:t>. 35 lakhs to All Safe Limited of Delhi. While generating e-way bill, </a:t>
            </a:r>
            <a:r>
              <a:rPr lang="en-IN" dirty="0" err="1"/>
              <a:t>Badluck</a:t>
            </a:r>
            <a:r>
              <a:rPr lang="en-IN" dirty="0"/>
              <a:t> LLP mentioned HSN as 8454. However, the invoice was correctly issued by mentioning HSN as 8445. The officer pointed out discrepancy of HSN mentioned in invoice and e-way bill. Accordingly, the officer imposed penalty under Section 129 of CGST Act, 2017. This also led to blockage of ITC as per section 17(5)(</a:t>
            </a:r>
            <a:r>
              <a:rPr lang="en-IN" dirty="0" err="1"/>
              <a:t>i</a:t>
            </a:r>
            <a:r>
              <a:rPr lang="en-IN" dirty="0"/>
              <a:t>).</a:t>
            </a:r>
          </a:p>
          <a:p>
            <a:pPr algn="just"/>
            <a:endParaRPr lang="en-IN" dirty="0"/>
          </a:p>
          <a:p>
            <a:pPr algn="just"/>
            <a:r>
              <a:rPr lang="en-IN" dirty="0"/>
              <a:t>Can </a:t>
            </a:r>
            <a:r>
              <a:rPr lang="en-IN" dirty="0" err="1"/>
              <a:t>Badluck</a:t>
            </a:r>
            <a:r>
              <a:rPr lang="en-IN" dirty="0"/>
              <a:t> LLP contest that section 129 should not be attracted as this amounts to minor discrepancy and no tax was sought to be evaded?</a:t>
            </a:r>
          </a:p>
          <a:p>
            <a:pPr algn="just"/>
            <a:endParaRPr lang="en-IN" dirty="0"/>
          </a:p>
          <a:p>
            <a:pPr algn="just"/>
            <a:r>
              <a:rPr lang="en-IN" dirty="0"/>
              <a:t>If so, can All Safe Limited claim ITC?</a:t>
            </a:r>
          </a:p>
          <a:p>
            <a:pPr algn="just"/>
            <a:endParaRPr lang="en-IN" dirty="0"/>
          </a:p>
          <a:p>
            <a:pPr algn="just"/>
            <a:r>
              <a:rPr lang="en-IN" dirty="0"/>
              <a:t>Will the answer change if there was mismatch in date mentioned in invoice and e-way bill?</a:t>
            </a:r>
          </a:p>
          <a:p>
            <a:pPr marL="0" indent="0" algn="just">
              <a:buNone/>
            </a:pPr>
            <a:endParaRPr lang="en-IN" dirty="0"/>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p>
        </p:txBody>
      </p:sp>
      <p:sp>
        <p:nvSpPr>
          <p:cNvPr id="6" name="Slide Number Placeholder 5"/>
          <p:cNvSpPr>
            <a:spLocks noGrp="1"/>
          </p:cNvSpPr>
          <p:nvPr>
            <p:ph type="sldNum" sz="quarter" idx="4"/>
          </p:nvPr>
        </p:nvSpPr>
        <p:spPr/>
        <p:txBody>
          <a:bodyPr/>
          <a:lstStyle/>
          <a:p>
            <a:fld id="{0B5F3F15-D7DB-49A2-8749-620FF2427B8F}" type="slidenum">
              <a:rPr lang="en-US" smtClean="0"/>
              <a:pPr/>
              <a:t>21</a:t>
            </a:fld>
            <a:endParaRPr lang="en-US"/>
          </a:p>
        </p:txBody>
      </p:sp>
    </p:spTree>
    <p:extLst>
      <p:ext uri="{BB962C8B-B14F-4D97-AF65-F5344CB8AC3E}">
        <p14:creationId xmlns:p14="http://schemas.microsoft.com/office/powerpoint/2010/main" val="508817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4F71-BDE9-4B60-996D-9C22D7FE4B39}"/>
              </a:ext>
            </a:extLst>
          </p:cNvPr>
          <p:cNvSpPr>
            <a:spLocks noGrp="1"/>
          </p:cNvSpPr>
          <p:nvPr>
            <p:ph type="title"/>
          </p:nvPr>
        </p:nvSpPr>
        <p:spPr/>
        <p:txBody>
          <a:bodyPr>
            <a:normAutofit fontScale="90000"/>
          </a:bodyPr>
          <a:lstStyle/>
          <a:p>
            <a:r>
              <a:rPr lang="en-IN" dirty="0"/>
              <a:t>Reasons of mismatch</a:t>
            </a:r>
          </a:p>
        </p:txBody>
      </p:sp>
      <p:sp>
        <p:nvSpPr>
          <p:cNvPr id="3" name="Content Placeholder 2">
            <a:extLst>
              <a:ext uri="{FF2B5EF4-FFF2-40B4-BE49-F238E27FC236}">
                <a16:creationId xmlns:a16="http://schemas.microsoft.com/office/drawing/2014/main" id="{E4ADDC35-B477-4076-83D6-F9E7305D4E8B}"/>
              </a:ext>
            </a:extLst>
          </p:cNvPr>
          <p:cNvSpPr>
            <a:spLocks noGrp="1"/>
          </p:cNvSpPr>
          <p:nvPr>
            <p:ph idx="1"/>
          </p:nvPr>
        </p:nvSpPr>
        <p:spPr/>
        <p:txBody>
          <a:bodyPr>
            <a:normAutofit lnSpcReduction="10000"/>
          </a:bodyPr>
          <a:lstStyle/>
          <a:p>
            <a:r>
              <a:rPr lang="en-IN" dirty="0"/>
              <a:t>No Supply</a:t>
            </a:r>
          </a:p>
          <a:p>
            <a:pPr lvl="1"/>
            <a:r>
              <a:rPr lang="en-IN" dirty="0"/>
              <a:t>Branch transfer</a:t>
            </a:r>
          </a:p>
          <a:p>
            <a:pPr lvl="1"/>
            <a:r>
              <a:rPr lang="en-IN" dirty="0"/>
              <a:t>Job work</a:t>
            </a:r>
          </a:p>
          <a:p>
            <a:pPr lvl="1"/>
            <a:r>
              <a:rPr lang="en-IN" dirty="0"/>
              <a:t>On approval</a:t>
            </a:r>
          </a:p>
          <a:p>
            <a:pPr lvl="1"/>
            <a:r>
              <a:rPr lang="en-IN" dirty="0"/>
              <a:t>Goods return</a:t>
            </a:r>
          </a:p>
          <a:p>
            <a:pPr lvl="1"/>
            <a:r>
              <a:rPr lang="en-IN" dirty="0"/>
              <a:t>Testing/certification etc</a:t>
            </a:r>
          </a:p>
          <a:p>
            <a:r>
              <a:rPr lang="en-IN" dirty="0"/>
              <a:t>No </a:t>
            </a:r>
            <a:r>
              <a:rPr lang="en-IN" dirty="0" err="1"/>
              <a:t>Eway</a:t>
            </a:r>
            <a:r>
              <a:rPr lang="en-IN" dirty="0"/>
              <a:t> bill</a:t>
            </a:r>
          </a:p>
          <a:p>
            <a:pPr lvl="1"/>
            <a:r>
              <a:rPr lang="en-IN" dirty="0"/>
              <a:t>Transfer of title</a:t>
            </a:r>
          </a:p>
          <a:p>
            <a:pPr lvl="2"/>
            <a:r>
              <a:rPr lang="en-IN" dirty="0"/>
              <a:t>Making available goods</a:t>
            </a:r>
          </a:p>
          <a:p>
            <a:pPr lvl="1"/>
            <a:r>
              <a:rPr lang="en-IN" dirty="0"/>
              <a:t>No movement involved</a:t>
            </a:r>
          </a:p>
          <a:p>
            <a:pPr lvl="1"/>
            <a:r>
              <a:rPr lang="en-IN" dirty="0"/>
              <a:t>Exemption</a:t>
            </a:r>
          </a:p>
          <a:p>
            <a:pPr lvl="1"/>
            <a:r>
              <a:rPr lang="en-IN" dirty="0"/>
              <a:t>Disposal/lost/Gift/Fire</a:t>
            </a:r>
          </a:p>
        </p:txBody>
      </p:sp>
      <p:sp>
        <p:nvSpPr>
          <p:cNvPr id="4" name="Date Placeholder 3">
            <a:extLst>
              <a:ext uri="{FF2B5EF4-FFF2-40B4-BE49-F238E27FC236}">
                <a16:creationId xmlns:a16="http://schemas.microsoft.com/office/drawing/2014/main" id="{2BA5CB21-7B1A-42B7-BB7A-3A1CC31F996B}"/>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1442344C-A092-42C8-A30F-B7423E9BDFD5}"/>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D5A9E3FB-1251-482D-9025-2FCC02BD51E8}"/>
              </a:ext>
            </a:extLst>
          </p:cNvPr>
          <p:cNvSpPr>
            <a:spLocks noGrp="1"/>
          </p:cNvSpPr>
          <p:nvPr>
            <p:ph type="sldNum" sz="quarter" idx="4"/>
          </p:nvPr>
        </p:nvSpPr>
        <p:spPr/>
        <p:txBody>
          <a:bodyPr/>
          <a:lstStyle/>
          <a:p>
            <a:fld id="{0B5F3F15-D7DB-49A2-8749-620FF2427B8F}" type="slidenum">
              <a:rPr lang="en-US" smtClean="0"/>
              <a:pPr/>
              <a:t>22</a:t>
            </a:fld>
            <a:endParaRPr lang="en-US"/>
          </a:p>
        </p:txBody>
      </p:sp>
    </p:spTree>
    <p:extLst>
      <p:ext uri="{BB962C8B-B14F-4D97-AF65-F5344CB8AC3E}">
        <p14:creationId xmlns:p14="http://schemas.microsoft.com/office/powerpoint/2010/main" val="4037190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 MISMATCH IN INVOICE &amp; EWB…</a:t>
            </a:r>
            <a:endParaRPr lang="en-IN"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IN" sz="1900" b="1" dirty="0"/>
              <a:t>As per </a:t>
            </a:r>
            <a:r>
              <a:rPr lang="en-IN" sz="1900" b="1" dirty="0" err="1"/>
              <a:t>C.B.I.C.Circular</a:t>
            </a:r>
            <a:r>
              <a:rPr lang="en-IN" sz="1900" b="1" dirty="0"/>
              <a:t> No. 64/38/2018-GST dated 14.09.2018:</a:t>
            </a:r>
          </a:p>
          <a:p>
            <a:pPr algn="just"/>
            <a:r>
              <a:rPr lang="en-IN" sz="1400" i="1" dirty="0"/>
              <a:t>“Para 5. Further, in case a consignment of goods is accompanied with an invoice or any other specified document and also an e-way bill,</a:t>
            </a:r>
            <a:r>
              <a:rPr lang="en-IN" sz="1400" i="1" u="sng" dirty="0"/>
              <a:t> proceedings under Section 129 of the CGST Act may </a:t>
            </a:r>
            <a:r>
              <a:rPr lang="en-IN" sz="1400" b="1" i="1" u="sng" dirty="0"/>
              <a:t>NOT</a:t>
            </a:r>
            <a:r>
              <a:rPr lang="en-IN" sz="1400" i="1" u="sng" dirty="0"/>
              <a:t> be initiated, inter alia, in the following situations</a:t>
            </a:r>
            <a:r>
              <a:rPr lang="en-IN" sz="1400" i="1" dirty="0"/>
              <a:t> :</a:t>
            </a:r>
          </a:p>
          <a:p>
            <a:pPr marL="800100" lvl="1" indent="-342900" algn="just">
              <a:buFont typeface="+mj-lt"/>
              <a:buAutoNum type="alphaLcParenR"/>
            </a:pPr>
            <a:r>
              <a:rPr lang="en-IN" sz="1400" i="1" dirty="0"/>
              <a:t>Spelling mistakes in the name of the consignor or the consignee but the GSTIN, wherever applicable, is correct;</a:t>
            </a:r>
          </a:p>
          <a:p>
            <a:pPr marL="800100" lvl="1" indent="-342900" algn="just">
              <a:buFont typeface="+mj-lt"/>
              <a:buAutoNum type="alphaLcParenR"/>
            </a:pPr>
            <a:r>
              <a:rPr lang="en-IN" sz="1400" i="1" dirty="0"/>
              <a:t>Error in the pin-code but the address of the consignor and the consignee mentioned is correct, subject to the condition that the error in the PIN code should not have the effect of increasing the validity period of the e-way bill;</a:t>
            </a:r>
          </a:p>
          <a:p>
            <a:pPr marL="800100" lvl="1" indent="-342900" algn="just">
              <a:buFont typeface="+mj-lt"/>
              <a:buAutoNum type="alphaLcParenR"/>
            </a:pPr>
            <a:r>
              <a:rPr lang="en-IN" sz="1400" i="1" dirty="0"/>
              <a:t>Error in the address of the consignee to the extent that the locality and other details of the consignee are correct;</a:t>
            </a:r>
          </a:p>
          <a:p>
            <a:pPr marL="800100" lvl="1" indent="-342900" algn="just">
              <a:buFont typeface="+mj-lt"/>
              <a:buAutoNum type="alphaLcParenR"/>
            </a:pPr>
            <a:r>
              <a:rPr lang="en-IN" sz="1400" i="1" dirty="0"/>
              <a:t>Error in one or two digits of the document number mentioned in the e-way bill;</a:t>
            </a:r>
          </a:p>
          <a:p>
            <a:pPr marL="800100" lvl="1" indent="-342900" algn="just">
              <a:buFont typeface="+mj-lt"/>
              <a:buAutoNum type="alphaLcParenR"/>
            </a:pPr>
            <a:r>
              <a:rPr lang="en-IN" sz="1400" b="1" i="1" u="sng" dirty="0"/>
              <a:t>Error in 4 or 6 digit level of HSN where the first 2 digits of HSN are correct and the rate of tax mentioned is correct;</a:t>
            </a:r>
          </a:p>
          <a:p>
            <a:pPr marL="800100" lvl="1" indent="-342900" algn="just">
              <a:buFont typeface="+mj-lt"/>
              <a:buAutoNum type="alphaLcParenR"/>
            </a:pPr>
            <a:r>
              <a:rPr lang="en-IN" sz="1400" i="1" dirty="0"/>
              <a:t>Error in one or two digits/characters of the vehicle number.”</a:t>
            </a:r>
          </a:p>
          <a:p>
            <a:pPr marL="800100" lvl="1" indent="-342900" algn="just">
              <a:buFont typeface="+mj-lt"/>
              <a:buAutoNum type="alphaLcParenR"/>
            </a:pPr>
            <a:endParaRPr lang="en-IN" sz="1400" i="1" dirty="0"/>
          </a:p>
          <a:p>
            <a:pPr algn="just"/>
            <a:r>
              <a:rPr lang="en-IN" sz="1400" i="1" dirty="0"/>
              <a:t>In case of the above situations, penalty to the tune of Rs. 500/- each under Section 125 of the CGST Act and the  respective State GST Act should be imposed (Rs. 1000/- under the IGST Act) in FORM GST DRC-07 for every consignment. A record of all such consignments where proceedings under section 129 of the CGST Act have not been invoked in view of the situations listed in paragraph 5 above shall be sent by the proper officer to his controlling officer on a weekly basis.</a:t>
            </a:r>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Slide Number Placeholder 5"/>
          <p:cNvSpPr>
            <a:spLocks noGrp="1"/>
          </p:cNvSpPr>
          <p:nvPr>
            <p:ph type="sldNum" sz="quarter" idx="4"/>
          </p:nvPr>
        </p:nvSpPr>
        <p:spPr/>
        <p:txBody>
          <a:bodyPr/>
          <a:lstStyle/>
          <a:p>
            <a:fld id="{0B5F3F15-D7DB-49A2-8749-620FF2427B8F}" type="slidenum">
              <a:rPr lang="en-US" smtClean="0"/>
              <a:pPr/>
              <a:t>23</a:t>
            </a:fld>
            <a:endParaRPr lang="en-US"/>
          </a:p>
        </p:txBody>
      </p:sp>
    </p:spTree>
    <p:extLst>
      <p:ext uri="{BB962C8B-B14F-4D97-AF65-F5344CB8AC3E}">
        <p14:creationId xmlns:p14="http://schemas.microsoft.com/office/powerpoint/2010/main" val="3721030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 MISMATCH IN INVOICE &amp; EWB …</a:t>
            </a:r>
            <a:endParaRPr lang="en-IN"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IN" sz="2600" b="1" i="1" dirty="0"/>
              <a:t>Section 129  </a:t>
            </a:r>
          </a:p>
          <a:p>
            <a:pPr algn="just"/>
            <a:r>
              <a:rPr lang="en-IN" i="1"/>
              <a:t>(</a:t>
            </a:r>
            <a:r>
              <a:rPr lang="en-IN" i="1" dirty="0"/>
              <a:t>1) Notwithstanding anything contained in this Act, where any person transports any goods or stores any goods while they are in transit in contravention of the provisions of this Act or the rules made thereunder, all such goods and conveyance used as a means of transport for carrying the said goods and documents relating to such goods and conveyance shall be liable to detention or seizure and after detention or seizure, shall be released,––</a:t>
            </a:r>
          </a:p>
          <a:p>
            <a:pPr algn="just"/>
            <a:r>
              <a:rPr lang="en-IN" i="1" dirty="0"/>
              <a:t>(a) on payment of the applicable tax and penalty equal to one hundred per cent. of the tax payable on such goods and, in case of exempted goods, on payment of an amount equal to two per cent. of the value of goods or twenty-five thousand rupees, whichever is less, where the owner of the goods comes forward for payment of such tax and penalty; </a:t>
            </a:r>
          </a:p>
          <a:p>
            <a:pPr algn="just"/>
            <a:r>
              <a:rPr lang="en-IN" i="1" dirty="0"/>
              <a:t>(b) on payment of the applicable tax and penalty equal to the fifty per cent. of the value of the goods reduced by the tax amount paid thereon and, in case of exempted goods, on payment of an amount equal to five per cent. of the value of goods or twenty-five thousand rupees, whichever is less, where the owner of the goods does not come forward for payment of such tax and penalty;</a:t>
            </a:r>
          </a:p>
          <a:p>
            <a:pPr algn="just"/>
            <a:r>
              <a:rPr lang="en-IN" i="1" dirty="0"/>
              <a:t>(c) upon furnishing a security equivalent to the amount payable under clause (a) or clause (b) in such form and manner as may be prescribed: </a:t>
            </a:r>
          </a:p>
          <a:p>
            <a:pPr algn="just"/>
            <a:r>
              <a:rPr lang="en-IN" i="1" dirty="0"/>
              <a:t>Provided that no such goods or conveyance shall be detained or seized without serving an order of detention or seizure on the person transporting the goods.</a:t>
            </a:r>
            <a:endParaRPr lang="en-IN" sz="4400" b="1" i="1" dirty="0"/>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Slide Number Placeholder 5"/>
          <p:cNvSpPr>
            <a:spLocks noGrp="1"/>
          </p:cNvSpPr>
          <p:nvPr>
            <p:ph type="sldNum" sz="quarter" idx="4"/>
          </p:nvPr>
        </p:nvSpPr>
        <p:spPr/>
        <p:txBody>
          <a:bodyPr/>
          <a:lstStyle/>
          <a:p>
            <a:fld id="{0B5F3F15-D7DB-49A2-8749-620FF2427B8F}" type="slidenum">
              <a:rPr lang="en-US" smtClean="0"/>
              <a:pPr/>
              <a:t>24</a:t>
            </a:fld>
            <a:endParaRPr lang="en-US"/>
          </a:p>
        </p:txBody>
      </p:sp>
    </p:spTree>
    <p:extLst>
      <p:ext uri="{BB962C8B-B14F-4D97-AF65-F5344CB8AC3E}">
        <p14:creationId xmlns:p14="http://schemas.microsoft.com/office/powerpoint/2010/main" val="3119434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 MISMATCH IN INVOICE &amp; EWB</a:t>
            </a:r>
            <a:endParaRPr lang="en-IN" dirty="0"/>
          </a:p>
        </p:txBody>
      </p:sp>
      <p:sp>
        <p:nvSpPr>
          <p:cNvPr id="3" name="Content Placeholder 2"/>
          <p:cNvSpPr>
            <a:spLocks noGrp="1"/>
          </p:cNvSpPr>
          <p:nvPr>
            <p:ph idx="1"/>
          </p:nvPr>
        </p:nvSpPr>
        <p:spPr/>
        <p:txBody>
          <a:bodyPr>
            <a:normAutofit/>
          </a:bodyPr>
          <a:lstStyle/>
          <a:p>
            <a:pPr algn="just"/>
            <a:r>
              <a:rPr lang="en-IN" sz="2000" b="1" dirty="0"/>
              <a:t>Ganga Industries 2019 (22) G.S.T.L. 161 (All.)</a:t>
            </a:r>
          </a:p>
          <a:p>
            <a:pPr lvl="1" algn="just"/>
            <a:r>
              <a:rPr lang="en-IN" i="1" dirty="0"/>
              <a:t>4. In the present case, since the petitioner is the owner of the goods, we direct for the release of the goods on petitioner furnishing security of the amount equivalent to that mentioned in clause (a) of Section 129(1) of the Act.</a:t>
            </a:r>
            <a:endParaRPr lang="en-IN" sz="1900" i="1" dirty="0"/>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Slide Number Placeholder 5"/>
          <p:cNvSpPr>
            <a:spLocks noGrp="1"/>
          </p:cNvSpPr>
          <p:nvPr>
            <p:ph type="sldNum" sz="quarter" idx="4"/>
          </p:nvPr>
        </p:nvSpPr>
        <p:spPr/>
        <p:txBody>
          <a:bodyPr/>
          <a:lstStyle/>
          <a:p>
            <a:fld id="{0B5F3F15-D7DB-49A2-8749-620FF2427B8F}" type="slidenum">
              <a:rPr lang="en-US" smtClean="0"/>
              <a:pPr/>
              <a:t>25</a:t>
            </a:fld>
            <a:endParaRPr lang="en-US"/>
          </a:p>
        </p:txBody>
      </p:sp>
    </p:spTree>
    <p:extLst>
      <p:ext uri="{BB962C8B-B14F-4D97-AF65-F5344CB8AC3E}">
        <p14:creationId xmlns:p14="http://schemas.microsoft.com/office/powerpoint/2010/main" val="2007710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C23937-357F-4351-A7B0-FACA0DF1F7D8}"/>
              </a:ext>
            </a:extLst>
          </p:cNvPr>
          <p:cNvSpPr>
            <a:spLocks noGrp="1"/>
          </p:cNvSpPr>
          <p:nvPr>
            <p:ph type="title"/>
          </p:nvPr>
        </p:nvSpPr>
        <p:spPr/>
        <p:txBody>
          <a:bodyPr>
            <a:normAutofit/>
          </a:bodyPr>
          <a:lstStyle/>
          <a:p>
            <a:r>
              <a:rPr lang="en-US" dirty="0"/>
              <a:t>Issue on Fake invoices</a:t>
            </a:r>
          </a:p>
        </p:txBody>
      </p:sp>
      <p:sp>
        <p:nvSpPr>
          <p:cNvPr id="8" name="Text Placeholder 7">
            <a:extLst>
              <a:ext uri="{FF2B5EF4-FFF2-40B4-BE49-F238E27FC236}">
                <a16:creationId xmlns:a16="http://schemas.microsoft.com/office/drawing/2014/main" id="{AAEDF0B1-036A-4E9B-BE8A-BFC74F0006E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2DD5878-79F5-43D8-98D1-0C0907422A6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38F626C-CB44-4142-A79F-17B829A67096}"/>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0743B887-FFF2-428F-8CC7-AEF1E7AC1584}"/>
              </a:ext>
            </a:extLst>
          </p:cNvPr>
          <p:cNvSpPr>
            <a:spLocks noGrp="1"/>
          </p:cNvSpPr>
          <p:nvPr>
            <p:ph type="sldNum" sz="quarter" idx="4"/>
          </p:nvPr>
        </p:nvSpPr>
        <p:spPr/>
        <p:txBody>
          <a:bodyPr/>
          <a:lstStyle/>
          <a:p>
            <a:fld id="{0B5F3F15-D7DB-49A2-8749-620FF2427B8F}" type="slidenum">
              <a:rPr lang="en-US" smtClean="0"/>
              <a:pPr/>
              <a:t>26</a:t>
            </a:fld>
            <a:endParaRPr lang="en-US"/>
          </a:p>
        </p:txBody>
      </p:sp>
    </p:spTree>
    <p:extLst>
      <p:ext uri="{BB962C8B-B14F-4D97-AF65-F5344CB8AC3E}">
        <p14:creationId xmlns:p14="http://schemas.microsoft.com/office/powerpoint/2010/main" val="388244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AE60-454C-4901-B6B1-DEE261A4FAE4}"/>
              </a:ext>
            </a:extLst>
          </p:cNvPr>
          <p:cNvSpPr>
            <a:spLocks noGrp="1"/>
          </p:cNvSpPr>
          <p:nvPr>
            <p:ph type="title"/>
          </p:nvPr>
        </p:nvSpPr>
        <p:spPr/>
        <p:txBody>
          <a:bodyPr>
            <a:normAutofit fontScale="90000"/>
          </a:bodyPr>
          <a:lstStyle/>
          <a:p>
            <a:r>
              <a:rPr lang="en-US" dirty="0"/>
              <a:t>FAKE INVOICE – RELIEF?</a:t>
            </a:r>
          </a:p>
        </p:txBody>
      </p:sp>
      <p:sp>
        <p:nvSpPr>
          <p:cNvPr id="3" name="Content Placeholder 2">
            <a:extLst>
              <a:ext uri="{FF2B5EF4-FFF2-40B4-BE49-F238E27FC236}">
                <a16:creationId xmlns:a16="http://schemas.microsoft.com/office/drawing/2014/main" id="{FD90E101-F13B-4539-BEEB-F4283326CFBB}"/>
              </a:ext>
            </a:extLst>
          </p:cNvPr>
          <p:cNvSpPr>
            <a:spLocks noGrp="1"/>
          </p:cNvSpPr>
          <p:nvPr>
            <p:ph idx="1"/>
          </p:nvPr>
        </p:nvSpPr>
        <p:spPr>
          <a:xfrm>
            <a:off x="467544" y="952500"/>
            <a:ext cx="8229600" cy="4191000"/>
          </a:xfrm>
        </p:spPr>
        <p:txBody>
          <a:bodyPr>
            <a:normAutofit fontScale="77500" lnSpcReduction="20000"/>
          </a:bodyPr>
          <a:lstStyle/>
          <a:p>
            <a:pPr marL="0" indent="0" algn="just">
              <a:buNone/>
            </a:pPr>
            <a:r>
              <a:rPr lang="en-US" dirty="0"/>
              <a:t>Mischievous &amp; Co. is engaged in the business of woven silk fabrics. It has unutilized ITC of Rs. 2 crores accumulated on account of inverted tax structure. Also, refund of ITC has been restricted vide notification no. 05/2017-CT(R) dt. 28.06.2017. Therefore, Mischievous &amp; Co. conspired with Naughty Limited and issued invoice without any supply. Naughty Limited claimed ITC on the same. On achieving information about the conspiracy, Department arrested the partners of Mischievous &amp; Co. </a:t>
            </a:r>
          </a:p>
          <a:p>
            <a:pPr algn="just"/>
            <a:endParaRPr lang="en-US" dirty="0"/>
          </a:p>
          <a:p>
            <a:pPr algn="just"/>
            <a:r>
              <a:rPr lang="en-US" dirty="0"/>
              <a:t>Can partners of Mischievous &amp; Co. pray to High Court/Supreme Court for relief?</a:t>
            </a:r>
          </a:p>
          <a:p>
            <a:pPr lvl="1" algn="just"/>
            <a:r>
              <a:rPr lang="en-IN" sz="2100" b="1" dirty="0"/>
              <a:t>Sapna Jain &amp; </a:t>
            </a:r>
            <a:r>
              <a:rPr lang="en-IN" sz="2100" b="1" dirty="0" err="1"/>
              <a:t>Ors</a:t>
            </a:r>
            <a:r>
              <a:rPr lang="en-IN" sz="2100" b="1" dirty="0"/>
              <a:t>. 2019 </a:t>
            </a:r>
            <a:r>
              <a:rPr lang="en-IN" b="1" dirty="0"/>
              <a:t>(6) TMI 58 - SC ORDER </a:t>
            </a:r>
          </a:p>
          <a:p>
            <a:pPr lvl="2" algn="just"/>
            <a:r>
              <a:rPr lang="en-IN" b="1" dirty="0"/>
              <a:t>“</a:t>
            </a:r>
            <a:r>
              <a:rPr lang="en-IN" i="1" dirty="0"/>
              <a:t>As the accused-respondents have been granted the privilege of pre-arrest bail by the High Court by the impugned orders, at this stage, </a:t>
            </a:r>
            <a:r>
              <a:rPr lang="en-IN" i="1" u="sng" dirty="0"/>
              <a:t>we are not inclined to interfere with the same</a:t>
            </a:r>
            <a:r>
              <a:rPr lang="en-IN" i="1" dirty="0"/>
              <a:t>. However, we make it clear that the High Courts while entertaining such request in future, will keep in mind that this Court by order dated 27.5.2019 passed in SLP(</a:t>
            </a:r>
            <a:r>
              <a:rPr lang="en-IN" i="1" dirty="0" err="1"/>
              <a:t>Crl</a:t>
            </a:r>
            <a:r>
              <a:rPr lang="en-IN" i="1" dirty="0"/>
              <a:t>.) No. 4430/2019 had dismissed the special leave petition filed against the judgment and order of the Telangana High Court in a similar matter, wherein the High Court of Telangana had taken a view contrary to what has been held by the High Court in the present case.</a:t>
            </a:r>
            <a:endParaRPr lang="en-US" i="1" dirty="0"/>
          </a:p>
          <a:p>
            <a:pPr algn="just"/>
            <a:endParaRPr lang="en-US" dirty="0"/>
          </a:p>
        </p:txBody>
      </p:sp>
      <p:sp>
        <p:nvSpPr>
          <p:cNvPr id="4" name="Date Placeholder 3">
            <a:extLst>
              <a:ext uri="{FF2B5EF4-FFF2-40B4-BE49-F238E27FC236}">
                <a16:creationId xmlns:a16="http://schemas.microsoft.com/office/drawing/2014/main" id="{AC4C9D69-4FC1-45EC-B777-D42A54FCC4BE}"/>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6DC60F56-844D-4B69-ACB5-40AD81128FEB}"/>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B31F1767-4B24-41FC-8758-2271E59A3E28}"/>
              </a:ext>
            </a:extLst>
          </p:cNvPr>
          <p:cNvSpPr>
            <a:spLocks noGrp="1"/>
          </p:cNvSpPr>
          <p:nvPr>
            <p:ph type="sldNum" sz="quarter" idx="4"/>
          </p:nvPr>
        </p:nvSpPr>
        <p:spPr/>
        <p:txBody>
          <a:bodyPr/>
          <a:lstStyle/>
          <a:p>
            <a:fld id="{0B5F3F15-D7DB-49A2-8749-620FF2427B8F}" type="slidenum">
              <a:rPr lang="en-US" smtClean="0"/>
              <a:pPr/>
              <a:t>27</a:t>
            </a:fld>
            <a:endParaRPr lang="en-US"/>
          </a:p>
        </p:txBody>
      </p:sp>
    </p:spTree>
    <p:extLst>
      <p:ext uri="{BB962C8B-B14F-4D97-AF65-F5344CB8AC3E}">
        <p14:creationId xmlns:p14="http://schemas.microsoft.com/office/powerpoint/2010/main" val="1294757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C23937-357F-4351-A7B0-FACA0DF1F7D8}"/>
              </a:ext>
            </a:extLst>
          </p:cNvPr>
          <p:cNvSpPr>
            <a:spLocks noGrp="1"/>
          </p:cNvSpPr>
          <p:nvPr>
            <p:ph type="title"/>
          </p:nvPr>
        </p:nvSpPr>
        <p:spPr/>
        <p:txBody>
          <a:bodyPr>
            <a:normAutofit/>
          </a:bodyPr>
          <a:lstStyle/>
          <a:p>
            <a:pPr lvl="0"/>
            <a:r>
              <a:rPr lang="en-US" dirty="0"/>
              <a:t>Other issues</a:t>
            </a:r>
          </a:p>
        </p:txBody>
      </p:sp>
      <p:sp>
        <p:nvSpPr>
          <p:cNvPr id="8" name="Text Placeholder 7">
            <a:extLst>
              <a:ext uri="{FF2B5EF4-FFF2-40B4-BE49-F238E27FC236}">
                <a16:creationId xmlns:a16="http://schemas.microsoft.com/office/drawing/2014/main" id="{AAEDF0B1-036A-4E9B-BE8A-BFC74F0006E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2DD5878-79F5-43D8-98D1-0C0907422A6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38F626C-CB44-4142-A79F-17B829A67096}"/>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0743B887-FFF2-428F-8CC7-AEF1E7AC1584}"/>
              </a:ext>
            </a:extLst>
          </p:cNvPr>
          <p:cNvSpPr>
            <a:spLocks noGrp="1"/>
          </p:cNvSpPr>
          <p:nvPr>
            <p:ph type="sldNum" sz="quarter" idx="4"/>
          </p:nvPr>
        </p:nvSpPr>
        <p:spPr/>
        <p:txBody>
          <a:bodyPr/>
          <a:lstStyle/>
          <a:p>
            <a:fld id="{0B5F3F15-D7DB-49A2-8749-620FF2427B8F}" type="slidenum">
              <a:rPr lang="en-US" smtClean="0"/>
              <a:pPr/>
              <a:t>28</a:t>
            </a:fld>
            <a:endParaRPr lang="en-US"/>
          </a:p>
        </p:txBody>
      </p:sp>
    </p:spTree>
    <p:extLst>
      <p:ext uri="{BB962C8B-B14F-4D97-AF65-F5344CB8AC3E}">
        <p14:creationId xmlns:p14="http://schemas.microsoft.com/office/powerpoint/2010/main" val="1844549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5824-933E-4680-8709-3B13FFE1B4FC}"/>
              </a:ext>
            </a:extLst>
          </p:cNvPr>
          <p:cNvSpPr>
            <a:spLocks noGrp="1"/>
          </p:cNvSpPr>
          <p:nvPr>
            <p:ph type="title"/>
          </p:nvPr>
        </p:nvSpPr>
        <p:spPr>
          <a:xfrm>
            <a:off x="323528" y="698500"/>
            <a:ext cx="6929829" cy="508000"/>
          </a:xfrm>
        </p:spPr>
        <p:txBody>
          <a:bodyPr>
            <a:normAutofit fontScale="90000"/>
          </a:bodyPr>
          <a:lstStyle/>
          <a:p>
            <a:r>
              <a:rPr lang="en-IN" dirty="0"/>
              <a:t>ITC ON CONSTRUCTION OF IMMOVABLE PROPERTY USED FOR BUSINESS…</a:t>
            </a:r>
          </a:p>
        </p:txBody>
      </p:sp>
      <p:sp>
        <p:nvSpPr>
          <p:cNvPr id="3" name="Content Placeholder 2">
            <a:extLst>
              <a:ext uri="{FF2B5EF4-FFF2-40B4-BE49-F238E27FC236}">
                <a16:creationId xmlns:a16="http://schemas.microsoft.com/office/drawing/2014/main" id="{F1CE1827-29BA-4302-A1F2-6533AACD1750}"/>
              </a:ext>
            </a:extLst>
          </p:cNvPr>
          <p:cNvSpPr>
            <a:spLocks noGrp="1"/>
          </p:cNvSpPr>
          <p:nvPr>
            <p:ph idx="1"/>
          </p:nvPr>
        </p:nvSpPr>
        <p:spPr>
          <a:xfrm>
            <a:off x="457200" y="1561356"/>
            <a:ext cx="8229600" cy="3582144"/>
          </a:xfrm>
        </p:spPr>
        <p:txBody>
          <a:bodyPr/>
          <a:lstStyle/>
          <a:p>
            <a:pPr algn="just"/>
            <a:r>
              <a:rPr lang="en-IN" dirty="0"/>
              <a:t>Mr. Richie is engaged in the business of renting commercial properties. He wishes to construct a shopping mall and rent the mall after construction. Can Mr. Richie claim ITC of inputs used in construction of such shopping mall?</a:t>
            </a:r>
          </a:p>
          <a:p>
            <a:pPr algn="just"/>
            <a:endParaRPr lang="en-IN" dirty="0"/>
          </a:p>
        </p:txBody>
      </p:sp>
      <p:sp>
        <p:nvSpPr>
          <p:cNvPr id="4" name="Date Placeholder 3">
            <a:extLst>
              <a:ext uri="{FF2B5EF4-FFF2-40B4-BE49-F238E27FC236}">
                <a16:creationId xmlns:a16="http://schemas.microsoft.com/office/drawing/2014/main" id="{13E4BD6C-47E7-442E-AC06-B6AD418840BF}"/>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157AD608-55F6-41CA-BF4B-6D334F534358}"/>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C2541FF6-43AE-446A-AB10-7D60EB797167}"/>
              </a:ext>
            </a:extLst>
          </p:cNvPr>
          <p:cNvSpPr>
            <a:spLocks noGrp="1"/>
          </p:cNvSpPr>
          <p:nvPr>
            <p:ph type="sldNum" sz="quarter" idx="4"/>
          </p:nvPr>
        </p:nvSpPr>
        <p:spPr/>
        <p:txBody>
          <a:bodyPr/>
          <a:lstStyle/>
          <a:p>
            <a:fld id="{0B5F3F15-D7DB-49A2-8749-620FF2427B8F}" type="slidenum">
              <a:rPr lang="en-US" smtClean="0"/>
              <a:pPr/>
              <a:t>29</a:t>
            </a:fld>
            <a:endParaRPr lang="en-US"/>
          </a:p>
        </p:txBody>
      </p:sp>
    </p:spTree>
    <p:extLst>
      <p:ext uri="{BB962C8B-B14F-4D97-AF65-F5344CB8AC3E}">
        <p14:creationId xmlns:p14="http://schemas.microsoft.com/office/powerpoint/2010/main" val="390320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FBD3-40B3-4D20-9802-0A92D718CCB4}"/>
              </a:ext>
            </a:extLst>
          </p:cNvPr>
          <p:cNvSpPr>
            <a:spLocks noGrp="1"/>
          </p:cNvSpPr>
          <p:nvPr>
            <p:ph type="title"/>
          </p:nvPr>
        </p:nvSpPr>
        <p:spPr/>
        <p:txBody>
          <a:bodyPr>
            <a:normAutofit fontScale="90000"/>
          </a:bodyPr>
          <a:lstStyle/>
          <a:p>
            <a:r>
              <a:rPr lang="en-US" dirty="0"/>
              <a:t>Non filing</a:t>
            </a:r>
          </a:p>
        </p:txBody>
      </p:sp>
      <p:sp>
        <p:nvSpPr>
          <p:cNvPr id="3" name="Content Placeholder 2">
            <a:extLst>
              <a:ext uri="{FF2B5EF4-FFF2-40B4-BE49-F238E27FC236}">
                <a16:creationId xmlns:a16="http://schemas.microsoft.com/office/drawing/2014/main" id="{82486967-F7BC-4595-88F9-C99D08FF3200}"/>
              </a:ext>
            </a:extLst>
          </p:cNvPr>
          <p:cNvSpPr>
            <a:spLocks noGrp="1"/>
          </p:cNvSpPr>
          <p:nvPr>
            <p:ph idx="1"/>
          </p:nvPr>
        </p:nvSpPr>
        <p:spPr/>
        <p:txBody>
          <a:bodyPr/>
          <a:lstStyle/>
          <a:p>
            <a:pPr marL="0" indent="0" algn="just">
              <a:buNone/>
            </a:pPr>
            <a:r>
              <a:rPr lang="en-US" dirty="0"/>
              <a:t>Decent Limited had a </a:t>
            </a:r>
            <a:r>
              <a:rPr lang="en-US" dirty="0" err="1"/>
              <a:t>Cenvat</a:t>
            </a:r>
            <a:r>
              <a:rPr lang="en-US" dirty="0"/>
              <a:t> credit of Rs. 1 crore which was required to be transitioned through Tran-1. However, due to technical glitches, Decent Limited could not file Tran-1 till the due date. </a:t>
            </a:r>
          </a:p>
          <a:p>
            <a:pPr algn="just"/>
            <a:r>
              <a:rPr lang="en-US" dirty="0"/>
              <a:t>Will the credit of Rs. 1 crore lapse due to technical glitches?</a:t>
            </a:r>
          </a:p>
          <a:p>
            <a:pPr algn="just"/>
            <a:r>
              <a:rPr lang="en-US" dirty="0"/>
              <a:t>Can Decent Limited revise the Tran-1 which was filed by it with clerical error?</a:t>
            </a:r>
          </a:p>
          <a:p>
            <a:pPr algn="just"/>
            <a:r>
              <a:rPr lang="en-US" dirty="0"/>
              <a:t>Is Rule 117 constitutionally valid?	</a:t>
            </a:r>
          </a:p>
          <a:p>
            <a:pPr algn="just"/>
            <a:endParaRPr lang="en-US" dirty="0"/>
          </a:p>
        </p:txBody>
      </p:sp>
      <p:sp>
        <p:nvSpPr>
          <p:cNvPr id="4" name="Date Placeholder 3">
            <a:extLst>
              <a:ext uri="{FF2B5EF4-FFF2-40B4-BE49-F238E27FC236}">
                <a16:creationId xmlns:a16="http://schemas.microsoft.com/office/drawing/2014/main" id="{6D5D1D3D-5401-405A-91C4-5C7BAEDD9B31}"/>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BA457EA9-36B4-4A02-9468-E43DDC695143}"/>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B6B538BD-3B6A-4293-AFA1-7FBAA91FACDE}"/>
              </a:ext>
            </a:extLst>
          </p:cNvPr>
          <p:cNvSpPr>
            <a:spLocks noGrp="1"/>
          </p:cNvSpPr>
          <p:nvPr>
            <p:ph type="sldNum" sz="quarter" idx="4"/>
          </p:nvPr>
        </p:nvSpPr>
        <p:spPr/>
        <p:txBody>
          <a:bodyPr/>
          <a:lstStyle/>
          <a:p>
            <a:fld id="{0B5F3F15-D7DB-49A2-8749-620FF2427B8F}" type="slidenum">
              <a:rPr lang="en-US" smtClean="0"/>
              <a:pPr/>
              <a:t>3</a:t>
            </a:fld>
            <a:endParaRPr lang="en-US"/>
          </a:p>
        </p:txBody>
      </p:sp>
    </p:spTree>
    <p:extLst>
      <p:ext uri="{BB962C8B-B14F-4D97-AF65-F5344CB8AC3E}">
        <p14:creationId xmlns:p14="http://schemas.microsoft.com/office/powerpoint/2010/main" val="246617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5824-933E-4680-8709-3B13FFE1B4FC}"/>
              </a:ext>
            </a:extLst>
          </p:cNvPr>
          <p:cNvSpPr>
            <a:spLocks noGrp="1"/>
          </p:cNvSpPr>
          <p:nvPr>
            <p:ph type="title"/>
          </p:nvPr>
        </p:nvSpPr>
        <p:spPr>
          <a:xfrm>
            <a:off x="457200" y="317500"/>
            <a:ext cx="6779096" cy="508000"/>
          </a:xfrm>
        </p:spPr>
        <p:txBody>
          <a:bodyPr>
            <a:normAutofit fontScale="90000"/>
          </a:bodyPr>
          <a:lstStyle/>
          <a:p>
            <a:r>
              <a:rPr lang="en-IN" dirty="0"/>
              <a:t>… ITC ON CONSTRUCTION OF IMMOVABLE PROPERTY USED FOR BUSINESS</a:t>
            </a:r>
          </a:p>
        </p:txBody>
      </p:sp>
      <p:sp>
        <p:nvSpPr>
          <p:cNvPr id="3" name="Content Placeholder 2">
            <a:extLst>
              <a:ext uri="{FF2B5EF4-FFF2-40B4-BE49-F238E27FC236}">
                <a16:creationId xmlns:a16="http://schemas.microsoft.com/office/drawing/2014/main" id="{F1CE1827-29BA-4302-A1F2-6533AACD1750}"/>
              </a:ext>
            </a:extLst>
          </p:cNvPr>
          <p:cNvSpPr>
            <a:spLocks noGrp="1"/>
          </p:cNvSpPr>
          <p:nvPr>
            <p:ph idx="1"/>
          </p:nvPr>
        </p:nvSpPr>
        <p:spPr>
          <a:xfrm>
            <a:off x="457200" y="1201316"/>
            <a:ext cx="8229600" cy="3942184"/>
          </a:xfrm>
        </p:spPr>
        <p:txBody>
          <a:bodyPr>
            <a:normAutofit fontScale="77500" lnSpcReduction="20000"/>
          </a:bodyPr>
          <a:lstStyle/>
          <a:p>
            <a:pPr algn="just"/>
            <a:r>
              <a:rPr lang="en-IN" dirty="0"/>
              <a:t>Section 17(5) of the CGST Act provides that:</a:t>
            </a:r>
          </a:p>
          <a:p>
            <a:pPr lvl="1" algn="just"/>
            <a:r>
              <a:rPr lang="en-IN" i="1" dirty="0"/>
              <a:t>“Notwithstanding anything contained in sub-section (1) of section 16 and subsection (1) of section 18, </a:t>
            </a:r>
            <a:r>
              <a:rPr lang="en-IN" b="1" i="1" dirty="0"/>
              <a:t>input tax credit shall not be available</a:t>
            </a:r>
            <a:r>
              <a:rPr lang="en-IN" i="1" dirty="0"/>
              <a:t> in respect of the following, namely:- </a:t>
            </a:r>
            <a:endParaRPr lang="en-IN" dirty="0"/>
          </a:p>
          <a:p>
            <a:pPr lvl="2" algn="just"/>
            <a:r>
              <a:rPr lang="en-IN" sz="1900" i="1" dirty="0"/>
              <a:t>… (d) goods or services or both received by a taxable person for construction of an immovable property (other than plant or machinery) on his own account including when such goods or services or both are used in the course or furtherance of business.”</a:t>
            </a:r>
          </a:p>
          <a:p>
            <a:pPr lvl="2" algn="just"/>
            <a:endParaRPr lang="en-IN" i="1" dirty="0"/>
          </a:p>
          <a:p>
            <a:pPr algn="just"/>
            <a:r>
              <a:rPr lang="en-IN" sz="2100" b="1" i="1" dirty="0"/>
              <a:t>Safari Retreats Pvt. Ltd. MANU/OR/0322/2019 dated 17.04.2019 </a:t>
            </a:r>
            <a:r>
              <a:rPr lang="en-US" sz="2000" b="1" i="1" dirty="0"/>
              <a:t>challenged in Supreme Court </a:t>
            </a:r>
            <a:endParaRPr lang="en-IN" sz="2100" b="1" i="1" dirty="0"/>
          </a:p>
          <a:p>
            <a:pPr lvl="1" algn="just"/>
            <a:r>
              <a:rPr lang="en-IN" sz="1900" i="1" dirty="0"/>
              <a:t>“If the benefit of taking credit of input tax under Section 16 of the CGST Act and OGST Act is denied to the petitioner No. 1 by invoking Section 17(5)(d) of the CGST Act and OGST Act, in that event, the very object of enacting CGST Act and OGST Act for reducing the cascading effect of various indirect taxes and reduction of multiplicity of indirect taxes, will be frustrated even when the business of the petitioner No. 1 is a continuous one and there is no break at any point of time. It is a well settled law that the interpretation which defeat the very intention of the legislature should be avoided and that interpretation which advances the legislative intent will have to be accepted.” </a:t>
            </a:r>
            <a:endParaRPr lang="en-IN" sz="1900" dirty="0"/>
          </a:p>
          <a:p>
            <a:pPr algn="just"/>
            <a:endParaRPr lang="en-IN" dirty="0"/>
          </a:p>
        </p:txBody>
      </p:sp>
      <p:sp>
        <p:nvSpPr>
          <p:cNvPr id="4" name="Date Placeholder 3">
            <a:extLst>
              <a:ext uri="{FF2B5EF4-FFF2-40B4-BE49-F238E27FC236}">
                <a16:creationId xmlns:a16="http://schemas.microsoft.com/office/drawing/2014/main" id="{13E4BD6C-47E7-442E-AC06-B6AD418840BF}"/>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157AD608-55F6-41CA-BF4B-6D334F534358}"/>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C2541FF6-43AE-446A-AB10-7D60EB797167}"/>
              </a:ext>
            </a:extLst>
          </p:cNvPr>
          <p:cNvSpPr>
            <a:spLocks noGrp="1"/>
          </p:cNvSpPr>
          <p:nvPr>
            <p:ph type="sldNum" sz="quarter" idx="4"/>
          </p:nvPr>
        </p:nvSpPr>
        <p:spPr/>
        <p:txBody>
          <a:bodyPr/>
          <a:lstStyle/>
          <a:p>
            <a:fld id="{0B5F3F15-D7DB-49A2-8749-620FF2427B8F}" type="slidenum">
              <a:rPr lang="en-US" smtClean="0"/>
              <a:pPr/>
              <a:t>30</a:t>
            </a:fld>
            <a:endParaRPr lang="en-US"/>
          </a:p>
        </p:txBody>
      </p:sp>
    </p:spTree>
    <p:extLst>
      <p:ext uri="{BB962C8B-B14F-4D97-AF65-F5344CB8AC3E}">
        <p14:creationId xmlns:p14="http://schemas.microsoft.com/office/powerpoint/2010/main" val="301031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ITC ON FOOD…</a:t>
            </a:r>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Slide Number Placeholder 5"/>
          <p:cNvSpPr>
            <a:spLocks noGrp="1"/>
          </p:cNvSpPr>
          <p:nvPr>
            <p:ph type="sldNum" sz="quarter" idx="4"/>
          </p:nvPr>
        </p:nvSpPr>
        <p:spPr/>
        <p:txBody>
          <a:bodyPr/>
          <a:lstStyle/>
          <a:p>
            <a:fld id="{0B5F3F15-D7DB-49A2-8749-620FF2427B8F}" type="slidenum">
              <a:rPr lang="en-US" smtClean="0"/>
              <a:pPr/>
              <a:t>31</a:t>
            </a:fld>
            <a:endParaRPr lang="en-US"/>
          </a:p>
        </p:txBody>
      </p:sp>
      <p:sp>
        <p:nvSpPr>
          <p:cNvPr id="10" name="Content Placeholder 9"/>
          <p:cNvSpPr>
            <a:spLocks noGrp="1"/>
          </p:cNvSpPr>
          <p:nvPr>
            <p:ph idx="1"/>
          </p:nvPr>
        </p:nvSpPr>
        <p:spPr>
          <a:xfrm>
            <a:off x="457200" y="1105959"/>
            <a:ext cx="8229600" cy="4191000"/>
          </a:xfrm>
        </p:spPr>
        <p:txBody>
          <a:bodyPr>
            <a:normAutofit fontScale="85000" lnSpcReduction="20000"/>
          </a:bodyPr>
          <a:lstStyle/>
          <a:p>
            <a:pPr algn="just"/>
            <a:r>
              <a:rPr lang="en-IN" dirty="0"/>
              <a:t>Excellency Academy conducts various seminars for enhancement of knowledge. Excellency charges certain amount and also provides food to the people who attends the seminar. Whether ITC is available on such food?</a:t>
            </a:r>
          </a:p>
          <a:p>
            <a:pPr algn="just"/>
            <a:endParaRPr lang="en-IN" b="1" i="1" dirty="0"/>
          </a:p>
          <a:p>
            <a:pPr algn="just"/>
            <a:r>
              <a:rPr lang="en-IN" sz="1900" i="1" dirty="0"/>
              <a:t>“</a:t>
            </a:r>
            <a:r>
              <a:rPr lang="en-IN" sz="1900" b="1" i="1" dirty="0"/>
              <a:t>Section 17(5)</a:t>
            </a:r>
            <a:r>
              <a:rPr lang="en-IN" sz="1900" i="1" dirty="0"/>
              <a:t> Notwithstanding anything contained in sub-section (1) of section 16 and subsection (1) of section 18, input tax credit shall not be available in respect of the following, namely:-</a:t>
            </a:r>
          </a:p>
          <a:p>
            <a:pPr lvl="1" algn="just"/>
            <a:r>
              <a:rPr lang="en-US" altLang="en-US" i="1" dirty="0"/>
              <a:t>….(b) the following supply of goods or services or both-</a:t>
            </a:r>
          </a:p>
          <a:p>
            <a:pPr lvl="2" algn="just"/>
            <a:r>
              <a:rPr lang="en-US" altLang="en-US" i="1" dirty="0"/>
              <a:t>(</a:t>
            </a:r>
            <a:r>
              <a:rPr lang="en-US" altLang="en-US" i="1" dirty="0" err="1"/>
              <a:t>i</a:t>
            </a:r>
            <a:r>
              <a:rPr lang="en-US" altLang="en-US" i="1" dirty="0"/>
              <a:t>) food and beverages, outdoor catering, beauty treatment, health services, cosmetic and plastic surgery, leasing, renting or hiring of motor vehicles, vessels or aircraft referred to in clause (a) or clause (aa) except when used for the purposes specified therein, life insurance and health insurance:</a:t>
            </a:r>
          </a:p>
          <a:p>
            <a:pPr lvl="2" algn="just"/>
            <a:r>
              <a:rPr lang="en-US" altLang="en-US" i="1" dirty="0"/>
              <a:t>Provided that the input tax credit in respect of such goods or services or both shall be available where an inward supply of such goods or services or both is used by a registered person for making an outward taxable supply of the same category of goods or services or both or as an element of a taxable composite or mixed supply;”</a:t>
            </a:r>
            <a:endParaRPr lang="en-IN" i="1" dirty="0"/>
          </a:p>
          <a:p>
            <a:pPr algn="just"/>
            <a:endParaRPr lang="en-IN" dirty="0"/>
          </a:p>
        </p:txBody>
      </p:sp>
    </p:spTree>
    <p:extLst>
      <p:ext uri="{BB962C8B-B14F-4D97-AF65-F5344CB8AC3E}">
        <p14:creationId xmlns:p14="http://schemas.microsoft.com/office/powerpoint/2010/main" val="38860859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4000"/>
            <a:ext cx="6779096" cy="508000"/>
          </a:xfrm>
        </p:spPr>
        <p:txBody>
          <a:bodyPr>
            <a:normAutofit fontScale="90000"/>
          </a:bodyPr>
          <a:lstStyle/>
          <a:p>
            <a:r>
              <a:rPr lang="en-IN" dirty="0"/>
              <a:t>… ITC ON FOOD</a:t>
            </a:r>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Slide Number Placeholder 5"/>
          <p:cNvSpPr>
            <a:spLocks noGrp="1"/>
          </p:cNvSpPr>
          <p:nvPr>
            <p:ph type="sldNum" sz="quarter" idx="4"/>
          </p:nvPr>
        </p:nvSpPr>
        <p:spPr/>
        <p:txBody>
          <a:bodyPr/>
          <a:lstStyle/>
          <a:p>
            <a:fld id="{0B5F3F15-D7DB-49A2-8749-620FF2427B8F}" type="slidenum">
              <a:rPr lang="en-US" smtClean="0"/>
              <a:pPr/>
              <a:t>32</a:t>
            </a:fld>
            <a:endParaRPr lang="en-US"/>
          </a:p>
        </p:txBody>
      </p:sp>
      <p:sp>
        <p:nvSpPr>
          <p:cNvPr id="10" name="Content Placeholder 9"/>
          <p:cNvSpPr>
            <a:spLocks noGrp="1"/>
          </p:cNvSpPr>
          <p:nvPr>
            <p:ph idx="1"/>
          </p:nvPr>
        </p:nvSpPr>
        <p:spPr>
          <a:xfrm>
            <a:off x="457200" y="1105959"/>
            <a:ext cx="8229600" cy="4191000"/>
          </a:xfrm>
        </p:spPr>
        <p:txBody>
          <a:bodyPr>
            <a:normAutofit/>
          </a:bodyPr>
          <a:lstStyle/>
          <a:p>
            <a:pPr algn="just"/>
            <a:endParaRPr lang="en-IN" dirty="0"/>
          </a:p>
          <a:p>
            <a:pPr algn="just"/>
            <a:r>
              <a:rPr lang="en-IN" dirty="0"/>
              <a:t>All </a:t>
            </a:r>
            <a:r>
              <a:rPr lang="en-IN" b="1" i="1" dirty="0"/>
              <a:t>Rajasthan Corrugated Board And Box Manufacturers Association, Rajasthan (2019 (27) G.S.T.L. 295 (A.A.R.- GST</a:t>
            </a:r>
            <a:r>
              <a:rPr lang="en-IN" b="1" dirty="0"/>
              <a:t>)</a:t>
            </a:r>
          </a:p>
          <a:p>
            <a:pPr lvl="1" algn="just"/>
            <a:r>
              <a:rPr lang="en-IN" i="1" dirty="0"/>
              <a:t>“While going through the above provisions it can be concluded that ITC of tax paid on food and beverages will be available to the applicant because the applicant will use such inward supply as an element of an outward supply of event organization which is a taxable composite supply”</a:t>
            </a:r>
          </a:p>
        </p:txBody>
      </p:sp>
    </p:spTree>
    <p:extLst>
      <p:ext uri="{BB962C8B-B14F-4D97-AF65-F5344CB8AC3E}">
        <p14:creationId xmlns:p14="http://schemas.microsoft.com/office/powerpoint/2010/main" val="22610973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ITC on membership of club</a:t>
            </a:r>
          </a:p>
        </p:txBody>
      </p:sp>
      <p:sp>
        <p:nvSpPr>
          <p:cNvPr id="3" name="Content Placeholder 2"/>
          <p:cNvSpPr>
            <a:spLocks noGrp="1"/>
          </p:cNvSpPr>
          <p:nvPr>
            <p:ph idx="1"/>
          </p:nvPr>
        </p:nvSpPr>
        <p:spPr>
          <a:xfrm>
            <a:off x="457200" y="952500"/>
            <a:ext cx="8229600" cy="4191000"/>
          </a:xfrm>
        </p:spPr>
        <p:txBody>
          <a:bodyPr/>
          <a:lstStyle/>
          <a:p>
            <a:pPr algn="just"/>
            <a:r>
              <a:rPr lang="en-US" dirty="0"/>
              <a:t>Mr. Manav, a management consultant has taken membership of a club. Main intention for taking membership of club is to increase business networks. Can Mr. Manav avail ITC of tax paid for taking such membership?</a:t>
            </a:r>
          </a:p>
          <a:p>
            <a:pPr algn="just"/>
            <a:endParaRPr lang="en-US" dirty="0"/>
          </a:p>
          <a:p>
            <a:pPr lvl="1" algn="just"/>
            <a:r>
              <a:rPr lang="en-IN" i="1" dirty="0"/>
              <a:t>“</a:t>
            </a:r>
            <a:r>
              <a:rPr lang="en-IN" b="1" i="1" dirty="0"/>
              <a:t>Section 17(5)</a:t>
            </a:r>
            <a:r>
              <a:rPr lang="en-IN" i="1" dirty="0"/>
              <a:t> Notwithstanding anything contained in sub-section (1) of section 16 and subsection (1) of section 18, input tax credit shall not be available in respect of the following, namely:-</a:t>
            </a:r>
          </a:p>
          <a:p>
            <a:pPr lvl="2" algn="just"/>
            <a:r>
              <a:rPr lang="en-US" altLang="en-US" i="1" dirty="0"/>
              <a:t>(b) the following supply of goods or services or both-</a:t>
            </a:r>
          </a:p>
          <a:p>
            <a:pPr lvl="3" algn="just"/>
            <a:r>
              <a:rPr lang="en-IN" sz="1800" i="1" dirty="0"/>
              <a:t>(ii) membership of a club, health and fitness centre; and…”</a:t>
            </a:r>
          </a:p>
          <a:p>
            <a:pPr algn="just"/>
            <a:endParaRPr lang="en-IN" dirty="0"/>
          </a:p>
        </p:txBody>
      </p:sp>
      <p:sp>
        <p:nvSpPr>
          <p:cNvPr id="4" name="Date Placeholder 3"/>
          <p:cNvSpPr>
            <a:spLocks noGrp="1"/>
          </p:cNvSpPr>
          <p:nvPr>
            <p:ph type="dt" sz="half" idx="2"/>
          </p:nvPr>
        </p:nvSpPr>
        <p:spPr/>
        <p:txBody>
          <a:bodyPr/>
          <a:lstStyle/>
          <a:p>
            <a:r>
              <a:rPr lang="en-US"/>
              <a:t>23-11-2019</a:t>
            </a:r>
            <a:endParaRPr lang="en-US" dirty="0"/>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Slide Number Placeholder 5"/>
          <p:cNvSpPr>
            <a:spLocks noGrp="1"/>
          </p:cNvSpPr>
          <p:nvPr>
            <p:ph type="sldNum" sz="quarter" idx="4"/>
          </p:nvPr>
        </p:nvSpPr>
        <p:spPr/>
        <p:txBody>
          <a:bodyPr/>
          <a:lstStyle/>
          <a:p>
            <a:fld id="{0B5F3F15-D7DB-49A2-8749-620FF2427B8F}" type="slidenum">
              <a:rPr lang="en-US" smtClean="0"/>
              <a:pPr/>
              <a:t>33</a:t>
            </a:fld>
            <a:endParaRPr lang="en-US"/>
          </a:p>
        </p:txBody>
      </p:sp>
    </p:spTree>
    <p:extLst>
      <p:ext uri="{BB962C8B-B14F-4D97-AF65-F5344CB8AC3E}">
        <p14:creationId xmlns:p14="http://schemas.microsoft.com/office/powerpoint/2010/main" val="7445502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5D7BA-CABA-4B54-BB05-7E492BE05AAA}"/>
              </a:ext>
            </a:extLst>
          </p:cNvPr>
          <p:cNvSpPr>
            <a:spLocks noGrp="1"/>
          </p:cNvSpPr>
          <p:nvPr>
            <p:ph type="title"/>
          </p:nvPr>
        </p:nvSpPr>
        <p:spPr/>
        <p:txBody>
          <a:bodyPr>
            <a:normAutofit fontScale="90000"/>
          </a:bodyPr>
          <a:lstStyle/>
          <a:p>
            <a:r>
              <a:rPr lang="en-US" dirty="0"/>
              <a:t>RESTRICTION OF ITC BY NOT. 3/2019 – CT(R) Dt.29.03.2019</a:t>
            </a:r>
            <a:endParaRPr lang="en-IN" dirty="0"/>
          </a:p>
        </p:txBody>
      </p:sp>
      <p:sp>
        <p:nvSpPr>
          <p:cNvPr id="3" name="Content Placeholder 2">
            <a:extLst>
              <a:ext uri="{FF2B5EF4-FFF2-40B4-BE49-F238E27FC236}">
                <a16:creationId xmlns:a16="http://schemas.microsoft.com/office/drawing/2014/main" id="{4B8F434B-E0A5-4C1A-A4FE-1EFFD43A56A0}"/>
              </a:ext>
            </a:extLst>
          </p:cNvPr>
          <p:cNvSpPr>
            <a:spLocks noGrp="1"/>
          </p:cNvSpPr>
          <p:nvPr>
            <p:ph idx="1"/>
          </p:nvPr>
        </p:nvSpPr>
        <p:spPr/>
        <p:txBody>
          <a:bodyPr>
            <a:normAutofit fontScale="92500" lnSpcReduction="10000"/>
          </a:bodyPr>
          <a:lstStyle/>
          <a:p>
            <a:pPr algn="just"/>
            <a:r>
              <a:rPr lang="en-IN" dirty="0"/>
              <a:t>Notification 3/2019 – CT(R) dated 29.03.2019 provides reduced rate of tax with a condition that ITC cannot be taken</a:t>
            </a:r>
          </a:p>
          <a:p>
            <a:pPr lvl="1" algn="just"/>
            <a:r>
              <a:rPr lang="en-IN" i="1" dirty="0"/>
              <a:t>“Provided also that credit of input tax charged on goods and services used in supplying the service has not been taken”</a:t>
            </a:r>
          </a:p>
          <a:p>
            <a:pPr lvl="1" algn="just"/>
            <a:endParaRPr lang="en-IN" i="1" dirty="0"/>
          </a:p>
          <a:p>
            <a:pPr algn="just"/>
            <a:r>
              <a:rPr lang="en-IN" dirty="0"/>
              <a:t>Can Government force taxpayers to select lower rate without ITC?</a:t>
            </a:r>
          </a:p>
          <a:p>
            <a:pPr lvl="1" algn="just"/>
            <a:r>
              <a:rPr lang="en-IN" b="1" i="1" dirty="0"/>
              <a:t>Maharashtra Chamber of Housing Industry and </a:t>
            </a:r>
            <a:r>
              <a:rPr lang="en-IN" b="1" i="1" dirty="0" err="1"/>
              <a:t>Ors</a:t>
            </a:r>
            <a:r>
              <a:rPr lang="en-IN" b="1" i="1" dirty="0"/>
              <a:t>. MANU/MH/0625/2012 (Bom. HC)</a:t>
            </a:r>
          </a:p>
          <a:p>
            <a:pPr lvl="2" algn="just"/>
            <a:r>
              <a:rPr lang="en-IN" sz="1900" i="1" dirty="0"/>
              <a:t>“36. As regards the challenge to the Notification dated 9 July 2010, it may be noted that the Notification which has been issued in exercise of power conferred by Section </a:t>
            </a:r>
            <a:r>
              <a:rPr lang="it-IT" sz="1900" i="1" dirty="0"/>
              <a:t>42(3A) provides for a composition scheme. A composition scheme is made available </a:t>
            </a:r>
            <a:r>
              <a:rPr lang="en-IN" sz="1900" i="1" dirty="0"/>
              <a:t>at the option of the registered dealer. There is no compulsion or obligation upon a registered dealer to settle.”</a:t>
            </a:r>
          </a:p>
          <a:p>
            <a:pPr lvl="2" algn="just"/>
            <a:endParaRPr lang="en-IN" dirty="0"/>
          </a:p>
        </p:txBody>
      </p:sp>
      <p:sp>
        <p:nvSpPr>
          <p:cNvPr id="4" name="Date Placeholder 3">
            <a:extLst>
              <a:ext uri="{FF2B5EF4-FFF2-40B4-BE49-F238E27FC236}">
                <a16:creationId xmlns:a16="http://schemas.microsoft.com/office/drawing/2014/main" id="{EC3241C7-7865-42FB-99C6-845FD6A0FEE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EE5D5D1-D96E-49E0-B5FD-8528A696F375}"/>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51A9E0C9-FF0A-45EB-BBC0-E390CFBC7F1E}"/>
              </a:ext>
            </a:extLst>
          </p:cNvPr>
          <p:cNvSpPr>
            <a:spLocks noGrp="1"/>
          </p:cNvSpPr>
          <p:nvPr>
            <p:ph type="sldNum" sz="quarter" idx="4"/>
          </p:nvPr>
        </p:nvSpPr>
        <p:spPr/>
        <p:txBody>
          <a:bodyPr/>
          <a:lstStyle/>
          <a:p>
            <a:fld id="{0B5F3F15-D7DB-49A2-8749-620FF2427B8F}" type="slidenum">
              <a:rPr lang="en-US" smtClean="0"/>
              <a:pPr/>
              <a:t>34</a:t>
            </a:fld>
            <a:endParaRPr lang="en-US"/>
          </a:p>
        </p:txBody>
      </p:sp>
    </p:spTree>
    <p:extLst>
      <p:ext uri="{BB962C8B-B14F-4D97-AF65-F5344CB8AC3E}">
        <p14:creationId xmlns:p14="http://schemas.microsoft.com/office/powerpoint/2010/main" val="1015959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6B114-83DE-40DB-99B3-088FAEC53F52}"/>
              </a:ext>
            </a:extLst>
          </p:cNvPr>
          <p:cNvSpPr>
            <a:spLocks noGrp="1"/>
          </p:cNvSpPr>
          <p:nvPr>
            <p:ph type="title"/>
          </p:nvPr>
        </p:nvSpPr>
        <p:spPr/>
        <p:txBody>
          <a:bodyPr>
            <a:normAutofit fontScale="90000"/>
          </a:bodyPr>
          <a:lstStyle/>
          <a:p>
            <a:r>
              <a:rPr lang="en-IN" dirty="0"/>
              <a:t>2020</a:t>
            </a:r>
          </a:p>
        </p:txBody>
      </p:sp>
      <p:sp>
        <p:nvSpPr>
          <p:cNvPr id="3" name="Content Placeholder 2">
            <a:extLst>
              <a:ext uri="{FF2B5EF4-FFF2-40B4-BE49-F238E27FC236}">
                <a16:creationId xmlns:a16="http://schemas.microsoft.com/office/drawing/2014/main" id="{8C6A6805-336A-415C-ABA0-7D06A3828BE0}"/>
              </a:ext>
            </a:extLst>
          </p:cNvPr>
          <p:cNvSpPr>
            <a:spLocks noGrp="1"/>
          </p:cNvSpPr>
          <p:nvPr>
            <p:ph idx="1"/>
          </p:nvPr>
        </p:nvSpPr>
        <p:spPr/>
        <p:txBody>
          <a:bodyPr/>
          <a:lstStyle/>
          <a:p>
            <a:r>
              <a:rPr lang="en-IN" dirty="0"/>
              <a:t>What have you gained and lost 2019?</a:t>
            </a:r>
          </a:p>
          <a:p>
            <a:r>
              <a:rPr lang="en-IN" dirty="0"/>
              <a:t>Wish you a great 2020</a:t>
            </a:r>
          </a:p>
        </p:txBody>
      </p:sp>
      <p:sp>
        <p:nvSpPr>
          <p:cNvPr id="4" name="Date Placeholder 3">
            <a:extLst>
              <a:ext uri="{FF2B5EF4-FFF2-40B4-BE49-F238E27FC236}">
                <a16:creationId xmlns:a16="http://schemas.microsoft.com/office/drawing/2014/main" id="{15E76C3A-C558-48B3-9754-879D3FD63EAC}"/>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A843A9F2-3E07-489A-B6FB-15BC65FF45CC}"/>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A87B4462-D660-4E37-9995-77E450EF67D7}"/>
              </a:ext>
            </a:extLst>
          </p:cNvPr>
          <p:cNvSpPr>
            <a:spLocks noGrp="1"/>
          </p:cNvSpPr>
          <p:nvPr>
            <p:ph type="sldNum" sz="quarter" idx="4"/>
          </p:nvPr>
        </p:nvSpPr>
        <p:spPr/>
        <p:txBody>
          <a:bodyPr/>
          <a:lstStyle/>
          <a:p>
            <a:fld id="{0B5F3F15-D7DB-49A2-8749-620FF2427B8F}" type="slidenum">
              <a:rPr lang="en-US" smtClean="0"/>
              <a:pPr/>
              <a:t>35</a:t>
            </a:fld>
            <a:endParaRPr lang="en-US"/>
          </a:p>
        </p:txBody>
      </p:sp>
    </p:spTree>
    <p:extLst>
      <p:ext uri="{BB962C8B-B14F-4D97-AF65-F5344CB8AC3E}">
        <p14:creationId xmlns:p14="http://schemas.microsoft.com/office/powerpoint/2010/main" val="400534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Disclaimer</a:t>
            </a:r>
          </a:p>
        </p:txBody>
      </p:sp>
      <p:sp>
        <p:nvSpPr>
          <p:cNvPr id="3" name="Content Placeholder 2"/>
          <p:cNvSpPr>
            <a:spLocks noGrp="1"/>
          </p:cNvSpPr>
          <p:nvPr>
            <p:ph idx="1"/>
          </p:nvPr>
        </p:nvSpPr>
        <p:spPr/>
        <p:txBody>
          <a:bodyPr>
            <a:normAutofit fontScale="85000" lnSpcReduction="10000"/>
          </a:bodyPr>
          <a:lstStyle/>
          <a:p>
            <a:pPr algn="just"/>
            <a:r>
              <a:rPr lang="en-US" i="1" dirty="0"/>
              <a:t>Intention of the presentation is only for providing easy understanding of the subject</a:t>
            </a:r>
          </a:p>
          <a:p>
            <a:pPr algn="just"/>
            <a:r>
              <a:rPr lang="en-US" i="1" dirty="0"/>
              <a:t>The Presentation is based on GST Law and Draft Rules as it stands on the date of the circulation and may be required to be revisited in view of change in law at a later date</a:t>
            </a:r>
          </a:p>
          <a:p>
            <a:pPr algn="just"/>
            <a:r>
              <a:rPr lang="en-IN" i="1" dirty="0"/>
              <a:t>In view of the rapid changes occurring in GST Law as well as the possibility of human error, this presentation may contain technical inaccuracies, typographical or other errors</a:t>
            </a:r>
          </a:p>
          <a:p>
            <a:pPr algn="just"/>
            <a:r>
              <a:rPr lang="en-US" i="1" dirty="0"/>
              <a:t>This document is meant for internal circulation for introduction/basic understanding purposes only. A detailed consultation with us is required before taking any tax/business decision based on this document.</a:t>
            </a:r>
          </a:p>
          <a:p>
            <a:pPr algn="just"/>
            <a:r>
              <a:rPr lang="en-US" i="1" dirty="0"/>
              <a:t>GSC Intime Services Pvt. Ltd. (‘GSC’), its employees or directors are in no way responsible for any loss arising due to reliance placed on this document</a:t>
            </a:r>
            <a:endParaRPr lang="en-IN" dirty="0"/>
          </a:p>
        </p:txBody>
      </p:sp>
      <p:sp>
        <p:nvSpPr>
          <p:cNvPr id="4" name="Slide Number Placeholder 3"/>
          <p:cNvSpPr>
            <a:spLocks noGrp="1"/>
          </p:cNvSpPr>
          <p:nvPr>
            <p:ph type="sldNum" sz="quarter" idx="4"/>
          </p:nvPr>
        </p:nvSpPr>
        <p:spPr/>
        <p:txBody>
          <a:bodyPr/>
          <a:lstStyle/>
          <a:p>
            <a:fld id="{0B5F3F15-D7DB-49A2-8749-620FF2427B8F}" type="slidenum">
              <a:rPr lang="en-US" smtClean="0"/>
              <a:pPr/>
              <a:t>36</a:t>
            </a:fld>
            <a:endParaRPr lang="en-US"/>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Date Placeholder 5"/>
          <p:cNvSpPr>
            <a:spLocks noGrp="1"/>
          </p:cNvSpPr>
          <p:nvPr>
            <p:ph type="dt" sz="half" idx="2"/>
          </p:nvPr>
        </p:nvSpPr>
        <p:spPr/>
        <p:txBody>
          <a:bodyPr/>
          <a:lstStyle/>
          <a:p>
            <a:r>
              <a:rPr lang="en-US"/>
              <a:t>23-11-2019</a:t>
            </a:r>
            <a:endParaRPr lang="en-US" dirty="0"/>
          </a:p>
        </p:txBody>
      </p:sp>
    </p:spTree>
    <p:extLst>
      <p:ext uri="{BB962C8B-B14F-4D97-AF65-F5344CB8AC3E}">
        <p14:creationId xmlns:p14="http://schemas.microsoft.com/office/powerpoint/2010/main" val="168375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Disclaimer</a:t>
            </a:r>
          </a:p>
        </p:txBody>
      </p:sp>
      <p:sp>
        <p:nvSpPr>
          <p:cNvPr id="3" name="Content Placeholder 2"/>
          <p:cNvSpPr>
            <a:spLocks noGrp="1"/>
          </p:cNvSpPr>
          <p:nvPr>
            <p:ph idx="1"/>
          </p:nvPr>
        </p:nvSpPr>
        <p:spPr/>
        <p:txBody>
          <a:bodyPr>
            <a:normAutofit/>
          </a:bodyPr>
          <a:lstStyle/>
          <a:p>
            <a:pPr algn="just"/>
            <a:r>
              <a:rPr lang="en-IN" i="1" dirty="0"/>
              <a:t>All rights reserved. All contents created are owned by GSC or its affiliates for ease of understanding by the participants only. Unauthorized use is strictly prohibited.</a:t>
            </a:r>
          </a:p>
          <a:p>
            <a:pPr algn="just"/>
            <a:r>
              <a:rPr lang="en-IN" i="1" dirty="0"/>
              <a:t>No part of this publication may be reproduced, distributed, or transmitted in any form or by any means, including photocopying, recording, or other electronic or mechanical methods, without the prior written permission of GSC.</a:t>
            </a:r>
          </a:p>
          <a:p>
            <a:pPr algn="just"/>
            <a:r>
              <a:rPr lang="en-IN" i="1" dirty="0"/>
              <a:t>For permission requests, write to GSC, addressed at the Email address provided at the last slide</a:t>
            </a:r>
          </a:p>
        </p:txBody>
      </p:sp>
      <p:sp>
        <p:nvSpPr>
          <p:cNvPr id="4" name="Slide Number Placeholder 3"/>
          <p:cNvSpPr>
            <a:spLocks noGrp="1"/>
          </p:cNvSpPr>
          <p:nvPr>
            <p:ph type="sldNum" sz="quarter" idx="4"/>
          </p:nvPr>
        </p:nvSpPr>
        <p:spPr/>
        <p:txBody>
          <a:bodyPr/>
          <a:lstStyle/>
          <a:p>
            <a:fld id="{0B5F3F15-D7DB-49A2-8749-620FF2427B8F}" type="slidenum">
              <a:rPr lang="en-US" smtClean="0"/>
              <a:pPr/>
              <a:t>37</a:t>
            </a:fld>
            <a:endParaRPr lang="en-US"/>
          </a:p>
        </p:txBody>
      </p:sp>
      <p:sp>
        <p:nvSpPr>
          <p:cNvPr id="5" name="Footer Placeholder 4"/>
          <p:cNvSpPr>
            <a:spLocks noGrp="1"/>
          </p:cNvSpPr>
          <p:nvPr>
            <p:ph type="ftr" sz="quarter" idx="3"/>
          </p:nvPr>
        </p:nvSpPr>
        <p:spPr/>
        <p:txBody>
          <a:bodyPr/>
          <a:lstStyle/>
          <a:p>
            <a:r>
              <a:rPr lang="en-US"/>
              <a:t>CA Jayesh Gogri</a:t>
            </a:r>
            <a:endParaRPr lang="en-US" dirty="0"/>
          </a:p>
        </p:txBody>
      </p:sp>
      <p:sp>
        <p:nvSpPr>
          <p:cNvPr id="6" name="Rectangle 5"/>
          <p:cNvSpPr/>
          <p:nvPr/>
        </p:nvSpPr>
        <p:spPr>
          <a:xfrm>
            <a:off x="5508104" y="4927627"/>
            <a:ext cx="2549352" cy="369332"/>
          </a:xfrm>
          <a:prstGeom prst="rect">
            <a:avLst/>
          </a:prstGeom>
        </p:spPr>
        <p:txBody>
          <a:bodyPr wrap="none">
            <a:spAutoFit/>
          </a:bodyPr>
          <a:lstStyle/>
          <a:p>
            <a:r>
              <a:rPr lang="en-IN" i="1" dirty="0"/>
              <a:t>Copyright © 2020 by GSC</a:t>
            </a:r>
          </a:p>
        </p:txBody>
      </p:sp>
      <p:sp>
        <p:nvSpPr>
          <p:cNvPr id="7" name="Date Placeholder 6"/>
          <p:cNvSpPr>
            <a:spLocks noGrp="1"/>
          </p:cNvSpPr>
          <p:nvPr>
            <p:ph type="dt" sz="half" idx="2"/>
          </p:nvPr>
        </p:nvSpPr>
        <p:spPr/>
        <p:txBody>
          <a:bodyPr/>
          <a:lstStyle/>
          <a:p>
            <a:r>
              <a:rPr lang="en-US"/>
              <a:t>23-11-2019</a:t>
            </a:r>
            <a:endParaRPr lang="en-US" dirty="0"/>
          </a:p>
        </p:txBody>
      </p:sp>
    </p:spTree>
    <p:extLst>
      <p:ext uri="{BB962C8B-B14F-4D97-AF65-F5344CB8AC3E}">
        <p14:creationId xmlns:p14="http://schemas.microsoft.com/office/powerpoint/2010/main" val="3457318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Users\user\Desktop\9-say-thanks.jpeg"/>
          <p:cNvPicPr>
            <a:picLocks noChangeAspect="1" noChangeArrowheads="1"/>
          </p:cNvPicPr>
          <p:nvPr/>
        </p:nvPicPr>
        <p:blipFill>
          <a:blip r:embed="rId3" cstate="print"/>
          <a:srcRect/>
          <a:stretch>
            <a:fillRect/>
          </a:stretch>
        </p:blipFill>
        <p:spPr bwMode="auto">
          <a:xfrm>
            <a:off x="2123728" y="985292"/>
            <a:ext cx="4983100" cy="3228358"/>
          </a:xfrm>
          <a:prstGeom prst="rect">
            <a:avLst/>
          </a:prstGeom>
          <a:ln>
            <a:noFill/>
          </a:ln>
          <a:effectLst>
            <a:softEdge rad="112500"/>
          </a:effectLst>
        </p:spPr>
      </p:pic>
      <p:sp>
        <p:nvSpPr>
          <p:cNvPr id="5" name="Slide Number Placeholder 4"/>
          <p:cNvSpPr>
            <a:spLocks noGrp="1"/>
          </p:cNvSpPr>
          <p:nvPr>
            <p:ph type="sldNum" sz="quarter" idx="4"/>
          </p:nvPr>
        </p:nvSpPr>
        <p:spPr/>
        <p:txBody>
          <a:bodyPr/>
          <a:lstStyle/>
          <a:p>
            <a:fld id="{0B5F3F15-D7DB-49A2-8749-620FF2427B8F}" type="slidenum">
              <a:rPr lang="en-US" smtClean="0"/>
              <a:pPr/>
              <a:t>38</a:t>
            </a:fld>
            <a:endParaRPr lang="en-US"/>
          </a:p>
        </p:txBody>
      </p:sp>
      <p:sp>
        <p:nvSpPr>
          <p:cNvPr id="3" name="Title 2"/>
          <p:cNvSpPr>
            <a:spLocks noGrp="1"/>
          </p:cNvSpPr>
          <p:nvPr>
            <p:ph type="title"/>
          </p:nvPr>
        </p:nvSpPr>
        <p:spPr/>
        <p:txBody>
          <a:bodyPr/>
          <a:lstStyle/>
          <a:p>
            <a:endParaRPr lang="en-IN"/>
          </a:p>
        </p:txBody>
      </p:sp>
      <p:sp>
        <p:nvSpPr>
          <p:cNvPr id="2" name="Date Placeholder 1"/>
          <p:cNvSpPr>
            <a:spLocks noGrp="1"/>
          </p:cNvSpPr>
          <p:nvPr>
            <p:ph type="dt" sz="half" idx="2"/>
          </p:nvPr>
        </p:nvSpPr>
        <p:spPr/>
        <p:txBody>
          <a:bodyPr/>
          <a:lstStyle/>
          <a:p>
            <a:r>
              <a:rPr lang="en-US"/>
              <a:t>23-11-2019</a:t>
            </a:r>
          </a:p>
        </p:txBody>
      </p:sp>
      <p:sp>
        <p:nvSpPr>
          <p:cNvPr id="4" name="Footer Placeholder 3"/>
          <p:cNvSpPr>
            <a:spLocks noGrp="1"/>
          </p:cNvSpPr>
          <p:nvPr>
            <p:ph type="ftr" sz="quarter" idx="3"/>
          </p:nvPr>
        </p:nvSpPr>
        <p:spPr/>
        <p:txBody>
          <a:bodyPr/>
          <a:lstStyle/>
          <a:p>
            <a:r>
              <a:rPr lang="en-US"/>
              <a:t>CA Jayesh Gogri</a:t>
            </a:r>
          </a:p>
        </p:txBody>
      </p:sp>
    </p:spTree>
    <p:extLst>
      <p:ext uri="{BB962C8B-B14F-4D97-AF65-F5344CB8AC3E}">
        <p14:creationId xmlns:p14="http://schemas.microsoft.com/office/powerpoint/2010/main" val="2174125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6"/>
          <p:cNvSpPr>
            <a:spLocks noChangeArrowheads="1"/>
          </p:cNvSpPr>
          <p:nvPr/>
        </p:nvSpPr>
        <p:spPr bwMode="auto">
          <a:xfrm>
            <a:off x="565150" y="1089025"/>
            <a:ext cx="400685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3"/>
              </a:buBlip>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N" altLang="en-US" sz="2400" b="1" dirty="0">
                <a:solidFill>
                  <a:srgbClr val="FF3399"/>
                </a:solidFill>
              </a:rPr>
              <a:t>           </a:t>
            </a:r>
            <a:endParaRPr lang="en-IN" altLang="en-US" sz="1400" b="1" dirty="0">
              <a:solidFill>
                <a:srgbClr val="FF3399"/>
              </a:solidFill>
            </a:endParaRPr>
          </a:p>
          <a:p>
            <a:pPr eaLnBrk="1" hangingPunct="1">
              <a:spcBef>
                <a:spcPct val="0"/>
              </a:spcBef>
              <a:buFontTx/>
              <a:buNone/>
            </a:pPr>
            <a:endParaRPr lang="en-IN" altLang="en-US" sz="1400" b="1" u="sng" dirty="0">
              <a:solidFill>
                <a:srgbClr val="FF3399"/>
              </a:solidFill>
            </a:endParaRPr>
          </a:p>
          <a:p>
            <a:pPr eaLnBrk="1" hangingPunct="1">
              <a:spcBef>
                <a:spcPct val="0"/>
              </a:spcBef>
              <a:buFontTx/>
              <a:buNone/>
            </a:pPr>
            <a:endParaRPr lang="en-IN" altLang="en-US" sz="1800" b="1" u="sng" dirty="0">
              <a:solidFill>
                <a:srgbClr val="FF3399"/>
              </a:solidFill>
            </a:endParaRPr>
          </a:p>
          <a:p>
            <a:pPr eaLnBrk="1" hangingPunct="1">
              <a:spcBef>
                <a:spcPct val="0"/>
              </a:spcBef>
              <a:buFontTx/>
              <a:buNone/>
            </a:pPr>
            <a:r>
              <a:rPr lang="en-IN" altLang="en-US" sz="1400" dirty="0"/>
              <a:t>6</a:t>
            </a:r>
            <a:r>
              <a:rPr lang="en-IN" altLang="en-US" sz="1400" baseline="30000" dirty="0"/>
              <a:t>th</a:t>
            </a:r>
            <a:r>
              <a:rPr lang="en-IN" altLang="en-US" sz="1400" dirty="0"/>
              <a:t> Level, HDIL </a:t>
            </a:r>
            <a:r>
              <a:rPr lang="en-IN" altLang="en-US" sz="1400" dirty="0" err="1"/>
              <a:t>Kaledonia</a:t>
            </a:r>
            <a:r>
              <a:rPr lang="en-IN" altLang="en-US" sz="1400" dirty="0"/>
              <a:t>, Sahar Road,</a:t>
            </a:r>
          </a:p>
          <a:p>
            <a:pPr eaLnBrk="1" hangingPunct="1">
              <a:spcBef>
                <a:spcPct val="0"/>
              </a:spcBef>
              <a:buFontTx/>
              <a:buNone/>
            </a:pPr>
            <a:r>
              <a:rPr lang="en-IN" altLang="en-US" sz="1400" dirty="0"/>
              <a:t>Andheri (East), Mumbai-400 069.</a:t>
            </a:r>
          </a:p>
          <a:p>
            <a:pPr eaLnBrk="1" hangingPunct="1">
              <a:spcBef>
                <a:spcPct val="0"/>
              </a:spcBef>
              <a:buFontTx/>
              <a:buNone/>
            </a:pPr>
            <a:endParaRPr lang="en-IN" altLang="en-US" sz="1400" dirty="0"/>
          </a:p>
        </p:txBody>
      </p:sp>
      <p:pic>
        <p:nvPicPr>
          <p:cNvPr id="46086" name="Picture 14" descr="D:\6. Pan Drive-4 GB-ongoing\GSC\Seminars\New folder\Office Ic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884238"/>
            <a:ext cx="839788"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p:nvGrpSpPr>
        <p:grpSpPr>
          <a:xfrm>
            <a:off x="5035947" y="2782283"/>
            <a:ext cx="4158469" cy="815975"/>
            <a:chOff x="4374344" y="3953134"/>
            <a:chExt cx="4158469" cy="815975"/>
          </a:xfrm>
        </p:grpSpPr>
        <p:sp>
          <p:nvSpPr>
            <p:cNvPr id="46084" name="Rectangle 21"/>
            <p:cNvSpPr>
              <a:spLocks noChangeArrowheads="1"/>
            </p:cNvSpPr>
            <p:nvPr/>
          </p:nvSpPr>
          <p:spPr bwMode="auto">
            <a:xfrm>
              <a:off x="5292725" y="4057650"/>
              <a:ext cx="3240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3"/>
                </a:buBlip>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N" altLang="en-US" sz="1800" b="1" u="sng" dirty="0"/>
            </a:p>
          </p:txBody>
        </p:sp>
        <p:pic>
          <p:nvPicPr>
            <p:cNvPr id="46087" name="Picture 15" descr="D:\6. Pan Drive-4 GB-ongoing\GSC\Seminars\New folder\Mail Icon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74344" y="3953134"/>
              <a:ext cx="7715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7"/>
          <p:cNvGrpSpPr/>
          <p:nvPr/>
        </p:nvGrpSpPr>
        <p:grpSpPr>
          <a:xfrm>
            <a:off x="5005190" y="1496998"/>
            <a:ext cx="2930855" cy="600075"/>
            <a:chOff x="4140200" y="2797175"/>
            <a:chExt cx="2930855" cy="600075"/>
          </a:xfrm>
        </p:grpSpPr>
        <p:sp>
          <p:nvSpPr>
            <p:cNvPr id="46083" name="Rectangle 19"/>
            <p:cNvSpPr>
              <a:spLocks noChangeArrowheads="1"/>
            </p:cNvSpPr>
            <p:nvPr/>
          </p:nvSpPr>
          <p:spPr bwMode="auto">
            <a:xfrm>
              <a:off x="5393994" y="2797175"/>
              <a:ext cx="16770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dirty="0"/>
                <a:t>+91 22 4612 5600</a:t>
              </a:r>
            </a:p>
            <a:p>
              <a:pPr algn="ctr">
                <a:spcBef>
                  <a:spcPct val="0"/>
                </a:spcBef>
                <a:buNone/>
              </a:pPr>
              <a:r>
                <a:rPr lang="en-US" sz="1600" dirty="0"/>
                <a:t>+91 98210 12151</a:t>
              </a:r>
              <a:endParaRPr lang="en-US" altLang="en-US" sz="1600" dirty="0"/>
            </a:p>
          </p:txBody>
        </p:sp>
        <p:pic>
          <p:nvPicPr>
            <p:cNvPr id="46088" name="Picture 16" descr="D:\6. Pan Drive-4 GB-ongoing\GSC\Seminars\New folder\Telephone Ico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40200" y="2797175"/>
              <a:ext cx="8429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6"/>
          <p:cNvGrpSpPr/>
          <p:nvPr/>
        </p:nvGrpSpPr>
        <p:grpSpPr>
          <a:xfrm>
            <a:off x="449250" y="2660347"/>
            <a:ext cx="4122750" cy="960438"/>
            <a:chOff x="4136219" y="1408131"/>
            <a:chExt cx="4122750" cy="960438"/>
          </a:xfrm>
        </p:grpSpPr>
        <p:sp>
          <p:nvSpPr>
            <p:cNvPr id="46085" name="Rectangle 25"/>
            <p:cNvSpPr>
              <a:spLocks noChangeArrowheads="1"/>
            </p:cNvSpPr>
            <p:nvPr/>
          </p:nvSpPr>
          <p:spPr bwMode="auto">
            <a:xfrm>
              <a:off x="5107781" y="1703855"/>
              <a:ext cx="3151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3"/>
                </a:buBlip>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000" b="1" u="sng" dirty="0">
                  <a:hlinkClick r:id="rId7"/>
                </a:rPr>
                <a:t>www.gscintime.com</a:t>
              </a:r>
              <a:endParaRPr lang="en-US" altLang="en-US" sz="2000" b="1" u="sng" dirty="0"/>
            </a:p>
          </p:txBody>
        </p:sp>
        <p:pic>
          <p:nvPicPr>
            <p:cNvPr id="46089" name="Picture 2" descr="C:\Users\Payal Shah\Desktop\Website2.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6219" y="1408131"/>
              <a:ext cx="100965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a:extLst>
              <a:ext uri="{FF2B5EF4-FFF2-40B4-BE49-F238E27FC236}">
                <a16:creationId xmlns:a16="http://schemas.microsoft.com/office/drawing/2014/main" id="{6EC38B54-41A1-41CF-B2F3-AFA3AF349DFB}"/>
              </a:ext>
            </a:extLst>
          </p:cNvPr>
          <p:cNvSpPr>
            <a:spLocks noGrp="1"/>
          </p:cNvSpPr>
          <p:nvPr>
            <p:ph type="dt" sz="half" idx="2"/>
          </p:nvPr>
        </p:nvSpPr>
        <p:spPr/>
        <p:txBody>
          <a:bodyPr/>
          <a:lstStyle/>
          <a:p>
            <a:pPr>
              <a:defRPr/>
            </a:pPr>
            <a:r>
              <a:rPr lang="en-US"/>
              <a:t>23-11-2019</a:t>
            </a:r>
          </a:p>
        </p:txBody>
      </p:sp>
      <p:sp>
        <p:nvSpPr>
          <p:cNvPr id="3" name="Footer Placeholder 2">
            <a:extLst>
              <a:ext uri="{FF2B5EF4-FFF2-40B4-BE49-F238E27FC236}">
                <a16:creationId xmlns:a16="http://schemas.microsoft.com/office/drawing/2014/main" id="{BE2BE05B-4270-4418-BBBE-0D68B53C4AA4}"/>
              </a:ext>
            </a:extLst>
          </p:cNvPr>
          <p:cNvSpPr>
            <a:spLocks noGrp="1"/>
          </p:cNvSpPr>
          <p:nvPr>
            <p:ph type="ftr" sz="quarter" idx="3"/>
          </p:nvPr>
        </p:nvSpPr>
        <p:spPr/>
        <p:txBody>
          <a:bodyPr/>
          <a:lstStyle/>
          <a:p>
            <a:pPr>
              <a:defRPr/>
            </a:pPr>
            <a:r>
              <a:rPr lang="en-US"/>
              <a:t>CA Jayesh Gogri</a:t>
            </a:r>
          </a:p>
        </p:txBody>
      </p:sp>
      <p:sp>
        <p:nvSpPr>
          <p:cNvPr id="5" name="Slide Number Placeholder 4">
            <a:extLst>
              <a:ext uri="{FF2B5EF4-FFF2-40B4-BE49-F238E27FC236}">
                <a16:creationId xmlns:a16="http://schemas.microsoft.com/office/drawing/2014/main" id="{2D242FBD-1B5D-4431-A0D7-E9F818CDED0F}"/>
              </a:ext>
            </a:extLst>
          </p:cNvPr>
          <p:cNvSpPr>
            <a:spLocks noGrp="1"/>
          </p:cNvSpPr>
          <p:nvPr>
            <p:ph type="sldNum" sz="quarter" idx="4"/>
          </p:nvPr>
        </p:nvSpPr>
        <p:spPr/>
        <p:txBody>
          <a:bodyPr/>
          <a:lstStyle/>
          <a:p>
            <a:pPr>
              <a:defRPr/>
            </a:pPr>
            <a:fld id="{CCA0EA42-A065-448F-AD87-A7EF37C701CB}" type="slidenum">
              <a:rPr lang="en-US"/>
              <a:pPr>
                <a:defRPr/>
              </a:pPr>
              <a:t>39</a:t>
            </a:fld>
            <a:endParaRPr lang="en-US"/>
          </a:p>
        </p:txBody>
      </p:sp>
      <p:pic>
        <p:nvPicPr>
          <p:cNvPr id="46091" name="Picture 2" descr="C:\Ongoing\GSC\Old data &amp; Other on Comp\Administrative\Logo\GSC Logo Final\GSC with tag Line.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3575" y="1588"/>
            <a:ext cx="318135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5">
            <a:extLst>
              <a:ext uri="{FF2B5EF4-FFF2-40B4-BE49-F238E27FC236}">
                <a16:creationId xmlns:a16="http://schemas.microsoft.com/office/drawing/2014/main" id="{BE880AE6-4CE6-4AB9-B53D-DE91F9F90CA4}"/>
              </a:ext>
            </a:extLst>
          </p:cNvPr>
          <p:cNvGrpSpPr/>
          <p:nvPr/>
        </p:nvGrpSpPr>
        <p:grpSpPr>
          <a:xfrm>
            <a:off x="959644" y="4200181"/>
            <a:ext cx="6252618" cy="556384"/>
            <a:chOff x="110881" y="4521999"/>
            <a:chExt cx="6252618" cy="556384"/>
          </a:xfrm>
        </p:grpSpPr>
        <p:grpSp>
          <p:nvGrpSpPr>
            <p:cNvPr id="17" name="Group 16">
              <a:extLst>
                <a:ext uri="{FF2B5EF4-FFF2-40B4-BE49-F238E27FC236}">
                  <a16:creationId xmlns:a16="http://schemas.microsoft.com/office/drawing/2014/main" id="{DBE0144D-A147-406A-858D-E16A625E12A7}"/>
                </a:ext>
              </a:extLst>
            </p:cNvPr>
            <p:cNvGrpSpPr/>
            <p:nvPr/>
          </p:nvGrpSpPr>
          <p:grpSpPr>
            <a:xfrm>
              <a:off x="2492221" y="4521999"/>
              <a:ext cx="3871278" cy="556384"/>
              <a:chOff x="2483768" y="4533364"/>
              <a:chExt cx="3871278" cy="556384"/>
            </a:xfrm>
          </p:grpSpPr>
          <p:pic>
            <p:nvPicPr>
              <p:cNvPr id="19" name="Picture 18" descr="A picture containing aircraft, transport&#10;&#10;Description automatically generated">
                <a:hlinkClick r:id="rId10"/>
                <a:extLst>
                  <a:ext uri="{FF2B5EF4-FFF2-40B4-BE49-F238E27FC236}">
                    <a16:creationId xmlns:a16="http://schemas.microsoft.com/office/drawing/2014/main" id="{BA86D328-0B31-4911-BF00-F215BADE1BD7}"/>
                  </a:ext>
                </a:extLst>
              </p:cNvPr>
              <p:cNvPicPr/>
              <p:nvPr/>
            </p:nvPicPr>
            <p:blipFill>
              <a:blip r:embed="rId11" cstate="print">
                <a:extLst>
                  <a:ext uri="{28A0092B-C50C-407E-A947-70E740481C1C}">
                    <a14:useLocalDpi xmlns:a14="http://schemas.microsoft.com/office/drawing/2010/main" val="0"/>
                  </a:ext>
                </a:extLst>
              </a:blip>
              <a:stretch>
                <a:fillRect/>
              </a:stretch>
            </p:blipFill>
            <p:spPr>
              <a:xfrm>
                <a:off x="2483768" y="4533364"/>
                <a:ext cx="554355" cy="554355"/>
              </a:xfrm>
              <a:prstGeom prst="rect">
                <a:avLst/>
              </a:prstGeom>
            </p:spPr>
          </p:pic>
          <p:pic>
            <p:nvPicPr>
              <p:cNvPr id="20" name="Picture 19" descr="A close up of a sign&#10;&#10;Description automatically generated">
                <a:hlinkClick r:id="rId12"/>
                <a:extLst>
                  <a:ext uri="{FF2B5EF4-FFF2-40B4-BE49-F238E27FC236}">
                    <a16:creationId xmlns:a16="http://schemas.microsoft.com/office/drawing/2014/main" id="{723E4951-696D-4BE8-AE17-5B81AF3BF436}"/>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3106715" y="4567143"/>
                <a:ext cx="522605" cy="522605"/>
              </a:xfrm>
              <a:prstGeom prst="rect">
                <a:avLst/>
              </a:prstGeom>
            </p:spPr>
          </p:pic>
          <p:pic>
            <p:nvPicPr>
              <p:cNvPr id="21" name="Picture 20" descr="A drawing of a person&#10;&#10;Description automatically generated">
                <a:hlinkClick r:id="rId14"/>
                <a:extLst>
                  <a:ext uri="{FF2B5EF4-FFF2-40B4-BE49-F238E27FC236}">
                    <a16:creationId xmlns:a16="http://schemas.microsoft.com/office/drawing/2014/main" id="{7F679D6A-7ED9-4F5E-9AA1-7C275B79FBAE}"/>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3705510" y="4610640"/>
                <a:ext cx="621030" cy="435610"/>
              </a:xfrm>
              <a:prstGeom prst="rect">
                <a:avLst/>
              </a:prstGeom>
            </p:spPr>
          </p:pic>
          <p:pic>
            <p:nvPicPr>
              <p:cNvPr id="22" name="Picture 21" descr="A picture containing clipart&#10;&#10;Description automatically generated">
                <a:hlinkClick r:id="rId16"/>
                <a:extLst>
                  <a:ext uri="{FF2B5EF4-FFF2-40B4-BE49-F238E27FC236}">
                    <a16:creationId xmlns:a16="http://schemas.microsoft.com/office/drawing/2014/main" id="{8101980C-074C-43C4-898F-4C345DF777F8}"/>
                  </a:ext>
                </a:extLst>
              </p:cNvPr>
              <p:cNvPicPr/>
              <p:nvPr/>
            </p:nvPicPr>
            <p:blipFill rotWithShape="1">
              <a:blip r:embed="rId17" cstate="print">
                <a:extLst>
                  <a:ext uri="{28A0092B-C50C-407E-A947-70E740481C1C}">
                    <a14:useLocalDpi xmlns:a14="http://schemas.microsoft.com/office/drawing/2010/main" val="0"/>
                  </a:ext>
                </a:extLst>
              </a:blip>
              <a:srcRect l="17322" t="-1" r="17567" b="1871"/>
              <a:stretch/>
            </p:blipFill>
            <p:spPr bwMode="auto">
              <a:xfrm>
                <a:off x="4491748" y="4636096"/>
                <a:ext cx="549275" cy="408940"/>
              </a:xfrm>
              <a:prstGeom prst="rect">
                <a:avLst/>
              </a:prstGeom>
              <a:ln>
                <a:noFill/>
              </a:ln>
              <a:extLst>
                <a:ext uri="{53640926-AAD7-44D8-BBD7-CCE9431645EC}">
                  <a14:shadowObscured xmlns:a14="http://schemas.microsoft.com/office/drawing/2010/main"/>
                </a:ext>
              </a:extLst>
            </p:spPr>
          </p:pic>
          <p:pic>
            <p:nvPicPr>
              <p:cNvPr id="23" name="Picture 22">
                <a:hlinkClick r:id="rId18"/>
                <a:extLst>
                  <a:ext uri="{FF2B5EF4-FFF2-40B4-BE49-F238E27FC236}">
                    <a16:creationId xmlns:a16="http://schemas.microsoft.com/office/drawing/2014/main" id="{9B0ADF0A-F6A8-456A-82DB-600AE0E4939A}"/>
                  </a:ext>
                </a:extLst>
              </p:cNvPr>
              <p:cNvPicPr/>
              <p:nvPr/>
            </p:nvPicPr>
            <p:blipFill>
              <a:blip r:embed="rId19" cstate="print">
                <a:extLst>
                  <a:ext uri="{28A0092B-C50C-407E-A947-70E740481C1C}">
                    <a14:useLocalDpi xmlns:a14="http://schemas.microsoft.com/office/drawing/2010/main" val="0"/>
                  </a:ext>
                </a:extLst>
              </a:blip>
              <a:stretch>
                <a:fillRect/>
              </a:stretch>
            </p:blipFill>
            <p:spPr>
              <a:xfrm>
                <a:off x="5183972" y="4610640"/>
                <a:ext cx="548640" cy="410845"/>
              </a:xfrm>
              <a:prstGeom prst="rect">
                <a:avLst/>
              </a:prstGeom>
            </p:spPr>
          </p:pic>
          <p:pic>
            <p:nvPicPr>
              <p:cNvPr id="24" name="Picture 23" descr="A picture containing clipart&#10;&#10;Description automatically generated">
                <a:hlinkClick r:id="rId20"/>
                <a:extLst>
                  <a:ext uri="{FF2B5EF4-FFF2-40B4-BE49-F238E27FC236}">
                    <a16:creationId xmlns:a16="http://schemas.microsoft.com/office/drawing/2014/main" id="{85841328-8ED2-4AD2-A53B-F045A3632F14}"/>
                  </a:ext>
                </a:extLst>
              </p:cNvPr>
              <p:cNvPicPr/>
              <p:nvPr/>
            </p:nvPicPr>
            <p:blipFill>
              <a:blip r:embed="rId21" cstate="print">
                <a:extLst>
                  <a:ext uri="{28A0092B-C50C-407E-A947-70E740481C1C}">
                    <a14:useLocalDpi xmlns:a14="http://schemas.microsoft.com/office/drawing/2010/main" val="0"/>
                  </a:ext>
                </a:extLst>
              </a:blip>
              <a:stretch>
                <a:fillRect/>
              </a:stretch>
            </p:blipFill>
            <p:spPr>
              <a:xfrm>
                <a:off x="5761321" y="4585116"/>
                <a:ext cx="593725" cy="450850"/>
              </a:xfrm>
              <a:prstGeom prst="rect">
                <a:avLst/>
              </a:prstGeom>
            </p:spPr>
          </p:pic>
        </p:grpSp>
        <p:sp>
          <p:nvSpPr>
            <p:cNvPr id="18" name="Rectangle 17">
              <a:extLst>
                <a:ext uri="{FF2B5EF4-FFF2-40B4-BE49-F238E27FC236}">
                  <a16:creationId xmlns:a16="http://schemas.microsoft.com/office/drawing/2014/main" id="{EA718B28-8B74-43EB-9505-CB8E74FEECC4}"/>
                </a:ext>
              </a:extLst>
            </p:cNvPr>
            <p:cNvSpPr/>
            <p:nvPr/>
          </p:nvSpPr>
          <p:spPr>
            <a:xfrm>
              <a:off x="110881" y="4592914"/>
              <a:ext cx="2444515" cy="375552"/>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Mangal" panose="02040503050203030202" pitchFamily="18" charset="0"/>
                </a:rPr>
                <a:t>Follow us by clicking on:</a:t>
              </a:r>
              <a:endParaRPr lang="en-US" sz="1200" dirty="0">
                <a:effectLst/>
                <a:latin typeface="Calibri" panose="020F0502020204030204" pitchFamily="34" charset="0"/>
                <a:ea typeface="Calibri" panose="020F0502020204030204" pitchFamily="34" charset="0"/>
                <a:cs typeface="Mangal" panose="02040503050203030202" pitchFamily="18" charset="0"/>
              </a:endParaRPr>
            </a:p>
          </p:txBody>
        </p:sp>
      </p:grpSp>
      <p:sp>
        <p:nvSpPr>
          <p:cNvPr id="10" name="Rectangle 9"/>
          <p:cNvSpPr/>
          <p:nvPr/>
        </p:nvSpPr>
        <p:spPr>
          <a:xfrm>
            <a:off x="6248040" y="3065988"/>
            <a:ext cx="2143600" cy="369332"/>
          </a:xfrm>
          <a:prstGeom prst="rect">
            <a:avLst/>
          </a:prstGeom>
        </p:spPr>
        <p:txBody>
          <a:bodyPr wrap="none">
            <a:spAutoFit/>
          </a:bodyPr>
          <a:lstStyle/>
          <a:p>
            <a:r>
              <a:rPr lang="en-US" altLang="en-US" b="1" u="sng" dirty="0">
                <a:hlinkClick r:id="rId22"/>
              </a:rPr>
              <a:t>info@gscintime.com</a:t>
            </a:r>
            <a:endParaRPr lang="en-US" dirty="0"/>
          </a:p>
        </p:txBody>
      </p:sp>
    </p:spTree>
    <p:extLst>
      <p:ext uri="{BB962C8B-B14F-4D97-AF65-F5344CB8AC3E}">
        <p14:creationId xmlns:p14="http://schemas.microsoft.com/office/powerpoint/2010/main" val="14283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07C5F-2446-4563-B042-BDA5A6DF93C8}"/>
              </a:ext>
            </a:extLst>
          </p:cNvPr>
          <p:cNvSpPr>
            <a:spLocks noGrp="1"/>
          </p:cNvSpPr>
          <p:nvPr>
            <p:ph type="title"/>
          </p:nvPr>
        </p:nvSpPr>
        <p:spPr/>
        <p:txBody>
          <a:bodyPr>
            <a:normAutofit fontScale="90000"/>
          </a:bodyPr>
          <a:lstStyle/>
          <a:p>
            <a:r>
              <a:rPr lang="en-US" dirty="0"/>
              <a:t>Non filing</a:t>
            </a:r>
          </a:p>
        </p:txBody>
      </p:sp>
      <p:sp>
        <p:nvSpPr>
          <p:cNvPr id="3" name="Content Placeholder 2">
            <a:extLst>
              <a:ext uri="{FF2B5EF4-FFF2-40B4-BE49-F238E27FC236}">
                <a16:creationId xmlns:a16="http://schemas.microsoft.com/office/drawing/2014/main" id="{0E8F7714-59C6-48BA-9E51-7A35120BB9C6}"/>
              </a:ext>
            </a:extLst>
          </p:cNvPr>
          <p:cNvSpPr>
            <a:spLocks noGrp="1"/>
          </p:cNvSpPr>
          <p:nvPr>
            <p:ph idx="1"/>
          </p:nvPr>
        </p:nvSpPr>
        <p:spPr/>
        <p:txBody>
          <a:bodyPr>
            <a:normAutofit/>
          </a:bodyPr>
          <a:lstStyle/>
          <a:p>
            <a:pPr algn="just"/>
            <a:r>
              <a:rPr lang="en-IN" b="1" dirty="0"/>
              <a:t>M/s. Siddharth Enterprises 2019 (9) TMI 319 - GUJARAT HIGH COURT</a:t>
            </a:r>
            <a:endParaRPr lang="en-IN" dirty="0"/>
          </a:p>
          <a:p>
            <a:pPr lvl="1" algn="just"/>
            <a:r>
              <a:rPr lang="en-IN" i="1" dirty="0"/>
              <a:t>42. Article 300A provides that no person shall be deprived of property saved by authority of law. While right to the property is no longer a fundamental right but it is still a constitutional right. CENVAT credit earned under the erstwhile Central Excise Law is the property of the writ-applicants and it cannot be appropriated for merely failing to file a declaration in the absence of Law in this respect. It could have been appropriated by the government by providing for the same in the CGST Act but it cannot be taken away by virtue of merely framing Rules in this regard.</a:t>
            </a:r>
            <a:endParaRPr lang="en-US" i="1" dirty="0"/>
          </a:p>
        </p:txBody>
      </p:sp>
      <p:sp>
        <p:nvSpPr>
          <p:cNvPr id="4" name="Date Placeholder 3">
            <a:extLst>
              <a:ext uri="{FF2B5EF4-FFF2-40B4-BE49-F238E27FC236}">
                <a16:creationId xmlns:a16="http://schemas.microsoft.com/office/drawing/2014/main" id="{175E2789-75A9-4449-ACB8-E74012C697D3}"/>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60AC3155-547E-41F6-B7FE-3D3CE6903BDE}"/>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FA8DEF05-EFB4-4C1E-8842-DFCC2AAB4EFB}"/>
              </a:ext>
            </a:extLst>
          </p:cNvPr>
          <p:cNvSpPr>
            <a:spLocks noGrp="1"/>
          </p:cNvSpPr>
          <p:nvPr>
            <p:ph type="sldNum" sz="quarter" idx="4"/>
          </p:nvPr>
        </p:nvSpPr>
        <p:spPr/>
        <p:txBody>
          <a:bodyPr/>
          <a:lstStyle/>
          <a:p>
            <a:fld id="{0B5F3F15-D7DB-49A2-8749-620FF2427B8F}" type="slidenum">
              <a:rPr lang="en-US" smtClean="0"/>
              <a:pPr/>
              <a:t>4</a:t>
            </a:fld>
            <a:endParaRPr lang="en-US"/>
          </a:p>
        </p:txBody>
      </p:sp>
    </p:spTree>
    <p:extLst>
      <p:ext uri="{BB962C8B-B14F-4D97-AF65-F5344CB8AC3E}">
        <p14:creationId xmlns:p14="http://schemas.microsoft.com/office/powerpoint/2010/main" val="53128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F821-4F96-4D38-AEEA-84FF8C3B85AF}"/>
              </a:ext>
            </a:extLst>
          </p:cNvPr>
          <p:cNvSpPr>
            <a:spLocks noGrp="1"/>
          </p:cNvSpPr>
          <p:nvPr>
            <p:ph type="title"/>
          </p:nvPr>
        </p:nvSpPr>
        <p:spPr/>
        <p:txBody>
          <a:bodyPr>
            <a:normAutofit fontScale="90000"/>
          </a:bodyPr>
          <a:lstStyle/>
          <a:p>
            <a:r>
              <a:rPr lang="en-US" dirty="0"/>
              <a:t>Revision</a:t>
            </a:r>
            <a:endParaRPr lang="en-IN" dirty="0"/>
          </a:p>
        </p:txBody>
      </p:sp>
      <p:sp>
        <p:nvSpPr>
          <p:cNvPr id="3" name="Content Placeholder 2">
            <a:extLst>
              <a:ext uri="{FF2B5EF4-FFF2-40B4-BE49-F238E27FC236}">
                <a16:creationId xmlns:a16="http://schemas.microsoft.com/office/drawing/2014/main" id="{18D15EAA-F0AC-4296-83BC-A1773D3E640F}"/>
              </a:ext>
            </a:extLst>
          </p:cNvPr>
          <p:cNvSpPr>
            <a:spLocks noGrp="1"/>
          </p:cNvSpPr>
          <p:nvPr>
            <p:ph idx="1"/>
          </p:nvPr>
        </p:nvSpPr>
        <p:spPr/>
        <p:txBody>
          <a:bodyPr>
            <a:normAutofit/>
          </a:bodyPr>
          <a:lstStyle/>
          <a:p>
            <a:pPr lvl="1" algn="just"/>
            <a:r>
              <a:rPr lang="en-IN" b="1" dirty="0"/>
              <a:t>Yokogawa India Ltd 2019 (25) G.S.T.L. 493 (Kar.)</a:t>
            </a:r>
          </a:p>
          <a:p>
            <a:pPr lvl="2" algn="just"/>
            <a:r>
              <a:rPr lang="en-IN" i="1" dirty="0"/>
              <a:t>18. For the foregoing reasons, the request of the petitioner to revise the Form GST TRAN-1 for the first time cannot be denied on technicalities. The avowed object and purpose of the transitional arrangements has to be achieved. In the new tax regime, such glitches not being uncommon, a pragmatic approach would sub-serve the ends of justice.</a:t>
            </a:r>
          </a:p>
          <a:p>
            <a:pPr lvl="1" algn="just"/>
            <a:r>
              <a:rPr lang="en-IN" b="1" dirty="0"/>
              <a:t>M/S. </a:t>
            </a:r>
            <a:r>
              <a:rPr lang="en-IN" b="1" dirty="0" err="1"/>
              <a:t>Paharpur</a:t>
            </a:r>
            <a:r>
              <a:rPr lang="en-IN" b="1" dirty="0"/>
              <a:t> Cooling Towers LTD 2019 (12) TMI 462 - Kolkata High Court</a:t>
            </a:r>
          </a:p>
          <a:p>
            <a:pPr marL="457200" lvl="1" indent="0" algn="just">
              <a:buNone/>
            </a:pPr>
            <a:endParaRPr lang="en-IN" i="1" dirty="0"/>
          </a:p>
        </p:txBody>
      </p:sp>
      <p:sp>
        <p:nvSpPr>
          <p:cNvPr id="4" name="Date Placeholder 3">
            <a:extLst>
              <a:ext uri="{FF2B5EF4-FFF2-40B4-BE49-F238E27FC236}">
                <a16:creationId xmlns:a16="http://schemas.microsoft.com/office/drawing/2014/main" id="{47A1B874-1148-44BE-BBEB-21632D7ED671}"/>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0BE72F43-129F-4704-A1C0-2D133583800C}"/>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43C3F1D1-92C9-4005-B684-B59671394F4D}"/>
              </a:ext>
            </a:extLst>
          </p:cNvPr>
          <p:cNvSpPr>
            <a:spLocks noGrp="1"/>
          </p:cNvSpPr>
          <p:nvPr>
            <p:ph type="sldNum" sz="quarter" idx="4"/>
          </p:nvPr>
        </p:nvSpPr>
        <p:spPr/>
        <p:txBody>
          <a:bodyPr/>
          <a:lstStyle/>
          <a:p>
            <a:fld id="{0B5F3F15-D7DB-49A2-8749-620FF2427B8F}" type="slidenum">
              <a:rPr lang="en-US" smtClean="0"/>
              <a:pPr/>
              <a:t>5</a:t>
            </a:fld>
            <a:endParaRPr lang="en-US"/>
          </a:p>
        </p:txBody>
      </p:sp>
    </p:spTree>
    <p:extLst>
      <p:ext uri="{BB962C8B-B14F-4D97-AF65-F5344CB8AC3E}">
        <p14:creationId xmlns:p14="http://schemas.microsoft.com/office/powerpoint/2010/main" val="1489086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C23937-357F-4351-A7B0-FACA0DF1F7D8}"/>
              </a:ext>
            </a:extLst>
          </p:cNvPr>
          <p:cNvSpPr>
            <a:spLocks noGrp="1"/>
          </p:cNvSpPr>
          <p:nvPr>
            <p:ph type="title"/>
          </p:nvPr>
        </p:nvSpPr>
        <p:spPr/>
        <p:txBody>
          <a:bodyPr>
            <a:normAutofit fontScale="90000"/>
          </a:bodyPr>
          <a:lstStyle/>
          <a:p>
            <a:r>
              <a:rPr lang="en-US" dirty="0"/>
              <a:t>ITC of 2017-18 and 2018-19 missed out in GSTR 3B</a:t>
            </a:r>
          </a:p>
        </p:txBody>
      </p:sp>
      <p:sp>
        <p:nvSpPr>
          <p:cNvPr id="8" name="Text Placeholder 7">
            <a:extLst>
              <a:ext uri="{FF2B5EF4-FFF2-40B4-BE49-F238E27FC236}">
                <a16:creationId xmlns:a16="http://schemas.microsoft.com/office/drawing/2014/main" id="{AAEDF0B1-036A-4E9B-BE8A-BFC74F0006E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2DD5878-79F5-43D8-98D1-0C0907422A64}"/>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D38F626C-CB44-4142-A79F-17B829A67096}"/>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0743B887-FFF2-428F-8CC7-AEF1E7AC1584}"/>
              </a:ext>
            </a:extLst>
          </p:cNvPr>
          <p:cNvSpPr>
            <a:spLocks noGrp="1"/>
          </p:cNvSpPr>
          <p:nvPr>
            <p:ph type="sldNum" sz="quarter" idx="4"/>
          </p:nvPr>
        </p:nvSpPr>
        <p:spPr/>
        <p:txBody>
          <a:bodyPr/>
          <a:lstStyle/>
          <a:p>
            <a:fld id="{0B5F3F15-D7DB-49A2-8749-620FF2427B8F}" type="slidenum">
              <a:rPr lang="en-US" smtClean="0"/>
              <a:pPr/>
              <a:t>6</a:t>
            </a:fld>
            <a:endParaRPr lang="en-US"/>
          </a:p>
        </p:txBody>
      </p:sp>
    </p:spTree>
    <p:extLst>
      <p:ext uri="{BB962C8B-B14F-4D97-AF65-F5344CB8AC3E}">
        <p14:creationId xmlns:p14="http://schemas.microsoft.com/office/powerpoint/2010/main" val="4014358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11A9F-4714-43D3-822C-581A8C33E99A}"/>
              </a:ext>
            </a:extLst>
          </p:cNvPr>
          <p:cNvSpPr>
            <a:spLocks noGrp="1"/>
          </p:cNvSpPr>
          <p:nvPr>
            <p:ph type="title"/>
          </p:nvPr>
        </p:nvSpPr>
        <p:spPr/>
        <p:txBody>
          <a:bodyPr>
            <a:normAutofit fontScale="90000"/>
          </a:bodyPr>
          <a:lstStyle/>
          <a:p>
            <a:r>
              <a:rPr lang="en-US" dirty="0"/>
              <a:t>ITC AFTER DUE DATE OF GSTR 3B OR FILING ANNUAL RETURN…</a:t>
            </a:r>
            <a:endParaRPr lang="en-IN" dirty="0"/>
          </a:p>
        </p:txBody>
      </p:sp>
      <p:sp>
        <p:nvSpPr>
          <p:cNvPr id="3" name="Content Placeholder 2">
            <a:extLst>
              <a:ext uri="{FF2B5EF4-FFF2-40B4-BE49-F238E27FC236}">
                <a16:creationId xmlns:a16="http://schemas.microsoft.com/office/drawing/2014/main" id="{6A168A47-3B50-4190-8EE0-DF53FF13F395}"/>
              </a:ext>
            </a:extLst>
          </p:cNvPr>
          <p:cNvSpPr>
            <a:spLocks noGrp="1"/>
          </p:cNvSpPr>
          <p:nvPr>
            <p:ph idx="1"/>
          </p:nvPr>
        </p:nvSpPr>
        <p:spPr/>
        <p:txBody>
          <a:bodyPr>
            <a:normAutofit fontScale="70000" lnSpcReduction="20000"/>
          </a:bodyPr>
          <a:lstStyle/>
          <a:p>
            <a:r>
              <a:rPr lang="en-US" dirty="0"/>
              <a:t>Can one avail ITC pertaining to F.Y. 2017-18 while filing return for the month of December’19?</a:t>
            </a:r>
          </a:p>
          <a:p>
            <a:endParaRPr lang="en-US" dirty="0"/>
          </a:p>
          <a:p>
            <a:r>
              <a:rPr lang="en-US" dirty="0"/>
              <a:t>Time limit for availing ITC as per section 16(4):</a:t>
            </a:r>
          </a:p>
          <a:p>
            <a:pPr lvl="1" algn="just"/>
            <a:endParaRPr lang="en-IN" i="1" dirty="0"/>
          </a:p>
          <a:p>
            <a:pPr lvl="1" algn="just"/>
            <a:r>
              <a:rPr lang="en-IN" i="1" dirty="0"/>
              <a:t>“(4) A registered person shall not be entitled to take input tax credit in respect of any invoice or debit note for supply of goods or services or both </a:t>
            </a:r>
            <a:r>
              <a:rPr lang="en-IN" i="1" u="sng" dirty="0"/>
              <a:t>after the due date of furnishing of the return under section 39 for the month of September following the end of financial year to which such invoice or invoice relating to such debit note pertains or furnishing of the relevant annual return, whichever is earlier.</a:t>
            </a:r>
          </a:p>
          <a:p>
            <a:pPr marL="457200" lvl="1" indent="0" algn="just">
              <a:buNone/>
            </a:pPr>
            <a:endParaRPr lang="en-IN" i="1" dirty="0"/>
          </a:p>
          <a:p>
            <a:pPr lvl="1" algn="just"/>
            <a:r>
              <a:rPr lang="en-IN" i="1" dirty="0"/>
              <a:t>Provided that the registered person shall be entitled to take input tax credit after the due date of furnishing of the return under section 39 for the month of September, 2018 till the due date of furnishing of the return under the said section for the month of March, 2019 in respect of any invoice or invoice relating to such debit note for supply of goods or services or both made during the financial year 2017-18, the details of which have been uploaded by the supplier under sub-section (1) of section 37 till the due date for furnishing the details under sub-section (1) of said section for the month of March, 2019”</a:t>
            </a:r>
          </a:p>
          <a:p>
            <a:endParaRPr lang="en-IN" dirty="0"/>
          </a:p>
          <a:p>
            <a:pPr lvl="1" algn="just"/>
            <a:endParaRPr lang="en-IN" i="1" dirty="0"/>
          </a:p>
          <a:p>
            <a:pPr algn="just"/>
            <a:endParaRPr lang="en-IN" i="1" dirty="0"/>
          </a:p>
        </p:txBody>
      </p:sp>
      <p:sp>
        <p:nvSpPr>
          <p:cNvPr id="4" name="Date Placeholder 3">
            <a:extLst>
              <a:ext uri="{FF2B5EF4-FFF2-40B4-BE49-F238E27FC236}">
                <a16:creationId xmlns:a16="http://schemas.microsoft.com/office/drawing/2014/main" id="{E2F42A65-56F9-4B41-AC9E-1B99BCDA9A67}"/>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00010CD3-40FD-4B17-AE15-5B36E40BD8F0}"/>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EB62E70C-89E3-4751-91F3-966EFA192182}"/>
              </a:ext>
            </a:extLst>
          </p:cNvPr>
          <p:cNvSpPr>
            <a:spLocks noGrp="1"/>
          </p:cNvSpPr>
          <p:nvPr>
            <p:ph type="sldNum" sz="quarter" idx="4"/>
          </p:nvPr>
        </p:nvSpPr>
        <p:spPr/>
        <p:txBody>
          <a:bodyPr/>
          <a:lstStyle/>
          <a:p>
            <a:fld id="{0B5F3F15-D7DB-49A2-8749-620FF2427B8F}" type="slidenum">
              <a:rPr lang="en-US" smtClean="0"/>
              <a:pPr/>
              <a:t>7</a:t>
            </a:fld>
            <a:endParaRPr lang="en-US"/>
          </a:p>
        </p:txBody>
      </p:sp>
    </p:spTree>
    <p:extLst>
      <p:ext uri="{BB962C8B-B14F-4D97-AF65-F5344CB8AC3E}">
        <p14:creationId xmlns:p14="http://schemas.microsoft.com/office/powerpoint/2010/main" val="215164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5447-C4A2-4D45-99F9-D9874CBFD316}"/>
              </a:ext>
            </a:extLst>
          </p:cNvPr>
          <p:cNvSpPr>
            <a:spLocks noGrp="1"/>
          </p:cNvSpPr>
          <p:nvPr>
            <p:ph type="title"/>
          </p:nvPr>
        </p:nvSpPr>
        <p:spPr/>
        <p:txBody>
          <a:bodyPr>
            <a:normAutofit fontScale="90000"/>
          </a:bodyPr>
          <a:lstStyle/>
          <a:p>
            <a:r>
              <a:rPr lang="en-US" dirty="0"/>
              <a:t>IS GSTR 3B A RETURN?</a:t>
            </a:r>
            <a:endParaRPr lang="en-IN" dirty="0"/>
          </a:p>
        </p:txBody>
      </p:sp>
      <p:sp>
        <p:nvSpPr>
          <p:cNvPr id="3" name="Content Placeholder 2">
            <a:extLst>
              <a:ext uri="{FF2B5EF4-FFF2-40B4-BE49-F238E27FC236}">
                <a16:creationId xmlns:a16="http://schemas.microsoft.com/office/drawing/2014/main" id="{AEC127A5-4786-45E3-8449-FF6E0A18F38B}"/>
              </a:ext>
            </a:extLst>
          </p:cNvPr>
          <p:cNvSpPr>
            <a:spLocks noGrp="1"/>
          </p:cNvSpPr>
          <p:nvPr>
            <p:ph idx="1"/>
          </p:nvPr>
        </p:nvSpPr>
        <p:spPr>
          <a:xfrm>
            <a:off x="457200" y="952500"/>
            <a:ext cx="8229600" cy="4191000"/>
          </a:xfrm>
        </p:spPr>
        <p:txBody>
          <a:bodyPr>
            <a:normAutofit fontScale="85000" lnSpcReduction="10000"/>
          </a:bodyPr>
          <a:lstStyle/>
          <a:p>
            <a:pPr marL="457200" lvl="1" indent="0" algn="just">
              <a:buNone/>
              <a:defRPr/>
            </a:pPr>
            <a:r>
              <a:rPr lang="en-US" sz="2200" b="1" dirty="0"/>
              <a:t>Whether GSTR 3B is a return under section 39?</a:t>
            </a:r>
            <a:endParaRPr lang="en-IN" sz="2200" b="1" dirty="0"/>
          </a:p>
          <a:p>
            <a:pPr marL="457200" lvl="1" indent="0" algn="just">
              <a:buNone/>
              <a:defRPr/>
            </a:pPr>
            <a:endParaRPr lang="en-IN" sz="1900" dirty="0"/>
          </a:p>
          <a:p>
            <a:pPr marL="457200" lvl="1" indent="0" algn="just">
              <a:buNone/>
              <a:defRPr/>
            </a:pPr>
            <a:r>
              <a:rPr lang="en-IN" sz="1900" dirty="0"/>
              <a:t>As per Rule 61(5) of CGST Rules, 2017:</a:t>
            </a:r>
          </a:p>
          <a:p>
            <a:pPr marL="457200" lvl="1" indent="0" algn="just">
              <a:buNone/>
              <a:defRPr/>
            </a:pPr>
            <a:endParaRPr lang="en-IN" sz="1700" b="1" i="1" dirty="0"/>
          </a:p>
          <a:p>
            <a:pPr marL="457200" lvl="1" indent="0" algn="just">
              <a:buNone/>
              <a:defRPr/>
            </a:pPr>
            <a:r>
              <a:rPr lang="en-IN" sz="1700" b="1" i="1" dirty="0"/>
              <a:t>1</a:t>
            </a:r>
            <a:r>
              <a:rPr lang="en-IN" sz="1700" b="1" i="1" baseline="30000" dirty="0"/>
              <a:t>st</a:t>
            </a:r>
            <a:r>
              <a:rPr lang="en-IN" sz="1700" b="1" i="1" dirty="0"/>
              <a:t> substitution: </a:t>
            </a:r>
          </a:p>
          <a:p>
            <a:pPr marL="457200" lvl="1" indent="0" algn="just">
              <a:buNone/>
              <a:defRPr/>
            </a:pPr>
            <a:r>
              <a:rPr lang="en-IN" sz="1900" i="1" dirty="0"/>
              <a:t>“(5) Where the time limit for furnishing of details in FORM GSTR-1 under section 37 and in FORM GSTR-2 under section 38 has been extended and the circumstances so warrant, </a:t>
            </a:r>
            <a:r>
              <a:rPr lang="en-IN" sz="1900" i="1" u="sng" dirty="0"/>
              <a:t>return in FORM GSTR-3B, in lieu of FORM GSTR-3</a:t>
            </a:r>
            <a:r>
              <a:rPr lang="en-IN" sz="1900" i="1" dirty="0"/>
              <a:t>, may be furnished in such manner and subject to such conditions as may be notified by the Commissioner</a:t>
            </a:r>
          </a:p>
          <a:p>
            <a:pPr lvl="1" algn="just">
              <a:defRPr/>
            </a:pPr>
            <a:endParaRPr lang="en-IN" sz="1900" i="1" dirty="0"/>
          </a:p>
          <a:p>
            <a:pPr marL="457200" lvl="1" indent="0" algn="just">
              <a:buNone/>
              <a:defRPr/>
            </a:pPr>
            <a:r>
              <a:rPr lang="en-IN" sz="1700" b="1" i="1" dirty="0"/>
              <a:t>2</a:t>
            </a:r>
            <a:r>
              <a:rPr lang="en-IN" sz="1700" b="1" i="1" baseline="30000" dirty="0"/>
              <a:t>nd</a:t>
            </a:r>
            <a:r>
              <a:rPr lang="en-IN" sz="1700" b="1" i="1" dirty="0"/>
              <a:t> substitution: </a:t>
            </a:r>
            <a:r>
              <a:rPr lang="en-IN" sz="1700" b="1" i="1" dirty="0">
                <a:solidFill>
                  <a:srgbClr val="FE3399"/>
                </a:solidFill>
              </a:rPr>
              <a:t>REMOVAL OF WORDS “IN LIEU OF FORM GSTR-3”</a:t>
            </a:r>
          </a:p>
          <a:p>
            <a:pPr marL="457200" lvl="1" indent="0" algn="just">
              <a:buNone/>
              <a:defRPr/>
            </a:pPr>
            <a:r>
              <a:rPr lang="en-IN" sz="1900" i="1" dirty="0"/>
              <a:t>“(5) Where the time limit for furnishing of details in FORM GSTR-1 under section 37 and in FORM GSTR-2 under section 38 has been extended and the circumstances so warrant, the Commissioner may, by notification, specify that return shall be furnished in FORM GSTR-3B electronically through the common portal, either directly or through a Facilitation Centre notified by the Commissioner.”</a:t>
            </a:r>
          </a:p>
          <a:p>
            <a:pPr marL="457200" lvl="1" indent="0" algn="just">
              <a:buNone/>
              <a:defRPr/>
            </a:pPr>
            <a:endParaRPr lang="en-IN" sz="1200" i="1" dirty="0"/>
          </a:p>
        </p:txBody>
      </p:sp>
      <p:sp>
        <p:nvSpPr>
          <p:cNvPr id="4" name="Date Placeholder 3">
            <a:extLst>
              <a:ext uri="{FF2B5EF4-FFF2-40B4-BE49-F238E27FC236}">
                <a16:creationId xmlns:a16="http://schemas.microsoft.com/office/drawing/2014/main" id="{5A60740E-49DD-425F-BB89-FE7ABE896F28}"/>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40C59265-D05E-4952-9BA8-491942DAD949}"/>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65C6ADBE-09BB-43A2-BF79-BB698EA6E465}"/>
              </a:ext>
            </a:extLst>
          </p:cNvPr>
          <p:cNvSpPr>
            <a:spLocks noGrp="1"/>
          </p:cNvSpPr>
          <p:nvPr>
            <p:ph type="sldNum" sz="quarter" idx="4"/>
          </p:nvPr>
        </p:nvSpPr>
        <p:spPr/>
        <p:txBody>
          <a:bodyPr/>
          <a:lstStyle/>
          <a:p>
            <a:fld id="{0B5F3F15-D7DB-49A2-8749-620FF2427B8F}" type="slidenum">
              <a:rPr lang="en-US" smtClean="0"/>
              <a:pPr/>
              <a:t>8</a:t>
            </a:fld>
            <a:endParaRPr lang="en-US"/>
          </a:p>
        </p:txBody>
      </p:sp>
    </p:spTree>
    <p:extLst>
      <p:ext uri="{BB962C8B-B14F-4D97-AF65-F5344CB8AC3E}">
        <p14:creationId xmlns:p14="http://schemas.microsoft.com/office/powerpoint/2010/main" val="3881589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5447-C4A2-4D45-99F9-D9874CBFD316}"/>
              </a:ext>
            </a:extLst>
          </p:cNvPr>
          <p:cNvSpPr>
            <a:spLocks noGrp="1"/>
          </p:cNvSpPr>
          <p:nvPr>
            <p:ph type="title"/>
          </p:nvPr>
        </p:nvSpPr>
        <p:spPr/>
        <p:txBody>
          <a:bodyPr>
            <a:normAutofit fontScale="90000"/>
          </a:bodyPr>
          <a:lstStyle/>
          <a:p>
            <a:r>
              <a:rPr lang="en-US" dirty="0"/>
              <a:t>AAP &amp; CO VS. RETROSPECTIVE AMENDMENT</a:t>
            </a:r>
            <a:endParaRPr lang="en-IN" dirty="0"/>
          </a:p>
        </p:txBody>
      </p:sp>
      <p:sp>
        <p:nvSpPr>
          <p:cNvPr id="3" name="Content Placeholder 2">
            <a:extLst>
              <a:ext uri="{FF2B5EF4-FFF2-40B4-BE49-F238E27FC236}">
                <a16:creationId xmlns:a16="http://schemas.microsoft.com/office/drawing/2014/main" id="{AEC127A5-4786-45E3-8449-FF6E0A18F38B}"/>
              </a:ext>
            </a:extLst>
          </p:cNvPr>
          <p:cNvSpPr>
            <a:spLocks noGrp="1"/>
          </p:cNvSpPr>
          <p:nvPr>
            <p:ph idx="1"/>
          </p:nvPr>
        </p:nvSpPr>
        <p:spPr/>
        <p:txBody>
          <a:bodyPr>
            <a:normAutofit fontScale="77500" lnSpcReduction="20000"/>
          </a:bodyPr>
          <a:lstStyle/>
          <a:p>
            <a:pPr algn="just"/>
            <a:r>
              <a:rPr lang="en-IN" b="1" i="1" dirty="0"/>
              <a:t>Hon’ble Gujarat High Court in the case of AAP &amp; Company Chartered Accountants V/s Union of India</a:t>
            </a:r>
            <a:r>
              <a:rPr lang="en-IN" dirty="0"/>
              <a:t> observed that</a:t>
            </a:r>
          </a:p>
          <a:p>
            <a:pPr lvl="1" algn="just"/>
            <a:r>
              <a:rPr lang="en-IN" i="1" dirty="0"/>
              <a:t>“form GSTR-3 was supposed to be filed as a return. However, considering technical glitches in the GSTN portal it was decided to keep filing of GSTR-2 and GSTR-3 in abeyance. In order to ease the burden, it was decided to allow filing of a shorter return in Form GSTR-3B for initial period. The Court finally held that GSTR 3B was not introduced as a return in lieu of GSTR-3, therefore,  GSTR 3B can not be termed as a return.”</a:t>
            </a:r>
          </a:p>
          <a:p>
            <a:pPr marL="457200" lvl="1" indent="0" algn="ctr">
              <a:buNone/>
            </a:pPr>
            <a:endParaRPr lang="en-IN" i="1" dirty="0"/>
          </a:p>
          <a:p>
            <a:pPr algn="just"/>
            <a:r>
              <a:rPr lang="en-IN" sz="2500" b="1" i="1" dirty="0"/>
              <a:t>Retrospective amendment in Rule 61</a:t>
            </a:r>
            <a:r>
              <a:rPr lang="en-IN" sz="2400" b="1" i="1" dirty="0">
                <a:solidFill>
                  <a:srgbClr val="FE3399"/>
                </a:solidFill>
              </a:rPr>
              <a:t> W.E.F. 01.07.2017</a:t>
            </a:r>
          </a:p>
          <a:p>
            <a:pPr marL="457200" lvl="1" indent="0" algn="just">
              <a:buNone/>
              <a:defRPr/>
            </a:pPr>
            <a:r>
              <a:rPr lang="en-IN" i="1" dirty="0"/>
              <a:t>“(5) Where the time limit for furnishing of details in FORM GSTR-1 under section 37 or in FORM GSTR-2 under section 38 has been extended, the return specified in sub-section (1) of section 39 shall, in such manner and subject to such conditions as the Commissioner may, by notification, specify, be furnished in FORM GSTR-3B electronically through the common portal, either directly or through a Facilitation Centre notified by the Commissioner:</a:t>
            </a:r>
          </a:p>
          <a:p>
            <a:pPr marL="457200" lvl="1" indent="0" algn="just">
              <a:buNone/>
              <a:defRPr/>
            </a:pPr>
            <a:r>
              <a:rPr lang="en-IN" i="1" dirty="0"/>
              <a:t>Provided that where a return in FORM GSTR-3B is required to be furnished by a person referred to in sub-rule (1) then such person shall not be required to furnish the return in FORM GSTR-3.</a:t>
            </a:r>
          </a:p>
          <a:p>
            <a:pPr lvl="1" algn="just"/>
            <a:endParaRPr lang="en-IN" i="1" dirty="0"/>
          </a:p>
        </p:txBody>
      </p:sp>
      <p:sp>
        <p:nvSpPr>
          <p:cNvPr id="4" name="Date Placeholder 3">
            <a:extLst>
              <a:ext uri="{FF2B5EF4-FFF2-40B4-BE49-F238E27FC236}">
                <a16:creationId xmlns:a16="http://schemas.microsoft.com/office/drawing/2014/main" id="{5A60740E-49DD-425F-BB89-FE7ABE896F28}"/>
              </a:ext>
            </a:extLst>
          </p:cNvPr>
          <p:cNvSpPr>
            <a:spLocks noGrp="1"/>
          </p:cNvSpPr>
          <p:nvPr>
            <p:ph type="dt" sz="half" idx="2"/>
          </p:nvPr>
        </p:nvSpPr>
        <p:spPr/>
        <p:txBody>
          <a:bodyPr/>
          <a:lstStyle/>
          <a:p>
            <a:r>
              <a:rPr lang="en-US"/>
              <a:t>23-11-2019</a:t>
            </a:r>
            <a:endParaRPr lang="en-US" dirty="0"/>
          </a:p>
        </p:txBody>
      </p:sp>
      <p:sp>
        <p:nvSpPr>
          <p:cNvPr id="5" name="Footer Placeholder 4">
            <a:extLst>
              <a:ext uri="{FF2B5EF4-FFF2-40B4-BE49-F238E27FC236}">
                <a16:creationId xmlns:a16="http://schemas.microsoft.com/office/drawing/2014/main" id="{40C59265-D05E-4952-9BA8-491942DAD949}"/>
              </a:ext>
            </a:extLst>
          </p:cNvPr>
          <p:cNvSpPr>
            <a:spLocks noGrp="1"/>
          </p:cNvSpPr>
          <p:nvPr>
            <p:ph type="ftr" sz="quarter" idx="3"/>
          </p:nvPr>
        </p:nvSpPr>
        <p:spPr/>
        <p:txBody>
          <a:bodyPr/>
          <a:lstStyle/>
          <a:p>
            <a:r>
              <a:rPr lang="en-US"/>
              <a:t>CA Jayesh Gogri</a:t>
            </a:r>
            <a:endParaRPr lang="en-US" dirty="0"/>
          </a:p>
        </p:txBody>
      </p:sp>
      <p:sp>
        <p:nvSpPr>
          <p:cNvPr id="6" name="Slide Number Placeholder 5">
            <a:extLst>
              <a:ext uri="{FF2B5EF4-FFF2-40B4-BE49-F238E27FC236}">
                <a16:creationId xmlns:a16="http://schemas.microsoft.com/office/drawing/2014/main" id="{65C6ADBE-09BB-43A2-BF79-BB698EA6E465}"/>
              </a:ext>
            </a:extLst>
          </p:cNvPr>
          <p:cNvSpPr>
            <a:spLocks noGrp="1"/>
          </p:cNvSpPr>
          <p:nvPr>
            <p:ph type="sldNum" sz="quarter" idx="4"/>
          </p:nvPr>
        </p:nvSpPr>
        <p:spPr/>
        <p:txBody>
          <a:bodyPr/>
          <a:lstStyle/>
          <a:p>
            <a:fld id="{0B5F3F15-D7DB-49A2-8749-620FF2427B8F}" type="slidenum">
              <a:rPr lang="en-US" smtClean="0"/>
              <a:pPr/>
              <a:t>9</a:t>
            </a:fld>
            <a:endParaRPr lang="en-US"/>
          </a:p>
        </p:txBody>
      </p:sp>
    </p:spTree>
    <p:extLst>
      <p:ext uri="{BB962C8B-B14F-4D97-AF65-F5344CB8AC3E}">
        <p14:creationId xmlns:p14="http://schemas.microsoft.com/office/powerpoint/2010/main" val="4231767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18282</TotalTime>
  <Words>4667</Words>
  <Application>Microsoft Office PowerPoint</Application>
  <PresentationFormat>On-screen Show (16:10)</PresentationFormat>
  <Paragraphs>324</Paragraphs>
  <Slides>39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ISSUES IN INPUT TAX CREDIT</vt:lpstr>
      <vt:lpstr>Transitional Credit</vt:lpstr>
      <vt:lpstr>Non filing</vt:lpstr>
      <vt:lpstr>Non filing</vt:lpstr>
      <vt:lpstr>Revision</vt:lpstr>
      <vt:lpstr>ITC of 2017-18 and 2018-19 missed out in GSTR 3B</vt:lpstr>
      <vt:lpstr>ITC AFTER DUE DATE OF GSTR 3B OR FILING ANNUAL RETURN…</vt:lpstr>
      <vt:lpstr>IS GSTR 3B A RETURN?</vt:lpstr>
      <vt:lpstr>AAP &amp; CO VS. RETROSPECTIVE AMENDMENT</vt:lpstr>
      <vt:lpstr>Retrospective amendment to Rule Valid?</vt:lpstr>
      <vt:lpstr>Retrospective amendment valid?</vt:lpstr>
      <vt:lpstr>Retrospective amendment</vt:lpstr>
      <vt:lpstr>Substantial right</vt:lpstr>
      <vt:lpstr>GSTR-2A VS GSTR-3B</vt:lpstr>
      <vt:lpstr>POWER TO RESTRICT ITC – SECTION 43A…</vt:lpstr>
      <vt:lpstr>Is GSTR 2A the final document on ITC?</vt:lpstr>
      <vt:lpstr>...WHETHER ITC IS AVAILABLE ONLY IF SUPPLIER HAS SHOWN IN RETURN?...</vt:lpstr>
      <vt:lpstr>…WHETHER ITC IS AVAILABLE ONLY IF SUPPLIER HAS DEPOSITED?</vt:lpstr>
      <vt:lpstr>…POWER TO RESTRICT ITC…</vt:lpstr>
      <vt:lpstr>ITC in cases of mismatch in Invoices and e Way bill</vt:lpstr>
      <vt:lpstr>CASE STUDY – MISMATCH IN INVOICE &amp; EWB…</vt:lpstr>
      <vt:lpstr>Reasons of mismatch</vt:lpstr>
      <vt:lpstr>…CASE STUDY – MISMATCH IN INVOICE &amp; EWB…</vt:lpstr>
      <vt:lpstr>…CASE STUDY – MISMATCH IN INVOICE &amp; EWB …</vt:lpstr>
      <vt:lpstr>…CASE STUDY – MISMATCH IN INVOICE &amp; EWB</vt:lpstr>
      <vt:lpstr>Issue on Fake invoices</vt:lpstr>
      <vt:lpstr>FAKE INVOICE – RELIEF?</vt:lpstr>
      <vt:lpstr>Other issues</vt:lpstr>
      <vt:lpstr>ITC ON CONSTRUCTION OF IMMOVABLE PROPERTY USED FOR BUSINESS…</vt:lpstr>
      <vt:lpstr>… ITC ON CONSTRUCTION OF IMMOVABLE PROPERTY USED FOR BUSINESS</vt:lpstr>
      <vt:lpstr>ITC ON FOOD…</vt:lpstr>
      <vt:lpstr>… ITC ON FOOD</vt:lpstr>
      <vt:lpstr>ITC on membership of club</vt:lpstr>
      <vt:lpstr>RESTRICTION OF ITC BY NOT. 3/2019 – CT(R) Dt.29.03.2019</vt:lpstr>
      <vt:lpstr>2020</vt:lpstr>
      <vt:lpstr>Disclaimer</vt:lpstr>
      <vt:lpstr>Disclaimer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Sudha</dc:creator>
  <cp:lastModifiedBy>Jayesh Gogri</cp:lastModifiedBy>
  <cp:revision>2069</cp:revision>
  <cp:lastPrinted>2016-11-29T14:20:25Z</cp:lastPrinted>
  <dcterms:created xsi:type="dcterms:W3CDTF">2014-05-13T10:37:33Z</dcterms:created>
  <dcterms:modified xsi:type="dcterms:W3CDTF">2020-01-11T05:45:44Z</dcterms:modified>
</cp:coreProperties>
</file>