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257" r:id="rId3"/>
    <p:sldId id="309" r:id="rId4"/>
    <p:sldId id="310" r:id="rId5"/>
    <p:sldId id="308" r:id="rId6"/>
    <p:sldId id="330" r:id="rId7"/>
    <p:sldId id="331" r:id="rId8"/>
    <p:sldId id="332" r:id="rId9"/>
    <p:sldId id="258" r:id="rId10"/>
    <p:sldId id="259" r:id="rId11"/>
    <p:sldId id="286" r:id="rId12"/>
    <p:sldId id="275" r:id="rId13"/>
    <p:sldId id="276" r:id="rId14"/>
    <p:sldId id="268" r:id="rId15"/>
    <p:sldId id="262" r:id="rId16"/>
    <p:sldId id="260" r:id="rId17"/>
    <p:sldId id="277" r:id="rId18"/>
    <p:sldId id="278" r:id="rId19"/>
    <p:sldId id="261" r:id="rId20"/>
    <p:sldId id="265" r:id="rId21"/>
    <p:sldId id="263" r:id="rId22"/>
    <p:sldId id="264" r:id="rId23"/>
    <p:sldId id="272" r:id="rId24"/>
    <p:sldId id="327" r:id="rId25"/>
    <p:sldId id="328" r:id="rId26"/>
    <p:sldId id="280" r:id="rId27"/>
    <p:sldId id="281" r:id="rId28"/>
    <p:sldId id="282" r:id="rId29"/>
    <p:sldId id="283" r:id="rId30"/>
    <p:sldId id="267" r:id="rId31"/>
    <p:sldId id="312" r:id="rId32"/>
    <p:sldId id="313" r:id="rId33"/>
    <p:sldId id="314" r:id="rId34"/>
    <p:sldId id="315" r:id="rId35"/>
    <p:sldId id="329" r:id="rId36"/>
    <p:sldId id="316" r:id="rId37"/>
    <p:sldId id="317" r:id="rId38"/>
    <p:sldId id="318" r:id="rId39"/>
    <p:sldId id="269" r:id="rId40"/>
    <p:sldId id="287" r:id="rId41"/>
    <p:sldId id="284" r:id="rId42"/>
    <p:sldId id="319" r:id="rId43"/>
    <p:sldId id="320" r:id="rId44"/>
    <p:sldId id="321" r:id="rId45"/>
    <p:sldId id="289" r:id="rId46"/>
    <p:sldId id="290" r:id="rId47"/>
    <p:sldId id="291" r:id="rId48"/>
    <p:sldId id="293" r:id="rId49"/>
    <p:sldId id="294" r:id="rId50"/>
    <p:sldId id="295" r:id="rId51"/>
    <p:sldId id="296" r:id="rId52"/>
    <p:sldId id="298" r:id="rId53"/>
    <p:sldId id="300" r:id="rId54"/>
    <p:sldId id="301" r:id="rId55"/>
    <p:sldId id="303" r:id="rId56"/>
    <p:sldId id="305" r:id="rId57"/>
    <p:sldId id="307" r:id="rId58"/>
    <p:sldId id="285"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41" autoAdjust="0"/>
    <p:restoredTop sz="95332" autoAdjust="0"/>
  </p:normalViewPr>
  <p:slideViewPr>
    <p:cSldViewPr>
      <p:cViewPr varScale="1">
        <p:scale>
          <a:sx n="73" d="100"/>
          <a:sy n="73" d="100"/>
        </p:scale>
        <p:origin x="-130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648553-4F25-4711-AEFF-8BF4817DA848}" type="datetimeFigureOut">
              <a:rPr lang="en-US" smtClean="0"/>
              <a:pPr/>
              <a:t>17-Oct-20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A8D609-CF35-4FB9-B289-E42466A7DB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777073-79C8-44B7-A65C-83B4729F9245}" type="datetime1">
              <a:rPr lang="en-US" smtClean="0"/>
              <a:t>17-Oct-20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D01284D-BF45-4FE4-8A1A-CC7940D9F91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3ADFEA-04CA-44EF-9674-1065A1F657BD}" type="datetime1">
              <a:rPr lang="en-US" smtClean="0"/>
              <a:t>17-Oct-20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01284D-BF45-4FE4-8A1A-CC7940D9F9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D01284D-BF45-4FE4-8A1A-CC7940D9F91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D1F3CF-0E97-468C-8B0C-1041D5234A9E}" type="datetime1">
              <a:rPr lang="en-US" smtClean="0"/>
              <a:t>17-Oct-20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0293C3-6778-4DC4-AF14-40FB7EA89C91}" type="datetime1">
              <a:rPr lang="en-US" smtClean="0"/>
              <a:t>17-Oct-20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AD01284D-BF45-4FE4-8A1A-CC7940D9F91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000738C-9A17-4FCB-AEEA-40AFAA058C4A}" type="datetime1">
              <a:rPr lang="en-US" smtClean="0"/>
              <a:t>17-Oct-20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D01284D-BF45-4FE4-8A1A-CC7940D9F91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EADBEF4-6389-445F-B261-A5E75693F926}" type="datetime1">
              <a:rPr lang="en-US" smtClean="0"/>
              <a:t>17-Oct-20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01284D-BF45-4FE4-8A1A-CC7940D9F91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B8F365F-EAC3-4744-AE55-46431C72DF28}" type="datetime1">
              <a:rPr lang="en-US" smtClean="0"/>
              <a:t>17-Oct-20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D01284D-BF45-4FE4-8A1A-CC7940D9F91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DAA31-30AA-4B30-937F-A337F5AA2492}" type="datetime1">
              <a:rPr lang="en-US" smtClean="0"/>
              <a:t>17-Oct-20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D01284D-BF45-4FE4-8A1A-CC7940D9F9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80D347-8DDD-490F-A84D-4704411154BC}" type="datetime1">
              <a:rPr lang="en-US" smtClean="0"/>
              <a:t>17-Oct-20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D01284D-BF45-4FE4-8A1A-CC7940D9F9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D01284D-BF45-4FE4-8A1A-CC7940D9F91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78A300A-C10B-436C-81EE-A08701B250EE}" type="datetime1">
              <a:rPr lang="en-US" smtClean="0"/>
              <a:t>17-Oct-20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D01284D-BF45-4FE4-8A1A-CC7940D9F91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74297AE-40F9-4FB8-902A-754603DBFBEC}" type="datetime1">
              <a:rPr lang="en-US" smtClean="0"/>
              <a:t>17-Oct-20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4212146-BEDE-47B4-95C5-E71DA5B27CC1}" type="datetime1">
              <a:rPr lang="en-US" smtClean="0"/>
              <a:t>17-Oct-20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D01284D-BF45-4FE4-8A1A-CC7940D9F91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investigation@bseindia.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1.nseindia.com/circulars/circular.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ebi.gov.in/media/public-notices/jul-2020/public-notice-in-respect-of-sebisettlement-scheme-2020_47150.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S.K. JAIN</a:t>
            </a:r>
            <a:endParaRPr lang="en-US" dirty="0"/>
          </a:p>
        </p:txBody>
      </p:sp>
      <p:sp>
        <p:nvSpPr>
          <p:cNvPr id="2" name="Title 1"/>
          <p:cNvSpPr>
            <a:spLocks noGrp="1"/>
          </p:cNvSpPr>
          <p:nvPr>
            <p:ph type="ctrTitle"/>
          </p:nvPr>
        </p:nvSpPr>
        <p:spPr/>
        <p:txBody>
          <a:bodyPr/>
          <a:lstStyle/>
          <a:p>
            <a:r>
              <a:rPr lang="en-US" dirty="0" smtClean="0"/>
              <a:t>SEBI SETTLEMENT SCHEME, 2020</a:t>
            </a:r>
            <a:endParaRPr lang="en-US"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26 - SETTLEMENT SCHEMES</a:t>
            </a:r>
          </a:p>
        </p:txBody>
      </p:sp>
      <p:sp>
        <p:nvSpPr>
          <p:cNvPr id="3" name="Content Placeholder 2"/>
          <p:cNvSpPr>
            <a:spLocks noGrp="1"/>
          </p:cNvSpPr>
          <p:nvPr>
            <p:ph sz="quarter" idx="1"/>
          </p:nvPr>
        </p:nvSpPr>
        <p:spPr/>
        <p:txBody>
          <a:bodyPr>
            <a:normAutofit/>
          </a:bodyPr>
          <a:lstStyle/>
          <a:p>
            <a:pPr algn="just">
              <a:buNone/>
            </a:pPr>
            <a:r>
              <a:rPr lang="en-US" dirty="0" smtClean="0"/>
              <a:t>	</a:t>
            </a:r>
            <a:r>
              <a:rPr lang="en-US" sz="2000" dirty="0" smtClean="0">
                <a:latin typeface="Book Antiqua" pitchFamily="18" charset="0"/>
              </a:rPr>
              <a:t>Notwithstanding anything contained in these regulations, the Board may specify the procedure and terms of settlement of specified proceedings under a settlement scheme for any class of persons involved in respect of any similar specified defaults. </a:t>
            </a:r>
          </a:p>
          <a:p>
            <a:pPr algn="just">
              <a:buNone/>
            </a:pPr>
            <a:r>
              <a:rPr lang="en-US" sz="2000" dirty="0" smtClean="0">
                <a:latin typeface="Book Antiqua" pitchFamily="18" charset="0"/>
              </a:rPr>
              <a:t>	Explanation - A settlement order issued under a Settlement scheme shall be deemed to be a settlement order under these regulations</a:t>
            </a:r>
          </a:p>
          <a:p>
            <a:pPr>
              <a:buNone/>
            </a:pPr>
            <a:endParaRPr lang="en-US"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REGULATION 27 - </a:t>
            </a:r>
            <a:r>
              <a:rPr lang="en-US" dirty="0"/>
              <a:t>Effect of settlement order on third party rights or other proceedings</a:t>
            </a:r>
            <a:r>
              <a:rPr lang="en-US" dirty="0" smtClean="0"/>
              <a:t>.</a:t>
            </a:r>
            <a:endParaRPr lang="en-IN" dirty="0"/>
          </a:p>
        </p:txBody>
      </p:sp>
      <p:sp>
        <p:nvSpPr>
          <p:cNvPr id="3" name="Content Placeholder 2"/>
          <p:cNvSpPr>
            <a:spLocks noGrp="1"/>
          </p:cNvSpPr>
          <p:nvPr>
            <p:ph sz="quarter" idx="1"/>
          </p:nvPr>
        </p:nvSpPr>
        <p:spPr>
          <a:xfrm>
            <a:off x="301752" y="1447800"/>
            <a:ext cx="8613648" cy="5029200"/>
          </a:xfrm>
        </p:spPr>
        <p:txBody>
          <a:bodyPr>
            <a:noAutofit/>
          </a:bodyPr>
          <a:lstStyle/>
          <a:p>
            <a:pPr marL="0" indent="0" algn="just">
              <a:buNone/>
            </a:pPr>
            <a:r>
              <a:rPr lang="en-US" sz="2000" dirty="0" smtClean="0">
                <a:latin typeface="Book Antiqua" panose="02040602050305030304" pitchFamily="18" charset="0"/>
              </a:rPr>
              <a:t>(1) A </a:t>
            </a:r>
            <a:r>
              <a:rPr lang="en-US" sz="2000" dirty="0">
                <a:latin typeface="Book Antiqua" panose="02040602050305030304" pitchFamily="18" charset="0"/>
              </a:rPr>
              <a:t>settlement order under these regulations shall not be admissible as evidence in any </a:t>
            </a:r>
            <a:r>
              <a:rPr lang="en-US" sz="2000" dirty="0" smtClean="0">
                <a:latin typeface="Book Antiqua" panose="02040602050305030304" pitchFamily="18" charset="0"/>
              </a:rPr>
              <a:t>other </a:t>
            </a:r>
            <a:r>
              <a:rPr lang="en-US" sz="2000" dirty="0">
                <a:latin typeface="Book Antiqua" panose="02040602050305030304" pitchFamily="18" charset="0"/>
              </a:rPr>
              <a:t>proceeding relating to an </a:t>
            </a:r>
            <a:r>
              <a:rPr lang="en-US" sz="2000" dirty="0" smtClean="0">
                <a:latin typeface="Book Antiqua" panose="02040602050305030304" pitchFamily="18" charset="0"/>
              </a:rPr>
              <a:t>alleged </a:t>
            </a:r>
            <a:r>
              <a:rPr lang="en-US" sz="2000" dirty="0">
                <a:latin typeface="Book Antiqua" panose="02040602050305030304" pitchFamily="18" charset="0"/>
              </a:rPr>
              <a:t>default </a:t>
            </a:r>
            <a:r>
              <a:rPr lang="en-US" sz="2000" dirty="0" smtClean="0">
                <a:latin typeface="Book Antiqua" panose="02040602050305030304" pitchFamily="18" charset="0"/>
              </a:rPr>
              <a:t>not covered </a:t>
            </a:r>
            <a:r>
              <a:rPr lang="en-US" sz="2000" dirty="0">
                <a:latin typeface="Book Antiqua" panose="02040602050305030304" pitchFamily="18" charset="0"/>
              </a:rPr>
              <a:t>under the settlement order nor affect </a:t>
            </a:r>
            <a:r>
              <a:rPr lang="en-US" sz="2000" dirty="0" smtClean="0">
                <a:latin typeface="Book Antiqua" panose="02040602050305030304" pitchFamily="18" charset="0"/>
              </a:rPr>
              <a:t>the </a:t>
            </a:r>
            <a:r>
              <a:rPr lang="en-US" sz="2000" dirty="0">
                <a:latin typeface="Book Antiqua" panose="02040602050305030304" pitchFamily="18" charset="0"/>
              </a:rPr>
              <a:t>right of third parties arising out of the alleged default.</a:t>
            </a:r>
          </a:p>
          <a:p>
            <a:pPr marL="0" indent="0" algn="just">
              <a:buNone/>
            </a:pPr>
            <a:r>
              <a:rPr lang="en-US" sz="2000" dirty="0">
                <a:latin typeface="Book Antiqua" panose="02040602050305030304" pitchFamily="18" charset="0"/>
              </a:rPr>
              <a:t>(2) Where any applicant who obtains a settlement order is also </a:t>
            </a:r>
            <a:r>
              <a:rPr lang="en-US" sz="2000" dirty="0" err="1" smtClean="0">
                <a:latin typeface="Book Antiqua" panose="02040602050305030304" pitchFamily="18" charset="0"/>
              </a:rPr>
              <a:t>noticee</a:t>
            </a:r>
            <a:r>
              <a:rPr lang="en-US" sz="2000" dirty="0" smtClean="0">
                <a:latin typeface="Book Antiqua" panose="02040602050305030304" pitchFamily="18" charset="0"/>
              </a:rPr>
              <a:t> </a:t>
            </a:r>
            <a:r>
              <a:rPr lang="en-US" sz="2000" dirty="0">
                <a:latin typeface="Book Antiqua" panose="02040602050305030304" pitchFamily="18" charset="0"/>
              </a:rPr>
              <a:t>along with any other </a:t>
            </a:r>
            <a:r>
              <a:rPr lang="en-US" sz="2000" dirty="0" smtClean="0">
                <a:latin typeface="Book Antiqua" panose="02040602050305030304" pitchFamily="18" charset="0"/>
              </a:rPr>
              <a:t>person </a:t>
            </a:r>
            <a:r>
              <a:rPr lang="en-US" sz="2000" dirty="0">
                <a:latin typeface="Book Antiqua" panose="02040602050305030304" pitchFamily="18" charset="0"/>
              </a:rPr>
              <a:t>in any civil and </a:t>
            </a:r>
            <a:r>
              <a:rPr lang="en-US" sz="2000" dirty="0" smtClean="0">
                <a:latin typeface="Book Antiqua" panose="02040602050305030304" pitchFamily="18" charset="0"/>
              </a:rPr>
              <a:t>administrative </a:t>
            </a:r>
            <a:r>
              <a:rPr lang="en-US" sz="2000" dirty="0">
                <a:latin typeface="Book Antiqua" panose="02040602050305030304" pitchFamily="18" charset="0"/>
              </a:rPr>
              <a:t>proceeding, the Adjudicating Officer or the Board while </a:t>
            </a:r>
            <a:r>
              <a:rPr lang="en-US" sz="2000" dirty="0" smtClean="0">
                <a:latin typeface="Book Antiqua" panose="02040602050305030304" pitchFamily="18" charset="0"/>
              </a:rPr>
              <a:t>disposing </a:t>
            </a:r>
            <a:r>
              <a:rPr lang="en-US" sz="2000" dirty="0">
                <a:latin typeface="Book Antiqua" panose="02040602050305030304" pitchFamily="18" charset="0"/>
              </a:rPr>
              <a:t>proceedings </a:t>
            </a:r>
            <a:r>
              <a:rPr lang="en-US" sz="2000" dirty="0" smtClean="0">
                <a:latin typeface="Book Antiqua" panose="02040602050305030304" pitchFamily="18" charset="0"/>
              </a:rPr>
              <a:t>against such </a:t>
            </a:r>
            <a:r>
              <a:rPr lang="en-US" sz="2000" dirty="0">
                <a:latin typeface="Book Antiqua" panose="02040602050305030304" pitchFamily="18" charset="0"/>
              </a:rPr>
              <a:t>other person may make necessary observations in respect </a:t>
            </a:r>
            <a:r>
              <a:rPr lang="en-US" sz="2000" dirty="0" smtClean="0">
                <a:latin typeface="Book Antiqua" panose="02040602050305030304" pitchFamily="18" charset="0"/>
              </a:rPr>
              <a:t>of </a:t>
            </a:r>
            <a:r>
              <a:rPr lang="en-US" sz="2000" dirty="0">
                <a:latin typeface="Book Antiqua" panose="02040602050305030304" pitchFamily="18" charset="0"/>
              </a:rPr>
              <a:t>the applicant in so far as is necessary to prove the act of another:</a:t>
            </a:r>
          </a:p>
          <a:p>
            <a:pPr marL="0" indent="0" algn="just">
              <a:buNone/>
            </a:pPr>
            <a:r>
              <a:rPr lang="en-US" sz="2000" dirty="0">
                <a:latin typeface="Book Antiqua" panose="02040602050305030304" pitchFamily="18" charset="0"/>
              </a:rPr>
              <a:t>Provided that, unless </a:t>
            </a:r>
            <a:r>
              <a:rPr lang="en-US" sz="2000" dirty="0" smtClean="0">
                <a:latin typeface="Book Antiqua" panose="02040602050305030304" pitchFamily="18" charset="0"/>
              </a:rPr>
              <a:t>the settlement </a:t>
            </a:r>
            <a:r>
              <a:rPr lang="en-US" sz="2000" dirty="0">
                <a:latin typeface="Book Antiqua" panose="02040602050305030304" pitchFamily="18" charset="0"/>
              </a:rPr>
              <a:t>order is </a:t>
            </a:r>
            <a:r>
              <a:rPr lang="en-US" sz="2000" dirty="0" smtClean="0">
                <a:latin typeface="Book Antiqua" panose="02040602050305030304" pitchFamily="18" charset="0"/>
              </a:rPr>
              <a:t>revoked</a:t>
            </a:r>
            <a:r>
              <a:rPr lang="en-US" sz="2000" dirty="0">
                <a:latin typeface="Book Antiqua" panose="02040602050305030304" pitchFamily="18" charset="0"/>
              </a:rPr>
              <a:t>, such observations shall </a:t>
            </a:r>
            <a:r>
              <a:rPr lang="en-US" sz="2000" dirty="0" smtClean="0">
                <a:latin typeface="Book Antiqua" panose="02040602050305030304" pitchFamily="18" charset="0"/>
              </a:rPr>
              <a:t>qua </a:t>
            </a:r>
            <a:r>
              <a:rPr lang="en-US" sz="2000" dirty="0">
                <a:latin typeface="Book Antiqua" panose="02040602050305030304" pitchFamily="18" charset="0"/>
              </a:rPr>
              <a:t>the applicant </a:t>
            </a:r>
            <a:r>
              <a:rPr lang="en-US" sz="2000" dirty="0" smtClean="0">
                <a:latin typeface="Book Antiqua" panose="02040602050305030304" pitchFamily="18" charset="0"/>
              </a:rPr>
              <a:t>be </a:t>
            </a:r>
            <a:r>
              <a:rPr lang="en-US" sz="2000" dirty="0">
                <a:latin typeface="Book Antiqua" panose="02040602050305030304" pitchFamily="18" charset="0"/>
              </a:rPr>
              <a:t>subject to the settlement order obtained by </a:t>
            </a:r>
            <a:r>
              <a:rPr lang="en-US" sz="2000" dirty="0" smtClean="0">
                <a:latin typeface="Book Antiqua" panose="02040602050305030304" pitchFamily="18" charset="0"/>
              </a:rPr>
              <a:t>the applicant</a:t>
            </a:r>
            <a:endParaRPr lang="en-US" sz="2000" dirty="0">
              <a:latin typeface="Book Antiqua" panose="02040602050305030304" pitchFamily="18" charset="0"/>
            </a:endParaRPr>
          </a:p>
          <a:p>
            <a:pPr marL="0" indent="0" algn="just">
              <a:buNone/>
            </a:pPr>
            <a:r>
              <a:rPr lang="en-US" sz="2000" dirty="0">
                <a:latin typeface="Book Antiqua" panose="02040602050305030304" pitchFamily="18" charset="0"/>
              </a:rPr>
              <a:t>(3) Where any person has obtained a settlement order, which contains observations in respect </a:t>
            </a:r>
            <a:r>
              <a:rPr lang="en-US" sz="2000" dirty="0" smtClean="0">
                <a:latin typeface="Book Antiqua" panose="02040602050305030304" pitchFamily="18" charset="0"/>
              </a:rPr>
              <a:t>of </a:t>
            </a:r>
            <a:r>
              <a:rPr lang="en-US" sz="2000" dirty="0">
                <a:latin typeface="Book Antiqua" panose="02040602050305030304" pitchFamily="18" charset="0"/>
              </a:rPr>
              <a:t>any other person for the </a:t>
            </a:r>
            <a:r>
              <a:rPr lang="en-US" sz="2000" dirty="0" smtClean="0">
                <a:latin typeface="Book Antiqua" panose="02040602050305030304" pitchFamily="18" charset="0"/>
              </a:rPr>
              <a:t>commission </a:t>
            </a:r>
            <a:r>
              <a:rPr lang="en-US" sz="2000" dirty="0">
                <a:latin typeface="Book Antiqua" panose="02040602050305030304" pitchFamily="18" charset="0"/>
              </a:rPr>
              <a:t>of an alleged default, such an order shall not in itself </a:t>
            </a:r>
            <a:r>
              <a:rPr lang="en-US" sz="2000" dirty="0" smtClean="0">
                <a:latin typeface="Book Antiqua" panose="02040602050305030304" pitchFamily="18" charset="0"/>
              </a:rPr>
              <a:t>be </a:t>
            </a:r>
            <a:r>
              <a:rPr lang="en-US" sz="2000" dirty="0">
                <a:latin typeface="Book Antiqua" panose="02040602050305030304" pitchFamily="18" charset="0"/>
              </a:rPr>
              <a:t>admissible as evidence against such other person.</a:t>
            </a:r>
          </a:p>
          <a:p>
            <a:endParaRPr lang="en-IN" sz="2000" b="1"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11</a:t>
            </a:fld>
            <a:endParaRPr lang="en-US" dirty="0"/>
          </a:p>
        </p:txBody>
      </p:sp>
    </p:spTree>
    <p:extLst>
      <p:ext uri="{BB962C8B-B14F-4D97-AF65-F5344CB8AC3E}">
        <p14:creationId xmlns:p14="http://schemas.microsoft.com/office/powerpoint/2010/main" xmlns="" val="404182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BSE CIRCULAR DATED 13</a:t>
            </a:r>
            <a:r>
              <a:rPr lang="en-US" baseline="30000" dirty="0" smtClean="0"/>
              <a:t>TH</a:t>
            </a:r>
            <a:r>
              <a:rPr lang="en-US" dirty="0" smtClean="0"/>
              <a:t> DECEMBER, 2018 TO TRADING MEMBERS</a:t>
            </a:r>
            <a:endParaRPr lang="en-IN" dirty="0"/>
          </a:p>
        </p:txBody>
      </p:sp>
      <p:sp>
        <p:nvSpPr>
          <p:cNvPr id="3" name="Content Placeholder 2"/>
          <p:cNvSpPr>
            <a:spLocks noGrp="1"/>
          </p:cNvSpPr>
          <p:nvPr>
            <p:ph sz="quarter" idx="1"/>
          </p:nvPr>
        </p:nvSpPr>
        <p:spPr>
          <a:xfrm>
            <a:off x="152400" y="1524000"/>
            <a:ext cx="8839200" cy="5181600"/>
          </a:xfrm>
        </p:spPr>
        <p:txBody>
          <a:bodyPr>
            <a:normAutofit fontScale="25000" lnSpcReduction="20000"/>
          </a:bodyPr>
          <a:lstStyle/>
          <a:p>
            <a:pPr marL="514350" indent="-514350" algn="just">
              <a:buFont typeface="+mj-lt"/>
              <a:buAutoNum type="arabicPeriod"/>
            </a:pPr>
            <a:r>
              <a:rPr lang="en-US" sz="8000" dirty="0">
                <a:latin typeface="Book Antiqua" panose="02040602050305030304" pitchFamily="18" charset="0"/>
              </a:rPr>
              <a:t>T</a:t>
            </a:r>
            <a:r>
              <a:rPr lang="en-US" sz="8000" dirty="0" smtClean="0">
                <a:latin typeface="Book Antiqua" panose="02040602050305030304" pitchFamily="18" charset="0"/>
              </a:rPr>
              <a:t>rading </a:t>
            </a:r>
            <a:r>
              <a:rPr lang="en-US" sz="8000" dirty="0">
                <a:latin typeface="Book Antiqua" panose="02040602050305030304" pitchFamily="18" charset="0"/>
              </a:rPr>
              <a:t>members are advised to refrain from entering abnormal / non – genuine transactions executed by the market participants primarily with an objective of transferring profit / loss between the concerned entities or creation of artificial volume in securities / contracts</a:t>
            </a:r>
            <a:r>
              <a:rPr lang="en-US" sz="8000" dirty="0" smtClean="0">
                <a:latin typeface="Book Antiqua" panose="02040602050305030304" pitchFamily="18" charset="0"/>
              </a:rPr>
              <a:t>.</a:t>
            </a:r>
          </a:p>
          <a:p>
            <a:pPr marL="514350" indent="-514350" algn="just">
              <a:buFont typeface="+mj-lt"/>
              <a:buAutoNum type="arabicPeriod"/>
            </a:pPr>
            <a:endParaRPr lang="en-US" sz="8000" dirty="0" smtClean="0">
              <a:latin typeface="Book Antiqua" panose="02040602050305030304" pitchFamily="18" charset="0"/>
            </a:endParaRPr>
          </a:p>
          <a:p>
            <a:pPr marL="514350" indent="-514350" algn="just">
              <a:buFont typeface="+mj-lt"/>
              <a:buAutoNum type="arabicPeriod"/>
            </a:pPr>
            <a:r>
              <a:rPr lang="en-US" sz="8000" dirty="0">
                <a:latin typeface="Book Antiqua" panose="02040602050305030304" pitchFamily="18" charset="0"/>
              </a:rPr>
              <a:t>The Exchange shall send necessary advice / caution letter to Trading Members and initiate appropriate disciplinary actions against the members concerned in case the activity is observed to be abnormal / non-genuine. Exchange may also levy a penalty of 100% of the traded value / profit made / loss incurred as a result of the trades</a:t>
            </a:r>
            <a:r>
              <a:rPr lang="en-US" sz="8000" dirty="0" smtClean="0">
                <a:latin typeface="Book Antiqua" panose="02040602050305030304" pitchFamily="18" charset="0"/>
              </a:rPr>
              <a:t>.</a:t>
            </a:r>
          </a:p>
          <a:p>
            <a:pPr marL="514350" indent="-514350" algn="just">
              <a:buFont typeface="+mj-lt"/>
              <a:buAutoNum type="arabicPeriod"/>
            </a:pPr>
            <a:endParaRPr lang="en-US" sz="8000" dirty="0" smtClean="0">
              <a:latin typeface="Book Antiqua" panose="02040602050305030304" pitchFamily="18" charset="0"/>
            </a:endParaRPr>
          </a:p>
          <a:p>
            <a:pPr marL="514350" indent="-514350" algn="just">
              <a:buFont typeface="+mj-lt"/>
              <a:buAutoNum type="arabicPeriod"/>
            </a:pPr>
            <a:r>
              <a:rPr lang="en-US" sz="8000" dirty="0">
                <a:latin typeface="Book Antiqua" panose="02040602050305030304" pitchFamily="18" charset="0"/>
              </a:rPr>
              <a:t>The decision whether a trade or trades is / are abnormal / non – genuine would be of the Exchange which would be final and binding</a:t>
            </a:r>
            <a:r>
              <a:rPr lang="en-US" sz="8000" dirty="0" smtClean="0">
                <a:latin typeface="Book Antiqua" panose="02040602050305030304" pitchFamily="18" charset="0"/>
              </a:rPr>
              <a:t>.</a:t>
            </a:r>
          </a:p>
          <a:p>
            <a:pPr marL="514350" indent="-514350" algn="just">
              <a:buFont typeface="+mj-lt"/>
              <a:buAutoNum type="arabicPeriod"/>
            </a:pPr>
            <a:endParaRPr lang="en-US" sz="8000" dirty="0" smtClean="0">
              <a:latin typeface="Book Antiqua" panose="02040602050305030304" pitchFamily="18" charset="0"/>
            </a:endParaRPr>
          </a:p>
          <a:p>
            <a:pPr marL="514350" indent="-514350" algn="just">
              <a:buFont typeface="+mj-lt"/>
              <a:buAutoNum type="arabicPeriod"/>
            </a:pPr>
            <a:r>
              <a:rPr lang="en-US" sz="8000" dirty="0">
                <a:latin typeface="Book Antiqua" panose="02040602050305030304" pitchFamily="18" charset="0"/>
              </a:rPr>
              <a:t>The Exchange may also consider taking appropriate disciplinary actions against the member concerned for multiple instances of such abnormal / non-genuine trades as per the Rules, Bye-Laws and Business Rules of the Exchange</a:t>
            </a:r>
            <a:r>
              <a:rPr lang="en-US" sz="8000" dirty="0" smtClean="0">
                <a:latin typeface="Book Antiqua" panose="02040602050305030304" pitchFamily="18" charset="0"/>
              </a:rPr>
              <a:t>.</a:t>
            </a:r>
          </a:p>
        </p:txBody>
      </p:sp>
      <p:sp>
        <p:nvSpPr>
          <p:cNvPr id="4" name="Slide Number Placeholder 3"/>
          <p:cNvSpPr>
            <a:spLocks noGrp="1"/>
          </p:cNvSpPr>
          <p:nvPr>
            <p:ph type="sldNum" sz="quarter" idx="12"/>
          </p:nvPr>
        </p:nvSpPr>
        <p:spPr/>
        <p:txBody>
          <a:bodyPr/>
          <a:lstStyle/>
          <a:p>
            <a:fld id="{AD01284D-BF45-4FE4-8A1A-CC7940D9F913}" type="slidenum">
              <a:rPr lang="en-US" smtClean="0"/>
              <a:pPr/>
              <a:t>12</a:t>
            </a:fld>
            <a:endParaRPr lang="en-US" dirty="0"/>
          </a:p>
        </p:txBody>
      </p:sp>
    </p:spTree>
    <p:extLst>
      <p:ext uri="{BB962C8B-B14F-4D97-AF65-F5344CB8AC3E}">
        <p14:creationId xmlns:p14="http://schemas.microsoft.com/office/powerpoint/2010/main" xmlns="" val="351738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buAutoNum type="arabicPeriod" startAt="5"/>
            </a:pPr>
            <a:r>
              <a:rPr lang="en-US" sz="2200" dirty="0" smtClean="0">
                <a:latin typeface="Book Antiqua" panose="02040602050305030304" pitchFamily="18" charset="0"/>
              </a:rPr>
              <a:t>In </a:t>
            </a:r>
            <a:r>
              <a:rPr lang="en-US" sz="2200" dirty="0">
                <a:latin typeface="Book Antiqua" panose="02040602050305030304" pitchFamily="18" charset="0"/>
              </a:rPr>
              <a:t>case the trading members suspect that there is </a:t>
            </a:r>
            <a:r>
              <a:rPr lang="en-US" sz="2200" dirty="0" smtClean="0">
                <a:latin typeface="Book Antiqua" panose="02040602050305030304" pitchFamily="18" charset="0"/>
              </a:rPr>
              <a:t>an abnormal </a:t>
            </a:r>
            <a:r>
              <a:rPr lang="en-US" sz="2200" dirty="0">
                <a:latin typeface="Book Antiqua" panose="02040602050305030304" pitchFamily="18" charset="0"/>
              </a:rPr>
              <a:t>trading pattern, the amount </a:t>
            </a:r>
            <a:r>
              <a:rPr lang="en-US" sz="2200" dirty="0" smtClean="0">
                <a:latin typeface="Book Antiqua" panose="02040602050305030304" pitchFamily="18" charset="0"/>
              </a:rPr>
              <a:t>equivalent to </a:t>
            </a:r>
            <a:r>
              <a:rPr lang="en-US" sz="2200" dirty="0">
                <a:latin typeface="Book Antiqua" panose="02040602050305030304" pitchFamily="18" charset="0"/>
              </a:rPr>
              <a:t>the trades in the security shall be </a:t>
            </a:r>
            <a:r>
              <a:rPr lang="en-US" sz="2200" dirty="0" smtClean="0">
                <a:latin typeface="Book Antiqua" panose="02040602050305030304" pitchFamily="18" charset="0"/>
              </a:rPr>
              <a:t>	blocked </a:t>
            </a:r>
            <a:r>
              <a:rPr lang="en-US" sz="2200" dirty="0">
                <a:latin typeface="Book Antiqua" panose="02040602050305030304" pitchFamily="18" charset="0"/>
              </a:rPr>
              <a:t>and </a:t>
            </a:r>
            <a:r>
              <a:rPr lang="en-US" sz="2200" dirty="0" smtClean="0">
                <a:latin typeface="Book Antiqua" panose="02040602050305030304" pitchFamily="18" charset="0"/>
              </a:rPr>
              <a:t>released </a:t>
            </a:r>
            <a:r>
              <a:rPr lang="en-US" sz="2200" dirty="0">
                <a:latin typeface="Book Antiqua" panose="02040602050305030304" pitchFamily="18" charset="0"/>
              </a:rPr>
              <a:t>only after seeking rationale of </a:t>
            </a:r>
            <a:r>
              <a:rPr lang="en-US" sz="2200" dirty="0" smtClean="0">
                <a:latin typeface="Book Antiqua" panose="02040602050305030304" pitchFamily="18" charset="0"/>
              </a:rPr>
              <a:t>the </a:t>
            </a:r>
            <a:r>
              <a:rPr lang="en-US" sz="2200" dirty="0">
                <a:latin typeface="Book Antiqua" panose="02040602050305030304" pitchFamily="18" charset="0"/>
              </a:rPr>
              <a:t>client </a:t>
            </a:r>
            <a:r>
              <a:rPr lang="en-US" sz="2200" dirty="0" smtClean="0">
                <a:latin typeface="Book Antiqua" panose="02040602050305030304" pitchFamily="18" charset="0"/>
              </a:rPr>
              <a:t>on </a:t>
            </a:r>
            <a:r>
              <a:rPr lang="en-US" sz="2200" dirty="0">
                <a:latin typeface="Book Antiqua" panose="02040602050305030304" pitchFamily="18" charset="0"/>
              </a:rPr>
              <a:t>the said trades and carrying further </a:t>
            </a:r>
            <a:r>
              <a:rPr lang="en-US" sz="2200" dirty="0" smtClean="0">
                <a:latin typeface="Book Antiqua" panose="02040602050305030304" pitchFamily="18" charset="0"/>
              </a:rPr>
              <a:t>scrutiny </a:t>
            </a:r>
            <a:r>
              <a:rPr lang="en-US" sz="2200" dirty="0">
                <a:latin typeface="Book Antiqua" panose="02040602050305030304" pitchFamily="18" charset="0"/>
              </a:rPr>
              <a:t>of </a:t>
            </a:r>
            <a:r>
              <a:rPr lang="en-US" sz="2200" dirty="0" smtClean="0">
                <a:latin typeface="Book Antiqua" panose="02040602050305030304" pitchFamily="18" charset="0"/>
              </a:rPr>
              <a:t>KYC </a:t>
            </a:r>
            <a:r>
              <a:rPr lang="en-US" sz="2200" dirty="0">
                <a:latin typeface="Book Antiqua" panose="02040602050305030304" pitchFamily="18" charset="0"/>
              </a:rPr>
              <a:t>documents / source of </a:t>
            </a:r>
            <a:r>
              <a:rPr lang="en-US" sz="2200" dirty="0" smtClean="0">
                <a:latin typeface="Book Antiqua" panose="02040602050305030304" pitchFamily="18" charset="0"/>
              </a:rPr>
              <a:t>funds.</a:t>
            </a:r>
          </a:p>
          <a:p>
            <a:pPr marL="514350" indent="-514350">
              <a:buAutoNum type="arabicPeriod" startAt="5"/>
            </a:pPr>
            <a:r>
              <a:rPr lang="en-US" sz="2200" dirty="0" smtClean="0">
                <a:latin typeface="Book Antiqua" panose="02040602050305030304" pitchFamily="18" charset="0"/>
              </a:rPr>
              <a:t>The </a:t>
            </a:r>
            <a:r>
              <a:rPr lang="en-US" sz="2200" dirty="0">
                <a:latin typeface="Book Antiqua" panose="02040602050305030304" pitchFamily="18" charset="0"/>
              </a:rPr>
              <a:t>trading member shall intimate his decision </a:t>
            </a:r>
            <a:r>
              <a:rPr lang="en-US" sz="2200" dirty="0" smtClean="0">
                <a:latin typeface="Book Antiqua" panose="02040602050305030304" pitchFamily="18" charset="0"/>
              </a:rPr>
              <a:t>to withhold </a:t>
            </a:r>
            <a:r>
              <a:rPr lang="en-US" sz="2200" dirty="0">
                <a:latin typeface="Book Antiqua" panose="02040602050305030304" pitchFamily="18" charset="0"/>
              </a:rPr>
              <a:t>the amount of the client along with his </a:t>
            </a:r>
            <a:r>
              <a:rPr lang="en-US" sz="2200" dirty="0" smtClean="0">
                <a:latin typeface="Book Antiqua" panose="02040602050305030304" pitchFamily="18" charset="0"/>
              </a:rPr>
              <a:t>rationale </a:t>
            </a:r>
            <a:r>
              <a:rPr lang="en-US" sz="2200" dirty="0">
                <a:latin typeface="Book Antiqua" panose="02040602050305030304" pitchFamily="18" charset="0"/>
              </a:rPr>
              <a:t>to the Stock Exchange within 01 day of </a:t>
            </a:r>
            <a:r>
              <a:rPr lang="en-US" sz="2200" dirty="0" smtClean="0">
                <a:latin typeface="Book Antiqua" panose="02040602050305030304" pitchFamily="18" charset="0"/>
              </a:rPr>
              <a:t>withholding</a:t>
            </a:r>
            <a:r>
              <a:rPr lang="en-US" sz="2200" dirty="0">
                <a:latin typeface="Book Antiqua" panose="02040602050305030304" pitchFamily="18" charset="0"/>
              </a:rPr>
              <a:t>. The intimation shall be sent to </a:t>
            </a:r>
            <a:r>
              <a:rPr lang="en-US" sz="2200" dirty="0" smtClean="0">
                <a:latin typeface="Book Antiqua" panose="02040602050305030304" pitchFamily="18" charset="0"/>
              </a:rPr>
              <a:t>	</a:t>
            </a:r>
            <a:r>
              <a:rPr lang="en-US" sz="2200" dirty="0" smtClean="0">
                <a:latin typeface="Book Antiqua" panose="02040602050305030304" pitchFamily="18" charset="0"/>
                <a:hlinkClick r:id="rId2"/>
              </a:rPr>
              <a:t>investigation@bseindia.com</a:t>
            </a:r>
            <a:r>
              <a:rPr lang="en-US" sz="2200" dirty="0" smtClean="0">
                <a:latin typeface="Book Antiqua" panose="02040602050305030304" pitchFamily="18" charset="0"/>
              </a:rPr>
              <a:t>.</a:t>
            </a:r>
          </a:p>
          <a:p>
            <a:pPr marL="514350" indent="-514350">
              <a:buAutoNum type="arabicPeriod" startAt="5"/>
            </a:pPr>
            <a:r>
              <a:rPr lang="en-US" sz="2200" dirty="0" smtClean="0">
                <a:latin typeface="Book Antiqua" panose="02040602050305030304" pitchFamily="18" charset="0"/>
              </a:rPr>
              <a:t>The </a:t>
            </a:r>
            <a:r>
              <a:rPr lang="en-US" sz="2200" dirty="0">
                <a:latin typeface="Book Antiqua" panose="02040602050305030304" pitchFamily="18" charset="0"/>
              </a:rPr>
              <a:t>provisions of this circular will be applicable to </a:t>
            </a:r>
            <a:r>
              <a:rPr lang="en-US" sz="2200" dirty="0" smtClean="0">
                <a:latin typeface="Book Antiqua" panose="02040602050305030304" pitchFamily="18" charset="0"/>
              </a:rPr>
              <a:t>all segments </a:t>
            </a:r>
            <a:r>
              <a:rPr lang="en-US" sz="2200" dirty="0">
                <a:latin typeface="Book Antiqua" panose="02040602050305030304" pitchFamily="18" charset="0"/>
              </a:rPr>
              <a:t>with effect from December 17, 2018.</a:t>
            </a:r>
          </a:p>
          <a:p>
            <a:pPr marL="514350" indent="-514350">
              <a:buFont typeface="+mj-lt"/>
              <a:buAutoNum type="arabicPeriod"/>
            </a:pPr>
            <a:endParaRPr lang="en-IN" dirty="0"/>
          </a:p>
          <a:p>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13</a:t>
            </a:fld>
            <a:endParaRPr lang="en-US" dirty="0"/>
          </a:p>
        </p:txBody>
      </p:sp>
    </p:spTree>
    <p:extLst>
      <p:ext uri="{BB962C8B-B14F-4D97-AF65-F5344CB8AC3E}">
        <p14:creationId xmlns:p14="http://schemas.microsoft.com/office/powerpoint/2010/main" xmlns="" val="90676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CIRCULARS LINK</a:t>
            </a:r>
            <a:endParaRPr lang="en-US" dirty="0"/>
          </a:p>
        </p:txBody>
      </p:sp>
      <p:sp>
        <p:nvSpPr>
          <p:cNvPr id="4" name="Rounded Rectangle 3"/>
          <p:cNvSpPr/>
          <p:nvPr/>
        </p:nvSpPr>
        <p:spPr>
          <a:xfrm>
            <a:off x="1524000" y="1828800"/>
            <a:ext cx="6629400"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828800"/>
            <a:ext cx="6096000" cy="923330"/>
          </a:xfrm>
          <a:prstGeom prst="rect">
            <a:avLst/>
          </a:prstGeom>
          <a:noFill/>
        </p:spPr>
        <p:txBody>
          <a:bodyPr wrap="square" rtlCol="0">
            <a:spAutoFit/>
          </a:bodyPr>
          <a:lstStyle/>
          <a:p>
            <a:r>
              <a:rPr lang="en-US" dirty="0" smtClean="0"/>
              <a:t>BSE Circular dated 31</a:t>
            </a:r>
            <a:r>
              <a:rPr lang="en-US" baseline="30000" dirty="0" smtClean="0"/>
              <a:t>st</a:t>
            </a:r>
            <a:r>
              <a:rPr lang="en-US" dirty="0" smtClean="0"/>
              <a:t> December, 2018 - </a:t>
            </a:r>
            <a:r>
              <a:rPr lang="en-US" dirty="0" smtClean="0">
                <a:solidFill>
                  <a:srgbClr val="0070C0"/>
                </a:solidFill>
              </a:rPr>
              <a:t>https://www.bseindia.com/markets/MarketInfo/DispNewNoticesCirculars.aspx?page=20181213-31 </a:t>
            </a:r>
            <a:endParaRPr lang="en-US" dirty="0">
              <a:solidFill>
                <a:srgbClr val="0070C0"/>
              </a:solidFill>
            </a:endParaRPr>
          </a:p>
        </p:txBody>
      </p:sp>
      <p:sp>
        <p:nvSpPr>
          <p:cNvPr id="6" name="Rounded Rectangle 5"/>
          <p:cNvSpPr/>
          <p:nvPr/>
        </p:nvSpPr>
        <p:spPr>
          <a:xfrm>
            <a:off x="1447800" y="3352800"/>
            <a:ext cx="6781800"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NSE Circular dated 31</a:t>
            </a:r>
            <a:r>
              <a:rPr lang="en-US" baseline="30000" dirty="0" smtClean="0">
                <a:solidFill>
                  <a:schemeClr val="tx1"/>
                </a:solidFill>
              </a:rPr>
              <a:t>st</a:t>
            </a:r>
            <a:r>
              <a:rPr lang="en-US" dirty="0" smtClean="0">
                <a:solidFill>
                  <a:schemeClr val="tx1"/>
                </a:solidFill>
              </a:rPr>
              <a:t> December, 2018 – </a:t>
            </a:r>
            <a:r>
              <a:rPr lang="en-US" dirty="0" smtClean="0">
                <a:solidFill>
                  <a:srgbClr val="0070C0"/>
                </a:solidFill>
                <a:hlinkClick r:id="rId2"/>
              </a:rPr>
              <a:t>https://www1.nseindia.com/circulars/circular.htm</a:t>
            </a:r>
            <a:endParaRPr lang="en-US" dirty="0" smtClean="0">
              <a:solidFill>
                <a:srgbClr val="0070C0"/>
              </a:solidFill>
            </a:endParaRPr>
          </a:p>
          <a:p>
            <a:pPr algn="ctr"/>
            <a:r>
              <a:rPr lang="en-US" dirty="0" smtClean="0">
                <a:solidFill>
                  <a:schemeClr val="tx1"/>
                </a:solidFill>
              </a:rPr>
              <a:t> </a:t>
            </a:r>
            <a:endParaRPr lang="en-US" dirty="0">
              <a:solidFill>
                <a:schemeClr val="tx1"/>
              </a:solidFill>
            </a:endParaRPr>
          </a:p>
        </p:txBody>
      </p:sp>
      <p:sp>
        <p:nvSpPr>
          <p:cNvPr id="7" name="Rounded Rectangle 6"/>
          <p:cNvSpPr/>
          <p:nvPr/>
        </p:nvSpPr>
        <p:spPr>
          <a:xfrm>
            <a:off x="1371600" y="4953000"/>
            <a:ext cx="7086600" cy="1295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Public Notice in respect of Settlement Scheme 2020 - </a:t>
            </a:r>
            <a:r>
              <a:rPr lang="en-US" dirty="0" smtClean="0">
                <a:solidFill>
                  <a:srgbClr val="0070C0"/>
                </a:solidFill>
              </a:rPr>
              <a:t>https://www.sebi.gov.in/media/public-notices/jul-2020/public-notice-in-respect-of-sebi-settlement-scheme-2020_47150.html</a:t>
            </a:r>
            <a:endParaRPr lang="en-US" dirty="0">
              <a:solidFill>
                <a:srgbClr val="0070C0"/>
              </a:solidFill>
            </a:endParaRPr>
          </a:p>
        </p:txBody>
      </p:sp>
      <p:sp>
        <p:nvSpPr>
          <p:cNvPr id="8" name="Slide Number Placeholder 7"/>
          <p:cNvSpPr>
            <a:spLocks noGrp="1"/>
          </p:cNvSpPr>
          <p:nvPr>
            <p:ph type="sldNum" sz="quarter" idx="12"/>
          </p:nvPr>
        </p:nvSpPr>
        <p:spPr/>
        <p:txBody>
          <a:bodyPr/>
          <a:lstStyle/>
          <a:p>
            <a:fld id="{AD01284D-BF45-4FE4-8A1A-CC7940D9F913}"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LAW </a:t>
            </a:r>
            <a:endParaRPr lang="en-US" dirty="0"/>
          </a:p>
        </p:txBody>
      </p:sp>
      <p:sp>
        <p:nvSpPr>
          <p:cNvPr id="3" name="Content Placeholder 2"/>
          <p:cNvSpPr>
            <a:spLocks noGrp="1"/>
          </p:cNvSpPr>
          <p:nvPr>
            <p:ph sz="quarter" idx="1"/>
          </p:nvPr>
        </p:nvSpPr>
        <p:spPr/>
        <p:txBody>
          <a:bodyPr>
            <a:normAutofit/>
          </a:bodyPr>
          <a:lstStyle/>
          <a:p>
            <a:pPr algn="ctr">
              <a:buNone/>
            </a:pPr>
            <a:r>
              <a:rPr lang="pt-BR" sz="2800" b="1" u="sng" dirty="0" smtClean="0">
                <a:latin typeface="Book Antiqua" pitchFamily="18" charset="0"/>
              </a:rPr>
              <a:t>R S Ispat Ltd Vs SEBI</a:t>
            </a:r>
            <a:endParaRPr lang="en-US" sz="2800" b="1" u="sng" dirty="0" smtClean="0">
              <a:latin typeface="Book Antiqua" pitchFamily="18" charset="0"/>
            </a:endParaRPr>
          </a:p>
          <a:p>
            <a:pPr algn="just">
              <a:buNone/>
            </a:pPr>
            <a:endParaRPr lang="en-US" b="1" dirty="0" smtClean="0"/>
          </a:p>
          <a:p>
            <a:pPr algn="just"/>
            <a:r>
              <a:rPr lang="en-US" sz="2000" dirty="0" smtClean="0">
                <a:latin typeface="Book Antiqua" pitchFamily="18" charset="0"/>
              </a:rPr>
              <a:t>The </a:t>
            </a:r>
            <a:r>
              <a:rPr lang="en-US" sz="2000" b="1" u="sng" dirty="0" err="1" smtClean="0">
                <a:latin typeface="Book Antiqua" pitchFamily="18" charset="0"/>
              </a:rPr>
              <a:t>Hon’ble</a:t>
            </a:r>
            <a:r>
              <a:rPr lang="en-US" sz="2000" b="1" u="sng" dirty="0" smtClean="0">
                <a:latin typeface="Book Antiqua" pitchFamily="18" charset="0"/>
              </a:rPr>
              <a:t> SAT </a:t>
            </a:r>
            <a:r>
              <a:rPr lang="en-US" sz="2000" dirty="0" smtClean="0">
                <a:latin typeface="Book Antiqua" pitchFamily="18" charset="0"/>
              </a:rPr>
              <a:t>vide its Order dated </a:t>
            </a:r>
            <a:r>
              <a:rPr lang="en-US" sz="2000" b="1" u="sng" dirty="0" smtClean="0">
                <a:latin typeface="Book Antiqua" pitchFamily="18" charset="0"/>
              </a:rPr>
              <a:t>October 14, 2019 </a:t>
            </a:r>
            <a:r>
              <a:rPr lang="en-US" sz="2000" dirty="0" smtClean="0">
                <a:latin typeface="Book Antiqua" pitchFamily="18" charset="0"/>
              </a:rPr>
              <a:t>in the matter of R S </a:t>
            </a:r>
            <a:r>
              <a:rPr lang="en-US" sz="2000" dirty="0" err="1" smtClean="0">
                <a:latin typeface="Book Antiqua" pitchFamily="18" charset="0"/>
              </a:rPr>
              <a:t>Ispat</a:t>
            </a:r>
            <a:r>
              <a:rPr lang="en-US" sz="2000" dirty="0" smtClean="0">
                <a:latin typeface="Book Antiqua" pitchFamily="18" charset="0"/>
              </a:rPr>
              <a:t> Ltd Vs SEBI, has inter alia directed as follows:</a:t>
            </a:r>
          </a:p>
          <a:p>
            <a:pPr algn="just">
              <a:buNone/>
            </a:pPr>
            <a:r>
              <a:rPr lang="en-US" sz="2000" dirty="0" smtClean="0">
                <a:latin typeface="Book Antiqua" pitchFamily="18" charset="0"/>
              </a:rPr>
              <a:t>	</a:t>
            </a:r>
            <a:r>
              <a:rPr lang="en-US" sz="2000" b="1" dirty="0" smtClean="0">
                <a:latin typeface="Book Antiqua" pitchFamily="18" charset="0"/>
              </a:rPr>
              <a:t>“…We are adjourning this matter today, so that SEBI may consider holding a </a:t>
            </a:r>
            <a:r>
              <a:rPr lang="en-US" sz="2000" b="1" dirty="0" err="1" smtClean="0">
                <a:latin typeface="Book Antiqua" pitchFamily="18" charset="0"/>
              </a:rPr>
              <a:t>LokAdalat</a:t>
            </a:r>
            <a:r>
              <a:rPr lang="en-US" sz="2000" b="1" dirty="0" smtClean="0">
                <a:latin typeface="Book Antiqua" pitchFamily="18" charset="0"/>
              </a:rPr>
              <a:t> or adopting any other alternative dispute resolution process with regard to the Illiquid Stock Options.“</a:t>
            </a:r>
          </a:p>
          <a:p>
            <a:pPr algn="just">
              <a:buNone/>
            </a:pPr>
            <a:endParaRPr lang="en-US" sz="2000" dirty="0" smtClean="0">
              <a:latin typeface="Book Antiqua" pitchFamily="18" charset="0"/>
            </a:endParaRPr>
          </a:p>
          <a:p>
            <a:pPr algn="just"/>
            <a:r>
              <a:rPr lang="en-US" sz="2000" dirty="0" smtClean="0">
                <a:latin typeface="Book Antiqua" pitchFamily="18" charset="0"/>
              </a:rPr>
              <a:t>Owning of large number of cases,  SEBI has decided to come out with Settlement Scheme (“the Scheme”)</a:t>
            </a:r>
          </a:p>
          <a:p>
            <a:pPr algn="ctr">
              <a:buNone/>
            </a:pPr>
            <a:endParaRPr lang="en-US"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219200"/>
          </a:xfrm>
        </p:spPr>
        <p:txBody>
          <a:bodyPr>
            <a:normAutofit/>
          </a:bodyPr>
          <a:lstStyle/>
          <a:p>
            <a:r>
              <a:rPr lang="en-US" sz="2800" b="1" dirty="0" smtClean="0"/>
              <a:t>SEBI SETTLEMENT SCHEME 2020 – ONE TIME SETTLEMENT SCHEME</a:t>
            </a:r>
            <a:endParaRPr lang="en-US" sz="2800" b="1" dirty="0"/>
          </a:p>
        </p:txBody>
      </p:sp>
      <p:sp>
        <p:nvSpPr>
          <p:cNvPr id="3" name="Content Placeholder 2"/>
          <p:cNvSpPr>
            <a:spLocks noGrp="1"/>
          </p:cNvSpPr>
          <p:nvPr>
            <p:ph sz="quarter" idx="1"/>
          </p:nvPr>
        </p:nvSpPr>
        <p:spPr/>
        <p:txBody>
          <a:bodyPr/>
          <a:lstStyle/>
          <a:p>
            <a:endParaRPr lang="en-US" sz="2000" dirty="0" smtClean="0">
              <a:latin typeface="Book Antiqua" pitchFamily="18" charset="0"/>
            </a:endParaRPr>
          </a:p>
          <a:p>
            <a:endParaRPr lang="en-US" sz="2000" dirty="0" smtClean="0">
              <a:latin typeface="Book Antiqua" pitchFamily="18" charset="0"/>
            </a:endParaRPr>
          </a:p>
          <a:p>
            <a:pPr algn="just"/>
            <a:r>
              <a:rPr lang="en-US" sz="2000" dirty="0" smtClean="0">
                <a:latin typeface="Book Antiqua" pitchFamily="18" charset="0"/>
              </a:rPr>
              <a:t>Securities Exchange Board of India (SEBI) vide Public notice dated 27</a:t>
            </a:r>
            <a:r>
              <a:rPr lang="en-US" sz="2000" baseline="30000" dirty="0" smtClean="0">
                <a:latin typeface="Book Antiqua" pitchFamily="18" charset="0"/>
              </a:rPr>
              <a:t>th</a:t>
            </a:r>
            <a:r>
              <a:rPr lang="en-US" sz="2000" dirty="0" smtClean="0">
                <a:latin typeface="Book Antiqua" pitchFamily="18" charset="0"/>
              </a:rPr>
              <a:t> July, 2020 has  issued Public notice in respect of </a:t>
            </a:r>
            <a:r>
              <a:rPr lang="en-US" sz="2000" b="1" dirty="0" smtClean="0">
                <a:latin typeface="Book Antiqua" pitchFamily="18" charset="0"/>
              </a:rPr>
              <a:t>SEBI-Settlement Scheme 2020 </a:t>
            </a:r>
            <a:r>
              <a:rPr lang="en-US" sz="2000" dirty="0" smtClean="0">
                <a:latin typeface="Book Antiqua" pitchFamily="18" charset="0"/>
              </a:rPr>
              <a:t>to provide one time settlement opportunity to the entities that have executed trade reversals in the stock options segment of BSE during the period </a:t>
            </a:r>
            <a:r>
              <a:rPr lang="en-US" sz="2000" b="1" u="sng" dirty="0" smtClean="0">
                <a:latin typeface="Book Antiqua" pitchFamily="18" charset="0"/>
              </a:rPr>
              <a:t>from April 1, 2014 to September 30, 2015</a:t>
            </a:r>
            <a:r>
              <a:rPr lang="en-US" sz="2000" dirty="0" smtClean="0">
                <a:latin typeface="Book Antiqua" pitchFamily="18" charset="0"/>
              </a:rPr>
              <a:t> against whom any proceedings are pending.</a:t>
            </a:r>
          </a:p>
          <a:p>
            <a:endParaRPr lang="en-US"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705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419100" y="4618"/>
            <a:ext cx="8305800" cy="6463308"/>
          </a:xfrm>
          <a:prstGeom prst="rect">
            <a:avLst/>
          </a:prstGeom>
          <a:noFill/>
        </p:spPr>
        <p:txBody>
          <a:bodyPr wrap="square" rtlCol="0">
            <a:spAutoFit/>
          </a:bodyPr>
          <a:lstStyle/>
          <a:p>
            <a:pPr algn="ctr"/>
            <a:endParaRPr lang="en-US" dirty="0" smtClean="0"/>
          </a:p>
          <a:p>
            <a:pPr algn="ctr"/>
            <a:r>
              <a:rPr lang="en-US" dirty="0" smtClean="0"/>
              <a:t>Settlement </a:t>
            </a:r>
            <a:r>
              <a:rPr lang="en-US" dirty="0"/>
              <a:t>Scheme 2020 </a:t>
            </a:r>
            <a:endParaRPr lang="en-US" dirty="0" smtClean="0"/>
          </a:p>
          <a:p>
            <a:pPr algn="just"/>
            <a:endParaRPr lang="en-US" dirty="0" smtClean="0"/>
          </a:p>
          <a:p>
            <a:pPr marL="342900" indent="-342900" algn="just">
              <a:buAutoNum type="arabicPeriod"/>
            </a:pPr>
            <a:r>
              <a:rPr lang="en-US" dirty="0" smtClean="0"/>
              <a:t>As </a:t>
            </a:r>
            <a:r>
              <a:rPr lang="en-US" dirty="0"/>
              <a:t>a part of ongoing surveillance, SEBI came across several instances wherein a set of entities were consistently making losses by their trading in options on individual stocks which are listed on Bombay Stock Exchange (BSE). Trading of these entities appeared abnormal because they were consistently seen to be making significant losses by their trades, which were reversed with the same counterparties either on the same day or the next day. </a:t>
            </a:r>
            <a:endParaRPr lang="en-US" dirty="0" smtClean="0"/>
          </a:p>
          <a:p>
            <a:pPr marL="342900" indent="-342900" algn="just">
              <a:buAutoNum type="arabicPeriod"/>
            </a:pPr>
            <a:r>
              <a:rPr lang="en-US" dirty="0" smtClean="0"/>
              <a:t>Hence</a:t>
            </a:r>
            <a:r>
              <a:rPr lang="en-US" dirty="0"/>
              <a:t>, an analysis of the stock options segment of Bombay Stock Exchange (BSE) for the period April 1, 2014 to September 30, 2015 was carried out. It was observed that there were several entities who consistently made significant losses, whereas there were others who consistently made significant profit by executing reversal trades in stock options on the BSE</a:t>
            </a:r>
            <a:r>
              <a:rPr lang="en-US" dirty="0" smtClean="0"/>
              <a:t>. It </a:t>
            </a:r>
            <a:r>
              <a:rPr lang="en-US" dirty="0"/>
              <a:t>has been observed that out of 21,652 entities that executed trades on BSE Stock Options Segment, a total of 14,720 entities were involved in generation of artificial volume by executing non-genuine/reversal trades on the same day. </a:t>
            </a:r>
            <a:endParaRPr lang="en-US" dirty="0" smtClean="0"/>
          </a:p>
          <a:p>
            <a:pPr marL="342900" indent="-342900" algn="just">
              <a:buAutoNum type="arabicPeriod"/>
            </a:pPr>
            <a:r>
              <a:rPr lang="en-US" dirty="0"/>
              <a:t>Out of the 14,720 entities involved in generation of artificial volumes by executing </a:t>
            </a:r>
            <a:r>
              <a:rPr lang="en-US" dirty="0" smtClean="0"/>
              <a:t>non-genuine/reversal </a:t>
            </a:r>
            <a:r>
              <a:rPr lang="en-US" dirty="0"/>
              <a:t>trades, SEBI has initiated adjudication proceedings against 567 entities. </a:t>
            </a:r>
            <a:endParaRPr lang="en-US" dirty="0" smtClean="0"/>
          </a:p>
          <a:p>
            <a:pPr marL="342900" indent="-342900">
              <a:buAutoNum type="arabicPeriod"/>
            </a:pPr>
            <a:endParaRPr lang="en-US" dirty="0" smtClean="0"/>
          </a:p>
        </p:txBody>
      </p:sp>
    </p:spTree>
    <p:extLst>
      <p:ext uri="{BB962C8B-B14F-4D97-AF65-F5344CB8AC3E}">
        <p14:creationId xmlns:p14="http://schemas.microsoft.com/office/powerpoint/2010/main" xmlns="" val="387925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342900" y="181957"/>
            <a:ext cx="8458200" cy="6494085"/>
          </a:xfrm>
          <a:prstGeom prst="rect">
            <a:avLst/>
          </a:prstGeom>
          <a:noFill/>
        </p:spPr>
        <p:txBody>
          <a:bodyPr wrap="square" rtlCol="0">
            <a:spAutoFit/>
          </a:bodyPr>
          <a:lstStyle/>
          <a:p>
            <a:pPr algn="just"/>
            <a:r>
              <a:rPr lang="en-US" sz="2000" dirty="0">
                <a:latin typeface="Book Antiqua" panose="02040602050305030304" pitchFamily="18" charset="0"/>
              </a:rPr>
              <a:t>4</a:t>
            </a:r>
            <a:r>
              <a:rPr lang="en-US" dirty="0">
                <a:latin typeface="Book Antiqua" panose="02040602050305030304" pitchFamily="18" charset="0"/>
              </a:rPr>
              <a:t>. Meanwhile, the Hon’ble SAT vide its Order dated October 14, 2019 in the matter of R S </a:t>
            </a:r>
            <a:r>
              <a:rPr lang="en-US" dirty="0" err="1">
                <a:latin typeface="Book Antiqua" panose="02040602050305030304" pitchFamily="18" charset="0"/>
              </a:rPr>
              <a:t>Ispat</a:t>
            </a:r>
            <a:r>
              <a:rPr lang="en-US" dirty="0">
                <a:latin typeface="Book Antiqua" panose="02040602050305030304" pitchFamily="18" charset="0"/>
              </a:rPr>
              <a:t> Ltd Vs SEBI, </a:t>
            </a:r>
            <a:r>
              <a:rPr lang="en-US" dirty="0" err="1">
                <a:latin typeface="Book Antiqua" panose="02040602050305030304" pitchFamily="18" charset="0"/>
              </a:rPr>
              <a:t>hasinter</a:t>
            </a:r>
            <a:r>
              <a:rPr lang="en-US" dirty="0">
                <a:latin typeface="Book Antiqua" panose="02040602050305030304" pitchFamily="18" charset="0"/>
              </a:rPr>
              <a:t> alia directed as follows: “…We are adjourning this matter today, so that SEBI may consider holding a </a:t>
            </a:r>
            <a:r>
              <a:rPr lang="en-US" dirty="0" err="1">
                <a:latin typeface="Book Antiqua" panose="02040602050305030304" pitchFamily="18" charset="0"/>
              </a:rPr>
              <a:t>LokAdalat</a:t>
            </a:r>
            <a:r>
              <a:rPr lang="en-US" dirty="0">
                <a:latin typeface="Book Antiqua" panose="02040602050305030304" pitchFamily="18" charset="0"/>
              </a:rPr>
              <a:t> or adopting any other alternative dispute resolution process with regard to the Illiquid Stock Options.“ </a:t>
            </a:r>
            <a:endParaRPr lang="en-US" dirty="0" smtClean="0">
              <a:latin typeface="Book Antiqua" panose="02040602050305030304" pitchFamily="18" charset="0"/>
            </a:endParaRPr>
          </a:p>
          <a:p>
            <a:pPr algn="just"/>
            <a:r>
              <a:rPr lang="en-US" dirty="0" smtClean="0">
                <a:latin typeface="Book Antiqua" panose="02040602050305030304" pitchFamily="18" charset="0"/>
              </a:rPr>
              <a:t>5</a:t>
            </a:r>
            <a:r>
              <a:rPr lang="en-US" dirty="0">
                <a:latin typeface="Book Antiqua" panose="02040602050305030304" pitchFamily="18" charset="0"/>
              </a:rPr>
              <a:t>. Given the aforesaid background, the Board has decided to introduce a Settlement Scheme (“the Scheme”) in terms of Regulation 26 of SEBI (Settlement Proceedings) Regulations 2018. The Scheme proposes to provide a onetime settlement opportunity to the entities that have executed trade reversals in the stock options segment of BSE during the period from April 1, 2014 to September 30, 2015 against whom any proceedings are pending. </a:t>
            </a:r>
            <a:endParaRPr lang="en-US" dirty="0" smtClean="0">
              <a:latin typeface="Book Antiqua" panose="02040602050305030304" pitchFamily="18" charset="0"/>
            </a:endParaRPr>
          </a:p>
          <a:p>
            <a:pPr algn="just"/>
            <a:r>
              <a:rPr lang="en-US" dirty="0" smtClean="0">
                <a:latin typeface="Book Antiqua" panose="02040602050305030304" pitchFamily="18" charset="0"/>
              </a:rPr>
              <a:t>6</a:t>
            </a:r>
            <a:r>
              <a:rPr lang="en-US" dirty="0">
                <a:latin typeface="Book Antiqua" panose="02040602050305030304" pitchFamily="18" charset="0"/>
              </a:rPr>
              <a:t>. The Board has considered three objective parameters viz., artificial volume, number of non-genuine trades and number of contracts resulting in creation of artificial volume/ non-genuine trades to arrive at an Indicative Settlement Amount. Further, a uniform consolidated Settlement factor of 0.55 in all cases wherein the entities had executed reversal trades, would be applicable while arriving at the Indicative Settlement Amounts</a:t>
            </a:r>
            <a:r>
              <a:rPr lang="en-US" dirty="0" smtClean="0">
                <a:latin typeface="Book Antiqua" panose="02040602050305030304" pitchFamily="18" charset="0"/>
              </a:rPr>
              <a:t>.</a:t>
            </a:r>
          </a:p>
          <a:p>
            <a:pPr algn="just"/>
            <a:r>
              <a:rPr lang="en-US" dirty="0">
                <a:latin typeface="Book Antiqua" panose="02040602050305030304" pitchFamily="18" charset="0"/>
              </a:rPr>
              <a:t>7. The details of the respective Indicative Settlement Amounts under the Scheme, along with corresponding artificial volume, number of non-genuine trades and number of contracts resulting in creating of artificial volumes / non-genuine trades, in respect of entities who have executed trade reversals on stock options segment of BSE during the period from April 1, 2014 to September 30, 2015, are available on SEBI website and also on the BSE website.</a:t>
            </a:r>
            <a:endParaRPr lang="en-IN" dirty="0">
              <a:latin typeface="Book Antiqua" panose="02040602050305030304" pitchFamily="18" charset="0"/>
            </a:endParaRPr>
          </a:p>
        </p:txBody>
      </p:sp>
      <p:sp>
        <p:nvSpPr>
          <p:cNvPr id="6" name="Slide Number Placeholder 5"/>
          <p:cNvSpPr>
            <a:spLocks noGrp="1"/>
          </p:cNvSpPr>
          <p:nvPr>
            <p:ph type="sldNum" sz="quarter" idx="12"/>
          </p:nvPr>
        </p:nvSpPr>
        <p:spPr/>
        <p:txBody>
          <a:bodyPr/>
          <a:lstStyle/>
          <a:p>
            <a:fld id="{AD01284D-BF45-4FE4-8A1A-CC7940D9F913}" type="slidenum">
              <a:rPr lang="en-US" smtClean="0"/>
              <a:pPr/>
              <a:t>18</a:t>
            </a:fld>
            <a:endParaRPr lang="en-US" dirty="0"/>
          </a:p>
        </p:txBody>
      </p:sp>
    </p:spTree>
    <p:extLst>
      <p:ext uri="{BB962C8B-B14F-4D97-AF65-F5344CB8AC3E}">
        <p14:creationId xmlns:p14="http://schemas.microsoft.com/office/powerpoint/2010/main" xmlns="" val="302999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REASON BEHIND THIS SETTLEMENT SCHEME </a:t>
            </a:r>
            <a:endParaRPr lang="en-US" dirty="0"/>
          </a:p>
        </p:txBody>
      </p:sp>
      <p:sp>
        <p:nvSpPr>
          <p:cNvPr id="3" name="Content Placeholder 2"/>
          <p:cNvSpPr>
            <a:spLocks noGrp="1"/>
          </p:cNvSpPr>
          <p:nvPr>
            <p:ph sz="quarter" idx="1"/>
          </p:nvPr>
        </p:nvSpPr>
        <p:spPr>
          <a:xfrm>
            <a:off x="301752" y="1371600"/>
            <a:ext cx="8503920" cy="5181600"/>
          </a:xfrm>
        </p:spPr>
        <p:txBody>
          <a:bodyPr>
            <a:normAutofit/>
          </a:bodyPr>
          <a:lstStyle/>
          <a:p>
            <a:pPr algn="just"/>
            <a:r>
              <a:rPr lang="en-US" sz="2000" dirty="0" smtClean="0">
                <a:latin typeface="Book Antiqua" pitchFamily="18" charset="0"/>
              </a:rPr>
              <a:t>SEBI has conducted an analysis of the stock options segment of Bombay Stock Exchange (BSE) for the period April 1, 2014 to September 30, 2015 when  SEBI came across several instances wherein a set of entities were consistently making losses by their trading in options on individual stocks which are listed on Bombay Stock Exchange (BSE).</a:t>
            </a:r>
          </a:p>
          <a:p>
            <a:pPr fontAlgn="t"/>
            <a:r>
              <a:rPr lang="en-US" dirty="0" smtClean="0"/>
              <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105368476"/>
              </p:ext>
            </p:extLst>
          </p:nvPr>
        </p:nvGraphicFramePr>
        <p:xfrm>
          <a:off x="685800" y="3520440"/>
          <a:ext cx="7848601" cy="2834640"/>
        </p:xfrm>
        <a:graphic>
          <a:graphicData uri="http://schemas.openxmlformats.org/drawingml/2006/table">
            <a:tbl>
              <a:tblPr firstRow="1" bandRow="1">
                <a:tableStyleId>{5C22544A-7EE6-4342-B048-85BDC9FD1C3A}</a:tableStyleId>
              </a:tblPr>
              <a:tblGrid>
                <a:gridCol w="1353207">
                  <a:extLst>
                    <a:ext uri="{9D8B030D-6E8A-4147-A177-3AD203B41FA5}">
                      <a16:colId xmlns:a16="http://schemas.microsoft.com/office/drawing/2014/main" xmlns="" val="20000"/>
                    </a:ext>
                  </a:extLst>
                </a:gridCol>
                <a:gridCol w="4871545">
                  <a:extLst>
                    <a:ext uri="{9D8B030D-6E8A-4147-A177-3AD203B41FA5}">
                      <a16:colId xmlns:a16="http://schemas.microsoft.com/office/drawing/2014/main" xmlns="" val="20001"/>
                    </a:ext>
                  </a:extLst>
                </a:gridCol>
                <a:gridCol w="1623849">
                  <a:extLst>
                    <a:ext uri="{9D8B030D-6E8A-4147-A177-3AD203B41FA5}">
                      <a16:colId xmlns:a16="http://schemas.microsoft.com/office/drawing/2014/main" xmlns="" val="20002"/>
                    </a:ext>
                  </a:extLst>
                </a:gridCol>
              </a:tblGrid>
              <a:tr h="626315">
                <a:tc>
                  <a:txBody>
                    <a:bodyPr/>
                    <a:lstStyle/>
                    <a:p>
                      <a:r>
                        <a:rPr lang="en-US" dirty="0" smtClean="0"/>
                        <a:t>SR. NO.</a:t>
                      </a:r>
                      <a:endParaRPr lang="en-US" dirty="0"/>
                    </a:p>
                  </a:txBody>
                  <a:tcPr/>
                </a:tc>
                <a:tc>
                  <a:txBody>
                    <a:bodyPr/>
                    <a:lstStyle/>
                    <a:p>
                      <a:r>
                        <a:rPr lang="en-US" dirty="0" smtClean="0"/>
                        <a:t>PARTICULARS</a:t>
                      </a:r>
                      <a:endParaRPr lang="en-US" dirty="0"/>
                    </a:p>
                  </a:txBody>
                  <a:tcPr/>
                </a:tc>
                <a:tc>
                  <a:txBody>
                    <a:bodyPr/>
                    <a:lstStyle/>
                    <a:p>
                      <a:r>
                        <a:rPr lang="en-US" dirty="0" smtClean="0"/>
                        <a:t>NO. OF ENTITIES</a:t>
                      </a:r>
                      <a:endParaRPr lang="en-US" dirty="0"/>
                    </a:p>
                  </a:txBody>
                  <a:tcPr/>
                </a:tc>
                <a:extLst>
                  <a:ext uri="{0D108BD9-81ED-4DB2-BD59-A6C34878D82A}">
                    <a16:rowId xmlns:a16="http://schemas.microsoft.com/office/drawing/2014/main" xmlns="" val="10000"/>
                  </a:ext>
                </a:extLst>
              </a:tr>
              <a:tr h="626315">
                <a:tc>
                  <a:txBody>
                    <a:bodyPr/>
                    <a:lstStyle/>
                    <a:p>
                      <a:r>
                        <a:rPr lang="en-US" dirty="0" smtClean="0"/>
                        <a:t>1. </a:t>
                      </a:r>
                      <a:endParaRPr lang="en-US" dirty="0"/>
                    </a:p>
                  </a:txBody>
                  <a:tcPr/>
                </a:tc>
                <a:tc>
                  <a:txBody>
                    <a:bodyPr/>
                    <a:lstStyle/>
                    <a:p>
                      <a:r>
                        <a:rPr lang="en-US" dirty="0" smtClean="0"/>
                        <a:t>Total</a:t>
                      </a:r>
                      <a:r>
                        <a:rPr lang="en-US" baseline="0" dirty="0" smtClean="0"/>
                        <a:t> Entities executed trades on BSE Stock Options Segment</a:t>
                      </a:r>
                      <a:endParaRPr lang="en-US" dirty="0"/>
                    </a:p>
                  </a:txBody>
                  <a:tcPr/>
                </a:tc>
                <a:tc>
                  <a:txBody>
                    <a:bodyPr/>
                    <a:lstStyle/>
                    <a:p>
                      <a:r>
                        <a:rPr lang="en-US" dirty="0" smtClean="0"/>
                        <a:t>21,652</a:t>
                      </a:r>
                      <a:endParaRPr lang="en-US" dirty="0"/>
                    </a:p>
                  </a:txBody>
                  <a:tcPr/>
                </a:tc>
                <a:extLst>
                  <a:ext uri="{0D108BD9-81ED-4DB2-BD59-A6C34878D82A}">
                    <a16:rowId xmlns:a16="http://schemas.microsoft.com/office/drawing/2014/main" xmlns="" val="10001"/>
                  </a:ext>
                </a:extLst>
              </a:tr>
              <a:tr h="894735">
                <a:tc>
                  <a:txBody>
                    <a:bodyPr/>
                    <a:lstStyle/>
                    <a:p>
                      <a:r>
                        <a:rPr lang="en-US" dirty="0" smtClean="0"/>
                        <a:t>2. </a:t>
                      </a:r>
                      <a:endParaRPr lang="en-US" dirty="0"/>
                    </a:p>
                  </a:txBody>
                  <a:tcPr/>
                </a:tc>
                <a:tc>
                  <a:txBody>
                    <a:bodyPr/>
                    <a:lstStyle/>
                    <a:p>
                      <a:r>
                        <a:rPr lang="en-US" dirty="0" smtClean="0"/>
                        <a:t>Entities involved in generation of artificial volume by executing non-</a:t>
                      </a:r>
                      <a:r>
                        <a:rPr lang="en-US" baseline="0" dirty="0" smtClean="0"/>
                        <a:t> genuine/reversal trades</a:t>
                      </a:r>
                      <a:endParaRPr lang="en-US" dirty="0"/>
                    </a:p>
                  </a:txBody>
                  <a:tcPr/>
                </a:tc>
                <a:tc>
                  <a:txBody>
                    <a:bodyPr/>
                    <a:lstStyle/>
                    <a:p>
                      <a:r>
                        <a:rPr lang="en-US" dirty="0" smtClean="0"/>
                        <a:t>14,720</a:t>
                      </a:r>
                      <a:endParaRPr lang="en-US" dirty="0"/>
                    </a:p>
                  </a:txBody>
                  <a:tcPr/>
                </a:tc>
                <a:extLst>
                  <a:ext uri="{0D108BD9-81ED-4DB2-BD59-A6C34878D82A}">
                    <a16:rowId xmlns:a16="http://schemas.microsoft.com/office/drawing/2014/main" xmlns="" val="10002"/>
                  </a:ext>
                </a:extLst>
              </a:tr>
              <a:tr h="626315">
                <a:tc>
                  <a:txBody>
                    <a:bodyPr/>
                    <a:lstStyle/>
                    <a:p>
                      <a:r>
                        <a:rPr lang="en-US" dirty="0" smtClean="0"/>
                        <a:t>3. </a:t>
                      </a:r>
                      <a:endParaRPr lang="en-US" dirty="0"/>
                    </a:p>
                  </a:txBody>
                  <a:tcPr/>
                </a:tc>
                <a:tc>
                  <a:txBody>
                    <a:bodyPr/>
                    <a:lstStyle/>
                    <a:p>
                      <a:r>
                        <a:rPr lang="en-US" dirty="0" smtClean="0"/>
                        <a:t>SEBI has initiated adjudication</a:t>
                      </a:r>
                      <a:r>
                        <a:rPr lang="en-US" baseline="0" dirty="0" smtClean="0"/>
                        <a:t> proceedings against</a:t>
                      </a:r>
                      <a:endParaRPr lang="en-US" dirty="0"/>
                    </a:p>
                  </a:txBody>
                  <a:tcPr/>
                </a:tc>
                <a:tc>
                  <a:txBody>
                    <a:bodyPr/>
                    <a:lstStyle/>
                    <a:p>
                      <a:r>
                        <a:rPr lang="en-US" dirty="0" smtClean="0"/>
                        <a:t>567</a:t>
                      </a:r>
                      <a:endParaRPr lang="en-US" dirty="0"/>
                    </a:p>
                  </a:txBody>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AD01284D-BF45-4FE4-8A1A-CC7940D9F913}"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33400"/>
          </a:xfrm>
        </p:spPr>
        <p:txBody>
          <a:bodyPr>
            <a:normAutofit fontScale="90000"/>
          </a:bodyPr>
          <a:lstStyle/>
          <a:p>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DEFINATION  </a:t>
            </a:r>
            <a:endParaRPr lang="en-US" dirty="0"/>
          </a:p>
        </p:txBody>
      </p:sp>
      <p:sp>
        <p:nvSpPr>
          <p:cNvPr id="3" name="Content Placeholder 2"/>
          <p:cNvSpPr>
            <a:spLocks noGrp="1"/>
          </p:cNvSpPr>
          <p:nvPr>
            <p:ph sz="quarter" idx="1"/>
          </p:nvPr>
        </p:nvSpPr>
        <p:spPr>
          <a:xfrm>
            <a:off x="301752" y="1447800"/>
            <a:ext cx="8503920" cy="5105400"/>
          </a:xfrm>
        </p:spPr>
        <p:txBody>
          <a:bodyPr>
            <a:normAutofit fontScale="92500" lnSpcReduction="20000"/>
          </a:bodyPr>
          <a:lstStyle/>
          <a:p>
            <a:pPr marL="0" indent="0" algn="ctr">
              <a:buNone/>
            </a:pPr>
            <a:r>
              <a:rPr lang="en-US" sz="2200" b="1" dirty="0" smtClean="0">
                <a:latin typeface="Book Antiqua" pitchFamily="18" charset="0"/>
              </a:rPr>
              <a:t>Securities and Exchange Board of India (Settlement proceeding ) Regulations, </a:t>
            </a:r>
            <a:r>
              <a:rPr lang="en-US" sz="2200" b="1" dirty="0" smtClean="0">
                <a:latin typeface="Book Antiqua" pitchFamily="18" charset="0"/>
              </a:rPr>
              <a:t>2018</a:t>
            </a:r>
          </a:p>
          <a:p>
            <a:pPr marL="0" indent="0" algn="ctr">
              <a:buNone/>
            </a:pPr>
            <a:endParaRPr lang="en-US" sz="2200" u="sng" dirty="0" smtClean="0">
              <a:latin typeface="Book Antiqua" pitchFamily="18" charset="0"/>
            </a:endParaRPr>
          </a:p>
          <a:p>
            <a:pPr marL="0" indent="0">
              <a:buNone/>
            </a:pPr>
            <a:r>
              <a:rPr lang="en-US" sz="2000" b="1" dirty="0" smtClean="0">
                <a:latin typeface="Book Antiqua" panose="02040602050305030304" pitchFamily="18" charset="0"/>
              </a:rPr>
              <a:t>Regulation 2(f) :- Specified </a:t>
            </a:r>
            <a:r>
              <a:rPr lang="en-US" sz="2000" b="1" dirty="0" smtClean="0">
                <a:latin typeface="Book Antiqua" panose="02040602050305030304" pitchFamily="18" charset="0"/>
              </a:rPr>
              <a:t>Proceedings</a:t>
            </a:r>
          </a:p>
          <a:p>
            <a:pPr marL="0" indent="0">
              <a:buNone/>
            </a:pPr>
            <a:endParaRPr lang="en-US" sz="2000" b="1" dirty="0">
              <a:latin typeface="Book Antiqua" panose="02040602050305030304" pitchFamily="18" charset="0"/>
            </a:endParaRPr>
          </a:p>
          <a:p>
            <a:pPr algn="just">
              <a:buNone/>
            </a:pPr>
            <a:r>
              <a:rPr lang="en-US" sz="2000" dirty="0" smtClean="0">
                <a:latin typeface="Book Antiqua" pitchFamily="18" charset="0"/>
              </a:rPr>
              <a:t>	"specified proceedings" means the proceedings that may be initiated by the Board or have been initiated and are pending before the Board or any other forum, for the violation of securities laws, under Section 11, Section 11B, Section 11D, sub-Section (3) of Section 12 or Section 15-I of the Act or Section 12A or Section 23-I of the Securities Contracts (Regulation)Act, 1956 or Section 19 or Section 19H of the Depositories Act, 1996, as the case may be;</a:t>
            </a:r>
          </a:p>
          <a:p>
            <a:pPr algn="just">
              <a:buNone/>
            </a:pPr>
            <a:endParaRPr lang="en-US" sz="2200" dirty="0">
              <a:latin typeface="Book Antiqua" pitchFamily="18" charset="0"/>
            </a:endParaRPr>
          </a:p>
          <a:p>
            <a:pPr algn="just">
              <a:buNone/>
            </a:pPr>
            <a:r>
              <a:rPr lang="en-US" sz="2200" b="1" dirty="0" smtClean="0">
                <a:latin typeface="Book Antiqua" pitchFamily="18" charset="0"/>
              </a:rPr>
              <a:t>Section 2(d) – Option In </a:t>
            </a:r>
            <a:r>
              <a:rPr lang="en-US" sz="2200" b="1" dirty="0" smtClean="0">
                <a:latin typeface="Book Antiqua" pitchFamily="18" charset="0"/>
              </a:rPr>
              <a:t>Securities</a:t>
            </a:r>
          </a:p>
          <a:p>
            <a:pPr algn="just">
              <a:buNone/>
            </a:pPr>
            <a:endParaRPr lang="en-US" sz="2200" b="1" dirty="0" smtClean="0">
              <a:latin typeface="Book Antiqua" pitchFamily="18" charset="0"/>
            </a:endParaRPr>
          </a:p>
          <a:p>
            <a:pPr algn="just">
              <a:buNone/>
            </a:pPr>
            <a:r>
              <a:rPr lang="en-US" sz="2000" dirty="0" smtClean="0">
                <a:latin typeface="Book Antiqua" pitchFamily="18" charset="0"/>
              </a:rPr>
              <a:t> </a:t>
            </a:r>
            <a:r>
              <a:rPr lang="en-US" sz="2000" dirty="0">
                <a:latin typeface="Book Antiqua" pitchFamily="18" charset="0"/>
              </a:rPr>
              <a:t>“ option in securities” means a contract for the purchase or sale of a right to buy or sell, or a right to buy and sell, securities in future, and includes a </a:t>
            </a:r>
            <a:r>
              <a:rPr lang="en-US" sz="2000" dirty="0" err="1">
                <a:latin typeface="Book Antiqua" pitchFamily="18" charset="0"/>
              </a:rPr>
              <a:t>teji</a:t>
            </a:r>
            <a:r>
              <a:rPr lang="en-US" sz="2000" dirty="0">
                <a:latin typeface="Book Antiqua" pitchFamily="18" charset="0"/>
              </a:rPr>
              <a:t>, a </a:t>
            </a:r>
            <a:r>
              <a:rPr lang="en-US" sz="2000" dirty="0" err="1">
                <a:latin typeface="Book Antiqua" pitchFamily="18" charset="0"/>
              </a:rPr>
              <a:t>mandi</a:t>
            </a:r>
            <a:r>
              <a:rPr lang="en-US" sz="2000" dirty="0">
                <a:latin typeface="Book Antiqua" pitchFamily="18" charset="0"/>
              </a:rPr>
              <a:t>, a </a:t>
            </a:r>
            <a:r>
              <a:rPr lang="en-US" sz="2000" dirty="0" err="1">
                <a:latin typeface="Book Antiqua" pitchFamily="18" charset="0"/>
              </a:rPr>
              <a:t>teji</a:t>
            </a:r>
            <a:r>
              <a:rPr lang="en-US" sz="2000" dirty="0">
                <a:latin typeface="Book Antiqua" pitchFamily="18" charset="0"/>
              </a:rPr>
              <a:t> </a:t>
            </a:r>
            <a:r>
              <a:rPr lang="en-US" sz="2000" dirty="0" err="1">
                <a:latin typeface="Book Antiqua" pitchFamily="18" charset="0"/>
              </a:rPr>
              <a:t>mandi</a:t>
            </a:r>
            <a:r>
              <a:rPr lang="en-US" sz="2000" dirty="0">
                <a:latin typeface="Book Antiqua" pitchFamily="18" charset="0"/>
              </a:rPr>
              <a:t>, a </a:t>
            </a:r>
            <a:r>
              <a:rPr lang="en-US" sz="2000" dirty="0" err="1">
                <a:latin typeface="Book Antiqua" pitchFamily="18" charset="0"/>
              </a:rPr>
              <a:t>galli</a:t>
            </a:r>
            <a:r>
              <a:rPr lang="en-US" sz="2000" dirty="0">
                <a:latin typeface="Book Antiqua" pitchFamily="18" charset="0"/>
              </a:rPr>
              <a:t>, a put, a call or a put and call in securities;</a:t>
            </a:r>
            <a:endParaRPr lang="en-IN" sz="2000" dirty="0">
              <a:latin typeface="Book Antiqua" panose="02040602050305030304" pitchFamily="18" charset="0"/>
            </a:endParaRPr>
          </a:p>
          <a:p>
            <a:pPr algn="just">
              <a:buNone/>
            </a:pPr>
            <a:endParaRPr lang="en-US" sz="2000" dirty="0">
              <a:latin typeface="Book Antiqua"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066800"/>
          </a:xfrm>
        </p:spPr>
        <p:txBody>
          <a:bodyPr>
            <a:normAutofit fontScale="90000"/>
          </a:bodyPr>
          <a:lstStyle/>
          <a:p>
            <a:r>
              <a:rPr lang="en-US" dirty="0" smtClean="0"/>
              <a:t>CHARACTERSTICS OF SETTLEMENT SCHEME, 2020</a:t>
            </a:r>
            <a:endParaRPr lang="en-US" dirty="0"/>
          </a:p>
        </p:txBody>
      </p:sp>
      <p:sp>
        <p:nvSpPr>
          <p:cNvPr id="3" name="Content Placeholder 2"/>
          <p:cNvSpPr>
            <a:spLocks noGrp="1"/>
          </p:cNvSpPr>
          <p:nvPr>
            <p:ph sz="quarter" idx="1"/>
          </p:nvPr>
        </p:nvSpPr>
        <p:spPr/>
        <p:txBody>
          <a:bodyPr>
            <a:normAutofit/>
          </a:bodyPr>
          <a:lstStyle/>
          <a:p>
            <a:pPr marL="514350" indent="-514350" algn="just">
              <a:buFont typeface="+mj-lt"/>
              <a:buAutoNum type="arabicPeriod"/>
            </a:pPr>
            <a:endParaRPr lang="en-US" sz="2000" b="1" dirty="0" smtClean="0">
              <a:latin typeface="Book Antiqua" pitchFamily="18" charset="0"/>
            </a:endParaRPr>
          </a:p>
          <a:p>
            <a:pPr marL="514350" indent="-514350" algn="just">
              <a:buFont typeface="+mj-lt"/>
              <a:buAutoNum type="arabicPeriod"/>
            </a:pPr>
            <a:r>
              <a:rPr lang="en-US" sz="2000" b="1" dirty="0" smtClean="0">
                <a:latin typeface="Book Antiqua" pitchFamily="18" charset="0"/>
              </a:rPr>
              <a:t>Condition of eligibility to avail the Scheme</a:t>
            </a:r>
          </a:p>
          <a:p>
            <a:pPr marL="0" indent="0" algn="just">
              <a:buNone/>
            </a:pPr>
            <a:endParaRPr lang="en-US" sz="2000" b="1" dirty="0" smtClean="0">
              <a:latin typeface="Book Antiqua" pitchFamily="18" charset="0"/>
            </a:endParaRPr>
          </a:p>
          <a:p>
            <a:pPr marL="788670" lvl="1" indent="-514350" algn="just"/>
            <a:r>
              <a:rPr lang="en-US" sz="2000" dirty="0" smtClean="0">
                <a:solidFill>
                  <a:schemeClr val="tx1"/>
                </a:solidFill>
                <a:latin typeface="Book Antiqua" pitchFamily="18" charset="0"/>
              </a:rPr>
              <a:t>The Scheme is available to those organization who have made trade reversals in BSE Segment of stock option.</a:t>
            </a:r>
          </a:p>
          <a:p>
            <a:pPr marL="274320" lvl="1" indent="0" algn="just">
              <a:buNone/>
            </a:pPr>
            <a:endParaRPr lang="en-US" sz="2000" dirty="0" smtClean="0">
              <a:solidFill>
                <a:schemeClr val="tx1"/>
              </a:solidFill>
              <a:latin typeface="Book Antiqua" pitchFamily="18" charset="0"/>
            </a:endParaRPr>
          </a:p>
          <a:p>
            <a:pPr marL="788670" lvl="1" indent="-514350" algn="just"/>
            <a:r>
              <a:rPr lang="en-US" sz="2000" dirty="0" smtClean="0">
                <a:solidFill>
                  <a:schemeClr val="tx1"/>
                </a:solidFill>
                <a:latin typeface="Book Antiqua" pitchFamily="18" charset="0"/>
              </a:rPr>
              <a:t>The above transaction was supposed to take place between 1 April, 2014 and 30 September, 2015.</a:t>
            </a:r>
          </a:p>
          <a:p>
            <a:pPr marL="274320" lvl="1" indent="0" algn="just">
              <a:buNone/>
            </a:pPr>
            <a:endParaRPr lang="en-US" sz="2000" dirty="0" smtClean="0">
              <a:solidFill>
                <a:schemeClr val="tx1"/>
              </a:solidFill>
              <a:latin typeface="Book Antiqua" pitchFamily="18" charset="0"/>
            </a:endParaRPr>
          </a:p>
          <a:p>
            <a:pPr marL="788670" lvl="1" indent="-514350" algn="just"/>
            <a:r>
              <a:rPr lang="en-US" sz="2000" dirty="0" smtClean="0">
                <a:solidFill>
                  <a:schemeClr val="tx1"/>
                </a:solidFill>
                <a:latin typeface="Book Antiqua" pitchFamily="18" charset="0"/>
              </a:rPr>
              <a:t>The proceedings should be pending. </a:t>
            </a:r>
            <a:endParaRPr lang="en-US" sz="2000" dirty="0">
              <a:solidFill>
                <a:schemeClr val="tx1"/>
              </a:solidFill>
              <a:latin typeface="Book Antiqua"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5102352"/>
          </a:xfrm>
        </p:spPr>
        <p:txBody>
          <a:bodyPr>
            <a:normAutofit/>
          </a:bodyPr>
          <a:lstStyle/>
          <a:p>
            <a:pPr algn="just">
              <a:buNone/>
            </a:pPr>
            <a:r>
              <a:rPr lang="en-US" sz="2000" b="1" dirty="0" smtClean="0">
                <a:latin typeface="Book Antiqua" pitchFamily="18" charset="0"/>
              </a:rPr>
              <a:t>2. The timeframe to benefit from the Scheme.</a:t>
            </a:r>
          </a:p>
          <a:p>
            <a:pPr algn="just">
              <a:buNone/>
            </a:pPr>
            <a:endParaRPr lang="en-US" sz="2000" b="1" dirty="0" smtClean="0">
              <a:latin typeface="Book Antiqua" pitchFamily="18" charset="0"/>
            </a:endParaRPr>
          </a:p>
          <a:p>
            <a:pPr algn="just"/>
            <a:r>
              <a:rPr lang="en-US" sz="2000" dirty="0" smtClean="0">
                <a:latin typeface="Book Antiqua" pitchFamily="18" charset="0"/>
              </a:rPr>
              <a:t>In the period 1 August 2020 to 31 October 2020, the qualifying parties can submit. The One-time  Settlement period as per the Scheme will start on August 01, 2020 and end on October 31, 2020.</a:t>
            </a:r>
          </a:p>
          <a:p>
            <a:pPr algn="just">
              <a:buNone/>
            </a:pPr>
            <a:endParaRPr lang="en-US" sz="2000" dirty="0" smtClean="0">
              <a:latin typeface="Book Antiqua" pitchFamily="18" charset="0"/>
            </a:endParaRPr>
          </a:p>
          <a:p>
            <a:pPr algn="just">
              <a:buNone/>
            </a:pPr>
            <a:r>
              <a:rPr lang="en-US" sz="2000" b="1" dirty="0" smtClean="0">
                <a:latin typeface="Book Antiqua" pitchFamily="18" charset="0"/>
              </a:rPr>
              <a:t>3. Applicable fees for applying in the Scheme.</a:t>
            </a:r>
          </a:p>
          <a:p>
            <a:pPr algn="just">
              <a:buNone/>
            </a:pPr>
            <a:endParaRPr lang="en-US" sz="2000" b="1" dirty="0" smtClean="0">
              <a:latin typeface="Book Antiqua" pitchFamily="18" charset="0"/>
            </a:endParaRPr>
          </a:p>
          <a:p>
            <a:pPr algn="just"/>
            <a:r>
              <a:rPr lang="en-US" sz="2000" dirty="0" smtClean="0">
                <a:latin typeface="Book Antiqua" pitchFamily="18" charset="0"/>
              </a:rPr>
              <a:t>The entity filing a settlement application under the scheme is required to pay the following fees-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977537035"/>
              </p:ext>
            </p:extLst>
          </p:nvPr>
        </p:nvGraphicFramePr>
        <p:xfrm>
          <a:off x="1505712" y="5105400"/>
          <a:ext cx="6096000" cy="137735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tblGrid>
              <a:tr h="299385">
                <a:tc>
                  <a:txBody>
                    <a:bodyPr/>
                    <a:lstStyle/>
                    <a:p>
                      <a:r>
                        <a:rPr lang="en-US" dirty="0" smtClean="0"/>
                        <a:t>Type of Applicant</a:t>
                      </a:r>
                      <a:endParaRPr lang="en-US" dirty="0"/>
                    </a:p>
                  </a:txBody>
                  <a:tcPr/>
                </a:tc>
                <a:tc>
                  <a:txBody>
                    <a:bodyPr/>
                    <a:lstStyle/>
                    <a:p>
                      <a:r>
                        <a:rPr lang="en-US" dirty="0" smtClean="0"/>
                        <a:t>Applicable</a:t>
                      </a:r>
                      <a:r>
                        <a:rPr lang="en-US" baseline="0" dirty="0" smtClean="0"/>
                        <a:t> fee</a:t>
                      </a:r>
                      <a:endParaRPr lang="en-US" dirty="0"/>
                    </a:p>
                  </a:txBody>
                  <a:tcPr/>
                </a:tc>
                <a:extLst>
                  <a:ext uri="{0D108BD9-81ED-4DB2-BD59-A6C34878D82A}">
                    <a16:rowId xmlns:a16="http://schemas.microsoft.com/office/drawing/2014/main" xmlns="" val="10000"/>
                  </a:ext>
                </a:extLst>
              </a:tr>
              <a:tr h="299385">
                <a:tc>
                  <a:txBody>
                    <a:bodyPr/>
                    <a:lstStyle/>
                    <a:p>
                      <a:r>
                        <a:rPr lang="en-US" dirty="0" smtClean="0"/>
                        <a:t>Individuals</a:t>
                      </a:r>
                      <a:endParaRPr lang="en-US" dirty="0"/>
                    </a:p>
                  </a:txBody>
                  <a:tcPr/>
                </a:tc>
                <a:tc>
                  <a:txBody>
                    <a:bodyPr/>
                    <a:lstStyle/>
                    <a:p>
                      <a:r>
                        <a:rPr lang="en-US" dirty="0" smtClean="0"/>
                        <a:t>Rs. 15000</a:t>
                      </a:r>
                      <a:endParaRPr lang="en-US" dirty="0"/>
                    </a:p>
                  </a:txBody>
                  <a:tcPr/>
                </a:tc>
                <a:extLst>
                  <a:ext uri="{0D108BD9-81ED-4DB2-BD59-A6C34878D82A}">
                    <a16:rowId xmlns:a16="http://schemas.microsoft.com/office/drawing/2014/main" xmlns="" val="10001"/>
                  </a:ext>
                </a:extLst>
              </a:tr>
              <a:tr h="645830">
                <a:tc>
                  <a:txBody>
                    <a:bodyPr/>
                    <a:lstStyle/>
                    <a:p>
                      <a:r>
                        <a:rPr lang="en-US" dirty="0" smtClean="0"/>
                        <a:t>Companies/</a:t>
                      </a:r>
                      <a:r>
                        <a:rPr lang="en-US" dirty="0" err="1" smtClean="0"/>
                        <a:t>Corporates</a:t>
                      </a:r>
                      <a:endParaRPr lang="en-US" dirty="0"/>
                    </a:p>
                  </a:txBody>
                  <a:tcPr/>
                </a:tc>
                <a:tc>
                  <a:txBody>
                    <a:bodyPr/>
                    <a:lstStyle/>
                    <a:p>
                      <a:r>
                        <a:rPr lang="en-US" dirty="0" smtClean="0"/>
                        <a:t>Rs. 25000</a:t>
                      </a:r>
                      <a:endParaRPr lang="en-US" dirty="0"/>
                    </a:p>
                  </a:txBody>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fld id="{AD01284D-BF45-4FE4-8A1A-CC7940D9F913}"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buNone/>
            </a:pPr>
            <a:r>
              <a:rPr lang="en-US" sz="2000" b="1" dirty="0" smtClean="0">
                <a:latin typeface="Book Antiqua" pitchFamily="18" charset="0"/>
              </a:rPr>
              <a:t>    4. Proposed amount for settlement </a:t>
            </a:r>
          </a:p>
          <a:p>
            <a:pPr algn="just">
              <a:buNone/>
            </a:pPr>
            <a:endParaRPr lang="en-US" sz="2000" b="1" dirty="0" smtClean="0">
              <a:latin typeface="Book Antiqua" pitchFamily="18" charset="0"/>
            </a:endParaRPr>
          </a:p>
          <a:p>
            <a:pPr algn="just"/>
            <a:r>
              <a:rPr lang="en-US" sz="2000" dirty="0" smtClean="0">
                <a:latin typeface="Book Antiqua" pitchFamily="18" charset="0"/>
              </a:rPr>
              <a:t>Following three objective parameters, the Board considered achieving suggestive settlement amount – </a:t>
            </a:r>
          </a:p>
          <a:p>
            <a:pPr marL="0" indent="0" algn="just">
              <a:buNone/>
            </a:pPr>
            <a:endParaRPr lang="en-US" sz="2000" dirty="0" smtClean="0">
              <a:latin typeface="Book Antiqua" pitchFamily="18" charset="0"/>
            </a:endParaRPr>
          </a:p>
          <a:p>
            <a:pPr lvl="1" algn="just"/>
            <a:r>
              <a:rPr lang="en-US" sz="2000" dirty="0" smtClean="0">
                <a:solidFill>
                  <a:schemeClr val="tx1"/>
                </a:solidFill>
                <a:latin typeface="Book Antiqua" pitchFamily="18" charset="0"/>
              </a:rPr>
              <a:t>Artificial volume </a:t>
            </a:r>
          </a:p>
          <a:p>
            <a:pPr marL="274320" lvl="1" indent="0" algn="just">
              <a:buNone/>
            </a:pPr>
            <a:endParaRPr lang="en-US" sz="2000" dirty="0" smtClean="0">
              <a:solidFill>
                <a:schemeClr val="tx1"/>
              </a:solidFill>
              <a:latin typeface="Book Antiqua" pitchFamily="18" charset="0"/>
            </a:endParaRPr>
          </a:p>
          <a:p>
            <a:pPr lvl="1" algn="just"/>
            <a:r>
              <a:rPr lang="en-US" sz="2000" dirty="0" smtClean="0">
                <a:solidFill>
                  <a:schemeClr val="tx1"/>
                </a:solidFill>
                <a:latin typeface="Book Antiqua" pitchFamily="18" charset="0"/>
              </a:rPr>
              <a:t>No. of non genuine trades completed </a:t>
            </a:r>
          </a:p>
          <a:p>
            <a:pPr marL="274320" lvl="1" indent="0" algn="just">
              <a:buNone/>
            </a:pPr>
            <a:endParaRPr lang="en-US" sz="2000" dirty="0" smtClean="0">
              <a:solidFill>
                <a:schemeClr val="tx1"/>
              </a:solidFill>
              <a:latin typeface="Book Antiqua" pitchFamily="18" charset="0"/>
            </a:endParaRPr>
          </a:p>
          <a:p>
            <a:pPr lvl="1" algn="just"/>
            <a:r>
              <a:rPr lang="en-US" sz="2000" dirty="0" smtClean="0">
                <a:solidFill>
                  <a:schemeClr val="tx1"/>
                </a:solidFill>
                <a:latin typeface="Book Antiqua" pitchFamily="18" charset="0"/>
              </a:rPr>
              <a:t>The number of contracts which result in artificial volumes or non genuine trades </a:t>
            </a:r>
          </a:p>
          <a:p>
            <a:pPr lvl="1" algn="just"/>
            <a:endParaRPr lang="en-US" sz="2000" dirty="0" smtClean="0">
              <a:solidFill>
                <a:schemeClr val="tx1"/>
              </a:solidFill>
              <a:latin typeface="Book Antiqua" pitchFamily="18" charset="0"/>
            </a:endParaRPr>
          </a:p>
          <a:p>
            <a:pPr lvl="1" algn="just">
              <a:buNone/>
            </a:pPr>
            <a:r>
              <a:rPr lang="en-US" sz="2000" dirty="0" smtClean="0">
                <a:solidFill>
                  <a:schemeClr val="tx1"/>
                </a:solidFill>
                <a:latin typeface="Book Antiqua" pitchFamily="18" charset="0"/>
              </a:rPr>
              <a:t>     Uniform consolidated settlement factor of 0.55 shall be applied to calculate the net settlement amount payable by entities. </a:t>
            </a:r>
          </a:p>
        </p:txBody>
      </p:sp>
      <p:sp>
        <p:nvSpPr>
          <p:cNvPr id="4" name="Slide Number Placeholder 3"/>
          <p:cNvSpPr>
            <a:spLocks noGrp="1"/>
          </p:cNvSpPr>
          <p:nvPr>
            <p:ph type="sldNum" sz="quarter" idx="12"/>
          </p:nvPr>
        </p:nvSpPr>
        <p:spPr/>
        <p:txBody>
          <a:bodyPr/>
          <a:lstStyle/>
          <a:p>
            <a:fld id="{AD01284D-BF45-4FE4-8A1A-CC7940D9F913}"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228600"/>
            <a:ext cx="8503920" cy="6248400"/>
          </a:xfrm>
        </p:spPr>
        <p:txBody>
          <a:bodyPr>
            <a:normAutofit/>
          </a:bodyPr>
          <a:lstStyle/>
          <a:p>
            <a:pPr lvl="1" algn="just">
              <a:buNone/>
            </a:pPr>
            <a:endParaRPr lang="en-US" dirty="0" smtClean="0">
              <a:solidFill>
                <a:schemeClr val="tx1"/>
              </a:solidFill>
              <a:latin typeface="Book Antiqua" pitchFamily="18" charset="0"/>
            </a:endParaRPr>
          </a:p>
          <a:p>
            <a:pPr lvl="1" algn="just">
              <a:buNone/>
            </a:pPr>
            <a:endParaRPr lang="en-US" b="1" dirty="0" smtClean="0">
              <a:solidFill>
                <a:schemeClr val="tx1"/>
              </a:solidFill>
              <a:latin typeface="Book Antiqua" pitchFamily="18" charset="0"/>
            </a:endParaRPr>
          </a:p>
          <a:p>
            <a:pPr lvl="1" algn="just">
              <a:buNone/>
            </a:pPr>
            <a:endParaRPr lang="en-US" b="1" dirty="0">
              <a:solidFill>
                <a:schemeClr val="tx1"/>
              </a:solidFill>
              <a:latin typeface="Book Antiqua" pitchFamily="18" charset="0"/>
            </a:endParaRPr>
          </a:p>
          <a:p>
            <a:pPr lvl="1" algn="just">
              <a:buNone/>
            </a:pPr>
            <a:endParaRPr lang="en-US" sz="1800" b="1" dirty="0" smtClean="0">
              <a:solidFill>
                <a:schemeClr val="tx1"/>
              </a:solidFill>
              <a:latin typeface="Book Antiqua" pitchFamily="18" charset="0"/>
            </a:endParaRPr>
          </a:p>
          <a:p>
            <a:pPr lvl="1" algn="just">
              <a:buNone/>
            </a:pPr>
            <a:r>
              <a:rPr lang="en-US" sz="1800" b="1" dirty="0" smtClean="0">
                <a:solidFill>
                  <a:schemeClr val="tx1"/>
                </a:solidFill>
                <a:latin typeface="Book Antiqua" pitchFamily="18" charset="0"/>
              </a:rPr>
              <a:t>5. Other Important factors</a:t>
            </a:r>
          </a:p>
          <a:p>
            <a:pPr lvl="1" algn="just">
              <a:buNone/>
            </a:pPr>
            <a:endParaRPr lang="en-US" sz="1800" b="1" dirty="0" smtClean="0">
              <a:solidFill>
                <a:schemeClr val="tx1"/>
              </a:solidFill>
              <a:latin typeface="Book Antiqua" pitchFamily="18" charset="0"/>
            </a:endParaRPr>
          </a:p>
          <a:p>
            <a:pPr lvl="1" algn="just"/>
            <a:r>
              <a:rPr lang="en-US" sz="1800" dirty="0" smtClean="0">
                <a:solidFill>
                  <a:schemeClr val="tx1"/>
                </a:solidFill>
                <a:latin typeface="Book Antiqua" pitchFamily="18" charset="0"/>
              </a:rPr>
              <a:t>The entity is required to pay the settlement amount via an online platform, as available on the SEBI’s website.</a:t>
            </a:r>
          </a:p>
          <a:p>
            <a:pPr marL="274320" lvl="1" indent="0" algn="just">
              <a:buNone/>
            </a:pPr>
            <a:endParaRPr lang="en-US" sz="1800" dirty="0" smtClean="0">
              <a:solidFill>
                <a:schemeClr val="tx1"/>
              </a:solidFill>
              <a:latin typeface="Book Antiqua" pitchFamily="18" charset="0"/>
            </a:endParaRPr>
          </a:p>
          <a:p>
            <a:pPr lvl="1" algn="just"/>
            <a:r>
              <a:rPr lang="en-US" sz="1800" dirty="0" smtClean="0">
                <a:solidFill>
                  <a:schemeClr val="tx1"/>
                </a:solidFill>
                <a:latin typeface="Book Antiqua" pitchFamily="18" charset="0"/>
              </a:rPr>
              <a:t>The entities covered within the scheme, but, don’t avail the benefit of the settlement scheme 2020 shall be liable for action as per provisions of section 15-I of the Securities and Exchange Board of India Act, 1992.</a:t>
            </a:r>
          </a:p>
          <a:p>
            <a:endParaRPr lang="en-US"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3400"/>
            <a:ext cx="8534400" cy="457200"/>
          </a:xfrm>
        </p:spPr>
        <p:txBody>
          <a:bodyPr>
            <a:normAutofit fontScale="90000"/>
          </a:bodyPr>
          <a:lstStyle/>
          <a:p>
            <a:r>
              <a:rPr lang="en-US" sz="3600" dirty="0">
                <a:solidFill>
                  <a:schemeClr val="tx1"/>
                </a:solidFill>
                <a:latin typeface="Book Antiqua" pitchFamily="18" charset="0"/>
              </a:rPr>
              <a:t>15-I</a:t>
            </a:r>
            <a:r>
              <a:rPr lang="en-US" sz="3600" dirty="0" smtClean="0">
                <a:solidFill>
                  <a:schemeClr val="tx1"/>
                </a:solidFill>
                <a:latin typeface="Book Antiqua" pitchFamily="18" charset="0"/>
              </a:rPr>
              <a:t>. – POWER TO ADJUDICATE</a:t>
            </a:r>
            <a:endParaRPr lang="en-IN" dirty="0"/>
          </a:p>
        </p:txBody>
      </p:sp>
      <p:sp>
        <p:nvSpPr>
          <p:cNvPr id="3" name="Content Placeholder 2"/>
          <p:cNvSpPr>
            <a:spLocks noGrp="1"/>
          </p:cNvSpPr>
          <p:nvPr>
            <p:ph sz="quarter" idx="1"/>
          </p:nvPr>
        </p:nvSpPr>
        <p:spPr>
          <a:xfrm>
            <a:off x="301752" y="1295400"/>
            <a:ext cx="8503920" cy="5486400"/>
          </a:xfrm>
        </p:spPr>
        <p:txBody>
          <a:bodyPr>
            <a:normAutofit fontScale="47500" lnSpcReduction="20000"/>
          </a:bodyPr>
          <a:lstStyle/>
          <a:p>
            <a:pPr marL="274320" lvl="1" indent="0" algn="just">
              <a:buNone/>
            </a:pPr>
            <a:endParaRPr lang="en-US" sz="2000" dirty="0">
              <a:solidFill>
                <a:schemeClr val="tx1"/>
              </a:solidFill>
              <a:latin typeface="Book Antiqua" pitchFamily="18" charset="0"/>
            </a:endParaRPr>
          </a:p>
          <a:p>
            <a:pPr marL="274320" lvl="1" indent="0" algn="just">
              <a:buNone/>
            </a:pPr>
            <a:r>
              <a:rPr lang="en-US" sz="2900" dirty="0" smtClean="0">
                <a:solidFill>
                  <a:schemeClr val="tx1"/>
                </a:solidFill>
                <a:latin typeface="Book Antiqua" pitchFamily="18" charset="0"/>
              </a:rPr>
              <a:t>(</a:t>
            </a:r>
            <a:r>
              <a:rPr lang="en-US" sz="2900" dirty="0">
                <a:solidFill>
                  <a:schemeClr val="tx1"/>
                </a:solidFill>
                <a:latin typeface="Book Antiqua" pitchFamily="18" charset="0"/>
              </a:rPr>
              <a:t>1) For the purpose of adjudging under sections 15A, 15B, 15C, 15D, 15E, 15F, 15G </a:t>
            </a:r>
            <a:r>
              <a:rPr lang="en-US" sz="2900" dirty="0" smtClean="0">
                <a:solidFill>
                  <a:schemeClr val="tx1"/>
                </a:solidFill>
                <a:latin typeface="Book Antiqua" pitchFamily="18" charset="0"/>
              </a:rPr>
              <a:t>[,</a:t>
            </a:r>
            <a:r>
              <a:rPr lang="en-US" sz="2900" dirty="0">
                <a:solidFill>
                  <a:schemeClr val="tx1"/>
                </a:solidFill>
                <a:latin typeface="Book Antiqua" pitchFamily="18" charset="0"/>
              </a:rPr>
              <a:t>15H, 15HA and 15HB], the Board shall appoint any officer not below the rank of a Division Chief to be an adjudicating officer for holding an inquiry in the prescribed manner after giving any person concerned a reasonable opportunity of being heard for the purpose of imposing any penalty</a:t>
            </a:r>
            <a:r>
              <a:rPr lang="en-US" sz="2900" dirty="0" smtClean="0">
                <a:solidFill>
                  <a:schemeClr val="tx1"/>
                </a:solidFill>
                <a:latin typeface="Book Antiqua" pitchFamily="18" charset="0"/>
              </a:rPr>
              <a:t>.</a:t>
            </a:r>
          </a:p>
          <a:p>
            <a:pPr marL="274320" lvl="1" indent="0" algn="just">
              <a:buNone/>
            </a:pPr>
            <a:endParaRPr lang="en-US" sz="2900" dirty="0">
              <a:solidFill>
                <a:schemeClr val="tx1"/>
              </a:solidFill>
              <a:latin typeface="Book Antiqua" pitchFamily="18" charset="0"/>
            </a:endParaRPr>
          </a:p>
          <a:p>
            <a:pPr marL="274320" lvl="1" indent="0" algn="just">
              <a:buNone/>
            </a:pPr>
            <a:r>
              <a:rPr lang="en-US" sz="2900" dirty="0">
                <a:solidFill>
                  <a:schemeClr val="tx1"/>
                </a:solidFill>
                <a:latin typeface="Book Antiqua" pitchFamily="18" charset="0"/>
              </a:rPr>
              <a:t> (2) While holding an inquiry the adjudicating officer shall have power to summon and enforce the attendance of any person acquainted with the facts and circumstances of the case to give evidence or to produce any document which in the opinion of the adjudicating officer, may be useful for or relevant to the subject-matter of the inquiry and if, on such inquiry, he is satisfied that the person has failed to comply with the provisions of any of the sections specified in subsection (1), he may impose such penalty as he thinks fit in accordance with the provisions of any of those sections. </a:t>
            </a:r>
            <a:r>
              <a:rPr lang="en-US" sz="2900" dirty="0" smtClean="0">
                <a:solidFill>
                  <a:schemeClr val="tx1"/>
                </a:solidFill>
                <a:latin typeface="Book Antiqua" pitchFamily="18" charset="0"/>
              </a:rPr>
              <a:t>88</a:t>
            </a:r>
          </a:p>
          <a:p>
            <a:pPr marL="274320" lvl="1" indent="0" algn="just">
              <a:buNone/>
            </a:pPr>
            <a:endParaRPr lang="en-US" sz="2900" dirty="0">
              <a:solidFill>
                <a:schemeClr val="tx1"/>
              </a:solidFill>
              <a:latin typeface="Book Antiqua" pitchFamily="18" charset="0"/>
            </a:endParaRPr>
          </a:p>
          <a:p>
            <a:pPr marL="274320" lvl="1" indent="0" algn="just">
              <a:buNone/>
            </a:pPr>
            <a:r>
              <a:rPr lang="en-US" sz="2900" dirty="0">
                <a:solidFill>
                  <a:schemeClr val="tx1"/>
                </a:solidFill>
                <a:latin typeface="Book Antiqua" pitchFamily="18" charset="0"/>
              </a:rPr>
              <a:t>(3) The Board may call for and examine the record of any proceedings under this section and if it considers that the order passed by the adjudicating officer is erroneous to the extent it is not in the interests of the securities market, it may, after making or causing to be made such inquiry as it deems necessary, pass an order enhancing the quantum of penalty, if the circumstances of the case so justify</a:t>
            </a:r>
            <a:r>
              <a:rPr lang="en-US" sz="2900" dirty="0" smtClean="0">
                <a:solidFill>
                  <a:schemeClr val="tx1"/>
                </a:solidFill>
                <a:latin typeface="Book Antiqua" pitchFamily="18" charset="0"/>
              </a:rPr>
              <a:t>:</a:t>
            </a:r>
          </a:p>
          <a:p>
            <a:pPr marL="274320" lvl="1" indent="0" algn="just">
              <a:buNone/>
            </a:pPr>
            <a:endParaRPr lang="en-US" sz="2900" dirty="0">
              <a:solidFill>
                <a:schemeClr val="tx1"/>
              </a:solidFill>
              <a:latin typeface="Book Antiqua" pitchFamily="18" charset="0"/>
            </a:endParaRPr>
          </a:p>
          <a:p>
            <a:pPr marL="274320" lvl="1" indent="0" algn="just">
              <a:buNone/>
            </a:pPr>
            <a:r>
              <a:rPr lang="en-US" sz="2900" dirty="0">
                <a:solidFill>
                  <a:schemeClr val="tx1"/>
                </a:solidFill>
                <a:latin typeface="Book Antiqua" pitchFamily="18" charset="0"/>
              </a:rPr>
              <a:t> Provided that no such order shall be passed unless the person concerned has been given an opportunity of being heard in the matter</a:t>
            </a:r>
            <a:r>
              <a:rPr lang="en-US" sz="2900" dirty="0" smtClean="0">
                <a:solidFill>
                  <a:schemeClr val="tx1"/>
                </a:solidFill>
                <a:latin typeface="Book Antiqua" pitchFamily="18" charset="0"/>
              </a:rPr>
              <a:t>:</a:t>
            </a:r>
          </a:p>
          <a:p>
            <a:pPr marL="274320" lvl="1" indent="0" algn="just">
              <a:buNone/>
            </a:pPr>
            <a:endParaRPr lang="en-US" sz="2900" dirty="0">
              <a:solidFill>
                <a:schemeClr val="tx1"/>
              </a:solidFill>
              <a:latin typeface="Book Antiqua" pitchFamily="18" charset="0"/>
            </a:endParaRPr>
          </a:p>
          <a:p>
            <a:pPr marL="274320" lvl="1" indent="0" algn="just">
              <a:buNone/>
            </a:pPr>
            <a:r>
              <a:rPr lang="en-US" sz="2900" dirty="0">
                <a:solidFill>
                  <a:schemeClr val="tx1"/>
                </a:solidFill>
                <a:latin typeface="Book Antiqua" pitchFamily="18" charset="0"/>
              </a:rPr>
              <a:t> Provided further that nothing contained in this sub-section shall be applicable after an expiry of a period of three months from the date of the order passed by the adjudicating officer or disposal of the appeal under section 15T, whichever is earlier.]</a:t>
            </a:r>
          </a:p>
          <a:p>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24</a:t>
            </a:fld>
            <a:endParaRPr lang="en-US" dirty="0"/>
          </a:p>
        </p:txBody>
      </p:sp>
    </p:spTree>
    <p:extLst>
      <p:ext uri="{BB962C8B-B14F-4D97-AF65-F5344CB8AC3E}">
        <p14:creationId xmlns:p14="http://schemas.microsoft.com/office/powerpoint/2010/main" xmlns="" val="191458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503920" cy="5260848"/>
          </a:xfrm>
        </p:spPr>
        <p:txBody>
          <a:bodyPr>
            <a:noAutofit/>
          </a:bodyPr>
          <a:lstStyle/>
          <a:p>
            <a:pPr marL="0" indent="0">
              <a:buNone/>
            </a:pPr>
            <a:r>
              <a:rPr lang="en-US" sz="1600" b="1" dirty="0">
                <a:latin typeface="Book Antiqua" panose="02040602050305030304" pitchFamily="18" charset="0"/>
              </a:rPr>
              <a:t>15HA. </a:t>
            </a:r>
            <a:r>
              <a:rPr lang="en-US" sz="1600" b="1" dirty="0" smtClean="0">
                <a:latin typeface="Book Antiqua" panose="02040602050305030304" pitchFamily="18" charset="0"/>
              </a:rPr>
              <a:t>- Penalty </a:t>
            </a:r>
            <a:r>
              <a:rPr lang="en-US" sz="1600" b="1" dirty="0">
                <a:latin typeface="Book Antiqua" panose="02040602050305030304" pitchFamily="18" charset="0"/>
              </a:rPr>
              <a:t>for fraudulent and unfair trade practices. </a:t>
            </a:r>
            <a:endParaRPr lang="en-US" sz="1600" b="1" dirty="0" smtClean="0">
              <a:latin typeface="Book Antiqua" panose="02040602050305030304" pitchFamily="18" charset="0"/>
            </a:endParaRPr>
          </a:p>
          <a:p>
            <a:pPr marL="0" indent="0">
              <a:buNone/>
            </a:pPr>
            <a:endParaRPr lang="en-US" sz="1600" dirty="0" smtClean="0">
              <a:latin typeface="Book Antiqua" panose="02040602050305030304" pitchFamily="18" charset="0"/>
            </a:endParaRPr>
          </a:p>
          <a:p>
            <a:pPr marL="0" indent="0">
              <a:buNone/>
            </a:pPr>
            <a:endParaRPr lang="en-US" sz="1600" dirty="0" smtClean="0">
              <a:latin typeface="Book Antiqua" panose="02040602050305030304" pitchFamily="18" charset="0"/>
            </a:endParaRPr>
          </a:p>
          <a:p>
            <a:pPr marL="0" indent="0">
              <a:buNone/>
            </a:pPr>
            <a:r>
              <a:rPr lang="en-US" sz="1600" dirty="0" smtClean="0">
                <a:latin typeface="Book Antiqua" panose="02040602050305030304" pitchFamily="18" charset="0"/>
              </a:rPr>
              <a:t>If </a:t>
            </a:r>
            <a:r>
              <a:rPr lang="en-US" sz="1600" dirty="0">
                <a:latin typeface="Book Antiqua" panose="02040602050305030304" pitchFamily="18" charset="0"/>
              </a:rPr>
              <a:t>any person indulges in fraudulent and unfair trade practices relating to securities, he shall be liable to a penalty </a:t>
            </a:r>
            <a:r>
              <a:rPr lang="en-US" sz="1600" dirty="0" smtClean="0">
                <a:latin typeface="Book Antiqua" panose="02040602050305030304" pitchFamily="18" charset="0"/>
              </a:rPr>
              <a:t>which </a:t>
            </a:r>
            <a:r>
              <a:rPr lang="en-US" sz="1600" dirty="0">
                <a:latin typeface="Book Antiqua" panose="02040602050305030304" pitchFamily="18" charset="0"/>
              </a:rPr>
              <a:t>shall not be less than five lakh rupees but which may extend to twenty-five crore rupees or three times the amount of profits made out of such practices, whichever is </a:t>
            </a:r>
            <a:r>
              <a:rPr lang="en-US" sz="1600" dirty="0" smtClean="0">
                <a:latin typeface="Book Antiqua" panose="02040602050305030304" pitchFamily="18" charset="0"/>
              </a:rPr>
              <a:t>higher.</a:t>
            </a:r>
          </a:p>
          <a:p>
            <a:pPr marL="0" indent="0">
              <a:buNone/>
            </a:pPr>
            <a:endParaRPr lang="en-US" sz="1600" dirty="0">
              <a:latin typeface="Book Antiqua" panose="02040602050305030304" pitchFamily="18" charset="0"/>
            </a:endParaRPr>
          </a:p>
          <a:p>
            <a:pPr marL="0" indent="0">
              <a:buNone/>
            </a:pPr>
            <a:r>
              <a:rPr lang="en-US" sz="1600" b="1" dirty="0" smtClean="0">
                <a:latin typeface="Book Antiqua" panose="02040602050305030304" pitchFamily="18" charset="0"/>
              </a:rPr>
              <a:t>15JB. - </a:t>
            </a:r>
            <a:r>
              <a:rPr lang="en-US" sz="1600" b="1" dirty="0">
                <a:latin typeface="Book Antiqua" panose="02040602050305030304" pitchFamily="18" charset="0"/>
              </a:rPr>
              <a:t>Settlement of administrative and civil proceedings</a:t>
            </a:r>
            <a:r>
              <a:rPr lang="en-US" sz="1600" b="1" dirty="0" smtClean="0">
                <a:latin typeface="Book Antiqua" panose="02040602050305030304" pitchFamily="18" charset="0"/>
              </a:rPr>
              <a:t>.</a:t>
            </a:r>
          </a:p>
          <a:p>
            <a:pPr marL="0" indent="0">
              <a:buNone/>
            </a:pPr>
            <a:endParaRPr lang="en-US" sz="1600" dirty="0">
              <a:latin typeface="Book Antiqua" panose="02040602050305030304" pitchFamily="18" charset="0"/>
            </a:endParaRPr>
          </a:p>
          <a:p>
            <a:pPr marL="0" indent="0">
              <a:buNone/>
            </a:pPr>
            <a:r>
              <a:rPr lang="en-US" sz="1600" dirty="0" smtClean="0">
                <a:latin typeface="Book Antiqua" panose="02040602050305030304" pitchFamily="18" charset="0"/>
              </a:rPr>
              <a:t> </a:t>
            </a:r>
            <a:r>
              <a:rPr lang="en-US" sz="1600" dirty="0">
                <a:latin typeface="Book Antiqua" panose="02040602050305030304" pitchFamily="18" charset="0"/>
              </a:rPr>
              <a:t>(1) Notwithstanding anything contained in any other law for the time being in force, any person, against whom any proceedings have been initiated or may be initiated under section 11, section 11B, section 11D, sub-section (3) of section 12 or section 15-I, may file an application in writing to the Board proposing for settlement of the proceedings initiated or to be initiated for the alleged defaults</a:t>
            </a:r>
            <a:r>
              <a:rPr lang="en-US" sz="1600" dirty="0" smtClean="0">
                <a:latin typeface="Book Antiqua" panose="02040602050305030304" pitchFamily="18" charset="0"/>
              </a:rPr>
              <a:t>.</a:t>
            </a:r>
          </a:p>
          <a:p>
            <a:pPr marL="0" indent="0">
              <a:buNone/>
            </a:pPr>
            <a:r>
              <a:rPr lang="en-US" sz="1600" dirty="0" smtClean="0">
                <a:latin typeface="Book Antiqua" panose="02040602050305030304" pitchFamily="18" charset="0"/>
              </a:rPr>
              <a:t> </a:t>
            </a:r>
            <a:r>
              <a:rPr lang="en-US" sz="1600" dirty="0">
                <a:latin typeface="Book Antiqua" panose="02040602050305030304" pitchFamily="18" charset="0"/>
              </a:rPr>
              <a:t>(2) The Board may, after taking into consideration the nature, gravity and impact of defaults, agree to the proposal for settlement, on payment of such sum by the defaulter or on such other terms as may be determined by the Board in accordance with the regulations made under this Act</a:t>
            </a:r>
            <a:r>
              <a:rPr lang="en-US" sz="1600" dirty="0" smtClean="0">
                <a:latin typeface="Book Antiqua" panose="02040602050305030304" pitchFamily="18" charset="0"/>
              </a:rPr>
              <a:t>.</a:t>
            </a:r>
          </a:p>
          <a:p>
            <a:pPr marL="0" indent="0">
              <a:buNone/>
            </a:pPr>
            <a:r>
              <a:rPr lang="en-US" sz="1600" dirty="0" smtClean="0">
                <a:latin typeface="Book Antiqua" panose="02040602050305030304" pitchFamily="18" charset="0"/>
              </a:rPr>
              <a:t> </a:t>
            </a:r>
            <a:r>
              <a:rPr lang="en-US" sz="1600" dirty="0">
                <a:latin typeface="Book Antiqua" panose="02040602050305030304" pitchFamily="18" charset="0"/>
              </a:rPr>
              <a:t>(3) The settlement proceedings under this section shall be conducted in accordance with the procedure specified in the regulations made under this Act</a:t>
            </a:r>
            <a:r>
              <a:rPr lang="en-US" sz="1600" dirty="0" smtClean="0">
                <a:latin typeface="Book Antiqua" panose="02040602050305030304" pitchFamily="18" charset="0"/>
              </a:rPr>
              <a:t>.</a:t>
            </a:r>
          </a:p>
          <a:p>
            <a:pPr marL="0" indent="0">
              <a:buNone/>
            </a:pPr>
            <a:r>
              <a:rPr lang="en-US" sz="1600" dirty="0" smtClean="0">
                <a:latin typeface="Book Antiqua" panose="02040602050305030304" pitchFamily="18" charset="0"/>
              </a:rPr>
              <a:t> </a:t>
            </a:r>
            <a:r>
              <a:rPr lang="en-US" sz="1600" dirty="0">
                <a:latin typeface="Book Antiqua" panose="02040602050305030304" pitchFamily="18" charset="0"/>
              </a:rPr>
              <a:t>(4) No appeal shall lie under section 15T against any order passed by the Board or adjudicating officer, as the case may be, under this section</a:t>
            </a:r>
            <a:endParaRPr lang="en-IN" sz="16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25</a:t>
            </a:fld>
            <a:endParaRPr lang="en-US" dirty="0"/>
          </a:p>
        </p:txBody>
      </p:sp>
    </p:spTree>
    <p:extLst>
      <p:ext uri="{BB962C8B-B14F-4D97-AF65-F5344CB8AC3E}">
        <p14:creationId xmlns:p14="http://schemas.microsoft.com/office/powerpoint/2010/main" xmlns="" val="129618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52400" y="914400"/>
            <a:ext cx="8839200"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lgn="ctr">
              <a:buNone/>
            </a:pPr>
            <a:endParaRPr lang="en-US" sz="2000" dirty="0" smtClean="0">
              <a:solidFill>
                <a:schemeClr val="tx1"/>
              </a:solidFill>
              <a:latin typeface="Book Antiqua" panose="02040602050305030304" pitchFamily="18" charset="0"/>
            </a:endParaRPr>
          </a:p>
          <a:p>
            <a:pPr marL="0" indent="0" algn="ctr">
              <a:buNone/>
            </a:pPr>
            <a:endParaRPr lang="en-US" sz="2000" dirty="0">
              <a:solidFill>
                <a:schemeClr val="tx1"/>
              </a:solidFill>
              <a:latin typeface="Book Antiqua" panose="02040602050305030304" pitchFamily="18" charset="0"/>
            </a:endParaRPr>
          </a:p>
          <a:p>
            <a:pPr marL="0" indent="0" algn="ctr">
              <a:buNone/>
            </a:pPr>
            <a:r>
              <a:rPr lang="en-US" sz="5500" dirty="0" smtClean="0">
                <a:solidFill>
                  <a:schemeClr val="tx1"/>
                </a:solidFill>
                <a:latin typeface="Book Antiqua" panose="02040602050305030304" pitchFamily="18" charset="0"/>
              </a:rPr>
              <a:t>STEP 1 :-  Applicants are advised to open the link </a:t>
            </a:r>
            <a:r>
              <a:rPr lang="en-US" sz="5500" dirty="0" smtClean="0">
                <a:solidFill>
                  <a:srgbClr val="0070C0"/>
                </a:solidFill>
                <a:latin typeface="Book Antiqua" panose="02040602050305030304" pitchFamily="18" charset="0"/>
              </a:rPr>
              <a:t>https://siportal.sebi.gov.in/intermediary/AOPaymentGateway.html ,</a:t>
            </a:r>
            <a:r>
              <a:rPr lang="en-US" sz="5500" dirty="0" smtClean="0">
                <a:solidFill>
                  <a:schemeClr val="tx1"/>
                </a:solidFill>
                <a:latin typeface="Book Antiqua" panose="02040602050305030304" pitchFamily="18" charset="0"/>
              </a:rPr>
              <a:t> </a:t>
            </a:r>
          </a:p>
          <a:p>
            <a:pPr marL="0" indent="0" algn="ctr">
              <a:buNone/>
            </a:pPr>
            <a:endParaRPr lang="en-US" dirty="0" smtClean="0">
              <a:solidFill>
                <a:schemeClr val="tx1"/>
              </a:solidFill>
            </a:endParaRPr>
          </a:p>
          <a:p>
            <a:pPr marL="0" indent="0" algn="ctr">
              <a:buNone/>
            </a:pPr>
            <a:endParaRPr lang="en-US" dirty="0"/>
          </a:p>
        </p:txBody>
      </p:sp>
      <p:pic>
        <p:nvPicPr>
          <p:cNvPr id="5" name="Picture 4"/>
          <p:cNvPicPr>
            <a:picLocks noChangeAspect="1"/>
          </p:cNvPicPr>
          <p:nvPr/>
        </p:nvPicPr>
        <p:blipFill>
          <a:blip r:embed="rId2"/>
          <a:stretch>
            <a:fillRect/>
          </a:stretch>
        </p:blipFill>
        <p:spPr>
          <a:xfrm>
            <a:off x="234373" y="1828800"/>
            <a:ext cx="8661400" cy="4876800"/>
          </a:xfrm>
          <a:prstGeom prst="rect">
            <a:avLst/>
          </a:prstGeom>
        </p:spPr>
      </p:pic>
      <p:sp>
        <p:nvSpPr>
          <p:cNvPr id="2" name="TextBox 1"/>
          <p:cNvSpPr txBox="1"/>
          <p:nvPr/>
        </p:nvSpPr>
        <p:spPr>
          <a:xfrm>
            <a:off x="2590800" y="316468"/>
            <a:ext cx="3663182" cy="369332"/>
          </a:xfrm>
          <a:prstGeom prst="rect">
            <a:avLst/>
          </a:prstGeom>
          <a:noFill/>
        </p:spPr>
        <p:txBody>
          <a:bodyPr wrap="none" rtlCol="0">
            <a:spAutoFit/>
          </a:bodyPr>
          <a:lstStyle/>
          <a:p>
            <a:r>
              <a:rPr lang="en-US" dirty="0" smtClean="0"/>
              <a:t>How to check settlement amount?</a:t>
            </a:r>
            <a:endParaRPr lang="en-IN" dirty="0"/>
          </a:p>
        </p:txBody>
      </p:sp>
    </p:spTree>
    <p:extLst>
      <p:ext uri="{BB962C8B-B14F-4D97-AF65-F5344CB8AC3E}">
        <p14:creationId xmlns:p14="http://schemas.microsoft.com/office/powerpoint/2010/main" xmlns="" val="1284937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200551" y="685800"/>
            <a:ext cx="8638650" cy="5715000"/>
          </a:xfrm>
          <a:prstGeom prst="rect">
            <a:avLst/>
          </a:prstGeom>
        </p:spPr>
      </p:pic>
      <p:sp>
        <p:nvSpPr>
          <p:cNvPr id="5" name="TextBox 4"/>
          <p:cNvSpPr txBox="1"/>
          <p:nvPr/>
        </p:nvSpPr>
        <p:spPr>
          <a:xfrm>
            <a:off x="200550" y="152400"/>
            <a:ext cx="6311343" cy="369332"/>
          </a:xfrm>
          <a:prstGeom prst="rect">
            <a:avLst/>
          </a:prstGeom>
          <a:noFill/>
        </p:spPr>
        <p:txBody>
          <a:bodyPr wrap="none" rtlCol="0">
            <a:spAutoFit/>
          </a:bodyPr>
          <a:lstStyle/>
          <a:p>
            <a:pPr algn="ctr"/>
            <a:r>
              <a:rPr lang="en-US" dirty="0" smtClean="0"/>
              <a:t>STEP 2 :- Select Settlement Scheme Under Type of Category</a:t>
            </a:r>
            <a:endParaRPr lang="en-IN" dirty="0"/>
          </a:p>
        </p:txBody>
      </p:sp>
    </p:spTree>
    <p:extLst>
      <p:ext uri="{BB962C8B-B14F-4D97-AF65-F5344CB8AC3E}">
        <p14:creationId xmlns:p14="http://schemas.microsoft.com/office/powerpoint/2010/main" xmlns="" val="318474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990600"/>
            <a:ext cx="9067800" cy="5638800"/>
          </a:xfrm>
          <a:prstGeom prst="rect">
            <a:avLst/>
          </a:prstGeom>
        </p:spPr>
      </p:pic>
      <p:sp>
        <p:nvSpPr>
          <p:cNvPr id="5" name="TextBox 4"/>
          <p:cNvSpPr txBox="1"/>
          <p:nvPr/>
        </p:nvSpPr>
        <p:spPr>
          <a:xfrm>
            <a:off x="381000" y="452735"/>
            <a:ext cx="7239000" cy="461665"/>
          </a:xfrm>
          <a:prstGeom prst="rect">
            <a:avLst/>
          </a:prstGeom>
          <a:noFill/>
        </p:spPr>
        <p:txBody>
          <a:bodyPr wrap="square" rtlCol="0">
            <a:spAutoFit/>
          </a:bodyPr>
          <a:lstStyle/>
          <a:p>
            <a:r>
              <a:rPr lang="en-US" sz="2400" dirty="0" smtClean="0"/>
              <a:t>Step 3 -Enter PAN details</a:t>
            </a:r>
            <a:endParaRPr lang="en-IN" sz="2400" dirty="0"/>
          </a:p>
        </p:txBody>
      </p:sp>
    </p:spTree>
    <p:extLst>
      <p:ext uri="{BB962C8B-B14F-4D97-AF65-F5344CB8AC3E}">
        <p14:creationId xmlns:p14="http://schemas.microsoft.com/office/powerpoint/2010/main" xmlns="" val="295054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152400" y="990600"/>
            <a:ext cx="8839200" cy="5638800"/>
          </a:xfrm>
          <a:prstGeom prst="rect">
            <a:avLst/>
          </a:prstGeom>
        </p:spPr>
      </p:pic>
      <p:sp>
        <p:nvSpPr>
          <p:cNvPr id="5" name="TextBox 4"/>
          <p:cNvSpPr txBox="1"/>
          <p:nvPr/>
        </p:nvSpPr>
        <p:spPr>
          <a:xfrm>
            <a:off x="228600" y="228600"/>
            <a:ext cx="6107762" cy="461665"/>
          </a:xfrm>
          <a:prstGeom prst="rect">
            <a:avLst/>
          </a:prstGeom>
          <a:noFill/>
        </p:spPr>
        <p:txBody>
          <a:bodyPr wrap="none" rtlCol="0">
            <a:spAutoFit/>
          </a:bodyPr>
          <a:lstStyle/>
          <a:p>
            <a:r>
              <a:rPr lang="en-US" sz="2400" dirty="0" smtClean="0"/>
              <a:t>Details of Settlement Amount will display:- </a:t>
            </a:r>
            <a:endParaRPr lang="en-IN" sz="2400" dirty="0"/>
          </a:p>
        </p:txBody>
      </p:sp>
    </p:spTree>
    <p:extLst>
      <p:ext uri="{BB962C8B-B14F-4D97-AF65-F5344CB8AC3E}">
        <p14:creationId xmlns:p14="http://schemas.microsoft.com/office/powerpoint/2010/main" xmlns="" val="307052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295400"/>
            <a:ext cx="8503920" cy="5257800"/>
          </a:xfrm>
        </p:spPr>
        <p:txBody>
          <a:bodyPr>
            <a:noAutofit/>
          </a:bodyPr>
          <a:lstStyle/>
          <a:p>
            <a:pPr marL="0" indent="0" algn="just">
              <a:buNone/>
            </a:pPr>
            <a:r>
              <a:rPr lang="en-US" sz="1600" b="1" dirty="0" smtClean="0">
                <a:latin typeface="Book Antiqua" panose="02040602050305030304" pitchFamily="18" charset="0"/>
              </a:rPr>
              <a:t>Section 2(1)(</a:t>
            </a:r>
            <a:r>
              <a:rPr lang="en-US" sz="1600" b="1" dirty="0" smtClean="0">
                <a:latin typeface="Book Antiqua" panose="02040602050305030304" pitchFamily="18" charset="0"/>
              </a:rPr>
              <a:t>b) – </a:t>
            </a:r>
            <a:r>
              <a:rPr lang="en-US" sz="1600" b="1" dirty="0" smtClean="0">
                <a:latin typeface="Book Antiqua" panose="02040602050305030304" pitchFamily="18" charset="0"/>
              </a:rPr>
              <a:t>Dealing in Securities</a:t>
            </a:r>
          </a:p>
          <a:p>
            <a:pPr marL="0" indent="0" algn="just">
              <a:buNone/>
            </a:pPr>
            <a:r>
              <a:rPr lang="en-US" sz="1600" dirty="0"/>
              <a:t>“dealing in securities” includes an act of buying, selling or subscribing pursuant to any issue of any security or agreeing to buy, sell or subscribe to any issue of any security or otherwise transacting in any way in any security by any person as principal, agent or intermediary referred to in section 12 of the Act. </a:t>
            </a:r>
            <a:endParaRPr lang="en-US" sz="1600" dirty="0" smtClean="0"/>
          </a:p>
          <a:p>
            <a:pPr marL="0" indent="0" algn="just">
              <a:buNone/>
            </a:pPr>
            <a:endParaRPr lang="en-US" sz="1600" b="1" dirty="0">
              <a:latin typeface="Book Antiqua" panose="02040602050305030304" pitchFamily="18" charset="0"/>
            </a:endParaRPr>
          </a:p>
          <a:p>
            <a:pPr marL="0" indent="0" algn="just">
              <a:buNone/>
            </a:pPr>
            <a:r>
              <a:rPr lang="en-US" sz="1600" b="1" dirty="0" smtClean="0"/>
              <a:t>Regulation 3</a:t>
            </a:r>
            <a:r>
              <a:rPr lang="en-US" sz="1600" b="1" dirty="0">
                <a:latin typeface="Book Antiqua" panose="02040602050305030304" pitchFamily="18" charset="0"/>
              </a:rPr>
              <a:t> </a:t>
            </a:r>
            <a:r>
              <a:rPr lang="en-US" sz="1600" b="1" dirty="0" smtClean="0">
                <a:latin typeface="Book Antiqua" panose="02040602050305030304" pitchFamily="18" charset="0"/>
              </a:rPr>
              <a:t>-</a:t>
            </a:r>
            <a:r>
              <a:rPr lang="en-US" sz="1600" b="1" dirty="0" smtClean="0"/>
              <a:t>  </a:t>
            </a:r>
            <a:r>
              <a:rPr lang="en-US" sz="1600" b="1" dirty="0"/>
              <a:t>Prohibition of certain dealings in securities </a:t>
            </a:r>
            <a:endParaRPr lang="en-US" sz="1600" b="1" dirty="0" smtClean="0"/>
          </a:p>
          <a:p>
            <a:pPr marL="0" indent="0" algn="just">
              <a:buNone/>
            </a:pPr>
            <a:r>
              <a:rPr lang="en-US" sz="1600" dirty="0" smtClean="0"/>
              <a:t>No </a:t>
            </a:r>
            <a:r>
              <a:rPr lang="en-US" sz="1600" dirty="0"/>
              <a:t>person shall directly or indirectly— </a:t>
            </a:r>
            <a:endParaRPr lang="en-US" sz="1600" dirty="0" smtClean="0"/>
          </a:p>
          <a:p>
            <a:pPr marL="457200" indent="-457200" algn="just">
              <a:buAutoNum type="alphaLcParenBoth"/>
            </a:pPr>
            <a:r>
              <a:rPr lang="en-US" sz="1600" dirty="0" smtClean="0"/>
              <a:t>buy</a:t>
            </a:r>
            <a:r>
              <a:rPr lang="en-US" sz="1600" dirty="0"/>
              <a:t>, sell or otherwise deal in securities in a fraudulent manner</a:t>
            </a:r>
            <a:r>
              <a:rPr lang="en-US" sz="1600" dirty="0" smtClean="0"/>
              <a:t>;</a:t>
            </a:r>
          </a:p>
          <a:p>
            <a:pPr marL="457200" indent="-457200" algn="just">
              <a:buAutoNum type="alphaLcParenBoth"/>
            </a:pPr>
            <a:r>
              <a:rPr lang="en-US" sz="1600" dirty="0" smtClean="0"/>
              <a:t>use </a:t>
            </a:r>
            <a:r>
              <a:rPr lang="en-US" sz="1600" dirty="0"/>
              <a:t>or employ, in connection with issue, purchase or sale of any security listed or proposed to be listed in a recognized stock exchange, any manipulative or deceptive device or contrivance in contravention of the provisions of the Act or the rules or the regulations made there under; </a:t>
            </a:r>
            <a:endParaRPr lang="en-US" sz="1600" dirty="0" smtClean="0"/>
          </a:p>
          <a:p>
            <a:pPr marL="457200" indent="-457200" algn="just">
              <a:buAutoNum type="alphaLcParenBoth"/>
            </a:pPr>
            <a:r>
              <a:rPr lang="en-US" sz="1600" dirty="0" smtClean="0"/>
              <a:t>employ </a:t>
            </a:r>
            <a:r>
              <a:rPr lang="en-US" sz="1600" dirty="0"/>
              <a:t>any device, scheme or artifice to defraud in connection with dealing in or issue of securities which are listed or proposed to be listed on a recognized stock exchange</a:t>
            </a:r>
            <a:r>
              <a:rPr lang="en-US" sz="1600" dirty="0" smtClean="0"/>
              <a:t>;</a:t>
            </a:r>
          </a:p>
          <a:p>
            <a:pPr marL="457200" indent="-457200" algn="just">
              <a:buAutoNum type="alphaLcParenBoth"/>
            </a:pPr>
            <a:r>
              <a:rPr lang="en-US" sz="1600" dirty="0" smtClean="0"/>
              <a:t>engage </a:t>
            </a:r>
            <a:r>
              <a:rPr lang="en-US" sz="1600" dirty="0"/>
              <a:t>in any act, practice, course of business which operates or would operate as fraud or deceit upon any person in connection with any dealing in or issue of securities which are listed or proposed to be listed on a recognized stock exchange in contravention of the provisions of the Act or the rules and the regulations made there under. </a:t>
            </a:r>
            <a:endParaRPr lang="en-IN" sz="1600" b="1" dirty="0">
              <a:latin typeface="Book Antiqua" panose="02040602050305030304" pitchFamily="18" charset="0"/>
            </a:endParaRPr>
          </a:p>
        </p:txBody>
      </p:sp>
      <p:sp>
        <p:nvSpPr>
          <p:cNvPr id="4" name="TextBox 3"/>
          <p:cNvSpPr txBox="1"/>
          <p:nvPr/>
        </p:nvSpPr>
        <p:spPr>
          <a:xfrm>
            <a:off x="2819400" y="609600"/>
            <a:ext cx="3570208" cy="369332"/>
          </a:xfrm>
          <a:prstGeom prst="rect">
            <a:avLst/>
          </a:prstGeom>
          <a:noFill/>
        </p:spPr>
        <p:txBody>
          <a:bodyPr wrap="none" rtlCol="0">
            <a:spAutoFit/>
          </a:bodyPr>
          <a:lstStyle/>
          <a:p>
            <a:r>
              <a:rPr lang="en-US" b="1" dirty="0" smtClean="0">
                <a:latin typeface="Book Antiqua" panose="02040602050305030304" pitchFamily="18" charset="0"/>
              </a:rPr>
              <a:t>SEBI </a:t>
            </a:r>
            <a:r>
              <a:rPr lang="en-US" b="1" dirty="0" smtClean="0">
                <a:latin typeface="Book Antiqua" panose="02040602050305030304" pitchFamily="18" charset="0"/>
              </a:rPr>
              <a:t>(PFUTP) Regulations, 2003</a:t>
            </a:r>
            <a:endParaRPr lang="en-US" dirty="0"/>
          </a:p>
        </p:txBody>
      </p:sp>
      <p:sp>
        <p:nvSpPr>
          <p:cNvPr id="5" name="Slide Number Placeholder 4"/>
          <p:cNvSpPr>
            <a:spLocks noGrp="1"/>
          </p:cNvSpPr>
          <p:nvPr>
            <p:ph type="sldNum" sz="quarter" idx="12"/>
          </p:nvPr>
        </p:nvSpPr>
        <p:spPr/>
        <p:txBody>
          <a:bodyPr/>
          <a:lstStyle/>
          <a:p>
            <a:fld id="{AD01284D-BF45-4FE4-8A1A-CC7940D9F913}" type="slidenum">
              <a:rPr lang="en-US" smtClean="0"/>
              <a:pPr/>
              <a:t>3</a:t>
            </a:fld>
            <a:endParaRPr lang="en-US" dirty="0"/>
          </a:p>
        </p:txBody>
      </p:sp>
    </p:spTree>
    <p:extLst>
      <p:ext uri="{BB962C8B-B14F-4D97-AF65-F5344CB8AC3E}">
        <p14:creationId xmlns:p14="http://schemas.microsoft.com/office/powerpoint/2010/main" xmlns="" val="369201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600200"/>
            <a:ext cx="8534400" cy="4419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676401"/>
            <a:ext cx="7924800" cy="4708981"/>
          </a:xfrm>
          <a:prstGeom prst="rect">
            <a:avLst/>
          </a:prstGeom>
          <a:noFill/>
        </p:spPr>
        <p:txBody>
          <a:bodyPr wrap="square" rtlCol="0">
            <a:spAutoFit/>
          </a:bodyPr>
          <a:lstStyle/>
          <a:p>
            <a:pPr algn="just">
              <a:buNone/>
            </a:pPr>
            <a:r>
              <a:rPr lang="en-US" b="1" dirty="0" smtClean="0"/>
              <a:t>Filing of the physical copy of the settlement application (to be received by SEBI on or before November 05, 2020) along with the following documents:</a:t>
            </a:r>
          </a:p>
          <a:p>
            <a:pPr algn="just">
              <a:buNone/>
            </a:pPr>
            <a:r>
              <a:rPr lang="en-US" dirty="0" smtClean="0"/>
              <a:t> </a:t>
            </a:r>
          </a:p>
          <a:p>
            <a:pPr marL="400050" indent="-400050" algn="just">
              <a:spcAft>
                <a:spcPts val="600"/>
              </a:spcAft>
              <a:buAutoNum type="romanLcParenR"/>
            </a:pPr>
            <a:r>
              <a:rPr lang="en-US" dirty="0" smtClean="0"/>
              <a:t>A settlement application in the specified format as per ANNEXURE 1</a:t>
            </a:r>
          </a:p>
          <a:p>
            <a:pPr marL="400050" indent="-400050" algn="just">
              <a:spcAft>
                <a:spcPts val="600"/>
              </a:spcAft>
              <a:buAutoNum type="romanLcParenR"/>
            </a:pPr>
            <a:r>
              <a:rPr lang="en-US" dirty="0" smtClean="0"/>
              <a:t>ii) A copy of the self-attested copy of the PAN Card of the applicant. </a:t>
            </a:r>
          </a:p>
          <a:p>
            <a:pPr algn="just">
              <a:spcAft>
                <a:spcPts val="600"/>
              </a:spcAft>
              <a:buNone/>
            </a:pPr>
            <a:r>
              <a:rPr lang="en-US" dirty="0" smtClean="0"/>
              <a:t>iii) The undertakings and waivers in Non-judicial stamp paper, duly </a:t>
            </a:r>
            <a:r>
              <a:rPr lang="en-US" dirty="0" err="1" smtClean="0"/>
              <a:t>notarised</a:t>
            </a:r>
            <a:r>
              <a:rPr lang="en-US" dirty="0" smtClean="0"/>
              <a:t> and stamped duty duly paid.</a:t>
            </a:r>
          </a:p>
          <a:p>
            <a:pPr algn="just">
              <a:spcAft>
                <a:spcPts val="600"/>
              </a:spcAft>
              <a:buNone/>
            </a:pPr>
            <a:r>
              <a:rPr lang="en-US" dirty="0" smtClean="0"/>
              <a:t>iv) Self-attested copies of the Income Tax Returns of the applicant for the last 3 financial years. </a:t>
            </a:r>
          </a:p>
          <a:p>
            <a:pPr algn="just">
              <a:spcAft>
                <a:spcPts val="600"/>
              </a:spcAft>
              <a:buNone/>
            </a:pPr>
            <a:r>
              <a:rPr lang="en-US" dirty="0" smtClean="0"/>
              <a:t>v) A self-attested copy of the payment of the non-refundable settlement application processing fees.</a:t>
            </a:r>
          </a:p>
          <a:p>
            <a:pPr algn="just">
              <a:spcAft>
                <a:spcPts val="600"/>
              </a:spcAft>
              <a:buNone/>
            </a:pPr>
            <a:r>
              <a:rPr lang="en-US" dirty="0" smtClean="0"/>
              <a:t> vi) A self-attested copy of the payment of the settlement amounts as displayed in respect of each of the applicants</a:t>
            </a:r>
          </a:p>
          <a:p>
            <a:endParaRPr lang="en-US" dirty="0"/>
          </a:p>
        </p:txBody>
      </p:sp>
      <p:sp>
        <p:nvSpPr>
          <p:cNvPr id="6" name="Slide Number Placeholder 5"/>
          <p:cNvSpPr>
            <a:spLocks noGrp="1"/>
          </p:cNvSpPr>
          <p:nvPr>
            <p:ph type="sldNum" sz="quarter" idx="12"/>
          </p:nvPr>
        </p:nvSpPr>
        <p:spPr/>
        <p:txBody>
          <a:bodyPr/>
          <a:lstStyle/>
          <a:p>
            <a:fld id="{AD01284D-BF45-4FE4-8A1A-CC7940D9F913}"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609600"/>
          </a:xfrm>
        </p:spPr>
        <p:txBody>
          <a:bodyPr/>
          <a:lstStyle/>
          <a:p>
            <a:r>
              <a:rPr lang="en-US" dirty="0" smtClean="0"/>
              <a:t>ANNEXURE 1</a:t>
            </a:r>
            <a:endParaRPr lang="en-IN" dirty="0"/>
          </a:p>
        </p:txBody>
      </p:sp>
      <p:pic>
        <p:nvPicPr>
          <p:cNvPr id="4" name="Content Placeholder 3"/>
          <p:cNvPicPr>
            <a:picLocks noGrp="1" noChangeAspect="1"/>
          </p:cNvPicPr>
          <p:nvPr>
            <p:ph sz="quarter" idx="1"/>
          </p:nvPr>
        </p:nvPicPr>
        <p:blipFill>
          <a:blip r:embed="rId2"/>
          <a:stretch>
            <a:fillRect/>
          </a:stretch>
        </p:blipFill>
        <p:spPr>
          <a:xfrm>
            <a:off x="2133600" y="743126"/>
            <a:ext cx="5029200" cy="5962474"/>
          </a:xfrm>
          <a:prstGeom prst="rect">
            <a:avLst/>
          </a:prstGeom>
        </p:spPr>
      </p:pic>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IN" dirty="0"/>
          </a:p>
        </p:txBody>
      </p:sp>
      <p:pic>
        <p:nvPicPr>
          <p:cNvPr id="6" name="Picture 5"/>
          <p:cNvPicPr>
            <a:picLocks noChangeAspect="1"/>
          </p:cNvPicPr>
          <p:nvPr/>
        </p:nvPicPr>
        <p:blipFill>
          <a:blip r:embed="rId3"/>
          <a:stretch>
            <a:fillRect/>
          </a:stretch>
        </p:blipFill>
        <p:spPr>
          <a:xfrm>
            <a:off x="2133600" y="457201"/>
            <a:ext cx="4876800" cy="6400799"/>
          </a:xfrm>
          <a:prstGeom prst="rect">
            <a:avLst/>
          </a:prstGeom>
        </p:spPr>
      </p:pic>
      <p:sp>
        <p:nvSpPr>
          <p:cNvPr id="7" name="TextBox 6"/>
          <p:cNvSpPr txBox="1"/>
          <p:nvPr/>
        </p:nvSpPr>
        <p:spPr>
          <a:xfrm>
            <a:off x="2347730" y="39970"/>
            <a:ext cx="4600940" cy="369332"/>
          </a:xfrm>
          <a:prstGeom prst="rect">
            <a:avLst/>
          </a:prstGeom>
          <a:noFill/>
        </p:spPr>
        <p:txBody>
          <a:bodyPr wrap="none" rtlCol="0">
            <a:spAutoFit/>
          </a:bodyPr>
          <a:lstStyle/>
          <a:p>
            <a:r>
              <a:rPr lang="en-US" dirty="0" smtClean="0"/>
              <a:t>APPLICATION FORM FOR SETTLEMENT</a:t>
            </a:r>
            <a:endParaRPr lang="en-IN" dirty="0"/>
          </a:p>
        </p:txBody>
      </p:sp>
    </p:spTree>
    <p:extLst>
      <p:ext uri="{BB962C8B-B14F-4D97-AF65-F5344CB8AC3E}">
        <p14:creationId xmlns:p14="http://schemas.microsoft.com/office/powerpoint/2010/main" xmlns="" val="3961359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endParaRPr lang="en-IN"/>
          </a:p>
        </p:txBody>
      </p:sp>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2"/>
          <a:stretch>
            <a:fillRect/>
          </a:stretch>
        </p:blipFill>
        <p:spPr>
          <a:xfrm>
            <a:off x="1779790" y="0"/>
            <a:ext cx="5584420" cy="6858000"/>
          </a:xfrm>
          <a:prstGeom prst="rect">
            <a:avLst/>
          </a:prstGeom>
        </p:spPr>
      </p:pic>
    </p:spTree>
    <p:extLst>
      <p:ext uri="{BB962C8B-B14F-4D97-AF65-F5344CB8AC3E}">
        <p14:creationId xmlns:p14="http://schemas.microsoft.com/office/powerpoint/2010/main" xmlns="" val="1594376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endParaRPr lang="en-IN"/>
          </a:p>
        </p:txBody>
      </p:sp>
      <p:sp>
        <p:nvSpPr>
          <p:cNvPr id="6" name="Rectangle 5"/>
          <p:cNvSpPr/>
          <p:nvPr/>
        </p:nvSpPr>
        <p:spPr>
          <a:xfrm>
            <a:off x="0" y="0"/>
            <a:ext cx="9144000" cy="685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2"/>
          <a:stretch>
            <a:fillRect/>
          </a:stretch>
        </p:blipFill>
        <p:spPr>
          <a:xfrm>
            <a:off x="1883431" y="0"/>
            <a:ext cx="5377138" cy="6858000"/>
          </a:xfrm>
          <a:prstGeom prst="rect">
            <a:avLst/>
          </a:prstGeom>
        </p:spPr>
      </p:pic>
    </p:spTree>
    <p:extLst>
      <p:ext uri="{BB962C8B-B14F-4D97-AF65-F5344CB8AC3E}">
        <p14:creationId xmlns:p14="http://schemas.microsoft.com/office/powerpoint/2010/main" xmlns="" val="585434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endParaRPr lang="en-IN"/>
          </a:p>
        </p:txBody>
      </p:sp>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2"/>
          <a:stretch>
            <a:fillRect/>
          </a:stretch>
        </p:blipFill>
        <p:spPr>
          <a:xfrm>
            <a:off x="1999265" y="0"/>
            <a:ext cx="5145470" cy="6858000"/>
          </a:xfrm>
          <a:prstGeom prst="rect">
            <a:avLst/>
          </a:prstGeom>
        </p:spPr>
      </p:pic>
    </p:spTree>
    <p:extLst>
      <p:ext uri="{BB962C8B-B14F-4D97-AF65-F5344CB8AC3E}">
        <p14:creationId xmlns:p14="http://schemas.microsoft.com/office/powerpoint/2010/main" xmlns="" val="1686532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blob:https://web.whatsapp.com/21faf6b6-f12c-402b-a6ca-c0c76c8af2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blob:https://web.whatsapp.com/21faf6b6-f12c-402b-a6ca-c0c76c8af2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blob:https://web.whatsapp.com/21faf6b6-f12c-402b-a6ca-c0c76c8af2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blob:https://web.whatsapp.com/21faf6b6-f12c-402b-a6ca-c0c76c8af2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blob:https://web.whatsapp.com/21faf6b6-f12c-402b-a6ca-c0c76c8af2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blob:https://web.whatsapp.com/21faf6b6-f12c-402b-a6ca-c0c76c8af2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7" name="Picture 13" descr="C:\Users\Geeta\Desktop\21faf6b6-f12c-402b-a6ca-c0c76c8af271.jpg"/>
          <p:cNvPicPr>
            <a:picLocks noChangeAspect="1" noChangeArrowheads="1"/>
          </p:cNvPicPr>
          <p:nvPr/>
        </p:nvPicPr>
        <p:blipFill>
          <a:blip r:embed="rId2"/>
          <a:srcRect t="2151" b="3226"/>
          <a:stretch>
            <a:fillRect/>
          </a:stretch>
        </p:blipFill>
        <p:spPr bwMode="auto">
          <a:xfrm>
            <a:off x="2258291" y="0"/>
            <a:ext cx="4675909"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p:cNvPicPr>
            <a:picLocks noChangeAspect="1"/>
          </p:cNvPicPr>
          <p:nvPr/>
        </p:nvPicPr>
        <p:blipFill>
          <a:blip r:embed="rId2"/>
          <a:stretch>
            <a:fillRect/>
          </a:stretch>
        </p:blipFill>
        <p:spPr>
          <a:xfrm>
            <a:off x="1941348" y="75909"/>
            <a:ext cx="5261304" cy="6706181"/>
          </a:xfrm>
          <a:prstGeom prst="rect">
            <a:avLst/>
          </a:prstGeom>
        </p:spPr>
      </p:pic>
    </p:spTree>
    <p:extLst>
      <p:ext uri="{BB962C8B-B14F-4D97-AF65-F5344CB8AC3E}">
        <p14:creationId xmlns:p14="http://schemas.microsoft.com/office/powerpoint/2010/main" xmlns="" val="2712654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Content Placeholder 4"/>
          <p:cNvSpPr>
            <a:spLocks noGrp="1"/>
          </p:cNvSpPr>
          <p:nvPr>
            <p:ph sz="quarter" idx="1"/>
          </p:nvPr>
        </p:nvSpPr>
        <p:spPr/>
        <p:txBody>
          <a:bodyPr/>
          <a:lstStyle/>
          <a:p>
            <a:endParaRPr lang="en-IN"/>
          </a:p>
        </p:txBody>
      </p:sp>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2"/>
          <a:stretch>
            <a:fillRect/>
          </a:stretch>
        </p:blipFill>
        <p:spPr>
          <a:xfrm>
            <a:off x="2133600" y="76200"/>
            <a:ext cx="4770322" cy="6768572"/>
          </a:xfrm>
          <a:prstGeom prst="rect">
            <a:avLst/>
          </a:prstGeom>
        </p:spPr>
      </p:pic>
    </p:spTree>
    <p:extLst>
      <p:ext uri="{BB962C8B-B14F-4D97-AF65-F5344CB8AC3E}">
        <p14:creationId xmlns:p14="http://schemas.microsoft.com/office/powerpoint/2010/main" xmlns="" val="1711177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7" name="Content Placeholder 6"/>
          <p:cNvSpPr>
            <a:spLocks noGrp="1"/>
          </p:cNvSpPr>
          <p:nvPr>
            <p:ph sz="quarter" idx="1"/>
          </p:nvPr>
        </p:nvSpPr>
        <p:spPr/>
        <p:txBody>
          <a:bodyPr/>
          <a:lstStyle/>
          <a:p>
            <a:endParaRPr lang="en-IN"/>
          </a:p>
        </p:txBody>
      </p:sp>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IN" dirty="0"/>
          </a:p>
        </p:txBody>
      </p:sp>
      <p:pic>
        <p:nvPicPr>
          <p:cNvPr id="9" name="Picture 8"/>
          <p:cNvPicPr>
            <a:picLocks noChangeAspect="1"/>
          </p:cNvPicPr>
          <p:nvPr/>
        </p:nvPicPr>
        <p:blipFill>
          <a:blip r:embed="rId2"/>
          <a:stretch>
            <a:fillRect/>
          </a:stretch>
        </p:blipFill>
        <p:spPr>
          <a:xfrm>
            <a:off x="1752600" y="434205"/>
            <a:ext cx="6523272" cy="6510177"/>
          </a:xfrm>
          <a:prstGeom prst="rect">
            <a:avLst/>
          </a:prstGeom>
        </p:spPr>
      </p:pic>
      <p:sp>
        <p:nvSpPr>
          <p:cNvPr id="10" name="TextBox 9"/>
          <p:cNvSpPr txBox="1"/>
          <p:nvPr/>
        </p:nvSpPr>
        <p:spPr>
          <a:xfrm>
            <a:off x="2133600" y="43934"/>
            <a:ext cx="4674678" cy="369332"/>
          </a:xfrm>
          <a:prstGeom prst="rect">
            <a:avLst/>
          </a:prstGeom>
          <a:noFill/>
        </p:spPr>
        <p:txBody>
          <a:bodyPr wrap="none" rtlCol="0">
            <a:spAutoFit/>
          </a:bodyPr>
          <a:lstStyle/>
          <a:p>
            <a:r>
              <a:rPr lang="en-US" dirty="0" smtClean="0"/>
              <a:t>SHOW CAUSE NOTICE TO INDIVIDUALS </a:t>
            </a:r>
            <a:endParaRPr lang="en-IN" dirty="0"/>
          </a:p>
        </p:txBody>
      </p:sp>
    </p:spTree>
    <p:extLst>
      <p:ext uri="{BB962C8B-B14F-4D97-AF65-F5344CB8AC3E}">
        <p14:creationId xmlns:p14="http://schemas.microsoft.com/office/powerpoint/2010/main" xmlns="" val="281018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fontScale="90000"/>
          </a:bodyPr>
          <a:lstStyle/>
          <a:p>
            <a:r>
              <a:rPr lang="en-US" dirty="0" smtClean="0"/>
              <a:t>SAMPLE BASED ANALYSIS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1024580715"/>
              </p:ext>
            </p:extLst>
          </p:nvPr>
        </p:nvGraphicFramePr>
        <p:xfrm>
          <a:off x="301752" y="1258388"/>
          <a:ext cx="8732245" cy="5545627"/>
        </p:xfrm>
        <a:graphic>
          <a:graphicData uri="http://schemas.openxmlformats.org/drawingml/2006/table">
            <a:tbl>
              <a:tblPr>
                <a:tableStyleId>{5C22544A-7EE6-4342-B048-85BDC9FD1C3A}</a:tableStyleId>
              </a:tblPr>
              <a:tblGrid>
                <a:gridCol w="2275588">
                  <a:extLst>
                    <a:ext uri="{9D8B030D-6E8A-4147-A177-3AD203B41FA5}">
                      <a16:colId xmlns:a16="http://schemas.microsoft.com/office/drawing/2014/main" xmlns="" val="1147741992"/>
                    </a:ext>
                  </a:extLst>
                </a:gridCol>
                <a:gridCol w="922818">
                  <a:extLst>
                    <a:ext uri="{9D8B030D-6E8A-4147-A177-3AD203B41FA5}">
                      <a16:colId xmlns:a16="http://schemas.microsoft.com/office/drawing/2014/main" xmlns="" val="1712606554"/>
                    </a:ext>
                  </a:extLst>
                </a:gridCol>
                <a:gridCol w="538311">
                  <a:extLst>
                    <a:ext uri="{9D8B030D-6E8A-4147-A177-3AD203B41FA5}">
                      <a16:colId xmlns:a16="http://schemas.microsoft.com/office/drawing/2014/main" xmlns="" val="2616233529"/>
                    </a:ext>
                  </a:extLst>
                </a:gridCol>
                <a:gridCol w="769016">
                  <a:extLst>
                    <a:ext uri="{9D8B030D-6E8A-4147-A177-3AD203B41FA5}">
                      <a16:colId xmlns:a16="http://schemas.microsoft.com/office/drawing/2014/main" xmlns="" val="2362054658"/>
                    </a:ext>
                  </a:extLst>
                </a:gridCol>
                <a:gridCol w="1153524">
                  <a:extLst>
                    <a:ext uri="{9D8B030D-6E8A-4147-A177-3AD203B41FA5}">
                      <a16:colId xmlns:a16="http://schemas.microsoft.com/office/drawing/2014/main" xmlns="" val="2005676996"/>
                    </a:ext>
                  </a:extLst>
                </a:gridCol>
                <a:gridCol w="1153524">
                  <a:extLst>
                    <a:ext uri="{9D8B030D-6E8A-4147-A177-3AD203B41FA5}">
                      <a16:colId xmlns:a16="http://schemas.microsoft.com/office/drawing/2014/main" xmlns="" val="3913510074"/>
                    </a:ext>
                  </a:extLst>
                </a:gridCol>
                <a:gridCol w="1153524">
                  <a:extLst>
                    <a:ext uri="{9D8B030D-6E8A-4147-A177-3AD203B41FA5}">
                      <a16:colId xmlns:a16="http://schemas.microsoft.com/office/drawing/2014/main" xmlns="" val="1625659592"/>
                    </a:ext>
                  </a:extLst>
                </a:gridCol>
                <a:gridCol w="765940">
                  <a:extLst>
                    <a:ext uri="{9D8B030D-6E8A-4147-A177-3AD203B41FA5}">
                      <a16:colId xmlns:a16="http://schemas.microsoft.com/office/drawing/2014/main" xmlns="" val="3745055748"/>
                    </a:ext>
                  </a:extLst>
                </a:gridCol>
              </a:tblGrid>
              <a:tr h="762000">
                <a:tc>
                  <a:txBody>
                    <a:bodyPr/>
                    <a:lstStyle/>
                    <a:p>
                      <a:pPr algn="l" fontAlgn="ctr"/>
                      <a:r>
                        <a:rPr lang="en-IN" sz="1200" b="1" u="none" strike="noStrike" dirty="0">
                          <a:effectLst/>
                        </a:rPr>
                        <a:t>NAME OF THE ENTITY</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dirty="0">
                          <a:effectLst/>
                        </a:rPr>
                        <a:t>AMOUNHT OF PENALTY IMPOSED</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a:effectLst/>
                        </a:rPr>
                        <a:t>ALLEGED CONTRACT</a:t>
                      </a:r>
                      <a:endParaRPr lang="en-IN" sz="1200" b="1" i="0" u="none" strike="noStrike">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dirty="0">
                          <a:effectLst/>
                        </a:rPr>
                        <a:t>TRADES</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dirty="0">
                          <a:effectLst/>
                        </a:rPr>
                        <a:t>VOLUME</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US" sz="1200" b="1" i="0" u="none" strike="noStrike" dirty="0" smtClean="0">
                          <a:solidFill>
                            <a:srgbClr val="000000"/>
                          </a:solidFill>
                          <a:effectLst/>
                          <a:latin typeface="Times New Roman" panose="02020603050405020304" pitchFamily="18" charset="0"/>
                        </a:rPr>
                        <a:t>SETTLEMENT</a:t>
                      </a:r>
                      <a:r>
                        <a:rPr lang="en-US" sz="1200" b="1" i="0" u="none" strike="noStrike" baseline="0" dirty="0" smtClean="0">
                          <a:solidFill>
                            <a:srgbClr val="000000"/>
                          </a:solidFill>
                          <a:effectLst/>
                          <a:latin typeface="Times New Roman" panose="02020603050405020304" pitchFamily="18" charset="0"/>
                        </a:rPr>
                        <a:t> AMOUNT</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b"/>
                      <a:r>
                        <a:rPr lang="en-IN" sz="1200" b="1" u="none" strike="noStrike" dirty="0" smtClean="0">
                          <a:effectLst/>
                        </a:rPr>
                        <a:t>REGISTRATION</a:t>
                      </a:r>
                      <a:r>
                        <a:rPr lang="en-IN" sz="1200" b="1" u="none" strike="noStrike" baseline="0" dirty="0" smtClean="0">
                          <a:effectLst/>
                        </a:rPr>
                        <a:t> FEE</a:t>
                      </a:r>
                      <a:endParaRPr lang="en-IN" sz="1200" b="1"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b="1" u="none" strike="noStrike" dirty="0" smtClean="0">
                          <a:effectLst/>
                        </a:rPr>
                        <a:t>TOTAL</a:t>
                      </a:r>
                    </a:p>
                    <a:p>
                      <a:pPr algn="r" fontAlgn="b"/>
                      <a:endParaRPr lang="en-IN" sz="1200" b="1"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1023402681"/>
                  </a:ext>
                </a:extLst>
              </a:tr>
              <a:tr h="322879">
                <a:tc>
                  <a:txBody>
                    <a:bodyPr/>
                    <a:lstStyle/>
                    <a:p>
                      <a:pPr algn="l" fontAlgn="ctr"/>
                      <a:r>
                        <a:rPr lang="en-IN" sz="1200" b="0" i="0" u="none" strike="noStrike" dirty="0" err="1">
                          <a:solidFill>
                            <a:srgbClr val="000000"/>
                          </a:solidFill>
                          <a:effectLst/>
                          <a:latin typeface="Times New Roman" panose="02020603050405020304" pitchFamily="18" charset="0"/>
                        </a:rPr>
                        <a:t>Madhushree</a:t>
                      </a:r>
                      <a:r>
                        <a:rPr lang="en-IN" sz="1200" b="0" i="0" u="none" strike="noStrike" dirty="0">
                          <a:solidFill>
                            <a:srgbClr val="000000"/>
                          </a:solidFill>
                          <a:effectLst/>
                          <a:latin typeface="Times New Roman" panose="02020603050405020304" pitchFamily="18" charset="0"/>
                        </a:rPr>
                        <a:t> </a:t>
                      </a:r>
                      <a:r>
                        <a:rPr lang="en-IN" sz="1200" b="0" i="0" u="none" strike="noStrike" dirty="0" err="1">
                          <a:solidFill>
                            <a:srgbClr val="000000"/>
                          </a:solidFill>
                          <a:effectLst/>
                          <a:latin typeface="Times New Roman" panose="02020603050405020304" pitchFamily="18" charset="0"/>
                        </a:rPr>
                        <a:t>Finvest</a:t>
                      </a:r>
                      <a:r>
                        <a:rPr lang="en-IN" sz="1200" b="0" i="0" u="none" strike="noStrike" dirty="0">
                          <a:solidFill>
                            <a:srgbClr val="000000"/>
                          </a:solidFill>
                          <a:effectLst/>
                          <a:latin typeface="Times New Roman" panose="02020603050405020304" pitchFamily="18" charset="0"/>
                        </a:rPr>
                        <a:t> Private Limited</a:t>
                      </a:r>
                    </a:p>
                  </a:txBody>
                  <a:tcPr marL="7620" marR="7620" marT="7620" marB="0" anchor="ctr"/>
                </a:tc>
                <a:tc>
                  <a:txBody>
                    <a:bodyPr/>
                    <a:lstStyle/>
                    <a:p>
                      <a:pPr algn="l" fontAlgn="ctr"/>
                      <a:r>
                        <a:rPr lang="en-IN" sz="1200" b="0" i="0" u="none" strike="noStrike">
                          <a:solidFill>
                            <a:srgbClr val="000000"/>
                          </a:solidFill>
                          <a:effectLst/>
                          <a:latin typeface="Times New Roman" panose="02020603050405020304" pitchFamily="18" charset="0"/>
                        </a:rPr>
                        <a:t>500000</a:t>
                      </a:r>
                    </a:p>
                  </a:txBody>
                  <a:tcPr marL="7620" marR="7620" marT="7620" marB="0" anchor="ctr"/>
                </a:tc>
                <a:tc>
                  <a:txBody>
                    <a:bodyPr/>
                    <a:lstStyle/>
                    <a:p>
                      <a:pPr algn="l" fontAlgn="ctr"/>
                      <a:r>
                        <a:rPr lang="en-IN" sz="1200" b="0" i="0" u="none" strike="noStrike">
                          <a:solidFill>
                            <a:srgbClr val="000000"/>
                          </a:solidFill>
                          <a:effectLst/>
                          <a:latin typeface="Times New Roman" panose="02020603050405020304" pitchFamily="18" charset="0"/>
                        </a:rPr>
                        <a:t>9</a:t>
                      </a:r>
                    </a:p>
                  </a:txBody>
                  <a:tcPr marL="7620" marR="7620" marT="7620" marB="0" anchor="ctr"/>
                </a:tc>
                <a:tc>
                  <a:txBody>
                    <a:bodyPr/>
                    <a:lstStyle/>
                    <a:p>
                      <a:pPr algn="l" fontAlgn="ctr"/>
                      <a:r>
                        <a:rPr lang="en-IN" sz="1200" b="0" i="0" u="none" strike="noStrike">
                          <a:solidFill>
                            <a:srgbClr val="000000"/>
                          </a:solidFill>
                          <a:effectLst/>
                          <a:latin typeface="Times New Roman" panose="02020603050405020304" pitchFamily="18" charset="0"/>
                        </a:rPr>
                        <a:t>52</a:t>
                      </a:r>
                    </a:p>
                  </a:txBody>
                  <a:tcPr marL="7620" marR="7620" marT="7620" marB="0" anchor="ctr"/>
                </a:tc>
                <a:tc>
                  <a:txBody>
                    <a:bodyPr/>
                    <a:lstStyle/>
                    <a:p>
                      <a:pPr algn="l" fontAlgn="ctr"/>
                      <a:r>
                        <a:rPr lang="en-IN" sz="1200" b="0" i="0" u="none" strike="noStrike">
                          <a:solidFill>
                            <a:srgbClr val="000000"/>
                          </a:solidFill>
                          <a:effectLst/>
                          <a:latin typeface="Times New Roman" panose="02020603050405020304" pitchFamily="18" charset="0"/>
                        </a:rPr>
                        <a:t>2,63,30,334</a:t>
                      </a:r>
                    </a:p>
                  </a:txBody>
                  <a:tcPr marL="7620" marR="7620" marT="7620" marB="0" anchor="ctr"/>
                </a:tc>
                <a:tc>
                  <a:txBody>
                    <a:bodyPr/>
                    <a:lstStyle/>
                    <a:p>
                      <a:pPr algn="r" fontAlgn="b"/>
                      <a:r>
                        <a:rPr lang="en-IN" sz="1200" b="0" i="0" u="none" strike="noStrike">
                          <a:solidFill>
                            <a:srgbClr val="000000"/>
                          </a:solidFill>
                          <a:effectLst/>
                          <a:latin typeface="Calibri" panose="020F0502020204030204" pitchFamily="34" charset="0"/>
                        </a:rPr>
                        <a:t>1782500</a:t>
                      </a:r>
                    </a:p>
                  </a:txBody>
                  <a:tcPr marL="7620" marR="7620" marT="7620" marB="0" anchor="b"/>
                </a:tc>
                <a:tc>
                  <a:txBody>
                    <a:bodyPr/>
                    <a:lstStyle/>
                    <a:p>
                      <a:pPr algn="r" fontAlgn="b"/>
                      <a:r>
                        <a:rPr lang="en-IN" sz="1100" b="0" i="0" u="none" strike="noStrike" dirty="0">
                          <a:solidFill>
                            <a:srgbClr val="000000"/>
                          </a:solidFill>
                          <a:effectLst/>
                          <a:latin typeface="Calibri" panose="020F0502020204030204" pitchFamily="34" charset="0"/>
                        </a:rPr>
                        <a:t>25000</a:t>
                      </a:r>
                    </a:p>
                  </a:txBody>
                  <a:tcPr marL="7620" marR="7620" marT="7620" marB="0" anchor="b"/>
                </a:tc>
                <a:tc>
                  <a:txBody>
                    <a:bodyPr/>
                    <a:lstStyle/>
                    <a:p>
                      <a:pPr algn="r" fontAlgn="b"/>
                      <a:r>
                        <a:rPr lang="en-IN" sz="1100" b="0" i="0" u="none" strike="noStrike" dirty="0">
                          <a:solidFill>
                            <a:srgbClr val="000000"/>
                          </a:solidFill>
                          <a:effectLst/>
                          <a:latin typeface="Calibri" panose="020F0502020204030204" pitchFamily="34" charset="0"/>
                        </a:rPr>
                        <a:t>1807500</a:t>
                      </a:r>
                    </a:p>
                  </a:txBody>
                  <a:tcPr marL="7620" marR="7620" marT="7620" marB="0" anchor="b"/>
                </a:tc>
                <a:extLst>
                  <a:ext uri="{0D108BD9-81ED-4DB2-BD59-A6C34878D82A}">
                    <a16:rowId xmlns:a16="http://schemas.microsoft.com/office/drawing/2014/main" xmlns="" val="2981100126"/>
                  </a:ext>
                </a:extLst>
              </a:tr>
              <a:tr h="322879">
                <a:tc>
                  <a:txBody>
                    <a:bodyPr/>
                    <a:lstStyle/>
                    <a:p>
                      <a:pPr algn="l" fontAlgn="b"/>
                      <a:r>
                        <a:rPr lang="en-IN" sz="1200" u="none" strike="noStrike" dirty="0" err="1">
                          <a:effectLst/>
                        </a:rPr>
                        <a:t>Acira</a:t>
                      </a:r>
                      <a:r>
                        <a:rPr lang="en-IN" sz="1200" u="none" strike="noStrike" dirty="0">
                          <a:effectLst/>
                        </a:rPr>
                        <a:t> Consultancy </a:t>
                      </a:r>
                      <a:r>
                        <a:rPr lang="en-IN" sz="1200" u="none" strike="noStrike" dirty="0" err="1">
                          <a:effectLst/>
                        </a:rPr>
                        <a:t>PrivateLtd</a:t>
                      </a:r>
                      <a:r>
                        <a:rPr lang="en-IN" sz="1200" u="none" strike="noStrike" dirty="0">
                          <a:effectLst/>
                        </a:rPr>
                        <a:t>.</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a:effectLst/>
                        </a:rPr>
                        <a:t>600000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13</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132</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7527000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dirty="0">
                          <a:effectLst/>
                        </a:rPr>
                        <a:t>2092500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2117500</a:t>
                      </a:r>
                      <a:endParaRPr lang="en-IN" sz="1200" b="0"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4019430388"/>
                  </a:ext>
                </a:extLst>
              </a:tr>
              <a:tr h="322879">
                <a:tc>
                  <a:txBody>
                    <a:bodyPr/>
                    <a:lstStyle/>
                    <a:p>
                      <a:pPr algn="l" fontAlgn="b"/>
                      <a:r>
                        <a:rPr lang="en-IN" sz="1200" u="none" strike="noStrike" dirty="0">
                          <a:effectLst/>
                        </a:rPr>
                        <a:t>Admire </a:t>
                      </a:r>
                      <a:r>
                        <a:rPr lang="en-IN" sz="1200" u="none" strike="noStrike" dirty="0" err="1">
                          <a:effectLst/>
                        </a:rPr>
                        <a:t>Vinimay</a:t>
                      </a:r>
                      <a:r>
                        <a:rPr lang="en-IN" sz="1200" u="none" strike="noStrike" dirty="0">
                          <a:effectLst/>
                        </a:rPr>
                        <a:t> Pvt Ltd</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dirty="0">
                          <a:effectLst/>
                        </a:rPr>
                        <a:t>800000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37</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118</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1,09,98,000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a:effectLst/>
                        </a:rPr>
                        <a:t>2402500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25000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2427500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3290142482"/>
                  </a:ext>
                </a:extLst>
              </a:tr>
              <a:tr h="322879">
                <a:tc>
                  <a:txBody>
                    <a:bodyPr/>
                    <a:lstStyle/>
                    <a:p>
                      <a:pPr algn="l" fontAlgn="ctr"/>
                      <a:r>
                        <a:rPr lang="nl-NL" sz="1200" u="none" strike="noStrike" dirty="0">
                          <a:effectLst/>
                        </a:rPr>
                        <a:t>Ajeit P S Rajbans HUF</a:t>
                      </a:r>
                      <a:endParaRPr lang="nl-NL"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500000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15</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112</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52,22,000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dirty="0">
                          <a:effectLst/>
                        </a:rPr>
                        <a:t>2092500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15000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2107500</a:t>
                      </a:r>
                      <a:endParaRPr lang="en-IN" sz="1200" b="0"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21969629"/>
                  </a:ext>
                </a:extLst>
              </a:tr>
              <a:tr h="322879">
                <a:tc>
                  <a:txBody>
                    <a:bodyPr/>
                    <a:lstStyle/>
                    <a:p>
                      <a:pPr algn="l" fontAlgn="b"/>
                      <a:r>
                        <a:rPr lang="en-IN" sz="1200" u="none" strike="noStrike">
                          <a:effectLst/>
                        </a:rPr>
                        <a:t>Chunchun Ispat Private Limited</a:t>
                      </a:r>
                      <a:endParaRPr lang="en-IN" sz="1200" b="0" i="0" u="none" strike="noStrike">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dirty="0">
                          <a:effectLst/>
                        </a:rPr>
                        <a:t>500000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b"/>
                      <a:r>
                        <a:rPr lang="en-IN" sz="1200" u="none" strike="noStrike">
                          <a:effectLst/>
                        </a:rPr>
                        <a:t>16</a:t>
                      </a:r>
                      <a:endParaRPr lang="en-IN" sz="1200" b="0" i="0" u="none" strike="noStrike">
                        <a:solidFill>
                          <a:srgbClr val="000000"/>
                        </a:solidFill>
                        <a:effectLst/>
                        <a:latin typeface="Times New Roman" panose="02020603050405020304" pitchFamily="18" charset="0"/>
                      </a:endParaRPr>
                    </a:p>
                  </a:txBody>
                  <a:tcPr marL="5899" marR="5899" marT="5899" marB="0" anchor="b"/>
                </a:tc>
                <a:tc>
                  <a:txBody>
                    <a:bodyPr/>
                    <a:lstStyle/>
                    <a:p>
                      <a:pPr algn="l" fontAlgn="b"/>
                      <a:r>
                        <a:rPr lang="en-IN" sz="1200" u="none" strike="noStrike">
                          <a:effectLst/>
                        </a:rPr>
                        <a:t>38</a:t>
                      </a:r>
                      <a:endParaRPr lang="en-IN" sz="1200" b="0" i="0" u="none" strike="noStrike">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a:effectLst/>
                        </a:rPr>
                        <a:t>1,79,60,000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dirty="0">
                          <a:effectLst/>
                        </a:rPr>
                        <a:t>1472500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25000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1497500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1024081049"/>
                  </a:ext>
                </a:extLst>
              </a:tr>
              <a:tr h="440119">
                <a:tc>
                  <a:txBody>
                    <a:bodyPr/>
                    <a:lstStyle/>
                    <a:p>
                      <a:pPr algn="l" fontAlgn="b"/>
                      <a:r>
                        <a:rPr lang="en-IN" sz="1200" u="none" strike="noStrike">
                          <a:effectLst/>
                        </a:rPr>
                        <a:t>Clan Laboratories Private Limited</a:t>
                      </a:r>
                      <a:endParaRPr lang="en-IN" sz="1200" b="0" i="0" u="none" strike="noStrike">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a:effectLst/>
                        </a:rPr>
                        <a:t>500000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16</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63</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71,23,190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a:effectLst/>
                        </a:rPr>
                        <a:t>1627500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25000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1652500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667244418"/>
                  </a:ext>
                </a:extLst>
              </a:tr>
              <a:tr h="440119">
                <a:tc>
                  <a:txBody>
                    <a:bodyPr/>
                    <a:lstStyle/>
                    <a:p>
                      <a:pPr algn="l" fontAlgn="b"/>
                      <a:r>
                        <a:rPr lang="en-IN" sz="1200" u="none" strike="noStrike" dirty="0" err="1">
                          <a:effectLst/>
                        </a:rPr>
                        <a:t>Eveningstar</a:t>
                      </a:r>
                      <a:r>
                        <a:rPr lang="en-IN" sz="1200" u="none" strike="noStrike" dirty="0">
                          <a:effectLst/>
                        </a:rPr>
                        <a:t> Deal Trade Private Limited</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dirty="0">
                          <a:effectLst/>
                        </a:rPr>
                        <a:t>1730000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106</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267</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b"/>
                      <a:r>
                        <a:rPr lang="en-IN" sz="1200" u="none" strike="noStrike" dirty="0">
                          <a:effectLst/>
                        </a:rPr>
                        <a:t>2,52,98,250</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r" fontAlgn="b"/>
                      <a:r>
                        <a:rPr lang="en-IN" sz="1200" u="none" strike="noStrike" dirty="0">
                          <a:effectLst/>
                        </a:rPr>
                        <a:t>3332500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25000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3357500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4131952477"/>
                  </a:ext>
                </a:extLst>
              </a:tr>
              <a:tr h="440119">
                <a:tc>
                  <a:txBody>
                    <a:bodyPr/>
                    <a:lstStyle/>
                    <a:p>
                      <a:pPr algn="l" fontAlgn="ctr"/>
                      <a:r>
                        <a:rPr lang="en-IN" sz="1200" u="none" strike="noStrike" dirty="0" err="1">
                          <a:effectLst/>
                        </a:rPr>
                        <a:t>Leelaben</a:t>
                      </a:r>
                      <a:r>
                        <a:rPr lang="en-IN" sz="1200" u="none" strike="noStrike" dirty="0">
                          <a:effectLst/>
                        </a:rPr>
                        <a:t> </a:t>
                      </a:r>
                      <a:r>
                        <a:rPr lang="en-IN" sz="1200" u="none" strike="noStrike" dirty="0" err="1">
                          <a:effectLst/>
                        </a:rPr>
                        <a:t>Sureshchandra</a:t>
                      </a:r>
                      <a:r>
                        <a:rPr lang="en-IN" sz="1200" u="none" strike="noStrike" dirty="0">
                          <a:effectLst/>
                        </a:rPr>
                        <a:t> </a:t>
                      </a:r>
                      <a:r>
                        <a:rPr lang="en-IN" sz="1200" u="none" strike="noStrike" dirty="0" err="1">
                          <a:effectLst/>
                        </a:rPr>
                        <a:t>Kachadia</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1000000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66</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473</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3,35,74,000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dirty="0">
                          <a:effectLst/>
                        </a:rPr>
                        <a:t>3177500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15000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3192500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797171121"/>
                  </a:ext>
                </a:extLst>
              </a:tr>
              <a:tr h="440119">
                <a:tc>
                  <a:txBody>
                    <a:bodyPr/>
                    <a:lstStyle/>
                    <a:p>
                      <a:pPr algn="l" fontAlgn="b"/>
                      <a:r>
                        <a:rPr lang="en-IN" sz="1200" u="none" strike="noStrike" dirty="0">
                          <a:effectLst/>
                        </a:rPr>
                        <a:t>Overactive Merchants Private Limited</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a:effectLst/>
                        </a:rPr>
                        <a:t>1500000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93</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270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1,63,44,000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a:effectLst/>
                        </a:rPr>
                        <a:t>3022500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3047500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3887852596"/>
                  </a:ext>
                </a:extLst>
              </a:tr>
              <a:tr h="322879">
                <a:tc>
                  <a:txBody>
                    <a:bodyPr/>
                    <a:lstStyle/>
                    <a:p>
                      <a:pPr algn="l" fontAlgn="b"/>
                      <a:r>
                        <a:rPr lang="en-IN" sz="1200" u="none" strike="noStrike">
                          <a:effectLst/>
                        </a:rPr>
                        <a:t>Pragya Commodites Pvt., Ltd</a:t>
                      </a:r>
                      <a:endParaRPr lang="en-IN" sz="1200" b="0" i="0" u="none" strike="noStrike">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a:effectLst/>
                        </a:rPr>
                        <a:t>1000000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47</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142</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7,49,68,000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a:effectLst/>
                        </a:rPr>
                        <a:t>2712500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2737500</a:t>
                      </a:r>
                      <a:endParaRPr lang="en-IN" sz="1200" b="0" i="0" u="none" strike="noStrike">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45157280"/>
                  </a:ext>
                </a:extLst>
              </a:tr>
              <a:tr h="440119">
                <a:tc>
                  <a:txBody>
                    <a:bodyPr/>
                    <a:lstStyle/>
                    <a:p>
                      <a:pPr algn="l" fontAlgn="b"/>
                      <a:r>
                        <a:rPr lang="en-IN" sz="1200" u="none" strike="noStrike">
                          <a:effectLst/>
                        </a:rPr>
                        <a:t>Subhlabh Fiscal Services Private Limited</a:t>
                      </a:r>
                      <a:endParaRPr lang="en-IN" sz="1200" b="0" i="0" u="none" strike="noStrike">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a:effectLst/>
                        </a:rPr>
                        <a:t>1120000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67</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203</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 2,73,40,000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a:effectLst/>
                        </a:rPr>
                        <a:t>3022500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3047500</a:t>
                      </a:r>
                      <a:endParaRPr lang="en-IN" sz="1200" b="0"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3107632134"/>
                  </a:ext>
                </a:extLst>
              </a:tr>
              <a:tr h="322879">
                <a:tc>
                  <a:txBody>
                    <a:bodyPr/>
                    <a:lstStyle/>
                    <a:p>
                      <a:pPr algn="l" fontAlgn="ctr"/>
                      <a:r>
                        <a:rPr lang="en-IN" sz="1200" u="none" strike="noStrike">
                          <a:effectLst/>
                        </a:rPr>
                        <a:t>Suruchi Foods Private Limited</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2500000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378</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911</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a:effectLst/>
                        </a:rPr>
                        <a:t>4,74,18,500</a:t>
                      </a:r>
                      <a:endParaRPr lang="en-IN" sz="1200" b="0" i="0" u="none" strike="noStrike">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a:effectLst/>
                        </a:rPr>
                        <a:t>4262500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a:effectLst/>
                        </a:rPr>
                        <a:t>25000</a:t>
                      </a:r>
                      <a:endParaRPr lang="en-IN" sz="1200" b="0" i="0" u="none" strike="noStrike">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4287500</a:t>
                      </a:r>
                      <a:endParaRPr lang="en-IN" sz="1200" b="0"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1252018319"/>
                  </a:ext>
                </a:extLst>
              </a:tr>
              <a:tr h="322879">
                <a:tc>
                  <a:txBody>
                    <a:bodyPr/>
                    <a:lstStyle/>
                    <a:p>
                      <a:pPr algn="l" fontAlgn="b"/>
                      <a:r>
                        <a:rPr lang="en-IN" sz="1200" u="none" strike="noStrike" dirty="0">
                          <a:effectLst/>
                        </a:rPr>
                        <a:t>Indus Portfolio Private Limited</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dirty="0">
                          <a:effectLst/>
                        </a:rPr>
                        <a:t>2500000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280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685</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1,16,12,000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dirty="0">
                          <a:effectLst/>
                        </a:rPr>
                        <a:t>3952500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smtClean="0">
                          <a:effectLst/>
                        </a:rPr>
                        <a:t>3977500</a:t>
                      </a:r>
                    </a:p>
                  </a:txBody>
                  <a:tcPr marL="5899" marR="5899" marT="5899" marB="0" anchor="b"/>
                </a:tc>
                <a:extLst>
                  <a:ext uri="{0D108BD9-81ED-4DB2-BD59-A6C34878D82A}">
                    <a16:rowId xmlns:a16="http://schemas.microsoft.com/office/drawing/2014/main" xmlns="" val="3419408937"/>
                  </a:ext>
                </a:extLst>
              </a:tr>
            </a:tbl>
          </a:graphicData>
        </a:graphic>
      </p:graphicFrame>
      <p:sp>
        <p:nvSpPr>
          <p:cNvPr id="3" name="TextBox 2"/>
          <p:cNvSpPr txBox="1"/>
          <p:nvPr/>
        </p:nvSpPr>
        <p:spPr>
          <a:xfrm>
            <a:off x="55536" y="825528"/>
            <a:ext cx="9026830" cy="369332"/>
          </a:xfrm>
          <a:prstGeom prst="rect">
            <a:avLst/>
          </a:prstGeom>
          <a:noFill/>
        </p:spPr>
        <p:txBody>
          <a:bodyPr wrap="none" rtlCol="0">
            <a:spAutoFit/>
          </a:bodyPr>
          <a:lstStyle/>
          <a:p>
            <a:r>
              <a:rPr lang="en-US" dirty="0"/>
              <a:t>IN THE SETTLEMENT SCHEME , THE SETTLEMENT AMOUNT IS NOT UNIFORM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marL="0" indent="0" algn="just">
              <a:buNone/>
            </a:pPr>
            <a:r>
              <a:rPr lang="en-US" sz="1900" b="1" dirty="0" smtClean="0">
                <a:latin typeface="Book Antiqua" panose="02040602050305030304" pitchFamily="18" charset="0"/>
              </a:rPr>
              <a:t>Regulation 4 </a:t>
            </a:r>
            <a:r>
              <a:rPr lang="en-US" sz="1900" b="1" dirty="0" smtClean="0">
                <a:latin typeface="Book Antiqua" panose="02040602050305030304" pitchFamily="18" charset="0"/>
              </a:rPr>
              <a:t>- </a:t>
            </a:r>
            <a:r>
              <a:rPr lang="en-US" sz="1900" b="1" dirty="0" smtClean="0">
                <a:latin typeface="Book Antiqua" panose="02040602050305030304" pitchFamily="18" charset="0"/>
              </a:rPr>
              <a:t>Prohibition </a:t>
            </a:r>
            <a:r>
              <a:rPr lang="en-US" sz="1900" b="1" dirty="0">
                <a:latin typeface="Book Antiqua" panose="02040602050305030304" pitchFamily="18" charset="0"/>
              </a:rPr>
              <a:t>of manipulative, fraudulent and unfair trade practices </a:t>
            </a:r>
            <a:endParaRPr lang="en-US" sz="1900" b="1" dirty="0" smtClean="0">
              <a:latin typeface="Book Antiqua" panose="02040602050305030304" pitchFamily="18" charset="0"/>
            </a:endParaRPr>
          </a:p>
          <a:p>
            <a:pPr marL="0" indent="0" algn="just">
              <a:buNone/>
            </a:pPr>
            <a:endParaRPr lang="en-US" sz="1900" b="1" dirty="0" smtClean="0">
              <a:latin typeface="Book Antiqua" panose="02040602050305030304" pitchFamily="18" charset="0"/>
            </a:endParaRPr>
          </a:p>
          <a:p>
            <a:pPr marL="514350" indent="-514350" algn="just">
              <a:buAutoNum type="arabicParenBoth"/>
            </a:pPr>
            <a:r>
              <a:rPr lang="en-US" sz="1900" dirty="0" smtClean="0">
                <a:latin typeface="Book Antiqua" panose="02040602050305030304" pitchFamily="18" charset="0"/>
              </a:rPr>
              <a:t>Without </a:t>
            </a:r>
            <a:r>
              <a:rPr lang="en-US" sz="1900" dirty="0">
                <a:latin typeface="Book Antiqua" panose="02040602050305030304" pitchFamily="18" charset="0"/>
              </a:rPr>
              <a:t>prejudice to the provisions of regulation 3, no person shall indulge in a fraudulent or an unfair trade practice in securities</a:t>
            </a:r>
            <a:r>
              <a:rPr lang="en-US" sz="1900" dirty="0" smtClean="0">
                <a:latin typeface="Book Antiqua" panose="02040602050305030304" pitchFamily="18" charset="0"/>
              </a:rPr>
              <a:t>.</a:t>
            </a:r>
          </a:p>
          <a:p>
            <a:pPr marL="514350" indent="-514350" algn="just">
              <a:buAutoNum type="arabicParenBoth"/>
            </a:pPr>
            <a:r>
              <a:rPr lang="en-US" sz="1900" dirty="0" smtClean="0">
                <a:latin typeface="Book Antiqua" panose="02040602050305030304" pitchFamily="18" charset="0"/>
              </a:rPr>
              <a:t> </a:t>
            </a:r>
            <a:r>
              <a:rPr lang="en-US" sz="1900" dirty="0">
                <a:latin typeface="Book Antiqua" panose="02040602050305030304" pitchFamily="18" charset="0"/>
              </a:rPr>
              <a:t>(2) Dealing in securities shall be deemed to be a fraudulent or an unfair trade practice if it involves fraud and may include all or any of the following, namely:— </a:t>
            </a:r>
            <a:endParaRPr lang="en-US" sz="1900" dirty="0" smtClean="0">
              <a:latin typeface="Book Antiqua" panose="02040602050305030304" pitchFamily="18" charset="0"/>
            </a:endParaRPr>
          </a:p>
          <a:p>
            <a:pPr marL="0" indent="0" algn="just">
              <a:buNone/>
            </a:pPr>
            <a:r>
              <a:rPr lang="en-US" sz="1900" dirty="0">
                <a:latin typeface="Book Antiqua" panose="02040602050305030304" pitchFamily="18" charset="0"/>
              </a:rPr>
              <a:t>	</a:t>
            </a:r>
            <a:r>
              <a:rPr lang="en-US" sz="1900" dirty="0" smtClean="0">
                <a:latin typeface="Book Antiqua" panose="02040602050305030304" pitchFamily="18" charset="0"/>
              </a:rPr>
              <a:t>(</a:t>
            </a:r>
            <a:r>
              <a:rPr lang="en-US" sz="1900" dirty="0">
                <a:latin typeface="Book Antiqua" panose="02040602050305030304" pitchFamily="18" charset="0"/>
              </a:rPr>
              <a:t>a) indulging in an act which creates false or </a:t>
            </a:r>
            <a:r>
              <a:rPr lang="en-US" sz="1900" dirty="0" smtClean="0">
                <a:latin typeface="Book Antiqua" panose="02040602050305030304" pitchFamily="18" charset="0"/>
              </a:rPr>
              <a:t>	misleading </a:t>
            </a:r>
            <a:r>
              <a:rPr lang="en-US" sz="1900" dirty="0">
                <a:latin typeface="Book Antiqua" panose="02040602050305030304" pitchFamily="18" charset="0"/>
              </a:rPr>
              <a:t>appearance of trading in the securities </a:t>
            </a:r>
            <a:r>
              <a:rPr lang="en-US" sz="1900" dirty="0" smtClean="0">
                <a:latin typeface="Book Antiqua" panose="02040602050305030304" pitchFamily="18" charset="0"/>
              </a:rPr>
              <a:t>	market;……….</a:t>
            </a:r>
          </a:p>
          <a:p>
            <a:pPr marL="0" indent="0" algn="just">
              <a:buNone/>
            </a:pPr>
            <a:endParaRPr lang="en-US" sz="1900" dirty="0">
              <a:latin typeface="Book Antiqua" panose="02040602050305030304" pitchFamily="18" charset="0"/>
            </a:endParaRPr>
          </a:p>
          <a:p>
            <a:pPr marL="0" indent="0" algn="just">
              <a:buNone/>
            </a:pPr>
            <a:r>
              <a:rPr lang="en-US" sz="1900" b="1" dirty="0" smtClean="0">
                <a:latin typeface="Book Antiqua" panose="02040602050305030304" pitchFamily="18" charset="0"/>
              </a:rPr>
              <a:t>Regulation 2 (1)(c) </a:t>
            </a:r>
            <a:r>
              <a:rPr lang="en-US" sz="1900" b="1" dirty="0" smtClean="0">
                <a:latin typeface="Book Antiqua" panose="02040602050305030304" pitchFamily="18" charset="0"/>
              </a:rPr>
              <a:t>- </a:t>
            </a:r>
            <a:r>
              <a:rPr lang="en-US" sz="1900" b="1" dirty="0" smtClean="0">
                <a:latin typeface="Book Antiqua" panose="02040602050305030304" pitchFamily="18" charset="0"/>
              </a:rPr>
              <a:t>Fraud</a:t>
            </a:r>
          </a:p>
          <a:p>
            <a:pPr marL="0" indent="0" algn="just">
              <a:buNone/>
            </a:pPr>
            <a:endParaRPr lang="en-US" sz="1900" dirty="0" smtClean="0">
              <a:latin typeface="Book Antiqua" panose="02040602050305030304" pitchFamily="18" charset="0"/>
            </a:endParaRPr>
          </a:p>
          <a:p>
            <a:pPr marL="0" indent="0" algn="just">
              <a:buNone/>
            </a:pPr>
            <a:r>
              <a:rPr lang="en-US" sz="1900" dirty="0">
                <a:latin typeface="Book Antiqua" panose="02040602050305030304" pitchFamily="18" charset="0"/>
              </a:rPr>
              <a:t>“fraud” includes any act, expression, </a:t>
            </a:r>
            <a:r>
              <a:rPr lang="en-US" sz="1900" dirty="0" smtClean="0">
                <a:latin typeface="Book Antiqua" panose="02040602050305030304" pitchFamily="18" charset="0"/>
              </a:rPr>
              <a:t>omission </a:t>
            </a:r>
            <a:r>
              <a:rPr lang="en-US" sz="1900" dirty="0">
                <a:latin typeface="Book Antiqua" panose="02040602050305030304" pitchFamily="18" charset="0"/>
              </a:rPr>
              <a:t>or concealment committed whether in </a:t>
            </a:r>
            <a:r>
              <a:rPr lang="en-US" sz="1900" dirty="0" smtClean="0">
                <a:latin typeface="Book Antiqua" panose="02040602050305030304" pitchFamily="18" charset="0"/>
              </a:rPr>
              <a:t>a </a:t>
            </a:r>
            <a:r>
              <a:rPr lang="en-US" sz="1900" dirty="0">
                <a:latin typeface="Book Antiqua" panose="02040602050305030304" pitchFamily="18" charset="0"/>
              </a:rPr>
              <a:t>deceitful manner or not by a person or by </a:t>
            </a:r>
            <a:r>
              <a:rPr lang="en-US" sz="1900" dirty="0" smtClean="0">
                <a:latin typeface="Book Antiqua" panose="02040602050305030304" pitchFamily="18" charset="0"/>
              </a:rPr>
              <a:t>any </a:t>
            </a:r>
            <a:r>
              <a:rPr lang="en-US" sz="1900" dirty="0">
                <a:latin typeface="Book Antiqua" panose="02040602050305030304" pitchFamily="18" charset="0"/>
              </a:rPr>
              <a:t>other person </a:t>
            </a:r>
            <a:r>
              <a:rPr lang="en-US" sz="1900" dirty="0" smtClean="0">
                <a:latin typeface="Book Antiqua" panose="02040602050305030304" pitchFamily="18" charset="0"/>
              </a:rPr>
              <a:t>with his </a:t>
            </a:r>
            <a:r>
              <a:rPr lang="en-US" sz="1900" dirty="0">
                <a:latin typeface="Book Antiqua" panose="02040602050305030304" pitchFamily="18" charset="0"/>
              </a:rPr>
              <a:t>connivance or </a:t>
            </a:r>
            <a:r>
              <a:rPr lang="en-US" sz="1900" dirty="0" smtClean="0">
                <a:latin typeface="Book Antiqua" panose="02040602050305030304" pitchFamily="18" charset="0"/>
              </a:rPr>
              <a:t> by </a:t>
            </a:r>
            <a:r>
              <a:rPr lang="en-US" sz="1900" dirty="0">
                <a:latin typeface="Book Antiqua" panose="02040602050305030304" pitchFamily="18" charset="0"/>
              </a:rPr>
              <a:t>his agent while dealing in securities in </a:t>
            </a:r>
            <a:r>
              <a:rPr lang="en-US" sz="1900" dirty="0" smtClean="0">
                <a:latin typeface="Book Antiqua" panose="02040602050305030304" pitchFamily="18" charset="0"/>
              </a:rPr>
              <a:t>order </a:t>
            </a:r>
            <a:r>
              <a:rPr lang="en-US" sz="1900" dirty="0">
                <a:latin typeface="Book Antiqua" panose="02040602050305030304" pitchFamily="18" charset="0"/>
              </a:rPr>
              <a:t>to induce another person or his </a:t>
            </a:r>
            <a:r>
              <a:rPr lang="en-US" sz="1900" dirty="0" smtClean="0">
                <a:latin typeface="Book Antiqua" panose="02040602050305030304" pitchFamily="18" charset="0"/>
              </a:rPr>
              <a:t>agent to </a:t>
            </a:r>
            <a:r>
              <a:rPr lang="en-US" sz="1900" dirty="0">
                <a:latin typeface="Book Antiqua" panose="02040602050305030304" pitchFamily="18" charset="0"/>
              </a:rPr>
              <a:t>deal in securities, whether or not </a:t>
            </a:r>
            <a:r>
              <a:rPr lang="en-US" sz="1900" dirty="0" smtClean="0">
                <a:latin typeface="Book Antiqua" panose="02040602050305030304" pitchFamily="18" charset="0"/>
              </a:rPr>
              <a:t>there </a:t>
            </a:r>
            <a:r>
              <a:rPr lang="en-US" sz="1900" dirty="0">
                <a:latin typeface="Book Antiqua" panose="02040602050305030304" pitchFamily="18" charset="0"/>
              </a:rPr>
              <a:t>is any wrongful gain </a:t>
            </a:r>
            <a:r>
              <a:rPr lang="en-US" sz="1900" dirty="0" smtClean="0">
                <a:latin typeface="Book Antiqua" panose="02040602050305030304" pitchFamily="18" charset="0"/>
              </a:rPr>
              <a:t>or </a:t>
            </a:r>
            <a:r>
              <a:rPr lang="en-US" sz="1900" dirty="0">
                <a:latin typeface="Book Antiqua" panose="02040602050305030304" pitchFamily="18" charset="0"/>
              </a:rPr>
              <a:t>avoidance of any </a:t>
            </a:r>
            <a:r>
              <a:rPr lang="en-US" sz="1900" dirty="0" smtClean="0">
                <a:latin typeface="Book Antiqua" panose="02040602050305030304" pitchFamily="18" charset="0"/>
              </a:rPr>
              <a:t>loss</a:t>
            </a:r>
            <a:r>
              <a:rPr lang="en-US" sz="1900" dirty="0">
                <a:latin typeface="Book Antiqua" panose="02040602050305030304" pitchFamily="18" charset="0"/>
              </a:rPr>
              <a:t>, and shall also include—</a:t>
            </a:r>
          </a:p>
          <a:p>
            <a:pPr marL="0" indent="0">
              <a:buNone/>
            </a:pPr>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4</a:t>
            </a:fld>
            <a:endParaRPr lang="en-US" dirty="0"/>
          </a:p>
        </p:txBody>
      </p:sp>
    </p:spTree>
    <p:extLst>
      <p:ext uri="{BB962C8B-B14F-4D97-AF65-F5344CB8AC3E}">
        <p14:creationId xmlns:p14="http://schemas.microsoft.com/office/powerpoint/2010/main" xmlns="" val="232235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306227932"/>
              </p:ext>
            </p:extLst>
          </p:nvPr>
        </p:nvGraphicFramePr>
        <p:xfrm>
          <a:off x="152400" y="3048000"/>
          <a:ext cx="8761189" cy="2438400"/>
        </p:xfrm>
        <a:graphic>
          <a:graphicData uri="http://schemas.openxmlformats.org/drawingml/2006/table">
            <a:tbl>
              <a:tblPr firstRow="1" bandRow="1">
                <a:tableStyleId>{5C22544A-7EE6-4342-B048-85BDC9FD1C3A}</a:tableStyleId>
              </a:tblPr>
              <a:tblGrid>
                <a:gridCol w="2152627">
                  <a:extLst>
                    <a:ext uri="{9D8B030D-6E8A-4147-A177-3AD203B41FA5}">
                      <a16:colId xmlns:a16="http://schemas.microsoft.com/office/drawing/2014/main" xmlns="" val="379411765"/>
                    </a:ext>
                  </a:extLst>
                </a:gridCol>
                <a:gridCol w="922554">
                  <a:extLst>
                    <a:ext uri="{9D8B030D-6E8A-4147-A177-3AD203B41FA5}">
                      <a16:colId xmlns:a16="http://schemas.microsoft.com/office/drawing/2014/main" xmlns="" val="904776624"/>
                    </a:ext>
                  </a:extLst>
                </a:gridCol>
                <a:gridCol w="615036">
                  <a:extLst>
                    <a:ext uri="{9D8B030D-6E8A-4147-A177-3AD203B41FA5}">
                      <a16:colId xmlns:a16="http://schemas.microsoft.com/office/drawing/2014/main" xmlns="" val="40351846"/>
                    </a:ext>
                  </a:extLst>
                </a:gridCol>
                <a:gridCol w="845675">
                  <a:extLst>
                    <a:ext uri="{9D8B030D-6E8A-4147-A177-3AD203B41FA5}">
                      <a16:colId xmlns:a16="http://schemas.microsoft.com/office/drawing/2014/main" xmlns="" val="4270580751"/>
                    </a:ext>
                  </a:extLst>
                </a:gridCol>
                <a:gridCol w="1076313">
                  <a:extLst>
                    <a:ext uri="{9D8B030D-6E8A-4147-A177-3AD203B41FA5}">
                      <a16:colId xmlns:a16="http://schemas.microsoft.com/office/drawing/2014/main" xmlns="" val="4154278647"/>
                    </a:ext>
                  </a:extLst>
                </a:gridCol>
                <a:gridCol w="1129966">
                  <a:extLst>
                    <a:ext uri="{9D8B030D-6E8A-4147-A177-3AD203B41FA5}">
                      <a16:colId xmlns:a16="http://schemas.microsoft.com/office/drawing/2014/main" xmlns="" val="681343447"/>
                    </a:ext>
                  </a:extLst>
                </a:gridCol>
                <a:gridCol w="1236413">
                  <a:extLst>
                    <a:ext uri="{9D8B030D-6E8A-4147-A177-3AD203B41FA5}">
                      <a16:colId xmlns:a16="http://schemas.microsoft.com/office/drawing/2014/main" xmlns="" val="1785659968"/>
                    </a:ext>
                  </a:extLst>
                </a:gridCol>
                <a:gridCol w="782605">
                  <a:extLst>
                    <a:ext uri="{9D8B030D-6E8A-4147-A177-3AD203B41FA5}">
                      <a16:colId xmlns:a16="http://schemas.microsoft.com/office/drawing/2014/main" xmlns="" val="3692621071"/>
                    </a:ext>
                  </a:extLst>
                </a:gridCol>
              </a:tblGrid>
              <a:tr h="970229">
                <a:tc>
                  <a:txBody>
                    <a:bodyPr/>
                    <a:lstStyle/>
                    <a:p>
                      <a:pPr algn="l" fontAlgn="ctr"/>
                      <a:r>
                        <a:rPr lang="en-IN" sz="1200" b="1" u="none" strike="noStrike" dirty="0">
                          <a:effectLst/>
                        </a:rPr>
                        <a:t>NAME OF THE ENTITY</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dirty="0">
                          <a:effectLst/>
                        </a:rPr>
                        <a:t>AMOUNHT OF PENALTY IMPOSED</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a:effectLst/>
                        </a:rPr>
                        <a:t>ALLEGED CONTRACT</a:t>
                      </a:r>
                      <a:endParaRPr lang="en-IN" sz="1200" b="1" i="0" u="none" strike="noStrike">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dirty="0">
                          <a:effectLst/>
                        </a:rPr>
                        <a:t>TRADES</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IN" sz="1200" b="1" u="none" strike="noStrike" dirty="0">
                          <a:effectLst/>
                        </a:rPr>
                        <a:t>VOLUME</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ctr" fontAlgn="ctr"/>
                      <a:r>
                        <a:rPr lang="en-US" sz="1200" b="1" i="0" u="none" strike="noStrike" dirty="0" smtClean="0">
                          <a:solidFill>
                            <a:srgbClr val="000000"/>
                          </a:solidFill>
                          <a:effectLst/>
                          <a:latin typeface="Times New Roman" panose="02020603050405020304" pitchFamily="18" charset="0"/>
                        </a:rPr>
                        <a:t>SETTLEMENT</a:t>
                      </a:r>
                      <a:r>
                        <a:rPr lang="en-US" sz="1200" b="1" i="0" u="none" strike="noStrike" baseline="0" dirty="0" smtClean="0">
                          <a:solidFill>
                            <a:srgbClr val="000000"/>
                          </a:solidFill>
                          <a:effectLst/>
                          <a:latin typeface="Times New Roman" panose="02020603050405020304" pitchFamily="18" charset="0"/>
                        </a:rPr>
                        <a:t> AMOUNT</a:t>
                      </a:r>
                      <a:endParaRPr lang="en-IN" sz="1200" b="1"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b"/>
                      <a:r>
                        <a:rPr lang="en-IN" sz="1200" b="1" u="none" strike="noStrike" dirty="0" smtClean="0">
                          <a:effectLst/>
                        </a:rPr>
                        <a:t>REGISTRATION</a:t>
                      </a:r>
                      <a:r>
                        <a:rPr lang="en-IN" sz="1200" b="1" u="none" strike="noStrike" baseline="0" dirty="0" smtClean="0">
                          <a:effectLst/>
                        </a:rPr>
                        <a:t> FEE</a:t>
                      </a:r>
                      <a:endParaRPr lang="en-IN" sz="1200" b="1"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b="1" u="none" strike="noStrike" dirty="0" smtClean="0">
                          <a:effectLst/>
                        </a:rPr>
                        <a:t>TOTAL</a:t>
                      </a:r>
                    </a:p>
                  </a:txBody>
                  <a:tcPr marL="5899" marR="5899" marT="5899" marB="0" anchor="b"/>
                </a:tc>
                <a:extLst>
                  <a:ext uri="{0D108BD9-81ED-4DB2-BD59-A6C34878D82A}">
                    <a16:rowId xmlns:a16="http://schemas.microsoft.com/office/drawing/2014/main" xmlns="" val="865149406"/>
                  </a:ext>
                </a:extLst>
              </a:tr>
              <a:tr h="488995">
                <a:tc>
                  <a:txBody>
                    <a:bodyPr/>
                    <a:lstStyle/>
                    <a:p>
                      <a:pPr algn="l" fontAlgn="b"/>
                      <a:r>
                        <a:rPr lang="en-US" sz="1200" u="none" strike="noStrike" dirty="0">
                          <a:effectLst/>
                        </a:rPr>
                        <a:t>DB (International) Stock Brokers Ltd.</a:t>
                      </a:r>
                      <a:endParaRPr lang="en-US"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dirty="0">
                          <a:effectLst/>
                        </a:rPr>
                        <a:t>5000000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254</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3942</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36597500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r" fontAlgn="b"/>
                      <a:r>
                        <a:rPr lang="en-IN" sz="1200" u="none" strike="noStrike" dirty="0">
                          <a:effectLst/>
                        </a:rPr>
                        <a:t>4417500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4442500</a:t>
                      </a:r>
                      <a:endParaRPr lang="en-IN" sz="1200" b="0"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1558451484"/>
                  </a:ext>
                </a:extLst>
              </a:tr>
              <a:tr h="487917">
                <a:tc>
                  <a:txBody>
                    <a:bodyPr/>
                    <a:lstStyle/>
                    <a:p>
                      <a:pPr algn="l" fontAlgn="b"/>
                      <a:r>
                        <a:rPr lang="pt-BR" sz="1200" u="none" strike="noStrike" dirty="0">
                          <a:effectLst/>
                        </a:rPr>
                        <a:t>N M Impex Pvt. Ltd.</a:t>
                      </a:r>
                      <a:endParaRPr lang="pt-BR"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l" fontAlgn="ctr"/>
                      <a:r>
                        <a:rPr lang="en-IN" sz="1200" u="none" strike="noStrike" dirty="0">
                          <a:effectLst/>
                        </a:rPr>
                        <a:t>1,15,00,000</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561</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ctr"/>
                      <a:r>
                        <a:rPr lang="en-IN" sz="1200" u="none" strike="noStrike" dirty="0">
                          <a:effectLst/>
                        </a:rPr>
                        <a:t>5547</a:t>
                      </a:r>
                      <a:endParaRPr lang="en-IN" sz="1200" b="0" i="0" u="none" strike="noStrike" dirty="0">
                        <a:solidFill>
                          <a:srgbClr val="000000"/>
                        </a:solidFill>
                        <a:effectLst/>
                        <a:latin typeface="Times New Roman" panose="02020603050405020304" pitchFamily="18" charset="0"/>
                      </a:endParaRPr>
                    </a:p>
                  </a:txBody>
                  <a:tcPr marL="5899" marR="5899" marT="5899" marB="0" anchor="ctr"/>
                </a:tc>
                <a:tc>
                  <a:txBody>
                    <a:bodyPr/>
                    <a:lstStyle/>
                    <a:p>
                      <a:pPr algn="l" fontAlgn="b"/>
                      <a:r>
                        <a:rPr lang="en-IN" sz="1200" u="none" strike="noStrike" dirty="0">
                          <a:effectLst/>
                        </a:rPr>
                        <a:t>245742500</a:t>
                      </a:r>
                      <a:endParaRPr lang="en-IN" sz="1200" b="0" i="0" u="none" strike="noStrike" dirty="0">
                        <a:solidFill>
                          <a:srgbClr val="000000"/>
                        </a:solidFill>
                        <a:effectLst/>
                        <a:latin typeface="Times New Roman" panose="02020603050405020304" pitchFamily="18" charset="0"/>
                      </a:endParaRPr>
                    </a:p>
                  </a:txBody>
                  <a:tcPr marL="5899" marR="5899" marT="5899" marB="0" anchor="b"/>
                </a:tc>
                <a:tc>
                  <a:txBody>
                    <a:bodyPr/>
                    <a:lstStyle/>
                    <a:p>
                      <a:pPr algn="r" fontAlgn="b"/>
                      <a:r>
                        <a:rPr lang="en-IN" sz="1200" u="none" strike="noStrike" dirty="0">
                          <a:effectLst/>
                        </a:rPr>
                        <a:t>6277500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25000</a:t>
                      </a:r>
                      <a:endParaRPr lang="en-IN" sz="1200" b="0" i="0" u="none" strike="noStrike" dirty="0">
                        <a:solidFill>
                          <a:srgbClr val="000000"/>
                        </a:solidFill>
                        <a:effectLst/>
                        <a:latin typeface="Calibri" panose="020F0502020204030204" pitchFamily="34" charset="0"/>
                      </a:endParaRPr>
                    </a:p>
                  </a:txBody>
                  <a:tcPr marL="5899" marR="5899" marT="5899" marB="0" anchor="b"/>
                </a:tc>
                <a:tc>
                  <a:txBody>
                    <a:bodyPr/>
                    <a:lstStyle/>
                    <a:p>
                      <a:pPr algn="r" fontAlgn="b"/>
                      <a:r>
                        <a:rPr lang="en-IN" sz="1200" u="none" strike="noStrike" dirty="0">
                          <a:effectLst/>
                        </a:rPr>
                        <a:t>6302500</a:t>
                      </a:r>
                      <a:endParaRPr lang="en-IN" sz="1200" b="0" i="0" u="none" strike="noStrike" dirty="0">
                        <a:solidFill>
                          <a:srgbClr val="000000"/>
                        </a:solidFill>
                        <a:effectLst/>
                        <a:latin typeface="Calibri" panose="020F0502020204030204" pitchFamily="34" charset="0"/>
                      </a:endParaRPr>
                    </a:p>
                  </a:txBody>
                  <a:tcPr marL="5899" marR="5899" marT="5899" marB="0" anchor="b"/>
                </a:tc>
                <a:extLst>
                  <a:ext uri="{0D108BD9-81ED-4DB2-BD59-A6C34878D82A}">
                    <a16:rowId xmlns:a16="http://schemas.microsoft.com/office/drawing/2014/main" xmlns="" val="2896070984"/>
                  </a:ext>
                </a:extLst>
              </a:tr>
              <a:tr h="491259">
                <a:tc>
                  <a:txBody>
                    <a:bodyPr/>
                    <a:lstStyle/>
                    <a:p>
                      <a:pPr algn="l" fontAlgn="b"/>
                      <a:r>
                        <a:rPr lang="en-IN" sz="1200" b="0" i="0" u="none" strike="noStrike" dirty="0" err="1">
                          <a:solidFill>
                            <a:srgbClr val="000000"/>
                          </a:solidFill>
                          <a:effectLst/>
                          <a:latin typeface="Times New Roman" panose="02020603050405020304" pitchFamily="18" charset="0"/>
                        </a:rPr>
                        <a:t>Matri</a:t>
                      </a:r>
                      <a:r>
                        <a:rPr lang="en-IN" sz="1200" b="0" i="0" u="none" strike="noStrike" dirty="0">
                          <a:solidFill>
                            <a:srgbClr val="000000"/>
                          </a:solidFill>
                          <a:effectLst/>
                          <a:latin typeface="Times New Roman" panose="02020603050405020304" pitchFamily="18" charset="0"/>
                        </a:rPr>
                        <a:t> </a:t>
                      </a:r>
                      <a:r>
                        <a:rPr lang="en-IN" sz="1200" b="0" i="0" u="none" strike="noStrike" dirty="0" err="1">
                          <a:solidFill>
                            <a:srgbClr val="000000"/>
                          </a:solidFill>
                          <a:effectLst/>
                          <a:latin typeface="Times New Roman" panose="02020603050405020304" pitchFamily="18" charset="0"/>
                        </a:rPr>
                        <a:t>Mangal</a:t>
                      </a:r>
                      <a:r>
                        <a:rPr lang="en-IN" sz="1200" b="0" i="0" u="none" strike="noStrike" dirty="0">
                          <a:solidFill>
                            <a:srgbClr val="000000"/>
                          </a:solidFill>
                          <a:effectLst/>
                          <a:latin typeface="Times New Roman" panose="02020603050405020304" pitchFamily="18" charset="0"/>
                        </a:rPr>
                        <a:t> Trading Private Limited</a:t>
                      </a:r>
                    </a:p>
                  </a:txBody>
                  <a:tcPr marL="7620" marR="7620" marT="7620" marB="0" anchor="b"/>
                </a:tc>
                <a:tc>
                  <a:txBody>
                    <a:bodyPr/>
                    <a:lstStyle/>
                    <a:p>
                      <a:pPr algn="l" fontAlgn="ctr"/>
                      <a:r>
                        <a:rPr lang="en-IN" sz="1200" b="0" i="0" u="none" strike="noStrike">
                          <a:solidFill>
                            <a:srgbClr val="000000"/>
                          </a:solidFill>
                          <a:effectLst/>
                          <a:latin typeface="Times New Roman" panose="02020603050405020304" pitchFamily="18" charset="0"/>
                        </a:rPr>
                        <a:t>5000000</a:t>
                      </a:r>
                    </a:p>
                  </a:txBody>
                  <a:tcPr marL="7620" marR="7620" marT="7620" marB="0" anchor="ctr"/>
                </a:tc>
                <a:tc>
                  <a:txBody>
                    <a:bodyPr/>
                    <a:lstStyle/>
                    <a:p>
                      <a:pPr algn="l" fontAlgn="ctr"/>
                      <a:r>
                        <a:rPr lang="en-IN" sz="1200" b="0" i="0" u="none" strike="noStrike" dirty="0">
                          <a:solidFill>
                            <a:srgbClr val="000000"/>
                          </a:solidFill>
                          <a:effectLst/>
                          <a:latin typeface="Times New Roman" panose="02020603050405020304" pitchFamily="18" charset="0"/>
                        </a:rPr>
                        <a:t>133</a:t>
                      </a:r>
                    </a:p>
                  </a:txBody>
                  <a:tcPr marL="7620" marR="7620" marT="7620" marB="0" anchor="ctr"/>
                </a:tc>
                <a:tc>
                  <a:txBody>
                    <a:bodyPr/>
                    <a:lstStyle/>
                    <a:p>
                      <a:pPr algn="l" fontAlgn="ctr"/>
                      <a:r>
                        <a:rPr lang="en-IN" sz="1200" b="0" i="0" u="none" strike="noStrike" dirty="0">
                          <a:solidFill>
                            <a:srgbClr val="000000"/>
                          </a:solidFill>
                          <a:effectLst/>
                          <a:latin typeface="Times New Roman" panose="02020603050405020304" pitchFamily="18" charset="0"/>
                        </a:rPr>
                        <a:t>1792</a:t>
                      </a:r>
                    </a:p>
                  </a:txBody>
                  <a:tcPr marL="7620" marR="7620" marT="7620" marB="0" anchor="ctr"/>
                </a:tc>
                <a:tc>
                  <a:txBody>
                    <a:bodyPr/>
                    <a:lstStyle/>
                    <a:p>
                      <a:pPr algn="l" fontAlgn="ctr"/>
                      <a:r>
                        <a:rPr lang="en-IN" sz="1200" b="0" i="0" u="none" strike="noStrike" dirty="0">
                          <a:solidFill>
                            <a:srgbClr val="000000"/>
                          </a:solidFill>
                          <a:effectLst/>
                          <a:latin typeface="Times New Roman" panose="02020603050405020304" pitchFamily="18" charset="0"/>
                        </a:rPr>
                        <a:t>15633250</a:t>
                      </a:r>
                    </a:p>
                  </a:txBody>
                  <a:tcPr marL="7620" marR="7620" marT="7620" marB="0" anchor="ctr"/>
                </a:tc>
                <a:tc>
                  <a:txBody>
                    <a:bodyPr/>
                    <a:lstStyle/>
                    <a:p>
                      <a:pPr algn="r" fontAlgn="b"/>
                      <a:r>
                        <a:rPr lang="en-IN" sz="1200" b="0" i="0" u="none" strike="noStrike" dirty="0">
                          <a:solidFill>
                            <a:srgbClr val="000000"/>
                          </a:solidFill>
                          <a:effectLst/>
                          <a:latin typeface="Calibri" panose="020F0502020204030204" pitchFamily="34" charset="0"/>
                        </a:rPr>
                        <a:t>3797500</a:t>
                      </a:r>
                    </a:p>
                  </a:txBody>
                  <a:tcPr marL="7620" marR="7620" marT="7620" marB="0" anchor="b"/>
                </a:tc>
                <a:tc>
                  <a:txBody>
                    <a:bodyPr/>
                    <a:lstStyle/>
                    <a:p>
                      <a:pPr algn="r" fontAlgn="b"/>
                      <a:r>
                        <a:rPr lang="en-IN" sz="1100" b="0" i="0" u="none" strike="noStrike" dirty="0">
                          <a:solidFill>
                            <a:srgbClr val="000000"/>
                          </a:solidFill>
                          <a:effectLst/>
                          <a:latin typeface="Calibri" panose="020F0502020204030204" pitchFamily="34" charset="0"/>
                        </a:rPr>
                        <a:t>25000</a:t>
                      </a:r>
                    </a:p>
                  </a:txBody>
                  <a:tcPr marL="7620" marR="7620" marT="7620" marB="0" anchor="b"/>
                </a:tc>
                <a:tc>
                  <a:txBody>
                    <a:bodyPr/>
                    <a:lstStyle/>
                    <a:p>
                      <a:pPr algn="r" fontAlgn="b"/>
                      <a:r>
                        <a:rPr lang="en-IN" sz="1100" b="0" i="0" u="none" strike="noStrike" dirty="0">
                          <a:solidFill>
                            <a:srgbClr val="000000"/>
                          </a:solidFill>
                          <a:effectLst/>
                          <a:latin typeface="Calibri" panose="020F0502020204030204" pitchFamily="34" charset="0"/>
                        </a:rPr>
                        <a:t>3822500</a:t>
                      </a:r>
                    </a:p>
                  </a:txBody>
                  <a:tcPr marL="7620" marR="7620" marT="7620" marB="0" anchor="b"/>
                </a:tc>
                <a:extLst>
                  <a:ext uri="{0D108BD9-81ED-4DB2-BD59-A6C34878D82A}">
                    <a16:rowId xmlns:a16="http://schemas.microsoft.com/office/drawing/2014/main" xmlns="" val="239132539"/>
                  </a:ext>
                </a:extLst>
              </a:tr>
            </a:tbl>
          </a:graphicData>
        </a:graphic>
      </p:graphicFrame>
      <p:sp>
        <p:nvSpPr>
          <p:cNvPr id="5" name="TextBox 4"/>
          <p:cNvSpPr txBox="1"/>
          <p:nvPr/>
        </p:nvSpPr>
        <p:spPr>
          <a:xfrm>
            <a:off x="301752" y="1447800"/>
            <a:ext cx="8611838" cy="923330"/>
          </a:xfrm>
          <a:prstGeom prst="rect">
            <a:avLst/>
          </a:prstGeom>
          <a:noFill/>
        </p:spPr>
        <p:txBody>
          <a:bodyPr wrap="square" rtlCol="0">
            <a:spAutoFit/>
          </a:bodyPr>
          <a:lstStyle/>
          <a:p>
            <a:r>
              <a:rPr lang="en-US" dirty="0"/>
              <a:t>The settlement scheme 2020 </a:t>
            </a:r>
            <a:r>
              <a:rPr lang="en-US" dirty="0" smtClean="0"/>
              <a:t>favors </a:t>
            </a:r>
            <a:r>
              <a:rPr lang="en-US" dirty="0"/>
              <a:t>entities which had created high A</a:t>
            </a:r>
            <a:r>
              <a:rPr lang="en-US" dirty="0" smtClean="0"/>
              <a:t>rtificial Volume</a:t>
            </a:r>
            <a:r>
              <a:rPr lang="en-US" dirty="0"/>
              <a:t>. The Executing Officers had </a:t>
            </a:r>
            <a:r>
              <a:rPr lang="en-US" dirty="0" smtClean="0"/>
              <a:t>levied higher </a:t>
            </a:r>
            <a:r>
              <a:rPr lang="en-US" dirty="0"/>
              <a:t>amount of penalty then </a:t>
            </a:r>
            <a:endParaRPr lang="en-US" dirty="0" smtClean="0"/>
          </a:p>
          <a:p>
            <a:r>
              <a:rPr lang="en-US" dirty="0" smtClean="0"/>
              <a:t>proposed </a:t>
            </a:r>
            <a:r>
              <a:rPr lang="en-US" dirty="0"/>
              <a:t>in the Settlement </a:t>
            </a:r>
            <a:r>
              <a:rPr lang="en-US" dirty="0" smtClean="0"/>
              <a:t>Scheme. </a:t>
            </a:r>
            <a:endParaRPr lang="en-IN" dirty="0"/>
          </a:p>
        </p:txBody>
      </p:sp>
      <p:sp>
        <p:nvSpPr>
          <p:cNvPr id="6" name="Slide Number Placeholder 5"/>
          <p:cNvSpPr>
            <a:spLocks noGrp="1"/>
          </p:cNvSpPr>
          <p:nvPr>
            <p:ph type="sldNum" sz="quarter" idx="12"/>
          </p:nvPr>
        </p:nvSpPr>
        <p:spPr/>
        <p:txBody>
          <a:bodyPr/>
          <a:lstStyle/>
          <a:p>
            <a:fld id="{AD01284D-BF45-4FE4-8A1A-CC7940D9F913}" type="slidenum">
              <a:rPr lang="en-US" smtClean="0"/>
              <a:pPr/>
              <a:t>40</a:t>
            </a:fld>
            <a:endParaRPr lang="en-US" dirty="0"/>
          </a:p>
        </p:txBody>
      </p:sp>
    </p:spTree>
    <p:extLst>
      <p:ext uri="{BB962C8B-B14F-4D97-AF65-F5344CB8AC3E}">
        <p14:creationId xmlns:p14="http://schemas.microsoft.com/office/powerpoint/2010/main" xmlns="" val="274140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100484727"/>
              </p:ext>
            </p:extLst>
          </p:nvPr>
        </p:nvGraphicFramePr>
        <p:xfrm>
          <a:off x="1143000" y="304800"/>
          <a:ext cx="6887422" cy="6202680"/>
        </p:xfrm>
        <a:graphic>
          <a:graphicData uri="http://schemas.openxmlformats.org/drawingml/2006/table">
            <a:tbl>
              <a:tblPr firstRow="1" bandRow="1">
                <a:tableStyleId>{5C22544A-7EE6-4342-B048-85BDC9FD1C3A}</a:tableStyleId>
              </a:tblPr>
              <a:tblGrid>
                <a:gridCol w="1217930">
                  <a:extLst>
                    <a:ext uri="{9D8B030D-6E8A-4147-A177-3AD203B41FA5}">
                      <a16:colId xmlns:a16="http://schemas.microsoft.com/office/drawing/2014/main" xmlns="" val="3783730854"/>
                    </a:ext>
                  </a:extLst>
                </a:gridCol>
                <a:gridCol w="4271645">
                  <a:extLst>
                    <a:ext uri="{9D8B030D-6E8A-4147-A177-3AD203B41FA5}">
                      <a16:colId xmlns:a16="http://schemas.microsoft.com/office/drawing/2014/main" xmlns="" val="1960554707"/>
                    </a:ext>
                  </a:extLst>
                </a:gridCol>
                <a:gridCol w="1397847">
                  <a:extLst>
                    <a:ext uri="{9D8B030D-6E8A-4147-A177-3AD203B41FA5}">
                      <a16:colId xmlns:a16="http://schemas.microsoft.com/office/drawing/2014/main" xmlns="" val="1817436874"/>
                    </a:ext>
                  </a:extLst>
                </a:gridCol>
              </a:tblGrid>
              <a:tr h="609600">
                <a:tc>
                  <a:txBody>
                    <a:bodyPr/>
                    <a:lstStyle/>
                    <a:p>
                      <a:r>
                        <a:rPr lang="en-US" dirty="0" smtClean="0"/>
                        <a:t>SR. NO. </a:t>
                      </a:r>
                      <a:endParaRPr lang="en-IN" dirty="0"/>
                    </a:p>
                  </a:txBody>
                  <a:tcPr/>
                </a:tc>
                <a:tc>
                  <a:txBody>
                    <a:bodyPr/>
                    <a:lstStyle/>
                    <a:p>
                      <a:r>
                        <a:rPr lang="en-US" dirty="0" smtClean="0"/>
                        <a:t>RANGE</a:t>
                      </a:r>
                      <a:endParaRPr lang="en-IN" dirty="0"/>
                    </a:p>
                  </a:txBody>
                  <a:tcPr/>
                </a:tc>
                <a:tc>
                  <a:txBody>
                    <a:bodyPr/>
                    <a:lstStyle/>
                    <a:p>
                      <a:r>
                        <a:rPr lang="en-US" dirty="0" smtClean="0"/>
                        <a:t>NO. OF CASES</a:t>
                      </a:r>
                      <a:endParaRPr lang="en-IN" dirty="0"/>
                    </a:p>
                  </a:txBody>
                  <a:tcPr/>
                </a:tc>
                <a:extLst>
                  <a:ext uri="{0D108BD9-81ED-4DB2-BD59-A6C34878D82A}">
                    <a16:rowId xmlns:a16="http://schemas.microsoft.com/office/drawing/2014/main" xmlns="" val="3169102811"/>
                  </a:ext>
                </a:extLst>
              </a:tr>
              <a:tr h="370840">
                <a:tc>
                  <a:txBody>
                    <a:bodyPr/>
                    <a:lstStyle/>
                    <a:p>
                      <a:r>
                        <a:rPr lang="en-US" dirty="0" smtClean="0"/>
                        <a:t>1.</a:t>
                      </a:r>
                      <a:endParaRPr lang="en-IN" dirty="0"/>
                    </a:p>
                  </a:txBody>
                  <a:tcPr/>
                </a:tc>
                <a:tc>
                  <a:txBody>
                    <a:bodyPr/>
                    <a:lstStyle/>
                    <a:p>
                      <a:r>
                        <a:rPr lang="en-US" dirty="0" smtClean="0"/>
                        <a:t>UPTO 5,00,000</a:t>
                      </a:r>
                      <a:endParaRPr lang="en-IN" dirty="0"/>
                    </a:p>
                  </a:txBody>
                  <a:tcPr/>
                </a:tc>
                <a:tc>
                  <a:txBody>
                    <a:bodyPr/>
                    <a:lstStyle/>
                    <a:p>
                      <a:r>
                        <a:rPr lang="en-US" dirty="0" smtClean="0"/>
                        <a:t>276</a:t>
                      </a:r>
                      <a:endParaRPr lang="en-IN" dirty="0"/>
                    </a:p>
                  </a:txBody>
                  <a:tcPr/>
                </a:tc>
                <a:extLst>
                  <a:ext uri="{0D108BD9-81ED-4DB2-BD59-A6C34878D82A}">
                    <a16:rowId xmlns:a16="http://schemas.microsoft.com/office/drawing/2014/main" xmlns="" val="400412107"/>
                  </a:ext>
                </a:extLst>
              </a:tr>
              <a:tr h="370840">
                <a:tc>
                  <a:txBody>
                    <a:bodyPr/>
                    <a:lstStyle/>
                    <a:p>
                      <a:r>
                        <a:rPr lang="en-US" dirty="0" smtClean="0"/>
                        <a:t>2. </a:t>
                      </a:r>
                      <a:endParaRPr lang="en-IN" dirty="0"/>
                    </a:p>
                  </a:txBody>
                  <a:tcPr/>
                </a:tc>
                <a:tc>
                  <a:txBody>
                    <a:bodyPr/>
                    <a:lstStyle/>
                    <a:p>
                      <a:r>
                        <a:rPr lang="en-US" dirty="0" smtClean="0"/>
                        <a:t>5,00,001-</a:t>
                      </a:r>
                      <a:r>
                        <a:rPr lang="en-US" baseline="0" dirty="0" smtClean="0"/>
                        <a:t> 6,00,000</a:t>
                      </a:r>
                      <a:endParaRPr lang="en-IN" dirty="0"/>
                    </a:p>
                  </a:txBody>
                  <a:tcPr/>
                </a:tc>
                <a:tc>
                  <a:txBody>
                    <a:bodyPr/>
                    <a:lstStyle/>
                    <a:p>
                      <a:r>
                        <a:rPr lang="en-US" dirty="0" smtClean="0"/>
                        <a:t>26</a:t>
                      </a:r>
                      <a:endParaRPr lang="en-IN" dirty="0"/>
                    </a:p>
                  </a:txBody>
                  <a:tcPr/>
                </a:tc>
                <a:extLst>
                  <a:ext uri="{0D108BD9-81ED-4DB2-BD59-A6C34878D82A}">
                    <a16:rowId xmlns:a16="http://schemas.microsoft.com/office/drawing/2014/main" xmlns="" val="1117902655"/>
                  </a:ext>
                </a:extLst>
              </a:tr>
              <a:tr h="370840">
                <a:tc>
                  <a:txBody>
                    <a:bodyPr/>
                    <a:lstStyle/>
                    <a:p>
                      <a:r>
                        <a:rPr lang="en-US" dirty="0" smtClean="0"/>
                        <a:t>3. </a:t>
                      </a:r>
                      <a:endParaRPr lang="en-IN" dirty="0"/>
                    </a:p>
                  </a:txBody>
                  <a:tcPr/>
                </a:tc>
                <a:tc>
                  <a:txBody>
                    <a:bodyPr/>
                    <a:lstStyle/>
                    <a:p>
                      <a:r>
                        <a:rPr lang="en-US" dirty="0" smtClean="0"/>
                        <a:t>6,00,000 – 7,00,000</a:t>
                      </a:r>
                      <a:endParaRPr lang="en-IN" dirty="0"/>
                    </a:p>
                  </a:txBody>
                  <a:tcPr/>
                </a:tc>
                <a:tc>
                  <a:txBody>
                    <a:bodyPr/>
                    <a:lstStyle/>
                    <a:p>
                      <a:r>
                        <a:rPr lang="en-US" dirty="0" smtClean="0"/>
                        <a:t>16</a:t>
                      </a:r>
                      <a:endParaRPr lang="en-IN" dirty="0"/>
                    </a:p>
                  </a:txBody>
                  <a:tcPr/>
                </a:tc>
                <a:extLst>
                  <a:ext uri="{0D108BD9-81ED-4DB2-BD59-A6C34878D82A}">
                    <a16:rowId xmlns:a16="http://schemas.microsoft.com/office/drawing/2014/main" xmlns="" val="3469385841"/>
                  </a:ext>
                </a:extLst>
              </a:tr>
              <a:tr h="370840">
                <a:tc>
                  <a:txBody>
                    <a:bodyPr/>
                    <a:lstStyle/>
                    <a:p>
                      <a:r>
                        <a:rPr lang="en-US" dirty="0" smtClean="0"/>
                        <a:t>4. </a:t>
                      </a:r>
                      <a:endParaRPr lang="en-IN" dirty="0"/>
                    </a:p>
                  </a:txBody>
                  <a:tcPr/>
                </a:tc>
                <a:tc>
                  <a:txBody>
                    <a:bodyPr/>
                    <a:lstStyle/>
                    <a:p>
                      <a:r>
                        <a:rPr lang="en-US" dirty="0" smtClean="0"/>
                        <a:t>7,00,001</a:t>
                      </a:r>
                      <a:r>
                        <a:rPr lang="en-US" baseline="0" dirty="0" smtClean="0"/>
                        <a:t> – 8,00,000</a:t>
                      </a:r>
                      <a:endParaRPr lang="en-IN" dirty="0"/>
                    </a:p>
                  </a:txBody>
                  <a:tcPr/>
                </a:tc>
                <a:tc>
                  <a:txBody>
                    <a:bodyPr/>
                    <a:lstStyle/>
                    <a:p>
                      <a:r>
                        <a:rPr lang="en-US" dirty="0" smtClean="0"/>
                        <a:t>19</a:t>
                      </a:r>
                      <a:endParaRPr lang="en-IN" dirty="0"/>
                    </a:p>
                  </a:txBody>
                  <a:tcPr/>
                </a:tc>
                <a:extLst>
                  <a:ext uri="{0D108BD9-81ED-4DB2-BD59-A6C34878D82A}">
                    <a16:rowId xmlns:a16="http://schemas.microsoft.com/office/drawing/2014/main" xmlns="" val="729852975"/>
                  </a:ext>
                </a:extLst>
              </a:tr>
              <a:tr h="370840">
                <a:tc>
                  <a:txBody>
                    <a:bodyPr/>
                    <a:lstStyle/>
                    <a:p>
                      <a:r>
                        <a:rPr lang="en-US" dirty="0" smtClean="0"/>
                        <a:t>5. </a:t>
                      </a:r>
                      <a:endParaRPr lang="en-IN" dirty="0"/>
                    </a:p>
                  </a:txBody>
                  <a:tcPr/>
                </a:tc>
                <a:tc>
                  <a:txBody>
                    <a:bodyPr/>
                    <a:lstStyle/>
                    <a:p>
                      <a:r>
                        <a:rPr lang="en-US" dirty="0" smtClean="0"/>
                        <a:t>8,00,001 – 9,00,000</a:t>
                      </a:r>
                      <a:endParaRPr lang="en-IN" dirty="0"/>
                    </a:p>
                  </a:txBody>
                  <a:tcPr/>
                </a:tc>
                <a:tc>
                  <a:txBody>
                    <a:bodyPr/>
                    <a:lstStyle/>
                    <a:p>
                      <a:r>
                        <a:rPr lang="en-US" dirty="0" smtClean="0"/>
                        <a:t>14</a:t>
                      </a:r>
                      <a:endParaRPr lang="en-IN" dirty="0"/>
                    </a:p>
                  </a:txBody>
                  <a:tcPr/>
                </a:tc>
                <a:extLst>
                  <a:ext uri="{0D108BD9-81ED-4DB2-BD59-A6C34878D82A}">
                    <a16:rowId xmlns:a16="http://schemas.microsoft.com/office/drawing/2014/main" xmlns="" val="3101297949"/>
                  </a:ext>
                </a:extLst>
              </a:tr>
              <a:tr h="370840">
                <a:tc>
                  <a:txBody>
                    <a:bodyPr/>
                    <a:lstStyle/>
                    <a:p>
                      <a:r>
                        <a:rPr lang="en-US" dirty="0" smtClean="0"/>
                        <a:t>6.</a:t>
                      </a:r>
                      <a:r>
                        <a:rPr lang="en-US" baseline="0" dirty="0" smtClean="0"/>
                        <a:t> </a:t>
                      </a:r>
                      <a:endParaRPr lang="en-IN" dirty="0"/>
                    </a:p>
                  </a:txBody>
                  <a:tcPr/>
                </a:tc>
                <a:tc>
                  <a:txBody>
                    <a:bodyPr/>
                    <a:lstStyle/>
                    <a:p>
                      <a:r>
                        <a:rPr lang="en-US" dirty="0" smtClean="0"/>
                        <a:t>9,00,001</a:t>
                      </a:r>
                      <a:r>
                        <a:rPr lang="en-US" baseline="0" dirty="0" smtClean="0"/>
                        <a:t> – 10,00,000</a:t>
                      </a:r>
                      <a:endParaRPr lang="en-IN" dirty="0"/>
                    </a:p>
                  </a:txBody>
                  <a:tcPr/>
                </a:tc>
                <a:tc>
                  <a:txBody>
                    <a:bodyPr/>
                    <a:lstStyle/>
                    <a:p>
                      <a:r>
                        <a:rPr lang="en-US" dirty="0" smtClean="0"/>
                        <a:t>12</a:t>
                      </a:r>
                      <a:endParaRPr lang="en-IN" dirty="0"/>
                    </a:p>
                  </a:txBody>
                  <a:tcPr/>
                </a:tc>
                <a:extLst>
                  <a:ext uri="{0D108BD9-81ED-4DB2-BD59-A6C34878D82A}">
                    <a16:rowId xmlns:a16="http://schemas.microsoft.com/office/drawing/2014/main" xmlns="" val="2518133654"/>
                  </a:ext>
                </a:extLst>
              </a:tr>
              <a:tr h="370840">
                <a:tc>
                  <a:txBody>
                    <a:bodyPr/>
                    <a:lstStyle/>
                    <a:p>
                      <a:r>
                        <a:rPr lang="en-US" dirty="0" smtClean="0"/>
                        <a:t>5. </a:t>
                      </a:r>
                      <a:endParaRPr lang="en-IN" dirty="0"/>
                    </a:p>
                  </a:txBody>
                  <a:tcPr/>
                </a:tc>
                <a:tc>
                  <a:txBody>
                    <a:bodyPr/>
                    <a:lstStyle/>
                    <a:p>
                      <a:r>
                        <a:rPr lang="en-US" dirty="0" smtClean="0"/>
                        <a:t>10,00,001 – 20,00,000</a:t>
                      </a:r>
                      <a:endParaRPr lang="en-IN" dirty="0"/>
                    </a:p>
                  </a:txBody>
                  <a:tcPr/>
                </a:tc>
                <a:tc>
                  <a:txBody>
                    <a:bodyPr/>
                    <a:lstStyle/>
                    <a:p>
                      <a:r>
                        <a:rPr lang="en-US" dirty="0" smtClean="0"/>
                        <a:t>42</a:t>
                      </a:r>
                      <a:endParaRPr lang="en-IN" dirty="0"/>
                    </a:p>
                  </a:txBody>
                  <a:tcPr/>
                </a:tc>
                <a:extLst>
                  <a:ext uri="{0D108BD9-81ED-4DB2-BD59-A6C34878D82A}">
                    <a16:rowId xmlns:a16="http://schemas.microsoft.com/office/drawing/2014/main" xmlns="" val="2421811724"/>
                  </a:ext>
                </a:extLst>
              </a:tr>
              <a:tr h="370840">
                <a:tc>
                  <a:txBody>
                    <a:bodyPr/>
                    <a:lstStyle/>
                    <a:p>
                      <a:r>
                        <a:rPr lang="en-US" dirty="0" smtClean="0"/>
                        <a:t>6. </a:t>
                      </a:r>
                      <a:endParaRPr lang="en-IN" dirty="0"/>
                    </a:p>
                  </a:txBody>
                  <a:tcPr/>
                </a:tc>
                <a:tc>
                  <a:txBody>
                    <a:bodyPr/>
                    <a:lstStyle/>
                    <a:p>
                      <a:r>
                        <a:rPr lang="en-US" dirty="0" smtClean="0"/>
                        <a:t>20,00,001</a:t>
                      </a:r>
                      <a:r>
                        <a:rPr lang="en-US" baseline="0" dirty="0" smtClean="0"/>
                        <a:t> – 30,00,000</a:t>
                      </a:r>
                      <a:endParaRPr lang="en-IN" dirty="0"/>
                    </a:p>
                  </a:txBody>
                  <a:tcPr/>
                </a:tc>
                <a:tc>
                  <a:txBody>
                    <a:bodyPr/>
                    <a:lstStyle/>
                    <a:p>
                      <a:r>
                        <a:rPr lang="en-US" dirty="0" smtClean="0"/>
                        <a:t>15</a:t>
                      </a:r>
                      <a:endParaRPr lang="en-IN" dirty="0"/>
                    </a:p>
                  </a:txBody>
                  <a:tcPr/>
                </a:tc>
                <a:extLst>
                  <a:ext uri="{0D108BD9-81ED-4DB2-BD59-A6C34878D82A}">
                    <a16:rowId xmlns:a16="http://schemas.microsoft.com/office/drawing/2014/main" xmlns="" val="2857004748"/>
                  </a:ext>
                </a:extLst>
              </a:tr>
              <a:tr h="370840">
                <a:tc>
                  <a:txBody>
                    <a:bodyPr/>
                    <a:lstStyle/>
                    <a:p>
                      <a:r>
                        <a:rPr lang="en-US" dirty="0" smtClean="0"/>
                        <a:t>7. </a:t>
                      </a:r>
                      <a:endParaRPr lang="en-IN" dirty="0"/>
                    </a:p>
                  </a:txBody>
                  <a:tcPr/>
                </a:tc>
                <a:tc>
                  <a:txBody>
                    <a:bodyPr/>
                    <a:lstStyle/>
                    <a:p>
                      <a:r>
                        <a:rPr lang="en-US" dirty="0" smtClean="0"/>
                        <a:t>50,00,001 – 60,000,000</a:t>
                      </a:r>
                      <a:endParaRPr lang="en-IN" dirty="0"/>
                    </a:p>
                  </a:txBody>
                  <a:tcPr/>
                </a:tc>
                <a:tc>
                  <a:txBody>
                    <a:bodyPr/>
                    <a:lstStyle/>
                    <a:p>
                      <a:r>
                        <a:rPr lang="en-US" dirty="0" smtClean="0"/>
                        <a:t>2</a:t>
                      </a:r>
                    </a:p>
                  </a:txBody>
                  <a:tcPr/>
                </a:tc>
                <a:extLst>
                  <a:ext uri="{0D108BD9-81ED-4DB2-BD59-A6C34878D82A}">
                    <a16:rowId xmlns:a16="http://schemas.microsoft.com/office/drawing/2014/main" xmlns="" val="1252051292"/>
                  </a:ext>
                </a:extLst>
              </a:tr>
              <a:tr h="370840">
                <a:tc>
                  <a:txBody>
                    <a:bodyPr/>
                    <a:lstStyle/>
                    <a:p>
                      <a:r>
                        <a:rPr lang="en-US" dirty="0" smtClean="0"/>
                        <a:t>8.</a:t>
                      </a:r>
                      <a:endParaRPr lang="en-IN" dirty="0"/>
                    </a:p>
                  </a:txBody>
                  <a:tcPr/>
                </a:tc>
                <a:tc>
                  <a:txBody>
                    <a:bodyPr/>
                    <a:lstStyle/>
                    <a:p>
                      <a:r>
                        <a:rPr lang="en-US" dirty="0" smtClean="0"/>
                        <a:t>60,000,001 – 70,00,000</a:t>
                      </a:r>
                      <a:endParaRPr lang="en-IN" dirty="0"/>
                    </a:p>
                  </a:txBody>
                  <a:tcPr/>
                </a:tc>
                <a:tc>
                  <a:txBody>
                    <a:bodyPr/>
                    <a:lstStyle/>
                    <a:p>
                      <a:r>
                        <a:rPr lang="en-US" dirty="0" smtClean="0"/>
                        <a:t>1</a:t>
                      </a:r>
                    </a:p>
                  </a:txBody>
                  <a:tcPr/>
                </a:tc>
                <a:extLst>
                  <a:ext uri="{0D108BD9-81ED-4DB2-BD59-A6C34878D82A}">
                    <a16:rowId xmlns:a16="http://schemas.microsoft.com/office/drawing/2014/main" xmlns="" val="682434156"/>
                  </a:ext>
                </a:extLst>
              </a:tr>
              <a:tr h="370840">
                <a:tc>
                  <a:txBody>
                    <a:bodyPr/>
                    <a:lstStyle/>
                    <a:p>
                      <a:r>
                        <a:rPr lang="en-US" dirty="0" smtClean="0"/>
                        <a:t>9.</a:t>
                      </a:r>
                      <a:endParaRPr lang="en-IN" dirty="0"/>
                    </a:p>
                  </a:txBody>
                  <a:tcPr/>
                </a:tc>
                <a:tc>
                  <a:txBody>
                    <a:bodyPr/>
                    <a:lstStyle/>
                    <a:p>
                      <a:r>
                        <a:rPr lang="en-US" dirty="0" smtClean="0"/>
                        <a:t>70,00,001 – 80,00,000</a:t>
                      </a:r>
                      <a:endParaRPr lang="en-IN" dirty="0"/>
                    </a:p>
                  </a:txBody>
                  <a:tcPr/>
                </a:tc>
                <a:tc>
                  <a:txBody>
                    <a:bodyPr/>
                    <a:lstStyle/>
                    <a:p>
                      <a:r>
                        <a:rPr lang="en-US" dirty="0" smtClean="0"/>
                        <a:t>1</a:t>
                      </a:r>
                    </a:p>
                  </a:txBody>
                  <a:tcPr/>
                </a:tc>
                <a:extLst>
                  <a:ext uri="{0D108BD9-81ED-4DB2-BD59-A6C34878D82A}">
                    <a16:rowId xmlns:a16="http://schemas.microsoft.com/office/drawing/2014/main" xmlns="" val="1469813173"/>
                  </a:ext>
                </a:extLst>
              </a:tr>
              <a:tr h="370840">
                <a:tc>
                  <a:txBody>
                    <a:bodyPr/>
                    <a:lstStyle/>
                    <a:p>
                      <a:r>
                        <a:rPr lang="en-US" dirty="0" smtClean="0"/>
                        <a:t>10</a:t>
                      </a:r>
                      <a:endParaRPr lang="en-IN" dirty="0"/>
                    </a:p>
                  </a:txBody>
                  <a:tcPr/>
                </a:tc>
                <a:tc>
                  <a:txBody>
                    <a:bodyPr/>
                    <a:lstStyle/>
                    <a:p>
                      <a:r>
                        <a:rPr lang="en-US" dirty="0" smtClean="0"/>
                        <a:t>80,00,001 – 90,00,000</a:t>
                      </a:r>
                      <a:endParaRPr lang="en-IN" dirty="0"/>
                    </a:p>
                  </a:txBody>
                  <a:tcPr/>
                </a:tc>
                <a:tc>
                  <a:txBody>
                    <a:bodyPr/>
                    <a:lstStyle/>
                    <a:p>
                      <a:r>
                        <a:rPr lang="en-US" dirty="0" smtClean="0"/>
                        <a:t>1</a:t>
                      </a:r>
                    </a:p>
                  </a:txBody>
                  <a:tcPr/>
                </a:tc>
                <a:extLst>
                  <a:ext uri="{0D108BD9-81ED-4DB2-BD59-A6C34878D82A}">
                    <a16:rowId xmlns:a16="http://schemas.microsoft.com/office/drawing/2014/main" xmlns="" val="1772087788"/>
                  </a:ext>
                </a:extLst>
              </a:tr>
              <a:tr h="370840">
                <a:tc>
                  <a:txBody>
                    <a:bodyPr/>
                    <a:lstStyle/>
                    <a:p>
                      <a:r>
                        <a:rPr lang="en-US" dirty="0" smtClean="0"/>
                        <a:t>11. </a:t>
                      </a:r>
                      <a:endParaRPr lang="en-IN" dirty="0"/>
                    </a:p>
                  </a:txBody>
                  <a:tcPr/>
                </a:tc>
                <a:tc>
                  <a:txBody>
                    <a:bodyPr/>
                    <a:lstStyle/>
                    <a:p>
                      <a:r>
                        <a:rPr lang="en-US" dirty="0" smtClean="0"/>
                        <a:t>90,00,001</a:t>
                      </a:r>
                      <a:r>
                        <a:rPr lang="en-US" baseline="0" dirty="0" smtClean="0"/>
                        <a:t> – 1,00,00,000</a:t>
                      </a:r>
                      <a:endParaRPr lang="en-IN" dirty="0"/>
                    </a:p>
                  </a:txBody>
                  <a:tcPr/>
                </a:tc>
                <a:tc>
                  <a:txBody>
                    <a:bodyPr/>
                    <a:lstStyle/>
                    <a:p>
                      <a:r>
                        <a:rPr lang="en-US" dirty="0" smtClean="0"/>
                        <a:t>0</a:t>
                      </a:r>
                    </a:p>
                  </a:txBody>
                  <a:tcPr/>
                </a:tc>
                <a:extLst>
                  <a:ext uri="{0D108BD9-81ED-4DB2-BD59-A6C34878D82A}">
                    <a16:rowId xmlns:a16="http://schemas.microsoft.com/office/drawing/2014/main" xmlns="" val="1600908455"/>
                  </a:ext>
                </a:extLst>
              </a:tr>
              <a:tr h="370840">
                <a:tc>
                  <a:txBody>
                    <a:bodyPr/>
                    <a:lstStyle/>
                    <a:p>
                      <a:r>
                        <a:rPr lang="en-US" dirty="0" smtClean="0"/>
                        <a:t>12</a:t>
                      </a:r>
                      <a:endParaRPr lang="en-IN" dirty="0"/>
                    </a:p>
                  </a:txBody>
                  <a:tcPr/>
                </a:tc>
                <a:tc>
                  <a:txBody>
                    <a:bodyPr/>
                    <a:lstStyle/>
                    <a:p>
                      <a:r>
                        <a:rPr lang="en-US" dirty="0" smtClean="0"/>
                        <a:t>1,00,00,001 – 1,20,00,000</a:t>
                      </a:r>
                      <a:endParaRPr lang="en-IN" dirty="0"/>
                    </a:p>
                  </a:txBody>
                  <a:tcPr/>
                </a:tc>
                <a:tc>
                  <a:txBody>
                    <a:bodyPr/>
                    <a:lstStyle/>
                    <a:p>
                      <a:r>
                        <a:rPr lang="en-US" dirty="0" smtClean="0"/>
                        <a:t>1</a:t>
                      </a:r>
                    </a:p>
                  </a:txBody>
                  <a:tcPr/>
                </a:tc>
                <a:extLst>
                  <a:ext uri="{0D108BD9-81ED-4DB2-BD59-A6C34878D82A}">
                    <a16:rowId xmlns:a16="http://schemas.microsoft.com/office/drawing/2014/main" xmlns="" val="4145065757"/>
                  </a:ext>
                </a:extLst>
              </a:tr>
              <a:tr h="370840">
                <a:tc>
                  <a:txBody>
                    <a:bodyPr/>
                    <a:lstStyle/>
                    <a:p>
                      <a:endParaRPr lang="en-IN" dirty="0"/>
                    </a:p>
                  </a:txBody>
                  <a:tcPr/>
                </a:tc>
                <a:tc>
                  <a:txBody>
                    <a:bodyPr/>
                    <a:lstStyle/>
                    <a:p>
                      <a:r>
                        <a:rPr lang="en-US" dirty="0" smtClean="0"/>
                        <a:t>TOTAL</a:t>
                      </a:r>
                      <a:endParaRPr lang="en-IN" dirty="0"/>
                    </a:p>
                  </a:txBody>
                  <a:tcPr/>
                </a:tc>
                <a:tc>
                  <a:txBody>
                    <a:bodyPr/>
                    <a:lstStyle/>
                    <a:p>
                      <a:r>
                        <a:rPr lang="en-US" dirty="0" smtClean="0"/>
                        <a:t>428</a:t>
                      </a:r>
                    </a:p>
                  </a:txBody>
                  <a:tcPr/>
                </a:tc>
                <a:extLst>
                  <a:ext uri="{0D108BD9-81ED-4DB2-BD59-A6C34878D82A}">
                    <a16:rowId xmlns:a16="http://schemas.microsoft.com/office/drawing/2014/main" xmlns="" val="3443748507"/>
                  </a:ext>
                </a:extLst>
              </a:tr>
            </a:tbl>
          </a:graphicData>
        </a:graphic>
      </p:graphicFrame>
      <p:sp>
        <p:nvSpPr>
          <p:cNvPr id="3" name="Slide Number Placeholder 2"/>
          <p:cNvSpPr>
            <a:spLocks noGrp="1"/>
          </p:cNvSpPr>
          <p:nvPr>
            <p:ph type="sldNum" sz="quarter" idx="12"/>
          </p:nvPr>
        </p:nvSpPr>
        <p:spPr/>
        <p:txBody>
          <a:bodyPr/>
          <a:lstStyle/>
          <a:p>
            <a:fld id="{AD01284D-BF45-4FE4-8A1A-CC7940D9F913}" type="slidenum">
              <a:rPr lang="en-US" smtClean="0"/>
              <a:pPr/>
              <a:t>41</a:t>
            </a:fld>
            <a:endParaRPr lang="en-US" dirty="0"/>
          </a:p>
        </p:txBody>
      </p:sp>
    </p:spTree>
    <p:extLst>
      <p:ext uri="{BB962C8B-B14F-4D97-AF65-F5344CB8AC3E}">
        <p14:creationId xmlns:p14="http://schemas.microsoft.com/office/powerpoint/2010/main" xmlns="" val="521509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IN" dirty="0"/>
          </a:p>
        </p:txBody>
      </p:sp>
      <p:sp>
        <p:nvSpPr>
          <p:cNvPr id="3" name="Content Placeholder 2"/>
          <p:cNvSpPr>
            <a:spLocks noGrp="1"/>
          </p:cNvSpPr>
          <p:nvPr>
            <p:ph sz="quarter" idx="1"/>
          </p:nvPr>
        </p:nvSpPr>
        <p:spPr>
          <a:xfrm>
            <a:off x="301752" y="1527048"/>
            <a:ext cx="8503920" cy="5026152"/>
          </a:xfrm>
        </p:spPr>
        <p:txBody>
          <a:bodyPr>
            <a:noAutofit/>
          </a:bodyPr>
          <a:lstStyle/>
          <a:p>
            <a:pPr marL="0" indent="0" algn="just">
              <a:buNone/>
            </a:pPr>
            <a:r>
              <a:rPr lang="en-US" sz="1800" b="1" dirty="0" smtClean="0">
                <a:latin typeface="Book Antiqua" panose="02040602050305030304" pitchFamily="18" charset="0"/>
              </a:rPr>
              <a:t>Q 1. </a:t>
            </a:r>
            <a:r>
              <a:rPr lang="en-US" sz="1800" b="1" dirty="0">
                <a:latin typeface="Book Antiqua" panose="02040602050305030304" pitchFamily="18" charset="0"/>
              </a:rPr>
              <a:t>I have received a letter/email from SEBI wherein it is alleged that I had carried out the trade reversals in stock options segment of BSE during 1.4.2014 and 30.9.2015 for which certain proceedings were initiated against me are pending. I am unaware of the proceedings and any communications in this matter. What should I do? </a:t>
            </a:r>
            <a:endParaRPr lang="en-US" sz="1800" b="1" dirty="0" smtClean="0">
              <a:latin typeface="Book Antiqua" panose="02040602050305030304" pitchFamily="18" charset="0"/>
            </a:endParaRPr>
          </a:p>
          <a:p>
            <a:pPr marL="0" indent="0" algn="just">
              <a:buNone/>
            </a:pPr>
            <a:endParaRPr lang="en-US" sz="1800"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A. 1. </a:t>
            </a:r>
            <a:r>
              <a:rPr lang="en-US" sz="1800" dirty="0">
                <a:latin typeface="Book Antiqua" panose="02040602050305030304" pitchFamily="18" charset="0"/>
              </a:rPr>
              <a:t>SEBI has initiated proceedings against entities who have engaged in trade reversals in illiquid stock options at BSE during the period April 01, 2014 to September 30, 2015. Show Cause Notices are yet to be issued in respect of certain entities. Applicants are advised to open the link https://siportal.sebi.gov.in/intermediary/AOPaymentGateway.html , enter PAN to check their details, and their eligibility for the scheme. Applicants can pay the application fee and settlement amount online to settle the proceedings against them. </a:t>
            </a:r>
            <a:endParaRPr lang="en-US" sz="1800" dirty="0" smtClean="0">
              <a:latin typeface="Book Antiqua" panose="02040602050305030304" pitchFamily="18" charset="0"/>
            </a:endParaRPr>
          </a:p>
          <a:p>
            <a:pPr marL="0" indent="0">
              <a:buNone/>
            </a:pPr>
            <a:endParaRPr lang="en-US" sz="1800" dirty="0" smtClean="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42</a:t>
            </a:fld>
            <a:endParaRPr lang="en-US" dirty="0"/>
          </a:p>
        </p:txBody>
      </p:sp>
    </p:spTree>
    <p:extLst>
      <p:ext uri="{BB962C8B-B14F-4D97-AF65-F5344CB8AC3E}">
        <p14:creationId xmlns:p14="http://schemas.microsoft.com/office/powerpoint/2010/main" xmlns="" val="985169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0" indent="0" algn="just">
              <a:buNone/>
            </a:pPr>
            <a:r>
              <a:rPr lang="en-US" sz="2000" b="1" dirty="0">
                <a:latin typeface="Book Antiqua" panose="02040602050305030304" pitchFamily="18" charset="0"/>
              </a:rPr>
              <a:t>Q. 2. I have already filed settlement application in respect of Show Cause Notice issued by Adjudicating Officer before the Scheme was introduced? Do I need to submit my application again? </a:t>
            </a:r>
            <a:endParaRPr lang="en-US" sz="2000" b="1" dirty="0" smtClean="0">
              <a:latin typeface="Book Antiqua" panose="02040602050305030304" pitchFamily="18" charset="0"/>
            </a:endParaRPr>
          </a:p>
          <a:p>
            <a:pPr marL="0" indent="0" algn="just">
              <a:buNone/>
            </a:pPr>
            <a:endParaRPr lang="en-US" sz="2000" dirty="0">
              <a:latin typeface="Book Antiqua" panose="02040602050305030304" pitchFamily="18" charset="0"/>
            </a:endParaRPr>
          </a:p>
          <a:p>
            <a:pPr marL="0" indent="0" algn="just">
              <a:buNone/>
            </a:pPr>
            <a:r>
              <a:rPr lang="en-US" sz="2000" dirty="0">
                <a:latin typeface="Book Antiqua" panose="02040602050305030304" pitchFamily="18" charset="0"/>
              </a:rPr>
              <a:t>A. 2. No. Such applicants may go to the link given below, enter their PAN and pay the settlement amount to settle the proceedings. They do not need to pay the registration fee. Such applicants would be required to upload the requisite documents. https://siportal.sebi.gov.in/intermediary/AOPaymentGateway.html </a:t>
            </a:r>
          </a:p>
          <a:p>
            <a:pPr marL="0" indent="0" algn="just">
              <a:buNone/>
            </a:pPr>
            <a:endParaRPr lang="en-US" sz="2000" dirty="0">
              <a:latin typeface="Book Antiqua" panose="02040602050305030304" pitchFamily="18" charset="0"/>
            </a:endParaRPr>
          </a:p>
          <a:p>
            <a:pPr marL="0" indent="0" algn="just">
              <a:buNone/>
            </a:pPr>
            <a:r>
              <a:rPr lang="en-US" sz="2000" b="1" dirty="0">
                <a:latin typeface="Book Antiqua" panose="02040602050305030304" pitchFamily="18" charset="0"/>
              </a:rPr>
              <a:t>Q. 3. Where can the Scheme document be seen? </a:t>
            </a:r>
            <a:endParaRPr lang="en-US" sz="2000" b="1" dirty="0" smtClean="0">
              <a:latin typeface="Book Antiqua" panose="02040602050305030304" pitchFamily="18" charset="0"/>
            </a:endParaRPr>
          </a:p>
          <a:p>
            <a:pPr marL="0" indent="0" algn="just">
              <a:buNone/>
            </a:pPr>
            <a:endParaRPr lang="en-US" sz="2000" dirty="0">
              <a:latin typeface="Book Antiqua" panose="02040602050305030304" pitchFamily="18" charset="0"/>
            </a:endParaRPr>
          </a:p>
          <a:p>
            <a:pPr marL="0" indent="0" algn="just">
              <a:buNone/>
            </a:pPr>
            <a:r>
              <a:rPr lang="en-US" sz="2000" dirty="0">
                <a:latin typeface="Book Antiqua" panose="02040602050305030304" pitchFamily="18" charset="0"/>
              </a:rPr>
              <a:t>A. 3. The Scheme document is available at the following link: https://www.sebi.gov.in/media/public-notices/jul-2020/public-notice-in-respect-of-sebisettlement-scheme-2020_47150.html</a:t>
            </a:r>
            <a:endParaRPr lang="en-IN" sz="2000" dirty="0">
              <a:latin typeface="Book Antiqua" panose="02040602050305030304" pitchFamily="18" charset="0"/>
            </a:endParaRPr>
          </a:p>
          <a:p>
            <a:endParaRPr lang="en-IN" sz="2000"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43</a:t>
            </a:fld>
            <a:endParaRPr lang="en-US" dirty="0"/>
          </a:p>
        </p:txBody>
      </p:sp>
    </p:spTree>
    <p:extLst>
      <p:ext uri="{BB962C8B-B14F-4D97-AF65-F5344CB8AC3E}">
        <p14:creationId xmlns:p14="http://schemas.microsoft.com/office/powerpoint/2010/main" xmlns="" val="2906052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47800"/>
            <a:ext cx="8839200" cy="5181600"/>
          </a:xfrm>
        </p:spPr>
        <p:txBody>
          <a:bodyPr>
            <a:normAutofit lnSpcReduction="10000"/>
          </a:bodyPr>
          <a:lstStyle/>
          <a:p>
            <a:pPr marL="0" indent="0" algn="just">
              <a:buNone/>
            </a:pPr>
            <a:r>
              <a:rPr lang="en-US" sz="1800" b="1" dirty="0" smtClean="0">
                <a:latin typeface="Book Antiqua" panose="02040602050305030304" pitchFamily="18" charset="0"/>
              </a:rPr>
              <a:t>Q. 4. Where can the Scheme document be seen?</a:t>
            </a:r>
          </a:p>
          <a:p>
            <a:pPr marL="0" indent="0" algn="just">
              <a:buNone/>
            </a:pPr>
            <a:endParaRPr lang="en-US" sz="1800"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 A. 4. The Scheme document is available at the following link: </a:t>
            </a:r>
            <a:r>
              <a:rPr lang="en-US" sz="1800" dirty="0" smtClean="0">
                <a:latin typeface="Book Antiqua" panose="02040602050305030304" pitchFamily="18" charset="0"/>
                <a:hlinkClick r:id="rId2"/>
              </a:rPr>
              <a:t>https://www.sebi.gov.in/media/public-notices/jul-2020/public-notice-in-respect-of-sebisettlement-scheme-2020_47150.html</a:t>
            </a:r>
            <a:endParaRPr lang="en-US" sz="1800" dirty="0" smtClean="0">
              <a:latin typeface="Book Antiqua" panose="02040602050305030304" pitchFamily="18" charset="0"/>
            </a:endParaRPr>
          </a:p>
          <a:p>
            <a:pPr marL="0" indent="0" algn="just">
              <a:buNone/>
            </a:pPr>
            <a:endParaRPr lang="en-US" sz="1800" b="1" dirty="0" smtClean="0">
              <a:latin typeface="Book Antiqua" panose="02040602050305030304" pitchFamily="18" charset="0"/>
            </a:endParaRPr>
          </a:p>
          <a:p>
            <a:pPr marL="0" indent="0" algn="just">
              <a:buNone/>
            </a:pPr>
            <a:r>
              <a:rPr lang="en-US" sz="1800" b="1" dirty="0" smtClean="0">
                <a:latin typeface="Book Antiqua" panose="02040602050305030304" pitchFamily="18" charset="0"/>
              </a:rPr>
              <a:t>Q.5. When will the settlement order be passed under the Scheme? </a:t>
            </a:r>
          </a:p>
          <a:p>
            <a:pPr marL="0" indent="0" algn="just">
              <a:buNone/>
            </a:pPr>
            <a:endParaRPr lang="en-US" sz="1800"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A.5. Subsequent to the closure of the Scheme, a composite settlement order would be passed by the competent authority after reconciliation of records.</a:t>
            </a:r>
          </a:p>
          <a:p>
            <a:pPr marL="0" indent="0" algn="just">
              <a:buNone/>
            </a:pPr>
            <a:endParaRPr lang="en-US" sz="1800" dirty="0" smtClean="0">
              <a:latin typeface="Book Antiqua" panose="02040602050305030304" pitchFamily="18" charset="0"/>
            </a:endParaRPr>
          </a:p>
          <a:p>
            <a:pPr marL="0" indent="0" algn="just">
              <a:buNone/>
            </a:pPr>
            <a:r>
              <a:rPr lang="en-US" sz="1800" b="1" dirty="0" smtClean="0">
                <a:latin typeface="Book Antiqua" panose="02040602050305030304" pitchFamily="18" charset="0"/>
              </a:rPr>
              <a:t>Q.6. Should I wait till the last day for filing the settlement application under the Scheme? </a:t>
            </a:r>
          </a:p>
          <a:p>
            <a:pPr marL="0" indent="0" algn="just">
              <a:buNone/>
            </a:pPr>
            <a:endParaRPr lang="en-US" sz="1800"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A. 6. It is advisable to file a settlement application under the Scheme as soon as possible in order to avoid last rush. Sufficient time of three months have been provided under the Scheme. </a:t>
            </a:r>
          </a:p>
          <a:p>
            <a:pPr marL="514350" indent="-514350">
              <a:buAutoNum type="alphaUcPeriod"/>
            </a:pPr>
            <a:endParaRPr lang="en-IN" b="1"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44</a:t>
            </a:fld>
            <a:endParaRPr lang="en-US" dirty="0"/>
          </a:p>
        </p:txBody>
      </p:sp>
    </p:spTree>
    <p:extLst>
      <p:ext uri="{BB962C8B-B14F-4D97-AF65-F5344CB8AC3E}">
        <p14:creationId xmlns:p14="http://schemas.microsoft.com/office/powerpoint/2010/main" xmlns="" val="925066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on Questions received by me </a:t>
            </a:r>
            <a:endParaRPr lang="en-IN" dirty="0"/>
          </a:p>
        </p:txBody>
      </p:sp>
      <p:sp>
        <p:nvSpPr>
          <p:cNvPr id="3" name="Content Placeholder 2"/>
          <p:cNvSpPr>
            <a:spLocks noGrp="1"/>
          </p:cNvSpPr>
          <p:nvPr>
            <p:ph sz="quarter" idx="1"/>
          </p:nvPr>
        </p:nvSpPr>
        <p:spPr/>
        <p:txBody>
          <a:bodyPr>
            <a:normAutofit/>
          </a:bodyPr>
          <a:lstStyle/>
          <a:p>
            <a:pPr marL="342900" indent="-342900">
              <a:buAutoNum type="arabicPeriod"/>
            </a:pPr>
            <a:r>
              <a:rPr lang="en-US" sz="1800" b="1" dirty="0" smtClean="0">
                <a:latin typeface="Book Antiqua" panose="02040602050305030304" pitchFamily="18" charset="0"/>
              </a:rPr>
              <a:t>What is the Settlement Scheme, 2020</a:t>
            </a:r>
          </a:p>
          <a:p>
            <a:pPr marL="0" indent="0">
              <a:buNone/>
            </a:pPr>
            <a:endParaRPr lang="en-US" sz="1800" b="1"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I have explained in my PPT in detail about Settlement Scheme, 2020. To recapitulate, SEBI had found that during the period 1st </a:t>
            </a:r>
            <a:r>
              <a:rPr lang="en-US" sz="1800" dirty="0">
                <a:latin typeface="Book Antiqua" panose="02040602050305030304" pitchFamily="18" charset="0"/>
              </a:rPr>
              <a:t>A</a:t>
            </a:r>
            <a:r>
              <a:rPr lang="en-US" sz="1800" dirty="0" smtClean="0">
                <a:latin typeface="Book Antiqua" panose="02040602050305030304" pitchFamily="18" charset="0"/>
              </a:rPr>
              <a:t>pril 2014 to 30</a:t>
            </a:r>
            <a:r>
              <a:rPr lang="en-US" sz="1800" baseline="30000" dirty="0" smtClean="0">
                <a:latin typeface="Book Antiqua" panose="02040602050305030304" pitchFamily="18" charset="0"/>
              </a:rPr>
              <a:t>th</a:t>
            </a:r>
            <a:r>
              <a:rPr lang="en-US" sz="1800" dirty="0" smtClean="0">
                <a:latin typeface="Book Antiqua" panose="02040602050305030304" pitchFamily="18" charset="0"/>
              </a:rPr>
              <a:t> September, large number of entities had reversed their trade in Option Segment of BSE with same Counter parties in miniscule time and such trade were fraudulent within the meaning of Regulation 3 &amp; 4 of SEBI (PFUT) Regulation. </a:t>
            </a:r>
          </a:p>
          <a:p>
            <a:pPr marL="0" indent="0" algn="just">
              <a:buNone/>
            </a:pPr>
            <a:r>
              <a:rPr lang="en-US" sz="1800" dirty="0" smtClean="0">
                <a:latin typeface="Book Antiqua" panose="02040602050305030304" pitchFamily="18" charset="0"/>
              </a:rPr>
              <a:t>During the Investigation period i.e. 01/04/2014 to 30/09/2015, to the 2,91,643 trades comprising to 81.38 % of all the trades executed in Stock Option Segment of BSE were found to be non genuine trades. The non genuine trades resulted into creation of artificial volume of 826.81 crore units or 54.68% of total market volume in Stock Option Segment of BSE.</a:t>
            </a:r>
          </a:p>
          <a:p>
            <a:pPr marL="0" indent="0" algn="just">
              <a:buNone/>
            </a:pPr>
            <a:r>
              <a:rPr lang="en-US" sz="1800" dirty="0" smtClean="0">
                <a:latin typeface="Book Antiqua" panose="02040602050305030304" pitchFamily="18" charset="0"/>
              </a:rPr>
              <a:t> </a:t>
            </a:r>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45</a:t>
            </a:fld>
            <a:endParaRPr lang="en-US" dirty="0"/>
          </a:p>
        </p:txBody>
      </p:sp>
    </p:spTree>
    <p:extLst>
      <p:ext uri="{BB962C8B-B14F-4D97-AF65-F5344CB8AC3E}">
        <p14:creationId xmlns:p14="http://schemas.microsoft.com/office/powerpoint/2010/main" xmlns="" val="4210281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752600"/>
            <a:ext cx="8503920" cy="4572000"/>
          </a:xfrm>
        </p:spPr>
        <p:txBody>
          <a:bodyPr>
            <a:normAutofit/>
          </a:bodyPr>
          <a:lstStyle/>
          <a:p>
            <a:pPr marL="0" indent="0">
              <a:buNone/>
            </a:pPr>
            <a:r>
              <a:rPr lang="en-US" sz="1800" b="1" dirty="0" smtClean="0">
                <a:latin typeface="Book Antiqua" panose="02040602050305030304" pitchFamily="18" charset="0"/>
              </a:rPr>
              <a:t>2. What is the background of these intimation? Why after a gap of 5 years? </a:t>
            </a:r>
          </a:p>
          <a:p>
            <a:pPr marL="0" indent="0">
              <a:buNone/>
            </a:pPr>
            <a:r>
              <a:rPr lang="en-US" sz="1800" dirty="0">
                <a:latin typeface="Book Antiqua" panose="02040602050305030304" pitchFamily="18" charset="0"/>
              </a:rPr>
              <a:t>	</a:t>
            </a:r>
            <a:endParaRPr lang="en-US" sz="1800"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It </a:t>
            </a:r>
            <a:r>
              <a:rPr lang="en-US" sz="1800" dirty="0">
                <a:latin typeface="Book Antiqua" panose="02040602050305030304" pitchFamily="18" charset="0"/>
              </a:rPr>
              <a:t>is </a:t>
            </a:r>
            <a:r>
              <a:rPr lang="en-US" sz="1800" dirty="0" smtClean="0">
                <a:latin typeface="Book Antiqua" panose="02040602050305030304" pitchFamily="18" charset="0"/>
              </a:rPr>
              <a:t>shocking and surprising that how </a:t>
            </a:r>
            <a:r>
              <a:rPr lang="en-US" sz="1800" dirty="0">
                <a:latin typeface="Book Antiqua" panose="02040602050305030304" pitchFamily="18" charset="0"/>
              </a:rPr>
              <a:t>the sophisticated </a:t>
            </a:r>
            <a:r>
              <a:rPr lang="en-US" sz="1800" dirty="0" smtClean="0">
                <a:latin typeface="Book Antiqua" panose="02040602050305030304" pitchFamily="18" charset="0"/>
              </a:rPr>
              <a:t>surveillance </a:t>
            </a:r>
            <a:r>
              <a:rPr lang="en-US" sz="1800" dirty="0">
                <a:latin typeface="Book Antiqua" panose="02040602050305030304" pitchFamily="18" charset="0"/>
              </a:rPr>
              <a:t>system installed by BSE as well as SEBI for </a:t>
            </a:r>
            <a:r>
              <a:rPr lang="en-US" sz="1800" dirty="0" smtClean="0">
                <a:latin typeface="Book Antiqua" panose="02040602050305030304" pitchFamily="18" charset="0"/>
              </a:rPr>
              <a:t>detection </a:t>
            </a:r>
            <a:r>
              <a:rPr lang="en-US" sz="1800" dirty="0">
                <a:latin typeface="Book Antiqua" panose="02040602050305030304" pitchFamily="18" charset="0"/>
              </a:rPr>
              <a:t>of non genuine trades escaped and could not be captured for a long period of 18 </a:t>
            </a:r>
            <a:r>
              <a:rPr lang="en-US" sz="1800" dirty="0" smtClean="0">
                <a:latin typeface="Book Antiqua" panose="02040602050305030304" pitchFamily="18" charset="0"/>
              </a:rPr>
              <a:t>months during which the alleged trades were executed i.e. 1/04/2014 to 30/09/2015.</a:t>
            </a:r>
            <a:r>
              <a:rPr lang="en-IN" sz="1800" dirty="0" smtClean="0">
                <a:latin typeface="Book Antiqua" panose="02040602050305030304" pitchFamily="18" charset="0"/>
              </a:rPr>
              <a:t> </a:t>
            </a:r>
            <a:r>
              <a:rPr lang="en-US" sz="1800" dirty="0" smtClean="0">
                <a:latin typeface="Book Antiqua" panose="02040602050305030304" pitchFamily="18" charset="0"/>
              </a:rPr>
              <a:t>It appears that SEBI had conducted investigation much after the non – genuine trades took place on BSE Stock Option segment. </a:t>
            </a:r>
            <a:r>
              <a:rPr lang="en-US" sz="1800" dirty="0">
                <a:latin typeface="Book Antiqua" panose="02040602050305030304" pitchFamily="18" charset="0"/>
              </a:rPr>
              <a:t>I</a:t>
            </a:r>
            <a:r>
              <a:rPr lang="en-US" sz="1800" dirty="0" smtClean="0">
                <a:latin typeface="Book Antiqua" panose="02040602050305030304" pitchFamily="18" charset="0"/>
              </a:rPr>
              <a:t>n view of large number of entities involved in execution of alleged non genuine trades in BSE Stock Option Segment, investigation might have itself taken long time.  </a:t>
            </a:r>
          </a:p>
          <a:p>
            <a:pPr marL="0" indent="0" algn="just">
              <a:buNone/>
            </a:pPr>
            <a:r>
              <a:rPr lang="en-US" sz="1800" dirty="0" smtClean="0">
                <a:latin typeface="Book Antiqua" panose="02040602050305030304" pitchFamily="18" charset="0"/>
              </a:rPr>
              <a:t>The Law of Limitation does not apply to the proceeding initiated by the SEBI. However, if there abnormal delay, there are judgements of Hon’ble Supreme Court and Hon’ble SAT, wherein such orders passed after lapse of long time have been set aside.</a:t>
            </a:r>
          </a:p>
        </p:txBody>
      </p:sp>
      <p:sp>
        <p:nvSpPr>
          <p:cNvPr id="4" name="Slide Number Placeholder 3"/>
          <p:cNvSpPr>
            <a:spLocks noGrp="1"/>
          </p:cNvSpPr>
          <p:nvPr>
            <p:ph type="sldNum" sz="quarter" idx="12"/>
          </p:nvPr>
        </p:nvSpPr>
        <p:spPr/>
        <p:txBody>
          <a:bodyPr/>
          <a:lstStyle/>
          <a:p>
            <a:fld id="{AD01284D-BF45-4FE4-8A1A-CC7940D9F913}" type="slidenum">
              <a:rPr lang="en-US" smtClean="0"/>
              <a:pPr/>
              <a:t>46</a:t>
            </a:fld>
            <a:endParaRPr lang="en-US" dirty="0"/>
          </a:p>
        </p:txBody>
      </p:sp>
    </p:spTree>
    <p:extLst>
      <p:ext uri="{BB962C8B-B14F-4D97-AF65-F5344CB8AC3E}">
        <p14:creationId xmlns:p14="http://schemas.microsoft.com/office/powerpoint/2010/main" xmlns="" val="3210821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949952"/>
          </a:xfrm>
        </p:spPr>
        <p:txBody>
          <a:bodyPr>
            <a:normAutofit/>
          </a:bodyPr>
          <a:lstStyle/>
          <a:p>
            <a:pPr marL="0" indent="0">
              <a:buNone/>
            </a:pPr>
            <a:r>
              <a:rPr lang="en-US" sz="1800" b="1" dirty="0" smtClean="0">
                <a:latin typeface="Book Antiqua" panose="02040602050305030304" pitchFamily="18" charset="0"/>
              </a:rPr>
              <a:t>3. What is the process to avail the Scheme? </a:t>
            </a:r>
          </a:p>
          <a:p>
            <a:pPr marL="0" indent="0">
              <a:buNone/>
            </a:pPr>
            <a:endParaRPr lang="en-US" sz="1800" b="1" dirty="0" smtClean="0">
              <a:latin typeface="Book Antiqua" panose="02040602050305030304" pitchFamily="18" charset="0"/>
            </a:endParaRPr>
          </a:p>
          <a:p>
            <a:pPr marL="0" indent="0" algn="just">
              <a:buNone/>
            </a:pPr>
            <a:r>
              <a:rPr lang="en-US" sz="1800" dirty="0" smtClean="0">
                <a:latin typeface="Book Antiqua" panose="02040602050305030304" pitchFamily="18" charset="0"/>
              </a:rPr>
              <a:t>The Applicant can ascertain the Settlement Amount. SEBI has provided a link for ascertaining the Settlement Amount which is PAN based. The Applicant is required to file application in the prescribed form and make payment of processing fee.</a:t>
            </a:r>
          </a:p>
          <a:p>
            <a:pPr marL="0" indent="0" algn="just">
              <a:buNone/>
            </a:pPr>
            <a:r>
              <a:rPr lang="en-US" sz="1800" dirty="0" smtClean="0">
                <a:latin typeface="Book Antiqua" panose="02040602050305030304" pitchFamily="18" charset="0"/>
              </a:rPr>
              <a:t>If Individual then </a:t>
            </a:r>
            <a:r>
              <a:rPr lang="en-US" sz="1800" dirty="0" err="1" smtClean="0">
                <a:latin typeface="Book Antiqua" panose="02040602050305030304" pitchFamily="18" charset="0"/>
              </a:rPr>
              <a:t>Rs</a:t>
            </a:r>
            <a:r>
              <a:rPr lang="en-US" sz="1800" dirty="0" smtClean="0">
                <a:latin typeface="Book Antiqua" panose="02040602050305030304" pitchFamily="18" charset="0"/>
              </a:rPr>
              <a:t>. 15000/- and if Body Corporate – </a:t>
            </a:r>
            <a:r>
              <a:rPr lang="en-US" sz="1800" dirty="0" err="1" smtClean="0">
                <a:latin typeface="Book Antiqua" panose="02040602050305030304" pitchFamily="18" charset="0"/>
              </a:rPr>
              <a:t>Rs</a:t>
            </a:r>
            <a:r>
              <a:rPr lang="en-US" sz="1800" dirty="0" smtClean="0">
                <a:latin typeface="Book Antiqua" panose="02040602050305030304" pitchFamily="18" charset="0"/>
              </a:rPr>
              <a:t>. 25000/- .</a:t>
            </a:r>
          </a:p>
          <a:p>
            <a:pPr marL="0" indent="0" algn="just">
              <a:buNone/>
            </a:pPr>
            <a:r>
              <a:rPr lang="en-US" sz="1800" dirty="0" smtClean="0">
                <a:latin typeface="Book Antiqua" panose="02040602050305030304" pitchFamily="18" charset="0"/>
              </a:rPr>
              <a:t>The SEBI will pass order after the closure of settlement period i.e. 31</a:t>
            </a:r>
            <a:r>
              <a:rPr lang="en-US" sz="1800" baseline="30000" dirty="0" smtClean="0">
                <a:latin typeface="Book Antiqua" panose="02040602050305030304" pitchFamily="18" charset="0"/>
              </a:rPr>
              <a:t>st</a:t>
            </a:r>
            <a:r>
              <a:rPr lang="en-US" sz="1800" dirty="0" smtClean="0">
                <a:latin typeface="Book Antiqua" panose="02040602050305030304" pitchFamily="18" charset="0"/>
              </a:rPr>
              <a:t> October, 2020.</a:t>
            </a:r>
          </a:p>
          <a:p>
            <a:pPr marL="0" indent="0" algn="just">
              <a:buNone/>
            </a:pPr>
            <a:endParaRPr lang="en-US" sz="1800" dirty="0">
              <a:latin typeface="Book Antiqua" panose="02040602050305030304" pitchFamily="18" charset="0"/>
            </a:endParaRPr>
          </a:p>
          <a:p>
            <a:pPr marL="0" indent="0">
              <a:buNone/>
            </a:pPr>
            <a:r>
              <a:rPr lang="en-US" sz="1800" b="1" dirty="0">
                <a:latin typeface="Book Antiqua" panose="02040602050305030304" pitchFamily="18" charset="0"/>
              </a:rPr>
              <a:t>4. What are the consequences in case someone does not avail this Scheme? </a:t>
            </a:r>
          </a:p>
          <a:p>
            <a:pPr marL="0" indent="0">
              <a:buNone/>
            </a:pPr>
            <a:endParaRPr lang="en-US" sz="1800" dirty="0">
              <a:latin typeface="Book Antiqua" panose="02040602050305030304" pitchFamily="18" charset="0"/>
            </a:endParaRPr>
          </a:p>
          <a:p>
            <a:pPr marL="0" indent="0">
              <a:buNone/>
            </a:pPr>
            <a:r>
              <a:rPr lang="en-US" sz="1800" dirty="0">
                <a:latin typeface="Book Antiqua" panose="02040602050305030304" pitchFamily="18" charset="0"/>
              </a:rPr>
              <a:t>In the Settlement Scheme, 2020 it has been made clear that after the expiry of Settlement Scheme, 2020, the adjudication proceedings will be initiated against the concerned entities under Section </a:t>
            </a:r>
            <a:r>
              <a:rPr lang="en-US" sz="1800" dirty="0" smtClean="0">
                <a:latin typeface="Book Antiqua" panose="02040602050305030304" pitchFamily="18" charset="0"/>
              </a:rPr>
              <a:t>15(I) </a:t>
            </a:r>
            <a:r>
              <a:rPr lang="en-US" sz="1800" dirty="0">
                <a:latin typeface="Book Antiqua" panose="02040602050305030304" pitchFamily="18" charset="0"/>
              </a:rPr>
              <a:t>of SEBI act, 1992. </a:t>
            </a:r>
          </a:p>
          <a:p>
            <a:pPr marL="0" indent="0" algn="just">
              <a:buNone/>
            </a:pPr>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47</a:t>
            </a:fld>
            <a:endParaRPr lang="en-US" dirty="0"/>
          </a:p>
        </p:txBody>
      </p:sp>
    </p:spTree>
    <p:extLst>
      <p:ext uri="{BB962C8B-B14F-4D97-AF65-F5344CB8AC3E}">
        <p14:creationId xmlns:p14="http://schemas.microsoft.com/office/powerpoint/2010/main" xmlns="" val="2869272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800" b="1" dirty="0" smtClean="0">
                <a:latin typeface="Book Antiqua" panose="02040602050305030304" pitchFamily="18" charset="0"/>
              </a:rPr>
              <a:t>5</a:t>
            </a:r>
            <a:r>
              <a:rPr lang="en-US" sz="1800" b="1" dirty="0" smtClean="0">
                <a:latin typeface="Book Antiqua" panose="02040602050305030304" pitchFamily="18" charset="0"/>
              </a:rPr>
              <a:t>. </a:t>
            </a:r>
            <a:r>
              <a:rPr lang="en-US" sz="1800" b="1" dirty="0" smtClean="0">
                <a:latin typeface="Book Antiqua" panose="02040602050305030304" pitchFamily="18" charset="0"/>
              </a:rPr>
              <a:t>Why such a huge penalty  - someone has a profit/loss of 50,000 or 100,000 but still has to settle for an amount of </a:t>
            </a:r>
            <a:r>
              <a:rPr lang="en-US" sz="1800" b="1" dirty="0" err="1" smtClean="0">
                <a:latin typeface="Book Antiqua" panose="02040602050305030304" pitchFamily="18" charset="0"/>
              </a:rPr>
              <a:t>Rs</a:t>
            </a:r>
            <a:r>
              <a:rPr lang="en-US" sz="1800" b="1" dirty="0" smtClean="0">
                <a:latin typeface="Book Antiqua" panose="02040602050305030304" pitchFamily="18" charset="0"/>
              </a:rPr>
              <a:t>. 500,000?</a:t>
            </a:r>
          </a:p>
          <a:p>
            <a:pPr marL="0" indent="0">
              <a:buNone/>
            </a:pPr>
            <a:endParaRPr lang="en-US" sz="1800" b="1" dirty="0" smtClean="0">
              <a:latin typeface="Book Antiqua" panose="02040602050305030304" pitchFamily="18" charset="0"/>
            </a:endParaRPr>
          </a:p>
          <a:p>
            <a:pPr marL="0" indent="0">
              <a:buNone/>
            </a:pPr>
            <a:r>
              <a:rPr lang="en-US" sz="1800" dirty="0" smtClean="0">
                <a:latin typeface="Book Antiqua" panose="02040602050305030304" pitchFamily="18" charset="0"/>
              </a:rPr>
              <a:t>The adjudicating Officer has so far passed 427 orders against various entities which had executed non genuine trades on BSE Stock Option Segment. In 275 orders, minimum penalty of </a:t>
            </a:r>
            <a:r>
              <a:rPr lang="en-US" sz="1800" dirty="0" err="1" smtClean="0">
                <a:latin typeface="Book Antiqua" panose="02040602050305030304" pitchFamily="18" charset="0"/>
              </a:rPr>
              <a:t>Rs</a:t>
            </a:r>
            <a:r>
              <a:rPr lang="en-US" sz="1800" dirty="0" smtClean="0">
                <a:latin typeface="Book Antiqua" panose="02040602050305030304" pitchFamily="18" charset="0"/>
              </a:rPr>
              <a:t>. 5,00,000 has been imposed. In one case AO had imposed penalty of </a:t>
            </a:r>
            <a:r>
              <a:rPr lang="en-US" sz="1800" dirty="0" err="1" smtClean="0">
                <a:latin typeface="Book Antiqua" panose="02040602050305030304" pitchFamily="18" charset="0"/>
              </a:rPr>
              <a:t>Rs</a:t>
            </a:r>
            <a:r>
              <a:rPr lang="en-US" sz="1800" dirty="0" smtClean="0">
                <a:latin typeface="Book Antiqua" panose="02040602050305030304" pitchFamily="18" charset="0"/>
              </a:rPr>
              <a:t>. 3,00,000 which was enhanced to </a:t>
            </a:r>
            <a:r>
              <a:rPr lang="en-US" sz="1800" dirty="0" err="1" smtClean="0">
                <a:latin typeface="Book Antiqua" panose="02040602050305030304" pitchFamily="18" charset="0"/>
              </a:rPr>
              <a:t>Rs</a:t>
            </a:r>
            <a:r>
              <a:rPr lang="en-US" sz="1800" dirty="0" smtClean="0">
                <a:latin typeface="Book Antiqua" panose="02040602050305030304" pitchFamily="18" charset="0"/>
              </a:rPr>
              <a:t>. 500000 by Whole Time </a:t>
            </a:r>
            <a:r>
              <a:rPr lang="en-US" sz="1800" dirty="0">
                <a:latin typeface="Book Antiqua" panose="02040602050305030304" pitchFamily="18" charset="0"/>
              </a:rPr>
              <a:t>M</a:t>
            </a:r>
            <a:r>
              <a:rPr lang="en-US" sz="1800" dirty="0" smtClean="0">
                <a:latin typeface="Book Antiqua" panose="02040602050305030304" pitchFamily="18" charset="0"/>
              </a:rPr>
              <a:t>ember. </a:t>
            </a:r>
          </a:p>
          <a:p>
            <a:pPr marL="0" indent="0">
              <a:buNone/>
            </a:pPr>
            <a:r>
              <a:rPr lang="en-US" sz="1800" dirty="0" smtClean="0">
                <a:latin typeface="Book Antiqua" panose="02040602050305030304" pitchFamily="18" charset="0"/>
              </a:rPr>
              <a:t>Hon’ble SAT by orders dated 14/09/2020 and 17/09/2020 has dismissed large number of appeals and has not given any relief on quantum of penalty.</a:t>
            </a:r>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48</a:t>
            </a:fld>
            <a:endParaRPr lang="en-US" dirty="0"/>
          </a:p>
        </p:txBody>
      </p:sp>
    </p:spTree>
    <p:extLst>
      <p:ext uri="{BB962C8B-B14F-4D97-AF65-F5344CB8AC3E}">
        <p14:creationId xmlns:p14="http://schemas.microsoft.com/office/powerpoint/2010/main" xmlns="" val="1893618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800" b="1" dirty="0" smtClean="0">
                <a:latin typeface="Book Antiqua" panose="02040602050305030304" pitchFamily="18" charset="0"/>
              </a:rPr>
              <a:t>6</a:t>
            </a:r>
            <a:r>
              <a:rPr lang="en-US" sz="1800" b="1" dirty="0" smtClean="0">
                <a:latin typeface="Book Antiqua" panose="02040602050305030304" pitchFamily="18" charset="0"/>
              </a:rPr>
              <a:t>. </a:t>
            </a:r>
            <a:r>
              <a:rPr lang="en-US" sz="1800" b="1" dirty="0" smtClean="0">
                <a:latin typeface="Book Antiqua" panose="02040602050305030304" pitchFamily="18" charset="0"/>
              </a:rPr>
              <a:t>Can I deny / retaliate that there has been no opportunity of being heard given and straight away an exorbitant amount is being asked for as settlement amount?</a:t>
            </a:r>
          </a:p>
          <a:p>
            <a:pPr marL="0" indent="0">
              <a:buNone/>
            </a:pPr>
            <a:endParaRPr lang="en-US" sz="1800" dirty="0" smtClean="0">
              <a:latin typeface="Book Antiqua" panose="02040602050305030304" pitchFamily="18" charset="0"/>
            </a:endParaRPr>
          </a:p>
          <a:p>
            <a:pPr marL="0" indent="0">
              <a:buNone/>
            </a:pPr>
            <a:r>
              <a:rPr lang="en-US" sz="1800" dirty="0" smtClean="0">
                <a:latin typeface="Book Antiqua" panose="02040602050305030304" pitchFamily="18" charset="0"/>
              </a:rPr>
              <a:t>SEBI has sent individual letters to all the entities mentioning therein that the proceeding against them were initiated and are pending and they may avail the benefit of the scheme and settle the proceedings. The SEBI has also made it clear that if they do no avail the scheme then the pending proceedings shall be continued. </a:t>
            </a:r>
          </a:p>
          <a:p>
            <a:endParaRPr lang="en-US" dirty="0" smtClean="0"/>
          </a:p>
          <a:p>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49</a:t>
            </a:fld>
            <a:endParaRPr lang="en-US" dirty="0"/>
          </a:p>
        </p:txBody>
      </p:sp>
    </p:spTree>
    <p:extLst>
      <p:ext uri="{BB962C8B-B14F-4D97-AF65-F5344CB8AC3E}">
        <p14:creationId xmlns:p14="http://schemas.microsoft.com/office/powerpoint/2010/main" xmlns="" val="345413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800" b="1" dirty="0" smtClean="0">
                <a:latin typeface="Book Antiqua" panose="02040602050305030304" pitchFamily="18" charset="0"/>
              </a:rPr>
              <a:t>Section 18 A </a:t>
            </a:r>
            <a:r>
              <a:rPr lang="en-US" sz="1800" b="1" dirty="0" smtClean="0">
                <a:latin typeface="Book Antiqua" panose="02040602050305030304" pitchFamily="18" charset="0"/>
              </a:rPr>
              <a:t>-  </a:t>
            </a:r>
            <a:r>
              <a:rPr lang="en-US" sz="1800" b="1" dirty="0" smtClean="0">
                <a:latin typeface="Book Antiqua" panose="02040602050305030304" pitchFamily="18" charset="0"/>
              </a:rPr>
              <a:t>Contract In </a:t>
            </a:r>
            <a:r>
              <a:rPr lang="en-US" sz="1800" b="1" dirty="0" smtClean="0">
                <a:latin typeface="Book Antiqua" panose="02040602050305030304" pitchFamily="18" charset="0"/>
              </a:rPr>
              <a:t>Derivatives</a:t>
            </a:r>
            <a:endParaRPr lang="en-US" sz="1800" b="1" dirty="0" smtClean="0">
              <a:latin typeface="Book Antiqua" panose="02040602050305030304" pitchFamily="18" charset="0"/>
            </a:endParaRPr>
          </a:p>
          <a:p>
            <a:pPr marL="0" indent="0">
              <a:buNone/>
            </a:pPr>
            <a:r>
              <a:rPr lang="en-US" sz="1800" dirty="0" smtClean="0">
                <a:latin typeface="Book Antiqua" panose="02040602050305030304" pitchFamily="18" charset="0"/>
              </a:rPr>
              <a:t>18A</a:t>
            </a:r>
            <a:r>
              <a:rPr lang="en-US" sz="1800" dirty="0">
                <a:latin typeface="Book Antiqua" panose="02040602050305030304" pitchFamily="18" charset="0"/>
              </a:rPr>
              <a:t>. Notwithstanding anything contained in any other law for the time being in force, contracts in derivative shall be legal and valid if such contracts are— (a) traded on a </a:t>
            </a:r>
            <a:r>
              <a:rPr lang="en-US" sz="1800" dirty="0" err="1">
                <a:latin typeface="Book Antiqua" panose="02040602050305030304" pitchFamily="18" charset="0"/>
              </a:rPr>
              <a:t>recognised</a:t>
            </a:r>
            <a:r>
              <a:rPr lang="en-US" sz="1800" dirty="0">
                <a:latin typeface="Book Antiqua" panose="02040602050305030304" pitchFamily="18" charset="0"/>
              </a:rPr>
              <a:t> stock exchange; (b) settled on the clearing house of the </a:t>
            </a:r>
            <a:r>
              <a:rPr lang="en-US" sz="1800" dirty="0" err="1">
                <a:latin typeface="Book Antiqua" panose="02040602050305030304" pitchFamily="18" charset="0"/>
              </a:rPr>
              <a:t>recognised</a:t>
            </a:r>
            <a:r>
              <a:rPr lang="en-US" sz="1800" dirty="0">
                <a:latin typeface="Book Antiqua" panose="02040602050305030304" pitchFamily="18" charset="0"/>
              </a:rPr>
              <a:t> stock exchange, in accordance with the rules and bye-laws of such stock exchange</a:t>
            </a:r>
            <a:r>
              <a:rPr lang="en-US" sz="1800" dirty="0" smtClean="0">
                <a:latin typeface="Book Antiqua" panose="02040602050305030304" pitchFamily="18" charset="0"/>
              </a:rPr>
              <a:t>.</a:t>
            </a:r>
          </a:p>
          <a:p>
            <a:pPr marL="0" indent="0">
              <a:buNone/>
            </a:pPr>
            <a:endParaRPr lang="en-US" sz="1800" b="1" dirty="0" smtClean="0">
              <a:latin typeface="Book Antiqua" panose="02040602050305030304" pitchFamily="18" charset="0"/>
            </a:endParaRPr>
          </a:p>
          <a:p>
            <a:pPr marL="0" indent="0">
              <a:buNone/>
            </a:pPr>
            <a:r>
              <a:rPr lang="en-US" sz="1800" b="1" dirty="0" smtClean="0">
                <a:latin typeface="Book Antiqua" panose="02040602050305030304" pitchFamily="18" charset="0"/>
              </a:rPr>
              <a:t>Section 2 (ac</a:t>
            </a:r>
            <a:r>
              <a:rPr lang="en-US" sz="1800" b="1" dirty="0" smtClean="0">
                <a:latin typeface="Book Antiqua" panose="02040602050305030304" pitchFamily="18" charset="0"/>
              </a:rPr>
              <a:t>) – </a:t>
            </a:r>
            <a:r>
              <a:rPr lang="en-US" sz="1800" b="1" dirty="0" smtClean="0">
                <a:latin typeface="Book Antiqua" panose="02040602050305030304" pitchFamily="18" charset="0"/>
              </a:rPr>
              <a:t>Derivative </a:t>
            </a:r>
          </a:p>
          <a:p>
            <a:pPr marL="0" indent="0">
              <a:buNone/>
            </a:pPr>
            <a:r>
              <a:rPr lang="en-US" sz="1800" dirty="0" smtClean="0">
                <a:latin typeface="Book Antiqua" panose="02040602050305030304" pitchFamily="18" charset="0"/>
              </a:rPr>
              <a:t>“</a:t>
            </a:r>
            <a:r>
              <a:rPr lang="en-US" sz="1800" dirty="0">
                <a:latin typeface="Book Antiqua" panose="02040602050305030304" pitchFamily="18" charset="0"/>
              </a:rPr>
              <a:t>derivative” includes— (A) a security derived from a debt instrument, share, loan, whether secured or unsecured, risk instrument or contract for differences or any other form of security; (B) a contract which derives its value from the prices, or index of prices, of underlying securities;</a:t>
            </a:r>
            <a:endParaRPr lang="en-US" sz="1800" dirty="0" smtClean="0">
              <a:latin typeface="Book Antiqua" panose="02040602050305030304" pitchFamily="18" charset="0"/>
            </a:endParaRPr>
          </a:p>
          <a:p>
            <a:pPr marL="0" indent="0">
              <a:buNone/>
            </a:pPr>
            <a:endParaRPr lang="en-US" dirty="0" smtClean="0"/>
          </a:p>
          <a:p>
            <a:pPr marL="0" indent="0">
              <a:buNone/>
            </a:pPr>
            <a:endParaRPr lang="en-IN" dirty="0"/>
          </a:p>
        </p:txBody>
      </p:sp>
      <p:sp>
        <p:nvSpPr>
          <p:cNvPr id="4" name="TextBox 3"/>
          <p:cNvSpPr txBox="1"/>
          <p:nvPr/>
        </p:nvSpPr>
        <p:spPr>
          <a:xfrm>
            <a:off x="2133600" y="533400"/>
            <a:ext cx="4551246" cy="369332"/>
          </a:xfrm>
          <a:prstGeom prst="rect">
            <a:avLst/>
          </a:prstGeom>
          <a:noFill/>
        </p:spPr>
        <p:txBody>
          <a:bodyPr wrap="none" rtlCol="0">
            <a:spAutoFit/>
          </a:bodyPr>
          <a:lstStyle/>
          <a:p>
            <a:r>
              <a:rPr lang="en-US" b="1" dirty="0" smtClean="0">
                <a:latin typeface="Book Antiqua" panose="02040602050305030304" pitchFamily="18" charset="0"/>
              </a:rPr>
              <a:t>Securities Contract (Regulation) Act, </a:t>
            </a:r>
            <a:r>
              <a:rPr lang="en-US" b="1" dirty="0" smtClean="0">
                <a:latin typeface="Book Antiqua" panose="02040602050305030304" pitchFamily="18" charset="0"/>
              </a:rPr>
              <a:t>1956</a:t>
            </a:r>
            <a:endParaRPr lang="en-US" dirty="0"/>
          </a:p>
        </p:txBody>
      </p:sp>
      <p:sp>
        <p:nvSpPr>
          <p:cNvPr id="5" name="Slide Number Placeholder 4"/>
          <p:cNvSpPr>
            <a:spLocks noGrp="1"/>
          </p:cNvSpPr>
          <p:nvPr>
            <p:ph type="sldNum" sz="quarter" idx="12"/>
          </p:nvPr>
        </p:nvSpPr>
        <p:spPr/>
        <p:txBody>
          <a:bodyPr/>
          <a:lstStyle/>
          <a:p>
            <a:fld id="{AD01284D-BF45-4FE4-8A1A-CC7940D9F913}" type="slidenum">
              <a:rPr lang="en-US" smtClean="0"/>
              <a:pPr/>
              <a:t>5</a:t>
            </a:fld>
            <a:endParaRPr lang="en-US" dirty="0"/>
          </a:p>
        </p:txBody>
      </p:sp>
    </p:spTree>
    <p:extLst>
      <p:ext uri="{BB962C8B-B14F-4D97-AF65-F5344CB8AC3E}">
        <p14:creationId xmlns:p14="http://schemas.microsoft.com/office/powerpoint/2010/main" xmlns="" val="2537774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900" b="1" dirty="0" smtClean="0">
                <a:latin typeface="Book Antiqua" panose="02040602050305030304" pitchFamily="18" charset="0"/>
              </a:rPr>
              <a:t>7</a:t>
            </a:r>
            <a:r>
              <a:rPr lang="en-US" sz="1900" b="1" dirty="0" smtClean="0">
                <a:latin typeface="Book Antiqua" panose="02040602050305030304" pitchFamily="18" charset="0"/>
              </a:rPr>
              <a:t>. </a:t>
            </a:r>
            <a:r>
              <a:rPr lang="en-US" sz="1900" b="1" dirty="0" smtClean="0">
                <a:latin typeface="Book Antiqua" panose="02040602050305030304" pitchFamily="18" charset="0"/>
              </a:rPr>
              <a:t>What happens in case the transaction is squared off after 4 or 5 hours and not immediately that is within seconds?</a:t>
            </a:r>
          </a:p>
          <a:p>
            <a:pPr marL="0" indent="0">
              <a:buNone/>
            </a:pPr>
            <a:endParaRPr lang="en-US" sz="1900" b="1" dirty="0" smtClean="0">
              <a:latin typeface="Book Antiqua" panose="02040602050305030304" pitchFamily="18" charset="0"/>
            </a:endParaRPr>
          </a:p>
          <a:p>
            <a:pPr marL="0" indent="0">
              <a:buNone/>
            </a:pPr>
            <a:r>
              <a:rPr lang="en-US" sz="1900" dirty="0" smtClean="0">
                <a:latin typeface="Book Antiqua" panose="02040602050305030304" pitchFamily="18" charset="0"/>
              </a:rPr>
              <a:t>There are two legs of transactions. Both have been reversed in few seconds, though there may be time gap of 4 to 5 hours between the two. There may be few cases where time gap between placing of orders by </a:t>
            </a:r>
            <a:r>
              <a:rPr lang="en-US" sz="1900" dirty="0">
                <a:latin typeface="Book Antiqua" panose="02040602050305030304" pitchFamily="18" charset="0"/>
              </a:rPr>
              <a:t>O</a:t>
            </a:r>
            <a:r>
              <a:rPr lang="en-US" sz="1900" dirty="0" smtClean="0">
                <a:latin typeface="Book Antiqua" panose="02040602050305030304" pitchFamily="18" charset="0"/>
              </a:rPr>
              <a:t>ption Writer (seller) and option buyer may be 4 to 5 hours. However, as Option segment of BSE was illiquid such trades were also considered non genuine. </a:t>
            </a:r>
          </a:p>
          <a:p>
            <a:endParaRPr lang="en-US" dirty="0" smtClean="0"/>
          </a:p>
        </p:txBody>
      </p:sp>
      <p:sp>
        <p:nvSpPr>
          <p:cNvPr id="4" name="Slide Number Placeholder 3"/>
          <p:cNvSpPr>
            <a:spLocks noGrp="1"/>
          </p:cNvSpPr>
          <p:nvPr>
            <p:ph type="sldNum" sz="quarter" idx="12"/>
          </p:nvPr>
        </p:nvSpPr>
        <p:spPr/>
        <p:txBody>
          <a:bodyPr/>
          <a:lstStyle/>
          <a:p>
            <a:fld id="{AD01284D-BF45-4FE4-8A1A-CC7940D9F913}" type="slidenum">
              <a:rPr lang="en-US" smtClean="0"/>
              <a:pPr/>
              <a:t>50</a:t>
            </a:fld>
            <a:endParaRPr lang="en-US" dirty="0"/>
          </a:p>
        </p:txBody>
      </p:sp>
    </p:spTree>
    <p:extLst>
      <p:ext uri="{BB962C8B-B14F-4D97-AF65-F5344CB8AC3E}">
        <p14:creationId xmlns:p14="http://schemas.microsoft.com/office/powerpoint/2010/main" xmlns="" val="2808417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797552"/>
          </a:xfrm>
        </p:spPr>
        <p:txBody>
          <a:bodyPr>
            <a:normAutofit fontScale="92500"/>
          </a:bodyPr>
          <a:lstStyle/>
          <a:p>
            <a:pPr marL="0" indent="0">
              <a:buNone/>
            </a:pPr>
            <a:r>
              <a:rPr lang="en-US" sz="1800" b="1" dirty="0" smtClean="0">
                <a:latin typeface="Book Antiqua" panose="02040602050305030304" pitchFamily="18" charset="0"/>
              </a:rPr>
              <a:t>8</a:t>
            </a:r>
            <a:r>
              <a:rPr lang="en-US" sz="1800" b="1" dirty="0" smtClean="0">
                <a:latin typeface="Book Antiqua" panose="02040602050305030304" pitchFamily="18" charset="0"/>
              </a:rPr>
              <a:t>. </a:t>
            </a:r>
            <a:r>
              <a:rPr lang="en-US" sz="1800" b="1" dirty="0" smtClean="0">
                <a:latin typeface="Book Antiqua" panose="02040602050305030304" pitchFamily="18" charset="0"/>
              </a:rPr>
              <a:t>No opportunity of cross examination before availing / non availing this scheme possible? </a:t>
            </a:r>
          </a:p>
          <a:p>
            <a:pPr marL="0" indent="0">
              <a:buNone/>
            </a:pPr>
            <a:endParaRPr lang="en-US" sz="1800" dirty="0" smtClean="0">
              <a:latin typeface="Book Antiqua" panose="02040602050305030304" pitchFamily="18" charset="0"/>
            </a:endParaRPr>
          </a:p>
          <a:p>
            <a:pPr marL="0" indent="0">
              <a:buNone/>
            </a:pPr>
            <a:r>
              <a:rPr lang="en-US" sz="1800" dirty="0" smtClean="0">
                <a:latin typeface="Book Antiqua" panose="02040602050305030304" pitchFamily="18" charset="0"/>
              </a:rPr>
              <a:t>There is no question of any cross examination as in case, one does not avail the Settlement Scheme, the adjudication proceeding will be initiated under section 15-I . </a:t>
            </a:r>
          </a:p>
          <a:p>
            <a:pPr marL="0" indent="0">
              <a:buNone/>
            </a:pPr>
            <a:endParaRPr lang="en-US" sz="1800" dirty="0">
              <a:latin typeface="Book Antiqua" panose="02040602050305030304" pitchFamily="18" charset="0"/>
            </a:endParaRPr>
          </a:p>
          <a:p>
            <a:pPr marL="0" indent="0">
              <a:buNone/>
            </a:pPr>
            <a:r>
              <a:rPr lang="en-US" sz="1800" b="1" dirty="0" smtClean="0">
                <a:latin typeface="Book Antiqua" panose="02040602050305030304" pitchFamily="18" charset="0"/>
              </a:rPr>
              <a:t>9</a:t>
            </a:r>
            <a:r>
              <a:rPr lang="en-US" sz="1800" b="1" dirty="0" smtClean="0">
                <a:latin typeface="Book Antiqua" panose="02040602050305030304" pitchFamily="18" charset="0"/>
              </a:rPr>
              <a:t>. </a:t>
            </a:r>
            <a:r>
              <a:rPr lang="en-US" sz="1800" b="1" dirty="0">
                <a:latin typeface="Book Antiqua" panose="02040602050305030304" pitchFamily="18" charset="0"/>
              </a:rPr>
              <a:t>How to calculate the penalty that can be charged by the adjudicating officers if we do not go in this scheme. This should be done to see the cost in the scheme vs otherwise</a:t>
            </a:r>
            <a:r>
              <a:rPr lang="en-US" sz="1800" b="1" dirty="0" smtClean="0">
                <a:latin typeface="Book Antiqua" panose="02040602050305030304" pitchFamily="18" charset="0"/>
              </a:rPr>
              <a:t>?</a:t>
            </a:r>
          </a:p>
          <a:p>
            <a:pPr marL="0" indent="0">
              <a:buNone/>
            </a:pPr>
            <a:endParaRPr lang="en-US" sz="1800" b="1" dirty="0">
              <a:latin typeface="Book Antiqua" panose="02040602050305030304" pitchFamily="18" charset="0"/>
            </a:endParaRPr>
          </a:p>
          <a:p>
            <a:pPr marL="0" indent="0">
              <a:buNone/>
            </a:pPr>
            <a:r>
              <a:rPr lang="en-US" sz="1800" dirty="0">
                <a:latin typeface="Book Antiqua" panose="02040602050305030304" pitchFamily="18" charset="0"/>
              </a:rPr>
              <a:t>Ans. - As explained in the PPT in majority of the </a:t>
            </a:r>
            <a:r>
              <a:rPr lang="en-US" sz="1800" dirty="0" smtClean="0">
                <a:latin typeface="Book Antiqua" panose="02040602050305030304" pitchFamily="18" charset="0"/>
              </a:rPr>
              <a:t>Cases </a:t>
            </a:r>
            <a:r>
              <a:rPr lang="en-US" sz="1800" dirty="0">
                <a:latin typeface="Book Antiqua" panose="02040602050305030304" pitchFamily="18" charset="0"/>
              </a:rPr>
              <a:t>the </a:t>
            </a:r>
            <a:r>
              <a:rPr lang="en-US" sz="1800" dirty="0" smtClean="0">
                <a:latin typeface="Book Antiqua" panose="02040602050305030304" pitchFamily="18" charset="0"/>
              </a:rPr>
              <a:t>Adjudicating Officers have </a:t>
            </a:r>
            <a:r>
              <a:rPr lang="en-US" sz="1800" dirty="0">
                <a:latin typeface="Book Antiqua" panose="02040602050305030304" pitchFamily="18" charset="0"/>
              </a:rPr>
              <a:t>imposed minimum penalty of </a:t>
            </a:r>
            <a:r>
              <a:rPr lang="en-US" sz="1800" dirty="0" err="1">
                <a:latin typeface="Book Antiqua" panose="02040602050305030304" pitchFamily="18" charset="0"/>
              </a:rPr>
              <a:t>Rs</a:t>
            </a:r>
            <a:r>
              <a:rPr lang="en-US" sz="1800" dirty="0">
                <a:latin typeface="Book Antiqua" panose="02040602050305030304" pitchFamily="18" charset="0"/>
              </a:rPr>
              <a:t>. </a:t>
            </a:r>
            <a:r>
              <a:rPr lang="en-US" sz="1800" dirty="0" smtClean="0">
                <a:latin typeface="Book Antiqua" panose="02040602050305030304" pitchFamily="18" charset="0"/>
              </a:rPr>
              <a:t>5,00,000</a:t>
            </a:r>
            <a:r>
              <a:rPr lang="en-US" sz="1800" dirty="0">
                <a:latin typeface="Book Antiqua" panose="02040602050305030304" pitchFamily="18" charset="0"/>
              </a:rPr>
              <a:t>. H</a:t>
            </a:r>
            <a:r>
              <a:rPr lang="en-US" sz="1800" dirty="0" smtClean="0">
                <a:latin typeface="Book Antiqua" panose="02040602050305030304" pitchFamily="18" charset="0"/>
              </a:rPr>
              <a:t>owever, the Adjudicating Officers before </a:t>
            </a:r>
            <a:r>
              <a:rPr lang="en-US" sz="1800" dirty="0">
                <a:latin typeface="Book Antiqua" panose="02040602050305030304" pitchFamily="18" charset="0"/>
              </a:rPr>
              <a:t>passing </a:t>
            </a:r>
            <a:r>
              <a:rPr lang="en-US" sz="1800" dirty="0" smtClean="0">
                <a:latin typeface="Book Antiqua" panose="02040602050305030304" pitchFamily="18" charset="0"/>
              </a:rPr>
              <a:t>orders ought to have consider </a:t>
            </a:r>
            <a:r>
              <a:rPr lang="en-US" sz="1800" dirty="0">
                <a:latin typeface="Book Antiqua" panose="02040602050305030304" pitchFamily="18" charset="0"/>
              </a:rPr>
              <a:t>the factors as mentioned in section 15-J of SEBI </a:t>
            </a:r>
            <a:r>
              <a:rPr lang="en-US" sz="1800" dirty="0" smtClean="0">
                <a:latin typeface="Book Antiqua" panose="02040602050305030304" pitchFamily="18" charset="0"/>
              </a:rPr>
              <a:t>Act </a:t>
            </a:r>
            <a:r>
              <a:rPr lang="en-US" sz="1800" dirty="0">
                <a:latin typeface="Book Antiqua" panose="02040602050305030304" pitchFamily="18" charset="0"/>
              </a:rPr>
              <a:t>1992</a:t>
            </a:r>
            <a:r>
              <a:rPr lang="en-US" sz="1800" dirty="0" smtClean="0">
                <a:latin typeface="Book Antiqua" panose="02040602050305030304" pitchFamily="18" charset="0"/>
              </a:rPr>
              <a:t>. </a:t>
            </a:r>
            <a:r>
              <a:rPr lang="en-US" sz="1800" dirty="0">
                <a:latin typeface="Book Antiqua" panose="02040602050305030304" pitchFamily="18" charset="0"/>
              </a:rPr>
              <a:t>U</a:t>
            </a:r>
            <a:r>
              <a:rPr lang="en-US" sz="1800" dirty="0" smtClean="0">
                <a:latin typeface="Book Antiqua" panose="02040602050305030304" pitchFamily="18" charset="0"/>
              </a:rPr>
              <a:t>nfortunately a grave injustice has been caused to the entities who might have entered into one contract, two trades (buy + sell) resulting in significant volume as even in some case minimum penalty of </a:t>
            </a:r>
            <a:r>
              <a:rPr lang="en-US" sz="1800" dirty="0" err="1" smtClean="0">
                <a:latin typeface="Book Antiqua" panose="02040602050305030304" pitchFamily="18" charset="0"/>
              </a:rPr>
              <a:t>Rs</a:t>
            </a:r>
            <a:r>
              <a:rPr lang="en-US" sz="1800" dirty="0" smtClean="0">
                <a:latin typeface="Book Antiqua" panose="02040602050305030304" pitchFamily="18" charset="0"/>
              </a:rPr>
              <a:t>. 5,00,000 has been imposed.</a:t>
            </a:r>
            <a:endParaRPr lang="en-US" sz="1800" dirty="0">
              <a:latin typeface="Book Antiqua" panose="02040602050305030304" pitchFamily="18" charset="0"/>
            </a:endParaRPr>
          </a:p>
          <a:p>
            <a:pPr marL="0" indent="0">
              <a:buNone/>
            </a:pPr>
            <a:endParaRPr lang="en-US" sz="1800" dirty="0" smtClean="0">
              <a:latin typeface="Book Antiqua" panose="02040602050305030304" pitchFamily="18" charset="0"/>
            </a:endParaRPr>
          </a:p>
          <a:p>
            <a:pPr marL="0" indent="0">
              <a:buNone/>
            </a:pPr>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51</a:t>
            </a:fld>
            <a:endParaRPr lang="en-US" dirty="0"/>
          </a:p>
        </p:txBody>
      </p:sp>
    </p:spTree>
    <p:extLst>
      <p:ext uri="{BB962C8B-B14F-4D97-AF65-F5344CB8AC3E}">
        <p14:creationId xmlns:p14="http://schemas.microsoft.com/office/powerpoint/2010/main" xmlns="" val="2145518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1800" b="1" dirty="0" smtClean="0">
                <a:latin typeface="Book Antiqua" panose="02040602050305030304" pitchFamily="18" charset="0"/>
              </a:rPr>
              <a:t>10. </a:t>
            </a:r>
            <a:r>
              <a:rPr lang="en-US" sz="1800" b="1" dirty="0" smtClean="0">
                <a:latin typeface="Book Antiqua" panose="02040602050305030304" pitchFamily="18" charset="0"/>
              </a:rPr>
              <a:t>How is SEBI calculating the settlement amount ? Can we have few example.</a:t>
            </a:r>
          </a:p>
          <a:p>
            <a:pPr marL="0" indent="0">
              <a:buNone/>
            </a:pPr>
            <a:endParaRPr lang="en-US" sz="1800" b="1" dirty="0">
              <a:latin typeface="Book Antiqua" panose="02040602050305030304" pitchFamily="18" charset="0"/>
            </a:endParaRPr>
          </a:p>
          <a:p>
            <a:pPr marL="0" indent="0">
              <a:buNone/>
            </a:pPr>
            <a:r>
              <a:rPr lang="en-US" sz="1800" dirty="0" smtClean="0">
                <a:latin typeface="Book Antiqua" panose="02040602050305030304" pitchFamily="18" charset="0"/>
              </a:rPr>
              <a:t>In Settlement Scheme, 2020 it is mentioned that 0.55 factor is to be applied for arriving at settlement amount . However, it has not been made clear how this 0.55 factor is to be applied.</a:t>
            </a:r>
          </a:p>
          <a:p>
            <a:pPr marL="0" indent="0">
              <a:buNone/>
            </a:pPr>
            <a:endParaRPr lang="en-US" sz="1800" b="1" dirty="0">
              <a:latin typeface="Book Antiqua" panose="02040602050305030304" pitchFamily="18" charset="0"/>
            </a:endParaRPr>
          </a:p>
          <a:p>
            <a:pPr marL="0" indent="0">
              <a:buNone/>
            </a:pPr>
            <a:r>
              <a:rPr lang="en-US" sz="1800" b="1" dirty="0" smtClean="0">
                <a:latin typeface="Book Antiqua" panose="02040602050305030304" pitchFamily="18" charset="0"/>
              </a:rPr>
              <a:t>11. </a:t>
            </a:r>
            <a:r>
              <a:rPr lang="en-US" sz="1800" b="1" dirty="0"/>
              <a:t>What after 31</a:t>
            </a:r>
            <a:r>
              <a:rPr lang="en-US" sz="1800" b="1" baseline="30000" dirty="0"/>
              <a:t>st</a:t>
            </a:r>
            <a:r>
              <a:rPr lang="en-US" sz="1800" b="1" dirty="0"/>
              <a:t> October, 2020? By when do we expect the Show cause notices?</a:t>
            </a:r>
            <a:r>
              <a:rPr lang="en-IN" sz="1800" b="1" dirty="0"/>
              <a:t> Is there an standard reply for the same</a:t>
            </a:r>
            <a:r>
              <a:rPr lang="en-IN" sz="1800" b="1" dirty="0" smtClean="0"/>
              <a:t>?</a:t>
            </a:r>
          </a:p>
          <a:p>
            <a:pPr marL="0" indent="0">
              <a:buNone/>
            </a:pPr>
            <a:endParaRPr lang="en-IN" sz="1800" dirty="0"/>
          </a:p>
          <a:p>
            <a:pPr marL="0" indent="0">
              <a:buNone/>
            </a:pPr>
            <a:r>
              <a:rPr lang="en-US" sz="1800" dirty="0"/>
              <a:t>The SEBI has sent letters to all the entities which have been found to have executed reversal of trade in BSE	 Stock Option segment. Out of 14720 entities, show cause </a:t>
            </a:r>
            <a:r>
              <a:rPr lang="en-US" sz="1800" dirty="0" smtClean="0"/>
              <a:t>notice, were </a:t>
            </a:r>
            <a:r>
              <a:rPr lang="en-US" sz="1800" dirty="0"/>
              <a:t>issued to only 567 entities and order has been passed against </a:t>
            </a:r>
            <a:r>
              <a:rPr lang="en-US" sz="1800" dirty="0" smtClean="0"/>
              <a:t>428 </a:t>
            </a:r>
            <a:r>
              <a:rPr lang="en-US" sz="1800" dirty="0"/>
              <a:t>entities. Hence after the expiry of Settlement Scheme , 2020 the issuance of show cause notices to all the remaining </a:t>
            </a:r>
            <a:r>
              <a:rPr lang="en-US" sz="1800" dirty="0" smtClean="0"/>
              <a:t>entities </a:t>
            </a:r>
            <a:r>
              <a:rPr lang="en-US" sz="1800" dirty="0"/>
              <a:t>will obviously take long time. </a:t>
            </a:r>
          </a:p>
          <a:p>
            <a:pPr marL="0" indent="0">
              <a:buNone/>
            </a:pPr>
            <a:endParaRPr lang="en-US" sz="1800" dirty="0" smtClean="0">
              <a:latin typeface="Book Antiqua" panose="02040602050305030304" pitchFamily="18" charset="0"/>
            </a:endParaRPr>
          </a:p>
          <a:p>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52</a:t>
            </a:fld>
            <a:endParaRPr lang="en-US" dirty="0"/>
          </a:p>
        </p:txBody>
      </p:sp>
    </p:spTree>
    <p:extLst>
      <p:ext uri="{BB962C8B-B14F-4D97-AF65-F5344CB8AC3E}">
        <p14:creationId xmlns:p14="http://schemas.microsoft.com/office/powerpoint/2010/main" xmlns="" val="3087857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800" b="1" dirty="0" smtClean="0">
                <a:latin typeface="Book Antiqua" panose="02040602050305030304" pitchFamily="18" charset="0"/>
              </a:rPr>
              <a:t>12. </a:t>
            </a:r>
            <a:r>
              <a:rPr lang="en-US" sz="1800" b="1" dirty="0" smtClean="0">
                <a:latin typeface="Book Antiqua" panose="02040602050305030304" pitchFamily="18" charset="0"/>
              </a:rPr>
              <a:t>After receiving SCN do we have to pay any amount for filling an appeal with SAT like we do in Income Tax (20%)?</a:t>
            </a:r>
            <a:r>
              <a:rPr lang="en-IN" sz="1800" b="1" dirty="0" smtClean="0">
                <a:latin typeface="Book Antiqua" panose="02040602050305030304" pitchFamily="18" charset="0"/>
              </a:rPr>
              <a:t> What happens in this case under Income Tax Act? </a:t>
            </a:r>
          </a:p>
          <a:p>
            <a:endParaRPr lang="en-US" sz="1800" dirty="0">
              <a:latin typeface="Book Antiqua" panose="02040602050305030304" pitchFamily="18" charset="0"/>
            </a:endParaRPr>
          </a:p>
          <a:p>
            <a:pPr marL="0" indent="0">
              <a:buNone/>
            </a:pPr>
            <a:r>
              <a:rPr lang="en-US" sz="1800" dirty="0" smtClean="0">
                <a:latin typeface="Book Antiqua" panose="02040602050305030304" pitchFamily="18" charset="0"/>
              </a:rPr>
              <a:t>After show cause notice is received from adjudicating officer, reply is required to be submitted by the concerned entities and thereafter opportunity of hearing will be given by AO. After hearing is over, the order will be passed by AO under Section 15 HA of SEBI act 1992. The appeal is to be filed within 45 days from the receipt of order. If the appeal is filed, no recovery proceedings will be initiated by SEBI against the entity. Hence the amount penalty imposed by AO is not require to be paid till disposal of Appeal. The Scheme does not provide any immunity from the Income Tax proceedings. </a:t>
            </a:r>
          </a:p>
        </p:txBody>
      </p:sp>
      <p:sp>
        <p:nvSpPr>
          <p:cNvPr id="4" name="Slide Number Placeholder 3"/>
          <p:cNvSpPr>
            <a:spLocks noGrp="1"/>
          </p:cNvSpPr>
          <p:nvPr>
            <p:ph type="sldNum" sz="quarter" idx="12"/>
          </p:nvPr>
        </p:nvSpPr>
        <p:spPr/>
        <p:txBody>
          <a:bodyPr/>
          <a:lstStyle/>
          <a:p>
            <a:fld id="{AD01284D-BF45-4FE4-8A1A-CC7940D9F913}" type="slidenum">
              <a:rPr lang="en-US" smtClean="0"/>
              <a:pPr/>
              <a:t>53</a:t>
            </a:fld>
            <a:endParaRPr lang="en-US" dirty="0"/>
          </a:p>
        </p:txBody>
      </p:sp>
    </p:spTree>
    <p:extLst>
      <p:ext uri="{BB962C8B-B14F-4D97-AF65-F5344CB8AC3E}">
        <p14:creationId xmlns:p14="http://schemas.microsoft.com/office/powerpoint/2010/main" xmlns="" val="4197383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800" b="1" dirty="0" smtClean="0">
                <a:latin typeface="Book Antiqua" panose="02040602050305030304" pitchFamily="18" charset="0"/>
              </a:rPr>
              <a:t>13. </a:t>
            </a:r>
            <a:r>
              <a:rPr lang="en-US" sz="1800" b="1" dirty="0" smtClean="0">
                <a:latin typeface="Book Antiqua" panose="02040602050305030304" pitchFamily="18" charset="0"/>
              </a:rPr>
              <a:t>Can any other act be imposed? </a:t>
            </a:r>
          </a:p>
          <a:p>
            <a:pPr marL="0" indent="0">
              <a:buNone/>
            </a:pPr>
            <a:endParaRPr lang="en-US" sz="1800" b="1" dirty="0" smtClean="0">
              <a:latin typeface="Book Antiqua" panose="02040602050305030304" pitchFamily="18" charset="0"/>
            </a:endParaRPr>
          </a:p>
          <a:p>
            <a:pPr marL="0" indent="0">
              <a:buNone/>
            </a:pPr>
            <a:r>
              <a:rPr lang="en-US" sz="1800" dirty="0" smtClean="0">
                <a:latin typeface="Book Antiqua" panose="02040602050305030304" pitchFamily="18" charset="0"/>
              </a:rPr>
              <a:t>YES. The Scheme provide protection from initiation of any proceedings in the impugned matter under SEBI act if the settlement amount is paid , however there is no protection against initiation of proceedings under any other act.</a:t>
            </a:r>
          </a:p>
          <a:p>
            <a:pPr marL="0" indent="0">
              <a:buNone/>
            </a:pPr>
            <a:endParaRPr lang="en-US" sz="1800" dirty="0">
              <a:latin typeface="Book Antiqua" panose="02040602050305030304" pitchFamily="18" charset="0"/>
            </a:endParaRPr>
          </a:p>
          <a:p>
            <a:pPr marL="0" indent="0">
              <a:buNone/>
            </a:pPr>
            <a:r>
              <a:rPr lang="en-US" sz="1800" b="1" dirty="0" smtClean="0">
                <a:latin typeface="Book Antiqua" panose="02040602050305030304" pitchFamily="18" charset="0"/>
              </a:rPr>
              <a:t>14. </a:t>
            </a:r>
            <a:r>
              <a:rPr lang="en-US" sz="1800" b="1" dirty="0">
                <a:latin typeface="Book Antiqua" panose="02040602050305030304" pitchFamily="18" charset="0"/>
              </a:rPr>
              <a:t>Can the property be attached in case we do not go for </a:t>
            </a:r>
            <a:r>
              <a:rPr lang="en-US" sz="1800" b="1" dirty="0" smtClean="0">
                <a:latin typeface="Book Antiqua" panose="02040602050305030304" pitchFamily="18" charset="0"/>
              </a:rPr>
              <a:t>settlement.</a:t>
            </a:r>
          </a:p>
          <a:p>
            <a:pPr marL="0" indent="0">
              <a:buNone/>
            </a:pPr>
            <a:endParaRPr lang="en-US" sz="1800" b="1" dirty="0">
              <a:latin typeface="Book Antiqua" panose="02040602050305030304" pitchFamily="18" charset="0"/>
            </a:endParaRPr>
          </a:p>
          <a:p>
            <a:pPr marL="0" indent="0">
              <a:buNone/>
            </a:pPr>
            <a:r>
              <a:rPr lang="en-US" sz="1800" dirty="0">
                <a:latin typeface="Book Antiqua" panose="02040602050305030304" pitchFamily="18" charset="0"/>
              </a:rPr>
              <a:t>The recovery proceeding </a:t>
            </a:r>
            <a:r>
              <a:rPr lang="en-US" sz="1800" dirty="0" smtClean="0">
                <a:latin typeface="Book Antiqua" panose="02040602050305030304" pitchFamily="18" charset="0"/>
              </a:rPr>
              <a:t>will be </a:t>
            </a:r>
            <a:r>
              <a:rPr lang="en-US" sz="1800" dirty="0">
                <a:latin typeface="Book Antiqua" panose="02040602050305030304" pitchFamily="18" charset="0"/>
              </a:rPr>
              <a:t>initiated only if </a:t>
            </a:r>
            <a:r>
              <a:rPr lang="en-US" sz="1800" dirty="0" smtClean="0">
                <a:latin typeface="Book Antiqua" panose="02040602050305030304" pitchFamily="18" charset="0"/>
              </a:rPr>
              <a:t>Appeal </a:t>
            </a:r>
            <a:r>
              <a:rPr lang="en-US" sz="1800" dirty="0">
                <a:latin typeface="Book Antiqua" panose="02040602050305030304" pitchFamily="18" charset="0"/>
              </a:rPr>
              <a:t>is not filed before SAT within 45 days of the receipt of order passed by AO. Hon’ble SAT may condone the delay if there is delay in filing </a:t>
            </a:r>
            <a:r>
              <a:rPr lang="en-US" sz="1800" dirty="0" smtClean="0">
                <a:latin typeface="Book Antiqua" panose="02040602050305030304" pitchFamily="18" charset="0"/>
              </a:rPr>
              <a:t>of the </a:t>
            </a:r>
            <a:r>
              <a:rPr lang="en-US" sz="1800" dirty="0">
                <a:latin typeface="Book Antiqua" panose="02040602050305030304" pitchFamily="18" charset="0"/>
              </a:rPr>
              <a:t>Appeal. It id only in case of no appeal is file before SAT or SAT dismisses the appeal, recovery officers </a:t>
            </a:r>
            <a:r>
              <a:rPr lang="en-US" sz="1800" dirty="0" smtClean="0">
                <a:latin typeface="Book Antiqua" panose="02040602050305030304" pitchFamily="18" charset="0"/>
              </a:rPr>
              <a:t>will initiate recovery </a:t>
            </a:r>
            <a:r>
              <a:rPr lang="en-US" sz="1800" dirty="0">
                <a:latin typeface="Book Antiqua" panose="02040602050305030304" pitchFamily="18" charset="0"/>
              </a:rPr>
              <a:t>proceedings and may freeze the </a:t>
            </a:r>
            <a:r>
              <a:rPr lang="en-US" sz="1800" dirty="0" err="1">
                <a:latin typeface="Book Antiqua" panose="02040602050305030304" pitchFamily="18" charset="0"/>
              </a:rPr>
              <a:t>Demat</a:t>
            </a:r>
            <a:r>
              <a:rPr lang="en-US" sz="1800" dirty="0">
                <a:latin typeface="Book Antiqua" panose="02040602050305030304" pitchFamily="18" charset="0"/>
              </a:rPr>
              <a:t> account and bank account of the entity. </a:t>
            </a:r>
            <a:endParaRPr lang="en-IN" sz="1800" dirty="0">
              <a:latin typeface="Book Antiqua" panose="02040602050305030304" pitchFamily="18" charset="0"/>
            </a:endParaRPr>
          </a:p>
          <a:p>
            <a:pPr marL="0" indent="0">
              <a:buNone/>
            </a:pPr>
            <a:endParaRPr lang="en-US" sz="1800" dirty="0" smtClean="0">
              <a:latin typeface="Book Antiqua" panose="02040602050305030304" pitchFamily="18" charset="0"/>
            </a:endParaRPr>
          </a:p>
          <a:p>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54</a:t>
            </a:fld>
            <a:endParaRPr lang="en-US" dirty="0"/>
          </a:p>
        </p:txBody>
      </p:sp>
    </p:spTree>
    <p:extLst>
      <p:ext uri="{BB962C8B-B14F-4D97-AF65-F5344CB8AC3E}">
        <p14:creationId xmlns:p14="http://schemas.microsoft.com/office/powerpoint/2010/main" xmlns="" val="3637032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1800" b="1" dirty="0" smtClean="0">
                <a:latin typeface="Book Antiqua" panose="02040602050305030304" pitchFamily="18" charset="0"/>
              </a:rPr>
              <a:t>15. </a:t>
            </a:r>
            <a:r>
              <a:rPr lang="en-US" sz="1800" b="1" dirty="0" smtClean="0">
                <a:latin typeface="Book Antiqua" panose="02040602050305030304" pitchFamily="18" charset="0"/>
              </a:rPr>
              <a:t>Are there any standard format which we can use for larger benefit for example reply/ affidavit, </a:t>
            </a:r>
            <a:r>
              <a:rPr lang="en-US" sz="1800" b="1" dirty="0" err="1" smtClean="0">
                <a:latin typeface="Book Antiqua" panose="02040602050305030304" pitchFamily="18" charset="0"/>
              </a:rPr>
              <a:t>etc</a:t>
            </a:r>
            <a:r>
              <a:rPr lang="en-US" sz="1800" b="1" dirty="0" smtClean="0">
                <a:latin typeface="Book Antiqua" panose="02040602050305030304" pitchFamily="18" charset="0"/>
              </a:rPr>
              <a:t> ?</a:t>
            </a:r>
          </a:p>
          <a:p>
            <a:pPr marL="0" indent="0">
              <a:buNone/>
            </a:pPr>
            <a:endParaRPr lang="en-US" sz="1800" dirty="0" smtClean="0">
              <a:latin typeface="Book Antiqua" panose="02040602050305030304" pitchFamily="18" charset="0"/>
            </a:endParaRPr>
          </a:p>
          <a:p>
            <a:pPr marL="0" indent="0">
              <a:buNone/>
            </a:pPr>
            <a:r>
              <a:rPr lang="en-US" sz="1800" dirty="0" smtClean="0">
                <a:latin typeface="Book Antiqua" panose="02040602050305030304" pitchFamily="18" charset="0"/>
              </a:rPr>
              <a:t>There are no standard formats. </a:t>
            </a:r>
          </a:p>
          <a:p>
            <a:pPr marL="0" indent="0">
              <a:buNone/>
            </a:pPr>
            <a:endParaRPr lang="en-US" sz="1800" dirty="0">
              <a:latin typeface="Book Antiqua" panose="02040602050305030304" pitchFamily="18" charset="0"/>
            </a:endParaRPr>
          </a:p>
          <a:p>
            <a:pPr marL="0" indent="0">
              <a:buNone/>
            </a:pPr>
            <a:r>
              <a:rPr lang="en-US" sz="1800" b="1" dirty="0" smtClean="0">
                <a:latin typeface="Book Antiqua" panose="02040602050305030304" pitchFamily="18" charset="0"/>
              </a:rPr>
              <a:t>16. </a:t>
            </a:r>
            <a:r>
              <a:rPr lang="en-US" sz="1800" b="1" dirty="0"/>
              <a:t>Full and true disclosure of facts (including the loss caused, profit made, loss avoided, gross fees, brokerage, commissions, etc., in respect of the cause of action, with manner of calculation thereof)</a:t>
            </a:r>
          </a:p>
          <a:p>
            <a:pPr marL="0" indent="0">
              <a:buNone/>
            </a:pPr>
            <a:endParaRPr lang="en-US" sz="1800" dirty="0" smtClean="0"/>
          </a:p>
          <a:p>
            <a:pPr marL="0" indent="0">
              <a:buNone/>
            </a:pPr>
            <a:r>
              <a:rPr lang="en-US" sz="1800" dirty="0" smtClean="0"/>
              <a:t>In </a:t>
            </a:r>
            <a:r>
              <a:rPr lang="en-US" sz="1800" dirty="0"/>
              <a:t>serial No. 17 </a:t>
            </a:r>
            <a:r>
              <a:rPr lang="en-US" sz="1800" dirty="0" smtClean="0"/>
              <a:t>of </a:t>
            </a:r>
            <a:r>
              <a:rPr lang="en-US" sz="1800" dirty="0"/>
              <a:t>the Application form it is to be mentioned that no loss was caused, no profit made and no loss avoided. It cannot be quantified also. Schedule II </a:t>
            </a:r>
            <a:r>
              <a:rPr lang="en-US" sz="1800" dirty="0" smtClean="0"/>
              <a:t>of SEBI (settlement proceeding) regulations 2018 </a:t>
            </a:r>
            <a:r>
              <a:rPr lang="en-US" sz="1800" dirty="0"/>
              <a:t>is not applicable as the settlement amount is predetermined. </a:t>
            </a:r>
          </a:p>
          <a:p>
            <a:pPr marL="0" indent="0">
              <a:buNone/>
            </a:pPr>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55</a:t>
            </a:fld>
            <a:endParaRPr lang="en-US" dirty="0"/>
          </a:p>
        </p:txBody>
      </p:sp>
    </p:spTree>
    <p:extLst>
      <p:ext uri="{BB962C8B-B14F-4D97-AF65-F5344CB8AC3E}">
        <p14:creationId xmlns:p14="http://schemas.microsoft.com/office/powerpoint/2010/main" xmlns="" val="2534613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marL="0" indent="0">
              <a:buNone/>
            </a:pPr>
            <a:r>
              <a:rPr lang="en-US" sz="1900" b="1" dirty="0" smtClean="0">
                <a:latin typeface="Book Antiqua" panose="02040602050305030304" pitchFamily="18" charset="0"/>
              </a:rPr>
              <a:t>17. </a:t>
            </a:r>
            <a:r>
              <a:rPr lang="en-US" sz="1900" b="1" dirty="0" smtClean="0">
                <a:latin typeface="Book Antiqua" panose="02040602050305030304" pitchFamily="18" charset="0"/>
              </a:rPr>
              <a:t>Specific Charges Alleged</a:t>
            </a:r>
          </a:p>
          <a:p>
            <a:endParaRPr lang="en-US" sz="1900" dirty="0" smtClean="0">
              <a:latin typeface="Book Antiqua" panose="02040602050305030304" pitchFamily="18" charset="0"/>
            </a:endParaRPr>
          </a:p>
          <a:p>
            <a:pPr marL="0" indent="0">
              <a:buNone/>
            </a:pPr>
            <a:r>
              <a:rPr lang="en-US" sz="1900" dirty="0" smtClean="0">
                <a:latin typeface="Book Antiqua" panose="02040602050305030304" pitchFamily="18" charset="0"/>
              </a:rPr>
              <a:t>Since show cause notice has not been issued to large number of entities, the only allegation made in the letter sent by SEBI to various entities is that the entities had executed non genuine trades in the Stock Option segment of BSE  during the period 01/04/2014 to 30/09/2015, the same allegations is to be mentioned in the serial No. 18 of the Application form,</a:t>
            </a:r>
          </a:p>
          <a:p>
            <a:pPr marL="0" indent="0">
              <a:buNone/>
            </a:pPr>
            <a:endParaRPr lang="en-US" sz="1900" dirty="0">
              <a:latin typeface="Book Antiqua" panose="02040602050305030304" pitchFamily="18" charset="0"/>
            </a:endParaRPr>
          </a:p>
          <a:p>
            <a:pPr marL="0" indent="0">
              <a:buNone/>
            </a:pPr>
            <a:r>
              <a:rPr lang="en-US" sz="1900" b="1" dirty="0" smtClean="0">
                <a:latin typeface="Book Antiqua" panose="02040602050305030304" pitchFamily="18" charset="0"/>
              </a:rPr>
              <a:t>18. </a:t>
            </a:r>
            <a:r>
              <a:rPr lang="en-US" sz="1900" b="1" dirty="0" smtClean="0">
                <a:latin typeface="Book Antiqua" panose="02040602050305030304" pitchFamily="18" charset="0"/>
              </a:rPr>
              <a:t>Submissions </a:t>
            </a:r>
            <a:r>
              <a:rPr lang="en-US" sz="1900" b="1" dirty="0">
                <a:latin typeface="Book Antiqua" panose="02040602050305030304" pitchFamily="18" charset="0"/>
              </a:rPr>
              <a:t>in respect of sub regulation 2,3 and 4 of Regulation 5</a:t>
            </a:r>
            <a:r>
              <a:rPr lang="en-US" sz="1900" b="1" dirty="0" smtClean="0">
                <a:latin typeface="Book Antiqua" panose="02040602050305030304" pitchFamily="18" charset="0"/>
              </a:rPr>
              <a:t>.</a:t>
            </a:r>
          </a:p>
          <a:p>
            <a:endParaRPr lang="en-US" sz="1900" dirty="0">
              <a:latin typeface="Book Antiqua" panose="02040602050305030304" pitchFamily="18" charset="0"/>
            </a:endParaRPr>
          </a:p>
          <a:p>
            <a:pPr marL="0" indent="0">
              <a:buNone/>
            </a:pPr>
            <a:r>
              <a:rPr lang="en-US" sz="1900" dirty="0">
                <a:latin typeface="Book Antiqua" panose="02040602050305030304" pitchFamily="18" charset="0"/>
              </a:rPr>
              <a:t>Since show cause notice has not been issued. In </a:t>
            </a:r>
            <a:r>
              <a:rPr lang="en-US" sz="1900" dirty="0" smtClean="0">
                <a:latin typeface="Book Antiqua" panose="02040602050305030304" pitchFamily="18" charset="0"/>
              </a:rPr>
              <a:t>Serial Number </a:t>
            </a:r>
            <a:r>
              <a:rPr lang="en-US" sz="1900" dirty="0">
                <a:latin typeface="Book Antiqua" panose="02040602050305030304" pitchFamily="18" charset="0"/>
              </a:rPr>
              <a:t>19 of the </a:t>
            </a:r>
            <a:r>
              <a:rPr lang="en-US" sz="1900" dirty="0" smtClean="0">
                <a:latin typeface="Book Antiqua" panose="02040602050305030304" pitchFamily="18" charset="0"/>
              </a:rPr>
              <a:t>Application Form  </a:t>
            </a:r>
            <a:r>
              <a:rPr lang="en-US" sz="1900" dirty="0">
                <a:latin typeface="Book Antiqua" panose="02040602050305030304" pitchFamily="18" charset="0"/>
              </a:rPr>
              <a:t>it is to be mentioned </a:t>
            </a:r>
            <a:r>
              <a:rPr lang="en-US" sz="1900" dirty="0" smtClean="0">
                <a:latin typeface="Book Antiqua" panose="02040602050305030304" pitchFamily="18" charset="0"/>
              </a:rPr>
              <a:t>(The Applicant </a:t>
            </a:r>
            <a:r>
              <a:rPr lang="en-US" sz="1900" dirty="0">
                <a:latin typeface="Book Antiqua" panose="02040602050305030304" pitchFamily="18" charset="0"/>
              </a:rPr>
              <a:t>request SEBI to </a:t>
            </a:r>
            <a:r>
              <a:rPr lang="en-US" sz="1900" dirty="0" smtClean="0">
                <a:latin typeface="Book Antiqua" panose="02040602050305030304" pitchFamily="18" charset="0"/>
              </a:rPr>
              <a:t>accept </a:t>
            </a:r>
            <a:r>
              <a:rPr lang="en-US" sz="1900" dirty="0">
                <a:latin typeface="Book Antiqua" panose="02040602050305030304" pitchFamily="18" charset="0"/>
              </a:rPr>
              <a:t>the settlement amount of </a:t>
            </a:r>
            <a:r>
              <a:rPr lang="en-US" sz="1900" dirty="0" err="1">
                <a:latin typeface="Book Antiqua" panose="02040602050305030304" pitchFamily="18" charset="0"/>
              </a:rPr>
              <a:t>Rs</a:t>
            </a:r>
            <a:r>
              <a:rPr lang="en-US" sz="1900" dirty="0">
                <a:latin typeface="Book Antiqua" panose="02040602050305030304" pitchFamily="18" charset="0"/>
              </a:rPr>
              <a:t>._____ arrived at by SEBI on the basis of number of contract, number of trades and artificial volume and </a:t>
            </a:r>
            <a:r>
              <a:rPr lang="en-US" sz="1900" dirty="0" smtClean="0">
                <a:latin typeface="Book Antiqua" panose="02040602050305030304" pitchFamily="18" charset="0"/>
              </a:rPr>
              <a:t>pass Order </a:t>
            </a:r>
            <a:r>
              <a:rPr lang="en-US" sz="1900" dirty="0">
                <a:latin typeface="Book Antiqua" panose="02040602050305030304" pitchFamily="18" charset="0"/>
              </a:rPr>
              <a:t>in the pending proceeding against the applicant</a:t>
            </a:r>
            <a:r>
              <a:rPr lang="en-US" sz="2300" dirty="0">
                <a:latin typeface="Book Antiqua" panose="02040602050305030304" pitchFamily="18" charset="0"/>
              </a:rPr>
              <a:t>)</a:t>
            </a:r>
            <a:endParaRPr lang="en-IN" sz="2300" dirty="0">
              <a:latin typeface="Book Antiqua" panose="02040602050305030304" pitchFamily="18" charset="0"/>
            </a:endParaRPr>
          </a:p>
          <a:p>
            <a:pPr marL="0" indent="0">
              <a:buNone/>
            </a:pPr>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56</a:t>
            </a:fld>
            <a:endParaRPr lang="en-US" dirty="0"/>
          </a:p>
        </p:txBody>
      </p:sp>
    </p:spTree>
    <p:extLst>
      <p:ext uri="{BB962C8B-B14F-4D97-AF65-F5344CB8AC3E}">
        <p14:creationId xmlns:p14="http://schemas.microsoft.com/office/powerpoint/2010/main" xmlns="" val="302503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1800" b="1" dirty="0" smtClean="0">
                <a:latin typeface="Book Antiqua" panose="02040602050305030304" pitchFamily="18" charset="0"/>
              </a:rPr>
              <a:t>19</a:t>
            </a:r>
            <a:r>
              <a:rPr lang="en-US" sz="1800" b="1" dirty="0" smtClean="0">
                <a:latin typeface="Book Antiqua" panose="02040602050305030304" pitchFamily="18" charset="0"/>
              </a:rPr>
              <a:t>. </a:t>
            </a:r>
            <a:r>
              <a:rPr lang="en-US" sz="1800" b="1" dirty="0" smtClean="0">
                <a:latin typeface="Book Antiqua" panose="02040602050305030304" pitchFamily="18" charset="0"/>
              </a:rPr>
              <a:t>Terms of settlement proposed by the Applicant:-</a:t>
            </a:r>
          </a:p>
          <a:p>
            <a:r>
              <a:rPr lang="en-US" sz="1800" b="1" dirty="0" smtClean="0">
                <a:latin typeface="Book Antiqua" panose="02040602050305030304" pitchFamily="18" charset="0"/>
              </a:rPr>
              <a:t>Monetary terms, with manner of calculation</a:t>
            </a:r>
          </a:p>
          <a:p>
            <a:r>
              <a:rPr lang="en-US" sz="1800" b="1" dirty="0" smtClean="0">
                <a:latin typeface="Book Antiqua" panose="02040602050305030304" pitchFamily="18" charset="0"/>
              </a:rPr>
              <a:t>Non- monetary terms, including manner of calculation of terms of disgorgement due</a:t>
            </a:r>
          </a:p>
          <a:p>
            <a:endParaRPr lang="en-US" sz="1800" dirty="0" smtClean="0">
              <a:latin typeface="Book Antiqua" panose="02040602050305030304" pitchFamily="18" charset="0"/>
            </a:endParaRPr>
          </a:p>
          <a:p>
            <a:pPr marL="0" indent="0">
              <a:buNone/>
            </a:pPr>
            <a:r>
              <a:rPr lang="en-US" sz="1800" dirty="0" smtClean="0">
                <a:latin typeface="Book Antiqua" panose="02040602050305030304" pitchFamily="18" charset="0"/>
              </a:rPr>
              <a:t>As per Settlement </a:t>
            </a:r>
            <a:r>
              <a:rPr lang="en-US" sz="1800" dirty="0">
                <a:latin typeface="Book Antiqua" panose="02040602050305030304" pitchFamily="18" charset="0"/>
              </a:rPr>
              <a:t>S</a:t>
            </a:r>
            <a:r>
              <a:rPr lang="en-US" sz="1800" dirty="0" smtClean="0">
                <a:latin typeface="Book Antiqua" panose="02040602050305030304" pitchFamily="18" charset="0"/>
              </a:rPr>
              <a:t>cheme, the settlement is in Monetary </a:t>
            </a:r>
            <a:r>
              <a:rPr lang="en-US" sz="1800" dirty="0">
                <a:latin typeface="Book Antiqua" panose="02040602050305030304" pitchFamily="18" charset="0"/>
              </a:rPr>
              <a:t>T</a:t>
            </a:r>
            <a:r>
              <a:rPr lang="en-US" sz="1800" dirty="0" smtClean="0">
                <a:latin typeface="Book Antiqua" panose="02040602050305030304" pitchFamily="18" charset="0"/>
              </a:rPr>
              <a:t>erms only. Hence, in Serial </a:t>
            </a:r>
            <a:r>
              <a:rPr lang="en-US" sz="1800" dirty="0">
                <a:latin typeface="Book Antiqua" panose="02040602050305030304" pitchFamily="18" charset="0"/>
              </a:rPr>
              <a:t>N</a:t>
            </a:r>
            <a:r>
              <a:rPr lang="en-US" sz="1800" dirty="0" smtClean="0">
                <a:latin typeface="Book Antiqua" panose="02040602050305030304" pitchFamily="18" charset="0"/>
              </a:rPr>
              <a:t>umber 20 of the Application , it should be mentioned that the applicant agrees to pay the settlement amount of </a:t>
            </a:r>
            <a:r>
              <a:rPr lang="en-US" sz="1800" dirty="0" err="1" smtClean="0">
                <a:latin typeface="Book Antiqua" panose="02040602050305030304" pitchFamily="18" charset="0"/>
              </a:rPr>
              <a:t>Rs</a:t>
            </a:r>
            <a:r>
              <a:rPr lang="en-US" sz="1800" dirty="0" smtClean="0">
                <a:latin typeface="Book Antiqua" panose="02040602050305030304" pitchFamily="18" charset="0"/>
              </a:rPr>
              <a:t>. ______ as arrived at by SEBI  under the Scheme. Against non monetary terms, the words “NA” should be mentioned. </a:t>
            </a:r>
          </a:p>
          <a:p>
            <a:endParaRPr lang="en-IN"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57</a:t>
            </a:fld>
            <a:endParaRPr lang="en-US" dirty="0"/>
          </a:p>
        </p:txBody>
      </p:sp>
    </p:spTree>
    <p:extLst>
      <p:ext uri="{BB962C8B-B14F-4D97-AF65-F5344CB8AC3E}">
        <p14:creationId xmlns:p14="http://schemas.microsoft.com/office/powerpoint/2010/main" xmlns="" val="2735010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593" y="2967335"/>
            <a:ext cx="4108818"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Thank you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Slide Number Placeholder 2"/>
          <p:cNvSpPr>
            <a:spLocks noGrp="1"/>
          </p:cNvSpPr>
          <p:nvPr>
            <p:ph type="sldNum" sz="quarter" idx="12"/>
          </p:nvPr>
        </p:nvSpPr>
        <p:spPr/>
        <p:txBody>
          <a:bodyPr/>
          <a:lstStyle/>
          <a:p>
            <a:fld id="{AD01284D-BF45-4FE4-8A1A-CC7940D9F913}" type="slidenum">
              <a:rPr lang="en-US" smtClean="0"/>
              <a:pPr/>
              <a:t>58</a:t>
            </a:fld>
            <a:endParaRPr lang="en-US" dirty="0"/>
          </a:p>
        </p:txBody>
      </p:sp>
    </p:spTree>
    <p:extLst>
      <p:ext uri="{BB962C8B-B14F-4D97-AF65-F5344CB8AC3E}">
        <p14:creationId xmlns:p14="http://schemas.microsoft.com/office/powerpoint/2010/main" xmlns="" val="84963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2000" dirty="0" smtClean="0">
                <a:latin typeface="Book Antiqua" pitchFamily="18" charset="0"/>
              </a:rPr>
              <a:t>A </a:t>
            </a:r>
            <a:r>
              <a:rPr lang="en-US" sz="2000" b="1" dirty="0" smtClean="0">
                <a:latin typeface="Book Antiqua" pitchFamily="18" charset="0"/>
              </a:rPr>
              <a:t>Call Option </a:t>
            </a:r>
            <a:r>
              <a:rPr lang="en-US" sz="2000" dirty="0" smtClean="0">
                <a:latin typeface="Book Antiqua" pitchFamily="18" charset="0"/>
              </a:rPr>
              <a:t>is an option to “buy”, that is, the contract is to buy the shares on a settlement date at the selected strike rate.</a:t>
            </a:r>
          </a:p>
          <a:p>
            <a:pPr algn="just"/>
            <a:endParaRPr lang="en-US" sz="2000" dirty="0" smtClean="0">
              <a:latin typeface="Book Antiqua" pitchFamily="18" charset="0"/>
            </a:endParaRPr>
          </a:p>
          <a:p>
            <a:pPr algn="just"/>
            <a:r>
              <a:rPr lang="en-US" sz="2000" dirty="0" smtClean="0">
                <a:latin typeface="Book Antiqua" pitchFamily="18" charset="0"/>
              </a:rPr>
              <a:t>A </a:t>
            </a:r>
            <a:r>
              <a:rPr lang="en-US" sz="2000" b="1" dirty="0" smtClean="0">
                <a:latin typeface="Book Antiqua" pitchFamily="18" charset="0"/>
              </a:rPr>
              <a:t>Put Option </a:t>
            </a:r>
            <a:r>
              <a:rPr lang="en-US" sz="2000" dirty="0" smtClean="0">
                <a:latin typeface="Book Antiqua" pitchFamily="18" charset="0"/>
              </a:rPr>
              <a:t>is an option to sell, that is, the contract is to sell the shares on the settlement date at the selected strike rate.</a:t>
            </a:r>
            <a:endParaRPr lang="en-US" sz="2000" dirty="0">
              <a:latin typeface="Book Antiqua"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685800"/>
          </a:xfrm>
        </p:spPr>
        <p:txBody>
          <a:bodyPr>
            <a:normAutofit fontScale="90000"/>
          </a:bodyPr>
          <a:lstStyle/>
          <a:p>
            <a:r>
              <a:rPr lang="en-US" dirty="0" smtClean="0"/>
              <a:t>Illustrative cases of reversal of trade in Option segment of </a:t>
            </a:r>
            <a:r>
              <a:rPr lang="en-US" dirty="0" smtClean="0"/>
              <a:t>BSE</a:t>
            </a:r>
            <a:endParaRPr lang="en-US" dirty="0"/>
          </a:p>
        </p:txBody>
      </p:sp>
      <p:sp>
        <p:nvSpPr>
          <p:cNvPr id="3" name="Content Placeholder 2"/>
          <p:cNvSpPr>
            <a:spLocks noGrp="1"/>
          </p:cNvSpPr>
          <p:nvPr>
            <p:ph sz="quarter" idx="1"/>
          </p:nvPr>
        </p:nvSpPr>
        <p:spPr>
          <a:xfrm>
            <a:off x="301752" y="1527048"/>
            <a:ext cx="8613648" cy="4949952"/>
          </a:xfrm>
        </p:spPr>
        <p:txBody>
          <a:bodyPr>
            <a:normAutofit fontScale="25000" lnSpcReduction="20000"/>
          </a:bodyPr>
          <a:lstStyle/>
          <a:p>
            <a:endParaRPr lang="en-US" dirty="0" smtClean="0"/>
          </a:p>
          <a:p>
            <a:pPr algn="just">
              <a:buNone/>
            </a:pPr>
            <a:r>
              <a:rPr lang="en-US" sz="7200" dirty="0" smtClean="0">
                <a:latin typeface="Book Antiqua" pitchFamily="18" charset="0"/>
              </a:rPr>
              <a:t>1</a:t>
            </a:r>
            <a:r>
              <a:rPr lang="en-US" sz="7200" dirty="0" smtClean="0">
                <a:latin typeface="Book Antiqua" pitchFamily="18" charset="0"/>
              </a:rPr>
              <a:t>.  </a:t>
            </a:r>
            <a:r>
              <a:rPr lang="en-US" sz="7200" dirty="0" smtClean="0">
                <a:latin typeface="Book Antiqua" pitchFamily="18" charset="0"/>
              </a:rPr>
              <a:t>X entered into contract in BPCL on 23/03/2015 at a strike price of Rs.700 with</a:t>
            </a:r>
          </a:p>
          <a:p>
            <a:pPr algn="just">
              <a:buNone/>
            </a:pPr>
            <a:r>
              <a:rPr lang="en-US" sz="7200" dirty="0" smtClean="0">
                <a:latin typeface="Book Antiqua" pitchFamily="18" charset="0"/>
              </a:rPr>
              <a:t>	expiry </a:t>
            </a:r>
            <a:r>
              <a:rPr lang="en-US" sz="7200" dirty="0" smtClean="0">
                <a:latin typeface="Book Antiqua" pitchFamily="18" charset="0"/>
              </a:rPr>
              <a:t>date of 15/04/2015. The buy and sell trades were done in the following</a:t>
            </a:r>
          </a:p>
          <a:p>
            <a:pPr algn="just">
              <a:buNone/>
            </a:pPr>
            <a:r>
              <a:rPr lang="en-US" sz="7200" dirty="0" smtClean="0">
                <a:latin typeface="Book Antiqua" pitchFamily="18" charset="0"/>
              </a:rPr>
              <a:t>	manner:</a:t>
            </a:r>
          </a:p>
          <a:p>
            <a:pPr algn="just">
              <a:buNone/>
            </a:pPr>
            <a:endParaRPr lang="en-US" sz="7200" dirty="0" smtClean="0">
              <a:latin typeface="Book Antiqua" pitchFamily="18" charset="0"/>
            </a:endParaRPr>
          </a:p>
          <a:p>
            <a:pPr algn="just">
              <a:buNone/>
            </a:pPr>
            <a:r>
              <a:rPr lang="en-US" sz="7200" dirty="0" smtClean="0">
                <a:latin typeface="Book Antiqua" pitchFamily="18" charset="0"/>
              </a:rPr>
              <a:t>a</a:t>
            </a:r>
            <a:r>
              <a:rPr lang="en-US" sz="7200" dirty="0" smtClean="0">
                <a:latin typeface="Book Antiqua" pitchFamily="18" charset="0"/>
              </a:rPr>
              <a:t>.  </a:t>
            </a:r>
            <a:r>
              <a:rPr lang="en-US" sz="7200" dirty="0" smtClean="0">
                <a:latin typeface="Book Antiqua" pitchFamily="18" charset="0"/>
              </a:rPr>
              <a:t>X at 11:19:42 hours placed a buy order for 2,23,000 units at a price of Re.1</a:t>
            </a:r>
          </a:p>
          <a:p>
            <a:pPr algn="just">
              <a:buNone/>
            </a:pPr>
            <a:r>
              <a:rPr lang="en-US" sz="7200" dirty="0" smtClean="0">
                <a:latin typeface="Book Antiqua" pitchFamily="18" charset="0"/>
              </a:rPr>
              <a:t>	(</a:t>
            </a:r>
            <a:r>
              <a:rPr lang="en-US" sz="7200" dirty="0" smtClean="0">
                <a:latin typeface="Book Antiqua" pitchFamily="18" charset="0"/>
              </a:rPr>
              <a:t>premium). This buy order of X got matched with sell order placed by Y</a:t>
            </a:r>
            <a:r>
              <a:rPr lang="en-US" sz="7200" dirty="0" smtClean="0">
                <a:latin typeface="Book Antiqua" pitchFamily="18" charset="0"/>
              </a:rPr>
              <a:t>.</a:t>
            </a:r>
          </a:p>
          <a:p>
            <a:pPr algn="just">
              <a:buNone/>
            </a:pPr>
            <a:endParaRPr lang="en-US" sz="7200" dirty="0" smtClean="0">
              <a:latin typeface="Book Antiqua" pitchFamily="18" charset="0"/>
            </a:endParaRPr>
          </a:p>
          <a:p>
            <a:pPr algn="just">
              <a:buNone/>
            </a:pPr>
            <a:r>
              <a:rPr lang="en-US" sz="7200" dirty="0" smtClean="0">
                <a:latin typeface="Book Antiqua" pitchFamily="18" charset="0"/>
              </a:rPr>
              <a:t>b</a:t>
            </a:r>
            <a:r>
              <a:rPr lang="en-US" sz="7200" dirty="0" smtClean="0">
                <a:latin typeface="Book Antiqua" pitchFamily="18" charset="0"/>
              </a:rPr>
              <a:t>.  </a:t>
            </a:r>
            <a:r>
              <a:rPr lang="en-US" sz="7200" dirty="0" smtClean="0">
                <a:latin typeface="Book Antiqua" pitchFamily="18" charset="0"/>
              </a:rPr>
              <a:t>Thereafter on the same day within 8 seconds from the above trade, X at 11:19:50</a:t>
            </a:r>
          </a:p>
          <a:p>
            <a:pPr algn="just">
              <a:buNone/>
            </a:pPr>
            <a:r>
              <a:rPr lang="en-US" sz="7200" dirty="0" smtClean="0">
                <a:latin typeface="Book Antiqua" pitchFamily="18" charset="0"/>
              </a:rPr>
              <a:t>	hours </a:t>
            </a:r>
            <a:r>
              <a:rPr lang="en-US" sz="7200" dirty="0" smtClean="0">
                <a:latin typeface="Book Antiqua" pitchFamily="18" charset="0"/>
              </a:rPr>
              <a:t>entered into 1 sell trade with Y for 2,23,000 units at a rate of Rs.14 per</a:t>
            </a:r>
          </a:p>
          <a:p>
            <a:pPr algn="just">
              <a:buNone/>
            </a:pPr>
            <a:r>
              <a:rPr lang="en-US" sz="7200" dirty="0" smtClean="0">
                <a:latin typeface="Book Antiqua" pitchFamily="18" charset="0"/>
              </a:rPr>
              <a:t>	unit.</a:t>
            </a:r>
            <a:endParaRPr lang="en-US" sz="7200" dirty="0" smtClean="0">
              <a:latin typeface="Book Antiqua" pitchFamily="18" charset="0"/>
            </a:endParaRPr>
          </a:p>
          <a:p>
            <a:pPr algn="just">
              <a:buNone/>
            </a:pPr>
            <a:endParaRPr lang="en-US" sz="7200" dirty="0" smtClean="0">
              <a:latin typeface="Book Antiqua" pitchFamily="18" charset="0"/>
            </a:endParaRPr>
          </a:p>
          <a:p>
            <a:pPr algn="just">
              <a:buNone/>
            </a:pPr>
            <a:r>
              <a:rPr lang="en-US" sz="7200" dirty="0" smtClean="0">
                <a:latin typeface="Book Antiqua" pitchFamily="18" charset="0"/>
              </a:rPr>
              <a:t>c. </a:t>
            </a:r>
            <a:r>
              <a:rPr lang="en-US" sz="7200" dirty="0" smtClean="0">
                <a:latin typeface="Book Antiqua" pitchFamily="18" charset="0"/>
              </a:rPr>
              <a:t> Thus </a:t>
            </a:r>
            <a:r>
              <a:rPr lang="en-US" sz="7200" dirty="0" smtClean="0">
                <a:latin typeface="Book Antiqua" pitchFamily="18" charset="0"/>
              </a:rPr>
              <a:t>the buy order placed by X at Re. 1 was reversed with the same counter</a:t>
            </a:r>
          </a:p>
          <a:p>
            <a:pPr algn="just">
              <a:buNone/>
            </a:pPr>
            <a:r>
              <a:rPr lang="en-US" sz="7200" dirty="0" smtClean="0">
                <a:latin typeface="Book Antiqua" pitchFamily="18" charset="0"/>
              </a:rPr>
              <a:t>	party </a:t>
            </a:r>
            <a:r>
              <a:rPr lang="en-US" sz="7200" dirty="0" smtClean="0">
                <a:latin typeface="Book Antiqua" pitchFamily="18" charset="0"/>
              </a:rPr>
              <a:t>at Rs.14 within 8 second</a:t>
            </a:r>
            <a:r>
              <a:rPr lang="en-US" sz="7200" dirty="0" smtClean="0">
                <a:latin typeface="Book Antiqua" pitchFamily="18" charset="0"/>
              </a:rPr>
              <a:t>.</a:t>
            </a:r>
          </a:p>
          <a:p>
            <a:pPr algn="just">
              <a:buNone/>
            </a:pPr>
            <a:endParaRPr lang="en-US" sz="7200" dirty="0" smtClean="0">
              <a:latin typeface="Book Antiqua" pitchFamily="18" charset="0"/>
            </a:endParaRPr>
          </a:p>
          <a:p>
            <a:pPr algn="just">
              <a:buNone/>
            </a:pPr>
            <a:r>
              <a:rPr lang="en-US" sz="7200" dirty="0" smtClean="0">
                <a:latin typeface="Book Antiqua" pitchFamily="18" charset="0"/>
              </a:rPr>
              <a:t>d</a:t>
            </a:r>
            <a:r>
              <a:rPr lang="en-US" sz="7200" dirty="0" smtClean="0">
                <a:latin typeface="Book Antiqua" pitchFamily="18" charset="0"/>
              </a:rPr>
              <a:t>.  </a:t>
            </a:r>
            <a:r>
              <a:rPr lang="en-US" sz="7200" dirty="0" smtClean="0">
                <a:latin typeface="Book Antiqua" pitchFamily="18" charset="0"/>
              </a:rPr>
              <a:t>Thus, there was 1 unique contract, two trades and artificial volume, two non</a:t>
            </a:r>
          </a:p>
          <a:p>
            <a:pPr algn="just">
              <a:buNone/>
            </a:pPr>
            <a:r>
              <a:rPr lang="en-US" sz="7200" dirty="0" smtClean="0">
                <a:latin typeface="Book Antiqua" pitchFamily="18" charset="0"/>
              </a:rPr>
              <a:t>	genuine </a:t>
            </a:r>
            <a:r>
              <a:rPr lang="en-US" sz="7200" dirty="0" smtClean="0">
                <a:latin typeface="Book Antiqua" pitchFamily="18" charset="0"/>
              </a:rPr>
              <a:t>trades with artificial volume of 4,46,000 units (2,23,000 + 2,23,000)</a:t>
            </a:r>
          </a:p>
          <a:p>
            <a:pPr algn="just">
              <a:buNone/>
            </a:pPr>
            <a:r>
              <a:rPr lang="en-US" sz="7200" dirty="0" smtClean="0">
                <a:latin typeface="Book Antiqua" pitchFamily="18" charset="0"/>
              </a:rPr>
              <a:t>	which </a:t>
            </a:r>
            <a:r>
              <a:rPr lang="en-US" sz="7200" dirty="0" smtClean="0">
                <a:latin typeface="Book Antiqua" pitchFamily="18" charset="0"/>
              </a:rPr>
              <a:t>was 100% of the volume traded in the said contract.</a:t>
            </a:r>
          </a:p>
          <a:p>
            <a:pPr algn="just">
              <a:buNone/>
            </a:pPr>
            <a:endParaRPr lang="en-US" sz="7200" dirty="0" smtClean="0">
              <a:latin typeface="Book Antiqua"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buNone/>
            </a:pPr>
            <a:r>
              <a:rPr lang="en-US" sz="2000" dirty="0" smtClean="0">
                <a:latin typeface="Book Antiqua" pitchFamily="18" charset="0"/>
              </a:rPr>
              <a:t>2. A entered into one buy trade on 28/07/2015 at 11:04:26 hours with counter party </a:t>
            </a:r>
            <a:r>
              <a:rPr lang="en-US" sz="2000" dirty="0" smtClean="0">
                <a:latin typeface="Book Antiqua" pitchFamily="18" charset="0"/>
              </a:rPr>
              <a:t>B for </a:t>
            </a:r>
            <a:r>
              <a:rPr lang="en-US" sz="2000" dirty="0" smtClean="0">
                <a:latin typeface="Book Antiqua" pitchFamily="18" charset="0"/>
              </a:rPr>
              <a:t>37,000 units at a rate of 10.25 unit in the contract of AUPL 15 SEP </a:t>
            </a:r>
            <a:r>
              <a:rPr lang="en-US" sz="2000" dirty="0" smtClean="0">
                <a:latin typeface="Book Antiqua" pitchFamily="18" charset="0"/>
              </a:rPr>
              <a:t>795.00CE. </a:t>
            </a:r>
            <a:r>
              <a:rPr lang="en-US" sz="2000" dirty="0" smtClean="0">
                <a:latin typeface="Book Antiqua" pitchFamily="18" charset="0"/>
              </a:rPr>
              <a:t>O</a:t>
            </a:r>
            <a:r>
              <a:rPr lang="en-US" sz="2000" dirty="0" smtClean="0">
                <a:latin typeface="Book Antiqua" pitchFamily="18" charset="0"/>
              </a:rPr>
              <a:t>n </a:t>
            </a:r>
            <a:r>
              <a:rPr lang="en-US" sz="2000" dirty="0" smtClean="0">
                <a:latin typeface="Book Antiqua" pitchFamily="18" charset="0"/>
              </a:rPr>
              <a:t>the same date A at 11:04:29 hours entered into sell trade with B for 37,000 </a:t>
            </a:r>
            <a:r>
              <a:rPr lang="en-US" sz="2000" dirty="0" smtClean="0">
                <a:latin typeface="Book Antiqua" pitchFamily="18" charset="0"/>
              </a:rPr>
              <a:t>unit at </a:t>
            </a:r>
            <a:r>
              <a:rPr lang="en-US" sz="2000" dirty="0" smtClean="0">
                <a:latin typeface="Book Antiqua" pitchFamily="18" charset="0"/>
              </a:rPr>
              <a:t>the rate of Rs.18 per unit in the same contract. Thus, there was total two </a:t>
            </a:r>
            <a:r>
              <a:rPr lang="en-US" sz="2000" dirty="0" smtClean="0">
                <a:latin typeface="Book Antiqua" pitchFamily="18" charset="0"/>
              </a:rPr>
              <a:t>reversal trade </a:t>
            </a:r>
            <a:r>
              <a:rPr lang="en-US" sz="2000" dirty="0" smtClean="0">
                <a:latin typeface="Book Antiqua" pitchFamily="18" charset="0"/>
              </a:rPr>
              <a:t>(one buy trade and one sell trade) with same counter party. The two </a:t>
            </a:r>
            <a:r>
              <a:rPr lang="en-US" sz="2000" dirty="0" smtClean="0">
                <a:latin typeface="Book Antiqua" pitchFamily="18" charset="0"/>
              </a:rPr>
              <a:t>non genuine </a:t>
            </a:r>
            <a:r>
              <a:rPr lang="en-US" sz="2000" dirty="0" smtClean="0">
                <a:latin typeface="Book Antiqua" pitchFamily="18" charset="0"/>
              </a:rPr>
              <a:t>trades constituted 100% of the total trades from the market and A </a:t>
            </a:r>
            <a:r>
              <a:rPr lang="en-US" sz="2000" dirty="0" smtClean="0">
                <a:latin typeface="Book Antiqua" pitchFamily="18" charset="0"/>
              </a:rPr>
              <a:t>had generated </a:t>
            </a:r>
            <a:r>
              <a:rPr lang="en-US" sz="2000" dirty="0" smtClean="0">
                <a:latin typeface="Book Antiqua" pitchFamily="18" charset="0"/>
              </a:rPr>
              <a:t>artificial volume of 74,000 unit which is 100% of the volume traded in </a:t>
            </a:r>
            <a:r>
              <a:rPr lang="en-US" sz="2000" dirty="0" smtClean="0">
                <a:latin typeface="Book Antiqua" pitchFamily="18" charset="0"/>
              </a:rPr>
              <a:t>the said contract. </a:t>
            </a:r>
            <a:endParaRPr lang="en-US" sz="2000" dirty="0">
              <a:latin typeface="Book Antiqua" pitchFamily="18" charset="0"/>
            </a:endParaRPr>
          </a:p>
        </p:txBody>
      </p:sp>
      <p:sp>
        <p:nvSpPr>
          <p:cNvPr id="4" name="Slide Number Placeholder 3"/>
          <p:cNvSpPr>
            <a:spLocks noGrp="1"/>
          </p:cNvSpPr>
          <p:nvPr>
            <p:ph type="sldNum" sz="quarter" idx="12"/>
          </p:nvPr>
        </p:nvSpPr>
        <p:spPr/>
        <p:txBody>
          <a:bodyPr/>
          <a:lstStyle/>
          <a:p>
            <a:fld id="{AD01284D-BF45-4FE4-8A1A-CC7940D9F913}"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REGULATION 8 - EFFECT OF PENDING APLLICATION ON SPECIFIED PROCEEDINGS </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endParaRPr lang="en-US" dirty="0" smtClean="0"/>
          </a:p>
          <a:p>
            <a:pPr algn="just">
              <a:buNone/>
            </a:pPr>
            <a:r>
              <a:rPr lang="en-US" sz="2400" dirty="0" smtClean="0">
                <a:latin typeface="Book Antiqua" pitchFamily="18" charset="0"/>
              </a:rPr>
              <a:t>(1) The filing of an application for settlement of any specified proceedings shall not affect the continuance of the proceedings save that the passing of the final order shall be kept in abeyance till the application is disposed of. </a:t>
            </a:r>
          </a:p>
          <a:p>
            <a:pPr algn="just">
              <a:buNone/>
            </a:pPr>
            <a:r>
              <a:rPr lang="en-US" sz="2400" dirty="0" smtClean="0">
                <a:latin typeface="Book Antiqua" pitchFamily="18" charset="0"/>
              </a:rPr>
              <a:t>(2) Where the application is filed in case of proceedings that may be initiated against the applicant, such proceedings shall not be initiated till the application is rejected or withdrawn: </a:t>
            </a:r>
          </a:p>
          <a:p>
            <a:pPr algn="just">
              <a:buNone/>
            </a:pPr>
            <a:endParaRPr lang="en-US" sz="2400" dirty="0" smtClean="0">
              <a:latin typeface="Book Antiqua" pitchFamily="18" charset="0"/>
            </a:endParaRPr>
          </a:p>
          <a:p>
            <a:pPr algn="just">
              <a:buNone/>
            </a:pPr>
            <a:r>
              <a:rPr lang="en-US" sz="2400" dirty="0" smtClean="0">
                <a:latin typeface="Book Antiqua" pitchFamily="18" charset="0"/>
              </a:rPr>
              <a:t>	Provided that, the filing of an application shall not prohibit the initiation of any proceedings, in so far as may be deemed necessary for the purpose of issuance of interim civil and administrative directions to protect the interests of investors and to maintain the integrity of the securities markets. </a:t>
            </a:r>
          </a:p>
          <a:p>
            <a:pPr>
              <a:buNone/>
            </a:pP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AD01284D-BF45-4FE4-8A1A-CC7940D9F913}"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800</TotalTime>
  <Words>5283</Words>
  <Application>Microsoft Office PowerPoint</Application>
  <PresentationFormat>On-screen Show (4:3)</PresentationFormat>
  <Paragraphs>545</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Civic</vt:lpstr>
      <vt:lpstr>SEBI SETTLEMENT SCHEME, 2020</vt:lpstr>
      <vt:lpstr>       DEFINATION  </vt:lpstr>
      <vt:lpstr>Slide 3</vt:lpstr>
      <vt:lpstr>Slide 4</vt:lpstr>
      <vt:lpstr>Slide 5</vt:lpstr>
      <vt:lpstr>Slide 6</vt:lpstr>
      <vt:lpstr>Illustrative cases of reversal of trade in Option segment of BSE</vt:lpstr>
      <vt:lpstr>Slide 8</vt:lpstr>
      <vt:lpstr>        REGULATION 8 - EFFECT OF PENDING APLLICATION ON SPECIFIED PROCEEDINGS </vt:lpstr>
      <vt:lpstr>REGULATION 26 - SETTLEMENT SCHEMES</vt:lpstr>
      <vt:lpstr>REGULATION 27 - Effect of settlement order on third party rights or other proceedings.</vt:lpstr>
      <vt:lpstr>BSE CIRCULAR DATED 13TH DECEMBER, 2018 TO TRADING MEMBERS</vt:lpstr>
      <vt:lpstr>Slide 13</vt:lpstr>
      <vt:lpstr>CIRCULARS LINK</vt:lpstr>
      <vt:lpstr>CASE LAW </vt:lpstr>
      <vt:lpstr>SEBI SETTLEMENT SCHEME 2020 – ONE TIME SETTLEMENT SCHEME</vt:lpstr>
      <vt:lpstr>Slide 17</vt:lpstr>
      <vt:lpstr>Slide 18</vt:lpstr>
      <vt:lpstr>REASON BEHIND THIS SETTLEMENT SCHEME </vt:lpstr>
      <vt:lpstr>CHARACTERSTICS OF SETTLEMENT SCHEME, 2020</vt:lpstr>
      <vt:lpstr>Slide 21</vt:lpstr>
      <vt:lpstr>Slide 22</vt:lpstr>
      <vt:lpstr>Slide 23</vt:lpstr>
      <vt:lpstr>15-I. – POWER TO ADJUDICATE</vt:lpstr>
      <vt:lpstr>Slide 25</vt:lpstr>
      <vt:lpstr>Slide 26</vt:lpstr>
      <vt:lpstr>Slide 27</vt:lpstr>
      <vt:lpstr>Slide 28</vt:lpstr>
      <vt:lpstr>Slide 29</vt:lpstr>
      <vt:lpstr>Slide 30</vt:lpstr>
      <vt:lpstr>ANNEXURE 1</vt:lpstr>
      <vt:lpstr>Slide 32</vt:lpstr>
      <vt:lpstr>Slide 33</vt:lpstr>
      <vt:lpstr>Slide 34</vt:lpstr>
      <vt:lpstr>Slide 35</vt:lpstr>
      <vt:lpstr>Slide 36</vt:lpstr>
      <vt:lpstr>Slide 37</vt:lpstr>
      <vt:lpstr>Slide 38</vt:lpstr>
      <vt:lpstr>SAMPLE BASED ANALYSIS</vt:lpstr>
      <vt:lpstr>Slide 40</vt:lpstr>
      <vt:lpstr>Slide 41</vt:lpstr>
      <vt:lpstr>FAQ’s</vt:lpstr>
      <vt:lpstr>Slide 43</vt:lpstr>
      <vt:lpstr>Slide 44</vt:lpstr>
      <vt:lpstr>Clarification on Questions received by me </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SEBI SETTLEMENT SCHEME, 2020</dc:title>
  <dc:creator>Geeta</dc:creator>
  <cp:lastModifiedBy>Geeta</cp:lastModifiedBy>
  <cp:revision>80</cp:revision>
  <cp:lastPrinted>2020-10-16T12:20:13Z</cp:lastPrinted>
  <dcterms:created xsi:type="dcterms:W3CDTF">2020-10-15T06:30:19Z</dcterms:created>
  <dcterms:modified xsi:type="dcterms:W3CDTF">2020-10-17T07:37:26Z</dcterms:modified>
</cp:coreProperties>
</file>