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56" r:id="rId2"/>
    <p:sldId id="475" r:id="rId3"/>
    <p:sldId id="472" r:id="rId4"/>
    <p:sldId id="473" r:id="rId5"/>
    <p:sldId id="474" r:id="rId6"/>
    <p:sldId id="691" r:id="rId7"/>
    <p:sldId id="717" r:id="rId8"/>
    <p:sldId id="703" r:id="rId9"/>
    <p:sldId id="714" r:id="rId10"/>
    <p:sldId id="704" r:id="rId11"/>
    <p:sldId id="705" r:id="rId12"/>
    <p:sldId id="777" r:id="rId13"/>
    <p:sldId id="747" r:id="rId14"/>
    <p:sldId id="712" r:id="rId15"/>
    <p:sldId id="743" r:id="rId16"/>
    <p:sldId id="744" r:id="rId17"/>
    <p:sldId id="775" r:id="rId18"/>
    <p:sldId id="779" r:id="rId19"/>
    <p:sldId id="778" r:id="rId20"/>
    <p:sldId id="748" r:id="rId21"/>
    <p:sldId id="749" r:id="rId22"/>
    <p:sldId id="739" r:id="rId23"/>
    <p:sldId id="731" r:id="rId24"/>
    <p:sldId id="461" r:id="rId25"/>
    <p:sldId id="463" r:id="rId26"/>
    <p:sldId id="729" r:id="rId27"/>
    <p:sldId id="730" r:id="rId28"/>
    <p:sldId id="780" r:id="rId29"/>
    <p:sldId id="732" r:id="rId30"/>
    <p:sldId id="733" r:id="rId31"/>
    <p:sldId id="734" r:id="rId32"/>
    <p:sldId id="735" r:id="rId33"/>
    <p:sldId id="736" r:id="rId34"/>
    <p:sldId id="464" r:id="rId35"/>
    <p:sldId id="465" r:id="rId36"/>
    <p:sldId id="741" r:id="rId37"/>
    <p:sldId id="706" r:id="rId38"/>
    <p:sldId id="77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2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3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543C-200A-4179-8D78-BE606426222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5A51-924B-4701-829C-959F2AC1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peoplemattersglobal.com/article/life-at-work/can-fatigue-management-be-the-antidote-to-growing-workplace-stress-2391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actzone.co/human-computer-coding-trade-offs/" TargetMode="External"/><Relationship Id="rId7" Type="http://schemas.openxmlformats.org/officeDocument/2006/relationships/hyperlink" Target="http://blog.ncce.org/2017/12/05/first-look-google-data-studio/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Robotic Process Automation versus Digital Process Automation">
            <a:extLst>
              <a:ext uri="{FF2B5EF4-FFF2-40B4-BE49-F238E27FC236}">
                <a16:creationId xmlns:a16="http://schemas.microsoft.com/office/drawing/2014/main" id="{DD7BA39F-F200-4DB5-A2B6-6F1617CE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32D1C-7E8F-46BD-8CCB-7077565CA18B}"/>
              </a:ext>
            </a:extLst>
          </p:cNvPr>
          <p:cNvSpPr txBox="1"/>
          <p:nvPr/>
        </p:nvSpPr>
        <p:spPr>
          <a:xfrm>
            <a:off x="0" y="4671536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Tools to Automate your Office</a:t>
            </a:r>
            <a:endParaRPr lang="en-IN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7477C-39E0-428D-F8A5-9315F48CB30C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D85437-8E58-A981-F905-28035AC5FF17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9EAA1E-72B4-AA2E-6CC3-2D4D9B93A613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40A6E5-272F-4CF7-4893-B0757B6D9F06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7EEA00-0670-B59C-2D35-AF8FDBA1967A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575302-44F5-5119-5A45-E8CFF48CF0D5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7EA17-0F5A-2609-573C-EBB2B7FCDB58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64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97E5BA-233F-4BC6-900C-A3B60C55164F}"/>
              </a:ext>
            </a:extLst>
          </p:cNvPr>
          <p:cNvSpPr/>
          <p:nvPr/>
        </p:nvSpPr>
        <p:spPr>
          <a:xfrm>
            <a:off x="76601" y="67759"/>
            <a:ext cx="687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File Sharing Tools</a:t>
            </a:r>
            <a:endParaRPr lang="en-US" sz="3200" b="1" dirty="0"/>
          </a:p>
        </p:txBody>
      </p:sp>
      <p:pic>
        <p:nvPicPr>
          <p:cNvPr id="8194" name="Picture 2" descr="Image result for dropbox logo png">
            <a:extLst>
              <a:ext uri="{FF2B5EF4-FFF2-40B4-BE49-F238E27FC236}">
                <a16:creationId xmlns:a16="http://schemas.microsoft.com/office/drawing/2014/main" id="{E21CF234-AD71-4873-B4EC-79E287250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t="29230" r="60286" b="36963"/>
          <a:stretch/>
        </p:blipFill>
        <p:spPr bwMode="auto">
          <a:xfrm>
            <a:off x="7384555" y="2081212"/>
            <a:ext cx="916510" cy="9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AD4583-4043-402A-BF2A-006F0614AAFC}"/>
              </a:ext>
            </a:extLst>
          </p:cNvPr>
          <p:cNvSpPr/>
          <p:nvPr/>
        </p:nvSpPr>
        <p:spPr>
          <a:xfrm>
            <a:off x="7380620" y="2987548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endParaRPr lang="en-US" sz="1400" dirty="0"/>
          </a:p>
        </p:txBody>
      </p:sp>
      <p:pic>
        <p:nvPicPr>
          <p:cNvPr id="8196" name="Picture 4" descr="Image result for google drive logo png">
            <a:extLst>
              <a:ext uri="{FF2B5EF4-FFF2-40B4-BE49-F238E27FC236}">
                <a16:creationId xmlns:a16="http://schemas.microsoft.com/office/drawing/2014/main" id="{A3D92B96-5A23-4ACA-BFA4-569A1DDE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b="7725"/>
          <a:stretch/>
        </p:blipFill>
        <p:spPr bwMode="auto">
          <a:xfrm>
            <a:off x="7384556" y="661547"/>
            <a:ext cx="916511" cy="7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8FD35F-E7C1-4B21-A3F7-F97542790B51}"/>
              </a:ext>
            </a:extLst>
          </p:cNvPr>
          <p:cNvSpPr/>
          <p:nvPr/>
        </p:nvSpPr>
        <p:spPr>
          <a:xfrm>
            <a:off x="6731243" y="1521487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  <a:endParaRPr lang="en-US" sz="1400" dirty="0"/>
          </a:p>
        </p:txBody>
      </p:sp>
      <p:pic>
        <p:nvPicPr>
          <p:cNvPr id="8198" name="Picture 6" descr="Image result for we transfer logo png">
            <a:extLst>
              <a:ext uri="{FF2B5EF4-FFF2-40B4-BE49-F238E27FC236}">
                <a16:creationId xmlns:a16="http://schemas.microsoft.com/office/drawing/2014/main" id="{003F46CA-29F1-46F1-8599-D6D17A8FC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33285" r="23714" b="35742"/>
          <a:stretch/>
        </p:blipFill>
        <p:spPr bwMode="auto">
          <a:xfrm>
            <a:off x="7315528" y="3562676"/>
            <a:ext cx="1176659" cy="5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FAF788-27AE-4A9E-9A38-39D347496CB8}"/>
              </a:ext>
            </a:extLst>
          </p:cNvPr>
          <p:cNvSpPr/>
          <p:nvPr/>
        </p:nvSpPr>
        <p:spPr>
          <a:xfrm>
            <a:off x="7315528" y="4242043"/>
            <a:ext cx="120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Transfer</a:t>
            </a:r>
            <a:endParaRPr lang="en-US" sz="1400" dirty="0"/>
          </a:p>
        </p:txBody>
      </p:sp>
      <p:pic>
        <p:nvPicPr>
          <p:cNvPr id="4100" name="Picture 4" descr="Image result for paperless office">
            <a:extLst>
              <a:ext uri="{FF2B5EF4-FFF2-40B4-BE49-F238E27FC236}">
                <a16:creationId xmlns:a16="http://schemas.microsoft.com/office/drawing/2014/main" id="{5160BE46-AE31-4E92-A172-1763D3BC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8" y="1643273"/>
            <a:ext cx="6232315" cy="3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F7B81D-B944-40FD-8219-AA436DA07D66}"/>
              </a:ext>
            </a:extLst>
          </p:cNvPr>
          <p:cNvCxnSpPr>
            <a:cxnSpLocks/>
          </p:cNvCxnSpPr>
          <p:nvPr/>
        </p:nvCxnSpPr>
        <p:spPr>
          <a:xfrm>
            <a:off x="76601" y="652534"/>
            <a:ext cx="3793034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one drive logo png">
            <a:extLst>
              <a:ext uri="{FF2B5EF4-FFF2-40B4-BE49-F238E27FC236}">
                <a16:creationId xmlns:a16="http://schemas.microsoft.com/office/drawing/2014/main" id="{0E479A60-C53D-460D-B830-639CCE91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68" y="4801768"/>
            <a:ext cx="1324377" cy="8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AD4E00-F12D-4C73-8F7B-E1AAAD0B6856}"/>
              </a:ext>
            </a:extLst>
          </p:cNvPr>
          <p:cNvSpPr/>
          <p:nvPr/>
        </p:nvSpPr>
        <p:spPr>
          <a:xfrm>
            <a:off x="7368309" y="5748486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Drive</a:t>
            </a:r>
            <a:endParaRPr lang="en-US" sz="1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71038-6DD5-4F40-B60C-2687166A907A}"/>
              </a:ext>
            </a:extLst>
          </p:cNvPr>
          <p:cNvCxnSpPr/>
          <p:nvPr/>
        </p:nvCxnSpPr>
        <p:spPr>
          <a:xfrm>
            <a:off x="6634260" y="77255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86BCC5-8F9F-42AB-836C-AEC6B6D8B381}"/>
              </a:ext>
            </a:extLst>
          </p:cNvPr>
          <p:cNvSpPr txBox="1"/>
          <p:nvPr/>
        </p:nvSpPr>
        <p:spPr>
          <a:xfrm>
            <a:off x="7934813" y="1536875"/>
            <a:ext cx="111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(Live Demo)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8739CD-9136-1297-EA37-80CD7039BC8E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B5C382-B491-66A0-EEE9-6BF1847027A2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4C01AC-67CE-C347-20CC-89C7CFD675D0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BEEE6B-5331-1741-5308-B23D09E6D34F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7846F6-19B0-0233-DFC1-554E688A9CF3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D87C90-6CAD-806A-4A1A-4137143079A6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F5343-F8A3-BC9F-261E-63B9BC3C9842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36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97E5BA-233F-4BC6-900C-A3B60C55164F}"/>
              </a:ext>
            </a:extLst>
          </p:cNvPr>
          <p:cNvSpPr/>
          <p:nvPr/>
        </p:nvSpPr>
        <p:spPr>
          <a:xfrm>
            <a:off x="0" y="26504"/>
            <a:ext cx="6574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Tools</a:t>
            </a:r>
            <a:endParaRPr 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28439-8FB3-4BC3-8506-4F734FA38560}"/>
              </a:ext>
            </a:extLst>
          </p:cNvPr>
          <p:cNvSpPr/>
          <p:nvPr/>
        </p:nvSpPr>
        <p:spPr>
          <a:xfrm>
            <a:off x="7484020" y="1154888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Zoho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B30F5-C6F5-4731-A596-4357ECD30803}"/>
              </a:ext>
            </a:extLst>
          </p:cNvPr>
          <p:cNvSpPr/>
          <p:nvPr/>
        </p:nvSpPr>
        <p:spPr>
          <a:xfrm>
            <a:off x="7827293" y="2513318"/>
            <a:ext cx="662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Trello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A309A1-078F-47E1-AFB7-83A1807CAE2E}"/>
              </a:ext>
            </a:extLst>
          </p:cNvPr>
          <p:cNvSpPr/>
          <p:nvPr/>
        </p:nvSpPr>
        <p:spPr>
          <a:xfrm>
            <a:off x="7757330" y="3876711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Clickup</a:t>
            </a:r>
            <a:endParaRPr lang="en-US" sz="1400" dirty="0"/>
          </a:p>
        </p:txBody>
      </p:sp>
      <p:pic>
        <p:nvPicPr>
          <p:cNvPr id="1026" name="Picture 2" descr="Image result for trello logo png">
            <a:extLst>
              <a:ext uri="{FF2B5EF4-FFF2-40B4-BE49-F238E27FC236}">
                <a16:creationId xmlns:a16="http://schemas.microsoft.com/office/drawing/2014/main" id="{8106DCE8-F2DF-4A22-A271-DA459A41C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1130" r="70318" b="12422"/>
          <a:stretch/>
        </p:blipFill>
        <p:spPr bwMode="auto">
          <a:xfrm>
            <a:off x="7785295" y="1704776"/>
            <a:ext cx="774749" cy="7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oho projects logo png">
            <a:extLst>
              <a:ext uri="{FF2B5EF4-FFF2-40B4-BE49-F238E27FC236}">
                <a16:creationId xmlns:a16="http://schemas.microsoft.com/office/drawing/2014/main" id="{13D5D65F-C830-43EB-8182-A0B416B8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24" y="550780"/>
            <a:ext cx="576998" cy="5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clickup logo png">
            <a:extLst>
              <a:ext uri="{FF2B5EF4-FFF2-40B4-BE49-F238E27FC236}">
                <a16:creationId xmlns:a16="http://schemas.microsoft.com/office/drawing/2014/main" id="{C200D2C3-4670-4F63-884D-E5198DAD3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1752" r="71945" b="11782"/>
          <a:stretch/>
        </p:blipFill>
        <p:spPr bwMode="auto">
          <a:xfrm>
            <a:off x="7785295" y="2826058"/>
            <a:ext cx="880542" cy="11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zoho projects">
            <a:extLst>
              <a:ext uri="{FF2B5EF4-FFF2-40B4-BE49-F238E27FC236}">
                <a16:creationId xmlns:a16="http://schemas.microsoft.com/office/drawing/2014/main" id="{5F326459-2534-4932-B366-96E379318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9744" r="1233"/>
          <a:stretch/>
        </p:blipFill>
        <p:spPr bwMode="auto">
          <a:xfrm>
            <a:off x="247012" y="1535847"/>
            <a:ext cx="6680659" cy="31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835F6-7B91-490D-B38D-7864A0428558}"/>
              </a:ext>
            </a:extLst>
          </p:cNvPr>
          <p:cNvCxnSpPr>
            <a:cxnSpLocks/>
          </p:cNvCxnSpPr>
          <p:nvPr/>
        </p:nvCxnSpPr>
        <p:spPr>
          <a:xfrm>
            <a:off x="102321" y="605468"/>
            <a:ext cx="5265588" cy="5811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CCH i Firm logo png">
            <a:extLst>
              <a:ext uri="{FF2B5EF4-FFF2-40B4-BE49-F238E27FC236}">
                <a16:creationId xmlns:a16="http://schemas.microsoft.com/office/drawing/2014/main" id="{D3024B6A-519D-4892-9C49-75D77DE79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7"/>
          <a:stretch/>
        </p:blipFill>
        <p:spPr bwMode="auto">
          <a:xfrm>
            <a:off x="7700954" y="4449805"/>
            <a:ext cx="943428" cy="7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60288C-2D31-4652-B717-6B7E87A6ACD2}"/>
              </a:ext>
            </a:extLst>
          </p:cNvPr>
          <p:cNvSpPr/>
          <p:nvPr/>
        </p:nvSpPr>
        <p:spPr>
          <a:xfrm>
            <a:off x="7700954" y="5245820"/>
            <a:ext cx="1013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CCHiFirm</a:t>
            </a:r>
            <a:endParaRPr lang="en-US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2B591E-9961-4A47-B758-2E30A7CE50B6}"/>
              </a:ext>
            </a:extLst>
          </p:cNvPr>
          <p:cNvCxnSpPr/>
          <p:nvPr/>
        </p:nvCxnSpPr>
        <p:spPr>
          <a:xfrm>
            <a:off x="7198470" y="77255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F4CF918-DDEC-47DC-2D09-025CB862BAD8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F9FC0C-1D6D-6BB5-4599-7C8DD223AF88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F779E2-414B-C9E5-D919-FACEDC73E751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356D9B-7A4C-9ACF-1F30-BFF6A74FB50A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6887AC-5E4F-6A01-BD3D-37A6877249A3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F7B86-831D-B75C-A6A5-6FDC3A062030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D22448-8715-0D3E-0EA5-D8A32E1D2A49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44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46002-DC69-469E-8E49-F922B9E6BB9D}"/>
              </a:ext>
            </a:extLst>
          </p:cNvPr>
          <p:cNvSpPr txBox="1"/>
          <p:nvPr/>
        </p:nvSpPr>
        <p:spPr>
          <a:xfrm>
            <a:off x="56635" y="14288"/>
            <a:ext cx="499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 Management Tools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D31618-DA36-4CD0-B47A-23E2ADB2A4B3}"/>
              </a:ext>
            </a:extLst>
          </p:cNvPr>
          <p:cNvCxnSpPr>
            <a:cxnSpLocks/>
          </p:cNvCxnSpPr>
          <p:nvPr/>
        </p:nvCxnSpPr>
        <p:spPr>
          <a:xfrm>
            <a:off x="140237" y="599063"/>
            <a:ext cx="4912253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68329-477A-4343-A195-8FE825634BB0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90406A0-8E46-A00A-C436-A26F0AC3372F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55AC84-4CC3-DB8C-FC4A-05854CF245A4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80EA1-5A8E-B0AE-9E1C-4F6B14F0F3F8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DC0260-F284-A9AF-106A-6A98C13DB464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56ADE-9323-390A-A286-46A526E748C5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963603-7EEF-3C0E-35A8-92862EFFB30D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A104C2-6D49-C1BC-DDBD-6A7B28260C44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  <p:pic>
        <p:nvPicPr>
          <p:cNvPr id="2070" name="Picture 22" descr="Image result for Asana">
            <a:extLst>
              <a:ext uri="{FF2B5EF4-FFF2-40B4-BE49-F238E27FC236}">
                <a16:creationId xmlns:a16="http://schemas.microsoft.com/office/drawing/2014/main" id="{4058FAF1-31BA-6A24-B741-1C8C6965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11" y="3699812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2FED80-B920-6505-EFCF-F6AC01B1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711" y="1431238"/>
            <a:ext cx="6620192" cy="4068414"/>
          </a:xfrm>
          <a:prstGeom prst="rect">
            <a:avLst/>
          </a:prstGeom>
        </p:spPr>
      </p:pic>
      <p:pic>
        <p:nvPicPr>
          <p:cNvPr id="25" name="Picture 2" descr="EZTaxpractice - Mudrantar">
            <a:extLst>
              <a:ext uri="{FF2B5EF4-FFF2-40B4-BE49-F238E27FC236}">
                <a16:creationId xmlns:a16="http://schemas.microsoft.com/office/drawing/2014/main" id="{8AFCAEC8-7C72-44D3-14F5-3C4D6635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6" y="2467376"/>
            <a:ext cx="1943994" cy="9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A30F36-CC81-99A3-93DA-0F395B5D6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7073" y="1190971"/>
            <a:ext cx="2036927" cy="7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5DE20-8E15-4A6A-BCD6-F377088B7CDE}"/>
              </a:ext>
            </a:extLst>
          </p:cNvPr>
          <p:cNvSpPr txBox="1"/>
          <p:nvPr/>
        </p:nvSpPr>
        <p:spPr>
          <a:xfrm>
            <a:off x="386178" y="9261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Hawk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9FF05-7C2F-47E0-A4D2-8E35C107BCB7}"/>
              </a:ext>
            </a:extLst>
          </p:cNvPr>
          <p:cNvCxnSpPr>
            <a:cxnSpLocks/>
          </p:cNvCxnSpPr>
          <p:nvPr/>
        </p:nvCxnSpPr>
        <p:spPr>
          <a:xfrm>
            <a:off x="386178" y="1402906"/>
            <a:ext cx="12029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8366AB-A1E3-4232-A9B2-687F39EBEB74}"/>
              </a:ext>
            </a:extLst>
          </p:cNvPr>
          <p:cNvSpPr txBox="1"/>
          <p:nvPr/>
        </p:nvSpPr>
        <p:spPr>
          <a:xfrm>
            <a:off x="386178" y="2672179"/>
            <a:ext cx="5317724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GPS Based Attendance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Reimbursement Approval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Job Tracking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Leave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Time Tracking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Documents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6C509-F91B-49A2-AA04-DEE72309ED92}"/>
              </a:ext>
            </a:extLst>
          </p:cNvPr>
          <p:cNvSpPr txBox="1"/>
          <p:nvPr/>
        </p:nvSpPr>
        <p:spPr>
          <a:xfrm>
            <a:off x="386178" y="1566321"/>
            <a:ext cx="6663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T Hawk- Best is a CA Practice </a:t>
            </a:r>
            <a:r>
              <a:rPr lang="en-IN" dirty="0" err="1"/>
              <a:t>Managment</a:t>
            </a:r>
            <a:r>
              <a:rPr lang="en-IN" dirty="0"/>
              <a:t> </a:t>
            </a:r>
            <a:r>
              <a:rPr lang="en-IN" dirty="0" err="1"/>
              <a:t>Sofware</a:t>
            </a:r>
            <a:r>
              <a:rPr lang="en-IN" dirty="0"/>
              <a:t>. It has a user friendly interface which ensures enhancement in productivity, cost cutting and smooth line overall business operations.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759D6-E4DA-4DE1-9EB1-F3FC0949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02" y="531908"/>
            <a:ext cx="3364637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59DD60-7B0B-48CC-B327-E0A6F06D23ED}"/>
              </a:ext>
            </a:extLst>
          </p:cNvPr>
          <p:cNvSpPr txBox="1"/>
          <p:nvPr/>
        </p:nvSpPr>
        <p:spPr>
          <a:xfrm>
            <a:off x="107626" y="12496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Management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68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ime management">
            <a:extLst>
              <a:ext uri="{FF2B5EF4-FFF2-40B4-BE49-F238E27FC236}">
                <a16:creationId xmlns:a16="http://schemas.microsoft.com/office/drawing/2014/main" id="{8C33B8B2-C2CD-483F-803B-9F612620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1" y="1109817"/>
            <a:ext cx="4902590" cy="42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97E5BA-233F-4BC6-900C-A3B60C55164F}"/>
              </a:ext>
            </a:extLst>
          </p:cNvPr>
          <p:cNvSpPr/>
          <p:nvPr/>
        </p:nvSpPr>
        <p:spPr>
          <a:xfrm>
            <a:off x="144691" y="87213"/>
            <a:ext cx="687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Time Management Tools</a:t>
            </a:r>
            <a:endParaRPr lang="en-US" sz="32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835F6-7B91-490D-B38D-7864A0428558}"/>
              </a:ext>
            </a:extLst>
          </p:cNvPr>
          <p:cNvCxnSpPr>
            <a:cxnSpLocks/>
          </p:cNvCxnSpPr>
          <p:nvPr/>
        </p:nvCxnSpPr>
        <p:spPr>
          <a:xfrm flipV="1">
            <a:off x="247013" y="612907"/>
            <a:ext cx="5040604" cy="59081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2B591E-9961-4A47-B758-2E30A7CE50B6}"/>
              </a:ext>
            </a:extLst>
          </p:cNvPr>
          <p:cNvCxnSpPr/>
          <p:nvPr/>
        </p:nvCxnSpPr>
        <p:spPr>
          <a:xfrm>
            <a:off x="6653721" y="714188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FC361B7B-118C-4EED-867B-2FDC47D3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82" y="612907"/>
            <a:ext cx="714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8F948C-C9F8-4E76-A3B5-A38D7A5E190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N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F27B057-759A-45DB-8F1D-38C9F6E1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19" y="2149916"/>
            <a:ext cx="8001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D2B74-D362-4D34-AE3E-3A7072B4A3ED}"/>
              </a:ext>
            </a:extLst>
          </p:cNvPr>
          <p:cNvSpPr txBox="1"/>
          <p:nvPr/>
        </p:nvSpPr>
        <p:spPr>
          <a:xfrm>
            <a:off x="7044790" y="1426417"/>
            <a:ext cx="118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Clockify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FBDA25-0126-4C32-BBE9-EA1650A70C15}"/>
              </a:ext>
            </a:extLst>
          </p:cNvPr>
          <p:cNvSpPr txBox="1"/>
          <p:nvPr/>
        </p:nvSpPr>
        <p:spPr>
          <a:xfrm>
            <a:off x="7397720" y="3070105"/>
            <a:ext cx="118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Evernote</a:t>
            </a:r>
          </a:p>
        </p:txBody>
      </p:sp>
      <p:pic>
        <p:nvPicPr>
          <p:cNvPr id="1034" name="Picture 10" descr="Image result for Tsheet logo">
            <a:extLst>
              <a:ext uri="{FF2B5EF4-FFF2-40B4-BE49-F238E27FC236}">
                <a16:creationId xmlns:a16="http://schemas.microsoft.com/office/drawing/2014/main" id="{925ED6FA-C8C0-4EC5-B98F-07163112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39" y="3897321"/>
            <a:ext cx="1206660" cy="6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odoist logo">
            <a:extLst>
              <a:ext uri="{FF2B5EF4-FFF2-40B4-BE49-F238E27FC236}">
                <a16:creationId xmlns:a16="http://schemas.microsoft.com/office/drawing/2014/main" id="{9602CA01-83E5-4247-88A0-BFEE9527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9" y="4966903"/>
            <a:ext cx="1702340" cy="7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62C397-A46B-4FF9-89AA-F733497F7A6C}"/>
              </a:ext>
            </a:extLst>
          </p:cNvPr>
          <p:cNvSpPr txBox="1"/>
          <p:nvPr/>
        </p:nvSpPr>
        <p:spPr>
          <a:xfrm>
            <a:off x="7920325" y="1480166"/>
            <a:ext cx="111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(Live Demo)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C20ED9-9CDB-DFEB-A190-D36662F6E2B5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98E309-D1F7-1E79-B1AE-CE34BF592700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765707-E904-FE5D-D158-FD13430C543C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86DD5F-127E-0441-1776-576DFF432B1F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BC4F46-7E63-143E-B07C-BC774F48C785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1FD9DD-B4D7-C680-CA50-D484E5FE514C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C90D5B-0F96-F995-FF79-DFBD9DB371AC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87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047AB-DDAC-40F2-814D-A1D08222E276}"/>
              </a:ext>
            </a:extLst>
          </p:cNvPr>
          <p:cNvSpPr txBox="1"/>
          <p:nvPr/>
        </p:nvSpPr>
        <p:spPr>
          <a:xfrm>
            <a:off x="156388" y="127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Manager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2254E-5FB6-4809-8C8C-3E21E14FE0A3}"/>
              </a:ext>
            </a:extLst>
          </p:cNvPr>
          <p:cNvSpPr txBox="1"/>
          <p:nvPr/>
        </p:nvSpPr>
        <p:spPr>
          <a:xfrm>
            <a:off x="355171" y="100371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Clockify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62B06-5F7B-4AE9-A93B-89F0C298A17D}"/>
              </a:ext>
            </a:extLst>
          </p:cNvPr>
          <p:cNvCxnSpPr>
            <a:cxnSpLocks/>
          </p:cNvCxnSpPr>
          <p:nvPr/>
        </p:nvCxnSpPr>
        <p:spPr>
          <a:xfrm>
            <a:off x="479459" y="1486733"/>
            <a:ext cx="120292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Image result for clockify">
            <a:extLst>
              <a:ext uri="{FF2B5EF4-FFF2-40B4-BE49-F238E27FC236}">
                <a16:creationId xmlns:a16="http://schemas.microsoft.com/office/drawing/2014/main" id="{6605C0EE-13F1-4898-BD5F-4F6281D2A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4520" r="19243" b="15125"/>
          <a:stretch/>
        </p:blipFill>
        <p:spPr bwMode="auto">
          <a:xfrm>
            <a:off x="7550521" y="898912"/>
            <a:ext cx="1195534" cy="1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23A32-7D50-4E2E-9AE4-DE9D1DCDA3F4}"/>
              </a:ext>
            </a:extLst>
          </p:cNvPr>
          <p:cNvSpPr txBox="1"/>
          <p:nvPr/>
        </p:nvSpPr>
        <p:spPr>
          <a:xfrm>
            <a:off x="355171" y="1780860"/>
            <a:ext cx="719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Clockify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free time tracking software which allows us to see where our time goes and hence improve productivity per unit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24B96-3A0F-44F7-BA62-588A28DE31BB}"/>
              </a:ext>
            </a:extLst>
          </p:cNvPr>
          <p:cNvSpPr txBox="1"/>
          <p:nvPr/>
        </p:nvSpPr>
        <p:spPr>
          <a:xfrm>
            <a:off x="479459" y="2780284"/>
            <a:ext cx="7195350" cy="309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Time tracker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Timesheet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Dashboard reports on your time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Track time on projects, and keep an eye on progress and budget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Clockify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works across devices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Invite your team and track time they spend on activities.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87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770C7E-5282-4F60-BCD4-A800AFCED400}"/>
              </a:ext>
            </a:extLst>
          </p:cNvPr>
          <p:cNvSpPr txBox="1"/>
          <p:nvPr/>
        </p:nvSpPr>
        <p:spPr>
          <a:xfrm>
            <a:off x="315157" y="19127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and organising Notes</a:t>
            </a:r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5DBAA-0029-4230-BA29-24EB298AEAE8}"/>
              </a:ext>
            </a:extLst>
          </p:cNvPr>
          <p:cNvSpPr txBox="1"/>
          <p:nvPr/>
        </p:nvSpPr>
        <p:spPr>
          <a:xfrm>
            <a:off x="315157" y="115958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Evernote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07705-146C-4CF8-96E2-81C0C9190D26}"/>
              </a:ext>
            </a:extLst>
          </p:cNvPr>
          <p:cNvSpPr txBox="1"/>
          <p:nvPr/>
        </p:nvSpPr>
        <p:spPr>
          <a:xfrm>
            <a:off x="315157" y="1794131"/>
            <a:ext cx="8287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93741"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Evernote is an application designed for taking notes, organizing them, managing and scheduling tasks on a real time basis.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65D96-264A-412C-A52F-330595B00C7E}"/>
              </a:ext>
            </a:extLst>
          </p:cNvPr>
          <p:cNvSpPr txBox="1"/>
          <p:nvPr/>
        </p:nvSpPr>
        <p:spPr>
          <a:xfrm>
            <a:off x="315157" y="2805785"/>
            <a:ext cx="5717220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Key Features:</a:t>
            </a:r>
          </a:p>
          <a:p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Faster Note-taking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Document Searching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Document Scanning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Real-time Changes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89D7B7-D566-442D-842F-12EEB5DB0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2" t="5917" r="35947" b="42798"/>
          <a:stretch/>
        </p:blipFill>
        <p:spPr>
          <a:xfrm>
            <a:off x="7487639" y="652944"/>
            <a:ext cx="1447222" cy="14749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BF3E03-1261-4463-9BEC-4E9EEBFB3FF9}"/>
              </a:ext>
            </a:extLst>
          </p:cNvPr>
          <p:cNvCxnSpPr>
            <a:cxnSpLocks/>
          </p:cNvCxnSpPr>
          <p:nvPr/>
        </p:nvCxnSpPr>
        <p:spPr>
          <a:xfrm>
            <a:off x="417122" y="1664597"/>
            <a:ext cx="13586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80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46002-DC69-469E-8E49-F922B9E6BB9D}"/>
              </a:ext>
            </a:extLst>
          </p:cNvPr>
          <p:cNvSpPr txBox="1"/>
          <p:nvPr/>
        </p:nvSpPr>
        <p:spPr>
          <a:xfrm>
            <a:off x="56635" y="14288"/>
            <a:ext cx="487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Cloud Accounting Tools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D31618-DA36-4CD0-B47A-23E2ADB2A4B3}"/>
              </a:ext>
            </a:extLst>
          </p:cNvPr>
          <p:cNvCxnSpPr>
            <a:cxnSpLocks/>
          </p:cNvCxnSpPr>
          <p:nvPr/>
        </p:nvCxnSpPr>
        <p:spPr>
          <a:xfrm>
            <a:off x="140237" y="599063"/>
            <a:ext cx="4787411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68329-477A-4343-A195-8FE825634BB0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230C863-52BE-46E9-9C99-5C129F0A97F0}"/>
              </a:ext>
            </a:extLst>
          </p:cNvPr>
          <p:cNvSpPr/>
          <p:nvPr/>
        </p:nvSpPr>
        <p:spPr>
          <a:xfrm>
            <a:off x="140237" y="835684"/>
            <a:ext cx="674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It’s Time to Switch to Cloud Accounting!!</a:t>
            </a:r>
            <a:endParaRPr lang="en-IN" sz="2400" b="1" dirty="0"/>
          </a:p>
        </p:txBody>
      </p:sp>
      <p:pic>
        <p:nvPicPr>
          <p:cNvPr id="11" name="Picture 2" descr="Image result for Zoho Books LOgo PNG">
            <a:extLst>
              <a:ext uri="{FF2B5EF4-FFF2-40B4-BE49-F238E27FC236}">
                <a16:creationId xmlns:a16="http://schemas.microsoft.com/office/drawing/2014/main" id="{A52F0221-356C-4F68-87A8-14D72DB21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34545" r="11059" b="36383"/>
          <a:stretch/>
        </p:blipFill>
        <p:spPr bwMode="auto">
          <a:xfrm>
            <a:off x="7096064" y="2774594"/>
            <a:ext cx="2047936" cy="4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EEE51-6C9D-49AF-8640-CCC1A4A14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8" y="3624533"/>
            <a:ext cx="1034808" cy="1034808"/>
          </a:xfrm>
          <a:prstGeom prst="ellipse">
            <a:avLst/>
          </a:prstGeom>
        </p:spPr>
      </p:pic>
      <p:pic>
        <p:nvPicPr>
          <p:cNvPr id="19" name="Picture 4" descr="Image result for vyapar accounting software">
            <a:extLst>
              <a:ext uri="{FF2B5EF4-FFF2-40B4-BE49-F238E27FC236}">
                <a16:creationId xmlns:a16="http://schemas.microsoft.com/office/drawing/2014/main" id="{2F476F6F-3B22-4865-A87D-4F5A0380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27" y="4867010"/>
            <a:ext cx="1097753" cy="10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nefits of Cloud-Based Accounting Software for Your Business - Anadea">
            <a:extLst>
              <a:ext uri="{FF2B5EF4-FFF2-40B4-BE49-F238E27FC236}">
                <a16:creationId xmlns:a16="http://schemas.microsoft.com/office/drawing/2014/main" id="{8D0B5437-FF51-4FFE-9388-300027BE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1" y="1517739"/>
            <a:ext cx="6269765" cy="42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0406A0-8E46-A00A-C436-A26F0AC3372F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55AC84-4CC3-DB8C-FC4A-05854CF245A4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80EA1-5A8E-B0AE-9E1C-4F6B14F0F3F8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DC0260-F284-A9AF-106A-6A98C13DB464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56ADE-9323-390A-A286-46A526E748C5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963603-7EEF-3C0E-35A8-92862EFFB30D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A104C2-6D49-C1BC-DDBD-6A7B28260C44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  <p:pic>
        <p:nvPicPr>
          <p:cNvPr id="1026" name="Picture 2" descr="Alignbooks Integrations For Online Sellers - eVanik">
            <a:extLst>
              <a:ext uri="{FF2B5EF4-FFF2-40B4-BE49-F238E27FC236}">
                <a16:creationId xmlns:a16="http://schemas.microsoft.com/office/drawing/2014/main" id="{7F408680-9DB4-AF33-82B0-96046E94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79" y="1297348"/>
            <a:ext cx="1815778" cy="9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22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446E13-1B78-446C-A8D4-330F94628AB5}"/>
              </a:ext>
            </a:extLst>
          </p:cNvPr>
          <p:cNvSpPr txBox="1"/>
          <p:nvPr/>
        </p:nvSpPr>
        <p:spPr>
          <a:xfrm>
            <a:off x="31039" y="9203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 Accounting Tools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87603-0746-4B50-9648-1B04473F46E6}"/>
              </a:ext>
            </a:extLst>
          </p:cNvPr>
          <p:cNvSpPr txBox="1"/>
          <p:nvPr/>
        </p:nvSpPr>
        <p:spPr>
          <a:xfrm>
            <a:off x="319661" y="107872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Zoho</a:t>
            </a:r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Books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C92671-CD4C-4FFE-B9E7-89C7B0AA1C71}"/>
              </a:ext>
            </a:extLst>
          </p:cNvPr>
          <p:cNvCxnSpPr>
            <a:cxnSpLocks/>
          </p:cNvCxnSpPr>
          <p:nvPr/>
        </p:nvCxnSpPr>
        <p:spPr>
          <a:xfrm>
            <a:off x="443947" y="1541297"/>
            <a:ext cx="17000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3C0AEB-8F69-46A4-AC12-23C37B3618F0}"/>
              </a:ext>
            </a:extLst>
          </p:cNvPr>
          <p:cNvSpPr txBox="1"/>
          <p:nvPr/>
        </p:nvSpPr>
        <p:spPr>
          <a:xfrm>
            <a:off x="443947" y="2033194"/>
            <a:ext cx="853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a Smart Cloud-based Accounting Software designed for Digital Accountants.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FB070-0A2F-487E-9926-644F58207B93}"/>
              </a:ext>
            </a:extLst>
          </p:cNvPr>
          <p:cNvSpPr txBox="1"/>
          <p:nvPr/>
        </p:nvSpPr>
        <p:spPr>
          <a:xfrm>
            <a:off x="368423" y="2620547"/>
            <a:ext cx="8220723" cy="295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pPr>
              <a:lnSpc>
                <a:spcPct val="150000"/>
              </a:lnSpc>
            </a:pP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End-to-end accounting: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in GST Compliance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 with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Zoho's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40+ apps and manage every aspect of 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time with Auto-email of Invoices / Estimates / Purchase or Sales Orders to customers based on scheduled reminders</a:t>
            </a:r>
            <a:endParaRPr lang="en-IN" dirty="0"/>
          </a:p>
        </p:txBody>
      </p:sp>
      <p:pic>
        <p:nvPicPr>
          <p:cNvPr id="12" name="Picture 16" descr="Official Zoho Logo - Branding Kit">
            <a:extLst>
              <a:ext uri="{FF2B5EF4-FFF2-40B4-BE49-F238E27FC236}">
                <a16:creationId xmlns:a16="http://schemas.microsoft.com/office/drawing/2014/main" id="{A981DBBB-4CB0-45F4-A2D8-79B6EE78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25" y="417712"/>
            <a:ext cx="1801428" cy="18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0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46002-DC69-469E-8E49-F922B9E6BB9D}"/>
              </a:ext>
            </a:extLst>
          </p:cNvPr>
          <p:cNvSpPr txBox="1"/>
          <p:nvPr/>
        </p:nvSpPr>
        <p:spPr>
          <a:xfrm>
            <a:off x="56635" y="14288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Reporting Tools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68329-477A-4343-A195-8FE825634BB0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90406A0-8E46-A00A-C436-A26F0AC3372F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55AC84-4CC3-DB8C-FC4A-05854CF245A4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80EA1-5A8E-B0AE-9E1C-4F6B14F0F3F8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DC0260-F284-A9AF-106A-6A98C13DB464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56ADE-9323-390A-A286-46A526E748C5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963603-7EEF-3C0E-35A8-92862EFFB30D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A104C2-6D49-C1BC-DDBD-6A7B28260C44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0C5694-50BD-2047-32CD-3BFCD0D63AFB}"/>
              </a:ext>
            </a:extLst>
          </p:cNvPr>
          <p:cNvSpPr txBox="1"/>
          <p:nvPr/>
        </p:nvSpPr>
        <p:spPr>
          <a:xfrm>
            <a:off x="56635" y="14288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Reporting Tools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2C3047-7FE5-061F-7F2A-C84C15A045B1}"/>
              </a:ext>
            </a:extLst>
          </p:cNvPr>
          <p:cNvCxnSpPr>
            <a:cxnSpLocks/>
          </p:cNvCxnSpPr>
          <p:nvPr/>
        </p:nvCxnSpPr>
        <p:spPr>
          <a:xfrm>
            <a:off x="140237" y="599063"/>
            <a:ext cx="3210890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02F479C-A51B-757D-42EA-D1BC2522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35" y="1414917"/>
            <a:ext cx="6733360" cy="408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A0C042-B44E-F598-1664-80AE7A8DE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417" y="1191442"/>
            <a:ext cx="1263100" cy="1263100"/>
          </a:xfrm>
          <a:prstGeom prst="rect">
            <a:avLst/>
          </a:prstGeom>
        </p:spPr>
      </p:pic>
      <p:pic>
        <p:nvPicPr>
          <p:cNvPr id="23" name="Picture 2" descr="Image result for tableau logo">
            <a:extLst>
              <a:ext uri="{FF2B5EF4-FFF2-40B4-BE49-F238E27FC236}">
                <a16:creationId xmlns:a16="http://schemas.microsoft.com/office/drawing/2014/main" id="{FA21EDBF-11D1-419E-1EB1-616B1994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18" y="3067076"/>
            <a:ext cx="1840640" cy="9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8B71EC-8202-213C-C8E7-BB38F028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35775" y="4559476"/>
            <a:ext cx="1830485" cy="11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8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harles darwin quotes on evolution">
            <a:extLst>
              <a:ext uri="{FF2B5EF4-FFF2-40B4-BE49-F238E27FC236}">
                <a16:creationId xmlns:a16="http://schemas.microsoft.com/office/drawing/2014/main" id="{B497C472-6878-4CE4-B2FA-BDF6B891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 bwMode="auto">
          <a:xfrm>
            <a:off x="745502" y="823564"/>
            <a:ext cx="4159198" cy="2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9D58333-547E-4519-BCF8-3F934CF0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2" y="51481"/>
            <a:ext cx="5412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Popular Quotes</a:t>
            </a:r>
            <a:endParaRPr lang="en-IN" altLang="en-US" sz="3200" b="1" dirty="0"/>
          </a:p>
        </p:txBody>
      </p:sp>
      <p:pic>
        <p:nvPicPr>
          <p:cNvPr id="6" name="Picture 5" descr="Image result for learn unlearn relearn">
            <a:extLst>
              <a:ext uri="{FF2B5EF4-FFF2-40B4-BE49-F238E27FC236}">
                <a16:creationId xmlns:a16="http://schemas.microsoft.com/office/drawing/2014/main" id="{D7068303-524D-4BC5-A84B-85C6A36E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59" y="3964519"/>
            <a:ext cx="5983913" cy="202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FBBC05-6579-BD5D-4D22-EA7BC712505A}"/>
              </a:ext>
            </a:extLst>
          </p:cNvPr>
          <p:cNvCxnSpPr>
            <a:cxnSpLocks/>
          </p:cNvCxnSpPr>
          <p:nvPr/>
        </p:nvCxnSpPr>
        <p:spPr>
          <a:xfrm flipV="1">
            <a:off x="42822" y="564127"/>
            <a:ext cx="3334949" cy="17838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56BF0E6-BCC2-7507-A34D-9B5674641DE2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D15C81-AE63-A8E6-D45C-5862BE3A9B7E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8E5FD8-9222-A17A-47B6-71F9A2CE91C7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85E32A-B49D-002A-1222-976DBD2DDE8C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36731B-8F39-ED6E-A5CB-74955A306D08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344607-9B2F-1C03-078A-9A1EBE6AA02B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8A7CF9-E63E-D0B2-4957-043921295500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89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46002-DC69-469E-8E49-F922B9E6BB9D}"/>
              </a:ext>
            </a:extLst>
          </p:cNvPr>
          <p:cNvSpPr txBox="1"/>
          <p:nvPr/>
        </p:nvSpPr>
        <p:spPr>
          <a:xfrm>
            <a:off x="56635" y="14288"/>
            <a:ext cx="7348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Human Resource Management Tools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D31618-DA36-4CD0-B47A-23E2ADB2A4B3}"/>
              </a:ext>
            </a:extLst>
          </p:cNvPr>
          <p:cNvCxnSpPr>
            <a:cxnSpLocks/>
          </p:cNvCxnSpPr>
          <p:nvPr/>
        </p:nvCxnSpPr>
        <p:spPr>
          <a:xfrm>
            <a:off x="56635" y="599063"/>
            <a:ext cx="7348487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68329-477A-4343-A195-8FE825634BB0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kredily logo">
            <a:extLst>
              <a:ext uri="{FF2B5EF4-FFF2-40B4-BE49-F238E27FC236}">
                <a16:creationId xmlns:a16="http://schemas.microsoft.com/office/drawing/2014/main" id="{9DDB87E5-334B-4362-8F58-5FA313288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1" r="-3995" b="33289"/>
          <a:stretch/>
        </p:blipFill>
        <p:spPr bwMode="auto">
          <a:xfrm>
            <a:off x="7065416" y="1107103"/>
            <a:ext cx="2078584" cy="6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ambooHR hrms india">
            <a:extLst>
              <a:ext uri="{FF2B5EF4-FFF2-40B4-BE49-F238E27FC236}">
                <a16:creationId xmlns:a16="http://schemas.microsoft.com/office/drawing/2014/main" id="{6A3DCC91-3AE8-4B5B-BC36-98D6694B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55" y="2118433"/>
            <a:ext cx="1774333" cy="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eytip Software Pvt. Ltd. hrms india">
            <a:extLst>
              <a:ext uri="{FF2B5EF4-FFF2-40B4-BE49-F238E27FC236}">
                <a16:creationId xmlns:a16="http://schemas.microsoft.com/office/drawing/2014/main" id="{DAB262B8-2661-4849-8CC3-A6CB1639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69" y="3058126"/>
            <a:ext cx="1496906" cy="14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HR Mantra">
            <a:extLst>
              <a:ext uri="{FF2B5EF4-FFF2-40B4-BE49-F238E27FC236}">
                <a16:creationId xmlns:a16="http://schemas.microsoft.com/office/drawing/2014/main" id="{3E17E1F4-5A18-450B-8FC1-F53707AB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99" y="4467651"/>
            <a:ext cx="1283246" cy="128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id="{B8093655-F9D1-4C7B-B5D8-61A01AC7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" y="1366440"/>
            <a:ext cx="6419361" cy="41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78E7A31-51EA-F750-4E11-7589F3DB6595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BD4BAC-6AF9-DD8C-1C47-4F328ACD9C65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906C19-EC55-E9CA-07CB-4E518C195408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A1E690-85BB-1FEB-3EC2-0F4FEE43F60A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337C64-2AD7-E8F4-F2A4-B222F732AC5C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822802-8F1D-4C1E-5341-E963FCA2F2C5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DE4668-2D0F-9688-2237-B047004DBA38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64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AAC-94C2-4AD6-8A0F-E3934AB44B74}"/>
              </a:ext>
            </a:extLst>
          </p:cNvPr>
          <p:cNvSpPr txBox="1"/>
          <p:nvPr/>
        </p:nvSpPr>
        <p:spPr>
          <a:xfrm>
            <a:off x="185227" y="0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Hiring Tools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18232-2B21-4819-8601-8118D22499B4}"/>
              </a:ext>
            </a:extLst>
          </p:cNvPr>
          <p:cNvCxnSpPr>
            <a:cxnSpLocks/>
          </p:cNvCxnSpPr>
          <p:nvPr/>
        </p:nvCxnSpPr>
        <p:spPr>
          <a:xfrm>
            <a:off x="185227" y="584775"/>
            <a:ext cx="2650738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Image result for naukri.com">
            <a:extLst>
              <a:ext uri="{FF2B5EF4-FFF2-40B4-BE49-F238E27FC236}">
                <a16:creationId xmlns:a16="http://schemas.microsoft.com/office/drawing/2014/main" id="{4CA980F1-252B-4D7E-B970-695842205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9" b="31210"/>
          <a:stretch/>
        </p:blipFill>
        <p:spPr bwMode="auto">
          <a:xfrm>
            <a:off x="7096980" y="1215673"/>
            <a:ext cx="1950944" cy="4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nternshala">
            <a:extLst>
              <a:ext uri="{FF2B5EF4-FFF2-40B4-BE49-F238E27FC236}">
                <a16:creationId xmlns:a16="http://schemas.microsoft.com/office/drawing/2014/main" id="{B3C78EBA-4D1A-41E9-880E-6C1E1CC10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9166" r="26718" b="36607"/>
          <a:stretch/>
        </p:blipFill>
        <p:spPr bwMode="auto">
          <a:xfrm>
            <a:off x="7200546" y="4734073"/>
            <a:ext cx="1790220" cy="6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eed logo">
            <a:extLst>
              <a:ext uri="{FF2B5EF4-FFF2-40B4-BE49-F238E27FC236}">
                <a16:creationId xmlns:a16="http://schemas.microsoft.com/office/drawing/2014/main" id="{39F92F89-DC71-4252-BB24-3C6229C3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46" y="2366999"/>
            <a:ext cx="1878170" cy="4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nkedin logo">
            <a:extLst>
              <a:ext uri="{FF2B5EF4-FFF2-40B4-BE49-F238E27FC236}">
                <a16:creationId xmlns:a16="http://schemas.microsoft.com/office/drawing/2014/main" id="{4079A979-AA1B-4738-B723-3FD8DC24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80" y="3595244"/>
            <a:ext cx="1997351" cy="5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301966-B82B-4779-804F-C856DD65A34B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Building Agile Teams: Hiring and selecting the right people - SD Times">
            <a:extLst>
              <a:ext uri="{FF2B5EF4-FFF2-40B4-BE49-F238E27FC236}">
                <a16:creationId xmlns:a16="http://schemas.microsoft.com/office/drawing/2014/main" id="{B6EE8BF4-9D35-4E9F-98F5-C197C4A6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43996"/>
            <a:ext cx="6231058" cy="46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9023AB-184A-F6E7-8D4D-9C238F11473F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EA1830-A7A6-96F4-CA22-CCA42212CE1E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4A37A1-5DA0-64D1-89B0-673B43B078BD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949903-E268-EF86-3443-A529F24A8E66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160EB3-7ACD-A2CF-607D-D3ED5A3CEA80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4F377F-8217-3004-8B20-EC4BEB04F820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43DCE3-5B02-E2E4-199A-F2ABAC286BA2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22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46002-DC69-469E-8E49-F922B9E6BB9D}"/>
              </a:ext>
            </a:extLst>
          </p:cNvPr>
          <p:cNvSpPr txBox="1"/>
          <p:nvPr/>
        </p:nvSpPr>
        <p:spPr>
          <a:xfrm>
            <a:off x="56635" y="14288"/>
            <a:ext cx="5912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Creating Training video Tools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D31618-DA36-4CD0-B47A-23E2ADB2A4B3}"/>
              </a:ext>
            </a:extLst>
          </p:cNvPr>
          <p:cNvCxnSpPr>
            <a:cxnSpLocks/>
          </p:cNvCxnSpPr>
          <p:nvPr/>
        </p:nvCxnSpPr>
        <p:spPr>
          <a:xfrm>
            <a:off x="193246" y="599063"/>
            <a:ext cx="5775392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mtasia Studio - Camtasia Clipart (#4442090) - PikPng">
            <a:extLst>
              <a:ext uri="{FF2B5EF4-FFF2-40B4-BE49-F238E27FC236}">
                <a16:creationId xmlns:a16="http://schemas.microsoft.com/office/drawing/2014/main" id="{3747DD98-82C4-4E25-B132-96BAA9DA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99" y="747363"/>
            <a:ext cx="943711" cy="11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0280C0-F69F-4BCB-8681-AE99C3D5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72" y="2271793"/>
            <a:ext cx="903571" cy="9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Best 10 Screen Recorder Softwares For Pc | BoscyBlog">
            <a:extLst>
              <a:ext uri="{FF2B5EF4-FFF2-40B4-BE49-F238E27FC236}">
                <a16:creationId xmlns:a16="http://schemas.microsoft.com/office/drawing/2014/main" id="{CA3A46FD-6D6A-4423-BA76-C554B2C0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95" y="5013960"/>
            <a:ext cx="1221576" cy="9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obe Premiere Pro Logo Png">
            <a:extLst>
              <a:ext uri="{FF2B5EF4-FFF2-40B4-BE49-F238E27FC236}">
                <a16:creationId xmlns:a16="http://schemas.microsoft.com/office/drawing/2014/main" id="{153A1B73-B6BC-4B23-B7E0-389689DF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99" y="3612359"/>
            <a:ext cx="1045998" cy="10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16AE3-52D8-4D45-B372-6B4815BFAC01}"/>
              </a:ext>
            </a:extLst>
          </p:cNvPr>
          <p:cNvSpPr txBox="1"/>
          <p:nvPr/>
        </p:nvSpPr>
        <p:spPr>
          <a:xfrm>
            <a:off x="7267460" y="1874155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Camtasia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20168-765B-4EE7-9AEC-ACCA37DB77EA}"/>
              </a:ext>
            </a:extLst>
          </p:cNvPr>
          <p:cNvSpPr txBox="1"/>
          <p:nvPr/>
        </p:nvSpPr>
        <p:spPr>
          <a:xfrm>
            <a:off x="6995997" y="3214206"/>
            <a:ext cx="217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Open Broadcaster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D6127-F289-45C5-9D27-702FBE5EA7BD}"/>
              </a:ext>
            </a:extLst>
          </p:cNvPr>
          <p:cNvSpPr txBox="1"/>
          <p:nvPr/>
        </p:nvSpPr>
        <p:spPr>
          <a:xfrm>
            <a:off x="6971567" y="4644474"/>
            <a:ext cx="217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Adobe Premiere Pro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68329-477A-4343-A195-8FE825634BB0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The 22 Best Training Video Software (In 2020 &amp; Beyond)">
            <a:extLst>
              <a:ext uri="{FF2B5EF4-FFF2-40B4-BE49-F238E27FC236}">
                <a16:creationId xmlns:a16="http://schemas.microsoft.com/office/drawing/2014/main" id="{03E1C3EC-7207-4B86-A84A-B347D498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3" y="1757286"/>
            <a:ext cx="6196047" cy="35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B1D74F-F742-1144-58F6-83E30396B71A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FB2657-8754-6EC6-7F10-C7E17F9DBC49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5CB69B-30D3-D3F2-65F6-5037C792FCBA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DB7F52-7CA1-882A-91E6-B6EE5B683ACF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6BC649-A147-B968-6A30-6CCE69C884C5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6F62A1-B53D-093D-F6FF-A2C65DD92683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8B4385-0A09-D42B-157D-128E4EA30ACD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10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59C45-6643-4A08-A3AC-BD7698070FB8}"/>
              </a:ext>
            </a:extLst>
          </p:cNvPr>
          <p:cNvSpPr txBox="1"/>
          <p:nvPr/>
        </p:nvSpPr>
        <p:spPr>
          <a:xfrm>
            <a:off x="128133" y="0"/>
            <a:ext cx="342344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AD55D"/>
              </a:buClr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Office365 tools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E17E52-440C-41D0-B73A-D2ACF37CAEC2}"/>
              </a:ext>
            </a:extLst>
          </p:cNvPr>
          <p:cNvCxnSpPr>
            <a:cxnSpLocks/>
          </p:cNvCxnSpPr>
          <p:nvPr/>
        </p:nvCxnSpPr>
        <p:spPr>
          <a:xfrm>
            <a:off x="250538" y="739754"/>
            <a:ext cx="2916732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What is Office 365? And how does it work? | DC Networks">
            <a:extLst>
              <a:ext uri="{FF2B5EF4-FFF2-40B4-BE49-F238E27FC236}">
                <a16:creationId xmlns:a16="http://schemas.microsoft.com/office/drawing/2014/main" id="{EA0AAC2D-7817-476B-8C40-C8F9349E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7763"/>
            <a:ext cx="7620000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3D31D1-D3DC-6D35-BC4D-42628ADBBD5B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FC8F00-7EC3-8180-653C-491DA2CE1884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5EEFF2-E4DC-E8AB-5DCF-260566844C13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FBC969-4A7F-3C68-78BE-13203638E2BA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9F69EA-7D33-BD02-2D8E-171E9C3FAFC0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185FD0-D7A2-BD5F-BA02-C1C09DC9BA84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198436-000C-C6DF-2A49-7EF959555EAD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1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ogle G Suite Email at Rs 1200/number | emailing solutions, मेलिंग  सॉल्यूशन | email hosting service - BBB Creations , Delhi | ID: 21138217633">
            <a:extLst>
              <a:ext uri="{FF2B5EF4-FFF2-40B4-BE49-F238E27FC236}">
                <a16:creationId xmlns:a16="http://schemas.microsoft.com/office/drawing/2014/main" id="{50E98665-90E6-4DDD-B004-5ECEC8C5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96" y="1222653"/>
            <a:ext cx="6470222" cy="44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9AE977-48B5-4508-8E46-5A3DACC7BBC5}"/>
              </a:ext>
            </a:extLst>
          </p:cNvPr>
          <p:cNvSpPr txBox="1"/>
          <p:nvPr/>
        </p:nvSpPr>
        <p:spPr>
          <a:xfrm>
            <a:off x="0" y="30127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charset="0"/>
                <a:cs typeface="Arial" charset="0"/>
              </a:rPr>
              <a:t>Using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G-SUITE</a:t>
            </a:r>
            <a:r>
              <a:rPr lang="en-US" sz="3600" b="1" dirty="0">
                <a:latin typeface="Arial" charset="0"/>
                <a:cs typeface="Arial" charset="0"/>
              </a:rPr>
              <a:t> to Automate.</a:t>
            </a:r>
            <a:endParaRPr lang="en-US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9E62E-2852-EB84-739E-969B4659F5DE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8C0FAB-6943-05FD-6BE3-FE33CCED2D0F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9E402-3C19-D07F-6B26-98A4B87583C9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D6BFDA-7C2D-930B-4E06-DC24DBF52EFE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528B62-FDFE-4FB8-CC5A-A87A0BE50133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F40D-BC64-1708-9DC7-649D27BB8685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BCA01F-775A-8E0E-C7DF-4989EA120B62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64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D1DD1-58F7-431D-91F7-BA4E72D95F15}"/>
              </a:ext>
            </a:extLst>
          </p:cNvPr>
          <p:cNvSpPr txBox="1"/>
          <p:nvPr/>
        </p:nvSpPr>
        <p:spPr>
          <a:xfrm>
            <a:off x="82715" y="81349"/>
            <a:ext cx="741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Tools from Google we generally use</a:t>
            </a:r>
          </a:p>
        </p:txBody>
      </p:sp>
      <p:pic>
        <p:nvPicPr>
          <p:cNvPr id="3074" name="Picture 2" descr="Gmail logo and symbol, meaning, history, PNG">
            <a:extLst>
              <a:ext uri="{FF2B5EF4-FFF2-40B4-BE49-F238E27FC236}">
                <a16:creationId xmlns:a16="http://schemas.microsoft.com/office/drawing/2014/main" id="{0FC9B0B5-9F39-4A04-B4D0-B3C1854C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85" y="1077440"/>
            <a:ext cx="1811766" cy="13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Tube Logo | The most famous brands and company logos in the world">
            <a:extLst>
              <a:ext uri="{FF2B5EF4-FFF2-40B4-BE49-F238E27FC236}">
                <a16:creationId xmlns:a16="http://schemas.microsoft.com/office/drawing/2014/main" id="{36FB6423-94A4-477C-BFEB-2DD2FC9C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73" y="1287798"/>
            <a:ext cx="1324909" cy="7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ogle Maps gets a new icon and more tabs to celebrate 15th anniversary -  The Verge">
            <a:extLst>
              <a:ext uri="{FF2B5EF4-FFF2-40B4-BE49-F238E27FC236}">
                <a16:creationId xmlns:a16="http://schemas.microsoft.com/office/drawing/2014/main" id="{F5E390DB-CFA0-4492-A858-ABCA4DD5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47" y="1121461"/>
            <a:ext cx="1182741" cy="11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aning Google logo and symbol | history and evolution | Google play gift  card, Play store app, App play">
            <a:extLst>
              <a:ext uri="{FF2B5EF4-FFF2-40B4-BE49-F238E27FC236}">
                <a16:creationId xmlns:a16="http://schemas.microsoft.com/office/drawing/2014/main" id="{3D622FB4-74AC-44B0-9E9D-66920F7C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6" y="3341469"/>
            <a:ext cx="1508305" cy="11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ving on from Picasa">
            <a:extLst>
              <a:ext uri="{FF2B5EF4-FFF2-40B4-BE49-F238E27FC236}">
                <a16:creationId xmlns:a16="http://schemas.microsoft.com/office/drawing/2014/main" id="{8E7BFC5C-F464-459E-A09C-B84155BC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13" y="3208561"/>
            <a:ext cx="1191309" cy="11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oogle Drive Logo | The most famous brands and company logos in the world">
            <a:extLst>
              <a:ext uri="{FF2B5EF4-FFF2-40B4-BE49-F238E27FC236}">
                <a16:creationId xmlns:a16="http://schemas.microsoft.com/office/drawing/2014/main" id="{F942E8FB-3EE9-4779-8D9F-27BF86E0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59" y="3341469"/>
            <a:ext cx="1568471" cy="8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12FC4-B8D0-488B-9673-1F52BEA5ECE5}"/>
              </a:ext>
            </a:extLst>
          </p:cNvPr>
          <p:cNvSpPr txBox="1"/>
          <p:nvPr/>
        </p:nvSpPr>
        <p:spPr>
          <a:xfrm>
            <a:off x="2864851" y="2361687"/>
            <a:ext cx="9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0915D-3761-4537-92D8-126526A8F241}"/>
              </a:ext>
            </a:extLst>
          </p:cNvPr>
          <p:cNvSpPr txBox="1"/>
          <p:nvPr/>
        </p:nvSpPr>
        <p:spPr>
          <a:xfrm>
            <a:off x="4314156" y="4659833"/>
            <a:ext cx="119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8BC9A-E59D-4DBA-92E5-BCA3CF8635F5}"/>
              </a:ext>
            </a:extLst>
          </p:cNvPr>
          <p:cNvSpPr txBox="1"/>
          <p:nvPr/>
        </p:nvSpPr>
        <p:spPr>
          <a:xfrm>
            <a:off x="7615330" y="2349470"/>
            <a:ext cx="9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39A168-85BA-4B86-9DCA-239B107EAF91}"/>
              </a:ext>
            </a:extLst>
          </p:cNvPr>
          <p:cNvSpPr txBox="1"/>
          <p:nvPr/>
        </p:nvSpPr>
        <p:spPr>
          <a:xfrm>
            <a:off x="6647664" y="4622925"/>
            <a:ext cx="84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58AFC-0521-41BB-B55B-B516A72409D7}"/>
              </a:ext>
            </a:extLst>
          </p:cNvPr>
          <p:cNvSpPr txBox="1"/>
          <p:nvPr/>
        </p:nvSpPr>
        <p:spPr>
          <a:xfrm>
            <a:off x="1573720" y="4630294"/>
            <a:ext cx="130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Play Store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0D929-24A0-4CB8-9FA8-FB05B32125E1}"/>
              </a:ext>
            </a:extLst>
          </p:cNvPr>
          <p:cNvSpPr txBox="1"/>
          <p:nvPr/>
        </p:nvSpPr>
        <p:spPr>
          <a:xfrm>
            <a:off x="5281822" y="2349470"/>
            <a:ext cx="119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6" name="Picture 14" descr="Engine, google, logo, search, service, suits icon - Free download">
            <a:extLst>
              <a:ext uri="{FF2B5EF4-FFF2-40B4-BE49-F238E27FC236}">
                <a16:creationId xmlns:a16="http://schemas.microsoft.com/office/drawing/2014/main" id="{1ACEAC50-58D6-4073-8247-1E9036F4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2" y="1169744"/>
            <a:ext cx="1002767" cy="97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8553BC-DC5A-4D2A-A2ED-B784956623C0}"/>
              </a:ext>
            </a:extLst>
          </p:cNvPr>
          <p:cNvSpPr txBox="1"/>
          <p:nvPr/>
        </p:nvSpPr>
        <p:spPr>
          <a:xfrm>
            <a:off x="602412" y="2349470"/>
            <a:ext cx="11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352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does not need any explanation !!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B9D68-58F3-F5AD-0536-36E26C05E792}"/>
              </a:ext>
            </a:extLst>
          </p:cNvPr>
          <p:cNvCxnSpPr>
            <a:cxnSpLocks/>
          </p:cNvCxnSpPr>
          <p:nvPr/>
        </p:nvCxnSpPr>
        <p:spPr>
          <a:xfrm>
            <a:off x="138346" y="662787"/>
            <a:ext cx="7357223" cy="10792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CD694-2FE2-764F-EDBF-7772771115D9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AC6148-7A9E-B042-06DB-1C8DF6278D26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DF7C32-5A65-9560-5C27-E0E80773CB85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D4A56A-8773-95C6-ADBC-BF320D18F871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E2420B-AA8D-38CD-0BFB-D0E2DBAE8E79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AFA586-1069-DFA9-F7A4-4E51162C33E4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986F3A-8B9B-7D81-5414-7D3F92537300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30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58963-A540-4569-9BCB-B9563DF76343}"/>
              </a:ext>
            </a:extLst>
          </p:cNvPr>
          <p:cNvSpPr txBox="1"/>
          <p:nvPr/>
        </p:nvSpPr>
        <p:spPr>
          <a:xfrm>
            <a:off x="116632" y="1843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1391F-4632-408E-A491-5739F91216AE}"/>
              </a:ext>
            </a:extLst>
          </p:cNvPr>
          <p:cNvSpPr txBox="1"/>
          <p:nvPr/>
        </p:nvSpPr>
        <p:spPr>
          <a:xfrm>
            <a:off x="368423" y="7221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5A87D9-ECAB-4B24-BDEA-D4EA65A71B54}"/>
              </a:ext>
            </a:extLst>
          </p:cNvPr>
          <p:cNvCxnSpPr>
            <a:cxnSpLocks/>
          </p:cNvCxnSpPr>
          <p:nvPr/>
        </p:nvCxnSpPr>
        <p:spPr>
          <a:xfrm>
            <a:off x="466077" y="1183849"/>
            <a:ext cx="81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Gmail Logo | Symbol, History, PNG (3840*2160)">
            <a:extLst>
              <a:ext uri="{FF2B5EF4-FFF2-40B4-BE49-F238E27FC236}">
                <a16:creationId xmlns:a16="http://schemas.microsoft.com/office/drawing/2014/main" id="{DFE06513-66DD-43AD-955B-E06AD43A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33" y="647597"/>
            <a:ext cx="1986367" cy="11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9BF5851-D153-44C3-BC61-61CE435ADAB2}"/>
              </a:ext>
            </a:extLst>
          </p:cNvPr>
          <p:cNvSpPr txBox="1"/>
          <p:nvPr/>
        </p:nvSpPr>
        <p:spPr>
          <a:xfrm>
            <a:off x="368423" y="2569027"/>
            <a:ext cx="692014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Schedule emails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Give yourself a longer time to recover your errors.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Get notifications for certain emails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Mix up your email stars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Create rules to filter your emails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 email with sub-labels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i="0" cap="all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82E4CB-0358-4EC8-A463-E7F7AA5D2B7E}"/>
              </a:ext>
            </a:extLst>
          </p:cNvPr>
          <p:cNvSpPr txBox="1"/>
          <p:nvPr/>
        </p:nvSpPr>
        <p:spPr>
          <a:xfrm>
            <a:off x="368423" y="1364378"/>
            <a:ext cx="7142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Gmail is a free email service provided by Google. It is intuitive, efficient, and useful with 15 GB of storage, less spam, and mobile access.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2367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7B3E2-6D8F-4907-8647-E40851891BBB}"/>
              </a:ext>
            </a:extLst>
          </p:cNvPr>
          <p:cNvSpPr txBox="1"/>
          <p:nvPr/>
        </p:nvSpPr>
        <p:spPr>
          <a:xfrm>
            <a:off x="341791" y="8736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 Docs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Google Docs - Wikipedia">
            <a:extLst>
              <a:ext uri="{FF2B5EF4-FFF2-40B4-BE49-F238E27FC236}">
                <a16:creationId xmlns:a16="http://schemas.microsoft.com/office/drawing/2014/main" id="{8C8615C4-2FAB-4A9C-B3EC-6F9202AC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96" y="656616"/>
            <a:ext cx="1020613" cy="14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A5CBB9-97C9-4134-A10C-10282C616DB2}"/>
              </a:ext>
            </a:extLst>
          </p:cNvPr>
          <p:cNvCxnSpPr>
            <a:cxnSpLocks/>
          </p:cNvCxnSpPr>
          <p:nvPr/>
        </p:nvCxnSpPr>
        <p:spPr>
          <a:xfrm>
            <a:off x="466077" y="1359290"/>
            <a:ext cx="186875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BF4324-BDEA-4B36-82B4-D07BB836444A}"/>
              </a:ext>
            </a:extLst>
          </p:cNvPr>
          <p:cNvSpPr txBox="1"/>
          <p:nvPr/>
        </p:nvSpPr>
        <p:spPr>
          <a:xfrm>
            <a:off x="341791" y="2608362"/>
            <a:ext cx="85669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more typing: Text to speech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Comments &amp; Tag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Your Own Shortcuts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information and images online without ever leaving the document.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Translate Your Doc to Another Language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 Table of Contents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6084C-6D48-4E25-AD70-3828C284E8CB}"/>
              </a:ext>
            </a:extLst>
          </p:cNvPr>
          <p:cNvSpPr txBox="1"/>
          <p:nvPr/>
        </p:nvSpPr>
        <p:spPr>
          <a:xfrm>
            <a:off x="341791" y="1532300"/>
            <a:ext cx="6786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arial" panose="020B0604020202020204" pitchFamily="34" charset="0"/>
              </a:rPr>
              <a:t>Google Docs </a:t>
            </a:r>
            <a:r>
              <a:rPr lang="en-US" b="0" i="0" dirty="0">
                <a:effectLst/>
                <a:latin typeface="arial" panose="020B0604020202020204" pitchFamily="34" charset="0"/>
              </a:rPr>
              <a:t>brings your documents to life with smart editing and styling tools to help you easily format text and paragraphs.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4D112-28A1-41C2-8FA1-D25BAAC587F7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76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EF5B6-5069-4DB4-A2E1-265A61FBBBD2}"/>
              </a:ext>
            </a:extLst>
          </p:cNvPr>
          <p:cNvSpPr txBox="1"/>
          <p:nvPr/>
        </p:nvSpPr>
        <p:spPr>
          <a:xfrm>
            <a:off x="253014" y="74060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 sheets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91516-627B-488D-8BA1-2D6FEE0803CD}"/>
              </a:ext>
            </a:extLst>
          </p:cNvPr>
          <p:cNvSpPr txBox="1"/>
          <p:nvPr/>
        </p:nvSpPr>
        <p:spPr>
          <a:xfrm>
            <a:off x="253014" y="1465617"/>
            <a:ext cx="6769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Google sheet is an online spreadsheet program. It is available as a mobile application, web application and desktop application.</a:t>
            </a:r>
          </a:p>
        </p:txBody>
      </p:sp>
      <p:pic>
        <p:nvPicPr>
          <p:cNvPr id="6" name="Picture 12" descr="Page(/logo/sheets.md) (Sheets) - Download Sheets Logo Vector (SVG)">
            <a:extLst>
              <a:ext uri="{FF2B5EF4-FFF2-40B4-BE49-F238E27FC236}">
                <a16:creationId xmlns:a16="http://schemas.microsoft.com/office/drawing/2014/main" id="{B4E70CA2-E37D-4782-B3F6-76E4BDAFC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 r="29331"/>
          <a:stretch/>
        </p:blipFill>
        <p:spPr bwMode="auto">
          <a:xfrm>
            <a:off x="7115003" y="291237"/>
            <a:ext cx="1580224" cy="19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9D66D-B4C3-4B8D-B377-5B778171333D}"/>
              </a:ext>
            </a:extLst>
          </p:cNvPr>
          <p:cNvSpPr txBox="1"/>
          <p:nvPr/>
        </p:nvSpPr>
        <p:spPr>
          <a:xfrm>
            <a:off x="253014" y="2430567"/>
            <a:ext cx="8109751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in creating/editing spreadsheets online.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your data anytime, anywhere ,even offline.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 to comments added in cells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data automatically as we type on cloud.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sheets are accessible to more than one person at a time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prevent other formatting and protect data, cells are auto locked.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charts and graphs to visualize data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116BA-DC27-43CD-B72D-4A8A7F5FDF0E}"/>
              </a:ext>
            </a:extLst>
          </p:cNvPr>
          <p:cNvCxnSpPr>
            <a:cxnSpLocks/>
          </p:cNvCxnSpPr>
          <p:nvPr/>
        </p:nvCxnSpPr>
        <p:spPr>
          <a:xfrm>
            <a:off x="341791" y="1279518"/>
            <a:ext cx="22061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C33EC9-0998-4BA4-8E19-3FA73F4CD424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75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D3A29-C011-4A12-B06D-CAABD8238CE1}"/>
              </a:ext>
            </a:extLst>
          </p:cNvPr>
          <p:cNvSpPr txBox="1"/>
          <p:nvPr/>
        </p:nvSpPr>
        <p:spPr>
          <a:xfrm>
            <a:off x="261892" y="78898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 Calendar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473B1-3845-44D2-906F-3147AF23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75" y="1246900"/>
            <a:ext cx="1091953" cy="1235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2AA6C-E428-4DAC-9533-400288822EB8}"/>
              </a:ext>
            </a:extLst>
          </p:cNvPr>
          <p:cNvSpPr txBox="1"/>
          <p:nvPr/>
        </p:nvSpPr>
        <p:spPr>
          <a:xfrm>
            <a:off x="261892" y="1403050"/>
            <a:ext cx="6946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Google calendar is an alternative to ordinary calendars on our phone but with many additional facilities of scheduling events, setting goals and reminders.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6D2FC-60BC-46F1-91D9-0FBC3F955DEB}"/>
              </a:ext>
            </a:extLst>
          </p:cNvPr>
          <p:cNvSpPr txBox="1"/>
          <p:nvPr/>
        </p:nvSpPr>
        <p:spPr>
          <a:xfrm>
            <a:off x="368423" y="2796493"/>
            <a:ext cx="457200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Prepare Schedules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Calendars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Scheduling meetings with groups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Detailing events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Autosave and repeat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recurring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Setting of Goals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FD3A6-996F-4F46-B925-F3249DCA88A1}"/>
              </a:ext>
            </a:extLst>
          </p:cNvPr>
          <p:cNvCxnSpPr>
            <a:cxnSpLocks/>
          </p:cNvCxnSpPr>
          <p:nvPr/>
        </p:nvCxnSpPr>
        <p:spPr>
          <a:xfrm>
            <a:off x="368423" y="1301264"/>
            <a:ext cx="233926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7B8C11-099C-4D53-B4E2-23A94EE27750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84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onduras.com/wp-content/uploads/2012/05/newspaper.jpg">
            <a:extLst>
              <a:ext uri="{FF2B5EF4-FFF2-40B4-BE49-F238E27FC236}">
                <a16:creationId xmlns:a16="http://schemas.microsoft.com/office/drawing/2014/main" id="{117824B3-8AD2-43B8-9606-1D276504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0" y="713311"/>
            <a:ext cx="1676400" cy="11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s://upload.wikimedia.org/wikipedia/en/thumb/8/82/Kodak_logo_1987.svg/1133px-Kodak_logo_1987.svg.png">
            <a:extLst>
              <a:ext uri="{FF2B5EF4-FFF2-40B4-BE49-F238E27FC236}">
                <a16:creationId xmlns:a16="http://schemas.microsoft.com/office/drawing/2014/main" id="{CFCFEB23-CE24-407C-BD18-E6F0E2BE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4" y="2353195"/>
            <a:ext cx="1202635" cy="108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www.yellowpages.com.iq/img/yellow_page_pdf_btn.png">
            <a:extLst>
              <a:ext uri="{FF2B5EF4-FFF2-40B4-BE49-F238E27FC236}">
                <a16:creationId xmlns:a16="http://schemas.microsoft.com/office/drawing/2014/main" id="{37397B5F-5C37-4487-A36F-D219137F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" y="4006225"/>
            <a:ext cx="1914939" cy="145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://img.deusm.com/informationweek/2015/07/1321353/nokia_6110-smaller.jpg">
            <a:extLst>
              <a:ext uri="{FF2B5EF4-FFF2-40B4-BE49-F238E27FC236}">
                <a16:creationId xmlns:a16="http://schemas.microsoft.com/office/drawing/2014/main" id="{39442767-90FF-4891-9290-585FF161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54" y="1012504"/>
            <a:ext cx="1295400" cy="14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https://i.kinja-img.com/gawker-media/image/upload/s--QDwSNbq1--/c_fit,fl_progressive,q_80,w_636/19eu3o4gwde91jpg.jpg">
            <a:extLst>
              <a:ext uri="{FF2B5EF4-FFF2-40B4-BE49-F238E27FC236}">
                <a16:creationId xmlns:a16="http://schemas.microsoft.com/office/drawing/2014/main" id="{90B31991-B4A6-4836-B4DF-761AA971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989375"/>
            <a:ext cx="1509713" cy="11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12" descr="data:image/jpeg;base64,/9j/4AAQSkZJRgABAQAAAQABAAD/2wCEAAkGBxMTEhUSEhMWFhUXGBgXFhgYGB0aGBgXFRoWFxUXGBghHSggGB0lHRcXITEhJSkrLi4uFx8zODMtNygtLisBCgoKDg0OGxAQGy0mHyUvMDIwLy0tLS0tLS8tMC8tLS0tLTUtLS0tLS0tLS0tLS0tLS0tLS0tLS0tLS0tLS0vLf/AABEIAMABBwMBIgACEQEDEQH/xAAbAAAABwEAAAAAAAAAAAAAAAABAgMEBQYHAP/EAFIQAAECAwMFCQsJBgQFBQAAAAECAwAEERIhMQUGE0FRIjJTYXGBkZLiBxRCUmOTobHB0dIVIzNDZILC4fAWVGJyouMko7LTNERzg/EldLPD8v/EABoBAAMBAQEBAAAAAAAAAAAAAAABAgMEBQb/xAA4EQACAQIDBAcIAgAHAQAAAAAAAQIDEQQSITFBUfAFEzJxgZGhFCJCUmGxwdEV4SMkQ1OCktIz/9oADAMBAAIRAxEAPwAstvQYVESOgYRiTd47iB6gKQrJBhaglAbUdfziuLDdX46o5WrvadiqpIr85iOSEBB5pSgtYWAkhSki8YAkDXDdbyRipPWHvieqqPZF+Rp11PfJeYEzKNuUC0JVS8VANOmCIkGk4NpHIkQPfaPHHp9ggon2taxzAxpHCV3sg/JkPE0V8SHCWU7B0QYJGyGPyuz4yqfy+q+O+Vmddrop6KGNV0diX8H2M3jqC+L0Y/FIGsRjuWWgMFE7K/lDQZwm+jaacZPsIjWPROJe5eaIfSNBcfInbRjr4rq84l+ChA46KP4oD5cfOtI+4g+tJjZdCYh74+b/AEZvpSktifp+yyQKVRV1Zbe4QcyUD1JEAnKEwcHHfuqV7Ir+EqLtTivP+if5RPswbLWDAxVKTa7h3wrzhgU5EnVfUTBrtbc90P8Aiaa7VZc+IfyE3spvnwLYEk4AmAIpjdy3RWk5oTyv+Vd50keuFk5j5QOEqvnKB61CD+Owq2116fsHja+6m/UnFOpGK0DlWke2CKmmxi6151HxRGI7nOUT9QByuN/FCo7mOUD4LY5XB7IfsOBW2t9g9qxPyLnxHvfrPDNecT74Az7PDtcy6+qGiu5nP72y2aa9IKX+mFR3K540pohdfVzXzJh+xdH/AO6+fAPacT8q58RZeUGR9c3zEn8MAZ9mldKmnIv4YKjuUT2tcv11/wC3DlHcpmtbrHSv4IHhejV/qPn/AIk9fjOC58RmcrMXfOA8iVXdIEF+W2Naz1DEqnuVP632uhR9ghQdyZ3XMoH3CfaISpdF/PL1/wDIuuxvBen7Ib5clvHVzIPvgPl+X8ZzzY+OJxPcjVW+bSORkm+7yn6pCye5DtnP8n+7FKn0Xxfr+hdZjOK9Ct/LjGNXeon/AHIMMpoNLIJBwrQYbRfFpR3Jk0oZskf9L+5DHOLMRMmxp0vKXZUkFJSAKL3NcTrIio0+jZSUYp3feJ1cYldten6GGTZyroTQVpaBrsKailONMWNM+DiIpOTlgPtEnG2gc4C6f5cWmgAjjxdCNGq4w2HZhqsqlPNLaOzNpPgiOhqhEdHOdBR0NOGlCYsOb2Sl6RC1KVuVAihphxxZGMioF9IfuywbbWqlLKFK6AT7I+fhmlJIcmkjIJRSpqYUG0kuLdVTABRWtVDU3CLSnucZQViWU/zOH2IMI5itAT0u3TdWipVMBYbWQI2sR9tjsZUozUIcF+Tx6FGE45mt5kzPcsmyKOTDI4hbV60phyx3Jlg7qbT5knZ5URqYhhl3KqJVhb7mCRcNalG5KRynovOqOKONxU2oxlt+i/Rs6NGKu19/2UlHcwZSQlc2oKVgEoSgqpUmyCVE68IBXc4yehaW3Jl4uL3qLaLR4wkN1pjfhcYJmxlAoYdynMUXMzClIYBwCE40HgoCriNiE61RZczciFsKm3iVzD96lKxCDgkeLW402BI1R01lVpKTnUemmm+W+30XEiGWTVory3ftkex3NMn60Oq/mcI5d7SJBnMDJ6f+WB5VuH8cWZIx/WyGGW8tMyrZceWBjZTUW1keCgEipvHEK30jgjUrTeXNJvvZu1COtkvBDNGaMinCUZ50A+usLtZBlU72WYH/AGke6EMnZ2Sb7oZaeCnCCbISulwqd3Zsmg2HVCecucrMoEocC1uO3IbbFVqqQmuIoKmg1k4VoaLqazmoNO73MOsja6eg5ydNyriloYLSlNkBYQBuSa0wFDgcNhiSAiqIErkiULuiKCspBRbtrU4QoobtmguAUbrhRVK60JPKmWHJhoKlGGmFKBWbYcKUC9QKkub6lw3OJGqtKeFUryg7R4yaV7bbcfASqPY9v0LW/ONtirrqEDatYT6zFEyRnsubnFWFaKTZPgtKcdfN4SLkqKQd9QAECgxMD3UsphCRKS7aVTc0QgkJTpA2aJAKsQVb0V1WjsiZlgxkbJwtkGwKqpi8+vUOUig2JTfgY3pUYQoqTjeU9Ir7v8LzCTblt0RBZ853OLU3I5P0oedO7OjW24lNKgJCwlQJFVFV1AnjqLPkZS2GkMtykxRIvW4tgWj4S1HTFVSanDXFb7mGTFq0uVpsjSv2igm4Jarul34A2QBsSgajBnlqyup0l8s5NZKkqKTZL6k3qUpRuS2BQ33UI173arTgv8GKWWPaer97wtfgvEmLfa3vYXOWyzLrWG0vsl3WhLqVKrSpAANTS/VqiQjI+55KsuZQdMgnRsNJvW5u3VAkpGjBFGwq+pIJAFLq0jTMoZbYZVYccGkODaQVunkaSCs8tKRy4rCqlUUIXel7W18ioTbV2PRieQe2DiIJeVplRJakXDdcXXWmq01kWlLTjrTXaBENlDPaYlCDPZPU02TQONupdFdmAAONxIJphGdPC1Ju0bX4XV/K43JJXZdoD9eqEZKaS62l1BqhYCkmhFQcLjeOeFowatoyrnUjqQMDAkAU/r0wYQVUGhoAYgM/WbUhMDYkK6ikq9kT0MMvM6SWfR4zTielJEXB5ZJ8CbX0MJyc2VOsptAG3UV2BKirns2ovfyUeEFD/D2oy3Ic3SblyTdasjlVufaRGvhJIB5MY9DpBXq3+hjhZOMLIat5OA+s/p7UdDy8G6Ojiyo6etkTKEQwzkXYlH1eTUOsLI9cSiREPniiso4mtLRQP60k+gGPFwkM1eC+q+5rWdqcu5lK7maLWUEnYhwnloE/ijZYzHuay9JxdBQJZV0qW3f6DFly7nOuVnEpdaX3sW9+lNqriiDWv8ISRZx3Vb7o+lxtOVbEuMdqX9nBQap0lctgjLu6lNKeQgpJ0ekLbVMFlAVp3uNING0n+Y6xFzbn3JwWWW3WmTv3ljRrUnWllO+BOFs0pqvwI/m5pZltawhMvLpCWGk6yKGqhSiUiiQEiu8HGInCSjh6qnPaufNv0vcuonONkVTJUlpJiWlFimjbQVo8RCUhdim0gpUr+J0jwRFszgyi+t4SUmQl0ptuukVDLZNBTatWobL9dRHTuakyZ5c0xMJaC8VWbSwClKVJskWVVs1BJ2bIXl8ygl11Zmn1NvBOmQSLTpSCKLd31k1NybNxphHRVq0ZuM3JaR2Wb957b/jjbXQzhGaurb+O4gs0kATS1IeD6WrSnZp6tAkXLKN1rvSFk0pU0pjLZfbl1pXlCcaKmW0BLDZKgV1VcspqLJWogAHAXq2Jc5GzClWFBVVu0NUpcIsAg1BKQAFEG8VqBQGlYsc/IoeQW3kBaDSqVCoNDUHmN9YyrYmDqqUW7aa7Hbfbv8C4weWzMs7n7zDQdmUoLs2u3o5doE6JupJqTchJpvicAAKkkFDMnLaJidcm5q26/ZGgbbbUuloqBsgCiAkUAKiBu1Emt8arJyrEumw0htpOJCQlArtNKVPGY5E40ASHGwCTXdJFSCQTjfDnjYyc3lfvaXvqlw2bObiVK2XXYZ7nyZ951tDks93mqyVty/zi1AKqQ4UggLFAQN6LqEmpFiyFKOIZDMnLGTaqSVv0U7U0qUtBSqq41qFKDckXRNuZYlhjMMjldR74RVnLJjGaY86k+oxhKvOVNU1FWXC/nbY333LSim3co4zInm8pmbYWypNSUrfUpat0myoqSACVXnAgYUoLhN5zZmidb0b0yTMmi0rsbhCUkBaW2q0Qk2hU2io7mpIFIllZ3SIr/im+Yk+oRGZQznkFKC+/FJ3C2zo0E1DlmpqWiQQUgggiL6/EylGVrOKsmlw2bhf4aW1eYxyFkWXaaYRMTjs22QSykpV3slLakptKSkFNEqUkVcVQXbIcN5syCXtFbfUhxxxzvaqtAXG1I0ilJCaEJKkXKNLxjDJGXMlJAQJl6wNILBDhBQ7oitsqUgrKSpoK31d0oVoaBw5nXkzSpe0rltBcIog36YoU4KEXfRowocb740l1zldZ9b7rd2xedhZ4LegzGbGSghU8ltQQUOPXOOJtISCtRQ2FCop4PIKCJbJ+VZFlIEsltKFPBirYQhKnCgOb4qSFXEaySbqExCpzpyaULaCH1hwLCzYqpWlSEOUVaqKpAF1MNt8GXnBJeDKzifnNL82lbfzljR1FlwXFNxTgdYhShUnpNTfC9xdbBbGieOc7FXd98yooXvRRWlUyBUqAAKk1qSBRQvrUCQm55CFNIUL3SbNSkAWBaOKhU66JqbiaUBMVIZfllFf+DnEWwq0pCVIUq04p0i0hwKAtrcONN0RgaQq/liXWltJkJohsANizYCQmyUi5wVoUIIrgUgi8VjP2V37EuV+xe0018SLLM5VSguVSqy2UBa9zZBcKBS9Vq5LgUTSlK3k3QnK5aQ4WwlKt3ZobrraX1Ct/kVDnEQq8vpUoqMg/UgBVS2KgEEVGlAJBAoaVgq8rhQp8nrxBvcaF4KyMFk4rX1jAsHO3Yd+9fsl42ivjRJvZxBCFLW2U0skVWKFKndCVFXg0ViCNYpW+g/tFc8rQuWWiyMDaVpksqoBZs2gHRubRNU4AEGIhGVim1Yye2kqUFqq6gWlBVtKjRBqQq8bDCTWUVpNpGT5RBspTXSX2UWbCahjAWU0GAsjZGiwctfc9V9Pr3+ZDx1BfGiflMuhxTO5oh5sLQsk0Urdktp3NLQSgq3RSSMAbKqNco50Fpx5vQkqaQ44TUhJS2267cbOJAaFPKHGzfFnKcxW0JaTSoBSQqqipIVUqAIQCASSSNdYOvK06qt0mK4/NuKrdSm/FbopYKV75dO/ncS+kaHzEtOZxWCUaOq+91O4mmkCVqS0TS6obXfxC6+JDJk6H2gulKqWki/wFqReCAU1s1sqAIrQxTjlDKAuC5RKdiWFauIu0gqZvKSiaTbaRxS6K4CuJMEuj5uOiS8f6F/JUL7fQxl1GimAOCeH9K6H1Rt8uaoFP1fGc59ZthtHfAdtOKcTpKpSnfqNVgJpfap0xfcmuVRcdsPG9qN+BthqkZpuOy4/sx0JoVtjo4rnQTLSjRNQQSkEg4gnVdFe7oalpkXHW7NWyhdFCoIrZIxB8KvNDY56SDANStIJrvd8TsBVU9EFz6ykl3I7ryApIc0NAsWVULgxGq4GPMwdCpHEQzJrU0qVYTpvK7mb5Iz7mpJS3UtsLLgCN0F0FKm6ix69USLndoykPq5ZP3F82LkU0taRbLfjOBPSUj2xL5elSylZAFU0AJFdaR7Y9vG00qr8Dmot5CQe7sWVFYLaT/K0k/wCqsNF90zK6q/4lV99zLQ4tTcVpvKL5wV0JT7oUE3Mnwj6PdHLZGhZcn555WedShU1MAGtbICTgTdRMXjJTbpaBmJqdU4SSfn3k0FaAUBAwFfvRSc15d1Kw6XbdUEpFCbNSATeKA0qOcxae/wBzWs1/lHwx7vR2EjKHWSseD0riqsZ9XT0+u/7EqZVvWuZV/NMPn1rghybKnFpR5VrPrXET38un0h9A9kFVOq4Wn3qR6ywsbHiuriW9ZvzZLjJsp+7J5xU9JMGTk+V/dkc6REEZ/a//AJn5wmvKKNcwPO9qH1MVv9RWxD+J+pZxIy/7s15sfDAiUlx/yzfm0/DFRVlBnXMI84PfBTPy/DI6awuqh83qPq8Q978mXSrYwYbH3R8MCmZSMEIHMPdFI+UZbhE9BPsgi8qyvjjqq+GDq6XzLnxD2fEPfL/qy/DKKdqfR8Ud8rAeEjpHxRQflqW8f+hXwwHy7LeMrqK4uKJyUfmQ1ha/CXkX8ZaTrWjrD4oKctIPhp6wihftBL/x9X3mCjOFkal9UfFCyUPmRXslfg/JF++VkH6y/m+EwmvKo1OjoHwxRjnE1qS50J+KCHONvxV9CfihWoreNYOs9qZfE5VFDV3DYOzCCsqjhT0H4YpJzjRTer/p98D+07fBLPR74a6lbWN4Ks12X6FuVlNBxec5gv8AKO+UWda3jzrHtilnOlPAq6w90Jrzq2MdK+zCc6Pzc+RrHBVt0PVF37/lzjp+uv4xBTNyx1P+cWP/ALDFI/ao6mB1+xBP2mVwI6x+GJ6yj8z9TT2PEfL6ov4n2BvUvecWfW5SCnK6TvQ4Bxqv/wBXLFB/aZfBp6TBf2kc8RPp98J1aO5sXsNZ9pepYs7co2pZwJtpIpXdGyUqKQbSQb6XEE4EccWXNaatMVrr9YBjMp3LjjjTiLCKFN9yq0qm8G1xCJrIWcugaSgoJqlJBw1U2G6PG6SlFyTie30bSlTpuL4lpzkyq4izYUUp8IjHiv1QEVuczlSu4tXctfwx0eZc9OxS8kB3TpUKKVfeu8bb4u2d2VZnvANvWLCnEWQE0NUhZxrh+UQuaGT7T6Qo7oBZxuvTS4jHE9ET3dVcoywnC04pVOQD4oxUv87TtztHa1JlQzdTbm5YbHEnqkH2RdM/JEaBatqkj0g+yKfmK2TPy/8AP+FRjSc8ZJbzWjaTaVbBIqBcA5tIGJEepjXeZhFWWhmcgyAjD9VhRLQpE8xmpN2aaMddHxQsc1JnxUj74jjRoytO1SghJO2gOy71GItU4NdeeLPlvJT8ulKjZBUqymhqbRCqaqaonFZNQJiyK7mh3yjWgt7dkdUK0oRSRjKCbuzOjNo2ExwnEbD0CNQzvkkNpQADg14StaFqOvaYdZOkECVCyk1tMqxUbrFpWuG8RVtfQWSF7GUImQcEKPIIUC1HBpw7NyY0TM+SSXRUE0U34arxRwnXxemGE4y332hFgb5FdhCl2vUackCr1W7CcYJXKatDgFSw6AcCUG/0QZDLxFUyzpGshCqbMabY0HOOQZSw0UtprYSDuRfaUo9N3RB8hZPZVLOVaQSW7iUA0q6obMYl4mra9x9XC9jN0h44MOdVXJs2kQLyHkmimFpIxCgQfSIumS5RvTL3CdZ3tPrG+Ljh7nfKo07lEpA0rouAG9DQhe0Vb2v9h9XC17FDVLTAFSzQVULyMU3q16oIwh5WCEaze4hOGOKhGlTrKe9huRvndXkkxB5Of0aHFpAqCilRdfbBuBET7TVe8fVQ4FNK3a0o3q+sRrw8KFHG3wAbLdOJxB9S4uL7LdsrS8mqFs2U7kVtFFfrKVTaVW+zRBvGINMzNpCkWkqS3RCCm6qQps37o13Sj6LoXtFX5g6uHAqTMhMrSVJSigFo7tNwqRWlraIRblX1KKBZtA0IxIoaG4VN0aTm4gFl3c/Ukf5hV7oiZYHvpd3hO6uJZMHXVHf3mGSHAqU1k6YbNFlIvIvSsYUOtI2wdORpoo0g3u5+rcvtiqL9HS+opfri8Z6AqUCAcU4U8JN/qh/k60ZSzS63LcpspFRx6oOuqW7THkjfYZnk3Jsw8oJSqhJAG5ViqtPB4oI9IPpWlBUd1ShpQb4oONNYPRF1zLcCXkk6ignmrfzVhpnOCl5Kk0oE1uvH0jqrumKjKTlbM/MiSSjeyIOezbmm20uKKqFNrwfGCKb+uJ2QXJ+bcw6lSkly4HwU4g0pv+Tpi+5ddSthTSSC6AoWEkFdlLgUCUYgGh4oRzYnEspWX16NILySVmgtKbQEDHG0Ddyws0st8zK0vaxRWcgOKeLRWoEFQvoN5UnwjqBh7lfNVTFLTijU3YYEBSTjrqeiJcopNpVildndA1FHmwkkHXvjhEjnPlBqbFG3UEILVohQusoUlVq/C4X4Rexr3nr9SE3Z6bCtPZHS0lJqarTUWiSTQJKgCBZoA43r164lsj5KDsu2SLxaT0KVT0UhOfyuw4Gmm91ogUqXgCqy0mgB1AIF+uvFWJ3M1QU0sY0dPpSg++FNN0vEqL94ilZD4oCLoWY6OXKb3M87myCp20STuFm/+ZI58Ycd1hVTLp2Bw9JQB6jC3c3l6LX/AAoSOsQfZ6Yj+6qv/FNp2Mj0rc9wjPDxzY9Lgvx/ZUv/AJDfucy5M4yqtwKlU1VCSPbGqPZOcUpatO6hGNAsgAAAqPFrjN+5c3/iknY26f8A40j2xoueb1iQfINDRIqDQ7pxCCOcGnPHoYnWbXAwTsrjOUlmH0LW1NurCN8S6pNnE1NSm6gJrhcYQyPJMTAUpDzi0o33zrgprBoVA0oDfh0RUcgqKJadIJHzbYNCbyp1IHotDnO2H/cvqqYfFTZsIqK0FdJdXbgrrHbHKoo0uKZ8ZOSgSwbC7a3qJCytVSAKXKN15HHCWcE480UuNoQbbmjQo1NStBAXZ1XA3VIqIsHdEk1rLC0iuiDyzynRActBbP3SdUVmUnHZhKQ5ZohRcuBrbBsgg1oB84T0jVftJNQVjLMnKzKqvPGYX9MoOUrQlIBwAAuAFBTZrMD+2kzUCoDYFnRgbmlmxWuNqmusV0JvpDxmRr4VPumMczLsiaVnk6n/AIf5okglRos1GwUsgXnUTfBG86ja0i0BTgs3i5JsgAEjHVW7jwhojJ58f+mDpyYeE9AgzPaGVCrmd0wu51YWmooLIFmlQAmgw3RxrBHc65jchtxTaU+CnA3k7q7dXnA3R3yYeE9Ag3yWeE9AhXdrBZXuEVnO8EkIJSoihUDfSoVdcKXgbYTZzifNzjhcFSarJUqqqVJVvjgMYLNyISk1cOHiw5YySQ2hVaEnGlcQTSnNDu9oWQjMZdfWq0ZgjEWRWwARQizhhrxhN3K7hTYDlkGlqzWqqVpW/C83CJZOTDwg6v5wf5LPCjqwhkVL5ZWkCqgoppZUoKJFDUa6HnhBqcWDXSqPEQaUrUClbhUaonhks8L6B7oN8m0xd9AgAgpzKC3AAXCEi8JSlVK7byST6o5WVHgLnFlV4tUNrdXHdE3XHHG+J0ZM8qege6EprJd1dIo4GlBQ0MAiAlnXUGovvqQq8E7eXjxgXXXlKCiaKTSyQaWaYWaG6LZlDIYoNxa3eANPBN8IJyAngfSPfBqMrbsw8UlBIANxAoK020x5IJLvut70gctD0VrTmi1fIKeC9I98CMgjgx6PfBqBURbKrdrdVratG1XbWtawd5x1yltwrphaWVUrjSpui2oyH/Anpg3yL5NPT+UGoFSabcSCASAcQlRAPLffA5Pao+2CKVNOsCn2xa15J/gT1j7ojZ2QKFtrokWVpVconAg4WYAY0aZshaT4LhTzioP+mLx3N1Cj6Nim1dYLB/0CK7nC0EPTCRqeSeluteckxL9zN4F15NcUJPVUR+OPQa/yzOWLfWmgBMDBgI6OE6in9z+UsqfFxpohVJqDuVE0PP7Iq/dSXWeI8VtA6QVfii59zlG5ePlSOqB74o3dGNcov/8AbHQ02Ino2ObpCb4R/SLq6UkTXcoRVxZ2Nn+pfZi4d0c/+nrG1bfocSr8MVjuQo+mOqwgdK3PdE/3TnaSSB4zif8ASs+ukdNZ++zHcud5SslrJkZs7VSyf6nFewRNdydHzsweJodOnP4YhZchOT3aeFMtJ5bLbiosncuASH1kUqpsdVL3xRii0H7o2UHFr0DRUEtpUtyyaFRSi0gAi+lVXjanXqhs35XRsq0izbUEmqqm+lRtNyonc4mrcw8hugW43RBN4ruSacVL+eKRllh5qy04srWsm9s0olNK6rryBrhN6iS0EBJAOKAVQVNBZrQahWsSzDH8Y6n5wTJ7JAF7vUr+GJdqvjO+b7EIY2S1/GOoffBw2OEHUPvh7bPjO+a7EHSs+O75o/BDsAxDY4QdQ++OsDhB1D8USGkPju+ZPwQCnT47vmT8EFhEBlY0bVRajcd63xayVQ+Q0NE2agboaqjeGCZZCig0W9h4hA467iJWcfQlpKlLS2kKTujhek02QlcGNUtjhEdX84MEjhUdT84N8tsClZtu/C4X6tu0HogU5eYNwm2yTcBZx2a4rQnUCyOFT1fzgbI4VPU/OCftBL/vaOrBv2gYpXvtNMK2bgTWg9B6IYHBI4UdQ++GuUUmwqilm471IGrjUIXOcUt+9joHuhCeyzLFJSZmpIwpStRUatdRCGiUnJaqd6TugaA0O9IxqIaplDwS/OduJGZRabF1qoQaVpWpGuG4lDwA53IGhpjfvQ8Eedw++B70PAp53D7oW708g3zudmAMsOBZ6/YhWARTKeSb65+GBMp5Jnr9iFNCODlx97sx1lOyVHOIAGrsqPEY63ZiGywwmwbmbr7j+UWBak+NKjo98ReUXE2T85L/AK+9AMa5wy5U0ZqlA4W6A76iUhFrYb0q/VaE7m7lJsja0sf1IV7InhLh/JopQqAUm7CiQFtU5VhXSYq+Y66TzPHbHS2v20jvo60JrnYYPSSZrrZjoBBpHRwG5AdzlHzCztdWfQgeyM6zzQpc7NrA3KHSknZQ2By3pjTO52j/AAiCdZUf6iPZGTZeeJm5ggmin3KjbVwkV2wdEX9qqy+n5/ouv2Io0PuWpGjeIFKFIp1j7Yuc/LoXo0uM6VIBOANk0ArQkX0JHITFT7maT3u+drg9CPzi8ldk1IJu1AnppGlZ3mzOOxEczkaVUnRmUSEWiuhQmzapQKICsaXVhZmRYaqlqXsit5RZSCRdXfCusQ+VOClaHoOw7RCcvNil+sqN9aiqlH1UiLIeplHdKympqdbsAgBtBoq83qcqagnYnXqiPyiNM+04pJUS2FYgUBw1/q+Dd1qatT5sqwbbFx5VfiiX73qprcWqMN+EU7dnJ6IucFGKa3iTAlZemCXeZQ98O0t8T3Sn3wduWPBq5nT74UEueDd88fijMYSxxP8A9Pvg9D9o/pge9zwb3nT8cGDB4N/zp+OAQAB2zHQI4g7Zjqj3QbRHxJjznbgQ2fEmPOduGBG5WZtIV9MbjiB7oVzlB0G5qN2nC0NSvESpXog882bCtzMYHFdfxwpnBJF1oISKkrScCcAdikn0wgKb85q0h23zGN+HzXJAOTC7VlZVx2VP+gaOlYljmq4aApSQLhuF4Xnh+MwLua6rQUltIIpQlskgjD66noibDuRsut03UXhtmKUoa+BjHFpZOD1eLvk/h5IcozNWDWwDjdouKgP0urGF0ZoOgUCUUOPzCThhi7BYLjDRugC56lTh3zXBOOumFOeBStd/02F9rvniwv2046Vh+c03KUsNg1x0CMLqClv9Vgf2UepurBuoKS7W5vrUbo8d3HDsFyzWbUunchVUNbkmgN6TeaH9CGyZQcAzzq7MOGW/8MlJCTRCAQqgFU0x1DCEEsJ4OVHP+UUIL3sOClx97swOjSPBlRzweynZKDn/ADjrafHlB+v54ACVTtlRzj3wbTJ4SV/X3oEPjhZboPxxxm/LMcyD8UACa3xwrHMntQynHKg/OtnkR+cSKpvy7fM2YTU/X68czXZgAh2p91qX3JSUaQlV1y1NgkC/AAEC7bELkWTdYnJYuNrbCnE2QsEVCiEilcd8OmLDlJmsstVbQDtkmlnFKa7mg8ZN8QuUc6HZtyULtkrYWKqApUFTeKcKixiNuAjswl2ppcPwyKmxGrgR0Ci+OjhNRhmE3SUaH8x6VqMYnMrtPKUdayrpNfbG5ZqizJNHY0FdKbXtjCZYErF/PGnQlnOtL6r8jxOxGw9z1ukoeNavRdFwW4lBtKUE4Cp143fo/nWMwW7Mij+dX+oCLIpBqSakGlRs1hSeS7o5ip9t94lsQKphojfiCh1sHfo51AQ4lnAblC/HDfA4KH6x5oK8oDdUrW5IHhHYOLafZiCMM7qK65Sf2UaprFNC3hFtmmRpkiyg0l2d8aePhuTsimd0ZajlGYKqVqmtMLm0CnNhF3n7ImL9FUMtDd8rnGLsY3r9mHcQtpwlRwTXnOxBu9fIo86fgjhYOqW6w98cW0nwJY/fHujnKDCUPADmePwwfvQ8AfPH3QVMsOCl/OdmDd6DgWeZzsQgB7zPAL88YESh4F3mePvgO9PIN8zvYgO9fIJ872YYCE0ybKvmnRcfrT8UOpgWgAEqVuhcFWTgb67IaTEtuVfM6jg4fhh3MoqEixbvTdWmo66QgA71PAOeeMD3qeAc86Y4Sf2cedPwxxk/sw852YAAMqf3dfnVe6OMof3dXnj7oHvL7Mnzh+CCmT+zI84fghgcZU/u/wDmn3QUyf2f/NPwwJk/szfnOxBTJ/Z2/OdiAA0v9DSgFEquUapFCblG67aYAAfZBz9qBlUUaIshNA4KE1SLzcTdd0QQOim/lR+v54AB0oHhyg5q/jgdOOFleZJ+OCiY8rLdXtwcTHl2OZs++AADNeXY5mz8Ud339oRzMn3QYzXl2+Zo+6C98/aOhk/BAAPfP2joZ7EFMz5dfMz/AG4N3x5dfMyf9uCl7yzvM12IAG00kKlpndFVC2qpTZIvRqoK72M3Uqype0KNOYk+yNOAttTaba1fNJItJskFOkIpuRXCM3npeilq1GtOU/8AmO7AduS+hFRrLrxNybVUA7R646G2S3LTLatqEHpSI6PPNEGlzo8nE4WJY/0tflGFyAqsc/qjc84DZydMf9BY6U2fbGHSdLV1RQbfRhGvQKvCpLi+fuPFvXwNwzIR/gWuMqP9VfWDFjZTr4zT0CIHMn/gZfVVHrtGJUu3GlcaADfKJ1CuHGdQB5pl2mLcCvR4KpZJNniVfbAPi7RhjqhSSqSor+kBoRqSPBCR4pxrrNdlAaUlwm9RBWRQnUB4qRqT64TeQQRQgEb0nDjbUdh1HV6y1tQ+hgmf67WUZr/qqHVu9kX6bmEl9RDiQLKBuknUVcYu90Z5nKkqnZlRoKzDpoSKj5xVxjR8omky5RVm5H1drVtsnbtjpxK0j3ERADw4RjnFPxxxdT48t+vvwKZg8MnnaPug3fPlmudB98cpQS0nbKnnHxQNhJ8GWP3hA98eVlzypPxQGlHjy36+/AFgQwng5c/f/KAVKjgWOv2YLdtlTz9qClI8WW6fzgHYbTraUJJLDRFNS7/9MDLTpfQgFsHXeaA0JApcai7GDTMqCk7hjDUYdrkEJQLLaDWxUG4Gm0xNncLnCU+ztdfsQbvP7O31+xBe9RwLHW/KDJlBwDHW7MUIAyX2drr9iAMl9na6/Zg6pQcAx1vygveo4BjrflAAHeX2dnr9mAMn5Bnr9mDd7DgWOt+UIvSwIPzTHW/KAYWTnG0pU3VAVVYsg3C0TQA3V5OWFBMeVlRyf/uGWSchErKwUi+lBUgWbzZvxNwPFWH7cyKD56X6O1Exb3g7bgUzHlmOrX8UCJny7XM3BhN+XZ6n5x3fn2hvma/KKEF768unmaPwwPfPlzzM9iOM39o6GexHd8+XVzM/24YHGY8s7zM/247SeVf832Y7T+Wd5muxBS6eFf6lPZAIZTWVktFQOlXpG1I3aQmyaY+uKDlKaoqxiABTnAjRBk5L7qULU6apURaFwUKEEVuJ4jFdyLmsJ8urU6pCkKCTuQq9VTaJryinFG2Fq5KuuywTinDxLzmuusnLnySB0AD2R0Bma1SUQg3ltTjZ47Di014sI6MJ9p95S2Bs75n/ANNmdRsJHWWkU/W2MXkzfGq56hYyY6XFJKlKbTuQQLlg6ydh1xmWSMmPPFQaSDSlSTQJrWhMb9FzpwozlHSOb8IVeMpOz22NmzbfCZWTHit38lgkeuJCZcpSmOJxqK7CCCIq8s2oBCaqohNlO7Sm7C/cqGAESvfBIopsH/u/2uWObOrmmVjt/KgCLlOWq1G7JAH62waSnmlAhx5SqjAqIF4vGIryxFuSrZBqhY5Fg+tIho9It41cH3Un8QiMzLsjLsp0VNuFOBfXTkKzSNUyj/xDm6WN7vUAjAa7JjJyP8QONz1qjXJ0nTu3u0qneWbO9TtOMeji/h7jmiIJWeEc52h8EG0p4Y87PYgwUfHfH3Un2GD6Q8K7ztD4I4yhMPHhUc7REAXvKs86D74WDx4ZXOz2I7vg8MOdk/DAAhpPKS/QfjgpI8aW/X34c98eWb52z74Av+Vl+dB+OAOedBk8gEH/AIY3be1D+bRVoXJO8uUaJxGMIOu3EaSVN2w/7kOZv6Mbw3N765O+GN8ADUS44OW60GEuODl+tAhI2SvW7UGDY2SvW7UFh886BDLDg5brQHew4OW60KFsbJXp7cBYGyV6e3ALnnQIZccHLdaCKZT4st1vzhawPsvW7cAR/wC16e3APnnQc5vouoAn6RQ3G93oPtiPamDQfOsD7pP4omM3t6refSn6PDeJ4zfEYiZpdpmhT+An2wXFY7vg8M1zNx3fJ/eEczXZg5m/Lo80fdAd9faB5k/BDEE05/eOhnsQHfH2hfMyP9uFDNfaDzMf24Lpq/8AML8z/agGBp/LO8zXYgQ7X61/qU9kCHPLO+a/txylHhX+p2YBAyDvz7W7eNSobsXbxZ9kVFGcqpB+ZSEBYcWcSRTRrVxGtyvRFsado40St47sXKG5vuv6YzvPgfPrP8a/SQYUNaiiXb3X4Gm5nv2mVkggl1xdCkimkOkpQ3+H6I6IzufzqnGVFaio7gkn+Wz+COjPM3rLaOy3DjONszLAZqlFFBV5NdyCKUCajHWNURGQc3lMhZC21lVm5JUDubXjJSNerZEmVQBVGcHkpunHYXl97NvBVLOA0Kf6kn1GCKbVrSrqk+yHLUypOCjDgZSc2g8oEKyLzsjWmVakq6p90KaFY8FfQREk3lJXipPMR7YcNZUHhJp/LXj2qh2QszMhVkt1K0KLTgFtJvSrxhrpGnutlTrhCnKWhSwug3qdVoQ/OWBShbqP5vyhqqaaF4YAJ2EA+wf+I6KldzauYRptIS0C/Gf66T+OOTaH1j39B9ph21OtHfNuJ5HFexYhTTSx4QfeX8RiM6KysY21cK71En8MFD6uGV5mvqRD9YllCltwDlJ1g6wYKhmXSah1Yrjcn/bgzBlGwWvhelg/BHW18IjnZV7ofBDX7wocoR/tiDhlB3syOdKPyh5kLKyJeWqh3bXO2oe0Qd1zcC9GDe+3uOu8evZD6YkyRQTSOqn4hEe7khIBszISq682SNzfcK+2IlN3VkNQ4ige/ilentx2l/ilentxIoklUHzjarvFPxwCpE+O11T8cXmFl55RHF7+KV6e3HB7+KV6e3D5WTHMUqYI2EKG3WFmBbya7XdFkbAAo+kqEGYMvPKGBdO2V6e3BS6fGlentxKqyevyfVV8cd8mrOBR0K+OFnDLzyhlkd/6S9s0cH0Zu3SANpv58CIbJWb/AJ1IvP1ROs8UPWM2VXlb96iCbKQne4Yk3+4QZnIC0E0fqDSiVIBs05FRmpO7bRTirDAv+XT5k/BBe+PL/wCSf9uEcrPusuFCijak6O4jphkrKq/Gb6g+KNM4shIqmftCuZj+3HImvtDnmf7cQ68rLJ+kR1E+/wDVIEZWUMVo6ohKpcbp2Jnvny7vmuxBtP5Z7qdmIP5ZVwnQE+6Ezl1XCnms+6KzMWX6kzNO3A6R00Uk7oUBAUDfFGz2aq85Txx6U19saBkaVYnE0My6DrQVIBrfhubxyRLJzJliq04srJuNs4igFKAjZjGWaSqKVi0llaKT3M3Pmljk9BV746L9IZrySCVNWkhQFyV0TddUdG2Ohu7bYrH/2Q==">
            <a:extLst>
              <a:ext uri="{FF2B5EF4-FFF2-40B4-BE49-F238E27FC236}">
                <a16:creationId xmlns:a16="http://schemas.microsoft.com/office/drawing/2014/main" id="{4E82405B-356E-41C5-AA16-FD1AD26DA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6701" y="2888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7416" name="AutoShape 14" descr="data:image/jpeg;base64,/9j/4AAQSkZJRgABAQAAAQABAAD/2wCEAAkGBxMTEhUSEhMWFhUXGBgXFhgYGB0aGBgXFRoWFxUXGBghHSggGB0lHRcXITEhJSkrLi4uFx8zODMtNygtLisBCgoKDg0OGxAQGy0mHyUvMDIwLy0tLS0tLS8tMC8tLS0tLTUtLS0tLS0tLS0tLS0tLS0tLS0tLS0tLS0tLS0vLf/AABEIAMABBwMBIgACEQEDEQH/xAAbAAAABwEAAAAAAAAAAAAAAAABAgMEBQYHAP/EAFIQAAECAwMFCQsJBgQFBQAAAAECAwAEERIhMQUGE0FRIjJTYXGBkZLiBxRCUmOTobHB0dIVIzNDZILC4fAWVGJyouMko7LTNERzg/EldLPD8v/EABoBAAMBAQEBAAAAAAAAAAAAAAABAgMEBQb/xAA4EQACAQIDBAcIAgAHAQAAAAAAAQIDEQQSITFBUfAFEzJxgZGhFCJCUmGxwdEV4SMkQ1OCktIz/9oADAMBAAIRAxEAPwAstvQYVESOgYRiTd47iB6gKQrJBhaglAbUdfziuLDdX46o5WrvadiqpIr85iOSEBB5pSgtYWAkhSki8YAkDXDdbyRipPWHvieqqPZF+Rp11PfJeYEzKNuUC0JVS8VANOmCIkGk4NpHIkQPfaPHHp9ggon2taxzAxpHCV3sg/JkPE0V8SHCWU7B0QYJGyGPyuz4yqfy+q+O+Vmddrop6KGNV0diX8H2M3jqC+L0Y/FIGsRjuWWgMFE7K/lDQZwm+jaacZPsIjWPROJe5eaIfSNBcfInbRjr4rq84l+ChA46KP4oD5cfOtI+4g+tJjZdCYh74+b/AEZvpSktifp+yyQKVRV1Zbe4QcyUD1JEAnKEwcHHfuqV7Ir+EqLtTivP+if5RPswbLWDAxVKTa7h3wrzhgU5EnVfUTBrtbc90P8Aiaa7VZc+IfyE3spvnwLYEk4AmAIpjdy3RWk5oTyv+Vd50keuFk5j5QOEqvnKB61CD+Owq2116fsHja+6m/UnFOpGK0DlWke2CKmmxi6151HxRGI7nOUT9QByuN/FCo7mOUD4LY5XB7IfsOBW2t9g9qxPyLnxHvfrPDNecT74Az7PDtcy6+qGiu5nP72y2aa9IKX+mFR3K540pohdfVzXzJh+xdH/AO6+fAPacT8q58RZeUGR9c3zEn8MAZ9mldKmnIv4YKjuUT2tcv11/wC3DlHcpmtbrHSv4IHhejV/qPn/AIk9fjOC58RmcrMXfOA8iVXdIEF+W2Naz1DEqnuVP632uhR9ghQdyZ3XMoH3CfaISpdF/PL1/wDIuuxvBen7Ib5clvHVzIPvgPl+X8ZzzY+OJxPcjVW+bSORkm+7yn6pCye5DtnP8n+7FKn0Xxfr+hdZjOK9Ct/LjGNXeon/AHIMMpoNLIJBwrQYbRfFpR3Jk0oZskf9L+5DHOLMRMmxp0vKXZUkFJSAKL3NcTrIio0+jZSUYp3feJ1cYldten6GGTZyroTQVpaBrsKailONMWNM+DiIpOTlgPtEnG2gc4C6f5cWmgAjjxdCNGq4w2HZhqsqlPNLaOzNpPgiOhqhEdHOdBR0NOGlCYsOb2Sl6RC1KVuVAihphxxZGMioF9IfuywbbWqlLKFK6AT7I+fhmlJIcmkjIJRSpqYUG0kuLdVTABRWtVDU3CLSnucZQViWU/zOH2IMI5itAT0u3TdWipVMBYbWQI2sR9tjsZUozUIcF+Tx6FGE45mt5kzPcsmyKOTDI4hbV60phyx3Jlg7qbT5knZ5URqYhhl3KqJVhb7mCRcNalG5KRynovOqOKONxU2oxlt+i/Rs6NGKu19/2UlHcwZSQlc2oKVgEoSgqpUmyCVE68IBXc4yehaW3Jl4uL3qLaLR4wkN1pjfhcYJmxlAoYdynMUXMzClIYBwCE40HgoCriNiE61RZczciFsKm3iVzD96lKxCDgkeLW402BI1R01lVpKTnUemmm+W+30XEiGWTVory3ftkex3NMn60Oq/mcI5d7SJBnMDJ6f+WB5VuH8cWZIx/WyGGW8tMyrZceWBjZTUW1keCgEipvHEK30jgjUrTeXNJvvZu1COtkvBDNGaMinCUZ50A+usLtZBlU72WYH/AGke6EMnZ2Sb7oZaeCnCCbISulwqd3Zsmg2HVCecucrMoEocC1uO3IbbFVqqQmuIoKmg1k4VoaLqazmoNO73MOsja6eg5ydNyriloYLSlNkBYQBuSa0wFDgcNhiSAiqIErkiULuiKCspBRbtrU4QoobtmguAUbrhRVK60JPKmWHJhoKlGGmFKBWbYcKUC9QKkub6lw3OJGqtKeFUryg7R4yaV7bbcfASqPY9v0LW/ONtirrqEDatYT6zFEyRnsubnFWFaKTZPgtKcdfN4SLkqKQd9QAECgxMD3UsphCRKS7aVTc0QgkJTpA2aJAKsQVb0V1WjsiZlgxkbJwtkGwKqpi8+vUOUig2JTfgY3pUYQoqTjeU9Ir7v8LzCTblt0RBZ853OLU3I5P0oedO7OjW24lNKgJCwlQJFVFV1AnjqLPkZS2GkMtykxRIvW4tgWj4S1HTFVSanDXFb7mGTFq0uVpsjSv2igm4Jarul34A2QBsSgajBnlqyup0l8s5NZKkqKTZL6k3qUpRuS2BQ33UI173arTgv8GKWWPaer97wtfgvEmLfa3vYXOWyzLrWG0vsl3WhLqVKrSpAANTS/VqiQjI+55KsuZQdMgnRsNJvW5u3VAkpGjBFGwq+pIJAFLq0jTMoZbYZVYccGkODaQVunkaSCs8tKRy4rCqlUUIXel7W18ioTbV2PRieQe2DiIJeVplRJakXDdcXXWmq01kWlLTjrTXaBENlDPaYlCDPZPU02TQONupdFdmAAONxIJphGdPC1Ju0bX4XV/K43JJXZdoD9eqEZKaS62l1BqhYCkmhFQcLjeOeFowatoyrnUjqQMDAkAU/r0wYQVUGhoAYgM/WbUhMDYkK6ikq9kT0MMvM6SWfR4zTielJEXB5ZJ8CbX0MJyc2VOsptAG3UV2BKirns2ovfyUeEFD/D2oy3Ic3SblyTdasjlVufaRGvhJIB5MY9DpBXq3+hjhZOMLIat5OA+s/p7UdDy8G6Ojiyo6etkTKEQwzkXYlH1eTUOsLI9cSiREPniiso4mtLRQP60k+gGPFwkM1eC+q+5rWdqcu5lK7maLWUEnYhwnloE/ijZYzHuay9JxdBQJZV0qW3f6DFly7nOuVnEpdaX3sW9+lNqriiDWv8ISRZx3Vb7o+lxtOVbEuMdqX9nBQap0lctgjLu6lNKeQgpJ0ekLbVMFlAVp3uNING0n+Y6xFzbn3JwWWW3WmTv3ljRrUnWllO+BOFs0pqvwI/m5pZltawhMvLpCWGk6yKGqhSiUiiQEiu8HGInCSjh6qnPaufNv0vcuonONkVTJUlpJiWlFimjbQVo8RCUhdim0gpUr+J0jwRFszgyi+t4SUmQl0ptuukVDLZNBTatWobL9dRHTuakyZ5c0xMJaC8VWbSwClKVJskWVVs1BJ2bIXl8ygl11Zmn1NvBOmQSLTpSCKLd31k1NybNxphHRVq0ZuM3JaR2Wb957b/jjbXQzhGaurb+O4gs0kATS1IeD6WrSnZp6tAkXLKN1rvSFk0pU0pjLZfbl1pXlCcaKmW0BLDZKgV1VcspqLJWogAHAXq2Jc5GzClWFBVVu0NUpcIsAg1BKQAFEG8VqBQGlYsc/IoeQW3kBaDSqVCoNDUHmN9YyrYmDqqUW7aa7Hbfbv8C4weWzMs7n7zDQdmUoLs2u3o5doE6JupJqTchJpvicAAKkkFDMnLaJidcm5q26/ZGgbbbUuloqBsgCiAkUAKiBu1Emt8arJyrEumw0htpOJCQlArtNKVPGY5E40ASHGwCTXdJFSCQTjfDnjYyc3lfvaXvqlw2bObiVK2XXYZ7nyZ951tDks93mqyVty/zi1AKqQ4UggLFAQN6LqEmpFiyFKOIZDMnLGTaqSVv0U7U0qUtBSqq41qFKDckXRNuZYlhjMMjldR74RVnLJjGaY86k+oxhKvOVNU1FWXC/nbY333LSim3co4zInm8pmbYWypNSUrfUpat0myoqSACVXnAgYUoLhN5zZmidb0b0yTMmi0rsbhCUkBaW2q0Qk2hU2io7mpIFIllZ3SIr/im+Yk+oRGZQznkFKC+/FJ3C2zo0E1DlmpqWiQQUgggiL6/EylGVrOKsmlw2bhf4aW1eYxyFkWXaaYRMTjs22QSykpV3slLakptKSkFNEqUkVcVQXbIcN5syCXtFbfUhxxxzvaqtAXG1I0ilJCaEJKkXKNLxjDJGXMlJAQJl6wNILBDhBQ7oitsqUgrKSpoK31d0oVoaBw5nXkzSpe0rltBcIog36YoU4KEXfRowocb740l1zldZ9b7rd2xedhZ4LegzGbGSghU8ltQQUOPXOOJtISCtRQ2FCop4PIKCJbJ+VZFlIEsltKFPBirYQhKnCgOb4qSFXEaySbqExCpzpyaULaCH1hwLCzYqpWlSEOUVaqKpAF1MNt8GXnBJeDKzifnNL82lbfzljR1FlwXFNxTgdYhShUnpNTfC9xdbBbGieOc7FXd98yooXvRRWlUyBUqAAKk1qSBRQvrUCQm55CFNIUL3SbNSkAWBaOKhU66JqbiaUBMVIZfllFf+DnEWwq0pCVIUq04p0i0hwKAtrcONN0RgaQq/liXWltJkJohsANizYCQmyUi5wVoUIIrgUgi8VjP2V37EuV+xe0018SLLM5VSguVSqy2UBa9zZBcKBS9Vq5LgUTSlK3k3QnK5aQ4WwlKt3ZobrraX1Ct/kVDnEQq8vpUoqMg/UgBVS2KgEEVGlAJBAoaVgq8rhQp8nrxBvcaF4KyMFk4rX1jAsHO3Yd+9fsl42ivjRJvZxBCFLW2U0skVWKFKndCVFXg0ViCNYpW+g/tFc8rQuWWiyMDaVpksqoBZs2gHRubRNU4AEGIhGVim1Yye2kqUFqq6gWlBVtKjRBqQq8bDCTWUVpNpGT5RBspTXSX2UWbCahjAWU0GAsjZGiwctfc9V9Pr3+ZDx1BfGiflMuhxTO5oh5sLQsk0Urdktp3NLQSgq3RSSMAbKqNco50Fpx5vQkqaQ44TUhJS2267cbOJAaFPKHGzfFnKcxW0JaTSoBSQqqipIVUqAIQCASSSNdYOvK06qt0mK4/NuKrdSm/FbopYKV75dO/ncS+kaHzEtOZxWCUaOq+91O4mmkCVqS0TS6obXfxC6+JDJk6H2gulKqWki/wFqReCAU1s1sqAIrQxTjlDKAuC5RKdiWFauIu0gqZvKSiaTbaRxS6K4CuJMEuj5uOiS8f6F/JUL7fQxl1GimAOCeH9K6H1Rt8uaoFP1fGc59ZthtHfAdtOKcTpKpSnfqNVgJpfap0xfcmuVRcdsPG9qN+BthqkZpuOy4/sx0JoVtjo4rnQTLSjRNQQSkEg4gnVdFe7oalpkXHW7NWyhdFCoIrZIxB8KvNDY56SDANStIJrvd8TsBVU9EFz6ykl3I7ryApIc0NAsWVULgxGq4GPMwdCpHEQzJrU0qVYTpvK7mb5Iz7mpJS3UtsLLgCN0F0FKm6ix69USLndoykPq5ZP3F82LkU0taRbLfjOBPSUj2xL5elSylZAFU0AJFdaR7Y9vG00qr8Dmot5CQe7sWVFYLaT/K0k/wCqsNF90zK6q/4lV99zLQ4tTcVpvKL5wV0JT7oUE3Mnwj6PdHLZGhZcn555WedShU1MAGtbICTgTdRMXjJTbpaBmJqdU4SSfn3k0FaAUBAwFfvRSc15d1Kw6XbdUEpFCbNSATeKA0qOcxae/wBzWs1/lHwx7vR2EjKHWSseD0riqsZ9XT0+u/7EqZVvWuZV/NMPn1rghybKnFpR5VrPrXET38un0h9A9kFVOq4Wn3qR6ywsbHiuriW9ZvzZLjJsp+7J5xU9JMGTk+V/dkc6REEZ/a//AJn5wmvKKNcwPO9qH1MVv9RWxD+J+pZxIy/7s15sfDAiUlx/yzfm0/DFRVlBnXMI84PfBTPy/DI6awuqh83qPq8Q978mXSrYwYbH3R8MCmZSMEIHMPdFI+UZbhE9BPsgi8qyvjjqq+GDq6XzLnxD2fEPfL/qy/DKKdqfR8Ud8rAeEjpHxRQflqW8f+hXwwHy7LeMrqK4uKJyUfmQ1ha/CXkX8ZaTrWjrD4oKctIPhp6wihftBL/x9X3mCjOFkal9UfFCyUPmRXslfg/JF++VkH6y/m+EwmvKo1OjoHwxRjnE1qS50J+KCHONvxV9CfihWoreNYOs9qZfE5VFDV3DYOzCCsqjhT0H4YpJzjRTer/p98D+07fBLPR74a6lbWN4Ks12X6FuVlNBxec5gv8AKO+UWda3jzrHtilnOlPAq6w90Jrzq2MdK+zCc6Pzc+RrHBVt0PVF37/lzjp+uv4xBTNyx1P+cWP/ALDFI/ao6mB1+xBP2mVwI6x+GJ6yj8z9TT2PEfL6ov4n2BvUvecWfW5SCnK6TvQ4Bxqv/wBXLFB/aZfBp6TBf2kc8RPp98J1aO5sXsNZ9pepYs7co2pZwJtpIpXdGyUqKQbSQb6XEE4EccWXNaatMVrr9YBjMp3LjjjTiLCKFN9yq0qm8G1xCJrIWcugaSgoJqlJBw1U2G6PG6SlFyTie30bSlTpuL4lpzkyq4izYUUp8IjHiv1QEVuczlSu4tXctfwx0eZc9OxS8kB3TpUKKVfeu8bb4u2d2VZnvANvWLCnEWQE0NUhZxrh+UQuaGT7T6Qo7oBZxuvTS4jHE9ET3dVcoywnC04pVOQD4oxUv87TtztHa1JlQzdTbm5YbHEnqkH2RdM/JEaBatqkj0g+yKfmK2TPy/8AP+FRjSc8ZJbzWjaTaVbBIqBcA5tIGJEepjXeZhFWWhmcgyAjD9VhRLQpE8xmpN2aaMddHxQsc1JnxUj74jjRoytO1SghJO2gOy71GItU4NdeeLPlvJT8ulKjZBUqymhqbRCqaqaonFZNQJiyK7mh3yjWgt7dkdUK0oRSRjKCbuzOjNo2ExwnEbD0CNQzvkkNpQADg14StaFqOvaYdZOkECVCyk1tMqxUbrFpWuG8RVtfQWSF7GUImQcEKPIIUC1HBpw7NyY0TM+SSXRUE0U34arxRwnXxemGE4y332hFgb5FdhCl2vUackCr1W7CcYJXKatDgFSw6AcCUG/0QZDLxFUyzpGshCqbMabY0HOOQZSw0UtprYSDuRfaUo9N3RB8hZPZVLOVaQSW7iUA0q6obMYl4mra9x9XC9jN0h44MOdVXJs2kQLyHkmimFpIxCgQfSIumS5RvTL3CdZ3tPrG+Ljh7nfKo07lEpA0rouAG9DQhe0Vb2v9h9XC17FDVLTAFSzQVULyMU3q16oIwh5WCEaze4hOGOKhGlTrKe9huRvndXkkxB5Of0aHFpAqCilRdfbBuBET7TVe8fVQ4FNK3a0o3q+sRrw8KFHG3wAbLdOJxB9S4uL7LdsrS8mqFs2U7kVtFFfrKVTaVW+zRBvGINMzNpCkWkqS3RCCm6qQps37o13Sj6LoXtFX5g6uHAqTMhMrSVJSigFo7tNwqRWlraIRblX1KKBZtA0IxIoaG4VN0aTm4gFl3c/Ukf5hV7oiZYHvpd3hO6uJZMHXVHf3mGSHAqU1k6YbNFlIvIvSsYUOtI2wdORpoo0g3u5+rcvtiqL9HS+opfri8Z6AqUCAcU4U8JN/qh/k60ZSzS63LcpspFRx6oOuqW7THkjfYZnk3Jsw8oJSqhJAG5ViqtPB4oI9IPpWlBUd1ShpQb4oONNYPRF1zLcCXkk6ignmrfzVhpnOCl5Kk0oE1uvH0jqrumKjKTlbM/MiSSjeyIOezbmm20uKKqFNrwfGCKb+uJ2QXJ+bcw6lSkly4HwU4g0pv+Tpi+5ddSthTSSC6AoWEkFdlLgUCUYgGh4oRzYnEspWX16NILySVmgtKbQEDHG0Ddyws0st8zK0vaxRWcgOKeLRWoEFQvoN5UnwjqBh7lfNVTFLTijU3YYEBSTjrqeiJcopNpVildndA1FHmwkkHXvjhEjnPlBqbFG3UEILVohQusoUlVq/C4X4Rexr3nr9SE3Z6bCtPZHS0lJqarTUWiSTQJKgCBZoA43r164lsj5KDsu2SLxaT0KVT0UhOfyuw4Gmm91ogUqXgCqy0mgB1AIF+uvFWJ3M1QU0sY0dPpSg++FNN0vEqL94ilZD4oCLoWY6OXKb3M87myCp20STuFm/+ZI58Ycd1hVTLp2Bw9JQB6jC3c3l6LX/AAoSOsQfZ6Yj+6qv/FNp2Mj0rc9wjPDxzY9Lgvx/ZUv/AJDfucy5M4yqtwKlU1VCSPbGqPZOcUpatO6hGNAsgAAAqPFrjN+5c3/iknY26f8A40j2xoueb1iQfINDRIqDQ7pxCCOcGnPHoYnWbXAwTsrjOUlmH0LW1NurCN8S6pNnE1NSm6gJrhcYQyPJMTAUpDzi0o33zrgprBoVA0oDfh0RUcgqKJadIJHzbYNCbyp1IHotDnO2H/cvqqYfFTZsIqK0FdJdXbgrrHbHKoo0uKZ8ZOSgSwbC7a3qJCytVSAKXKN15HHCWcE480UuNoQbbmjQo1NStBAXZ1XA3VIqIsHdEk1rLC0iuiDyzynRActBbP3SdUVmUnHZhKQ5ZohRcuBrbBsgg1oB84T0jVftJNQVjLMnKzKqvPGYX9MoOUrQlIBwAAuAFBTZrMD+2kzUCoDYFnRgbmlmxWuNqmusV0JvpDxmRr4VPumMczLsiaVnk6n/AIf5okglRos1GwUsgXnUTfBG86ja0i0BTgs3i5JsgAEjHVW7jwhojJ58f+mDpyYeE9AgzPaGVCrmd0wu51YWmooLIFmlQAmgw3RxrBHc65jchtxTaU+CnA3k7q7dXnA3R3yYeE9Ag3yWeE9AhXdrBZXuEVnO8EkIJSoihUDfSoVdcKXgbYTZzifNzjhcFSarJUqqqVJVvjgMYLNyISk1cOHiw5YySQ2hVaEnGlcQTSnNDu9oWQjMZdfWq0ZgjEWRWwARQizhhrxhN3K7hTYDlkGlqzWqqVpW/C83CJZOTDwg6v5wf5LPCjqwhkVL5ZWkCqgoppZUoKJFDUa6HnhBqcWDXSqPEQaUrUClbhUaonhks8L6B7oN8m0xd9AgAgpzKC3AAXCEi8JSlVK7byST6o5WVHgLnFlV4tUNrdXHdE3XHHG+J0ZM8qege6EprJd1dIo4GlBQ0MAiAlnXUGovvqQq8E7eXjxgXXXlKCiaKTSyQaWaYWaG6LZlDIYoNxa3eANPBN8IJyAngfSPfBqMrbsw8UlBIANxAoK020x5IJLvut70gctD0VrTmi1fIKeC9I98CMgjgx6PfBqBURbKrdrdVratG1XbWtawd5x1yltwrphaWVUrjSpui2oyH/Anpg3yL5NPT+UGoFSabcSCASAcQlRAPLffA5Pao+2CKVNOsCn2xa15J/gT1j7ojZ2QKFtrokWVpVconAg4WYAY0aZshaT4LhTzioP+mLx3N1Cj6Nim1dYLB/0CK7nC0EPTCRqeSeluteckxL9zN4F15NcUJPVUR+OPQa/yzOWLfWmgBMDBgI6OE6in9z+UsqfFxpohVJqDuVE0PP7Iq/dSXWeI8VtA6QVfii59zlG5ePlSOqB74o3dGNcov/8AbHQ02Ino2ObpCb4R/SLq6UkTXcoRVxZ2Nn+pfZi4d0c/+nrG1bfocSr8MVjuQo+mOqwgdK3PdE/3TnaSSB4zif8ASs+ukdNZ++zHcud5SslrJkZs7VSyf6nFewRNdydHzsweJodOnP4YhZchOT3aeFMtJ5bLbiosncuASH1kUqpsdVL3xRii0H7o2UHFr0DRUEtpUtyyaFRSi0gAi+lVXjanXqhs35XRsq0izbUEmqqm+lRtNyonc4mrcw8hugW43RBN4ruSacVL+eKRllh5qy04srWsm9s0olNK6rryBrhN6iS0EBJAOKAVQVNBZrQahWsSzDH8Y6n5wTJ7JAF7vUr+GJdqvjO+b7EIY2S1/GOoffBw2OEHUPvh7bPjO+a7EHSs+O75o/BDsAxDY4QdQ++OsDhB1D8USGkPju+ZPwQCnT47vmT8EFhEBlY0bVRajcd63xayVQ+Q0NE2agboaqjeGCZZCig0W9h4hA467iJWcfQlpKlLS2kKTujhek02QlcGNUtjhEdX84MEjhUdT84N8tsClZtu/C4X6tu0HogU5eYNwm2yTcBZx2a4rQnUCyOFT1fzgbI4VPU/OCftBL/vaOrBv2gYpXvtNMK2bgTWg9B6IYHBI4UdQ++GuUUmwqilm471IGrjUIXOcUt+9joHuhCeyzLFJSZmpIwpStRUatdRCGiUnJaqd6TugaA0O9IxqIaplDwS/OduJGZRabF1qoQaVpWpGuG4lDwA53IGhpjfvQ8Eedw++B70PAp53D7oW708g3zudmAMsOBZ6/YhWARTKeSb65+GBMp5Jnr9iFNCODlx97sx1lOyVHOIAGrsqPEY63ZiGywwmwbmbr7j+UWBak+NKjo98ReUXE2T85L/AK+9AMa5wy5U0ZqlA4W6A76iUhFrYb0q/VaE7m7lJsja0sf1IV7InhLh/JopQqAUm7CiQFtU5VhXSYq+Y66TzPHbHS2v20jvo60JrnYYPSSZrrZjoBBpHRwG5AdzlHzCztdWfQgeyM6zzQpc7NrA3KHSknZQ2By3pjTO52j/AAiCdZUf6iPZGTZeeJm5ggmin3KjbVwkV2wdEX9qqy+n5/ouv2Io0PuWpGjeIFKFIp1j7Yuc/LoXo0uM6VIBOANk0ArQkX0JHITFT7maT3u+drg9CPzi8ldk1IJu1AnppGlZ3mzOOxEczkaVUnRmUSEWiuhQmzapQKICsaXVhZmRYaqlqXsit5RZSCRdXfCusQ+VOClaHoOw7RCcvNil+sqN9aiqlH1UiLIeplHdKympqdbsAgBtBoq83qcqagnYnXqiPyiNM+04pJUS2FYgUBw1/q+Dd1qatT5sqwbbFx5VfiiX73qprcWqMN+EU7dnJ6IucFGKa3iTAlZemCXeZQ98O0t8T3Sn3wduWPBq5nT74UEueDd88fijMYSxxP8A9Pvg9D9o/pge9zwb3nT8cGDB4N/zp+OAQAB2zHQI4g7Zjqj3QbRHxJjznbgQ2fEmPOduGBG5WZtIV9MbjiB7oVzlB0G5qN2nC0NSvESpXog882bCtzMYHFdfxwpnBJF1oISKkrScCcAdikn0wgKb85q0h23zGN+HzXJAOTC7VlZVx2VP+gaOlYljmq4aApSQLhuF4Xnh+MwLua6rQUltIIpQlskgjD66noibDuRsut03UXhtmKUoa+BjHFpZOD1eLvk/h5IcozNWDWwDjdouKgP0urGF0ZoOgUCUUOPzCThhi7BYLjDRugC56lTh3zXBOOumFOeBStd/02F9rvniwv2046Vh+c03KUsNg1x0CMLqClv9Vgf2UepurBuoKS7W5vrUbo8d3HDsFyzWbUunchVUNbkmgN6TeaH9CGyZQcAzzq7MOGW/8MlJCTRCAQqgFU0x1DCEEsJ4OVHP+UUIL3sOClx97swOjSPBlRzweynZKDn/ADjrafHlB+v54ACVTtlRzj3wbTJ4SV/X3oEPjhZboPxxxm/LMcyD8UACa3xwrHMntQynHKg/OtnkR+cSKpvy7fM2YTU/X68czXZgAh2p91qX3JSUaQlV1y1NgkC/AAEC7bELkWTdYnJYuNrbCnE2QsEVCiEilcd8OmLDlJmsstVbQDtkmlnFKa7mg8ZN8QuUc6HZtyULtkrYWKqApUFTeKcKixiNuAjswl2ppcPwyKmxGrgR0Ci+OjhNRhmE3SUaH8x6VqMYnMrtPKUdayrpNfbG5ZqizJNHY0FdKbXtjCZYErF/PGnQlnOtL6r8jxOxGw9z1ukoeNavRdFwW4lBtKUE4Cp143fo/nWMwW7Mij+dX+oCLIpBqSakGlRs1hSeS7o5ip9t94lsQKphojfiCh1sHfo51AQ4lnAblC/HDfA4KH6x5oK8oDdUrW5IHhHYOLafZiCMM7qK65Sf2UaprFNC3hFtmmRpkiyg0l2d8aePhuTsimd0ZajlGYKqVqmtMLm0CnNhF3n7ImL9FUMtDd8rnGLsY3r9mHcQtpwlRwTXnOxBu9fIo86fgjhYOqW6w98cW0nwJY/fHujnKDCUPADmePwwfvQ8AfPH3QVMsOCl/OdmDd6DgWeZzsQgB7zPAL88YESh4F3mePvgO9PIN8zvYgO9fIJ872YYCE0ybKvmnRcfrT8UOpgWgAEqVuhcFWTgb67IaTEtuVfM6jg4fhh3MoqEixbvTdWmo66QgA71PAOeeMD3qeAc86Y4Sf2cedPwxxk/sw852YAAMqf3dfnVe6OMof3dXnj7oHvL7Mnzh+CCmT+zI84fghgcZU/u/wDmn3QUyf2f/NPwwJk/szfnOxBTJ/Z2/OdiAA0v9DSgFEquUapFCblG67aYAAfZBz9qBlUUaIshNA4KE1SLzcTdd0QQOim/lR+v54AB0oHhyg5q/jgdOOFleZJ+OCiY8rLdXtwcTHl2OZs++AADNeXY5mz8Ud339oRzMn3QYzXl2+Zo+6C98/aOhk/BAAPfP2joZ7EFMz5dfMz/AG4N3x5dfMyf9uCl7yzvM12IAG00kKlpndFVC2qpTZIvRqoK72M3Uqype0KNOYk+yNOAttTaba1fNJItJskFOkIpuRXCM3npeilq1GtOU/8AmO7AduS+hFRrLrxNybVUA7R646G2S3LTLatqEHpSI6PPNEGlzo8nE4WJY/0tflGFyAqsc/qjc84DZydMf9BY6U2fbGHSdLV1RQbfRhGvQKvCpLi+fuPFvXwNwzIR/gWuMqP9VfWDFjZTr4zT0CIHMn/gZfVVHrtGJUu3GlcaADfKJ1CuHGdQB5pl2mLcCvR4KpZJNniVfbAPi7RhjqhSSqSor+kBoRqSPBCR4pxrrNdlAaUlwm9RBWRQnUB4qRqT64TeQQRQgEb0nDjbUdh1HV6y1tQ+hgmf67WUZr/qqHVu9kX6bmEl9RDiQLKBuknUVcYu90Z5nKkqnZlRoKzDpoSKj5xVxjR8omky5RVm5H1drVtsnbtjpxK0j3ERADw4RjnFPxxxdT48t+vvwKZg8MnnaPug3fPlmudB98cpQS0nbKnnHxQNhJ8GWP3hA98eVlzypPxQGlHjy36+/AFgQwng5c/f/KAVKjgWOv2YLdtlTz9qClI8WW6fzgHYbTraUJJLDRFNS7/9MDLTpfQgFsHXeaA0JApcai7GDTMqCk7hjDUYdrkEJQLLaDWxUG4Gm0xNncLnCU+ztdfsQbvP7O31+xBe9RwLHW/KDJlBwDHW7MUIAyX2drr9iAMl9na6/Zg6pQcAx1vygveo4BjrflAAHeX2dnr9mAMn5Bnr9mDd7DgWOt+UIvSwIPzTHW/KAYWTnG0pU3VAVVYsg3C0TQA3V5OWFBMeVlRyf/uGWSchErKwUi+lBUgWbzZvxNwPFWH7cyKD56X6O1Exb3g7bgUzHlmOrX8UCJny7XM3BhN+XZ6n5x3fn2hvma/KKEF768unmaPwwPfPlzzM9iOM39o6GexHd8+XVzM/24YHGY8s7zM/247SeVf832Y7T+Wd5muxBS6eFf6lPZAIZTWVktFQOlXpG1I3aQmyaY+uKDlKaoqxiABTnAjRBk5L7qULU6apURaFwUKEEVuJ4jFdyLmsJ8urU6pCkKCTuQq9VTaJryinFG2Fq5KuuywTinDxLzmuusnLnySB0AD2R0Bma1SUQg3ltTjZ47Di014sI6MJ9p95S2Bs75n/ANNmdRsJHWWkU/W2MXkzfGq56hYyY6XFJKlKbTuQQLlg6ydh1xmWSMmPPFQaSDSlSTQJrWhMb9FzpwozlHSOb8IVeMpOz22NmzbfCZWTHit38lgkeuJCZcpSmOJxqK7CCCIq8s2oBCaqohNlO7Sm7C/cqGAESvfBIopsH/u/2uWObOrmmVjt/KgCLlOWq1G7JAH62waSnmlAhx5SqjAqIF4vGIryxFuSrZBqhY5Fg+tIho9It41cH3Un8QiMzLsjLsp0VNuFOBfXTkKzSNUyj/xDm6WN7vUAjAa7JjJyP8QONz1qjXJ0nTu3u0qneWbO9TtOMeji/h7jmiIJWeEc52h8EG0p4Y87PYgwUfHfH3Un2GD6Q8K7ztD4I4yhMPHhUc7REAXvKs86D74WDx4ZXOz2I7vg8MOdk/DAAhpPKS/QfjgpI8aW/X34c98eWb52z74Av+Vl+dB+OAOedBk8gEH/AIY3be1D+bRVoXJO8uUaJxGMIOu3EaSVN2w/7kOZv6Mbw3N765O+GN8ADUS44OW60GEuODl+tAhI2SvW7UGDY2SvW7UFh886BDLDg5brQHew4OW60KFsbJXp7cBYGyV6e3ALnnQIZccHLdaCKZT4st1vzhawPsvW7cAR/wC16e3APnnQc5vouoAn6RQ3G93oPtiPamDQfOsD7pP4omM3t6refSn6PDeJ4zfEYiZpdpmhT+An2wXFY7vg8M1zNx3fJ/eEczXZg5m/Lo80fdAd9faB5k/BDEE05/eOhnsQHfH2hfMyP9uFDNfaDzMf24Lpq/8AML8z/agGBp/LO8zXYgQ7X61/qU9kCHPLO+a/txylHhX+p2YBAyDvz7W7eNSobsXbxZ9kVFGcqpB+ZSEBYcWcSRTRrVxGtyvRFsado40St47sXKG5vuv6YzvPgfPrP8a/SQYUNaiiXb3X4Gm5nv2mVkggl1xdCkimkOkpQ3+H6I6IzufzqnGVFaio7gkn+Wz+COjPM3rLaOy3DjONszLAZqlFFBV5NdyCKUCajHWNURGQc3lMhZC21lVm5JUDubXjJSNerZEmVQBVGcHkpunHYXl97NvBVLOA0Kf6kn1GCKbVrSrqk+yHLUypOCjDgZSc2g8oEKyLzsjWmVakq6p90KaFY8FfQREk3lJXipPMR7YcNZUHhJp/LXj2qh2QszMhVkt1K0KLTgFtJvSrxhrpGnutlTrhCnKWhSwug3qdVoQ/OWBShbqP5vyhqqaaF4YAJ2EA+wf+I6KldzauYRptIS0C/Gf66T+OOTaH1j39B9ph21OtHfNuJ5HFexYhTTSx4QfeX8RiM6KysY21cK71En8MFD6uGV5mvqRD9YllCltwDlJ1g6wYKhmXSah1Yrjcn/bgzBlGwWvhelg/BHW18IjnZV7ofBDX7wocoR/tiDhlB3syOdKPyh5kLKyJeWqh3bXO2oe0Qd1zcC9GDe+3uOu8evZD6YkyRQTSOqn4hEe7khIBszISq682SNzfcK+2IlN3VkNQ4ige/ilentx2l/ilentxIoklUHzjarvFPxwCpE+O11T8cXmFl55RHF7+KV6e3HB7+KV6e3D5WTHMUqYI2EKG3WFmBbya7XdFkbAAo+kqEGYMvPKGBdO2V6e3BS6fGlentxKqyevyfVV8cd8mrOBR0K+OFnDLzyhlkd/6S9s0cH0Zu3SANpv58CIbJWb/AJ1IvP1ROs8UPWM2VXlb96iCbKQne4Yk3+4QZnIC0E0fqDSiVIBs05FRmpO7bRTirDAv+XT5k/BBe+PL/wCSf9uEcrPusuFCijak6O4jphkrKq/Gb6g+KNM4shIqmftCuZj+3HImvtDnmf7cQ68rLJ+kR1E+/wDVIEZWUMVo6ohKpcbp2Jnvny7vmuxBtP5Z7qdmIP5ZVwnQE+6Ezl1XCnms+6KzMWX6kzNO3A6R00Uk7oUBAUDfFGz2aq85Txx6U19saBkaVYnE0My6DrQVIBrfhubxyRLJzJliq04srJuNs4igFKAjZjGWaSqKVi0llaKT3M3Pmljk9BV746L9IZrySCVNWkhQFyV0TddUdG2Ohu7bYrH/2Q==">
            <a:extLst>
              <a:ext uri="{FF2B5EF4-FFF2-40B4-BE49-F238E27FC236}">
                <a16:creationId xmlns:a16="http://schemas.microsoft.com/office/drawing/2014/main" id="{DD41EE90-BA9E-41FD-A150-790FA0E5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6701" y="2888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pic>
        <p:nvPicPr>
          <p:cNvPr id="17417" name="Picture 16" descr="http://cdn-02.belfasttelegraph.co.uk/incoming/article31339985.ece/277fd/AUTOCROP/w620/0150629_123943.jpg">
            <a:extLst>
              <a:ext uri="{FF2B5EF4-FFF2-40B4-BE49-F238E27FC236}">
                <a16:creationId xmlns:a16="http://schemas.microsoft.com/office/drawing/2014/main" id="{9881E147-4EE5-47A8-841B-3A8FAA30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36" y="4733823"/>
            <a:ext cx="1974764" cy="111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8" descr="http://www.photographyblogger.net/wp-content/uploads/2013/04/7-dinosaur-skeleton.jpg">
            <a:extLst>
              <a:ext uri="{FF2B5EF4-FFF2-40B4-BE49-F238E27FC236}">
                <a16:creationId xmlns:a16="http://schemas.microsoft.com/office/drawing/2014/main" id="{F2A3CA29-00BE-40CA-BEF8-F5B1E8D2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55376"/>
            <a:ext cx="423703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0">
            <a:extLst>
              <a:ext uri="{FF2B5EF4-FFF2-40B4-BE49-F238E27FC236}">
                <a16:creationId xmlns:a16="http://schemas.microsoft.com/office/drawing/2014/main" id="{886BCC47-671D-4881-B5F2-56A679F9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806" y="4425165"/>
            <a:ext cx="365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All of these have become </a:t>
            </a:r>
            <a:r>
              <a:rPr lang="en-US" altLang="en-US" sz="2200" b="1" dirty="0">
                <a:solidFill>
                  <a:srgbClr val="0070C0"/>
                </a:solidFill>
              </a:rPr>
              <a:t>digital dinosaurs </a:t>
            </a:r>
            <a:r>
              <a:rPr lang="en-US" altLang="en-US" sz="2200" dirty="0"/>
              <a:t>due to their failure to adopt to disruptive technologies.</a:t>
            </a:r>
            <a:endParaRPr lang="en-IN" altLang="en-US" sz="2200" dirty="0"/>
          </a:p>
        </p:txBody>
      </p:sp>
      <p:sp>
        <p:nvSpPr>
          <p:cNvPr id="17421" name="TextBox 3">
            <a:extLst>
              <a:ext uri="{FF2B5EF4-FFF2-40B4-BE49-F238E27FC236}">
                <a16:creationId xmlns:a16="http://schemas.microsoft.com/office/drawing/2014/main" id="{AB36A00B-FF8E-4309-AD85-BCA4EC99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" y="69782"/>
            <a:ext cx="4884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Digital Dinosaurs</a:t>
            </a:r>
            <a:endParaRPr lang="en-IN" altLang="en-US" sz="32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2C3F0D-0CFA-7E40-98D1-A69650CD6EB9}"/>
              </a:ext>
            </a:extLst>
          </p:cNvPr>
          <p:cNvCxnSpPr>
            <a:cxnSpLocks/>
          </p:cNvCxnSpPr>
          <p:nvPr/>
        </p:nvCxnSpPr>
        <p:spPr>
          <a:xfrm flipV="1">
            <a:off x="115564" y="584738"/>
            <a:ext cx="3334949" cy="17838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285E902-F1D2-3B28-FA74-347891567FD9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531752-F886-D3E9-3D95-EE312037B2E2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9D9BB1-81BB-65A1-D274-C398894FC211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793285-F1BC-3D6C-29BA-92E64AF56D8A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BA81EE-BF93-3CF0-2FD6-0E0FCDF7FFEE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89120C-EB74-1CBE-EF55-F225D8041A37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BAE6F4-901F-2239-0E93-4DA64F2672AA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4227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AB1C67-8BB4-4A3B-9CFE-02F66157C4C4}"/>
              </a:ext>
            </a:extLst>
          </p:cNvPr>
          <p:cNvSpPr txBox="1"/>
          <p:nvPr/>
        </p:nvSpPr>
        <p:spPr>
          <a:xfrm>
            <a:off x="314899" y="6607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 Forms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69DE53-48C0-4D2B-9BFA-C6E0CED9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49" y="938691"/>
            <a:ext cx="1210187" cy="16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6480B-A12C-4F18-A281-B936EFEC9BF8}"/>
              </a:ext>
            </a:extLst>
          </p:cNvPr>
          <p:cNvCxnSpPr>
            <a:cxnSpLocks/>
          </p:cNvCxnSpPr>
          <p:nvPr/>
        </p:nvCxnSpPr>
        <p:spPr>
          <a:xfrm>
            <a:off x="492452" y="1161464"/>
            <a:ext cx="19042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B953C0-60C4-4442-BC99-9A5AEA644235}"/>
              </a:ext>
            </a:extLst>
          </p:cNvPr>
          <p:cNvSpPr txBox="1"/>
          <p:nvPr/>
        </p:nvSpPr>
        <p:spPr>
          <a:xfrm>
            <a:off x="439444" y="1289333"/>
            <a:ext cx="6535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Google Forms is a cloud-based questionnaire and survey software. </a:t>
            </a:r>
            <a:r>
              <a:rPr lang="en-US" b="0" i="0" dirty="0">
                <a:solidFill>
                  <a:srgbClr val="11030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 has many common characteristics such as real-time collaboration and personalization.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319A3-6B7E-4233-864B-328515174A0E}"/>
              </a:ext>
            </a:extLst>
          </p:cNvPr>
          <p:cNvSpPr txBox="1"/>
          <p:nvPr/>
        </p:nvSpPr>
        <p:spPr>
          <a:xfrm>
            <a:off x="439444" y="2922300"/>
            <a:ext cx="710213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Unlimited Free Forms With Google Templates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Email Notifications for Google Forms Results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Google Forms Is Mobile-Friendly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Automate processes with various addons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Integrate google forms with google sheets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2D012-7D7B-4FC8-B1DB-5A300A6D73F4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42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BE759-ABBF-4ABD-9211-26D5F17CB7A9}"/>
              </a:ext>
            </a:extLst>
          </p:cNvPr>
          <p:cNvSpPr txBox="1"/>
          <p:nvPr/>
        </p:nvSpPr>
        <p:spPr>
          <a:xfrm>
            <a:off x="231013" y="82848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2" descr="Microsoft Outlook - Wikipedia">
            <a:extLst>
              <a:ext uri="{FF2B5EF4-FFF2-40B4-BE49-F238E27FC236}">
                <a16:creationId xmlns:a16="http://schemas.microsoft.com/office/drawing/2014/main" id="{E1F99F35-1F8A-4521-8760-742DE96C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62" y="775421"/>
            <a:ext cx="1423176" cy="13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60CD5F-01F8-4843-B03F-CF40CAAA04D0}"/>
              </a:ext>
            </a:extLst>
          </p:cNvPr>
          <p:cNvCxnSpPr>
            <a:cxnSpLocks/>
          </p:cNvCxnSpPr>
          <p:nvPr/>
        </p:nvCxnSpPr>
        <p:spPr>
          <a:xfrm>
            <a:off x="346422" y="1290146"/>
            <a:ext cx="104312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EAF215-35BF-431E-8C9D-D2D8F80D976B}"/>
              </a:ext>
            </a:extLst>
          </p:cNvPr>
          <p:cNvSpPr txBox="1"/>
          <p:nvPr/>
        </p:nvSpPr>
        <p:spPr>
          <a:xfrm>
            <a:off x="190870" y="1454538"/>
            <a:ext cx="6183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Outlook.com is a web-based suite of webmail, contacts, tasks, and calendaring services from Microsoft.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5A2BC-C7B7-4120-9D31-43A423B3D068}"/>
              </a:ext>
            </a:extLst>
          </p:cNvPr>
          <p:cNvSpPr txBox="1"/>
          <p:nvPr/>
        </p:nvSpPr>
        <p:spPr>
          <a:xfrm>
            <a:off x="190870" y="2621512"/>
            <a:ext cx="75327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can easily switch between Mail, Calendar, People, and more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Type a keyword or phrase into the search box on the ribbon to quickly find the Outlook features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Rules to Organize your data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Configure Gmail in outlook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 up relevant information</a:t>
            </a:r>
          </a:p>
          <a:p>
            <a:pPr lvl="0"/>
            <a:endParaRPr lang="en-US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ED548-AA17-481D-A42A-75B1C7B83D2F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74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2685B-81A9-4455-9837-B0D7967365C8}"/>
              </a:ext>
            </a:extLst>
          </p:cNvPr>
          <p:cNvSpPr txBox="1"/>
          <p:nvPr/>
        </p:nvSpPr>
        <p:spPr>
          <a:xfrm>
            <a:off x="328280" y="8156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Image result for one drive logo png">
            <a:extLst>
              <a:ext uri="{FF2B5EF4-FFF2-40B4-BE49-F238E27FC236}">
                <a16:creationId xmlns:a16="http://schemas.microsoft.com/office/drawing/2014/main" id="{D917D7CE-262E-4512-B636-EBA90EC9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81" y="1117466"/>
            <a:ext cx="1525273" cy="9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C16A89-CBBF-4D6B-BAF5-2A818F21E814}"/>
              </a:ext>
            </a:extLst>
          </p:cNvPr>
          <p:cNvCxnSpPr>
            <a:cxnSpLocks/>
          </p:cNvCxnSpPr>
          <p:nvPr/>
        </p:nvCxnSpPr>
        <p:spPr>
          <a:xfrm>
            <a:off x="425934" y="1277279"/>
            <a:ext cx="136272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67F1EF-A3CC-4044-A87C-23A72C631AAA}"/>
              </a:ext>
            </a:extLst>
          </p:cNvPr>
          <p:cNvSpPr txBox="1"/>
          <p:nvPr/>
        </p:nvSpPr>
        <p:spPr>
          <a:xfrm>
            <a:off x="288524" y="3041695"/>
            <a:ext cx="77945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Easily add shared files from Teams or SharePoint to OneDrive</a:t>
            </a:r>
            <a:endParaRPr lang="en-IN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 collaboration in Teams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visibility and controls for security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Create, view, edit, and share files on the go with the OneDrive</a:t>
            </a:r>
            <a:endParaRPr lang="en-I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Anywhere access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77663-A028-42B9-8EAB-EF79D7BC8BFE}"/>
              </a:ext>
            </a:extLst>
          </p:cNvPr>
          <p:cNvSpPr txBox="1"/>
          <p:nvPr/>
        </p:nvSpPr>
        <p:spPr>
          <a:xfrm>
            <a:off x="386178" y="1399648"/>
            <a:ext cx="6319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OneDrive is the Microsoft cloud service that connects you to all your files. It lets you store and protect your files, share them with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D1D4E-BB46-4B79-93AF-B2B363E82BCB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622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C119E-1B10-4107-A28A-ED517EA1081F}"/>
              </a:ext>
            </a:extLst>
          </p:cNvPr>
          <p:cNvSpPr txBox="1"/>
          <p:nvPr/>
        </p:nvSpPr>
        <p:spPr>
          <a:xfrm>
            <a:off x="324035" y="59882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CDA07-9449-4AA1-9FF7-4E15B80CAF59}"/>
              </a:ext>
            </a:extLst>
          </p:cNvPr>
          <p:cNvSpPr txBox="1"/>
          <p:nvPr/>
        </p:nvSpPr>
        <p:spPr>
          <a:xfrm>
            <a:off x="412810" y="1432618"/>
            <a:ext cx="6351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Google Drive is a file storage and synchronization service developed by Google.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3805B-45C1-4B2A-B04E-4FF3B57507C8}"/>
              </a:ext>
            </a:extLst>
          </p:cNvPr>
          <p:cNvSpPr txBox="1"/>
          <p:nvPr/>
        </p:nvSpPr>
        <p:spPr>
          <a:xfrm>
            <a:off x="506027" y="2649560"/>
            <a:ext cx="5779363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and collaborate with others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GB free Storage Facility</a:t>
            </a:r>
            <a:endParaRPr lang="en-IN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Scan all your paper documents with Drive for Android</a:t>
            </a:r>
            <a:endParaRPr lang="en-I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Hover over an attachment in Gmail and look for the Drive logo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76BB19C1-A13D-42A8-AC4B-5BFB0C65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58" y="789632"/>
            <a:ext cx="1438632" cy="12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2D2DF-25AD-4C4B-9BB0-ACB5BAE411D4}"/>
              </a:ext>
            </a:extLst>
          </p:cNvPr>
          <p:cNvCxnSpPr>
            <a:cxnSpLocks/>
          </p:cNvCxnSpPr>
          <p:nvPr/>
        </p:nvCxnSpPr>
        <p:spPr>
          <a:xfrm>
            <a:off x="506027" y="1086988"/>
            <a:ext cx="175777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023DE4-ADFB-47BC-8746-71B6AFC6BB35}"/>
              </a:ext>
            </a:extLst>
          </p:cNvPr>
          <p:cNvSpPr txBox="1"/>
          <p:nvPr/>
        </p:nvSpPr>
        <p:spPr>
          <a:xfrm>
            <a:off x="53267" y="420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Paperless Office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45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579" y="971912"/>
            <a:ext cx="58298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Advanced, Fast, Online Spreadsheets.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Endless Automation Possible.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579" y="3523353"/>
            <a:ext cx="546523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Collect Data from Laptop/Mobile/Tablets.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Analyze Responses.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579" y="4756704"/>
            <a:ext cx="649095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Create Website in a few clicks.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Update website in real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722" y="2247632"/>
            <a:ext cx="57461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Docs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Get to your Documents anytime, anywhere.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Sharing Controls.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907" y="95135"/>
            <a:ext cx="849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 Suite Applications we should start using</a:t>
            </a:r>
          </a:p>
        </p:txBody>
      </p:sp>
      <p:pic>
        <p:nvPicPr>
          <p:cNvPr id="11" name="Picture 8" descr="Google Docs Logo | evolution history and meaning,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2247632"/>
            <a:ext cx="1003044" cy="1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google sheet icon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3" r="28798"/>
          <a:stretch/>
        </p:blipFill>
        <p:spPr bwMode="auto">
          <a:xfrm>
            <a:off x="7478728" y="842827"/>
            <a:ext cx="856292" cy="10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google form ico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3440568"/>
            <a:ext cx="1083059" cy="10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ile:Google Slides logo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28" y="4854784"/>
            <a:ext cx="737107" cy="10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A05E20-A229-49F4-8C2F-B87B5D246FC6}"/>
              </a:ext>
            </a:extLst>
          </p:cNvPr>
          <p:cNvCxnSpPr/>
          <p:nvPr/>
        </p:nvCxnSpPr>
        <p:spPr>
          <a:xfrm>
            <a:off x="6764011" y="971914"/>
            <a:ext cx="0" cy="4785064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5E1C57-C2A7-5A06-00C7-AF6B12B2A4F1}"/>
              </a:ext>
            </a:extLst>
          </p:cNvPr>
          <p:cNvCxnSpPr>
            <a:cxnSpLocks/>
          </p:cNvCxnSpPr>
          <p:nvPr/>
        </p:nvCxnSpPr>
        <p:spPr>
          <a:xfrm flipV="1">
            <a:off x="249982" y="679910"/>
            <a:ext cx="8238429" cy="12291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F7035-865E-CB68-89A9-D92674E0EC8E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E79157-7EE9-5DEC-2610-C98C5C18E948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C549CB-7EC9-7521-B2AC-AFEE5E80F089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05D5A5-9E4F-1C2B-EB1D-5BFE53D236BF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442B2A-5C38-3708-043F-BAEB2C23575E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B92C30-0185-CCE8-879B-C5274ED38308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7DD035-3B8A-1793-EEC4-EE52B164A472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22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33" y="100470"/>
            <a:ext cx="6427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 Suite Applications to Connect</a:t>
            </a:r>
          </a:p>
        </p:txBody>
      </p:sp>
      <p:pic>
        <p:nvPicPr>
          <p:cNvPr id="5" name="Picture 20" descr="File:Google Calendar icon (2020)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70" y="2197908"/>
            <a:ext cx="861188" cy="8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gmail ic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70" y="1110966"/>
            <a:ext cx="861188" cy="6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Google Hangouts logo vector (.EPS, 192.47 Kb)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95" y="3461451"/>
            <a:ext cx="973263" cy="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604" y="924018"/>
            <a:ext cx="58298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Schedule emails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Smart Reply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603" y="2128365"/>
            <a:ext cx="58298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Smart Scheduling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Create events directly from Gmail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603" y="3359348"/>
            <a:ext cx="58298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Hangouts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HD Video Meetings.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Built-in screen sharing.</a:t>
            </a:r>
          </a:p>
        </p:txBody>
      </p:sp>
      <p:pic>
        <p:nvPicPr>
          <p:cNvPr id="1026" name="Picture 2" descr="Google Contacts - Wikipedia">
            <a:extLst>
              <a:ext uri="{FF2B5EF4-FFF2-40B4-BE49-F238E27FC236}">
                <a16:creationId xmlns:a16="http://schemas.microsoft.com/office/drawing/2014/main" id="{A1A6FDDB-970E-462D-BB28-3E225B4F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68" y="4837069"/>
            <a:ext cx="811050" cy="81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3D54A4-AA24-44F3-B90B-7A03A62018A0}"/>
              </a:ext>
            </a:extLst>
          </p:cNvPr>
          <p:cNvCxnSpPr>
            <a:cxnSpLocks/>
          </p:cNvCxnSpPr>
          <p:nvPr/>
        </p:nvCxnSpPr>
        <p:spPr>
          <a:xfrm>
            <a:off x="6616969" y="1110966"/>
            <a:ext cx="0" cy="439797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3D64AC-FF72-4A42-9609-D36E47119A4D}"/>
              </a:ext>
            </a:extLst>
          </p:cNvPr>
          <p:cNvSpPr txBox="1"/>
          <p:nvPr/>
        </p:nvSpPr>
        <p:spPr>
          <a:xfrm>
            <a:off x="472603" y="4582904"/>
            <a:ext cx="58298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Merge Duplicate Contacts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Restore contacts.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Save any directory contact as a personal contact.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2AED43-8513-251C-8E9F-6F8DB3C00CC7}"/>
              </a:ext>
            </a:extLst>
          </p:cNvPr>
          <p:cNvCxnSpPr>
            <a:cxnSpLocks/>
          </p:cNvCxnSpPr>
          <p:nvPr/>
        </p:nvCxnSpPr>
        <p:spPr>
          <a:xfrm>
            <a:off x="225033" y="681947"/>
            <a:ext cx="6546828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DD7B6B-B8D1-D8B6-007A-6FE00EB251F0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36F257-AE89-948A-0C22-5727738DC442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1CC03-F9B4-C760-8C2E-2BC4AD7C174E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3EF6D7-8886-39B9-F85E-54251C68EDCB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553F26-671D-29A5-E9E1-5D7121ABCB9D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6962EE-1CD6-BE72-E395-B197B7BDC48C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8C4205-0C23-C1D8-D98B-34E202205C18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133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46002-DC69-469E-8E49-F922B9E6BB9D}"/>
              </a:ext>
            </a:extLst>
          </p:cNvPr>
          <p:cNvSpPr txBox="1"/>
          <p:nvPr/>
        </p:nvSpPr>
        <p:spPr>
          <a:xfrm>
            <a:off x="56635" y="14288"/>
            <a:ext cx="5897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Upskill yourself by 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D31618-DA36-4CD0-B47A-23E2ADB2A4B3}"/>
              </a:ext>
            </a:extLst>
          </p:cNvPr>
          <p:cNvCxnSpPr>
            <a:cxnSpLocks/>
          </p:cNvCxnSpPr>
          <p:nvPr/>
        </p:nvCxnSpPr>
        <p:spPr>
          <a:xfrm>
            <a:off x="56635" y="599063"/>
            <a:ext cx="5897768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68329-477A-4343-A195-8FE825634BB0}"/>
              </a:ext>
            </a:extLst>
          </p:cNvPr>
          <p:cNvCxnSpPr/>
          <p:nvPr/>
        </p:nvCxnSpPr>
        <p:spPr>
          <a:xfrm>
            <a:off x="7084160" y="84399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YouTube changes logo, updates app design - Business Insider">
            <a:extLst>
              <a:ext uri="{FF2B5EF4-FFF2-40B4-BE49-F238E27FC236}">
                <a16:creationId xmlns:a16="http://schemas.microsoft.com/office/drawing/2014/main" id="{07A79DE9-7AC0-463C-B6E1-3B56CD73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3" y="1066517"/>
            <a:ext cx="1452189" cy="6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Online Certification Training Courses for Professionals | Simplilearn">
            <a:extLst>
              <a:ext uri="{FF2B5EF4-FFF2-40B4-BE49-F238E27FC236}">
                <a16:creationId xmlns:a16="http://schemas.microsoft.com/office/drawing/2014/main" id="{0969E092-FDCF-420A-831A-5E60DBCF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3" y="1905296"/>
            <a:ext cx="1452190" cy="14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demy Introduces New Brand Identity and Logo | Udemy About">
            <a:extLst>
              <a:ext uri="{FF2B5EF4-FFF2-40B4-BE49-F238E27FC236}">
                <a16:creationId xmlns:a16="http://schemas.microsoft.com/office/drawing/2014/main" id="{49F44F26-50CF-40B6-B63C-71FEA17E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00" y="3094392"/>
            <a:ext cx="1114045" cy="13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oursera for Business | Training and Development for Organizations">
            <a:extLst>
              <a:ext uri="{FF2B5EF4-FFF2-40B4-BE49-F238E27FC236}">
                <a16:creationId xmlns:a16="http://schemas.microsoft.com/office/drawing/2014/main" id="{2D394E3A-6ED4-41DC-A9A3-08A56FDE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5" y="5017501"/>
            <a:ext cx="1452187" cy="7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nline learning combined with games to grow by 38% in 2-4 years ...">
            <a:extLst>
              <a:ext uri="{FF2B5EF4-FFF2-40B4-BE49-F238E27FC236}">
                <a16:creationId xmlns:a16="http://schemas.microsoft.com/office/drawing/2014/main" id="{CA05DDBB-8174-4B0F-BC57-CF594D67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1" y="1147631"/>
            <a:ext cx="6083650" cy="45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11D3F5-01AF-25D4-7E33-36FEAF55BD35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91F9DE-9A58-70CD-2833-ADE5E8A10361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B82EB-244A-080A-31AD-DE1F0B9911B8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551D8-1B3A-7407-8993-A04EF67716B2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2512BF-3F67-15BD-199C-2BBB59E8EA7C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30F301-6C70-4767-53C3-E373F6E183E2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BCA8AF-9ED1-3B51-71FC-79AB69208469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411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97E5BA-233F-4BC6-900C-A3B60C55164F}"/>
              </a:ext>
            </a:extLst>
          </p:cNvPr>
          <p:cNvSpPr/>
          <p:nvPr/>
        </p:nvSpPr>
        <p:spPr>
          <a:xfrm>
            <a:off x="154411" y="126127"/>
            <a:ext cx="687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Tools for Data Security</a:t>
            </a:r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837F5C-5E52-46D0-B7FE-BCE4161659C9}"/>
              </a:ext>
            </a:extLst>
          </p:cNvPr>
          <p:cNvSpPr/>
          <p:nvPr/>
        </p:nvSpPr>
        <p:spPr>
          <a:xfrm>
            <a:off x="202471" y="1005871"/>
            <a:ext cx="31518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Password Management</a:t>
            </a:r>
            <a:endParaRPr lang="en-US" sz="2200" dirty="0"/>
          </a:p>
        </p:txBody>
      </p:sp>
      <p:pic>
        <p:nvPicPr>
          <p:cNvPr id="2050" name="Picture 2" descr="Image result for last pass logo png">
            <a:extLst>
              <a:ext uri="{FF2B5EF4-FFF2-40B4-BE49-F238E27FC236}">
                <a16:creationId xmlns:a16="http://schemas.microsoft.com/office/drawing/2014/main" id="{E1F8CBCE-ACC0-4D01-A3E5-FFB35B17D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13571" b="40476"/>
          <a:stretch/>
        </p:blipFill>
        <p:spPr bwMode="auto">
          <a:xfrm>
            <a:off x="6840815" y="1221314"/>
            <a:ext cx="1973939" cy="9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B6BACE-1D83-4645-BBBD-5702DFD4881C}"/>
              </a:ext>
            </a:extLst>
          </p:cNvPr>
          <p:cNvSpPr/>
          <p:nvPr/>
        </p:nvSpPr>
        <p:spPr>
          <a:xfrm>
            <a:off x="7058991" y="371916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 Pass</a:t>
            </a:r>
            <a:endParaRPr lang="en-US" dirty="0"/>
          </a:p>
        </p:txBody>
      </p:sp>
      <p:pic>
        <p:nvPicPr>
          <p:cNvPr id="2056" name="Picture 8" descr="Image result for keeper logo png">
            <a:extLst>
              <a:ext uri="{FF2B5EF4-FFF2-40B4-BE49-F238E27FC236}">
                <a16:creationId xmlns:a16="http://schemas.microsoft.com/office/drawing/2014/main" id="{C09CF15E-2DE9-4FF2-BB70-09C3C2C49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29377" r="67143" b="31178"/>
          <a:stretch/>
        </p:blipFill>
        <p:spPr bwMode="auto">
          <a:xfrm>
            <a:off x="7103669" y="4298423"/>
            <a:ext cx="1098964" cy="11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9EE793-2F7E-43F0-90D4-79A63E5849E1}"/>
              </a:ext>
            </a:extLst>
          </p:cNvPr>
          <p:cNvSpPr/>
          <p:nvPr/>
        </p:nvSpPr>
        <p:spPr>
          <a:xfrm>
            <a:off x="7033343" y="209330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Last Pass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130C3-92CC-45EB-B034-1553E7CCCE4C}"/>
              </a:ext>
            </a:extLst>
          </p:cNvPr>
          <p:cNvSpPr/>
          <p:nvPr/>
        </p:nvSpPr>
        <p:spPr>
          <a:xfrm>
            <a:off x="7193643" y="555769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endParaRPr lang="en-US" dirty="0"/>
          </a:p>
        </p:txBody>
      </p:sp>
      <p:pic>
        <p:nvPicPr>
          <p:cNvPr id="6146" name="Picture 2" descr="Image result for one pass logo png">
            <a:extLst>
              <a:ext uri="{FF2B5EF4-FFF2-40B4-BE49-F238E27FC236}">
                <a16:creationId xmlns:a16="http://schemas.microsoft.com/office/drawing/2014/main" id="{1F3CA158-27C5-402A-8E38-F71898BC9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9" t="19507" r="36895" b="53733"/>
          <a:stretch/>
        </p:blipFill>
        <p:spPr bwMode="auto">
          <a:xfrm>
            <a:off x="7181499" y="2636804"/>
            <a:ext cx="965571" cy="9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data security">
            <a:extLst>
              <a:ext uri="{FF2B5EF4-FFF2-40B4-BE49-F238E27FC236}">
                <a16:creationId xmlns:a16="http://schemas.microsoft.com/office/drawing/2014/main" id="{84626B30-B39C-4BE9-A93E-0B0CDEA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" y="1844362"/>
            <a:ext cx="5407532" cy="337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1E9EB8-3D12-48FA-A94C-738592F8A5A1}"/>
              </a:ext>
            </a:extLst>
          </p:cNvPr>
          <p:cNvCxnSpPr>
            <a:cxnSpLocks/>
          </p:cNvCxnSpPr>
          <p:nvPr/>
        </p:nvCxnSpPr>
        <p:spPr>
          <a:xfrm>
            <a:off x="202471" y="706187"/>
            <a:ext cx="4369529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B526AF-78CF-4356-985B-7AE32C5CA137}"/>
              </a:ext>
            </a:extLst>
          </p:cNvPr>
          <p:cNvCxnSpPr/>
          <p:nvPr/>
        </p:nvCxnSpPr>
        <p:spPr>
          <a:xfrm>
            <a:off x="6449438" y="806953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40F90-9CE9-FF24-9E14-40ED5F5E6612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E22B7E-2CF4-A023-4200-B8278B5AA20F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812821-2125-1D28-FB99-CD8A43E77184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AD1936-F100-E13D-6C9C-802A83F9ECFA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D6AB21-5C6A-679D-C4ED-83D18FFEE6DF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BB84E3-D5CB-66F5-4C4C-583F1EBE6D96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BE1514-9BE2-C1CE-53B9-EF6E2F32E9EF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872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Zoho CRM logo">
            <a:extLst>
              <a:ext uri="{FF2B5EF4-FFF2-40B4-BE49-F238E27FC236}">
                <a16:creationId xmlns:a16="http://schemas.microsoft.com/office/drawing/2014/main" id="{C4EF4E86-D7D2-4AEA-A3C7-17ADF048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9" y="2234867"/>
            <a:ext cx="3285451" cy="18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CCH logo">
            <a:extLst>
              <a:ext uri="{FF2B5EF4-FFF2-40B4-BE49-F238E27FC236}">
                <a16:creationId xmlns:a16="http://schemas.microsoft.com/office/drawing/2014/main" id="{AE689F0B-729C-487F-937D-24B692DC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90" y="4623133"/>
            <a:ext cx="2612810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alesforce logo">
            <a:extLst>
              <a:ext uri="{FF2B5EF4-FFF2-40B4-BE49-F238E27FC236}">
                <a16:creationId xmlns:a16="http://schemas.microsoft.com/office/drawing/2014/main" id="{B82B07CE-067A-460D-ADC7-FCA8A521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93" y="1010875"/>
            <a:ext cx="2956007" cy="11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78" y="77572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CRM Tools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461C17-4F54-4305-BE1F-E864B906FDE3}"/>
              </a:ext>
            </a:extLst>
          </p:cNvPr>
          <p:cNvCxnSpPr>
            <a:cxnSpLocks/>
          </p:cNvCxnSpPr>
          <p:nvPr/>
        </p:nvCxnSpPr>
        <p:spPr>
          <a:xfrm>
            <a:off x="73978" y="611642"/>
            <a:ext cx="2178892" cy="0"/>
          </a:xfrm>
          <a:prstGeom prst="line">
            <a:avLst/>
          </a:prstGeom>
          <a:noFill/>
          <a:ln w="41275" cap="flat" cmpd="sng" algn="ctr">
            <a:solidFill>
              <a:srgbClr val="3AD55D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48C1B9-9F52-41A5-B434-E9CEA59E542E}"/>
              </a:ext>
            </a:extLst>
          </p:cNvPr>
          <p:cNvCxnSpPr/>
          <p:nvPr/>
        </p:nvCxnSpPr>
        <p:spPr>
          <a:xfrm>
            <a:off x="6412636" y="91543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48288C-7B54-46FA-96A1-F6FD2545216E}"/>
              </a:ext>
            </a:extLst>
          </p:cNvPr>
          <p:cNvSpPr txBox="1"/>
          <p:nvPr/>
        </p:nvSpPr>
        <p:spPr>
          <a:xfrm>
            <a:off x="162027" y="875647"/>
            <a:ext cx="60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final goal of Digital Transformation is enabling the best possible Customer/ Client Experience.</a:t>
            </a:r>
          </a:p>
        </p:txBody>
      </p:sp>
      <p:pic>
        <p:nvPicPr>
          <p:cNvPr id="12" name="Picture 2" descr="Image result for customer relationship management">
            <a:extLst>
              <a:ext uri="{FF2B5EF4-FFF2-40B4-BE49-F238E27FC236}">
                <a16:creationId xmlns:a16="http://schemas.microsoft.com/office/drawing/2014/main" id="{4D945389-5A43-4D87-8376-21D56A10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6" y="1944806"/>
            <a:ext cx="4279430" cy="42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9E10A6D-7FDC-B8E5-8042-5B60DD041824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682FEA-F41D-80EE-764D-1549AFACEE2D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A4450C-5ADF-7D6A-EB5F-5A9A8189F2FA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6052-87EE-6599-CC8A-67CF7663FE4B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C6E924-6C57-B86F-2C86-59BAD0B2C688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CAFA09-C199-E3F6-4DF7-A084359C3B3A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9D1E56-B3B1-1230-2E24-5C75C6F39697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4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8F626778-5EDB-45AF-8674-87E73A73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89" y="1787734"/>
            <a:ext cx="6477622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>
            <a:extLst>
              <a:ext uri="{FF2B5EF4-FFF2-40B4-BE49-F238E27FC236}">
                <a16:creationId xmlns:a16="http://schemas.microsoft.com/office/drawing/2014/main" id="{505DCB17-B445-4598-BCB8-AC1EA462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4" y="892952"/>
            <a:ext cx="503819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rgbClr val="0070C0"/>
                </a:solidFill>
              </a:rPr>
              <a:t>SPOT THE DINOSAUR</a:t>
            </a:r>
            <a:endParaRPr lang="en-IN" altLang="en-US" sz="3500" b="1" dirty="0">
              <a:solidFill>
                <a:srgbClr val="0070C0"/>
              </a:solidFill>
            </a:endParaRPr>
          </a:p>
        </p:txBody>
      </p:sp>
      <p:pic>
        <p:nvPicPr>
          <p:cNvPr id="19460" name="Picture 3" descr="http://1.bp.blogspot.com/-QBAgEUpkYOc/VPN6TysSUwI/AAAAAAAAOK8/AVShJg06bWc/s1600/woozy-smiley.jpg">
            <a:extLst>
              <a:ext uri="{FF2B5EF4-FFF2-40B4-BE49-F238E27FC236}">
                <a16:creationId xmlns:a16="http://schemas.microsoft.com/office/drawing/2014/main" id="{AD842047-E5A9-4F17-92EA-821FBBE6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73" y="609577"/>
            <a:ext cx="1302901" cy="10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12" descr="data:image/jpeg;base64,/9j/4AAQSkZJRgABAQAAAQABAAD/2wCEAAkGBxMTEhUSEhMWFhUXGBgXFhgYGB0aGBgXFRoWFxUXGBghHSggGB0lHRcXITEhJSkrLi4uFx8zODMtNygtLisBCgoKDg0OGxAQGy0mHyUvMDIwLy0tLS0tLS8tMC8tLS0tLTUtLS0tLS0tLS0tLS0tLS0tLS0tLS0tLS0tLS0vLf/AABEIAMABBwMBIgACEQEDEQH/xAAbAAAABwEAAAAAAAAAAAAAAAABAgMEBQYHAP/EAFIQAAECAwMFCQsJBgQFBQAAAAECAwAEERIhMQUGE0FRIjJTYXGBkZLiBxRCUmOTobHB0dIVIzNDZILC4fAWVGJyouMko7LTNERzg/EldLPD8v/EABoBAAMBAQEBAAAAAAAAAAAAAAABAgMEBQb/xAA4EQACAQIDBAcIAgAHAQAAAAAAAQIDEQQSITFBUfAFEzJxgZGhFCJCUmGxwdEV4SMkQ1OCktIz/9oADAMBAAIRAxEAPwAstvQYVESOgYRiTd47iB6gKQrJBhaglAbUdfziuLDdX46o5WrvadiqpIr85iOSEBB5pSgtYWAkhSki8YAkDXDdbyRipPWHvieqqPZF+Rp11PfJeYEzKNuUC0JVS8VANOmCIkGk4NpHIkQPfaPHHp9ggon2taxzAxpHCV3sg/JkPE0V8SHCWU7B0QYJGyGPyuz4yqfy+q+O+Vmddrop6KGNV0diX8H2M3jqC+L0Y/FIGsRjuWWgMFE7K/lDQZwm+jaacZPsIjWPROJe5eaIfSNBcfInbRjr4rq84l+ChA46KP4oD5cfOtI+4g+tJjZdCYh74+b/AEZvpSktifp+yyQKVRV1Zbe4QcyUD1JEAnKEwcHHfuqV7Ir+EqLtTivP+if5RPswbLWDAxVKTa7h3wrzhgU5EnVfUTBrtbc90P8Aiaa7VZc+IfyE3spvnwLYEk4AmAIpjdy3RWk5oTyv+Vd50keuFk5j5QOEqvnKB61CD+Owq2116fsHja+6m/UnFOpGK0DlWke2CKmmxi6151HxRGI7nOUT9QByuN/FCo7mOUD4LY5XB7IfsOBW2t9g9qxPyLnxHvfrPDNecT74Az7PDtcy6+qGiu5nP72y2aa9IKX+mFR3K540pohdfVzXzJh+xdH/AO6+fAPacT8q58RZeUGR9c3zEn8MAZ9mldKmnIv4YKjuUT2tcv11/wC3DlHcpmtbrHSv4IHhejV/qPn/AIk9fjOC58RmcrMXfOA8iVXdIEF+W2Naz1DEqnuVP632uhR9ghQdyZ3XMoH3CfaISpdF/PL1/wDIuuxvBen7Ib5clvHVzIPvgPl+X8ZzzY+OJxPcjVW+bSORkm+7yn6pCye5DtnP8n+7FKn0Xxfr+hdZjOK9Ct/LjGNXeon/AHIMMpoNLIJBwrQYbRfFpR3Jk0oZskf9L+5DHOLMRMmxp0vKXZUkFJSAKL3NcTrIio0+jZSUYp3feJ1cYldten6GGTZyroTQVpaBrsKailONMWNM+DiIpOTlgPtEnG2gc4C6f5cWmgAjjxdCNGq4w2HZhqsqlPNLaOzNpPgiOhqhEdHOdBR0NOGlCYsOb2Sl6RC1KVuVAihphxxZGMioF9IfuywbbWqlLKFK6AT7I+fhmlJIcmkjIJRSpqYUG0kuLdVTABRWtVDU3CLSnucZQViWU/zOH2IMI5itAT0u3TdWipVMBYbWQI2sR9tjsZUozUIcF+Tx6FGE45mt5kzPcsmyKOTDI4hbV60phyx3Jlg7qbT5knZ5URqYhhl3KqJVhb7mCRcNalG5KRynovOqOKONxU2oxlt+i/Rs6NGKu19/2UlHcwZSQlc2oKVgEoSgqpUmyCVE68IBXc4yehaW3Jl4uL3qLaLR4wkN1pjfhcYJmxlAoYdynMUXMzClIYBwCE40HgoCriNiE61RZczciFsKm3iVzD96lKxCDgkeLW402BI1R01lVpKTnUemmm+W+30XEiGWTVory3ftkex3NMn60Oq/mcI5d7SJBnMDJ6f+WB5VuH8cWZIx/WyGGW8tMyrZceWBjZTUW1keCgEipvHEK30jgjUrTeXNJvvZu1COtkvBDNGaMinCUZ50A+usLtZBlU72WYH/AGke6EMnZ2Sb7oZaeCnCCbISulwqd3Zsmg2HVCecucrMoEocC1uO3IbbFVqqQmuIoKmg1k4VoaLqazmoNO73MOsja6eg5ydNyriloYLSlNkBYQBuSa0wFDgcNhiSAiqIErkiULuiKCspBRbtrU4QoobtmguAUbrhRVK60JPKmWHJhoKlGGmFKBWbYcKUC9QKkub6lw3OJGqtKeFUryg7R4yaV7bbcfASqPY9v0LW/ONtirrqEDatYT6zFEyRnsubnFWFaKTZPgtKcdfN4SLkqKQd9QAECgxMD3UsphCRKS7aVTc0QgkJTpA2aJAKsQVb0V1WjsiZlgxkbJwtkGwKqpi8+vUOUig2JTfgY3pUYQoqTjeU9Ir7v8LzCTblt0RBZ853OLU3I5P0oedO7OjW24lNKgJCwlQJFVFV1AnjqLPkZS2GkMtykxRIvW4tgWj4S1HTFVSanDXFb7mGTFq0uVpsjSv2igm4Jarul34A2QBsSgajBnlqyup0l8s5NZKkqKTZL6k3qUpRuS2BQ33UI173arTgv8GKWWPaer97wtfgvEmLfa3vYXOWyzLrWG0vsl3WhLqVKrSpAANTS/VqiQjI+55KsuZQdMgnRsNJvW5u3VAkpGjBFGwq+pIJAFLq0jTMoZbYZVYccGkODaQVunkaSCs8tKRy4rCqlUUIXel7W18ioTbV2PRieQe2DiIJeVplRJakXDdcXXWmq01kWlLTjrTXaBENlDPaYlCDPZPU02TQONupdFdmAAONxIJphGdPC1Ju0bX4XV/K43JJXZdoD9eqEZKaS62l1BqhYCkmhFQcLjeOeFowatoyrnUjqQMDAkAU/r0wYQVUGhoAYgM/WbUhMDYkK6ikq9kT0MMvM6SWfR4zTielJEXB5ZJ8CbX0MJyc2VOsptAG3UV2BKirns2ovfyUeEFD/D2oy3Ic3SblyTdasjlVufaRGvhJIB5MY9DpBXq3+hjhZOMLIat5OA+s/p7UdDy8G6Ojiyo6etkTKEQwzkXYlH1eTUOsLI9cSiREPniiso4mtLRQP60k+gGPFwkM1eC+q+5rWdqcu5lK7maLWUEnYhwnloE/ijZYzHuay9JxdBQJZV0qW3f6DFly7nOuVnEpdaX3sW9+lNqriiDWv8ISRZx3Vb7o+lxtOVbEuMdqX9nBQap0lctgjLu6lNKeQgpJ0ekLbVMFlAVp3uNING0n+Y6xFzbn3JwWWW3WmTv3ljRrUnWllO+BOFs0pqvwI/m5pZltawhMvLpCWGk6yKGqhSiUiiQEiu8HGInCSjh6qnPaufNv0vcuonONkVTJUlpJiWlFimjbQVo8RCUhdim0gpUr+J0jwRFszgyi+t4SUmQl0ptuukVDLZNBTatWobL9dRHTuakyZ5c0xMJaC8VWbSwClKVJskWVVs1BJ2bIXl8ygl11Zmn1NvBOmQSLTpSCKLd31k1NybNxphHRVq0ZuM3JaR2Wb957b/jjbXQzhGaurb+O4gs0kATS1IeD6WrSnZp6tAkXLKN1rvSFk0pU0pjLZfbl1pXlCcaKmW0BLDZKgV1VcspqLJWogAHAXq2Jc5GzClWFBVVu0NUpcIsAg1BKQAFEG8VqBQGlYsc/IoeQW3kBaDSqVCoNDUHmN9YyrYmDqqUW7aa7Hbfbv8C4weWzMs7n7zDQdmUoLs2u3o5doE6JupJqTchJpvicAAKkkFDMnLaJidcm5q26/ZGgbbbUuloqBsgCiAkUAKiBu1Emt8arJyrEumw0htpOJCQlArtNKVPGY5E40ASHGwCTXdJFSCQTjfDnjYyc3lfvaXvqlw2bObiVK2XXYZ7nyZ951tDks93mqyVty/zi1AKqQ4UggLFAQN6LqEmpFiyFKOIZDMnLGTaqSVv0U7U0qUtBSqq41qFKDckXRNuZYlhjMMjldR74RVnLJjGaY86k+oxhKvOVNU1FWXC/nbY333LSim3co4zInm8pmbYWypNSUrfUpat0myoqSACVXnAgYUoLhN5zZmidb0b0yTMmi0rsbhCUkBaW2q0Qk2hU2io7mpIFIllZ3SIr/im+Yk+oRGZQznkFKC+/FJ3C2zo0E1DlmpqWiQQUgggiL6/EylGVrOKsmlw2bhf4aW1eYxyFkWXaaYRMTjs22QSykpV3slLakptKSkFNEqUkVcVQXbIcN5syCXtFbfUhxxxzvaqtAXG1I0ilJCaEJKkXKNLxjDJGXMlJAQJl6wNILBDhBQ7oitsqUgrKSpoK31d0oVoaBw5nXkzSpe0rltBcIog36YoU4KEXfRowocb740l1zldZ9b7rd2xedhZ4LegzGbGSghU8ltQQUOPXOOJtISCtRQ2FCop4PIKCJbJ+VZFlIEsltKFPBirYQhKnCgOb4qSFXEaySbqExCpzpyaULaCH1hwLCzYqpWlSEOUVaqKpAF1MNt8GXnBJeDKzifnNL82lbfzljR1FlwXFNxTgdYhShUnpNTfC9xdbBbGieOc7FXd98yooXvRRWlUyBUqAAKk1qSBRQvrUCQm55CFNIUL3SbNSkAWBaOKhU66JqbiaUBMVIZfllFf+DnEWwq0pCVIUq04p0i0hwKAtrcONN0RgaQq/liXWltJkJohsANizYCQmyUi5wVoUIIrgUgi8VjP2V37EuV+xe0018SLLM5VSguVSqy2UBa9zZBcKBS9Vq5LgUTSlK3k3QnK5aQ4WwlKt3ZobrraX1Ct/kVDnEQq8vpUoqMg/UgBVS2KgEEVGlAJBAoaVgq8rhQp8nrxBvcaF4KyMFk4rX1jAsHO3Yd+9fsl42ivjRJvZxBCFLW2U0skVWKFKndCVFXg0ViCNYpW+g/tFc8rQuWWiyMDaVpksqoBZs2gHRubRNU4AEGIhGVim1Yye2kqUFqq6gWlBVtKjRBqQq8bDCTWUVpNpGT5RBspTXSX2UWbCahjAWU0GAsjZGiwctfc9V9Pr3+ZDx1BfGiflMuhxTO5oh5sLQsk0Urdktp3NLQSgq3RSSMAbKqNco50Fpx5vQkqaQ44TUhJS2267cbOJAaFPKHGzfFnKcxW0JaTSoBSQqqipIVUqAIQCASSSNdYOvK06qt0mK4/NuKrdSm/FbopYKV75dO/ncS+kaHzEtOZxWCUaOq+91O4mmkCVqS0TS6obXfxC6+JDJk6H2gulKqWki/wFqReCAU1s1sqAIrQxTjlDKAuC5RKdiWFauIu0gqZvKSiaTbaRxS6K4CuJMEuj5uOiS8f6F/JUL7fQxl1GimAOCeH9K6H1Rt8uaoFP1fGc59ZthtHfAdtOKcTpKpSnfqNVgJpfap0xfcmuVRcdsPG9qN+BthqkZpuOy4/sx0JoVtjo4rnQTLSjRNQQSkEg4gnVdFe7oalpkXHW7NWyhdFCoIrZIxB8KvNDY56SDANStIJrvd8TsBVU9EFz6ykl3I7ryApIc0NAsWVULgxGq4GPMwdCpHEQzJrU0qVYTpvK7mb5Iz7mpJS3UtsLLgCN0F0FKm6ix69USLndoykPq5ZP3F82LkU0taRbLfjOBPSUj2xL5elSylZAFU0AJFdaR7Y9vG00qr8Dmot5CQe7sWVFYLaT/K0k/wCqsNF90zK6q/4lV99zLQ4tTcVpvKL5wV0JT7oUE3Mnwj6PdHLZGhZcn555WedShU1MAGtbICTgTdRMXjJTbpaBmJqdU4SSfn3k0FaAUBAwFfvRSc15d1Kw6XbdUEpFCbNSATeKA0qOcxae/wBzWs1/lHwx7vR2EjKHWSseD0riqsZ9XT0+u/7EqZVvWuZV/NMPn1rghybKnFpR5VrPrXET38un0h9A9kFVOq4Wn3qR6ywsbHiuriW9ZvzZLjJsp+7J5xU9JMGTk+V/dkc6REEZ/a//AJn5wmvKKNcwPO9qH1MVv9RWxD+J+pZxIy/7s15sfDAiUlx/yzfm0/DFRVlBnXMI84PfBTPy/DI6awuqh83qPq8Q978mXSrYwYbH3R8MCmZSMEIHMPdFI+UZbhE9BPsgi8qyvjjqq+GDq6XzLnxD2fEPfL/qy/DKKdqfR8Ud8rAeEjpHxRQflqW8f+hXwwHy7LeMrqK4uKJyUfmQ1ha/CXkX8ZaTrWjrD4oKctIPhp6wihftBL/x9X3mCjOFkal9UfFCyUPmRXslfg/JF++VkH6y/m+EwmvKo1OjoHwxRjnE1qS50J+KCHONvxV9CfihWoreNYOs9qZfE5VFDV3DYOzCCsqjhT0H4YpJzjRTer/p98D+07fBLPR74a6lbWN4Ks12X6FuVlNBxec5gv8AKO+UWda3jzrHtilnOlPAq6w90Jrzq2MdK+zCc6Pzc+RrHBVt0PVF37/lzjp+uv4xBTNyx1P+cWP/ALDFI/ao6mB1+xBP2mVwI6x+GJ6yj8z9TT2PEfL6ov4n2BvUvecWfW5SCnK6TvQ4Bxqv/wBXLFB/aZfBp6TBf2kc8RPp98J1aO5sXsNZ9pepYs7co2pZwJtpIpXdGyUqKQbSQb6XEE4EccWXNaatMVrr9YBjMp3LjjjTiLCKFN9yq0qm8G1xCJrIWcugaSgoJqlJBw1U2G6PG6SlFyTie30bSlTpuL4lpzkyq4izYUUp8IjHiv1QEVuczlSu4tXctfwx0eZc9OxS8kB3TpUKKVfeu8bb4u2d2VZnvANvWLCnEWQE0NUhZxrh+UQuaGT7T6Qo7oBZxuvTS4jHE9ET3dVcoywnC04pVOQD4oxUv87TtztHa1JlQzdTbm5YbHEnqkH2RdM/JEaBatqkj0g+yKfmK2TPy/8AP+FRjSc8ZJbzWjaTaVbBIqBcA5tIGJEepjXeZhFWWhmcgyAjD9VhRLQpE8xmpN2aaMddHxQsc1JnxUj74jjRoytO1SghJO2gOy71GItU4NdeeLPlvJT8ulKjZBUqymhqbRCqaqaonFZNQJiyK7mh3yjWgt7dkdUK0oRSRjKCbuzOjNo2ExwnEbD0CNQzvkkNpQADg14StaFqOvaYdZOkECVCyk1tMqxUbrFpWuG8RVtfQWSF7GUImQcEKPIIUC1HBpw7NyY0TM+SSXRUE0U34arxRwnXxemGE4y332hFgb5FdhCl2vUackCr1W7CcYJXKatDgFSw6AcCUG/0QZDLxFUyzpGshCqbMabY0HOOQZSw0UtprYSDuRfaUo9N3RB8hZPZVLOVaQSW7iUA0q6obMYl4mra9x9XC9jN0h44MOdVXJs2kQLyHkmimFpIxCgQfSIumS5RvTL3CdZ3tPrG+Ljh7nfKo07lEpA0rouAG9DQhe0Vb2v9h9XC17FDVLTAFSzQVULyMU3q16oIwh5WCEaze4hOGOKhGlTrKe9huRvndXkkxB5Of0aHFpAqCilRdfbBuBET7TVe8fVQ4FNK3a0o3q+sRrw8KFHG3wAbLdOJxB9S4uL7LdsrS8mqFs2U7kVtFFfrKVTaVW+zRBvGINMzNpCkWkqS3RCCm6qQps37o13Sj6LoXtFX5g6uHAqTMhMrSVJSigFo7tNwqRWlraIRblX1KKBZtA0IxIoaG4VN0aTm4gFl3c/Ukf5hV7oiZYHvpd3hO6uJZMHXVHf3mGSHAqU1k6YbNFlIvIvSsYUOtI2wdORpoo0g3u5+rcvtiqL9HS+opfri8Z6AqUCAcU4U8JN/qh/k60ZSzS63LcpspFRx6oOuqW7THkjfYZnk3Jsw8oJSqhJAG5ViqtPB4oI9IPpWlBUd1ShpQb4oONNYPRF1zLcCXkk6ignmrfzVhpnOCl5Kk0oE1uvH0jqrumKjKTlbM/MiSSjeyIOezbmm20uKKqFNrwfGCKb+uJ2QXJ+bcw6lSkly4HwU4g0pv+Tpi+5ddSthTSSC6AoWEkFdlLgUCUYgGh4oRzYnEspWX16NILySVmgtKbQEDHG0Ddyws0st8zK0vaxRWcgOKeLRWoEFQvoN5UnwjqBh7lfNVTFLTijU3YYEBSTjrqeiJcopNpVildndA1FHmwkkHXvjhEjnPlBqbFG3UEILVohQusoUlVq/C4X4Rexr3nr9SE3Z6bCtPZHS0lJqarTUWiSTQJKgCBZoA43r164lsj5KDsu2SLxaT0KVT0UhOfyuw4Gmm91ogUqXgCqy0mgB1AIF+uvFWJ3M1QU0sY0dPpSg++FNN0vEqL94ilZD4oCLoWY6OXKb3M87myCp20STuFm/+ZI58Ycd1hVTLp2Bw9JQB6jC3c3l6LX/AAoSOsQfZ6Yj+6qv/FNp2Mj0rc9wjPDxzY9Lgvx/ZUv/AJDfucy5M4yqtwKlU1VCSPbGqPZOcUpatO6hGNAsgAAAqPFrjN+5c3/iknY26f8A40j2xoueb1iQfINDRIqDQ7pxCCOcGnPHoYnWbXAwTsrjOUlmH0LW1NurCN8S6pNnE1NSm6gJrhcYQyPJMTAUpDzi0o33zrgprBoVA0oDfh0RUcgqKJadIJHzbYNCbyp1IHotDnO2H/cvqqYfFTZsIqK0FdJdXbgrrHbHKoo0uKZ8ZOSgSwbC7a3qJCytVSAKXKN15HHCWcE480UuNoQbbmjQo1NStBAXZ1XA3VIqIsHdEk1rLC0iuiDyzynRActBbP3SdUVmUnHZhKQ5ZohRcuBrbBsgg1oB84T0jVftJNQVjLMnKzKqvPGYX9MoOUrQlIBwAAuAFBTZrMD+2kzUCoDYFnRgbmlmxWuNqmusV0JvpDxmRr4VPumMczLsiaVnk6n/AIf5okglRos1GwUsgXnUTfBG86ja0i0BTgs3i5JsgAEjHVW7jwhojJ58f+mDpyYeE9AgzPaGVCrmd0wu51YWmooLIFmlQAmgw3RxrBHc65jchtxTaU+CnA3k7q7dXnA3R3yYeE9Ag3yWeE9AhXdrBZXuEVnO8EkIJSoihUDfSoVdcKXgbYTZzifNzjhcFSarJUqqqVJVvjgMYLNyISk1cOHiw5YySQ2hVaEnGlcQTSnNDu9oWQjMZdfWq0ZgjEWRWwARQizhhrxhN3K7hTYDlkGlqzWqqVpW/C83CJZOTDwg6v5wf5LPCjqwhkVL5ZWkCqgoppZUoKJFDUa6HnhBqcWDXSqPEQaUrUClbhUaonhks8L6B7oN8m0xd9AgAgpzKC3AAXCEi8JSlVK7byST6o5WVHgLnFlV4tUNrdXHdE3XHHG+J0ZM8qege6EprJd1dIo4GlBQ0MAiAlnXUGovvqQq8E7eXjxgXXXlKCiaKTSyQaWaYWaG6LZlDIYoNxa3eANPBN8IJyAngfSPfBqMrbsw8UlBIANxAoK020x5IJLvut70gctD0VrTmi1fIKeC9I98CMgjgx6PfBqBURbKrdrdVratG1XbWtawd5x1yltwrphaWVUrjSpui2oyH/Anpg3yL5NPT+UGoFSabcSCASAcQlRAPLffA5Pao+2CKVNOsCn2xa15J/gT1j7ojZ2QKFtrokWVpVconAg4WYAY0aZshaT4LhTzioP+mLx3N1Cj6Nim1dYLB/0CK7nC0EPTCRqeSeluteckxL9zN4F15NcUJPVUR+OPQa/yzOWLfWmgBMDBgI6OE6in9z+UsqfFxpohVJqDuVE0PP7Iq/dSXWeI8VtA6QVfii59zlG5ePlSOqB74o3dGNcov/8AbHQ02Ino2ObpCb4R/SLq6UkTXcoRVxZ2Nn+pfZi4d0c/+nrG1bfocSr8MVjuQo+mOqwgdK3PdE/3TnaSSB4zif8ASs+ukdNZ++zHcud5SslrJkZs7VSyf6nFewRNdydHzsweJodOnP4YhZchOT3aeFMtJ5bLbiosncuASH1kUqpsdVL3xRii0H7o2UHFr0DRUEtpUtyyaFRSi0gAi+lVXjanXqhs35XRsq0izbUEmqqm+lRtNyonc4mrcw8hugW43RBN4ruSacVL+eKRllh5qy04srWsm9s0olNK6rryBrhN6iS0EBJAOKAVQVNBZrQahWsSzDH8Y6n5wTJ7JAF7vUr+GJdqvjO+b7EIY2S1/GOoffBw2OEHUPvh7bPjO+a7EHSs+O75o/BDsAxDY4QdQ++OsDhB1D8USGkPju+ZPwQCnT47vmT8EFhEBlY0bVRajcd63xayVQ+Q0NE2agboaqjeGCZZCig0W9h4hA467iJWcfQlpKlLS2kKTujhek02QlcGNUtjhEdX84MEjhUdT84N8tsClZtu/C4X6tu0HogU5eYNwm2yTcBZx2a4rQnUCyOFT1fzgbI4VPU/OCftBL/vaOrBv2gYpXvtNMK2bgTWg9B6IYHBI4UdQ++GuUUmwqilm471IGrjUIXOcUt+9joHuhCeyzLFJSZmpIwpStRUatdRCGiUnJaqd6TugaA0O9IxqIaplDwS/OduJGZRabF1qoQaVpWpGuG4lDwA53IGhpjfvQ8Eedw++B70PAp53D7oW708g3zudmAMsOBZ6/YhWARTKeSb65+GBMp5Jnr9iFNCODlx97sx1lOyVHOIAGrsqPEY63ZiGywwmwbmbr7j+UWBak+NKjo98ReUXE2T85L/AK+9AMa5wy5U0ZqlA4W6A76iUhFrYb0q/VaE7m7lJsja0sf1IV7InhLh/JopQqAUm7CiQFtU5VhXSYq+Y66TzPHbHS2v20jvo60JrnYYPSSZrrZjoBBpHRwG5AdzlHzCztdWfQgeyM6zzQpc7NrA3KHSknZQ2By3pjTO52j/AAiCdZUf6iPZGTZeeJm5ggmin3KjbVwkV2wdEX9qqy+n5/ouv2Io0PuWpGjeIFKFIp1j7Yuc/LoXo0uM6VIBOANk0ArQkX0JHITFT7maT3u+drg9CPzi8ldk1IJu1AnppGlZ3mzOOxEczkaVUnRmUSEWiuhQmzapQKICsaXVhZmRYaqlqXsit5RZSCRdXfCusQ+VOClaHoOw7RCcvNil+sqN9aiqlH1UiLIeplHdKympqdbsAgBtBoq83qcqagnYnXqiPyiNM+04pJUS2FYgUBw1/q+Dd1qatT5sqwbbFx5VfiiX73qprcWqMN+EU7dnJ6IucFGKa3iTAlZemCXeZQ98O0t8T3Sn3wduWPBq5nT74UEueDd88fijMYSxxP8A9Pvg9D9o/pge9zwb3nT8cGDB4N/zp+OAQAB2zHQI4g7Zjqj3QbRHxJjznbgQ2fEmPOduGBG5WZtIV9MbjiB7oVzlB0G5qN2nC0NSvESpXog882bCtzMYHFdfxwpnBJF1oISKkrScCcAdikn0wgKb85q0h23zGN+HzXJAOTC7VlZVx2VP+gaOlYljmq4aApSQLhuF4Xnh+MwLua6rQUltIIpQlskgjD66noibDuRsut03UXhtmKUoa+BjHFpZOD1eLvk/h5IcozNWDWwDjdouKgP0urGF0ZoOgUCUUOPzCThhi7BYLjDRugC56lTh3zXBOOumFOeBStd/02F9rvniwv2046Vh+c03KUsNg1x0CMLqClv9Vgf2UepurBuoKS7W5vrUbo8d3HDsFyzWbUunchVUNbkmgN6TeaH9CGyZQcAzzq7MOGW/8MlJCTRCAQqgFU0x1DCEEsJ4OVHP+UUIL3sOClx97swOjSPBlRzweynZKDn/ADjrafHlB+v54ACVTtlRzj3wbTJ4SV/X3oEPjhZboPxxxm/LMcyD8UACa3xwrHMntQynHKg/OtnkR+cSKpvy7fM2YTU/X68czXZgAh2p91qX3JSUaQlV1y1NgkC/AAEC7bELkWTdYnJYuNrbCnE2QsEVCiEilcd8OmLDlJmsstVbQDtkmlnFKa7mg8ZN8QuUc6HZtyULtkrYWKqApUFTeKcKixiNuAjswl2ppcPwyKmxGrgR0Ci+OjhNRhmE3SUaH8x6VqMYnMrtPKUdayrpNfbG5ZqizJNHY0FdKbXtjCZYErF/PGnQlnOtL6r8jxOxGw9z1ukoeNavRdFwW4lBtKUE4Cp143fo/nWMwW7Mij+dX+oCLIpBqSakGlRs1hSeS7o5ip9t94lsQKphojfiCh1sHfo51AQ4lnAblC/HDfA4KH6x5oK8oDdUrW5IHhHYOLafZiCMM7qK65Sf2UaprFNC3hFtmmRpkiyg0l2d8aePhuTsimd0ZajlGYKqVqmtMLm0CnNhF3n7ImL9FUMtDd8rnGLsY3r9mHcQtpwlRwTXnOxBu9fIo86fgjhYOqW6w98cW0nwJY/fHujnKDCUPADmePwwfvQ8AfPH3QVMsOCl/OdmDd6DgWeZzsQgB7zPAL88YESh4F3mePvgO9PIN8zvYgO9fIJ872YYCE0ybKvmnRcfrT8UOpgWgAEqVuhcFWTgb67IaTEtuVfM6jg4fhh3MoqEixbvTdWmo66QgA71PAOeeMD3qeAc86Y4Sf2cedPwxxk/sw852YAAMqf3dfnVe6OMof3dXnj7oHvL7Mnzh+CCmT+zI84fghgcZU/u/wDmn3QUyf2f/NPwwJk/szfnOxBTJ/Z2/OdiAA0v9DSgFEquUapFCblG67aYAAfZBz9qBlUUaIshNA4KE1SLzcTdd0QQOim/lR+v54AB0oHhyg5q/jgdOOFleZJ+OCiY8rLdXtwcTHl2OZs++AADNeXY5mz8Ud339oRzMn3QYzXl2+Zo+6C98/aOhk/BAAPfP2joZ7EFMz5dfMz/AG4N3x5dfMyf9uCl7yzvM12IAG00kKlpndFVC2qpTZIvRqoK72M3Uqype0KNOYk+yNOAttTaba1fNJItJskFOkIpuRXCM3npeilq1GtOU/8AmO7AduS+hFRrLrxNybVUA7R646G2S3LTLatqEHpSI6PPNEGlzo8nE4WJY/0tflGFyAqsc/qjc84DZydMf9BY6U2fbGHSdLV1RQbfRhGvQKvCpLi+fuPFvXwNwzIR/gWuMqP9VfWDFjZTr4zT0CIHMn/gZfVVHrtGJUu3GlcaADfKJ1CuHGdQB5pl2mLcCvR4KpZJNniVfbAPi7RhjqhSSqSor+kBoRqSPBCR4pxrrNdlAaUlwm9RBWRQnUB4qRqT64TeQQRQgEb0nDjbUdh1HV6y1tQ+hgmf67WUZr/qqHVu9kX6bmEl9RDiQLKBuknUVcYu90Z5nKkqnZlRoKzDpoSKj5xVxjR8omky5RVm5H1drVtsnbtjpxK0j3ERADw4RjnFPxxxdT48t+vvwKZg8MnnaPug3fPlmudB98cpQS0nbKnnHxQNhJ8GWP3hA98eVlzypPxQGlHjy36+/AFgQwng5c/f/KAVKjgWOv2YLdtlTz9qClI8WW6fzgHYbTraUJJLDRFNS7/9MDLTpfQgFsHXeaA0JApcai7GDTMqCk7hjDUYdrkEJQLLaDWxUG4Gm0xNncLnCU+ztdfsQbvP7O31+xBe9RwLHW/KDJlBwDHW7MUIAyX2drr9iAMl9na6/Zg6pQcAx1vygveo4BjrflAAHeX2dnr9mAMn5Bnr9mDd7DgWOt+UIvSwIPzTHW/KAYWTnG0pU3VAVVYsg3C0TQA3V5OWFBMeVlRyf/uGWSchErKwUi+lBUgWbzZvxNwPFWH7cyKD56X6O1Exb3g7bgUzHlmOrX8UCJny7XM3BhN+XZ6n5x3fn2hvma/KKEF768unmaPwwPfPlzzM9iOM39o6GexHd8+XVzM/24YHGY8s7zM/247SeVf832Y7T+Wd5muxBS6eFf6lPZAIZTWVktFQOlXpG1I3aQmyaY+uKDlKaoqxiABTnAjRBk5L7qULU6apURaFwUKEEVuJ4jFdyLmsJ8urU6pCkKCTuQq9VTaJryinFG2Fq5KuuywTinDxLzmuusnLnySB0AD2R0Bma1SUQg3ltTjZ47Di014sI6MJ9p95S2Bs75n/ANNmdRsJHWWkU/W2MXkzfGq56hYyY6XFJKlKbTuQQLlg6ydh1xmWSMmPPFQaSDSlSTQJrWhMb9FzpwozlHSOb8IVeMpOz22NmzbfCZWTHit38lgkeuJCZcpSmOJxqK7CCCIq8s2oBCaqohNlO7Sm7C/cqGAESvfBIopsH/u/2uWObOrmmVjt/KgCLlOWq1G7JAH62waSnmlAhx5SqjAqIF4vGIryxFuSrZBqhY5Fg+tIho9It41cH3Un8QiMzLsjLsp0VNuFOBfXTkKzSNUyj/xDm6WN7vUAjAa7JjJyP8QONz1qjXJ0nTu3u0qneWbO9TtOMeji/h7jmiIJWeEc52h8EG0p4Y87PYgwUfHfH3Un2GD6Q8K7ztD4I4yhMPHhUc7REAXvKs86D74WDx4ZXOz2I7vg8MOdk/DAAhpPKS/QfjgpI8aW/X34c98eWb52z74Av+Vl+dB+OAOedBk8gEH/AIY3be1D+bRVoXJO8uUaJxGMIOu3EaSVN2w/7kOZv6Mbw3N765O+GN8ADUS44OW60GEuODl+tAhI2SvW7UGDY2SvW7UFh886BDLDg5brQHew4OW60KFsbJXp7cBYGyV6e3ALnnQIZccHLdaCKZT4st1vzhawPsvW7cAR/wC16e3APnnQc5vouoAn6RQ3G93oPtiPamDQfOsD7pP4omM3t6refSn6PDeJ4zfEYiZpdpmhT+An2wXFY7vg8M1zNx3fJ/eEczXZg5m/Lo80fdAd9faB5k/BDEE05/eOhnsQHfH2hfMyP9uFDNfaDzMf24Lpq/8AML8z/agGBp/LO8zXYgQ7X61/qU9kCHPLO+a/txylHhX+p2YBAyDvz7W7eNSobsXbxZ9kVFGcqpB+ZSEBYcWcSRTRrVxGtyvRFsado40St47sXKG5vuv6YzvPgfPrP8a/SQYUNaiiXb3X4Gm5nv2mVkggl1xdCkimkOkpQ3+H6I6IzufzqnGVFaio7gkn+Wz+COjPM3rLaOy3DjONszLAZqlFFBV5NdyCKUCajHWNURGQc3lMhZC21lVm5JUDubXjJSNerZEmVQBVGcHkpunHYXl97NvBVLOA0Kf6kn1GCKbVrSrqk+yHLUypOCjDgZSc2g8oEKyLzsjWmVakq6p90KaFY8FfQREk3lJXipPMR7YcNZUHhJp/LXj2qh2QszMhVkt1K0KLTgFtJvSrxhrpGnutlTrhCnKWhSwug3qdVoQ/OWBShbqP5vyhqqaaF4YAJ2EA+wf+I6KldzauYRptIS0C/Gf66T+OOTaH1j39B9ph21OtHfNuJ5HFexYhTTSx4QfeX8RiM6KysY21cK71En8MFD6uGV5mvqRD9YllCltwDlJ1g6wYKhmXSah1Yrjcn/bgzBlGwWvhelg/BHW18IjnZV7ofBDX7wocoR/tiDhlB3syOdKPyh5kLKyJeWqh3bXO2oe0Qd1zcC9GDe+3uOu8evZD6YkyRQTSOqn4hEe7khIBszISq682SNzfcK+2IlN3VkNQ4ige/ilentx2l/ilentxIoklUHzjarvFPxwCpE+O11T8cXmFl55RHF7+KV6e3HB7+KV6e3D5WTHMUqYI2EKG3WFmBbya7XdFkbAAo+kqEGYMvPKGBdO2V6e3BS6fGlentxKqyevyfVV8cd8mrOBR0K+OFnDLzyhlkd/6S9s0cH0Zu3SANpv58CIbJWb/AJ1IvP1ROs8UPWM2VXlb96iCbKQne4Yk3+4QZnIC0E0fqDSiVIBs05FRmpO7bRTirDAv+XT5k/BBe+PL/wCSf9uEcrPusuFCijak6O4jphkrKq/Gb6g+KNM4shIqmftCuZj+3HImvtDnmf7cQ68rLJ+kR1E+/wDVIEZWUMVo6ohKpcbp2Jnvny7vmuxBtP5Z7qdmIP5ZVwnQE+6Ezl1XCnms+6KzMWX6kzNO3A6R00Uk7oUBAUDfFGz2aq85Txx6U19saBkaVYnE0My6DrQVIBrfhubxyRLJzJliq04srJuNs4igFKAjZjGWaSqKVi0llaKT3M3Pmljk9BV746L9IZrySCVNWkhQFyV0TddUdG2Ohu7bYrH/2Q==">
            <a:extLst>
              <a:ext uri="{FF2B5EF4-FFF2-40B4-BE49-F238E27FC236}">
                <a16:creationId xmlns:a16="http://schemas.microsoft.com/office/drawing/2014/main" id="{BF9FE011-ED1E-4E8C-9104-C6AF3F11F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6701" y="2888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9462" name="AutoShape 14" descr="data:image/jpeg;base64,/9j/4AAQSkZJRgABAQAAAQABAAD/2wCEAAkGBxMTEhUSEhMWFhUXGBgXFhgYGB0aGBgXFRoWFxUXGBghHSggGB0lHRcXITEhJSkrLi4uFx8zODMtNygtLisBCgoKDg0OGxAQGy0mHyUvMDIwLy0tLS0tLS8tMC8tLS0tLTUtLS0tLS0tLS0tLS0tLS0tLS0tLS0tLS0tLS0vLf/AABEIAMABBwMBIgACEQEDEQH/xAAbAAAABwEAAAAAAAAAAAAAAAABAgMEBQYHAP/EAFIQAAECAwMFCQsJBgQFBQAAAAECAwAEERIhMQUGE0FRIjJTYXGBkZLiBxRCUmOTobHB0dIVIzNDZILC4fAWVGJyouMko7LTNERzg/EldLPD8v/EABoBAAMBAQEBAAAAAAAAAAAAAAABAgMEBQb/xAA4EQACAQIDBAcIAgAHAQAAAAAAAQIDEQQSITFBUfAFEzJxgZGhFCJCUmGxwdEV4SMkQ1OCktIz/9oADAMBAAIRAxEAPwAstvQYVESOgYRiTd47iB6gKQrJBhaglAbUdfziuLDdX46o5WrvadiqpIr85iOSEBB5pSgtYWAkhSki8YAkDXDdbyRipPWHvieqqPZF+Rp11PfJeYEzKNuUC0JVS8VANOmCIkGk4NpHIkQPfaPHHp9ggon2taxzAxpHCV3sg/JkPE0V8SHCWU7B0QYJGyGPyuz4yqfy+q+O+Vmddrop6KGNV0diX8H2M3jqC+L0Y/FIGsRjuWWgMFE7K/lDQZwm+jaacZPsIjWPROJe5eaIfSNBcfInbRjr4rq84l+ChA46KP4oD5cfOtI+4g+tJjZdCYh74+b/AEZvpSktifp+yyQKVRV1Zbe4QcyUD1JEAnKEwcHHfuqV7Ir+EqLtTivP+if5RPswbLWDAxVKTa7h3wrzhgU5EnVfUTBrtbc90P8Aiaa7VZc+IfyE3spvnwLYEk4AmAIpjdy3RWk5oTyv+Vd50keuFk5j5QOEqvnKB61CD+Owq2116fsHja+6m/UnFOpGK0DlWke2CKmmxi6151HxRGI7nOUT9QByuN/FCo7mOUD4LY5XB7IfsOBW2t9g9qxPyLnxHvfrPDNecT74Az7PDtcy6+qGiu5nP72y2aa9IKX+mFR3K540pohdfVzXzJh+xdH/AO6+fAPacT8q58RZeUGR9c3zEn8MAZ9mldKmnIv4YKjuUT2tcv11/wC3DlHcpmtbrHSv4IHhejV/qPn/AIk9fjOC58RmcrMXfOA8iVXdIEF+W2Naz1DEqnuVP632uhR9ghQdyZ3XMoH3CfaISpdF/PL1/wDIuuxvBen7Ib5clvHVzIPvgPl+X8ZzzY+OJxPcjVW+bSORkm+7yn6pCye5DtnP8n+7FKn0Xxfr+hdZjOK9Ct/LjGNXeon/AHIMMpoNLIJBwrQYbRfFpR3Jk0oZskf9L+5DHOLMRMmxp0vKXZUkFJSAKL3NcTrIio0+jZSUYp3feJ1cYldten6GGTZyroTQVpaBrsKailONMWNM+DiIpOTlgPtEnG2gc4C6f5cWmgAjjxdCNGq4w2HZhqsqlPNLaOzNpPgiOhqhEdHOdBR0NOGlCYsOb2Sl6RC1KVuVAihphxxZGMioF9IfuywbbWqlLKFK6AT7I+fhmlJIcmkjIJRSpqYUG0kuLdVTABRWtVDU3CLSnucZQViWU/zOH2IMI5itAT0u3TdWipVMBYbWQI2sR9tjsZUozUIcF+Tx6FGE45mt5kzPcsmyKOTDI4hbV60phyx3Jlg7qbT5knZ5URqYhhl3KqJVhb7mCRcNalG5KRynovOqOKONxU2oxlt+i/Rs6NGKu19/2UlHcwZSQlc2oKVgEoSgqpUmyCVE68IBXc4yehaW3Jl4uL3qLaLR4wkN1pjfhcYJmxlAoYdynMUXMzClIYBwCE40HgoCriNiE61RZczciFsKm3iVzD96lKxCDgkeLW402BI1R01lVpKTnUemmm+W+30XEiGWTVory3ftkex3NMn60Oq/mcI5d7SJBnMDJ6f+WB5VuH8cWZIx/WyGGW8tMyrZceWBjZTUW1keCgEipvHEK30jgjUrTeXNJvvZu1COtkvBDNGaMinCUZ50A+usLtZBlU72WYH/AGke6EMnZ2Sb7oZaeCnCCbISulwqd3Zsmg2HVCecucrMoEocC1uO3IbbFVqqQmuIoKmg1k4VoaLqazmoNO73MOsja6eg5ydNyriloYLSlNkBYQBuSa0wFDgcNhiSAiqIErkiULuiKCspBRbtrU4QoobtmguAUbrhRVK60JPKmWHJhoKlGGmFKBWbYcKUC9QKkub6lw3OJGqtKeFUryg7R4yaV7bbcfASqPY9v0LW/ONtirrqEDatYT6zFEyRnsubnFWFaKTZPgtKcdfN4SLkqKQd9QAECgxMD3UsphCRKS7aVTc0QgkJTpA2aJAKsQVb0V1WjsiZlgxkbJwtkGwKqpi8+vUOUig2JTfgY3pUYQoqTjeU9Ir7v8LzCTblt0RBZ853OLU3I5P0oedO7OjW24lNKgJCwlQJFVFV1AnjqLPkZS2GkMtykxRIvW4tgWj4S1HTFVSanDXFb7mGTFq0uVpsjSv2igm4Jarul34A2QBsSgajBnlqyup0l8s5NZKkqKTZL6k3qUpRuS2BQ33UI173arTgv8GKWWPaer97wtfgvEmLfa3vYXOWyzLrWG0vsl3WhLqVKrSpAANTS/VqiQjI+55KsuZQdMgnRsNJvW5u3VAkpGjBFGwq+pIJAFLq0jTMoZbYZVYccGkODaQVunkaSCs8tKRy4rCqlUUIXel7W18ioTbV2PRieQe2DiIJeVplRJakXDdcXXWmq01kWlLTjrTXaBENlDPaYlCDPZPU02TQONupdFdmAAONxIJphGdPC1Ju0bX4XV/K43JJXZdoD9eqEZKaS62l1BqhYCkmhFQcLjeOeFowatoyrnUjqQMDAkAU/r0wYQVUGhoAYgM/WbUhMDYkK6ikq9kT0MMvM6SWfR4zTielJEXB5ZJ8CbX0MJyc2VOsptAG3UV2BKirns2ovfyUeEFD/D2oy3Ic3SblyTdasjlVufaRGvhJIB5MY9DpBXq3+hjhZOMLIat5OA+s/p7UdDy8G6Ojiyo6etkTKEQwzkXYlH1eTUOsLI9cSiREPniiso4mtLRQP60k+gGPFwkM1eC+q+5rWdqcu5lK7maLWUEnYhwnloE/ijZYzHuay9JxdBQJZV0qW3f6DFly7nOuVnEpdaX3sW9+lNqriiDWv8ISRZx3Vb7o+lxtOVbEuMdqX9nBQap0lctgjLu6lNKeQgpJ0ekLbVMFlAVp3uNING0n+Y6xFzbn3JwWWW3WmTv3ljRrUnWllO+BOFs0pqvwI/m5pZltawhMvLpCWGk6yKGqhSiUiiQEiu8HGInCSjh6qnPaufNv0vcuonONkVTJUlpJiWlFimjbQVo8RCUhdim0gpUr+J0jwRFszgyi+t4SUmQl0ptuukVDLZNBTatWobL9dRHTuakyZ5c0xMJaC8VWbSwClKVJskWVVs1BJ2bIXl8ygl11Zmn1NvBOmQSLTpSCKLd31k1NybNxphHRVq0ZuM3JaR2Wb957b/jjbXQzhGaurb+O4gs0kATS1IeD6WrSnZp6tAkXLKN1rvSFk0pU0pjLZfbl1pXlCcaKmW0BLDZKgV1VcspqLJWogAHAXq2Jc5GzClWFBVVu0NUpcIsAg1BKQAFEG8VqBQGlYsc/IoeQW3kBaDSqVCoNDUHmN9YyrYmDqqUW7aa7Hbfbv8C4weWzMs7n7zDQdmUoLs2u3o5doE6JupJqTchJpvicAAKkkFDMnLaJidcm5q26/ZGgbbbUuloqBsgCiAkUAKiBu1Emt8arJyrEumw0htpOJCQlArtNKVPGY5E40ASHGwCTXdJFSCQTjfDnjYyc3lfvaXvqlw2bObiVK2XXYZ7nyZ951tDks93mqyVty/zi1AKqQ4UggLFAQN6LqEmpFiyFKOIZDMnLGTaqSVv0U7U0qUtBSqq41qFKDckXRNuZYlhjMMjldR74RVnLJjGaY86k+oxhKvOVNU1FWXC/nbY333LSim3co4zInm8pmbYWypNSUrfUpat0myoqSACVXnAgYUoLhN5zZmidb0b0yTMmi0rsbhCUkBaW2q0Qk2hU2io7mpIFIllZ3SIr/im+Yk+oRGZQznkFKC+/FJ3C2zo0E1DlmpqWiQQUgggiL6/EylGVrOKsmlw2bhf4aW1eYxyFkWXaaYRMTjs22QSykpV3slLakptKSkFNEqUkVcVQXbIcN5syCXtFbfUhxxxzvaqtAXG1I0ilJCaEJKkXKNLxjDJGXMlJAQJl6wNILBDhBQ7oitsqUgrKSpoK31d0oVoaBw5nXkzSpe0rltBcIog36YoU4KEXfRowocb740l1zldZ9b7rd2xedhZ4LegzGbGSghU8ltQQUOPXOOJtISCtRQ2FCop4PIKCJbJ+VZFlIEsltKFPBirYQhKnCgOb4qSFXEaySbqExCpzpyaULaCH1hwLCzYqpWlSEOUVaqKpAF1MNt8GXnBJeDKzifnNL82lbfzljR1FlwXFNxTgdYhShUnpNTfC9xdbBbGieOc7FXd98yooXvRRWlUyBUqAAKk1qSBRQvrUCQm55CFNIUL3SbNSkAWBaOKhU66JqbiaUBMVIZfllFf+DnEWwq0pCVIUq04p0i0hwKAtrcONN0RgaQq/liXWltJkJohsANizYCQmyUi5wVoUIIrgUgi8VjP2V37EuV+xe0018SLLM5VSguVSqy2UBa9zZBcKBS9Vq5LgUTSlK3k3QnK5aQ4WwlKt3ZobrraX1Ct/kVDnEQq8vpUoqMg/UgBVS2KgEEVGlAJBAoaVgq8rhQp8nrxBvcaF4KyMFk4rX1jAsHO3Yd+9fsl42ivjRJvZxBCFLW2U0skVWKFKndCVFXg0ViCNYpW+g/tFc8rQuWWiyMDaVpksqoBZs2gHRubRNU4AEGIhGVim1Yye2kqUFqq6gWlBVtKjRBqQq8bDCTWUVpNpGT5RBspTXSX2UWbCahjAWU0GAsjZGiwctfc9V9Pr3+ZDx1BfGiflMuhxTO5oh5sLQsk0Urdktp3NLQSgq3RSSMAbKqNco50Fpx5vQkqaQ44TUhJS2267cbOJAaFPKHGzfFnKcxW0JaTSoBSQqqipIVUqAIQCASSSNdYOvK06qt0mK4/NuKrdSm/FbopYKV75dO/ncS+kaHzEtOZxWCUaOq+91O4mmkCVqS0TS6obXfxC6+JDJk6H2gulKqWki/wFqReCAU1s1sqAIrQxTjlDKAuC5RKdiWFauIu0gqZvKSiaTbaRxS6K4CuJMEuj5uOiS8f6F/JUL7fQxl1GimAOCeH9K6H1Rt8uaoFP1fGc59ZthtHfAdtOKcTpKpSnfqNVgJpfap0xfcmuVRcdsPG9qN+BthqkZpuOy4/sx0JoVtjo4rnQTLSjRNQQSkEg4gnVdFe7oalpkXHW7NWyhdFCoIrZIxB8KvNDY56SDANStIJrvd8TsBVU9EFz6ykl3I7ryApIc0NAsWVULgxGq4GPMwdCpHEQzJrU0qVYTpvK7mb5Iz7mpJS3UtsLLgCN0F0FKm6ix69USLndoykPq5ZP3F82LkU0taRbLfjOBPSUj2xL5elSylZAFU0AJFdaR7Y9vG00qr8Dmot5CQe7sWVFYLaT/K0k/wCqsNF90zK6q/4lV99zLQ4tTcVpvKL5wV0JT7oUE3Mnwj6PdHLZGhZcn555WedShU1MAGtbICTgTdRMXjJTbpaBmJqdU4SSfn3k0FaAUBAwFfvRSc15d1Kw6XbdUEpFCbNSATeKA0qOcxae/wBzWs1/lHwx7vR2EjKHWSseD0riqsZ9XT0+u/7EqZVvWuZV/NMPn1rghybKnFpR5VrPrXET38un0h9A9kFVOq4Wn3qR6ywsbHiuriW9ZvzZLjJsp+7J5xU9JMGTk+V/dkc6REEZ/a//AJn5wmvKKNcwPO9qH1MVv9RWxD+J+pZxIy/7s15sfDAiUlx/yzfm0/DFRVlBnXMI84PfBTPy/DI6awuqh83qPq8Q978mXSrYwYbH3R8MCmZSMEIHMPdFI+UZbhE9BPsgi8qyvjjqq+GDq6XzLnxD2fEPfL/qy/DKKdqfR8Ud8rAeEjpHxRQflqW8f+hXwwHy7LeMrqK4uKJyUfmQ1ha/CXkX8ZaTrWjrD4oKctIPhp6wihftBL/x9X3mCjOFkal9UfFCyUPmRXslfg/JF++VkH6y/m+EwmvKo1OjoHwxRjnE1qS50J+KCHONvxV9CfihWoreNYOs9qZfE5VFDV3DYOzCCsqjhT0H4YpJzjRTer/p98D+07fBLPR74a6lbWN4Ks12X6FuVlNBxec5gv8AKO+UWda3jzrHtilnOlPAq6w90Jrzq2MdK+zCc6Pzc+RrHBVt0PVF37/lzjp+uv4xBTNyx1P+cWP/ALDFI/ao6mB1+xBP2mVwI6x+GJ6yj8z9TT2PEfL6ov4n2BvUvecWfW5SCnK6TvQ4Bxqv/wBXLFB/aZfBp6TBf2kc8RPp98J1aO5sXsNZ9pepYs7co2pZwJtpIpXdGyUqKQbSQb6XEE4EccWXNaatMVrr9YBjMp3LjjjTiLCKFN9yq0qm8G1xCJrIWcugaSgoJqlJBw1U2G6PG6SlFyTie30bSlTpuL4lpzkyq4izYUUp8IjHiv1QEVuczlSu4tXctfwx0eZc9OxS8kB3TpUKKVfeu8bb4u2d2VZnvANvWLCnEWQE0NUhZxrh+UQuaGT7T6Qo7oBZxuvTS4jHE9ET3dVcoywnC04pVOQD4oxUv87TtztHa1JlQzdTbm5YbHEnqkH2RdM/JEaBatqkj0g+yKfmK2TPy/8AP+FRjSc8ZJbzWjaTaVbBIqBcA5tIGJEepjXeZhFWWhmcgyAjD9VhRLQpE8xmpN2aaMddHxQsc1JnxUj74jjRoytO1SghJO2gOy71GItU4NdeeLPlvJT8ulKjZBUqymhqbRCqaqaonFZNQJiyK7mh3yjWgt7dkdUK0oRSRjKCbuzOjNo2ExwnEbD0CNQzvkkNpQADg14StaFqOvaYdZOkECVCyk1tMqxUbrFpWuG8RVtfQWSF7GUImQcEKPIIUC1HBpw7NyY0TM+SSXRUE0U34arxRwnXxemGE4y332hFgb5FdhCl2vUackCr1W7CcYJXKatDgFSw6AcCUG/0QZDLxFUyzpGshCqbMabY0HOOQZSw0UtprYSDuRfaUo9N3RB8hZPZVLOVaQSW7iUA0q6obMYl4mra9x9XC9jN0h44MOdVXJs2kQLyHkmimFpIxCgQfSIumS5RvTL3CdZ3tPrG+Ljh7nfKo07lEpA0rouAG9DQhe0Vb2v9h9XC17FDVLTAFSzQVULyMU3q16oIwh5WCEaze4hOGOKhGlTrKe9huRvndXkkxB5Of0aHFpAqCilRdfbBuBET7TVe8fVQ4FNK3a0o3q+sRrw8KFHG3wAbLdOJxB9S4uL7LdsrS8mqFs2U7kVtFFfrKVTaVW+zRBvGINMzNpCkWkqS3RCCm6qQps37o13Sj6LoXtFX5g6uHAqTMhMrSVJSigFo7tNwqRWlraIRblX1KKBZtA0IxIoaG4VN0aTm4gFl3c/Ukf5hV7oiZYHvpd3hO6uJZMHXVHf3mGSHAqU1k6YbNFlIvIvSsYUOtI2wdORpoo0g3u5+rcvtiqL9HS+opfri8Z6AqUCAcU4U8JN/qh/k60ZSzS63LcpspFRx6oOuqW7THkjfYZnk3Jsw8oJSqhJAG5ViqtPB4oI9IPpWlBUd1ShpQb4oONNYPRF1zLcCXkk6ignmrfzVhpnOCl5Kk0oE1uvH0jqrumKjKTlbM/MiSSjeyIOezbmm20uKKqFNrwfGCKb+uJ2QXJ+bcw6lSkly4HwU4g0pv+Tpi+5ddSthTSSC6AoWEkFdlLgUCUYgGh4oRzYnEspWX16NILySVmgtKbQEDHG0Ddyws0st8zK0vaxRWcgOKeLRWoEFQvoN5UnwjqBh7lfNVTFLTijU3YYEBSTjrqeiJcopNpVildndA1FHmwkkHXvjhEjnPlBqbFG3UEILVohQusoUlVq/C4X4Rexr3nr9SE3Z6bCtPZHS0lJqarTUWiSTQJKgCBZoA43r164lsj5KDsu2SLxaT0KVT0UhOfyuw4Gmm91ogUqXgCqy0mgB1AIF+uvFWJ3M1QU0sY0dPpSg++FNN0vEqL94ilZD4oCLoWY6OXKb3M87myCp20STuFm/+ZI58Ycd1hVTLp2Bw9JQB6jC3c3l6LX/AAoSOsQfZ6Yj+6qv/FNp2Mj0rc9wjPDxzY9Lgvx/ZUv/AJDfucy5M4yqtwKlU1VCSPbGqPZOcUpatO6hGNAsgAAAqPFrjN+5c3/iknY26f8A40j2xoueb1iQfINDRIqDQ7pxCCOcGnPHoYnWbXAwTsrjOUlmH0LW1NurCN8S6pNnE1NSm6gJrhcYQyPJMTAUpDzi0o33zrgprBoVA0oDfh0RUcgqKJadIJHzbYNCbyp1IHotDnO2H/cvqqYfFTZsIqK0FdJdXbgrrHbHKoo0uKZ8ZOSgSwbC7a3qJCytVSAKXKN15HHCWcE480UuNoQbbmjQo1NStBAXZ1XA3VIqIsHdEk1rLC0iuiDyzynRActBbP3SdUVmUnHZhKQ5ZohRcuBrbBsgg1oB84T0jVftJNQVjLMnKzKqvPGYX9MoOUrQlIBwAAuAFBTZrMD+2kzUCoDYFnRgbmlmxWuNqmusV0JvpDxmRr4VPumMczLsiaVnk6n/AIf5okglRos1GwUsgXnUTfBG86ja0i0BTgs3i5JsgAEjHVW7jwhojJ58f+mDpyYeE9AgzPaGVCrmd0wu51YWmooLIFmlQAmgw3RxrBHc65jchtxTaU+CnA3k7q7dXnA3R3yYeE9Ag3yWeE9AhXdrBZXuEVnO8EkIJSoihUDfSoVdcKXgbYTZzifNzjhcFSarJUqqqVJVvjgMYLNyISk1cOHiw5YySQ2hVaEnGlcQTSnNDu9oWQjMZdfWq0ZgjEWRWwARQizhhrxhN3K7hTYDlkGlqzWqqVpW/C83CJZOTDwg6v5wf5LPCjqwhkVL5ZWkCqgoppZUoKJFDUa6HnhBqcWDXSqPEQaUrUClbhUaonhks8L6B7oN8m0xd9AgAgpzKC3AAXCEi8JSlVK7byST6o5WVHgLnFlV4tUNrdXHdE3XHHG+J0ZM8qege6EprJd1dIo4GlBQ0MAiAlnXUGovvqQq8E7eXjxgXXXlKCiaKTSyQaWaYWaG6LZlDIYoNxa3eANPBN8IJyAngfSPfBqMrbsw8UlBIANxAoK020x5IJLvut70gctD0VrTmi1fIKeC9I98CMgjgx6PfBqBURbKrdrdVratG1XbWtawd5x1yltwrphaWVUrjSpui2oyH/Anpg3yL5NPT+UGoFSabcSCASAcQlRAPLffA5Pao+2CKVNOsCn2xa15J/gT1j7ojZ2QKFtrokWVpVconAg4WYAY0aZshaT4LhTzioP+mLx3N1Cj6Nim1dYLB/0CK7nC0EPTCRqeSeluteckxL9zN4F15NcUJPVUR+OPQa/yzOWLfWmgBMDBgI6OE6in9z+UsqfFxpohVJqDuVE0PP7Iq/dSXWeI8VtA6QVfii59zlG5ePlSOqB74o3dGNcov/8AbHQ02Ino2ObpCb4R/SLq6UkTXcoRVxZ2Nn+pfZi4d0c/+nrG1bfocSr8MVjuQo+mOqwgdK3PdE/3TnaSSB4zif8ASs+ukdNZ++zHcud5SslrJkZs7VSyf6nFewRNdydHzsweJodOnP4YhZchOT3aeFMtJ5bLbiosncuASH1kUqpsdVL3xRii0H7o2UHFr0DRUEtpUtyyaFRSi0gAi+lVXjanXqhs35XRsq0izbUEmqqm+lRtNyonc4mrcw8hugW43RBN4ruSacVL+eKRllh5qy04srWsm9s0olNK6rryBrhN6iS0EBJAOKAVQVNBZrQahWsSzDH8Y6n5wTJ7JAF7vUr+GJdqvjO+b7EIY2S1/GOoffBw2OEHUPvh7bPjO+a7EHSs+O75o/BDsAxDY4QdQ++OsDhB1D8USGkPju+ZPwQCnT47vmT8EFhEBlY0bVRajcd63xayVQ+Q0NE2agboaqjeGCZZCig0W9h4hA467iJWcfQlpKlLS2kKTujhek02QlcGNUtjhEdX84MEjhUdT84N8tsClZtu/C4X6tu0HogU5eYNwm2yTcBZx2a4rQnUCyOFT1fzgbI4VPU/OCftBL/vaOrBv2gYpXvtNMK2bgTWg9B6IYHBI4UdQ++GuUUmwqilm471IGrjUIXOcUt+9joHuhCeyzLFJSZmpIwpStRUatdRCGiUnJaqd6TugaA0O9IxqIaplDwS/OduJGZRabF1qoQaVpWpGuG4lDwA53IGhpjfvQ8Eedw++B70PAp53D7oW708g3zudmAMsOBZ6/YhWARTKeSb65+GBMp5Jnr9iFNCODlx97sx1lOyVHOIAGrsqPEY63ZiGywwmwbmbr7j+UWBak+NKjo98ReUXE2T85L/AK+9AMa5wy5U0ZqlA4W6A76iUhFrYb0q/VaE7m7lJsja0sf1IV7InhLh/JopQqAUm7CiQFtU5VhXSYq+Y66TzPHbHS2v20jvo60JrnYYPSSZrrZjoBBpHRwG5AdzlHzCztdWfQgeyM6zzQpc7NrA3KHSknZQ2By3pjTO52j/AAiCdZUf6iPZGTZeeJm5ggmin3KjbVwkV2wdEX9qqy+n5/ouv2Io0PuWpGjeIFKFIp1j7Yuc/LoXo0uM6VIBOANk0ArQkX0JHITFT7maT3u+drg9CPzi8ldk1IJu1AnppGlZ3mzOOxEczkaVUnRmUSEWiuhQmzapQKICsaXVhZmRYaqlqXsit5RZSCRdXfCusQ+VOClaHoOw7RCcvNil+sqN9aiqlH1UiLIeplHdKympqdbsAgBtBoq83qcqagnYnXqiPyiNM+04pJUS2FYgUBw1/q+Dd1qatT5sqwbbFx5VfiiX73qprcWqMN+EU7dnJ6IucFGKa3iTAlZemCXeZQ98O0t8T3Sn3wduWPBq5nT74UEueDd88fijMYSxxP8A9Pvg9D9o/pge9zwb3nT8cGDB4N/zp+OAQAB2zHQI4g7Zjqj3QbRHxJjznbgQ2fEmPOduGBG5WZtIV9MbjiB7oVzlB0G5qN2nC0NSvESpXog882bCtzMYHFdfxwpnBJF1oISKkrScCcAdikn0wgKb85q0h23zGN+HzXJAOTC7VlZVx2VP+gaOlYljmq4aApSQLhuF4Xnh+MwLua6rQUltIIpQlskgjD66noibDuRsut03UXhtmKUoa+BjHFpZOD1eLvk/h5IcozNWDWwDjdouKgP0urGF0ZoOgUCUUOPzCThhi7BYLjDRugC56lTh3zXBOOumFOeBStd/02F9rvniwv2046Vh+c03KUsNg1x0CMLqClv9Vgf2UepurBuoKS7W5vrUbo8d3HDsFyzWbUunchVUNbkmgN6TeaH9CGyZQcAzzq7MOGW/8MlJCTRCAQqgFU0x1DCEEsJ4OVHP+UUIL3sOClx97swOjSPBlRzweynZKDn/ADjrafHlB+v54ACVTtlRzj3wbTJ4SV/X3oEPjhZboPxxxm/LMcyD8UACa3xwrHMntQynHKg/OtnkR+cSKpvy7fM2YTU/X68czXZgAh2p91qX3JSUaQlV1y1NgkC/AAEC7bELkWTdYnJYuNrbCnE2QsEVCiEilcd8OmLDlJmsstVbQDtkmlnFKa7mg8ZN8QuUc6HZtyULtkrYWKqApUFTeKcKixiNuAjswl2ppcPwyKmxGrgR0Ci+OjhNRhmE3SUaH8x6VqMYnMrtPKUdayrpNfbG5ZqizJNHY0FdKbXtjCZYErF/PGnQlnOtL6r8jxOxGw9z1ukoeNavRdFwW4lBtKUE4Cp143fo/nWMwW7Mij+dX+oCLIpBqSakGlRs1hSeS7o5ip9t94lsQKphojfiCh1sHfo51AQ4lnAblC/HDfA4KH6x5oK8oDdUrW5IHhHYOLafZiCMM7qK65Sf2UaprFNC3hFtmmRpkiyg0l2d8aePhuTsimd0ZajlGYKqVqmtMLm0CnNhF3n7ImL9FUMtDd8rnGLsY3r9mHcQtpwlRwTXnOxBu9fIo86fgjhYOqW6w98cW0nwJY/fHujnKDCUPADmePwwfvQ8AfPH3QVMsOCl/OdmDd6DgWeZzsQgB7zPAL88YESh4F3mePvgO9PIN8zvYgO9fIJ872YYCE0ybKvmnRcfrT8UOpgWgAEqVuhcFWTgb67IaTEtuVfM6jg4fhh3MoqEixbvTdWmo66QgA71PAOeeMD3qeAc86Y4Sf2cedPwxxk/sw852YAAMqf3dfnVe6OMof3dXnj7oHvL7Mnzh+CCmT+zI84fghgcZU/u/wDmn3QUyf2f/NPwwJk/szfnOxBTJ/Z2/OdiAA0v9DSgFEquUapFCblG67aYAAfZBz9qBlUUaIshNA4KE1SLzcTdd0QQOim/lR+v54AB0oHhyg5q/jgdOOFleZJ+OCiY8rLdXtwcTHl2OZs++AADNeXY5mz8Ud339oRzMn3QYzXl2+Zo+6C98/aOhk/BAAPfP2joZ7EFMz5dfMz/AG4N3x5dfMyf9uCl7yzvM12IAG00kKlpndFVC2qpTZIvRqoK72M3Uqype0KNOYk+yNOAttTaba1fNJItJskFOkIpuRXCM3npeilq1GtOU/8AmO7AduS+hFRrLrxNybVUA7R646G2S3LTLatqEHpSI6PPNEGlzo8nE4WJY/0tflGFyAqsc/qjc84DZydMf9BY6U2fbGHSdLV1RQbfRhGvQKvCpLi+fuPFvXwNwzIR/gWuMqP9VfWDFjZTr4zT0CIHMn/gZfVVHrtGJUu3GlcaADfKJ1CuHGdQB5pl2mLcCvR4KpZJNniVfbAPi7RhjqhSSqSor+kBoRqSPBCR4pxrrNdlAaUlwm9RBWRQnUB4qRqT64TeQQRQgEb0nDjbUdh1HV6y1tQ+hgmf67WUZr/qqHVu9kX6bmEl9RDiQLKBuknUVcYu90Z5nKkqnZlRoKzDpoSKj5xVxjR8omky5RVm5H1drVtsnbtjpxK0j3ERADw4RjnFPxxxdT48t+vvwKZg8MnnaPug3fPlmudB98cpQS0nbKnnHxQNhJ8GWP3hA98eVlzypPxQGlHjy36+/AFgQwng5c/f/KAVKjgWOv2YLdtlTz9qClI8WW6fzgHYbTraUJJLDRFNS7/9MDLTpfQgFsHXeaA0JApcai7GDTMqCk7hjDUYdrkEJQLLaDWxUG4Gm0xNncLnCU+ztdfsQbvP7O31+xBe9RwLHW/KDJlBwDHW7MUIAyX2drr9iAMl9na6/Zg6pQcAx1vygveo4BjrflAAHeX2dnr9mAMn5Bnr9mDd7DgWOt+UIvSwIPzTHW/KAYWTnG0pU3VAVVYsg3C0TQA3V5OWFBMeVlRyf/uGWSchErKwUi+lBUgWbzZvxNwPFWH7cyKD56X6O1Exb3g7bgUzHlmOrX8UCJny7XM3BhN+XZ6n5x3fn2hvma/KKEF768unmaPwwPfPlzzM9iOM39o6GexHd8+XVzM/24YHGY8s7zM/247SeVf832Y7T+Wd5muxBS6eFf6lPZAIZTWVktFQOlXpG1I3aQmyaY+uKDlKaoqxiABTnAjRBk5L7qULU6apURaFwUKEEVuJ4jFdyLmsJ8urU6pCkKCTuQq9VTaJryinFG2Fq5KuuywTinDxLzmuusnLnySB0AD2R0Bma1SUQg3ltTjZ47Di014sI6MJ9p95S2Bs75n/ANNmdRsJHWWkU/W2MXkzfGq56hYyY6XFJKlKbTuQQLlg6ydh1xmWSMmPPFQaSDSlSTQJrWhMb9FzpwozlHSOb8IVeMpOz22NmzbfCZWTHit38lgkeuJCZcpSmOJxqK7CCCIq8s2oBCaqohNlO7Sm7C/cqGAESvfBIopsH/u/2uWObOrmmVjt/KgCLlOWq1G7JAH62waSnmlAhx5SqjAqIF4vGIryxFuSrZBqhY5Fg+tIho9It41cH3Un8QiMzLsjLsp0VNuFOBfXTkKzSNUyj/xDm6WN7vUAjAa7JjJyP8QONz1qjXJ0nTu3u0qneWbO9TtOMeji/h7jmiIJWeEc52h8EG0p4Y87PYgwUfHfH3Un2GD6Q8K7ztD4I4yhMPHhUc7REAXvKs86D74WDx4ZXOz2I7vg8MOdk/DAAhpPKS/QfjgpI8aW/X34c98eWb52z74Av+Vl+dB+OAOedBk8gEH/AIY3be1D+bRVoXJO8uUaJxGMIOu3EaSVN2w/7kOZv6Mbw3N765O+GN8ADUS44OW60GEuODl+tAhI2SvW7UGDY2SvW7UFh886BDLDg5brQHew4OW60KFsbJXp7cBYGyV6e3ALnnQIZccHLdaCKZT4st1vzhawPsvW7cAR/wC16e3APnnQc5vouoAn6RQ3G93oPtiPamDQfOsD7pP4omM3t6refSn6PDeJ4zfEYiZpdpmhT+An2wXFY7vg8M1zNx3fJ/eEczXZg5m/Lo80fdAd9faB5k/BDEE05/eOhnsQHfH2hfMyP9uFDNfaDzMf24Lpq/8AML8z/agGBp/LO8zXYgQ7X61/qU9kCHPLO+a/txylHhX+p2YBAyDvz7W7eNSobsXbxZ9kVFGcqpB+ZSEBYcWcSRTRrVxGtyvRFsado40St47sXKG5vuv6YzvPgfPrP8a/SQYUNaiiXb3X4Gm5nv2mVkggl1xdCkimkOkpQ3+H6I6IzufzqnGVFaio7gkn+Wz+COjPM3rLaOy3DjONszLAZqlFFBV5NdyCKUCajHWNURGQc3lMhZC21lVm5JUDubXjJSNerZEmVQBVGcHkpunHYXl97NvBVLOA0Kf6kn1GCKbVrSrqk+yHLUypOCjDgZSc2g8oEKyLzsjWmVakq6p90KaFY8FfQREk3lJXipPMR7YcNZUHhJp/LXj2qh2QszMhVkt1K0KLTgFtJvSrxhrpGnutlTrhCnKWhSwug3qdVoQ/OWBShbqP5vyhqqaaF4YAJ2EA+wf+I6KldzauYRptIS0C/Gf66T+OOTaH1j39B9ph21OtHfNuJ5HFexYhTTSx4QfeX8RiM6KysY21cK71En8MFD6uGV5mvqRD9YllCltwDlJ1g6wYKhmXSah1Yrjcn/bgzBlGwWvhelg/BHW18IjnZV7ofBDX7wocoR/tiDhlB3syOdKPyh5kLKyJeWqh3bXO2oe0Qd1zcC9GDe+3uOu8evZD6YkyRQTSOqn4hEe7khIBszISq682SNzfcK+2IlN3VkNQ4ige/ilentx2l/ilentxIoklUHzjarvFPxwCpE+O11T8cXmFl55RHF7+KV6e3HB7+KV6e3D5WTHMUqYI2EKG3WFmBbya7XdFkbAAo+kqEGYMvPKGBdO2V6e3BS6fGlentxKqyevyfVV8cd8mrOBR0K+OFnDLzyhlkd/6S9s0cH0Zu3SANpv58CIbJWb/AJ1IvP1ROs8UPWM2VXlb96iCbKQne4Yk3+4QZnIC0E0fqDSiVIBs05FRmpO7bRTirDAv+XT5k/BBe+PL/wCSf9uEcrPusuFCijak6O4jphkrKq/Gb6g+KNM4shIqmftCuZj+3HImvtDnmf7cQ68rLJ+kR1E+/wDVIEZWUMVo6ohKpcbp2Jnvny7vmuxBtP5Z7qdmIP5ZVwnQE+6Ezl1XCnms+6KzMWX6kzNO3A6R00Uk7oUBAUDfFGz2aq85Txx6U19saBkaVYnE0My6DrQVIBrfhubxyRLJzJliq04srJuNs4igFKAjZjGWaSqKVi0llaKT3M3Pmljk9BV746L9IZrySCVNWkhQFyV0TddUdG2Ohu7bYrH/2Q==">
            <a:extLst>
              <a:ext uri="{FF2B5EF4-FFF2-40B4-BE49-F238E27FC236}">
                <a16:creationId xmlns:a16="http://schemas.microsoft.com/office/drawing/2014/main" id="{DDBF9D46-3807-45E6-B234-1C7DD3994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6701" y="2888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4881835-76C7-4472-99C5-F565933D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7" y="69782"/>
            <a:ext cx="3865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Digital Dinosaurs</a:t>
            </a:r>
            <a:endParaRPr lang="en-IN" altLang="en-US" sz="32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A7C92C-1E3E-F09C-0F29-409C7F7A1114}"/>
              </a:ext>
            </a:extLst>
          </p:cNvPr>
          <p:cNvCxnSpPr>
            <a:cxnSpLocks/>
          </p:cNvCxnSpPr>
          <p:nvPr/>
        </p:nvCxnSpPr>
        <p:spPr>
          <a:xfrm flipV="1">
            <a:off x="135699" y="629112"/>
            <a:ext cx="3334949" cy="17838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FD37C29-5023-A7B5-1A73-5C32E252775A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947CCD-E0F9-8335-4626-CB02770A9AA7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E20771-C9C0-6CAB-9167-958DB80DC423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22880B-DF64-07FA-1856-33E8C7615DA5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6247D-FB79-91A1-199C-FB5FCD49BECF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5B0676-1CC5-C942-ADE0-67782E2B21A7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844EED-F71A-0FE7-4E7E-1B3ECECD1780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5113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>
            <a:extLst>
              <a:ext uri="{FF2B5EF4-FFF2-40B4-BE49-F238E27FC236}">
                <a16:creationId xmlns:a16="http://schemas.microsoft.com/office/drawing/2014/main" id="{E89556E7-D716-44AF-8169-2ECFB505C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6" y="746108"/>
            <a:ext cx="883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70C0"/>
                </a:solidFill>
              </a:rPr>
              <a:t>   A few other popular Digital Disruption which has already happened</a:t>
            </a:r>
            <a:endParaRPr lang="en-IN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18437" name="Picture 7" descr="https://lh3.googleusercontent.com/aMoTzec746RIY9GFOKMjipqBShsKos_KxeDtS59tRp4-ePCpGqW2bS-ySyUEL6q3gkA=w300">
            <a:extLst>
              <a:ext uri="{FF2B5EF4-FFF2-40B4-BE49-F238E27FC236}">
                <a16:creationId xmlns:a16="http://schemas.microsoft.com/office/drawing/2014/main" id="{29AF8E8C-40BF-4AAA-99AC-7CB26A12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9" y="1426976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http://www.capitalmarketlabs.com/blog_images/baba_logo.jpg">
            <a:extLst>
              <a:ext uri="{FF2B5EF4-FFF2-40B4-BE49-F238E27FC236}">
                <a16:creationId xmlns:a16="http://schemas.microsoft.com/office/drawing/2014/main" id="{A42E1ADD-C3FB-4246-8012-7EF2F4D7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5423"/>
            <a:ext cx="1480205" cy="84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1">
            <a:extLst>
              <a:ext uri="{FF2B5EF4-FFF2-40B4-BE49-F238E27FC236}">
                <a16:creationId xmlns:a16="http://schemas.microsoft.com/office/drawing/2014/main" id="{093E6592-2368-4293-822B-AF39752C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216" y="1594552"/>
            <a:ext cx="2743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solidFill>
                  <a:srgbClr val="3B576D"/>
                </a:solidFill>
              </a:rPr>
              <a:t>Worlds largest taxi company owns no taxi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sp>
        <p:nvSpPr>
          <p:cNvPr id="18444" name="AutoShape 17" descr="Image result for skype">
            <a:extLst>
              <a:ext uri="{FF2B5EF4-FFF2-40B4-BE49-F238E27FC236}">
                <a16:creationId xmlns:a16="http://schemas.microsoft.com/office/drawing/2014/main" id="{46EAAAB1-5F0D-478E-84FD-C2F6C01FF6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8445" name="AutoShape 19" descr="Image result for skype">
            <a:extLst>
              <a:ext uri="{FF2B5EF4-FFF2-40B4-BE49-F238E27FC236}">
                <a16:creationId xmlns:a16="http://schemas.microsoft.com/office/drawing/2014/main" id="{D8C3DF4F-CF4C-4FAA-B598-CDC3AD0CC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8446" name="AutoShape 21" descr="Image result for skype">
            <a:extLst>
              <a:ext uri="{FF2B5EF4-FFF2-40B4-BE49-F238E27FC236}">
                <a16:creationId xmlns:a16="http://schemas.microsoft.com/office/drawing/2014/main" id="{A8C028DA-652A-44B8-9DDC-39BFFB1C3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pic>
        <p:nvPicPr>
          <p:cNvPr id="18447" name="Picture 23" descr="https://lh5.ggpht.com/1CxNUEdzrREikWZoaHIU5J63x2gOxTb7R-ZIbJd51uPBFt0jUj8AX2bMOhKiIBcuAqtH=w300">
            <a:extLst>
              <a:ext uri="{FF2B5EF4-FFF2-40B4-BE49-F238E27FC236}">
                <a16:creationId xmlns:a16="http://schemas.microsoft.com/office/drawing/2014/main" id="{CC17AAE1-45F6-4433-B44B-BD64A7FD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11" y="2666876"/>
            <a:ext cx="1176130" cy="11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Box 13">
            <a:extLst>
              <a:ext uri="{FF2B5EF4-FFF2-40B4-BE49-F238E27FC236}">
                <a16:creationId xmlns:a16="http://schemas.microsoft.com/office/drawing/2014/main" id="{24BC9296-F6EB-4C10-984E-3FDCFBA4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744" y="2973384"/>
            <a:ext cx="259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solidFill>
                  <a:srgbClr val="3B576D"/>
                </a:solidFill>
              </a:rPr>
              <a:t>Largest Phone Co. owns no telco infra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sp>
        <p:nvSpPr>
          <p:cNvPr id="18449" name="TextBox 11">
            <a:extLst>
              <a:ext uri="{FF2B5EF4-FFF2-40B4-BE49-F238E27FC236}">
                <a16:creationId xmlns:a16="http://schemas.microsoft.com/office/drawing/2014/main" id="{80729BB3-F2C2-4F19-BE25-DD4DD3902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166" y="2845716"/>
            <a:ext cx="2743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solidFill>
                  <a:srgbClr val="3B576D"/>
                </a:solidFill>
              </a:rPr>
              <a:t>Worlds most valuable retailer has no inventory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sp>
        <p:nvSpPr>
          <p:cNvPr id="18450" name="AutoShape 25" descr="Image result for linkedin">
            <a:extLst>
              <a:ext uri="{FF2B5EF4-FFF2-40B4-BE49-F238E27FC236}">
                <a16:creationId xmlns:a16="http://schemas.microsoft.com/office/drawing/2014/main" id="{11BF69F0-7B6E-4CEB-811C-3D4A30443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pic>
        <p:nvPicPr>
          <p:cNvPr id="18451" name="Picture 27" descr="https://pbs.twimg.com/profile_images/614583061448036352/CBpFkPaz.png">
            <a:extLst>
              <a:ext uri="{FF2B5EF4-FFF2-40B4-BE49-F238E27FC236}">
                <a16:creationId xmlns:a16="http://schemas.microsoft.com/office/drawing/2014/main" id="{B004D3E2-0787-4075-AAD3-6FB1657C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66" y="1406783"/>
            <a:ext cx="943917" cy="9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Box 12">
            <a:extLst>
              <a:ext uri="{FF2B5EF4-FFF2-40B4-BE49-F238E27FC236}">
                <a16:creationId xmlns:a16="http://schemas.microsoft.com/office/drawing/2014/main" id="{041E8D60-1C18-4143-8AF9-0EF22DE9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051" y="1570966"/>
            <a:ext cx="259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solidFill>
                  <a:srgbClr val="3B576D"/>
                </a:solidFill>
              </a:rPr>
              <a:t>Worlds largest recruitment agency 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B4D001F-572F-4827-B6DC-D470EBBD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6" y="66081"/>
            <a:ext cx="3470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Digital Titans</a:t>
            </a:r>
            <a:endParaRPr lang="en-IN" altLang="en-US" sz="3200" b="1" dirty="0"/>
          </a:p>
        </p:txBody>
      </p:sp>
      <p:pic>
        <p:nvPicPr>
          <p:cNvPr id="1026" name="Picture 2" descr="Image result for netflix logo">
            <a:extLst>
              <a:ext uri="{FF2B5EF4-FFF2-40B4-BE49-F238E27FC236}">
                <a16:creationId xmlns:a16="http://schemas.microsoft.com/office/drawing/2014/main" id="{0B5AFE84-4622-4A5E-9F27-C6F818D3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9" y="3815691"/>
            <a:ext cx="1702434" cy="10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1CBA1B6E-C4E1-4D45-B8E4-64B2361D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910" y="3971435"/>
            <a:ext cx="2743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solidFill>
                  <a:srgbClr val="3B576D"/>
                </a:solidFill>
              </a:rPr>
              <a:t>Worlds 7</a:t>
            </a:r>
            <a:r>
              <a:rPr lang="en-US" altLang="en-US" sz="1700" baseline="30000" dirty="0">
                <a:solidFill>
                  <a:srgbClr val="3B576D"/>
                </a:solidFill>
              </a:rPr>
              <a:t>th</a:t>
            </a:r>
            <a:r>
              <a:rPr lang="en-US" altLang="en-US" sz="1700" dirty="0">
                <a:solidFill>
                  <a:srgbClr val="3B576D"/>
                </a:solidFill>
              </a:rPr>
              <a:t> largest Internet company by revenue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pic>
        <p:nvPicPr>
          <p:cNvPr id="1028" name="Picture 4" descr="Image result for Oyo logo">
            <a:extLst>
              <a:ext uri="{FF2B5EF4-FFF2-40B4-BE49-F238E27FC236}">
                <a16:creationId xmlns:a16="http://schemas.microsoft.com/office/drawing/2014/main" id="{17F5A286-D4DE-4AB5-84C6-E2C9FC31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62" y="4912394"/>
            <a:ext cx="1554167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CA1B58BF-6EF4-4831-8061-6AA010F6C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09" y="5233149"/>
            <a:ext cx="2743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700" dirty="0">
                <a:solidFill>
                  <a:srgbClr val="3B576D"/>
                </a:solidFill>
              </a:rPr>
              <a:t>Worlds 3</a:t>
            </a:r>
            <a:r>
              <a:rPr lang="en-US" altLang="en-US" sz="1700" baseline="30000" dirty="0">
                <a:solidFill>
                  <a:srgbClr val="3B576D"/>
                </a:solidFill>
              </a:rPr>
              <a:t>rd</a:t>
            </a:r>
            <a:r>
              <a:rPr lang="en-US" altLang="en-US" sz="1700" dirty="0">
                <a:solidFill>
                  <a:srgbClr val="3B576D"/>
                </a:solidFill>
              </a:rPr>
              <a:t> largest hotel chain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pic>
        <p:nvPicPr>
          <p:cNvPr id="1030" name="Picture 6" descr="Image result for airbnb logo">
            <a:extLst>
              <a:ext uri="{FF2B5EF4-FFF2-40B4-BE49-F238E27FC236}">
                <a16:creationId xmlns:a16="http://schemas.microsoft.com/office/drawing/2014/main" id="{2E50FEE6-01CD-460F-BF5F-53F03306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99" y="3907667"/>
            <a:ext cx="1709588" cy="9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19DA576F-BD7B-4B6B-8DD2-8B1424C1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820" y="4007210"/>
            <a:ext cx="2743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solidFill>
                  <a:srgbClr val="3B576D"/>
                </a:solidFill>
              </a:rPr>
              <a:t>Worlds largest lodging provider with no logistics of its own</a:t>
            </a:r>
            <a:endParaRPr lang="en-IN" altLang="en-US" sz="1700" dirty="0">
              <a:solidFill>
                <a:srgbClr val="3B576D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AB03CF-89E4-4C51-2E70-85DC6F9509CE}"/>
              </a:ext>
            </a:extLst>
          </p:cNvPr>
          <p:cNvCxnSpPr>
            <a:cxnSpLocks/>
          </p:cNvCxnSpPr>
          <p:nvPr/>
        </p:nvCxnSpPr>
        <p:spPr>
          <a:xfrm>
            <a:off x="78786" y="650856"/>
            <a:ext cx="3393807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5D459A2-1DE3-6B2F-8169-1572723CE686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ED8C5E-1389-330E-635E-07521FB77192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FEE0A3-5287-A4ED-E36C-0B75C0A6C22A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58E18F-5CBB-31AD-124E-C849533E0996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930AC4-A725-FCEE-5861-153FA34B365E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5FA006-B0CC-5C70-DEF0-545F8C2E5CA6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53A8B9-C973-E429-85AE-6A613366A679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097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D115C-D6E3-4DAF-B78D-8109DE0D8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4224" r="18893"/>
          <a:stretch/>
        </p:blipFill>
        <p:spPr>
          <a:xfrm>
            <a:off x="178136" y="312261"/>
            <a:ext cx="4225051" cy="56121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08E245-8A94-423E-81E9-4FDCE261C339}"/>
              </a:ext>
            </a:extLst>
          </p:cNvPr>
          <p:cNvSpPr/>
          <p:nvPr/>
        </p:nvSpPr>
        <p:spPr>
          <a:xfrm>
            <a:off x="4009293" y="2114582"/>
            <a:ext cx="4956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63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Tools to Automate your Office</a:t>
            </a:r>
            <a:endParaRPr lang="en-US" sz="3600" b="1" dirty="0">
              <a:solidFill>
                <a:srgbClr val="26304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1E45AD-0153-1FB8-9361-CDB8FA8FC135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88E5E6-AC2A-E217-1B93-92082140418A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9858B4-923C-8A19-BD93-799B33B96120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354D55-47E2-EC32-6603-134F74F36CC8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D1AA09-16A8-2784-7B26-45B691A37D47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79A1E3-E745-6566-6049-8848D8F3571B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20C519-20CC-630D-3F01-1CEE710DD030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59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BA848C-3F5D-43DF-AABD-7C38A7792B96}"/>
              </a:ext>
            </a:extLst>
          </p:cNvPr>
          <p:cNvSpPr/>
          <p:nvPr/>
        </p:nvSpPr>
        <p:spPr>
          <a:xfrm>
            <a:off x="112116" y="135853"/>
            <a:ext cx="687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Tools</a:t>
            </a:r>
            <a:endParaRPr lang="en-US" sz="32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66708E-8CD4-4E27-B58B-52037B4127F4}"/>
              </a:ext>
            </a:extLst>
          </p:cNvPr>
          <p:cNvCxnSpPr>
            <a:cxnSpLocks/>
          </p:cNvCxnSpPr>
          <p:nvPr/>
        </p:nvCxnSpPr>
        <p:spPr>
          <a:xfrm>
            <a:off x="214433" y="720628"/>
            <a:ext cx="4357567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A808654-CE37-4041-B1AE-6F7CAED78985}"/>
              </a:ext>
            </a:extLst>
          </p:cNvPr>
          <p:cNvSpPr/>
          <p:nvPr/>
        </p:nvSpPr>
        <p:spPr>
          <a:xfrm>
            <a:off x="214433" y="892355"/>
            <a:ext cx="34592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For Virtual Meetings:</a:t>
            </a:r>
          </a:p>
        </p:txBody>
      </p:sp>
      <p:pic>
        <p:nvPicPr>
          <p:cNvPr id="6" name="Picture 2" descr="Image result for skype logo png">
            <a:extLst>
              <a:ext uri="{FF2B5EF4-FFF2-40B4-BE49-F238E27FC236}">
                <a16:creationId xmlns:a16="http://schemas.microsoft.com/office/drawing/2014/main" id="{73379C6C-2AC5-4EE2-BF43-DD7BAE7A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80" y="1358348"/>
            <a:ext cx="788738" cy="7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2FE8CC-93AA-4BE2-831B-04FF162D4B88}"/>
              </a:ext>
            </a:extLst>
          </p:cNvPr>
          <p:cNvSpPr/>
          <p:nvPr/>
        </p:nvSpPr>
        <p:spPr>
          <a:xfrm>
            <a:off x="7641139" y="3680083"/>
            <a:ext cx="671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en-US" sz="1400" dirty="0"/>
          </a:p>
        </p:txBody>
      </p:sp>
      <p:pic>
        <p:nvPicPr>
          <p:cNvPr id="8" name="Picture 6" descr="Image result for zoom logo png">
            <a:extLst>
              <a:ext uri="{FF2B5EF4-FFF2-40B4-BE49-F238E27FC236}">
                <a16:creationId xmlns:a16="http://schemas.microsoft.com/office/drawing/2014/main" id="{320837F8-A20A-4D5E-8E39-DB1F291C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27" y="2762440"/>
            <a:ext cx="857419" cy="8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o to meeting logo png">
            <a:extLst>
              <a:ext uri="{FF2B5EF4-FFF2-40B4-BE49-F238E27FC236}">
                <a16:creationId xmlns:a16="http://schemas.microsoft.com/office/drawing/2014/main" id="{764A39D6-07FF-4C3F-B5B1-B68EE51AC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2" r="80952" b="33619"/>
          <a:stretch/>
        </p:blipFill>
        <p:spPr bwMode="auto">
          <a:xfrm>
            <a:off x="7641071" y="4087918"/>
            <a:ext cx="788231" cy="7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783C48-EE26-4C27-8201-A59871F60C95}"/>
              </a:ext>
            </a:extLst>
          </p:cNvPr>
          <p:cNvSpPr/>
          <p:nvPr/>
        </p:nvSpPr>
        <p:spPr>
          <a:xfrm>
            <a:off x="7513827" y="217668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9014B-AC68-40BD-AD4C-1E2F85E72362}"/>
              </a:ext>
            </a:extLst>
          </p:cNvPr>
          <p:cNvSpPr/>
          <p:nvPr/>
        </p:nvSpPr>
        <p:spPr>
          <a:xfrm>
            <a:off x="7291295" y="4851603"/>
            <a:ext cx="1412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 To Meeting</a:t>
            </a:r>
            <a:endParaRPr lang="en-US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4C8F5F-C35E-40FB-8336-AF0CAD4C1D0E}"/>
              </a:ext>
            </a:extLst>
          </p:cNvPr>
          <p:cNvCxnSpPr/>
          <p:nvPr/>
        </p:nvCxnSpPr>
        <p:spPr>
          <a:xfrm>
            <a:off x="6955276" y="77255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video conferencing">
            <a:extLst>
              <a:ext uri="{FF2B5EF4-FFF2-40B4-BE49-F238E27FC236}">
                <a16:creationId xmlns:a16="http://schemas.microsoft.com/office/drawing/2014/main" id="{521129A2-0165-44FB-B18E-59FC41BF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1048"/>
          <a:stretch/>
        </p:blipFill>
        <p:spPr bwMode="auto">
          <a:xfrm>
            <a:off x="477081" y="1555341"/>
            <a:ext cx="5993732" cy="40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839F90-34DB-4453-99B6-36DFC917CF8F}"/>
              </a:ext>
            </a:extLst>
          </p:cNvPr>
          <p:cNvSpPr txBox="1"/>
          <p:nvPr/>
        </p:nvSpPr>
        <p:spPr>
          <a:xfrm>
            <a:off x="8109545" y="2204218"/>
            <a:ext cx="111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(Live Demo)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EF9F79-C0B2-1A5A-3AB0-F56EF6A661D8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3D1DB1-B16E-1E30-B087-26C45096E05C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5F7F7C-78F4-C7DF-78B9-C2A6C8F5B633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8F879D-F164-399B-F6A2-B8C6251D3A70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9B29BF-C5A3-DCAB-CDC2-82AD70520687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33957-6AA2-8133-4499-22F5B8E0467F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A5F945-E5BF-92D6-ACE0-C09B3662181D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42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97E5BA-233F-4BC6-900C-A3B60C55164F}"/>
              </a:ext>
            </a:extLst>
          </p:cNvPr>
          <p:cNvSpPr/>
          <p:nvPr/>
        </p:nvSpPr>
        <p:spPr>
          <a:xfrm>
            <a:off x="112116" y="135853"/>
            <a:ext cx="687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Tools</a:t>
            </a:r>
            <a:endParaRPr lang="en-US" sz="32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B272D4-CD44-4CCE-A7D0-7C2C3AB4AA9C}"/>
              </a:ext>
            </a:extLst>
          </p:cNvPr>
          <p:cNvCxnSpPr>
            <a:cxnSpLocks/>
          </p:cNvCxnSpPr>
          <p:nvPr/>
        </p:nvCxnSpPr>
        <p:spPr>
          <a:xfrm>
            <a:off x="214432" y="720628"/>
            <a:ext cx="4357568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sult for team viewer logo png">
            <a:extLst>
              <a:ext uri="{FF2B5EF4-FFF2-40B4-BE49-F238E27FC236}">
                <a16:creationId xmlns:a16="http://schemas.microsoft.com/office/drawing/2014/main" id="{B919A33C-965D-4B5E-9DC2-5172AA6E0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8836DF-F070-4687-A9E6-B7D92CC953E8}"/>
              </a:ext>
            </a:extLst>
          </p:cNvPr>
          <p:cNvCxnSpPr/>
          <p:nvPr/>
        </p:nvCxnSpPr>
        <p:spPr>
          <a:xfrm>
            <a:off x="10933889" y="23346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2719D-2419-483B-B5CB-282FFDD25AB3}"/>
              </a:ext>
            </a:extLst>
          </p:cNvPr>
          <p:cNvCxnSpPr/>
          <p:nvPr/>
        </p:nvCxnSpPr>
        <p:spPr>
          <a:xfrm>
            <a:off x="6955276" y="77255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19C6B01-2C89-4773-8C2F-A8D0E051477A}"/>
              </a:ext>
            </a:extLst>
          </p:cNvPr>
          <p:cNvSpPr/>
          <p:nvPr/>
        </p:nvSpPr>
        <p:spPr>
          <a:xfrm>
            <a:off x="214432" y="892355"/>
            <a:ext cx="4886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For In-house Staff Communication:</a:t>
            </a:r>
          </a:p>
        </p:txBody>
      </p:sp>
      <p:pic>
        <p:nvPicPr>
          <p:cNvPr id="2050" name="Picture 2" descr="Leaving Slack Already? Here are 3 Reasons Why That Would be a ...">
            <a:extLst>
              <a:ext uri="{FF2B5EF4-FFF2-40B4-BE49-F238E27FC236}">
                <a16:creationId xmlns:a16="http://schemas.microsoft.com/office/drawing/2014/main" id="{170B70B6-07D8-42DD-BD1E-0C0DC589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00" y="1202956"/>
            <a:ext cx="1586872" cy="79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ock (messaging service) - Wikipedia">
            <a:extLst>
              <a:ext uri="{FF2B5EF4-FFF2-40B4-BE49-F238E27FC236}">
                <a16:creationId xmlns:a16="http://schemas.microsoft.com/office/drawing/2014/main" id="{381DAD16-49EB-46AF-990E-C9836CF5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22" y="2935434"/>
            <a:ext cx="1474828" cy="5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icrosoft Teams • Wildix">
            <a:extLst>
              <a:ext uri="{FF2B5EF4-FFF2-40B4-BE49-F238E27FC236}">
                <a16:creationId xmlns:a16="http://schemas.microsoft.com/office/drawing/2014/main" id="{DBF0845E-8278-44BD-9411-521FE7AE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17" y="4132997"/>
            <a:ext cx="1577083" cy="13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 Characteristics of Successful Virtual Teams | Blanchard LeaderChat">
            <a:extLst>
              <a:ext uri="{FF2B5EF4-FFF2-40B4-BE49-F238E27FC236}">
                <a16:creationId xmlns:a16="http://schemas.microsoft.com/office/drawing/2014/main" id="{78563D7B-FAF8-4F01-927A-40C4F66C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8" y="1638299"/>
            <a:ext cx="5572759" cy="38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909072-7027-6B2F-BD0C-74863D39394B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7EFBB6-982D-1019-72C3-0F2D04BB120A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D089F2-DD06-A2F8-E658-F04549BBA62E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558517-8824-08EF-976B-1ACDBFB2F06D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F1CE22-C292-5A93-3C79-2BB534046A34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8D6330-9D95-E68D-909E-B335408A1FCC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C91556-319E-CFB9-9DB3-3EFA611DFD2F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18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team viewer logo png">
            <a:extLst>
              <a:ext uri="{FF2B5EF4-FFF2-40B4-BE49-F238E27FC236}">
                <a16:creationId xmlns:a16="http://schemas.microsoft.com/office/drawing/2014/main" id="{F134ABDE-DBB3-4650-978B-CA055C64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31" y="4409352"/>
            <a:ext cx="961383" cy="9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98AB4B-AAF7-4C55-9084-A54FDD8666B7}"/>
              </a:ext>
            </a:extLst>
          </p:cNvPr>
          <p:cNvSpPr/>
          <p:nvPr/>
        </p:nvSpPr>
        <p:spPr>
          <a:xfrm>
            <a:off x="7325265" y="5370735"/>
            <a:ext cx="1264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Team Viewer</a:t>
            </a:r>
            <a:endParaRPr lang="en-US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DE7C34-0CD6-42B2-B74D-53474C855643}"/>
              </a:ext>
            </a:extLst>
          </p:cNvPr>
          <p:cNvCxnSpPr/>
          <p:nvPr/>
        </p:nvCxnSpPr>
        <p:spPr>
          <a:xfrm>
            <a:off x="6955276" y="772556"/>
            <a:ext cx="0" cy="5120078"/>
          </a:xfrm>
          <a:prstGeom prst="line">
            <a:avLst/>
          </a:prstGeom>
          <a:ln w="25400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moteITSupport - ATON Computing, Inc.">
            <a:extLst>
              <a:ext uri="{FF2B5EF4-FFF2-40B4-BE49-F238E27FC236}">
                <a16:creationId xmlns:a16="http://schemas.microsoft.com/office/drawing/2014/main" id="{465B2CA5-D591-4038-88FC-DDA140A7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0" y="1258542"/>
            <a:ext cx="6178789" cy="46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C96634-7448-4AE7-9CB8-415E55B7BA45}"/>
              </a:ext>
            </a:extLst>
          </p:cNvPr>
          <p:cNvSpPr/>
          <p:nvPr/>
        </p:nvSpPr>
        <p:spPr>
          <a:xfrm>
            <a:off x="112116" y="135853"/>
            <a:ext cx="687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Remote Access Tools</a:t>
            </a:r>
            <a:endParaRPr lang="en-US" sz="32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868EA3-9EB2-4B94-9E7B-BC7470D03679}"/>
              </a:ext>
            </a:extLst>
          </p:cNvPr>
          <p:cNvCxnSpPr>
            <a:cxnSpLocks/>
          </p:cNvCxnSpPr>
          <p:nvPr/>
        </p:nvCxnSpPr>
        <p:spPr>
          <a:xfrm>
            <a:off x="141335" y="720628"/>
            <a:ext cx="4430665" cy="0"/>
          </a:xfrm>
          <a:prstGeom prst="line">
            <a:avLst/>
          </a:prstGeom>
          <a:ln w="41275" cmpd="sng">
            <a:solidFill>
              <a:srgbClr val="3AD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AnyDesk">
            <a:extLst>
              <a:ext uri="{FF2B5EF4-FFF2-40B4-BE49-F238E27FC236}">
                <a16:creationId xmlns:a16="http://schemas.microsoft.com/office/drawing/2014/main" id="{99DD3246-7D98-49CD-A957-B465C3D4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08" y="248407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F0FB5-15CE-4512-9244-944DD66732DD}"/>
              </a:ext>
            </a:extLst>
          </p:cNvPr>
          <p:cNvSpPr/>
          <p:nvPr/>
        </p:nvSpPr>
        <p:spPr>
          <a:xfrm>
            <a:off x="7199141" y="3768558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Any Desk</a:t>
            </a:r>
            <a:endParaRPr lang="en-US" sz="1400" dirty="0"/>
          </a:p>
        </p:txBody>
      </p:sp>
      <p:pic>
        <p:nvPicPr>
          <p:cNvPr id="5" name="Picture 2" descr="Cisco webex Logos">
            <a:extLst>
              <a:ext uri="{FF2B5EF4-FFF2-40B4-BE49-F238E27FC236}">
                <a16:creationId xmlns:a16="http://schemas.microsoft.com/office/drawing/2014/main" id="{70DA8D1B-9091-4E6C-9C45-45B89882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80" y="1044986"/>
            <a:ext cx="1042988" cy="9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B799EA-AC8D-405D-8A4B-63DB9ECC5820}"/>
              </a:ext>
            </a:extLst>
          </p:cNvPr>
          <p:cNvSpPr txBox="1"/>
          <p:nvPr/>
        </p:nvSpPr>
        <p:spPr>
          <a:xfrm>
            <a:off x="8140109" y="3790161"/>
            <a:ext cx="111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(Live Demo)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EA435-2963-37D5-4E4F-7F3A9388BFD0}"/>
              </a:ext>
            </a:extLst>
          </p:cNvPr>
          <p:cNvGrpSpPr/>
          <p:nvPr/>
        </p:nvGrpSpPr>
        <p:grpSpPr>
          <a:xfrm>
            <a:off x="0" y="6317495"/>
            <a:ext cx="9144000" cy="584775"/>
            <a:chOff x="0" y="6317495"/>
            <a:chExt cx="9144000" cy="584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69FD5C-780E-1FAE-624F-6601E5D999FE}"/>
                </a:ext>
              </a:extLst>
            </p:cNvPr>
            <p:cNvSpPr/>
            <p:nvPr/>
          </p:nvSpPr>
          <p:spPr>
            <a:xfrm>
              <a:off x="0" y="6317495"/>
              <a:ext cx="9144000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167CEF-B803-1028-EB01-EC9C8993206E}"/>
                </a:ext>
              </a:extLst>
            </p:cNvPr>
            <p:cNvSpPr txBox="1"/>
            <p:nvPr/>
          </p:nvSpPr>
          <p:spPr>
            <a:xfrm>
              <a:off x="956166" y="6388773"/>
              <a:ext cx="1099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ADAPT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F8631C-3F61-62A8-6B1E-354F8FD55392}"/>
                </a:ext>
              </a:extLst>
            </p:cNvPr>
            <p:cNvSpPr/>
            <p:nvPr/>
          </p:nvSpPr>
          <p:spPr>
            <a:xfrm flipH="1">
              <a:off x="2815426" y="6401233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55B0A0-C8CA-C590-9D5D-78DDEFD4DDEA}"/>
                </a:ext>
              </a:extLst>
            </p:cNvPr>
            <p:cNvSpPr/>
            <p:nvPr/>
          </p:nvSpPr>
          <p:spPr>
            <a:xfrm flipH="1">
              <a:off x="6267626" y="6407858"/>
              <a:ext cx="47046" cy="33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6A091E-B64D-BA32-E6C7-A51A26063BB7}"/>
                </a:ext>
              </a:extLst>
            </p:cNvPr>
            <p:cNvSpPr txBox="1"/>
            <p:nvPr/>
          </p:nvSpPr>
          <p:spPr>
            <a:xfrm>
              <a:off x="3789142" y="637676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TRANSFORM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F5BD9A-289F-98D8-BB89-DE84F36756F3}"/>
                </a:ext>
              </a:extLst>
            </p:cNvPr>
            <p:cNvSpPr txBox="1"/>
            <p:nvPr/>
          </p:nvSpPr>
          <p:spPr>
            <a:xfrm>
              <a:off x="7220779" y="6397078"/>
              <a:ext cx="157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INNOVATE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69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1186</Words>
  <Application>Microsoft Office PowerPoint</Application>
  <PresentationFormat>On-screen Show (4:3)</PresentationFormat>
  <Paragraphs>306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Anish Sanghi</dc:creator>
  <cp:lastModifiedBy>Sanjib Sanghi</cp:lastModifiedBy>
  <cp:revision>17</cp:revision>
  <dcterms:created xsi:type="dcterms:W3CDTF">2022-12-27T06:54:22Z</dcterms:created>
  <dcterms:modified xsi:type="dcterms:W3CDTF">2022-12-28T08:28:15Z</dcterms:modified>
</cp:coreProperties>
</file>